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68" r:id="rId2"/>
    <p:sldId id="356" r:id="rId3"/>
    <p:sldId id="355" r:id="rId4"/>
    <p:sldId id="361" r:id="rId5"/>
    <p:sldId id="359" r:id="rId6"/>
    <p:sldId id="360" r:id="rId7"/>
    <p:sldId id="320" r:id="rId8"/>
    <p:sldId id="274" r:id="rId9"/>
    <p:sldId id="365" r:id="rId10"/>
    <p:sldId id="362" r:id="rId11"/>
    <p:sldId id="363" r:id="rId12"/>
    <p:sldId id="353" r:id="rId13"/>
    <p:sldId id="263" r:id="rId14"/>
    <p:sldId id="354" r:id="rId15"/>
    <p:sldId id="277" r:id="rId16"/>
    <p:sldId id="326" r:id="rId17"/>
    <p:sldId id="364" r:id="rId18"/>
    <p:sldId id="338" r:id="rId19"/>
    <p:sldId id="370" r:id="rId20"/>
    <p:sldId id="368" r:id="rId21"/>
    <p:sldId id="369" r:id="rId22"/>
    <p:sldId id="367" r:id="rId23"/>
    <p:sldId id="295" r:id="rId24"/>
    <p:sldId id="315" r:id="rId25"/>
    <p:sldId id="352" r:id="rId26"/>
    <p:sldId id="308" r:id="rId27"/>
    <p:sldId id="350" r:id="rId28"/>
    <p:sldId id="322" r:id="rId29"/>
    <p:sldId id="323" r:id="rId30"/>
    <p:sldId id="324" r:id="rId31"/>
    <p:sldId id="325" r:id="rId32"/>
    <p:sldId id="337" r:id="rId33"/>
    <p:sldId id="345" r:id="rId34"/>
    <p:sldId id="351" r:id="rId35"/>
    <p:sldId id="321" r:id="rId36"/>
    <p:sldId id="327" r:id="rId37"/>
    <p:sldId id="329" r:id="rId38"/>
    <p:sldId id="312" r:id="rId39"/>
    <p:sldId id="311" r:id="rId40"/>
    <p:sldId id="366" r:id="rId4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28" autoAdjust="0"/>
    <p:restoredTop sz="93961" autoAdjust="0"/>
  </p:normalViewPr>
  <p:slideViewPr>
    <p:cSldViewPr snapToGrid="0">
      <p:cViewPr varScale="1">
        <p:scale>
          <a:sx n="66" d="100"/>
          <a:sy n="66" d="100"/>
        </p:scale>
        <p:origin x="1746" y="66"/>
      </p:cViewPr>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D2691B-19A1-4156-9262-E99B613D233B}" type="datetimeFigureOut">
              <a:rPr kumimoji="1" lang="ja-JP" altLang="en-US" smtClean="0"/>
              <a:t>2019/2/14</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71A6C-5A3B-4990-AE90-EDD2A71038A3}" type="slidenum">
              <a:rPr kumimoji="1" lang="ja-JP" altLang="en-US" smtClean="0"/>
              <a:t>‹#›</a:t>
            </a:fld>
            <a:endParaRPr kumimoji="1" lang="ja-JP" altLang="en-US"/>
          </a:p>
        </p:txBody>
      </p:sp>
    </p:spTree>
    <p:extLst>
      <p:ext uri="{BB962C8B-B14F-4D97-AF65-F5344CB8AC3E}">
        <p14:creationId xmlns:p14="http://schemas.microsoft.com/office/powerpoint/2010/main" val="44965712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・タイトル，名前</a:t>
            </a:r>
            <a:endParaRPr kumimoji="1" lang="en-US" altLang="ja-JP" dirty="0" smtClean="0"/>
          </a:p>
          <a:p>
            <a:r>
              <a:rPr kumimoji="1" lang="ja-JP" altLang="en-US" dirty="0" smtClean="0"/>
              <a:t>・写真はフランスのパイロットがサヘル上空で撮影した積乱雲</a:t>
            </a:r>
            <a:endParaRPr kumimoji="1" lang="ja-JP" altLang="en-US" dirty="0"/>
          </a:p>
        </p:txBody>
      </p:sp>
      <p:sp>
        <p:nvSpPr>
          <p:cNvPr id="4" name="スライド番号プレースホルダー 3"/>
          <p:cNvSpPr>
            <a:spLocks noGrp="1"/>
          </p:cNvSpPr>
          <p:nvPr>
            <p:ph type="sldNum" sz="quarter" idx="10"/>
          </p:nvPr>
        </p:nvSpPr>
        <p:spPr/>
        <p:txBody>
          <a:bodyPr/>
          <a:lstStyle/>
          <a:p>
            <a:fld id="{E2A9A139-E3DD-409A-833C-C8FD11D79067}" type="slidenum">
              <a:rPr kumimoji="1" lang="ja-JP" altLang="en-US" smtClean="0"/>
              <a:t>1</a:t>
            </a:fld>
            <a:endParaRPr kumimoji="1" lang="ja-JP" altLang="en-US"/>
          </a:p>
        </p:txBody>
      </p:sp>
    </p:spTree>
    <p:extLst>
      <p:ext uri="{BB962C8B-B14F-4D97-AF65-F5344CB8AC3E}">
        <p14:creationId xmlns:p14="http://schemas.microsoft.com/office/powerpoint/2010/main" val="1145721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これまで知られていなかったテレコネクションパターンの励起源と言うことができるのでは．</a:t>
            </a:r>
            <a:endParaRPr kumimoji="1" lang="ja-JP" altLang="en-US" dirty="0"/>
          </a:p>
        </p:txBody>
      </p:sp>
      <p:sp>
        <p:nvSpPr>
          <p:cNvPr id="4" name="スライド番号プレースホルダー 3"/>
          <p:cNvSpPr>
            <a:spLocks noGrp="1"/>
          </p:cNvSpPr>
          <p:nvPr>
            <p:ph type="sldNum" sz="quarter" idx="10"/>
          </p:nvPr>
        </p:nvSpPr>
        <p:spPr/>
        <p:txBody>
          <a:bodyPr/>
          <a:lstStyle/>
          <a:p>
            <a:fld id="{89571A6C-5A3B-4990-AE90-EDD2A71038A3}" type="slidenum">
              <a:rPr kumimoji="1" lang="ja-JP" altLang="en-US" smtClean="0"/>
              <a:t>12</a:t>
            </a:fld>
            <a:endParaRPr kumimoji="1" lang="ja-JP" altLang="en-US"/>
          </a:p>
        </p:txBody>
      </p:sp>
    </p:spTree>
    <p:extLst>
      <p:ext uri="{BB962C8B-B14F-4D97-AF65-F5344CB8AC3E}">
        <p14:creationId xmlns:p14="http://schemas.microsoft.com/office/powerpoint/2010/main" val="2958830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亜寒帯ジェットと亜熱帯ジェットの蛇行が見られ，それに沿う波列パターンが本研究の結果に極めて類似している．</a:t>
            </a:r>
            <a:endParaRPr kumimoji="1" lang="en-US" altLang="ja-JP" dirty="0" smtClean="0"/>
          </a:p>
          <a:p>
            <a:r>
              <a:rPr kumimoji="1" lang="ja-JP" altLang="en-US" dirty="0" smtClean="0"/>
              <a:t>これらジェットの蛇行が西日本豪雨，猛暑に影響したことが気象庁から示されている．</a:t>
            </a:r>
            <a:endParaRPr kumimoji="1" lang="ja-JP" altLang="en-US" dirty="0"/>
          </a:p>
        </p:txBody>
      </p:sp>
      <p:sp>
        <p:nvSpPr>
          <p:cNvPr id="4" name="スライド番号プレースホルダー 3"/>
          <p:cNvSpPr>
            <a:spLocks noGrp="1"/>
          </p:cNvSpPr>
          <p:nvPr>
            <p:ph type="sldNum" sz="quarter" idx="10"/>
          </p:nvPr>
        </p:nvSpPr>
        <p:spPr/>
        <p:txBody>
          <a:bodyPr/>
          <a:lstStyle/>
          <a:p>
            <a:fld id="{89571A6C-5A3B-4990-AE90-EDD2A71038A3}" type="slidenum">
              <a:rPr kumimoji="1" lang="ja-JP" altLang="en-US" smtClean="0"/>
              <a:t>13</a:t>
            </a:fld>
            <a:endParaRPr kumimoji="1" lang="ja-JP" altLang="en-US"/>
          </a:p>
        </p:txBody>
      </p:sp>
    </p:spTree>
    <p:extLst>
      <p:ext uri="{BB962C8B-B14F-4D97-AF65-F5344CB8AC3E}">
        <p14:creationId xmlns:p14="http://schemas.microsoft.com/office/powerpoint/2010/main" val="3498609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・真ん中のサヘルの図は</a:t>
            </a:r>
            <a:r>
              <a:rPr kumimoji="1" lang="en-US" altLang="ja-JP" dirty="0" smtClean="0"/>
              <a:t>1</a:t>
            </a:r>
            <a:r>
              <a:rPr kumimoji="1" lang="ja-JP" altLang="en-US" dirty="0" smtClean="0"/>
              <a:t>つ前のスライドでお見せしたものを同じです．</a:t>
            </a:r>
            <a:endParaRPr kumimoji="1" lang="ja-JP" altLang="en-US" dirty="0"/>
          </a:p>
        </p:txBody>
      </p:sp>
      <p:sp>
        <p:nvSpPr>
          <p:cNvPr id="4" name="スライド番号プレースホルダー 3"/>
          <p:cNvSpPr>
            <a:spLocks noGrp="1"/>
          </p:cNvSpPr>
          <p:nvPr>
            <p:ph type="sldNum" sz="quarter" idx="10"/>
          </p:nvPr>
        </p:nvSpPr>
        <p:spPr/>
        <p:txBody>
          <a:bodyPr/>
          <a:lstStyle/>
          <a:p>
            <a:fld id="{89571A6C-5A3B-4990-AE90-EDD2A71038A3}" type="slidenum">
              <a:rPr kumimoji="1" lang="ja-JP" altLang="en-US" smtClean="0"/>
              <a:t>31</a:t>
            </a:fld>
            <a:endParaRPr kumimoji="1" lang="ja-JP" altLang="en-US"/>
          </a:p>
        </p:txBody>
      </p:sp>
    </p:spTree>
    <p:extLst>
      <p:ext uri="{BB962C8B-B14F-4D97-AF65-F5344CB8AC3E}">
        <p14:creationId xmlns:p14="http://schemas.microsoft.com/office/powerpoint/2010/main" val="1280591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・砂漠とサバナの間の半乾燥地帯</a:t>
            </a:r>
            <a:endParaRPr kumimoji="1" lang="ja-JP" altLang="en-US" dirty="0"/>
          </a:p>
        </p:txBody>
      </p:sp>
      <p:sp>
        <p:nvSpPr>
          <p:cNvPr id="4" name="スライド番号プレースホルダー 3"/>
          <p:cNvSpPr>
            <a:spLocks noGrp="1"/>
          </p:cNvSpPr>
          <p:nvPr>
            <p:ph type="sldNum" sz="quarter" idx="10"/>
          </p:nvPr>
        </p:nvSpPr>
        <p:spPr/>
        <p:txBody>
          <a:bodyPr/>
          <a:lstStyle/>
          <a:p>
            <a:fld id="{89571A6C-5A3B-4990-AE90-EDD2A71038A3}" type="slidenum">
              <a:rPr kumimoji="1" lang="ja-JP" altLang="en-US" smtClean="0"/>
              <a:t>2</a:t>
            </a:fld>
            <a:endParaRPr kumimoji="1" lang="ja-JP" altLang="en-US"/>
          </a:p>
        </p:txBody>
      </p:sp>
    </p:spTree>
    <p:extLst>
      <p:ext uri="{BB962C8B-B14F-4D97-AF65-F5344CB8AC3E}">
        <p14:creationId xmlns:p14="http://schemas.microsoft.com/office/powerpoint/2010/main" val="4253620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・フィリピンの対流が活発な時，日本付近は高気圧偏差（</a:t>
            </a:r>
            <a:r>
              <a:rPr kumimoji="1" lang="en-US" altLang="ja-JP" dirty="0" smtClean="0"/>
              <a:t>1</a:t>
            </a:r>
            <a:r>
              <a:rPr kumimoji="1" lang="ja-JP" altLang="en-US" dirty="0" smtClean="0"/>
              <a:t>カ月平均場）</a:t>
            </a:r>
            <a:endParaRPr kumimoji="1" lang="en-US" altLang="ja-JP" dirty="0" smtClean="0"/>
          </a:p>
          <a:p>
            <a:r>
              <a:rPr kumimoji="1" lang="ja-JP" altLang="en-US" dirty="0" smtClean="0"/>
              <a:t>・</a:t>
            </a:r>
            <a:r>
              <a:rPr kumimoji="1" lang="en-US" altLang="ja-JP" dirty="0" smtClean="0"/>
              <a:t>5</a:t>
            </a:r>
            <a:r>
              <a:rPr kumimoji="1" lang="ja-JP" altLang="en-US" dirty="0" smtClean="0"/>
              <a:t>日平均場の解析から，波列パターンが北米まで達することを示した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89571A6C-5A3B-4990-AE90-EDD2A71038A3}" type="slidenum">
              <a:rPr kumimoji="1" lang="ja-JP" altLang="en-US" smtClean="0"/>
              <a:t>3</a:t>
            </a:fld>
            <a:endParaRPr kumimoji="1" lang="ja-JP" altLang="en-US"/>
          </a:p>
        </p:txBody>
      </p:sp>
    </p:spTree>
    <p:extLst>
      <p:ext uri="{BB962C8B-B14F-4D97-AF65-F5344CB8AC3E}">
        <p14:creationId xmlns:p14="http://schemas.microsoft.com/office/powerpoint/2010/main" val="3831288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・ここで，夏のユーラシア大陸では図のようなテレコネクションパターンが知られている．</a:t>
            </a:r>
            <a:endParaRPr kumimoji="1" lang="en-US" altLang="ja-JP" dirty="0" smtClean="0"/>
          </a:p>
          <a:p>
            <a:r>
              <a:rPr kumimoji="1" lang="ja-JP" altLang="en-US" dirty="0" smtClean="0"/>
              <a:t>　偏西風の蛇行と関係が深く，日本に異常気象をもたらすことが知られている．</a:t>
            </a:r>
            <a:endParaRPr kumimoji="1" lang="ja-JP" altLang="en-US" dirty="0"/>
          </a:p>
        </p:txBody>
      </p:sp>
      <p:sp>
        <p:nvSpPr>
          <p:cNvPr id="4" name="スライド番号プレースホルダー 3"/>
          <p:cNvSpPr>
            <a:spLocks noGrp="1"/>
          </p:cNvSpPr>
          <p:nvPr>
            <p:ph type="sldNum" sz="quarter" idx="10"/>
          </p:nvPr>
        </p:nvSpPr>
        <p:spPr/>
        <p:txBody>
          <a:bodyPr/>
          <a:lstStyle/>
          <a:p>
            <a:fld id="{89571A6C-5A3B-4990-AE90-EDD2A71038A3}" type="slidenum">
              <a:rPr kumimoji="1" lang="ja-JP" altLang="en-US" smtClean="0"/>
              <a:t>4</a:t>
            </a:fld>
            <a:endParaRPr kumimoji="1" lang="ja-JP" altLang="en-US"/>
          </a:p>
        </p:txBody>
      </p:sp>
    </p:spTree>
    <p:extLst>
      <p:ext uri="{BB962C8B-B14F-4D97-AF65-F5344CB8AC3E}">
        <p14:creationId xmlns:p14="http://schemas.microsoft.com/office/powerpoint/2010/main" val="442248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・解析に用いたデータは全て</a:t>
            </a:r>
            <a:r>
              <a:rPr kumimoji="1" lang="en-US" altLang="ja-JP" dirty="0" smtClean="0"/>
              <a:t>1</a:t>
            </a:r>
            <a:r>
              <a:rPr kumimoji="1" lang="ja-JP" altLang="en-US" dirty="0" smtClean="0"/>
              <a:t>カ月平均</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89571A6C-5A3B-4990-AE90-EDD2A71038A3}" type="slidenum">
              <a:rPr kumimoji="1" lang="ja-JP" altLang="en-US" smtClean="0"/>
              <a:t>5</a:t>
            </a:fld>
            <a:endParaRPr kumimoji="1" lang="ja-JP" altLang="en-US"/>
          </a:p>
        </p:txBody>
      </p:sp>
    </p:spTree>
    <p:extLst>
      <p:ext uri="{BB962C8B-B14F-4D97-AF65-F5344CB8AC3E}">
        <p14:creationId xmlns:p14="http://schemas.microsoft.com/office/powerpoint/2010/main" val="327461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・今回は</a:t>
            </a:r>
            <a:r>
              <a:rPr kumimoji="1" lang="en-US" altLang="ja-JP" dirty="0" smtClean="0"/>
              <a:t>6</a:t>
            </a:r>
            <a:r>
              <a:rPr kumimoji="1" lang="ja-JP" altLang="en-US" dirty="0" smtClean="0"/>
              <a:t>月の</a:t>
            </a:r>
            <a:r>
              <a:rPr kumimoji="1" lang="en-US" altLang="ja-JP" dirty="0" smtClean="0"/>
              <a:t>OLR</a:t>
            </a:r>
            <a:r>
              <a:rPr kumimoji="1" lang="ja-JP" altLang="en-US" dirty="0" smtClean="0"/>
              <a:t>インデックスを用いて回帰した結果のみ</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E2A9A139-E3DD-409A-833C-C8FD11D79067}" type="slidenum">
              <a:rPr kumimoji="1" lang="ja-JP" altLang="en-US" smtClean="0"/>
              <a:t>6</a:t>
            </a:fld>
            <a:endParaRPr kumimoji="1" lang="ja-JP" altLang="en-US"/>
          </a:p>
        </p:txBody>
      </p:sp>
    </p:spTree>
    <p:extLst>
      <p:ext uri="{BB962C8B-B14F-4D97-AF65-F5344CB8AC3E}">
        <p14:creationId xmlns:p14="http://schemas.microsoft.com/office/powerpoint/2010/main" val="84527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a:t>
            </a:r>
            <a:r>
              <a:rPr kumimoji="1" lang="en-US" altLang="ja-JP" dirty="0" smtClean="0"/>
              <a:t>OLR</a:t>
            </a:r>
            <a:r>
              <a:rPr kumimoji="1" lang="ja-JP" altLang="en-US" dirty="0" smtClean="0"/>
              <a:t>と対流は負の相関があるため，回帰を取ると対流が不活発なときの場が出てくる．</a:t>
            </a:r>
            <a:endParaRPr kumimoji="1" lang="en-US" altLang="ja-JP" dirty="0" smtClean="0"/>
          </a:p>
          <a:p>
            <a:r>
              <a:rPr kumimoji="1" lang="ja-JP" altLang="en-US" dirty="0" smtClean="0"/>
              <a:t>　それだとややこしいので，色反転した．</a:t>
            </a:r>
            <a:endParaRPr kumimoji="1" lang="en-US" altLang="ja-JP" dirty="0" smtClean="0"/>
          </a:p>
          <a:p>
            <a:r>
              <a:rPr kumimoji="1" lang="ja-JP" altLang="en-US" dirty="0" smtClean="0"/>
              <a:t>・以降の図，全て同じ見方をする．</a:t>
            </a:r>
            <a:endParaRPr kumimoji="1" lang="en-US" altLang="ja-JP" dirty="0" smtClean="0"/>
          </a:p>
          <a:p>
            <a:r>
              <a:rPr kumimoji="1" lang="ja-JP" altLang="en-US" dirty="0" smtClean="0"/>
              <a:t>・要は素直に見てください．</a:t>
            </a:r>
            <a:endParaRPr kumimoji="1" lang="en-US" altLang="ja-JP" dirty="0" smtClean="0"/>
          </a:p>
          <a:p>
            <a:r>
              <a:rPr kumimoji="1" lang="ja-JP" altLang="en-US" dirty="0" smtClean="0"/>
              <a:t>・要旨集の図は色反転していない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89571A6C-5A3B-4990-AE90-EDD2A71038A3}" type="slidenum">
              <a:rPr kumimoji="1" lang="ja-JP" altLang="en-US" smtClean="0"/>
              <a:t>7</a:t>
            </a:fld>
            <a:endParaRPr kumimoji="1" lang="ja-JP" altLang="en-US"/>
          </a:p>
        </p:txBody>
      </p:sp>
    </p:spTree>
    <p:extLst>
      <p:ext uri="{BB962C8B-B14F-4D97-AF65-F5344CB8AC3E}">
        <p14:creationId xmlns:p14="http://schemas.microsoft.com/office/powerpoint/2010/main" val="3648292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さらっと！</a:t>
            </a:r>
            <a:endParaRPr kumimoji="1" lang="en-US" altLang="ja-JP" dirty="0" smtClean="0"/>
          </a:p>
          <a:p>
            <a:r>
              <a:rPr kumimoji="1" lang="ja-JP" altLang="en-US" dirty="0" smtClean="0"/>
              <a:t>サヘルの領域で東西方向に領域平均し鉛直断面図を描いた．横軸が緯度，縦軸が高度．</a:t>
            </a:r>
            <a:endParaRPr kumimoji="1" lang="en-US" altLang="ja-JP" dirty="0" smtClean="0"/>
          </a:p>
          <a:p>
            <a:endParaRPr kumimoji="1" lang="en-US" altLang="ja-JP" dirty="0" smtClean="0"/>
          </a:p>
          <a:p>
            <a:r>
              <a:rPr kumimoji="1" lang="ja-JP" altLang="en-US" dirty="0" smtClean="0"/>
              <a:t>これらの直上のシグナルが波を伝播させる要因になっているのでは</a:t>
            </a:r>
            <a:endParaRPr kumimoji="1" lang="ja-JP" altLang="en-US" dirty="0"/>
          </a:p>
        </p:txBody>
      </p:sp>
      <p:sp>
        <p:nvSpPr>
          <p:cNvPr id="4" name="スライド番号プレースホルダー 3"/>
          <p:cNvSpPr>
            <a:spLocks noGrp="1"/>
          </p:cNvSpPr>
          <p:nvPr>
            <p:ph type="sldNum" sz="quarter" idx="10"/>
          </p:nvPr>
        </p:nvSpPr>
        <p:spPr/>
        <p:txBody>
          <a:bodyPr/>
          <a:lstStyle/>
          <a:p>
            <a:fld id="{89571A6C-5A3B-4990-AE90-EDD2A71038A3}" type="slidenum">
              <a:rPr kumimoji="1" lang="ja-JP" altLang="en-US" smtClean="0"/>
              <a:t>8</a:t>
            </a:fld>
            <a:endParaRPr kumimoji="1" lang="ja-JP" altLang="en-US"/>
          </a:p>
        </p:txBody>
      </p:sp>
    </p:spTree>
    <p:extLst>
      <p:ext uri="{BB962C8B-B14F-4D97-AF65-F5344CB8AC3E}">
        <p14:creationId xmlns:p14="http://schemas.microsoft.com/office/powerpoint/2010/main" val="1988043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9571A6C-5A3B-4990-AE90-EDD2A71038A3}" type="slidenum">
              <a:rPr kumimoji="1" lang="ja-JP" altLang="en-US" smtClean="0"/>
              <a:t>9</a:t>
            </a:fld>
            <a:endParaRPr kumimoji="1" lang="ja-JP" altLang="en-US"/>
          </a:p>
        </p:txBody>
      </p:sp>
    </p:spTree>
    <p:extLst>
      <p:ext uri="{BB962C8B-B14F-4D97-AF65-F5344CB8AC3E}">
        <p14:creationId xmlns:p14="http://schemas.microsoft.com/office/powerpoint/2010/main" val="2839853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3D7623E6-9D65-49F1-B99C-E62ACD22BF33}" type="datetimeFigureOut">
              <a:rPr kumimoji="1" lang="ja-JP" altLang="en-US" smtClean="0"/>
              <a:t>2019/2/14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C50F424-77B4-4AB9-AE63-F221E8A04D43}" type="slidenum">
              <a:rPr kumimoji="1" lang="ja-JP" altLang="en-US" smtClean="0"/>
              <a:t>‹#›</a:t>
            </a:fld>
            <a:endParaRPr kumimoji="1" lang="ja-JP" altLang="en-US"/>
          </a:p>
        </p:txBody>
      </p:sp>
    </p:spTree>
    <p:extLst>
      <p:ext uri="{BB962C8B-B14F-4D97-AF65-F5344CB8AC3E}">
        <p14:creationId xmlns:p14="http://schemas.microsoft.com/office/powerpoint/2010/main" val="530039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D7623E6-9D65-49F1-B99C-E62ACD22BF33}" type="datetimeFigureOut">
              <a:rPr kumimoji="1" lang="ja-JP" altLang="en-US" smtClean="0"/>
              <a:t>2019/2/14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C50F424-77B4-4AB9-AE63-F221E8A04D43}" type="slidenum">
              <a:rPr kumimoji="1" lang="ja-JP" altLang="en-US" smtClean="0"/>
              <a:t>‹#›</a:t>
            </a:fld>
            <a:endParaRPr kumimoji="1" lang="ja-JP" altLang="en-US"/>
          </a:p>
        </p:txBody>
      </p:sp>
    </p:spTree>
    <p:extLst>
      <p:ext uri="{BB962C8B-B14F-4D97-AF65-F5344CB8AC3E}">
        <p14:creationId xmlns:p14="http://schemas.microsoft.com/office/powerpoint/2010/main" val="2559650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D7623E6-9D65-49F1-B99C-E62ACD22BF33}" type="datetimeFigureOut">
              <a:rPr kumimoji="1" lang="ja-JP" altLang="en-US" smtClean="0"/>
              <a:t>2019/2/14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C50F424-77B4-4AB9-AE63-F221E8A04D43}" type="slidenum">
              <a:rPr kumimoji="1" lang="ja-JP" altLang="en-US" smtClean="0"/>
              <a:t>‹#›</a:t>
            </a:fld>
            <a:endParaRPr kumimoji="1" lang="ja-JP" altLang="en-US"/>
          </a:p>
        </p:txBody>
      </p:sp>
    </p:spTree>
    <p:extLst>
      <p:ext uri="{BB962C8B-B14F-4D97-AF65-F5344CB8AC3E}">
        <p14:creationId xmlns:p14="http://schemas.microsoft.com/office/powerpoint/2010/main" val="1452615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D7623E6-9D65-49F1-B99C-E62ACD22BF33}" type="datetimeFigureOut">
              <a:rPr kumimoji="1" lang="ja-JP" altLang="en-US" smtClean="0"/>
              <a:t>2019/2/14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C50F424-77B4-4AB9-AE63-F221E8A04D43}" type="slidenum">
              <a:rPr kumimoji="1" lang="ja-JP" altLang="en-US" smtClean="0"/>
              <a:t>‹#›</a:t>
            </a:fld>
            <a:endParaRPr kumimoji="1" lang="ja-JP" altLang="en-US"/>
          </a:p>
        </p:txBody>
      </p:sp>
    </p:spTree>
    <p:extLst>
      <p:ext uri="{BB962C8B-B14F-4D97-AF65-F5344CB8AC3E}">
        <p14:creationId xmlns:p14="http://schemas.microsoft.com/office/powerpoint/2010/main" val="2011755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3D7623E6-9D65-49F1-B99C-E62ACD22BF33}" type="datetimeFigureOut">
              <a:rPr kumimoji="1" lang="ja-JP" altLang="en-US" smtClean="0"/>
              <a:t>2019/2/14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C50F424-77B4-4AB9-AE63-F221E8A04D43}" type="slidenum">
              <a:rPr kumimoji="1" lang="ja-JP" altLang="en-US" smtClean="0"/>
              <a:t>‹#›</a:t>
            </a:fld>
            <a:endParaRPr kumimoji="1" lang="ja-JP" altLang="en-US"/>
          </a:p>
        </p:txBody>
      </p:sp>
    </p:spTree>
    <p:extLst>
      <p:ext uri="{BB962C8B-B14F-4D97-AF65-F5344CB8AC3E}">
        <p14:creationId xmlns:p14="http://schemas.microsoft.com/office/powerpoint/2010/main" val="2622642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3D7623E6-9D65-49F1-B99C-E62ACD22BF33}" type="datetimeFigureOut">
              <a:rPr kumimoji="1" lang="ja-JP" altLang="en-US" smtClean="0"/>
              <a:t>2019/2/14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C50F424-77B4-4AB9-AE63-F221E8A04D43}" type="slidenum">
              <a:rPr kumimoji="1" lang="ja-JP" altLang="en-US" smtClean="0"/>
              <a:t>‹#›</a:t>
            </a:fld>
            <a:endParaRPr kumimoji="1" lang="ja-JP" altLang="en-US"/>
          </a:p>
        </p:txBody>
      </p:sp>
    </p:spTree>
    <p:extLst>
      <p:ext uri="{BB962C8B-B14F-4D97-AF65-F5344CB8AC3E}">
        <p14:creationId xmlns:p14="http://schemas.microsoft.com/office/powerpoint/2010/main" val="3707919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3D7623E6-9D65-49F1-B99C-E62ACD22BF33}" type="datetimeFigureOut">
              <a:rPr kumimoji="1" lang="ja-JP" altLang="en-US" smtClean="0"/>
              <a:t>2019/2/14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C50F424-77B4-4AB9-AE63-F221E8A04D43}" type="slidenum">
              <a:rPr kumimoji="1" lang="ja-JP" altLang="en-US" smtClean="0"/>
              <a:t>‹#›</a:t>
            </a:fld>
            <a:endParaRPr kumimoji="1" lang="ja-JP" altLang="en-US"/>
          </a:p>
        </p:txBody>
      </p:sp>
    </p:spTree>
    <p:extLst>
      <p:ext uri="{BB962C8B-B14F-4D97-AF65-F5344CB8AC3E}">
        <p14:creationId xmlns:p14="http://schemas.microsoft.com/office/powerpoint/2010/main" val="2345956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3D7623E6-9D65-49F1-B99C-E62ACD22BF33}" type="datetimeFigureOut">
              <a:rPr kumimoji="1" lang="ja-JP" altLang="en-US" smtClean="0"/>
              <a:t>2019/2/14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C50F424-77B4-4AB9-AE63-F221E8A04D43}" type="slidenum">
              <a:rPr kumimoji="1" lang="ja-JP" altLang="en-US" smtClean="0"/>
              <a:t>‹#›</a:t>
            </a:fld>
            <a:endParaRPr kumimoji="1" lang="ja-JP" altLang="en-US"/>
          </a:p>
        </p:txBody>
      </p:sp>
    </p:spTree>
    <p:extLst>
      <p:ext uri="{BB962C8B-B14F-4D97-AF65-F5344CB8AC3E}">
        <p14:creationId xmlns:p14="http://schemas.microsoft.com/office/powerpoint/2010/main" val="3105535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7623E6-9D65-49F1-B99C-E62ACD22BF33}" type="datetimeFigureOut">
              <a:rPr kumimoji="1" lang="ja-JP" altLang="en-US" smtClean="0"/>
              <a:t>2019/2/14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C50F424-77B4-4AB9-AE63-F221E8A04D43}" type="slidenum">
              <a:rPr kumimoji="1" lang="ja-JP" altLang="en-US" smtClean="0"/>
              <a:t>‹#›</a:t>
            </a:fld>
            <a:endParaRPr kumimoji="1" lang="ja-JP" altLang="en-US"/>
          </a:p>
        </p:txBody>
      </p:sp>
    </p:spTree>
    <p:extLst>
      <p:ext uri="{BB962C8B-B14F-4D97-AF65-F5344CB8AC3E}">
        <p14:creationId xmlns:p14="http://schemas.microsoft.com/office/powerpoint/2010/main" val="3032638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D7623E6-9D65-49F1-B99C-E62ACD22BF33}" type="datetimeFigureOut">
              <a:rPr kumimoji="1" lang="ja-JP" altLang="en-US" smtClean="0"/>
              <a:t>2019/2/14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C50F424-77B4-4AB9-AE63-F221E8A04D43}" type="slidenum">
              <a:rPr kumimoji="1" lang="ja-JP" altLang="en-US" smtClean="0"/>
              <a:t>‹#›</a:t>
            </a:fld>
            <a:endParaRPr kumimoji="1" lang="ja-JP" altLang="en-US"/>
          </a:p>
        </p:txBody>
      </p:sp>
    </p:spTree>
    <p:extLst>
      <p:ext uri="{BB962C8B-B14F-4D97-AF65-F5344CB8AC3E}">
        <p14:creationId xmlns:p14="http://schemas.microsoft.com/office/powerpoint/2010/main" val="2037478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D7623E6-9D65-49F1-B99C-E62ACD22BF33}" type="datetimeFigureOut">
              <a:rPr kumimoji="1" lang="ja-JP" altLang="en-US" smtClean="0"/>
              <a:t>2019/2/14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C50F424-77B4-4AB9-AE63-F221E8A04D43}" type="slidenum">
              <a:rPr kumimoji="1" lang="ja-JP" altLang="en-US" smtClean="0"/>
              <a:t>‹#›</a:t>
            </a:fld>
            <a:endParaRPr kumimoji="1" lang="ja-JP" altLang="en-US"/>
          </a:p>
        </p:txBody>
      </p:sp>
    </p:spTree>
    <p:extLst>
      <p:ext uri="{BB962C8B-B14F-4D97-AF65-F5344CB8AC3E}">
        <p14:creationId xmlns:p14="http://schemas.microsoft.com/office/powerpoint/2010/main" val="1730311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7623E6-9D65-49F1-B99C-E62ACD22BF33}" type="datetimeFigureOut">
              <a:rPr kumimoji="1" lang="ja-JP" altLang="en-US" smtClean="0"/>
              <a:t>2019/2/14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0F424-77B4-4AB9-AE63-F221E8A04D43}" type="slidenum">
              <a:rPr kumimoji="1" lang="ja-JP" altLang="en-US" smtClean="0"/>
              <a:t>‹#›</a:t>
            </a:fld>
            <a:endParaRPr kumimoji="1" lang="ja-JP" altLang="en-US"/>
          </a:p>
        </p:txBody>
      </p:sp>
    </p:spTree>
    <p:extLst>
      <p:ext uri="{BB962C8B-B14F-4D97-AF65-F5344CB8AC3E}">
        <p14:creationId xmlns:p14="http://schemas.microsoft.com/office/powerpoint/2010/main" val="248700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6.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hyperlink" Target="https://www.britannica.com/science/West-African-monsoon" TargetMode="External"/><Relationship Id="rId2" Type="http://schemas.openxmlformats.org/officeDocument/2006/relationships/hyperlink" Target="https://visibleearth.nasa.gov/view.php?id=57752"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1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ãsahel cloudãã®ç»åæ¤ç´¢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447" y="0"/>
            <a:ext cx="10286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337576" y="997263"/>
            <a:ext cx="8606442" cy="1569660"/>
          </a:xfrm>
          <a:prstGeom prst="rect">
            <a:avLst/>
          </a:prstGeom>
          <a:noFill/>
        </p:spPr>
        <p:txBody>
          <a:bodyPr wrap="square" rtlCol="0">
            <a:spAutoFit/>
          </a:bodyPr>
          <a:lstStyle/>
          <a:p>
            <a:pPr algn="ctr"/>
            <a:r>
              <a:rPr kumimoji="1" lang="ja-JP" altLang="en-US" sz="4800" dirty="0" smtClean="0">
                <a:solidFill>
                  <a:schemeClr val="bg1"/>
                </a:solidFill>
                <a:effectLst>
                  <a:outerShdw blurRad="50800" dist="38100" algn="l" rotWithShape="0">
                    <a:prstClr val="black">
                      <a:alpha val="40000"/>
                    </a:prstClr>
                  </a:outerShdw>
                </a:effectLst>
                <a:latin typeface="游明朝 Demibold" panose="02020600000000000000" pitchFamily="18" charset="-128"/>
                <a:ea typeface="游明朝 Demibold" panose="02020600000000000000" pitchFamily="18" charset="-128"/>
              </a:rPr>
              <a:t>サヘルの</a:t>
            </a:r>
            <a:r>
              <a:rPr lang="ja-JP" altLang="en-US" sz="4800" dirty="0">
                <a:solidFill>
                  <a:schemeClr val="bg1"/>
                </a:solidFill>
                <a:effectLst>
                  <a:outerShdw blurRad="50800" dist="38100" algn="l" rotWithShape="0">
                    <a:prstClr val="black">
                      <a:alpha val="40000"/>
                    </a:prstClr>
                  </a:outerShdw>
                </a:effectLst>
                <a:latin typeface="游明朝 Demibold" panose="02020600000000000000" pitchFamily="18" charset="-128"/>
                <a:ea typeface="游明朝 Demibold" panose="02020600000000000000" pitchFamily="18" charset="-128"/>
              </a:rPr>
              <a:t>対流</a:t>
            </a:r>
            <a:r>
              <a:rPr kumimoji="1" lang="ja-JP" altLang="en-US" sz="4800" dirty="0" smtClean="0">
                <a:solidFill>
                  <a:schemeClr val="bg1"/>
                </a:solidFill>
                <a:effectLst>
                  <a:outerShdw blurRad="50800" dist="38100" algn="l" rotWithShape="0">
                    <a:prstClr val="black">
                      <a:alpha val="40000"/>
                    </a:prstClr>
                  </a:outerShdw>
                </a:effectLst>
                <a:latin typeface="游明朝 Demibold" panose="02020600000000000000" pitchFamily="18" charset="-128"/>
                <a:ea typeface="游明朝 Demibold" panose="02020600000000000000" pitchFamily="18" charset="-128"/>
              </a:rPr>
              <a:t>変動が</a:t>
            </a:r>
            <a:r>
              <a:rPr lang="ja-JP" altLang="en-US" sz="4800" dirty="0" smtClean="0">
                <a:solidFill>
                  <a:schemeClr val="bg1"/>
                </a:solidFill>
                <a:effectLst>
                  <a:outerShdw blurRad="50800" dist="38100" algn="l" rotWithShape="0">
                    <a:prstClr val="black">
                      <a:alpha val="40000"/>
                    </a:prstClr>
                  </a:outerShdw>
                </a:effectLst>
                <a:latin typeface="游明朝 Demibold" panose="02020600000000000000" pitchFamily="18" charset="-128"/>
                <a:ea typeface="游明朝 Demibold" panose="02020600000000000000" pitchFamily="18" charset="-128"/>
              </a:rPr>
              <a:t>駆動する</a:t>
            </a:r>
            <a:endParaRPr lang="en-US" altLang="ja-JP" sz="4800" dirty="0" smtClean="0">
              <a:solidFill>
                <a:schemeClr val="bg1"/>
              </a:solidFill>
              <a:effectLst>
                <a:outerShdw blurRad="50800" dist="38100" algn="l" rotWithShape="0">
                  <a:prstClr val="black">
                    <a:alpha val="40000"/>
                  </a:prstClr>
                </a:outerShdw>
              </a:effectLst>
              <a:latin typeface="游明朝 Demibold" panose="02020600000000000000" pitchFamily="18" charset="-128"/>
              <a:ea typeface="游明朝 Demibold" panose="02020600000000000000" pitchFamily="18" charset="-128"/>
            </a:endParaRPr>
          </a:p>
          <a:p>
            <a:pPr algn="ctr"/>
            <a:r>
              <a:rPr lang="ja-JP" altLang="en-US" sz="4800" dirty="0" smtClean="0">
                <a:solidFill>
                  <a:schemeClr val="bg1"/>
                </a:solidFill>
                <a:effectLst>
                  <a:outerShdw blurRad="50800" dist="38100" algn="l" rotWithShape="0">
                    <a:prstClr val="black">
                      <a:alpha val="40000"/>
                    </a:prstClr>
                  </a:outerShdw>
                </a:effectLst>
                <a:latin typeface="游明朝 Demibold" panose="02020600000000000000" pitchFamily="18" charset="-128"/>
                <a:ea typeface="游明朝 Demibold" panose="02020600000000000000" pitchFamily="18" charset="-128"/>
              </a:rPr>
              <a:t>北半球大気循環パターン</a:t>
            </a:r>
            <a:endParaRPr kumimoji="1" lang="ja-JP" altLang="en-US" sz="4800" dirty="0">
              <a:solidFill>
                <a:schemeClr val="bg1"/>
              </a:solidFill>
              <a:effectLst>
                <a:outerShdw blurRad="50800" dist="38100" algn="l" rotWithShape="0">
                  <a:prstClr val="black">
                    <a:alpha val="40000"/>
                  </a:prstClr>
                </a:outerShdw>
              </a:effectLst>
              <a:latin typeface="游明朝 Demibold" panose="02020600000000000000" pitchFamily="18" charset="-128"/>
              <a:ea typeface="游明朝 Demibold" panose="02020600000000000000" pitchFamily="18" charset="-128"/>
            </a:endParaRPr>
          </a:p>
        </p:txBody>
      </p:sp>
      <p:sp>
        <p:nvSpPr>
          <p:cNvPr id="7" name="正方形/長方形 6"/>
          <p:cNvSpPr/>
          <p:nvPr/>
        </p:nvSpPr>
        <p:spPr>
          <a:xfrm>
            <a:off x="4900936" y="5133845"/>
            <a:ext cx="4043082" cy="1255059"/>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909901" y="5182583"/>
            <a:ext cx="3993722" cy="1200329"/>
          </a:xfrm>
          <a:prstGeom prst="rect">
            <a:avLst/>
          </a:prstGeom>
          <a:noFill/>
        </p:spPr>
        <p:txBody>
          <a:bodyPr wrap="square" rtlCol="0">
            <a:spAutoFit/>
          </a:bodyPr>
          <a:lstStyle/>
          <a:p>
            <a:pPr algn="ctr"/>
            <a:r>
              <a:rPr lang="ja-JP" altLang="en-US" sz="2000" dirty="0" smtClean="0">
                <a:latin typeface="游明朝 Demibold" panose="02020600000000000000" pitchFamily="18" charset="-128"/>
                <a:ea typeface="游明朝 Demibold" panose="02020600000000000000" pitchFamily="18" charset="-128"/>
              </a:rPr>
              <a:t>気象・気候ダイナミクス研究室</a:t>
            </a:r>
            <a:r>
              <a:rPr lang="ja-JP" altLang="en-US" sz="2400" dirty="0" smtClean="0">
                <a:latin typeface="游明朝 Demibold" panose="02020600000000000000" pitchFamily="18" charset="-128"/>
                <a:ea typeface="游明朝 Demibold" panose="02020600000000000000" pitchFamily="18" charset="-128"/>
              </a:rPr>
              <a:t>　</a:t>
            </a:r>
            <a:r>
              <a:rPr lang="en-US" altLang="ja-JP" sz="2000" dirty="0" smtClean="0">
                <a:latin typeface="游明朝 Demibold" panose="02020600000000000000" pitchFamily="18" charset="-128"/>
                <a:ea typeface="游明朝 Demibold" panose="02020600000000000000" pitchFamily="18" charset="-128"/>
              </a:rPr>
              <a:t>515342</a:t>
            </a:r>
            <a:r>
              <a:rPr lang="ja-JP" altLang="en-US" sz="2400" dirty="0" smtClean="0">
                <a:latin typeface="游明朝 Demibold" panose="02020600000000000000" pitchFamily="18" charset="-128"/>
                <a:ea typeface="游明朝 Demibold" panose="02020600000000000000" pitchFamily="18" charset="-128"/>
              </a:rPr>
              <a:t>　中西　友恵</a:t>
            </a:r>
            <a:endParaRPr lang="en-US" altLang="ja-JP" sz="2400" dirty="0" smtClean="0">
              <a:latin typeface="游明朝 Demibold" panose="02020600000000000000" pitchFamily="18" charset="-128"/>
              <a:ea typeface="游明朝 Demibold" panose="02020600000000000000" pitchFamily="18" charset="-128"/>
            </a:endParaRPr>
          </a:p>
          <a:p>
            <a:pPr algn="ctr"/>
            <a:r>
              <a:rPr kumimoji="1" lang="ja-JP" altLang="en-US" sz="2000" dirty="0" smtClean="0">
                <a:latin typeface="游明朝 Demibold" panose="02020600000000000000" pitchFamily="18" charset="-128"/>
                <a:ea typeface="游明朝 Demibold" panose="02020600000000000000" pitchFamily="18" charset="-128"/>
              </a:rPr>
              <a:t>指導教員　</a:t>
            </a:r>
            <a:r>
              <a:rPr kumimoji="1" lang="ja-JP" altLang="en-US" sz="2400" dirty="0" smtClean="0">
                <a:latin typeface="游明朝 Demibold" panose="02020600000000000000" pitchFamily="18" charset="-128"/>
                <a:ea typeface="游明朝 Demibold" panose="02020600000000000000" pitchFamily="18" charset="-128"/>
              </a:rPr>
              <a:t>立花　義裕 教授</a:t>
            </a:r>
          </a:p>
        </p:txBody>
      </p:sp>
      <p:sp>
        <p:nvSpPr>
          <p:cNvPr id="2" name="テキスト ボックス 1"/>
          <p:cNvSpPr txBox="1"/>
          <p:nvPr/>
        </p:nvSpPr>
        <p:spPr>
          <a:xfrm>
            <a:off x="158262" y="6469563"/>
            <a:ext cx="5468815" cy="307777"/>
          </a:xfrm>
          <a:prstGeom prst="rect">
            <a:avLst/>
          </a:prstGeom>
          <a:noFill/>
        </p:spPr>
        <p:txBody>
          <a:bodyPr wrap="square" rtlCol="0">
            <a:spAutoFit/>
          </a:bodyPr>
          <a:lstStyle/>
          <a:p>
            <a:r>
              <a:rPr lang="en-US" altLang="ja-JP" sz="1400" dirty="0" smtClean="0">
                <a:solidFill>
                  <a:schemeClr val="bg1"/>
                </a:solidFill>
                <a:effectLst>
                  <a:outerShdw blurRad="50800" dist="38100" dir="2700000" algn="tl" rotWithShape="0">
                    <a:prstClr val="black">
                      <a:alpha val="40000"/>
                    </a:prstClr>
                  </a:outerShdw>
                </a:effectLst>
              </a:rPr>
              <a:t>Nicholas chevalier </a:t>
            </a:r>
            <a:r>
              <a:rPr lang="ja-JP" altLang="en-US" sz="1400" dirty="0" smtClean="0">
                <a:solidFill>
                  <a:schemeClr val="bg1"/>
                </a:solidFill>
                <a:effectLst>
                  <a:outerShdw blurRad="50800" dist="38100" dir="2700000" algn="tl" rotWithShape="0">
                    <a:prstClr val="black">
                      <a:alpha val="40000"/>
                    </a:prstClr>
                  </a:outerShdw>
                </a:effectLst>
              </a:rPr>
              <a:t>撮影（</a:t>
            </a:r>
            <a:r>
              <a:rPr lang="en-US" altLang="ja-JP" sz="1400" dirty="0">
                <a:solidFill>
                  <a:schemeClr val="bg1"/>
                </a:solidFill>
                <a:effectLst>
                  <a:outerShdw blurRad="50800" dist="38100" dir="2700000" algn="tl" rotWithShape="0">
                    <a:prstClr val="black">
                      <a:alpha val="40000"/>
                    </a:prstClr>
                  </a:outerShdw>
                </a:effectLst>
              </a:rPr>
              <a:t>https://ncaerophoto.myportfolio.com/aerial</a:t>
            </a:r>
            <a:r>
              <a:rPr lang="ja-JP" altLang="en-US" sz="1400" dirty="0" smtClean="0">
                <a:solidFill>
                  <a:schemeClr val="bg1"/>
                </a:solidFill>
                <a:effectLst>
                  <a:outerShdw blurRad="50800" dist="38100" dir="2700000" algn="tl" rotWithShape="0">
                    <a:prstClr val="black">
                      <a:alpha val="40000"/>
                    </a:prstClr>
                  </a:outerShdw>
                </a:effectLst>
              </a:rPr>
              <a:t>）</a:t>
            </a:r>
            <a:endParaRPr kumimoji="1" lang="ja-JP" altLang="en-US" sz="1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3857850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2" cstate="print">
            <a:extLst>
              <a:ext uri="{28A0092B-C50C-407E-A947-70E740481C1C}">
                <a14:useLocalDpi xmlns:a14="http://schemas.microsoft.com/office/drawing/2010/main" val="0"/>
              </a:ext>
            </a:extLst>
          </a:blip>
          <a:srcRect t="3310"/>
          <a:stretch/>
        </p:blipFill>
        <p:spPr>
          <a:xfrm>
            <a:off x="4971856" y="3307888"/>
            <a:ext cx="1937179" cy="2592351"/>
          </a:xfrm>
          <a:prstGeom prst="rect">
            <a:avLst/>
          </a:prstGeom>
        </p:spPr>
      </p:pic>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83297" t="24459" r="11085" b="24287"/>
          <a:stretch/>
        </p:blipFill>
        <p:spPr>
          <a:xfrm rot="5400000">
            <a:off x="2351567" y="4855561"/>
            <a:ext cx="249386" cy="2493818"/>
          </a:xfrm>
          <a:prstGeom prst="rect">
            <a:avLst/>
          </a:prstGeom>
        </p:spPr>
      </p:pic>
      <p:sp>
        <p:nvSpPr>
          <p:cNvPr id="11" name="角丸四角形 10"/>
          <p:cNvSpPr/>
          <p:nvPr/>
        </p:nvSpPr>
        <p:spPr>
          <a:xfrm>
            <a:off x="165802" y="1734527"/>
            <a:ext cx="4743517" cy="1897585"/>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335348" y="1755493"/>
            <a:ext cx="7356764" cy="2323713"/>
          </a:xfrm>
          <a:prstGeom prst="rect">
            <a:avLst/>
          </a:prstGeom>
          <a:noFill/>
        </p:spPr>
        <p:txBody>
          <a:bodyPr wrap="square" rtlCol="0">
            <a:spAutoFit/>
          </a:bodyPr>
          <a:lstStyle/>
          <a:p>
            <a:r>
              <a:rPr lang="ja-JP" altLang="en-US" dirty="0" smtClean="0"/>
              <a:t>〇</a:t>
            </a:r>
            <a:r>
              <a:rPr lang="ja-JP" altLang="en-US" b="1" dirty="0" smtClean="0"/>
              <a:t>線形傾圧モデル</a:t>
            </a:r>
            <a:r>
              <a:rPr lang="en-US" altLang="ja-JP" b="1" dirty="0" smtClean="0"/>
              <a:t>(LBM)</a:t>
            </a:r>
            <a:r>
              <a:rPr lang="ja-JP" altLang="en-US" b="1" dirty="0" smtClean="0"/>
              <a:t>実験</a:t>
            </a:r>
            <a:endParaRPr kumimoji="1" lang="en-US" altLang="ja-JP" b="1" dirty="0" smtClean="0"/>
          </a:p>
          <a:p>
            <a:endParaRPr kumimoji="1" lang="en-US" altLang="ja-JP" sz="800" u="sng" dirty="0" smtClean="0"/>
          </a:p>
          <a:p>
            <a:r>
              <a:rPr lang="ja-JP" altLang="en-US" sz="1600" dirty="0"/>
              <a:t>　</a:t>
            </a:r>
            <a:r>
              <a:rPr lang="ja-JP" altLang="en-US" sz="1600" dirty="0" smtClean="0"/>
              <a:t>　使用データ：</a:t>
            </a:r>
            <a:r>
              <a:rPr lang="en-US" altLang="ja-JP" sz="1600" dirty="0" smtClean="0"/>
              <a:t>JRA-55</a:t>
            </a:r>
            <a:r>
              <a:rPr lang="ja-JP" altLang="en-US" sz="1600" dirty="0" smtClean="0"/>
              <a:t>再解析データ</a:t>
            </a:r>
            <a:endParaRPr lang="en-US" altLang="ja-JP" sz="1600" dirty="0" smtClean="0"/>
          </a:p>
          <a:p>
            <a:endParaRPr lang="en-US" altLang="ja-JP" sz="800" dirty="0"/>
          </a:p>
          <a:p>
            <a:r>
              <a:rPr kumimoji="1" lang="ja-JP" altLang="en-US" sz="1600" dirty="0" smtClean="0"/>
              <a:t>　　季節：</a:t>
            </a:r>
            <a:r>
              <a:rPr kumimoji="1" lang="en-US" altLang="ja-JP" sz="1600" dirty="0" smtClean="0"/>
              <a:t>6</a:t>
            </a:r>
            <a:r>
              <a:rPr kumimoji="1" lang="ja-JP" altLang="en-US" sz="1600" dirty="0" smtClean="0"/>
              <a:t>月</a:t>
            </a:r>
            <a:endParaRPr lang="en-US" altLang="ja-JP" sz="1600" dirty="0"/>
          </a:p>
          <a:p>
            <a:r>
              <a:rPr kumimoji="1" lang="ja-JP" altLang="en-US" sz="800" dirty="0"/>
              <a:t>　</a:t>
            </a:r>
            <a:endParaRPr kumimoji="1" lang="en-US" altLang="ja-JP" sz="800" dirty="0" smtClean="0"/>
          </a:p>
          <a:p>
            <a:r>
              <a:rPr lang="ja-JP" altLang="en-US" sz="1600" dirty="0"/>
              <a:t>　</a:t>
            </a:r>
            <a:r>
              <a:rPr lang="ja-JP" altLang="en-US" sz="1600" dirty="0" smtClean="0"/>
              <a:t>　水平解像度：</a:t>
            </a:r>
            <a:r>
              <a:rPr lang="en-US" altLang="ja-JP" sz="1600" dirty="0" smtClean="0"/>
              <a:t>2.8°×2.8°</a:t>
            </a:r>
          </a:p>
          <a:p>
            <a:endParaRPr lang="en-US" altLang="ja-JP" sz="800" dirty="0" smtClean="0"/>
          </a:p>
          <a:p>
            <a:r>
              <a:rPr lang="ja-JP" altLang="en-US" sz="1600" dirty="0" smtClean="0"/>
              <a:t>　　鉛直層：</a:t>
            </a:r>
            <a:r>
              <a:rPr lang="en-US" altLang="ja-JP" sz="1600" dirty="0" smtClean="0"/>
              <a:t>20</a:t>
            </a:r>
            <a:r>
              <a:rPr lang="ja-JP" altLang="en-US" sz="1600" dirty="0" smtClean="0"/>
              <a:t>層</a:t>
            </a:r>
            <a:endParaRPr lang="en-US" altLang="ja-JP" sz="1600" dirty="0" smtClean="0"/>
          </a:p>
          <a:p>
            <a:endParaRPr kumimoji="1" lang="en-US" altLang="ja-JP" sz="1600" dirty="0"/>
          </a:p>
          <a:p>
            <a:endParaRPr kumimoji="1" lang="en-US" altLang="ja-JP" sz="1400" dirty="0"/>
          </a:p>
        </p:txBody>
      </p:sp>
      <p:sp>
        <p:nvSpPr>
          <p:cNvPr id="13" name="テキスト ボックス 12"/>
          <p:cNvSpPr txBox="1"/>
          <p:nvPr/>
        </p:nvSpPr>
        <p:spPr>
          <a:xfrm>
            <a:off x="1627553" y="3701623"/>
            <a:ext cx="1697413" cy="307777"/>
          </a:xfrm>
          <a:prstGeom prst="rect">
            <a:avLst/>
          </a:prstGeom>
          <a:noFill/>
        </p:spPr>
        <p:txBody>
          <a:bodyPr wrap="square" rtlCol="0">
            <a:spAutoFit/>
          </a:bodyPr>
          <a:lstStyle/>
          <a:p>
            <a:r>
              <a:rPr lang="ja-JP" altLang="en-US" sz="1400" b="1" dirty="0" smtClean="0"/>
              <a:t>熱源強制（</a:t>
            </a:r>
            <a:r>
              <a:rPr lang="en-US" altLang="ja-JP" sz="1400" b="1" dirty="0" smtClean="0"/>
              <a:t>K/day</a:t>
            </a:r>
            <a:r>
              <a:rPr lang="ja-JP" altLang="en-US" sz="1400" b="1" dirty="0"/>
              <a:t>）</a:t>
            </a:r>
            <a:endParaRPr kumimoji="1" lang="ja-JP" altLang="en-US" sz="1400" b="1" dirty="0"/>
          </a:p>
        </p:txBody>
      </p:sp>
      <p:sp>
        <p:nvSpPr>
          <p:cNvPr id="14" name="テキスト ボックス 13"/>
          <p:cNvSpPr txBox="1"/>
          <p:nvPr/>
        </p:nvSpPr>
        <p:spPr>
          <a:xfrm>
            <a:off x="5572296" y="3041369"/>
            <a:ext cx="943824" cy="311636"/>
          </a:xfrm>
          <a:prstGeom prst="rect">
            <a:avLst/>
          </a:prstGeom>
          <a:noFill/>
        </p:spPr>
        <p:txBody>
          <a:bodyPr wrap="square" rtlCol="0">
            <a:spAutoFit/>
          </a:bodyPr>
          <a:lstStyle/>
          <a:p>
            <a:r>
              <a:rPr lang="ja-JP" altLang="en-US" sz="1400" b="1" dirty="0" smtClean="0"/>
              <a:t>熱源強制</a:t>
            </a:r>
            <a:endParaRPr kumimoji="1" lang="ja-JP" altLang="en-US" sz="1400" b="1" dirty="0"/>
          </a:p>
        </p:txBody>
      </p:sp>
      <p:sp>
        <p:nvSpPr>
          <p:cNvPr id="2" name="テキスト ボックス 1"/>
          <p:cNvSpPr txBox="1"/>
          <p:nvPr/>
        </p:nvSpPr>
        <p:spPr>
          <a:xfrm>
            <a:off x="5311050" y="1734527"/>
            <a:ext cx="3255119" cy="584775"/>
          </a:xfrm>
          <a:prstGeom prst="rect">
            <a:avLst/>
          </a:prstGeom>
          <a:noFill/>
        </p:spPr>
        <p:txBody>
          <a:bodyPr wrap="square" rtlCol="0">
            <a:spAutoFit/>
          </a:bodyPr>
          <a:lstStyle/>
          <a:p>
            <a:r>
              <a:rPr lang="en-US" altLang="ja-JP" sz="1600" dirty="0" smtClean="0"/>
              <a:t>※LBM</a:t>
            </a:r>
            <a:r>
              <a:rPr lang="ja-JP" altLang="en-US" sz="1600" dirty="0"/>
              <a:t> </a:t>
            </a:r>
            <a:r>
              <a:rPr lang="en-US" altLang="ja-JP" sz="1600" dirty="0" smtClean="0"/>
              <a:t>= Linear </a:t>
            </a:r>
            <a:r>
              <a:rPr lang="en-US" altLang="ja-JP" sz="1600" dirty="0" err="1" smtClean="0"/>
              <a:t>Baroclinic</a:t>
            </a:r>
            <a:r>
              <a:rPr lang="en-US" altLang="ja-JP" sz="1600" dirty="0" smtClean="0"/>
              <a:t> Model</a:t>
            </a:r>
          </a:p>
          <a:p>
            <a:r>
              <a:rPr lang="ja-JP" altLang="en-US" sz="1400" dirty="0"/>
              <a:t>（</a:t>
            </a:r>
            <a:r>
              <a:rPr lang="en-US" altLang="ja-JP" sz="1600" dirty="0" smtClean="0"/>
              <a:t>Watanabe </a:t>
            </a:r>
            <a:r>
              <a:rPr lang="en-US" altLang="ja-JP" sz="1600" dirty="0"/>
              <a:t>and Kimoto </a:t>
            </a:r>
            <a:r>
              <a:rPr lang="en-US" altLang="ja-JP" sz="1600" dirty="0" smtClean="0"/>
              <a:t>2003</a:t>
            </a:r>
            <a:r>
              <a:rPr lang="ja-JP" altLang="en-US" sz="1600" dirty="0"/>
              <a:t> </a:t>
            </a:r>
            <a:r>
              <a:rPr lang="ja-JP" altLang="en-US" sz="1400" dirty="0" smtClean="0"/>
              <a:t>より）</a:t>
            </a:r>
            <a:endParaRPr lang="en-US" altLang="ja-JP" sz="1400" dirty="0" smtClean="0"/>
          </a:p>
        </p:txBody>
      </p:sp>
      <p:pic>
        <p:nvPicPr>
          <p:cNvPr id="18" name="図 17"/>
          <p:cNvPicPr>
            <a:picLocks noChangeAspect="1"/>
          </p:cNvPicPr>
          <p:nvPr/>
        </p:nvPicPr>
        <p:blipFill rotWithShape="1">
          <a:blip r:embed="rId4" cstate="print">
            <a:extLst>
              <a:ext uri="{28A0092B-C50C-407E-A947-70E740481C1C}">
                <a14:useLocalDpi xmlns:a14="http://schemas.microsoft.com/office/drawing/2010/main" val="0"/>
              </a:ext>
            </a:extLst>
          </a:blip>
          <a:srcRect l="4876"/>
          <a:stretch/>
        </p:blipFill>
        <p:spPr>
          <a:xfrm rot="5400000">
            <a:off x="6668573" y="3580059"/>
            <a:ext cx="2551791" cy="2011716"/>
          </a:xfrm>
          <a:prstGeom prst="rect">
            <a:avLst/>
          </a:prstGeom>
        </p:spPr>
      </p:pic>
      <p:sp>
        <p:nvSpPr>
          <p:cNvPr id="19" name="テキスト ボックス 18"/>
          <p:cNvSpPr txBox="1"/>
          <p:nvPr/>
        </p:nvSpPr>
        <p:spPr>
          <a:xfrm>
            <a:off x="7116560" y="3058687"/>
            <a:ext cx="1911184" cy="276999"/>
          </a:xfrm>
          <a:prstGeom prst="rect">
            <a:avLst/>
          </a:prstGeom>
          <a:noFill/>
        </p:spPr>
        <p:txBody>
          <a:bodyPr wrap="square" rtlCol="0">
            <a:spAutoFit/>
          </a:bodyPr>
          <a:lstStyle/>
          <a:p>
            <a:r>
              <a:rPr lang="ja-JP" altLang="en-US" sz="1200" b="1" dirty="0" smtClean="0"/>
              <a:t>対流による加熱（回帰）</a:t>
            </a:r>
            <a:endParaRPr kumimoji="1" lang="ja-JP" altLang="en-US" sz="1200" b="1" dirty="0"/>
          </a:p>
        </p:txBody>
      </p:sp>
      <p:sp>
        <p:nvSpPr>
          <p:cNvPr id="20" name="正方形/長方形 19"/>
          <p:cNvSpPr/>
          <p:nvPr/>
        </p:nvSpPr>
        <p:spPr>
          <a:xfrm>
            <a:off x="1584499" y="656306"/>
            <a:ext cx="5975784" cy="698879"/>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1580975" y="656306"/>
            <a:ext cx="397463" cy="698879"/>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589853" y="722235"/>
            <a:ext cx="256900" cy="584775"/>
          </a:xfrm>
          <a:prstGeom prst="rect">
            <a:avLst/>
          </a:prstGeom>
          <a:noFill/>
        </p:spPr>
        <p:txBody>
          <a:bodyPr wrap="square" rtlCol="0">
            <a:spAutoFit/>
          </a:bodyPr>
          <a:lstStyle/>
          <a:p>
            <a:r>
              <a:rPr kumimoji="1" lang="ja-JP" altLang="en-US" sz="1600" b="1" dirty="0" smtClean="0"/>
              <a:t>目</a:t>
            </a:r>
            <a:endParaRPr kumimoji="1" lang="en-US" altLang="ja-JP" sz="1600" b="1" dirty="0" smtClean="0"/>
          </a:p>
          <a:p>
            <a:r>
              <a:rPr lang="ja-JP" altLang="en-US" sz="1600" b="1" dirty="0"/>
              <a:t>的</a:t>
            </a:r>
            <a:endParaRPr kumimoji="1" lang="ja-JP" altLang="en-US" sz="1600" b="1" dirty="0"/>
          </a:p>
        </p:txBody>
      </p:sp>
      <p:sp>
        <p:nvSpPr>
          <p:cNvPr id="23" name="テキスト ボックス 22"/>
          <p:cNvSpPr txBox="1"/>
          <p:nvPr/>
        </p:nvSpPr>
        <p:spPr>
          <a:xfrm>
            <a:off x="2031001" y="713357"/>
            <a:ext cx="5762071" cy="584775"/>
          </a:xfrm>
          <a:prstGeom prst="rect">
            <a:avLst/>
          </a:prstGeom>
          <a:noFill/>
        </p:spPr>
        <p:txBody>
          <a:bodyPr wrap="square" rtlCol="0">
            <a:spAutoFit/>
          </a:bodyPr>
          <a:lstStyle/>
          <a:p>
            <a:r>
              <a:rPr lang="ja-JP" altLang="en-US" sz="1600" b="1" dirty="0" smtClean="0"/>
              <a:t>サヘルの対流による熱源に対する大気場の応答を確認する</a:t>
            </a:r>
            <a:endParaRPr lang="en-US" altLang="ja-JP" sz="1600" b="1" dirty="0" smtClean="0"/>
          </a:p>
          <a:p>
            <a:r>
              <a:rPr kumimoji="1" lang="ja-JP" altLang="en-US" sz="1600" b="1" dirty="0" smtClean="0"/>
              <a:t>＝原因と結果を切り分けることができる</a:t>
            </a:r>
            <a:endParaRPr kumimoji="1" lang="ja-JP" altLang="en-US" sz="1600" b="1" dirty="0"/>
          </a:p>
        </p:txBody>
      </p:sp>
      <p:grpSp>
        <p:nvGrpSpPr>
          <p:cNvPr id="24" name="グループ化 23"/>
          <p:cNvGrpSpPr/>
          <p:nvPr/>
        </p:nvGrpSpPr>
        <p:grpSpPr>
          <a:xfrm>
            <a:off x="0" y="-37605"/>
            <a:ext cx="9144000" cy="461665"/>
            <a:chOff x="0" y="-73708"/>
            <a:chExt cx="9144000" cy="904866"/>
          </a:xfrm>
          <a:solidFill>
            <a:schemeClr val="accent1">
              <a:lumMod val="50000"/>
            </a:schemeClr>
          </a:solidFill>
        </p:grpSpPr>
        <p:sp>
          <p:nvSpPr>
            <p:cNvPr id="25" name="正方形/長方形 24"/>
            <p:cNvSpPr/>
            <p:nvPr/>
          </p:nvSpPr>
          <p:spPr>
            <a:xfrm>
              <a:off x="0" y="0"/>
              <a:ext cx="9144000" cy="8146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174680" y="-73708"/>
              <a:ext cx="7536173" cy="904866"/>
            </a:xfrm>
            <a:prstGeom prst="rect">
              <a:avLst/>
            </a:prstGeom>
            <a:noFill/>
          </p:spPr>
          <p:txBody>
            <a:bodyPr wrap="square" rtlCol="0">
              <a:spAutoFit/>
            </a:bodyPr>
            <a:lstStyle/>
            <a:p>
              <a:r>
                <a:rPr lang="ja-JP" altLang="en-US" sz="2400" dirty="0" smtClean="0">
                  <a:solidFill>
                    <a:schemeClr val="bg1"/>
                  </a:solidFill>
                  <a:latin typeface="ＭＳ Ｐゴシック" panose="020B0600070205080204" pitchFamily="50" charset="-128"/>
                  <a:ea typeface="ＭＳ Ｐゴシック" panose="020B0600070205080204" pitchFamily="50" charset="-128"/>
                </a:rPr>
                <a:t>研究手法　－</a:t>
              </a:r>
              <a:r>
                <a:rPr lang="en-US" altLang="ja-JP" sz="2400" dirty="0" smtClean="0">
                  <a:solidFill>
                    <a:schemeClr val="bg1"/>
                  </a:solidFill>
                  <a:latin typeface="ＭＳ Ｐゴシック" panose="020B0600070205080204" pitchFamily="50" charset="-128"/>
                  <a:ea typeface="ＭＳ Ｐゴシック" panose="020B0600070205080204" pitchFamily="50" charset="-128"/>
                </a:rPr>
                <a:t>LBM</a:t>
              </a:r>
              <a:r>
                <a:rPr lang="ja-JP" altLang="en-US" sz="2400" dirty="0" smtClean="0">
                  <a:solidFill>
                    <a:schemeClr val="bg1"/>
                  </a:solidFill>
                  <a:latin typeface="ＭＳ Ｐゴシック" panose="020B0600070205080204" pitchFamily="50" charset="-128"/>
                  <a:ea typeface="ＭＳ Ｐゴシック" panose="020B0600070205080204" pitchFamily="50" charset="-128"/>
                </a:rPr>
                <a:t>実験－</a:t>
              </a: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grpSp>
      <p:pic>
        <p:nvPicPr>
          <p:cNvPr id="17" name="図 16"/>
          <p:cNvPicPr>
            <a:picLocks noChangeAspect="1"/>
          </p:cNvPicPr>
          <p:nvPr/>
        </p:nvPicPr>
        <p:blipFill rotWithShape="1">
          <a:blip r:embed="rId5" cstate="print">
            <a:extLst>
              <a:ext uri="{28A0092B-C50C-407E-A947-70E740481C1C}">
                <a14:useLocalDpi xmlns:a14="http://schemas.microsoft.com/office/drawing/2010/main" val="0"/>
              </a:ext>
            </a:extLst>
          </a:blip>
          <a:srcRect l="28348" t="4952" r="25918" b="1327"/>
          <a:stretch/>
        </p:blipFill>
        <p:spPr>
          <a:xfrm rot="5400000">
            <a:off x="1567042" y="2520600"/>
            <a:ext cx="1920342" cy="4854400"/>
          </a:xfrm>
          <a:prstGeom prst="rect">
            <a:avLst/>
          </a:prstGeom>
        </p:spPr>
      </p:pic>
      <p:sp>
        <p:nvSpPr>
          <p:cNvPr id="27" name="テキスト ボックス 26"/>
          <p:cNvSpPr txBox="1"/>
          <p:nvPr/>
        </p:nvSpPr>
        <p:spPr>
          <a:xfrm>
            <a:off x="8482227" y="38541"/>
            <a:ext cx="595271" cy="338554"/>
          </a:xfrm>
          <a:prstGeom prst="rect">
            <a:avLst/>
          </a:prstGeom>
          <a:noFill/>
        </p:spPr>
        <p:txBody>
          <a:bodyPr wrap="square" rtlCol="0">
            <a:spAutoFit/>
          </a:bodyPr>
          <a:lstStyle/>
          <a:p>
            <a:r>
              <a:rPr lang="en-US" altLang="ja-JP" sz="1600" dirty="0">
                <a:solidFill>
                  <a:schemeClr val="bg1"/>
                </a:solidFill>
              </a:rPr>
              <a:t>9</a:t>
            </a:r>
            <a:r>
              <a:rPr kumimoji="1" lang="en-US" altLang="ja-JP" sz="1600" dirty="0" smtClean="0">
                <a:solidFill>
                  <a:schemeClr val="bg1"/>
                </a:solidFill>
              </a:rPr>
              <a:t>/12</a:t>
            </a:r>
            <a:endParaRPr kumimoji="1" lang="ja-JP" altLang="en-US" sz="1600" dirty="0">
              <a:solidFill>
                <a:schemeClr val="bg1"/>
              </a:solidFill>
            </a:endParaRPr>
          </a:p>
        </p:txBody>
      </p:sp>
    </p:spTree>
    <p:extLst>
      <p:ext uri="{BB962C8B-B14F-4D97-AF65-F5344CB8AC3E}">
        <p14:creationId xmlns:p14="http://schemas.microsoft.com/office/powerpoint/2010/main" val="2318742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rotWithShape="1">
          <a:blip r:embed="rId2" cstate="print">
            <a:extLst>
              <a:ext uri="{28A0092B-C50C-407E-A947-70E740481C1C}">
                <a14:useLocalDpi xmlns:a14="http://schemas.microsoft.com/office/drawing/2010/main" val="0"/>
              </a:ext>
            </a:extLst>
          </a:blip>
          <a:srcRect l="28100" t="5000" r="26108" b="1538"/>
          <a:stretch/>
        </p:blipFill>
        <p:spPr>
          <a:xfrm rot="5400000">
            <a:off x="3258518" y="1656635"/>
            <a:ext cx="2225442" cy="5500521"/>
          </a:xfrm>
          <a:prstGeom prst="rect">
            <a:avLst/>
          </a:prstGeom>
        </p:spPr>
      </p:pic>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l="82968" t="24343" r="10130" b="24264"/>
          <a:stretch/>
        </p:blipFill>
        <p:spPr>
          <a:xfrm rot="5400000">
            <a:off x="4206474" y="1352188"/>
            <a:ext cx="329529" cy="3175464"/>
          </a:xfrm>
          <a:prstGeom prst="rect">
            <a:avLst/>
          </a:prstGeom>
        </p:spPr>
      </p:pic>
      <p:sp>
        <p:nvSpPr>
          <p:cNvPr id="9" name="テキスト ボックス 8"/>
          <p:cNvSpPr txBox="1"/>
          <p:nvPr/>
        </p:nvSpPr>
        <p:spPr>
          <a:xfrm>
            <a:off x="2479672" y="406893"/>
            <a:ext cx="4092441" cy="307777"/>
          </a:xfrm>
          <a:prstGeom prst="rect">
            <a:avLst/>
          </a:prstGeom>
          <a:noFill/>
        </p:spPr>
        <p:txBody>
          <a:bodyPr wrap="square" rtlCol="0">
            <a:spAutoFit/>
          </a:bodyPr>
          <a:lstStyle/>
          <a:p>
            <a:r>
              <a:rPr kumimoji="1" lang="en-US" altLang="ja-JP" sz="1400" b="1" dirty="0" smtClean="0"/>
              <a:t>LBM</a:t>
            </a:r>
            <a:r>
              <a:rPr kumimoji="1" lang="ja-JP" altLang="en-US" sz="1400" b="1" dirty="0" smtClean="0"/>
              <a:t>結果　</a:t>
            </a:r>
            <a:r>
              <a:rPr kumimoji="1" lang="en-US" altLang="ja-JP" sz="1400" b="1" dirty="0" smtClean="0"/>
              <a:t>500hPa</a:t>
            </a:r>
            <a:r>
              <a:rPr kumimoji="1" lang="ja-JP" altLang="en-US" sz="1400" b="1" dirty="0" smtClean="0"/>
              <a:t>面ジオポテンシャル高度の変化</a:t>
            </a:r>
            <a:endParaRPr kumimoji="1" lang="ja-JP" altLang="en-US" sz="1400" b="1" dirty="0"/>
          </a:p>
        </p:txBody>
      </p:sp>
      <p:sp>
        <p:nvSpPr>
          <p:cNvPr id="12" name="テキスト ボックス 11"/>
          <p:cNvSpPr txBox="1"/>
          <p:nvPr/>
        </p:nvSpPr>
        <p:spPr>
          <a:xfrm>
            <a:off x="2223654" y="3073890"/>
            <a:ext cx="4490606" cy="307777"/>
          </a:xfrm>
          <a:prstGeom prst="rect">
            <a:avLst/>
          </a:prstGeom>
          <a:noFill/>
        </p:spPr>
        <p:txBody>
          <a:bodyPr wrap="square" rtlCol="0">
            <a:spAutoFit/>
          </a:bodyPr>
          <a:lstStyle/>
          <a:p>
            <a:r>
              <a:rPr kumimoji="1" lang="en-US" altLang="ja-JP" sz="1400" b="1" dirty="0" smtClean="0"/>
              <a:t>6</a:t>
            </a:r>
            <a:r>
              <a:rPr kumimoji="1" lang="ja-JP" altLang="en-US" sz="1400" b="1" dirty="0" smtClean="0"/>
              <a:t>月</a:t>
            </a:r>
            <a:r>
              <a:rPr kumimoji="1" lang="en-US" altLang="ja-JP" sz="1400" b="1" dirty="0" smtClean="0"/>
              <a:t>OLR</a:t>
            </a:r>
            <a:r>
              <a:rPr lang="ja-JP" altLang="en-US" sz="1400" b="1" dirty="0"/>
              <a:t> と</a:t>
            </a:r>
            <a:r>
              <a:rPr lang="en-US" altLang="ja-JP" sz="1400" b="1" dirty="0" smtClean="0"/>
              <a:t> 7</a:t>
            </a:r>
            <a:r>
              <a:rPr lang="ja-JP" altLang="en-US" sz="1400" b="1" dirty="0" smtClean="0"/>
              <a:t>月</a:t>
            </a:r>
            <a:r>
              <a:rPr lang="en-US" altLang="ja-JP" sz="1400" b="1" dirty="0" smtClean="0"/>
              <a:t>500hPa</a:t>
            </a:r>
            <a:r>
              <a:rPr lang="ja-JP" altLang="en-US" sz="1400" b="1" dirty="0" smtClean="0"/>
              <a:t>面ジオポテンシャル高度との回帰</a:t>
            </a:r>
            <a:endParaRPr kumimoji="1" lang="ja-JP" altLang="en-US" sz="1400" b="1" dirty="0"/>
          </a:p>
        </p:txBody>
      </p:sp>
      <p:sp>
        <p:nvSpPr>
          <p:cNvPr id="13" name="角丸四角形 12"/>
          <p:cNvSpPr/>
          <p:nvPr/>
        </p:nvSpPr>
        <p:spPr>
          <a:xfrm>
            <a:off x="1575262" y="5638155"/>
            <a:ext cx="5993476" cy="1012677"/>
          </a:xfrm>
          <a:prstGeom prst="round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2372803" y="5687607"/>
            <a:ext cx="4398394" cy="338554"/>
          </a:xfrm>
          <a:prstGeom prst="rect">
            <a:avLst/>
          </a:prstGeom>
          <a:noFill/>
        </p:spPr>
        <p:txBody>
          <a:bodyPr wrap="square" rtlCol="0">
            <a:spAutoFit/>
          </a:bodyPr>
          <a:lstStyle/>
          <a:p>
            <a:r>
              <a:rPr lang="ja-JP" altLang="en-US" sz="1600" dirty="0" smtClean="0">
                <a:latin typeface="ＭＳ Ｐゴシック" panose="020B0600070205080204" pitchFamily="50" charset="-128"/>
                <a:ea typeface="ＭＳ Ｐゴシック" panose="020B0600070205080204" pitchFamily="50" charset="-128"/>
              </a:rPr>
              <a:t>回帰の結果と一致した波列パターンが形成された</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15" name="テキスト ボックス 14"/>
          <p:cNvSpPr txBox="1"/>
          <p:nvPr/>
        </p:nvSpPr>
        <p:spPr>
          <a:xfrm>
            <a:off x="1840335" y="6201227"/>
            <a:ext cx="5257243" cy="369332"/>
          </a:xfrm>
          <a:prstGeom prst="rect">
            <a:avLst/>
          </a:prstGeom>
          <a:noFill/>
        </p:spPr>
        <p:txBody>
          <a:bodyPr wrap="square" rtlCol="0">
            <a:spAutoFit/>
          </a:bodyPr>
          <a:lstStyle/>
          <a:p>
            <a:r>
              <a:rPr lang="ja-JP" altLang="en-US" u="sng" dirty="0" smtClean="0">
                <a:latin typeface="ＭＳ Ｐゴシック" panose="020B0600070205080204" pitchFamily="50" charset="-128"/>
                <a:ea typeface="ＭＳ Ｐゴシック" panose="020B0600070205080204" pitchFamily="50" charset="-128"/>
              </a:rPr>
              <a:t>サヘルの対流変動が中高緯度の波を作る要因となる</a:t>
            </a:r>
            <a:endParaRPr kumimoji="1" lang="ja-JP" altLang="en-US" u="sng" dirty="0">
              <a:latin typeface="ＭＳ Ｐゴシック" panose="020B0600070205080204" pitchFamily="50" charset="-128"/>
              <a:ea typeface="ＭＳ Ｐゴシック" panose="020B0600070205080204" pitchFamily="50" charset="-128"/>
            </a:endParaRPr>
          </a:p>
        </p:txBody>
      </p:sp>
      <p:sp>
        <p:nvSpPr>
          <p:cNvPr id="16" name="下矢印 15"/>
          <p:cNvSpPr/>
          <p:nvPr/>
        </p:nvSpPr>
        <p:spPr>
          <a:xfrm>
            <a:off x="4332660" y="6023679"/>
            <a:ext cx="478679" cy="210944"/>
          </a:xfrm>
          <a:prstGeom prst="down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7121505" y="4843227"/>
            <a:ext cx="1989329" cy="523220"/>
          </a:xfrm>
          <a:prstGeom prst="rect">
            <a:avLst/>
          </a:prstGeom>
          <a:noFill/>
        </p:spPr>
        <p:txBody>
          <a:bodyPr wrap="square" rtlCol="0">
            <a:spAutoFit/>
          </a:bodyPr>
          <a:lstStyle/>
          <a:p>
            <a:r>
              <a:rPr lang="ja-JP" altLang="en-US" sz="1400" dirty="0" smtClean="0"/>
              <a:t>等高線</a:t>
            </a:r>
            <a:r>
              <a:rPr lang="ja-JP" altLang="en-US" sz="1400" dirty="0" smtClean="0"/>
              <a:t>：回帰係数</a:t>
            </a:r>
            <a:r>
              <a:rPr lang="en-US" altLang="ja-JP" sz="1400" dirty="0" smtClean="0"/>
              <a:t>(m),</a:t>
            </a:r>
          </a:p>
          <a:p>
            <a:r>
              <a:rPr lang="ja-JP" altLang="en-US" sz="1400" dirty="0" smtClean="0"/>
              <a:t>色：信頼</a:t>
            </a:r>
            <a:r>
              <a:rPr lang="ja-JP" altLang="en-US" sz="1400" dirty="0"/>
              <a:t>係数</a:t>
            </a:r>
            <a:r>
              <a:rPr lang="en-US" altLang="ja-JP" sz="1400" dirty="0" smtClean="0"/>
              <a:t>90%</a:t>
            </a:r>
            <a:r>
              <a:rPr lang="ja-JP" altLang="en-US" sz="1400" dirty="0" smtClean="0"/>
              <a:t>以上</a:t>
            </a:r>
            <a:endParaRPr lang="en-US" altLang="ja-JP" sz="1400" dirty="0" smtClean="0"/>
          </a:p>
        </p:txBody>
      </p:sp>
      <p:sp>
        <p:nvSpPr>
          <p:cNvPr id="18" name="テキスト ボックス 17"/>
          <p:cNvSpPr txBox="1"/>
          <p:nvPr/>
        </p:nvSpPr>
        <p:spPr>
          <a:xfrm>
            <a:off x="7121503" y="1919418"/>
            <a:ext cx="1989329" cy="738664"/>
          </a:xfrm>
          <a:prstGeom prst="rect">
            <a:avLst/>
          </a:prstGeom>
          <a:noFill/>
        </p:spPr>
        <p:txBody>
          <a:bodyPr wrap="square" rtlCol="0">
            <a:spAutoFit/>
          </a:bodyPr>
          <a:lstStyle/>
          <a:p>
            <a:r>
              <a:rPr lang="ja-JP" altLang="en-US" sz="1400" dirty="0" smtClean="0"/>
              <a:t>線</a:t>
            </a:r>
            <a:r>
              <a:rPr lang="en-US" altLang="ja-JP" sz="1400" dirty="0" smtClean="0"/>
              <a:t>,</a:t>
            </a:r>
            <a:r>
              <a:rPr lang="ja-JP" altLang="en-US" sz="1400" dirty="0" smtClean="0"/>
              <a:t>色：熱源を与えたことによるジオポテンシャル高度の変化</a:t>
            </a:r>
            <a:r>
              <a:rPr lang="en-US" altLang="ja-JP" sz="1400" dirty="0" smtClean="0"/>
              <a:t>(m)</a:t>
            </a:r>
          </a:p>
        </p:txBody>
      </p:sp>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l="27746" t="4709" r="25693" b="1534"/>
          <a:stretch/>
        </p:blipFill>
        <p:spPr>
          <a:xfrm rot="5400000">
            <a:off x="3270004" y="-1016198"/>
            <a:ext cx="2202471" cy="5500521"/>
          </a:xfrm>
          <a:prstGeom prst="rect">
            <a:avLst/>
          </a:prstGeom>
        </p:spPr>
      </p:pic>
      <p:grpSp>
        <p:nvGrpSpPr>
          <p:cNvPr id="27" name="グループ化 26"/>
          <p:cNvGrpSpPr/>
          <p:nvPr/>
        </p:nvGrpSpPr>
        <p:grpSpPr>
          <a:xfrm>
            <a:off x="0" y="-37605"/>
            <a:ext cx="9144000" cy="461665"/>
            <a:chOff x="0" y="-73708"/>
            <a:chExt cx="9144000" cy="904866"/>
          </a:xfrm>
          <a:solidFill>
            <a:schemeClr val="accent1">
              <a:lumMod val="50000"/>
            </a:schemeClr>
          </a:solidFill>
        </p:grpSpPr>
        <p:sp>
          <p:nvSpPr>
            <p:cNvPr id="28" name="正方形/長方形 27"/>
            <p:cNvSpPr/>
            <p:nvPr/>
          </p:nvSpPr>
          <p:spPr>
            <a:xfrm>
              <a:off x="0" y="0"/>
              <a:ext cx="9144000" cy="8146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174680" y="-73708"/>
              <a:ext cx="7536173" cy="904866"/>
            </a:xfrm>
            <a:prstGeom prst="rect">
              <a:avLst/>
            </a:prstGeom>
            <a:noFill/>
          </p:spPr>
          <p:txBody>
            <a:bodyPr wrap="square" rtlCol="0">
              <a:spAutoFit/>
            </a:bodyPr>
            <a:lstStyle/>
            <a:p>
              <a:r>
                <a:rPr lang="en-US" altLang="ja-JP" sz="2400" dirty="0" smtClean="0">
                  <a:solidFill>
                    <a:schemeClr val="bg1"/>
                  </a:solidFill>
                  <a:latin typeface="ＭＳ Ｐゴシック" panose="020B0600070205080204" pitchFamily="50" charset="-128"/>
                  <a:ea typeface="ＭＳ Ｐゴシック" panose="020B0600070205080204" pitchFamily="50" charset="-128"/>
                </a:rPr>
                <a:t>LBM</a:t>
              </a:r>
              <a:r>
                <a:rPr lang="ja-JP" altLang="en-US" sz="2400" dirty="0" smtClean="0">
                  <a:solidFill>
                    <a:schemeClr val="bg1"/>
                  </a:solidFill>
                  <a:latin typeface="ＭＳ Ｐゴシック" panose="020B0600070205080204" pitchFamily="50" charset="-128"/>
                  <a:ea typeface="ＭＳ Ｐゴシック" panose="020B0600070205080204" pitchFamily="50" charset="-128"/>
                </a:rPr>
                <a:t>実験結果</a:t>
              </a: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grpSp>
      <p:sp>
        <p:nvSpPr>
          <p:cNvPr id="19" name="テキスト ボックス 18"/>
          <p:cNvSpPr txBox="1"/>
          <p:nvPr/>
        </p:nvSpPr>
        <p:spPr>
          <a:xfrm>
            <a:off x="8374743" y="38541"/>
            <a:ext cx="702755" cy="338554"/>
          </a:xfrm>
          <a:prstGeom prst="rect">
            <a:avLst/>
          </a:prstGeom>
          <a:noFill/>
        </p:spPr>
        <p:txBody>
          <a:bodyPr wrap="square" rtlCol="0">
            <a:spAutoFit/>
          </a:bodyPr>
          <a:lstStyle/>
          <a:p>
            <a:r>
              <a:rPr kumimoji="1" lang="en-US" altLang="ja-JP" sz="1600" dirty="0" smtClean="0">
                <a:solidFill>
                  <a:schemeClr val="bg1"/>
                </a:solidFill>
              </a:rPr>
              <a:t>10/12</a:t>
            </a:r>
            <a:endParaRPr kumimoji="1" lang="ja-JP" altLang="en-US" sz="1600" dirty="0">
              <a:solidFill>
                <a:schemeClr val="bg1"/>
              </a:solidFill>
            </a:endParaRPr>
          </a:p>
        </p:txBody>
      </p:sp>
    </p:spTree>
    <p:extLst>
      <p:ext uri="{BB962C8B-B14F-4D97-AF65-F5344CB8AC3E}">
        <p14:creationId xmlns:p14="http://schemas.microsoft.com/office/powerpoint/2010/main" val="3809113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778924" y="592391"/>
            <a:ext cx="8313" cy="221118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7317972" y="592391"/>
            <a:ext cx="8313" cy="221118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図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8000" contrast="5000"/>
                    </a14:imgEffect>
                  </a14:imgLayer>
                </a14:imgProps>
              </a:ext>
              <a:ext uri="{28A0092B-C50C-407E-A947-70E740481C1C}">
                <a14:useLocalDpi xmlns:a14="http://schemas.microsoft.com/office/drawing/2010/main" val="0"/>
              </a:ext>
            </a:extLst>
          </a:blip>
          <a:srcRect l="5321" t="28204" r="5321" b="28590"/>
          <a:stretch/>
        </p:blipFill>
        <p:spPr>
          <a:xfrm>
            <a:off x="1582755" y="2229352"/>
            <a:ext cx="5990573" cy="2627807"/>
          </a:xfrm>
          <a:prstGeom prst="rect">
            <a:avLst/>
          </a:prstGeom>
          <a:scene3d>
            <a:camera prst="perspectiveRelaxed"/>
            <a:lightRig rig="threePt" dir="t"/>
          </a:scene3d>
        </p:spPr>
      </p:pic>
      <p:pic>
        <p:nvPicPr>
          <p:cNvPr id="31" name="図 30"/>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8000" contrast="5000"/>
                    </a14:imgEffect>
                  </a14:imgLayer>
                </a14:imgProps>
              </a:ext>
              <a:ext uri="{28A0092B-C50C-407E-A947-70E740481C1C}">
                <a14:useLocalDpi xmlns:a14="http://schemas.microsoft.com/office/drawing/2010/main" val="0"/>
              </a:ext>
            </a:extLst>
          </a:blip>
          <a:srcRect l="3782" t="27446" r="3846" b="27701"/>
          <a:stretch/>
        </p:blipFill>
        <p:spPr>
          <a:xfrm>
            <a:off x="1530666" y="19156"/>
            <a:ext cx="6042662" cy="2616180"/>
          </a:xfrm>
          <a:prstGeom prst="rect">
            <a:avLst/>
          </a:prstGeom>
          <a:scene3d>
            <a:camera prst="perspectiveRelaxed"/>
            <a:lightRig rig="threePt" dir="t"/>
          </a:scene3d>
        </p:spPr>
      </p:pic>
      <p:sp>
        <p:nvSpPr>
          <p:cNvPr id="20" name="下矢印 19"/>
          <p:cNvSpPr/>
          <p:nvPr/>
        </p:nvSpPr>
        <p:spPr>
          <a:xfrm rot="10800000">
            <a:off x="1787191" y="3804906"/>
            <a:ext cx="849741" cy="316393"/>
          </a:xfrm>
          <a:prstGeom prst="downArrow">
            <a:avLst/>
          </a:prstGeom>
          <a:solidFill>
            <a:schemeClr val="accent6">
              <a:lumMod val="75000"/>
            </a:schemeClr>
          </a:solidFill>
          <a:ln>
            <a:solidFill>
              <a:schemeClr val="accent6">
                <a:lumMod val="50000"/>
              </a:schemeClr>
            </a:solid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21" name="下矢印 20"/>
          <p:cNvSpPr/>
          <p:nvPr/>
        </p:nvSpPr>
        <p:spPr>
          <a:xfrm>
            <a:off x="1788874" y="3544483"/>
            <a:ext cx="849741" cy="316393"/>
          </a:xfrm>
          <a:prstGeom prst="downArrow">
            <a:avLst/>
          </a:prstGeom>
          <a:solidFill>
            <a:schemeClr val="accent6">
              <a:lumMod val="75000"/>
            </a:schemeClr>
          </a:solidFill>
          <a:ln>
            <a:solidFill>
              <a:schemeClr val="accent6">
                <a:lumMod val="50000"/>
              </a:schemeClr>
            </a:solid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5" name="雲 14"/>
          <p:cNvSpPr/>
          <p:nvPr/>
        </p:nvSpPr>
        <p:spPr>
          <a:xfrm>
            <a:off x="1778878" y="1565051"/>
            <a:ext cx="837334" cy="2261061"/>
          </a:xfrm>
          <a:prstGeom prst="cloud">
            <a:avLst/>
          </a:prstGeom>
          <a:solidFill>
            <a:schemeClr val="bg2">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下矢印 15"/>
          <p:cNvSpPr/>
          <p:nvPr/>
        </p:nvSpPr>
        <p:spPr>
          <a:xfrm>
            <a:off x="1822837" y="1638603"/>
            <a:ext cx="756049" cy="261008"/>
          </a:xfrm>
          <a:prstGeom prst="downArrow">
            <a:avLst/>
          </a:prstGeom>
          <a:solidFill>
            <a:schemeClr val="accent2"/>
          </a:solidFill>
          <a:ln>
            <a:solidFill>
              <a:srgbClr val="C00000"/>
            </a:solid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下矢印 16"/>
          <p:cNvSpPr/>
          <p:nvPr/>
        </p:nvSpPr>
        <p:spPr>
          <a:xfrm rot="10800000">
            <a:off x="1824517" y="1378180"/>
            <a:ext cx="756049" cy="261008"/>
          </a:xfrm>
          <a:prstGeom prst="downArrow">
            <a:avLst/>
          </a:prstGeom>
          <a:solidFill>
            <a:schemeClr val="accent2"/>
          </a:solidFill>
          <a:ln>
            <a:solidFill>
              <a:srgbClr val="C00000"/>
            </a:solid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252761" y="3250867"/>
            <a:ext cx="1069611" cy="584775"/>
          </a:xfrm>
          <a:prstGeom prst="rect">
            <a:avLst/>
          </a:prstGeom>
          <a:noFill/>
        </p:spPr>
        <p:txBody>
          <a:bodyPr wrap="square" rtlCol="0">
            <a:spAutoFit/>
          </a:bodyPr>
          <a:lstStyle/>
          <a:p>
            <a:pPr algn="ctr"/>
            <a:r>
              <a:rPr kumimoji="1" lang="en-US" altLang="ja-JP" sz="1600" b="1" dirty="0" smtClean="0"/>
              <a:t>Z500</a:t>
            </a:r>
          </a:p>
          <a:p>
            <a:pPr algn="ctr"/>
            <a:r>
              <a:rPr lang="en-US" altLang="ja-JP" sz="1600" b="1" dirty="0" smtClean="0"/>
              <a:t>(1</a:t>
            </a:r>
            <a:r>
              <a:rPr lang="ja-JP" altLang="en-US" sz="1600" b="1" dirty="0" smtClean="0"/>
              <a:t>カ月後</a:t>
            </a:r>
            <a:r>
              <a:rPr lang="en-US" altLang="ja-JP" sz="1600" b="1" dirty="0" smtClean="0"/>
              <a:t>)</a:t>
            </a:r>
            <a:endParaRPr kumimoji="1" lang="ja-JP" altLang="en-US" sz="1600" b="1" dirty="0"/>
          </a:p>
        </p:txBody>
      </p:sp>
      <p:sp>
        <p:nvSpPr>
          <p:cNvPr id="19" name="テキスト ボックス 18"/>
          <p:cNvSpPr txBox="1"/>
          <p:nvPr/>
        </p:nvSpPr>
        <p:spPr>
          <a:xfrm>
            <a:off x="499498" y="1182885"/>
            <a:ext cx="638782" cy="338554"/>
          </a:xfrm>
          <a:prstGeom prst="rect">
            <a:avLst/>
          </a:prstGeom>
          <a:noFill/>
        </p:spPr>
        <p:txBody>
          <a:bodyPr wrap="square" rtlCol="0">
            <a:spAutoFit/>
          </a:bodyPr>
          <a:lstStyle/>
          <a:p>
            <a:r>
              <a:rPr kumimoji="1" lang="en-US" altLang="ja-JP" sz="1600" b="1" dirty="0" smtClean="0"/>
              <a:t>Z200</a:t>
            </a:r>
            <a:endParaRPr kumimoji="1" lang="ja-JP" altLang="en-US" sz="1600" b="1" dirty="0"/>
          </a:p>
        </p:txBody>
      </p:sp>
      <p:sp>
        <p:nvSpPr>
          <p:cNvPr id="22" name="右カーブ矢印 21"/>
          <p:cNvSpPr/>
          <p:nvPr/>
        </p:nvSpPr>
        <p:spPr>
          <a:xfrm rot="4656914" flipH="1" flipV="1">
            <a:off x="2388182" y="998303"/>
            <a:ext cx="210632" cy="637166"/>
          </a:xfrm>
          <a:prstGeom prst="curvedRightArrow">
            <a:avLst>
              <a:gd name="adj1" fmla="val 40668"/>
              <a:gd name="adj2" fmla="val 89708"/>
              <a:gd name="adj3" fmla="val 25000"/>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右カーブ矢印 22"/>
          <p:cNvSpPr/>
          <p:nvPr/>
        </p:nvSpPr>
        <p:spPr>
          <a:xfrm rot="15816556" flipH="1">
            <a:off x="2904943" y="684090"/>
            <a:ext cx="202244" cy="668081"/>
          </a:xfrm>
          <a:prstGeom prst="curvedRightArrow">
            <a:avLst>
              <a:gd name="adj1" fmla="val 41604"/>
              <a:gd name="adj2" fmla="val 97136"/>
              <a:gd name="adj3" fmla="val 25000"/>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7" name="右カーブ矢印 36"/>
          <p:cNvSpPr/>
          <p:nvPr/>
        </p:nvSpPr>
        <p:spPr>
          <a:xfrm rot="4943589" flipH="1" flipV="1">
            <a:off x="3537223" y="768749"/>
            <a:ext cx="215843" cy="752956"/>
          </a:xfrm>
          <a:prstGeom prst="curvedRightArrow">
            <a:avLst>
              <a:gd name="adj1" fmla="val 40668"/>
              <a:gd name="adj2" fmla="val 89708"/>
              <a:gd name="adj3" fmla="val 25000"/>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8" name="右カーブ矢印 37"/>
          <p:cNvSpPr/>
          <p:nvPr/>
        </p:nvSpPr>
        <p:spPr>
          <a:xfrm rot="15995064" flipH="1">
            <a:off x="4132855" y="502948"/>
            <a:ext cx="202244" cy="741223"/>
          </a:xfrm>
          <a:prstGeom prst="curvedRightArrow">
            <a:avLst>
              <a:gd name="adj1" fmla="val 41604"/>
              <a:gd name="adj2" fmla="val 97136"/>
              <a:gd name="adj3" fmla="val 25000"/>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0" name="右カーブ矢印 39"/>
          <p:cNvSpPr/>
          <p:nvPr/>
        </p:nvSpPr>
        <p:spPr>
          <a:xfrm rot="15440727" flipH="1">
            <a:off x="2086537" y="2906343"/>
            <a:ext cx="202244" cy="775372"/>
          </a:xfrm>
          <a:prstGeom prst="curvedRightArrow">
            <a:avLst>
              <a:gd name="adj1" fmla="val 41604"/>
              <a:gd name="adj2" fmla="val 97136"/>
              <a:gd name="adj3" fmla="val 25000"/>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右カーブ矢印 40"/>
          <p:cNvSpPr/>
          <p:nvPr/>
        </p:nvSpPr>
        <p:spPr>
          <a:xfrm rot="4453965" flipH="1" flipV="1">
            <a:off x="2811143" y="2906325"/>
            <a:ext cx="226078" cy="835230"/>
          </a:xfrm>
          <a:prstGeom prst="curvedRightArrow">
            <a:avLst>
              <a:gd name="adj1" fmla="val 52969"/>
              <a:gd name="adj2" fmla="val 98331"/>
              <a:gd name="adj3" fmla="val 28468"/>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2" name="右カーブ矢印 41"/>
          <p:cNvSpPr/>
          <p:nvPr/>
        </p:nvSpPr>
        <p:spPr>
          <a:xfrm rot="16026579" flipH="1">
            <a:off x="3528670" y="2441582"/>
            <a:ext cx="255205" cy="1058308"/>
          </a:xfrm>
          <a:prstGeom prst="curvedRightArrow">
            <a:avLst>
              <a:gd name="adj1" fmla="val 41604"/>
              <a:gd name="adj2" fmla="val 97136"/>
              <a:gd name="adj3" fmla="val 25000"/>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3" name="右カーブ矢印 42"/>
          <p:cNvSpPr/>
          <p:nvPr/>
        </p:nvSpPr>
        <p:spPr>
          <a:xfrm rot="5943120" flipH="1" flipV="1">
            <a:off x="4336233" y="2848361"/>
            <a:ext cx="226078" cy="835230"/>
          </a:xfrm>
          <a:prstGeom prst="curvedRightArrow">
            <a:avLst>
              <a:gd name="adj1" fmla="val 52969"/>
              <a:gd name="adj2" fmla="val 98331"/>
              <a:gd name="adj3" fmla="val 28468"/>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4" name="テキスト ボックス 43"/>
          <p:cNvSpPr txBox="1"/>
          <p:nvPr/>
        </p:nvSpPr>
        <p:spPr>
          <a:xfrm>
            <a:off x="1645873" y="4836646"/>
            <a:ext cx="6176329" cy="1800493"/>
          </a:xfrm>
          <a:prstGeom prst="rect">
            <a:avLst/>
          </a:prstGeom>
          <a:noFill/>
        </p:spPr>
        <p:txBody>
          <a:bodyPr wrap="square" rtlCol="0">
            <a:spAutoFit/>
          </a:bodyPr>
          <a:lstStyle/>
          <a:p>
            <a:r>
              <a:rPr kumimoji="1" lang="ja-JP" altLang="en-US" b="1" dirty="0" smtClean="0"/>
              <a:t>〇</a:t>
            </a:r>
            <a:r>
              <a:rPr lang="ja-JP" altLang="en-US" b="1" dirty="0"/>
              <a:t>分</a:t>
            </a:r>
            <a:r>
              <a:rPr lang="ja-JP" altLang="en-US" b="1" dirty="0" smtClean="0"/>
              <a:t>かっていないこ</a:t>
            </a:r>
            <a:r>
              <a:rPr lang="ja-JP" altLang="en-US" b="1" dirty="0"/>
              <a:t>と</a:t>
            </a:r>
            <a:endParaRPr kumimoji="1" lang="en-US" altLang="ja-JP" b="1" dirty="0" smtClean="0"/>
          </a:p>
          <a:p>
            <a:endParaRPr lang="en-US" altLang="ja-JP" sz="700" dirty="0"/>
          </a:p>
          <a:p>
            <a:r>
              <a:rPr kumimoji="1" lang="ja-JP" altLang="en-US" dirty="0" smtClean="0"/>
              <a:t>・サヘルから波列へつながるメカニズム</a:t>
            </a:r>
            <a:endParaRPr kumimoji="1" lang="en-US" altLang="ja-JP" dirty="0" smtClean="0"/>
          </a:p>
          <a:p>
            <a:endParaRPr kumimoji="1" lang="en-US" altLang="ja-JP" sz="700" dirty="0" smtClean="0"/>
          </a:p>
          <a:p>
            <a:r>
              <a:rPr lang="ja-JP" altLang="en-US" dirty="0" smtClean="0"/>
              <a:t>・</a:t>
            </a:r>
            <a:r>
              <a:rPr lang="en-US" altLang="ja-JP" dirty="0" smtClean="0"/>
              <a:t>1</a:t>
            </a:r>
            <a:r>
              <a:rPr lang="ja-JP" altLang="en-US" dirty="0" smtClean="0"/>
              <a:t>カ月ラグが生じる理由</a:t>
            </a:r>
            <a:endParaRPr lang="en-US" altLang="ja-JP" dirty="0" smtClean="0"/>
          </a:p>
          <a:p>
            <a:endParaRPr kumimoji="1" lang="en-US" altLang="ja-JP" sz="700" dirty="0" smtClean="0"/>
          </a:p>
          <a:p>
            <a:r>
              <a:rPr kumimoji="1" lang="ja-JP" altLang="en-US" dirty="0" smtClean="0"/>
              <a:t>・</a:t>
            </a:r>
            <a:r>
              <a:rPr lang="ja-JP" altLang="en-US" dirty="0"/>
              <a:t>他</a:t>
            </a:r>
            <a:r>
              <a:rPr lang="ja-JP" altLang="en-US" dirty="0" smtClean="0"/>
              <a:t>の</a:t>
            </a:r>
            <a:r>
              <a:rPr kumimoji="1" lang="ja-JP" altLang="en-US" dirty="0" smtClean="0"/>
              <a:t>中緯度海洋，大気から</a:t>
            </a:r>
            <a:r>
              <a:rPr lang="ja-JP" altLang="en-US" dirty="0"/>
              <a:t>の</a:t>
            </a:r>
            <a:r>
              <a:rPr kumimoji="1" lang="ja-JP" altLang="en-US" dirty="0" smtClean="0"/>
              <a:t>影響を含んでいないか</a:t>
            </a:r>
            <a:endParaRPr lang="en-US" altLang="ja-JP" sz="800" dirty="0"/>
          </a:p>
          <a:p>
            <a:endParaRPr lang="en-US" altLang="ja-JP" dirty="0" smtClean="0"/>
          </a:p>
        </p:txBody>
      </p:sp>
      <p:sp>
        <p:nvSpPr>
          <p:cNvPr id="45" name="角丸四角形 44"/>
          <p:cNvSpPr/>
          <p:nvPr/>
        </p:nvSpPr>
        <p:spPr>
          <a:xfrm>
            <a:off x="1364674" y="4729363"/>
            <a:ext cx="6374646" cy="1759943"/>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p:cNvCxnSpPr/>
          <p:nvPr/>
        </p:nvCxnSpPr>
        <p:spPr>
          <a:xfrm>
            <a:off x="1356361" y="2188436"/>
            <a:ext cx="8313" cy="221118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7739320" y="2205062"/>
            <a:ext cx="8313" cy="221118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グループ化 34"/>
          <p:cNvGrpSpPr/>
          <p:nvPr/>
        </p:nvGrpSpPr>
        <p:grpSpPr>
          <a:xfrm>
            <a:off x="0" y="-37605"/>
            <a:ext cx="9144000" cy="461665"/>
            <a:chOff x="0" y="-73708"/>
            <a:chExt cx="9144000" cy="904866"/>
          </a:xfrm>
          <a:solidFill>
            <a:schemeClr val="accent1">
              <a:lumMod val="50000"/>
            </a:schemeClr>
          </a:solidFill>
        </p:grpSpPr>
        <p:sp>
          <p:nvSpPr>
            <p:cNvPr id="36" name="正方形/長方形 35"/>
            <p:cNvSpPr/>
            <p:nvPr/>
          </p:nvSpPr>
          <p:spPr>
            <a:xfrm>
              <a:off x="0" y="0"/>
              <a:ext cx="9144000" cy="8146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174680" y="-73708"/>
              <a:ext cx="7536173" cy="904866"/>
            </a:xfrm>
            <a:prstGeom prst="rect">
              <a:avLst/>
            </a:prstGeom>
            <a:noFill/>
          </p:spPr>
          <p:txBody>
            <a:bodyPr wrap="square" rtlCol="0">
              <a:spAutoFit/>
            </a:bodyPr>
            <a:lstStyle/>
            <a:p>
              <a:r>
                <a:rPr lang="ja-JP" altLang="en-US" sz="2400" dirty="0" smtClean="0">
                  <a:solidFill>
                    <a:schemeClr val="bg1"/>
                  </a:solidFill>
                  <a:latin typeface="ＭＳ Ｐゴシック" panose="020B0600070205080204" pitchFamily="50" charset="-128"/>
                  <a:ea typeface="ＭＳ Ｐゴシック" panose="020B0600070205080204" pitchFamily="50" charset="-128"/>
                </a:rPr>
                <a:t>まとめ　</a:t>
              </a: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grpSp>
      <p:sp>
        <p:nvSpPr>
          <p:cNvPr id="32" name="爆発 2 31"/>
          <p:cNvSpPr/>
          <p:nvPr/>
        </p:nvSpPr>
        <p:spPr>
          <a:xfrm>
            <a:off x="5216193" y="1584505"/>
            <a:ext cx="3831447" cy="1600722"/>
          </a:xfrm>
          <a:prstGeom prst="irregularSeal2">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rot="21100595">
            <a:off x="5648018" y="2077704"/>
            <a:ext cx="2748542" cy="646331"/>
          </a:xfrm>
          <a:prstGeom prst="rect">
            <a:avLst/>
          </a:prstGeom>
          <a:noFill/>
        </p:spPr>
        <p:txBody>
          <a:bodyPr wrap="square" rtlCol="0">
            <a:spAutoFit/>
          </a:bodyPr>
          <a:lstStyle/>
          <a:p>
            <a:pPr algn="ctr"/>
            <a:r>
              <a:rPr kumimoji="1" lang="ja-JP" altLang="en-US" dirty="0" smtClean="0">
                <a:latin typeface="ＭＳ Ｐゴシック" panose="020B0600070205080204" pitchFamily="50" charset="-128"/>
                <a:ea typeface="ＭＳ Ｐゴシック" panose="020B0600070205080204" pitchFamily="50" charset="-128"/>
              </a:rPr>
              <a:t>テレコネクションパターンの</a:t>
            </a:r>
            <a:r>
              <a:rPr lang="ja-JP" altLang="en-US" dirty="0">
                <a:latin typeface="ＭＳ Ｐゴシック" panose="020B0600070205080204" pitchFamily="50" charset="-128"/>
                <a:ea typeface="ＭＳ Ｐゴシック" panose="020B0600070205080204" pitchFamily="50" charset="-128"/>
              </a:rPr>
              <a:t>新</a:t>
            </a:r>
            <a:r>
              <a:rPr lang="ja-JP" altLang="en-US" dirty="0" smtClean="0">
                <a:latin typeface="ＭＳ Ｐゴシック" panose="020B0600070205080204" pitchFamily="50" charset="-128"/>
                <a:ea typeface="ＭＳ Ｐゴシック" panose="020B0600070205080204" pitchFamily="50" charset="-128"/>
              </a:rPr>
              <a:t>たな励起源</a:t>
            </a:r>
            <a:r>
              <a:rPr lang="en-US" altLang="ja-JP" dirty="0" smtClean="0">
                <a:latin typeface="ＭＳ Ｐゴシック" panose="020B0600070205080204" pitchFamily="50" charset="-128"/>
                <a:ea typeface="ＭＳ Ｐゴシック" panose="020B0600070205080204" pitchFamily="50" charset="-128"/>
              </a:rPr>
              <a:t>!?</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0" name="テキスト ボックス 29"/>
          <p:cNvSpPr txBox="1"/>
          <p:nvPr/>
        </p:nvSpPr>
        <p:spPr>
          <a:xfrm>
            <a:off x="8374743" y="38541"/>
            <a:ext cx="702755" cy="338554"/>
          </a:xfrm>
          <a:prstGeom prst="rect">
            <a:avLst/>
          </a:prstGeom>
          <a:noFill/>
        </p:spPr>
        <p:txBody>
          <a:bodyPr wrap="square" rtlCol="0">
            <a:spAutoFit/>
          </a:bodyPr>
          <a:lstStyle/>
          <a:p>
            <a:r>
              <a:rPr kumimoji="1" lang="en-US" altLang="ja-JP" sz="1600" dirty="0" smtClean="0">
                <a:solidFill>
                  <a:schemeClr val="bg1"/>
                </a:solidFill>
              </a:rPr>
              <a:t>11/12</a:t>
            </a:r>
            <a:endParaRPr kumimoji="1" lang="ja-JP" altLang="en-US" sz="1600" dirty="0">
              <a:solidFill>
                <a:schemeClr val="bg1"/>
              </a:solidFill>
            </a:endParaRPr>
          </a:p>
        </p:txBody>
      </p:sp>
    </p:spTree>
    <p:extLst>
      <p:ext uri="{BB962C8B-B14F-4D97-AF65-F5344CB8AC3E}">
        <p14:creationId xmlns:p14="http://schemas.microsoft.com/office/powerpoint/2010/main" val="388378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left)">
                                      <p:cBhvr>
                                        <p:cTn id="36" dur="500"/>
                                        <p:tgtEl>
                                          <p:spTgt spid="37"/>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left)">
                                      <p:cBhvr>
                                        <p:cTn id="40" dur="5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500"/>
                                        <p:tgtEl>
                                          <p:spTgt spid="40"/>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wipe(left)">
                                      <p:cBhvr>
                                        <p:cTn id="66" dur="500"/>
                                        <p:tgtEl>
                                          <p:spTgt spid="41"/>
                                        </p:tgtEl>
                                      </p:cBhvr>
                                    </p:animEffect>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left)">
                                      <p:cBhvr>
                                        <p:cTn id="70" dur="500"/>
                                        <p:tgtEl>
                                          <p:spTgt spid="42"/>
                                        </p:tgtEl>
                                      </p:cBhvr>
                                    </p:animEffect>
                                  </p:childTnLst>
                                </p:cTn>
                              </p:par>
                            </p:childTnLst>
                          </p:cTn>
                        </p:par>
                        <p:par>
                          <p:cTn id="71" fill="hold">
                            <p:stCondLst>
                              <p:cond delay="1500"/>
                            </p:stCondLst>
                            <p:childTnLst>
                              <p:par>
                                <p:cTn id="72" presetID="22" presetClass="entr" presetSubtype="8" fill="hold" grpId="0" nodeType="after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wipe(left)">
                                      <p:cBhvr>
                                        <p:cTn id="74" dur="500"/>
                                        <p:tgtEl>
                                          <p:spTgt spid="4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15" grpId="0" animBg="1"/>
      <p:bldP spid="15" grpId="1" animBg="1"/>
      <p:bldP spid="16" grpId="0" animBg="1"/>
      <p:bldP spid="16" grpId="1" animBg="1"/>
      <p:bldP spid="17" grpId="0" animBg="1"/>
      <p:bldP spid="17" grpId="1" animBg="1"/>
      <p:bldP spid="22" grpId="0" animBg="1"/>
      <p:bldP spid="23" grpId="0" animBg="1"/>
      <p:bldP spid="37" grpId="0" animBg="1"/>
      <p:bldP spid="38" grpId="0" animBg="1"/>
      <p:bldP spid="40" grpId="0" animBg="1"/>
      <p:bldP spid="41" grpId="0" animBg="1"/>
      <p:bldP spid="42" grpId="0" animBg="1"/>
      <p:bldP spid="43" grpId="0" animBg="1"/>
      <p:bldP spid="32"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526212" y="405924"/>
            <a:ext cx="2885807" cy="307777"/>
          </a:xfrm>
          <a:prstGeom prst="rect">
            <a:avLst/>
          </a:prstGeom>
          <a:noFill/>
        </p:spPr>
        <p:txBody>
          <a:bodyPr wrap="square" rtlCol="0">
            <a:spAutoFit/>
          </a:bodyPr>
          <a:lstStyle/>
          <a:p>
            <a:r>
              <a:rPr lang="en-US" altLang="ja-JP" sz="1400" b="1" dirty="0" smtClean="0"/>
              <a:t>2018</a:t>
            </a:r>
            <a:r>
              <a:rPr lang="ja-JP" altLang="en-US" sz="1400" b="1" dirty="0" smtClean="0"/>
              <a:t>年</a:t>
            </a:r>
            <a:r>
              <a:rPr lang="en-US" altLang="ja-JP" sz="1400" b="1" dirty="0" smtClean="0"/>
              <a:t>6</a:t>
            </a:r>
            <a:r>
              <a:rPr lang="ja-JP" altLang="en-US" sz="1400" b="1" dirty="0" smtClean="0"/>
              <a:t>月 北アフリカ</a:t>
            </a:r>
            <a:r>
              <a:rPr lang="en-US" altLang="ja-JP" sz="1400" b="1" dirty="0" smtClean="0"/>
              <a:t>OLR</a:t>
            </a:r>
            <a:r>
              <a:rPr lang="ja-JP" altLang="en-US" sz="1400" b="1" dirty="0" smtClean="0"/>
              <a:t>の偏差</a:t>
            </a:r>
            <a:endParaRPr lang="en-US" altLang="ja-JP" sz="1400" b="1" dirty="0" smtClean="0"/>
          </a:p>
        </p:txBody>
      </p:sp>
      <p:sp>
        <p:nvSpPr>
          <p:cNvPr id="12" name="テキスト ボックス 11"/>
          <p:cNvSpPr txBox="1"/>
          <p:nvPr/>
        </p:nvSpPr>
        <p:spPr>
          <a:xfrm>
            <a:off x="771669" y="416090"/>
            <a:ext cx="3363445" cy="307777"/>
          </a:xfrm>
          <a:prstGeom prst="rect">
            <a:avLst/>
          </a:prstGeom>
          <a:noFill/>
        </p:spPr>
        <p:txBody>
          <a:bodyPr wrap="square" rtlCol="0">
            <a:spAutoFit/>
          </a:bodyPr>
          <a:lstStyle/>
          <a:p>
            <a:r>
              <a:rPr lang="en-US" altLang="ja-JP" sz="1400" b="1" dirty="0" smtClean="0"/>
              <a:t>2018</a:t>
            </a:r>
            <a:r>
              <a:rPr lang="ja-JP" altLang="en-US" sz="1400" b="1" dirty="0" smtClean="0"/>
              <a:t>年</a:t>
            </a:r>
            <a:r>
              <a:rPr lang="en-US" altLang="ja-JP" sz="1400" b="1" dirty="0" smtClean="0"/>
              <a:t>7</a:t>
            </a:r>
            <a:r>
              <a:rPr lang="ja-JP" altLang="en-US" sz="1400" b="1" dirty="0"/>
              <a:t>月</a:t>
            </a:r>
            <a:r>
              <a:rPr lang="ja-JP" altLang="en-US" sz="1400" b="1" dirty="0" smtClean="0"/>
              <a:t> ジオポテンシャル高度の偏差</a:t>
            </a:r>
            <a:endParaRPr kumimoji="1" lang="ja-JP" altLang="en-US" sz="1400" b="1" dirty="0"/>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l="3541"/>
          <a:stretch/>
        </p:blipFill>
        <p:spPr>
          <a:xfrm rot="5400000">
            <a:off x="5647622" y="235814"/>
            <a:ext cx="2604188" cy="3444902"/>
          </a:xfrm>
          <a:prstGeom prst="rect">
            <a:avLst/>
          </a:prstGeom>
        </p:spPr>
      </p:pic>
      <p:sp>
        <p:nvSpPr>
          <p:cNvPr id="22" name="テキスト ボックス 21"/>
          <p:cNvSpPr txBox="1"/>
          <p:nvPr/>
        </p:nvSpPr>
        <p:spPr>
          <a:xfrm>
            <a:off x="6630122" y="3260359"/>
            <a:ext cx="1950924" cy="276999"/>
          </a:xfrm>
          <a:prstGeom prst="rect">
            <a:avLst/>
          </a:prstGeom>
          <a:noFill/>
        </p:spPr>
        <p:txBody>
          <a:bodyPr wrap="square" rtlCol="0">
            <a:spAutoFit/>
          </a:bodyPr>
          <a:lstStyle/>
          <a:p>
            <a:r>
              <a:rPr lang="ja-JP" altLang="en-US" sz="1200" dirty="0" smtClean="0">
                <a:latin typeface="ＭＳ Ｐゴシック" panose="020B0600070205080204" pitchFamily="50" charset="-128"/>
                <a:ea typeface="ＭＳ Ｐゴシック" panose="020B0600070205080204" pitchFamily="50" charset="-128"/>
              </a:rPr>
              <a:t>色：</a:t>
            </a:r>
            <a:r>
              <a:rPr lang="en-US" altLang="ja-JP" sz="1200" dirty="0" smtClean="0">
                <a:latin typeface="ＭＳ Ｐゴシック" panose="020B0600070205080204" pitchFamily="50" charset="-128"/>
                <a:ea typeface="ＭＳ Ｐゴシック" panose="020B0600070205080204" pitchFamily="50" charset="-128"/>
              </a:rPr>
              <a:t>2018</a:t>
            </a:r>
            <a:r>
              <a:rPr lang="ja-JP" altLang="en-US" sz="1200" dirty="0" smtClean="0">
                <a:latin typeface="ＭＳ Ｐゴシック" panose="020B0600070205080204" pitchFamily="50" charset="-128"/>
                <a:ea typeface="ＭＳ Ｐゴシック" panose="020B0600070205080204" pitchFamily="50" charset="-128"/>
              </a:rPr>
              <a:t>年</a:t>
            </a:r>
            <a:r>
              <a:rPr lang="ja-JP" altLang="en-US" sz="1200" dirty="0" err="1" smtClean="0">
                <a:latin typeface="ＭＳ Ｐゴシック" panose="020B0600070205080204" pitchFamily="50" charset="-128"/>
                <a:ea typeface="ＭＳ Ｐゴシック" panose="020B0600070205080204" pitchFamily="50" charset="-128"/>
              </a:rPr>
              <a:t>ー</a:t>
            </a:r>
            <a:r>
              <a:rPr lang="ja-JP" altLang="en-US" sz="1200" dirty="0" smtClean="0">
                <a:latin typeface="ＭＳ Ｐゴシック" panose="020B0600070205080204" pitchFamily="50" charset="-128"/>
                <a:ea typeface="ＭＳ Ｐゴシック" panose="020B0600070205080204" pitchFamily="50" charset="-128"/>
              </a:rPr>
              <a:t>気候値</a:t>
            </a:r>
            <a:r>
              <a:rPr lang="en-US" altLang="ja-JP" sz="1200" dirty="0" smtClean="0">
                <a:latin typeface="ＭＳ Ｐゴシック" panose="020B0600070205080204" pitchFamily="50" charset="-128"/>
                <a:ea typeface="ＭＳ Ｐゴシック" panose="020B0600070205080204" pitchFamily="50" charset="-128"/>
              </a:rPr>
              <a:t>(W/m</a:t>
            </a:r>
            <a:r>
              <a:rPr lang="en-US" altLang="ja-JP" sz="1200" baseline="30000" dirty="0" smtClean="0">
                <a:latin typeface="ＭＳ Ｐゴシック" panose="020B0600070205080204" pitchFamily="50" charset="-128"/>
                <a:ea typeface="ＭＳ Ｐゴシック" panose="020B0600070205080204" pitchFamily="50" charset="-128"/>
              </a:rPr>
              <a:t>2</a:t>
            </a:r>
            <a:r>
              <a:rPr lang="en-US" altLang="ja-JP" sz="1200" dirty="0" smtClean="0">
                <a:latin typeface="ＭＳ Ｐゴシック" panose="020B0600070205080204" pitchFamily="50" charset="-128"/>
                <a:ea typeface="ＭＳ Ｐゴシック" panose="020B0600070205080204" pitchFamily="50" charset="-128"/>
              </a:rPr>
              <a:t>)</a:t>
            </a:r>
          </a:p>
        </p:txBody>
      </p:sp>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l="28614" t="5128" r="25943" b="1538"/>
          <a:stretch/>
        </p:blipFill>
        <p:spPr>
          <a:xfrm rot="5400000">
            <a:off x="1364783" y="-390017"/>
            <a:ext cx="2162623" cy="4642810"/>
          </a:xfrm>
          <a:prstGeom prst="rect">
            <a:avLst/>
          </a:prstGeom>
        </p:spPr>
      </p:pic>
      <p:sp>
        <p:nvSpPr>
          <p:cNvPr id="25" name="テキスト ボックス 24"/>
          <p:cNvSpPr txBox="1"/>
          <p:nvPr/>
        </p:nvSpPr>
        <p:spPr>
          <a:xfrm>
            <a:off x="1915503" y="604612"/>
            <a:ext cx="1101922" cy="307777"/>
          </a:xfrm>
          <a:prstGeom prst="rect">
            <a:avLst/>
          </a:prstGeom>
          <a:noFill/>
        </p:spPr>
        <p:txBody>
          <a:bodyPr wrap="square" rtlCol="0">
            <a:spAutoFit/>
          </a:bodyPr>
          <a:lstStyle/>
          <a:p>
            <a:r>
              <a:rPr kumimoji="1" lang="en-US" altLang="ja-JP" sz="1400" b="1" dirty="0" smtClean="0"/>
              <a:t>500hPa</a:t>
            </a:r>
            <a:r>
              <a:rPr kumimoji="1" lang="ja-JP" altLang="en-US" sz="1400" b="1" dirty="0" smtClean="0"/>
              <a:t>面</a:t>
            </a:r>
            <a:endParaRPr kumimoji="1" lang="ja-JP" altLang="en-US" sz="1400" b="1" dirty="0"/>
          </a:p>
        </p:txBody>
      </p:sp>
      <p:sp>
        <p:nvSpPr>
          <p:cNvPr id="26" name="テキスト ボックス 25"/>
          <p:cNvSpPr txBox="1"/>
          <p:nvPr/>
        </p:nvSpPr>
        <p:spPr>
          <a:xfrm>
            <a:off x="2051931" y="3246936"/>
            <a:ext cx="2823234" cy="461665"/>
          </a:xfrm>
          <a:prstGeom prst="rect">
            <a:avLst/>
          </a:prstGeom>
          <a:noFill/>
        </p:spPr>
        <p:txBody>
          <a:bodyPr wrap="square" rtlCol="0">
            <a:spAutoFit/>
          </a:bodyPr>
          <a:lstStyle/>
          <a:p>
            <a:r>
              <a:rPr lang="ja-JP" altLang="en-US" sz="1200" dirty="0" smtClean="0">
                <a:latin typeface="ＭＳ Ｐゴシック" panose="020B0600070205080204" pitchFamily="50" charset="-128"/>
                <a:ea typeface="ＭＳ Ｐゴシック" panose="020B0600070205080204" pitchFamily="50" charset="-128"/>
              </a:rPr>
              <a:t>色：</a:t>
            </a:r>
            <a:r>
              <a:rPr lang="en-US" altLang="ja-JP" sz="1200" dirty="0" smtClean="0">
                <a:latin typeface="ＭＳ Ｐゴシック" panose="020B0600070205080204" pitchFamily="50" charset="-128"/>
                <a:ea typeface="ＭＳ Ｐゴシック" panose="020B0600070205080204" pitchFamily="50" charset="-128"/>
              </a:rPr>
              <a:t>2018</a:t>
            </a:r>
            <a:r>
              <a:rPr lang="ja-JP" altLang="en-US" sz="1200" dirty="0" smtClean="0">
                <a:latin typeface="ＭＳ Ｐゴシック" panose="020B0600070205080204" pitchFamily="50" charset="-128"/>
                <a:ea typeface="ＭＳ Ｐゴシック" panose="020B0600070205080204" pitchFamily="50" charset="-128"/>
              </a:rPr>
              <a:t>年</a:t>
            </a:r>
            <a:r>
              <a:rPr lang="ja-JP" altLang="en-US" sz="1200" dirty="0" err="1" smtClean="0">
                <a:latin typeface="ＭＳ Ｐゴシック" panose="020B0600070205080204" pitchFamily="50" charset="-128"/>
                <a:ea typeface="ＭＳ Ｐゴシック" panose="020B0600070205080204" pitchFamily="50" charset="-128"/>
              </a:rPr>
              <a:t>ー</a:t>
            </a:r>
            <a:r>
              <a:rPr lang="ja-JP" altLang="en-US" sz="1200" dirty="0" smtClean="0">
                <a:latin typeface="ＭＳ Ｐゴシック" panose="020B0600070205080204" pitchFamily="50" charset="-128"/>
                <a:ea typeface="ＭＳ Ｐゴシック" panose="020B0600070205080204" pitchFamily="50" charset="-128"/>
              </a:rPr>
              <a:t>気候値</a:t>
            </a:r>
            <a:r>
              <a:rPr lang="en-US" altLang="ja-JP" sz="1200" dirty="0" smtClean="0">
                <a:latin typeface="ＭＳ Ｐゴシック" panose="020B0600070205080204" pitchFamily="50" charset="-128"/>
                <a:ea typeface="ＭＳ Ｐゴシック" panose="020B0600070205080204" pitchFamily="50" charset="-128"/>
              </a:rPr>
              <a:t>(m)</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smtClean="0">
                <a:latin typeface="ＭＳ Ｐゴシック" panose="020B0600070205080204" pitchFamily="50" charset="-128"/>
                <a:ea typeface="ＭＳ Ｐゴシック" panose="020B0600070205080204" pitchFamily="50" charset="-128"/>
              </a:rPr>
              <a:t>等高線</a:t>
            </a:r>
            <a:r>
              <a:rPr lang="ja-JP" altLang="en-US" sz="1200" dirty="0" smtClean="0">
                <a:latin typeface="ＭＳ Ｐゴシック" panose="020B0600070205080204" pitchFamily="50" charset="-128"/>
                <a:ea typeface="ＭＳ Ｐゴシック" panose="020B0600070205080204" pitchFamily="50" charset="-128"/>
              </a:rPr>
              <a:t>：</a:t>
            </a:r>
            <a:r>
              <a:rPr lang="en-US" altLang="ja-JP" sz="1200" dirty="0" smtClean="0">
                <a:latin typeface="ＭＳ Ｐゴシック" panose="020B0600070205080204" pitchFamily="50" charset="-128"/>
                <a:ea typeface="ＭＳ Ｐゴシック" panose="020B0600070205080204" pitchFamily="50" charset="-128"/>
              </a:rPr>
              <a:t>2018</a:t>
            </a:r>
            <a:r>
              <a:rPr lang="ja-JP" altLang="en-US" sz="1200" dirty="0" smtClean="0">
                <a:latin typeface="ＭＳ Ｐゴシック" panose="020B0600070205080204" pitchFamily="50" charset="-128"/>
                <a:ea typeface="ＭＳ Ｐゴシック" panose="020B0600070205080204" pitchFamily="50" charset="-128"/>
              </a:rPr>
              <a:t>年ジオポテンシャル高度</a:t>
            </a:r>
            <a:r>
              <a:rPr lang="en-US" altLang="ja-JP" sz="1200" dirty="0" smtClean="0">
                <a:latin typeface="ＭＳ Ｐゴシック" panose="020B0600070205080204" pitchFamily="50" charset="-128"/>
                <a:ea typeface="ＭＳ Ｐゴシック" panose="020B0600070205080204" pitchFamily="50" charset="-128"/>
              </a:rPr>
              <a:t>(m)</a:t>
            </a:r>
          </a:p>
        </p:txBody>
      </p:sp>
      <p:pic>
        <p:nvPicPr>
          <p:cNvPr id="31" name="図 30"/>
          <p:cNvPicPr>
            <a:picLocks noChangeAspect="1"/>
          </p:cNvPicPr>
          <p:nvPr/>
        </p:nvPicPr>
        <p:blipFill rotWithShape="1">
          <a:blip r:embed="rId5" cstate="print">
            <a:extLst>
              <a:ext uri="{28A0092B-C50C-407E-A947-70E740481C1C}">
                <a14:useLocalDpi xmlns:a14="http://schemas.microsoft.com/office/drawing/2010/main" val="0"/>
              </a:ext>
            </a:extLst>
          </a:blip>
          <a:srcRect l="83569" t="10373" r="10720" b="10327"/>
          <a:stretch/>
        </p:blipFill>
        <p:spPr>
          <a:xfrm rot="5400000">
            <a:off x="2281811" y="1444631"/>
            <a:ext cx="270790" cy="3435816"/>
          </a:xfrm>
          <a:prstGeom prst="rect">
            <a:avLst/>
          </a:prstGeom>
        </p:spPr>
      </p:pic>
      <p:sp>
        <p:nvSpPr>
          <p:cNvPr id="20" name="角丸四角形 19"/>
          <p:cNvSpPr/>
          <p:nvPr/>
        </p:nvSpPr>
        <p:spPr>
          <a:xfrm>
            <a:off x="4767500" y="4447675"/>
            <a:ext cx="4051185" cy="1378285"/>
          </a:xfrm>
          <a:prstGeom prst="round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5092882" y="4559553"/>
            <a:ext cx="3679510" cy="338554"/>
          </a:xfrm>
          <a:prstGeom prst="rect">
            <a:avLst/>
          </a:prstGeom>
          <a:noFill/>
        </p:spPr>
        <p:txBody>
          <a:bodyPr wrap="square" rtlCol="0">
            <a:spAutoFit/>
          </a:bodyPr>
          <a:lstStyle/>
          <a:p>
            <a:r>
              <a:rPr lang="ja-JP" altLang="en-US" sz="1600" b="1" dirty="0" smtClean="0"/>
              <a:t>昨夏の事例は本研究と整合性がある</a:t>
            </a:r>
            <a:endParaRPr kumimoji="1" lang="en-US" altLang="ja-JP" sz="1600" b="1" dirty="0" smtClean="0"/>
          </a:p>
        </p:txBody>
      </p:sp>
      <p:sp>
        <p:nvSpPr>
          <p:cNvPr id="23" name="下矢印 22"/>
          <p:cNvSpPr/>
          <p:nvPr/>
        </p:nvSpPr>
        <p:spPr>
          <a:xfrm>
            <a:off x="6435626" y="4898107"/>
            <a:ext cx="622346" cy="239800"/>
          </a:xfrm>
          <a:prstGeom prst="downArrow">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4958076" y="5169514"/>
            <a:ext cx="3577445" cy="584775"/>
          </a:xfrm>
          <a:prstGeom prst="rect">
            <a:avLst/>
          </a:prstGeom>
          <a:noFill/>
        </p:spPr>
        <p:txBody>
          <a:bodyPr wrap="square" rtlCol="0">
            <a:spAutoFit/>
          </a:bodyPr>
          <a:lstStyle/>
          <a:p>
            <a:pPr algn="ctr"/>
            <a:r>
              <a:rPr lang="ja-JP" altLang="en-US" sz="1600" b="1" dirty="0" smtClean="0"/>
              <a:t>サヘルの対流変動が日本の異常気象と関連する可能性</a:t>
            </a:r>
            <a:endParaRPr kumimoji="1" lang="en-US" altLang="ja-JP" sz="1600" b="1" dirty="0" smtClean="0"/>
          </a:p>
        </p:txBody>
      </p:sp>
      <p:grpSp>
        <p:nvGrpSpPr>
          <p:cNvPr id="29" name="グループ化 28"/>
          <p:cNvGrpSpPr/>
          <p:nvPr/>
        </p:nvGrpSpPr>
        <p:grpSpPr>
          <a:xfrm>
            <a:off x="0" y="-37605"/>
            <a:ext cx="9144000" cy="461665"/>
            <a:chOff x="0" y="-73708"/>
            <a:chExt cx="9144000" cy="904866"/>
          </a:xfrm>
          <a:solidFill>
            <a:schemeClr val="accent1">
              <a:lumMod val="50000"/>
            </a:schemeClr>
          </a:solidFill>
        </p:grpSpPr>
        <p:sp>
          <p:nvSpPr>
            <p:cNvPr id="34" name="正方形/長方形 33"/>
            <p:cNvSpPr/>
            <p:nvPr/>
          </p:nvSpPr>
          <p:spPr>
            <a:xfrm>
              <a:off x="0" y="0"/>
              <a:ext cx="9144000" cy="8146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74680" y="-73708"/>
              <a:ext cx="7536173" cy="904866"/>
            </a:xfrm>
            <a:prstGeom prst="rect">
              <a:avLst/>
            </a:prstGeom>
            <a:noFill/>
          </p:spPr>
          <p:txBody>
            <a:bodyPr wrap="square" rtlCol="0">
              <a:spAutoFit/>
            </a:bodyPr>
            <a:lstStyle/>
            <a:p>
              <a:r>
                <a:rPr lang="ja-JP" altLang="en-US" sz="2400" dirty="0" smtClean="0">
                  <a:solidFill>
                    <a:schemeClr val="bg1"/>
                  </a:solidFill>
                  <a:latin typeface="ＭＳ Ｐゴシック" panose="020B0600070205080204" pitchFamily="50" charset="-128"/>
                  <a:ea typeface="ＭＳ Ｐゴシック" panose="020B0600070205080204" pitchFamily="50" charset="-128"/>
                </a:rPr>
                <a:t>昨夏の異常気象との比較　</a:t>
              </a: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grpSp>
      <p:sp>
        <p:nvSpPr>
          <p:cNvPr id="37" name="テキスト ボックス 36"/>
          <p:cNvSpPr txBox="1"/>
          <p:nvPr/>
        </p:nvSpPr>
        <p:spPr>
          <a:xfrm>
            <a:off x="2539745" y="6520645"/>
            <a:ext cx="1864552" cy="276999"/>
          </a:xfrm>
          <a:prstGeom prst="rect">
            <a:avLst/>
          </a:prstGeom>
          <a:noFill/>
        </p:spPr>
        <p:txBody>
          <a:bodyPr wrap="square" rtlCol="0">
            <a:spAutoFit/>
          </a:bodyPr>
          <a:lstStyle/>
          <a:p>
            <a:r>
              <a:rPr lang="ja-JP" altLang="en-US" sz="1200" dirty="0" smtClean="0">
                <a:latin typeface="ＭＳ Ｐゴシック" panose="020B0600070205080204" pitchFamily="50" charset="-128"/>
                <a:ea typeface="ＭＳ Ｐゴシック" panose="020B0600070205080204" pitchFamily="50" charset="-128"/>
              </a:rPr>
              <a:t>気象庁 報道資料より引用</a:t>
            </a:r>
            <a:endParaRPr lang="en-US" altLang="ja-JP" sz="1200" dirty="0" smtClean="0">
              <a:latin typeface="ＭＳ Ｐゴシック" panose="020B0600070205080204" pitchFamily="50" charset="-128"/>
              <a:ea typeface="ＭＳ Ｐゴシック" panose="020B0600070205080204" pitchFamily="50" charset="-128"/>
            </a:endParaRPr>
          </a:p>
        </p:txBody>
      </p:sp>
      <p:pic>
        <p:nvPicPr>
          <p:cNvPr id="38" name="図 37"/>
          <p:cNvPicPr>
            <a:picLocks noChangeAspect="1"/>
          </p:cNvPicPr>
          <p:nvPr/>
        </p:nvPicPr>
        <p:blipFill rotWithShape="1">
          <a:blip r:embed="rId6"/>
          <a:srcRect l="34682" t="49710" r="42167" b="22948"/>
          <a:stretch/>
        </p:blipFill>
        <p:spPr>
          <a:xfrm>
            <a:off x="174680" y="3872178"/>
            <a:ext cx="4180983" cy="2674729"/>
          </a:xfrm>
          <a:prstGeom prst="rect">
            <a:avLst/>
          </a:prstGeom>
        </p:spPr>
      </p:pic>
      <p:sp>
        <p:nvSpPr>
          <p:cNvPr id="39" name="テキスト ボックス 38"/>
          <p:cNvSpPr txBox="1"/>
          <p:nvPr/>
        </p:nvSpPr>
        <p:spPr>
          <a:xfrm>
            <a:off x="809336" y="3693830"/>
            <a:ext cx="3057979" cy="307777"/>
          </a:xfrm>
          <a:prstGeom prst="rect">
            <a:avLst/>
          </a:prstGeom>
          <a:noFill/>
        </p:spPr>
        <p:txBody>
          <a:bodyPr wrap="square" rtlCol="0">
            <a:spAutoFit/>
          </a:bodyPr>
          <a:lstStyle/>
          <a:p>
            <a:r>
              <a:rPr lang="ja-JP" altLang="en-US" sz="1400" b="1" dirty="0" smtClean="0"/>
              <a:t>西日本豪雨をもたらした大気循環場</a:t>
            </a:r>
            <a:endParaRPr lang="en-US" altLang="ja-JP" sz="1400" b="1" dirty="0" smtClean="0"/>
          </a:p>
        </p:txBody>
      </p:sp>
      <p:sp>
        <p:nvSpPr>
          <p:cNvPr id="40" name="楕円 39"/>
          <p:cNvSpPr/>
          <p:nvPr/>
        </p:nvSpPr>
        <p:spPr>
          <a:xfrm>
            <a:off x="2445153" y="3936183"/>
            <a:ext cx="1886990" cy="43927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12"/>
          <p:cNvSpPr/>
          <p:nvPr/>
        </p:nvSpPr>
        <p:spPr>
          <a:xfrm>
            <a:off x="80901" y="4517695"/>
            <a:ext cx="1886990" cy="6041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8374743" y="38541"/>
            <a:ext cx="702755" cy="338554"/>
          </a:xfrm>
          <a:prstGeom prst="rect">
            <a:avLst/>
          </a:prstGeom>
          <a:noFill/>
        </p:spPr>
        <p:txBody>
          <a:bodyPr wrap="square" rtlCol="0">
            <a:spAutoFit/>
          </a:bodyPr>
          <a:lstStyle/>
          <a:p>
            <a:r>
              <a:rPr kumimoji="1" lang="en-US" altLang="ja-JP" sz="1600" dirty="0" smtClean="0">
                <a:solidFill>
                  <a:schemeClr val="bg1"/>
                </a:solidFill>
              </a:rPr>
              <a:t>12/12</a:t>
            </a:r>
            <a:endParaRPr kumimoji="1" lang="ja-JP" altLang="en-US" sz="1600" dirty="0">
              <a:solidFill>
                <a:schemeClr val="bg1"/>
              </a:solidFill>
            </a:endParaRPr>
          </a:p>
        </p:txBody>
      </p:sp>
    </p:spTree>
    <p:extLst>
      <p:ext uri="{BB962C8B-B14F-4D97-AF65-F5344CB8AC3E}">
        <p14:creationId xmlns:p14="http://schemas.microsoft.com/office/powerpoint/2010/main" val="36651425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49382" y="149629"/>
            <a:ext cx="2809702" cy="365760"/>
          </a:xfrm>
          <a:prstGeom prst="rect">
            <a:avLst/>
          </a:prstGeom>
          <a:noFill/>
        </p:spPr>
        <p:txBody>
          <a:bodyPr wrap="square" rtlCol="0">
            <a:spAutoFit/>
          </a:bodyPr>
          <a:lstStyle/>
          <a:p>
            <a:r>
              <a:rPr lang="ja-JP" altLang="en-US" dirty="0" smtClean="0"/>
              <a:t>＜参考・引用</a:t>
            </a:r>
            <a:r>
              <a:rPr kumimoji="1" lang="ja-JP" altLang="en-US" dirty="0" smtClean="0"/>
              <a:t>文献＞</a:t>
            </a:r>
            <a:endParaRPr kumimoji="1" lang="ja-JP" altLang="en-US" dirty="0"/>
          </a:p>
        </p:txBody>
      </p:sp>
      <p:sp>
        <p:nvSpPr>
          <p:cNvPr id="3" name="テキスト ボックス 2"/>
          <p:cNvSpPr txBox="1"/>
          <p:nvPr/>
        </p:nvSpPr>
        <p:spPr>
          <a:xfrm>
            <a:off x="258260" y="586412"/>
            <a:ext cx="8636926" cy="6186309"/>
          </a:xfrm>
          <a:prstGeom prst="rect">
            <a:avLst/>
          </a:prstGeom>
          <a:noFill/>
        </p:spPr>
        <p:txBody>
          <a:bodyPr wrap="square" rtlCol="0">
            <a:spAutoFit/>
          </a:bodyPr>
          <a:lstStyle/>
          <a:p>
            <a:r>
              <a:rPr lang="ja-JP" altLang="en-US" sz="1200" dirty="0"/>
              <a:t>・</a:t>
            </a:r>
            <a:r>
              <a:rPr lang="en-US" altLang="ja-JP" sz="1200" dirty="0" err="1" smtClean="0"/>
              <a:t>Wakabayashi,S</a:t>
            </a:r>
            <a:r>
              <a:rPr lang="en-US" altLang="ja-JP" sz="1200" dirty="0"/>
              <a:t>. and </a:t>
            </a:r>
            <a:r>
              <a:rPr lang="en-US" altLang="ja-JP" sz="1200" dirty="0" err="1"/>
              <a:t>R.Kawamura</a:t>
            </a:r>
            <a:r>
              <a:rPr lang="en-US" altLang="ja-JP" sz="1200" dirty="0"/>
              <a:t>, 2004: Extraction of Major Teleconnection Patterns Possibly Associated with the Anomalous Summer Climate in Japan. </a:t>
            </a:r>
            <a:r>
              <a:rPr lang="en-US" altLang="ja-JP" sz="1200" i="1" dirty="0"/>
              <a:t>Journal of the Meteorological Society of Japan</a:t>
            </a:r>
            <a:r>
              <a:rPr lang="en-US" altLang="ja-JP" sz="1200" dirty="0"/>
              <a:t>, Vol. </a:t>
            </a:r>
            <a:r>
              <a:rPr lang="en-US" altLang="ja-JP" sz="1200" b="1" dirty="0"/>
              <a:t>82</a:t>
            </a:r>
            <a:r>
              <a:rPr lang="en-US" altLang="ja-JP" sz="1200" dirty="0"/>
              <a:t>, 1577-1588</a:t>
            </a:r>
            <a:r>
              <a:rPr lang="en-US" altLang="ja-JP" sz="1200" dirty="0" smtClean="0"/>
              <a:t>.</a:t>
            </a:r>
          </a:p>
          <a:p>
            <a:endParaRPr lang="ja-JP" altLang="ja-JP" sz="1200" dirty="0"/>
          </a:p>
          <a:p>
            <a:r>
              <a:rPr lang="ja-JP" altLang="en-US" sz="1200" dirty="0"/>
              <a:t>・</a:t>
            </a:r>
            <a:r>
              <a:rPr lang="en-US" altLang="ja-JP" sz="1200" dirty="0" smtClean="0"/>
              <a:t> </a:t>
            </a:r>
            <a:r>
              <a:rPr lang="en-US" altLang="ja-JP" sz="1200" dirty="0" err="1"/>
              <a:t>Marco.G</a:t>
            </a:r>
            <a:r>
              <a:rPr lang="en-US" altLang="ja-JP" sz="1200" dirty="0"/>
              <a:t> , </a:t>
            </a:r>
            <a:r>
              <a:rPr lang="en-US" altLang="ja-JP" sz="1200" dirty="0" err="1"/>
              <a:t>Benjamin.P</a:t>
            </a:r>
            <a:r>
              <a:rPr lang="en-US" altLang="ja-JP" sz="1200" dirty="0"/>
              <a:t> , </a:t>
            </a:r>
            <a:r>
              <a:rPr lang="en-US" altLang="ja-JP" sz="1200" dirty="0" err="1"/>
              <a:t>Herve.D</a:t>
            </a:r>
            <a:r>
              <a:rPr lang="en-US" altLang="ja-JP" sz="1200" dirty="0"/>
              <a:t> , and </a:t>
            </a:r>
            <a:r>
              <a:rPr lang="en-US" altLang="ja-JP" sz="1200" dirty="0" err="1" smtClean="0"/>
              <a:t>Bernard.F</a:t>
            </a:r>
            <a:r>
              <a:rPr lang="en-US" altLang="ja-JP" sz="1200" dirty="0" smtClean="0"/>
              <a:t>, 2011 </a:t>
            </a:r>
            <a:r>
              <a:rPr lang="en-US" altLang="ja-JP" sz="1200" dirty="0"/>
              <a:t>West African Monsoon influence on the summer Euro-Atlantic circulation, </a:t>
            </a:r>
            <a:r>
              <a:rPr lang="en-US" altLang="ja-JP" sz="1200" i="1" dirty="0"/>
              <a:t>GEOPHYSICALRESEARCHLETTERS</a:t>
            </a:r>
            <a:r>
              <a:rPr lang="en-US" altLang="ja-JP" sz="1200" dirty="0"/>
              <a:t>, VOL.</a:t>
            </a:r>
            <a:r>
              <a:rPr lang="en-US" altLang="ja-JP" sz="1200" b="1" dirty="0"/>
              <a:t>38</a:t>
            </a:r>
            <a:r>
              <a:rPr lang="en-US" altLang="ja-JP" sz="1200" dirty="0"/>
              <a:t>, L09705, doi:10.1029/2011GL047150</a:t>
            </a:r>
            <a:r>
              <a:rPr lang="en-US" altLang="ja-JP" sz="1200" dirty="0" smtClean="0"/>
              <a:t>.</a:t>
            </a:r>
          </a:p>
          <a:p>
            <a:endParaRPr lang="en-US" altLang="ja-JP" sz="1200" dirty="0"/>
          </a:p>
          <a:p>
            <a:r>
              <a:rPr lang="ja-JP" altLang="en-US" sz="1200" dirty="0" smtClean="0"/>
              <a:t>・</a:t>
            </a:r>
            <a:r>
              <a:rPr lang="en-US" altLang="ja-JP" sz="1200" dirty="0"/>
              <a:t>Nitta T. (1987) Convective activities in the tropical western Pacific and their impact on the northern hemisphere summer circulation</a:t>
            </a:r>
            <a:r>
              <a:rPr lang="en-US" altLang="ja-JP" sz="1200" i="1" dirty="0"/>
              <a:t>. J. </a:t>
            </a:r>
            <a:r>
              <a:rPr lang="en-US" altLang="ja-JP" sz="1200" i="1" dirty="0" err="1"/>
              <a:t>Meteorol</a:t>
            </a:r>
            <a:r>
              <a:rPr lang="en-US" altLang="ja-JP" sz="1200" i="1" dirty="0"/>
              <a:t>. Soc. </a:t>
            </a:r>
            <a:r>
              <a:rPr lang="en-US" altLang="ja-JP" sz="1200" i="1" dirty="0" err="1"/>
              <a:t>Jpn</a:t>
            </a:r>
            <a:r>
              <a:rPr lang="en-US" altLang="ja-JP" sz="1200" dirty="0"/>
              <a:t>., Vol.</a:t>
            </a:r>
            <a:r>
              <a:rPr lang="en-US" altLang="ja-JP" sz="1200" b="1" dirty="0"/>
              <a:t>65</a:t>
            </a:r>
            <a:r>
              <a:rPr lang="en-US" altLang="ja-JP" sz="1200" dirty="0"/>
              <a:t>, 373-390.</a:t>
            </a:r>
            <a:endParaRPr lang="en-US" altLang="ja-JP" sz="1200" dirty="0" smtClean="0"/>
          </a:p>
          <a:p>
            <a:endParaRPr lang="ja-JP" altLang="ja-JP" sz="1200" dirty="0"/>
          </a:p>
          <a:p>
            <a:r>
              <a:rPr lang="ja-JP" altLang="en-US" sz="1200" dirty="0" smtClean="0"/>
              <a:t>・</a:t>
            </a:r>
            <a:r>
              <a:rPr lang="en-US" altLang="ja-JP" sz="1200" dirty="0" smtClean="0"/>
              <a:t> </a:t>
            </a:r>
            <a:r>
              <a:rPr lang="en-US" altLang="ja-JP" sz="1200" dirty="0" err="1" smtClean="0"/>
              <a:t>Liebmann</a:t>
            </a:r>
            <a:r>
              <a:rPr lang="en-US" altLang="ja-JP" sz="1200" dirty="0" smtClean="0"/>
              <a:t> B. and C.A. Smith, </a:t>
            </a:r>
            <a:r>
              <a:rPr lang="en-US" altLang="ja-JP" sz="1200" dirty="0"/>
              <a:t>1996: Description of a Complete (Interpolated) Outgoing Longwave Radiation Dataset. </a:t>
            </a:r>
            <a:r>
              <a:rPr lang="en-US" altLang="ja-JP" sz="1200" i="1" dirty="0"/>
              <a:t>Bulletin of the American Meteorological Society</a:t>
            </a:r>
            <a:r>
              <a:rPr lang="en-US" altLang="ja-JP" sz="1200" dirty="0"/>
              <a:t>, </a:t>
            </a:r>
            <a:r>
              <a:rPr lang="en-US" altLang="ja-JP" sz="1200" b="1" dirty="0"/>
              <a:t>77</a:t>
            </a:r>
            <a:r>
              <a:rPr lang="en-US" altLang="ja-JP" sz="1200" dirty="0"/>
              <a:t>, </a:t>
            </a:r>
            <a:r>
              <a:rPr lang="en-US" altLang="ja-JP" sz="1200" dirty="0" smtClean="0"/>
              <a:t>1275-1277</a:t>
            </a:r>
          </a:p>
          <a:p>
            <a:endParaRPr lang="ja-JP" altLang="ja-JP" sz="1200" dirty="0"/>
          </a:p>
          <a:p>
            <a:r>
              <a:rPr lang="ja-JP" altLang="en-US" sz="1200" dirty="0"/>
              <a:t>・</a:t>
            </a:r>
            <a:r>
              <a:rPr lang="en-US" altLang="ja-JP" sz="1200" dirty="0" smtClean="0"/>
              <a:t> </a:t>
            </a:r>
            <a:r>
              <a:rPr lang="en-US" altLang="ja-JP" sz="1200" dirty="0"/>
              <a:t>Kobayashi, S., Y. Ota, Y, Harada, A. </a:t>
            </a:r>
            <a:r>
              <a:rPr lang="en-US" altLang="ja-JP" sz="1200" dirty="0" err="1"/>
              <a:t>Ebita</a:t>
            </a:r>
            <a:r>
              <a:rPr lang="en-US" altLang="ja-JP" sz="1200" dirty="0"/>
              <a:t>, M. Moriya, H. Onoda, H. </a:t>
            </a:r>
            <a:r>
              <a:rPr lang="en-US" altLang="ja-JP" sz="1200" dirty="0" err="1"/>
              <a:t>Kamahori</a:t>
            </a:r>
            <a:r>
              <a:rPr lang="en-US" altLang="ja-JP" sz="1200" dirty="0"/>
              <a:t>, C. Kobayashi, H. Endo, K. </a:t>
            </a:r>
            <a:r>
              <a:rPr lang="en-US" altLang="ja-JP" sz="1200" dirty="0" err="1"/>
              <a:t>Miyaoka</a:t>
            </a:r>
            <a:r>
              <a:rPr lang="en-US" altLang="ja-JP" sz="1200" dirty="0"/>
              <a:t>, and K. </a:t>
            </a:r>
            <a:r>
              <a:rPr lang="en-US" altLang="ja-JP" sz="1200" dirty="0" smtClean="0"/>
              <a:t>Takahashi, 2015 </a:t>
            </a:r>
            <a:r>
              <a:rPr lang="en-US" altLang="ja-JP" sz="1200" dirty="0"/>
              <a:t>The JRA-55 Reanalysis: General Specifications and Basic Characteristics.</a:t>
            </a:r>
            <a:r>
              <a:rPr lang="en-US" altLang="ja-JP" sz="1200" i="1" dirty="0"/>
              <a:t> J. Meteor. Soc. Japan.</a:t>
            </a:r>
            <a:r>
              <a:rPr lang="en-US" altLang="ja-JP" sz="1200" b="1" i="1" dirty="0"/>
              <a:t>,</a:t>
            </a:r>
            <a:r>
              <a:rPr lang="en-US" altLang="ja-JP" sz="1200" b="1" dirty="0"/>
              <a:t>93</a:t>
            </a:r>
            <a:r>
              <a:rPr lang="en-US" altLang="ja-JP" sz="1200" dirty="0"/>
              <a:t>, 5-48</a:t>
            </a:r>
            <a:r>
              <a:rPr lang="en-US" altLang="ja-JP" sz="1200" dirty="0" smtClean="0"/>
              <a:t>.</a:t>
            </a:r>
          </a:p>
          <a:p>
            <a:endParaRPr lang="ja-JP" altLang="ja-JP" sz="1200" dirty="0"/>
          </a:p>
          <a:p>
            <a:r>
              <a:rPr lang="ja-JP" altLang="en-US" sz="1050" dirty="0" smtClean="0"/>
              <a:t>・</a:t>
            </a:r>
            <a:r>
              <a:rPr lang="en-US" altLang="ja-JP" sz="1200" dirty="0"/>
              <a:t>Watanabe M, Kimoto M (2000) Atmosphere-ocean thermal coupling in the Northern Atlantic: a positive feedback. </a:t>
            </a:r>
            <a:r>
              <a:rPr lang="en-US" altLang="ja-JP" sz="1200" i="1" dirty="0"/>
              <a:t>Quart J R </a:t>
            </a:r>
            <a:r>
              <a:rPr lang="en-US" altLang="ja-JP" sz="1200" i="1" dirty="0" err="1"/>
              <a:t>Meteorol</a:t>
            </a:r>
            <a:r>
              <a:rPr lang="en-US" altLang="ja-JP" sz="1200" i="1" dirty="0"/>
              <a:t> </a:t>
            </a:r>
            <a:r>
              <a:rPr lang="en-US" altLang="ja-JP" sz="1200" i="1" dirty="0" err="1"/>
              <a:t>Soc</a:t>
            </a:r>
            <a:r>
              <a:rPr lang="en-US" altLang="ja-JP" sz="1200" dirty="0"/>
              <a:t> </a:t>
            </a:r>
            <a:r>
              <a:rPr lang="en-US" altLang="ja-JP" sz="1200" b="1" dirty="0"/>
              <a:t>126</a:t>
            </a:r>
            <a:r>
              <a:rPr lang="en-US" altLang="ja-JP" sz="1200" dirty="0"/>
              <a:t>,3343–3369</a:t>
            </a:r>
            <a:r>
              <a:rPr lang="en-US" altLang="ja-JP" sz="1200" dirty="0" smtClean="0"/>
              <a:t>.</a:t>
            </a:r>
          </a:p>
          <a:p>
            <a:endParaRPr lang="en-US" altLang="ja-JP" sz="1200" dirty="0"/>
          </a:p>
          <a:p>
            <a:r>
              <a:rPr lang="ja-JP" altLang="en-US" sz="1200" dirty="0" smtClean="0"/>
              <a:t>・</a:t>
            </a:r>
            <a:r>
              <a:rPr lang="en-US" altLang="ja-JP" sz="1200" dirty="0"/>
              <a:t>Reynolds, R.W., N.A. Rayner, T.M. Smith, D.C. Stokes, and W. Wang, (2002) An improved in situ and satellite SST analysis for climate</a:t>
            </a:r>
            <a:r>
              <a:rPr lang="en-US" altLang="ja-JP" sz="1200" i="1" dirty="0"/>
              <a:t>. J. Climate</a:t>
            </a:r>
            <a:r>
              <a:rPr lang="en-US" altLang="ja-JP" sz="1200" dirty="0"/>
              <a:t>, Vol. </a:t>
            </a:r>
            <a:r>
              <a:rPr lang="en-US" altLang="ja-JP" sz="1200" b="1" dirty="0"/>
              <a:t>15</a:t>
            </a:r>
            <a:r>
              <a:rPr lang="en-US" altLang="ja-JP" sz="1200" dirty="0"/>
              <a:t>, 1609-1625</a:t>
            </a:r>
            <a:r>
              <a:rPr lang="en-US" altLang="ja-JP" sz="1200" dirty="0" smtClean="0"/>
              <a:t>.</a:t>
            </a:r>
          </a:p>
          <a:p>
            <a:endParaRPr lang="en-US" altLang="ja-JP" sz="1200" dirty="0"/>
          </a:p>
          <a:p>
            <a:r>
              <a:rPr lang="ja-JP" altLang="en-US" sz="1200" dirty="0" smtClean="0"/>
              <a:t>・</a:t>
            </a:r>
            <a:r>
              <a:rPr lang="en-US" altLang="ja-JP" sz="1200" dirty="0"/>
              <a:t>Takaya K and Nakamura H (2001) A formulation of a phase-independent wave-activity flux for stationary and migratory </a:t>
            </a:r>
            <a:r>
              <a:rPr lang="en-US" altLang="ja-JP" sz="1200" dirty="0" err="1"/>
              <a:t>quasigeostrophic</a:t>
            </a:r>
            <a:r>
              <a:rPr lang="en-US" altLang="ja-JP" sz="1200" dirty="0"/>
              <a:t> eddies on a zonally varying basic flow. </a:t>
            </a:r>
            <a:r>
              <a:rPr lang="en-US" altLang="ja-JP" sz="1200" dirty="0" err="1"/>
              <a:t>J.Atmos.Sci</a:t>
            </a:r>
            <a:r>
              <a:rPr lang="en-US" altLang="ja-JP" sz="1200" dirty="0"/>
              <a:t>, Vol.58, 608-627.</a:t>
            </a:r>
            <a:endParaRPr lang="en-US" altLang="ja-JP" sz="1050" dirty="0" smtClean="0"/>
          </a:p>
          <a:p>
            <a:endParaRPr lang="ja-JP" altLang="ja-JP" sz="1200" dirty="0"/>
          </a:p>
          <a:p>
            <a:r>
              <a:rPr lang="ja-JP" altLang="en-US" sz="1200" dirty="0"/>
              <a:t>・</a:t>
            </a:r>
            <a:r>
              <a:rPr lang="en-US" altLang="ja-JP" sz="1200" dirty="0" smtClean="0"/>
              <a:t> </a:t>
            </a:r>
            <a:r>
              <a:rPr lang="ja-JP" altLang="ja-JP" sz="1200" dirty="0"/>
              <a:t>気象庁 報道発表資料『「平成</a:t>
            </a:r>
            <a:r>
              <a:rPr lang="en-US" altLang="ja-JP" sz="1200" dirty="0"/>
              <a:t>30</a:t>
            </a:r>
            <a:r>
              <a:rPr lang="ja-JP" altLang="ja-JP" sz="1200" dirty="0"/>
              <a:t>年</a:t>
            </a:r>
            <a:r>
              <a:rPr lang="en-US" altLang="ja-JP" sz="1200" dirty="0"/>
              <a:t>7</a:t>
            </a:r>
            <a:r>
              <a:rPr lang="ja-JP" altLang="ja-JP" sz="1200" dirty="0"/>
              <a:t>月豪雨」及び</a:t>
            </a:r>
            <a:r>
              <a:rPr lang="en-US" altLang="ja-JP" sz="1200" dirty="0"/>
              <a:t>7</a:t>
            </a:r>
            <a:r>
              <a:rPr lang="ja-JP" altLang="ja-JP" sz="1200" dirty="0"/>
              <a:t>月中旬以降の記録的な高温の特徴と要因について』平成</a:t>
            </a:r>
            <a:r>
              <a:rPr lang="en-US" altLang="ja-JP" sz="1200" dirty="0"/>
              <a:t>30</a:t>
            </a:r>
            <a:r>
              <a:rPr lang="ja-JP" altLang="ja-JP" sz="1200" dirty="0"/>
              <a:t>年</a:t>
            </a:r>
            <a:r>
              <a:rPr lang="en-US" altLang="ja-JP" sz="1200" dirty="0"/>
              <a:t>8</a:t>
            </a:r>
            <a:r>
              <a:rPr lang="ja-JP" altLang="ja-JP" sz="1200" dirty="0"/>
              <a:t>月</a:t>
            </a:r>
            <a:r>
              <a:rPr lang="en-US" altLang="ja-JP" sz="1200" dirty="0"/>
              <a:t>10</a:t>
            </a:r>
            <a:r>
              <a:rPr lang="ja-JP" altLang="ja-JP" sz="1200" dirty="0" smtClean="0"/>
              <a:t>日</a:t>
            </a:r>
            <a:endParaRPr lang="en-US" altLang="ja-JP" sz="1200" dirty="0" smtClean="0"/>
          </a:p>
          <a:p>
            <a:endParaRPr kumimoji="1" lang="en-US" altLang="ja-JP" sz="1200" dirty="0"/>
          </a:p>
          <a:p>
            <a:r>
              <a:rPr lang="ja-JP" altLang="en-US" sz="1200" dirty="0" smtClean="0"/>
              <a:t>・小寺邦彦</a:t>
            </a:r>
            <a:r>
              <a:rPr lang="en-US" altLang="ja-JP" sz="1200" dirty="0" smtClean="0"/>
              <a:t>,2018</a:t>
            </a:r>
            <a:r>
              <a:rPr lang="ja-JP" altLang="en-US" sz="1200" dirty="0" smtClean="0"/>
              <a:t> サヘルにおける近年の非常に深い対流の増加トレンドと熱帯成層圏界面気温の低下との関係 日本気象学会</a:t>
            </a:r>
            <a:r>
              <a:rPr lang="en-US" altLang="ja-JP" sz="1200" dirty="0" smtClean="0"/>
              <a:t>2018</a:t>
            </a:r>
            <a:r>
              <a:rPr lang="ja-JP" altLang="en-US" sz="1200" dirty="0" smtClean="0"/>
              <a:t>年度秋季大会講演予稿集</a:t>
            </a:r>
            <a:endParaRPr lang="en-US" altLang="ja-JP" sz="1200" dirty="0" smtClean="0"/>
          </a:p>
          <a:p>
            <a:endParaRPr lang="en-US" altLang="ja-JP" sz="1200" dirty="0"/>
          </a:p>
          <a:p>
            <a:r>
              <a:rPr lang="ja-JP" altLang="en-US" sz="1200" dirty="0" smtClean="0"/>
              <a:t>・</a:t>
            </a:r>
            <a:r>
              <a:rPr lang="en-US" altLang="ja-JP" sz="1200" dirty="0" smtClean="0"/>
              <a:t>NASA『VISIBLE</a:t>
            </a:r>
            <a:r>
              <a:rPr lang="ja-JP" altLang="en-US" sz="1200" dirty="0" smtClean="0"/>
              <a:t> </a:t>
            </a:r>
            <a:r>
              <a:rPr lang="en-US" altLang="ja-JP" sz="1200" dirty="0" err="1" smtClean="0"/>
              <a:t>EARTH』</a:t>
            </a:r>
            <a:r>
              <a:rPr lang="en-US" altLang="ja-JP" sz="1200" dirty="0" err="1" smtClean="0">
                <a:hlinkClick r:id="rId2"/>
              </a:rPr>
              <a:t>https</a:t>
            </a:r>
            <a:r>
              <a:rPr lang="en-US" altLang="ja-JP" sz="1200" dirty="0">
                <a:hlinkClick r:id="rId2"/>
              </a:rPr>
              <a:t>://</a:t>
            </a:r>
            <a:r>
              <a:rPr lang="en-US" altLang="ja-JP" sz="1200" dirty="0" smtClean="0">
                <a:hlinkClick r:id="rId2"/>
              </a:rPr>
              <a:t>visibleearth.nasa.gov/</a:t>
            </a:r>
            <a:r>
              <a:rPr lang="en-US" altLang="ja-JP" sz="1200" dirty="0" err="1" smtClean="0">
                <a:hlinkClick r:id="rId2"/>
              </a:rPr>
              <a:t>view.php?id</a:t>
            </a:r>
            <a:r>
              <a:rPr lang="en-US" altLang="ja-JP" sz="1200" dirty="0" smtClean="0">
                <a:hlinkClick r:id="rId2"/>
              </a:rPr>
              <a:t>=57752</a:t>
            </a:r>
            <a:r>
              <a:rPr lang="en-US" altLang="ja-JP" sz="1200" dirty="0" smtClean="0"/>
              <a:t> (2019</a:t>
            </a:r>
            <a:r>
              <a:rPr lang="ja-JP" altLang="en-US" sz="1200" dirty="0" smtClean="0"/>
              <a:t>年</a:t>
            </a:r>
            <a:r>
              <a:rPr lang="en-US" altLang="ja-JP" sz="1200" dirty="0" smtClean="0"/>
              <a:t>2</a:t>
            </a:r>
            <a:r>
              <a:rPr lang="ja-JP" altLang="en-US" sz="1200" dirty="0" smtClean="0"/>
              <a:t>月</a:t>
            </a:r>
            <a:r>
              <a:rPr lang="en-US" altLang="ja-JP" sz="1200" dirty="0" smtClean="0"/>
              <a:t>13</a:t>
            </a:r>
            <a:r>
              <a:rPr lang="ja-JP" altLang="en-US" sz="1200" dirty="0" smtClean="0"/>
              <a:t>日</a:t>
            </a:r>
            <a:r>
              <a:rPr lang="en-US" altLang="ja-JP" sz="1200" dirty="0" smtClean="0"/>
              <a:t>)</a:t>
            </a:r>
          </a:p>
          <a:p>
            <a:endParaRPr lang="en-US" altLang="ja-JP" sz="1200" dirty="0"/>
          </a:p>
          <a:p>
            <a:r>
              <a:rPr lang="ja-JP" altLang="en-US" sz="1200" dirty="0" smtClean="0"/>
              <a:t>・ブリタニカ百科事典　</a:t>
            </a:r>
            <a:r>
              <a:rPr lang="en-US" altLang="ja-JP" sz="1200" dirty="0"/>
              <a:t>『West African </a:t>
            </a:r>
            <a:r>
              <a:rPr lang="en-US" altLang="ja-JP" sz="1200" dirty="0" err="1"/>
              <a:t>monsoon』</a:t>
            </a:r>
            <a:r>
              <a:rPr lang="en-US" altLang="ja-JP" sz="1200" dirty="0" err="1">
                <a:hlinkClick r:id="rId3"/>
              </a:rPr>
              <a:t>https</a:t>
            </a:r>
            <a:r>
              <a:rPr lang="en-US" altLang="ja-JP" sz="1200" dirty="0">
                <a:hlinkClick r:id="rId3"/>
              </a:rPr>
              <a:t>://</a:t>
            </a:r>
            <a:r>
              <a:rPr lang="en-US" altLang="ja-JP" sz="1200" dirty="0" smtClean="0">
                <a:hlinkClick r:id="rId3"/>
              </a:rPr>
              <a:t>www.britannica.com/science/West-African-monsoon</a:t>
            </a:r>
            <a:r>
              <a:rPr lang="en-US" altLang="ja-JP" sz="1200" dirty="0" smtClean="0"/>
              <a:t> (2019</a:t>
            </a:r>
            <a:r>
              <a:rPr lang="ja-JP" altLang="en-US" sz="1200" dirty="0" smtClean="0"/>
              <a:t>年</a:t>
            </a:r>
            <a:r>
              <a:rPr lang="en-US" altLang="ja-JP" sz="1200" dirty="0" smtClean="0"/>
              <a:t>2</a:t>
            </a:r>
            <a:r>
              <a:rPr lang="ja-JP" altLang="en-US" sz="1200" dirty="0" smtClean="0"/>
              <a:t>月</a:t>
            </a:r>
            <a:r>
              <a:rPr lang="en-US" altLang="ja-JP" sz="1200" dirty="0" smtClean="0"/>
              <a:t>13</a:t>
            </a:r>
            <a:r>
              <a:rPr lang="ja-JP" altLang="en-US" sz="1200" dirty="0" smtClean="0"/>
              <a:t>日</a:t>
            </a:r>
            <a:r>
              <a:rPr lang="en-US" altLang="ja-JP" sz="1200" dirty="0" smtClean="0"/>
              <a:t>)</a:t>
            </a:r>
          </a:p>
        </p:txBody>
      </p:sp>
    </p:spTree>
    <p:extLst>
      <p:ext uri="{BB962C8B-B14F-4D97-AF65-F5344CB8AC3E}">
        <p14:creationId xmlns:p14="http://schemas.microsoft.com/office/powerpoint/2010/main" val="23918018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458094" y="2959330"/>
            <a:ext cx="2028306" cy="461665"/>
          </a:xfrm>
          <a:prstGeom prst="rect">
            <a:avLst/>
          </a:prstGeom>
          <a:noFill/>
        </p:spPr>
        <p:txBody>
          <a:bodyPr wrap="square" rtlCol="0">
            <a:spAutoFit/>
          </a:bodyPr>
          <a:lstStyle/>
          <a:p>
            <a:r>
              <a:rPr kumimoji="1" lang="ja-JP" altLang="en-US" sz="2400" dirty="0" smtClean="0"/>
              <a:t>予備スライド</a:t>
            </a:r>
            <a:endParaRPr kumimoji="1" lang="ja-JP" altLang="en-US" sz="2400" dirty="0"/>
          </a:p>
        </p:txBody>
      </p:sp>
    </p:spTree>
    <p:extLst>
      <p:ext uri="{BB962C8B-B14F-4D97-AF65-F5344CB8AC3E}">
        <p14:creationId xmlns:p14="http://schemas.microsoft.com/office/powerpoint/2010/main" val="14269304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5978651" y="6119336"/>
            <a:ext cx="3209192" cy="738664"/>
          </a:xfrm>
          <a:prstGeom prst="rect">
            <a:avLst/>
          </a:prstGeom>
          <a:noFill/>
        </p:spPr>
        <p:txBody>
          <a:bodyPr wrap="square" rtlCol="0">
            <a:spAutoFit/>
          </a:bodyPr>
          <a:lstStyle/>
          <a:p>
            <a:r>
              <a:rPr kumimoji="1" lang="ja-JP" altLang="en-US" sz="1400" dirty="0" smtClean="0"/>
              <a:t>線：流線関数の回帰係数</a:t>
            </a:r>
            <a:r>
              <a:rPr kumimoji="1" lang="en-US" altLang="ja-JP" sz="1400" dirty="0" smtClean="0"/>
              <a:t>(</a:t>
            </a:r>
            <a:r>
              <a:rPr kumimoji="1" lang="ja-JP" altLang="en-US" sz="1400" dirty="0" err="1" smtClean="0"/>
              <a:t>ｍ</a:t>
            </a:r>
            <a:r>
              <a:rPr kumimoji="1" lang="en-US" altLang="ja-JP" sz="1400" dirty="0" smtClean="0"/>
              <a:t>), </a:t>
            </a:r>
          </a:p>
          <a:p>
            <a:r>
              <a:rPr kumimoji="1" lang="ja-JP" altLang="en-US" sz="1400" dirty="0" smtClean="0"/>
              <a:t>色：有意水準</a:t>
            </a:r>
            <a:r>
              <a:rPr kumimoji="1" lang="en-US" altLang="ja-JP" sz="1400" dirty="0" smtClean="0"/>
              <a:t>90</a:t>
            </a:r>
            <a:r>
              <a:rPr kumimoji="1" lang="ja-JP" altLang="en-US" sz="1400" dirty="0" smtClean="0"/>
              <a:t>％以上</a:t>
            </a:r>
            <a:endParaRPr kumimoji="1" lang="en-US" altLang="ja-JP" sz="1400" dirty="0" smtClean="0"/>
          </a:p>
          <a:p>
            <a:r>
              <a:rPr kumimoji="1" lang="ja-JP" altLang="en-US" sz="1400" dirty="0" smtClean="0"/>
              <a:t>ベクトル：波活動度フラックス</a:t>
            </a:r>
            <a:r>
              <a:rPr kumimoji="1" lang="en-US" altLang="ja-JP" sz="1400" dirty="0" smtClean="0"/>
              <a:t>(</a:t>
            </a:r>
            <a:r>
              <a:rPr lang="en-US" altLang="ja-JP" sz="1400" dirty="0" smtClean="0"/>
              <a:t>m</a:t>
            </a:r>
            <a:r>
              <a:rPr lang="en-US" altLang="ja-JP" sz="1400" baseline="30000" dirty="0" smtClean="0"/>
              <a:t>2</a:t>
            </a:r>
            <a:r>
              <a:rPr lang="en-US" altLang="ja-JP" sz="1400" dirty="0" smtClean="0"/>
              <a:t>/s</a:t>
            </a:r>
            <a:r>
              <a:rPr lang="en-US" altLang="ja-JP" sz="1400" baseline="30000" dirty="0" smtClean="0"/>
              <a:t>2</a:t>
            </a:r>
            <a:r>
              <a:rPr kumimoji="1" lang="en-US" altLang="ja-JP" sz="1400" dirty="0" smtClean="0"/>
              <a:t>)</a:t>
            </a:r>
            <a:endParaRPr kumimoji="1" lang="ja-JP" altLang="en-US" sz="1400" dirty="0"/>
          </a:p>
        </p:txBody>
      </p:sp>
      <p:sp>
        <p:nvSpPr>
          <p:cNvPr id="11" name="テキスト ボックス 10"/>
          <p:cNvSpPr txBox="1"/>
          <p:nvPr/>
        </p:nvSpPr>
        <p:spPr>
          <a:xfrm>
            <a:off x="3969727" y="514578"/>
            <a:ext cx="1204546" cy="307777"/>
          </a:xfrm>
          <a:prstGeom prst="rect">
            <a:avLst/>
          </a:prstGeom>
          <a:noFill/>
        </p:spPr>
        <p:txBody>
          <a:bodyPr wrap="square" rtlCol="0">
            <a:spAutoFit/>
          </a:bodyPr>
          <a:lstStyle/>
          <a:p>
            <a:r>
              <a:rPr lang="en-US" altLang="ja-JP" sz="1400" b="1" dirty="0" smtClean="0"/>
              <a:t>6</a:t>
            </a:r>
            <a:r>
              <a:rPr lang="ja-JP" altLang="en-US" sz="1400" b="1" dirty="0" smtClean="0"/>
              <a:t>月</a:t>
            </a:r>
            <a:r>
              <a:rPr lang="en-US" altLang="ja-JP" sz="1400" b="1" dirty="0" smtClean="0"/>
              <a:t>200hPa</a:t>
            </a:r>
            <a:r>
              <a:rPr lang="ja-JP" altLang="en-US" sz="1400" b="1" dirty="0" smtClean="0"/>
              <a:t>面</a:t>
            </a:r>
            <a:endParaRPr kumimoji="1" lang="ja-JP" altLang="en-US" sz="1400" b="1" dirty="0"/>
          </a:p>
        </p:txBody>
      </p:sp>
      <p:sp>
        <p:nvSpPr>
          <p:cNvPr id="12" name="テキスト ボックス 11"/>
          <p:cNvSpPr txBox="1"/>
          <p:nvPr/>
        </p:nvSpPr>
        <p:spPr>
          <a:xfrm>
            <a:off x="3938953" y="2900619"/>
            <a:ext cx="1204546" cy="307777"/>
          </a:xfrm>
          <a:prstGeom prst="rect">
            <a:avLst/>
          </a:prstGeom>
          <a:noFill/>
        </p:spPr>
        <p:txBody>
          <a:bodyPr wrap="square" rtlCol="0">
            <a:spAutoFit/>
          </a:bodyPr>
          <a:lstStyle/>
          <a:p>
            <a:r>
              <a:rPr lang="en-US" altLang="ja-JP" sz="1400" b="1" dirty="0" smtClean="0"/>
              <a:t>7</a:t>
            </a:r>
            <a:r>
              <a:rPr lang="ja-JP" altLang="en-US" sz="1400" b="1" dirty="0" smtClean="0"/>
              <a:t>月</a:t>
            </a:r>
            <a:r>
              <a:rPr lang="en-US" altLang="ja-JP" sz="1400" b="1" dirty="0"/>
              <a:t>5</a:t>
            </a:r>
            <a:r>
              <a:rPr lang="en-US" altLang="ja-JP" sz="1400" b="1" dirty="0" smtClean="0"/>
              <a:t>00hPa</a:t>
            </a:r>
            <a:r>
              <a:rPr lang="ja-JP" altLang="en-US" sz="1400" b="1" dirty="0" smtClean="0"/>
              <a:t>面</a:t>
            </a:r>
            <a:endParaRPr kumimoji="1" lang="ja-JP" altLang="en-US" sz="1400" b="1" dirty="0"/>
          </a:p>
        </p:txBody>
      </p:sp>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l="31810" t="5000" r="24555" b="1410"/>
          <a:stretch/>
        </p:blipFill>
        <p:spPr>
          <a:xfrm rot="5400000">
            <a:off x="3196002" y="1078521"/>
            <a:ext cx="2312376" cy="6418385"/>
          </a:xfrm>
          <a:prstGeom prst="rect">
            <a:avLst/>
          </a:prstGeom>
        </p:spPr>
      </p:pic>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31751" t="4487" r="29872" b="1282"/>
          <a:stretch/>
        </p:blipFill>
        <p:spPr>
          <a:xfrm rot="5400000">
            <a:off x="3357308" y="-1408122"/>
            <a:ext cx="2033727" cy="6462347"/>
          </a:xfrm>
          <a:prstGeom prst="rect">
            <a:avLst/>
          </a:prstGeom>
        </p:spPr>
      </p:pic>
      <p:grpSp>
        <p:nvGrpSpPr>
          <p:cNvPr id="20" name="グループ化 19"/>
          <p:cNvGrpSpPr/>
          <p:nvPr/>
        </p:nvGrpSpPr>
        <p:grpSpPr>
          <a:xfrm>
            <a:off x="0" y="-37605"/>
            <a:ext cx="9144000" cy="461665"/>
            <a:chOff x="0" y="-73708"/>
            <a:chExt cx="9144000" cy="904866"/>
          </a:xfrm>
          <a:solidFill>
            <a:schemeClr val="accent1">
              <a:lumMod val="50000"/>
            </a:schemeClr>
          </a:solidFill>
        </p:grpSpPr>
        <p:sp>
          <p:nvSpPr>
            <p:cNvPr id="21" name="正方形/長方形 20"/>
            <p:cNvSpPr/>
            <p:nvPr/>
          </p:nvSpPr>
          <p:spPr>
            <a:xfrm>
              <a:off x="0" y="0"/>
              <a:ext cx="9144000" cy="8146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74680" y="-73708"/>
              <a:ext cx="7536173" cy="904866"/>
            </a:xfrm>
            <a:prstGeom prst="rect">
              <a:avLst/>
            </a:prstGeom>
            <a:noFill/>
          </p:spPr>
          <p:txBody>
            <a:bodyPr wrap="square" rtlCol="0">
              <a:spAutoFit/>
            </a:bodyPr>
            <a:lstStyle/>
            <a:p>
              <a:r>
                <a:rPr lang="ja-JP" altLang="en-US" sz="2400" dirty="0" smtClean="0">
                  <a:solidFill>
                    <a:schemeClr val="bg1"/>
                  </a:solidFill>
                  <a:latin typeface="ＭＳ Ｐゴシック" panose="020B0600070205080204" pitchFamily="50" charset="-128"/>
                  <a:ea typeface="ＭＳ Ｐゴシック" panose="020B0600070205080204" pitchFamily="50" charset="-128"/>
                </a:rPr>
                <a:t>結果　波活動度フラックス</a:t>
              </a: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18785153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l="31916" t="4535" r="29593"/>
          <a:stretch/>
        </p:blipFill>
        <p:spPr>
          <a:xfrm rot="5400000">
            <a:off x="3320773" y="-2042385"/>
            <a:ext cx="2387047" cy="7661425"/>
          </a:xfrm>
          <a:prstGeom prst="rect">
            <a:avLst/>
          </a:prstGeom>
        </p:spPr>
      </p:pic>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31082" t="4880" r="24510" b="1399"/>
          <a:stretch/>
        </p:blipFill>
        <p:spPr>
          <a:xfrm rot="5400000">
            <a:off x="3233017" y="1046019"/>
            <a:ext cx="2740108" cy="7483876"/>
          </a:xfrm>
          <a:prstGeom prst="rect">
            <a:avLst/>
          </a:prstGeom>
        </p:spPr>
      </p:pic>
    </p:spTree>
    <p:extLst>
      <p:ext uri="{BB962C8B-B14F-4D97-AF65-F5344CB8AC3E}">
        <p14:creationId xmlns:p14="http://schemas.microsoft.com/office/powerpoint/2010/main" val="18508702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2">
            <a:extLst>
              <a:ext uri="{28A0092B-C50C-407E-A947-70E740481C1C}">
                <a14:useLocalDpi xmlns:a14="http://schemas.microsoft.com/office/drawing/2010/main" val="0"/>
              </a:ext>
            </a:extLst>
          </a:blip>
          <a:srcRect l="31916" r="29593"/>
          <a:stretch/>
        </p:blipFill>
        <p:spPr>
          <a:xfrm rot="5400000">
            <a:off x="4505989" y="-2149650"/>
            <a:ext cx="1820145" cy="6119446"/>
          </a:xfrm>
          <a:prstGeom prst="rect">
            <a:avLst/>
          </a:prstGeom>
        </p:spPr>
      </p:pic>
      <p:pic>
        <p:nvPicPr>
          <p:cNvPr id="8" name="図 7"/>
          <p:cNvPicPr>
            <a:picLocks noChangeAspect="1"/>
          </p:cNvPicPr>
          <p:nvPr/>
        </p:nvPicPr>
        <p:blipFill rotWithShape="1">
          <a:blip r:embed="rId3">
            <a:extLst>
              <a:ext uri="{28A0092B-C50C-407E-A947-70E740481C1C}">
                <a14:useLocalDpi xmlns:a14="http://schemas.microsoft.com/office/drawing/2010/main" val="0"/>
              </a:ext>
            </a:extLst>
          </a:blip>
          <a:srcRect l="31915" r="29759"/>
          <a:stretch/>
        </p:blipFill>
        <p:spPr>
          <a:xfrm rot="5400000">
            <a:off x="4509913" y="-447728"/>
            <a:ext cx="1812298" cy="6119446"/>
          </a:xfrm>
          <a:prstGeom prst="rect">
            <a:avLst/>
          </a:prstGeom>
        </p:spPr>
      </p:pic>
      <p:pic>
        <p:nvPicPr>
          <p:cNvPr id="3" name="図 2"/>
          <p:cNvPicPr>
            <a:picLocks noChangeAspect="1"/>
          </p:cNvPicPr>
          <p:nvPr/>
        </p:nvPicPr>
        <p:blipFill rotWithShape="1">
          <a:blip r:embed="rId4">
            <a:extLst>
              <a:ext uri="{28A0092B-C50C-407E-A947-70E740481C1C}">
                <a14:useLocalDpi xmlns:a14="http://schemas.microsoft.com/office/drawing/2010/main" val="0"/>
              </a:ext>
            </a:extLst>
          </a:blip>
          <a:srcRect l="32082" r="29759"/>
          <a:stretch/>
        </p:blipFill>
        <p:spPr>
          <a:xfrm rot="5400000">
            <a:off x="4513833" y="1253248"/>
            <a:ext cx="1804455" cy="6119446"/>
          </a:xfrm>
          <a:prstGeom prst="rect">
            <a:avLst/>
          </a:prstGeom>
        </p:spPr>
      </p:pic>
      <p:pic>
        <p:nvPicPr>
          <p:cNvPr id="2" name="図 1"/>
          <p:cNvPicPr>
            <a:picLocks noChangeAspect="1"/>
          </p:cNvPicPr>
          <p:nvPr/>
        </p:nvPicPr>
        <p:blipFill rotWithShape="1">
          <a:blip r:embed="rId5">
            <a:extLst>
              <a:ext uri="{28A0092B-C50C-407E-A947-70E740481C1C}">
                <a14:useLocalDpi xmlns:a14="http://schemas.microsoft.com/office/drawing/2010/main" val="0"/>
              </a:ext>
            </a:extLst>
          </a:blip>
          <a:srcRect l="32247" r="24616"/>
          <a:stretch/>
        </p:blipFill>
        <p:spPr>
          <a:xfrm rot="5400000">
            <a:off x="4396152" y="3022166"/>
            <a:ext cx="2039818" cy="6119446"/>
          </a:xfrm>
          <a:prstGeom prst="rect">
            <a:avLst/>
          </a:prstGeom>
        </p:spPr>
      </p:pic>
      <p:sp>
        <p:nvSpPr>
          <p:cNvPr id="10" name="テキスト ボックス 9"/>
          <p:cNvSpPr txBox="1"/>
          <p:nvPr/>
        </p:nvSpPr>
        <p:spPr>
          <a:xfrm>
            <a:off x="668216" y="741742"/>
            <a:ext cx="1257300" cy="338554"/>
          </a:xfrm>
          <a:prstGeom prst="rect">
            <a:avLst/>
          </a:prstGeom>
          <a:noFill/>
        </p:spPr>
        <p:txBody>
          <a:bodyPr wrap="square" rtlCol="0">
            <a:spAutoFit/>
          </a:bodyPr>
          <a:lstStyle/>
          <a:p>
            <a:r>
              <a:rPr kumimoji="1" lang="ja-JP" altLang="en-US" sz="1600" b="1" dirty="0" smtClean="0"/>
              <a:t>サヘルのみ</a:t>
            </a:r>
            <a:endParaRPr kumimoji="1" lang="ja-JP" altLang="en-US" sz="1600" b="1" dirty="0"/>
          </a:p>
        </p:txBody>
      </p:sp>
      <p:sp>
        <p:nvSpPr>
          <p:cNvPr id="11" name="テキスト ボックス 10"/>
          <p:cNvSpPr txBox="1"/>
          <p:nvPr/>
        </p:nvSpPr>
        <p:spPr>
          <a:xfrm>
            <a:off x="668216" y="2442718"/>
            <a:ext cx="1257300" cy="338554"/>
          </a:xfrm>
          <a:prstGeom prst="rect">
            <a:avLst/>
          </a:prstGeom>
          <a:noFill/>
        </p:spPr>
        <p:txBody>
          <a:bodyPr wrap="square" rtlCol="0">
            <a:spAutoFit/>
          </a:bodyPr>
          <a:lstStyle/>
          <a:p>
            <a:r>
              <a:rPr lang="ja-JP" altLang="en-US" sz="1600" b="1" dirty="0"/>
              <a:t>太平洋</a:t>
            </a:r>
            <a:r>
              <a:rPr kumimoji="1" lang="ja-JP" altLang="en-US" sz="1600" b="1" dirty="0" smtClean="0"/>
              <a:t>のみ</a:t>
            </a:r>
            <a:endParaRPr kumimoji="1" lang="ja-JP" altLang="en-US" sz="1600" b="1" dirty="0"/>
          </a:p>
        </p:txBody>
      </p:sp>
      <p:sp>
        <p:nvSpPr>
          <p:cNvPr id="12" name="テキスト ボックス 11"/>
          <p:cNvSpPr txBox="1"/>
          <p:nvPr/>
        </p:nvSpPr>
        <p:spPr>
          <a:xfrm>
            <a:off x="455004" y="4143694"/>
            <a:ext cx="1683723" cy="584775"/>
          </a:xfrm>
          <a:prstGeom prst="rect">
            <a:avLst/>
          </a:prstGeom>
          <a:noFill/>
        </p:spPr>
        <p:txBody>
          <a:bodyPr wrap="square" rtlCol="0">
            <a:spAutoFit/>
          </a:bodyPr>
          <a:lstStyle/>
          <a:p>
            <a:r>
              <a:rPr kumimoji="1" lang="ja-JP" altLang="en-US" sz="1600" b="1" dirty="0" smtClean="0"/>
              <a:t>サヘルー太平洋からの波</a:t>
            </a:r>
            <a:endParaRPr kumimoji="1" lang="ja-JP" altLang="en-US" sz="1600" b="1" dirty="0"/>
          </a:p>
        </p:txBody>
      </p:sp>
      <p:sp>
        <p:nvSpPr>
          <p:cNvPr id="13" name="テキスト ボックス 12"/>
          <p:cNvSpPr txBox="1"/>
          <p:nvPr/>
        </p:nvSpPr>
        <p:spPr>
          <a:xfrm>
            <a:off x="455004" y="5752337"/>
            <a:ext cx="1688122" cy="338554"/>
          </a:xfrm>
          <a:prstGeom prst="rect">
            <a:avLst/>
          </a:prstGeom>
          <a:noFill/>
        </p:spPr>
        <p:txBody>
          <a:bodyPr wrap="square" rtlCol="0">
            <a:spAutoFit/>
          </a:bodyPr>
          <a:lstStyle/>
          <a:p>
            <a:r>
              <a:rPr kumimoji="1" lang="ja-JP" altLang="en-US" sz="1600" b="1" dirty="0" smtClean="0"/>
              <a:t>サヘル＋太平洋</a:t>
            </a:r>
            <a:endParaRPr kumimoji="1" lang="ja-JP" altLang="en-US" sz="1600" b="1" dirty="0"/>
          </a:p>
        </p:txBody>
      </p:sp>
    </p:spTree>
    <p:extLst>
      <p:ext uri="{BB962C8B-B14F-4D97-AF65-F5344CB8AC3E}">
        <p14:creationId xmlns:p14="http://schemas.microsoft.com/office/powerpoint/2010/main" val="27999047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l="21058" r="17609"/>
          <a:stretch/>
        </p:blipFill>
        <p:spPr>
          <a:xfrm rot="5400000">
            <a:off x="2888672" y="-166255"/>
            <a:ext cx="3250277" cy="6858000"/>
          </a:xfrm>
          <a:prstGeom prst="rect">
            <a:avLst/>
          </a:prstGeom>
        </p:spPr>
      </p:pic>
    </p:spTree>
    <p:extLst>
      <p:ext uri="{BB962C8B-B14F-4D97-AF65-F5344CB8AC3E}">
        <p14:creationId xmlns:p14="http://schemas.microsoft.com/office/powerpoint/2010/main" val="1597746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0" y="-37605"/>
            <a:ext cx="9144000" cy="461665"/>
            <a:chOff x="0" y="-73708"/>
            <a:chExt cx="9144000" cy="904866"/>
          </a:xfrm>
          <a:solidFill>
            <a:schemeClr val="accent1">
              <a:lumMod val="50000"/>
            </a:schemeClr>
          </a:solidFill>
        </p:grpSpPr>
        <p:sp>
          <p:nvSpPr>
            <p:cNvPr id="7" name="正方形/長方形 6"/>
            <p:cNvSpPr/>
            <p:nvPr/>
          </p:nvSpPr>
          <p:spPr>
            <a:xfrm>
              <a:off x="0" y="0"/>
              <a:ext cx="9144000" cy="8146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74681" y="-73708"/>
              <a:ext cx="6564354" cy="904866"/>
            </a:xfrm>
            <a:prstGeom prst="rect">
              <a:avLst/>
            </a:prstGeom>
            <a:noFill/>
          </p:spPr>
          <p:txBody>
            <a:bodyPr wrap="square" rtlCol="0">
              <a:spAutoFit/>
            </a:bodyPr>
            <a:lstStyle/>
            <a:p>
              <a:r>
                <a:rPr lang="ja-JP" altLang="en-US" sz="2400" dirty="0" smtClean="0">
                  <a:solidFill>
                    <a:schemeClr val="bg1"/>
                  </a:solidFill>
                  <a:latin typeface="ＭＳ Ｐゴシック" panose="020B0600070205080204" pitchFamily="50" charset="-128"/>
                  <a:ea typeface="ＭＳ Ｐゴシック" panose="020B0600070205080204" pitchFamily="50" charset="-128"/>
                </a:rPr>
                <a:t>研究背景　－サヘル地域の概要－　</a:t>
              </a: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grpSp>
      <p:sp>
        <p:nvSpPr>
          <p:cNvPr id="44" name="角丸四角形 43"/>
          <p:cNvSpPr/>
          <p:nvPr/>
        </p:nvSpPr>
        <p:spPr>
          <a:xfrm>
            <a:off x="4622065" y="4326939"/>
            <a:ext cx="3823578" cy="2082902"/>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4730609" y="4427183"/>
            <a:ext cx="4160936" cy="1938992"/>
          </a:xfrm>
          <a:prstGeom prst="rect">
            <a:avLst/>
          </a:prstGeom>
          <a:noFill/>
        </p:spPr>
        <p:txBody>
          <a:bodyPr wrap="square" rtlCol="0">
            <a:spAutoFit/>
          </a:bodyPr>
          <a:lstStyle/>
          <a:p>
            <a:r>
              <a:rPr lang="ja-JP" altLang="en-US" sz="1600" dirty="0" smtClean="0">
                <a:latin typeface="ＭＳ Ｐゴシック" panose="020B0600070205080204" pitchFamily="50" charset="-128"/>
                <a:ea typeface="ＭＳ Ｐゴシック" panose="020B0600070205080204" pitchFamily="50" charset="-128"/>
              </a:rPr>
              <a:t>＞熱帯収束帯とモンスーンの影響で</a:t>
            </a:r>
            <a:endParaRPr lang="en-US" altLang="ja-JP" sz="1600" dirty="0" smtClean="0">
              <a:latin typeface="ＭＳ Ｐゴシック" panose="020B0600070205080204" pitchFamily="50" charset="-128"/>
              <a:ea typeface="ＭＳ Ｐゴシック" panose="020B0600070205080204" pitchFamily="50" charset="-128"/>
            </a:endParaRPr>
          </a:p>
          <a:p>
            <a:r>
              <a:rPr lang="ja-JP" altLang="en-US" sz="1600" dirty="0">
                <a:latin typeface="ＭＳ Ｐゴシック" panose="020B0600070205080204" pitchFamily="50" charset="-128"/>
                <a:ea typeface="ＭＳ Ｐゴシック" panose="020B0600070205080204" pitchFamily="50" charset="-128"/>
              </a:rPr>
              <a:t>　</a:t>
            </a:r>
            <a:r>
              <a:rPr lang="ja-JP" altLang="en-US" sz="1600" dirty="0" smtClean="0">
                <a:latin typeface="ＭＳ Ｐゴシック" panose="020B0600070205080204" pitchFamily="50" charset="-128"/>
                <a:ea typeface="ＭＳ Ｐゴシック" panose="020B0600070205080204" pitchFamily="50" charset="-128"/>
              </a:rPr>
              <a:t> 乾季と雨季が存在</a:t>
            </a:r>
            <a:endParaRPr lang="en-US" altLang="ja-JP" sz="1600" dirty="0" smtClean="0">
              <a:latin typeface="ＭＳ Ｐゴシック" panose="020B0600070205080204" pitchFamily="50" charset="-128"/>
              <a:ea typeface="ＭＳ Ｐゴシック" panose="020B0600070205080204" pitchFamily="50" charset="-128"/>
            </a:endParaRPr>
          </a:p>
          <a:p>
            <a:endParaRPr lang="en-US" altLang="ja-JP" sz="800" dirty="0" smtClean="0">
              <a:latin typeface="ＭＳ Ｐゴシック" panose="020B0600070205080204" pitchFamily="50" charset="-128"/>
              <a:ea typeface="ＭＳ Ｐゴシック" panose="020B0600070205080204" pitchFamily="50" charset="-128"/>
            </a:endParaRPr>
          </a:p>
          <a:p>
            <a:r>
              <a:rPr lang="ja-JP" altLang="en-US" sz="1600" dirty="0" smtClean="0">
                <a:latin typeface="ＭＳ Ｐゴシック" panose="020B0600070205080204" pitchFamily="50" charset="-128"/>
                <a:ea typeface="ＭＳ Ｐゴシック" panose="020B0600070205080204" pitchFamily="50" charset="-128"/>
              </a:rPr>
              <a:t>＞雨季には</a:t>
            </a:r>
            <a:r>
              <a:rPr lang="ja-JP" altLang="en-US" sz="1600" u="sng" dirty="0" smtClean="0">
                <a:latin typeface="ＭＳ Ｐゴシック" panose="020B0600070205080204" pitchFamily="50" charset="-128"/>
                <a:ea typeface="ＭＳ Ｐゴシック" panose="020B0600070205080204" pitchFamily="50" charset="-128"/>
              </a:rPr>
              <a:t>非常に</a:t>
            </a:r>
            <a:r>
              <a:rPr lang="ja-JP" altLang="en-US" sz="1600" u="sng" dirty="0">
                <a:latin typeface="ＭＳ Ｐゴシック" panose="020B0600070205080204" pitchFamily="50" charset="-128"/>
                <a:ea typeface="ＭＳ Ｐゴシック" panose="020B0600070205080204" pitchFamily="50" charset="-128"/>
              </a:rPr>
              <a:t>背</a:t>
            </a:r>
            <a:r>
              <a:rPr lang="ja-JP" altLang="en-US" sz="1600" u="sng" dirty="0" smtClean="0">
                <a:latin typeface="ＭＳ Ｐゴシック" panose="020B0600070205080204" pitchFamily="50" charset="-128"/>
                <a:ea typeface="ＭＳ Ｐゴシック" panose="020B0600070205080204" pitchFamily="50" charset="-128"/>
              </a:rPr>
              <a:t>の</a:t>
            </a:r>
            <a:r>
              <a:rPr lang="ja-JP" altLang="en-US" sz="1600" u="sng" dirty="0">
                <a:latin typeface="ＭＳ Ｐゴシック" panose="020B0600070205080204" pitchFamily="50" charset="-128"/>
                <a:ea typeface="ＭＳ Ｐゴシック" panose="020B0600070205080204" pitchFamily="50" charset="-128"/>
              </a:rPr>
              <a:t>高</a:t>
            </a:r>
            <a:r>
              <a:rPr lang="ja-JP" altLang="en-US" sz="1600" u="sng" dirty="0" smtClean="0">
                <a:latin typeface="ＭＳ Ｐゴシック" panose="020B0600070205080204" pitchFamily="50" charset="-128"/>
                <a:ea typeface="ＭＳ Ｐゴシック" panose="020B0600070205080204" pitchFamily="50" charset="-128"/>
              </a:rPr>
              <a:t>い対流</a:t>
            </a:r>
            <a:r>
              <a:rPr lang="ja-JP" altLang="en-US" sz="1600" dirty="0" smtClean="0">
                <a:latin typeface="ＭＳ Ｐゴシック" panose="020B0600070205080204" pitchFamily="50" charset="-128"/>
                <a:ea typeface="ＭＳ Ｐゴシック" panose="020B0600070205080204" pitchFamily="50" charset="-128"/>
              </a:rPr>
              <a:t>が立つ</a:t>
            </a:r>
            <a:endParaRPr lang="en-US" altLang="ja-JP" sz="1600" dirty="0" smtClean="0">
              <a:latin typeface="ＭＳ Ｐゴシック" panose="020B0600070205080204" pitchFamily="50" charset="-128"/>
              <a:ea typeface="ＭＳ Ｐゴシック" panose="020B0600070205080204" pitchFamily="50" charset="-128"/>
            </a:endParaRPr>
          </a:p>
          <a:p>
            <a:endParaRPr lang="en-US" altLang="ja-JP" sz="800" dirty="0">
              <a:latin typeface="ＭＳ Ｐゴシック" panose="020B0600070205080204" pitchFamily="50" charset="-128"/>
              <a:ea typeface="ＭＳ Ｐゴシック" panose="020B0600070205080204" pitchFamily="50" charset="-128"/>
            </a:endParaRPr>
          </a:p>
          <a:p>
            <a:r>
              <a:rPr lang="ja-JP" altLang="en-US" sz="1600" dirty="0">
                <a:latin typeface="ＭＳ Ｐゴシック" panose="020B0600070205080204" pitchFamily="50" charset="-128"/>
                <a:ea typeface="ＭＳ Ｐゴシック" panose="020B0600070205080204" pitchFamily="50" charset="-128"/>
              </a:rPr>
              <a:t>＞</a:t>
            </a:r>
            <a:r>
              <a:rPr lang="ja-JP" altLang="en-US" sz="1600" dirty="0" smtClean="0">
                <a:latin typeface="ＭＳ Ｐゴシック" panose="020B0600070205080204" pitchFamily="50" charset="-128"/>
                <a:ea typeface="ＭＳ Ｐゴシック" panose="020B0600070205080204" pitchFamily="50" charset="-128"/>
              </a:rPr>
              <a:t>対流の</a:t>
            </a:r>
            <a:r>
              <a:rPr lang="ja-JP" altLang="en-US" sz="1600" u="sng" dirty="0" smtClean="0">
                <a:latin typeface="ＭＳ Ｐゴシック" panose="020B0600070205080204" pitchFamily="50" charset="-128"/>
                <a:ea typeface="ＭＳ Ｐゴシック" panose="020B0600070205080204" pitchFamily="50" charset="-128"/>
              </a:rPr>
              <a:t>変動が非常に激しい</a:t>
            </a:r>
            <a:endParaRPr lang="en-US" altLang="ja-JP" sz="1600" u="sng" dirty="0" smtClean="0">
              <a:latin typeface="ＭＳ Ｐゴシック" panose="020B0600070205080204" pitchFamily="50" charset="-128"/>
              <a:ea typeface="ＭＳ Ｐゴシック" panose="020B0600070205080204" pitchFamily="50" charset="-128"/>
            </a:endParaRPr>
          </a:p>
          <a:p>
            <a:endParaRPr lang="en-US" altLang="ja-JP" sz="800" dirty="0" smtClean="0">
              <a:latin typeface="ＭＳ Ｐゴシック" panose="020B0600070205080204" pitchFamily="50" charset="-128"/>
              <a:ea typeface="ＭＳ Ｐゴシック" panose="020B0600070205080204" pitchFamily="50" charset="-128"/>
            </a:endParaRPr>
          </a:p>
          <a:p>
            <a:r>
              <a:rPr lang="ja-JP" altLang="en-US" sz="1600" dirty="0" smtClean="0">
                <a:latin typeface="ＭＳ Ｐゴシック" panose="020B0600070205080204" pitchFamily="50" charset="-128"/>
                <a:ea typeface="ＭＳ Ｐゴシック" panose="020B0600070205080204" pitchFamily="50" charset="-128"/>
              </a:rPr>
              <a:t>＞熱帯海洋の海面水温（</a:t>
            </a:r>
            <a:r>
              <a:rPr lang="en-US" altLang="ja-JP" sz="1600" dirty="0" smtClean="0">
                <a:latin typeface="ＭＳ Ｐゴシック" panose="020B0600070205080204" pitchFamily="50" charset="-128"/>
                <a:ea typeface="ＭＳ Ｐゴシック" panose="020B0600070205080204" pitchFamily="50" charset="-128"/>
              </a:rPr>
              <a:t>SST</a:t>
            </a:r>
            <a:r>
              <a:rPr lang="ja-JP" altLang="en-US" sz="1600" dirty="0" smtClean="0">
                <a:latin typeface="ＭＳ Ｐゴシック" panose="020B0600070205080204" pitchFamily="50" charset="-128"/>
                <a:ea typeface="ＭＳ Ｐゴシック" panose="020B0600070205080204" pitchFamily="50" charset="-128"/>
              </a:rPr>
              <a:t>）など</a:t>
            </a:r>
            <a:endParaRPr lang="en-US" altLang="ja-JP" sz="1600" dirty="0" smtClean="0">
              <a:latin typeface="ＭＳ Ｐゴシック" panose="020B0600070205080204" pitchFamily="50" charset="-128"/>
              <a:ea typeface="ＭＳ Ｐゴシック" panose="020B0600070205080204" pitchFamily="50" charset="-128"/>
            </a:endParaRPr>
          </a:p>
          <a:p>
            <a:r>
              <a:rPr lang="ja-JP" altLang="en-US" sz="1600" dirty="0">
                <a:latin typeface="ＭＳ Ｐゴシック" panose="020B0600070205080204" pitchFamily="50" charset="-128"/>
                <a:ea typeface="ＭＳ Ｐゴシック" panose="020B0600070205080204" pitchFamily="50" charset="-128"/>
              </a:rPr>
              <a:t>　</a:t>
            </a:r>
            <a:r>
              <a:rPr lang="ja-JP" altLang="en-US" sz="1600" dirty="0" smtClean="0">
                <a:latin typeface="ＭＳ Ｐゴシック" panose="020B0600070205080204" pitchFamily="50" charset="-128"/>
                <a:ea typeface="ＭＳ Ｐゴシック" panose="020B0600070205080204" pitchFamily="50" charset="-128"/>
              </a:rPr>
              <a:t> から影響を受ける</a:t>
            </a:r>
            <a:endParaRPr lang="en-US" altLang="ja-JP" sz="1600" dirty="0" smtClean="0">
              <a:latin typeface="ＭＳ Ｐゴシック" panose="020B0600070205080204" pitchFamily="50" charset="-128"/>
              <a:ea typeface="ＭＳ Ｐゴシック" panose="020B0600070205080204" pitchFamily="50" charset="-128"/>
            </a:endParaRPr>
          </a:p>
        </p:txBody>
      </p:sp>
      <p:sp>
        <p:nvSpPr>
          <p:cNvPr id="46" name="テキスト ボックス 45"/>
          <p:cNvSpPr txBox="1"/>
          <p:nvPr/>
        </p:nvSpPr>
        <p:spPr>
          <a:xfrm>
            <a:off x="1737193" y="414670"/>
            <a:ext cx="932638" cy="307777"/>
          </a:xfrm>
          <a:prstGeom prst="rect">
            <a:avLst/>
          </a:prstGeom>
          <a:noFill/>
        </p:spPr>
        <p:txBody>
          <a:bodyPr wrap="square" rtlCol="0">
            <a:spAutoFit/>
          </a:bodyPr>
          <a:lstStyle/>
          <a:p>
            <a:r>
              <a:rPr lang="ja-JP" altLang="en-US" sz="1400" b="1" dirty="0" smtClean="0"/>
              <a:t>衛星写真</a:t>
            </a:r>
            <a:endParaRPr lang="en-US" altLang="ja-JP" sz="1400" b="1" dirty="0" smtClean="0"/>
          </a:p>
        </p:txBody>
      </p:sp>
      <p:pic>
        <p:nvPicPr>
          <p:cNvPr id="36" name="Picture 2" descr="Sahara satellite hi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863" y="663473"/>
            <a:ext cx="3344961" cy="2114184"/>
          </a:xfrm>
          <a:prstGeom prst="rect">
            <a:avLst/>
          </a:prstGeom>
          <a:noFill/>
          <a:extLst>
            <a:ext uri="{909E8E84-426E-40DD-AFC4-6F175D3DCCD1}">
              <a14:hiddenFill xmlns:a14="http://schemas.microsoft.com/office/drawing/2010/main">
                <a:solidFill>
                  <a:srgbClr val="FFFFFF"/>
                </a:solidFill>
              </a14:hiddenFill>
            </a:ext>
          </a:extLst>
        </p:spPr>
      </p:pic>
      <p:sp>
        <p:nvSpPr>
          <p:cNvPr id="37" name="正方形/長方形 36"/>
          <p:cNvSpPr/>
          <p:nvPr/>
        </p:nvSpPr>
        <p:spPr>
          <a:xfrm>
            <a:off x="509863" y="1806433"/>
            <a:ext cx="3092848" cy="5556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ãwest african monsoonãã®ç»åæ¤ç´¢çµæ"/>
          <p:cNvPicPr>
            <a:picLocks noChangeAspect="1" noChangeArrowheads="1"/>
          </p:cNvPicPr>
          <p:nvPr/>
        </p:nvPicPr>
        <p:blipFill rotWithShape="1">
          <a:blip r:embed="rId4">
            <a:extLst>
              <a:ext uri="{28A0092B-C50C-407E-A947-70E740481C1C}">
                <a14:useLocalDpi xmlns:a14="http://schemas.microsoft.com/office/drawing/2010/main" val="0"/>
              </a:ext>
            </a:extLst>
          </a:blip>
          <a:srcRect l="49866" b="16297"/>
          <a:stretch/>
        </p:blipFill>
        <p:spPr bwMode="auto">
          <a:xfrm>
            <a:off x="796333" y="4878545"/>
            <a:ext cx="2807359" cy="171370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ãwest african monsoonãã®ç»åæ¤ç´¢çµæ"/>
          <p:cNvPicPr>
            <a:picLocks noChangeAspect="1" noChangeArrowheads="1"/>
          </p:cNvPicPr>
          <p:nvPr/>
        </p:nvPicPr>
        <p:blipFill rotWithShape="1">
          <a:blip r:embed="rId4">
            <a:extLst>
              <a:ext uri="{28A0092B-C50C-407E-A947-70E740481C1C}">
                <a14:useLocalDpi xmlns:a14="http://schemas.microsoft.com/office/drawing/2010/main" val="0"/>
              </a:ext>
            </a:extLst>
          </a:blip>
          <a:srcRect r="49814" b="16297"/>
          <a:stretch/>
        </p:blipFill>
        <p:spPr bwMode="auto">
          <a:xfrm>
            <a:off x="792471" y="3164839"/>
            <a:ext cx="2810240" cy="1713706"/>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p:cNvSpPr txBox="1"/>
          <p:nvPr/>
        </p:nvSpPr>
        <p:spPr>
          <a:xfrm>
            <a:off x="6384732" y="3618767"/>
            <a:ext cx="2854035" cy="523220"/>
          </a:xfrm>
          <a:prstGeom prst="rect">
            <a:avLst/>
          </a:prstGeom>
          <a:noFill/>
        </p:spPr>
        <p:txBody>
          <a:bodyPr wrap="square" rtlCol="0">
            <a:spAutoFit/>
          </a:bodyPr>
          <a:lstStyle/>
          <a:p>
            <a:r>
              <a:rPr lang="ja-JP" altLang="en-US" sz="1400" dirty="0"/>
              <a:t>線</a:t>
            </a:r>
            <a:r>
              <a:rPr kumimoji="1" lang="ja-JP" altLang="en-US" sz="1400" dirty="0" smtClean="0"/>
              <a:t>：降水量平均値</a:t>
            </a:r>
            <a:r>
              <a:rPr kumimoji="1" lang="en-US" altLang="ja-JP" sz="1400" dirty="0" smtClean="0"/>
              <a:t>, </a:t>
            </a:r>
          </a:p>
          <a:p>
            <a:r>
              <a:rPr lang="ja-JP" altLang="en-US" sz="1400" dirty="0" smtClean="0"/>
              <a:t>色</a:t>
            </a:r>
            <a:r>
              <a:rPr lang="ja-JP" altLang="en-US" sz="1400" dirty="0" smtClean="0">
                <a:sym typeface="Wingdings" panose="05000000000000000000" pitchFamily="2" charset="2"/>
              </a:rPr>
              <a:t>：</a:t>
            </a:r>
            <a:r>
              <a:rPr lang="en-US" altLang="ja-JP" sz="1400" dirty="0" smtClean="0">
                <a:sym typeface="Wingdings" panose="05000000000000000000" pitchFamily="2" charset="2"/>
              </a:rPr>
              <a:t>(</a:t>
            </a:r>
            <a:r>
              <a:rPr lang="ja-JP" altLang="en-US" sz="1400" dirty="0" smtClean="0"/>
              <a:t>標準偏差</a:t>
            </a:r>
            <a:r>
              <a:rPr lang="en-US" altLang="ja-JP" sz="1400" dirty="0" smtClean="0"/>
              <a:t>÷</a:t>
            </a:r>
            <a:r>
              <a:rPr lang="ja-JP" altLang="en-US" sz="1400" dirty="0" smtClean="0"/>
              <a:t>平均値</a:t>
            </a:r>
            <a:r>
              <a:rPr lang="en-US" altLang="ja-JP" sz="1400" dirty="0" smtClean="0"/>
              <a:t>)×100(%)</a:t>
            </a:r>
          </a:p>
        </p:txBody>
      </p:sp>
      <p:sp>
        <p:nvSpPr>
          <p:cNvPr id="2" name="テキスト ボックス 1"/>
          <p:cNvSpPr txBox="1"/>
          <p:nvPr/>
        </p:nvSpPr>
        <p:spPr>
          <a:xfrm>
            <a:off x="742176" y="5626440"/>
            <a:ext cx="430306" cy="369332"/>
          </a:xfrm>
          <a:prstGeom prst="rect">
            <a:avLst/>
          </a:prstGeom>
          <a:noFill/>
        </p:spPr>
        <p:txBody>
          <a:bodyPr wrap="square" rtlCol="0">
            <a:spAutoFit/>
          </a:bodyPr>
          <a:lstStyle/>
          <a:p>
            <a:r>
              <a:rPr kumimoji="1" lang="ja-JP" altLang="en-US" b="1" dirty="0" smtClean="0">
                <a:solidFill>
                  <a:schemeClr val="accent5">
                    <a:lumMod val="50000"/>
                  </a:schemeClr>
                </a:solidFill>
              </a:rPr>
              <a:t>冬</a:t>
            </a:r>
            <a:endParaRPr kumimoji="1" lang="ja-JP" altLang="en-US" b="1" dirty="0">
              <a:solidFill>
                <a:schemeClr val="accent5">
                  <a:lumMod val="50000"/>
                </a:schemeClr>
              </a:solidFill>
            </a:endParaRPr>
          </a:p>
        </p:txBody>
      </p:sp>
      <p:sp>
        <p:nvSpPr>
          <p:cNvPr id="40" name="テキスト ボックス 39"/>
          <p:cNvSpPr txBox="1"/>
          <p:nvPr/>
        </p:nvSpPr>
        <p:spPr>
          <a:xfrm>
            <a:off x="742176" y="4200973"/>
            <a:ext cx="430306" cy="369332"/>
          </a:xfrm>
          <a:prstGeom prst="rect">
            <a:avLst/>
          </a:prstGeom>
          <a:noFill/>
        </p:spPr>
        <p:txBody>
          <a:bodyPr wrap="square" rtlCol="0">
            <a:spAutoFit/>
          </a:bodyPr>
          <a:lstStyle/>
          <a:p>
            <a:r>
              <a:rPr kumimoji="1" lang="ja-JP" altLang="en-US" b="1" dirty="0" smtClean="0">
                <a:solidFill>
                  <a:schemeClr val="accent5">
                    <a:lumMod val="50000"/>
                  </a:schemeClr>
                </a:solidFill>
              </a:rPr>
              <a:t>夏</a:t>
            </a:r>
            <a:endParaRPr kumimoji="1" lang="ja-JP" altLang="en-US" b="1" dirty="0">
              <a:solidFill>
                <a:schemeClr val="accent5">
                  <a:lumMod val="50000"/>
                </a:schemeClr>
              </a:solidFill>
            </a:endParaRPr>
          </a:p>
        </p:txBody>
      </p:sp>
      <p:sp>
        <p:nvSpPr>
          <p:cNvPr id="41" name="テキスト ボックス 40"/>
          <p:cNvSpPr txBox="1"/>
          <p:nvPr/>
        </p:nvSpPr>
        <p:spPr>
          <a:xfrm>
            <a:off x="1420258" y="6592251"/>
            <a:ext cx="2291679" cy="261610"/>
          </a:xfrm>
          <a:prstGeom prst="rect">
            <a:avLst/>
          </a:prstGeom>
          <a:noFill/>
        </p:spPr>
        <p:txBody>
          <a:bodyPr wrap="square" rtlCol="0">
            <a:spAutoFit/>
          </a:bodyPr>
          <a:lstStyle/>
          <a:p>
            <a:r>
              <a:rPr lang="en-US" altLang="ja-JP" sz="1100" dirty="0" smtClean="0"/>
              <a:t>『</a:t>
            </a:r>
            <a:r>
              <a:rPr lang="ja-JP" altLang="en-US" sz="1100" dirty="0" smtClean="0"/>
              <a:t>ブリタニカ百科事典</a:t>
            </a:r>
            <a:r>
              <a:rPr lang="en-US" altLang="ja-JP" sz="1100" dirty="0" smtClean="0"/>
              <a:t>』</a:t>
            </a:r>
            <a:r>
              <a:rPr lang="ja-JP" altLang="en-US" sz="1100" dirty="0" smtClean="0"/>
              <a:t>より引用</a:t>
            </a:r>
            <a:endParaRPr lang="ja-JP" altLang="ja-JP" sz="1100" dirty="0"/>
          </a:p>
        </p:txBody>
      </p:sp>
      <p:sp>
        <p:nvSpPr>
          <p:cNvPr id="43" name="テキスト ボックス 42"/>
          <p:cNvSpPr txBox="1"/>
          <p:nvPr/>
        </p:nvSpPr>
        <p:spPr>
          <a:xfrm>
            <a:off x="2610923" y="2744687"/>
            <a:ext cx="1374462" cy="261610"/>
          </a:xfrm>
          <a:prstGeom prst="rect">
            <a:avLst/>
          </a:prstGeom>
          <a:noFill/>
        </p:spPr>
        <p:txBody>
          <a:bodyPr wrap="square" rtlCol="0">
            <a:spAutoFit/>
          </a:bodyPr>
          <a:lstStyle/>
          <a:p>
            <a:r>
              <a:rPr lang="en-US" altLang="ja-JP" sz="1100" dirty="0" smtClean="0"/>
              <a:t>NASA</a:t>
            </a:r>
            <a:r>
              <a:rPr lang="ja-JP" altLang="en-US" sz="1100" dirty="0"/>
              <a:t> </a:t>
            </a:r>
            <a:r>
              <a:rPr lang="en-US" altLang="ja-JP" sz="1100" dirty="0" smtClean="0"/>
              <a:t>HP</a:t>
            </a:r>
            <a:r>
              <a:rPr lang="ja-JP" altLang="en-US" sz="1100" dirty="0" smtClean="0"/>
              <a:t> より引用</a:t>
            </a:r>
            <a:endParaRPr lang="ja-JP" altLang="ja-JP" sz="1100" dirty="0"/>
          </a:p>
        </p:txBody>
      </p:sp>
      <p:sp>
        <p:nvSpPr>
          <p:cNvPr id="47" name="テキスト ボックス 46"/>
          <p:cNvSpPr txBox="1"/>
          <p:nvPr/>
        </p:nvSpPr>
        <p:spPr>
          <a:xfrm>
            <a:off x="698634" y="2904014"/>
            <a:ext cx="3110868" cy="307777"/>
          </a:xfrm>
          <a:prstGeom prst="rect">
            <a:avLst/>
          </a:prstGeom>
          <a:noFill/>
        </p:spPr>
        <p:txBody>
          <a:bodyPr wrap="square" rtlCol="0">
            <a:spAutoFit/>
          </a:bodyPr>
          <a:lstStyle/>
          <a:p>
            <a:r>
              <a:rPr lang="ja-JP" altLang="en-US" sz="1400" b="1" dirty="0" smtClean="0"/>
              <a:t>モンスーンと熱帯</a:t>
            </a:r>
            <a:r>
              <a:rPr lang="ja-JP" altLang="en-US" sz="1400" b="1" dirty="0" smtClean="0"/>
              <a:t>収束帯の季節変化</a:t>
            </a:r>
            <a:endParaRPr lang="en-US" altLang="ja-JP" sz="1400" b="1" dirty="0" smtClean="0"/>
          </a:p>
        </p:txBody>
      </p:sp>
      <p:sp>
        <p:nvSpPr>
          <p:cNvPr id="48" name="テキスト ボックス 47"/>
          <p:cNvSpPr txBox="1"/>
          <p:nvPr/>
        </p:nvSpPr>
        <p:spPr>
          <a:xfrm>
            <a:off x="4428523" y="433419"/>
            <a:ext cx="4080274" cy="307777"/>
          </a:xfrm>
          <a:prstGeom prst="rect">
            <a:avLst/>
          </a:prstGeom>
          <a:noFill/>
        </p:spPr>
        <p:txBody>
          <a:bodyPr wrap="square" rtlCol="0">
            <a:spAutoFit/>
          </a:bodyPr>
          <a:lstStyle/>
          <a:p>
            <a:r>
              <a:rPr lang="ja-JP" altLang="en-US" sz="1400" b="1" dirty="0" smtClean="0"/>
              <a:t>雨季</a:t>
            </a:r>
            <a:r>
              <a:rPr lang="en-US" altLang="ja-JP" sz="1400" b="1" dirty="0" smtClean="0"/>
              <a:t>(6</a:t>
            </a:r>
            <a:r>
              <a:rPr lang="ja-JP" altLang="en-US" sz="1400" b="1" dirty="0" smtClean="0"/>
              <a:t>－</a:t>
            </a:r>
            <a:r>
              <a:rPr lang="en-US" altLang="ja-JP" sz="1400" b="1" dirty="0" smtClean="0"/>
              <a:t>9</a:t>
            </a:r>
            <a:r>
              <a:rPr lang="ja-JP" altLang="en-US" sz="1400" b="1" dirty="0" smtClean="0"/>
              <a:t>月</a:t>
            </a:r>
            <a:r>
              <a:rPr lang="en-US" altLang="ja-JP" sz="1400" b="1" dirty="0"/>
              <a:t>)</a:t>
            </a:r>
            <a:r>
              <a:rPr lang="ja-JP" altLang="en-US" sz="1400" b="1" dirty="0" smtClean="0"/>
              <a:t>の月平均降水量とその変動の大きさ</a:t>
            </a:r>
            <a:endParaRPr lang="en-US" altLang="ja-JP" sz="1400" b="1" dirty="0" smtClean="0"/>
          </a:p>
        </p:txBody>
      </p:sp>
      <p:pic>
        <p:nvPicPr>
          <p:cNvPr id="21" name="コンテンツ プレースホルダー 7"/>
          <p:cNvPicPr>
            <a:picLocks noChangeAspect="1"/>
          </p:cNvPicPr>
          <p:nvPr/>
        </p:nvPicPr>
        <p:blipFill rotWithShape="1">
          <a:blip r:embed="rId5" cstate="print">
            <a:extLst>
              <a:ext uri="{28A0092B-C50C-407E-A947-70E740481C1C}">
                <a14:useLocalDpi xmlns:a14="http://schemas.microsoft.com/office/drawing/2010/main" val="0"/>
              </a:ext>
            </a:extLst>
          </a:blip>
          <a:srcRect l="4981"/>
          <a:stretch/>
        </p:blipFill>
        <p:spPr>
          <a:xfrm rot="5400000">
            <a:off x="4912020" y="-70881"/>
            <a:ext cx="2945424" cy="4455558"/>
          </a:xfrm>
          <a:prstGeom prst="rect">
            <a:avLst/>
          </a:prstGeom>
        </p:spPr>
      </p:pic>
      <p:sp>
        <p:nvSpPr>
          <p:cNvPr id="20" name="テキスト ボックス 19"/>
          <p:cNvSpPr txBox="1"/>
          <p:nvPr/>
        </p:nvSpPr>
        <p:spPr>
          <a:xfrm>
            <a:off x="8482227" y="38541"/>
            <a:ext cx="595271" cy="338554"/>
          </a:xfrm>
          <a:prstGeom prst="rect">
            <a:avLst/>
          </a:prstGeom>
          <a:noFill/>
        </p:spPr>
        <p:txBody>
          <a:bodyPr wrap="square" rtlCol="0">
            <a:spAutoFit/>
          </a:bodyPr>
          <a:lstStyle/>
          <a:p>
            <a:r>
              <a:rPr kumimoji="1" lang="en-US" altLang="ja-JP" sz="1600" dirty="0" smtClean="0">
                <a:solidFill>
                  <a:schemeClr val="bg1"/>
                </a:solidFill>
              </a:rPr>
              <a:t>1/12</a:t>
            </a:r>
            <a:endParaRPr kumimoji="1" lang="ja-JP" altLang="en-US" sz="1600" dirty="0">
              <a:solidFill>
                <a:schemeClr val="bg1"/>
              </a:solidFill>
            </a:endParaRPr>
          </a:p>
        </p:txBody>
      </p:sp>
    </p:spTree>
    <p:extLst>
      <p:ext uri="{BB962C8B-B14F-4D97-AF65-F5344CB8AC3E}">
        <p14:creationId xmlns:p14="http://schemas.microsoft.com/office/powerpoint/2010/main" val="2200027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l="23883" t="4788" r="26078" b="1273"/>
          <a:stretch/>
        </p:blipFill>
        <p:spPr>
          <a:xfrm rot="5400000">
            <a:off x="3357288" y="2893107"/>
            <a:ext cx="2254854" cy="5478087"/>
          </a:xfrm>
          <a:prstGeom prst="rect">
            <a:avLst/>
          </a:prstGeom>
        </p:spPr>
      </p:pic>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24038" t="5029" r="25922" b="1515"/>
          <a:stretch/>
        </p:blipFill>
        <p:spPr>
          <a:xfrm rot="5400000">
            <a:off x="3357289" y="652389"/>
            <a:ext cx="2254852" cy="5449816"/>
          </a:xfrm>
          <a:prstGeom prst="rect">
            <a:avLst/>
          </a:prstGeom>
        </p:spPr>
      </p:pic>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l="23412" t="5030" r="26079" b="1636"/>
          <a:stretch/>
        </p:blipFill>
        <p:spPr>
          <a:xfrm rot="5400000">
            <a:off x="3373916" y="-1599973"/>
            <a:ext cx="2249870" cy="5449817"/>
          </a:xfrm>
          <a:prstGeom prst="rect">
            <a:avLst/>
          </a:prstGeom>
        </p:spPr>
      </p:pic>
    </p:spTree>
    <p:extLst>
      <p:ext uri="{BB962C8B-B14F-4D97-AF65-F5344CB8AC3E}">
        <p14:creationId xmlns:p14="http://schemas.microsoft.com/office/powerpoint/2010/main" val="39094173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72689" y="1371600"/>
            <a:ext cx="5299364" cy="6858000"/>
          </a:xfrm>
          <a:prstGeom prst="rect">
            <a:avLst/>
          </a:prstGeom>
        </p:spPr>
      </p:pic>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23726" r="25921"/>
          <a:stretch/>
        </p:blipFill>
        <p:spPr>
          <a:xfrm rot="5400000">
            <a:off x="3088178" y="-1571105"/>
            <a:ext cx="2668386" cy="6858000"/>
          </a:xfrm>
          <a:prstGeom prst="rect">
            <a:avLst/>
          </a:prstGeom>
        </p:spPr>
      </p:pic>
    </p:spTree>
    <p:extLst>
      <p:ext uri="{BB962C8B-B14F-4D97-AF65-F5344CB8AC3E}">
        <p14:creationId xmlns:p14="http://schemas.microsoft.com/office/powerpoint/2010/main" val="592835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l="27804" r="24039"/>
          <a:stretch/>
        </p:blipFill>
        <p:spPr>
          <a:xfrm rot="5400000">
            <a:off x="3171305" y="1429791"/>
            <a:ext cx="2552010" cy="6858000"/>
          </a:xfrm>
          <a:prstGeom prst="rect">
            <a:avLst/>
          </a:prstGeom>
        </p:spPr>
      </p:pic>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27490" r="24667"/>
          <a:stretch/>
        </p:blipFill>
        <p:spPr>
          <a:xfrm rot="5400000">
            <a:off x="3179619" y="-1579417"/>
            <a:ext cx="2535381" cy="6858000"/>
          </a:xfrm>
          <a:prstGeom prst="rect">
            <a:avLst/>
          </a:prstGeom>
        </p:spPr>
      </p:pic>
    </p:spTree>
    <p:extLst>
      <p:ext uri="{BB962C8B-B14F-4D97-AF65-F5344CB8AC3E}">
        <p14:creationId xmlns:p14="http://schemas.microsoft.com/office/powerpoint/2010/main" val="3539718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681403" y="566838"/>
            <a:ext cx="8030097" cy="4893647"/>
          </a:xfrm>
          <a:prstGeom prst="rect">
            <a:avLst/>
          </a:prstGeom>
          <a:noFill/>
        </p:spPr>
        <p:txBody>
          <a:bodyPr wrap="square" rtlCol="0">
            <a:spAutoFit/>
          </a:bodyPr>
          <a:lstStyle/>
          <a:p>
            <a:r>
              <a:rPr kumimoji="1" lang="ja-JP" altLang="en-US" dirty="0" smtClean="0"/>
              <a:t>サヘルのモンスーン降水が大西洋・ヨーロッパに</a:t>
            </a:r>
            <a:endParaRPr kumimoji="1" lang="en-US" altLang="ja-JP" dirty="0" smtClean="0"/>
          </a:p>
          <a:p>
            <a:r>
              <a:rPr kumimoji="1" lang="ja-JP" altLang="en-US" dirty="0" smtClean="0"/>
              <a:t>与える影響を調べた先行研究</a:t>
            </a:r>
            <a:endParaRPr kumimoji="1" lang="en-US" altLang="ja-JP" dirty="0" smtClean="0"/>
          </a:p>
          <a:p>
            <a:endParaRPr lang="en-US" altLang="ja-JP" dirty="0"/>
          </a:p>
          <a:p>
            <a:endParaRPr lang="en-US" altLang="ja-JP" dirty="0"/>
          </a:p>
          <a:p>
            <a:r>
              <a:rPr lang="ja-JP" altLang="en-US" sz="1600" dirty="0" smtClean="0"/>
              <a:t>　①</a:t>
            </a:r>
            <a:r>
              <a:rPr lang="en-US" altLang="ja-JP" sz="1600" dirty="0" smtClean="0"/>
              <a:t>Marco et al.,(2011)</a:t>
            </a:r>
          </a:p>
          <a:p>
            <a:r>
              <a:rPr lang="ja-JP" altLang="en-US" sz="1600" dirty="0" smtClean="0"/>
              <a:t>　→西アフリカモンスーン</a:t>
            </a:r>
            <a:r>
              <a:rPr lang="en-US" altLang="ja-JP" sz="1600" dirty="0" smtClean="0"/>
              <a:t>(</a:t>
            </a:r>
            <a:r>
              <a:rPr lang="ja-JP" altLang="en-US" sz="1600" dirty="0" smtClean="0"/>
              <a:t>サヘルの降水</a:t>
            </a:r>
            <a:r>
              <a:rPr lang="en-US" altLang="ja-JP" sz="1600" dirty="0" smtClean="0"/>
              <a:t>)</a:t>
            </a:r>
            <a:r>
              <a:rPr lang="ja-JP" altLang="en-US" sz="1600" dirty="0" smtClean="0"/>
              <a:t>変動は</a:t>
            </a:r>
            <a:r>
              <a:rPr lang="en-US" altLang="ja-JP" sz="1600" dirty="0"/>
              <a:t>NAO</a:t>
            </a:r>
            <a:r>
              <a:rPr lang="ja-JP" altLang="en-US" sz="1600" dirty="0"/>
              <a:t>を変調させ</a:t>
            </a:r>
            <a:r>
              <a:rPr lang="ja-JP" altLang="en-US" sz="1600" dirty="0" smtClean="0"/>
              <a:t>、</a:t>
            </a:r>
            <a:endParaRPr lang="en-US" altLang="ja-JP" sz="1600" dirty="0" smtClean="0"/>
          </a:p>
          <a:p>
            <a:r>
              <a:rPr lang="ja-JP" altLang="en-US" sz="1600" dirty="0"/>
              <a:t>　</a:t>
            </a:r>
            <a:r>
              <a:rPr lang="ja-JP" altLang="en-US" sz="1600" dirty="0" smtClean="0"/>
              <a:t>亜熱帯</a:t>
            </a:r>
            <a:r>
              <a:rPr lang="ja-JP" altLang="en-US" sz="1600" dirty="0"/>
              <a:t>北大西洋の変動を支配する。</a:t>
            </a:r>
          </a:p>
          <a:p>
            <a:endParaRPr kumimoji="1" lang="en-US" altLang="ja-JP" sz="1600" dirty="0"/>
          </a:p>
          <a:p>
            <a:r>
              <a:rPr lang="ja-JP" altLang="en-US" sz="1600" dirty="0" smtClean="0"/>
              <a:t>　②</a:t>
            </a:r>
            <a:r>
              <a:rPr lang="en-US" altLang="ja-JP" sz="1600" dirty="0"/>
              <a:t>Fontaine</a:t>
            </a:r>
            <a:r>
              <a:rPr lang="ja-JP" altLang="en-US" sz="1600" dirty="0"/>
              <a:t> </a:t>
            </a:r>
            <a:r>
              <a:rPr lang="en-US" altLang="ja-JP" sz="1600" dirty="0"/>
              <a:t>et</a:t>
            </a:r>
            <a:r>
              <a:rPr lang="ja-JP" altLang="en-US" sz="1600" dirty="0"/>
              <a:t> </a:t>
            </a:r>
            <a:r>
              <a:rPr lang="en-US" altLang="ja-JP" sz="1600" dirty="0"/>
              <a:t>al.,(2010</a:t>
            </a:r>
            <a:r>
              <a:rPr lang="en-US" altLang="ja-JP" sz="1600" dirty="0" smtClean="0"/>
              <a:t>)</a:t>
            </a:r>
          </a:p>
          <a:p>
            <a:r>
              <a:rPr kumimoji="1" lang="ja-JP" altLang="en-US" sz="1600" dirty="0" smtClean="0"/>
              <a:t>　→近年の</a:t>
            </a:r>
            <a:r>
              <a:rPr lang="ja-JP" altLang="en-US" sz="1600" dirty="0" smtClean="0"/>
              <a:t>サ</a:t>
            </a:r>
            <a:r>
              <a:rPr kumimoji="1" lang="ja-JP" altLang="en-US" sz="1600" dirty="0" smtClean="0"/>
              <a:t>ヘルのモンスーン降水の増加トレンドおよび</a:t>
            </a:r>
            <a:r>
              <a:rPr kumimoji="1" lang="en-US" altLang="ja-JP" sz="1600" dirty="0" smtClean="0"/>
              <a:t>ITCZ</a:t>
            </a:r>
            <a:r>
              <a:rPr kumimoji="1" lang="ja-JP" altLang="en-US" sz="1600" dirty="0" smtClean="0"/>
              <a:t>対流の変動は</a:t>
            </a:r>
            <a:endParaRPr kumimoji="1" lang="en-US" altLang="ja-JP" sz="1600" dirty="0" smtClean="0"/>
          </a:p>
          <a:p>
            <a:r>
              <a:rPr lang="ja-JP" altLang="en-US" sz="1600" dirty="0"/>
              <a:t>　</a:t>
            </a:r>
            <a:r>
              <a:rPr lang="ja-JP" altLang="en-US" sz="1600" dirty="0" smtClean="0"/>
              <a:t>南ヨーロッパの下降気流増加と関連がある。</a:t>
            </a:r>
            <a:endParaRPr kumimoji="1" lang="en-US" altLang="ja-JP" sz="1600" dirty="0" smtClean="0"/>
          </a:p>
          <a:p>
            <a:endParaRPr kumimoji="1" lang="en-US" altLang="ja-JP" sz="1600" dirty="0"/>
          </a:p>
          <a:p>
            <a:r>
              <a:rPr lang="ja-JP" altLang="en-US" sz="1600" dirty="0" smtClean="0"/>
              <a:t>　③</a:t>
            </a:r>
            <a:r>
              <a:rPr lang="en-US" altLang="ja-JP" sz="1600" dirty="0" smtClean="0"/>
              <a:t>Black et al.,(2004)</a:t>
            </a:r>
          </a:p>
          <a:p>
            <a:r>
              <a:rPr kumimoji="1" lang="ja-JP" altLang="en-US" sz="1600" dirty="0" smtClean="0"/>
              <a:t>　→</a:t>
            </a:r>
            <a:r>
              <a:rPr kumimoji="1" lang="en-US" altLang="ja-JP" sz="1600" dirty="0" smtClean="0"/>
              <a:t>2003</a:t>
            </a:r>
            <a:r>
              <a:rPr kumimoji="1" lang="ja-JP" altLang="en-US" sz="1600" dirty="0" smtClean="0"/>
              <a:t>年欧州熱波の原因のひとつに、西アフリカの</a:t>
            </a:r>
            <a:r>
              <a:rPr kumimoji="1" lang="en-US" altLang="ja-JP" sz="1600" dirty="0" smtClean="0"/>
              <a:t>ITCZ</a:t>
            </a:r>
            <a:r>
              <a:rPr kumimoji="1" lang="ja-JP" altLang="en-US" sz="1600" dirty="0" smtClean="0"/>
              <a:t>北方シフトと</a:t>
            </a:r>
            <a:endParaRPr kumimoji="1" lang="en-US" altLang="ja-JP" sz="1600" dirty="0" smtClean="0"/>
          </a:p>
          <a:p>
            <a:r>
              <a:rPr lang="ja-JP" altLang="en-US" sz="1600" dirty="0"/>
              <a:t>　</a:t>
            </a:r>
            <a:r>
              <a:rPr kumimoji="1" lang="ja-JP" altLang="en-US" sz="1600" dirty="0" smtClean="0"/>
              <a:t>関連するアゾレス高気圧の強化がある。</a:t>
            </a:r>
            <a:endParaRPr kumimoji="1" lang="en-US" altLang="ja-JP" sz="1600" dirty="0" smtClean="0"/>
          </a:p>
          <a:p>
            <a:endParaRPr lang="en-US" altLang="ja-JP" sz="1600" dirty="0"/>
          </a:p>
          <a:p>
            <a:r>
              <a:rPr kumimoji="1" lang="ja-JP" altLang="en-US" sz="1600" dirty="0" smtClean="0"/>
              <a:t>　④</a:t>
            </a:r>
            <a:r>
              <a:rPr kumimoji="1" lang="en-US" altLang="ja-JP" sz="1600" dirty="0" err="1" smtClean="0"/>
              <a:t>Cassou</a:t>
            </a:r>
            <a:r>
              <a:rPr kumimoji="1" lang="ja-JP" altLang="en-US" sz="1600" dirty="0" smtClean="0"/>
              <a:t> </a:t>
            </a:r>
            <a:r>
              <a:rPr kumimoji="1" lang="en-US" altLang="ja-JP" sz="1600" dirty="0" smtClean="0"/>
              <a:t>et</a:t>
            </a:r>
            <a:r>
              <a:rPr kumimoji="1" lang="ja-JP" altLang="en-US" sz="1600" dirty="0" smtClean="0"/>
              <a:t> </a:t>
            </a:r>
            <a:r>
              <a:rPr kumimoji="1" lang="en-US" altLang="ja-JP" sz="1600" dirty="0" smtClean="0"/>
              <a:t>al.,(2005)</a:t>
            </a:r>
          </a:p>
          <a:p>
            <a:r>
              <a:rPr lang="ja-JP" altLang="en-US" sz="1600" dirty="0" smtClean="0"/>
              <a:t>　→北大西洋上でのブロッキングの励起がカリブ海盆地とサヘルの湿潤状態</a:t>
            </a:r>
            <a:endParaRPr lang="en-US" altLang="ja-JP" sz="1600" dirty="0" smtClean="0"/>
          </a:p>
          <a:p>
            <a:r>
              <a:rPr kumimoji="1" lang="ja-JP" altLang="en-US" sz="1600" dirty="0"/>
              <a:t>　</a:t>
            </a:r>
            <a:r>
              <a:rPr kumimoji="1" lang="ja-JP" altLang="en-US" sz="1600" dirty="0" smtClean="0"/>
              <a:t>と関連がある。</a:t>
            </a:r>
            <a:endParaRPr kumimoji="1" lang="en-US" altLang="ja-JP" sz="1600" dirty="0" smtClean="0"/>
          </a:p>
        </p:txBody>
      </p:sp>
      <p:grpSp>
        <p:nvGrpSpPr>
          <p:cNvPr id="13" name="グループ化 12"/>
          <p:cNvGrpSpPr/>
          <p:nvPr/>
        </p:nvGrpSpPr>
        <p:grpSpPr>
          <a:xfrm>
            <a:off x="6836018" y="1085928"/>
            <a:ext cx="2193682" cy="562707"/>
            <a:chOff x="6836018" y="1085928"/>
            <a:chExt cx="2193682" cy="562707"/>
          </a:xfrm>
        </p:grpSpPr>
        <p:sp>
          <p:nvSpPr>
            <p:cNvPr id="4" name="正方形/長方形 3"/>
            <p:cNvSpPr/>
            <p:nvPr/>
          </p:nvSpPr>
          <p:spPr>
            <a:xfrm>
              <a:off x="6853602" y="1085928"/>
              <a:ext cx="1926876" cy="56270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6836018" y="1105671"/>
              <a:ext cx="2193682" cy="523220"/>
            </a:xfrm>
            <a:prstGeom prst="rect">
              <a:avLst/>
            </a:prstGeom>
            <a:noFill/>
          </p:spPr>
          <p:txBody>
            <a:bodyPr wrap="square" rtlCol="0">
              <a:spAutoFit/>
            </a:bodyPr>
            <a:lstStyle/>
            <a:p>
              <a:r>
                <a:rPr kumimoji="1" lang="en-US" altLang="ja-JP" sz="1400" dirty="0" smtClean="0"/>
                <a:t>※NAO</a:t>
              </a:r>
              <a:r>
                <a:rPr kumimoji="1" lang="ja-JP" altLang="en-US" sz="1400" dirty="0" smtClean="0"/>
                <a:t>＝北大西洋振動</a:t>
              </a:r>
              <a:endParaRPr kumimoji="1" lang="en-US" altLang="ja-JP" sz="1400" dirty="0" smtClean="0"/>
            </a:p>
            <a:p>
              <a:r>
                <a:rPr lang="ja-JP" altLang="en-US" sz="1400" dirty="0" smtClean="0"/>
                <a:t>　</a:t>
              </a:r>
              <a:r>
                <a:rPr lang="en-US" altLang="ja-JP" sz="1400" dirty="0" smtClean="0"/>
                <a:t>ITCZ</a:t>
              </a:r>
              <a:r>
                <a:rPr lang="ja-JP" altLang="en-US" sz="1400" dirty="0" smtClean="0"/>
                <a:t>＝熱帯収束帯</a:t>
              </a:r>
              <a:endParaRPr kumimoji="1" lang="ja-JP" altLang="en-US" sz="1400" dirty="0"/>
            </a:p>
          </p:txBody>
        </p:sp>
      </p:grpSp>
    </p:spTree>
    <p:extLst>
      <p:ext uri="{BB962C8B-B14F-4D97-AF65-F5344CB8AC3E}">
        <p14:creationId xmlns:p14="http://schemas.microsoft.com/office/powerpoint/2010/main" val="33432595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55985" y="236423"/>
            <a:ext cx="3640975" cy="369332"/>
          </a:xfrm>
          <a:prstGeom prst="rect">
            <a:avLst/>
          </a:prstGeom>
          <a:noFill/>
        </p:spPr>
        <p:txBody>
          <a:bodyPr wrap="square" rtlCol="0">
            <a:spAutoFit/>
          </a:bodyPr>
          <a:lstStyle/>
          <a:p>
            <a:r>
              <a:rPr lang="ja-JP" altLang="en-US" dirty="0" smtClean="0"/>
              <a:t>サヘルの降水の平均とばらつき</a:t>
            </a:r>
            <a:endParaRPr lang="en-US" altLang="ja-JP" dirty="0" smtClean="0"/>
          </a:p>
        </p:txBody>
      </p:sp>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t="17308"/>
          <a:stretch/>
        </p:blipFill>
        <p:spPr>
          <a:xfrm rot="5400000">
            <a:off x="1041402" y="762687"/>
            <a:ext cx="3051844" cy="2597306"/>
          </a:xfrm>
          <a:prstGeom prst="rect">
            <a:avLst/>
          </a:prstGeom>
        </p:spPr>
      </p:pic>
      <p:pic>
        <p:nvPicPr>
          <p:cNvPr id="11" name="図 10"/>
          <p:cNvPicPr>
            <a:picLocks noChangeAspect="1"/>
          </p:cNvPicPr>
          <p:nvPr/>
        </p:nvPicPr>
        <p:blipFill rotWithShape="1">
          <a:blip r:embed="rId3" cstate="print">
            <a:extLst>
              <a:ext uri="{28A0092B-C50C-407E-A947-70E740481C1C}">
                <a14:useLocalDpi xmlns:a14="http://schemas.microsoft.com/office/drawing/2010/main" val="0"/>
              </a:ext>
            </a:extLst>
          </a:blip>
          <a:srcRect t="-74" b="91304"/>
          <a:stretch/>
        </p:blipFill>
        <p:spPr>
          <a:xfrm rot="5400000">
            <a:off x="4986668" y="3472946"/>
            <a:ext cx="5467062" cy="493479"/>
          </a:xfrm>
          <a:prstGeom prst="rect">
            <a:avLst/>
          </a:prstGeom>
        </p:spPr>
      </p:pic>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t="17245"/>
          <a:stretch/>
        </p:blipFill>
        <p:spPr>
          <a:xfrm rot="5400000">
            <a:off x="3785724" y="761694"/>
            <a:ext cx="3051844" cy="2599294"/>
          </a:xfrm>
          <a:prstGeom prst="rect">
            <a:avLst/>
          </a:prstGeom>
        </p:spPr>
      </p:pic>
      <p:pic>
        <p:nvPicPr>
          <p:cNvPr id="6" name="図 5"/>
          <p:cNvPicPr>
            <a:picLocks noChangeAspect="1"/>
          </p:cNvPicPr>
          <p:nvPr/>
        </p:nvPicPr>
        <p:blipFill rotWithShape="1">
          <a:blip r:embed="rId5" cstate="print">
            <a:extLst>
              <a:ext uri="{28A0092B-C50C-407E-A947-70E740481C1C}">
                <a14:useLocalDpi xmlns:a14="http://schemas.microsoft.com/office/drawing/2010/main" val="0"/>
              </a:ext>
            </a:extLst>
          </a:blip>
          <a:srcRect t="17212"/>
          <a:stretch/>
        </p:blipFill>
        <p:spPr>
          <a:xfrm rot="5400000">
            <a:off x="3786171" y="3914802"/>
            <a:ext cx="3052647" cy="2600993"/>
          </a:xfrm>
          <a:prstGeom prst="rect">
            <a:avLst/>
          </a:prstGeom>
        </p:spPr>
      </p:pic>
      <p:pic>
        <p:nvPicPr>
          <p:cNvPr id="7" name="図 6"/>
          <p:cNvPicPr>
            <a:picLocks noChangeAspect="1"/>
          </p:cNvPicPr>
          <p:nvPr/>
        </p:nvPicPr>
        <p:blipFill rotWithShape="1">
          <a:blip r:embed="rId6" cstate="print">
            <a:extLst>
              <a:ext uri="{28A0092B-C50C-407E-A947-70E740481C1C}">
                <a14:useLocalDpi xmlns:a14="http://schemas.microsoft.com/office/drawing/2010/main" val="0"/>
              </a:ext>
            </a:extLst>
          </a:blip>
          <a:srcRect t="17334"/>
          <a:stretch/>
        </p:blipFill>
        <p:spPr>
          <a:xfrm rot="5400000">
            <a:off x="1046654" y="3916254"/>
            <a:ext cx="3046603" cy="2592043"/>
          </a:xfrm>
          <a:prstGeom prst="rect">
            <a:avLst/>
          </a:prstGeom>
        </p:spPr>
      </p:pic>
    </p:spTree>
    <p:extLst>
      <p:ext uri="{BB962C8B-B14F-4D97-AF65-F5344CB8AC3E}">
        <p14:creationId xmlns:p14="http://schemas.microsoft.com/office/powerpoint/2010/main" val="32267711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l="6444" t="12168" r="6611" b="15599"/>
          <a:stretch/>
        </p:blipFill>
        <p:spPr>
          <a:xfrm>
            <a:off x="5746288" y="3986545"/>
            <a:ext cx="2577276" cy="2770944"/>
          </a:xfrm>
          <a:prstGeom prst="rect">
            <a:avLst/>
          </a:prstGeom>
        </p:spPr>
      </p:pic>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1921" t="33527" r="6276" b="35145"/>
          <a:stretch/>
        </p:blipFill>
        <p:spPr>
          <a:xfrm>
            <a:off x="4571096" y="1960854"/>
            <a:ext cx="4606133" cy="2034096"/>
          </a:xfrm>
          <a:prstGeom prst="rect">
            <a:avLst/>
          </a:prstGeom>
        </p:spPr>
      </p:pic>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l="2088" t="33528" r="6278" b="35275"/>
          <a:stretch/>
        </p:blipFill>
        <p:spPr>
          <a:xfrm>
            <a:off x="0" y="1960854"/>
            <a:ext cx="4597730" cy="2025691"/>
          </a:xfrm>
          <a:prstGeom prst="rect">
            <a:avLst/>
          </a:prstGeom>
        </p:spPr>
      </p:pic>
      <p:pic>
        <p:nvPicPr>
          <p:cNvPr id="8" name="図 7"/>
          <p:cNvPicPr>
            <a:picLocks noChangeAspect="1"/>
          </p:cNvPicPr>
          <p:nvPr/>
        </p:nvPicPr>
        <p:blipFill rotWithShape="1">
          <a:blip r:embed="rId5">
            <a:extLst>
              <a:ext uri="{28A0092B-C50C-407E-A947-70E740481C1C}">
                <a14:useLocalDpi xmlns:a14="http://schemas.microsoft.com/office/drawing/2010/main" val="0"/>
              </a:ext>
            </a:extLst>
          </a:blip>
          <a:srcRect t="22460" r="3846" b="25205"/>
          <a:stretch/>
        </p:blipFill>
        <p:spPr>
          <a:xfrm>
            <a:off x="0" y="41729"/>
            <a:ext cx="4597730" cy="1928003"/>
          </a:xfrm>
          <a:prstGeom prst="rect">
            <a:avLst/>
          </a:prstGeom>
        </p:spPr>
      </p:pic>
      <p:pic>
        <p:nvPicPr>
          <p:cNvPr id="9" name="図 8"/>
          <p:cNvPicPr>
            <a:picLocks noChangeAspect="1"/>
          </p:cNvPicPr>
          <p:nvPr/>
        </p:nvPicPr>
        <p:blipFill rotWithShape="1">
          <a:blip r:embed="rId6" cstate="print">
            <a:extLst>
              <a:ext uri="{28A0092B-C50C-407E-A947-70E740481C1C}">
                <a14:useLocalDpi xmlns:a14="http://schemas.microsoft.com/office/drawing/2010/main" val="0"/>
              </a:ext>
            </a:extLst>
          </a:blip>
          <a:srcRect l="23528" t="5000" r="26108" b="1538"/>
          <a:stretch/>
        </p:blipFill>
        <p:spPr>
          <a:xfrm rot="5400000">
            <a:off x="5905340" y="-1243785"/>
            <a:ext cx="1910109" cy="4525329"/>
          </a:xfrm>
          <a:prstGeom prst="rect">
            <a:avLst/>
          </a:prstGeom>
        </p:spPr>
      </p:pic>
    </p:spTree>
    <p:extLst>
      <p:ext uri="{BB962C8B-B14F-4D97-AF65-F5344CB8AC3E}">
        <p14:creationId xmlns:p14="http://schemas.microsoft.com/office/powerpoint/2010/main" val="7308690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s.data.jma.go.jp/gmd/jra/atlas/figures/world/E_WIND_ave_200hPa_JUN_R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185" y="157275"/>
            <a:ext cx="6304300" cy="32341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ds.data.jma.go.jp/gmd/jra/atlas/figures/world/E_WIND_ave_500hPa_JUN_R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185" y="3481201"/>
            <a:ext cx="6304300" cy="323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5249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l="24196"/>
          <a:stretch/>
        </p:blipFill>
        <p:spPr>
          <a:xfrm rot="5400000">
            <a:off x="2688127" y="1821527"/>
            <a:ext cx="4017126" cy="6858000"/>
          </a:xfrm>
          <a:prstGeom prst="rect">
            <a:avLst/>
          </a:prstGeom>
        </p:spPr>
      </p:pic>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24038" t="3939" r="25922" b="1394"/>
          <a:stretch/>
        </p:blipFill>
        <p:spPr>
          <a:xfrm rot="5400000">
            <a:off x="3258122" y="-1433478"/>
            <a:ext cx="2656854" cy="6504712"/>
          </a:xfrm>
          <a:prstGeom prst="rect">
            <a:avLst/>
          </a:prstGeom>
        </p:spPr>
      </p:pic>
    </p:spTree>
    <p:extLst>
      <p:ext uri="{BB962C8B-B14F-4D97-AF65-F5344CB8AC3E}">
        <p14:creationId xmlns:p14="http://schemas.microsoft.com/office/powerpoint/2010/main" val="5363795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l="22942" t="3757" r="26235" b="1212"/>
          <a:stretch/>
        </p:blipFill>
        <p:spPr>
          <a:xfrm rot="5400000">
            <a:off x="1403726" y="1223096"/>
            <a:ext cx="2080431" cy="4355870"/>
          </a:xfrm>
          <a:prstGeom prst="rect">
            <a:avLst/>
          </a:prstGeom>
        </p:spPr>
      </p:pic>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23098" t="3092" r="25608" b="1030"/>
          <a:stretch/>
        </p:blipFill>
        <p:spPr>
          <a:xfrm rot="5400000">
            <a:off x="5786036" y="1213282"/>
            <a:ext cx="2099697" cy="4394762"/>
          </a:xfrm>
          <a:prstGeom prst="rect">
            <a:avLst/>
          </a:prstGeom>
        </p:spPr>
      </p:pic>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l="23412" t="3818" r="25765" b="1273"/>
          <a:stretch/>
        </p:blipFill>
        <p:spPr>
          <a:xfrm rot="5400000">
            <a:off x="1400975" y="3350509"/>
            <a:ext cx="2080432" cy="4355871"/>
          </a:xfrm>
          <a:prstGeom prst="rect">
            <a:avLst/>
          </a:prstGeom>
        </p:spPr>
      </p:pic>
      <p:pic>
        <p:nvPicPr>
          <p:cNvPr id="6" name="図 5"/>
          <p:cNvPicPr>
            <a:picLocks noChangeAspect="1"/>
          </p:cNvPicPr>
          <p:nvPr/>
        </p:nvPicPr>
        <p:blipFill rotWithShape="1">
          <a:blip r:embed="rId5" cstate="print">
            <a:extLst>
              <a:ext uri="{28A0092B-C50C-407E-A947-70E740481C1C}">
                <a14:useLocalDpi xmlns:a14="http://schemas.microsoft.com/office/drawing/2010/main" val="0"/>
              </a:ext>
            </a:extLst>
          </a:blip>
          <a:srcRect l="23490" t="3424" r="25687" b="1424"/>
          <a:stretch/>
        </p:blipFill>
        <p:spPr>
          <a:xfrm rot="5400000">
            <a:off x="5765161" y="3344946"/>
            <a:ext cx="2080429" cy="4366997"/>
          </a:xfrm>
          <a:prstGeom prst="rect">
            <a:avLst/>
          </a:prstGeom>
        </p:spPr>
      </p:pic>
      <p:pic>
        <p:nvPicPr>
          <p:cNvPr id="7" name="図 6"/>
          <p:cNvPicPr>
            <a:picLocks noChangeAspect="1"/>
          </p:cNvPicPr>
          <p:nvPr/>
        </p:nvPicPr>
        <p:blipFill rotWithShape="1">
          <a:blip r:embed="rId6">
            <a:extLst>
              <a:ext uri="{28A0092B-C50C-407E-A947-70E740481C1C}">
                <a14:useLocalDpi xmlns:a14="http://schemas.microsoft.com/office/drawing/2010/main" val="0"/>
              </a:ext>
            </a:extLst>
          </a:blip>
          <a:srcRect t="22563" r="3846" b="25205"/>
          <a:stretch/>
        </p:blipFill>
        <p:spPr>
          <a:xfrm>
            <a:off x="266005" y="280381"/>
            <a:ext cx="4281058" cy="2080433"/>
          </a:xfrm>
          <a:prstGeom prst="rect">
            <a:avLst/>
          </a:prstGeom>
        </p:spPr>
      </p:pic>
      <p:pic>
        <p:nvPicPr>
          <p:cNvPr id="8" name="図 7"/>
          <p:cNvPicPr>
            <a:picLocks noChangeAspect="1"/>
          </p:cNvPicPr>
          <p:nvPr/>
        </p:nvPicPr>
        <p:blipFill rotWithShape="1">
          <a:blip r:embed="rId7" cstate="print">
            <a:extLst>
              <a:ext uri="{28A0092B-C50C-407E-A947-70E740481C1C}">
                <a14:useLocalDpi xmlns:a14="http://schemas.microsoft.com/office/drawing/2010/main" val="0"/>
              </a:ext>
            </a:extLst>
          </a:blip>
          <a:srcRect l="23637" t="5000" r="26109" b="1538"/>
          <a:stretch/>
        </p:blipFill>
        <p:spPr>
          <a:xfrm rot="5400000">
            <a:off x="5733322" y="-808795"/>
            <a:ext cx="2080434" cy="4258786"/>
          </a:xfrm>
          <a:prstGeom prst="rect">
            <a:avLst/>
          </a:prstGeom>
        </p:spPr>
      </p:pic>
      <p:sp>
        <p:nvSpPr>
          <p:cNvPr id="9" name="角丸四角形 8"/>
          <p:cNvSpPr/>
          <p:nvPr/>
        </p:nvSpPr>
        <p:spPr>
          <a:xfrm>
            <a:off x="249380" y="253859"/>
            <a:ext cx="8739494" cy="212741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1614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l="23509" t="4916" r="25804" b="1159"/>
          <a:stretch/>
        </p:blipFill>
        <p:spPr>
          <a:xfrm rot="5400000">
            <a:off x="5829540" y="1273360"/>
            <a:ext cx="2095123" cy="4310954"/>
          </a:xfrm>
          <a:prstGeom prst="rect">
            <a:avLst/>
          </a:prstGeom>
        </p:spPr>
      </p:pic>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t="22563" r="3846" b="25205"/>
          <a:stretch/>
        </p:blipFill>
        <p:spPr>
          <a:xfrm>
            <a:off x="249380" y="253227"/>
            <a:ext cx="4328203" cy="2103749"/>
          </a:xfrm>
          <a:prstGeom prst="rect">
            <a:avLst/>
          </a:prstGeom>
        </p:spPr>
      </p:pic>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l="23580" t="3299" r="25880" b="1397"/>
          <a:stretch/>
        </p:blipFill>
        <p:spPr>
          <a:xfrm rot="5400000">
            <a:off x="1425340" y="1217649"/>
            <a:ext cx="2095124" cy="4422376"/>
          </a:xfrm>
          <a:prstGeom prst="rect">
            <a:avLst/>
          </a:prstGeom>
        </p:spPr>
      </p:pic>
      <p:pic>
        <p:nvPicPr>
          <p:cNvPr id="11" name="図 10"/>
          <p:cNvPicPr>
            <a:picLocks noChangeAspect="1"/>
          </p:cNvPicPr>
          <p:nvPr/>
        </p:nvPicPr>
        <p:blipFill rotWithShape="1">
          <a:blip r:embed="rId5" cstate="print">
            <a:extLst>
              <a:ext uri="{28A0092B-C50C-407E-A947-70E740481C1C}">
                <a14:useLocalDpi xmlns:a14="http://schemas.microsoft.com/office/drawing/2010/main" val="0"/>
              </a:ext>
            </a:extLst>
          </a:blip>
          <a:srcRect l="23244" t="4930" r="26028" b="1661"/>
          <a:stretch/>
        </p:blipFill>
        <p:spPr>
          <a:xfrm rot="5400000">
            <a:off x="5848306" y="3387251"/>
            <a:ext cx="2095125" cy="4273421"/>
          </a:xfrm>
          <a:prstGeom prst="rect">
            <a:avLst/>
          </a:prstGeom>
        </p:spPr>
      </p:pic>
      <p:pic>
        <p:nvPicPr>
          <p:cNvPr id="12" name="図 11"/>
          <p:cNvPicPr>
            <a:picLocks noChangeAspect="1"/>
          </p:cNvPicPr>
          <p:nvPr/>
        </p:nvPicPr>
        <p:blipFill rotWithShape="1">
          <a:blip r:embed="rId6" cstate="print">
            <a:extLst>
              <a:ext uri="{28A0092B-C50C-407E-A947-70E740481C1C}">
                <a14:useLocalDpi xmlns:a14="http://schemas.microsoft.com/office/drawing/2010/main" val="0"/>
              </a:ext>
            </a:extLst>
          </a:blip>
          <a:srcRect l="23620" t="4857" r="26028" b="1589"/>
          <a:stretch/>
        </p:blipFill>
        <p:spPr>
          <a:xfrm rot="5400000">
            <a:off x="5809892" y="-887911"/>
            <a:ext cx="2059350" cy="4386024"/>
          </a:xfrm>
          <a:prstGeom prst="rect">
            <a:avLst/>
          </a:prstGeom>
        </p:spPr>
      </p:pic>
      <p:sp>
        <p:nvSpPr>
          <p:cNvPr id="8" name="角丸四角形 7"/>
          <p:cNvSpPr/>
          <p:nvPr/>
        </p:nvSpPr>
        <p:spPr>
          <a:xfrm>
            <a:off x="249380" y="253859"/>
            <a:ext cx="4397175" cy="212741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rotWithShape="1">
          <a:blip r:embed="rId7" cstate="print">
            <a:extLst>
              <a:ext uri="{28A0092B-C50C-407E-A947-70E740481C1C}">
                <a14:useLocalDpi xmlns:a14="http://schemas.microsoft.com/office/drawing/2010/main" val="0"/>
              </a:ext>
            </a:extLst>
          </a:blip>
          <a:srcRect l="23432" t="4953" r="26028" b="1346"/>
          <a:stretch/>
        </p:blipFill>
        <p:spPr>
          <a:xfrm rot="5400000">
            <a:off x="1365918" y="3359861"/>
            <a:ext cx="2095125" cy="4328203"/>
          </a:xfrm>
          <a:prstGeom prst="rect">
            <a:avLst/>
          </a:prstGeom>
        </p:spPr>
      </p:pic>
    </p:spTree>
    <p:extLst>
      <p:ext uri="{BB962C8B-B14F-4D97-AF65-F5344CB8AC3E}">
        <p14:creationId xmlns:p14="http://schemas.microsoft.com/office/powerpoint/2010/main" val="302094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5703275" y="3147758"/>
            <a:ext cx="2940828" cy="830997"/>
          </a:xfrm>
          <a:prstGeom prst="rect">
            <a:avLst/>
          </a:prstGeom>
          <a:noFill/>
        </p:spPr>
        <p:txBody>
          <a:bodyPr wrap="square" rtlCol="0">
            <a:spAutoFit/>
          </a:bodyPr>
          <a:lstStyle/>
          <a:p>
            <a:pPr algn="ctr"/>
            <a:r>
              <a:rPr lang="ja-JP" altLang="en-US" sz="1600" dirty="0" smtClean="0">
                <a:latin typeface="ＭＳ Ｐゴシック" panose="020B0600070205080204" pitchFamily="50" charset="-128"/>
                <a:ea typeface="ＭＳ Ｐゴシック" panose="020B0600070205080204" pitchFamily="50" charset="-128"/>
              </a:rPr>
              <a:t>フィリピン近海の対流変動と</a:t>
            </a:r>
            <a:endParaRPr lang="en-US" altLang="ja-JP" sz="1600" dirty="0" smtClean="0">
              <a:latin typeface="ＭＳ Ｐゴシック" panose="020B0600070205080204" pitchFamily="50" charset="-128"/>
              <a:ea typeface="ＭＳ Ｐゴシック" panose="020B0600070205080204" pitchFamily="50" charset="-128"/>
            </a:endParaRPr>
          </a:p>
          <a:p>
            <a:pPr algn="ctr"/>
            <a:r>
              <a:rPr lang="ja-JP" altLang="en-US" sz="1600" dirty="0" smtClean="0">
                <a:latin typeface="ＭＳ Ｐゴシック" panose="020B0600070205080204" pitchFamily="50" charset="-128"/>
                <a:ea typeface="ＭＳ Ｐゴシック" panose="020B0600070205080204" pitchFamily="50" charset="-128"/>
              </a:rPr>
              <a:t>日本付近の気圧偏差との間に相関関係がある</a:t>
            </a:r>
            <a:endParaRPr kumimoji="1" lang="ja-JP" altLang="en-US" sz="1600" dirty="0">
              <a:latin typeface="ＭＳ Ｐゴシック" panose="020B0600070205080204" pitchFamily="50" charset="-128"/>
              <a:ea typeface="ＭＳ Ｐゴシック" panose="020B0600070205080204" pitchFamily="50" charset="-128"/>
            </a:endParaRPr>
          </a:p>
        </p:txBody>
      </p:sp>
      <p:grpSp>
        <p:nvGrpSpPr>
          <p:cNvPr id="29" name="グループ化 28"/>
          <p:cNvGrpSpPr/>
          <p:nvPr/>
        </p:nvGrpSpPr>
        <p:grpSpPr>
          <a:xfrm>
            <a:off x="0" y="-37605"/>
            <a:ext cx="9144000" cy="461665"/>
            <a:chOff x="0" y="-73708"/>
            <a:chExt cx="9144000" cy="904866"/>
          </a:xfrm>
          <a:solidFill>
            <a:schemeClr val="accent1">
              <a:lumMod val="50000"/>
            </a:schemeClr>
          </a:solidFill>
        </p:grpSpPr>
        <p:sp>
          <p:nvSpPr>
            <p:cNvPr id="30" name="正方形/長方形 29"/>
            <p:cNvSpPr/>
            <p:nvPr/>
          </p:nvSpPr>
          <p:spPr>
            <a:xfrm>
              <a:off x="0" y="0"/>
              <a:ext cx="9144000" cy="8146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174680" y="-73708"/>
              <a:ext cx="6862613" cy="904866"/>
            </a:xfrm>
            <a:prstGeom prst="rect">
              <a:avLst/>
            </a:prstGeom>
            <a:noFill/>
          </p:spPr>
          <p:txBody>
            <a:bodyPr wrap="square" rtlCol="0">
              <a:spAutoFit/>
            </a:bodyPr>
            <a:lstStyle/>
            <a:p>
              <a:r>
                <a:rPr lang="ja-JP" altLang="en-US" sz="2400" dirty="0" smtClean="0">
                  <a:solidFill>
                    <a:schemeClr val="bg1"/>
                  </a:solidFill>
                  <a:latin typeface="ＭＳ Ｐゴシック" panose="020B0600070205080204" pitchFamily="50" charset="-128"/>
                  <a:ea typeface="ＭＳ Ｐゴシック" panose="020B0600070205080204" pitchFamily="50" charset="-128"/>
                </a:rPr>
                <a:t>研究背景　－熱帯の対流が中緯度に与える影響－　</a:t>
              </a: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grpSp>
      <p:sp>
        <p:nvSpPr>
          <p:cNvPr id="33" name="テキスト ボックス 32"/>
          <p:cNvSpPr txBox="1"/>
          <p:nvPr/>
        </p:nvSpPr>
        <p:spPr>
          <a:xfrm>
            <a:off x="626844" y="425789"/>
            <a:ext cx="2689433" cy="307777"/>
          </a:xfrm>
          <a:prstGeom prst="rect">
            <a:avLst/>
          </a:prstGeom>
          <a:noFill/>
        </p:spPr>
        <p:txBody>
          <a:bodyPr wrap="square" rtlCol="0">
            <a:spAutoFit/>
          </a:bodyPr>
          <a:lstStyle/>
          <a:p>
            <a:r>
              <a:rPr lang="ja-JP" altLang="en-US" sz="1400" b="1" dirty="0" smtClean="0"/>
              <a:t>サヘルの対流変動が与える影響</a:t>
            </a:r>
            <a:endParaRPr kumimoji="1" lang="ja-JP" altLang="en-US" sz="1400" b="1" dirty="0"/>
          </a:p>
        </p:txBody>
      </p:sp>
      <p:pic>
        <p:nvPicPr>
          <p:cNvPr id="34" name="図 33"/>
          <p:cNvPicPr/>
          <p:nvPr/>
        </p:nvPicPr>
        <p:blipFill rotWithShape="1">
          <a:blip r:embed="rId3"/>
          <a:srcRect l="24424" t="34824" r="46769" b="51630"/>
          <a:stretch/>
        </p:blipFill>
        <p:spPr>
          <a:xfrm>
            <a:off x="148305" y="759677"/>
            <a:ext cx="3646516" cy="2204121"/>
          </a:xfrm>
          <a:prstGeom prst="rect">
            <a:avLst/>
          </a:prstGeom>
        </p:spPr>
      </p:pic>
      <p:sp>
        <p:nvSpPr>
          <p:cNvPr id="35" name="テキスト ボックス 34"/>
          <p:cNvSpPr txBox="1"/>
          <p:nvPr/>
        </p:nvSpPr>
        <p:spPr>
          <a:xfrm>
            <a:off x="237981" y="3099133"/>
            <a:ext cx="3467157" cy="830997"/>
          </a:xfrm>
          <a:prstGeom prst="rect">
            <a:avLst/>
          </a:prstGeom>
          <a:noFill/>
        </p:spPr>
        <p:txBody>
          <a:bodyPr wrap="square" rtlCol="0">
            <a:spAutoFit/>
          </a:bodyPr>
          <a:lstStyle/>
          <a:p>
            <a:pPr algn="ctr"/>
            <a:r>
              <a:rPr kumimoji="1" lang="ja-JP" altLang="en-US" sz="1600" dirty="0" smtClean="0">
                <a:latin typeface="ＭＳ Ｐゴシック" panose="020B0600070205080204" pitchFamily="50" charset="-128"/>
                <a:ea typeface="ＭＳ Ｐゴシック" panose="020B0600070205080204" pitchFamily="50" charset="-128"/>
              </a:rPr>
              <a:t>サヘルの対流変動がハドレー循環・</a:t>
            </a:r>
            <a:endParaRPr kumimoji="1" lang="en-US" altLang="ja-JP" sz="1600" dirty="0" smtClean="0">
              <a:latin typeface="ＭＳ Ｐゴシック" panose="020B0600070205080204" pitchFamily="50" charset="-128"/>
              <a:ea typeface="ＭＳ Ｐゴシック" panose="020B0600070205080204" pitchFamily="50" charset="-128"/>
            </a:endParaRPr>
          </a:p>
          <a:p>
            <a:pPr algn="ctr"/>
            <a:r>
              <a:rPr kumimoji="1" lang="ja-JP" altLang="en-US" sz="1600" dirty="0" smtClean="0">
                <a:latin typeface="ＭＳ Ｐゴシック" panose="020B0600070205080204" pitchFamily="50" charset="-128"/>
                <a:ea typeface="ＭＳ Ｐゴシック" panose="020B0600070205080204" pitchFamily="50" charset="-128"/>
              </a:rPr>
              <a:t>北大西洋振動の変調を介して</a:t>
            </a:r>
            <a:endParaRPr kumimoji="1" lang="en-US" altLang="ja-JP" sz="1600" dirty="0" smtClean="0">
              <a:latin typeface="ＭＳ Ｐゴシック" panose="020B0600070205080204" pitchFamily="50" charset="-128"/>
              <a:ea typeface="ＭＳ Ｐゴシック" panose="020B0600070205080204" pitchFamily="50" charset="-128"/>
            </a:endParaRPr>
          </a:p>
          <a:p>
            <a:pPr algn="ctr"/>
            <a:r>
              <a:rPr kumimoji="1" lang="ja-JP" altLang="en-US" sz="1600" dirty="0" smtClean="0">
                <a:latin typeface="ＭＳ Ｐゴシック" panose="020B0600070205080204" pitchFamily="50" charset="-128"/>
                <a:ea typeface="ＭＳ Ｐゴシック" panose="020B0600070205080204" pitchFamily="50" charset="-128"/>
              </a:rPr>
              <a:t>ヨーロッパの気候に影響を与える</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36" name="テキスト ボックス 35"/>
          <p:cNvSpPr txBox="1"/>
          <p:nvPr/>
        </p:nvSpPr>
        <p:spPr>
          <a:xfrm>
            <a:off x="1655310" y="2908650"/>
            <a:ext cx="2139511" cy="276999"/>
          </a:xfrm>
          <a:prstGeom prst="rect">
            <a:avLst/>
          </a:prstGeom>
          <a:noFill/>
        </p:spPr>
        <p:txBody>
          <a:bodyPr wrap="square" rtlCol="0">
            <a:spAutoFit/>
          </a:bodyPr>
          <a:lstStyle/>
          <a:p>
            <a:r>
              <a:rPr lang="en-US" altLang="ja-JP" sz="1200" dirty="0" smtClean="0"/>
              <a:t>Gaetan</a:t>
            </a:r>
            <a:r>
              <a:rPr lang="en-US" altLang="ja-JP" sz="1200" dirty="0"/>
              <a:t>i</a:t>
            </a:r>
            <a:r>
              <a:rPr lang="en-US" altLang="ja-JP" sz="1200" dirty="0" smtClean="0"/>
              <a:t> </a:t>
            </a:r>
            <a:r>
              <a:rPr lang="en-US" altLang="ja-JP" sz="1200" dirty="0"/>
              <a:t>et al. (</a:t>
            </a:r>
            <a:r>
              <a:rPr lang="en-US" altLang="ja-JP" sz="1200" dirty="0" smtClean="0"/>
              <a:t>2011)</a:t>
            </a:r>
            <a:r>
              <a:rPr lang="ja-JP" altLang="en-US" sz="1200" dirty="0" smtClean="0"/>
              <a:t>より引用</a:t>
            </a:r>
            <a:endParaRPr lang="ja-JP" altLang="ja-JP" sz="1200" dirty="0"/>
          </a:p>
        </p:txBody>
      </p:sp>
      <p:sp>
        <p:nvSpPr>
          <p:cNvPr id="37" name="下矢印 36"/>
          <p:cNvSpPr/>
          <p:nvPr/>
        </p:nvSpPr>
        <p:spPr>
          <a:xfrm rot="16200000">
            <a:off x="4431857" y="1557791"/>
            <a:ext cx="246530" cy="11203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3715717" y="1526200"/>
            <a:ext cx="1712565" cy="523220"/>
          </a:xfrm>
          <a:prstGeom prst="rect">
            <a:avLst/>
          </a:prstGeom>
          <a:noFill/>
        </p:spPr>
        <p:txBody>
          <a:bodyPr wrap="square" rtlCol="0">
            <a:spAutoFit/>
          </a:bodyPr>
          <a:lstStyle/>
          <a:p>
            <a:pPr algn="ctr"/>
            <a:r>
              <a:rPr kumimoji="1" lang="ja-JP" altLang="en-US" sz="1400" b="1" dirty="0" smtClean="0"/>
              <a:t>似たような関係は</a:t>
            </a:r>
            <a:endParaRPr kumimoji="1" lang="en-US" altLang="ja-JP" sz="1400" b="1" dirty="0" smtClean="0"/>
          </a:p>
          <a:p>
            <a:pPr algn="ctr"/>
            <a:r>
              <a:rPr lang="ja-JP" altLang="en-US" sz="1400" b="1" dirty="0" smtClean="0"/>
              <a:t>日本付近でも</a:t>
            </a:r>
            <a:endParaRPr kumimoji="1" lang="ja-JP" altLang="en-US" sz="1400" b="1" dirty="0"/>
          </a:p>
        </p:txBody>
      </p:sp>
      <p:pic>
        <p:nvPicPr>
          <p:cNvPr id="40" name="図 39"/>
          <p:cNvPicPr>
            <a:picLocks noChangeAspect="1"/>
          </p:cNvPicPr>
          <p:nvPr/>
        </p:nvPicPr>
        <p:blipFill rotWithShape="1">
          <a:blip r:embed="rId4"/>
          <a:srcRect l="49985" t="48068" r="-590" b="-212"/>
          <a:stretch/>
        </p:blipFill>
        <p:spPr>
          <a:xfrm>
            <a:off x="5318551" y="632899"/>
            <a:ext cx="3710281" cy="2466234"/>
          </a:xfrm>
          <a:prstGeom prst="rect">
            <a:avLst/>
          </a:prstGeom>
        </p:spPr>
      </p:pic>
      <p:sp>
        <p:nvSpPr>
          <p:cNvPr id="41" name="テキスト ボックス 40"/>
          <p:cNvSpPr txBox="1"/>
          <p:nvPr/>
        </p:nvSpPr>
        <p:spPr>
          <a:xfrm>
            <a:off x="6622111" y="400122"/>
            <a:ext cx="1103157" cy="307777"/>
          </a:xfrm>
          <a:prstGeom prst="rect">
            <a:avLst/>
          </a:prstGeom>
          <a:noFill/>
        </p:spPr>
        <p:txBody>
          <a:bodyPr wrap="square" rtlCol="0">
            <a:spAutoFit/>
          </a:bodyPr>
          <a:lstStyle/>
          <a:p>
            <a:r>
              <a:rPr kumimoji="1" lang="en-US" altLang="ja-JP" sz="1400" b="1" dirty="0" smtClean="0"/>
              <a:t>PJ</a:t>
            </a:r>
            <a:r>
              <a:rPr kumimoji="1" lang="ja-JP" altLang="en-US" sz="1400" b="1" dirty="0" smtClean="0"/>
              <a:t>パターン</a:t>
            </a:r>
            <a:endParaRPr kumimoji="1" lang="ja-JP" altLang="en-US" sz="1400" b="1" dirty="0"/>
          </a:p>
        </p:txBody>
      </p:sp>
      <p:sp>
        <p:nvSpPr>
          <p:cNvPr id="42" name="テキスト ボックス 41"/>
          <p:cNvSpPr txBox="1"/>
          <p:nvPr/>
        </p:nvSpPr>
        <p:spPr>
          <a:xfrm>
            <a:off x="6087717" y="2997596"/>
            <a:ext cx="3056283" cy="276999"/>
          </a:xfrm>
          <a:prstGeom prst="rect">
            <a:avLst/>
          </a:prstGeom>
          <a:noFill/>
        </p:spPr>
        <p:txBody>
          <a:bodyPr wrap="square" rtlCol="0">
            <a:spAutoFit/>
          </a:bodyPr>
          <a:lstStyle/>
          <a:p>
            <a:r>
              <a:rPr lang="en-US" altLang="ja-JP" sz="1200" dirty="0"/>
              <a:t>Wakabayashi and Kawamura. (</a:t>
            </a:r>
            <a:r>
              <a:rPr lang="en-US" altLang="ja-JP" sz="1200" dirty="0" smtClean="0"/>
              <a:t>2004)</a:t>
            </a:r>
            <a:r>
              <a:rPr lang="ja-JP" altLang="en-US" sz="1200" dirty="0" smtClean="0"/>
              <a:t>より引用</a:t>
            </a:r>
            <a:endParaRPr lang="ja-JP" altLang="ja-JP" sz="1200" dirty="0"/>
          </a:p>
        </p:txBody>
      </p:sp>
      <p:pic>
        <p:nvPicPr>
          <p:cNvPr id="50" name="図 49"/>
          <p:cNvPicPr>
            <a:picLocks noChangeAspect="1"/>
          </p:cNvPicPr>
          <p:nvPr/>
        </p:nvPicPr>
        <p:blipFill rotWithShape="1">
          <a:blip r:embed="rId5"/>
          <a:srcRect l="6450" t="61380" r="53710" b="11590"/>
          <a:stretch/>
        </p:blipFill>
        <p:spPr>
          <a:xfrm>
            <a:off x="5920466" y="3948825"/>
            <a:ext cx="2506446" cy="2452736"/>
          </a:xfrm>
          <a:prstGeom prst="rect">
            <a:avLst/>
          </a:prstGeom>
        </p:spPr>
      </p:pic>
      <p:sp>
        <p:nvSpPr>
          <p:cNvPr id="53" name="テキスト ボックス 52"/>
          <p:cNvSpPr txBox="1"/>
          <p:nvPr/>
        </p:nvSpPr>
        <p:spPr>
          <a:xfrm>
            <a:off x="5761002" y="6501862"/>
            <a:ext cx="2940828" cy="338554"/>
          </a:xfrm>
          <a:prstGeom prst="rect">
            <a:avLst/>
          </a:prstGeom>
          <a:noFill/>
        </p:spPr>
        <p:txBody>
          <a:bodyPr wrap="square" rtlCol="0">
            <a:spAutoFit/>
          </a:bodyPr>
          <a:lstStyle/>
          <a:p>
            <a:pPr algn="just"/>
            <a:r>
              <a:rPr kumimoji="1" lang="ja-JP" altLang="en-US" sz="1600" dirty="0" smtClean="0">
                <a:latin typeface="ＭＳ Ｐゴシック" panose="020B0600070205080204" pitchFamily="50" charset="-128"/>
                <a:ea typeface="ＭＳ Ｐゴシック" panose="020B0600070205080204" pitchFamily="50" charset="-128"/>
              </a:rPr>
              <a:t>波列パターンは北米まで達する</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54" name="テキスト ボックス 53"/>
          <p:cNvSpPr txBox="1"/>
          <p:nvPr/>
        </p:nvSpPr>
        <p:spPr>
          <a:xfrm>
            <a:off x="7492219" y="6363362"/>
            <a:ext cx="1536613" cy="276999"/>
          </a:xfrm>
          <a:prstGeom prst="rect">
            <a:avLst/>
          </a:prstGeom>
          <a:noFill/>
        </p:spPr>
        <p:txBody>
          <a:bodyPr wrap="square" rtlCol="0">
            <a:spAutoFit/>
          </a:bodyPr>
          <a:lstStyle/>
          <a:p>
            <a:r>
              <a:rPr lang="en-US" altLang="ja-JP" sz="1200" dirty="0" smtClean="0"/>
              <a:t>Nitta (1987)</a:t>
            </a:r>
            <a:r>
              <a:rPr lang="ja-JP" altLang="en-US" sz="1200" dirty="0" smtClean="0"/>
              <a:t>より引用</a:t>
            </a:r>
            <a:endParaRPr lang="ja-JP" altLang="ja-JP" sz="1200" dirty="0"/>
          </a:p>
        </p:txBody>
      </p:sp>
      <p:sp>
        <p:nvSpPr>
          <p:cNvPr id="3" name="爆発 2 2"/>
          <p:cNvSpPr/>
          <p:nvPr/>
        </p:nvSpPr>
        <p:spPr>
          <a:xfrm>
            <a:off x="237981" y="3724386"/>
            <a:ext cx="5284546" cy="2777476"/>
          </a:xfrm>
          <a:prstGeom prst="irregularSeal2">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rot="20854498">
            <a:off x="816948" y="4763744"/>
            <a:ext cx="3888484" cy="830997"/>
          </a:xfrm>
          <a:prstGeom prst="rect">
            <a:avLst/>
          </a:prstGeom>
          <a:noFill/>
        </p:spPr>
        <p:txBody>
          <a:bodyPr wrap="square" rtlCol="0">
            <a:spAutoFit/>
          </a:bodyPr>
          <a:lstStyle/>
          <a:p>
            <a:pPr algn="ctr"/>
            <a:r>
              <a:rPr kumimoji="1" lang="ja-JP" altLang="en-US" sz="2400" dirty="0" smtClean="0">
                <a:latin typeface="ＭＳ Ｐゴシック" panose="020B0600070205080204" pitchFamily="50" charset="-128"/>
                <a:ea typeface="ＭＳ Ｐゴシック" panose="020B0600070205080204" pitchFamily="50" charset="-128"/>
              </a:rPr>
              <a:t>さらに遠隔的な地域への</a:t>
            </a:r>
            <a:endParaRPr kumimoji="1" lang="en-US" altLang="ja-JP" sz="2400" dirty="0" smtClean="0">
              <a:latin typeface="ＭＳ Ｐゴシック" panose="020B0600070205080204" pitchFamily="50" charset="-128"/>
              <a:ea typeface="ＭＳ Ｐゴシック" panose="020B0600070205080204" pitchFamily="50" charset="-128"/>
            </a:endParaRPr>
          </a:p>
          <a:p>
            <a:pPr algn="ctr"/>
            <a:r>
              <a:rPr kumimoji="1" lang="ja-JP" altLang="en-US" sz="2400" dirty="0" smtClean="0">
                <a:latin typeface="ＭＳ Ｐゴシック" panose="020B0600070205080204" pitchFamily="50" charset="-128"/>
                <a:ea typeface="ＭＳ Ｐゴシック" panose="020B0600070205080204" pitchFamily="50" charset="-128"/>
              </a:rPr>
              <a:t>影響をみた研究はない！！</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20" name="テキスト ボックス 19"/>
          <p:cNvSpPr txBox="1"/>
          <p:nvPr/>
        </p:nvSpPr>
        <p:spPr>
          <a:xfrm>
            <a:off x="8482227" y="38541"/>
            <a:ext cx="595271" cy="338554"/>
          </a:xfrm>
          <a:prstGeom prst="rect">
            <a:avLst/>
          </a:prstGeom>
          <a:noFill/>
        </p:spPr>
        <p:txBody>
          <a:bodyPr wrap="square" rtlCol="0">
            <a:spAutoFit/>
          </a:bodyPr>
          <a:lstStyle/>
          <a:p>
            <a:r>
              <a:rPr lang="en-US" altLang="ja-JP" sz="1600" dirty="0">
                <a:solidFill>
                  <a:schemeClr val="bg1"/>
                </a:solidFill>
              </a:rPr>
              <a:t>2</a:t>
            </a:r>
            <a:r>
              <a:rPr kumimoji="1" lang="en-US" altLang="ja-JP" sz="1600" dirty="0" smtClean="0">
                <a:solidFill>
                  <a:schemeClr val="bg1"/>
                </a:solidFill>
              </a:rPr>
              <a:t>/12</a:t>
            </a:r>
            <a:endParaRPr kumimoji="1" lang="ja-JP" altLang="en-US" sz="1600" dirty="0">
              <a:solidFill>
                <a:schemeClr val="bg1"/>
              </a:solidFill>
            </a:endParaRPr>
          </a:p>
        </p:txBody>
      </p:sp>
    </p:spTree>
    <p:extLst>
      <p:ext uri="{BB962C8B-B14F-4D97-AF65-F5344CB8AC3E}">
        <p14:creationId xmlns:p14="http://schemas.microsoft.com/office/powerpoint/2010/main" val="215833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l="23424" t="4764" r="25945" b="1096"/>
          <a:stretch/>
        </p:blipFill>
        <p:spPr>
          <a:xfrm rot="5400000">
            <a:off x="5799113" y="1246745"/>
            <a:ext cx="2128065" cy="4362086"/>
          </a:xfrm>
          <a:prstGeom prst="rect">
            <a:avLst/>
          </a:prstGeom>
        </p:spPr>
      </p:pic>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l="23637" t="5000" r="26109" b="1538"/>
          <a:stretch/>
        </p:blipFill>
        <p:spPr>
          <a:xfrm rot="5400000">
            <a:off x="1366391" y="-863151"/>
            <a:ext cx="2128063" cy="4362086"/>
          </a:xfrm>
          <a:prstGeom prst="rect">
            <a:avLst/>
          </a:prstGeom>
        </p:spPr>
      </p:pic>
      <p:pic>
        <p:nvPicPr>
          <p:cNvPr id="14" name="図 13"/>
          <p:cNvPicPr>
            <a:picLocks noChangeAspect="1"/>
          </p:cNvPicPr>
          <p:nvPr/>
        </p:nvPicPr>
        <p:blipFill rotWithShape="1">
          <a:blip r:embed="rId4" cstate="print">
            <a:extLst>
              <a:ext uri="{28A0092B-C50C-407E-A947-70E740481C1C}">
                <a14:useLocalDpi xmlns:a14="http://schemas.microsoft.com/office/drawing/2010/main" val="0"/>
              </a:ext>
            </a:extLst>
          </a:blip>
          <a:srcRect l="23601" t="3571" r="25936" b="1382"/>
          <a:stretch/>
        </p:blipFill>
        <p:spPr>
          <a:xfrm rot="5400000">
            <a:off x="1410465" y="1219860"/>
            <a:ext cx="2110547" cy="4432721"/>
          </a:xfrm>
          <a:prstGeom prst="rect">
            <a:avLst/>
          </a:prstGeom>
        </p:spPr>
      </p:pic>
      <p:pic>
        <p:nvPicPr>
          <p:cNvPr id="15" name="図 14"/>
          <p:cNvPicPr>
            <a:picLocks noChangeAspect="1"/>
          </p:cNvPicPr>
          <p:nvPr/>
        </p:nvPicPr>
        <p:blipFill rotWithShape="1">
          <a:blip r:embed="rId5" cstate="print">
            <a:extLst>
              <a:ext uri="{28A0092B-C50C-407E-A947-70E740481C1C}">
                <a14:useLocalDpi xmlns:a14="http://schemas.microsoft.com/office/drawing/2010/main" val="0"/>
              </a:ext>
            </a:extLst>
          </a:blip>
          <a:srcRect l="23433" t="4970" r="25895" b="1282"/>
          <a:stretch/>
        </p:blipFill>
        <p:spPr>
          <a:xfrm rot="5400000">
            <a:off x="5798950" y="3373994"/>
            <a:ext cx="2128389" cy="4362090"/>
          </a:xfrm>
          <a:prstGeom prst="rect">
            <a:avLst/>
          </a:prstGeom>
        </p:spPr>
      </p:pic>
      <p:pic>
        <p:nvPicPr>
          <p:cNvPr id="16" name="図 15"/>
          <p:cNvPicPr>
            <a:picLocks noChangeAspect="1"/>
          </p:cNvPicPr>
          <p:nvPr/>
        </p:nvPicPr>
        <p:blipFill rotWithShape="1">
          <a:blip r:embed="rId6" cstate="print">
            <a:extLst>
              <a:ext uri="{28A0092B-C50C-407E-A947-70E740481C1C}">
                <a14:useLocalDpi xmlns:a14="http://schemas.microsoft.com/office/drawing/2010/main" val="0"/>
              </a:ext>
            </a:extLst>
          </a:blip>
          <a:srcRect l="23601" t="5095" r="25937" b="1484"/>
          <a:stretch/>
        </p:blipFill>
        <p:spPr>
          <a:xfrm rot="5400000">
            <a:off x="5799111" y="-863150"/>
            <a:ext cx="2128068" cy="4362087"/>
          </a:xfrm>
          <a:prstGeom prst="rect">
            <a:avLst/>
          </a:prstGeom>
        </p:spPr>
      </p:pic>
      <p:sp>
        <p:nvSpPr>
          <p:cNvPr id="10" name="角丸四角形 9"/>
          <p:cNvSpPr/>
          <p:nvPr/>
        </p:nvSpPr>
        <p:spPr>
          <a:xfrm>
            <a:off x="249380" y="253859"/>
            <a:ext cx="4397175" cy="212741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rotWithShape="1">
          <a:blip r:embed="rId7" cstate="print">
            <a:extLst>
              <a:ext uri="{28A0092B-C50C-407E-A947-70E740481C1C}">
                <a14:useLocalDpi xmlns:a14="http://schemas.microsoft.com/office/drawing/2010/main" val="0"/>
              </a:ext>
            </a:extLst>
          </a:blip>
          <a:srcRect l="23601" t="5034" r="25937" b="1381"/>
          <a:stretch/>
        </p:blipFill>
        <p:spPr>
          <a:xfrm rot="5400000">
            <a:off x="1374985" y="3382753"/>
            <a:ext cx="2110873" cy="4362089"/>
          </a:xfrm>
          <a:prstGeom prst="rect">
            <a:avLst/>
          </a:prstGeom>
        </p:spPr>
      </p:pic>
    </p:spTree>
    <p:extLst>
      <p:ext uri="{BB962C8B-B14F-4D97-AF65-F5344CB8AC3E}">
        <p14:creationId xmlns:p14="http://schemas.microsoft.com/office/powerpoint/2010/main" val="24926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p:cNvPicPr>
            <a:picLocks noChangeAspect="1"/>
          </p:cNvPicPr>
          <p:nvPr/>
        </p:nvPicPr>
        <p:blipFill rotWithShape="1">
          <a:blip r:embed="rId3" cstate="print">
            <a:extLst>
              <a:ext uri="{28A0092B-C50C-407E-A947-70E740481C1C}">
                <a14:useLocalDpi xmlns:a14="http://schemas.microsoft.com/office/drawing/2010/main" val="0"/>
              </a:ext>
            </a:extLst>
          </a:blip>
          <a:srcRect l="28100" t="5000" r="26108" b="1538"/>
          <a:stretch/>
        </p:blipFill>
        <p:spPr>
          <a:xfrm rot="5400000">
            <a:off x="5671028" y="1171475"/>
            <a:ext cx="1834633" cy="4708007"/>
          </a:xfrm>
          <a:prstGeom prst="rect">
            <a:avLst/>
          </a:prstGeom>
        </p:spPr>
      </p:pic>
      <p:pic>
        <p:nvPicPr>
          <p:cNvPr id="28" name="図 27"/>
          <p:cNvPicPr>
            <a:picLocks noChangeAspect="1"/>
          </p:cNvPicPr>
          <p:nvPr/>
        </p:nvPicPr>
        <p:blipFill rotWithShape="1">
          <a:blip r:embed="rId4" cstate="print">
            <a:extLst>
              <a:ext uri="{28A0092B-C50C-407E-A947-70E740481C1C}">
                <a14:useLocalDpi xmlns:a14="http://schemas.microsoft.com/office/drawing/2010/main" val="0"/>
              </a:ext>
            </a:extLst>
          </a:blip>
          <a:srcRect l="4331" t="20385"/>
          <a:stretch/>
        </p:blipFill>
        <p:spPr>
          <a:xfrm rot="5400000">
            <a:off x="173786" y="1120856"/>
            <a:ext cx="3142457" cy="2723863"/>
          </a:xfrm>
          <a:prstGeom prst="rect">
            <a:avLst/>
          </a:prstGeom>
        </p:spPr>
      </p:pic>
      <p:sp>
        <p:nvSpPr>
          <p:cNvPr id="32" name="角丸四角形 31"/>
          <p:cNvSpPr/>
          <p:nvPr/>
        </p:nvSpPr>
        <p:spPr>
          <a:xfrm>
            <a:off x="334284" y="4973817"/>
            <a:ext cx="3002283" cy="884869"/>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336567" y="1499690"/>
            <a:ext cx="897775" cy="369332"/>
          </a:xfrm>
          <a:prstGeom prst="rect">
            <a:avLst/>
          </a:prstGeom>
          <a:noFill/>
        </p:spPr>
        <p:txBody>
          <a:bodyPr wrap="square" rtlCol="0">
            <a:spAutoFit/>
          </a:bodyPr>
          <a:lstStyle/>
          <a:p>
            <a:r>
              <a:rPr kumimoji="1" lang="ja-JP" altLang="en-US" b="1" dirty="0" smtClean="0">
                <a:solidFill>
                  <a:srgbClr val="00B050"/>
                </a:solidFill>
              </a:rPr>
              <a:t>サハラ</a:t>
            </a:r>
            <a:endParaRPr kumimoji="1" lang="ja-JP" altLang="en-US" b="1" dirty="0">
              <a:solidFill>
                <a:srgbClr val="00B050"/>
              </a:solidFill>
            </a:endParaRPr>
          </a:p>
        </p:txBody>
      </p:sp>
      <p:sp>
        <p:nvSpPr>
          <p:cNvPr id="6" name="テキスト ボックス 5"/>
          <p:cNvSpPr txBox="1"/>
          <p:nvPr/>
        </p:nvSpPr>
        <p:spPr>
          <a:xfrm>
            <a:off x="3336567" y="3311646"/>
            <a:ext cx="897774" cy="369332"/>
          </a:xfrm>
          <a:prstGeom prst="rect">
            <a:avLst/>
          </a:prstGeom>
          <a:noFill/>
        </p:spPr>
        <p:txBody>
          <a:bodyPr wrap="square" rtlCol="0">
            <a:spAutoFit/>
          </a:bodyPr>
          <a:lstStyle/>
          <a:p>
            <a:r>
              <a:rPr lang="ja-JP" altLang="en-US" b="1" dirty="0">
                <a:solidFill>
                  <a:srgbClr val="FF0000"/>
                </a:solidFill>
              </a:rPr>
              <a:t>サヘル</a:t>
            </a:r>
            <a:endParaRPr kumimoji="1" lang="ja-JP" altLang="en-US" b="1" dirty="0">
              <a:solidFill>
                <a:srgbClr val="FF0000"/>
              </a:solidFill>
            </a:endParaRPr>
          </a:p>
        </p:txBody>
      </p:sp>
      <p:sp>
        <p:nvSpPr>
          <p:cNvPr id="7" name="テキスト ボックス 6"/>
          <p:cNvSpPr txBox="1"/>
          <p:nvPr/>
        </p:nvSpPr>
        <p:spPr>
          <a:xfrm>
            <a:off x="3336567" y="5235816"/>
            <a:ext cx="897774" cy="369332"/>
          </a:xfrm>
          <a:prstGeom prst="rect">
            <a:avLst/>
          </a:prstGeom>
          <a:noFill/>
        </p:spPr>
        <p:txBody>
          <a:bodyPr wrap="square" rtlCol="0">
            <a:spAutoFit/>
          </a:bodyPr>
          <a:lstStyle/>
          <a:p>
            <a:r>
              <a:rPr kumimoji="1" lang="ja-JP" altLang="en-US" b="1" dirty="0" smtClean="0">
                <a:solidFill>
                  <a:schemeClr val="accent5">
                    <a:lumMod val="75000"/>
                  </a:schemeClr>
                </a:solidFill>
              </a:rPr>
              <a:t>サバナ</a:t>
            </a:r>
            <a:endParaRPr kumimoji="1" lang="ja-JP" altLang="en-US" b="1" dirty="0">
              <a:solidFill>
                <a:schemeClr val="accent5">
                  <a:lumMod val="75000"/>
                </a:schemeClr>
              </a:solidFill>
            </a:endParaRPr>
          </a:p>
        </p:txBody>
      </p:sp>
      <p:sp>
        <p:nvSpPr>
          <p:cNvPr id="13" name="テキスト ボックス 12"/>
          <p:cNvSpPr txBox="1"/>
          <p:nvPr/>
        </p:nvSpPr>
        <p:spPr>
          <a:xfrm>
            <a:off x="528266" y="5093085"/>
            <a:ext cx="2776786" cy="646331"/>
          </a:xfrm>
          <a:prstGeom prst="rect">
            <a:avLst/>
          </a:prstGeom>
          <a:noFill/>
        </p:spPr>
        <p:txBody>
          <a:bodyPr wrap="square" rtlCol="0">
            <a:spAutoFit/>
          </a:bodyPr>
          <a:lstStyle/>
          <a:p>
            <a:r>
              <a:rPr lang="ja-JP" altLang="en-US" dirty="0" smtClean="0">
                <a:solidFill>
                  <a:srgbClr val="FF0000"/>
                </a:solidFill>
                <a:latin typeface="ＭＳ Ｐゴシック" panose="020B0600070205080204" pitchFamily="50" charset="-128"/>
                <a:ea typeface="ＭＳ Ｐゴシック" panose="020B0600070205080204" pitchFamily="50" charset="-128"/>
              </a:rPr>
              <a:t>サヘル</a:t>
            </a:r>
            <a:r>
              <a:rPr lang="ja-JP" altLang="en-US" dirty="0" smtClean="0">
                <a:latin typeface="ＭＳ Ｐゴシック" panose="020B0600070205080204" pitchFamily="50" charset="-128"/>
                <a:ea typeface="ＭＳ Ｐゴシック" panose="020B0600070205080204" pitchFamily="50" charset="-128"/>
              </a:rPr>
              <a:t>の対流変動のみが</a:t>
            </a:r>
            <a:endParaRPr lang="en-US" altLang="ja-JP" dirty="0" smtClean="0">
              <a:latin typeface="ＭＳ Ｐゴシック" panose="020B0600070205080204" pitchFamily="50" charset="-128"/>
              <a:ea typeface="ＭＳ Ｐゴシック" panose="020B0600070205080204" pitchFamily="50" charset="-128"/>
            </a:endParaRPr>
          </a:p>
          <a:p>
            <a:r>
              <a:rPr lang="ja-JP" altLang="en-US" dirty="0" smtClean="0">
                <a:latin typeface="ＭＳ Ｐゴシック" panose="020B0600070205080204" pitchFamily="50" charset="-128"/>
                <a:ea typeface="ＭＳ Ｐゴシック" panose="020B0600070205080204" pitchFamily="50" charset="-128"/>
              </a:rPr>
              <a:t>波の伝播に効いている</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15" name="テキスト ボックス 14"/>
          <p:cNvSpPr txBox="1"/>
          <p:nvPr/>
        </p:nvSpPr>
        <p:spPr>
          <a:xfrm>
            <a:off x="5724881" y="6303741"/>
            <a:ext cx="3535465" cy="307777"/>
          </a:xfrm>
          <a:prstGeom prst="rect">
            <a:avLst/>
          </a:prstGeom>
          <a:noFill/>
        </p:spPr>
        <p:txBody>
          <a:bodyPr wrap="square" rtlCol="0">
            <a:spAutoFit/>
          </a:bodyPr>
          <a:lstStyle/>
          <a:p>
            <a:r>
              <a:rPr lang="ja-JP" altLang="en-US" sz="1400" dirty="0" smtClean="0"/>
              <a:t>線：回帰係数</a:t>
            </a:r>
            <a:r>
              <a:rPr lang="en-US" altLang="ja-JP" sz="1400" dirty="0" smtClean="0"/>
              <a:t>(m), </a:t>
            </a:r>
            <a:r>
              <a:rPr lang="ja-JP" altLang="en-US" sz="1400" dirty="0" smtClean="0"/>
              <a:t>色：有意水準</a:t>
            </a:r>
            <a:r>
              <a:rPr lang="en-US" altLang="ja-JP" sz="1400" dirty="0" smtClean="0"/>
              <a:t>90%</a:t>
            </a:r>
            <a:r>
              <a:rPr lang="ja-JP" altLang="en-US" sz="1400" dirty="0" smtClean="0"/>
              <a:t>以上</a:t>
            </a:r>
            <a:endParaRPr lang="en-US" altLang="ja-JP" sz="1400" dirty="0" smtClean="0"/>
          </a:p>
        </p:txBody>
      </p:sp>
      <p:grpSp>
        <p:nvGrpSpPr>
          <p:cNvPr id="24" name="グループ化 23"/>
          <p:cNvGrpSpPr/>
          <p:nvPr/>
        </p:nvGrpSpPr>
        <p:grpSpPr>
          <a:xfrm>
            <a:off x="0" y="1"/>
            <a:ext cx="9144000" cy="709014"/>
            <a:chOff x="0" y="0"/>
            <a:chExt cx="9144000" cy="1389668"/>
          </a:xfrm>
        </p:grpSpPr>
        <p:sp>
          <p:nvSpPr>
            <p:cNvPr id="25" name="正方形/長方形 24"/>
            <p:cNvSpPr/>
            <p:nvPr/>
          </p:nvSpPr>
          <p:spPr>
            <a:xfrm>
              <a:off x="0" y="0"/>
              <a:ext cx="9144000" cy="81464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151102" y="2211"/>
              <a:ext cx="4197927" cy="1387457"/>
            </a:xfrm>
            <a:prstGeom prst="rect">
              <a:avLst/>
            </a:prstGeom>
            <a:noFill/>
          </p:spPr>
          <p:txBody>
            <a:bodyPr wrap="square" rtlCol="0">
              <a:spAutoFit/>
            </a:bodyPr>
            <a:lstStyle/>
            <a:p>
              <a:r>
                <a:rPr lang="ja-JP" altLang="en-US" sz="2000" dirty="0" smtClean="0">
                  <a:latin typeface="ＭＳ Ｐゴシック" panose="020B0600070205080204" pitchFamily="50" charset="-128"/>
                  <a:ea typeface="ＭＳ Ｐゴシック" panose="020B0600070205080204" pitchFamily="50" charset="-128"/>
                </a:rPr>
                <a:t>結果②　</a:t>
              </a:r>
              <a:r>
                <a:rPr lang="ja-JP" altLang="en-US" sz="2000" dirty="0">
                  <a:latin typeface="ＭＳ Ｐゴシック" panose="020B0600070205080204" pitchFamily="50" charset="-128"/>
                  <a:ea typeface="ＭＳ Ｐゴシック" panose="020B0600070205080204" pitchFamily="50" charset="-128"/>
                </a:rPr>
                <a:t>周辺地域との比較</a:t>
              </a:r>
            </a:p>
            <a:p>
              <a:endParaRPr kumimoji="1" lang="ja-JP" altLang="en-US" sz="2000" dirty="0">
                <a:latin typeface="ＭＳ Ｐゴシック" panose="020B0600070205080204" pitchFamily="50" charset="-128"/>
                <a:ea typeface="ＭＳ Ｐゴシック" panose="020B0600070205080204" pitchFamily="50" charset="-128"/>
              </a:endParaRPr>
            </a:p>
          </p:txBody>
        </p:sp>
      </p:grpSp>
      <p:sp>
        <p:nvSpPr>
          <p:cNvPr id="29" name="正方形/長方形 28"/>
          <p:cNvSpPr/>
          <p:nvPr/>
        </p:nvSpPr>
        <p:spPr>
          <a:xfrm>
            <a:off x="685224" y="1737677"/>
            <a:ext cx="1959964" cy="3812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844842" y="2154568"/>
            <a:ext cx="1800346" cy="345482"/>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676915" y="1311625"/>
            <a:ext cx="1976581" cy="39563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413279" y="4130845"/>
            <a:ext cx="2803148" cy="523220"/>
          </a:xfrm>
          <a:prstGeom prst="rect">
            <a:avLst/>
          </a:prstGeom>
          <a:noFill/>
        </p:spPr>
        <p:txBody>
          <a:bodyPr wrap="square" rtlCol="0">
            <a:spAutoFit/>
          </a:bodyPr>
          <a:lstStyle/>
          <a:p>
            <a:r>
              <a:rPr lang="ja-JP" altLang="en-US" sz="1400" dirty="0"/>
              <a:t>線</a:t>
            </a:r>
            <a:r>
              <a:rPr kumimoji="1" lang="ja-JP" altLang="en-US" sz="1400" dirty="0" smtClean="0"/>
              <a:t>：降水量平均値</a:t>
            </a:r>
            <a:r>
              <a:rPr lang="en-US" altLang="ja-JP" sz="1400" dirty="0" smtClean="0"/>
              <a:t>,</a:t>
            </a:r>
          </a:p>
          <a:p>
            <a:r>
              <a:rPr lang="ja-JP" altLang="en-US" sz="1400" dirty="0" smtClean="0"/>
              <a:t>色</a:t>
            </a:r>
            <a:r>
              <a:rPr lang="ja-JP" altLang="en-US" sz="1400" dirty="0" smtClean="0">
                <a:sym typeface="Wingdings" panose="05000000000000000000" pitchFamily="2" charset="2"/>
              </a:rPr>
              <a:t>：</a:t>
            </a:r>
            <a:r>
              <a:rPr lang="en-US" altLang="ja-JP" sz="1400" dirty="0" smtClean="0">
                <a:sym typeface="Wingdings" panose="05000000000000000000" pitchFamily="2" charset="2"/>
              </a:rPr>
              <a:t>(</a:t>
            </a:r>
            <a:r>
              <a:rPr lang="ja-JP" altLang="en-US" sz="1400" dirty="0" smtClean="0"/>
              <a:t>標準偏差</a:t>
            </a:r>
            <a:r>
              <a:rPr lang="en-US" altLang="ja-JP" sz="1400" dirty="0"/>
              <a:t>÷</a:t>
            </a:r>
            <a:r>
              <a:rPr lang="ja-JP" altLang="en-US" sz="1400" dirty="0" smtClean="0"/>
              <a:t>平均値</a:t>
            </a:r>
            <a:r>
              <a:rPr lang="en-US" altLang="ja-JP" sz="1400" dirty="0" smtClean="0"/>
              <a:t>×100(%))</a:t>
            </a:r>
          </a:p>
        </p:txBody>
      </p:sp>
      <p:sp>
        <p:nvSpPr>
          <p:cNvPr id="21" name="角丸四角形 20"/>
          <p:cNvSpPr/>
          <p:nvPr/>
        </p:nvSpPr>
        <p:spPr>
          <a:xfrm>
            <a:off x="4175122" y="2613182"/>
            <a:ext cx="4847854" cy="182459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8482227" y="38541"/>
            <a:ext cx="595271" cy="338554"/>
          </a:xfrm>
          <a:prstGeom prst="rect">
            <a:avLst/>
          </a:prstGeom>
          <a:noFill/>
        </p:spPr>
        <p:txBody>
          <a:bodyPr wrap="square" rtlCol="0">
            <a:spAutoFit/>
          </a:bodyPr>
          <a:lstStyle/>
          <a:p>
            <a:r>
              <a:rPr lang="en-US" altLang="ja-JP" sz="1600" dirty="0" smtClean="0"/>
              <a:t>6</a:t>
            </a:r>
            <a:r>
              <a:rPr kumimoji="1" lang="en-US" altLang="ja-JP" sz="1600" dirty="0" smtClean="0"/>
              <a:t>/12</a:t>
            </a:r>
            <a:endParaRPr kumimoji="1" lang="ja-JP" altLang="en-US" sz="1600" dirty="0"/>
          </a:p>
        </p:txBody>
      </p:sp>
      <p:sp>
        <p:nvSpPr>
          <p:cNvPr id="34" name="テキスト ボックス 33"/>
          <p:cNvSpPr txBox="1"/>
          <p:nvPr/>
        </p:nvSpPr>
        <p:spPr>
          <a:xfrm>
            <a:off x="5028969" y="506880"/>
            <a:ext cx="3000314" cy="307777"/>
          </a:xfrm>
          <a:prstGeom prst="rect">
            <a:avLst/>
          </a:prstGeom>
          <a:noFill/>
        </p:spPr>
        <p:txBody>
          <a:bodyPr wrap="square" rtlCol="0">
            <a:spAutoFit/>
          </a:bodyPr>
          <a:lstStyle/>
          <a:p>
            <a:r>
              <a:rPr lang="en-US" altLang="ja-JP" sz="1400" b="1" dirty="0" smtClean="0"/>
              <a:t>7</a:t>
            </a:r>
            <a:r>
              <a:rPr lang="ja-JP" altLang="en-US" sz="1400" b="1" dirty="0" smtClean="0"/>
              <a:t>月</a:t>
            </a:r>
            <a:r>
              <a:rPr lang="en-US" altLang="ja-JP" sz="1400" b="1" dirty="0"/>
              <a:t>5</a:t>
            </a:r>
            <a:r>
              <a:rPr lang="en-US" altLang="ja-JP" sz="1400" b="1" dirty="0" smtClean="0"/>
              <a:t>00hPa</a:t>
            </a:r>
            <a:r>
              <a:rPr lang="ja-JP" altLang="en-US" sz="1400" b="1" dirty="0" smtClean="0"/>
              <a:t>面ジオポテンシャル高度</a:t>
            </a:r>
            <a:endParaRPr kumimoji="1" lang="ja-JP" altLang="en-US" sz="1400" b="1" dirty="0"/>
          </a:p>
        </p:txBody>
      </p:sp>
      <p:pic>
        <p:nvPicPr>
          <p:cNvPr id="2" name="図 1"/>
          <p:cNvPicPr>
            <a:picLocks noChangeAspect="1"/>
          </p:cNvPicPr>
          <p:nvPr/>
        </p:nvPicPr>
        <p:blipFill rotWithShape="1">
          <a:blip r:embed="rId5">
            <a:extLst>
              <a:ext uri="{28A0092B-C50C-407E-A947-70E740481C1C}">
                <a14:useLocalDpi xmlns:a14="http://schemas.microsoft.com/office/drawing/2010/main" val="0"/>
              </a:ext>
            </a:extLst>
          </a:blip>
          <a:srcRect t="27296" r="3615" b="25056"/>
          <a:stretch/>
        </p:blipFill>
        <p:spPr>
          <a:xfrm>
            <a:off x="4234340" y="765705"/>
            <a:ext cx="4708007" cy="1834008"/>
          </a:xfrm>
          <a:prstGeom prst="rect">
            <a:avLst/>
          </a:prstGeom>
        </p:spPr>
      </p:pic>
      <p:pic>
        <p:nvPicPr>
          <p:cNvPr id="3" name="図 2"/>
          <p:cNvPicPr>
            <a:picLocks noChangeAspect="1"/>
          </p:cNvPicPr>
          <p:nvPr/>
        </p:nvPicPr>
        <p:blipFill rotWithShape="1">
          <a:blip r:embed="rId6" cstate="print">
            <a:extLst>
              <a:ext uri="{28A0092B-C50C-407E-A947-70E740481C1C}">
                <a14:useLocalDpi xmlns:a14="http://schemas.microsoft.com/office/drawing/2010/main" val="0"/>
              </a:ext>
            </a:extLst>
          </a:blip>
          <a:srcRect l="28100" t="5000" r="25943" b="1666"/>
          <a:stretch/>
        </p:blipFill>
        <p:spPr>
          <a:xfrm rot="5400000">
            <a:off x="5669313" y="3062247"/>
            <a:ext cx="1838061" cy="4708006"/>
          </a:xfrm>
          <a:prstGeom prst="rect">
            <a:avLst/>
          </a:prstGeom>
        </p:spPr>
      </p:pic>
    </p:spTree>
    <p:extLst>
      <p:ext uri="{BB962C8B-B14F-4D97-AF65-F5344CB8AC3E}">
        <p14:creationId xmlns:p14="http://schemas.microsoft.com/office/powerpoint/2010/main" val="321786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252620" y="5497180"/>
            <a:ext cx="4229100" cy="893148"/>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24690" y="11415"/>
            <a:ext cx="4197927" cy="400110"/>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rPr>
              <a:t>波</a:t>
            </a:r>
            <a:r>
              <a:rPr lang="ja-JP" altLang="en-US" sz="2000" dirty="0" smtClean="0">
                <a:latin typeface="ＭＳ Ｐゴシック" panose="020B0600070205080204" pitchFamily="50" charset="-128"/>
                <a:ea typeface="ＭＳ Ｐゴシック" panose="020B0600070205080204" pitchFamily="50" charset="-128"/>
              </a:rPr>
              <a:t>のインデックスを作って回帰</a:t>
            </a:r>
            <a:endParaRPr kumimoji="1" lang="ja-JP" altLang="en-US" sz="2000" dirty="0">
              <a:latin typeface="ＭＳ Ｐゴシック" panose="020B0600070205080204" pitchFamily="50" charset="-128"/>
              <a:ea typeface="ＭＳ Ｐゴシック" panose="020B0600070205080204" pitchFamily="50" charset="-128"/>
            </a:endParaRPr>
          </a:p>
        </p:txBody>
      </p:sp>
      <p:grpSp>
        <p:nvGrpSpPr>
          <p:cNvPr id="5" name="グループ化 4"/>
          <p:cNvGrpSpPr/>
          <p:nvPr/>
        </p:nvGrpSpPr>
        <p:grpSpPr>
          <a:xfrm>
            <a:off x="0" y="1"/>
            <a:ext cx="9144000" cy="415636"/>
            <a:chOff x="0" y="0"/>
            <a:chExt cx="9144000" cy="814647"/>
          </a:xfrm>
        </p:grpSpPr>
        <p:sp>
          <p:nvSpPr>
            <p:cNvPr id="6" name="正方形/長方形 5"/>
            <p:cNvSpPr/>
            <p:nvPr/>
          </p:nvSpPr>
          <p:spPr>
            <a:xfrm>
              <a:off x="0" y="0"/>
              <a:ext cx="9144000" cy="81464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24690" y="22371"/>
              <a:ext cx="6399202" cy="784216"/>
            </a:xfrm>
            <a:prstGeom prst="rect">
              <a:avLst/>
            </a:prstGeom>
            <a:noFill/>
          </p:spPr>
          <p:txBody>
            <a:bodyPr wrap="square" rtlCol="0">
              <a:spAutoFit/>
            </a:bodyPr>
            <a:lstStyle/>
            <a:p>
              <a:endParaRPr kumimoji="1" lang="ja-JP" altLang="en-US" sz="2000" dirty="0">
                <a:latin typeface="ＭＳ Ｐゴシック" panose="020B0600070205080204" pitchFamily="50" charset="-128"/>
                <a:ea typeface="ＭＳ Ｐゴシック" panose="020B0600070205080204" pitchFamily="50" charset="-128"/>
              </a:endParaRPr>
            </a:p>
          </p:txBody>
        </p:sp>
      </p:grpSp>
      <p:sp>
        <p:nvSpPr>
          <p:cNvPr id="21" name="テキスト ボックス 20"/>
          <p:cNvSpPr txBox="1"/>
          <p:nvPr/>
        </p:nvSpPr>
        <p:spPr>
          <a:xfrm>
            <a:off x="305181" y="5651366"/>
            <a:ext cx="4577365" cy="584775"/>
          </a:xfrm>
          <a:prstGeom prst="rect">
            <a:avLst/>
          </a:prstGeom>
          <a:noFill/>
        </p:spPr>
        <p:txBody>
          <a:bodyPr wrap="square" rtlCol="0">
            <a:spAutoFit/>
          </a:bodyPr>
          <a:lstStyle/>
          <a:p>
            <a:r>
              <a:rPr lang="en-US" altLang="ja-JP" sz="1600" b="1" dirty="0" smtClean="0"/>
              <a:t>6</a:t>
            </a:r>
            <a:r>
              <a:rPr lang="ja-JP" altLang="en-US" sz="1600" b="1" dirty="0" smtClean="0"/>
              <a:t>月：</a:t>
            </a:r>
            <a:r>
              <a:rPr kumimoji="1" lang="ja-JP" altLang="en-US" sz="1600" b="1" dirty="0" smtClean="0"/>
              <a:t>地中海</a:t>
            </a:r>
            <a:r>
              <a:rPr lang="ja-JP" altLang="en-US" sz="1600" b="1" dirty="0"/>
              <a:t>周辺</a:t>
            </a:r>
            <a:r>
              <a:rPr lang="ja-JP" altLang="en-US" sz="1600" b="1" dirty="0" smtClean="0"/>
              <a:t>で</a:t>
            </a:r>
            <a:r>
              <a:rPr lang="ja-JP" altLang="en-US" sz="1600" b="1" dirty="0"/>
              <a:t>海面</a:t>
            </a:r>
            <a:r>
              <a:rPr lang="ja-JP" altLang="en-US" sz="1600" b="1" dirty="0" smtClean="0"/>
              <a:t>が暖めら</a:t>
            </a:r>
            <a:r>
              <a:rPr lang="ja-JP" altLang="en-US" sz="1600" b="1" dirty="0"/>
              <a:t>れ</a:t>
            </a:r>
            <a:r>
              <a:rPr lang="ja-JP" altLang="en-US" sz="1600" b="1" dirty="0" smtClean="0"/>
              <a:t>熱が蓄積</a:t>
            </a:r>
            <a:endParaRPr lang="en-US" altLang="ja-JP" sz="1600" b="1" dirty="0" smtClean="0"/>
          </a:p>
          <a:p>
            <a:r>
              <a:rPr lang="en-US" altLang="ja-JP" sz="1600" b="1" dirty="0"/>
              <a:t>7</a:t>
            </a:r>
            <a:r>
              <a:rPr lang="ja-JP" altLang="en-US" sz="1600" b="1" dirty="0" smtClean="0"/>
              <a:t>月：蓄積された熱が潜熱として大気へ放出</a:t>
            </a:r>
            <a:endParaRPr lang="en-US" altLang="ja-JP" sz="1600" b="1" dirty="0" smtClean="0"/>
          </a:p>
        </p:txBody>
      </p:sp>
      <p:sp>
        <p:nvSpPr>
          <p:cNvPr id="22" name="テキスト ボックス 21"/>
          <p:cNvSpPr txBox="1"/>
          <p:nvPr/>
        </p:nvSpPr>
        <p:spPr>
          <a:xfrm>
            <a:off x="641974" y="1967516"/>
            <a:ext cx="3441603" cy="307777"/>
          </a:xfrm>
          <a:prstGeom prst="rect">
            <a:avLst/>
          </a:prstGeom>
          <a:noFill/>
        </p:spPr>
        <p:txBody>
          <a:bodyPr wrap="square" rtlCol="0">
            <a:spAutoFit/>
          </a:bodyPr>
          <a:lstStyle/>
          <a:p>
            <a:r>
              <a:rPr kumimoji="1" lang="en-US" altLang="ja-JP" sz="1400" b="1" dirty="0" smtClean="0"/>
              <a:t>6</a:t>
            </a:r>
            <a:r>
              <a:rPr kumimoji="1" lang="ja-JP" altLang="en-US" sz="1400" b="1" dirty="0" smtClean="0"/>
              <a:t>月下向き長波フラックス　</a:t>
            </a:r>
            <a:r>
              <a:rPr kumimoji="1" lang="en-US" altLang="ja-JP" sz="1400" b="1" dirty="0" smtClean="0">
                <a:solidFill>
                  <a:srgbClr val="FF0000"/>
                </a:solidFill>
              </a:rPr>
              <a:t>※</a:t>
            </a:r>
            <a:r>
              <a:rPr kumimoji="1" lang="ja-JP" altLang="en-US" sz="1400" b="1" dirty="0" smtClean="0">
                <a:solidFill>
                  <a:srgbClr val="FF0000"/>
                </a:solidFill>
              </a:rPr>
              <a:t>下向き正</a:t>
            </a:r>
            <a:endParaRPr kumimoji="1" lang="ja-JP" altLang="en-US" sz="1400" b="1" dirty="0">
              <a:solidFill>
                <a:srgbClr val="FF0000"/>
              </a:solidFill>
            </a:endParaRPr>
          </a:p>
        </p:txBody>
      </p:sp>
      <p:sp>
        <p:nvSpPr>
          <p:cNvPr id="23" name="テキスト ボックス 22"/>
          <p:cNvSpPr txBox="1"/>
          <p:nvPr/>
        </p:nvSpPr>
        <p:spPr>
          <a:xfrm>
            <a:off x="5341326" y="421638"/>
            <a:ext cx="2765182" cy="307777"/>
          </a:xfrm>
          <a:prstGeom prst="rect">
            <a:avLst/>
          </a:prstGeom>
          <a:noFill/>
        </p:spPr>
        <p:txBody>
          <a:bodyPr wrap="square" rtlCol="0">
            <a:spAutoFit/>
          </a:bodyPr>
          <a:lstStyle/>
          <a:p>
            <a:r>
              <a:rPr lang="en-US" altLang="ja-JP" sz="1400" b="1" dirty="0" smtClean="0"/>
              <a:t>7</a:t>
            </a:r>
            <a:r>
              <a:rPr kumimoji="1" lang="ja-JP" altLang="en-US" sz="1400" b="1" dirty="0" smtClean="0"/>
              <a:t>月潜熱フラックス　</a:t>
            </a:r>
            <a:r>
              <a:rPr kumimoji="1" lang="en-US" altLang="ja-JP" sz="1400" b="1" dirty="0" smtClean="0">
                <a:solidFill>
                  <a:srgbClr val="FF0000"/>
                </a:solidFill>
              </a:rPr>
              <a:t>※</a:t>
            </a:r>
            <a:r>
              <a:rPr lang="ja-JP" altLang="en-US" sz="1400" b="1" dirty="0" smtClean="0">
                <a:solidFill>
                  <a:srgbClr val="FF0000"/>
                </a:solidFill>
              </a:rPr>
              <a:t>下向き正</a:t>
            </a:r>
            <a:endParaRPr kumimoji="1" lang="ja-JP" altLang="en-US" sz="1400" b="1" dirty="0">
              <a:solidFill>
                <a:srgbClr val="FF0000"/>
              </a:solidFill>
            </a:endParaRPr>
          </a:p>
        </p:txBody>
      </p:sp>
      <p:sp>
        <p:nvSpPr>
          <p:cNvPr id="24" name="テキスト ボックス 23"/>
          <p:cNvSpPr txBox="1"/>
          <p:nvPr/>
        </p:nvSpPr>
        <p:spPr>
          <a:xfrm>
            <a:off x="5908430" y="3353081"/>
            <a:ext cx="3156439" cy="276999"/>
          </a:xfrm>
          <a:prstGeom prst="rect">
            <a:avLst/>
          </a:prstGeom>
          <a:noFill/>
        </p:spPr>
        <p:txBody>
          <a:bodyPr wrap="square" rtlCol="0">
            <a:spAutoFit/>
          </a:bodyPr>
          <a:lstStyle/>
          <a:p>
            <a:r>
              <a:rPr kumimoji="1" lang="ja-JP" altLang="en-US" sz="1200" dirty="0" smtClean="0"/>
              <a:t>線：回帰係数</a:t>
            </a:r>
            <a:r>
              <a:rPr kumimoji="1" lang="en-US" altLang="ja-JP" sz="1200" dirty="0" smtClean="0"/>
              <a:t>(W/m</a:t>
            </a:r>
            <a:r>
              <a:rPr kumimoji="1" lang="en-US" altLang="ja-JP" sz="1200" baseline="30000" dirty="0" smtClean="0"/>
              <a:t>2</a:t>
            </a:r>
            <a:r>
              <a:rPr kumimoji="1" lang="en-US" altLang="ja-JP" sz="1200" dirty="0" smtClean="0"/>
              <a:t>), </a:t>
            </a:r>
            <a:r>
              <a:rPr kumimoji="1" lang="ja-JP" altLang="en-US" sz="1200" dirty="0" smtClean="0"/>
              <a:t>色：有意水準</a:t>
            </a:r>
            <a:r>
              <a:rPr kumimoji="1" lang="en-US" altLang="ja-JP" sz="1200" dirty="0" smtClean="0"/>
              <a:t>90</a:t>
            </a:r>
            <a:r>
              <a:rPr kumimoji="1" lang="ja-JP" altLang="en-US" sz="1200" dirty="0" smtClean="0"/>
              <a:t>％以上 </a:t>
            </a:r>
            <a:endParaRPr kumimoji="1" lang="ja-JP" altLang="en-US" sz="1200" b="1" u="sng" dirty="0">
              <a:solidFill>
                <a:srgbClr val="FF0000"/>
              </a:solidFill>
            </a:endParaRPr>
          </a:p>
        </p:txBody>
      </p:sp>
      <p:sp>
        <p:nvSpPr>
          <p:cNvPr id="25" name="テキスト ボックス 24"/>
          <p:cNvSpPr txBox="1"/>
          <p:nvPr/>
        </p:nvSpPr>
        <p:spPr>
          <a:xfrm>
            <a:off x="124690" y="11415"/>
            <a:ext cx="6126641" cy="400110"/>
          </a:xfrm>
          <a:prstGeom prst="rect">
            <a:avLst/>
          </a:prstGeom>
          <a:noFill/>
        </p:spPr>
        <p:txBody>
          <a:bodyPr wrap="square" rtlCol="0">
            <a:spAutoFit/>
          </a:bodyPr>
          <a:lstStyle/>
          <a:p>
            <a:r>
              <a:rPr lang="ja-JP" altLang="en-US" sz="2000" dirty="0" smtClean="0">
                <a:latin typeface="ＭＳ Ｐゴシック" panose="020B0600070205080204" pitchFamily="50" charset="-128"/>
                <a:ea typeface="ＭＳ Ｐゴシック" panose="020B0600070205080204" pitchFamily="50" charset="-128"/>
              </a:rPr>
              <a:t>結果　</a:t>
            </a:r>
            <a:r>
              <a:rPr lang="en-US" altLang="ja-JP" sz="2000" dirty="0">
                <a:latin typeface="ＭＳ Ｐゴシック" panose="020B0600070205080204" pitchFamily="50" charset="-128"/>
                <a:ea typeface="ＭＳ Ｐゴシック" panose="020B0600070205080204" pitchFamily="50" charset="-128"/>
              </a:rPr>
              <a:t>OLR</a:t>
            </a:r>
            <a:r>
              <a:rPr lang="ja-JP" altLang="en-US" sz="2000" dirty="0">
                <a:latin typeface="ＭＳ Ｐゴシック" panose="020B0600070205080204" pitchFamily="50" charset="-128"/>
                <a:ea typeface="ＭＳ Ｐゴシック" panose="020B0600070205080204" pitchFamily="50" charset="-128"/>
              </a:rPr>
              <a:t>インデックス</a:t>
            </a:r>
            <a:r>
              <a:rPr lang="ja-JP" altLang="en-US" sz="2000" dirty="0" smtClean="0">
                <a:latin typeface="ＭＳ Ｐゴシック" panose="020B0600070205080204" pitchFamily="50" charset="-128"/>
                <a:ea typeface="ＭＳ Ｐゴシック" panose="020B0600070205080204" pitchFamily="50" charset="-128"/>
              </a:rPr>
              <a:t>と地表面の物理量との回帰</a:t>
            </a:r>
            <a:endParaRPr lang="ja-JP" altLang="en-US" sz="2000" dirty="0">
              <a:latin typeface="ＭＳ Ｐゴシック" panose="020B0600070205080204" pitchFamily="50" charset="-128"/>
              <a:ea typeface="ＭＳ Ｐゴシック" panose="020B0600070205080204" pitchFamily="50" charset="-128"/>
            </a:endParaRPr>
          </a:p>
        </p:txBody>
      </p:sp>
      <p:pic>
        <p:nvPicPr>
          <p:cNvPr id="11" name="図 10"/>
          <p:cNvPicPr>
            <a:picLocks noChangeAspect="1"/>
          </p:cNvPicPr>
          <p:nvPr/>
        </p:nvPicPr>
        <p:blipFill rotWithShape="1">
          <a:blip r:embed="rId2" cstate="print">
            <a:extLst>
              <a:ext uri="{28A0092B-C50C-407E-A947-70E740481C1C}">
                <a14:useLocalDpi xmlns:a14="http://schemas.microsoft.com/office/drawing/2010/main" val="0"/>
              </a:ext>
            </a:extLst>
          </a:blip>
          <a:srcRect l="10845" t="4103" r="8854" b="1282"/>
          <a:stretch/>
        </p:blipFill>
        <p:spPr>
          <a:xfrm rot="5400000">
            <a:off x="951883" y="1497951"/>
            <a:ext cx="2687065" cy="4097216"/>
          </a:xfrm>
          <a:prstGeom prst="rect">
            <a:avLst/>
          </a:prstGeom>
        </p:spPr>
      </p:pic>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10679" t="3974" r="8854" b="1153"/>
          <a:stretch/>
        </p:blipFill>
        <p:spPr>
          <a:xfrm rot="5400000">
            <a:off x="5305048" y="-40378"/>
            <a:ext cx="2687067" cy="4099851"/>
          </a:xfrm>
          <a:prstGeom prst="rect">
            <a:avLst/>
          </a:prstGeom>
        </p:spPr>
      </p:pic>
      <p:pic>
        <p:nvPicPr>
          <p:cNvPr id="9" name="図 8"/>
          <p:cNvPicPr>
            <a:picLocks noChangeAspect="1"/>
          </p:cNvPicPr>
          <p:nvPr/>
        </p:nvPicPr>
        <p:blipFill rotWithShape="1">
          <a:blip r:embed="rId4" cstate="print">
            <a:extLst>
              <a:ext uri="{28A0092B-C50C-407E-A947-70E740481C1C}">
                <a14:useLocalDpi xmlns:a14="http://schemas.microsoft.com/office/drawing/2010/main" val="0"/>
              </a:ext>
            </a:extLst>
          </a:blip>
          <a:srcRect l="10845" t="3718" r="8521" b="1411"/>
          <a:stretch/>
        </p:blipFill>
        <p:spPr>
          <a:xfrm rot="5400000">
            <a:off x="5301826" y="3149073"/>
            <a:ext cx="2690876" cy="4097216"/>
          </a:xfrm>
          <a:prstGeom prst="rect">
            <a:avLst/>
          </a:prstGeom>
        </p:spPr>
      </p:pic>
      <p:sp>
        <p:nvSpPr>
          <p:cNvPr id="26" name="テキスト ボックス 25"/>
          <p:cNvSpPr txBox="1"/>
          <p:nvPr/>
        </p:nvSpPr>
        <p:spPr>
          <a:xfrm>
            <a:off x="6011303" y="6543119"/>
            <a:ext cx="3033347" cy="276999"/>
          </a:xfrm>
          <a:prstGeom prst="rect">
            <a:avLst/>
          </a:prstGeom>
          <a:noFill/>
        </p:spPr>
        <p:txBody>
          <a:bodyPr wrap="square" rtlCol="0">
            <a:spAutoFit/>
          </a:bodyPr>
          <a:lstStyle/>
          <a:p>
            <a:r>
              <a:rPr kumimoji="1" lang="ja-JP" altLang="en-US" sz="1200" dirty="0" smtClean="0"/>
              <a:t>線：回帰係数</a:t>
            </a:r>
            <a:r>
              <a:rPr kumimoji="1" lang="en-US" altLang="ja-JP" sz="1200" dirty="0" smtClean="0"/>
              <a:t>(m/s), </a:t>
            </a:r>
            <a:r>
              <a:rPr kumimoji="1" lang="ja-JP" altLang="en-US" sz="1200" dirty="0" smtClean="0"/>
              <a:t>色：有意水準</a:t>
            </a:r>
            <a:r>
              <a:rPr kumimoji="1" lang="en-US" altLang="ja-JP" sz="1200" dirty="0" smtClean="0"/>
              <a:t>90</a:t>
            </a:r>
            <a:r>
              <a:rPr kumimoji="1" lang="ja-JP" altLang="en-US" sz="1200" dirty="0" smtClean="0"/>
              <a:t>％以上 </a:t>
            </a:r>
            <a:endParaRPr kumimoji="1" lang="ja-JP" altLang="en-US" sz="1200" b="1" u="sng" dirty="0">
              <a:solidFill>
                <a:srgbClr val="FF0000"/>
              </a:solidFill>
            </a:endParaRPr>
          </a:p>
        </p:txBody>
      </p:sp>
      <p:sp>
        <p:nvSpPr>
          <p:cNvPr id="28" name="テキスト ボックス 27"/>
          <p:cNvSpPr txBox="1"/>
          <p:nvPr/>
        </p:nvSpPr>
        <p:spPr>
          <a:xfrm>
            <a:off x="5424853" y="3605675"/>
            <a:ext cx="2598128" cy="307777"/>
          </a:xfrm>
          <a:prstGeom prst="rect">
            <a:avLst/>
          </a:prstGeom>
          <a:noFill/>
        </p:spPr>
        <p:txBody>
          <a:bodyPr wrap="square" rtlCol="0">
            <a:spAutoFit/>
          </a:bodyPr>
          <a:lstStyle/>
          <a:p>
            <a:r>
              <a:rPr lang="en-US" altLang="ja-JP" sz="1400" b="1" dirty="0" smtClean="0"/>
              <a:t>7</a:t>
            </a:r>
            <a:r>
              <a:rPr kumimoji="1" lang="ja-JP" altLang="en-US" sz="1400" b="1" dirty="0" smtClean="0"/>
              <a:t>月風速の絶対値　</a:t>
            </a:r>
            <a:r>
              <a:rPr kumimoji="1" lang="en-US" altLang="ja-JP" sz="1400" b="1" dirty="0" smtClean="0">
                <a:solidFill>
                  <a:srgbClr val="FF0000"/>
                </a:solidFill>
              </a:rPr>
              <a:t>※</a:t>
            </a:r>
            <a:r>
              <a:rPr lang="ja-JP" altLang="en-US" sz="1400" b="1" dirty="0" smtClean="0">
                <a:solidFill>
                  <a:srgbClr val="FF0000"/>
                </a:solidFill>
              </a:rPr>
              <a:t>下向き正</a:t>
            </a:r>
            <a:endParaRPr kumimoji="1" lang="ja-JP" altLang="en-US" sz="1400" b="1" dirty="0">
              <a:solidFill>
                <a:srgbClr val="FF0000"/>
              </a:solidFill>
            </a:endParaRPr>
          </a:p>
        </p:txBody>
      </p:sp>
      <p:sp>
        <p:nvSpPr>
          <p:cNvPr id="2" name="右矢印 1"/>
          <p:cNvSpPr/>
          <p:nvPr/>
        </p:nvSpPr>
        <p:spPr>
          <a:xfrm>
            <a:off x="4089391" y="3123296"/>
            <a:ext cx="793155" cy="7365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4058241" y="3364884"/>
            <a:ext cx="826197" cy="307777"/>
          </a:xfrm>
          <a:prstGeom prst="rect">
            <a:avLst/>
          </a:prstGeom>
          <a:noFill/>
        </p:spPr>
        <p:txBody>
          <a:bodyPr wrap="square" rtlCol="0">
            <a:spAutoFit/>
          </a:bodyPr>
          <a:lstStyle/>
          <a:p>
            <a:r>
              <a:rPr kumimoji="1" lang="en-US" altLang="ja-JP" sz="1400" b="1" dirty="0" smtClean="0"/>
              <a:t>1</a:t>
            </a:r>
            <a:r>
              <a:rPr kumimoji="1" lang="ja-JP" altLang="en-US" sz="1400" b="1" dirty="0" smtClean="0"/>
              <a:t>か月後</a:t>
            </a:r>
            <a:endParaRPr kumimoji="1" lang="ja-JP" altLang="en-US" sz="1400" b="1" dirty="0"/>
          </a:p>
        </p:txBody>
      </p:sp>
      <p:sp>
        <p:nvSpPr>
          <p:cNvPr id="19" name="テキスト ボックス 18"/>
          <p:cNvSpPr txBox="1"/>
          <p:nvPr/>
        </p:nvSpPr>
        <p:spPr>
          <a:xfrm>
            <a:off x="1456846" y="4856643"/>
            <a:ext cx="3156439" cy="276999"/>
          </a:xfrm>
          <a:prstGeom prst="rect">
            <a:avLst/>
          </a:prstGeom>
          <a:noFill/>
        </p:spPr>
        <p:txBody>
          <a:bodyPr wrap="square" rtlCol="0">
            <a:spAutoFit/>
          </a:bodyPr>
          <a:lstStyle/>
          <a:p>
            <a:r>
              <a:rPr kumimoji="1" lang="ja-JP" altLang="en-US" sz="1200" dirty="0" smtClean="0"/>
              <a:t>線：回帰係数</a:t>
            </a:r>
            <a:r>
              <a:rPr kumimoji="1" lang="en-US" altLang="ja-JP" sz="1200" dirty="0" smtClean="0"/>
              <a:t>(W/m</a:t>
            </a:r>
            <a:r>
              <a:rPr kumimoji="1" lang="en-US" altLang="ja-JP" sz="1200" baseline="30000" dirty="0" smtClean="0"/>
              <a:t>2</a:t>
            </a:r>
            <a:r>
              <a:rPr kumimoji="1" lang="en-US" altLang="ja-JP" sz="1200" dirty="0" smtClean="0"/>
              <a:t>), </a:t>
            </a:r>
            <a:r>
              <a:rPr kumimoji="1" lang="ja-JP" altLang="en-US" sz="1200" dirty="0" smtClean="0"/>
              <a:t>色：有意水準</a:t>
            </a:r>
            <a:r>
              <a:rPr kumimoji="1" lang="en-US" altLang="ja-JP" sz="1200" dirty="0" smtClean="0"/>
              <a:t>90</a:t>
            </a:r>
            <a:r>
              <a:rPr kumimoji="1" lang="ja-JP" altLang="en-US" sz="1200" dirty="0" smtClean="0"/>
              <a:t>％以上 </a:t>
            </a:r>
            <a:endParaRPr kumimoji="1" lang="ja-JP" altLang="en-US" sz="1200" b="1" u="sng" dirty="0">
              <a:solidFill>
                <a:srgbClr val="FF0000"/>
              </a:solidFill>
            </a:endParaRPr>
          </a:p>
        </p:txBody>
      </p:sp>
    </p:spTree>
    <p:extLst>
      <p:ext uri="{BB962C8B-B14F-4D97-AF65-F5344CB8AC3E}">
        <p14:creationId xmlns:p14="http://schemas.microsoft.com/office/powerpoint/2010/main" val="2685821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図 146"/>
          <p:cNvPicPr>
            <a:picLocks noChangeAspect="1"/>
          </p:cNvPicPr>
          <p:nvPr/>
        </p:nvPicPr>
        <p:blipFill rotWithShape="1">
          <a:blip r:embed="rId2">
            <a:extLst>
              <a:ext uri="{28A0092B-C50C-407E-A947-70E740481C1C}">
                <a14:useLocalDpi xmlns:a14="http://schemas.microsoft.com/office/drawing/2010/main" val="0"/>
              </a:ext>
            </a:extLst>
          </a:blip>
          <a:srcRect l="6385" t="4892" r="2115" b="3100"/>
          <a:stretch/>
        </p:blipFill>
        <p:spPr>
          <a:xfrm>
            <a:off x="307550" y="3577076"/>
            <a:ext cx="3404005" cy="2893128"/>
          </a:xfrm>
          <a:prstGeom prst="rect">
            <a:avLst/>
          </a:prstGeom>
        </p:spPr>
      </p:pic>
      <p:sp>
        <p:nvSpPr>
          <p:cNvPr id="132" name="角丸四角形 131"/>
          <p:cNvSpPr/>
          <p:nvPr/>
        </p:nvSpPr>
        <p:spPr>
          <a:xfrm>
            <a:off x="4246032" y="4948792"/>
            <a:ext cx="4405973" cy="1324218"/>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24690" y="11415"/>
            <a:ext cx="4197927" cy="400110"/>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rPr>
              <a:t>波</a:t>
            </a:r>
            <a:r>
              <a:rPr lang="ja-JP" altLang="en-US" sz="2000" dirty="0" smtClean="0">
                <a:latin typeface="ＭＳ Ｐゴシック" panose="020B0600070205080204" pitchFamily="50" charset="-128"/>
                <a:ea typeface="ＭＳ Ｐゴシック" panose="020B0600070205080204" pitchFamily="50" charset="-128"/>
              </a:rPr>
              <a:t>のインデックスを作って回帰</a:t>
            </a:r>
            <a:endParaRPr kumimoji="1" lang="ja-JP" altLang="en-US" sz="2000" dirty="0">
              <a:latin typeface="ＭＳ Ｐゴシック" panose="020B0600070205080204" pitchFamily="50" charset="-128"/>
              <a:ea typeface="ＭＳ Ｐゴシック" panose="020B0600070205080204" pitchFamily="50" charset="-128"/>
            </a:endParaRPr>
          </a:p>
        </p:txBody>
      </p:sp>
      <p:grpSp>
        <p:nvGrpSpPr>
          <p:cNvPr id="5" name="グループ化 4"/>
          <p:cNvGrpSpPr/>
          <p:nvPr/>
        </p:nvGrpSpPr>
        <p:grpSpPr>
          <a:xfrm>
            <a:off x="0" y="1"/>
            <a:ext cx="9144000" cy="415636"/>
            <a:chOff x="0" y="0"/>
            <a:chExt cx="9144000" cy="814647"/>
          </a:xfrm>
        </p:grpSpPr>
        <p:sp>
          <p:nvSpPr>
            <p:cNvPr id="6" name="正方形/長方形 5"/>
            <p:cNvSpPr/>
            <p:nvPr/>
          </p:nvSpPr>
          <p:spPr>
            <a:xfrm>
              <a:off x="0" y="0"/>
              <a:ext cx="9144000" cy="81464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24690" y="22371"/>
              <a:ext cx="5713402" cy="784216"/>
            </a:xfrm>
            <a:prstGeom prst="rect">
              <a:avLst/>
            </a:prstGeom>
            <a:noFill/>
          </p:spPr>
          <p:txBody>
            <a:bodyPr wrap="square" rtlCol="0">
              <a:spAutoFit/>
            </a:bodyPr>
            <a:lstStyle/>
            <a:p>
              <a:r>
                <a:rPr lang="ja-JP" altLang="en-US" sz="2000" dirty="0" smtClean="0">
                  <a:latin typeface="ＭＳ Ｐゴシック" panose="020B0600070205080204" pitchFamily="50" charset="-128"/>
                  <a:ea typeface="ＭＳ Ｐゴシック" panose="020B0600070205080204" pitchFamily="50" charset="-128"/>
                </a:rPr>
                <a:t>結果　</a:t>
              </a:r>
              <a:r>
                <a:rPr lang="en-US" altLang="ja-JP" sz="2000" dirty="0" smtClean="0">
                  <a:latin typeface="ＭＳ Ｐゴシック" panose="020B0600070205080204" pitchFamily="50" charset="-128"/>
                  <a:ea typeface="ＭＳ Ｐゴシック" panose="020B0600070205080204" pitchFamily="50" charset="-128"/>
                </a:rPr>
                <a:t>6</a:t>
              </a:r>
              <a:r>
                <a:rPr lang="ja-JP" altLang="en-US" sz="2000" dirty="0" smtClean="0">
                  <a:latin typeface="ＭＳ Ｐゴシック" panose="020B0600070205080204" pitchFamily="50" charset="-128"/>
                  <a:ea typeface="ＭＳ Ｐゴシック" panose="020B0600070205080204" pitchFamily="50" charset="-128"/>
                </a:rPr>
                <a:t>月の風循環の変化と熱放出のメカニズム</a:t>
              </a:r>
              <a:endParaRPr kumimoji="1" lang="ja-JP" altLang="en-US" sz="2000" dirty="0">
                <a:latin typeface="ＭＳ Ｐゴシック" panose="020B0600070205080204" pitchFamily="50" charset="-128"/>
                <a:ea typeface="ＭＳ Ｐゴシック" panose="020B0600070205080204" pitchFamily="50" charset="-128"/>
              </a:endParaRPr>
            </a:p>
          </p:txBody>
        </p:sp>
      </p:grpSp>
      <p:sp>
        <p:nvSpPr>
          <p:cNvPr id="14" name="テキスト ボックス 13"/>
          <p:cNvSpPr txBox="1"/>
          <p:nvPr/>
        </p:nvSpPr>
        <p:spPr>
          <a:xfrm>
            <a:off x="1159100" y="412804"/>
            <a:ext cx="1962698" cy="307777"/>
          </a:xfrm>
          <a:prstGeom prst="rect">
            <a:avLst/>
          </a:prstGeom>
          <a:noFill/>
        </p:spPr>
        <p:txBody>
          <a:bodyPr wrap="square" rtlCol="0">
            <a:spAutoFit/>
          </a:bodyPr>
          <a:lstStyle/>
          <a:p>
            <a:r>
              <a:rPr kumimoji="1" lang="ja-JP" altLang="en-US" sz="1400" b="1" dirty="0" smtClean="0"/>
              <a:t>風の断面図（気候値）</a:t>
            </a:r>
            <a:endParaRPr kumimoji="1" lang="ja-JP" altLang="en-US" sz="1400" b="1" dirty="0">
              <a:solidFill>
                <a:srgbClr val="FF0000"/>
              </a:solidFill>
            </a:endParaRPr>
          </a:p>
        </p:txBody>
      </p:sp>
      <p:sp>
        <p:nvSpPr>
          <p:cNvPr id="18" name="雲 17"/>
          <p:cNvSpPr/>
          <p:nvPr/>
        </p:nvSpPr>
        <p:spPr>
          <a:xfrm>
            <a:off x="4288752" y="1170656"/>
            <a:ext cx="732960" cy="2742221"/>
          </a:xfrm>
          <a:prstGeom prst="cloud">
            <a:avLst/>
          </a:prstGeom>
          <a:solidFill>
            <a:schemeClr val="bg2">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4175319" y="4184582"/>
            <a:ext cx="2603551" cy="12309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6778870" y="4184582"/>
            <a:ext cx="1625275" cy="12309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4217901" y="4315611"/>
            <a:ext cx="400110" cy="527538"/>
          </a:xfrm>
          <a:prstGeom prst="rect">
            <a:avLst/>
          </a:prstGeom>
          <a:noFill/>
        </p:spPr>
        <p:txBody>
          <a:bodyPr vert="eaVert" wrap="square" rtlCol="0">
            <a:spAutoFit/>
          </a:bodyPr>
          <a:lstStyle/>
          <a:p>
            <a:r>
              <a:rPr kumimoji="1" lang="ja-JP" altLang="en-US" sz="1400" b="1" dirty="0" smtClean="0"/>
              <a:t>赤道</a:t>
            </a:r>
            <a:endParaRPr kumimoji="1" lang="ja-JP" altLang="en-US" sz="1400" b="1" dirty="0"/>
          </a:p>
        </p:txBody>
      </p:sp>
      <p:sp>
        <p:nvSpPr>
          <p:cNvPr id="35" name="テキスト ボックス 34"/>
          <p:cNvSpPr txBox="1"/>
          <p:nvPr/>
        </p:nvSpPr>
        <p:spPr>
          <a:xfrm>
            <a:off x="5124357" y="4284230"/>
            <a:ext cx="400110" cy="756994"/>
          </a:xfrm>
          <a:prstGeom prst="rect">
            <a:avLst/>
          </a:prstGeom>
          <a:noFill/>
        </p:spPr>
        <p:txBody>
          <a:bodyPr vert="eaVert" wrap="square" rtlCol="0">
            <a:spAutoFit/>
          </a:bodyPr>
          <a:lstStyle/>
          <a:p>
            <a:r>
              <a:rPr lang="ja-JP" altLang="en-US" sz="1400" b="1" dirty="0"/>
              <a:t>サヘル</a:t>
            </a:r>
            <a:endParaRPr kumimoji="1" lang="ja-JP" altLang="en-US" sz="1400" b="1" dirty="0"/>
          </a:p>
        </p:txBody>
      </p:sp>
      <p:sp>
        <p:nvSpPr>
          <p:cNvPr id="36" name="テキスト ボックス 35"/>
          <p:cNvSpPr txBox="1"/>
          <p:nvPr/>
        </p:nvSpPr>
        <p:spPr>
          <a:xfrm>
            <a:off x="7391452" y="4308892"/>
            <a:ext cx="400110" cy="666997"/>
          </a:xfrm>
          <a:prstGeom prst="rect">
            <a:avLst/>
          </a:prstGeom>
          <a:noFill/>
        </p:spPr>
        <p:txBody>
          <a:bodyPr vert="eaVert" wrap="square" rtlCol="0">
            <a:spAutoFit/>
          </a:bodyPr>
          <a:lstStyle/>
          <a:p>
            <a:r>
              <a:rPr kumimoji="1" lang="ja-JP" altLang="en-US" sz="1400" b="1" dirty="0" smtClean="0"/>
              <a:t>地中海</a:t>
            </a:r>
            <a:endParaRPr kumimoji="1" lang="ja-JP" altLang="en-US" sz="1400" b="1" dirty="0"/>
          </a:p>
        </p:txBody>
      </p:sp>
      <p:cxnSp>
        <p:nvCxnSpPr>
          <p:cNvPr id="38" name="直線矢印コネクタ 37"/>
          <p:cNvCxnSpPr/>
          <p:nvPr/>
        </p:nvCxnSpPr>
        <p:spPr>
          <a:xfrm flipH="1" flipV="1">
            <a:off x="4655232" y="1002537"/>
            <a:ext cx="12222" cy="2840004"/>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4667454" y="1048365"/>
            <a:ext cx="2924053"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7591508" y="1048365"/>
            <a:ext cx="0" cy="2794178"/>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6" name="正方形/長方形 45"/>
          <p:cNvSpPr/>
          <p:nvPr/>
        </p:nvSpPr>
        <p:spPr>
          <a:xfrm>
            <a:off x="8404145" y="4183365"/>
            <a:ext cx="612582" cy="1234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雲 52"/>
          <p:cNvSpPr/>
          <p:nvPr/>
        </p:nvSpPr>
        <p:spPr>
          <a:xfrm>
            <a:off x="7062922" y="2294879"/>
            <a:ext cx="1081454" cy="896760"/>
          </a:xfrm>
          <a:prstGeom prst="cloud">
            <a:avLst/>
          </a:prstGeom>
          <a:solidFill>
            <a:schemeClr val="bg2">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下矢印 53"/>
          <p:cNvSpPr/>
          <p:nvPr/>
        </p:nvSpPr>
        <p:spPr>
          <a:xfrm>
            <a:off x="7378971" y="3218587"/>
            <a:ext cx="449356" cy="928078"/>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右矢印 55"/>
          <p:cNvSpPr/>
          <p:nvPr/>
        </p:nvSpPr>
        <p:spPr>
          <a:xfrm rot="805358">
            <a:off x="6915139" y="3933019"/>
            <a:ext cx="446157" cy="109761"/>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右矢印 56"/>
          <p:cNvSpPr/>
          <p:nvPr/>
        </p:nvSpPr>
        <p:spPr>
          <a:xfrm rot="805358">
            <a:off x="6900741" y="4040851"/>
            <a:ext cx="446157" cy="106584"/>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右矢印 57"/>
          <p:cNvSpPr/>
          <p:nvPr/>
        </p:nvSpPr>
        <p:spPr>
          <a:xfrm>
            <a:off x="7368856" y="4080481"/>
            <a:ext cx="446157" cy="106584"/>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右矢印 58"/>
          <p:cNvSpPr/>
          <p:nvPr/>
        </p:nvSpPr>
        <p:spPr>
          <a:xfrm>
            <a:off x="7370685" y="3975689"/>
            <a:ext cx="446157" cy="106584"/>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上矢印 59"/>
          <p:cNvSpPr/>
          <p:nvPr/>
        </p:nvSpPr>
        <p:spPr>
          <a:xfrm>
            <a:off x="7334727" y="3199240"/>
            <a:ext cx="508751" cy="947426"/>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4359465" y="5104078"/>
            <a:ext cx="4577365" cy="1077218"/>
          </a:xfrm>
          <a:prstGeom prst="rect">
            <a:avLst/>
          </a:prstGeom>
          <a:noFill/>
        </p:spPr>
        <p:txBody>
          <a:bodyPr wrap="square" rtlCol="0">
            <a:spAutoFit/>
          </a:bodyPr>
          <a:lstStyle/>
          <a:p>
            <a:r>
              <a:rPr kumimoji="1" lang="ja-JP" altLang="en-US" sz="1600" b="1" dirty="0" smtClean="0"/>
              <a:t>上昇域・下降域のピークが北偏する．</a:t>
            </a:r>
            <a:endParaRPr kumimoji="1" lang="en-US" altLang="ja-JP" sz="1600" b="1" dirty="0" smtClean="0"/>
          </a:p>
          <a:p>
            <a:r>
              <a:rPr kumimoji="1" lang="ja-JP" altLang="en-US" sz="1600" b="1" dirty="0" smtClean="0"/>
              <a:t>地中海</a:t>
            </a:r>
            <a:r>
              <a:rPr lang="ja-JP" altLang="en-US" sz="1600" b="1" dirty="0"/>
              <a:t>上空</a:t>
            </a:r>
            <a:r>
              <a:rPr kumimoji="1" lang="ja-JP" altLang="en-US" sz="1600" b="1" dirty="0" smtClean="0"/>
              <a:t>では雲が発生しやすくなり，</a:t>
            </a:r>
            <a:endParaRPr kumimoji="1" lang="en-US" altLang="ja-JP" sz="1600" b="1" dirty="0" smtClean="0"/>
          </a:p>
          <a:p>
            <a:r>
              <a:rPr lang="ja-JP" altLang="en-US" sz="1600" b="1" dirty="0" smtClean="0"/>
              <a:t>下向き長波放射量が増加．</a:t>
            </a:r>
            <a:endParaRPr lang="en-US" altLang="ja-JP" sz="1600" b="1" dirty="0" smtClean="0"/>
          </a:p>
          <a:p>
            <a:r>
              <a:rPr lang="ja-JP" altLang="en-US" sz="1600" b="1" dirty="0" smtClean="0"/>
              <a:t>蓄積された熱は</a:t>
            </a:r>
            <a:r>
              <a:rPr lang="en-US" altLang="ja-JP" sz="1600" b="1" dirty="0" smtClean="0"/>
              <a:t>7</a:t>
            </a:r>
            <a:r>
              <a:rPr lang="ja-JP" altLang="en-US" sz="1600" b="1" dirty="0" smtClean="0"/>
              <a:t>月に潜熱として大気に放出．</a:t>
            </a:r>
            <a:endParaRPr kumimoji="1" lang="ja-JP" altLang="en-US" sz="1600" b="1" dirty="0"/>
          </a:p>
        </p:txBody>
      </p:sp>
      <p:sp>
        <p:nvSpPr>
          <p:cNvPr id="143" name="テキスト ボックス 142"/>
          <p:cNvSpPr txBox="1"/>
          <p:nvPr/>
        </p:nvSpPr>
        <p:spPr>
          <a:xfrm>
            <a:off x="383363" y="6339063"/>
            <a:ext cx="400110" cy="527538"/>
          </a:xfrm>
          <a:prstGeom prst="rect">
            <a:avLst/>
          </a:prstGeom>
          <a:noFill/>
        </p:spPr>
        <p:txBody>
          <a:bodyPr vert="eaVert" wrap="square" rtlCol="0">
            <a:spAutoFit/>
          </a:bodyPr>
          <a:lstStyle/>
          <a:p>
            <a:r>
              <a:rPr kumimoji="1" lang="ja-JP" altLang="en-US" sz="1400" b="1" dirty="0" smtClean="0"/>
              <a:t>赤道</a:t>
            </a:r>
            <a:endParaRPr kumimoji="1" lang="ja-JP" altLang="en-US" sz="1400" b="1" dirty="0"/>
          </a:p>
        </p:txBody>
      </p:sp>
      <p:sp>
        <p:nvSpPr>
          <p:cNvPr id="144" name="テキスト ボックス 143"/>
          <p:cNvSpPr txBox="1"/>
          <p:nvPr/>
        </p:nvSpPr>
        <p:spPr>
          <a:xfrm>
            <a:off x="1247023" y="6301222"/>
            <a:ext cx="400110" cy="662286"/>
          </a:xfrm>
          <a:prstGeom prst="rect">
            <a:avLst/>
          </a:prstGeom>
          <a:noFill/>
        </p:spPr>
        <p:txBody>
          <a:bodyPr vert="eaVert" wrap="square" rtlCol="0">
            <a:spAutoFit/>
          </a:bodyPr>
          <a:lstStyle/>
          <a:p>
            <a:r>
              <a:rPr lang="ja-JP" altLang="en-US" sz="1400" b="1" dirty="0"/>
              <a:t>サヘル</a:t>
            </a:r>
            <a:endParaRPr kumimoji="1" lang="ja-JP" altLang="en-US" sz="1400" b="1" dirty="0"/>
          </a:p>
        </p:txBody>
      </p:sp>
      <p:sp>
        <p:nvSpPr>
          <p:cNvPr id="145" name="テキスト ボックス 144"/>
          <p:cNvSpPr txBox="1"/>
          <p:nvPr/>
        </p:nvSpPr>
        <p:spPr>
          <a:xfrm>
            <a:off x="2581281" y="6274787"/>
            <a:ext cx="400110" cy="666997"/>
          </a:xfrm>
          <a:prstGeom prst="rect">
            <a:avLst/>
          </a:prstGeom>
          <a:noFill/>
        </p:spPr>
        <p:txBody>
          <a:bodyPr vert="eaVert" wrap="square" rtlCol="0">
            <a:spAutoFit/>
          </a:bodyPr>
          <a:lstStyle/>
          <a:p>
            <a:r>
              <a:rPr kumimoji="1" lang="ja-JP" altLang="en-US" sz="1400" b="1" dirty="0" smtClean="0"/>
              <a:t>地中海</a:t>
            </a:r>
            <a:endParaRPr kumimoji="1" lang="ja-JP" altLang="en-US" sz="1400" b="1" dirty="0"/>
          </a:p>
        </p:txBody>
      </p:sp>
      <p:pic>
        <p:nvPicPr>
          <p:cNvPr id="146" name="図 145"/>
          <p:cNvPicPr>
            <a:picLocks noChangeAspect="1"/>
          </p:cNvPicPr>
          <p:nvPr/>
        </p:nvPicPr>
        <p:blipFill rotWithShape="1">
          <a:blip r:embed="rId3">
            <a:extLst>
              <a:ext uri="{28A0092B-C50C-407E-A947-70E740481C1C}">
                <a14:useLocalDpi xmlns:a14="http://schemas.microsoft.com/office/drawing/2010/main" val="0"/>
              </a:ext>
            </a:extLst>
          </a:blip>
          <a:srcRect l="8346" t="5041" r="2808" b="2950"/>
          <a:stretch/>
        </p:blipFill>
        <p:spPr>
          <a:xfrm>
            <a:off x="331880" y="662873"/>
            <a:ext cx="3359696" cy="2889016"/>
          </a:xfrm>
          <a:prstGeom prst="rect">
            <a:avLst/>
          </a:prstGeom>
        </p:spPr>
      </p:pic>
      <p:sp>
        <p:nvSpPr>
          <p:cNvPr id="15" name="テキスト ボックス 14"/>
          <p:cNvSpPr txBox="1"/>
          <p:nvPr/>
        </p:nvSpPr>
        <p:spPr>
          <a:xfrm>
            <a:off x="1247023" y="3349787"/>
            <a:ext cx="1786852" cy="307777"/>
          </a:xfrm>
          <a:prstGeom prst="rect">
            <a:avLst/>
          </a:prstGeom>
          <a:noFill/>
        </p:spPr>
        <p:txBody>
          <a:bodyPr wrap="square" rtlCol="0">
            <a:spAutoFit/>
          </a:bodyPr>
          <a:lstStyle/>
          <a:p>
            <a:r>
              <a:rPr kumimoji="1" lang="ja-JP" altLang="en-US" sz="1400" b="1" dirty="0" smtClean="0"/>
              <a:t>風の断面図（回帰）</a:t>
            </a:r>
            <a:endParaRPr kumimoji="1" lang="ja-JP" altLang="en-US" sz="1400" b="1" dirty="0">
              <a:solidFill>
                <a:srgbClr val="FF0000"/>
              </a:solidFill>
            </a:endParaRPr>
          </a:p>
        </p:txBody>
      </p:sp>
      <p:sp>
        <p:nvSpPr>
          <p:cNvPr id="148" name="テキスト ボックス 147"/>
          <p:cNvSpPr txBox="1"/>
          <p:nvPr/>
        </p:nvSpPr>
        <p:spPr>
          <a:xfrm>
            <a:off x="3244891" y="6569852"/>
            <a:ext cx="6022201" cy="276999"/>
          </a:xfrm>
          <a:prstGeom prst="rect">
            <a:avLst/>
          </a:prstGeom>
          <a:noFill/>
        </p:spPr>
        <p:txBody>
          <a:bodyPr wrap="square" rtlCol="0">
            <a:spAutoFit/>
          </a:bodyPr>
          <a:lstStyle/>
          <a:p>
            <a:r>
              <a:rPr kumimoji="1" lang="ja-JP" altLang="en-US" sz="1200" dirty="0" smtClean="0"/>
              <a:t>上：線・色→気候値</a:t>
            </a:r>
            <a:r>
              <a:rPr lang="en-US" altLang="ja-JP" sz="1200" dirty="0" smtClean="0"/>
              <a:t>(m/s)</a:t>
            </a:r>
            <a:r>
              <a:rPr lang="ja-JP" altLang="en-US" sz="1200" dirty="0" err="1" smtClean="0"/>
              <a:t>，</a:t>
            </a:r>
            <a:r>
              <a:rPr lang="ja-JP" altLang="en-US" sz="1200" dirty="0" smtClean="0"/>
              <a:t>下：</a:t>
            </a:r>
            <a:r>
              <a:rPr kumimoji="1" lang="ja-JP" altLang="en-US" sz="1200" dirty="0" smtClean="0"/>
              <a:t>線→回帰係数</a:t>
            </a:r>
            <a:r>
              <a:rPr kumimoji="1" lang="en-US" altLang="ja-JP" sz="1200" dirty="0" smtClean="0"/>
              <a:t>(m/s), </a:t>
            </a:r>
            <a:r>
              <a:rPr kumimoji="1" lang="ja-JP" altLang="en-US" sz="1200" dirty="0" smtClean="0"/>
              <a:t>色→鉛直速度の有意水準</a:t>
            </a:r>
            <a:r>
              <a:rPr kumimoji="1" lang="en-US" altLang="ja-JP" sz="1200" dirty="0" smtClean="0"/>
              <a:t>90</a:t>
            </a:r>
            <a:r>
              <a:rPr kumimoji="1" lang="ja-JP" altLang="en-US" sz="1200" dirty="0" smtClean="0"/>
              <a:t>％以上 </a:t>
            </a:r>
            <a:endParaRPr kumimoji="1" lang="ja-JP" altLang="en-US" sz="1200" b="1" u="sng" dirty="0">
              <a:solidFill>
                <a:srgbClr val="FF0000"/>
              </a:solidFill>
            </a:endParaRPr>
          </a:p>
        </p:txBody>
      </p:sp>
    </p:spTree>
    <p:extLst>
      <p:ext uri="{BB962C8B-B14F-4D97-AF65-F5344CB8AC3E}">
        <p14:creationId xmlns:p14="http://schemas.microsoft.com/office/powerpoint/2010/main" val="933410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22222E-6 -1.85185E-6 L 0.07899 -1.85185E-6 " pathEditMode="relative" rAng="0" ptsTypes="AA">
                                      <p:cBhvr>
                                        <p:cTn id="6" dur="2000" fill="hold"/>
                                        <p:tgtEl>
                                          <p:spTgt spid="18"/>
                                        </p:tgtEl>
                                        <p:attrNameLst>
                                          <p:attrName>ppt_x</p:attrName>
                                          <p:attrName>ppt_y</p:attrName>
                                        </p:attrNameLst>
                                      </p:cBhvr>
                                      <p:rCtr x="3941" y="0"/>
                                    </p:animMotion>
                                  </p:childTnLst>
                                </p:cTn>
                              </p:par>
                              <p:par>
                                <p:cTn id="7" presetID="63" presetClass="path" presetSubtype="0" accel="50000" decel="50000" fill="hold" nodeType="withEffect">
                                  <p:stCondLst>
                                    <p:cond delay="0"/>
                                  </p:stCondLst>
                                  <p:childTnLst>
                                    <p:animMotion origin="layout" path="M 2.22222E-6 -1.85185E-6 L 0.07899 -1.85185E-6 " pathEditMode="relative" rAng="0" ptsTypes="AA">
                                      <p:cBhvr>
                                        <p:cTn id="8" dur="2000" fill="hold"/>
                                        <p:tgtEl>
                                          <p:spTgt spid="42"/>
                                        </p:tgtEl>
                                        <p:attrNameLst>
                                          <p:attrName>ppt_x</p:attrName>
                                          <p:attrName>ppt_y</p:attrName>
                                        </p:attrNameLst>
                                      </p:cBhvr>
                                      <p:rCtr x="3941" y="0"/>
                                    </p:animMotion>
                                  </p:childTnLst>
                                </p:cTn>
                              </p:par>
                              <p:par>
                                <p:cTn id="9" presetID="63" presetClass="path" presetSubtype="0" accel="50000" decel="50000" fill="hold" nodeType="withEffect">
                                  <p:stCondLst>
                                    <p:cond delay="0"/>
                                  </p:stCondLst>
                                  <p:childTnLst>
                                    <p:animMotion origin="layout" path="M 2.22222E-6 -1.85185E-6 L 0.07899 -1.85185E-6 " pathEditMode="relative" rAng="0" ptsTypes="AA">
                                      <p:cBhvr>
                                        <p:cTn id="10" dur="2000" fill="hold"/>
                                        <p:tgtEl>
                                          <p:spTgt spid="38"/>
                                        </p:tgtEl>
                                        <p:attrNameLst>
                                          <p:attrName>ppt_x</p:attrName>
                                          <p:attrName>ppt_y</p:attrName>
                                        </p:attrNameLst>
                                      </p:cBhvr>
                                      <p:rCtr x="3941" y="0"/>
                                    </p:animMotion>
                                  </p:childTnLst>
                                </p:cTn>
                              </p:par>
                              <p:par>
                                <p:cTn id="11" presetID="63" presetClass="path" presetSubtype="0" accel="50000" decel="50000" fill="hold" nodeType="withEffect">
                                  <p:stCondLst>
                                    <p:cond delay="0"/>
                                  </p:stCondLst>
                                  <p:childTnLst>
                                    <p:animMotion origin="layout" path="M 2.22222E-6 -1.85185E-6 L 0.07899 -1.85185E-6 " pathEditMode="relative" rAng="0" ptsTypes="AA">
                                      <p:cBhvr>
                                        <p:cTn id="12" dur="2000" fill="hold"/>
                                        <p:tgtEl>
                                          <p:spTgt spid="44"/>
                                        </p:tgtEl>
                                        <p:attrNameLst>
                                          <p:attrName>ppt_x</p:attrName>
                                          <p:attrName>ppt_y</p:attrName>
                                        </p:attrNameLst>
                                      </p:cBhvr>
                                      <p:rCtr x="3941" y="0"/>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53"/>
                                        </p:tgtEl>
                                      </p:cBhvr>
                                    </p:animEffect>
                                    <p:set>
                                      <p:cBhvr>
                                        <p:cTn id="27" dur="1" fill="hold">
                                          <p:stCondLst>
                                            <p:cond delay="499"/>
                                          </p:stCondLst>
                                        </p:cTn>
                                        <p:tgtEl>
                                          <p:spTgt spid="53"/>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54"/>
                                        </p:tgtEl>
                                      </p:cBhvr>
                                    </p:animEffect>
                                    <p:set>
                                      <p:cBhvr>
                                        <p:cTn id="30" dur="1" fill="hold">
                                          <p:stCondLst>
                                            <p:cond delay="499"/>
                                          </p:stCondLst>
                                        </p:cTn>
                                        <p:tgtEl>
                                          <p:spTgt spid="5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wipe(left)">
                                      <p:cBhvr>
                                        <p:cTn id="35" dur="500"/>
                                        <p:tgtEl>
                                          <p:spTgt spid="5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ipe(left)">
                                      <p:cBhvr>
                                        <p:cTn id="38" dur="500"/>
                                        <p:tgtEl>
                                          <p:spTgt spid="57"/>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wipe(left)">
                                      <p:cBhvr>
                                        <p:cTn id="42" dur="500"/>
                                        <p:tgtEl>
                                          <p:spTgt spid="58"/>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left)">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57"/>
                                        </p:tgtEl>
                                      </p:cBhvr>
                                    </p:animEffect>
                                    <p:set>
                                      <p:cBhvr>
                                        <p:cTn id="53" dur="1" fill="hold">
                                          <p:stCondLst>
                                            <p:cond delay="499"/>
                                          </p:stCondLst>
                                        </p:cTn>
                                        <p:tgtEl>
                                          <p:spTgt spid="5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8"/>
                                        </p:tgtEl>
                                      </p:cBhvr>
                                    </p:animEffect>
                                    <p:set>
                                      <p:cBhvr>
                                        <p:cTn id="56" dur="1" fill="hold">
                                          <p:stCondLst>
                                            <p:cond delay="499"/>
                                          </p:stCondLst>
                                        </p:cTn>
                                        <p:tgtEl>
                                          <p:spTgt spid="58"/>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9"/>
                                        </p:tgtEl>
                                      </p:cBhvr>
                                    </p:animEffect>
                                    <p:set>
                                      <p:cBhvr>
                                        <p:cTn id="59" dur="1" fill="hold">
                                          <p:stCondLst>
                                            <p:cond delay="499"/>
                                          </p:stCondLst>
                                        </p:cTn>
                                        <p:tgtEl>
                                          <p:spTgt spid="5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wipe(down)">
                                      <p:cBhvr>
                                        <p:cTn id="6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3" grpId="0" animBg="1"/>
      <p:bldP spid="53" grpId="1" animBg="1"/>
      <p:bldP spid="54" grpId="0" animBg="1"/>
      <p:bldP spid="54" grpId="1" animBg="1"/>
      <p:bldP spid="56" grpId="0" animBg="1"/>
      <p:bldP spid="56" grpId="1" animBg="1"/>
      <p:bldP spid="57" grpId="0" animBg="1"/>
      <p:bldP spid="57" grpId="1" animBg="1"/>
      <p:bldP spid="58" grpId="0" animBg="1"/>
      <p:bldP spid="58" grpId="1" animBg="1"/>
      <p:bldP spid="59" grpId="0" animBg="1"/>
      <p:bldP spid="59" grpId="1" animBg="1"/>
      <p:bldP spid="6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l="6068" t="4844" r="3174" b="6933"/>
          <a:stretch/>
        </p:blipFill>
        <p:spPr>
          <a:xfrm>
            <a:off x="6054055" y="2295822"/>
            <a:ext cx="2989561" cy="3235569"/>
          </a:xfrm>
          <a:prstGeom prst="rect">
            <a:avLst/>
          </a:prstGeom>
        </p:spPr>
      </p:pic>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l="4948"/>
          <a:stretch/>
        </p:blipFill>
        <p:spPr>
          <a:xfrm rot="5400000">
            <a:off x="-127402" y="2414430"/>
            <a:ext cx="3244365" cy="2989562"/>
          </a:xfrm>
          <a:prstGeom prst="rect">
            <a:avLst/>
          </a:prstGeom>
        </p:spPr>
      </p:pic>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l="4948"/>
          <a:stretch/>
        </p:blipFill>
        <p:spPr>
          <a:xfrm rot="5400000">
            <a:off x="2915450" y="2414430"/>
            <a:ext cx="3244359" cy="2989562"/>
          </a:xfrm>
          <a:prstGeom prst="rect">
            <a:avLst/>
          </a:prstGeom>
        </p:spPr>
      </p:pic>
      <p:grpSp>
        <p:nvGrpSpPr>
          <p:cNvPr id="8" name="グループ化 7"/>
          <p:cNvGrpSpPr/>
          <p:nvPr/>
        </p:nvGrpSpPr>
        <p:grpSpPr>
          <a:xfrm>
            <a:off x="0" y="1"/>
            <a:ext cx="9144000" cy="415636"/>
            <a:chOff x="0" y="0"/>
            <a:chExt cx="9144000" cy="814647"/>
          </a:xfrm>
        </p:grpSpPr>
        <p:sp>
          <p:nvSpPr>
            <p:cNvPr id="9" name="正方形/長方形 8"/>
            <p:cNvSpPr/>
            <p:nvPr/>
          </p:nvSpPr>
          <p:spPr>
            <a:xfrm>
              <a:off x="0" y="0"/>
              <a:ext cx="9144000" cy="81464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24689" y="22371"/>
              <a:ext cx="6865196" cy="784216"/>
            </a:xfrm>
            <a:prstGeom prst="rect">
              <a:avLst/>
            </a:prstGeom>
            <a:noFill/>
          </p:spPr>
          <p:txBody>
            <a:bodyPr wrap="square" rtlCol="0">
              <a:spAutoFit/>
            </a:bodyPr>
            <a:lstStyle/>
            <a:p>
              <a:r>
                <a:rPr lang="en-US" altLang="ja-JP" sz="2000" dirty="0" smtClean="0">
                  <a:latin typeface="ＭＳ Ｐゴシック" panose="020B0600070205080204" pitchFamily="50" charset="-128"/>
                  <a:ea typeface="ＭＳ Ｐゴシック" panose="020B0600070205080204" pitchFamily="50" charset="-128"/>
                </a:rPr>
                <a:t>6</a:t>
              </a:r>
              <a:r>
                <a:rPr lang="ja-JP" altLang="en-US" sz="2000" dirty="0" smtClean="0">
                  <a:latin typeface="ＭＳ Ｐゴシック" panose="020B0600070205080204" pitchFamily="50" charset="-128"/>
                  <a:ea typeface="ＭＳ Ｐゴシック" panose="020B0600070205080204" pitchFamily="50" charset="-128"/>
                </a:rPr>
                <a:t>月サヘル</a:t>
              </a:r>
              <a:r>
                <a:rPr lang="en-US" altLang="ja-JP" sz="2000" dirty="0" smtClean="0">
                  <a:latin typeface="ＭＳ Ｐゴシック" panose="020B0600070205080204" pitchFamily="50" charset="-128"/>
                  <a:ea typeface="ＭＳ Ｐゴシック" panose="020B0600070205080204" pitchFamily="50" charset="-128"/>
                </a:rPr>
                <a:t>IDX</a:t>
              </a:r>
              <a:r>
                <a:rPr lang="ja-JP" altLang="en-US" sz="2000" dirty="0" smtClean="0">
                  <a:latin typeface="ＭＳ Ｐゴシック" panose="020B0600070205080204" pitchFamily="50" charset="-128"/>
                  <a:ea typeface="ＭＳ Ｐゴシック" panose="020B0600070205080204" pitchFamily="50" charset="-128"/>
                </a:rPr>
                <a:t>と</a:t>
              </a:r>
              <a:r>
                <a:rPr lang="en-US" altLang="ja-JP" sz="2000" dirty="0" smtClean="0">
                  <a:latin typeface="ＭＳ Ｐゴシック" panose="020B0600070205080204" pitchFamily="50" charset="-128"/>
                  <a:ea typeface="ＭＳ Ｐゴシック" panose="020B0600070205080204" pitchFamily="50" charset="-128"/>
                </a:rPr>
                <a:t>7</a:t>
              </a:r>
              <a:r>
                <a:rPr lang="ja-JP" altLang="en-US" sz="2000" dirty="0" smtClean="0">
                  <a:latin typeface="ＭＳ Ｐゴシック" panose="020B0600070205080204" pitchFamily="50" charset="-128"/>
                  <a:ea typeface="ＭＳ Ｐゴシック" panose="020B0600070205080204" pitchFamily="50" charset="-128"/>
                </a:rPr>
                <a:t>月地中海周辺の大気場との回帰</a:t>
              </a:r>
              <a:endParaRPr kumimoji="1" lang="ja-JP" altLang="en-US" sz="2000" dirty="0">
                <a:latin typeface="ＭＳ Ｐゴシック" panose="020B0600070205080204" pitchFamily="50" charset="-128"/>
                <a:ea typeface="ＭＳ Ｐゴシック" panose="020B0600070205080204" pitchFamily="50" charset="-128"/>
              </a:endParaRPr>
            </a:p>
          </p:txBody>
        </p:sp>
      </p:grpSp>
      <p:sp>
        <p:nvSpPr>
          <p:cNvPr id="11" name="テキスト ボックス 10"/>
          <p:cNvSpPr txBox="1"/>
          <p:nvPr/>
        </p:nvSpPr>
        <p:spPr>
          <a:xfrm>
            <a:off x="1081808" y="2058427"/>
            <a:ext cx="1098684" cy="307777"/>
          </a:xfrm>
          <a:prstGeom prst="rect">
            <a:avLst/>
          </a:prstGeom>
          <a:noFill/>
        </p:spPr>
        <p:txBody>
          <a:bodyPr wrap="square" rtlCol="0">
            <a:spAutoFit/>
          </a:bodyPr>
          <a:lstStyle/>
          <a:p>
            <a:r>
              <a:rPr kumimoji="1" lang="ja-JP" altLang="en-US" sz="1400" b="1" dirty="0" smtClean="0"/>
              <a:t>非断熱加熱</a:t>
            </a:r>
            <a:endParaRPr kumimoji="1" lang="ja-JP" altLang="en-US" sz="1400" b="1" dirty="0"/>
          </a:p>
        </p:txBody>
      </p:sp>
      <p:sp>
        <p:nvSpPr>
          <p:cNvPr id="12" name="テキスト ボックス 11"/>
          <p:cNvSpPr txBox="1"/>
          <p:nvPr/>
        </p:nvSpPr>
        <p:spPr>
          <a:xfrm>
            <a:off x="4308239" y="2058426"/>
            <a:ext cx="558302" cy="307777"/>
          </a:xfrm>
          <a:prstGeom prst="rect">
            <a:avLst/>
          </a:prstGeom>
          <a:noFill/>
        </p:spPr>
        <p:txBody>
          <a:bodyPr wrap="square" rtlCol="0">
            <a:spAutoFit/>
          </a:bodyPr>
          <a:lstStyle/>
          <a:p>
            <a:r>
              <a:rPr kumimoji="1" lang="ja-JP" altLang="en-US" sz="1400" b="1" dirty="0" smtClean="0"/>
              <a:t>気温</a:t>
            </a:r>
            <a:endParaRPr kumimoji="1" lang="ja-JP" altLang="en-US" sz="1400" b="1" dirty="0"/>
          </a:p>
        </p:txBody>
      </p:sp>
      <p:sp>
        <p:nvSpPr>
          <p:cNvPr id="13" name="テキスト ボックス 12"/>
          <p:cNvSpPr txBox="1"/>
          <p:nvPr/>
        </p:nvSpPr>
        <p:spPr>
          <a:xfrm>
            <a:off x="7320954" y="2058425"/>
            <a:ext cx="758146" cy="307777"/>
          </a:xfrm>
          <a:prstGeom prst="rect">
            <a:avLst/>
          </a:prstGeom>
          <a:noFill/>
        </p:spPr>
        <p:txBody>
          <a:bodyPr wrap="square" rtlCol="0">
            <a:spAutoFit/>
          </a:bodyPr>
          <a:lstStyle/>
          <a:p>
            <a:r>
              <a:rPr kumimoji="1" lang="ja-JP" altLang="en-US" sz="1400" b="1" dirty="0" smtClean="0"/>
              <a:t>ジオポ</a:t>
            </a:r>
            <a:endParaRPr kumimoji="1" lang="ja-JP" altLang="en-US" sz="1400" b="1" dirty="0"/>
          </a:p>
        </p:txBody>
      </p:sp>
      <p:sp>
        <p:nvSpPr>
          <p:cNvPr id="14" name="テキスト ボックス 13"/>
          <p:cNvSpPr txBox="1"/>
          <p:nvPr/>
        </p:nvSpPr>
        <p:spPr>
          <a:xfrm>
            <a:off x="1918926" y="5681740"/>
            <a:ext cx="5301761" cy="584775"/>
          </a:xfrm>
          <a:prstGeom prst="rect">
            <a:avLst/>
          </a:prstGeom>
          <a:noFill/>
        </p:spPr>
        <p:txBody>
          <a:bodyPr wrap="square" rtlCol="0">
            <a:spAutoFit/>
          </a:bodyPr>
          <a:lstStyle/>
          <a:p>
            <a:r>
              <a:rPr kumimoji="1" lang="ja-JP" altLang="en-US" sz="1600" b="1" dirty="0" smtClean="0"/>
              <a:t>・潜熱が放出されることで，</a:t>
            </a:r>
            <a:r>
              <a:rPr lang="ja-JP" altLang="en-US" sz="1600" b="1" dirty="0" smtClean="0"/>
              <a:t>下層で弱い対流が起こる？</a:t>
            </a:r>
            <a:endParaRPr lang="en-US" altLang="ja-JP" sz="1600" b="1" dirty="0" smtClean="0"/>
          </a:p>
          <a:p>
            <a:r>
              <a:rPr kumimoji="1" lang="ja-JP" altLang="en-US" sz="1600" b="1" dirty="0" smtClean="0"/>
              <a:t>・その上層で高温・高気圧偏差が形成されている．</a:t>
            </a:r>
          </a:p>
        </p:txBody>
      </p:sp>
      <p:pic>
        <p:nvPicPr>
          <p:cNvPr id="15" name="図 14"/>
          <p:cNvPicPr>
            <a:picLocks noChangeAspect="1"/>
          </p:cNvPicPr>
          <p:nvPr/>
        </p:nvPicPr>
        <p:blipFill rotWithShape="1">
          <a:blip r:embed="rId5" cstate="print">
            <a:extLst>
              <a:ext uri="{28A0092B-C50C-407E-A947-70E740481C1C}">
                <a14:useLocalDpi xmlns:a14="http://schemas.microsoft.com/office/drawing/2010/main" val="0"/>
              </a:ext>
            </a:extLst>
          </a:blip>
          <a:srcRect l="8687" t="9488" r="7028" b="6795"/>
          <a:stretch/>
        </p:blipFill>
        <p:spPr>
          <a:xfrm rot="5400000">
            <a:off x="6791807" y="-293767"/>
            <a:ext cx="2058422" cy="2645963"/>
          </a:xfrm>
          <a:prstGeom prst="rect">
            <a:avLst/>
          </a:prstGeom>
        </p:spPr>
      </p:pic>
      <p:sp>
        <p:nvSpPr>
          <p:cNvPr id="16" name="テキスト ボックス 15"/>
          <p:cNvSpPr txBox="1"/>
          <p:nvPr/>
        </p:nvSpPr>
        <p:spPr>
          <a:xfrm>
            <a:off x="6812275" y="1135900"/>
            <a:ext cx="2017485" cy="307777"/>
          </a:xfrm>
          <a:prstGeom prst="rect">
            <a:avLst/>
          </a:prstGeom>
          <a:noFill/>
        </p:spPr>
        <p:txBody>
          <a:bodyPr wrap="square" rtlCol="0">
            <a:spAutoFit/>
          </a:bodyPr>
          <a:lstStyle/>
          <a:p>
            <a:r>
              <a:rPr kumimoji="1" lang="ja-JP" altLang="en-US" sz="1400" b="1" dirty="0" smtClean="0">
                <a:latin typeface="ＭＳ Ｐゴシック" panose="020B0600070205080204" pitchFamily="50" charset="-128"/>
                <a:ea typeface="ＭＳ Ｐゴシック" panose="020B0600070205080204" pitchFamily="50" charset="-128"/>
              </a:rPr>
              <a:t>←</a:t>
            </a:r>
            <a:r>
              <a:rPr lang="ja-JP" altLang="en-US" sz="1400" b="1" dirty="0">
                <a:latin typeface="ＭＳ Ｐゴシック" panose="020B0600070205080204" pitchFamily="50" charset="-128"/>
                <a:ea typeface="ＭＳ Ｐゴシック" panose="020B0600070205080204" pitchFamily="50" charset="-128"/>
              </a:rPr>
              <a:t>　</a:t>
            </a:r>
            <a:r>
              <a:rPr lang="ja-JP" altLang="en-US" sz="1400" b="1" dirty="0" smtClean="0">
                <a:latin typeface="ＭＳ Ｐゴシック" panose="020B0600070205080204" pitchFamily="50" charset="-128"/>
                <a:ea typeface="ＭＳ Ｐゴシック" panose="020B0600070205080204" pitchFamily="50" charset="-128"/>
              </a:rPr>
              <a:t>　 </a:t>
            </a:r>
            <a:r>
              <a:rPr kumimoji="1" lang="ja-JP" altLang="en-US" sz="1400" b="1" dirty="0" smtClean="0">
                <a:latin typeface="ＭＳ Ｐゴシック" panose="020B0600070205080204" pitchFamily="50" charset="-128"/>
                <a:ea typeface="ＭＳ Ｐゴシック" panose="020B0600070205080204" pitchFamily="50" charset="-128"/>
              </a:rPr>
              <a:t>東西平均　 　→</a:t>
            </a:r>
            <a:endParaRPr kumimoji="1" lang="ja-JP" altLang="en-US" sz="1400" b="1" dirty="0">
              <a:latin typeface="ＭＳ Ｐゴシック" panose="020B0600070205080204" pitchFamily="50" charset="-128"/>
              <a:ea typeface="ＭＳ Ｐゴシック" panose="020B0600070205080204" pitchFamily="50" charset="-128"/>
            </a:endParaRPr>
          </a:p>
        </p:txBody>
      </p:sp>
      <p:sp>
        <p:nvSpPr>
          <p:cNvPr id="17" name="テキスト ボックス 16"/>
          <p:cNvSpPr txBox="1"/>
          <p:nvPr/>
        </p:nvSpPr>
        <p:spPr>
          <a:xfrm>
            <a:off x="7176840" y="5531391"/>
            <a:ext cx="1967160" cy="523220"/>
          </a:xfrm>
          <a:prstGeom prst="rect">
            <a:avLst/>
          </a:prstGeom>
          <a:noFill/>
        </p:spPr>
        <p:txBody>
          <a:bodyPr wrap="square" rtlCol="0">
            <a:spAutoFit/>
          </a:bodyPr>
          <a:lstStyle/>
          <a:p>
            <a:r>
              <a:rPr kumimoji="1" lang="ja-JP" altLang="en-US" sz="1400" dirty="0" smtClean="0"/>
              <a:t>線：回帰係数</a:t>
            </a:r>
            <a:r>
              <a:rPr kumimoji="1" lang="en-US" altLang="ja-JP" sz="1400" dirty="0" smtClean="0"/>
              <a:t>, </a:t>
            </a:r>
          </a:p>
          <a:p>
            <a:r>
              <a:rPr kumimoji="1" lang="ja-JP" altLang="en-US" sz="1400" dirty="0" smtClean="0"/>
              <a:t>色：有意水準</a:t>
            </a:r>
            <a:r>
              <a:rPr kumimoji="1" lang="en-US" altLang="ja-JP" sz="1400" dirty="0" smtClean="0"/>
              <a:t>90</a:t>
            </a:r>
            <a:r>
              <a:rPr kumimoji="1" lang="ja-JP" altLang="en-US" sz="1400" dirty="0" smtClean="0"/>
              <a:t>％以上 </a:t>
            </a:r>
            <a:endParaRPr kumimoji="1" lang="ja-JP" altLang="en-US" sz="1400" b="1" u="sng" dirty="0">
              <a:solidFill>
                <a:srgbClr val="FF0000"/>
              </a:solidFill>
            </a:endParaRPr>
          </a:p>
        </p:txBody>
      </p:sp>
    </p:spTree>
    <p:extLst>
      <p:ext uri="{BB962C8B-B14F-4D97-AF65-F5344CB8AC3E}">
        <p14:creationId xmlns:p14="http://schemas.microsoft.com/office/powerpoint/2010/main" val="8437729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24690" y="11415"/>
            <a:ext cx="4197927" cy="400110"/>
          </a:xfrm>
          <a:prstGeom prst="rect">
            <a:avLst/>
          </a:prstGeom>
          <a:noFill/>
        </p:spPr>
        <p:txBody>
          <a:bodyPr wrap="square" rtlCol="0">
            <a:spAutoFit/>
          </a:bodyPr>
          <a:lstStyle/>
          <a:p>
            <a:r>
              <a:rPr lang="ja-JP" altLang="en-US" sz="2000" dirty="0" smtClean="0">
                <a:latin typeface="ＭＳ Ｐゴシック" panose="020B0600070205080204" pitchFamily="50" charset="-128"/>
                <a:ea typeface="ＭＳ Ｐゴシック" panose="020B0600070205080204" pitchFamily="50" charset="-128"/>
              </a:rPr>
              <a:t>－</a:t>
            </a:r>
            <a:r>
              <a:rPr lang="en-US" altLang="ja-JP" sz="2000" dirty="0" smtClean="0">
                <a:latin typeface="ＭＳ Ｐゴシック" panose="020B0600070205080204" pitchFamily="50" charset="-128"/>
                <a:ea typeface="ＭＳ Ｐゴシック" panose="020B0600070205080204" pitchFamily="50" charset="-128"/>
              </a:rPr>
              <a:t>LBM</a:t>
            </a:r>
            <a:r>
              <a:rPr lang="ja-JP" altLang="en-US" sz="2000" dirty="0" smtClean="0">
                <a:latin typeface="ＭＳ Ｐゴシック" panose="020B0600070205080204" pitchFamily="50" charset="-128"/>
                <a:ea typeface="ＭＳ Ｐゴシック" panose="020B0600070205080204" pitchFamily="50" charset="-128"/>
              </a:rPr>
              <a:t>実験－</a:t>
            </a:r>
            <a:endParaRPr kumimoji="1" lang="ja-JP" altLang="en-US" sz="2000" dirty="0">
              <a:latin typeface="ＭＳ Ｐゴシック" panose="020B0600070205080204" pitchFamily="50" charset="-128"/>
              <a:ea typeface="ＭＳ Ｐゴシック" panose="020B0600070205080204" pitchFamily="50" charset="-128"/>
            </a:endParaRPr>
          </a:p>
        </p:txBody>
      </p:sp>
      <p:grpSp>
        <p:nvGrpSpPr>
          <p:cNvPr id="6" name="グループ化 5"/>
          <p:cNvGrpSpPr/>
          <p:nvPr/>
        </p:nvGrpSpPr>
        <p:grpSpPr>
          <a:xfrm>
            <a:off x="0" y="1"/>
            <a:ext cx="9144000" cy="415636"/>
            <a:chOff x="0" y="0"/>
            <a:chExt cx="9144000" cy="814647"/>
          </a:xfrm>
        </p:grpSpPr>
        <p:sp>
          <p:nvSpPr>
            <p:cNvPr id="7" name="正方形/長方形 6"/>
            <p:cNvSpPr/>
            <p:nvPr/>
          </p:nvSpPr>
          <p:spPr>
            <a:xfrm>
              <a:off x="0" y="0"/>
              <a:ext cx="9144000" cy="81464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24690" y="22371"/>
              <a:ext cx="4197927" cy="784216"/>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rPr>
                <a:t>波</a:t>
              </a:r>
              <a:r>
                <a:rPr lang="ja-JP" altLang="en-US" sz="2000" dirty="0" smtClean="0">
                  <a:latin typeface="ＭＳ Ｐゴシック" panose="020B0600070205080204" pitchFamily="50" charset="-128"/>
                  <a:ea typeface="ＭＳ Ｐゴシック" panose="020B0600070205080204" pitchFamily="50" charset="-128"/>
                </a:rPr>
                <a:t>のインデックスを作って回帰</a:t>
              </a:r>
              <a:endParaRPr kumimoji="1" lang="ja-JP" altLang="en-US" sz="2000" dirty="0">
                <a:latin typeface="ＭＳ Ｐゴシック" panose="020B0600070205080204" pitchFamily="50" charset="-128"/>
                <a:ea typeface="ＭＳ Ｐゴシック" panose="020B0600070205080204" pitchFamily="50" charset="-128"/>
              </a:endParaRPr>
            </a:p>
          </p:txBody>
        </p:sp>
      </p:grpSp>
      <p:sp>
        <p:nvSpPr>
          <p:cNvPr id="2" name="テキスト ボックス 1"/>
          <p:cNvSpPr txBox="1"/>
          <p:nvPr/>
        </p:nvSpPr>
        <p:spPr>
          <a:xfrm>
            <a:off x="124690" y="476574"/>
            <a:ext cx="6566256" cy="646331"/>
          </a:xfrm>
          <a:prstGeom prst="rect">
            <a:avLst/>
          </a:prstGeom>
          <a:noFill/>
        </p:spPr>
        <p:txBody>
          <a:bodyPr wrap="square" rtlCol="0">
            <a:spAutoFit/>
          </a:bodyPr>
          <a:lstStyle/>
          <a:p>
            <a:r>
              <a:rPr kumimoji="1" lang="ja-JP" altLang="en-US" dirty="0" smtClean="0"/>
              <a:t>問い：サヘル以外にも波に寄与しているところはないか？</a:t>
            </a:r>
            <a:endParaRPr kumimoji="1" lang="en-US" altLang="ja-JP" dirty="0" smtClean="0"/>
          </a:p>
          <a:p>
            <a:r>
              <a:rPr lang="ja-JP" altLang="en-US" dirty="0"/>
              <a:t>　</a:t>
            </a:r>
            <a:r>
              <a:rPr lang="ja-JP" altLang="en-US" dirty="0" smtClean="0"/>
              <a:t>　　</a:t>
            </a:r>
            <a:r>
              <a:rPr kumimoji="1" lang="ja-JP" altLang="en-US" dirty="0" smtClean="0"/>
              <a:t>サヘル⇄中高緯度の波は</a:t>
            </a:r>
            <a:r>
              <a:rPr kumimoji="1" lang="ja-JP" altLang="en-US" b="1" u="sng" dirty="0" smtClean="0"/>
              <a:t>必要十分条件</a:t>
            </a:r>
            <a:r>
              <a:rPr kumimoji="1" lang="ja-JP" altLang="en-US" dirty="0" smtClean="0"/>
              <a:t>か？</a:t>
            </a:r>
            <a:endParaRPr kumimoji="1" lang="ja-JP" altLang="en-US" dirty="0"/>
          </a:p>
        </p:txBody>
      </p:sp>
      <p:pic>
        <p:nvPicPr>
          <p:cNvPr id="9" name="図 8"/>
          <p:cNvPicPr>
            <a:picLocks noChangeAspect="1"/>
          </p:cNvPicPr>
          <p:nvPr/>
        </p:nvPicPr>
        <p:blipFill rotWithShape="1">
          <a:blip r:embed="rId2">
            <a:extLst>
              <a:ext uri="{28A0092B-C50C-407E-A947-70E740481C1C}">
                <a14:useLocalDpi xmlns:a14="http://schemas.microsoft.com/office/drawing/2010/main" val="0"/>
              </a:ext>
            </a:extLst>
          </a:blip>
          <a:srcRect t="22563" r="3846" b="25205"/>
          <a:stretch/>
        </p:blipFill>
        <p:spPr>
          <a:xfrm>
            <a:off x="24877" y="1174201"/>
            <a:ext cx="4560341" cy="2216154"/>
          </a:xfrm>
          <a:prstGeom prst="rect">
            <a:avLst/>
          </a:prstGeom>
        </p:spPr>
      </p:pic>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23637" t="5000" r="26109" b="1538"/>
          <a:stretch/>
        </p:blipFill>
        <p:spPr>
          <a:xfrm rot="5400000">
            <a:off x="5745448" y="13969"/>
            <a:ext cx="2216155" cy="4536616"/>
          </a:xfrm>
          <a:prstGeom prst="rect">
            <a:avLst/>
          </a:prstGeom>
        </p:spPr>
      </p:pic>
      <p:pic>
        <p:nvPicPr>
          <p:cNvPr id="11" name="図 10"/>
          <p:cNvPicPr>
            <a:picLocks noChangeAspect="1"/>
          </p:cNvPicPr>
          <p:nvPr/>
        </p:nvPicPr>
        <p:blipFill rotWithShape="1">
          <a:blip r:embed="rId4" cstate="print">
            <a:extLst>
              <a:ext uri="{28A0092B-C50C-407E-A947-70E740481C1C}">
                <a14:useLocalDpi xmlns:a14="http://schemas.microsoft.com/office/drawing/2010/main" val="0"/>
              </a:ext>
            </a:extLst>
          </a:blip>
          <a:srcRect l="1388" t="23273" r="5230" b="25697"/>
          <a:stretch/>
        </p:blipFill>
        <p:spPr>
          <a:xfrm>
            <a:off x="4585218" y="3689916"/>
            <a:ext cx="4536616" cy="2216154"/>
          </a:xfrm>
          <a:prstGeom prst="rect">
            <a:avLst/>
          </a:prstGeom>
        </p:spPr>
      </p:pic>
      <p:pic>
        <p:nvPicPr>
          <p:cNvPr id="12" name="図 11"/>
          <p:cNvPicPr>
            <a:picLocks noChangeAspect="1"/>
          </p:cNvPicPr>
          <p:nvPr/>
        </p:nvPicPr>
        <p:blipFill rotWithShape="1">
          <a:blip r:embed="rId5" cstate="print">
            <a:extLst>
              <a:ext uri="{28A0092B-C50C-407E-A947-70E740481C1C}">
                <a14:useLocalDpi xmlns:a14="http://schemas.microsoft.com/office/drawing/2010/main" val="0"/>
              </a:ext>
            </a:extLst>
          </a:blip>
          <a:srcRect l="23568" t="5151" r="26078" b="1637"/>
          <a:stretch/>
        </p:blipFill>
        <p:spPr>
          <a:xfrm rot="5400000">
            <a:off x="1196970" y="2517822"/>
            <a:ext cx="2216155" cy="4560341"/>
          </a:xfrm>
          <a:prstGeom prst="rect">
            <a:avLst/>
          </a:prstGeom>
        </p:spPr>
      </p:pic>
      <p:sp>
        <p:nvSpPr>
          <p:cNvPr id="13" name="テキスト ボックス 12"/>
          <p:cNvSpPr txBox="1"/>
          <p:nvPr/>
        </p:nvSpPr>
        <p:spPr>
          <a:xfrm>
            <a:off x="1593970" y="3368928"/>
            <a:ext cx="1604356" cy="307777"/>
          </a:xfrm>
          <a:prstGeom prst="rect">
            <a:avLst/>
          </a:prstGeom>
          <a:noFill/>
        </p:spPr>
        <p:txBody>
          <a:bodyPr wrap="square" rtlCol="0">
            <a:spAutoFit/>
          </a:bodyPr>
          <a:lstStyle/>
          <a:p>
            <a:r>
              <a:rPr kumimoji="1" lang="ja-JP" altLang="en-US" sz="1400" b="1" dirty="0" smtClean="0"/>
              <a:t>↓インデックス化</a:t>
            </a:r>
            <a:endParaRPr kumimoji="1" lang="ja-JP" altLang="en-US" sz="1400" b="1" dirty="0"/>
          </a:p>
        </p:txBody>
      </p:sp>
      <p:sp>
        <p:nvSpPr>
          <p:cNvPr id="14" name="テキスト ボックス 13"/>
          <p:cNvSpPr txBox="1"/>
          <p:nvPr/>
        </p:nvSpPr>
        <p:spPr>
          <a:xfrm>
            <a:off x="5949946" y="3368928"/>
            <a:ext cx="1604356" cy="307777"/>
          </a:xfrm>
          <a:prstGeom prst="rect">
            <a:avLst/>
          </a:prstGeom>
          <a:noFill/>
        </p:spPr>
        <p:txBody>
          <a:bodyPr wrap="square" rtlCol="0">
            <a:spAutoFit/>
          </a:bodyPr>
          <a:lstStyle/>
          <a:p>
            <a:r>
              <a:rPr kumimoji="1" lang="ja-JP" altLang="en-US" sz="1400" b="1" dirty="0" smtClean="0"/>
              <a:t>↓インデックス化</a:t>
            </a:r>
            <a:endParaRPr kumimoji="1" lang="ja-JP" altLang="en-US" sz="1400" b="1" dirty="0"/>
          </a:p>
        </p:txBody>
      </p:sp>
      <p:sp>
        <p:nvSpPr>
          <p:cNvPr id="15" name="テキスト ボックス 14"/>
          <p:cNvSpPr txBox="1"/>
          <p:nvPr/>
        </p:nvSpPr>
        <p:spPr>
          <a:xfrm>
            <a:off x="1002567" y="6020964"/>
            <a:ext cx="2787162" cy="369332"/>
          </a:xfrm>
          <a:prstGeom prst="rect">
            <a:avLst/>
          </a:prstGeom>
          <a:noFill/>
        </p:spPr>
        <p:txBody>
          <a:bodyPr wrap="square" rtlCol="0">
            <a:spAutoFit/>
          </a:bodyPr>
          <a:lstStyle/>
          <a:p>
            <a:r>
              <a:rPr kumimoji="1" lang="ja-JP" altLang="en-US" dirty="0" smtClean="0"/>
              <a:t>サヘル</a:t>
            </a:r>
            <a:r>
              <a:rPr kumimoji="1" lang="en-US" altLang="ja-JP" dirty="0" smtClean="0"/>
              <a:t>IDX</a:t>
            </a:r>
            <a:r>
              <a:rPr kumimoji="1" lang="ja-JP" altLang="en-US" dirty="0" smtClean="0"/>
              <a:t>との相関</a:t>
            </a:r>
            <a:r>
              <a:rPr lang="ja-JP" altLang="en-US" dirty="0" smtClean="0"/>
              <a:t>：</a:t>
            </a:r>
            <a:r>
              <a:rPr lang="en-US" altLang="ja-JP" b="1" dirty="0" smtClean="0"/>
              <a:t>0.57</a:t>
            </a:r>
            <a:endParaRPr kumimoji="1" lang="ja-JP" altLang="en-US" b="1" dirty="0"/>
          </a:p>
        </p:txBody>
      </p:sp>
      <p:sp>
        <p:nvSpPr>
          <p:cNvPr id="16" name="テキスト ボックス 15"/>
          <p:cNvSpPr txBox="1"/>
          <p:nvPr/>
        </p:nvSpPr>
        <p:spPr>
          <a:xfrm>
            <a:off x="5459944" y="6020964"/>
            <a:ext cx="2787162" cy="369332"/>
          </a:xfrm>
          <a:prstGeom prst="rect">
            <a:avLst/>
          </a:prstGeom>
          <a:noFill/>
        </p:spPr>
        <p:txBody>
          <a:bodyPr wrap="square" rtlCol="0">
            <a:spAutoFit/>
          </a:bodyPr>
          <a:lstStyle/>
          <a:p>
            <a:r>
              <a:rPr kumimoji="1" lang="ja-JP" altLang="en-US" dirty="0" smtClean="0"/>
              <a:t>サヘル</a:t>
            </a:r>
            <a:r>
              <a:rPr kumimoji="1" lang="en-US" altLang="ja-JP" dirty="0" smtClean="0"/>
              <a:t>IDX</a:t>
            </a:r>
            <a:r>
              <a:rPr kumimoji="1" lang="ja-JP" altLang="en-US" dirty="0" smtClean="0"/>
              <a:t>との相関</a:t>
            </a:r>
            <a:r>
              <a:rPr lang="ja-JP" altLang="en-US" dirty="0" smtClean="0"/>
              <a:t>：</a:t>
            </a:r>
            <a:r>
              <a:rPr lang="en-US" altLang="ja-JP" b="1" dirty="0" smtClean="0"/>
              <a:t>0.61</a:t>
            </a:r>
            <a:endParaRPr kumimoji="1" lang="ja-JP" altLang="en-US" b="1" dirty="0"/>
          </a:p>
        </p:txBody>
      </p:sp>
      <p:sp>
        <p:nvSpPr>
          <p:cNvPr id="17" name="テキスト ボックス 16"/>
          <p:cNvSpPr txBox="1"/>
          <p:nvPr/>
        </p:nvSpPr>
        <p:spPr>
          <a:xfrm>
            <a:off x="5994847" y="6505190"/>
            <a:ext cx="3149153" cy="307777"/>
          </a:xfrm>
          <a:prstGeom prst="rect">
            <a:avLst/>
          </a:prstGeom>
          <a:noFill/>
        </p:spPr>
        <p:txBody>
          <a:bodyPr wrap="square" rtlCol="0">
            <a:spAutoFit/>
          </a:bodyPr>
          <a:lstStyle/>
          <a:p>
            <a:r>
              <a:rPr kumimoji="1" lang="ja-JP" altLang="en-US" sz="1400" dirty="0" smtClean="0"/>
              <a:t>線：回帰係数</a:t>
            </a:r>
            <a:r>
              <a:rPr kumimoji="1" lang="en-US" altLang="ja-JP" sz="1400" dirty="0" smtClean="0"/>
              <a:t>, </a:t>
            </a:r>
            <a:r>
              <a:rPr kumimoji="1" lang="ja-JP" altLang="en-US" sz="1400" dirty="0" smtClean="0"/>
              <a:t>色：有意水準</a:t>
            </a:r>
            <a:r>
              <a:rPr kumimoji="1" lang="en-US" altLang="ja-JP" sz="1400" dirty="0" smtClean="0"/>
              <a:t>90</a:t>
            </a:r>
            <a:r>
              <a:rPr kumimoji="1" lang="ja-JP" altLang="en-US" sz="1400" dirty="0" smtClean="0"/>
              <a:t>％以上 </a:t>
            </a:r>
            <a:endParaRPr kumimoji="1" lang="ja-JP" altLang="en-US" sz="1400" b="1" u="sng" dirty="0">
              <a:solidFill>
                <a:srgbClr val="FF0000"/>
              </a:solidFill>
            </a:endParaRPr>
          </a:p>
        </p:txBody>
      </p:sp>
    </p:spTree>
    <p:extLst>
      <p:ext uri="{BB962C8B-B14F-4D97-AF65-F5344CB8AC3E}">
        <p14:creationId xmlns:p14="http://schemas.microsoft.com/office/powerpoint/2010/main" val="5165036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4690" y="11415"/>
            <a:ext cx="4197927" cy="400110"/>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rPr>
              <a:t>波</a:t>
            </a:r>
            <a:r>
              <a:rPr lang="ja-JP" altLang="en-US" sz="2000" dirty="0" smtClean="0">
                <a:latin typeface="ＭＳ Ｐゴシック" panose="020B0600070205080204" pitchFamily="50" charset="-128"/>
                <a:ea typeface="ＭＳ Ｐゴシック" panose="020B0600070205080204" pitchFamily="50" charset="-128"/>
              </a:rPr>
              <a:t>のインデックスを作って回帰</a:t>
            </a:r>
            <a:endParaRPr kumimoji="1" lang="ja-JP" altLang="en-US" sz="2000" dirty="0">
              <a:latin typeface="ＭＳ Ｐゴシック" panose="020B0600070205080204" pitchFamily="50" charset="-128"/>
              <a:ea typeface="ＭＳ Ｐゴシック" panose="020B0600070205080204" pitchFamily="50" charset="-128"/>
            </a:endParaRPr>
          </a:p>
        </p:txBody>
      </p:sp>
      <p:grpSp>
        <p:nvGrpSpPr>
          <p:cNvPr id="5" name="グループ化 4"/>
          <p:cNvGrpSpPr/>
          <p:nvPr/>
        </p:nvGrpSpPr>
        <p:grpSpPr>
          <a:xfrm>
            <a:off x="0" y="1"/>
            <a:ext cx="9144000" cy="415636"/>
            <a:chOff x="0" y="0"/>
            <a:chExt cx="9144000" cy="814647"/>
          </a:xfrm>
        </p:grpSpPr>
        <p:sp>
          <p:nvSpPr>
            <p:cNvPr id="6" name="正方形/長方形 5"/>
            <p:cNvSpPr/>
            <p:nvPr/>
          </p:nvSpPr>
          <p:spPr>
            <a:xfrm>
              <a:off x="0" y="0"/>
              <a:ext cx="9144000" cy="81464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24690" y="22371"/>
              <a:ext cx="4197927" cy="784216"/>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rPr>
                <a:t>波</a:t>
              </a:r>
              <a:r>
                <a:rPr lang="ja-JP" altLang="en-US" sz="2000" dirty="0" smtClean="0">
                  <a:latin typeface="ＭＳ Ｐゴシック" panose="020B0600070205080204" pitchFamily="50" charset="-128"/>
                  <a:ea typeface="ＭＳ Ｐゴシック" panose="020B0600070205080204" pitchFamily="50" charset="-128"/>
                </a:rPr>
                <a:t>のインデックスを作って回帰</a:t>
              </a:r>
              <a:endParaRPr kumimoji="1" lang="ja-JP" altLang="en-US" sz="2000" dirty="0">
                <a:latin typeface="ＭＳ Ｐゴシック" panose="020B0600070205080204" pitchFamily="50" charset="-128"/>
                <a:ea typeface="ＭＳ Ｐゴシック" panose="020B0600070205080204" pitchFamily="50" charset="-128"/>
              </a:endParaRPr>
            </a:p>
          </p:txBody>
        </p:sp>
      </p:grpSp>
      <p:pic>
        <p:nvPicPr>
          <p:cNvPr id="8" name="図 7"/>
          <p:cNvPicPr>
            <a:picLocks noChangeAspect="1"/>
          </p:cNvPicPr>
          <p:nvPr/>
        </p:nvPicPr>
        <p:blipFill rotWithShape="1">
          <a:blip r:embed="rId2" cstate="print">
            <a:extLst>
              <a:ext uri="{28A0092B-C50C-407E-A947-70E740481C1C}">
                <a14:useLocalDpi xmlns:a14="http://schemas.microsoft.com/office/drawing/2010/main" val="0"/>
              </a:ext>
            </a:extLst>
          </a:blip>
          <a:srcRect l="23883" t="5030" r="25922" b="1637"/>
          <a:stretch/>
        </p:blipFill>
        <p:spPr>
          <a:xfrm rot="5400000">
            <a:off x="1190247" y="-629648"/>
            <a:ext cx="2202919" cy="4533104"/>
          </a:xfrm>
          <a:prstGeom prst="rect">
            <a:avLst/>
          </a:prstGeom>
        </p:spPr>
      </p:pic>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l="23883" t="5030" r="26078" b="1514"/>
          <a:stretch/>
        </p:blipFill>
        <p:spPr>
          <a:xfrm rot="5400000">
            <a:off x="5746992" y="-653290"/>
            <a:ext cx="2208274" cy="4585742"/>
          </a:xfrm>
          <a:prstGeom prst="rect">
            <a:avLst/>
          </a:prstGeom>
        </p:spPr>
      </p:pic>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l="23883" t="5030" r="26078" b="1514"/>
          <a:stretch/>
        </p:blipFill>
        <p:spPr>
          <a:xfrm rot="5400000">
            <a:off x="1217552" y="2095969"/>
            <a:ext cx="2175792" cy="4533103"/>
          </a:xfrm>
          <a:prstGeom prst="rect">
            <a:avLst/>
          </a:prstGeom>
        </p:spPr>
      </p:pic>
      <p:pic>
        <p:nvPicPr>
          <p:cNvPr id="11" name="図 10"/>
          <p:cNvPicPr>
            <a:picLocks noChangeAspect="1"/>
          </p:cNvPicPr>
          <p:nvPr/>
        </p:nvPicPr>
        <p:blipFill rotWithShape="1">
          <a:blip r:embed="rId5" cstate="print">
            <a:extLst>
              <a:ext uri="{28A0092B-C50C-407E-A947-70E740481C1C}">
                <a14:useLocalDpi xmlns:a14="http://schemas.microsoft.com/office/drawing/2010/main" val="0"/>
              </a:ext>
            </a:extLst>
          </a:blip>
          <a:srcRect l="24039" t="5153" r="26079" b="1394"/>
          <a:stretch/>
        </p:blipFill>
        <p:spPr>
          <a:xfrm rot="5400000">
            <a:off x="5739752" y="2046168"/>
            <a:ext cx="2202921" cy="4605574"/>
          </a:xfrm>
          <a:prstGeom prst="rect">
            <a:avLst/>
          </a:prstGeom>
        </p:spPr>
      </p:pic>
      <p:sp>
        <p:nvSpPr>
          <p:cNvPr id="13" name="テキスト ボックス 12"/>
          <p:cNvSpPr txBox="1"/>
          <p:nvPr/>
        </p:nvSpPr>
        <p:spPr>
          <a:xfrm>
            <a:off x="2382394" y="2732489"/>
            <a:ext cx="4372972" cy="338554"/>
          </a:xfrm>
          <a:prstGeom prst="rect">
            <a:avLst/>
          </a:prstGeom>
          <a:noFill/>
        </p:spPr>
        <p:txBody>
          <a:bodyPr wrap="square" rtlCol="0">
            <a:spAutoFit/>
          </a:bodyPr>
          <a:lstStyle/>
          <a:p>
            <a:r>
              <a:rPr kumimoji="1" lang="ja-JP" altLang="en-US" sz="1600" b="1" dirty="0" smtClean="0"/>
              <a:t>・強いシグナルが現れたのはサヘルのみ</a:t>
            </a:r>
            <a:endParaRPr kumimoji="1" lang="ja-JP" altLang="en-US" sz="1600" b="1" dirty="0"/>
          </a:p>
        </p:txBody>
      </p:sp>
      <p:sp>
        <p:nvSpPr>
          <p:cNvPr id="14" name="テキスト ボックス 13"/>
          <p:cNvSpPr txBox="1"/>
          <p:nvPr/>
        </p:nvSpPr>
        <p:spPr>
          <a:xfrm>
            <a:off x="5068212" y="5596846"/>
            <a:ext cx="4197927" cy="861774"/>
          </a:xfrm>
          <a:prstGeom prst="rect">
            <a:avLst/>
          </a:prstGeom>
          <a:noFill/>
        </p:spPr>
        <p:txBody>
          <a:bodyPr wrap="square" rtlCol="0">
            <a:spAutoFit/>
          </a:bodyPr>
          <a:lstStyle/>
          <a:p>
            <a:r>
              <a:rPr kumimoji="1" lang="ja-JP" altLang="en-US" sz="1600" b="1" dirty="0" smtClean="0"/>
              <a:t>・熱帯～中緯度太平洋にシグナル</a:t>
            </a:r>
            <a:endParaRPr kumimoji="1" lang="en-US" altLang="ja-JP" sz="1600" b="1" dirty="0" smtClean="0"/>
          </a:p>
          <a:p>
            <a:r>
              <a:rPr kumimoji="1" lang="ja-JP" altLang="en-US" sz="1600" b="1" dirty="0" smtClean="0"/>
              <a:t>・中緯度太平洋のシグナルは，</a:t>
            </a:r>
            <a:endParaRPr kumimoji="1" lang="en-US" altLang="ja-JP" sz="1600" b="1" dirty="0" smtClean="0"/>
          </a:p>
          <a:p>
            <a:r>
              <a:rPr lang="ja-JP" altLang="en-US" sz="1600" b="1" dirty="0"/>
              <a:t>　</a:t>
            </a:r>
            <a:r>
              <a:rPr kumimoji="1" lang="ja-JP" altLang="en-US" sz="1600" b="1" dirty="0" smtClean="0"/>
              <a:t>サヘル</a:t>
            </a:r>
            <a:r>
              <a:rPr kumimoji="1" lang="en-US" altLang="ja-JP" sz="1600" b="1" dirty="0" smtClean="0"/>
              <a:t>IDX</a:t>
            </a:r>
            <a:r>
              <a:rPr lang="ja-JP" altLang="en-US" sz="1600" b="1" dirty="0" smtClean="0"/>
              <a:t>との回帰でも現れる</a:t>
            </a:r>
            <a:endParaRPr kumimoji="1" lang="ja-JP" altLang="en-US" sz="1600" b="1" dirty="0"/>
          </a:p>
        </p:txBody>
      </p:sp>
      <p:sp>
        <p:nvSpPr>
          <p:cNvPr id="15" name="正方形/長方形 14"/>
          <p:cNvSpPr/>
          <p:nvPr/>
        </p:nvSpPr>
        <p:spPr>
          <a:xfrm>
            <a:off x="0" y="553793"/>
            <a:ext cx="9144000" cy="503894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rotWithShape="1">
          <a:blip r:embed="rId6">
            <a:extLst>
              <a:ext uri="{28A0092B-C50C-407E-A947-70E740481C1C}">
                <a14:useLocalDpi xmlns:a14="http://schemas.microsoft.com/office/drawing/2010/main" val="0"/>
              </a:ext>
            </a:extLst>
          </a:blip>
          <a:srcRect l="23726" t="5151" r="25921" b="1273"/>
          <a:stretch/>
        </p:blipFill>
        <p:spPr>
          <a:xfrm rot="5400000">
            <a:off x="3432503" y="110355"/>
            <a:ext cx="2537954" cy="6028649"/>
          </a:xfrm>
          <a:prstGeom prst="rect">
            <a:avLst/>
          </a:prstGeom>
        </p:spPr>
      </p:pic>
      <p:sp>
        <p:nvSpPr>
          <p:cNvPr id="17" name="テキスト ボックス 16"/>
          <p:cNvSpPr txBox="1"/>
          <p:nvPr/>
        </p:nvSpPr>
        <p:spPr>
          <a:xfrm>
            <a:off x="5994847" y="6505190"/>
            <a:ext cx="3149153" cy="307777"/>
          </a:xfrm>
          <a:prstGeom prst="rect">
            <a:avLst/>
          </a:prstGeom>
          <a:noFill/>
        </p:spPr>
        <p:txBody>
          <a:bodyPr wrap="square" rtlCol="0">
            <a:spAutoFit/>
          </a:bodyPr>
          <a:lstStyle/>
          <a:p>
            <a:r>
              <a:rPr kumimoji="1" lang="ja-JP" altLang="en-US" sz="1400" dirty="0" smtClean="0"/>
              <a:t>線：回帰係数</a:t>
            </a:r>
            <a:r>
              <a:rPr kumimoji="1" lang="en-US" altLang="ja-JP" sz="1400" dirty="0" smtClean="0"/>
              <a:t>, </a:t>
            </a:r>
            <a:r>
              <a:rPr kumimoji="1" lang="ja-JP" altLang="en-US" sz="1400" dirty="0" smtClean="0"/>
              <a:t>色：有意水準</a:t>
            </a:r>
            <a:r>
              <a:rPr kumimoji="1" lang="en-US" altLang="ja-JP" sz="1400" dirty="0" smtClean="0"/>
              <a:t>90</a:t>
            </a:r>
            <a:r>
              <a:rPr kumimoji="1" lang="ja-JP" altLang="en-US" sz="1400" dirty="0" smtClean="0"/>
              <a:t>％以上 </a:t>
            </a:r>
            <a:endParaRPr kumimoji="1" lang="ja-JP" altLang="en-US" sz="1400" b="1" u="sng" dirty="0">
              <a:solidFill>
                <a:srgbClr val="FF0000"/>
              </a:solidFill>
            </a:endParaRPr>
          </a:p>
        </p:txBody>
      </p:sp>
    </p:spTree>
    <p:extLst>
      <p:ext uri="{BB962C8B-B14F-4D97-AF65-F5344CB8AC3E}">
        <p14:creationId xmlns:p14="http://schemas.microsoft.com/office/powerpoint/2010/main" val="156338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4690" y="11415"/>
            <a:ext cx="4197927" cy="400110"/>
          </a:xfrm>
          <a:prstGeom prst="rect">
            <a:avLst/>
          </a:prstGeom>
          <a:noFill/>
        </p:spPr>
        <p:txBody>
          <a:bodyPr wrap="square" rtlCol="0">
            <a:spAutoFit/>
          </a:bodyPr>
          <a:lstStyle/>
          <a:p>
            <a:r>
              <a:rPr lang="ja-JP" altLang="en-US" sz="2000" dirty="0">
                <a:latin typeface="ＭＳ Ｐゴシック" panose="020B0600070205080204" pitchFamily="50" charset="-128"/>
                <a:ea typeface="ＭＳ Ｐゴシック" panose="020B0600070205080204" pitchFamily="50" charset="-128"/>
              </a:rPr>
              <a:t>波</a:t>
            </a:r>
            <a:r>
              <a:rPr lang="ja-JP" altLang="en-US" sz="2000" dirty="0" smtClean="0">
                <a:latin typeface="ＭＳ Ｐゴシック" panose="020B0600070205080204" pitchFamily="50" charset="-128"/>
                <a:ea typeface="ＭＳ Ｐゴシック" panose="020B0600070205080204" pitchFamily="50" charset="-128"/>
              </a:rPr>
              <a:t>のインデックスを作って回帰</a:t>
            </a:r>
            <a:endParaRPr kumimoji="1" lang="ja-JP" altLang="en-US" sz="2000" dirty="0">
              <a:latin typeface="ＭＳ Ｐゴシック" panose="020B0600070205080204" pitchFamily="50" charset="-128"/>
              <a:ea typeface="ＭＳ Ｐゴシック" panose="020B0600070205080204" pitchFamily="50" charset="-128"/>
            </a:endParaRPr>
          </a:p>
        </p:txBody>
      </p:sp>
      <p:grpSp>
        <p:nvGrpSpPr>
          <p:cNvPr id="5" name="グループ化 4"/>
          <p:cNvGrpSpPr/>
          <p:nvPr/>
        </p:nvGrpSpPr>
        <p:grpSpPr>
          <a:xfrm>
            <a:off x="0" y="1"/>
            <a:ext cx="9144000" cy="415636"/>
            <a:chOff x="0" y="0"/>
            <a:chExt cx="9144000" cy="814647"/>
          </a:xfrm>
        </p:grpSpPr>
        <p:sp>
          <p:nvSpPr>
            <p:cNvPr id="6" name="正方形/長方形 5"/>
            <p:cNvSpPr/>
            <p:nvPr/>
          </p:nvSpPr>
          <p:spPr>
            <a:xfrm>
              <a:off x="0" y="0"/>
              <a:ext cx="9144000" cy="81464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24689" y="22371"/>
              <a:ext cx="6029925" cy="784216"/>
            </a:xfrm>
            <a:prstGeom prst="rect">
              <a:avLst/>
            </a:prstGeom>
            <a:noFill/>
          </p:spPr>
          <p:txBody>
            <a:bodyPr wrap="square" rtlCol="0">
              <a:spAutoFit/>
            </a:bodyPr>
            <a:lstStyle/>
            <a:p>
              <a:r>
                <a:rPr lang="en-US" altLang="ja-JP" sz="2000" dirty="0" smtClean="0">
                  <a:latin typeface="ＭＳ Ｐゴシック" panose="020B0600070205080204" pitchFamily="50" charset="-128"/>
                  <a:ea typeface="ＭＳ Ｐゴシック" panose="020B0600070205080204" pitchFamily="50" charset="-128"/>
                </a:rPr>
                <a:t>6</a:t>
              </a:r>
              <a:r>
                <a:rPr lang="ja-JP" altLang="en-US" sz="2000" dirty="0" smtClean="0">
                  <a:latin typeface="ＭＳ Ｐゴシック" panose="020B0600070205080204" pitchFamily="50" charset="-128"/>
                  <a:ea typeface="ＭＳ Ｐゴシック" panose="020B0600070205080204" pitchFamily="50" charset="-128"/>
                </a:rPr>
                <a:t>月中緯度</a:t>
              </a:r>
              <a:r>
                <a:rPr kumimoji="1" lang="ja-JP" altLang="en-US" sz="2000" dirty="0" smtClean="0">
                  <a:latin typeface="ＭＳ Ｐゴシック" panose="020B0600070205080204" pitchFamily="50" charset="-128"/>
                  <a:ea typeface="ＭＳ Ｐゴシック" panose="020B0600070205080204" pitchFamily="50" charset="-128"/>
                </a:rPr>
                <a:t>太平洋・サヘル</a:t>
              </a:r>
              <a:r>
                <a:rPr kumimoji="1" lang="en-US" altLang="ja-JP" sz="2000" dirty="0" smtClean="0">
                  <a:latin typeface="ＭＳ Ｐゴシック" panose="020B0600070205080204" pitchFamily="50" charset="-128"/>
                  <a:ea typeface="ＭＳ Ｐゴシック" panose="020B0600070205080204" pitchFamily="50" charset="-128"/>
                </a:rPr>
                <a:t>IDX</a:t>
              </a:r>
              <a:r>
                <a:rPr kumimoji="1" lang="ja-JP" altLang="en-US" sz="2000" dirty="0" smtClean="0">
                  <a:latin typeface="ＭＳ Ｐゴシック" panose="020B0600070205080204" pitchFamily="50" charset="-128"/>
                  <a:ea typeface="ＭＳ Ｐゴシック" panose="020B0600070205080204" pitchFamily="50" charset="-128"/>
                </a:rPr>
                <a:t>と</a:t>
              </a:r>
              <a:r>
                <a:rPr kumimoji="1" lang="en-US" altLang="ja-JP" sz="2000" dirty="0" smtClean="0">
                  <a:latin typeface="ＭＳ Ｐゴシック" panose="020B0600070205080204" pitchFamily="50" charset="-128"/>
                  <a:ea typeface="ＭＳ Ｐゴシック" panose="020B0600070205080204" pitchFamily="50" charset="-128"/>
                </a:rPr>
                <a:t>7</a:t>
              </a:r>
              <a:r>
                <a:rPr kumimoji="1" lang="ja-JP" altLang="en-US" sz="2000" dirty="0" smtClean="0">
                  <a:latin typeface="ＭＳ Ｐゴシック" panose="020B0600070205080204" pitchFamily="50" charset="-128"/>
                  <a:ea typeface="ＭＳ Ｐゴシック" panose="020B0600070205080204" pitchFamily="50" charset="-128"/>
                </a:rPr>
                <a:t>月ジオポとの回帰</a:t>
              </a:r>
              <a:endParaRPr kumimoji="1" lang="ja-JP" altLang="en-US" sz="2000" dirty="0">
                <a:latin typeface="ＭＳ Ｐゴシック" panose="020B0600070205080204" pitchFamily="50" charset="-128"/>
                <a:ea typeface="ＭＳ Ｐゴシック" panose="020B0600070205080204" pitchFamily="50" charset="-128"/>
              </a:endParaRPr>
            </a:p>
          </p:txBody>
        </p:sp>
      </p:grpSp>
      <p:pic>
        <p:nvPicPr>
          <p:cNvPr id="8" name="図 7"/>
          <p:cNvPicPr>
            <a:picLocks noChangeAspect="1"/>
          </p:cNvPicPr>
          <p:nvPr/>
        </p:nvPicPr>
        <p:blipFill rotWithShape="1">
          <a:blip r:embed="rId2" cstate="print">
            <a:extLst>
              <a:ext uri="{28A0092B-C50C-407E-A947-70E740481C1C}">
                <a14:useLocalDpi xmlns:a14="http://schemas.microsoft.com/office/drawing/2010/main" val="0"/>
              </a:ext>
            </a:extLst>
          </a:blip>
          <a:srcRect l="28089" t="5030" r="25922" b="1514"/>
          <a:stretch/>
        </p:blipFill>
        <p:spPr>
          <a:xfrm rot="5400000">
            <a:off x="5842464" y="-577336"/>
            <a:ext cx="1920470" cy="4444762"/>
          </a:xfrm>
          <a:prstGeom prst="rect">
            <a:avLst/>
          </a:prstGeom>
        </p:spPr>
      </p:pic>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l="28130" t="5029" r="26235" b="1515"/>
          <a:stretch/>
        </p:blipFill>
        <p:spPr>
          <a:xfrm rot="5400000">
            <a:off x="1402805" y="1738716"/>
            <a:ext cx="1910243" cy="4444764"/>
          </a:xfrm>
          <a:prstGeom prst="rect">
            <a:avLst/>
          </a:prstGeom>
        </p:spPr>
      </p:pic>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l="28379" t="5000" r="26109" b="1538"/>
          <a:stretch/>
        </p:blipFill>
        <p:spPr>
          <a:xfrm rot="5400000">
            <a:off x="1395629" y="-568547"/>
            <a:ext cx="1902887" cy="4444767"/>
          </a:xfrm>
          <a:prstGeom prst="rect">
            <a:avLst/>
          </a:prstGeom>
        </p:spPr>
      </p:pic>
      <p:pic>
        <p:nvPicPr>
          <p:cNvPr id="11" name="図 10"/>
          <p:cNvPicPr>
            <a:picLocks noChangeAspect="1"/>
          </p:cNvPicPr>
          <p:nvPr/>
        </p:nvPicPr>
        <p:blipFill rotWithShape="1">
          <a:blip r:embed="rId5" cstate="print">
            <a:extLst>
              <a:ext uri="{28A0092B-C50C-407E-A947-70E740481C1C}">
                <a14:useLocalDpi xmlns:a14="http://schemas.microsoft.com/office/drawing/2010/main" val="0"/>
              </a:ext>
            </a:extLst>
          </a:blip>
          <a:srcRect l="28080" t="5030" r="26078" b="1637"/>
          <a:stretch/>
        </p:blipFill>
        <p:spPr>
          <a:xfrm rot="5400000">
            <a:off x="5844069" y="1733425"/>
            <a:ext cx="1917251" cy="4444767"/>
          </a:xfrm>
          <a:prstGeom prst="rect">
            <a:avLst/>
          </a:prstGeom>
        </p:spPr>
      </p:pic>
      <p:sp>
        <p:nvSpPr>
          <p:cNvPr id="12" name="テキスト ボックス 11"/>
          <p:cNvSpPr txBox="1"/>
          <p:nvPr/>
        </p:nvSpPr>
        <p:spPr>
          <a:xfrm>
            <a:off x="1652953" y="438622"/>
            <a:ext cx="1565031" cy="338554"/>
          </a:xfrm>
          <a:prstGeom prst="rect">
            <a:avLst/>
          </a:prstGeom>
          <a:noFill/>
        </p:spPr>
        <p:txBody>
          <a:bodyPr wrap="square" rtlCol="0">
            <a:spAutoFit/>
          </a:bodyPr>
          <a:lstStyle/>
          <a:p>
            <a:r>
              <a:rPr kumimoji="1" lang="ja-JP" altLang="en-US" sz="1600" b="1" dirty="0" smtClean="0"/>
              <a:t>サヘル</a:t>
            </a:r>
            <a:r>
              <a:rPr kumimoji="1" lang="en-US" altLang="ja-JP" sz="1600" b="1" dirty="0" smtClean="0"/>
              <a:t>IDX</a:t>
            </a:r>
            <a:r>
              <a:rPr kumimoji="1" lang="ja-JP" altLang="en-US" sz="1600" b="1" dirty="0" smtClean="0"/>
              <a:t>のみ</a:t>
            </a:r>
            <a:endParaRPr kumimoji="1" lang="ja-JP" altLang="en-US" sz="1600" b="1" dirty="0"/>
          </a:p>
        </p:txBody>
      </p:sp>
      <p:sp>
        <p:nvSpPr>
          <p:cNvPr id="13" name="テキスト ボックス 12"/>
          <p:cNvSpPr txBox="1"/>
          <p:nvPr/>
        </p:nvSpPr>
        <p:spPr>
          <a:xfrm>
            <a:off x="5845847" y="449247"/>
            <a:ext cx="2229106" cy="338554"/>
          </a:xfrm>
          <a:prstGeom prst="rect">
            <a:avLst/>
          </a:prstGeom>
          <a:noFill/>
        </p:spPr>
        <p:txBody>
          <a:bodyPr wrap="square" rtlCol="0">
            <a:spAutoFit/>
          </a:bodyPr>
          <a:lstStyle/>
          <a:p>
            <a:r>
              <a:rPr lang="ja-JP" altLang="en-US" sz="1600" b="1" dirty="0" smtClean="0"/>
              <a:t>中緯度太平洋</a:t>
            </a:r>
            <a:r>
              <a:rPr kumimoji="1" lang="en-US" altLang="ja-JP" sz="1600" b="1" dirty="0" smtClean="0"/>
              <a:t>IDX</a:t>
            </a:r>
            <a:r>
              <a:rPr kumimoji="1" lang="ja-JP" altLang="en-US" sz="1600" b="1" dirty="0" smtClean="0"/>
              <a:t>のみ</a:t>
            </a:r>
            <a:endParaRPr kumimoji="1" lang="ja-JP" altLang="en-US" sz="1600" b="1" dirty="0"/>
          </a:p>
        </p:txBody>
      </p:sp>
      <p:sp>
        <p:nvSpPr>
          <p:cNvPr id="14" name="テキスト ボックス 13"/>
          <p:cNvSpPr txBox="1"/>
          <p:nvPr/>
        </p:nvSpPr>
        <p:spPr>
          <a:xfrm>
            <a:off x="1180239" y="2731194"/>
            <a:ext cx="2670792" cy="338554"/>
          </a:xfrm>
          <a:prstGeom prst="rect">
            <a:avLst/>
          </a:prstGeom>
          <a:noFill/>
        </p:spPr>
        <p:txBody>
          <a:bodyPr wrap="square" rtlCol="0">
            <a:spAutoFit/>
          </a:bodyPr>
          <a:lstStyle/>
          <a:p>
            <a:r>
              <a:rPr lang="ja-JP" altLang="en-US" sz="1600" b="1" dirty="0" smtClean="0"/>
              <a:t>サヘルー中緯度太平洋</a:t>
            </a:r>
            <a:r>
              <a:rPr kumimoji="1" lang="en-US" altLang="ja-JP" sz="1600" b="1" dirty="0" smtClean="0"/>
              <a:t>IDX</a:t>
            </a:r>
            <a:endParaRPr kumimoji="1" lang="ja-JP" altLang="en-US" sz="1600" b="1" dirty="0"/>
          </a:p>
        </p:txBody>
      </p:sp>
      <p:sp>
        <p:nvSpPr>
          <p:cNvPr id="15" name="テキスト ボックス 14"/>
          <p:cNvSpPr txBox="1"/>
          <p:nvPr/>
        </p:nvSpPr>
        <p:spPr>
          <a:xfrm>
            <a:off x="5625004" y="2731194"/>
            <a:ext cx="2670792" cy="338554"/>
          </a:xfrm>
          <a:prstGeom prst="rect">
            <a:avLst/>
          </a:prstGeom>
          <a:noFill/>
        </p:spPr>
        <p:txBody>
          <a:bodyPr wrap="square" rtlCol="0">
            <a:spAutoFit/>
          </a:bodyPr>
          <a:lstStyle/>
          <a:p>
            <a:r>
              <a:rPr lang="ja-JP" altLang="en-US" sz="1600" b="1" dirty="0" smtClean="0"/>
              <a:t>サヘル＋中緯度太平洋</a:t>
            </a:r>
            <a:r>
              <a:rPr kumimoji="1" lang="en-US" altLang="ja-JP" sz="1600" b="1" dirty="0" smtClean="0"/>
              <a:t>IDX</a:t>
            </a:r>
            <a:endParaRPr kumimoji="1" lang="ja-JP" altLang="en-US" sz="1600" b="1" dirty="0"/>
          </a:p>
        </p:txBody>
      </p:sp>
      <p:sp>
        <p:nvSpPr>
          <p:cNvPr id="16" name="テキスト ボックス 15"/>
          <p:cNvSpPr txBox="1"/>
          <p:nvPr/>
        </p:nvSpPr>
        <p:spPr>
          <a:xfrm>
            <a:off x="1876375" y="5651294"/>
            <a:ext cx="6127119" cy="830997"/>
          </a:xfrm>
          <a:prstGeom prst="rect">
            <a:avLst/>
          </a:prstGeom>
          <a:noFill/>
        </p:spPr>
        <p:txBody>
          <a:bodyPr wrap="square" rtlCol="0">
            <a:spAutoFit/>
          </a:bodyPr>
          <a:lstStyle/>
          <a:p>
            <a:r>
              <a:rPr lang="ja-JP" altLang="en-US" sz="1600" b="1" dirty="0" smtClean="0"/>
              <a:t>・中緯度太平洋のみでは波を伝播させるには不十分</a:t>
            </a:r>
            <a:endParaRPr lang="en-US" altLang="ja-JP" sz="1600" b="1" dirty="0" smtClean="0"/>
          </a:p>
          <a:p>
            <a:r>
              <a:rPr lang="ja-JP" altLang="en-US" sz="1600" b="1" dirty="0" smtClean="0"/>
              <a:t>・サヘル</a:t>
            </a:r>
            <a:r>
              <a:rPr lang="en-US" altLang="ja-JP" sz="1600" b="1" dirty="0" smtClean="0"/>
              <a:t>IDX</a:t>
            </a:r>
            <a:r>
              <a:rPr lang="ja-JP" altLang="en-US" sz="1600" b="1" dirty="0" smtClean="0"/>
              <a:t>から太平洋の影響を除去しても，波の成分は残る</a:t>
            </a:r>
            <a:endParaRPr lang="en-US" altLang="ja-JP" sz="1600" b="1" dirty="0" smtClean="0"/>
          </a:p>
          <a:p>
            <a:r>
              <a:rPr kumimoji="1" lang="ja-JP" altLang="en-US" sz="1600" b="1" dirty="0" smtClean="0"/>
              <a:t>・サヘルと中緯度の</a:t>
            </a:r>
            <a:r>
              <a:rPr kumimoji="1" lang="en-US" altLang="ja-JP" sz="1600" b="1" dirty="0" smtClean="0"/>
              <a:t>IDX</a:t>
            </a:r>
            <a:r>
              <a:rPr kumimoji="1" lang="ja-JP" altLang="en-US" sz="1600" b="1" dirty="0" smtClean="0"/>
              <a:t>を足し合わせると波が強化</a:t>
            </a:r>
            <a:endParaRPr kumimoji="1" lang="ja-JP" altLang="en-US" sz="1600" dirty="0"/>
          </a:p>
        </p:txBody>
      </p:sp>
      <p:sp>
        <p:nvSpPr>
          <p:cNvPr id="17" name="テキスト ボックス 16"/>
          <p:cNvSpPr txBox="1"/>
          <p:nvPr/>
        </p:nvSpPr>
        <p:spPr>
          <a:xfrm>
            <a:off x="6473208" y="4929858"/>
            <a:ext cx="2670792" cy="584775"/>
          </a:xfrm>
          <a:prstGeom prst="rect">
            <a:avLst/>
          </a:prstGeom>
          <a:noFill/>
        </p:spPr>
        <p:txBody>
          <a:bodyPr wrap="square" rtlCol="0">
            <a:spAutoFit/>
          </a:bodyPr>
          <a:lstStyle/>
          <a:p>
            <a:r>
              <a:rPr lang="en-US" altLang="ja-JP" sz="1600" dirty="0" smtClean="0"/>
              <a:t>※</a:t>
            </a:r>
            <a:r>
              <a:rPr lang="ja-JP" altLang="en-US" sz="1600" dirty="0" smtClean="0"/>
              <a:t>サヘル</a:t>
            </a:r>
            <a:r>
              <a:rPr lang="en-US" altLang="ja-JP" sz="1600" dirty="0" smtClean="0"/>
              <a:t>IDX</a:t>
            </a:r>
            <a:r>
              <a:rPr lang="ja-JP" altLang="en-US" sz="1600" dirty="0" smtClean="0"/>
              <a:t>と太平洋</a:t>
            </a:r>
            <a:r>
              <a:rPr lang="en-US" altLang="ja-JP" sz="1600" dirty="0" smtClean="0"/>
              <a:t>IDX</a:t>
            </a:r>
            <a:r>
              <a:rPr lang="ja-JP" altLang="en-US" sz="1600" dirty="0" smtClean="0"/>
              <a:t>の</a:t>
            </a:r>
            <a:endParaRPr lang="en-US" altLang="ja-JP" sz="1600" dirty="0" smtClean="0"/>
          </a:p>
          <a:p>
            <a:r>
              <a:rPr kumimoji="1" lang="ja-JP" altLang="en-US" sz="1600" dirty="0" smtClean="0"/>
              <a:t>　相関係数：</a:t>
            </a:r>
            <a:r>
              <a:rPr kumimoji="1" lang="en-US" altLang="ja-JP" sz="1600" dirty="0" smtClean="0"/>
              <a:t>0.34</a:t>
            </a:r>
            <a:endParaRPr kumimoji="1" lang="ja-JP" altLang="en-US" sz="1600" dirty="0"/>
          </a:p>
        </p:txBody>
      </p:sp>
      <p:sp>
        <p:nvSpPr>
          <p:cNvPr id="18" name="テキスト ボックス 17"/>
          <p:cNvSpPr txBox="1"/>
          <p:nvPr/>
        </p:nvSpPr>
        <p:spPr>
          <a:xfrm>
            <a:off x="5994847" y="6505190"/>
            <a:ext cx="3149153" cy="307777"/>
          </a:xfrm>
          <a:prstGeom prst="rect">
            <a:avLst/>
          </a:prstGeom>
          <a:noFill/>
        </p:spPr>
        <p:txBody>
          <a:bodyPr wrap="square" rtlCol="0">
            <a:spAutoFit/>
          </a:bodyPr>
          <a:lstStyle/>
          <a:p>
            <a:r>
              <a:rPr kumimoji="1" lang="ja-JP" altLang="en-US" sz="1400" dirty="0" smtClean="0"/>
              <a:t>線：回帰係数</a:t>
            </a:r>
            <a:r>
              <a:rPr kumimoji="1" lang="en-US" altLang="ja-JP" sz="1400" dirty="0" smtClean="0"/>
              <a:t>, </a:t>
            </a:r>
            <a:r>
              <a:rPr kumimoji="1" lang="ja-JP" altLang="en-US" sz="1400" dirty="0" smtClean="0"/>
              <a:t>色：有意水準</a:t>
            </a:r>
            <a:r>
              <a:rPr kumimoji="1" lang="en-US" altLang="ja-JP" sz="1400" dirty="0" smtClean="0"/>
              <a:t>90</a:t>
            </a:r>
            <a:r>
              <a:rPr kumimoji="1" lang="ja-JP" altLang="en-US" sz="1400" dirty="0" smtClean="0"/>
              <a:t>％以上 </a:t>
            </a:r>
            <a:endParaRPr kumimoji="1" lang="ja-JP" altLang="en-US" sz="1400" b="1" u="sng" dirty="0">
              <a:solidFill>
                <a:srgbClr val="FF0000"/>
              </a:solidFill>
            </a:endParaRPr>
          </a:p>
        </p:txBody>
      </p:sp>
    </p:spTree>
    <p:extLst>
      <p:ext uri="{BB962C8B-B14F-4D97-AF65-F5344CB8AC3E}">
        <p14:creationId xmlns:p14="http://schemas.microsoft.com/office/powerpoint/2010/main" val="39674984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5985" y="236423"/>
            <a:ext cx="3640975" cy="369332"/>
          </a:xfrm>
          <a:prstGeom prst="rect">
            <a:avLst/>
          </a:prstGeom>
          <a:noFill/>
        </p:spPr>
        <p:txBody>
          <a:bodyPr wrap="square" rtlCol="0">
            <a:spAutoFit/>
          </a:bodyPr>
          <a:lstStyle/>
          <a:p>
            <a:r>
              <a:rPr lang="ja-JP" altLang="en-US" dirty="0" smtClean="0"/>
              <a:t>サヘルー大西洋</a:t>
            </a:r>
            <a:r>
              <a:rPr lang="en-US" altLang="ja-JP" dirty="0" smtClean="0"/>
              <a:t>SST</a:t>
            </a:r>
            <a:r>
              <a:rPr lang="ja-JP" altLang="en-US" dirty="0"/>
              <a:t> </a:t>
            </a:r>
            <a:r>
              <a:rPr lang="en-US" altLang="ja-JP" dirty="0" smtClean="0"/>
              <a:t>vs </a:t>
            </a:r>
            <a:r>
              <a:rPr lang="ja-JP" altLang="en-US" dirty="0" smtClean="0"/>
              <a:t>大気場</a:t>
            </a:r>
            <a:endParaRPr lang="en-US" altLang="ja-JP" dirty="0" smtClean="0"/>
          </a:p>
        </p:txBody>
      </p:sp>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l="28373" t="5151" r="26236" b="1515"/>
          <a:stretch/>
        </p:blipFill>
        <p:spPr>
          <a:xfrm rot="5400000">
            <a:off x="3194920" y="2130838"/>
            <a:ext cx="2414635" cy="5247196"/>
          </a:xfrm>
          <a:prstGeom prst="rect">
            <a:avLst/>
          </a:prstGeom>
        </p:spPr>
      </p:pic>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28320" t="4909" r="25764" b="1393"/>
          <a:stretch/>
        </p:blipFill>
        <p:spPr>
          <a:xfrm rot="5400000">
            <a:off x="3199940" y="-488167"/>
            <a:ext cx="2404596" cy="5247195"/>
          </a:xfrm>
          <a:prstGeom prst="rect">
            <a:avLst/>
          </a:prstGeom>
        </p:spPr>
      </p:pic>
    </p:spTree>
    <p:extLst>
      <p:ext uri="{BB962C8B-B14F-4D97-AF65-F5344CB8AC3E}">
        <p14:creationId xmlns:p14="http://schemas.microsoft.com/office/powerpoint/2010/main" val="33334917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5985" y="236423"/>
            <a:ext cx="3640975" cy="369332"/>
          </a:xfrm>
          <a:prstGeom prst="rect">
            <a:avLst/>
          </a:prstGeom>
          <a:noFill/>
        </p:spPr>
        <p:txBody>
          <a:bodyPr wrap="square" rtlCol="0">
            <a:spAutoFit/>
          </a:bodyPr>
          <a:lstStyle/>
          <a:p>
            <a:r>
              <a:rPr lang="en-US" altLang="ja-JP" dirty="0" smtClean="0"/>
              <a:t>LBM</a:t>
            </a:r>
          </a:p>
        </p:txBody>
      </p:sp>
      <p:sp>
        <p:nvSpPr>
          <p:cNvPr id="5" name="テキスト ボックス 4"/>
          <p:cNvSpPr txBox="1"/>
          <p:nvPr/>
        </p:nvSpPr>
        <p:spPr>
          <a:xfrm>
            <a:off x="3965486" y="441769"/>
            <a:ext cx="603427" cy="338554"/>
          </a:xfrm>
          <a:prstGeom prst="rect">
            <a:avLst/>
          </a:prstGeom>
          <a:noFill/>
        </p:spPr>
        <p:txBody>
          <a:bodyPr wrap="square" rtlCol="0">
            <a:spAutoFit/>
          </a:bodyPr>
          <a:lstStyle/>
          <a:p>
            <a:r>
              <a:rPr kumimoji="1" lang="en-US" altLang="ja-JP" sz="1600" dirty="0" smtClean="0"/>
              <a:t>Z200</a:t>
            </a:r>
            <a:endParaRPr kumimoji="1" lang="ja-JP" altLang="en-US" sz="1600"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2925" y="3232733"/>
            <a:ext cx="4835947" cy="3454248"/>
          </a:xfrm>
          <a:prstGeom prst="rect">
            <a:avLst/>
          </a:prstGeom>
        </p:spPr>
      </p:pic>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l="27747" t="4498" r="25145" b="1534"/>
          <a:stretch/>
        </p:blipFill>
        <p:spPr>
          <a:xfrm rot="5400000">
            <a:off x="3293148" y="-802578"/>
            <a:ext cx="2055505" cy="5076673"/>
          </a:xfrm>
          <a:prstGeom prst="rect">
            <a:avLst/>
          </a:prstGeom>
        </p:spPr>
      </p:pic>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l="82206" t="21984" r="10477" b="22404"/>
          <a:stretch/>
        </p:blipFill>
        <p:spPr>
          <a:xfrm rot="5400000">
            <a:off x="4161241" y="1367861"/>
            <a:ext cx="319317" cy="3004458"/>
          </a:xfrm>
          <a:prstGeom prst="rect">
            <a:avLst/>
          </a:prstGeom>
        </p:spPr>
      </p:pic>
    </p:spTree>
    <p:extLst>
      <p:ext uri="{BB962C8B-B14F-4D97-AF65-F5344CB8AC3E}">
        <p14:creationId xmlns:p14="http://schemas.microsoft.com/office/powerpoint/2010/main" val="12116044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526310" y="5953499"/>
            <a:ext cx="3301041" cy="675199"/>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rotWithShape="1">
          <a:blip r:embed="rId3"/>
          <a:srcRect t="3754" r="49395" b="51845"/>
          <a:stretch/>
        </p:blipFill>
        <p:spPr>
          <a:xfrm>
            <a:off x="291504" y="1115503"/>
            <a:ext cx="3686006" cy="2086253"/>
          </a:xfrm>
          <a:prstGeom prst="rect">
            <a:avLst/>
          </a:prstGeom>
        </p:spPr>
      </p:pic>
      <p:sp>
        <p:nvSpPr>
          <p:cNvPr id="18" name="テキスト ボックス 17"/>
          <p:cNvSpPr txBox="1"/>
          <p:nvPr/>
        </p:nvSpPr>
        <p:spPr>
          <a:xfrm>
            <a:off x="1152546" y="5640988"/>
            <a:ext cx="3078445" cy="276999"/>
          </a:xfrm>
          <a:prstGeom prst="rect">
            <a:avLst/>
          </a:prstGeom>
          <a:noFill/>
        </p:spPr>
        <p:txBody>
          <a:bodyPr wrap="square" rtlCol="0">
            <a:spAutoFit/>
          </a:bodyPr>
          <a:lstStyle/>
          <a:p>
            <a:r>
              <a:rPr lang="en-US" altLang="ja-JP" sz="1200" dirty="0"/>
              <a:t>Wakabayashi and Kawamura. (</a:t>
            </a:r>
            <a:r>
              <a:rPr lang="en-US" altLang="ja-JP" sz="1200" dirty="0" smtClean="0"/>
              <a:t>2004)</a:t>
            </a:r>
            <a:r>
              <a:rPr lang="ja-JP" altLang="en-US" sz="1200" dirty="0" smtClean="0"/>
              <a:t>より引用</a:t>
            </a:r>
            <a:endParaRPr lang="ja-JP" altLang="ja-JP" sz="1200" dirty="0"/>
          </a:p>
        </p:txBody>
      </p:sp>
      <p:sp>
        <p:nvSpPr>
          <p:cNvPr id="26" name="テキスト ボックス 25"/>
          <p:cNvSpPr txBox="1"/>
          <p:nvPr/>
        </p:nvSpPr>
        <p:spPr>
          <a:xfrm>
            <a:off x="392125" y="6033384"/>
            <a:ext cx="3611204" cy="584775"/>
          </a:xfrm>
          <a:prstGeom prst="rect">
            <a:avLst/>
          </a:prstGeom>
          <a:noFill/>
        </p:spPr>
        <p:txBody>
          <a:bodyPr wrap="square" rtlCol="0">
            <a:spAutoFit/>
          </a:bodyPr>
          <a:lstStyle/>
          <a:p>
            <a:pPr algn="ctr"/>
            <a:r>
              <a:rPr kumimoji="1" lang="ja-JP" altLang="en-US" sz="1600" b="1" dirty="0" smtClean="0"/>
              <a:t>サヘルの対流がこれらを駆動する</a:t>
            </a:r>
            <a:endParaRPr kumimoji="1" lang="en-US" altLang="ja-JP" sz="1600" b="1" dirty="0" smtClean="0"/>
          </a:p>
          <a:p>
            <a:pPr algn="ctr"/>
            <a:r>
              <a:rPr kumimoji="1" lang="ja-JP" altLang="en-US" sz="1600" b="1" dirty="0" smtClean="0"/>
              <a:t>要因となることはないか？</a:t>
            </a:r>
            <a:endParaRPr kumimoji="1" lang="ja-JP" altLang="en-US" sz="1600" b="1" dirty="0"/>
          </a:p>
        </p:txBody>
      </p:sp>
      <p:sp>
        <p:nvSpPr>
          <p:cNvPr id="52" name="テキスト ボックス 51"/>
          <p:cNvSpPr txBox="1"/>
          <p:nvPr/>
        </p:nvSpPr>
        <p:spPr>
          <a:xfrm>
            <a:off x="615087" y="463862"/>
            <a:ext cx="3057979" cy="523220"/>
          </a:xfrm>
          <a:prstGeom prst="rect">
            <a:avLst/>
          </a:prstGeom>
          <a:noFill/>
        </p:spPr>
        <p:txBody>
          <a:bodyPr wrap="square" rtlCol="0">
            <a:spAutoFit/>
          </a:bodyPr>
          <a:lstStyle/>
          <a:p>
            <a:pPr algn="ctr"/>
            <a:r>
              <a:rPr lang="ja-JP" altLang="en-US" sz="1400" b="1" dirty="0" smtClean="0"/>
              <a:t>日本の夏に異常気象をもたらす</a:t>
            </a:r>
            <a:endParaRPr lang="en-US" altLang="ja-JP" sz="1400" b="1" dirty="0" smtClean="0"/>
          </a:p>
          <a:p>
            <a:pPr algn="ctr"/>
            <a:r>
              <a:rPr lang="ja-JP" altLang="en-US" sz="1400" b="1" dirty="0" smtClean="0"/>
              <a:t>テレコネクションパターン</a:t>
            </a:r>
            <a:endParaRPr lang="en-US" altLang="ja-JP" sz="1400" b="1" dirty="0" smtClean="0"/>
          </a:p>
        </p:txBody>
      </p:sp>
      <p:pic>
        <p:nvPicPr>
          <p:cNvPr id="28" name="図 27"/>
          <p:cNvPicPr>
            <a:picLocks noChangeAspect="1"/>
          </p:cNvPicPr>
          <p:nvPr/>
        </p:nvPicPr>
        <p:blipFill rotWithShape="1">
          <a:blip r:embed="rId3"/>
          <a:srcRect l="65927" t="95232" r="14571" b="223"/>
          <a:stretch/>
        </p:blipFill>
        <p:spPr>
          <a:xfrm>
            <a:off x="1414959" y="5452164"/>
            <a:ext cx="1521070" cy="228601"/>
          </a:xfrm>
          <a:prstGeom prst="rect">
            <a:avLst/>
          </a:prstGeom>
        </p:spPr>
      </p:pic>
      <p:grpSp>
        <p:nvGrpSpPr>
          <p:cNvPr id="29" name="グループ化 28"/>
          <p:cNvGrpSpPr/>
          <p:nvPr/>
        </p:nvGrpSpPr>
        <p:grpSpPr>
          <a:xfrm>
            <a:off x="0" y="-37605"/>
            <a:ext cx="9144000" cy="461665"/>
            <a:chOff x="0" y="-73708"/>
            <a:chExt cx="9144000" cy="904866"/>
          </a:xfrm>
          <a:solidFill>
            <a:schemeClr val="accent1">
              <a:lumMod val="50000"/>
            </a:schemeClr>
          </a:solidFill>
        </p:grpSpPr>
        <p:sp>
          <p:nvSpPr>
            <p:cNvPr id="30" name="正方形/長方形 29"/>
            <p:cNvSpPr/>
            <p:nvPr/>
          </p:nvSpPr>
          <p:spPr>
            <a:xfrm>
              <a:off x="0" y="0"/>
              <a:ext cx="9144000" cy="8146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174681" y="-73708"/>
              <a:ext cx="6564354" cy="904866"/>
            </a:xfrm>
            <a:prstGeom prst="rect">
              <a:avLst/>
            </a:prstGeom>
            <a:noFill/>
          </p:spPr>
          <p:txBody>
            <a:bodyPr wrap="square" rtlCol="0">
              <a:spAutoFit/>
            </a:bodyPr>
            <a:lstStyle/>
            <a:p>
              <a:r>
                <a:rPr lang="ja-JP" altLang="en-US" sz="2400" dirty="0" smtClean="0">
                  <a:solidFill>
                    <a:schemeClr val="bg1"/>
                  </a:solidFill>
                  <a:latin typeface="ＭＳ Ｐゴシック" panose="020B0600070205080204" pitchFamily="50" charset="-128"/>
                  <a:ea typeface="ＭＳ Ｐゴシック" panose="020B0600070205080204" pitchFamily="50" charset="-128"/>
                </a:rPr>
                <a:t>研究背景・目的　</a:t>
              </a: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grpSp>
      <p:sp>
        <p:nvSpPr>
          <p:cNvPr id="13" name="正方形/長方形 12"/>
          <p:cNvSpPr/>
          <p:nvPr/>
        </p:nvSpPr>
        <p:spPr>
          <a:xfrm>
            <a:off x="4290262" y="1531973"/>
            <a:ext cx="4452821" cy="3999428"/>
          </a:xfrm>
          <a:prstGeom prst="rect">
            <a:avLst/>
          </a:prstGeom>
          <a:solidFill>
            <a:schemeClr val="accent2">
              <a:lumMod val="60000"/>
              <a:lumOff val="40000"/>
              <a:alpha val="7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419937" y="2520560"/>
            <a:ext cx="4189943" cy="1200329"/>
          </a:xfrm>
          <a:prstGeom prst="rect">
            <a:avLst/>
          </a:prstGeom>
          <a:noFill/>
        </p:spPr>
        <p:txBody>
          <a:bodyPr wrap="square" rtlCol="0">
            <a:spAutoFit/>
          </a:bodyPr>
          <a:lstStyle/>
          <a:p>
            <a:pPr algn="ctr"/>
            <a:r>
              <a:rPr lang="ja-JP" altLang="en-US" sz="2400" b="1" u="sng" dirty="0" smtClean="0"/>
              <a:t>サヘルの対流変動が駆動する</a:t>
            </a:r>
            <a:endParaRPr lang="en-US" altLang="ja-JP" sz="2400" b="1" u="sng" dirty="0" smtClean="0"/>
          </a:p>
          <a:p>
            <a:pPr algn="ctr"/>
            <a:r>
              <a:rPr lang="ja-JP" altLang="en-US" sz="2400" b="1" u="sng" dirty="0" smtClean="0"/>
              <a:t>大気循環パターンを</a:t>
            </a:r>
            <a:endParaRPr lang="en-US" altLang="ja-JP" sz="2400" b="1" u="sng" dirty="0" smtClean="0"/>
          </a:p>
          <a:p>
            <a:pPr algn="ctr"/>
            <a:r>
              <a:rPr lang="ja-JP" altLang="en-US" sz="2400" b="1" u="sng" dirty="0" smtClean="0"/>
              <a:t>北半球規模で解明する</a:t>
            </a:r>
            <a:endParaRPr lang="en-US" altLang="ja-JP" sz="2400" b="1" u="sng" dirty="0" smtClean="0"/>
          </a:p>
        </p:txBody>
      </p:sp>
      <p:sp>
        <p:nvSpPr>
          <p:cNvPr id="17" name="正方形/長方形 16"/>
          <p:cNvSpPr/>
          <p:nvPr/>
        </p:nvSpPr>
        <p:spPr>
          <a:xfrm>
            <a:off x="4286737" y="1528620"/>
            <a:ext cx="4456346" cy="591083"/>
          </a:xfrm>
          <a:prstGeom prst="rect">
            <a:avLst/>
          </a:prstGeom>
          <a:solidFill>
            <a:schemeClr val="accent2">
              <a:alpha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4455284" y="1654698"/>
            <a:ext cx="1911928" cy="400110"/>
          </a:xfrm>
          <a:prstGeom prst="rect">
            <a:avLst/>
          </a:prstGeom>
          <a:noFill/>
        </p:spPr>
        <p:txBody>
          <a:bodyPr wrap="square" rtlCol="0">
            <a:spAutoFit/>
          </a:bodyPr>
          <a:lstStyle/>
          <a:p>
            <a:r>
              <a:rPr kumimoji="1" lang="ja-JP" altLang="en-US" sz="2000" b="1" dirty="0" smtClean="0"/>
              <a:t>本研究の目的</a:t>
            </a:r>
            <a:endParaRPr kumimoji="1" lang="ja-JP" altLang="en-US" sz="2000" b="1" dirty="0"/>
          </a:p>
        </p:txBody>
      </p:sp>
      <p:sp>
        <p:nvSpPr>
          <p:cNvPr id="35" name="下矢印 34"/>
          <p:cNvSpPr/>
          <p:nvPr/>
        </p:nvSpPr>
        <p:spPr>
          <a:xfrm>
            <a:off x="6087153" y="3840909"/>
            <a:ext cx="855513" cy="336757"/>
          </a:xfrm>
          <a:prstGeom prst="downArrow">
            <a:avLst/>
          </a:prstGeom>
          <a:solidFill>
            <a:schemeClr val="accent5">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4455284" y="4417705"/>
            <a:ext cx="4189943" cy="707886"/>
          </a:xfrm>
          <a:prstGeom prst="rect">
            <a:avLst/>
          </a:prstGeom>
          <a:noFill/>
        </p:spPr>
        <p:txBody>
          <a:bodyPr wrap="square" rtlCol="0">
            <a:spAutoFit/>
          </a:bodyPr>
          <a:lstStyle/>
          <a:p>
            <a:pPr algn="ctr"/>
            <a:r>
              <a:rPr lang="ja-JP" altLang="en-US" sz="2000" b="1" dirty="0" smtClean="0"/>
              <a:t>テレコネクションパターンの</a:t>
            </a:r>
            <a:endParaRPr lang="en-US" altLang="ja-JP" sz="2000" b="1" dirty="0" smtClean="0"/>
          </a:p>
          <a:p>
            <a:pPr algn="ctr"/>
            <a:r>
              <a:rPr lang="ja-JP" altLang="en-US" sz="2000" b="1" dirty="0" smtClean="0"/>
              <a:t>新たな励起源が見つかる？</a:t>
            </a:r>
            <a:endParaRPr lang="en-US" altLang="ja-JP" sz="2000" b="1" dirty="0" smtClean="0"/>
          </a:p>
        </p:txBody>
      </p:sp>
      <p:pic>
        <p:nvPicPr>
          <p:cNvPr id="16" name="図 15"/>
          <p:cNvPicPr>
            <a:picLocks noChangeAspect="1"/>
          </p:cNvPicPr>
          <p:nvPr/>
        </p:nvPicPr>
        <p:blipFill rotWithShape="1">
          <a:blip r:embed="rId3"/>
          <a:srcRect t="51367" r="49395" b="4232"/>
          <a:stretch/>
        </p:blipFill>
        <p:spPr>
          <a:xfrm>
            <a:off x="291504" y="3393241"/>
            <a:ext cx="3686006" cy="2086253"/>
          </a:xfrm>
          <a:prstGeom prst="rect">
            <a:avLst/>
          </a:prstGeom>
        </p:spPr>
      </p:pic>
      <p:sp>
        <p:nvSpPr>
          <p:cNvPr id="20" name="テキスト ボックス 19"/>
          <p:cNvSpPr txBox="1"/>
          <p:nvPr/>
        </p:nvSpPr>
        <p:spPr>
          <a:xfrm>
            <a:off x="727639" y="916624"/>
            <a:ext cx="2895710" cy="276999"/>
          </a:xfrm>
          <a:prstGeom prst="rect">
            <a:avLst/>
          </a:prstGeom>
          <a:noFill/>
        </p:spPr>
        <p:txBody>
          <a:bodyPr wrap="square" rtlCol="0">
            <a:spAutoFit/>
          </a:bodyPr>
          <a:lstStyle/>
          <a:p>
            <a:r>
              <a:rPr lang="ja-JP" altLang="en-US" sz="1200" b="1" dirty="0" smtClean="0"/>
              <a:t>シベリアエクスプレス　</a:t>
            </a:r>
            <a:r>
              <a:rPr lang="en-US" altLang="ja-JP" sz="1200" b="1" dirty="0" smtClean="0"/>
              <a:t>6</a:t>
            </a:r>
            <a:r>
              <a:rPr lang="ja-JP" altLang="en-US" sz="1200" b="1" dirty="0" smtClean="0"/>
              <a:t>月，</a:t>
            </a:r>
            <a:r>
              <a:rPr lang="en-US" altLang="ja-JP" sz="1200" b="1" dirty="0" smtClean="0"/>
              <a:t>500hPa</a:t>
            </a:r>
            <a:r>
              <a:rPr lang="ja-JP" altLang="en-US" sz="1200" b="1" dirty="0" smtClean="0"/>
              <a:t>面</a:t>
            </a:r>
            <a:endParaRPr lang="en-US" altLang="ja-JP" sz="1200" b="1" dirty="0" smtClean="0"/>
          </a:p>
        </p:txBody>
      </p:sp>
      <p:sp>
        <p:nvSpPr>
          <p:cNvPr id="21" name="テキスト ボックス 20"/>
          <p:cNvSpPr txBox="1"/>
          <p:nvPr/>
        </p:nvSpPr>
        <p:spPr>
          <a:xfrm>
            <a:off x="717436" y="3184015"/>
            <a:ext cx="2895710" cy="276999"/>
          </a:xfrm>
          <a:prstGeom prst="rect">
            <a:avLst/>
          </a:prstGeom>
          <a:noFill/>
        </p:spPr>
        <p:txBody>
          <a:bodyPr wrap="square" rtlCol="0">
            <a:spAutoFit/>
          </a:bodyPr>
          <a:lstStyle/>
          <a:p>
            <a:r>
              <a:rPr lang="ja-JP" altLang="en-US" sz="1200" b="1" dirty="0" smtClean="0"/>
              <a:t>シルクロードパターン　</a:t>
            </a:r>
            <a:r>
              <a:rPr lang="en-US" altLang="ja-JP" sz="1200" b="1" dirty="0"/>
              <a:t>8</a:t>
            </a:r>
            <a:r>
              <a:rPr lang="ja-JP" altLang="en-US" sz="1200" b="1" dirty="0" smtClean="0"/>
              <a:t>月，</a:t>
            </a:r>
            <a:r>
              <a:rPr lang="en-US" altLang="ja-JP" sz="1200" b="1" dirty="0"/>
              <a:t>2</a:t>
            </a:r>
            <a:r>
              <a:rPr lang="en-US" altLang="ja-JP" sz="1200" b="1" dirty="0" smtClean="0"/>
              <a:t>00hPa</a:t>
            </a:r>
            <a:r>
              <a:rPr lang="ja-JP" altLang="en-US" sz="1200" b="1" dirty="0" smtClean="0"/>
              <a:t>面</a:t>
            </a:r>
            <a:endParaRPr lang="en-US" altLang="ja-JP" sz="1200" b="1" dirty="0" smtClean="0"/>
          </a:p>
        </p:txBody>
      </p:sp>
      <p:sp>
        <p:nvSpPr>
          <p:cNvPr id="23" name="テキスト ボックス 22"/>
          <p:cNvSpPr txBox="1"/>
          <p:nvPr/>
        </p:nvSpPr>
        <p:spPr>
          <a:xfrm>
            <a:off x="8482227" y="38541"/>
            <a:ext cx="595271" cy="338554"/>
          </a:xfrm>
          <a:prstGeom prst="rect">
            <a:avLst/>
          </a:prstGeom>
          <a:noFill/>
        </p:spPr>
        <p:txBody>
          <a:bodyPr wrap="square" rtlCol="0">
            <a:spAutoFit/>
          </a:bodyPr>
          <a:lstStyle/>
          <a:p>
            <a:r>
              <a:rPr lang="en-US" altLang="ja-JP" sz="1600" dirty="0">
                <a:solidFill>
                  <a:schemeClr val="bg1"/>
                </a:solidFill>
              </a:rPr>
              <a:t>3</a:t>
            </a:r>
            <a:r>
              <a:rPr kumimoji="1" lang="en-US" altLang="ja-JP" sz="1600" dirty="0" smtClean="0">
                <a:solidFill>
                  <a:schemeClr val="bg1"/>
                </a:solidFill>
              </a:rPr>
              <a:t>/12</a:t>
            </a:r>
            <a:endParaRPr kumimoji="1" lang="ja-JP" altLang="en-US" sz="1600" dirty="0">
              <a:solidFill>
                <a:schemeClr val="bg1"/>
              </a:solidFill>
            </a:endParaRPr>
          </a:p>
        </p:txBody>
      </p:sp>
    </p:spTree>
    <p:extLst>
      <p:ext uri="{BB962C8B-B14F-4D97-AF65-F5344CB8AC3E}">
        <p14:creationId xmlns:p14="http://schemas.microsoft.com/office/powerpoint/2010/main" val="296386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anim calcmode="lin" valueType="num">
                                      <p:cBhvr>
                                        <p:cTn id="33" dur="1000" fill="hold"/>
                                        <p:tgtEl>
                                          <p:spTgt spid="36"/>
                                        </p:tgtEl>
                                        <p:attrNameLst>
                                          <p:attrName>ppt_x</p:attrName>
                                        </p:attrNameLst>
                                      </p:cBhvr>
                                      <p:tavLst>
                                        <p:tav tm="0">
                                          <p:val>
                                            <p:strVal val="#ppt_x"/>
                                          </p:val>
                                        </p:tav>
                                        <p:tav tm="100000">
                                          <p:val>
                                            <p:strVal val="#ppt_x"/>
                                          </p:val>
                                        </p:tav>
                                      </p:tavLst>
                                    </p:anim>
                                    <p:anim calcmode="lin" valueType="num">
                                      <p:cBhvr>
                                        <p:cTn id="3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7" grpId="0" animBg="1"/>
      <p:bldP spid="19" grpId="0"/>
      <p:bldP spid="35" grpId="0" animBg="1"/>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4247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95770" y="2348909"/>
            <a:ext cx="7356764" cy="2246769"/>
          </a:xfrm>
          <a:prstGeom prst="rect">
            <a:avLst/>
          </a:prstGeom>
          <a:noFill/>
        </p:spPr>
        <p:txBody>
          <a:bodyPr wrap="square" rtlCol="0">
            <a:spAutoFit/>
          </a:bodyPr>
          <a:lstStyle/>
          <a:p>
            <a:r>
              <a:rPr kumimoji="1" lang="ja-JP" altLang="en-US" dirty="0" smtClean="0"/>
              <a:t>〇</a:t>
            </a:r>
            <a:r>
              <a:rPr kumimoji="1" lang="en-US" altLang="ja-JP" b="1" dirty="0" smtClean="0"/>
              <a:t>JRA‐55</a:t>
            </a:r>
            <a:r>
              <a:rPr kumimoji="1" lang="ja-JP" altLang="en-US" b="1" dirty="0" smtClean="0"/>
              <a:t>再解析データ </a:t>
            </a:r>
            <a:r>
              <a:rPr kumimoji="1" lang="en-US" altLang="ja-JP" b="1" dirty="0" smtClean="0"/>
              <a:t>(</a:t>
            </a:r>
            <a:r>
              <a:rPr kumimoji="1" lang="ja-JP" altLang="en-US" b="1" dirty="0" smtClean="0"/>
              <a:t>大気場</a:t>
            </a:r>
            <a:r>
              <a:rPr kumimoji="1" lang="en-US" altLang="ja-JP" b="1" dirty="0" smtClean="0"/>
              <a:t>)</a:t>
            </a:r>
          </a:p>
          <a:p>
            <a:endParaRPr kumimoji="1" lang="en-US" altLang="ja-JP" sz="800" u="sng" dirty="0" smtClean="0"/>
          </a:p>
          <a:p>
            <a:r>
              <a:rPr lang="ja-JP" altLang="en-US" sz="1600" dirty="0"/>
              <a:t>　</a:t>
            </a:r>
            <a:r>
              <a:rPr kumimoji="1" lang="ja-JP" altLang="en-US" sz="1600" dirty="0" smtClean="0"/>
              <a:t>気温</a:t>
            </a:r>
            <a:r>
              <a:rPr kumimoji="1" lang="en-US" altLang="ja-JP" sz="1600" dirty="0" smtClean="0"/>
              <a:t>(K</a:t>
            </a:r>
            <a:r>
              <a:rPr lang="en-US" altLang="ja-JP" sz="1600" dirty="0" smtClean="0"/>
              <a:t>)</a:t>
            </a:r>
            <a:r>
              <a:rPr lang="ja-JP" altLang="en-US" sz="1600" dirty="0" err="1"/>
              <a:t>，</a:t>
            </a:r>
            <a:r>
              <a:rPr lang="ja-JP" altLang="en-US" sz="1600" dirty="0" smtClean="0"/>
              <a:t>ジオポテンシャル高度</a:t>
            </a:r>
            <a:r>
              <a:rPr lang="en-US" altLang="ja-JP" sz="1600" dirty="0" smtClean="0"/>
              <a:t>(m)</a:t>
            </a:r>
            <a:r>
              <a:rPr lang="ja-JP" altLang="en-US" sz="1600" dirty="0" err="1" smtClean="0"/>
              <a:t>，</a:t>
            </a:r>
            <a:endParaRPr lang="en-US" altLang="ja-JP" sz="1600" dirty="0" smtClean="0"/>
          </a:p>
          <a:p>
            <a:r>
              <a:rPr lang="ja-JP" altLang="en-US" sz="1600" dirty="0"/>
              <a:t>　</a:t>
            </a:r>
            <a:r>
              <a:rPr lang="ja-JP" altLang="en-US" sz="1600" dirty="0" smtClean="0"/>
              <a:t>鉛直速度</a:t>
            </a:r>
            <a:r>
              <a:rPr lang="en-US" altLang="ja-JP" sz="1600" dirty="0" smtClean="0"/>
              <a:t>(Pa/s)</a:t>
            </a:r>
            <a:r>
              <a:rPr lang="ja-JP" altLang="en-US" sz="1600" dirty="0" err="1" smtClean="0"/>
              <a:t>，</a:t>
            </a:r>
            <a:r>
              <a:rPr lang="ja-JP" altLang="en-US" sz="1600" dirty="0" smtClean="0"/>
              <a:t>相対発散</a:t>
            </a:r>
            <a:r>
              <a:rPr lang="en-US" altLang="ja-JP" sz="1600" dirty="0" smtClean="0"/>
              <a:t>(/s)</a:t>
            </a:r>
            <a:r>
              <a:rPr lang="ja-JP" altLang="en-US" sz="1600" dirty="0" err="1" smtClean="0"/>
              <a:t>，</a:t>
            </a:r>
            <a:endParaRPr lang="en-US" altLang="ja-JP" sz="1600" dirty="0" smtClean="0"/>
          </a:p>
          <a:p>
            <a:r>
              <a:rPr lang="ja-JP" altLang="en-US" sz="1600" dirty="0"/>
              <a:t>　</a:t>
            </a:r>
            <a:r>
              <a:rPr lang="ja-JP" altLang="en-US" sz="1600" dirty="0" smtClean="0"/>
              <a:t>対流による加熱</a:t>
            </a:r>
            <a:r>
              <a:rPr lang="en-US" altLang="ja-JP" sz="1600" dirty="0" smtClean="0"/>
              <a:t>(K/day)</a:t>
            </a:r>
          </a:p>
          <a:p>
            <a:endParaRPr lang="en-US" altLang="ja-JP" sz="800" dirty="0"/>
          </a:p>
          <a:p>
            <a:r>
              <a:rPr lang="ja-JP" altLang="en-US" sz="1600" dirty="0"/>
              <a:t>　</a:t>
            </a:r>
            <a:r>
              <a:rPr lang="ja-JP" altLang="en-US" sz="1600" dirty="0" smtClean="0"/>
              <a:t>水平</a:t>
            </a:r>
            <a:r>
              <a:rPr lang="ja-JP" altLang="en-US" sz="1600" dirty="0"/>
              <a:t>格子間隔：</a:t>
            </a:r>
            <a:r>
              <a:rPr lang="en-US" altLang="ja-JP" sz="1600" dirty="0"/>
              <a:t>1.25°×1.25°</a:t>
            </a:r>
            <a:r>
              <a:rPr lang="ja-JP" altLang="en-US" sz="1600" dirty="0" err="1"/>
              <a:t>，</a:t>
            </a:r>
            <a:r>
              <a:rPr lang="ja-JP" altLang="en-US" sz="1600" dirty="0" smtClean="0"/>
              <a:t>鉛直層：</a:t>
            </a:r>
            <a:r>
              <a:rPr lang="en-US" altLang="ja-JP" sz="1600" dirty="0" smtClean="0"/>
              <a:t>37</a:t>
            </a:r>
            <a:r>
              <a:rPr lang="ja-JP" altLang="en-US" sz="1600" dirty="0"/>
              <a:t>層</a:t>
            </a:r>
            <a:endParaRPr lang="en-US" altLang="ja-JP" sz="1600" dirty="0"/>
          </a:p>
          <a:p>
            <a:endParaRPr lang="en-US" altLang="ja-JP" sz="800" dirty="0"/>
          </a:p>
          <a:p>
            <a:r>
              <a:rPr kumimoji="1" lang="ja-JP" altLang="en-US" sz="1600" dirty="0" smtClean="0"/>
              <a:t>　期間：</a:t>
            </a:r>
            <a:r>
              <a:rPr kumimoji="1" lang="en-US" altLang="ja-JP" sz="1600" dirty="0" smtClean="0"/>
              <a:t>1979</a:t>
            </a:r>
            <a:r>
              <a:rPr kumimoji="1" lang="ja-JP" altLang="en-US" sz="1600" dirty="0" smtClean="0"/>
              <a:t>年～</a:t>
            </a:r>
            <a:r>
              <a:rPr kumimoji="1" lang="en-US" altLang="ja-JP" sz="1600" dirty="0" smtClean="0"/>
              <a:t>2016</a:t>
            </a:r>
            <a:r>
              <a:rPr lang="ja-JP" altLang="en-US" sz="1600" dirty="0" smtClean="0"/>
              <a:t>年　</a:t>
            </a:r>
            <a:r>
              <a:rPr lang="en-US" altLang="ja-JP" sz="1600" dirty="0" smtClean="0"/>
              <a:t>(38</a:t>
            </a:r>
            <a:r>
              <a:rPr lang="ja-JP" altLang="en-US" sz="1600" dirty="0" smtClean="0"/>
              <a:t>年分</a:t>
            </a:r>
            <a:r>
              <a:rPr lang="en-US" altLang="ja-JP" sz="1600" dirty="0" smtClean="0"/>
              <a:t>)</a:t>
            </a:r>
          </a:p>
          <a:p>
            <a:r>
              <a:rPr kumimoji="1" lang="ja-JP" altLang="en-US" sz="1600" dirty="0"/>
              <a:t>　</a:t>
            </a:r>
            <a:r>
              <a:rPr kumimoji="1" lang="ja-JP" altLang="en-US" sz="1600" dirty="0" smtClean="0"/>
              <a:t>季節：</a:t>
            </a:r>
            <a:r>
              <a:rPr lang="en-US" altLang="ja-JP" sz="1600" dirty="0" smtClean="0"/>
              <a:t>6,7</a:t>
            </a:r>
            <a:r>
              <a:rPr lang="ja-JP" altLang="en-US" sz="1600" dirty="0" smtClean="0"/>
              <a:t>月</a:t>
            </a:r>
            <a:endParaRPr lang="en-US" altLang="ja-JP" sz="1600" dirty="0" smtClean="0"/>
          </a:p>
        </p:txBody>
      </p:sp>
      <p:sp>
        <p:nvSpPr>
          <p:cNvPr id="8" name="角丸四角形 7"/>
          <p:cNvSpPr/>
          <p:nvPr/>
        </p:nvSpPr>
        <p:spPr>
          <a:xfrm>
            <a:off x="272755" y="562023"/>
            <a:ext cx="4768001" cy="1521754"/>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274585" y="2259274"/>
            <a:ext cx="4766172" cy="2336404"/>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392817" y="626948"/>
            <a:ext cx="7356764" cy="1354217"/>
          </a:xfrm>
          <a:prstGeom prst="rect">
            <a:avLst/>
          </a:prstGeom>
          <a:noFill/>
        </p:spPr>
        <p:txBody>
          <a:bodyPr wrap="square" rtlCol="0">
            <a:spAutoFit/>
          </a:bodyPr>
          <a:lstStyle/>
          <a:p>
            <a:r>
              <a:rPr lang="ja-JP" altLang="en-US" dirty="0" smtClean="0"/>
              <a:t>〇</a:t>
            </a:r>
            <a:r>
              <a:rPr lang="ja-JP" altLang="en-US" b="1" dirty="0" smtClean="0"/>
              <a:t>外向き</a:t>
            </a:r>
            <a:r>
              <a:rPr lang="ja-JP" altLang="en-US" b="1" dirty="0"/>
              <a:t>長波</a:t>
            </a:r>
            <a:r>
              <a:rPr lang="ja-JP" altLang="en-US" b="1" dirty="0" smtClean="0"/>
              <a:t>放射 </a:t>
            </a:r>
            <a:r>
              <a:rPr lang="en-US" altLang="ja-JP" b="1" dirty="0" smtClean="0"/>
              <a:t>(OLR)</a:t>
            </a:r>
            <a:endParaRPr kumimoji="1" lang="en-US" altLang="ja-JP" b="1" dirty="0" smtClean="0"/>
          </a:p>
          <a:p>
            <a:endParaRPr kumimoji="1" lang="en-US" altLang="ja-JP" sz="800" u="sng" dirty="0" smtClean="0"/>
          </a:p>
          <a:p>
            <a:r>
              <a:rPr lang="ja-JP" altLang="en-US" sz="1600" dirty="0"/>
              <a:t>　</a:t>
            </a:r>
            <a:r>
              <a:rPr lang="ja-JP" altLang="en-US" sz="1600" dirty="0" smtClean="0"/>
              <a:t>水平格子間隔：</a:t>
            </a:r>
            <a:r>
              <a:rPr lang="en-US" altLang="ja-JP" sz="1600" dirty="0" smtClean="0"/>
              <a:t>2.5°×2.5°</a:t>
            </a:r>
          </a:p>
          <a:p>
            <a:endParaRPr lang="en-US" altLang="ja-JP" sz="800" dirty="0"/>
          </a:p>
          <a:p>
            <a:r>
              <a:rPr kumimoji="1" lang="ja-JP" altLang="en-US" sz="1600" dirty="0" smtClean="0"/>
              <a:t>　期間：</a:t>
            </a:r>
            <a:r>
              <a:rPr kumimoji="1" lang="en-US" altLang="ja-JP" sz="1600" dirty="0" smtClean="0"/>
              <a:t>1979</a:t>
            </a:r>
            <a:r>
              <a:rPr kumimoji="1" lang="ja-JP" altLang="en-US" sz="1600" dirty="0" smtClean="0"/>
              <a:t>年～</a:t>
            </a:r>
            <a:r>
              <a:rPr kumimoji="1" lang="en-US" altLang="ja-JP" sz="1600" dirty="0" smtClean="0"/>
              <a:t>2016</a:t>
            </a:r>
            <a:r>
              <a:rPr lang="ja-JP" altLang="en-US" sz="1600" dirty="0" smtClean="0"/>
              <a:t>年　</a:t>
            </a:r>
            <a:r>
              <a:rPr lang="en-US" altLang="ja-JP" sz="1600" dirty="0" smtClean="0"/>
              <a:t>(38</a:t>
            </a:r>
            <a:r>
              <a:rPr lang="ja-JP" altLang="en-US" sz="1600" dirty="0" smtClean="0"/>
              <a:t>年分</a:t>
            </a:r>
            <a:r>
              <a:rPr lang="en-US" altLang="ja-JP" sz="1600" dirty="0" smtClean="0"/>
              <a:t>)</a:t>
            </a:r>
            <a:r>
              <a:rPr lang="ja-JP" altLang="en-US" sz="1600" dirty="0" err="1" smtClean="0"/>
              <a:t>，</a:t>
            </a:r>
            <a:r>
              <a:rPr lang="en-US" altLang="ja-JP" sz="1600" dirty="0" smtClean="0"/>
              <a:t>2018</a:t>
            </a:r>
            <a:r>
              <a:rPr lang="ja-JP" altLang="en-US" sz="1600" dirty="0" smtClean="0"/>
              <a:t>年</a:t>
            </a:r>
            <a:endParaRPr lang="en-US" altLang="ja-JP" sz="1600" dirty="0" smtClean="0"/>
          </a:p>
          <a:p>
            <a:r>
              <a:rPr kumimoji="1" lang="ja-JP" altLang="en-US" sz="1600" dirty="0"/>
              <a:t>　</a:t>
            </a:r>
            <a:r>
              <a:rPr kumimoji="1" lang="ja-JP" altLang="en-US" sz="1600" dirty="0" smtClean="0"/>
              <a:t>季節：</a:t>
            </a:r>
            <a:r>
              <a:rPr kumimoji="1" lang="en-US" altLang="ja-JP" sz="1600" dirty="0" smtClean="0"/>
              <a:t>6</a:t>
            </a:r>
            <a:r>
              <a:rPr kumimoji="1" lang="ja-JP" altLang="en-US" sz="1600" dirty="0" smtClean="0"/>
              <a:t>月</a:t>
            </a:r>
            <a:endParaRPr lang="en-US" altLang="ja-JP" sz="1600" dirty="0"/>
          </a:p>
        </p:txBody>
      </p:sp>
      <p:sp>
        <p:nvSpPr>
          <p:cNvPr id="14" name="角丸四角形 13"/>
          <p:cNvSpPr/>
          <p:nvPr/>
        </p:nvSpPr>
        <p:spPr>
          <a:xfrm>
            <a:off x="5288204" y="4978788"/>
            <a:ext cx="3691809" cy="1208651"/>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5305214" y="1321814"/>
            <a:ext cx="3503816" cy="584775"/>
          </a:xfrm>
          <a:prstGeom prst="rect">
            <a:avLst/>
          </a:prstGeom>
          <a:noFill/>
        </p:spPr>
        <p:txBody>
          <a:bodyPr wrap="square" rtlCol="0">
            <a:spAutoFit/>
          </a:bodyPr>
          <a:lstStyle/>
          <a:p>
            <a:r>
              <a:rPr lang="en-US" altLang="ja-JP" sz="1600" dirty="0"/>
              <a:t>※</a:t>
            </a:r>
            <a:r>
              <a:rPr lang="en-US" altLang="ja-JP" sz="1600" dirty="0" smtClean="0"/>
              <a:t>OLR</a:t>
            </a:r>
            <a:r>
              <a:rPr lang="ja-JP" altLang="en-US" sz="1600" dirty="0" smtClean="0"/>
              <a:t>＝</a:t>
            </a:r>
            <a:r>
              <a:rPr lang="en-US" altLang="ja-JP" sz="1600" dirty="0" smtClean="0"/>
              <a:t>Outgoing Longwave Radiation</a:t>
            </a:r>
          </a:p>
          <a:p>
            <a:r>
              <a:rPr lang="ja-JP" altLang="en-US" sz="1600" dirty="0"/>
              <a:t>　</a:t>
            </a:r>
            <a:r>
              <a:rPr lang="ja-JP" altLang="en-US" sz="1600" dirty="0" smtClean="0"/>
              <a:t>＝外向き長波</a:t>
            </a:r>
            <a:r>
              <a:rPr lang="ja-JP" altLang="en-US" sz="1600" dirty="0" smtClean="0"/>
              <a:t>放射</a:t>
            </a:r>
            <a:r>
              <a:rPr lang="en-US" altLang="ja-JP" sz="1600" dirty="0" smtClean="0"/>
              <a:t>(</a:t>
            </a:r>
            <a:r>
              <a:rPr lang="en-US" altLang="ja-JP" sz="1600" dirty="0" smtClean="0"/>
              <a:t>W/m</a:t>
            </a:r>
            <a:r>
              <a:rPr lang="en-US" altLang="ja-JP" sz="1600" baseline="30000" dirty="0" smtClean="0"/>
              <a:t>2</a:t>
            </a:r>
            <a:r>
              <a:rPr lang="en-US" altLang="ja-JP" sz="1600" dirty="0" smtClean="0"/>
              <a:t>)</a:t>
            </a:r>
          </a:p>
        </p:txBody>
      </p:sp>
      <p:sp>
        <p:nvSpPr>
          <p:cNvPr id="21" name="テキスト ボックス 20"/>
          <p:cNvSpPr txBox="1"/>
          <p:nvPr/>
        </p:nvSpPr>
        <p:spPr>
          <a:xfrm>
            <a:off x="5427934" y="5021783"/>
            <a:ext cx="3649564" cy="1077218"/>
          </a:xfrm>
          <a:prstGeom prst="rect">
            <a:avLst/>
          </a:prstGeom>
          <a:noFill/>
        </p:spPr>
        <p:txBody>
          <a:bodyPr wrap="square" rtlCol="0">
            <a:spAutoFit/>
          </a:bodyPr>
          <a:lstStyle/>
          <a:p>
            <a:r>
              <a:rPr lang="ja-JP" altLang="en-US" sz="1600" dirty="0">
                <a:latin typeface="ＭＳ Ｐゴシック" panose="020B0600070205080204" pitchFamily="50" charset="-128"/>
                <a:ea typeface="ＭＳ Ｐゴシック" panose="020B0600070205080204" pitchFamily="50" charset="-128"/>
              </a:rPr>
              <a:t>対流</a:t>
            </a:r>
            <a:r>
              <a:rPr kumimoji="1" lang="ja-JP" altLang="en-US" sz="1600" dirty="0" smtClean="0">
                <a:latin typeface="ＭＳ Ｐゴシック" panose="020B0600070205080204" pitchFamily="50" charset="-128"/>
                <a:ea typeface="ＭＳ Ｐゴシック" panose="020B0600070205080204" pitchFamily="50" charset="-128"/>
              </a:rPr>
              <a:t>と</a:t>
            </a:r>
            <a:r>
              <a:rPr kumimoji="1" lang="en-US" altLang="ja-JP" sz="1600" dirty="0" smtClean="0">
                <a:latin typeface="ＭＳ Ｐゴシック" panose="020B0600070205080204" pitchFamily="50" charset="-128"/>
                <a:ea typeface="ＭＳ Ｐゴシック" panose="020B0600070205080204" pitchFamily="50" charset="-128"/>
              </a:rPr>
              <a:t>OLR</a:t>
            </a:r>
            <a:r>
              <a:rPr lang="ja-JP" altLang="en-US" sz="1600" dirty="0" err="1" smtClean="0">
                <a:latin typeface="ＭＳ Ｐゴシック" panose="020B0600070205080204" pitchFamily="50" charset="-128"/>
                <a:ea typeface="ＭＳ Ｐゴシック" panose="020B0600070205080204" pitchFamily="50" charset="-128"/>
              </a:rPr>
              <a:t>は負の</a:t>
            </a:r>
            <a:r>
              <a:rPr lang="ja-JP" altLang="en-US" sz="1600" dirty="0" smtClean="0">
                <a:latin typeface="ＭＳ Ｐゴシック" panose="020B0600070205080204" pitchFamily="50" charset="-128"/>
                <a:ea typeface="ＭＳ Ｐゴシック" panose="020B0600070205080204" pitchFamily="50" charset="-128"/>
              </a:rPr>
              <a:t>対応をしている。</a:t>
            </a:r>
            <a:endParaRPr kumimoji="1" lang="en-US" altLang="ja-JP" sz="1600" dirty="0" smtClean="0">
              <a:latin typeface="ＭＳ Ｐゴシック" panose="020B0600070205080204" pitchFamily="50" charset="-128"/>
              <a:ea typeface="ＭＳ Ｐゴシック" panose="020B0600070205080204" pitchFamily="50" charset="-128"/>
            </a:endParaRPr>
          </a:p>
          <a:p>
            <a:r>
              <a:rPr kumimoji="1" lang="ja-JP" altLang="en-US" sz="1600" dirty="0" smtClean="0">
                <a:latin typeface="ＭＳ Ｐゴシック" panose="020B0600070205080204" pitchFamily="50" charset="-128"/>
                <a:ea typeface="ＭＳ Ｐゴシック" panose="020B0600070205080204" pitchFamily="50" charset="-128"/>
              </a:rPr>
              <a:t>　・</a:t>
            </a:r>
            <a:r>
              <a:rPr kumimoji="1" lang="en-US" altLang="ja-JP" sz="1600" dirty="0" smtClean="0">
                <a:latin typeface="ＭＳ Ｐゴシック" panose="020B0600070205080204" pitchFamily="50" charset="-128"/>
                <a:ea typeface="ＭＳ Ｐゴシック" panose="020B0600070205080204" pitchFamily="50" charset="-128"/>
              </a:rPr>
              <a:t>OLR</a:t>
            </a:r>
            <a:r>
              <a:rPr kumimoji="1" lang="ja-JP" altLang="en-US" sz="1600" dirty="0" smtClean="0">
                <a:latin typeface="ＭＳ Ｐゴシック" panose="020B0600070205080204" pitchFamily="50" charset="-128"/>
                <a:ea typeface="ＭＳ Ｐゴシック" panose="020B0600070205080204" pitchFamily="50" charset="-128"/>
              </a:rPr>
              <a:t>大</a:t>
            </a:r>
            <a:r>
              <a:rPr kumimoji="1" lang="ja-JP" altLang="en-US" sz="1600" dirty="0" err="1" smtClean="0">
                <a:latin typeface="ＭＳ Ｐゴシック" panose="020B0600070205080204" pitchFamily="50" charset="-128"/>
                <a:ea typeface="ＭＳ Ｐゴシック" panose="020B0600070205080204" pitchFamily="50" charset="-128"/>
              </a:rPr>
              <a:t>ー</a:t>
            </a:r>
            <a:r>
              <a:rPr lang="ja-JP" altLang="en-US" sz="1600" dirty="0" smtClean="0">
                <a:latin typeface="ＭＳ Ｐゴシック" panose="020B0600070205080204" pitchFamily="50" charset="-128"/>
                <a:ea typeface="ＭＳ Ｐゴシック" panose="020B0600070205080204" pitchFamily="50" charset="-128"/>
              </a:rPr>
              <a:t>対流</a:t>
            </a:r>
            <a:r>
              <a:rPr lang="ja-JP" altLang="en-US" sz="1600" dirty="0">
                <a:latin typeface="ＭＳ Ｐゴシック" panose="020B0600070205080204" pitchFamily="50" charset="-128"/>
                <a:ea typeface="ＭＳ Ｐゴシック" panose="020B0600070205080204" pitchFamily="50" charset="-128"/>
              </a:rPr>
              <a:t>不活発</a:t>
            </a:r>
            <a:endParaRPr kumimoji="1" lang="en-US" altLang="ja-JP" sz="1600" dirty="0" smtClean="0">
              <a:latin typeface="ＭＳ Ｐゴシック" panose="020B0600070205080204" pitchFamily="50" charset="-128"/>
              <a:ea typeface="ＭＳ Ｐゴシック" panose="020B0600070205080204" pitchFamily="50" charset="-128"/>
            </a:endParaRPr>
          </a:p>
          <a:p>
            <a:r>
              <a:rPr lang="ja-JP" altLang="en-US" sz="1600" dirty="0" smtClean="0">
                <a:latin typeface="ＭＳ Ｐゴシック" panose="020B0600070205080204" pitchFamily="50" charset="-128"/>
                <a:ea typeface="ＭＳ Ｐゴシック" panose="020B0600070205080204" pitchFamily="50" charset="-128"/>
              </a:rPr>
              <a:t>　・</a:t>
            </a:r>
            <a:r>
              <a:rPr lang="en-US" altLang="ja-JP" sz="1600" dirty="0" smtClean="0">
                <a:latin typeface="ＭＳ Ｐゴシック" panose="020B0600070205080204" pitchFamily="50" charset="-128"/>
                <a:ea typeface="ＭＳ Ｐゴシック" panose="020B0600070205080204" pitchFamily="50" charset="-128"/>
              </a:rPr>
              <a:t>OLR</a:t>
            </a:r>
            <a:r>
              <a:rPr lang="ja-JP" altLang="en-US" sz="1600" dirty="0" smtClean="0">
                <a:latin typeface="ＭＳ Ｐゴシック" panose="020B0600070205080204" pitchFamily="50" charset="-128"/>
                <a:ea typeface="ＭＳ Ｐゴシック" panose="020B0600070205080204" pitchFamily="50" charset="-128"/>
              </a:rPr>
              <a:t>小</a:t>
            </a:r>
            <a:r>
              <a:rPr lang="ja-JP" altLang="en-US" sz="1600" dirty="0" err="1" smtClean="0">
                <a:latin typeface="ＭＳ Ｐゴシック" panose="020B0600070205080204" pitchFamily="50" charset="-128"/>
                <a:ea typeface="ＭＳ Ｐゴシック" panose="020B0600070205080204" pitchFamily="50" charset="-128"/>
              </a:rPr>
              <a:t>ー</a:t>
            </a:r>
            <a:r>
              <a:rPr lang="ja-JP" altLang="en-US" sz="1600" dirty="0" smtClean="0">
                <a:latin typeface="ＭＳ Ｐゴシック" panose="020B0600070205080204" pitchFamily="50" charset="-128"/>
                <a:ea typeface="ＭＳ Ｐゴシック" panose="020B0600070205080204" pitchFamily="50" charset="-128"/>
              </a:rPr>
              <a:t>対流活発</a:t>
            </a:r>
            <a:endParaRPr lang="en-US" altLang="ja-JP" sz="1600" dirty="0" smtClean="0">
              <a:latin typeface="ＭＳ Ｐゴシック" panose="020B0600070205080204" pitchFamily="50" charset="-128"/>
              <a:ea typeface="ＭＳ Ｐゴシック" panose="020B0600070205080204" pitchFamily="50" charset="-128"/>
            </a:endParaRPr>
          </a:p>
          <a:p>
            <a:r>
              <a:rPr kumimoji="1" lang="ja-JP" altLang="en-US" sz="1600" dirty="0" smtClean="0">
                <a:latin typeface="ＭＳ Ｐゴシック" panose="020B0600070205080204" pitchFamily="50" charset="-128"/>
                <a:ea typeface="ＭＳ Ｐゴシック" panose="020B0600070205080204" pitchFamily="50" charset="-128"/>
              </a:rPr>
              <a:t>今回はこれを</a:t>
            </a:r>
            <a:r>
              <a:rPr lang="ja-JP" altLang="en-US" sz="1600" dirty="0">
                <a:latin typeface="ＭＳ Ｐゴシック" panose="020B0600070205080204" pitchFamily="50" charset="-128"/>
                <a:ea typeface="ＭＳ Ｐゴシック" panose="020B0600070205080204" pitchFamily="50" charset="-128"/>
              </a:rPr>
              <a:t>対流</a:t>
            </a:r>
            <a:r>
              <a:rPr kumimoji="1" lang="ja-JP" altLang="en-US" sz="1600" dirty="0" smtClean="0">
                <a:latin typeface="ＭＳ Ｐゴシック" panose="020B0600070205080204" pitchFamily="50" charset="-128"/>
                <a:ea typeface="ＭＳ Ｐゴシック" panose="020B0600070205080204" pitchFamily="50" charset="-128"/>
              </a:rPr>
              <a:t>の指標として用いる。</a:t>
            </a:r>
            <a:endParaRPr kumimoji="1" lang="en-US" altLang="ja-JP" sz="1600" dirty="0" smtClean="0">
              <a:latin typeface="ＭＳ Ｐゴシック" panose="020B0600070205080204" pitchFamily="50" charset="-128"/>
              <a:ea typeface="ＭＳ Ｐゴシック" panose="020B0600070205080204" pitchFamily="50" charset="-128"/>
            </a:endParaRPr>
          </a:p>
        </p:txBody>
      </p:sp>
      <p:grpSp>
        <p:nvGrpSpPr>
          <p:cNvPr id="22" name="グループ化 21"/>
          <p:cNvGrpSpPr/>
          <p:nvPr/>
        </p:nvGrpSpPr>
        <p:grpSpPr>
          <a:xfrm>
            <a:off x="5427934" y="2027787"/>
            <a:ext cx="2782791" cy="2149337"/>
            <a:chOff x="3948130" y="3416485"/>
            <a:chExt cx="2782791" cy="2149337"/>
          </a:xfrm>
        </p:grpSpPr>
        <p:cxnSp>
          <p:nvCxnSpPr>
            <p:cNvPr id="23" name="直線コネクタ 22"/>
            <p:cNvCxnSpPr/>
            <p:nvPr/>
          </p:nvCxnSpPr>
          <p:spPr>
            <a:xfrm flipH="1">
              <a:off x="6045660" y="5168959"/>
              <a:ext cx="78890" cy="21613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 name="雲 23"/>
            <p:cNvSpPr/>
            <p:nvPr/>
          </p:nvSpPr>
          <p:spPr>
            <a:xfrm>
              <a:off x="4976933" y="4400423"/>
              <a:ext cx="515389" cy="756549"/>
            </a:xfrm>
            <a:prstGeom prst="cloud">
              <a:avLst/>
            </a:prstGeom>
            <a:solidFill>
              <a:schemeClr val="bg2">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雲 24"/>
            <p:cNvSpPr/>
            <p:nvPr/>
          </p:nvSpPr>
          <p:spPr>
            <a:xfrm>
              <a:off x="5957423" y="3664918"/>
              <a:ext cx="638286" cy="1493113"/>
            </a:xfrm>
            <a:prstGeom prst="cloud">
              <a:avLst/>
            </a:prstGeom>
            <a:solidFill>
              <a:schemeClr val="bg2">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コネクタ 25"/>
            <p:cNvCxnSpPr/>
            <p:nvPr/>
          </p:nvCxnSpPr>
          <p:spPr>
            <a:xfrm flipH="1">
              <a:off x="5039360" y="5158405"/>
              <a:ext cx="78890" cy="2161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5155738" y="5156973"/>
              <a:ext cx="78890" cy="2161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H="1">
              <a:off x="5284585" y="5156972"/>
              <a:ext cx="78890" cy="2161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a:off x="5955103" y="5159417"/>
              <a:ext cx="78890" cy="2161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6140104" y="5174843"/>
              <a:ext cx="78890" cy="2161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H="1">
              <a:off x="6218994" y="5172072"/>
              <a:ext cx="78890" cy="2161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a:off x="6312513" y="5177614"/>
              <a:ext cx="78890" cy="2161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a:off x="6406032" y="5156972"/>
              <a:ext cx="78890" cy="2161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H="1">
              <a:off x="6484922" y="5169021"/>
              <a:ext cx="78890" cy="21613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4083397" y="5414388"/>
              <a:ext cx="2647524" cy="15143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上矢印 35"/>
            <p:cNvSpPr/>
            <p:nvPr/>
          </p:nvSpPr>
          <p:spPr>
            <a:xfrm>
              <a:off x="4855297" y="4136031"/>
              <a:ext cx="758660" cy="256079"/>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上矢印 36"/>
            <p:cNvSpPr/>
            <p:nvPr/>
          </p:nvSpPr>
          <p:spPr>
            <a:xfrm>
              <a:off x="6125475" y="3416485"/>
              <a:ext cx="265928" cy="244603"/>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上矢印 37"/>
            <p:cNvSpPr/>
            <p:nvPr/>
          </p:nvSpPr>
          <p:spPr>
            <a:xfrm>
              <a:off x="3948130" y="5152097"/>
              <a:ext cx="1083916" cy="256079"/>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テキスト ボックス 38"/>
          <p:cNvSpPr txBox="1"/>
          <p:nvPr/>
        </p:nvSpPr>
        <p:spPr>
          <a:xfrm>
            <a:off x="5547151" y="4252749"/>
            <a:ext cx="2967190" cy="584775"/>
          </a:xfrm>
          <a:prstGeom prst="rect">
            <a:avLst/>
          </a:prstGeom>
          <a:noFill/>
        </p:spPr>
        <p:txBody>
          <a:bodyPr wrap="square" rtlCol="0">
            <a:spAutoFit/>
          </a:bodyPr>
          <a:lstStyle/>
          <a:p>
            <a:r>
              <a:rPr kumimoji="1" lang="ja-JP" altLang="en-US" sz="1600" dirty="0" smtClean="0"/>
              <a:t>↑雲頂高度の温度に対応した</a:t>
            </a:r>
            <a:endParaRPr kumimoji="1" lang="en-US" altLang="ja-JP" sz="1600" dirty="0" smtClean="0"/>
          </a:p>
          <a:p>
            <a:r>
              <a:rPr kumimoji="1" lang="ja-JP" altLang="en-US" sz="1600" dirty="0" smtClean="0"/>
              <a:t>　赤外線放射を衛星から計測</a:t>
            </a:r>
            <a:endParaRPr kumimoji="1" lang="en-US" altLang="ja-JP" sz="1600" dirty="0" smtClean="0"/>
          </a:p>
        </p:txBody>
      </p:sp>
      <p:cxnSp>
        <p:nvCxnSpPr>
          <p:cNvPr id="40" name="直線矢印コネクタ 39"/>
          <p:cNvCxnSpPr/>
          <p:nvPr/>
        </p:nvCxnSpPr>
        <p:spPr>
          <a:xfrm flipH="1" flipV="1">
            <a:off x="8781407" y="1931419"/>
            <a:ext cx="2313" cy="20880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8766791" y="2723039"/>
            <a:ext cx="321762" cy="584775"/>
          </a:xfrm>
          <a:prstGeom prst="rect">
            <a:avLst/>
          </a:prstGeom>
          <a:noFill/>
        </p:spPr>
        <p:txBody>
          <a:bodyPr wrap="square" rtlCol="0">
            <a:spAutoFit/>
          </a:bodyPr>
          <a:lstStyle/>
          <a:p>
            <a:r>
              <a:rPr kumimoji="1" lang="ja-JP" altLang="en-US" sz="1600" b="1" dirty="0" smtClean="0"/>
              <a:t>温</a:t>
            </a:r>
            <a:endParaRPr kumimoji="1" lang="en-US" altLang="ja-JP" sz="1600" b="1" dirty="0" smtClean="0"/>
          </a:p>
          <a:p>
            <a:r>
              <a:rPr kumimoji="1" lang="ja-JP" altLang="en-US" sz="1600" b="1" dirty="0" smtClean="0"/>
              <a:t>度</a:t>
            </a:r>
            <a:endParaRPr kumimoji="1" lang="en-US" altLang="ja-JP" sz="1600" b="1" dirty="0" smtClean="0"/>
          </a:p>
        </p:txBody>
      </p:sp>
      <p:sp>
        <p:nvSpPr>
          <p:cNvPr id="42" name="テキスト ボックス 41"/>
          <p:cNvSpPr txBox="1"/>
          <p:nvPr/>
        </p:nvSpPr>
        <p:spPr>
          <a:xfrm>
            <a:off x="8597902" y="4019478"/>
            <a:ext cx="238931" cy="338554"/>
          </a:xfrm>
          <a:prstGeom prst="rect">
            <a:avLst/>
          </a:prstGeom>
          <a:noFill/>
        </p:spPr>
        <p:txBody>
          <a:bodyPr wrap="square" rtlCol="0">
            <a:spAutoFit/>
          </a:bodyPr>
          <a:lstStyle/>
          <a:p>
            <a:r>
              <a:rPr lang="ja-JP" altLang="en-US" sz="1600" b="1" dirty="0" smtClean="0"/>
              <a:t>高</a:t>
            </a:r>
            <a:endParaRPr kumimoji="1" lang="en-US" altLang="ja-JP" sz="1600" b="1" dirty="0" smtClean="0"/>
          </a:p>
        </p:txBody>
      </p:sp>
      <p:sp>
        <p:nvSpPr>
          <p:cNvPr id="43" name="テキスト ボックス 42"/>
          <p:cNvSpPr txBox="1"/>
          <p:nvPr/>
        </p:nvSpPr>
        <p:spPr>
          <a:xfrm>
            <a:off x="8586618" y="1623942"/>
            <a:ext cx="261501" cy="338554"/>
          </a:xfrm>
          <a:prstGeom prst="rect">
            <a:avLst/>
          </a:prstGeom>
          <a:noFill/>
        </p:spPr>
        <p:txBody>
          <a:bodyPr wrap="square" rtlCol="0">
            <a:spAutoFit/>
          </a:bodyPr>
          <a:lstStyle/>
          <a:p>
            <a:r>
              <a:rPr kumimoji="1" lang="ja-JP" altLang="en-US" sz="1600" b="1" dirty="0" smtClean="0"/>
              <a:t>低</a:t>
            </a:r>
            <a:endParaRPr kumimoji="1" lang="en-US" altLang="ja-JP" sz="1600" b="1" dirty="0" smtClean="0"/>
          </a:p>
        </p:txBody>
      </p:sp>
      <p:sp>
        <p:nvSpPr>
          <p:cNvPr id="44" name="テキスト ボックス 43"/>
          <p:cNvSpPr txBox="1"/>
          <p:nvPr/>
        </p:nvSpPr>
        <p:spPr>
          <a:xfrm>
            <a:off x="435302" y="4819228"/>
            <a:ext cx="7356764" cy="1354217"/>
          </a:xfrm>
          <a:prstGeom prst="rect">
            <a:avLst/>
          </a:prstGeom>
          <a:noFill/>
        </p:spPr>
        <p:txBody>
          <a:bodyPr wrap="square" rtlCol="0">
            <a:spAutoFit/>
          </a:bodyPr>
          <a:lstStyle/>
          <a:p>
            <a:r>
              <a:rPr kumimoji="1" lang="ja-JP" altLang="en-US" dirty="0" smtClean="0"/>
              <a:t>〇</a:t>
            </a:r>
            <a:r>
              <a:rPr kumimoji="1" lang="en-US" altLang="ja-JP" b="1" dirty="0" smtClean="0"/>
              <a:t>OISST (</a:t>
            </a:r>
            <a:r>
              <a:rPr kumimoji="1" lang="ja-JP" altLang="en-US" b="1" dirty="0" smtClean="0"/>
              <a:t>海面水温</a:t>
            </a:r>
            <a:r>
              <a:rPr kumimoji="1" lang="en-US" altLang="ja-JP" b="1" dirty="0" smtClean="0"/>
              <a:t>)</a:t>
            </a:r>
          </a:p>
          <a:p>
            <a:r>
              <a:rPr lang="ja-JP" altLang="en-US" sz="800" dirty="0"/>
              <a:t>　</a:t>
            </a:r>
            <a:r>
              <a:rPr lang="ja-JP" altLang="en-US" sz="800" dirty="0" smtClean="0"/>
              <a:t>　</a:t>
            </a:r>
            <a:endParaRPr lang="en-US" altLang="ja-JP" sz="800" dirty="0" smtClean="0"/>
          </a:p>
          <a:p>
            <a:r>
              <a:rPr lang="en-US" altLang="ja-JP" sz="1600" dirty="0" smtClean="0"/>
              <a:t>         </a:t>
            </a:r>
            <a:r>
              <a:rPr lang="ja-JP" altLang="en-US" sz="1600" dirty="0" smtClean="0"/>
              <a:t>水平格子間隔：</a:t>
            </a:r>
            <a:r>
              <a:rPr lang="en-US" altLang="ja-JP" sz="1600" dirty="0"/>
              <a:t>1</a:t>
            </a:r>
            <a:r>
              <a:rPr lang="en-US" altLang="ja-JP" sz="1600" dirty="0" smtClean="0"/>
              <a:t>°×1°</a:t>
            </a:r>
          </a:p>
          <a:p>
            <a:endParaRPr lang="en-US" altLang="ja-JP" sz="800" dirty="0"/>
          </a:p>
          <a:p>
            <a:r>
              <a:rPr kumimoji="1" lang="ja-JP" altLang="en-US" sz="1600" dirty="0" smtClean="0"/>
              <a:t>　　期間：</a:t>
            </a:r>
            <a:r>
              <a:rPr kumimoji="1" lang="en-US" altLang="ja-JP" sz="1600" dirty="0" smtClean="0"/>
              <a:t>1982</a:t>
            </a:r>
            <a:r>
              <a:rPr kumimoji="1" lang="ja-JP" altLang="en-US" sz="1600" dirty="0" smtClean="0"/>
              <a:t>年～</a:t>
            </a:r>
            <a:r>
              <a:rPr kumimoji="1" lang="en-US" altLang="ja-JP" sz="1600" dirty="0" smtClean="0"/>
              <a:t>2016</a:t>
            </a:r>
            <a:r>
              <a:rPr lang="ja-JP" altLang="en-US" sz="1600" dirty="0" smtClean="0"/>
              <a:t>年　</a:t>
            </a:r>
            <a:r>
              <a:rPr lang="en-US" altLang="ja-JP" sz="1600" dirty="0" smtClean="0"/>
              <a:t>(35</a:t>
            </a:r>
            <a:r>
              <a:rPr lang="ja-JP" altLang="en-US" sz="1600" dirty="0" smtClean="0"/>
              <a:t>年分</a:t>
            </a:r>
            <a:r>
              <a:rPr lang="en-US" altLang="ja-JP" sz="1600" dirty="0" smtClean="0"/>
              <a:t>)</a:t>
            </a:r>
          </a:p>
          <a:p>
            <a:r>
              <a:rPr kumimoji="1" lang="ja-JP" altLang="en-US" sz="1600" dirty="0"/>
              <a:t>　</a:t>
            </a:r>
            <a:r>
              <a:rPr kumimoji="1" lang="ja-JP" altLang="en-US" sz="1600" dirty="0" smtClean="0"/>
              <a:t>　季節：</a:t>
            </a:r>
            <a:r>
              <a:rPr lang="en-US" altLang="ja-JP" sz="1600" dirty="0" smtClean="0"/>
              <a:t>6</a:t>
            </a:r>
            <a:r>
              <a:rPr kumimoji="1" lang="ja-JP" altLang="en-US" sz="1600" dirty="0" smtClean="0"/>
              <a:t>月</a:t>
            </a:r>
            <a:endParaRPr kumimoji="1" lang="en-US" altLang="ja-JP" sz="1600" dirty="0" smtClean="0"/>
          </a:p>
        </p:txBody>
      </p:sp>
      <p:sp>
        <p:nvSpPr>
          <p:cNvPr id="45" name="角丸四角形 44"/>
          <p:cNvSpPr/>
          <p:nvPr/>
        </p:nvSpPr>
        <p:spPr>
          <a:xfrm>
            <a:off x="272755" y="4771767"/>
            <a:ext cx="4768001" cy="1497153"/>
          </a:xfrm>
          <a:prstGeom prst="roundRect">
            <a:avLst>
              <a:gd name="adj" fmla="val 20768"/>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グループ化 46"/>
          <p:cNvGrpSpPr/>
          <p:nvPr/>
        </p:nvGrpSpPr>
        <p:grpSpPr>
          <a:xfrm>
            <a:off x="0" y="-37605"/>
            <a:ext cx="9144000" cy="461665"/>
            <a:chOff x="0" y="-73708"/>
            <a:chExt cx="9144000" cy="904866"/>
          </a:xfrm>
          <a:solidFill>
            <a:schemeClr val="accent1">
              <a:lumMod val="50000"/>
            </a:schemeClr>
          </a:solidFill>
        </p:grpSpPr>
        <p:sp>
          <p:nvSpPr>
            <p:cNvPr id="48" name="正方形/長方形 47"/>
            <p:cNvSpPr/>
            <p:nvPr/>
          </p:nvSpPr>
          <p:spPr>
            <a:xfrm>
              <a:off x="0" y="0"/>
              <a:ext cx="9144000" cy="8146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174681" y="-73708"/>
              <a:ext cx="6564354" cy="904866"/>
            </a:xfrm>
            <a:prstGeom prst="rect">
              <a:avLst/>
            </a:prstGeom>
            <a:noFill/>
          </p:spPr>
          <p:txBody>
            <a:bodyPr wrap="square" rtlCol="0">
              <a:spAutoFit/>
            </a:bodyPr>
            <a:lstStyle/>
            <a:p>
              <a:r>
                <a:rPr lang="ja-JP" altLang="en-US" sz="2400" dirty="0">
                  <a:solidFill>
                    <a:schemeClr val="bg1"/>
                  </a:solidFill>
                  <a:latin typeface="ＭＳ Ｐゴシック" panose="020B0600070205080204" pitchFamily="50" charset="-128"/>
                  <a:ea typeface="ＭＳ Ｐゴシック" panose="020B0600070205080204" pitchFamily="50" charset="-128"/>
                </a:rPr>
                <a:t>使用データ</a:t>
              </a:r>
              <a:r>
                <a:rPr lang="ja-JP" altLang="en-US" sz="2400" dirty="0" smtClean="0">
                  <a:solidFill>
                    <a:schemeClr val="bg1"/>
                  </a:solidFill>
                  <a:latin typeface="ＭＳ Ｐゴシック" panose="020B0600070205080204" pitchFamily="50" charset="-128"/>
                  <a:ea typeface="ＭＳ Ｐゴシック" panose="020B0600070205080204" pitchFamily="50" charset="-128"/>
                </a:rPr>
                <a:t>　</a:t>
              </a: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grpSp>
      <p:sp>
        <p:nvSpPr>
          <p:cNvPr id="46" name="テキスト ボックス 45"/>
          <p:cNvSpPr txBox="1"/>
          <p:nvPr/>
        </p:nvSpPr>
        <p:spPr>
          <a:xfrm>
            <a:off x="8482227" y="38541"/>
            <a:ext cx="595271" cy="338554"/>
          </a:xfrm>
          <a:prstGeom prst="rect">
            <a:avLst/>
          </a:prstGeom>
          <a:noFill/>
        </p:spPr>
        <p:txBody>
          <a:bodyPr wrap="square" rtlCol="0">
            <a:spAutoFit/>
          </a:bodyPr>
          <a:lstStyle/>
          <a:p>
            <a:r>
              <a:rPr kumimoji="1" lang="en-US" altLang="ja-JP" sz="1600" dirty="0" smtClean="0">
                <a:solidFill>
                  <a:schemeClr val="bg1"/>
                </a:solidFill>
              </a:rPr>
              <a:t>4/12</a:t>
            </a:r>
            <a:endParaRPr kumimoji="1" lang="ja-JP" altLang="en-US" sz="1600" dirty="0">
              <a:solidFill>
                <a:schemeClr val="bg1"/>
              </a:solidFill>
            </a:endParaRPr>
          </a:p>
        </p:txBody>
      </p:sp>
    </p:spTree>
    <p:extLst>
      <p:ext uri="{BB962C8B-B14F-4D97-AF65-F5344CB8AC3E}">
        <p14:creationId xmlns:p14="http://schemas.microsoft.com/office/powerpoint/2010/main" val="40819419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テキスト ボックス 283"/>
          <p:cNvSpPr txBox="1"/>
          <p:nvPr/>
        </p:nvSpPr>
        <p:spPr>
          <a:xfrm>
            <a:off x="2467687" y="451117"/>
            <a:ext cx="5035078" cy="338554"/>
          </a:xfrm>
          <a:prstGeom prst="rect">
            <a:avLst/>
          </a:prstGeom>
          <a:noFill/>
        </p:spPr>
        <p:txBody>
          <a:bodyPr wrap="square" rtlCol="0">
            <a:spAutoFit/>
          </a:bodyPr>
          <a:lstStyle/>
          <a:p>
            <a:r>
              <a:rPr lang="ja-JP" altLang="en-US" sz="1600" dirty="0" smtClean="0">
                <a:latin typeface="ＭＳ Ｐゴシック" panose="020B0600070205080204" pitchFamily="50" charset="-128"/>
                <a:ea typeface="ＭＳ Ｐゴシック" panose="020B0600070205080204" pitchFamily="50" charset="-128"/>
              </a:rPr>
              <a:t>サヘルの</a:t>
            </a:r>
            <a:r>
              <a:rPr lang="ja-JP" altLang="en-US" sz="1600" dirty="0">
                <a:latin typeface="ＭＳ Ｐゴシック" panose="020B0600070205080204" pitchFamily="50" charset="-128"/>
                <a:ea typeface="ＭＳ Ｐゴシック" panose="020B0600070205080204" pitchFamily="50" charset="-128"/>
              </a:rPr>
              <a:t>対流</a:t>
            </a:r>
            <a:r>
              <a:rPr lang="ja-JP" altLang="en-US" sz="1600" dirty="0" smtClean="0">
                <a:latin typeface="ＭＳ Ｐゴシック" panose="020B0600070205080204" pitchFamily="50" charset="-128"/>
                <a:ea typeface="ＭＳ Ｐゴシック" panose="020B0600070205080204" pitchFamily="50" charset="-128"/>
              </a:rPr>
              <a:t>変動と，大気場の変動との関係性を調べる</a:t>
            </a:r>
            <a:endParaRPr kumimoji="1" lang="ja-JP" altLang="en-US" sz="1600" dirty="0">
              <a:latin typeface="ＭＳ Ｐゴシック" panose="020B0600070205080204" pitchFamily="50" charset="-128"/>
              <a:ea typeface="ＭＳ Ｐゴシック" panose="020B0600070205080204" pitchFamily="50" charset="-128"/>
            </a:endParaRPr>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l="11600" t="7988" r="3418" b="4174"/>
          <a:stretch/>
        </p:blipFill>
        <p:spPr>
          <a:xfrm>
            <a:off x="987475" y="930094"/>
            <a:ext cx="2751678" cy="2386467"/>
          </a:xfrm>
          <a:prstGeom prst="rect">
            <a:avLst/>
          </a:prstGeom>
        </p:spPr>
      </p:pic>
      <p:pic>
        <p:nvPicPr>
          <p:cNvPr id="12" name="図 11"/>
          <p:cNvPicPr>
            <a:picLocks noChangeAspect="1"/>
          </p:cNvPicPr>
          <p:nvPr/>
        </p:nvPicPr>
        <p:blipFill rotWithShape="1">
          <a:blip r:embed="rId4">
            <a:extLst>
              <a:ext uri="{28A0092B-C50C-407E-A947-70E740481C1C}">
                <a14:useLocalDpi xmlns:a14="http://schemas.microsoft.com/office/drawing/2010/main" val="0"/>
              </a:ext>
            </a:extLst>
          </a:blip>
          <a:srcRect l="11490" t="7192" r="3746" b="4457"/>
          <a:stretch/>
        </p:blipFill>
        <p:spPr>
          <a:xfrm>
            <a:off x="5099600" y="813342"/>
            <a:ext cx="3025548" cy="2601919"/>
          </a:xfrm>
          <a:prstGeom prst="rect">
            <a:avLst/>
          </a:prstGeom>
        </p:spPr>
      </p:pic>
      <p:grpSp>
        <p:nvGrpSpPr>
          <p:cNvPr id="288" name="グループ化 287"/>
          <p:cNvGrpSpPr/>
          <p:nvPr/>
        </p:nvGrpSpPr>
        <p:grpSpPr>
          <a:xfrm>
            <a:off x="2989385" y="3380878"/>
            <a:ext cx="4861922" cy="3168679"/>
            <a:chOff x="266714" y="3594186"/>
            <a:chExt cx="4669235" cy="3207296"/>
          </a:xfrm>
        </p:grpSpPr>
        <p:grpSp>
          <p:nvGrpSpPr>
            <p:cNvPr id="289" name="グループ化 288"/>
            <p:cNvGrpSpPr/>
            <p:nvPr/>
          </p:nvGrpSpPr>
          <p:grpSpPr>
            <a:xfrm>
              <a:off x="266714" y="3594186"/>
              <a:ext cx="4669235" cy="3207296"/>
              <a:chOff x="4438167" y="3482489"/>
              <a:chExt cx="4669235" cy="3207296"/>
            </a:xfrm>
          </p:grpSpPr>
          <p:grpSp>
            <p:nvGrpSpPr>
              <p:cNvPr id="291" name="グループ化 290"/>
              <p:cNvGrpSpPr/>
              <p:nvPr/>
            </p:nvGrpSpPr>
            <p:grpSpPr>
              <a:xfrm>
                <a:off x="4438167" y="3482489"/>
                <a:ext cx="4669235" cy="3045647"/>
                <a:chOff x="4475282" y="4510767"/>
                <a:chExt cx="4669235" cy="3045647"/>
              </a:xfrm>
            </p:grpSpPr>
            <p:grpSp>
              <p:nvGrpSpPr>
                <p:cNvPr id="293" name="グループ化 292"/>
                <p:cNvGrpSpPr/>
                <p:nvPr/>
              </p:nvGrpSpPr>
              <p:grpSpPr>
                <a:xfrm>
                  <a:off x="4475282" y="4510767"/>
                  <a:ext cx="3907235" cy="2283647"/>
                  <a:chOff x="4475282" y="4510767"/>
                  <a:chExt cx="3907235" cy="2283647"/>
                </a:xfrm>
                <a:scene3d>
                  <a:camera prst="perspectiveContrastingLeftFacing"/>
                  <a:lightRig rig="threePt" dir="t"/>
                </a:scene3d>
              </p:grpSpPr>
              <p:pic>
                <p:nvPicPr>
                  <p:cNvPr id="482" name="図 481"/>
                  <p:cNvPicPr>
                    <a:picLocks noChangeAspect="1"/>
                  </p:cNvPicPr>
                  <p:nvPr/>
                </p:nvPicPr>
                <p:blipFill rotWithShape="1">
                  <a:blip r:embed="rId5">
                    <a:biLevel thresh="75000"/>
                    <a:extLst>
                      <a:ext uri="{28A0092B-C50C-407E-A947-70E740481C1C}">
                        <a14:useLocalDpi xmlns:a14="http://schemas.microsoft.com/office/drawing/2010/main" val="0"/>
                      </a:ext>
                    </a:extLst>
                  </a:blip>
                  <a:srcRect t="13636" b="11377"/>
                  <a:stretch/>
                </p:blipFill>
                <p:spPr>
                  <a:xfrm>
                    <a:off x="4475282" y="4531060"/>
                    <a:ext cx="3907235" cy="2263354"/>
                  </a:xfrm>
                  <a:prstGeom prst="rect">
                    <a:avLst/>
                  </a:prstGeom>
                </p:spPr>
              </p:pic>
              <p:cxnSp>
                <p:nvCxnSpPr>
                  <p:cNvPr id="483" name="直線コネクタ 482"/>
                  <p:cNvCxnSpPr/>
                  <p:nvPr/>
                </p:nvCxnSpPr>
                <p:spPr>
                  <a:xfrm>
                    <a:off x="48436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4" name="直線コネクタ 483"/>
                  <p:cNvCxnSpPr/>
                  <p:nvPr/>
                </p:nvCxnSpPr>
                <p:spPr>
                  <a:xfrm>
                    <a:off x="49960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5" name="直線コネクタ 484"/>
                  <p:cNvCxnSpPr/>
                  <p:nvPr/>
                </p:nvCxnSpPr>
                <p:spPr>
                  <a:xfrm>
                    <a:off x="5148429" y="4537012"/>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6" name="直線コネクタ 485"/>
                  <p:cNvCxnSpPr/>
                  <p:nvPr/>
                </p:nvCxnSpPr>
                <p:spPr>
                  <a:xfrm>
                    <a:off x="5300829" y="4516542"/>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7" name="直線コネクタ 486"/>
                  <p:cNvCxnSpPr/>
                  <p:nvPr/>
                </p:nvCxnSpPr>
                <p:spPr>
                  <a:xfrm>
                    <a:off x="54532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8" name="直線コネクタ 487"/>
                  <p:cNvCxnSpPr/>
                  <p:nvPr/>
                </p:nvCxnSpPr>
                <p:spPr>
                  <a:xfrm>
                    <a:off x="56056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9" name="直線コネクタ 488"/>
                  <p:cNvCxnSpPr/>
                  <p:nvPr/>
                </p:nvCxnSpPr>
                <p:spPr>
                  <a:xfrm>
                    <a:off x="5758029" y="451654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0" name="直線コネクタ 489"/>
                  <p:cNvCxnSpPr/>
                  <p:nvPr/>
                </p:nvCxnSpPr>
                <p:spPr>
                  <a:xfrm>
                    <a:off x="59104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1" name="直線コネクタ 490"/>
                  <p:cNvCxnSpPr/>
                  <p:nvPr/>
                </p:nvCxnSpPr>
                <p:spPr>
                  <a:xfrm>
                    <a:off x="6062829" y="4542874"/>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2" name="直線コネクタ 491"/>
                  <p:cNvCxnSpPr/>
                  <p:nvPr/>
                </p:nvCxnSpPr>
                <p:spPr>
                  <a:xfrm>
                    <a:off x="6215229" y="4569604"/>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3" name="直線コネクタ 492"/>
                  <p:cNvCxnSpPr/>
                  <p:nvPr/>
                </p:nvCxnSpPr>
                <p:spPr>
                  <a:xfrm>
                    <a:off x="6367629" y="4516541"/>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4" name="直線コネクタ 493"/>
                  <p:cNvCxnSpPr/>
                  <p:nvPr/>
                </p:nvCxnSpPr>
                <p:spPr>
                  <a:xfrm>
                    <a:off x="65200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5" name="直線コネクタ 494"/>
                  <p:cNvCxnSpPr/>
                  <p:nvPr/>
                </p:nvCxnSpPr>
                <p:spPr>
                  <a:xfrm>
                    <a:off x="66724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6" name="直線コネクタ 495"/>
                  <p:cNvCxnSpPr/>
                  <p:nvPr/>
                </p:nvCxnSpPr>
                <p:spPr>
                  <a:xfrm>
                    <a:off x="6824829" y="451654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7" name="直線コネクタ 496"/>
                  <p:cNvCxnSpPr/>
                  <p:nvPr/>
                </p:nvCxnSpPr>
                <p:spPr>
                  <a:xfrm>
                    <a:off x="6977229" y="451654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8" name="直線コネクタ 497"/>
                  <p:cNvCxnSpPr/>
                  <p:nvPr/>
                </p:nvCxnSpPr>
                <p:spPr>
                  <a:xfrm>
                    <a:off x="7129629" y="451076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9" name="直線コネクタ 498"/>
                  <p:cNvCxnSpPr/>
                  <p:nvPr/>
                </p:nvCxnSpPr>
                <p:spPr>
                  <a:xfrm>
                    <a:off x="7282029" y="453105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0" name="直線コネクタ 499"/>
                  <p:cNvCxnSpPr/>
                  <p:nvPr/>
                </p:nvCxnSpPr>
                <p:spPr>
                  <a:xfrm>
                    <a:off x="7434429" y="451076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1" name="直線コネクタ 500"/>
                  <p:cNvCxnSpPr/>
                  <p:nvPr/>
                </p:nvCxnSpPr>
                <p:spPr>
                  <a:xfrm>
                    <a:off x="7586829" y="4510768"/>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2" name="直線コネクタ 501"/>
                  <p:cNvCxnSpPr/>
                  <p:nvPr/>
                </p:nvCxnSpPr>
                <p:spPr>
                  <a:xfrm>
                    <a:off x="7739229" y="4510767"/>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3" name="直線コネクタ 502"/>
                  <p:cNvCxnSpPr/>
                  <p:nvPr/>
                </p:nvCxnSpPr>
                <p:spPr>
                  <a:xfrm>
                    <a:off x="7891629" y="453105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4" name="直線コネクタ 503"/>
                  <p:cNvCxnSpPr/>
                  <p:nvPr/>
                </p:nvCxnSpPr>
                <p:spPr>
                  <a:xfrm>
                    <a:off x="8044029" y="4542873"/>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5" name="直線コネクタ 504"/>
                  <p:cNvCxnSpPr/>
                  <p:nvPr/>
                </p:nvCxnSpPr>
                <p:spPr>
                  <a:xfrm>
                    <a:off x="4634265" y="47126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6" name="直線コネクタ 505"/>
                  <p:cNvCxnSpPr/>
                  <p:nvPr/>
                </p:nvCxnSpPr>
                <p:spPr>
                  <a:xfrm>
                    <a:off x="4634264" y="48650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7" name="直線コネクタ 506"/>
                  <p:cNvCxnSpPr/>
                  <p:nvPr/>
                </p:nvCxnSpPr>
                <p:spPr>
                  <a:xfrm>
                    <a:off x="4634264" y="50174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8" name="直線コネクタ 507"/>
                  <p:cNvCxnSpPr/>
                  <p:nvPr/>
                </p:nvCxnSpPr>
                <p:spPr>
                  <a:xfrm>
                    <a:off x="4657608" y="51698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9" name="直線コネクタ 508"/>
                  <p:cNvCxnSpPr/>
                  <p:nvPr/>
                </p:nvCxnSpPr>
                <p:spPr>
                  <a:xfrm>
                    <a:off x="4657607" y="53222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0" name="直線コネクタ 509"/>
                  <p:cNvCxnSpPr/>
                  <p:nvPr/>
                </p:nvCxnSpPr>
                <p:spPr>
                  <a:xfrm>
                    <a:off x="4634264" y="54746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1" name="直線コネクタ 510"/>
                  <p:cNvCxnSpPr/>
                  <p:nvPr/>
                </p:nvCxnSpPr>
                <p:spPr>
                  <a:xfrm>
                    <a:off x="4653674" y="56270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2" name="直線コネクタ 511"/>
                  <p:cNvCxnSpPr/>
                  <p:nvPr/>
                </p:nvCxnSpPr>
                <p:spPr>
                  <a:xfrm>
                    <a:off x="4653673" y="57794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3" name="直線コネクタ 512"/>
                  <p:cNvCxnSpPr/>
                  <p:nvPr/>
                </p:nvCxnSpPr>
                <p:spPr>
                  <a:xfrm>
                    <a:off x="4653672" y="59318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4" name="直線コネクタ 513"/>
                  <p:cNvCxnSpPr/>
                  <p:nvPr/>
                </p:nvCxnSpPr>
                <p:spPr>
                  <a:xfrm>
                    <a:off x="4662640" y="60842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5" name="直線コネクタ 514"/>
                  <p:cNvCxnSpPr/>
                  <p:nvPr/>
                </p:nvCxnSpPr>
                <p:spPr>
                  <a:xfrm>
                    <a:off x="4662640" y="62366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6" name="直線コネクタ 515"/>
                  <p:cNvCxnSpPr/>
                  <p:nvPr/>
                </p:nvCxnSpPr>
                <p:spPr>
                  <a:xfrm>
                    <a:off x="4653672" y="6389077"/>
                    <a:ext cx="354258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94" name="グループ化 293"/>
                <p:cNvGrpSpPr/>
                <p:nvPr/>
              </p:nvGrpSpPr>
              <p:grpSpPr>
                <a:xfrm>
                  <a:off x="4627682" y="4663167"/>
                  <a:ext cx="3907235" cy="2283647"/>
                  <a:chOff x="4475282" y="4510767"/>
                  <a:chExt cx="3907235" cy="2283647"/>
                </a:xfrm>
                <a:scene3d>
                  <a:camera prst="perspectiveContrastingLeftFacing"/>
                  <a:lightRig rig="threePt" dir="t"/>
                </a:scene3d>
              </p:grpSpPr>
              <p:pic>
                <p:nvPicPr>
                  <p:cNvPr id="447" name="図 446"/>
                  <p:cNvPicPr>
                    <a:picLocks noChangeAspect="1"/>
                  </p:cNvPicPr>
                  <p:nvPr/>
                </p:nvPicPr>
                <p:blipFill rotWithShape="1">
                  <a:blip r:embed="rId5">
                    <a:biLevel thresh="75000"/>
                    <a:extLst>
                      <a:ext uri="{28A0092B-C50C-407E-A947-70E740481C1C}">
                        <a14:useLocalDpi xmlns:a14="http://schemas.microsoft.com/office/drawing/2010/main" val="0"/>
                      </a:ext>
                    </a:extLst>
                  </a:blip>
                  <a:srcRect t="13636" b="11377"/>
                  <a:stretch/>
                </p:blipFill>
                <p:spPr>
                  <a:xfrm>
                    <a:off x="4475282" y="4531060"/>
                    <a:ext cx="3907235" cy="2263354"/>
                  </a:xfrm>
                  <a:prstGeom prst="rect">
                    <a:avLst/>
                  </a:prstGeom>
                </p:spPr>
              </p:pic>
              <p:cxnSp>
                <p:nvCxnSpPr>
                  <p:cNvPr id="448" name="直線コネクタ 447"/>
                  <p:cNvCxnSpPr/>
                  <p:nvPr/>
                </p:nvCxnSpPr>
                <p:spPr>
                  <a:xfrm>
                    <a:off x="48436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9" name="直線コネクタ 448"/>
                  <p:cNvCxnSpPr/>
                  <p:nvPr/>
                </p:nvCxnSpPr>
                <p:spPr>
                  <a:xfrm>
                    <a:off x="49960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0" name="直線コネクタ 449"/>
                  <p:cNvCxnSpPr/>
                  <p:nvPr/>
                </p:nvCxnSpPr>
                <p:spPr>
                  <a:xfrm>
                    <a:off x="5148429" y="4537012"/>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1" name="直線コネクタ 450"/>
                  <p:cNvCxnSpPr/>
                  <p:nvPr/>
                </p:nvCxnSpPr>
                <p:spPr>
                  <a:xfrm>
                    <a:off x="5300829" y="4516542"/>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2" name="直線コネクタ 451"/>
                  <p:cNvCxnSpPr/>
                  <p:nvPr/>
                </p:nvCxnSpPr>
                <p:spPr>
                  <a:xfrm>
                    <a:off x="54532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3" name="直線コネクタ 452"/>
                  <p:cNvCxnSpPr/>
                  <p:nvPr/>
                </p:nvCxnSpPr>
                <p:spPr>
                  <a:xfrm>
                    <a:off x="56056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4" name="直線コネクタ 453"/>
                  <p:cNvCxnSpPr/>
                  <p:nvPr/>
                </p:nvCxnSpPr>
                <p:spPr>
                  <a:xfrm>
                    <a:off x="5758029" y="451654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5" name="直線コネクタ 454"/>
                  <p:cNvCxnSpPr/>
                  <p:nvPr/>
                </p:nvCxnSpPr>
                <p:spPr>
                  <a:xfrm>
                    <a:off x="59104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6" name="直線コネクタ 455"/>
                  <p:cNvCxnSpPr/>
                  <p:nvPr/>
                </p:nvCxnSpPr>
                <p:spPr>
                  <a:xfrm>
                    <a:off x="6062829" y="4542874"/>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7" name="直線コネクタ 456"/>
                  <p:cNvCxnSpPr/>
                  <p:nvPr/>
                </p:nvCxnSpPr>
                <p:spPr>
                  <a:xfrm>
                    <a:off x="6215229" y="4569604"/>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8" name="直線コネクタ 457"/>
                  <p:cNvCxnSpPr/>
                  <p:nvPr/>
                </p:nvCxnSpPr>
                <p:spPr>
                  <a:xfrm>
                    <a:off x="6367629" y="4516541"/>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9" name="直線コネクタ 458"/>
                  <p:cNvCxnSpPr/>
                  <p:nvPr/>
                </p:nvCxnSpPr>
                <p:spPr>
                  <a:xfrm>
                    <a:off x="65200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0" name="直線コネクタ 459"/>
                  <p:cNvCxnSpPr/>
                  <p:nvPr/>
                </p:nvCxnSpPr>
                <p:spPr>
                  <a:xfrm>
                    <a:off x="66724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1" name="直線コネクタ 460"/>
                  <p:cNvCxnSpPr/>
                  <p:nvPr/>
                </p:nvCxnSpPr>
                <p:spPr>
                  <a:xfrm>
                    <a:off x="6824829" y="451654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2" name="直線コネクタ 461"/>
                  <p:cNvCxnSpPr/>
                  <p:nvPr/>
                </p:nvCxnSpPr>
                <p:spPr>
                  <a:xfrm>
                    <a:off x="6977229" y="451654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3" name="直線コネクタ 462"/>
                  <p:cNvCxnSpPr/>
                  <p:nvPr/>
                </p:nvCxnSpPr>
                <p:spPr>
                  <a:xfrm>
                    <a:off x="7129629" y="451076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4" name="直線コネクタ 463"/>
                  <p:cNvCxnSpPr/>
                  <p:nvPr/>
                </p:nvCxnSpPr>
                <p:spPr>
                  <a:xfrm>
                    <a:off x="7282029" y="453105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5" name="直線コネクタ 464"/>
                  <p:cNvCxnSpPr/>
                  <p:nvPr/>
                </p:nvCxnSpPr>
                <p:spPr>
                  <a:xfrm>
                    <a:off x="7434429" y="451076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6" name="直線コネクタ 465"/>
                  <p:cNvCxnSpPr/>
                  <p:nvPr/>
                </p:nvCxnSpPr>
                <p:spPr>
                  <a:xfrm>
                    <a:off x="7586829" y="4510768"/>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7" name="直線コネクタ 466"/>
                  <p:cNvCxnSpPr/>
                  <p:nvPr/>
                </p:nvCxnSpPr>
                <p:spPr>
                  <a:xfrm>
                    <a:off x="7739229" y="4510767"/>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8" name="直線コネクタ 467"/>
                  <p:cNvCxnSpPr/>
                  <p:nvPr/>
                </p:nvCxnSpPr>
                <p:spPr>
                  <a:xfrm>
                    <a:off x="7891629" y="453105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9" name="直線コネクタ 468"/>
                  <p:cNvCxnSpPr/>
                  <p:nvPr/>
                </p:nvCxnSpPr>
                <p:spPr>
                  <a:xfrm>
                    <a:off x="8044029" y="4542873"/>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0" name="直線コネクタ 469"/>
                  <p:cNvCxnSpPr/>
                  <p:nvPr/>
                </p:nvCxnSpPr>
                <p:spPr>
                  <a:xfrm>
                    <a:off x="4634265" y="47126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1" name="直線コネクタ 470"/>
                  <p:cNvCxnSpPr/>
                  <p:nvPr/>
                </p:nvCxnSpPr>
                <p:spPr>
                  <a:xfrm>
                    <a:off x="4634264" y="48650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2" name="直線コネクタ 471"/>
                  <p:cNvCxnSpPr/>
                  <p:nvPr/>
                </p:nvCxnSpPr>
                <p:spPr>
                  <a:xfrm>
                    <a:off x="4634264" y="50174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3" name="直線コネクタ 472"/>
                  <p:cNvCxnSpPr/>
                  <p:nvPr/>
                </p:nvCxnSpPr>
                <p:spPr>
                  <a:xfrm>
                    <a:off x="4657608" y="51698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4" name="直線コネクタ 473"/>
                  <p:cNvCxnSpPr/>
                  <p:nvPr/>
                </p:nvCxnSpPr>
                <p:spPr>
                  <a:xfrm>
                    <a:off x="4657607" y="53222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5" name="直線コネクタ 474"/>
                  <p:cNvCxnSpPr/>
                  <p:nvPr/>
                </p:nvCxnSpPr>
                <p:spPr>
                  <a:xfrm>
                    <a:off x="4634264" y="54746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6" name="直線コネクタ 475"/>
                  <p:cNvCxnSpPr/>
                  <p:nvPr/>
                </p:nvCxnSpPr>
                <p:spPr>
                  <a:xfrm>
                    <a:off x="4653674" y="56270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7" name="直線コネクタ 476"/>
                  <p:cNvCxnSpPr/>
                  <p:nvPr/>
                </p:nvCxnSpPr>
                <p:spPr>
                  <a:xfrm>
                    <a:off x="4653673" y="57794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8" name="直線コネクタ 477"/>
                  <p:cNvCxnSpPr/>
                  <p:nvPr/>
                </p:nvCxnSpPr>
                <p:spPr>
                  <a:xfrm>
                    <a:off x="4653672" y="59318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9" name="直線コネクタ 478"/>
                  <p:cNvCxnSpPr/>
                  <p:nvPr/>
                </p:nvCxnSpPr>
                <p:spPr>
                  <a:xfrm>
                    <a:off x="4662640" y="60842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0" name="直線コネクタ 479"/>
                  <p:cNvCxnSpPr/>
                  <p:nvPr/>
                </p:nvCxnSpPr>
                <p:spPr>
                  <a:xfrm>
                    <a:off x="4662640" y="62366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1" name="直線コネクタ 480"/>
                  <p:cNvCxnSpPr/>
                  <p:nvPr/>
                </p:nvCxnSpPr>
                <p:spPr>
                  <a:xfrm>
                    <a:off x="4653672" y="6389077"/>
                    <a:ext cx="354258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95" name="グループ化 294"/>
                <p:cNvGrpSpPr/>
                <p:nvPr/>
              </p:nvGrpSpPr>
              <p:grpSpPr>
                <a:xfrm>
                  <a:off x="4780082" y="4815567"/>
                  <a:ext cx="3907235" cy="2283647"/>
                  <a:chOff x="4475282" y="4510767"/>
                  <a:chExt cx="3907235" cy="2283647"/>
                </a:xfrm>
                <a:scene3d>
                  <a:camera prst="perspectiveContrastingLeftFacing"/>
                  <a:lightRig rig="threePt" dir="t"/>
                </a:scene3d>
              </p:grpSpPr>
              <p:pic>
                <p:nvPicPr>
                  <p:cNvPr id="412" name="図 411"/>
                  <p:cNvPicPr>
                    <a:picLocks noChangeAspect="1"/>
                  </p:cNvPicPr>
                  <p:nvPr/>
                </p:nvPicPr>
                <p:blipFill rotWithShape="1">
                  <a:blip r:embed="rId5">
                    <a:biLevel thresh="75000"/>
                    <a:extLst>
                      <a:ext uri="{28A0092B-C50C-407E-A947-70E740481C1C}">
                        <a14:useLocalDpi xmlns:a14="http://schemas.microsoft.com/office/drawing/2010/main" val="0"/>
                      </a:ext>
                    </a:extLst>
                  </a:blip>
                  <a:srcRect t="13636" b="11377"/>
                  <a:stretch/>
                </p:blipFill>
                <p:spPr>
                  <a:xfrm>
                    <a:off x="4475282" y="4531060"/>
                    <a:ext cx="3907235" cy="2263354"/>
                  </a:xfrm>
                  <a:prstGeom prst="rect">
                    <a:avLst/>
                  </a:prstGeom>
                </p:spPr>
              </p:pic>
              <p:cxnSp>
                <p:nvCxnSpPr>
                  <p:cNvPr id="413" name="直線コネクタ 412"/>
                  <p:cNvCxnSpPr/>
                  <p:nvPr/>
                </p:nvCxnSpPr>
                <p:spPr>
                  <a:xfrm>
                    <a:off x="48436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4" name="直線コネクタ 413"/>
                  <p:cNvCxnSpPr/>
                  <p:nvPr/>
                </p:nvCxnSpPr>
                <p:spPr>
                  <a:xfrm>
                    <a:off x="49960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5" name="直線コネクタ 414"/>
                  <p:cNvCxnSpPr/>
                  <p:nvPr/>
                </p:nvCxnSpPr>
                <p:spPr>
                  <a:xfrm>
                    <a:off x="5148429" y="4537012"/>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6" name="直線コネクタ 415"/>
                  <p:cNvCxnSpPr/>
                  <p:nvPr/>
                </p:nvCxnSpPr>
                <p:spPr>
                  <a:xfrm>
                    <a:off x="5300829" y="4516542"/>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7" name="直線コネクタ 416"/>
                  <p:cNvCxnSpPr/>
                  <p:nvPr/>
                </p:nvCxnSpPr>
                <p:spPr>
                  <a:xfrm>
                    <a:off x="54532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8" name="直線コネクタ 417"/>
                  <p:cNvCxnSpPr/>
                  <p:nvPr/>
                </p:nvCxnSpPr>
                <p:spPr>
                  <a:xfrm>
                    <a:off x="56056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9" name="直線コネクタ 418"/>
                  <p:cNvCxnSpPr/>
                  <p:nvPr/>
                </p:nvCxnSpPr>
                <p:spPr>
                  <a:xfrm>
                    <a:off x="5758029" y="451654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0" name="直線コネクタ 419"/>
                  <p:cNvCxnSpPr/>
                  <p:nvPr/>
                </p:nvCxnSpPr>
                <p:spPr>
                  <a:xfrm>
                    <a:off x="59104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1" name="直線コネクタ 420"/>
                  <p:cNvCxnSpPr/>
                  <p:nvPr/>
                </p:nvCxnSpPr>
                <p:spPr>
                  <a:xfrm>
                    <a:off x="6062829" y="4542874"/>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2" name="直線コネクタ 421"/>
                  <p:cNvCxnSpPr/>
                  <p:nvPr/>
                </p:nvCxnSpPr>
                <p:spPr>
                  <a:xfrm>
                    <a:off x="6215229" y="4569604"/>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3" name="直線コネクタ 422"/>
                  <p:cNvCxnSpPr/>
                  <p:nvPr/>
                </p:nvCxnSpPr>
                <p:spPr>
                  <a:xfrm>
                    <a:off x="6367629" y="4516541"/>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4" name="直線コネクタ 423"/>
                  <p:cNvCxnSpPr/>
                  <p:nvPr/>
                </p:nvCxnSpPr>
                <p:spPr>
                  <a:xfrm>
                    <a:off x="65200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5" name="直線コネクタ 424"/>
                  <p:cNvCxnSpPr/>
                  <p:nvPr/>
                </p:nvCxnSpPr>
                <p:spPr>
                  <a:xfrm>
                    <a:off x="66724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6" name="直線コネクタ 425"/>
                  <p:cNvCxnSpPr/>
                  <p:nvPr/>
                </p:nvCxnSpPr>
                <p:spPr>
                  <a:xfrm>
                    <a:off x="6824829" y="451654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7" name="直線コネクタ 426"/>
                  <p:cNvCxnSpPr/>
                  <p:nvPr/>
                </p:nvCxnSpPr>
                <p:spPr>
                  <a:xfrm>
                    <a:off x="6977229" y="451654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8" name="直線コネクタ 427"/>
                  <p:cNvCxnSpPr/>
                  <p:nvPr/>
                </p:nvCxnSpPr>
                <p:spPr>
                  <a:xfrm>
                    <a:off x="7129629" y="451076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9" name="直線コネクタ 428"/>
                  <p:cNvCxnSpPr/>
                  <p:nvPr/>
                </p:nvCxnSpPr>
                <p:spPr>
                  <a:xfrm>
                    <a:off x="7282029" y="453105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0" name="直線コネクタ 429"/>
                  <p:cNvCxnSpPr/>
                  <p:nvPr/>
                </p:nvCxnSpPr>
                <p:spPr>
                  <a:xfrm>
                    <a:off x="7434429" y="451076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1" name="直線コネクタ 430"/>
                  <p:cNvCxnSpPr/>
                  <p:nvPr/>
                </p:nvCxnSpPr>
                <p:spPr>
                  <a:xfrm>
                    <a:off x="7586829" y="4510768"/>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2" name="直線コネクタ 431"/>
                  <p:cNvCxnSpPr/>
                  <p:nvPr/>
                </p:nvCxnSpPr>
                <p:spPr>
                  <a:xfrm>
                    <a:off x="7739229" y="4510767"/>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3" name="直線コネクタ 432"/>
                  <p:cNvCxnSpPr/>
                  <p:nvPr/>
                </p:nvCxnSpPr>
                <p:spPr>
                  <a:xfrm>
                    <a:off x="7891629" y="453105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4" name="直線コネクタ 433"/>
                  <p:cNvCxnSpPr/>
                  <p:nvPr/>
                </p:nvCxnSpPr>
                <p:spPr>
                  <a:xfrm>
                    <a:off x="8044029" y="4542873"/>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5" name="直線コネクタ 434"/>
                  <p:cNvCxnSpPr/>
                  <p:nvPr/>
                </p:nvCxnSpPr>
                <p:spPr>
                  <a:xfrm>
                    <a:off x="4634265" y="47126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6" name="直線コネクタ 435"/>
                  <p:cNvCxnSpPr/>
                  <p:nvPr/>
                </p:nvCxnSpPr>
                <p:spPr>
                  <a:xfrm>
                    <a:off x="4634264" y="48650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7" name="直線コネクタ 436"/>
                  <p:cNvCxnSpPr/>
                  <p:nvPr/>
                </p:nvCxnSpPr>
                <p:spPr>
                  <a:xfrm>
                    <a:off x="4634264" y="50174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8" name="直線コネクタ 437"/>
                  <p:cNvCxnSpPr/>
                  <p:nvPr/>
                </p:nvCxnSpPr>
                <p:spPr>
                  <a:xfrm>
                    <a:off x="4657608" y="51698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9" name="直線コネクタ 438"/>
                  <p:cNvCxnSpPr/>
                  <p:nvPr/>
                </p:nvCxnSpPr>
                <p:spPr>
                  <a:xfrm>
                    <a:off x="4657607" y="53222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0" name="直線コネクタ 439"/>
                  <p:cNvCxnSpPr/>
                  <p:nvPr/>
                </p:nvCxnSpPr>
                <p:spPr>
                  <a:xfrm>
                    <a:off x="4634264" y="54746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1" name="直線コネクタ 440"/>
                  <p:cNvCxnSpPr/>
                  <p:nvPr/>
                </p:nvCxnSpPr>
                <p:spPr>
                  <a:xfrm>
                    <a:off x="4653674" y="56270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2" name="直線コネクタ 441"/>
                  <p:cNvCxnSpPr/>
                  <p:nvPr/>
                </p:nvCxnSpPr>
                <p:spPr>
                  <a:xfrm>
                    <a:off x="4653673" y="57794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3" name="直線コネクタ 442"/>
                  <p:cNvCxnSpPr/>
                  <p:nvPr/>
                </p:nvCxnSpPr>
                <p:spPr>
                  <a:xfrm>
                    <a:off x="4653672" y="59318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4" name="直線コネクタ 443"/>
                  <p:cNvCxnSpPr/>
                  <p:nvPr/>
                </p:nvCxnSpPr>
                <p:spPr>
                  <a:xfrm>
                    <a:off x="4662640" y="60842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5" name="直線コネクタ 444"/>
                  <p:cNvCxnSpPr/>
                  <p:nvPr/>
                </p:nvCxnSpPr>
                <p:spPr>
                  <a:xfrm>
                    <a:off x="4662640" y="62366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6" name="直線コネクタ 445"/>
                  <p:cNvCxnSpPr/>
                  <p:nvPr/>
                </p:nvCxnSpPr>
                <p:spPr>
                  <a:xfrm>
                    <a:off x="4653672" y="6389077"/>
                    <a:ext cx="354258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96" name="グループ化 295"/>
                <p:cNvGrpSpPr/>
                <p:nvPr/>
              </p:nvGrpSpPr>
              <p:grpSpPr>
                <a:xfrm>
                  <a:off x="4932482" y="4967967"/>
                  <a:ext cx="3907235" cy="2283647"/>
                  <a:chOff x="4475282" y="4510767"/>
                  <a:chExt cx="3907235" cy="2283647"/>
                </a:xfrm>
                <a:scene3d>
                  <a:camera prst="perspectiveContrastingLeftFacing"/>
                  <a:lightRig rig="threePt" dir="t"/>
                </a:scene3d>
              </p:grpSpPr>
              <p:pic>
                <p:nvPicPr>
                  <p:cNvPr id="377" name="図 376"/>
                  <p:cNvPicPr>
                    <a:picLocks noChangeAspect="1"/>
                  </p:cNvPicPr>
                  <p:nvPr/>
                </p:nvPicPr>
                <p:blipFill rotWithShape="1">
                  <a:blip r:embed="rId5">
                    <a:biLevel thresh="75000"/>
                    <a:extLst>
                      <a:ext uri="{28A0092B-C50C-407E-A947-70E740481C1C}">
                        <a14:useLocalDpi xmlns:a14="http://schemas.microsoft.com/office/drawing/2010/main" val="0"/>
                      </a:ext>
                    </a:extLst>
                  </a:blip>
                  <a:srcRect t="13636" b="11377"/>
                  <a:stretch/>
                </p:blipFill>
                <p:spPr>
                  <a:xfrm>
                    <a:off x="4475282" y="4531060"/>
                    <a:ext cx="3907235" cy="2263354"/>
                  </a:xfrm>
                  <a:prstGeom prst="rect">
                    <a:avLst/>
                  </a:prstGeom>
                </p:spPr>
              </p:pic>
              <p:cxnSp>
                <p:nvCxnSpPr>
                  <p:cNvPr id="378" name="直線コネクタ 377"/>
                  <p:cNvCxnSpPr/>
                  <p:nvPr/>
                </p:nvCxnSpPr>
                <p:spPr>
                  <a:xfrm>
                    <a:off x="48436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9" name="直線コネクタ 378"/>
                  <p:cNvCxnSpPr/>
                  <p:nvPr/>
                </p:nvCxnSpPr>
                <p:spPr>
                  <a:xfrm>
                    <a:off x="49960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0" name="直線コネクタ 379"/>
                  <p:cNvCxnSpPr/>
                  <p:nvPr/>
                </p:nvCxnSpPr>
                <p:spPr>
                  <a:xfrm>
                    <a:off x="5148429" y="4537012"/>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1" name="直線コネクタ 380"/>
                  <p:cNvCxnSpPr/>
                  <p:nvPr/>
                </p:nvCxnSpPr>
                <p:spPr>
                  <a:xfrm>
                    <a:off x="5300829" y="4516542"/>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2" name="直線コネクタ 381"/>
                  <p:cNvCxnSpPr/>
                  <p:nvPr/>
                </p:nvCxnSpPr>
                <p:spPr>
                  <a:xfrm>
                    <a:off x="54532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3" name="直線コネクタ 382"/>
                  <p:cNvCxnSpPr/>
                  <p:nvPr/>
                </p:nvCxnSpPr>
                <p:spPr>
                  <a:xfrm>
                    <a:off x="56056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4" name="直線コネクタ 383"/>
                  <p:cNvCxnSpPr/>
                  <p:nvPr/>
                </p:nvCxnSpPr>
                <p:spPr>
                  <a:xfrm>
                    <a:off x="5758029" y="451654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5" name="直線コネクタ 384"/>
                  <p:cNvCxnSpPr/>
                  <p:nvPr/>
                </p:nvCxnSpPr>
                <p:spPr>
                  <a:xfrm>
                    <a:off x="59104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6" name="直線コネクタ 385"/>
                  <p:cNvCxnSpPr/>
                  <p:nvPr/>
                </p:nvCxnSpPr>
                <p:spPr>
                  <a:xfrm>
                    <a:off x="6062829" y="4542874"/>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7" name="直線コネクタ 386"/>
                  <p:cNvCxnSpPr/>
                  <p:nvPr/>
                </p:nvCxnSpPr>
                <p:spPr>
                  <a:xfrm>
                    <a:off x="6215229" y="4569604"/>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8" name="直線コネクタ 387"/>
                  <p:cNvCxnSpPr/>
                  <p:nvPr/>
                </p:nvCxnSpPr>
                <p:spPr>
                  <a:xfrm>
                    <a:off x="6367629" y="4516541"/>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9" name="直線コネクタ 388"/>
                  <p:cNvCxnSpPr/>
                  <p:nvPr/>
                </p:nvCxnSpPr>
                <p:spPr>
                  <a:xfrm>
                    <a:off x="65200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0" name="直線コネクタ 389"/>
                  <p:cNvCxnSpPr/>
                  <p:nvPr/>
                </p:nvCxnSpPr>
                <p:spPr>
                  <a:xfrm>
                    <a:off x="66724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1" name="直線コネクタ 390"/>
                  <p:cNvCxnSpPr/>
                  <p:nvPr/>
                </p:nvCxnSpPr>
                <p:spPr>
                  <a:xfrm>
                    <a:off x="6824829" y="451654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2" name="直線コネクタ 391"/>
                  <p:cNvCxnSpPr/>
                  <p:nvPr/>
                </p:nvCxnSpPr>
                <p:spPr>
                  <a:xfrm>
                    <a:off x="6977229" y="451654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3" name="直線コネクタ 392"/>
                  <p:cNvCxnSpPr/>
                  <p:nvPr/>
                </p:nvCxnSpPr>
                <p:spPr>
                  <a:xfrm>
                    <a:off x="7129629" y="451076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4" name="直線コネクタ 393"/>
                  <p:cNvCxnSpPr/>
                  <p:nvPr/>
                </p:nvCxnSpPr>
                <p:spPr>
                  <a:xfrm>
                    <a:off x="7282029" y="453105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5" name="直線コネクタ 394"/>
                  <p:cNvCxnSpPr/>
                  <p:nvPr/>
                </p:nvCxnSpPr>
                <p:spPr>
                  <a:xfrm>
                    <a:off x="7434429" y="451076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6" name="直線コネクタ 395"/>
                  <p:cNvCxnSpPr/>
                  <p:nvPr/>
                </p:nvCxnSpPr>
                <p:spPr>
                  <a:xfrm>
                    <a:off x="7586829" y="4510768"/>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7" name="直線コネクタ 396"/>
                  <p:cNvCxnSpPr/>
                  <p:nvPr/>
                </p:nvCxnSpPr>
                <p:spPr>
                  <a:xfrm>
                    <a:off x="7739229" y="4510767"/>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8" name="直線コネクタ 397"/>
                  <p:cNvCxnSpPr/>
                  <p:nvPr/>
                </p:nvCxnSpPr>
                <p:spPr>
                  <a:xfrm>
                    <a:off x="7891629" y="453105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9" name="直線コネクタ 398"/>
                  <p:cNvCxnSpPr/>
                  <p:nvPr/>
                </p:nvCxnSpPr>
                <p:spPr>
                  <a:xfrm>
                    <a:off x="8044029" y="4542873"/>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0" name="直線コネクタ 399"/>
                  <p:cNvCxnSpPr/>
                  <p:nvPr/>
                </p:nvCxnSpPr>
                <p:spPr>
                  <a:xfrm>
                    <a:off x="4634265" y="47126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1" name="直線コネクタ 400"/>
                  <p:cNvCxnSpPr/>
                  <p:nvPr/>
                </p:nvCxnSpPr>
                <p:spPr>
                  <a:xfrm>
                    <a:off x="4634264" y="48650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2" name="直線コネクタ 401"/>
                  <p:cNvCxnSpPr/>
                  <p:nvPr/>
                </p:nvCxnSpPr>
                <p:spPr>
                  <a:xfrm>
                    <a:off x="4634264" y="50174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3" name="直線コネクタ 402"/>
                  <p:cNvCxnSpPr/>
                  <p:nvPr/>
                </p:nvCxnSpPr>
                <p:spPr>
                  <a:xfrm>
                    <a:off x="4657608" y="51698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4" name="直線コネクタ 403"/>
                  <p:cNvCxnSpPr/>
                  <p:nvPr/>
                </p:nvCxnSpPr>
                <p:spPr>
                  <a:xfrm>
                    <a:off x="4657607" y="53222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5" name="直線コネクタ 404"/>
                  <p:cNvCxnSpPr/>
                  <p:nvPr/>
                </p:nvCxnSpPr>
                <p:spPr>
                  <a:xfrm>
                    <a:off x="4634264" y="54746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6" name="直線コネクタ 405"/>
                  <p:cNvCxnSpPr/>
                  <p:nvPr/>
                </p:nvCxnSpPr>
                <p:spPr>
                  <a:xfrm>
                    <a:off x="4653674" y="56270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7" name="直線コネクタ 406"/>
                  <p:cNvCxnSpPr/>
                  <p:nvPr/>
                </p:nvCxnSpPr>
                <p:spPr>
                  <a:xfrm>
                    <a:off x="4653673" y="57794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8" name="直線コネクタ 407"/>
                  <p:cNvCxnSpPr/>
                  <p:nvPr/>
                </p:nvCxnSpPr>
                <p:spPr>
                  <a:xfrm>
                    <a:off x="4653672" y="59318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9" name="直線コネクタ 408"/>
                  <p:cNvCxnSpPr/>
                  <p:nvPr/>
                </p:nvCxnSpPr>
                <p:spPr>
                  <a:xfrm>
                    <a:off x="4662640" y="60842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0" name="直線コネクタ 409"/>
                  <p:cNvCxnSpPr/>
                  <p:nvPr/>
                </p:nvCxnSpPr>
                <p:spPr>
                  <a:xfrm>
                    <a:off x="4662640" y="62366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1" name="直線コネクタ 410"/>
                  <p:cNvCxnSpPr/>
                  <p:nvPr/>
                </p:nvCxnSpPr>
                <p:spPr>
                  <a:xfrm>
                    <a:off x="4653672" y="6389077"/>
                    <a:ext cx="354258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97" name="グループ化 296"/>
                <p:cNvGrpSpPr/>
                <p:nvPr/>
              </p:nvGrpSpPr>
              <p:grpSpPr>
                <a:xfrm>
                  <a:off x="5084882" y="5120367"/>
                  <a:ext cx="3907235" cy="2283647"/>
                  <a:chOff x="4475282" y="4510767"/>
                  <a:chExt cx="3907235" cy="2283647"/>
                </a:xfrm>
                <a:scene3d>
                  <a:camera prst="perspectiveContrastingLeftFacing"/>
                  <a:lightRig rig="threePt" dir="t"/>
                </a:scene3d>
              </p:grpSpPr>
              <p:pic>
                <p:nvPicPr>
                  <p:cNvPr id="342" name="図 341"/>
                  <p:cNvPicPr>
                    <a:picLocks noChangeAspect="1"/>
                  </p:cNvPicPr>
                  <p:nvPr/>
                </p:nvPicPr>
                <p:blipFill rotWithShape="1">
                  <a:blip r:embed="rId5">
                    <a:biLevel thresh="75000"/>
                    <a:extLst>
                      <a:ext uri="{28A0092B-C50C-407E-A947-70E740481C1C}">
                        <a14:useLocalDpi xmlns:a14="http://schemas.microsoft.com/office/drawing/2010/main" val="0"/>
                      </a:ext>
                    </a:extLst>
                  </a:blip>
                  <a:srcRect t="13636" b="11377"/>
                  <a:stretch/>
                </p:blipFill>
                <p:spPr>
                  <a:xfrm>
                    <a:off x="4475282" y="4531060"/>
                    <a:ext cx="3907235" cy="2263354"/>
                  </a:xfrm>
                  <a:prstGeom prst="rect">
                    <a:avLst/>
                  </a:prstGeom>
                </p:spPr>
              </p:pic>
              <p:cxnSp>
                <p:nvCxnSpPr>
                  <p:cNvPr id="343" name="直線コネクタ 342"/>
                  <p:cNvCxnSpPr/>
                  <p:nvPr/>
                </p:nvCxnSpPr>
                <p:spPr>
                  <a:xfrm>
                    <a:off x="48436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4" name="直線コネクタ 343"/>
                  <p:cNvCxnSpPr/>
                  <p:nvPr/>
                </p:nvCxnSpPr>
                <p:spPr>
                  <a:xfrm>
                    <a:off x="49960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5" name="直線コネクタ 344"/>
                  <p:cNvCxnSpPr/>
                  <p:nvPr/>
                </p:nvCxnSpPr>
                <p:spPr>
                  <a:xfrm>
                    <a:off x="5148429" y="4537012"/>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6" name="直線コネクタ 345"/>
                  <p:cNvCxnSpPr/>
                  <p:nvPr/>
                </p:nvCxnSpPr>
                <p:spPr>
                  <a:xfrm>
                    <a:off x="5300829" y="4516542"/>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7" name="直線コネクタ 346"/>
                  <p:cNvCxnSpPr/>
                  <p:nvPr/>
                </p:nvCxnSpPr>
                <p:spPr>
                  <a:xfrm>
                    <a:off x="54532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8" name="直線コネクタ 347"/>
                  <p:cNvCxnSpPr/>
                  <p:nvPr/>
                </p:nvCxnSpPr>
                <p:spPr>
                  <a:xfrm>
                    <a:off x="56056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9" name="直線コネクタ 348"/>
                  <p:cNvCxnSpPr/>
                  <p:nvPr/>
                </p:nvCxnSpPr>
                <p:spPr>
                  <a:xfrm>
                    <a:off x="5758029" y="451654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0" name="直線コネクタ 349"/>
                  <p:cNvCxnSpPr/>
                  <p:nvPr/>
                </p:nvCxnSpPr>
                <p:spPr>
                  <a:xfrm>
                    <a:off x="59104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1" name="直線コネクタ 350"/>
                  <p:cNvCxnSpPr/>
                  <p:nvPr/>
                </p:nvCxnSpPr>
                <p:spPr>
                  <a:xfrm>
                    <a:off x="6062829" y="4542874"/>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2" name="直線コネクタ 351"/>
                  <p:cNvCxnSpPr/>
                  <p:nvPr/>
                </p:nvCxnSpPr>
                <p:spPr>
                  <a:xfrm>
                    <a:off x="6215229" y="4569604"/>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3" name="直線コネクタ 352"/>
                  <p:cNvCxnSpPr/>
                  <p:nvPr/>
                </p:nvCxnSpPr>
                <p:spPr>
                  <a:xfrm>
                    <a:off x="6367629" y="4516541"/>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4" name="直線コネクタ 353"/>
                  <p:cNvCxnSpPr/>
                  <p:nvPr/>
                </p:nvCxnSpPr>
                <p:spPr>
                  <a:xfrm>
                    <a:off x="65200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5" name="直線コネクタ 354"/>
                  <p:cNvCxnSpPr/>
                  <p:nvPr/>
                </p:nvCxnSpPr>
                <p:spPr>
                  <a:xfrm>
                    <a:off x="66724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6" name="直線コネクタ 355"/>
                  <p:cNvCxnSpPr/>
                  <p:nvPr/>
                </p:nvCxnSpPr>
                <p:spPr>
                  <a:xfrm>
                    <a:off x="6824829" y="451654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7" name="直線コネクタ 356"/>
                  <p:cNvCxnSpPr/>
                  <p:nvPr/>
                </p:nvCxnSpPr>
                <p:spPr>
                  <a:xfrm>
                    <a:off x="6977229" y="451654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8" name="直線コネクタ 357"/>
                  <p:cNvCxnSpPr/>
                  <p:nvPr/>
                </p:nvCxnSpPr>
                <p:spPr>
                  <a:xfrm>
                    <a:off x="7129629" y="451076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9" name="直線コネクタ 358"/>
                  <p:cNvCxnSpPr/>
                  <p:nvPr/>
                </p:nvCxnSpPr>
                <p:spPr>
                  <a:xfrm>
                    <a:off x="7282029" y="453105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0" name="直線コネクタ 359"/>
                  <p:cNvCxnSpPr/>
                  <p:nvPr/>
                </p:nvCxnSpPr>
                <p:spPr>
                  <a:xfrm>
                    <a:off x="7434429" y="451076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1" name="直線コネクタ 360"/>
                  <p:cNvCxnSpPr/>
                  <p:nvPr/>
                </p:nvCxnSpPr>
                <p:spPr>
                  <a:xfrm>
                    <a:off x="7586829" y="4510768"/>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2" name="直線コネクタ 361"/>
                  <p:cNvCxnSpPr/>
                  <p:nvPr/>
                </p:nvCxnSpPr>
                <p:spPr>
                  <a:xfrm>
                    <a:off x="7739229" y="4510767"/>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3" name="直線コネクタ 362"/>
                  <p:cNvCxnSpPr/>
                  <p:nvPr/>
                </p:nvCxnSpPr>
                <p:spPr>
                  <a:xfrm>
                    <a:off x="7891629" y="453105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4" name="直線コネクタ 363"/>
                  <p:cNvCxnSpPr/>
                  <p:nvPr/>
                </p:nvCxnSpPr>
                <p:spPr>
                  <a:xfrm>
                    <a:off x="8044029" y="4542873"/>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5" name="直線コネクタ 364"/>
                  <p:cNvCxnSpPr/>
                  <p:nvPr/>
                </p:nvCxnSpPr>
                <p:spPr>
                  <a:xfrm>
                    <a:off x="4634265" y="47126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6" name="直線コネクタ 365"/>
                  <p:cNvCxnSpPr/>
                  <p:nvPr/>
                </p:nvCxnSpPr>
                <p:spPr>
                  <a:xfrm>
                    <a:off x="4634264" y="48650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7" name="直線コネクタ 366"/>
                  <p:cNvCxnSpPr/>
                  <p:nvPr/>
                </p:nvCxnSpPr>
                <p:spPr>
                  <a:xfrm>
                    <a:off x="4634264" y="50174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8" name="直線コネクタ 367"/>
                  <p:cNvCxnSpPr/>
                  <p:nvPr/>
                </p:nvCxnSpPr>
                <p:spPr>
                  <a:xfrm>
                    <a:off x="4657608" y="51698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9" name="直線コネクタ 368"/>
                  <p:cNvCxnSpPr/>
                  <p:nvPr/>
                </p:nvCxnSpPr>
                <p:spPr>
                  <a:xfrm>
                    <a:off x="4657607" y="53222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0" name="直線コネクタ 369"/>
                  <p:cNvCxnSpPr/>
                  <p:nvPr/>
                </p:nvCxnSpPr>
                <p:spPr>
                  <a:xfrm>
                    <a:off x="4634264" y="54746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1" name="直線コネクタ 370"/>
                  <p:cNvCxnSpPr/>
                  <p:nvPr/>
                </p:nvCxnSpPr>
                <p:spPr>
                  <a:xfrm>
                    <a:off x="4653674" y="56270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2" name="直線コネクタ 371"/>
                  <p:cNvCxnSpPr/>
                  <p:nvPr/>
                </p:nvCxnSpPr>
                <p:spPr>
                  <a:xfrm>
                    <a:off x="4653673" y="57794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3" name="直線コネクタ 372"/>
                  <p:cNvCxnSpPr/>
                  <p:nvPr/>
                </p:nvCxnSpPr>
                <p:spPr>
                  <a:xfrm>
                    <a:off x="4653672" y="59318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4" name="直線コネクタ 373"/>
                  <p:cNvCxnSpPr/>
                  <p:nvPr/>
                </p:nvCxnSpPr>
                <p:spPr>
                  <a:xfrm>
                    <a:off x="4662640" y="60842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5" name="直線コネクタ 374"/>
                  <p:cNvCxnSpPr/>
                  <p:nvPr/>
                </p:nvCxnSpPr>
                <p:spPr>
                  <a:xfrm>
                    <a:off x="4662640" y="62366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6" name="直線コネクタ 375"/>
                  <p:cNvCxnSpPr/>
                  <p:nvPr/>
                </p:nvCxnSpPr>
                <p:spPr>
                  <a:xfrm>
                    <a:off x="4653672" y="6389077"/>
                    <a:ext cx="3542581"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98" name="グループ化 297"/>
                <p:cNvGrpSpPr/>
                <p:nvPr/>
              </p:nvGrpSpPr>
              <p:grpSpPr>
                <a:xfrm>
                  <a:off x="5237282" y="5272767"/>
                  <a:ext cx="3907235" cy="2283647"/>
                  <a:chOff x="4475282" y="4510767"/>
                  <a:chExt cx="3907235" cy="2283647"/>
                </a:xfrm>
                <a:scene3d>
                  <a:camera prst="perspectiveContrastingLeftFacing"/>
                  <a:lightRig rig="threePt" dir="t"/>
                </a:scene3d>
              </p:grpSpPr>
              <p:pic>
                <p:nvPicPr>
                  <p:cNvPr id="299" name="図 298"/>
                  <p:cNvPicPr>
                    <a:picLocks noChangeAspect="1"/>
                  </p:cNvPicPr>
                  <p:nvPr/>
                </p:nvPicPr>
                <p:blipFill rotWithShape="1">
                  <a:blip r:embed="rId5">
                    <a:biLevel thresh="75000"/>
                    <a:extLst>
                      <a:ext uri="{28A0092B-C50C-407E-A947-70E740481C1C}">
                        <a14:useLocalDpi xmlns:a14="http://schemas.microsoft.com/office/drawing/2010/main" val="0"/>
                      </a:ext>
                    </a:extLst>
                  </a:blip>
                  <a:srcRect t="13636" b="11377"/>
                  <a:stretch/>
                </p:blipFill>
                <p:spPr>
                  <a:xfrm>
                    <a:off x="4475282" y="4531060"/>
                    <a:ext cx="3907235" cy="2263354"/>
                  </a:xfrm>
                  <a:prstGeom prst="rect">
                    <a:avLst/>
                  </a:prstGeom>
                </p:spPr>
              </p:pic>
              <p:cxnSp>
                <p:nvCxnSpPr>
                  <p:cNvPr id="300" name="直線コネクタ 299"/>
                  <p:cNvCxnSpPr/>
                  <p:nvPr/>
                </p:nvCxnSpPr>
                <p:spPr>
                  <a:xfrm>
                    <a:off x="48436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1" name="直線コネクタ 300"/>
                  <p:cNvCxnSpPr/>
                  <p:nvPr/>
                </p:nvCxnSpPr>
                <p:spPr>
                  <a:xfrm>
                    <a:off x="49960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2" name="直線コネクタ 301"/>
                  <p:cNvCxnSpPr/>
                  <p:nvPr/>
                </p:nvCxnSpPr>
                <p:spPr>
                  <a:xfrm>
                    <a:off x="5148429" y="4537012"/>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3" name="直線コネクタ 302"/>
                  <p:cNvCxnSpPr/>
                  <p:nvPr/>
                </p:nvCxnSpPr>
                <p:spPr>
                  <a:xfrm>
                    <a:off x="5300829" y="4516542"/>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4" name="直線コネクタ 303"/>
                  <p:cNvCxnSpPr/>
                  <p:nvPr/>
                </p:nvCxnSpPr>
                <p:spPr>
                  <a:xfrm>
                    <a:off x="54532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5" name="直線コネクタ 304"/>
                  <p:cNvCxnSpPr/>
                  <p:nvPr/>
                </p:nvCxnSpPr>
                <p:spPr>
                  <a:xfrm>
                    <a:off x="56056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6" name="直線コネクタ 305"/>
                  <p:cNvCxnSpPr/>
                  <p:nvPr/>
                </p:nvCxnSpPr>
                <p:spPr>
                  <a:xfrm>
                    <a:off x="5758029" y="451654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7" name="直線コネクタ 306"/>
                  <p:cNvCxnSpPr/>
                  <p:nvPr/>
                </p:nvCxnSpPr>
                <p:spPr>
                  <a:xfrm>
                    <a:off x="59104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8" name="直線コネクタ 307"/>
                  <p:cNvCxnSpPr/>
                  <p:nvPr/>
                </p:nvCxnSpPr>
                <p:spPr>
                  <a:xfrm>
                    <a:off x="6062829" y="4542874"/>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9" name="直線コネクタ 308"/>
                  <p:cNvCxnSpPr/>
                  <p:nvPr/>
                </p:nvCxnSpPr>
                <p:spPr>
                  <a:xfrm>
                    <a:off x="6215229" y="4569604"/>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0" name="直線コネクタ 309"/>
                  <p:cNvCxnSpPr/>
                  <p:nvPr/>
                </p:nvCxnSpPr>
                <p:spPr>
                  <a:xfrm>
                    <a:off x="6367629" y="4516541"/>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1" name="直線コネクタ 310"/>
                  <p:cNvCxnSpPr/>
                  <p:nvPr/>
                </p:nvCxnSpPr>
                <p:spPr>
                  <a:xfrm>
                    <a:off x="65200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2" name="直線コネクタ 311"/>
                  <p:cNvCxnSpPr/>
                  <p:nvPr/>
                </p:nvCxnSpPr>
                <p:spPr>
                  <a:xfrm>
                    <a:off x="6672429" y="453106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3" name="直線コネクタ 312"/>
                  <p:cNvCxnSpPr/>
                  <p:nvPr/>
                </p:nvCxnSpPr>
                <p:spPr>
                  <a:xfrm>
                    <a:off x="6824829" y="451654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4" name="直線コネクタ 313"/>
                  <p:cNvCxnSpPr/>
                  <p:nvPr/>
                </p:nvCxnSpPr>
                <p:spPr>
                  <a:xfrm>
                    <a:off x="6977229" y="4516540"/>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5" name="直線コネクタ 314"/>
                  <p:cNvCxnSpPr/>
                  <p:nvPr/>
                </p:nvCxnSpPr>
                <p:spPr>
                  <a:xfrm>
                    <a:off x="7129629" y="451076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6" name="直線コネクタ 315"/>
                  <p:cNvCxnSpPr/>
                  <p:nvPr/>
                </p:nvCxnSpPr>
                <p:spPr>
                  <a:xfrm>
                    <a:off x="7282029" y="453105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7" name="直線コネクタ 316"/>
                  <p:cNvCxnSpPr/>
                  <p:nvPr/>
                </p:nvCxnSpPr>
                <p:spPr>
                  <a:xfrm>
                    <a:off x="7434429" y="451076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8" name="直線コネクタ 317"/>
                  <p:cNvCxnSpPr/>
                  <p:nvPr/>
                </p:nvCxnSpPr>
                <p:spPr>
                  <a:xfrm>
                    <a:off x="7586829" y="4510768"/>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9" name="直線コネクタ 318"/>
                  <p:cNvCxnSpPr/>
                  <p:nvPr/>
                </p:nvCxnSpPr>
                <p:spPr>
                  <a:xfrm>
                    <a:off x="7739229" y="4510767"/>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1" name="直線コネクタ 320"/>
                  <p:cNvCxnSpPr/>
                  <p:nvPr/>
                </p:nvCxnSpPr>
                <p:spPr>
                  <a:xfrm>
                    <a:off x="7891629" y="4531059"/>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2" name="直線コネクタ 321"/>
                  <p:cNvCxnSpPr/>
                  <p:nvPr/>
                </p:nvCxnSpPr>
                <p:spPr>
                  <a:xfrm>
                    <a:off x="8044029" y="4542873"/>
                    <a:ext cx="0" cy="2186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3" name="直線コネクタ 322"/>
                  <p:cNvCxnSpPr/>
                  <p:nvPr/>
                </p:nvCxnSpPr>
                <p:spPr>
                  <a:xfrm>
                    <a:off x="4634265" y="47126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4" name="直線コネクタ 323"/>
                  <p:cNvCxnSpPr/>
                  <p:nvPr/>
                </p:nvCxnSpPr>
                <p:spPr>
                  <a:xfrm>
                    <a:off x="4634264" y="48650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5" name="直線コネクタ 324"/>
                  <p:cNvCxnSpPr/>
                  <p:nvPr/>
                </p:nvCxnSpPr>
                <p:spPr>
                  <a:xfrm>
                    <a:off x="4634264" y="50174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6" name="直線コネクタ 325"/>
                  <p:cNvCxnSpPr/>
                  <p:nvPr/>
                </p:nvCxnSpPr>
                <p:spPr>
                  <a:xfrm>
                    <a:off x="4657608" y="51698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7" name="直線コネクタ 326"/>
                  <p:cNvCxnSpPr/>
                  <p:nvPr/>
                </p:nvCxnSpPr>
                <p:spPr>
                  <a:xfrm>
                    <a:off x="4657607" y="53222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8" name="直線コネクタ 327"/>
                  <p:cNvCxnSpPr/>
                  <p:nvPr/>
                </p:nvCxnSpPr>
                <p:spPr>
                  <a:xfrm>
                    <a:off x="4634264" y="54746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6" name="直線コネクタ 335"/>
                  <p:cNvCxnSpPr/>
                  <p:nvPr/>
                </p:nvCxnSpPr>
                <p:spPr>
                  <a:xfrm>
                    <a:off x="4653674" y="56270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7" name="直線コネクタ 336"/>
                  <p:cNvCxnSpPr/>
                  <p:nvPr/>
                </p:nvCxnSpPr>
                <p:spPr>
                  <a:xfrm>
                    <a:off x="4653673" y="57794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8" name="直線コネクタ 337"/>
                  <p:cNvCxnSpPr/>
                  <p:nvPr/>
                </p:nvCxnSpPr>
                <p:spPr>
                  <a:xfrm>
                    <a:off x="4653672" y="59318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9" name="直線コネクタ 338"/>
                  <p:cNvCxnSpPr/>
                  <p:nvPr/>
                </p:nvCxnSpPr>
                <p:spPr>
                  <a:xfrm>
                    <a:off x="4662640" y="60842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0" name="直線コネクタ 339"/>
                  <p:cNvCxnSpPr/>
                  <p:nvPr/>
                </p:nvCxnSpPr>
                <p:spPr>
                  <a:xfrm>
                    <a:off x="4662640" y="6236677"/>
                    <a:ext cx="35425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1" name="直線コネクタ 340"/>
                  <p:cNvCxnSpPr/>
                  <p:nvPr/>
                </p:nvCxnSpPr>
                <p:spPr>
                  <a:xfrm>
                    <a:off x="4653672" y="6389077"/>
                    <a:ext cx="3542581"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292" name="テキスト ボックス 291"/>
              <p:cNvSpPr txBox="1"/>
              <p:nvPr/>
            </p:nvSpPr>
            <p:spPr>
              <a:xfrm>
                <a:off x="4747478" y="6166565"/>
                <a:ext cx="1616671" cy="523220"/>
              </a:xfrm>
              <a:prstGeom prst="rect">
                <a:avLst/>
              </a:prstGeom>
              <a:noFill/>
            </p:spPr>
            <p:txBody>
              <a:bodyPr wrap="square" rtlCol="0">
                <a:spAutoFit/>
              </a:bodyPr>
              <a:lstStyle/>
              <a:p>
                <a:r>
                  <a:rPr kumimoji="1" lang="ja-JP" altLang="en-US" sz="1400" dirty="0" smtClean="0"/>
                  <a:t>大気場の格子点</a:t>
                </a:r>
                <a:endParaRPr kumimoji="1" lang="en-US" altLang="ja-JP" sz="1400" dirty="0" smtClean="0"/>
              </a:p>
              <a:p>
                <a:r>
                  <a:rPr kumimoji="1" lang="ja-JP" altLang="en-US" sz="1400" dirty="0" smtClean="0"/>
                  <a:t>データ</a:t>
                </a:r>
                <a:r>
                  <a:rPr kumimoji="1" lang="en-US" altLang="ja-JP" sz="1400" dirty="0" smtClean="0"/>
                  <a:t>(38</a:t>
                </a:r>
                <a:r>
                  <a:rPr kumimoji="1" lang="ja-JP" altLang="en-US" sz="1400" dirty="0" smtClean="0"/>
                  <a:t>年分</a:t>
                </a:r>
                <a:r>
                  <a:rPr kumimoji="1" lang="en-US" altLang="ja-JP" sz="1400" dirty="0" smtClean="0"/>
                  <a:t>)</a:t>
                </a:r>
                <a:endParaRPr kumimoji="1" lang="ja-JP" altLang="en-US" sz="1400" dirty="0"/>
              </a:p>
            </p:txBody>
          </p:sp>
        </p:grpSp>
        <p:cxnSp>
          <p:nvCxnSpPr>
            <p:cNvPr id="290" name="直線コネクタ 289"/>
            <p:cNvCxnSpPr/>
            <p:nvPr/>
          </p:nvCxnSpPr>
          <p:spPr>
            <a:xfrm>
              <a:off x="1776046" y="6030233"/>
              <a:ext cx="2550303" cy="748636"/>
            </a:xfrm>
            <a:prstGeom prst="line">
              <a:avLst/>
            </a:prstGeom>
          </p:spPr>
          <p:style>
            <a:lnRef idx="1">
              <a:schemeClr val="accent1"/>
            </a:lnRef>
            <a:fillRef idx="0">
              <a:schemeClr val="accent1"/>
            </a:fillRef>
            <a:effectRef idx="0">
              <a:schemeClr val="accent1"/>
            </a:effectRef>
            <a:fontRef idx="minor">
              <a:schemeClr val="tx1"/>
            </a:fontRef>
          </p:style>
        </p:cxnSp>
      </p:grpSp>
      <p:sp>
        <p:nvSpPr>
          <p:cNvPr id="517" name="テキスト ボックス 516"/>
          <p:cNvSpPr txBox="1"/>
          <p:nvPr/>
        </p:nvSpPr>
        <p:spPr>
          <a:xfrm>
            <a:off x="3750448" y="1523140"/>
            <a:ext cx="1435329" cy="523220"/>
          </a:xfrm>
          <a:prstGeom prst="rect">
            <a:avLst/>
          </a:prstGeom>
          <a:noFill/>
        </p:spPr>
        <p:txBody>
          <a:bodyPr wrap="square" rtlCol="0">
            <a:spAutoFit/>
          </a:bodyPr>
          <a:lstStyle/>
          <a:p>
            <a:pPr algn="ctr"/>
            <a:r>
              <a:rPr kumimoji="1" lang="ja-JP" altLang="en-US" sz="1400" b="1" dirty="0" smtClean="0"/>
              <a:t>①トレンド除去</a:t>
            </a:r>
            <a:endParaRPr kumimoji="1" lang="en-US" altLang="ja-JP" sz="1400" b="1" dirty="0" smtClean="0"/>
          </a:p>
          <a:p>
            <a:pPr algn="ctr"/>
            <a:r>
              <a:rPr lang="ja-JP" altLang="en-US" sz="1400" b="1" dirty="0" smtClean="0"/>
              <a:t>標準化</a:t>
            </a:r>
            <a:endParaRPr kumimoji="1" lang="ja-JP" altLang="en-US" sz="1400" b="1" dirty="0"/>
          </a:p>
        </p:txBody>
      </p:sp>
      <p:sp>
        <p:nvSpPr>
          <p:cNvPr id="518" name="テキスト ボックス 517"/>
          <p:cNvSpPr txBox="1"/>
          <p:nvPr/>
        </p:nvSpPr>
        <p:spPr>
          <a:xfrm>
            <a:off x="2606038" y="2625134"/>
            <a:ext cx="1081328" cy="523220"/>
          </a:xfrm>
          <a:prstGeom prst="rect">
            <a:avLst/>
          </a:prstGeom>
          <a:noFill/>
        </p:spPr>
        <p:txBody>
          <a:bodyPr wrap="square" rtlCol="0">
            <a:spAutoFit/>
          </a:bodyPr>
          <a:lstStyle/>
          <a:p>
            <a:pPr algn="ctr"/>
            <a:r>
              <a:rPr kumimoji="1" lang="ja-JP" altLang="en-US" sz="1400" dirty="0" smtClean="0"/>
              <a:t>サヘル</a:t>
            </a:r>
            <a:r>
              <a:rPr kumimoji="1" lang="en-US" altLang="ja-JP" sz="1400" dirty="0" smtClean="0"/>
              <a:t>OLR</a:t>
            </a:r>
          </a:p>
          <a:p>
            <a:pPr algn="ctr"/>
            <a:r>
              <a:rPr kumimoji="1" lang="ja-JP" altLang="en-US" sz="1400" dirty="0" smtClean="0"/>
              <a:t>時系列</a:t>
            </a:r>
            <a:endParaRPr kumimoji="1" lang="ja-JP" altLang="en-US" sz="1400" dirty="0"/>
          </a:p>
        </p:txBody>
      </p:sp>
      <p:sp>
        <p:nvSpPr>
          <p:cNvPr id="519" name="テキスト ボックス 518"/>
          <p:cNvSpPr txBox="1"/>
          <p:nvPr/>
        </p:nvSpPr>
        <p:spPr>
          <a:xfrm>
            <a:off x="6856989" y="2662653"/>
            <a:ext cx="1310734" cy="523220"/>
          </a:xfrm>
          <a:prstGeom prst="rect">
            <a:avLst/>
          </a:prstGeom>
          <a:noFill/>
        </p:spPr>
        <p:txBody>
          <a:bodyPr wrap="square" rtlCol="0">
            <a:spAutoFit/>
          </a:bodyPr>
          <a:lstStyle/>
          <a:p>
            <a:pPr algn="ctr"/>
            <a:r>
              <a:rPr kumimoji="1" lang="ja-JP" altLang="en-US" sz="1400" dirty="0" smtClean="0"/>
              <a:t>サヘル</a:t>
            </a:r>
            <a:r>
              <a:rPr kumimoji="1" lang="en-US" altLang="ja-JP" sz="1400" dirty="0" smtClean="0"/>
              <a:t>OLR</a:t>
            </a:r>
          </a:p>
          <a:p>
            <a:pPr algn="ctr"/>
            <a:r>
              <a:rPr lang="ja-JP" altLang="en-US" sz="1400" dirty="0"/>
              <a:t>インデックス</a:t>
            </a:r>
            <a:endParaRPr kumimoji="1" lang="ja-JP" altLang="en-US" sz="1400" dirty="0"/>
          </a:p>
        </p:txBody>
      </p:sp>
      <p:sp>
        <p:nvSpPr>
          <p:cNvPr id="15" name="左右矢印 14"/>
          <p:cNvSpPr/>
          <p:nvPr/>
        </p:nvSpPr>
        <p:spPr>
          <a:xfrm rot="7926489">
            <a:off x="6456605" y="3408634"/>
            <a:ext cx="1108835" cy="304800"/>
          </a:xfrm>
          <a:prstGeom prst="leftRigh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0" name="テキスト ボックス 519"/>
          <p:cNvSpPr txBox="1"/>
          <p:nvPr/>
        </p:nvSpPr>
        <p:spPr>
          <a:xfrm>
            <a:off x="7124030" y="3630353"/>
            <a:ext cx="1650085" cy="523220"/>
          </a:xfrm>
          <a:prstGeom prst="rect">
            <a:avLst/>
          </a:prstGeom>
          <a:noFill/>
        </p:spPr>
        <p:txBody>
          <a:bodyPr wrap="square" rtlCol="0">
            <a:spAutoFit/>
          </a:bodyPr>
          <a:lstStyle/>
          <a:p>
            <a:pPr algn="ctr"/>
            <a:r>
              <a:rPr lang="ja-JP" altLang="en-US" sz="1400" b="1" dirty="0" smtClean="0"/>
              <a:t>②グリッドごとに</a:t>
            </a:r>
            <a:endParaRPr lang="en-US" altLang="ja-JP" sz="1400" b="1" dirty="0" smtClean="0"/>
          </a:p>
          <a:p>
            <a:pPr algn="ctr"/>
            <a:r>
              <a:rPr lang="ja-JP" altLang="en-US" sz="1400" b="1" dirty="0" smtClean="0"/>
              <a:t>回帰係数を計算</a:t>
            </a:r>
            <a:endParaRPr kumimoji="1" lang="en-US" altLang="ja-JP" sz="1400" b="1" dirty="0" smtClean="0"/>
          </a:p>
        </p:txBody>
      </p:sp>
      <p:sp>
        <p:nvSpPr>
          <p:cNvPr id="521" name="角丸四角形 520"/>
          <p:cNvSpPr/>
          <p:nvPr/>
        </p:nvSpPr>
        <p:spPr>
          <a:xfrm>
            <a:off x="764931" y="4432063"/>
            <a:ext cx="2389814" cy="954557"/>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2" name="テキスト ボックス 521"/>
          <p:cNvSpPr txBox="1"/>
          <p:nvPr/>
        </p:nvSpPr>
        <p:spPr>
          <a:xfrm>
            <a:off x="880099" y="4487988"/>
            <a:ext cx="2341298" cy="830997"/>
          </a:xfrm>
          <a:prstGeom prst="rect">
            <a:avLst/>
          </a:prstGeom>
          <a:noFill/>
        </p:spPr>
        <p:txBody>
          <a:bodyPr wrap="square" rtlCol="0">
            <a:spAutoFit/>
          </a:bodyPr>
          <a:lstStyle/>
          <a:p>
            <a:r>
              <a:rPr lang="ja-JP" altLang="en-US" sz="1600" dirty="0" smtClean="0">
                <a:latin typeface="ＭＳ Ｐゴシック" panose="020B0600070205080204" pitchFamily="50" charset="-128"/>
                <a:ea typeface="ＭＳ Ｐゴシック" panose="020B0600070205080204" pitchFamily="50" charset="-128"/>
              </a:rPr>
              <a:t>サヘルの</a:t>
            </a:r>
            <a:r>
              <a:rPr lang="en-US" altLang="ja-JP" sz="1600" dirty="0" smtClean="0">
                <a:latin typeface="ＭＳ Ｐゴシック" panose="020B0600070205080204" pitchFamily="50" charset="-128"/>
                <a:ea typeface="ＭＳ Ｐゴシック" panose="020B0600070205080204" pitchFamily="50" charset="-128"/>
              </a:rPr>
              <a:t>OLR</a:t>
            </a:r>
            <a:r>
              <a:rPr lang="ja-JP" altLang="en-US" sz="1600" dirty="0" smtClean="0">
                <a:latin typeface="ＭＳ Ｐゴシック" panose="020B0600070205080204" pitchFamily="50" charset="-128"/>
                <a:ea typeface="ＭＳ Ｐゴシック" panose="020B0600070205080204" pitchFamily="50" charset="-128"/>
              </a:rPr>
              <a:t>が高い時，</a:t>
            </a:r>
            <a:endParaRPr lang="en-US" altLang="ja-JP" sz="1600" dirty="0">
              <a:latin typeface="ＭＳ Ｐゴシック" panose="020B0600070205080204" pitchFamily="50" charset="-128"/>
              <a:ea typeface="ＭＳ Ｐゴシック" panose="020B0600070205080204" pitchFamily="50" charset="-128"/>
            </a:endParaRPr>
          </a:p>
          <a:p>
            <a:r>
              <a:rPr lang="ja-JP" altLang="en-US" sz="1600" dirty="0" smtClean="0">
                <a:latin typeface="ＭＳ Ｐゴシック" panose="020B0600070205080204" pitchFamily="50" charset="-128"/>
                <a:ea typeface="ＭＳ Ｐゴシック" panose="020B0600070205080204" pitchFamily="50" charset="-128"/>
              </a:rPr>
              <a:t>どのような大気場に</a:t>
            </a:r>
            <a:endParaRPr lang="en-US" altLang="ja-JP" sz="1600" dirty="0" smtClean="0">
              <a:latin typeface="ＭＳ Ｐゴシック" panose="020B0600070205080204" pitchFamily="50" charset="-128"/>
              <a:ea typeface="ＭＳ Ｐゴシック" panose="020B0600070205080204" pitchFamily="50" charset="-128"/>
            </a:endParaRPr>
          </a:p>
          <a:p>
            <a:r>
              <a:rPr lang="ja-JP" altLang="en-US" sz="1600" dirty="0" smtClean="0">
                <a:latin typeface="ＭＳ Ｐゴシック" panose="020B0600070205080204" pitchFamily="50" charset="-128"/>
                <a:ea typeface="ＭＳ Ｐゴシック" panose="020B0600070205080204" pitchFamily="50" charset="-128"/>
              </a:rPr>
              <a:t>なりやすい</a:t>
            </a:r>
            <a:r>
              <a:rPr lang="ja-JP" altLang="en-US" sz="1600" dirty="0">
                <a:latin typeface="ＭＳ Ｐゴシック" panose="020B0600070205080204" pitchFamily="50" charset="-128"/>
                <a:ea typeface="ＭＳ Ｐゴシック" panose="020B0600070205080204" pitchFamily="50" charset="-128"/>
              </a:rPr>
              <a:t>か</a:t>
            </a:r>
            <a:r>
              <a:rPr lang="ja-JP" altLang="en-US" sz="1600" dirty="0" smtClean="0">
                <a:latin typeface="ＭＳ Ｐゴシック" panose="020B0600070205080204" pitchFamily="50" charset="-128"/>
                <a:ea typeface="ＭＳ Ｐゴシック" panose="020B0600070205080204" pitchFamily="50" charset="-128"/>
              </a:rPr>
              <a:t>分かる。</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16" name="右矢印 15"/>
          <p:cNvSpPr/>
          <p:nvPr/>
        </p:nvSpPr>
        <p:spPr>
          <a:xfrm>
            <a:off x="3950181" y="2030657"/>
            <a:ext cx="1035862" cy="349134"/>
          </a:xfrm>
          <a:prstGeom prst="righ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7" name="テキスト ボックス 236"/>
          <p:cNvSpPr txBox="1"/>
          <p:nvPr/>
        </p:nvSpPr>
        <p:spPr>
          <a:xfrm>
            <a:off x="8482227" y="38541"/>
            <a:ext cx="595271" cy="338554"/>
          </a:xfrm>
          <a:prstGeom prst="rect">
            <a:avLst/>
          </a:prstGeom>
          <a:noFill/>
        </p:spPr>
        <p:txBody>
          <a:bodyPr wrap="square" rtlCol="0">
            <a:spAutoFit/>
          </a:bodyPr>
          <a:lstStyle/>
          <a:p>
            <a:r>
              <a:rPr lang="en-US" altLang="ja-JP" sz="1600" dirty="0" smtClean="0"/>
              <a:t>4</a:t>
            </a:r>
            <a:r>
              <a:rPr kumimoji="1" lang="en-US" altLang="ja-JP" sz="1600" dirty="0" smtClean="0"/>
              <a:t>/12</a:t>
            </a:r>
            <a:endParaRPr kumimoji="1" lang="ja-JP" altLang="en-US" sz="1600" dirty="0"/>
          </a:p>
        </p:txBody>
      </p:sp>
      <p:sp>
        <p:nvSpPr>
          <p:cNvPr id="241" name="正方形/長方形 240"/>
          <p:cNvSpPr/>
          <p:nvPr/>
        </p:nvSpPr>
        <p:spPr>
          <a:xfrm>
            <a:off x="1688543" y="440811"/>
            <a:ext cx="5814222" cy="368583"/>
          </a:xfrm>
          <a:prstGeom prst="rect">
            <a:avLst/>
          </a:prstGeom>
          <a:no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2" name="正方形/長方形 241"/>
          <p:cNvSpPr/>
          <p:nvPr/>
        </p:nvSpPr>
        <p:spPr>
          <a:xfrm>
            <a:off x="1699806" y="440811"/>
            <a:ext cx="762951" cy="368583"/>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755300" y="452890"/>
            <a:ext cx="702527" cy="369332"/>
          </a:xfrm>
          <a:prstGeom prst="rect">
            <a:avLst/>
          </a:prstGeom>
          <a:noFill/>
        </p:spPr>
        <p:txBody>
          <a:bodyPr wrap="square" rtlCol="0">
            <a:spAutoFit/>
          </a:bodyPr>
          <a:lstStyle/>
          <a:p>
            <a:r>
              <a:rPr kumimoji="1" lang="ja-JP" altLang="en-US" b="1" dirty="0" smtClean="0"/>
              <a:t>目的</a:t>
            </a:r>
            <a:endParaRPr kumimoji="1" lang="ja-JP" altLang="en-US" b="1" dirty="0"/>
          </a:p>
        </p:txBody>
      </p:sp>
      <p:sp>
        <p:nvSpPr>
          <p:cNvPr id="244" name="テキスト ボックス 243"/>
          <p:cNvSpPr txBox="1"/>
          <p:nvPr/>
        </p:nvSpPr>
        <p:spPr>
          <a:xfrm>
            <a:off x="8634627" y="132885"/>
            <a:ext cx="595271" cy="338554"/>
          </a:xfrm>
          <a:prstGeom prst="rect">
            <a:avLst/>
          </a:prstGeom>
          <a:noFill/>
        </p:spPr>
        <p:txBody>
          <a:bodyPr wrap="square" rtlCol="0">
            <a:spAutoFit/>
          </a:bodyPr>
          <a:lstStyle/>
          <a:p>
            <a:r>
              <a:rPr lang="en-US" altLang="ja-JP" sz="1600" dirty="0" smtClean="0">
                <a:solidFill>
                  <a:schemeClr val="bg1"/>
                </a:solidFill>
              </a:rPr>
              <a:t>5</a:t>
            </a:r>
            <a:r>
              <a:rPr kumimoji="1" lang="en-US" altLang="ja-JP" sz="1600" dirty="0" smtClean="0">
                <a:solidFill>
                  <a:schemeClr val="bg1"/>
                </a:solidFill>
              </a:rPr>
              <a:t>/12</a:t>
            </a:r>
            <a:endParaRPr kumimoji="1" lang="ja-JP" altLang="en-US" sz="1600" dirty="0">
              <a:solidFill>
                <a:schemeClr val="bg1"/>
              </a:solidFill>
            </a:endParaRPr>
          </a:p>
        </p:txBody>
      </p:sp>
      <p:grpSp>
        <p:nvGrpSpPr>
          <p:cNvPr id="245" name="グループ化 244"/>
          <p:cNvGrpSpPr/>
          <p:nvPr/>
        </p:nvGrpSpPr>
        <p:grpSpPr>
          <a:xfrm>
            <a:off x="0" y="-37605"/>
            <a:ext cx="9144000" cy="461665"/>
            <a:chOff x="0" y="-73708"/>
            <a:chExt cx="9144000" cy="904866"/>
          </a:xfrm>
          <a:solidFill>
            <a:schemeClr val="accent1">
              <a:lumMod val="50000"/>
            </a:schemeClr>
          </a:solidFill>
        </p:grpSpPr>
        <p:sp>
          <p:nvSpPr>
            <p:cNvPr id="246" name="正方形/長方形 245"/>
            <p:cNvSpPr/>
            <p:nvPr/>
          </p:nvSpPr>
          <p:spPr>
            <a:xfrm>
              <a:off x="0" y="0"/>
              <a:ext cx="9144000" cy="8146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7" name="テキスト ボックス 246"/>
            <p:cNvSpPr txBox="1"/>
            <p:nvPr/>
          </p:nvSpPr>
          <p:spPr>
            <a:xfrm>
              <a:off x="174681" y="-73708"/>
              <a:ext cx="6564354" cy="904866"/>
            </a:xfrm>
            <a:prstGeom prst="rect">
              <a:avLst/>
            </a:prstGeom>
            <a:noFill/>
          </p:spPr>
          <p:txBody>
            <a:bodyPr wrap="square" rtlCol="0">
              <a:spAutoFit/>
            </a:bodyPr>
            <a:lstStyle/>
            <a:p>
              <a:r>
                <a:rPr lang="ja-JP" altLang="en-US" sz="2400" dirty="0">
                  <a:solidFill>
                    <a:schemeClr val="bg1"/>
                  </a:solidFill>
                  <a:latin typeface="ＭＳ Ｐゴシック" panose="020B0600070205080204" pitchFamily="50" charset="-128"/>
                  <a:ea typeface="ＭＳ Ｐゴシック" panose="020B0600070205080204" pitchFamily="50" charset="-128"/>
                </a:rPr>
                <a:t>解析</a:t>
              </a:r>
              <a:r>
                <a:rPr lang="ja-JP" altLang="en-US" sz="2400" dirty="0" smtClean="0">
                  <a:solidFill>
                    <a:schemeClr val="bg1"/>
                  </a:solidFill>
                  <a:latin typeface="ＭＳ Ｐゴシック" panose="020B0600070205080204" pitchFamily="50" charset="-128"/>
                  <a:ea typeface="ＭＳ Ｐゴシック" panose="020B0600070205080204" pitchFamily="50" charset="-128"/>
                </a:rPr>
                <a:t>手法　－回帰分析</a:t>
              </a:r>
              <a:r>
                <a:rPr lang="ja-JP" altLang="en-US" sz="2400" dirty="0">
                  <a:solidFill>
                    <a:schemeClr val="bg1"/>
                  </a:solidFill>
                  <a:latin typeface="ＭＳ Ｐゴシック" panose="020B0600070205080204" pitchFamily="50" charset="-128"/>
                  <a:ea typeface="ＭＳ Ｐゴシック" panose="020B0600070205080204" pitchFamily="50" charset="-128"/>
                </a:rPr>
                <a:t>－</a:t>
              </a:r>
              <a:r>
                <a:rPr lang="ja-JP" altLang="en-US" sz="2400" dirty="0" smtClean="0">
                  <a:solidFill>
                    <a:schemeClr val="bg1"/>
                  </a:solidFill>
                  <a:latin typeface="ＭＳ Ｐゴシック" panose="020B0600070205080204" pitchFamily="50" charset="-128"/>
                  <a:ea typeface="ＭＳ Ｐゴシック" panose="020B0600070205080204" pitchFamily="50" charset="-128"/>
                </a:rPr>
                <a:t>　</a:t>
              </a: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grpSp>
      <p:sp>
        <p:nvSpPr>
          <p:cNvPr id="248" name="テキスト ボックス 247"/>
          <p:cNvSpPr txBox="1"/>
          <p:nvPr/>
        </p:nvSpPr>
        <p:spPr>
          <a:xfrm>
            <a:off x="8504001" y="45801"/>
            <a:ext cx="595271" cy="338554"/>
          </a:xfrm>
          <a:prstGeom prst="rect">
            <a:avLst/>
          </a:prstGeom>
          <a:noFill/>
        </p:spPr>
        <p:txBody>
          <a:bodyPr wrap="square" rtlCol="0">
            <a:spAutoFit/>
          </a:bodyPr>
          <a:lstStyle/>
          <a:p>
            <a:r>
              <a:rPr lang="en-US" altLang="ja-JP" sz="1600" dirty="0">
                <a:solidFill>
                  <a:schemeClr val="bg1"/>
                </a:solidFill>
              </a:rPr>
              <a:t>5</a:t>
            </a:r>
            <a:r>
              <a:rPr kumimoji="1" lang="en-US" altLang="ja-JP" sz="1600" dirty="0" smtClean="0">
                <a:solidFill>
                  <a:schemeClr val="bg1"/>
                </a:solidFill>
              </a:rPr>
              <a:t>/12</a:t>
            </a:r>
            <a:endParaRPr kumimoji="1" lang="ja-JP" altLang="en-US" sz="1600" dirty="0">
              <a:solidFill>
                <a:schemeClr val="bg1"/>
              </a:solidFill>
            </a:endParaRPr>
          </a:p>
        </p:txBody>
      </p:sp>
    </p:spTree>
    <p:extLst>
      <p:ext uri="{BB962C8B-B14F-4D97-AF65-F5344CB8AC3E}">
        <p14:creationId xmlns:p14="http://schemas.microsoft.com/office/powerpoint/2010/main" val="3520928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2852606" y="5556723"/>
            <a:ext cx="3358020" cy="307777"/>
          </a:xfrm>
          <a:prstGeom prst="rect">
            <a:avLst/>
          </a:prstGeom>
          <a:noFill/>
        </p:spPr>
        <p:txBody>
          <a:bodyPr wrap="square" rtlCol="0">
            <a:spAutoFit/>
          </a:bodyPr>
          <a:lstStyle/>
          <a:p>
            <a:r>
              <a:rPr kumimoji="1" lang="ja-JP" altLang="en-US" sz="1400" dirty="0" smtClean="0"/>
              <a:t>等高線</a:t>
            </a:r>
            <a:r>
              <a:rPr kumimoji="1" lang="ja-JP" altLang="en-US" sz="1400" dirty="0" smtClean="0"/>
              <a:t>：回帰係数</a:t>
            </a:r>
            <a:r>
              <a:rPr kumimoji="1" lang="en-US" altLang="ja-JP" sz="1400" dirty="0" smtClean="0"/>
              <a:t>(</a:t>
            </a:r>
            <a:r>
              <a:rPr kumimoji="1" lang="ja-JP" altLang="en-US" sz="1400" dirty="0" err="1" smtClean="0"/>
              <a:t>ｍ</a:t>
            </a:r>
            <a:r>
              <a:rPr kumimoji="1" lang="en-US" altLang="ja-JP" sz="1400" dirty="0" smtClean="0"/>
              <a:t>), </a:t>
            </a:r>
            <a:r>
              <a:rPr kumimoji="1" lang="ja-JP" altLang="en-US" sz="1400" dirty="0" smtClean="0"/>
              <a:t>色：信頼係数</a:t>
            </a:r>
            <a:r>
              <a:rPr kumimoji="1" lang="en-US" altLang="ja-JP" sz="1400" dirty="0" smtClean="0"/>
              <a:t>(</a:t>
            </a:r>
            <a:r>
              <a:rPr kumimoji="1" lang="ja-JP" altLang="en-US" sz="1400" dirty="0" smtClean="0"/>
              <a:t>％</a:t>
            </a:r>
            <a:r>
              <a:rPr kumimoji="1" lang="en-US" altLang="ja-JP" sz="1400" dirty="0" smtClean="0"/>
              <a:t>)</a:t>
            </a:r>
            <a:endParaRPr kumimoji="1" lang="ja-JP" altLang="en-US" sz="1400" b="1" u="sng" dirty="0">
              <a:solidFill>
                <a:srgbClr val="FF0000"/>
              </a:solidFill>
            </a:endParaRPr>
          </a:p>
        </p:txBody>
      </p:sp>
      <p:sp>
        <p:nvSpPr>
          <p:cNvPr id="11" name="テキスト ボックス 10"/>
          <p:cNvSpPr txBox="1"/>
          <p:nvPr/>
        </p:nvSpPr>
        <p:spPr>
          <a:xfrm>
            <a:off x="1659901" y="485867"/>
            <a:ext cx="3000314" cy="307777"/>
          </a:xfrm>
          <a:prstGeom prst="rect">
            <a:avLst/>
          </a:prstGeom>
          <a:noFill/>
        </p:spPr>
        <p:txBody>
          <a:bodyPr wrap="square" rtlCol="0">
            <a:spAutoFit/>
          </a:bodyPr>
          <a:lstStyle/>
          <a:p>
            <a:r>
              <a:rPr lang="en-US" altLang="ja-JP" sz="1400" b="1" dirty="0" smtClean="0"/>
              <a:t>6</a:t>
            </a:r>
            <a:r>
              <a:rPr lang="ja-JP" altLang="en-US" sz="1400" b="1" dirty="0" smtClean="0"/>
              <a:t>月</a:t>
            </a:r>
            <a:r>
              <a:rPr lang="en-US" altLang="ja-JP" sz="1400" b="1" dirty="0" smtClean="0"/>
              <a:t>200hPa</a:t>
            </a:r>
            <a:r>
              <a:rPr lang="ja-JP" altLang="en-US" sz="1400" b="1" dirty="0" smtClean="0"/>
              <a:t>面ジオポテンシャル高度</a:t>
            </a:r>
            <a:endParaRPr kumimoji="1" lang="ja-JP" altLang="en-US" sz="1400" b="1" dirty="0"/>
          </a:p>
        </p:txBody>
      </p:sp>
      <p:sp>
        <p:nvSpPr>
          <p:cNvPr id="21" name="角丸四角形 20"/>
          <p:cNvSpPr/>
          <p:nvPr/>
        </p:nvSpPr>
        <p:spPr>
          <a:xfrm>
            <a:off x="6094253" y="1357568"/>
            <a:ext cx="2411927" cy="771000"/>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6210626" y="1398497"/>
            <a:ext cx="2295554" cy="646331"/>
          </a:xfrm>
          <a:prstGeom prst="rect">
            <a:avLst/>
          </a:prstGeom>
          <a:noFill/>
        </p:spPr>
        <p:txBody>
          <a:bodyPr wrap="square" rtlCol="0">
            <a:spAutoFit/>
          </a:bodyPr>
          <a:lstStyle/>
          <a:p>
            <a:r>
              <a:rPr lang="ja-JP" altLang="en-US" dirty="0" smtClean="0">
                <a:solidFill>
                  <a:srgbClr val="FF0000"/>
                </a:solidFill>
                <a:latin typeface="ＭＳ Ｐゴシック" panose="020B0600070205080204" pitchFamily="50" charset="-128"/>
                <a:ea typeface="ＭＳ Ｐゴシック" panose="020B0600070205080204" pitchFamily="50" charset="-128"/>
              </a:rPr>
              <a:t>亜熱帯ジェット</a:t>
            </a:r>
            <a:r>
              <a:rPr lang="ja-JP" altLang="en-US" dirty="0" smtClean="0">
                <a:latin typeface="ＭＳ Ｐゴシック" panose="020B0600070205080204" pitchFamily="50" charset="-128"/>
                <a:ea typeface="ＭＳ Ｐゴシック" panose="020B0600070205080204" pitchFamily="50" charset="-128"/>
              </a:rPr>
              <a:t>沿いに</a:t>
            </a:r>
            <a:endParaRPr lang="en-US" altLang="ja-JP" dirty="0" smtClean="0">
              <a:latin typeface="ＭＳ Ｐゴシック" panose="020B0600070205080204" pitchFamily="50" charset="-128"/>
              <a:ea typeface="ＭＳ Ｐゴシック" panose="020B0600070205080204" pitchFamily="50" charset="-128"/>
            </a:endParaRPr>
          </a:p>
          <a:p>
            <a:r>
              <a:rPr kumimoji="1" lang="ja-JP" altLang="en-US" dirty="0" smtClean="0">
                <a:latin typeface="ＭＳ Ｐゴシック" panose="020B0600070205080204" pitchFamily="50" charset="-128"/>
                <a:ea typeface="ＭＳ Ｐゴシック" panose="020B0600070205080204" pitchFamily="50" charset="-128"/>
              </a:rPr>
              <a:t>波列パターン</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23" name="角丸四角形 22"/>
          <p:cNvSpPr/>
          <p:nvPr/>
        </p:nvSpPr>
        <p:spPr>
          <a:xfrm>
            <a:off x="6094253" y="3834866"/>
            <a:ext cx="2411927" cy="788349"/>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6210626" y="3906183"/>
            <a:ext cx="2295554" cy="646331"/>
          </a:xfrm>
          <a:prstGeom prst="rect">
            <a:avLst/>
          </a:prstGeom>
          <a:noFill/>
        </p:spPr>
        <p:txBody>
          <a:bodyPr wrap="square" rtlCol="0">
            <a:spAutoFit/>
          </a:bodyPr>
          <a:lstStyle/>
          <a:p>
            <a:r>
              <a:rPr lang="ja-JP" altLang="en-US" dirty="0" smtClean="0">
                <a:solidFill>
                  <a:srgbClr val="0070C0"/>
                </a:solidFill>
                <a:latin typeface="ＭＳ Ｐゴシック" panose="020B0600070205080204" pitchFamily="50" charset="-128"/>
                <a:ea typeface="ＭＳ Ｐゴシック" panose="020B0600070205080204" pitchFamily="50" charset="-128"/>
              </a:rPr>
              <a:t>亜寒帯ジェット</a:t>
            </a:r>
            <a:r>
              <a:rPr lang="ja-JP" altLang="en-US" dirty="0" smtClean="0">
                <a:latin typeface="ＭＳ Ｐゴシック" panose="020B0600070205080204" pitchFamily="50" charset="-128"/>
                <a:ea typeface="ＭＳ Ｐゴシック" panose="020B0600070205080204" pitchFamily="50" charset="-128"/>
              </a:rPr>
              <a:t>沿いに</a:t>
            </a:r>
            <a:endParaRPr lang="en-US" altLang="ja-JP" dirty="0" smtClean="0">
              <a:latin typeface="ＭＳ Ｐゴシック" panose="020B0600070205080204" pitchFamily="50" charset="-128"/>
              <a:ea typeface="ＭＳ Ｐゴシック" panose="020B0600070205080204" pitchFamily="50" charset="-128"/>
            </a:endParaRPr>
          </a:p>
          <a:p>
            <a:r>
              <a:rPr kumimoji="1" lang="ja-JP" altLang="en-US" dirty="0" smtClean="0">
                <a:latin typeface="ＭＳ Ｐゴシック" panose="020B0600070205080204" pitchFamily="50" charset="-128"/>
                <a:ea typeface="ＭＳ Ｐゴシック" panose="020B0600070205080204" pitchFamily="50" charset="-128"/>
              </a:rPr>
              <a:t>波列パターン</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26" name="角丸四角形 25"/>
          <p:cNvSpPr/>
          <p:nvPr/>
        </p:nvSpPr>
        <p:spPr>
          <a:xfrm>
            <a:off x="2010389" y="5954941"/>
            <a:ext cx="5020886" cy="533987"/>
          </a:xfrm>
          <a:prstGeom prst="round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2010389" y="6025172"/>
            <a:ext cx="5228705" cy="369332"/>
          </a:xfrm>
          <a:prstGeom prst="rect">
            <a:avLst/>
          </a:prstGeom>
          <a:noFill/>
        </p:spPr>
        <p:txBody>
          <a:bodyPr wrap="square" rtlCol="0">
            <a:spAutoFit/>
          </a:bodyPr>
          <a:lstStyle/>
          <a:p>
            <a:r>
              <a:rPr lang="ja-JP" altLang="en-US" dirty="0" smtClean="0">
                <a:latin typeface="ＭＳ Ｐゴシック" panose="020B0600070205080204" pitchFamily="50" charset="-128"/>
                <a:ea typeface="ＭＳ Ｐゴシック" panose="020B0600070205080204" pitchFamily="50" charset="-128"/>
              </a:rPr>
              <a:t>先行研究のテレコネクションパターンに極めて類似</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18" name="テキスト ボックス 17"/>
          <p:cNvSpPr txBox="1"/>
          <p:nvPr/>
        </p:nvSpPr>
        <p:spPr>
          <a:xfrm>
            <a:off x="1677208" y="2856633"/>
            <a:ext cx="3000314" cy="307777"/>
          </a:xfrm>
          <a:prstGeom prst="rect">
            <a:avLst/>
          </a:prstGeom>
          <a:noFill/>
        </p:spPr>
        <p:txBody>
          <a:bodyPr wrap="square" rtlCol="0">
            <a:spAutoFit/>
          </a:bodyPr>
          <a:lstStyle/>
          <a:p>
            <a:r>
              <a:rPr lang="en-US" altLang="ja-JP" sz="1400" b="1" dirty="0" smtClean="0"/>
              <a:t>7</a:t>
            </a:r>
            <a:r>
              <a:rPr lang="ja-JP" altLang="en-US" sz="1400" b="1" dirty="0" smtClean="0"/>
              <a:t>月</a:t>
            </a:r>
            <a:r>
              <a:rPr lang="en-US" altLang="ja-JP" sz="1400" b="1" dirty="0"/>
              <a:t>5</a:t>
            </a:r>
            <a:r>
              <a:rPr lang="en-US" altLang="ja-JP" sz="1400" b="1" dirty="0" smtClean="0"/>
              <a:t>00hPa</a:t>
            </a:r>
            <a:r>
              <a:rPr lang="ja-JP" altLang="en-US" sz="1400" b="1" dirty="0" smtClean="0"/>
              <a:t>面ジオポテンシャル高度</a:t>
            </a:r>
            <a:endParaRPr kumimoji="1" lang="ja-JP" altLang="en-US" sz="1400" b="1" dirty="0"/>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t="27446" r="3846" b="25205"/>
          <a:stretch/>
        </p:blipFill>
        <p:spPr>
          <a:xfrm>
            <a:off x="626265" y="722370"/>
            <a:ext cx="5090662" cy="2138823"/>
          </a:xfrm>
          <a:prstGeom prst="rect">
            <a:avLst/>
          </a:prstGeom>
        </p:spPr>
      </p:pic>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l="28100" t="5000" r="26108" b="1538"/>
          <a:stretch/>
        </p:blipFill>
        <p:spPr>
          <a:xfrm rot="5400000">
            <a:off x="2124456" y="1595383"/>
            <a:ext cx="2105713" cy="5102096"/>
          </a:xfrm>
          <a:prstGeom prst="rect">
            <a:avLst/>
          </a:prstGeom>
        </p:spPr>
      </p:pic>
      <p:grpSp>
        <p:nvGrpSpPr>
          <p:cNvPr id="17" name="グループ化 16"/>
          <p:cNvGrpSpPr/>
          <p:nvPr/>
        </p:nvGrpSpPr>
        <p:grpSpPr>
          <a:xfrm>
            <a:off x="0" y="-37605"/>
            <a:ext cx="9144000" cy="461665"/>
            <a:chOff x="0" y="-73708"/>
            <a:chExt cx="9144000" cy="904866"/>
          </a:xfrm>
          <a:solidFill>
            <a:schemeClr val="accent1">
              <a:lumMod val="50000"/>
            </a:schemeClr>
          </a:solidFill>
        </p:grpSpPr>
        <p:sp>
          <p:nvSpPr>
            <p:cNvPr id="19" name="正方形/長方形 18"/>
            <p:cNvSpPr/>
            <p:nvPr/>
          </p:nvSpPr>
          <p:spPr>
            <a:xfrm>
              <a:off x="0" y="0"/>
              <a:ext cx="9144000" cy="8146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174680" y="-73708"/>
              <a:ext cx="7967834" cy="904866"/>
            </a:xfrm>
            <a:prstGeom prst="rect">
              <a:avLst/>
            </a:prstGeom>
            <a:noFill/>
          </p:spPr>
          <p:txBody>
            <a:bodyPr wrap="square" rtlCol="0">
              <a:spAutoFit/>
            </a:bodyPr>
            <a:lstStyle/>
            <a:p>
              <a:r>
                <a:rPr lang="ja-JP" altLang="en-US" sz="2400" dirty="0" smtClean="0">
                  <a:solidFill>
                    <a:schemeClr val="bg1"/>
                  </a:solidFill>
                  <a:latin typeface="ＭＳ Ｐゴシック" panose="020B0600070205080204" pitchFamily="50" charset="-128"/>
                  <a:ea typeface="ＭＳ Ｐゴシック" panose="020B0600070205080204" pitchFamily="50" charset="-128"/>
                </a:rPr>
                <a:t>結果　</a:t>
              </a:r>
              <a:r>
                <a:rPr lang="en-US" altLang="ja-JP" sz="2400" dirty="0" smtClean="0">
                  <a:solidFill>
                    <a:schemeClr val="bg1"/>
                  </a:solidFill>
                  <a:latin typeface="ＭＳ Ｐゴシック" panose="020B0600070205080204" pitchFamily="50" charset="-128"/>
                  <a:ea typeface="ＭＳ Ｐゴシック" panose="020B0600070205080204" pitchFamily="50" charset="-128"/>
                </a:rPr>
                <a:t>6</a:t>
              </a:r>
              <a:r>
                <a:rPr lang="ja-JP" altLang="en-US" sz="2400" dirty="0" smtClean="0">
                  <a:solidFill>
                    <a:schemeClr val="bg1"/>
                  </a:solidFill>
                  <a:latin typeface="ＭＳ Ｐゴシック" panose="020B0600070205080204" pitchFamily="50" charset="-128"/>
                  <a:ea typeface="ＭＳ Ｐゴシック" panose="020B0600070205080204" pitchFamily="50" charset="-128"/>
                </a:rPr>
                <a:t>月</a:t>
              </a:r>
              <a:r>
                <a:rPr lang="en-US" altLang="ja-JP" sz="2400" dirty="0" smtClean="0">
                  <a:solidFill>
                    <a:schemeClr val="bg1"/>
                  </a:solidFill>
                  <a:latin typeface="ＭＳ Ｐゴシック" panose="020B0600070205080204" pitchFamily="50" charset="-128"/>
                  <a:ea typeface="ＭＳ Ｐゴシック" panose="020B0600070205080204" pitchFamily="50" charset="-128"/>
                </a:rPr>
                <a:t>OLR</a:t>
              </a:r>
              <a:r>
                <a:rPr lang="ja-JP" altLang="en-US" sz="2400" dirty="0" smtClean="0">
                  <a:solidFill>
                    <a:schemeClr val="bg1"/>
                  </a:solidFill>
                  <a:latin typeface="ＭＳ Ｐゴシック" panose="020B0600070205080204" pitchFamily="50" charset="-128"/>
                  <a:ea typeface="ＭＳ Ｐゴシック" panose="020B0600070205080204" pitchFamily="50" charset="-128"/>
                </a:rPr>
                <a:t>インデックスとジオポテンシャル高度との回帰　</a:t>
              </a: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grpSp>
      <p:pic>
        <p:nvPicPr>
          <p:cNvPr id="25" name="図 24"/>
          <p:cNvPicPr>
            <a:picLocks noChangeAspect="1"/>
          </p:cNvPicPr>
          <p:nvPr/>
        </p:nvPicPr>
        <p:blipFill rotWithShape="1">
          <a:blip r:embed="rId5">
            <a:extLst>
              <a:ext uri="{28A0092B-C50C-407E-A947-70E740481C1C}">
                <a14:useLocalDpi xmlns:a14="http://schemas.microsoft.com/office/drawing/2010/main" val="0"/>
              </a:ext>
            </a:extLst>
          </a:blip>
          <a:srcRect l="83072" t="24444" r="10637" b="24306"/>
          <a:stretch/>
        </p:blipFill>
        <p:spPr>
          <a:xfrm rot="5400000">
            <a:off x="3074818" y="3636723"/>
            <a:ext cx="333373" cy="3514725"/>
          </a:xfrm>
          <a:prstGeom prst="rect">
            <a:avLst/>
          </a:prstGeom>
        </p:spPr>
      </p:pic>
      <p:sp>
        <p:nvSpPr>
          <p:cNvPr id="28" name="テキスト ボックス 27"/>
          <p:cNvSpPr txBox="1"/>
          <p:nvPr/>
        </p:nvSpPr>
        <p:spPr>
          <a:xfrm>
            <a:off x="8482227" y="38541"/>
            <a:ext cx="595271" cy="338554"/>
          </a:xfrm>
          <a:prstGeom prst="rect">
            <a:avLst/>
          </a:prstGeom>
          <a:noFill/>
        </p:spPr>
        <p:txBody>
          <a:bodyPr wrap="square" rtlCol="0">
            <a:spAutoFit/>
          </a:bodyPr>
          <a:lstStyle/>
          <a:p>
            <a:r>
              <a:rPr lang="en-US" altLang="ja-JP" sz="1600" dirty="0">
                <a:solidFill>
                  <a:schemeClr val="bg1"/>
                </a:solidFill>
              </a:rPr>
              <a:t>6</a:t>
            </a:r>
            <a:r>
              <a:rPr kumimoji="1" lang="en-US" altLang="ja-JP" sz="1600" dirty="0" smtClean="0">
                <a:solidFill>
                  <a:schemeClr val="bg1"/>
                </a:solidFill>
              </a:rPr>
              <a:t>/12</a:t>
            </a:r>
            <a:endParaRPr kumimoji="1" lang="ja-JP" altLang="en-US" sz="1600" dirty="0">
              <a:solidFill>
                <a:schemeClr val="bg1"/>
              </a:solidFill>
            </a:endParaRPr>
          </a:p>
        </p:txBody>
      </p:sp>
      <p:sp>
        <p:nvSpPr>
          <p:cNvPr id="29" name="テキスト ボックス 28"/>
          <p:cNvSpPr txBox="1"/>
          <p:nvPr/>
        </p:nvSpPr>
        <p:spPr>
          <a:xfrm>
            <a:off x="6731454" y="6550223"/>
            <a:ext cx="2340783" cy="307777"/>
          </a:xfrm>
          <a:prstGeom prst="rect">
            <a:avLst/>
          </a:prstGeom>
          <a:noFill/>
        </p:spPr>
        <p:txBody>
          <a:bodyPr wrap="square" rtlCol="0">
            <a:spAutoFit/>
          </a:bodyPr>
          <a:lstStyle/>
          <a:p>
            <a:r>
              <a:rPr kumimoji="1" lang="en-US" altLang="ja-JP" sz="1400" dirty="0" smtClean="0"/>
              <a:t>※</a:t>
            </a:r>
            <a:r>
              <a:rPr kumimoji="1" lang="ja-JP" altLang="en-US" sz="1400" dirty="0" smtClean="0"/>
              <a:t>信頼係数＝１－有意水準</a:t>
            </a:r>
            <a:endParaRPr kumimoji="1" lang="ja-JP" altLang="en-US" sz="1400" dirty="0"/>
          </a:p>
        </p:txBody>
      </p:sp>
    </p:spTree>
    <p:extLst>
      <p:ext uri="{BB962C8B-B14F-4D97-AF65-F5344CB8AC3E}">
        <p14:creationId xmlns:p14="http://schemas.microsoft.com/office/powerpoint/2010/main" val="1903949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rotWithShape="1">
          <a:blip r:embed="rId3" cstate="print">
            <a:extLst>
              <a:ext uri="{28A0092B-C50C-407E-A947-70E740481C1C}">
                <a14:useLocalDpi xmlns:a14="http://schemas.microsoft.com/office/drawing/2010/main" val="0"/>
              </a:ext>
            </a:extLst>
          </a:blip>
          <a:srcRect l="4876"/>
          <a:stretch/>
        </p:blipFill>
        <p:spPr>
          <a:xfrm rot="5400000">
            <a:off x="3113028" y="2073317"/>
            <a:ext cx="2917943" cy="2474668"/>
          </a:xfrm>
          <a:prstGeom prst="rect">
            <a:avLst/>
          </a:prstGeom>
        </p:spPr>
      </p:pic>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l="4876"/>
          <a:stretch/>
        </p:blipFill>
        <p:spPr>
          <a:xfrm rot="5400000">
            <a:off x="242316" y="2110071"/>
            <a:ext cx="2917942" cy="2401154"/>
          </a:xfrm>
          <a:prstGeom prst="rect">
            <a:avLst/>
          </a:prstGeom>
        </p:spPr>
      </p:pic>
      <p:sp>
        <p:nvSpPr>
          <p:cNvPr id="10" name="テキスト ボックス 9"/>
          <p:cNvSpPr txBox="1"/>
          <p:nvPr/>
        </p:nvSpPr>
        <p:spPr>
          <a:xfrm>
            <a:off x="3564270" y="4981985"/>
            <a:ext cx="2213491" cy="738664"/>
          </a:xfrm>
          <a:prstGeom prst="rect">
            <a:avLst/>
          </a:prstGeom>
          <a:noFill/>
        </p:spPr>
        <p:txBody>
          <a:bodyPr wrap="square" rtlCol="0">
            <a:spAutoFit/>
          </a:bodyPr>
          <a:lstStyle/>
          <a:p>
            <a:r>
              <a:rPr lang="ja-JP" altLang="en-US" sz="1400" dirty="0" smtClean="0"/>
              <a:t>線：回帰係数</a:t>
            </a:r>
            <a:r>
              <a:rPr lang="en-US" altLang="ja-JP" sz="1400" dirty="0" smtClean="0"/>
              <a:t>(Pa/s)</a:t>
            </a:r>
            <a:r>
              <a:rPr lang="ja-JP" altLang="en-US" sz="1400" dirty="0" err="1" smtClean="0"/>
              <a:t>，</a:t>
            </a:r>
            <a:endParaRPr lang="en-US" altLang="ja-JP" sz="1400" dirty="0" smtClean="0"/>
          </a:p>
          <a:p>
            <a:r>
              <a:rPr lang="ja-JP" altLang="en-US" sz="1400" dirty="0" smtClean="0"/>
              <a:t>色</a:t>
            </a:r>
            <a:r>
              <a:rPr lang="ja-JP" altLang="en-US" sz="1400" dirty="0" smtClean="0"/>
              <a:t>：</a:t>
            </a:r>
            <a:r>
              <a:rPr lang="ja-JP" altLang="en-US" sz="1400" dirty="0" smtClean="0"/>
              <a:t>信頼</a:t>
            </a:r>
            <a:r>
              <a:rPr lang="ja-JP" altLang="en-US" sz="1400" dirty="0"/>
              <a:t>係数</a:t>
            </a:r>
            <a:r>
              <a:rPr lang="en-US" altLang="ja-JP" sz="1400" dirty="0" smtClean="0"/>
              <a:t>90</a:t>
            </a:r>
            <a:r>
              <a:rPr lang="en-US" altLang="ja-JP" sz="1400" dirty="0" smtClean="0"/>
              <a:t>%</a:t>
            </a:r>
            <a:r>
              <a:rPr lang="ja-JP" altLang="en-US" sz="1400" dirty="0" smtClean="0"/>
              <a:t>以上，</a:t>
            </a:r>
            <a:endParaRPr lang="en-US" altLang="ja-JP" sz="1400" dirty="0" smtClean="0"/>
          </a:p>
          <a:p>
            <a:r>
              <a:rPr lang="ja-JP" altLang="en-US" sz="1400" dirty="0" smtClean="0"/>
              <a:t>正値：下降，負値：上昇</a:t>
            </a:r>
            <a:endParaRPr lang="en-US" altLang="ja-JP" sz="1400" dirty="0" smtClean="0"/>
          </a:p>
        </p:txBody>
      </p:sp>
      <p:sp>
        <p:nvSpPr>
          <p:cNvPr id="11" name="テキスト ボックス 10"/>
          <p:cNvSpPr txBox="1"/>
          <p:nvPr/>
        </p:nvSpPr>
        <p:spPr>
          <a:xfrm>
            <a:off x="726391" y="4984825"/>
            <a:ext cx="2212220" cy="738664"/>
          </a:xfrm>
          <a:prstGeom prst="rect">
            <a:avLst/>
          </a:prstGeom>
          <a:noFill/>
        </p:spPr>
        <p:txBody>
          <a:bodyPr wrap="square" rtlCol="0">
            <a:spAutoFit/>
          </a:bodyPr>
          <a:lstStyle/>
          <a:p>
            <a:r>
              <a:rPr lang="ja-JP" altLang="en-US" sz="1400" dirty="0" smtClean="0"/>
              <a:t>線</a:t>
            </a:r>
            <a:r>
              <a:rPr lang="ja-JP" altLang="en-US" sz="1400" dirty="0" smtClean="0"/>
              <a:t>：回帰係数</a:t>
            </a:r>
            <a:r>
              <a:rPr lang="en-US" altLang="ja-JP" sz="1400" dirty="0" smtClean="0"/>
              <a:t>(×-10</a:t>
            </a:r>
            <a:r>
              <a:rPr lang="en-US" altLang="ja-JP" sz="1400" baseline="30000" dirty="0" smtClean="0"/>
              <a:t>7</a:t>
            </a:r>
            <a:r>
              <a:rPr lang="en-US" altLang="ja-JP" sz="1400" dirty="0" smtClean="0"/>
              <a:t>/s)</a:t>
            </a:r>
            <a:r>
              <a:rPr lang="ja-JP" altLang="en-US" sz="1400" dirty="0" err="1"/>
              <a:t>，</a:t>
            </a:r>
            <a:endParaRPr lang="en-US" altLang="ja-JP" sz="1400" dirty="0" smtClean="0"/>
          </a:p>
          <a:p>
            <a:r>
              <a:rPr lang="ja-JP" altLang="en-US" sz="1400" dirty="0" smtClean="0"/>
              <a:t>色</a:t>
            </a:r>
            <a:r>
              <a:rPr lang="ja-JP" altLang="en-US" sz="1400" dirty="0" smtClean="0"/>
              <a:t>：</a:t>
            </a:r>
            <a:r>
              <a:rPr lang="ja-JP" altLang="en-US" sz="1400" dirty="0" smtClean="0"/>
              <a:t>信頼</a:t>
            </a:r>
            <a:r>
              <a:rPr lang="ja-JP" altLang="en-US" sz="1400" dirty="0"/>
              <a:t>係数</a:t>
            </a:r>
            <a:r>
              <a:rPr lang="en-US" altLang="ja-JP" sz="1400" dirty="0" smtClean="0"/>
              <a:t>90</a:t>
            </a:r>
            <a:r>
              <a:rPr lang="en-US" altLang="ja-JP" sz="1400" dirty="0" smtClean="0"/>
              <a:t>%</a:t>
            </a:r>
            <a:r>
              <a:rPr lang="ja-JP" altLang="en-US" sz="1400" dirty="0" smtClean="0"/>
              <a:t>以上，</a:t>
            </a:r>
            <a:endParaRPr lang="en-US" altLang="ja-JP" sz="1400" dirty="0" smtClean="0"/>
          </a:p>
          <a:p>
            <a:r>
              <a:rPr lang="ja-JP" altLang="en-US" sz="1400" dirty="0" smtClean="0"/>
              <a:t>正値：発散，負値：収束</a:t>
            </a:r>
            <a:endParaRPr lang="en-US" altLang="ja-JP" sz="1400" dirty="0" smtClean="0"/>
          </a:p>
        </p:txBody>
      </p:sp>
      <p:sp>
        <p:nvSpPr>
          <p:cNvPr id="12" name="右矢印 11"/>
          <p:cNvSpPr/>
          <p:nvPr/>
        </p:nvSpPr>
        <p:spPr>
          <a:xfrm rot="16200000">
            <a:off x="3308802" y="2443570"/>
            <a:ext cx="1438103" cy="470497"/>
          </a:xfrm>
          <a:prstGeom prst="rightArrow">
            <a:avLst/>
          </a:prstGeom>
          <a:solidFill>
            <a:schemeClr val="accent4">
              <a:lumMod val="60000"/>
              <a:lumOff val="40000"/>
              <a:alpha val="68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852591" y="3514582"/>
            <a:ext cx="583014" cy="449940"/>
          </a:xfrm>
          <a:prstGeom prst="rightArrow">
            <a:avLst/>
          </a:prstGeom>
          <a:solidFill>
            <a:schemeClr val="accent4">
              <a:lumMod val="60000"/>
              <a:lumOff val="40000"/>
              <a:alpha val="68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右矢印 13"/>
          <p:cNvSpPr/>
          <p:nvPr/>
        </p:nvSpPr>
        <p:spPr>
          <a:xfrm rot="10800000">
            <a:off x="1498244" y="3514583"/>
            <a:ext cx="583014" cy="449940"/>
          </a:xfrm>
          <a:prstGeom prst="rightArrow">
            <a:avLst/>
          </a:prstGeom>
          <a:solidFill>
            <a:schemeClr val="accent4">
              <a:lumMod val="60000"/>
              <a:lumOff val="40000"/>
              <a:alpha val="68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右矢印 14"/>
          <p:cNvSpPr/>
          <p:nvPr/>
        </p:nvSpPr>
        <p:spPr>
          <a:xfrm rot="10800000">
            <a:off x="692830" y="1954796"/>
            <a:ext cx="583014" cy="449940"/>
          </a:xfrm>
          <a:prstGeom prst="rightArrow">
            <a:avLst/>
          </a:prstGeom>
          <a:solidFill>
            <a:schemeClr val="accent4">
              <a:lumMod val="60000"/>
              <a:lumOff val="40000"/>
              <a:alpha val="68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a:off x="1338485" y="1954797"/>
            <a:ext cx="583014" cy="449940"/>
          </a:xfrm>
          <a:prstGeom prst="rightArrow">
            <a:avLst/>
          </a:prstGeom>
          <a:solidFill>
            <a:schemeClr val="accent4">
              <a:lumMod val="60000"/>
              <a:lumOff val="40000"/>
              <a:alpha val="68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3980730" y="1604200"/>
            <a:ext cx="1387055" cy="307777"/>
          </a:xfrm>
          <a:prstGeom prst="rect">
            <a:avLst/>
          </a:prstGeom>
          <a:noFill/>
        </p:spPr>
        <p:txBody>
          <a:bodyPr wrap="square" rtlCol="0">
            <a:spAutoFit/>
          </a:bodyPr>
          <a:lstStyle/>
          <a:p>
            <a:r>
              <a:rPr lang="ja-JP" altLang="en-US" sz="1400" b="1" dirty="0" smtClean="0"/>
              <a:t>＜鉛直速度</a:t>
            </a:r>
            <a:r>
              <a:rPr lang="en-US" altLang="ja-JP" sz="1400" b="1" dirty="0" smtClean="0"/>
              <a:t>ω</a:t>
            </a:r>
            <a:r>
              <a:rPr lang="ja-JP" altLang="en-US" sz="1400" b="1" dirty="0" smtClean="0"/>
              <a:t>＞</a:t>
            </a:r>
            <a:endParaRPr kumimoji="1" lang="ja-JP" altLang="en-US" sz="1400" b="1" dirty="0"/>
          </a:p>
        </p:txBody>
      </p:sp>
      <p:sp>
        <p:nvSpPr>
          <p:cNvPr id="43" name="テキスト ボックス 42"/>
          <p:cNvSpPr txBox="1"/>
          <p:nvPr/>
        </p:nvSpPr>
        <p:spPr>
          <a:xfrm>
            <a:off x="1124144" y="1604200"/>
            <a:ext cx="1334933" cy="307777"/>
          </a:xfrm>
          <a:prstGeom prst="rect">
            <a:avLst/>
          </a:prstGeom>
          <a:noFill/>
        </p:spPr>
        <p:txBody>
          <a:bodyPr wrap="square" rtlCol="0">
            <a:spAutoFit/>
          </a:bodyPr>
          <a:lstStyle/>
          <a:p>
            <a:r>
              <a:rPr lang="ja-JP" altLang="en-US" sz="1400" b="1" dirty="0" smtClean="0"/>
              <a:t>＜相対発散＞</a:t>
            </a:r>
            <a:endParaRPr kumimoji="1" lang="ja-JP" altLang="en-US" sz="1400" b="1" dirty="0"/>
          </a:p>
        </p:txBody>
      </p:sp>
      <p:sp>
        <p:nvSpPr>
          <p:cNvPr id="46" name="テキスト ボックス 45"/>
          <p:cNvSpPr txBox="1"/>
          <p:nvPr/>
        </p:nvSpPr>
        <p:spPr>
          <a:xfrm>
            <a:off x="2776648" y="1270071"/>
            <a:ext cx="3987192" cy="307777"/>
          </a:xfrm>
          <a:prstGeom prst="rect">
            <a:avLst/>
          </a:prstGeom>
          <a:noFill/>
        </p:spPr>
        <p:txBody>
          <a:bodyPr wrap="square" rtlCol="0">
            <a:spAutoFit/>
          </a:bodyPr>
          <a:lstStyle/>
          <a:p>
            <a:r>
              <a:rPr lang="en-US" altLang="ja-JP" sz="1400" dirty="0" smtClean="0"/>
              <a:t>※</a:t>
            </a:r>
            <a:r>
              <a:rPr lang="ja-JP" altLang="en-US" sz="1400" dirty="0" smtClean="0"/>
              <a:t>サヘル領域で東西平均し作成した</a:t>
            </a:r>
            <a:r>
              <a:rPr lang="ja-JP" altLang="en-US" sz="1400" u="sng" dirty="0" smtClean="0"/>
              <a:t>鉛直断面図</a:t>
            </a:r>
            <a:endParaRPr kumimoji="1" lang="ja-JP" altLang="en-US" sz="1400" dirty="0"/>
          </a:p>
        </p:txBody>
      </p:sp>
      <p:sp>
        <p:nvSpPr>
          <p:cNvPr id="48" name="テキスト ボックス 47"/>
          <p:cNvSpPr txBox="1"/>
          <p:nvPr/>
        </p:nvSpPr>
        <p:spPr>
          <a:xfrm>
            <a:off x="6403420" y="4981985"/>
            <a:ext cx="2213491" cy="738664"/>
          </a:xfrm>
          <a:prstGeom prst="rect">
            <a:avLst/>
          </a:prstGeom>
          <a:noFill/>
        </p:spPr>
        <p:txBody>
          <a:bodyPr wrap="square" rtlCol="0">
            <a:spAutoFit/>
          </a:bodyPr>
          <a:lstStyle/>
          <a:p>
            <a:r>
              <a:rPr lang="ja-JP" altLang="en-US" sz="1400" dirty="0" smtClean="0"/>
              <a:t>線：回帰係数</a:t>
            </a:r>
            <a:r>
              <a:rPr lang="en-US" altLang="ja-JP" sz="1400" dirty="0" smtClean="0"/>
              <a:t>(K/day)</a:t>
            </a:r>
            <a:r>
              <a:rPr lang="ja-JP" altLang="en-US" sz="1400" dirty="0" err="1" smtClean="0"/>
              <a:t>，</a:t>
            </a:r>
            <a:endParaRPr lang="en-US" altLang="ja-JP" sz="1400" dirty="0" smtClean="0"/>
          </a:p>
          <a:p>
            <a:r>
              <a:rPr lang="ja-JP" altLang="en-US" sz="1400" dirty="0" smtClean="0"/>
              <a:t>色</a:t>
            </a:r>
            <a:r>
              <a:rPr lang="ja-JP" altLang="en-US" sz="1400" dirty="0" smtClean="0"/>
              <a:t>：</a:t>
            </a:r>
            <a:r>
              <a:rPr lang="ja-JP" altLang="en-US" sz="1400" dirty="0"/>
              <a:t>信頼係数</a:t>
            </a:r>
            <a:r>
              <a:rPr lang="en-US" altLang="ja-JP" sz="1400" dirty="0" smtClean="0"/>
              <a:t>90</a:t>
            </a:r>
            <a:r>
              <a:rPr lang="en-US" altLang="ja-JP" sz="1400" dirty="0" smtClean="0"/>
              <a:t>%</a:t>
            </a:r>
            <a:r>
              <a:rPr lang="ja-JP" altLang="en-US" sz="1400" dirty="0" smtClean="0"/>
              <a:t>以上，</a:t>
            </a:r>
            <a:endParaRPr lang="en-US" altLang="ja-JP" sz="1400" dirty="0" smtClean="0"/>
          </a:p>
          <a:p>
            <a:r>
              <a:rPr lang="ja-JP" altLang="en-US" sz="1400" dirty="0" smtClean="0"/>
              <a:t>正値：</a:t>
            </a:r>
            <a:r>
              <a:rPr lang="ja-JP" altLang="en-US" sz="1400" dirty="0"/>
              <a:t>加熱</a:t>
            </a:r>
            <a:r>
              <a:rPr lang="ja-JP" altLang="en-US" sz="1400" dirty="0" smtClean="0"/>
              <a:t>，負値：</a:t>
            </a:r>
            <a:r>
              <a:rPr lang="ja-JP" altLang="en-US" sz="1400" dirty="0"/>
              <a:t>冷却</a:t>
            </a:r>
            <a:endParaRPr lang="en-US" altLang="ja-JP" sz="1400" dirty="0" smtClean="0"/>
          </a:p>
        </p:txBody>
      </p:sp>
      <p:sp>
        <p:nvSpPr>
          <p:cNvPr id="49" name="テキスト ボックス 48"/>
          <p:cNvSpPr txBox="1"/>
          <p:nvPr/>
        </p:nvSpPr>
        <p:spPr>
          <a:xfrm>
            <a:off x="6638398" y="1632356"/>
            <a:ext cx="1784143" cy="307777"/>
          </a:xfrm>
          <a:prstGeom prst="rect">
            <a:avLst/>
          </a:prstGeom>
          <a:noFill/>
        </p:spPr>
        <p:txBody>
          <a:bodyPr wrap="square" rtlCol="0">
            <a:spAutoFit/>
          </a:bodyPr>
          <a:lstStyle/>
          <a:p>
            <a:r>
              <a:rPr lang="ja-JP" altLang="en-US" sz="1400" b="1" dirty="0" smtClean="0"/>
              <a:t>＜</a:t>
            </a:r>
            <a:r>
              <a:rPr lang="ja-JP" altLang="en-US" sz="1400" b="1" dirty="0"/>
              <a:t>対流</a:t>
            </a:r>
            <a:r>
              <a:rPr lang="ja-JP" altLang="en-US" sz="1400" b="1" dirty="0" smtClean="0"/>
              <a:t>による加熱＞</a:t>
            </a:r>
            <a:endParaRPr kumimoji="1" lang="ja-JP" altLang="en-US" sz="1400" b="1" dirty="0"/>
          </a:p>
        </p:txBody>
      </p:sp>
      <p:sp>
        <p:nvSpPr>
          <p:cNvPr id="20" name="角丸四角形 19"/>
          <p:cNvSpPr/>
          <p:nvPr/>
        </p:nvSpPr>
        <p:spPr>
          <a:xfrm>
            <a:off x="2423886" y="5783358"/>
            <a:ext cx="4707173" cy="923330"/>
          </a:xfrm>
          <a:prstGeom prst="round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604389" y="5783358"/>
            <a:ext cx="4910690" cy="923330"/>
          </a:xfrm>
          <a:prstGeom prst="rect">
            <a:avLst/>
          </a:prstGeom>
          <a:noFill/>
        </p:spPr>
        <p:txBody>
          <a:bodyPr wrap="square" rtlCol="0">
            <a:spAutoFit/>
          </a:bodyPr>
          <a:lstStyle/>
          <a:p>
            <a:r>
              <a:rPr lang="ja-JP" altLang="en-US" sz="1600" dirty="0" smtClean="0">
                <a:latin typeface="ＭＳ Ｐゴシック" panose="020B0600070205080204" pitchFamily="50" charset="-128"/>
                <a:ea typeface="ＭＳ Ｐゴシック" panose="020B0600070205080204" pitchFamily="50" charset="-128"/>
              </a:rPr>
              <a:t>対流が活発な時，</a:t>
            </a:r>
            <a:endParaRPr lang="en-US" altLang="ja-JP" sz="1600" dirty="0" smtClean="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下層</a:t>
            </a:r>
            <a:r>
              <a:rPr kumimoji="1" lang="ja-JP" altLang="en-US" dirty="0" smtClean="0">
                <a:latin typeface="ＭＳ Ｐゴシック" panose="020B0600070205080204" pitchFamily="50" charset="-128"/>
                <a:ea typeface="ＭＳ Ｐゴシック" panose="020B0600070205080204" pitchFamily="50" charset="-128"/>
              </a:rPr>
              <a:t>で風が収束，上層で発散．</a:t>
            </a:r>
            <a:endParaRPr kumimoji="1" lang="en-US" altLang="ja-JP" dirty="0" smtClean="0">
              <a:latin typeface="ＭＳ Ｐゴシック" panose="020B0600070205080204" pitchFamily="50" charset="-128"/>
              <a:ea typeface="ＭＳ Ｐゴシック" panose="020B0600070205080204" pitchFamily="50" charset="-128"/>
            </a:endParaRPr>
          </a:p>
          <a:p>
            <a:r>
              <a:rPr kumimoji="1" lang="ja-JP" altLang="en-US" dirty="0" smtClean="0">
                <a:latin typeface="ＭＳ Ｐゴシック" panose="020B0600070205080204" pitchFamily="50" charset="-128"/>
                <a:ea typeface="ＭＳ Ｐゴシック" panose="020B0600070205080204" pitchFamily="50" charset="-128"/>
              </a:rPr>
              <a:t>その間の層では上昇流，非断熱加熱が発生</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18" name="テキスト ボックス 17"/>
          <p:cNvSpPr txBox="1"/>
          <p:nvPr/>
        </p:nvSpPr>
        <p:spPr>
          <a:xfrm>
            <a:off x="165108" y="2964779"/>
            <a:ext cx="400110" cy="598105"/>
          </a:xfrm>
          <a:prstGeom prst="rect">
            <a:avLst/>
          </a:prstGeom>
          <a:noFill/>
        </p:spPr>
        <p:txBody>
          <a:bodyPr vert="eaVert" wrap="square" rtlCol="0">
            <a:spAutoFit/>
          </a:bodyPr>
          <a:lstStyle/>
          <a:p>
            <a:r>
              <a:rPr kumimoji="1" lang="ja-JP" altLang="en-US" sz="1400" b="1" dirty="0" smtClean="0"/>
              <a:t>高 度</a:t>
            </a:r>
            <a:endParaRPr kumimoji="1" lang="ja-JP" altLang="en-US" sz="1400" b="1" dirty="0"/>
          </a:p>
        </p:txBody>
      </p:sp>
      <p:sp>
        <p:nvSpPr>
          <p:cNvPr id="28" name="テキスト ボックス 27"/>
          <p:cNvSpPr txBox="1"/>
          <p:nvPr/>
        </p:nvSpPr>
        <p:spPr>
          <a:xfrm>
            <a:off x="1494475" y="4755680"/>
            <a:ext cx="634181" cy="307777"/>
          </a:xfrm>
          <a:prstGeom prst="rect">
            <a:avLst/>
          </a:prstGeom>
          <a:noFill/>
        </p:spPr>
        <p:txBody>
          <a:bodyPr wrap="square" rtlCol="0">
            <a:spAutoFit/>
          </a:bodyPr>
          <a:lstStyle/>
          <a:p>
            <a:r>
              <a:rPr lang="ja-JP" altLang="en-US" sz="1400" b="1" dirty="0" smtClean="0"/>
              <a:t>緯 度</a:t>
            </a:r>
            <a:endParaRPr kumimoji="1" lang="ja-JP" altLang="en-US" sz="1400" b="1" dirty="0"/>
          </a:p>
        </p:txBody>
      </p:sp>
      <p:sp>
        <p:nvSpPr>
          <p:cNvPr id="29" name="テキスト ボックス 28"/>
          <p:cNvSpPr txBox="1"/>
          <p:nvPr/>
        </p:nvSpPr>
        <p:spPr>
          <a:xfrm>
            <a:off x="407546" y="4756174"/>
            <a:ext cx="736552" cy="307777"/>
          </a:xfrm>
          <a:prstGeom prst="rect">
            <a:avLst/>
          </a:prstGeom>
          <a:noFill/>
        </p:spPr>
        <p:txBody>
          <a:bodyPr wrap="square" rtlCol="0">
            <a:spAutoFit/>
          </a:bodyPr>
          <a:lstStyle/>
          <a:p>
            <a:r>
              <a:rPr lang="en-US" altLang="ja-JP" sz="1400" b="1" dirty="0" smtClean="0"/>
              <a:t>10°N</a:t>
            </a:r>
            <a:endParaRPr kumimoji="1" lang="ja-JP" altLang="en-US" sz="1400" b="1" dirty="0"/>
          </a:p>
        </p:txBody>
      </p:sp>
      <p:sp>
        <p:nvSpPr>
          <p:cNvPr id="30" name="テキスト ボックス 29"/>
          <p:cNvSpPr txBox="1"/>
          <p:nvPr/>
        </p:nvSpPr>
        <p:spPr>
          <a:xfrm>
            <a:off x="2478141" y="4755679"/>
            <a:ext cx="736552" cy="307777"/>
          </a:xfrm>
          <a:prstGeom prst="rect">
            <a:avLst/>
          </a:prstGeom>
          <a:noFill/>
        </p:spPr>
        <p:txBody>
          <a:bodyPr wrap="square" rtlCol="0">
            <a:spAutoFit/>
          </a:bodyPr>
          <a:lstStyle/>
          <a:p>
            <a:r>
              <a:rPr lang="en-US" altLang="ja-JP" sz="1400" b="1" dirty="0" smtClean="0"/>
              <a:t>20°N</a:t>
            </a:r>
            <a:endParaRPr kumimoji="1" lang="ja-JP" altLang="en-US" sz="1400" b="1" dirty="0"/>
          </a:p>
        </p:txBody>
      </p:sp>
      <p:pic>
        <p:nvPicPr>
          <p:cNvPr id="23" name="図 22"/>
          <p:cNvPicPr>
            <a:picLocks noChangeAspect="1"/>
          </p:cNvPicPr>
          <p:nvPr/>
        </p:nvPicPr>
        <p:blipFill rotWithShape="1">
          <a:blip r:embed="rId5" cstate="print">
            <a:extLst>
              <a:ext uri="{28A0092B-C50C-407E-A947-70E740481C1C}">
                <a14:useLocalDpi xmlns:a14="http://schemas.microsoft.com/office/drawing/2010/main" val="0"/>
              </a:ext>
            </a:extLst>
          </a:blip>
          <a:srcRect l="4876"/>
          <a:stretch/>
        </p:blipFill>
        <p:spPr>
          <a:xfrm rot="5400000">
            <a:off x="6051193" y="2116040"/>
            <a:ext cx="2917942" cy="2401154"/>
          </a:xfrm>
          <a:prstGeom prst="rect">
            <a:avLst/>
          </a:prstGeom>
        </p:spPr>
      </p:pic>
      <p:grpSp>
        <p:nvGrpSpPr>
          <p:cNvPr id="31" name="グループ化 30"/>
          <p:cNvGrpSpPr/>
          <p:nvPr/>
        </p:nvGrpSpPr>
        <p:grpSpPr>
          <a:xfrm>
            <a:off x="0" y="-37605"/>
            <a:ext cx="9144000" cy="461665"/>
            <a:chOff x="0" y="-73708"/>
            <a:chExt cx="9144000" cy="904866"/>
          </a:xfrm>
          <a:solidFill>
            <a:schemeClr val="accent1">
              <a:lumMod val="50000"/>
            </a:schemeClr>
          </a:solidFill>
        </p:grpSpPr>
        <p:sp>
          <p:nvSpPr>
            <p:cNvPr id="32" name="正方形/長方形 31"/>
            <p:cNvSpPr/>
            <p:nvPr/>
          </p:nvSpPr>
          <p:spPr>
            <a:xfrm>
              <a:off x="0" y="0"/>
              <a:ext cx="9144000" cy="8146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174680" y="-73708"/>
              <a:ext cx="7536173" cy="904866"/>
            </a:xfrm>
            <a:prstGeom prst="rect">
              <a:avLst/>
            </a:prstGeom>
            <a:noFill/>
          </p:spPr>
          <p:txBody>
            <a:bodyPr wrap="square" rtlCol="0">
              <a:spAutoFit/>
            </a:bodyPr>
            <a:lstStyle/>
            <a:p>
              <a:r>
                <a:rPr lang="ja-JP" altLang="en-US" sz="2400" dirty="0" smtClean="0">
                  <a:solidFill>
                    <a:schemeClr val="bg1"/>
                  </a:solidFill>
                  <a:latin typeface="ＭＳ Ｐゴシック" panose="020B0600070205080204" pitchFamily="50" charset="-128"/>
                  <a:ea typeface="ＭＳ Ｐゴシック" panose="020B0600070205080204" pitchFamily="50" charset="-128"/>
                </a:rPr>
                <a:t>結果　</a:t>
              </a:r>
              <a:r>
                <a:rPr lang="en-US" altLang="ja-JP" sz="2400" dirty="0" smtClean="0">
                  <a:solidFill>
                    <a:schemeClr val="bg1"/>
                  </a:solidFill>
                  <a:latin typeface="ＭＳ Ｐゴシック" panose="020B0600070205080204" pitchFamily="50" charset="-128"/>
                  <a:ea typeface="ＭＳ Ｐゴシック" panose="020B0600070205080204" pitchFamily="50" charset="-128"/>
                </a:rPr>
                <a:t>OLR</a:t>
              </a:r>
              <a:r>
                <a:rPr lang="ja-JP" altLang="en-US" sz="2400" dirty="0" smtClean="0">
                  <a:solidFill>
                    <a:schemeClr val="bg1"/>
                  </a:solidFill>
                  <a:latin typeface="ＭＳ Ｐゴシック" panose="020B0600070205080204" pitchFamily="50" charset="-128"/>
                  <a:ea typeface="ＭＳ Ｐゴシック" panose="020B0600070205080204" pitchFamily="50" charset="-128"/>
                </a:rPr>
                <a:t>インデックスと直上大気場との回帰　</a:t>
              </a: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grpSp>
      <p:pic>
        <p:nvPicPr>
          <p:cNvPr id="8" name="図 7"/>
          <p:cNvPicPr>
            <a:picLocks noChangeAspect="1"/>
          </p:cNvPicPr>
          <p:nvPr/>
        </p:nvPicPr>
        <p:blipFill rotWithShape="1">
          <a:blip r:embed="rId6" cstate="print">
            <a:extLst>
              <a:ext uri="{28A0092B-C50C-407E-A947-70E740481C1C}">
                <a14:useLocalDpi xmlns:a14="http://schemas.microsoft.com/office/drawing/2010/main" val="0"/>
              </a:ext>
            </a:extLst>
          </a:blip>
          <a:srcRect l="11588" t="3439" r="9259" b="1323"/>
          <a:stretch/>
        </p:blipFill>
        <p:spPr>
          <a:xfrm rot="5400000">
            <a:off x="7191379" y="-288722"/>
            <a:ext cx="1598551" cy="2243604"/>
          </a:xfrm>
          <a:prstGeom prst="rect">
            <a:avLst/>
          </a:prstGeom>
        </p:spPr>
      </p:pic>
      <p:sp>
        <p:nvSpPr>
          <p:cNvPr id="9" name="テキスト ボックス 8"/>
          <p:cNvSpPr txBox="1"/>
          <p:nvPr/>
        </p:nvSpPr>
        <p:spPr>
          <a:xfrm>
            <a:off x="7029459" y="1134585"/>
            <a:ext cx="2017485" cy="307777"/>
          </a:xfrm>
          <a:prstGeom prst="rect">
            <a:avLst/>
          </a:prstGeom>
          <a:noFill/>
        </p:spPr>
        <p:txBody>
          <a:bodyPr wrap="square" rtlCol="0">
            <a:spAutoFit/>
          </a:bodyPr>
          <a:lstStyle/>
          <a:p>
            <a:r>
              <a:rPr kumimoji="1" lang="ja-JP" altLang="en-US" sz="1400" b="1" dirty="0" smtClean="0">
                <a:latin typeface="ＭＳ Ｐゴシック" panose="020B0600070205080204" pitchFamily="50" charset="-128"/>
                <a:ea typeface="ＭＳ Ｐゴシック" panose="020B0600070205080204" pitchFamily="50" charset="-128"/>
              </a:rPr>
              <a:t>←</a:t>
            </a:r>
            <a:r>
              <a:rPr lang="ja-JP" altLang="en-US" sz="1400" b="1" dirty="0">
                <a:latin typeface="ＭＳ Ｐゴシック" panose="020B0600070205080204" pitchFamily="50" charset="-128"/>
                <a:ea typeface="ＭＳ Ｐゴシック" panose="020B0600070205080204" pitchFamily="50" charset="-128"/>
              </a:rPr>
              <a:t>　</a:t>
            </a:r>
            <a:r>
              <a:rPr lang="ja-JP" altLang="en-US" sz="1400" b="1" dirty="0" smtClean="0">
                <a:latin typeface="ＭＳ Ｐゴシック" panose="020B0600070205080204" pitchFamily="50" charset="-128"/>
                <a:ea typeface="ＭＳ Ｐゴシック" panose="020B0600070205080204" pitchFamily="50" charset="-128"/>
              </a:rPr>
              <a:t>　 </a:t>
            </a:r>
            <a:r>
              <a:rPr kumimoji="1" lang="ja-JP" altLang="en-US" sz="1400" b="1" dirty="0" smtClean="0">
                <a:latin typeface="ＭＳ Ｐゴシック" panose="020B0600070205080204" pitchFamily="50" charset="-128"/>
                <a:ea typeface="ＭＳ Ｐゴシック" panose="020B0600070205080204" pitchFamily="50" charset="-128"/>
              </a:rPr>
              <a:t>東西平均　 　→</a:t>
            </a:r>
            <a:endParaRPr kumimoji="1" lang="ja-JP" altLang="en-US" sz="1400" b="1" dirty="0">
              <a:latin typeface="ＭＳ Ｐゴシック" panose="020B0600070205080204" pitchFamily="50" charset="-128"/>
              <a:ea typeface="ＭＳ Ｐゴシック" panose="020B0600070205080204" pitchFamily="50" charset="-128"/>
            </a:endParaRPr>
          </a:p>
        </p:txBody>
      </p:sp>
      <p:sp>
        <p:nvSpPr>
          <p:cNvPr id="34" name="テキスト ボックス 33"/>
          <p:cNvSpPr txBox="1"/>
          <p:nvPr/>
        </p:nvSpPr>
        <p:spPr>
          <a:xfrm>
            <a:off x="6290498" y="402289"/>
            <a:ext cx="595271" cy="338554"/>
          </a:xfrm>
          <a:prstGeom prst="rect">
            <a:avLst/>
          </a:prstGeom>
          <a:noFill/>
        </p:spPr>
        <p:txBody>
          <a:bodyPr wrap="square" rtlCol="0">
            <a:spAutoFit/>
          </a:bodyPr>
          <a:lstStyle/>
          <a:p>
            <a:r>
              <a:rPr lang="en-US" altLang="ja-JP" sz="1600" dirty="0"/>
              <a:t>7</a:t>
            </a:r>
            <a:r>
              <a:rPr kumimoji="1" lang="en-US" altLang="ja-JP" sz="1600" dirty="0" smtClean="0"/>
              <a:t>/12</a:t>
            </a:r>
            <a:endParaRPr kumimoji="1" lang="ja-JP" altLang="en-US" sz="1600" dirty="0"/>
          </a:p>
        </p:txBody>
      </p:sp>
    </p:spTree>
    <p:extLst>
      <p:ext uri="{BB962C8B-B14F-4D97-AF65-F5344CB8AC3E}">
        <p14:creationId xmlns:p14="http://schemas.microsoft.com/office/powerpoint/2010/main" val="2049306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28098" t="3718" r="25612" b="1282"/>
          <a:stretch/>
        </p:blipFill>
        <p:spPr>
          <a:xfrm rot="5400000">
            <a:off x="3433352" y="1606624"/>
            <a:ext cx="2151576" cy="5339852"/>
          </a:xfrm>
          <a:prstGeom prst="rect">
            <a:avLst/>
          </a:prstGeom>
        </p:spPr>
      </p:pic>
      <p:sp>
        <p:nvSpPr>
          <p:cNvPr id="8" name="テキスト ボックス 7"/>
          <p:cNvSpPr txBox="1"/>
          <p:nvPr/>
        </p:nvSpPr>
        <p:spPr>
          <a:xfrm>
            <a:off x="3689050" y="2951425"/>
            <a:ext cx="1541614" cy="307777"/>
          </a:xfrm>
          <a:prstGeom prst="rect">
            <a:avLst/>
          </a:prstGeom>
          <a:noFill/>
        </p:spPr>
        <p:txBody>
          <a:bodyPr wrap="square" rtlCol="0">
            <a:spAutoFit/>
          </a:bodyPr>
          <a:lstStyle/>
          <a:p>
            <a:r>
              <a:rPr kumimoji="1" lang="en-US" altLang="ja-JP" sz="1400" b="1" dirty="0" smtClean="0"/>
              <a:t>6</a:t>
            </a:r>
            <a:r>
              <a:rPr kumimoji="1" lang="ja-JP" altLang="en-US" sz="1400" b="1" dirty="0" smtClean="0"/>
              <a:t>月</a:t>
            </a:r>
            <a:r>
              <a:rPr lang="ja-JP" altLang="en-US" sz="1400" b="1" dirty="0"/>
              <a:t>海面</a:t>
            </a:r>
            <a:r>
              <a:rPr lang="ja-JP" altLang="en-US" sz="1400" b="1" dirty="0" smtClean="0"/>
              <a:t>水温</a:t>
            </a:r>
            <a:r>
              <a:rPr lang="en-US" altLang="ja-JP" sz="1400" b="1" dirty="0" smtClean="0"/>
              <a:t>(SST)</a:t>
            </a:r>
            <a:endParaRPr kumimoji="1" lang="ja-JP" altLang="en-US" sz="1400" b="1" dirty="0"/>
          </a:p>
        </p:txBody>
      </p:sp>
      <p:sp>
        <p:nvSpPr>
          <p:cNvPr id="11" name="テキスト ボックス 10"/>
          <p:cNvSpPr txBox="1"/>
          <p:nvPr/>
        </p:nvSpPr>
        <p:spPr>
          <a:xfrm>
            <a:off x="7039725" y="4735316"/>
            <a:ext cx="1944477" cy="523220"/>
          </a:xfrm>
          <a:prstGeom prst="rect">
            <a:avLst/>
          </a:prstGeom>
          <a:noFill/>
        </p:spPr>
        <p:txBody>
          <a:bodyPr wrap="square" rtlCol="0">
            <a:spAutoFit/>
          </a:bodyPr>
          <a:lstStyle/>
          <a:p>
            <a:r>
              <a:rPr lang="ja-JP" altLang="en-US" sz="1400" dirty="0" smtClean="0"/>
              <a:t>等高線</a:t>
            </a:r>
            <a:r>
              <a:rPr lang="ja-JP" altLang="en-US" sz="1400" dirty="0" smtClean="0"/>
              <a:t>：回帰係数</a:t>
            </a:r>
            <a:r>
              <a:rPr lang="en-US" altLang="ja-JP" sz="1400" dirty="0" smtClean="0"/>
              <a:t>(m), </a:t>
            </a:r>
          </a:p>
          <a:p>
            <a:r>
              <a:rPr lang="ja-JP" altLang="en-US" sz="1400" dirty="0" smtClean="0"/>
              <a:t>色：信頼係数</a:t>
            </a:r>
            <a:r>
              <a:rPr lang="en-US" altLang="ja-JP" sz="1400" dirty="0" smtClean="0"/>
              <a:t>(%)</a:t>
            </a:r>
          </a:p>
        </p:txBody>
      </p:sp>
      <p:sp>
        <p:nvSpPr>
          <p:cNvPr id="12" name="角丸四角形 11"/>
          <p:cNvSpPr/>
          <p:nvPr/>
        </p:nvSpPr>
        <p:spPr>
          <a:xfrm>
            <a:off x="1448433" y="5660469"/>
            <a:ext cx="5948144" cy="1012290"/>
          </a:xfrm>
          <a:prstGeom prst="roundRect">
            <a:avLst/>
          </a:prstGeom>
          <a:solidFill>
            <a:schemeClr val="accent5">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3239062" y="5660469"/>
            <a:ext cx="2371196" cy="338554"/>
          </a:xfrm>
          <a:prstGeom prst="rect">
            <a:avLst/>
          </a:prstGeom>
          <a:noFill/>
        </p:spPr>
        <p:txBody>
          <a:bodyPr wrap="square" rtlCol="0">
            <a:spAutoFit/>
          </a:bodyPr>
          <a:lstStyle/>
          <a:p>
            <a:r>
              <a:rPr lang="ja-JP" altLang="en-US" sz="1600" dirty="0" smtClean="0">
                <a:latin typeface="ＭＳ Ｐゴシック" panose="020B0600070205080204" pitchFamily="50" charset="-128"/>
                <a:ea typeface="ＭＳ Ｐゴシック" panose="020B0600070205080204" pitchFamily="50" charset="-128"/>
              </a:rPr>
              <a:t>熱帯海洋との相関は弱い</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14" name="テキスト ボックス 13"/>
          <p:cNvSpPr txBox="1"/>
          <p:nvPr/>
        </p:nvSpPr>
        <p:spPr>
          <a:xfrm>
            <a:off x="1561123" y="6204055"/>
            <a:ext cx="5727071" cy="369332"/>
          </a:xfrm>
          <a:prstGeom prst="rect">
            <a:avLst/>
          </a:prstGeom>
          <a:noFill/>
        </p:spPr>
        <p:txBody>
          <a:bodyPr wrap="square" rtlCol="0">
            <a:spAutoFit/>
          </a:bodyPr>
          <a:lstStyle/>
          <a:p>
            <a:r>
              <a:rPr lang="ja-JP" altLang="en-US" dirty="0" smtClean="0">
                <a:latin typeface="ＭＳ Ｐゴシック" panose="020B0600070205080204" pitchFamily="50" charset="-128"/>
                <a:ea typeface="ＭＳ Ｐゴシック" panose="020B0600070205080204" pitchFamily="50" charset="-128"/>
              </a:rPr>
              <a:t>サヘルと中高緯度の波の関係は「見かけ」のものではない</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15" name="下矢印 14"/>
          <p:cNvSpPr/>
          <p:nvPr/>
        </p:nvSpPr>
        <p:spPr>
          <a:xfrm>
            <a:off x="4185320" y="6017759"/>
            <a:ext cx="478679" cy="2109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5659248" y="647210"/>
            <a:ext cx="1371600" cy="789709"/>
          </a:xfrm>
          <a:prstGeom prst="ellipse">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lumMod val="40000"/>
                  <a:lumOff val="60000"/>
                </a:schemeClr>
              </a:solidFill>
            </a:endParaRPr>
          </a:p>
        </p:txBody>
      </p:sp>
      <p:sp>
        <p:nvSpPr>
          <p:cNvPr id="21" name="楕円 20"/>
          <p:cNvSpPr/>
          <p:nvPr/>
        </p:nvSpPr>
        <p:spPr>
          <a:xfrm>
            <a:off x="4683704" y="1861677"/>
            <a:ext cx="1371600" cy="789709"/>
          </a:xfrm>
          <a:prstGeom prst="ellipse">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lumMod val="40000"/>
                  <a:lumOff val="60000"/>
                </a:schemeClr>
              </a:solidFill>
            </a:endParaRPr>
          </a:p>
        </p:txBody>
      </p:sp>
      <p:sp>
        <p:nvSpPr>
          <p:cNvPr id="22" name="楕円 21"/>
          <p:cNvSpPr/>
          <p:nvPr/>
        </p:nvSpPr>
        <p:spPr>
          <a:xfrm>
            <a:off x="6854534" y="1894337"/>
            <a:ext cx="1371600" cy="789709"/>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lumMod val="40000"/>
                  <a:lumOff val="60000"/>
                </a:schemeClr>
              </a:solidFill>
            </a:endParaRPr>
          </a:p>
        </p:txBody>
      </p:sp>
      <p:sp>
        <p:nvSpPr>
          <p:cNvPr id="23" name="左矢印 22"/>
          <p:cNvSpPr/>
          <p:nvPr/>
        </p:nvSpPr>
        <p:spPr>
          <a:xfrm>
            <a:off x="6110539" y="2105909"/>
            <a:ext cx="604053" cy="3665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左矢印 23"/>
          <p:cNvSpPr/>
          <p:nvPr/>
        </p:nvSpPr>
        <p:spPr>
          <a:xfrm rot="7891341">
            <a:off x="5400658" y="1476057"/>
            <a:ext cx="600385" cy="232756"/>
          </a:xfrm>
          <a:prstGeom prst="lef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左矢印 24"/>
          <p:cNvSpPr/>
          <p:nvPr/>
        </p:nvSpPr>
        <p:spPr>
          <a:xfrm rot="3103474">
            <a:off x="6809472" y="1398638"/>
            <a:ext cx="633915" cy="3665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7381290" y="2105909"/>
            <a:ext cx="372999" cy="366564"/>
          </a:xfrm>
          <a:prstGeom prst="rect">
            <a:avLst/>
          </a:prstGeom>
          <a:noFill/>
        </p:spPr>
        <p:txBody>
          <a:bodyPr wrap="square" rtlCol="0">
            <a:spAutoFit/>
          </a:bodyPr>
          <a:lstStyle/>
          <a:p>
            <a:r>
              <a:rPr lang="ja-JP" altLang="en-US" b="1" dirty="0"/>
              <a:t>？</a:t>
            </a:r>
            <a:endParaRPr kumimoji="1" lang="ja-JP" altLang="en-US" b="1" dirty="0"/>
          </a:p>
        </p:txBody>
      </p:sp>
      <p:sp>
        <p:nvSpPr>
          <p:cNvPr id="27" name="テキスト ボックス 26"/>
          <p:cNvSpPr txBox="1"/>
          <p:nvPr/>
        </p:nvSpPr>
        <p:spPr>
          <a:xfrm>
            <a:off x="4932536" y="2069758"/>
            <a:ext cx="873935" cy="369332"/>
          </a:xfrm>
          <a:prstGeom prst="rect">
            <a:avLst/>
          </a:prstGeom>
          <a:noFill/>
        </p:spPr>
        <p:txBody>
          <a:bodyPr wrap="square" rtlCol="0">
            <a:spAutoFit/>
          </a:bodyPr>
          <a:lstStyle/>
          <a:p>
            <a:r>
              <a:rPr lang="ja-JP" altLang="en-US" dirty="0">
                <a:latin typeface="ＭＳ Ｐゴシック" panose="020B0600070205080204" pitchFamily="50" charset="-128"/>
                <a:ea typeface="ＭＳ Ｐゴシック" panose="020B0600070205080204" pitchFamily="50" charset="-128"/>
              </a:rPr>
              <a:t>サヘル</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28" name="テキスト ボックス 27"/>
          <p:cNvSpPr txBox="1"/>
          <p:nvPr/>
        </p:nvSpPr>
        <p:spPr>
          <a:xfrm>
            <a:off x="5683019" y="759662"/>
            <a:ext cx="1339539" cy="584775"/>
          </a:xfrm>
          <a:prstGeom prst="rect">
            <a:avLst/>
          </a:prstGeom>
          <a:noFill/>
        </p:spPr>
        <p:txBody>
          <a:bodyPr wrap="square" rtlCol="0">
            <a:spAutoFit/>
          </a:bodyPr>
          <a:lstStyle/>
          <a:p>
            <a:pPr algn="ctr"/>
            <a:r>
              <a:rPr lang="ja-JP" altLang="en-US" sz="1600" dirty="0" smtClean="0">
                <a:latin typeface="ＭＳ Ｐゴシック" panose="020B0600070205080204" pitchFamily="50" charset="-128"/>
                <a:ea typeface="ＭＳ Ｐゴシック" panose="020B0600070205080204" pitchFamily="50" charset="-128"/>
              </a:rPr>
              <a:t>中・高緯度</a:t>
            </a:r>
            <a:endParaRPr lang="en-US" altLang="ja-JP" sz="1600" dirty="0" smtClean="0">
              <a:latin typeface="ＭＳ Ｐゴシック" panose="020B0600070205080204" pitchFamily="50" charset="-128"/>
              <a:ea typeface="ＭＳ Ｐゴシック" panose="020B0600070205080204" pitchFamily="50" charset="-128"/>
            </a:endParaRPr>
          </a:p>
          <a:p>
            <a:pPr algn="ctr"/>
            <a:r>
              <a:rPr lang="ja-JP" altLang="en-US" sz="1600" dirty="0" smtClean="0">
                <a:latin typeface="ＭＳ Ｐゴシック" panose="020B0600070205080204" pitchFamily="50" charset="-128"/>
                <a:ea typeface="ＭＳ Ｐゴシック" panose="020B0600070205080204" pitchFamily="50" charset="-128"/>
              </a:rPr>
              <a:t>地域</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29" name="テキスト ボックス 28"/>
          <p:cNvSpPr txBox="1"/>
          <p:nvPr/>
        </p:nvSpPr>
        <p:spPr>
          <a:xfrm>
            <a:off x="7014815" y="2130560"/>
            <a:ext cx="1105948" cy="369332"/>
          </a:xfrm>
          <a:prstGeom prst="rect">
            <a:avLst/>
          </a:prstGeom>
          <a:noFill/>
        </p:spPr>
        <p:txBody>
          <a:bodyPr wrap="square" rtlCol="0">
            <a:spAutoFit/>
          </a:bodyPr>
          <a:lstStyle/>
          <a:p>
            <a:r>
              <a:rPr lang="ja-JP" altLang="en-US" b="1" dirty="0" smtClean="0"/>
              <a:t>熱帯</a:t>
            </a:r>
            <a:r>
              <a:rPr lang="ja-JP" altLang="en-US" b="1" dirty="0"/>
              <a:t>海洋</a:t>
            </a:r>
            <a:endParaRPr kumimoji="1" lang="ja-JP" altLang="en-US" b="1" dirty="0"/>
          </a:p>
        </p:txBody>
      </p:sp>
      <p:sp>
        <p:nvSpPr>
          <p:cNvPr id="30" name="テキスト ボックス 29"/>
          <p:cNvSpPr txBox="1"/>
          <p:nvPr/>
        </p:nvSpPr>
        <p:spPr>
          <a:xfrm>
            <a:off x="629055" y="744263"/>
            <a:ext cx="4752948" cy="1646605"/>
          </a:xfrm>
          <a:prstGeom prst="rect">
            <a:avLst/>
          </a:prstGeom>
          <a:noFill/>
        </p:spPr>
        <p:txBody>
          <a:bodyPr wrap="square" rtlCol="0">
            <a:spAutoFit/>
          </a:bodyPr>
          <a:lstStyle/>
          <a:p>
            <a:r>
              <a:rPr kumimoji="1" lang="ja-JP" altLang="en-US" b="1" dirty="0" smtClean="0">
                <a:latin typeface="ＭＳ Ｐゴシック" panose="020B0600070205080204" pitchFamily="50" charset="-128"/>
                <a:ea typeface="ＭＳ Ｐゴシック" panose="020B0600070205080204" pitchFamily="50" charset="-128"/>
              </a:rPr>
              <a:t>〇</a:t>
            </a:r>
            <a:r>
              <a:rPr lang="ja-JP" altLang="en-US" b="1" dirty="0" smtClean="0">
                <a:latin typeface="ＭＳ Ｐゴシック" panose="020B0600070205080204" pitchFamily="50" charset="-128"/>
                <a:ea typeface="ＭＳ Ｐゴシック" panose="020B0600070205080204" pitchFamily="50" charset="-128"/>
              </a:rPr>
              <a:t>回帰</a:t>
            </a:r>
            <a:r>
              <a:rPr lang="ja-JP" altLang="en-US" b="1" dirty="0">
                <a:latin typeface="ＭＳ Ｐゴシック" panose="020B0600070205080204" pitchFamily="50" charset="-128"/>
                <a:ea typeface="ＭＳ Ｐゴシック" panose="020B0600070205080204" pitchFamily="50" charset="-128"/>
              </a:rPr>
              <a:t>分析</a:t>
            </a:r>
            <a:r>
              <a:rPr lang="ja-JP" altLang="en-US" b="1" dirty="0" smtClean="0">
                <a:latin typeface="ＭＳ Ｐゴシック" panose="020B0600070205080204" pitchFamily="50" charset="-128"/>
                <a:ea typeface="ＭＳ Ｐゴシック" panose="020B0600070205080204" pitchFamily="50" charset="-128"/>
              </a:rPr>
              <a:t>の問題点</a:t>
            </a:r>
            <a:endParaRPr kumimoji="1" lang="en-US" altLang="ja-JP" b="1" dirty="0" smtClean="0">
              <a:latin typeface="ＭＳ Ｐゴシック" panose="020B0600070205080204" pitchFamily="50" charset="-128"/>
              <a:ea typeface="ＭＳ Ｐゴシック" panose="020B0600070205080204" pitchFamily="50" charset="-128"/>
            </a:endParaRPr>
          </a:p>
          <a:p>
            <a:endParaRPr lang="en-US" altLang="ja-JP" sz="700" dirty="0" smtClean="0">
              <a:latin typeface="ＭＳ Ｐゴシック" panose="020B0600070205080204" pitchFamily="50" charset="-128"/>
              <a:ea typeface="ＭＳ Ｐゴシック" panose="020B0600070205080204" pitchFamily="50" charset="-128"/>
            </a:endParaRPr>
          </a:p>
          <a:p>
            <a:endParaRPr lang="en-US" altLang="ja-JP" sz="700" dirty="0">
              <a:latin typeface="ＭＳ Ｐゴシック" panose="020B0600070205080204" pitchFamily="50" charset="-128"/>
              <a:ea typeface="ＭＳ Ｐゴシック" panose="020B0600070205080204" pitchFamily="50" charset="-128"/>
            </a:endParaRPr>
          </a:p>
          <a:p>
            <a:endParaRPr lang="en-US" altLang="ja-JP" sz="700" dirty="0">
              <a:latin typeface="ＭＳ Ｐゴシック" panose="020B0600070205080204" pitchFamily="50" charset="-128"/>
              <a:ea typeface="ＭＳ Ｐゴシック" panose="020B0600070205080204" pitchFamily="50" charset="-128"/>
            </a:endParaRPr>
          </a:p>
          <a:p>
            <a:endParaRPr lang="en-US" altLang="ja-JP" sz="700" dirty="0">
              <a:latin typeface="ＭＳ Ｐゴシック" panose="020B0600070205080204" pitchFamily="50" charset="-128"/>
              <a:ea typeface="ＭＳ Ｐゴシック" panose="020B0600070205080204" pitchFamily="50" charset="-128"/>
            </a:endParaRPr>
          </a:p>
          <a:p>
            <a:r>
              <a:rPr kumimoji="1" lang="ja-JP" altLang="en-US" sz="1600" dirty="0" smtClean="0">
                <a:latin typeface="ＭＳ Ｐゴシック" panose="020B0600070205080204" pitchFamily="50" charset="-128"/>
                <a:ea typeface="ＭＳ Ｐゴシック" panose="020B0600070205080204" pitchFamily="50" charset="-128"/>
              </a:rPr>
              <a:t>　・「</a:t>
            </a:r>
            <a:r>
              <a:rPr lang="ja-JP" altLang="en-US" sz="1600" dirty="0" smtClean="0">
                <a:latin typeface="ＭＳ Ｐゴシック" panose="020B0600070205080204" pitchFamily="50" charset="-128"/>
                <a:ea typeface="ＭＳ Ｐゴシック" panose="020B0600070205080204" pitchFamily="50" charset="-128"/>
              </a:rPr>
              <a:t>見かけの関係」を見ている可能性がある</a:t>
            </a:r>
            <a:endParaRPr kumimoji="1" lang="en-US" altLang="ja-JP" sz="1600" dirty="0" smtClean="0">
              <a:latin typeface="ＭＳ Ｐゴシック" panose="020B0600070205080204" pitchFamily="50" charset="-128"/>
              <a:ea typeface="ＭＳ Ｐゴシック" panose="020B0600070205080204" pitchFamily="50" charset="-128"/>
            </a:endParaRPr>
          </a:p>
          <a:p>
            <a:endParaRPr lang="en-US" altLang="ja-JP" sz="700" dirty="0">
              <a:latin typeface="ＭＳ Ｐゴシック" panose="020B0600070205080204" pitchFamily="50" charset="-128"/>
              <a:ea typeface="ＭＳ Ｐゴシック" panose="020B0600070205080204" pitchFamily="50" charset="-128"/>
            </a:endParaRPr>
          </a:p>
          <a:p>
            <a:r>
              <a:rPr kumimoji="1" lang="ja-JP" altLang="en-US" sz="1600" dirty="0" smtClean="0">
                <a:latin typeface="ＭＳ Ｐゴシック" panose="020B0600070205080204" pitchFamily="50" charset="-128"/>
                <a:ea typeface="ＭＳ Ｐゴシック" panose="020B0600070205080204" pitchFamily="50" charset="-128"/>
              </a:rPr>
              <a:t>　・因果関係が不明である</a:t>
            </a:r>
            <a:endParaRPr kumimoji="1" lang="en-US" altLang="ja-JP" sz="1600" dirty="0" smtClean="0">
              <a:latin typeface="ＭＳ Ｐゴシック" panose="020B0600070205080204" pitchFamily="50" charset="-128"/>
              <a:ea typeface="ＭＳ Ｐゴシック" panose="020B0600070205080204" pitchFamily="50" charset="-128"/>
            </a:endParaRPr>
          </a:p>
          <a:p>
            <a:r>
              <a:rPr lang="ja-JP" altLang="en-US" sz="1600" dirty="0">
                <a:latin typeface="ＭＳ Ｐゴシック" panose="020B0600070205080204" pitchFamily="50" charset="-128"/>
                <a:ea typeface="ＭＳ Ｐゴシック" panose="020B0600070205080204" pitchFamily="50" charset="-128"/>
              </a:rPr>
              <a:t>　</a:t>
            </a:r>
            <a:r>
              <a:rPr lang="ja-JP" altLang="en-US" sz="1600" dirty="0" smtClean="0">
                <a:latin typeface="ＭＳ Ｐゴシック" panose="020B0600070205080204" pitchFamily="50" charset="-128"/>
                <a:ea typeface="ＭＳ Ｐゴシック" panose="020B0600070205080204" pitchFamily="50" charset="-128"/>
              </a:rPr>
              <a:t>　　</a:t>
            </a:r>
            <a:r>
              <a:rPr lang="ja-JP" altLang="en-US" sz="1400" dirty="0" smtClean="0">
                <a:latin typeface="ＭＳ Ｐゴシック" panose="020B0600070205080204" pitchFamily="50" charset="-128"/>
                <a:ea typeface="ＭＳ Ｐゴシック" panose="020B0600070205080204" pitchFamily="50" charset="-128"/>
              </a:rPr>
              <a:t>→次スライドにて</a:t>
            </a:r>
            <a:endParaRPr kumimoji="1" lang="ja-JP" altLang="en-US" sz="1600" dirty="0">
              <a:latin typeface="ＭＳ Ｐゴシック" panose="020B0600070205080204" pitchFamily="50" charset="-128"/>
              <a:ea typeface="ＭＳ Ｐゴシック" panose="020B0600070205080204" pitchFamily="50" charset="-128"/>
            </a:endParaRPr>
          </a:p>
        </p:txBody>
      </p:sp>
      <p:sp>
        <p:nvSpPr>
          <p:cNvPr id="31" name="角丸四角形 30"/>
          <p:cNvSpPr/>
          <p:nvPr/>
        </p:nvSpPr>
        <p:spPr>
          <a:xfrm>
            <a:off x="533735" y="563391"/>
            <a:ext cx="8299938" cy="2374093"/>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6256289" y="2626270"/>
            <a:ext cx="2623003" cy="307777"/>
          </a:xfrm>
          <a:prstGeom prst="rect">
            <a:avLst/>
          </a:prstGeom>
          <a:noFill/>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a:t>
            </a:r>
            <a:r>
              <a:rPr kumimoji="1" lang="en-US" altLang="ja-JP" sz="1400" dirty="0" smtClean="0">
                <a:latin typeface="ＭＳ Ｐゴシック" panose="020B0600070205080204" pitchFamily="50" charset="-128"/>
                <a:ea typeface="ＭＳ Ｐゴシック" panose="020B0600070205080204" pitchFamily="50" charset="-128"/>
              </a:rPr>
              <a:t>ENSO</a:t>
            </a:r>
            <a:r>
              <a:rPr kumimoji="1" lang="ja-JP" altLang="en-US" sz="1400" dirty="0" err="1" smtClean="0">
                <a:latin typeface="ＭＳ Ｐゴシック" panose="020B0600070205080204" pitchFamily="50" charset="-128"/>
                <a:ea typeface="ＭＳ Ｐゴシック" panose="020B0600070205080204" pitchFamily="50" charset="-128"/>
              </a:rPr>
              <a:t>，</a:t>
            </a:r>
            <a:r>
              <a:rPr kumimoji="1" lang="ja-JP" altLang="en-US" sz="1400" dirty="0" smtClean="0">
                <a:latin typeface="ＭＳ Ｐゴシック" panose="020B0600070205080204" pitchFamily="50" charset="-128"/>
                <a:ea typeface="ＭＳ Ｐゴシック" panose="020B0600070205080204" pitchFamily="50" charset="-128"/>
              </a:rPr>
              <a:t>大西洋・インド洋</a:t>
            </a:r>
            <a:r>
              <a:rPr kumimoji="1" lang="en-US" altLang="ja-JP" sz="1400" dirty="0" smtClean="0">
                <a:latin typeface="ＭＳ Ｐゴシック" panose="020B0600070205080204" pitchFamily="50" charset="-128"/>
                <a:ea typeface="ＭＳ Ｐゴシック" panose="020B0600070205080204" pitchFamily="50" charset="-128"/>
              </a:rPr>
              <a:t>SST</a:t>
            </a:r>
            <a:r>
              <a:rPr kumimoji="1" lang="ja-JP" altLang="en-US" sz="1400" dirty="0" smtClean="0">
                <a:latin typeface="ＭＳ Ｐゴシック" panose="020B0600070205080204" pitchFamily="50" charset="-128"/>
                <a:ea typeface="ＭＳ Ｐゴシック" panose="020B0600070205080204" pitchFamily="50" charset="-128"/>
              </a:rPr>
              <a:t>）</a:t>
            </a:r>
            <a:endParaRPr kumimoji="1" lang="ja-JP" altLang="en-US" sz="1400" dirty="0">
              <a:latin typeface="ＭＳ Ｐゴシック" panose="020B0600070205080204" pitchFamily="50" charset="-128"/>
              <a:ea typeface="ＭＳ Ｐゴシック" panose="020B0600070205080204" pitchFamily="50" charset="-128"/>
            </a:endParaRPr>
          </a:p>
        </p:txBody>
      </p:sp>
      <p:grpSp>
        <p:nvGrpSpPr>
          <p:cNvPr id="33" name="グループ化 32"/>
          <p:cNvGrpSpPr/>
          <p:nvPr/>
        </p:nvGrpSpPr>
        <p:grpSpPr>
          <a:xfrm>
            <a:off x="0" y="-37605"/>
            <a:ext cx="9144000" cy="461665"/>
            <a:chOff x="0" y="-73708"/>
            <a:chExt cx="9144000" cy="904866"/>
          </a:xfrm>
          <a:solidFill>
            <a:schemeClr val="accent1">
              <a:lumMod val="50000"/>
            </a:schemeClr>
          </a:solidFill>
        </p:grpSpPr>
        <p:sp>
          <p:nvSpPr>
            <p:cNvPr id="34" name="正方形/長方形 33"/>
            <p:cNvSpPr/>
            <p:nvPr/>
          </p:nvSpPr>
          <p:spPr>
            <a:xfrm>
              <a:off x="0" y="0"/>
              <a:ext cx="9144000" cy="8146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174680" y="-73708"/>
              <a:ext cx="7536173" cy="904866"/>
            </a:xfrm>
            <a:prstGeom prst="rect">
              <a:avLst/>
            </a:prstGeom>
            <a:noFill/>
          </p:spPr>
          <p:txBody>
            <a:bodyPr wrap="square" rtlCol="0">
              <a:spAutoFit/>
            </a:bodyPr>
            <a:lstStyle/>
            <a:p>
              <a:r>
                <a:rPr lang="ja-JP" altLang="en-US" sz="2400" dirty="0" smtClean="0">
                  <a:solidFill>
                    <a:schemeClr val="bg1"/>
                  </a:solidFill>
                  <a:latin typeface="ＭＳ Ｐゴシック" panose="020B0600070205080204" pitchFamily="50" charset="-128"/>
                  <a:ea typeface="ＭＳ Ｐゴシック" panose="020B0600070205080204" pitchFamily="50" charset="-128"/>
                </a:rPr>
                <a:t>結果　</a:t>
              </a:r>
              <a:r>
                <a:rPr lang="en-US" altLang="ja-JP" sz="2400" dirty="0" smtClean="0">
                  <a:solidFill>
                    <a:schemeClr val="bg1"/>
                  </a:solidFill>
                  <a:latin typeface="ＭＳ Ｐゴシック" panose="020B0600070205080204" pitchFamily="50" charset="-128"/>
                  <a:ea typeface="ＭＳ Ｐゴシック" panose="020B0600070205080204" pitchFamily="50" charset="-128"/>
                </a:rPr>
                <a:t>6</a:t>
              </a:r>
              <a:r>
                <a:rPr lang="ja-JP" altLang="en-US" sz="2400" dirty="0" smtClean="0">
                  <a:solidFill>
                    <a:schemeClr val="bg1"/>
                  </a:solidFill>
                  <a:latin typeface="ＭＳ Ｐゴシック" panose="020B0600070205080204" pitchFamily="50" charset="-128"/>
                  <a:ea typeface="ＭＳ Ｐゴシック" panose="020B0600070205080204" pitchFamily="50" charset="-128"/>
                </a:rPr>
                <a:t>月</a:t>
              </a:r>
              <a:r>
                <a:rPr lang="en-US" altLang="ja-JP" sz="2400" dirty="0" smtClean="0">
                  <a:solidFill>
                    <a:schemeClr val="bg1"/>
                  </a:solidFill>
                  <a:latin typeface="ＭＳ Ｐゴシック" panose="020B0600070205080204" pitchFamily="50" charset="-128"/>
                  <a:ea typeface="ＭＳ Ｐゴシック" panose="020B0600070205080204" pitchFamily="50" charset="-128"/>
                </a:rPr>
                <a:t>OLR</a:t>
              </a:r>
              <a:r>
                <a:rPr lang="ja-JP" altLang="en-US" sz="2400" dirty="0" smtClean="0">
                  <a:solidFill>
                    <a:schemeClr val="bg1"/>
                  </a:solidFill>
                  <a:latin typeface="ＭＳ Ｐゴシック" panose="020B0600070205080204" pitchFamily="50" charset="-128"/>
                  <a:ea typeface="ＭＳ Ｐゴシック" panose="020B0600070205080204" pitchFamily="50" charset="-128"/>
                </a:rPr>
                <a:t>インデックスと海面水温との回帰　</a:t>
              </a: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grpSp>
      <p:pic>
        <p:nvPicPr>
          <p:cNvPr id="36" name="図 35"/>
          <p:cNvPicPr>
            <a:picLocks noChangeAspect="1"/>
          </p:cNvPicPr>
          <p:nvPr/>
        </p:nvPicPr>
        <p:blipFill rotWithShape="1">
          <a:blip r:embed="rId4">
            <a:extLst>
              <a:ext uri="{28A0092B-C50C-407E-A947-70E740481C1C}">
                <a14:useLocalDpi xmlns:a14="http://schemas.microsoft.com/office/drawing/2010/main" val="0"/>
              </a:ext>
            </a:extLst>
          </a:blip>
          <a:srcRect l="83072" t="24444" r="10637" b="24306"/>
          <a:stretch/>
        </p:blipFill>
        <p:spPr>
          <a:xfrm rot="5400000">
            <a:off x="4419636" y="3870625"/>
            <a:ext cx="304726" cy="3212699"/>
          </a:xfrm>
          <a:prstGeom prst="rect">
            <a:avLst/>
          </a:prstGeom>
        </p:spPr>
      </p:pic>
      <p:sp>
        <p:nvSpPr>
          <p:cNvPr id="32" name="テキスト ボックス 31"/>
          <p:cNvSpPr txBox="1"/>
          <p:nvPr/>
        </p:nvSpPr>
        <p:spPr>
          <a:xfrm>
            <a:off x="8482227" y="38541"/>
            <a:ext cx="595271" cy="338554"/>
          </a:xfrm>
          <a:prstGeom prst="rect">
            <a:avLst/>
          </a:prstGeom>
          <a:noFill/>
        </p:spPr>
        <p:txBody>
          <a:bodyPr wrap="square" rtlCol="0">
            <a:spAutoFit/>
          </a:bodyPr>
          <a:lstStyle/>
          <a:p>
            <a:r>
              <a:rPr lang="en-US" altLang="ja-JP" sz="1600" dirty="0">
                <a:solidFill>
                  <a:schemeClr val="bg1"/>
                </a:solidFill>
              </a:rPr>
              <a:t>8</a:t>
            </a:r>
            <a:r>
              <a:rPr kumimoji="1" lang="en-US" altLang="ja-JP" sz="1600" dirty="0" smtClean="0">
                <a:solidFill>
                  <a:schemeClr val="bg1"/>
                </a:solidFill>
              </a:rPr>
              <a:t>/12</a:t>
            </a:r>
            <a:endParaRPr kumimoji="1" lang="ja-JP" altLang="en-US" sz="1600" dirty="0">
              <a:solidFill>
                <a:schemeClr val="bg1"/>
              </a:solidFill>
            </a:endParaRPr>
          </a:p>
        </p:txBody>
      </p:sp>
    </p:spTree>
    <p:extLst>
      <p:ext uri="{BB962C8B-B14F-4D97-AF65-F5344CB8AC3E}">
        <p14:creationId xmlns:p14="http://schemas.microsoft.com/office/powerpoint/2010/main" val="63909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6"/>
                                        </p:tgtEl>
                                      </p:cBhvr>
                                    </p:animEffect>
                                    <p:set>
                                      <p:cBhvr>
                                        <p:cTn id="21" dur="1" fill="hold">
                                          <p:stCondLst>
                                            <p:cond delay="499"/>
                                          </p:stCondLst>
                                        </p:cTn>
                                        <p:tgtEl>
                                          <p:spTgt spid="2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animBg="1"/>
      <p:bldP spid="13" grpId="0"/>
      <p:bldP spid="14" grpId="0"/>
      <p:bldP spid="15" grpId="0" animBg="1"/>
      <p:bldP spid="22" grpId="0" animBg="1"/>
      <p:bldP spid="23" grpId="0" animBg="1"/>
      <p:bldP spid="25" grpId="0" animBg="1"/>
      <p:bldP spid="26" grpId="0"/>
      <p:bldP spid="26" grpId="1"/>
      <p:bldP spid="29" grpId="0"/>
      <p:bldP spid="9" grpId="0"/>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57531</TotalTime>
  <Words>1875</Words>
  <Application>Microsoft Office PowerPoint</Application>
  <PresentationFormat>画面に合わせる (4:3)</PresentationFormat>
  <Paragraphs>390</Paragraphs>
  <Slides>40</Slides>
  <Notes>12</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40</vt:i4>
      </vt:variant>
    </vt:vector>
  </HeadingPairs>
  <TitlesOfParts>
    <vt:vector size="49" baseType="lpstr">
      <vt:lpstr>ＭＳ Ｐゴシック</vt:lpstr>
      <vt:lpstr>游ゴシック</vt:lpstr>
      <vt:lpstr>游ゴシック Light</vt:lpstr>
      <vt:lpstr>游明朝 Demibold</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nakanishi</dc:creator>
  <cp:lastModifiedBy>tomoe</cp:lastModifiedBy>
  <cp:revision>613</cp:revision>
  <dcterms:created xsi:type="dcterms:W3CDTF">2018-09-02T09:22:35Z</dcterms:created>
  <dcterms:modified xsi:type="dcterms:W3CDTF">2019-02-14T01:04:44Z</dcterms:modified>
</cp:coreProperties>
</file>