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47"/>
  </p:notesMasterIdLst>
  <p:sldIdLst>
    <p:sldId id="256" r:id="rId2"/>
    <p:sldId id="452" r:id="rId3"/>
    <p:sldId id="444" r:id="rId4"/>
    <p:sldId id="446" r:id="rId5"/>
    <p:sldId id="472" r:id="rId6"/>
    <p:sldId id="481" r:id="rId7"/>
    <p:sldId id="453" r:id="rId8"/>
    <p:sldId id="480" r:id="rId9"/>
    <p:sldId id="454" r:id="rId10"/>
    <p:sldId id="449" r:id="rId11"/>
    <p:sldId id="483" r:id="rId12"/>
    <p:sldId id="484" r:id="rId13"/>
    <p:sldId id="485" r:id="rId14"/>
    <p:sldId id="487" r:id="rId15"/>
    <p:sldId id="455" r:id="rId16"/>
    <p:sldId id="471" r:id="rId17"/>
    <p:sldId id="450" r:id="rId18"/>
    <p:sldId id="374" r:id="rId19"/>
    <p:sldId id="479" r:id="rId20"/>
    <p:sldId id="467" r:id="rId21"/>
    <p:sldId id="474" r:id="rId22"/>
    <p:sldId id="477" r:id="rId23"/>
    <p:sldId id="460" r:id="rId24"/>
    <p:sldId id="461" r:id="rId25"/>
    <p:sldId id="463" r:id="rId26"/>
    <p:sldId id="456" r:id="rId27"/>
    <p:sldId id="457" r:id="rId28"/>
    <p:sldId id="458" r:id="rId29"/>
    <p:sldId id="476" r:id="rId30"/>
    <p:sldId id="448" r:id="rId31"/>
    <p:sldId id="475" r:id="rId32"/>
    <p:sldId id="465" r:id="rId33"/>
    <p:sldId id="466" r:id="rId34"/>
    <p:sldId id="473" r:id="rId35"/>
    <p:sldId id="464" r:id="rId36"/>
    <p:sldId id="469" r:id="rId37"/>
    <p:sldId id="468" r:id="rId38"/>
    <p:sldId id="470" r:id="rId39"/>
    <p:sldId id="486" r:id="rId40"/>
    <p:sldId id="488" r:id="rId41"/>
    <p:sldId id="489" r:id="rId42"/>
    <p:sldId id="430" r:id="rId43"/>
    <p:sldId id="431" r:id="rId44"/>
    <p:sldId id="432" r:id="rId45"/>
    <p:sldId id="433"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20D2"/>
    <a:srgbClr val="FD6FE2"/>
    <a:srgbClr val="FDB1ED"/>
    <a:srgbClr val="0070C0"/>
    <a:srgbClr val="B58CFE"/>
    <a:srgbClr val="8745FD"/>
    <a:srgbClr val="006C31"/>
    <a:srgbClr val="E2F0D9"/>
    <a:srgbClr val="DEEBF7"/>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105" d="100"/>
          <a:sy n="105" d="100"/>
        </p:scale>
        <p:origin x="60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9BAAA-50BE-4342-B729-FAE8FF2EE35D}" type="datetimeFigureOut">
              <a:rPr kumimoji="1" lang="ja-JP" altLang="en-US" smtClean="0"/>
              <a:t>2019/3/26</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AD09B-1479-4EF8-8D22-1222B302B60B}" type="slidenum">
              <a:rPr kumimoji="1" lang="ja-JP" altLang="en-US" smtClean="0"/>
              <a:t>‹#›</a:t>
            </a:fld>
            <a:endParaRPr kumimoji="1" lang="ja-JP" altLang="en-US"/>
          </a:p>
        </p:txBody>
      </p:sp>
    </p:spTree>
    <p:extLst>
      <p:ext uri="{BB962C8B-B14F-4D97-AF65-F5344CB8AC3E}">
        <p14:creationId xmlns:p14="http://schemas.microsoft.com/office/powerpoint/2010/main" val="261849211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D82CE3C3-E4AA-4B00-B22D-EF27493EB596}" type="datetime1">
              <a:rPr kumimoji="1" lang="ja-JP" altLang="en-US" smtClean="0"/>
              <a:t>2019/3/26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22866C-2D18-40AA-8224-C8A59CA76CD4}" type="slidenum">
              <a:rPr kumimoji="1" lang="ja-JP" altLang="en-US" smtClean="0"/>
              <a:t>‹#›</a:t>
            </a:fld>
            <a:endParaRPr kumimoji="1" lang="ja-JP" altLang="en-US"/>
          </a:p>
        </p:txBody>
      </p:sp>
    </p:spTree>
    <p:extLst>
      <p:ext uri="{BB962C8B-B14F-4D97-AF65-F5344CB8AC3E}">
        <p14:creationId xmlns:p14="http://schemas.microsoft.com/office/powerpoint/2010/main" val="15151050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いんとろ">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8F84E29-DAB8-4B57-B849-472306640683}" type="datetime1">
              <a:rPr kumimoji="1" lang="ja-JP" altLang="en-US" smtClean="0"/>
              <a:t>2019/3/26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12" name="テキスト ボックス 11"/>
          <p:cNvSpPr txBox="1"/>
          <p:nvPr/>
        </p:nvSpPr>
        <p:spPr>
          <a:xfrm>
            <a:off x="6573025" y="-51606"/>
            <a:ext cx="2570975" cy="584775"/>
          </a:xfrm>
          <a:prstGeom prst="rect">
            <a:avLst/>
          </a:prstGeom>
          <a:noFill/>
        </p:spPr>
        <p:txBody>
          <a:bodyPr wrap="square" rtlCol="0">
            <a:spAutoFit/>
          </a:bodyPr>
          <a:lstStyle/>
          <a:p>
            <a:r>
              <a:rPr kumimoji="1" lang="en-US" altLang="ja-JP" sz="3200" dirty="0" smtClean="0">
                <a:solidFill>
                  <a:srgbClr val="F2F7FC"/>
                </a:solidFill>
              </a:rPr>
              <a:t>Introduction</a:t>
            </a:r>
            <a:endParaRPr kumimoji="1" lang="ja-JP" altLang="en-US" sz="3200" dirty="0">
              <a:solidFill>
                <a:srgbClr val="F2F7FC"/>
              </a:solidFill>
            </a:endParaRPr>
          </a:p>
        </p:txBody>
      </p:sp>
      <p:grpSp>
        <p:nvGrpSpPr>
          <p:cNvPr id="17" name="グループ化 16"/>
          <p:cNvGrpSpPr/>
          <p:nvPr/>
        </p:nvGrpSpPr>
        <p:grpSpPr>
          <a:xfrm>
            <a:off x="180753" y="85458"/>
            <a:ext cx="8810514" cy="310650"/>
            <a:chOff x="180753" y="85457"/>
            <a:chExt cx="8810514" cy="903005"/>
          </a:xfrm>
        </p:grpSpPr>
        <p:sp>
          <p:nvSpPr>
            <p:cNvPr id="6" name="正方形/長方形 5"/>
            <p:cNvSpPr/>
            <p:nvPr userDrawn="1"/>
          </p:nvSpPr>
          <p:spPr>
            <a:xfrm>
              <a:off x="180753" y="85457"/>
              <a:ext cx="8459045" cy="649481"/>
            </a:xfrm>
            <a:prstGeom prst="rect">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7" name="正方形/長方形 6"/>
            <p:cNvSpPr/>
            <p:nvPr userDrawn="1"/>
          </p:nvSpPr>
          <p:spPr>
            <a:xfrm>
              <a:off x="546930" y="338981"/>
              <a:ext cx="8444337" cy="649481"/>
            </a:xfrm>
            <a:prstGeom prst="rect">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8" name="正方形/長方形 7"/>
            <p:cNvSpPr/>
            <p:nvPr userDrawn="1"/>
          </p:nvSpPr>
          <p:spPr>
            <a:xfrm>
              <a:off x="457200" y="212219"/>
              <a:ext cx="8257620"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grpSp>
        <p:nvGrpSpPr>
          <p:cNvPr id="21" name="グループ化 20"/>
          <p:cNvGrpSpPr/>
          <p:nvPr/>
        </p:nvGrpSpPr>
        <p:grpSpPr>
          <a:xfrm>
            <a:off x="180753" y="95183"/>
            <a:ext cx="8810514" cy="306469"/>
            <a:chOff x="180753" y="95183"/>
            <a:chExt cx="8810514" cy="890852"/>
          </a:xfrm>
        </p:grpSpPr>
        <p:sp>
          <p:nvSpPr>
            <p:cNvPr id="20" name="正方形/長方形 19"/>
            <p:cNvSpPr/>
            <p:nvPr userDrawn="1"/>
          </p:nvSpPr>
          <p:spPr>
            <a:xfrm>
              <a:off x="8715344" y="338980"/>
              <a:ext cx="275923" cy="64705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13" name="正方形/長方形 12"/>
            <p:cNvSpPr/>
            <p:nvPr userDrawn="1"/>
          </p:nvSpPr>
          <p:spPr>
            <a:xfrm>
              <a:off x="180753" y="95183"/>
              <a:ext cx="8459045" cy="1187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14" name="正方形/長方形 13"/>
            <p:cNvSpPr/>
            <p:nvPr userDrawn="1"/>
          </p:nvSpPr>
          <p:spPr>
            <a:xfrm>
              <a:off x="546931" y="859275"/>
              <a:ext cx="8257620" cy="12676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pic>
        <p:nvPicPr>
          <p:cNvPr id="16" name="Picture 2" descr="http://www.qm.mach.mie-u.ac.jp/image/logo/%E4%B8%89%E9%87%8D%E5%A4%A7%E3%82%B7%E3%83%B3%E3%83%9C%E3%83%AB.jpg"/>
          <p:cNvPicPr>
            <a:picLocks noChangeAspect="1" noChangeArrowheads="1"/>
          </p:cNvPicPr>
          <p:nvPr userDrawn="1"/>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8179026" y="-224739"/>
            <a:ext cx="921544" cy="78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7817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まてめそ">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4FC85480-2A33-4CD4-9638-F468865620B9}" type="datetime1">
              <a:rPr kumimoji="1" lang="ja-JP" altLang="en-US" smtClean="0"/>
              <a:t>2019/3/26</a:t>
            </a:fld>
            <a:endParaRPr kumimoji="1" lang="ja-JP" altLang="en-US"/>
          </a:p>
        </p:txBody>
      </p:sp>
      <p:sp>
        <p:nvSpPr>
          <p:cNvPr id="7" name="正方形/長方形 6"/>
          <p:cNvSpPr/>
          <p:nvPr/>
        </p:nvSpPr>
        <p:spPr>
          <a:xfrm>
            <a:off x="180753" y="85457"/>
            <a:ext cx="8459045" cy="649481"/>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46930" y="338981"/>
            <a:ext cx="8444337" cy="649481"/>
          </a:xfrm>
          <a:prstGeom prst="rect">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57200" y="212219"/>
            <a:ext cx="8257620"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684546" y="-142830"/>
            <a:ext cx="8134559" cy="1323439"/>
          </a:xfrm>
          <a:prstGeom prst="rect">
            <a:avLst/>
          </a:prstGeom>
          <a:noFill/>
        </p:spPr>
        <p:txBody>
          <a:bodyPr wrap="square" rtlCol="0">
            <a:spAutoFit/>
          </a:bodyPr>
          <a:lstStyle/>
          <a:p>
            <a:r>
              <a:rPr kumimoji="1" lang="en-US" altLang="ja-JP" sz="8000" dirty="0" err="1" smtClean="0">
                <a:solidFill>
                  <a:srgbClr val="FDF1E9"/>
                </a:solidFill>
              </a:rPr>
              <a:t>Matrl&amp;Method</a:t>
            </a:r>
            <a:endParaRPr kumimoji="1" lang="ja-JP" altLang="en-US" sz="8000" dirty="0">
              <a:solidFill>
                <a:srgbClr val="FDF1E9"/>
              </a:solidFill>
            </a:endParaRPr>
          </a:p>
        </p:txBody>
      </p:sp>
      <p:sp>
        <p:nvSpPr>
          <p:cNvPr id="11" name="Title 1"/>
          <p:cNvSpPr>
            <a:spLocks noGrp="1"/>
          </p:cNvSpPr>
          <p:nvPr>
            <p:ph type="title"/>
          </p:nvPr>
        </p:nvSpPr>
        <p:spPr>
          <a:xfrm>
            <a:off x="628650" y="365127"/>
            <a:ext cx="5123564" cy="369812"/>
          </a:xfrm>
        </p:spPr>
        <p:txBody>
          <a:bodyPr>
            <a:noAutofit/>
          </a:bodyPr>
          <a:lstStyle>
            <a:lvl1pPr>
              <a:defRPr sz="2800"/>
            </a:lvl1pPr>
          </a:lstStyle>
          <a:p>
            <a:r>
              <a:rPr lang="ja-JP" altLang="en-US" smtClean="0"/>
              <a:t>マスター タイトルの書式設定</a:t>
            </a:r>
            <a:endParaRPr lang="en-US" dirty="0"/>
          </a:p>
        </p:txBody>
      </p:sp>
      <p:sp>
        <p:nvSpPr>
          <p:cNvPr id="13" name="テキスト ボックス 12"/>
          <p:cNvSpPr txBox="1"/>
          <p:nvPr/>
        </p:nvSpPr>
        <p:spPr>
          <a:xfrm>
            <a:off x="5603132" y="310002"/>
            <a:ext cx="2773045" cy="461665"/>
          </a:xfrm>
          <a:prstGeom prst="rect">
            <a:avLst/>
          </a:prstGeom>
          <a:noFill/>
        </p:spPr>
        <p:txBody>
          <a:bodyPr wrap="square" rtlCol="0">
            <a:spAutoFit/>
          </a:bodyPr>
          <a:lstStyle/>
          <a:p>
            <a:r>
              <a:rPr kumimoji="1" lang="en-US" altLang="ja-JP" sz="2400" dirty="0" smtClean="0"/>
              <a:t>Material &amp; Method</a:t>
            </a:r>
            <a:endParaRPr kumimoji="1" lang="ja-JP" altLang="en-US" sz="2400" dirty="0"/>
          </a:p>
        </p:txBody>
      </p:sp>
      <p:sp>
        <p:nvSpPr>
          <p:cNvPr id="15" name="正方形/長方形 14"/>
          <p:cNvSpPr/>
          <p:nvPr/>
        </p:nvSpPr>
        <p:spPr>
          <a:xfrm>
            <a:off x="546931" y="859275"/>
            <a:ext cx="8257620" cy="144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8715344" y="338979"/>
            <a:ext cx="275923" cy="666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80753" y="95183"/>
            <a:ext cx="8459045" cy="1187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8991267" y="-359923"/>
            <a:ext cx="3137615" cy="134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Picture 2" descr="http://www.qm.mach.mie-u.ac.jp/image/logo/%E4%B8%89%E9%87%8D%E5%A4%A7%E3%82%B7%E3%83%B3%E3%83%9C%E3%83%AB.jpg"/>
          <p:cNvPicPr>
            <a:picLocks noChangeAspect="1" noChangeArrowheads="1"/>
          </p:cNvPicPr>
          <p:nvPr userDrawn="1"/>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10560074" y="1180609"/>
            <a:ext cx="921544" cy="228600"/>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4"/>
          <p:cNvSpPr>
            <a:spLocks noGrp="1"/>
          </p:cNvSpPr>
          <p:nvPr>
            <p:ph type="sldNum" sz="quarter" idx="12"/>
          </p:nvPr>
        </p:nvSpPr>
        <p:spPr>
          <a:xfrm>
            <a:off x="6710585" y="367604"/>
            <a:ext cx="2057400" cy="365125"/>
          </a:xfrm>
        </p:spPr>
        <p:txBody>
          <a:bodyPr/>
          <a:lstStyle>
            <a:lvl1pPr>
              <a:defRPr sz="1800">
                <a:solidFill>
                  <a:schemeClr val="tx1"/>
                </a:solidFill>
              </a:defRPr>
            </a:lvl1pPr>
          </a:lstStyle>
          <a:p>
            <a:fld id="{7F22866C-2D18-40AA-8224-C8A59CA76CD4}" type="slidenum">
              <a:rPr kumimoji="1" lang="ja-JP" altLang="en-US" smtClean="0"/>
              <a:pPr/>
              <a:t>‹#›</a:t>
            </a:fld>
            <a:endParaRPr kumimoji="1" lang="ja-JP" altLang="en-US"/>
          </a:p>
        </p:txBody>
      </p:sp>
      <p:pic>
        <p:nvPicPr>
          <p:cNvPr id="19" name="Picture 2" descr="http://www.qm.mach.mie-u.ac.jp/image/logo/%E4%B8%89%E9%87%8D%E5%A4%A7%E3%82%B7%E3%83%B3%E3%83%9C%E3%83%AB.jpg"/>
          <p:cNvPicPr>
            <a:picLocks noChangeAspect="1" noChangeArrowheads="1"/>
          </p:cNvPicPr>
          <p:nvPr userDrawn="1"/>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811612" y="669581"/>
            <a:ext cx="921544"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66019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めどでた">
    <p:spTree>
      <p:nvGrpSpPr>
        <p:cNvPr id="1" name=""/>
        <p:cNvGrpSpPr/>
        <p:nvPr/>
      </p:nvGrpSpPr>
      <p:grpSpPr>
        <a:xfrm>
          <a:off x="0" y="0"/>
          <a:ext cx="0" cy="0"/>
          <a:chOff x="0" y="0"/>
          <a:chExt cx="0" cy="0"/>
        </a:xfrm>
      </p:grpSpPr>
      <p:sp>
        <p:nvSpPr>
          <p:cNvPr id="7" name="正方形/長方形 6"/>
          <p:cNvSpPr/>
          <p:nvPr/>
        </p:nvSpPr>
        <p:spPr>
          <a:xfrm>
            <a:off x="180753" y="85457"/>
            <a:ext cx="8459045" cy="649481"/>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46930" y="338981"/>
            <a:ext cx="8444337" cy="649481"/>
          </a:xfrm>
          <a:prstGeom prst="rect">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57200" y="212219"/>
            <a:ext cx="8257620"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684546" y="-142830"/>
            <a:ext cx="8134559" cy="1323439"/>
          </a:xfrm>
          <a:prstGeom prst="rect">
            <a:avLst/>
          </a:prstGeom>
          <a:noFill/>
        </p:spPr>
        <p:txBody>
          <a:bodyPr wrap="square" rtlCol="0">
            <a:spAutoFit/>
          </a:bodyPr>
          <a:lstStyle/>
          <a:p>
            <a:r>
              <a:rPr kumimoji="1" lang="en-US" altLang="ja-JP" sz="8000" dirty="0" smtClean="0">
                <a:solidFill>
                  <a:srgbClr val="FDF1E9"/>
                </a:solidFill>
              </a:rPr>
              <a:t>Method &amp;Data</a:t>
            </a:r>
            <a:endParaRPr kumimoji="1" lang="ja-JP" altLang="en-US" sz="8000" dirty="0">
              <a:solidFill>
                <a:srgbClr val="FDF1E9"/>
              </a:solidFill>
            </a:endParaRPr>
          </a:p>
        </p:txBody>
      </p:sp>
      <p:sp>
        <p:nvSpPr>
          <p:cNvPr id="11" name="Title 1"/>
          <p:cNvSpPr>
            <a:spLocks noGrp="1"/>
          </p:cNvSpPr>
          <p:nvPr>
            <p:ph type="title"/>
          </p:nvPr>
        </p:nvSpPr>
        <p:spPr>
          <a:xfrm>
            <a:off x="628650" y="365127"/>
            <a:ext cx="5123564" cy="369812"/>
          </a:xfrm>
        </p:spPr>
        <p:txBody>
          <a:bodyPr>
            <a:noAutofit/>
          </a:bodyPr>
          <a:lstStyle>
            <a:lvl1pPr>
              <a:defRPr sz="2800"/>
            </a:lvl1pPr>
          </a:lstStyle>
          <a:p>
            <a:r>
              <a:rPr lang="ja-JP" altLang="en-US" smtClean="0"/>
              <a:t>マスター タイトルの書式設定</a:t>
            </a:r>
            <a:endParaRPr lang="en-US" dirty="0"/>
          </a:p>
        </p:txBody>
      </p:sp>
      <p:sp>
        <p:nvSpPr>
          <p:cNvPr id="13" name="テキスト ボックス 12"/>
          <p:cNvSpPr txBox="1"/>
          <p:nvPr/>
        </p:nvSpPr>
        <p:spPr>
          <a:xfrm>
            <a:off x="5603132" y="310002"/>
            <a:ext cx="2773045" cy="461665"/>
          </a:xfrm>
          <a:prstGeom prst="rect">
            <a:avLst/>
          </a:prstGeom>
          <a:noFill/>
        </p:spPr>
        <p:txBody>
          <a:bodyPr wrap="square" rtlCol="0">
            <a:spAutoFit/>
          </a:bodyPr>
          <a:lstStyle/>
          <a:p>
            <a:r>
              <a:rPr kumimoji="1" lang="en-US" altLang="ja-JP" sz="2400" dirty="0" smtClean="0"/>
              <a:t>Method</a:t>
            </a:r>
            <a:r>
              <a:rPr kumimoji="1" lang="ja-JP" altLang="en-US" sz="2400" baseline="0" dirty="0" smtClean="0"/>
              <a:t> </a:t>
            </a:r>
            <a:r>
              <a:rPr kumimoji="1" lang="en-US" altLang="ja-JP" sz="2400" baseline="0" dirty="0" smtClean="0"/>
              <a:t>&amp; Data</a:t>
            </a:r>
            <a:endParaRPr kumimoji="1" lang="ja-JP" altLang="en-US" sz="2400" dirty="0"/>
          </a:p>
        </p:txBody>
      </p:sp>
      <p:sp>
        <p:nvSpPr>
          <p:cNvPr id="15" name="正方形/長方形 14"/>
          <p:cNvSpPr/>
          <p:nvPr/>
        </p:nvSpPr>
        <p:spPr>
          <a:xfrm>
            <a:off x="546931" y="859275"/>
            <a:ext cx="8257620" cy="144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8715344" y="338979"/>
            <a:ext cx="275923" cy="666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80753" y="95183"/>
            <a:ext cx="8459045" cy="1187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userDrawn="1"/>
        </p:nvSpPr>
        <p:spPr>
          <a:xfrm>
            <a:off x="8991267" y="-359923"/>
            <a:ext cx="3137615" cy="134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日付プレースホルダー 3"/>
          <p:cNvSpPr>
            <a:spLocks noGrp="1"/>
          </p:cNvSpPr>
          <p:nvPr>
            <p:ph type="dt" sz="half" idx="10"/>
          </p:nvPr>
        </p:nvSpPr>
        <p:spPr/>
        <p:txBody>
          <a:bodyPr/>
          <a:lstStyle/>
          <a:p>
            <a:fld id="{A4ADBC42-CB71-4CDA-BB14-006A58458A0A}" type="datetime1">
              <a:rPr kumimoji="1" lang="ja-JP" altLang="en-US" smtClean="0"/>
              <a:t>2019/3/26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pic>
        <p:nvPicPr>
          <p:cNvPr id="22" name="Picture 2" descr="http://www.qm.mach.mie-u.ac.jp/image/logo/%E4%B8%89%E9%87%8D%E5%A4%A7%E3%82%B7%E3%83%B3%E3%83%9C%E3%83%AB.jpg"/>
          <p:cNvPicPr>
            <a:picLocks noChangeAspect="1" noChangeArrowheads="1"/>
          </p:cNvPicPr>
          <p:nvPr userDrawn="1"/>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10260030" y="1427637"/>
            <a:ext cx="921544" cy="228600"/>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4"/>
          <p:cNvSpPr>
            <a:spLocks noGrp="1"/>
          </p:cNvSpPr>
          <p:nvPr>
            <p:ph type="sldNum" sz="quarter" idx="12"/>
          </p:nvPr>
        </p:nvSpPr>
        <p:spPr>
          <a:xfrm>
            <a:off x="6710585" y="367604"/>
            <a:ext cx="2057400" cy="365125"/>
          </a:xfrm>
        </p:spPr>
        <p:txBody>
          <a:bodyPr/>
          <a:lstStyle>
            <a:lvl1pPr>
              <a:defRPr sz="1800">
                <a:solidFill>
                  <a:schemeClr val="tx1"/>
                </a:solidFill>
              </a:defRPr>
            </a:lvl1pPr>
          </a:lstStyle>
          <a:p>
            <a:fld id="{7F22866C-2D18-40AA-8224-C8A59CA76CD4}" type="slidenum">
              <a:rPr kumimoji="1" lang="ja-JP" altLang="en-US" smtClean="0"/>
              <a:pPr/>
              <a:t>‹#›</a:t>
            </a:fld>
            <a:endParaRPr kumimoji="1" lang="ja-JP" altLang="en-US"/>
          </a:p>
        </p:txBody>
      </p:sp>
      <p:pic>
        <p:nvPicPr>
          <p:cNvPr id="19" name="Picture 2" descr="http://www.qm.mach.mie-u.ac.jp/image/logo/%E4%B8%89%E9%87%8D%E5%A4%A7%E3%82%B7%E3%83%B3%E3%83%9C%E3%83%AB.jpg"/>
          <p:cNvPicPr>
            <a:picLocks noChangeAspect="1" noChangeArrowheads="1"/>
          </p:cNvPicPr>
          <p:nvPr userDrawn="1"/>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811612" y="669581"/>
            <a:ext cx="921544"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3965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りざると">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82D8A572-9B2F-4F54-B126-5C300EDD2FE8}" type="datetime1">
              <a:rPr kumimoji="1" lang="ja-JP" altLang="en-US" smtClean="0"/>
              <a:t>2019/3/26</a:t>
            </a:fld>
            <a:endParaRPr kumimoji="1" lang="ja-JP" altLang="en-US"/>
          </a:p>
        </p:txBody>
      </p:sp>
      <p:sp>
        <p:nvSpPr>
          <p:cNvPr id="6" name="正方形/長方形 5"/>
          <p:cNvSpPr/>
          <p:nvPr/>
        </p:nvSpPr>
        <p:spPr>
          <a:xfrm>
            <a:off x="180753" y="85457"/>
            <a:ext cx="8459045" cy="649481"/>
          </a:xfrm>
          <a:prstGeom prst="rect">
            <a:avLst/>
          </a:prstGeom>
          <a:solidFill>
            <a:schemeClr val="accent6">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46930" y="338981"/>
            <a:ext cx="8444337" cy="649481"/>
          </a:xfrm>
          <a:prstGeom prst="rect">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57200" y="212219"/>
            <a:ext cx="8257620"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103683" y="-142830"/>
            <a:ext cx="5715422" cy="1323439"/>
          </a:xfrm>
          <a:prstGeom prst="rect">
            <a:avLst/>
          </a:prstGeom>
          <a:noFill/>
        </p:spPr>
        <p:txBody>
          <a:bodyPr wrap="square" rtlCol="0">
            <a:spAutoFit/>
          </a:bodyPr>
          <a:lstStyle/>
          <a:p>
            <a:r>
              <a:rPr kumimoji="1" lang="en-US" altLang="ja-JP" sz="8000" dirty="0" smtClean="0">
                <a:solidFill>
                  <a:srgbClr val="F1F8EC"/>
                </a:solidFill>
              </a:rPr>
              <a:t>Result</a:t>
            </a:r>
            <a:endParaRPr kumimoji="1" lang="ja-JP" altLang="en-US" sz="8000" dirty="0">
              <a:solidFill>
                <a:srgbClr val="F1F8EC"/>
              </a:solidFill>
            </a:endParaRPr>
          </a:p>
        </p:txBody>
      </p:sp>
      <p:sp>
        <p:nvSpPr>
          <p:cNvPr id="10" name="Title 1"/>
          <p:cNvSpPr>
            <a:spLocks noGrp="1"/>
          </p:cNvSpPr>
          <p:nvPr>
            <p:ph type="title"/>
          </p:nvPr>
        </p:nvSpPr>
        <p:spPr>
          <a:xfrm>
            <a:off x="628650" y="365127"/>
            <a:ext cx="5123564" cy="369812"/>
          </a:xfrm>
        </p:spPr>
        <p:txBody>
          <a:bodyPr>
            <a:noAutofit/>
          </a:bodyPr>
          <a:lstStyle>
            <a:lvl1pPr>
              <a:defRPr sz="2800"/>
            </a:lvl1pPr>
          </a:lstStyle>
          <a:p>
            <a:r>
              <a:rPr lang="ja-JP" altLang="en-US" smtClean="0"/>
              <a:t>マスター タイトルの書式設定</a:t>
            </a:r>
            <a:endParaRPr lang="en-US" dirty="0"/>
          </a:p>
        </p:txBody>
      </p:sp>
      <p:sp>
        <p:nvSpPr>
          <p:cNvPr id="12" name="テキスト ボックス 11"/>
          <p:cNvSpPr txBox="1"/>
          <p:nvPr/>
        </p:nvSpPr>
        <p:spPr>
          <a:xfrm>
            <a:off x="7334526" y="310002"/>
            <a:ext cx="1130551" cy="461665"/>
          </a:xfrm>
          <a:prstGeom prst="rect">
            <a:avLst/>
          </a:prstGeom>
          <a:noFill/>
        </p:spPr>
        <p:txBody>
          <a:bodyPr wrap="square" rtlCol="0">
            <a:spAutoFit/>
          </a:bodyPr>
          <a:lstStyle/>
          <a:p>
            <a:r>
              <a:rPr kumimoji="1" lang="en-US" altLang="ja-JP" sz="2400" dirty="0" smtClean="0"/>
              <a:t>Result</a:t>
            </a:r>
            <a:endParaRPr kumimoji="1" lang="ja-JP" altLang="en-US" sz="2400" dirty="0"/>
          </a:p>
        </p:txBody>
      </p:sp>
      <p:sp>
        <p:nvSpPr>
          <p:cNvPr id="13" name="正方形/長方形 12"/>
          <p:cNvSpPr/>
          <p:nvPr/>
        </p:nvSpPr>
        <p:spPr>
          <a:xfrm>
            <a:off x="546931" y="859275"/>
            <a:ext cx="8257620"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8715344" y="338979"/>
            <a:ext cx="275923" cy="666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80753" y="95183"/>
            <a:ext cx="8459045" cy="11879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2" descr="http://www.qm.mach.mie-u.ac.jp/image/logo/%E4%B8%89%E9%87%8D%E5%A4%A7%E3%82%B7%E3%83%B3%E3%83%9C%E3%83%AB.jpg"/>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13193" y="1066309"/>
            <a:ext cx="921544" cy="228600"/>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4"/>
          <p:cNvSpPr>
            <a:spLocks noGrp="1"/>
          </p:cNvSpPr>
          <p:nvPr>
            <p:ph type="sldNum" sz="quarter" idx="12"/>
          </p:nvPr>
        </p:nvSpPr>
        <p:spPr>
          <a:xfrm>
            <a:off x="6710585" y="367604"/>
            <a:ext cx="2057400" cy="365125"/>
          </a:xfrm>
        </p:spPr>
        <p:txBody>
          <a:bodyPr/>
          <a:lstStyle>
            <a:lvl1pPr>
              <a:defRPr sz="1800">
                <a:solidFill>
                  <a:schemeClr val="tx1"/>
                </a:solidFill>
              </a:defRPr>
            </a:lvl1pPr>
          </a:lstStyle>
          <a:p>
            <a:fld id="{7F22866C-2D18-40AA-8224-C8A59CA76CD4}" type="slidenum">
              <a:rPr kumimoji="1" lang="ja-JP" altLang="en-US" smtClean="0"/>
              <a:pPr/>
              <a:t>‹#›</a:t>
            </a:fld>
            <a:endParaRPr kumimoji="1" lang="ja-JP" altLang="en-US"/>
          </a:p>
        </p:txBody>
      </p:sp>
      <p:pic>
        <p:nvPicPr>
          <p:cNvPr id="16" name="Picture 2" descr="http://www.qm.mach.mie-u.ac.jp/image/logo/%E4%B8%89%E9%87%8D%E5%A4%A7%E3%82%B7%E3%83%B3%E3%83%9C%E3%83%AB.jpg"/>
          <p:cNvPicPr>
            <a:picLocks noChangeAspect="1" noChangeArrowheads="1"/>
          </p:cNvPicPr>
          <p:nvPr userDrawn="1"/>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811612" y="669581"/>
            <a:ext cx="921544"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82158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でぃすかっしょん">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8812D69F-E651-4053-8C59-A5D5BFF9BE53}" type="datetime1">
              <a:rPr kumimoji="1" lang="ja-JP" altLang="en-US" smtClean="0"/>
              <a:t>2019/3/26</a:t>
            </a:fld>
            <a:endParaRPr kumimoji="1" lang="ja-JP" altLang="en-US"/>
          </a:p>
        </p:txBody>
      </p:sp>
      <p:sp>
        <p:nvSpPr>
          <p:cNvPr id="6" name="正方形/長方形 5"/>
          <p:cNvSpPr/>
          <p:nvPr/>
        </p:nvSpPr>
        <p:spPr>
          <a:xfrm>
            <a:off x="180753" y="85457"/>
            <a:ext cx="8459045" cy="649481"/>
          </a:xfrm>
          <a:prstGeom prst="rect">
            <a:avLst/>
          </a:pr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46930" y="338981"/>
            <a:ext cx="8444337" cy="649481"/>
          </a:xfrm>
          <a:prstGeom prst="rect">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57200" y="212219"/>
            <a:ext cx="8257620"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887" y="-142830"/>
            <a:ext cx="7555218" cy="1323439"/>
          </a:xfrm>
          <a:prstGeom prst="rect">
            <a:avLst/>
          </a:prstGeom>
          <a:noFill/>
        </p:spPr>
        <p:txBody>
          <a:bodyPr wrap="square" rtlCol="0">
            <a:spAutoFit/>
          </a:bodyPr>
          <a:lstStyle/>
          <a:p>
            <a:r>
              <a:rPr kumimoji="1" lang="en-US" altLang="ja-JP" sz="8000" dirty="0" smtClean="0">
                <a:solidFill>
                  <a:srgbClr val="FFF6DD"/>
                </a:solidFill>
              </a:rPr>
              <a:t>Discussion</a:t>
            </a:r>
            <a:endParaRPr kumimoji="1" lang="ja-JP" altLang="en-US" sz="8000" dirty="0">
              <a:solidFill>
                <a:srgbClr val="FFF6DD"/>
              </a:solidFill>
            </a:endParaRPr>
          </a:p>
        </p:txBody>
      </p:sp>
      <p:sp>
        <p:nvSpPr>
          <p:cNvPr id="10" name="Title 1"/>
          <p:cNvSpPr>
            <a:spLocks noGrp="1"/>
          </p:cNvSpPr>
          <p:nvPr>
            <p:ph type="title"/>
          </p:nvPr>
        </p:nvSpPr>
        <p:spPr>
          <a:xfrm>
            <a:off x="628650" y="365127"/>
            <a:ext cx="5123564" cy="369812"/>
          </a:xfrm>
        </p:spPr>
        <p:txBody>
          <a:bodyPr>
            <a:noAutofit/>
          </a:bodyPr>
          <a:lstStyle>
            <a:lvl1pPr>
              <a:defRPr sz="2800"/>
            </a:lvl1pPr>
          </a:lstStyle>
          <a:p>
            <a:r>
              <a:rPr lang="ja-JP" altLang="en-US" smtClean="0"/>
              <a:t>マスター タイトルの書式設定</a:t>
            </a:r>
            <a:endParaRPr lang="en-US" dirty="0"/>
          </a:p>
        </p:txBody>
      </p:sp>
      <p:sp>
        <p:nvSpPr>
          <p:cNvPr id="12" name="テキスト ボックス 11"/>
          <p:cNvSpPr txBox="1"/>
          <p:nvPr/>
        </p:nvSpPr>
        <p:spPr>
          <a:xfrm>
            <a:off x="6710061" y="310002"/>
            <a:ext cx="1666116" cy="461665"/>
          </a:xfrm>
          <a:prstGeom prst="rect">
            <a:avLst/>
          </a:prstGeom>
          <a:noFill/>
        </p:spPr>
        <p:txBody>
          <a:bodyPr wrap="square" rtlCol="0">
            <a:spAutoFit/>
          </a:bodyPr>
          <a:lstStyle/>
          <a:p>
            <a:r>
              <a:rPr kumimoji="1" lang="en-US" altLang="ja-JP" sz="2400" dirty="0" smtClean="0"/>
              <a:t>Discussion</a:t>
            </a:r>
            <a:endParaRPr kumimoji="1" lang="ja-JP" altLang="en-US" sz="2400" dirty="0"/>
          </a:p>
        </p:txBody>
      </p:sp>
      <p:sp>
        <p:nvSpPr>
          <p:cNvPr id="13" name="正方形/長方形 12"/>
          <p:cNvSpPr/>
          <p:nvPr/>
        </p:nvSpPr>
        <p:spPr>
          <a:xfrm>
            <a:off x="546931" y="859275"/>
            <a:ext cx="8257620" cy="144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8715344" y="338979"/>
            <a:ext cx="275923" cy="66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80753" y="95183"/>
            <a:ext cx="8459045" cy="1187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Picture 2" descr="http://www.qm.mach.mie-u.ac.jp/image/logo/%E4%B8%89%E9%87%8D%E5%A4%A7%E3%82%B7%E3%83%B3%E3%83%9C%E3%83%AB.jpg"/>
          <p:cNvPicPr>
            <a:picLocks noChangeAspect="1" noChangeArrowheads="1"/>
          </p:cNvPicPr>
          <p:nvPr userDrawn="1"/>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9483642" y="952009"/>
            <a:ext cx="921544" cy="228600"/>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4"/>
          <p:cNvSpPr>
            <a:spLocks noGrp="1"/>
          </p:cNvSpPr>
          <p:nvPr>
            <p:ph type="sldNum" sz="quarter" idx="12"/>
          </p:nvPr>
        </p:nvSpPr>
        <p:spPr>
          <a:xfrm>
            <a:off x="6710585" y="367604"/>
            <a:ext cx="2057400" cy="365125"/>
          </a:xfrm>
        </p:spPr>
        <p:txBody>
          <a:bodyPr/>
          <a:lstStyle>
            <a:lvl1pPr>
              <a:defRPr sz="1800">
                <a:solidFill>
                  <a:schemeClr val="tx1"/>
                </a:solidFill>
              </a:defRPr>
            </a:lvl1pPr>
          </a:lstStyle>
          <a:p>
            <a:fld id="{7F22866C-2D18-40AA-8224-C8A59CA76CD4}" type="slidenum">
              <a:rPr kumimoji="1" lang="ja-JP" altLang="en-US" smtClean="0"/>
              <a:pPr/>
              <a:t>‹#›</a:t>
            </a:fld>
            <a:endParaRPr kumimoji="1" lang="ja-JP" altLang="en-US"/>
          </a:p>
        </p:txBody>
      </p:sp>
      <p:pic>
        <p:nvPicPr>
          <p:cNvPr id="16" name="Picture 2" descr="http://www.qm.mach.mie-u.ac.jp/image/logo/%E4%B8%89%E9%87%8D%E5%A4%A7%E3%82%B7%E3%83%B3%E3%83%9C%E3%83%AB.jpg"/>
          <p:cNvPicPr>
            <a:picLocks noChangeAspect="1" noChangeArrowheads="1"/>
          </p:cNvPicPr>
          <p:nvPr userDrawn="1"/>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811612" y="669581"/>
            <a:ext cx="921544"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91764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こんくるーじょん">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13F3E105-BB49-498C-872A-625C2DF5FB83}" type="datetime1">
              <a:rPr kumimoji="1" lang="ja-JP" altLang="en-US" smtClean="0"/>
              <a:t>2019/3/26</a:t>
            </a:fld>
            <a:endParaRPr kumimoji="1" lang="ja-JP" altLang="en-US"/>
          </a:p>
        </p:txBody>
      </p:sp>
      <p:sp>
        <p:nvSpPr>
          <p:cNvPr id="6" name="正方形/長方形 5"/>
          <p:cNvSpPr/>
          <p:nvPr/>
        </p:nvSpPr>
        <p:spPr>
          <a:xfrm>
            <a:off x="180753" y="85457"/>
            <a:ext cx="8459045" cy="649481"/>
          </a:xfrm>
          <a:prstGeom prst="rect">
            <a:avLst/>
          </a:prstGeom>
          <a:solidFill>
            <a:srgbClr val="A66CD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46930" y="338981"/>
            <a:ext cx="8444337" cy="649481"/>
          </a:xfrm>
          <a:prstGeom prst="rect">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57200" y="212219"/>
            <a:ext cx="8257620"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104861" y="-142830"/>
            <a:ext cx="7714244" cy="1323439"/>
          </a:xfrm>
          <a:prstGeom prst="rect">
            <a:avLst/>
          </a:prstGeom>
          <a:noFill/>
        </p:spPr>
        <p:txBody>
          <a:bodyPr wrap="square" rtlCol="0">
            <a:spAutoFit/>
          </a:bodyPr>
          <a:lstStyle/>
          <a:p>
            <a:r>
              <a:rPr kumimoji="1" lang="en-US" altLang="ja-JP" sz="8000" dirty="0" smtClean="0">
                <a:solidFill>
                  <a:srgbClr val="E6D6F2"/>
                </a:solidFill>
              </a:rPr>
              <a:t>Conclusion</a:t>
            </a:r>
            <a:endParaRPr kumimoji="1" lang="ja-JP" altLang="en-US" sz="8000" dirty="0">
              <a:solidFill>
                <a:srgbClr val="E6D6F2"/>
              </a:solidFill>
            </a:endParaRPr>
          </a:p>
        </p:txBody>
      </p:sp>
      <p:sp>
        <p:nvSpPr>
          <p:cNvPr id="10" name="Title 1"/>
          <p:cNvSpPr>
            <a:spLocks noGrp="1"/>
          </p:cNvSpPr>
          <p:nvPr>
            <p:ph type="title"/>
          </p:nvPr>
        </p:nvSpPr>
        <p:spPr>
          <a:xfrm>
            <a:off x="628650" y="365127"/>
            <a:ext cx="5123564" cy="369812"/>
          </a:xfrm>
        </p:spPr>
        <p:txBody>
          <a:bodyPr>
            <a:noAutofit/>
          </a:bodyPr>
          <a:lstStyle>
            <a:lvl1pPr>
              <a:defRPr sz="2800"/>
            </a:lvl1pPr>
          </a:lstStyle>
          <a:p>
            <a:r>
              <a:rPr lang="ja-JP" altLang="en-US" smtClean="0"/>
              <a:t>マスター タイトルの書式設定</a:t>
            </a:r>
            <a:endParaRPr lang="en-US" dirty="0"/>
          </a:p>
        </p:txBody>
      </p:sp>
      <p:sp>
        <p:nvSpPr>
          <p:cNvPr id="12" name="テキスト ボックス 11"/>
          <p:cNvSpPr txBox="1"/>
          <p:nvPr/>
        </p:nvSpPr>
        <p:spPr>
          <a:xfrm>
            <a:off x="6710061" y="310002"/>
            <a:ext cx="1666116" cy="461665"/>
          </a:xfrm>
          <a:prstGeom prst="rect">
            <a:avLst/>
          </a:prstGeom>
          <a:noFill/>
        </p:spPr>
        <p:txBody>
          <a:bodyPr wrap="square" rtlCol="0">
            <a:spAutoFit/>
          </a:bodyPr>
          <a:lstStyle/>
          <a:p>
            <a:r>
              <a:rPr kumimoji="1" lang="en-US" altLang="ja-JP" sz="2400" dirty="0" smtClean="0"/>
              <a:t>Conclusion</a:t>
            </a:r>
            <a:endParaRPr kumimoji="1" lang="ja-JP" altLang="en-US" sz="2400" dirty="0"/>
          </a:p>
        </p:txBody>
      </p:sp>
      <p:sp>
        <p:nvSpPr>
          <p:cNvPr id="13" name="正方形/長方形 12"/>
          <p:cNvSpPr/>
          <p:nvPr/>
        </p:nvSpPr>
        <p:spPr>
          <a:xfrm>
            <a:off x="546931" y="859275"/>
            <a:ext cx="8257620" cy="144000"/>
          </a:xfrm>
          <a:prstGeom prst="rect">
            <a:avLst/>
          </a:prstGeom>
          <a:solidFill>
            <a:srgbClr val="A66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8715344" y="338979"/>
            <a:ext cx="275923" cy="666000"/>
          </a:xfrm>
          <a:prstGeom prst="rect">
            <a:avLst/>
          </a:prstGeom>
          <a:solidFill>
            <a:srgbClr val="A66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80753" y="95183"/>
            <a:ext cx="8459045" cy="118796"/>
          </a:xfrm>
          <a:prstGeom prst="rect">
            <a:avLst/>
          </a:prstGeom>
          <a:solidFill>
            <a:srgbClr val="A66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Picture 2" descr="http://www.qm.mach.mie-u.ac.jp/image/logo/%E4%B8%89%E9%87%8D%E5%A4%A7%E3%82%B7%E3%83%B3%E3%83%9C%E3%83%AB.jpg"/>
          <p:cNvPicPr>
            <a:picLocks noChangeAspect="1" noChangeArrowheads="1"/>
          </p:cNvPicPr>
          <p:nvPr userDrawn="1"/>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9590178" y="755472"/>
            <a:ext cx="921544" cy="228600"/>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4"/>
          <p:cNvSpPr>
            <a:spLocks noGrp="1"/>
          </p:cNvSpPr>
          <p:nvPr>
            <p:ph type="sldNum" sz="quarter" idx="12"/>
          </p:nvPr>
        </p:nvSpPr>
        <p:spPr>
          <a:xfrm>
            <a:off x="6710585" y="367604"/>
            <a:ext cx="2057400" cy="365125"/>
          </a:xfrm>
        </p:spPr>
        <p:txBody>
          <a:bodyPr/>
          <a:lstStyle>
            <a:lvl1pPr>
              <a:defRPr sz="1800">
                <a:solidFill>
                  <a:schemeClr val="tx1"/>
                </a:solidFill>
              </a:defRPr>
            </a:lvl1pPr>
          </a:lstStyle>
          <a:p>
            <a:fld id="{7F22866C-2D18-40AA-8224-C8A59CA76CD4}" type="slidenum">
              <a:rPr kumimoji="1" lang="ja-JP" altLang="en-US" smtClean="0"/>
              <a:pPr/>
              <a:t>‹#›</a:t>
            </a:fld>
            <a:endParaRPr kumimoji="1" lang="ja-JP" altLang="en-US"/>
          </a:p>
        </p:txBody>
      </p:sp>
      <p:pic>
        <p:nvPicPr>
          <p:cNvPr id="16" name="Picture 2" descr="http://www.qm.mach.mie-u.ac.jp/image/logo/%E4%B8%89%E9%87%8D%E5%A4%A7%E3%82%B7%E3%83%B3%E3%83%9C%E3%83%AB.jpg"/>
          <p:cNvPicPr>
            <a:picLocks noChangeAspect="1" noChangeArrowheads="1"/>
          </p:cNvPicPr>
          <p:nvPr userDrawn="1"/>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811612" y="669581"/>
            <a:ext cx="921544"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20267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まとめ">
    <p:spTree>
      <p:nvGrpSpPr>
        <p:cNvPr id="1" name=""/>
        <p:cNvGrpSpPr/>
        <p:nvPr/>
      </p:nvGrpSpPr>
      <p:grpSpPr>
        <a:xfrm>
          <a:off x="0" y="0"/>
          <a:ext cx="0" cy="0"/>
          <a:chOff x="0" y="0"/>
          <a:chExt cx="0" cy="0"/>
        </a:xfrm>
      </p:grpSpPr>
      <p:sp>
        <p:nvSpPr>
          <p:cNvPr id="6" name="正方形/長方形 5"/>
          <p:cNvSpPr/>
          <p:nvPr/>
        </p:nvSpPr>
        <p:spPr>
          <a:xfrm>
            <a:off x="180753" y="85457"/>
            <a:ext cx="8459045" cy="649481"/>
          </a:xfrm>
          <a:prstGeom prst="rect">
            <a:avLst/>
          </a:prstGeom>
          <a:solidFill>
            <a:srgbClr val="A66CD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46930" y="338981"/>
            <a:ext cx="8444337" cy="649481"/>
          </a:xfrm>
          <a:prstGeom prst="rect">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57200" y="212219"/>
            <a:ext cx="8257620"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751305" y="-111687"/>
            <a:ext cx="7714244" cy="1323439"/>
          </a:xfrm>
          <a:prstGeom prst="rect">
            <a:avLst/>
          </a:prstGeom>
          <a:noFill/>
        </p:spPr>
        <p:txBody>
          <a:bodyPr wrap="square" rtlCol="0">
            <a:spAutoFit/>
          </a:bodyPr>
          <a:lstStyle/>
          <a:p>
            <a:r>
              <a:rPr kumimoji="1" lang="en-US" altLang="ja-JP" sz="8000" dirty="0" smtClean="0">
                <a:solidFill>
                  <a:srgbClr val="E6D6F2"/>
                </a:solidFill>
              </a:rPr>
              <a:t>Summary</a:t>
            </a:r>
            <a:endParaRPr kumimoji="1" lang="ja-JP" altLang="en-US" sz="8000" dirty="0">
              <a:solidFill>
                <a:srgbClr val="E6D6F2"/>
              </a:solidFill>
            </a:endParaRPr>
          </a:p>
        </p:txBody>
      </p:sp>
      <p:sp>
        <p:nvSpPr>
          <p:cNvPr id="10" name="Title 1"/>
          <p:cNvSpPr>
            <a:spLocks noGrp="1"/>
          </p:cNvSpPr>
          <p:nvPr>
            <p:ph type="title"/>
          </p:nvPr>
        </p:nvSpPr>
        <p:spPr>
          <a:xfrm>
            <a:off x="628650" y="365127"/>
            <a:ext cx="5123564" cy="369812"/>
          </a:xfrm>
        </p:spPr>
        <p:txBody>
          <a:bodyPr>
            <a:noAutofit/>
          </a:bodyPr>
          <a:lstStyle>
            <a:lvl1pPr>
              <a:defRPr sz="2800"/>
            </a:lvl1pPr>
          </a:lstStyle>
          <a:p>
            <a:r>
              <a:rPr lang="ja-JP" altLang="en-US" smtClean="0"/>
              <a:t>マスター タイトルの書式設定</a:t>
            </a:r>
            <a:endParaRPr lang="en-US" dirty="0"/>
          </a:p>
        </p:txBody>
      </p:sp>
      <p:sp>
        <p:nvSpPr>
          <p:cNvPr id="13" name="正方形/長方形 12"/>
          <p:cNvSpPr/>
          <p:nvPr/>
        </p:nvSpPr>
        <p:spPr>
          <a:xfrm>
            <a:off x="546931" y="859275"/>
            <a:ext cx="8257620" cy="144000"/>
          </a:xfrm>
          <a:prstGeom prst="rect">
            <a:avLst/>
          </a:prstGeom>
          <a:solidFill>
            <a:srgbClr val="A66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8715344" y="338979"/>
            <a:ext cx="275923" cy="666000"/>
          </a:xfrm>
          <a:prstGeom prst="rect">
            <a:avLst/>
          </a:prstGeom>
          <a:solidFill>
            <a:srgbClr val="A66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80753" y="95183"/>
            <a:ext cx="8459045" cy="118796"/>
          </a:xfrm>
          <a:prstGeom prst="rect">
            <a:avLst/>
          </a:prstGeom>
          <a:solidFill>
            <a:srgbClr val="A66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Picture 2" descr="http://www.qm.mach.mie-u.ac.jp/image/logo/%E4%B8%89%E9%87%8D%E5%A4%A7%E3%82%B7%E3%83%B3%E3%83%9C%E3%83%AB.jpg"/>
          <p:cNvPicPr>
            <a:picLocks noChangeAspect="1" noChangeArrowheads="1"/>
          </p:cNvPicPr>
          <p:nvPr userDrawn="1"/>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9460517" y="837527"/>
            <a:ext cx="921544" cy="228600"/>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userDrawn="1"/>
        </p:nvSpPr>
        <p:spPr>
          <a:xfrm>
            <a:off x="8207495" y="1013330"/>
            <a:ext cx="936506" cy="52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日付プレースホルダー 4"/>
          <p:cNvSpPr>
            <a:spLocks noGrp="1"/>
          </p:cNvSpPr>
          <p:nvPr>
            <p:ph type="dt" sz="half" idx="10"/>
          </p:nvPr>
        </p:nvSpPr>
        <p:spPr/>
        <p:txBody>
          <a:bodyPr/>
          <a:lstStyle/>
          <a:p>
            <a:fld id="{94190482-14E5-4A54-AB96-4013F025F4FF}" type="datetime1">
              <a:rPr kumimoji="1" lang="ja-JP" altLang="en-US" smtClean="0"/>
              <a:t>2019/3/26</a:t>
            </a:fld>
            <a:endParaRPr kumimoji="1" lang="ja-JP" altLang="en-US"/>
          </a:p>
        </p:txBody>
      </p:sp>
      <p:sp>
        <p:nvSpPr>
          <p:cNvPr id="11" name="フッター プレースホルダー 10"/>
          <p:cNvSpPr>
            <a:spLocks noGrp="1"/>
          </p:cNvSpPr>
          <p:nvPr>
            <p:ph type="ftr" sz="quarter" idx="11"/>
          </p:nvPr>
        </p:nvSpPr>
        <p:spPr/>
        <p:txBody>
          <a:bodyPr/>
          <a:lstStyle/>
          <a:p>
            <a:endParaRPr kumimoji="1" lang="ja-JP" altLang="en-US"/>
          </a:p>
        </p:txBody>
      </p:sp>
      <p:sp>
        <p:nvSpPr>
          <p:cNvPr id="16" name="Slide Number Placeholder 4"/>
          <p:cNvSpPr>
            <a:spLocks noGrp="1"/>
          </p:cNvSpPr>
          <p:nvPr>
            <p:ph type="sldNum" sz="quarter" idx="12"/>
          </p:nvPr>
        </p:nvSpPr>
        <p:spPr>
          <a:xfrm>
            <a:off x="6710585" y="367604"/>
            <a:ext cx="2057400" cy="365125"/>
          </a:xfrm>
        </p:spPr>
        <p:txBody>
          <a:bodyPr/>
          <a:lstStyle>
            <a:lvl1pPr>
              <a:defRPr sz="1800">
                <a:solidFill>
                  <a:schemeClr val="tx1"/>
                </a:solidFill>
              </a:defRPr>
            </a:lvl1pPr>
          </a:lstStyle>
          <a:p>
            <a:fld id="{7F22866C-2D18-40AA-8224-C8A59CA76CD4}" type="slidenum">
              <a:rPr kumimoji="1" lang="ja-JP" altLang="en-US" smtClean="0"/>
              <a:pPr/>
              <a:t>‹#›</a:t>
            </a:fld>
            <a:endParaRPr kumimoji="1" lang="ja-JP" altLang="en-US"/>
          </a:p>
        </p:txBody>
      </p:sp>
      <p:pic>
        <p:nvPicPr>
          <p:cNvPr id="17" name="Picture 2" descr="http://www.qm.mach.mie-u.ac.jp/image/logo/%E4%B8%89%E9%87%8D%E5%A4%A7%E3%82%B7%E3%83%B3%E3%83%9C%E3%83%AB.jpg"/>
          <p:cNvPicPr>
            <a:picLocks noChangeAspect="1" noChangeArrowheads="1"/>
          </p:cNvPicPr>
          <p:nvPr userDrawn="1"/>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811612" y="669581"/>
            <a:ext cx="921544"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31561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まとめ">
    <p:spTree>
      <p:nvGrpSpPr>
        <p:cNvPr id="1" name=""/>
        <p:cNvGrpSpPr/>
        <p:nvPr/>
      </p:nvGrpSpPr>
      <p:grpSpPr>
        <a:xfrm>
          <a:off x="0" y="0"/>
          <a:ext cx="0" cy="0"/>
          <a:chOff x="0" y="0"/>
          <a:chExt cx="0" cy="0"/>
        </a:xfrm>
      </p:grpSpPr>
      <p:sp>
        <p:nvSpPr>
          <p:cNvPr id="6" name="正方形/長方形 5"/>
          <p:cNvSpPr/>
          <p:nvPr/>
        </p:nvSpPr>
        <p:spPr>
          <a:xfrm>
            <a:off x="180753" y="85457"/>
            <a:ext cx="8459045" cy="649481"/>
          </a:xfrm>
          <a:prstGeom prst="rect">
            <a:avLst/>
          </a:prstGeom>
          <a:solidFill>
            <a:srgbClr val="A66CD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46930" y="338981"/>
            <a:ext cx="8444337" cy="649481"/>
          </a:xfrm>
          <a:prstGeom prst="rect">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57200" y="212219"/>
            <a:ext cx="8257620"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751305" y="-111687"/>
            <a:ext cx="7714244" cy="1323439"/>
          </a:xfrm>
          <a:prstGeom prst="rect">
            <a:avLst/>
          </a:prstGeom>
          <a:noFill/>
        </p:spPr>
        <p:txBody>
          <a:bodyPr wrap="square" rtlCol="0">
            <a:spAutoFit/>
          </a:bodyPr>
          <a:lstStyle/>
          <a:p>
            <a:r>
              <a:rPr kumimoji="1" lang="en-US" altLang="ja-JP" sz="8000" dirty="0" smtClean="0">
                <a:solidFill>
                  <a:srgbClr val="E6D6F2"/>
                </a:solidFill>
              </a:rPr>
              <a:t>Future</a:t>
            </a:r>
            <a:r>
              <a:rPr kumimoji="1" lang="ja-JP" altLang="en-US" sz="8000" dirty="0" smtClean="0">
                <a:solidFill>
                  <a:srgbClr val="E6D6F2"/>
                </a:solidFill>
              </a:rPr>
              <a:t> </a:t>
            </a:r>
            <a:r>
              <a:rPr kumimoji="1" lang="en-US" altLang="ja-JP" sz="8000" dirty="0" smtClean="0">
                <a:solidFill>
                  <a:srgbClr val="E6D6F2"/>
                </a:solidFill>
              </a:rPr>
              <a:t>work</a:t>
            </a:r>
            <a:endParaRPr kumimoji="1" lang="ja-JP" altLang="en-US" sz="8000" dirty="0">
              <a:solidFill>
                <a:srgbClr val="E6D6F2"/>
              </a:solidFill>
            </a:endParaRPr>
          </a:p>
        </p:txBody>
      </p:sp>
      <p:sp>
        <p:nvSpPr>
          <p:cNvPr id="10" name="Title 1"/>
          <p:cNvSpPr>
            <a:spLocks noGrp="1"/>
          </p:cNvSpPr>
          <p:nvPr>
            <p:ph type="title"/>
          </p:nvPr>
        </p:nvSpPr>
        <p:spPr>
          <a:xfrm>
            <a:off x="628650" y="365127"/>
            <a:ext cx="5123564" cy="369812"/>
          </a:xfrm>
        </p:spPr>
        <p:txBody>
          <a:bodyPr>
            <a:noAutofit/>
          </a:bodyPr>
          <a:lstStyle>
            <a:lvl1pPr>
              <a:defRPr sz="2800"/>
            </a:lvl1pPr>
          </a:lstStyle>
          <a:p>
            <a:r>
              <a:rPr lang="ja-JP" altLang="en-US" smtClean="0"/>
              <a:t>マスター タイトルの書式設定</a:t>
            </a:r>
            <a:endParaRPr lang="en-US" dirty="0"/>
          </a:p>
        </p:txBody>
      </p:sp>
      <p:sp>
        <p:nvSpPr>
          <p:cNvPr id="13" name="正方形/長方形 12"/>
          <p:cNvSpPr/>
          <p:nvPr/>
        </p:nvSpPr>
        <p:spPr>
          <a:xfrm>
            <a:off x="546931" y="859275"/>
            <a:ext cx="8257620" cy="144000"/>
          </a:xfrm>
          <a:prstGeom prst="rect">
            <a:avLst/>
          </a:prstGeom>
          <a:solidFill>
            <a:srgbClr val="A66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8715344" y="338979"/>
            <a:ext cx="275923" cy="666000"/>
          </a:xfrm>
          <a:prstGeom prst="rect">
            <a:avLst/>
          </a:prstGeom>
          <a:solidFill>
            <a:srgbClr val="A66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80753" y="95183"/>
            <a:ext cx="8459045" cy="118796"/>
          </a:xfrm>
          <a:prstGeom prst="rect">
            <a:avLst/>
          </a:prstGeom>
          <a:solidFill>
            <a:srgbClr val="A66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Picture 2" descr="http://www.qm.mach.mie-u.ac.jp/image/logo/%E4%B8%89%E9%87%8D%E5%A4%A7%E3%82%B7%E3%83%B3%E3%83%9C%E3%83%AB.jpg"/>
          <p:cNvPicPr>
            <a:picLocks noChangeAspect="1" noChangeArrowheads="1"/>
          </p:cNvPicPr>
          <p:nvPr userDrawn="1"/>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9460517" y="837527"/>
            <a:ext cx="921544" cy="228600"/>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userDrawn="1"/>
        </p:nvSpPr>
        <p:spPr>
          <a:xfrm>
            <a:off x="8207495" y="1013330"/>
            <a:ext cx="936506" cy="52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日付プレースホルダー 4"/>
          <p:cNvSpPr>
            <a:spLocks noGrp="1"/>
          </p:cNvSpPr>
          <p:nvPr>
            <p:ph type="dt" sz="half" idx="10"/>
          </p:nvPr>
        </p:nvSpPr>
        <p:spPr/>
        <p:txBody>
          <a:bodyPr/>
          <a:lstStyle/>
          <a:p>
            <a:fld id="{94190482-14E5-4A54-AB96-4013F025F4FF}" type="datetime1">
              <a:rPr kumimoji="1" lang="ja-JP" altLang="en-US" smtClean="0"/>
              <a:t>2019/3/26</a:t>
            </a:fld>
            <a:endParaRPr kumimoji="1" lang="ja-JP" altLang="en-US"/>
          </a:p>
        </p:txBody>
      </p:sp>
      <p:sp>
        <p:nvSpPr>
          <p:cNvPr id="11" name="フッター プレースホルダー 10"/>
          <p:cNvSpPr>
            <a:spLocks noGrp="1"/>
          </p:cNvSpPr>
          <p:nvPr>
            <p:ph type="ftr" sz="quarter" idx="11"/>
          </p:nvPr>
        </p:nvSpPr>
        <p:spPr/>
        <p:txBody>
          <a:bodyPr/>
          <a:lstStyle/>
          <a:p>
            <a:endParaRPr kumimoji="1" lang="ja-JP" altLang="en-US"/>
          </a:p>
        </p:txBody>
      </p:sp>
      <p:sp>
        <p:nvSpPr>
          <p:cNvPr id="16" name="Slide Number Placeholder 4"/>
          <p:cNvSpPr>
            <a:spLocks noGrp="1"/>
          </p:cNvSpPr>
          <p:nvPr>
            <p:ph type="sldNum" sz="quarter" idx="12"/>
          </p:nvPr>
        </p:nvSpPr>
        <p:spPr>
          <a:xfrm>
            <a:off x="6710585" y="367604"/>
            <a:ext cx="2057400" cy="365125"/>
          </a:xfrm>
        </p:spPr>
        <p:txBody>
          <a:bodyPr/>
          <a:lstStyle>
            <a:lvl1pPr>
              <a:defRPr sz="1800">
                <a:solidFill>
                  <a:schemeClr val="tx1"/>
                </a:solidFill>
              </a:defRPr>
            </a:lvl1pPr>
          </a:lstStyle>
          <a:p>
            <a:fld id="{7F22866C-2D18-40AA-8224-C8A59CA76CD4}" type="slidenum">
              <a:rPr kumimoji="1" lang="ja-JP" altLang="en-US" smtClean="0"/>
              <a:pPr/>
              <a:t>‹#›</a:t>
            </a:fld>
            <a:endParaRPr kumimoji="1" lang="ja-JP" altLang="en-US"/>
          </a:p>
        </p:txBody>
      </p:sp>
      <p:pic>
        <p:nvPicPr>
          <p:cNvPr id="17" name="Picture 2" descr="http://www.qm.mach.mie-u.ac.jp/image/logo/%E4%B8%89%E9%87%8D%E5%A4%A7%E3%82%B7%E3%83%B3%E3%83%9C%E3%83%AB.jpg"/>
          <p:cNvPicPr>
            <a:picLocks noChangeAspect="1" noChangeArrowheads="1"/>
          </p:cNvPicPr>
          <p:nvPr userDrawn="1"/>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811612" y="669581"/>
            <a:ext cx="921544"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37084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4CE2B-91EB-475B-AA69-0B4261E412B6}" type="datetime1">
              <a:rPr kumimoji="1" lang="ja-JP" altLang="en-US" smtClean="0"/>
              <a:t>2019/3/26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F22866C-2D18-40AA-8224-C8A59CA76CD4}" type="slidenum">
              <a:rPr kumimoji="1" lang="ja-JP" altLang="en-US" smtClean="0"/>
              <a:t>‹#›</a:t>
            </a:fld>
            <a:endParaRPr kumimoji="1" lang="ja-JP" altLang="en-US"/>
          </a:p>
        </p:txBody>
      </p:sp>
    </p:spTree>
    <p:extLst>
      <p:ext uri="{BB962C8B-B14F-4D97-AF65-F5344CB8AC3E}">
        <p14:creationId xmlns:p14="http://schemas.microsoft.com/office/powerpoint/2010/main" val="262622011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A6DC1DD-060C-47A8-BFAF-FADF10513A2E}" type="datetime1">
              <a:rPr kumimoji="1" lang="ja-JP" altLang="en-US" smtClean="0"/>
              <a:t>2019/3/26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F22866C-2D18-40AA-8224-C8A59CA76CD4}" type="slidenum">
              <a:rPr kumimoji="1" lang="ja-JP" altLang="en-US" smtClean="0"/>
              <a:t>‹#›</a:t>
            </a:fld>
            <a:endParaRPr kumimoji="1" lang="ja-JP" altLang="en-US"/>
          </a:p>
        </p:txBody>
      </p:sp>
    </p:spTree>
    <p:extLst>
      <p:ext uri="{BB962C8B-B14F-4D97-AF65-F5344CB8AC3E}">
        <p14:creationId xmlns:p14="http://schemas.microsoft.com/office/powerpoint/2010/main" val="5898536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A7693FF-AD3C-4719-832A-149FC90BE98E}" type="datetime1">
              <a:rPr kumimoji="1" lang="ja-JP" altLang="en-US" smtClean="0"/>
              <a:t>2019/3/26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22866C-2D18-40AA-8224-C8A59CA76CD4}" type="slidenum">
              <a:rPr kumimoji="1" lang="ja-JP" altLang="en-US" smtClean="0"/>
              <a:t>‹#›</a:t>
            </a:fld>
            <a:endParaRPr kumimoji="1" lang="ja-JP" altLang="en-US"/>
          </a:p>
        </p:txBody>
      </p:sp>
    </p:spTree>
    <p:extLst>
      <p:ext uri="{BB962C8B-B14F-4D97-AF65-F5344CB8AC3E}">
        <p14:creationId xmlns:p14="http://schemas.microsoft.com/office/powerpoint/2010/main" val="86412991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DBC870E-565F-49CF-8E86-CFCEF0F537A0}" type="datetime1">
              <a:rPr kumimoji="1" lang="ja-JP" altLang="en-US" smtClean="0"/>
              <a:t>2019/3/26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F22866C-2D18-40AA-8224-C8A59CA76CD4}" type="slidenum">
              <a:rPr kumimoji="1" lang="ja-JP" altLang="en-US" smtClean="0"/>
              <a:t>‹#›</a:t>
            </a:fld>
            <a:endParaRPr kumimoji="1" lang="ja-JP" altLang="en-US"/>
          </a:p>
        </p:txBody>
      </p:sp>
    </p:spTree>
    <p:extLst>
      <p:ext uri="{BB962C8B-B14F-4D97-AF65-F5344CB8AC3E}">
        <p14:creationId xmlns:p14="http://schemas.microsoft.com/office/powerpoint/2010/main" val="40012249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A2414B6-FB35-453F-BD91-6992A3989BD2}" type="datetime1">
              <a:rPr kumimoji="1" lang="ja-JP" altLang="en-US" smtClean="0"/>
              <a:t>2019/3/26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22866C-2D18-40AA-8224-C8A59CA76CD4}" type="slidenum">
              <a:rPr kumimoji="1" lang="ja-JP" altLang="en-US" smtClean="0"/>
              <a:t>‹#›</a:t>
            </a:fld>
            <a:endParaRPr kumimoji="1" lang="ja-JP" altLang="en-US"/>
          </a:p>
        </p:txBody>
      </p:sp>
    </p:spTree>
    <p:extLst>
      <p:ext uri="{BB962C8B-B14F-4D97-AF65-F5344CB8AC3E}">
        <p14:creationId xmlns:p14="http://schemas.microsoft.com/office/powerpoint/2010/main" val="285245000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053A1A2-7A36-406B-A20F-511DC178AA24}" type="datetime1">
              <a:rPr kumimoji="1" lang="ja-JP" altLang="en-US" smtClean="0"/>
              <a:t>2019/3/26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22866C-2D18-40AA-8224-C8A59CA76CD4}" type="slidenum">
              <a:rPr kumimoji="1" lang="ja-JP" altLang="en-US" smtClean="0"/>
              <a:t>‹#›</a:t>
            </a:fld>
            <a:endParaRPr kumimoji="1" lang="ja-JP" altLang="en-US"/>
          </a:p>
        </p:txBody>
      </p:sp>
    </p:spTree>
    <p:extLst>
      <p:ext uri="{BB962C8B-B14F-4D97-AF65-F5344CB8AC3E}">
        <p14:creationId xmlns:p14="http://schemas.microsoft.com/office/powerpoint/2010/main" val="2415786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BFA78F1-8603-4700-AAF5-D386B4FFD423}" type="datetime1">
              <a:rPr kumimoji="1" lang="ja-JP" altLang="en-US" smtClean="0"/>
              <a:t>2019/3/26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22866C-2D18-40AA-8224-C8A59CA76CD4}" type="slidenum">
              <a:rPr kumimoji="1" lang="ja-JP" altLang="en-US" smtClean="0"/>
              <a:t>‹#›</a:t>
            </a:fld>
            <a:endParaRPr kumimoji="1" lang="ja-JP" altLang="en-US"/>
          </a:p>
        </p:txBody>
      </p:sp>
    </p:spTree>
    <p:extLst>
      <p:ext uri="{BB962C8B-B14F-4D97-AF65-F5344CB8AC3E}">
        <p14:creationId xmlns:p14="http://schemas.microsoft.com/office/powerpoint/2010/main" val="35655818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08B62BE-8692-4487-AC72-D95ED81B1694}" type="datetime1">
              <a:rPr kumimoji="1" lang="ja-JP" altLang="en-US" smtClean="0"/>
              <a:t>2019/3/26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F22866C-2D18-40AA-8224-C8A59CA76CD4}" type="slidenum">
              <a:rPr kumimoji="1" lang="ja-JP" altLang="en-US" smtClean="0"/>
              <a:t>‹#›</a:t>
            </a:fld>
            <a:endParaRPr kumimoji="1" lang="ja-JP" altLang="en-US"/>
          </a:p>
        </p:txBody>
      </p:sp>
    </p:spTree>
    <p:extLst>
      <p:ext uri="{BB962C8B-B14F-4D97-AF65-F5344CB8AC3E}">
        <p14:creationId xmlns:p14="http://schemas.microsoft.com/office/powerpoint/2010/main" val="13406485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4E9024E-A1DA-4AD7-8FAD-561709F03E1A}" type="datetime1">
              <a:rPr kumimoji="1" lang="ja-JP" altLang="en-US" smtClean="0"/>
              <a:t>2019/3/26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F22866C-2D18-40AA-8224-C8A59CA76CD4}" type="slidenum">
              <a:rPr kumimoji="1" lang="ja-JP" altLang="en-US" smtClean="0"/>
              <a:t>‹#›</a:t>
            </a:fld>
            <a:endParaRPr kumimoji="1" lang="ja-JP" altLang="en-US"/>
          </a:p>
        </p:txBody>
      </p:sp>
    </p:spTree>
    <p:extLst>
      <p:ext uri="{BB962C8B-B14F-4D97-AF65-F5344CB8AC3E}">
        <p14:creationId xmlns:p14="http://schemas.microsoft.com/office/powerpoint/2010/main" val="1798161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いんとろ">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8F84E29-DAB8-4B57-B849-472306640683}" type="datetime1">
              <a:rPr kumimoji="1" lang="ja-JP" altLang="en-US" smtClean="0"/>
              <a:t>2019/3/26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12" name="テキスト ボックス 11"/>
          <p:cNvSpPr txBox="1"/>
          <p:nvPr/>
        </p:nvSpPr>
        <p:spPr>
          <a:xfrm>
            <a:off x="5943669" y="-582277"/>
            <a:ext cx="2570975" cy="584775"/>
          </a:xfrm>
          <a:prstGeom prst="rect">
            <a:avLst/>
          </a:prstGeom>
          <a:noFill/>
        </p:spPr>
        <p:txBody>
          <a:bodyPr wrap="square" rtlCol="0">
            <a:spAutoFit/>
          </a:bodyPr>
          <a:lstStyle/>
          <a:p>
            <a:r>
              <a:rPr kumimoji="1" lang="en-US" altLang="ja-JP" sz="3200" dirty="0" smtClean="0">
                <a:solidFill>
                  <a:srgbClr val="F2F7FC"/>
                </a:solidFill>
              </a:rPr>
              <a:t>Introduction</a:t>
            </a:r>
            <a:endParaRPr kumimoji="1" lang="ja-JP" altLang="en-US" sz="3200" dirty="0">
              <a:solidFill>
                <a:srgbClr val="F2F7FC"/>
              </a:solidFill>
            </a:endParaRPr>
          </a:p>
        </p:txBody>
      </p:sp>
      <p:sp>
        <p:nvSpPr>
          <p:cNvPr id="9" name="正方形/長方形 8"/>
          <p:cNvSpPr/>
          <p:nvPr userDrawn="1"/>
        </p:nvSpPr>
        <p:spPr>
          <a:xfrm>
            <a:off x="166743" y="49386"/>
            <a:ext cx="8810514" cy="31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166743" y="49386"/>
            <a:ext cx="8810514" cy="310650"/>
            <a:chOff x="180753" y="85457"/>
            <a:chExt cx="8810514" cy="903005"/>
          </a:xfrm>
        </p:grpSpPr>
        <p:sp>
          <p:nvSpPr>
            <p:cNvPr id="6" name="正方形/長方形 5"/>
            <p:cNvSpPr/>
            <p:nvPr userDrawn="1"/>
          </p:nvSpPr>
          <p:spPr>
            <a:xfrm>
              <a:off x="180753" y="85457"/>
              <a:ext cx="8459045"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7" name="正方形/長方形 6"/>
            <p:cNvSpPr/>
            <p:nvPr userDrawn="1"/>
          </p:nvSpPr>
          <p:spPr>
            <a:xfrm>
              <a:off x="546930" y="338981"/>
              <a:ext cx="8444337"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8" name="正方形/長方形 7"/>
            <p:cNvSpPr/>
            <p:nvPr userDrawn="1"/>
          </p:nvSpPr>
          <p:spPr>
            <a:xfrm>
              <a:off x="457200" y="212219"/>
              <a:ext cx="8257620"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sp>
        <p:nvSpPr>
          <p:cNvPr id="2" name="Title 1"/>
          <p:cNvSpPr>
            <a:spLocks noGrp="1"/>
          </p:cNvSpPr>
          <p:nvPr>
            <p:ph type="title"/>
          </p:nvPr>
        </p:nvSpPr>
        <p:spPr>
          <a:xfrm>
            <a:off x="0" y="-209707"/>
            <a:ext cx="5123564" cy="127222"/>
          </a:xfrm>
        </p:spPr>
        <p:txBody>
          <a:bodyPr>
            <a:noAutofit/>
          </a:bodyPr>
          <a:lstStyle>
            <a:lvl1pPr>
              <a:defRPr sz="1600"/>
            </a:lvl1pPr>
          </a:lstStyle>
          <a:p>
            <a:r>
              <a:rPr lang="ja-JP" altLang="en-US" dirty="0" smtClean="0"/>
              <a:t>マスター タイトルの書式設定</a:t>
            </a:r>
            <a:endParaRPr lang="en-US" dirty="0"/>
          </a:p>
        </p:txBody>
      </p:sp>
      <p:sp>
        <p:nvSpPr>
          <p:cNvPr id="22" name="テキスト ボックス 21"/>
          <p:cNvSpPr txBox="1"/>
          <p:nvPr/>
        </p:nvSpPr>
        <p:spPr>
          <a:xfrm>
            <a:off x="532920" y="44486"/>
            <a:ext cx="1820981" cy="338554"/>
          </a:xfrm>
          <a:prstGeom prst="rect">
            <a:avLst/>
          </a:prstGeom>
          <a:noFill/>
        </p:spPr>
        <p:txBody>
          <a:bodyPr wrap="square" rtlCol="0">
            <a:spAutoFit/>
          </a:bodyPr>
          <a:lstStyle/>
          <a:p>
            <a:r>
              <a:rPr kumimoji="1" lang="ja-JP" altLang="en-US" sz="1600" dirty="0" smtClean="0"/>
              <a:t>研究の動機・背景</a:t>
            </a:r>
            <a:endParaRPr kumimoji="1" lang="ja-JP" altLang="en-US" sz="1400" dirty="0"/>
          </a:p>
        </p:txBody>
      </p:sp>
      <p:pic>
        <p:nvPicPr>
          <p:cNvPr id="16" name="Picture 2" descr="http://www.qm.mach.mie-u.ac.jp/image/logo/%E4%B8%89%E9%87%8D%E5%A4%A7%E3%82%B7%E3%83%B3%E3%83%9C%E3%83%AB.jpg"/>
          <p:cNvPicPr>
            <a:picLocks noChangeAspect="1" noChangeArrowheads="1"/>
          </p:cNvPicPr>
          <p:nvPr/>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8179026" y="-224739"/>
            <a:ext cx="921544" cy="78643"/>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userDrawn="1"/>
        </p:nvSpPr>
        <p:spPr>
          <a:xfrm>
            <a:off x="2353901" y="44486"/>
            <a:ext cx="2499561" cy="338554"/>
          </a:xfrm>
          <a:prstGeom prst="rect">
            <a:avLst/>
          </a:prstGeom>
          <a:noFill/>
        </p:spPr>
        <p:txBody>
          <a:bodyPr wrap="square" rtlCol="0">
            <a:spAutoFit/>
          </a:bodyPr>
          <a:lstStyle/>
          <a:p>
            <a:r>
              <a:rPr kumimoji="1" lang="ja-JP" altLang="en-US" sz="1600" dirty="0" smtClean="0">
                <a:solidFill>
                  <a:schemeClr val="bg2">
                    <a:lumMod val="75000"/>
                  </a:schemeClr>
                </a:solidFill>
              </a:rPr>
              <a:t>使用データ・研究手法</a:t>
            </a:r>
            <a:endParaRPr kumimoji="1" lang="ja-JP" altLang="en-US" sz="1400" dirty="0">
              <a:solidFill>
                <a:schemeClr val="bg2">
                  <a:lumMod val="75000"/>
                </a:schemeClr>
              </a:solidFill>
            </a:endParaRPr>
          </a:p>
        </p:txBody>
      </p:sp>
      <p:sp>
        <p:nvSpPr>
          <p:cNvPr id="15" name="テキスト ボックス 14"/>
          <p:cNvSpPr txBox="1"/>
          <p:nvPr userDrawn="1"/>
        </p:nvSpPr>
        <p:spPr>
          <a:xfrm>
            <a:off x="4635143" y="40518"/>
            <a:ext cx="1265919" cy="338554"/>
          </a:xfrm>
          <a:prstGeom prst="rect">
            <a:avLst/>
          </a:prstGeom>
          <a:noFill/>
        </p:spPr>
        <p:txBody>
          <a:bodyPr wrap="square" rtlCol="0">
            <a:spAutoFit/>
          </a:bodyPr>
          <a:lstStyle/>
          <a:p>
            <a:r>
              <a:rPr kumimoji="1" lang="ja-JP" altLang="en-US" sz="1600" dirty="0" smtClean="0">
                <a:solidFill>
                  <a:schemeClr val="bg2">
                    <a:lumMod val="75000"/>
                  </a:schemeClr>
                </a:solidFill>
              </a:rPr>
              <a:t>結果・考察</a:t>
            </a:r>
            <a:endParaRPr kumimoji="1" lang="ja-JP" altLang="en-US" sz="1400" dirty="0">
              <a:solidFill>
                <a:schemeClr val="bg2">
                  <a:lumMod val="75000"/>
                </a:schemeClr>
              </a:solidFill>
            </a:endParaRPr>
          </a:p>
        </p:txBody>
      </p:sp>
      <p:sp>
        <p:nvSpPr>
          <p:cNvPr id="18" name="テキスト ボックス 17"/>
          <p:cNvSpPr txBox="1"/>
          <p:nvPr userDrawn="1"/>
        </p:nvSpPr>
        <p:spPr>
          <a:xfrm>
            <a:off x="5828882" y="35433"/>
            <a:ext cx="2303517" cy="338554"/>
          </a:xfrm>
          <a:prstGeom prst="rect">
            <a:avLst/>
          </a:prstGeom>
          <a:noFill/>
        </p:spPr>
        <p:txBody>
          <a:bodyPr wrap="square" rtlCol="0">
            <a:spAutoFit/>
          </a:bodyPr>
          <a:lstStyle/>
          <a:p>
            <a:r>
              <a:rPr kumimoji="1" lang="ja-JP" altLang="en-US" sz="1600" dirty="0" smtClean="0">
                <a:solidFill>
                  <a:schemeClr val="bg2">
                    <a:lumMod val="75000"/>
                  </a:schemeClr>
                </a:solidFill>
              </a:rPr>
              <a:t>まとめ・今後の課題</a:t>
            </a:r>
            <a:endParaRPr kumimoji="1" lang="ja-JP" altLang="en-US" sz="1400" dirty="0">
              <a:solidFill>
                <a:schemeClr val="bg2">
                  <a:lumMod val="75000"/>
                </a:schemeClr>
              </a:solidFill>
            </a:endParaRPr>
          </a:p>
        </p:txBody>
      </p:sp>
      <p:sp>
        <p:nvSpPr>
          <p:cNvPr id="10" name="右矢印 9"/>
          <p:cNvSpPr/>
          <p:nvPr userDrawn="1"/>
        </p:nvSpPr>
        <p:spPr>
          <a:xfrm>
            <a:off x="450819" y="127099"/>
            <a:ext cx="157153"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Slide Number Placeholder 4"/>
          <p:cNvSpPr>
            <a:spLocks noGrp="1"/>
          </p:cNvSpPr>
          <p:nvPr>
            <p:ph type="sldNum" sz="quarter" idx="12"/>
          </p:nvPr>
        </p:nvSpPr>
        <p:spPr>
          <a:xfrm>
            <a:off x="8030423" y="145570"/>
            <a:ext cx="602993" cy="145170"/>
          </a:xfrm>
        </p:spPr>
        <p:txBody>
          <a:bodyPr/>
          <a:lstStyle>
            <a:lvl1pPr>
              <a:defRPr sz="1100" b="1">
                <a:solidFill>
                  <a:schemeClr val="tx1"/>
                </a:solidFill>
              </a:defRPr>
            </a:lvl1pPr>
          </a:lstStyle>
          <a:p>
            <a:fld id="{7F22866C-2D18-40AA-8224-C8A59CA76CD4}" type="slidenum">
              <a:rPr kumimoji="1" lang="ja-JP" altLang="en-US" smtClean="0"/>
              <a:pPr/>
              <a:t>‹#›</a:t>
            </a:fld>
            <a:r>
              <a:rPr kumimoji="1" lang="ja-JP" altLang="en-US" dirty="0" smtClean="0"/>
              <a:t> </a:t>
            </a:r>
            <a:r>
              <a:rPr kumimoji="1" lang="en-US" altLang="ja-JP" dirty="0" smtClean="0"/>
              <a:t>/ 10</a:t>
            </a:r>
            <a:endParaRPr kumimoji="1" lang="ja-JP" altLang="en-US" dirty="0"/>
          </a:p>
        </p:txBody>
      </p:sp>
    </p:spTree>
    <p:extLst>
      <p:ext uri="{BB962C8B-B14F-4D97-AF65-F5344CB8AC3E}">
        <p14:creationId xmlns:p14="http://schemas.microsoft.com/office/powerpoint/2010/main" val="200831598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いんとろ">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8F84E29-DAB8-4B57-B849-472306640683}" type="datetime1">
              <a:rPr kumimoji="1" lang="ja-JP" altLang="en-US" smtClean="0"/>
              <a:t>2019/3/26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12" name="テキスト ボックス 11"/>
          <p:cNvSpPr txBox="1"/>
          <p:nvPr/>
        </p:nvSpPr>
        <p:spPr>
          <a:xfrm>
            <a:off x="5943669" y="-582277"/>
            <a:ext cx="2570975" cy="584775"/>
          </a:xfrm>
          <a:prstGeom prst="rect">
            <a:avLst/>
          </a:prstGeom>
          <a:noFill/>
        </p:spPr>
        <p:txBody>
          <a:bodyPr wrap="square" rtlCol="0">
            <a:spAutoFit/>
          </a:bodyPr>
          <a:lstStyle/>
          <a:p>
            <a:r>
              <a:rPr kumimoji="1" lang="en-US" altLang="ja-JP" sz="3200" dirty="0" smtClean="0">
                <a:solidFill>
                  <a:srgbClr val="F2F7FC"/>
                </a:solidFill>
              </a:rPr>
              <a:t>Introduction</a:t>
            </a:r>
            <a:endParaRPr kumimoji="1" lang="ja-JP" altLang="en-US" sz="3200" dirty="0">
              <a:solidFill>
                <a:srgbClr val="F2F7FC"/>
              </a:solidFill>
            </a:endParaRPr>
          </a:p>
        </p:txBody>
      </p:sp>
      <p:sp>
        <p:nvSpPr>
          <p:cNvPr id="9" name="正方形/長方形 8"/>
          <p:cNvSpPr/>
          <p:nvPr userDrawn="1"/>
        </p:nvSpPr>
        <p:spPr>
          <a:xfrm>
            <a:off x="166743" y="49386"/>
            <a:ext cx="8810514" cy="31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166743" y="49386"/>
            <a:ext cx="8810514" cy="310650"/>
            <a:chOff x="180753" y="85457"/>
            <a:chExt cx="8810514" cy="903005"/>
          </a:xfrm>
        </p:grpSpPr>
        <p:sp>
          <p:nvSpPr>
            <p:cNvPr id="6" name="正方形/長方形 5"/>
            <p:cNvSpPr/>
            <p:nvPr userDrawn="1"/>
          </p:nvSpPr>
          <p:spPr>
            <a:xfrm>
              <a:off x="180753" y="85457"/>
              <a:ext cx="8459045"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7" name="正方形/長方形 6"/>
            <p:cNvSpPr/>
            <p:nvPr userDrawn="1"/>
          </p:nvSpPr>
          <p:spPr>
            <a:xfrm>
              <a:off x="546930" y="338981"/>
              <a:ext cx="8444337"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8" name="正方形/長方形 7"/>
            <p:cNvSpPr/>
            <p:nvPr userDrawn="1"/>
          </p:nvSpPr>
          <p:spPr>
            <a:xfrm>
              <a:off x="457200" y="212219"/>
              <a:ext cx="8257620"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sp>
        <p:nvSpPr>
          <p:cNvPr id="2" name="Title 1"/>
          <p:cNvSpPr>
            <a:spLocks noGrp="1"/>
          </p:cNvSpPr>
          <p:nvPr>
            <p:ph type="title"/>
          </p:nvPr>
        </p:nvSpPr>
        <p:spPr>
          <a:xfrm>
            <a:off x="0" y="-209707"/>
            <a:ext cx="5123564" cy="127222"/>
          </a:xfrm>
        </p:spPr>
        <p:txBody>
          <a:bodyPr>
            <a:noAutofit/>
          </a:bodyPr>
          <a:lstStyle>
            <a:lvl1pPr>
              <a:defRPr sz="1600"/>
            </a:lvl1pPr>
          </a:lstStyle>
          <a:p>
            <a:r>
              <a:rPr lang="ja-JP" altLang="en-US" dirty="0" smtClean="0"/>
              <a:t>マスター タイトルの書式設定</a:t>
            </a:r>
            <a:endParaRPr lang="en-US" dirty="0"/>
          </a:p>
        </p:txBody>
      </p:sp>
      <p:sp>
        <p:nvSpPr>
          <p:cNvPr id="22" name="テキスト ボックス 21"/>
          <p:cNvSpPr txBox="1"/>
          <p:nvPr/>
        </p:nvSpPr>
        <p:spPr>
          <a:xfrm>
            <a:off x="532920" y="44486"/>
            <a:ext cx="1820981" cy="338554"/>
          </a:xfrm>
          <a:prstGeom prst="rect">
            <a:avLst/>
          </a:prstGeom>
          <a:noFill/>
        </p:spPr>
        <p:txBody>
          <a:bodyPr wrap="square" rtlCol="0">
            <a:spAutoFit/>
          </a:bodyPr>
          <a:lstStyle/>
          <a:p>
            <a:r>
              <a:rPr kumimoji="1" lang="ja-JP" altLang="en-US" sz="1600" dirty="0" smtClean="0">
                <a:solidFill>
                  <a:schemeClr val="bg2">
                    <a:lumMod val="75000"/>
                  </a:schemeClr>
                </a:solidFill>
              </a:rPr>
              <a:t>研究の動機・背景</a:t>
            </a:r>
            <a:endParaRPr kumimoji="1" lang="ja-JP" altLang="en-US" sz="1400" dirty="0">
              <a:solidFill>
                <a:schemeClr val="bg2">
                  <a:lumMod val="75000"/>
                </a:schemeClr>
              </a:solidFill>
            </a:endParaRPr>
          </a:p>
        </p:txBody>
      </p:sp>
      <p:pic>
        <p:nvPicPr>
          <p:cNvPr id="16" name="Picture 2" descr="http://www.qm.mach.mie-u.ac.jp/image/logo/%E4%B8%89%E9%87%8D%E5%A4%A7%E3%82%B7%E3%83%B3%E3%83%9C%E3%83%AB.jpg"/>
          <p:cNvPicPr>
            <a:picLocks noChangeAspect="1" noChangeArrowheads="1"/>
          </p:cNvPicPr>
          <p:nvPr/>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8179026" y="-224739"/>
            <a:ext cx="921544" cy="78643"/>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userDrawn="1"/>
        </p:nvSpPr>
        <p:spPr>
          <a:xfrm>
            <a:off x="2353901" y="44486"/>
            <a:ext cx="2499561" cy="338554"/>
          </a:xfrm>
          <a:prstGeom prst="rect">
            <a:avLst/>
          </a:prstGeom>
          <a:noFill/>
        </p:spPr>
        <p:txBody>
          <a:bodyPr wrap="square" rtlCol="0">
            <a:spAutoFit/>
          </a:bodyPr>
          <a:lstStyle/>
          <a:p>
            <a:r>
              <a:rPr kumimoji="1" lang="ja-JP" altLang="en-US" sz="1600" dirty="0" smtClean="0"/>
              <a:t>使用データ・研究手法</a:t>
            </a:r>
            <a:endParaRPr kumimoji="1" lang="ja-JP" altLang="en-US" sz="1400" dirty="0"/>
          </a:p>
        </p:txBody>
      </p:sp>
      <p:sp>
        <p:nvSpPr>
          <p:cNvPr id="15" name="テキスト ボックス 14"/>
          <p:cNvSpPr txBox="1"/>
          <p:nvPr userDrawn="1"/>
        </p:nvSpPr>
        <p:spPr>
          <a:xfrm>
            <a:off x="4635143" y="40518"/>
            <a:ext cx="1265919" cy="338554"/>
          </a:xfrm>
          <a:prstGeom prst="rect">
            <a:avLst/>
          </a:prstGeom>
          <a:noFill/>
        </p:spPr>
        <p:txBody>
          <a:bodyPr wrap="square" rtlCol="0">
            <a:spAutoFit/>
          </a:bodyPr>
          <a:lstStyle/>
          <a:p>
            <a:r>
              <a:rPr kumimoji="1" lang="ja-JP" altLang="en-US" sz="1600" dirty="0" smtClean="0">
                <a:solidFill>
                  <a:schemeClr val="bg2">
                    <a:lumMod val="75000"/>
                  </a:schemeClr>
                </a:solidFill>
              </a:rPr>
              <a:t>結果・考察</a:t>
            </a:r>
            <a:endParaRPr kumimoji="1" lang="ja-JP" altLang="en-US" sz="1400" dirty="0">
              <a:solidFill>
                <a:schemeClr val="bg2">
                  <a:lumMod val="75000"/>
                </a:schemeClr>
              </a:solidFill>
            </a:endParaRPr>
          </a:p>
        </p:txBody>
      </p:sp>
      <p:sp>
        <p:nvSpPr>
          <p:cNvPr id="18" name="テキスト ボックス 17"/>
          <p:cNvSpPr txBox="1"/>
          <p:nvPr userDrawn="1"/>
        </p:nvSpPr>
        <p:spPr>
          <a:xfrm>
            <a:off x="5828882" y="35433"/>
            <a:ext cx="2303517" cy="338554"/>
          </a:xfrm>
          <a:prstGeom prst="rect">
            <a:avLst/>
          </a:prstGeom>
          <a:noFill/>
        </p:spPr>
        <p:txBody>
          <a:bodyPr wrap="square" rtlCol="0">
            <a:spAutoFit/>
          </a:bodyPr>
          <a:lstStyle/>
          <a:p>
            <a:r>
              <a:rPr kumimoji="1" lang="ja-JP" altLang="en-US" sz="1600" dirty="0" smtClean="0">
                <a:solidFill>
                  <a:schemeClr val="bg2">
                    <a:lumMod val="75000"/>
                  </a:schemeClr>
                </a:solidFill>
              </a:rPr>
              <a:t>まとめ・今後の課題</a:t>
            </a:r>
            <a:endParaRPr kumimoji="1" lang="ja-JP" altLang="en-US" sz="1400" dirty="0">
              <a:solidFill>
                <a:schemeClr val="bg2">
                  <a:lumMod val="75000"/>
                </a:schemeClr>
              </a:solidFill>
            </a:endParaRPr>
          </a:p>
        </p:txBody>
      </p:sp>
      <p:sp>
        <p:nvSpPr>
          <p:cNvPr id="19" name="右矢印 18"/>
          <p:cNvSpPr/>
          <p:nvPr userDrawn="1"/>
        </p:nvSpPr>
        <p:spPr>
          <a:xfrm>
            <a:off x="450819" y="127099"/>
            <a:ext cx="157153"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userDrawn="1"/>
        </p:nvSpPr>
        <p:spPr>
          <a:xfrm>
            <a:off x="2278849" y="136603"/>
            <a:ext cx="157153"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Slide Number Placeholder 4"/>
          <p:cNvSpPr>
            <a:spLocks noGrp="1"/>
          </p:cNvSpPr>
          <p:nvPr>
            <p:ph type="sldNum" sz="quarter" idx="12"/>
          </p:nvPr>
        </p:nvSpPr>
        <p:spPr>
          <a:xfrm>
            <a:off x="8030423" y="145570"/>
            <a:ext cx="602993" cy="145170"/>
          </a:xfrm>
        </p:spPr>
        <p:txBody>
          <a:bodyPr/>
          <a:lstStyle>
            <a:lvl1pPr>
              <a:defRPr sz="1100" b="1">
                <a:solidFill>
                  <a:schemeClr val="tx1"/>
                </a:solidFill>
              </a:defRPr>
            </a:lvl1pPr>
          </a:lstStyle>
          <a:p>
            <a:fld id="{7F22866C-2D18-40AA-8224-C8A59CA76CD4}" type="slidenum">
              <a:rPr kumimoji="1" lang="ja-JP" altLang="en-US" smtClean="0"/>
              <a:pPr/>
              <a:t>‹#›</a:t>
            </a:fld>
            <a:r>
              <a:rPr kumimoji="1" lang="ja-JP" altLang="en-US" dirty="0" smtClean="0"/>
              <a:t> </a:t>
            </a:r>
            <a:r>
              <a:rPr kumimoji="1" lang="en-US" altLang="ja-JP" dirty="0" smtClean="0"/>
              <a:t>/ 10</a:t>
            </a:r>
            <a:endParaRPr kumimoji="1" lang="ja-JP" altLang="en-US" dirty="0"/>
          </a:p>
        </p:txBody>
      </p:sp>
    </p:spTree>
    <p:extLst>
      <p:ext uri="{BB962C8B-B14F-4D97-AF65-F5344CB8AC3E}">
        <p14:creationId xmlns:p14="http://schemas.microsoft.com/office/powerpoint/2010/main" val="32010452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いんとろ">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8F84E29-DAB8-4B57-B849-472306640683}" type="datetime1">
              <a:rPr kumimoji="1" lang="ja-JP" altLang="en-US" smtClean="0"/>
              <a:t>2019/3/26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12" name="テキスト ボックス 11"/>
          <p:cNvSpPr txBox="1"/>
          <p:nvPr/>
        </p:nvSpPr>
        <p:spPr>
          <a:xfrm>
            <a:off x="5943669" y="-582277"/>
            <a:ext cx="2570975" cy="584775"/>
          </a:xfrm>
          <a:prstGeom prst="rect">
            <a:avLst/>
          </a:prstGeom>
          <a:noFill/>
        </p:spPr>
        <p:txBody>
          <a:bodyPr wrap="square" rtlCol="0">
            <a:spAutoFit/>
          </a:bodyPr>
          <a:lstStyle/>
          <a:p>
            <a:r>
              <a:rPr kumimoji="1" lang="en-US" altLang="ja-JP" sz="3200" dirty="0" smtClean="0">
                <a:solidFill>
                  <a:srgbClr val="F2F7FC"/>
                </a:solidFill>
              </a:rPr>
              <a:t>Introduction</a:t>
            </a:r>
            <a:endParaRPr kumimoji="1" lang="ja-JP" altLang="en-US" sz="3200" dirty="0">
              <a:solidFill>
                <a:srgbClr val="F2F7FC"/>
              </a:solidFill>
            </a:endParaRPr>
          </a:p>
        </p:txBody>
      </p:sp>
      <p:sp>
        <p:nvSpPr>
          <p:cNvPr id="9" name="正方形/長方形 8"/>
          <p:cNvSpPr/>
          <p:nvPr userDrawn="1"/>
        </p:nvSpPr>
        <p:spPr>
          <a:xfrm>
            <a:off x="166743" y="49386"/>
            <a:ext cx="8810514" cy="31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166743" y="49386"/>
            <a:ext cx="8810514" cy="310650"/>
            <a:chOff x="180753" y="85457"/>
            <a:chExt cx="8810514" cy="903005"/>
          </a:xfrm>
        </p:grpSpPr>
        <p:sp>
          <p:nvSpPr>
            <p:cNvPr id="6" name="正方形/長方形 5"/>
            <p:cNvSpPr/>
            <p:nvPr userDrawn="1"/>
          </p:nvSpPr>
          <p:spPr>
            <a:xfrm>
              <a:off x="180753" y="85457"/>
              <a:ext cx="8459045"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7" name="正方形/長方形 6"/>
            <p:cNvSpPr/>
            <p:nvPr userDrawn="1"/>
          </p:nvSpPr>
          <p:spPr>
            <a:xfrm>
              <a:off x="546930" y="338981"/>
              <a:ext cx="8444337"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8" name="正方形/長方形 7"/>
            <p:cNvSpPr/>
            <p:nvPr userDrawn="1"/>
          </p:nvSpPr>
          <p:spPr>
            <a:xfrm>
              <a:off x="457200" y="212219"/>
              <a:ext cx="8257620"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sp>
        <p:nvSpPr>
          <p:cNvPr id="2" name="Title 1"/>
          <p:cNvSpPr>
            <a:spLocks noGrp="1"/>
          </p:cNvSpPr>
          <p:nvPr>
            <p:ph type="title"/>
          </p:nvPr>
        </p:nvSpPr>
        <p:spPr>
          <a:xfrm>
            <a:off x="0" y="-209707"/>
            <a:ext cx="5123564" cy="127222"/>
          </a:xfrm>
        </p:spPr>
        <p:txBody>
          <a:bodyPr>
            <a:noAutofit/>
          </a:bodyPr>
          <a:lstStyle>
            <a:lvl1pPr>
              <a:defRPr sz="1600"/>
            </a:lvl1pPr>
          </a:lstStyle>
          <a:p>
            <a:r>
              <a:rPr lang="ja-JP" altLang="en-US" dirty="0" smtClean="0"/>
              <a:t>マスター タイトルの書式設定</a:t>
            </a:r>
            <a:endParaRPr lang="en-US" dirty="0"/>
          </a:p>
        </p:txBody>
      </p:sp>
      <p:sp>
        <p:nvSpPr>
          <p:cNvPr id="22" name="テキスト ボックス 21"/>
          <p:cNvSpPr txBox="1"/>
          <p:nvPr/>
        </p:nvSpPr>
        <p:spPr>
          <a:xfrm>
            <a:off x="532920" y="44486"/>
            <a:ext cx="1820981" cy="338554"/>
          </a:xfrm>
          <a:prstGeom prst="rect">
            <a:avLst/>
          </a:prstGeom>
          <a:noFill/>
        </p:spPr>
        <p:txBody>
          <a:bodyPr wrap="square" rtlCol="0">
            <a:spAutoFit/>
          </a:bodyPr>
          <a:lstStyle/>
          <a:p>
            <a:r>
              <a:rPr kumimoji="1" lang="ja-JP" altLang="en-US" sz="1600" dirty="0" smtClean="0">
                <a:solidFill>
                  <a:schemeClr val="bg2">
                    <a:lumMod val="75000"/>
                  </a:schemeClr>
                </a:solidFill>
              </a:rPr>
              <a:t>研究の動機・背景</a:t>
            </a:r>
            <a:endParaRPr kumimoji="1" lang="ja-JP" altLang="en-US" sz="1400" dirty="0">
              <a:solidFill>
                <a:schemeClr val="bg2">
                  <a:lumMod val="75000"/>
                </a:schemeClr>
              </a:solidFill>
            </a:endParaRPr>
          </a:p>
        </p:txBody>
      </p:sp>
      <p:pic>
        <p:nvPicPr>
          <p:cNvPr id="16" name="Picture 2" descr="http://www.qm.mach.mie-u.ac.jp/image/logo/%E4%B8%89%E9%87%8D%E5%A4%A7%E3%82%B7%E3%83%B3%E3%83%9C%E3%83%AB.jpg"/>
          <p:cNvPicPr>
            <a:picLocks noChangeAspect="1" noChangeArrowheads="1"/>
          </p:cNvPicPr>
          <p:nvPr/>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8179026" y="-224739"/>
            <a:ext cx="921544" cy="78643"/>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userDrawn="1"/>
        </p:nvSpPr>
        <p:spPr>
          <a:xfrm>
            <a:off x="2353901" y="44486"/>
            <a:ext cx="2499561" cy="338554"/>
          </a:xfrm>
          <a:prstGeom prst="rect">
            <a:avLst/>
          </a:prstGeom>
          <a:noFill/>
        </p:spPr>
        <p:txBody>
          <a:bodyPr wrap="square" rtlCol="0">
            <a:spAutoFit/>
          </a:bodyPr>
          <a:lstStyle/>
          <a:p>
            <a:r>
              <a:rPr kumimoji="1" lang="ja-JP" altLang="en-US" sz="1600" dirty="0" smtClean="0">
                <a:solidFill>
                  <a:schemeClr val="bg2">
                    <a:lumMod val="75000"/>
                  </a:schemeClr>
                </a:solidFill>
              </a:rPr>
              <a:t>使用データ・研究手法</a:t>
            </a:r>
            <a:endParaRPr kumimoji="1" lang="ja-JP" altLang="en-US" sz="1400" dirty="0">
              <a:solidFill>
                <a:schemeClr val="bg2">
                  <a:lumMod val="75000"/>
                </a:schemeClr>
              </a:solidFill>
            </a:endParaRPr>
          </a:p>
        </p:txBody>
      </p:sp>
      <p:sp>
        <p:nvSpPr>
          <p:cNvPr id="15" name="テキスト ボックス 14"/>
          <p:cNvSpPr txBox="1"/>
          <p:nvPr userDrawn="1"/>
        </p:nvSpPr>
        <p:spPr>
          <a:xfrm>
            <a:off x="4635143" y="40518"/>
            <a:ext cx="1265919" cy="338554"/>
          </a:xfrm>
          <a:prstGeom prst="rect">
            <a:avLst/>
          </a:prstGeom>
          <a:noFill/>
        </p:spPr>
        <p:txBody>
          <a:bodyPr wrap="square" rtlCol="0">
            <a:spAutoFit/>
          </a:bodyPr>
          <a:lstStyle/>
          <a:p>
            <a:r>
              <a:rPr kumimoji="1" lang="ja-JP" altLang="en-US" sz="1600" dirty="0" smtClean="0"/>
              <a:t>結果・考察</a:t>
            </a:r>
            <a:endParaRPr kumimoji="1" lang="ja-JP" altLang="en-US" sz="1400" dirty="0"/>
          </a:p>
        </p:txBody>
      </p:sp>
      <p:sp>
        <p:nvSpPr>
          <p:cNvPr id="18" name="テキスト ボックス 17"/>
          <p:cNvSpPr txBox="1"/>
          <p:nvPr userDrawn="1"/>
        </p:nvSpPr>
        <p:spPr>
          <a:xfrm>
            <a:off x="5828882" y="35433"/>
            <a:ext cx="2303517" cy="338554"/>
          </a:xfrm>
          <a:prstGeom prst="rect">
            <a:avLst/>
          </a:prstGeom>
          <a:noFill/>
        </p:spPr>
        <p:txBody>
          <a:bodyPr wrap="square" rtlCol="0">
            <a:spAutoFit/>
          </a:bodyPr>
          <a:lstStyle/>
          <a:p>
            <a:r>
              <a:rPr kumimoji="1" lang="ja-JP" altLang="en-US" sz="1600" dirty="0" smtClean="0">
                <a:solidFill>
                  <a:schemeClr val="bg2">
                    <a:lumMod val="75000"/>
                  </a:schemeClr>
                </a:solidFill>
              </a:rPr>
              <a:t>まとめ・今後の課題</a:t>
            </a:r>
            <a:endParaRPr kumimoji="1" lang="ja-JP" altLang="en-US" sz="1400" dirty="0">
              <a:solidFill>
                <a:schemeClr val="bg2">
                  <a:lumMod val="75000"/>
                </a:schemeClr>
              </a:solidFill>
            </a:endParaRPr>
          </a:p>
        </p:txBody>
      </p:sp>
      <p:sp>
        <p:nvSpPr>
          <p:cNvPr id="19" name="右矢印 18"/>
          <p:cNvSpPr/>
          <p:nvPr userDrawn="1"/>
        </p:nvSpPr>
        <p:spPr>
          <a:xfrm>
            <a:off x="2278849" y="136603"/>
            <a:ext cx="157153"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userDrawn="1"/>
        </p:nvSpPr>
        <p:spPr>
          <a:xfrm>
            <a:off x="4511702" y="143354"/>
            <a:ext cx="157153"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矢印 20"/>
          <p:cNvSpPr/>
          <p:nvPr userDrawn="1"/>
        </p:nvSpPr>
        <p:spPr>
          <a:xfrm>
            <a:off x="450819" y="127099"/>
            <a:ext cx="157153"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Slide Number Placeholder 4"/>
          <p:cNvSpPr>
            <a:spLocks noGrp="1"/>
          </p:cNvSpPr>
          <p:nvPr>
            <p:ph type="sldNum" sz="quarter" idx="12"/>
          </p:nvPr>
        </p:nvSpPr>
        <p:spPr>
          <a:xfrm>
            <a:off x="8030423" y="145570"/>
            <a:ext cx="602993" cy="145170"/>
          </a:xfrm>
        </p:spPr>
        <p:txBody>
          <a:bodyPr/>
          <a:lstStyle>
            <a:lvl1pPr>
              <a:defRPr sz="1100" b="1">
                <a:solidFill>
                  <a:schemeClr val="tx1"/>
                </a:solidFill>
              </a:defRPr>
            </a:lvl1pPr>
          </a:lstStyle>
          <a:p>
            <a:fld id="{7F22866C-2D18-40AA-8224-C8A59CA76CD4}" type="slidenum">
              <a:rPr kumimoji="1" lang="ja-JP" altLang="en-US" smtClean="0"/>
              <a:pPr/>
              <a:t>‹#›</a:t>
            </a:fld>
            <a:r>
              <a:rPr kumimoji="1" lang="ja-JP" altLang="en-US" dirty="0" smtClean="0"/>
              <a:t> </a:t>
            </a:r>
            <a:r>
              <a:rPr kumimoji="1" lang="en-US" altLang="ja-JP" dirty="0" smtClean="0"/>
              <a:t>/ 10</a:t>
            </a:r>
            <a:endParaRPr kumimoji="1" lang="ja-JP" altLang="en-US" dirty="0"/>
          </a:p>
        </p:txBody>
      </p:sp>
    </p:spTree>
    <p:extLst>
      <p:ext uri="{BB962C8B-B14F-4D97-AF65-F5344CB8AC3E}">
        <p14:creationId xmlns:p14="http://schemas.microsoft.com/office/powerpoint/2010/main" val="355215848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いんとろ">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8F84E29-DAB8-4B57-B849-472306640683}" type="datetime1">
              <a:rPr kumimoji="1" lang="ja-JP" altLang="en-US" smtClean="0"/>
              <a:t>2019/3/26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12" name="テキスト ボックス 11"/>
          <p:cNvSpPr txBox="1"/>
          <p:nvPr/>
        </p:nvSpPr>
        <p:spPr>
          <a:xfrm>
            <a:off x="5943669" y="-582277"/>
            <a:ext cx="2570975" cy="584775"/>
          </a:xfrm>
          <a:prstGeom prst="rect">
            <a:avLst/>
          </a:prstGeom>
          <a:noFill/>
        </p:spPr>
        <p:txBody>
          <a:bodyPr wrap="square" rtlCol="0">
            <a:spAutoFit/>
          </a:bodyPr>
          <a:lstStyle/>
          <a:p>
            <a:r>
              <a:rPr kumimoji="1" lang="en-US" altLang="ja-JP" sz="3200" dirty="0" smtClean="0">
                <a:solidFill>
                  <a:srgbClr val="F2F7FC"/>
                </a:solidFill>
              </a:rPr>
              <a:t>Introduction</a:t>
            </a:r>
            <a:endParaRPr kumimoji="1" lang="ja-JP" altLang="en-US" sz="3200" dirty="0">
              <a:solidFill>
                <a:srgbClr val="F2F7FC"/>
              </a:solidFill>
            </a:endParaRPr>
          </a:p>
        </p:txBody>
      </p:sp>
      <p:sp>
        <p:nvSpPr>
          <p:cNvPr id="9" name="正方形/長方形 8"/>
          <p:cNvSpPr/>
          <p:nvPr userDrawn="1"/>
        </p:nvSpPr>
        <p:spPr>
          <a:xfrm>
            <a:off x="166743" y="49386"/>
            <a:ext cx="8810514" cy="31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166743" y="49386"/>
            <a:ext cx="8810514" cy="310650"/>
            <a:chOff x="180753" y="85457"/>
            <a:chExt cx="8810514" cy="903005"/>
          </a:xfrm>
        </p:grpSpPr>
        <p:sp>
          <p:nvSpPr>
            <p:cNvPr id="6" name="正方形/長方形 5"/>
            <p:cNvSpPr/>
            <p:nvPr userDrawn="1"/>
          </p:nvSpPr>
          <p:spPr>
            <a:xfrm>
              <a:off x="180753" y="85457"/>
              <a:ext cx="8459045"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7" name="正方形/長方形 6"/>
            <p:cNvSpPr/>
            <p:nvPr userDrawn="1"/>
          </p:nvSpPr>
          <p:spPr>
            <a:xfrm>
              <a:off x="546930" y="338981"/>
              <a:ext cx="8444337"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8" name="正方形/長方形 7"/>
            <p:cNvSpPr/>
            <p:nvPr userDrawn="1"/>
          </p:nvSpPr>
          <p:spPr>
            <a:xfrm>
              <a:off x="457200" y="212219"/>
              <a:ext cx="8257620"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sp>
        <p:nvSpPr>
          <p:cNvPr id="2" name="Title 1"/>
          <p:cNvSpPr>
            <a:spLocks noGrp="1"/>
          </p:cNvSpPr>
          <p:nvPr>
            <p:ph type="title"/>
          </p:nvPr>
        </p:nvSpPr>
        <p:spPr>
          <a:xfrm>
            <a:off x="0" y="-209707"/>
            <a:ext cx="5123564" cy="127222"/>
          </a:xfrm>
        </p:spPr>
        <p:txBody>
          <a:bodyPr>
            <a:noAutofit/>
          </a:bodyPr>
          <a:lstStyle>
            <a:lvl1pPr>
              <a:defRPr sz="1600"/>
            </a:lvl1pPr>
          </a:lstStyle>
          <a:p>
            <a:r>
              <a:rPr lang="ja-JP" altLang="en-US" dirty="0" smtClean="0"/>
              <a:t>マスター タイトルの書式設定</a:t>
            </a:r>
            <a:endParaRPr lang="en-US" dirty="0"/>
          </a:p>
        </p:txBody>
      </p:sp>
      <p:sp>
        <p:nvSpPr>
          <p:cNvPr id="22" name="テキスト ボックス 21"/>
          <p:cNvSpPr txBox="1"/>
          <p:nvPr/>
        </p:nvSpPr>
        <p:spPr>
          <a:xfrm>
            <a:off x="532920" y="44486"/>
            <a:ext cx="1820981" cy="338554"/>
          </a:xfrm>
          <a:prstGeom prst="rect">
            <a:avLst/>
          </a:prstGeom>
          <a:noFill/>
        </p:spPr>
        <p:txBody>
          <a:bodyPr wrap="square" rtlCol="0">
            <a:spAutoFit/>
          </a:bodyPr>
          <a:lstStyle/>
          <a:p>
            <a:r>
              <a:rPr kumimoji="1" lang="ja-JP" altLang="en-US" sz="1600" dirty="0" smtClean="0">
                <a:solidFill>
                  <a:schemeClr val="bg2">
                    <a:lumMod val="75000"/>
                  </a:schemeClr>
                </a:solidFill>
              </a:rPr>
              <a:t>研究の動機・背景</a:t>
            </a:r>
            <a:endParaRPr kumimoji="1" lang="ja-JP" altLang="en-US" sz="1400" dirty="0">
              <a:solidFill>
                <a:schemeClr val="bg2">
                  <a:lumMod val="75000"/>
                </a:schemeClr>
              </a:solidFill>
            </a:endParaRPr>
          </a:p>
        </p:txBody>
      </p:sp>
      <p:pic>
        <p:nvPicPr>
          <p:cNvPr id="16" name="Picture 2" descr="http://www.qm.mach.mie-u.ac.jp/image/logo/%E4%B8%89%E9%87%8D%E5%A4%A7%E3%82%B7%E3%83%B3%E3%83%9C%E3%83%AB.jpg"/>
          <p:cNvPicPr>
            <a:picLocks noChangeAspect="1" noChangeArrowheads="1"/>
          </p:cNvPicPr>
          <p:nvPr/>
        </p:nvPicPr>
        <p:blipFill>
          <a:blip r:embed="rId2"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8179026" y="-224739"/>
            <a:ext cx="921544" cy="7864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8030423" y="145570"/>
            <a:ext cx="602993" cy="145170"/>
          </a:xfrm>
        </p:spPr>
        <p:txBody>
          <a:bodyPr/>
          <a:lstStyle>
            <a:lvl1pPr>
              <a:defRPr sz="1100" b="1">
                <a:solidFill>
                  <a:schemeClr val="tx1"/>
                </a:solidFill>
              </a:defRPr>
            </a:lvl1pPr>
          </a:lstStyle>
          <a:p>
            <a:fld id="{7F22866C-2D18-40AA-8224-C8A59CA76CD4}" type="slidenum">
              <a:rPr kumimoji="1" lang="ja-JP" altLang="en-US" smtClean="0"/>
              <a:pPr/>
              <a:t>‹#›</a:t>
            </a:fld>
            <a:r>
              <a:rPr kumimoji="1" lang="ja-JP" altLang="en-US" dirty="0" smtClean="0"/>
              <a:t> </a:t>
            </a:r>
            <a:r>
              <a:rPr kumimoji="1" lang="en-US" altLang="ja-JP" dirty="0" smtClean="0"/>
              <a:t>/ 10</a:t>
            </a:r>
            <a:endParaRPr kumimoji="1" lang="ja-JP" altLang="en-US" dirty="0"/>
          </a:p>
        </p:txBody>
      </p:sp>
      <p:sp>
        <p:nvSpPr>
          <p:cNvPr id="14" name="テキスト ボックス 13"/>
          <p:cNvSpPr txBox="1"/>
          <p:nvPr userDrawn="1"/>
        </p:nvSpPr>
        <p:spPr>
          <a:xfrm>
            <a:off x="2353901" y="44486"/>
            <a:ext cx="2499561" cy="338554"/>
          </a:xfrm>
          <a:prstGeom prst="rect">
            <a:avLst/>
          </a:prstGeom>
          <a:noFill/>
        </p:spPr>
        <p:txBody>
          <a:bodyPr wrap="square" rtlCol="0">
            <a:spAutoFit/>
          </a:bodyPr>
          <a:lstStyle/>
          <a:p>
            <a:r>
              <a:rPr kumimoji="1" lang="ja-JP" altLang="en-US" sz="1600" dirty="0" smtClean="0">
                <a:solidFill>
                  <a:schemeClr val="bg2">
                    <a:lumMod val="75000"/>
                  </a:schemeClr>
                </a:solidFill>
              </a:rPr>
              <a:t>使用データ・研究手法</a:t>
            </a:r>
            <a:endParaRPr kumimoji="1" lang="ja-JP" altLang="en-US" sz="1400" dirty="0">
              <a:solidFill>
                <a:schemeClr val="bg2">
                  <a:lumMod val="75000"/>
                </a:schemeClr>
              </a:solidFill>
            </a:endParaRPr>
          </a:p>
        </p:txBody>
      </p:sp>
      <p:sp>
        <p:nvSpPr>
          <p:cNvPr id="15" name="テキスト ボックス 14"/>
          <p:cNvSpPr txBox="1"/>
          <p:nvPr userDrawn="1"/>
        </p:nvSpPr>
        <p:spPr>
          <a:xfrm>
            <a:off x="4635143" y="40518"/>
            <a:ext cx="1265919" cy="338554"/>
          </a:xfrm>
          <a:prstGeom prst="rect">
            <a:avLst/>
          </a:prstGeom>
          <a:noFill/>
        </p:spPr>
        <p:txBody>
          <a:bodyPr wrap="square" rtlCol="0">
            <a:spAutoFit/>
          </a:bodyPr>
          <a:lstStyle/>
          <a:p>
            <a:r>
              <a:rPr kumimoji="1" lang="ja-JP" altLang="en-US" sz="1600" dirty="0" smtClean="0">
                <a:solidFill>
                  <a:schemeClr val="bg2">
                    <a:lumMod val="75000"/>
                  </a:schemeClr>
                </a:solidFill>
              </a:rPr>
              <a:t>結果・考察</a:t>
            </a:r>
            <a:endParaRPr kumimoji="1" lang="ja-JP" altLang="en-US" sz="1400" dirty="0">
              <a:solidFill>
                <a:schemeClr val="bg2">
                  <a:lumMod val="75000"/>
                </a:schemeClr>
              </a:solidFill>
            </a:endParaRPr>
          </a:p>
        </p:txBody>
      </p:sp>
      <p:sp>
        <p:nvSpPr>
          <p:cNvPr id="18" name="テキスト ボックス 17"/>
          <p:cNvSpPr txBox="1"/>
          <p:nvPr userDrawn="1"/>
        </p:nvSpPr>
        <p:spPr>
          <a:xfrm>
            <a:off x="5828882" y="35433"/>
            <a:ext cx="2303517" cy="338554"/>
          </a:xfrm>
          <a:prstGeom prst="rect">
            <a:avLst/>
          </a:prstGeom>
          <a:noFill/>
        </p:spPr>
        <p:txBody>
          <a:bodyPr wrap="square" rtlCol="0">
            <a:spAutoFit/>
          </a:bodyPr>
          <a:lstStyle/>
          <a:p>
            <a:r>
              <a:rPr kumimoji="1" lang="ja-JP" altLang="en-US" sz="1600" dirty="0" smtClean="0"/>
              <a:t>まとめ・今後の課題</a:t>
            </a:r>
            <a:endParaRPr kumimoji="1" lang="ja-JP" altLang="en-US" sz="1400" dirty="0"/>
          </a:p>
        </p:txBody>
      </p:sp>
      <p:sp>
        <p:nvSpPr>
          <p:cNvPr id="19" name="右矢印 18"/>
          <p:cNvSpPr/>
          <p:nvPr userDrawn="1"/>
        </p:nvSpPr>
        <p:spPr>
          <a:xfrm>
            <a:off x="2278849" y="136603"/>
            <a:ext cx="157153"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userDrawn="1"/>
        </p:nvSpPr>
        <p:spPr>
          <a:xfrm>
            <a:off x="4511702" y="143354"/>
            <a:ext cx="157153"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矢印 20"/>
          <p:cNvSpPr/>
          <p:nvPr userDrawn="1"/>
        </p:nvSpPr>
        <p:spPr>
          <a:xfrm>
            <a:off x="450819" y="127099"/>
            <a:ext cx="157153"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p:cNvSpPr/>
          <p:nvPr userDrawn="1"/>
        </p:nvSpPr>
        <p:spPr>
          <a:xfrm>
            <a:off x="5781420" y="143353"/>
            <a:ext cx="157153"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823569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190482-14E5-4A54-AB96-4013F025F4FF}" type="datetime1">
              <a:rPr kumimoji="1" lang="ja-JP" altLang="en-US" smtClean="0"/>
              <a:t>2019/3/26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2866C-2D18-40AA-8224-C8A59CA76CD4}" type="slidenum">
              <a:rPr kumimoji="1" lang="ja-JP" altLang="en-US" smtClean="0"/>
              <a:t>‹#›</a:t>
            </a:fld>
            <a:endParaRPr kumimoji="1" lang="ja-JP" altLang="en-US"/>
          </a:p>
        </p:txBody>
      </p:sp>
    </p:spTree>
    <p:extLst>
      <p:ext uri="{BB962C8B-B14F-4D97-AF65-F5344CB8AC3E}">
        <p14:creationId xmlns:p14="http://schemas.microsoft.com/office/powerpoint/2010/main" val="326020773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91" r:id="rId7"/>
    <p:sldLayoutId id="2147483692" r:id="rId8"/>
    <p:sldLayoutId id="2147483693" r:id="rId9"/>
    <p:sldLayoutId id="2147483690" r:id="rId10"/>
    <p:sldLayoutId id="2147483678" r:id="rId11"/>
    <p:sldLayoutId id="2147483687" r:id="rId12"/>
    <p:sldLayoutId id="2147483679" r:id="rId13"/>
    <p:sldLayoutId id="2147483680" r:id="rId14"/>
    <p:sldLayoutId id="2147483681" r:id="rId15"/>
    <p:sldLayoutId id="2147483688" r:id="rId16"/>
    <p:sldLayoutId id="2147483689" r:id="rId17"/>
    <p:sldLayoutId id="2147483682" r:id="rId18"/>
    <p:sldLayoutId id="2147483683" r:id="rId19"/>
    <p:sldLayoutId id="2147483684" r:id="rId20"/>
    <p:sldLayoutId id="2147483685" r:id="rId21"/>
    <p:sldLayoutId id="2147483686" r:id="rId2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350.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0.png"/><Relationship Id="rId1" Type="http://schemas.openxmlformats.org/officeDocument/2006/relationships/slideLayout" Target="../slideLayouts/slideLayout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82"/>
            <a:ext cx="9144000" cy="6858001"/>
          </a:xfrm>
          <a:prstGeom prst="rect">
            <a:avLst/>
          </a:prstGeom>
        </p:spPr>
      </p:pic>
      <p:sp>
        <p:nvSpPr>
          <p:cNvPr id="8" name="正方形/長方形 7"/>
          <p:cNvSpPr/>
          <p:nvPr/>
        </p:nvSpPr>
        <p:spPr>
          <a:xfrm>
            <a:off x="-91440" y="885079"/>
            <a:ext cx="9326880" cy="1186694"/>
          </a:xfrm>
          <a:prstGeom prst="rect">
            <a:avLst/>
          </a:prstGeom>
          <a:solidFill>
            <a:srgbClr val="FFC00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440138" y="467470"/>
            <a:ext cx="9792665" cy="1909547"/>
          </a:xfrm>
          <a:noFill/>
        </p:spPr>
        <p:txBody>
          <a:bodyPr>
            <a:normAutofit/>
          </a:bodyPr>
          <a:lstStyle/>
          <a:p>
            <a:r>
              <a:rPr lang="en-US" altLang="ja-JP" sz="2800" dirty="0"/>
              <a:t>2017/18</a:t>
            </a:r>
            <a:r>
              <a:rPr lang="ja-JP" altLang="en-US" sz="2800" dirty="0"/>
              <a:t>年冬季の異常な中高緯度大気循環に影響した</a:t>
            </a:r>
            <a:br>
              <a:rPr lang="ja-JP" altLang="en-US" sz="2800" dirty="0"/>
            </a:br>
            <a:r>
              <a:rPr lang="ja-JP" altLang="en-US" sz="2800" dirty="0"/>
              <a:t>異常なチャクチ海の海氷</a:t>
            </a:r>
            <a:r>
              <a:rPr lang="ja-JP" altLang="en-US" sz="2800" dirty="0" smtClean="0"/>
              <a:t>減少</a:t>
            </a:r>
            <a:r>
              <a:rPr lang="en-US" altLang="ja-JP" sz="2800" dirty="0" smtClean="0"/>
              <a:t/>
            </a:r>
            <a:br>
              <a:rPr lang="en-US" altLang="ja-JP" sz="2800" dirty="0" smtClean="0"/>
            </a:br>
            <a:endParaRPr kumimoji="1" lang="ja-JP" altLang="en-US" sz="2800" dirty="0"/>
          </a:p>
        </p:txBody>
      </p:sp>
      <p:sp>
        <p:nvSpPr>
          <p:cNvPr id="9" name="正方形/長方形 8"/>
          <p:cNvSpPr/>
          <p:nvPr/>
        </p:nvSpPr>
        <p:spPr>
          <a:xfrm>
            <a:off x="-91440" y="4535425"/>
            <a:ext cx="9326880" cy="1267920"/>
          </a:xfrm>
          <a:prstGeom prst="rect">
            <a:avLst/>
          </a:prstGeom>
          <a:solidFill>
            <a:srgbClr val="FFC00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08958" y="457200"/>
            <a:ext cx="2562046" cy="369332"/>
          </a:xfrm>
          <a:prstGeom prst="rect">
            <a:avLst/>
          </a:prstGeom>
          <a:noFill/>
        </p:spPr>
        <p:txBody>
          <a:bodyPr wrap="square" rtlCol="0">
            <a:spAutoFit/>
          </a:bodyPr>
          <a:lstStyle/>
          <a:p>
            <a:r>
              <a:rPr kumimoji="1" lang="ja-JP" altLang="en-US" dirty="0" smtClean="0"/>
              <a:t>　　　</a:t>
            </a:r>
            <a:endParaRPr kumimoji="1" lang="ja-JP" altLang="en-US" dirty="0"/>
          </a:p>
        </p:txBody>
      </p:sp>
      <p:sp>
        <p:nvSpPr>
          <p:cNvPr id="10" name="テキスト ボックス 9"/>
          <p:cNvSpPr txBox="1"/>
          <p:nvPr/>
        </p:nvSpPr>
        <p:spPr>
          <a:xfrm>
            <a:off x="-54864" y="6558606"/>
            <a:ext cx="4626864" cy="307777"/>
          </a:xfrm>
          <a:prstGeom prst="rect">
            <a:avLst/>
          </a:prstGeom>
          <a:noFill/>
        </p:spPr>
        <p:txBody>
          <a:bodyPr wrap="square" rtlCol="0">
            <a:spAutoFit/>
          </a:bodyPr>
          <a:lstStyle/>
          <a:p>
            <a:r>
              <a:rPr kumimoji="1" lang="en-US" altLang="ja-JP" sz="1400" dirty="0" smtClean="0"/>
              <a:t>※2017</a:t>
            </a:r>
            <a:r>
              <a:rPr kumimoji="1" lang="ja-JP" altLang="en-US" sz="1400" dirty="0" smtClean="0"/>
              <a:t>年</a:t>
            </a:r>
            <a:r>
              <a:rPr kumimoji="1" lang="en-US" altLang="ja-JP" sz="1400" dirty="0"/>
              <a:t>12</a:t>
            </a:r>
            <a:r>
              <a:rPr kumimoji="1" lang="ja-JP" altLang="en-US" sz="1400" dirty="0" smtClean="0"/>
              <a:t>月</a:t>
            </a:r>
            <a:r>
              <a:rPr kumimoji="1" lang="en-US" altLang="ja-JP" sz="1400" dirty="0" smtClean="0"/>
              <a:t>2</a:t>
            </a:r>
            <a:r>
              <a:rPr kumimoji="1" lang="en-US" altLang="ja-JP" sz="1400" dirty="0"/>
              <a:t>7</a:t>
            </a:r>
            <a:r>
              <a:rPr kumimoji="1" lang="ja-JP" altLang="en-US" sz="1400" dirty="0" smtClean="0"/>
              <a:t>日　北海道大学雨竜演習林にて撮影</a:t>
            </a:r>
            <a:endParaRPr kumimoji="1" lang="ja-JP" altLang="en-US" sz="1400" dirty="0"/>
          </a:p>
        </p:txBody>
      </p:sp>
      <p:sp>
        <p:nvSpPr>
          <p:cNvPr id="11" name="スライド番号プレースホルダー 10"/>
          <p:cNvSpPr>
            <a:spLocks noGrp="1"/>
          </p:cNvSpPr>
          <p:nvPr>
            <p:ph type="sldNum" sz="quarter" idx="12"/>
          </p:nvPr>
        </p:nvSpPr>
        <p:spPr/>
        <p:txBody>
          <a:bodyPr/>
          <a:lstStyle/>
          <a:p>
            <a:fld id="{7F22866C-2D18-40AA-8224-C8A59CA76CD4}" type="slidenum">
              <a:rPr kumimoji="1" lang="ja-JP" altLang="en-US" smtClean="0"/>
              <a:t>1</a:t>
            </a:fld>
            <a:endParaRPr kumimoji="1" lang="ja-JP" altLang="en-US"/>
          </a:p>
        </p:txBody>
      </p:sp>
      <p:sp>
        <p:nvSpPr>
          <p:cNvPr id="3" name="サブタイトル 2"/>
          <p:cNvSpPr>
            <a:spLocks noGrp="1"/>
          </p:cNvSpPr>
          <p:nvPr>
            <p:ph type="subTitle" idx="1"/>
          </p:nvPr>
        </p:nvSpPr>
        <p:spPr>
          <a:xfrm>
            <a:off x="1636495" y="4830766"/>
            <a:ext cx="5871007" cy="623648"/>
          </a:xfrm>
        </p:spPr>
        <p:txBody>
          <a:bodyPr>
            <a:normAutofit/>
          </a:bodyPr>
          <a:lstStyle/>
          <a:p>
            <a:r>
              <a:rPr kumimoji="1" lang="ja-JP" altLang="en-US" dirty="0" smtClean="0"/>
              <a:t>○太田 圭祐　立花 義裕（三重大）</a:t>
            </a:r>
            <a:endParaRPr kumimoji="1" lang="en-US" altLang="ja-JP" sz="1900" dirty="0" smtClean="0"/>
          </a:p>
        </p:txBody>
      </p:sp>
      <p:sp>
        <p:nvSpPr>
          <p:cNvPr id="5" name="テキスト ボックス 4"/>
          <p:cNvSpPr txBox="1"/>
          <p:nvPr/>
        </p:nvSpPr>
        <p:spPr>
          <a:xfrm>
            <a:off x="2967487" y="5454414"/>
            <a:ext cx="6461185" cy="369332"/>
          </a:xfrm>
          <a:prstGeom prst="rect">
            <a:avLst/>
          </a:prstGeom>
          <a:noFill/>
        </p:spPr>
        <p:txBody>
          <a:bodyPr wrap="square" rtlCol="0">
            <a:spAutoFit/>
          </a:bodyPr>
          <a:lstStyle/>
          <a:p>
            <a:r>
              <a:rPr kumimoji="1" lang="en-US" altLang="ja-JP" dirty="0" smtClean="0"/>
              <a:t>2019</a:t>
            </a:r>
            <a:r>
              <a:rPr kumimoji="1" lang="ja-JP" altLang="en-US" dirty="0" smtClean="0"/>
              <a:t>年</a:t>
            </a:r>
            <a:r>
              <a:rPr kumimoji="1" lang="en-US" altLang="ja-JP" dirty="0" smtClean="0"/>
              <a:t>3</a:t>
            </a:r>
            <a:r>
              <a:rPr kumimoji="1" lang="ja-JP" altLang="en-US" dirty="0" smtClean="0"/>
              <a:t>月</a:t>
            </a:r>
            <a:r>
              <a:rPr kumimoji="1" lang="en-US" altLang="ja-JP" dirty="0" smtClean="0"/>
              <a:t>4</a:t>
            </a:r>
            <a:r>
              <a:rPr kumimoji="1" lang="ja-JP" altLang="en-US" dirty="0" smtClean="0"/>
              <a:t>日　</a:t>
            </a:r>
            <a:r>
              <a:rPr kumimoji="1" lang="en-US" altLang="ja-JP" dirty="0" smtClean="0"/>
              <a:t>TM</a:t>
            </a:r>
            <a:r>
              <a:rPr kumimoji="1" lang="ja-JP" altLang="en-US" dirty="0" smtClean="0"/>
              <a:t>会＠北海道大学低温科学研究所 </a:t>
            </a:r>
            <a:r>
              <a:rPr kumimoji="1" lang="en-US" altLang="ja-JP" dirty="0" smtClean="0"/>
              <a:t>2F</a:t>
            </a:r>
            <a:r>
              <a:rPr kumimoji="1" lang="ja-JP" altLang="en-US" dirty="0" smtClean="0"/>
              <a:t>会議室</a:t>
            </a:r>
            <a:endParaRPr kumimoji="1" lang="ja-JP" altLang="en-US" dirty="0"/>
          </a:p>
        </p:txBody>
      </p:sp>
    </p:spTree>
    <p:extLst>
      <p:ext uri="{BB962C8B-B14F-4D97-AF65-F5344CB8AC3E}">
        <p14:creationId xmlns:p14="http://schemas.microsoft.com/office/powerpoint/2010/main" val="1798749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2" cstate="print">
            <a:extLst>
              <a:ext uri="{28A0092B-C50C-407E-A947-70E740481C1C}">
                <a14:useLocalDpi xmlns:a14="http://schemas.microsoft.com/office/drawing/2010/main" val="0"/>
              </a:ext>
            </a:extLst>
          </a:blip>
          <a:srcRect l="18022" t="9811" r="18508" b="9685"/>
          <a:stretch/>
        </p:blipFill>
        <p:spPr>
          <a:xfrm>
            <a:off x="775673" y="2750235"/>
            <a:ext cx="2841320" cy="2784755"/>
          </a:xfrm>
          <a:prstGeom prst="rect">
            <a:avLst/>
          </a:prstGeom>
        </p:spPr>
      </p:pic>
      <p:pic>
        <p:nvPicPr>
          <p:cNvPr id="48" name="図 47"/>
          <p:cNvPicPr>
            <a:picLocks noChangeAspect="1"/>
          </p:cNvPicPr>
          <p:nvPr/>
        </p:nvPicPr>
        <p:blipFill rotWithShape="1">
          <a:blip r:embed="rId3" cstate="print">
            <a:extLst>
              <a:ext uri="{28A0092B-C50C-407E-A947-70E740481C1C}">
                <a14:useLocalDpi xmlns:a14="http://schemas.microsoft.com/office/drawing/2010/main" val="0"/>
              </a:ext>
            </a:extLst>
          </a:blip>
          <a:srcRect l="18508" t="9685" r="8107" b="8805"/>
          <a:stretch/>
        </p:blipFill>
        <p:spPr>
          <a:xfrm>
            <a:off x="4629886" y="2832809"/>
            <a:ext cx="3177647" cy="2727305"/>
          </a:xfrm>
          <a:prstGeom prst="rect">
            <a:avLst/>
          </a:prstGeom>
        </p:spPr>
      </p:pic>
      <p:sp>
        <p:nvSpPr>
          <p:cNvPr id="43" name="角丸四角形 42"/>
          <p:cNvSpPr/>
          <p:nvPr/>
        </p:nvSpPr>
        <p:spPr>
          <a:xfrm>
            <a:off x="813970" y="5910665"/>
            <a:ext cx="7845105" cy="916735"/>
          </a:xfrm>
          <a:prstGeom prst="roundRect">
            <a:avLst/>
          </a:prstGeom>
          <a:solidFill>
            <a:schemeClr val="accent6">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174287" y="713587"/>
            <a:ext cx="3852460" cy="179953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考察・原因結果の切り分けに向けて</a:t>
            </a:r>
            <a:endParaRPr kumimoji="1" lang="ja-JP" altLang="en-US" dirty="0"/>
          </a:p>
        </p:txBody>
      </p:sp>
      <p:sp>
        <p:nvSpPr>
          <p:cNvPr id="3" name="スライド番号プレースホルダー 2"/>
          <p:cNvSpPr>
            <a:spLocks noGrp="1"/>
          </p:cNvSpPr>
          <p:nvPr>
            <p:ph type="sldNum" sz="quarter" idx="12"/>
          </p:nvPr>
        </p:nvSpPr>
        <p:spPr>
          <a:xfrm>
            <a:off x="7993250" y="120305"/>
            <a:ext cx="670386" cy="203792"/>
          </a:xfrm>
        </p:spPr>
        <p:txBody>
          <a:bodyPr/>
          <a:lstStyle/>
          <a:p>
            <a:fld id="{7F22866C-2D18-40AA-8224-C8A59CA76CD4}" type="slidenum">
              <a:rPr kumimoji="1" lang="ja-JP" altLang="en-US" smtClean="0"/>
              <a:pPr/>
              <a:t>10</a:t>
            </a:fld>
            <a:r>
              <a:rPr kumimoji="1" lang="ja-JP" altLang="en-US" smtClean="0"/>
              <a:t> </a:t>
            </a:r>
            <a:r>
              <a:rPr kumimoji="1" lang="en-US" altLang="ja-JP" smtClean="0"/>
              <a:t>/ </a:t>
            </a:r>
            <a:endParaRPr kumimoji="1" lang="ja-JP" altLang="en-US" dirty="0"/>
          </a:p>
        </p:txBody>
      </p:sp>
      <p:sp>
        <p:nvSpPr>
          <p:cNvPr id="13" name="テキスト ボックス 12"/>
          <p:cNvSpPr txBox="1"/>
          <p:nvPr/>
        </p:nvSpPr>
        <p:spPr>
          <a:xfrm>
            <a:off x="0" y="359734"/>
            <a:ext cx="3191256" cy="369332"/>
          </a:xfrm>
          <a:prstGeom prst="rect">
            <a:avLst/>
          </a:prstGeom>
          <a:noFill/>
        </p:spPr>
        <p:txBody>
          <a:bodyPr wrap="square" rtlCol="0">
            <a:spAutoFit/>
          </a:bodyPr>
          <a:lstStyle/>
          <a:p>
            <a:r>
              <a:rPr kumimoji="1" lang="en-US" altLang="ja-JP" dirty="0" smtClean="0"/>
              <a:t>LBM</a:t>
            </a:r>
            <a:r>
              <a:rPr kumimoji="1" lang="ja-JP" altLang="en-US" dirty="0"/>
              <a:t>実験</a:t>
            </a:r>
            <a:r>
              <a:rPr kumimoji="1" lang="ja-JP" altLang="en-US" dirty="0" smtClean="0"/>
              <a:t>の結果</a:t>
            </a:r>
            <a:endParaRPr kumimoji="1" lang="ja-JP" altLang="en-US" dirty="0"/>
          </a:p>
        </p:txBody>
      </p:sp>
      <p:pic>
        <p:nvPicPr>
          <p:cNvPr id="27" name="図 26"/>
          <p:cNvPicPr>
            <a:picLocks noChangeAspect="1"/>
          </p:cNvPicPr>
          <p:nvPr/>
        </p:nvPicPr>
        <p:blipFill rotWithShape="1">
          <a:blip r:embed="rId4" cstate="print">
            <a:extLst>
              <a:ext uri="{28A0092B-C50C-407E-A947-70E740481C1C}">
                <a14:useLocalDpi xmlns:a14="http://schemas.microsoft.com/office/drawing/2010/main" val="0"/>
              </a:ext>
            </a:extLst>
          </a:blip>
          <a:srcRect l="20430" t="9733" r="23830" b="6133"/>
          <a:stretch/>
        </p:blipFill>
        <p:spPr>
          <a:xfrm>
            <a:off x="6904925" y="363011"/>
            <a:ext cx="1718340" cy="2004201"/>
          </a:xfrm>
          <a:prstGeom prst="rect">
            <a:avLst/>
          </a:prstGeom>
        </p:spPr>
      </p:pic>
      <p:sp>
        <p:nvSpPr>
          <p:cNvPr id="30" name="テキスト ボックス 29"/>
          <p:cNvSpPr txBox="1"/>
          <p:nvPr/>
        </p:nvSpPr>
        <p:spPr>
          <a:xfrm>
            <a:off x="497886" y="5278090"/>
            <a:ext cx="3438145" cy="584775"/>
          </a:xfrm>
          <a:prstGeom prst="rect">
            <a:avLst/>
          </a:prstGeom>
          <a:noFill/>
        </p:spPr>
        <p:txBody>
          <a:bodyPr wrap="square" rtlCol="0">
            <a:spAutoFit/>
          </a:bodyPr>
          <a:lstStyle/>
          <a:p>
            <a:r>
              <a:rPr kumimoji="1" lang="en-US" altLang="ja-JP" sz="1600" dirty="0" smtClean="0"/>
              <a:t>LBM</a:t>
            </a:r>
            <a:r>
              <a:rPr kumimoji="1" lang="ja-JP" altLang="en-US" sz="1600" dirty="0" smtClean="0"/>
              <a:t>実験　</a:t>
            </a:r>
            <a:endParaRPr kumimoji="1" lang="en-US" altLang="ja-JP" sz="1600" dirty="0" smtClean="0"/>
          </a:p>
          <a:p>
            <a:r>
              <a:rPr kumimoji="1" lang="en-US" altLang="ja-JP" sz="1600" dirty="0" smtClean="0"/>
              <a:t>500hPa</a:t>
            </a:r>
            <a:r>
              <a:rPr kumimoji="1" lang="ja-JP" altLang="en-US" sz="1600" dirty="0" smtClean="0"/>
              <a:t>面ジオポテンシャル高度偏差</a:t>
            </a:r>
            <a:endParaRPr kumimoji="1" lang="ja-JP" altLang="en-US" sz="1600" dirty="0"/>
          </a:p>
        </p:txBody>
      </p:sp>
      <p:sp>
        <p:nvSpPr>
          <p:cNvPr id="31" name="テキスト ボックス 30"/>
          <p:cNvSpPr txBox="1"/>
          <p:nvPr/>
        </p:nvSpPr>
        <p:spPr>
          <a:xfrm>
            <a:off x="4436338" y="5343221"/>
            <a:ext cx="3986783" cy="584775"/>
          </a:xfrm>
          <a:prstGeom prst="rect">
            <a:avLst/>
          </a:prstGeom>
          <a:noFill/>
        </p:spPr>
        <p:txBody>
          <a:bodyPr wrap="square" rtlCol="0">
            <a:spAutoFit/>
          </a:bodyPr>
          <a:lstStyle/>
          <a:p>
            <a:r>
              <a:rPr kumimoji="1" lang="ja-JP" altLang="en-US" sz="1600" dirty="0" smtClean="0"/>
              <a:t>再解析初冬　</a:t>
            </a:r>
            <a:endParaRPr kumimoji="1" lang="en-US" altLang="ja-JP" sz="1600" dirty="0" smtClean="0"/>
          </a:p>
          <a:p>
            <a:r>
              <a:rPr kumimoji="1" lang="en-US" altLang="ja-JP" sz="1600" dirty="0" smtClean="0"/>
              <a:t>500hPa</a:t>
            </a:r>
            <a:r>
              <a:rPr kumimoji="1" lang="ja-JP" altLang="en-US" sz="1600" dirty="0" smtClean="0"/>
              <a:t>面ジオポテンシャル高度偏差</a:t>
            </a:r>
            <a:endParaRPr kumimoji="1" lang="ja-JP" altLang="en-US" sz="1600" dirty="0"/>
          </a:p>
        </p:txBody>
      </p:sp>
      <p:sp>
        <p:nvSpPr>
          <p:cNvPr id="32" name="楕円 31"/>
          <p:cNvSpPr/>
          <p:nvPr/>
        </p:nvSpPr>
        <p:spPr>
          <a:xfrm rot="19312970">
            <a:off x="1637771" y="3648768"/>
            <a:ext cx="1723056" cy="82571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p:cNvSpPr/>
          <p:nvPr/>
        </p:nvSpPr>
        <p:spPr>
          <a:xfrm rot="19425397">
            <a:off x="5453299" y="3732201"/>
            <a:ext cx="1601965" cy="755859"/>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4" name="テキスト ボックス 33"/>
              <p:cNvSpPr txBox="1"/>
              <p:nvPr/>
            </p:nvSpPr>
            <p:spPr>
              <a:xfrm>
                <a:off x="7164125" y="2359232"/>
                <a:ext cx="2115987" cy="307777"/>
              </a:xfrm>
              <a:prstGeom prst="rect">
                <a:avLst/>
              </a:prstGeom>
              <a:noFill/>
            </p:spPr>
            <p:txBody>
              <a:bodyPr wrap="square" rtlCol="0">
                <a:spAutoFit/>
              </a:bodyPr>
              <a:lstStyle/>
              <a:p>
                <a:r>
                  <a:rPr kumimoji="1" lang="ja-JP" altLang="en-US" sz="1400" dirty="0" smtClean="0"/>
                  <a:t>熱源強制　</a:t>
                </a:r>
                <a:r>
                  <a:rPr kumimoji="1" lang="en-US" altLang="ja-JP" sz="1400" dirty="0"/>
                  <a:t> </a:t>
                </a:r>
                <a14:m>
                  <m:oMath xmlns:m="http://schemas.openxmlformats.org/officeDocument/2006/math">
                    <m:r>
                      <a:rPr kumimoji="1" lang="en-US" altLang="ja-JP" sz="1400">
                        <a:latin typeface="Cambria Math" panose="02040503050406030204" pitchFamily="18" charset="0"/>
                      </a:rPr>
                      <m:t>[</m:t>
                    </m:r>
                    <m:r>
                      <m:rPr>
                        <m:sty m:val="p"/>
                      </m:rPr>
                      <a:rPr kumimoji="1" lang="en-US" altLang="ja-JP" sz="1400">
                        <a:latin typeface="Cambria Math" panose="02040503050406030204" pitchFamily="18" charset="0"/>
                      </a:rPr>
                      <m:t>K</m:t>
                    </m:r>
                    <m:r>
                      <a:rPr kumimoji="1" lang="en-US" altLang="ja-JP" sz="1400" i="1">
                        <a:latin typeface="Cambria Math" panose="02040503050406030204" pitchFamily="18" charset="0"/>
                      </a:rPr>
                      <m:t> </m:t>
                    </m:r>
                    <m:sSup>
                      <m:sSupPr>
                        <m:ctrlPr>
                          <a:rPr kumimoji="1" lang="en-US" altLang="ja-JP" sz="1400" i="1">
                            <a:latin typeface="Cambria Math" panose="02040503050406030204" pitchFamily="18" charset="0"/>
                          </a:rPr>
                        </m:ctrlPr>
                      </m:sSupPr>
                      <m:e>
                        <m:r>
                          <m:rPr>
                            <m:sty m:val="p"/>
                          </m:rPr>
                          <a:rPr kumimoji="1" lang="en-US" altLang="ja-JP" sz="1400">
                            <a:latin typeface="Cambria Math" panose="02040503050406030204" pitchFamily="18" charset="0"/>
                          </a:rPr>
                          <m:t>day</m:t>
                        </m:r>
                      </m:e>
                      <m:sup>
                        <m:r>
                          <a:rPr kumimoji="1" lang="en-US" altLang="ja-JP" sz="1400" i="1">
                            <a:latin typeface="Cambria Math" panose="02040503050406030204" pitchFamily="18" charset="0"/>
                          </a:rPr>
                          <m:t>−1</m:t>
                        </m:r>
                      </m:sup>
                    </m:sSup>
                    <m:r>
                      <a:rPr kumimoji="1" lang="en-US" altLang="ja-JP" sz="1400" i="1">
                        <a:latin typeface="Cambria Math" panose="02040503050406030204" pitchFamily="18" charset="0"/>
                      </a:rPr>
                      <m:t>]</m:t>
                    </m:r>
                  </m:oMath>
                </a14:m>
                <a:endParaRPr kumimoji="1" lang="ja-JP" altLang="en-US" sz="1400" dirty="0"/>
              </a:p>
            </p:txBody>
          </p:sp>
        </mc:Choice>
        <mc:Fallback xmlns="">
          <p:sp>
            <p:nvSpPr>
              <p:cNvPr id="34" name="テキスト ボックス 33"/>
              <p:cNvSpPr txBox="1">
                <a:spLocks noRot="1" noChangeAspect="1" noMove="1" noResize="1" noEditPoints="1" noAdjustHandles="1" noChangeArrowheads="1" noChangeShapeType="1" noTextEdit="1"/>
              </p:cNvSpPr>
              <p:nvPr/>
            </p:nvSpPr>
            <p:spPr>
              <a:xfrm>
                <a:off x="7164125" y="2359232"/>
                <a:ext cx="2115987" cy="307777"/>
              </a:xfrm>
              <a:prstGeom prst="rect">
                <a:avLst/>
              </a:prstGeom>
              <a:blipFill>
                <a:blip r:embed="rId5"/>
                <a:stretch>
                  <a:fillRect l="-865" t="-5882" b="-17647"/>
                </a:stretch>
              </a:blipFill>
            </p:spPr>
            <p:txBody>
              <a:bodyPr/>
              <a:lstStyle/>
              <a:p>
                <a:r>
                  <a:rPr lang="ja-JP" altLang="en-US">
                    <a:noFill/>
                  </a:rPr>
                  <a:t> </a:t>
                </a:r>
              </a:p>
            </p:txBody>
          </p:sp>
        </mc:Fallback>
      </mc:AlternateContent>
      <p:sp>
        <p:nvSpPr>
          <p:cNvPr id="36" name="テキスト ボックス 35"/>
          <p:cNvSpPr txBox="1"/>
          <p:nvPr/>
        </p:nvSpPr>
        <p:spPr>
          <a:xfrm>
            <a:off x="174287" y="713587"/>
            <a:ext cx="3687867" cy="369332"/>
          </a:xfrm>
          <a:prstGeom prst="rect">
            <a:avLst/>
          </a:prstGeom>
          <a:noFill/>
        </p:spPr>
        <p:txBody>
          <a:bodyPr wrap="square" rtlCol="0">
            <a:spAutoFit/>
          </a:bodyPr>
          <a:lstStyle/>
          <a:p>
            <a:r>
              <a:rPr kumimoji="1" lang="ja-JP" altLang="en-US" dirty="0" smtClean="0"/>
              <a:t>○線形傾圧モデル（</a:t>
            </a:r>
            <a:r>
              <a:rPr kumimoji="1" lang="en-US" altLang="ja-JP" dirty="0" smtClean="0"/>
              <a:t>LBM</a:t>
            </a:r>
            <a:r>
              <a:rPr kumimoji="1" lang="ja-JP" altLang="en-US" dirty="0" smtClean="0"/>
              <a:t>）実験</a:t>
            </a:r>
            <a:endParaRPr kumimoji="1" lang="en-US" altLang="ja-JP" dirty="0" smtClean="0"/>
          </a:p>
        </p:txBody>
      </p:sp>
      <p:sp>
        <p:nvSpPr>
          <p:cNvPr id="37" name="テキスト ボックス 36"/>
          <p:cNvSpPr txBox="1"/>
          <p:nvPr/>
        </p:nvSpPr>
        <p:spPr>
          <a:xfrm>
            <a:off x="2112467" y="957044"/>
            <a:ext cx="2142297" cy="307777"/>
          </a:xfrm>
          <a:prstGeom prst="rect">
            <a:avLst/>
          </a:prstGeom>
          <a:noFill/>
        </p:spPr>
        <p:txBody>
          <a:bodyPr wrap="square" rtlCol="0">
            <a:spAutoFit/>
          </a:bodyPr>
          <a:lstStyle/>
          <a:p>
            <a:r>
              <a:rPr kumimoji="1" lang="ja-JP" altLang="en-US" sz="1400" dirty="0" smtClean="0"/>
              <a:t>（</a:t>
            </a:r>
            <a:r>
              <a:rPr kumimoji="1" lang="en-US" altLang="ja-JP" sz="1400" dirty="0" smtClean="0"/>
              <a:t>Watanabe</a:t>
            </a:r>
            <a:r>
              <a:rPr kumimoji="1" lang="ja-JP" altLang="en-US" sz="1400" dirty="0"/>
              <a:t> </a:t>
            </a:r>
            <a:r>
              <a:rPr kumimoji="1" lang="en-US" altLang="ja-JP" sz="1400" dirty="0" smtClean="0"/>
              <a:t>et al.,2003</a:t>
            </a:r>
            <a:r>
              <a:rPr kumimoji="1" lang="ja-JP" altLang="en-US" sz="1400" dirty="0" smtClean="0"/>
              <a:t>）</a:t>
            </a:r>
            <a:endParaRPr kumimoji="1" lang="ja-JP" altLang="en-US" sz="1400" dirty="0"/>
          </a:p>
        </p:txBody>
      </p:sp>
      <p:sp>
        <p:nvSpPr>
          <p:cNvPr id="38" name="テキスト ボックス 37"/>
          <p:cNvSpPr txBox="1"/>
          <p:nvPr/>
        </p:nvSpPr>
        <p:spPr>
          <a:xfrm>
            <a:off x="174287" y="1954105"/>
            <a:ext cx="4541413" cy="307777"/>
          </a:xfrm>
          <a:prstGeom prst="rect">
            <a:avLst/>
          </a:prstGeom>
          <a:noFill/>
        </p:spPr>
        <p:txBody>
          <a:bodyPr wrap="square" rtlCol="0">
            <a:spAutoFit/>
          </a:bodyPr>
          <a:lstStyle/>
          <a:p>
            <a:r>
              <a:rPr kumimoji="1" lang="en-US" altLang="ja-JP" sz="1400" dirty="0" smtClean="0"/>
              <a:t>12</a:t>
            </a:r>
            <a:r>
              <a:rPr kumimoji="1" lang="ja-JP" altLang="en-US" sz="1400" dirty="0" smtClean="0"/>
              <a:t>月の気候値場に対し右図の熱源を与えて実験</a:t>
            </a:r>
            <a:endParaRPr kumimoji="1" lang="ja-JP" altLang="en-US" sz="1400" dirty="0"/>
          </a:p>
        </p:txBody>
      </p:sp>
      <p:sp>
        <p:nvSpPr>
          <p:cNvPr id="40" name="テキスト ボックス 39"/>
          <p:cNvSpPr txBox="1"/>
          <p:nvPr/>
        </p:nvSpPr>
        <p:spPr>
          <a:xfrm>
            <a:off x="972233" y="6008366"/>
            <a:ext cx="6770770" cy="369332"/>
          </a:xfrm>
          <a:prstGeom prst="rect">
            <a:avLst/>
          </a:prstGeom>
          <a:noFill/>
        </p:spPr>
        <p:txBody>
          <a:bodyPr wrap="square" rtlCol="0">
            <a:spAutoFit/>
          </a:bodyPr>
          <a:lstStyle/>
          <a:p>
            <a:r>
              <a:rPr kumimoji="1" lang="ja-JP" altLang="en-US" dirty="0" smtClean="0"/>
              <a:t>チャクチ海</a:t>
            </a:r>
            <a:r>
              <a:rPr kumimoji="1" lang="ja-JP" altLang="en-US" dirty="0"/>
              <a:t>上</a:t>
            </a:r>
            <a:r>
              <a:rPr kumimoji="1" lang="ja-JP" altLang="en-US" dirty="0" smtClean="0"/>
              <a:t>空の</a:t>
            </a:r>
            <a:r>
              <a:rPr kumimoji="1" lang="ja-JP" altLang="en-US" dirty="0" err="1" smtClean="0"/>
              <a:t>と</a:t>
            </a:r>
            <a:r>
              <a:rPr kumimoji="1" lang="ja-JP" altLang="en-US" dirty="0" smtClean="0"/>
              <a:t>その周囲の</a:t>
            </a:r>
            <a:r>
              <a:rPr kumimoji="1" lang="ja-JP" altLang="en-US" dirty="0"/>
              <a:t>パターン</a:t>
            </a:r>
            <a:r>
              <a:rPr kumimoji="1" lang="ja-JP" altLang="en-US" dirty="0" smtClean="0"/>
              <a:t>に整合性がみられる．</a:t>
            </a:r>
            <a:endParaRPr kumimoji="1" lang="en-US" altLang="ja-JP" dirty="0" smtClean="0"/>
          </a:p>
        </p:txBody>
      </p:sp>
      <p:sp>
        <p:nvSpPr>
          <p:cNvPr id="41" name="右矢印 40"/>
          <p:cNvSpPr/>
          <p:nvPr/>
        </p:nvSpPr>
        <p:spPr>
          <a:xfrm>
            <a:off x="1070020" y="6408588"/>
            <a:ext cx="365760" cy="305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1425769" y="6377698"/>
            <a:ext cx="7408394" cy="369332"/>
          </a:xfrm>
          <a:prstGeom prst="rect">
            <a:avLst/>
          </a:prstGeom>
          <a:noFill/>
        </p:spPr>
        <p:txBody>
          <a:bodyPr wrap="square" rtlCol="0">
            <a:spAutoFit/>
          </a:bodyPr>
          <a:lstStyle/>
          <a:p>
            <a:r>
              <a:rPr kumimoji="1" lang="ja-JP" altLang="en-US" dirty="0" smtClean="0"/>
              <a:t>初冬のチャクチ海上の加熱偏差が大気循環場に応答する可能性を示唆</a:t>
            </a:r>
            <a:endParaRPr kumimoji="1" lang="ja-JP" altLang="en-US" dirty="0"/>
          </a:p>
        </p:txBody>
      </p:sp>
      <p:sp>
        <p:nvSpPr>
          <p:cNvPr id="44" name="正方形/長方形 43"/>
          <p:cNvSpPr/>
          <p:nvPr/>
        </p:nvSpPr>
        <p:spPr>
          <a:xfrm>
            <a:off x="174287" y="1152771"/>
            <a:ext cx="4572000" cy="861774"/>
          </a:xfrm>
          <a:prstGeom prst="rect">
            <a:avLst/>
          </a:prstGeom>
        </p:spPr>
        <p:txBody>
          <a:bodyPr>
            <a:spAutoFit/>
          </a:bodyPr>
          <a:lstStyle/>
          <a:p>
            <a:r>
              <a:rPr kumimoji="1" lang="ja-JP" altLang="en-US" sz="1600" dirty="0"/>
              <a:t>使用データ：</a:t>
            </a:r>
            <a:r>
              <a:rPr kumimoji="1" lang="en-US" altLang="ja-JP" sz="1600" dirty="0"/>
              <a:t>JRA-55</a:t>
            </a:r>
            <a:r>
              <a:rPr kumimoji="1" lang="ja-JP" altLang="en-US" sz="1600" dirty="0"/>
              <a:t>再解析データ</a:t>
            </a:r>
            <a:endParaRPr kumimoji="1" lang="en-US" altLang="ja-JP" sz="1600" dirty="0"/>
          </a:p>
          <a:p>
            <a:r>
              <a:rPr kumimoji="1" lang="ja-JP" altLang="en-US" sz="1600" dirty="0"/>
              <a:t>水平解像度：</a:t>
            </a:r>
            <a:r>
              <a:rPr kumimoji="1" lang="en-US" altLang="ja-JP" sz="1600" dirty="0"/>
              <a:t>2.8°×2.8°</a:t>
            </a:r>
          </a:p>
          <a:p>
            <a:r>
              <a:rPr kumimoji="1" lang="ja-JP" altLang="en-US" sz="1600" dirty="0"/>
              <a:t>鉛直層：</a:t>
            </a:r>
            <a:r>
              <a:rPr kumimoji="1" lang="en-US" altLang="ja-JP" sz="1600" dirty="0"/>
              <a:t>20</a:t>
            </a:r>
            <a:r>
              <a:rPr kumimoji="1" lang="ja-JP" altLang="en-US" sz="1600" dirty="0"/>
              <a:t>層</a:t>
            </a:r>
          </a:p>
        </p:txBody>
      </p:sp>
      <p:sp>
        <p:nvSpPr>
          <p:cNvPr id="45" name="テキスト ボックス 44"/>
          <p:cNvSpPr txBox="1"/>
          <p:nvPr/>
        </p:nvSpPr>
        <p:spPr>
          <a:xfrm>
            <a:off x="174287" y="2205344"/>
            <a:ext cx="2784721" cy="307777"/>
          </a:xfrm>
          <a:prstGeom prst="rect">
            <a:avLst/>
          </a:prstGeom>
          <a:noFill/>
        </p:spPr>
        <p:txBody>
          <a:bodyPr wrap="square" rtlCol="0">
            <a:spAutoFit/>
          </a:bodyPr>
          <a:lstStyle/>
          <a:p>
            <a:r>
              <a:rPr kumimoji="1" lang="en-US" altLang="ja-JP" sz="1400" dirty="0" smtClean="0"/>
              <a:t>20</a:t>
            </a:r>
            <a:r>
              <a:rPr kumimoji="1" lang="ja-JP" altLang="en-US" sz="1400" dirty="0" smtClean="0"/>
              <a:t>日後</a:t>
            </a:r>
            <a:r>
              <a:rPr kumimoji="1" lang="en-US" altLang="ja-JP" sz="1400" dirty="0" smtClean="0"/>
              <a:t>‐30</a:t>
            </a:r>
            <a:r>
              <a:rPr kumimoji="1" lang="ja-JP" altLang="en-US" sz="1400" dirty="0" smtClean="0"/>
              <a:t>日後の平均結果</a:t>
            </a:r>
            <a:endParaRPr kumimoji="1" lang="ja-JP" altLang="en-US" sz="1400" dirty="0"/>
          </a:p>
        </p:txBody>
      </p:sp>
      <p:sp>
        <p:nvSpPr>
          <p:cNvPr id="4" name="テキスト ボックス 3"/>
          <p:cNvSpPr txBox="1"/>
          <p:nvPr/>
        </p:nvSpPr>
        <p:spPr>
          <a:xfrm rot="16200000">
            <a:off x="6312623" y="968105"/>
            <a:ext cx="743689" cy="369332"/>
          </a:xfrm>
          <a:prstGeom prst="rect">
            <a:avLst/>
          </a:prstGeom>
          <a:noFill/>
        </p:spPr>
        <p:txBody>
          <a:bodyPr wrap="square" rtlCol="0">
            <a:spAutoFit/>
          </a:bodyPr>
          <a:lstStyle/>
          <a:p>
            <a:r>
              <a:rPr kumimoji="1" lang="en-US" altLang="ja-JP" dirty="0"/>
              <a:t>σ</a:t>
            </a:r>
            <a:endParaRPr kumimoji="1" lang="ja-JP" altLang="en-US" dirty="0"/>
          </a:p>
        </p:txBody>
      </p:sp>
      <p:pic>
        <p:nvPicPr>
          <p:cNvPr id="28" name="図 27"/>
          <p:cNvPicPr>
            <a:picLocks noChangeAspect="1"/>
          </p:cNvPicPr>
          <p:nvPr/>
        </p:nvPicPr>
        <p:blipFill rotWithShape="1">
          <a:blip r:embed="rId6" cstate="print">
            <a:extLst>
              <a:ext uri="{28A0092B-C50C-407E-A947-70E740481C1C}">
                <a14:useLocalDpi xmlns:a14="http://schemas.microsoft.com/office/drawing/2010/main" val="0"/>
              </a:ext>
            </a:extLst>
          </a:blip>
          <a:srcRect l="18850" t="9007" r="23337" b="5147"/>
          <a:stretch/>
        </p:blipFill>
        <p:spPr>
          <a:xfrm>
            <a:off x="4519001" y="383173"/>
            <a:ext cx="1729077" cy="1983978"/>
          </a:xfrm>
          <a:prstGeom prst="rect">
            <a:avLst/>
          </a:prstGeom>
        </p:spPr>
      </p:pic>
      <mc:AlternateContent xmlns:mc="http://schemas.openxmlformats.org/markup-compatibility/2006" xmlns:a14="http://schemas.microsoft.com/office/drawing/2010/main">
        <mc:Choice Requires="a14">
          <p:sp>
            <p:nvSpPr>
              <p:cNvPr id="46" name="テキスト ボックス 45"/>
              <p:cNvSpPr txBox="1"/>
              <p:nvPr/>
            </p:nvSpPr>
            <p:spPr>
              <a:xfrm>
                <a:off x="4129937" y="2281907"/>
                <a:ext cx="3452136" cy="600164"/>
              </a:xfrm>
              <a:prstGeom prst="rect">
                <a:avLst/>
              </a:prstGeom>
              <a:noFill/>
            </p:spPr>
            <p:txBody>
              <a:bodyPr wrap="square" rtlCol="0">
                <a:spAutoFit/>
              </a:bodyPr>
              <a:lstStyle/>
              <a:p>
                <a:r>
                  <a:rPr kumimoji="1" lang="ja-JP" altLang="en-US" sz="1100" dirty="0" smtClean="0"/>
                  <a:t>再解析偏差</a:t>
                </a:r>
                <a:endParaRPr kumimoji="1" lang="en-US" altLang="ja-JP" sz="1100" dirty="0" smtClean="0"/>
              </a:p>
              <a:p>
                <a:r>
                  <a:rPr kumimoji="1" lang="ja-JP" altLang="en-US" sz="1100" dirty="0" smtClean="0"/>
                  <a:t>鉛直拡散による加熱，対流による加熱の合計</a:t>
                </a:r>
                <a14:m>
                  <m:oMath xmlns:m="http://schemas.openxmlformats.org/officeDocument/2006/math">
                    <m:r>
                      <a:rPr kumimoji="1" lang="en-US" altLang="ja-JP" sz="1100">
                        <a:latin typeface="Cambria Math" panose="02040503050406030204" pitchFamily="18" charset="0"/>
                      </a:rPr>
                      <m:t>[</m:t>
                    </m:r>
                    <m:r>
                      <m:rPr>
                        <m:sty m:val="p"/>
                      </m:rPr>
                      <a:rPr kumimoji="1" lang="en-US" altLang="ja-JP" sz="1100">
                        <a:latin typeface="Cambria Math" panose="02040503050406030204" pitchFamily="18" charset="0"/>
                      </a:rPr>
                      <m:t>K</m:t>
                    </m:r>
                    <m:r>
                      <a:rPr kumimoji="1" lang="en-US" altLang="ja-JP" sz="1100" i="1">
                        <a:latin typeface="Cambria Math" panose="02040503050406030204" pitchFamily="18" charset="0"/>
                      </a:rPr>
                      <m:t> </m:t>
                    </m:r>
                    <m:sSup>
                      <m:sSupPr>
                        <m:ctrlPr>
                          <a:rPr kumimoji="1" lang="en-US" altLang="ja-JP" sz="1100" i="1">
                            <a:latin typeface="Cambria Math" panose="02040503050406030204" pitchFamily="18" charset="0"/>
                          </a:rPr>
                        </m:ctrlPr>
                      </m:sSupPr>
                      <m:e>
                        <m:r>
                          <m:rPr>
                            <m:sty m:val="p"/>
                          </m:rPr>
                          <a:rPr kumimoji="1" lang="en-US" altLang="ja-JP" sz="1100">
                            <a:latin typeface="Cambria Math" panose="02040503050406030204" pitchFamily="18" charset="0"/>
                          </a:rPr>
                          <m:t>day</m:t>
                        </m:r>
                      </m:e>
                      <m:sup>
                        <m:r>
                          <a:rPr kumimoji="1" lang="en-US" altLang="ja-JP" sz="1100" i="1">
                            <a:latin typeface="Cambria Math" panose="02040503050406030204" pitchFamily="18" charset="0"/>
                          </a:rPr>
                          <m:t>−1</m:t>
                        </m:r>
                      </m:sup>
                    </m:sSup>
                    <m:r>
                      <a:rPr kumimoji="1" lang="en-US" altLang="ja-JP" sz="1100" i="1">
                        <a:latin typeface="Cambria Math" panose="02040503050406030204" pitchFamily="18" charset="0"/>
                      </a:rPr>
                      <m:t>]</m:t>
                    </m:r>
                  </m:oMath>
                </a14:m>
                <a:endParaRPr kumimoji="1" lang="ja-JP" altLang="en-US" sz="1100" dirty="0"/>
              </a:p>
            </p:txBody>
          </p:sp>
        </mc:Choice>
        <mc:Fallback xmlns="">
          <p:sp>
            <p:nvSpPr>
              <p:cNvPr id="46" name="テキスト ボックス 45"/>
              <p:cNvSpPr txBox="1">
                <a:spLocks noRot="1" noChangeAspect="1" noMove="1" noResize="1" noEditPoints="1" noAdjustHandles="1" noChangeArrowheads="1" noChangeShapeType="1" noTextEdit="1"/>
              </p:cNvSpPr>
              <p:nvPr/>
            </p:nvSpPr>
            <p:spPr>
              <a:xfrm>
                <a:off x="4129937" y="2281907"/>
                <a:ext cx="3452136" cy="600164"/>
              </a:xfrm>
              <a:prstGeom prst="rect">
                <a:avLst/>
              </a:prstGeom>
              <a:blipFill>
                <a:blip r:embed="rId7"/>
                <a:stretch>
                  <a:fillRect t="-2020" b="-2020"/>
                </a:stretch>
              </a:blipFill>
            </p:spPr>
            <p:txBody>
              <a:bodyPr/>
              <a:lstStyle/>
              <a:p>
                <a:r>
                  <a:rPr lang="ja-JP" altLang="en-US">
                    <a:noFill/>
                  </a:rPr>
                  <a:t> </a:t>
                </a:r>
              </a:p>
            </p:txBody>
          </p:sp>
        </mc:Fallback>
      </mc:AlternateContent>
      <p:pic>
        <p:nvPicPr>
          <p:cNvPr id="29" name="図 28"/>
          <p:cNvPicPr>
            <a:picLocks noChangeAspect="1"/>
          </p:cNvPicPr>
          <p:nvPr/>
        </p:nvPicPr>
        <p:blipFill rotWithShape="1">
          <a:blip r:embed="rId8" cstate="print">
            <a:extLst>
              <a:ext uri="{28A0092B-C50C-407E-A947-70E740481C1C}">
                <a14:useLocalDpi xmlns:a14="http://schemas.microsoft.com/office/drawing/2010/main" val="0"/>
              </a:ext>
            </a:extLst>
          </a:blip>
          <a:srcRect l="18782" t="49064" r="18781" b="9466"/>
          <a:stretch/>
        </p:blipFill>
        <p:spPr>
          <a:xfrm>
            <a:off x="7488773" y="432594"/>
            <a:ext cx="1608577" cy="825595"/>
          </a:xfrm>
          <a:prstGeom prst="rect">
            <a:avLst/>
          </a:prstGeom>
        </p:spPr>
      </p:pic>
      <p:sp>
        <p:nvSpPr>
          <p:cNvPr id="35" name="テキスト ボックス 34"/>
          <p:cNvSpPr txBox="1"/>
          <p:nvPr/>
        </p:nvSpPr>
        <p:spPr>
          <a:xfrm>
            <a:off x="7401451" y="1276384"/>
            <a:ext cx="1783219" cy="369332"/>
          </a:xfrm>
          <a:prstGeom prst="rect">
            <a:avLst/>
          </a:prstGeom>
          <a:solidFill>
            <a:schemeClr val="bg1"/>
          </a:solidFill>
        </p:spPr>
        <p:txBody>
          <a:bodyPr wrap="square" rtlCol="0">
            <a:spAutoFit/>
          </a:bodyPr>
          <a:lstStyle/>
          <a:p>
            <a:r>
              <a:rPr kumimoji="1" lang="ja-JP" altLang="en-US" dirty="0" smtClean="0"/>
              <a:t>熱源強制　領域</a:t>
            </a:r>
            <a:endParaRPr kumimoji="1" lang="ja-JP" altLang="en-US" dirty="0"/>
          </a:p>
        </p:txBody>
      </p:sp>
      <p:pic>
        <p:nvPicPr>
          <p:cNvPr id="49" name="図 48"/>
          <p:cNvPicPr>
            <a:picLocks noChangeAspect="1"/>
          </p:cNvPicPr>
          <p:nvPr/>
        </p:nvPicPr>
        <p:blipFill rotWithShape="1">
          <a:blip r:embed="rId2" cstate="print">
            <a:extLst>
              <a:ext uri="{28A0092B-C50C-407E-A947-70E740481C1C}">
                <a14:useLocalDpi xmlns:a14="http://schemas.microsoft.com/office/drawing/2010/main" val="0"/>
              </a:ext>
            </a:extLst>
          </a:blip>
          <a:srcRect l="83274" t="10062" r="5775" b="9434"/>
          <a:stretch/>
        </p:blipFill>
        <p:spPr>
          <a:xfrm>
            <a:off x="3659456" y="2780483"/>
            <a:ext cx="490042" cy="2783671"/>
          </a:xfrm>
          <a:prstGeom prst="rect">
            <a:avLst/>
          </a:prstGeom>
        </p:spPr>
      </p:pic>
    </p:spTree>
    <p:extLst>
      <p:ext uri="{BB962C8B-B14F-4D97-AF65-F5344CB8AC3E}">
        <p14:creationId xmlns:p14="http://schemas.microsoft.com/office/powerpoint/2010/main" val="30024388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l="18472" t="9732" b="10000"/>
          <a:stretch/>
        </p:blipFill>
        <p:spPr>
          <a:xfrm>
            <a:off x="5581290" y="4115709"/>
            <a:ext cx="3562709" cy="2710435"/>
          </a:xfrm>
          <a:prstGeom prst="rect">
            <a:avLst/>
          </a:prstGeom>
        </p:spPr>
      </p:pic>
      <p:sp>
        <p:nvSpPr>
          <p:cNvPr id="5" name="タイトル 4"/>
          <p:cNvSpPr>
            <a:spLocks noGrp="1"/>
          </p:cNvSpPr>
          <p:nvPr>
            <p:ph type="title"/>
          </p:nvPr>
        </p:nvSpPr>
        <p:spPr/>
        <p:txBody>
          <a:bodyPr/>
          <a:lstStyle/>
          <a:p>
            <a:endParaRPr kumimoji="1" lang="ja-JP" altLang="en-US"/>
          </a:p>
        </p:txBody>
      </p:sp>
      <p:sp>
        <p:nvSpPr>
          <p:cNvPr id="2" name="スライド番号プレースホルダー 1"/>
          <p:cNvSpPr>
            <a:spLocks noGrp="1"/>
          </p:cNvSpPr>
          <p:nvPr>
            <p:ph type="sldNum" sz="quarter" idx="12"/>
          </p:nvPr>
        </p:nvSpPr>
        <p:spPr/>
        <p:txBody>
          <a:bodyPr/>
          <a:lstStyle/>
          <a:p>
            <a:fld id="{7F22866C-2D18-40AA-8224-C8A59CA76CD4}" type="slidenum">
              <a:rPr kumimoji="1" lang="ja-JP" altLang="en-US" smtClean="0"/>
              <a:t>11</a:t>
            </a:fld>
            <a:endParaRPr kumimoji="1" lang="ja-JP" altLang="en-US"/>
          </a:p>
        </p:txBody>
      </p:sp>
      <p:sp>
        <p:nvSpPr>
          <p:cNvPr id="3" name="テキスト ボックス 2"/>
          <p:cNvSpPr txBox="1"/>
          <p:nvPr/>
        </p:nvSpPr>
        <p:spPr>
          <a:xfrm>
            <a:off x="118066" y="556620"/>
            <a:ext cx="8515350" cy="3293209"/>
          </a:xfrm>
          <a:prstGeom prst="rect">
            <a:avLst/>
          </a:prstGeom>
          <a:solidFill>
            <a:schemeClr val="bg1"/>
          </a:solidFill>
        </p:spPr>
        <p:txBody>
          <a:bodyPr wrap="square" rtlCol="0">
            <a:spAutoFit/>
          </a:bodyPr>
          <a:lstStyle/>
          <a:p>
            <a:r>
              <a:rPr kumimoji="1" lang="ja-JP" altLang="en-US" sz="2800" b="1" dirty="0" smtClean="0"/>
              <a:t>使用モデル：</a:t>
            </a:r>
            <a:r>
              <a:rPr kumimoji="1" lang="en-US" altLang="ja-JP" sz="2800" b="1" dirty="0" smtClean="0"/>
              <a:t>WRF </a:t>
            </a:r>
            <a:r>
              <a:rPr kumimoji="1" lang="en-US" altLang="ja-JP" sz="2800" b="1" dirty="0" err="1" smtClean="0"/>
              <a:t>ver</a:t>
            </a:r>
            <a:r>
              <a:rPr kumimoji="1" lang="en-US" altLang="ja-JP" sz="2800" b="1" dirty="0" smtClean="0"/>
              <a:t> 3.4.1</a:t>
            </a:r>
            <a:r>
              <a:rPr kumimoji="1" lang="ja-JP" altLang="en-US" sz="2000" dirty="0" smtClean="0"/>
              <a:t>　</a:t>
            </a:r>
            <a:endParaRPr kumimoji="1" lang="en-US" altLang="ja-JP" sz="2000" dirty="0" smtClean="0"/>
          </a:p>
          <a:p>
            <a:r>
              <a:rPr kumimoji="1" lang="en-US" altLang="ja-JP" sz="1600" dirty="0"/>
              <a:t>	</a:t>
            </a:r>
            <a:r>
              <a:rPr kumimoji="1" lang="en-US" altLang="ja-JP" sz="1600" dirty="0" smtClean="0"/>
              <a:t>			</a:t>
            </a:r>
            <a:r>
              <a:rPr lang="en-US" altLang="ja-JP" sz="1600" dirty="0" smtClean="0"/>
              <a:t>Weather </a:t>
            </a:r>
            <a:r>
              <a:rPr lang="en-US" altLang="ja-JP" sz="1600" dirty="0"/>
              <a:t>Research and Forecasting (WRF) Model</a:t>
            </a:r>
            <a:r>
              <a:rPr kumimoji="1" lang="ja-JP" altLang="en-US" sz="2000" dirty="0" smtClean="0"/>
              <a:t>　</a:t>
            </a:r>
            <a:r>
              <a:rPr kumimoji="1" lang="en-US" altLang="ja-JP" sz="2000" dirty="0" smtClean="0"/>
              <a:t>(</a:t>
            </a:r>
            <a:r>
              <a:rPr kumimoji="1" lang="ja-JP" altLang="en-US" sz="2000" dirty="0" smtClean="0"/>
              <a:t>数値予報モデル</a:t>
            </a:r>
            <a:r>
              <a:rPr kumimoji="1" lang="en-US" altLang="ja-JP" sz="2000" dirty="0" smtClean="0"/>
              <a:t>)</a:t>
            </a:r>
          </a:p>
          <a:p>
            <a:r>
              <a:rPr kumimoji="1" lang="ja-JP" altLang="en-US" sz="2000" dirty="0" smtClean="0"/>
              <a:t>・水平格子間隔　：　</a:t>
            </a:r>
            <a:r>
              <a:rPr kumimoji="1" lang="en-US" altLang="ja-JP" sz="2000" dirty="0"/>
              <a:t>2</a:t>
            </a:r>
            <a:r>
              <a:rPr kumimoji="1" lang="en-US" altLang="ja-JP" sz="2000" dirty="0" smtClean="0"/>
              <a:t>00km</a:t>
            </a:r>
          </a:p>
          <a:p>
            <a:r>
              <a:rPr kumimoji="1" lang="ja-JP" altLang="en-US" sz="2000" dirty="0" smtClean="0"/>
              <a:t>・格子数　　　　：　</a:t>
            </a:r>
            <a:r>
              <a:rPr kumimoji="1" lang="en-US" altLang="ja-JP" sz="2000" dirty="0" smtClean="0"/>
              <a:t>100×100</a:t>
            </a:r>
          </a:p>
          <a:p>
            <a:r>
              <a:rPr kumimoji="1" lang="ja-JP" altLang="en-US" sz="2000" dirty="0" smtClean="0"/>
              <a:t>・</a:t>
            </a:r>
            <a:r>
              <a:rPr kumimoji="1" lang="en-US" altLang="ja-JP" sz="2000" dirty="0" smtClean="0"/>
              <a:t>Map</a:t>
            </a:r>
            <a:r>
              <a:rPr kumimoji="1" lang="ja-JP" altLang="en-US" sz="2000" dirty="0" smtClean="0"/>
              <a:t> </a:t>
            </a:r>
            <a:r>
              <a:rPr kumimoji="1" lang="en-US" altLang="ja-JP" sz="2000" dirty="0" smtClean="0"/>
              <a:t>projection</a:t>
            </a:r>
            <a:r>
              <a:rPr kumimoji="1" lang="ja-JP" altLang="en-US" sz="2000" dirty="0" smtClean="0"/>
              <a:t>　：　</a:t>
            </a:r>
            <a:r>
              <a:rPr kumimoji="1" lang="en-US" altLang="ja-JP" sz="2000" dirty="0" smtClean="0"/>
              <a:t>polar</a:t>
            </a:r>
            <a:r>
              <a:rPr kumimoji="1" lang="ja-JP" altLang="en-US" sz="2000" dirty="0" smtClean="0"/>
              <a:t>　</a:t>
            </a:r>
            <a:r>
              <a:rPr kumimoji="1" lang="en-US" altLang="ja-JP" sz="2000" dirty="0" smtClean="0"/>
              <a:t>(truelat1</a:t>
            </a:r>
            <a:r>
              <a:rPr kumimoji="1" lang="ja-JP" altLang="en-US" sz="2000" dirty="0"/>
              <a:t> </a:t>
            </a:r>
            <a:r>
              <a:rPr kumimoji="1" lang="en-US" altLang="ja-JP" sz="2000" dirty="0" smtClean="0"/>
              <a:t>90)</a:t>
            </a:r>
          </a:p>
          <a:p>
            <a:r>
              <a:rPr kumimoji="1" lang="ja-JP" altLang="en-US" sz="2000" dirty="0" smtClean="0"/>
              <a:t>・</a:t>
            </a:r>
            <a:r>
              <a:rPr kumimoji="1" lang="en-US" altLang="ja-JP" sz="2000" dirty="0" smtClean="0"/>
              <a:t>time step</a:t>
            </a:r>
            <a:r>
              <a:rPr kumimoji="1" lang="ja-JP" altLang="en-US" sz="2000" dirty="0" smtClean="0"/>
              <a:t>　　　：　</a:t>
            </a:r>
            <a:r>
              <a:rPr kumimoji="1" lang="en-US" altLang="ja-JP" sz="2000" dirty="0" smtClean="0"/>
              <a:t>360</a:t>
            </a:r>
            <a:r>
              <a:rPr kumimoji="1" lang="ja-JP" altLang="en-US" sz="2000" dirty="0" smtClean="0"/>
              <a:t>秒</a:t>
            </a:r>
            <a:endParaRPr kumimoji="1" lang="en-US" altLang="ja-JP" sz="2000" dirty="0" smtClean="0"/>
          </a:p>
          <a:p>
            <a:r>
              <a:rPr kumimoji="1" lang="ja-JP" altLang="en-US" sz="2000" dirty="0" smtClean="0"/>
              <a:t>・初期値，境界値</a:t>
            </a:r>
            <a:endParaRPr kumimoji="1" lang="en-US" altLang="ja-JP" sz="2000" dirty="0" smtClean="0"/>
          </a:p>
          <a:p>
            <a:r>
              <a:rPr kumimoji="1" lang="en-US" altLang="ja-JP" sz="2000" dirty="0"/>
              <a:t>	</a:t>
            </a:r>
            <a:endParaRPr kumimoji="1" lang="en-US" altLang="ja-JP" sz="2000" dirty="0" smtClean="0"/>
          </a:p>
          <a:p>
            <a:r>
              <a:rPr kumimoji="1" lang="ja-JP" altLang="en-US" sz="2000" dirty="0" smtClean="0"/>
              <a:t>・計算期間　：　</a:t>
            </a:r>
            <a:r>
              <a:rPr kumimoji="1" lang="en-US" altLang="ja-JP" sz="2000" dirty="0" smtClean="0"/>
              <a:t>2017/10/14 00UTC</a:t>
            </a:r>
            <a:r>
              <a:rPr kumimoji="1" lang="ja-JP" altLang="en-US" sz="2000" dirty="0" smtClean="0"/>
              <a:t>～</a:t>
            </a:r>
            <a:r>
              <a:rPr kumimoji="1" lang="en-US" altLang="ja-JP" sz="2000" dirty="0" smtClean="0"/>
              <a:t>2018/12/15 18UTC</a:t>
            </a:r>
          </a:p>
          <a:p>
            <a:r>
              <a:rPr kumimoji="1" lang="en-US" altLang="ja-JP" sz="2000" dirty="0"/>
              <a:t>	</a:t>
            </a:r>
            <a:r>
              <a:rPr kumimoji="1" lang="en-US" altLang="ja-JP" sz="2000" dirty="0" smtClean="0"/>
              <a:t>			※</a:t>
            </a:r>
            <a:r>
              <a:rPr kumimoji="1" lang="ja-JP" altLang="en-US" sz="2000" dirty="0" smtClean="0"/>
              <a:t>最初の</a:t>
            </a:r>
            <a:r>
              <a:rPr kumimoji="1" lang="en-US" altLang="ja-JP" sz="2000" dirty="0" smtClean="0"/>
              <a:t>1</a:t>
            </a:r>
            <a:r>
              <a:rPr kumimoji="1" lang="ja-JP" altLang="en-US" sz="2000" dirty="0" smtClean="0"/>
              <a:t>か月のデータは解析期間から除外する</a:t>
            </a:r>
            <a:endParaRPr kumimoji="1" lang="en-US" altLang="ja-JP" sz="2000" dirty="0" smtClean="0"/>
          </a:p>
        </p:txBody>
      </p:sp>
      <p:sp>
        <p:nvSpPr>
          <p:cNvPr id="7" name="正方形/長方形 6"/>
          <p:cNvSpPr/>
          <p:nvPr/>
        </p:nvSpPr>
        <p:spPr>
          <a:xfrm>
            <a:off x="2415040" y="2532939"/>
            <a:ext cx="6519672" cy="646331"/>
          </a:xfrm>
          <a:prstGeom prst="rect">
            <a:avLst/>
          </a:prstGeom>
        </p:spPr>
        <p:txBody>
          <a:bodyPr wrap="square">
            <a:spAutoFit/>
          </a:bodyPr>
          <a:lstStyle/>
          <a:p>
            <a:r>
              <a:rPr kumimoji="1" lang="ja-JP" altLang="en-US" dirty="0" smtClean="0"/>
              <a:t>：</a:t>
            </a:r>
            <a:r>
              <a:rPr kumimoji="1" lang="en-US" altLang="ja-JP" dirty="0" smtClean="0"/>
              <a:t>ERA-interim</a:t>
            </a:r>
            <a:r>
              <a:rPr kumimoji="1" lang="ja-JP" altLang="en-US" dirty="0" err="1"/>
              <a:t>，</a:t>
            </a:r>
            <a:r>
              <a:rPr kumimoji="1" lang="en-US" altLang="ja-JP" dirty="0"/>
              <a:t>OISST</a:t>
            </a:r>
            <a:r>
              <a:rPr kumimoji="1" lang="ja-JP" altLang="en-US" dirty="0"/>
              <a:t>（海面水温，海氷密接度）</a:t>
            </a:r>
            <a:endParaRPr kumimoji="1" lang="en-US" altLang="ja-JP" dirty="0"/>
          </a:p>
          <a:p>
            <a:r>
              <a:rPr kumimoji="1" lang="en-US" altLang="ja-JP" dirty="0"/>
              <a:t>	※</a:t>
            </a:r>
            <a:r>
              <a:rPr kumimoji="1" lang="ja-JP" altLang="en-US" dirty="0"/>
              <a:t>海面水温，海氷密接度の境界値は</a:t>
            </a:r>
            <a:r>
              <a:rPr kumimoji="1" lang="en-US" altLang="ja-JP" dirty="0"/>
              <a:t>1</a:t>
            </a:r>
            <a:r>
              <a:rPr kumimoji="1" lang="ja-JP" altLang="en-US" dirty="0"/>
              <a:t>日ごとに更新</a:t>
            </a:r>
            <a:endParaRPr kumimoji="1" lang="en-US" altLang="ja-JP" dirty="0"/>
          </a:p>
        </p:txBody>
      </p:sp>
    </p:spTree>
    <p:extLst>
      <p:ext uri="{BB962C8B-B14F-4D97-AF65-F5344CB8AC3E}">
        <p14:creationId xmlns:p14="http://schemas.microsoft.com/office/powerpoint/2010/main" val="4217088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254774" y="916549"/>
            <a:ext cx="8806930" cy="159651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264318" y="2816980"/>
            <a:ext cx="8797386" cy="213299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p:cNvSpPr>
            <a:spLocks noGrp="1"/>
          </p:cNvSpPr>
          <p:nvPr>
            <p:ph type="title"/>
          </p:nvPr>
        </p:nvSpPr>
        <p:spPr/>
        <p:txBody>
          <a:bodyPr/>
          <a:lstStyle/>
          <a:p>
            <a:endParaRPr kumimoji="1" lang="ja-JP" altLang="en-US"/>
          </a:p>
        </p:txBody>
      </p:sp>
      <p:sp>
        <p:nvSpPr>
          <p:cNvPr id="2" name="スライド番号プレースホルダー 1"/>
          <p:cNvSpPr>
            <a:spLocks noGrp="1"/>
          </p:cNvSpPr>
          <p:nvPr>
            <p:ph type="sldNum" sz="quarter" idx="12"/>
          </p:nvPr>
        </p:nvSpPr>
        <p:spPr/>
        <p:txBody>
          <a:bodyPr/>
          <a:lstStyle/>
          <a:p>
            <a:fld id="{7F22866C-2D18-40AA-8224-C8A59CA76CD4}" type="slidenum">
              <a:rPr kumimoji="1" lang="ja-JP" altLang="en-US" smtClean="0"/>
              <a:t>12</a:t>
            </a:fld>
            <a:endParaRPr kumimoji="1" lang="ja-JP" altLang="en-US"/>
          </a:p>
        </p:txBody>
      </p:sp>
      <p:sp>
        <p:nvSpPr>
          <p:cNvPr id="7" name="正方形/長方形 6"/>
          <p:cNvSpPr/>
          <p:nvPr/>
        </p:nvSpPr>
        <p:spPr>
          <a:xfrm>
            <a:off x="192113" y="331022"/>
            <a:ext cx="1415772" cy="461665"/>
          </a:xfrm>
          <a:prstGeom prst="rect">
            <a:avLst/>
          </a:prstGeom>
        </p:spPr>
        <p:txBody>
          <a:bodyPr wrap="none">
            <a:spAutoFit/>
          </a:bodyPr>
          <a:lstStyle/>
          <a:p>
            <a:r>
              <a:rPr kumimoji="1" lang="ja-JP" altLang="en-US" sz="2400" dirty="0"/>
              <a:t>実験設定</a:t>
            </a:r>
            <a:endParaRPr kumimoji="1" lang="en-US" altLang="ja-JP" sz="2400" dirty="0"/>
          </a:p>
        </p:txBody>
      </p:sp>
      <p:sp>
        <p:nvSpPr>
          <p:cNvPr id="12" name="テキスト ボックス 11"/>
          <p:cNvSpPr txBox="1"/>
          <p:nvPr/>
        </p:nvSpPr>
        <p:spPr>
          <a:xfrm>
            <a:off x="446898" y="1150223"/>
            <a:ext cx="7005462" cy="1200329"/>
          </a:xfrm>
          <a:prstGeom prst="rect">
            <a:avLst/>
          </a:prstGeom>
          <a:noFill/>
        </p:spPr>
        <p:txBody>
          <a:bodyPr wrap="square" rtlCol="0">
            <a:spAutoFit/>
          </a:bodyPr>
          <a:lstStyle/>
          <a:p>
            <a:r>
              <a:rPr kumimoji="1" lang="ja-JP" altLang="en-US" dirty="0" smtClean="0"/>
              <a:t>境界条件：</a:t>
            </a:r>
            <a:r>
              <a:rPr kumimoji="1" lang="en-US" altLang="ja-JP" dirty="0" err="1" smtClean="0"/>
              <a:t>ERAinterim</a:t>
            </a:r>
            <a:r>
              <a:rPr kumimoji="1" lang="ja-JP" altLang="en-US" dirty="0" smtClean="0"/>
              <a:t>の</a:t>
            </a:r>
            <a:r>
              <a:rPr kumimoji="1" lang="en-US" altLang="ja-JP" dirty="0" smtClean="0"/>
              <a:t>17/18</a:t>
            </a:r>
            <a:r>
              <a:rPr kumimoji="1" lang="ja-JP" altLang="en-US" dirty="0" smtClean="0"/>
              <a:t>年のデータ</a:t>
            </a:r>
            <a:endParaRPr kumimoji="1" lang="en-US" altLang="ja-JP" dirty="0" smtClean="0"/>
          </a:p>
          <a:p>
            <a:r>
              <a:rPr kumimoji="1" lang="en-US" altLang="ja-JP" dirty="0"/>
              <a:t>	</a:t>
            </a:r>
            <a:r>
              <a:rPr kumimoji="1" lang="en-US" altLang="ja-JP" dirty="0" smtClean="0"/>
              <a:t>	</a:t>
            </a:r>
            <a:r>
              <a:rPr kumimoji="1" lang="ja-JP" altLang="en-US" dirty="0" smtClean="0"/>
              <a:t>　</a:t>
            </a:r>
            <a:r>
              <a:rPr kumimoji="1" lang="en-US" altLang="ja-JP" dirty="0" smtClean="0"/>
              <a:t>OISST</a:t>
            </a:r>
            <a:r>
              <a:rPr kumimoji="1" lang="ja-JP" altLang="en-US" dirty="0" smtClean="0"/>
              <a:t>の</a:t>
            </a:r>
            <a:r>
              <a:rPr kumimoji="1" lang="en-US" altLang="ja-JP" dirty="0" smtClean="0"/>
              <a:t>17/18</a:t>
            </a:r>
            <a:r>
              <a:rPr kumimoji="1" lang="ja-JP" altLang="en-US" dirty="0" smtClean="0"/>
              <a:t>年のデータ（海面水温，海氷密接度）</a:t>
            </a:r>
            <a:endParaRPr kumimoji="1" lang="en-US" altLang="ja-JP" dirty="0" smtClean="0"/>
          </a:p>
          <a:p>
            <a:r>
              <a:rPr kumimoji="1" lang="ja-JP" altLang="en-US" dirty="0" smtClean="0"/>
              <a:t>初期値：</a:t>
            </a:r>
            <a:r>
              <a:rPr kumimoji="1" lang="en-US" altLang="ja-JP" dirty="0" err="1"/>
              <a:t>ERAinterim</a:t>
            </a:r>
            <a:r>
              <a:rPr kumimoji="1" lang="ja-JP" altLang="en-US" dirty="0"/>
              <a:t>の</a:t>
            </a:r>
            <a:r>
              <a:rPr kumimoji="1" lang="en-US" altLang="ja-JP" dirty="0"/>
              <a:t>17/18</a:t>
            </a:r>
            <a:r>
              <a:rPr kumimoji="1" lang="ja-JP" altLang="en-US" dirty="0"/>
              <a:t>年のデータ</a:t>
            </a:r>
            <a:endParaRPr kumimoji="1" lang="en-US" altLang="ja-JP" dirty="0"/>
          </a:p>
          <a:p>
            <a:r>
              <a:rPr kumimoji="1" lang="en-US" altLang="ja-JP" dirty="0"/>
              <a:t>	</a:t>
            </a:r>
            <a:r>
              <a:rPr kumimoji="1" lang="ja-JP" altLang="en-US" dirty="0" smtClean="0"/>
              <a:t>　</a:t>
            </a:r>
            <a:r>
              <a:rPr kumimoji="1" lang="ja-JP" altLang="en-US" dirty="0"/>
              <a:t>　</a:t>
            </a:r>
            <a:r>
              <a:rPr kumimoji="1" lang="en-US" altLang="ja-JP" dirty="0"/>
              <a:t>OISST</a:t>
            </a:r>
            <a:r>
              <a:rPr kumimoji="1" lang="ja-JP" altLang="en-US" dirty="0"/>
              <a:t>の</a:t>
            </a:r>
            <a:r>
              <a:rPr kumimoji="1" lang="en-US" altLang="ja-JP" dirty="0"/>
              <a:t>17/18</a:t>
            </a:r>
            <a:r>
              <a:rPr kumimoji="1" lang="ja-JP" altLang="en-US" dirty="0"/>
              <a:t>年のデータ（海面水温，海氷密接度</a:t>
            </a:r>
            <a:r>
              <a:rPr kumimoji="1" lang="ja-JP" altLang="en-US" dirty="0" smtClean="0"/>
              <a:t>）</a:t>
            </a:r>
            <a:endParaRPr kumimoji="1" lang="en-US" altLang="ja-JP" dirty="0"/>
          </a:p>
        </p:txBody>
      </p:sp>
      <p:sp>
        <p:nvSpPr>
          <p:cNvPr id="15" name="テキスト ボックス 14"/>
          <p:cNvSpPr txBox="1"/>
          <p:nvPr/>
        </p:nvSpPr>
        <p:spPr>
          <a:xfrm>
            <a:off x="254774" y="704599"/>
            <a:ext cx="2056881" cy="461665"/>
          </a:xfrm>
          <a:prstGeom prst="rect">
            <a:avLst/>
          </a:prstGeom>
          <a:noFill/>
        </p:spPr>
        <p:txBody>
          <a:bodyPr wrap="square" rtlCol="0">
            <a:spAutoFit/>
          </a:bodyPr>
          <a:lstStyle/>
          <a:p>
            <a:r>
              <a:rPr kumimoji="1" lang="en-US" altLang="ja-JP" sz="2400" dirty="0" smtClean="0"/>
              <a:t>CTL</a:t>
            </a:r>
            <a:r>
              <a:rPr kumimoji="1" lang="ja-JP" altLang="en-US" sz="2400" dirty="0" smtClean="0"/>
              <a:t>実験</a:t>
            </a:r>
            <a:endParaRPr kumimoji="1" lang="ja-JP" altLang="en-US" sz="2400" dirty="0"/>
          </a:p>
        </p:txBody>
      </p:sp>
      <p:sp>
        <p:nvSpPr>
          <p:cNvPr id="29" name="テキスト ボックス 28"/>
          <p:cNvSpPr txBox="1"/>
          <p:nvPr/>
        </p:nvSpPr>
        <p:spPr>
          <a:xfrm>
            <a:off x="254773" y="2584226"/>
            <a:ext cx="2056881" cy="461665"/>
          </a:xfrm>
          <a:prstGeom prst="rect">
            <a:avLst/>
          </a:prstGeom>
          <a:noFill/>
        </p:spPr>
        <p:txBody>
          <a:bodyPr wrap="square" rtlCol="0">
            <a:spAutoFit/>
          </a:bodyPr>
          <a:lstStyle/>
          <a:p>
            <a:r>
              <a:rPr kumimoji="1" lang="ja-JP" altLang="en-US" sz="2400" dirty="0" smtClean="0"/>
              <a:t>海氷増加実験</a:t>
            </a:r>
            <a:endParaRPr kumimoji="1" lang="en-US" altLang="ja-JP" sz="2400" dirty="0" smtClean="0"/>
          </a:p>
        </p:txBody>
      </p:sp>
      <p:sp>
        <p:nvSpPr>
          <p:cNvPr id="30" name="テキスト ボックス 29"/>
          <p:cNvSpPr txBox="1"/>
          <p:nvPr/>
        </p:nvSpPr>
        <p:spPr>
          <a:xfrm>
            <a:off x="434716" y="2995953"/>
            <a:ext cx="7005462" cy="1754326"/>
          </a:xfrm>
          <a:prstGeom prst="rect">
            <a:avLst/>
          </a:prstGeom>
          <a:noFill/>
        </p:spPr>
        <p:txBody>
          <a:bodyPr wrap="square" rtlCol="0">
            <a:spAutoFit/>
          </a:bodyPr>
          <a:lstStyle/>
          <a:p>
            <a:r>
              <a:rPr kumimoji="1" lang="ja-JP" altLang="en-US" dirty="0" smtClean="0"/>
              <a:t>境界条件：</a:t>
            </a:r>
            <a:r>
              <a:rPr kumimoji="1" lang="en-US" altLang="ja-JP" dirty="0" err="1" smtClean="0"/>
              <a:t>ERAinterim</a:t>
            </a:r>
            <a:r>
              <a:rPr kumimoji="1" lang="ja-JP" altLang="en-US" dirty="0" smtClean="0"/>
              <a:t>の</a:t>
            </a:r>
            <a:r>
              <a:rPr kumimoji="1" lang="en-US" altLang="ja-JP" dirty="0" smtClean="0"/>
              <a:t>17/18</a:t>
            </a:r>
            <a:r>
              <a:rPr kumimoji="1" lang="ja-JP" altLang="en-US" dirty="0" smtClean="0"/>
              <a:t>年のデータ</a:t>
            </a:r>
            <a:endParaRPr kumimoji="1" lang="en-US" altLang="ja-JP" dirty="0" smtClean="0"/>
          </a:p>
          <a:p>
            <a:r>
              <a:rPr kumimoji="1" lang="en-US" altLang="ja-JP" dirty="0"/>
              <a:t>	</a:t>
            </a:r>
            <a:r>
              <a:rPr kumimoji="1" lang="en-US" altLang="ja-JP" dirty="0" smtClean="0"/>
              <a:t>	</a:t>
            </a:r>
            <a:r>
              <a:rPr kumimoji="1" lang="ja-JP" altLang="en-US" dirty="0" smtClean="0"/>
              <a:t>　</a:t>
            </a:r>
            <a:r>
              <a:rPr kumimoji="1" lang="en-US" altLang="ja-JP" dirty="0" smtClean="0"/>
              <a:t>OISST</a:t>
            </a:r>
            <a:r>
              <a:rPr kumimoji="1" lang="ja-JP" altLang="en-US" dirty="0" smtClean="0"/>
              <a:t>の</a:t>
            </a:r>
            <a:r>
              <a:rPr kumimoji="1" lang="en-US" altLang="ja-JP" dirty="0" smtClean="0"/>
              <a:t>17/18</a:t>
            </a:r>
            <a:r>
              <a:rPr kumimoji="1" lang="ja-JP" altLang="en-US" dirty="0" smtClean="0"/>
              <a:t>年のデータ（海面水温，海氷密接度）</a:t>
            </a:r>
            <a:endParaRPr kumimoji="1" lang="en-US" altLang="ja-JP" dirty="0" smtClean="0"/>
          </a:p>
          <a:p>
            <a:r>
              <a:rPr kumimoji="1" lang="en-US" altLang="ja-JP" dirty="0"/>
              <a:t>	</a:t>
            </a:r>
            <a:r>
              <a:rPr kumimoji="1" lang="en-US" altLang="ja-JP" dirty="0" smtClean="0"/>
              <a:t>	</a:t>
            </a:r>
            <a:r>
              <a:rPr kumimoji="1" lang="ja-JP" altLang="en-US" dirty="0" smtClean="0"/>
              <a:t>　</a:t>
            </a:r>
            <a:r>
              <a:rPr kumimoji="1" lang="en-US" altLang="ja-JP" dirty="0" smtClean="0">
                <a:solidFill>
                  <a:srgbClr val="FF0000"/>
                </a:solidFill>
              </a:rPr>
              <a:t>※</a:t>
            </a:r>
            <a:r>
              <a:rPr kumimoji="1" lang="ja-JP" altLang="en-US" dirty="0" smtClean="0">
                <a:solidFill>
                  <a:srgbClr val="FF0000"/>
                </a:solidFill>
              </a:rPr>
              <a:t>チュクチ海上の海氷密接度のみ</a:t>
            </a:r>
            <a:r>
              <a:rPr kumimoji="1" lang="en-US" altLang="ja-JP" dirty="0" smtClean="0">
                <a:solidFill>
                  <a:srgbClr val="FF0000"/>
                </a:solidFill>
              </a:rPr>
              <a:t>1988</a:t>
            </a:r>
            <a:r>
              <a:rPr kumimoji="1" lang="ja-JP" altLang="en-US" dirty="0" smtClean="0">
                <a:solidFill>
                  <a:srgbClr val="FF0000"/>
                </a:solidFill>
              </a:rPr>
              <a:t>年のデータ</a:t>
            </a:r>
            <a:endParaRPr kumimoji="1" lang="en-US" altLang="ja-JP" dirty="0" smtClean="0">
              <a:solidFill>
                <a:srgbClr val="FF0000"/>
              </a:solidFill>
            </a:endParaRPr>
          </a:p>
          <a:p>
            <a:r>
              <a:rPr kumimoji="1" lang="ja-JP" altLang="en-US" dirty="0" smtClean="0"/>
              <a:t>初期値：</a:t>
            </a:r>
            <a:r>
              <a:rPr kumimoji="1" lang="en-US" altLang="ja-JP" dirty="0" err="1"/>
              <a:t>ERAinterim</a:t>
            </a:r>
            <a:r>
              <a:rPr kumimoji="1" lang="ja-JP" altLang="en-US" dirty="0"/>
              <a:t>の</a:t>
            </a:r>
            <a:r>
              <a:rPr kumimoji="1" lang="en-US" altLang="ja-JP" dirty="0"/>
              <a:t>17/18</a:t>
            </a:r>
            <a:r>
              <a:rPr kumimoji="1" lang="ja-JP" altLang="en-US" dirty="0"/>
              <a:t>年のデータ</a:t>
            </a:r>
            <a:endParaRPr kumimoji="1" lang="en-US" altLang="ja-JP" dirty="0"/>
          </a:p>
          <a:p>
            <a:r>
              <a:rPr kumimoji="1" lang="en-US" altLang="ja-JP" dirty="0"/>
              <a:t>	</a:t>
            </a:r>
            <a:r>
              <a:rPr kumimoji="1" lang="ja-JP" altLang="en-US" dirty="0" smtClean="0"/>
              <a:t>　</a:t>
            </a:r>
            <a:r>
              <a:rPr kumimoji="1" lang="ja-JP" altLang="en-US" dirty="0"/>
              <a:t>　</a:t>
            </a:r>
            <a:r>
              <a:rPr kumimoji="1" lang="en-US" altLang="ja-JP" dirty="0"/>
              <a:t>OISST</a:t>
            </a:r>
            <a:r>
              <a:rPr kumimoji="1" lang="ja-JP" altLang="en-US" dirty="0"/>
              <a:t>の</a:t>
            </a:r>
            <a:r>
              <a:rPr kumimoji="1" lang="en-US" altLang="ja-JP" dirty="0"/>
              <a:t>17/18</a:t>
            </a:r>
            <a:r>
              <a:rPr kumimoji="1" lang="ja-JP" altLang="en-US" dirty="0"/>
              <a:t>年のデータ（海面水温，海氷密接度</a:t>
            </a:r>
            <a:r>
              <a:rPr kumimoji="1" lang="ja-JP" altLang="en-US" dirty="0" smtClean="0"/>
              <a:t>）</a:t>
            </a:r>
            <a:endParaRPr kumimoji="1" lang="en-US" altLang="ja-JP" dirty="0" smtClean="0"/>
          </a:p>
          <a:p>
            <a:r>
              <a:rPr kumimoji="1" lang="en-US" altLang="ja-JP" dirty="0" smtClean="0"/>
              <a:t>		</a:t>
            </a:r>
            <a:r>
              <a:rPr kumimoji="1" lang="en-US" altLang="ja-JP" dirty="0" smtClean="0">
                <a:solidFill>
                  <a:srgbClr val="FF0000"/>
                </a:solidFill>
              </a:rPr>
              <a:t>※</a:t>
            </a:r>
            <a:r>
              <a:rPr kumimoji="1" lang="ja-JP" altLang="en-US" dirty="0">
                <a:solidFill>
                  <a:srgbClr val="FF0000"/>
                </a:solidFill>
              </a:rPr>
              <a:t>チュクチ海上の海氷密接度のみ</a:t>
            </a:r>
            <a:r>
              <a:rPr kumimoji="1" lang="en-US" altLang="ja-JP" dirty="0">
                <a:solidFill>
                  <a:srgbClr val="FF0000"/>
                </a:solidFill>
              </a:rPr>
              <a:t>1988</a:t>
            </a:r>
            <a:r>
              <a:rPr kumimoji="1" lang="ja-JP" altLang="en-US" dirty="0">
                <a:solidFill>
                  <a:srgbClr val="FF0000"/>
                </a:solidFill>
              </a:rPr>
              <a:t>年のデータ</a:t>
            </a:r>
            <a:endParaRPr kumimoji="1" lang="en-US" altLang="ja-JP" dirty="0">
              <a:solidFill>
                <a:srgbClr val="FF0000"/>
              </a:solidFill>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l="18679" t="9866" r="18369" b="9600"/>
          <a:stretch/>
        </p:blipFill>
        <p:spPr>
          <a:xfrm>
            <a:off x="6832460" y="370551"/>
            <a:ext cx="2229244" cy="2203704"/>
          </a:xfrm>
          <a:prstGeom prst="rect">
            <a:avLst/>
          </a:prstGeom>
        </p:spPr>
      </p:pic>
      <p:pic>
        <p:nvPicPr>
          <p:cNvPr id="20" name="図 19"/>
          <p:cNvPicPr>
            <a:picLocks noChangeAspect="1"/>
          </p:cNvPicPr>
          <p:nvPr/>
        </p:nvPicPr>
        <p:blipFill rotWithShape="1">
          <a:blip r:embed="rId3" cstate="print">
            <a:extLst>
              <a:ext uri="{28A0092B-C50C-407E-A947-70E740481C1C}">
                <a14:useLocalDpi xmlns:a14="http://schemas.microsoft.com/office/drawing/2010/main" val="0"/>
              </a:ext>
            </a:extLst>
          </a:blip>
          <a:srcRect l="18782" t="9866" r="18575" b="10000"/>
          <a:stretch/>
        </p:blipFill>
        <p:spPr>
          <a:xfrm>
            <a:off x="6832333" y="2746734"/>
            <a:ext cx="2229371" cy="2203704"/>
          </a:xfrm>
          <a:prstGeom prst="rect">
            <a:avLst/>
          </a:prstGeom>
        </p:spPr>
      </p:pic>
      <p:sp>
        <p:nvSpPr>
          <p:cNvPr id="21" name="テキスト ボックス 20"/>
          <p:cNvSpPr txBox="1"/>
          <p:nvPr/>
        </p:nvSpPr>
        <p:spPr>
          <a:xfrm>
            <a:off x="6430410" y="4957953"/>
            <a:ext cx="4251960" cy="276999"/>
          </a:xfrm>
          <a:prstGeom prst="rect">
            <a:avLst/>
          </a:prstGeom>
          <a:noFill/>
        </p:spPr>
        <p:txBody>
          <a:bodyPr wrap="square" rtlCol="0">
            <a:spAutoFit/>
          </a:bodyPr>
          <a:lstStyle/>
          <a:p>
            <a:r>
              <a:rPr kumimoji="1" lang="en-US" altLang="ja-JP" sz="1200" dirty="0" smtClean="0"/>
              <a:t>(</a:t>
            </a:r>
            <a:r>
              <a:rPr kumimoji="1" lang="ja-JP" altLang="en-US" sz="1200" dirty="0" smtClean="0"/>
              <a:t>例</a:t>
            </a:r>
            <a:r>
              <a:rPr kumimoji="1" lang="en-US" altLang="ja-JP" sz="1200" dirty="0" smtClean="0"/>
              <a:t>)11</a:t>
            </a:r>
            <a:r>
              <a:rPr kumimoji="1" lang="ja-JP" altLang="en-US" sz="1200" dirty="0" smtClean="0"/>
              <a:t>月</a:t>
            </a:r>
            <a:r>
              <a:rPr kumimoji="1" lang="en-US" altLang="ja-JP" sz="1200" dirty="0" smtClean="0"/>
              <a:t>16</a:t>
            </a:r>
            <a:r>
              <a:rPr kumimoji="1" lang="ja-JP" altLang="en-US" sz="1200" dirty="0" smtClean="0"/>
              <a:t>日の境界条件（海氷密接度）</a:t>
            </a:r>
            <a:endParaRPr kumimoji="1" lang="ja-JP" altLang="en-US" sz="1200" dirty="0"/>
          </a:p>
        </p:txBody>
      </p:sp>
      <p:sp>
        <p:nvSpPr>
          <p:cNvPr id="3" name="テキスト ボックス 2"/>
          <p:cNvSpPr txBox="1"/>
          <p:nvPr/>
        </p:nvSpPr>
        <p:spPr>
          <a:xfrm>
            <a:off x="533162" y="5649651"/>
            <a:ext cx="7950438" cy="830997"/>
          </a:xfrm>
          <a:prstGeom prst="rect">
            <a:avLst/>
          </a:prstGeom>
          <a:noFill/>
        </p:spPr>
        <p:txBody>
          <a:bodyPr wrap="square" rtlCol="0">
            <a:spAutoFit/>
          </a:bodyPr>
          <a:lstStyle/>
          <a:p>
            <a:r>
              <a:rPr kumimoji="1" lang="en-US" altLang="ja-JP" sz="2400" dirty="0" smtClean="0"/>
              <a:t>5</a:t>
            </a:r>
            <a:r>
              <a:rPr kumimoji="1" lang="ja-JP" altLang="en-US" sz="2400" dirty="0" smtClean="0"/>
              <a:t>本の</a:t>
            </a:r>
            <a:r>
              <a:rPr kumimoji="1" lang="en-US" altLang="ja-JP" sz="2400" dirty="0" smtClean="0"/>
              <a:t>run</a:t>
            </a:r>
            <a:r>
              <a:rPr kumimoji="1" lang="ja-JP" altLang="en-US" sz="2400" dirty="0" smtClean="0"/>
              <a:t>でアンサンブル平均をとり，</a:t>
            </a:r>
            <a:endParaRPr kumimoji="1" lang="en-US" altLang="ja-JP" sz="2400" dirty="0" smtClean="0"/>
          </a:p>
          <a:p>
            <a:r>
              <a:rPr kumimoji="1" lang="en-US" altLang="ja-JP" sz="2400" dirty="0" smtClean="0"/>
              <a:t>CTL</a:t>
            </a:r>
            <a:r>
              <a:rPr kumimoji="1" lang="ja-JP" altLang="en-US" sz="2400" dirty="0" smtClean="0"/>
              <a:t>－</a:t>
            </a:r>
            <a:r>
              <a:rPr kumimoji="1" lang="ja-JP" altLang="en-US" sz="2400" dirty="0"/>
              <a:t>海</a:t>
            </a:r>
            <a:r>
              <a:rPr kumimoji="1" lang="ja-JP" altLang="en-US" sz="2400" dirty="0" smtClean="0"/>
              <a:t>氷増加で海氷密接度の変化による影響を見る</a:t>
            </a:r>
            <a:endParaRPr kumimoji="1" lang="ja-JP" altLang="en-US" sz="2400" dirty="0"/>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18800" t="9937" r="18800" b="10062"/>
          <a:stretch/>
        </p:blipFill>
        <p:spPr>
          <a:xfrm>
            <a:off x="6832333" y="361500"/>
            <a:ext cx="2229371" cy="2208536"/>
          </a:xfrm>
          <a:prstGeom prst="rect">
            <a:avLst/>
          </a:prstGeom>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l="18897" t="9937" r="18897" b="10062"/>
          <a:stretch/>
        </p:blipFill>
        <p:spPr>
          <a:xfrm>
            <a:off x="6832333" y="2742515"/>
            <a:ext cx="2229371" cy="2215438"/>
          </a:xfrm>
          <a:prstGeom prst="rect">
            <a:avLst/>
          </a:prstGeom>
        </p:spPr>
      </p:pic>
    </p:spTree>
    <p:extLst>
      <p:ext uri="{BB962C8B-B14F-4D97-AF65-F5344CB8AC3E}">
        <p14:creationId xmlns:p14="http://schemas.microsoft.com/office/powerpoint/2010/main" val="2886242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4564186" y="6186307"/>
            <a:ext cx="4476298" cy="641093"/>
          </a:xfrm>
          <a:prstGeom prst="roundRect">
            <a:avLst/>
          </a:prstGeom>
          <a:solidFill>
            <a:schemeClr val="accent6">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13</a:t>
            </a:fld>
            <a:r>
              <a:rPr kumimoji="1" lang="ja-JP" altLang="en-US" smtClean="0"/>
              <a:t> </a:t>
            </a:r>
            <a:r>
              <a:rPr kumimoji="1" lang="en-US" altLang="ja-JP" smtClean="0"/>
              <a:t>/ 10</a:t>
            </a:r>
            <a:endParaRPr kumimoji="1" lang="ja-JP" altLang="en-US" dirty="0"/>
          </a:p>
        </p:txBody>
      </p:sp>
      <p:pic>
        <p:nvPicPr>
          <p:cNvPr id="6" name="図 5"/>
          <p:cNvPicPr>
            <a:picLocks noChangeAspect="1"/>
          </p:cNvPicPr>
          <p:nvPr/>
        </p:nvPicPr>
        <p:blipFill rotWithShape="1">
          <a:blip r:embed="rId2" cstate="print">
            <a:extLst>
              <a:ext uri="{28A0092B-C50C-407E-A947-70E740481C1C}">
                <a14:useLocalDpi xmlns:a14="http://schemas.microsoft.com/office/drawing/2010/main" val="0"/>
              </a:ext>
            </a:extLst>
          </a:blip>
          <a:srcRect l="18216" t="10062" r="17315" b="9938"/>
          <a:stretch/>
        </p:blipFill>
        <p:spPr>
          <a:xfrm>
            <a:off x="4917058" y="414068"/>
            <a:ext cx="2631056" cy="2510287"/>
          </a:xfrm>
          <a:prstGeom prst="rect">
            <a:avLst/>
          </a:prstGeom>
        </p:spPr>
      </p:pic>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18605" t="9938" r="17811" b="9811"/>
          <a:stretch/>
        </p:blipFill>
        <p:spPr>
          <a:xfrm>
            <a:off x="741873" y="408796"/>
            <a:ext cx="2579296" cy="2515559"/>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l="18800" t="10063" r="18373" b="10063"/>
          <a:stretch/>
        </p:blipFill>
        <p:spPr>
          <a:xfrm>
            <a:off x="741873" y="3223778"/>
            <a:ext cx="2639681" cy="2593197"/>
          </a:xfrm>
          <a:prstGeom prst="rect">
            <a:avLst/>
          </a:prstGeom>
        </p:spPr>
      </p:pic>
      <p:pic>
        <p:nvPicPr>
          <p:cNvPr id="9" name="図 8"/>
          <p:cNvPicPr>
            <a:picLocks noChangeAspect="1"/>
          </p:cNvPicPr>
          <p:nvPr/>
        </p:nvPicPr>
        <p:blipFill rotWithShape="1">
          <a:blip r:embed="rId5" cstate="print">
            <a:extLst>
              <a:ext uri="{28A0092B-C50C-407E-A947-70E740481C1C}">
                <a14:useLocalDpi xmlns:a14="http://schemas.microsoft.com/office/drawing/2010/main" val="0"/>
              </a:ext>
            </a:extLst>
          </a:blip>
          <a:srcRect l="18800" t="9937" r="18411" b="10062"/>
          <a:stretch/>
        </p:blipFill>
        <p:spPr>
          <a:xfrm>
            <a:off x="5003321" y="3218154"/>
            <a:ext cx="2639682" cy="2598821"/>
          </a:xfrm>
          <a:prstGeom prst="rect">
            <a:avLst/>
          </a:prstGeom>
        </p:spPr>
      </p:pic>
      <p:sp>
        <p:nvSpPr>
          <p:cNvPr id="10" name="テキスト ボックス 9"/>
          <p:cNvSpPr txBox="1"/>
          <p:nvPr/>
        </p:nvSpPr>
        <p:spPr>
          <a:xfrm>
            <a:off x="0" y="325033"/>
            <a:ext cx="3157268" cy="369332"/>
          </a:xfrm>
          <a:prstGeom prst="rect">
            <a:avLst/>
          </a:prstGeom>
          <a:noFill/>
        </p:spPr>
        <p:txBody>
          <a:bodyPr wrap="square" rtlCol="0">
            <a:spAutoFit/>
          </a:bodyPr>
          <a:lstStyle/>
          <a:p>
            <a:r>
              <a:rPr kumimoji="1" lang="ja-JP" altLang="en-US" dirty="0" smtClean="0"/>
              <a:t>一か月平均</a:t>
            </a:r>
            <a:endParaRPr kumimoji="1" lang="ja-JP" altLang="en-US" dirty="0"/>
          </a:p>
        </p:txBody>
      </p:sp>
      <p:sp>
        <p:nvSpPr>
          <p:cNvPr id="11" name="テキスト ボックス 10"/>
          <p:cNvSpPr txBox="1"/>
          <p:nvPr/>
        </p:nvSpPr>
        <p:spPr>
          <a:xfrm>
            <a:off x="595221" y="2907102"/>
            <a:ext cx="3269414" cy="369332"/>
          </a:xfrm>
          <a:prstGeom prst="rect">
            <a:avLst/>
          </a:prstGeom>
          <a:noFill/>
        </p:spPr>
        <p:txBody>
          <a:bodyPr wrap="square" rtlCol="0">
            <a:spAutoFit/>
          </a:bodyPr>
          <a:lstStyle/>
          <a:p>
            <a:r>
              <a:rPr kumimoji="1" lang="en-US" altLang="ja-JP" dirty="0" smtClean="0"/>
              <a:t>CTL</a:t>
            </a:r>
            <a:r>
              <a:rPr kumimoji="1" lang="ja-JP" altLang="en-US" dirty="0" smtClean="0"/>
              <a:t>－増加：潜熱フラックス</a:t>
            </a:r>
            <a:endParaRPr kumimoji="1" lang="ja-JP" altLang="en-US" dirty="0"/>
          </a:p>
        </p:txBody>
      </p:sp>
      <p:sp>
        <p:nvSpPr>
          <p:cNvPr id="12" name="テキスト ボックス 11"/>
          <p:cNvSpPr txBox="1"/>
          <p:nvPr/>
        </p:nvSpPr>
        <p:spPr>
          <a:xfrm>
            <a:off x="595221" y="5816975"/>
            <a:ext cx="3269414" cy="369332"/>
          </a:xfrm>
          <a:prstGeom prst="rect">
            <a:avLst/>
          </a:prstGeom>
          <a:noFill/>
        </p:spPr>
        <p:txBody>
          <a:bodyPr wrap="square" rtlCol="0">
            <a:spAutoFit/>
          </a:bodyPr>
          <a:lstStyle/>
          <a:p>
            <a:r>
              <a:rPr kumimoji="1" lang="en-US" altLang="ja-JP" dirty="0" smtClean="0"/>
              <a:t>CTL</a:t>
            </a:r>
            <a:r>
              <a:rPr kumimoji="1" lang="ja-JP" altLang="en-US" dirty="0" smtClean="0"/>
              <a:t>－増加：顕熱フラックス</a:t>
            </a:r>
            <a:endParaRPr kumimoji="1" lang="ja-JP" altLang="en-US" dirty="0"/>
          </a:p>
        </p:txBody>
      </p:sp>
      <p:sp>
        <p:nvSpPr>
          <p:cNvPr id="13" name="テキスト ボックス 12"/>
          <p:cNvSpPr txBox="1"/>
          <p:nvPr/>
        </p:nvSpPr>
        <p:spPr>
          <a:xfrm>
            <a:off x="4819288" y="2924355"/>
            <a:ext cx="4540371" cy="369332"/>
          </a:xfrm>
          <a:prstGeom prst="rect">
            <a:avLst/>
          </a:prstGeom>
          <a:noFill/>
        </p:spPr>
        <p:txBody>
          <a:bodyPr wrap="square" rtlCol="0">
            <a:spAutoFit/>
          </a:bodyPr>
          <a:lstStyle/>
          <a:p>
            <a:r>
              <a:rPr kumimoji="1" lang="en-US" altLang="ja-JP" dirty="0" smtClean="0"/>
              <a:t>CTL</a:t>
            </a:r>
            <a:r>
              <a:rPr kumimoji="1" lang="ja-JP" altLang="en-US" dirty="0"/>
              <a:t>：</a:t>
            </a:r>
            <a:r>
              <a:rPr kumimoji="1" lang="ja-JP" altLang="en-US" dirty="0" smtClean="0"/>
              <a:t>潜熱フラックスモデル間標準偏差</a:t>
            </a:r>
            <a:endParaRPr kumimoji="1" lang="ja-JP" altLang="en-US" dirty="0"/>
          </a:p>
        </p:txBody>
      </p:sp>
      <p:sp>
        <p:nvSpPr>
          <p:cNvPr id="14" name="テキスト ボックス 13"/>
          <p:cNvSpPr txBox="1"/>
          <p:nvPr/>
        </p:nvSpPr>
        <p:spPr>
          <a:xfrm>
            <a:off x="4917057" y="5816975"/>
            <a:ext cx="4540371" cy="369332"/>
          </a:xfrm>
          <a:prstGeom prst="rect">
            <a:avLst/>
          </a:prstGeom>
          <a:noFill/>
        </p:spPr>
        <p:txBody>
          <a:bodyPr wrap="square" rtlCol="0">
            <a:spAutoFit/>
          </a:bodyPr>
          <a:lstStyle/>
          <a:p>
            <a:r>
              <a:rPr kumimoji="1" lang="en-US" altLang="ja-JP" dirty="0" smtClean="0"/>
              <a:t>CTL</a:t>
            </a:r>
            <a:r>
              <a:rPr kumimoji="1" lang="ja-JP" altLang="en-US" dirty="0"/>
              <a:t>：</a:t>
            </a:r>
            <a:r>
              <a:rPr kumimoji="1" lang="ja-JP" altLang="en-US" dirty="0" smtClean="0"/>
              <a:t>顕熱フラックスモデル間標準偏差</a:t>
            </a:r>
            <a:endParaRPr kumimoji="1" lang="ja-JP" altLang="en-US" dirty="0"/>
          </a:p>
        </p:txBody>
      </p:sp>
      <p:pic>
        <p:nvPicPr>
          <p:cNvPr id="15" name="図 14"/>
          <p:cNvPicPr>
            <a:picLocks noChangeAspect="1"/>
          </p:cNvPicPr>
          <p:nvPr/>
        </p:nvPicPr>
        <p:blipFill rotWithShape="1">
          <a:blip r:embed="rId3">
            <a:extLst>
              <a:ext uri="{28A0092B-C50C-407E-A947-70E740481C1C}">
                <a14:useLocalDpi xmlns:a14="http://schemas.microsoft.com/office/drawing/2010/main" val="0"/>
              </a:ext>
            </a:extLst>
          </a:blip>
          <a:srcRect l="88214" t="15702" r="4768" b="15224"/>
          <a:stretch/>
        </p:blipFill>
        <p:spPr>
          <a:xfrm>
            <a:off x="3562711" y="408796"/>
            <a:ext cx="336430" cy="2558904"/>
          </a:xfrm>
          <a:prstGeom prst="rect">
            <a:avLst/>
          </a:prstGeom>
        </p:spPr>
      </p:pic>
      <p:pic>
        <p:nvPicPr>
          <p:cNvPr id="16" name="図 15"/>
          <p:cNvPicPr>
            <a:picLocks noChangeAspect="1"/>
          </p:cNvPicPr>
          <p:nvPr/>
        </p:nvPicPr>
        <p:blipFill rotWithShape="1">
          <a:blip r:embed="rId3">
            <a:extLst>
              <a:ext uri="{28A0092B-C50C-407E-A947-70E740481C1C}">
                <a14:useLocalDpi xmlns:a14="http://schemas.microsoft.com/office/drawing/2010/main" val="0"/>
              </a:ext>
            </a:extLst>
          </a:blip>
          <a:srcRect l="88214" t="15702" r="4768" b="15224"/>
          <a:stretch/>
        </p:blipFill>
        <p:spPr>
          <a:xfrm>
            <a:off x="3528206" y="3258071"/>
            <a:ext cx="336430" cy="2558904"/>
          </a:xfrm>
          <a:prstGeom prst="rect">
            <a:avLst/>
          </a:prstGeom>
        </p:spPr>
      </p:pic>
      <p:pic>
        <p:nvPicPr>
          <p:cNvPr id="17" name="図 16"/>
          <p:cNvPicPr>
            <a:picLocks noChangeAspect="1"/>
          </p:cNvPicPr>
          <p:nvPr/>
        </p:nvPicPr>
        <p:blipFill rotWithShape="1">
          <a:blip r:embed="rId2">
            <a:extLst>
              <a:ext uri="{28A0092B-C50C-407E-A947-70E740481C1C}">
                <a14:useLocalDpi xmlns:a14="http://schemas.microsoft.com/office/drawing/2010/main" val="0"/>
              </a:ext>
            </a:extLst>
          </a:blip>
          <a:srcRect l="88251" t="26649" r="5196" b="27441"/>
          <a:stretch/>
        </p:blipFill>
        <p:spPr>
          <a:xfrm>
            <a:off x="7645884" y="456758"/>
            <a:ext cx="457200" cy="2462979"/>
          </a:xfrm>
          <a:prstGeom prst="rect">
            <a:avLst/>
          </a:prstGeom>
        </p:spPr>
      </p:pic>
      <p:sp>
        <p:nvSpPr>
          <p:cNvPr id="19" name="テキスト ボックス 18"/>
          <p:cNvSpPr txBox="1"/>
          <p:nvPr/>
        </p:nvSpPr>
        <p:spPr>
          <a:xfrm>
            <a:off x="4908429" y="6186307"/>
            <a:ext cx="3078818" cy="923330"/>
          </a:xfrm>
          <a:prstGeom prst="rect">
            <a:avLst/>
          </a:prstGeom>
          <a:noFill/>
        </p:spPr>
        <p:txBody>
          <a:bodyPr wrap="square" rtlCol="0">
            <a:spAutoFit/>
          </a:bodyPr>
          <a:lstStyle/>
          <a:p>
            <a:r>
              <a:rPr kumimoji="1" lang="ja-JP" altLang="en-US" dirty="0"/>
              <a:t>地表面</a:t>
            </a:r>
            <a:r>
              <a:rPr kumimoji="1" lang="ja-JP" altLang="en-US" dirty="0" smtClean="0"/>
              <a:t>の熱フラックスは</a:t>
            </a:r>
            <a:endParaRPr kumimoji="1" lang="en-US" altLang="ja-JP" dirty="0" smtClean="0"/>
          </a:p>
          <a:p>
            <a:r>
              <a:rPr kumimoji="1" lang="ja-JP" altLang="en-US" dirty="0" smtClean="0"/>
              <a:t>正偏差が得られた</a:t>
            </a:r>
            <a:endParaRPr kumimoji="1" lang="en-US" altLang="ja-JP" dirty="0" smtClean="0"/>
          </a:p>
          <a:p>
            <a:endParaRPr kumimoji="1" lang="ja-JP" altLang="en-US" dirty="0"/>
          </a:p>
        </p:txBody>
      </p:sp>
      <p:pic>
        <p:nvPicPr>
          <p:cNvPr id="20" name="図 19"/>
          <p:cNvPicPr>
            <a:picLocks noChangeAspect="1"/>
          </p:cNvPicPr>
          <p:nvPr/>
        </p:nvPicPr>
        <p:blipFill rotWithShape="1">
          <a:blip r:embed="rId5" cstate="print">
            <a:extLst>
              <a:ext uri="{28A0092B-C50C-407E-A947-70E740481C1C}">
                <a14:useLocalDpi xmlns:a14="http://schemas.microsoft.com/office/drawing/2010/main" val="0"/>
              </a:ext>
            </a:extLst>
          </a:blip>
          <a:srcRect l="88019" t="23819" r="5073" b="24398"/>
          <a:stretch/>
        </p:blipFill>
        <p:spPr>
          <a:xfrm>
            <a:off x="7681824" y="3293687"/>
            <a:ext cx="421259" cy="2439971"/>
          </a:xfrm>
          <a:prstGeom prst="rect">
            <a:avLst/>
          </a:prstGeom>
        </p:spPr>
      </p:pic>
    </p:spTree>
    <p:extLst>
      <p:ext uri="{BB962C8B-B14F-4D97-AF65-F5344CB8AC3E}">
        <p14:creationId xmlns:p14="http://schemas.microsoft.com/office/powerpoint/2010/main" val="1028300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rotWithShape="1">
          <a:blip r:embed="rId2" cstate="print">
            <a:extLst>
              <a:ext uri="{28A0092B-C50C-407E-A947-70E740481C1C}">
                <a14:useLocalDpi xmlns:a14="http://schemas.microsoft.com/office/drawing/2010/main" val="0"/>
              </a:ext>
            </a:extLst>
          </a:blip>
          <a:srcRect l="18605" t="10188" r="17644" b="10064"/>
          <a:stretch/>
        </p:blipFill>
        <p:spPr>
          <a:xfrm>
            <a:off x="741873" y="3192671"/>
            <a:ext cx="2750627" cy="2658860"/>
          </a:xfrm>
          <a:prstGeom prst="rect">
            <a:avLst/>
          </a:prstGeom>
        </p:spPr>
      </p:pic>
      <p:pic>
        <p:nvPicPr>
          <p:cNvPr id="22" name="図 21"/>
          <p:cNvPicPr>
            <a:picLocks noChangeAspect="1"/>
          </p:cNvPicPr>
          <p:nvPr/>
        </p:nvPicPr>
        <p:blipFill rotWithShape="1">
          <a:blip r:embed="rId3" cstate="print">
            <a:extLst>
              <a:ext uri="{28A0092B-C50C-407E-A947-70E740481C1C}">
                <a14:useLocalDpi xmlns:a14="http://schemas.microsoft.com/office/drawing/2010/main" val="0"/>
              </a:ext>
            </a:extLst>
          </a:blip>
          <a:srcRect l="18896" t="10063" r="17730" b="9686"/>
          <a:stretch/>
        </p:blipFill>
        <p:spPr>
          <a:xfrm>
            <a:off x="5003321" y="3242562"/>
            <a:ext cx="2743679" cy="2684740"/>
          </a:xfrm>
          <a:prstGeom prst="rect">
            <a:avLst/>
          </a:prstGeom>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l="18799" t="10063" r="17871" b="10063"/>
          <a:stretch/>
        </p:blipFill>
        <p:spPr>
          <a:xfrm>
            <a:off x="5003321" y="456758"/>
            <a:ext cx="2578579" cy="2513026"/>
          </a:xfrm>
          <a:prstGeom prst="rect">
            <a:avLst/>
          </a:prstGeom>
        </p:spPr>
      </p:pic>
      <p:pic>
        <p:nvPicPr>
          <p:cNvPr id="4" name="図 3"/>
          <p:cNvPicPr>
            <a:picLocks noChangeAspect="1"/>
          </p:cNvPicPr>
          <p:nvPr/>
        </p:nvPicPr>
        <p:blipFill rotWithShape="1">
          <a:blip r:embed="rId5" cstate="print">
            <a:extLst>
              <a:ext uri="{28A0092B-C50C-407E-A947-70E740481C1C}">
                <a14:useLocalDpi xmlns:a14="http://schemas.microsoft.com/office/drawing/2010/main" val="0"/>
              </a:ext>
            </a:extLst>
          </a:blip>
          <a:srcRect l="18994" t="10063" r="17818" b="10063"/>
          <a:stretch/>
        </p:blipFill>
        <p:spPr>
          <a:xfrm>
            <a:off x="741873" y="408796"/>
            <a:ext cx="2623627" cy="2562684"/>
          </a:xfrm>
          <a:prstGeom prst="rect">
            <a:avLst/>
          </a:prstGeom>
        </p:spPr>
      </p:pic>
      <p:sp>
        <p:nvSpPr>
          <p:cNvPr id="21" name="角丸四角形 20"/>
          <p:cNvSpPr/>
          <p:nvPr/>
        </p:nvSpPr>
        <p:spPr>
          <a:xfrm>
            <a:off x="3695700" y="6186307"/>
            <a:ext cx="5344784" cy="641093"/>
          </a:xfrm>
          <a:prstGeom prst="roundRect">
            <a:avLst/>
          </a:prstGeom>
          <a:solidFill>
            <a:schemeClr val="accent6">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14</a:t>
            </a:fld>
            <a:r>
              <a:rPr kumimoji="1" lang="ja-JP" altLang="en-US" smtClean="0"/>
              <a:t> </a:t>
            </a:r>
            <a:r>
              <a:rPr kumimoji="1" lang="en-US" altLang="ja-JP" smtClean="0"/>
              <a:t>/ 10</a:t>
            </a:r>
            <a:endParaRPr kumimoji="1" lang="ja-JP" altLang="en-US" dirty="0"/>
          </a:p>
        </p:txBody>
      </p:sp>
      <p:sp>
        <p:nvSpPr>
          <p:cNvPr id="10" name="テキスト ボックス 9"/>
          <p:cNvSpPr txBox="1"/>
          <p:nvPr/>
        </p:nvSpPr>
        <p:spPr>
          <a:xfrm>
            <a:off x="0" y="325033"/>
            <a:ext cx="3157268" cy="369332"/>
          </a:xfrm>
          <a:prstGeom prst="rect">
            <a:avLst/>
          </a:prstGeom>
          <a:noFill/>
        </p:spPr>
        <p:txBody>
          <a:bodyPr wrap="square" rtlCol="0">
            <a:spAutoFit/>
          </a:bodyPr>
          <a:lstStyle/>
          <a:p>
            <a:r>
              <a:rPr kumimoji="1" lang="ja-JP" altLang="en-US" dirty="0" smtClean="0"/>
              <a:t>一か月平均</a:t>
            </a:r>
            <a:endParaRPr kumimoji="1" lang="ja-JP" altLang="en-US" dirty="0"/>
          </a:p>
        </p:txBody>
      </p:sp>
      <p:sp>
        <p:nvSpPr>
          <p:cNvPr id="11" name="テキスト ボックス 10"/>
          <p:cNvSpPr txBox="1"/>
          <p:nvPr/>
        </p:nvSpPr>
        <p:spPr>
          <a:xfrm>
            <a:off x="595221" y="2907102"/>
            <a:ext cx="3269414" cy="369332"/>
          </a:xfrm>
          <a:prstGeom prst="rect">
            <a:avLst/>
          </a:prstGeom>
          <a:noFill/>
        </p:spPr>
        <p:txBody>
          <a:bodyPr wrap="square" rtlCol="0">
            <a:spAutoFit/>
          </a:bodyPr>
          <a:lstStyle/>
          <a:p>
            <a:r>
              <a:rPr kumimoji="1" lang="en-US" altLang="ja-JP" dirty="0" smtClean="0"/>
              <a:t>CTL</a:t>
            </a:r>
            <a:r>
              <a:rPr kumimoji="1" lang="ja-JP" altLang="en-US" dirty="0" smtClean="0"/>
              <a:t>－増加：</a:t>
            </a:r>
            <a:r>
              <a:rPr kumimoji="1" lang="en-US" altLang="ja-JP" dirty="0" smtClean="0"/>
              <a:t>950hPa</a:t>
            </a:r>
            <a:r>
              <a:rPr kumimoji="1" lang="ja-JP" altLang="en-US" dirty="0" smtClean="0"/>
              <a:t>気温</a:t>
            </a:r>
            <a:endParaRPr kumimoji="1" lang="ja-JP" altLang="en-US" dirty="0"/>
          </a:p>
        </p:txBody>
      </p:sp>
      <p:sp>
        <p:nvSpPr>
          <p:cNvPr id="12" name="テキスト ボックス 11"/>
          <p:cNvSpPr txBox="1"/>
          <p:nvPr/>
        </p:nvSpPr>
        <p:spPr>
          <a:xfrm>
            <a:off x="595221" y="5816975"/>
            <a:ext cx="3269414" cy="369332"/>
          </a:xfrm>
          <a:prstGeom prst="rect">
            <a:avLst/>
          </a:prstGeom>
          <a:noFill/>
        </p:spPr>
        <p:txBody>
          <a:bodyPr wrap="square" rtlCol="0">
            <a:spAutoFit/>
          </a:bodyPr>
          <a:lstStyle/>
          <a:p>
            <a:r>
              <a:rPr kumimoji="1" lang="en-US" altLang="ja-JP" dirty="0" smtClean="0"/>
              <a:t>CTL</a:t>
            </a:r>
            <a:r>
              <a:rPr kumimoji="1" lang="ja-JP" altLang="en-US" dirty="0" smtClean="0"/>
              <a:t>－増加：</a:t>
            </a:r>
            <a:r>
              <a:rPr kumimoji="1" lang="en-US" altLang="ja-JP" dirty="0" smtClean="0"/>
              <a:t>500hPa</a:t>
            </a:r>
            <a:r>
              <a:rPr kumimoji="1" lang="ja-JP" altLang="en-US" dirty="0" smtClean="0"/>
              <a:t>ジオポ</a:t>
            </a:r>
            <a:endParaRPr kumimoji="1" lang="ja-JP" altLang="en-US" dirty="0"/>
          </a:p>
        </p:txBody>
      </p:sp>
      <p:sp>
        <p:nvSpPr>
          <p:cNvPr id="13" name="テキスト ボックス 12"/>
          <p:cNvSpPr txBox="1"/>
          <p:nvPr/>
        </p:nvSpPr>
        <p:spPr>
          <a:xfrm>
            <a:off x="4819288" y="2924355"/>
            <a:ext cx="4540371" cy="369332"/>
          </a:xfrm>
          <a:prstGeom prst="rect">
            <a:avLst/>
          </a:prstGeom>
          <a:noFill/>
        </p:spPr>
        <p:txBody>
          <a:bodyPr wrap="square" rtlCol="0">
            <a:spAutoFit/>
          </a:bodyPr>
          <a:lstStyle/>
          <a:p>
            <a:r>
              <a:rPr kumimoji="1" lang="en-US" altLang="ja-JP" dirty="0" smtClean="0"/>
              <a:t>CTL</a:t>
            </a:r>
            <a:r>
              <a:rPr kumimoji="1" lang="ja-JP" altLang="en-US" dirty="0" smtClean="0"/>
              <a:t>：</a:t>
            </a:r>
            <a:r>
              <a:rPr kumimoji="1" lang="en-US" altLang="ja-JP" dirty="0" smtClean="0"/>
              <a:t>950hPa</a:t>
            </a:r>
            <a:r>
              <a:rPr kumimoji="1" lang="ja-JP" altLang="en-US" dirty="0" smtClean="0"/>
              <a:t>気温モデル間標準偏差</a:t>
            </a:r>
            <a:endParaRPr kumimoji="1" lang="ja-JP" altLang="en-US" dirty="0"/>
          </a:p>
        </p:txBody>
      </p:sp>
      <p:sp>
        <p:nvSpPr>
          <p:cNvPr id="14" name="テキスト ボックス 13"/>
          <p:cNvSpPr txBox="1"/>
          <p:nvPr/>
        </p:nvSpPr>
        <p:spPr>
          <a:xfrm>
            <a:off x="4917057" y="5816975"/>
            <a:ext cx="4540371" cy="369332"/>
          </a:xfrm>
          <a:prstGeom prst="rect">
            <a:avLst/>
          </a:prstGeom>
          <a:noFill/>
        </p:spPr>
        <p:txBody>
          <a:bodyPr wrap="square" rtlCol="0">
            <a:spAutoFit/>
          </a:bodyPr>
          <a:lstStyle/>
          <a:p>
            <a:r>
              <a:rPr kumimoji="1" lang="en-US" altLang="ja-JP" dirty="0" smtClean="0"/>
              <a:t>CTL</a:t>
            </a:r>
            <a:r>
              <a:rPr kumimoji="1" lang="ja-JP" altLang="en-US" dirty="0" smtClean="0"/>
              <a:t>：</a:t>
            </a:r>
            <a:r>
              <a:rPr kumimoji="1" lang="en-US" altLang="ja-JP" dirty="0" smtClean="0"/>
              <a:t>500hPa</a:t>
            </a:r>
            <a:r>
              <a:rPr kumimoji="1" lang="ja-JP" altLang="en-US" dirty="0" smtClean="0"/>
              <a:t>ジオポモデル間標準偏差</a:t>
            </a:r>
            <a:endParaRPr kumimoji="1" lang="ja-JP" altLang="en-US" dirty="0"/>
          </a:p>
        </p:txBody>
      </p:sp>
      <p:sp>
        <p:nvSpPr>
          <p:cNvPr id="19" name="テキスト ボックス 18"/>
          <p:cNvSpPr txBox="1"/>
          <p:nvPr/>
        </p:nvSpPr>
        <p:spPr>
          <a:xfrm>
            <a:off x="3783549" y="6200080"/>
            <a:ext cx="5256935" cy="646331"/>
          </a:xfrm>
          <a:prstGeom prst="rect">
            <a:avLst/>
          </a:prstGeom>
          <a:noFill/>
        </p:spPr>
        <p:txBody>
          <a:bodyPr wrap="square" rtlCol="0">
            <a:spAutoFit/>
          </a:bodyPr>
          <a:lstStyle/>
          <a:p>
            <a:r>
              <a:rPr kumimoji="1" lang="ja-JP" altLang="en-US" dirty="0"/>
              <a:t>地</a:t>
            </a:r>
            <a:r>
              <a:rPr kumimoji="1" lang="ja-JP" altLang="en-US" dirty="0" smtClean="0"/>
              <a:t>表面以外はモデル間のばらつきが大きい</a:t>
            </a:r>
            <a:endParaRPr kumimoji="1" lang="en-US" altLang="ja-JP" dirty="0" smtClean="0"/>
          </a:p>
          <a:p>
            <a:r>
              <a:rPr kumimoji="1" lang="ja-JP" altLang="en-US" dirty="0" smtClean="0"/>
              <a:t>＞＞より多くの</a:t>
            </a:r>
            <a:r>
              <a:rPr kumimoji="1" lang="en-US" altLang="ja-JP" dirty="0" smtClean="0"/>
              <a:t>run</a:t>
            </a:r>
            <a:r>
              <a:rPr kumimoji="1" lang="ja-JP" altLang="en-US" dirty="0" smtClean="0"/>
              <a:t>を走らせる必要がある？？</a:t>
            </a:r>
            <a:endParaRPr kumimoji="1" lang="ja-JP" altLang="en-US" dirty="0"/>
          </a:p>
        </p:txBody>
      </p:sp>
      <p:pic>
        <p:nvPicPr>
          <p:cNvPr id="15" name="図 14"/>
          <p:cNvPicPr>
            <a:picLocks noChangeAspect="1"/>
          </p:cNvPicPr>
          <p:nvPr/>
        </p:nvPicPr>
        <p:blipFill rotWithShape="1">
          <a:blip r:embed="rId5" cstate="print">
            <a:extLst>
              <a:ext uri="{28A0092B-C50C-407E-A947-70E740481C1C}">
                <a14:useLocalDpi xmlns:a14="http://schemas.microsoft.com/office/drawing/2010/main" val="0"/>
              </a:ext>
            </a:extLst>
          </a:blip>
          <a:srcRect l="87382" t="15133" r="5889" b="15595"/>
          <a:stretch/>
        </p:blipFill>
        <p:spPr>
          <a:xfrm>
            <a:off x="3443950" y="422059"/>
            <a:ext cx="327262" cy="2603224"/>
          </a:xfrm>
          <a:prstGeom prst="rect">
            <a:avLst/>
          </a:prstGeom>
        </p:spPr>
      </p:pic>
      <p:pic>
        <p:nvPicPr>
          <p:cNvPr id="16" name="図 15"/>
          <p:cNvPicPr>
            <a:picLocks noChangeAspect="1"/>
          </p:cNvPicPr>
          <p:nvPr/>
        </p:nvPicPr>
        <p:blipFill rotWithShape="1">
          <a:blip r:embed="rId2" cstate="print">
            <a:extLst>
              <a:ext uri="{28A0092B-C50C-407E-A947-70E740481C1C}">
                <a14:useLocalDpi xmlns:a14="http://schemas.microsoft.com/office/drawing/2010/main" val="0"/>
              </a:ext>
            </a:extLst>
          </a:blip>
          <a:srcRect l="87949" t="15753" r="4398" b="15301"/>
          <a:stretch/>
        </p:blipFill>
        <p:spPr>
          <a:xfrm>
            <a:off x="3554733" y="3215622"/>
            <a:ext cx="381000" cy="2652347"/>
          </a:xfrm>
          <a:prstGeom prst="rect">
            <a:avLst/>
          </a:prstGeom>
        </p:spPr>
      </p:pic>
      <p:pic>
        <p:nvPicPr>
          <p:cNvPr id="17" name="図 16"/>
          <p:cNvPicPr>
            <a:picLocks noChangeAspect="1"/>
          </p:cNvPicPr>
          <p:nvPr/>
        </p:nvPicPr>
        <p:blipFill rotWithShape="1">
          <a:blip r:embed="rId4" cstate="print">
            <a:extLst>
              <a:ext uri="{28A0092B-C50C-407E-A947-70E740481C1C}">
                <a14:useLocalDpi xmlns:a14="http://schemas.microsoft.com/office/drawing/2010/main" val="0"/>
              </a:ext>
            </a:extLst>
          </a:blip>
          <a:srcRect l="87743" t="18150" r="5706" b="18071"/>
          <a:stretch/>
        </p:blipFill>
        <p:spPr>
          <a:xfrm>
            <a:off x="7863249" y="456758"/>
            <a:ext cx="334347" cy="2515560"/>
          </a:xfrm>
          <a:prstGeom prst="rect">
            <a:avLst/>
          </a:prstGeom>
        </p:spPr>
      </p:pic>
      <p:pic>
        <p:nvPicPr>
          <p:cNvPr id="23" name="図 22"/>
          <p:cNvPicPr>
            <a:picLocks noChangeAspect="1"/>
          </p:cNvPicPr>
          <p:nvPr/>
        </p:nvPicPr>
        <p:blipFill rotWithShape="1">
          <a:blip r:embed="rId3" cstate="print">
            <a:extLst>
              <a:ext uri="{28A0092B-C50C-407E-A947-70E740481C1C}">
                <a14:useLocalDpi xmlns:a14="http://schemas.microsoft.com/office/drawing/2010/main" val="0"/>
              </a:ext>
            </a:extLst>
          </a:blip>
          <a:srcRect l="87551" t="23988" r="4529" b="23245"/>
          <a:stretch/>
        </p:blipFill>
        <p:spPr>
          <a:xfrm>
            <a:off x="7847913" y="3365019"/>
            <a:ext cx="473923" cy="2439826"/>
          </a:xfrm>
          <a:prstGeom prst="rect">
            <a:avLst/>
          </a:prstGeom>
        </p:spPr>
      </p:pic>
    </p:spTree>
    <p:extLst>
      <p:ext uri="{BB962C8B-B14F-4D97-AF65-F5344CB8AC3E}">
        <p14:creationId xmlns:p14="http://schemas.microsoft.com/office/powerpoint/2010/main" val="627765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266268" y="652607"/>
            <a:ext cx="8482983" cy="1742890"/>
          </a:xfrm>
          <a:prstGeom prst="round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3"/>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15</a:t>
            </a:fld>
            <a:r>
              <a:rPr kumimoji="1" lang="ja-JP" altLang="en-US" smtClean="0"/>
              <a:t> </a:t>
            </a:r>
            <a:r>
              <a:rPr kumimoji="1" lang="en-US" altLang="ja-JP" smtClean="0"/>
              <a:t>/ </a:t>
            </a:r>
            <a:endParaRPr kumimoji="1" lang="ja-JP" altLang="en-US" dirty="0"/>
          </a:p>
        </p:txBody>
      </p:sp>
      <p:sp>
        <p:nvSpPr>
          <p:cNvPr id="21" name="テキスト ボックス 20"/>
          <p:cNvSpPr txBox="1"/>
          <p:nvPr/>
        </p:nvSpPr>
        <p:spPr>
          <a:xfrm>
            <a:off x="464676" y="775926"/>
            <a:ext cx="1207008" cy="369332"/>
          </a:xfrm>
          <a:prstGeom prst="rect">
            <a:avLst/>
          </a:prstGeom>
          <a:noFill/>
        </p:spPr>
        <p:txBody>
          <a:bodyPr wrap="square" rtlCol="0">
            <a:spAutoFit/>
          </a:bodyPr>
          <a:lstStyle/>
          <a:p>
            <a:r>
              <a:rPr kumimoji="1" lang="ja-JP" altLang="en-US" b="1" dirty="0" smtClean="0"/>
              <a:t>まとめ</a:t>
            </a:r>
            <a:endParaRPr kumimoji="1" lang="ja-JP" altLang="en-US" b="1" dirty="0"/>
          </a:p>
        </p:txBody>
      </p:sp>
      <p:sp>
        <p:nvSpPr>
          <p:cNvPr id="22" name="テキスト ボックス 21"/>
          <p:cNvSpPr txBox="1"/>
          <p:nvPr/>
        </p:nvSpPr>
        <p:spPr>
          <a:xfrm>
            <a:off x="266268" y="2594471"/>
            <a:ext cx="2116676" cy="369332"/>
          </a:xfrm>
          <a:prstGeom prst="rect">
            <a:avLst/>
          </a:prstGeom>
          <a:noFill/>
        </p:spPr>
        <p:txBody>
          <a:bodyPr wrap="square" rtlCol="0">
            <a:spAutoFit/>
          </a:bodyPr>
          <a:lstStyle/>
          <a:p>
            <a:r>
              <a:rPr kumimoji="1" lang="ja-JP" altLang="en-US" b="1" dirty="0" smtClean="0"/>
              <a:t>課題</a:t>
            </a:r>
            <a:endParaRPr kumimoji="1" lang="ja-JP" altLang="en-US" b="1" dirty="0"/>
          </a:p>
        </p:txBody>
      </p:sp>
      <p:sp>
        <p:nvSpPr>
          <p:cNvPr id="32" name="テキスト ボックス 31"/>
          <p:cNvSpPr txBox="1"/>
          <p:nvPr/>
        </p:nvSpPr>
        <p:spPr>
          <a:xfrm>
            <a:off x="695450" y="1220913"/>
            <a:ext cx="8157318" cy="646331"/>
          </a:xfrm>
          <a:prstGeom prst="rect">
            <a:avLst/>
          </a:prstGeom>
          <a:noFill/>
        </p:spPr>
        <p:txBody>
          <a:bodyPr wrap="square" rtlCol="0">
            <a:spAutoFit/>
          </a:bodyPr>
          <a:lstStyle/>
          <a:p>
            <a:r>
              <a:rPr kumimoji="1" lang="ja-JP" altLang="en-US" b="1" dirty="0" smtClean="0">
                <a:solidFill>
                  <a:srgbClr val="FF0000"/>
                </a:solidFill>
              </a:rPr>
              <a:t>チャクチ海の初冬の海氷が平年よりも異常に後退することが</a:t>
            </a:r>
            <a:endParaRPr kumimoji="1" lang="en-US" altLang="ja-JP" b="1" dirty="0" smtClean="0">
              <a:solidFill>
                <a:srgbClr val="FF0000"/>
              </a:solidFill>
            </a:endParaRPr>
          </a:p>
          <a:p>
            <a:r>
              <a:rPr kumimoji="1" lang="en-US" altLang="ja-JP" b="1" dirty="0" smtClean="0">
                <a:solidFill>
                  <a:srgbClr val="FF0000"/>
                </a:solidFill>
              </a:rPr>
              <a:t>2017/18</a:t>
            </a:r>
            <a:r>
              <a:rPr kumimoji="1" lang="ja-JP" altLang="en-US" b="1" dirty="0">
                <a:solidFill>
                  <a:srgbClr val="FF0000"/>
                </a:solidFill>
              </a:rPr>
              <a:t>年冬季の異常な</a:t>
            </a:r>
            <a:r>
              <a:rPr kumimoji="1" lang="ja-JP" altLang="en-US" b="1" dirty="0" smtClean="0">
                <a:solidFill>
                  <a:srgbClr val="FF0000"/>
                </a:solidFill>
              </a:rPr>
              <a:t>大気循環場に下層</a:t>
            </a:r>
            <a:r>
              <a:rPr kumimoji="1" lang="ja-JP" altLang="en-US" b="1" dirty="0">
                <a:solidFill>
                  <a:srgbClr val="FF0000"/>
                </a:solidFill>
              </a:rPr>
              <a:t>大気加熱</a:t>
            </a:r>
            <a:r>
              <a:rPr kumimoji="1" lang="ja-JP" altLang="en-US" b="1" dirty="0" smtClean="0">
                <a:solidFill>
                  <a:srgbClr val="FF0000"/>
                </a:solidFill>
              </a:rPr>
              <a:t>応答によ</a:t>
            </a:r>
            <a:r>
              <a:rPr kumimoji="1" lang="ja-JP" altLang="en-US" b="1" dirty="0">
                <a:solidFill>
                  <a:srgbClr val="FF0000"/>
                </a:solidFill>
              </a:rPr>
              <a:t>って</a:t>
            </a:r>
            <a:r>
              <a:rPr kumimoji="1" lang="ja-JP" altLang="en-US" b="1" dirty="0" smtClean="0">
                <a:solidFill>
                  <a:srgbClr val="FF0000"/>
                </a:solidFill>
              </a:rPr>
              <a:t>影響する</a:t>
            </a:r>
            <a:endParaRPr kumimoji="1" lang="ja-JP" altLang="en-US" b="1" dirty="0">
              <a:solidFill>
                <a:srgbClr val="FF0000"/>
              </a:solidFill>
            </a:endParaRPr>
          </a:p>
        </p:txBody>
      </p:sp>
      <p:sp>
        <p:nvSpPr>
          <p:cNvPr id="33" name="正方形/長方形 32"/>
          <p:cNvSpPr/>
          <p:nvPr/>
        </p:nvSpPr>
        <p:spPr>
          <a:xfrm>
            <a:off x="6717926" y="1938427"/>
            <a:ext cx="2031325" cy="369332"/>
          </a:xfrm>
          <a:prstGeom prst="rect">
            <a:avLst/>
          </a:prstGeom>
        </p:spPr>
        <p:txBody>
          <a:bodyPr wrap="none">
            <a:spAutoFit/>
          </a:bodyPr>
          <a:lstStyle/>
          <a:p>
            <a:r>
              <a:rPr kumimoji="1" lang="ja-JP" altLang="en-US" dirty="0"/>
              <a:t>可能性を見出した</a:t>
            </a:r>
            <a:endParaRPr lang="ja-JP" altLang="en-US" dirty="0"/>
          </a:p>
        </p:txBody>
      </p:sp>
      <p:sp>
        <p:nvSpPr>
          <p:cNvPr id="35" name="テキスト ボックス 34"/>
          <p:cNvSpPr txBox="1"/>
          <p:nvPr/>
        </p:nvSpPr>
        <p:spPr>
          <a:xfrm>
            <a:off x="516027" y="3062243"/>
            <a:ext cx="6201899" cy="646331"/>
          </a:xfrm>
          <a:prstGeom prst="rect">
            <a:avLst/>
          </a:prstGeom>
          <a:noFill/>
        </p:spPr>
        <p:txBody>
          <a:bodyPr wrap="square" rtlCol="0">
            <a:spAutoFit/>
          </a:bodyPr>
          <a:lstStyle/>
          <a:p>
            <a:r>
              <a:rPr kumimoji="1" lang="ja-JP" altLang="en-US" dirty="0" smtClean="0"/>
              <a:t>・地表面加熱だけでは中上層大気への影響は弱い</a:t>
            </a:r>
            <a:endParaRPr kumimoji="1" lang="en-US" altLang="ja-JP" dirty="0" smtClean="0"/>
          </a:p>
          <a:p>
            <a:r>
              <a:rPr kumimoji="1" lang="ja-JP" altLang="en-US" dirty="0" smtClean="0"/>
              <a:t>＞＞南からの暖気，水蒸気の流入も重要</a:t>
            </a:r>
            <a:endParaRPr kumimoji="1" lang="en-US" altLang="ja-JP" dirty="0" smtClean="0"/>
          </a:p>
        </p:txBody>
      </p:sp>
      <p:sp>
        <p:nvSpPr>
          <p:cNvPr id="16" name="テキスト ボックス 15"/>
          <p:cNvSpPr txBox="1"/>
          <p:nvPr/>
        </p:nvSpPr>
        <p:spPr>
          <a:xfrm>
            <a:off x="516027" y="3807014"/>
            <a:ext cx="6201899" cy="646331"/>
          </a:xfrm>
          <a:prstGeom prst="rect">
            <a:avLst/>
          </a:prstGeom>
          <a:noFill/>
        </p:spPr>
        <p:txBody>
          <a:bodyPr wrap="square" rtlCol="0">
            <a:spAutoFit/>
          </a:bodyPr>
          <a:lstStyle/>
          <a:p>
            <a:r>
              <a:rPr kumimoji="1" lang="ja-JP" altLang="en-US" dirty="0" smtClean="0"/>
              <a:t>・初冬に起きた異常が冬季全体にどう影響を与えるか</a:t>
            </a:r>
            <a:endParaRPr kumimoji="1" lang="en-US" altLang="ja-JP" dirty="0" smtClean="0"/>
          </a:p>
          <a:p>
            <a:r>
              <a:rPr kumimoji="1" lang="ja-JP" altLang="en-US" dirty="0" smtClean="0"/>
              <a:t>＞＞大気循環場の波の解析が必要</a:t>
            </a:r>
            <a:endParaRPr kumimoji="1" lang="en-US" altLang="ja-JP" dirty="0" smtClean="0"/>
          </a:p>
        </p:txBody>
      </p:sp>
      <p:sp>
        <p:nvSpPr>
          <p:cNvPr id="18" name="テキスト ボックス 17"/>
          <p:cNvSpPr txBox="1"/>
          <p:nvPr/>
        </p:nvSpPr>
        <p:spPr>
          <a:xfrm>
            <a:off x="516026" y="4905468"/>
            <a:ext cx="6201899" cy="646331"/>
          </a:xfrm>
          <a:prstGeom prst="rect">
            <a:avLst/>
          </a:prstGeom>
          <a:noFill/>
        </p:spPr>
        <p:txBody>
          <a:bodyPr wrap="square" rtlCol="0">
            <a:spAutoFit/>
          </a:bodyPr>
          <a:lstStyle/>
          <a:p>
            <a:r>
              <a:rPr kumimoji="1" lang="ja-JP" altLang="en-US" dirty="0" smtClean="0"/>
              <a:t>・一般化に向けて</a:t>
            </a:r>
            <a:endParaRPr kumimoji="1" lang="en-US" altLang="ja-JP" dirty="0" smtClean="0"/>
          </a:p>
          <a:p>
            <a:r>
              <a:rPr kumimoji="1" lang="ja-JP" altLang="en-US" dirty="0" smtClean="0"/>
              <a:t>＞＞ブロッキング形成と海氷後退の関係を見ていく？</a:t>
            </a:r>
            <a:endParaRPr kumimoji="1" lang="en-US" altLang="ja-JP" dirty="0" smtClean="0"/>
          </a:p>
        </p:txBody>
      </p:sp>
    </p:spTree>
    <p:extLst>
      <p:ext uri="{BB962C8B-B14F-4D97-AF65-F5344CB8AC3E}">
        <p14:creationId xmlns:p14="http://schemas.microsoft.com/office/powerpoint/2010/main" val="10712929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16</a:t>
            </a:fld>
            <a:r>
              <a:rPr kumimoji="1" lang="ja-JP" altLang="en-US" smtClean="0"/>
              <a:t> </a:t>
            </a:r>
            <a:r>
              <a:rPr kumimoji="1" lang="en-US" altLang="ja-JP" smtClean="0"/>
              <a:t>/ 8</a:t>
            </a:r>
            <a:endParaRPr kumimoji="1" lang="ja-JP" altLang="en-US"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5642" t="-342" r="4530" b="92503"/>
          <a:stretch/>
        </p:blipFill>
        <p:spPr>
          <a:xfrm>
            <a:off x="364427" y="4891887"/>
            <a:ext cx="3821882" cy="396105"/>
          </a:xfrm>
          <a:prstGeom prst="rect">
            <a:avLst/>
          </a:prstGeom>
        </p:spPr>
      </p:pic>
      <p:sp>
        <p:nvSpPr>
          <p:cNvPr id="5" name="テキスト ボックス 4"/>
          <p:cNvSpPr txBox="1"/>
          <p:nvPr/>
        </p:nvSpPr>
        <p:spPr>
          <a:xfrm>
            <a:off x="2907885" y="4056049"/>
            <a:ext cx="1774568" cy="523220"/>
          </a:xfrm>
          <a:prstGeom prst="rect">
            <a:avLst/>
          </a:prstGeom>
          <a:noFill/>
        </p:spPr>
        <p:txBody>
          <a:bodyPr wrap="square" rtlCol="0">
            <a:spAutoFit/>
          </a:bodyPr>
          <a:lstStyle/>
          <a:p>
            <a:r>
              <a:rPr kumimoji="1" lang="en-US" altLang="ja-JP" sz="1400" dirty="0" smtClean="0"/>
              <a:t>2019</a:t>
            </a:r>
            <a:r>
              <a:rPr kumimoji="1" lang="ja-JP" altLang="en-US" sz="1400" dirty="0" smtClean="0"/>
              <a:t>年</a:t>
            </a:r>
            <a:r>
              <a:rPr kumimoji="1" lang="en-US" altLang="ja-JP" sz="1400" dirty="0"/>
              <a:t>2</a:t>
            </a:r>
            <a:r>
              <a:rPr kumimoji="1" lang="ja-JP" altLang="en-US" sz="1400" dirty="0" smtClean="0"/>
              <a:t>月</a:t>
            </a:r>
            <a:r>
              <a:rPr kumimoji="1" lang="en-US" altLang="ja-JP" sz="1400" dirty="0"/>
              <a:t>5</a:t>
            </a:r>
            <a:r>
              <a:rPr kumimoji="1" lang="ja-JP" altLang="en-US" sz="1400" dirty="0" smtClean="0"/>
              <a:t>日</a:t>
            </a:r>
            <a:r>
              <a:rPr kumimoji="1" lang="en-US" altLang="ja-JP" sz="1400" dirty="0" smtClean="0"/>
              <a:t>-</a:t>
            </a:r>
          </a:p>
          <a:p>
            <a:r>
              <a:rPr kumimoji="1" lang="en-US" altLang="ja-JP" sz="1400" dirty="0" smtClean="0"/>
              <a:t>2</a:t>
            </a:r>
            <a:r>
              <a:rPr kumimoji="1" lang="ja-JP" altLang="en-US" sz="1400" dirty="0" smtClean="0"/>
              <a:t>月</a:t>
            </a:r>
            <a:r>
              <a:rPr kumimoji="1" lang="en-US" altLang="ja-JP" sz="1400" dirty="0"/>
              <a:t>9</a:t>
            </a:r>
            <a:r>
              <a:rPr kumimoji="1" lang="ja-JP" altLang="en-US" sz="1400" dirty="0" smtClean="0"/>
              <a:t>日の</a:t>
            </a:r>
            <a:r>
              <a:rPr kumimoji="1" lang="en-US" altLang="ja-JP" sz="1400" dirty="0" smtClean="0"/>
              <a:t>5</a:t>
            </a:r>
            <a:r>
              <a:rPr kumimoji="1" lang="ja-JP" altLang="en-US" sz="1400" dirty="0" smtClean="0"/>
              <a:t>日平均場</a:t>
            </a:r>
            <a:endParaRPr kumimoji="1" lang="ja-JP" altLang="en-US" sz="1400" dirty="0"/>
          </a:p>
        </p:txBody>
      </p:sp>
      <p:sp>
        <p:nvSpPr>
          <p:cNvPr id="6" name="テキスト ボックス 5"/>
          <p:cNvSpPr txBox="1"/>
          <p:nvPr/>
        </p:nvSpPr>
        <p:spPr>
          <a:xfrm>
            <a:off x="2709081" y="4493550"/>
            <a:ext cx="2172175" cy="261610"/>
          </a:xfrm>
          <a:prstGeom prst="rect">
            <a:avLst/>
          </a:prstGeom>
          <a:noFill/>
        </p:spPr>
        <p:txBody>
          <a:bodyPr wrap="square" rtlCol="0">
            <a:spAutoFit/>
          </a:bodyPr>
          <a:lstStyle/>
          <a:p>
            <a:r>
              <a:rPr lang="en-US" altLang="ja-JP" sz="1100" dirty="0"/>
              <a:t>Tokyo Climate </a:t>
            </a:r>
            <a:r>
              <a:rPr lang="en-US" altLang="ja-JP" sz="1100" dirty="0" smtClean="0"/>
              <a:t>Center</a:t>
            </a:r>
            <a:r>
              <a:rPr lang="ja-JP" altLang="en-US" sz="1100" dirty="0" smtClean="0"/>
              <a:t>　より引用</a:t>
            </a:r>
            <a:endParaRPr kumimoji="1" lang="ja-JP" altLang="en-US" sz="1100" dirty="0"/>
          </a:p>
        </p:txBody>
      </p:sp>
      <p:pic>
        <p:nvPicPr>
          <p:cNvPr id="8" name="図 7"/>
          <p:cNvPicPr>
            <a:picLocks noChangeAspect="1"/>
          </p:cNvPicPr>
          <p:nvPr/>
        </p:nvPicPr>
        <p:blipFill rotWithShape="1">
          <a:blip r:embed="rId2">
            <a:extLst>
              <a:ext uri="{28A0092B-C50C-407E-A947-70E740481C1C}">
                <a14:useLocalDpi xmlns:a14="http://schemas.microsoft.com/office/drawing/2010/main" val="0"/>
              </a:ext>
            </a:extLst>
          </a:blip>
          <a:srcRect l="5391" t="7709" r="4782" b="16862"/>
          <a:stretch/>
        </p:blipFill>
        <p:spPr>
          <a:xfrm rot="2693318">
            <a:off x="735554" y="1181818"/>
            <a:ext cx="3079630" cy="3071003"/>
          </a:xfrm>
          <a:prstGeom prst="rect">
            <a:avLst/>
          </a:prstGeom>
        </p:spPr>
      </p:pic>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l="18348" t="9622" r="7300" b="8728"/>
          <a:stretch/>
        </p:blipFill>
        <p:spPr>
          <a:xfrm>
            <a:off x="4881256" y="1050326"/>
            <a:ext cx="3891236" cy="3301993"/>
          </a:xfrm>
          <a:prstGeom prst="rect">
            <a:avLst/>
          </a:prstGeom>
        </p:spPr>
      </p:pic>
      <p:pic>
        <p:nvPicPr>
          <p:cNvPr id="10" name="図 9"/>
          <p:cNvPicPr>
            <a:picLocks noChangeAspect="1"/>
          </p:cNvPicPr>
          <p:nvPr/>
        </p:nvPicPr>
        <p:blipFill rotWithShape="1">
          <a:blip r:embed="rId2">
            <a:extLst>
              <a:ext uri="{28A0092B-C50C-407E-A947-70E740481C1C}">
                <a14:useLocalDpi xmlns:a14="http://schemas.microsoft.com/office/drawing/2010/main" val="0"/>
              </a:ext>
            </a:extLst>
          </a:blip>
          <a:srcRect l="5642" t="83725" r="4530" b="3352"/>
          <a:stretch/>
        </p:blipFill>
        <p:spPr>
          <a:xfrm>
            <a:off x="364426" y="5378164"/>
            <a:ext cx="3258697" cy="556809"/>
          </a:xfrm>
          <a:prstGeom prst="rect">
            <a:avLst/>
          </a:prstGeom>
        </p:spPr>
      </p:pic>
      <p:sp>
        <p:nvSpPr>
          <p:cNvPr id="11" name="正方形/長方形 10"/>
          <p:cNvSpPr/>
          <p:nvPr/>
        </p:nvSpPr>
        <p:spPr>
          <a:xfrm>
            <a:off x="5005466" y="4493550"/>
            <a:ext cx="3416320" cy="307777"/>
          </a:xfrm>
          <a:prstGeom prst="rect">
            <a:avLst/>
          </a:prstGeom>
        </p:spPr>
        <p:txBody>
          <a:bodyPr wrap="none">
            <a:spAutoFit/>
          </a:bodyPr>
          <a:lstStyle/>
          <a:p>
            <a:r>
              <a:rPr kumimoji="1" lang="en-US" altLang="ja-JP" sz="1400" dirty="0" smtClean="0"/>
              <a:t>500hPa</a:t>
            </a:r>
            <a:r>
              <a:rPr kumimoji="1" lang="ja-JP" altLang="en-US" sz="1400" dirty="0"/>
              <a:t>面ジオポテンシャル高度　偏差場</a:t>
            </a:r>
          </a:p>
        </p:txBody>
      </p:sp>
      <p:sp>
        <p:nvSpPr>
          <p:cNvPr id="12" name="テキスト ボックス 11"/>
          <p:cNvSpPr txBox="1"/>
          <p:nvPr/>
        </p:nvSpPr>
        <p:spPr>
          <a:xfrm>
            <a:off x="6443775" y="4725544"/>
            <a:ext cx="2509165" cy="430887"/>
          </a:xfrm>
          <a:prstGeom prst="rect">
            <a:avLst/>
          </a:prstGeom>
          <a:noFill/>
        </p:spPr>
        <p:txBody>
          <a:bodyPr wrap="square" rtlCol="0">
            <a:spAutoFit/>
          </a:bodyPr>
          <a:lstStyle/>
          <a:p>
            <a:r>
              <a:rPr kumimoji="1" lang="ja-JP" altLang="en-US" sz="1100" dirty="0" smtClean="0"/>
              <a:t>線：</a:t>
            </a:r>
            <a:r>
              <a:rPr kumimoji="1" lang="en-US" altLang="ja-JP" sz="1100" dirty="0" smtClean="0"/>
              <a:t>1988/89</a:t>
            </a:r>
            <a:r>
              <a:rPr kumimoji="1" lang="ja-JP" altLang="en-US" sz="1100" dirty="0" smtClean="0"/>
              <a:t>－</a:t>
            </a:r>
            <a:r>
              <a:rPr kumimoji="1" lang="en-US" altLang="ja-JP" sz="1100" dirty="0" smtClean="0"/>
              <a:t>2017</a:t>
            </a:r>
            <a:r>
              <a:rPr kumimoji="1" lang="en-US" altLang="ja-JP" sz="1100" dirty="0"/>
              <a:t>/18</a:t>
            </a:r>
            <a:r>
              <a:rPr kumimoji="1" lang="ja-JP" altLang="en-US" sz="1100" dirty="0" smtClean="0"/>
              <a:t>年</a:t>
            </a:r>
            <a:r>
              <a:rPr kumimoji="1" lang="en-US" altLang="ja-JP" sz="1100" dirty="0" smtClean="0"/>
              <a:t>30</a:t>
            </a:r>
            <a:r>
              <a:rPr kumimoji="1" lang="ja-JP" altLang="en-US" sz="1100" dirty="0" smtClean="0"/>
              <a:t>年間の平均</a:t>
            </a:r>
            <a:endParaRPr kumimoji="1" lang="en-US" altLang="ja-JP" sz="1100" dirty="0" smtClean="0"/>
          </a:p>
          <a:p>
            <a:r>
              <a:rPr kumimoji="1" lang="ja-JP" altLang="en-US" sz="1100" dirty="0" smtClean="0"/>
              <a:t>色：</a:t>
            </a:r>
            <a:r>
              <a:rPr kumimoji="1" lang="ja-JP" altLang="en-US" sz="1100" dirty="0"/>
              <a:t>平均</a:t>
            </a:r>
            <a:r>
              <a:rPr kumimoji="1" lang="ja-JP" altLang="en-US" sz="1100" dirty="0" smtClean="0"/>
              <a:t>からの差　</a:t>
            </a:r>
            <a:endParaRPr kumimoji="1" lang="ja-JP" altLang="en-US" sz="1100" dirty="0"/>
          </a:p>
        </p:txBody>
      </p:sp>
    </p:spTree>
    <p:extLst>
      <p:ext uri="{BB962C8B-B14F-4D97-AF65-F5344CB8AC3E}">
        <p14:creationId xmlns:p14="http://schemas.microsoft.com/office/powerpoint/2010/main" val="1844787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9728" y="540101"/>
            <a:ext cx="5123564" cy="127222"/>
          </a:xfrm>
        </p:spPr>
        <p:txBody>
          <a:bodyPr/>
          <a:lstStyle/>
          <a:p>
            <a:r>
              <a:rPr kumimoji="1" lang="ja-JP" altLang="en-US" dirty="0" smtClean="0"/>
              <a:t>参考・引用文献</a:t>
            </a:r>
            <a:endParaRPr kumimoji="1" lang="ja-JP" altLang="en-US" dirty="0"/>
          </a:p>
        </p:txBody>
      </p:sp>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17</a:t>
            </a:fld>
            <a:r>
              <a:rPr kumimoji="1" lang="ja-JP" altLang="en-US" smtClean="0"/>
              <a:t> </a:t>
            </a:r>
            <a:r>
              <a:rPr kumimoji="1" lang="en-US" altLang="ja-JP" smtClean="0"/>
              <a:t>/ </a:t>
            </a:r>
            <a:endParaRPr kumimoji="1" lang="ja-JP" altLang="en-US" dirty="0"/>
          </a:p>
        </p:txBody>
      </p:sp>
      <p:sp>
        <p:nvSpPr>
          <p:cNvPr id="4" name="テキスト ボックス 3"/>
          <p:cNvSpPr txBox="1"/>
          <p:nvPr/>
        </p:nvSpPr>
        <p:spPr>
          <a:xfrm>
            <a:off x="345790" y="820163"/>
            <a:ext cx="7623424" cy="5416868"/>
          </a:xfrm>
          <a:prstGeom prst="rect">
            <a:avLst/>
          </a:prstGeom>
          <a:noFill/>
        </p:spPr>
        <p:txBody>
          <a:bodyPr wrap="square" rtlCol="0">
            <a:spAutoFit/>
          </a:bodyPr>
          <a:lstStyle/>
          <a:p>
            <a:r>
              <a:rPr kumimoji="1" lang="ja-JP" altLang="en-US" sz="1600" dirty="0" smtClean="0"/>
              <a:t>・伊藤 久徳・見延 庄士郎 </a:t>
            </a:r>
            <a:r>
              <a:rPr kumimoji="1" lang="en-US" altLang="ja-JP" sz="1600" dirty="0" smtClean="0"/>
              <a:t>(2010) </a:t>
            </a:r>
            <a:r>
              <a:rPr kumimoji="1" lang="ja-JP" altLang="en-US" sz="1600" dirty="0" smtClean="0"/>
              <a:t>気象学と海洋物理学で用いられるデータ解析法 気象研究ノート 第</a:t>
            </a:r>
            <a:r>
              <a:rPr kumimoji="1" lang="en-US" altLang="ja-JP" sz="1600" dirty="0" smtClean="0"/>
              <a:t>221</a:t>
            </a:r>
            <a:r>
              <a:rPr kumimoji="1" lang="ja-JP" altLang="en-US" sz="1600" dirty="0" smtClean="0"/>
              <a:t>号 日本気象学会</a:t>
            </a:r>
            <a:endParaRPr kumimoji="1" lang="en-US" altLang="ja-JP" sz="1600" dirty="0" smtClean="0"/>
          </a:p>
          <a:p>
            <a:r>
              <a:rPr lang="ja-JP" altLang="en-US" sz="1600" dirty="0"/>
              <a:t>・</a:t>
            </a:r>
            <a:r>
              <a:rPr lang="ja-JP" altLang="ja-JP" sz="1600" dirty="0" smtClean="0"/>
              <a:t>気象庁</a:t>
            </a:r>
            <a:r>
              <a:rPr lang="ja-JP" altLang="ja-JP" sz="1600" dirty="0"/>
              <a:t>　平成</a:t>
            </a:r>
            <a:r>
              <a:rPr lang="en-US" altLang="ja-JP" sz="1600" dirty="0"/>
              <a:t>30</a:t>
            </a:r>
            <a:r>
              <a:rPr lang="ja-JP" altLang="ja-JP" sz="1600" dirty="0"/>
              <a:t>年冬の天候の特徴とその要因について～異常気象分析検討会の分析結果の概要～（</a:t>
            </a:r>
            <a:r>
              <a:rPr lang="en-US" altLang="ja-JP" sz="1600" dirty="0"/>
              <a:t>2018</a:t>
            </a:r>
            <a:r>
              <a:rPr lang="ja-JP" altLang="ja-JP" sz="1600" dirty="0"/>
              <a:t>年</a:t>
            </a:r>
            <a:r>
              <a:rPr lang="en-US" altLang="ja-JP" sz="1600" dirty="0"/>
              <a:t>3</a:t>
            </a:r>
            <a:r>
              <a:rPr lang="ja-JP" altLang="ja-JP" sz="1600" dirty="0"/>
              <a:t>月</a:t>
            </a:r>
            <a:r>
              <a:rPr lang="en-US" altLang="ja-JP" sz="1600" dirty="0"/>
              <a:t>5</a:t>
            </a:r>
            <a:r>
              <a:rPr lang="ja-JP" altLang="ja-JP" sz="1600" dirty="0"/>
              <a:t>日発表</a:t>
            </a:r>
            <a:r>
              <a:rPr lang="en-US" altLang="ja-JP" sz="1600" dirty="0" smtClean="0"/>
              <a:t>)</a:t>
            </a:r>
          </a:p>
          <a:p>
            <a:r>
              <a:rPr lang="ja-JP" altLang="en-US" sz="1600" dirty="0"/>
              <a:t>・松山</a:t>
            </a:r>
            <a:r>
              <a:rPr lang="en-US" altLang="ja-JP" sz="1600" dirty="0"/>
              <a:t> </a:t>
            </a:r>
            <a:r>
              <a:rPr lang="ja-JP" altLang="en-US" sz="1600" dirty="0"/>
              <a:t>洋・谷本 陽一 </a:t>
            </a:r>
            <a:r>
              <a:rPr lang="en-US" altLang="ja-JP" sz="1600" dirty="0"/>
              <a:t>(2008)</a:t>
            </a:r>
            <a:r>
              <a:rPr lang="ja-JP" altLang="en-US" sz="1600" dirty="0"/>
              <a:t> </a:t>
            </a:r>
            <a:r>
              <a:rPr lang="en-US" altLang="ja-JP" sz="1600" dirty="0"/>
              <a:t>UNIX/Windows/Macintosh</a:t>
            </a:r>
            <a:r>
              <a:rPr lang="ja-JP" altLang="en-US" sz="1600" dirty="0"/>
              <a:t>を使った　実践！気候データ解析　第二版　古今</a:t>
            </a:r>
            <a:r>
              <a:rPr lang="ja-JP" altLang="en-US" sz="1600" dirty="0" smtClean="0"/>
              <a:t>書院</a:t>
            </a:r>
            <a:endParaRPr lang="ja-JP" altLang="ja-JP" sz="1600" dirty="0"/>
          </a:p>
          <a:p>
            <a:r>
              <a:rPr lang="ja-JP" altLang="en-US" sz="1600" dirty="0" smtClean="0"/>
              <a:t>・</a:t>
            </a:r>
            <a:r>
              <a:rPr lang="en-US" altLang="ja-JP" sz="1600" dirty="0" smtClean="0"/>
              <a:t>ADS Arctic Data archive System</a:t>
            </a:r>
            <a:r>
              <a:rPr lang="ja-JP" altLang="en-US" sz="1600" dirty="0" smtClean="0"/>
              <a:t>　</a:t>
            </a:r>
            <a:r>
              <a:rPr lang="en-US" altLang="ja-JP" sz="1600" dirty="0" smtClean="0"/>
              <a:t>https</a:t>
            </a:r>
            <a:r>
              <a:rPr lang="en-US" altLang="ja-JP" sz="1600" dirty="0"/>
              <a:t>://</a:t>
            </a:r>
            <a:r>
              <a:rPr lang="en-US" altLang="ja-JP" sz="1600" dirty="0" smtClean="0"/>
              <a:t>ads.nipr.ac.jp/vishop.ver1/ja/vishop-monitor.html?N</a:t>
            </a:r>
            <a:endParaRPr lang="ja-JP" altLang="ja-JP" sz="1600" dirty="0"/>
          </a:p>
          <a:p>
            <a:r>
              <a:rPr lang="ja-JP" altLang="en-US" sz="1600" dirty="0" smtClean="0"/>
              <a:t>・</a:t>
            </a:r>
            <a:r>
              <a:rPr lang="en-US" altLang="ja-JP" sz="1600" dirty="0"/>
              <a:t>Honda M, Inoue J and Yamane S 2009 </a:t>
            </a:r>
            <a:r>
              <a:rPr lang="en-US" altLang="ja-JP" sz="1600" dirty="0" err="1"/>
              <a:t>Influenec</a:t>
            </a:r>
            <a:r>
              <a:rPr lang="en-US" altLang="ja-JP" sz="1600" dirty="0"/>
              <a:t> of low Arctic </a:t>
            </a:r>
            <a:r>
              <a:rPr lang="en-US" altLang="ja-JP" sz="1600" dirty="0" err="1"/>
              <a:t>seaice</a:t>
            </a:r>
            <a:endParaRPr lang="en-US" altLang="ja-JP" sz="1600" dirty="0"/>
          </a:p>
          <a:p>
            <a:r>
              <a:rPr lang="en-US" altLang="ja-JP" sz="1600" dirty="0"/>
              <a:t>minima on anomalously cold Eurasian </a:t>
            </a:r>
            <a:r>
              <a:rPr lang="en-US" altLang="ja-JP" sz="1600" dirty="0" smtClean="0"/>
              <a:t>winters</a:t>
            </a:r>
          </a:p>
          <a:p>
            <a:r>
              <a:rPr lang="ja-JP" altLang="en-US" sz="1600" dirty="0"/>
              <a:t>・</a:t>
            </a:r>
            <a:r>
              <a:rPr lang="en-US" altLang="ja-JP" sz="1600" dirty="0"/>
              <a:t>Kobayashi, S., Y. Ota, Y, Harada, A. </a:t>
            </a:r>
            <a:r>
              <a:rPr lang="en-US" altLang="ja-JP" sz="1600" dirty="0" err="1"/>
              <a:t>Ebita</a:t>
            </a:r>
            <a:r>
              <a:rPr lang="en-US" altLang="ja-JP" sz="1600" dirty="0"/>
              <a:t>, M. Moriya, H. Onoda, H. </a:t>
            </a:r>
            <a:r>
              <a:rPr lang="en-US" altLang="ja-JP" sz="1600" dirty="0" err="1"/>
              <a:t>Kamahori</a:t>
            </a:r>
            <a:r>
              <a:rPr lang="en-US" altLang="ja-JP" sz="1600" dirty="0"/>
              <a:t>, C. Kobayashi, H. Endo, K. </a:t>
            </a:r>
            <a:r>
              <a:rPr lang="en-US" altLang="ja-JP" sz="1600" dirty="0" err="1"/>
              <a:t>Miyaoka</a:t>
            </a:r>
            <a:r>
              <a:rPr lang="en-US" altLang="ja-JP" sz="1600" dirty="0"/>
              <a:t>, and K. Takahashi, (2015) The JRA-55 Reanalysis: General Specifications and Basic Characteristics. </a:t>
            </a:r>
            <a:r>
              <a:rPr lang="en-US" altLang="ja-JP" sz="1600" b="1" i="1" dirty="0"/>
              <a:t>J. Meteor. Soc. Japan.,</a:t>
            </a:r>
            <a:r>
              <a:rPr lang="en-US" altLang="ja-JP" sz="1600" b="1" dirty="0"/>
              <a:t> 93,</a:t>
            </a:r>
            <a:r>
              <a:rPr lang="en-US" altLang="ja-JP" sz="1600" dirty="0"/>
              <a:t> 5-48</a:t>
            </a:r>
            <a:r>
              <a:rPr lang="en-US" altLang="ja-JP" sz="1600" dirty="0" smtClean="0"/>
              <a:t>.</a:t>
            </a:r>
          </a:p>
          <a:p>
            <a:r>
              <a:rPr lang="ja-JP" altLang="en-US" sz="1600" dirty="0" smtClean="0"/>
              <a:t>・</a:t>
            </a:r>
            <a:r>
              <a:rPr lang="en-US" altLang="ja-JP" dirty="0" err="1"/>
              <a:t>Petoukhov</a:t>
            </a:r>
            <a:r>
              <a:rPr lang="en-US" altLang="ja-JP" dirty="0"/>
              <a:t>, V., and V. A. Semenov, 2010: A link between reduced Barents-Kara sea ice and cold winter extremes over northern continents. </a:t>
            </a:r>
            <a:r>
              <a:rPr lang="en-US" altLang="ja-JP" b="1" i="1" dirty="0"/>
              <a:t>J. </a:t>
            </a:r>
            <a:r>
              <a:rPr lang="en-US" altLang="ja-JP" b="1" i="1" dirty="0" err="1"/>
              <a:t>Geophys</a:t>
            </a:r>
            <a:r>
              <a:rPr lang="en-US" altLang="ja-JP" b="1" i="1" dirty="0"/>
              <a:t>. Res.,</a:t>
            </a:r>
            <a:r>
              <a:rPr lang="en-US" altLang="ja-JP" b="1" dirty="0"/>
              <a:t> 115</a:t>
            </a:r>
            <a:r>
              <a:rPr lang="en-US" altLang="ja-JP" dirty="0"/>
              <a:t>, D21111, </a:t>
            </a:r>
            <a:r>
              <a:rPr lang="en-US" altLang="ja-JP" dirty="0" err="1"/>
              <a:t>doi</a:t>
            </a:r>
            <a:r>
              <a:rPr lang="en-US" altLang="ja-JP" dirty="0"/>
              <a:t>: </a:t>
            </a:r>
            <a:r>
              <a:rPr lang="en-US" altLang="ja-JP" dirty="0" smtClean="0"/>
              <a:t>10.1029/2009JD013568.</a:t>
            </a:r>
            <a:endParaRPr lang="en-US" altLang="ja-JP" sz="1600" dirty="0" smtClean="0"/>
          </a:p>
          <a:p>
            <a:r>
              <a:rPr kumimoji="1" lang="ja-JP" altLang="en-US" sz="1600" dirty="0"/>
              <a:t>・</a:t>
            </a:r>
            <a:r>
              <a:rPr lang="en-US" altLang="ja-JP" sz="1600" dirty="0"/>
              <a:t> </a:t>
            </a:r>
            <a:r>
              <a:rPr lang="ja-JP" altLang="ja-JP" sz="1600" dirty="0"/>
              <a:t>Wallace, J. M</a:t>
            </a:r>
            <a:r>
              <a:rPr lang="ja-JP" altLang="ja-JP" sz="1600" dirty="0" err="1"/>
              <a:t>.,</a:t>
            </a:r>
            <a:r>
              <a:rPr lang="ja-JP" altLang="ja-JP" sz="1600" dirty="0"/>
              <a:t> and D. S. Gutzler</a:t>
            </a:r>
            <a:r>
              <a:rPr lang="x-none" altLang="ja-JP" sz="1600" dirty="0"/>
              <a:t> </a:t>
            </a:r>
            <a:r>
              <a:rPr lang="ja-JP" altLang="ja-JP" sz="1600" dirty="0"/>
              <a:t>(1981)</a:t>
            </a:r>
            <a:r>
              <a:rPr lang="x-none" altLang="ja-JP" sz="1600" dirty="0"/>
              <a:t>,</a:t>
            </a:r>
            <a:r>
              <a:rPr lang="ja-JP" altLang="ja-JP" sz="1600" dirty="0"/>
              <a:t> Teleconnections in the Geopotential Height Field during the Northern Hemisphere Winter. Mon. Wea. Rev</a:t>
            </a:r>
            <a:r>
              <a:rPr lang="ja-JP" altLang="ja-JP" sz="1600" dirty="0" err="1"/>
              <a:t>.,</a:t>
            </a:r>
            <a:r>
              <a:rPr lang="ja-JP" altLang="ja-JP" sz="1600" dirty="0"/>
              <a:t> 109, 784-812</a:t>
            </a:r>
            <a:r>
              <a:rPr lang="ja-JP" altLang="ja-JP" sz="1600" dirty="0" smtClean="0"/>
              <a:t>.</a:t>
            </a:r>
            <a:endParaRPr lang="en-US" altLang="ja-JP" sz="1600" dirty="0" smtClean="0"/>
          </a:p>
          <a:p>
            <a:r>
              <a:rPr lang="ja-JP" altLang="en-US" sz="1600" dirty="0" smtClean="0"/>
              <a:t>・</a:t>
            </a:r>
            <a:r>
              <a:rPr lang="en-US" altLang="ja-JP" dirty="0"/>
              <a:t>Yang X-Y, Yuan X and Ting M 2016 Dynamical link between the Barents-Kara Sea ice and the Arctic Oscillation </a:t>
            </a:r>
            <a:r>
              <a:rPr lang="en-US" altLang="ja-JP" b="1" i="1" dirty="0"/>
              <a:t>J. </a:t>
            </a:r>
            <a:r>
              <a:rPr lang="en-US" altLang="ja-JP" b="1" i="1" dirty="0" err="1"/>
              <a:t>Clim</a:t>
            </a:r>
            <a:r>
              <a:rPr lang="en-US" altLang="ja-JP" b="1" dirty="0"/>
              <a:t>. 29</a:t>
            </a:r>
            <a:r>
              <a:rPr lang="en-US" altLang="ja-JP" dirty="0"/>
              <a:t> 5103–22</a:t>
            </a:r>
            <a:r>
              <a:rPr lang="en-US" altLang="ja-JP" dirty="0" smtClean="0"/>
              <a:t>.</a:t>
            </a:r>
            <a:endParaRPr lang="en-US" altLang="ja-JP" sz="1600" dirty="0"/>
          </a:p>
          <a:p>
            <a:endParaRPr kumimoji="1" lang="ja-JP" altLang="en-US" sz="1600" dirty="0"/>
          </a:p>
        </p:txBody>
      </p:sp>
    </p:spTree>
    <p:extLst>
      <p:ext uri="{BB962C8B-B14F-4D97-AF65-F5344CB8AC3E}">
        <p14:creationId xmlns:p14="http://schemas.microsoft.com/office/powerpoint/2010/main" val="701944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18</a:t>
            </a:fld>
            <a:endParaRPr kumimoji="1" lang="ja-JP" altLang="en-US"/>
          </a:p>
        </p:txBody>
      </p:sp>
      <p:sp>
        <p:nvSpPr>
          <p:cNvPr id="4" name="テキスト ボックス 3"/>
          <p:cNvSpPr txBox="1"/>
          <p:nvPr/>
        </p:nvSpPr>
        <p:spPr>
          <a:xfrm>
            <a:off x="2779295" y="2719137"/>
            <a:ext cx="3886200" cy="830997"/>
          </a:xfrm>
          <a:prstGeom prst="rect">
            <a:avLst/>
          </a:prstGeom>
          <a:noFill/>
        </p:spPr>
        <p:txBody>
          <a:bodyPr wrap="square" rtlCol="0">
            <a:spAutoFit/>
          </a:bodyPr>
          <a:lstStyle/>
          <a:p>
            <a:r>
              <a:rPr kumimoji="1" lang="ja-JP" altLang="en-US" sz="4800" dirty="0" smtClean="0"/>
              <a:t>予備スライド</a:t>
            </a:r>
            <a:endParaRPr kumimoji="1" lang="ja-JP" altLang="en-US" sz="4800" dirty="0"/>
          </a:p>
        </p:txBody>
      </p:sp>
    </p:spTree>
    <p:extLst>
      <p:ext uri="{BB962C8B-B14F-4D97-AF65-F5344CB8AC3E}">
        <p14:creationId xmlns:p14="http://schemas.microsoft.com/office/powerpoint/2010/main" val="23820058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a:p>
        </p:txBody>
      </p:sp>
      <p:sp>
        <p:nvSpPr>
          <p:cNvPr id="2" name="スライド番号プレースホルダー 1"/>
          <p:cNvSpPr>
            <a:spLocks noGrp="1"/>
          </p:cNvSpPr>
          <p:nvPr>
            <p:ph type="sldNum" sz="quarter" idx="12"/>
          </p:nvPr>
        </p:nvSpPr>
        <p:spPr/>
        <p:txBody>
          <a:bodyPr/>
          <a:lstStyle/>
          <a:p>
            <a:fld id="{7F22866C-2D18-40AA-8224-C8A59CA76CD4}" type="slidenum">
              <a:rPr kumimoji="1" lang="ja-JP" altLang="en-US" smtClean="0"/>
              <a:t>19</a:t>
            </a:fld>
            <a:endParaRPr kumimoji="1" lang="ja-JP" altLang="en-US"/>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t="24150" b="17862"/>
          <a:stretch/>
        </p:blipFill>
        <p:spPr>
          <a:xfrm>
            <a:off x="134470" y="1656272"/>
            <a:ext cx="8875059" cy="3976777"/>
          </a:xfrm>
          <a:prstGeom prst="rect">
            <a:avLst/>
          </a:prstGeom>
        </p:spPr>
      </p:pic>
    </p:spTree>
    <p:extLst>
      <p:ext uri="{BB962C8B-B14F-4D97-AF65-F5344CB8AC3E}">
        <p14:creationId xmlns:p14="http://schemas.microsoft.com/office/powerpoint/2010/main" val="823146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18410" t="9937" r="18994" b="10188"/>
          <a:stretch/>
        </p:blipFill>
        <p:spPr>
          <a:xfrm>
            <a:off x="4422897" y="459741"/>
            <a:ext cx="4042617" cy="3986121"/>
          </a:xfrm>
          <a:prstGeom prst="rect">
            <a:avLst/>
          </a:prstGeom>
        </p:spPr>
      </p:pic>
      <p:sp>
        <p:nvSpPr>
          <p:cNvPr id="28" name="タイトル 27"/>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2</a:t>
            </a:fld>
            <a:r>
              <a:rPr kumimoji="1" lang="ja-JP" altLang="en-US" smtClean="0"/>
              <a:t> </a:t>
            </a:r>
            <a:r>
              <a:rPr kumimoji="1" lang="en-US" altLang="ja-JP" smtClean="0"/>
              <a:t>/ </a:t>
            </a:r>
            <a:endParaRPr kumimoji="1" lang="ja-JP" altLang="en-US" dirty="0"/>
          </a:p>
        </p:txBody>
      </p:sp>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90503" t="5168" r="-714" b="928"/>
          <a:stretch/>
        </p:blipFill>
        <p:spPr>
          <a:xfrm>
            <a:off x="8525419" y="577548"/>
            <a:ext cx="535146" cy="3911759"/>
          </a:xfrm>
          <a:prstGeom prst="rect">
            <a:avLst/>
          </a:prstGeom>
        </p:spPr>
      </p:pic>
      <p:sp>
        <p:nvSpPr>
          <p:cNvPr id="11" name="テキスト ボックス 10"/>
          <p:cNvSpPr txBox="1"/>
          <p:nvPr/>
        </p:nvSpPr>
        <p:spPr>
          <a:xfrm>
            <a:off x="8812629" y="4168957"/>
            <a:ext cx="495872" cy="307777"/>
          </a:xfrm>
          <a:prstGeom prst="rect">
            <a:avLst/>
          </a:prstGeom>
          <a:noFill/>
        </p:spPr>
        <p:txBody>
          <a:bodyPr wrap="square" rtlCol="0">
            <a:spAutoFit/>
          </a:bodyPr>
          <a:lstStyle/>
          <a:p>
            <a:r>
              <a:rPr kumimoji="1" lang="en-US" altLang="ja-JP" sz="1400" dirty="0" smtClean="0"/>
              <a:t>[m]</a:t>
            </a:r>
            <a:endParaRPr kumimoji="1" lang="ja-JP" altLang="en-US" sz="1400" dirty="0"/>
          </a:p>
        </p:txBody>
      </p:sp>
      <p:pic>
        <p:nvPicPr>
          <p:cNvPr id="13" name="図 12"/>
          <p:cNvPicPr>
            <a:picLocks noChangeAspect="1"/>
          </p:cNvPicPr>
          <p:nvPr/>
        </p:nvPicPr>
        <p:blipFill rotWithShape="1">
          <a:blip r:embed="rId4">
            <a:extLst>
              <a:ext uri="{28A0092B-C50C-407E-A947-70E740481C1C}">
                <a14:useLocalDpi xmlns:a14="http://schemas.microsoft.com/office/drawing/2010/main" val="0"/>
              </a:ext>
            </a:extLst>
          </a:blip>
          <a:srcRect l="7551" t="32399" r="9097" b="16134"/>
          <a:stretch/>
        </p:blipFill>
        <p:spPr>
          <a:xfrm>
            <a:off x="22061" y="4049597"/>
            <a:ext cx="4853567" cy="1730833"/>
          </a:xfrm>
          <a:prstGeom prst="rect">
            <a:avLst/>
          </a:prstGeom>
        </p:spPr>
      </p:pic>
      <p:sp>
        <p:nvSpPr>
          <p:cNvPr id="14" name="テキスト ボックス 13"/>
          <p:cNvSpPr txBox="1"/>
          <p:nvPr/>
        </p:nvSpPr>
        <p:spPr>
          <a:xfrm>
            <a:off x="207093" y="1657500"/>
            <a:ext cx="4541098" cy="369332"/>
          </a:xfrm>
          <a:prstGeom prst="rect">
            <a:avLst/>
          </a:prstGeom>
          <a:noFill/>
        </p:spPr>
        <p:txBody>
          <a:bodyPr wrap="square" rtlCol="0">
            <a:spAutoFit/>
          </a:bodyPr>
          <a:lstStyle/>
          <a:p>
            <a:r>
              <a:rPr kumimoji="1" lang="ja-JP" altLang="en-US" dirty="0" smtClean="0"/>
              <a:t>・寒気をもたらす大気循環場が</a:t>
            </a:r>
            <a:r>
              <a:rPr kumimoji="1" lang="ja-JP" altLang="en-US" dirty="0" smtClean="0">
                <a:solidFill>
                  <a:srgbClr val="FF0000"/>
                </a:solidFill>
              </a:rPr>
              <a:t>持続</a:t>
            </a:r>
            <a:r>
              <a:rPr kumimoji="1" lang="ja-JP" altLang="en-US" dirty="0" smtClean="0"/>
              <a:t>した</a:t>
            </a:r>
            <a:endParaRPr kumimoji="1" lang="en-US" altLang="ja-JP" dirty="0" smtClean="0"/>
          </a:p>
        </p:txBody>
      </p:sp>
      <p:sp>
        <p:nvSpPr>
          <p:cNvPr id="18" name="テキスト ボックス 17"/>
          <p:cNvSpPr txBox="1"/>
          <p:nvPr/>
        </p:nvSpPr>
        <p:spPr>
          <a:xfrm>
            <a:off x="22061" y="5774776"/>
            <a:ext cx="5043051" cy="338554"/>
          </a:xfrm>
          <a:prstGeom prst="rect">
            <a:avLst/>
          </a:prstGeom>
          <a:noFill/>
        </p:spPr>
        <p:txBody>
          <a:bodyPr wrap="square" rtlCol="0">
            <a:spAutoFit/>
          </a:bodyPr>
          <a:lstStyle/>
          <a:p>
            <a:r>
              <a:rPr kumimoji="1" lang="en-US" altLang="ja-JP" sz="1600" dirty="0" smtClean="0"/>
              <a:t>2017/18</a:t>
            </a:r>
            <a:r>
              <a:rPr kumimoji="1" lang="ja-JP" altLang="en-US" sz="1600" dirty="0" smtClean="0"/>
              <a:t>年</a:t>
            </a:r>
            <a:r>
              <a:rPr kumimoji="1" lang="en-US" altLang="ja-JP" sz="1600" dirty="0" smtClean="0"/>
              <a:t>11</a:t>
            </a:r>
            <a:r>
              <a:rPr kumimoji="1" lang="ja-JP" altLang="en-US" sz="1600" dirty="0" smtClean="0"/>
              <a:t>月</a:t>
            </a:r>
            <a:r>
              <a:rPr kumimoji="1" lang="en-US" altLang="ja-JP" sz="1600" dirty="0" smtClean="0"/>
              <a:t>16</a:t>
            </a:r>
            <a:r>
              <a:rPr kumimoji="1" lang="ja-JP" altLang="en-US" sz="1600" dirty="0" smtClean="0"/>
              <a:t>日－</a:t>
            </a:r>
            <a:r>
              <a:rPr kumimoji="1" lang="en-US" altLang="ja-JP" sz="1600" dirty="0" smtClean="0"/>
              <a:t>2</a:t>
            </a:r>
            <a:r>
              <a:rPr kumimoji="1" lang="ja-JP" altLang="en-US" sz="1600" dirty="0" smtClean="0"/>
              <a:t>月</a:t>
            </a:r>
            <a:r>
              <a:rPr kumimoji="1" lang="en-US" altLang="ja-JP" sz="1600" dirty="0" smtClean="0"/>
              <a:t>15</a:t>
            </a:r>
            <a:r>
              <a:rPr kumimoji="1" lang="ja-JP" altLang="en-US" sz="1600" dirty="0" smtClean="0"/>
              <a:t>日の北極振動インデックス</a:t>
            </a:r>
            <a:endParaRPr kumimoji="1" lang="ja-JP" altLang="en-US" sz="1600" dirty="0"/>
          </a:p>
        </p:txBody>
      </p:sp>
      <p:sp>
        <p:nvSpPr>
          <p:cNvPr id="20" name="正方形/長方形 19"/>
          <p:cNvSpPr/>
          <p:nvPr/>
        </p:nvSpPr>
        <p:spPr>
          <a:xfrm>
            <a:off x="207093" y="1352203"/>
            <a:ext cx="5319480" cy="369332"/>
          </a:xfrm>
          <a:prstGeom prst="rect">
            <a:avLst/>
          </a:prstGeom>
        </p:spPr>
        <p:txBody>
          <a:bodyPr wrap="square">
            <a:spAutoFit/>
          </a:bodyPr>
          <a:lstStyle/>
          <a:p>
            <a:r>
              <a:rPr lang="ja-JP" altLang="en-US" dirty="0" smtClean="0"/>
              <a:t>・西日本・・</a:t>
            </a:r>
            <a:r>
              <a:rPr lang="ja-JP" altLang="en-US" dirty="0" smtClean="0">
                <a:solidFill>
                  <a:srgbClr val="FF0000"/>
                </a:solidFill>
              </a:rPr>
              <a:t>約</a:t>
            </a:r>
            <a:r>
              <a:rPr lang="en-US" altLang="ja-JP" dirty="0">
                <a:solidFill>
                  <a:srgbClr val="FF0000"/>
                </a:solidFill>
              </a:rPr>
              <a:t>30</a:t>
            </a:r>
            <a:r>
              <a:rPr lang="ja-JP" altLang="en-US" dirty="0" smtClean="0">
                <a:solidFill>
                  <a:srgbClr val="FF0000"/>
                </a:solidFill>
              </a:rPr>
              <a:t>年ぶりの寒さ</a:t>
            </a:r>
            <a:endParaRPr lang="en-US" altLang="ja-JP" dirty="0"/>
          </a:p>
        </p:txBody>
      </p:sp>
      <p:sp>
        <p:nvSpPr>
          <p:cNvPr id="23" name="正方形/長方形 22"/>
          <p:cNvSpPr/>
          <p:nvPr/>
        </p:nvSpPr>
        <p:spPr>
          <a:xfrm>
            <a:off x="51871" y="1007243"/>
            <a:ext cx="3831363" cy="400110"/>
          </a:xfrm>
          <a:prstGeom prst="rect">
            <a:avLst/>
          </a:prstGeom>
        </p:spPr>
        <p:txBody>
          <a:bodyPr wrap="square">
            <a:spAutoFit/>
          </a:bodyPr>
          <a:lstStyle/>
          <a:p>
            <a:r>
              <a:rPr kumimoji="1" lang="en-US" altLang="ja-JP" sz="2000" b="1" dirty="0"/>
              <a:t>2017/</a:t>
            </a:r>
            <a:r>
              <a:rPr kumimoji="1" lang="en-US" altLang="ja-JP" sz="2000" b="1" dirty="0" smtClean="0"/>
              <a:t>18</a:t>
            </a:r>
            <a:r>
              <a:rPr kumimoji="1" lang="ja-JP" altLang="en-US" sz="2000" b="1" dirty="0" smtClean="0"/>
              <a:t>年冬季はどんな冬？</a:t>
            </a:r>
            <a:endParaRPr lang="ja-JP" altLang="en-US" sz="2000" b="1" dirty="0"/>
          </a:p>
        </p:txBody>
      </p:sp>
      <p:sp>
        <p:nvSpPr>
          <p:cNvPr id="24" name="楕円 23"/>
          <p:cNvSpPr/>
          <p:nvPr/>
        </p:nvSpPr>
        <p:spPr>
          <a:xfrm>
            <a:off x="6153299" y="2227103"/>
            <a:ext cx="630936" cy="612648"/>
          </a:xfrm>
          <a:prstGeom prst="ellipse">
            <a:avLst/>
          </a:prstGeom>
          <a:solidFill>
            <a:schemeClr val="accent2">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H</a:t>
            </a:r>
            <a:endParaRPr kumimoji="1" lang="ja-JP" altLang="en-US" dirty="0">
              <a:solidFill>
                <a:srgbClr val="FF0000"/>
              </a:solidFill>
            </a:endParaRPr>
          </a:p>
        </p:txBody>
      </p:sp>
      <p:sp>
        <p:nvSpPr>
          <p:cNvPr id="6" name="正方形/長方形 5"/>
          <p:cNvSpPr/>
          <p:nvPr/>
        </p:nvSpPr>
        <p:spPr>
          <a:xfrm>
            <a:off x="207093" y="1971682"/>
            <a:ext cx="4321247" cy="400110"/>
          </a:xfrm>
          <a:prstGeom prst="rect">
            <a:avLst/>
          </a:prstGeom>
        </p:spPr>
        <p:txBody>
          <a:bodyPr wrap="square">
            <a:spAutoFit/>
          </a:bodyPr>
          <a:lstStyle/>
          <a:p>
            <a:r>
              <a:rPr kumimoji="1" lang="ja-JP" altLang="en-US" sz="2000" dirty="0"/>
              <a:t>・北極上空の気圧・・過去最高</a:t>
            </a:r>
          </a:p>
        </p:txBody>
      </p:sp>
      <p:sp>
        <p:nvSpPr>
          <p:cNvPr id="12" name="屈折矢印 11"/>
          <p:cNvSpPr/>
          <p:nvPr/>
        </p:nvSpPr>
        <p:spPr>
          <a:xfrm>
            <a:off x="5065112" y="4614863"/>
            <a:ext cx="1719123" cy="1518518"/>
          </a:xfrm>
          <a:prstGeom prst="bentUp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5168456" y="5720252"/>
            <a:ext cx="2789291" cy="369332"/>
          </a:xfrm>
          <a:prstGeom prst="rect">
            <a:avLst/>
          </a:prstGeom>
          <a:noFill/>
        </p:spPr>
        <p:txBody>
          <a:bodyPr wrap="square" rtlCol="0">
            <a:spAutoFit/>
          </a:bodyPr>
          <a:lstStyle/>
          <a:p>
            <a:r>
              <a:rPr kumimoji="1" lang="en-US" altLang="ja-JP" dirty="0" smtClean="0"/>
              <a:t>3</a:t>
            </a:r>
            <a:r>
              <a:rPr kumimoji="1" lang="ja-JP" altLang="en-US" dirty="0" smtClean="0"/>
              <a:t>か月平均場</a:t>
            </a:r>
            <a:endParaRPr kumimoji="1" lang="ja-JP" altLang="en-US" dirty="0"/>
          </a:p>
        </p:txBody>
      </p:sp>
      <p:sp>
        <p:nvSpPr>
          <p:cNvPr id="8" name="正方形/長方形 7"/>
          <p:cNvSpPr/>
          <p:nvPr/>
        </p:nvSpPr>
        <p:spPr>
          <a:xfrm>
            <a:off x="4875029" y="4523962"/>
            <a:ext cx="5007103" cy="338554"/>
          </a:xfrm>
          <a:prstGeom prst="rect">
            <a:avLst/>
          </a:prstGeom>
        </p:spPr>
        <p:txBody>
          <a:bodyPr wrap="square">
            <a:spAutoFit/>
          </a:bodyPr>
          <a:lstStyle/>
          <a:p>
            <a:r>
              <a:rPr kumimoji="1" lang="en-US" altLang="ja-JP" sz="1600" dirty="0" smtClean="0"/>
              <a:t>500hPa</a:t>
            </a:r>
            <a:r>
              <a:rPr kumimoji="1" lang="ja-JP" altLang="en-US" sz="1600" dirty="0"/>
              <a:t>面ジオポテンシャル高度　偏差場</a:t>
            </a:r>
          </a:p>
        </p:txBody>
      </p:sp>
      <p:sp>
        <p:nvSpPr>
          <p:cNvPr id="9" name="テキスト ボックス 8"/>
          <p:cNvSpPr txBox="1"/>
          <p:nvPr/>
        </p:nvSpPr>
        <p:spPr>
          <a:xfrm>
            <a:off x="6313338" y="4755956"/>
            <a:ext cx="3239736" cy="461665"/>
          </a:xfrm>
          <a:prstGeom prst="rect">
            <a:avLst/>
          </a:prstGeom>
          <a:noFill/>
        </p:spPr>
        <p:txBody>
          <a:bodyPr wrap="square" rtlCol="0">
            <a:spAutoFit/>
          </a:bodyPr>
          <a:lstStyle/>
          <a:p>
            <a:r>
              <a:rPr kumimoji="1" lang="ja-JP" altLang="en-US" sz="1200" dirty="0" smtClean="0"/>
              <a:t>線：</a:t>
            </a:r>
            <a:r>
              <a:rPr kumimoji="1" lang="en-US" altLang="ja-JP" sz="1200" dirty="0" smtClean="0"/>
              <a:t>1988/89</a:t>
            </a:r>
            <a:r>
              <a:rPr kumimoji="1" lang="ja-JP" altLang="en-US" sz="1200" dirty="0" smtClean="0"/>
              <a:t>－</a:t>
            </a:r>
            <a:r>
              <a:rPr kumimoji="1" lang="en-US" altLang="ja-JP" sz="1200" dirty="0" smtClean="0"/>
              <a:t>2017</a:t>
            </a:r>
            <a:r>
              <a:rPr kumimoji="1" lang="en-US" altLang="ja-JP" sz="1200" dirty="0"/>
              <a:t>/18</a:t>
            </a:r>
            <a:r>
              <a:rPr kumimoji="1" lang="ja-JP" altLang="en-US" sz="1200" dirty="0" smtClean="0"/>
              <a:t>年</a:t>
            </a:r>
            <a:r>
              <a:rPr kumimoji="1" lang="en-US" altLang="ja-JP" sz="1200" dirty="0" smtClean="0"/>
              <a:t>30</a:t>
            </a:r>
            <a:r>
              <a:rPr kumimoji="1" lang="ja-JP" altLang="en-US" sz="1200" dirty="0" smtClean="0"/>
              <a:t>年間の平均</a:t>
            </a:r>
            <a:endParaRPr kumimoji="1" lang="en-US" altLang="ja-JP" sz="1200" dirty="0" smtClean="0"/>
          </a:p>
          <a:p>
            <a:r>
              <a:rPr kumimoji="1" lang="ja-JP" altLang="en-US" sz="1200" dirty="0" smtClean="0"/>
              <a:t>色：</a:t>
            </a:r>
            <a:r>
              <a:rPr kumimoji="1" lang="ja-JP" altLang="en-US" sz="1200" dirty="0"/>
              <a:t>平均</a:t>
            </a:r>
            <a:r>
              <a:rPr kumimoji="1" lang="ja-JP" altLang="en-US" sz="1200" dirty="0" smtClean="0"/>
              <a:t>からの差　</a:t>
            </a:r>
            <a:endParaRPr kumimoji="1" lang="ja-JP" altLang="en-US" sz="1200" dirty="0"/>
          </a:p>
        </p:txBody>
      </p:sp>
    </p:spTree>
    <p:extLst>
      <p:ext uri="{BB962C8B-B14F-4D97-AF65-F5344CB8AC3E}">
        <p14:creationId xmlns:p14="http://schemas.microsoft.com/office/powerpoint/2010/main" val="77939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a:xfrm>
            <a:off x="7993250" y="120305"/>
            <a:ext cx="670386" cy="203792"/>
          </a:xfrm>
        </p:spPr>
        <p:txBody>
          <a:bodyPr/>
          <a:lstStyle/>
          <a:p>
            <a:fld id="{7F22866C-2D18-40AA-8224-C8A59CA76CD4}" type="slidenum">
              <a:rPr kumimoji="1" lang="ja-JP" altLang="en-US" smtClean="0"/>
              <a:pPr/>
              <a:t>20</a:t>
            </a:fld>
            <a:r>
              <a:rPr kumimoji="1" lang="ja-JP" altLang="en-US" smtClean="0"/>
              <a:t> </a:t>
            </a:r>
            <a:r>
              <a:rPr kumimoji="1" lang="en-US" altLang="ja-JP" smtClean="0"/>
              <a:t>/ </a:t>
            </a:r>
            <a:endParaRPr kumimoji="1" lang="ja-JP" altLang="en-US"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18384" t="9674" r="8586" b="7974"/>
          <a:stretch/>
        </p:blipFill>
        <p:spPr>
          <a:xfrm>
            <a:off x="116540" y="1120734"/>
            <a:ext cx="4258235" cy="3710496"/>
          </a:xfrm>
          <a:prstGeom prst="rect">
            <a:avLst/>
          </a:prstGeom>
        </p:spPr>
      </p:pic>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18283" t="9280" r="7676" b="7843"/>
          <a:stretch/>
        </p:blipFill>
        <p:spPr>
          <a:xfrm>
            <a:off x="4820282" y="1120734"/>
            <a:ext cx="4135459" cy="3576918"/>
          </a:xfrm>
          <a:prstGeom prst="rect">
            <a:avLst/>
          </a:prstGeom>
        </p:spPr>
      </p:pic>
      <p:sp>
        <p:nvSpPr>
          <p:cNvPr id="6" name="テキスト ボックス 5"/>
          <p:cNvSpPr txBox="1"/>
          <p:nvPr/>
        </p:nvSpPr>
        <p:spPr>
          <a:xfrm>
            <a:off x="4501029" y="390986"/>
            <a:ext cx="4274671" cy="646331"/>
          </a:xfrm>
          <a:prstGeom prst="rect">
            <a:avLst/>
          </a:prstGeom>
          <a:noFill/>
        </p:spPr>
        <p:txBody>
          <a:bodyPr wrap="square" rtlCol="0">
            <a:spAutoFit/>
          </a:bodyPr>
          <a:lstStyle/>
          <a:p>
            <a:r>
              <a:rPr kumimoji="1" lang="ja-JP" altLang="en-US" dirty="0" smtClean="0"/>
              <a:t>期間②（初冬）の</a:t>
            </a:r>
            <a:endParaRPr kumimoji="1" lang="en-US" altLang="ja-JP" dirty="0" smtClean="0"/>
          </a:p>
          <a:p>
            <a:r>
              <a:rPr kumimoji="1" lang="en-US" altLang="ja-JP" dirty="0" smtClean="0"/>
              <a:t>950hPa</a:t>
            </a:r>
            <a:r>
              <a:rPr kumimoji="1" lang="ja-JP" altLang="en-US" dirty="0" smtClean="0"/>
              <a:t>面ジオポテンシャル高度偏差図</a:t>
            </a:r>
            <a:endParaRPr kumimoji="1" lang="ja-JP" altLang="en-US" dirty="0"/>
          </a:p>
        </p:txBody>
      </p:sp>
      <p:sp>
        <p:nvSpPr>
          <p:cNvPr id="7" name="テキスト ボックス 6"/>
          <p:cNvSpPr txBox="1"/>
          <p:nvPr/>
        </p:nvSpPr>
        <p:spPr>
          <a:xfrm>
            <a:off x="0" y="474403"/>
            <a:ext cx="4132729" cy="646331"/>
          </a:xfrm>
          <a:prstGeom prst="rect">
            <a:avLst/>
          </a:prstGeom>
          <a:noFill/>
        </p:spPr>
        <p:txBody>
          <a:bodyPr wrap="square" rtlCol="0">
            <a:spAutoFit/>
          </a:bodyPr>
          <a:lstStyle/>
          <a:p>
            <a:r>
              <a:rPr kumimoji="1" lang="ja-JP" altLang="en-US" dirty="0" smtClean="0"/>
              <a:t>期間②の一か月前の</a:t>
            </a:r>
            <a:endParaRPr kumimoji="1" lang="en-US" altLang="ja-JP" dirty="0" smtClean="0"/>
          </a:p>
          <a:p>
            <a:r>
              <a:rPr kumimoji="1" lang="en-US" altLang="ja-JP" dirty="0" smtClean="0"/>
              <a:t>950hPa</a:t>
            </a:r>
            <a:r>
              <a:rPr kumimoji="1" lang="ja-JP" altLang="en-US" dirty="0" smtClean="0"/>
              <a:t>面ジオポテンシャル高度偏差図</a:t>
            </a:r>
            <a:endParaRPr kumimoji="1" lang="ja-JP" altLang="en-US" dirty="0"/>
          </a:p>
        </p:txBody>
      </p:sp>
    </p:spTree>
    <p:extLst>
      <p:ext uri="{BB962C8B-B14F-4D97-AF65-F5344CB8AC3E}">
        <p14:creationId xmlns:p14="http://schemas.microsoft.com/office/powerpoint/2010/main" val="3244055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21</a:t>
            </a:fld>
            <a:r>
              <a:rPr kumimoji="1" lang="ja-JP" altLang="en-US" smtClean="0"/>
              <a:t> </a:t>
            </a:r>
            <a:r>
              <a:rPr kumimoji="1" lang="en-US" altLang="ja-JP" smtClean="0"/>
              <a:t>/ 8</a:t>
            </a:r>
            <a:endParaRPr kumimoji="1" lang="ja-JP" altLang="en-US"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18508" t="9685" r="8107" b="8805"/>
          <a:stretch/>
        </p:blipFill>
        <p:spPr>
          <a:xfrm>
            <a:off x="664021" y="1680547"/>
            <a:ext cx="4020335" cy="3450566"/>
          </a:xfrm>
          <a:prstGeom prst="rect">
            <a:avLst/>
          </a:prstGeom>
        </p:spPr>
      </p:pic>
      <p:sp>
        <p:nvSpPr>
          <p:cNvPr id="5" name="テキスト ボックス 4"/>
          <p:cNvSpPr txBox="1"/>
          <p:nvPr/>
        </p:nvSpPr>
        <p:spPr>
          <a:xfrm>
            <a:off x="146649" y="1311215"/>
            <a:ext cx="5055080" cy="369332"/>
          </a:xfrm>
          <a:prstGeom prst="rect">
            <a:avLst/>
          </a:prstGeom>
          <a:noFill/>
        </p:spPr>
        <p:txBody>
          <a:bodyPr wrap="square" rtlCol="0">
            <a:spAutoFit/>
          </a:bodyPr>
          <a:lstStyle/>
          <a:p>
            <a:r>
              <a:rPr kumimoji="1" lang="ja-JP" altLang="en-US" dirty="0" smtClean="0"/>
              <a:t>期間②の</a:t>
            </a:r>
            <a:r>
              <a:rPr kumimoji="1" lang="en-US" altLang="ja-JP" dirty="0" smtClean="0"/>
              <a:t>500hPa</a:t>
            </a:r>
            <a:r>
              <a:rPr kumimoji="1" lang="ja-JP" altLang="en-US" dirty="0" smtClean="0"/>
              <a:t>面ジオポテンシャル高度偏差図</a:t>
            </a:r>
            <a:endParaRPr kumimoji="1" lang="ja-JP" altLang="en-US" dirty="0"/>
          </a:p>
        </p:txBody>
      </p:sp>
    </p:spTree>
    <p:extLst>
      <p:ext uri="{BB962C8B-B14F-4D97-AF65-F5344CB8AC3E}">
        <p14:creationId xmlns:p14="http://schemas.microsoft.com/office/powerpoint/2010/main" val="3423064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22</a:t>
            </a:fld>
            <a:r>
              <a:rPr kumimoji="1" lang="ja-JP" altLang="en-US" smtClean="0"/>
              <a:t> </a:t>
            </a:r>
            <a:r>
              <a:rPr kumimoji="1" lang="en-US" altLang="ja-JP" smtClean="0"/>
              <a:t>/ 10</a:t>
            </a:r>
            <a:endParaRPr kumimoji="1" lang="ja-JP" altLang="en-US"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18329" t="9550" r="8050" b="8197"/>
          <a:stretch/>
        </p:blipFill>
        <p:spPr>
          <a:xfrm>
            <a:off x="137159" y="1719071"/>
            <a:ext cx="4416699" cy="3813049"/>
          </a:xfrm>
          <a:prstGeom prst="rect">
            <a:avLst/>
          </a:prstGeom>
        </p:spPr>
      </p:pic>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18472" t="9733" r="8479" b="8533"/>
          <a:stretch/>
        </p:blipFill>
        <p:spPr>
          <a:xfrm>
            <a:off x="4733802" y="1719071"/>
            <a:ext cx="4410198" cy="3813049"/>
          </a:xfrm>
          <a:prstGeom prst="rect">
            <a:avLst/>
          </a:prstGeom>
        </p:spPr>
      </p:pic>
      <p:sp>
        <p:nvSpPr>
          <p:cNvPr id="6" name="テキスト ボックス 5"/>
          <p:cNvSpPr txBox="1"/>
          <p:nvPr/>
        </p:nvSpPr>
        <p:spPr>
          <a:xfrm>
            <a:off x="1408176" y="1243584"/>
            <a:ext cx="2715768" cy="369332"/>
          </a:xfrm>
          <a:prstGeom prst="rect">
            <a:avLst/>
          </a:prstGeom>
          <a:noFill/>
        </p:spPr>
        <p:txBody>
          <a:bodyPr wrap="square" rtlCol="0">
            <a:spAutoFit/>
          </a:bodyPr>
          <a:lstStyle/>
          <a:p>
            <a:r>
              <a:rPr kumimoji="1" lang="en-US" altLang="ja-JP" dirty="0" smtClean="0"/>
              <a:t>2010/11</a:t>
            </a:r>
            <a:r>
              <a:rPr kumimoji="1" lang="ja-JP" altLang="en-US" dirty="0" smtClean="0"/>
              <a:t>年</a:t>
            </a:r>
            <a:endParaRPr kumimoji="1" lang="ja-JP" altLang="en-US" dirty="0"/>
          </a:p>
        </p:txBody>
      </p:sp>
      <p:sp>
        <p:nvSpPr>
          <p:cNvPr id="7" name="テキスト ボックス 6"/>
          <p:cNvSpPr txBox="1"/>
          <p:nvPr/>
        </p:nvSpPr>
        <p:spPr>
          <a:xfrm>
            <a:off x="5917648" y="1263658"/>
            <a:ext cx="2715768" cy="369332"/>
          </a:xfrm>
          <a:prstGeom prst="rect">
            <a:avLst/>
          </a:prstGeom>
          <a:noFill/>
        </p:spPr>
        <p:txBody>
          <a:bodyPr wrap="square" rtlCol="0">
            <a:spAutoFit/>
          </a:bodyPr>
          <a:lstStyle/>
          <a:p>
            <a:r>
              <a:rPr kumimoji="1" lang="en-US" altLang="ja-JP" dirty="0" smtClean="0"/>
              <a:t>2012/13</a:t>
            </a:r>
            <a:r>
              <a:rPr kumimoji="1" lang="ja-JP" altLang="en-US" dirty="0" smtClean="0"/>
              <a:t>年</a:t>
            </a:r>
            <a:endParaRPr kumimoji="1" lang="ja-JP" altLang="en-US" dirty="0"/>
          </a:p>
        </p:txBody>
      </p:sp>
    </p:spTree>
    <p:extLst>
      <p:ext uri="{BB962C8B-B14F-4D97-AF65-F5344CB8AC3E}">
        <p14:creationId xmlns:p14="http://schemas.microsoft.com/office/powerpoint/2010/main" val="1571327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EOF</a:t>
            </a:r>
            <a:r>
              <a:rPr kumimoji="1" lang="ja-JP" altLang="en-US" dirty="0" smtClean="0"/>
              <a:t>解析とは？</a:t>
            </a:r>
            <a:endParaRPr kumimoji="1" lang="ja-JP" altLang="en-US" dirty="0"/>
          </a:p>
        </p:txBody>
      </p:sp>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23</a:t>
            </a:fld>
            <a:endParaRPr kumimoji="1" lang="ja-JP" altLang="en-US"/>
          </a:p>
        </p:txBody>
      </p:sp>
      <p:sp>
        <p:nvSpPr>
          <p:cNvPr id="4" name="テキスト ボックス 3"/>
          <p:cNvSpPr txBox="1"/>
          <p:nvPr/>
        </p:nvSpPr>
        <p:spPr>
          <a:xfrm>
            <a:off x="234778" y="1149178"/>
            <a:ext cx="4633784" cy="369332"/>
          </a:xfrm>
          <a:prstGeom prst="rect">
            <a:avLst/>
          </a:prstGeom>
          <a:noFill/>
        </p:spPr>
        <p:txBody>
          <a:bodyPr wrap="square" rtlCol="0">
            <a:spAutoFit/>
          </a:bodyPr>
          <a:lstStyle/>
          <a:p>
            <a:r>
              <a:rPr kumimoji="1" lang="ja-JP" altLang="en-US" dirty="0" smtClean="0"/>
              <a:t>気象学ではこのように使われることが多い．</a:t>
            </a:r>
            <a:endParaRPr kumimoji="1" lang="ja-JP" altLang="en-US" dirty="0"/>
          </a:p>
        </p:txBody>
      </p:sp>
      <p:pic>
        <p:nvPicPr>
          <p:cNvPr id="7" name="図 6"/>
          <p:cNvPicPr>
            <a:picLocks noChangeAspect="1"/>
          </p:cNvPicPr>
          <p:nvPr/>
        </p:nvPicPr>
        <p:blipFill rotWithShape="1">
          <a:blip r:embed="rId2" cstate="print">
            <a:extLst>
              <a:ext uri="{28A0092B-C50C-407E-A947-70E740481C1C}">
                <a14:useLocalDpi xmlns:a14="http://schemas.microsoft.com/office/drawing/2010/main" val="0"/>
              </a:ext>
            </a:extLst>
          </a:blip>
          <a:srcRect l="14705" r="14950" b="5333"/>
          <a:stretch/>
        </p:blipFill>
        <p:spPr>
          <a:xfrm>
            <a:off x="-70022" y="2594123"/>
            <a:ext cx="3020291" cy="30295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4" name="図 13"/>
          <p:cNvPicPr>
            <a:picLocks noChangeAspect="1"/>
          </p:cNvPicPr>
          <p:nvPr/>
        </p:nvPicPr>
        <p:blipFill rotWithShape="1">
          <a:blip r:embed="rId2" cstate="print">
            <a:extLst>
              <a:ext uri="{28A0092B-C50C-407E-A947-70E740481C1C}">
                <a14:useLocalDpi xmlns:a14="http://schemas.microsoft.com/office/drawing/2010/main" val="0"/>
              </a:ext>
            </a:extLst>
          </a:blip>
          <a:srcRect l="14705" r="14950" b="5333"/>
          <a:stretch/>
        </p:blipFill>
        <p:spPr>
          <a:xfrm>
            <a:off x="82378" y="2746523"/>
            <a:ext cx="3020291" cy="30295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5" name="図 14"/>
          <p:cNvPicPr>
            <a:picLocks noChangeAspect="1"/>
          </p:cNvPicPr>
          <p:nvPr/>
        </p:nvPicPr>
        <p:blipFill rotWithShape="1">
          <a:blip r:embed="rId2" cstate="print">
            <a:extLst>
              <a:ext uri="{28A0092B-C50C-407E-A947-70E740481C1C}">
                <a14:useLocalDpi xmlns:a14="http://schemas.microsoft.com/office/drawing/2010/main" val="0"/>
              </a:ext>
            </a:extLst>
          </a:blip>
          <a:srcRect l="14705" r="14950" b="5333"/>
          <a:stretch/>
        </p:blipFill>
        <p:spPr>
          <a:xfrm>
            <a:off x="234778" y="2898923"/>
            <a:ext cx="3020291" cy="30295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6" name="図 15"/>
          <p:cNvPicPr>
            <a:picLocks noChangeAspect="1"/>
          </p:cNvPicPr>
          <p:nvPr/>
        </p:nvPicPr>
        <p:blipFill rotWithShape="1">
          <a:blip r:embed="rId2" cstate="print">
            <a:extLst>
              <a:ext uri="{28A0092B-C50C-407E-A947-70E740481C1C}">
                <a14:useLocalDpi xmlns:a14="http://schemas.microsoft.com/office/drawing/2010/main" val="0"/>
              </a:ext>
            </a:extLst>
          </a:blip>
          <a:srcRect l="14705" r="14950" b="5333"/>
          <a:stretch/>
        </p:blipFill>
        <p:spPr>
          <a:xfrm>
            <a:off x="387178" y="3051323"/>
            <a:ext cx="3020291" cy="30295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7" name="図 16"/>
          <p:cNvPicPr>
            <a:picLocks noChangeAspect="1"/>
          </p:cNvPicPr>
          <p:nvPr/>
        </p:nvPicPr>
        <p:blipFill rotWithShape="1">
          <a:blip r:embed="rId2" cstate="print">
            <a:extLst>
              <a:ext uri="{28A0092B-C50C-407E-A947-70E740481C1C}">
                <a14:useLocalDpi xmlns:a14="http://schemas.microsoft.com/office/drawing/2010/main" val="0"/>
              </a:ext>
            </a:extLst>
          </a:blip>
          <a:srcRect l="14705" r="14950" b="5333"/>
          <a:stretch/>
        </p:blipFill>
        <p:spPr>
          <a:xfrm>
            <a:off x="539578" y="3203723"/>
            <a:ext cx="3020291" cy="30295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8" name="図 17"/>
          <p:cNvPicPr>
            <a:picLocks noChangeAspect="1"/>
          </p:cNvPicPr>
          <p:nvPr/>
        </p:nvPicPr>
        <p:blipFill rotWithShape="1">
          <a:blip r:embed="rId2" cstate="print">
            <a:extLst>
              <a:ext uri="{28A0092B-C50C-407E-A947-70E740481C1C}">
                <a14:useLocalDpi xmlns:a14="http://schemas.microsoft.com/office/drawing/2010/main" val="0"/>
              </a:ext>
            </a:extLst>
          </a:blip>
          <a:srcRect l="14705" r="14950" b="5333"/>
          <a:stretch/>
        </p:blipFill>
        <p:spPr>
          <a:xfrm>
            <a:off x="691978" y="3356123"/>
            <a:ext cx="3020291" cy="30295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9" name="図 18"/>
          <p:cNvPicPr>
            <a:picLocks noChangeAspect="1"/>
          </p:cNvPicPr>
          <p:nvPr/>
        </p:nvPicPr>
        <p:blipFill rotWithShape="1">
          <a:blip r:embed="rId2" cstate="print">
            <a:extLst>
              <a:ext uri="{28A0092B-C50C-407E-A947-70E740481C1C}">
                <a14:useLocalDpi xmlns:a14="http://schemas.microsoft.com/office/drawing/2010/main" val="0"/>
              </a:ext>
            </a:extLst>
          </a:blip>
          <a:srcRect l="14705" r="14950" b="5333"/>
          <a:stretch/>
        </p:blipFill>
        <p:spPr>
          <a:xfrm>
            <a:off x="844378" y="3508523"/>
            <a:ext cx="3020291" cy="30295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1" name="右中かっこ 20"/>
          <p:cNvSpPr/>
          <p:nvPr/>
        </p:nvSpPr>
        <p:spPr>
          <a:xfrm rot="19304599">
            <a:off x="3377229" y="2031501"/>
            <a:ext cx="667265" cy="151479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テキスト ボックス 21"/>
          <p:cNvSpPr txBox="1"/>
          <p:nvPr/>
        </p:nvSpPr>
        <p:spPr>
          <a:xfrm>
            <a:off x="3407469" y="1947850"/>
            <a:ext cx="2713244" cy="369332"/>
          </a:xfrm>
          <a:prstGeom prst="rect">
            <a:avLst/>
          </a:prstGeom>
          <a:noFill/>
        </p:spPr>
        <p:txBody>
          <a:bodyPr wrap="square" rtlCol="0">
            <a:spAutoFit/>
          </a:bodyPr>
          <a:lstStyle/>
          <a:p>
            <a:r>
              <a:rPr kumimoji="1" lang="en-US" altLang="ja-JP" dirty="0"/>
              <a:t>30</a:t>
            </a:r>
            <a:r>
              <a:rPr kumimoji="1" lang="ja-JP" altLang="en-US" dirty="0" smtClean="0"/>
              <a:t>年分，</a:t>
            </a:r>
            <a:r>
              <a:rPr kumimoji="1" lang="en-US" altLang="ja-JP" dirty="0"/>
              <a:t>30</a:t>
            </a:r>
            <a:r>
              <a:rPr kumimoji="1" lang="ja-JP" altLang="en-US" dirty="0" smtClean="0"/>
              <a:t>個作られる</a:t>
            </a:r>
            <a:endParaRPr kumimoji="1" lang="ja-JP" altLang="en-US" dirty="0"/>
          </a:p>
        </p:txBody>
      </p:sp>
      <p:sp>
        <p:nvSpPr>
          <p:cNvPr id="23" name="テキスト ボックス 22"/>
          <p:cNvSpPr txBox="1"/>
          <p:nvPr/>
        </p:nvSpPr>
        <p:spPr>
          <a:xfrm>
            <a:off x="4542882" y="2478337"/>
            <a:ext cx="4300151" cy="646331"/>
          </a:xfrm>
          <a:prstGeom prst="rect">
            <a:avLst/>
          </a:prstGeom>
          <a:noFill/>
        </p:spPr>
        <p:txBody>
          <a:bodyPr wrap="square" rtlCol="0">
            <a:spAutoFit/>
          </a:bodyPr>
          <a:lstStyle/>
          <a:p>
            <a:r>
              <a:rPr kumimoji="1" lang="ja-JP" altLang="en-US" dirty="0" smtClean="0"/>
              <a:t>共分散行列の固有値・固有ベクトル問題を解くことで</a:t>
            </a:r>
            <a:endParaRPr kumimoji="1" lang="ja-JP" altLang="en-US" dirty="0"/>
          </a:p>
        </p:txBody>
      </p:sp>
      <p:sp>
        <p:nvSpPr>
          <p:cNvPr id="24" name="テキスト ボックス 23"/>
          <p:cNvSpPr txBox="1"/>
          <p:nvPr/>
        </p:nvSpPr>
        <p:spPr>
          <a:xfrm>
            <a:off x="4289036" y="3236670"/>
            <a:ext cx="3921496" cy="646331"/>
          </a:xfrm>
          <a:prstGeom prst="rect">
            <a:avLst/>
          </a:prstGeom>
          <a:noFill/>
        </p:spPr>
        <p:txBody>
          <a:bodyPr wrap="square" rtlCol="0">
            <a:spAutoFit/>
          </a:bodyPr>
          <a:lstStyle/>
          <a:p>
            <a:r>
              <a:rPr kumimoji="1" lang="en-US" altLang="ja-JP" dirty="0" smtClean="0"/>
              <a:t>3</a:t>
            </a:r>
            <a:r>
              <a:rPr kumimoji="1" lang="en-US" altLang="ja-JP" dirty="0"/>
              <a:t>0</a:t>
            </a:r>
            <a:r>
              <a:rPr kumimoji="1" lang="ja-JP" altLang="en-US" dirty="0" smtClean="0"/>
              <a:t>個の偏差パターンを一番よく説明できる偏差パターン</a:t>
            </a:r>
            <a:endParaRPr kumimoji="1" lang="ja-JP" altLang="en-US" dirty="0"/>
          </a:p>
        </p:txBody>
      </p:sp>
      <p:sp>
        <p:nvSpPr>
          <p:cNvPr id="25" name="テキスト ボックス 24"/>
          <p:cNvSpPr txBox="1"/>
          <p:nvPr/>
        </p:nvSpPr>
        <p:spPr>
          <a:xfrm>
            <a:off x="539578" y="1933921"/>
            <a:ext cx="2713244" cy="369332"/>
          </a:xfrm>
          <a:prstGeom prst="rect">
            <a:avLst/>
          </a:prstGeom>
          <a:noFill/>
        </p:spPr>
        <p:txBody>
          <a:bodyPr wrap="square" rtlCol="0">
            <a:spAutoFit/>
          </a:bodyPr>
          <a:lstStyle/>
          <a:p>
            <a:r>
              <a:rPr kumimoji="1" lang="ja-JP" altLang="en-US" dirty="0" smtClean="0"/>
              <a:t>偏差</a:t>
            </a:r>
            <a:r>
              <a:rPr kumimoji="1" lang="ja-JP" altLang="en-US" dirty="0"/>
              <a:t>場</a:t>
            </a:r>
            <a:r>
              <a:rPr kumimoji="1" lang="ja-JP" altLang="en-US" dirty="0" smtClean="0"/>
              <a:t>のデータ</a:t>
            </a:r>
            <a:r>
              <a:rPr kumimoji="1" lang="ja-JP" altLang="en-US" dirty="0"/>
              <a:t>は</a:t>
            </a:r>
          </a:p>
        </p:txBody>
      </p:sp>
      <p:sp>
        <p:nvSpPr>
          <p:cNvPr id="26" name="楕円 25"/>
          <p:cNvSpPr/>
          <p:nvPr/>
        </p:nvSpPr>
        <p:spPr>
          <a:xfrm>
            <a:off x="5318227" y="7117493"/>
            <a:ext cx="2446638" cy="238485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p:cNvPicPr>
            <a:picLocks noChangeAspect="1"/>
          </p:cNvPicPr>
          <p:nvPr/>
        </p:nvPicPr>
        <p:blipFill rotWithShape="1">
          <a:blip r:embed="rId3" cstate="print">
            <a:extLst>
              <a:ext uri="{28A0092B-C50C-407E-A947-70E740481C1C}">
                <a14:useLocalDpi xmlns:a14="http://schemas.microsoft.com/office/drawing/2010/main" val="0"/>
              </a:ext>
            </a:extLst>
          </a:blip>
          <a:srcRect l="18732" t="9922" r="18732" b="10635"/>
          <a:stretch/>
        </p:blipFill>
        <p:spPr>
          <a:xfrm>
            <a:off x="4819760" y="3883001"/>
            <a:ext cx="2665679" cy="2616625"/>
          </a:xfrm>
          <a:prstGeom prst="rect">
            <a:avLst/>
          </a:prstGeom>
        </p:spPr>
      </p:pic>
      <p:sp>
        <p:nvSpPr>
          <p:cNvPr id="27" name="楕円 26"/>
          <p:cNvSpPr/>
          <p:nvPr/>
        </p:nvSpPr>
        <p:spPr>
          <a:xfrm>
            <a:off x="5662880" y="4702012"/>
            <a:ext cx="979437" cy="970681"/>
          </a:xfrm>
          <a:prstGeom prst="ellipse">
            <a:avLst/>
          </a:prstGeom>
          <a:solidFill>
            <a:srgbClr val="FF0000">
              <a:alpha val="4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正</a:t>
            </a:r>
            <a:endParaRPr kumimoji="1" lang="ja-JP" altLang="en-US" dirty="0"/>
          </a:p>
        </p:txBody>
      </p:sp>
      <p:sp>
        <p:nvSpPr>
          <p:cNvPr id="29" name="ドーナツ 28"/>
          <p:cNvSpPr/>
          <p:nvPr/>
        </p:nvSpPr>
        <p:spPr>
          <a:xfrm>
            <a:off x="5049079" y="4044352"/>
            <a:ext cx="2207038" cy="2286000"/>
          </a:xfrm>
          <a:prstGeom prst="donut">
            <a:avLst/>
          </a:prstGeom>
          <a:solidFill>
            <a:srgbClr val="0070C0">
              <a:alpha val="4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テキスト ボックス 29"/>
          <p:cNvSpPr txBox="1"/>
          <p:nvPr/>
        </p:nvSpPr>
        <p:spPr>
          <a:xfrm>
            <a:off x="5879256" y="5784590"/>
            <a:ext cx="1159605" cy="369332"/>
          </a:xfrm>
          <a:prstGeom prst="rect">
            <a:avLst/>
          </a:prstGeom>
          <a:noFill/>
        </p:spPr>
        <p:txBody>
          <a:bodyPr wrap="square" rtlCol="0">
            <a:spAutoFit/>
          </a:bodyPr>
          <a:lstStyle/>
          <a:p>
            <a:r>
              <a:rPr kumimoji="1" lang="ja-JP" altLang="en-US" dirty="0" smtClean="0">
                <a:solidFill>
                  <a:schemeClr val="bg1"/>
                </a:solidFill>
              </a:rPr>
              <a:t>負</a:t>
            </a:r>
            <a:endParaRPr kumimoji="1" lang="ja-JP" altLang="en-US" dirty="0">
              <a:solidFill>
                <a:schemeClr val="bg1"/>
              </a:solidFill>
            </a:endParaRPr>
          </a:p>
        </p:txBody>
      </p:sp>
      <p:sp>
        <p:nvSpPr>
          <p:cNvPr id="32" name="テキスト ボックス 31"/>
          <p:cNvSpPr txBox="1"/>
          <p:nvPr/>
        </p:nvSpPr>
        <p:spPr>
          <a:xfrm>
            <a:off x="4624913" y="3890626"/>
            <a:ext cx="1037967" cy="369332"/>
          </a:xfrm>
          <a:prstGeom prst="rect">
            <a:avLst/>
          </a:prstGeom>
          <a:noFill/>
        </p:spPr>
        <p:txBody>
          <a:bodyPr wrap="square" rtlCol="0">
            <a:spAutoFit/>
          </a:bodyPr>
          <a:lstStyle/>
          <a:p>
            <a:r>
              <a:rPr kumimoji="1" lang="ja-JP" altLang="en-US" dirty="0" smtClean="0"/>
              <a:t>（例）</a:t>
            </a:r>
            <a:endParaRPr kumimoji="1" lang="ja-JP" altLang="en-US" dirty="0"/>
          </a:p>
        </p:txBody>
      </p:sp>
      <p:sp>
        <p:nvSpPr>
          <p:cNvPr id="33" name="テキスト ボックス 32"/>
          <p:cNvSpPr txBox="1"/>
          <p:nvPr/>
        </p:nvSpPr>
        <p:spPr>
          <a:xfrm>
            <a:off x="6120713" y="6284020"/>
            <a:ext cx="3145685" cy="369332"/>
          </a:xfrm>
          <a:prstGeom prst="rect">
            <a:avLst/>
          </a:prstGeom>
          <a:noFill/>
        </p:spPr>
        <p:txBody>
          <a:bodyPr wrap="square" rtlCol="0">
            <a:spAutoFit/>
          </a:bodyPr>
          <a:lstStyle/>
          <a:p>
            <a:r>
              <a:rPr kumimoji="1" lang="ja-JP" altLang="en-US" dirty="0" smtClean="0"/>
              <a:t>が得られ，第</a:t>
            </a:r>
            <a:r>
              <a:rPr kumimoji="1" lang="en-US" altLang="ja-JP" dirty="0" smtClean="0"/>
              <a:t>1</a:t>
            </a:r>
            <a:r>
              <a:rPr kumimoji="1" lang="ja-JP" altLang="en-US" dirty="0" smtClean="0"/>
              <a:t>モードとい</a:t>
            </a:r>
            <a:r>
              <a:rPr kumimoji="1" lang="ja-JP" altLang="en-US" dirty="0"/>
              <a:t>う</a:t>
            </a:r>
          </a:p>
        </p:txBody>
      </p:sp>
    </p:spTree>
    <p:extLst>
      <p:ext uri="{BB962C8B-B14F-4D97-AF65-F5344CB8AC3E}">
        <p14:creationId xmlns:p14="http://schemas.microsoft.com/office/powerpoint/2010/main" val="20355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
                                        <p:tgtEl>
                                          <p:spTgt spid="14"/>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
                                        <p:tgtEl>
                                          <p:spTgt spid="15"/>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
                                        <p:tgtEl>
                                          <p:spTgt spid="16"/>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
                                        <p:tgtEl>
                                          <p:spTgt spid="17"/>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
                                        <p:tgtEl>
                                          <p:spTgt spid="1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2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2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2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2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200"/>
                                        <p:tgtEl>
                                          <p:spTgt spid="30"/>
                                        </p:tgtEl>
                                      </p:cBhvr>
                                    </p:animEffect>
                                  </p:childTnLst>
                                </p:cTn>
                              </p:par>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20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200"/>
                                        <p:tgtEl>
                                          <p:spTgt spid="3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2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2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P spid="24" grpId="0"/>
      <p:bldP spid="27" grpId="0" animBg="1"/>
      <p:bldP spid="29" grpId="0" animBg="1"/>
      <p:bldP spid="30" grpId="0"/>
      <p:bldP spid="3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EOF</a:t>
            </a:r>
            <a:r>
              <a:rPr kumimoji="1" lang="ja-JP" altLang="en-US" dirty="0" smtClean="0"/>
              <a:t>解析とは？</a:t>
            </a:r>
            <a:endParaRPr kumimoji="1" lang="ja-JP" altLang="en-US" dirty="0"/>
          </a:p>
        </p:txBody>
      </p:sp>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24</a:t>
            </a:fld>
            <a:endParaRPr kumimoji="1" lang="ja-JP" altLang="en-US"/>
          </a:p>
        </p:txBody>
      </p:sp>
      <p:sp>
        <p:nvSpPr>
          <p:cNvPr id="4" name="テキスト ボックス 3"/>
          <p:cNvSpPr txBox="1"/>
          <p:nvPr/>
        </p:nvSpPr>
        <p:spPr>
          <a:xfrm>
            <a:off x="234778" y="1149178"/>
            <a:ext cx="4633784" cy="369332"/>
          </a:xfrm>
          <a:prstGeom prst="rect">
            <a:avLst/>
          </a:prstGeom>
          <a:noFill/>
        </p:spPr>
        <p:txBody>
          <a:bodyPr wrap="square" rtlCol="0">
            <a:spAutoFit/>
          </a:bodyPr>
          <a:lstStyle/>
          <a:p>
            <a:r>
              <a:rPr kumimoji="1" lang="ja-JP" altLang="en-US" dirty="0" smtClean="0"/>
              <a:t>気象学ではこのように使われることが多い．</a:t>
            </a:r>
            <a:endParaRPr kumimoji="1" lang="ja-JP" altLang="en-US" dirty="0"/>
          </a:p>
        </p:txBody>
      </p:sp>
      <p:pic>
        <p:nvPicPr>
          <p:cNvPr id="7" name="図 6"/>
          <p:cNvPicPr>
            <a:picLocks noChangeAspect="1"/>
          </p:cNvPicPr>
          <p:nvPr/>
        </p:nvPicPr>
        <p:blipFill rotWithShape="1">
          <a:blip r:embed="rId2" cstate="print">
            <a:extLst>
              <a:ext uri="{28A0092B-C50C-407E-A947-70E740481C1C}">
                <a14:useLocalDpi xmlns:a14="http://schemas.microsoft.com/office/drawing/2010/main" val="0"/>
              </a:ext>
            </a:extLst>
          </a:blip>
          <a:srcRect l="14705" r="14950" b="5333"/>
          <a:stretch/>
        </p:blipFill>
        <p:spPr>
          <a:xfrm>
            <a:off x="-70022" y="2594123"/>
            <a:ext cx="3020291" cy="30295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4" name="図 13"/>
          <p:cNvPicPr>
            <a:picLocks noChangeAspect="1"/>
          </p:cNvPicPr>
          <p:nvPr/>
        </p:nvPicPr>
        <p:blipFill rotWithShape="1">
          <a:blip r:embed="rId2" cstate="print">
            <a:extLst>
              <a:ext uri="{28A0092B-C50C-407E-A947-70E740481C1C}">
                <a14:useLocalDpi xmlns:a14="http://schemas.microsoft.com/office/drawing/2010/main" val="0"/>
              </a:ext>
            </a:extLst>
          </a:blip>
          <a:srcRect l="14705" r="14950" b="5333"/>
          <a:stretch/>
        </p:blipFill>
        <p:spPr>
          <a:xfrm>
            <a:off x="82378" y="2746523"/>
            <a:ext cx="3020291" cy="30295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5" name="図 14"/>
          <p:cNvPicPr>
            <a:picLocks noChangeAspect="1"/>
          </p:cNvPicPr>
          <p:nvPr/>
        </p:nvPicPr>
        <p:blipFill rotWithShape="1">
          <a:blip r:embed="rId2" cstate="print">
            <a:extLst>
              <a:ext uri="{28A0092B-C50C-407E-A947-70E740481C1C}">
                <a14:useLocalDpi xmlns:a14="http://schemas.microsoft.com/office/drawing/2010/main" val="0"/>
              </a:ext>
            </a:extLst>
          </a:blip>
          <a:srcRect l="14705" r="14950" b="5333"/>
          <a:stretch/>
        </p:blipFill>
        <p:spPr>
          <a:xfrm>
            <a:off x="234778" y="2898923"/>
            <a:ext cx="3020291" cy="30295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6" name="図 15"/>
          <p:cNvPicPr>
            <a:picLocks noChangeAspect="1"/>
          </p:cNvPicPr>
          <p:nvPr/>
        </p:nvPicPr>
        <p:blipFill rotWithShape="1">
          <a:blip r:embed="rId2" cstate="print">
            <a:extLst>
              <a:ext uri="{28A0092B-C50C-407E-A947-70E740481C1C}">
                <a14:useLocalDpi xmlns:a14="http://schemas.microsoft.com/office/drawing/2010/main" val="0"/>
              </a:ext>
            </a:extLst>
          </a:blip>
          <a:srcRect l="14705" r="14950" b="5333"/>
          <a:stretch/>
        </p:blipFill>
        <p:spPr>
          <a:xfrm>
            <a:off x="387178" y="3051323"/>
            <a:ext cx="3020291" cy="30295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7" name="図 16"/>
          <p:cNvPicPr>
            <a:picLocks noChangeAspect="1"/>
          </p:cNvPicPr>
          <p:nvPr/>
        </p:nvPicPr>
        <p:blipFill rotWithShape="1">
          <a:blip r:embed="rId2" cstate="print">
            <a:extLst>
              <a:ext uri="{28A0092B-C50C-407E-A947-70E740481C1C}">
                <a14:useLocalDpi xmlns:a14="http://schemas.microsoft.com/office/drawing/2010/main" val="0"/>
              </a:ext>
            </a:extLst>
          </a:blip>
          <a:srcRect l="14705" r="14950" b="5333"/>
          <a:stretch/>
        </p:blipFill>
        <p:spPr>
          <a:xfrm>
            <a:off x="539578" y="3203723"/>
            <a:ext cx="3020291" cy="30295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8" name="図 17"/>
          <p:cNvPicPr>
            <a:picLocks noChangeAspect="1"/>
          </p:cNvPicPr>
          <p:nvPr/>
        </p:nvPicPr>
        <p:blipFill rotWithShape="1">
          <a:blip r:embed="rId2" cstate="print">
            <a:extLst>
              <a:ext uri="{28A0092B-C50C-407E-A947-70E740481C1C}">
                <a14:useLocalDpi xmlns:a14="http://schemas.microsoft.com/office/drawing/2010/main" val="0"/>
              </a:ext>
            </a:extLst>
          </a:blip>
          <a:srcRect l="14705" r="14950" b="5333"/>
          <a:stretch/>
        </p:blipFill>
        <p:spPr>
          <a:xfrm>
            <a:off x="691978" y="3356123"/>
            <a:ext cx="3020291" cy="30295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9" name="図 18"/>
          <p:cNvPicPr>
            <a:picLocks noChangeAspect="1"/>
          </p:cNvPicPr>
          <p:nvPr/>
        </p:nvPicPr>
        <p:blipFill rotWithShape="1">
          <a:blip r:embed="rId2" cstate="print">
            <a:extLst>
              <a:ext uri="{28A0092B-C50C-407E-A947-70E740481C1C}">
                <a14:useLocalDpi xmlns:a14="http://schemas.microsoft.com/office/drawing/2010/main" val="0"/>
              </a:ext>
            </a:extLst>
          </a:blip>
          <a:srcRect l="14705" r="14950" b="5333"/>
          <a:stretch/>
        </p:blipFill>
        <p:spPr>
          <a:xfrm>
            <a:off x="844378" y="3508523"/>
            <a:ext cx="3020291" cy="30295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1" name="右中かっこ 20"/>
          <p:cNvSpPr/>
          <p:nvPr/>
        </p:nvSpPr>
        <p:spPr>
          <a:xfrm rot="19304599">
            <a:off x="3377229" y="2031501"/>
            <a:ext cx="667265" cy="151479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テキスト ボックス 21"/>
          <p:cNvSpPr txBox="1"/>
          <p:nvPr/>
        </p:nvSpPr>
        <p:spPr>
          <a:xfrm>
            <a:off x="3457813" y="1543951"/>
            <a:ext cx="2713244" cy="369332"/>
          </a:xfrm>
          <a:prstGeom prst="rect">
            <a:avLst/>
          </a:prstGeom>
          <a:noFill/>
        </p:spPr>
        <p:txBody>
          <a:bodyPr wrap="square" rtlCol="0">
            <a:spAutoFit/>
          </a:bodyPr>
          <a:lstStyle/>
          <a:p>
            <a:r>
              <a:rPr kumimoji="1" lang="en-US" altLang="ja-JP" dirty="0"/>
              <a:t>30</a:t>
            </a:r>
            <a:r>
              <a:rPr kumimoji="1" lang="ja-JP" altLang="en-US" dirty="0" smtClean="0"/>
              <a:t>年分，</a:t>
            </a:r>
            <a:r>
              <a:rPr kumimoji="1" lang="en-US" altLang="ja-JP" dirty="0"/>
              <a:t>30</a:t>
            </a:r>
            <a:r>
              <a:rPr kumimoji="1" lang="ja-JP" altLang="en-US" dirty="0" smtClean="0"/>
              <a:t>個作られる</a:t>
            </a:r>
            <a:endParaRPr kumimoji="1" lang="ja-JP" altLang="en-US" dirty="0"/>
          </a:p>
        </p:txBody>
      </p:sp>
      <p:sp>
        <p:nvSpPr>
          <p:cNvPr id="23" name="テキスト ボックス 22"/>
          <p:cNvSpPr txBox="1"/>
          <p:nvPr/>
        </p:nvSpPr>
        <p:spPr>
          <a:xfrm>
            <a:off x="4441814" y="1811145"/>
            <a:ext cx="4300151" cy="646331"/>
          </a:xfrm>
          <a:prstGeom prst="rect">
            <a:avLst/>
          </a:prstGeom>
          <a:noFill/>
        </p:spPr>
        <p:txBody>
          <a:bodyPr wrap="square" rtlCol="0">
            <a:spAutoFit/>
          </a:bodyPr>
          <a:lstStyle/>
          <a:p>
            <a:r>
              <a:rPr kumimoji="1" lang="ja-JP" altLang="en-US" dirty="0" smtClean="0"/>
              <a:t>共分散行列の固有値・固有ベクトル問題を解くことで</a:t>
            </a:r>
            <a:endParaRPr kumimoji="1" lang="ja-JP" altLang="en-US" dirty="0"/>
          </a:p>
        </p:txBody>
      </p:sp>
      <p:sp>
        <p:nvSpPr>
          <p:cNvPr id="24" name="テキスト ボックス 23"/>
          <p:cNvSpPr txBox="1"/>
          <p:nvPr/>
        </p:nvSpPr>
        <p:spPr>
          <a:xfrm>
            <a:off x="4366193" y="2432793"/>
            <a:ext cx="4021272" cy="923330"/>
          </a:xfrm>
          <a:prstGeom prst="rect">
            <a:avLst/>
          </a:prstGeom>
          <a:noFill/>
        </p:spPr>
        <p:txBody>
          <a:bodyPr wrap="square" rtlCol="0">
            <a:spAutoFit/>
          </a:bodyPr>
          <a:lstStyle/>
          <a:p>
            <a:r>
              <a:rPr kumimoji="1" lang="ja-JP" altLang="en-US" dirty="0" smtClean="0"/>
              <a:t>以降，</a:t>
            </a:r>
            <a:r>
              <a:rPr kumimoji="1" lang="en-US" altLang="ja-JP" dirty="0" smtClean="0"/>
              <a:t>2</a:t>
            </a:r>
            <a:r>
              <a:rPr kumimoji="1" lang="ja-JP" altLang="en-US" dirty="0" smtClean="0"/>
              <a:t>番目，</a:t>
            </a:r>
            <a:r>
              <a:rPr kumimoji="1" lang="en-US" altLang="ja-JP" dirty="0" smtClean="0"/>
              <a:t>3</a:t>
            </a:r>
            <a:r>
              <a:rPr kumimoji="1" lang="ja-JP" altLang="en-US" dirty="0" smtClean="0"/>
              <a:t>番目</a:t>
            </a:r>
            <a:r>
              <a:rPr kumimoji="1" lang="ja-JP" altLang="en-US" dirty="0" err="1" smtClean="0"/>
              <a:t>．．．</a:t>
            </a:r>
            <a:r>
              <a:rPr kumimoji="1" lang="ja-JP" altLang="en-US" dirty="0" smtClean="0"/>
              <a:t>と</a:t>
            </a:r>
            <a:endParaRPr kumimoji="1" lang="en-US" altLang="ja-JP" dirty="0" smtClean="0"/>
          </a:p>
          <a:p>
            <a:r>
              <a:rPr kumimoji="1" lang="ja-JP" altLang="en-US" dirty="0" smtClean="0"/>
              <a:t>よく説明できる順に偏差パターンが切り分けられてくる</a:t>
            </a:r>
            <a:endParaRPr kumimoji="1" lang="ja-JP" altLang="en-US" dirty="0"/>
          </a:p>
        </p:txBody>
      </p:sp>
      <p:sp>
        <p:nvSpPr>
          <p:cNvPr id="25" name="テキスト ボックス 24"/>
          <p:cNvSpPr txBox="1"/>
          <p:nvPr/>
        </p:nvSpPr>
        <p:spPr>
          <a:xfrm>
            <a:off x="539578" y="1933921"/>
            <a:ext cx="2713244" cy="369332"/>
          </a:xfrm>
          <a:prstGeom prst="rect">
            <a:avLst/>
          </a:prstGeom>
          <a:noFill/>
        </p:spPr>
        <p:txBody>
          <a:bodyPr wrap="square" rtlCol="0">
            <a:spAutoFit/>
          </a:bodyPr>
          <a:lstStyle/>
          <a:p>
            <a:r>
              <a:rPr kumimoji="1" lang="ja-JP" altLang="en-US" dirty="0" smtClean="0"/>
              <a:t>偏差</a:t>
            </a:r>
            <a:r>
              <a:rPr kumimoji="1" lang="ja-JP" altLang="en-US" dirty="0"/>
              <a:t>場</a:t>
            </a:r>
            <a:r>
              <a:rPr kumimoji="1" lang="ja-JP" altLang="en-US" dirty="0" smtClean="0"/>
              <a:t>のデータ</a:t>
            </a:r>
            <a:r>
              <a:rPr kumimoji="1" lang="ja-JP" altLang="en-US" dirty="0"/>
              <a:t>は</a:t>
            </a:r>
          </a:p>
        </p:txBody>
      </p:sp>
      <p:sp>
        <p:nvSpPr>
          <p:cNvPr id="26" name="楕円 25"/>
          <p:cNvSpPr/>
          <p:nvPr/>
        </p:nvSpPr>
        <p:spPr>
          <a:xfrm>
            <a:off x="5318227" y="7117493"/>
            <a:ext cx="2446638" cy="238485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p:cNvGrpSpPr/>
          <p:nvPr/>
        </p:nvGrpSpPr>
        <p:grpSpPr>
          <a:xfrm>
            <a:off x="4312071" y="4059285"/>
            <a:ext cx="2860526" cy="2616625"/>
            <a:chOff x="4312071" y="4059285"/>
            <a:chExt cx="2860526" cy="2616625"/>
          </a:xfrm>
        </p:grpSpPr>
        <p:pic>
          <p:nvPicPr>
            <p:cNvPr id="28" name="図 27"/>
            <p:cNvPicPr>
              <a:picLocks noChangeAspect="1"/>
            </p:cNvPicPr>
            <p:nvPr/>
          </p:nvPicPr>
          <p:blipFill rotWithShape="1">
            <a:blip r:embed="rId3" cstate="print">
              <a:extLst>
                <a:ext uri="{28A0092B-C50C-407E-A947-70E740481C1C}">
                  <a14:useLocalDpi xmlns:a14="http://schemas.microsoft.com/office/drawing/2010/main" val="0"/>
                </a:ext>
              </a:extLst>
            </a:blip>
            <a:srcRect l="18732" t="9922" r="18732" b="10635"/>
            <a:stretch/>
          </p:blipFill>
          <p:spPr>
            <a:xfrm>
              <a:off x="4506918" y="4059285"/>
              <a:ext cx="2665679" cy="2616625"/>
            </a:xfrm>
            <a:prstGeom prst="rect">
              <a:avLst/>
            </a:prstGeom>
          </p:spPr>
        </p:pic>
        <p:sp>
          <p:nvSpPr>
            <p:cNvPr id="27" name="楕円 26"/>
            <p:cNvSpPr/>
            <p:nvPr/>
          </p:nvSpPr>
          <p:spPr>
            <a:xfrm>
              <a:off x="5350038" y="4878296"/>
              <a:ext cx="979437" cy="970681"/>
            </a:xfrm>
            <a:prstGeom prst="ellipse">
              <a:avLst/>
            </a:prstGeom>
            <a:solidFill>
              <a:srgbClr val="FF0000">
                <a:alpha val="4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正</a:t>
              </a:r>
              <a:endParaRPr kumimoji="1" lang="ja-JP" altLang="en-US" dirty="0"/>
            </a:p>
          </p:txBody>
        </p:sp>
        <p:sp>
          <p:nvSpPr>
            <p:cNvPr id="29" name="ドーナツ 28"/>
            <p:cNvSpPr/>
            <p:nvPr/>
          </p:nvSpPr>
          <p:spPr>
            <a:xfrm>
              <a:off x="4736237" y="4220636"/>
              <a:ext cx="2207038" cy="2286000"/>
            </a:xfrm>
            <a:prstGeom prst="donut">
              <a:avLst/>
            </a:prstGeom>
            <a:solidFill>
              <a:srgbClr val="0070C0">
                <a:alpha val="4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テキスト ボックス 29"/>
            <p:cNvSpPr txBox="1"/>
            <p:nvPr/>
          </p:nvSpPr>
          <p:spPr>
            <a:xfrm>
              <a:off x="5566414" y="5960874"/>
              <a:ext cx="1159605" cy="369332"/>
            </a:xfrm>
            <a:prstGeom prst="rect">
              <a:avLst/>
            </a:prstGeom>
            <a:noFill/>
          </p:spPr>
          <p:txBody>
            <a:bodyPr wrap="square" rtlCol="0">
              <a:spAutoFit/>
            </a:bodyPr>
            <a:lstStyle/>
            <a:p>
              <a:r>
                <a:rPr kumimoji="1" lang="ja-JP" altLang="en-US" dirty="0" smtClean="0">
                  <a:solidFill>
                    <a:schemeClr val="bg1"/>
                  </a:solidFill>
                </a:rPr>
                <a:t>負</a:t>
              </a:r>
              <a:endParaRPr kumimoji="1" lang="ja-JP" altLang="en-US" dirty="0">
                <a:solidFill>
                  <a:schemeClr val="bg1"/>
                </a:solidFill>
              </a:endParaRPr>
            </a:p>
          </p:txBody>
        </p:sp>
        <p:sp>
          <p:nvSpPr>
            <p:cNvPr id="32" name="テキスト ボックス 31"/>
            <p:cNvSpPr txBox="1"/>
            <p:nvPr/>
          </p:nvSpPr>
          <p:spPr>
            <a:xfrm>
              <a:off x="4312071" y="4066910"/>
              <a:ext cx="1037967" cy="369332"/>
            </a:xfrm>
            <a:prstGeom prst="rect">
              <a:avLst/>
            </a:prstGeom>
            <a:noFill/>
          </p:spPr>
          <p:txBody>
            <a:bodyPr wrap="square" rtlCol="0">
              <a:spAutoFit/>
            </a:bodyPr>
            <a:lstStyle/>
            <a:p>
              <a:r>
                <a:rPr kumimoji="1" lang="ja-JP" altLang="en-US" dirty="0" smtClean="0"/>
                <a:t>（例）</a:t>
              </a:r>
              <a:endParaRPr kumimoji="1" lang="ja-JP" altLang="en-US" dirty="0"/>
            </a:p>
          </p:txBody>
        </p:sp>
      </p:grpSp>
      <p:sp>
        <p:nvSpPr>
          <p:cNvPr id="33" name="テキスト ボックス 32"/>
          <p:cNvSpPr txBox="1"/>
          <p:nvPr/>
        </p:nvSpPr>
        <p:spPr>
          <a:xfrm>
            <a:off x="6014511" y="3284189"/>
            <a:ext cx="3591873" cy="369332"/>
          </a:xfrm>
          <a:prstGeom prst="rect">
            <a:avLst/>
          </a:prstGeom>
          <a:noFill/>
        </p:spPr>
        <p:txBody>
          <a:bodyPr wrap="square" rtlCol="0">
            <a:spAutoFit/>
          </a:bodyPr>
          <a:lstStyle/>
          <a:p>
            <a:r>
              <a:rPr kumimoji="1" lang="ja-JP" altLang="en-US" dirty="0" smtClean="0"/>
              <a:t>第</a:t>
            </a:r>
            <a:r>
              <a:rPr kumimoji="1" lang="en-US" altLang="ja-JP" dirty="0" smtClean="0"/>
              <a:t>2</a:t>
            </a:r>
            <a:r>
              <a:rPr kumimoji="1" lang="ja-JP" altLang="en-US" dirty="0" err="1" smtClean="0"/>
              <a:t>，</a:t>
            </a:r>
            <a:r>
              <a:rPr kumimoji="1" lang="ja-JP" altLang="en-US" dirty="0" smtClean="0"/>
              <a:t>第</a:t>
            </a:r>
            <a:r>
              <a:rPr kumimoji="1" lang="en-US" altLang="ja-JP" dirty="0" smtClean="0"/>
              <a:t>3</a:t>
            </a:r>
            <a:r>
              <a:rPr kumimoji="1" lang="ja-JP" altLang="en-US" dirty="0" err="1" smtClean="0"/>
              <a:t>，，</a:t>
            </a:r>
            <a:r>
              <a:rPr kumimoji="1" lang="ja-JP" altLang="en-US" dirty="0" err="1"/>
              <a:t>，</a:t>
            </a:r>
            <a:r>
              <a:rPr kumimoji="1" lang="ja-JP" altLang="en-US" dirty="0" smtClean="0"/>
              <a:t>モードとする</a:t>
            </a:r>
            <a:endParaRPr kumimoji="1" lang="ja-JP" altLang="en-US" dirty="0"/>
          </a:p>
        </p:txBody>
      </p:sp>
      <p:grpSp>
        <p:nvGrpSpPr>
          <p:cNvPr id="6" name="グループ化 5"/>
          <p:cNvGrpSpPr/>
          <p:nvPr/>
        </p:nvGrpSpPr>
        <p:grpSpPr>
          <a:xfrm>
            <a:off x="5042895" y="4108916"/>
            <a:ext cx="3690615" cy="5882529"/>
            <a:chOff x="5042895" y="4108916"/>
            <a:chExt cx="3690615" cy="5882529"/>
          </a:xfrm>
        </p:grpSpPr>
        <p:grpSp>
          <p:nvGrpSpPr>
            <p:cNvPr id="53" name="グループ化 52"/>
            <p:cNvGrpSpPr/>
            <p:nvPr/>
          </p:nvGrpSpPr>
          <p:grpSpPr>
            <a:xfrm>
              <a:off x="5042895" y="4108916"/>
              <a:ext cx="3690615" cy="5882529"/>
              <a:chOff x="4312071" y="4059285"/>
              <a:chExt cx="3690615" cy="5882529"/>
            </a:xfrm>
          </p:grpSpPr>
          <p:pic>
            <p:nvPicPr>
              <p:cNvPr id="54" name="図 53"/>
              <p:cNvPicPr>
                <a:picLocks noChangeAspect="1"/>
              </p:cNvPicPr>
              <p:nvPr/>
            </p:nvPicPr>
            <p:blipFill rotWithShape="1">
              <a:blip r:embed="rId3" cstate="print">
                <a:extLst>
                  <a:ext uri="{28A0092B-C50C-407E-A947-70E740481C1C}">
                    <a14:useLocalDpi xmlns:a14="http://schemas.microsoft.com/office/drawing/2010/main" val="0"/>
                  </a:ext>
                </a:extLst>
              </a:blip>
              <a:srcRect l="18732" t="9922" r="18732" b="10635"/>
              <a:stretch/>
            </p:blipFill>
            <p:spPr>
              <a:xfrm>
                <a:off x="4506918" y="4059285"/>
                <a:ext cx="2665679" cy="2616625"/>
              </a:xfrm>
              <a:prstGeom prst="rect">
                <a:avLst/>
              </a:prstGeom>
            </p:spPr>
          </p:pic>
          <p:sp>
            <p:nvSpPr>
              <p:cNvPr id="55" name="楕円 54"/>
              <p:cNvSpPr/>
              <p:nvPr/>
            </p:nvSpPr>
            <p:spPr>
              <a:xfrm>
                <a:off x="4970654" y="4980970"/>
                <a:ext cx="754441" cy="735516"/>
              </a:xfrm>
              <a:prstGeom prst="ellipse">
                <a:avLst/>
              </a:prstGeom>
              <a:solidFill>
                <a:srgbClr val="FF0000">
                  <a:alpha val="4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正</a:t>
                </a:r>
                <a:endParaRPr kumimoji="1" lang="ja-JP" altLang="en-US" dirty="0"/>
              </a:p>
            </p:txBody>
          </p:sp>
          <p:sp>
            <p:nvSpPr>
              <p:cNvPr id="56" name="ドーナツ 55"/>
              <p:cNvSpPr/>
              <p:nvPr/>
            </p:nvSpPr>
            <p:spPr>
              <a:xfrm>
                <a:off x="5795648" y="7655814"/>
                <a:ext cx="2207038" cy="2286000"/>
              </a:xfrm>
              <a:prstGeom prst="donut">
                <a:avLst/>
              </a:prstGeom>
              <a:solidFill>
                <a:srgbClr val="0070C0">
                  <a:alpha val="4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7" name="テキスト ボックス 56"/>
              <p:cNvSpPr txBox="1"/>
              <p:nvPr/>
            </p:nvSpPr>
            <p:spPr>
              <a:xfrm>
                <a:off x="5566414" y="5960874"/>
                <a:ext cx="1159605" cy="369332"/>
              </a:xfrm>
              <a:prstGeom prst="rect">
                <a:avLst/>
              </a:prstGeom>
              <a:noFill/>
            </p:spPr>
            <p:txBody>
              <a:bodyPr wrap="square" rtlCol="0">
                <a:spAutoFit/>
              </a:bodyPr>
              <a:lstStyle/>
              <a:p>
                <a:r>
                  <a:rPr kumimoji="1" lang="ja-JP" altLang="en-US" dirty="0" smtClean="0">
                    <a:solidFill>
                      <a:schemeClr val="bg1"/>
                    </a:solidFill>
                  </a:rPr>
                  <a:t>負</a:t>
                </a:r>
                <a:endParaRPr kumimoji="1" lang="ja-JP" altLang="en-US" dirty="0">
                  <a:solidFill>
                    <a:schemeClr val="bg1"/>
                  </a:solidFill>
                </a:endParaRPr>
              </a:p>
            </p:txBody>
          </p:sp>
          <p:sp>
            <p:nvSpPr>
              <p:cNvPr id="58" name="テキスト ボックス 57"/>
              <p:cNvSpPr txBox="1"/>
              <p:nvPr/>
            </p:nvSpPr>
            <p:spPr>
              <a:xfrm>
                <a:off x="4312071" y="4066910"/>
                <a:ext cx="1037967" cy="369332"/>
              </a:xfrm>
              <a:prstGeom prst="rect">
                <a:avLst/>
              </a:prstGeom>
              <a:noFill/>
            </p:spPr>
            <p:txBody>
              <a:bodyPr wrap="square" rtlCol="0">
                <a:spAutoFit/>
              </a:bodyPr>
              <a:lstStyle/>
              <a:p>
                <a:r>
                  <a:rPr kumimoji="1" lang="ja-JP" altLang="en-US" dirty="0" smtClean="0"/>
                  <a:t>（例）</a:t>
                </a:r>
                <a:endParaRPr kumimoji="1" lang="ja-JP" altLang="en-US" dirty="0"/>
              </a:p>
            </p:txBody>
          </p:sp>
        </p:grpSp>
        <p:sp>
          <p:nvSpPr>
            <p:cNvPr id="65" name="楕円 64"/>
            <p:cNvSpPr/>
            <p:nvPr/>
          </p:nvSpPr>
          <p:spPr>
            <a:xfrm>
              <a:off x="6303495" y="4436242"/>
              <a:ext cx="754441" cy="735516"/>
            </a:xfrm>
            <a:prstGeom prst="ellipse">
              <a:avLst/>
            </a:prstGeom>
            <a:solidFill>
              <a:srgbClr val="0070C0">
                <a:alpha val="4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負</a:t>
              </a:r>
            </a:p>
          </p:txBody>
        </p:sp>
        <p:sp>
          <p:nvSpPr>
            <p:cNvPr id="66" name="楕円 65"/>
            <p:cNvSpPr/>
            <p:nvPr/>
          </p:nvSpPr>
          <p:spPr>
            <a:xfrm>
              <a:off x="5999608" y="5798724"/>
              <a:ext cx="754441" cy="735516"/>
            </a:xfrm>
            <a:prstGeom prst="ellipse">
              <a:avLst/>
            </a:prstGeom>
            <a:solidFill>
              <a:srgbClr val="0070C0">
                <a:alpha val="4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負</a:t>
              </a:r>
            </a:p>
          </p:txBody>
        </p:sp>
      </p:grpSp>
      <p:grpSp>
        <p:nvGrpSpPr>
          <p:cNvPr id="8" name="グループ化 7"/>
          <p:cNvGrpSpPr/>
          <p:nvPr/>
        </p:nvGrpSpPr>
        <p:grpSpPr>
          <a:xfrm>
            <a:off x="5954621" y="4093568"/>
            <a:ext cx="2860526" cy="5731115"/>
            <a:chOff x="8767985" y="4315396"/>
            <a:chExt cx="2860526" cy="5731115"/>
          </a:xfrm>
        </p:grpSpPr>
        <p:grpSp>
          <p:nvGrpSpPr>
            <p:cNvPr id="59" name="グループ化 58"/>
            <p:cNvGrpSpPr/>
            <p:nvPr/>
          </p:nvGrpSpPr>
          <p:grpSpPr>
            <a:xfrm>
              <a:off x="8767985" y="4315396"/>
              <a:ext cx="2860526" cy="5731115"/>
              <a:chOff x="4312071" y="4059285"/>
              <a:chExt cx="2860526" cy="5731115"/>
            </a:xfrm>
          </p:grpSpPr>
          <p:pic>
            <p:nvPicPr>
              <p:cNvPr id="60" name="図 59"/>
              <p:cNvPicPr>
                <a:picLocks noChangeAspect="1"/>
              </p:cNvPicPr>
              <p:nvPr/>
            </p:nvPicPr>
            <p:blipFill rotWithShape="1">
              <a:blip r:embed="rId3" cstate="print">
                <a:extLst>
                  <a:ext uri="{28A0092B-C50C-407E-A947-70E740481C1C}">
                    <a14:useLocalDpi xmlns:a14="http://schemas.microsoft.com/office/drawing/2010/main" val="0"/>
                  </a:ext>
                </a:extLst>
              </a:blip>
              <a:srcRect l="18732" t="9922" r="18732" b="10635"/>
              <a:stretch/>
            </p:blipFill>
            <p:spPr>
              <a:xfrm>
                <a:off x="4506918" y="4059285"/>
                <a:ext cx="2665679" cy="2616625"/>
              </a:xfrm>
              <a:prstGeom prst="rect">
                <a:avLst/>
              </a:prstGeom>
            </p:spPr>
          </p:pic>
          <p:sp>
            <p:nvSpPr>
              <p:cNvPr id="62" name="ドーナツ 61"/>
              <p:cNvSpPr/>
              <p:nvPr/>
            </p:nvSpPr>
            <p:spPr>
              <a:xfrm>
                <a:off x="4831054" y="7504400"/>
                <a:ext cx="2207038" cy="2286000"/>
              </a:xfrm>
              <a:prstGeom prst="donut">
                <a:avLst/>
              </a:prstGeom>
              <a:solidFill>
                <a:srgbClr val="0070C0">
                  <a:alpha val="4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3" name="テキスト ボックス 62"/>
              <p:cNvSpPr txBox="1"/>
              <p:nvPr/>
            </p:nvSpPr>
            <p:spPr>
              <a:xfrm>
                <a:off x="5566414" y="5960874"/>
                <a:ext cx="1159605" cy="369332"/>
              </a:xfrm>
              <a:prstGeom prst="rect">
                <a:avLst/>
              </a:prstGeom>
              <a:noFill/>
            </p:spPr>
            <p:txBody>
              <a:bodyPr wrap="square" rtlCol="0">
                <a:spAutoFit/>
              </a:bodyPr>
              <a:lstStyle/>
              <a:p>
                <a:r>
                  <a:rPr kumimoji="1" lang="ja-JP" altLang="en-US" dirty="0" smtClean="0">
                    <a:solidFill>
                      <a:schemeClr val="bg1"/>
                    </a:solidFill>
                  </a:rPr>
                  <a:t>負</a:t>
                </a:r>
                <a:endParaRPr kumimoji="1" lang="ja-JP" altLang="en-US" dirty="0">
                  <a:solidFill>
                    <a:schemeClr val="bg1"/>
                  </a:solidFill>
                </a:endParaRPr>
              </a:p>
            </p:txBody>
          </p:sp>
          <p:sp>
            <p:nvSpPr>
              <p:cNvPr id="64" name="テキスト ボックス 63"/>
              <p:cNvSpPr txBox="1"/>
              <p:nvPr/>
            </p:nvSpPr>
            <p:spPr>
              <a:xfrm>
                <a:off x="4312071" y="4066910"/>
                <a:ext cx="1037967" cy="369332"/>
              </a:xfrm>
              <a:prstGeom prst="rect">
                <a:avLst/>
              </a:prstGeom>
              <a:noFill/>
            </p:spPr>
            <p:txBody>
              <a:bodyPr wrap="square" rtlCol="0">
                <a:spAutoFit/>
              </a:bodyPr>
              <a:lstStyle/>
              <a:p>
                <a:r>
                  <a:rPr kumimoji="1" lang="ja-JP" altLang="en-US" dirty="0" smtClean="0"/>
                  <a:t>（例）</a:t>
                </a:r>
                <a:endParaRPr kumimoji="1" lang="ja-JP" altLang="en-US" dirty="0"/>
              </a:p>
            </p:txBody>
          </p:sp>
        </p:grpSp>
        <p:sp>
          <p:nvSpPr>
            <p:cNvPr id="67" name="楕円 66"/>
            <p:cNvSpPr/>
            <p:nvPr/>
          </p:nvSpPr>
          <p:spPr>
            <a:xfrm>
              <a:off x="9923743" y="6065571"/>
              <a:ext cx="979437" cy="696981"/>
            </a:xfrm>
            <a:prstGeom prst="ellipse">
              <a:avLst/>
            </a:prstGeom>
            <a:solidFill>
              <a:srgbClr val="FF0000">
                <a:alpha val="4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正</a:t>
              </a:r>
              <a:endParaRPr kumimoji="1" lang="ja-JP" altLang="en-US" dirty="0"/>
            </a:p>
          </p:txBody>
        </p:sp>
      </p:grpSp>
      <p:grpSp>
        <p:nvGrpSpPr>
          <p:cNvPr id="11" name="グループ化 10"/>
          <p:cNvGrpSpPr/>
          <p:nvPr/>
        </p:nvGrpSpPr>
        <p:grpSpPr>
          <a:xfrm>
            <a:off x="179270" y="4877070"/>
            <a:ext cx="4198172" cy="1453135"/>
            <a:chOff x="179270" y="4877071"/>
            <a:chExt cx="4198172" cy="978488"/>
          </a:xfrm>
        </p:grpSpPr>
        <p:sp>
          <p:nvSpPr>
            <p:cNvPr id="9" name="正方形/長方形 8"/>
            <p:cNvSpPr/>
            <p:nvPr/>
          </p:nvSpPr>
          <p:spPr>
            <a:xfrm>
              <a:off x="179270" y="4877071"/>
              <a:ext cx="4108450" cy="9784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403729" y="5086333"/>
              <a:ext cx="3973713" cy="646331"/>
            </a:xfrm>
            <a:prstGeom prst="rect">
              <a:avLst/>
            </a:prstGeom>
            <a:noFill/>
          </p:spPr>
          <p:txBody>
            <a:bodyPr wrap="square" rtlCol="0">
              <a:spAutoFit/>
            </a:bodyPr>
            <a:lstStyle/>
            <a:p>
              <a:r>
                <a:rPr kumimoji="1" lang="ja-JP" altLang="en-US" dirty="0" smtClean="0"/>
                <a:t>空間全体で計算してしまうと</a:t>
              </a:r>
              <a:r>
                <a:rPr kumimoji="1" lang="en-US" altLang="ja-JP" dirty="0" smtClean="0"/>
                <a:t>,</a:t>
              </a:r>
            </a:p>
            <a:p>
              <a:r>
                <a:rPr kumimoji="1" lang="ja-JP" altLang="en-US" dirty="0" smtClean="0"/>
                <a:t>よく出る偏差がわかるだけ</a:t>
              </a:r>
              <a:r>
                <a:rPr kumimoji="1" lang="ja-JP" altLang="en-US" dirty="0" err="1" smtClean="0"/>
                <a:t>．．．</a:t>
              </a:r>
              <a:endParaRPr kumimoji="1" lang="en-US" altLang="ja-JP" dirty="0" smtClean="0"/>
            </a:p>
            <a:p>
              <a:r>
                <a:rPr kumimoji="1" lang="en-US" altLang="ja-JP" dirty="0" smtClean="0"/>
                <a:t>	</a:t>
              </a:r>
              <a:r>
                <a:rPr kumimoji="1" lang="en-US" altLang="ja-JP" dirty="0"/>
                <a:t>	</a:t>
              </a:r>
              <a:r>
                <a:rPr kumimoji="1" lang="en-US" altLang="ja-JP" dirty="0" smtClean="0"/>
                <a:t>				</a:t>
              </a:r>
              <a:r>
                <a:rPr kumimoji="1" lang="ja-JP" altLang="en-US" dirty="0" smtClean="0"/>
                <a:t>そこで</a:t>
              </a:r>
              <a:endParaRPr kumimoji="1" lang="ja-JP" altLang="en-US" dirty="0"/>
            </a:p>
          </p:txBody>
        </p:sp>
      </p:grpSp>
    </p:spTree>
    <p:extLst>
      <p:ext uri="{BB962C8B-B14F-4D97-AF65-F5344CB8AC3E}">
        <p14:creationId xmlns:p14="http://schemas.microsoft.com/office/powerpoint/2010/main" val="135551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
                                        <p:tgtEl>
                                          <p:spTgt spid="5"/>
                                        </p:tgtEl>
                                      </p:cBhvr>
                                    </p:animEffect>
                                  </p:childTnLst>
                                </p:cTn>
                              </p:par>
                            </p:childTnLst>
                          </p:cTn>
                        </p:par>
                        <p:par>
                          <p:cTn id="13" fill="hold">
                            <p:stCondLst>
                              <p:cond delay="2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
                                        <p:tgtEl>
                                          <p:spTgt spid="6"/>
                                        </p:tgtEl>
                                      </p:cBhvr>
                                    </p:animEffect>
                                  </p:childTnLst>
                                </p:cTn>
                              </p:par>
                            </p:childTnLst>
                          </p:cTn>
                        </p:par>
                        <p:par>
                          <p:cTn id="17" fill="hold">
                            <p:stCondLst>
                              <p:cond delay="4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33"/>
          <p:cNvSpPr/>
          <p:nvPr/>
        </p:nvSpPr>
        <p:spPr>
          <a:xfrm>
            <a:off x="5142126" y="3601106"/>
            <a:ext cx="3931576" cy="244663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 31"/>
          <p:cNvSpPr/>
          <p:nvPr/>
        </p:nvSpPr>
        <p:spPr>
          <a:xfrm>
            <a:off x="5110501" y="1856654"/>
            <a:ext cx="3931576" cy="106605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a:xfrm>
            <a:off x="3541882" y="-1042369"/>
            <a:ext cx="4921732" cy="97820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解析手法</a:t>
            </a:r>
            <a:endParaRPr kumimoji="1" lang="ja-JP" altLang="en-US" dirty="0"/>
          </a:p>
        </p:txBody>
      </p:sp>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25</a:t>
            </a:fld>
            <a:endParaRPr kumimoji="1" lang="ja-JP" altLang="en-US"/>
          </a:p>
        </p:txBody>
      </p:sp>
      <p:sp>
        <p:nvSpPr>
          <p:cNvPr id="5" name="テキスト ボックス 4"/>
          <p:cNvSpPr txBox="1"/>
          <p:nvPr/>
        </p:nvSpPr>
        <p:spPr>
          <a:xfrm>
            <a:off x="5001548" y="1936698"/>
            <a:ext cx="4205604" cy="461665"/>
          </a:xfrm>
          <a:prstGeom prst="rect">
            <a:avLst/>
          </a:prstGeom>
          <a:noFill/>
        </p:spPr>
        <p:txBody>
          <a:bodyPr wrap="square" rtlCol="0">
            <a:spAutoFit/>
          </a:bodyPr>
          <a:lstStyle/>
          <a:p>
            <a:r>
              <a:rPr kumimoji="1" lang="ja-JP" altLang="en-US" sz="2400" b="1" dirty="0" smtClean="0"/>
              <a:t>〇</a:t>
            </a:r>
            <a:r>
              <a:rPr kumimoji="1" lang="en-US" altLang="ja-JP" sz="2400" b="1" dirty="0" smtClean="0"/>
              <a:t>EOF</a:t>
            </a:r>
            <a:r>
              <a:rPr kumimoji="1" lang="ja-JP" altLang="en-US" sz="2400" b="1" dirty="0" smtClean="0"/>
              <a:t>解析</a:t>
            </a:r>
            <a:r>
              <a:rPr kumimoji="1" lang="ja-JP" altLang="en-US" sz="2000" dirty="0" smtClean="0"/>
              <a:t>（主成分分析）</a:t>
            </a:r>
            <a:endParaRPr kumimoji="1" lang="ja-JP" altLang="en-US" sz="2000" dirty="0"/>
          </a:p>
        </p:txBody>
      </p:sp>
      <p:sp>
        <p:nvSpPr>
          <p:cNvPr id="6" name="テキスト ボックス 5"/>
          <p:cNvSpPr txBox="1"/>
          <p:nvPr/>
        </p:nvSpPr>
        <p:spPr>
          <a:xfrm>
            <a:off x="5097012" y="3818376"/>
            <a:ext cx="3810092" cy="923330"/>
          </a:xfrm>
          <a:prstGeom prst="rect">
            <a:avLst/>
          </a:prstGeom>
          <a:noFill/>
        </p:spPr>
        <p:txBody>
          <a:bodyPr wrap="square" rtlCol="0">
            <a:spAutoFit/>
          </a:bodyPr>
          <a:lstStyle/>
          <a:p>
            <a:r>
              <a:rPr kumimoji="1" lang="ja-JP" altLang="en-US" dirty="0" smtClean="0"/>
              <a:t>・時間方向：</a:t>
            </a:r>
            <a:r>
              <a:rPr kumimoji="1" lang="en-US" altLang="ja-JP" dirty="0"/>
              <a:t>30</a:t>
            </a:r>
            <a:r>
              <a:rPr kumimoji="1" lang="ja-JP" altLang="en-US" dirty="0" smtClean="0"/>
              <a:t>年</a:t>
            </a:r>
            <a:endParaRPr kumimoji="1" lang="en-US" altLang="ja-JP" dirty="0" smtClean="0"/>
          </a:p>
          <a:p>
            <a:r>
              <a:rPr kumimoji="1" lang="ja-JP" altLang="en-US" dirty="0" smtClean="0"/>
              <a:t>・</a:t>
            </a:r>
            <a:r>
              <a:rPr kumimoji="1" lang="ja-JP" altLang="en-US" b="1" dirty="0" smtClean="0">
                <a:solidFill>
                  <a:srgbClr val="FF0000"/>
                </a:solidFill>
              </a:rPr>
              <a:t>空間方向</a:t>
            </a:r>
            <a:r>
              <a:rPr kumimoji="1" lang="ja-JP" altLang="en-US" dirty="0" smtClean="0"/>
              <a:t>：左</a:t>
            </a:r>
            <a:r>
              <a:rPr kumimoji="1" lang="ja-JP" altLang="en-US" b="1" dirty="0" smtClean="0"/>
              <a:t>図の偏差の中心から</a:t>
            </a:r>
            <a:r>
              <a:rPr kumimoji="1" lang="en-US" altLang="ja-JP" b="1" dirty="0" smtClean="0"/>
              <a:t>6</a:t>
            </a:r>
            <a:r>
              <a:rPr kumimoji="1" lang="ja-JP" altLang="en-US" b="1" dirty="0" smtClean="0"/>
              <a:t>点領域平均して抽出</a:t>
            </a:r>
            <a:endParaRPr kumimoji="1" lang="ja-JP" altLang="en-US" b="1" dirty="0"/>
          </a:p>
        </p:txBody>
      </p:sp>
      <p:sp>
        <p:nvSpPr>
          <p:cNvPr id="7" name="テキスト ボックス 6"/>
          <p:cNvSpPr txBox="1"/>
          <p:nvPr/>
        </p:nvSpPr>
        <p:spPr>
          <a:xfrm>
            <a:off x="628650" y="6082369"/>
            <a:ext cx="4244365" cy="646331"/>
          </a:xfrm>
          <a:prstGeom prst="rect">
            <a:avLst/>
          </a:prstGeom>
          <a:noFill/>
        </p:spPr>
        <p:txBody>
          <a:bodyPr wrap="square" rtlCol="0">
            <a:spAutoFit/>
          </a:bodyPr>
          <a:lstStyle/>
          <a:p>
            <a:r>
              <a:rPr kumimoji="1" lang="ja-JP" altLang="en-US" dirty="0">
                <a:ln w="3175">
                  <a:noFill/>
                </a:ln>
              </a:rPr>
              <a:t>緑色</a:t>
            </a:r>
            <a:r>
              <a:rPr kumimoji="1" lang="ja-JP" altLang="en-US" dirty="0" smtClean="0"/>
              <a:t>：抽出した場所　</a:t>
            </a:r>
            <a:endParaRPr kumimoji="1" lang="en-US" altLang="ja-JP" dirty="0" smtClean="0"/>
          </a:p>
          <a:p>
            <a:r>
              <a:rPr kumimoji="1" lang="ja-JP" altLang="en-US" dirty="0" smtClean="0"/>
              <a:t>北極は北緯</a:t>
            </a:r>
            <a:r>
              <a:rPr kumimoji="1" lang="en-US" altLang="ja-JP" dirty="0" smtClean="0"/>
              <a:t>80~90°</a:t>
            </a:r>
            <a:r>
              <a:rPr kumimoji="1" lang="ja-JP" altLang="en-US" dirty="0" smtClean="0"/>
              <a:t>他は</a:t>
            </a:r>
            <a:r>
              <a:rPr kumimoji="1" lang="en-US" altLang="ja-JP" dirty="0" smtClean="0"/>
              <a:t>5</a:t>
            </a:r>
            <a:r>
              <a:rPr kumimoji="1" lang="ja-JP" altLang="en-US" dirty="0" smtClean="0"/>
              <a:t>度</a:t>
            </a:r>
            <a:r>
              <a:rPr kumimoji="1" lang="en-US" altLang="ja-JP" dirty="0" smtClean="0"/>
              <a:t>×5</a:t>
            </a:r>
            <a:r>
              <a:rPr kumimoji="1" lang="ja-JP" altLang="en-US" dirty="0" smtClean="0"/>
              <a:t>度　</a:t>
            </a:r>
            <a:endParaRPr kumimoji="1" lang="ja-JP" altLang="en-US" dirty="0"/>
          </a:p>
        </p:txBody>
      </p:sp>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l="88111"/>
          <a:stretch/>
        </p:blipFill>
        <p:spPr>
          <a:xfrm>
            <a:off x="4203669" y="1560094"/>
            <a:ext cx="647578" cy="3982471"/>
          </a:xfrm>
          <a:prstGeom prst="rect">
            <a:avLst/>
          </a:prstGeom>
        </p:spPr>
      </p:pic>
      <p:sp>
        <p:nvSpPr>
          <p:cNvPr id="9" name="テキスト ボックス 8"/>
          <p:cNvSpPr txBox="1"/>
          <p:nvPr/>
        </p:nvSpPr>
        <p:spPr>
          <a:xfrm>
            <a:off x="-3886899" y="1610610"/>
            <a:ext cx="4629093" cy="276999"/>
          </a:xfrm>
          <a:prstGeom prst="rect">
            <a:avLst/>
          </a:prstGeom>
          <a:noFill/>
        </p:spPr>
        <p:txBody>
          <a:bodyPr wrap="square" rtlCol="0">
            <a:spAutoFit/>
          </a:bodyPr>
          <a:lstStyle/>
          <a:p>
            <a:r>
              <a:rPr kumimoji="1" lang="en-US" altLang="ja-JP" sz="1200" dirty="0" smtClean="0"/>
              <a:t>500hPa</a:t>
            </a:r>
            <a:r>
              <a:rPr kumimoji="1" lang="ja-JP" altLang="en-US" sz="1200" dirty="0" smtClean="0"/>
              <a:t>面ジオポテンシャル高度の</a:t>
            </a:r>
            <a:r>
              <a:rPr kumimoji="1" lang="en-US" altLang="ja-JP" sz="1200" dirty="0" smtClean="0"/>
              <a:t>4</a:t>
            </a:r>
            <a:r>
              <a:rPr kumimoji="1" lang="ja-JP" altLang="en-US" sz="1200" dirty="0" smtClean="0"/>
              <a:t>か月平均　偏差場</a:t>
            </a:r>
            <a:endParaRPr kumimoji="1" lang="ja-JP" altLang="en-US" sz="1200" dirty="0"/>
          </a:p>
        </p:txBody>
      </p:sp>
      <p:sp>
        <p:nvSpPr>
          <p:cNvPr id="18" name="テキスト ボックス 17"/>
          <p:cNvSpPr txBox="1"/>
          <p:nvPr/>
        </p:nvSpPr>
        <p:spPr>
          <a:xfrm>
            <a:off x="1055324" y="5676318"/>
            <a:ext cx="4244365" cy="338554"/>
          </a:xfrm>
          <a:prstGeom prst="rect">
            <a:avLst/>
          </a:prstGeom>
          <a:noFill/>
        </p:spPr>
        <p:txBody>
          <a:bodyPr wrap="square" rtlCol="0">
            <a:spAutoFit/>
          </a:bodyPr>
          <a:lstStyle/>
          <a:p>
            <a:r>
              <a:rPr kumimoji="1" lang="ja-JP" altLang="en-US" sz="1600" dirty="0" smtClean="0"/>
              <a:t>線：</a:t>
            </a:r>
            <a:r>
              <a:rPr kumimoji="1" lang="en-US" altLang="ja-JP" sz="1600" dirty="0" smtClean="0"/>
              <a:t>60</a:t>
            </a:r>
            <a:r>
              <a:rPr kumimoji="1" lang="ja-JP" altLang="en-US" sz="1600" dirty="0" smtClean="0"/>
              <a:t>年間の平均　色：偏差　</a:t>
            </a:r>
            <a:endParaRPr kumimoji="1" lang="ja-JP" altLang="en-US" sz="1600" dirty="0"/>
          </a:p>
        </p:txBody>
      </p:sp>
      <p:sp>
        <p:nvSpPr>
          <p:cNvPr id="23" name="テキスト ボックス 22"/>
          <p:cNvSpPr txBox="1"/>
          <p:nvPr/>
        </p:nvSpPr>
        <p:spPr>
          <a:xfrm>
            <a:off x="5053052" y="2398363"/>
            <a:ext cx="3049050" cy="338554"/>
          </a:xfrm>
          <a:prstGeom prst="rect">
            <a:avLst/>
          </a:prstGeom>
          <a:noFill/>
        </p:spPr>
        <p:txBody>
          <a:bodyPr wrap="square" rtlCol="0">
            <a:spAutoFit/>
          </a:bodyPr>
          <a:lstStyle/>
          <a:p>
            <a:r>
              <a:rPr kumimoji="1" lang="ja-JP" altLang="en-US" sz="1600" dirty="0" smtClean="0"/>
              <a:t>・多次元データの要約に用いる</a:t>
            </a:r>
            <a:endParaRPr kumimoji="1" lang="ja-JP" altLang="en-US" sz="1600" dirty="0"/>
          </a:p>
        </p:txBody>
      </p:sp>
      <p:sp>
        <p:nvSpPr>
          <p:cNvPr id="24" name="下矢印 23"/>
          <p:cNvSpPr/>
          <p:nvPr/>
        </p:nvSpPr>
        <p:spPr>
          <a:xfrm>
            <a:off x="7034498" y="4794171"/>
            <a:ext cx="243480" cy="272517"/>
          </a:xfrm>
          <a:prstGeom prst="downArrow">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5466930" y="5172300"/>
            <a:ext cx="3633708" cy="523220"/>
          </a:xfrm>
          <a:prstGeom prst="rect">
            <a:avLst/>
          </a:prstGeom>
          <a:noFill/>
        </p:spPr>
        <p:txBody>
          <a:bodyPr wrap="square" rtlCol="0">
            <a:spAutoFit/>
          </a:bodyPr>
          <a:lstStyle/>
          <a:p>
            <a:r>
              <a:rPr kumimoji="1" lang="ja-JP" altLang="en-US" sz="2800" dirty="0" smtClean="0"/>
              <a:t>第</a:t>
            </a:r>
            <a:r>
              <a:rPr kumimoji="1" lang="en-US" altLang="ja-JP" sz="2800" dirty="0" smtClean="0"/>
              <a:t>3MODE</a:t>
            </a:r>
            <a:r>
              <a:rPr kumimoji="1" lang="ja-JP" altLang="en-US" sz="2800" dirty="0" err="1" smtClean="0"/>
              <a:t>まで</a:t>
            </a:r>
            <a:r>
              <a:rPr kumimoji="1" lang="ja-JP" altLang="en-US" sz="2800" dirty="0" smtClean="0"/>
              <a:t>計算</a:t>
            </a:r>
            <a:endParaRPr kumimoji="1" lang="ja-JP" altLang="en-US" sz="2800" dirty="0"/>
          </a:p>
        </p:txBody>
      </p:sp>
      <p:sp>
        <p:nvSpPr>
          <p:cNvPr id="27" name="テキスト ボックス 26"/>
          <p:cNvSpPr txBox="1"/>
          <p:nvPr/>
        </p:nvSpPr>
        <p:spPr>
          <a:xfrm>
            <a:off x="4079580" y="-999280"/>
            <a:ext cx="4131214" cy="923330"/>
          </a:xfrm>
          <a:prstGeom prst="rect">
            <a:avLst/>
          </a:prstGeom>
          <a:noFill/>
        </p:spPr>
        <p:txBody>
          <a:bodyPr wrap="square" rtlCol="0">
            <a:spAutoFit/>
          </a:bodyPr>
          <a:lstStyle/>
          <a:p>
            <a:r>
              <a:rPr kumimoji="1" lang="en-US" altLang="ja-JP" dirty="0" smtClean="0"/>
              <a:t>2017/18</a:t>
            </a:r>
            <a:r>
              <a:rPr kumimoji="1" lang="ja-JP" altLang="en-US" dirty="0" smtClean="0"/>
              <a:t>年冬季の偏差場は異常だが，</a:t>
            </a:r>
            <a:endParaRPr kumimoji="1" lang="en-US" altLang="ja-JP" dirty="0"/>
          </a:p>
          <a:p>
            <a:r>
              <a:rPr kumimoji="1" lang="ja-JP" altLang="en-US" dirty="0" smtClean="0"/>
              <a:t>構成するいくつかの偏差パターンには</a:t>
            </a:r>
            <a:endParaRPr kumimoji="1" lang="en-US" altLang="ja-JP" dirty="0" smtClean="0"/>
          </a:p>
          <a:p>
            <a:r>
              <a:rPr kumimoji="1" lang="ja-JP" altLang="en-US" b="1" dirty="0"/>
              <a:t>統計的</a:t>
            </a:r>
            <a:r>
              <a:rPr kumimoji="1" lang="ja-JP" altLang="en-US" b="1" dirty="0" smtClean="0"/>
              <a:t>な傾向</a:t>
            </a:r>
            <a:r>
              <a:rPr kumimoji="1" lang="ja-JP" altLang="en-US" dirty="0" smtClean="0"/>
              <a:t>があるかもしれない</a:t>
            </a:r>
            <a:endParaRPr kumimoji="1" lang="en-US" altLang="ja-JP" dirty="0" smtClean="0"/>
          </a:p>
        </p:txBody>
      </p:sp>
      <p:sp>
        <p:nvSpPr>
          <p:cNvPr id="31" name="正方形/長方形 30"/>
          <p:cNvSpPr/>
          <p:nvPr/>
        </p:nvSpPr>
        <p:spPr>
          <a:xfrm>
            <a:off x="3316355" y="-1113679"/>
            <a:ext cx="852872" cy="400110"/>
          </a:xfrm>
          <a:prstGeom prst="rect">
            <a:avLst/>
          </a:prstGeom>
          <a:noFill/>
        </p:spPr>
        <p:txBody>
          <a:bodyPr wrap="square" lIns="91440" tIns="45720" rIns="91440" bIns="45720">
            <a:spAutoFit/>
          </a:bodyPr>
          <a:lstStyle/>
          <a:p>
            <a:pPr algn="ctr"/>
            <a:r>
              <a:rPr lang="en-US" altLang="ja-JP" sz="2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Step1</a:t>
            </a:r>
            <a:endParaRPr lang="ja-JP" alt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3" name="正方形/長方形 32"/>
          <p:cNvSpPr/>
          <p:nvPr/>
        </p:nvSpPr>
        <p:spPr>
          <a:xfrm>
            <a:off x="1498715" y="-815399"/>
            <a:ext cx="852872" cy="400110"/>
          </a:xfrm>
          <a:prstGeom prst="rect">
            <a:avLst/>
          </a:prstGeom>
          <a:noFill/>
        </p:spPr>
        <p:txBody>
          <a:bodyPr wrap="square" lIns="91440" tIns="45720" rIns="91440" bIns="45720">
            <a:spAutoFit/>
          </a:bodyPr>
          <a:lstStyle/>
          <a:p>
            <a:pPr algn="ctr"/>
            <a:r>
              <a:rPr lang="en-US" altLang="ja-JP" sz="2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Step2</a:t>
            </a:r>
            <a:endParaRPr lang="ja-JP" alt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5" name="正方形/長方形 34"/>
          <p:cNvSpPr/>
          <p:nvPr/>
        </p:nvSpPr>
        <p:spPr>
          <a:xfrm>
            <a:off x="-1186142" y="2852317"/>
            <a:ext cx="852872" cy="400110"/>
          </a:xfrm>
          <a:prstGeom prst="rect">
            <a:avLst/>
          </a:prstGeom>
          <a:noFill/>
        </p:spPr>
        <p:txBody>
          <a:bodyPr wrap="square" lIns="91440" tIns="45720" rIns="91440" bIns="45720">
            <a:spAutoFit/>
          </a:bodyPr>
          <a:lstStyle/>
          <a:p>
            <a:pPr algn="ctr"/>
            <a:r>
              <a:rPr lang="en-US" altLang="ja-JP" sz="2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Step3</a:t>
            </a:r>
            <a:endParaRPr lang="ja-JP" alt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4" name="グループ化 3"/>
          <p:cNvGrpSpPr/>
          <p:nvPr/>
        </p:nvGrpSpPr>
        <p:grpSpPr>
          <a:xfrm>
            <a:off x="8762" y="1602553"/>
            <a:ext cx="4271533" cy="4150348"/>
            <a:chOff x="8762" y="1602553"/>
            <a:chExt cx="3020291" cy="3029586"/>
          </a:xfrm>
        </p:grpSpPr>
        <p:pic>
          <p:nvPicPr>
            <p:cNvPr id="11" name="図 10"/>
            <p:cNvPicPr>
              <a:picLocks noChangeAspect="1"/>
            </p:cNvPicPr>
            <p:nvPr/>
          </p:nvPicPr>
          <p:blipFill rotWithShape="1">
            <a:blip r:embed="rId2" cstate="print">
              <a:extLst>
                <a:ext uri="{28A0092B-C50C-407E-A947-70E740481C1C}">
                  <a14:useLocalDpi xmlns:a14="http://schemas.microsoft.com/office/drawing/2010/main" val="0"/>
                </a:ext>
              </a:extLst>
            </a:blip>
            <a:srcRect l="14705" r="14950" b="5333"/>
            <a:stretch/>
          </p:blipFill>
          <p:spPr>
            <a:xfrm>
              <a:off x="8762" y="1602553"/>
              <a:ext cx="3020291" cy="3029586"/>
            </a:xfrm>
            <a:prstGeom prst="rect">
              <a:avLst/>
            </a:prstGeom>
          </p:spPr>
        </p:pic>
        <p:sp>
          <p:nvSpPr>
            <p:cNvPr id="37" name="楕円 36"/>
            <p:cNvSpPr/>
            <p:nvPr/>
          </p:nvSpPr>
          <p:spPr>
            <a:xfrm>
              <a:off x="1408809" y="2873820"/>
              <a:ext cx="345420" cy="35710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台形 37"/>
            <p:cNvSpPr/>
            <p:nvPr/>
          </p:nvSpPr>
          <p:spPr>
            <a:xfrm rot="10316502">
              <a:off x="1454302" y="2359200"/>
              <a:ext cx="67229" cy="105059"/>
            </a:xfrm>
            <a:prstGeom prst="trapezoid">
              <a:avLst>
                <a:gd name="adj" fmla="val 508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台形 38"/>
            <p:cNvSpPr/>
            <p:nvPr/>
          </p:nvSpPr>
          <p:spPr>
            <a:xfrm rot="6442148">
              <a:off x="1075389" y="2866614"/>
              <a:ext cx="67706" cy="105148"/>
            </a:xfrm>
            <a:prstGeom prst="trapezoid">
              <a:avLst>
                <a:gd name="adj" fmla="val 194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台形 39"/>
            <p:cNvSpPr/>
            <p:nvPr/>
          </p:nvSpPr>
          <p:spPr>
            <a:xfrm rot="3466322">
              <a:off x="864267" y="3432223"/>
              <a:ext cx="86786" cy="107480"/>
            </a:xfrm>
            <a:prstGeom prst="trapezoid">
              <a:avLst>
                <a:gd name="adj" fmla="val 70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台形 40"/>
            <p:cNvSpPr/>
            <p:nvPr/>
          </p:nvSpPr>
          <p:spPr>
            <a:xfrm rot="20998684">
              <a:off x="1678633" y="3831649"/>
              <a:ext cx="86175" cy="114934"/>
            </a:xfrm>
            <a:prstGeom prst="trapezoid">
              <a:avLst>
                <a:gd name="adj" fmla="val 70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台形 41"/>
            <p:cNvSpPr/>
            <p:nvPr/>
          </p:nvSpPr>
          <p:spPr>
            <a:xfrm rot="16200000">
              <a:off x="2042493" y="2954158"/>
              <a:ext cx="88923" cy="122957"/>
            </a:xfrm>
            <a:prstGeom prst="trapezoid">
              <a:avLst>
                <a:gd name="adj" fmla="val 170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 name="テキスト ボックス 42"/>
          <p:cNvSpPr txBox="1"/>
          <p:nvPr/>
        </p:nvSpPr>
        <p:spPr>
          <a:xfrm>
            <a:off x="176566" y="1196502"/>
            <a:ext cx="4356113" cy="338554"/>
          </a:xfrm>
          <a:prstGeom prst="rect">
            <a:avLst/>
          </a:prstGeom>
          <a:noFill/>
        </p:spPr>
        <p:txBody>
          <a:bodyPr wrap="square" rtlCol="0">
            <a:spAutoFit/>
          </a:bodyPr>
          <a:lstStyle/>
          <a:p>
            <a:r>
              <a:rPr kumimoji="1" lang="en-US" altLang="ja-JP" sz="1600" dirty="0" smtClean="0"/>
              <a:t>500hPa</a:t>
            </a:r>
            <a:r>
              <a:rPr kumimoji="1" lang="ja-JP" altLang="en-US" sz="1600" dirty="0" smtClean="0"/>
              <a:t>面ジオポテンシャル高度　偏差場</a:t>
            </a:r>
            <a:endParaRPr kumimoji="1" lang="ja-JP" altLang="en-US" sz="1600" dirty="0"/>
          </a:p>
        </p:txBody>
      </p:sp>
      <p:pic>
        <p:nvPicPr>
          <p:cNvPr id="1026" name="Picture 2" descr="boxx_re"/>
          <p:cNvPicPr>
            <a:picLocks noChangeAspect="1" noChangeArrowheads="1"/>
          </p:cNvPicPr>
          <p:nvPr/>
        </p:nvPicPr>
        <p:blipFill rotWithShape="1">
          <a:blip r:embed="rId3">
            <a:extLst>
              <a:ext uri="{28A0092B-C50C-407E-A947-70E740481C1C}">
                <a14:useLocalDpi xmlns:a14="http://schemas.microsoft.com/office/drawing/2010/main" val="0"/>
              </a:ext>
            </a:extLst>
          </a:blip>
          <a:srcRect l="16707" t="8946" r="7954" b="8165"/>
          <a:stretch/>
        </p:blipFill>
        <p:spPr bwMode="auto">
          <a:xfrm>
            <a:off x="120246" y="1570203"/>
            <a:ext cx="4743051" cy="40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4443450" y="5342307"/>
            <a:ext cx="675861" cy="338554"/>
          </a:xfrm>
          <a:prstGeom prst="rect">
            <a:avLst/>
          </a:prstGeom>
          <a:noFill/>
        </p:spPr>
        <p:txBody>
          <a:bodyPr wrap="square" rtlCol="0">
            <a:spAutoFit/>
          </a:bodyPr>
          <a:lstStyle/>
          <a:p>
            <a:r>
              <a:rPr kumimoji="1" lang="en-US" altLang="ja-JP" sz="1600" dirty="0" smtClean="0"/>
              <a:t>[m]</a:t>
            </a:r>
            <a:endParaRPr kumimoji="1" lang="ja-JP" altLang="en-US" sz="1600" dirty="0"/>
          </a:p>
        </p:txBody>
      </p:sp>
    </p:spTree>
    <p:extLst>
      <p:ext uri="{BB962C8B-B14F-4D97-AF65-F5344CB8AC3E}">
        <p14:creationId xmlns:p14="http://schemas.microsoft.com/office/powerpoint/2010/main" val="10580040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a:xfrm>
            <a:off x="7993250" y="120305"/>
            <a:ext cx="670386" cy="203792"/>
          </a:xfrm>
        </p:spPr>
        <p:txBody>
          <a:bodyPr/>
          <a:lstStyle/>
          <a:p>
            <a:fld id="{7F22866C-2D18-40AA-8224-C8A59CA76CD4}" type="slidenum">
              <a:rPr kumimoji="1" lang="ja-JP" altLang="en-US" smtClean="0"/>
              <a:pPr/>
              <a:t>26</a:t>
            </a:fld>
            <a:r>
              <a:rPr kumimoji="1" lang="ja-JP" altLang="en-US" smtClean="0"/>
              <a:t> </a:t>
            </a:r>
            <a:r>
              <a:rPr kumimoji="1" lang="en-US" altLang="ja-JP" smtClean="0"/>
              <a:t>/ </a:t>
            </a:r>
            <a:endParaRPr kumimoji="1" lang="ja-JP" altLang="en-US" dirty="0"/>
          </a:p>
        </p:txBody>
      </p:sp>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18576" t="9600" r="8788" b="9733"/>
          <a:stretch/>
        </p:blipFill>
        <p:spPr>
          <a:xfrm>
            <a:off x="502920" y="411480"/>
            <a:ext cx="3474720" cy="2981852"/>
          </a:xfrm>
          <a:prstGeom prst="rect">
            <a:avLst/>
          </a:prstGeom>
        </p:spPr>
      </p:pic>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t="4134"/>
          <a:stretch/>
        </p:blipFill>
        <p:spPr>
          <a:xfrm>
            <a:off x="4759456" y="786384"/>
            <a:ext cx="3270968" cy="2743200"/>
          </a:xfrm>
          <a:prstGeom prst="rect">
            <a:avLst/>
          </a:prstGeom>
        </p:spPr>
      </p:pic>
      <p:sp>
        <p:nvSpPr>
          <p:cNvPr id="9" name="テキスト ボックス 8"/>
          <p:cNvSpPr txBox="1"/>
          <p:nvPr/>
        </p:nvSpPr>
        <p:spPr>
          <a:xfrm>
            <a:off x="4782106" y="411480"/>
            <a:ext cx="2871421" cy="369332"/>
          </a:xfrm>
          <a:prstGeom prst="rect">
            <a:avLst/>
          </a:prstGeom>
          <a:noFill/>
        </p:spPr>
        <p:txBody>
          <a:bodyPr wrap="square" rtlCol="0">
            <a:spAutoFit/>
          </a:bodyPr>
          <a:lstStyle/>
          <a:p>
            <a:r>
              <a:rPr kumimoji="1" lang="ja-JP" altLang="en-US" dirty="0" smtClean="0"/>
              <a:t>第</a:t>
            </a:r>
            <a:r>
              <a:rPr kumimoji="1" lang="en-US" altLang="ja-JP" dirty="0" smtClean="0"/>
              <a:t>1MODE</a:t>
            </a:r>
            <a:r>
              <a:rPr kumimoji="1" lang="ja-JP" altLang="en-US" dirty="0" smtClean="0"/>
              <a:t>　寄与率</a:t>
            </a:r>
            <a:r>
              <a:rPr kumimoji="1" lang="en-US" altLang="ja-JP" dirty="0" smtClean="0"/>
              <a:t>43%</a:t>
            </a:r>
            <a:endParaRPr kumimoji="1" lang="ja-JP" altLang="en-US" dirty="0"/>
          </a:p>
        </p:txBody>
      </p:sp>
      <p:pic>
        <p:nvPicPr>
          <p:cNvPr id="11" name="図 10"/>
          <p:cNvPicPr>
            <a:picLocks noChangeAspect="1"/>
          </p:cNvPicPr>
          <p:nvPr/>
        </p:nvPicPr>
        <p:blipFill rotWithShape="1">
          <a:blip r:embed="rId4">
            <a:extLst>
              <a:ext uri="{28A0092B-C50C-407E-A947-70E740481C1C}">
                <a14:useLocalDpi xmlns:a14="http://schemas.microsoft.com/office/drawing/2010/main" val="0"/>
              </a:ext>
            </a:extLst>
          </a:blip>
          <a:srcRect l="18370" t="9866" r="8272" b="10000"/>
          <a:stretch/>
        </p:blipFill>
        <p:spPr>
          <a:xfrm>
            <a:off x="284224" y="3598679"/>
            <a:ext cx="3455672" cy="2916936"/>
          </a:xfrm>
          <a:prstGeom prst="rect">
            <a:avLst/>
          </a:prstGeom>
        </p:spPr>
      </p:pic>
      <p:pic>
        <p:nvPicPr>
          <p:cNvPr id="12" name="図 11"/>
          <p:cNvPicPr>
            <a:picLocks noChangeAspect="1"/>
          </p:cNvPicPr>
          <p:nvPr/>
        </p:nvPicPr>
        <p:blipFill rotWithShape="1">
          <a:blip r:embed="rId5" cstate="print">
            <a:extLst>
              <a:ext uri="{28A0092B-C50C-407E-A947-70E740481C1C}">
                <a14:useLocalDpi xmlns:a14="http://schemas.microsoft.com/office/drawing/2010/main" val="0"/>
              </a:ext>
            </a:extLst>
          </a:blip>
          <a:srcRect t="4134"/>
          <a:stretch/>
        </p:blipFill>
        <p:spPr>
          <a:xfrm>
            <a:off x="5123564" y="3991871"/>
            <a:ext cx="3118322" cy="2615184"/>
          </a:xfrm>
          <a:prstGeom prst="rect">
            <a:avLst/>
          </a:prstGeom>
        </p:spPr>
      </p:pic>
      <p:sp>
        <p:nvSpPr>
          <p:cNvPr id="13" name="テキスト ボックス 12"/>
          <p:cNvSpPr txBox="1"/>
          <p:nvPr/>
        </p:nvSpPr>
        <p:spPr>
          <a:xfrm>
            <a:off x="4818682" y="3598679"/>
            <a:ext cx="2999437" cy="369332"/>
          </a:xfrm>
          <a:prstGeom prst="rect">
            <a:avLst/>
          </a:prstGeom>
          <a:noFill/>
        </p:spPr>
        <p:txBody>
          <a:bodyPr wrap="square" rtlCol="0">
            <a:spAutoFit/>
          </a:bodyPr>
          <a:lstStyle/>
          <a:p>
            <a:r>
              <a:rPr kumimoji="1" lang="ja-JP" altLang="en-US" dirty="0" smtClean="0"/>
              <a:t>第</a:t>
            </a:r>
            <a:r>
              <a:rPr kumimoji="1" lang="en-US" altLang="ja-JP" dirty="0" smtClean="0"/>
              <a:t>2MODE</a:t>
            </a:r>
            <a:r>
              <a:rPr kumimoji="1" lang="ja-JP" altLang="en-US" dirty="0" smtClean="0"/>
              <a:t>　寄与率</a:t>
            </a:r>
            <a:r>
              <a:rPr kumimoji="1" lang="en-US" altLang="ja-JP" dirty="0" smtClean="0"/>
              <a:t>25%</a:t>
            </a:r>
            <a:endParaRPr kumimoji="1" lang="ja-JP" altLang="en-US" dirty="0"/>
          </a:p>
        </p:txBody>
      </p:sp>
    </p:spTree>
    <p:extLst>
      <p:ext uri="{BB962C8B-B14F-4D97-AF65-F5344CB8AC3E}">
        <p14:creationId xmlns:p14="http://schemas.microsoft.com/office/powerpoint/2010/main" val="11147673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a:xfrm>
            <a:off x="7993250" y="120305"/>
            <a:ext cx="670386" cy="203792"/>
          </a:xfrm>
        </p:spPr>
        <p:txBody>
          <a:bodyPr/>
          <a:lstStyle/>
          <a:p>
            <a:fld id="{7F22866C-2D18-40AA-8224-C8A59CA76CD4}" type="slidenum">
              <a:rPr kumimoji="1" lang="ja-JP" altLang="en-US" smtClean="0"/>
              <a:pPr/>
              <a:t>27</a:t>
            </a:fld>
            <a:r>
              <a:rPr kumimoji="1" lang="ja-JP" altLang="en-US" smtClean="0"/>
              <a:t> </a:t>
            </a:r>
            <a:r>
              <a:rPr kumimoji="1" lang="en-US" altLang="ja-JP" smtClean="0"/>
              <a:t>/ </a:t>
            </a:r>
            <a:endParaRPr kumimoji="1" lang="ja-JP" altLang="en-US" dirty="0"/>
          </a:p>
        </p:txBody>
      </p:sp>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18266" t="9733" r="8685" b="9600"/>
          <a:stretch/>
        </p:blipFill>
        <p:spPr>
          <a:xfrm>
            <a:off x="284224" y="3538728"/>
            <a:ext cx="3557666" cy="3035808"/>
          </a:xfrm>
          <a:prstGeom prst="rect">
            <a:avLst/>
          </a:prstGeom>
        </p:spPr>
      </p:pic>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t="4134"/>
          <a:stretch/>
        </p:blipFill>
        <p:spPr>
          <a:xfrm>
            <a:off x="5162876" y="4251960"/>
            <a:ext cx="2867548" cy="2404872"/>
          </a:xfrm>
          <a:prstGeom prst="rect">
            <a:avLst/>
          </a:prstGeom>
        </p:spPr>
      </p:pic>
      <p:sp>
        <p:nvSpPr>
          <p:cNvPr id="9" name="テキスト ボックス 8"/>
          <p:cNvSpPr txBox="1"/>
          <p:nvPr/>
        </p:nvSpPr>
        <p:spPr>
          <a:xfrm>
            <a:off x="4818681" y="3714729"/>
            <a:ext cx="2999437" cy="369332"/>
          </a:xfrm>
          <a:prstGeom prst="rect">
            <a:avLst/>
          </a:prstGeom>
          <a:noFill/>
        </p:spPr>
        <p:txBody>
          <a:bodyPr wrap="square" rtlCol="0">
            <a:spAutoFit/>
          </a:bodyPr>
          <a:lstStyle/>
          <a:p>
            <a:r>
              <a:rPr kumimoji="1" lang="ja-JP" altLang="en-US" dirty="0" smtClean="0"/>
              <a:t>第</a:t>
            </a:r>
            <a:r>
              <a:rPr kumimoji="1" lang="en-US" altLang="ja-JP" dirty="0" smtClean="0"/>
              <a:t>4MODE</a:t>
            </a:r>
            <a:r>
              <a:rPr kumimoji="1" lang="ja-JP" altLang="en-US" dirty="0" smtClean="0"/>
              <a:t>　寄与率</a:t>
            </a:r>
            <a:r>
              <a:rPr kumimoji="1" lang="en-US" altLang="ja-JP" dirty="0" smtClean="0"/>
              <a:t>9%</a:t>
            </a:r>
            <a:endParaRPr kumimoji="1" lang="ja-JP" altLang="en-US" dirty="0"/>
          </a:p>
        </p:txBody>
      </p:sp>
      <p:pic>
        <p:nvPicPr>
          <p:cNvPr id="10" name="図 9"/>
          <p:cNvPicPr>
            <a:picLocks noChangeAspect="1"/>
          </p:cNvPicPr>
          <p:nvPr/>
        </p:nvPicPr>
        <p:blipFill rotWithShape="1">
          <a:blip r:embed="rId4">
            <a:extLst>
              <a:ext uri="{28A0092B-C50C-407E-A947-70E740481C1C}">
                <a14:useLocalDpi xmlns:a14="http://schemas.microsoft.com/office/drawing/2010/main" val="0"/>
              </a:ext>
            </a:extLst>
          </a:blip>
          <a:srcRect l="18267" t="9733" r="8376" b="9866"/>
          <a:stretch/>
        </p:blipFill>
        <p:spPr>
          <a:xfrm>
            <a:off x="284224" y="394605"/>
            <a:ext cx="3712464" cy="3144123"/>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t="4134"/>
          <a:stretch/>
        </p:blipFill>
        <p:spPr>
          <a:xfrm>
            <a:off x="4678602" y="814523"/>
            <a:ext cx="3248317" cy="2724205"/>
          </a:xfrm>
          <a:prstGeom prst="rect">
            <a:avLst/>
          </a:prstGeom>
        </p:spPr>
      </p:pic>
      <p:sp>
        <p:nvSpPr>
          <p:cNvPr id="12" name="テキスト ボックス 11"/>
          <p:cNvSpPr txBox="1"/>
          <p:nvPr/>
        </p:nvSpPr>
        <p:spPr>
          <a:xfrm>
            <a:off x="4678602" y="531059"/>
            <a:ext cx="3067125" cy="369332"/>
          </a:xfrm>
          <a:prstGeom prst="rect">
            <a:avLst/>
          </a:prstGeom>
          <a:noFill/>
        </p:spPr>
        <p:txBody>
          <a:bodyPr wrap="square" rtlCol="0">
            <a:spAutoFit/>
          </a:bodyPr>
          <a:lstStyle/>
          <a:p>
            <a:r>
              <a:rPr kumimoji="1" lang="ja-JP" altLang="en-US" dirty="0" smtClean="0"/>
              <a:t>第</a:t>
            </a:r>
            <a:r>
              <a:rPr kumimoji="1" lang="en-US" altLang="ja-JP" dirty="0" smtClean="0"/>
              <a:t>3MODE</a:t>
            </a:r>
            <a:r>
              <a:rPr kumimoji="1" lang="ja-JP" altLang="en-US" dirty="0" smtClean="0"/>
              <a:t>　寄与率</a:t>
            </a:r>
            <a:r>
              <a:rPr kumimoji="1" lang="en-US" altLang="ja-JP" dirty="0"/>
              <a:t>15</a:t>
            </a:r>
            <a:r>
              <a:rPr kumimoji="1" lang="en-US" altLang="ja-JP" dirty="0" smtClean="0"/>
              <a:t>%</a:t>
            </a:r>
            <a:endParaRPr kumimoji="1" lang="ja-JP" altLang="en-US" dirty="0"/>
          </a:p>
        </p:txBody>
      </p:sp>
    </p:spTree>
    <p:extLst>
      <p:ext uri="{BB962C8B-B14F-4D97-AF65-F5344CB8AC3E}">
        <p14:creationId xmlns:p14="http://schemas.microsoft.com/office/powerpoint/2010/main" val="34469074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a:xfrm>
            <a:off x="7993250" y="120305"/>
            <a:ext cx="670386" cy="203792"/>
          </a:xfrm>
        </p:spPr>
        <p:txBody>
          <a:bodyPr/>
          <a:lstStyle/>
          <a:p>
            <a:fld id="{7F22866C-2D18-40AA-8224-C8A59CA76CD4}" type="slidenum">
              <a:rPr kumimoji="1" lang="ja-JP" altLang="en-US" smtClean="0"/>
              <a:pPr/>
              <a:t>28</a:t>
            </a:fld>
            <a:r>
              <a:rPr kumimoji="1" lang="ja-JP" altLang="en-US" smtClean="0"/>
              <a:t> </a:t>
            </a:r>
            <a:r>
              <a:rPr kumimoji="1" lang="en-US" altLang="ja-JP" smtClean="0"/>
              <a:t>/ </a:t>
            </a:r>
            <a:endParaRPr kumimoji="1" lang="ja-JP" altLang="en-US"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18472" t="9866" r="8170" b="9600"/>
          <a:stretch/>
        </p:blipFill>
        <p:spPr>
          <a:xfrm>
            <a:off x="292609" y="576072"/>
            <a:ext cx="3826552" cy="3246120"/>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t="4134"/>
          <a:stretch/>
        </p:blipFill>
        <p:spPr>
          <a:xfrm>
            <a:off x="4393507" y="950976"/>
            <a:ext cx="4034194" cy="3383280"/>
          </a:xfrm>
          <a:prstGeom prst="rect">
            <a:avLst/>
          </a:prstGeom>
        </p:spPr>
      </p:pic>
      <p:sp>
        <p:nvSpPr>
          <p:cNvPr id="6" name="テキスト ボックス 5"/>
          <p:cNvSpPr txBox="1"/>
          <p:nvPr/>
        </p:nvSpPr>
        <p:spPr>
          <a:xfrm>
            <a:off x="4423862" y="576072"/>
            <a:ext cx="3220521" cy="369332"/>
          </a:xfrm>
          <a:prstGeom prst="rect">
            <a:avLst/>
          </a:prstGeom>
          <a:noFill/>
        </p:spPr>
        <p:txBody>
          <a:bodyPr wrap="square" rtlCol="0">
            <a:spAutoFit/>
          </a:bodyPr>
          <a:lstStyle/>
          <a:p>
            <a:r>
              <a:rPr kumimoji="1" lang="ja-JP" altLang="en-US" dirty="0" smtClean="0"/>
              <a:t>第</a:t>
            </a:r>
            <a:r>
              <a:rPr kumimoji="1" lang="en-US" altLang="ja-JP" dirty="0" smtClean="0"/>
              <a:t>5MODE</a:t>
            </a:r>
            <a:r>
              <a:rPr kumimoji="1" lang="ja-JP" altLang="en-US" dirty="0" smtClean="0"/>
              <a:t>　寄与率</a:t>
            </a:r>
            <a:r>
              <a:rPr kumimoji="1" lang="en-US" altLang="ja-JP" dirty="0" smtClean="0"/>
              <a:t>3%</a:t>
            </a:r>
            <a:endParaRPr kumimoji="1" lang="ja-JP" altLang="en-US" dirty="0"/>
          </a:p>
        </p:txBody>
      </p:sp>
    </p:spTree>
    <p:extLst>
      <p:ext uri="{BB962C8B-B14F-4D97-AF65-F5344CB8AC3E}">
        <p14:creationId xmlns:p14="http://schemas.microsoft.com/office/powerpoint/2010/main" val="19925822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29</a:t>
            </a:fld>
            <a:r>
              <a:rPr kumimoji="1" lang="ja-JP" altLang="en-US" smtClean="0"/>
              <a:t> </a:t>
            </a:r>
            <a:r>
              <a:rPr kumimoji="1" lang="en-US" altLang="ja-JP" smtClean="0"/>
              <a:t>/ 10</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44" y="1719072"/>
            <a:ext cx="4381443" cy="3709422"/>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346" y="1719072"/>
            <a:ext cx="4385926" cy="3713218"/>
          </a:xfrm>
          <a:prstGeom prst="rect">
            <a:avLst/>
          </a:prstGeom>
        </p:spPr>
      </p:pic>
      <p:sp>
        <p:nvSpPr>
          <p:cNvPr id="6" name="テキスト ボックス 5"/>
          <p:cNvSpPr txBox="1"/>
          <p:nvPr/>
        </p:nvSpPr>
        <p:spPr>
          <a:xfrm>
            <a:off x="6419088" y="1349740"/>
            <a:ext cx="2359152" cy="369332"/>
          </a:xfrm>
          <a:prstGeom prst="rect">
            <a:avLst/>
          </a:prstGeom>
          <a:noFill/>
        </p:spPr>
        <p:txBody>
          <a:bodyPr wrap="square" rtlCol="0">
            <a:spAutoFit/>
          </a:bodyPr>
          <a:lstStyle/>
          <a:p>
            <a:r>
              <a:rPr kumimoji="1" lang="en-US" altLang="ja-JP" dirty="0"/>
              <a:t>1</a:t>
            </a:r>
            <a:r>
              <a:rPr kumimoji="1" lang="ja-JP" altLang="en-US" dirty="0" smtClean="0"/>
              <a:t>か月平均</a:t>
            </a:r>
            <a:endParaRPr kumimoji="1" lang="ja-JP" altLang="en-US" dirty="0"/>
          </a:p>
        </p:txBody>
      </p:sp>
      <p:sp>
        <p:nvSpPr>
          <p:cNvPr id="7" name="テキスト ボックス 6"/>
          <p:cNvSpPr txBox="1"/>
          <p:nvPr/>
        </p:nvSpPr>
        <p:spPr>
          <a:xfrm>
            <a:off x="1789176" y="1393674"/>
            <a:ext cx="2359152" cy="369332"/>
          </a:xfrm>
          <a:prstGeom prst="rect">
            <a:avLst/>
          </a:prstGeom>
          <a:noFill/>
        </p:spPr>
        <p:txBody>
          <a:bodyPr wrap="square" rtlCol="0">
            <a:spAutoFit/>
          </a:bodyPr>
          <a:lstStyle/>
          <a:p>
            <a:r>
              <a:rPr kumimoji="1" lang="en-US" altLang="ja-JP" smtClean="0"/>
              <a:t>3</a:t>
            </a:r>
            <a:r>
              <a:rPr kumimoji="1" lang="ja-JP" altLang="en-US" dirty="0" smtClean="0"/>
              <a:t>か月平均</a:t>
            </a:r>
            <a:endParaRPr kumimoji="1" lang="ja-JP" altLang="en-US" dirty="0"/>
          </a:p>
        </p:txBody>
      </p:sp>
    </p:spTree>
    <p:extLst>
      <p:ext uri="{BB962C8B-B14F-4D97-AF65-F5344CB8AC3E}">
        <p14:creationId xmlns:p14="http://schemas.microsoft.com/office/powerpoint/2010/main" val="1932457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研究の背景</a:t>
            </a:r>
            <a:endParaRPr kumimoji="1" lang="ja-JP" altLang="en-US" dirty="0"/>
          </a:p>
        </p:txBody>
      </p:sp>
      <p:sp>
        <p:nvSpPr>
          <p:cNvPr id="3" name="スライド番号プレースホルダー 2"/>
          <p:cNvSpPr>
            <a:spLocks noGrp="1"/>
          </p:cNvSpPr>
          <p:nvPr>
            <p:ph type="sldNum" sz="quarter" idx="12"/>
          </p:nvPr>
        </p:nvSpPr>
        <p:spPr>
          <a:xfrm>
            <a:off x="8030424" y="145570"/>
            <a:ext cx="475674" cy="141201"/>
          </a:xfrm>
        </p:spPr>
        <p:txBody>
          <a:bodyPr/>
          <a:lstStyle/>
          <a:p>
            <a:fld id="{7F22866C-2D18-40AA-8224-C8A59CA76CD4}" type="slidenum">
              <a:rPr kumimoji="1" lang="ja-JP" altLang="en-US" smtClean="0"/>
              <a:pPr/>
              <a:t>3</a:t>
            </a:fld>
            <a:r>
              <a:rPr kumimoji="1" lang="ja-JP" altLang="en-US" smtClean="0"/>
              <a:t> </a:t>
            </a:r>
            <a:r>
              <a:rPr kumimoji="1" lang="en-US" altLang="ja-JP" smtClean="0"/>
              <a:t>/ </a:t>
            </a:r>
            <a:endParaRPr kumimoji="1" lang="ja-JP" altLang="en-US" dirty="0"/>
          </a:p>
        </p:txBody>
      </p:sp>
      <p:sp>
        <p:nvSpPr>
          <p:cNvPr id="4" name="テキスト ボックス 3"/>
          <p:cNvSpPr txBox="1"/>
          <p:nvPr/>
        </p:nvSpPr>
        <p:spPr>
          <a:xfrm>
            <a:off x="113328" y="412351"/>
            <a:ext cx="4362450" cy="369332"/>
          </a:xfrm>
          <a:prstGeom prst="rect">
            <a:avLst/>
          </a:prstGeom>
          <a:noFill/>
        </p:spPr>
        <p:txBody>
          <a:bodyPr wrap="square" rtlCol="0">
            <a:spAutoFit/>
          </a:bodyPr>
          <a:lstStyle/>
          <a:p>
            <a:r>
              <a:rPr kumimoji="1" lang="ja-JP" altLang="en-US" dirty="0" smtClean="0"/>
              <a:t>異常な冬季を形成する要因として</a:t>
            </a:r>
            <a:endParaRPr kumimoji="1" lang="ja-JP" altLang="en-US" dirty="0"/>
          </a:p>
        </p:txBody>
      </p:sp>
      <p:sp>
        <p:nvSpPr>
          <p:cNvPr id="5" name="テキスト ボックス 4"/>
          <p:cNvSpPr txBox="1"/>
          <p:nvPr/>
        </p:nvSpPr>
        <p:spPr>
          <a:xfrm>
            <a:off x="188867" y="1098872"/>
            <a:ext cx="5865973" cy="338554"/>
          </a:xfrm>
          <a:prstGeom prst="rect">
            <a:avLst/>
          </a:prstGeom>
          <a:noFill/>
        </p:spPr>
        <p:txBody>
          <a:bodyPr wrap="square" rtlCol="0">
            <a:spAutoFit/>
          </a:bodyPr>
          <a:lstStyle/>
          <a:p>
            <a:r>
              <a:rPr kumimoji="1" lang="ja-JP" altLang="en-US" sz="1600" dirty="0" smtClean="0"/>
              <a:t>・北極海（特にバレンツ・カラ海）の海氷後退</a:t>
            </a:r>
            <a:endParaRPr kumimoji="1" lang="en-US" altLang="ja-JP" sz="1600" dirty="0" smtClean="0"/>
          </a:p>
        </p:txBody>
      </p:sp>
      <p:sp>
        <p:nvSpPr>
          <p:cNvPr id="6" name="テキスト ボックス 5"/>
          <p:cNvSpPr txBox="1"/>
          <p:nvPr/>
        </p:nvSpPr>
        <p:spPr>
          <a:xfrm>
            <a:off x="188867" y="781222"/>
            <a:ext cx="4791455" cy="338554"/>
          </a:xfrm>
          <a:prstGeom prst="rect">
            <a:avLst/>
          </a:prstGeom>
          <a:noFill/>
        </p:spPr>
        <p:txBody>
          <a:bodyPr wrap="square" rtlCol="0">
            <a:spAutoFit/>
          </a:bodyPr>
          <a:lstStyle/>
          <a:p>
            <a:r>
              <a:rPr kumimoji="1" lang="ja-JP" altLang="en-US" sz="1600" dirty="0" smtClean="0"/>
              <a:t>・熱帯大気からの影響（ラニーニャ現象）</a:t>
            </a:r>
            <a:endParaRPr kumimoji="1" lang="en-US" altLang="ja-JP" sz="1600" dirty="0" smtClean="0"/>
          </a:p>
        </p:txBody>
      </p:sp>
      <p:sp>
        <p:nvSpPr>
          <p:cNvPr id="21" name="額縁 20"/>
          <p:cNvSpPr/>
          <p:nvPr/>
        </p:nvSpPr>
        <p:spPr>
          <a:xfrm>
            <a:off x="353952" y="5687784"/>
            <a:ext cx="8515350" cy="950024"/>
          </a:xfrm>
          <a:prstGeom prst="bevel">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672903" y="5822240"/>
            <a:ext cx="7877448" cy="707886"/>
          </a:xfrm>
          <a:prstGeom prst="rect">
            <a:avLst/>
          </a:prstGeom>
          <a:noFill/>
        </p:spPr>
        <p:txBody>
          <a:bodyPr wrap="square" rtlCol="0">
            <a:spAutoFit/>
          </a:bodyPr>
          <a:lstStyle/>
          <a:p>
            <a:r>
              <a:rPr kumimoji="1" lang="en-US" altLang="ja-JP" sz="2000" dirty="0"/>
              <a:t>2017/18</a:t>
            </a:r>
            <a:r>
              <a:rPr kumimoji="1" lang="ja-JP" altLang="en-US" sz="2000" dirty="0"/>
              <a:t>年冬季の</a:t>
            </a:r>
            <a:r>
              <a:rPr kumimoji="1" lang="ja-JP" altLang="en-US" sz="2000" dirty="0">
                <a:solidFill>
                  <a:srgbClr val="FF0000"/>
                </a:solidFill>
              </a:rPr>
              <a:t>異常</a:t>
            </a:r>
            <a:r>
              <a:rPr kumimoji="1" lang="ja-JP" altLang="en-US" sz="2000" dirty="0"/>
              <a:t>な中高緯度大気循環について</a:t>
            </a:r>
            <a:r>
              <a:rPr kumimoji="1" lang="ja-JP" altLang="en-US" sz="2000" dirty="0" smtClean="0"/>
              <a:t>，</a:t>
            </a:r>
            <a:endParaRPr kumimoji="1" lang="en-US" altLang="ja-JP" sz="2000" dirty="0" smtClean="0"/>
          </a:p>
          <a:p>
            <a:r>
              <a:rPr kumimoji="1" lang="ja-JP" altLang="en-US" sz="2000" dirty="0" smtClean="0">
                <a:solidFill>
                  <a:srgbClr val="FF0000"/>
                </a:solidFill>
              </a:rPr>
              <a:t>異常</a:t>
            </a:r>
            <a:r>
              <a:rPr kumimoji="1" lang="ja-JP" altLang="en-US" sz="2000" dirty="0"/>
              <a:t>なチャクチ</a:t>
            </a:r>
            <a:r>
              <a:rPr kumimoji="1" lang="ja-JP" altLang="en-US" sz="2000" dirty="0" smtClean="0"/>
              <a:t>海の海</a:t>
            </a:r>
            <a:r>
              <a:rPr kumimoji="1" lang="ja-JP" altLang="en-US" sz="2000" dirty="0"/>
              <a:t>氷減少がもたらす影響について考察する</a:t>
            </a:r>
          </a:p>
        </p:txBody>
      </p:sp>
      <p:sp>
        <p:nvSpPr>
          <p:cNvPr id="23" name="テキスト ボックス 22"/>
          <p:cNvSpPr txBox="1"/>
          <p:nvPr/>
        </p:nvSpPr>
        <p:spPr>
          <a:xfrm>
            <a:off x="113328" y="5212918"/>
            <a:ext cx="2266950" cy="400110"/>
          </a:xfrm>
          <a:prstGeom prst="rect">
            <a:avLst/>
          </a:prstGeom>
          <a:noFill/>
        </p:spPr>
        <p:txBody>
          <a:bodyPr wrap="square" rtlCol="0">
            <a:spAutoFit/>
          </a:bodyPr>
          <a:lstStyle/>
          <a:p>
            <a:r>
              <a:rPr kumimoji="1" lang="ja-JP" altLang="en-US" sz="2000" b="1" dirty="0" smtClean="0">
                <a:solidFill>
                  <a:srgbClr val="FF0000"/>
                </a:solidFill>
              </a:rPr>
              <a:t>本研究の目的</a:t>
            </a:r>
            <a:endParaRPr kumimoji="1" lang="ja-JP" altLang="en-US" sz="2000" b="1" dirty="0">
              <a:solidFill>
                <a:srgbClr val="FF0000"/>
              </a:solidFill>
            </a:endParaRPr>
          </a:p>
        </p:txBody>
      </p:sp>
      <p:sp>
        <p:nvSpPr>
          <p:cNvPr id="32" name="テキスト ボックス 31"/>
          <p:cNvSpPr txBox="1"/>
          <p:nvPr/>
        </p:nvSpPr>
        <p:spPr>
          <a:xfrm>
            <a:off x="1928235" y="1610134"/>
            <a:ext cx="3744223" cy="276999"/>
          </a:xfrm>
          <a:prstGeom prst="rect">
            <a:avLst/>
          </a:prstGeom>
          <a:noFill/>
        </p:spPr>
        <p:txBody>
          <a:bodyPr wrap="square" rtlCol="0">
            <a:spAutoFit/>
          </a:bodyPr>
          <a:lstStyle/>
          <a:p>
            <a:r>
              <a:rPr kumimoji="1" lang="en-US" altLang="ja-JP" sz="1200" b="1" dirty="0" smtClean="0"/>
              <a:t>17/18</a:t>
            </a:r>
            <a:r>
              <a:rPr kumimoji="1" lang="ja-JP" altLang="en-US" sz="1200" b="1" dirty="0" smtClean="0"/>
              <a:t>年の寒冬に寄与</a:t>
            </a:r>
            <a:r>
              <a:rPr kumimoji="1" lang="ja-JP" altLang="en-US" sz="1200" dirty="0" smtClean="0"/>
              <a:t>　気省庁（</a:t>
            </a:r>
            <a:r>
              <a:rPr kumimoji="1" lang="en-US" altLang="ja-JP" sz="1200" dirty="0" smtClean="0"/>
              <a:t>2018</a:t>
            </a:r>
            <a:r>
              <a:rPr kumimoji="1" lang="ja-JP" altLang="en-US" sz="1200" dirty="0" smtClean="0"/>
              <a:t>）</a:t>
            </a:r>
            <a:endParaRPr kumimoji="1" lang="ja-JP" altLang="en-US" sz="1200" dirty="0"/>
          </a:p>
        </p:txBody>
      </p:sp>
      <p:sp>
        <p:nvSpPr>
          <p:cNvPr id="36" name="テキスト ボックス 35"/>
          <p:cNvSpPr txBox="1"/>
          <p:nvPr/>
        </p:nvSpPr>
        <p:spPr>
          <a:xfrm>
            <a:off x="307505" y="2136271"/>
            <a:ext cx="4164614" cy="369332"/>
          </a:xfrm>
          <a:prstGeom prst="rect">
            <a:avLst/>
          </a:prstGeom>
          <a:noFill/>
        </p:spPr>
        <p:txBody>
          <a:bodyPr wrap="square" rtlCol="0">
            <a:spAutoFit/>
          </a:bodyPr>
          <a:lstStyle/>
          <a:p>
            <a:r>
              <a:rPr kumimoji="1" lang="ja-JP" altLang="en-US" b="1" dirty="0" smtClean="0">
                <a:solidFill>
                  <a:srgbClr val="FF0000"/>
                </a:solidFill>
              </a:rPr>
              <a:t>チャクチ海の冬季海氷は過去最低値</a:t>
            </a:r>
            <a:endParaRPr kumimoji="1" lang="ja-JP" altLang="en-US" b="1" dirty="0">
              <a:solidFill>
                <a:srgbClr val="FF0000"/>
              </a:solidFill>
            </a:endParaRPr>
          </a:p>
        </p:txBody>
      </p:sp>
      <p:sp>
        <p:nvSpPr>
          <p:cNvPr id="38" name="テキスト ボックス 37"/>
          <p:cNvSpPr txBox="1"/>
          <p:nvPr/>
        </p:nvSpPr>
        <p:spPr>
          <a:xfrm>
            <a:off x="188867" y="4458905"/>
            <a:ext cx="4265251" cy="646331"/>
          </a:xfrm>
          <a:prstGeom prst="rect">
            <a:avLst/>
          </a:prstGeom>
          <a:noFill/>
        </p:spPr>
        <p:txBody>
          <a:bodyPr wrap="square" rtlCol="0">
            <a:spAutoFit/>
          </a:bodyPr>
          <a:lstStyle/>
          <a:p>
            <a:r>
              <a:rPr kumimoji="1" lang="ja-JP" altLang="en-US" b="1" dirty="0" smtClean="0"/>
              <a:t>・過去最低値と過去最高値の関係は？</a:t>
            </a:r>
            <a:endParaRPr kumimoji="1" lang="en-US" altLang="ja-JP" b="1" dirty="0" smtClean="0"/>
          </a:p>
          <a:p>
            <a:r>
              <a:rPr kumimoji="1" lang="ja-JP" altLang="en-US" b="1" dirty="0" smtClean="0"/>
              <a:t>・これからの冬季のチャクチ海の役割</a:t>
            </a:r>
            <a:endParaRPr kumimoji="1" lang="ja-JP" altLang="en-US" b="1" dirty="0"/>
          </a:p>
        </p:txBody>
      </p:sp>
      <p:sp>
        <p:nvSpPr>
          <p:cNvPr id="44" name="テキスト ボックス 43"/>
          <p:cNvSpPr txBox="1"/>
          <p:nvPr/>
        </p:nvSpPr>
        <p:spPr>
          <a:xfrm>
            <a:off x="2065068" y="1358176"/>
            <a:ext cx="3219377" cy="276999"/>
          </a:xfrm>
          <a:prstGeom prst="rect">
            <a:avLst/>
          </a:prstGeom>
          <a:noFill/>
        </p:spPr>
        <p:txBody>
          <a:bodyPr wrap="square" rtlCol="0">
            <a:spAutoFit/>
          </a:bodyPr>
          <a:lstStyle/>
          <a:p>
            <a:r>
              <a:rPr lang="ja-JP" altLang="en-US" sz="1200" dirty="0" smtClean="0"/>
              <a:t>（</a:t>
            </a:r>
            <a:r>
              <a:rPr lang="en-US" altLang="ja-JP" sz="1200" dirty="0" smtClean="0"/>
              <a:t>Hond</a:t>
            </a:r>
            <a:r>
              <a:rPr lang="en-US" altLang="ja-JP" sz="1200" dirty="0"/>
              <a:t>a</a:t>
            </a:r>
            <a:r>
              <a:rPr lang="en-US" altLang="ja-JP" sz="1200" dirty="0" smtClean="0"/>
              <a:t> et al.,2009 , Yang et al.,2016</a:t>
            </a:r>
            <a:r>
              <a:rPr lang="ja-JP" altLang="en-US" sz="1200" dirty="0" smtClean="0"/>
              <a:t>）</a:t>
            </a:r>
            <a:endParaRPr kumimoji="1" lang="ja-JP" altLang="en-US" sz="1200" dirty="0"/>
          </a:p>
        </p:txBody>
      </p:sp>
      <p:pic>
        <p:nvPicPr>
          <p:cNvPr id="7" name="図 6"/>
          <p:cNvPicPr>
            <a:picLocks noChangeAspect="1"/>
          </p:cNvPicPr>
          <p:nvPr/>
        </p:nvPicPr>
        <p:blipFill rotWithShape="1">
          <a:blip r:embed="rId2">
            <a:extLst>
              <a:ext uri="{28A0092B-C50C-407E-A947-70E740481C1C}">
                <a14:useLocalDpi xmlns:a14="http://schemas.microsoft.com/office/drawing/2010/main" val="0"/>
              </a:ext>
            </a:extLst>
          </a:blip>
          <a:srcRect l="7621" t="28931" r="7816" b="18113"/>
          <a:stretch/>
        </p:blipFill>
        <p:spPr>
          <a:xfrm>
            <a:off x="293139" y="2451606"/>
            <a:ext cx="4002827" cy="1937001"/>
          </a:xfrm>
          <a:prstGeom prst="rect">
            <a:avLst/>
          </a:prstGeom>
        </p:spPr>
      </p:pic>
      <p:sp>
        <p:nvSpPr>
          <p:cNvPr id="8" name="テキスト ボックス 7"/>
          <p:cNvSpPr txBox="1"/>
          <p:nvPr/>
        </p:nvSpPr>
        <p:spPr>
          <a:xfrm>
            <a:off x="2417317" y="3679590"/>
            <a:ext cx="1966726" cy="461665"/>
          </a:xfrm>
          <a:prstGeom prst="rect">
            <a:avLst/>
          </a:prstGeom>
          <a:noFill/>
        </p:spPr>
        <p:txBody>
          <a:bodyPr wrap="square" rtlCol="0">
            <a:spAutoFit/>
          </a:bodyPr>
          <a:lstStyle/>
          <a:p>
            <a:r>
              <a:rPr kumimoji="1" lang="ja-JP" altLang="en-US" sz="1200" dirty="0" smtClean="0">
                <a:solidFill>
                  <a:srgbClr val="FF0000"/>
                </a:solidFill>
              </a:rPr>
              <a:t>赤：チャクチ</a:t>
            </a:r>
            <a:r>
              <a:rPr kumimoji="1" lang="ja-JP" altLang="en-US" sz="1200" dirty="0" err="1" smtClean="0">
                <a:solidFill>
                  <a:srgbClr val="FF0000"/>
                </a:solidFill>
              </a:rPr>
              <a:t>海海</a:t>
            </a:r>
            <a:r>
              <a:rPr kumimoji="1" lang="ja-JP" altLang="en-US" sz="1200" dirty="0" smtClean="0">
                <a:solidFill>
                  <a:srgbClr val="FF0000"/>
                </a:solidFill>
              </a:rPr>
              <a:t>氷</a:t>
            </a:r>
            <a:endParaRPr kumimoji="1" lang="en-US" altLang="ja-JP" sz="1200" dirty="0" smtClean="0">
              <a:solidFill>
                <a:srgbClr val="FF0000"/>
              </a:solidFill>
            </a:endParaRPr>
          </a:p>
          <a:p>
            <a:r>
              <a:rPr kumimoji="1" lang="ja-JP" altLang="en-US" sz="1200" dirty="0" smtClean="0">
                <a:solidFill>
                  <a:srgbClr val="0070C0"/>
                </a:solidFill>
              </a:rPr>
              <a:t>青：北極上空の気圧</a:t>
            </a:r>
            <a:endParaRPr kumimoji="1" lang="en-US" altLang="ja-JP" sz="1200" dirty="0" smtClean="0">
              <a:solidFill>
                <a:srgbClr val="0070C0"/>
              </a:solidFill>
            </a:endParaRPr>
          </a:p>
        </p:txBody>
      </p:sp>
      <p:pic>
        <p:nvPicPr>
          <p:cNvPr id="45" name="図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7155" y="461293"/>
            <a:ext cx="3877148" cy="3877148"/>
          </a:xfrm>
          <a:prstGeom prst="rect">
            <a:avLst/>
          </a:prstGeom>
        </p:spPr>
      </p:pic>
      <p:grpSp>
        <p:nvGrpSpPr>
          <p:cNvPr id="46" name="グループ化 45"/>
          <p:cNvGrpSpPr/>
          <p:nvPr/>
        </p:nvGrpSpPr>
        <p:grpSpPr>
          <a:xfrm>
            <a:off x="4632442" y="1607561"/>
            <a:ext cx="5359153" cy="3484355"/>
            <a:chOff x="21565" y="5046919"/>
            <a:chExt cx="3749839" cy="2148602"/>
          </a:xfrm>
        </p:grpSpPr>
        <p:sp>
          <p:nvSpPr>
            <p:cNvPr id="47" name="テキスト ボックス 46"/>
            <p:cNvSpPr txBox="1"/>
            <p:nvPr/>
          </p:nvSpPr>
          <p:spPr>
            <a:xfrm>
              <a:off x="1754505" y="6933911"/>
              <a:ext cx="2016899" cy="261610"/>
            </a:xfrm>
            <a:prstGeom prst="rect">
              <a:avLst/>
            </a:prstGeom>
            <a:noFill/>
          </p:spPr>
          <p:txBody>
            <a:bodyPr wrap="none" rtlCol="0">
              <a:spAutoFit/>
            </a:bodyPr>
            <a:lstStyle/>
            <a:p>
              <a:r>
                <a:rPr lang="en-US" altLang="ja-JP" sz="1100" dirty="0"/>
                <a:t>Arctic Data archive </a:t>
              </a:r>
              <a:r>
                <a:rPr lang="en-US" altLang="ja-JP" sz="1100" dirty="0" smtClean="0"/>
                <a:t>System</a:t>
              </a:r>
              <a:r>
                <a:rPr lang="ja-JP" altLang="en-US" sz="1100" dirty="0" smtClean="0"/>
                <a:t>より</a:t>
              </a:r>
              <a:endParaRPr kumimoji="1" lang="ja-JP" altLang="en-US" sz="1100" dirty="0"/>
            </a:p>
          </p:txBody>
        </p:sp>
        <p:grpSp>
          <p:nvGrpSpPr>
            <p:cNvPr id="48" name="グループ化 47"/>
            <p:cNvGrpSpPr/>
            <p:nvPr/>
          </p:nvGrpSpPr>
          <p:grpSpPr>
            <a:xfrm>
              <a:off x="21565" y="5046919"/>
              <a:ext cx="3251352" cy="1505462"/>
              <a:chOff x="21565" y="5046919"/>
              <a:chExt cx="3251352" cy="1505462"/>
            </a:xfrm>
          </p:grpSpPr>
          <p:sp>
            <p:nvSpPr>
              <p:cNvPr id="49" name="楕円 48"/>
              <p:cNvSpPr/>
              <p:nvPr/>
            </p:nvSpPr>
            <p:spPr>
              <a:xfrm rot="16645875">
                <a:off x="1077953" y="5103477"/>
                <a:ext cx="502393" cy="436407"/>
              </a:xfrm>
              <a:prstGeom prst="ellipse">
                <a:avLst/>
              </a:prstGeom>
              <a:noFill/>
              <a:ln w="28575">
                <a:solidFill>
                  <a:srgbClr val="FD6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楕円 49"/>
              <p:cNvSpPr/>
              <p:nvPr/>
            </p:nvSpPr>
            <p:spPr>
              <a:xfrm rot="21159768">
                <a:off x="1660315" y="5857326"/>
                <a:ext cx="347529" cy="299636"/>
              </a:xfrm>
              <a:prstGeom prst="ellipse">
                <a:avLst/>
              </a:prstGeom>
              <a:noFill/>
              <a:ln w="28575">
                <a:solidFill>
                  <a:srgbClr val="FD6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グループ化 50"/>
              <p:cNvGrpSpPr/>
              <p:nvPr/>
            </p:nvGrpSpPr>
            <p:grpSpPr>
              <a:xfrm>
                <a:off x="2050513" y="6319285"/>
                <a:ext cx="1222404" cy="233096"/>
                <a:chOff x="1884377" y="6024453"/>
                <a:chExt cx="1222404" cy="233096"/>
              </a:xfrm>
            </p:grpSpPr>
            <p:sp>
              <p:nvSpPr>
                <p:cNvPr id="58" name="四角形吹き出し 57"/>
                <p:cNvSpPr/>
                <p:nvPr/>
              </p:nvSpPr>
              <p:spPr>
                <a:xfrm>
                  <a:off x="1884377" y="6024453"/>
                  <a:ext cx="1049918" cy="233096"/>
                </a:xfrm>
                <a:prstGeom prst="wedgeRectCallout">
                  <a:avLst>
                    <a:gd name="adj1" fmla="val -59108"/>
                    <a:gd name="adj2" fmla="val -146020"/>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1965423" y="6024453"/>
                  <a:ext cx="1141358" cy="208767"/>
                </a:xfrm>
                <a:prstGeom prst="rect">
                  <a:avLst/>
                </a:prstGeom>
                <a:noFill/>
              </p:spPr>
              <p:txBody>
                <a:bodyPr wrap="square" rtlCol="0">
                  <a:spAutoFit/>
                </a:bodyPr>
                <a:lstStyle/>
                <a:p>
                  <a:r>
                    <a:rPr kumimoji="1" lang="ja-JP" altLang="en-US" sz="1600" dirty="0" smtClean="0"/>
                    <a:t>チャクチ海</a:t>
                  </a:r>
                  <a:endParaRPr kumimoji="1" lang="ja-JP" altLang="en-US" sz="1600" dirty="0"/>
                </a:p>
              </p:txBody>
            </p:sp>
          </p:grpSp>
          <p:grpSp>
            <p:nvGrpSpPr>
              <p:cNvPr id="52" name="グループ化 51"/>
              <p:cNvGrpSpPr/>
              <p:nvPr/>
            </p:nvGrpSpPr>
            <p:grpSpPr>
              <a:xfrm>
                <a:off x="21565" y="5046919"/>
                <a:ext cx="1052705" cy="379552"/>
                <a:chOff x="-80776" y="4795291"/>
                <a:chExt cx="1052705" cy="379552"/>
              </a:xfrm>
            </p:grpSpPr>
            <p:sp>
              <p:nvSpPr>
                <p:cNvPr id="56" name="四角形吹き出し 55"/>
                <p:cNvSpPr/>
                <p:nvPr/>
              </p:nvSpPr>
              <p:spPr>
                <a:xfrm>
                  <a:off x="-80776" y="4795291"/>
                  <a:ext cx="1046071" cy="379552"/>
                </a:xfrm>
                <a:prstGeom prst="wedgeRectCallout">
                  <a:avLst>
                    <a:gd name="adj1" fmla="val 64921"/>
                    <a:gd name="adj2" fmla="val 16721"/>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71142" y="4802735"/>
                  <a:ext cx="1043071" cy="360597"/>
                </a:xfrm>
                <a:prstGeom prst="rect">
                  <a:avLst/>
                </a:prstGeom>
                <a:noFill/>
              </p:spPr>
              <p:txBody>
                <a:bodyPr wrap="square" rtlCol="0">
                  <a:spAutoFit/>
                </a:bodyPr>
                <a:lstStyle/>
                <a:p>
                  <a:r>
                    <a:rPr kumimoji="1" lang="ja-JP" altLang="en-US" sz="1600" dirty="0" smtClean="0"/>
                    <a:t>バレンツ海・</a:t>
                  </a:r>
                  <a:endParaRPr kumimoji="1" lang="en-US" altLang="ja-JP" sz="1600" dirty="0" smtClean="0"/>
                </a:p>
                <a:p>
                  <a:r>
                    <a:rPr kumimoji="1" lang="ja-JP" altLang="en-US" sz="1600" dirty="0" smtClean="0"/>
                    <a:t>カラ</a:t>
                  </a:r>
                  <a:r>
                    <a:rPr kumimoji="1" lang="ja-JP" altLang="en-US" sz="1600" dirty="0"/>
                    <a:t>海</a:t>
                  </a:r>
                </a:p>
              </p:txBody>
            </p:sp>
          </p:grpSp>
          <p:grpSp>
            <p:nvGrpSpPr>
              <p:cNvPr id="53" name="グループ化 52"/>
              <p:cNvGrpSpPr/>
              <p:nvPr/>
            </p:nvGrpSpPr>
            <p:grpSpPr>
              <a:xfrm>
                <a:off x="481991" y="5999636"/>
                <a:ext cx="899312" cy="269612"/>
                <a:chOff x="106328" y="5820227"/>
                <a:chExt cx="899312" cy="269612"/>
              </a:xfrm>
            </p:grpSpPr>
            <p:sp>
              <p:nvSpPr>
                <p:cNvPr id="54" name="四角形吹き出し 53"/>
                <p:cNvSpPr/>
                <p:nvPr/>
              </p:nvSpPr>
              <p:spPr>
                <a:xfrm>
                  <a:off x="106328" y="5820227"/>
                  <a:ext cx="685800" cy="269612"/>
                </a:xfrm>
                <a:prstGeom prst="wedgeRectCallout">
                  <a:avLst>
                    <a:gd name="adj1" fmla="val -3690"/>
                    <a:gd name="adj2" fmla="val 125181"/>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146104" y="5845448"/>
                  <a:ext cx="859536" cy="208767"/>
                </a:xfrm>
                <a:prstGeom prst="rect">
                  <a:avLst/>
                </a:prstGeom>
                <a:noFill/>
              </p:spPr>
              <p:txBody>
                <a:bodyPr wrap="square" rtlCol="0">
                  <a:spAutoFit/>
                </a:bodyPr>
                <a:lstStyle/>
                <a:p>
                  <a:r>
                    <a:rPr kumimoji="1" lang="ja-JP" altLang="en-US" sz="1600" dirty="0"/>
                    <a:t>北海道</a:t>
                  </a:r>
                </a:p>
              </p:txBody>
            </p:sp>
          </p:grpSp>
        </p:grpSp>
      </p:grpSp>
      <p:sp>
        <p:nvSpPr>
          <p:cNvPr id="10" name="テキスト ボックス 9"/>
          <p:cNvSpPr txBox="1"/>
          <p:nvPr/>
        </p:nvSpPr>
        <p:spPr>
          <a:xfrm>
            <a:off x="5260138" y="4376696"/>
            <a:ext cx="3870739" cy="338554"/>
          </a:xfrm>
          <a:prstGeom prst="rect">
            <a:avLst/>
          </a:prstGeom>
          <a:noFill/>
        </p:spPr>
        <p:txBody>
          <a:bodyPr wrap="square" rtlCol="0">
            <a:spAutoFit/>
          </a:bodyPr>
          <a:lstStyle/>
          <a:p>
            <a:r>
              <a:rPr kumimoji="1" lang="en-US" altLang="ja-JP" sz="1600" dirty="0" smtClean="0"/>
              <a:t>2017</a:t>
            </a:r>
            <a:r>
              <a:rPr kumimoji="1" lang="ja-JP" altLang="en-US" sz="1600" dirty="0" smtClean="0"/>
              <a:t>年</a:t>
            </a:r>
            <a:r>
              <a:rPr kumimoji="1" lang="en-US" altLang="ja-JP" sz="1600" dirty="0" smtClean="0"/>
              <a:t>11</a:t>
            </a:r>
            <a:r>
              <a:rPr kumimoji="1" lang="ja-JP" altLang="en-US" sz="1600" dirty="0" smtClean="0"/>
              <a:t>月</a:t>
            </a:r>
            <a:r>
              <a:rPr kumimoji="1" lang="en-US" altLang="ja-JP" sz="1600" dirty="0" smtClean="0"/>
              <a:t>16</a:t>
            </a:r>
            <a:r>
              <a:rPr kumimoji="1" lang="ja-JP" altLang="en-US" sz="1600" dirty="0" smtClean="0"/>
              <a:t>日の海氷密接度</a:t>
            </a:r>
            <a:endParaRPr kumimoji="1" lang="ja-JP" altLang="en-US" sz="1600" dirty="0"/>
          </a:p>
        </p:txBody>
      </p:sp>
    </p:spTree>
    <p:extLst>
      <p:ext uri="{BB962C8B-B14F-4D97-AF65-F5344CB8AC3E}">
        <p14:creationId xmlns:p14="http://schemas.microsoft.com/office/powerpoint/2010/main" val="20327290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線形回帰の結果</a:t>
            </a:r>
            <a:endParaRPr kumimoji="1" lang="ja-JP" altLang="en-US" dirty="0"/>
          </a:p>
        </p:txBody>
      </p:sp>
      <p:sp>
        <p:nvSpPr>
          <p:cNvPr id="3" name="スライド番号プレースホルダー 2"/>
          <p:cNvSpPr>
            <a:spLocks noGrp="1"/>
          </p:cNvSpPr>
          <p:nvPr>
            <p:ph type="sldNum" sz="quarter" idx="12"/>
          </p:nvPr>
        </p:nvSpPr>
        <p:spPr>
          <a:xfrm>
            <a:off x="7993250" y="120305"/>
            <a:ext cx="670386" cy="203792"/>
          </a:xfrm>
        </p:spPr>
        <p:txBody>
          <a:bodyPr/>
          <a:lstStyle/>
          <a:p>
            <a:fld id="{7F22866C-2D18-40AA-8224-C8A59CA76CD4}" type="slidenum">
              <a:rPr kumimoji="1" lang="ja-JP" altLang="en-US" smtClean="0"/>
              <a:pPr/>
              <a:t>30</a:t>
            </a:fld>
            <a:r>
              <a:rPr kumimoji="1" lang="ja-JP" altLang="en-US" smtClean="0"/>
              <a:t> </a:t>
            </a:r>
            <a:r>
              <a:rPr kumimoji="1" lang="en-US" altLang="ja-JP" smtClean="0"/>
              <a:t>/ </a:t>
            </a:r>
            <a:endParaRPr kumimoji="1" lang="ja-JP" altLang="en-US" dirty="0"/>
          </a:p>
        </p:txBody>
      </p:sp>
      <p:sp>
        <p:nvSpPr>
          <p:cNvPr id="8" name="テキスト ボックス 7"/>
          <p:cNvSpPr txBox="1"/>
          <p:nvPr/>
        </p:nvSpPr>
        <p:spPr>
          <a:xfrm>
            <a:off x="69235" y="427373"/>
            <a:ext cx="8436863" cy="2000548"/>
          </a:xfrm>
          <a:prstGeom prst="rect">
            <a:avLst/>
          </a:prstGeom>
          <a:noFill/>
        </p:spPr>
        <p:txBody>
          <a:bodyPr wrap="square" rtlCol="0">
            <a:spAutoFit/>
          </a:bodyPr>
          <a:lstStyle/>
          <a:p>
            <a:r>
              <a:rPr kumimoji="1" lang="en-US" altLang="ja-JP" dirty="0"/>
              <a:t>1</a:t>
            </a:r>
            <a:r>
              <a:rPr kumimoji="1" lang="ja-JP" altLang="en-US" dirty="0" smtClean="0"/>
              <a:t>か月</a:t>
            </a:r>
            <a:r>
              <a:rPr kumimoji="1" lang="ja-JP" altLang="en-US" dirty="0"/>
              <a:t>平均</a:t>
            </a:r>
            <a:r>
              <a:rPr kumimoji="1" lang="ja-JP" altLang="en-US" dirty="0" smtClean="0"/>
              <a:t>チュクチ</a:t>
            </a:r>
            <a:r>
              <a:rPr kumimoji="1" lang="ja-JP" altLang="en-US" dirty="0" err="1" smtClean="0"/>
              <a:t>海海</a:t>
            </a:r>
            <a:r>
              <a:rPr kumimoji="1" lang="ja-JP" altLang="en-US" dirty="0"/>
              <a:t>氷密接度インデックス</a:t>
            </a:r>
            <a:r>
              <a:rPr kumimoji="1" lang="ja-JP" altLang="en-US" dirty="0" smtClean="0"/>
              <a:t>と</a:t>
            </a:r>
            <a:endParaRPr kumimoji="1" lang="en-US" altLang="ja-JP" dirty="0" smtClean="0"/>
          </a:p>
          <a:p>
            <a:r>
              <a:rPr kumimoji="1" lang="en-US" altLang="ja-JP" dirty="0"/>
              <a:t>3</a:t>
            </a:r>
            <a:r>
              <a:rPr kumimoji="1" lang="ja-JP" altLang="en-US" dirty="0"/>
              <a:t>か</a:t>
            </a:r>
            <a:r>
              <a:rPr kumimoji="1" lang="ja-JP" altLang="en-US" dirty="0" smtClean="0"/>
              <a:t>月</a:t>
            </a:r>
            <a:r>
              <a:rPr kumimoji="1" lang="ja-JP" altLang="en-US" dirty="0"/>
              <a:t>平均</a:t>
            </a:r>
            <a:r>
              <a:rPr kumimoji="1" lang="en-US" altLang="ja-JP" dirty="0" smtClean="0"/>
              <a:t>500hPa</a:t>
            </a:r>
            <a:r>
              <a:rPr kumimoji="1" lang="ja-JP" altLang="en-US" dirty="0"/>
              <a:t>面ジオポテンシャル高度の線形回帰図</a:t>
            </a:r>
            <a:endParaRPr kumimoji="1" lang="en-US" altLang="ja-JP" dirty="0"/>
          </a:p>
          <a:p>
            <a:r>
              <a:rPr kumimoji="1" lang="ja-JP" altLang="en-US" dirty="0"/>
              <a:t>色：回帰係数　網：有意水準</a:t>
            </a:r>
            <a:r>
              <a:rPr kumimoji="1" lang="en-US" altLang="ja-JP" dirty="0"/>
              <a:t>90%</a:t>
            </a:r>
            <a:r>
              <a:rPr kumimoji="1" lang="ja-JP" altLang="en-US" dirty="0" smtClean="0"/>
              <a:t>以上</a:t>
            </a:r>
            <a:endParaRPr kumimoji="1" lang="en-US" altLang="ja-JP" dirty="0" smtClean="0"/>
          </a:p>
          <a:p>
            <a:pPr lvl="0"/>
            <a:endParaRPr kumimoji="1" lang="en-US" altLang="ja-JP" dirty="0">
              <a:solidFill>
                <a:prstClr val="black"/>
              </a:solidFill>
            </a:endParaRPr>
          </a:p>
          <a:p>
            <a:pPr lvl="0"/>
            <a:r>
              <a:rPr kumimoji="1" lang="en-US" altLang="ja-JP" sz="1600" dirty="0">
                <a:solidFill>
                  <a:prstClr val="black"/>
                </a:solidFill>
              </a:rPr>
              <a:t>※</a:t>
            </a:r>
            <a:r>
              <a:rPr kumimoji="1" lang="ja-JP" altLang="en-US" sz="1600" dirty="0">
                <a:solidFill>
                  <a:prstClr val="black"/>
                </a:solidFill>
              </a:rPr>
              <a:t>線形の上昇傾向を二つのデータ共に除去</a:t>
            </a:r>
            <a:endParaRPr kumimoji="1" lang="en-US" altLang="ja-JP" dirty="0" smtClean="0"/>
          </a:p>
          <a:p>
            <a:endParaRPr kumimoji="1" lang="en-US" altLang="ja-JP" dirty="0" smtClean="0"/>
          </a:p>
          <a:p>
            <a:endParaRPr kumimoji="1" lang="ja-JP" altLang="en-US" dirty="0"/>
          </a:p>
        </p:txBody>
      </p:sp>
      <p:sp>
        <p:nvSpPr>
          <p:cNvPr id="11" name="テキスト ボックス 10"/>
          <p:cNvSpPr txBox="1"/>
          <p:nvPr/>
        </p:nvSpPr>
        <p:spPr>
          <a:xfrm>
            <a:off x="5816206" y="2427921"/>
            <a:ext cx="3465195" cy="1200329"/>
          </a:xfrm>
          <a:prstGeom prst="rect">
            <a:avLst/>
          </a:prstGeom>
          <a:noFill/>
        </p:spPr>
        <p:txBody>
          <a:bodyPr wrap="square" rtlCol="0">
            <a:spAutoFit/>
          </a:bodyPr>
          <a:lstStyle/>
          <a:p>
            <a:endParaRPr kumimoji="1" lang="en-US" altLang="ja-JP" dirty="0" smtClean="0"/>
          </a:p>
          <a:p>
            <a:r>
              <a:rPr kumimoji="1" lang="ja-JP" altLang="en-US" dirty="0"/>
              <a:t>冒頭</a:t>
            </a:r>
            <a:r>
              <a:rPr kumimoji="1" lang="ja-JP" altLang="en-US" dirty="0" smtClean="0"/>
              <a:t>の偏差図と</a:t>
            </a:r>
            <a:endParaRPr kumimoji="1" lang="en-US" altLang="ja-JP" dirty="0" smtClean="0"/>
          </a:p>
          <a:p>
            <a:r>
              <a:rPr kumimoji="1" lang="ja-JP" altLang="en-US" dirty="0" smtClean="0"/>
              <a:t>西</a:t>
            </a:r>
            <a:r>
              <a:rPr kumimoji="1" lang="ja-JP" altLang="en-US" dirty="0"/>
              <a:t>半球</a:t>
            </a:r>
            <a:r>
              <a:rPr kumimoji="1" lang="ja-JP" altLang="en-US" dirty="0" smtClean="0"/>
              <a:t>から東アジアにかけて</a:t>
            </a:r>
            <a:endParaRPr kumimoji="1" lang="en-US" altLang="ja-JP" dirty="0" smtClean="0"/>
          </a:p>
          <a:p>
            <a:r>
              <a:rPr kumimoji="1" lang="ja-JP" altLang="en-US" dirty="0" smtClean="0"/>
              <a:t>整合性のある結果</a:t>
            </a:r>
            <a:endParaRPr kumimoji="1" lang="ja-JP" altLang="en-US" dirty="0"/>
          </a:p>
        </p:txBody>
      </p:sp>
      <p:pic>
        <p:nvPicPr>
          <p:cNvPr id="12" name="図 11"/>
          <p:cNvPicPr>
            <a:picLocks noChangeAspect="1"/>
          </p:cNvPicPr>
          <p:nvPr/>
        </p:nvPicPr>
        <p:blipFill rotWithShape="1">
          <a:blip r:embed="rId2" cstate="print">
            <a:extLst>
              <a:ext uri="{28A0092B-C50C-407E-A947-70E740481C1C}">
                <a14:useLocalDpi xmlns:a14="http://schemas.microsoft.com/office/drawing/2010/main" val="0"/>
              </a:ext>
            </a:extLst>
          </a:blip>
          <a:srcRect t="4589" r="15282"/>
          <a:stretch/>
        </p:blipFill>
        <p:spPr>
          <a:xfrm>
            <a:off x="5816206" y="3749635"/>
            <a:ext cx="2826040" cy="2601634"/>
          </a:xfrm>
          <a:prstGeom prst="rect">
            <a:avLst/>
          </a:prstGeom>
        </p:spPr>
      </p:pic>
      <p:pic>
        <p:nvPicPr>
          <p:cNvPr id="13" name="図 12"/>
          <p:cNvPicPr>
            <a:picLocks noChangeAspect="1"/>
          </p:cNvPicPr>
          <p:nvPr/>
        </p:nvPicPr>
        <p:blipFill rotWithShape="1">
          <a:blip r:embed="rId2" cstate="print">
            <a:extLst>
              <a:ext uri="{28A0092B-C50C-407E-A947-70E740481C1C}">
                <a14:useLocalDpi xmlns:a14="http://schemas.microsoft.com/office/drawing/2010/main" val="0"/>
              </a:ext>
            </a:extLst>
          </a:blip>
          <a:srcRect l="90503" t="5168" r="-1568" b="-9994"/>
          <a:stretch/>
        </p:blipFill>
        <p:spPr>
          <a:xfrm>
            <a:off x="8712446" y="3968560"/>
            <a:ext cx="319727" cy="2475901"/>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8674" t="5069" r="-607" b="-92"/>
          <a:stretch/>
        </p:blipFill>
        <p:spPr>
          <a:xfrm>
            <a:off x="342390" y="2055708"/>
            <a:ext cx="5107434" cy="4180499"/>
          </a:xfrm>
          <a:prstGeom prst="rect">
            <a:avLst/>
          </a:prstGeom>
        </p:spPr>
      </p:pic>
    </p:spTree>
    <p:extLst>
      <p:ext uri="{BB962C8B-B14F-4D97-AF65-F5344CB8AC3E}">
        <p14:creationId xmlns:p14="http://schemas.microsoft.com/office/powerpoint/2010/main" val="39395841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線形回帰の結果</a:t>
            </a:r>
            <a:endParaRPr kumimoji="1" lang="ja-JP" altLang="en-US" dirty="0"/>
          </a:p>
        </p:txBody>
      </p:sp>
      <p:sp>
        <p:nvSpPr>
          <p:cNvPr id="3" name="スライド番号プレースホルダー 2"/>
          <p:cNvSpPr>
            <a:spLocks noGrp="1"/>
          </p:cNvSpPr>
          <p:nvPr>
            <p:ph type="sldNum" sz="quarter" idx="12"/>
          </p:nvPr>
        </p:nvSpPr>
        <p:spPr>
          <a:xfrm>
            <a:off x="7993250" y="120305"/>
            <a:ext cx="670386" cy="203792"/>
          </a:xfrm>
        </p:spPr>
        <p:txBody>
          <a:bodyPr/>
          <a:lstStyle/>
          <a:p>
            <a:fld id="{7F22866C-2D18-40AA-8224-C8A59CA76CD4}" type="slidenum">
              <a:rPr kumimoji="1" lang="ja-JP" altLang="en-US" smtClean="0"/>
              <a:pPr/>
              <a:t>31</a:t>
            </a:fld>
            <a:r>
              <a:rPr kumimoji="1" lang="ja-JP" altLang="en-US" smtClean="0"/>
              <a:t> </a:t>
            </a:r>
            <a:r>
              <a:rPr kumimoji="1" lang="en-US" altLang="ja-JP" smtClean="0"/>
              <a:t>/ </a:t>
            </a:r>
            <a:endParaRPr kumimoji="1" lang="ja-JP" altLang="en-US" dirty="0"/>
          </a:p>
        </p:txBody>
      </p:sp>
      <p:sp>
        <p:nvSpPr>
          <p:cNvPr id="8" name="テキスト ボックス 7"/>
          <p:cNvSpPr txBox="1"/>
          <p:nvPr/>
        </p:nvSpPr>
        <p:spPr>
          <a:xfrm>
            <a:off x="69235" y="427373"/>
            <a:ext cx="8436863" cy="2000548"/>
          </a:xfrm>
          <a:prstGeom prst="rect">
            <a:avLst/>
          </a:prstGeom>
          <a:noFill/>
        </p:spPr>
        <p:txBody>
          <a:bodyPr wrap="square" rtlCol="0">
            <a:spAutoFit/>
          </a:bodyPr>
          <a:lstStyle/>
          <a:p>
            <a:r>
              <a:rPr kumimoji="1" lang="en-US" altLang="ja-JP" dirty="0" smtClean="0"/>
              <a:t>1</a:t>
            </a:r>
            <a:r>
              <a:rPr kumimoji="1" lang="ja-JP" altLang="en-US" dirty="0" smtClean="0"/>
              <a:t>か月</a:t>
            </a:r>
            <a:r>
              <a:rPr kumimoji="1" lang="ja-JP" altLang="en-US" dirty="0"/>
              <a:t>平均</a:t>
            </a:r>
            <a:r>
              <a:rPr kumimoji="1" lang="ja-JP" altLang="en-US" dirty="0" smtClean="0"/>
              <a:t>チュクチ</a:t>
            </a:r>
            <a:r>
              <a:rPr kumimoji="1" lang="ja-JP" altLang="en-US" dirty="0" err="1" smtClean="0"/>
              <a:t>海海</a:t>
            </a:r>
            <a:r>
              <a:rPr kumimoji="1" lang="ja-JP" altLang="en-US" dirty="0"/>
              <a:t>氷密接度インデックス</a:t>
            </a:r>
            <a:r>
              <a:rPr kumimoji="1" lang="ja-JP" altLang="en-US" dirty="0" smtClean="0"/>
              <a:t>と</a:t>
            </a:r>
            <a:endParaRPr kumimoji="1" lang="en-US" altLang="ja-JP" dirty="0" smtClean="0"/>
          </a:p>
          <a:p>
            <a:r>
              <a:rPr kumimoji="1" lang="en-US" altLang="ja-JP" dirty="0"/>
              <a:t>1</a:t>
            </a:r>
            <a:r>
              <a:rPr kumimoji="1" lang="ja-JP" altLang="en-US" dirty="0"/>
              <a:t>か</a:t>
            </a:r>
            <a:r>
              <a:rPr kumimoji="1" lang="ja-JP" altLang="en-US" dirty="0" smtClean="0"/>
              <a:t>月</a:t>
            </a:r>
            <a:r>
              <a:rPr kumimoji="1" lang="ja-JP" altLang="en-US" dirty="0"/>
              <a:t>平均</a:t>
            </a:r>
            <a:r>
              <a:rPr kumimoji="1" lang="en-US" altLang="ja-JP" dirty="0" smtClean="0"/>
              <a:t>500hPa</a:t>
            </a:r>
            <a:r>
              <a:rPr kumimoji="1" lang="ja-JP" altLang="en-US" dirty="0"/>
              <a:t>面ジオポテンシャル高度の線形回帰図</a:t>
            </a:r>
            <a:endParaRPr kumimoji="1" lang="en-US" altLang="ja-JP" dirty="0"/>
          </a:p>
          <a:p>
            <a:r>
              <a:rPr kumimoji="1" lang="ja-JP" altLang="en-US" dirty="0"/>
              <a:t>色：回帰係数　網：有意水準</a:t>
            </a:r>
            <a:r>
              <a:rPr kumimoji="1" lang="en-US" altLang="ja-JP" dirty="0"/>
              <a:t>90%</a:t>
            </a:r>
            <a:r>
              <a:rPr kumimoji="1" lang="ja-JP" altLang="en-US" dirty="0" smtClean="0"/>
              <a:t>以上</a:t>
            </a:r>
            <a:endParaRPr kumimoji="1" lang="en-US" altLang="ja-JP" dirty="0" smtClean="0"/>
          </a:p>
          <a:p>
            <a:pPr lvl="0"/>
            <a:endParaRPr kumimoji="1" lang="en-US" altLang="ja-JP" dirty="0">
              <a:solidFill>
                <a:prstClr val="black"/>
              </a:solidFill>
            </a:endParaRPr>
          </a:p>
          <a:p>
            <a:pPr lvl="0"/>
            <a:r>
              <a:rPr kumimoji="1" lang="en-US" altLang="ja-JP" sz="1600" dirty="0">
                <a:solidFill>
                  <a:prstClr val="black"/>
                </a:solidFill>
              </a:rPr>
              <a:t>※</a:t>
            </a:r>
            <a:r>
              <a:rPr kumimoji="1" lang="ja-JP" altLang="en-US" sz="1600" dirty="0">
                <a:solidFill>
                  <a:prstClr val="black"/>
                </a:solidFill>
              </a:rPr>
              <a:t>線形の上昇傾向を二つのデータ共に除去</a:t>
            </a:r>
            <a:endParaRPr kumimoji="1" lang="en-US" altLang="ja-JP" dirty="0" smtClean="0"/>
          </a:p>
          <a:p>
            <a:endParaRPr kumimoji="1" lang="en-US" altLang="ja-JP" dirty="0" smtClean="0"/>
          </a:p>
          <a:p>
            <a:endParaRPr kumimoji="1" lang="ja-JP" altLang="en-US" dirty="0"/>
          </a:p>
        </p:txBody>
      </p:sp>
      <p:sp>
        <p:nvSpPr>
          <p:cNvPr id="11" name="テキスト ボックス 10"/>
          <p:cNvSpPr txBox="1"/>
          <p:nvPr/>
        </p:nvSpPr>
        <p:spPr>
          <a:xfrm>
            <a:off x="5816206" y="2427921"/>
            <a:ext cx="3465195" cy="1200329"/>
          </a:xfrm>
          <a:prstGeom prst="rect">
            <a:avLst/>
          </a:prstGeom>
          <a:noFill/>
        </p:spPr>
        <p:txBody>
          <a:bodyPr wrap="square" rtlCol="0">
            <a:spAutoFit/>
          </a:bodyPr>
          <a:lstStyle/>
          <a:p>
            <a:endParaRPr kumimoji="1" lang="en-US" altLang="ja-JP" dirty="0" smtClean="0"/>
          </a:p>
          <a:p>
            <a:r>
              <a:rPr kumimoji="1" lang="ja-JP" altLang="en-US" dirty="0"/>
              <a:t>冒頭</a:t>
            </a:r>
            <a:r>
              <a:rPr kumimoji="1" lang="ja-JP" altLang="en-US" dirty="0" smtClean="0"/>
              <a:t>の偏差図と</a:t>
            </a:r>
            <a:endParaRPr kumimoji="1" lang="en-US" altLang="ja-JP" dirty="0" smtClean="0"/>
          </a:p>
          <a:p>
            <a:r>
              <a:rPr kumimoji="1" lang="ja-JP" altLang="en-US" dirty="0" smtClean="0"/>
              <a:t>西</a:t>
            </a:r>
            <a:r>
              <a:rPr kumimoji="1" lang="ja-JP" altLang="en-US" dirty="0"/>
              <a:t>半球</a:t>
            </a:r>
            <a:r>
              <a:rPr kumimoji="1" lang="ja-JP" altLang="en-US" dirty="0" smtClean="0"/>
              <a:t>から東アジアにかけて</a:t>
            </a:r>
            <a:endParaRPr kumimoji="1" lang="en-US" altLang="ja-JP" dirty="0" smtClean="0"/>
          </a:p>
          <a:p>
            <a:r>
              <a:rPr kumimoji="1" lang="ja-JP" altLang="en-US" dirty="0" smtClean="0"/>
              <a:t>整合性のある結果</a:t>
            </a:r>
            <a:endParaRPr kumimoji="1" lang="ja-JP" altLang="en-US" dirty="0"/>
          </a:p>
        </p:txBody>
      </p:sp>
      <p:pic>
        <p:nvPicPr>
          <p:cNvPr id="12" name="図 11"/>
          <p:cNvPicPr>
            <a:picLocks noChangeAspect="1"/>
          </p:cNvPicPr>
          <p:nvPr/>
        </p:nvPicPr>
        <p:blipFill rotWithShape="1">
          <a:blip r:embed="rId2" cstate="print">
            <a:extLst>
              <a:ext uri="{28A0092B-C50C-407E-A947-70E740481C1C}">
                <a14:useLocalDpi xmlns:a14="http://schemas.microsoft.com/office/drawing/2010/main" val="0"/>
              </a:ext>
            </a:extLst>
          </a:blip>
          <a:srcRect t="4589" r="15282"/>
          <a:stretch/>
        </p:blipFill>
        <p:spPr>
          <a:xfrm>
            <a:off x="5816206" y="3749635"/>
            <a:ext cx="2826040" cy="2601634"/>
          </a:xfrm>
          <a:prstGeom prst="rect">
            <a:avLst/>
          </a:prstGeom>
        </p:spPr>
      </p:pic>
      <p:pic>
        <p:nvPicPr>
          <p:cNvPr id="13" name="図 12"/>
          <p:cNvPicPr>
            <a:picLocks noChangeAspect="1"/>
          </p:cNvPicPr>
          <p:nvPr/>
        </p:nvPicPr>
        <p:blipFill rotWithShape="1">
          <a:blip r:embed="rId2" cstate="print">
            <a:extLst>
              <a:ext uri="{28A0092B-C50C-407E-A947-70E740481C1C}">
                <a14:useLocalDpi xmlns:a14="http://schemas.microsoft.com/office/drawing/2010/main" val="0"/>
              </a:ext>
            </a:extLst>
          </a:blip>
          <a:srcRect l="90503" t="5168" r="-1568" b="-9994"/>
          <a:stretch/>
        </p:blipFill>
        <p:spPr>
          <a:xfrm>
            <a:off x="8712446" y="3968560"/>
            <a:ext cx="319727" cy="2475901"/>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8452" t="4791" r="-1160" b="-372"/>
          <a:stretch/>
        </p:blipFill>
        <p:spPr>
          <a:xfrm>
            <a:off x="396144" y="1986802"/>
            <a:ext cx="5345676" cy="4364467"/>
          </a:xfrm>
          <a:prstGeom prst="rect">
            <a:avLst/>
          </a:prstGeom>
        </p:spPr>
      </p:pic>
    </p:spTree>
    <p:extLst>
      <p:ext uri="{BB962C8B-B14F-4D97-AF65-F5344CB8AC3E}">
        <p14:creationId xmlns:p14="http://schemas.microsoft.com/office/powerpoint/2010/main" val="39476850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a:xfrm>
            <a:off x="7993250" y="120305"/>
            <a:ext cx="670386" cy="203792"/>
          </a:xfrm>
        </p:spPr>
        <p:txBody>
          <a:bodyPr/>
          <a:lstStyle/>
          <a:p>
            <a:fld id="{7F22866C-2D18-40AA-8224-C8A59CA76CD4}" type="slidenum">
              <a:rPr kumimoji="1" lang="ja-JP" altLang="en-US" smtClean="0"/>
              <a:pPr/>
              <a:t>32</a:t>
            </a:fld>
            <a:r>
              <a:rPr kumimoji="1" lang="ja-JP" altLang="en-US" smtClean="0"/>
              <a:t> </a:t>
            </a:r>
            <a:r>
              <a:rPr kumimoji="1" lang="en-US" altLang="ja-JP" smtClean="0"/>
              <a:t>/ </a:t>
            </a:r>
            <a:endParaRPr kumimoji="1" lang="ja-JP" altLang="en-US"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18321" t="9860" r="8034" b="9390"/>
          <a:stretch/>
        </p:blipFill>
        <p:spPr>
          <a:xfrm>
            <a:off x="91439" y="1627632"/>
            <a:ext cx="4449901" cy="3770358"/>
          </a:xfrm>
          <a:prstGeom prst="rect">
            <a:avLst/>
          </a:prstGeom>
        </p:spPr>
      </p:pic>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18370" t="9866" r="7242" b="8533"/>
          <a:stretch/>
        </p:blipFill>
        <p:spPr>
          <a:xfrm>
            <a:off x="4699538" y="1719072"/>
            <a:ext cx="4444462" cy="3767328"/>
          </a:xfrm>
          <a:prstGeom prst="rect">
            <a:avLst/>
          </a:prstGeom>
        </p:spPr>
      </p:pic>
      <p:sp>
        <p:nvSpPr>
          <p:cNvPr id="7" name="テキスト ボックス 6"/>
          <p:cNvSpPr txBox="1"/>
          <p:nvPr/>
        </p:nvSpPr>
        <p:spPr>
          <a:xfrm>
            <a:off x="347472" y="1258300"/>
            <a:ext cx="3602736" cy="369332"/>
          </a:xfrm>
          <a:prstGeom prst="rect">
            <a:avLst/>
          </a:prstGeom>
          <a:noFill/>
        </p:spPr>
        <p:txBody>
          <a:bodyPr wrap="square" rtlCol="0">
            <a:spAutoFit/>
          </a:bodyPr>
          <a:lstStyle/>
          <a:p>
            <a:r>
              <a:rPr kumimoji="1" lang="en-US" altLang="ja-JP" dirty="0" smtClean="0"/>
              <a:t>1</a:t>
            </a:r>
            <a:r>
              <a:rPr kumimoji="1" lang="ja-JP" altLang="en-US" dirty="0" smtClean="0"/>
              <a:t>か月平均下層</a:t>
            </a:r>
            <a:r>
              <a:rPr kumimoji="1" lang="en-US" altLang="ja-JP" dirty="0" smtClean="0"/>
              <a:t>850hPa</a:t>
            </a:r>
            <a:endParaRPr kumimoji="1" lang="ja-JP" altLang="en-US" dirty="0"/>
          </a:p>
        </p:txBody>
      </p:sp>
      <p:sp>
        <p:nvSpPr>
          <p:cNvPr id="8" name="テキスト ボックス 7"/>
          <p:cNvSpPr txBox="1"/>
          <p:nvPr/>
        </p:nvSpPr>
        <p:spPr>
          <a:xfrm>
            <a:off x="4665525" y="1283946"/>
            <a:ext cx="3602736" cy="369332"/>
          </a:xfrm>
          <a:prstGeom prst="rect">
            <a:avLst/>
          </a:prstGeom>
          <a:noFill/>
        </p:spPr>
        <p:txBody>
          <a:bodyPr wrap="square" rtlCol="0">
            <a:spAutoFit/>
          </a:bodyPr>
          <a:lstStyle/>
          <a:p>
            <a:r>
              <a:rPr kumimoji="1" lang="en-US" altLang="ja-JP" dirty="0" smtClean="0"/>
              <a:t>1</a:t>
            </a:r>
            <a:r>
              <a:rPr kumimoji="1" lang="ja-JP" altLang="en-US" dirty="0" smtClean="0"/>
              <a:t>か月</a:t>
            </a:r>
            <a:r>
              <a:rPr kumimoji="1" lang="ja-JP" altLang="en-US" dirty="0"/>
              <a:t>平均</a:t>
            </a:r>
            <a:r>
              <a:rPr kumimoji="1" lang="ja-JP" altLang="en-US" dirty="0" smtClean="0"/>
              <a:t>上層</a:t>
            </a:r>
            <a:r>
              <a:rPr kumimoji="1" lang="en-US" altLang="ja-JP" dirty="0" smtClean="0"/>
              <a:t>300hPa</a:t>
            </a:r>
            <a:endParaRPr kumimoji="1" lang="ja-JP" altLang="en-US" dirty="0"/>
          </a:p>
        </p:txBody>
      </p:sp>
      <p:sp>
        <p:nvSpPr>
          <p:cNvPr id="9" name="テキスト ボックス 8"/>
          <p:cNvSpPr txBox="1"/>
          <p:nvPr/>
        </p:nvSpPr>
        <p:spPr>
          <a:xfrm>
            <a:off x="640080" y="5705856"/>
            <a:ext cx="7866018" cy="923330"/>
          </a:xfrm>
          <a:prstGeom prst="rect">
            <a:avLst/>
          </a:prstGeom>
          <a:noFill/>
        </p:spPr>
        <p:txBody>
          <a:bodyPr wrap="square" rtlCol="0">
            <a:spAutoFit/>
          </a:bodyPr>
          <a:lstStyle/>
          <a:p>
            <a:r>
              <a:rPr kumimoji="1" lang="ja-JP" altLang="en-US" dirty="0" smtClean="0"/>
              <a:t>下層と上層で低気圧偏差の位相がずれている</a:t>
            </a:r>
            <a:endParaRPr kumimoji="1" lang="en-US" altLang="ja-JP" dirty="0" smtClean="0"/>
          </a:p>
          <a:p>
            <a:r>
              <a:rPr kumimoji="1" lang="ja-JP" altLang="en-US" dirty="0" smtClean="0"/>
              <a:t>＞＞大気に傾圧性がみられる．</a:t>
            </a:r>
            <a:endParaRPr kumimoji="1" lang="en-US" altLang="ja-JP" dirty="0" smtClean="0"/>
          </a:p>
          <a:p>
            <a:r>
              <a:rPr kumimoji="1" lang="ja-JP" altLang="en-US" dirty="0" smtClean="0"/>
              <a:t>傾圧</a:t>
            </a:r>
            <a:r>
              <a:rPr kumimoji="1" lang="ja-JP" altLang="en-US" dirty="0"/>
              <a:t>性</a:t>
            </a:r>
            <a:r>
              <a:rPr kumimoji="1" lang="ja-JP" altLang="en-US" dirty="0" smtClean="0"/>
              <a:t>の解消のためにエネルギーが下層から上層へと放出される</a:t>
            </a:r>
            <a:endParaRPr kumimoji="1" lang="ja-JP" altLang="en-US" dirty="0"/>
          </a:p>
        </p:txBody>
      </p:sp>
    </p:spTree>
    <p:extLst>
      <p:ext uri="{BB962C8B-B14F-4D97-AF65-F5344CB8AC3E}">
        <p14:creationId xmlns:p14="http://schemas.microsoft.com/office/powerpoint/2010/main" val="2568748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a:xfrm>
            <a:off x="7993250" y="120305"/>
            <a:ext cx="670386" cy="203792"/>
          </a:xfrm>
        </p:spPr>
        <p:txBody>
          <a:bodyPr/>
          <a:lstStyle/>
          <a:p>
            <a:fld id="{7F22866C-2D18-40AA-8224-C8A59CA76CD4}" type="slidenum">
              <a:rPr kumimoji="1" lang="ja-JP" altLang="en-US" smtClean="0"/>
              <a:pPr/>
              <a:t>33</a:t>
            </a:fld>
            <a:r>
              <a:rPr kumimoji="1" lang="ja-JP" altLang="en-US" smtClean="0"/>
              <a:t> </a:t>
            </a:r>
            <a:r>
              <a:rPr kumimoji="1" lang="en-US" altLang="ja-JP" smtClean="0"/>
              <a:t>/ </a:t>
            </a:r>
            <a:endParaRPr kumimoji="1" lang="ja-JP" altLang="en-US"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t="6267"/>
          <a:stretch/>
        </p:blipFill>
        <p:spPr>
          <a:xfrm>
            <a:off x="127438" y="429768"/>
            <a:ext cx="6678387" cy="4837176"/>
          </a:xfrm>
          <a:prstGeom prst="rect">
            <a:avLst/>
          </a:prstGeom>
        </p:spPr>
      </p:pic>
      <p:sp>
        <p:nvSpPr>
          <p:cNvPr id="5" name="テキスト ボックス 4"/>
          <p:cNvSpPr txBox="1"/>
          <p:nvPr/>
        </p:nvSpPr>
        <p:spPr>
          <a:xfrm>
            <a:off x="4626864" y="5409865"/>
            <a:ext cx="4675780" cy="369332"/>
          </a:xfrm>
          <a:prstGeom prst="rect">
            <a:avLst/>
          </a:prstGeom>
          <a:noFill/>
        </p:spPr>
        <p:txBody>
          <a:bodyPr wrap="square" rtlCol="0">
            <a:spAutoFit/>
          </a:bodyPr>
          <a:lstStyle/>
          <a:p>
            <a:r>
              <a:rPr kumimoji="1" lang="en-US" altLang="ja-JP" dirty="0" smtClean="0"/>
              <a:t>1</a:t>
            </a:r>
            <a:r>
              <a:rPr kumimoji="1" lang="ja-JP" altLang="en-US" dirty="0" smtClean="0"/>
              <a:t>か月</a:t>
            </a:r>
            <a:r>
              <a:rPr kumimoji="1" lang="ja-JP" altLang="en-US" dirty="0"/>
              <a:t>平均</a:t>
            </a:r>
            <a:r>
              <a:rPr kumimoji="1" lang="ja-JP" altLang="en-US" dirty="0" smtClean="0"/>
              <a:t>の緯度平均（</a:t>
            </a:r>
            <a:r>
              <a:rPr kumimoji="1" lang="en-US" altLang="ja-JP" dirty="0" smtClean="0"/>
              <a:t>N60°</a:t>
            </a:r>
            <a:r>
              <a:rPr kumimoji="1" lang="ja-JP" altLang="en-US" dirty="0" smtClean="0"/>
              <a:t>－</a:t>
            </a:r>
            <a:r>
              <a:rPr kumimoji="1" lang="en-US" altLang="ja-JP" dirty="0" smtClean="0"/>
              <a:t>80°</a:t>
            </a:r>
            <a:r>
              <a:rPr kumimoji="1" lang="ja-JP" altLang="en-US" dirty="0" smtClean="0"/>
              <a:t>）図</a:t>
            </a:r>
            <a:endParaRPr kumimoji="1" lang="ja-JP" altLang="en-US" dirty="0"/>
          </a:p>
        </p:txBody>
      </p:sp>
      <p:sp>
        <p:nvSpPr>
          <p:cNvPr id="6" name="テキスト ボックス 5"/>
          <p:cNvSpPr txBox="1"/>
          <p:nvPr/>
        </p:nvSpPr>
        <p:spPr>
          <a:xfrm>
            <a:off x="4626864" y="5779197"/>
            <a:ext cx="4757426" cy="461665"/>
          </a:xfrm>
          <a:prstGeom prst="rect">
            <a:avLst/>
          </a:prstGeom>
          <a:noFill/>
        </p:spPr>
        <p:txBody>
          <a:bodyPr wrap="square" rtlCol="0">
            <a:spAutoFit/>
          </a:bodyPr>
          <a:lstStyle/>
          <a:p>
            <a:r>
              <a:rPr kumimoji="1" lang="ja-JP" altLang="en-US" sz="1200" dirty="0" smtClean="0"/>
              <a:t>色：鉛直速度偏差</a:t>
            </a:r>
            <a:endParaRPr kumimoji="1" lang="en-US" altLang="ja-JP" sz="1200" dirty="0" smtClean="0"/>
          </a:p>
          <a:p>
            <a:r>
              <a:rPr kumimoji="1" lang="ja-JP" altLang="en-US" sz="1200" dirty="0" smtClean="0"/>
              <a:t>線：ジオポテンシャル</a:t>
            </a:r>
            <a:r>
              <a:rPr kumimoji="1" lang="ja-JP" altLang="en-US" sz="1200" dirty="0"/>
              <a:t>高度</a:t>
            </a:r>
            <a:r>
              <a:rPr kumimoji="1" lang="ja-JP" altLang="en-US" sz="1200" dirty="0" smtClean="0"/>
              <a:t>偏差（実線：正偏差，破線：負偏差）</a:t>
            </a:r>
            <a:endParaRPr kumimoji="1" lang="ja-JP" altLang="en-US" sz="1200" dirty="0"/>
          </a:p>
        </p:txBody>
      </p:sp>
    </p:spTree>
    <p:extLst>
      <p:ext uri="{BB962C8B-B14F-4D97-AF65-F5344CB8AC3E}">
        <p14:creationId xmlns:p14="http://schemas.microsoft.com/office/powerpoint/2010/main" val="3321792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34</a:t>
            </a:fld>
            <a:r>
              <a:rPr kumimoji="1" lang="ja-JP" altLang="en-US" smtClean="0"/>
              <a:t> </a:t>
            </a:r>
            <a:r>
              <a:rPr kumimoji="1" lang="en-US" altLang="ja-JP" smtClean="0"/>
              <a:t>/ 8</a:t>
            </a:r>
            <a:endParaRPr kumimoji="1" lang="ja-JP" altLang="en-US" dirty="0"/>
          </a:p>
        </p:txBody>
      </p:sp>
      <p:sp>
        <p:nvSpPr>
          <p:cNvPr id="4" name="テキスト ボックス 3"/>
          <p:cNvSpPr txBox="1"/>
          <p:nvPr/>
        </p:nvSpPr>
        <p:spPr>
          <a:xfrm>
            <a:off x="2393706" y="5747884"/>
            <a:ext cx="5302494" cy="369332"/>
          </a:xfrm>
          <a:prstGeom prst="rect">
            <a:avLst/>
          </a:prstGeom>
          <a:noFill/>
        </p:spPr>
        <p:txBody>
          <a:bodyPr wrap="square" rtlCol="0">
            <a:spAutoFit/>
          </a:bodyPr>
          <a:lstStyle/>
          <a:p>
            <a:r>
              <a:rPr kumimoji="1" lang="en-US" altLang="ja-JP" dirty="0" smtClean="0"/>
              <a:t>1</a:t>
            </a:r>
            <a:r>
              <a:rPr kumimoji="1" lang="ja-JP" altLang="en-US" dirty="0" smtClean="0"/>
              <a:t>か月</a:t>
            </a:r>
            <a:r>
              <a:rPr kumimoji="1" lang="ja-JP" altLang="en-US" dirty="0"/>
              <a:t>平均</a:t>
            </a:r>
            <a:r>
              <a:rPr kumimoji="1" lang="ja-JP" altLang="en-US" dirty="0" smtClean="0"/>
              <a:t>の緯度平均（</a:t>
            </a:r>
            <a:r>
              <a:rPr kumimoji="1" lang="en-US" altLang="ja-JP" dirty="0" smtClean="0"/>
              <a:t>N60°</a:t>
            </a:r>
            <a:r>
              <a:rPr kumimoji="1" lang="ja-JP" altLang="en-US" dirty="0" smtClean="0"/>
              <a:t>－</a:t>
            </a:r>
            <a:r>
              <a:rPr kumimoji="1" lang="en-US" altLang="ja-JP" dirty="0" smtClean="0"/>
              <a:t>80°</a:t>
            </a:r>
            <a:r>
              <a:rPr kumimoji="1" lang="ja-JP" altLang="en-US" dirty="0" smtClean="0"/>
              <a:t>）図</a:t>
            </a:r>
            <a:endParaRPr kumimoji="1" lang="ja-JP" altLang="en-US" dirty="0"/>
          </a:p>
        </p:txBody>
      </p:sp>
      <p:sp>
        <p:nvSpPr>
          <p:cNvPr id="5" name="テキスト ボックス 4"/>
          <p:cNvSpPr txBox="1"/>
          <p:nvPr/>
        </p:nvSpPr>
        <p:spPr>
          <a:xfrm>
            <a:off x="3008006" y="6067333"/>
            <a:ext cx="3557910" cy="461665"/>
          </a:xfrm>
          <a:prstGeom prst="rect">
            <a:avLst/>
          </a:prstGeom>
          <a:noFill/>
        </p:spPr>
        <p:txBody>
          <a:bodyPr wrap="square" rtlCol="0">
            <a:spAutoFit/>
          </a:bodyPr>
          <a:lstStyle/>
          <a:p>
            <a:r>
              <a:rPr kumimoji="1" lang="ja-JP" altLang="en-US" sz="1200" dirty="0" smtClean="0"/>
              <a:t>色：鉛直速度偏差</a:t>
            </a:r>
            <a:endParaRPr kumimoji="1" lang="en-US" altLang="ja-JP" sz="1200" dirty="0" smtClean="0"/>
          </a:p>
          <a:p>
            <a:r>
              <a:rPr kumimoji="1" lang="ja-JP" altLang="en-US" sz="1200" dirty="0" smtClean="0"/>
              <a:t>線：</a:t>
            </a:r>
            <a:r>
              <a:rPr kumimoji="1" lang="ja-JP" altLang="en-US" sz="1200" dirty="0"/>
              <a:t>気温</a:t>
            </a:r>
            <a:r>
              <a:rPr kumimoji="1" lang="ja-JP" altLang="en-US" sz="1200" dirty="0" smtClean="0"/>
              <a:t>偏差（実線：正偏差，破線：負偏差）</a:t>
            </a:r>
            <a:endParaRPr kumimoji="1" lang="ja-JP" altLang="en-US" sz="1200" dirty="0"/>
          </a:p>
        </p:txBody>
      </p:sp>
      <p:grpSp>
        <p:nvGrpSpPr>
          <p:cNvPr id="8" name="グループ化 7"/>
          <p:cNvGrpSpPr/>
          <p:nvPr/>
        </p:nvGrpSpPr>
        <p:grpSpPr>
          <a:xfrm>
            <a:off x="1165869" y="737661"/>
            <a:ext cx="6187947" cy="5010223"/>
            <a:chOff x="530870" y="737661"/>
            <a:chExt cx="4087368" cy="3402315"/>
          </a:xfrm>
        </p:grpSpPr>
        <p:pic>
          <p:nvPicPr>
            <p:cNvPr id="6" name="図 5"/>
            <p:cNvPicPr>
              <a:picLocks noChangeAspect="1"/>
            </p:cNvPicPr>
            <p:nvPr/>
          </p:nvPicPr>
          <p:blipFill rotWithShape="1">
            <a:blip r:embed="rId2">
              <a:extLst>
                <a:ext uri="{28A0092B-C50C-407E-A947-70E740481C1C}">
                  <a14:useLocalDpi xmlns:a14="http://schemas.microsoft.com/office/drawing/2010/main" val="0"/>
                </a:ext>
              </a:extLst>
            </a:blip>
            <a:srcRect l="9303" t="6000" r="3018"/>
            <a:stretch/>
          </p:blipFill>
          <p:spPr>
            <a:xfrm>
              <a:off x="530870" y="753849"/>
              <a:ext cx="4087368" cy="3386127"/>
            </a:xfrm>
            <a:prstGeom prst="rect">
              <a:avLst/>
            </a:prstGeom>
          </p:spPr>
        </p:pic>
        <p:sp>
          <p:nvSpPr>
            <p:cNvPr id="7" name="正方形/長方形 6"/>
            <p:cNvSpPr/>
            <p:nvPr/>
          </p:nvSpPr>
          <p:spPr>
            <a:xfrm>
              <a:off x="2021342" y="737661"/>
              <a:ext cx="1243584" cy="307033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491461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a:xfrm>
            <a:off x="7993250" y="120305"/>
            <a:ext cx="670386" cy="203792"/>
          </a:xfrm>
        </p:spPr>
        <p:txBody>
          <a:bodyPr/>
          <a:lstStyle/>
          <a:p>
            <a:fld id="{7F22866C-2D18-40AA-8224-C8A59CA76CD4}" type="slidenum">
              <a:rPr kumimoji="1" lang="ja-JP" altLang="en-US" smtClean="0"/>
              <a:pPr/>
              <a:t>35</a:t>
            </a:fld>
            <a:r>
              <a:rPr kumimoji="1" lang="ja-JP" altLang="en-US" smtClean="0"/>
              <a:t> </a:t>
            </a:r>
            <a:r>
              <a:rPr kumimoji="1" lang="en-US" altLang="ja-JP" smtClean="0"/>
              <a:t>/ </a:t>
            </a:r>
            <a:endParaRPr kumimoji="1" lang="ja-JP" altLang="en-US"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18850" t="9007" r="23337" b="5147"/>
          <a:stretch/>
        </p:blipFill>
        <p:spPr>
          <a:xfrm>
            <a:off x="315184" y="475488"/>
            <a:ext cx="3442687" cy="3950208"/>
          </a:xfrm>
          <a:prstGeom prst="rect">
            <a:avLst/>
          </a:prstGeom>
        </p:spPr>
      </p:pic>
      <p:sp>
        <p:nvSpPr>
          <p:cNvPr id="5" name="テキスト ボックス 4"/>
          <p:cNvSpPr txBox="1"/>
          <p:nvPr/>
        </p:nvSpPr>
        <p:spPr>
          <a:xfrm>
            <a:off x="731520" y="4425696"/>
            <a:ext cx="3127248" cy="923330"/>
          </a:xfrm>
          <a:prstGeom prst="rect">
            <a:avLst/>
          </a:prstGeom>
          <a:noFill/>
        </p:spPr>
        <p:txBody>
          <a:bodyPr wrap="square" rtlCol="0">
            <a:spAutoFit/>
          </a:bodyPr>
          <a:lstStyle/>
          <a:p>
            <a:r>
              <a:rPr kumimoji="1" lang="ja-JP" altLang="en-US" dirty="0" smtClean="0"/>
              <a:t>再解析偏差</a:t>
            </a:r>
            <a:endParaRPr kumimoji="1" lang="en-US" altLang="ja-JP" dirty="0" smtClean="0"/>
          </a:p>
          <a:p>
            <a:r>
              <a:rPr kumimoji="1" lang="ja-JP" altLang="en-US" dirty="0" smtClean="0"/>
              <a:t>鉛直拡散による加熱</a:t>
            </a:r>
            <a:endParaRPr kumimoji="1" lang="en-US" altLang="ja-JP" dirty="0" smtClean="0"/>
          </a:p>
          <a:p>
            <a:r>
              <a:rPr kumimoji="1" lang="ja-JP" altLang="en-US" dirty="0"/>
              <a:t>対流</a:t>
            </a:r>
            <a:r>
              <a:rPr kumimoji="1" lang="ja-JP" altLang="en-US" dirty="0" smtClean="0"/>
              <a:t>による加熱の合計</a:t>
            </a:r>
            <a:endParaRPr kumimoji="1" lang="ja-JP" altLang="en-US" dirty="0"/>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20430" t="9733" r="23830" b="6133"/>
          <a:stretch/>
        </p:blipFill>
        <p:spPr>
          <a:xfrm>
            <a:off x="4759954" y="475488"/>
            <a:ext cx="3369062" cy="3929534"/>
          </a:xfrm>
          <a:prstGeom prst="rect">
            <a:avLst/>
          </a:prstGeom>
        </p:spPr>
      </p:pic>
      <mc:AlternateContent xmlns:mc="http://schemas.openxmlformats.org/markup-compatibility/2006" xmlns:a14="http://schemas.microsoft.com/office/drawing/2010/main">
        <mc:Choice Requires="a14">
          <p:sp>
            <p:nvSpPr>
              <p:cNvPr id="7" name="テキスト ボックス 6"/>
              <p:cNvSpPr txBox="1"/>
              <p:nvPr/>
            </p:nvSpPr>
            <p:spPr>
              <a:xfrm>
                <a:off x="5477871" y="4425696"/>
                <a:ext cx="2552553" cy="369332"/>
              </a:xfrm>
              <a:prstGeom prst="rect">
                <a:avLst/>
              </a:prstGeom>
              <a:noFill/>
            </p:spPr>
            <p:txBody>
              <a:bodyPr wrap="square" rtlCol="0">
                <a:spAutoFit/>
              </a:bodyPr>
              <a:lstStyle/>
              <a:p>
                <a:r>
                  <a:rPr kumimoji="1" lang="ja-JP" altLang="en-US" dirty="0" smtClean="0"/>
                  <a:t>熱源強制　</a:t>
                </a:r>
                <a:r>
                  <a:rPr kumimoji="1" lang="en-US" altLang="ja-JP" dirty="0"/>
                  <a:t> </a:t>
                </a:r>
                <a14:m>
                  <m:oMath xmlns:m="http://schemas.openxmlformats.org/officeDocument/2006/math">
                    <m:r>
                      <a:rPr kumimoji="1" lang="en-US" altLang="ja-JP">
                        <a:latin typeface="Cambria Math" panose="02040503050406030204" pitchFamily="18" charset="0"/>
                      </a:rPr>
                      <m:t>[</m:t>
                    </m:r>
                    <m:r>
                      <m:rPr>
                        <m:sty m:val="p"/>
                      </m:rPr>
                      <a:rPr kumimoji="1" lang="en-US" altLang="ja-JP">
                        <a:latin typeface="Cambria Math" panose="02040503050406030204" pitchFamily="18" charset="0"/>
                      </a:rPr>
                      <m:t>K</m:t>
                    </m:r>
                    <m:r>
                      <a:rPr kumimoji="1" lang="en-US" altLang="ja-JP" i="1">
                        <a:latin typeface="Cambria Math" panose="02040503050406030204" pitchFamily="18" charset="0"/>
                      </a:rPr>
                      <m:t> </m:t>
                    </m:r>
                    <m:sSup>
                      <m:sSupPr>
                        <m:ctrlPr>
                          <a:rPr kumimoji="1" lang="en-US" altLang="ja-JP" i="1">
                            <a:latin typeface="Cambria Math" panose="02040503050406030204" pitchFamily="18" charset="0"/>
                          </a:rPr>
                        </m:ctrlPr>
                      </m:sSupPr>
                      <m:e>
                        <m:r>
                          <m:rPr>
                            <m:sty m:val="p"/>
                          </m:rPr>
                          <a:rPr kumimoji="1" lang="en-US" altLang="ja-JP">
                            <a:latin typeface="Cambria Math" panose="02040503050406030204" pitchFamily="18" charset="0"/>
                          </a:rPr>
                          <m:t>day</m:t>
                        </m:r>
                      </m:e>
                      <m:sup>
                        <m:r>
                          <a:rPr kumimoji="1" lang="en-US" altLang="ja-JP" i="1">
                            <a:latin typeface="Cambria Math" panose="02040503050406030204" pitchFamily="18" charset="0"/>
                          </a:rPr>
                          <m:t>−1</m:t>
                        </m:r>
                      </m:sup>
                    </m:sSup>
                    <m:r>
                      <a:rPr kumimoji="1" lang="en-US" altLang="ja-JP" i="1">
                        <a:latin typeface="Cambria Math" panose="02040503050406030204" pitchFamily="18" charset="0"/>
                      </a:rPr>
                      <m:t>]</m:t>
                    </m:r>
                  </m:oMath>
                </a14:m>
                <a:endParaRPr kumimoji="1" lang="ja-JP" altLang="en-US"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5477871" y="4425696"/>
                <a:ext cx="2552553" cy="369332"/>
              </a:xfrm>
              <a:prstGeom prst="rect">
                <a:avLst/>
              </a:prstGeom>
              <a:blipFill>
                <a:blip r:embed="rId4"/>
                <a:stretch>
                  <a:fillRect l="-2153" t="-11475" b="-2131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3942536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a:xfrm>
            <a:off x="7993250" y="120305"/>
            <a:ext cx="670386" cy="203792"/>
          </a:xfrm>
        </p:spPr>
        <p:txBody>
          <a:bodyPr/>
          <a:lstStyle/>
          <a:p>
            <a:fld id="{7F22866C-2D18-40AA-8224-C8A59CA76CD4}" type="slidenum">
              <a:rPr kumimoji="1" lang="ja-JP" altLang="en-US" smtClean="0"/>
              <a:pPr/>
              <a:t>36</a:t>
            </a:fld>
            <a:r>
              <a:rPr kumimoji="1" lang="ja-JP" altLang="en-US" smtClean="0"/>
              <a:t> </a:t>
            </a:r>
            <a:r>
              <a:rPr kumimoji="1" lang="en-US" altLang="ja-JP" smtClean="0"/>
              <a:t>/ </a:t>
            </a:r>
            <a:endParaRPr kumimoji="1" lang="ja-JP" altLang="en-US" dirty="0"/>
          </a:p>
        </p:txBody>
      </p:sp>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18284" t="9413" r="18383" b="9542"/>
          <a:stretch/>
        </p:blipFill>
        <p:spPr>
          <a:xfrm>
            <a:off x="941295" y="394448"/>
            <a:ext cx="2955490" cy="2922494"/>
          </a:xfrm>
          <a:prstGeom prst="rect">
            <a:avLst/>
          </a:prstGeom>
        </p:spPr>
      </p:pic>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18485" t="9674" r="18889" b="9804"/>
          <a:stretch/>
        </p:blipFill>
        <p:spPr>
          <a:xfrm>
            <a:off x="5242147" y="416685"/>
            <a:ext cx="2896707" cy="2878019"/>
          </a:xfrm>
          <a:prstGeom prst="rect">
            <a:avLst/>
          </a:prstGeom>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l="18587" t="9674" r="18787" b="9934"/>
          <a:stretch/>
        </p:blipFill>
        <p:spPr>
          <a:xfrm>
            <a:off x="5242147" y="3648635"/>
            <a:ext cx="3009519" cy="2985248"/>
          </a:xfrm>
          <a:prstGeom prst="rect">
            <a:avLst/>
          </a:prstGeom>
        </p:spPr>
      </p:pic>
      <p:pic>
        <p:nvPicPr>
          <p:cNvPr id="8" name="図 7"/>
          <p:cNvPicPr>
            <a:picLocks noChangeAspect="1"/>
          </p:cNvPicPr>
          <p:nvPr/>
        </p:nvPicPr>
        <p:blipFill rotWithShape="1">
          <a:blip r:embed="rId5">
            <a:extLst>
              <a:ext uri="{28A0092B-C50C-407E-A947-70E740481C1C}">
                <a14:useLocalDpi xmlns:a14="http://schemas.microsoft.com/office/drawing/2010/main" val="0"/>
              </a:ext>
            </a:extLst>
          </a:blip>
          <a:srcRect l="18283" t="9674" r="18484" b="9804"/>
          <a:stretch/>
        </p:blipFill>
        <p:spPr>
          <a:xfrm>
            <a:off x="852079" y="3648635"/>
            <a:ext cx="3133922" cy="3083859"/>
          </a:xfrm>
          <a:prstGeom prst="rect">
            <a:avLst/>
          </a:prstGeom>
        </p:spPr>
      </p:pic>
      <p:sp>
        <p:nvSpPr>
          <p:cNvPr id="9" name="テキスト ボックス 8"/>
          <p:cNvSpPr txBox="1"/>
          <p:nvPr/>
        </p:nvSpPr>
        <p:spPr>
          <a:xfrm>
            <a:off x="4640857" y="6488668"/>
            <a:ext cx="2447365" cy="369332"/>
          </a:xfrm>
          <a:prstGeom prst="rect">
            <a:avLst/>
          </a:prstGeom>
          <a:noFill/>
        </p:spPr>
        <p:txBody>
          <a:bodyPr wrap="square" rtlCol="0">
            <a:spAutoFit/>
          </a:bodyPr>
          <a:lstStyle/>
          <a:p>
            <a:r>
              <a:rPr kumimoji="1" lang="en-US" altLang="ja-JP" dirty="0" smtClean="0"/>
              <a:t>500hPa</a:t>
            </a:r>
            <a:r>
              <a:rPr kumimoji="1" lang="ja-JP" altLang="en-US" dirty="0" smtClean="0"/>
              <a:t>面　気温</a:t>
            </a:r>
            <a:endParaRPr kumimoji="1" lang="ja-JP" altLang="en-US" dirty="0"/>
          </a:p>
        </p:txBody>
      </p:sp>
      <p:sp>
        <p:nvSpPr>
          <p:cNvPr id="10" name="テキスト ボックス 9"/>
          <p:cNvSpPr txBox="1"/>
          <p:nvPr/>
        </p:nvSpPr>
        <p:spPr>
          <a:xfrm>
            <a:off x="114417" y="6488668"/>
            <a:ext cx="2447365" cy="369332"/>
          </a:xfrm>
          <a:prstGeom prst="rect">
            <a:avLst/>
          </a:prstGeom>
          <a:noFill/>
        </p:spPr>
        <p:txBody>
          <a:bodyPr wrap="square" rtlCol="0">
            <a:spAutoFit/>
          </a:bodyPr>
          <a:lstStyle/>
          <a:p>
            <a:r>
              <a:rPr kumimoji="1" lang="en-US" altLang="ja-JP" dirty="0" smtClean="0"/>
              <a:t>950hPa</a:t>
            </a:r>
            <a:r>
              <a:rPr kumimoji="1" lang="ja-JP" altLang="en-US" dirty="0" smtClean="0"/>
              <a:t>面　気温</a:t>
            </a:r>
            <a:endParaRPr kumimoji="1" lang="ja-JP" altLang="en-US" dirty="0"/>
          </a:p>
        </p:txBody>
      </p:sp>
      <p:sp>
        <p:nvSpPr>
          <p:cNvPr id="11" name="テキスト ボックス 10"/>
          <p:cNvSpPr txBox="1"/>
          <p:nvPr/>
        </p:nvSpPr>
        <p:spPr>
          <a:xfrm>
            <a:off x="4640857" y="3220858"/>
            <a:ext cx="2447365" cy="369332"/>
          </a:xfrm>
          <a:prstGeom prst="rect">
            <a:avLst/>
          </a:prstGeom>
          <a:noFill/>
        </p:spPr>
        <p:txBody>
          <a:bodyPr wrap="square" rtlCol="0">
            <a:spAutoFit/>
          </a:bodyPr>
          <a:lstStyle/>
          <a:p>
            <a:r>
              <a:rPr kumimoji="1" lang="en-US" altLang="ja-JP" dirty="0" smtClean="0"/>
              <a:t>500hPa</a:t>
            </a:r>
            <a:r>
              <a:rPr kumimoji="1" lang="ja-JP" altLang="en-US" dirty="0" smtClean="0"/>
              <a:t>面　ジオポ</a:t>
            </a:r>
            <a:endParaRPr kumimoji="1" lang="ja-JP" altLang="en-US" dirty="0"/>
          </a:p>
        </p:txBody>
      </p:sp>
      <p:sp>
        <p:nvSpPr>
          <p:cNvPr id="12" name="テキスト ボックス 11"/>
          <p:cNvSpPr txBox="1"/>
          <p:nvPr/>
        </p:nvSpPr>
        <p:spPr>
          <a:xfrm>
            <a:off x="114417" y="3182494"/>
            <a:ext cx="2447365" cy="369332"/>
          </a:xfrm>
          <a:prstGeom prst="rect">
            <a:avLst/>
          </a:prstGeom>
          <a:noFill/>
        </p:spPr>
        <p:txBody>
          <a:bodyPr wrap="square" rtlCol="0">
            <a:spAutoFit/>
          </a:bodyPr>
          <a:lstStyle/>
          <a:p>
            <a:r>
              <a:rPr kumimoji="1" lang="en-US" altLang="ja-JP" dirty="0" smtClean="0"/>
              <a:t>950hPa</a:t>
            </a:r>
            <a:r>
              <a:rPr kumimoji="1" lang="ja-JP" altLang="en-US" dirty="0" smtClean="0"/>
              <a:t>面　ジオポ</a:t>
            </a:r>
            <a:endParaRPr kumimoji="1" lang="ja-JP" altLang="en-US" dirty="0"/>
          </a:p>
        </p:txBody>
      </p:sp>
    </p:spTree>
    <p:extLst>
      <p:ext uri="{BB962C8B-B14F-4D97-AF65-F5344CB8AC3E}">
        <p14:creationId xmlns:p14="http://schemas.microsoft.com/office/powerpoint/2010/main" val="892333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a:xfrm>
            <a:off x="7993250" y="120305"/>
            <a:ext cx="670386" cy="203792"/>
          </a:xfrm>
        </p:spPr>
        <p:txBody>
          <a:bodyPr/>
          <a:lstStyle/>
          <a:p>
            <a:fld id="{7F22866C-2D18-40AA-8224-C8A59CA76CD4}" type="slidenum">
              <a:rPr kumimoji="1" lang="ja-JP" altLang="en-US" smtClean="0"/>
              <a:pPr/>
              <a:t>37</a:t>
            </a:fld>
            <a:r>
              <a:rPr kumimoji="1" lang="ja-JP" altLang="en-US" smtClean="0"/>
              <a:t> </a:t>
            </a:r>
            <a:r>
              <a:rPr kumimoji="1" lang="en-US" altLang="ja-JP" smtClean="0"/>
              <a:t>/ </a:t>
            </a:r>
            <a:endParaRPr kumimoji="1" lang="ja-JP" altLang="en-US"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20675" t="9558" r="22977" b="4601"/>
          <a:stretch/>
        </p:blipFill>
        <p:spPr>
          <a:xfrm>
            <a:off x="188258" y="493059"/>
            <a:ext cx="3693460" cy="4347883"/>
          </a:xfrm>
          <a:prstGeom prst="rect">
            <a:avLst/>
          </a:prstGeom>
        </p:spPr>
      </p:pic>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18294" t="9835" r="7759" b="9837"/>
          <a:stretch/>
        </p:blipFill>
        <p:spPr>
          <a:xfrm>
            <a:off x="4034118" y="493059"/>
            <a:ext cx="4950127" cy="4155141"/>
          </a:xfrm>
          <a:prstGeom prst="rect">
            <a:avLst/>
          </a:prstGeom>
        </p:spPr>
      </p:pic>
    </p:spTree>
    <p:extLst>
      <p:ext uri="{BB962C8B-B14F-4D97-AF65-F5344CB8AC3E}">
        <p14:creationId xmlns:p14="http://schemas.microsoft.com/office/powerpoint/2010/main" val="3714390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a:xfrm>
            <a:off x="7993250" y="120305"/>
            <a:ext cx="670386" cy="203792"/>
          </a:xfrm>
        </p:spPr>
        <p:txBody>
          <a:bodyPr/>
          <a:lstStyle/>
          <a:p>
            <a:fld id="{7F22866C-2D18-40AA-8224-C8A59CA76CD4}" type="slidenum">
              <a:rPr kumimoji="1" lang="ja-JP" altLang="en-US" smtClean="0"/>
              <a:pPr/>
              <a:t>38</a:t>
            </a:fld>
            <a:r>
              <a:rPr kumimoji="1" lang="ja-JP" altLang="en-US" smtClean="0"/>
              <a:t> </a:t>
            </a:r>
            <a:r>
              <a:rPr kumimoji="1" lang="en-US" altLang="ja-JP" smtClean="0"/>
              <a:t>/ </a:t>
            </a:r>
            <a:endParaRPr kumimoji="1" lang="ja-JP" altLang="en-US"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18485" t="9674" r="8284" b="9674"/>
          <a:stretch/>
        </p:blipFill>
        <p:spPr>
          <a:xfrm>
            <a:off x="5123564" y="448235"/>
            <a:ext cx="3661848" cy="3116359"/>
          </a:xfrm>
          <a:prstGeom prst="rect">
            <a:avLst/>
          </a:prstGeom>
        </p:spPr>
      </p:pic>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18485" t="9804" r="9091" b="9804"/>
          <a:stretch/>
        </p:blipFill>
        <p:spPr>
          <a:xfrm>
            <a:off x="600114" y="448236"/>
            <a:ext cx="3649157" cy="3130030"/>
          </a:xfrm>
          <a:prstGeom prst="rect">
            <a:avLst/>
          </a:prstGeom>
        </p:spPr>
      </p:pic>
      <p:pic>
        <p:nvPicPr>
          <p:cNvPr id="6" name="図 5"/>
          <p:cNvPicPr>
            <a:picLocks noChangeAspect="1"/>
          </p:cNvPicPr>
          <p:nvPr/>
        </p:nvPicPr>
        <p:blipFill rotWithShape="1">
          <a:blip r:embed="rId4">
            <a:extLst>
              <a:ext uri="{28A0092B-C50C-407E-A947-70E740481C1C}">
                <a14:useLocalDpi xmlns:a14="http://schemas.microsoft.com/office/drawing/2010/main" val="0"/>
              </a:ext>
            </a:extLst>
          </a:blip>
          <a:srcRect l="18788" t="10065" r="17000" b="10065"/>
          <a:stretch/>
        </p:blipFill>
        <p:spPr>
          <a:xfrm>
            <a:off x="600114" y="3770034"/>
            <a:ext cx="3138168" cy="3016247"/>
          </a:xfrm>
          <a:prstGeom prst="rect">
            <a:avLst/>
          </a:prstGeom>
        </p:spPr>
      </p:pic>
      <p:pic>
        <p:nvPicPr>
          <p:cNvPr id="7" name="図 6"/>
          <p:cNvPicPr>
            <a:picLocks noChangeAspect="1"/>
          </p:cNvPicPr>
          <p:nvPr/>
        </p:nvPicPr>
        <p:blipFill rotWithShape="1">
          <a:blip r:embed="rId5">
            <a:extLst>
              <a:ext uri="{28A0092B-C50C-407E-A947-70E740481C1C}">
                <a14:useLocalDpi xmlns:a14="http://schemas.microsoft.com/office/drawing/2010/main" val="0"/>
              </a:ext>
            </a:extLst>
          </a:blip>
          <a:srcRect l="17778" t="9150" r="18687" b="10065"/>
          <a:stretch/>
        </p:blipFill>
        <p:spPr>
          <a:xfrm>
            <a:off x="5129511" y="3726058"/>
            <a:ext cx="3138750" cy="3083860"/>
          </a:xfrm>
          <a:prstGeom prst="rect">
            <a:avLst/>
          </a:prstGeom>
        </p:spPr>
      </p:pic>
      <p:sp>
        <p:nvSpPr>
          <p:cNvPr id="8" name="テキスト ボックス 7"/>
          <p:cNvSpPr txBox="1"/>
          <p:nvPr/>
        </p:nvSpPr>
        <p:spPr>
          <a:xfrm>
            <a:off x="4640857" y="6290270"/>
            <a:ext cx="2447365" cy="369332"/>
          </a:xfrm>
          <a:prstGeom prst="rect">
            <a:avLst/>
          </a:prstGeom>
          <a:noFill/>
        </p:spPr>
        <p:txBody>
          <a:bodyPr wrap="square" rtlCol="0">
            <a:spAutoFit/>
          </a:bodyPr>
          <a:lstStyle/>
          <a:p>
            <a:r>
              <a:rPr kumimoji="1" lang="en-US" altLang="ja-JP" dirty="0" smtClean="0"/>
              <a:t>500hPa</a:t>
            </a:r>
            <a:r>
              <a:rPr kumimoji="1" lang="ja-JP" altLang="en-US" dirty="0" smtClean="0"/>
              <a:t>面　気温</a:t>
            </a:r>
            <a:endParaRPr kumimoji="1" lang="ja-JP" altLang="en-US" dirty="0"/>
          </a:p>
        </p:txBody>
      </p:sp>
      <p:sp>
        <p:nvSpPr>
          <p:cNvPr id="9" name="テキスト ボックス 8"/>
          <p:cNvSpPr txBox="1"/>
          <p:nvPr/>
        </p:nvSpPr>
        <p:spPr>
          <a:xfrm>
            <a:off x="114416" y="6300906"/>
            <a:ext cx="2447365" cy="369332"/>
          </a:xfrm>
          <a:prstGeom prst="rect">
            <a:avLst/>
          </a:prstGeom>
          <a:noFill/>
        </p:spPr>
        <p:txBody>
          <a:bodyPr wrap="square" rtlCol="0">
            <a:spAutoFit/>
          </a:bodyPr>
          <a:lstStyle/>
          <a:p>
            <a:r>
              <a:rPr kumimoji="1" lang="en-US" altLang="ja-JP" dirty="0" smtClean="0"/>
              <a:t>950hPa</a:t>
            </a:r>
            <a:r>
              <a:rPr kumimoji="1" lang="ja-JP" altLang="en-US" dirty="0" smtClean="0"/>
              <a:t>面　気温</a:t>
            </a:r>
            <a:endParaRPr kumimoji="1" lang="ja-JP" altLang="en-US" dirty="0"/>
          </a:p>
        </p:txBody>
      </p:sp>
      <p:sp>
        <p:nvSpPr>
          <p:cNvPr id="10" name="テキスト ボックス 9"/>
          <p:cNvSpPr txBox="1"/>
          <p:nvPr/>
        </p:nvSpPr>
        <p:spPr>
          <a:xfrm>
            <a:off x="4640857" y="3449918"/>
            <a:ext cx="2447365" cy="369332"/>
          </a:xfrm>
          <a:prstGeom prst="rect">
            <a:avLst/>
          </a:prstGeom>
          <a:noFill/>
        </p:spPr>
        <p:txBody>
          <a:bodyPr wrap="square" rtlCol="0">
            <a:spAutoFit/>
          </a:bodyPr>
          <a:lstStyle/>
          <a:p>
            <a:r>
              <a:rPr kumimoji="1" lang="en-US" altLang="ja-JP" dirty="0" smtClean="0"/>
              <a:t>500hPa</a:t>
            </a:r>
            <a:r>
              <a:rPr kumimoji="1" lang="ja-JP" altLang="en-US" dirty="0" smtClean="0"/>
              <a:t>面　ジオポ</a:t>
            </a:r>
            <a:endParaRPr kumimoji="1" lang="ja-JP" altLang="en-US" dirty="0"/>
          </a:p>
        </p:txBody>
      </p:sp>
      <p:sp>
        <p:nvSpPr>
          <p:cNvPr id="11" name="テキスト ボックス 10"/>
          <p:cNvSpPr txBox="1"/>
          <p:nvPr/>
        </p:nvSpPr>
        <p:spPr>
          <a:xfrm>
            <a:off x="114416" y="3449918"/>
            <a:ext cx="2447365" cy="369332"/>
          </a:xfrm>
          <a:prstGeom prst="rect">
            <a:avLst/>
          </a:prstGeom>
          <a:noFill/>
        </p:spPr>
        <p:txBody>
          <a:bodyPr wrap="square" rtlCol="0">
            <a:spAutoFit/>
          </a:bodyPr>
          <a:lstStyle/>
          <a:p>
            <a:r>
              <a:rPr kumimoji="1" lang="en-US" altLang="ja-JP" dirty="0" smtClean="0"/>
              <a:t>950hPa</a:t>
            </a:r>
            <a:r>
              <a:rPr kumimoji="1" lang="ja-JP" altLang="en-US" dirty="0" smtClean="0"/>
              <a:t>面　ジオポ</a:t>
            </a:r>
            <a:endParaRPr kumimoji="1" lang="ja-JP" altLang="en-US" dirty="0"/>
          </a:p>
        </p:txBody>
      </p:sp>
    </p:spTree>
    <p:extLst>
      <p:ext uri="{BB962C8B-B14F-4D97-AF65-F5344CB8AC3E}">
        <p14:creationId xmlns:p14="http://schemas.microsoft.com/office/powerpoint/2010/main" val="1540301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39</a:t>
            </a:fld>
            <a:r>
              <a:rPr kumimoji="1" lang="ja-JP" altLang="en-US" smtClean="0"/>
              <a:t> </a:t>
            </a:r>
            <a:r>
              <a:rPr kumimoji="1" lang="en-US" altLang="ja-JP" smtClean="0"/>
              <a:t>/ 10</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253" y="381000"/>
            <a:ext cx="5485653" cy="4238914"/>
          </a:xfrm>
          <a:prstGeom prst="rect">
            <a:avLst/>
          </a:prstGeom>
        </p:spPr>
      </p:pic>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4780" t="1613" r="4238" b="9677"/>
          <a:stretch/>
        </p:blipFill>
        <p:spPr>
          <a:xfrm>
            <a:off x="3200400" y="952500"/>
            <a:ext cx="6860540" cy="5168900"/>
          </a:xfrm>
          <a:prstGeom prst="rect">
            <a:avLst/>
          </a:prstGeom>
        </p:spPr>
      </p:pic>
    </p:spTree>
    <p:extLst>
      <p:ext uri="{BB962C8B-B14F-4D97-AF65-F5344CB8AC3E}">
        <p14:creationId xmlns:p14="http://schemas.microsoft.com/office/powerpoint/2010/main" val="952220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4902727" y="5368649"/>
            <a:ext cx="3759911" cy="1247402"/>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4885932" y="3987315"/>
            <a:ext cx="3759911" cy="1130745"/>
          </a:xfrm>
          <a:prstGeom prst="roundRect">
            <a:avLst/>
          </a:prstGeom>
          <a:solidFill>
            <a:srgbClr val="FDB1ED"/>
          </a:solidFill>
          <a:ln w="57150">
            <a:solidFill>
              <a:srgbClr val="FD6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a:xfrm>
            <a:off x="115015" y="3593383"/>
            <a:ext cx="1472571" cy="436019"/>
          </a:xfrm>
          <a:prstGeom prst="round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126754" y="500451"/>
            <a:ext cx="1910823" cy="436019"/>
          </a:xfrm>
          <a:prstGeom prst="round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使用データ</a:t>
            </a:r>
            <a:r>
              <a:rPr lang="ja-JP" altLang="en-US" dirty="0" smtClean="0"/>
              <a:t>・解析手法</a:t>
            </a:r>
            <a:endParaRPr kumimoji="1" lang="ja-JP" altLang="en-US" dirty="0"/>
          </a:p>
        </p:txBody>
      </p:sp>
      <p:sp>
        <p:nvSpPr>
          <p:cNvPr id="3" name="スライド番号プレースホルダー 2"/>
          <p:cNvSpPr>
            <a:spLocks noGrp="1"/>
          </p:cNvSpPr>
          <p:nvPr>
            <p:ph type="sldNum" sz="quarter" idx="12"/>
          </p:nvPr>
        </p:nvSpPr>
        <p:spPr>
          <a:xfrm>
            <a:off x="8030424" y="145570"/>
            <a:ext cx="475674" cy="141201"/>
          </a:xfrm>
        </p:spPr>
        <p:txBody>
          <a:bodyPr/>
          <a:lstStyle/>
          <a:p>
            <a:fld id="{7F22866C-2D18-40AA-8224-C8A59CA76CD4}" type="slidenum">
              <a:rPr kumimoji="1" lang="ja-JP" altLang="en-US" smtClean="0"/>
              <a:pPr/>
              <a:t>4</a:t>
            </a:fld>
            <a:r>
              <a:rPr kumimoji="1" lang="ja-JP" altLang="en-US" smtClean="0"/>
              <a:t> </a:t>
            </a:r>
            <a:r>
              <a:rPr kumimoji="1" lang="en-US" altLang="ja-JP" smtClean="0"/>
              <a:t>/ </a:t>
            </a:r>
            <a:endParaRPr kumimoji="1" lang="ja-JP" altLang="en-US" dirty="0"/>
          </a:p>
        </p:txBody>
      </p:sp>
      <p:sp>
        <p:nvSpPr>
          <p:cNvPr id="5" name="テキスト ボックス 4"/>
          <p:cNvSpPr txBox="1"/>
          <p:nvPr/>
        </p:nvSpPr>
        <p:spPr>
          <a:xfrm>
            <a:off x="132298" y="458817"/>
            <a:ext cx="3289852" cy="461665"/>
          </a:xfrm>
          <a:prstGeom prst="rect">
            <a:avLst/>
          </a:prstGeom>
          <a:noFill/>
        </p:spPr>
        <p:txBody>
          <a:bodyPr wrap="square" rtlCol="0">
            <a:spAutoFit/>
          </a:bodyPr>
          <a:lstStyle/>
          <a:p>
            <a:r>
              <a:rPr kumimoji="1" lang="ja-JP" altLang="en-US" sz="2400" dirty="0" smtClean="0"/>
              <a:t>使用データ</a:t>
            </a:r>
            <a:endParaRPr kumimoji="1" lang="ja-JP" altLang="en-US" sz="2400" dirty="0"/>
          </a:p>
        </p:txBody>
      </p:sp>
      <mc:AlternateContent xmlns:mc="http://schemas.openxmlformats.org/markup-compatibility/2006" xmlns:a14="http://schemas.microsoft.com/office/drawing/2010/main">
        <mc:Choice Requires="a14">
          <p:sp>
            <p:nvSpPr>
              <p:cNvPr id="6" name="テキスト ボックス 5"/>
              <p:cNvSpPr txBox="1"/>
              <p:nvPr/>
            </p:nvSpPr>
            <p:spPr>
              <a:xfrm>
                <a:off x="133001" y="906056"/>
                <a:ext cx="7757233" cy="1754326"/>
              </a:xfrm>
              <a:prstGeom prst="rect">
                <a:avLst/>
              </a:prstGeom>
              <a:noFill/>
            </p:spPr>
            <p:txBody>
              <a:bodyPr wrap="square" rtlCol="0">
                <a:spAutoFit/>
              </a:bodyPr>
              <a:lstStyle/>
              <a:p>
                <a:r>
                  <a:rPr kumimoji="1" lang="ja-JP" altLang="en-US" dirty="0" smtClean="0"/>
                  <a:t>〇</a:t>
                </a:r>
                <a:r>
                  <a:rPr kumimoji="1" lang="en-US" altLang="ja-JP" dirty="0" smtClean="0"/>
                  <a:t>JRA-55</a:t>
                </a:r>
                <a:r>
                  <a:rPr kumimoji="1" lang="ja-JP" altLang="en-US" dirty="0" smtClean="0"/>
                  <a:t>　</a:t>
                </a:r>
                <a:r>
                  <a:rPr kumimoji="1" lang="en-US" altLang="ja-JP" dirty="0" smtClean="0"/>
                  <a:t>(1988</a:t>
                </a:r>
                <a:r>
                  <a:rPr kumimoji="1" lang="ja-JP" altLang="en-US" dirty="0" smtClean="0"/>
                  <a:t>年</a:t>
                </a:r>
                <a:r>
                  <a:rPr kumimoji="1" lang="en-US" altLang="ja-JP" dirty="0" smtClean="0"/>
                  <a:t>9</a:t>
                </a:r>
                <a:r>
                  <a:rPr kumimoji="1" lang="ja-JP" altLang="en-US" dirty="0" smtClean="0"/>
                  <a:t>月－</a:t>
                </a:r>
                <a:r>
                  <a:rPr kumimoji="1" lang="en-US" altLang="ja-JP" dirty="0" smtClean="0"/>
                  <a:t>2018</a:t>
                </a:r>
                <a:r>
                  <a:rPr kumimoji="1" lang="ja-JP" altLang="en-US" dirty="0" smtClean="0"/>
                  <a:t>年</a:t>
                </a:r>
                <a:r>
                  <a:rPr kumimoji="1" lang="en-US" altLang="ja-JP" dirty="0" smtClean="0"/>
                  <a:t>2</a:t>
                </a:r>
                <a:r>
                  <a:rPr kumimoji="1" lang="ja-JP" altLang="en-US" dirty="0" smtClean="0"/>
                  <a:t>月</a:t>
                </a:r>
                <a:r>
                  <a:rPr kumimoji="1" lang="en-US" altLang="ja-JP" dirty="0" smtClean="0"/>
                  <a:t>) 30</a:t>
                </a:r>
                <a:r>
                  <a:rPr kumimoji="1" lang="ja-JP" altLang="en-US" dirty="0" smtClean="0"/>
                  <a:t>年</a:t>
                </a:r>
                <a:endParaRPr kumimoji="1" lang="en-US" altLang="ja-JP" dirty="0" smtClean="0"/>
              </a:p>
              <a:p>
                <a:r>
                  <a:rPr kumimoji="1" lang="ja-JP" altLang="en-US" dirty="0" smtClean="0"/>
                  <a:t>・</a:t>
                </a:r>
                <a:r>
                  <a:rPr kumimoji="1" lang="ja-JP" altLang="en-US" dirty="0"/>
                  <a:t>ジオポテンシャル</a:t>
                </a:r>
                <a:r>
                  <a:rPr kumimoji="1" lang="ja-JP" altLang="en-US" dirty="0" smtClean="0"/>
                  <a:t>高度　</a:t>
                </a:r>
                <a14:m>
                  <m:oMath xmlns:m="http://schemas.openxmlformats.org/officeDocument/2006/math">
                    <m:r>
                      <a:rPr kumimoji="1" lang="en-US" altLang="ja-JP" b="0" i="0" smtClean="0">
                        <a:latin typeface="Cambria Math" panose="02040503050406030204" pitchFamily="18" charset="0"/>
                      </a:rPr>
                      <m:t>[</m:t>
                    </m:r>
                    <m:r>
                      <m:rPr>
                        <m:sty m:val="p"/>
                      </m:rPr>
                      <a:rPr kumimoji="1" lang="en-US" altLang="ja-JP" b="0" i="0" smtClean="0">
                        <a:latin typeface="Cambria Math" panose="02040503050406030204" pitchFamily="18" charset="0"/>
                      </a:rPr>
                      <m:t>m</m:t>
                    </m:r>
                    <m:r>
                      <a:rPr kumimoji="1" lang="en-US" altLang="ja-JP" b="0" i="0" smtClean="0">
                        <a:latin typeface="Cambria Math" panose="02040503050406030204" pitchFamily="18" charset="0"/>
                      </a:rPr>
                      <m:t>]</m:t>
                    </m:r>
                  </m:oMath>
                </a14:m>
                <a:endParaRPr kumimoji="1" lang="en-US" altLang="ja-JP" dirty="0" smtClean="0"/>
              </a:p>
              <a:p>
                <a:r>
                  <a:rPr kumimoji="1" lang="ja-JP" altLang="en-US" dirty="0" smtClean="0"/>
                  <a:t>・地上気温　</a:t>
                </a:r>
                <a14:m>
                  <m:oMath xmlns:m="http://schemas.openxmlformats.org/officeDocument/2006/math">
                    <m:r>
                      <a:rPr kumimoji="1" lang="en-US" altLang="ja-JP" b="0" i="0" smtClean="0">
                        <a:latin typeface="Cambria Math" panose="02040503050406030204" pitchFamily="18" charset="0"/>
                      </a:rPr>
                      <m:t>[</m:t>
                    </m:r>
                    <m:r>
                      <m:rPr>
                        <m:sty m:val="p"/>
                      </m:rPr>
                      <a:rPr kumimoji="1" lang="en-US" altLang="ja-JP">
                        <a:latin typeface="Cambria Math" panose="02040503050406030204" pitchFamily="18" charset="0"/>
                      </a:rPr>
                      <m:t>K</m:t>
                    </m:r>
                    <m:r>
                      <a:rPr kumimoji="1" lang="en-US" altLang="ja-JP" b="0" i="0" smtClean="0">
                        <a:latin typeface="Cambria Math" panose="02040503050406030204" pitchFamily="18" charset="0"/>
                      </a:rPr>
                      <m:t>]</m:t>
                    </m:r>
                  </m:oMath>
                </a14:m>
                <a:endParaRPr kumimoji="1" lang="en-US" altLang="ja-JP" dirty="0" smtClean="0"/>
              </a:p>
              <a:p>
                <a:r>
                  <a:rPr kumimoji="1" lang="ja-JP" altLang="en-US" dirty="0" smtClean="0"/>
                  <a:t>・熱フラックス（潜熱フラックスと顕熱フラックスの和）</a:t>
                </a:r>
                <a14:m>
                  <m:oMath xmlns:m="http://schemas.openxmlformats.org/officeDocument/2006/math">
                    <m:r>
                      <a:rPr kumimoji="1" lang="en-US" altLang="ja-JP" b="0" i="0" dirty="0" smtClean="0">
                        <a:latin typeface="Cambria Math" panose="02040503050406030204" pitchFamily="18" charset="0"/>
                      </a:rPr>
                      <m:t>[</m:t>
                    </m:r>
                    <m:r>
                      <m:rPr>
                        <m:sty m:val="p"/>
                      </m:rPr>
                      <a:rPr kumimoji="1" lang="en-US" altLang="ja-JP" dirty="0" smtClean="0">
                        <a:latin typeface="Cambria Math" panose="02040503050406030204" pitchFamily="18" charset="0"/>
                      </a:rPr>
                      <m:t>W</m:t>
                    </m:r>
                    <m:r>
                      <a:rPr kumimoji="1" lang="en-US" altLang="ja-JP" i="1">
                        <a:latin typeface="Cambria Math" panose="02040503050406030204" pitchFamily="18" charset="0"/>
                      </a:rPr>
                      <m:t> </m:t>
                    </m:r>
                    <m:sSup>
                      <m:sSupPr>
                        <m:ctrlPr>
                          <a:rPr kumimoji="1" lang="en-US" altLang="ja-JP" i="1">
                            <a:latin typeface="Cambria Math" panose="02040503050406030204" pitchFamily="18" charset="0"/>
                          </a:rPr>
                        </m:ctrlPr>
                      </m:sSupPr>
                      <m:e>
                        <m:r>
                          <m:rPr>
                            <m:sty m:val="p"/>
                          </m:rPr>
                          <a:rPr kumimoji="1" lang="en-US" altLang="ja-JP" b="0" i="0" smtClean="0">
                            <a:latin typeface="Cambria Math" panose="02040503050406030204" pitchFamily="18" charset="0"/>
                          </a:rPr>
                          <m:t>m</m:t>
                        </m:r>
                      </m:e>
                      <m:sup>
                        <m:r>
                          <a:rPr kumimoji="1" lang="en-US" altLang="ja-JP" i="1">
                            <a:latin typeface="Cambria Math" panose="02040503050406030204" pitchFamily="18" charset="0"/>
                          </a:rPr>
                          <m:t>−</m:t>
                        </m:r>
                        <m:r>
                          <a:rPr kumimoji="1" lang="en-US" altLang="ja-JP" b="0" i="1" smtClean="0">
                            <a:latin typeface="Cambria Math" panose="02040503050406030204" pitchFamily="18" charset="0"/>
                          </a:rPr>
                          <m:t>2</m:t>
                        </m:r>
                      </m:sup>
                    </m:sSup>
                    <m:r>
                      <a:rPr kumimoji="1" lang="en-US" altLang="ja-JP" b="0" i="1" smtClean="0">
                        <a:latin typeface="Cambria Math" panose="02040503050406030204" pitchFamily="18" charset="0"/>
                      </a:rPr>
                      <m:t>]</m:t>
                    </m:r>
                  </m:oMath>
                </a14:m>
                <a:endParaRPr kumimoji="1" lang="en-US" altLang="ja-JP" dirty="0" smtClean="0"/>
              </a:p>
              <a:p>
                <a:r>
                  <a:rPr kumimoji="1" lang="ja-JP" altLang="en-US" dirty="0" smtClean="0"/>
                  <a:t>・鉛直速度　</a:t>
                </a:r>
                <a14:m>
                  <m:oMath xmlns:m="http://schemas.openxmlformats.org/officeDocument/2006/math">
                    <m:r>
                      <a:rPr kumimoji="1" lang="en-US" altLang="ja-JP" b="0" i="0" dirty="0" smtClean="0">
                        <a:latin typeface="Cambria Math" panose="02040503050406030204" pitchFamily="18" charset="0"/>
                      </a:rPr>
                      <m:t>[</m:t>
                    </m:r>
                    <m:r>
                      <m:rPr>
                        <m:sty m:val="p"/>
                      </m:rPr>
                      <a:rPr kumimoji="1" lang="en-US" altLang="ja-JP" dirty="0" smtClean="0">
                        <a:latin typeface="Cambria Math" panose="02040503050406030204" pitchFamily="18" charset="0"/>
                      </a:rPr>
                      <m:t>P</m:t>
                    </m:r>
                    <m:r>
                      <m:rPr>
                        <m:sty m:val="p"/>
                      </m:rPr>
                      <a:rPr kumimoji="1" lang="en-US" altLang="ja-JP" b="0" i="0" dirty="0" smtClean="0">
                        <a:latin typeface="Cambria Math" panose="02040503050406030204" pitchFamily="18" charset="0"/>
                      </a:rPr>
                      <m:t>a</m:t>
                    </m:r>
                    <m:r>
                      <a:rPr kumimoji="1" lang="en-US" altLang="ja-JP" i="1">
                        <a:latin typeface="Cambria Math" panose="02040503050406030204" pitchFamily="18" charset="0"/>
                      </a:rPr>
                      <m:t> </m:t>
                    </m:r>
                    <m:sSup>
                      <m:sSupPr>
                        <m:ctrlPr>
                          <a:rPr kumimoji="1" lang="en-US" altLang="ja-JP" i="1">
                            <a:latin typeface="Cambria Math" panose="02040503050406030204" pitchFamily="18" charset="0"/>
                          </a:rPr>
                        </m:ctrlPr>
                      </m:sSupPr>
                      <m:e>
                        <m:r>
                          <m:rPr>
                            <m:sty m:val="p"/>
                          </m:rPr>
                          <a:rPr kumimoji="1" lang="en-US" altLang="ja-JP" b="0" i="0" smtClean="0">
                            <a:latin typeface="Cambria Math" panose="02040503050406030204" pitchFamily="18" charset="0"/>
                          </a:rPr>
                          <m:t>s</m:t>
                        </m:r>
                      </m:e>
                      <m:sup>
                        <m:r>
                          <a:rPr kumimoji="1" lang="en-US" altLang="ja-JP" i="1">
                            <a:latin typeface="Cambria Math" panose="02040503050406030204" pitchFamily="18" charset="0"/>
                          </a:rPr>
                          <m:t>−1</m:t>
                        </m:r>
                      </m:sup>
                    </m:sSup>
                    <m:r>
                      <a:rPr kumimoji="1" lang="en-US" altLang="ja-JP" b="0" i="1" smtClean="0">
                        <a:latin typeface="Cambria Math" panose="02040503050406030204" pitchFamily="18" charset="0"/>
                      </a:rPr>
                      <m:t>]</m:t>
                    </m:r>
                  </m:oMath>
                </a14:m>
                <a:endParaRPr kumimoji="1" lang="en-US" altLang="ja-JP" dirty="0" smtClean="0"/>
              </a:p>
              <a:p>
                <a:r>
                  <a:rPr kumimoji="1" lang="ja-JP" altLang="en-US" dirty="0" smtClean="0"/>
                  <a:t>・非断熱加熱　</a:t>
                </a:r>
                <a14:m>
                  <m:oMath xmlns:m="http://schemas.openxmlformats.org/officeDocument/2006/math">
                    <m:r>
                      <a:rPr kumimoji="1" lang="en-US" altLang="ja-JP" b="0" i="0" smtClean="0">
                        <a:latin typeface="Cambria Math" panose="02040503050406030204" pitchFamily="18" charset="0"/>
                      </a:rPr>
                      <m:t>[</m:t>
                    </m:r>
                    <m:r>
                      <m:rPr>
                        <m:sty m:val="p"/>
                      </m:rPr>
                      <a:rPr kumimoji="1" lang="en-US" altLang="ja-JP" b="0" i="0" smtClean="0">
                        <a:latin typeface="Cambria Math" panose="02040503050406030204" pitchFamily="18" charset="0"/>
                      </a:rPr>
                      <m:t>K</m:t>
                    </m:r>
                    <m:r>
                      <a:rPr kumimoji="1" lang="en-US" altLang="ja-JP" b="0" i="1" smtClean="0">
                        <a:latin typeface="Cambria Math" panose="02040503050406030204" pitchFamily="18" charset="0"/>
                      </a:rPr>
                      <m:t> </m:t>
                    </m:r>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day</m:t>
                        </m:r>
                      </m:e>
                      <m:sup>
                        <m:r>
                          <a:rPr kumimoji="1" lang="en-US" altLang="ja-JP" b="0" i="1" smtClean="0">
                            <a:latin typeface="Cambria Math" panose="02040503050406030204" pitchFamily="18" charset="0"/>
                          </a:rPr>
                          <m:t>−1</m:t>
                        </m:r>
                      </m:sup>
                    </m:sSup>
                    <m:r>
                      <a:rPr kumimoji="1" lang="en-US" altLang="ja-JP" b="0" i="1" smtClean="0">
                        <a:latin typeface="Cambria Math" panose="02040503050406030204" pitchFamily="18" charset="0"/>
                      </a:rPr>
                      <m:t>]</m:t>
                    </m:r>
                  </m:oMath>
                </a14:m>
                <a:endParaRPr kumimoji="1" lang="en-US" altLang="ja-JP" b="0" dirty="0" smtClean="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33001" y="906056"/>
                <a:ext cx="7757233" cy="1754326"/>
              </a:xfrm>
              <a:prstGeom prst="rect">
                <a:avLst/>
              </a:prstGeom>
              <a:blipFill>
                <a:blip r:embed="rId2"/>
                <a:stretch>
                  <a:fillRect l="-708" t="-2787" b="-4181"/>
                </a:stretch>
              </a:blipFill>
            </p:spPr>
            <p:txBody>
              <a:bodyPr/>
              <a:lstStyle/>
              <a:p>
                <a:r>
                  <a:rPr lang="ja-JP" altLang="en-US">
                    <a:noFill/>
                  </a:rPr>
                  <a:t> </a:t>
                </a:r>
              </a:p>
            </p:txBody>
          </p:sp>
        </mc:Fallback>
      </mc:AlternateContent>
      <p:sp>
        <p:nvSpPr>
          <p:cNvPr id="7" name="テキスト ボックス 6"/>
          <p:cNvSpPr txBox="1"/>
          <p:nvPr/>
        </p:nvSpPr>
        <p:spPr>
          <a:xfrm>
            <a:off x="126754" y="2569713"/>
            <a:ext cx="6185897" cy="923330"/>
          </a:xfrm>
          <a:prstGeom prst="rect">
            <a:avLst/>
          </a:prstGeom>
          <a:noFill/>
        </p:spPr>
        <p:txBody>
          <a:bodyPr wrap="square" rtlCol="0">
            <a:spAutoFit/>
          </a:bodyPr>
          <a:lstStyle/>
          <a:p>
            <a:r>
              <a:rPr kumimoji="1" lang="ja-JP" altLang="en-US" dirty="0" smtClean="0"/>
              <a:t>〇</a:t>
            </a:r>
            <a:r>
              <a:rPr kumimoji="1" lang="en-US" altLang="ja-JP" dirty="0" smtClean="0"/>
              <a:t>OISST</a:t>
            </a:r>
            <a:r>
              <a:rPr kumimoji="1" lang="ja-JP" altLang="en-US" dirty="0" smtClean="0"/>
              <a:t>　</a:t>
            </a:r>
            <a:r>
              <a:rPr kumimoji="1" lang="en-US" altLang="ja-JP" dirty="0" smtClean="0"/>
              <a:t>(1988</a:t>
            </a:r>
            <a:r>
              <a:rPr kumimoji="1" lang="ja-JP" altLang="en-US" dirty="0" smtClean="0"/>
              <a:t>年</a:t>
            </a:r>
            <a:r>
              <a:rPr kumimoji="1" lang="en-US" altLang="ja-JP" dirty="0"/>
              <a:t>9</a:t>
            </a:r>
            <a:r>
              <a:rPr kumimoji="1" lang="ja-JP" altLang="en-US" dirty="0" smtClean="0"/>
              <a:t>月－</a:t>
            </a:r>
            <a:r>
              <a:rPr kumimoji="1" lang="en-US" altLang="ja-JP" dirty="0" smtClean="0"/>
              <a:t>2018</a:t>
            </a:r>
            <a:r>
              <a:rPr kumimoji="1" lang="ja-JP" altLang="en-US" dirty="0" smtClean="0"/>
              <a:t>年</a:t>
            </a:r>
            <a:r>
              <a:rPr kumimoji="1" lang="en-US" altLang="ja-JP" dirty="0" smtClean="0"/>
              <a:t>2</a:t>
            </a:r>
            <a:r>
              <a:rPr kumimoji="1" lang="ja-JP" altLang="en-US" dirty="0" smtClean="0"/>
              <a:t>月</a:t>
            </a:r>
            <a:r>
              <a:rPr kumimoji="1" lang="en-US" altLang="ja-JP" dirty="0" smtClean="0"/>
              <a:t>) 30</a:t>
            </a:r>
            <a:r>
              <a:rPr kumimoji="1" lang="ja-JP" altLang="en-US" dirty="0" smtClean="0"/>
              <a:t>年</a:t>
            </a:r>
            <a:endParaRPr kumimoji="1" lang="en-US" altLang="ja-JP" dirty="0" smtClean="0"/>
          </a:p>
          <a:p>
            <a:r>
              <a:rPr kumimoji="1" lang="ja-JP" altLang="en-US" dirty="0" smtClean="0"/>
              <a:t>・海面水温　</a:t>
            </a:r>
            <a:r>
              <a:rPr kumimoji="1" lang="en-US" altLang="ja-JP" dirty="0" smtClean="0"/>
              <a:t>[</a:t>
            </a:r>
            <a:r>
              <a:rPr kumimoji="1" lang="ja-JP" altLang="en-US" dirty="0" smtClean="0"/>
              <a:t>℃</a:t>
            </a:r>
            <a:r>
              <a:rPr kumimoji="1" lang="en-US" altLang="ja-JP" dirty="0" smtClean="0"/>
              <a:t>]</a:t>
            </a:r>
          </a:p>
          <a:p>
            <a:r>
              <a:rPr kumimoji="1" lang="ja-JP" altLang="en-US" dirty="0" smtClean="0"/>
              <a:t>・海氷密接</a:t>
            </a:r>
            <a:r>
              <a:rPr kumimoji="1" lang="ja-JP" altLang="en-US" dirty="0"/>
              <a:t>度</a:t>
            </a:r>
            <a:endParaRPr kumimoji="1" lang="en-US" altLang="ja-JP" dirty="0" smtClean="0"/>
          </a:p>
        </p:txBody>
      </p:sp>
      <p:sp>
        <p:nvSpPr>
          <p:cNvPr id="8" name="正方形/長方形 7"/>
          <p:cNvSpPr/>
          <p:nvPr/>
        </p:nvSpPr>
        <p:spPr>
          <a:xfrm>
            <a:off x="628910" y="4507078"/>
            <a:ext cx="4005429" cy="14752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80688" y="4113225"/>
            <a:ext cx="4827674" cy="338554"/>
          </a:xfrm>
          <a:prstGeom prst="rect">
            <a:avLst/>
          </a:prstGeom>
          <a:noFill/>
        </p:spPr>
        <p:txBody>
          <a:bodyPr wrap="square" rtlCol="0">
            <a:spAutoFit/>
          </a:bodyPr>
          <a:lstStyle/>
          <a:p>
            <a:r>
              <a:rPr lang="ja-JP" altLang="en-US" sz="1600" dirty="0" smtClean="0"/>
              <a:t>北極振動</a:t>
            </a:r>
            <a:r>
              <a:rPr lang="ja-JP" altLang="en-US" sz="1600" dirty="0"/>
              <a:t>インデックス</a:t>
            </a:r>
            <a:endParaRPr lang="en-US" altLang="ja-JP" sz="1600" dirty="0" smtClean="0"/>
          </a:p>
        </p:txBody>
      </p:sp>
      <p:sp>
        <p:nvSpPr>
          <p:cNvPr id="13" name="テキスト ボックス 12"/>
          <p:cNvSpPr txBox="1"/>
          <p:nvPr/>
        </p:nvSpPr>
        <p:spPr>
          <a:xfrm>
            <a:off x="126754" y="3556725"/>
            <a:ext cx="1602234" cy="461665"/>
          </a:xfrm>
          <a:prstGeom prst="rect">
            <a:avLst/>
          </a:prstGeom>
          <a:noFill/>
        </p:spPr>
        <p:txBody>
          <a:bodyPr wrap="square" rtlCol="0">
            <a:spAutoFit/>
          </a:bodyPr>
          <a:lstStyle/>
          <a:p>
            <a:r>
              <a:rPr kumimoji="1" lang="ja-JP" altLang="en-US" sz="2400" dirty="0" smtClean="0"/>
              <a:t>解析</a:t>
            </a:r>
            <a:r>
              <a:rPr kumimoji="1" lang="ja-JP" altLang="en-US" sz="2400" dirty="0"/>
              <a:t>期間</a:t>
            </a:r>
          </a:p>
        </p:txBody>
      </p:sp>
      <p:sp>
        <p:nvSpPr>
          <p:cNvPr id="16" name="正方形/長方形 15"/>
          <p:cNvSpPr/>
          <p:nvPr/>
        </p:nvSpPr>
        <p:spPr>
          <a:xfrm>
            <a:off x="584119" y="4507077"/>
            <a:ext cx="4048266" cy="1475246"/>
          </a:xfrm>
          <a:prstGeom prst="rect">
            <a:avLst/>
          </a:prstGeom>
          <a:solidFill>
            <a:srgbClr val="FDB1ED">
              <a:alpha val="60000"/>
            </a:srgbClr>
          </a:solidFill>
          <a:ln w="57150">
            <a:solidFill>
              <a:srgbClr val="FD6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628910" y="4526127"/>
            <a:ext cx="1307775" cy="1374341"/>
          </a:xfrm>
          <a:prstGeom prst="rect">
            <a:avLst/>
          </a:prstGeom>
          <a:solidFill>
            <a:srgbClr val="E2F0D9">
              <a:alpha val="78824"/>
            </a:srgb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215104" y="4324039"/>
            <a:ext cx="3539669" cy="707886"/>
          </a:xfrm>
          <a:prstGeom prst="rect">
            <a:avLst/>
          </a:prstGeom>
        </p:spPr>
        <p:txBody>
          <a:bodyPr wrap="square">
            <a:spAutoFit/>
          </a:bodyPr>
          <a:lstStyle/>
          <a:p>
            <a:r>
              <a:rPr kumimoji="1" lang="ja-JP" altLang="en-US" sz="2000" b="1" dirty="0"/>
              <a:t>期間①：</a:t>
            </a:r>
            <a:r>
              <a:rPr kumimoji="1" lang="en-US" altLang="ja-JP" sz="2000" b="1" dirty="0" smtClean="0"/>
              <a:t>11/16~2/15</a:t>
            </a:r>
            <a:r>
              <a:rPr kumimoji="1" lang="ja-JP" altLang="en-US" sz="2000" b="1" dirty="0" smtClean="0"/>
              <a:t>の</a:t>
            </a:r>
            <a:endParaRPr kumimoji="1" lang="en-US" altLang="ja-JP" sz="2000" b="1" dirty="0"/>
          </a:p>
          <a:p>
            <a:r>
              <a:rPr kumimoji="1" lang="en-US" altLang="ja-JP" sz="2000" b="1" dirty="0" smtClean="0"/>
              <a:t>3</a:t>
            </a:r>
            <a:r>
              <a:rPr kumimoji="1" lang="ja-JP" altLang="en-US" sz="2000" b="1" dirty="0" smtClean="0"/>
              <a:t>か月平均</a:t>
            </a:r>
            <a:endParaRPr kumimoji="1" lang="en-US" altLang="ja-JP" sz="2000" b="1" dirty="0"/>
          </a:p>
        </p:txBody>
      </p:sp>
      <p:sp>
        <p:nvSpPr>
          <p:cNvPr id="19" name="テキスト ボックス 18"/>
          <p:cNvSpPr txBox="1"/>
          <p:nvPr/>
        </p:nvSpPr>
        <p:spPr>
          <a:xfrm>
            <a:off x="-2711337" y="4507077"/>
            <a:ext cx="1848695" cy="369332"/>
          </a:xfrm>
          <a:prstGeom prst="rect">
            <a:avLst/>
          </a:prstGeom>
          <a:noFill/>
        </p:spPr>
        <p:txBody>
          <a:bodyPr wrap="square" rtlCol="0">
            <a:spAutoFit/>
          </a:bodyPr>
          <a:lstStyle/>
          <a:p>
            <a:r>
              <a:rPr kumimoji="1" lang="ja-JP" altLang="en-US" dirty="0" smtClean="0"/>
              <a:t>○偏差場の確認　</a:t>
            </a:r>
            <a:endParaRPr kumimoji="1" lang="ja-JP" altLang="en-US" dirty="0"/>
          </a:p>
        </p:txBody>
      </p:sp>
      <p:pic>
        <p:nvPicPr>
          <p:cNvPr id="24" name="図 2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551" t="32399" r="9097" b="16134"/>
          <a:stretch/>
        </p:blipFill>
        <p:spPr>
          <a:xfrm>
            <a:off x="196152" y="4444912"/>
            <a:ext cx="4505244" cy="2025722"/>
          </a:xfrm>
          <a:prstGeom prst="rect">
            <a:avLst/>
          </a:prstGeom>
        </p:spPr>
      </p:pic>
      <p:sp>
        <p:nvSpPr>
          <p:cNvPr id="20" name="正方形/長方形 19"/>
          <p:cNvSpPr/>
          <p:nvPr/>
        </p:nvSpPr>
        <p:spPr>
          <a:xfrm>
            <a:off x="1072895" y="4691743"/>
            <a:ext cx="1408657" cy="400110"/>
          </a:xfrm>
          <a:prstGeom prst="rect">
            <a:avLst/>
          </a:prstGeom>
        </p:spPr>
        <p:txBody>
          <a:bodyPr wrap="square">
            <a:spAutoFit/>
          </a:bodyPr>
          <a:lstStyle/>
          <a:p>
            <a:r>
              <a:rPr kumimoji="1" lang="ja-JP" altLang="en-US" sz="2000" b="1" dirty="0" smtClean="0"/>
              <a:t>②</a:t>
            </a:r>
            <a:endParaRPr lang="ja-JP" altLang="en-US" sz="2000" b="1" dirty="0"/>
          </a:p>
        </p:txBody>
      </p:sp>
      <p:sp>
        <p:nvSpPr>
          <p:cNvPr id="22" name="正方形/長方形 21"/>
          <p:cNvSpPr/>
          <p:nvPr/>
        </p:nvSpPr>
        <p:spPr>
          <a:xfrm>
            <a:off x="2392923" y="4695560"/>
            <a:ext cx="1723180" cy="400110"/>
          </a:xfrm>
          <a:prstGeom prst="rect">
            <a:avLst/>
          </a:prstGeom>
        </p:spPr>
        <p:txBody>
          <a:bodyPr wrap="square">
            <a:spAutoFit/>
          </a:bodyPr>
          <a:lstStyle/>
          <a:p>
            <a:r>
              <a:rPr kumimoji="1" lang="ja-JP" altLang="en-US" sz="2000" b="1" dirty="0" smtClean="0"/>
              <a:t>①</a:t>
            </a:r>
            <a:endParaRPr lang="ja-JP" altLang="en-US" sz="2000" b="1" dirty="0"/>
          </a:p>
        </p:txBody>
      </p:sp>
      <p:sp>
        <p:nvSpPr>
          <p:cNvPr id="18" name="正方形/長方形 17"/>
          <p:cNvSpPr/>
          <p:nvPr/>
        </p:nvSpPr>
        <p:spPr>
          <a:xfrm>
            <a:off x="5215104" y="5661944"/>
            <a:ext cx="2760949" cy="954107"/>
          </a:xfrm>
          <a:prstGeom prst="rect">
            <a:avLst/>
          </a:prstGeom>
        </p:spPr>
        <p:txBody>
          <a:bodyPr wrap="none">
            <a:spAutoFit/>
          </a:bodyPr>
          <a:lstStyle/>
          <a:p>
            <a:r>
              <a:rPr kumimoji="1" lang="ja-JP" altLang="en-US" sz="2000" b="1" dirty="0"/>
              <a:t>期間②：</a:t>
            </a:r>
            <a:r>
              <a:rPr kumimoji="1" lang="en-US" altLang="ja-JP" sz="2000" b="1" dirty="0" smtClean="0"/>
              <a:t>11/16~12/15</a:t>
            </a:r>
            <a:r>
              <a:rPr kumimoji="1" lang="ja-JP" altLang="en-US" sz="2000" b="1" dirty="0" smtClean="0"/>
              <a:t>の</a:t>
            </a:r>
            <a:endParaRPr kumimoji="1" lang="en-US" altLang="ja-JP" sz="2000" b="1" dirty="0" smtClean="0"/>
          </a:p>
          <a:p>
            <a:r>
              <a:rPr kumimoji="1" lang="en-US" altLang="ja-JP" sz="2000" b="1" dirty="0"/>
              <a:t>1</a:t>
            </a:r>
            <a:r>
              <a:rPr kumimoji="1" lang="ja-JP" altLang="en-US" sz="2000" b="1" dirty="0"/>
              <a:t>か月</a:t>
            </a:r>
            <a:r>
              <a:rPr kumimoji="1" lang="ja-JP" altLang="en-US" sz="2000" b="1" dirty="0" smtClean="0"/>
              <a:t>平均</a:t>
            </a:r>
            <a:endParaRPr kumimoji="1" lang="en-US" altLang="ja-JP" sz="2000" b="1" dirty="0" smtClean="0"/>
          </a:p>
          <a:p>
            <a:r>
              <a:rPr kumimoji="1" lang="en-US" altLang="ja-JP" sz="1600" dirty="0" smtClean="0"/>
              <a:t>※</a:t>
            </a:r>
            <a:r>
              <a:rPr kumimoji="1" lang="ja-JP" altLang="en-US" sz="1600" dirty="0" smtClean="0"/>
              <a:t>理由は後述</a:t>
            </a:r>
            <a:endParaRPr kumimoji="1" lang="en-US" altLang="ja-JP" dirty="0"/>
          </a:p>
        </p:txBody>
      </p:sp>
      <p:sp>
        <p:nvSpPr>
          <p:cNvPr id="21" name="テキスト ボックス 20"/>
          <p:cNvSpPr txBox="1"/>
          <p:nvPr/>
        </p:nvSpPr>
        <p:spPr>
          <a:xfrm>
            <a:off x="4966930" y="4037849"/>
            <a:ext cx="2829464" cy="400110"/>
          </a:xfrm>
          <a:prstGeom prst="rect">
            <a:avLst/>
          </a:prstGeom>
          <a:noFill/>
        </p:spPr>
        <p:txBody>
          <a:bodyPr wrap="square" rtlCol="0">
            <a:spAutoFit/>
          </a:bodyPr>
          <a:lstStyle/>
          <a:p>
            <a:r>
              <a:rPr kumimoji="1" lang="ja-JP" altLang="en-US" sz="2000" dirty="0" smtClean="0"/>
              <a:t>前半</a:t>
            </a:r>
            <a:endParaRPr kumimoji="1" lang="ja-JP" altLang="en-US" sz="2000" dirty="0"/>
          </a:p>
        </p:txBody>
      </p:sp>
      <p:sp>
        <p:nvSpPr>
          <p:cNvPr id="27" name="テキスト ボックス 26"/>
          <p:cNvSpPr txBox="1"/>
          <p:nvPr/>
        </p:nvSpPr>
        <p:spPr>
          <a:xfrm>
            <a:off x="4966930" y="5396204"/>
            <a:ext cx="2829464" cy="400110"/>
          </a:xfrm>
          <a:prstGeom prst="rect">
            <a:avLst/>
          </a:prstGeom>
          <a:noFill/>
        </p:spPr>
        <p:txBody>
          <a:bodyPr wrap="square" rtlCol="0">
            <a:spAutoFit/>
          </a:bodyPr>
          <a:lstStyle/>
          <a:p>
            <a:r>
              <a:rPr kumimoji="1" lang="ja-JP" altLang="en-US" sz="2000" dirty="0"/>
              <a:t>後半</a:t>
            </a:r>
          </a:p>
        </p:txBody>
      </p:sp>
    </p:spTree>
    <p:extLst>
      <p:ext uri="{BB962C8B-B14F-4D97-AF65-F5344CB8AC3E}">
        <p14:creationId xmlns:p14="http://schemas.microsoft.com/office/powerpoint/2010/main" val="7923109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40</a:t>
            </a:fld>
            <a:r>
              <a:rPr kumimoji="1" lang="ja-JP" altLang="en-US" smtClean="0"/>
              <a:t> </a:t>
            </a:r>
            <a:r>
              <a:rPr kumimoji="1" lang="en-US" altLang="ja-JP" smtClean="0"/>
              <a:t>/ 10</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743" y="406400"/>
            <a:ext cx="5029543" cy="3886465"/>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700" y="1276928"/>
            <a:ext cx="5809129" cy="4488872"/>
          </a:xfrm>
          <a:prstGeom prst="rect">
            <a:avLst/>
          </a:prstGeom>
        </p:spPr>
      </p:pic>
    </p:spTree>
    <p:extLst>
      <p:ext uri="{BB962C8B-B14F-4D97-AF65-F5344CB8AC3E}">
        <p14:creationId xmlns:p14="http://schemas.microsoft.com/office/powerpoint/2010/main" val="3472938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7F22866C-2D18-40AA-8224-C8A59CA76CD4}" type="slidenum">
              <a:rPr kumimoji="1" lang="ja-JP" altLang="en-US" smtClean="0"/>
              <a:pPr/>
              <a:t>41</a:t>
            </a:fld>
            <a:r>
              <a:rPr kumimoji="1" lang="ja-JP" altLang="en-US" smtClean="0"/>
              <a:t> </a:t>
            </a:r>
            <a:r>
              <a:rPr kumimoji="1" lang="en-US" altLang="ja-JP" smtClean="0"/>
              <a:t>/ 10</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0" y="428914"/>
            <a:ext cx="5312335" cy="4104986"/>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364" y="1219200"/>
            <a:ext cx="5571565" cy="4305300"/>
          </a:xfrm>
          <a:prstGeom prst="rect">
            <a:avLst/>
          </a:prstGeom>
        </p:spPr>
      </p:pic>
    </p:spTree>
    <p:extLst>
      <p:ext uri="{BB962C8B-B14F-4D97-AF65-F5344CB8AC3E}">
        <p14:creationId xmlns:p14="http://schemas.microsoft.com/office/powerpoint/2010/main" val="2648166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F22866C-2D18-40AA-8224-C8A59CA76CD4}" type="slidenum">
              <a:rPr kumimoji="1" lang="ja-JP" altLang="en-US" smtClean="0"/>
              <a:t>42</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360"/>
            <a:ext cx="9144000" cy="6463279"/>
          </a:xfrm>
          <a:prstGeom prst="rect">
            <a:avLst/>
          </a:prstGeom>
        </p:spPr>
      </p:pic>
    </p:spTree>
    <p:extLst>
      <p:ext uri="{BB962C8B-B14F-4D97-AF65-F5344CB8AC3E}">
        <p14:creationId xmlns:p14="http://schemas.microsoft.com/office/powerpoint/2010/main" val="16778214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F22866C-2D18-40AA-8224-C8A59CA76CD4}" type="slidenum">
              <a:rPr kumimoji="1" lang="ja-JP" altLang="en-US" smtClean="0"/>
              <a:t>43</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360"/>
            <a:ext cx="9144000" cy="6463279"/>
          </a:xfrm>
          <a:prstGeom prst="rect">
            <a:avLst/>
          </a:prstGeom>
        </p:spPr>
      </p:pic>
    </p:spTree>
    <p:extLst>
      <p:ext uri="{BB962C8B-B14F-4D97-AF65-F5344CB8AC3E}">
        <p14:creationId xmlns:p14="http://schemas.microsoft.com/office/powerpoint/2010/main" val="1888458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F22866C-2D18-40AA-8224-C8A59CA76CD4}" type="slidenum">
              <a:rPr kumimoji="1" lang="ja-JP" altLang="en-US" smtClean="0"/>
              <a:t>44</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051"/>
            <a:ext cx="9144000" cy="6461898"/>
          </a:xfrm>
          <a:prstGeom prst="rect">
            <a:avLst/>
          </a:prstGeom>
        </p:spPr>
      </p:pic>
    </p:spTree>
    <p:extLst>
      <p:ext uri="{BB962C8B-B14F-4D97-AF65-F5344CB8AC3E}">
        <p14:creationId xmlns:p14="http://schemas.microsoft.com/office/powerpoint/2010/main" val="810789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F22866C-2D18-40AA-8224-C8A59CA76CD4}" type="slidenum">
              <a:rPr kumimoji="1" lang="ja-JP" altLang="en-US" smtClean="0"/>
              <a:t>45</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360"/>
            <a:ext cx="9144000" cy="6463279"/>
          </a:xfrm>
          <a:prstGeom prst="rect">
            <a:avLst/>
          </a:prstGeom>
        </p:spPr>
      </p:pic>
    </p:spTree>
    <p:extLst>
      <p:ext uri="{BB962C8B-B14F-4D97-AF65-F5344CB8AC3E}">
        <p14:creationId xmlns:p14="http://schemas.microsoft.com/office/powerpoint/2010/main" val="893510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使用データ</a:t>
            </a:r>
            <a:r>
              <a:rPr lang="ja-JP" altLang="en-US" dirty="0" smtClean="0"/>
              <a:t>・解析手法</a:t>
            </a:r>
            <a:endParaRPr kumimoji="1" lang="ja-JP" altLang="en-US" dirty="0"/>
          </a:p>
        </p:txBody>
      </p:sp>
      <p:sp>
        <p:nvSpPr>
          <p:cNvPr id="3" name="スライド番号プレースホルダー 2"/>
          <p:cNvSpPr>
            <a:spLocks noGrp="1"/>
          </p:cNvSpPr>
          <p:nvPr>
            <p:ph type="sldNum" sz="quarter" idx="12"/>
          </p:nvPr>
        </p:nvSpPr>
        <p:spPr>
          <a:xfrm>
            <a:off x="8030424" y="145570"/>
            <a:ext cx="475674" cy="141201"/>
          </a:xfrm>
        </p:spPr>
        <p:txBody>
          <a:bodyPr/>
          <a:lstStyle/>
          <a:p>
            <a:fld id="{7F22866C-2D18-40AA-8224-C8A59CA76CD4}" type="slidenum">
              <a:rPr kumimoji="1" lang="ja-JP" altLang="en-US" smtClean="0"/>
              <a:pPr/>
              <a:t>5</a:t>
            </a:fld>
            <a:r>
              <a:rPr kumimoji="1" lang="ja-JP" altLang="en-US" smtClean="0"/>
              <a:t> </a:t>
            </a:r>
            <a:r>
              <a:rPr kumimoji="1" lang="en-US" altLang="ja-JP" smtClean="0"/>
              <a:t>/ </a:t>
            </a:r>
            <a:endParaRPr kumimoji="1" lang="ja-JP" altLang="en-US" dirty="0"/>
          </a:p>
        </p:txBody>
      </p:sp>
      <p:sp>
        <p:nvSpPr>
          <p:cNvPr id="4" name="テキスト ボックス 3"/>
          <p:cNvSpPr txBox="1"/>
          <p:nvPr/>
        </p:nvSpPr>
        <p:spPr>
          <a:xfrm>
            <a:off x="0" y="484215"/>
            <a:ext cx="6955558" cy="400110"/>
          </a:xfrm>
          <a:prstGeom prst="rect">
            <a:avLst/>
          </a:prstGeom>
          <a:noFill/>
        </p:spPr>
        <p:txBody>
          <a:bodyPr wrap="square" rtlCol="0">
            <a:spAutoFit/>
          </a:bodyPr>
          <a:lstStyle/>
          <a:p>
            <a:r>
              <a:rPr kumimoji="1" lang="ja-JP" altLang="en-US" sz="2000" dirty="0" smtClean="0"/>
              <a:t>○冬季への６点</a:t>
            </a:r>
            <a:r>
              <a:rPr kumimoji="1" lang="en-US" altLang="ja-JP" sz="2000" dirty="0" smtClean="0"/>
              <a:t>EOF</a:t>
            </a:r>
            <a:r>
              <a:rPr kumimoji="1" lang="ja-JP" altLang="en-US" sz="2000" dirty="0" smtClean="0"/>
              <a:t>解析</a:t>
            </a:r>
            <a:endParaRPr kumimoji="1" lang="ja-JP" altLang="en-US" sz="2000" dirty="0"/>
          </a:p>
        </p:txBody>
      </p:sp>
      <p:sp>
        <p:nvSpPr>
          <p:cNvPr id="15" name="テキスト ボックス 14"/>
          <p:cNvSpPr txBox="1"/>
          <p:nvPr/>
        </p:nvSpPr>
        <p:spPr>
          <a:xfrm>
            <a:off x="9906773" y="1947717"/>
            <a:ext cx="3355848" cy="338554"/>
          </a:xfrm>
          <a:prstGeom prst="rect">
            <a:avLst/>
          </a:prstGeom>
          <a:noFill/>
        </p:spPr>
        <p:txBody>
          <a:bodyPr wrap="square" rtlCol="0">
            <a:spAutoFit/>
          </a:bodyPr>
          <a:lstStyle/>
          <a:p>
            <a:r>
              <a:rPr kumimoji="1" lang="ja-JP" altLang="en-US" sz="1600" dirty="0" smtClean="0"/>
              <a:t>解析</a:t>
            </a:r>
            <a:endParaRPr kumimoji="1" lang="ja-JP" altLang="en-US" sz="1600" dirty="0"/>
          </a:p>
        </p:txBody>
      </p:sp>
      <p:grpSp>
        <p:nvGrpSpPr>
          <p:cNvPr id="9" name="グループ化 8"/>
          <p:cNvGrpSpPr/>
          <p:nvPr/>
        </p:nvGrpSpPr>
        <p:grpSpPr>
          <a:xfrm>
            <a:off x="141406" y="864643"/>
            <a:ext cx="4449934" cy="3948657"/>
            <a:chOff x="333707" y="999138"/>
            <a:chExt cx="3930039" cy="3399242"/>
          </a:xfrm>
        </p:grpSpPr>
        <p:pic>
          <p:nvPicPr>
            <p:cNvPr id="8" name="図 7"/>
            <p:cNvPicPr>
              <a:picLocks noChangeAspect="1"/>
            </p:cNvPicPr>
            <p:nvPr/>
          </p:nvPicPr>
          <p:blipFill rotWithShape="1">
            <a:blip r:embed="rId2">
              <a:extLst>
                <a:ext uri="{28A0092B-C50C-407E-A947-70E740481C1C}">
                  <a14:useLocalDpi xmlns:a14="http://schemas.microsoft.com/office/drawing/2010/main" val="0"/>
                </a:ext>
              </a:extLst>
            </a:blip>
            <a:srcRect l="18794" t="10000" r="8590" b="8718"/>
            <a:stretch/>
          </p:blipFill>
          <p:spPr>
            <a:xfrm>
              <a:off x="333707" y="999138"/>
              <a:ext cx="3930039" cy="3399242"/>
            </a:xfrm>
            <a:prstGeom prst="rect">
              <a:avLst/>
            </a:prstGeom>
          </p:spPr>
        </p:pic>
        <p:sp>
          <p:nvSpPr>
            <p:cNvPr id="31" name="楕円 30"/>
            <p:cNvSpPr/>
            <p:nvPr/>
          </p:nvSpPr>
          <p:spPr>
            <a:xfrm>
              <a:off x="1796074" y="2467382"/>
              <a:ext cx="467027" cy="47028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台形 31"/>
            <p:cNvSpPr/>
            <p:nvPr/>
          </p:nvSpPr>
          <p:spPr>
            <a:xfrm rot="10316502">
              <a:off x="1857583" y="1789661"/>
              <a:ext cx="90898" cy="138355"/>
            </a:xfrm>
            <a:prstGeom prst="trapezoid">
              <a:avLst>
                <a:gd name="adj" fmla="val 508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台形 32"/>
            <p:cNvSpPr/>
            <p:nvPr/>
          </p:nvSpPr>
          <p:spPr>
            <a:xfrm rot="6442148">
              <a:off x="1384750" y="2396298"/>
              <a:ext cx="89164" cy="142166"/>
            </a:xfrm>
            <a:prstGeom prst="trapezoid">
              <a:avLst>
                <a:gd name="adj" fmla="val 194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台形 33"/>
            <p:cNvSpPr/>
            <p:nvPr/>
          </p:nvSpPr>
          <p:spPr>
            <a:xfrm rot="3466322">
              <a:off x="1061346" y="3200874"/>
              <a:ext cx="114292" cy="145319"/>
            </a:xfrm>
            <a:prstGeom prst="trapezoid">
              <a:avLst>
                <a:gd name="adj" fmla="val 70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台形 34"/>
            <p:cNvSpPr/>
            <p:nvPr/>
          </p:nvSpPr>
          <p:spPr>
            <a:xfrm rot="20998684">
              <a:off x="2023851" y="3719283"/>
              <a:ext cx="116513" cy="151361"/>
            </a:xfrm>
            <a:prstGeom prst="trapezoid">
              <a:avLst>
                <a:gd name="adj" fmla="val 70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台形 35"/>
            <p:cNvSpPr/>
            <p:nvPr/>
          </p:nvSpPr>
          <p:spPr>
            <a:xfrm rot="16200000">
              <a:off x="2654412" y="2571022"/>
              <a:ext cx="117106" cy="166244"/>
            </a:xfrm>
            <a:prstGeom prst="trapezoid">
              <a:avLst>
                <a:gd name="adj" fmla="val 170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p:cNvSpPr txBox="1"/>
          <p:nvPr/>
        </p:nvSpPr>
        <p:spPr>
          <a:xfrm>
            <a:off x="4980912" y="1230454"/>
            <a:ext cx="3281882" cy="369332"/>
          </a:xfrm>
          <a:prstGeom prst="rect">
            <a:avLst/>
          </a:prstGeom>
          <a:noFill/>
        </p:spPr>
        <p:txBody>
          <a:bodyPr wrap="square" rtlCol="0">
            <a:spAutoFit/>
          </a:bodyPr>
          <a:lstStyle/>
          <a:p>
            <a:r>
              <a:rPr kumimoji="1" lang="ja-JP" altLang="en-US" dirty="0" smtClean="0"/>
              <a:t>共分散行列作成時</a:t>
            </a:r>
            <a:endParaRPr kumimoji="1" lang="en-US" altLang="ja-JP" dirty="0" smtClean="0"/>
          </a:p>
        </p:txBody>
      </p:sp>
      <p:sp>
        <p:nvSpPr>
          <p:cNvPr id="12" name="テキスト ボックス 11"/>
          <p:cNvSpPr txBox="1"/>
          <p:nvPr/>
        </p:nvSpPr>
        <p:spPr>
          <a:xfrm>
            <a:off x="4958862" y="1706368"/>
            <a:ext cx="4349057" cy="646331"/>
          </a:xfrm>
          <a:prstGeom prst="rect">
            <a:avLst/>
          </a:prstGeom>
          <a:noFill/>
        </p:spPr>
        <p:txBody>
          <a:bodyPr wrap="square" rtlCol="0">
            <a:spAutoFit/>
          </a:bodyPr>
          <a:lstStyle/>
          <a:p>
            <a:r>
              <a:rPr kumimoji="1" lang="en-US" altLang="ja-JP" dirty="0" smtClean="0"/>
              <a:t>17/18</a:t>
            </a:r>
            <a:r>
              <a:rPr kumimoji="1" lang="ja-JP" altLang="en-US" dirty="0" smtClean="0"/>
              <a:t>年の偏差が大きい領域平均した</a:t>
            </a:r>
            <a:r>
              <a:rPr kumimoji="1" lang="en-US" altLang="ja-JP" dirty="0" smtClean="0"/>
              <a:t>6</a:t>
            </a:r>
            <a:r>
              <a:rPr kumimoji="1" lang="ja-JP" altLang="en-US" dirty="0" smtClean="0"/>
              <a:t>点を空間データとして使用</a:t>
            </a:r>
            <a:endParaRPr kumimoji="1" lang="ja-JP" altLang="en-US" dirty="0"/>
          </a:p>
        </p:txBody>
      </p:sp>
      <p:sp>
        <p:nvSpPr>
          <p:cNvPr id="14" name="テキスト ボックス 13"/>
          <p:cNvSpPr txBox="1"/>
          <p:nvPr/>
        </p:nvSpPr>
        <p:spPr>
          <a:xfrm>
            <a:off x="4501098" y="3281356"/>
            <a:ext cx="4642902" cy="830997"/>
          </a:xfrm>
          <a:prstGeom prst="rect">
            <a:avLst/>
          </a:prstGeom>
          <a:noFill/>
        </p:spPr>
        <p:txBody>
          <a:bodyPr wrap="square" rtlCol="0">
            <a:spAutoFit/>
          </a:bodyPr>
          <a:lstStyle/>
          <a:p>
            <a:r>
              <a:rPr kumimoji="1" lang="en-US" altLang="ja-JP" sz="2400" b="1" dirty="0" smtClean="0"/>
              <a:t>6</a:t>
            </a:r>
            <a:r>
              <a:rPr kumimoji="1" lang="ja-JP" altLang="en-US" sz="2400" b="1" dirty="0" smtClean="0"/>
              <a:t>点の分散が大きい偏差パターン</a:t>
            </a:r>
            <a:r>
              <a:rPr kumimoji="1" lang="ja-JP" altLang="en-US" sz="2400" dirty="0" smtClean="0"/>
              <a:t>から各モードが得られる</a:t>
            </a:r>
            <a:endParaRPr kumimoji="1" lang="ja-JP" altLang="en-US" sz="2400" dirty="0"/>
          </a:p>
        </p:txBody>
      </p:sp>
      <p:sp>
        <p:nvSpPr>
          <p:cNvPr id="16" name="下矢印 15"/>
          <p:cNvSpPr/>
          <p:nvPr/>
        </p:nvSpPr>
        <p:spPr>
          <a:xfrm>
            <a:off x="6567569" y="2553767"/>
            <a:ext cx="587178" cy="5077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958862" y="672505"/>
            <a:ext cx="2386269" cy="461665"/>
          </a:xfrm>
          <a:prstGeom prst="rect">
            <a:avLst/>
          </a:prstGeom>
          <a:noFill/>
        </p:spPr>
        <p:txBody>
          <a:bodyPr wrap="square" rtlCol="0">
            <a:spAutoFit/>
          </a:bodyPr>
          <a:lstStyle/>
          <a:p>
            <a:r>
              <a:rPr kumimoji="1" lang="en-US" altLang="ja-JP" sz="2400" dirty="0" smtClean="0"/>
              <a:t>6</a:t>
            </a:r>
            <a:r>
              <a:rPr kumimoji="1" lang="ja-JP" altLang="en-US" sz="2400" dirty="0" smtClean="0"/>
              <a:t>点</a:t>
            </a:r>
            <a:r>
              <a:rPr kumimoji="1" lang="en-US" altLang="ja-JP" sz="2400" dirty="0" smtClean="0"/>
              <a:t>EOF</a:t>
            </a:r>
            <a:r>
              <a:rPr kumimoji="1" lang="ja-JP" altLang="en-US" sz="2400" dirty="0" smtClean="0"/>
              <a:t>とは？</a:t>
            </a:r>
            <a:endParaRPr kumimoji="1" lang="ja-JP" altLang="en-US" sz="2400" dirty="0"/>
          </a:p>
        </p:txBody>
      </p:sp>
      <p:sp>
        <p:nvSpPr>
          <p:cNvPr id="7" name="テキスト ボックス 6"/>
          <p:cNvSpPr txBox="1"/>
          <p:nvPr/>
        </p:nvSpPr>
        <p:spPr>
          <a:xfrm>
            <a:off x="482798" y="4892873"/>
            <a:ext cx="3276600" cy="369332"/>
          </a:xfrm>
          <a:prstGeom prst="rect">
            <a:avLst/>
          </a:prstGeom>
          <a:noFill/>
        </p:spPr>
        <p:txBody>
          <a:bodyPr wrap="square" rtlCol="0">
            <a:spAutoFit/>
          </a:bodyPr>
          <a:lstStyle/>
          <a:p>
            <a:r>
              <a:rPr kumimoji="1" lang="ja-JP" altLang="en-US" dirty="0" smtClean="0"/>
              <a:t>黄色：領域平均に使用した</a:t>
            </a:r>
            <a:r>
              <a:rPr kumimoji="1" lang="en-US" altLang="ja-JP" dirty="0" smtClean="0"/>
              <a:t>6</a:t>
            </a:r>
            <a:r>
              <a:rPr kumimoji="1" lang="ja-JP" altLang="en-US" dirty="0" smtClean="0"/>
              <a:t>点</a:t>
            </a:r>
            <a:endParaRPr kumimoji="1" lang="ja-JP" altLang="en-US" dirty="0"/>
          </a:p>
        </p:txBody>
      </p:sp>
    </p:spTree>
    <p:extLst>
      <p:ext uri="{BB962C8B-B14F-4D97-AF65-F5344CB8AC3E}">
        <p14:creationId xmlns:p14="http://schemas.microsoft.com/office/powerpoint/2010/main" val="4284920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使用データ</a:t>
            </a:r>
            <a:r>
              <a:rPr lang="ja-JP" altLang="en-US" dirty="0" smtClean="0"/>
              <a:t>・解析手法</a:t>
            </a:r>
            <a:endParaRPr kumimoji="1" lang="ja-JP" altLang="en-US" dirty="0"/>
          </a:p>
        </p:txBody>
      </p:sp>
      <p:sp>
        <p:nvSpPr>
          <p:cNvPr id="3" name="スライド番号プレースホルダー 2"/>
          <p:cNvSpPr>
            <a:spLocks noGrp="1"/>
          </p:cNvSpPr>
          <p:nvPr>
            <p:ph type="sldNum" sz="quarter" idx="12"/>
          </p:nvPr>
        </p:nvSpPr>
        <p:spPr>
          <a:xfrm>
            <a:off x="8030424" y="145570"/>
            <a:ext cx="475674" cy="141201"/>
          </a:xfrm>
        </p:spPr>
        <p:txBody>
          <a:bodyPr/>
          <a:lstStyle/>
          <a:p>
            <a:fld id="{7F22866C-2D18-40AA-8224-C8A59CA76CD4}" type="slidenum">
              <a:rPr kumimoji="1" lang="ja-JP" altLang="en-US" smtClean="0"/>
              <a:pPr/>
              <a:t>6</a:t>
            </a:fld>
            <a:r>
              <a:rPr kumimoji="1" lang="ja-JP" altLang="en-US" smtClean="0"/>
              <a:t> </a:t>
            </a:r>
            <a:r>
              <a:rPr kumimoji="1" lang="en-US" altLang="ja-JP" smtClean="0"/>
              <a:t>/ </a:t>
            </a:r>
            <a:endParaRPr kumimoji="1" lang="ja-JP" altLang="en-US" dirty="0"/>
          </a:p>
        </p:txBody>
      </p:sp>
      <p:sp>
        <p:nvSpPr>
          <p:cNvPr id="4" name="テキスト ボックス 3"/>
          <p:cNvSpPr txBox="1"/>
          <p:nvPr/>
        </p:nvSpPr>
        <p:spPr>
          <a:xfrm>
            <a:off x="0" y="484215"/>
            <a:ext cx="6955558" cy="400110"/>
          </a:xfrm>
          <a:prstGeom prst="rect">
            <a:avLst/>
          </a:prstGeom>
          <a:noFill/>
        </p:spPr>
        <p:txBody>
          <a:bodyPr wrap="square" rtlCol="0">
            <a:spAutoFit/>
          </a:bodyPr>
          <a:lstStyle/>
          <a:p>
            <a:r>
              <a:rPr kumimoji="1" lang="ja-JP" altLang="en-US" sz="2000" dirty="0" smtClean="0"/>
              <a:t>○冬季への６点</a:t>
            </a:r>
            <a:r>
              <a:rPr kumimoji="1" lang="en-US" altLang="ja-JP" sz="2000" dirty="0" smtClean="0"/>
              <a:t>EOF</a:t>
            </a:r>
            <a:r>
              <a:rPr kumimoji="1" lang="ja-JP" altLang="en-US" sz="2000" dirty="0" smtClean="0"/>
              <a:t>解析</a:t>
            </a:r>
            <a:endParaRPr kumimoji="1" lang="ja-JP" altLang="en-US" sz="2000" dirty="0"/>
          </a:p>
        </p:txBody>
      </p:sp>
      <p:sp>
        <p:nvSpPr>
          <p:cNvPr id="15" name="テキスト ボックス 14"/>
          <p:cNvSpPr txBox="1"/>
          <p:nvPr/>
        </p:nvSpPr>
        <p:spPr>
          <a:xfrm>
            <a:off x="9906773" y="1947717"/>
            <a:ext cx="3355848" cy="338554"/>
          </a:xfrm>
          <a:prstGeom prst="rect">
            <a:avLst/>
          </a:prstGeom>
          <a:noFill/>
        </p:spPr>
        <p:txBody>
          <a:bodyPr wrap="square" rtlCol="0">
            <a:spAutoFit/>
          </a:bodyPr>
          <a:lstStyle/>
          <a:p>
            <a:r>
              <a:rPr kumimoji="1" lang="ja-JP" altLang="en-US" sz="1600" dirty="0" smtClean="0"/>
              <a:t>解析</a:t>
            </a:r>
            <a:endParaRPr kumimoji="1" lang="ja-JP" altLang="en-US" sz="1600" dirty="0"/>
          </a:p>
        </p:txBody>
      </p:sp>
      <p:grpSp>
        <p:nvGrpSpPr>
          <p:cNvPr id="9" name="グループ化 8"/>
          <p:cNvGrpSpPr/>
          <p:nvPr/>
        </p:nvGrpSpPr>
        <p:grpSpPr>
          <a:xfrm>
            <a:off x="141405" y="864643"/>
            <a:ext cx="2927215" cy="2581942"/>
            <a:chOff x="333707" y="999138"/>
            <a:chExt cx="3930039" cy="3399242"/>
          </a:xfrm>
        </p:grpSpPr>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l="18794" t="10000" r="8590" b="8718"/>
            <a:stretch/>
          </p:blipFill>
          <p:spPr>
            <a:xfrm>
              <a:off x="333707" y="999138"/>
              <a:ext cx="3930039" cy="3399242"/>
            </a:xfrm>
            <a:prstGeom prst="rect">
              <a:avLst/>
            </a:prstGeom>
          </p:spPr>
        </p:pic>
        <p:sp>
          <p:nvSpPr>
            <p:cNvPr id="31" name="楕円 30"/>
            <p:cNvSpPr/>
            <p:nvPr/>
          </p:nvSpPr>
          <p:spPr>
            <a:xfrm>
              <a:off x="1796074" y="2467382"/>
              <a:ext cx="467027" cy="47028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台形 31"/>
            <p:cNvSpPr/>
            <p:nvPr/>
          </p:nvSpPr>
          <p:spPr>
            <a:xfrm rot="10316502">
              <a:off x="1857583" y="1789661"/>
              <a:ext cx="90898" cy="138355"/>
            </a:xfrm>
            <a:prstGeom prst="trapezoid">
              <a:avLst>
                <a:gd name="adj" fmla="val 508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台形 32"/>
            <p:cNvSpPr/>
            <p:nvPr/>
          </p:nvSpPr>
          <p:spPr>
            <a:xfrm rot="6442148">
              <a:off x="1346460" y="2456045"/>
              <a:ext cx="89164" cy="142166"/>
            </a:xfrm>
            <a:prstGeom prst="trapezoid">
              <a:avLst>
                <a:gd name="adj" fmla="val 194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台形 33"/>
            <p:cNvSpPr/>
            <p:nvPr/>
          </p:nvSpPr>
          <p:spPr>
            <a:xfrm rot="3466322">
              <a:off x="1061346" y="3200874"/>
              <a:ext cx="114292" cy="145319"/>
            </a:xfrm>
            <a:prstGeom prst="trapezoid">
              <a:avLst>
                <a:gd name="adj" fmla="val 70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台形 34"/>
            <p:cNvSpPr/>
            <p:nvPr/>
          </p:nvSpPr>
          <p:spPr>
            <a:xfrm rot="20998684">
              <a:off x="2023851" y="3719283"/>
              <a:ext cx="116513" cy="151361"/>
            </a:xfrm>
            <a:prstGeom prst="trapezoid">
              <a:avLst>
                <a:gd name="adj" fmla="val 70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台形 35"/>
            <p:cNvSpPr/>
            <p:nvPr/>
          </p:nvSpPr>
          <p:spPr>
            <a:xfrm rot="16200000">
              <a:off x="2654412" y="2571022"/>
              <a:ext cx="117106" cy="166244"/>
            </a:xfrm>
            <a:prstGeom prst="trapezoid">
              <a:avLst>
                <a:gd name="adj" fmla="val 170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右矢印 37"/>
          <p:cNvSpPr/>
          <p:nvPr/>
        </p:nvSpPr>
        <p:spPr>
          <a:xfrm>
            <a:off x="3201820" y="1883534"/>
            <a:ext cx="262594" cy="453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右矢印 38"/>
          <p:cNvSpPr/>
          <p:nvPr/>
        </p:nvSpPr>
        <p:spPr>
          <a:xfrm rot="2323549">
            <a:off x="2702715" y="3636532"/>
            <a:ext cx="262594" cy="4791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p:cNvPicPr>
            <a:picLocks noChangeAspect="1"/>
          </p:cNvPicPr>
          <p:nvPr/>
        </p:nvPicPr>
        <p:blipFill rotWithShape="1">
          <a:blip r:embed="rId3" cstate="print">
            <a:extLst>
              <a:ext uri="{28A0092B-C50C-407E-A947-70E740481C1C}">
                <a14:useLocalDpi xmlns:a14="http://schemas.microsoft.com/office/drawing/2010/main" val="0"/>
              </a:ext>
            </a:extLst>
          </a:blip>
          <a:srcRect l="18576" t="9600" r="8788" b="9733"/>
          <a:stretch/>
        </p:blipFill>
        <p:spPr>
          <a:xfrm>
            <a:off x="3568917" y="386961"/>
            <a:ext cx="3637460" cy="3121511"/>
          </a:xfrm>
          <a:prstGeom prst="rect">
            <a:avLst/>
          </a:prstGeom>
        </p:spPr>
      </p:pic>
      <p:sp>
        <p:nvSpPr>
          <p:cNvPr id="43" name="テキスト ボックス 42"/>
          <p:cNvSpPr txBox="1"/>
          <p:nvPr/>
        </p:nvSpPr>
        <p:spPr>
          <a:xfrm>
            <a:off x="7423279" y="962616"/>
            <a:ext cx="1689964" cy="1477328"/>
          </a:xfrm>
          <a:prstGeom prst="rect">
            <a:avLst/>
          </a:prstGeom>
          <a:noFill/>
        </p:spPr>
        <p:txBody>
          <a:bodyPr wrap="square" rtlCol="0">
            <a:spAutoFit/>
          </a:bodyPr>
          <a:lstStyle/>
          <a:p>
            <a:r>
              <a:rPr kumimoji="1" lang="ja-JP" altLang="en-US" dirty="0" smtClean="0"/>
              <a:t>第</a:t>
            </a:r>
            <a:r>
              <a:rPr kumimoji="1" lang="en-US" altLang="ja-JP" dirty="0" smtClean="0"/>
              <a:t>1MODE</a:t>
            </a:r>
            <a:r>
              <a:rPr kumimoji="1" lang="ja-JP" altLang="en-US" dirty="0" smtClean="0"/>
              <a:t>　</a:t>
            </a:r>
            <a:endParaRPr kumimoji="1" lang="en-US" altLang="ja-JP" dirty="0" smtClean="0"/>
          </a:p>
          <a:p>
            <a:r>
              <a:rPr kumimoji="1" lang="en-US" altLang="ja-JP" dirty="0" smtClean="0"/>
              <a:t>EU</a:t>
            </a:r>
            <a:r>
              <a:rPr kumimoji="1" lang="ja-JP" altLang="en-US" dirty="0" smtClean="0"/>
              <a:t>パターン，北極正</a:t>
            </a:r>
            <a:endParaRPr kumimoji="1" lang="en-US" altLang="ja-JP" dirty="0" smtClean="0"/>
          </a:p>
          <a:p>
            <a:endParaRPr kumimoji="1" lang="en-US" altLang="ja-JP" dirty="0"/>
          </a:p>
          <a:p>
            <a:r>
              <a:rPr kumimoji="1" lang="ja-JP" altLang="en-US" dirty="0" smtClean="0"/>
              <a:t>寄与率</a:t>
            </a:r>
            <a:r>
              <a:rPr kumimoji="1" lang="en-US" altLang="ja-JP" dirty="0" smtClean="0"/>
              <a:t>43%</a:t>
            </a:r>
            <a:endParaRPr kumimoji="1" lang="ja-JP" altLang="en-US" dirty="0"/>
          </a:p>
        </p:txBody>
      </p:sp>
      <p:pic>
        <p:nvPicPr>
          <p:cNvPr id="45" name="図 44"/>
          <p:cNvPicPr>
            <a:picLocks noChangeAspect="1"/>
          </p:cNvPicPr>
          <p:nvPr/>
        </p:nvPicPr>
        <p:blipFill rotWithShape="1">
          <a:blip r:embed="rId4" cstate="print">
            <a:extLst>
              <a:ext uri="{28A0092B-C50C-407E-A947-70E740481C1C}">
                <a14:useLocalDpi xmlns:a14="http://schemas.microsoft.com/office/drawing/2010/main" val="0"/>
              </a:ext>
            </a:extLst>
          </a:blip>
          <a:srcRect l="18370" t="9866" r="8272" b="10000"/>
          <a:stretch/>
        </p:blipFill>
        <p:spPr>
          <a:xfrm>
            <a:off x="3110230" y="3605726"/>
            <a:ext cx="3745202" cy="3161328"/>
          </a:xfrm>
          <a:prstGeom prst="rect">
            <a:avLst/>
          </a:prstGeom>
        </p:spPr>
      </p:pic>
      <p:sp>
        <p:nvSpPr>
          <p:cNvPr id="46" name="テキスト ボックス 45"/>
          <p:cNvSpPr txBox="1"/>
          <p:nvPr/>
        </p:nvSpPr>
        <p:spPr>
          <a:xfrm>
            <a:off x="7006379" y="4447726"/>
            <a:ext cx="2999437" cy="1477328"/>
          </a:xfrm>
          <a:prstGeom prst="rect">
            <a:avLst/>
          </a:prstGeom>
          <a:noFill/>
        </p:spPr>
        <p:txBody>
          <a:bodyPr wrap="square" rtlCol="0">
            <a:spAutoFit/>
          </a:bodyPr>
          <a:lstStyle/>
          <a:p>
            <a:r>
              <a:rPr kumimoji="1" lang="ja-JP" altLang="en-US" dirty="0" smtClean="0"/>
              <a:t>第</a:t>
            </a:r>
            <a:r>
              <a:rPr kumimoji="1" lang="en-US" altLang="ja-JP" dirty="0" smtClean="0"/>
              <a:t>2MODE</a:t>
            </a:r>
          </a:p>
          <a:p>
            <a:r>
              <a:rPr kumimoji="1" lang="ja-JP" altLang="en-US" dirty="0"/>
              <a:t>負</a:t>
            </a:r>
            <a:r>
              <a:rPr kumimoji="1" lang="ja-JP" altLang="en-US" dirty="0" smtClean="0"/>
              <a:t>の</a:t>
            </a:r>
            <a:r>
              <a:rPr kumimoji="1" lang="en-US" altLang="ja-JP" dirty="0" smtClean="0"/>
              <a:t>PNA</a:t>
            </a:r>
            <a:r>
              <a:rPr kumimoji="1" lang="ja-JP" altLang="en-US" dirty="0" smtClean="0"/>
              <a:t>パターン</a:t>
            </a:r>
            <a:endParaRPr kumimoji="1" lang="en-US" altLang="ja-JP" dirty="0" smtClean="0"/>
          </a:p>
          <a:p>
            <a:r>
              <a:rPr kumimoji="1" lang="ja-JP" altLang="en-US" dirty="0" smtClean="0"/>
              <a:t>ラニーニャ応答</a:t>
            </a:r>
            <a:endParaRPr kumimoji="1" lang="en-US" altLang="ja-JP" dirty="0" smtClean="0"/>
          </a:p>
          <a:p>
            <a:endParaRPr kumimoji="1" lang="en-US" altLang="ja-JP" dirty="0" smtClean="0"/>
          </a:p>
          <a:p>
            <a:r>
              <a:rPr kumimoji="1" lang="ja-JP" altLang="en-US" dirty="0" smtClean="0"/>
              <a:t>寄与率</a:t>
            </a:r>
            <a:r>
              <a:rPr kumimoji="1" lang="en-US" altLang="ja-JP" dirty="0" smtClean="0"/>
              <a:t>25%</a:t>
            </a:r>
            <a:endParaRPr kumimoji="1" lang="ja-JP" altLang="en-US" dirty="0"/>
          </a:p>
        </p:txBody>
      </p:sp>
    </p:spTree>
    <p:extLst>
      <p:ext uri="{BB962C8B-B14F-4D97-AF65-F5344CB8AC3E}">
        <p14:creationId xmlns:p14="http://schemas.microsoft.com/office/powerpoint/2010/main" val="3764734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435777" y="5806286"/>
            <a:ext cx="8157709" cy="604563"/>
          </a:xfrm>
          <a:prstGeom prst="roundRect">
            <a:avLst/>
          </a:prstGeom>
          <a:solidFill>
            <a:schemeClr val="accent6">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3"/>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a:xfrm>
            <a:off x="7993250" y="120305"/>
            <a:ext cx="670386" cy="203792"/>
          </a:xfrm>
        </p:spPr>
        <p:txBody>
          <a:bodyPr/>
          <a:lstStyle/>
          <a:p>
            <a:fld id="{7F22866C-2D18-40AA-8224-C8A59CA76CD4}" type="slidenum">
              <a:rPr kumimoji="1" lang="ja-JP" altLang="en-US" smtClean="0"/>
              <a:pPr/>
              <a:t>7</a:t>
            </a:fld>
            <a:r>
              <a:rPr kumimoji="1" lang="ja-JP" altLang="en-US" smtClean="0"/>
              <a:t> </a:t>
            </a:r>
            <a:r>
              <a:rPr kumimoji="1" lang="en-US" altLang="ja-JP" smtClean="0"/>
              <a:t>/ </a:t>
            </a:r>
            <a:endParaRPr kumimoji="1" lang="ja-JP" altLang="en-US" dirty="0"/>
          </a:p>
        </p:txBody>
      </p:sp>
      <p:sp>
        <p:nvSpPr>
          <p:cNvPr id="11" name="テキスト ボックス 10"/>
          <p:cNvSpPr txBox="1"/>
          <p:nvPr/>
        </p:nvSpPr>
        <p:spPr>
          <a:xfrm>
            <a:off x="1259622" y="4899798"/>
            <a:ext cx="4433813" cy="707886"/>
          </a:xfrm>
          <a:prstGeom prst="rect">
            <a:avLst/>
          </a:prstGeom>
          <a:noFill/>
        </p:spPr>
        <p:txBody>
          <a:bodyPr wrap="square" rtlCol="0">
            <a:spAutoFit/>
          </a:bodyPr>
          <a:lstStyle/>
          <a:p>
            <a:pPr algn="ctr"/>
            <a:r>
              <a:rPr kumimoji="1" lang="ja-JP" altLang="en-US" sz="2000" dirty="0" smtClean="0"/>
              <a:t>横軸：第</a:t>
            </a:r>
            <a:r>
              <a:rPr kumimoji="1" lang="en-US" altLang="ja-JP" sz="2000" dirty="0" smtClean="0"/>
              <a:t>1MODE</a:t>
            </a:r>
            <a:r>
              <a:rPr kumimoji="1" lang="ja-JP" altLang="en-US" sz="2000" dirty="0" smtClean="0"/>
              <a:t>インデックス</a:t>
            </a:r>
            <a:endParaRPr kumimoji="1" lang="en-US" altLang="ja-JP" sz="2000" dirty="0" smtClean="0"/>
          </a:p>
          <a:p>
            <a:pPr algn="ctr"/>
            <a:r>
              <a:rPr kumimoji="1" lang="en-US" altLang="ja-JP" sz="2000" dirty="0" smtClean="0"/>
              <a:t>EU</a:t>
            </a:r>
            <a:r>
              <a:rPr kumimoji="1" lang="ja-JP" altLang="en-US" sz="2000" dirty="0" smtClean="0"/>
              <a:t>パターン，北極正</a:t>
            </a:r>
            <a:endParaRPr kumimoji="1" lang="ja-JP" altLang="en-US" sz="2000" dirty="0"/>
          </a:p>
        </p:txBody>
      </p:sp>
      <p:sp>
        <p:nvSpPr>
          <p:cNvPr id="12" name="テキスト ボックス 11"/>
          <p:cNvSpPr txBox="1"/>
          <p:nvPr/>
        </p:nvSpPr>
        <p:spPr>
          <a:xfrm rot="16200000">
            <a:off x="-1516080" y="2300693"/>
            <a:ext cx="4313508" cy="707886"/>
          </a:xfrm>
          <a:prstGeom prst="rect">
            <a:avLst/>
          </a:prstGeom>
          <a:noFill/>
        </p:spPr>
        <p:txBody>
          <a:bodyPr wrap="square" rtlCol="0">
            <a:spAutoFit/>
          </a:bodyPr>
          <a:lstStyle/>
          <a:p>
            <a:pPr algn="ctr"/>
            <a:r>
              <a:rPr kumimoji="1" lang="ja-JP" altLang="en-US" sz="2000" dirty="0" smtClean="0"/>
              <a:t>縦軸：第</a:t>
            </a:r>
            <a:r>
              <a:rPr kumimoji="1" lang="en-US" altLang="ja-JP" sz="2000" dirty="0"/>
              <a:t>2</a:t>
            </a:r>
            <a:r>
              <a:rPr kumimoji="1" lang="en-US" altLang="ja-JP" sz="2000" dirty="0" smtClean="0"/>
              <a:t>MODE</a:t>
            </a:r>
            <a:r>
              <a:rPr kumimoji="1" lang="ja-JP" altLang="en-US" sz="2000" dirty="0" smtClean="0"/>
              <a:t>インデックス</a:t>
            </a:r>
            <a:endParaRPr kumimoji="1" lang="en-US" altLang="ja-JP" sz="2000" dirty="0" smtClean="0"/>
          </a:p>
          <a:p>
            <a:pPr algn="ctr"/>
            <a:r>
              <a:rPr kumimoji="1" lang="ja-JP" altLang="en-US" sz="2000" dirty="0" smtClean="0"/>
              <a:t>ラニーニャ応答パターン</a:t>
            </a:r>
            <a:endParaRPr kumimoji="1" lang="ja-JP" altLang="en-US" sz="2000" dirty="0"/>
          </a:p>
        </p:txBody>
      </p:sp>
      <p:sp>
        <p:nvSpPr>
          <p:cNvPr id="13" name="テキスト ボックス 12"/>
          <p:cNvSpPr txBox="1"/>
          <p:nvPr/>
        </p:nvSpPr>
        <p:spPr>
          <a:xfrm rot="16200000">
            <a:off x="4192037" y="1775507"/>
            <a:ext cx="5020064" cy="369332"/>
          </a:xfrm>
          <a:prstGeom prst="rect">
            <a:avLst/>
          </a:prstGeom>
          <a:noFill/>
        </p:spPr>
        <p:txBody>
          <a:bodyPr wrap="square" rtlCol="0">
            <a:spAutoFit/>
          </a:bodyPr>
          <a:lstStyle/>
          <a:p>
            <a:r>
              <a:rPr kumimoji="1" lang="ja-JP" altLang="en-US" dirty="0" smtClean="0"/>
              <a:t>色：</a:t>
            </a:r>
            <a:r>
              <a:rPr kumimoji="1" lang="ja-JP" altLang="en-US" dirty="0"/>
              <a:t>チャクチ</a:t>
            </a:r>
            <a:r>
              <a:rPr kumimoji="1" lang="ja-JP" altLang="en-US" dirty="0" err="1" smtClean="0"/>
              <a:t>海海</a:t>
            </a:r>
            <a:r>
              <a:rPr kumimoji="1" lang="ja-JP" altLang="en-US" dirty="0" smtClean="0"/>
              <a:t>氷インデックス</a:t>
            </a:r>
            <a:endParaRPr kumimoji="1" lang="ja-JP" altLang="en-US" dirty="0"/>
          </a:p>
        </p:txBody>
      </p:sp>
      <p:sp>
        <p:nvSpPr>
          <p:cNvPr id="14" name="右矢印 13"/>
          <p:cNvSpPr/>
          <p:nvPr/>
        </p:nvSpPr>
        <p:spPr>
          <a:xfrm>
            <a:off x="4707847" y="5934669"/>
            <a:ext cx="503239" cy="3566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763859" y="5928311"/>
            <a:ext cx="3943988" cy="369332"/>
          </a:xfrm>
          <a:prstGeom prst="rect">
            <a:avLst/>
          </a:prstGeom>
          <a:noFill/>
        </p:spPr>
        <p:txBody>
          <a:bodyPr wrap="square" rtlCol="0">
            <a:spAutoFit/>
          </a:bodyPr>
          <a:lstStyle/>
          <a:p>
            <a:r>
              <a:rPr kumimoji="1" lang="en-US" altLang="ja-JP" dirty="0" smtClean="0"/>
              <a:t>17/18</a:t>
            </a:r>
            <a:r>
              <a:rPr kumimoji="1" lang="ja-JP" altLang="en-US" dirty="0" smtClean="0"/>
              <a:t>年と同様な事例は見られない</a:t>
            </a:r>
            <a:endParaRPr kumimoji="1" lang="en-US" altLang="ja-JP" dirty="0" smtClean="0"/>
          </a:p>
        </p:txBody>
      </p:sp>
      <p:sp>
        <p:nvSpPr>
          <p:cNvPr id="17" name="正方形/長方形 16"/>
          <p:cNvSpPr/>
          <p:nvPr/>
        </p:nvSpPr>
        <p:spPr>
          <a:xfrm>
            <a:off x="5446384" y="5921953"/>
            <a:ext cx="2039341" cy="369332"/>
          </a:xfrm>
          <a:prstGeom prst="rect">
            <a:avLst/>
          </a:prstGeom>
        </p:spPr>
        <p:txBody>
          <a:bodyPr wrap="none">
            <a:spAutoFit/>
          </a:bodyPr>
          <a:lstStyle/>
          <a:p>
            <a:r>
              <a:rPr kumimoji="1" lang="ja-JP" altLang="en-US" b="1" dirty="0">
                <a:solidFill>
                  <a:srgbClr val="FF0000"/>
                </a:solidFill>
              </a:rPr>
              <a:t>異常</a:t>
            </a:r>
            <a:r>
              <a:rPr kumimoji="1" lang="ja-JP" altLang="en-US" b="1" dirty="0" smtClean="0">
                <a:solidFill>
                  <a:srgbClr val="FF0000"/>
                </a:solidFill>
              </a:rPr>
              <a:t>な</a:t>
            </a:r>
            <a:r>
              <a:rPr kumimoji="1" lang="ja-JP" altLang="en-US" b="1" dirty="0">
                <a:solidFill>
                  <a:srgbClr val="FF0000"/>
                </a:solidFill>
              </a:rPr>
              <a:t>事例</a:t>
            </a:r>
            <a:r>
              <a:rPr kumimoji="1" lang="ja-JP" altLang="en-US" dirty="0" smtClean="0"/>
              <a:t>である</a:t>
            </a:r>
            <a:endParaRPr kumimoji="1" lang="ja-JP" altLang="en-US" dirty="0"/>
          </a:p>
        </p:txBody>
      </p:sp>
      <p:pic>
        <p:nvPicPr>
          <p:cNvPr id="9" name="図 8"/>
          <p:cNvPicPr>
            <a:picLocks noChangeAspect="1"/>
          </p:cNvPicPr>
          <p:nvPr/>
        </p:nvPicPr>
        <p:blipFill rotWithShape="1">
          <a:blip r:embed="rId2" cstate="print">
            <a:extLst>
              <a:ext uri="{28A0092B-C50C-407E-A947-70E740481C1C}">
                <a14:useLocalDpi xmlns:a14="http://schemas.microsoft.com/office/drawing/2010/main" val="0"/>
              </a:ext>
            </a:extLst>
          </a:blip>
          <a:srcRect l="2397" t="15094" r="15874" b="2641"/>
          <a:stretch/>
        </p:blipFill>
        <p:spPr>
          <a:xfrm>
            <a:off x="1031720" y="369500"/>
            <a:ext cx="4765942" cy="4570273"/>
          </a:xfrm>
          <a:prstGeom prst="rect">
            <a:avLst/>
          </a:prstGeom>
        </p:spPr>
      </p:pic>
      <p:pic>
        <p:nvPicPr>
          <p:cNvPr id="18" name="図 17"/>
          <p:cNvPicPr>
            <a:picLocks noChangeAspect="1"/>
          </p:cNvPicPr>
          <p:nvPr/>
        </p:nvPicPr>
        <p:blipFill rotWithShape="1">
          <a:blip r:embed="rId2" cstate="print">
            <a:extLst>
              <a:ext uri="{28A0092B-C50C-407E-A947-70E740481C1C}">
                <a14:useLocalDpi xmlns:a14="http://schemas.microsoft.com/office/drawing/2010/main" val="0"/>
              </a:ext>
            </a:extLst>
          </a:blip>
          <a:srcRect l="90495" t="23072" r="-842" b="11868"/>
          <a:stretch/>
        </p:blipFill>
        <p:spPr>
          <a:xfrm>
            <a:off x="5834765" y="783860"/>
            <a:ext cx="645534" cy="3866773"/>
          </a:xfrm>
          <a:prstGeom prst="rect">
            <a:avLst/>
          </a:prstGeom>
        </p:spPr>
      </p:pic>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2784" t="15472" r="15127" b="2516"/>
          <a:stretch/>
        </p:blipFill>
        <p:spPr>
          <a:xfrm>
            <a:off x="1031721" y="369500"/>
            <a:ext cx="4803044" cy="4571657"/>
          </a:xfrm>
          <a:prstGeom prst="rect">
            <a:avLst/>
          </a:prstGeom>
        </p:spPr>
      </p:pic>
      <p:sp>
        <p:nvSpPr>
          <p:cNvPr id="8" name="楕円 7"/>
          <p:cNvSpPr/>
          <p:nvPr/>
        </p:nvSpPr>
        <p:spPr>
          <a:xfrm>
            <a:off x="5263303" y="1250830"/>
            <a:ext cx="630398" cy="450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95747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a:p>
        </p:txBody>
      </p:sp>
      <p:sp>
        <p:nvSpPr>
          <p:cNvPr id="2" name="スライド番号プレースホルダー 1"/>
          <p:cNvSpPr>
            <a:spLocks noGrp="1"/>
          </p:cNvSpPr>
          <p:nvPr>
            <p:ph type="sldNum" sz="quarter" idx="12"/>
          </p:nvPr>
        </p:nvSpPr>
        <p:spPr/>
        <p:txBody>
          <a:bodyPr/>
          <a:lstStyle/>
          <a:p>
            <a:fld id="{7F22866C-2D18-40AA-8224-C8A59CA76CD4}" type="slidenum">
              <a:rPr kumimoji="1" lang="ja-JP" altLang="en-US" smtClean="0"/>
              <a:t>8</a:t>
            </a:fld>
            <a:endParaRPr kumimoji="1" lang="ja-JP" altLang="en-US"/>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9277" t="29166" r="10930" b="16476"/>
          <a:stretch/>
        </p:blipFill>
        <p:spPr>
          <a:xfrm>
            <a:off x="129395" y="1155941"/>
            <a:ext cx="5161900" cy="2717320"/>
          </a:xfrm>
          <a:prstGeom prst="rect">
            <a:avLst/>
          </a:prstGeom>
        </p:spPr>
      </p:pic>
      <p:sp>
        <p:nvSpPr>
          <p:cNvPr id="5" name="テキスト ボックス 4"/>
          <p:cNvSpPr txBox="1"/>
          <p:nvPr/>
        </p:nvSpPr>
        <p:spPr>
          <a:xfrm>
            <a:off x="129395" y="3873261"/>
            <a:ext cx="4899804" cy="369332"/>
          </a:xfrm>
          <a:prstGeom prst="rect">
            <a:avLst/>
          </a:prstGeom>
          <a:noFill/>
        </p:spPr>
        <p:txBody>
          <a:bodyPr wrap="square" rtlCol="0">
            <a:spAutoFit/>
          </a:bodyPr>
          <a:lstStyle/>
          <a:p>
            <a:r>
              <a:rPr kumimoji="1" lang="en-US" altLang="ja-JP" dirty="0" smtClean="0"/>
              <a:t>9</a:t>
            </a:r>
            <a:r>
              <a:rPr kumimoji="1" lang="ja-JP" altLang="en-US" dirty="0" smtClean="0"/>
              <a:t>月から</a:t>
            </a:r>
            <a:r>
              <a:rPr kumimoji="1" lang="en-US" altLang="ja-JP" dirty="0" smtClean="0"/>
              <a:t>2</a:t>
            </a:r>
            <a:r>
              <a:rPr kumimoji="1" lang="ja-JP" altLang="en-US" dirty="0" smtClean="0"/>
              <a:t>月のチャクチ</a:t>
            </a:r>
            <a:r>
              <a:rPr kumimoji="1" lang="ja-JP" altLang="en-US" dirty="0" err="1" smtClean="0"/>
              <a:t>海海</a:t>
            </a:r>
            <a:r>
              <a:rPr kumimoji="1" lang="ja-JP" altLang="en-US" dirty="0" smtClean="0"/>
              <a:t>氷日変動</a:t>
            </a:r>
            <a:endParaRPr kumimoji="1" lang="ja-JP" altLang="en-US" dirty="0"/>
          </a:p>
        </p:txBody>
      </p:sp>
      <p:sp>
        <p:nvSpPr>
          <p:cNvPr id="6" name="テキスト ボックス 5"/>
          <p:cNvSpPr txBox="1"/>
          <p:nvPr/>
        </p:nvSpPr>
        <p:spPr>
          <a:xfrm>
            <a:off x="362308" y="4156329"/>
            <a:ext cx="3027872" cy="738664"/>
          </a:xfrm>
          <a:prstGeom prst="rect">
            <a:avLst/>
          </a:prstGeom>
          <a:noFill/>
        </p:spPr>
        <p:txBody>
          <a:bodyPr wrap="square" rtlCol="0">
            <a:spAutoFit/>
          </a:bodyPr>
          <a:lstStyle/>
          <a:p>
            <a:r>
              <a:rPr kumimoji="1" lang="ja-JP" altLang="en-US" sz="1400" dirty="0" smtClean="0"/>
              <a:t>黒：</a:t>
            </a:r>
            <a:r>
              <a:rPr kumimoji="1" lang="en-US" altLang="ja-JP" sz="1400" dirty="0" smtClean="0"/>
              <a:t>17/18</a:t>
            </a:r>
            <a:r>
              <a:rPr kumimoji="1" lang="ja-JP" altLang="en-US" sz="1400" dirty="0" smtClean="0"/>
              <a:t>年</a:t>
            </a:r>
            <a:endParaRPr kumimoji="1" lang="en-US" altLang="ja-JP" sz="1400" dirty="0" smtClean="0"/>
          </a:p>
          <a:p>
            <a:r>
              <a:rPr kumimoji="1" lang="ja-JP" altLang="en-US" sz="1400" dirty="0" smtClean="0"/>
              <a:t>灰：</a:t>
            </a:r>
            <a:r>
              <a:rPr kumimoji="1" lang="en-US" altLang="ja-JP" sz="1400" dirty="0" smtClean="0"/>
              <a:t>30</a:t>
            </a:r>
            <a:r>
              <a:rPr kumimoji="1" lang="ja-JP" altLang="en-US" sz="1400" dirty="0" smtClean="0"/>
              <a:t>年平均</a:t>
            </a:r>
            <a:endParaRPr kumimoji="1" lang="en-US" altLang="ja-JP" sz="1400" dirty="0" smtClean="0"/>
          </a:p>
          <a:p>
            <a:r>
              <a:rPr kumimoji="1" lang="ja-JP" altLang="en-US" sz="1400" dirty="0" smtClean="0">
                <a:solidFill>
                  <a:srgbClr val="FC20D2"/>
                </a:solidFill>
              </a:rPr>
              <a:t>桃</a:t>
            </a:r>
            <a:r>
              <a:rPr kumimoji="1" lang="ja-JP" altLang="en-US" sz="1400" dirty="0" smtClean="0"/>
              <a:t>：</a:t>
            </a:r>
            <a:r>
              <a:rPr kumimoji="1" lang="en-US" altLang="ja-JP" sz="1400" dirty="0" smtClean="0"/>
              <a:t>11/12</a:t>
            </a:r>
            <a:r>
              <a:rPr kumimoji="1" lang="ja-JP" altLang="en-US" sz="1400" dirty="0" smtClean="0"/>
              <a:t>～</a:t>
            </a:r>
            <a:r>
              <a:rPr kumimoji="1" lang="en-US" altLang="ja-JP" sz="1400" dirty="0" smtClean="0"/>
              <a:t>16/17</a:t>
            </a:r>
            <a:r>
              <a:rPr kumimoji="1" lang="ja-JP" altLang="en-US" sz="1400" dirty="0" smtClean="0"/>
              <a:t>の</a:t>
            </a:r>
            <a:r>
              <a:rPr kumimoji="1" lang="en-US" altLang="ja-JP" sz="1400" dirty="0" smtClean="0"/>
              <a:t>6</a:t>
            </a:r>
            <a:r>
              <a:rPr kumimoji="1" lang="ja-JP" altLang="en-US" sz="1400" dirty="0" smtClean="0"/>
              <a:t>年平均</a:t>
            </a:r>
            <a:endParaRPr kumimoji="1" lang="ja-JP" altLang="en-US" sz="1400" dirty="0"/>
          </a:p>
        </p:txBody>
      </p:sp>
      <p:sp>
        <p:nvSpPr>
          <p:cNvPr id="7" name="楕円 6"/>
          <p:cNvSpPr/>
          <p:nvPr/>
        </p:nvSpPr>
        <p:spPr>
          <a:xfrm>
            <a:off x="2061714" y="1233578"/>
            <a:ext cx="1078302" cy="9834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489702" y="1709157"/>
            <a:ext cx="4572000" cy="1015663"/>
          </a:xfrm>
          <a:prstGeom prst="rect">
            <a:avLst/>
          </a:prstGeom>
          <a:noFill/>
        </p:spPr>
        <p:txBody>
          <a:bodyPr wrap="square" rtlCol="0">
            <a:spAutoFit/>
          </a:bodyPr>
          <a:lstStyle/>
          <a:p>
            <a:r>
              <a:rPr kumimoji="1" lang="ja-JP" altLang="en-US" sz="2000" dirty="0" smtClean="0"/>
              <a:t>・平年や近年と比較して，</a:t>
            </a:r>
            <a:endParaRPr kumimoji="1" lang="en-US" altLang="ja-JP" sz="2000" dirty="0" smtClean="0"/>
          </a:p>
          <a:p>
            <a:r>
              <a:rPr kumimoji="1" lang="ja-JP" altLang="en-US" sz="2000" b="1" dirty="0"/>
              <a:t>初冬</a:t>
            </a:r>
            <a:r>
              <a:rPr kumimoji="1" lang="ja-JP" altLang="en-US" sz="2000" dirty="0" smtClean="0"/>
              <a:t>のチャクチ海の海氷が</a:t>
            </a:r>
            <a:endParaRPr kumimoji="1" lang="en-US" altLang="ja-JP" sz="2000" dirty="0" smtClean="0"/>
          </a:p>
          <a:p>
            <a:r>
              <a:rPr kumimoji="1" lang="ja-JP" altLang="en-US" sz="2000" b="1" dirty="0" smtClean="0"/>
              <a:t>後退</a:t>
            </a:r>
            <a:r>
              <a:rPr kumimoji="1" lang="ja-JP" altLang="en-US" sz="2000" dirty="0" smtClean="0"/>
              <a:t>している</a:t>
            </a:r>
            <a:endParaRPr kumimoji="1" lang="ja-JP" altLang="en-US" sz="2000" dirty="0"/>
          </a:p>
        </p:txBody>
      </p:sp>
      <p:sp>
        <p:nvSpPr>
          <p:cNvPr id="9" name="テキスト ボックス 8"/>
          <p:cNvSpPr txBox="1"/>
          <p:nvPr/>
        </p:nvSpPr>
        <p:spPr>
          <a:xfrm>
            <a:off x="5489702" y="2766218"/>
            <a:ext cx="3248856" cy="707886"/>
          </a:xfrm>
          <a:prstGeom prst="rect">
            <a:avLst/>
          </a:prstGeom>
          <a:noFill/>
        </p:spPr>
        <p:txBody>
          <a:bodyPr wrap="square" rtlCol="0">
            <a:spAutoFit/>
          </a:bodyPr>
          <a:lstStyle/>
          <a:p>
            <a:r>
              <a:rPr kumimoji="1" lang="ja-JP" altLang="en-US" sz="2000" dirty="0" smtClean="0"/>
              <a:t>・</a:t>
            </a:r>
            <a:r>
              <a:rPr kumimoji="1" lang="en-US" altLang="ja-JP" sz="2000" dirty="0" smtClean="0"/>
              <a:t>12</a:t>
            </a:r>
            <a:r>
              <a:rPr kumimoji="1" lang="ja-JP" altLang="en-US" sz="2000" dirty="0" smtClean="0"/>
              <a:t>月末にはチャクチ海の海氷は閉じてしまう</a:t>
            </a:r>
            <a:endParaRPr kumimoji="1" lang="ja-JP" altLang="en-US" sz="2000" dirty="0"/>
          </a:p>
        </p:txBody>
      </p:sp>
      <p:sp>
        <p:nvSpPr>
          <p:cNvPr id="10" name="下矢印 9"/>
          <p:cNvSpPr/>
          <p:nvPr/>
        </p:nvSpPr>
        <p:spPr>
          <a:xfrm>
            <a:off x="6573328" y="3640347"/>
            <a:ext cx="905774" cy="5159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819504" y="4369815"/>
            <a:ext cx="4589252" cy="646331"/>
          </a:xfrm>
          <a:prstGeom prst="rect">
            <a:avLst/>
          </a:prstGeom>
          <a:noFill/>
        </p:spPr>
        <p:txBody>
          <a:bodyPr wrap="square" rtlCol="0">
            <a:spAutoFit/>
          </a:bodyPr>
          <a:lstStyle/>
          <a:p>
            <a:r>
              <a:rPr kumimoji="1" lang="ja-JP" altLang="en-US" dirty="0" smtClean="0"/>
              <a:t>まずは</a:t>
            </a:r>
            <a:endParaRPr kumimoji="1" lang="en-US" altLang="ja-JP" dirty="0" smtClean="0"/>
          </a:p>
          <a:p>
            <a:r>
              <a:rPr kumimoji="1" lang="en-US" altLang="ja-JP" dirty="0" smtClean="0"/>
              <a:t>11</a:t>
            </a:r>
            <a:r>
              <a:rPr kumimoji="1" lang="ja-JP" altLang="en-US" dirty="0" smtClean="0"/>
              <a:t>月</a:t>
            </a:r>
            <a:r>
              <a:rPr kumimoji="1" lang="en-US" altLang="ja-JP" dirty="0" smtClean="0"/>
              <a:t>16</a:t>
            </a:r>
            <a:r>
              <a:rPr kumimoji="1" lang="ja-JP" altLang="en-US" dirty="0" smtClean="0"/>
              <a:t>日から</a:t>
            </a:r>
            <a:r>
              <a:rPr kumimoji="1" lang="en-US" altLang="ja-JP" dirty="0" smtClean="0"/>
              <a:t>12</a:t>
            </a:r>
            <a:r>
              <a:rPr kumimoji="1" lang="ja-JP" altLang="en-US" dirty="0" smtClean="0"/>
              <a:t>月</a:t>
            </a:r>
            <a:r>
              <a:rPr kumimoji="1" lang="en-US" altLang="ja-JP" dirty="0" smtClean="0"/>
              <a:t>15</a:t>
            </a:r>
            <a:r>
              <a:rPr kumimoji="1" lang="ja-JP" altLang="en-US" dirty="0" smtClean="0"/>
              <a:t>日の</a:t>
            </a:r>
            <a:r>
              <a:rPr kumimoji="1" lang="en-US" altLang="ja-JP" dirty="0" smtClean="0"/>
              <a:t>1</a:t>
            </a:r>
            <a:r>
              <a:rPr kumimoji="1" lang="ja-JP" altLang="en-US" dirty="0" smtClean="0"/>
              <a:t>か月平均に注目</a:t>
            </a:r>
            <a:endParaRPr kumimoji="1" lang="ja-JP" altLang="en-US" dirty="0"/>
          </a:p>
        </p:txBody>
      </p:sp>
    </p:spTree>
    <p:extLst>
      <p:ext uri="{BB962C8B-B14F-4D97-AF65-F5344CB8AC3E}">
        <p14:creationId xmlns:p14="http://schemas.microsoft.com/office/powerpoint/2010/main" val="425576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5123564" y="3916391"/>
            <a:ext cx="3287191" cy="190606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en-US" altLang="ja-JP" dirty="0" smtClean="0"/>
              <a:t>S</a:t>
            </a:r>
            <a:endParaRPr kumimoji="1" lang="ja-JP" altLang="en-US" dirty="0"/>
          </a:p>
        </p:txBody>
      </p:sp>
      <p:sp>
        <p:nvSpPr>
          <p:cNvPr id="3" name="スライド番号プレースホルダー 2"/>
          <p:cNvSpPr>
            <a:spLocks noGrp="1"/>
          </p:cNvSpPr>
          <p:nvPr>
            <p:ph type="sldNum" sz="quarter" idx="12"/>
          </p:nvPr>
        </p:nvSpPr>
        <p:spPr>
          <a:xfrm>
            <a:off x="7993250" y="120305"/>
            <a:ext cx="670386" cy="203792"/>
          </a:xfrm>
        </p:spPr>
        <p:txBody>
          <a:bodyPr/>
          <a:lstStyle/>
          <a:p>
            <a:fld id="{7F22866C-2D18-40AA-8224-C8A59CA76CD4}" type="slidenum">
              <a:rPr kumimoji="1" lang="ja-JP" altLang="en-US" smtClean="0"/>
              <a:pPr/>
              <a:t>9</a:t>
            </a:fld>
            <a:r>
              <a:rPr kumimoji="1" lang="ja-JP" altLang="en-US" smtClean="0"/>
              <a:t> </a:t>
            </a:r>
            <a:r>
              <a:rPr kumimoji="1" lang="en-US" altLang="ja-JP" smtClean="0"/>
              <a:t>/ </a:t>
            </a:r>
            <a:endParaRPr kumimoji="1" lang="ja-JP" altLang="en-US" dirty="0"/>
          </a:p>
        </p:txBody>
      </p:sp>
      <p:sp>
        <p:nvSpPr>
          <p:cNvPr id="10" name="テキスト ボックス 9"/>
          <p:cNvSpPr txBox="1"/>
          <p:nvPr/>
        </p:nvSpPr>
        <p:spPr>
          <a:xfrm>
            <a:off x="129398" y="5950867"/>
            <a:ext cx="3381375" cy="338554"/>
          </a:xfrm>
          <a:prstGeom prst="rect">
            <a:avLst/>
          </a:prstGeom>
          <a:noFill/>
        </p:spPr>
        <p:txBody>
          <a:bodyPr wrap="square" rtlCol="0">
            <a:spAutoFit/>
          </a:bodyPr>
          <a:lstStyle/>
          <a:p>
            <a:r>
              <a:rPr kumimoji="1" lang="ja-JP" altLang="en-US" sz="1600" dirty="0"/>
              <a:t>初冬</a:t>
            </a:r>
            <a:r>
              <a:rPr kumimoji="1" lang="ja-JP" altLang="en-US" sz="1600" dirty="0" smtClean="0"/>
              <a:t>の地表面偏差図</a:t>
            </a:r>
            <a:endParaRPr kumimoji="1" lang="ja-JP" altLang="en-US" sz="1600" dirty="0"/>
          </a:p>
        </p:txBody>
      </p:sp>
      <mc:AlternateContent xmlns:mc="http://schemas.openxmlformats.org/markup-compatibility/2006" xmlns:a14="http://schemas.microsoft.com/office/drawing/2010/main">
        <mc:Choice Requires="a14">
          <p:sp>
            <p:nvSpPr>
              <p:cNvPr id="12" name="テキスト ボックス 11"/>
              <p:cNvSpPr txBox="1"/>
              <p:nvPr/>
            </p:nvSpPr>
            <p:spPr>
              <a:xfrm>
                <a:off x="2275602" y="6047882"/>
                <a:ext cx="4412463" cy="784125"/>
              </a:xfrm>
              <a:prstGeom prst="rect">
                <a:avLst/>
              </a:prstGeom>
              <a:noFill/>
            </p:spPr>
            <p:txBody>
              <a:bodyPr wrap="square" rtlCol="0">
                <a:spAutoFit/>
              </a:bodyPr>
              <a:lstStyle/>
              <a:p>
                <a:r>
                  <a:rPr kumimoji="1" lang="ja-JP" altLang="en-US" sz="1100" dirty="0" smtClean="0"/>
                  <a:t>色：熱フラックスの偏差</a:t>
                </a:r>
                <a14:m>
                  <m:oMath xmlns:m="http://schemas.openxmlformats.org/officeDocument/2006/math">
                    <m:r>
                      <a:rPr kumimoji="1" lang="en-US" altLang="ja-JP" sz="1100" b="0" i="0" smtClean="0">
                        <a:latin typeface="Cambria Math" panose="02040503050406030204" pitchFamily="18" charset="0"/>
                      </a:rPr>
                      <m:t>[</m:t>
                    </m:r>
                    <m:r>
                      <m:rPr>
                        <m:sty m:val="p"/>
                      </m:rPr>
                      <a:rPr kumimoji="1" lang="en-US" altLang="ja-JP" sz="1100" b="0" i="0" smtClean="0">
                        <a:latin typeface="Cambria Math" panose="02040503050406030204" pitchFamily="18" charset="0"/>
                      </a:rPr>
                      <m:t>w</m:t>
                    </m:r>
                    <m:sSup>
                      <m:sSupPr>
                        <m:ctrlPr>
                          <a:rPr kumimoji="1" lang="en-US" altLang="ja-JP" sz="1100" b="0" i="1" smtClean="0">
                            <a:latin typeface="Cambria Math" panose="02040503050406030204" pitchFamily="18" charset="0"/>
                          </a:rPr>
                        </m:ctrlPr>
                      </m:sSupPr>
                      <m:e>
                        <m:r>
                          <m:rPr>
                            <m:sty m:val="p"/>
                          </m:rPr>
                          <a:rPr kumimoji="1" lang="en-US" altLang="ja-JP" sz="1100" b="0" i="0" smtClean="0">
                            <a:latin typeface="Cambria Math" panose="02040503050406030204" pitchFamily="18" charset="0"/>
                          </a:rPr>
                          <m:t>m</m:t>
                        </m:r>
                      </m:e>
                      <m:sup>
                        <m:r>
                          <a:rPr kumimoji="1" lang="en-US" altLang="ja-JP" sz="1100" b="0" i="1" smtClean="0">
                            <a:latin typeface="Cambria Math" panose="02040503050406030204" pitchFamily="18" charset="0"/>
                          </a:rPr>
                          <m:t>2</m:t>
                        </m:r>
                      </m:sup>
                    </m:sSup>
                    <m:r>
                      <a:rPr kumimoji="1" lang="en-US" altLang="ja-JP" sz="1100" b="0" i="0" smtClean="0">
                        <a:latin typeface="Cambria Math" panose="02040503050406030204" pitchFamily="18" charset="0"/>
                      </a:rPr>
                      <m:t>]</m:t>
                    </m:r>
                  </m:oMath>
                </a14:m>
                <a:r>
                  <a:rPr kumimoji="1" lang="ja-JP" altLang="en-US" sz="1100" dirty="0" smtClean="0"/>
                  <a:t>（上図）</a:t>
                </a:r>
                <a:endParaRPr kumimoji="1" lang="en-US" altLang="ja-JP" sz="1100" dirty="0" smtClean="0"/>
              </a:p>
              <a:p>
                <a:r>
                  <a:rPr kumimoji="1" lang="ja-JP" altLang="en-US" sz="1100" dirty="0" smtClean="0"/>
                  <a:t>　　地上気温偏差</a:t>
                </a:r>
                <a14:m>
                  <m:oMath xmlns:m="http://schemas.openxmlformats.org/officeDocument/2006/math">
                    <m:r>
                      <a:rPr kumimoji="1" lang="en-US" altLang="ja-JP" sz="1100">
                        <a:latin typeface="Cambria Math" panose="02040503050406030204" pitchFamily="18" charset="0"/>
                      </a:rPr>
                      <m:t>[</m:t>
                    </m:r>
                    <m:r>
                      <m:rPr>
                        <m:sty m:val="p"/>
                      </m:rPr>
                      <a:rPr kumimoji="1" lang="en-US" altLang="ja-JP" sz="1100" b="0" i="0" smtClean="0">
                        <a:latin typeface="Cambria Math" panose="02040503050406030204" pitchFamily="18" charset="0"/>
                      </a:rPr>
                      <m:t>K</m:t>
                    </m:r>
                    <m:r>
                      <a:rPr kumimoji="1" lang="en-US" altLang="ja-JP" sz="1100">
                        <a:latin typeface="Cambria Math" panose="02040503050406030204" pitchFamily="18" charset="0"/>
                      </a:rPr>
                      <m:t>]</m:t>
                    </m:r>
                  </m:oMath>
                </a14:m>
                <a:r>
                  <a:rPr kumimoji="1" lang="ja-JP" altLang="en-US" sz="1100" dirty="0" smtClean="0"/>
                  <a:t>（下図</a:t>
                </a:r>
                <a:r>
                  <a:rPr kumimoji="1" lang="ja-JP" altLang="en-US" sz="1100" dirty="0"/>
                  <a:t>）</a:t>
                </a:r>
                <a:endParaRPr kumimoji="1" lang="en-US" altLang="ja-JP" sz="1100" dirty="0" smtClean="0"/>
              </a:p>
              <a:p>
                <a:r>
                  <a:rPr kumimoji="1" lang="ja-JP" altLang="en-US" sz="1100" dirty="0">
                    <a:solidFill>
                      <a:srgbClr val="00B050"/>
                    </a:solidFill>
                  </a:rPr>
                  <a:t>緑</a:t>
                </a:r>
                <a:r>
                  <a:rPr kumimoji="1" lang="ja-JP" altLang="en-US" sz="1100" dirty="0" smtClean="0">
                    <a:solidFill>
                      <a:srgbClr val="00B050"/>
                    </a:solidFill>
                  </a:rPr>
                  <a:t>線</a:t>
                </a:r>
                <a:r>
                  <a:rPr kumimoji="1" lang="ja-JP" altLang="en-US" sz="1100" dirty="0" smtClean="0"/>
                  <a:t>：</a:t>
                </a:r>
                <a:r>
                  <a:rPr kumimoji="1" lang="en-US" altLang="ja-JP" sz="1100" dirty="0" smtClean="0"/>
                  <a:t>17/18</a:t>
                </a:r>
                <a:r>
                  <a:rPr kumimoji="1" lang="ja-JP" altLang="en-US" sz="1100" dirty="0" smtClean="0"/>
                  <a:t>年の海氷密接度</a:t>
                </a:r>
                <a:r>
                  <a:rPr kumimoji="1" lang="en-US" altLang="ja-JP" sz="1100" dirty="0" smtClean="0"/>
                  <a:t>0.6</a:t>
                </a:r>
                <a:r>
                  <a:rPr kumimoji="1" lang="ja-JP" altLang="en-US" sz="1100" dirty="0" smtClean="0"/>
                  <a:t>等値線</a:t>
                </a:r>
                <a:endParaRPr kumimoji="1" lang="en-US" altLang="ja-JP" sz="1100" dirty="0" smtClean="0"/>
              </a:p>
              <a:p>
                <a:r>
                  <a:rPr kumimoji="1" lang="ja-JP" altLang="en-US" sz="1100" dirty="0" smtClean="0">
                    <a:solidFill>
                      <a:srgbClr val="0070C0"/>
                    </a:solidFill>
                  </a:rPr>
                  <a:t>青線</a:t>
                </a:r>
                <a:r>
                  <a:rPr kumimoji="1" lang="ja-JP" altLang="en-US" sz="1100" dirty="0" smtClean="0"/>
                  <a:t>：</a:t>
                </a:r>
                <a:r>
                  <a:rPr kumimoji="1" lang="en-US" altLang="ja-JP" sz="1100" dirty="0"/>
                  <a:t> </a:t>
                </a:r>
                <a:r>
                  <a:rPr kumimoji="1" lang="ja-JP" altLang="en-US" sz="1100" dirty="0" smtClean="0"/>
                  <a:t>気候値の海</a:t>
                </a:r>
                <a:r>
                  <a:rPr kumimoji="1" lang="ja-JP" altLang="en-US" sz="1100" dirty="0"/>
                  <a:t>氷密接度</a:t>
                </a:r>
                <a:r>
                  <a:rPr kumimoji="1" lang="en-US" altLang="ja-JP" sz="1100" dirty="0"/>
                  <a:t>0.6</a:t>
                </a:r>
                <a:r>
                  <a:rPr kumimoji="1" lang="ja-JP" altLang="en-US" sz="1100" dirty="0"/>
                  <a:t>等値</a:t>
                </a:r>
                <a:r>
                  <a:rPr kumimoji="1" lang="ja-JP" altLang="en-US" sz="1100" dirty="0" smtClean="0"/>
                  <a:t>線</a:t>
                </a:r>
                <a:endParaRPr kumimoji="1" lang="en-US" altLang="ja-JP" sz="1100" dirty="0" smtClean="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2275602" y="6047882"/>
                <a:ext cx="4412463" cy="784125"/>
              </a:xfrm>
              <a:prstGeom prst="rect">
                <a:avLst/>
              </a:prstGeom>
              <a:blipFill>
                <a:blip r:embed="rId2"/>
                <a:stretch>
                  <a:fillRect t="-1550" b="-3101"/>
                </a:stretch>
              </a:blipFill>
            </p:spPr>
            <p:txBody>
              <a:bodyPr/>
              <a:lstStyle/>
              <a:p>
                <a:r>
                  <a:rPr lang="ja-JP" altLang="en-US">
                    <a:noFill/>
                  </a:rPr>
                  <a:t> </a:t>
                </a:r>
              </a:p>
            </p:txBody>
          </p:sp>
        </mc:Fallback>
      </mc:AlternateContent>
      <p:sp>
        <p:nvSpPr>
          <p:cNvPr id="8" name="テキスト ボックス 7"/>
          <p:cNvSpPr txBox="1"/>
          <p:nvPr/>
        </p:nvSpPr>
        <p:spPr>
          <a:xfrm>
            <a:off x="4554746" y="710841"/>
            <a:ext cx="4650241" cy="461665"/>
          </a:xfrm>
          <a:prstGeom prst="rect">
            <a:avLst/>
          </a:prstGeom>
          <a:noFill/>
        </p:spPr>
        <p:txBody>
          <a:bodyPr wrap="square" rtlCol="0">
            <a:spAutoFit/>
          </a:bodyPr>
          <a:lstStyle/>
          <a:p>
            <a:r>
              <a:rPr kumimoji="1" lang="ja-JP" altLang="en-US" sz="2400" dirty="0"/>
              <a:t>平年</a:t>
            </a:r>
            <a:r>
              <a:rPr kumimoji="1" lang="ja-JP" altLang="en-US" sz="2400" dirty="0" smtClean="0"/>
              <a:t>よりも海氷が後退する</a:t>
            </a:r>
            <a:endParaRPr kumimoji="1" lang="en-US" altLang="ja-JP" sz="2400" dirty="0" smtClean="0"/>
          </a:p>
        </p:txBody>
      </p:sp>
      <p:sp>
        <p:nvSpPr>
          <p:cNvPr id="21" name="下矢印 20"/>
          <p:cNvSpPr/>
          <p:nvPr/>
        </p:nvSpPr>
        <p:spPr>
          <a:xfrm>
            <a:off x="5000901" y="1269760"/>
            <a:ext cx="439947" cy="1228522"/>
          </a:xfrm>
          <a:prstGeom prst="downArrow">
            <a:avLst/>
          </a:prstGeom>
          <a:solidFill>
            <a:schemeClr val="accent1">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5658563" y="1675173"/>
            <a:ext cx="3374139" cy="461665"/>
          </a:xfrm>
          <a:prstGeom prst="rect">
            <a:avLst/>
          </a:prstGeom>
        </p:spPr>
        <p:txBody>
          <a:bodyPr wrap="square">
            <a:spAutoFit/>
          </a:bodyPr>
          <a:lstStyle/>
          <a:p>
            <a:r>
              <a:rPr kumimoji="1" lang="ja-JP" altLang="en-US" sz="2400" dirty="0" smtClean="0">
                <a:solidFill>
                  <a:srgbClr val="FF0000"/>
                </a:solidFill>
              </a:rPr>
              <a:t>潜熱・顕熱 放出</a:t>
            </a:r>
            <a:endParaRPr lang="ja-JP" altLang="en-US" sz="2400" dirty="0">
              <a:solidFill>
                <a:srgbClr val="FF0000"/>
              </a:solidFill>
            </a:endParaRPr>
          </a:p>
        </p:txBody>
      </p:sp>
      <p:sp>
        <p:nvSpPr>
          <p:cNvPr id="35" name="テキスト ボックス 34"/>
          <p:cNvSpPr txBox="1"/>
          <p:nvPr/>
        </p:nvSpPr>
        <p:spPr>
          <a:xfrm>
            <a:off x="4554747" y="2687869"/>
            <a:ext cx="3975754" cy="461665"/>
          </a:xfrm>
          <a:prstGeom prst="rect">
            <a:avLst/>
          </a:prstGeom>
          <a:noFill/>
        </p:spPr>
        <p:txBody>
          <a:bodyPr wrap="square" rtlCol="0">
            <a:spAutoFit/>
          </a:bodyPr>
          <a:lstStyle/>
          <a:p>
            <a:r>
              <a:rPr kumimoji="1" lang="ja-JP" altLang="en-US" sz="2400" dirty="0" smtClean="0"/>
              <a:t>地表面大気が温められる</a:t>
            </a:r>
            <a:endParaRPr kumimoji="1" lang="ja-JP" altLang="en-US" sz="2400" dirty="0"/>
          </a:p>
        </p:txBody>
      </p:sp>
      <p:sp>
        <p:nvSpPr>
          <p:cNvPr id="36" name="テキスト ボックス 35"/>
          <p:cNvSpPr txBox="1"/>
          <p:nvPr/>
        </p:nvSpPr>
        <p:spPr>
          <a:xfrm>
            <a:off x="5302212" y="4049726"/>
            <a:ext cx="2928696" cy="646331"/>
          </a:xfrm>
          <a:prstGeom prst="rect">
            <a:avLst/>
          </a:prstGeom>
          <a:noFill/>
        </p:spPr>
        <p:txBody>
          <a:bodyPr wrap="square" rtlCol="0">
            <a:spAutoFit/>
          </a:bodyPr>
          <a:lstStyle/>
          <a:p>
            <a:r>
              <a:rPr kumimoji="1" lang="ja-JP" altLang="en-US" dirty="0" smtClean="0"/>
              <a:t>地表面加熱は上空の大気に影響を及ぼすか？</a:t>
            </a:r>
            <a:endParaRPr kumimoji="1" lang="ja-JP" altLang="en-US" dirty="0"/>
          </a:p>
        </p:txBody>
      </p:sp>
      <p:sp>
        <p:nvSpPr>
          <p:cNvPr id="38" name="下矢印 37"/>
          <p:cNvSpPr/>
          <p:nvPr/>
        </p:nvSpPr>
        <p:spPr>
          <a:xfrm>
            <a:off x="6466967" y="4719680"/>
            <a:ext cx="599186" cy="33307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5601805" y="5052752"/>
            <a:ext cx="2928696" cy="646331"/>
          </a:xfrm>
          <a:prstGeom prst="rect">
            <a:avLst/>
          </a:prstGeom>
          <a:noFill/>
        </p:spPr>
        <p:txBody>
          <a:bodyPr wrap="square" rtlCol="0">
            <a:spAutoFit/>
          </a:bodyPr>
          <a:lstStyle/>
          <a:p>
            <a:r>
              <a:rPr kumimoji="1" lang="en-US" altLang="ja-JP" dirty="0" smtClean="0"/>
              <a:t>LBM</a:t>
            </a:r>
            <a:r>
              <a:rPr kumimoji="1" lang="ja-JP" altLang="en-US" dirty="0" smtClean="0"/>
              <a:t>による加熱実験</a:t>
            </a:r>
            <a:endParaRPr kumimoji="1" lang="en-US" altLang="ja-JP" dirty="0" smtClean="0"/>
          </a:p>
          <a:p>
            <a:r>
              <a:rPr kumimoji="1" lang="en-US" altLang="ja-JP" dirty="0" smtClean="0"/>
              <a:t>WRF</a:t>
            </a:r>
            <a:r>
              <a:rPr kumimoji="1" lang="ja-JP" altLang="en-US" dirty="0" smtClean="0"/>
              <a:t>による感度実験</a:t>
            </a:r>
            <a:endParaRPr kumimoji="1" lang="ja-JP" altLang="en-US" dirty="0"/>
          </a:p>
        </p:txBody>
      </p:sp>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l="12497" t="25200" r="12909" b="9334"/>
          <a:stretch/>
        </p:blipFill>
        <p:spPr>
          <a:xfrm>
            <a:off x="202798" y="472424"/>
            <a:ext cx="3964017" cy="2688304"/>
          </a:xfrm>
          <a:prstGeom prst="rect">
            <a:avLst/>
          </a:prstGeom>
        </p:spPr>
      </p:pic>
      <p:pic>
        <p:nvPicPr>
          <p:cNvPr id="9" name="図 8"/>
          <p:cNvPicPr>
            <a:picLocks noChangeAspect="1"/>
          </p:cNvPicPr>
          <p:nvPr/>
        </p:nvPicPr>
        <p:blipFill rotWithShape="1">
          <a:blip r:embed="rId4">
            <a:extLst>
              <a:ext uri="{28A0092B-C50C-407E-A947-70E740481C1C}">
                <a14:useLocalDpi xmlns:a14="http://schemas.microsoft.com/office/drawing/2010/main" val="0"/>
              </a:ext>
            </a:extLst>
          </a:blip>
          <a:srcRect l="11879" t="22000" r="12909" b="8933"/>
          <a:stretch/>
        </p:blipFill>
        <p:spPr>
          <a:xfrm>
            <a:off x="225576" y="3155477"/>
            <a:ext cx="3941239" cy="2796660"/>
          </a:xfrm>
          <a:prstGeom prst="rect">
            <a:avLst/>
          </a:prstGeom>
        </p:spPr>
      </p:pic>
    </p:spTree>
    <p:extLst>
      <p:ext uri="{BB962C8B-B14F-4D97-AF65-F5344CB8AC3E}">
        <p14:creationId xmlns:p14="http://schemas.microsoft.com/office/powerpoint/2010/main" val="2690069596"/>
      </p:ext>
    </p:extLst>
  </p:cSld>
  <p:clrMapOvr>
    <a:masterClrMapping/>
  </p:clrMapOvr>
  <p:timing>
    <p:tnLst>
      <p:par>
        <p:cTn id="1" dur="indefinite" restart="never" nodeType="tmRoot"/>
      </p:par>
    </p:tnLst>
  </p:timing>
</p:sld>
</file>

<file path=ppt/theme/theme1.xml><?xml version="1.0" encoding="utf-8"?>
<a:theme xmlns:a="http://schemas.openxmlformats.org/drawingml/2006/main" name="180605_合ゼミ">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丸とTime">
      <a:majorFont>
        <a:latin typeface="Times New Roman"/>
        <a:ea typeface="HG丸ｺﾞｼｯｸM-PRO"/>
        <a:cs typeface=""/>
      </a:majorFont>
      <a:minorFont>
        <a:latin typeface="Times New Roman"/>
        <a:ea typeface="HG丸ｺﾞｼｯｸM-PRO"/>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180605_合ゼミ</Template>
  <TotalTime>27557</TotalTime>
  <Words>1653</Words>
  <Application>Microsoft Office PowerPoint</Application>
  <PresentationFormat>画面に合わせる (4:3)</PresentationFormat>
  <Paragraphs>351</Paragraphs>
  <Slides>45</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45</vt:i4>
      </vt:variant>
    </vt:vector>
  </HeadingPairs>
  <TitlesOfParts>
    <vt:vector size="51" baseType="lpstr">
      <vt:lpstr>HG丸ｺﾞｼｯｸM-PRO</vt:lpstr>
      <vt:lpstr>游ゴシック</vt:lpstr>
      <vt:lpstr>Arial</vt:lpstr>
      <vt:lpstr>Cambria Math</vt:lpstr>
      <vt:lpstr>Times New Roman</vt:lpstr>
      <vt:lpstr>180605_合ゼミ</vt:lpstr>
      <vt:lpstr>2017/18年冬季の異常な中高緯度大気循環に影響した 異常なチャクチ海の海氷減少 </vt:lpstr>
      <vt:lpstr>PowerPoint プレゼンテーション</vt:lpstr>
      <vt:lpstr>研究の背景</vt:lpstr>
      <vt:lpstr>使用データ・解析手法</vt:lpstr>
      <vt:lpstr>使用データ・解析手法</vt:lpstr>
      <vt:lpstr>使用データ・解析手法</vt:lpstr>
      <vt:lpstr>PowerPoint プレゼンテーション</vt:lpstr>
      <vt:lpstr>PowerPoint プレゼンテーション</vt:lpstr>
      <vt:lpstr>S</vt:lpstr>
      <vt:lpstr>考察・原因結果の切り分けに向けて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参考・引用文献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EOF解析とは？</vt:lpstr>
      <vt:lpstr>EOF解析とは？</vt:lpstr>
      <vt:lpstr>解析手法</vt:lpstr>
      <vt:lpstr>PowerPoint プレゼンテーション</vt:lpstr>
      <vt:lpstr>PowerPoint プレゼンテーション</vt:lpstr>
      <vt:lpstr>PowerPoint プレゼンテーション</vt:lpstr>
      <vt:lpstr>PowerPoint プレゼンテーション</vt:lpstr>
      <vt:lpstr>線形回帰の結果</vt:lpstr>
      <vt:lpstr>線形回帰の結果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太田 圭祐</dc:creator>
  <cp:lastModifiedBy>太田 圭祐</cp:lastModifiedBy>
  <cp:revision>583</cp:revision>
  <dcterms:created xsi:type="dcterms:W3CDTF">2018-07-10T06:14:54Z</dcterms:created>
  <dcterms:modified xsi:type="dcterms:W3CDTF">2019-03-26T14:38:16Z</dcterms:modified>
</cp:coreProperties>
</file>