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74" r:id="rId2"/>
    <p:sldId id="256" r:id="rId3"/>
    <p:sldId id="308" r:id="rId4"/>
    <p:sldId id="340" r:id="rId5"/>
    <p:sldId id="347" r:id="rId6"/>
    <p:sldId id="309" r:id="rId7"/>
    <p:sldId id="306" r:id="rId8"/>
    <p:sldId id="326" r:id="rId9"/>
    <p:sldId id="348" r:id="rId10"/>
    <p:sldId id="283" r:id="rId11"/>
    <p:sldId id="284" r:id="rId12"/>
    <p:sldId id="334" r:id="rId13"/>
    <p:sldId id="285" r:id="rId14"/>
    <p:sldId id="286" r:id="rId15"/>
    <p:sldId id="330" r:id="rId16"/>
    <p:sldId id="287" r:id="rId17"/>
    <p:sldId id="320" r:id="rId18"/>
    <p:sldId id="295" r:id="rId19"/>
    <p:sldId id="351" r:id="rId20"/>
    <p:sldId id="329" r:id="rId21"/>
    <p:sldId id="365" r:id="rId22"/>
    <p:sldId id="366" r:id="rId23"/>
    <p:sldId id="367" r:id="rId24"/>
    <p:sldId id="364" r:id="rId25"/>
    <p:sldId id="292" r:id="rId26"/>
    <p:sldId id="335" r:id="rId27"/>
    <p:sldId id="336" r:id="rId28"/>
    <p:sldId id="352" r:id="rId29"/>
    <p:sldId id="353" r:id="rId30"/>
    <p:sldId id="354" r:id="rId31"/>
    <p:sldId id="355" r:id="rId32"/>
    <p:sldId id="356" r:id="rId33"/>
    <p:sldId id="357" r:id="rId34"/>
    <p:sldId id="343" r:id="rId35"/>
    <p:sldId id="342" r:id="rId36"/>
    <p:sldId id="368" r:id="rId37"/>
    <p:sldId id="369" r:id="rId38"/>
    <p:sldId id="333" r:id="rId39"/>
    <p:sldId id="288" r:id="rId40"/>
    <p:sldId id="276" r:id="rId41"/>
    <p:sldId id="291" r:id="rId42"/>
    <p:sldId id="341" r:id="rId43"/>
    <p:sldId id="338" r:id="rId44"/>
    <p:sldId id="339" r:id="rId45"/>
    <p:sldId id="299" r:id="rId46"/>
    <p:sldId id="323" r:id="rId47"/>
    <p:sldId id="362" r:id="rId48"/>
    <p:sldId id="363" r:id="rId49"/>
    <p:sldId id="304" r:id="rId50"/>
    <p:sldId id="322" r:id="rId51"/>
    <p:sldId id="328" r:id="rId52"/>
    <p:sldId id="279" r:id="rId53"/>
    <p:sldId id="345" r:id="rId54"/>
    <p:sldId id="312" r:id="rId55"/>
    <p:sldId id="324" r:id="rId56"/>
    <p:sldId id="301" r:id="rId57"/>
    <p:sldId id="327" r:id="rId58"/>
    <p:sldId id="331" r:id="rId59"/>
    <p:sldId id="314" r:id="rId60"/>
    <p:sldId id="358" r:id="rId61"/>
    <p:sldId id="359" r:id="rId62"/>
    <p:sldId id="360" r:id="rId63"/>
    <p:sldId id="361" r:id="rId64"/>
    <p:sldId id="315" r:id="rId65"/>
    <p:sldId id="319" r:id="rId66"/>
    <p:sldId id="296" r:id="rId67"/>
    <p:sldId id="305" r:id="rId68"/>
    <p:sldId id="313" r:id="rId69"/>
    <p:sldId id="316" r:id="rId70"/>
    <p:sldId id="317" r:id="rId71"/>
    <p:sldId id="294" r:id="rId72"/>
    <p:sldId id="303" r:id="rId73"/>
    <p:sldId id="325" r:id="rId74"/>
    <p:sldId id="282" r:id="rId75"/>
    <p:sldId id="300" r:id="rId76"/>
    <p:sldId id="302" r:id="rId77"/>
    <p:sldId id="281" r:id="rId78"/>
    <p:sldId id="311" r:id="rId79"/>
    <p:sldId id="310" r:id="rId80"/>
    <p:sldId id="293" r:id="rId81"/>
    <p:sldId id="346" r:id="rId82"/>
    <p:sldId id="275" r:id="rId83"/>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00B050"/>
    <a:srgbClr val="0B25C3"/>
    <a:srgbClr val="8A660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7468" autoAdjust="0"/>
  </p:normalViewPr>
  <p:slideViewPr>
    <p:cSldViewPr snapToGrid="0">
      <p:cViewPr varScale="1">
        <p:scale>
          <a:sx n="115" d="100"/>
          <a:sy n="115" d="100"/>
        </p:scale>
        <p:origin x="14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ohei\AppData\Local\Packages\Microsoft.MicrosoftEdge_8wekyb3d8bbwe\TempState\Downloads\data%20(1).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00B050"/>
              </a:solidFill>
              <a:round/>
            </a:ln>
            <a:effectLst/>
          </c:spPr>
          <c:marker>
            <c:symbol val="none"/>
          </c:marker>
          <c:val>
            <c:numRef>
              <c:f>'data (21)'!$B$8:$B$85</c:f>
              <c:numCache>
                <c:formatCode>General</c:formatCode>
                <c:ptCount val="78"/>
                <c:pt idx="0">
                  <c:v>6.9</c:v>
                </c:pt>
                <c:pt idx="1">
                  <c:v>6.6</c:v>
                </c:pt>
                <c:pt idx="2">
                  <c:v>8.4</c:v>
                </c:pt>
                <c:pt idx="3">
                  <c:v>14.4</c:v>
                </c:pt>
                <c:pt idx="4">
                  <c:v>16.100000000000001</c:v>
                </c:pt>
                <c:pt idx="5">
                  <c:v>18.8</c:v>
                </c:pt>
                <c:pt idx="6">
                  <c:v>17</c:v>
                </c:pt>
                <c:pt idx="7">
                  <c:v>17.7</c:v>
                </c:pt>
                <c:pt idx="8">
                  <c:v>14.9</c:v>
                </c:pt>
                <c:pt idx="9">
                  <c:v>18.5</c:v>
                </c:pt>
                <c:pt idx="10">
                  <c:v>17.5</c:v>
                </c:pt>
                <c:pt idx="11">
                  <c:v>17.600000000000001</c:v>
                </c:pt>
                <c:pt idx="12">
                  <c:v>17.100000000000001</c:v>
                </c:pt>
                <c:pt idx="13">
                  <c:v>16.2</c:v>
                </c:pt>
                <c:pt idx="14">
                  <c:v>13.5</c:v>
                </c:pt>
                <c:pt idx="15">
                  <c:v>13.4</c:v>
                </c:pt>
                <c:pt idx="16">
                  <c:v>12.9</c:v>
                </c:pt>
                <c:pt idx="17">
                  <c:v>12.1</c:v>
                </c:pt>
                <c:pt idx="18">
                  <c:v>11.2</c:v>
                </c:pt>
                <c:pt idx="19">
                  <c:v>10.7</c:v>
                </c:pt>
                <c:pt idx="20">
                  <c:v>10.4</c:v>
                </c:pt>
                <c:pt idx="21">
                  <c:v>10.7</c:v>
                </c:pt>
                <c:pt idx="22">
                  <c:v>10.1</c:v>
                </c:pt>
                <c:pt idx="23">
                  <c:v>9.4</c:v>
                </c:pt>
                <c:pt idx="24">
                  <c:v>8.5</c:v>
                </c:pt>
                <c:pt idx="25">
                  <c:v>6.6</c:v>
                </c:pt>
                <c:pt idx="26">
                  <c:v>7.7</c:v>
                </c:pt>
                <c:pt idx="27">
                  <c:v>11.4</c:v>
                </c:pt>
                <c:pt idx="28">
                  <c:v>14.6</c:v>
                </c:pt>
                <c:pt idx="29">
                  <c:v>19.600000000000001</c:v>
                </c:pt>
                <c:pt idx="30">
                  <c:v>23.7</c:v>
                </c:pt>
                <c:pt idx="31">
                  <c:v>25.6</c:v>
                </c:pt>
                <c:pt idx="32">
                  <c:v>20.8</c:v>
                </c:pt>
                <c:pt idx="33">
                  <c:v>26.8</c:v>
                </c:pt>
                <c:pt idx="34">
                  <c:v>27.6</c:v>
                </c:pt>
                <c:pt idx="35">
                  <c:v>27.7</c:v>
                </c:pt>
                <c:pt idx="36">
                  <c:v>26.2</c:v>
                </c:pt>
                <c:pt idx="37">
                  <c:v>25</c:v>
                </c:pt>
                <c:pt idx="38">
                  <c:v>22.2</c:v>
                </c:pt>
                <c:pt idx="39">
                  <c:v>20.9</c:v>
                </c:pt>
                <c:pt idx="40">
                  <c:v>19.600000000000001</c:v>
                </c:pt>
                <c:pt idx="41">
                  <c:v>18.7</c:v>
                </c:pt>
                <c:pt idx="42">
                  <c:v>14.2</c:v>
                </c:pt>
                <c:pt idx="43">
                  <c:v>8.1999999999999993</c:v>
                </c:pt>
                <c:pt idx="44">
                  <c:v>7.3</c:v>
                </c:pt>
                <c:pt idx="45">
                  <c:v>7.7</c:v>
                </c:pt>
                <c:pt idx="46">
                  <c:v>7.2</c:v>
                </c:pt>
                <c:pt idx="47">
                  <c:v>6.3</c:v>
                </c:pt>
                <c:pt idx="48">
                  <c:v>5.4</c:v>
                </c:pt>
                <c:pt idx="49">
                  <c:v>4.9000000000000004</c:v>
                </c:pt>
                <c:pt idx="50">
                  <c:v>5</c:v>
                </c:pt>
                <c:pt idx="51">
                  <c:v>5.2</c:v>
                </c:pt>
                <c:pt idx="52">
                  <c:v>5.8</c:v>
                </c:pt>
                <c:pt idx="53">
                  <c:v>6.7</c:v>
                </c:pt>
                <c:pt idx="54">
                  <c:v>7.8</c:v>
                </c:pt>
                <c:pt idx="55">
                  <c:v>6.7</c:v>
                </c:pt>
                <c:pt idx="56">
                  <c:v>6.9</c:v>
                </c:pt>
                <c:pt idx="57">
                  <c:v>6.4</c:v>
                </c:pt>
                <c:pt idx="58">
                  <c:v>5.6</c:v>
                </c:pt>
                <c:pt idx="59">
                  <c:v>5.0999999999999996</c:v>
                </c:pt>
                <c:pt idx="60">
                  <c:v>5.9</c:v>
                </c:pt>
                <c:pt idx="61">
                  <c:v>4.7</c:v>
                </c:pt>
                <c:pt idx="62">
                  <c:v>4.7</c:v>
                </c:pt>
                <c:pt idx="63">
                  <c:v>4.3</c:v>
                </c:pt>
                <c:pt idx="64">
                  <c:v>3.8</c:v>
                </c:pt>
                <c:pt idx="65">
                  <c:v>3.8</c:v>
                </c:pt>
                <c:pt idx="66">
                  <c:v>3.9</c:v>
                </c:pt>
                <c:pt idx="67">
                  <c:v>3.9</c:v>
                </c:pt>
                <c:pt idx="68">
                  <c:v>3.9</c:v>
                </c:pt>
                <c:pt idx="69">
                  <c:v>5</c:v>
                </c:pt>
                <c:pt idx="70">
                  <c:v>6.2</c:v>
                </c:pt>
                <c:pt idx="71">
                  <c:v>6.2</c:v>
                </c:pt>
                <c:pt idx="72">
                  <c:v>7.7</c:v>
                </c:pt>
                <c:pt idx="73">
                  <c:v>9.3000000000000007</c:v>
                </c:pt>
                <c:pt idx="74">
                  <c:v>7.2</c:v>
                </c:pt>
                <c:pt idx="75">
                  <c:v>7.4</c:v>
                </c:pt>
                <c:pt idx="76">
                  <c:v>8</c:v>
                </c:pt>
                <c:pt idx="77">
                  <c:v>8.1999999999999993</c:v>
                </c:pt>
              </c:numCache>
            </c:numRef>
          </c:val>
          <c:smooth val="0"/>
          <c:extLst>
            <c:ext xmlns:c16="http://schemas.microsoft.com/office/drawing/2014/chart" uri="{C3380CC4-5D6E-409C-BE32-E72D297353CC}">
              <c16:uniqueId val="{00000000-01B0-4E49-99E1-1AD878F88DD8}"/>
            </c:ext>
          </c:extLst>
        </c:ser>
        <c:dLbls>
          <c:showLegendKey val="0"/>
          <c:showVal val="0"/>
          <c:showCatName val="0"/>
          <c:showSerName val="0"/>
          <c:showPercent val="0"/>
          <c:showBubbleSize val="0"/>
        </c:dLbls>
        <c:smooth val="0"/>
        <c:axId val="372616544"/>
        <c:axId val="372615888"/>
      </c:lineChart>
      <c:catAx>
        <c:axId val="372616544"/>
        <c:scaling>
          <c:orientation val="minMax"/>
        </c:scaling>
        <c:delete val="1"/>
        <c:axPos val="b"/>
        <c:numFmt formatCode="General" sourceLinked="1"/>
        <c:majorTickMark val="none"/>
        <c:minorTickMark val="none"/>
        <c:tickLblPos val="nextTo"/>
        <c:crossAx val="372615888"/>
        <c:crosses val="autoZero"/>
        <c:auto val="1"/>
        <c:lblAlgn val="ctr"/>
        <c:lblOffset val="100"/>
        <c:noMultiLvlLbl val="0"/>
      </c:catAx>
      <c:valAx>
        <c:axId val="372615888"/>
        <c:scaling>
          <c:orientation val="minMax"/>
          <c:max val="28"/>
          <c:min val="0"/>
        </c:scaling>
        <c:delete val="1"/>
        <c:axPos val="l"/>
        <c:majorGridlines>
          <c:spPr>
            <a:ln w="9525" cap="flat" cmpd="sng" algn="ctr">
              <a:solidFill>
                <a:schemeClr val="tx1"/>
              </a:solidFill>
              <a:round/>
            </a:ln>
            <a:effectLst/>
          </c:spPr>
        </c:majorGridlines>
        <c:numFmt formatCode="General" sourceLinked="1"/>
        <c:majorTickMark val="none"/>
        <c:minorTickMark val="none"/>
        <c:tickLblPos val="nextTo"/>
        <c:crossAx val="372616544"/>
        <c:crosses val="autoZero"/>
        <c:crossBetween val="between"/>
        <c:majorUnit val="3"/>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0070C0"/>
              </a:solidFill>
              <a:round/>
            </a:ln>
            <a:effectLst/>
          </c:spPr>
          <c:marker>
            <c:symbol val="circle"/>
            <c:size val="12"/>
            <c:spPr>
              <a:solidFill>
                <a:srgbClr val="0070C0"/>
              </a:solidFill>
              <a:ln w="38100">
                <a:solidFill>
                  <a:srgbClr val="0070C0"/>
                </a:solidFill>
              </a:ln>
              <a:effectLst/>
            </c:spPr>
          </c:marker>
          <c:val>
            <c:numRef>
              <c:f>AMeDAS!$B$6:$M$6</c:f>
              <c:numCache>
                <c:formatCode>0.00_ </c:formatCode>
                <c:ptCount val="12"/>
                <c:pt idx="0">
                  <c:v>-0.33657969999999998</c:v>
                </c:pt>
                <c:pt idx="1">
                  <c:v>-8.6763591000000001E-2</c:v>
                </c:pt>
                <c:pt idx="2">
                  <c:v>0.32344889999999998</c:v>
                </c:pt>
                <c:pt idx="3">
                  <c:v>0.74629120000000004</c:v>
                </c:pt>
                <c:pt idx="4">
                  <c:v>0.81583950000000005</c:v>
                </c:pt>
                <c:pt idx="5">
                  <c:v>0.76196489999999995</c:v>
                </c:pt>
                <c:pt idx="6">
                  <c:v>0.66806169999999998</c:v>
                </c:pt>
                <c:pt idx="7">
                  <c:v>0.59914080000000003</c:v>
                </c:pt>
                <c:pt idx="8">
                  <c:v>0.27017180000000002</c:v>
                </c:pt>
                <c:pt idx="9">
                  <c:v>4.7638583999999998E-2</c:v>
                </c:pt>
                <c:pt idx="10">
                  <c:v>-0.25828220000000002</c:v>
                </c:pt>
                <c:pt idx="11">
                  <c:v>-0.55312260000000002</c:v>
                </c:pt>
              </c:numCache>
            </c:numRef>
          </c:val>
          <c:smooth val="0"/>
          <c:extLst>
            <c:ext xmlns:c16="http://schemas.microsoft.com/office/drawing/2014/chart" uri="{C3380CC4-5D6E-409C-BE32-E72D297353CC}">
              <c16:uniqueId val="{00000000-2010-4E6D-8FDC-5DEE6AE17A3B}"/>
            </c:ext>
          </c:extLst>
        </c:ser>
        <c:ser>
          <c:idx val="1"/>
          <c:order val="1"/>
          <c:spPr>
            <a:ln w="38100" cap="rnd">
              <a:solidFill>
                <a:srgbClr val="92D050"/>
              </a:solidFill>
              <a:round/>
            </a:ln>
            <a:effectLst/>
          </c:spPr>
          <c:marker>
            <c:symbol val="circle"/>
            <c:size val="12"/>
            <c:spPr>
              <a:solidFill>
                <a:srgbClr val="92D050"/>
              </a:solidFill>
              <a:ln w="38100">
                <a:solidFill>
                  <a:srgbClr val="92D050"/>
                </a:solidFill>
              </a:ln>
              <a:effectLst/>
            </c:spPr>
          </c:marker>
          <c:val>
            <c:numRef>
              <c:f>AMeDAS!$B$7:$M$7</c:f>
              <c:numCache>
                <c:formatCode>0.00_ </c:formatCode>
                <c:ptCount val="12"/>
                <c:pt idx="0">
                  <c:v>-0.64730310000000002</c:v>
                </c:pt>
                <c:pt idx="1">
                  <c:v>-0.3288103</c:v>
                </c:pt>
                <c:pt idx="2">
                  <c:v>-0.1998463</c:v>
                </c:pt>
                <c:pt idx="3">
                  <c:v>0.24049010000000001</c:v>
                </c:pt>
                <c:pt idx="4">
                  <c:v>0.55692260000000005</c:v>
                </c:pt>
                <c:pt idx="5">
                  <c:v>0.60500019999999999</c:v>
                </c:pt>
                <c:pt idx="6">
                  <c:v>0.51548870000000002</c:v>
                </c:pt>
                <c:pt idx="7">
                  <c:v>0.41826269999999999</c:v>
                </c:pt>
                <c:pt idx="8">
                  <c:v>0.25280069999999999</c:v>
                </c:pt>
                <c:pt idx="9">
                  <c:v>7.1780249000000004E-2</c:v>
                </c:pt>
                <c:pt idx="10">
                  <c:v>-0.14446349999999999</c:v>
                </c:pt>
                <c:pt idx="11">
                  <c:v>-0.47917660000000001</c:v>
                </c:pt>
              </c:numCache>
            </c:numRef>
          </c:val>
          <c:smooth val="0"/>
          <c:extLst>
            <c:ext xmlns:c16="http://schemas.microsoft.com/office/drawing/2014/chart" uri="{C3380CC4-5D6E-409C-BE32-E72D297353CC}">
              <c16:uniqueId val="{00000001-2010-4E6D-8FDC-5DEE6AE17A3B}"/>
            </c:ext>
          </c:extLst>
        </c:ser>
        <c:ser>
          <c:idx val="2"/>
          <c:order val="2"/>
          <c:spPr>
            <a:ln w="38100" cap="rnd">
              <a:solidFill>
                <a:srgbClr val="FF0000"/>
              </a:solidFill>
              <a:round/>
            </a:ln>
            <a:effectLst/>
          </c:spPr>
          <c:marker>
            <c:symbol val="circle"/>
            <c:size val="12"/>
            <c:spPr>
              <a:solidFill>
                <a:srgbClr val="FF0000"/>
              </a:solidFill>
              <a:ln w="38100">
                <a:solidFill>
                  <a:srgbClr val="FF0000"/>
                </a:solidFill>
              </a:ln>
              <a:effectLst/>
            </c:spPr>
          </c:marker>
          <c:val>
            <c:numRef>
              <c:f>AMeDAS!$B$8:$M$8</c:f>
              <c:numCache>
                <c:formatCode>0.00_ </c:formatCode>
                <c:ptCount val="12"/>
                <c:pt idx="0">
                  <c:v>-0.168241</c:v>
                </c:pt>
                <c:pt idx="1">
                  <c:v>-5.7702767999999998E-3</c:v>
                </c:pt>
                <c:pt idx="2">
                  <c:v>-4.7981184000000003E-2</c:v>
                </c:pt>
                <c:pt idx="3">
                  <c:v>0.27479019999999998</c:v>
                </c:pt>
                <c:pt idx="4">
                  <c:v>0.54353609999999997</c:v>
                </c:pt>
                <c:pt idx="5">
                  <c:v>0.66001569999999998</c:v>
                </c:pt>
                <c:pt idx="6">
                  <c:v>0.56956870000000004</c:v>
                </c:pt>
                <c:pt idx="7">
                  <c:v>0.53359920000000005</c:v>
                </c:pt>
                <c:pt idx="8">
                  <c:v>0.384413</c:v>
                </c:pt>
                <c:pt idx="9">
                  <c:v>6.4628250999999998E-2</c:v>
                </c:pt>
                <c:pt idx="10">
                  <c:v>-0.23998120000000001</c:v>
                </c:pt>
                <c:pt idx="11">
                  <c:v>-0.35717169999999998</c:v>
                </c:pt>
              </c:numCache>
            </c:numRef>
          </c:val>
          <c:smooth val="0"/>
          <c:extLst>
            <c:ext xmlns:c16="http://schemas.microsoft.com/office/drawing/2014/chart" uri="{C3380CC4-5D6E-409C-BE32-E72D297353CC}">
              <c16:uniqueId val="{00000002-2010-4E6D-8FDC-5DEE6AE17A3B}"/>
            </c:ext>
          </c:extLst>
        </c:ser>
        <c:dLbls>
          <c:showLegendKey val="0"/>
          <c:showVal val="0"/>
          <c:showCatName val="0"/>
          <c:showSerName val="0"/>
          <c:showPercent val="0"/>
          <c:showBubbleSize val="0"/>
        </c:dLbls>
        <c:marker val="1"/>
        <c:smooth val="0"/>
        <c:axId val="435955984"/>
        <c:axId val="435953688"/>
      </c:lineChart>
      <c:catAx>
        <c:axId val="435955984"/>
        <c:scaling>
          <c:orientation val="minMax"/>
        </c:scaling>
        <c:delete val="0"/>
        <c:axPos val="b"/>
        <c:minorGridlines>
          <c:spPr>
            <a:ln w="9525" cap="flat" cmpd="sng" algn="ctr">
              <a:solidFill>
                <a:schemeClr val="bg1">
                  <a:lumMod val="50000"/>
                </a:schemeClr>
              </a:solidFill>
              <a:round/>
            </a:ln>
            <a:effectLst/>
          </c:spPr>
        </c:minorGridlines>
        <c:majorTickMark val="none"/>
        <c:minorTickMark val="none"/>
        <c:tickLblPos val="low"/>
        <c:spPr>
          <a:noFill/>
          <a:ln w="57150" cap="flat" cmpd="sng" algn="ctr">
            <a:solidFill>
              <a:schemeClr val="bg1">
                <a:lumMod val="50000"/>
              </a:schemeClr>
            </a:solidFill>
            <a:prstDash val="dash"/>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crossAx val="435953688"/>
        <c:crosses val="autoZero"/>
        <c:auto val="1"/>
        <c:lblAlgn val="ctr"/>
        <c:lblOffset val="100"/>
        <c:noMultiLvlLbl val="0"/>
      </c:catAx>
      <c:valAx>
        <c:axId val="435953688"/>
        <c:scaling>
          <c:orientation val="minMax"/>
        </c:scaling>
        <c:delete val="0"/>
        <c:axPos val="l"/>
        <c:majorGridlines>
          <c:spPr>
            <a:ln w="9525" cap="flat" cmpd="sng" algn="ctr">
              <a:solidFill>
                <a:schemeClr val="bg1">
                  <a:lumMod val="50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crossAx val="435955984"/>
        <c:crosses val="autoZero"/>
        <c:crossBetween val="between"/>
      </c:valAx>
      <c:spPr>
        <a:noFill/>
        <a:ln>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00B050"/>
              </a:solidFill>
              <a:round/>
            </a:ln>
            <a:effectLst/>
          </c:spPr>
          <c:marker>
            <c:symbol val="none"/>
          </c:marker>
          <c:val>
            <c:numRef>
              <c:f>'data (21)'!$B$8:$B$85</c:f>
              <c:numCache>
                <c:formatCode>General</c:formatCode>
                <c:ptCount val="78"/>
                <c:pt idx="0">
                  <c:v>6.9</c:v>
                </c:pt>
                <c:pt idx="1">
                  <c:v>6.6</c:v>
                </c:pt>
                <c:pt idx="2">
                  <c:v>8.4</c:v>
                </c:pt>
                <c:pt idx="3">
                  <c:v>14.4</c:v>
                </c:pt>
                <c:pt idx="4">
                  <c:v>16.100000000000001</c:v>
                </c:pt>
                <c:pt idx="5">
                  <c:v>18.8</c:v>
                </c:pt>
                <c:pt idx="6">
                  <c:v>17</c:v>
                </c:pt>
                <c:pt idx="7">
                  <c:v>17.7</c:v>
                </c:pt>
                <c:pt idx="8">
                  <c:v>14.9</c:v>
                </c:pt>
                <c:pt idx="9">
                  <c:v>18.5</c:v>
                </c:pt>
                <c:pt idx="10">
                  <c:v>17.5</c:v>
                </c:pt>
                <c:pt idx="11">
                  <c:v>17.600000000000001</c:v>
                </c:pt>
                <c:pt idx="12">
                  <c:v>17.100000000000001</c:v>
                </c:pt>
                <c:pt idx="13">
                  <c:v>16.2</c:v>
                </c:pt>
                <c:pt idx="14">
                  <c:v>13.5</c:v>
                </c:pt>
                <c:pt idx="15">
                  <c:v>13.4</c:v>
                </c:pt>
                <c:pt idx="16">
                  <c:v>12.9</c:v>
                </c:pt>
                <c:pt idx="17">
                  <c:v>12.1</c:v>
                </c:pt>
                <c:pt idx="18">
                  <c:v>11.2</c:v>
                </c:pt>
                <c:pt idx="19">
                  <c:v>10.7</c:v>
                </c:pt>
                <c:pt idx="20">
                  <c:v>10.4</c:v>
                </c:pt>
                <c:pt idx="21">
                  <c:v>10.7</c:v>
                </c:pt>
                <c:pt idx="22">
                  <c:v>10.1</c:v>
                </c:pt>
                <c:pt idx="23">
                  <c:v>9.4</c:v>
                </c:pt>
                <c:pt idx="24">
                  <c:v>8.5</c:v>
                </c:pt>
                <c:pt idx="25">
                  <c:v>6.6</c:v>
                </c:pt>
                <c:pt idx="26">
                  <c:v>7.7</c:v>
                </c:pt>
                <c:pt idx="27">
                  <c:v>11.4</c:v>
                </c:pt>
                <c:pt idx="28">
                  <c:v>14.6</c:v>
                </c:pt>
                <c:pt idx="29">
                  <c:v>19.600000000000001</c:v>
                </c:pt>
                <c:pt idx="30">
                  <c:v>23.7</c:v>
                </c:pt>
                <c:pt idx="31">
                  <c:v>25.6</c:v>
                </c:pt>
                <c:pt idx="32">
                  <c:v>20.8</c:v>
                </c:pt>
                <c:pt idx="33">
                  <c:v>26.8</c:v>
                </c:pt>
                <c:pt idx="34">
                  <c:v>27.6</c:v>
                </c:pt>
                <c:pt idx="35">
                  <c:v>27.7</c:v>
                </c:pt>
                <c:pt idx="36">
                  <c:v>26.2</c:v>
                </c:pt>
                <c:pt idx="37">
                  <c:v>25</c:v>
                </c:pt>
                <c:pt idx="38">
                  <c:v>22.2</c:v>
                </c:pt>
                <c:pt idx="39">
                  <c:v>20.9</c:v>
                </c:pt>
                <c:pt idx="40">
                  <c:v>19.600000000000001</c:v>
                </c:pt>
                <c:pt idx="41">
                  <c:v>18.7</c:v>
                </c:pt>
                <c:pt idx="42">
                  <c:v>14.2</c:v>
                </c:pt>
                <c:pt idx="43">
                  <c:v>8.1999999999999993</c:v>
                </c:pt>
                <c:pt idx="44">
                  <c:v>7.3</c:v>
                </c:pt>
                <c:pt idx="45">
                  <c:v>7.7</c:v>
                </c:pt>
                <c:pt idx="46">
                  <c:v>7.2</c:v>
                </c:pt>
                <c:pt idx="47">
                  <c:v>6.3</c:v>
                </c:pt>
                <c:pt idx="48">
                  <c:v>5.4</c:v>
                </c:pt>
                <c:pt idx="49">
                  <c:v>4.9000000000000004</c:v>
                </c:pt>
                <c:pt idx="50">
                  <c:v>5</c:v>
                </c:pt>
                <c:pt idx="51">
                  <c:v>5.2</c:v>
                </c:pt>
                <c:pt idx="52">
                  <c:v>5.8</c:v>
                </c:pt>
                <c:pt idx="53">
                  <c:v>6.7</c:v>
                </c:pt>
                <c:pt idx="54">
                  <c:v>7.8</c:v>
                </c:pt>
                <c:pt idx="55">
                  <c:v>6.7</c:v>
                </c:pt>
                <c:pt idx="56">
                  <c:v>6.9</c:v>
                </c:pt>
                <c:pt idx="57">
                  <c:v>6.4</c:v>
                </c:pt>
                <c:pt idx="58">
                  <c:v>5.6</c:v>
                </c:pt>
                <c:pt idx="59">
                  <c:v>5.0999999999999996</c:v>
                </c:pt>
                <c:pt idx="60">
                  <c:v>5.9</c:v>
                </c:pt>
                <c:pt idx="61">
                  <c:v>4.7</c:v>
                </c:pt>
                <c:pt idx="62">
                  <c:v>4.7</c:v>
                </c:pt>
                <c:pt idx="63">
                  <c:v>4.3</c:v>
                </c:pt>
                <c:pt idx="64">
                  <c:v>3.8</c:v>
                </c:pt>
                <c:pt idx="65">
                  <c:v>3.8</c:v>
                </c:pt>
                <c:pt idx="66">
                  <c:v>3.9</c:v>
                </c:pt>
                <c:pt idx="67">
                  <c:v>3.9</c:v>
                </c:pt>
                <c:pt idx="68">
                  <c:v>3.9</c:v>
                </c:pt>
                <c:pt idx="69">
                  <c:v>5</c:v>
                </c:pt>
                <c:pt idx="70">
                  <c:v>6.2</c:v>
                </c:pt>
                <c:pt idx="71">
                  <c:v>6.2</c:v>
                </c:pt>
                <c:pt idx="72">
                  <c:v>7.7</c:v>
                </c:pt>
                <c:pt idx="73">
                  <c:v>9.3000000000000007</c:v>
                </c:pt>
                <c:pt idx="74">
                  <c:v>7.2</c:v>
                </c:pt>
                <c:pt idx="75">
                  <c:v>7.4</c:v>
                </c:pt>
                <c:pt idx="76">
                  <c:v>8</c:v>
                </c:pt>
                <c:pt idx="77">
                  <c:v>8.1999999999999993</c:v>
                </c:pt>
              </c:numCache>
            </c:numRef>
          </c:val>
          <c:smooth val="0"/>
          <c:extLst>
            <c:ext xmlns:c16="http://schemas.microsoft.com/office/drawing/2014/chart" uri="{C3380CC4-5D6E-409C-BE32-E72D297353CC}">
              <c16:uniqueId val="{00000000-1919-4F38-A8E9-D5BD0B7FE275}"/>
            </c:ext>
          </c:extLst>
        </c:ser>
        <c:dLbls>
          <c:showLegendKey val="0"/>
          <c:showVal val="0"/>
          <c:showCatName val="0"/>
          <c:showSerName val="0"/>
          <c:showPercent val="0"/>
          <c:showBubbleSize val="0"/>
        </c:dLbls>
        <c:smooth val="0"/>
        <c:axId val="372616544"/>
        <c:axId val="372615888"/>
      </c:lineChart>
      <c:catAx>
        <c:axId val="372616544"/>
        <c:scaling>
          <c:orientation val="minMax"/>
        </c:scaling>
        <c:delete val="1"/>
        <c:axPos val="b"/>
        <c:numFmt formatCode="General" sourceLinked="1"/>
        <c:majorTickMark val="none"/>
        <c:minorTickMark val="none"/>
        <c:tickLblPos val="nextTo"/>
        <c:crossAx val="372615888"/>
        <c:crosses val="autoZero"/>
        <c:auto val="1"/>
        <c:lblAlgn val="ctr"/>
        <c:lblOffset val="100"/>
        <c:noMultiLvlLbl val="0"/>
      </c:catAx>
      <c:valAx>
        <c:axId val="372615888"/>
        <c:scaling>
          <c:orientation val="minMax"/>
          <c:max val="28"/>
          <c:min val="0"/>
        </c:scaling>
        <c:delete val="1"/>
        <c:axPos val="l"/>
        <c:majorGridlines>
          <c:spPr>
            <a:ln w="9525" cap="flat" cmpd="sng" algn="ctr">
              <a:solidFill>
                <a:schemeClr val="tx1"/>
              </a:solidFill>
              <a:round/>
            </a:ln>
            <a:effectLst/>
          </c:spPr>
        </c:majorGridlines>
        <c:numFmt formatCode="General" sourceLinked="1"/>
        <c:majorTickMark val="none"/>
        <c:minorTickMark val="none"/>
        <c:tickLblPos val="nextTo"/>
        <c:crossAx val="372616544"/>
        <c:crosses val="autoZero"/>
        <c:crossBetween val="between"/>
        <c:majorUnit val="3"/>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7150" cap="rnd">
              <a:solidFill>
                <a:srgbClr val="00FF00"/>
              </a:solidFill>
              <a:round/>
            </a:ln>
            <a:effectLst/>
          </c:spPr>
          <c:marker>
            <c:symbol val="none"/>
          </c:marker>
          <c:val>
            <c:numRef>
              <c:f>'data (1)'!$B$8:$B$85</c:f>
              <c:numCache>
                <c:formatCode>General</c:formatCode>
                <c:ptCount val="78"/>
                <c:pt idx="0">
                  <c:v>8.1</c:v>
                </c:pt>
                <c:pt idx="1">
                  <c:v>6.4</c:v>
                </c:pt>
                <c:pt idx="2">
                  <c:v>7.1</c:v>
                </c:pt>
                <c:pt idx="3">
                  <c:v>8.9</c:v>
                </c:pt>
                <c:pt idx="4">
                  <c:v>9.1</c:v>
                </c:pt>
                <c:pt idx="5">
                  <c:v>14.6</c:v>
                </c:pt>
                <c:pt idx="6">
                  <c:v>18.2</c:v>
                </c:pt>
                <c:pt idx="7">
                  <c:v>18.899999999999999</c:v>
                </c:pt>
                <c:pt idx="8">
                  <c:v>18.8</c:v>
                </c:pt>
                <c:pt idx="9">
                  <c:v>20.8</c:v>
                </c:pt>
                <c:pt idx="10">
                  <c:v>20.9</c:v>
                </c:pt>
                <c:pt idx="11">
                  <c:v>20.399999999999999</c:v>
                </c:pt>
                <c:pt idx="12">
                  <c:v>14.9</c:v>
                </c:pt>
                <c:pt idx="13">
                  <c:v>12.4</c:v>
                </c:pt>
                <c:pt idx="14">
                  <c:v>13.3</c:v>
                </c:pt>
                <c:pt idx="15">
                  <c:v>13.6</c:v>
                </c:pt>
                <c:pt idx="16">
                  <c:v>12.1</c:v>
                </c:pt>
                <c:pt idx="17">
                  <c:v>11.9</c:v>
                </c:pt>
                <c:pt idx="18">
                  <c:v>13.7</c:v>
                </c:pt>
                <c:pt idx="19">
                  <c:v>11.8</c:v>
                </c:pt>
                <c:pt idx="20">
                  <c:v>12</c:v>
                </c:pt>
                <c:pt idx="21">
                  <c:v>10.7</c:v>
                </c:pt>
                <c:pt idx="22">
                  <c:v>8.6999999999999993</c:v>
                </c:pt>
                <c:pt idx="23">
                  <c:v>8.9</c:v>
                </c:pt>
                <c:pt idx="24">
                  <c:v>12.3</c:v>
                </c:pt>
                <c:pt idx="25">
                  <c:v>11.6</c:v>
                </c:pt>
                <c:pt idx="26">
                  <c:v>7.4</c:v>
                </c:pt>
                <c:pt idx="27">
                  <c:v>10.199999999999999</c:v>
                </c:pt>
                <c:pt idx="28">
                  <c:v>14.1</c:v>
                </c:pt>
                <c:pt idx="29">
                  <c:v>17.3</c:v>
                </c:pt>
                <c:pt idx="30">
                  <c:v>22.3</c:v>
                </c:pt>
                <c:pt idx="31">
                  <c:v>24.8</c:v>
                </c:pt>
                <c:pt idx="32">
                  <c:v>26</c:v>
                </c:pt>
                <c:pt idx="33">
                  <c:v>27.2</c:v>
                </c:pt>
                <c:pt idx="34">
                  <c:v>27.7</c:v>
                </c:pt>
                <c:pt idx="35">
                  <c:v>16.7</c:v>
                </c:pt>
                <c:pt idx="36">
                  <c:v>17.2</c:v>
                </c:pt>
                <c:pt idx="37">
                  <c:v>16.8</c:v>
                </c:pt>
                <c:pt idx="38">
                  <c:v>15.3</c:v>
                </c:pt>
                <c:pt idx="39">
                  <c:v>14.1</c:v>
                </c:pt>
                <c:pt idx="40">
                  <c:v>14.6</c:v>
                </c:pt>
                <c:pt idx="41">
                  <c:v>12.6</c:v>
                </c:pt>
                <c:pt idx="42">
                  <c:v>9.1</c:v>
                </c:pt>
                <c:pt idx="43">
                  <c:v>7.3</c:v>
                </c:pt>
                <c:pt idx="44">
                  <c:v>7.6</c:v>
                </c:pt>
                <c:pt idx="45">
                  <c:v>7.6</c:v>
                </c:pt>
                <c:pt idx="46">
                  <c:v>7.3</c:v>
                </c:pt>
                <c:pt idx="47">
                  <c:v>6.7</c:v>
                </c:pt>
                <c:pt idx="48">
                  <c:v>4.0999999999999996</c:v>
                </c:pt>
                <c:pt idx="49">
                  <c:v>4.0999999999999996</c:v>
                </c:pt>
                <c:pt idx="50">
                  <c:v>4.0999999999999996</c:v>
                </c:pt>
                <c:pt idx="51">
                  <c:v>4.4000000000000004</c:v>
                </c:pt>
                <c:pt idx="52">
                  <c:v>4.5999999999999996</c:v>
                </c:pt>
                <c:pt idx="53">
                  <c:v>5.3</c:v>
                </c:pt>
                <c:pt idx="54">
                  <c:v>4.8</c:v>
                </c:pt>
                <c:pt idx="55">
                  <c:v>5.0999999999999996</c:v>
                </c:pt>
                <c:pt idx="56">
                  <c:v>3.9</c:v>
                </c:pt>
                <c:pt idx="57">
                  <c:v>3.7</c:v>
                </c:pt>
                <c:pt idx="58">
                  <c:v>4.4000000000000004</c:v>
                </c:pt>
                <c:pt idx="59">
                  <c:v>4.0999999999999996</c:v>
                </c:pt>
                <c:pt idx="60">
                  <c:v>4.4000000000000004</c:v>
                </c:pt>
                <c:pt idx="61">
                  <c:v>4.3</c:v>
                </c:pt>
                <c:pt idx="62">
                  <c:v>4.5</c:v>
                </c:pt>
                <c:pt idx="63">
                  <c:v>4.2</c:v>
                </c:pt>
                <c:pt idx="64">
                  <c:v>5.6</c:v>
                </c:pt>
                <c:pt idx="65">
                  <c:v>7.4</c:v>
                </c:pt>
                <c:pt idx="66">
                  <c:v>7.3</c:v>
                </c:pt>
                <c:pt idx="67">
                  <c:v>7.1</c:v>
                </c:pt>
                <c:pt idx="68">
                  <c:v>6.8</c:v>
                </c:pt>
                <c:pt idx="69">
                  <c:v>6</c:v>
                </c:pt>
                <c:pt idx="70">
                  <c:v>5.8</c:v>
                </c:pt>
                <c:pt idx="71">
                  <c:v>6.7</c:v>
                </c:pt>
                <c:pt idx="72">
                  <c:v>6.4</c:v>
                </c:pt>
                <c:pt idx="73">
                  <c:v>6.5</c:v>
                </c:pt>
                <c:pt idx="74">
                  <c:v>6.6</c:v>
                </c:pt>
                <c:pt idx="75">
                  <c:v>6.7</c:v>
                </c:pt>
                <c:pt idx="76">
                  <c:v>6.7</c:v>
                </c:pt>
                <c:pt idx="77">
                  <c:v>5.5</c:v>
                </c:pt>
              </c:numCache>
            </c:numRef>
          </c:val>
          <c:smooth val="0"/>
          <c:extLst>
            <c:ext xmlns:c16="http://schemas.microsoft.com/office/drawing/2014/chart" uri="{C3380CC4-5D6E-409C-BE32-E72D297353CC}">
              <c16:uniqueId val="{00000000-BA7C-4D93-8542-BA7381E01E93}"/>
            </c:ext>
          </c:extLst>
        </c:ser>
        <c:dLbls>
          <c:showLegendKey val="0"/>
          <c:showVal val="0"/>
          <c:showCatName val="0"/>
          <c:showSerName val="0"/>
          <c:showPercent val="0"/>
          <c:showBubbleSize val="0"/>
        </c:dLbls>
        <c:smooth val="0"/>
        <c:axId val="502078352"/>
        <c:axId val="502078680"/>
      </c:lineChart>
      <c:catAx>
        <c:axId val="502078352"/>
        <c:scaling>
          <c:orientation val="minMax"/>
        </c:scaling>
        <c:delete val="1"/>
        <c:axPos val="b"/>
        <c:numFmt formatCode="General" sourceLinked="1"/>
        <c:majorTickMark val="none"/>
        <c:minorTickMark val="none"/>
        <c:tickLblPos val="nextTo"/>
        <c:crossAx val="502078680"/>
        <c:crosses val="autoZero"/>
        <c:auto val="1"/>
        <c:lblAlgn val="ctr"/>
        <c:lblOffset val="100"/>
        <c:noMultiLvlLbl val="0"/>
      </c:catAx>
      <c:valAx>
        <c:axId val="502078680"/>
        <c:scaling>
          <c:orientation val="minMax"/>
        </c:scaling>
        <c:delete val="1"/>
        <c:axPos val="l"/>
        <c:numFmt formatCode="General" sourceLinked="1"/>
        <c:majorTickMark val="none"/>
        <c:minorTickMark val="none"/>
        <c:tickLblPos val="nextTo"/>
        <c:crossAx val="502078352"/>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a:solidFill>
                  <a:schemeClr val="tx1"/>
                </a:solidFill>
              </a:rPr>
              <a:t>5</a:t>
            </a:r>
            <a:r>
              <a:rPr lang="ja-JP">
                <a:solidFill>
                  <a:schemeClr val="tx1"/>
                </a:solidFill>
              </a:rPr>
              <a:t>月網走最高気温急変指数</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ja-JP"/>
        </a:p>
      </c:txPr>
    </c:title>
    <c:autoTitleDeleted val="0"/>
    <c:plotArea>
      <c:layout/>
      <c:lineChart>
        <c:grouping val="standard"/>
        <c:varyColors val="0"/>
        <c:ser>
          <c:idx val="0"/>
          <c:order val="0"/>
          <c:spPr>
            <a:ln w="28575" cap="rnd">
              <a:solidFill>
                <a:srgbClr val="FF0000"/>
              </a:solidFill>
              <a:round/>
            </a:ln>
            <a:effectLst/>
          </c:spPr>
          <c:marker>
            <c:symbol val="square"/>
            <c:size val="7"/>
            <c:spPr>
              <a:solidFill>
                <a:srgbClr val="FF0000"/>
              </a:solidFill>
              <a:ln w="9525">
                <a:solidFill>
                  <a:srgbClr val="FF0000"/>
                </a:solidFill>
              </a:ln>
              <a:effectLst/>
            </c:spPr>
          </c:marker>
          <c:cat>
            <c:numRef>
              <c:f>Sheet1!$G$4:$G$33</c:f>
              <c:numCache>
                <c:formatCode>General</c:formatCode>
                <c:ptCount val="30"/>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numCache>
            </c:numRef>
          </c:cat>
          <c:val>
            <c:numRef>
              <c:f>Sheet1!$H$4:$H$33</c:f>
              <c:numCache>
                <c:formatCode>General</c:formatCode>
                <c:ptCount val="30"/>
                <c:pt idx="0">
                  <c:v>14.64</c:v>
                </c:pt>
                <c:pt idx="1">
                  <c:v>11.29</c:v>
                </c:pt>
                <c:pt idx="2">
                  <c:v>8.73</c:v>
                </c:pt>
                <c:pt idx="3">
                  <c:v>8.59</c:v>
                </c:pt>
                <c:pt idx="4">
                  <c:v>11.82</c:v>
                </c:pt>
                <c:pt idx="5">
                  <c:v>11.35</c:v>
                </c:pt>
                <c:pt idx="6">
                  <c:v>8.7799999999999994</c:v>
                </c:pt>
                <c:pt idx="7">
                  <c:v>9.66</c:v>
                </c:pt>
                <c:pt idx="8">
                  <c:v>9.26</c:v>
                </c:pt>
                <c:pt idx="9">
                  <c:v>9.9</c:v>
                </c:pt>
                <c:pt idx="10">
                  <c:v>8.25</c:v>
                </c:pt>
                <c:pt idx="11">
                  <c:v>8.11</c:v>
                </c:pt>
                <c:pt idx="12">
                  <c:v>9.01</c:v>
                </c:pt>
                <c:pt idx="13">
                  <c:v>11.28</c:v>
                </c:pt>
                <c:pt idx="15">
                  <c:v>9.89</c:v>
                </c:pt>
                <c:pt idx="16">
                  <c:v>9.39</c:v>
                </c:pt>
                <c:pt idx="17">
                  <c:v>13.56</c:v>
                </c:pt>
                <c:pt idx="18">
                  <c:v>12.74</c:v>
                </c:pt>
                <c:pt idx="20">
                  <c:v>11.51</c:v>
                </c:pt>
                <c:pt idx="21">
                  <c:v>11.28</c:v>
                </c:pt>
                <c:pt idx="22">
                  <c:v>13.3</c:v>
                </c:pt>
                <c:pt idx="23">
                  <c:v>11.84</c:v>
                </c:pt>
                <c:pt idx="24">
                  <c:v>10.78</c:v>
                </c:pt>
                <c:pt idx="25">
                  <c:v>9.35</c:v>
                </c:pt>
                <c:pt idx="28">
                  <c:v>9.9499999999999993</c:v>
                </c:pt>
                <c:pt idx="29">
                  <c:v>11.73</c:v>
                </c:pt>
              </c:numCache>
            </c:numRef>
          </c:val>
          <c:smooth val="0"/>
          <c:extLst>
            <c:ext xmlns:c16="http://schemas.microsoft.com/office/drawing/2014/chart" uri="{C3380CC4-5D6E-409C-BE32-E72D297353CC}">
              <c16:uniqueId val="{00000000-E4B2-4C22-9113-A2F2D7476EED}"/>
            </c:ext>
          </c:extLst>
        </c:ser>
        <c:ser>
          <c:idx val="1"/>
          <c:order val="1"/>
          <c:spPr>
            <a:ln w="28575" cap="rnd">
              <a:solidFill>
                <a:srgbClr val="00B0F0"/>
              </a:solidFill>
              <a:round/>
            </a:ln>
            <a:effectLst/>
          </c:spPr>
          <c:marker>
            <c:symbol val="square"/>
            <c:size val="7"/>
            <c:spPr>
              <a:solidFill>
                <a:srgbClr val="00B0F0"/>
              </a:solidFill>
              <a:ln w="9525">
                <a:solidFill>
                  <a:srgbClr val="00B0F0"/>
                </a:solidFill>
              </a:ln>
              <a:effectLst/>
            </c:spPr>
          </c:marker>
          <c:val>
            <c:numRef>
              <c:f>Sheet1!$I$4:$I$33</c:f>
              <c:numCache>
                <c:formatCode>General</c:formatCode>
                <c:ptCount val="30"/>
                <c:pt idx="0">
                  <c:v>11.46</c:v>
                </c:pt>
                <c:pt idx="1">
                  <c:v>11.14</c:v>
                </c:pt>
                <c:pt idx="2">
                  <c:v>7.51</c:v>
                </c:pt>
                <c:pt idx="3">
                  <c:v>11.66</c:v>
                </c:pt>
                <c:pt idx="4">
                  <c:v>12.26</c:v>
                </c:pt>
                <c:pt idx="5">
                  <c:v>7.96</c:v>
                </c:pt>
                <c:pt idx="6">
                  <c:v>9.51</c:v>
                </c:pt>
                <c:pt idx="7">
                  <c:v>7.45</c:v>
                </c:pt>
                <c:pt idx="8">
                  <c:v>9.6</c:v>
                </c:pt>
                <c:pt idx="9">
                  <c:v>8.1999999999999993</c:v>
                </c:pt>
                <c:pt idx="10">
                  <c:v>8.4600000000000009</c:v>
                </c:pt>
                <c:pt idx="12">
                  <c:v>11.85</c:v>
                </c:pt>
                <c:pt idx="13">
                  <c:v>8.1300000000000008</c:v>
                </c:pt>
                <c:pt idx="14">
                  <c:v>9.65</c:v>
                </c:pt>
                <c:pt idx="16">
                  <c:v>7.75</c:v>
                </c:pt>
                <c:pt idx="17">
                  <c:v>9.86</c:v>
                </c:pt>
                <c:pt idx="18">
                  <c:v>8.4600000000000009</c:v>
                </c:pt>
                <c:pt idx="19">
                  <c:v>6.96</c:v>
                </c:pt>
                <c:pt idx="20">
                  <c:v>10.4</c:v>
                </c:pt>
                <c:pt idx="21">
                  <c:v>9.14</c:v>
                </c:pt>
                <c:pt idx="22">
                  <c:v>8.1300000000000008</c:v>
                </c:pt>
                <c:pt idx="23">
                  <c:v>9.31</c:v>
                </c:pt>
                <c:pt idx="25">
                  <c:v>10.09</c:v>
                </c:pt>
                <c:pt idx="26">
                  <c:v>8.81</c:v>
                </c:pt>
                <c:pt idx="27">
                  <c:v>8.17</c:v>
                </c:pt>
                <c:pt idx="28">
                  <c:v>8.01</c:v>
                </c:pt>
                <c:pt idx="29">
                  <c:v>7.95</c:v>
                </c:pt>
              </c:numCache>
            </c:numRef>
          </c:val>
          <c:smooth val="0"/>
          <c:extLst>
            <c:ext xmlns:c16="http://schemas.microsoft.com/office/drawing/2014/chart" uri="{C3380CC4-5D6E-409C-BE32-E72D297353CC}">
              <c16:uniqueId val="{00000001-E4B2-4C22-9113-A2F2D7476EED}"/>
            </c:ext>
          </c:extLst>
        </c:ser>
        <c:dLbls>
          <c:showLegendKey val="0"/>
          <c:showVal val="0"/>
          <c:showCatName val="0"/>
          <c:showSerName val="0"/>
          <c:showPercent val="0"/>
          <c:showBubbleSize val="0"/>
        </c:dLbls>
        <c:marker val="1"/>
        <c:smooth val="0"/>
        <c:axId val="469755232"/>
        <c:axId val="469750312"/>
      </c:lineChart>
      <c:catAx>
        <c:axId val="4697552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crossAx val="469750312"/>
        <c:crosses val="autoZero"/>
        <c:auto val="1"/>
        <c:lblAlgn val="ctr"/>
        <c:lblOffset val="100"/>
        <c:noMultiLvlLbl val="0"/>
      </c:catAx>
      <c:valAx>
        <c:axId val="469750312"/>
        <c:scaling>
          <c:orientation val="minMax"/>
          <c:min val="6"/>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crossAx val="469755232"/>
        <c:crosses val="autoZero"/>
        <c:crossBetween val="between"/>
        <c:majorUnit val="1"/>
      </c:valAx>
      <c:spPr>
        <a:noFill/>
        <a:ln>
          <a:solidFill>
            <a:schemeClr val="tx1"/>
          </a:solid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7E7DBE6-D7DB-44DA-B098-28DB0C67F141}" type="datetimeFigureOut">
              <a:rPr kumimoji="1" lang="ja-JP" altLang="en-US" smtClean="0"/>
              <a:t>2019/3/6</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43C7F76-F105-4B59-8B17-798B1716ABAD}" type="slidenum">
              <a:rPr kumimoji="1" lang="ja-JP" altLang="en-US" smtClean="0"/>
              <a:t>‹#›</a:t>
            </a:fld>
            <a:endParaRPr kumimoji="1" lang="ja-JP" altLang="en-US"/>
          </a:p>
        </p:txBody>
      </p:sp>
    </p:spTree>
    <p:extLst>
      <p:ext uri="{BB962C8B-B14F-4D97-AF65-F5344CB8AC3E}">
        <p14:creationId xmlns:p14="http://schemas.microsoft.com/office/powerpoint/2010/main" val="11468527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3</a:t>
            </a:fld>
            <a:endParaRPr kumimoji="1" lang="ja-JP" altLang="en-US"/>
          </a:p>
        </p:txBody>
      </p:sp>
    </p:spTree>
    <p:extLst>
      <p:ext uri="{BB962C8B-B14F-4D97-AF65-F5344CB8AC3E}">
        <p14:creationId xmlns:p14="http://schemas.microsoft.com/office/powerpoint/2010/main" val="374093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16</a:t>
            </a:fld>
            <a:endParaRPr kumimoji="1" lang="ja-JP" altLang="en-US"/>
          </a:p>
        </p:txBody>
      </p:sp>
    </p:spTree>
    <p:extLst>
      <p:ext uri="{BB962C8B-B14F-4D97-AF65-F5344CB8AC3E}">
        <p14:creationId xmlns:p14="http://schemas.microsoft.com/office/powerpoint/2010/main" val="133955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17</a:t>
            </a:fld>
            <a:endParaRPr kumimoji="1" lang="ja-JP" altLang="en-US"/>
          </a:p>
        </p:txBody>
      </p:sp>
    </p:spTree>
    <p:extLst>
      <p:ext uri="{BB962C8B-B14F-4D97-AF65-F5344CB8AC3E}">
        <p14:creationId xmlns:p14="http://schemas.microsoft.com/office/powerpoint/2010/main" val="419638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18</a:t>
            </a:fld>
            <a:endParaRPr kumimoji="1" lang="ja-JP" altLang="en-US"/>
          </a:p>
        </p:txBody>
      </p:sp>
    </p:spTree>
    <p:extLst>
      <p:ext uri="{BB962C8B-B14F-4D97-AF65-F5344CB8AC3E}">
        <p14:creationId xmlns:p14="http://schemas.microsoft.com/office/powerpoint/2010/main" val="3735791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19</a:t>
            </a:fld>
            <a:endParaRPr kumimoji="1" lang="ja-JP" altLang="en-US"/>
          </a:p>
        </p:txBody>
      </p:sp>
    </p:spTree>
    <p:extLst>
      <p:ext uri="{BB962C8B-B14F-4D97-AF65-F5344CB8AC3E}">
        <p14:creationId xmlns:p14="http://schemas.microsoft.com/office/powerpoint/2010/main" val="265511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みなさんご存知の通り近年温暖化していますよね。温暖化の話が平均気温があがるという話だと思いますが、その際に日々の気温の変動が大きくなるのか小さくなるのかはたまた変わらないのかは興味深いテーマの一つであると言えます。こちらは先月の津市の日最高気温の時系列を表しており，この日々の気温の変動ということですね．日々の気温の変動性を見る指標として，気温の月内標準偏差があります（</a:t>
            </a:r>
            <a:r>
              <a:rPr lang="en-US" altLang="ja-JP" sz="1200" dirty="0" smtClean="0"/>
              <a:t>Fujibe et al., 2007; Griffiths et al., 2005 </a:t>
            </a:r>
            <a:r>
              <a:rPr lang="ja-JP" altLang="en-US" sz="1200" dirty="0" smtClean="0"/>
              <a:t>など </a:t>
            </a:r>
            <a:r>
              <a:rPr kumimoji="1" lang="ja-JP" altLang="en-US" dirty="0" smtClean="0"/>
              <a:t>）．標準偏差が大きいとばらつきが大きいことを示しますので、確かに興味深いですが、理論上このようなサインカーブを描いても標準偏差は大きいと思います。　</a:t>
            </a:r>
            <a:r>
              <a:rPr kumimoji="1" lang="ja-JP" altLang="en-US" dirty="0" err="1" smtClean="0"/>
              <a:t>なので</a:t>
            </a:r>
            <a:r>
              <a:rPr kumimoji="1" lang="ja-JP" altLang="en-US" dirty="0" smtClean="0"/>
              <a:t>この指標は一日一日の気温差　つまり前日差が大きいことは意味しておりません。なので気温の日々の変動がどうなっていくのかを見るという点で前日差という指標は最も合致した指標であると言えます。</a:t>
            </a:r>
            <a:endParaRPr kumimoji="1" lang="en-US" altLang="ja-JP" dirty="0" smtClean="0"/>
          </a:p>
          <a:p>
            <a:r>
              <a:rPr kumimoji="1" lang="ja-JP" altLang="en-US" dirty="0" smtClean="0"/>
              <a:t>前日差は天気予報などでも用いられており</a:t>
            </a:r>
            <a:r>
              <a:rPr kumimoji="1" lang="ja-JP" altLang="en-US" dirty="0" err="1" smtClean="0"/>
              <a:t>直観的にに暑い</a:t>
            </a:r>
            <a:r>
              <a:rPr kumimoji="1" lang="ja-JP" altLang="en-US" dirty="0" smtClean="0"/>
              <a:t>寒いというのがわかる指標であり，健康面・経済面において関わってきます。そのような前日差が将来大きくなるのか小さくなるのかはやはり興味深いと思いますよね？本研究ではそれらの将来変化のための基礎研究として、そもそもどういう季節性地域性をしているのかを調べてきました．</a:t>
            </a:r>
            <a:r>
              <a:rPr kumimoji="1" lang="en-US" altLang="ja-JP" dirty="0" smtClean="0"/>
              <a:t>M1</a:t>
            </a:r>
            <a:r>
              <a:rPr kumimoji="1" lang="ja-JP" altLang="en-US" dirty="0" smtClean="0"/>
              <a:t>くらいまでに前日差のどこで大きいかはわかりました。先ほどのアイスブレイクの際にも見せましたが、極めて気温差の中ではユニークな地域性をしていましたね。これらがどのような要因から形成した結果なのかを知ることは、将来どうなるかを知る以前に重要なことだ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4</a:t>
            </a:fld>
            <a:endParaRPr kumimoji="1" lang="ja-JP" altLang="en-US"/>
          </a:p>
        </p:txBody>
      </p:sp>
    </p:spTree>
    <p:extLst>
      <p:ext uri="{BB962C8B-B14F-4D97-AF65-F5344CB8AC3E}">
        <p14:creationId xmlns:p14="http://schemas.microsoft.com/office/powerpoint/2010/main" val="381970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フェーンおよび非断熱加熱で高温イベントがもたらされることは先行研究でよく知られている。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5</a:t>
            </a:fld>
            <a:endParaRPr kumimoji="1" lang="ja-JP" altLang="en-US"/>
          </a:p>
        </p:txBody>
      </p:sp>
    </p:spTree>
    <p:extLst>
      <p:ext uri="{BB962C8B-B14F-4D97-AF65-F5344CB8AC3E}">
        <p14:creationId xmlns:p14="http://schemas.microsoft.com/office/powerpoint/2010/main" val="270589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大気とは違う海が効いているのではないか？という</a:t>
            </a:r>
            <a:r>
              <a:rPr kumimoji="1" lang="en-US" altLang="ja-JP" dirty="0" smtClean="0"/>
              <a:t>NEW</a:t>
            </a:r>
            <a:r>
              <a:rPr kumimoji="1" lang="ja-JP" altLang="en-US" dirty="0" smtClean="0"/>
              <a:t>な視点を述べました。</a:t>
            </a:r>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6</a:t>
            </a:fld>
            <a:endParaRPr kumimoji="1" lang="ja-JP" altLang="en-US"/>
          </a:p>
        </p:txBody>
      </p:sp>
    </p:spTree>
    <p:extLst>
      <p:ext uri="{BB962C8B-B14F-4D97-AF65-F5344CB8AC3E}">
        <p14:creationId xmlns:p14="http://schemas.microsoft.com/office/powerpoint/2010/main" val="1266661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10</a:t>
            </a:fld>
            <a:endParaRPr kumimoji="1" lang="ja-JP" altLang="en-US"/>
          </a:p>
        </p:txBody>
      </p:sp>
    </p:spTree>
    <p:extLst>
      <p:ext uri="{BB962C8B-B14F-4D97-AF65-F5344CB8AC3E}">
        <p14:creationId xmlns:p14="http://schemas.microsoft.com/office/powerpoint/2010/main" val="143327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11</a:t>
            </a:fld>
            <a:endParaRPr kumimoji="1" lang="ja-JP" altLang="en-US"/>
          </a:p>
        </p:txBody>
      </p:sp>
    </p:spTree>
    <p:extLst>
      <p:ext uri="{BB962C8B-B14F-4D97-AF65-F5344CB8AC3E}">
        <p14:creationId xmlns:p14="http://schemas.microsoft.com/office/powerpoint/2010/main" val="282669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13</a:t>
            </a:fld>
            <a:endParaRPr kumimoji="1" lang="ja-JP" altLang="en-US"/>
          </a:p>
        </p:txBody>
      </p:sp>
    </p:spTree>
    <p:extLst>
      <p:ext uri="{BB962C8B-B14F-4D97-AF65-F5344CB8AC3E}">
        <p14:creationId xmlns:p14="http://schemas.microsoft.com/office/powerpoint/2010/main" val="199972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14</a:t>
            </a:fld>
            <a:endParaRPr kumimoji="1" lang="ja-JP" altLang="en-US"/>
          </a:p>
        </p:txBody>
      </p:sp>
    </p:spTree>
    <p:extLst>
      <p:ext uri="{BB962C8B-B14F-4D97-AF65-F5344CB8AC3E}">
        <p14:creationId xmlns:p14="http://schemas.microsoft.com/office/powerpoint/2010/main" val="3858214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6</a:t>
            </a:r>
            <a:r>
              <a:rPr kumimoji="1" lang="ja-JP" altLang="en-US" dirty="0" smtClean="0"/>
              <a:t>日は南寄りの風が卓越して日中の湿度も</a:t>
            </a:r>
            <a:r>
              <a:rPr kumimoji="1" lang="en-US" altLang="ja-JP" dirty="0" smtClean="0"/>
              <a:t>10%</a:t>
            </a:r>
            <a:r>
              <a:rPr kumimoji="1" lang="ja-JP" altLang="en-US" dirty="0" smtClean="0"/>
              <a:t>台と低く，フェーンっぽい風が吹き高温になっていた．</a:t>
            </a:r>
          </a:p>
          <a:p>
            <a:r>
              <a:rPr kumimoji="1" lang="en-US" altLang="ja-JP" dirty="0" smtClean="0"/>
              <a:t>7</a:t>
            </a:r>
            <a:r>
              <a:rPr kumimoji="1" lang="ja-JP" altLang="en-US" dirty="0" smtClean="0"/>
              <a:t>日は北から東よりの風が卓越し，薄曇り</a:t>
            </a:r>
            <a:r>
              <a:rPr kumimoji="1" lang="en-US" altLang="ja-JP" dirty="0" smtClean="0"/>
              <a:t>or</a:t>
            </a:r>
            <a:r>
              <a:rPr kumimoji="1" lang="ja-JP" altLang="en-US" dirty="0" smtClean="0"/>
              <a:t>曇りだった．日照時間は</a:t>
            </a:r>
            <a:r>
              <a:rPr kumimoji="1" lang="en-US" altLang="ja-JP" dirty="0" smtClean="0"/>
              <a:t>2.9</a:t>
            </a:r>
            <a:r>
              <a:rPr kumimoji="1" lang="ja-JP" altLang="en-US" dirty="0" smtClean="0"/>
              <a:t>時間</a:t>
            </a:r>
          </a:p>
          <a:p>
            <a:endParaRPr kumimoji="1" lang="ja-JP" altLang="en-US" dirty="0"/>
          </a:p>
        </p:txBody>
      </p:sp>
      <p:sp>
        <p:nvSpPr>
          <p:cNvPr id="4" name="スライド番号プレースホルダー 3"/>
          <p:cNvSpPr>
            <a:spLocks noGrp="1"/>
          </p:cNvSpPr>
          <p:nvPr>
            <p:ph type="sldNum" sz="quarter" idx="10"/>
          </p:nvPr>
        </p:nvSpPr>
        <p:spPr/>
        <p:txBody>
          <a:bodyPr/>
          <a:lstStyle/>
          <a:p>
            <a:fld id="{843C7F76-F105-4B59-8B17-798B1716ABAD}" type="slidenum">
              <a:rPr kumimoji="1" lang="ja-JP" altLang="en-US" smtClean="0"/>
              <a:t>15</a:t>
            </a:fld>
            <a:endParaRPr kumimoji="1" lang="ja-JP" altLang="en-US"/>
          </a:p>
        </p:txBody>
      </p:sp>
    </p:spTree>
    <p:extLst>
      <p:ext uri="{BB962C8B-B14F-4D97-AF65-F5344CB8AC3E}">
        <p14:creationId xmlns:p14="http://schemas.microsoft.com/office/powerpoint/2010/main" val="374767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322708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117936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2638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191986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223392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166567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412699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221395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173631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19851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D5F570-FF7F-4E9A-8C2E-FEF8F19EE2C1}" type="datetimeFigureOut">
              <a:rPr kumimoji="1" lang="ja-JP" altLang="en-US" smtClean="0"/>
              <a:t>2019/3/6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339649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5F570-FF7F-4E9A-8C2E-FEF8F19EE2C1}" type="datetimeFigureOut">
              <a:rPr kumimoji="1" lang="ja-JP" altLang="en-US" smtClean="0"/>
              <a:t>2019/3/6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DDFEA-C427-4F0A-A3F1-1621356ECA4F}" type="slidenum">
              <a:rPr kumimoji="1" lang="ja-JP" altLang="en-US" smtClean="0"/>
              <a:t>‹#›</a:t>
            </a:fld>
            <a:endParaRPr kumimoji="1" lang="ja-JP" altLang="en-US"/>
          </a:p>
        </p:txBody>
      </p:sp>
    </p:spTree>
    <p:extLst>
      <p:ext uri="{BB962C8B-B14F-4D97-AF65-F5344CB8AC3E}">
        <p14:creationId xmlns:p14="http://schemas.microsoft.com/office/powerpoint/2010/main" val="2124320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0.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1.png"/><Relationship Id="rId4" Type="http://schemas.openxmlformats.org/officeDocument/2006/relationships/image" Target="../media/image50.gif"/></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1.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3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NULL"/><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3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image" Target="../media/image173.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tmp"/><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1.xml.rels><?xml version="1.0" encoding="UTF-8" standalone="yes"?>
<Relationships xmlns="http://schemas.openxmlformats.org/package/2006/relationships"><Relationship Id="rId3" Type="http://schemas.openxmlformats.org/officeDocument/2006/relationships/image" Target="../media/image182.tmp"/><Relationship Id="rId2" Type="http://schemas.openxmlformats.org/officeDocument/2006/relationships/image" Target="../media/image181.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73.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10" Type="http://schemas.openxmlformats.org/officeDocument/2006/relationships/image" Target="../media/image94.png"/><Relationship Id="rId4" Type="http://schemas.openxmlformats.org/officeDocument/2006/relationships/image" Target="../media/image71.png"/><Relationship Id="rId9"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73.png"/><Relationship Id="rId12" Type="http://schemas.openxmlformats.org/officeDocument/2006/relationships/image" Target="../media/image187.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86.png"/><Relationship Id="rId5" Type="http://schemas.openxmlformats.org/officeDocument/2006/relationships/image" Target="../media/image4.png"/><Relationship Id="rId10" Type="http://schemas.openxmlformats.org/officeDocument/2006/relationships/image" Target="../media/image185.png"/><Relationship Id="rId4" Type="http://schemas.openxmlformats.org/officeDocument/2006/relationships/image" Target="../media/image71.png"/><Relationship Id="rId9" Type="http://schemas.openxmlformats.org/officeDocument/2006/relationships/image" Target="../media/image94.png"/></Relationships>
</file>

<file path=ppt/slides/_rels/slide4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10" Type="http://schemas.openxmlformats.org/officeDocument/2006/relationships/image" Target="../media/image94.png"/><Relationship Id="rId4" Type="http://schemas.openxmlformats.org/officeDocument/2006/relationships/image" Target="../media/image191.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195.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7.tmp"/><Relationship Id="rId2" Type="http://schemas.openxmlformats.org/officeDocument/2006/relationships/image" Target="../media/image196.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5.png"/><Relationship Id="rId3" Type="http://schemas.openxmlformats.org/officeDocument/2006/relationships/image" Target="../media/image184.png"/><Relationship Id="rId7" Type="http://schemas.openxmlformats.org/officeDocument/2006/relationships/image" Target="../media/image71.png"/><Relationship Id="rId12" Type="http://schemas.openxmlformats.org/officeDocument/2006/relationships/image" Target="../media/image84.png"/><Relationship Id="rId2" Type="http://schemas.openxmlformats.org/officeDocument/2006/relationships/image" Target="../media/image11.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81.png"/><Relationship Id="rId5" Type="http://schemas.openxmlformats.org/officeDocument/2006/relationships/image" Target="../media/image4.png"/><Relationship Id="rId15" Type="http://schemas.openxmlformats.org/officeDocument/2006/relationships/image" Target="../media/image87.png"/><Relationship Id="rId10" Type="http://schemas.openxmlformats.org/officeDocument/2006/relationships/image" Target="../media/image74.png"/><Relationship Id="rId4" Type="http://schemas.openxmlformats.org/officeDocument/2006/relationships/image" Target="../media/image199.png"/><Relationship Id="rId9" Type="http://schemas.openxmlformats.org/officeDocument/2006/relationships/image" Target="../media/image73.png"/><Relationship Id="rId14" Type="http://schemas.openxmlformats.org/officeDocument/2006/relationships/image" Target="../media/image86.png"/></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94.png"/><Relationship Id="rId4" Type="http://schemas.openxmlformats.org/officeDocument/2006/relationships/image" Target="../media/image203.png"/><Relationship Id="rId9"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7.tmp"/></Relationships>
</file>

<file path=ppt/slides/_rels/slide5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5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s>
</file>

<file path=ppt/slides/_rels/slide61.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241.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s>
</file>

<file path=ppt/slides/_rels/slide62.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 Id="rId14" Type="http://schemas.openxmlformats.org/officeDocument/2006/relationships/image" Target="../media/image230.png"/></Relationships>
</file>

<file path=ppt/slides/_rels/slide63.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66.png"/><Relationship Id="rId3" Type="http://schemas.openxmlformats.org/officeDocument/2006/relationships/image" Target="../media/image256.png"/><Relationship Id="rId7" Type="http://schemas.openxmlformats.org/officeDocument/2006/relationships/image" Target="../media/image260.png"/><Relationship Id="rId12" Type="http://schemas.openxmlformats.org/officeDocument/2006/relationships/image" Target="../media/image265.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0" Type="http://schemas.openxmlformats.org/officeDocument/2006/relationships/image" Target="../media/image263.png"/><Relationship Id="rId4" Type="http://schemas.openxmlformats.org/officeDocument/2006/relationships/image" Target="../media/image257.png"/><Relationship Id="rId9" Type="http://schemas.openxmlformats.org/officeDocument/2006/relationships/image" Target="../media/image262.png"/><Relationship Id="rId14" Type="http://schemas.openxmlformats.org/officeDocument/2006/relationships/image" Target="../media/image267.png"/></Relationships>
</file>

<file path=ppt/slides/_rels/slide6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3.png"/></Relationships>
</file>

<file path=ppt/slides/_rels/slide6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6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7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4.gif"/><Relationship Id="rId2" Type="http://schemas.openxmlformats.org/officeDocument/2006/relationships/image" Target="../media/image293.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7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18" Type="http://schemas.openxmlformats.org/officeDocument/2006/relationships/image" Target="../media/image313.png"/><Relationship Id="rId3" Type="http://schemas.openxmlformats.org/officeDocument/2006/relationships/image" Target="../media/image298.png"/><Relationship Id="rId21" Type="http://schemas.openxmlformats.org/officeDocument/2006/relationships/image" Target="../media/image316.png"/><Relationship Id="rId7" Type="http://schemas.openxmlformats.org/officeDocument/2006/relationships/image" Target="../media/image302.png"/><Relationship Id="rId12" Type="http://schemas.openxmlformats.org/officeDocument/2006/relationships/image" Target="../media/image307.png"/><Relationship Id="rId17" Type="http://schemas.openxmlformats.org/officeDocument/2006/relationships/image" Target="../media/image312.png"/><Relationship Id="rId25" Type="http://schemas.openxmlformats.org/officeDocument/2006/relationships/image" Target="../media/image320.png"/><Relationship Id="rId2" Type="http://schemas.openxmlformats.org/officeDocument/2006/relationships/image" Target="../media/image297.png"/><Relationship Id="rId16" Type="http://schemas.openxmlformats.org/officeDocument/2006/relationships/image" Target="../media/image311.png"/><Relationship Id="rId20"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01.png"/><Relationship Id="rId11" Type="http://schemas.openxmlformats.org/officeDocument/2006/relationships/image" Target="../media/image306.png"/><Relationship Id="rId24" Type="http://schemas.openxmlformats.org/officeDocument/2006/relationships/image" Target="../media/image319.png"/><Relationship Id="rId5" Type="http://schemas.openxmlformats.org/officeDocument/2006/relationships/image" Target="../media/image300.png"/><Relationship Id="rId15" Type="http://schemas.openxmlformats.org/officeDocument/2006/relationships/image" Target="../media/image310.png"/><Relationship Id="rId23" Type="http://schemas.openxmlformats.org/officeDocument/2006/relationships/image" Target="../media/image318.png"/><Relationship Id="rId10" Type="http://schemas.openxmlformats.org/officeDocument/2006/relationships/image" Target="../media/image305.png"/><Relationship Id="rId19" Type="http://schemas.openxmlformats.org/officeDocument/2006/relationships/image" Target="../media/image314.png"/><Relationship Id="rId4" Type="http://schemas.openxmlformats.org/officeDocument/2006/relationships/image" Target="../media/image299.png"/><Relationship Id="rId9" Type="http://schemas.openxmlformats.org/officeDocument/2006/relationships/image" Target="../media/image304.png"/><Relationship Id="rId14" Type="http://schemas.openxmlformats.org/officeDocument/2006/relationships/image" Target="../media/image309.png"/><Relationship Id="rId22" Type="http://schemas.openxmlformats.org/officeDocument/2006/relationships/image" Target="../media/image317.png"/></Relationships>
</file>

<file path=ppt/slides/_rels/slide79.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06.png"/><Relationship Id="rId7" Type="http://schemas.openxmlformats.org/officeDocument/2006/relationships/image" Target="../media/image314.pn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13.png"/><Relationship Id="rId5" Type="http://schemas.openxmlformats.org/officeDocument/2006/relationships/image" Target="../media/image310.png"/><Relationship Id="rId10" Type="http://schemas.openxmlformats.org/officeDocument/2006/relationships/image" Target="../media/image321.png"/><Relationship Id="rId4" Type="http://schemas.openxmlformats.org/officeDocument/2006/relationships/image" Target="../media/image309.png"/><Relationship Id="rId9" Type="http://schemas.openxmlformats.org/officeDocument/2006/relationships/image" Target="../media/image318.png"/></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2.bin"/><Relationship Id="rId10" Type="http://schemas.openxmlformats.org/officeDocument/2006/relationships/image" Target="../media/image19.png"/><Relationship Id="rId4" Type="http://schemas.openxmlformats.org/officeDocument/2006/relationships/image" Target="../media/image13.wmf"/><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26.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s>
</file>

<file path=ppt/slides/_rels/slide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png"/><Relationship Id="rId7" Type="http://schemas.openxmlformats.org/officeDocument/2006/relationships/image" Target="../media/image332.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331.png"/><Relationship Id="rId11" Type="http://schemas.openxmlformats.org/officeDocument/2006/relationships/image" Target="../media/image336.png"/><Relationship Id="rId5" Type="http://schemas.openxmlformats.org/officeDocument/2006/relationships/image" Target="../media/image330.png"/><Relationship Id="rId10" Type="http://schemas.openxmlformats.org/officeDocument/2006/relationships/image" Target="../media/image335.png"/><Relationship Id="rId4" Type="http://schemas.openxmlformats.org/officeDocument/2006/relationships/image" Target="../media/image329.png"/><Relationship Id="rId9" Type="http://schemas.openxmlformats.org/officeDocument/2006/relationships/image" Target="../media/image33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83094" y="515600"/>
            <a:ext cx="8537056" cy="6186309"/>
          </a:xfrm>
          <a:prstGeom prst="rect">
            <a:avLst/>
          </a:prstGeom>
          <a:solidFill>
            <a:schemeClr val="bg1"/>
          </a:solidFill>
          <a:ln>
            <a:noFill/>
          </a:ln>
        </p:spPr>
        <p:txBody>
          <a:bodyPr wrap="square" rtlCol="0">
            <a:spAutoFit/>
          </a:bodyPr>
          <a:lstStyle/>
          <a:p>
            <a:r>
              <a:rPr kumimoji="1" lang="ja-JP" altLang="en-US" b="1" dirty="0" smtClean="0"/>
              <a:t>研究発表リスト</a:t>
            </a:r>
            <a:endParaRPr lang="en-US" altLang="ja-JP" b="1" dirty="0"/>
          </a:p>
          <a:p>
            <a:endParaRPr kumimoji="1" lang="en-US" altLang="ja-JP" b="1" dirty="0" smtClean="0"/>
          </a:p>
          <a:p>
            <a:r>
              <a:rPr kumimoji="1" lang="en-US" altLang="ja-JP" b="1" dirty="0" smtClean="0"/>
              <a:t>M1</a:t>
            </a:r>
          </a:p>
          <a:p>
            <a:pPr marL="342900" indent="-342900">
              <a:buFont typeface="+mj-lt"/>
              <a:buAutoNum type="arabicPeriod"/>
            </a:pPr>
            <a:r>
              <a:rPr lang="en-US" altLang="ja-JP" dirty="0" smtClean="0"/>
              <a:t>2017/08/02</a:t>
            </a:r>
            <a:r>
              <a:rPr lang="ja-JP" altLang="en-US" dirty="0" smtClean="0"/>
              <a:t>　</a:t>
            </a:r>
            <a:r>
              <a:rPr lang="en-US" altLang="ja-JP" dirty="0" smtClean="0"/>
              <a:t>2017</a:t>
            </a:r>
            <a:r>
              <a:rPr lang="ja-JP" altLang="en-US" dirty="0"/>
              <a:t>年度東京大学大気海洋研究所国際沿岸海洋研究センター研究集会（大槌町　大槌町中央</a:t>
            </a:r>
            <a:r>
              <a:rPr lang="ja-JP" altLang="en-US" dirty="0" smtClean="0"/>
              <a:t>公民館）</a:t>
            </a:r>
            <a:endParaRPr kumimoji="1" lang="en-US" altLang="ja-JP" dirty="0" smtClean="0"/>
          </a:p>
          <a:p>
            <a:pPr marL="342900" indent="-342900">
              <a:buFont typeface="+mj-lt"/>
              <a:buAutoNum type="arabicPeriod"/>
            </a:pPr>
            <a:r>
              <a:rPr lang="en-US" altLang="ja-JP" b="1" dirty="0" smtClean="0"/>
              <a:t>2017/09/29</a:t>
            </a:r>
            <a:r>
              <a:rPr lang="ja-JP" altLang="en-US" b="1" dirty="0" smtClean="0"/>
              <a:t>　</a:t>
            </a:r>
            <a:r>
              <a:rPr lang="en-US" altLang="ja-JP" b="1" dirty="0" smtClean="0"/>
              <a:t>2017</a:t>
            </a:r>
            <a:r>
              <a:rPr lang="ja-JP" altLang="en-US" b="1" dirty="0"/>
              <a:t>年度日本地理学会秋季学術</a:t>
            </a:r>
            <a:r>
              <a:rPr lang="ja-JP" altLang="en-US" b="1" dirty="0" smtClean="0"/>
              <a:t>学会（</a:t>
            </a:r>
            <a:r>
              <a:rPr lang="ja-JP" altLang="en-US" b="1" dirty="0"/>
              <a:t>津市　三重</a:t>
            </a:r>
            <a:r>
              <a:rPr lang="ja-JP" altLang="en-US" b="1" dirty="0" smtClean="0"/>
              <a:t>大学）</a:t>
            </a:r>
            <a:endParaRPr kumimoji="1" lang="en-US" altLang="ja-JP" b="1" dirty="0" smtClean="0"/>
          </a:p>
          <a:p>
            <a:pPr marL="342900" indent="-342900">
              <a:buFont typeface="+mj-lt"/>
              <a:buAutoNum type="arabicPeriod"/>
            </a:pPr>
            <a:r>
              <a:rPr lang="en-US" altLang="ja-JP" b="1" dirty="0" smtClean="0"/>
              <a:t>2017/11/02</a:t>
            </a:r>
            <a:r>
              <a:rPr lang="ja-JP" altLang="en-US" b="1" dirty="0" smtClean="0"/>
              <a:t>　日本気象</a:t>
            </a:r>
            <a:r>
              <a:rPr lang="ja-JP" altLang="en-US" b="1" dirty="0"/>
              <a:t>学会</a:t>
            </a:r>
            <a:r>
              <a:rPr lang="en-US" altLang="ja-JP" b="1" dirty="0"/>
              <a:t>2017</a:t>
            </a:r>
            <a:r>
              <a:rPr lang="ja-JP" altLang="en-US" b="1" dirty="0"/>
              <a:t>年度秋季</a:t>
            </a:r>
            <a:r>
              <a:rPr lang="ja-JP" altLang="en-US" b="1" dirty="0" smtClean="0"/>
              <a:t>大会（</a:t>
            </a:r>
            <a:r>
              <a:rPr lang="ja-JP" altLang="en-US" b="1" dirty="0"/>
              <a:t>札幌市　北海道</a:t>
            </a:r>
            <a:r>
              <a:rPr lang="ja-JP" altLang="en-US" b="1" dirty="0" smtClean="0"/>
              <a:t>大学）</a:t>
            </a:r>
            <a:endParaRPr lang="en-US" altLang="ja-JP" b="1" dirty="0" smtClean="0"/>
          </a:p>
          <a:p>
            <a:pPr marL="342900" indent="-342900">
              <a:buFont typeface="+mj-lt"/>
              <a:buAutoNum type="arabicPeriod"/>
            </a:pPr>
            <a:r>
              <a:rPr lang="en-US" altLang="ja-JP" dirty="0" smtClean="0"/>
              <a:t>2017/11/28 </a:t>
            </a:r>
            <a:r>
              <a:rPr lang="zh-CN" altLang="en-US" dirty="0">
                <a:latin typeface="游ゴシック" panose="020B0400000000000000" pitchFamily="50" charset="-128"/>
                <a:ea typeface="游ゴシック" panose="020B0400000000000000" pitchFamily="50" charset="-128"/>
              </a:rPr>
              <a:t>　平成</a:t>
            </a:r>
            <a:r>
              <a:rPr lang="en-US" altLang="zh-CN" dirty="0">
                <a:latin typeface="游ゴシック" panose="020B0400000000000000" pitchFamily="50" charset="-128"/>
                <a:ea typeface="游ゴシック" panose="020B0400000000000000" pitchFamily="50" charset="-128"/>
              </a:rPr>
              <a:t>29</a:t>
            </a:r>
            <a:r>
              <a:rPr lang="zh-CN" altLang="en-US" dirty="0">
                <a:latin typeface="游ゴシック" panose="020B0400000000000000" pitchFamily="50" charset="-128"/>
                <a:ea typeface="游ゴシック" panose="020B0400000000000000" pitchFamily="50" charset="-128"/>
              </a:rPr>
              <a:t>年度日本気象学会中部支部研究会（岐阜市　岐阜大学）</a:t>
            </a:r>
          </a:p>
          <a:p>
            <a:pPr marL="342900" indent="-342900">
              <a:buFont typeface="+mj-lt"/>
              <a:buAutoNum type="arabicPeriod"/>
            </a:pPr>
            <a:r>
              <a:rPr lang="en-US" altLang="ja-JP" dirty="0"/>
              <a:t>2018/01/29 </a:t>
            </a:r>
            <a:r>
              <a:rPr lang="ja-JP" altLang="en-US" dirty="0" smtClean="0"/>
              <a:t>「</a:t>
            </a:r>
            <a:r>
              <a:rPr lang="ja-JP" altLang="en-US" dirty="0"/>
              <a:t>日本の夏の気候を規定するチベット・オホーツク海高気圧の形成機構」 平成</a:t>
            </a:r>
            <a:r>
              <a:rPr lang="en-US" altLang="ja-JP" dirty="0"/>
              <a:t>29</a:t>
            </a:r>
            <a:r>
              <a:rPr lang="ja-JP" altLang="en-US" dirty="0"/>
              <a:t>年度 研究成果報告会</a:t>
            </a:r>
            <a:r>
              <a:rPr lang="ja-JP" altLang="en-US" dirty="0" smtClean="0"/>
              <a:t>（沼津市　</a:t>
            </a:r>
            <a:r>
              <a:rPr lang="en-US" altLang="ja-JP" dirty="0" smtClean="0"/>
              <a:t>KKR</a:t>
            </a:r>
            <a:r>
              <a:rPr lang="ja-JP" altLang="en-US" dirty="0"/>
              <a:t>沼津 </a:t>
            </a:r>
            <a:r>
              <a:rPr lang="ja-JP" altLang="en-US" dirty="0" smtClean="0"/>
              <a:t>）</a:t>
            </a:r>
            <a:endParaRPr lang="ja-JP" altLang="en-US" dirty="0"/>
          </a:p>
          <a:p>
            <a:pPr marL="342900" indent="-342900">
              <a:buFont typeface="+mj-lt"/>
              <a:buAutoNum type="arabicPeriod"/>
            </a:pPr>
            <a:r>
              <a:rPr lang="en-US" altLang="ja-JP" dirty="0" smtClean="0">
                <a:solidFill>
                  <a:srgbClr val="FF0000"/>
                </a:solidFill>
              </a:rPr>
              <a:t>2018/02/17</a:t>
            </a:r>
            <a:r>
              <a:rPr lang="ja-JP" altLang="en-US" dirty="0" smtClean="0">
                <a:solidFill>
                  <a:srgbClr val="FF0000"/>
                </a:solidFill>
              </a:rPr>
              <a:t>　極寒地における気象観測と寒冷関連ミニ研究集会　（陸別町　陸別しばれ技術開発研究所）</a:t>
            </a:r>
            <a:endParaRPr lang="en-US" altLang="ja-JP" dirty="0" smtClean="0">
              <a:solidFill>
                <a:srgbClr val="FF0000"/>
              </a:solidFill>
            </a:endParaRPr>
          </a:p>
          <a:p>
            <a:endParaRPr lang="ja-JP" altLang="en-US" dirty="0"/>
          </a:p>
          <a:p>
            <a:r>
              <a:rPr lang="en-US" altLang="ja-JP" b="1" dirty="0" smtClean="0"/>
              <a:t>M2</a:t>
            </a:r>
          </a:p>
          <a:p>
            <a:pPr marL="342900" indent="-342900">
              <a:buFont typeface="+mj-lt"/>
              <a:buAutoNum type="arabicPeriod"/>
            </a:pPr>
            <a:r>
              <a:rPr lang="en-US" altLang="ja-JP" dirty="0" smtClean="0">
                <a:solidFill>
                  <a:srgbClr val="FF0000"/>
                </a:solidFill>
              </a:rPr>
              <a:t>2018/08/27</a:t>
            </a:r>
            <a:r>
              <a:rPr lang="ja-JP" altLang="en-US" dirty="0">
                <a:solidFill>
                  <a:srgbClr val="FF0000"/>
                </a:solidFill>
              </a:rPr>
              <a:t>　</a:t>
            </a:r>
            <a:r>
              <a:rPr lang="en-US" altLang="ja-JP" dirty="0" smtClean="0">
                <a:solidFill>
                  <a:srgbClr val="FF0000"/>
                </a:solidFill>
              </a:rPr>
              <a:t>2018</a:t>
            </a:r>
            <a:r>
              <a:rPr lang="ja-JP" altLang="en-US" dirty="0" smtClean="0">
                <a:solidFill>
                  <a:srgbClr val="FF0000"/>
                </a:solidFill>
              </a:rPr>
              <a:t>年度</a:t>
            </a:r>
            <a:r>
              <a:rPr lang="ja-JP" altLang="en-US" dirty="0">
                <a:solidFill>
                  <a:srgbClr val="FF0000"/>
                </a:solidFill>
              </a:rPr>
              <a:t>東京大学大気海洋研究所国際沿岸海洋研究センター研究集会（大槌町　大槌町中央公民館</a:t>
            </a:r>
            <a:r>
              <a:rPr lang="ja-JP" altLang="en-US" dirty="0" smtClean="0">
                <a:solidFill>
                  <a:srgbClr val="FF0000"/>
                </a:solidFill>
              </a:rPr>
              <a:t>）</a:t>
            </a:r>
            <a:endParaRPr lang="en-US" altLang="ja-JP" dirty="0" smtClean="0">
              <a:solidFill>
                <a:srgbClr val="FF0000"/>
              </a:solidFill>
            </a:endParaRPr>
          </a:p>
          <a:p>
            <a:pPr marL="342900" indent="-342900">
              <a:buFont typeface="+mj-lt"/>
              <a:buAutoNum type="arabicPeriod"/>
            </a:pPr>
            <a:r>
              <a:rPr lang="en-US" altLang="ja-JP" dirty="0" smtClean="0">
                <a:solidFill>
                  <a:srgbClr val="FF0000"/>
                </a:solidFill>
              </a:rPr>
              <a:t>2018/09/01</a:t>
            </a:r>
            <a:r>
              <a:rPr lang="ja-JP" altLang="en-US" dirty="0" smtClean="0">
                <a:solidFill>
                  <a:srgbClr val="FF0000"/>
                </a:solidFill>
              </a:rPr>
              <a:t>　気象</a:t>
            </a:r>
            <a:r>
              <a:rPr lang="ja-JP" altLang="en-US" dirty="0">
                <a:solidFill>
                  <a:srgbClr val="FF0000"/>
                </a:solidFill>
              </a:rPr>
              <a:t>夏</a:t>
            </a:r>
            <a:r>
              <a:rPr lang="ja-JP" altLang="en-US" dirty="0" smtClean="0">
                <a:solidFill>
                  <a:srgbClr val="FF0000"/>
                </a:solidFill>
              </a:rPr>
              <a:t>の学校</a:t>
            </a:r>
            <a:r>
              <a:rPr lang="en-US" altLang="ja-JP" dirty="0" smtClean="0">
                <a:solidFill>
                  <a:srgbClr val="FF0000"/>
                </a:solidFill>
              </a:rPr>
              <a:t>2018</a:t>
            </a:r>
            <a:r>
              <a:rPr lang="ja-JP" altLang="en-US" dirty="0" smtClean="0">
                <a:solidFill>
                  <a:srgbClr val="FF0000"/>
                </a:solidFill>
              </a:rPr>
              <a:t>（新城市　愛知県民の森）</a:t>
            </a:r>
            <a:endParaRPr lang="en-US" altLang="ja-JP" dirty="0">
              <a:solidFill>
                <a:srgbClr val="FF0000"/>
              </a:solidFill>
            </a:endParaRPr>
          </a:p>
          <a:p>
            <a:pPr marL="342900" indent="-342900">
              <a:buFont typeface="+mj-lt"/>
              <a:buAutoNum type="arabicPeriod"/>
            </a:pPr>
            <a:r>
              <a:rPr lang="en-US" altLang="ja-JP" b="1" dirty="0" smtClean="0"/>
              <a:t>2018/09/23</a:t>
            </a:r>
            <a:r>
              <a:rPr lang="ja-JP" altLang="en-US" b="1" dirty="0" smtClean="0"/>
              <a:t>　</a:t>
            </a:r>
            <a:r>
              <a:rPr lang="en-US" altLang="ja-JP" b="1" dirty="0" smtClean="0"/>
              <a:t>2018</a:t>
            </a:r>
            <a:r>
              <a:rPr lang="ja-JP" altLang="en-US" b="1" dirty="0" smtClean="0"/>
              <a:t>年度日本地理学会秋季学術大会（和歌山市　和歌山大学）</a:t>
            </a:r>
            <a:endParaRPr lang="en-US" altLang="ja-JP" b="1" dirty="0" smtClean="0"/>
          </a:p>
          <a:p>
            <a:pPr marL="342900" indent="-342900">
              <a:buFont typeface="+mj-lt"/>
              <a:buAutoNum type="arabicPeriod"/>
            </a:pPr>
            <a:r>
              <a:rPr lang="en-US" altLang="ja-JP" b="1" dirty="0" smtClean="0"/>
              <a:t>2018/11/01</a:t>
            </a:r>
            <a:r>
              <a:rPr lang="ja-JP" altLang="en-US" b="1" dirty="0" smtClean="0"/>
              <a:t>　日本気象学会</a:t>
            </a:r>
            <a:r>
              <a:rPr lang="en-US" altLang="ja-JP" b="1" dirty="0" smtClean="0"/>
              <a:t>2018</a:t>
            </a:r>
            <a:r>
              <a:rPr lang="ja-JP" altLang="en-US" b="1" dirty="0" smtClean="0"/>
              <a:t>年度秋季大会（仙台市　仙台国際センター）</a:t>
            </a:r>
            <a:endParaRPr lang="en-US" altLang="ja-JP" b="1" dirty="0" smtClean="0"/>
          </a:p>
          <a:p>
            <a:endParaRPr lang="en-US" altLang="ja-JP" dirty="0" smtClean="0"/>
          </a:p>
          <a:p>
            <a:r>
              <a:rPr lang="ja-JP" altLang="en-US" dirty="0" smtClean="0"/>
              <a:t>学会発表</a:t>
            </a:r>
            <a:r>
              <a:rPr lang="en-US" altLang="ja-JP" dirty="0" smtClean="0"/>
              <a:t>4</a:t>
            </a:r>
            <a:r>
              <a:rPr lang="ja-JP" altLang="en-US" dirty="0" smtClean="0"/>
              <a:t>回　研究集会等</a:t>
            </a:r>
            <a:r>
              <a:rPr lang="en-US" altLang="ja-JP" dirty="0"/>
              <a:t>6</a:t>
            </a:r>
            <a:r>
              <a:rPr lang="ja-JP" altLang="en-US" dirty="0" smtClean="0"/>
              <a:t>回</a:t>
            </a:r>
            <a:endParaRPr lang="en-US" altLang="ja-JP" dirty="0" smtClean="0"/>
          </a:p>
          <a:p>
            <a:r>
              <a:rPr lang="ja-JP" altLang="en-US" dirty="0" smtClean="0"/>
              <a:t>計</a:t>
            </a:r>
            <a:r>
              <a:rPr lang="en-US" altLang="ja-JP" dirty="0" smtClean="0"/>
              <a:t>10</a:t>
            </a:r>
            <a:r>
              <a:rPr lang="ja-JP" altLang="en-US" dirty="0" smtClean="0"/>
              <a:t>回発表</a:t>
            </a:r>
            <a:endParaRPr lang="en-US" altLang="ja-JP" dirty="0" smtClean="0"/>
          </a:p>
        </p:txBody>
      </p:sp>
      <p:sp>
        <p:nvSpPr>
          <p:cNvPr id="3" name="正方形/長方形 2"/>
          <p:cNvSpPr/>
          <p:nvPr/>
        </p:nvSpPr>
        <p:spPr>
          <a:xfrm>
            <a:off x="133350" y="971550"/>
            <a:ext cx="8829675" cy="292417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133350" y="4019550"/>
            <a:ext cx="8829675" cy="1885949"/>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31636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海陸温度コントラストの定義</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36332" b="46444"/>
          <a:stretch/>
        </p:blipFill>
        <p:spPr>
          <a:xfrm>
            <a:off x="86499" y="1117717"/>
            <a:ext cx="5963534" cy="4069579"/>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1335767" y="624405"/>
                <a:ext cx="647913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𝒅𝑻</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𝑻𝑴𝑷</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_</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𝑴𝑨𝑿</m:t>
                      </m:r>
                      <m:d>
                        <m:dPr>
                          <m:ctrlPr>
                            <a:rPr lang="en-US" altLang="ja-JP" sz="2400" b="1" i="1">
                              <a:solidFill>
                                <a:schemeClr val="accent5">
                                  <a:lumMod val="50000"/>
                                </a:schemeClr>
                              </a:solidFill>
                              <a:latin typeface="Cambria Math" panose="02040503050406030204" pitchFamily="18" charset="0"/>
                              <a:ea typeface="Cambria Math" panose="02040503050406030204" pitchFamily="18" charset="0"/>
                            </a:rPr>
                          </m:ctrlPr>
                        </m:dPr>
                        <m:e>
                          <m:r>
                            <a:rPr lang="en-US" altLang="ja-JP" sz="2400" b="1" i="1">
                              <a:solidFill>
                                <a:schemeClr val="accent5">
                                  <a:lumMod val="50000"/>
                                </a:schemeClr>
                              </a:solidFill>
                              <a:latin typeface="Cambria Math" panose="02040503050406030204" pitchFamily="18" charset="0"/>
                              <a:ea typeface="Cambria Math" panose="02040503050406030204" pitchFamily="18" charset="0"/>
                            </a:rPr>
                            <m:t>𝒍𝒂𝒏𝒅</m:t>
                          </m:r>
                        </m:e>
                      </m:d>
                      <m:r>
                        <a:rPr lang="en-US" altLang="ja-JP" sz="2400" b="1" i="1">
                          <a:solidFill>
                            <a:schemeClr val="accent5">
                              <a:lumMod val="50000"/>
                            </a:schemeClr>
                          </a:solidFill>
                          <a:latin typeface="Cambria Math" panose="02040503050406030204" pitchFamily="18" charset="0"/>
                          <a:ea typeface="Cambria Math" panose="02040503050406030204" pitchFamily="18" charset="0"/>
                        </a:rPr>
                        <m:t>−</m:t>
                      </m:r>
                      <m:r>
                        <a:rPr lang="en-US" altLang="ja-JP" sz="2400" b="1" i="1">
                          <a:solidFill>
                            <a:schemeClr val="accent5">
                              <a:lumMod val="50000"/>
                            </a:schemeClr>
                          </a:solidFill>
                          <a:latin typeface="Cambria Math" panose="02040503050406030204" pitchFamily="18" charset="0"/>
                          <a:ea typeface="Cambria Math" panose="02040503050406030204" pitchFamily="18" charset="0"/>
                        </a:rPr>
                        <m:t>𝑺𝑺𝑻</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m:t>
                      </m:r>
                      <m:r>
                        <a:rPr lang="ja-JP" altLang="en-US" sz="2400" b="1" i="1">
                          <a:solidFill>
                            <a:schemeClr val="accent5">
                              <a:lumMod val="50000"/>
                            </a:schemeClr>
                          </a:solidFill>
                          <a:latin typeface="Cambria Math" panose="02040503050406030204" pitchFamily="18" charset="0"/>
                          <a:ea typeface="Cambria Math" panose="02040503050406030204" pitchFamily="18" charset="0"/>
                        </a:rPr>
                        <m:t>最も近い</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𝒈𝒓𝒊𝒅</m:t>
                      </m:r>
                      <m:r>
                        <a:rPr lang="en-US" altLang="ja-JP" sz="2400" b="1" i="1" smtClean="0">
                          <a:solidFill>
                            <a:schemeClr val="accent5">
                              <a:lumMod val="50000"/>
                            </a:schemeClr>
                          </a:solidFill>
                          <a:latin typeface="Cambria Math" panose="02040503050406030204" pitchFamily="18" charset="0"/>
                          <a:ea typeface="Cambria Math" panose="02040503050406030204" pitchFamily="18" charset="0"/>
                        </a:rPr>
                        <m:t>)</m:t>
                      </m:r>
                    </m:oMath>
                  </m:oMathPara>
                </a14:m>
                <a:endParaRPr kumimoji="1" lang="en-US" altLang="ja-JP" sz="2400" b="1" dirty="0" smtClean="0">
                  <a:solidFill>
                    <a:schemeClr val="accent5">
                      <a:lumMod val="50000"/>
                    </a:schemeClr>
                  </a:solidFill>
                  <a:ea typeface="Cambria Math" panose="02040503050406030204" pitchFamily="18" charset="0"/>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1335767" y="624405"/>
                <a:ext cx="6479132" cy="369332"/>
              </a:xfrm>
              <a:prstGeom prst="rect">
                <a:avLst/>
              </a:prstGeom>
              <a:blipFill>
                <a:blip r:embed="rId4"/>
                <a:stretch>
                  <a:fillRect t="-9836" r="-659" b="-34426"/>
                </a:stretch>
              </a:blipFill>
            </p:spPr>
            <p:txBody>
              <a:bodyPr/>
              <a:lstStyle/>
              <a:p>
                <a:r>
                  <a:rPr lang="ja-JP" altLang="en-US">
                    <a:noFill/>
                  </a:rPr>
                  <a:t> </a:t>
                </a:r>
              </a:p>
            </p:txBody>
          </p:sp>
        </mc:Fallback>
      </mc:AlternateContent>
      <p:sp>
        <p:nvSpPr>
          <p:cNvPr id="2" name="楕円 1"/>
          <p:cNvSpPr/>
          <p:nvPr/>
        </p:nvSpPr>
        <p:spPr>
          <a:xfrm>
            <a:off x="2030211" y="4534318"/>
            <a:ext cx="334309" cy="3343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072882" y="1218172"/>
            <a:ext cx="2658902" cy="129117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002060"/>
                </a:solidFill>
              </a:rPr>
              <a:t>それぞれの観測地点からの</a:t>
            </a:r>
            <a:r>
              <a:rPr lang="en-US" altLang="ja-JP" b="1" dirty="0" smtClean="0">
                <a:solidFill>
                  <a:srgbClr val="002060"/>
                </a:solidFill>
              </a:rPr>
              <a:t>SST</a:t>
            </a:r>
            <a:r>
              <a:rPr lang="ja-JP" altLang="en-US" b="1" dirty="0" smtClean="0">
                <a:solidFill>
                  <a:srgbClr val="002060"/>
                </a:solidFill>
              </a:rPr>
              <a:t>グリッドポイントの距離を求め，最短距離を求める．</a:t>
            </a:r>
            <a:endParaRPr lang="en-US" altLang="ja-JP" b="1" dirty="0" smtClean="0">
              <a:solidFill>
                <a:srgbClr val="002060"/>
              </a:solidFill>
            </a:endParaRPr>
          </a:p>
        </p:txBody>
      </p:sp>
      <p:sp>
        <p:nvSpPr>
          <p:cNvPr id="30" name="正方形/長方形 29"/>
          <p:cNvSpPr/>
          <p:nvPr/>
        </p:nvSpPr>
        <p:spPr>
          <a:xfrm>
            <a:off x="6072882" y="2979252"/>
            <a:ext cx="2658902" cy="96515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002060"/>
                </a:solidFill>
              </a:rPr>
              <a:t>観測点の</a:t>
            </a:r>
            <a:r>
              <a:rPr lang="en-US" altLang="ja-JP" b="1" dirty="0" err="1" smtClean="0">
                <a:solidFill>
                  <a:srgbClr val="002060"/>
                </a:solidFill>
              </a:rPr>
              <a:t>Tmax</a:t>
            </a:r>
            <a:r>
              <a:rPr lang="ja-JP" altLang="en-US" b="1" dirty="0" smtClean="0">
                <a:solidFill>
                  <a:srgbClr val="002060"/>
                </a:solidFill>
              </a:rPr>
              <a:t>と最も近い</a:t>
            </a:r>
            <a:r>
              <a:rPr lang="en-US" altLang="ja-JP" b="1" dirty="0" smtClean="0">
                <a:solidFill>
                  <a:srgbClr val="002060"/>
                </a:solidFill>
              </a:rPr>
              <a:t>SST</a:t>
            </a:r>
            <a:r>
              <a:rPr lang="ja-JP" altLang="en-US" b="1" dirty="0" smtClean="0">
                <a:solidFill>
                  <a:srgbClr val="002060"/>
                </a:solidFill>
              </a:rPr>
              <a:t>の差を海陸温度コントラストとする</a:t>
            </a:r>
            <a:endParaRPr lang="en-US" altLang="ja-JP" b="1" dirty="0" smtClean="0">
              <a:solidFill>
                <a:srgbClr val="002060"/>
              </a:solidFill>
            </a:endParaRPr>
          </a:p>
        </p:txBody>
      </p:sp>
      <p:sp>
        <p:nvSpPr>
          <p:cNvPr id="103" name="正方形/長方形 102"/>
          <p:cNvSpPr/>
          <p:nvPr/>
        </p:nvSpPr>
        <p:spPr>
          <a:xfrm>
            <a:off x="679667" y="5964455"/>
            <a:ext cx="4279168" cy="584775"/>
          </a:xfrm>
          <a:prstGeom prst="rect">
            <a:avLst/>
          </a:prstGeom>
        </p:spPr>
        <p:txBody>
          <a:bodyPr wrap="square">
            <a:spAutoFit/>
          </a:bodyPr>
          <a:lstStyle/>
          <a:p>
            <a:r>
              <a:rPr lang="ja-JP" altLang="en-US" sz="1600" dirty="0" smtClean="0">
                <a:solidFill>
                  <a:schemeClr val="accent5">
                    <a:lumMod val="50000"/>
                  </a:schemeClr>
                </a:solidFill>
              </a:rPr>
              <a:t>注）いくつ</a:t>
            </a:r>
            <a:r>
              <a:rPr lang="ja-JP" altLang="en-US" sz="1600" dirty="0">
                <a:solidFill>
                  <a:schemeClr val="accent5">
                    <a:lumMod val="50000"/>
                  </a:schemeClr>
                </a:solidFill>
              </a:rPr>
              <a:t>かの地点では同距離のグリッドがいくつか出てきたがとり合えず気にしない。</a:t>
            </a:r>
            <a:endParaRPr lang="en-US" altLang="ja-JP" sz="1600" dirty="0">
              <a:solidFill>
                <a:schemeClr val="accent5">
                  <a:lumMod val="50000"/>
                </a:schemeClr>
              </a:solidFill>
            </a:endParaRPr>
          </a:p>
        </p:txBody>
      </p:sp>
      <p:sp>
        <p:nvSpPr>
          <p:cNvPr id="104" name="下矢印 103"/>
          <p:cNvSpPr/>
          <p:nvPr/>
        </p:nvSpPr>
        <p:spPr>
          <a:xfrm>
            <a:off x="7143844" y="2602296"/>
            <a:ext cx="515723" cy="284002"/>
          </a:xfrm>
          <a:prstGeom prst="downArrow">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453295" y="3811677"/>
            <a:ext cx="1415772" cy="461665"/>
          </a:xfrm>
          <a:prstGeom prst="rect">
            <a:avLst/>
          </a:prstGeom>
          <a:solidFill>
            <a:schemeClr val="bg1"/>
          </a:solidFill>
          <a:ln w="38100">
            <a:solidFill>
              <a:srgbClr val="002060"/>
            </a:solidFill>
          </a:ln>
        </p:spPr>
        <p:txBody>
          <a:bodyPr wrap="none">
            <a:spAutoFit/>
          </a:bodyPr>
          <a:lstStyle/>
          <a:p>
            <a:r>
              <a:rPr lang="ja-JP" altLang="en-US" sz="2400" b="1" dirty="0">
                <a:solidFill>
                  <a:srgbClr val="002060"/>
                </a:solidFill>
              </a:rPr>
              <a:t>最短</a:t>
            </a:r>
            <a:r>
              <a:rPr lang="ja-JP" altLang="en-US" sz="2400" b="1" dirty="0" smtClean="0">
                <a:solidFill>
                  <a:srgbClr val="002060"/>
                </a:solidFill>
              </a:rPr>
              <a:t>距離</a:t>
            </a:r>
            <a:endParaRPr lang="ja-JP" altLang="en-US" sz="2400" dirty="0"/>
          </a:p>
        </p:txBody>
      </p:sp>
      <p:sp>
        <p:nvSpPr>
          <p:cNvPr id="44" name="正方形/長方形 43"/>
          <p:cNvSpPr/>
          <p:nvPr/>
        </p:nvSpPr>
        <p:spPr>
          <a:xfrm>
            <a:off x="2542908" y="5046094"/>
            <a:ext cx="2299027" cy="830997"/>
          </a:xfrm>
          <a:prstGeom prst="rect">
            <a:avLst/>
          </a:prstGeom>
          <a:solidFill>
            <a:schemeClr val="bg1"/>
          </a:solidFill>
          <a:ln w="38100">
            <a:solidFill>
              <a:srgbClr val="FF0000"/>
            </a:solidFill>
          </a:ln>
        </p:spPr>
        <p:txBody>
          <a:bodyPr wrap="none">
            <a:spAutoFit/>
          </a:bodyPr>
          <a:lstStyle/>
          <a:p>
            <a:r>
              <a:rPr lang="ja-JP" altLang="en-US" sz="2400" b="1" dirty="0" smtClean="0">
                <a:solidFill>
                  <a:srgbClr val="FF0000"/>
                </a:solidFill>
              </a:rPr>
              <a:t>観測点</a:t>
            </a:r>
            <a:endParaRPr lang="en-US" altLang="ja-JP" sz="2400" b="1" dirty="0" smtClean="0">
              <a:solidFill>
                <a:srgbClr val="FF0000"/>
              </a:solidFill>
            </a:endParaRPr>
          </a:p>
          <a:p>
            <a:r>
              <a:rPr lang="en-US" altLang="ja-JP" sz="2400" b="1" dirty="0" smtClean="0">
                <a:solidFill>
                  <a:srgbClr val="FF0000"/>
                </a:solidFill>
              </a:rPr>
              <a:t>TMP_MAX(land)</a:t>
            </a:r>
            <a:endParaRPr lang="en-US" altLang="ja-JP" sz="2400" b="1" dirty="0">
              <a:solidFill>
                <a:srgbClr val="FF0000"/>
              </a:solidFill>
            </a:endParaRPr>
          </a:p>
        </p:txBody>
      </p:sp>
      <p:sp>
        <p:nvSpPr>
          <p:cNvPr id="46" name="楕円 45"/>
          <p:cNvSpPr/>
          <p:nvPr/>
        </p:nvSpPr>
        <p:spPr>
          <a:xfrm>
            <a:off x="2471770" y="3387341"/>
            <a:ext cx="346124" cy="366313"/>
          </a:xfrm>
          <a:prstGeom prst="ellipse">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p:cNvCxnSpPr/>
          <p:nvPr/>
        </p:nvCxnSpPr>
        <p:spPr>
          <a:xfrm flipV="1">
            <a:off x="2185985" y="3550701"/>
            <a:ext cx="458847" cy="120947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1900549" y="2339635"/>
            <a:ext cx="1415772" cy="830997"/>
          </a:xfrm>
          <a:prstGeom prst="rect">
            <a:avLst/>
          </a:prstGeom>
          <a:solidFill>
            <a:schemeClr val="bg1"/>
          </a:solidFill>
          <a:ln w="38100">
            <a:solidFill>
              <a:srgbClr val="00B0F0"/>
            </a:solidFill>
          </a:ln>
        </p:spPr>
        <p:txBody>
          <a:bodyPr wrap="none">
            <a:spAutoFit/>
          </a:bodyPr>
          <a:lstStyle/>
          <a:p>
            <a:r>
              <a:rPr lang="ja-JP" altLang="en-US" sz="2400" b="1" dirty="0" smtClean="0">
                <a:solidFill>
                  <a:srgbClr val="00B0F0"/>
                </a:solidFill>
              </a:rPr>
              <a:t>海面水温</a:t>
            </a:r>
            <a:endParaRPr lang="en-US" altLang="ja-JP" sz="2400" b="1" dirty="0" smtClean="0">
              <a:solidFill>
                <a:srgbClr val="00B0F0"/>
              </a:solidFill>
            </a:endParaRPr>
          </a:p>
          <a:p>
            <a:r>
              <a:rPr lang="en-US" altLang="ja-JP" sz="2400" b="1" dirty="0" smtClean="0">
                <a:solidFill>
                  <a:srgbClr val="00B0F0"/>
                </a:solidFill>
              </a:rPr>
              <a:t>SST(sea)</a:t>
            </a:r>
            <a:endParaRPr lang="en-US" altLang="ja-JP" sz="2400" b="1" dirty="0">
              <a:solidFill>
                <a:srgbClr val="00B0F0"/>
              </a:solidFill>
            </a:endParaRPr>
          </a:p>
        </p:txBody>
      </p:sp>
      <p:cxnSp>
        <p:nvCxnSpPr>
          <p:cNvPr id="111" name="直線コネクタ 110"/>
          <p:cNvCxnSpPr/>
          <p:nvPr/>
        </p:nvCxnSpPr>
        <p:spPr>
          <a:xfrm>
            <a:off x="1298238" y="1009265"/>
            <a:ext cx="647843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298238" y="1048786"/>
            <a:ext cx="647843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12" name="図 1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4076" y="4346408"/>
            <a:ext cx="2536720" cy="2227786"/>
          </a:xfrm>
          <a:prstGeom prst="rect">
            <a:avLst/>
          </a:prstGeom>
        </p:spPr>
      </p:pic>
      <p:pic>
        <p:nvPicPr>
          <p:cNvPr id="113" name="図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5788" y="4414319"/>
            <a:ext cx="221710" cy="2058012"/>
          </a:xfrm>
          <a:prstGeom prst="rect">
            <a:avLst/>
          </a:prstGeom>
        </p:spPr>
      </p:pic>
      <p:sp>
        <p:nvSpPr>
          <p:cNvPr id="114" name="正方形/長方形 113"/>
          <p:cNvSpPr/>
          <p:nvPr/>
        </p:nvSpPr>
        <p:spPr>
          <a:xfrm>
            <a:off x="5833181" y="4042112"/>
            <a:ext cx="3368230" cy="338554"/>
          </a:xfrm>
          <a:prstGeom prst="rect">
            <a:avLst/>
          </a:prstGeom>
        </p:spPr>
        <p:txBody>
          <a:bodyPr wrap="none">
            <a:spAutoFit/>
          </a:bodyPr>
          <a:lstStyle/>
          <a:p>
            <a:r>
              <a:rPr lang="en-US" altLang="ja-JP" sz="1600" b="1" dirty="0" smtClean="0">
                <a:solidFill>
                  <a:srgbClr val="002060"/>
                </a:solidFill>
              </a:rPr>
              <a:t>5</a:t>
            </a:r>
            <a:r>
              <a:rPr lang="ja-JP" altLang="en-US" sz="1600" b="1" dirty="0" smtClean="0">
                <a:solidFill>
                  <a:srgbClr val="002060"/>
                </a:solidFill>
              </a:rPr>
              <a:t>月の海陸温度コントラスト［℃］</a:t>
            </a:r>
            <a:endParaRPr lang="ja-JP" altLang="en-US" sz="1600" dirty="0"/>
          </a:p>
        </p:txBody>
      </p:sp>
    </p:spTree>
    <p:extLst>
      <p:ext uri="{BB962C8B-B14F-4D97-AF65-F5344CB8AC3E}">
        <p14:creationId xmlns:p14="http://schemas.microsoft.com/office/powerpoint/2010/main" val="18312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1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46"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1" y="568920"/>
            <a:ext cx="9160610" cy="3097255"/>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海面水温グリッドからの距離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80793" y="3770920"/>
            <a:ext cx="3799502" cy="2585323"/>
          </a:xfrm>
          <a:prstGeom prst="rect">
            <a:avLst/>
          </a:prstGeom>
          <a:solidFill>
            <a:schemeClr val="bg1"/>
          </a:solidFill>
        </p:spPr>
        <p:txBody>
          <a:bodyPr wrap="none" rtlCol="0">
            <a:spAutoFit/>
          </a:bodyPr>
          <a:lstStyle/>
          <a:p>
            <a:pPr algn="r"/>
            <a:r>
              <a:rPr lang="ja-JP" altLang="en-US" sz="2400" b="1" dirty="0" smtClean="0"/>
              <a:t>  距離　色</a:t>
            </a:r>
            <a:r>
              <a:rPr lang="en-US" altLang="ja-JP" sz="2400" b="1" dirty="0" smtClean="0"/>
              <a:t>	</a:t>
            </a:r>
            <a:r>
              <a:rPr lang="ja-JP" altLang="en-US" sz="2400" b="1" dirty="0" smtClean="0"/>
              <a:t>　個数</a:t>
            </a:r>
            <a:endParaRPr lang="en-US" altLang="ja-JP" sz="2400" b="1" dirty="0" smtClean="0"/>
          </a:p>
          <a:p>
            <a:pPr algn="r"/>
            <a:r>
              <a:rPr lang="en-US" altLang="ja-JP" sz="2400" b="1" dirty="0" smtClean="0"/>
              <a:t>GHCND</a:t>
            </a:r>
          </a:p>
          <a:p>
            <a:pPr algn="r"/>
            <a:r>
              <a:rPr lang="en-US" altLang="ja-JP" sz="2400" dirty="0" smtClean="0">
                <a:solidFill>
                  <a:srgbClr val="FF0000"/>
                </a:solidFill>
              </a:rPr>
              <a:t>1</a:t>
            </a:r>
            <a:r>
              <a:rPr kumimoji="1" lang="en-US" altLang="ja-JP" sz="2400" dirty="0" smtClean="0">
                <a:solidFill>
                  <a:srgbClr val="FF0000"/>
                </a:solidFill>
              </a:rPr>
              <a:t>00</a:t>
            </a:r>
            <a:r>
              <a:rPr kumimoji="1" lang="ja-JP" altLang="en-US" sz="2400" dirty="0" smtClean="0">
                <a:solidFill>
                  <a:srgbClr val="FF0000"/>
                </a:solidFill>
              </a:rPr>
              <a:t>～</a:t>
            </a:r>
            <a:r>
              <a:rPr kumimoji="1" lang="en-US" altLang="ja-JP" sz="2400" dirty="0" smtClean="0">
                <a:solidFill>
                  <a:srgbClr val="FF0000"/>
                </a:solidFill>
              </a:rPr>
              <a:t>2500km  </a:t>
            </a:r>
            <a:r>
              <a:rPr kumimoji="1" lang="ja-JP" altLang="en-US" sz="2400" dirty="0" smtClean="0">
                <a:solidFill>
                  <a:srgbClr val="FF0000"/>
                </a:solidFill>
              </a:rPr>
              <a:t>赤  </a:t>
            </a:r>
            <a:r>
              <a:rPr lang="en-US" altLang="ja-JP" sz="2400" dirty="0" smtClean="0">
                <a:solidFill>
                  <a:srgbClr val="FF0000"/>
                </a:solidFill>
              </a:rPr>
              <a:t>4247</a:t>
            </a:r>
            <a:r>
              <a:rPr kumimoji="1" lang="ja-JP" altLang="en-US" sz="2400" dirty="0" smtClean="0">
                <a:solidFill>
                  <a:srgbClr val="FF0000"/>
                </a:solidFill>
              </a:rPr>
              <a:t>地点</a:t>
            </a:r>
            <a:endParaRPr lang="en-US" altLang="ja-JP" sz="2400" dirty="0">
              <a:solidFill>
                <a:srgbClr val="FF0000"/>
              </a:solidFill>
            </a:endParaRPr>
          </a:p>
          <a:p>
            <a:pPr algn="r"/>
            <a:r>
              <a:rPr lang="en-US" altLang="ja-JP" sz="2400" dirty="0" smtClean="0">
                <a:solidFill>
                  <a:srgbClr val="FFA500"/>
                </a:solidFill>
              </a:rPr>
              <a:t>50</a:t>
            </a:r>
            <a:r>
              <a:rPr lang="ja-JP" altLang="en-US" sz="2400" dirty="0" smtClean="0">
                <a:solidFill>
                  <a:srgbClr val="FFA500"/>
                </a:solidFill>
              </a:rPr>
              <a:t>～</a:t>
            </a:r>
            <a:r>
              <a:rPr lang="en-US" altLang="ja-JP" sz="2400" dirty="0" smtClean="0">
                <a:solidFill>
                  <a:srgbClr val="FFA500"/>
                </a:solidFill>
              </a:rPr>
              <a:t>100km  </a:t>
            </a:r>
            <a:r>
              <a:rPr lang="ja-JP" altLang="en-US" sz="2400" dirty="0" smtClean="0">
                <a:solidFill>
                  <a:srgbClr val="FFA500"/>
                </a:solidFill>
              </a:rPr>
              <a:t>橙    </a:t>
            </a:r>
            <a:r>
              <a:rPr lang="en-US" altLang="ja-JP" sz="2400" dirty="0" smtClean="0">
                <a:solidFill>
                  <a:srgbClr val="FFA500"/>
                </a:solidFill>
              </a:rPr>
              <a:t>482</a:t>
            </a:r>
            <a:r>
              <a:rPr lang="ja-JP" altLang="en-US" sz="2400" dirty="0" smtClean="0">
                <a:solidFill>
                  <a:srgbClr val="FFA500"/>
                </a:solidFill>
              </a:rPr>
              <a:t>地点</a:t>
            </a:r>
            <a:endParaRPr lang="en-US" altLang="ja-JP" sz="2400" dirty="0" smtClean="0">
              <a:solidFill>
                <a:srgbClr val="FFA500"/>
              </a:solidFill>
            </a:endParaRPr>
          </a:p>
          <a:p>
            <a:pPr algn="r"/>
            <a:r>
              <a:rPr lang="en-US" altLang="ja-JP" sz="2400" dirty="0" smtClean="0">
                <a:solidFill>
                  <a:srgbClr val="00FF00"/>
                </a:solidFill>
              </a:rPr>
              <a:t>20</a:t>
            </a:r>
            <a:r>
              <a:rPr lang="ja-JP" altLang="en-US" sz="2400" dirty="0" smtClean="0">
                <a:solidFill>
                  <a:srgbClr val="00FF00"/>
                </a:solidFill>
              </a:rPr>
              <a:t>～</a:t>
            </a:r>
            <a:r>
              <a:rPr lang="en-US" altLang="ja-JP" sz="2400" dirty="0" smtClean="0">
                <a:solidFill>
                  <a:srgbClr val="00FF00"/>
                </a:solidFill>
              </a:rPr>
              <a:t>50km  </a:t>
            </a:r>
            <a:r>
              <a:rPr lang="ja-JP" altLang="en-US" sz="2400" dirty="0" smtClean="0">
                <a:solidFill>
                  <a:srgbClr val="00FF00"/>
                </a:solidFill>
              </a:rPr>
              <a:t>緑    </a:t>
            </a:r>
            <a:r>
              <a:rPr lang="en-US" altLang="ja-JP" sz="2400" dirty="0" smtClean="0">
                <a:solidFill>
                  <a:srgbClr val="00FF00"/>
                </a:solidFill>
              </a:rPr>
              <a:t>388</a:t>
            </a:r>
            <a:r>
              <a:rPr lang="ja-JP" altLang="en-US" sz="2400" dirty="0" smtClean="0">
                <a:solidFill>
                  <a:srgbClr val="00FF00"/>
                </a:solidFill>
              </a:rPr>
              <a:t>地点</a:t>
            </a:r>
            <a:endParaRPr lang="en-US" altLang="ja-JP" sz="2400" dirty="0" smtClean="0">
              <a:solidFill>
                <a:srgbClr val="00FF00"/>
              </a:solidFill>
            </a:endParaRPr>
          </a:p>
          <a:p>
            <a:pPr algn="r"/>
            <a:r>
              <a:rPr lang="en-US" altLang="ja-JP" sz="2400" b="1" u="sng" dirty="0" smtClean="0">
                <a:solidFill>
                  <a:srgbClr val="0830FF"/>
                </a:solidFill>
              </a:rPr>
              <a:t>0</a:t>
            </a:r>
            <a:r>
              <a:rPr lang="ja-JP" altLang="en-US" sz="2400" b="1" u="sng" dirty="0" smtClean="0">
                <a:solidFill>
                  <a:srgbClr val="0830FF"/>
                </a:solidFill>
              </a:rPr>
              <a:t>～</a:t>
            </a:r>
            <a:r>
              <a:rPr lang="en-US" altLang="ja-JP" sz="2400" b="1" u="sng" dirty="0" smtClean="0">
                <a:solidFill>
                  <a:srgbClr val="0830FF"/>
                </a:solidFill>
              </a:rPr>
              <a:t>20km</a:t>
            </a:r>
            <a:r>
              <a:rPr lang="en-US" altLang="ja-JP" sz="2400" b="1" dirty="0" smtClean="0">
                <a:solidFill>
                  <a:srgbClr val="0830FF"/>
                </a:solidFill>
              </a:rPr>
              <a:t>  </a:t>
            </a:r>
            <a:r>
              <a:rPr lang="ja-JP" altLang="en-US" sz="2400" b="1" dirty="0" smtClean="0">
                <a:solidFill>
                  <a:srgbClr val="0830FF"/>
                </a:solidFill>
              </a:rPr>
              <a:t>青    </a:t>
            </a:r>
            <a:r>
              <a:rPr lang="en-US" altLang="ja-JP" sz="2400" b="1" u="sng" dirty="0" smtClean="0">
                <a:solidFill>
                  <a:srgbClr val="0830FF"/>
                </a:solidFill>
              </a:rPr>
              <a:t>604</a:t>
            </a:r>
            <a:r>
              <a:rPr lang="ja-JP" altLang="en-US" sz="2400" b="1" u="sng" dirty="0" smtClean="0">
                <a:solidFill>
                  <a:srgbClr val="0830FF"/>
                </a:solidFill>
              </a:rPr>
              <a:t>地点</a:t>
            </a:r>
            <a:endParaRPr lang="en-US" altLang="ja-JP" sz="2400" b="1" u="sng" dirty="0" smtClean="0">
              <a:solidFill>
                <a:srgbClr val="0830FF"/>
              </a:solidFill>
            </a:endParaRPr>
          </a:p>
          <a:p>
            <a:pPr algn="r"/>
            <a:endParaRPr kumimoji="1" lang="en-US" altLang="ja-JP" b="1" dirty="0" smtClean="0"/>
          </a:p>
        </p:txBody>
      </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588" y="3666175"/>
            <a:ext cx="3401227" cy="2975852"/>
          </a:xfrm>
          <a:prstGeom prst="rect">
            <a:avLst/>
          </a:prstGeom>
        </p:spPr>
      </p:pic>
      <p:sp>
        <p:nvSpPr>
          <p:cNvPr id="17" name="テキスト ボックス 16"/>
          <p:cNvSpPr txBox="1"/>
          <p:nvPr/>
        </p:nvSpPr>
        <p:spPr>
          <a:xfrm>
            <a:off x="3735017" y="3436921"/>
            <a:ext cx="1503556" cy="2954655"/>
          </a:xfrm>
          <a:prstGeom prst="rect">
            <a:avLst/>
          </a:prstGeom>
          <a:noFill/>
        </p:spPr>
        <p:txBody>
          <a:bodyPr wrap="square" rtlCol="0">
            <a:spAutoFit/>
          </a:bodyPr>
          <a:lstStyle/>
          <a:p>
            <a:pPr algn="r"/>
            <a:r>
              <a:rPr lang="ja-JP" altLang="en-US" sz="2400" b="1" dirty="0" smtClean="0"/>
              <a:t>  </a:t>
            </a:r>
            <a:r>
              <a:rPr lang="en-US" altLang="ja-JP" sz="2400" b="1" dirty="0" smtClean="0"/>
              <a:t>	</a:t>
            </a:r>
            <a:r>
              <a:rPr lang="ja-JP" altLang="en-US" sz="2400" b="1" dirty="0" smtClean="0"/>
              <a:t>　個数</a:t>
            </a:r>
            <a:endParaRPr lang="en-US" altLang="ja-JP" sz="2400" b="1" dirty="0" smtClean="0"/>
          </a:p>
          <a:p>
            <a:pPr algn="r"/>
            <a:r>
              <a:rPr lang="en-US" altLang="ja-JP" sz="2400" b="1" dirty="0" err="1" smtClean="0"/>
              <a:t>AMeDAS</a:t>
            </a:r>
            <a:endParaRPr lang="en-US" altLang="ja-JP" sz="2400" b="1" dirty="0" smtClean="0"/>
          </a:p>
          <a:p>
            <a:pPr algn="r"/>
            <a:r>
              <a:rPr lang="en-US" altLang="ja-JP" sz="2400" dirty="0" smtClean="0">
                <a:solidFill>
                  <a:srgbClr val="FF0000"/>
                </a:solidFill>
              </a:rPr>
              <a:t>19</a:t>
            </a:r>
            <a:r>
              <a:rPr kumimoji="1" lang="ja-JP" altLang="en-US" sz="2400" dirty="0" smtClean="0">
                <a:solidFill>
                  <a:srgbClr val="FF0000"/>
                </a:solidFill>
              </a:rPr>
              <a:t>地点</a:t>
            </a:r>
            <a:endParaRPr lang="en-US" altLang="ja-JP" sz="2400" dirty="0">
              <a:solidFill>
                <a:srgbClr val="FF0000"/>
              </a:solidFill>
            </a:endParaRPr>
          </a:p>
          <a:p>
            <a:pPr algn="r"/>
            <a:r>
              <a:rPr lang="en-US" altLang="ja-JP" sz="2400" dirty="0" smtClean="0">
                <a:solidFill>
                  <a:srgbClr val="FFA500"/>
                </a:solidFill>
              </a:rPr>
              <a:t>179</a:t>
            </a:r>
            <a:r>
              <a:rPr lang="ja-JP" altLang="en-US" sz="2400" dirty="0" smtClean="0">
                <a:solidFill>
                  <a:srgbClr val="FFA500"/>
                </a:solidFill>
              </a:rPr>
              <a:t>地点</a:t>
            </a:r>
            <a:endParaRPr lang="en-US" altLang="ja-JP" sz="2400" dirty="0" smtClean="0">
              <a:solidFill>
                <a:srgbClr val="FFA500"/>
              </a:solidFill>
            </a:endParaRPr>
          </a:p>
          <a:p>
            <a:pPr algn="r"/>
            <a:r>
              <a:rPr lang="en-US" altLang="ja-JP" sz="2400" dirty="0" smtClean="0">
                <a:solidFill>
                  <a:srgbClr val="00FF00"/>
                </a:solidFill>
              </a:rPr>
              <a:t>300</a:t>
            </a:r>
            <a:r>
              <a:rPr lang="ja-JP" altLang="en-US" sz="2400" dirty="0" smtClean="0">
                <a:solidFill>
                  <a:srgbClr val="00FF00"/>
                </a:solidFill>
              </a:rPr>
              <a:t>地点</a:t>
            </a:r>
            <a:endParaRPr lang="en-US" altLang="ja-JP" sz="2400" dirty="0" smtClean="0">
              <a:solidFill>
                <a:srgbClr val="00FF00"/>
              </a:solidFill>
            </a:endParaRPr>
          </a:p>
          <a:p>
            <a:pPr algn="r"/>
            <a:r>
              <a:rPr lang="en-US" altLang="ja-JP" sz="2400" b="1" u="sng" dirty="0" smtClean="0">
                <a:solidFill>
                  <a:srgbClr val="0830FF"/>
                </a:solidFill>
              </a:rPr>
              <a:t>322</a:t>
            </a:r>
            <a:r>
              <a:rPr lang="ja-JP" altLang="en-US" sz="2400" b="1" u="sng" dirty="0" smtClean="0">
                <a:solidFill>
                  <a:srgbClr val="0830FF"/>
                </a:solidFill>
              </a:rPr>
              <a:t>地点</a:t>
            </a:r>
            <a:endParaRPr lang="en-US" altLang="ja-JP" sz="2400" b="1" u="sng" dirty="0" smtClean="0">
              <a:solidFill>
                <a:srgbClr val="0830FF"/>
              </a:solidFill>
            </a:endParaRPr>
          </a:p>
          <a:p>
            <a:pPr algn="r"/>
            <a:endParaRPr kumimoji="1" lang="en-US" altLang="ja-JP" b="1" dirty="0" smtClean="0"/>
          </a:p>
        </p:txBody>
      </p:sp>
      <p:sp>
        <p:nvSpPr>
          <p:cNvPr id="2" name="テキスト ボックス 1"/>
          <p:cNvSpPr txBox="1"/>
          <p:nvPr/>
        </p:nvSpPr>
        <p:spPr>
          <a:xfrm>
            <a:off x="221765" y="6120760"/>
            <a:ext cx="5392823" cy="400110"/>
          </a:xfrm>
          <a:prstGeom prst="rect">
            <a:avLst/>
          </a:prstGeom>
          <a:noFill/>
        </p:spPr>
        <p:txBody>
          <a:bodyPr wrap="none" rtlCol="0">
            <a:spAutoFit/>
          </a:bodyPr>
          <a:lstStyle/>
          <a:p>
            <a:r>
              <a:rPr kumimoji="1" lang="ja-JP" altLang="en-US" sz="2000" b="1" dirty="0" smtClean="0">
                <a:solidFill>
                  <a:srgbClr val="002060"/>
                </a:solidFill>
              </a:rPr>
              <a:t>なるべく内陸の影響が少ない</a:t>
            </a:r>
            <a:r>
              <a:rPr kumimoji="1" lang="en-US" altLang="ja-JP" sz="2000" b="1" dirty="0" smtClean="0">
                <a:solidFill>
                  <a:srgbClr val="002060"/>
                </a:solidFill>
              </a:rPr>
              <a:t>20km</a:t>
            </a:r>
            <a:r>
              <a:rPr kumimoji="1" lang="ja-JP" altLang="en-US" sz="2000" b="1" dirty="0" smtClean="0">
                <a:solidFill>
                  <a:srgbClr val="002060"/>
                </a:solidFill>
              </a:rPr>
              <a:t>以内で示す</a:t>
            </a:r>
            <a:endParaRPr kumimoji="1" lang="ja-JP" altLang="en-US" sz="2000" b="1" dirty="0">
              <a:solidFill>
                <a:srgbClr val="002060"/>
              </a:solidFill>
            </a:endParaRPr>
          </a:p>
        </p:txBody>
      </p:sp>
    </p:spTree>
    <p:extLst>
      <p:ext uri="{BB962C8B-B14F-4D97-AF65-F5344CB8AC3E}">
        <p14:creationId xmlns:p14="http://schemas.microsoft.com/office/powerpoint/2010/main" val="3990078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9741"/>
          <a:stretch/>
        </p:blipFill>
        <p:spPr>
          <a:xfrm>
            <a:off x="1106410" y="931585"/>
            <a:ext cx="6670996" cy="2113172"/>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058" y="3827608"/>
            <a:ext cx="6200891" cy="2096557"/>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839" y="5921624"/>
            <a:ext cx="3703328" cy="371857"/>
          </a:xfrm>
          <a:prstGeom prst="rect">
            <a:avLst/>
          </a:prstGeom>
        </p:spPr>
      </p:pic>
      <p:sp>
        <p:nvSpPr>
          <p:cNvPr id="12" name="正方形/長方形 11"/>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海陸温度コントラスト　</a:t>
            </a:r>
            <a:r>
              <a:rPr lang="en-US" altLang="ja-JP" sz="2400" b="1" dirty="0" smtClean="0">
                <a:solidFill>
                  <a:schemeClr val="bg1"/>
                </a:solidFill>
              </a:rPr>
              <a:t>20km</a:t>
            </a:r>
            <a:r>
              <a:rPr lang="ja-JP" altLang="en-US" sz="2400" b="1" dirty="0" smtClean="0">
                <a:solidFill>
                  <a:schemeClr val="bg1"/>
                </a:solidFill>
              </a:rPr>
              <a:t>以内</a:t>
            </a:r>
            <a:r>
              <a:rPr lang="en-US" altLang="ja-JP" sz="2400" b="1" dirty="0" smtClean="0">
                <a:solidFill>
                  <a:schemeClr val="bg1"/>
                </a:solidFill>
              </a:rPr>
              <a:t>			</a:t>
            </a:r>
            <a:endParaRPr kumimoji="1" lang="ja-JP" altLang="en-US" sz="2400" b="1" dirty="0">
              <a:solidFill>
                <a:schemeClr val="bg1"/>
              </a:solidFill>
            </a:endParaRPr>
          </a:p>
        </p:txBody>
      </p:sp>
      <p:sp>
        <p:nvSpPr>
          <p:cNvPr id="14" name="フリーフォーム 13"/>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6219" y="3066817"/>
            <a:ext cx="3718568" cy="365761"/>
          </a:xfrm>
          <a:prstGeom prst="rect">
            <a:avLst/>
          </a:prstGeom>
        </p:spPr>
      </p:pic>
      <p:sp>
        <p:nvSpPr>
          <p:cNvPr id="3" name="テキスト ボックス 2"/>
          <p:cNvSpPr txBox="1"/>
          <p:nvPr/>
        </p:nvSpPr>
        <p:spPr>
          <a:xfrm>
            <a:off x="2850931" y="651229"/>
            <a:ext cx="3429144" cy="400110"/>
          </a:xfrm>
          <a:prstGeom prst="rect">
            <a:avLst/>
          </a:prstGeom>
          <a:noFill/>
        </p:spPr>
        <p:txBody>
          <a:bodyPr wrap="none" rtlCol="0">
            <a:spAutoFit/>
          </a:bodyPr>
          <a:lstStyle/>
          <a:p>
            <a:r>
              <a:rPr kumimoji="1" lang="ja-JP" altLang="en-US" sz="2000" b="1" dirty="0" smtClean="0">
                <a:solidFill>
                  <a:srgbClr val="002060"/>
                </a:solidFill>
              </a:rPr>
              <a:t>海陸の温度コントラスト</a:t>
            </a:r>
            <a:r>
              <a:rPr kumimoji="1" lang="en-US" altLang="ja-JP" sz="2000" b="1" dirty="0" smtClean="0">
                <a:solidFill>
                  <a:srgbClr val="002060"/>
                </a:solidFill>
              </a:rPr>
              <a:t>[</a:t>
            </a:r>
            <a:r>
              <a:rPr kumimoji="1" lang="ja-JP" altLang="en-US" sz="2000" b="1" dirty="0" smtClean="0">
                <a:solidFill>
                  <a:srgbClr val="002060"/>
                </a:solidFill>
              </a:rPr>
              <a:t>℃</a:t>
            </a:r>
            <a:r>
              <a:rPr kumimoji="1" lang="en-US" altLang="ja-JP" sz="2000" b="1" dirty="0" smtClean="0">
                <a:solidFill>
                  <a:srgbClr val="002060"/>
                </a:solidFill>
              </a:rPr>
              <a:t>]</a:t>
            </a:r>
            <a:endParaRPr kumimoji="1" lang="ja-JP" altLang="en-US" sz="2000" b="1" dirty="0">
              <a:solidFill>
                <a:srgbClr val="002060"/>
              </a:solidFill>
            </a:endParaRPr>
          </a:p>
        </p:txBody>
      </p:sp>
      <p:sp>
        <p:nvSpPr>
          <p:cNvPr id="21" name="テキスト ボックス 20"/>
          <p:cNvSpPr txBox="1"/>
          <p:nvPr/>
        </p:nvSpPr>
        <p:spPr>
          <a:xfrm>
            <a:off x="3106610" y="3530673"/>
            <a:ext cx="2917786" cy="400110"/>
          </a:xfrm>
          <a:prstGeom prst="rect">
            <a:avLst/>
          </a:prstGeom>
          <a:noFill/>
        </p:spPr>
        <p:txBody>
          <a:bodyPr wrap="none" rtlCol="0">
            <a:spAutoFit/>
          </a:bodyPr>
          <a:lstStyle/>
          <a:p>
            <a:r>
              <a:rPr kumimoji="1" lang="ja-JP" altLang="en-US" sz="2000" b="1" dirty="0" smtClean="0">
                <a:solidFill>
                  <a:srgbClr val="002060"/>
                </a:solidFill>
              </a:rPr>
              <a:t>最高気温急低下指数</a:t>
            </a:r>
            <a:r>
              <a:rPr kumimoji="1" lang="en-US" altLang="ja-JP" sz="2000" b="1" dirty="0" smtClean="0">
                <a:solidFill>
                  <a:srgbClr val="002060"/>
                </a:solidFill>
              </a:rPr>
              <a:t>[</a:t>
            </a:r>
            <a:r>
              <a:rPr kumimoji="1" lang="ja-JP" altLang="en-US" sz="2000" b="1" dirty="0" smtClean="0">
                <a:solidFill>
                  <a:srgbClr val="002060"/>
                </a:solidFill>
              </a:rPr>
              <a:t>℃</a:t>
            </a:r>
            <a:r>
              <a:rPr kumimoji="1" lang="en-US" altLang="ja-JP" sz="2000" b="1" dirty="0" smtClean="0">
                <a:solidFill>
                  <a:srgbClr val="002060"/>
                </a:solidFill>
              </a:rPr>
              <a:t>]</a:t>
            </a:r>
            <a:endParaRPr kumimoji="1" lang="ja-JP" altLang="en-US" sz="2000" b="1" dirty="0">
              <a:solidFill>
                <a:srgbClr val="002060"/>
              </a:solidFill>
            </a:endParaRPr>
          </a:p>
        </p:txBody>
      </p:sp>
      <p:sp>
        <p:nvSpPr>
          <p:cNvPr id="22" name="正方形/長方形 21"/>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Tree>
    <p:extLst>
      <p:ext uri="{BB962C8B-B14F-4D97-AF65-F5344CB8AC3E}">
        <p14:creationId xmlns:p14="http://schemas.microsoft.com/office/powerpoint/2010/main" val="3357429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744" y="1255505"/>
            <a:ext cx="2965385" cy="2927576"/>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982" y="1255505"/>
            <a:ext cx="2965385" cy="2927576"/>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97" y="1255505"/>
            <a:ext cx="2965385" cy="2927576"/>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海陸温度コントラストと急変指数との関係</a:t>
            </a:r>
            <a:r>
              <a:rPr lang="ja-JP" altLang="en-US" sz="2400" b="1" dirty="0">
                <a:solidFill>
                  <a:schemeClr val="bg1"/>
                </a:solidFill>
              </a:rPr>
              <a:t>　 </a:t>
            </a:r>
            <a:r>
              <a:rPr lang="ja-JP" altLang="en-US" sz="2400" b="1" dirty="0" smtClean="0">
                <a:solidFill>
                  <a:schemeClr val="bg1"/>
                </a:solidFill>
              </a:rPr>
              <a:t>  </a:t>
            </a:r>
            <a:r>
              <a:rPr lang="ja-JP" altLang="en-US" sz="2400" b="1" dirty="0" smtClean="0">
                <a:solidFill>
                  <a:srgbClr val="FFFF00"/>
                </a:solidFill>
              </a:rPr>
              <a:t>主張したい図</a:t>
            </a:r>
            <a:endParaRPr kumimoji="1" lang="ja-JP" altLang="en-US" sz="2400" b="1" dirty="0">
              <a:solidFill>
                <a:srgbClr val="FFFF00"/>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354645" y="1260858"/>
            <a:ext cx="1890261" cy="369332"/>
          </a:xfrm>
          <a:prstGeom prst="rect">
            <a:avLst/>
          </a:prstGeom>
          <a:noFill/>
        </p:spPr>
        <p:txBody>
          <a:bodyPr wrap="none" rtlCol="0">
            <a:spAutoFit/>
          </a:bodyPr>
          <a:lstStyle/>
          <a:p>
            <a:r>
              <a:rPr kumimoji="1" lang="en-US" altLang="ja-JP" b="1" dirty="0" smtClean="0"/>
              <a:t>(c)50km</a:t>
            </a:r>
            <a:r>
              <a:rPr kumimoji="1" lang="ja-JP" altLang="en-US" b="1" dirty="0" smtClean="0"/>
              <a:t>～</a:t>
            </a:r>
            <a:r>
              <a:rPr kumimoji="1" lang="en-US" altLang="ja-JP" b="1" dirty="0" smtClean="0"/>
              <a:t>100km</a:t>
            </a:r>
            <a:endParaRPr kumimoji="1" lang="ja-JP" altLang="en-US" b="1" dirty="0"/>
          </a:p>
        </p:txBody>
      </p:sp>
      <p:sp>
        <p:nvSpPr>
          <p:cNvPr id="13" name="テキスト ボックス 12"/>
          <p:cNvSpPr txBox="1"/>
          <p:nvPr/>
        </p:nvSpPr>
        <p:spPr>
          <a:xfrm>
            <a:off x="3682230" y="1260858"/>
            <a:ext cx="1747594" cy="369332"/>
          </a:xfrm>
          <a:prstGeom prst="rect">
            <a:avLst/>
          </a:prstGeom>
          <a:noFill/>
        </p:spPr>
        <p:txBody>
          <a:bodyPr wrap="none" rtlCol="0">
            <a:spAutoFit/>
          </a:bodyPr>
          <a:lstStyle/>
          <a:p>
            <a:r>
              <a:rPr lang="en-US" altLang="ja-JP" b="1" dirty="0" smtClean="0"/>
              <a:t>(b)2</a:t>
            </a:r>
            <a:r>
              <a:rPr kumimoji="1" lang="en-US" altLang="ja-JP" b="1" dirty="0" smtClean="0"/>
              <a:t>0km</a:t>
            </a:r>
            <a:r>
              <a:rPr kumimoji="1" lang="ja-JP" altLang="en-US" b="1" dirty="0" smtClean="0"/>
              <a:t>～</a:t>
            </a:r>
            <a:r>
              <a:rPr kumimoji="1" lang="en-US" altLang="ja-JP" b="1" dirty="0" smtClean="0"/>
              <a:t>50km</a:t>
            </a:r>
            <a:endParaRPr kumimoji="1" lang="ja-JP" altLang="en-US" b="1" dirty="0"/>
          </a:p>
        </p:txBody>
      </p:sp>
      <p:sp>
        <p:nvSpPr>
          <p:cNvPr id="14" name="テキスト ボックス 13"/>
          <p:cNvSpPr txBox="1"/>
          <p:nvPr/>
        </p:nvSpPr>
        <p:spPr>
          <a:xfrm>
            <a:off x="938306" y="1260858"/>
            <a:ext cx="1926519" cy="369332"/>
          </a:xfrm>
          <a:prstGeom prst="rect">
            <a:avLst/>
          </a:prstGeom>
          <a:noFill/>
        </p:spPr>
        <p:txBody>
          <a:bodyPr wrap="square" rtlCol="0">
            <a:spAutoFit/>
          </a:bodyPr>
          <a:lstStyle/>
          <a:p>
            <a:r>
              <a:rPr kumimoji="1" lang="en-US" altLang="ja-JP" b="1" dirty="0" smtClean="0"/>
              <a:t>(a)</a:t>
            </a:r>
            <a:r>
              <a:rPr lang="ja-JP" altLang="en-US" b="1" dirty="0"/>
              <a:t> </a:t>
            </a:r>
            <a:r>
              <a:rPr lang="en-US" altLang="ja-JP" b="1" dirty="0" smtClean="0"/>
              <a:t>0</a:t>
            </a:r>
            <a:r>
              <a:rPr kumimoji="1" lang="ja-JP" altLang="en-US" b="1" dirty="0" smtClean="0"/>
              <a:t>～</a:t>
            </a:r>
            <a:r>
              <a:rPr kumimoji="1" lang="en-US" altLang="ja-JP" b="1" dirty="0" smtClean="0"/>
              <a:t>20km</a:t>
            </a:r>
            <a:endParaRPr kumimoji="1" lang="ja-JP" altLang="en-US" b="1" dirty="0"/>
          </a:p>
        </p:txBody>
      </p:sp>
      <p:sp>
        <p:nvSpPr>
          <p:cNvPr id="11" name="テキスト ボックス 10"/>
          <p:cNvSpPr txBox="1"/>
          <p:nvPr/>
        </p:nvSpPr>
        <p:spPr>
          <a:xfrm rot="16200000">
            <a:off x="-1013839" y="2376548"/>
            <a:ext cx="2917786" cy="400110"/>
          </a:xfrm>
          <a:prstGeom prst="rect">
            <a:avLst/>
          </a:prstGeom>
          <a:solidFill>
            <a:schemeClr val="bg1"/>
          </a:solidFill>
        </p:spPr>
        <p:txBody>
          <a:bodyPr wrap="none" rtlCol="0">
            <a:spAutoFit/>
          </a:bodyPr>
          <a:lstStyle/>
          <a:p>
            <a:r>
              <a:rPr kumimoji="1" lang="ja-JP" altLang="en-US" sz="2000" b="1" dirty="0" smtClean="0"/>
              <a:t>最高気温急低下指数</a:t>
            </a:r>
            <a:r>
              <a:rPr kumimoji="1" lang="en-US" altLang="ja-JP" sz="2000" b="1" dirty="0" smtClean="0"/>
              <a:t>[</a:t>
            </a:r>
            <a:r>
              <a:rPr kumimoji="1" lang="ja-JP" altLang="en-US" sz="2000" b="1" dirty="0" smtClean="0"/>
              <a:t>℃</a:t>
            </a:r>
            <a:r>
              <a:rPr kumimoji="1" lang="en-US" altLang="ja-JP" sz="2000" b="1" dirty="0" smtClean="0"/>
              <a:t>]</a:t>
            </a:r>
            <a:endParaRPr kumimoji="1" lang="ja-JP" altLang="en-US" sz="2000" b="1" dirty="0"/>
          </a:p>
        </p:txBody>
      </p:sp>
      <p:sp>
        <p:nvSpPr>
          <p:cNvPr id="16" name="テキスト ボックス 15"/>
          <p:cNvSpPr txBox="1"/>
          <p:nvPr/>
        </p:nvSpPr>
        <p:spPr>
          <a:xfrm>
            <a:off x="648393" y="3957302"/>
            <a:ext cx="8504507" cy="400110"/>
          </a:xfrm>
          <a:prstGeom prst="rect">
            <a:avLst/>
          </a:prstGeom>
          <a:solidFill>
            <a:schemeClr val="bg1"/>
          </a:solidFill>
        </p:spPr>
        <p:txBody>
          <a:bodyPr wrap="square" rtlCol="0">
            <a:spAutoFit/>
          </a:bodyPr>
          <a:lstStyle/>
          <a:p>
            <a:pPr algn="ctr"/>
            <a:r>
              <a:rPr kumimoji="1" lang="ja-JP" altLang="en-US" sz="2000" b="1" dirty="0" smtClean="0"/>
              <a:t>海陸温度コントラスト</a:t>
            </a:r>
            <a:r>
              <a:rPr kumimoji="1" lang="en-US" altLang="ja-JP" sz="2000" b="1" dirty="0" smtClean="0"/>
              <a:t>[</a:t>
            </a:r>
            <a:r>
              <a:rPr kumimoji="1" lang="ja-JP" altLang="en-US" sz="2000" b="1" dirty="0" smtClean="0"/>
              <a:t>℃</a:t>
            </a:r>
            <a:r>
              <a:rPr kumimoji="1" lang="en-US" altLang="ja-JP" sz="2000" b="1" dirty="0" smtClean="0"/>
              <a:t>]</a:t>
            </a:r>
            <a:r>
              <a:rPr lang="ja-JP" altLang="en-US" dirty="0" smtClean="0"/>
              <a:t>（日</a:t>
            </a:r>
            <a:r>
              <a:rPr lang="ja-JP" altLang="en-US" dirty="0"/>
              <a:t>最高気温</a:t>
            </a:r>
            <a:r>
              <a:rPr lang="ja-JP" altLang="en-US" dirty="0" err="1"/>
              <a:t>ー</a:t>
            </a:r>
            <a:r>
              <a:rPr lang="ja-JP" altLang="en-US" dirty="0"/>
              <a:t>平均海面</a:t>
            </a:r>
            <a:r>
              <a:rPr lang="ja-JP" altLang="en-US" dirty="0" smtClean="0"/>
              <a:t>水温）　</a:t>
            </a:r>
            <a:endParaRPr kumimoji="1" lang="ja-JP" altLang="en-US" b="1" dirty="0"/>
          </a:p>
        </p:txBody>
      </p:sp>
      <p:sp>
        <p:nvSpPr>
          <p:cNvPr id="20" name="正方形/長方形 19"/>
          <p:cNvSpPr/>
          <p:nvPr/>
        </p:nvSpPr>
        <p:spPr>
          <a:xfrm>
            <a:off x="2198045" y="948746"/>
            <a:ext cx="4754574" cy="369332"/>
          </a:xfrm>
          <a:prstGeom prst="rect">
            <a:avLst/>
          </a:prstGeom>
        </p:spPr>
        <p:txBody>
          <a:bodyPr wrap="square">
            <a:spAutoFit/>
          </a:bodyPr>
          <a:lstStyle/>
          <a:p>
            <a:r>
              <a:rPr lang="ja-JP" altLang="en-US" dirty="0" smtClean="0"/>
              <a:t>黒●：</a:t>
            </a:r>
            <a:r>
              <a:rPr lang="en-US" altLang="ja-JP" dirty="0" smtClean="0"/>
              <a:t>GHCND</a:t>
            </a:r>
            <a:r>
              <a:rPr lang="ja-JP" altLang="en-US" dirty="0" smtClean="0"/>
              <a:t>の地点　</a:t>
            </a:r>
            <a:r>
              <a:rPr lang="ja-JP" altLang="en-US" dirty="0" smtClean="0">
                <a:solidFill>
                  <a:srgbClr val="FF0000"/>
                </a:solidFill>
              </a:rPr>
              <a:t>赤●：</a:t>
            </a:r>
            <a:r>
              <a:rPr lang="en-US" altLang="ja-JP" dirty="0" err="1" smtClean="0">
                <a:solidFill>
                  <a:srgbClr val="FF0000"/>
                </a:solidFill>
              </a:rPr>
              <a:t>AMeDAS</a:t>
            </a:r>
            <a:r>
              <a:rPr lang="ja-JP" altLang="en-US" dirty="0" smtClean="0">
                <a:solidFill>
                  <a:srgbClr val="FF0000"/>
                </a:solidFill>
              </a:rPr>
              <a:t>の地点</a:t>
            </a:r>
            <a:endParaRPr lang="ja-JP" altLang="en-US" dirty="0">
              <a:solidFill>
                <a:srgbClr val="00B050"/>
              </a:solidFill>
            </a:endParaRPr>
          </a:p>
        </p:txBody>
      </p:sp>
      <p:sp>
        <p:nvSpPr>
          <p:cNvPr id="21" name="角丸四角形 20"/>
          <p:cNvSpPr/>
          <p:nvPr/>
        </p:nvSpPr>
        <p:spPr>
          <a:xfrm>
            <a:off x="241104" y="4854534"/>
            <a:ext cx="8668455" cy="121512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err="1" smtClean="0">
                <a:solidFill>
                  <a:srgbClr val="FFFF00"/>
                </a:solidFill>
              </a:rPr>
              <a:t>ー</a:t>
            </a:r>
            <a:r>
              <a:rPr lang="ja-JP" altLang="en-US" sz="2400" b="1" dirty="0" smtClean="0">
                <a:solidFill>
                  <a:srgbClr val="FFFF00"/>
                </a:solidFill>
              </a:rPr>
              <a:t>▶</a:t>
            </a:r>
            <a:r>
              <a:rPr kumimoji="1" lang="ja-JP" altLang="en-US" sz="2400" b="1" u="sng" dirty="0" smtClean="0">
                <a:solidFill>
                  <a:srgbClr val="FFFF00"/>
                </a:solidFill>
              </a:rPr>
              <a:t>海陸の温度コントラストは沿岸域の前日差と関係する．</a:t>
            </a:r>
            <a:endParaRPr kumimoji="1" lang="en-US" altLang="ja-JP" sz="2400" b="1" u="sng" dirty="0" smtClean="0">
              <a:solidFill>
                <a:srgbClr val="FFFF00"/>
              </a:solidFill>
            </a:endParaRPr>
          </a:p>
          <a:p>
            <a:r>
              <a:rPr kumimoji="1" lang="ja-JP" altLang="en-US" sz="2400" b="1" u="sng" dirty="0" smtClean="0">
                <a:solidFill>
                  <a:srgbClr val="FFFF00"/>
                </a:solidFill>
              </a:rPr>
              <a:t>　　北海道東部のローカルな話ではない．</a:t>
            </a:r>
            <a:endParaRPr kumimoji="1" lang="ja-JP" altLang="en-US" sz="2400" b="1" u="sng" dirty="0">
              <a:solidFill>
                <a:srgbClr val="FFFF00"/>
              </a:solidFill>
            </a:endParaRPr>
          </a:p>
        </p:txBody>
      </p:sp>
      <p:sp>
        <p:nvSpPr>
          <p:cNvPr id="2" name="正方形/長方形 1"/>
          <p:cNvSpPr/>
          <p:nvPr/>
        </p:nvSpPr>
        <p:spPr>
          <a:xfrm>
            <a:off x="559393" y="526118"/>
            <a:ext cx="4341253" cy="461665"/>
          </a:xfrm>
          <a:prstGeom prst="rect">
            <a:avLst/>
          </a:prstGeom>
        </p:spPr>
        <p:txBody>
          <a:bodyPr wrap="none">
            <a:spAutoFit/>
          </a:bodyPr>
          <a:lstStyle/>
          <a:p>
            <a:pPr algn="ctr"/>
            <a:r>
              <a:rPr lang="ja-JP" altLang="en-US" sz="2400" dirty="0"/>
              <a:t>横軸縦軸それぞれ</a:t>
            </a:r>
            <a:r>
              <a:rPr lang="en-US" altLang="ja-JP" sz="2400" b="1" u="sng" dirty="0"/>
              <a:t>5</a:t>
            </a:r>
            <a:r>
              <a:rPr lang="ja-JP" altLang="en-US" sz="2400" b="1" u="sng" dirty="0"/>
              <a:t>月の気候値</a:t>
            </a:r>
          </a:p>
        </p:txBody>
      </p:sp>
    </p:spTree>
    <p:extLst>
      <p:ext uri="{BB962C8B-B14F-4D97-AF65-F5344CB8AC3E}">
        <p14:creationId xmlns:p14="http://schemas.microsoft.com/office/powerpoint/2010/main" val="18385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基本量と急変指数との関係（確認）</a:t>
            </a:r>
            <a:r>
              <a:rPr kumimoji="1" lang="en-US" altLang="ja-JP" sz="2400" b="1" dirty="0" smtClean="0">
                <a:solidFill>
                  <a:schemeClr val="bg1"/>
                </a:solidFill>
              </a:rPr>
              <a:t>			</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148" y="1671075"/>
            <a:ext cx="4219189" cy="3136577"/>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23" y="1673004"/>
            <a:ext cx="4216594" cy="3134648"/>
          </a:xfrm>
          <a:prstGeom prst="rect">
            <a:avLst/>
          </a:prstGeom>
        </p:spPr>
      </p:pic>
      <p:sp>
        <p:nvSpPr>
          <p:cNvPr id="24" name="テキスト ボックス 23"/>
          <p:cNvSpPr txBox="1"/>
          <p:nvPr/>
        </p:nvSpPr>
        <p:spPr>
          <a:xfrm>
            <a:off x="781224" y="1671075"/>
            <a:ext cx="1563039" cy="369332"/>
          </a:xfrm>
          <a:prstGeom prst="rect">
            <a:avLst/>
          </a:prstGeom>
          <a:noFill/>
        </p:spPr>
        <p:txBody>
          <a:bodyPr wrap="square" rtlCol="0">
            <a:spAutoFit/>
          </a:bodyPr>
          <a:lstStyle/>
          <a:p>
            <a:r>
              <a:rPr kumimoji="1" lang="en-US" altLang="ja-JP" b="1" dirty="0" smtClean="0"/>
              <a:t>20km</a:t>
            </a:r>
            <a:r>
              <a:rPr kumimoji="1" lang="ja-JP" altLang="en-US" b="1" dirty="0" smtClean="0"/>
              <a:t>以内</a:t>
            </a:r>
            <a:endParaRPr kumimoji="1" lang="en-US" altLang="ja-JP" b="1" dirty="0" smtClean="0"/>
          </a:p>
        </p:txBody>
      </p:sp>
      <p:sp>
        <p:nvSpPr>
          <p:cNvPr id="28" name="テキスト ボックス 27"/>
          <p:cNvSpPr txBox="1"/>
          <p:nvPr/>
        </p:nvSpPr>
        <p:spPr>
          <a:xfrm>
            <a:off x="4837271" y="1657037"/>
            <a:ext cx="1563039" cy="369332"/>
          </a:xfrm>
          <a:prstGeom prst="rect">
            <a:avLst/>
          </a:prstGeom>
          <a:noFill/>
        </p:spPr>
        <p:txBody>
          <a:bodyPr wrap="square" rtlCol="0">
            <a:spAutoFit/>
          </a:bodyPr>
          <a:lstStyle/>
          <a:p>
            <a:r>
              <a:rPr kumimoji="1" lang="en-US" altLang="ja-JP" b="1" dirty="0" smtClean="0"/>
              <a:t>20km</a:t>
            </a:r>
            <a:r>
              <a:rPr kumimoji="1" lang="ja-JP" altLang="en-US" b="1" dirty="0" smtClean="0"/>
              <a:t>以内</a:t>
            </a:r>
            <a:endParaRPr kumimoji="1" lang="en-US" altLang="ja-JP" b="1" dirty="0" smtClean="0"/>
          </a:p>
        </p:txBody>
      </p:sp>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219" y="1600435"/>
            <a:ext cx="370063" cy="3207217"/>
          </a:xfrm>
          <a:prstGeom prst="rect">
            <a:avLst/>
          </a:prstGeom>
        </p:spPr>
      </p:pic>
      <p:sp>
        <p:nvSpPr>
          <p:cNvPr id="30" name="テキスト ボックス 29"/>
          <p:cNvSpPr txBox="1"/>
          <p:nvPr/>
        </p:nvSpPr>
        <p:spPr>
          <a:xfrm rot="16200000">
            <a:off x="-1187833" y="2722433"/>
            <a:ext cx="3149337" cy="400110"/>
          </a:xfrm>
          <a:prstGeom prst="rect">
            <a:avLst/>
          </a:prstGeom>
          <a:solidFill>
            <a:schemeClr val="bg1"/>
          </a:solidFill>
        </p:spPr>
        <p:txBody>
          <a:bodyPr wrap="square" rtlCol="0">
            <a:spAutoFit/>
          </a:bodyPr>
          <a:lstStyle/>
          <a:p>
            <a:pPr algn="ctr"/>
            <a:r>
              <a:rPr kumimoji="1" lang="ja-JP" altLang="en-US" sz="2000" b="1" dirty="0" smtClean="0"/>
              <a:t>最高気温急低下指数</a:t>
            </a:r>
            <a:r>
              <a:rPr kumimoji="1" lang="en-US" altLang="ja-JP" sz="2000" b="1" dirty="0" smtClean="0"/>
              <a:t>[</a:t>
            </a:r>
            <a:r>
              <a:rPr kumimoji="1" lang="ja-JP" altLang="en-US" sz="2000" b="1" dirty="0" smtClean="0"/>
              <a:t>℃</a:t>
            </a:r>
            <a:r>
              <a:rPr kumimoji="1" lang="en-US" altLang="ja-JP" sz="2000" b="1" dirty="0" smtClean="0"/>
              <a:t>]</a:t>
            </a:r>
          </a:p>
        </p:txBody>
      </p:sp>
      <p:sp>
        <p:nvSpPr>
          <p:cNvPr id="33" name="テキスト ボックス 32"/>
          <p:cNvSpPr txBox="1"/>
          <p:nvPr/>
        </p:nvSpPr>
        <p:spPr>
          <a:xfrm>
            <a:off x="5158146" y="4667389"/>
            <a:ext cx="2905796" cy="400110"/>
          </a:xfrm>
          <a:prstGeom prst="rect">
            <a:avLst/>
          </a:prstGeom>
          <a:solidFill>
            <a:schemeClr val="bg1"/>
          </a:solidFill>
        </p:spPr>
        <p:txBody>
          <a:bodyPr wrap="square" rtlCol="0">
            <a:spAutoFit/>
          </a:bodyPr>
          <a:lstStyle/>
          <a:p>
            <a:r>
              <a:rPr kumimoji="1" lang="ja-JP" altLang="en-US" sz="2000" b="1" dirty="0" smtClean="0"/>
              <a:t>最寄り</a:t>
            </a:r>
            <a:r>
              <a:rPr kumimoji="1" lang="en-US" altLang="ja-JP" sz="2000" b="1" dirty="0" smtClean="0"/>
              <a:t>SST</a:t>
            </a:r>
            <a:r>
              <a:rPr kumimoji="1" lang="ja-JP" altLang="en-US" sz="2000" b="1" dirty="0" smtClean="0"/>
              <a:t>の気候値</a:t>
            </a:r>
            <a:r>
              <a:rPr kumimoji="1" lang="en-US" altLang="ja-JP" sz="2000" b="1" dirty="0" smtClean="0"/>
              <a:t>[</a:t>
            </a:r>
            <a:r>
              <a:rPr kumimoji="1" lang="ja-JP" altLang="en-US" sz="2000" b="1" dirty="0" smtClean="0"/>
              <a:t>℃</a:t>
            </a:r>
            <a:r>
              <a:rPr kumimoji="1" lang="en-US" altLang="ja-JP" sz="2000" b="1" dirty="0" smtClean="0"/>
              <a:t>]</a:t>
            </a:r>
          </a:p>
        </p:txBody>
      </p:sp>
      <p:sp>
        <p:nvSpPr>
          <p:cNvPr id="34" name="テキスト ボックス 33"/>
          <p:cNvSpPr txBox="1"/>
          <p:nvPr/>
        </p:nvSpPr>
        <p:spPr>
          <a:xfrm>
            <a:off x="1301675" y="4667389"/>
            <a:ext cx="2966219" cy="400110"/>
          </a:xfrm>
          <a:prstGeom prst="rect">
            <a:avLst/>
          </a:prstGeom>
          <a:solidFill>
            <a:schemeClr val="bg1"/>
          </a:solidFill>
        </p:spPr>
        <p:txBody>
          <a:bodyPr wrap="square" rtlCol="0">
            <a:spAutoFit/>
          </a:bodyPr>
          <a:lstStyle/>
          <a:p>
            <a:r>
              <a:rPr kumimoji="1" lang="ja-JP" altLang="en-US" sz="2000" b="1" dirty="0" smtClean="0"/>
              <a:t>日最高気温の気候値</a:t>
            </a:r>
            <a:r>
              <a:rPr kumimoji="1" lang="en-US" altLang="ja-JP" sz="2000" b="1" dirty="0" smtClean="0"/>
              <a:t>[</a:t>
            </a:r>
            <a:r>
              <a:rPr kumimoji="1" lang="ja-JP" altLang="en-US" sz="2000" b="1" dirty="0" smtClean="0"/>
              <a:t>℃</a:t>
            </a:r>
            <a:r>
              <a:rPr kumimoji="1" lang="en-US" altLang="ja-JP" sz="2000" b="1" dirty="0" smtClean="0"/>
              <a:t>]</a:t>
            </a:r>
          </a:p>
        </p:txBody>
      </p:sp>
      <p:sp>
        <p:nvSpPr>
          <p:cNvPr id="21" name="テキスト ボックス 20"/>
          <p:cNvSpPr txBox="1"/>
          <p:nvPr/>
        </p:nvSpPr>
        <p:spPr>
          <a:xfrm>
            <a:off x="1849097" y="701488"/>
            <a:ext cx="7075505" cy="646331"/>
          </a:xfrm>
          <a:prstGeom prst="rect">
            <a:avLst/>
          </a:prstGeom>
          <a:noFill/>
        </p:spPr>
        <p:txBody>
          <a:bodyPr wrap="square" rtlCol="0">
            <a:spAutoFit/>
          </a:bodyPr>
          <a:lstStyle/>
          <a:p>
            <a:pPr algn="r"/>
            <a:r>
              <a:rPr lang="ja-JP" altLang="en-US" b="1" dirty="0" smtClean="0"/>
              <a:t>丸印は</a:t>
            </a:r>
            <a:r>
              <a:rPr lang="en-US" altLang="ja-JP" b="1" dirty="0" smtClean="0"/>
              <a:t>GHCND</a:t>
            </a:r>
            <a:r>
              <a:rPr lang="ja-JP" altLang="en-US" b="1" dirty="0" smtClean="0"/>
              <a:t>と</a:t>
            </a:r>
            <a:r>
              <a:rPr lang="en-US" altLang="ja-JP" b="1" dirty="0" err="1" smtClean="0"/>
              <a:t>AMeDAS</a:t>
            </a:r>
            <a:r>
              <a:rPr lang="ja-JP" altLang="en-US" b="1" dirty="0" smtClean="0"/>
              <a:t>の</a:t>
            </a:r>
            <a:r>
              <a:rPr lang="en-US" altLang="ja-JP" b="1" dirty="0" smtClean="0"/>
              <a:t>5</a:t>
            </a:r>
            <a:r>
              <a:rPr lang="ja-JP" altLang="en-US" b="1" dirty="0" smtClean="0"/>
              <a:t>月気候値をプロット</a:t>
            </a:r>
            <a:endParaRPr lang="en-US" altLang="ja-JP" b="1" dirty="0" smtClean="0"/>
          </a:p>
          <a:p>
            <a:pPr algn="r"/>
            <a:r>
              <a:rPr kumimoji="1" lang="ja-JP" altLang="en-US" b="1" dirty="0" smtClean="0"/>
              <a:t>色：海陸温度コントラスト</a:t>
            </a:r>
            <a:r>
              <a:rPr kumimoji="1" lang="en-US" altLang="ja-JP" b="1" dirty="0" smtClean="0"/>
              <a:t>[</a:t>
            </a:r>
            <a:r>
              <a:rPr kumimoji="1" lang="ja-JP" altLang="en-US" b="1" dirty="0" smtClean="0"/>
              <a:t>℃</a:t>
            </a:r>
            <a:r>
              <a:rPr kumimoji="1" lang="en-US" altLang="ja-JP" b="1" dirty="0" smtClean="0"/>
              <a:t>]</a:t>
            </a:r>
          </a:p>
        </p:txBody>
      </p:sp>
      <p:sp>
        <p:nvSpPr>
          <p:cNvPr id="2" name="正方形/長方形 1"/>
          <p:cNvSpPr/>
          <p:nvPr/>
        </p:nvSpPr>
        <p:spPr>
          <a:xfrm>
            <a:off x="781224" y="5423843"/>
            <a:ext cx="7702424" cy="707886"/>
          </a:xfrm>
          <a:prstGeom prst="rect">
            <a:avLst/>
          </a:prstGeom>
        </p:spPr>
        <p:txBody>
          <a:bodyPr wrap="square">
            <a:spAutoFit/>
          </a:bodyPr>
          <a:lstStyle/>
          <a:p>
            <a:r>
              <a:rPr lang="ja-JP" altLang="en-US" sz="2000" b="1" dirty="0" smtClean="0">
                <a:solidFill>
                  <a:srgbClr val="002060"/>
                </a:solidFill>
              </a:rPr>
              <a:t>日最高気温及び</a:t>
            </a:r>
            <a:r>
              <a:rPr lang="en-US" altLang="ja-JP" sz="2000" b="1" dirty="0" smtClean="0">
                <a:solidFill>
                  <a:srgbClr val="002060"/>
                </a:solidFill>
              </a:rPr>
              <a:t>SST</a:t>
            </a:r>
            <a:r>
              <a:rPr lang="ja-JP" altLang="en-US" sz="2000" b="1" dirty="0" smtClean="0">
                <a:solidFill>
                  <a:srgbClr val="002060"/>
                </a:solidFill>
              </a:rPr>
              <a:t>と急変指数には明確な関係がなく，同じ温度帯でも海陸温度コントラストが大きい場所で急変指数が大きい</a:t>
            </a:r>
            <a:endParaRPr lang="ja-JP" altLang="en-US" sz="2000" b="1" dirty="0">
              <a:solidFill>
                <a:srgbClr val="002060"/>
              </a:solidFill>
            </a:endParaRPr>
          </a:p>
        </p:txBody>
      </p:sp>
    </p:spTree>
    <p:extLst>
      <p:ext uri="{BB962C8B-B14F-4D97-AF65-F5344CB8AC3E}">
        <p14:creationId xmlns:p14="http://schemas.microsoft.com/office/powerpoint/2010/main" val="1417389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324739" y="572569"/>
            <a:ext cx="8528703" cy="74369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414" y="2297464"/>
            <a:ext cx="4245380" cy="3797135"/>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0" y="2297465"/>
            <a:ext cx="4245380" cy="3797135"/>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事例日の詳細　</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14070" y="1499708"/>
            <a:ext cx="8548826" cy="646331"/>
          </a:xfrm>
          <a:prstGeom prst="rect">
            <a:avLst/>
          </a:prstGeom>
          <a:noFill/>
        </p:spPr>
        <p:txBody>
          <a:bodyPr wrap="square" rtlCol="0">
            <a:spAutoFit/>
          </a:bodyPr>
          <a:lstStyle/>
          <a:p>
            <a:r>
              <a:rPr kumimoji="1" lang="ja-JP" altLang="en-US" dirty="0" smtClean="0">
                <a:solidFill>
                  <a:srgbClr val="002060"/>
                </a:solidFill>
              </a:rPr>
              <a:t>■</a:t>
            </a:r>
            <a:r>
              <a:rPr kumimoji="1" lang="en-US" altLang="ja-JP" dirty="0" smtClean="0">
                <a:solidFill>
                  <a:srgbClr val="002060"/>
                </a:solidFill>
              </a:rPr>
              <a:t>1998</a:t>
            </a:r>
            <a:r>
              <a:rPr kumimoji="1" lang="ja-JP" altLang="en-US" dirty="0" smtClean="0">
                <a:solidFill>
                  <a:srgbClr val="002060"/>
                </a:solidFill>
              </a:rPr>
              <a:t>年</a:t>
            </a:r>
            <a:r>
              <a:rPr kumimoji="1" lang="en-US" altLang="ja-JP" dirty="0" smtClean="0">
                <a:solidFill>
                  <a:srgbClr val="002060"/>
                </a:solidFill>
              </a:rPr>
              <a:t>5</a:t>
            </a:r>
            <a:r>
              <a:rPr kumimoji="1" lang="ja-JP" altLang="en-US" dirty="0" smtClean="0">
                <a:solidFill>
                  <a:srgbClr val="002060"/>
                </a:solidFill>
              </a:rPr>
              <a:t>月</a:t>
            </a:r>
            <a:r>
              <a:rPr lang="en-US" altLang="ja-JP" dirty="0" smtClean="0">
                <a:solidFill>
                  <a:srgbClr val="002060"/>
                </a:solidFill>
              </a:rPr>
              <a:t>6</a:t>
            </a:r>
            <a:r>
              <a:rPr kumimoji="1" lang="ja-JP" altLang="en-US" dirty="0" smtClean="0">
                <a:solidFill>
                  <a:srgbClr val="002060"/>
                </a:solidFill>
              </a:rPr>
              <a:t>日に北海道オホーツク海側の地点紋別で日最高気温</a:t>
            </a:r>
            <a:r>
              <a:rPr kumimoji="1" lang="en-US" altLang="ja-JP" dirty="0" smtClean="0">
                <a:solidFill>
                  <a:srgbClr val="002060"/>
                </a:solidFill>
              </a:rPr>
              <a:t>27.9</a:t>
            </a:r>
            <a:r>
              <a:rPr kumimoji="1" lang="ja-JP" altLang="en-US" dirty="0" smtClean="0">
                <a:solidFill>
                  <a:srgbClr val="002060"/>
                </a:solidFill>
              </a:rPr>
              <a:t>℃</a:t>
            </a:r>
            <a:endParaRPr kumimoji="1" lang="en-US" altLang="ja-JP" dirty="0" smtClean="0">
              <a:solidFill>
                <a:srgbClr val="002060"/>
              </a:solidFill>
            </a:endParaRPr>
          </a:p>
          <a:p>
            <a:r>
              <a:rPr lang="ja-JP" altLang="en-US" dirty="0" smtClean="0">
                <a:solidFill>
                  <a:srgbClr val="002060"/>
                </a:solidFill>
              </a:rPr>
              <a:t>翌日</a:t>
            </a:r>
            <a:r>
              <a:rPr lang="en-US" altLang="ja-JP" dirty="0" smtClean="0">
                <a:solidFill>
                  <a:srgbClr val="002060"/>
                </a:solidFill>
              </a:rPr>
              <a:t>7</a:t>
            </a:r>
            <a:r>
              <a:rPr lang="ja-JP" altLang="en-US" dirty="0" smtClean="0">
                <a:solidFill>
                  <a:srgbClr val="002060"/>
                </a:solidFill>
              </a:rPr>
              <a:t>日に日最高気温</a:t>
            </a:r>
            <a:r>
              <a:rPr lang="en-US" altLang="ja-JP" dirty="0" smtClean="0">
                <a:solidFill>
                  <a:srgbClr val="002060"/>
                </a:solidFill>
              </a:rPr>
              <a:t>8.1℃</a:t>
            </a:r>
            <a:r>
              <a:rPr lang="ja-JP" altLang="en-US" dirty="0" smtClean="0">
                <a:solidFill>
                  <a:srgbClr val="002060"/>
                </a:solidFill>
              </a:rPr>
              <a:t>　</a:t>
            </a:r>
            <a:r>
              <a:rPr lang="ja-JP" altLang="en-US" b="1" dirty="0" smtClean="0">
                <a:solidFill>
                  <a:srgbClr val="002060"/>
                </a:solidFill>
              </a:rPr>
              <a:t>前日差</a:t>
            </a:r>
            <a:r>
              <a:rPr lang="ja-JP" altLang="en-US" b="1" dirty="0">
                <a:solidFill>
                  <a:srgbClr val="002060"/>
                </a:solidFill>
              </a:rPr>
              <a:t> </a:t>
            </a:r>
            <a:r>
              <a:rPr lang="en-US" altLang="ja-JP" b="1" dirty="0" smtClean="0">
                <a:solidFill>
                  <a:srgbClr val="002060"/>
                </a:solidFill>
              </a:rPr>
              <a:t>‐19.8</a:t>
            </a:r>
            <a:r>
              <a:rPr lang="ja-JP" altLang="en-US" b="1" dirty="0" smtClean="0">
                <a:solidFill>
                  <a:srgbClr val="002060"/>
                </a:solidFill>
              </a:rPr>
              <a:t>℃の事例（紋別では過去最高の前日差）</a:t>
            </a:r>
            <a:endParaRPr lang="en-US" altLang="ja-JP" b="1" dirty="0" smtClean="0">
              <a:solidFill>
                <a:srgbClr val="002060"/>
              </a:solidFill>
            </a:endParaRPr>
          </a:p>
        </p:txBody>
      </p:sp>
      <p:sp>
        <p:nvSpPr>
          <p:cNvPr id="17" name="楕円 16"/>
          <p:cNvSpPr/>
          <p:nvPr/>
        </p:nvSpPr>
        <p:spPr>
          <a:xfrm>
            <a:off x="4142664" y="4196031"/>
            <a:ext cx="376015" cy="3760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高</a:t>
            </a:r>
            <a:endParaRPr kumimoji="1" lang="ja-JP" altLang="en-US" b="1" dirty="0"/>
          </a:p>
        </p:txBody>
      </p:sp>
      <p:sp>
        <p:nvSpPr>
          <p:cNvPr id="18" name="楕円 17"/>
          <p:cNvSpPr/>
          <p:nvPr/>
        </p:nvSpPr>
        <p:spPr>
          <a:xfrm>
            <a:off x="8654818" y="4349021"/>
            <a:ext cx="376015" cy="3760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高</a:t>
            </a:r>
            <a:endParaRPr kumimoji="1" lang="ja-JP" altLang="en-US" b="1" dirty="0"/>
          </a:p>
        </p:txBody>
      </p:sp>
      <p:sp>
        <p:nvSpPr>
          <p:cNvPr id="23" name="楕円 22"/>
          <p:cNvSpPr/>
          <p:nvPr/>
        </p:nvSpPr>
        <p:spPr>
          <a:xfrm>
            <a:off x="3834092" y="2461316"/>
            <a:ext cx="376015" cy="37601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低</a:t>
            </a:r>
            <a:endParaRPr kumimoji="1" lang="ja-JP" altLang="en-US" b="1" dirty="0"/>
          </a:p>
        </p:txBody>
      </p:sp>
      <p:sp>
        <p:nvSpPr>
          <p:cNvPr id="24" name="楕円 23"/>
          <p:cNvSpPr/>
          <p:nvPr/>
        </p:nvSpPr>
        <p:spPr>
          <a:xfrm>
            <a:off x="7981772" y="3004518"/>
            <a:ext cx="376015" cy="37601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低</a:t>
            </a:r>
            <a:endParaRPr kumimoji="1" lang="ja-JP" altLang="en-US" b="1" dirty="0"/>
          </a:p>
        </p:txBody>
      </p:sp>
      <p:sp>
        <p:nvSpPr>
          <p:cNvPr id="21" name="正方形/長方形 20"/>
          <p:cNvSpPr/>
          <p:nvPr/>
        </p:nvSpPr>
        <p:spPr>
          <a:xfrm>
            <a:off x="1136919" y="725285"/>
            <a:ext cx="6844853" cy="461665"/>
          </a:xfrm>
          <a:prstGeom prst="rect">
            <a:avLst/>
          </a:prstGeom>
        </p:spPr>
        <p:txBody>
          <a:bodyPr wrap="square">
            <a:spAutoFit/>
          </a:bodyPr>
          <a:lstStyle/>
          <a:p>
            <a:r>
              <a:rPr lang="ja-JP" altLang="en-US" sz="2400" b="1" dirty="0" smtClean="0">
                <a:solidFill>
                  <a:schemeClr val="bg1"/>
                </a:solidFill>
              </a:rPr>
              <a:t>数値モデルでも前日差に効くのか検証してみる</a:t>
            </a:r>
            <a:endParaRPr lang="en-US" altLang="ja-JP" sz="2400" b="1" dirty="0">
              <a:solidFill>
                <a:schemeClr val="bg1"/>
              </a:solidFill>
            </a:endParaRPr>
          </a:p>
        </p:txBody>
      </p:sp>
      <p:sp>
        <p:nvSpPr>
          <p:cNvPr id="25" name="二等辺三角形 24"/>
          <p:cNvSpPr/>
          <p:nvPr/>
        </p:nvSpPr>
        <p:spPr>
          <a:xfrm rot="5400000">
            <a:off x="567358" y="780342"/>
            <a:ext cx="394826" cy="3574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7" name="正方形/長方形 26"/>
          <p:cNvSpPr/>
          <p:nvPr/>
        </p:nvSpPr>
        <p:spPr>
          <a:xfrm>
            <a:off x="5175547" y="6190993"/>
            <a:ext cx="3855286" cy="369332"/>
          </a:xfrm>
          <a:prstGeom prst="rect">
            <a:avLst/>
          </a:prstGeom>
        </p:spPr>
        <p:txBody>
          <a:bodyPr wrap="none">
            <a:spAutoFit/>
          </a:bodyPr>
          <a:lstStyle/>
          <a:p>
            <a:r>
              <a:rPr lang="ja-JP" altLang="en-US" dirty="0" smtClean="0"/>
              <a:t>線：海面更正気圧</a:t>
            </a:r>
            <a:r>
              <a:rPr lang="en-US" altLang="ja-JP" dirty="0" smtClean="0"/>
              <a:t>SLP</a:t>
            </a:r>
            <a:r>
              <a:rPr lang="ja-JP" altLang="en-US" dirty="0" smtClean="0"/>
              <a:t>［</a:t>
            </a:r>
            <a:r>
              <a:rPr lang="en-US" altLang="ja-JP" dirty="0" err="1" smtClean="0"/>
              <a:t>hPa</a:t>
            </a:r>
            <a:r>
              <a:rPr lang="ja-JP" altLang="en-US" dirty="0" smtClean="0"/>
              <a:t>］</a:t>
            </a:r>
            <a:r>
              <a:rPr lang="en-US" altLang="ja-JP" dirty="0" smtClean="0"/>
              <a:t>4hPa</a:t>
            </a:r>
            <a:r>
              <a:rPr lang="ja-JP" altLang="en-US" dirty="0" smtClean="0"/>
              <a:t>毎</a:t>
            </a:r>
            <a:endParaRPr lang="ja-JP" altLang="en-US" dirty="0"/>
          </a:p>
        </p:txBody>
      </p:sp>
      <p:sp>
        <p:nvSpPr>
          <p:cNvPr id="29" name="正方形/長方形 28"/>
          <p:cNvSpPr/>
          <p:nvPr/>
        </p:nvSpPr>
        <p:spPr>
          <a:xfrm>
            <a:off x="856034" y="5636996"/>
            <a:ext cx="2450790" cy="523220"/>
          </a:xfrm>
          <a:prstGeom prst="rect">
            <a:avLst/>
          </a:prstGeom>
          <a:noFill/>
        </p:spPr>
        <p:txBody>
          <a:bodyPr wrap="square">
            <a:spAutoFit/>
          </a:bodyPr>
          <a:lstStyle/>
          <a:p>
            <a:pPr algn="ctr"/>
            <a:r>
              <a:rPr lang="en-US" altLang="ja-JP" sz="2800" b="1" dirty="0" smtClean="0">
                <a:solidFill>
                  <a:srgbClr val="FF0000"/>
                </a:solidFill>
              </a:rPr>
              <a:t>5</a:t>
            </a:r>
            <a:r>
              <a:rPr lang="ja-JP" altLang="en-US" sz="2800" b="1" dirty="0" smtClean="0">
                <a:solidFill>
                  <a:srgbClr val="FF0000"/>
                </a:solidFill>
              </a:rPr>
              <a:t>月</a:t>
            </a:r>
            <a:r>
              <a:rPr lang="en-US" altLang="ja-JP" sz="2800" b="1" dirty="0" smtClean="0">
                <a:solidFill>
                  <a:srgbClr val="FF0000"/>
                </a:solidFill>
              </a:rPr>
              <a:t>6</a:t>
            </a:r>
            <a:r>
              <a:rPr lang="ja-JP" altLang="en-US" sz="2800" b="1" dirty="0" smtClean="0">
                <a:solidFill>
                  <a:srgbClr val="FF0000"/>
                </a:solidFill>
              </a:rPr>
              <a:t>日</a:t>
            </a:r>
            <a:endParaRPr lang="ja-JP" altLang="en-US" sz="2800" b="1" dirty="0">
              <a:solidFill>
                <a:srgbClr val="FF0000"/>
              </a:solidFill>
            </a:endParaRPr>
          </a:p>
        </p:txBody>
      </p:sp>
      <p:sp>
        <p:nvSpPr>
          <p:cNvPr id="28" name="正方形/長方形 27"/>
          <p:cNvSpPr/>
          <p:nvPr/>
        </p:nvSpPr>
        <p:spPr>
          <a:xfrm>
            <a:off x="554348" y="782963"/>
            <a:ext cx="301686" cy="369332"/>
          </a:xfrm>
          <a:prstGeom prst="rect">
            <a:avLst/>
          </a:prstGeom>
        </p:spPr>
        <p:txBody>
          <a:bodyPr wrap="none">
            <a:spAutoFit/>
          </a:bodyPr>
          <a:lstStyle/>
          <a:p>
            <a:r>
              <a:rPr lang="en-US" altLang="ja-JP" b="1" dirty="0" smtClean="0">
                <a:solidFill>
                  <a:srgbClr val="002060"/>
                </a:solidFill>
              </a:rPr>
              <a:t>2</a:t>
            </a:r>
            <a:endParaRPr lang="ja-JP" altLang="en-US" b="1" dirty="0">
              <a:solidFill>
                <a:srgbClr val="002060"/>
              </a:solidFill>
            </a:endParaRPr>
          </a:p>
        </p:txBody>
      </p:sp>
      <p:sp>
        <p:nvSpPr>
          <p:cNvPr id="32" name="正方形/長方形 31"/>
          <p:cNvSpPr/>
          <p:nvPr/>
        </p:nvSpPr>
        <p:spPr>
          <a:xfrm>
            <a:off x="4704137" y="5636996"/>
            <a:ext cx="3479271" cy="523220"/>
          </a:xfrm>
          <a:prstGeom prst="rect">
            <a:avLst/>
          </a:prstGeom>
          <a:noFill/>
        </p:spPr>
        <p:txBody>
          <a:bodyPr wrap="square">
            <a:spAutoFit/>
          </a:bodyPr>
          <a:lstStyle/>
          <a:p>
            <a:pPr algn="ctr"/>
            <a:r>
              <a:rPr lang="en-US" altLang="ja-JP" sz="2800" b="1" dirty="0" smtClean="0">
                <a:solidFill>
                  <a:srgbClr val="0B25C3"/>
                </a:solidFill>
              </a:rPr>
              <a:t>5</a:t>
            </a:r>
            <a:r>
              <a:rPr lang="ja-JP" altLang="en-US" sz="2800" b="1" dirty="0" smtClean="0">
                <a:solidFill>
                  <a:srgbClr val="0B25C3"/>
                </a:solidFill>
              </a:rPr>
              <a:t>月</a:t>
            </a:r>
            <a:r>
              <a:rPr lang="en-US" altLang="ja-JP" sz="2800" b="1" dirty="0">
                <a:solidFill>
                  <a:srgbClr val="0B25C3"/>
                </a:solidFill>
              </a:rPr>
              <a:t>7</a:t>
            </a:r>
            <a:r>
              <a:rPr lang="ja-JP" altLang="en-US" sz="2800" b="1" dirty="0" smtClean="0">
                <a:solidFill>
                  <a:srgbClr val="0B25C3"/>
                </a:solidFill>
              </a:rPr>
              <a:t>日（急低下日）</a:t>
            </a:r>
            <a:endParaRPr lang="ja-JP" altLang="en-US" sz="2800" b="1" dirty="0">
              <a:solidFill>
                <a:srgbClr val="0B25C3"/>
              </a:solidFill>
            </a:endParaRPr>
          </a:p>
        </p:txBody>
      </p:sp>
      <p:pic>
        <p:nvPicPr>
          <p:cNvPr id="3" name="図 2" descr="[無料&lt;strong&gt;イラスト&lt;/strong&gt;] 白いTシャツ - パブリックドメインQ：著作権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867" y="5405636"/>
            <a:ext cx="729391" cy="641424"/>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0489" y="5432090"/>
            <a:ext cx="665838" cy="641424"/>
          </a:xfrm>
          <a:prstGeom prst="rect">
            <a:avLst/>
          </a:prstGeom>
        </p:spPr>
      </p:pic>
    </p:spTree>
    <p:extLst>
      <p:ext uri="{BB962C8B-B14F-4D97-AF65-F5344CB8AC3E}">
        <p14:creationId xmlns:p14="http://schemas.microsoft.com/office/powerpoint/2010/main" val="59591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7740" y="564311"/>
            <a:ext cx="4707381" cy="5903651"/>
          </a:xfrm>
          <a:prstGeom prst="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モデルの設定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62070" y="778981"/>
            <a:ext cx="4506042" cy="5755422"/>
          </a:xfrm>
          <a:prstGeom prst="rect">
            <a:avLst/>
          </a:prstGeom>
          <a:noFill/>
        </p:spPr>
        <p:txBody>
          <a:bodyPr wrap="none" rtlCol="0">
            <a:spAutoFit/>
          </a:bodyPr>
          <a:lstStyle/>
          <a:p>
            <a:r>
              <a:rPr kumimoji="1" lang="en-US" altLang="ja-JP" sz="2000" u="sng" dirty="0" smtClean="0">
                <a:solidFill>
                  <a:srgbClr val="002060"/>
                </a:solidFill>
              </a:rPr>
              <a:t>WRF</a:t>
            </a:r>
            <a:r>
              <a:rPr kumimoji="1" lang="ja-JP" altLang="en-US" sz="2000" u="sng" dirty="0" smtClean="0">
                <a:solidFill>
                  <a:srgbClr val="002060"/>
                </a:solidFill>
              </a:rPr>
              <a:t> </a:t>
            </a:r>
            <a:r>
              <a:rPr lang="en-US" altLang="ja-JP" sz="2000" u="sng" dirty="0" smtClean="0">
                <a:solidFill>
                  <a:srgbClr val="002060"/>
                </a:solidFill>
              </a:rPr>
              <a:t>ver. 4.0</a:t>
            </a:r>
            <a:r>
              <a:rPr lang="ja-JP" altLang="en-US" sz="2000" u="sng" dirty="0" smtClean="0">
                <a:solidFill>
                  <a:srgbClr val="002060"/>
                </a:solidFill>
              </a:rPr>
              <a:t>（領域気象モデル）</a:t>
            </a:r>
            <a:endParaRPr lang="en-US" altLang="ja-JP" sz="2000" u="sng" dirty="0" smtClean="0">
              <a:solidFill>
                <a:srgbClr val="002060"/>
              </a:solidFill>
            </a:endParaRPr>
          </a:p>
          <a:p>
            <a:endParaRPr kumimoji="1" lang="en-US" altLang="ja-JP" sz="1600" b="1" dirty="0" smtClean="0">
              <a:solidFill>
                <a:srgbClr val="002060"/>
              </a:solidFill>
            </a:endParaRPr>
          </a:p>
          <a:p>
            <a:r>
              <a:rPr kumimoji="1" lang="ja-JP" altLang="en-US" b="1" dirty="0" smtClean="0">
                <a:solidFill>
                  <a:srgbClr val="002060"/>
                </a:solidFill>
              </a:rPr>
              <a:t>▶初期値・境界値</a:t>
            </a:r>
            <a:endParaRPr kumimoji="1" lang="en-US" altLang="ja-JP" b="1" dirty="0" smtClean="0">
              <a:solidFill>
                <a:srgbClr val="002060"/>
              </a:solidFill>
            </a:endParaRPr>
          </a:p>
          <a:p>
            <a:r>
              <a:rPr kumimoji="1" lang="ja-JP" altLang="en-US" sz="1600" dirty="0" smtClean="0">
                <a:solidFill>
                  <a:srgbClr val="002060"/>
                </a:solidFill>
              </a:rPr>
              <a:t>　大気　　：</a:t>
            </a:r>
            <a:r>
              <a:rPr kumimoji="1" lang="en-US" altLang="ja-JP" sz="1600" dirty="0" smtClean="0">
                <a:solidFill>
                  <a:srgbClr val="002060"/>
                </a:solidFill>
              </a:rPr>
              <a:t>ERA-interim</a:t>
            </a:r>
            <a:r>
              <a:rPr kumimoji="1" lang="ja-JP" altLang="en-US" sz="1600" dirty="0" smtClean="0">
                <a:solidFill>
                  <a:srgbClr val="002060"/>
                </a:solidFill>
              </a:rPr>
              <a:t> </a:t>
            </a:r>
            <a:r>
              <a:rPr kumimoji="1" lang="en-US" altLang="ja-JP" sz="1600" dirty="0" smtClean="0">
                <a:solidFill>
                  <a:srgbClr val="002060"/>
                </a:solidFill>
              </a:rPr>
              <a:t>0.75°</a:t>
            </a:r>
            <a:r>
              <a:rPr kumimoji="1" lang="ja-JP" altLang="en-US" sz="1600" dirty="0" smtClean="0">
                <a:solidFill>
                  <a:srgbClr val="002060"/>
                </a:solidFill>
              </a:rPr>
              <a:t>（</a:t>
            </a:r>
            <a:r>
              <a:rPr kumimoji="1" lang="en-US" altLang="ja-JP" sz="1600" dirty="0" smtClean="0">
                <a:solidFill>
                  <a:srgbClr val="002060"/>
                </a:solidFill>
              </a:rPr>
              <a:t>6</a:t>
            </a:r>
            <a:r>
              <a:rPr kumimoji="1" lang="ja-JP" altLang="en-US" sz="1600" dirty="0" smtClean="0">
                <a:solidFill>
                  <a:srgbClr val="002060"/>
                </a:solidFill>
              </a:rPr>
              <a:t>時間毎</a:t>
            </a:r>
            <a:r>
              <a:rPr lang="ja-JP" altLang="en-US" sz="1600" dirty="0" smtClean="0">
                <a:solidFill>
                  <a:srgbClr val="002060"/>
                </a:solidFill>
              </a:rPr>
              <a:t>）</a:t>
            </a:r>
            <a:endParaRPr lang="en-US" altLang="ja-JP" sz="1600" dirty="0" smtClean="0">
              <a:solidFill>
                <a:srgbClr val="002060"/>
              </a:solidFill>
            </a:endParaRPr>
          </a:p>
          <a:p>
            <a:r>
              <a:rPr kumimoji="1" lang="ja-JP" altLang="en-US" sz="1600" dirty="0" smtClean="0">
                <a:solidFill>
                  <a:srgbClr val="002060"/>
                </a:solidFill>
              </a:rPr>
              <a:t>　海面水温：</a:t>
            </a:r>
            <a:r>
              <a:rPr kumimoji="1" lang="en-US" altLang="ja-JP" sz="1600" dirty="0" smtClean="0">
                <a:solidFill>
                  <a:srgbClr val="002060"/>
                </a:solidFill>
              </a:rPr>
              <a:t>OISST</a:t>
            </a:r>
            <a:r>
              <a:rPr kumimoji="1" lang="ja-JP" altLang="en-US" sz="1600" dirty="0" smtClean="0">
                <a:solidFill>
                  <a:srgbClr val="002060"/>
                </a:solidFill>
              </a:rPr>
              <a:t>（</a:t>
            </a:r>
            <a:r>
              <a:rPr kumimoji="1" lang="en-US" altLang="ja-JP" sz="1600" dirty="0" smtClean="0">
                <a:solidFill>
                  <a:srgbClr val="002060"/>
                </a:solidFill>
              </a:rPr>
              <a:t>6</a:t>
            </a:r>
            <a:r>
              <a:rPr kumimoji="1" lang="ja-JP" altLang="en-US" sz="1600" dirty="0" smtClean="0">
                <a:solidFill>
                  <a:srgbClr val="002060"/>
                </a:solidFill>
              </a:rPr>
              <a:t>時間毎）</a:t>
            </a:r>
            <a:endParaRPr kumimoji="1" lang="en-US" altLang="ja-JP" sz="1600" dirty="0" smtClean="0">
              <a:solidFill>
                <a:srgbClr val="002060"/>
              </a:solidFill>
            </a:endParaRPr>
          </a:p>
          <a:p>
            <a:endParaRPr lang="en-US" altLang="ja-JP" b="1" dirty="0" smtClean="0">
              <a:solidFill>
                <a:srgbClr val="002060"/>
              </a:solidFill>
            </a:endParaRPr>
          </a:p>
          <a:p>
            <a:r>
              <a:rPr lang="ja-JP" altLang="en-US" b="1" dirty="0" smtClean="0">
                <a:solidFill>
                  <a:srgbClr val="002060"/>
                </a:solidFill>
              </a:rPr>
              <a:t>▶解析期間</a:t>
            </a:r>
            <a:endParaRPr lang="en-US" altLang="ja-JP" b="1" dirty="0" smtClean="0">
              <a:solidFill>
                <a:srgbClr val="002060"/>
              </a:solidFill>
            </a:endParaRPr>
          </a:p>
          <a:p>
            <a:r>
              <a:rPr lang="ja-JP" altLang="en-US" sz="1600" dirty="0" smtClean="0">
                <a:solidFill>
                  <a:srgbClr val="002060"/>
                </a:solidFill>
              </a:rPr>
              <a:t>　日本時間</a:t>
            </a:r>
            <a:r>
              <a:rPr lang="en-US" altLang="ja-JP" sz="1600" dirty="0" smtClean="0">
                <a:solidFill>
                  <a:srgbClr val="002060"/>
                </a:solidFill>
              </a:rPr>
              <a:t>1998</a:t>
            </a:r>
            <a:r>
              <a:rPr lang="ja-JP" altLang="en-US" sz="1600" dirty="0" smtClean="0">
                <a:solidFill>
                  <a:srgbClr val="002060"/>
                </a:solidFill>
              </a:rPr>
              <a:t>年</a:t>
            </a:r>
            <a:r>
              <a:rPr lang="en-US" altLang="ja-JP" sz="1600" dirty="0" smtClean="0">
                <a:solidFill>
                  <a:srgbClr val="002060"/>
                </a:solidFill>
              </a:rPr>
              <a:t>5</a:t>
            </a:r>
            <a:r>
              <a:rPr lang="ja-JP" altLang="en-US" sz="1600" dirty="0" smtClean="0">
                <a:solidFill>
                  <a:srgbClr val="002060"/>
                </a:solidFill>
              </a:rPr>
              <a:t>月</a:t>
            </a:r>
            <a:r>
              <a:rPr lang="en-US" altLang="ja-JP" sz="1600" dirty="0" smtClean="0">
                <a:solidFill>
                  <a:srgbClr val="002060"/>
                </a:solidFill>
              </a:rPr>
              <a:t>5</a:t>
            </a:r>
            <a:r>
              <a:rPr lang="ja-JP" altLang="en-US" sz="1600" dirty="0" smtClean="0">
                <a:solidFill>
                  <a:srgbClr val="002060"/>
                </a:solidFill>
              </a:rPr>
              <a:t>日</a:t>
            </a:r>
            <a:r>
              <a:rPr lang="en-US" altLang="ja-JP" sz="1600" dirty="0" smtClean="0">
                <a:solidFill>
                  <a:srgbClr val="002060"/>
                </a:solidFill>
              </a:rPr>
              <a:t>03</a:t>
            </a:r>
            <a:r>
              <a:rPr lang="ja-JP" altLang="en-US" sz="1600" dirty="0" smtClean="0">
                <a:solidFill>
                  <a:srgbClr val="002060"/>
                </a:solidFill>
              </a:rPr>
              <a:t>時～</a:t>
            </a:r>
            <a:r>
              <a:rPr lang="en-US" altLang="ja-JP" sz="1600" dirty="0" smtClean="0">
                <a:solidFill>
                  <a:srgbClr val="002060"/>
                </a:solidFill>
              </a:rPr>
              <a:t>8</a:t>
            </a:r>
            <a:r>
              <a:rPr lang="ja-JP" altLang="en-US" sz="1600" dirty="0" smtClean="0">
                <a:solidFill>
                  <a:srgbClr val="002060"/>
                </a:solidFill>
              </a:rPr>
              <a:t>日</a:t>
            </a:r>
            <a:r>
              <a:rPr lang="en-US" altLang="ja-JP" sz="1600" dirty="0" smtClean="0">
                <a:solidFill>
                  <a:srgbClr val="002060"/>
                </a:solidFill>
              </a:rPr>
              <a:t>09</a:t>
            </a:r>
            <a:r>
              <a:rPr lang="ja-JP" altLang="en-US" sz="1600" dirty="0" smtClean="0">
                <a:solidFill>
                  <a:srgbClr val="002060"/>
                </a:solidFill>
              </a:rPr>
              <a:t>時</a:t>
            </a:r>
            <a:endParaRPr lang="en-US" altLang="ja-JP" sz="1600" dirty="0" smtClean="0">
              <a:solidFill>
                <a:srgbClr val="002060"/>
              </a:solidFill>
            </a:endParaRPr>
          </a:p>
          <a:p>
            <a:r>
              <a:rPr lang="ja-JP" altLang="en-US" sz="1600" dirty="0" smtClean="0">
                <a:solidFill>
                  <a:srgbClr val="002060"/>
                </a:solidFill>
              </a:rPr>
              <a:t>　紋別にて</a:t>
            </a:r>
            <a:r>
              <a:rPr lang="en-US" altLang="ja-JP" sz="1600" dirty="0" smtClean="0">
                <a:solidFill>
                  <a:srgbClr val="002060"/>
                </a:solidFill>
              </a:rPr>
              <a:t>6</a:t>
            </a:r>
            <a:r>
              <a:rPr lang="ja-JP" altLang="en-US" sz="1600" dirty="0" smtClean="0">
                <a:solidFill>
                  <a:srgbClr val="002060"/>
                </a:solidFill>
              </a:rPr>
              <a:t>日から</a:t>
            </a:r>
            <a:r>
              <a:rPr lang="en-US" altLang="ja-JP" sz="1600" dirty="0" smtClean="0">
                <a:solidFill>
                  <a:srgbClr val="002060"/>
                </a:solidFill>
              </a:rPr>
              <a:t>7</a:t>
            </a:r>
            <a:r>
              <a:rPr lang="ja-JP" altLang="en-US" sz="1600" dirty="0" smtClean="0">
                <a:solidFill>
                  <a:srgbClr val="002060"/>
                </a:solidFill>
              </a:rPr>
              <a:t>日にかけて</a:t>
            </a:r>
            <a:r>
              <a:rPr lang="ja-JP" altLang="en-US" sz="1600" b="1" dirty="0" smtClean="0">
                <a:solidFill>
                  <a:srgbClr val="002060"/>
                </a:solidFill>
              </a:rPr>
              <a:t>前日差</a:t>
            </a:r>
            <a:r>
              <a:rPr lang="ja-JP" altLang="en-US" sz="1600" b="1" dirty="0">
                <a:solidFill>
                  <a:srgbClr val="002060"/>
                </a:solidFill>
              </a:rPr>
              <a:t> </a:t>
            </a:r>
            <a:r>
              <a:rPr lang="en-US" altLang="ja-JP" sz="1600" b="1" dirty="0" smtClean="0">
                <a:solidFill>
                  <a:srgbClr val="002060"/>
                </a:solidFill>
              </a:rPr>
              <a:t>‐19.8</a:t>
            </a:r>
            <a:r>
              <a:rPr lang="ja-JP" altLang="en-US" sz="1600" b="1" dirty="0" smtClean="0">
                <a:solidFill>
                  <a:srgbClr val="002060"/>
                </a:solidFill>
              </a:rPr>
              <a:t>℃</a:t>
            </a:r>
            <a:endParaRPr lang="en-US" altLang="ja-JP" sz="1600" b="1" dirty="0" smtClean="0">
              <a:solidFill>
                <a:srgbClr val="002060"/>
              </a:solidFill>
            </a:endParaRPr>
          </a:p>
          <a:p>
            <a:endParaRPr lang="en-US" altLang="ja-JP" b="1" dirty="0" smtClean="0">
              <a:solidFill>
                <a:srgbClr val="002060"/>
              </a:solidFill>
            </a:endParaRPr>
          </a:p>
          <a:p>
            <a:r>
              <a:rPr lang="ja-JP" altLang="en-US" b="1" dirty="0" smtClean="0">
                <a:solidFill>
                  <a:srgbClr val="002060"/>
                </a:solidFill>
              </a:rPr>
              <a:t>▶格子</a:t>
            </a:r>
            <a:r>
              <a:rPr lang="ja-JP" altLang="en-US" b="1" dirty="0">
                <a:solidFill>
                  <a:srgbClr val="002060"/>
                </a:solidFill>
              </a:rPr>
              <a:t>間隔</a:t>
            </a:r>
            <a:r>
              <a:rPr lang="ja-JP" altLang="en-US" b="1" dirty="0" smtClean="0">
                <a:solidFill>
                  <a:srgbClr val="002060"/>
                </a:solidFill>
              </a:rPr>
              <a:t> </a:t>
            </a:r>
            <a:endParaRPr lang="en-US" altLang="ja-JP" b="1" dirty="0" smtClean="0">
              <a:solidFill>
                <a:srgbClr val="002060"/>
              </a:solidFill>
            </a:endParaRPr>
          </a:p>
          <a:p>
            <a:r>
              <a:rPr lang="ja-JP" altLang="en-US" dirty="0" smtClean="0">
                <a:solidFill>
                  <a:srgbClr val="002060"/>
                </a:solidFill>
              </a:rPr>
              <a:t>　</a:t>
            </a:r>
            <a:r>
              <a:rPr lang="ja-JP" altLang="en-US" sz="1600" dirty="0" smtClean="0">
                <a:solidFill>
                  <a:srgbClr val="002060"/>
                </a:solidFill>
              </a:rPr>
              <a:t>ドメイン</a:t>
            </a:r>
            <a:r>
              <a:rPr lang="en-US" altLang="ja-JP" sz="1600" dirty="0" smtClean="0">
                <a:solidFill>
                  <a:srgbClr val="002060"/>
                </a:solidFill>
              </a:rPr>
              <a:t>1</a:t>
            </a:r>
            <a:r>
              <a:rPr lang="ja-JP" altLang="en-US" sz="1600" dirty="0" smtClean="0">
                <a:solidFill>
                  <a:srgbClr val="002060"/>
                </a:solidFill>
              </a:rPr>
              <a:t>　</a:t>
            </a:r>
            <a:r>
              <a:rPr lang="en-US" altLang="ja-JP" sz="1600" dirty="0" smtClean="0">
                <a:solidFill>
                  <a:srgbClr val="002060"/>
                </a:solidFill>
              </a:rPr>
              <a:t>15km</a:t>
            </a:r>
            <a:r>
              <a:rPr lang="ja-JP" altLang="en-US" sz="1600" dirty="0" smtClean="0">
                <a:solidFill>
                  <a:srgbClr val="002060"/>
                </a:solidFill>
              </a:rPr>
              <a:t>格子（図の外枠）</a:t>
            </a:r>
            <a:endParaRPr lang="en-US" altLang="ja-JP" sz="1600" dirty="0" smtClean="0">
              <a:solidFill>
                <a:srgbClr val="002060"/>
              </a:solidFill>
            </a:endParaRPr>
          </a:p>
          <a:p>
            <a:r>
              <a:rPr lang="ja-JP" altLang="en-US" sz="1600" dirty="0" smtClean="0">
                <a:solidFill>
                  <a:srgbClr val="002060"/>
                </a:solidFill>
              </a:rPr>
              <a:t>　ドメイン</a:t>
            </a:r>
            <a:r>
              <a:rPr lang="en-US" altLang="ja-JP" sz="1600" dirty="0" smtClean="0">
                <a:solidFill>
                  <a:srgbClr val="002060"/>
                </a:solidFill>
              </a:rPr>
              <a:t>2</a:t>
            </a:r>
            <a:r>
              <a:rPr lang="ja-JP" altLang="en-US" sz="1600" dirty="0" smtClean="0">
                <a:solidFill>
                  <a:srgbClr val="002060"/>
                </a:solidFill>
              </a:rPr>
              <a:t>　  </a:t>
            </a:r>
            <a:r>
              <a:rPr lang="en-US" altLang="ja-JP" sz="1600" dirty="0" smtClean="0">
                <a:solidFill>
                  <a:srgbClr val="002060"/>
                </a:solidFill>
              </a:rPr>
              <a:t>5km</a:t>
            </a:r>
            <a:r>
              <a:rPr lang="ja-JP" altLang="en-US" sz="1600" dirty="0" smtClean="0">
                <a:solidFill>
                  <a:srgbClr val="002060"/>
                </a:solidFill>
              </a:rPr>
              <a:t>格子（赤枠）</a:t>
            </a:r>
            <a:endParaRPr lang="en-US" altLang="ja-JP" sz="1600" dirty="0">
              <a:solidFill>
                <a:srgbClr val="002060"/>
              </a:solidFill>
            </a:endParaRPr>
          </a:p>
          <a:p>
            <a:r>
              <a:rPr lang="ja-JP" altLang="en-US" sz="1600" dirty="0" smtClean="0">
                <a:solidFill>
                  <a:srgbClr val="002060"/>
                </a:solidFill>
              </a:rPr>
              <a:t>　（ドメイン</a:t>
            </a:r>
            <a:r>
              <a:rPr lang="en-US" altLang="ja-JP" sz="1600" dirty="0" smtClean="0">
                <a:solidFill>
                  <a:srgbClr val="002060"/>
                </a:solidFill>
              </a:rPr>
              <a:t>2</a:t>
            </a:r>
            <a:r>
              <a:rPr lang="ja-JP" altLang="en-US" sz="1600" dirty="0" smtClean="0">
                <a:solidFill>
                  <a:srgbClr val="002060"/>
                </a:solidFill>
              </a:rPr>
              <a:t>の水温を変える実験を行う．）</a:t>
            </a:r>
            <a:endParaRPr lang="en-US" altLang="ja-JP" sz="1600" dirty="0" smtClean="0">
              <a:solidFill>
                <a:srgbClr val="002060"/>
              </a:solidFill>
            </a:endParaRPr>
          </a:p>
          <a:p>
            <a:endParaRPr lang="en-US" altLang="ja-JP" b="1" dirty="0" smtClean="0">
              <a:solidFill>
                <a:srgbClr val="002060"/>
              </a:solidFill>
            </a:endParaRPr>
          </a:p>
          <a:p>
            <a:r>
              <a:rPr lang="ja-JP" altLang="en-US" b="1" dirty="0" smtClean="0">
                <a:solidFill>
                  <a:srgbClr val="002060"/>
                </a:solidFill>
              </a:rPr>
              <a:t>▶時間ステップ</a:t>
            </a:r>
            <a:endParaRPr lang="en-US" altLang="ja-JP" b="1" dirty="0" smtClean="0">
              <a:solidFill>
                <a:srgbClr val="002060"/>
              </a:solidFill>
            </a:endParaRPr>
          </a:p>
          <a:p>
            <a:r>
              <a:rPr lang="ja-JP" altLang="en-US" dirty="0" smtClean="0">
                <a:solidFill>
                  <a:srgbClr val="002060"/>
                </a:solidFill>
              </a:rPr>
              <a:t>　</a:t>
            </a:r>
            <a:r>
              <a:rPr lang="ja-JP" altLang="en-US" sz="1600" dirty="0" smtClean="0">
                <a:solidFill>
                  <a:srgbClr val="002060"/>
                </a:solidFill>
              </a:rPr>
              <a:t>ドメイン</a:t>
            </a:r>
            <a:r>
              <a:rPr lang="en-US" altLang="ja-JP" sz="1600" dirty="0" smtClean="0">
                <a:solidFill>
                  <a:srgbClr val="002060"/>
                </a:solidFill>
              </a:rPr>
              <a:t>1</a:t>
            </a:r>
            <a:r>
              <a:rPr lang="ja-JP" altLang="en-US" sz="1600" dirty="0">
                <a:solidFill>
                  <a:srgbClr val="002060"/>
                </a:solidFill>
              </a:rPr>
              <a:t>　</a:t>
            </a:r>
            <a:r>
              <a:rPr lang="en-US" altLang="ja-JP" sz="1600" dirty="0" smtClean="0">
                <a:solidFill>
                  <a:srgbClr val="002060"/>
                </a:solidFill>
              </a:rPr>
              <a:t>60</a:t>
            </a:r>
            <a:r>
              <a:rPr lang="ja-JP" altLang="en-US" sz="1600" dirty="0" smtClean="0">
                <a:solidFill>
                  <a:srgbClr val="002060"/>
                </a:solidFill>
              </a:rPr>
              <a:t>秒</a:t>
            </a:r>
            <a:endParaRPr lang="en-US" altLang="ja-JP" sz="1600" dirty="0" smtClean="0">
              <a:solidFill>
                <a:srgbClr val="002060"/>
              </a:solidFill>
            </a:endParaRPr>
          </a:p>
          <a:p>
            <a:r>
              <a:rPr lang="ja-JP" altLang="en-US" sz="1600" dirty="0" smtClean="0">
                <a:solidFill>
                  <a:srgbClr val="002060"/>
                </a:solidFill>
              </a:rPr>
              <a:t>　ドメイン</a:t>
            </a:r>
            <a:r>
              <a:rPr lang="en-US" altLang="ja-JP" sz="1600" dirty="0" smtClean="0">
                <a:solidFill>
                  <a:srgbClr val="002060"/>
                </a:solidFill>
              </a:rPr>
              <a:t>2</a:t>
            </a:r>
            <a:r>
              <a:rPr lang="ja-JP" altLang="en-US" sz="1600" dirty="0" smtClean="0">
                <a:solidFill>
                  <a:srgbClr val="002060"/>
                </a:solidFill>
              </a:rPr>
              <a:t>　</a:t>
            </a:r>
            <a:r>
              <a:rPr lang="en-US" altLang="ja-JP" sz="1600" dirty="0" smtClean="0">
                <a:solidFill>
                  <a:srgbClr val="002060"/>
                </a:solidFill>
              </a:rPr>
              <a:t>20</a:t>
            </a:r>
            <a:r>
              <a:rPr lang="ja-JP" altLang="en-US" sz="1600" dirty="0" smtClean="0">
                <a:solidFill>
                  <a:srgbClr val="002060"/>
                </a:solidFill>
              </a:rPr>
              <a:t>秒</a:t>
            </a:r>
            <a:endParaRPr lang="en-US" altLang="ja-JP" sz="1600" dirty="0" smtClean="0">
              <a:solidFill>
                <a:srgbClr val="002060"/>
              </a:solidFill>
            </a:endParaRPr>
          </a:p>
          <a:p>
            <a:endParaRPr lang="en-US" altLang="ja-JP" b="1" dirty="0" smtClean="0">
              <a:solidFill>
                <a:srgbClr val="002060"/>
              </a:solidFill>
            </a:endParaRPr>
          </a:p>
          <a:p>
            <a:r>
              <a:rPr lang="ja-JP" altLang="en-US" b="1" dirty="0" smtClean="0">
                <a:solidFill>
                  <a:srgbClr val="002060"/>
                </a:solidFill>
              </a:rPr>
              <a:t>▶鉛直層</a:t>
            </a:r>
            <a:endParaRPr lang="en-US" altLang="ja-JP" b="1" dirty="0" smtClean="0">
              <a:solidFill>
                <a:srgbClr val="002060"/>
              </a:solidFill>
            </a:endParaRPr>
          </a:p>
          <a:p>
            <a:r>
              <a:rPr lang="ja-JP" altLang="en-US" dirty="0" smtClean="0">
                <a:solidFill>
                  <a:srgbClr val="002060"/>
                </a:solidFill>
              </a:rPr>
              <a:t>　</a:t>
            </a:r>
            <a:r>
              <a:rPr lang="en-US" altLang="ja-JP" sz="1600" dirty="0" smtClean="0">
                <a:solidFill>
                  <a:srgbClr val="002060"/>
                </a:solidFill>
              </a:rPr>
              <a:t>41</a:t>
            </a:r>
            <a:r>
              <a:rPr lang="ja-JP" altLang="en-US" sz="1600" dirty="0" smtClean="0">
                <a:solidFill>
                  <a:srgbClr val="002060"/>
                </a:solidFill>
              </a:rPr>
              <a:t>層（トップは</a:t>
            </a:r>
            <a:r>
              <a:rPr lang="en-US" altLang="ja-JP" sz="1600" dirty="0" smtClean="0">
                <a:solidFill>
                  <a:srgbClr val="002060"/>
                </a:solidFill>
              </a:rPr>
              <a:t>50hPa</a:t>
            </a:r>
            <a:r>
              <a:rPr lang="ja-JP" altLang="en-US" sz="1600" dirty="0" smtClean="0">
                <a:solidFill>
                  <a:srgbClr val="002060"/>
                </a:solidFill>
              </a:rPr>
              <a:t>）</a:t>
            </a:r>
            <a:endParaRPr kumimoji="1" lang="ja-JP" altLang="en-US" sz="1600" dirty="0" smtClean="0">
              <a:solidFill>
                <a:srgbClr val="002060"/>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613" y="761859"/>
            <a:ext cx="3282249" cy="287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6290472" y="1119464"/>
            <a:ext cx="1556744" cy="16071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301874" y="1126470"/>
            <a:ext cx="545342" cy="369332"/>
          </a:xfrm>
          <a:prstGeom prst="rect">
            <a:avLst/>
          </a:prstGeom>
        </p:spPr>
        <p:txBody>
          <a:bodyPr wrap="none">
            <a:spAutoFit/>
          </a:bodyPr>
          <a:lstStyle/>
          <a:p>
            <a:r>
              <a:rPr lang="en-US" altLang="ja-JP" dirty="0" smtClean="0">
                <a:solidFill>
                  <a:srgbClr val="FF0000"/>
                </a:solidFill>
              </a:rPr>
              <a:t>do2</a:t>
            </a:r>
            <a:endParaRPr lang="ja-JP" altLang="en-US" dirty="0">
              <a:solidFill>
                <a:srgbClr val="FF0000"/>
              </a:solidFill>
            </a:endParaRPr>
          </a:p>
        </p:txBody>
      </p:sp>
      <p:sp>
        <p:nvSpPr>
          <p:cNvPr id="13" name="正方形/長方形 12"/>
          <p:cNvSpPr/>
          <p:nvPr/>
        </p:nvSpPr>
        <p:spPr>
          <a:xfrm>
            <a:off x="5483968" y="847454"/>
            <a:ext cx="545342" cy="369332"/>
          </a:xfrm>
          <a:prstGeom prst="rect">
            <a:avLst/>
          </a:prstGeom>
        </p:spPr>
        <p:txBody>
          <a:bodyPr wrap="none">
            <a:spAutoFit/>
          </a:bodyPr>
          <a:lstStyle/>
          <a:p>
            <a:r>
              <a:rPr lang="en-US" altLang="ja-JP" dirty="0" smtClean="0"/>
              <a:t>do1</a:t>
            </a:r>
            <a:endParaRPr lang="ja-JP" altLang="en-US" dirty="0"/>
          </a:p>
        </p:txBody>
      </p:sp>
      <p:sp>
        <p:nvSpPr>
          <p:cNvPr id="15" name="テキスト ボックス 14"/>
          <p:cNvSpPr txBox="1"/>
          <p:nvPr/>
        </p:nvSpPr>
        <p:spPr>
          <a:xfrm>
            <a:off x="6158211" y="459454"/>
            <a:ext cx="1774845" cy="369332"/>
          </a:xfrm>
          <a:prstGeom prst="rect">
            <a:avLst/>
          </a:prstGeom>
          <a:noFill/>
        </p:spPr>
        <p:txBody>
          <a:bodyPr wrap="none" rtlCol="0">
            <a:spAutoFit/>
          </a:bodyPr>
          <a:lstStyle/>
          <a:p>
            <a:r>
              <a:rPr lang="en-US" altLang="ja-JP" b="1" dirty="0" smtClean="0">
                <a:solidFill>
                  <a:srgbClr val="002060"/>
                </a:solidFill>
              </a:rPr>
              <a:t>WRF</a:t>
            </a:r>
            <a:r>
              <a:rPr lang="ja-JP" altLang="en-US" b="1" dirty="0" smtClean="0">
                <a:solidFill>
                  <a:srgbClr val="002060"/>
                </a:solidFill>
              </a:rPr>
              <a:t>の計算領域</a:t>
            </a:r>
            <a:endParaRPr kumimoji="1" lang="ja-JP" altLang="en-US" b="1" dirty="0">
              <a:solidFill>
                <a:srgbClr val="002060"/>
              </a:solidFill>
            </a:endParaRPr>
          </a:p>
        </p:txBody>
      </p:sp>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196"/>
          <a:stretch/>
        </p:blipFill>
        <p:spPr bwMode="auto">
          <a:xfrm>
            <a:off x="5143508" y="3848772"/>
            <a:ext cx="3456460" cy="195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706932" y="6206909"/>
            <a:ext cx="2723823" cy="369332"/>
          </a:xfrm>
          <a:prstGeom prst="rect">
            <a:avLst/>
          </a:prstGeom>
          <a:noFill/>
        </p:spPr>
        <p:txBody>
          <a:bodyPr wrap="none" rtlCol="0">
            <a:spAutoFit/>
          </a:bodyPr>
          <a:lstStyle/>
          <a:p>
            <a:r>
              <a:rPr kumimoji="1" lang="ja-JP" altLang="en-US" b="1" dirty="0" smtClean="0"/>
              <a:t>初期値の</a:t>
            </a:r>
            <a:r>
              <a:rPr lang="ja-JP" altLang="en-US" b="1" dirty="0" smtClean="0"/>
              <a:t>海面水温［℃］</a:t>
            </a:r>
            <a:endParaRPr kumimoji="1" lang="ja-JP" altLang="en-US" b="1" dirty="0"/>
          </a:p>
        </p:txBody>
      </p:sp>
      <p:sp>
        <p:nvSpPr>
          <p:cNvPr id="17" name="テキスト ボックス 16"/>
          <p:cNvSpPr txBox="1"/>
          <p:nvPr/>
        </p:nvSpPr>
        <p:spPr>
          <a:xfrm flipH="1">
            <a:off x="5298041" y="3685945"/>
            <a:ext cx="3301927" cy="369332"/>
          </a:xfrm>
          <a:prstGeom prst="rect">
            <a:avLst/>
          </a:prstGeom>
          <a:solidFill>
            <a:schemeClr val="bg1"/>
          </a:solidFill>
        </p:spPr>
        <p:txBody>
          <a:bodyPr wrap="square" rtlCol="0">
            <a:spAutoFit/>
          </a:bodyPr>
          <a:lstStyle/>
          <a:p>
            <a:pPr algn="ctr"/>
            <a:r>
              <a:rPr kumimoji="1" lang="en-US" altLang="ja-JP" b="1" dirty="0" smtClean="0"/>
              <a:t>CTL</a:t>
            </a:r>
            <a:r>
              <a:rPr kumimoji="1" lang="ja-JP" altLang="en-US" b="1" dirty="0" smtClean="0"/>
              <a:t>（標準実験</a:t>
            </a:r>
            <a:r>
              <a:rPr kumimoji="1" lang="ja-JP" altLang="en-US" dirty="0" smtClean="0"/>
              <a:t>）</a:t>
            </a:r>
            <a:r>
              <a:rPr lang="en-US" altLang="ja-JP" b="1" dirty="0"/>
              <a:t>SST+6</a:t>
            </a:r>
            <a:r>
              <a:rPr lang="ja-JP" altLang="en-US" b="1" dirty="0"/>
              <a:t>℃</a:t>
            </a:r>
            <a:r>
              <a:rPr lang="ja-JP" altLang="en-US" b="1" dirty="0" smtClean="0"/>
              <a:t>実験</a:t>
            </a:r>
            <a:endParaRPr lang="ja-JP" altLang="en-US" dirty="0"/>
          </a:p>
        </p:txBody>
      </p:sp>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325" t="88031" r="50251" b="486"/>
          <a:stretch/>
        </p:blipFill>
        <p:spPr bwMode="auto">
          <a:xfrm>
            <a:off x="5430567" y="5728542"/>
            <a:ext cx="3169401" cy="54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円/楕円 49"/>
          <p:cNvSpPr/>
          <p:nvPr/>
        </p:nvSpPr>
        <p:spPr>
          <a:xfrm>
            <a:off x="2445309" y="580276"/>
            <a:ext cx="127436" cy="167756"/>
          </a:xfrm>
          <a:prstGeom prst="ellipse">
            <a:avLst/>
          </a:prstGeom>
          <a:gradFill>
            <a:gsLst>
              <a:gs pos="100000">
                <a:srgbClr val="FFFF00">
                  <a:alpha val="96000"/>
                </a:srgbClr>
              </a:gs>
              <a:gs pos="0">
                <a:schemeClr val="accent1">
                  <a:lumMod val="3000"/>
                  <a:lumOff val="97000"/>
                  <a:alpha val="98000"/>
                </a:schemeClr>
              </a:gs>
              <a:gs pos="100000">
                <a:schemeClr val="accent4">
                  <a:lumMod val="60000"/>
                  <a:lumOff val="40000"/>
                </a:schemeClr>
              </a:gs>
            </a:gsLst>
            <a:lin ang="5400000" scaled="1"/>
          </a:gradFill>
          <a:ln>
            <a:solidFill>
              <a:schemeClr val="accent4">
                <a:shade val="50000"/>
                <a:alpha val="94000"/>
              </a:schemeClr>
            </a:solidFill>
          </a:ln>
          <a:effectLst>
            <a:glow>
              <a:schemeClr val="accent1"/>
            </a:glow>
            <a:outerShdw blurRad="50800" dist="38100" dir="3480000" algn="ctr" rotWithShape="0">
              <a:srgbClr val="000000">
                <a:alpha val="43137"/>
              </a:srgbClr>
            </a:outerShdw>
          </a:effectLst>
          <a:scene3d>
            <a:camera prst="orthographicFront">
              <a:rot lat="0" lon="0" rev="0"/>
            </a:camera>
            <a:lightRig rig="soft" dir="t"/>
          </a:scene3d>
          <a:sp3d extrusionH="203200" prstMaterial="matte">
            <a:bevelT w="152400" h="50800" prst="softRound"/>
            <a:extrusionClr>
              <a:schemeClr val="accent1">
                <a:lumMod val="75000"/>
              </a:schemeClr>
            </a:extrusion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3712552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rotWithShape="1">
          <a:blip r:embed="rId3" cstate="print">
            <a:extLst>
              <a:ext uri="{28A0092B-C50C-407E-A947-70E740481C1C}">
                <a14:useLocalDpi xmlns:a14="http://schemas.microsoft.com/office/drawing/2010/main" val="0"/>
              </a:ext>
            </a:extLst>
          </a:blip>
          <a:srcRect t="4717"/>
          <a:stretch/>
        </p:blipFill>
        <p:spPr>
          <a:xfrm>
            <a:off x="38383" y="803438"/>
            <a:ext cx="4659668" cy="3901805"/>
          </a:xfrm>
          <a:prstGeom prst="rect">
            <a:avLst/>
          </a:prstGeom>
        </p:spPr>
      </p:pic>
      <p:sp>
        <p:nvSpPr>
          <p:cNvPr id="48" name="角丸四角形 47"/>
          <p:cNvSpPr/>
          <p:nvPr/>
        </p:nvSpPr>
        <p:spPr>
          <a:xfrm>
            <a:off x="4705355" y="5055939"/>
            <a:ext cx="4422314" cy="145278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57449" y="4389964"/>
            <a:ext cx="934278" cy="923330"/>
          </a:xfrm>
          <a:prstGeom prst="rect">
            <a:avLst/>
          </a:prstGeom>
          <a:solidFill>
            <a:schemeClr val="bg1"/>
          </a:solidFill>
        </p:spPr>
        <p:txBody>
          <a:bodyPr wrap="square" rtlCol="0">
            <a:spAutoFit/>
          </a:bodyPr>
          <a:lstStyle/>
          <a:p>
            <a:pPr algn="ctr"/>
            <a:r>
              <a:rPr kumimoji="1" lang="en-US" altLang="ja-JP" b="1" dirty="0" smtClean="0"/>
              <a:t>09</a:t>
            </a:r>
            <a:r>
              <a:rPr lang="ja-JP" altLang="en-US" b="1" dirty="0" smtClean="0"/>
              <a:t>時</a:t>
            </a:r>
            <a:endParaRPr lang="en-US" altLang="ja-JP" b="1" dirty="0" smtClean="0"/>
          </a:p>
          <a:p>
            <a:pPr algn="ctr"/>
            <a:r>
              <a:rPr kumimoji="1" lang="en-US" altLang="ja-JP" b="1" dirty="0" smtClean="0"/>
              <a:t>5</a:t>
            </a:r>
            <a:r>
              <a:rPr kumimoji="1" lang="ja-JP" altLang="en-US" b="1" dirty="0" smtClean="0"/>
              <a:t>月</a:t>
            </a:r>
            <a:r>
              <a:rPr kumimoji="1" lang="en-US" altLang="ja-JP" b="1" dirty="0" smtClean="0"/>
              <a:t>5</a:t>
            </a:r>
            <a:r>
              <a:rPr kumimoji="1" lang="ja-JP" altLang="en-US" b="1" dirty="0" smtClean="0"/>
              <a:t>日</a:t>
            </a:r>
            <a:endParaRPr kumimoji="1" lang="en-US" altLang="ja-JP" b="1" dirty="0" smtClean="0"/>
          </a:p>
          <a:p>
            <a:pPr algn="ctr"/>
            <a:r>
              <a:rPr lang="en-US" altLang="ja-JP" b="1" dirty="0"/>
              <a:t>1998</a:t>
            </a:r>
            <a:endParaRPr kumimoji="1" lang="ja-JP" altLang="en-US" b="1" dirty="0"/>
          </a:p>
        </p:txBody>
      </p:sp>
      <p:sp>
        <p:nvSpPr>
          <p:cNvPr id="21" name="テキスト ボックス 20"/>
          <p:cNvSpPr txBox="1"/>
          <p:nvPr/>
        </p:nvSpPr>
        <p:spPr>
          <a:xfrm>
            <a:off x="1032456" y="4389964"/>
            <a:ext cx="725603" cy="369332"/>
          </a:xfrm>
          <a:prstGeom prst="rect">
            <a:avLst/>
          </a:prstGeom>
          <a:solidFill>
            <a:schemeClr val="bg1"/>
          </a:solidFill>
        </p:spPr>
        <p:txBody>
          <a:bodyPr wrap="square" rtlCol="0">
            <a:spAutoFit/>
          </a:bodyPr>
          <a:lstStyle/>
          <a:p>
            <a:pPr algn="ctr"/>
            <a:r>
              <a:rPr lang="en-US" altLang="ja-JP" b="1" dirty="0" smtClean="0"/>
              <a:t>21</a:t>
            </a:r>
            <a:r>
              <a:rPr lang="ja-JP" altLang="en-US" b="1" dirty="0" smtClean="0"/>
              <a:t>時</a:t>
            </a:r>
            <a:endParaRPr lang="en-US" altLang="ja-JP" b="1" dirty="0" smtClean="0"/>
          </a:p>
        </p:txBody>
      </p:sp>
      <p:sp>
        <p:nvSpPr>
          <p:cNvPr id="22" name="テキスト ボックス 21"/>
          <p:cNvSpPr txBox="1"/>
          <p:nvPr/>
        </p:nvSpPr>
        <p:spPr>
          <a:xfrm>
            <a:off x="1598788" y="4389964"/>
            <a:ext cx="934278" cy="646331"/>
          </a:xfrm>
          <a:prstGeom prst="rect">
            <a:avLst/>
          </a:prstGeom>
          <a:solidFill>
            <a:schemeClr val="bg1"/>
          </a:solidFill>
        </p:spPr>
        <p:txBody>
          <a:bodyPr wrap="square" rtlCol="0">
            <a:spAutoFit/>
          </a:bodyPr>
          <a:lstStyle/>
          <a:p>
            <a:pPr algn="ctr"/>
            <a:r>
              <a:rPr lang="en-US" altLang="ja-JP" b="1" dirty="0" smtClean="0"/>
              <a:t>09</a:t>
            </a:r>
            <a:r>
              <a:rPr lang="ja-JP" altLang="en-US" b="1" dirty="0" smtClean="0"/>
              <a:t>時</a:t>
            </a:r>
            <a:endParaRPr lang="en-US" altLang="ja-JP" b="1" dirty="0" smtClean="0"/>
          </a:p>
          <a:p>
            <a:pPr algn="ctr"/>
            <a:r>
              <a:rPr lang="en-US" altLang="ja-JP" b="1" dirty="0"/>
              <a:t>5</a:t>
            </a:r>
            <a:r>
              <a:rPr lang="ja-JP" altLang="en-US" b="1" dirty="0" smtClean="0"/>
              <a:t>月</a:t>
            </a:r>
            <a:r>
              <a:rPr lang="en-US" altLang="ja-JP" b="1" dirty="0"/>
              <a:t>6</a:t>
            </a:r>
            <a:r>
              <a:rPr lang="ja-JP" altLang="en-US" b="1" dirty="0"/>
              <a:t>日</a:t>
            </a:r>
            <a:endParaRPr lang="en-US" altLang="ja-JP" b="1" dirty="0" smtClean="0"/>
          </a:p>
        </p:txBody>
      </p:sp>
      <p:sp>
        <p:nvSpPr>
          <p:cNvPr id="23" name="テキスト ボックス 22"/>
          <p:cNvSpPr txBox="1"/>
          <p:nvPr/>
        </p:nvSpPr>
        <p:spPr>
          <a:xfrm>
            <a:off x="2373795" y="4389964"/>
            <a:ext cx="725603" cy="369332"/>
          </a:xfrm>
          <a:prstGeom prst="rect">
            <a:avLst/>
          </a:prstGeom>
          <a:solidFill>
            <a:schemeClr val="bg1"/>
          </a:solidFill>
        </p:spPr>
        <p:txBody>
          <a:bodyPr wrap="square" rtlCol="0">
            <a:spAutoFit/>
          </a:bodyPr>
          <a:lstStyle/>
          <a:p>
            <a:pPr algn="ctr"/>
            <a:r>
              <a:rPr lang="en-US" altLang="ja-JP" b="1" dirty="0" smtClean="0"/>
              <a:t>21</a:t>
            </a:r>
            <a:r>
              <a:rPr lang="ja-JP" altLang="en-US" b="1" dirty="0" smtClean="0"/>
              <a:t>時</a:t>
            </a:r>
            <a:endParaRPr lang="en-US" altLang="ja-JP" b="1" dirty="0" smtClean="0"/>
          </a:p>
        </p:txBody>
      </p:sp>
      <p:sp>
        <p:nvSpPr>
          <p:cNvPr id="24" name="テキスト ボックス 23"/>
          <p:cNvSpPr txBox="1"/>
          <p:nvPr/>
        </p:nvSpPr>
        <p:spPr>
          <a:xfrm>
            <a:off x="2940127" y="4389964"/>
            <a:ext cx="934278" cy="646331"/>
          </a:xfrm>
          <a:prstGeom prst="rect">
            <a:avLst/>
          </a:prstGeom>
          <a:solidFill>
            <a:schemeClr val="bg1"/>
          </a:solidFill>
        </p:spPr>
        <p:txBody>
          <a:bodyPr wrap="square" rtlCol="0">
            <a:spAutoFit/>
          </a:bodyPr>
          <a:lstStyle/>
          <a:p>
            <a:pPr algn="ctr"/>
            <a:r>
              <a:rPr lang="en-US" altLang="ja-JP" b="1" dirty="0" smtClean="0"/>
              <a:t>09</a:t>
            </a:r>
            <a:r>
              <a:rPr lang="ja-JP" altLang="en-US" b="1" dirty="0" smtClean="0"/>
              <a:t>時</a:t>
            </a:r>
            <a:endParaRPr lang="en-US" altLang="ja-JP" b="1" dirty="0" smtClean="0"/>
          </a:p>
          <a:p>
            <a:pPr algn="ctr"/>
            <a:r>
              <a:rPr lang="en-US" altLang="ja-JP" b="1" dirty="0" smtClean="0"/>
              <a:t>5</a:t>
            </a:r>
            <a:r>
              <a:rPr lang="ja-JP" altLang="en-US" b="1" dirty="0" smtClean="0"/>
              <a:t>月</a:t>
            </a:r>
            <a:r>
              <a:rPr lang="en-US" altLang="ja-JP" b="1" dirty="0" smtClean="0"/>
              <a:t>7</a:t>
            </a:r>
            <a:r>
              <a:rPr lang="ja-JP" altLang="en-US" b="1" dirty="0" smtClean="0"/>
              <a:t>日</a:t>
            </a:r>
            <a:endParaRPr lang="en-US" altLang="ja-JP" b="1" dirty="0" smtClean="0"/>
          </a:p>
        </p:txBody>
      </p:sp>
      <p:sp>
        <p:nvSpPr>
          <p:cNvPr id="25" name="テキスト ボックス 24"/>
          <p:cNvSpPr txBox="1"/>
          <p:nvPr/>
        </p:nvSpPr>
        <p:spPr>
          <a:xfrm>
            <a:off x="3715133" y="4389964"/>
            <a:ext cx="725603" cy="369332"/>
          </a:xfrm>
          <a:prstGeom prst="rect">
            <a:avLst/>
          </a:prstGeom>
          <a:solidFill>
            <a:schemeClr val="bg1"/>
          </a:solidFill>
        </p:spPr>
        <p:txBody>
          <a:bodyPr wrap="square" rtlCol="0">
            <a:spAutoFit/>
          </a:bodyPr>
          <a:lstStyle/>
          <a:p>
            <a:pPr algn="ctr"/>
            <a:r>
              <a:rPr lang="en-US" altLang="ja-JP" b="1" dirty="0" smtClean="0"/>
              <a:t>21</a:t>
            </a:r>
            <a:r>
              <a:rPr lang="ja-JP" altLang="en-US" b="1" dirty="0" smtClean="0"/>
              <a:t>時</a:t>
            </a:r>
            <a:endParaRPr lang="en-US" altLang="ja-JP" b="1" dirty="0" smtClean="0"/>
          </a:p>
        </p:txBody>
      </p:sp>
      <p:sp>
        <p:nvSpPr>
          <p:cNvPr id="17" name="テキスト ボックス 16"/>
          <p:cNvSpPr txBox="1"/>
          <p:nvPr/>
        </p:nvSpPr>
        <p:spPr>
          <a:xfrm>
            <a:off x="4698051" y="5217967"/>
            <a:ext cx="4485538" cy="1107996"/>
          </a:xfrm>
          <a:prstGeom prst="rect">
            <a:avLst/>
          </a:prstGeom>
          <a:noFill/>
        </p:spPr>
        <p:txBody>
          <a:bodyPr wrap="square" rtlCol="0">
            <a:spAutoFit/>
          </a:bodyPr>
          <a:lstStyle/>
          <a:p>
            <a:r>
              <a:rPr lang="ja-JP" altLang="en-US" b="1" dirty="0" smtClean="0">
                <a:solidFill>
                  <a:schemeClr val="bg1"/>
                </a:solidFill>
              </a:rPr>
              <a:t>海が</a:t>
            </a:r>
            <a:r>
              <a:rPr lang="en-US" altLang="ja-JP" b="1" dirty="0" smtClean="0">
                <a:solidFill>
                  <a:schemeClr val="bg1"/>
                </a:solidFill>
              </a:rPr>
              <a:t>6℃</a:t>
            </a:r>
            <a:r>
              <a:rPr lang="ja-JP" altLang="en-US" b="1" dirty="0" smtClean="0">
                <a:solidFill>
                  <a:schemeClr val="bg1"/>
                </a:solidFill>
              </a:rPr>
              <a:t>暖かいと前日差が約</a:t>
            </a:r>
            <a:r>
              <a:rPr lang="en-US" altLang="ja-JP" b="1" dirty="0" smtClean="0">
                <a:solidFill>
                  <a:schemeClr val="bg1"/>
                </a:solidFill>
              </a:rPr>
              <a:t>3℃</a:t>
            </a:r>
            <a:r>
              <a:rPr lang="ja-JP" altLang="en-US" b="1" dirty="0" smtClean="0">
                <a:solidFill>
                  <a:schemeClr val="bg1"/>
                </a:solidFill>
              </a:rPr>
              <a:t>弱まる．</a:t>
            </a:r>
            <a:endParaRPr lang="en-US" altLang="ja-JP" sz="2400" b="1" dirty="0" smtClean="0">
              <a:solidFill>
                <a:schemeClr val="bg1"/>
              </a:solidFill>
            </a:endParaRPr>
          </a:p>
          <a:p>
            <a:r>
              <a:rPr lang="ja-JP" altLang="en-US" sz="2400" b="1" dirty="0" err="1" smtClean="0">
                <a:solidFill>
                  <a:srgbClr val="FFFF00"/>
                </a:solidFill>
              </a:rPr>
              <a:t>ー</a:t>
            </a:r>
            <a:r>
              <a:rPr lang="ja-JP" altLang="en-US" sz="2400" b="1" dirty="0" smtClean="0">
                <a:solidFill>
                  <a:srgbClr val="FFFF00"/>
                </a:solidFill>
              </a:rPr>
              <a:t>＞</a:t>
            </a:r>
            <a:r>
              <a:rPr kumimoji="1" lang="ja-JP" altLang="en-US" sz="2400" b="1" dirty="0" smtClean="0">
                <a:solidFill>
                  <a:srgbClr val="FFFF00"/>
                </a:solidFill>
              </a:rPr>
              <a:t>海陸温度コントラストが</a:t>
            </a:r>
            <a:endParaRPr kumimoji="1" lang="en-US" altLang="ja-JP" sz="2400" b="1" dirty="0" smtClean="0">
              <a:solidFill>
                <a:srgbClr val="FFFF00"/>
              </a:solidFill>
            </a:endParaRPr>
          </a:p>
          <a:p>
            <a:r>
              <a:rPr lang="ja-JP" altLang="en-US" sz="2400" b="1" dirty="0">
                <a:solidFill>
                  <a:srgbClr val="FFFF00"/>
                </a:solidFill>
              </a:rPr>
              <a:t>　</a:t>
            </a:r>
            <a:r>
              <a:rPr lang="ja-JP" altLang="en-US" sz="2400" b="1" dirty="0" smtClean="0">
                <a:solidFill>
                  <a:srgbClr val="FFFF00"/>
                </a:solidFill>
              </a:rPr>
              <a:t>　</a:t>
            </a:r>
            <a:r>
              <a:rPr kumimoji="1" lang="ja-JP" altLang="en-US" sz="2400" b="1" dirty="0" smtClean="0">
                <a:solidFill>
                  <a:srgbClr val="FFFF00"/>
                </a:solidFill>
              </a:rPr>
              <a:t>前日差を強める</a:t>
            </a:r>
            <a:endParaRPr kumimoji="1" lang="ja-JP" altLang="en-US" sz="2400" b="1" dirty="0">
              <a:solidFill>
                <a:srgbClr val="FFFF00"/>
              </a:solidFill>
            </a:endParaRPr>
          </a:p>
        </p:txBody>
      </p:sp>
      <p:graphicFrame>
        <p:nvGraphicFramePr>
          <p:cNvPr id="28" name="グラフ 27"/>
          <p:cNvGraphicFramePr>
            <a:graphicFrameLocks/>
          </p:cNvGraphicFramePr>
          <p:nvPr>
            <p:extLst>
              <p:ext uri="{D42A27DB-BD31-4B8C-83A1-F6EECF244321}">
                <p14:modId xmlns:p14="http://schemas.microsoft.com/office/powerpoint/2010/main" val="3000539092"/>
              </p:ext>
            </p:extLst>
          </p:nvPr>
        </p:nvGraphicFramePr>
        <p:xfrm>
          <a:off x="257449" y="707662"/>
          <a:ext cx="4567546" cy="3802878"/>
        </p:xfrm>
        <a:graphic>
          <a:graphicData uri="http://schemas.openxmlformats.org/drawingml/2006/chart">
            <c:chart xmlns:c="http://schemas.openxmlformats.org/drawingml/2006/chart" xmlns:r="http://schemas.openxmlformats.org/officeDocument/2006/relationships" r:id="rId4"/>
          </a:graphicData>
        </a:graphic>
      </p:graphicFrame>
      <p:sp>
        <p:nvSpPr>
          <p:cNvPr id="30" name="正方形/長方形 29"/>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32" name="テキスト ボックス 31"/>
          <p:cNvSpPr txBox="1"/>
          <p:nvPr/>
        </p:nvSpPr>
        <p:spPr>
          <a:xfrm>
            <a:off x="788026" y="5656584"/>
            <a:ext cx="1800493" cy="369332"/>
          </a:xfrm>
          <a:prstGeom prst="rect">
            <a:avLst/>
          </a:prstGeom>
          <a:noFill/>
        </p:spPr>
        <p:txBody>
          <a:bodyPr wrap="none" rtlCol="0">
            <a:spAutoFit/>
          </a:bodyPr>
          <a:lstStyle/>
          <a:p>
            <a:pPr algn="ctr"/>
            <a:r>
              <a:rPr kumimoji="1" lang="ja-JP" altLang="en-US" b="1" dirty="0" smtClean="0"/>
              <a:t>アメダスの気温</a:t>
            </a:r>
            <a:endParaRPr kumimoji="1" lang="en-US" altLang="ja-JP" sz="2400" b="1" dirty="0" smtClean="0"/>
          </a:p>
        </p:txBody>
      </p:sp>
      <p:sp>
        <p:nvSpPr>
          <p:cNvPr id="33" name="テキスト ボックス 32"/>
          <p:cNvSpPr txBox="1"/>
          <p:nvPr/>
        </p:nvSpPr>
        <p:spPr>
          <a:xfrm>
            <a:off x="852198" y="5234220"/>
            <a:ext cx="1211742" cy="369332"/>
          </a:xfrm>
          <a:prstGeom prst="rect">
            <a:avLst/>
          </a:prstGeom>
          <a:noFill/>
        </p:spPr>
        <p:txBody>
          <a:bodyPr wrap="none" rtlCol="0">
            <a:spAutoFit/>
          </a:bodyPr>
          <a:lstStyle/>
          <a:p>
            <a:pPr algn="ctr"/>
            <a:r>
              <a:rPr kumimoji="1" lang="en-US" altLang="ja-JP" b="1" dirty="0" smtClean="0"/>
              <a:t>CTL</a:t>
            </a:r>
            <a:r>
              <a:rPr kumimoji="1" lang="ja-JP" altLang="en-US" b="1" dirty="0" smtClean="0"/>
              <a:t>の気温</a:t>
            </a:r>
            <a:endParaRPr kumimoji="1" lang="en-US" altLang="ja-JP" sz="2400" b="1" dirty="0" smtClean="0"/>
          </a:p>
        </p:txBody>
      </p:sp>
      <p:sp>
        <p:nvSpPr>
          <p:cNvPr id="34" name="テキスト ボックス 33"/>
          <p:cNvSpPr txBox="1"/>
          <p:nvPr/>
        </p:nvSpPr>
        <p:spPr>
          <a:xfrm>
            <a:off x="2857020" y="5234220"/>
            <a:ext cx="1670009" cy="369332"/>
          </a:xfrm>
          <a:prstGeom prst="rect">
            <a:avLst/>
          </a:prstGeom>
          <a:noFill/>
        </p:spPr>
        <p:txBody>
          <a:bodyPr wrap="none" rtlCol="0">
            <a:spAutoFit/>
          </a:bodyPr>
          <a:lstStyle/>
          <a:p>
            <a:pPr algn="ctr"/>
            <a:r>
              <a:rPr kumimoji="1" lang="en-US" altLang="ja-JP" b="1" dirty="0" smtClean="0"/>
              <a:t>SST+6</a:t>
            </a:r>
            <a:r>
              <a:rPr kumimoji="1" lang="ja-JP" altLang="en-US" b="1" dirty="0" smtClean="0"/>
              <a:t>℃の気温</a:t>
            </a:r>
            <a:endParaRPr kumimoji="1" lang="en-US" altLang="ja-JP" sz="2400" b="1" dirty="0" smtClean="0"/>
          </a:p>
        </p:txBody>
      </p:sp>
      <p:cxnSp>
        <p:nvCxnSpPr>
          <p:cNvPr id="35" name="直線コネクタ 34"/>
          <p:cNvCxnSpPr/>
          <p:nvPr/>
        </p:nvCxnSpPr>
        <p:spPr>
          <a:xfrm>
            <a:off x="218762" y="5832026"/>
            <a:ext cx="642796"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9402" y="5418886"/>
            <a:ext cx="64279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2266321" y="5418886"/>
            <a:ext cx="642796"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09402" y="441989"/>
            <a:ext cx="4615593" cy="369332"/>
          </a:xfrm>
          <a:prstGeom prst="rect">
            <a:avLst/>
          </a:prstGeom>
          <a:solidFill>
            <a:schemeClr val="bg1"/>
          </a:solidFill>
        </p:spPr>
        <p:txBody>
          <a:bodyPr wrap="square" rtlCol="0">
            <a:spAutoFit/>
          </a:bodyPr>
          <a:lstStyle/>
          <a:p>
            <a:pPr algn="ctr"/>
            <a:r>
              <a:rPr kumimoji="1" lang="ja-JP" altLang="en-US" b="1" dirty="0" smtClean="0"/>
              <a:t>紋別の</a:t>
            </a:r>
            <a:r>
              <a:rPr kumimoji="1" lang="en-US" altLang="ja-JP" b="1" dirty="0" smtClean="0"/>
              <a:t>2m</a:t>
            </a:r>
            <a:r>
              <a:rPr kumimoji="1" lang="ja-JP" altLang="en-US" b="1" dirty="0" smtClean="0"/>
              <a:t>気温　</a:t>
            </a:r>
            <a:r>
              <a:rPr lang="ja-JP" altLang="en-US" b="1" dirty="0" smtClean="0"/>
              <a:t>モデルと</a:t>
            </a:r>
            <a:r>
              <a:rPr kumimoji="1" lang="ja-JP" altLang="en-US" b="1" dirty="0" smtClean="0"/>
              <a:t>観測の時系列</a:t>
            </a:r>
            <a:r>
              <a:rPr kumimoji="1" lang="en-US" altLang="ja-JP" b="1" dirty="0" smtClean="0"/>
              <a:t>[</a:t>
            </a:r>
            <a:r>
              <a:rPr kumimoji="1" lang="ja-JP" altLang="en-US" b="1" dirty="0" smtClean="0"/>
              <a:t>℃</a:t>
            </a:r>
            <a:r>
              <a:rPr kumimoji="1" lang="en-US" altLang="ja-JP" b="1" dirty="0" smtClean="0"/>
              <a:t>]</a:t>
            </a:r>
          </a:p>
        </p:txBody>
      </p:sp>
      <p:sp>
        <p:nvSpPr>
          <p:cNvPr id="43" name="正方形/長方形 42"/>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紋別の気温の時系列　</a:t>
            </a:r>
            <a:endParaRPr kumimoji="1" lang="ja-JP" altLang="en-US" sz="2400" b="1" dirty="0">
              <a:solidFill>
                <a:schemeClr val="bg1"/>
              </a:solidFill>
            </a:endParaRPr>
          </a:p>
        </p:txBody>
      </p:sp>
      <p:sp>
        <p:nvSpPr>
          <p:cNvPr id="45" name="フリーフォーム 44"/>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6" name="表 45"/>
          <p:cNvGraphicFramePr>
            <a:graphicFrameLocks noGrp="1"/>
          </p:cNvGraphicFramePr>
          <p:nvPr>
            <p:extLst>
              <p:ext uri="{D42A27DB-BD31-4B8C-83A1-F6EECF244321}">
                <p14:modId xmlns:p14="http://schemas.microsoft.com/office/powerpoint/2010/main" val="1131959376"/>
              </p:ext>
            </p:extLst>
          </p:nvPr>
        </p:nvGraphicFramePr>
        <p:xfrm>
          <a:off x="4779886" y="3382877"/>
          <a:ext cx="4273252" cy="1341120"/>
        </p:xfrm>
        <a:graphic>
          <a:graphicData uri="http://schemas.openxmlformats.org/drawingml/2006/table">
            <a:tbl>
              <a:tblPr firstRow="1" bandRow="1">
                <a:tableStyleId>{BDBED569-4797-4DF1-A0F4-6AAB3CD982D8}</a:tableStyleId>
              </a:tblPr>
              <a:tblGrid>
                <a:gridCol w="1059680">
                  <a:extLst>
                    <a:ext uri="{9D8B030D-6E8A-4147-A177-3AD203B41FA5}">
                      <a16:colId xmlns:a16="http://schemas.microsoft.com/office/drawing/2014/main" val="1539876964"/>
                    </a:ext>
                  </a:extLst>
                </a:gridCol>
                <a:gridCol w="1136591">
                  <a:extLst>
                    <a:ext uri="{9D8B030D-6E8A-4147-A177-3AD203B41FA5}">
                      <a16:colId xmlns:a16="http://schemas.microsoft.com/office/drawing/2014/main" val="3856737134"/>
                    </a:ext>
                  </a:extLst>
                </a:gridCol>
                <a:gridCol w="1008668">
                  <a:extLst>
                    <a:ext uri="{9D8B030D-6E8A-4147-A177-3AD203B41FA5}">
                      <a16:colId xmlns:a16="http://schemas.microsoft.com/office/drawing/2014/main" val="174912325"/>
                    </a:ext>
                  </a:extLst>
                </a:gridCol>
                <a:gridCol w="1068313">
                  <a:extLst>
                    <a:ext uri="{9D8B030D-6E8A-4147-A177-3AD203B41FA5}">
                      <a16:colId xmlns:a16="http://schemas.microsoft.com/office/drawing/2014/main" val="3805514506"/>
                    </a:ext>
                  </a:extLst>
                </a:gridCol>
              </a:tblGrid>
              <a:tr h="312990">
                <a:tc>
                  <a:txBody>
                    <a:bodyPr/>
                    <a:lstStyle/>
                    <a:p>
                      <a:pPr algn="ctr"/>
                      <a:endParaRPr kumimoji="1" lang="ja-JP" altLang="en-US" sz="1600" b="1" dirty="0"/>
                    </a:p>
                  </a:txBody>
                  <a:tcPr/>
                </a:tc>
                <a:tc>
                  <a:txBody>
                    <a:bodyPr/>
                    <a:lstStyle/>
                    <a:p>
                      <a:pPr algn="ctr"/>
                      <a:r>
                        <a:rPr kumimoji="1" lang="en-US" altLang="ja-JP" sz="1600" b="1" dirty="0" smtClean="0"/>
                        <a:t>6</a:t>
                      </a:r>
                      <a:r>
                        <a:rPr kumimoji="1" lang="ja-JP" altLang="en-US" sz="1600" b="1" dirty="0" smtClean="0"/>
                        <a:t>日</a:t>
                      </a:r>
                      <a:endParaRPr kumimoji="1" lang="ja-JP" altLang="en-US" sz="1600" b="1" dirty="0"/>
                    </a:p>
                  </a:txBody>
                  <a:tcPr/>
                </a:tc>
                <a:tc>
                  <a:txBody>
                    <a:bodyPr/>
                    <a:lstStyle/>
                    <a:p>
                      <a:pPr algn="ctr"/>
                      <a:r>
                        <a:rPr kumimoji="1" lang="en-US" altLang="ja-JP" sz="1600" b="1" dirty="0" smtClean="0"/>
                        <a:t>7</a:t>
                      </a:r>
                      <a:r>
                        <a:rPr kumimoji="1" lang="ja-JP" altLang="en-US" sz="1600" b="1" dirty="0" smtClean="0"/>
                        <a:t>日</a:t>
                      </a:r>
                      <a:endParaRPr kumimoji="1" lang="ja-JP" altLang="en-US" sz="1600" b="1" dirty="0"/>
                    </a:p>
                  </a:txBody>
                  <a:tcPr/>
                </a:tc>
                <a:tc>
                  <a:txBody>
                    <a:bodyPr/>
                    <a:lstStyle/>
                    <a:p>
                      <a:pPr algn="ctr"/>
                      <a:r>
                        <a:rPr kumimoji="1" lang="ja-JP" altLang="en-US" sz="1600" b="1" dirty="0" smtClean="0"/>
                        <a:t>前日差</a:t>
                      </a:r>
                      <a:endParaRPr kumimoji="1" lang="ja-JP" altLang="en-US" sz="1600" b="1" dirty="0"/>
                    </a:p>
                  </a:txBody>
                  <a:tcPr/>
                </a:tc>
                <a:extLst>
                  <a:ext uri="{0D108BD9-81ED-4DB2-BD59-A6C34878D82A}">
                    <a16:rowId xmlns:a16="http://schemas.microsoft.com/office/drawing/2014/main" val="4165119927"/>
                  </a:ext>
                </a:extLst>
              </a:tr>
              <a:tr h="312990">
                <a:tc>
                  <a:txBody>
                    <a:bodyPr/>
                    <a:lstStyle/>
                    <a:p>
                      <a:pPr algn="ctr"/>
                      <a:r>
                        <a:rPr kumimoji="1" lang="ja-JP" altLang="en-US" sz="1600" b="1" dirty="0" smtClean="0"/>
                        <a:t>観測</a:t>
                      </a:r>
                      <a:endParaRPr kumimoji="1" lang="ja-JP" altLang="en-US" sz="1600" b="1" dirty="0"/>
                    </a:p>
                  </a:txBody>
                  <a:tcPr/>
                </a:tc>
                <a:tc>
                  <a:txBody>
                    <a:bodyPr/>
                    <a:lstStyle/>
                    <a:p>
                      <a:pPr algn="ctr"/>
                      <a:r>
                        <a:rPr kumimoji="1" lang="en-US" altLang="ja-JP" sz="1600" b="1" dirty="0" smtClean="0"/>
                        <a:t>27.9</a:t>
                      </a:r>
                      <a:r>
                        <a:rPr kumimoji="1" lang="ja-JP" altLang="en-US" sz="1600" b="1" dirty="0" smtClean="0"/>
                        <a:t>℃</a:t>
                      </a:r>
                      <a:endParaRPr kumimoji="1" lang="ja-JP" altLang="en-US" sz="1600" b="1" dirty="0"/>
                    </a:p>
                  </a:txBody>
                  <a:tcPr/>
                </a:tc>
                <a:tc>
                  <a:txBody>
                    <a:bodyPr/>
                    <a:lstStyle/>
                    <a:p>
                      <a:pPr algn="ctr"/>
                      <a:r>
                        <a:rPr kumimoji="1" lang="en-US" altLang="ja-JP" sz="1600" b="1" dirty="0" smtClean="0"/>
                        <a:t>8.1</a:t>
                      </a:r>
                      <a:r>
                        <a:rPr kumimoji="1" lang="ja-JP" altLang="en-US" sz="1600" b="1" dirty="0" smtClean="0"/>
                        <a:t>℃</a:t>
                      </a:r>
                      <a:endParaRPr kumimoji="1" lang="ja-JP" altLang="en-US" sz="1600" b="1" dirty="0"/>
                    </a:p>
                  </a:txBody>
                  <a:tcPr/>
                </a:tc>
                <a:tc>
                  <a:txBody>
                    <a:bodyPr/>
                    <a:lstStyle/>
                    <a:p>
                      <a:pPr algn="ctr"/>
                      <a:r>
                        <a:rPr kumimoji="1" lang="en-US" altLang="ja-JP" sz="1600" b="1" dirty="0" smtClean="0"/>
                        <a:t>-19.8</a:t>
                      </a:r>
                      <a:r>
                        <a:rPr kumimoji="1" lang="ja-JP" altLang="en-US" sz="1600" b="1" dirty="0" smtClean="0"/>
                        <a:t>℃</a:t>
                      </a:r>
                      <a:endParaRPr kumimoji="1" lang="ja-JP" altLang="en-US" sz="1600" b="1" dirty="0"/>
                    </a:p>
                  </a:txBody>
                  <a:tcPr/>
                </a:tc>
                <a:extLst>
                  <a:ext uri="{0D108BD9-81ED-4DB2-BD59-A6C34878D82A}">
                    <a16:rowId xmlns:a16="http://schemas.microsoft.com/office/drawing/2014/main" val="2542791431"/>
                  </a:ext>
                </a:extLst>
              </a:tr>
              <a:tr h="312990">
                <a:tc>
                  <a:txBody>
                    <a:bodyPr/>
                    <a:lstStyle/>
                    <a:p>
                      <a:pPr algn="ctr"/>
                      <a:r>
                        <a:rPr kumimoji="1" lang="en-US" altLang="ja-JP" sz="1600" b="1" dirty="0" smtClean="0"/>
                        <a:t>CTL</a:t>
                      </a:r>
                    </a:p>
                  </a:txBody>
                  <a:tcPr/>
                </a:tc>
                <a:tc>
                  <a:txBody>
                    <a:bodyPr/>
                    <a:lstStyle/>
                    <a:p>
                      <a:pPr algn="ctr"/>
                      <a:r>
                        <a:rPr kumimoji="1" lang="en-US" altLang="ja-JP" sz="1600" b="1" dirty="0" smtClean="0"/>
                        <a:t>25.6</a:t>
                      </a:r>
                      <a:r>
                        <a:rPr kumimoji="1" lang="ja-JP" altLang="en-US" sz="1600" b="1" dirty="0" smtClean="0"/>
                        <a:t>℃</a:t>
                      </a:r>
                      <a:endParaRPr kumimoji="1" lang="ja-JP" altLang="en-US" sz="1600" b="1" dirty="0"/>
                    </a:p>
                  </a:txBody>
                  <a:tcPr/>
                </a:tc>
                <a:tc>
                  <a:txBody>
                    <a:bodyPr/>
                    <a:lstStyle/>
                    <a:p>
                      <a:pPr algn="ctr"/>
                      <a:r>
                        <a:rPr kumimoji="1" lang="en-US" altLang="ja-JP" sz="1600" b="1" dirty="0" smtClean="0"/>
                        <a:t>7.1</a:t>
                      </a:r>
                      <a:r>
                        <a:rPr kumimoji="1" lang="ja-JP" altLang="en-US" sz="1600" b="1" dirty="0" smtClean="0"/>
                        <a:t>℃</a:t>
                      </a:r>
                      <a:endParaRPr kumimoji="1" lang="ja-JP" altLang="en-US" sz="1600" b="1" dirty="0"/>
                    </a:p>
                  </a:txBody>
                  <a:tcPr/>
                </a:tc>
                <a:tc>
                  <a:txBody>
                    <a:bodyPr/>
                    <a:lstStyle/>
                    <a:p>
                      <a:pPr algn="ctr"/>
                      <a:r>
                        <a:rPr kumimoji="1" lang="en-US" altLang="ja-JP" sz="1600" b="1" dirty="0" smtClean="0"/>
                        <a:t>-18.5</a:t>
                      </a:r>
                      <a:r>
                        <a:rPr kumimoji="1" lang="ja-JP" altLang="en-US" sz="1600" b="1" dirty="0" smtClean="0"/>
                        <a:t>℃</a:t>
                      </a:r>
                      <a:endParaRPr kumimoji="1" lang="ja-JP" altLang="en-US" sz="1600" b="1" dirty="0"/>
                    </a:p>
                  </a:txBody>
                  <a:tcPr/>
                </a:tc>
                <a:extLst>
                  <a:ext uri="{0D108BD9-81ED-4DB2-BD59-A6C34878D82A}">
                    <a16:rowId xmlns:a16="http://schemas.microsoft.com/office/drawing/2014/main" val="2222334073"/>
                  </a:ext>
                </a:extLst>
              </a:tr>
              <a:tr h="312990">
                <a:tc>
                  <a:txBody>
                    <a:bodyPr/>
                    <a:lstStyle/>
                    <a:p>
                      <a:pPr algn="ctr"/>
                      <a:r>
                        <a:rPr kumimoji="1" lang="en-US" altLang="ja-JP" sz="1400" b="1" dirty="0" smtClean="0"/>
                        <a:t>SST+6</a:t>
                      </a:r>
                      <a:r>
                        <a:rPr kumimoji="1" lang="ja-JP" altLang="en-US" sz="1400" b="1" dirty="0" smtClean="0"/>
                        <a:t>℃</a:t>
                      </a:r>
                      <a:endParaRPr kumimoji="1" lang="ja-JP" altLang="en-US" sz="1400" b="1" dirty="0"/>
                    </a:p>
                  </a:txBody>
                  <a:tcPr/>
                </a:tc>
                <a:tc>
                  <a:txBody>
                    <a:bodyPr/>
                    <a:lstStyle/>
                    <a:p>
                      <a:pPr algn="ctr"/>
                      <a:r>
                        <a:rPr kumimoji="1" lang="en-US" altLang="ja-JP" sz="1600" b="1" dirty="0" smtClean="0"/>
                        <a:t>25.4</a:t>
                      </a:r>
                      <a:r>
                        <a:rPr kumimoji="1" lang="ja-JP" altLang="en-US" sz="1600" b="1" dirty="0" smtClean="0"/>
                        <a:t>℃</a:t>
                      </a:r>
                      <a:endParaRPr kumimoji="1" lang="ja-JP" altLang="en-US" sz="1600" b="1" dirty="0"/>
                    </a:p>
                  </a:txBody>
                  <a:tcPr/>
                </a:tc>
                <a:tc>
                  <a:txBody>
                    <a:bodyPr/>
                    <a:lstStyle/>
                    <a:p>
                      <a:pPr algn="ctr"/>
                      <a:r>
                        <a:rPr kumimoji="1" lang="en-US" altLang="ja-JP" sz="1600" b="1" dirty="0" smtClean="0"/>
                        <a:t>9.8℃</a:t>
                      </a:r>
                      <a:endParaRPr kumimoji="1" lang="ja-JP" altLang="en-US" sz="1600" b="1" dirty="0"/>
                    </a:p>
                  </a:txBody>
                  <a:tcPr/>
                </a:tc>
                <a:tc>
                  <a:txBody>
                    <a:bodyPr/>
                    <a:lstStyle/>
                    <a:p>
                      <a:pPr algn="ctr"/>
                      <a:r>
                        <a:rPr kumimoji="1" lang="en-US" altLang="ja-JP" sz="1600" b="1" dirty="0" smtClean="0"/>
                        <a:t>-15.6</a:t>
                      </a:r>
                      <a:r>
                        <a:rPr kumimoji="1" lang="ja-JP" altLang="en-US" sz="1600" b="1" dirty="0" smtClean="0"/>
                        <a:t>℃</a:t>
                      </a:r>
                      <a:endParaRPr kumimoji="1" lang="ja-JP" altLang="en-US" sz="1600" b="1" dirty="0"/>
                    </a:p>
                  </a:txBody>
                  <a:tcPr/>
                </a:tc>
                <a:extLst>
                  <a:ext uri="{0D108BD9-81ED-4DB2-BD59-A6C34878D82A}">
                    <a16:rowId xmlns:a16="http://schemas.microsoft.com/office/drawing/2014/main" val="4230659651"/>
                  </a:ext>
                </a:extLst>
              </a:tr>
            </a:tbl>
          </a:graphicData>
        </a:graphic>
      </p:graphicFrame>
      <p:pic>
        <p:nvPicPr>
          <p:cNvPr id="50" name="図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483" y="668546"/>
            <a:ext cx="3393140" cy="2589905"/>
          </a:xfrm>
          <a:prstGeom prst="rect">
            <a:avLst/>
          </a:prstGeom>
        </p:spPr>
      </p:pic>
      <p:pic>
        <p:nvPicPr>
          <p:cNvPr id="51" name="図 50"/>
          <p:cNvPicPr>
            <a:picLocks noChangeAspect="1"/>
          </p:cNvPicPr>
          <p:nvPr/>
        </p:nvPicPr>
        <p:blipFill rotWithShape="1">
          <a:blip r:embed="rId6" cstate="print">
            <a:extLst>
              <a:ext uri="{28A0092B-C50C-407E-A947-70E740481C1C}">
                <a14:useLocalDpi xmlns:a14="http://schemas.microsoft.com/office/drawing/2010/main" val="0"/>
              </a:ext>
            </a:extLst>
          </a:blip>
          <a:srcRect l="21352" t="94730" r="18437"/>
          <a:stretch/>
        </p:blipFill>
        <p:spPr>
          <a:xfrm>
            <a:off x="5402513" y="3054179"/>
            <a:ext cx="2550287" cy="172329"/>
          </a:xfrm>
          <a:prstGeom prst="rect">
            <a:avLst/>
          </a:prstGeom>
        </p:spPr>
      </p:pic>
      <p:sp>
        <p:nvSpPr>
          <p:cNvPr id="54" name="正方形/長方形 53"/>
          <p:cNvSpPr/>
          <p:nvPr/>
        </p:nvSpPr>
        <p:spPr>
          <a:xfrm>
            <a:off x="5111749" y="468088"/>
            <a:ext cx="4170667" cy="369332"/>
          </a:xfrm>
          <a:prstGeom prst="rect">
            <a:avLst/>
          </a:prstGeom>
          <a:solidFill>
            <a:schemeClr val="bg1"/>
          </a:solidFill>
          <a:ln>
            <a:noFill/>
          </a:ln>
        </p:spPr>
        <p:txBody>
          <a:bodyPr wrap="square">
            <a:spAutoFit/>
          </a:bodyPr>
          <a:lstStyle/>
          <a:p>
            <a:r>
              <a:rPr lang="en-US" altLang="ja-JP" b="1" dirty="0" smtClean="0"/>
              <a:t>7</a:t>
            </a:r>
            <a:r>
              <a:rPr lang="ja-JP" altLang="en-US" b="1" dirty="0" smtClean="0"/>
              <a:t>日</a:t>
            </a:r>
            <a:r>
              <a:rPr lang="en-US" altLang="ja-JP" b="1" dirty="0" smtClean="0"/>
              <a:t>09</a:t>
            </a:r>
            <a:r>
              <a:rPr lang="ja-JP" altLang="en-US" b="1" dirty="0" smtClean="0"/>
              <a:t>時の気温偏差</a:t>
            </a:r>
            <a:r>
              <a:rPr lang="en-US" altLang="ja-JP" b="1" dirty="0" smtClean="0"/>
              <a:t>CTL</a:t>
            </a:r>
            <a:r>
              <a:rPr lang="ja-JP" altLang="en-US" b="1" dirty="0" smtClean="0"/>
              <a:t> </a:t>
            </a:r>
            <a:r>
              <a:rPr lang="en-US" altLang="ja-JP" b="1" dirty="0"/>
              <a:t>– SST+6</a:t>
            </a:r>
            <a:r>
              <a:rPr lang="ja-JP" altLang="en-US" b="1" dirty="0" smtClean="0"/>
              <a:t>℃［℃］</a:t>
            </a:r>
            <a:endParaRPr lang="ja-JP" altLang="en-US" dirty="0"/>
          </a:p>
        </p:txBody>
      </p:sp>
      <p:sp>
        <p:nvSpPr>
          <p:cNvPr id="55" name="二等辺三角形 54"/>
          <p:cNvSpPr/>
          <p:nvPr/>
        </p:nvSpPr>
        <p:spPr>
          <a:xfrm rot="10800000">
            <a:off x="6792860" y="4822308"/>
            <a:ext cx="295919" cy="184006"/>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49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28"/>
                                        </p:tgtEl>
                                      </p:cBhvr>
                                    </p:animEffect>
                                    <p:set>
                                      <p:cBhvr>
                                        <p:cTn id="7" dur="1" fill="hold">
                                          <p:stCondLst>
                                            <p:cond delay="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40751" y="3177520"/>
            <a:ext cx="5499473" cy="3600986"/>
          </a:xfrm>
          <a:prstGeom prst="rect">
            <a:avLst/>
          </a:prstGeom>
          <a:solidFill>
            <a:schemeClr val="bg1"/>
          </a:solidFill>
        </p:spPr>
        <p:txBody>
          <a:bodyPr wrap="square" rtlCol="0">
            <a:spAutoFit/>
          </a:bodyPr>
          <a:lstStyle/>
          <a:p>
            <a:r>
              <a:rPr kumimoji="1" lang="ja-JP" altLang="en-US" sz="2400" b="1" dirty="0" smtClean="0">
                <a:solidFill>
                  <a:schemeClr val="accent5">
                    <a:lumMod val="50000"/>
                  </a:schemeClr>
                </a:solidFill>
              </a:rPr>
              <a:t>▶最高気温前日差の気候学的形成要因</a:t>
            </a:r>
            <a:endParaRPr lang="en-US" altLang="ja-JP" dirty="0" smtClean="0">
              <a:solidFill>
                <a:schemeClr val="accent5">
                  <a:lumMod val="50000"/>
                </a:schemeClr>
              </a:solidFill>
            </a:endParaRPr>
          </a:p>
          <a:p>
            <a:endParaRPr lang="en-US" altLang="ja-JP" dirty="0" smtClean="0">
              <a:solidFill>
                <a:schemeClr val="accent5">
                  <a:lumMod val="50000"/>
                </a:schemeClr>
              </a:solidFill>
            </a:endParaRPr>
          </a:p>
          <a:p>
            <a:r>
              <a:rPr lang="ja-JP" altLang="en-US" dirty="0" smtClean="0">
                <a:solidFill>
                  <a:schemeClr val="accent5">
                    <a:lumMod val="50000"/>
                  </a:schemeClr>
                </a:solidFill>
              </a:rPr>
              <a:t>・フェーン現象（高低気圧の通過）</a:t>
            </a:r>
            <a:endParaRPr lang="en-US" altLang="ja-JP" dirty="0" smtClean="0">
              <a:solidFill>
                <a:schemeClr val="accent5">
                  <a:lumMod val="50000"/>
                </a:schemeClr>
              </a:solidFill>
            </a:endParaRPr>
          </a:p>
          <a:p>
            <a:r>
              <a:rPr lang="ja-JP" altLang="en-US" dirty="0" smtClean="0">
                <a:solidFill>
                  <a:schemeClr val="accent5">
                    <a:lumMod val="50000"/>
                  </a:schemeClr>
                </a:solidFill>
              </a:rPr>
              <a:t>・日射による地面からの非断熱加熱</a:t>
            </a:r>
            <a:endParaRPr lang="en-US" altLang="ja-JP" dirty="0" smtClean="0">
              <a:solidFill>
                <a:schemeClr val="accent5">
                  <a:lumMod val="50000"/>
                </a:schemeClr>
              </a:solidFill>
            </a:endParaRPr>
          </a:p>
          <a:p>
            <a:r>
              <a:rPr lang="ja-JP" altLang="en-US" dirty="0" smtClean="0">
                <a:solidFill>
                  <a:schemeClr val="accent5">
                    <a:lumMod val="50000"/>
                  </a:schemeClr>
                </a:solidFill>
              </a:rPr>
              <a:t>・海陸な温度コントラスト</a:t>
            </a:r>
            <a:endParaRPr lang="en-US" altLang="ja-JP" dirty="0" smtClean="0">
              <a:solidFill>
                <a:schemeClr val="accent5">
                  <a:lumMod val="50000"/>
                </a:schemeClr>
              </a:solidFill>
            </a:endParaRPr>
          </a:p>
          <a:p>
            <a:endParaRPr lang="en-US" altLang="ja-JP" dirty="0" smtClean="0">
              <a:solidFill>
                <a:schemeClr val="accent5">
                  <a:lumMod val="50000"/>
                </a:schemeClr>
              </a:solidFill>
            </a:endParaRPr>
          </a:p>
          <a:p>
            <a:r>
              <a:rPr lang="ja-JP" altLang="en-US" sz="2400" b="1" dirty="0" smtClean="0">
                <a:solidFill>
                  <a:schemeClr val="accent5">
                    <a:lumMod val="50000"/>
                  </a:schemeClr>
                </a:solidFill>
              </a:rPr>
              <a:t>▶今後の課題</a:t>
            </a:r>
            <a:endParaRPr lang="en-US" altLang="ja-JP" dirty="0" smtClean="0">
              <a:solidFill>
                <a:schemeClr val="accent5">
                  <a:lumMod val="50000"/>
                </a:schemeClr>
              </a:solidFill>
            </a:endParaRPr>
          </a:p>
          <a:p>
            <a:endParaRPr lang="en-US" altLang="ja-JP" dirty="0" smtClean="0">
              <a:solidFill>
                <a:schemeClr val="accent5">
                  <a:lumMod val="50000"/>
                </a:schemeClr>
              </a:solidFill>
            </a:endParaRPr>
          </a:p>
          <a:p>
            <a:r>
              <a:rPr lang="ja-JP" altLang="en-US" dirty="0" smtClean="0">
                <a:solidFill>
                  <a:schemeClr val="accent5">
                    <a:lumMod val="50000"/>
                  </a:schemeClr>
                </a:solidFill>
              </a:rPr>
              <a:t>これらを考慮しつつ，長期トレンドを調べていく（最高気温前日差の有意なトレンドはおそらくないが</a:t>
            </a:r>
            <a:r>
              <a:rPr lang="ja-JP" altLang="en-US" dirty="0" err="1" smtClean="0">
                <a:solidFill>
                  <a:schemeClr val="accent5">
                    <a:lumMod val="50000"/>
                  </a:schemeClr>
                </a:solidFill>
              </a:rPr>
              <a:t>．．．</a:t>
            </a:r>
            <a:r>
              <a:rPr lang="ja-JP" altLang="en-US" dirty="0" smtClean="0">
                <a:solidFill>
                  <a:schemeClr val="accent5">
                    <a:lumMod val="50000"/>
                  </a:schemeClr>
                </a:solidFill>
              </a:rPr>
              <a:t>）</a:t>
            </a:r>
            <a:endParaRPr lang="en-US" altLang="ja-JP" dirty="0" smtClean="0">
              <a:solidFill>
                <a:schemeClr val="accent5">
                  <a:lumMod val="50000"/>
                </a:schemeClr>
              </a:solidFill>
            </a:endParaRPr>
          </a:p>
          <a:p>
            <a:endParaRPr lang="en-US" altLang="ja-JP" dirty="0" smtClean="0">
              <a:solidFill>
                <a:schemeClr val="accent5">
                  <a:lumMod val="50000"/>
                </a:schemeClr>
              </a:solidFill>
            </a:endParaRPr>
          </a:p>
        </p:txBody>
      </p:sp>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まとめと今後の課題</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40753" y="611719"/>
            <a:ext cx="5499471" cy="2492990"/>
          </a:xfrm>
          <a:prstGeom prst="rect">
            <a:avLst/>
          </a:prstGeom>
          <a:solidFill>
            <a:schemeClr val="bg1"/>
          </a:solidFill>
        </p:spPr>
        <p:txBody>
          <a:bodyPr wrap="square" rtlCol="0">
            <a:spAutoFit/>
          </a:bodyPr>
          <a:lstStyle/>
          <a:p>
            <a:r>
              <a:rPr kumimoji="1" lang="ja-JP" altLang="en-US" sz="2400" b="1" dirty="0" smtClean="0">
                <a:solidFill>
                  <a:schemeClr val="accent5">
                    <a:lumMod val="50000"/>
                  </a:schemeClr>
                </a:solidFill>
              </a:rPr>
              <a:t>▶統計的にも数値実験的にも</a:t>
            </a:r>
            <a:endParaRPr kumimoji="1" lang="en-US" altLang="ja-JP" sz="2400" b="1" dirty="0" smtClean="0">
              <a:solidFill>
                <a:schemeClr val="accent5">
                  <a:lumMod val="50000"/>
                </a:schemeClr>
              </a:solidFill>
            </a:endParaRPr>
          </a:p>
          <a:p>
            <a:endParaRPr lang="en-US" altLang="ja-JP" sz="2400" b="1" dirty="0">
              <a:solidFill>
                <a:schemeClr val="accent5">
                  <a:lumMod val="50000"/>
                </a:schemeClr>
              </a:solidFill>
            </a:endParaRPr>
          </a:p>
          <a:p>
            <a:endParaRPr kumimoji="1" lang="en-US" altLang="ja-JP" b="1" dirty="0" smtClean="0">
              <a:solidFill>
                <a:schemeClr val="accent5">
                  <a:lumMod val="50000"/>
                </a:schemeClr>
              </a:solidFill>
            </a:endParaRPr>
          </a:p>
          <a:p>
            <a:endParaRPr lang="en-US" altLang="ja-JP" b="1" dirty="0">
              <a:solidFill>
                <a:schemeClr val="accent5">
                  <a:lumMod val="50000"/>
                </a:schemeClr>
              </a:solidFill>
            </a:endParaRPr>
          </a:p>
          <a:p>
            <a:endParaRPr kumimoji="1" lang="en-US" altLang="ja-JP" b="1" dirty="0" smtClean="0">
              <a:solidFill>
                <a:schemeClr val="accent5">
                  <a:lumMod val="50000"/>
                </a:schemeClr>
              </a:solidFill>
            </a:endParaRPr>
          </a:p>
          <a:p>
            <a:r>
              <a:rPr lang="ja-JP" altLang="en-US" dirty="0" smtClean="0">
                <a:solidFill>
                  <a:schemeClr val="accent5">
                    <a:lumMod val="50000"/>
                  </a:schemeClr>
                </a:solidFill>
              </a:rPr>
              <a:t>しか</a:t>
            </a:r>
            <a:r>
              <a:rPr lang="ja-JP" altLang="en-US" dirty="0">
                <a:solidFill>
                  <a:schemeClr val="accent5">
                    <a:lumMod val="50000"/>
                  </a:schemeClr>
                </a:solidFill>
              </a:rPr>
              <a:t>し</a:t>
            </a:r>
            <a:r>
              <a:rPr lang="ja-JP" altLang="en-US" dirty="0" smtClean="0">
                <a:solidFill>
                  <a:schemeClr val="accent5">
                    <a:lumMod val="50000"/>
                  </a:schemeClr>
                </a:solidFill>
              </a:rPr>
              <a:t>，日最高気温から作成した指数（急変指数と海陸温度コントラスト）同士の関係を見ていたが，結果と原因をこの解析では区別できていない．</a:t>
            </a:r>
            <a:endParaRPr lang="en-US" altLang="ja-JP" dirty="0" smtClean="0">
              <a:solidFill>
                <a:schemeClr val="accent5">
                  <a:lumMod val="50000"/>
                </a:schemeClr>
              </a:solidFill>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868" y="611719"/>
            <a:ext cx="3091906" cy="3052485"/>
          </a:xfrm>
          <a:prstGeom prst="rect">
            <a:avLst/>
          </a:prstGeom>
        </p:spPr>
      </p:pic>
      <p:sp>
        <p:nvSpPr>
          <p:cNvPr id="2" name="角丸四角形 1"/>
          <p:cNvSpPr/>
          <p:nvPr/>
        </p:nvSpPr>
        <p:spPr>
          <a:xfrm>
            <a:off x="663655" y="1088394"/>
            <a:ext cx="4453665" cy="9681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solidFill>
              </a:rPr>
              <a:t>海陸温度コントラストが</a:t>
            </a:r>
            <a:endParaRPr lang="en-US" altLang="ja-JP" sz="2400" b="1" dirty="0">
              <a:solidFill>
                <a:schemeClr val="bg1"/>
              </a:solidFill>
            </a:endParaRPr>
          </a:p>
          <a:p>
            <a:pPr algn="ctr"/>
            <a:r>
              <a:rPr lang="ja-JP" altLang="en-US" sz="2400" b="1" dirty="0" smtClean="0">
                <a:solidFill>
                  <a:schemeClr val="bg1"/>
                </a:solidFill>
              </a:rPr>
              <a:t>前日差に</a:t>
            </a:r>
            <a:r>
              <a:rPr lang="ja-JP" altLang="en-US" sz="2400" b="1" dirty="0">
                <a:solidFill>
                  <a:schemeClr val="bg1"/>
                </a:solidFill>
              </a:rPr>
              <a:t>寄与する</a:t>
            </a:r>
            <a:endParaRPr lang="en-US" altLang="ja-JP" sz="2400" b="1" dirty="0">
              <a:solidFill>
                <a:schemeClr val="bg1"/>
              </a:solidFill>
            </a:endParaRPr>
          </a:p>
        </p:txBody>
      </p:sp>
      <p:pic>
        <p:nvPicPr>
          <p:cNvPr id="5" name="図 4"/>
          <p:cNvPicPr>
            <a:picLocks noChangeAspect="1"/>
          </p:cNvPicPr>
          <p:nvPr/>
        </p:nvPicPr>
        <p:blipFill>
          <a:blip r:embed="rId4"/>
          <a:stretch>
            <a:fillRect/>
          </a:stretch>
        </p:blipFill>
        <p:spPr>
          <a:xfrm>
            <a:off x="5504544" y="4071530"/>
            <a:ext cx="3648356" cy="2247235"/>
          </a:xfrm>
          <a:prstGeom prst="rect">
            <a:avLst/>
          </a:prstGeom>
        </p:spPr>
      </p:pic>
    </p:spTree>
    <p:extLst>
      <p:ext uri="{BB962C8B-B14F-4D97-AF65-F5344CB8AC3E}">
        <p14:creationId xmlns:p14="http://schemas.microsoft.com/office/powerpoint/2010/main" val="1523482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3531" r="1796"/>
          <a:stretch/>
        </p:blipFill>
        <p:spPr>
          <a:xfrm>
            <a:off x="238934" y="4287837"/>
            <a:ext cx="3283734" cy="2304085"/>
          </a:xfrm>
          <a:prstGeom prst="rect">
            <a:avLst/>
          </a:prstGeom>
        </p:spPr>
      </p:pic>
      <p:sp>
        <p:nvSpPr>
          <p:cNvPr id="12" name="テキスト ボックス 11"/>
          <p:cNvSpPr txBox="1"/>
          <p:nvPr/>
        </p:nvSpPr>
        <p:spPr>
          <a:xfrm>
            <a:off x="3942744" y="859619"/>
            <a:ext cx="4793175" cy="4524315"/>
          </a:xfrm>
          <a:prstGeom prst="rect">
            <a:avLst/>
          </a:prstGeom>
          <a:solidFill>
            <a:schemeClr val="bg1">
              <a:alpha val="69000"/>
            </a:schemeClr>
          </a:solidFill>
        </p:spPr>
        <p:txBody>
          <a:bodyPr wrap="square" rtlCol="0">
            <a:spAutoFit/>
          </a:bodyPr>
          <a:lstStyle/>
          <a:p>
            <a:r>
              <a:rPr lang="ja-JP" altLang="en-US" dirty="0" smtClean="0"/>
              <a:t>■健康面</a:t>
            </a:r>
            <a:endParaRPr lang="en-US" altLang="ja-JP" dirty="0" smtClean="0"/>
          </a:p>
          <a:p>
            <a:r>
              <a:rPr lang="ja-JP" altLang="en-US" dirty="0" smtClean="0"/>
              <a:t>・前日の気温が高いほど同じ気温でも熱中症の死亡リスクが高まる（</a:t>
            </a:r>
            <a:r>
              <a:rPr lang="en-US" altLang="ja-JP" dirty="0" smtClean="0"/>
              <a:t>Fujibe et al., 2018</a:t>
            </a:r>
            <a:r>
              <a:rPr lang="ja-JP" altLang="en-US" dirty="0" smtClean="0"/>
              <a:t>）</a:t>
            </a:r>
            <a:endParaRPr lang="en-US" altLang="ja-JP" dirty="0" smtClean="0"/>
          </a:p>
          <a:p>
            <a:r>
              <a:rPr lang="ja-JP" altLang="en-US" dirty="0" smtClean="0"/>
              <a:t>・寒暖差アレルギー</a:t>
            </a:r>
            <a:endParaRPr lang="en-US" altLang="ja-JP" dirty="0" smtClean="0"/>
          </a:p>
          <a:p>
            <a:endParaRPr lang="en-US" altLang="ja-JP" dirty="0"/>
          </a:p>
          <a:p>
            <a:r>
              <a:rPr lang="ja-JP" altLang="en-US" dirty="0" smtClean="0"/>
              <a:t>■経済面</a:t>
            </a:r>
            <a:endParaRPr lang="en-US" altLang="ja-JP" dirty="0" smtClean="0"/>
          </a:p>
          <a:p>
            <a:r>
              <a:rPr lang="ja-JP" altLang="en-US" dirty="0" smtClean="0"/>
              <a:t>・体感温度に伴って，よく売れるものがある．</a:t>
            </a:r>
            <a:endParaRPr lang="en-US" altLang="ja-JP" dirty="0" smtClean="0"/>
          </a:p>
          <a:p>
            <a:r>
              <a:rPr lang="ja-JP" altLang="en-US" dirty="0" smtClean="0"/>
              <a:t>・気象ビジネスの商品予測などの精度向上</a:t>
            </a:r>
            <a:endParaRPr lang="en-US" altLang="ja-JP" dirty="0" smtClean="0"/>
          </a:p>
          <a:p>
            <a:endParaRPr lang="en-US" altLang="ja-JP" dirty="0"/>
          </a:p>
          <a:p>
            <a:r>
              <a:rPr lang="ja-JP" altLang="en-US" dirty="0" smtClean="0"/>
              <a:t>■個人的ひとこと</a:t>
            </a:r>
            <a:endParaRPr lang="en-US" altLang="ja-JP" dirty="0" smtClean="0"/>
          </a:p>
          <a:p>
            <a:r>
              <a:rPr lang="ja-JP" altLang="en-US" dirty="0" smtClean="0"/>
              <a:t>・今年のゴールデンウィークは</a:t>
            </a:r>
            <a:r>
              <a:rPr lang="en-US" altLang="ja-JP" dirty="0" smtClean="0"/>
              <a:t>10</a:t>
            </a:r>
            <a:r>
              <a:rPr lang="ja-JP" altLang="en-US" dirty="0" smtClean="0"/>
              <a:t>日間あり，長期的に遊びに出かけたりするときに参考にしてほしい（旅行会社にこの情報売れないかな）．</a:t>
            </a:r>
            <a:endParaRPr lang="en-US" altLang="ja-JP" dirty="0" smtClean="0"/>
          </a:p>
          <a:p>
            <a:r>
              <a:rPr lang="ja-JP" altLang="en-US" b="1" dirty="0" smtClean="0"/>
              <a:t>ぜひ春の道東に前日差を味わいに行ってみてください．</a:t>
            </a:r>
            <a:endParaRPr lang="en-US" altLang="ja-JP" b="1" dirty="0" smtClean="0"/>
          </a:p>
        </p:txBody>
      </p:sp>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さまざまな場面でのマップの活用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238" y="859619"/>
            <a:ext cx="3334425" cy="2903343"/>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38" y="3769936"/>
            <a:ext cx="3343327" cy="463432"/>
          </a:xfrm>
          <a:prstGeom prst="rect">
            <a:avLst/>
          </a:prstGeom>
        </p:spPr>
      </p:pic>
      <p:sp>
        <p:nvSpPr>
          <p:cNvPr id="3" name="正方形/長方形 2"/>
          <p:cNvSpPr/>
          <p:nvPr/>
        </p:nvSpPr>
        <p:spPr>
          <a:xfrm>
            <a:off x="501042" y="558479"/>
            <a:ext cx="2634054" cy="369332"/>
          </a:xfrm>
          <a:prstGeom prst="rect">
            <a:avLst/>
          </a:prstGeom>
        </p:spPr>
        <p:txBody>
          <a:bodyPr wrap="none">
            <a:spAutoFit/>
          </a:bodyPr>
          <a:lstStyle/>
          <a:p>
            <a:r>
              <a:rPr lang="ja-JP" altLang="en-US" b="1" dirty="0" smtClean="0"/>
              <a:t>最高気温急低下指数</a:t>
            </a:r>
            <a:r>
              <a:rPr lang="en-US" altLang="ja-JP" b="1" dirty="0" smtClean="0"/>
              <a:t>[</a:t>
            </a:r>
            <a:r>
              <a:rPr lang="ja-JP" altLang="en-US" b="1" dirty="0" smtClean="0"/>
              <a:t>℃</a:t>
            </a:r>
            <a:r>
              <a:rPr lang="en-US" altLang="ja-JP" b="1" dirty="0" smtClean="0"/>
              <a:t>]</a:t>
            </a:r>
            <a:endParaRPr lang="ja-JP" altLang="en-US" b="1" dirty="0"/>
          </a:p>
        </p:txBody>
      </p:sp>
      <p:sp>
        <p:nvSpPr>
          <p:cNvPr id="14" name="テキスト ボックス 13"/>
          <p:cNvSpPr txBox="1"/>
          <p:nvPr/>
        </p:nvSpPr>
        <p:spPr>
          <a:xfrm>
            <a:off x="3942744" y="5966793"/>
            <a:ext cx="4570482" cy="646331"/>
          </a:xfrm>
          <a:prstGeom prst="rect">
            <a:avLst/>
          </a:prstGeom>
          <a:noFill/>
        </p:spPr>
        <p:txBody>
          <a:bodyPr wrap="none" rtlCol="0">
            <a:spAutoFit/>
          </a:bodyPr>
          <a:lstStyle/>
          <a:p>
            <a:r>
              <a:rPr lang="ja-JP" altLang="en-US" b="1" dirty="0" smtClean="0"/>
              <a:t>北海道オホーツク海側にある春の滝上</a:t>
            </a:r>
            <a:r>
              <a:rPr lang="ja-JP" altLang="en-US" b="1" dirty="0"/>
              <a:t>公園</a:t>
            </a:r>
          </a:p>
          <a:p>
            <a:r>
              <a:rPr lang="ja-JP" altLang="en-US" b="1" dirty="0" smtClean="0"/>
              <a:t>←滝</a:t>
            </a:r>
            <a:r>
              <a:rPr kumimoji="1" lang="ja-JP" altLang="en-US" b="1" dirty="0" smtClean="0"/>
              <a:t>上町</a:t>
            </a:r>
            <a:r>
              <a:rPr kumimoji="1" lang="en-US" altLang="ja-JP" b="1" dirty="0" smtClean="0"/>
              <a:t>HP</a:t>
            </a:r>
            <a:r>
              <a:rPr kumimoji="1" lang="ja-JP" altLang="en-US" b="1" dirty="0" smtClean="0"/>
              <a:t>より</a:t>
            </a:r>
            <a:endParaRPr kumimoji="1" lang="ja-JP" altLang="en-US" b="1" dirty="0"/>
          </a:p>
        </p:txBody>
      </p:sp>
    </p:spTree>
    <p:extLst>
      <p:ext uri="{BB962C8B-B14F-4D97-AF65-F5344CB8AC3E}">
        <p14:creationId xmlns:p14="http://schemas.microsoft.com/office/powerpoint/2010/main" val="1647912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テキスト ボックス 6"/>
          <p:cNvSpPr txBox="1"/>
          <p:nvPr/>
        </p:nvSpPr>
        <p:spPr>
          <a:xfrm>
            <a:off x="0" y="0"/>
            <a:ext cx="9144001" cy="6901889"/>
          </a:xfrm>
          <a:prstGeom prst="rect">
            <a:avLst/>
          </a:prstGeom>
          <a:solidFill>
            <a:schemeClr val="bg1">
              <a:alpha val="30000"/>
            </a:schemeClr>
          </a:solidFill>
        </p:spPr>
        <p:txBody>
          <a:bodyPr wrap="square" rtlCol="0">
            <a:spAutoFit/>
          </a:bodyPr>
          <a:lstStyle/>
          <a:p>
            <a:pPr algn="ctr"/>
            <a:endParaRPr kumimoji="1" lang="en-US" altLang="ja-JP" sz="600" b="1" dirty="0" smtClean="0"/>
          </a:p>
          <a:p>
            <a:pPr algn="ctr"/>
            <a:endParaRPr lang="en-US" altLang="ja-JP" sz="600" b="1" dirty="0"/>
          </a:p>
          <a:p>
            <a:pPr algn="ctr"/>
            <a:endParaRPr kumimoji="1" lang="en-US" altLang="ja-JP" sz="600" b="1" dirty="0" smtClean="0"/>
          </a:p>
          <a:p>
            <a:pPr algn="ctr"/>
            <a:endParaRPr lang="en-US" altLang="ja-JP" sz="600" b="1" dirty="0"/>
          </a:p>
          <a:p>
            <a:pPr algn="ctr"/>
            <a:endParaRPr kumimoji="1" lang="en-US" altLang="ja-JP" sz="600" b="1" dirty="0" smtClean="0"/>
          </a:p>
          <a:p>
            <a:pPr algn="ctr"/>
            <a:endParaRPr lang="en-US" altLang="ja-JP" sz="600" b="1" dirty="0"/>
          </a:p>
          <a:p>
            <a:pPr algn="ctr"/>
            <a:endParaRPr kumimoji="1" lang="en-US" altLang="ja-JP" sz="600" b="1" dirty="0" smtClean="0"/>
          </a:p>
          <a:p>
            <a:pPr algn="ctr"/>
            <a:endParaRPr lang="en-US" altLang="ja-JP" sz="600" b="1" dirty="0"/>
          </a:p>
          <a:p>
            <a:pPr algn="ctr"/>
            <a:endParaRPr kumimoji="1" lang="en-US" altLang="ja-JP" sz="600" b="1" dirty="0" smtClean="0"/>
          </a:p>
          <a:p>
            <a:pPr algn="ctr"/>
            <a:endParaRPr lang="en-US" altLang="ja-JP" sz="600" b="1" dirty="0"/>
          </a:p>
          <a:p>
            <a:pPr algn="ctr"/>
            <a:endParaRPr kumimoji="1"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600" b="1" dirty="0" smtClean="0"/>
          </a:p>
          <a:p>
            <a:pPr algn="ctr"/>
            <a:endParaRPr lang="en-US" altLang="ja-JP" sz="600" b="1" dirty="0"/>
          </a:p>
          <a:p>
            <a:pPr algn="ctr"/>
            <a:endParaRPr lang="en-US" altLang="ja-JP" sz="1000" b="1" dirty="0" smtClean="0"/>
          </a:p>
        </p:txBody>
      </p:sp>
      <p:sp>
        <p:nvSpPr>
          <p:cNvPr id="4" name="テキスト ボックス 3"/>
          <p:cNvSpPr txBox="1"/>
          <p:nvPr/>
        </p:nvSpPr>
        <p:spPr>
          <a:xfrm>
            <a:off x="0" y="1554480"/>
            <a:ext cx="9212778" cy="1446550"/>
          </a:xfrm>
          <a:prstGeom prst="rect">
            <a:avLst/>
          </a:prstGeom>
          <a:noFill/>
          <a:ln>
            <a:noFill/>
          </a:ln>
        </p:spPr>
        <p:txBody>
          <a:bodyPr wrap="none" rtlCol="0">
            <a:spAutoFit/>
          </a:bodyPr>
          <a:lstStyle/>
          <a:p>
            <a:pPr algn="ctr"/>
            <a:r>
              <a:rPr kumimoji="1" lang="ja-JP" altLang="en-US" sz="4400" b="1" dirty="0" smtClean="0">
                <a:ln>
                  <a:solidFill>
                    <a:schemeClr val="accent4">
                      <a:lumMod val="20000"/>
                      <a:lumOff val="80000"/>
                    </a:schemeClr>
                  </a:solidFill>
                </a:ln>
                <a:solidFill>
                  <a:srgbClr val="002060"/>
                </a:solidFill>
              </a:rPr>
              <a:t>日本周辺の海面水温分布がもたらす</a:t>
            </a:r>
            <a:endParaRPr kumimoji="1" lang="en-US" altLang="ja-JP" sz="4400" b="1" dirty="0" smtClean="0">
              <a:ln>
                <a:solidFill>
                  <a:schemeClr val="accent4">
                    <a:lumMod val="20000"/>
                    <a:lumOff val="80000"/>
                  </a:schemeClr>
                </a:solidFill>
              </a:ln>
              <a:solidFill>
                <a:srgbClr val="002060"/>
              </a:solidFill>
            </a:endParaRPr>
          </a:p>
          <a:p>
            <a:pPr algn="ctr"/>
            <a:r>
              <a:rPr kumimoji="1" lang="ja-JP" altLang="en-US" sz="4400" b="1" dirty="0" smtClean="0">
                <a:ln>
                  <a:solidFill>
                    <a:schemeClr val="accent4">
                      <a:lumMod val="20000"/>
                      <a:lumOff val="80000"/>
                    </a:schemeClr>
                  </a:solidFill>
                </a:ln>
                <a:solidFill>
                  <a:srgbClr val="002060"/>
                </a:solidFill>
              </a:rPr>
              <a:t>気温前日差の気候学的地域性</a:t>
            </a:r>
            <a:endParaRPr kumimoji="1" lang="ja-JP" altLang="en-US" sz="4400" b="1" dirty="0">
              <a:ln>
                <a:solidFill>
                  <a:schemeClr val="accent4">
                    <a:lumMod val="20000"/>
                    <a:lumOff val="80000"/>
                  </a:schemeClr>
                </a:solidFill>
              </a:ln>
              <a:solidFill>
                <a:srgbClr val="002060"/>
              </a:solidFill>
            </a:endParaRPr>
          </a:p>
        </p:txBody>
      </p:sp>
      <p:sp>
        <p:nvSpPr>
          <p:cNvPr id="8" name="テキスト ボックス 7"/>
          <p:cNvSpPr txBox="1"/>
          <p:nvPr/>
        </p:nvSpPr>
        <p:spPr>
          <a:xfrm>
            <a:off x="4581533" y="5679615"/>
            <a:ext cx="4562467" cy="1200329"/>
          </a:xfrm>
          <a:prstGeom prst="rect">
            <a:avLst/>
          </a:prstGeom>
          <a:noFill/>
        </p:spPr>
        <p:txBody>
          <a:bodyPr wrap="none" rtlCol="0">
            <a:spAutoFit/>
          </a:bodyPr>
          <a:lstStyle/>
          <a:p>
            <a:pPr algn="r"/>
            <a:r>
              <a:rPr kumimoji="1" lang="ja-JP" altLang="en-US" sz="2400" b="1" dirty="0" smtClean="0">
                <a:ln>
                  <a:solidFill>
                    <a:schemeClr val="accent4">
                      <a:lumMod val="20000"/>
                      <a:lumOff val="80000"/>
                    </a:schemeClr>
                  </a:solidFill>
                </a:ln>
                <a:solidFill>
                  <a:srgbClr val="002060"/>
                </a:solidFill>
              </a:rPr>
              <a:t>気象・気候ダイナミクス研究室</a:t>
            </a:r>
            <a:endParaRPr kumimoji="1" lang="en-US" altLang="ja-JP" sz="2400" b="1" dirty="0" smtClean="0">
              <a:ln>
                <a:solidFill>
                  <a:schemeClr val="accent4">
                    <a:lumMod val="20000"/>
                    <a:lumOff val="80000"/>
                  </a:schemeClr>
                </a:solidFill>
              </a:ln>
              <a:solidFill>
                <a:srgbClr val="002060"/>
              </a:solidFill>
            </a:endParaRPr>
          </a:p>
          <a:p>
            <a:pPr algn="r"/>
            <a:r>
              <a:rPr lang="en-US" altLang="ja-JP" sz="2400" b="1" dirty="0" smtClean="0">
                <a:ln>
                  <a:solidFill>
                    <a:schemeClr val="accent4">
                      <a:lumMod val="20000"/>
                      <a:lumOff val="80000"/>
                    </a:schemeClr>
                  </a:solidFill>
                </a:ln>
                <a:solidFill>
                  <a:srgbClr val="002060"/>
                </a:solidFill>
              </a:rPr>
              <a:t>517M208</a:t>
            </a:r>
            <a:r>
              <a:rPr lang="ja-JP" altLang="en-US" sz="2400" b="1" dirty="0" smtClean="0">
                <a:ln>
                  <a:solidFill>
                    <a:schemeClr val="accent4">
                      <a:lumMod val="20000"/>
                      <a:lumOff val="80000"/>
                    </a:schemeClr>
                  </a:solidFill>
                </a:ln>
                <a:solidFill>
                  <a:srgbClr val="002060"/>
                </a:solidFill>
              </a:rPr>
              <a:t>　　関 陽平</a:t>
            </a:r>
            <a:endParaRPr lang="en-US" altLang="ja-JP" sz="2400" b="1" dirty="0" smtClean="0">
              <a:ln>
                <a:solidFill>
                  <a:schemeClr val="accent4">
                    <a:lumMod val="20000"/>
                    <a:lumOff val="80000"/>
                  </a:schemeClr>
                </a:solidFill>
              </a:ln>
              <a:solidFill>
                <a:srgbClr val="002060"/>
              </a:solidFill>
            </a:endParaRPr>
          </a:p>
          <a:p>
            <a:pPr algn="r"/>
            <a:r>
              <a:rPr kumimoji="1" lang="ja-JP" altLang="en-US" sz="2400" b="1" dirty="0" smtClean="0">
                <a:ln>
                  <a:solidFill>
                    <a:schemeClr val="accent4">
                      <a:lumMod val="20000"/>
                      <a:lumOff val="80000"/>
                    </a:schemeClr>
                  </a:solidFill>
                </a:ln>
                <a:solidFill>
                  <a:srgbClr val="002060"/>
                </a:solidFill>
              </a:rPr>
              <a:t>指導教員　立花 義裕 教授</a:t>
            </a:r>
            <a:endParaRPr kumimoji="1" lang="ja-JP" altLang="en-US" sz="2400" b="1" dirty="0">
              <a:ln>
                <a:solidFill>
                  <a:schemeClr val="accent4">
                    <a:lumMod val="20000"/>
                    <a:lumOff val="80000"/>
                  </a:schemeClr>
                </a:solidFill>
              </a:ln>
              <a:solidFill>
                <a:srgbClr val="002060"/>
              </a:solidFill>
            </a:endParaRPr>
          </a:p>
        </p:txBody>
      </p:sp>
      <p:cxnSp>
        <p:nvCxnSpPr>
          <p:cNvPr id="9" name="直線コネクタ 8"/>
          <p:cNvCxnSpPr/>
          <p:nvPr/>
        </p:nvCxnSpPr>
        <p:spPr>
          <a:xfrm>
            <a:off x="136733" y="1914258"/>
            <a:ext cx="27346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02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予備スライドたち</a:t>
            </a:r>
            <a:endParaRPr kumimoji="1" lang="ja-JP" altLang="en-US" dirty="0"/>
          </a:p>
        </p:txBody>
      </p:sp>
    </p:spTree>
    <p:extLst>
      <p:ext uri="{BB962C8B-B14F-4D97-AF65-F5344CB8AC3E}">
        <p14:creationId xmlns:p14="http://schemas.microsoft.com/office/powerpoint/2010/main" val="3960834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3126" y="96903"/>
            <a:ext cx="6301047" cy="261610"/>
          </a:xfrm>
          <a:prstGeom prst="rect">
            <a:avLst/>
          </a:prstGeom>
        </p:spPr>
        <p:txBody>
          <a:bodyPr wrap="square">
            <a:spAutoFit/>
          </a:bodyPr>
          <a:lstStyle/>
          <a:p>
            <a:r>
              <a:rPr lang="ja-JP" altLang="en-US" sz="1100" dirty="0">
                <a:latin typeface="Consolas" panose="020B0609020204030204" pitchFamily="49" charset="0"/>
              </a:rPr>
              <a:t> </a:t>
            </a:r>
          </a:p>
        </p:txBody>
      </p:sp>
      <p:pic>
        <p:nvPicPr>
          <p:cNvPr id="20" name="図 19"/>
          <p:cNvPicPr>
            <a:picLocks noChangeAspect="1"/>
          </p:cNvPicPr>
          <p:nvPr/>
        </p:nvPicPr>
        <p:blipFill>
          <a:blip r:embed="rId2"/>
          <a:stretch>
            <a:fillRect/>
          </a:stretch>
        </p:blipFill>
        <p:spPr>
          <a:xfrm>
            <a:off x="569629" y="956857"/>
            <a:ext cx="8004742" cy="4944285"/>
          </a:xfrm>
          <a:prstGeom prst="rect">
            <a:avLst/>
          </a:prstGeom>
        </p:spPr>
      </p:pic>
      <p:sp>
        <p:nvSpPr>
          <p:cNvPr id="21" name="テキスト ボックス 20"/>
          <p:cNvSpPr txBox="1"/>
          <p:nvPr/>
        </p:nvSpPr>
        <p:spPr>
          <a:xfrm>
            <a:off x="1097280" y="227708"/>
            <a:ext cx="7109639" cy="1200329"/>
          </a:xfrm>
          <a:prstGeom prst="rect">
            <a:avLst/>
          </a:prstGeom>
          <a:noFill/>
        </p:spPr>
        <p:txBody>
          <a:bodyPr wrap="none" rtlCol="0">
            <a:spAutoFit/>
          </a:bodyPr>
          <a:lstStyle/>
          <a:p>
            <a:r>
              <a:rPr kumimoji="1" lang="en-US" altLang="ja-JP" dirty="0" smtClean="0"/>
              <a:t>GHCND</a:t>
            </a:r>
            <a:r>
              <a:rPr kumimoji="1" lang="ja-JP" altLang="en-US" dirty="0" smtClean="0"/>
              <a:t>の海陸温度コントラストと最高気温急低下指数の相関係数</a:t>
            </a:r>
            <a:endParaRPr kumimoji="1" lang="en-US" altLang="ja-JP" dirty="0" smtClean="0"/>
          </a:p>
          <a:p>
            <a:r>
              <a:rPr lang="ja-JP" altLang="en-US" dirty="0" smtClean="0"/>
              <a:t>青</a:t>
            </a:r>
            <a:r>
              <a:rPr lang="en-US" altLang="ja-JP" dirty="0" smtClean="0"/>
              <a:t>0-20km</a:t>
            </a:r>
            <a:r>
              <a:rPr lang="ja-JP" altLang="en-US" dirty="0" smtClean="0"/>
              <a:t>　緑</a:t>
            </a:r>
            <a:r>
              <a:rPr lang="en-US" altLang="ja-JP" dirty="0" smtClean="0"/>
              <a:t>20-50km</a:t>
            </a:r>
            <a:r>
              <a:rPr lang="ja-JP" altLang="en-US" dirty="0" smtClean="0"/>
              <a:t>　赤</a:t>
            </a:r>
            <a:r>
              <a:rPr lang="en-US" altLang="ja-JP" dirty="0" smtClean="0"/>
              <a:t>50-100km</a:t>
            </a:r>
          </a:p>
          <a:p>
            <a:r>
              <a:rPr kumimoji="1" lang="ja-JP" altLang="en-US" dirty="0" smtClean="0"/>
              <a:t>海のほうが冷たいときは前日差と関係するけど逆は効かないみたい</a:t>
            </a:r>
            <a:endParaRPr kumimoji="1" lang="en-US" altLang="ja-JP" dirty="0" smtClean="0"/>
          </a:p>
          <a:p>
            <a:r>
              <a:rPr lang="ja-JP" altLang="en-US" dirty="0" smtClean="0"/>
              <a:t>ふむふむ。</a:t>
            </a:r>
            <a:endParaRPr kumimoji="1" lang="ja-JP" altLang="en-US" dirty="0"/>
          </a:p>
        </p:txBody>
      </p:sp>
    </p:spTree>
    <p:extLst>
      <p:ext uri="{BB962C8B-B14F-4D97-AF65-F5344CB8AC3E}">
        <p14:creationId xmlns:p14="http://schemas.microsoft.com/office/powerpoint/2010/main" val="1966730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1428235876"/>
              </p:ext>
            </p:extLst>
          </p:nvPr>
        </p:nvGraphicFramePr>
        <p:xfrm>
          <a:off x="604837" y="1428037"/>
          <a:ext cx="7934325" cy="5000625"/>
        </p:xfrm>
        <a:graphic>
          <a:graphicData uri="http://schemas.openxmlformats.org/drawingml/2006/chart">
            <c:chart xmlns:c="http://schemas.openxmlformats.org/drawingml/2006/chart" xmlns:r="http://schemas.openxmlformats.org/officeDocument/2006/relationships" r:id="rId2"/>
          </a:graphicData>
        </a:graphic>
      </p:graphicFrame>
      <p:sp>
        <p:nvSpPr>
          <p:cNvPr id="4" name="正方形/長方形 3"/>
          <p:cNvSpPr/>
          <p:nvPr/>
        </p:nvSpPr>
        <p:spPr>
          <a:xfrm>
            <a:off x="83126" y="96903"/>
            <a:ext cx="6301047" cy="261610"/>
          </a:xfrm>
          <a:prstGeom prst="rect">
            <a:avLst/>
          </a:prstGeom>
        </p:spPr>
        <p:txBody>
          <a:bodyPr wrap="square">
            <a:spAutoFit/>
          </a:bodyPr>
          <a:lstStyle/>
          <a:p>
            <a:r>
              <a:rPr lang="ja-JP" altLang="en-US" sz="1100" dirty="0">
                <a:latin typeface="Consolas" panose="020B0609020204030204" pitchFamily="49" charset="0"/>
              </a:rPr>
              <a:t> </a:t>
            </a:r>
          </a:p>
        </p:txBody>
      </p:sp>
      <p:sp>
        <p:nvSpPr>
          <p:cNvPr id="21" name="テキスト ボックス 20"/>
          <p:cNvSpPr txBox="1"/>
          <p:nvPr/>
        </p:nvSpPr>
        <p:spPr>
          <a:xfrm>
            <a:off x="1097280" y="227708"/>
            <a:ext cx="7109639" cy="1200329"/>
          </a:xfrm>
          <a:prstGeom prst="rect">
            <a:avLst/>
          </a:prstGeom>
          <a:noFill/>
        </p:spPr>
        <p:txBody>
          <a:bodyPr wrap="none" rtlCol="0">
            <a:spAutoFit/>
          </a:bodyPr>
          <a:lstStyle/>
          <a:p>
            <a:r>
              <a:rPr kumimoji="1" lang="en-US" altLang="ja-JP" dirty="0" err="1" smtClean="0"/>
              <a:t>AMeDAS</a:t>
            </a:r>
            <a:r>
              <a:rPr kumimoji="1" lang="ja-JP" altLang="en-US" dirty="0" smtClean="0"/>
              <a:t>の海陸温度コントラストと最高気温急低下指数の相関係数</a:t>
            </a:r>
            <a:endParaRPr kumimoji="1" lang="en-US" altLang="ja-JP" dirty="0" smtClean="0"/>
          </a:p>
          <a:p>
            <a:r>
              <a:rPr lang="ja-JP" altLang="en-US" dirty="0" smtClean="0"/>
              <a:t>青</a:t>
            </a:r>
            <a:r>
              <a:rPr lang="en-US" altLang="ja-JP" dirty="0" smtClean="0"/>
              <a:t>0-20km</a:t>
            </a:r>
            <a:r>
              <a:rPr lang="ja-JP" altLang="en-US" dirty="0" smtClean="0"/>
              <a:t>　緑</a:t>
            </a:r>
            <a:r>
              <a:rPr lang="en-US" altLang="ja-JP" dirty="0" smtClean="0"/>
              <a:t>20-50km</a:t>
            </a:r>
            <a:r>
              <a:rPr lang="ja-JP" altLang="en-US" dirty="0" smtClean="0"/>
              <a:t>　赤</a:t>
            </a:r>
            <a:r>
              <a:rPr lang="en-US" altLang="ja-JP" dirty="0" smtClean="0"/>
              <a:t>50-100km</a:t>
            </a:r>
          </a:p>
          <a:p>
            <a:r>
              <a:rPr kumimoji="1" lang="ja-JP" altLang="en-US" dirty="0" smtClean="0"/>
              <a:t>海のほうが冷たいときは前日差と関係するけど逆は効かないみたい</a:t>
            </a:r>
            <a:endParaRPr kumimoji="1" lang="en-US" altLang="ja-JP" dirty="0" smtClean="0"/>
          </a:p>
          <a:p>
            <a:r>
              <a:rPr lang="ja-JP" altLang="en-US" dirty="0" smtClean="0"/>
              <a:t>ふむふむ。</a:t>
            </a:r>
            <a:endParaRPr kumimoji="1" lang="ja-JP" altLang="en-US" dirty="0"/>
          </a:p>
        </p:txBody>
      </p:sp>
    </p:spTree>
    <p:extLst>
      <p:ext uri="{BB962C8B-B14F-4D97-AF65-F5344CB8AC3E}">
        <p14:creationId xmlns:p14="http://schemas.microsoft.com/office/powerpoint/2010/main" val="37007450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083923950"/>
              </p:ext>
            </p:extLst>
          </p:nvPr>
        </p:nvGraphicFramePr>
        <p:xfrm>
          <a:off x="0" y="-1"/>
          <a:ext cx="9144000" cy="6858000"/>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231816717"/>
                    </a:ext>
                  </a:extLst>
                </a:gridCol>
                <a:gridCol w="2286000">
                  <a:extLst>
                    <a:ext uri="{9D8B030D-6E8A-4147-A177-3AD203B41FA5}">
                      <a16:colId xmlns:a16="http://schemas.microsoft.com/office/drawing/2014/main" val="2635228999"/>
                    </a:ext>
                  </a:extLst>
                </a:gridCol>
                <a:gridCol w="2286000">
                  <a:extLst>
                    <a:ext uri="{9D8B030D-6E8A-4147-A177-3AD203B41FA5}">
                      <a16:colId xmlns:a16="http://schemas.microsoft.com/office/drawing/2014/main" val="1529023699"/>
                    </a:ext>
                  </a:extLst>
                </a:gridCol>
                <a:gridCol w="2286000">
                  <a:extLst>
                    <a:ext uri="{9D8B030D-6E8A-4147-A177-3AD203B41FA5}">
                      <a16:colId xmlns:a16="http://schemas.microsoft.com/office/drawing/2014/main" val="2564150673"/>
                    </a:ext>
                  </a:extLst>
                </a:gridCol>
              </a:tblGrid>
              <a:tr h="2286000">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634487630"/>
                  </a:ext>
                </a:extLst>
              </a:tr>
              <a:tr h="2286000">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20634921"/>
                  </a:ext>
                </a:extLst>
              </a:tr>
              <a:tr h="2286000">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210170423"/>
                  </a:ext>
                </a:extLst>
              </a:tr>
            </a:tbl>
          </a:graphicData>
        </a:graphic>
      </p:graphicFrame>
    </p:spTree>
    <p:extLst>
      <p:ext uri="{BB962C8B-B14F-4D97-AF65-F5344CB8AC3E}">
        <p14:creationId xmlns:p14="http://schemas.microsoft.com/office/powerpoint/2010/main" val="3367986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t="4717"/>
          <a:stretch/>
        </p:blipFill>
        <p:spPr>
          <a:xfrm>
            <a:off x="69205" y="12328"/>
            <a:ext cx="4659668" cy="3901805"/>
          </a:xfrm>
          <a:prstGeom prst="rect">
            <a:avLst/>
          </a:prstGeom>
        </p:spPr>
      </p:pic>
      <p:graphicFrame>
        <p:nvGraphicFramePr>
          <p:cNvPr id="4" name="グラフ 3"/>
          <p:cNvGraphicFramePr>
            <a:graphicFrameLocks/>
          </p:cNvGraphicFramePr>
          <p:nvPr>
            <p:extLst>
              <p:ext uri="{D42A27DB-BD31-4B8C-83A1-F6EECF244321}">
                <p14:modId xmlns:p14="http://schemas.microsoft.com/office/powerpoint/2010/main" val="987101092"/>
              </p:ext>
            </p:extLst>
          </p:nvPr>
        </p:nvGraphicFramePr>
        <p:xfrm>
          <a:off x="288271" y="-83448"/>
          <a:ext cx="4567546" cy="3802878"/>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553" y="3575406"/>
            <a:ext cx="4939426" cy="2989780"/>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873" y="-271238"/>
            <a:ext cx="4939984" cy="4130211"/>
          </a:xfrm>
          <a:prstGeom prst="rect">
            <a:avLst/>
          </a:prstGeom>
        </p:spPr>
      </p:pic>
    </p:spTree>
    <p:extLst>
      <p:ext uri="{BB962C8B-B14F-4D97-AF65-F5344CB8AC3E}">
        <p14:creationId xmlns:p14="http://schemas.microsoft.com/office/powerpoint/2010/main" val="311732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p:cNvGraphicFramePr>
            <a:graphicFrameLocks noGrp="1"/>
          </p:cNvGraphicFramePr>
          <p:nvPr>
            <p:extLst>
              <p:ext uri="{D42A27DB-BD31-4B8C-83A1-F6EECF244321}">
                <p14:modId xmlns:p14="http://schemas.microsoft.com/office/powerpoint/2010/main" val="2781106803"/>
              </p:ext>
            </p:extLst>
          </p:nvPr>
        </p:nvGraphicFramePr>
        <p:xfrm>
          <a:off x="7183" y="462832"/>
          <a:ext cx="9147332" cy="5596271"/>
        </p:xfrm>
        <a:graphic>
          <a:graphicData uri="http://schemas.openxmlformats.org/drawingml/2006/table">
            <a:tbl>
              <a:tblPr firstRow="1" bandRow="1">
                <a:tableStyleId>{8799B23B-EC83-4686-B30A-512413B5E67A}</a:tableStyleId>
              </a:tblPr>
              <a:tblGrid>
                <a:gridCol w="2097165">
                  <a:extLst>
                    <a:ext uri="{9D8B030D-6E8A-4147-A177-3AD203B41FA5}">
                      <a16:colId xmlns:a16="http://schemas.microsoft.com/office/drawing/2014/main" val="3370040986"/>
                    </a:ext>
                  </a:extLst>
                </a:gridCol>
                <a:gridCol w="3576785">
                  <a:extLst>
                    <a:ext uri="{9D8B030D-6E8A-4147-A177-3AD203B41FA5}">
                      <a16:colId xmlns:a16="http://schemas.microsoft.com/office/drawing/2014/main" val="854531508"/>
                    </a:ext>
                  </a:extLst>
                </a:gridCol>
                <a:gridCol w="3473382">
                  <a:extLst>
                    <a:ext uri="{9D8B030D-6E8A-4147-A177-3AD203B41FA5}">
                      <a16:colId xmlns:a16="http://schemas.microsoft.com/office/drawing/2014/main" val="271598721"/>
                    </a:ext>
                  </a:extLst>
                </a:gridCol>
              </a:tblGrid>
              <a:tr h="468501">
                <a:tc>
                  <a:txBody>
                    <a:bodyPr/>
                    <a:lstStyle/>
                    <a:p>
                      <a:pPr algn="ctr"/>
                      <a:r>
                        <a:rPr kumimoji="1" lang="ja-JP" altLang="en-US" sz="2400" dirty="0" smtClean="0">
                          <a:solidFill>
                            <a:srgbClr val="7030A0"/>
                          </a:solidFill>
                        </a:rPr>
                        <a:t>目的</a:t>
                      </a:r>
                      <a:endParaRPr kumimoji="1" lang="ja-JP" altLang="en-US" b="1" dirty="0">
                        <a:solidFill>
                          <a:srgbClr val="7030A0"/>
                        </a:solidFill>
                      </a:endParaRPr>
                    </a:p>
                  </a:txBody>
                  <a:tcPr/>
                </a:tc>
                <a:tc>
                  <a:txBody>
                    <a:bodyPr/>
                    <a:lstStyle/>
                    <a:p>
                      <a:pPr algn="ctr"/>
                      <a:r>
                        <a:rPr kumimoji="1" lang="ja-JP" altLang="en-US" sz="2400" dirty="0" smtClean="0">
                          <a:solidFill>
                            <a:srgbClr val="7030A0"/>
                          </a:solidFill>
                        </a:rPr>
                        <a:t>最高気温前日差</a:t>
                      </a:r>
                      <a:endParaRPr kumimoji="1" lang="ja-JP" altLang="en-US" sz="2400" b="0" dirty="0">
                        <a:solidFill>
                          <a:srgbClr val="7030A0"/>
                        </a:solidFill>
                      </a:endParaRPr>
                    </a:p>
                  </a:txBody>
                  <a:tcPr/>
                </a:tc>
                <a:tc>
                  <a:txBody>
                    <a:bodyPr/>
                    <a:lstStyle/>
                    <a:p>
                      <a:pPr algn="ctr"/>
                      <a:r>
                        <a:rPr kumimoji="1" lang="ja-JP" altLang="en-US" sz="2400" dirty="0" smtClean="0">
                          <a:solidFill>
                            <a:srgbClr val="7030A0"/>
                          </a:solidFill>
                        </a:rPr>
                        <a:t>最低気温前日差</a:t>
                      </a:r>
                      <a:endParaRPr kumimoji="1" lang="ja-JP" altLang="en-US" sz="2400" b="0" dirty="0">
                        <a:solidFill>
                          <a:srgbClr val="7030A0"/>
                        </a:solidFill>
                      </a:endParaRPr>
                    </a:p>
                  </a:txBody>
                  <a:tcPr/>
                </a:tc>
                <a:extLst>
                  <a:ext uri="{0D108BD9-81ED-4DB2-BD59-A6C34878D82A}">
                    <a16:rowId xmlns:a16="http://schemas.microsoft.com/office/drawing/2014/main" val="2909593997"/>
                  </a:ext>
                </a:extLst>
              </a:tr>
              <a:tr h="2563885">
                <a:tc>
                  <a:txBody>
                    <a:bodyPr/>
                    <a:lstStyle/>
                    <a:p>
                      <a:endParaRPr kumimoji="1" lang="en-US" altLang="ja-JP" sz="1800" dirty="0" smtClean="0">
                        <a:solidFill>
                          <a:srgbClr val="7030A0"/>
                        </a:solidFill>
                      </a:endParaRPr>
                    </a:p>
                    <a:p>
                      <a:endParaRPr kumimoji="1" lang="en-US" altLang="ja-JP" sz="1800" dirty="0" smtClean="0">
                        <a:solidFill>
                          <a:srgbClr val="7030A0"/>
                        </a:solidFill>
                      </a:endParaRPr>
                    </a:p>
                    <a:p>
                      <a:r>
                        <a:rPr kumimoji="1" lang="ja-JP" altLang="en-US" sz="1800" dirty="0" smtClean="0">
                          <a:solidFill>
                            <a:srgbClr val="7030A0"/>
                          </a:solidFill>
                        </a:rPr>
                        <a:t>１）日本全国における気温前日差の地域性・季節性を統計的に解析すること</a:t>
                      </a:r>
                    </a:p>
                    <a:p>
                      <a:endParaRPr kumimoji="1" lang="ja-JP" altLang="en-US" dirty="0">
                        <a:solidFill>
                          <a:srgbClr val="7030A0"/>
                        </a:solidFill>
                      </a:endParaRPr>
                    </a:p>
                  </a:txBody>
                  <a:tcPr/>
                </a:tc>
                <a:tc>
                  <a:txBody>
                    <a:bodyPr/>
                    <a:lstStyle/>
                    <a:p>
                      <a:endParaRPr kumimoji="1" lang="ja-JP" altLang="en-US" dirty="0">
                        <a:solidFill>
                          <a:srgbClr val="7030A0"/>
                        </a:solidFill>
                      </a:endParaRPr>
                    </a:p>
                  </a:txBody>
                  <a:tcPr/>
                </a:tc>
                <a:tc>
                  <a:txBody>
                    <a:bodyPr/>
                    <a:lstStyle/>
                    <a:p>
                      <a:endParaRPr kumimoji="1" lang="ja-JP" altLang="en-US" dirty="0">
                        <a:solidFill>
                          <a:srgbClr val="7030A0"/>
                        </a:solidFill>
                      </a:endParaRPr>
                    </a:p>
                  </a:txBody>
                  <a:tcPr/>
                </a:tc>
                <a:extLst>
                  <a:ext uri="{0D108BD9-81ED-4DB2-BD59-A6C34878D82A}">
                    <a16:rowId xmlns:a16="http://schemas.microsoft.com/office/drawing/2014/main" val="3349026212"/>
                  </a:ext>
                </a:extLst>
              </a:tr>
              <a:tr h="2563885">
                <a:tc>
                  <a:txBody>
                    <a:bodyPr/>
                    <a:lstStyle/>
                    <a:p>
                      <a:endParaRPr kumimoji="1" lang="en-US" altLang="ja-JP" dirty="0" smtClean="0">
                        <a:solidFill>
                          <a:srgbClr val="7030A0"/>
                        </a:solidFill>
                      </a:endParaRPr>
                    </a:p>
                    <a:p>
                      <a:endParaRPr kumimoji="1" lang="en-US" altLang="ja-JP" dirty="0" smtClean="0">
                        <a:solidFill>
                          <a:srgbClr val="7030A0"/>
                        </a:solidFill>
                      </a:endParaRPr>
                    </a:p>
                    <a:p>
                      <a:endParaRPr kumimoji="1" lang="en-US" altLang="ja-JP" dirty="0" smtClean="0">
                        <a:solidFill>
                          <a:srgbClr val="7030A0"/>
                        </a:solidFill>
                      </a:endParaRPr>
                    </a:p>
                    <a:p>
                      <a:r>
                        <a:rPr kumimoji="1" lang="ja-JP" altLang="en-US" dirty="0" smtClean="0">
                          <a:solidFill>
                            <a:srgbClr val="7030A0"/>
                          </a:solidFill>
                        </a:rPr>
                        <a:t>２）気温前日差の気候学的形成要因の解明</a:t>
                      </a:r>
                    </a:p>
                    <a:p>
                      <a:endParaRPr kumimoji="1" lang="ja-JP" altLang="en-US" dirty="0">
                        <a:solidFill>
                          <a:srgbClr val="7030A0"/>
                        </a:solidFill>
                      </a:endParaRPr>
                    </a:p>
                  </a:txBody>
                  <a:tcPr/>
                </a:tc>
                <a:tc>
                  <a:txBody>
                    <a:bodyPr/>
                    <a:lstStyle/>
                    <a:p>
                      <a:endParaRPr kumimoji="1" lang="ja-JP" altLang="en-US" dirty="0">
                        <a:solidFill>
                          <a:srgbClr val="7030A0"/>
                        </a:solidFill>
                      </a:endParaRPr>
                    </a:p>
                  </a:txBody>
                  <a:tcPr/>
                </a:tc>
                <a:tc>
                  <a:txBody>
                    <a:bodyPr/>
                    <a:lstStyle/>
                    <a:p>
                      <a:endParaRPr kumimoji="1" lang="ja-JP" altLang="en-US" dirty="0">
                        <a:solidFill>
                          <a:srgbClr val="7030A0"/>
                        </a:solidFill>
                      </a:endParaRPr>
                    </a:p>
                  </a:txBody>
                  <a:tcPr/>
                </a:tc>
                <a:extLst>
                  <a:ext uri="{0D108BD9-81ED-4DB2-BD59-A6C34878D82A}">
                    <a16:rowId xmlns:a16="http://schemas.microsoft.com/office/drawing/2014/main" val="2288365523"/>
                  </a:ext>
                </a:extLst>
              </a:tr>
            </a:tbl>
          </a:graphicData>
        </a:graphic>
      </p:graphicFrame>
      <p:sp>
        <p:nvSpPr>
          <p:cNvPr id="10" name="正方形/長方形 9"/>
          <p:cNvSpPr/>
          <p:nvPr/>
        </p:nvSpPr>
        <p:spPr>
          <a:xfrm>
            <a:off x="1" y="1065"/>
            <a:ext cx="9152900" cy="4631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大きなまとめ</a:t>
            </a:r>
            <a:endParaRPr kumimoji="1" lang="ja-JP" altLang="en-US" sz="28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7030A0"/>
                </a:solidFill>
                <a:latin typeface="Bradley Hand ITC" panose="03070402050302030203" pitchFamily="66" charset="0"/>
              </a:rPr>
              <a:t>Start</a:t>
            </a:r>
            <a:r>
              <a:rPr lang="ja-JP" altLang="en-US" sz="1600" b="1" dirty="0" smtClean="0">
                <a:solidFill>
                  <a:srgbClr val="7030A0"/>
                </a:solidFill>
                <a:latin typeface="Bradley Hand ITC" panose="03070402050302030203" pitchFamily="66" charset="0"/>
              </a:rPr>
              <a:t>　</a:t>
            </a:r>
            <a:r>
              <a:rPr lang="en-US" altLang="ja-JP" sz="1600" b="1" dirty="0" smtClean="0">
                <a:solidFill>
                  <a:srgbClr val="7030A0"/>
                </a:solidFill>
                <a:latin typeface="Bradley Hand ITC" panose="03070402050302030203" pitchFamily="66" charset="0"/>
              </a:rPr>
              <a:t> </a:t>
            </a:r>
            <a:r>
              <a:rPr lang="ja-JP" altLang="en-US" sz="1600" b="1" dirty="0" smtClean="0">
                <a:solidFill>
                  <a:srgbClr val="7030A0"/>
                </a:solidFill>
                <a:latin typeface="Bradley Hand ITC" panose="03070402050302030203" pitchFamily="66" charset="0"/>
              </a:rPr>
              <a:t> </a:t>
            </a:r>
            <a:r>
              <a:rPr lang="en-US" altLang="ja-JP" sz="1600" b="1" dirty="0" smtClean="0">
                <a:solidFill>
                  <a:srgbClr val="7030A0"/>
                </a:solidFill>
                <a:latin typeface="Bradley Hand ITC" panose="03070402050302030203" pitchFamily="66" charset="0"/>
              </a:rPr>
              <a:t>1</a:t>
            </a:r>
            <a:r>
              <a:rPr lang="ja-JP" altLang="en-US" sz="1600" b="1" dirty="0" smtClean="0">
                <a:solidFill>
                  <a:srgbClr val="7030A0"/>
                </a:solidFill>
                <a:latin typeface="Bradley Hand ITC" panose="03070402050302030203" pitchFamily="66" charset="0"/>
              </a:rPr>
              <a:t>・</a:t>
            </a:r>
            <a:r>
              <a:rPr lang="en-US" altLang="ja-JP" sz="3200" b="1" dirty="0" smtClean="0">
                <a:solidFill>
                  <a:srgbClr val="7030A0"/>
                </a:solidFill>
                <a:latin typeface="Bradley Hand ITC" panose="03070402050302030203" pitchFamily="66" charset="0"/>
              </a:rPr>
              <a:t>2</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3</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4</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5</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6</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7</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8</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9</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10</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11</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12</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13</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14</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15</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16</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17</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18</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19</a:t>
            </a:r>
            <a:r>
              <a:rPr lang="ja-JP" altLang="en-US" sz="1600" b="1" dirty="0" smtClean="0">
                <a:solidFill>
                  <a:srgbClr val="7030A0"/>
                </a:solidFill>
                <a:latin typeface="Bradley Hand ITC" panose="03070402050302030203" pitchFamily="66" charset="0"/>
              </a:rPr>
              <a:t>・</a:t>
            </a:r>
            <a:r>
              <a:rPr lang="en-US" altLang="ja-JP" sz="1600" b="1" dirty="0" smtClean="0">
                <a:solidFill>
                  <a:srgbClr val="7030A0"/>
                </a:solidFill>
                <a:latin typeface="Bradley Hand ITC" panose="03070402050302030203" pitchFamily="66" charset="0"/>
              </a:rPr>
              <a:t>20 </a:t>
            </a:r>
            <a:r>
              <a:rPr lang="ja-JP" altLang="en-US" sz="1600" b="1" dirty="0" smtClean="0">
                <a:solidFill>
                  <a:srgbClr val="7030A0"/>
                </a:solidFill>
                <a:latin typeface="Bradley Hand ITC" panose="03070402050302030203" pitchFamily="66" charset="0"/>
              </a:rPr>
              <a:t>　</a:t>
            </a:r>
            <a:r>
              <a:rPr lang="en-US" altLang="ja-JP" sz="1600" b="1" dirty="0" smtClean="0">
                <a:solidFill>
                  <a:srgbClr val="7030A0"/>
                </a:solidFill>
                <a:latin typeface="Bradley Hand ITC" panose="03070402050302030203" pitchFamily="66" charset="0"/>
              </a:rPr>
              <a:t>end</a:t>
            </a:r>
            <a:endParaRPr lang="ja-JP" altLang="en-US" sz="3200" b="1" dirty="0">
              <a:solidFill>
                <a:srgbClr val="7030A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901" y="6189625"/>
            <a:ext cx="9187130" cy="369332"/>
          </a:xfrm>
          <a:prstGeom prst="rect">
            <a:avLst/>
          </a:prstGeom>
          <a:noFill/>
        </p:spPr>
        <p:txBody>
          <a:bodyPr wrap="none" rtlCol="0">
            <a:spAutoFit/>
          </a:bodyPr>
          <a:lstStyle/>
          <a:p>
            <a:r>
              <a:rPr lang="ja-JP" altLang="en-US" u="sng" dirty="0" smtClean="0">
                <a:solidFill>
                  <a:srgbClr val="7030A0"/>
                </a:solidFill>
              </a:rPr>
              <a:t>気象庁ＨＰや先行研究などで</a:t>
            </a:r>
            <a:r>
              <a:rPr kumimoji="1" lang="ja-JP" altLang="en-US" u="sng" dirty="0" smtClean="0">
                <a:solidFill>
                  <a:srgbClr val="7030A0"/>
                </a:solidFill>
              </a:rPr>
              <a:t>平均気温の前日差は使わない傾向にあるため見ていません</a:t>
            </a:r>
            <a:endParaRPr kumimoji="1" lang="ja-JP" altLang="en-US" u="sng" dirty="0">
              <a:solidFill>
                <a:srgbClr val="7030A0"/>
              </a:solidFill>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2005" y="1274083"/>
            <a:ext cx="448626" cy="2168361"/>
          </a:xfrm>
          <a:prstGeom prst="rect">
            <a:avLst/>
          </a:prstGeom>
        </p:spPr>
      </p:pic>
      <p:sp>
        <p:nvSpPr>
          <p:cNvPr id="15" name="テキスト ボックス 14">
            <a:extLst>
              <a:ext uri="{FF2B5EF4-FFF2-40B4-BE49-F238E27FC236}">
                <a16:creationId xmlns:a16="http://schemas.microsoft.com/office/drawing/2014/main" id="{291B0EF3-2D3F-4903-8510-457DC613F3BA}"/>
              </a:ext>
            </a:extLst>
          </p:cNvPr>
          <p:cNvSpPr txBox="1"/>
          <p:nvPr/>
        </p:nvSpPr>
        <p:spPr>
          <a:xfrm>
            <a:off x="8524633" y="925941"/>
            <a:ext cx="566181" cy="369332"/>
          </a:xfrm>
          <a:prstGeom prst="rect">
            <a:avLst/>
          </a:prstGeom>
          <a:noFill/>
        </p:spPr>
        <p:txBody>
          <a:bodyPr wrap="none" rtlCol="0">
            <a:spAutoFit/>
          </a:bodyPr>
          <a:lstStyle/>
          <a:p>
            <a:r>
              <a:rPr kumimoji="1" lang="en-US" altLang="ja-JP" b="1" dirty="0"/>
              <a:t>[</a:t>
            </a:r>
            <a:r>
              <a:rPr kumimoji="1" lang="ja-JP" altLang="en-US" b="1" dirty="0"/>
              <a:t>℃</a:t>
            </a:r>
            <a:r>
              <a:rPr kumimoji="1" lang="en-US" altLang="ja-JP" b="1" dirty="0"/>
              <a:t>]</a:t>
            </a:r>
            <a:endParaRPr kumimoji="1" lang="ja-JP" altLang="en-US" b="1" dirty="0"/>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7001" y="1034460"/>
            <a:ext cx="2774022" cy="242763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1441" y="1034460"/>
            <a:ext cx="2774022" cy="242835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187550" y="2152015"/>
            <a:ext cx="2099042" cy="302301"/>
          </a:xfrm>
          <a:prstGeom prst="rect">
            <a:avLst/>
          </a:prstGeom>
        </p:spPr>
      </p:pic>
      <p:pic>
        <p:nvPicPr>
          <p:cNvPr id="17" name="図 16"/>
          <p:cNvPicPr>
            <a:picLocks noChangeAspect="1"/>
          </p:cNvPicPr>
          <p:nvPr/>
        </p:nvPicPr>
        <p:blipFill>
          <a:blip r:embed="rId6"/>
          <a:stretch>
            <a:fillRect/>
          </a:stretch>
        </p:blipFill>
        <p:spPr>
          <a:xfrm>
            <a:off x="5836047" y="3664041"/>
            <a:ext cx="3057616" cy="2034350"/>
          </a:xfrm>
          <a:prstGeom prst="rect">
            <a:avLst/>
          </a:prstGeom>
        </p:spPr>
      </p:pic>
      <p:sp>
        <p:nvSpPr>
          <p:cNvPr id="23" name="テキスト ボックス 22"/>
          <p:cNvSpPr txBox="1"/>
          <p:nvPr/>
        </p:nvSpPr>
        <p:spPr>
          <a:xfrm>
            <a:off x="5825965" y="5644247"/>
            <a:ext cx="3360231" cy="369332"/>
          </a:xfrm>
          <a:prstGeom prst="rect">
            <a:avLst/>
          </a:prstGeom>
          <a:noFill/>
        </p:spPr>
        <p:txBody>
          <a:bodyPr wrap="square" rtlCol="0">
            <a:spAutoFit/>
          </a:bodyPr>
          <a:lstStyle/>
          <a:p>
            <a:r>
              <a:rPr lang="ja-JP" altLang="en-US" b="1" dirty="0">
                <a:solidFill>
                  <a:srgbClr val="7030A0"/>
                </a:solidFill>
              </a:rPr>
              <a:t>気候学的</a:t>
            </a:r>
            <a:r>
              <a:rPr lang="ja-JP" altLang="en-US" b="1" dirty="0" smtClean="0">
                <a:solidFill>
                  <a:srgbClr val="7030A0"/>
                </a:solidFill>
              </a:rPr>
              <a:t>に寒ければ前日差大</a:t>
            </a:r>
            <a:endParaRPr lang="en-US" altLang="ja-JP" b="1" dirty="0" smtClean="0">
              <a:solidFill>
                <a:srgbClr val="7030A0"/>
              </a:solidFill>
            </a:endParaRPr>
          </a:p>
        </p:txBody>
      </p:sp>
      <p:sp>
        <p:nvSpPr>
          <p:cNvPr id="21" name="正方形/長方形 20"/>
          <p:cNvSpPr/>
          <p:nvPr/>
        </p:nvSpPr>
        <p:spPr>
          <a:xfrm>
            <a:off x="2116667" y="3510752"/>
            <a:ext cx="3556000" cy="2548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554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598517" y="534091"/>
          <a:ext cx="7822276" cy="5866707"/>
        </p:xfrm>
        <a:graphic>
          <a:graphicData uri="http://schemas.openxmlformats.org/drawingml/2006/table">
            <a:tbl>
              <a:tblPr firstRow="1" bandRow="1">
                <a:tableStyleId>{2D5ABB26-0587-4C30-8999-92F81FD0307C}</a:tableStyleId>
              </a:tblPr>
              <a:tblGrid>
                <a:gridCol w="1955569">
                  <a:extLst>
                    <a:ext uri="{9D8B030D-6E8A-4147-A177-3AD203B41FA5}">
                      <a16:colId xmlns:a16="http://schemas.microsoft.com/office/drawing/2014/main" val="3638882252"/>
                    </a:ext>
                  </a:extLst>
                </a:gridCol>
                <a:gridCol w="1955569">
                  <a:extLst>
                    <a:ext uri="{9D8B030D-6E8A-4147-A177-3AD203B41FA5}">
                      <a16:colId xmlns:a16="http://schemas.microsoft.com/office/drawing/2014/main" val="3510540799"/>
                    </a:ext>
                  </a:extLst>
                </a:gridCol>
                <a:gridCol w="1955569">
                  <a:extLst>
                    <a:ext uri="{9D8B030D-6E8A-4147-A177-3AD203B41FA5}">
                      <a16:colId xmlns:a16="http://schemas.microsoft.com/office/drawing/2014/main" val="4238980615"/>
                    </a:ext>
                  </a:extLst>
                </a:gridCol>
                <a:gridCol w="1955569">
                  <a:extLst>
                    <a:ext uri="{9D8B030D-6E8A-4147-A177-3AD203B41FA5}">
                      <a16:colId xmlns:a16="http://schemas.microsoft.com/office/drawing/2014/main" val="1807449495"/>
                    </a:ext>
                  </a:extLst>
                </a:gridCol>
              </a:tblGrid>
              <a:tr h="1955569">
                <a:tc>
                  <a:txBody>
                    <a:bodyPr/>
                    <a:lstStyle/>
                    <a:p>
                      <a:endParaRPr kumimoji="1" lang="ja-JP" altLang="en-US" sz="1600" dirty="0"/>
                    </a:p>
                  </a:txBody>
                  <a:tcPr marL="78223" marR="78223" marT="39111" marB="39111">
                    <a:lnR>
                      <a:noFill/>
                    </a:ln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lnL>
                      <a:noFill/>
                    </a:lnL>
                    <a:lnR>
                      <a:noFill/>
                    </a:lnR>
                    <a:lnT>
                      <a:noFill/>
                    </a:lnT>
                    <a:lnB>
                      <a:noFill/>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lnL>
                      <a:noFill/>
                    </a:lnL>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14064390"/>
                  </a:ext>
                </a:extLst>
              </a:tr>
              <a:tr h="1955569">
                <a:tc>
                  <a:txBody>
                    <a:bodyPr/>
                    <a:lstStyle/>
                    <a:p>
                      <a:endParaRPr kumimoji="1" lang="ja-JP" altLang="en-US" sz="1600" dirty="0"/>
                    </a:p>
                  </a:txBody>
                  <a:tcPr marL="78223" marR="78223" marT="39111" marB="39111">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lnT>
                      <a:noFill/>
                    </a:lnT>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66021757"/>
                  </a:ext>
                </a:extLst>
              </a:tr>
              <a:tr h="1955569">
                <a:tc>
                  <a:txBody>
                    <a:bodyPr/>
                    <a:lstStyle/>
                    <a:p>
                      <a:endParaRPr kumimoji="1" lang="ja-JP" altLang="en-US" sz="1600" dirty="0"/>
                    </a:p>
                  </a:txBody>
                  <a:tcPr marL="78223" marR="78223" marT="39111" marB="39111">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0646427"/>
                  </a:ext>
                </a:extLst>
              </a:tr>
            </a:tbl>
          </a:graphicData>
        </a:graphic>
      </p:graphicFrame>
      <p:pic>
        <p:nvPicPr>
          <p:cNvPr id="5" name="図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11204" y="6300961"/>
            <a:ext cx="2596901" cy="472441"/>
          </a:xfrm>
          <a:prstGeom prst="rect">
            <a:avLst/>
          </a:prstGeom>
        </p:spPr>
      </p:pic>
      <p:sp>
        <p:nvSpPr>
          <p:cNvPr id="6" name="テキスト ボックス 5"/>
          <p:cNvSpPr txBox="1"/>
          <p:nvPr/>
        </p:nvSpPr>
        <p:spPr>
          <a:xfrm>
            <a:off x="2116178" y="133981"/>
            <a:ext cx="4786951" cy="400110"/>
          </a:xfrm>
          <a:prstGeom prst="rect">
            <a:avLst/>
          </a:prstGeom>
          <a:noFill/>
        </p:spPr>
        <p:txBody>
          <a:bodyPr wrap="none" rtlCol="0">
            <a:spAutoFit/>
          </a:bodyPr>
          <a:lstStyle/>
          <a:p>
            <a:r>
              <a:rPr kumimoji="1" lang="ja-JP" altLang="en-US" sz="2000" b="1" dirty="0" smtClean="0"/>
              <a:t>最高気温急上昇</a:t>
            </a:r>
            <a:r>
              <a:rPr kumimoji="1" lang="en-US" altLang="ja-JP" sz="2000" b="1" dirty="0" smtClean="0"/>
              <a:t>day0</a:t>
            </a:r>
            <a:r>
              <a:rPr kumimoji="1" lang="ja-JP" altLang="en-US" sz="2000" b="1" dirty="0" smtClean="0"/>
              <a:t>の気候値からの偏差</a:t>
            </a:r>
            <a:endParaRPr kumimoji="1" lang="ja-JP" altLang="en-US" sz="2000" b="1" dirty="0"/>
          </a:p>
        </p:txBody>
      </p:sp>
    </p:spTree>
    <p:extLst>
      <p:ext uri="{BB962C8B-B14F-4D97-AF65-F5344CB8AC3E}">
        <p14:creationId xmlns:p14="http://schemas.microsoft.com/office/powerpoint/2010/main" val="2143947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598517" y="534091"/>
          <a:ext cx="7822276" cy="5866707"/>
        </p:xfrm>
        <a:graphic>
          <a:graphicData uri="http://schemas.openxmlformats.org/drawingml/2006/table">
            <a:tbl>
              <a:tblPr firstRow="1" bandRow="1">
                <a:tableStyleId>{2D5ABB26-0587-4C30-8999-92F81FD0307C}</a:tableStyleId>
              </a:tblPr>
              <a:tblGrid>
                <a:gridCol w="1955569">
                  <a:extLst>
                    <a:ext uri="{9D8B030D-6E8A-4147-A177-3AD203B41FA5}">
                      <a16:colId xmlns:a16="http://schemas.microsoft.com/office/drawing/2014/main" val="3638882252"/>
                    </a:ext>
                  </a:extLst>
                </a:gridCol>
                <a:gridCol w="1955569">
                  <a:extLst>
                    <a:ext uri="{9D8B030D-6E8A-4147-A177-3AD203B41FA5}">
                      <a16:colId xmlns:a16="http://schemas.microsoft.com/office/drawing/2014/main" val="3510540799"/>
                    </a:ext>
                  </a:extLst>
                </a:gridCol>
                <a:gridCol w="1955569">
                  <a:extLst>
                    <a:ext uri="{9D8B030D-6E8A-4147-A177-3AD203B41FA5}">
                      <a16:colId xmlns:a16="http://schemas.microsoft.com/office/drawing/2014/main" val="4238980615"/>
                    </a:ext>
                  </a:extLst>
                </a:gridCol>
                <a:gridCol w="1955569">
                  <a:extLst>
                    <a:ext uri="{9D8B030D-6E8A-4147-A177-3AD203B41FA5}">
                      <a16:colId xmlns:a16="http://schemas.microsoft.com/office/drawing/2014/main" val="1807449495"/>
                    </a:ext>
                  </a:extLst>
                </a:gridCol>
              </a:tblGrid>
              <a:tr h="1955569">
                <a:tc>
                  <a:txBody>
                    <a:bodyPr/>
                    <a:lstStyle/>
                    <a:p>
                      <a:endParaRPr kumimoji="1" lang="ja-JP" altLang="en-US" sz="1600" dirty="0"/>
                    </a:p>
                  </a:txBody>
                  <a:tcPr marL="78223" marR="78223" marT="39111" marB="39111">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14064390"/>
                  </a:ext>
                </a:extLst>
              </a:tr>
              <a:tr h="1955569">
                <a:tc>
                  <a:txBody>
                    <a:bodyPr/>
                    <a:lstStyle/>
                    <a:p>
                      <a:endParaRPr kumimoji="1" lang="ja-JP" altLang="en-US" sz="1600" dirty="0"/>
                    </a:p>
                  </a:txBody>
                  <a:tcPr marL="78223" marR="78223" marT="39111" marB="39111">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66021757"/>
                  </a:ext>
                </a:extLst>
              </a:tr>
              <a:tr h="1955569">
                <a:tc>
                  <a:txBody>
                    <a:bodyPr/>
                    <a:lstStyle/>
                    <a:p>
                      <a:endParaRPr kumimoji="1" lang="ja-JP" altLang="en-US" sz="1600" dirty="0"/>
                    </a:p>
                  </a:txBody>
                  <a:tcPr marL="78223" marR="78223" marT="39111" marB="39111">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78223" marR="78223" marT="39111" marB="39111">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0646427"/>
                  </a:ext>
                </a:extLst>
              </a:tr>
            </a:tbl>
          </a:graphicData>
        </a:graphic>
      </p:graphicFrame>
      <p:sp>
        <p:nvSpPr>
          <p:cNvPr id="6" name="テキスト ボックス 5"/>
          <p:cNvSpPr txBox="1"/>
          <p:nvPr/>
        </p:nvSpPr>
        <p:spPr>
          <a:xfrm>
            <a:off x="2116178" y="133981"/>
            <a:ext cx="4878451" cy="400110"/>
          </a:xfrm>
          <a:prstGeom prst="rect">
            <a:avLst/>
          </a:prstGeom>
          <a:noFill/>
        </p:spPr>
        <p:txBody>
          <a:bodyPr wrap="none" rtlCol="0">
            <a:spAutoFit/>
          </a:bodyPr>
          <a:lstStyle/>
          <a:p>
            <a:r>
              <a:rPr kumimoji="1" lang="ja-JP" altLang="en-US" sz="2000" b="1" dirty="0" smtClean="0"/>
              <a:t>最高気温急上昇</a:t>
            </a:r>
            <a:r>
              <a:rPr kumimoji="1" lang="en-US" altLang="ja-JP" sz="2000" b="1" dirty="0" smtClean="0"/>
              <a:t>day-1</a:t>
            </a:r>
            <a:r>
              <a:rPr kumimoji="1" lang="ja-JP" altLang="en-US" sz="2000" b="1" dirty="0" smtClean="0"/>
              <a:t>の気候値からの偏差</a:t>
            </a:r>
            <a:endParaRPr kumimoji="1" lang="ja-JP" altLang="en-US" sz="2000" b="1" dirty="0"/>
          </a:p>
        </p:txBody>
      </p:sp>
      <p:pic>
        <p:nvPicPr>
          <p:cNvPr id="7" name="図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99010" y="6328467"/>
            <a:ext cx="2621285" cy="472441"/>
          </a:xfrm>
          <a:prstGeom prst="rect">
            <a:avLst/>
          </a:prstGeom>
        </p:spPr>
      </p:pic>
    </p:spTree>
    <p:extLst>
      <p:ext uri="{BB962C8B-B14F-4D97-AF65-F5344CB8AC3E}">
        <p14:creationId xmlns:p14="http://schemas.microsoft.com/office/powerpoint/2010/main" val="1655662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R>
                      <a:noFill/>
                    </a:ln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lnR>
                      <a:noFill/>
                    </a:lnR>
                    <a:lnT>
                      <a:noFill/>
                    </a:lnT>
                    <a:lnB>
                      <a:noFill/>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T>
                      <a:noFill/>
                    </a:lnT>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p:sp>
        <p:nvSpPr>
          <p:cNvPr id="2" name="テキスト ボックス 1"/>
          <p:cNvSpPr txBox="1"/>
          <p:nvPr/>
        </p:nvSpPr>
        <p:spPr>
          <a:xfrm>
            <a:off x="247828" y="111095"/>
            <a:ext cx="2492990" cy="369332"/>
          </a:xfrm>
          <a:prstGeom prst="rect">
            <a:avLst/>
          </a:prstGeom>
          <a:noFill/>
        </p:spPr>
        <p:txBody>
          <a:bodyPr wrap="none" rtlCol="0">
            <a:spAutoFit/>
          </a:bodyPr>
          <a:lstStyle/>
          <a:p>
            <a:r>
              <a:rPr kumimoji="1" lang="ja-JP" altLang="en-US" dirty="0" smtClean="0"/>
              <a:t>最高気温急上昇</a:t>
            </a:r>
            <a:r>
              <a:rPr lang="ja-JP" altLang="en-US" dirty="0"/>
              <a:t>マップ</a:t>
            </a:r>
            <a:endParaRPr kumimoji="1" lang="ja-JP" altLang="en-US" dirty="0"/>
          </a:p>
        </p:txBody>
      </p:sp>
    </p:spTree>
    <p:extLst>
      <p:ext uri="{BB962C8B-B14F-4D97-AF65-F5344CB8AC3E}">
        <p14:creationId xmlns:p14="http://schemas.microsoft.com/office/powerpoint/2010/main" val="1936797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p:sp>
        <p:nvSpPr>
          <p:cNvPr id="5" name="テキスト ボックス 4"/>
          <p:cNvSpPr txBox="1"/>
          <p:nvPr/>
        </p:nvSpPr>
        <p:spPr>
          <a:xfrm>
            <a:off x="247828" y="111095"/>
            <a:ext cx="2492990" cy="369332"/>
          </a:xfrm>
          <a:prstGeom prst="rect">
            <a:avLst/>
          </a:prstGeom>
          <a:noFill/>
        </p:spPr>
        <p:txBody>
          <a:bodyPr wrap="none" rtlCol="0">
            <a:spAutoFit/>
          </a:bodyPr>
          <a:lstStyle/>
          <a:p>
            <a:r>
              <a:rPr kumimoji="1" lang="ja-JP" altLang="en-US" dirty="0" smtClean="0"/>
              <a:t>最高気温急低下マップ</a:t>
            </a:r>
            <a:endParaRPr kumimoji="1" lang="ja-JP" altLang="en-US" dirty="0"/>
          </a:p>
        </p:txBody>
      </p:sp>
    </p:spTree>
    <p:extLst>
      <p:ext uri="{BB962C8B-B14F-4D97-AF65-F5344CB8AC3E}">
        <p14:creationId xmlns:p14="http://schemas.microsoft.com/office/powerpoint/2010/main" val="2472945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　　</a:t>
            </a:r>
            <a:endParaRPr kumimoji="1" lang="ja-JP" altLang="en-US" sz="2400" b="1" dirty="0">
              <a:solidFill>
                <a:schemeClr val="bg1"/>
              </a:solidFill>
            </a:endParaRPr>
          </a:p>
        </p:txBody>
      </p:sp>
      <p:sp>
        <p:nvSpPr>
          <p:cNvPr id="18" name="フリーフォーム 17"/>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気温差の常識？　アイスブレイク</a:t>
            </a:r>
            <a:endParaRPr kumimoji="1" lang="ja-JP" altLang="en-US" sz="28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94" y="1142181"/>
            <a:ext cx="2822994" cy="2471223"/>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488" y="3977334"/>
            <a:ext cx="2889614" cy="252954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7394" y="3972818"/>
            <a:ext cx="2822994" cy="2471223"/>
          </a:xfrm>
          <a:prstGeom prst="rect">
            <a:avLst/>
          </a:prstGeom>
        </p:spPr>
      </p:pic>
      <p:sp>
        <p:nvSpPr>
          <p:cNvPr id="4" name="テキスト ボックス 3"/>
          <p:cNvSpPr txBox="1"/>
          <p:nvPr/>
        </p:nvSpPr>
        <p:spPr>
          <a:xfrm>
            <a:off x="5399302" y="722059"/>
            <a:ext cx="2379177" cy="369332"/>
          </a:xfrm>
          <a:prstGeom prst="rect">
            <a:avLst/>
          </a:prstGeom>
          <a:noFill/>
        </p:spPr>
        <p:txBody>
          <a:bodyPr wrap="none" rtlCol="0">
            <a:spAutoFit/>
          </a:bodyPr>
          <a:lstStyle/>
          <a:p>
            <a:r>
              <a:rPr kumimoji="1" lang="en-US" altLang="ja-JP" dirty="0" smtClean="0">
                <a:solidFill>
                  <a:srgbClr val="002060"/>
                </a:solidFill>
              </a:rPr>
              <a:t>5</a:t>
            </a:r>
            <a:r>
              <a:rPr kumimoji="1" lang="ja-JP" altLang="en-US" dirty="0" smtClean="0">
                <a:solidFill>
                  <a:srgbClr val="002060"/>
                </a:solidFill>
              </a:rPr>
              <a:t>月の日較差の気候値</a:t>
            </a:r>
            <a:endParaRPr kumimoji="1" lang="ja-JP" altLang="en-US" dirty="0">
              <a:solidFill>
                <a:srgbClr val="002060"/>
              </a:solidFill>
            </a:endParaRPr>
          </a:p>
        </p:txBody>
      </p:sp>
      <p:sp>
        <p:nvSpPr>
          <p:cNvPr id="19" name="テキスト ボックス 18"/>
          <p:cNvSpPr txBox="1"/>
          <p:nvPr/>
        </p:nvSpPr>
        <p:spPr>
          <a:xfrm>
            <a:off x="782041" y="3632862"/>
            <a:ext cx="3302507" cy="369332"/>
          </a:xfrm>
          <a:prstGeom prst="rect">
            <a:avLst/>
          </a:prstGeom>
          <a:noFill/>
        </p:spPr>
        <p:txBody>
          <a:bodyPr wrap="none" rtlCol="0">
            <a:spAutoFit/>
          </a:bodyPr>
          <a:lstStyle/>
          <a:p>
            <a:r>
              <a:rPr kumimoji="1" lang="ja-JP" altLang="en-US" dirty="0" smtClean="0">
                <a:solidFill>
                  <a:srgbClr val="002060"/>
                </a:solidFill>
              </a:rPr>
              <a:t>最低気温の前日差の</a:t>
            </a:r>
            <a:r>
              <a:rPr kumimoji="1" lang="en-US" altLang="ja-JP" dirty="0" smtClean="0">
                <a:solidFill>
                  <a:srgbClr val="002060"/>
                </a:solidFill>
              </a:rPr>
              <a:t>1</a:t>
            </a:r>
            <a:r>
              <a:rPr kumimoji="1" lang="ja-JP" altLang="en-US" dirty="0" smtClean="0">
                <a:solidFill>
                  <a:srgbClr val="002060"/>
                </a:solidFill>
              </a:rPr>
              <a:t>月気候値</a:t>
            </a:r>
            <a:endParaRPr kumimoji="1" lang="ja-JP" altLang="en-US" dirty="0">
              <a:solidFill>
                <a:srgbClr val="002060"/>
              </a:solidFill>
            </a:endParaRPr>
          </a:p>
        </p:txBody>
      </p:sp>
      <p:sp>
        <p:nvSpPr>
          <p:cNvPr id="20" name="テキスト ボックス 19"/>
          <p:cNvSpPr txBox="1"/>
          <p:nvPr/>
        </p:nvSpPr>
        <p:spPr>
          <a:xfrm>
            <a:off x="195609" y="583560"/>
            <a:ext cx="4379724" cy="646331"/>
          </a:xfrm>
          <a:prstGeom prst="rect">
            <a:avLst/>
          </a:prstGeom>
          <a:noFill/>
        </p:spPr>
        <p:txBody>
          <a:bodyPr wrap="square" rtlCol="0">
            <a:spAutoFit/>
          </a:bodyPr>
          <a:lstStyle/>
          <a:p>
            <a:pPr algn="ctr"/>
            <a:r>
              <a:rPr kumimoji="1" lang="ja-JP" altLang="en-US" dirty="0" smtClean="0">
                <a:solidFill>
                  <a:srgbClr val="002060"/>
                </a:solidFill>
              </a:rPr>
              <a:t>年較差</a:t>
            </a:r>
            <a:r>
              <a:rPr lang="ja-JP" altLang="en-US" dirty="0">
                <a:solidFill>
                  <a:srgbClr val="002060"/>
                </a:solidFill>
              </a:rPr>
              <a:t>の</a:t>
            </a:r>
            <a:r>
              <a:rPr lang="ja-JP" altLang="en-US" dirty="0" smtClean="0">
                <a:solidFill>
                  <a:srgbClr val="002060"/>
                </a:solidFill>
              </a:rPr>
              <a:t>気候値</a:t>
            </a:r>
            <a:endParaRPr lang="en-US" altLang="ja-JP" dirty="0" smtClean="0">
              <a:solidFill>
                <a:srgbClr val="002060"/>
              </a:solidFill>
            </a:endParaRPr>
          </a:p>
          <a:p>
            <a:pPr algn="ctr"/>
            <a:r>
              <a:rPr kumimoji="1" lang="ja-JP" altLang="en-US" dirty="0" smtClean="0">
                <a:solidFill>
                  <a:srgbClr val="002060"/>
                </a:solidFill>
              </a:rPr>
              <a:t>（日最高気温の</a:t>
            </a:r>
            <a:r>
              <a:rPr kumimoji="1" lang="en-US" altLang="ja-JP" dirty="0" smtClean="0">
                <a:solidFill>
                  <a:srgbClr val="002060"/>
                </a:solidFill>
              </a:rPr>
              <a:t>max</a:t>
            </a:r>
            <a:r>
              <a:rPr kumimoji="1" lang="ja-JP" altLang="en-US" dirty="0" err="1" smtClean="0">
                <a:solidFill>
                  <a:srgbClr val="002060"/>
                </a:solidFill>
              </a:rPr>
              <a:t>ー</a:t>
            </a:r>
            <a:r>
              <a:rPr kumimoji="1" lang="ja-JP" altLang="en-US" dirty="0" smtClean="0">
                <a:solidFill>
                  <a:srgbClr val="002060"/>
                </a:solidFill>
              </a:rPr>
              <a:t>日最低気温の</a:t>
            </a:r>
            <a:r>
              <a:rPr kumimoji="1" lang="en-US" altLang="ja-JP" dirty="0" smtClean="0">
                <a:solidFill>
                  <a:srgbClr val="002060"/>
                </a:solidFill>
              </a:rPr>
              <a:t>min</a:t>
            </a:r>
            <a:r>
              <a:rPr kumimoji="1" lang="ja-JP" altLang="en-US" dirty="0" smtClean="0">
                <a:solidFill>
                  <a:srgbClr val="002060"/>
                </a:solidFill>
              </a:rPr>
              <a:t>）</a:t>
            </a:r>
            <a:endParaRPr kumimoji="1" lang="ja-JP" altLang="en-US" dirty="0">
              <a:solidFill>
                <a:srgbClr val="002060"/>
              </a:solidFill>
            </a:endParaRPr>
          </a:p>
        </p:txBody>
      </p:sp>
      <p:sp>
        <p:nvSpPr>
          <p:cNvPr id="21" name="テキスト ボックス 20"/>
          <p:cNvSpPr txBox="1"/>
          <p:nvPr/>
        </p:nvSpPr>
        <p:spPr>
          <a:xfrm>
            <a:off x="4929005" y="3632862"/>
            <a:ext cx="3302507" cy="369332"/>
          </a:xfrm>
          <a:prstGeom prst="rect">
            <a:avLst/>
          </a:prstGeom>
          <a:noFill/>
        </p:spPr>
        <p:txBody>
          <a:bodyPr wrap="none" rtlCol="0">
            <a:spAutoFit/>
          </a:bodyPr>
          <a:lstStyle/>
          <a:p>
            <a:r>
              <a:rPr kumimoji="1" lang="ja-JP" altLang="en-US" b="1" dirty="0" smtClean="0">
                <a:solidFill>
                  <a:srgbClr val="002060"/>
                </a:solidFill>
              </a:rPr>
              <a:t>最高気温の前日差</a:t>
            </a:r>
            <a:r>
              <a:rPr kumimoji="1" lang="ja-JP" altLang="en-US" dirty="0" smtClean="0">
                <a:solidFill>
                  <a:srgbClr val="002060"/>
                </a:solidFill>
              </a:rPr>
              <a:t>の</a:t>
            </a:r>
            <a:r>
              <a:rPr kumimoji="1" lang="en-US" altLang="ja-JP" dirty="0" smtClean="0">
                <a:solidFill>
                  <a:srgbClr val="002060"/>
                </a:solidFill>
              </a:rPr>
              <a:t>5</a:t>
            </a:r>
            <a:r>
              <a:rPr kumimoji="1" lang="ja-JP" altLang="en-US" dirty="0" smtClean="0">
                <a:solidFill>
                  <a:srgbClr val="002060"/>
                </a:solidFill>
              </a:rPr>
              <a:t>月気候値</a:t>
            </a:r>
            <a:endParaRPr kumimoji="1" lang="ja-JP" altLang="en-US" dirty="0">
              <a:solidFill>
                <a:srgbClr val="002060"/>
              </a:solidFill>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488" y="1124177"/>
            <a:ext cx="2843560" cy="2489227"/>
          </a:xfrm>
          <a:prstGeom prst="rect">
            <a:avLst/>
          </a:prstGeom>
        </p:spPr>
      </p:pic>
    </p:spTree>
    <p:extLst>
      <p:ext uri="{BB962C8B-B14F-4D97-AF65-F5344CB8AC3E}">
        <p14:creationId xmlns:p14="http://schemas.microsoft.com/office/powerpoint/2010/main" val="2471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B>
                      <a:noFill/>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lnR>
                      <a:noFill/>
                    </a:ln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lnR>
                      <a:noFill/>
                    </a:lnR>
                    <a:lnT>
                      <a:noFill/>
                    </a:lnT>
                    <a:lnB>
                      <a:noFill/>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B>
                      <a:noFill/>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T>
                      <a:noFill/>
                    </a:lnT>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R>
                      <a:noFill/>
                    </a:ln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lnR>
                      <a:noFill/>
                    </a:lnR>
                    <a:lnT>
                      <a:noFill/>
                    </a:lnT>
                    <a:lnB>
                      <a:noFill/>
                    </a:lnB>
                    <a:lnTlToBr w="12700" cmpd="sng">
                      <a:noFill/>
                      <a:prstDash val="solid"/>
                    </a:lnTlToBr>
                    <a:lnBlToTr w="12700" cmpd="sng">
                      <a:noFill/>
                      <a:prstDash val="solid"/>
                    </a:lnBlToT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mc:AlternateContent xmlns:mc="http://schemas.openxmlformats.org/markup-compatibility/2006" xmlns:a14="http://schemas.microsoft.com/office/drawing/2010/main">
        <mc:Choice Requires="a14">
          <p:sp>
            <p:nvSpPr>
              <p:cNvPr id="5" name="テキスト ボックス 4"/>
              <p:cNvSpPr txBox="1"/>
              <p:nvPr/>
            </p:nvSpPr>
            <p:spPr>
              <a:xfrm>
                <a:off x="247828" y="111095"/>
                <a:ext cx="4891467" cy="369332"/>
              </a:xfrm>
              <a:prstGeom prst="rect">
                <a:avLst/>
              </a:prstGeom>
              <a:noFill/>
            </p:spPr>
            <p:txBody>
              <a:bodyPr wrap="none" rtlCol="0">
                <a:spAutoFit/>
              </a:bodyPr>
              <a:lstStyle/>
              <a:p>
                <a:r>
                  <a:rPr kumimoji="1" lang="en-US" altLang="ja-JP" dirty="0" err="1" smtClean="0"/>
                  <a:t>Fujibe</a:t>
                </a:r>
                <a:r>
                  <a:rPr kumimoji="1" lang="ja-JP" altLang="en-US" dirty="0" smtClean="0"/>
                  <a:t> </a:t>
                </a:r>
                <a:r>
                  <a:rPr kumimoji="1" lang="en-US" altLang="ja-JP" dirty="0" smtClean="0"/>
                  <a:t>et</a:t>
                </a:r>
                <a:r>
                  <a:rPr kumimoji="1" lang="ja-JP" altLang="en-US" dirty="0" smtClean="0"/>
                  <a:t> </a:t>
                </a:r>
                <a:r>
                  <a:rPr kumimoji="1" lang="en-US" altLang="ja-JP" dirty="0" smtClean="0"/>
                  <a:t>al.,2007</a:t>
                </a:r>
                <a:r>
                  <a:rPr kumimoji="1" lang="ja-JP" altLang="en-US" dirty="0" smtClean="0"/>
                  <a:t>の最高気温日々変動幅</a:t>
                </a:r>
                <a14:m>
                  <m:oMath xmlns:m="http://schemas.openxmlformats.org/officeDocument/2006/math">
                    <m:r>
                      <a:rPr lang="ja-JP" altLang="en-US" i="1" dirty="0">
                        <a:latin typeface="Cambria Math" panose="02040503050406030204" pitchFamily="18" charset="0"/>
                      </a:rPr>
                      <m:t> </m:t>
                    </m:r>
                    <m:r>
                      <a:rPr lang="ja-JP" altLang="en-US" i="1" dirty="0" smtClean="0">
                        <a:latin typeface="Cambria Math" panose="02040503050406030204" pitchFamily="18" charset="0"/>
                      </a:rPr>
                      <m:t> </m:t>
                    </m:r>
                    <m:r>
                      <a:rPr kumimoji="1" lang="ja-JP" altLang="en-US" i="1" smtClean="0">
                        <a:latin typeface="Cambria Math" panose="02040503050406030204" pitchFamily="18" charset="0"/>
                      </a:rPr>
                      <m:t>𝜎</m:t>
                    </m:r>
                    <m:r>
                      <m:rPr>
                        <m:sty m:val="p"/>
                      </m:rPr>
                      <a:rPr lang="en-US" altLang="ja-JP" i="1">
                        <a:latin typeface="Cambria Math" panose="02040503050406030204" pitchFamily="18" charset="0"/>
                      </a:rPr>
                      <m:t>Tmax</m:t>
                    </m:r>
                  </m:oMath>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47828" y="111095"/>
                <a:ext cx="4891467" cy="369332"/>
              </a:xfrm>
              <a:prstGeom prst="rect">
                <a:avLst/>
              </a:prstGeom>
              <a:blipFill>
                <a:blip r:embed="rId14"/>
                <a:stretch>
                  <a:fillRect l="-1122" t="-8197" b="-26230"/>
                </a:stretch>
              </a:blipFill>
            </p:spPr>
            <p:txBody>
              <a:bodyPr/>
              <a:lstStyle/>
              <a:p>
                <a:r>
                  <a:rPr lang="ja-JP" altLang="en-US">
                    <a:noFill/>
                  </a:rPr>
                  <a:t> </a:t>
                </a:r>
              </a:p>
            </p:txBody>
          </p:sp>
        </mc:Fallback>
      </mc:AlternateContent>
      <p:pic>
        <p:nvPicPr>
          <p:cNvPr id="6" name="図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02734" y="144893"/>
            <a:ext cx="2606045" cy="377953"/>
          </a:xfrm>
          <a:prstGeom prst="rect">
            <a:avLst/>
          </a:prstGeom>
        </p:spPr>
      </p:pic>
    </p:spTree>
    <p:extLst>
      <p:ext uri="{BB962C8B-B14F-4D97-AF65-F5344CB8AC3E}">
        <p14:creationId xmlns:p14="http://schemas.microsoft.com/office/powerpoint/2010/main" val="4113796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p:sp>
        <p:nvSpPr>
          <p:cNvPr id="2" name="テキスト ボックス 1"/>
          <p:cNvSpPr txBox="1"/>
          <p:nvPr/>
        </p:nvSpPr>
        <p:spPr>
          <a:xfrm>
            <a:off x="247828" y="111095"/>
            <a:ext cx="2492990" cy="369332"/>
          </a:xfrm>
          <a:prstGeom prst="rect">
            <a:avLst/>
          </a:prstGeom>
          <a:noFill/>
        </p:spPr>
        <p:txBody>
          <a:bodyPr wrap="none" rtlCol="0">
            <a:spAutoFit/>
          </a:bodyPr>
          <a:lstStyle/>
          <a:p>
            <a:r>
              <a:rPr kumimoji="1" lang="ja-JP" altLang="en-US" dirty="0" smtClean="0"/>
              <a:t>最低気温急上昇マップ</a:t>
            </a:r>
            <a:endParaRPr kumimoji="1" lang="ja-JP" altLang="en-US" dirty="0"/>
          </a:p>
        </p:txBody>
      </p:sp>
    </p:spTree>
    <p:extLst>
      <p:ext uri="{BB962C8B-B14F-4D97-AF65-F5344CB8AC3E}">
        <p14:creationId xmlns:p14="http://schemas.microsoft.com/office/powerpoint/2010/main" val="1448330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p:sp>
        <p:nvSpPr>
          <p:cNvPr id="5" name="テキスト ボックス 4"/>
          <p:cNvSpPr txBox="1"/>
          <p:nvPr/>
        </p:nvSpPr>
        <p:spPr>
          <a:xfrm>
            <a:off x="247828" y="111095"/>
            <a:ext cx="2492990" cy="369332"/>
          </a:xfrm>
          <a:prstGeom prst="rect">
            <a:avLst/>
          </a:prstGeom>
          <a:noFill/>
        </p:spPr>
        <p:txBody>
          <a:bodyPr wrap="none" rtlCol="0">
            <a:spAutoFit/>
          </a:bodyPr>
          <a:lstStyle/>
          <a:p>
            <a:r>
              <a:rPr kumimoji="1" lang="ja-JP" altLang="en-US" dirty="0" smtClean="0"/>
              <a:t>最低気温急低下マップ</a:t>
            </a:r>
            <a:endParaRPr kumimoji="1" lang="ja-JP" altLang="en-US" dirty="0"/>
          </a:p>
        </p:txBody>
      </p:sp>
    </p:spTree>
    <p:extLst>
      <p:ext uri="{BB962C8B-B14F-4D97-AF65-F5344CB8AC3E}">
        <p14:creationId xmlns:p14="http://schemas.microsoft.com/office/powerpoint/2010/main" val="3185858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2734" y="144892"/>
            <a:ext cx="2606045" cy="377953"/>
          </a:xfrm>
          <a:prstGeom prst="rect">
            <a:avLst/>
          </a:prstGeom>
        </p:spPr>
      </p:pic>
      <p:graphicFrame>
        <p:nvGraphicFramePr>
          <p:cNvPr id="4" name="表 3"/>
          <p:cNvGraphicFramePr>
            <a:graphicFrameLocks noGrp="1"/>
          </p:cNvGraphicFramePr>
          <p:nvPr>
            <p:extLst/>
          </p:nvPr>
        </p:nvGraphicFramePr>
        <p:xfrm>
          <a:off x="0" y="565265"/>
          <a:ext cx="9144000" cy="629273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4005331325"/>
                    </a:ext>
                  </a:extLst>
                </a:gridCol>
                <a:gridCol w="2286000">
                  <a:extLst>
                    <a:ext uri="{9D8B030D-6E8A-4147-A177-3AD203B41FA5}">
                      <a16:colId xmlns:a16="http://schemas.microsoft.com/office/drawing/2014/main" val="1047299639"/>
                    </a:ext>
                  </a:extLst>
                </a:gridCol>
                <a:gridCol w="2286000">
                  <a:extLst>
                    <a:ext uri="{9D8B030D-6E8A-4147-A177-3AD203B41FA5}">
                      <a16:colId xmlns:a16="http://schemas.microsoft.com/office/drawing/2014/main" val="2456330980"/>
                    </a:ext>
                  </a:extLst>
                </a:gridCol>
                <a:gridCol w="2286000">
                  <a:extLst>
                    <a:ext uri="{9D8B030D-6E8A-4147-A177-3AD203B41FA5}">
                      <a16:colId xmlns:a16="http://schemas.microsoft.com/office/drawing/2014/main" val="2050292219"/>
                    </a:ext>
                  </a:extLst>
                </a:gridCol>
              </a:tblGrid>
              <a:tr h="2097578">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6378069"/>
                  </a:ext>
                </a:extLst>
              </a:tr>
              <a:tr h="2097578">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78113059"/>
                  </a:ext>
                </a:extLst>
              </a:tr>
              <a:tr h="2097578">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15287092"/>
                  </a:ext>
                </a:extLst>
              </a:tr>
            </a:tbl>
          </a:graphicData>
        </a:graphic>
      </p:graphicFrame>
      <mc:AlternateContent xmlns:mc="http://schemas.openxmlformats.org/markup-compatibility/2006" xmlns:a14="http://schemas.microsoft.com/office/drawing/2010/main">
        <mc:Choice Requires="a14">
          <p:sp>
            <p:nvSpPr>
              <p:cNvPr id="5" name="テキスト ボックス 4"/>
              <p:cNvSpPr txBox="1"/>
              <p:nvPr/>
            </p:nvSpPr>
            <p:spPr>
              <a:xfrm>
                <a:off x="247828" y="111095"/>
                <a:ext cx="4849789" cy="369332"/>
              </a:xfrm>
              <a:prstGeom prst="rect">
                <a:avLst/>
              </a:prstGeom>
              <a:noFill/>
            </p:spPr>
            <p:txBody>
              <a:bodyPr wrap="none" rtlCol="0">
                <a:spAutoFit/>
              </a:bodyPr>
              <a:lstStyle/>
              <a:p>
                <a:r>
                  <a:rPr kumimoji="1" lang="en-US" altLang="ja-JP" dirty="0" err="1" smtClean="0"/>
                  <a:t>Fujibe</a:t>
                </a:r>
                <a:r>
                  <a:rPr kumimoji="1" lang="ja-JP" altLang="en-US" dirty="0" smtClean="0"/>
                  <a:t> </a:t>
                </a:r>
                <a:r>
                  <a:rPr kumimoji="1" lang="en-US" altLang="ja-JP" dirty="0" smtClean="0"/>
                  <a:t>et</a:t>
                </a:r>
                <a:r>
                  <a:rPr kumimoji="1" lang="ja-JP" altLang="en-US" dirty="0" smtClean="0"/>
                  <a:t> </a:t>
                </a:r>
                <a:r>
                  <a:rPr kumimoji="1" lang="en-US" altLang="ja-JP" dirty="0" smtClean="0"/>
                  <a:t>al.,2007</a:t>
                </a:r>
                <a:r>
                  <a:rPr kumimoji="1" lang="ja-JP" altLang="en-US" dirty="0" smtClean="0"/>
                  <a:t>の最低気温日々変動幅</a:t>
                </a:r>
                <a14:m>
                  <m:oMath xmlns:m="http://schemas.openxmlformats.org/officeDocument/2006/math">
                    <m:r>
                      <a:rPr lang="ja-JP" altLang="en-US" i="1" dirty="0">
                        <a:latin typeface="Cambria Math" panose="02040503050406030204" pitchFamily="18" charset="0"/>
                      </a:rPr>
                      <m:t> </m:t>
                    </m:r>
                    <m:r>
                      <a:rPr lang="ja-JP" altLang="en-US" i="1" dirty="0" smtClean="0">
                        <a:latin typeface="Cambria Math" panose="02040503050406030204" pitchFamily="18" charset="0"/>
                      </a:rPr>
                      <m:t> </m:t>
                    </m:r>
                    <m:r>
                      <a:rPr kumimoji="1" lang="ja-JP" altLang="en-US" i="1" smtClean="0">
                        <a:latin typeface="Cambria Math" panose="02040503050406030204" pitchFamily="18" charset="0"/>
                      </a:rPr>
                      <m:t>𝜎</m:t>
                    </m:r>
                    <m:r>
                      <m:rPr>
                        <m:sty m:val="p"/>
                      </m:rPr>
                      <a:rPr lang="en-US" altLang="ja-JP" i="1">
                        <a:latin typeface="Cambria Math" panose="02040503050406030204" pitchFamily="18" charset="0"/>
                      </a:rPr>
                      <m:t>Tm</m:t>
                    </m:r>
                  </m:oMath>
                </a14:m>
                <a:r>
                  <a:rPr kumimoji="1" lang="en-US" altLang="ja-JP" dirty="0" smtClean="0"/>
                  <a:t>in</a:t>
                </a:r>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47828" y="111095"/>
                <a:ext cx="4849789" cy="369332"/>
              </a:xfrm>
              <a:prstGeom prst="rect">
                <a:avLst/>
              </a:prstGeom>
              <a:blipFill>
                <a:blip r:embed="rId15"/>
                <a:stretch>
                  <a:fillRect l="-1132" t="-8197" r="-377" b="-2623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83407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584574" y="491654"/>
            <a:ext cx="5838692" cy="2973136"/>
          </a:xfrm>
          <a:prstGeom prst="rect">
            <a:avLst/>
          </a:prstGeom>
        </p:spPr>
      </p:pic>
      <p:sp>
        <p:nvSpPr>
          <p:cNvPr id="8" name="テキスト ボックス 7"/>
          <p:cNvSpPr txBox="1"/>
          <p:nvPr/>
        </p:nvSpPr>
        <p:spPr>
          <a:xfrm>
            <a:off x="7282548" y="1147733"/>
            <a:ext cx="718466" cy="707886"/>
          </a:xfrm>
          <a:prstGeom prst="rect">
            <a:avLst/>
          </a:prstGeom>
          <a:noFill/>
        </p:spPr>
        <p:txBody>
          <a:bodyPr wrap="none" rtlCol="0">
            <a:spAutoFit/>
          </a:bodyPr>
          <a:lstStyle/>
          <a:p>
            <a:r>
              <a:rPr kumimoji="1" lang="en-US" altLang="ja-JP" sz="4000" b="1" dirty="0" smtClean="0">
                <a:solidFill>
                  <a:srgbClr val="FF0000"/>
                </a:solidFill>
              </a:rPr>
              <a:t>+σ</a:t>
            </a:r>
            <a:endParaRPr kumimoji="1" lang="ja-JP" altLang="en-US" b="1" dirty="0">
              <a:solidFill>
                <a:srgbClr val="FF0000"/>
              </a:solidFill>
            </a:endParaRPr>
          </a:p>
        </p:txBody>
      </p:sp>
      <p:sp>
        <p:nvSpPr>
          <p:cNvPr id="9" name="テキスト ボックス 8"/>
          <p:cNvSpPr txBox="1"/>
          <p:nvPr/>
        </p:nvSpPr>
        <p:spPr>
          <a:xfrm>
            <a:off x="7331440" y="2305973"/>
            <a:ext cx="620683" cy="707886"/>
          </a:xfrm>
          <a:prstGeom prst="rect">
            <a:avLst/>
          </a:prstGeom>
          <a:noFill/>
        </p:spPr>
        <p:txBody>
          <a:bodyPr wrap="none" rtlCol="0">
            <a:spAutoFit/>
          </a:bodyPr>
          <a:lstStyle/>
          <a:p>
            <a:r>
              <a:rPr kumimoji="1" lang="en-US" altLang="ja-JP" sz="4000" b="1" dirty="0" smtClean="0">
                <a:solidFill>
                  <a:srgbClr val="FF0000"/>
                </a:solidFill>
              </a:rPr>
              <a:t>‐σ</a:t>
            </a:r>
            <a:endParaRPr kumimoji="1" lang="ja-JP" altLang="en-US" b="1" dirty="0">
              <a:solidFill>
                <a:srgbClr val="FF0000"/>
              </a:solidFill>
            </a:endParaRPr>
          </a:p>
        </p:txBody>
      </p:sp>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前日差を見る意義</a:t>
            </a:r>
            <a:r>
              <a:rPr kumimoji="1" lang="ja-JP" altLang="en-US" sz="2400" b="1" dirty="0" smtClean="0">
                <a:solidFill>
                  <a:schemeClr val="bg1"/>
                </a:solidFill>
              </a:rPr>
              <a:t>　　</a:t>
            </a:r>
            <a:endParaRPr kumimoji="1" lang="ja-JP" altLang="en-US" sz="2400" b="1" dirty="0">
              <a:solidFill>
                <a:schemeClr val="bg1"/>
              </a:solidFill>
            </a:endParaRPr>
          </a:p>
        </p:txBody>
      </p:sp>
      <p:sp>
        <p:nvSpPr>
          <p:cNvPr id="12" name="フリーフォーム 11"/>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04104" y="3818733"/>
            <a:ext cx="8744694" cy="2677656"/>
          </a:xfrm>
          <a:prstGeom prst="rect">
            <a:avLst/>
          </a:prstGeom>
          <a:noFill/>
        </p:spPr>
        <p:txBody>
          <a:bodyPr wrap="square" rtlCol="0">
            <a:spAutoFit/>
          </a:bodyPr>
          <a:lstStyle/>
          <a:p>
            <a:r>
              <a:rPr kumimoji="1" lang="ja-JP" altLang="en-US" sz="1400" dirty="0" smtClean="0"/>
              <a:t>標準偏差</a:t>
            </a:r>
            <a:r>
              <a:rPr lang="ja-JP" altLang="en-US" sz="1400" dirty="0" smtClean="0"/>
              <a:t>が高ければ，</a:t>
            </a:r>
            <a:r>
              <a:rPr lang="ja-JP" altLang="en-US" sz="1400" b="1" dirty="0" smtClean="0"/>
              <a:t>極端な気温</a:t>
            </a:r>
            <a:r>
              <a:rPr lang="ja-JP" altLang="en-US" sz="1400" dirty="0" smtClean="0"/>
              <a:t>についてわかる．日々の変動幅がわかる．</a:t>
            </a:r>
            <a:endParaRPr lang="en-US" altLang="ja-JP" sz="1400" dirty="0" smtClean="0"/>
          </a:p>
          <a:p>
            <a:endParaRPr lang="en-US" altLang="ja-JP" sz="1400" dirty="0"/>
          </a:p>
          <a:p>
            <a:r>
              <a:rPr lang="ja-JP" altLang="en-US" sz="1400" dirty="0" smtClean="0"/>
              <a:t>気温急変指数（前日差）は気温の前日からの変化量の指標であり，急激な変化量が</a:t>
            </a:r>
            <a:r>
              <a:rPr lang="ja-JP" altLang="en-US" sz="1400" dirty="0"/>
              <a:t>大</a:t>
            </a:r>
            <a:r>
              <a:rPr lang="ja-JP" altLang="en-US" sz="1400" dirty="0" smtClean="0"/>
              <a:t>きいかがわかる．</a:t>
            </a:r>
            <a:endParaRPr lang="en-US" altLang="ja-JP" sz="1400" dirty="0" smtClean="0"/>
          </a:p>
          <a:p>
            <a:r>
              <a:rPr lang="ja-JP" altLang="en-US" sz="1400" dirty="0" smtClean="0"/>
              <a:t>標準偏差より短い時間スケールという感じ．</a:t>
            </a:r>
            <a:endParaRPr lang="en-US" altLang="ja-JP" sz="1400" dirty="0" smtClean="0"/>
          </a:p>
          <a:p>
            <a:r>
              <a:rPr lang="ja-JP" altLang="en-US" sz="1400" dirty="0" smtClean="0"/>
              <a:t>→ではその学術的メリットは？</a:t>
            </a:r>
            <a:endParaRPr lang="en-US" altLang="ja-JP" sz="1400" dirty="0" smtClean="0"/>
          </a:p>
          <a:p>
            <a:r>
              <a:rPr lang="ja-JP" altLang="en-US" sz="1400" b="1" u="sng" dirty="0" smtClean="0"/>
              <a:t>温暖化が進む中で日々の気温の変動がどうなるか</a:t>
            </a:r>
            <a:r>
              <a:rPr lang="ja-JP" altLang="en-US" sz="1400" dirty="0" smtClean="0"/>
              <a:t>を調べることも重要だと考える</a:t>
            </a:r>
            <a:endParaRPr lang="en-US" altLang="ja-JP" sz="1400" dirty="0" smtClean="0"/>
          </a:p>
          <a:p>
            <a:r>
              <a:rPr lang="ja-JP" altLang="en-US" sz="1400" dirty="0" smtClean="0"/>
              <a:t>と考えられることはしばしばある（早崎・田中，</a:t>
            </a:r>
            <a:r>
              <a:rPr lang="en-US" altLang="ja-JP" sz="1400" dirty="0" smtClean="0"/>
              <a:t>2004</a:t>
            </a:r>
            <a:r>
              <a:rPr lang="ja-JP" altLang="en-US" sz="1400" dirty="0" smtClean="0"/>
              <a:t>）．</a:t>
            </a:r>
            <a:endParaRPr lang="en-US" altLang="ja-JP" sz="1400" dirty="0"/>
          </a:p>
          <a:p>
            <a:r>
              <a:rPr lang="ja-JP" altLang="en-US" sz="1400" dirty="0" smtClean="0"/>
              <a:t>しかしどうだろうか．標準偏差は気温の幅はわかるけど日々の変動と必ずしもいえるのだろうか？</a:t>
            </a:r>
            <a:endParaRPr lang="en-US" altLang="ja-JP" sz="1400" dirty="0" smtClean="0"/>
          </a:p>
          <a:p>
            <a:r>
              <a:rPr lang="ja-JP" altLang="en-US" sz="1400" dirty="0" smtClean="0"/>
              <a:t>その点，前日差は日々の変動と必ず言えるだろう．さらにいうなれば，急変した現象に着目できる．</a:t>
            </a:r>
            <a:endParaRPr lang="en-US" altLang="ja-JP" sz="1400" dirty="0"/>
          </a:p>
          <a:p>
            <a:r>
              <a:rPr lang="ja-JP" altLang="en-US" sz="1400" dirty="0" smtClean="0"/>
              <a:t>それが今回の結果とどうつながるのか？日々の変動では海陸の温度コントラストから作られる冷えこみが効いてくるよというのが新しい理解．だから海陸の差を見ていくことが気温の日々の振れ幅に効いてくるでしょう．</a:t>
            </a:r>
            <a:endParaRPr lang="en-US" altLang="ja-JP" sz="1400" dirty="0" smtClean="0"/>
          </a:p>
        </p:txBody>
      </p:sp>
      <p:sp>
        <p:nvSpPr>
          <p:cNvPr id="14" name="フリーフォーム 13"/>
          <p:cNvSpPr/>
          <p:nvPr/>
        </p:nvSpPr>
        <p:spPr>
          <a:xfrm>
            <a:off x="2064030" y="1501676"/>
            <a:ext cx="5218518" cy="1348276"/>
          </a:xfrm>
          <a:custGeom>
            <a:avLst/>
            <a:gdLst>
              <a:gd name="connsiteX0" fmla="*/ 0 w 5218518"/>
              <a:gd name="connsiteY0" fmla="*/ 897802 h 1348276"/>
              <a:gd name="connsiteX1" fmla="*/ 1047404 w 5218518"/>
              <a:gd name="connsiteY1" fmla="*/ 28 h 1348276"/>
              <a:gd name="connsiteX2" fmla="*/ 2477193 w 5218518"/>
              <a:gd name="connsiteY2" fmla="*/ 922741 h 1348276"/>
              <a:gd name="connsiteX3" fmla="*/ 3591099 w 5218518"/>
              <a:gd name="connsiteY3" fmla="*/ 1338377 h 1348276"/>
              <a:gd name="connsiteX4" fmla="*/ 5054139 w 5218518"/>
              <a:gd name="connsiteY4" fmla="*/ 540355 h 1348276"/>
              <a:gd name="connsiteX5" fmla="*/ 5120640 w 5218518"/>
              <a:gd name="connsiteY5" fmla="*/ 482166 h 13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518" h="1348276">
                <a:moveTo>
                  <a:pt x="0" y="897802"/>
                </a:moveTo>
                <a:cubicBezTo>
                  <a:pt x="317269" y="446837"/>
                  <a:pt x="634539" y="-4128"/>
                  <a:pt x="1047404" y="28"/>
                </a:cubicBezTo>
                <a:cubicBezTo>
                  <a:pt x="1460269" y="4184"/>
                  <a:pt x="2053244" y="699683"/>
                  <a:pt x="2477193" y="922741"/>
                </a:cubicBezTo>
                <a:cubicBezTo>
                  <a:pt x="2901142" y="1145799"/>
                  <a:pt x="3161608" y="1402108"/>
                  <a:pt x="3591099" y="1338377"/>
                </a:cubicBezTo>
                <a:cubicBezTo>
                  <a:pt x="4020590" y="1274646"/>
                  <a:pt x="4799216" y="683057"/>
                  <a:pt x="5054139" y="540355"/>
                </a:cubicBezTo>
                <a:cubicBezTo>
                  <a:pt x="5309063" y="397653"/>
                  <a:pt x="5214851" y="439909"/>
                  <a:pt x="5120640" y="482166"/>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9720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前日差を見る意義</a:t>
            </a:r>
            <a:r>
              <a:rPr kumimoji="1" lang="ja-JP" altLang="en-US" sz="2400" b="1" dirty="0" smtClean="0">
                <a:solidFill>
                  <a:schemeClr val="bg1"/>
                </a:solidFill>
              </a:rPr>
              <a:t>　　</a:t>
            </a:r>
            <a:endParaRPr kumimoji="1" lang="ja-JP" altLang="en-US" sz="2400" b="1" dirty="0">
              <a:solidFill>
                <a:schemeClr val="bg1"/>
              </a:solidFill>
            </a:endParaRPr>
          </a:p>
        </p:txBody>
      </p:sp>
      <p:sp>
        <p:nvSpPr>
          <p:cNvPr id="12" name="フリーフォーム 11"/>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04104" y="637060"/>
            <a:ext cx="8744694" cy="6771084"/>
          </a:xfrm>
          <a:prstGeom prst="rect">
            <a:avLst/>
          </a:prstGeom>
          <a:noFill/>
        </p:spPr>
        <p:txBody>
          <a:bodyPr wrap="square" rtlCol="0">
            <a:spAutoFit/>
          </a:bodyPr>
          <a:lstStyle/>
          <a:p>
            <a:r>
              <a:rPr lang="ja-JP" altLang="en-US" sz="1400" dirty="0"/>
              <a:t>１）その研究の核心をなす学術的「問い」を明確に，学術的独自性や創造性も明確</a:t>
            </a:r>
            <a:r>
              <a:rPr lang="ja-JP" altLang="en-US" sz="1400" dirty="0" smtClean="0"/>
              <a:t>に</a:t>
            </a:r>
            <a:endParaRPr lang="en-US" altLang="ja-JP" sz="1400" dirty="0" smtClean="0"/>
          </a:p>
          <a:p>
            <a:endParaRPr lang="en-US" altLang="ja-JP" sz="1400" dirty="0" smtClean="0"/>
          </a:p>
          <a:p>
            <a:r>
              <a:rPr lang="ja-JP" altLang="en-US" sz="1400" dirty="0" smtClean="0"/>
              <a:t>→温暖化した際に，平均的に気温が上昇するのはわかっているが，日々のスケールの天候がどのように変わっていくかも非常に興味深い問題である．そのようなときに日々気温幅（月内標準偏差）がよく使われる．がしかし，標準偏差は極端に高い気温や低い気温を拾うことができる性質をもっており，極端な話</a:t>
            </a:r>
            <a:r>
              <a:rPr lang="en-US" altLang="ja-JP" sz="1400" dirty="0" smtClean="0"/>
              <a:t>sin</a:t>
            </a:r>
            <a:r>
              <a:rPr lang="ja-JP" altLang="en-US" sz="1400" dirty="0" smtClean="0"/>
              <a:t>カーブを描いても値は大きいこともあり得る．つまり今日と明日の気温の差が大きい訳ではなく，日々のスケールの天候という点では不十分だと考える．早崎・田中では</a:t>
            </a:r>
            <a:r>
              <a:rPr lang="en-US" altLang="ja-JP" sz="1400" dirty="0" smtClean="0"/>
              <a:t>3</a:t>
            </a:r>
            <a:r>
              <a:rPr lang="ja-JP" altLang="en-US" sz="1400" dirty="0" smtClean="0"/>
              <a:t>日間で</a:t>
            </a:r>
            <a:r>
              <a:rPr lang="en-US" altLang="ja-JP" sz="1400" dirty="0" smtClean="0"/>
              <a:t>20℃</a:t>
            </a:r>
            <a:r>
              <a:rPr lang="ja-JP" altLang="en-US" sz="1400" dirty="0" smtClean="0"/>
              <a:t>変化したときを気温急変イベントと呼んでおり，北半球規模の気温急変について調べている．</a:t>
            </a:r>
            <a:endParaRPr lang="en-US" altLang="ja-JP" sz="1400" dirty="0" smtClean="0"/>
          </a:p>
          <a:p>
            <a:r>
              <a:rPr lang="ja-JP" altLang="en-US" sz="1400" dirty="0" smtClean="0"/>
              <a:t>前日差は昨日と今日の差を示すので確実に日々の気温変動と言えよう．その日々のスケールの中でも急激に気温が変化することは健康面や経済面においても重要なことからどのような気候学なのかを抑えておくことは大変意義がある．そのうえ，その急激な日々の気温変化がどのように将来変わっていくのかも興味深い．その長期トレンドの理解を深めるためにも基礎的な情報収集として，それらがどのような理由から地域性を形成しているのかを理解する必要がある．</a:t>
            </a:r>
            <a:endParaRPr lang="en-US" altLang="ja-JP" sz="1400" dirty="0" smtClean="0"/>
          </a:p>
          <a:p>
            <a:endParaRPr lang="en-US" altLang="ja-JP" sz="1400" dirty="0"/>
          </a:p>
          <a:p>
            <a:endParaRPr lang="ja-JP" altLang="en-US" sz="1400" dirty="0"/>
          </a:p>
          <a:p>
            <a:r>
              <a:rPr lang="ja-JP" altLang="en-US" sz="1400" dirty="0"/>
              <a:t>２）その「問い」を解くことがどのような点で学術的に重要なことなのか？</a:t>
            </a:r>
          </a:p>
          <a:p>
            <a:r>
              <a:rPr lang="ja-JP" altLang="en-US" sz="1400" dirty="0"/>
              <a:t>３）着想に至る経緯や関連する国内外の研究動向とこの研究の位置づけを明確に</a:t>
            </a:r>
          </a:p>
          <a:p>
            <a:r>
              <a:rPr lang="ja-JP" altLang="en-US" sz="1400" dirty="0"/>
              <a:t>４）この研究の遂行によってより広い学術，科学技術あるいは社会への波及効果が期待できる</a:t>
            </a:r>
            <a:r>
              <a:rPr lang="ja-JP" altLang="en-US" sz="1400" dirty="0" smtClean="0"/>
              <a:t>か</a:t>
            </a:r>
            <a:endParaRPr lang="en-US" altLang="ja-JP" sz="1400" dirty="0" smtClean="0"/>
          </a:p>
          <a:p>
            <a:r>
              <a:rPr lang="ja-JP" altLang="en-US" sz="1400" dirty="0" smtClean="0"/>
              <a:t>旅行する際にはすぐに役立つお話だよね</a:t>
            </a:r>
            <a:endParaRPr lang="en-US" altLang="ja-JP" sz="1400" dirty="0"/>
          </a:p>
          <a:p>
            <a:endParaRPr lang="ja-JP" altLang="en-US" sz="1400" dirty="0"/>
          </a:p>
          <a:p>
            <a:r>
              <a:rPr lang="en-US" altLang="ja-JP" sz="1400" dirty="0"/>
              <a:t>B</a:t>
            </a:r>
            <a:r>
              <a:rPr lang="ja-JP" altLang="en-US" sz="1400" dirty="0"/>
              <a:t>　研究方法の妥当性　</a:t>
            </a:r>
          </a:p>
          <a:p>
            <a:r>
              <a:rPr lang="ja-JP" altLang="en-US" sz="1400" dirty="0"/>
              <a:t>　</a:t>
            </a:r>
            <a:r>
              <a:rPr lang="en-US" altLang="ja-JP" sz="1400" dirty="0"/>
              <a:t>A</a:t>
            </a:r>
            <a:r>
              <a:rPr lang="ja-JP" altLang="en-US" sz="1400" dirty="0"/>
              <a:t>で掲げた解くべき重要な「問い」に対し，その研究方法によって，その「問い」が</a:t>
            </a:r>
          </a:p>
          <a:p>
            <a:r>
              <a:rPr lang="ja-JP" altLang="en-US" sz="1400" dirty="0"/>
              <a:t>どのように解決できるのか？　ということを具体的に示す．</a:t>
            </a:r>
          </a:p>
          <a:p>
            <a:endParaRPr lang="ja-JP" altLang="en-US" sz="1400" dirty="0"/>
          </a:p>
          <a:p>
            <a:r>
              <a:rPr lang="en-US" altLang="ja-JP" sz="1400" dirty="0"/>
              <a:t>A</a:t>
            </a:r>
            <a:r>
              <a:rPr lang="ja-JP" altLang="en-US" sz="1400" dirty="0"/>
              <a:t>や</a:t>
            </a:r>
            <a:r>
              <a:rPr lang="en-US" altLang="ja-JP" sz="1400" dirty="0"/>
              <a:t>B</a:t>
            </a:r>
            <a:r>
              <a:rPr lang="ja-JP" altLang="en-US" sz="1400" dirty="0"/>
              <a:t>が明確に示されていれば，研究の詳細が分からなくても，「いい研究だなあ」</a:t>
            </a:r>
          </a:p>
          <a:p>
            <a:r>
              <a:rPr lang="ja-JP" altLang="en-US" sz="1400" dirty="0"/>
              <a:t>という印象を聴いている人は持つと思います．</a:t>
            </a:r>
          </a:p>
          <a:p>
            <a:endParaRPr lang="ja-JP" altLang="en-US" sz="1400" dirty="0"/>
          </a:p>
          <a:p>
            <a:r>
              <a:rPr lang="ja-JP" altLang="en-US" sz="1400" dirty="0"/>
              <a:t>もちろん，これらにこだわらずに，独自のやり方で，好印象に導く手は</a:t>
            </a:r>
          </a:p>
          <a:p>
            <a:r>
              <a:rPr lang="ja-JP" altLang="en-US" sz="1400" dirty="0"/>
              <a:t>沢山あると思いますので，あくまで参考です．</a:t>
            </a:r>
          </a:p>
          <a:p>
            <a:r>
              <a:rPr lang="ja-JP" altLang="en-US" sz="1400" dirty="0"/>
              <a:t>ですが，ここの掲げた方法が他人を納得させるオーソドックスな手であるということを知っておくことは，長い人生に役立つとおもいます．</a:t>
            </a:r>
            <a:endParaRPr lang="en-US" altLang="ja-JP" sz="1400" dirty="0" smtClean="0"/>
          </a:p>
        </p:txBody>
      </p:sp>
    </p:spTree>
    <p:extLst>
      <p:ext uri="{BB962C8B-B14F-4D97-AF65-F5344CB8AC3E}">
        <p14:creationId xmlns:p14="http://schemas.microsoft.com/office/powerpoint/2010/main" val="2838341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3370" y="1446414"/>
            <a:ext cx="4635697" cy="353831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27" y="1446414"/>
            <a:ext cx="4635697" cy="3538319"/>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21352" t="94730" r="18437"/>
          <a:stretch/>
        </p:blipFill>
        <p:spPr>
          <a:xfrm>
            <a:off x="5001054" y="5088968"/>
            <a:ext cx="3700327" cy="250040"/>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9863" t="94502" r="4940" b="-348"/>
          <a:stretch/>
        </p:blipFill>
        <p:spPr>
          <a:xfrm>
            <a:off x="102621" y="5119858"/>
            <a:ext cx="4225799" cy="211290"/>
          </a:xfrm>
          <a:prstGeom prst="rect">
            <a:avLst/>
          </a:prstGeom>
        </p:spPr>
      </p:pic>
    </p:spTree>
    <p:extLst>
      <p:ext uri="{BB962C8B-B14F-4D97-AF65-F5344CB8AC3E}">
        <p14:creationId xmlns:p14="http://schemas.microsoft.com/office/powerpoint/2010/main" val="743148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918" y="161539"/>
            <a:ext cx="5788164" cy="4194057"/>
          </a:xfrm>
          <a:prstGeom prst="rect">
            <a:avLst/>
          </a:prstGeom>
        </p:spPr>
      </p:pic>
    </p:spTree>
    <p:extLst>
      <p:ext uri="{BB962C8B-B14F-4D97-AF65-F5344CB8AC3E}">
        <p14:creationId xmlns:p14="http://schemas.microsoft.com/office/powerpoint/2010/main" val="433883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618" y="-99753"/>
            <a:ext cx="6554044" cy="6858000"/>
          </a:xfrm>
          <a:prstGeom prst="rect">
            <a:avLst/>
          </a:prstGeom>
        </p:spPr>
      </p:pic>
      <p:cxnSp>
        <p:nvCxnSpPr>
          <p:cNvPr id="7" name="直線コネクタ 6"/>
          <p:cNvCxnSpPr/>
          <p:nvPr/>
        </p:nvCxnSpPr>
        <p:spPr>
          <a:xfrm>
            <a:off x="-1612669" y="4771505"/>
            <a:ext cx="5336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612669" y="5996246"/>
            <a:ext cx="5336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551709" y="5580610"/>
            <a:ext cx="5336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612669" y="4378035"/>
            <a:ext cx="5336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図 10" descr="画面の領域"/>
          <p:cNvPicPr>
            <a:picLocks noChangeAspect="1"/>
          </p:cNvPicPr>
          <p:nvPr/>
        </p:nvPicPr>
        <p:blipFill rotWithShape="1">
          <a:blip r:embed="rId3">
            <a:extLst>
              <a:ext uri="{28A0092B-C50C-407E-A947-70E740481C1C}">
                <a14:useLocalDpi xmlns:a14="http://schemas.microsoft.com/office/drawing/2010/main" val="0"/>
              </a:ext>
            </a:extLst>
          </a:blip>
          <a:srcRect t="52525"/>
          <a:stretch/>
        </p:blipFill>
        <p:spPr>
          <a:xfrm>
            <a:off x="3644079" y="1796046"/>
            <a:ext cx="5499921" cy="4200200"/>
          </a:xfrm>
          <a:prstGeom prst="rect">
            <a:avLst/>
          </a:prstGeom>
        </p:spPr>
      </p:pic>
      <p:pic>
        <p:nvPicPr>
          <p:cNvPr id="12" name="図 11" descr="画面の領域"/>
          <p:cNvPicPr>
            <a:picLocks noChangeAspect="1"/>
          </p:cNvPicPr>
          <p:nvPr/>
        </p:nvPicPr>
        <p:blipFill rotWithShape="1">
          <a:blip r:embed="rId3">
            <a:extLst>
              <a:ext uri="{28A0092B-C50C-407E-A947-70E740481C1C}">
                <a14:useLocalDpi xmlns:a14="http://schemas.microsoft.com/office/drawing/2010/main" val="0"/>
              </a:ext>
            </a:extLst>
          </a:blip>
          <a:srcRect l="12545" t="1423" r="6835" b="95802"/>
          <a:stretch/>
        </p:blipFill>
        <p:spPr>
          <a:xfrm>
            <a:off x="3785062" y="1380411"/>
            <a:ext cx="5253643" cy="290945"/>
          </a:xfrm>
          <a:prstGeom prst="rect">
            <a:avLst/>
          </a:prstGeom>
        </p:spPr>
      </p:pic>
    </p:spTree>
    <p:extLst>
      <p:ext uri="{BB962C8B-B14F-4D97-AF65-F5344CB8AC3E}">
        <p14:creationId xmlns:p14="http://schemas.microsoft.com/office/powerpoint/2010/main" val="2123429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海面水温の変化量の設定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86836" y="5137184"/>
            <a:ext cx="3817835" cy="923330"/>
          </a:xfrm>
          <a:prstGeom prst="rect">
            <a:avLst/>
          </a:prstGeom>
          <a:noFill/>
        </p:spPr>
        <p:txBody>
          <a:bodyPr wrap="square" rtlCol="0">
            <a:spAutoFit/>
          </a:bodyPr>
          <a:lstStyle/>
          <a:p>
            <a:r>
              <a:rPr kumimoji="1" lang="ja-JP" altLang="en-US" dirty="0" smtClean="0">
                <a:solidFill>
                  <a:schemeClr val="accent5">
                    <a:lumMod val="50000"/>
                  </a:schemeClr>
                </a:solidFill>
              </a:rPr>
              <a:t>北海道付近は </a:t>
            </a:r>
            <a:r>
              <a:rPr lang="en-US" altLang="ja-JP" dirty="0" smtClean="0">
                <a:solidFill>
                  <a:schemeClr val="accent5">
                    <a:lumMod val="50000"/>
                  </a:schemeClr>
                </a:solidFill>
              </a:rPr>
              <a:t>‐</a:t>
            </a:r>
            <a:r>
              <a:rPr lang="ja-JP" altLang="en-US" dirty="0" smtClean="0">
                <a:solidFill>
                  <a:schemeClr val="accent5">
                    <a:lumMod val="50000"/>
                  </a:schemeClr>
                </a:solidFill>
              </a:rPr>
              <a:t> </a:t>
            </a:r>
            <a:r>
              <a:rPr kumimoji="1" lang="en-US" altLang="ja-JP" dirty="0" smtClean="0">
                <a:solidFill>
                  <a:schemeClr val="accent5">
                    <a:lumMod val="50000"/>
                  </a:schemeClr>
                </a:solidFill>
              </a:rPr>
              <a:t>6</a:t>
            </a:r>
            <a:r>
              <a:rPr kumimoji="1" lang="ja-JP" altLang="en-US" dirty="0" smtClean="0">
                <a:solidFill>
                  <a:schemeClr val="accent5">
                    <a:lumMod val="50000"/>
                  </a:schemeClr>
                </a:solidFill>
              </a:rPr>
              <a:t>～</a:t>
            </a:r>
            <a:r>
              <a:rPr lang="en-US" altLang="ja-JP" dirty="0" smtClean="0">
                <a:solidFill>
                  <a:schemeClr val="accent5">
                    <a:lumMod val="50000"/>
                  </a:schemeClr>
                </a:solidFill>
              </a:rPr>
              <a:t>-</a:t>
            </a:r>
            <a:r>
              <a:rPr lang="ja-JP" altLang="en-US" dirty="0" smtClean="0">
                <a:solidFill>
                  <a:schemeClr val="accent5">
                    <a:lumMod val="50000"/>
                  </a:schemeClr>
                </a:solidFill>
              </a:rPr>
              <a:t> </a:t>
            </a:r>
            <a:r>
              <a:rPr kumimoji="1" lang="en-US" altLang="ja-JP" dirty="0" smtClean="0">
                <a:solidFill>
                  <a:schemeClr val="accent5">
                    <a:lumMod val="50000"/>
                  </a:schemeClr>
                </a:solidFill>
              </a:rPr>
              <a:t>4</a:t>
            </a:r>
            <a:r>
              <a:rPr kumimoji="1" lang="ja-JP" altLang="en-US" dirty="0" smtClean="0">
                <a:solidFill>
                  <a:schemeClr val="accent5">
                    <a:lumMod val="50000"/>
                  </a:schemeClr>
                </a:solidFill>
              </a:rPr>
              <a:t>℃この緯度帯で低い→オホーツク海は同緯度帯で比較して，</a:t>
            </a:r>
            <a:r>
              <a:rPr kumimoji="1" lang="en-US" altLang="ja-JP" dirty="0" smtClean="0">
                <a:solidFill>
                  <a:schemeClr val="accent5">
                    <a:lumMod val="50000"/>
                  </a:schemeClr>
                </a:solidFill>
              </a:rPr>
              <a:t>-6</a:t>
            </a:r>
            <a:r>
              <a:rPr kumimoji="1" lang="ja-JP" altLang="en-US" dirty="0" smtClean="0">
                <a:solidFill>
                  <a:schemeClr val="accent5">
                    <a:lumMod val="50000"/>
                  </a:schemeClr>
                </a:solidFill>
              </a:rPr>
              <a:t>℃ほど異常である．</a:t>
            </a:r>
            <a:endParaRPr kumimoji="1" lang="en-US" altLang="ja-JP" dirty="0" smtClean="0">
              <a:solidFill>
                <a:schemeClr val="accent5">
                  <a:lumMod val="50000"/>
                </a:schemeClr>
              </a:solidFill>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72" y="1633571"/>
            <a:ext cx="3928892" cy="2783419"/>
          </a:xfrm>
          <a:prstGeom prst="rect">
            <a:avLst/>
          </a:prstGeom>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196"/>
          <a:stretch/>
        </p:blipFill>
        <p:spPr bwMode="auto">
          <a:xfrm>
            <a:off x="4451044" y="1361453"/>
            <a:ext cx="4447688" cy="251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5702030" y="4455865"/>
            <a:ext cx="2723823" cy="369332"/>
          </a:xfrm>
          <a:prstGeom prst="rect">
            <a:avLst/>
          </a:prstGeom>
          <a:noFill/>
        </p:spPr>
        <p:txBody>
          <a:bodyPr wrap="none" rtlCol="0">
            <a:spAutoFit/>
          </a:bodyPr>
          <a:lstStyle/>
          <a:p>
            <a:r>
              <a:rPr kumimoji="1" lang="ja-JP" altLang="en-US" b="1" dirty="0" smtClean="0"/>
              <a:t>初期値の</a:t>
            </a:r>
            <a:r>
              <a:rPr lang="ja-JP" altLang="en-US" b="1" dirty="0" smtClean="0"/>
              <a:t>海面水温［℃］</a:t>
            </a:r>
            <a:endParaRPr kumimoji="1" lang="ja-JP" altLang="en-US" b="1" dirty="0"/>
          </a:p>
        </p:txBody>
      </p:sp>
      <p:sp>
        <p:nvSpPr>
          <p:cNvPr id="14" name="テキスト ボックス 13"/>
          <p:cNvSpPr txBox="1"/>
          <p:nvPr/>
        </p:nvSpPr>
        <p:spPr>
          <a:xfrm flipH="1">
            <a:off x="4539075" y="1284913"/>
            <a:ext cx="2425096" cy="369332"/>
          </a:xfrm>
          <a:prstGeom prst="rect">
            <a:avLst/>
          </a:prstGeom>
          <a:solidFill>
            <a:schemeClr val="bg1"/>
          </a:solidFill>
        </p:spPr>
        <p:txBody>
          <a:bodyPr wrap="square" rtlCol="0">
            <a:spAutoFit/>
          </a:bodyPr>
          <a:lstStyle/>
          <a:p>
            <a:pPr algn="ctr"/>
            <a:r>
              <a:rPr kumimoji="1" lang="en-US" altLang="ja-JP" b="1" dirty="0" smtClean="0"/>
              <a:t>CTL</a:t>
            </a:r>
            <a:r>
              <a:rPr kumimoji="1" lang="ja-JP" altLang="en-US" b="1" dirty="0" smtClean="0"/>
              <a:t>（標準実験</a:t>
            </a:r>
            <a:r>
              <a:rPr kumimoji="1" lang="ja-JP" altLang="en-US" dirty="0" smtClean="0"/>
              <a:t>）</a:t>
            </a:r>
            <a:endParaRPr kumimoji="1" lang="ja-JP" altLang="en-US" dirty="0"/>
          </a:p>
        </p:txBody>
      </p:sp>
      <p:sp>
        <p:nvSpPr>
          <p:cNvPr id="15" name="テキスト ボックス 14"/>
          <p:cNvSpPr txBox="1"/>
          <p:nvPr/>
        </p:nvSpPr>
        <p:spPr>
          <a:xfrm flipH="1">
            <a:off x="6718904" y="1264161"/>
            <a:ext cx="2425096" cy="369332"/>
          </a:xfrm>
          <a:prstGeom prst="rect">
            <a:avLst/>
          </a:prstGeom>
          <a:solidFill>
            <a:schemeClr val="bg1"/>
          </a:solidFill>
        </p:spPr>
        <p:txBody>
          <a:bodyPr wrap="square" rtlCol="0">
            <a:spAutoFit/>
          </a:bodyPr>
          <a:lstStyle/>
          <a:p>
            <a:pPr algn="ctr"/>
            <a:r>
              <a:rPr lang="en-US" altLang="ja-JP" b="1" dirty="0" smtClean="0"/>
              <a:t>SST+6</a:t>
            </a:r>
            <a:r>
              <a:rPr lang="ja-JP" altLang="en-US" b="1" dirty="0" smtClean="0"/>
              <a:t>℃</a:t>
            </a:r>
            <a:r>
              <a:rPr kumimoji="1" lang="ja-JP" altLang="en-US" b="1" dirty="0" smtClean="0"/>
              <a:t>実験</a:t>
            </a:r>
            <a:endParaRPr kumimoji="1" lang="ja-JP" altLang="en-US" dirty="0"/>
          </a:p>
        </p:txBody>
      </p:sp>
      <p:sp>
        <p:nvSpPr>
          <p:cNvPr id="2" name="正方形/長方形 1"/>
          <p:cNvSpPr/>
          <p:nvPr/>
        </p:nvSpPr>
        <p:spPr>
          <a:xfrm>
            <a:off x="4820630" y="5230317"/>
            <a:ext cx="3796548" cy="646331"/>
          </a:xfrm>
          <a:prstGeom prst="rect">
            <a:avLst/>
          </a:prstGeom>
        </p:spPr>
        <p:txBody>
          <a:bodyPr wrap="square">
            <a:spAutoFit/>
          </a:bodyPr>
          <a:lstStyle/>
          <a:p>
            <a:r>
              <a:rPr lang="ja-JP" altLang="en-US" dirty="0">
                <a:solidFill>
                  <a:schemeClr val="accent5">
                    <a:lumMod val="50000"/>
                  </a:schemeClr>
                </a:solidFill>
              </a:rPr>
              <a:t>ちなみに北海道の東西でも</a:t>
            </a:r>
            <a:r>
              <a:rPr lang="en-US" altLang="ja-JP" dirty="0">
                <a:solidFill>
                  <a:schemeClr val="accent5">
                    <a:lumMod val="50000"/>
                  </a:schemeClr>
                </a:solidFill>
              </a:rPr>
              <a:t>4</a:t>
            </a:r>
            <a:r>
              <a:rPr lang="ja-JP" altLang="en-US" dirty="0">
                <a:solidFill>
                  <a:schemeClr val="accent5">
                    <a:lumMod val="50000"/>
                  </a:schemeClr>
                </a:solidFill>
              </a:rPr>
              <a:t>～</a:t>
            </a:r>
            <a:r>
              <a:rPr lang="en-US" altLang="ja-JP" dirty="0">
                <a:solidFill>
                  <a:schemeClr val="accent5">
                    <a:lumMod val="50000"/>
                  </a:schemeClr>
                </a:solidFill>
              </a:rPr>
              <a:t>6℃</a:t>
            </a:r>
            <a:r>
              <a:rPr lang="ja-JP" altLang="en-US" dirty="0">
                <a:solidFill>
                  <a:schemeClr val="accent5">
                    <a:lumMod val="50000"/>
                  </a:schemeClr>
                </a:solidFill>
              </a:rPr>
              <a:t>くらいの差はある</a:t>
            </a:r>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25" t="88031" r="50251" b="486"/>
          <a:stretch/>
        </p:blipFill>
        <p:spPr bwMode="auto">
          <a:xfrm>
            <a:off x="5256452" y="3857689"/>
            <a:ext cx="3169401" cy="54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0" y="1139797"/>
            <a:ext cx="4366901" cy="646331"/>
          </a:xfrm>
          <a:prstGeom prst="rect">
            <a:avLst/>
          </a:prstGeom>
          <a:solidFill>
            <a:schemeClr val="bg1"/>
          </a:solidFill>
        </p:spPr>
        <p:txBody>
          <a:bodyPr wrap="square">
            <a:spAutoFit/>
          </a:bodyPr>
          <a:lstStyle/>
          <a:p>
            <a:pPr algn="ctr"/>
            <a:r>
              <a:rPr lang="en-US" altLang="ja-JP" b="1" dirty="0"/>
              <a:t>5</a:t>
            </a:r>
            <a:r>
              <a:rPr lang="ja-JP" altLang="en-US" b="1" dirty="0"/>
              <a:t>月 </a:t>
            </a:r>
            <a:r>
              <a:rPr lang="ja-JP" altLang="en-US" b="1" dirty="0" smtClean="0"/>
              <a:t>海面水温の同緯度帯の比較</a:t>
            </a:r>
            <a:endParaRPr lang="en-US" altLang="ja-JP" b="1" dirty="0" smtClean="0"/>
          </a:p>
          <a:p>
            <a:pPr algn="ctr"/>
            <a:r>
              <a:rPr lang="en-US" altLang="ja-JP" b="1" dirty="0" smtClean="0"/>
              <a:t>SST</a:t>
            </a:r>
            <a:r>
              <a:rPr lang="ja-JP" altLang="en-US" b="1" dirty="0" smtClean="0"/>
              <a:t>　</a:t>
            </a:r>
            <a:r>
              <a:rPr lang="en-US" altLang="ja-JP" b="1" dirty="0" smtClean="0"/>
              <a:t>―</a:t>
            </a:r>
            <a:r>
              <a:rPr lang="ja-JP" altLang="en-US" b="1" dirty="0" smtClean="0"/>
              <a:t>　東西平均した</a:t>
            </a:r>
            <a:r>
              <a:rPr lang="en-US" altLang="ja-JP" b="1" dirty="0" smtClean="0"/>
              <a:t>SST</a:t>
            </a:r>
            <a:r>
              <a:rPr lang="ja-JP" altLang="en-US" b="1" dirty="0" smtClean="0"/>
              <a:t>［℃］</a:t>
            </a:r>
            <a:endParaRPr lang="ja-JP" altLang="en-US" dirty="0"/>
          </a:p>
        </p:txBody>
      </p:sp>
      <p:sp>
        <p:nvSpPr>
          <p:cNvPr id="5" name="右矢印 4"/>
          <p:cNvSpPr/>
          <p:nvPr/>
        </p:nvSpPr>
        <p:spPr>
          <a:xfrm>
            <a:off x="4178832" y="2519840"/>
            <a:ext cx="306737" cy="50544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5596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a:stretch>
            <a:fillRect/>
          </a:stretch>
        </p:blipFill>
        <p:spPr>
          <a:xfrm>
            <a:off x="4727532" y="706110"/>
            <a:ext cx="4082735" cy="2078980"/>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導入①　前日差を見る意義　</a:t>
            </a:r>
            <a:r>
              <a:rPr kumimoji="1" lang="ja-JP" altLang="en-US" sz="2400" b="1" dirty="0" smtClean="0">
                <a:solidFill>
                  <a:schemeClr val="bg1"/>
                </a:solidFill>
              </a:rPr>
              <a:t>　　</a:t>
            </a:r>
            <a:endParaRPr kumimoji="1" lang="ja-JP" altLang="en-US" sz="2400" b="1" dirty="0">
              <a:solidFill>
                <a:schemeClr val="bg1"/>
              </a:solidFill>
            </a:endParaRPr>
          </a:p>
        </p:txBody>
      </p:sp>
      <p:sp>
        <p:nvSpPr>
          <p:cNvPr id="12" name="フリーフォーム 11"/>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rotWithShape="1">
          <a:blip r:embed="rId4"/>
          <a:srcRect r="12236"/>
          <a:stretch/>
        </p:blipFill>
        <p:spPr>
          <a:xfrm>
            <a:off x="4720063" y="706109"/>
            <a:ext cx="4046036" cy="2078980"/>
          </a:xfrm>
          <a:prstGeom prst="rect">
            <a:avLst/>
          </a:prstGeom>
        </p:spPr>
      </p:pic>
      <p:sp>
        <p:nvSpPr>
          <p:cNvPr id="14" name="フリーフォーム 13"/>
          <p:cNvSpPr/>
          <p:nvPr/>
        </p:nvSpPr>
        <p:spPr>
          <a:xfrm>
            <a:off x="5088905" y="1452283"/>
            <a:ext cx="3527970" cy="849854"/>
          </a:xfrm>
          <a:custGeom>
            <a:avLst/>
            <a:gdLst>
              <a:gd name="connsiteX0" fmla="*/ 0 w 5218518"/>
              <a:gd name="connsiteY0" fmla="*/ 897802 h 1348276"/>
              <a:gd name="connsiteX1" fmla="*/ 1047404 w 5218518"/>
              <a:gd name="connsiteY1" fmla="*/ 28 h 1348276"/>
              <a:gd name="connsiteX2" fmla="*/ 2477193 w 5218518"/>
              <a:gd name="connsiteY2" fmla="*/ 922741 h 1348276"/>
              <a:gd name="connsiteX3" fmla="*/ 3591099 w 5218518"/>
              <a:gd name="connsiteY3" fmla="*/ 1338377 h 1348276"/>
              <a:gd name="connsiteX4" fmla="*/ 5054139 w 5218518"/>
              <a:gd name="connsiteY4" fmla="*/ 540355 h 1348276"/>
              <a:gd name="connsiteX5" fmla="*/ 5120640 w 5218518"/>
              <a:gd name="connsiteY5" fmla="*/ 482166 h 13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518" h="1348276">
                <a:moveTo>
                  <a:pt x="0" y="897802"/>
                </a:moveTo>
                <a:cubicBezTo>
                  <a:pt x="317269" y="446837"/>
                  <a:pt x="634539" y="-4128"/>
                  <a:pt x="1047404" y="28"/>
                </a:cubicBezTo>
                <a:cubicBezTo>
                  <a:pt x="1460269" y="4184"/>
                  <a:pt x="2053244" y="699683"/>
                  <a:pt x="2477193" y="922741"/>
                </a:cubicBezTo>
                <a:cubicBezTo>
                  <a:pt x="2901142" y="1145799"/>
                  <a:pt x="3161608" y="1402108"/>
                  <a:pt x="3591099" y="1338377"/>
                </a:cubicBezTo>
                <a:cubicBezTo>
                  <a:pt x="4020590" y="1274646"/>
                  <a:pt x="4799216" y="683057"/>
                  <a:pt x="5054139" y="540355"/>
                </a:cubicBezTo>
                <a:cubicBezTo>
                  <a:pt x="5309063" y="397653"/>
                  <a:pt x="5214851" y="439909"/>
                  <a:pt x="5120640" y="482166"/>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29227" y="1293140"/>
            <a:ext cx="4157373" cy="4647426"/>
          </a:xfrm>
          <a:prstGeom prst="rect">
            <a:avLst/>
          </a:prstGeom>
        </p:spPr>
        <p:txBody>
          <a:bodyPr wrap="square">
            <a:spAutoFit/>
          </a:bodyPr>
          <a:lstStyle/>
          <a:p>
            <a:r>
              <a:rPr lang="ja-JP" altLang="en-US" sz="2000" b="1" dirty="0" smtClean="0">
                <a:solidFill>
                  <a:srgbClr val="002060"/>
                </a:solidFill>
              </a:rPr>
              <a:t>・平均気温の温暖化がほぼ確実視される中で日々の気温の変動がどうなるかは興味深いテーマである．</a:t>
            </a:r>
            <a:endParaRPr lang="en-US" altLang="ja-JP" sz="2000" b="1" dirty="0" smtClean="0">
              <a:solidFill>
                <a:srgbClr val="002060"/>
              </a:solidFill>
            </a:endParaRPr>
          </a:p>
          <a:p>
            <a:endParaRPr lang="en-US" altLang="ja-JP" sz="2000" b="1" dirty="0" smtClean="0">
              <a:solidFill>
                <a:srgbClr val="002060"/>
              </a:solidFill>
            </a:endParaRPr>
          </a:p>
          <a:p>
            <a:r>
              <a:rPr lang="ja-JP" altLang="en-US" sz="2000" b="1" dirty="0" smtClean="0">
                <a:solidFill>
                  <a:srgbClr val="002060"/>
                </a:solidFill>
              </a:rPr>
              <a:t>・気温の月内標準偏差（日々気温幅）の長期トレンドを調べた研究は数多く存在する（</a:t>
            </a:r>
            <a:r>
              <a:rPr lang="en-US" altLang="ja-JP" sz="2000" b="1" dirty="0">
                <a:solidFill>
                  <a:srgbClr val="002060"/>
                </a:solidFill>
              </a:rPr>
              <a:t>Fujibe et al., 2007; Griffiths et al., 2005 </a:t>
            </a:r>
            <a:r>
              <a:rPr lang="ja-JP" altLang="en-US" sz="2000" b="1" dirty="0">
                <a:solidFill>
                  <a:srgbClr val="002060"/>
                </a:solidFill>
              </a:rPr>
              <a:t>など </a:t>
            </a:r>
            <a:r>
              <a:rPr lang="ja-JP" altLang="en-US" sz="2000" b="1" dirty="0" smtClean="0">
                <a:solidFill>
                  <a:srgbClr val="002060"/>
                </a:solidFill>
              </a:rPr>
              <a:t>）</a:t>
            </a:r>
            <a:endParaRPr lang="en-US" altLang="ja-JP" sz="2000" b="1" dirty="0" smtClean="0">
              <a:solidFill>
                <a:srgbClr val="002060"/>
              </a:solidFill>
            </a:endParaRPr>
          </a:p>
          <a:p>
            <a:endParaRPr lang="en-US" altLang="ja-JP" sz="2000" b="1" dirty="0">
              <a:solidFill>
                <a:srgbClr val="002060"/>
              </a:solidFill>
            </a:endParaRPr>
          </a:p>
          <a:p>
            <a:r>
              <a:rPr lang="ja-JP" altLang="en-US" sz="2000" b="1" dirty="0" smtClean="0">
                <a:solidFill>
                  <a:srgbClr val="002060"/>
                </a:solidFill>
              </a:rPr>
              <a:t>・その</a:t>
            </a:r>
            <a:r>
              <a:rPr lang="ja-JP" altLang="en-US" sz="2000" b="1" dirty="0">
                <a:solidFill>
                  <a:srgbClr val="002060"/>
                </a:solidFill>
              </a:rPr>
              <a:t>点，気温の前日差は日々の気温の変動であり，さらに健康面・経済面という観点からも重要である．</a:t>
            </a:r>
            <a:endParaRPr lang="en-US" altLang="ja-JP" sz="2000" b="1" dirty="0">
              <a:solidFill>
                <a:srgbClr val="002060"/>
              </a:solidFill>
            </a:endParaRPr>
          </a:p>
          <a:p>
            <a:r>
              <a:rPr lang="ja-JP" altLang="en-US" sz="2000" b="1" dirty="0">
                <a:solidFill>
                  <a:srgbClr val="002060"/>
                </a:solidFill>
              </a:rPr>
              <a:t>将来どうなるかも興味深い．</a:t>
            </a:r>
            <a:endParaRPr lang="en-US" altLang="ja-JP" sz="2000" b="1" dirty="0">
              <a:solidFill>
                <a:srgbClr val="002060"/>
              </a:solidFill>
            </a:endParaRPr>
          </a:p>
          <a:p>
            <a:endParaRPr lang="en-US" altLang="ja-JP" dirty="0" smtClean="0">
              <a:solidFill>
                <a:srgbClr val="002060"/>
              </a:solidFill>
            </a:endParaRPr>
          </a:p>
        </p:txBody>
      </p:sp>
      <p:sp>
        <p:nvSpPr>
          <p:cNvPr id="31" name="正方形/長方形 30"/>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36" name="正方形/長方形 35"/>
          <p:cNvSpPr/>
          <p:nvPr/>
        </p:nvSpPr>
        <p:spPr>
          <a:xfrm>
            <a:off x="8659126" y="2644949"/>
            <a:ext cx="566181" cy="369332"/>
          </a:xfrm>
          <a:prstGeom prst="rect">
            <a:avLst/>
          </a:prstGeom>
        </p:spPr>
        <p:txBody>
          <a:bodyPr wrap="none">
            <a:spAutoFit/>
          </a:bodyPr>
          <a:lstStyle/>
          <a:p>
            <a:r>
              <a:rPr lang="en-US" altLang="ja-JP" b="1" dirty="0" smtClean="0"/>
              <a:t>[</a:t>
            </a:r>
            <a:r>
              <a:rPr lang="ja-JP" altLang="en-US" b="1" dirty="0" smtClean="0"/>
              <a:t>日</a:t>
            </a:r>
            <a:r>
              <a:rPr lang="en-US" altLang="ja-JP" b="1" dirty="0" smtClean="0"/>
              <a:t>]</a:t>
            </a:r>
            <a:endParaRPr lang="ja-JP" altLang="en-US" b="1" dirty="0"/>
          </a:p>
        </p:txBody>
      </p:sp>
      <p:pic>
        <p:nvPicPr>
          <p:cNvPr id="34" name="図 33"/>
          <p:cNvPicPr>
            <a:picLocks noChangeAspect="1"/>
          </p:cNvPicPr>
          <p:nvPr/>
        </p:nvPicPr>
        <p:blipFill rotWithShape="1">
          <a:blip r:embed="rId4"/>
          <a:srcRect l="88007" r="2935" b="15809"/>
          <a:stretch/>
        </p:blipFill>
        <p:spPr>
          <a:xfrm>
            <a:off x="8754797" y="1004028"/>
            <a:ext cx="396402" cy="1435024"/>
          </a:xfrm>
          <a:prstGeom prst="rect">
            <a:avLst/>
          </a:prstGeom>
        </p:spPr>
      </p:pic>
      <p:grpSp>
        <p:nvGrpSpPr>
          <p:cNvPr id="38" name="グループ化 37"/>
          <p:cNvGrpSpPr/>
          <p:nvPr/>
        </p:nvGrpSpPr>
        <p:grpSpPr>
          <a:xfrm>
            <a:off x="4720063" y="3222932"/>
            <a:ext cx="4144507" cy="3206350"/>
            <a:chOff x="6823662" y="1154743"/>
            <a:chExt cx="4144507" cy="3804977"/>
          </a:xfrm>
        </p:grpSpPr>
        <p:sp>
          <p:nvSpPr>
            <p:cNvPr id="37" name="角丸四角形 36"/>
            <p:cNvSpPr/>
            <p:nvPr/>
          </p:nvSpPr>
          <p:spPr>
            <a:xfrm>
              <a:off x="6823662" y="1154743"/>
              <a:ext cx="4090204" cy="3804977"/>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944809" y="1473609"/>
              <a:ext cx="4023360" cy="3177576"/>
            </a:xfrm>
            <a:prstGeom prst="rect">
              <a:avLst/>
            </a:prstGeom>
          </p:spPr>
          <p:txBody>
            <a:bodyPr wrap="square">
              <a:spAutoFit/>
            </a:bodyPr>
            <a:lstStyle/>
            <a:p>
              <a:r>
                <a:rPr lang="ja-JP" altLang="en-US" sz="2400" b="1" dirty="0" smtClean="0">
                  <a:solidFill>
                    <a:schemeClr val="bg1"/>
                  </a:solidFill>
                </a:rPr>
                <a:t>前日差</a:t>
              </a:r>
              <a:r>
                <a:rPr lang="ja-JP" altLang="en-US" sz="2400" b="1" dirty="0">
                  <a:solidFill>
                    <a:schemeClr val="bg1"/>
                  </a:solidFill>
                </a:rPr>
                <a:t>の長期トレンドの理解の基礎研究として，</a:t>
              </a:r>
              <a:endParaRPr lang="en-US" altLang="ja-JP" sz="2400" b="1" dirty="0">
                <a:solidFill>
                  <a:schemeClr val="bg1"/>
                </a:solidFill>
              </a:endParaRPr>
            </a:p>
            <a:p>
              <a:r>
                <a:rPr lang="ja-JP" altLang="en-US" sz="2400" dirty="0" smtClean="0">
                  <a:solidFill>
                    <a:schemeClr val="bg1"/>
                  </a:solidFill>
                </a:rPr>
                <a:t>①最高気温前日差</a:t>
              </a:r>
              <a:r>
                <a:rPr lang="ja-JP" altLang="en-US" sz="2400" dirty="0">
                  <a:solidFill>
                    <a:schemeClr val="bg1"/>
                  </a:solidFill>
                </a:rPr>
                <a:t>の地域性・季節性</a:t>
              </a:r>
              <a:r>
                <a:rPr lang="ja-JP" altLang="en-US" sz="2400" dirty="0" smtClean="0">
                  <a:solidFill>
                    <a:schemeClr val="bg1"/>
                  </a:solidFill>
                </a:rPr>
                <a:t>の理解</a:t>
              </a:r>
              <a:endParaRPr lang="en-US" altLang="ja-JP" sz="2400" dirty="0" smtClean="0">
                <a:solidFill>
                  <a:schemeClr val="bg1"/>
                </a:solidFill>
              </a:endParaRPr>
            </a:p>
            <a:p>
              <a:r>
                <a:rPr lang="ja-JP" altLang="en-US" sz="2400" dirty="0" smtClean="0">
                  <a:solidFill>
                    <a:schemeClr val="bg1"/>
                  </a:solidFill>
                </a:rPr>
                <a:t>（卒論で示したため割愛）</a:t>
              </a:r>
              <a:endParaRPr lang="en-US" altLang="ja-JP" sz="2400" dirty="0">
                <a:solidFill>
                  <a:schemeClr val="bg1"/>
                </a:solidFill>
              </a:endParaRPr>
            </a:p>
            <a:p>
              <a:r>
                <a:rPr lang="ja-JP" altLang="en-US" sz="2400" b="1" dirty="0" smtClean="0">
                  <a:solidFill>
                    <a:srgbClr val="FFFF00"/>
                  </a:solidFill>
                </a:rPr>
                <a:t>②最高気温前日差</a:t>
              </a:r>
              <a:r>
                <a:rPr lang="ja-JP" altLang="en-US" sz="2400" b="1" dirty="0">
                  <a:solidFill>
                    <a:srgbClr val="FFFF00"/>
                  </a:solidFill>
                </a:rPr>
                <a:t>の気候学的形成要因を探る</a:t>
              </a:r>
            </a:p>
          </p:txBody>
        </p:sp>
      </p:grpSp>
    </p:spTree>
    <p:extLst>
      <p:ext uri="{BB962C8B-B14F-4D97-AF65-F5344CB8AC3E}">
        <p14:creationId xmlns:p14="http://schemas.microsoft.com/office/powerpoint/2010/main" val="29109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8A6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研究背景　気象ビジネスへの利用　経済的意義</a:t>
            </a:r>
            <a:r>
              <a:rPr kumimoji="1" lang="ja-JP" altLang="en-US" sz="2400" b="1" dirty="0" smtClean="0">
                <a:solidFill>
                  <a:schemeClr val="bg1"/>
                </a:solidFill>
              </a:rPr>
              <a:t>　</a:t>
            </a:r>
            <a:r>
              <a:rPr kumimoji="1" lang="ja-JP" altLang="en-US" sz="2800" b="1" dirty="0" smtClean="0">
                <a:solidFill>
                  <a:schemeClr val="bg1"/>
                </a:solidFill>
              </a:rPr>
              <a:t>　</a:t>
            </a:r>
            <a:endParaRPr kumimoji="1" lang="ja-JP" altLang="en-US" sz="28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8A6602"/>
                </a:solidFill>
                <a:latin typeface="Bradley Hand ITC" panose="03070402050302030203" pitchFamily="66" charset="0"/>
              </a:rPr>
              <a:t>Start</a:t>
            </a:r>
            <a:r>
              <a:rPr lang="ja-JP" altLang="en-US" sz="1600" b="1" dirty="0" smtClean="0">
                <a:solidFill>
                  <a:srgbClr val="8A6602"/>
                </a:solidFill>
                <a:latin typeface="Bradley Hand ITC" panose="03070402050302030203" pitchFamily="66" charset="0"/>
              </a:rPr>
              <a:t>　</a:t>
            </a:r>
            <a:r>
              <a:rPr lang="en-US" altLang="ja-JP" sz="1600" b="1" dirty="0" smtClean="0">
                <a:solidFill>
                  <a:srgbClr val="8A6602"/>
                </a:solidFill>
                <a:latin typeface="Bradley Hand ITC" panose="03070402050302030203" pitchFamily="66" charset="0"/>
              </a:rPr>
              <a:t> </a:t>
            </a:r>
            <a:r>
              <a:rPr lang="ja-JP" altLang="en-US" sz="1600" b="1" dirty="0" smtClean="0">
                <a:solidFill>
                  <a:srgbClr val="8A6602"/>
                </a:solidFill>
                <a:latin typeface="Bradley Hand ITC" panose="03070402050302030203" pitchFamily="66" charset="0"/>
              </a:rPr>
              <a:t> </a:t>
            </a:r>
            <a:r>
              <a:rPr lang="en-US" altLang="ja-JP" sz="3200" b="1" dirty="0" smtClean="0">
                <a:solidFill>
                  <a:srgbClr val="8A6602"/>
                </a:solidFill>
                <a:latin typeface="Bradley Hand ITC" panose="03070402050302030203" pitchFamily="66" charset="0"/>
              </a:rPr>
              <a:t>1</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2</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3</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4</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5</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6</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7</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8</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9</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10</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11</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12</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13</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14</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15</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16</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17</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18</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19</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20 </a:t>
            </a:r>
            <a:r>
              <a:rPr lang="ja-JP" altLang="en-US" sz="1600" b="1" dirty="0" smtClean="0">
                <a:solidFill>
                  <a:srgbClr val="8A6602"/>
                </a:solidFill>
                <a:latin typeface="Bradley Hand ITC" panose="03070402050302030203" pitchFamily="66" charset="0"/>
              </a:rPr>
              <a:t>　</a:t>
            </a:r>
            <a:r>
              <a:rPr lang="en-US" altLang="ja-JP" sz="1600" b="1" dirty="0" smtClean="0">
                <a:solidFill>
                  <a:srgbClr val="8A6602"/>
                </a:solidFill>
                <a:latin typeface="Bradley Hand ITC" panose="03070402050302030203" pitchFamily="66" charset="0"/>
              </a:rPr>
              <a:t>end</a:t>
            </a:r>
            <a:endParaRPr lang="ja-JP" altLang="en-US" sz="3200" b="1" dirty="0">
              <a:solidFill>
                <a:srgbClr val="8A6602"/>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8A6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011408" y="683604"/>
            <a:ext cx="2937241" cy="3738062"/>
          </a:xfrm>
          <a:prstGeom prst="rect">
            <a:avLst/>
          </a:prstGeom>
          <a:noFill/>
          <a:ln w="19050">
            <a:solidFill>
              <a:srgbClr val="7F6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図 10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597"/>
            <a:ext cx="5849842" cy="3170090"/>
          </a:xfrm>
          <a:prstGeom prst="rect">
            <a:avLst/>
          </a:prstGeom>
          <a:ln>
            <a:noFill/>
          </a:ln>
          <a:effectLst>
            <a:outerShdw blurRad="190500" algn="tl" rotWithShape="0">
              <a:srgbClr val="000000">
                <a:alpha val="70000"/>
              </a:srgbClr>
            </a:outerShdw>
          </a:effectLst>
        </p:spPr>
      </p:pic>
      <p:sp>
        <p:nvSpPr>
          <p:cNvPr id="104" name="テキスト ボックス 103"/>
          <p:cNvSpPr txBox="1"/>
          <p:nvPr/>
        </p:nvSpPr>
        <p:spPr>
          <a:xfrm>
            <a:off x="6123631" y="728347"/>
            <a:ext cx="2712797" cy="3693319"/>
          </a:xfrm>
          <a:prstGeom prst="rect">
            <a:avLst/>
          </a:prstGeom>
          <a:noFill/>
        </p:spPr>
        <p:txBody>
          <a:bodyPr wrap="square" rtlCol="0">
            <a:spAutoFit/>
          </a:bodyPr>
          <a:lstStyle/>
          <a:p>
            <a:r>
              <a:rPr kumimoji="1" lang="ja-JP" altLang="en-US" b="1" dirty="0" smtClean="0">
                <a:solidFill>
                  <a:srgbClr val="7F6000"/>
                </a:solidFill>
              </a:rPr>
              <a:t>〇気象をビジネスとして使う上で必要な指標</a:t>
            </a:r>
            <a:endParaRPr kumimoji="1" lang="en-US" altLang="ja-JP" b="1" dirty="0" smtClean="0">
              <a:solidFill>
                <a:srgbClr val="7F6000"/>
              </a:solidFill>
            </a:endParaRPr>
          </a:p>
          <a:p>
            <a:endParaRPr kumimoji="1" lang="en-US" altLang="ja-JP" dirty="0" smtClean="0">
              <a:solidFill>
                <a:srgbClr val="7F6000"/>
              </a:solidFill>
            </a:endParaRPr>
          </a:p>
          <a:p>
            <a:r>
              <a:rPr lang="ja-JP" altLang="en-US" dirty="0">
                <a:solidFill>
                  <a:srgbClr val="7F6000"/>
                </a:solidFill>
              </a:rPr>
              <a:t>　</a:t>
            </a:r>
            <a:r>
              <a:rPr lang="ja-JP" altLang="en-US" dirty="0" smtClean="0">
                <a:solidFill>
                  <a:srgbClr val="7F6000"/>
                </a:solidFill>
              </a:rPr>
              <a:t>　　　</a:t>
            </a:r>
            <a:r>
              <a:rPr kumimoji="1" lang="ja-JP" altLang="en-US" dirty="0" smtClean="0">
                <a:solidFill>
                  <a:srgbClr val="7F6000"/>
                </a:solidFill>
              </a:rPr>
              <a:t>気温</a:t>
            </a:r>
            <a:endParaRPr kumimoji="1" lang="en-US" altLang="ja-JP" dirty="0" smtClean="0">
              <a:solidFill>
                <a:srgbClr val="7F6000"/>
              </a:solidFill>
            </a:endParaRPr>
          </a:p>
          <a:p>
            <a:r>
              <a:rPr lang="ja-JP" altLang="en-US" dirty="0" smtClean="0">
                <a:solidFill>
                  <a:srgbClr val="7F6000"/>
                </a:solidFill>
              </a:rPr>
              <a:t>　　　　湿度</a:t>
            </a:r>
            <a:endParaRPr lang="en-US" altLang="ja-JP" dirty="0" smtClean="0">
              <a:solidFill>
                <a:srgbClr val="7F6000"/>
              </a:solidFill>
            </a:endParaRPr>
          </a:p>
          <a:p>
            <a:r>
              <a:rPr kumimoji="1" lang="ja-JP" altLang="en-US" dirty="0" smtClean="0">
                <a:solidFill>
                  <a:srgbClr val="7F6000"/>
                </a:solidFill>
              </a:rPr>
              <a:t>　　　　日射量</a:t>
            </a:r>
            <a:endParaRPr kumimoji="1" lang="en-US" altLang="ja-JP" dirty="0" smtClean="0">
              <a:solidFill>
                <a:srgbClr val="7F6000"/>
              </a:solidFill>
            </a:endParaRPr>
          </a:p>
          <a:p>
            <a:r>
              <a:rPr lang="ja-JP" altLang="en-US" dirty="0" smtClean="0">
                <a:solidFill>
                  <a:srgbClr val="7F6000"/>
                </a:solidFill>
              </a:rPr>
              <a:t>　　　　降水量</a:t>
            </a:r>
            <a:endParaRPr lang="en-US" altLang="ja-JP" dirty="0" smtClean="0">
              <a:solidFill>
                <a:srgbClr val="7F6000"/>
              </a:solidFill>
            </a:endParaRPr>
          </a:p>
          <a:p>
            <a:r>
              <a:rPr kumimoji="1" lang="ja-JP" altLang="en-US" dirty="0" smtClean="0">
                <a:solidFill>
                  <a:srgbClr val="7F6000"/>
                </a:solidFill>
              </a:rPr>
              <a:t>　　　　前年比</a:t>
            </a:r>
            <a:endParaRPr kumimoji="1" lang="en-US" altLang="ja-JP" dirty="0" smtClean="0">
              <a:solidFill>
                <a:srgbClr val="7F6000"/>
              </a:solidFill>
            </a:endParaRPr>
          </a:p>
          <a:p>
            <a:r>
              <a:rPr lang="ja-JP" altLang="en-US" dirty="0" smtClean="0">
                <a:solidFill>
                  <a:srgbClr val="7F6000"/>
                </a:solidFill>
              </a:rPr>
              <a:t>　　　　平年差</a:t>
            </a:r>
            <a:endParaRPr lang="en-US" altLang="ja-JP" dirty="0">
              <a:solidFill>
                <a:srgbClr val="7F6000"/>
              </a:solidFill>
            </a:endParaRPr>
          </a:p>
          <a:p>
            <a:r>
              <a:rPr lang="ja-JP" altLang="en-US" b="1" dirty="0" smtClean="0">
                <a:solidFill>
                  <a:srgbClr val="7F6000"/>
                </a:solidFill>
              </a:rPr>
              <a:t>　　　　前日差</a:t>
            </a:r>
            <a:r>
              <a:rPr lang="ja-JP" altLang="en-US" dirty="0" smtClean="0">
                <a:solidFill>
                  <a:srgbClr val="7F6000"/>
                </a:solidFill>
              </a:rPr>
              <a:t>　</a:t>
            </a:r>
            <a:r>
              <a:rPr lang="en-US" altLang="ja-JP" dirty="0" smtClean="0">
                <a:solidFill>
                  <a:srgbClr val="7F6000"/>
                </a:solidFill>
              </a:rPr>
              <a:t>	</a:t>
            </a:r>
            <a:r>
              <a:rPr lang="ja-JP" altLang="en-US" dirty="0" smtClean="0">
                <a:solidFill>
                  <a:srgbClr val="7F6000"/>
                </a:solidFill>
              </a:rPr>
              <a:t>　　　　　</a:t>
            </a:r>
            <a:endParaRPr lang="en-US" altLang="ja-JP" dirty="0" smtClean="0">
              <a:solidFill>
                <a:srgbClr val="7F6000"/>
              </a:solidFill>
            </a:endParaRPr>
          </a:p>
          <a:p>
            <a:r>
              <a:rPr lang="ja-JP" altLang="en-US" dirty="0" smtClean="0">
                <a:solidFill>
                  <a:srgbClr val="7F6000"/>
                </a:solidFill>
              </a:rPr>
              <a:t>前日差を気候学的に見た研究例はない．</a:t>
            </a:r>
            <a:endParaRPr lang="en-US" altLang="ja-JP" dirty="0" smtClean="0">
              <a:solidFill>
                <a:srgbClr val="7F6000"/>
              </a:solidFill>
            </a:endParaRPr>
          </a:p>
        </p:txBody>
      </p:sp>
      <p:sp>
        <p:nvSpPr>
          <p:cNvPr id="105" name="大かっこ 104"/>
          <p:cNvSpPr/>
          <p:nvPr/>
        </p:nvSpPr>
        <p:spPr>
          <a:xfrm>
            <a:off x="6790485" y="1580723"/>
            <a:ext cx="1984237" cy="1037749"/>
          </a:xfrm>
          <a:prstGeom prst="bracketPair">
            <a:avLst/>
          </a:prstGeom>
          <a:ln w="38100">
            <a:solidFill>
              <a:srgbClr val="7F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6" name="テキスト ボックス 105"/>
          <p:cNvSpPr txBox="1"/>
          <p:nvPr/>
        </p:nvSpPr>
        <p:spPr>
          <a:xfrm>
            <a:off x="0" y="674265"/>
            <a:ext cx="5849842" cy="369332"/>
          </a:xfrm>
          <a:prstGeom prst="rect">
            <a:avLst/>
          </a:prstGeom>
          <a:solidFill>
            <a:schemeClr val="bg1"/>
          </a:solidFill>
        </p:spPr>
        <p:txBody>
          <a:bodyPr wrap="square" rtlCol="0">
            <a:spAutoFit/>
          </a:bodyPr>
          <a:lstStyle/>
          <a:p>
            <a:r>
              <a:rPr lang="ja-JP" altLang="en-US" b="1" dirty="0">
                <a:solidFill>
                  <a:srgbClr val="7F6000"/>
                </a:solidFill>
              </a:rPr>
              <a:t>平成</a:t>
            </a:r>
            <a:r>
              <a:rPr lang="en-US" altLang="ja-JP" b="1" dirty="0">
                <a:solidFill>
                  <a:srgbClr val="7F6000"/>
                </a:solidFill>
              </a:rPr>
              <a:t>29</a:t>
            </a:r>
            <a:r>
              <a:rPr lang="ja-JP" altLang="en-US" b="1" dirty="0">
                <a:solidFill>
                  <a:srgbClr val="7F6000"/>
                </a:solidFill>
              </a:rPr>
              <a:t>年</a:t>
            </a:r>
            <a:r>
              <a:rPr lang="en-US" altLang="ja-JP" b="1" dirty="0">
                <a:solidFill>
                  <a:srgbClr val="7F6000"/>
                </a:solidFill>
              </a:rPr>
              <a:t>3</a:t>
            </a:r>
            <a:r>
              <a:rPr lang="ja-JP" altLang="en-US" b="1" dirty="0">
                <a:solidFill>
                  <a:srgbClr val="7F6000"/>
                </a:solidFill>
              </a:rPr>
              <a:t>月に</a:t>
            </a:r>
            <a:r>
              <a:rPr kumimoji="1" lang="ja-JP" altLang="en-US" b="1" dirty="0" smtClean="0">
                <a:solidFill>
                  <a:srgbClr val="7F6000"/>
                </a:solidFill>
              </a:rPr>
              <a:t>気象ビジネス推進コンソーシアムが</a:t>
            </a:r>
            <a:r>
              <a:rPr lang="ja-JP" altLang="en-US" b="1" dirty="0" smtClean="0">
                <a:solidFill>
                  <a:srgbClr val="7F6000"/>
                </a:solidFill>
              </a:rPr>
              <a:t>設立</a:t>
            </a:r>
            <a:endParaRPr kumimoji="1" lang="ja-JP" altLang="en-US" b="1" dirty="0">
              <a:solidFill>
                <a:srgbClr val="7F6000"/>
              </a:solidFill>
            </a:endParaRPr>
          </a:p>
        </p:txBody>
      </p:sp>
      <p:pic>
        <p:nvPicPr>
          <p:cNvPr id="107" name="図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68" y="2457257"/>
            <a:ext cx="235498" cy="235498"/>
          </a:xfrm>
          <a:prstGeom prst="rect">
            <a:avLst/>
          </a:prstGeom>
        </p:spPr>
      </p:pic>
      <p:pic>
        <p:nvPicPr>
          <p:cNvPr id="108" name="図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474" y="2157636"/>
            <a:ext cx="265685" cy="265685"/>
          </a:xfrm>
          <a:prstGeom prst="rect">
            <a:avLst/>
          </a:prstGeom>
        </p:spPr>
      </p:pic>
      <p:pic>
        <p:nvPicPr>
          <p:cNvPr id="110" name="図 109"/>
          <p:cNvPicPr>
            <a:picLocks noChangeAspect="1"/>
          </p:cNvPicPr>
          <p:nvPr/>
        </p:nvPicPr>
        <p:blipFill>
          <a:blip r:embed="rId5"/>
          <a:stretch>
            <a:fillRect/>
          </a:stretch>
        </p:blipFill>
        <p:spPr>
          <a:xfrm>
            <a:off x="8077819" y="1580723"/>
            <a:ext cx="160986" cy="244460"/>
          </a:xfrm>
          <a:prstGeom prst="rect">
            <a:avLst/>
          </a:prstGeom>
        </p:spPr>
      </p:pic>
      <p:pic>
        <p:nvPicPr>
          <p:cNvPr id="111" name="図 110"/>
          <p:cNvPicPr>
            <a:picLocks noChangeAspect="1"/>
          </p:cNvPicPr>
          <p:nvPr/>
        </p:nvPicPr>
        <p:blipFill>
          <a:blip r:embed="rId6"/>
          <a:stretch>
            <a:fillRect/>
          </a:stretch>
        </p:blipFill>
        <p:spPr>
          <a:xfrm>
            <a:off x="7909146" y="2701354"/>
            <a:ext cx="164606" cy="243861"/>
          </a:xfrm>
          <a:prstGeom prst="rect">
            <a:avLst/>
          </a:prstGeom>
        </p:spPr>
      </p:pic>
      <p:pic>
        <p:nvPicPr>
          <p:cNvPr id="112" name="図 111"/>
          <p:cNvPicPr>
            <a:picLocks noChangeAspect="1"/>
          </p:cNvPicPr>
          <p:nvPr/>
        </p:nvPicPr>
        <p:blipFill>
          <a:blip r:embed="rId6"/>
          <a:stretch>
            <a:fillRect/>
          </a:stretch>
        </p:blipFill>
        <p:spPr>
          <a:xfrm>
            <a:off x="8272697" y="2699324"/>
            <a:ext cx="164606" cy="243861"/>
          </a:xfrm>
          <a:prstGeom prst="rect">
            <a:avLst/>
          </a:prstGeom>
        </p:spPr>
      </p:pic>
      <p:pic>
        <p:nvPicPr>
          <p:cNvPr id="113" name="図 112"/>
          <p:cNvPicPr>
            <a:picLocks noChangeAspect="1"/>
          </p:cNvPicPr>
          <p:nvPr/>
        </p:nvPicPr>
        <p:blipFill>
          <a:blip r:embed="rId6"/>
          <a:stretch>
            <a:fillRect/>
          </a:stretch>
        </p:blipFill>
        <p:spPr>
          <a:xfrm>
            <a:off x="7909146" y="2962486"/>
            <a:ext cx="164606" cy="243861"/>
          </a:xfrm>
          <a:prstGeom prst="rect">
            <a:avLst/>
          </a:prstGeom>
        </p:spPr>
      </p:pic>
      <p:pic>
        <p:nvPicPr>
          <p:cNvPr id="114" name="図 113"/>
          <p:cNvPicPr>
            <a:picLocks noChangeAspect="1"/>
          </p:cNvPicPr>
          <p:nvPr/>
        </p:nvPicPr>
        <p:blipFill>
          <a:blip r:embed="rId6"/>
          <a:stretch>
            <a:fillRect/>
          </a:stretch>
        </p:blipFill>
        <p:spPr>
          <a:xfrm>
            <a:off x="8272697" y="2960456"/>
            <a:ext cx="164606" cy="243861"/>
          </a:xfrm>
          <a:prstGeom prst="rect">
            <a:avLst/>
          </a:prstGeom>
        </p:spPr>
      </p:pic>
      <p:pic>
        <p:nvPicPr>
          <p:cNvPr id="115" name="図 114"/>
          <p:cNvPicPr>
            <a:picLocks noChangeAspect="1"/>
          </p:cNvPicPr>
          <p:nvPr/>
        </p:nvPicPr>
        <p:blipFill>
          <a:blip r:embed="rId6"/>
          <a:stretch>
            <a:fillRect/>
          </a:stretch>
        </p:blipFill>
        <p:spPr>
          <a:xfrm>
            <a:off x="7909146" y="3228157"/>
            <a:ext cx="164606" cy="243861"/>
          </a:xfrm>
          <a:prstGeom prst="rect">
            <a:avLst/>
          </a:prstGeom>
        </p:spPr>
      </p:pic>
      <p:pic>
        <p:nvPicPr>
          <p:cNvPr id="116" name="図 115"/>
          <p:cNvPicPr>
            <a:picLocks noChangeAspect="1"/>
          </p:cNvPicPr>
          <p:nvPr/>
        </p:nvPicPr>
        <p:blipFill>
          <a:blip r:embed="rId6"/>
          <a:stretch>
            <a:fillRect/>
          </a:stretch>
        </p:blipFill>
        <p:spPr>
          <a:xfrm>
            <a:off x="8272697" y="3226127"/>
            <a:ext cx="164606" cy="243861"/>
          </a:xfrm>
          <a:prstGeom prst="rect">
            <a:avLst/>
          </a:prstGeom>
        </p:spPr>
      </p:pic>
      <p:sp>
        <p:nvSpPr>
          <p:cNvPr id="117" name="大かっこ 116"/>
          <p:cNvSpPr/>
          <p:nvPr/>
        </p:nvSpPr>
        <p:spPr>
          <a:xfrm>
            <a:off x="6790485" y="2731009"/>
            <a:ext cx="1984237" cy="729586"/>
          </a:xfrm>
          <a:prstGeom prst="bracketPair">
            <a:avLst/>
          </a:prstGeom>
          <a:ln w="38100">
            <a:solidFill>
              <a:srgbClr val="7F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8" name="テキスト ボックス 117"/>
          <p:cNvSpPr txBox="1"/>
          <p:nvPr/>
        </p:nvSpPr>
        <p:spPr>
          <a:xfrm>
            <a:off x="6162412" y="1707182"/>
            <a:ext cx="461665" cy="784830"/>
          </a:xfrm>
          <a:prstGeom prst="rect">
            <a:avLst/>
          </a:prstGeom>
          <a:noFill/>
        </p:spPr>
        <p:txBody>
          <a:bodyPr vert="eaVert" wrap="none" rtlCol="0">
            <a:spAutoFit/>
          </a:bodyPr>
          <a:lstStyle/>
          <a:p>
            <a:r>
              <a:rPr lang="ja-JP" altLang="en-US" b="1" dirty="0" smtClean="0">
                <a:solidFill>
                  <a:srgbClr val="8A6602"/>
                </a:solidFill>
              </a:rPr>
              <a:t>絶対</a:t>
            </a:r>
            <a:r>
              <a:rPr lang="ja-JP" altLang="en-US" b="1" dirty="0">
                <a:solidFill>
                  <a:srgbClr val="8A6602"/>
                </a:solidFill>
              </a:rPr>
              <a:t>量</a:t>
            </a:r>
            <a:endParaRPr kumimoji="1" lang="ja-JP" altLang="en-US" b="1" dirty="0">
              <a:solidFill>
                <a:srgbClr val="8A6602"/>
              </a:solidFill>
            </a:endParaRPr>
          </a:p>
        </p:txBody>
      </p:sp>
      <p:sp>
        <p:nvSpPr>
          <p:cNvPr id="119" name="テキスト ボックス 118"/>
          <p:cNvSpPr txBox="1"/>
          <p:nvPr/>
        </p:nvSpPr>
        <p:spPr>
          <a:xfrm>
            <a:off x="6162412" y="2685158"/>
            <a:ext cx="461665" cy="784830"/>
          </a:xfrm>
          <a:prstGeom prst="rect">
            <a:avLst/>
          </a:prstGeom>
          <a:noFill/>
        </p:spPr>
        <p:txBody>
          <a:bodyPr vert="eaVert" wrap="none" rtlCol="0">
            <a:spAutoFit/>
          </a:bodyPr>
          <a:lstStyle/>
          <a:p>
            <a:r>
              <a:rPr lang="ja-JP" altLang="en-US" b="1" dirty="0" smtClean="0">
                <a:solidFill>
                  <a:srgbClr val="8A6602"/>
                </a:solidFill>
              </a:rPr>
              <a:t>相対量</a:t>
            </a:r>
            <a:endParaRPr kumimoji="1" lang="ja-JP" altLang="en-US" b="1" dirty="0">
              <a:solidFill>
                <a:srgbClr val="8A6602"/>
              </a:solidFill>
            </a:endParaRPr>
          </a:p>
        </p:txBody>
      </p:sp>
      <p:sp>
        <p:nvSpPr>
          <p:cNvPr id="121" name="涙形 120"/>
          <p:cNvSpPr/>
          <p:nvPr/>
        </p:nvSpPr>
        <p:spPr>
          <a:xfrm rot="18807713">
            <a:off x="8069687" y="1945536"/>
            <a:ext cx="175997" cy="170424"/>
          </a:xfrm>
          <a:prstGeom prst="teardrop">
            <a:avLst>
              <a:gd name="adj" fmla="val 130714"/>
            </a:avLst>
          </a:prstGeom>
          <a:solidFill>
            <a:srgbClr val="8A6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テキスト ボックス 108"/>
          <p:cNvSpPr txBox="1"/>
          <p:nvPr/>
        </p:nvSpPr>
        <p:spPr>
          <a:xfrm>
            <a:off x="8023095" y="1909836"/>
            <a:ext cx="266420" cy="230832"/>
          </a:xfrm>
          <a:prstGeom prst="rect">
            <a:avLst/>
          </a:prstGeom>
          <a:noFill/>
        </p:spPr>
        <p:txBody>
          <a:bodyPr wrap="square" rtlCol="0">
            <a:spAutoFit/>
          </a:bodyPr>
          <a:lstStyle/>
          <a:p>
            <a:r>
              <a:rPr kumimoji="1" lang="en-US" altLang="ja-JP" sz="900" b="1" dirty="0" smtClean="0">
                <a:solidFill>
                  <a:schemeClr val="bg1"/>
                </a:solidFill>
              </a:rPr>
              <a:t>%</a:t>
            </a:r>
            <a:endParaRPr kumimoji="1" lang="ja-JP" altLang="en-US" b="1" dirty="0">
              <a:solidFill>
                <a:schemeClr val="bg1"/>
              </a:solidFill>
            </a:endParaRPr>
          </a:p>
        </p:txBody>
      </p:sp>
      <p:sp>
        <p:nvSpPr>
          <p:cNvPr id="122" name="正方形/長方形 121"/>
          <p:cNvSpPr/>
          <p:nvPr/>
        </p:nvSpPr>
        <p:spPr>
          <a:xfrm>
            <a:off x="112376" y="4345102"/>
            <a:ext cx="4958388" cy="2107890"/>
          </a:xfrm>
          <a:prstGeom prst="rect">
            <a:avLst/>
          </a:prstGeom>
          <a:solidFill>
            <a:schemeClr val="bg1"/>
          </a:solidFill>
          <a:ln>
            <a:solidFill>
              <a:srgbClr val="7F6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112376" y="4421666"/>
            <a:ext cx="5074766" cy="2308324"/>
          </a:xfrm>
          <a:prstGeom prst="rect">
            <a:avLst/>
          </a:prstGeom>
          <a:noFill/>
        </p:spPr>
        <p:txBody>
          <a:bodyPr wrap="square" rtlCol="0">
            <a:spAutoFit/>
          </a:bodyPr>
          <a:lstStyle/>
          <a:p>
            <a:r>
              <a:rPr lang="ja-JP" altLang="en-US" b="1" dirty="0" smtClean="0">
                <a:solidFill>
                  <a:srgbClr val="7F6000"/>
                </a:solidFill>
              </a:rPr>
              <a:t>〇気温</a:t>
            </a:r>
            <a:r>
              <a:rPr kumimoji="1" lang="ja-JP" altLang="en-US" b="1" dirty="0" smtClean="0">
                <a:solidFill>
                  <a:srgbClr val="7F6000"/>
                </a:solidFill>
              </a:rPr>
              <a:t>前日差を気候学的に見る意義</a:t>
            </a:r>
            <a:endParaRPr kumimoji="1" lang="en-US" altLang="ja-JP" b="1" dirty="0" smtClean="0">
              <a:solidFill>
                <a:srgbClr val="7F6000"/>
              </a:solidFill>
            </a:endParaRPr>
          </a:p>
          <a:p>
            <a:r>
              <a:rPr lang="ja-JP" altLang="en-US" dirty="0" smtClean="0">
                <a:solidFill>
                  <a:srgbClr val="7F6000"/>
                </a:solidFill>
              </a:rPr>
              <a:t>▶様々なビジネスチャンスの拡大</a:t>
            </a:r>
            <a:endParaRPr lang="en-US" altLang="ja-JP" dirty="0" smtClean="0">
              <a:solidFill>
                <a:srgbClr val="7F6000"/>
              </a:solidFill>
            </a:endParaRPr>
          </a:p>
          <a:p>
            <a:r>
              <a:rPr lang="ja-JP" altLang="en-US" dirty="0" smtClean="0">
                <a:solidFill>
                  <a:srgbClr val="7F6000"/>
                </a:solidFill>
              </a:rPr>
              <a:t>▶体調を崩しやすい地域　寒暖差アレルギーや熱中症（</a:t>
            </a:r>
            <a:r>
              <a:rPr lang="en-US" altLang="ja-JP" dirty="0" smtClean="0">
                <a:solidFill>
                  <a:srgbClr val="7F6000"/>
                </a:solidFill>
              </a:rPr>
              <a:t>Fujibe et al., 2018</a:t>
            </a:r>
            <a:r>
              <a:rPr lang="ja-JP" altLang="en-US" dirty="0" smtClean="0">
                <a:solidFill>
                  <a:srgbClr val="7F6000"/>
                </a:solidFill>
              </a:rPr>
              <a:t>）など</a:t>
            </a:r>
            <a:endParaRPr lang="en-US" altLang="ja-JP" dirty="0" smtClean="0">
              <a:solidFill>
                <a:srgbClr val="7F6000"/>
              </a:solidFill>
            </a:endParaRPr>
          </a:p>
          <a:p>
            <a:r>
              <a:rPr lang="ja-JP" altLang="en-US" dirty="0">
                <a:solidFill>
                  <a:srgbClr val="7F6000"/>
                </a:solidFill>
              </a:rPr>
              <a:t>▶体感温度感じやすさの違い？</a:t>
            </a:r>
            <a:endParaRPr lang="en-US" altLang="ja-JP" dirty="0">
              <a:solidFill>
                <a:srgbClr val="7F6000"/>
              </a:solidFill>
            </a:endParaRPr>
          </a:p>
          <a:p>
            <a:r>
              <a:rPr lang="ja-JP" altLang="en-US" dirty="0" smtClean="0">
                <a:solidFill>
                  <a:srgbClr val="7F6000"/>
                </a:solidFill>
              </a:rPr>
              <a:t>▶</a:t>
            </a:r>
            <a:r>
              <a:rPr lang="ja-JP" altLang="en-US" dirty="0">
                <a:solidFill>
                  <a:srgbClr val="7F6000"/>
                </a:solidFill>
              </a:rPr>
              <a:t>物の売り上げへの影響（事業展開時）</a:t>
            </a:r>
            <a:endParaRPr lang="en-US" altLang="ja-JP" dirty="0" smtClean="0">
              <a:solidFill>
                <a:srgbClr val="7F6000"/>
              </a:solidFill>
            </a:endParaRPr>
          </a:p>
          <a:p>
            <a:r>
              <a:rPr lang="ja-JP" altLang="en-US" dirty="0" smtClean="0">
                <a:solidFill>
                  <a:srgbClr val="7F6000"/>
                </a:solidFill>
              </a:rPr>
              <a:t>▶気象を観光資源としているところでは重要？</a:t>
            </a:r>
            <a:r>
              <a:rPr lang="ja-JP" altLang="en-US" dirty="0">
                <a:solidFill>
                  <a:srgbClr val="7F6000"/>
                </a:solidFill>
              </a:rPr>
              <a:t>　</a:t>
            </a:r>
            <a:r>
              <a:rPr lang="en-US" altLang="ja-JP" dirty="0" smtClean="0">
                <a:solidFill>
                  <a:srgbClr val="7F6000"/>
                </a:solidFill>
              </a:rPr>
              <a:t>		</a:t>
            </a:r>
          </a:p>
        </p:txBody>
      </p:sp>
      <p:cxnSp>
        <p:nvCxnSpPr>
          <p:cNvPr id="124" name="直線コネクタ 123"/>
          <p:cNvCxnSpPr/>
          <p:nvPr/>
        </p:nvCxnSpPr>
        <p:spPr>
          <a:xfrm>
            <a:off x="194137" y="4713316"/>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194137" y="4988428"/>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194137" y="6088876"/>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194137" y="5813764"/>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94137" y="5263540"/>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194137" y="5538652"/>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194137" y="6363988"/>
            <a:ext cx="4722034" cy="0"/>
          </a:xfrm>
          <a:prstGeom prst="line">
            <a:avLst/>
          </a:prstGeom>
          <a:ln>
            <a:solidFill>
              <a:srgbClr val="7F6000"/>
            </a:solidFill>
            <a:prstDash val="lgDash"/>
          </a:ln>
        </p:spPr>
        <p:style>
          <a:lnRef idx="1">
            <a:schemeClr val="accent1"/>
          </a:lnRef>
          <a:fillRef idx="0">
            <a:schemeClr val="accent1"/>
          </a:fillRef>
          <a:effectRef idx="0">
            <a:schemeClr val="accent1"/>
          </a:effectRef>
          <a:fontRef idx="minor">
            <a:schemeClr val="tx1"/>
          </a:fontRef>
        </p:style>
      </p:cxnSp>
      <p:pic>
        <p:nvPicPr>
          <p:cNvPr id="132" name="図 1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1830" y="4563688"/>
            <a:ext cx="3186819" cy="1821039"/>
          </a:xfrm>
          <a:prstGeom prst="rect">
            <a:avLst/>
          </a:prstGeom>
        </p:spPr>
      </p:pic>
      <p:sp>
        <p:nvSpPr>
          <p:cNvPr id="133" name="正方形/長方形 132"/>
          <p:cNvSpPr/>
          <p:nvPr/>
        </p:nvSpPr>
        <p:spPr>
          <a:xfrm>
            <a:off x="6393244" y="6061297"/>
            <a:ext cx="2159566" cy="307777"/>
          </a:xfrm>
          <a:prstGeom prst="rect">
            <a:avLst/>
          </a:prstGeom>
        </p:spPr>
        <p:txBody>
          <a:bodyPr wrap="none">
            <a:spAutoFit/>
          </a:bodyPr>
          <a:lstStyle/>
          <a:p>
            <a:r>
              <a:rPr lang="ja-JP" altLang="en-US" sz="1400" b="1" dirty="0" smtClean="0">
                <a:solidFill>
                  <a:srgbClr val="7F6000"/>
                </a:solidFill>
              </a:rPr>
              <a:t>気象庁ホームページより</a:t>
            </a:r>
            <a:endParaRPr lang="ja-JP" altLang="en-US" sz="1400" b="1" dirty="0">
              <a:solidFill>
                <a:srgbClr val="7F6000"/>
              </a:solidFill>
            </a:endParaRPr>
          </a:p>
        </p:txBody>
      </p:sp>
      <p:sp>
        <p:nvSpPr>
          <p:cNvPr id="134" name="正方形/長方形 133"/>
          <p:cNvSpPr/>
          <p:nvPr/>
        </p:nvSpPr>
        <p:spPr>
          <a:xfrm>
            <a:off x="5837365" y="4602132"/>
            <a:ext cx="1573423" cy="523220"/>
          </a:xfrm>
          <a:prstGeom prst="rect">
            <a:avLst/>
          </a:prstGeom>
          <a:solidFill>
            <a:schemeClr val="bg1"/>
          </a:solidFill>
        </p:spPr>
        <p:txBody>
          <a:bodyPr wrap="square">
            <a:spAutoFit/>
          </a:bodyPr>
          <a:lstStyle/>
          <a:p>
            <a:r>
              <a:rPr lang="ja-JP" altLang="en-US" sz="1400" b="1" dirty="0" smtClean="0">
                <a:solidFill>
                  <a:srgbClr val="7F6000"/>
                </a:solidFill>
              </a:rPr>
              <a:t>日最低気温 </a:t>
            </a:r>
            <a:endParaRPr lang="en-US" altLang="ja-JP" sz="1400" b="1" dirty="0" smtClean="0">
              <a:solidFill>
                <a:srgbClr val="7F6000"/>
              </a:solidFill>
            </a:endParaRPr>
          </a:p>
          <a:p>
            <a:r>
              <a:rPr lang="ja-JP" altLang="en-US" sz="1400" b="1" dirty="0" smtClean="0">
                <a:solidFill>
                  <a:srgbClr val="7F6000"/>
                </a:solidFill>
              </a:rPr>
              <a:t>前日差</a:t>
            </a:r>
            <a:r>
              <a:rPr lang="en-US" altLang="ja-JP" sz="1400" b="1" dirty="0" smtClean="0">
                <a:solidFill>
                  <a:srgbClr val="7F6000"/>
                </a:solidFill>
              </a:rPr>
              <a:t>9</a:t>
            </a:r>
            <a:r>
              <a:rPr lang="ja-JP" altLang="en-US" sz="1400" b="1" dirty="0" smtClean="0">
                <a:solidFill>
                  <a:srgbClr val="7F6000"/>
                </a:solidFill>
              </a:rPr>
              <a:t>月</a:t>
            </a:r>
            <a:r>
              <a:rPr lang="en-US" altLang="ja-JP" sz="1400" b="1" dirty="0" smtClean="0">
                <a:solidFill>
                  <a:srgbClr val="7F6000"/>
                </a:solidFill>
              </a:rPr>
              <a:t>1</a:t>
            </a:r>
            <a:r>
              <a:rPr lang="ja-JP" altLang="en-US" sz="1400" b="1" dirty="0" smtClean="0">
                <a:solidFill>
                  <a:srgbClr val="7F6000"/>
                </a:solidFill>
              </a:rPr>
              <a:t>日</a:t>
            </a:r>
            <a:endParaRPr lang="ja-JP" altLang="en-US" sz="1400" b="1" dirty="0">
              <a:solidFill>
                <a:srgbClr val="7F6000"/>
              </a:solidFill>
            </a:endParaRPr>
          </a:p>
        </p:txBody>
      </p:sp>
      <p:cxnSp>
        <p:nvCxnSpPr>
          <p:cNvPr id="37" name="直線コネクタ 36"/>
          <p:cNvCxnSpPr/>
          <p:nvPr/>
        </p:nvCxnSpPr>
        <p:spPr>
          <a:xfrm>
            <a:off x="8097275" y="2821254"/>
            <a:ext cx="131092" cy="0"/>
          </a:xfrm>
          <a:prstGeom prst="line">
            <a:avLst/>
          </a:prstGeom>
          <a:ln w="19050">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097275" y="3082386"/>
            <a:ext cx="131092" cy="0"/>
          </a:xfrm>
          <a:prstGeom prst="line">
            <a:avLst/>
          </a:prstGeom>
          <a:ln w="19050">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097275" y="3348057"/>
            <a:ext cx="131092" cy="0"/>
          </a:xfrm>
          <a:prstGeom prst="line">
            <a:avLst/>
          </a:prstGeom>
          <a:ln w="19050">
            <a:solidFill>
              <a:srgbClr val="7F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705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6566" y="4973929"/>
            <a:ext cx="4983614" cy="1417647"/>
          </a:xfrm>
          <a:prstGeom prst="roundRect">
            <a:avLst/>
          </a:prstGeom>
          <a:gradFill flip="none" rotWithShape="1">
            <a:gsLst>
              <a:gs pos="0">
                <a:srgbClr val="8A6602">
                  <a:shade val="30000"/>
                  <a:satMod val="115000"/>
                </a:srgbClr>
              </a:gs>
              <a:gs pos="50000">
                <a:srgbClr val="8A6602">
                  <a:shade val="67500"/>
                  <a:satMod val="115000"/>
                </a:srgbClr>
              </a:gs>
              <a:gs pos="100000">
                <a:srgbClr val="8A6602">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 y="1065"/>
            <a:ext cx="9152900" cy="463109"/>
          </a:xfrm>
          <a:prstGeom prst="rect">
            <a:avLst/>
          </a:prstGeom>
          <a:solidFill>
            <a:srgbClr val="8A6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研究背景　関連する先行研究</a:t>
            </a:r>
            <a:r>
              <a:rPr kumimoji="1" lang="ja-JP" altLang="en-US" sz="2400" b="1" dirty="0" smtClean="0">
                <a:solidFill>
                  <a:schemeClr val="bg1"/>
                </a:solidFill>
              </a:rPr>
              <a:t>　</a:t>
            </a:r>
            <a:r>
              <a:rPr kumimoji="1" lang="ja-JP" altLang="en-US" sz="2800" b="1" dirty="0" smtClean="0">
                <a:solidFill>
                  <a:schemeClr val="bg1"/>
                </a:solidFill>
              </a:rPr>
              <a:t>　</a:t>
            </a:r>
            <a:endParaRPr kumimoji="1" lang="ja-JP" altLang="en-US" sz="28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8A6602"/>
                </a:solidFill>
                <a:latin typeface="Bradley Hand ITC" panose="03070402050302030203" pitchFamily="66" charset="0"/>
              </a:rPr>
              <a:t>Start</a:t>
            </a:r>
            <a:r>
              <a:rPr lang="ja-JP" altLang="en-US" sz="1600" b="1" dirty="0" smtClean="0">
                <a:solidFill>
                  <a:srgbClr val="8A6602"/>
                </a:solidFill>
                <a:latin typeface="Bradley Hand ITC" panose="03070402050302030203" pitchFamily="66" charset="0"/>
              </a:rPr>
              <a:t>　</a:t>
            </a:r>
            <a:r>
              <a:rPr lang="en-US" altLang="ja-JP" sz="1600" b="1" dirty="0" smtClean="0">
                <a:solidFill>
                  <a:srgbClr val="8A6602"/>
                </a:solidFill>
                <a:latin typeface="Bradley Hand ITC" panose="03070402050302030203" pitchFamily="66" charset="0"/>
              </a:rPr>
              <a:t> </a:t>
            </a:r>
            <a:r>
              <a:rPr lang="ja-JP" altLang="en-US" sz="1600" b="1" dirty="0" smtClean="0">
                <a:solidFill>
                  <a:srgbClr val="8A6602"/>
                </a:solidFill>
                <a:latin typeface="Bradley Hand ITC" panose="03070402050302030203" pitchFamily="66" charset="0"/>
              </a:rPr>
              <a:t> </a:t>
            </a:r>
            <a:r>
              <a:rPr lang="en-US" altLang="ja-JP" sz="1600" b="1" dirty="0" smtClean="0">
                <a:solidFill>
                  <a:srgbClr val="8A6602"/>
                </a:solidFill>
                <a:latin typeface="Bradley Hand ITC" panose="03070402050302030203" pitchFamily="66" charset="0"/>
              </a:rPr>
              <a:t>1</a:t>
            </a:r>
            <a:r>
              <a:rPr lang="ja-JP" altLang="en-US" sz="1600" b="1" dirty="0" smtClean="0">
                <a:solidFill>
                  <a:srgbClr val="8A6602"/>
                </a:solidFill>
                <a:latin typeface="Bradley Hand ITC" panose="03070402050302030203" pitchFamily="66" charset="0"/>
              </a:rPr>
              <a:t>・</a:t>
            </a:r>
            <a:r>
              <a:rPr lang="en-US" altLang="ja-JP" sz="3200" b="1" dirty="0" smtClean="0">
                <a:solidFill>
                  <a:srgbClr val="8A6602"/>
                </a:solidFill>
                <a:latin typeface="Bradley Hand ITC" panose="03070402050302030203" pitchFamily="66" charset="0"/>
              </a:rPr>
              <a:t>2</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3</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4</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5</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6</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7</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8</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9</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10</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11</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12</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13</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14</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15</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16</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17</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18</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19</a:t>
            </a:r>
            <a:r>
              <a:rPr lang="ja-JP" altLang="en-US" sz="1600" b="1" dirty="0" smtClean="0">
                <a:solidFill>
                  <a:srgbClr val="8A6602"/>
                </a:solidFill>
                <a:latin typeface="Bradley Hand ITC" panose="03070402050302030203" pitchFamily="66" charset="0"/>
              </a:rPr>
              <a:t>・</a:t>
            </a:r>
            <a:r>
              <a:rPr lang="en-US" altLang="ja-JP" sz="1600" b="1" dirty="0" smtClean="0">
                <a:solidFill>
                  <a:srgbClr val="8A6602"/>
                </a:solidFill>
                <a:latin typeface="Bradley Hand ITC" panose="03070402050302030203" pitchFamily="66" charset="0"/>
              </a:rPr>
              <a:t>20 </a:t>
            </a:r>
            <a:r>
              <a:rPr lang="ja-JP" altLang="en-US" sz="1600" b="1" dirty="0" smtClean="0">
                <a:solidFill>
                  <a:srgbClr val="8A6602"/>
                </a:solidFill>
                <a:latin typeface="Bradley Hand ITC" panose="03070402050302030203" pitchFamily="66" charset="0"/>
              </a:rPr>
              <a:t>　</a:t>
            </a:r>
            <a:r>
              <a:rPr lang="en-US" altLang="ja-JP" sz="1600" b="1" dirty="0" smtClean="0">
                <a:solidFill>
                  <a:srgbClr val="8A6602"/>
                </a:solidFill>
                <a:latin typeface="Bradley Hand ITC" panose="03070402050302030203" pitchFamily="66" charset="0"/>
              </a:rPr>
              <a:t>end</a:t>
            </a:r>
            <a:endParaRPr lang="ja-JP" altLang="en-US" sz="3200" b="1" dirty="0">
              <a:solidFill>
                <a:srgbClr val="8A6602"/>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8A6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p:cNvSpPr txBox="1"/>
          <p:nvPr/>
        </p:nvSpPr>
        <p:spPr>
          <a:xfrm>
            <a:off x="56566" y="650833"/>
            <a:ext cx="4983614" cy="5632311"/>
          </a:xfrm>
          <a:prstGeom prst="rect">
            <a:avLst/>
          </a:prstGeom>
          <a:noFill/>
        </p:spPr>
        <p:txBody>
          <a:bodyPr wrap="square" rtlCol="0">
            <a:spAutoFit/>
          </a:bodyPr>
          <a:lstStyle/>
          <a:p>
            <a:r>
              <a:rPr lang="ja-JP" altLang="en-US" dirty="0" smtClean="0">
                <a:solidFill>
                  <a:srgbClr val="7F6000"/>
                </a:solidFill>
              </a:rPr>
              <a:t>　</a:t>
            </a:r>
            <a:r>
              <a:rPr lang="ja-JP" altLang="en-US" b="1" dirty="0" smtClean="0">
                <a:solidFill>
                  <a:srgbClr val="7F6000"/>
                </a:solidFill>
              </a:rPr>
              <a:t>前日差自体の研究はない</a:t>
            </a:r>
            <a:endParaRPr lang="en-US" altLang="ja-JP" b="1" dirty="0" smtClean="0">
              <a:solidFill>
                <a:srgbClr val="7F6000"/>
              </a:solidFill>
            </a:endParaRPr>
          </a:p>
          <a:p>
            <a:endParaRPr lang="en-US" altLang="ja-JP" dirty="0" smtClean="0">
              <a:solidFill>
                <a:srgbClr val="7F6000"/>
              </a:solidFill>
            </a:endParaRPr>
          </a:p>
          <a:p>
            <a:endParaRPr lang="en-US" altLang="ja-JP" dirty="0">
              <a:solidFill>
                <a:srgbClr val="7F6000"/>
              </a:solidFill>
            </a:endParaRPr>
          </a:p>
          <a:p>
            <a:endParaRPr lang="en-US" altLang="ja-JP" dirty="0" smtClean="0">
              <a:solidFill>
                <a:srgbClr val="7F6000"/>
              </a:solidFill>
            </a:endParaRPr>
          </a:p>
          <a:p>
            <a:endParaRPr lang="en-US" altLang="ja-JP" dirty="0" smtClean="0">
              <a:solidFill>
                <a:srgbClr val="7F6000"/>
              </a:solidFill>
            </a:endParaRPr>
          </a:p>
          <a:p>
            <a:r>
              <a:rPr lang="ja-JP" altLang="en-US" dirty="0" smtClean="0">
                <a:solidFill>
                  <a:srgbClr val="7F6000"/>
                </a:solidFill>
              </a:rPr>
              <a:t>▷日々気温幅を用いた研究の多くは長期トレンドを見た研究例がほとんどである（</a:t>
            </a:r>
            <a:r>
              <a:rPr lang="en-US" altLang="ja-JP" dirty="0" smtClean="0">
                <a:solidFill>
                  <a:srgbClr val="7F6000"/>
                </a:solidFill>
              </a:rPr>
              <a:t> Fujibe et al.,</a:t>
            </a:r>
            <a:r>
              <a:rPr lang="ja-JP" altLang="en-US" dirty="0" smtClean="0">
                <a:solidFill>
                  <a:srgbClr val="7F6000"/>
                </a:solidFill>
              </a:rPr>
              <a:t> </a:t>
            </a:r>
            <a:r>
              <a:rPr lang="en-US" altLang="ja-JP" dirty="0" smtClean="0">
                <a:solidFill>
                  <a:srgbClr val="7F6000"/>
                </a:solidFill>
              </a:rPr>
              <a:t>2007; Griffiths et al., 2005 </a:t>
            </a:r>
            <a:r>
              <a:rPr lang="ja-JP" altLang="en-US" dirty="0" smtClean="0">
                <a:solidFill>
                  <a:srgbClr val="7F6000"/>
                </a:solidFill>
              </a:rPr>
              <a:t>など</a:t>
            </a:r>
            <a:r>
              <a:rPr lang="en-US" altLang="ja-JP" dirty="0" smtClean="0">
                <a:solidFill>
                  <a:srgbClr val="7F6000"/>
                </a:solidFill>
              </a:rPr>
              <a:t> </a:t>
            </a:r>
            <a:r>
              <a:rPr lang="ja-JP" altLang="en-US" dirty="0" smtClean="0">
                <a:solidFill>
                  <a:srgbClr val="7F6000"/>
                </a:solidFill>
              </a:rPr>
              <a:t>）．</a:t>
            </a:r>
            <a:endParaRPr lang="en-US" altLang="ja-JP" dirty="0" smtClean="0">
              <a:solidFill>
                <a:srgbClr val="7F6000"/>
              </a:solidFill>
            </a:endParaRPr>
          </a:p>
          <a:p>
            <a:endParaRPr lang="en-US" altLang="ja-JP" dirty="0" smtClean="0">
              <a:solidFill>
                <a:srgbClr val="7F6000"/>
              </a:solidFill>
            </a:endParaRPr>
          </a:p>
          <a:p>
            <a:endParaRPr lang="en-US" altLang="ja-JP" dirty="0">
              <a:solidFill>
                <a:srgbClr val="7F6000"/>
              </a:solidFill>
            </a:endParaRPr>
          </a:p>
          <a:p>
            <a:r>
              <a:rPr lang="ja-JP" altLang="en-US" b="1" dirty="0">
                <a:solidFill>
                  <a:srgbClr val="7F6000"/>
                </a:solidFill>
              </a:rPr>
              <a:t>↑</a:t>
            </a:r>
            <a:r>
              <a:rPr lang="ja-JP" altLang="en-US" b="1" dirty="0" smtClean="0">
                <a:solidFill>
                  <a:srgbClr val="7F6000"/>
                </a:solidFill>
              </a:rPr>
              <a:t>の論文内でもいくつかの地点（日本では</a:t>
            </a:r>
            <a:r>
              <a:rPr lang="en-US" altLang="ja-JP" b="1" dirty="0" smtClean="0">
                <a:solidFill>
                  <a:srgbClr val="7F6000"/>
                </a:solidFill>
              </a:rPr>
              <a:t>17</a:t>
            </a:r>
            <a:r>
              <a:rPr lang="ja-JP" altLang="en-US" b="1" dirty="0" smtClean="0">
                <a:solidFill>
                  <a:srgbClr val="7F6000"/>
                </a:solidFill>
              </a:rPr>
              <a:t>地点）の比較は行っているが，１</a:t>
            </a:r>
            <a:r>
              <a:rPr lang="ja-JP" altLang="en-US" b="1" dirty="0">
                <a:solidFill>
                  <a:srgbClr val="7F6000"/>
                </a:solidFill>
              </a:rPr>
              <a:t>）</a:t>
            </a:r>
            <a:r>
              <a:rPr lang="ja-JP" altLang="en-US" b="1" dirty="0" smtClean="0">
                <a:solidFill>
                  <a:srgbClr val="7F6000"/>
                </a:solidFill>
              </a:rPr>
              <a:t>面的な理解をするには不十分．</a:t>
            </a:r>
            <a:endParaRPr lang="en-US" altLang="ja-JP" b="1" dirty="0" smtClean="0">
              <a:solidFill>
                <a:srgbClr val="7F6000"/>
              </a:solidFill>
            </a:endParaRPr>
          </a:p>
          <a:p>
            <a:r>
              <a:rPr lang="ja-JP" altLang="en-US" b="1" dirty="0" smtClean="0">
                <a:solidFill>
                  <a:srgbClr val="7F6000"/>
                </a:solidFill>
              </a:rPr>
              <a:t>また，２）なぜ地点によって日々気温幅が異なるかを言及していない．</a:t>
            </a:r>
            <a:endParaRPr lang="en-US" altLang="ja-JP" b="1" dirty="0" smtClean="0">
              <a:solidFill>
                <a:srgbClr val="7F6000"/>
              </a:solidFill>
            </a:endParaRPr>
          </a:p>
          <a:p>
            <a:endParaRPr lang="en-US" altLang="ja-JP" dirty="0" smtClean="0">
              <a:solidFill>
                <a:schemeClr val="bg1"/>
              </a:solidFill>
            </a:endParaRPr>
          </a:p>
          <a:p>
            <a:r>
              <a:rPr lang="ja-JP" altLang="en-US" dirty="0" smtClean="0">
                <a:solidFill>
                  <a:schemeClr val="bg1"/>
                </a:solidFill>
              </a:rPr>
              <a:t>よって，本研究の</a:t>
            </a:r>
            <a:r>
              <a:rPr lang="ja-JP" altLang="en-US" b="1" dirty="0" smtClean="0">
                <a:solidFill>
                  <a:schemeClr val="bg1"/>
                </a:solidFill>
              </a:rPr>
              <a:t>大目的</a:t>
            </a:r>
            <a:r>
              <a:rPr lang="ja-JP" altLang="en-US" dirty="0" smtClean="0">
                <a:solidFill>
                  <a:schemeClr val="bg1"/>
                </a:solidFill>
              </a:rPr>
              <a:t>は</a:t>
            </a:r>
            <a:endParaRPr lang="en-US" altLang="ja-JP" dirty="0" smtClean="0">
              <a:solidFill>
                <a:schemeClr val="bg1"/>
              </a:solidFill>
            </a:endParaRPr>
          </a:p>
          <a:p>
            <a:r>
              <a:rPr lang="ja-JP" altLang="en-US" b="1" u="sng" dirty="0" smtClean="0">
                <a:solidFill>
                  <a:schemeClr val="bg1"/>
                </a:solidFill>
              </a:rPr>
              <a:t>１）日本全国における気温前日差の地域性・季節性を統計的に解析すること</a:t>
            </a:r>
            <a:endParaRPr lang="en-US" altLang="ja-JP" b="1" u="sng" dirty="0" smtClean="0">
              <a:solidFill>
                <a:schemeClr val="bg1"/>
              </a:solidFill>
            </a:endParaRPr>
          </a:p>
          <a:p>
            <a:r>
              <a:rPr lang="ja-JP" altLang="en-US" b="1" u="sng" dirty="0" smtClean="0">
                <a:solidFill>
                  <a:schemeClr val="bg1"/>
                </a:solidFill>
              </a:rPr>
              <a:t>２）気温前日差の気候学的形成要因の解明</a:t>
            </a:r>
            <a:endParaRPr lang="en-US" altLang="ja-JP" b="1" u="sng" dirty="0" smtClean="0">
              <a:solidFill>
                <a:schemeClr val="bg1"/>
              </a:solidFill>
            </a:endParaRPr>
          </a:p>
        </p:txBody>
      </p:sp>
      <p:pic>
        <p:nvPicPr>
          <p:cNvPr id="37" name="図 36" descr="画面の領域"/>
          <p:cNvPicPr>
            <a:picLocks noChangeAspect="1"/>
          </p:cNvPicPr>
          <p:nvPr/>
        </p:nvPicPr>
        <p:blipFill rotWithShape="1">
          <a:blip r:embed="rId2">
            <a:extLst>
              <a:ext uri="{28A0092B-C50C-407E-A947-70E740481C1C}">
                <a14:useLocalDpi xmlns:a14="http://schemas.microsoft.com/office/drawing/2010/main" val="0"/>
              </a:ext>
            </a:extLst>
          </a:blip>
          <a:srcRect t="65826" r="64068" b="12463"/>
          <a:stretch/>
        </p:blipFill>
        <p:spPr>
          <a:xfrm>
            <a:off x="5040180" y="702622"/>
            <a:ext cx="3964225" cy="1869450"/>
          </a:xfrm>
          <a:prstGeom prst="rect">
            <a:avLst/>
          </a:prstGeom>
        </p:spPr>
      </p:pic>
      <p:sp>
        <p:nvSpPr>
          <p:cNvPr id="38" name="正方形/長方形 37"/>
          <p:cNvSpPr/>
          <p:nvPr/>
        </p:nvSpPr>
        <p:spPr>
          <a:xfrm>
            <a:off x="5425504" y="2572073"/>
            <a:ext cx="2945678" cy="523220"/>
          </a:xfrm>
          <a:prstGeom prst="rect">
            <a:avLst/>
          </a:prstGeom>
        </p:spPr>
        <p:txBody>
          <a:bodyPr wrap="none">
            <a:spAutoFit/>
          </a:bodyPr>
          <a:lstStyle/>
          <a:p>
            <a:pPr algn="ctr"/>
            <a:r>
              <a:rPr lang="ja-JP" altLang="en-US" sz="1400" dirty="0" smtClean="0"/>
              <a:t>最高気温月内標準偏差の時系列</a:t>
            </a:r>
            <a:endParaRPr lang="en-US" altLang="ja-JP" sz="1400" dirty="0" smtClean="0"/>
          </a:p>
          <a:p>
            <a:pPr algn="ctr"/>
            <a:r>
              <a:rPr lang="en-US" altLang="ja-JP" sz="1400" dirty="0" smtClean="0"/>
              <a:t>Fujibe et al.,2007 Fig.3</a:t>
            </a:r>
            <a:r>
              <a:rPr lang="ja-JP" altLang="en-US" sz="1400" dirty="0" smtClean="0"/>
              <a:t> より一部抜粋</a:t>
            </a:r>
            <a:endParaRPr lang="en-US" altLang="ja-JP" sz="1400" dirty="0" smtClean="0"/>
          </a:p>
        </p:txBody>
      </p:sp>
      <p:pic>
        <p:nvPicPr>
          <p:cNvPr id="2" name="図 1" descr="画面の領域"/>
          <p:cNvPicPr>
            <a:picLocks noChangeAspect="1"/>
          </p:cNvPicPr>
          <p:nvPr/>
        </p:nvPicPr>
        <p:blipFill rotWithShape="1">
          <a:blip r:embed="rId3" cstate="print">
            <a:extLst>
              <a:ext uri="{28A0092B-C50C-407E-A947-70E740481C1C}">
                <a14:useLocalDpi xmlns:a14="http://schemas.microsoft.com/office/drawing/2010/main" val="0"/>
              </a:ext>
            </a:extLst>
          </a:blip>
          <a:srcRect l="11176" r="12243" b="7089"/>
          <a:stretch/>
        </p:blipFill>
        <p:spPr>
          <a:xfrm>
            <a:off x="5135430" y="3411090"/>
            <a:ext cx="3584556" cy="2463883"/>
          </a:xfrm>
          <a:prstGeom prst="rect">
            <a:avLst/>
          </a:prstGeom>
        </p:spPr>
      </p:pic>
      <p:sp>
        <p:nvSpPr>
          <p:cNvPr id="5" name="正方形/長方形 4"/>
          <p:cNvSpPr/>
          <p:nvPr/>
        </p:nvSpPr>
        <p:spPr>
          <a:xfrm>
            <a:off x="95357" y="3041758"/>
            <a:ext cx="2492990" cy="369332"/>
          </a:xfrm>
          <a:prstGeom prst="rect">
            <a:avLst/>
          </a:prstGeom>
          <a:solidFill>
            <a:schemeClr val="bg1"/>
          </a:solidFill>
        </p:spPr>
        <p:txBody>
          <a:bodyPr wrap="none">
            <a:spAutoFit/>
          </a:bodyPr>
          <a:lstStyle/>
          <a:p>
            <a:r>
              <a:rPr lang="ja-JP" altLang="en-US" b="1" dirty="0" smtClean="0">
                <a:solidFill>
                  <a:srgbClr val="7F6000"/>
                </a:solidFill>
              </a:rPr>
              <a:t>＜私が思った問題点＞</a:t>
            </a:r>
            <a:endParaRPr lang="en-US" altLang="ja-JP" b="1" dirty="0" smtClean="0">
              <a:solidFill>
                <a:srgbClr val="7F6000"/>
              </a:solidFill>
            </a:endParaRPr>
          </a:p>
        </p:txBody>
      </p:sp>
      <p:sp>
        <p:nvSpPr>
          <p:cNvPr id="44" name="正方形/長方形 43"/>
          <p:cNvSpPr/>
          <p:nvPr/>
        </p:nvSpPr>
        <p:spPr>
          <a:xfrm>
            <a:off x="5135430" y="5910360"/>
            <a:ext cx="3483646" cy="523220"/>
          </a:xfrm>
          <a:prstGeom prst="rect">
            <a:avLst/>
          </a:prstGeom>
          <a:solidFill>
            <a:schemeClr val="bg1"/>
          </a:solidFill>
        </p:spPr>
        <p:txBody>
          <a:bodyPr wrap="none">
            <a:spAutoFit/>
          </a:bodyPr>
          <a:lstStyle/>
          <a:p>
            <a:pPr algn="ctr"/>
            <a:r>
              <a:rPr lang="en-US" altLang="ja-JP" sz="1400" dirty="0" smtClean="0"/>
              <a:t>1961-2003</a:t>
            </a:r>
            <a:r>
              <a:rPr lang="ja-JP" altLang="en-US" sz="1400" dirty="0" smtClean="0"/>
              <a:t>年の最高気温標準偏差トレンド</a:t>
            </a:r>
            <a:endParaRPr lang="en-US" altLang="ja-JP" sz="1400" dirty="0" smtClean="0"/>
          </a:p>
          <a:p>
            <a:pPr algn="ctr"/>
            <a:r>
              <a:rPr lang="ja-JP" altLang="en-US" sz="1400" dirty="0" smtClean="0"/>
              <a:t>　</a:t>
            </a:r>
            <a:r>
              <a:rPr lang="en-US" altLang="ja-JP" sz="1400" dirty="0" smtClean="0"/>
              <a:t>Griffiths et al.,2005 Fig.9</a:t>
            </a:r>
            <a:r>
              <a:rPr lang="ja-JP" altLang="en-US" sz="1400" dirty="0" smtClean="0"/>
              <a:t> より抜粋</a:t>
            </a:r>
            <a:endParaRPr lang="en-US" altLang="ja-JP" sz="1400" dirty="0" smtClean="0"/>
          </a:p>
        </p:txBody>
      </p:sp>
      <p:sp>
        <p:nvSpPr>
          <p:cNvPr id="11" name="正方形/長方形 10"/>
          <p:cNvSpPr/>
          <p:nvPr/>
        </p:nvSpPr>
        <p:spPr>
          <a:xfrm>
            <a:off x="0" y="1267930"/>
            <a:ext cx="5315879" cy="584775"/>
          </a:xfrm>
          <a:prstGeom prst="rect">
            <a:avLst/>
          </a:prstGeom>
        </p:spPr>
        <p:txBody>
          <a:bodyPr wrap="none">
            <a:spAutoFit/>
          </a:bodyPr>
          <a:lstStyle/>
          <a:p>
            <a:r>
              <a:rPr lang="ja-JP" altLang="en-US" sz="2000" b="1" dirty="0" smtClean="0">
                <a:solidFill>
                  <a:srgbClr val="7F6000"/>
                </a:solidFill>
              </a:rPr>
              <a:t>気温急変指数≒日々気温幅（月内標準偏差）</a:t>
            </a:r>
            <a:endParaRPr lang="en-US" altLang="ja-JP" sz="2000" b="1" dirty="0" smtClean="0">
              <a:solidFill>
                <a:srgbClr val="7F6000"/>
              </a:solidFill>
            </a:endParaRPr>
          </a:p>
          <a:p>
            <a:r>
              <a:rPr lang="ja-JP" altLang="en-US" sz="1200" b="1" dirty="0" smtClean="0">
                <a:solidFill>
                  <a:srgbClr val="7F6000"/>
                </a:solidFill>
              </a:rPr>
              <a:t>↑本研究の前日差の指標　　</a:t>
            </a:r>
            <a:r>
              <a:rPr lang="en-US" altLang="ja-JP" sz="1200" b="1" dirty="0" smtClean="0">
                <a:solidFill>
                  <a:srgbClr val="7F6000"/>
                </a:solidFill>
              </a:rPr>
              <a:t>Fujibe</a:t>
            </a:r>
            <a:r>
              <a:rPr lang="ja-JP" altLang="en-US" sz="1200" b="1" dirty="0" smtClean="0">
                <a:solidFill>
                  <a:srgbClr val="7F6000"/>
                </a:solidFill>
              </a:rPr>
              <a:t> </a:t>
            </a:r>
            <a:r>
              <a:rPr lang="en-US" altLang="ja-JP" sz="1200" b="1" dirty="0" smtClean="0">
                <a:solidFill>
                  <a:srgbClr val="7F6000"/>
                </a:solidFill>
              </a:rPr>
              <a:t>et</a:t>
            </a:r>
            <a:r>
              <a:rPr lang="ja-JP" altLang="en-US" sz="1200" b="1" dirty="0" smtClean="0">
                <a:solidFill>
                  <a:srgbClr val="7F6000"/>
                </a:solidFill>
              </a:rPr>
              <a:t> </a:t>
            </a:r>
            <a:r>
              <a:rPr lang="en-US" altLang="ja-JP" sz="1200" b="1" dirty="0" smtClean="0">
                <a:solidFill>
                  <a:srgbClr val="7F6000"/>
                </a:solidFill>
              </a:rPr>
              <a:t>al.,</a:t>
            </a:r>
            <a:r>
              <a:rPr lang="ja-JP" altLang="en-US" sz="1200" b="1" dirty="0" smtClean="0">
                <a:solidFill>
                  <a:srgbClr val="7F6000"/>
                </a:solidFill>
              </a:rPr>
              <a:t> </a:t>
            </a:r>
            <a:r>
              <a:rPr lang="en-US" altLang="ja-JP" sz="1200" b="1" dirty="0" smtClean="0">
                <a:solidFill>
                  <a:srgbClr val="7F6000"/>
                </a:solidFill>
              </a:rPr>
              <a:t>2007</a:t>
            </a:r>
            <a:r>
              <a:rPr lang="ja-JP" altLang="en-US" sz="1200" b="1" dirty="0" smtClean="0">
                <a:solidFill>
                  <a:srgbClr val="7F6000"/>
                </a:solidFill>
              </a:rPr>
              <a:t>の指標↑→</a:t>
            </a:r>
            <a:endParaRPr lang="en-US" altLang="ja-JP" b="1" dirty="0">
              <a:solidFill>
                <a:srgbClr val="7F6000"/>
              </a:solidFill>
            </a:endParaRPr>
          </a:p>
        </p:txBody>
      </p:sp>
      <p:sp>
        <p:nvSpPr>
          <p:cNvPr id="12" name="正方形/長方形 11"/>
          <p:cNvSpPr/>
          <p:nvPr/>
        </p:nvSpPr>
        <p:spPr>
          <a:xfrm>
            <a:off x="-59821" y="1142061"/>
            <a:ext cx="5100001" cy="820395"/>
          </a:xfrm>
          <a:prstGeom prst="rect">
            <a:avLst/>
          </a:prstGeom>
          <a:noFill/>
          <a:ln w="38100">
            <a:solidFill>
              <a:srgbClr val="8A6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927510" y="899948"/>
            <a:ext cx="2031325" cy="369332"/>
          </a:xfrm>
          <a:prstGeom prst="rect">
            <a:avLst/>
          </a:prstGeom>
          <a:solidFill>
            <a:schemeClr val="bg1"/>
          </a:solidFill>
        </p:spPr>
        <p:txBody>
          <a:bodyPr wrap="none">
            <a:spAutoFit/>
          </a:bodyPr>
          <a:lstStyle/>
          <a:p>
            <a:r>
              <a:rPr lang="ja-JP" altLang="en-US" b="1" dirty="0" smtClean="0">
                <a:solidFill>
                  <a:srgbClr val="7F6000"/>
                </a:solidFill>
              </a:rPr>
              <a:t>結果的に似ている</a:t>
            </a:r>
            <a:endParaRPr lang="ja-JP" altLang="en-US" dirty="0"/>
          </a:p>
        </p:txBody>
      </p:sp>
    </p:spTree>
    <p:extLst>
      <p:ext uri="{BB962C8B-B14F-4D97-AF65-F5344CB8AC3E}">
        <p14:creationId xmlns:p14="http://schemas.microsoft.com/office/powerpoint/2010/main" val="30397621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nvPr>
        </p:nvGraphicFramePr>
        <p:xfrm>
          <a:off x="-1571106" y="-1138846"/>
          <a:ext cx="12896212" cy="1014156"/>
        </p:xfrm>
        <a:graphic>
          <a:graphicData uri="http://schemas.openxmlformats.org/drawingml/2006/table">
            <a:tbl>
              <a:tblPr firstRow="1" bandRow="1">
                <a:tableStyleId>{7DF18680-E054-41AD-8BC1-D1AEF772440D}</a:tableStyleId>
              </a:tblPr>
              <a:tblGrid>
                <a:gridCol w="722754">
                  <a:extLst>
                    <a:ext uri="{9D8B030D-6E8A-4147-A177-3AD203B41FA5}">
                      <a16:colId xmlns:a16="http://schemas.microsoft.com/office/drawing/2014/main" val="1790648780"/>
                    </a:ext>
                  </a:extLst>
                </a:gridCol>
                <a:gridCol w="1106678">
                  <a:extLst>
                    <a:ext uri="{9D8B030D-6E8A-4147-A177-3AD203B41FA5}">
                      <a16:colId xmlns:a16="http://schemas.microsoft.com/office/drawing/2014/main" val="2944102781"/>
                    </a:ext>
                  </a:extLst>
                </a:gridCol>
                <a:gridCol w="1106678">
                  <a:extLst>
                    <a:ext uri="{9D8B030D-6E8A-4147-A177-3AD203B41FA5}">
                      <a16:colId xmlns:a16="http://schemas.microsoft.com/office/drawing/2014/main" val="4262038595"/>
                    </a:ext>
                  </a:extLst>
                </a:gridCol>
                <a:gridCol w="1106678">
                  <a:extLst>
                    <a:ext uri="{9D8B030D-6E8A-4147-A177-3AD203B41FA5}">
                      <a16:colId xmlns:a16="http://schemas.microsoft.com/office/drawing/2014/main" val="491156507"/>
                    </a:ext>
                  </a:extLst>
                </a:gridCol>
                <a:gridCol w="1106678">
                  <a:extLst>
                    <a:ext uri="{9D8B030D-6E8A-4147-A177-3AD203B41FA5}">
                      <a16:colId xmlns:a16="http://schemas.microsoft.com/office/drawing/2014/main" val="1734947453"/>
                    </a:ext>
                  </a:extLst>
                </a:gridCol>
                <a:gridCol w="1106678">
                  <a:extLst>
                    <a:ext uri="{9D8B030D-6E8A-4147-A177-3AD203B41FA5}">
                      <a16:colId xmlns:a16="http://schemas.microsoft.com/office/drawing/2014/main" val="2398353848"/>
                    </a:ext>
                  </a:extLst>
                </a:gridCol>
                <a:gridCol w="1106678">
                  <a:extLst>
                    <a:ext uri="{9D8B030D-6E8A-4147-A177-3AD203B41FA5}">
                      <a16:colId xmlns:a16="http://schemas.microsoft.com/office/drawing/2014/main" val="3126726499"/>
                    </a:ext>
                  </a:extLst>
                </a:gridCol>
                <a:gridCol w="1106678">
                  <a:extLst>
                    <a:ext uri="{9D8B030D-6E8A-4147-A177-3AD203B41FA5}">
                      <a16:colId xmlns:a16="http://schemas.microsoft.com/office/drawing/2014/main" val="369940580"/>
                    </a:ext>
                  </a:extLst>
                </a:gridCol>
                <a:gridCol w="1106678">
                  <a:extLst>
                    <a:ext uri="{9D8B030D-6E8A-4147-A177-3AD203B41FA5}">
                      <a16:colId xmlns:a16="http://schemas.microsoft.com/office/drawing/2014/main" val="3725011543"/>
                    </a:ext>
                  </a:extLst>
                </a:gridCol>
                <a:gridCol w="1106678">
                  <a:extLst>
                    <a:ext uri="{9D8B030D-6E8A-4147-A177-3AD203B41FA5}">
                      <a16:colId xmlns:a16="http://schemas.microsoft.com/office/drawing/2014/main" val="533944749"/>
                    </a:ext>
                  </a:extLst>
                </a:gridCol>
                <a:gridCol w="1106678">
                  <a:extLst>
                    <a:ext uri="{9D8B030D-6E8A-4147-A177-3AD203B41FA5}">
                      <a16:colId xmlns:a16="http://schemas.microsoft.com/office/drawing/2014/main" val="2886660027"/>
                    </a:ext>
                  </a:extLst>
                </a:gridCol>
                <a:gridCol w="1106678">
                  <a:extLst>
                    <a:ext uri="{9D8B030D-6E8A-4147-A177-3AD203B41FA5}">
                      <a16:colId xmlns:a16="http://schemas.microsoft.com/office/drawing/2014/main" val="2260575905"/>
                    </a:ext>
                  </a:extLst>
                </a:gridCol>
              </a:tblGrid>
              <a:tr h="315308">
                <a:tc>
                  <a:txBody>
                    <a:bodyPr/>
                    <a:lstStyle/>
                    <a:p>
                      <a:pPr algn="ctr"/>
                      <a:endParaRPr kumimoji="1" lang="ja-JP" altLang="en-US" sz="1200" b="1" dirty="0"/>
                    </a:p>
                  </a:txBody>
                  <a:tcPr/>
                </a:tc>
                <a:tc>
                  <a:txBody>
                    <a:bodyPr/>
                    <a:lstStyle/>
                    <a:p>
                      <a:pPr algn="ctr"/>
                      <a:r>
                        <a:rPr kumimoji="1" lang="en-US" altLang="ja-JP" sz="1200" b="1" dirty="0" err="1" smtClean="0"/>
                        <a:t>Tmax</a:t>
                      </a:r>
                      <a:endParaRPr kumimoji="1" lang="ja-JP" altLang="en-US" sz="1200" b="1" dirty="0"/>
                    </a:p>
                  </a:txBody>
                  <a:tcPr/>
                </a:tc>
                <a:tc>
                  <a:txBody>
                    <a:bodyPr/>
                    <a:lstStyle/>
                    <a:p>
                      <a:pPr algn="ctr"/>
                      <a:r>
                        <a:rPr kumimoji="1" lang="en-US" altLang="ja-JP" sz="1200" b="1" dirty="0" err="1" smtClean="0"/>
                        <a:t>Tave</a:t>
                      </a:r>
                      <a:endParaRPr kumimoji="1" lang="ja-JP" altLang="en-US" sz="1200" b="1" dirty="0"/>
                    </a:p>
                  </a:txBody>
                  <a:tcPr/>
                </a:tc>
                <a:tc>
                  <a:txBody>
                    <a:bodyPr/>
                    <a:lstStyle/>
                    <a:p>
                      <a:pPr algn="ctr"/>
                      <a:r>
                        <a:rPr kumimoji="1" lang="en-US" altLang="ja-JP" sz="1200" b="1" dirty="0" err="1" smtClean="0"/>
                        <a:t>Tmin</a:t>
                      </a:r>
                      <a:endParaRPr kumimoji="1" lang="ja-JP" altLang="en-US" sz="1200" b="1" dirty="0"/>
                    </a:p>
                  </a:txBody>
                  <a:tcPr/>
                </a:tc>
                <a:tc>
                  <a:txBody>
                    <a:bodyPr/>
                    <a:lstStyle/>
                    <a:p>
                      <a:pPr algn="ctr"/>
                      <a:r>
                        <a:rPr kumimoji="1" lang="en-US" altLang="ja-JP" sz="1200" b="1" dirty="0" err="1" smtClean="0"/>
                        <a:t>Tmax_w</a:t>
                      </a:r>
                      <a:endParaRPr kumimoji="1" lang="ja-JP" altLang="en-US" sz="1200" b="1" dirty="0"/>
                    </a:p>
                  </a:txBody>
                  <a:tcPr/>
                </a:tc>
                <a:tc>
                  <a:txBody>
                    <a:bodyPr/>
                    <a:lstStyle/>
                    <a:p>
                      <a:pPr algn="ctr"/>
                      <a:r>
                        <a:rPr kumimoji="1" lang="en-US" altLang="ja-JP" sz="1200" b="1" dirty="0" err="1" smtClean="0"/>
                        <a:t>Tmax_c</a:t>
                      </a:r>
                      <a:endParaRPr kumimoji="1" lang="ja-JP" altLang="en-US" sz="1200" b="1" dirty="0"/>
                    </a:p>
                  </a:txBody>
                  <a:tcPr/>
                </a:tc>
                <a:tc>
                  <a:txBody>
                    <a:bodyPr/>
                    <a:lstStyle/>
                    <a:p>
                      <a:pPr algn="ctr"/>
                      <a:r>
                        <a:rPr kumimoji="1" lang="en-US" altLang="ja-JP" sz="1200" b="1" dirty="0" err="1" smtClean="0"/>
                        <a:t>Tmin_w</a:t>
                      </a:r>
                      <a:endParaRPr kumimoji="1" lang="ja-JP" altLang="en-US" sz="1200" b="1" dirty="0"/>
                    </a:p>
                  </a:txBody>
                  <a:tcPr/>
                </a:tc>
                <a:tc>
                  <a:txBody>
                    <a:bodyPr/>
                    <a:lstStyle/>
                    <a:p>
                      <a:pPr algn="ctr"/>
                      <a:r>
                        <a:rPr kumimoji="1" lang="en-US" altLang="ja-JP" sz="1200" b="1" dirty="0" err="1" smtClean="0"/>
                        <a:t>Tmin_c</a:t>
                      </a:r>
                      <a:endParaRPr kumimoji="1" lang="ja-JP" altLang="en-US" sz="1200" b="1" dirty="0"/>
                    </a:p>
                  </a:txBody>
                  <a:tcPr/>
                </a:tc>
                <a:tc>
                  <a:txBody>
                    <a:bodyPr/>
                    <a:lstStyle/>
                    <a:p>
                      <a:pPr algn="ctr"/>
                      <a:r>
                        <a:rPr kumimoji="1" lang="en-US" altLang="ja-JP" sz="1200" b="1" dirty="0" err="1" smtClean="0"/>
                        <a:t>σTmax</a:t>
                      </a:r>
                      <a:endParaRPr kumimoji="1" lang="ja-JP" altLang="en-US" sz="1200" b="1" dirty="0"/>
                    </a:p>
                  </a:txBody>
                  <a:tcPr/>
                </a:tc>
                <a:tc>
                  <a:txBody>
                    <a:bodyPr/>
                    <a:lstStyle/>
                    <a:p>
                      <a:pPr algn="ctr"/>
                      <a:r>
                        <a:rPr kumimoji="1" lang="en-US" altLang="ja-JP" sz="1200" b="1" dirty="0" err="1" smtClean="0"/>
                        <a:t>σTmin</a:t>
                      </a:r>
                      <a:endParaRPr kumimoji="1" lang="ja-JP" altLang="en-US" sz="1200" b="1" dirty="0"/>
                    </a:p>
                  </a:txBody>
                  <a:tcPr/>
                </a:tc>
                <a:tc>
                  <a:txBody>
                    <a:bodyPr/>
                    <a:lstStyle/>
                    <a:p>
                      <a:pPr algn="ctr"/>
                      <a:r>
                        <a:rPr kumimoji="1" lang="en-US" altLang="ja-JP" sz="1200" b="1" dirty="0" err="1" smtClean="0"/>
                        <a:t>Diurnal_up</a:t>
                      </a:r>
                      <a:endParaRPr kumimoji="1" lang="ja-JP" altLang="en-US" sz="1200" b="1" dirty="0"/>
                    </a:p>
                  </a:txBody>
                  <a:tcPr/>
                </a:tc>
                <a:tc>
                  <a:txBody>
                    <a:bodyPr/>
                    <a:lstStyle/>
                    <a:p>
                      <a:pPr algn="ctr"/>
                      <a:r>
                        <a:rPr kumimoji="1" lang="en-US" altLang="ja-JP" sz="1200" b="1" dirty="0" err="1" smtClean="0"/>
                        <a:t>Diurnal_down</a:t>
                      </a:r>
                      <a:endParaRPr kumimoji="1" lang="ja-JP" altLang="en-US" sz="1200" b="1" dirty="0"/>
                    </a:p>
                  </a:txBody>
                  <a:tcPr/>
                </a:tc>
                <a:extLst>
                  <a:ext uri="{0D108BD9-81ED-4DB2-BD59-A6C34878D82A}">
                    <a16:rowId xmlns:a16="http://schemas.microsoft.com/office/drawing/2014/main" val="886577274"/>
                  </a:ext>
                </a:extLst>
              </a:tr>
              <a:tr h="349424">
                <a:tc>
                  <a:txBody>
                    <a:bodyPr/>
                    <a:lstStyle/>
                    <a:p>
                      <a:pPr algn="ctr"/>
                      <a:r>
                        <a:rPr kumimoji="1" lang="en-US" altLang="ja-JP" sz="1400" b="1" dirty="0" err="1" smtClean="0"/>
                        <a:t>σTmax</a:t>
                      </a:r>
                      <a:endParaRPr kumimoji="1" lang="en-US" altLang="ja-JP" sz="1400" b="1" dirty="0" smtClean="0"/>
                    </a:p>
                  </a:txBody>
                  <a:tcPr/>
                </a:tc>
                <a:tc>
                  <a:txBody>
                    <a:bodyPr/>
                    <a:lstStyle/>
                    <a:p>
                      <a:pPr algn="ctr" fontAlgn="ctr"/>
                      <a:r>
                        <a:rPr lang="en-US" altLang="ja-JP" sz="1800" b="1" u="none" strike="noStrike" dirty="0">
                          <a:effectLst/>
                        </a:rPr>
                        <a:t>-0.29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-0.34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-0.37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0.87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0.87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0.39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0.30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1.00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0.35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0.45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0.43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524651590"/>
                  </a:ext>
                </a:extLst>
              </a:tr>
              <a:tr h="349424">
                <a:tc>
                  <a:txBody>
                    <a:bodyPr/>
                    <a:lstStyle/>
                    <a:p>
                      <a:pPr algn="ctr"/>
                      <a:r>
                        <a:rPr kumimoji="1" lang="en-US" altLang="ja-JP" sz="1400" b="1" dirty="0" err="1" smtClean="0"/>
                        <a:t>σTmin</a:t>
                      </a:r>
                      <a:endParaRPr kumimoji="1" lang="ja-JP" altLang="en-US" sz="1400" b="1" dirty="0"/>
                    </a:p>
                  </a:txBody>
                  <a:tcPr/>
                </a:tc>
                <a:tc>
                  <a:txBody>
                    <a:bodyPr/>
                    <a:lstStyle/>
                    <a:p>
                      <a:pPr algn="ctr" fontAlgn="ctr"/>
                      <a:r>
                        <a:rPr lang="en-US" altLang="ja-JP" sz="1800" b="1" u="none" strike="noStrike" dirty="0">
                          <a:effectLst/>
                        </a:rPr>
                        <a:t>-0.63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-0.68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-0.71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0.33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0.42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0.93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0.96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0.35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1.00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0.46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800" b="1" u="none" strike="noStrike" dirty="0">
                          <a:effectLst/>
                        </a:rPr>
                        <a:t>0.47 </a:t>
                      </a:r>
                      <a:endPar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457842125"/>
                  </a:ext>
                </a:extLst>
              </a:tr>
            </a:tbl>
          </a:graphicData>
        </a:graphic>
      </p:graphicFrame>
      <p:pic>
        <p:nvPicPr>
          <p:cNvPr id="9" name="図 8"/>
          <p:cNvPicPr>
            <a:picLocks noChangeAspect="1"/>
          </p:cNvPicPr>
          <p:nvPr/>
        </p:nvPicPr>
        <p:blipFill rotWithShape="1">
          <a:blip r:embed="rId2"/>
          <a:srcRect r="51478"/>
          <a:stretch/>
        </p:blipFill>
        <p:spPr>
          <a:xfrm>
            <a:off x="932959" y="1216129"/>
            <a:ext cx="6274176" cy="1140051"/>
          </a:xfrm>
          <a:prstGeom prst="rect">
            <a:avLst/>
          </a:prstGeom>
        </p:spPr>
      </p:pic>
      <p:pic>
        <p:nvPicPr>
          <p:cNvPr id="10" name="図 9"/>
          <p:cNvPicPr>
            <a:picLocks noChangeAspect="1"/>
          </p:cNvPicPr>
          <p:nvPr/>
        </p:nvPicPr>
        <p:blipFill rotWithShape="1">
          <a:blip r:embed="rId2"/>
          <a:srcRect l="48328"/>
          <a:stretch/>
        </p:blipFill>
        <p:spPr>
          <a:xfrm>
            <a:off x="1654233" y="2246602"/>
            <a:ext cx="6681499" cy="1140051"/>
          </a:xfrm>
          <a:prstGeom prst="rect">
            <a:avLst/>
          </a:prstGeom>
        </p:spPr>
      </p:pic>
      <p:pic>
        <p:nvPicPr>
          <p:cNvPr id="11" name="図 10"/>
          <p:cNvPicPr>
            <a:picLocks noChangeAspect="1"/>
          </p:cNvPicPr>
          <p:nvPr/>
        </p:nvPicPr>
        <p:blipFill rotWithShape="1">
          <a:blip r:embed="rId2"/>
          <a:srcRect r="94265"/>
          <a:stretch/>
        </p:blipFill>
        <p:spPr>
          <a:xfrm>
            <a:off x="912639" y="2246602"/>
            <a:ext cx="741594" cy="1140051"/>
          </a:xfrm>
          <a:prstGeom prst="rect">
            <a:avLst/>
          </a:prstGeom>
        </p:spPr>
      </p:pic>
      <p:cxnSp>
        <p:nvCxnSpPr>
          <p:cNvPr id="13" name="直線コネクタ 12"/>
          <p:cNvCxnSpPr/>
          <p:nvPr/>
        </p:nvCxnSpPr>
        <p:spPr>
          <a:xfrm>
            <a:off x="1837113" y="3208712"/>
            <a:ext cx="806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928851" y="3208712"/>
            <a:ext cx="806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142807" y="1831570"/>
            <a:ext cx="806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223462" y="1831570"/>
            <a:ext cx="806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062152" y="2189018"/>
            <a:ext cx="806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362096" y="3821076"/>
            <a:ext cx="7265772" cy="2308324"/>
          </a:xfrm>
          <a:prstGeom prst="rect">
            <a:avLst/>
          </a:prstGeom>
          <a:noFill/>
        </p:spPr>
        <p:txBody>
          <a:bodyPr wrap="none" rtlCol="0">
            <a:spAutoFit/>
          </a:bodyPr>
          <a:lstStyle/>
          <a:p>
            <a:r>
              <a:rPr kumimoji="1" lang="en-US" altLang="ja-JP" dirty="0" err="1" smtClean="0"/>
              <a:t>σTmax</a:t>
            </a:r>
            <a:endParaRPr lang="en-US" altLang="ja-JP" dirty="0"/>
          </a:p>
          <a:p>
            <a:r>
              <a:rPr kumimoji="1" lang="ja-JP" altLang="en-US" dirty="0" smtClean="0"/>
              <a:t>最高気温急変指数と高い相関を持つ</a:t>
            </a:r>
            <a:endParaRPr kumimoji="1" lang="en-US" altLang="ja-JP" dirty="0" smtClean="0"/>
          </a:p>
          <a:p>
            <a:endParaRPr kumimoji="1" lang="en-US" altLang="ja-JP" dirty="0" smtClean="0"/>
          </a:p>
          <a:p>
            <a:r>
              <a:rPr kumimoji="1" lang="en-US" altLang="ja-JP" dirty="0" err="1" smtClean="0"/>
              <a:t>σTmin</a:t>
            </a:r>
            <a:endParaRPr lang="en-US" altLang="ja-JP" dirty="0"/>
          </a:p>
          <a:p>
            <a:r>
              <a:rPr kumimoji="1" lang="ja-JP" altLang="en-US" dirty="0" smtClean="0"/>
              <a:t>最低気温急変指数と高い相関を持つ</a:t>
            </a:r>
            <a:endParaRPr kumimoji="1" lang="en-US" altLang="ja-JP" dirty="0" smtClean="0"/>
          </a:p>
          <a:p>
            <a:r>
              <a:rPr kumimoji="1" lang="ja-JP" altLang="en-US" dirty="0" smtClean="0"/>
              <a:t>さらに、気温との関係が高いこと</a:t>
            </a:r>
            <a:endParaRPr kumimoji="1" lang="en-US" altLang="ja-JP" dirty="0" smtClean="0"/>
          </a:p>
          <a:p>
            <a:endParaRPr kumimoji="1" lang="en-US" altLang="ja-JP" dirty="0" smtClean="0"/>
          </a:p>
          <a:p>
            <a:r>
              <a:rPr lang="ja-JP" altLang="en-US" dirty="0" smtClean="0"/>
              <a:t>日較差（</a:t>
            </a:r>
            <a:r>
              <a:rPr lang="en-US" altLang="ja-JP" dirty="0" smtClean="0"/>
              <a:t>Diurnal</a:t>
            </a:r>
            <a:r>
              <a:rPr lang="ja-JP" altLang="en-US" dirty="0"/>
              <a:t> </a:t>
            </a:r>
            <a:r>
              <a:rPr lang="en-US" altLang="ja-JP" dirty="0" smtClean="0"/>
              <a:t>temperature difference</a:t>
            </a:r>
            <a:r>
              <a:rPr lang="ja-JP" altLang="en-US" dirty="0" smtClean="0"/>
              <a:t>）との関係はそこまで高くない</a:t>
            </a:r>
            <a:endParaRPr kumimoji="1" lang="ja-JP" altLang="en-US" dirty="0"/>
          </a:p>
        </p:txBody>
      </p:sp>
      <p:sp>
        <p:nvSpPr>
          <p:cNvPr id="19" name="テキスト ボックス 18"/>
          <p:cNvSpPr txBox="1"/>
          <p:nvPr/>
        </p:nvSpPr>
        <p:spPr>
          <a:xfrm>
            <a:off x="350714" y="166956"/>
            <a:ext cx="7463903" cy="646331"/>
          </a:xfrm>
          <a:prstGeom prst="rect">
            <a:avLst/>
          </a:prstGeom>
          <a:noFill/>
        </p:spPr>
        <p:txBody>
          <a:bodyPr wrap="none" rtlCol="0">
            <a:spAutoFit/>
          </a:bodyPr>
          <a:lstStyle/>
          <a:p>
            <a:r>
              <a:rPr kumimoji="1" lang="en-US" altLang="ja-JP" dirty="0" smtClean="0"/>
              <a:t>Fujibe</a:t>
            </a:r>
            <a:r>
              <a:rPr lang="en-US" altLang="ja-JP" dirty="0"/>
              <a:t> </a:t>
            </a:r>
            <a:r>
              <a:rPr lang="en-US" altLang="ja-JP" dirty="0" smtClean="0"/>
              <a:t>et al., 2007</a:t>
            </a:r>
            <a:r>
              <a:rPr lang="ja-JP" altLang="en-US" dirty="0" smtClean="0"/>
              <a:t>の</a:t>
            </a:r>
            <a:r>
              <a:rPr lang="en-US" altLang="ja-JP" dirty="0" err="1" smtClean="0"/>
              <a:t>σTmax</a:t>
            </a:r>
            <a:r>
              <a:rPr lang="ja-JP" altLang="en-US" dirty="0" err="1" smtClean="0"/>
              <a:t>，</a:t>
            </a:r>
            <a:r>
              <a:rPr lang="en-US" altLang="ja-JP" dirty="0" err="1" smtClean="0"/>
              <a:t>σTmin</a:t>
            </a:r>
            <a:r>
              <a:rPr lang="ja-JP" altLang="en-US" dirty="0" smtClean="0"/>
              <a:t>と気温や急変指数との相関</a:t>
            </a:r>
            <a:endParaRPr lang="en-US" altLang="ja-JP" dirty="0" smtClean="0"/>
          </a:p>
          <a:p>
            <a:r>
              <a:rPr lang="ja-JP" altLang="en-US" dirty="0" smtClean="0"/>
              <a:t>（</a:t>
            </a:r>
            <a:r>
              <a:rPr lang="en-US" altLang="ja-JP" dirty="0" smtClean="0"/>
              <a:t>818</a:t>
            </a:r>
            <a:r>
              <a:rPr lang="ja-JP" altLang="en-US" dirty="0" smtClean="0"/>
              <a:t>地点</a:t>
            </a:r>
            <a:r>
              <a:rPr lang="en-US" altLang="ja-JP" dirty="0" smtClean="0"/>
              <a:t>×12</a:t>
            </a:r>
            <a:r>
              <a:rPr lang="ja-JP" altLang="en-US" dirty="0" smtClean="0"/>
              <a:t>か月のそれぞれ気候値を求め，指標同士の関係を見た）</a:t>
            </a:r>
            <a:endParaRPr kumimoji="1" lang="ja-JP" altLang="en-US" dirty="0"/>
          </a:p>
        </p:txBody>
      </p:sp>
    </p:spTree>
    <p:extLst>
      <p:ext uri="{BB962C8B-B14F-4D97-AF65-F5344CB8AC3E}">
        <p14:creationId xmlns:p14="http://schemas.microsoft.com/office/powerpoint/2010/main" val="859702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最高気温急上昇マップ　前日と当日の気温偏差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966365048"/>
              </p:ext>
            </p:extLst>
          </p:nvPr>
        </p:nvGraphicFramePr>
        <p:xfrm>
          <a:off x="476426" y="1214644"/>
          <a:ext cx="8110983" cy="4995902"/>
        </p:xfrm>
        <a:graphic>
          <a:graphicData uri="http://schemas.openxmlformats.org/drawingml/2006/table">
            <a:tbl>
              <a:tblPr firstRow="1" bandRow="1">
                <a:tableStyleId>{2D5ABB26-0587-4C30-8999-92F81FD0307C}</a:tableStyleId>
              </a:tblPr>
              <a:tblGrid>
                <a:gridCol w="2703661">
                  <a:extLst>
                    <a:ext uri="{9D8B030D-6E8A-4147-A177-3AD203B41FA5}">
                      <a16:colId xmlns:a16="http://schemas.microsoft.com/office/drawing/2014/main" val="3353618513"/>
                    </a:ext>
                  </a:extLst>
                </a:gridCol>
                <a:gridCol w="2703661">
                  <a:extLst>
                    <a:ext uri="{9D8B030D-6E8A-4147-A177-3AD203B41FA5}">
                      <a16:colId xmlns:a16="http://schemas.microsoft.com/office/drawing/2014/main" val="2054473272"/>
                    </a:ext>
                  </a:extLst>
                </a:gridCol>
                <a:gridCol w="2703661">
                  <a:extLst>
                    <a:ext uri="{9D8B030D-6E8A-4147-A177-3AD203B41FA5}">
                      <a16:colId xmlns:a16="http://schemas.microsoft.com/office/drawing/2014/main" val="474909423"/>
                    </a:ext>
                  </a:extLst>
                </a:gridCol>
              </a:tblGrid>
              <a:tr h="2497951">
                <a:tc>
                  <a:txBody>
                    <a:bodyPr/>
                    <a:lstStyle/>
                    <a:p>
                      <a:endParaRPr kumimoji="1" lang="ja-JP" altLang="en-US" sz="1600" dirty="0"/>
                    </a:p>
                  </a:txBody>
                  <a:tcPr marL="82813" marR="82813" marT="41406" marB="41406">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315489692"/>
                  </a:ext>
                </a:extLst>
              </a:tr>
              <a:tr h="2497951">
                <a:tc>
                  <a:txBody>
                    <a:bodyPr/>
                    <a:lstStyle/>
                    <a:p>
                      <a:endParaRPr kumimoji="1" lang="ja-JP" altLang="en-US" sz="1600" dirty="0"/>
                    </a:p>
                  </a:txBody>
                  <a:tcPr marL="82813" marR="82813" marT="41406" marB="41406">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82424590"/>
                  </a:ext>
                </a:extLst>
              </a:tr>
            </a:tbl>
          </a:graphicData>
        </a:graphic>
      </p:graphicFrame>
      <p:sp>
        <p:nvSpPr>
          <p:cNvPr id="18" name="正方形/長方形 17"/>
          <p:cNvSpPr/>
          <p:nvPr/>
        </p:nvSpPr>
        <p:spPr>
          <a:xfrm>
            <a:off x="608227" y="735022"/>
            <a:ext cx="2578129" cy="369332"/>
          </a:xfrm>
          <a:prstGeom prst="rect">
            <a:avLst/>
          </a:prstGeom>
          <a:solidFill>
            <a:schemeClr val="bg1"/>
          </a:solidFill>
        </p:spPr>
        <p:txBody>
          <a:bodyPr wrap="square">
            <a:spAutoFit/>
          </a:bodyPr>
          <a:lstStyle/>
          <a:p>
            <a:r>
              <a:rPr lang="ja-JP" altLang="en-US" b="1" dirty="0" smtClean="0">
                <a:solidFill>
                  <a:srgbClr val="002060"/>
                </a:solidFill>
              </a:rPr>
              <a:t>最高気温急上昇マップ</a:t>
            </a:r>
            <a:r>
              <a:rPr lang="ja-JP" altLang="en-US" sz="1400" dirty="0" smtClean="0"/>
              <a:t>　</a:t>
            </a:r>
            <a:endParaRPr lang="en-US" altLang="ja-JP" sz="1400" dirty="0" smtClean="0"/>
          </a:p>
        </p:txBody>
      </p:sp>
      <p:pic>
        <p:nvPicPr>
          <p:cNvPr id="21" name="図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31" y="6131820"/>
            <a:ext cx="2483122" cy="357616"/>
          </a:xfrm>
          <a:prstGeom prst="rect">
            <a:avLst/>
          </a:prstGeom>
        </p:spPr>
      </p:pic>
      <p:pic>
        <p:nvPicPr>
          <p:cNvPr id="22" name="図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183" y="6084830"/>
            <a:ext cx="2596901" cy="472441"/>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4690" y="6084830"/>
            <a:ext cx="2621285" cy="472441"/>
          </a:xfrm>
          <a:prstGeom prst="rect">
            <a:avLst/>
          </a:prstGeom>
        </p:spPr>
      </p:pic>
      <p:sp>
        <p:nvSpPr>
          <p:cNvPr id="30" name="正方形/長方形 29"/>
          <p:cNvSpPr/>
          <p:nvPr/>
        </p:nvSpPr>
        <p:spPr>
          <a:xfrm>
            <a:off x="3105219" y="644507"/>
            <a:ext cx="2940228"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day-1</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急上昇する</a:t>
            </a:r>
            <a:r>
              <a:rPr lang="ja-JP" altLang="en-US" sz="1200" dirty="0">
                <a:solidFill>
                  <a:srgbClr val="002060"/>
                </a:solidFill>
              </a:rPr>
              <a:t>前日の平均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1" name="正方形/長方形 30"/>
          <p:cNvSpPr/>
          <p:nvPr/>
        </p:nvSpPr>
        <p:spPr>
          <a:xfrm>
            <a:off x="6051601" y="642689"/>
            <a:ext cx="2786340"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day0</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急上昇した日</a:t>
            </a:r>
            <a:r>
              <a:rPr lang="ja-JP" altLang="en-US" sz="1200" dirty="0">
                <a:solidFill>
                  <a:srgbClr val="002060"/>
                </a:solidFill>
              </a:rPr>
              <a:t>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2" name="正方形/長方形 31"/>
          <p:cNvSpPr/>
          <p:nvPr/>
        </p:nvSpPr>
        <p:spPr>
          <a:xfrm>
            <a:off x="70197" y="1854823"/>
            <a:ext cx="538030" cy="1077218"/>
          </a:xfrm>
          <a:prstGeom prst="rect">
            <a:avLst/>
          </a:prstGeom>
          <a:solidFill>
            <a:schemeClr val="bg1"/>
          </a:solidFill>
        </p:spPr>
        <p:txBody>
          <a:bodyPr wrap="square">
            <a:spAutoFit/>
          </a:bodyPr>
          <a:lstStyle/>
          <a:p>
            <a:pPr algn="ctr"/>
            <a:r>
              <a:rPr lang="ja-JP" altLang="en-US" sz="3200" b="1" dirty="0">
                <a:solidFill>
                  <a:srgbClr val="002060"/>
                </a:solidFill>
              </a:rPr>
              <a:t>３</a:t>
            </a:r>
            <a:endParaRPr lang="en-US" altLang="ja-JP" sz="3200" b="1" dirty="0" smtClean="0">
              <a:solidFill>
                <a:srgbClr val="002060"/>
              </a:solidFill>
            </a:endParaRPr>
          </a:p>
          <a:p>
            <a:pPr algn="ctr"/>
            <a:r>
              <a:rPr lang="ja-JP" altLang="en-US" sz="3200" b="1" dirty="0" smtClean="0">
                <a:solidFill>
                  <a:srgbClr val="002060"/>
                </a:solidFill>
              </a:rPr>
              <a:t>月</a:t>
            </a:r>
            <a:r>
              <a:rPr lang="ja-JP" altLang="en-US" sz="1400" dirty="0" smtClean="0"/>
              <a:t>　</a:t>
            </a:r>
            <a:endParaRPr lang="en-US" altLang="ja-JP" sz="1400" dirty="0" smtClean="0"/>
          </a:p>
        </p:txBody>
      </p:sp>
      <p:sp>
        <p:nvSpPr>
          <p:cNvPr id="33" name="正方形/長方形 32"/>
          <p:cNvSpPr/>
          <p:nvPr/>
        </p:nvSpPr>
        <p:spPr>
          <a:xfrm>
            <a:off x="70197" y="4485815"/>
            <a:ext cx="538030" cy="1077218"/>
          </a:xfrm>
          <a:prstGeom prst="rect">
            <a:avLst/>
          </a:prstGeom>
          <a:solidFill>
            <a:schemeClr val="bg1"/>
          </a:solidFill>
        </p:spPr>
        <p:txBody>
          <a:bodyPr wrap="square">
            <a:spAutoFit/>
          </a:bodyPr>
          <a:lstStyle/>
          <a:p>
            <a:pPr algn="ctr"/>
            <a:r>
              <a:rPr lang="ja-JP" altLang="en-US" sz="3200" b="1" dirty="0" smtClean="0">
                <a:solidFill>
                  <a:srgbClr val="002060"/>
                </a:solidFill>
              </a:rPr>
              <a:t>５月</a:t>
            </a:r>
            <a:r>
              <a:rPr lang="ja-JP" altLang="en-US" sz="1400" dirty="0" smtClean="0"/>
              <a:t>　</a:t>
            </a:r>
            <a:endParaRPr lang="en-US" altLang="ja-JP" sz="1400" dirty="0" smtClean="0"/>
          </a:p>
        </p:txBody>
      </p:sp>
      <p:sp>
        <p:nvSpPr>
          <p:cNvPr id="34" name="正方形/長方形 33"/>
          <p:cNvSpPr/>
          <p:nvPr/>
        </p:nvSpPr>
        <p:spPr>
          <a:xfrm>
            <a:off x="8402238" y="6084830"/>
            <a:ext cx="888711" cy="369332"/>
          </a:xfrm>
          <a:prstGeom prst="rect">
            <a:avLst/>
          </a:prstGeom>
          <a:noFill/>
        </p:spPr>
        <p:txBody>
          <a:bodyPr wrap="square">
            <a:spAutoFit/>
          </a:bodyPr>
          <a:lstStyle/>
          <a:p>
            <a:r>
              <a:rPr lang="ja-JP" altLang="en-US" b="1" dirty="0" smtClean="0"/>
              <a:t>［℃］</a:t>
            </a:r>
            <a:endParaRPr lang="en-US" altLang="ja-JP" sz="1400" dirty="0" smtClean="0"/>
          </a:p>
        </p:txBody>
      </p:sp>
    </p:spTree>
    <p:extLst>
      <p:ext uri="{BB962C8B-B14F-4D97-AF65-F5344CB8AC3E}">
        <p14:creationId xmlns:p14="http://schemas.microsoft.com/office/powerpoint/2010/main" val="3742742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最高気温急上昇マップ　前日と当日の気温偏差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nvPr>
        </p:nvGraphicFramePr>
        <p:xfrm>
          <a:off x="476426" y="1214644"/>
          <a:ext cx="8110983" cy="4995902"/>
        </p:xfrm>
        <a:graphic>
          <a:graphicData uri="http://schemas.openxmlformats.org/drawingml/2006/table">
            <a:tbl>
              <a:tblPr firstRow="1" bandRow="1">
                <a:tableStyleId>{2D5ABB26-0587-4C30-8999-92F81FD0307C}</a:tableStyleId>
              </a:tblPr>
              <a:tblGrid>
                <a:gridCol w="2703661">
                  <a:extLst>
                    <a:ext uri="{9D8B030D-6E8A-4147-A177-3AD203B41FA5}">
                      <a16:colId xmlns:a16="http://schemas.microsoft.com/office/drawing/2014/main" val="3353618513"/>
                    </a:ext>
                  </a:extLst>
                </a:gridCol>
                <a:gridCol w="2703661">
                  <a:extLst>
                    <a:ext uri="{9D8B030D-6E8A-4147-A177-3AD203B41FA5}">
                      <a16:colId xmlns:a16="http://schemas.microsoft.com/office/drawing/2014/main" val="2054473272"/>
                    </a:ext>
                  </a:extLst>
                </a:gridCol>
                <a:gridCol w="2703661">
                  <a:extLst>
                    <a:ext uri="{9D8B030D-6E8A-4147-A177-3AD203B41FA5}">
                      <a16:colId xmlns:a16="http://schemas.microsoft.com/office/drawing/2014/main" val="474909423"/>
                    </a:ext>
                  </a:extLst>
                </a:gridCol>
              </a:tblGrid>
              <a:tr h="2497951">
                <a:tc>
                  <a:txBody>
                    <a:bodyPr/>
                    <a:lstStyle/>
                    <a:p>
                      <a:endParaRPr kumimoji="1" lang="ja-JP" altLang="en-US" sz="1600" dirty="0"/>
                    </a:p>
                  </a:txBody>
                  <a:tcPr marL="82813" marR="82813" marT="41406" marB="41406">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315489692"/>
                  </a:ext>
                </a:extLst>
              </a:tr>
              <a:tr h="2497951">
                <a:tc>
                  <a:txBody>
                    <a:bodyPr/>
                    <a:lstStyle/>
                    <a:p>
                      <a:endParaRPr kumimoji="1" lang="ja-JP" altLang="en-US" sz="1600" dirty="0"/>
                    </a:p>
                  </a:txBody>
                  <a:tcPr marL="82813" marR="82813" marT="41406" marB="41406">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82424590"/>
                  </a:ext>
                </a:extLst>
              </a:tr>
            </a:tbl>
          </a:graphicData>
        </a:graphic>
      </p:graphicFrame>
      <p:sp>
        <p:nvSpPr>
          <p:cNvPr id="18" name="正方形/長方形 17"/>
          <p:cNvSpPr/>
          <p:nvPr/>
        </p:nvSpPr>
        <p:spPr>
          <a:xfrm>
            <a:off x="608227" y="735022"/>
            <a:ext cx="2578129" cy="369332"/>
          </a:xfrm>
          <a:prstGeom prst="rect">
            <a:avLst/>
          </a:prstGeom>
          <a:solidFill>
            <a:schemeClr val="bg1"/>
          </a:solidFill>
        </p:spPr>
        <p:txBody>
          <a:bodyPr wrap="square">
            <a:spAutoFit/>
          </a:bodyPr>
          <a:lstStyle/>
          <a:p>
            <a:r>
              <a:rPr lang="ja-JP" altLang="en-US" b="1" dirty="0" smtClean="0">
                <a:solidFill>
                  <a:srgbClr val="002060"/>
                </a:solidFill>
              </a:rPr>
              <a:t>最高気温急上昇マップ</a:t>
            </a:r>
            <a:r>
              <a:rPr lang="ja-JP" altLang="en-US" sz="1400" dirty="0" smtClean="0"/>
              <a:t>　</a:t>
            </a:r>
            <a:endParaRPr lang="en-US" altLang="ja-JP" sz="1400" dirty="0" smtClean="0"/>
          </a:p>
        </p:txBody>
      </p:sp>
      <p:pic>
        <p:nvPicPr>
          <p:cNvPr id="21" name="図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31" y="6131820"/>
            <a:ext cx="2483122" cy="357616"/>
          </a:xfrm>
          <a:prstGeom prst="rect">
            <a:avLst/>
          </a:prstGeom>
        </p:spPr>
      </p:pic>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4690" y="6084830"/>
            <a:ext cx="2621285" cy="472441"/>
          </a:xfrm>
          <a:prstGeom prst="rect">
            <a:avLst/>
          </a:prstGeom>
        </p:spPr>
      </p:pic>
      <p:sp>
        <p:nvSpPr>
          <p:cNvPr id="30" name="正方形/長方形 29"/>
          <p:cNvSpPr/>
          <p:nvPr/>
        </p:nvSpPr>
        <p:spPr>
          <a:xfrm>
            <a:off x="3105219" y="644507"/>
            <a:ext cx="2940228"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day-1</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急上昇する</a:t>
            </a:r>
            <a:r>
              <a:rPr lang="ja-JP" altLang="en-US" sz="1200" dirty="0">
                <a:solidFill>
                  <a:srgbClr val="002060"/>
                </a:solidFill>
              </a:rPr>
              <a:t>前日の平均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1" name="正方形/長方形 30"/>
          <p:cNvSpPr/>
          <p:nvPr/>
        </p:nvSpPr>
        <p:spPr>
          <a:xfrm>
            <a:off x="6051601" y="642689"/>
            <a:ext cx="2786340"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day0</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急上昇した日</a:t>
            </a:r>
            <a:r>
              <a:rPr lang="ja-JP" altLang="en-US" sz="1200" dirty="0">
                <a:solidFill>
                  <a:srgbClr val="002060"/>
                </a:solidFill>
              </a:rPr>
              <a:t>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2" name="正方形/長方形 31"/>
          <p:cNvSpPr/>
          <p:nvPr/>
        </p:nvSpPr>
        <p:spPr>
          <a:xfrm>
            <a:off x="70197" y="1854823"/>
            <a:ext cx="538030" cy="1077218"/>
          </a:xfrm>
          <a:prstGeom prst="rect">
            <a:avLst/>
          </a:prstGeom>
          <a:solidFill>
            <a:schemeClr val="bg1"/>
          </a:solidFill>
        </p:spPr>
        <p:txBody>
          <a:bodyPr wrap="square">
            <a:spAutoFit/>
          </a:bodyPr>
          <a:lstStyle/>
          <a:p>
            <a:pPr algn="ctr"/>
            <a:r>
              <a:rPr lang="ja-JP" altLang="en-US" sz="3200" b="1" dirty="0">
                <a:solidFill>
                  <a:srgbClr val="002060"/>
                </a:solidFill>
              </a:rPr>
              <a:t>３</a:t>
            </a:r>
            <a:endParaRPr lang="en-US" altLang="ja-JP" sz="3200" b="1" dirty="0" smtClean="0">
              <a:solidFill>
                <a:srgbClr val="002060"/>
              </a:solidFill>
            </a:endParaRPr>
          </a:p>
          <a:p>
            <a:pPr algn="ctr"/>
            <a:r>
              <a:rPr lang="ja-JP" altLang="en-US" sz="3200" b="1" dirty="0" smtClean="0">
                <a:solidFill>
                  <a:srgbClr val="002060"/>
                </a:solidFill>
              </a:rPr>
              <a:t>月</a:t>
            </a:r>
            <a:r>
              <a:rPr lang="ja-JP" altLang="en-US" sz="1400" dirty="0" smtClean="0"/>
              <a:t>　</a:t>
            </a:r>
            <a:endParaRPr lang="en-US" altLang="ja-JP" sz="1400" dirty="0" smtClean="0"/>
          </a:p>
        </p:txBody>
      </p:sp>
      <p:sp>
        <p:nvSpPr>
          <p:cNvPr id="33" name="正方形/長方形 32"/>
          <p:cNvSpPr/>
          <p:nvPr/>
        </p:nvSpPr>
        <p:spPr>
          <a:xfrm>
            <a:off x="70197" y="4485815"/>
            <a:ext cx="538030" cy="1077218"/>
          </a:xfrm>
          <a:prstGeom prst="rect">
            <a:avLst/>
          </a:prstGeom>
          <a:solidFill>
            <a:schemeClr val="bg1"/>
          </a:solidFill>
        </p:spPr>
        <p:txBody>
          <a:bodyPr wrap="square">
            <a:spAutoFit/>
          </a:bodyPr>
          <a:lstStyle/>
          <a:p>
            <a:pPr algn="ctr"/>
            <a:r>
              <a:rPr lang="ja-JP" altLang="en-US" sz="3200" b="1" dirty="0" smtClean="0">
                <a:solidFill>
                  <a:srgbClr val="002060"/>
                </a:solidFill>
              </a:rPr>
              <a:t>５月</a:t>
            </a:r>
            <a:r>
              <a:rPr lang="ja-JP" altLang="en-US" sz="1400" dirty="0" smtClean="0"/>
              <a:t>　</a:t>
            </a:r>
            <a:endParaRPr lang="en-US" altLang="ja-JP" sz="1400" dirty="0" smtClean="0"/>
          </a:p>
        </p:txBody>
      </p:sp>
      <p:sp>
        <p:nvSpPr>
          <p:cNvPr id="34" name="正方形/長方形 33"/>
          <p:cNvSpPr/>
          <p:nvPr/>
        </p:nvSpPr>
        <p:spPr>
          <a:xfrm>
            <a:off x="8402238" y="6084830"/>
            <a:ext cx="888711" cy="369332"/>
          </a:xfrm>
          <a:prstGeom prst="rect">
            <a:avLst/>
          </a:prstGeom>
          <a:noFill/>
        </p:spPr>
        <p:txBody>
          <a:bodyPr wrap="square">
            <a:spAutoFit/>
          </a:bodyPr>
          <a:lstStyle/>
          <a:p>
            <a:r>
              <a:rPr lang="ja-JP" altLang="en-US" b="1" dirty="0" smtClean="0"/>
              <a:t>［℃］</a:t>
            </a:r>
            <a:endParaRPr lang="en-US" altLang="ja-JP" sz="1400" dirty="0" smtClean="0"/>
          </a:p>
        </p:txBody>
      </p:sp>
      <p:pic>
        <p:nvPicPr>
          <p:cNvPr id="3" name="図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7117" y="1266277"/>
            <a:ext cx="2660291" cy="232810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7117" y="3747750"/>
            <a:ext cx="2660292" cy="2328102"/>
          </a:xfrm>
          <a:prstGeom prst="rect">
            <a:avLst/>
          </a:prstGeom>
        </p:spPr>
      </p:pic>
      <p:pic>
        <p:nvPicPr>
          <p:cNvPr id="5" name="図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1812" y="6110421"/>
            <a:ext cx="2581661" cy="323089"/>
          </a:xfrm>
          <a:prstGeom prst="rect">
            <a:avLst/>
          </a:prstGeom>
        </p:spPr>
      </p:pic>
    </p:spTree>
    <p:extLst>
      <p:ext uri="{BB962C8B-B14F-4D97-AF65-F5344CB8AC3E}">
        <p14:creationId xmlns:p14="http://schemas.microsoft.com/office/powerpoint/2010/main" val="31070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79912" y="1445687"/>
            <a:ext cx="6471978" cy="5412313"/>
          </a:xfrm>
          <a:prstGeom prst="rect">
            <a:avLst/>
          </a:prstGeom>
        </p:spPr>
      </p:pic>
      <p:sp>
        <p:nvSpPr>
          <p:cNvPr id="5" name="テキスト ボックス 4"/>
          <p:cNvSpPr txBox="1"/>
          <p:nvPr/>
        </p:nvSpPr>
        <p:spPr>
          <a:xfrm>
            <a:off x="497081" y="199208"/>
            <a:ext cx="8646919" cy="1200329"/>
          </a:xfrm>
          <a:prstGeom prst="rect">
            <a:avLst/>
          </a:prstGeom>
          <a:noFill/>
        </p:spPr>
        <p:txBody>
          <a:bodyPr wrap="none" rtlCol="0">
            <a:spAutoFit/>
          </a:bodyPr>
          <a:lstStyle/>
          <a:p>
            <a:r>
              <a:rPr lang="en-US" altLang="ja-JP" dirty="0" smtClean="0"/>
              <a:t>20km</a:t>
            </a:r>
            <a:r>
              <a:rPr lang="ja-JP" altLang="en-US" dirty="0" smtClean="0"/>
              <a:t>以内の沿岸域において，日最低気温の気候値と最寄りの</a:t>
            </a:r>
            <a:r>
              <a:rPr lang="en-US" altLang="ja-JP" dirty="0" smtClean="0"/>
              <a:t>SST</a:t>
            </a:r>
            <a:r>
              <a:rPr lang="ja-JP" altLang="en-US" dirty="0" smtClean="0"/>
              <a:t>を比較したところ</a:t>
            </a:r>
            <a:endParaRPr lang="en-US" altLang="ja-JP" dirty="0" smtClean="0"/>
          </a:p>
          <a:p>
            <a:r>
              <a:rPr kumimoji="1" lang="ja-JP" altLang="en-US" dirty="0" smtClean="0"/>
              <a:t>どの季節でも</a:t>
            </a:r>
            <a:r>
              <a:rPr kumimoji="1" lang="en-US" altLang="ja-JP" dirty="0" err="1" smtClean="0"/>
              <a:t>Tmin</a:t>
            </a:r>
            <a:r>
              <a:rPr kumimoji="1" lang="ja-JP" altLang="en-US" dirty="0" smtClean="0"/>
              <a:t>＜</a:t>
            </a:r>
            <a:r>
              <a:rPr kumimoji="1" lang="en-US" altLang="ja-JP" dirty="0" smtClean="0"/>
              <a:t>SST</a:t>
            </a:r>
            <a:r>
              <a:rPr kumimoji="1" lang="ja-JP" altLang="en-US" dirty="0" smtClean="0"/>
              <a:t>の関係が成り立つ</a:t>
            </a:r>
            <a:endParaRPr kumimoji="1" lang="en-US" altLang="ja-JP" dirty="0" smtClean="0"/>
          </a:p>
          <a:p>
            <a:r>
              <a:rPr lang="ja-JP" altLang="en-US" dirty="0" smtClean="0"/>
              <a:t>夏が最も差が小さくなる　　アメダスで作成</a:t>
            </a:r>
            <a:endParaRPr lang="en-US" altLang="ja-JP" dirty="0" smtClean="0"/>
          </a:p>
          <a:p>
            <a:r>
              <a:rPr kumimoji="1" lang="en-US" altLang="ja-JP" dirty="0" smtClean="0"/>
              <a:t>SST</a:t>
            </a:r>
            <a:r>
              <a:rPr kumimoji="1" lang="ja-JP" altLang="en-US" dirty="0" smtClean="0"/>
              <a:t>が</a:t>
            </a:r>
            <a:r>
              <a:rPr kumimoji="1" lang="en-US" altLang="ja-JP" dirty="0" err="1" smtClean="0"/>
              <a:t>Tmin</a:t>
            </a:r>
            <a:r>
              <a:rPr kumimoji="1" lang="ja-JP" altLang="en-US" dirty="0" smtClean="0"/>
              <a:t>の上限を決める（気候学的に）</a:t>
            </a:r>
            <a:endParaRPr kumimoji="1" lang="ja-JP" altLang="en-US" dirty="0"/>
          </a:p>
        </p:txBody>
      </p:sp>
      <p:sp>
        <p:nvSpPr>
          <p:cNvPr id="2" name="テキスト ボックス 1"/>
          <p:cNvSpPr txBox="1"/>
          <p:nvPr/>
        </p:nvSpPr>
        <p:spPr>
          <a:xfrm>
            <a:off x="2568633" y="2693324"/>
            <a:ext cx="418704" cy="369332"/>
          </a:xfrm>
          <a:prstGeom prst="rect">
            <a:avLst/>
          </a:prstGeom>
          <a:noFill/>
        </p:spPr>
        <p:txBody>
          <a:bodyPr wrap="none" rtlCol="0">
            <a:spAutoFit/>
          </a:bodyPr>
          <a:lstStyle/>
          <a:p>
            <a:r>
              <a:rPr kumimoji="1" lang="en-US" altLang="ja-JP" dirty="0" smtClean="0"/>
              <a:t>01</a:t>
            </a:r>
            <a:endParaRPr kumimoji="1" lang="ja-JP" altLang="en-US" dirty="0"/>
          </a:p>
        </p:txBody>
      </p:sp>
      <p:sp>
        <p:nvSpPr>
          <p:cNvPr id="6" name="テキスト ボックス 5"/>
          <p:cNvSpPr txBox="1"/>
          <p:nvPr/>
        </p:nvSpPr>
        <p:spPr>
          <a:xfrm>
            <a:off x="2568633" y="4483331"/>
            <a:ext cx="418704" cy="369332"/>
          </a:xfrm>
          <a:prstGeom prst="rect">
            <a:avLst/>
          </a:prstGeom>
          <a:noFill/>
        </p:spPr>
        <p:txBody>
          <a:bodyPr wrap="none" rtlCol="0">
            <a:spAutoFit/>
          </a:bodyPr>
          <a:lstStyle/>
          <a:p>
            <a:r>
              <a:rPr kumimoji="1" lang="en-US" altLang="ja-JP" dirty="0" smtClean="0"/>
              <a:t>05</a:t>
            </a:r>
            <a:endParaRPr kumimoji="1" lang="ja-JP" altLang="en-US" dirty="0"/>
          </a:p>
        </p:txBody>
      </p:sp>
      <p:sp>
        <p:nvSpPr>
          <p:cNvPr id="7" name="テキスト ボックス 6"/>
          <p:cNvSpPr txBox="1"/>
          <p:nvPr/>
        </p:nvSpPr>
        <p:spPr>
          <a:xfrm>
            <a:off x="2568633" y="6331527"/>
            <a:ext cx="418704" cy="369332"/>
          </a:xfrm>
          <a:prstGeom prst="rect">
            <a:avLst/>
          </a:prstGeom>
          <a:noFill/>
        </p:spPr>
        <p:txBody>
          <a:bodyPr wrap="none" rtlCol="0">
            <a:spAutoFit/>
          </a:bodyPr>
          <a:lstStyle/>
          <a:p>
            <a:r>
              <a:rPr kumimoji="1" lang="en-US" altLang="ja-JP" dirty="0" smtClean="0"/>
              <a:t>09</a:t>
            </a:r>
            <a:endParaRPr kumimoji="1" lang="ja-JP" altLang="en-US" dirty="0"/>
          </a:p>
        </p:txBody>
      </p:sp>
    </p:spTree>
    <p:extLst>
      <p:ext uri="{BB962C8B-B14F-4D97-AF65-F5344CB8AC3E}">
        <p14:creationId xmlns:p14="http://schemas.microsoft.com/office/powerpoint/2010/main" val="65899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沿岸域の急変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602669636"/>
              </p:ext>
            </p:extLst>
          </p:nvPr>
        </p:nvGraphicFramePr>
        <p:xfrm>
          <a:off x="476426" y="1214644"/>
          <a:ext cx="8110983" cy="4995902"/>
        </p:xfrm>
        <a:graphic>
          <a:graphicData uri="http://schemas.openxmlformats.org/drawingml/2006/table">
            <a:tbl>
              <a:tblPr firstRow="1" bandRow="1">
                <a:tableStyleId>{2D5ABB26-0587-4C30-8999-92F81FD0307C}</a:tableStyleId>
              </a:tblPr>
              <a:tblGrid>
                <a:gridCol w="2703661">
                  <a:extLst>
                    <a:ext uri="{9D8B030D-6E8A-4147-A177-3AD203B41FA5}">
                      <a16:colId xmlns:a16="http://schemas.microsoft.com/office/drawing/2014/main" val="3353618513"/>
                    </a:ext>
                  </a:extLst>
                </a:gridCol>
                <a:gridCol w="2703661">
                  <a:extLst>
                    <a:ext uri="{9D8B030D-6E8A-4147-A177-3AD203B41FA5}">
                      <a16:colId xmlns:a16="http://schemas.microsoft.com/office/drawing/2014/main" val="2054473272"/>
                    </a:ext>
                  </a:extLst>
                </a:gridCol>
                <a:gridCol w="2703661">
                  <a:extLst>
                    <a:ext uri="{9D8B030D-6E8A-4147-A177-3AD203B41FA5}">
                      <a16:colId xmlns:a16="http://schemas.microsoft.com/office/drawing/2014/main" val="474909423"/>
                    </a:ext>
                  </a:extLst>
                </a:gridCol>
              </a:tblGrid>
              <a:tr h="2497951">
                <a:tc>
                  <a:txBody>
                    <a:bodyPr/>
                    <a:lstStyle/>
                    <a:p>
                      <a:endParaRPr kumimoji="1" lang="ja-JP" altLang="en-US" sz="1600" dirty="0"/>
                    </a:p>
                  </a:txBody>
                  <a:tcPr marL="82813" marR="82813" marT="41406" marB="41406">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315489692"/>
                  </a:ext>
                </a:extLst>
              </a:tr>
              <a:tr h="2497951">
                <a:tc>
                  <a:txBody>
                    <a:bodyPr/>
                    <a:lstStyle/>
                    <a:p>
                      <a:endParaRPr kumimoji="1" lang="ja-JP" altLang="en-US" sz="1600" dirty="0"/>
                    </a:p>
                  </a:txBody>
                  <a:tcPr marL="82813" marR="82813" marT="41406" marB="41406">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82424590"/>
                  </a:ext>
                </a:extLst>
              </a:tr>
            </a:tbl>
          </a:graphicData>
        </a:graphic>
      </p:graphicFrame>
      <p:sp>
        <p:nvSpPr>
          <p:cNvPr id="18" name="正方形/長方形 17"/>
          <p:cNvSpPr/>
          <p:nvPr/>
        </p:nvSpPr>
        <p:spPr>
          <a:xfrm>
            <a:off x="608227" y="735022"/>
            <a:ext cx="2578129" cy="369332"/>
          </a:xfrm>
          <a:prstGeom prst="rect">
            <a:avLst/>
          </a:prstGeom>
          <a:solidFill>
            <a:schemeClr val="bg1"/>
          </a:solidFill>
        </p:spPr>
        <p:txBody>
          <a:bodyPr wrap="square">
            <a:spAutoFit/>
          </a:bodyPr>
          <a:lstStyle/>
          <a:p>
            <a:r>
              <a:rPr lang="ja-JP" altLang="en-US" b="1" dirty="0" smtClean="0">
                <a:solidFill>
                  <a:srgbClr val="002060"/>
                </a:solidFill>
              </a:rPr>
              <a:t>最高気温急低下マップ</a:t>
            </a:r>
            <a:r>
              <a:rPr lang="ja-JP" altLang="en-US" sz="1400" dirty="0" smtClean="0"/>
              <a:t>　</a:t>
            </a:r>
            <a:endParaRPr lang="en-US" altLang="ja-JP" sz="1400" dirty="0" smtClean="0"/>
          </a:p>
        </p:txBody>
      </p:sp>
      <p:pic>
        <p:nvPicPr>
          <p:cNvPr id="21" name="図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31" y="6131820"/>
            <a:ext cx="2483122" cy="357616"/>
          </a:xfrm>
          <a:prstGeom prst="rect">
            <a:avLst/>
          </a:prstGeom>
        </p:spPr>
      </p:pic>
      <p:pic>
        <p:nvPicPr>
          <p:cNvPr id="22" name="図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6882" y="6084830"/>
            <a:ext cx="2596901" cy="472441"/>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4657" y="6084830"/>
            <a:ext cx="2621285" cy="472441"/>
          </a:xfrm>
          <a:prstGeom prst="rect">
            <a:avLst/>
          </a:prstGeom>
        </p:spPr>
      </p:pic>
      <p:sp>
        <p:nvSpPr>
          <p:cNvPr id="30" name="正方形/長方形 29"/>
          <p:cNvSpPr/>
          <p:nvPr/>
        </p:nvSpPr>
        <p:spPr>
          <a:xfrm>
            <a:off x="3105218" y="644507"/>
            <a:ext cx="2940228"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day-1</a:t>
            </a:r>
          </a:p>
          <a:p>
            <a:pPr algn="ctr"/>
            <a:r>
              <a:rPr lang="ja-JP" altLang="en-US" sz="1200" dirty="0" smtClean="0">
                <a:solidFill>
                  <a:srgbClr val="002060"/>
                </a:solidFill>
              </a:rPr>
              <a:t>最高</a:t>
            </a:r>
            <a:r>
              <a:rPr lang="ja-JP" altLang="en-US" sz="1200" dirty="0">
                <a:solidFill>
                  <a:srgbClr val="002060"/>
                </a:solidFill>
              </a:rPr>
              <a:t>気温急低下する前日の平均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1" name="正方形/長方形 30"/>
          <p:cNvSpPr/>
          <p:nvPr/>
        </p:nvSpPr>
        <p:spPr>
          <a:xfrm>
            <a:off x="6051601" y="642689"/>
            <a:ext cx="2786340"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day0</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急低下した日</a:t>
            </a:r>
            <a:r>
              <a:rPr lang="ja-JP" altLang="en-US" sz="1200" dirty="0">
                <a:solidFill>
                  <a:srgbClr val="002060"/>
                </a:solidFill>
              </a:rPr>
              <a:t>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32" name="正方形/長方形 31"/>
          <p:cNvSpPr/>
          <p:nvPr/>
        </p:nvSpPr>
        <p:spPr>
          <a:xfrm>
            <a:off x="70197" y="1854823"/>
            <a:ext cx="538030" cy="1077218"/>
          </a:xfrm>
          <a:prstGeom prst="rect">
            <a:avLst/>
          </a:prstGeom>
          <a:solidFill>
            <a:schemeClr val="bg1"/>
          </a:solidFill>
        </p:spPr>
        <p:txBody>
          <a:bodyPr wrap="square">
            <a:spAutoFit/>
          </a:bodyPr>
          <a:lstStyle/>
          <a:p>
            <a:pPr algn="ctr"/>
            <a:r>
              <a:rPr lang="ja-JP" altLang="en-US" sz="3200" b="1" dirty="0">
                <a:solidFill>
                  <a:srgbClr val="002060"/>
                </a:solidFill>
              </a:rPr>
              <a:t>３</a:t>
            </a:r>
            <a:endParaRPr lang="en-US" altLang="ja-JP" sz="3200" b="1" dirty="0" smtClean="0">
              <a:solidFill>
                <a:srgbClr val="002060"/>
              </a:solidFill>
            </a:endParaRPr>
          </a:p>
          <a:p>
            <a:pPr algn="ctr"/>
            <a:r>
              <a:rPr lang="ja-JP" altLang="en-US" sz="3200" b="1" dirty="0" smtClean="0">
                <a:solidFill>
                  <a:srgbClr val="002060"/>
                </a:solidFill>
              </a:rPr>
              <a:t>月</a:t>
            </a:r>
            <a:r>
              <a:rPr lang="ja-JP" altLang="en-US" sz="1400" dirty="0" smtClean="0"/>
              <a:t>　</a:t>
            </a:r>
            <a:endParaRPr lang="en-US" altLang="ja-JP" sz="1400" dirty="0" smtClean="0"/>
          </a:p>
        </p:txBody>
      </p:sp>
      <p:sp>
        <p:nvSpPr>
          <p:cNvPr id="33" name="正方形/長方形 32"/>
          <p:cNvSpPr/>
          <p:nvPr/>
        </p:nvSpPr>
        <p:spPr>
          <a:xfrm>
            <a:off x="70197" y="4485815"/>
            <a:ext cx="538030" cy="1077218"/>
          </a:xfrm>
          <a:prstGeom prst="rect">
            <a:avLst/>
          </a:prstGeom>
          <a:solidFill>
            <a:schemeClr val="bg1"/>
          </a:solidFill>
        </p:spPr>
        <p:txBody>
          <a:bodyPr wrap="square">
            <a:spAutoFit/>
          </a:bodyPr>
          <a:lstStyle/>
          <a:p>
            <a:pPr algn="ctr"/>
            <a:r>
              <a:rPr lang="ja-JP" altLang="en-US" sz="3200" b="1" dirty="0" smtClean="0">
                <a:solidFill>
                  <a:srgbClr val="002060"/>
                </a:solidFill>
              </a:rPr>
              <a:t>５月</a:t>
            </a:r>
            <a:r>
              <a:rPr lang="ja-JP" altLang="en-US" sz="1400" dirty="0" smtClean="0"/>
              <a:t>　</a:t>
            </a:r>
            <a:endParaRPr lang="en-US" altLang="ja-JP" sz="1400" dirty="0" smtClean="0"/>
          </a:p>
        </p:txBody>
      </p:sp>
      <p:sp>
        <p:nvSpPr>
          <p:cNvPr id="34" name="正方形/長方形 33"/>
          <p:cNvSpPr/>
          <p:nvPr/>
        </p:nvSpPr>
        <p:spPr>
          <a:xfrm>
            <a:off x="8402238" y="6084830"/>
            <a:ext cx="888711" cy="369332"/>
          </a:xfrm>
          <a:prstGeom prst="rect">
            <a:avLst/>
          </a:prstGeom>
          <a:noFill/>
        </p:spPr>
        <p:txBody>
          <a:bodyPr wrap="square">
            <a:spAutoFit/>
          </a:bodyPr>
          <a:lstStyle/>
          <a:p>
            <a:r>
              <a:rPr lang="ja-JP" altLang="en-US" b="1" dirty="0" smtClean="0"/>
              <a:t>［℃］</a:t>
            </a:r>
            <a:endParaRPr lang="en-US" altLang="ja-JP" sz="1400" dirty="0" smtClean="0"/>
          </a:p>
        </p:txBody>
      </p:sp>
    </p:spTree>
    <p:extLst>
      <p:ext uri="{BB962C8B-B14F-4D97-AF65-F5344CB8AC3E}">
        <p14:creationId xmlns:p14="http://schemas.microsoft.com/office/powerpoint/2010/main" val="1467442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69" y="0"/>
            <a:ext cx="6875231" cy="6858000"/>
          </a:xfrm>
          <a:prstGeom prst="rect">
            <a:avLst/>
          </a:prstGeom>
        </p:spPr>
      </p:pic>
      <p:sp>
        <p:nvSpPr>
          <p:cNvPr id="3" name="正方形/長方形 2"/>
          <p:cNvSpPr/>
          <p:nvPr/>
        </p:nvSpPr>
        <p:spPr>
          <a:xfrm>
            <a:off x="149629" y="1772981"/>
            <a:ext cx="2319252" cy="2308324"/>
          </a:xfrm>
          <a:prstGeom prst="rect">
            <a:avLst/>
          </a:prstGeom>
        </p:spPr>
        <p:txBody>
          <a:bodyPr wrap="square">
            <a:spAutoFit/>
          </a:bodyPr>
          <a:lstStyle/>
          <a:p>
            <a:r>
              <a:rPr lang="en-US" altLang="ja-JP" dirty="0"/>
              <a:t>D. Schaefer and M. </a:t>
            </a:r>
            <a:r>
              <a:rPr lang="en-US" altLang="ja-JP" dirty="0" err="1" smtClean="0"/>
              <a:t>Domroes</a:t>
            </a:r>
            <a:r>
              <a:rPr lang="ja-JP" altLang="en-US" dirty="0"/>
              <a:t> </a:t>
            </a:r>
            <a:r>
              <a:rPr lang="en-US" altLang="ja-JP" dirty="0" smtClean="0"/>
              <a:t>2009</a:t>
            </a:r>
          </a:p>
          <a:p>
            <a:r>
              <a:rPr lang="ja-JP" altLang="en-US" dirty="0" smtClean="0"/>
              <a:t>日本の平均気温は上昇トレンドにあり，</a:t>
            </a:r>
            <a:endParaRPr lang="en-US" altLang="ja-JP" dirty="0" smtClean="0"/>
          </a:p>
          <a:p>
            <a:r>
              <a:rPr lang="ja-JP" altLang="en-US" dirty="0" smtClean="0"/>
              <a:t>季節は冬が大きく，ここ</a:t>
            </a:r>
            <a:r>
              <a:rPr lang="en-US" altLang="ja-JP" dirty="0" smtClean="0"/>
              <a:t>30</a:t>
            </a:r>
            <a:r>
              <a:rPr lang="ja-JP" altLang="en-US" dirty="0" smtClean="0"/>
              <a:t>年で見たほうがトレンドは大きい</a:t>
            </a:r>
            <a:endParaRPr lang="en-US" altLang="ja-JP" dirty="0" smtClean="0"/>
          </a:p>
          <a:p>
            <a:endParaRPr lang="ja-JP" altLang="en-US" dirty="0"/>
          </a:p>
        </p:txBody>
      </p:sp>
    </p:spTree>
    <p:extLst>
      <p:ext uri="{BB962C8B-B14F-4D97-AF65-F5344CB8AC3E}">
        <p14:creationId xmlns:p14="http://schemas.microsoft.com/office/powerpoint/2010/main" val="12693859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7" y="2864051"/>
            <a:ext cx="4314305" cy="3916484"/>
          </a:xfrm>
          <a:prstGeom prst="rect">
            <a:avLst/>
          </a:prstGeom>
        </p:spPr>
      </p:pic>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307" y="3267811"/>
            <a:ext cx="3404293" cy="3381970"/>
          </a:xfrm>
          <a:prstGeom prst="rect">
            <a:avLst/>
          </a:prstGeom>
        </p:spPr>
      </p:pic>
      <p:sp>
        <p:nvSpPr>
          <p:cNvPr id="4" name="テキスト ボックス 3"/>
          <p:cNvSpPr txBox="1"/>
          <p:nvPr/>
        </p:nvSpPr>
        <p:spPr>
          <a:xfrm>
            <a:off x="390698" y="448887"/>
            <a:ext cx="8296102" cy="1200329"/>
          </a:xfrm>
          <a:prstGeom prst="rect">
            <a:avLst/>
          </a:prstGeom>
          <a:noFill/>
        </p:spPr>
        <p:txBody>
          <a:bodyPr wrap="square" rtlCol="0">
            <a:spAutoFit/>
          </a:bodyPr>
          <a:lstStyle/>
          <a:p>
            <a:r>
              <a:rPr lang="en-US" altLang="ja-JP" dirty="0" err="1" smtClean="0"/>
              <a:t>Ishizaki</a:t>
            </a:r>
            <a:r>
              <a:rPr lang="en-US" altLang="ja-JP" dirty="0" smtClean="0"/>
              <a:t> and </a:t>
            </a:r>
            <a:r>
              <a:rPr lang="en-US" altLang="ja-JP" dirty="0" err="1" smtClean="0"/>
              <a:t>Takayabu</a:t>
            </a:r>
            <a:r>
              <a:rPr lang="en-US" altLang="ja-JP" dirty="0" smtClean="0"/>
              <a:t> 2009</a:t>
            </a:r>
          </a:p>
          <a:p>
            <a:r>
              <a:rPr kumimoji="1" lang="ja-JP" altLang="en-US" dirty="0" smtClean="0"/>
              <a:t>富山平野で起こる</a:t>
            </a:r>
            <a:r>
              <a:rPr kumimoji="1" lang="en-US" altLang="ja-JP" dirty="0" smtClean="0"/>
              <a:t>warming</a:t>
            </a:r>
            <a:r>
              <a:rPr lang="ja-JP" altLang="en-US" dirty="0"/>
              <a:t> </a:t>
            </a:r>
            <a:r>
              <a:rPr lang="en-US" altLang="ja-JP" dirty="0" smtClean="0"/>
              <a:t>event</a:t>
            </a:r>
            <a:r>
              <a:rPr lang="ja-JP" altLang="en-US" dirty="0" smtClean="0"/>
              <a:t>について領域モデルで</a:t>
            </a:r>
            <a:r>
              <a:rPr lang="en-US" altLang="ja-JP" dirty="0" smtClean="0"/>
              <a:t>downscaling</a:t>
            </a:r>
            <a:r>
              <a:rPr lang="ja-JP" altLang="en-US" dirty="0" smtClean="0"/>
              <a:t>したものをたくさん回し、湿ったフェーン、乾いたフェーン、日射による顕熱加熱、または複合的な要因で起きていることを示している。</a:t>
            </a:r>
            <a:endParaRPr lang="en-US" altLang="ja-JP" dirty="0" smtClean="0"/>
          </a:p>
        </p:txBody>
      </p:sp>
    </p:spTree>
    <p:extLst>
      <p:ext uri="{BB962C8B-B14F-4D97-AF65-F5344CB8AC3E}">
        <p14:creationId xmlns:p14="http://schemas.microsoft.com/office/powerpoint/2010/main" val="36033834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79" y="1130249"/>
            <a:ext cx="8802642" cy="4364745"/>
          </a:xfrm>
          <a:prstGeom prst="rect">
            <a:avLst/>
          </a:prstGeom>
        </p:spPr>
      </p:pic>
    </p:spTree>
    <p:extLst>
      <p:ext uri="{BB962C8B-B14F-4D97-AF65-F5344CB8AC3E}">
        <p14:creationId xmlns:p14="http://schemas.microsoft.com/office/powerpoint/2010/main" val="1357017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p:cNvSpPr/>
          <p:nvPr/>
        </p:nvSpPr>
        <p:spPr>
          <a:xfrm>
            <a:off x="2062915" y="2217870"/>
            <a:ext cx="6710288" cy="3376274"/>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613943" y="1525215"/>
            <a:ext cx="6253089" cy="2785403"/>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無料イラスト] &lt;strong&gt;山&lt;/strong&gt;と川 - パブリックドメインQ: 著作権フリー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047" y="571319"/>
            <a:ext cx="4290646" cy="2577740"/>
          </a:xfrm>
          <a:prstGeom prst="rect">
            <a:avLst/>
          </a:prstGeom>
        </p:spPr>
      </p:pic>
      <p:sp>
        <p:nvSpPr>
          <p:cNvPr id="7" name="左カーブ矢印 6"/>
          <p:cNvSpPr/>
          <p:nvPr/>
        </p:nvSpPr>
        <p:spPr>
          <a:xfrm rot="17878082">
            <a:off x="3519905" y="510227"/>
            <a:ext cx="680053" cy="1334783"/>
          </a:xfrm>
          <a:prstGeom prst="curvedLeftArrow">
            <a:avLst>
              <a:gd name="adj1" fmla="val 25000"/>
              <a:gd name="adj2" fmla="val 110846"/>
              <a:gd name="adj3" fmla="val 25000"/>
            </a:avLst>
          </a:prstGeom>
          <a:solidFill>
            <a:srgbClr val="EA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曲折矢印 7"/>
          <p:cNvSpPr/>
          <p:nvPr/>
        </p:nvSpPr>
        <p:spPr>
          <a:xfrm rot="10800000" flipH="1">
            <a:off x="3574401" y="1886693"/>
            <a:ext cx="1320980" cy="858129"/>
          </a:xfrm>
          <a:prstGeom prst="bentArrow">
            <a:avLst>
              <a:gd name="adj1" fmla="val 31557"/>
              <a:gd name="adj2" fmla="val 25000"/>
              <a:gd name="adj3" fmla="val 34836"/>
              <a:gd name="adj4" fmla="val 75717"/>
            </a:avLst>
          </a:prstGeom>
          <a:solidFill>
            <a:srgbClr val="EA701C"/>
          </a:solidFill>
          <a:ln>
            <a:noFill/>
          </a:ln>
          <a:scene3d>
            <a:camera prst="isometricOffAxis1Left"/>
            <a:lightRig rig="sunse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右矢印 8"/>
          <p:cNvSpPr/>
          <p:nvPr/>
        </p:nvSpPr>
        <p:spPr>
          <a:xfrm rot="2170289">
            <a:off x="4548137" y="2884081"/>
            <a:ext cx="876020" cy="400930"/>
          </a:xfrm>
          <a:prstGeom prst="rightArrow">
            <a:avLst/>
          </a:prstGeom>
          <a:solidFill>
            <a:srgbClr val="B635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rot="10800000">
            <a:off x="4484703" y="2991250"/>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0800000">
            <a:off x="5242053" y="2805540"/>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0800000">
            <a:off x="4872580" y="2552018"/>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10800000">
            <a:off x="4852130" y="3239661"/>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947760" y="3468372"/>
            <a:ext cx="1318508" cy="1057145"/>
          </a:xfrm>
          <a:prstGeom prst="ellipse">
            <a:avLst/>
          </a:prstGeom>
          <a:solidFill>
            <a:srgbClr val="000099"/>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2667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rot="10800000">
            <a:off x="3514781" y="1482457"/>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10800000">
            <a:off x="4510565" y="2157018"/>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4294570" y="1668629"/>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rot="10800000">
            <a:off x="3779023" y="2017406"/>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0800000">
            <a:off x="3987222" y="2568541"/>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12133919">
            <a:off x="6780624" y="4003810"/>
            <a:ext cx="1201560" cy="1275970"/>
          </a:xfrm>
          <a:prstGeom prst="rightArrow">
            <a:avLst/>
          </a:prstGeom>
          <a:solidFill>
            <a:srgbClr val="000099"/>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4983045" y="2832959"/>
            <a:ext cx="1318508" cy="1057145"/>
          </a:xfrm>
          <a:prstGeom prst="ellipse">
            <a:avLst/>
          </a:prstGeom>
          <a:solidFill>
            <a:srgbClr val="FFC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2667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導入②　卒論＋</a:t>
            </a:r>
            <a:r>
              <a:rPr lang="en-US" altLang="ja-JP" sz="2400" b="1" dirty="0" smtClean="0">
                <a:solidFill>
                  <a:schemeClr val="bg1"/>
                </a:solidFill>
              </a:rPr>
              <a:t>α</a:t>
            </a:r>
            <a:r>
              <a:rPr lang="ja-JP" altLang="en-US" sz="2400" b="1" dirty="0" smtClean="0">
                <a:solidFill>
                  <a:schemeClr val="bg1"/>
                </a:solidFill>
              </a:rPr>
              <a:t>の最高気温前日差形成要因まとめ</a:t>
            </a:r>
            <a:endParaRPr kumimoji="1" lang="ja-JP" altLang="en-US" sz="2400" b="1" dirty="0">
              <a:solidFill>
                <a:schemeClr val="bg1"/>
              </a:solidFill>
            </a:endParaRPr>
          </a:p>
        </p:txBody>
      </p:sp>
      <p:sp>
        <p:nvSpPr>
          <p:cNvPr id="25" name="フリーフォーム 24"/>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0425" y="6131575"/>
            <a:ext cx="9176273" cy="646331"/>
          </a:xfrm>
          <a:prstGeom prst="rect">
            <a:avLst/>
          </a:prstGeom>
          <a:noFill/>
        </p:spPr>
        <p:txBody>
          <a:bodyPr wrap="square" rtlCol="0">
            <a:spAutoFit/>
          </a:bodyPr>
          <a:lstStyle/>
          <a:p>
            <a:r>
              <a:rPr kumimoji="1" lang="ja-JP" altLang="en-US" b="1" dirty="0" smtClean="0"/>
              <a:t>メモ：先行研究でフェーン現象＋地面からの非断熱加熱が高温イベントをもたらすことが知られている（</a:t>
            </a:r>
            <a:r>
              <a:rPr lang="en-US" altLang="ja-JP" b="1" dirty="0"/>
              <a:t>Mori and Sato, 2014; </a:t>
            </a:r>
            <a:r>
              <a:rPr lang="en-US" altLang="ja-JP" b="1" dirty="0" err="1"/>
              <a:t>Takane</a:t>
            </a:r>
            <a:r>
              <a:rPr lang="en-US" altLang="ja-JP" b="1" dirty="0"/>
              <a:t> and </a:t>
            </a:r>
            <a:r>
              <a:rPr lang="en-US" altLang="ja-JP" b="1" dirty="0" err="1"/>
              <a:t>Kusaka</a:t>
            </a:r>
            <a:r>
              <a:rPr lang="en-US" altLang="ja-JP" b="1" dirty="0"/>
              <a:t>, 2011; </a:t>
            </a:r>
            <a:r>
              <a:rPr lang="en-US" altLang="ja-JP" b="1" dirty="0" err="1"/>
              <a:t>Takane</a:t>
            </a:r>
            <a:r>
              <a:rPr lang="en-US" altLang="ja-JP" b="1" dirty="0"/>
              <a:t> et al., 2017</a:t>
            </a:r>
            <a:r>
              <a:rPr kumimoji="1" lang="ja-JP" altLang="en-US" b="1" dirty="0" smtClean="0"/>
              <a:t>）</a:t>
            </a:r>
            <a:endParaRPr kumimoji="1" lang="ja-JP" altLang="en-US" b="1" dirty="0"/>
          </a:p>
        </p:txBody>
      </p:sp>
      <p:sp>
        <p:nvSpPr>
          <p:cNvPr id="27" name="テキスト ボックス 26"/>
          <p:cNvSpPr txBox="1"/>
          <p:nvPr/>
        </p:nvSpPr>
        <p:spPr>
          <a:xfrm>
            <a:off x="4797017" y="580506"/>
            <a:ext cx="4398530" cy="923330"/>
          </a:xfrm>
          <a:prstGeom prst="rect">
            <a:avLst/>
          </a:prstGeom>
          <a:noFill/>
        </p:spPr>
        <p:txBody>
          <a:bodyPr wrap="square" rtlCol="0">
            <a:spAutoFit/>
          </a:bodyPr>
          <a:lstStyle/>
          <a:p>
            <a:r>
              <a:rPr lang="ja-JP" altLang="en-US" b="1" dirty="0"/>
              <a:t>最高気温前日差が大きい</a:t>
            </a:r>
            <a:r>
              <a:rPr kumimoji="1" lang="ja-JP" altLang="en-US" b="1" dirty="0" smtClean="0"/>
              <a:t>北海道オホーツク海側ではこれらの条件がそろう</a:t>
            </a:r>
            <a:r>
              <a:rPr lang="ja-JP" altLang="en-US" b="1" dirty="0" smtClean="0"/>
              <a:t>ことが大事？</a:t>
            </a:r>
            <a:endParaRPr kumimoji="1" lang="ja-JP" altLang="en-US" b="1" dirty="0"/>
          </a:p>
        </p:txBody>
      </p:sp>
    </p:spTree>
    <p:extLst>
      <p:ext uri="{BB962C8B-B14F-4D97-AF65-F5344CB8AC3E}">
        <p14:creationId xmlns:p14="http://schemas.microsoft.com/office/powerpoint/2010/main" val="28479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grpId="1" nodeType="after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1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5.55556E-7 -3.7037E-7 L -0.11476 -0.10741 " pathEditMode="relative" rAng="0" ptsTypes="AA">
                                      <p:cBhvr>
                                        <p:cTn id="104" dur="1500" fill="hold"/>
                                        <p:tgtEl>
                                          <p:spTgt spid="14"/>
                                        </p:tgtEl>
                                        <p:attrNameLst>
                                          <p:attrName>ppt_x</p:attrName>
                                          <p:attrName>ppt_y</p:attrName>
                                        </p:attrNameLst>
                                      </p:cBhvr>
                                      <p:rCtr x="-5747"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沿岸域の急変　目的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23" y="6740130"/>
            <a:ext cx="3409595" cy="491045"/>
          </a:xfrm>
          <a:prstGeom prst="rect">
            <a:avLst/>
          </a:prstGeom>
        </p:spPr>
      </p:pic>
      <p:sp>
        <p:nvSpPr>
          <p:cNvPr id="20" name="正方形/長方形 19"/>
          <p:cNvSpPr/>
          <p:nvPr/>
        </p:nvSpPr>
        <p:spPr>
          <a:xfrm>
            <a:off x="5588950" y="48627"/>
            <a:ext cx="3386269" cy="307777"/>
          </a:xfrm>
          <a:prstGeom prst="rect">
            <a:avLst/>
          </a:prstGeom>
          <a:solidFill>
            <a:schemeClr val="bg1"/>
          </a:solidFill>
        </p:spPr>
        <p:txBody>
          <a:bodyPr wrap="square">
            <a:spAutoFit/>
          </a:bodyPr>
          <a:lstStyle/>
          <a:p>
            <a:r>
              <a:rPr lang="ja-JP" altLang="en-US" sz="1400" dirty="0" smtClean="0"/>
              <a:t>最高気温急上昇マップ　</a:t>
            </a:r>
            <a:r>
              <a:rPr lang="en-US" altLang="ja-JP" sz="1400" dirty="0" smtClean="0"/>
              <a:t>day0</a:t>
            </a:r>
            <a:r>
              <a:rPr lang="ja-JP" altLang="en-US" sz="1400" dirty="0" smtClean="0"/>
              <a:t>と</a:t>
            </a:r>
            <a:r>
              <a:rPr lang="en-US" altLang="ja-JP" sz="1400" dirty="0" smtClean="0"/>
              <a:t>day-1</a:t>
            </a:r>
          </a:p>
        </p:txBody>
      </p:sp>
      <p:graphicFrame>
        <p:nvGraphicFramePr>
          <p:cNvPr id="3" name="表 2"/>
          <p:cNvGraphicFramePr>
            <a:graphicFrameLocks noGrp="1"/>
          </p:cNvGraphicFramePr>
          <p:nvPr>
            <p:extLst>
              <p:ext uri="{D42A27DB-BD31-4B8C-83A1-F6EECF244321}">
                <p14:modId xmlns:p14="http://schemas.microsoft.com/office/powerpoint/2010/main" val="1953825357"/>
              </p:ext>
            </p:extLst>
          </p:nvPr>
        </p:nvGraphicFramePr>
        <p:xfrm>
          <a:off x="8901" y="479988"/>
          <a:ext cx="9144000" cy="2338758"/>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089272992"/>
                    </a:ext>
                  </a:extLst>
                </a:gridCol>
                <a:gridCol w="2286000">
                  <a:extLst>
                    <a:ext uri="{9D8B030D-6E8A-4147-A177-3AD203B41FA5}">
                      <a16:colId xmlns:a16="http://schemas.microsoft.com/office/drawing/2014/main" val="1642962590"/>
                    </a:ext>
                  </a:extLst>
                </a:gridCol>
                <a:gridCol w="2286000">
                  <a:extLst>
                    <a:ext uri="{9D8B030D-6E8A-4147-A177-3AD203B41FA5}">
                      <a16:colId xmlns:a16="http://schemas.microsoft.com/office/drawing/2014/main" val="3486666127"/>
                    </a:ext>
                  </a:extLst>
                </a:gridCol>
                <a:gridCol w="2286000">
                  <a:extLst>
                    <a:ext uri="{9D8B030D-6E8A-4147-A177-3AD203B41FA5}">
                      <a16:colId xmlns:a16="http://schemas.microsoft.com/office/drawing/2014/main" val="3917168406"/>
                    </a:ext>
                  </a:extLst>
                </a:gridCol>
              </a:tblGrid>
              <a:tr h="2338758">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436624840"/>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1569700296"/>
              </p:ext>
            </p:extLst>
          </p:nvPr>
        </p:nvGraphicFramePr>
        <p:xfrm>
          <a:off x="-1" y="2709162"/>
          <a:ext cx="9144000" cy="2338758"/>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089272992"/>
                    </a:ext>
                  </a:extLst>
                </a:gridCol>
                <a:gridCol w="2286000">
                  <a:extLst>
                    <a:ext uri="{9D8B030D-6E8A-4147-A177-3AD203B41FA5}">
                      <a16:colId xmlns:a16="http://schemas.microsoft.com/office/drawing/2014/main" val="1642962590"/>
                    </a:ext>
                  </a:extLst>
                </a:gridCol>
                <a:gridCol w="2286000">
                  <a:extLst>
                    <a:ext uri="{9D8B030D-6E8A-4147-A177-3AD203B41FA5}">
                      <a16:colId xmlns:a16="http://schemas.microsoft.com/office/drawing/2014/main" val="3486666127"/>
                    </a:ext>
                  </a:extLst>
                </a:gridCol>
                <a:gridCol w="2286000">
                  <a:extLst>
                    <a:ext uri="{9D8B030D-6E8A-4147-A177-3AD203B41FA5}">
                      <a16:colId xmlns:a16="http://schemas.microsoft.com/office/drawing/2014/main" val="3917168406"/>
                    </a:ext>
                  </a:extLst>
                </a:gridCol>
              </a:tblGrid>
              <a:tr h="2338758">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436624840"/>
                  </a:ext>
                </a:extLst>
              </a:tr>
            </a:tbl>
          </a:graphicData>
        </a:graphic>
      </p:graphicFrame>
      <p:pic>
        <p:nvPicPr>
          <p:cNvPr id="24" name="図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3548" y="6740130"/>
            <a:ext cx="2596901" cy="472441"/>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3361589122"/>
              </p:ext>
            </p:extLst>
          </p:nvPr>
        </p:nvGraphicFramePr>
        <p:xfrm>
          <a:off x="8901" y="4938336"/>
          <a:ext cx="9144000" cy="2338758"/>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089272992"/>
                    </a:ext>
                  </a:extLst>
                </a:gridCol>
                <a:gridCol w="2286000">
                  <a:extLst>
                    <a:ext uri="{9D8B030D-6E8A-4147-A177-3AD203B41FA5}">
                      <a16:colId xmlns:a16="http://schemas.microsoft.com/office/drawing/2014/main" val="1642962590"/>
                    </a:ext>
                  </a:extLst>
                </a:gridCol>
                <a:gridCol w="2286000">
                  <a:extLst>
                    <a:ext uri="{9D8B030D-6E8A-4147-A177-3AD203B41FA5}">
                      <a16:colId xmlns:a16="http://schemas.microsoft.com/office/drawing/2014/main" val="3486666127"/>
                    </a:ext>
                  </a:extLst>
                </a:gridCol>
                <a:gridCol w="2286000">
                  <a:extLst>
                    <a:ext uri="{9D8B030D-6E8A-4147-A177-3AD203B41FA5}">
                      <a16:colId xmlns:a16="http://schemas.microsoft.com/office/drawing/2014/main" val="3917168406"/>
                    </a:ext>
                  </a:extLst>
                </a:gridCol>
              </a:tblGrid>
              <a:tr h="2338758">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436624840"/>
                  </a:ext>
                </a:extLst>
              </a:tr>
            </a:tbl>
          </a:graphicData>
        </a:graphic>
      </p:graphicFrame>
      <p:pic>
        <p:nvPicPr>
          <p:cNvPr id="26" name="図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61256" y="7561125"/>
            <a:ext cx="2621285" cy="472441"/>
          </a:xfrm>
          <a:prstGeom prst="rect">
            <a:avLst/>
          </a:prstGeom>
        </p:spPr>
      </p:pic>
    </p:spTree>
    <p:extLst>
      <p:ext uri="{BB962C8B-B14F-4D97-AF65-F5344CB8AC3E}">
        <p14:creationId xmlns:p14="http://schemas.microsoft.com/office/powerpoint/2010/main" val="1234515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652074"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沿岸域の急変　海から</a:t>
            </a:r>
            <a:r>
              <a:rPr kumimoji="1" lang="en-US" altLang="ja-JP" sz="2400" b="1" dirty="0" smtClean="0">
                <a:solidFill>
                  <a:schemeClr val="bg1"/>
                </a:solidFill>
              </a:rPr>
              <a:t>20km</a:t>
            </a:r>
            <a:r>
              <a:rPr kumimoji="1" lang="ja-JP" altLang="en-US" sz="2400" b="1" dirty="0" smtClean="0">
                <a:solidFill>
                  <a:schemeClr val="bg1"/>
                </a:solidFill>
              </a:rPr>
              <a:t>以内（距離の出し方は後に説明）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08227" y="735022"/>
            <a:ext cx="2578129" cy="369332"/>
          </a:xfrm>
          <a:prstGeom prst="rect">
            <a:avLst/>
          </a:prstGeom>
          <a:solidFill>
            <a:schemeClr val="bg1"/>
          </a:solidFill>
        </p:spPr>
        <p:txBody>
          <a:bodyPr wrap="square">
            <a:spAutoFit/>
          </a:bodyPr>
          <a:lstStyle/>
          <a:p>
            <a:r>
              <a:rPr lang="ja-JP" altLang="en-US" b="1" dirty="0" smtClean="0">
                <a:solidFill>
                  <a:srgbClr val="002060"/>
                </a:solidFill>
              </a:rPr>
              <a:t>最高気温急低下マップ</a:t>
            </a:r>
            <a:r>
              <a:rPr lang="ja-JP" altLang="en-US" sz="1400" dirty="0" smtClean="0"/>
              <a:t>　</a:t>
            </a:r>
            <a:endParaRPr lang="en-US" altLang="ja-JP" sz="1400" dirty="0" smtClean="0"/>
          </a:p>
        </p:txBody>
      </p:sp>
      <p:graphicFrame>
        <p:nvGraphicFramePr>
          <p:cNvPr id="2" name="表 1"/>
          <p:cNvGraphicFramePr>
            <a:graphicFrameLocks noGrp="1"/>
          </p:cNvGraphicFramePr>
          <p:nvPr>
            <p:extLst>
              <p:ext uri="{D42A27DB-BD31-4B8C-83A1-F6EECF244321}">
                <p14:modId xmlns:p14="http://schemas.microsoft.com/office/powerpoint/2010/main" val="2790924268"/>
              </p:ext>
            </p:extLst>
          </p:nvPr>
        </p:nvGraphicFramePr>
        <p:xfrm>
          <a:off x="476426" y="1214644"/>
          <a:ext cx="8110983" cy="4995902"/>
        </p:xfrm>
        <a:graphic>
          <a:graphicData uri="http://schemas.openxmlformats.org/drawingml/2006/table">
            <a:tbl>
              <a:tblPr firstRow="1" bandRow="1">
                <a:tableStyleId>{2D5ABB26-0587-4C30-8999-92F81FD0307C}</a:tableStyleId>
              </a:tblPr>
              <a:tblGrid>
                <a:gridCol w="2703661">
                  <a:extLst>
                    <a:ext uri="{9D8B030D-6E8A-4147-A177-3AD203B41FA5}">
                      <a16:colId xmlns:a16="http://schemas.microsoft.com/office/drawing/2014/main" val="3353618513"/>
                    </a:ext>
                  </a:extLst>
                </a:gridCol>
                <a:gridCol w="2703661">
                  <a:extLst>
                    <a:ext uri="{9D8B030D-6E8A-4147-A177-3AD203B41FA5}">
                      <a16:colId xmlns:a16="http://schemas.microsoft.com/office/drawing/2014/main" val="2054473272"/>
                    </a:ext>
                  </a:extLst>
                </a:gridCol>
                <a:gridCol w="2703661">
                  <a:extLst>
                    <a:ext uri="{9D8B030D-6E8A-4147-A177-3AD203B41FA5}">
                      <a16:colId xmlns:a16="http://schemas.microsoft.com/office/drawing/2014/main" val="474909423"/>
                    </a:ext>
                  </a:extLst>
                </a:gridCol>
              </a:tblGrid>
              <a:tr h="2497951">
                <a:tc>
                  <a:txBody>
                    <a:bodyPr/>
                    <a:lstStyle/>
                    <a:p>
                      <a:endParaRPr kumimoji="1" lang="ja-JP" altLang="en-US" sz="1600" dirty="0"/>
                    </a:p>
                  </a:txBody>
                  <a:tcPr marL="82813" marR="82813" marT="41406" marB="41406">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315489692"/>
                  </a:ext>
                </a:extLst>
              </a:tr>
              <a:tr h="2497951">
                <a:tc>
                  <a:txBody>
                    <a:bodyPr/>
                    <a:lstStyle/>
                    <a:p>
                      <a:endParaRPr kumimoji="1" lang="ja-JP" altLang="en-US" sz="1600" dirty="0"/>
                    </a:p>
                  </a:txBody>
                  <a:tcPr marL="82813" marR="82813" marT="41406" marB="41406">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1600" dirty="0"/>
                    </a:p>
                  </a:txBody>
                  <a:tcPr marL="82813" marR="82813" marT="41406" marB="41406">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82424590"/>
                  </a:ext>
                </a:extLst>
              </a:tr>
            </a:tbl>
          </a:graphicData>
        </a:graphic>
      </p:graphicFrame>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31" y="6131820"/>
            <a:ext cx="2483122" cy="357616"/>
          </a:xfrm>
          <a:prstGeom prst="rect">
            <a:avLst/>
          </a:prstGeom>
        </p:spPr>
      </p:pic>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6882" y="6084830"/>
            <a:ext cx="2596901" cy="472441"/>
          </a:xfrm>
          <a:prstGeom prst="rect">
            <a:avLst/>
          </a:prstGeom>
        </p:spPr>
      </p:pic>
      <p:pic>
        <p:nvPicPr>
          <p:cNvPr id="15" name="図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4657" y="6084830"/>
            <a:ext cx="2621285" cy="472441"/>
          </a:xfrm>
          <a:prstGeom prst="rect">
            <a:avLst/>
          </a:prstGeom>
        </p:spPr>
      </p:pic>
      <p:sp>
        <p:nvSpPr>
          <p:cNvPr id="3" name="正方形/長方形 2"/>
          <p:cNvSpPr/>
          <p:nvPr/>
        </p:nvSpPr>
        <p:spPr>
          <a:xfrm>
            <a:off x="3105218" y="644507"/>
            <a:ext cx="2940228"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day-1</a:t>
            </a:r>
          </a:p>
          <a:p>
            <a:pPr algn="ctr"/>
            <a:r>
              <a:rPr lang="ja-JP" altLang="en-US" sz="1200" dirty="0" smtClean="0">
                <a:solidFill>
                  <a:srgbClr val="002060"/>
                </a:solidFill>
              </a:rPr>
              <a:t>最高</a:t>
            </a:r>
            <a:r>
              <a:rPr lang="ja-JP" altLang="en-US" sz="1200" dirty="0">
                <a:solidFill>
                  <a:srgbClr val="002060"/>
                </a:solidFill>
              </a:rPr>
              <a:t>気温急低下する前日の平均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17" name="正方形/長方形 16"/>
          <p:cNvSpPr/>
          <p:nvPr/>
        </p:nvSpPr>
        <p:spPr>
          <a:xfrm>
            <a:off x="6051601" y="642689"/>
            <a:ext cx="2786340" cy="553998"/>
          </a:xfrm>
          <a:prstGeom prst="rect">
            <a:avLst/>
          </a:prstGeom>
        </p:spPr>
        <p:txBody>
          <a:bodyPr wrap="none">
            <a:spAutoFit/>
          </a:bodyPr>
          <a:lstStyle/>
          <a:p>
            <a:pPr algn="ctr"/>
            <a:r>
              <a:rPr lang="ja-JP" altLang="en-US" b="1" dirty="0">
                <a:solidFill>
                  <a:srgbClr val="002060"/>
                </a:solidFill>
              </a:rPr>
              <a:t>日最高気温</a:t>
            </a:r>
            <a:r>
              <a:rPr lang="ja-JP" altLang="en-US" b="1" dirty="0" smtClean="0">
                <a:solidFill>
                  <a:srgbClr val="002060"/>
                </a:solidFill>
              </a:rPr>
              <a:t>偏差</a:t>
            </a:r>
            <a:r>
              <a:rPr lang="en-US" altLang="ja-JP" b="1" dirty="0" smtClean="0">
                <a:solidFill>
                  <a:srgbClr val="002060"/>
                </a:solidFill>
              </a:rPr>
              <a:t>day0</a:t>
            </a:r>
          </a:p>
          <a:p>
            <a:pPr algn="ctr"/>
            <a:r>
              <a:rPr lang="ja-JP" altLang="en-US" sz="1200" dirty="0" smtClean="0">
                <a:solidFill>
                  <a:srgbClr val="002060"/>
                </a:solidFill>
              </a:rPr>
              <a:t>最高</a:t>
            </a:r>
            <a:r>
              <a:rPr lang="ja-JP" altLang="en-US" sz="1200" dirty="0">
                <a:solidFill>
                  <a:srgbClr val="002060"/>
                </a:solidFill>
              </a:rPr>
              <a:t>気温</a:t>
            </a:r>
            <a:r>
              <a:rPr lang="ja-JP" altLang="en-US" sz="1200" dirty="0" smtClean="0">
                <a:solidFill>
                  <a:srgbClr val="002060"/>
                </a:solidFill>
              </a:rPr>
              <a:t>急低下した日</a:t>
            </a:r>
            <a:r>
              <a:rPr lang="ja-JP" altLang="en-US" sz="1200" dirty="0">
                <a:solidFill>
                  <a:srgbClr val="002060"/>
                </a:solidFill>
              </a:rPr>
              <a:t>の平均</a:t>
            </a:r>
            <a:r>
              <a:rPr lang="en-US" altLang="ja-JP" sz="1200" dirty="0">
                <a:solidFill>
                  <a:srgbClr val="002060"/>
                </a:solidFill>
              </a:rPr>
              <a:t>―</a:t>
            </a:r>
            <a:r>
              <a:rPr lang="ja-JP" altLang="en-US" sz="1200" dirty="0" smtClean="0">
                <a:solidFill>
                  <a:srgbClr val="002060"/>
                </a:solidFill>
              </a:rPr>
              <a:t>気候値</a:t>
            </a:r>
            <a:endParaRPr lang="en-US" altLang="ja-JP" sz="1200" dirty="0" smtClean="0">
              <a:solidFill>
                <a:srgbClr val="002060"/>
              </a:solidFill>
            </a:endParaRPr>
          </a:p>
        </p:txBody>
      </p:sp>
      <p:sp>
        <p:nvSpPr>
          <p:cNvPr id="18" name="正方形/長方形 17"/>
          <p:cNvSpPr/>
          <p:nvPr/>
        </p:nvSpPr>
        <p:spPr>
          <a:xfrm>
            <a:off x="70197" y="1854823"/>
            <a:ext cx="538030" cy="1077218"/>
          </a:xfrm>
          <a:prstGeom prst="rect">
            <a:avLst/>
          </a:prstGeom>
          <a:solidFill>
            <a:schemeClr val="bg1"/>
          </a:solidFill>
        </p:spPr>
        <p:txBody>
          <a:bodyPr wrap="square">
            <a:spAutoFit/>
          </a:bodyPr>
          <a:lstStyle/>
          <a:p>
            <a:pPr algn="ctr"/>
            <a:r>
              <a:rPr lang="ja-JP" altLang="en-US" sz="3200" b="1" dirty="0">
                <a:solidFill>
                  <a:srgbClr val="002060"/>
                </a:solidFill>
              </a:rPr>
              <a:t>３</a:t>
            </a:r>
            <a:endParaRPr lang="en-US" altLang="ja-JP" sz="3200" b="1" dirty="0" smtClean="0">
              <a:solidFill>
                <a:srgbClr val="002060"/>
              </a:solidFill>
            </a:endParaRPr>
          </a:p>
          <a:p>
            <a:pPr algn="ctr"/>
            <a:r>
              <a:rPr lang="ja-JP" altLang="en-US" sz="3200" b="1" dirty="0" smtClean="0">
                <a:solidFill>
                  <a:srgbClr val="002060"/>
                </a:solidFill>
              </a:rPr>
              <a:t>月</a:t>
            </a:r>
            <a:r>
              <a:rPr lang="ja-JP" altLang="en-US" sz="1400" dirty="0" smtClean="0"/>
              <a:t>　</a:t>
            </a:r>
            <a:endParaRPr lang="en-US" altLang="ja-JP" sz="1400" dirty="0" smtClean="0"/>
          </a:p>
        </p:txBody>
      </p:sp>
      <p:sp>
        <p:nvSpPr>
          <p:cNvPr id="21" name="正方形/長方形 20"/>
          <p:cNvSpPr/>
          <p:nvPr/>
        </p:nvSpPr>
        <p:spPr>
          <a:xfrm>
            <a:off x="70197" y="4485815"/>
            <a:ext cx="538030" cy="1077218"/>
          </a:xfrm>
          <a:prstGeom prst="rect">
            <a:avLst/>
          </a:prstGeom>
          <a:solidFill>
            <a:schemeClr val="bg1"/>
          </a:solidFill>
        </p:spPr>
        <p:txBody>
          <a:bodyPr wrap="square">
            <a:spAutoFit/>
          </a:bodyPr>
          <a:lstStyle/>
          <a:p>
            <a:pPr algn="ctr"/>
            <a:r>
              <a:rPr lang="ja-JP" altLang="en-US" sz="3200" b="1" dirty="0" smtClean="0">
                <a:solidFill>
                  <a:srgbClr val="002060"/>
                </a:solidFill>
              </a:rPr>
              <a:t>５月</a:t>
            </a:r>
            <a:r>
              <a:rPr lang="ja-JP" altLang="en-US" sz="1400" dirty="0" smtClean="0"/>
              <a:t>　</a:t>
            </a:r>
            <a:endParaRPr lang="en-US" altLang="ja-JP" sz="1400" dirty="0" smtClean="0"/>
          </a:p>
        </p:txBody>
      </p:sp>
    </p:spTree>
    <p:extLst>
      <p:ext uri="{BB962C8B-B14F-4D97-AF65-F5344CB8AC3E}">
        <p14:creationId xmlns:p14="http://schemas.microsoft.com/office/powerpoint/2010/main" val="3009476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沿岸域の急変　目的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83" y="595359"/>
            <a:ext cx="2996698" cy="2623283"/>
          </a:xfrm>
          <a:prstGeom prst="rect">
            <a:avLst/>
          </a:prstGeom>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78111" y="1837038"/>
            <a:ext cx="2099042" cy="302301"/>
          </a:xfrm>
          <a:prstGeom prst="rect">
            <a:avLst/>
          </a:prstGeom>
        </p:spPr>
      </p:pic>
      <p:sp>
        <p:nvSpPr>
          <p:cNvPr id="17" name="正方形/長方形 16"/>
          <p:cNvSpPr/>
          <p:nvPr/>
        </p:nvSpPr>
        <p:spPr>
          <a:xfrm>
            <a:off x="6358020" y="3218642"/>
            <a:ext cx="2514387" cy="1169551"/>
          </a:xfrm>
          <a:prstGeom prst="rect">
            <a:avLst/>
          </a:prstGeom>
          <a:solidFill>
            <a:schemeClr val="bg1"/>
          </a:solidFill>
        </p:spPr>
        <p:txBody>
          <a:bodyPr wrap="square">
            <a:spAutoFit/>
          </a:bodyPr>
          <a:lstStyle/>
          <a:p>
            <a:r>
              <a:rPr lang="ja-JP" altLang="en-US" sz="1400" dirty="0" smtClean="0"/>
              <a:t>最高気温急上昇マップ </a:t>
            </a:r>
            <a:r>
              <a:rPr lang="en-US" altLang="ja-JP" sz="1400" dirty="0" smtClean="0"/>
              <a:t>5</a:t>
            </a:r>
            <a:r>
              <a:rPr lang="ja-JP" altLang="en-US" sz="1400" dirty="0" smtClean="0"/>
              <a:t>月</a:t>
            </a:r>
            <a:endParaRPr lang="en-US" altLang="ja-JP" sz="1400" dirty="0" smtClean="0"/>
          </a:p>
          <a:p>
            <a:r>
              <a:rPr lang="ja-JP" altLang="en-US" sz="1400" dirty="0" smtClean="0"/>
              <a:t>それぞれの急変した日を抽出しているので，天気が悪い日の次に良い日がくることは確認済み</a:t>
            </a:r>
            <a:endParaRPr lang="en-US" altLang="ja-JP" sz="1400" dirty="0" smtClean="0"/>
          </a:p>
        </p:txBody>
      </p:sp>
      <p:sp>
        <p:nvSpPr>
          <p:cNvPr id="5" name="正方形/長方形 4"/>
          <p:cNvSpPr/>
          <p:nvPr/>
        </p:nvSpPr>
        <p:spPr>
          <a:xfrm>
            <a:off x="3764604" y="817123"/>
            <a:ext cx="2256817" cy="213035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急上昇日には</a:t>
            </a:r>
            <a:endParaRPr kumimoji="1" lang="en-US" altLang="ja-JP" b="1" dirty="0" smtClean="0">
              <a:solidFill>
                <a:schemeClr val="tx1"/>
              </a:solidFill>
            </a:endParaRPr>
          </a:p>
          <a:p>
            <a:pPr algn="ctr"/>
            <a:r>
              <a:rPr kumimoji="1" lang="ja-JP" altLang="en-US" b="1" dirty="0" smtClean="0">
                <a:solidFill>
                  <a:schemeClr val="tx1"/>
                </a:solidFill>
              </a:rPr>
              <a:t>フェーン現象＋日射による非断熱加熱</a:t>
            </a:r>
            <a:endParaRPr kumimoji="1" lang="ja-JP" altLang="en-US" b="1" dirty="0">
              <a:solidFill>
                <a:schemeClr val="tx1"/>
              </a:solidFill>
            </a:endParaRPr>
          </a:p>
        </p:txBody>
      </p:sp>
      <p:sp>
        <p:nvSpPr>
          <p:cNvPr id="18" name="正方形/長方形 17"/>
          <p:cNvSpPr/>
          <p:nvPr/>
        </p:nvSpPr>
        <p:spPr>
          <a:xfrm>
            <a:off x="6609544" y="790678"/>
            <a:ext cx="2256817" cy="213035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急低下日当日は日射がほとんどないため温度は上がらない。そのため，前日からの降温が大きいことが大事</a:t>
            </a:r>
            <a:endParaRPr kumimoji="1" lang="en-US" altLang="ja-JP" b="1" dirty="0" smtClean="0">
              <a:solidFill>
                <a:srgbClr val="002060"/>
              </a:solidFill>
            </a:endParaRPr>
          </a:p>
          <a:p>
            <a:pPr algn="ctr"/>
            <a:r>
              <a:rPr kumimoji="1" lang="ja-JP" altLang="en-US" b="1" dirty="0" smtClean="0">
                <a:solidFill>
                  <a:srgbClr val="002060"/>
                </a:solidFill>
              </a:rPr>
              <a:t>沿岸域では冷たい海が冷源として降温を引き起こしている</a:t>
            </a:r>
            <a:endParaRPr kumimoji="1" lang="en-US" altLang="ja-JP" b="1" dirty="0" smtClean="0">
              <a:solidFill>
                <a:srgbClr val="002060"/>
              </a:solidFill>
            </a:endParaRPr>
          </a:p>
        </p:txBody>
      </p:sp>
      <p:pic>
        <p:nvPicPr>
          <p:cNvPr id="19" name="図 18"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51" y="3241418"/>
            <a:ext cx="2097155" cy="3150157"/>
          </a:xfrm>
          <a:prstGeom prst="rect">
            <a:avLst/>
          </a:prstGeom>
        </p:spPr>
      </p:pic>
      <p:sp>
        <p:nvSpPr>
          <p:cNvPr id="20" name="正方形/長方形 19"/>
          <p:cNvSpPr/>
          <p:nvPr/>
        </p:nvSpPr>
        <p:spPr>
          <a:xfrm>
            <a:off x="2444448" y="3686765"/>
            <a:ext cx="2514387" cy="2246769"/>
          </a:xfrm>
          <a:prstGeom prst="rect">
            <a:avLst/>
          </a:prstGeom>
          <a:solidFill>
            <a:schemeClr val="bg1"/>
          </a:solidFill>
        </p:spPr>
        <p:txBody>
          <a:bodyPr wrap="square">
            <a:spAutoFit/>
          </a:bodyPr>
          <a:lstStyle/>
          <a:p>
            <a:r>
              <a:rPr lang="ja-JP" altLang="en-US" sz="1400" dirty="0" smtClean="0"/>
              <a:t>北海道オホーツクエリアでは春の日中に</a:t>
            </a:r>
            <a:r>
              <a:rPr lang="en-US" altLang="ja-JP" sz="1400" dirty="0" smtClean="0"/>
              <a:t>warming</a:t>
            </a:r>
            <a:r>
              <a:rPr lang="ja-JP" altLang="en-US" sz="1400" dirty="0" smtClean="0"/>
              <a:t>イベントがよく発生すること，力学的フェーン及び，非断熱加熱，そのコンビネーションが効くことを示している．</a:t>
            </a:r>
            <a:endParaRPr lang="en-US" altLang="ja-JP" sz="1400" dirty="0" smtClean="0"/>
          </a:p>
          <a:p>
            <a:endParaRPr lang="en-US" altLang="ja-JP" sz="1400" dirty="0"/>
          </a:p>
          <a:p>
            <a:r>
              <a:rPr lang="ja-JP" altLang="en-US" sz="1400" dirty="0" smtClean="0"/>
              <a:t>オホーツクエリアの高温イベントの日変動と季節変動</a:t>
            </a:r>
            <a:endParaRPr lang="en-US" altLang="ja-JP" sz="1400" dirty="0" smtClean="0"/>
          </a:p>
          <a:p>
            <a:r>
              <a:rPr lang="en-US" altLang="ja-JP" sz="1400" dirty="0" smtClean="0"/>
              <a:t>Mori and Sato, 2014 Fig.4</a:t>
            </a:r>
            <a:r>
              <a:rPr lang="ja-JP" altLang="en-US" sz="1400" dirty="0" smtClean="0"/>
              <a:t>より</a:t>
            </a:r>
            <a:endParaRPr lang="en-US" altLang="ja-JP" sz="1400" dirty="0" smtClean="0"/>
          </a:p>
        </p:txBody>
      </p:sp>
      <p:sp>
        <p:nvSpPr>
          <p:cNvPr id="21" name="正方形/長方形 20"/>
          <p:cNvSpPr/>
          <p:nvPr/>
        </p:nvSpPr>
        <p:spPr>
          <a:xfrm>
            <a:off x="5654938" y="4364818"/>
            <a:ext cx="2514387" cy="1169551"/>
          </a:xfrm>
          <a:prstGeom prst="rect">
            <a:avLst/>
          </a:prstGeom>
          <a:solidFill>
            <a:schemeClr val="bg1"/>
          </a:solidFill>
        </p:spPr>
        <p:txBody>
          <a:bodyPr wrap="square">
            <a:spAutoFit/>
          </a:bodyPr>
          <a:lstStyle/>
          <a:p>
            <a:r>
              <a:rPr lang="ja-JP" altLang="en-US" sz="1400" dirty="0" smtClean="0"/>
              <a:t>対象地域は違うが，高温イベントにはフェーン＋非断熱加熱が効いているという報告がある（</a:t>
            </a:r>
            <a:r>
              <a:rPr lang="en-US" altLang="ja-JP" sz="1400" dirty="0" smtClean="0"/>
              <a:t>Mori and Sato, 2014; </a:t>
            </a:r>
            <a:r>
              <a:rPr lang="en-US" altLang="ja-JP" sz="1400" dirty="0" err="1" smtClean="0"/>
              <a:t>Takane</a:t>
            </a:r>
            <a:r>
              <a:rPr lang="en-US" altLang="ja-JP" sz="1400" dirty="0" smtClean="0"/>
              <a:t> et al., 2017; </a:t>
            </a:r>
            <a:r>
              <a:rPr lang="ja-JP" altLang="en-US" sz="1400" dirty="0" smtClean="0"/>
              <a:t>）．</a:t>
            </a:r>
            <a:endParaRPr lang="en-US" altLang="ja-JP" sz="1400" dirty="0" smtClean="0"/>
          </a:p>
        </p:txBody>
      </p:sp>
      <p:sp>
        <p:nvSpPr>
          <p:cNvPr id="22" name="正方形/長方形 21"/>
          <p:cNvSpPr/>
          <p:nvPr/>
        </p:nvSpPr>
        <p:spPr>
          <a:xfrm>
            <a:off x="6480758" y="5485919"/>
            <a:ext cx="2514387" cy="954107"/>
          </a:xfrm>
          <a:prstGeom prst="rect">
            <a:avLst/>
          </a:prstGeom>
          <a:solidFill>
            <a:schemeClr val="bg1"/>
          </a:solidFill>
        </p:spPr>
        <p:txBody>
          <a:bodyPr wrap="square">
            <a:spAutoFit/>
          </a:bodyPr>
          <a:lstStyle/>
          <a:p>
            <a:r>
              <a:rPr lang="ja-JP" altLang="en-US" sz="1400" dirty="0" smtClean="0"/>
              <a:t>春のオホーツク海側の気温急変についての研究は存在している（</a:t>
            </a:r>
            <a:r>
              <a:rPr lang="en-US" altLang="ja-JP" sz="1400" dirty="0" smtClean="0"/>
              <a:t>Mori and Sato, 2014; </a:t>
            </a:r>
            <a:r>
              <a:rPr lang="ja-JP" altLang="en-US" sz="1400" dirty="0" smtClean="0"/>
              <a:t>永沢・宮川</a:t>
            </a:r>
            <a:r>
              <a:rPr lang="en-US" altLang="ja-JP" sz="1400" dirty="0" smtClean="0"/>
              <a:t>, 1980 </a:t>
            </a:r>
            <a:r>
              <a:rPr lang="ja-JP" altLang="en-US" sz="1400" dirty="0" smtClean="0"/>
              <a:t>）．</a:t>
            </a:r>
            <a:endParaRPr lang="en-US" altLang="ja-JP" sz="1400" dirty="0" smtClean="0"/>
          </a:p>
        </p:txBody>
      </p:sp>
    </p:spTree>
    <p:extLst>
      <p:ext uri="{BB962C8B-B14F-4D97-AF65-F5344CB8AC3E}">
        <p14:creationId xmlns:p14="http://schemas.microsoft.com/office/powerpoint/2010/main" val="206686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891" y="137137"/>
            <a:ext cx="2755973" cy="2389945"/>
          </a:xfrm>
          <a:prstGeom prst="rect">
            <a:avLst/>
          </a:prstGeom>
        </p:spPr>
      </p:pic>
      <p:sp>
        <p:nvSpPr>
          <p:cNvPr id="5" name="テキスト ボックス 4"/>
          <p:cNvSpPr txBox="1"/>
          <p:nvPr/>
        </p:nvSpPr>
        <p:spPr>
          <a:xfrm>
            <a:off x="7439823" y="137137"/>
            <a:ext cx="1563039" cy="369332"/>
          </a:xfrm>
          <a:prstGeom prst="rect">
            <a:avLst/>
          </a:prstGeom>
          <a:noFill/>
        </p:spPr>
        <p:txBody>
          <a:bodyPr wrap="square" rtlCol="0">
            <a:spAutoFit/>
          </a:bodyPr>
          <a:lstStyle/>
          <a:p>
            <a:pPr algn="r"/>
            <a:r>
              <a:rPr kumimoji="1" lang="en-US" altLang="ja-JP" b="1" dirty="0" smtClean="0"/>
              <a:t>20km</a:t>
            </a:r>
            <a:r>
              <a:rPr kumimoji="1" lang="ja-JP" altLang="en-US" b="1" dirty="0" smtClean="0"/>
              <a:t>以内</a:t>
            </a:r>
            <a:endParaRPr kumimoji="1" lang="en-US" altLang="ja-JP" b="1" dirty="0" smtClean="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7" y="1332109"/>
            <a:ext cx="6242317" cy="541325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804" y="2426747"/>
            <a:ext cx="429769" cy="3724664"/>
          </a:xfrm>
          <a:prstGeom prst="rect">
            <a:avLst/>
          </a:prstGeom>
        </p:spPr>
      </p:pic>
      <p:sp>
        <p:nvSpPr>
          <p:cNvPr id="8" name="テキスト ボックス 7"/>
          <p:cNvSpPr txBox="1"/>
          <p:nvPr/>
        </p:nvSpPr>
        <p:spPr>
          <a:xfrm>
            <a:off x="0" y="108642"/>
            <a:ext cx="3946914" cy="461665"/>
          </a:xfrm>
          <a:prstGeom prst="rect">
            <a:avLst/>
          </a:prstGeom>
          <a:noFill/>
        </p:spPr>
        <p:txBody>
          <a:bodyPr wrap="none" rtlCol="0">
            <a:spAutoFit/>
          </a:bodyPr>
          <a:lstStyle/>
          <a:p>
            <a:r>
              <a:rPr kumimoji="1" lang="ja-JP" altLang="en-US" sz="2400" dirty="0" smtClean="0">
                <a:solidFill>
                  <a:schemeClr val="accent5">
                    <a:lumMod val="50000"/>
                  </a:schemeClr>
                </a:solidFill>
              </a:rPr>
              <a:t>●色 最高気温急低下指数　</a:t>
            </a:r>
            <a:endParaRPr kumimoji="1" lang="ja-JP" altLang="en-US" sz="2400" dirty="0">
              <a:solidFill>
                <a:schemeClr val="accent5">
                  <a:lumMod val="50000"/>
                </a:schemeClr>
              </a:solidFill>
            </a:endParaRPr>
          </a:p>
        </p:txBody>
      </p:sp>
      <p:sp>
        <p:nvSpPr>
          <p:cNvPr id="9" name="テキスト ボックス 8"/>
          <p:cNvSpPr txBox="1"/>
          <p:nvPr/>
        </p:nvSpPr>
        <p:spPr>
          <a:xfrm>
            <a:off x="238375" y="597265"/>
            <a:ext cx="5996539" cy="707886"/>
          </a:xfrm>
          <a:prstGeom prst="rect">
            <a:avLst/>
          </a:prstGeom>
          <a:noFill/>
        </p:spPr>
        <p:txBody>
          <a:bodyPr wrap="square" rtlCol="0">
            <a:spAutoFit/>
          </a:bodyPr>
          <a:lstStyle/>
          <a:p>
            <a:r>
              <a:rPr kumimoji="1" lang="ja-JP" altLang="en-US" sz="2000" dirty="0" smtClean="0"/>
              <a:t>やはり中緯度は急変しやすいが</a:t>
            </a:r>
            <a:r>
              <a:rPr lang="ja-JP" altLang="en-US" sz="2000" dirty="0" smtClean="0"/>
              <a:t>、海陸温度コントラストが大きいほど急低下しやすい</a:t>
            </a:r>
            <a:endParaRPr kumimoji="1" lang="en-US" altLang="ja-JP" sz="2000" dirty="0" smtClean="0"/>
          </a:p>
        </p:txBody>
      </p:sp>
      <p:sp>
        <p:nvSpPr>
          <p:cNvPr id="10" name="テキスト ボックス 9"/>
          <p:cNvSpPr txBox="1"/>
          <p:nvPr/>
        </p:nvSpPr>
        <p:spPr>
          <a:xfrm>
            <a:off x="4379359" y="1332109"/>
            <a:ext cx="1867532" cy="523220"/>
          </a:xfrm>
          <a:prstGeom prst="rect">
            <a:avLst/>
          </a:prstGeom>
          <a:noFill/>
        </p:spPr>
        <p:txBody>
          <a:bodyPr wrap="square" rtlCol="0">
            <a:spAutoFit/>
          </a:bodyPr>
          <a:lstStyle/>
          <a:p>
            <a:pPr algn="r"/>
            <a:r>
              <a:rPr kumimoji="1" lang="en-US" altLang="ja-JP" sz="2800" b="1" dirty="0" smtClean="0"/>
              <a:t>20km</a:t>
            </a:r>
            <a:r>
              <a:rPr kumimoji="1" lang="ja-JP" altLang="en-US" sz="2800" b="1" dirty="0" smtClean="0"/>
              <a:t>以内</a:t>
            </a:r>
            <a:endParaRPr kumimoji="1" lang="en-US" altLang="ja-JP" sz="2800" b="1" dirty="0" smtClean="0"/>
          </a:p>
        </p:txBody>
      </p:sp>
      <p:sp>
        <p:nvSpPr>
          <p:cNvPr id="11" name="テキスト ボックス 10"/>
          <p:cNvSpPr txBox="1"/>
          <p:nvPr/>
        </p:nvSpPr>
        <p:spPr>
          <a:xfrm rot="5400000">
            <a:off x="5569181" y="4110073"/>
            <a:ext cx="3058720" cy="400110"/>
          </a:xfrm>
          <a:prstGeom prst="rect">
            <a:avLst/>
          </a:prstGeom>
          <a:noFill/>
        </p:spPr>
        <p:txBody>
          <a:bodyPr wrap="square" rtlCol="0">
            <a:spAutoFit/>
          </a:bodyPr>
          <a:lstStyle/>
          <a:p>
            <a:r>
              <a:rPr kumimoji="1" lang="ja-JP" altLang="en-US" sz="2000" dirty="0" smtClean="0"/>
              <a:t>最高気温急低下指数</a:t>
            </a:r>
            <a:r>
              <a:rPr kumimoji="1" lang="en-US" altLang="ja-JP" sz="2000" dirty="0" smtClean="0"/>
              <a:t>[</a:t>
            </a:r>
            <a:r>
              <a:rPr kumimoji="1" lang="ja-JP" altLang="en-US" sz="2000" dirty="0" smtClean="0"/>
              <a:t>℃</a:t>
            </a:r>
            <a:r>
              <a:rPr kumimoji="1" lang="en-US" altLang="ja-JP" sz="2000" dirty="0" smtClean="0"/>
              <a:t>]</a:t>
            </a:r>
          </a:p>
        </p:txBody>
      </p:sp>
    </p:spTree>
    <p:extLst>
      <p:ext uri="{BB962C8B-B14F-4D97-AF65-F5344CB8AC3E}">
        <p14:creationId xmlns:p14="http://schemas.microsoft.com/office/powerpoint/2010/main" val="32849167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14550" y="276225"/>
            <a:ext cx="5262979" cy="1754326"/>
          </a:xfrm>
          <a:prstGeom prst="rect">
            <a:avLst/>
          </a:prstGeom>
          <a:noFill/>
        </p:spPr>
        <p:txBody>
          <a:bodyPr wrap="none" rtlCol="0">
            <a:spAutoFit/>
          </a:bodyPr>
          <a:lstStyle/>
          <a:p>
            <a:r>
              <a:rPr lang="ja-JP" altLang="en-US" b="1" dirty="0" smtClean="0"/>
              <a:t>地表面の短波放射フラックス（下向き，晴天）</a:t>
            </a:r>
            <a:endParaRPr kumimoji="1" lang="en-US" altLang="ja-JP" b="1" dirty="0" smtClean="0"/>
          </a:p>
          <a:p>
            <a:r>
              <a:rPr kumimoji="1" lang="ja-JP" altLang="en-US" dirty="0" smtClean="0"/>
              <a:t>まずは</a:t>
            </a:r>
            <a:r>
              <a:rPr kumimoji="1" lang="ja-JP" altLang="en-US" dirty="0" err="1" smtClean="0"/>
              <a:t>めっちゃ</a:t>
            </a:r>
            <a:r>
              <a:rPr kumimoji="1" lang="ja-JP" altLang="en-US" dirty="0" smtClean="0"/>
              <a:t>シンプルにアルベドを考慮しない</a:t>
            </a:r>
            <a:endParaRPr kumimoji="1" lang="en-US" altLang="ja-JP" dirty="0" smtClean="0"/>
          </a:p>
          <a:p>
            <a:endParaRPr lang="en-US" altLang="ja-JP" dirty="0"/>
          </a:p>
          <a:p>
            <a:r>
              <a:rPr kumimoji="1" lang="en-US" altLang="ja-JP" dirty="0" smtClean="0"/>
              <a:t>I</a:t>
            </a:r>
            <a:r>
              <a:rPr kumimoji="1" lang="ja-JP" altLang="en-US" dirty="0" smtClean="0"/>
              <a:t>＝</a:t>
            </a:r>
            <a:r>
              <a:rPr kumimoji="1" lang="en-US" altLang="ja-JP" dirty="0" smtClean="0"/>
              <a:t>σT^4</a:t>
            </a:r>
          </a:p>
          <a:p>
            <a:r>
              <a:rPr lang="en-US" altLang="ja-JP" dirty="0" smtClean="0"/>
              <a:t>T</a:t>
            </a:r>
            <a:r>
              <a:rPr lang="ja-JP" altLang="en-US" dirty="0" smtClean="0"/>
              <a:t>＝（</a:t>
            </a:r>
            <a:r>
              <a:rPr lang="en-US" altLang="ja-JP" dirty="0" smtClean="0"/>
              <a:t>I/σ</a:t>
            </a:r>
            <a:r>
              <a:rPr lang="ja-JP" altLang="en-US" dirty="0" smtClean="0"/>
              <a:t>）</a:t>
            </a:r>
            <a:r>
              <a:rPr lang="en-US" altLang="ja-JP" dirty="0" smtClean="0"/>
              <a:t>^</a:t>
            </a:r>
            <a:r>
              <a:rPr lang="ja-JP" altLang="en-US" dirty="0" smtClean="0"/>
              <a:t>（</a:t>
            </a:r>
            <a:r>
              <a:rPr lang="en-US" altLang="ja-JP" dirty="0" smtClean="0"/>
              <a:t>1</a:t>
            </a:r>
            <a:r>
              <a:rPr lang="en-US" altLang="ja-JP" dirty="0"/>
              <a:t>/</a:t>
            </a:r>
            <a:r>
              <a:rPr lang="en-US" altLang="ja-JP" dirty="0" smtClean="0"/>
              <a:t>4</a:t>
            </a:r>
            <a:r>
              <a:rPr lang="ja-JP" altLang="en-US" dirty="0" smtClean="0"/>
              <a:t>）</a:t>
            </a:r>
            <a:endParaRPr lang="en-US" altLang="ja-JP" dirty="0" smtClean="0"/>
          </a:p>
          <a:p>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733" y="1884802"/>
            <a:ext cx="8802642" cy="4364745"/>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b="47485"/>
          <a:stretch/>
        </p:blipFill>
        <p:spPr>
          <a:xfrm>
            <a:off x="271260" y="-648848"/>
            <a:ext cx="9206115" cy="2915798"/>
          </a:xfrm>
          <a:prstGeom prst="rect">
            <a:avLst/>
          </a:prstGeom>
        </p:spPr>
      </p:pic>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91668" t="8537" r="749"/>
          <a:stretch/>
        </p:blipFill>
        <p:spPr>
          <a:xfrm>
            <a:off x="412410" y="2257425"/>
            <a:ext cx="667521" cy="3992122"/>
          </a:xfrm>
          <a:prstGeom prst="rect">
            <a:avLst/>
          </a:prstGeom>
        </p:spPr>
      </p:pic>
    </p:spTree>
    <p:extLst>
      <p:ext uri="{BB962C8B-B14F-4D97-AF65-F5344CB8AC3E}">
        <p14:creationId xmlns:p14="http://schemas.microsoft.com/office/powerpoint/2010/main" val="35837838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3658" y="1018734"/>
            <a:ext cx="4854102" cy="268483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 y="1065"/>
            <a:ext cx="9152900" cy="4631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smtClean="0">
                <a:solidFill>
                  <a:schemeClr val="bg1"/>
                </a:solidFill>
              </a:rPr>
              <a:t>Fujibe et al.,2007</a:t>
            </a:r>
            <a:r>
              <a:rPr lang="ja-JP" altLang="en-US" sz="2400" b="1" dirty="0" smtClean="0">
                <a:solidFill>
                  <a:schemeClr val="bg1"/>
                </a:solidFill>
              </a:rPr>
              <a:t>の</a:t>
            </a:r>
            <a:r>
              <a:rPr lang="en-US" altLang="ja-JP" sz="2400" b="1" dirty="0" err="1" smtClean="0">
                <a:solidFill>
                  <a:schemeClr val="bg1"/>
                </a:solidFill>
              </a:rPr>
              <a:t>σTmax</a:t>
            </a:r>
            <a:r>
              <a:rPr lang="ja-JP" altLang="en-US" sz="2400" b="1" dirty="0" smtClean="0">
                <a:solidFill>
                  <a:schemeClr val="bg1"/>
                </a:solidFill>
              </a:rPr>
              <a:t>を使わない理由</a:t>
            </a:r>
            <a:endParaRPr kumimoji="1" lang="ja-JP" altLang="en-US" sz="2800" b="1" dirty="0">
              <a:solidFill>
                <a:schemeClr val="bg1"/>
              </a:solidFill>
            </a:endParaRPr>
          </a:p>
        </p:txBody>
      </p:sp>
      <p:sp>
        <p:nvSpPr>
          <p:cNvPr id="5" name="フリーフォーム 4"/>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486401" y="1293779"/>
            <a:ext cx="3409496" cy="3416320"/>
          </a:xfrm>
          <a:prstGeom prst="rect">
            <a:avLst/>
          </a:prstGeom>
          <a:noFill/>
        </p:spPr>
        <p:txBody>
          <a:bodyPr wrap="square" rtlCol="0">
            <a:spAutoFit/>
          </a:bodyPr>
          <a:lstStyle/>
          <a:p>
            <a:r>
              <a:rPr kumimoji="1" lang="ja-JP" altLang="en-US" dirty="0" smtClean="0">
                <a:solidFill>
                  <a:srgbClr val="7030A0"/>
                </a:solidFill>
              </a:rPr>
              <a:t>あくまで前日差が気候学的に大きい場所がどこかを知りたい</a:t>
            </a:r>
            <a:endParaRPr kumimoji="1" lang="en-US" altLang="ja-JP" dirty="0" smtClean="0">
              <a:solidFill>
                <a:srgbClr val="7030A0"/>
              </a:solidFill>
            </a:endParaRPr>
          </a:p>
          <a:p>
            <a:r>
              <a:rPr lang="ja-JP" altLang="en-US" dirty="0" smtClean="0">
                <a:solidFill>
                  <a:srgbClr val="7030A0"/>
                </a:solidFill>
              </a:rPr>
              <a:t>↑前提</a:t>
            </a:r>
            <a:endParaRPr kumimoji="1" lang="en-US" altLang="ja-JP" dirty="0" smtClean="0">
              <a:solidFill>
                <a:srgbClr val="7030A0"/>
              </a:solidFill>
            </a:endParaRPr>
          </a:p>
          <a:p>
            <a:endParaRPr kumimoji="1" lang="en-US" altLang="ja-JP" dirty="0" smtClean="0">
              <a:solidFill>
                <a:srgbClr val="7030A0"/>
              </a:solidFill>
            </a:endParaRPr>
          </a:p>
          <a:p>
            <a:r>
              <a:rPr kumimoji="1" lang="en-US" altLang="ja-JP" dirty="0" err="1" smtClean="0">
                <a:solidFill>
                  <a:srgbClr val="7030A0"/>
                </a:solidFill>
              </a:rPr>
              <a:t>σTmax</a:t>
            </a:r>
            <a:r>
              <a:rPr kumimoji="1" lang="ja-JP" altLang="en-US" dirty="0" smtClean="0">
                <a:solidFill>
                  <a:srgbClr val="7030A0"/>
                </a:solidFill>
              </a:rPr>
              <a:t>が大きくても前日差が大きいとは必ず言えない（十分条件ではない）．</a:t>
            </a:r>
            <a:endParaRPr kumimoji="1" lang="en-US" altLang="ja-JP" dirty="0" smtClean="0">
              <a:solidFill>
                <a:srgbClr val="7030A0"/>
              </a:solidFill>
            </a:endParaRPr>
          </a:p>
          <a:p>
            <a:endParaRPr kumimoji="1" lang="en-US" altLang="ja-JP" dirty="0" smtClean="0">
              <a:solidFill>
                <a:srgbClr val="7030A0"/>
              </a:solidFill>
            </a:endParaRPr>
          </a:p>
          <a:p>
            <a:r>
              <a:rPr lang="ja-JP" altLang="en-US" dirty="0" smtClean="0">
                <a:solidFill>
                  <a:srgbClr val="7030A0"/>
                </a:solidFill>
              </a:rPr>
              <a:t>気温急変指数は</a:t>
            </a:r>
            <a:endParaRPr lang="en-US" altLang="ja-JP" dirty="0" smtClean="0">
              <a:solidFill>
                <a:srgbClr val="7030A0"/>
              </a:solidFill>
            </a:endParaRPr>
          </a:p>
          <a:p>
            <a:r>
              <a:rPr lang="ja-JP" altLang="en-US" dirty="0" smtClean="0">
                <a:solidFill>
                  <a:srgbClr val="7030A0"/>
                </a:solidFill>
              </a:rPr>
              <a:t>その点前日差が大きい日を抽出するという指標なので，必ず前日差は大きい</a:t>
            </a:r>
            <a:endParaRPr kumimoji="1" lang="en-US" altLang="ja-JP" dirty="0" smtClean="0">
              <a:solidFill>
                <a:srgbClr val="7030A0"/>
              </a:solidFill>
            </a:endParaRPr>
          </a:p>
        </p:txBody>
      </p:sp>
      <p:cxnSp>
        <p:nvCxnSpPr>
          <p:cNvPr id="12" name="直線コネクタ 11"/>
          <p:cNvCxnSpPr>
            <a:stCxn id="8" idx="1"/>
          </p:cNvCxnSpPr>
          <p:nvPr/>
        </p:nvCxnSpPr>
        <p:spPr>
          <a:xfrm flipV="1">
            <a:off x="283658" y="1527243"/>
            <a:ext cx="729982" cy="8339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1013640" y="1293779"/>
            <a:ext cx="700392" cy="233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714032" y="1293781"/>
            <a:ext cx="729982" cy="233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437922" y="1527243"/>
            <a:ext cx="729982" cy="719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161898" y="2236693"/>
            <a:ext cx="711674" cy="1167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873572" y="3142034"/>
            <a:ext cx="719847" cy="2626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592186" y="2236693"/>
            <a:ext cx="525090" cy="8949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283658" y="3937030"/>
            <a:ext cx="4854102" cy="268483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a:stCxn id="36" idx="1"/>
          </p:cNvCxnSpPr>
          <p:nvPr/>
        </p:nvCxnSpPr>
        <p:spPr>
          <a:xfrm>
            <a:off x="283658" y="5279447"/>
            <a:ext cx="729982" cy="129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008734" y="5408578"/>
            <a:ext cx="703419"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1703203" y="4154568"/>
            <a:ext cx="760182" cy="2168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2452718" y="4154568"/>
            <a:ext cx="699452" cy="3263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161898" y="4460474"/>
            <a:ext cx="710118" cy="1970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3872956" y="6060331"/>
            <a:ext cx="720463" cy="417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4592186" y="5154990"/>
            <a:ext cx="525090" cy="8949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stCxn id="8" idx="1"/>
            <a:endCxn id="8" idx="3"/>
          </p:cNvCxnSpPr>
          <p:nvPr/>
        </p:nvCxnSpPr>
        <p:spPr>
          <a:xfrm>
            <a:off x="283658" y="2361151"/>
            <a:ext cx="48541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263174" y="5279447"/>
            <a:ext cx="48541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a:xfrm>
            <a:off x="263174" y="561694"/>
            <a:ext cx="3409496" cy="369332"/>
          </a:xfrm>
          <a:prstGeom prst="rect">
            <a:avLst/>
          </a:prstGeom>
          <a:noFill/>
        </p:spPr>
        <p:txBody>
          <a:bodyPr wrap="square" rtlCol="0">
            <a:spAutoFit/>
          </a:bodyPr>
          <a:lstStyle/>
          <a:p>
            <a:r>
              <a:rPr kumimoji="1" lang="ja-JP" altLang="en-US" dirty="0" smtClean="0">
                <a:solidFill>
                  <a:srgbClr val="7030A0"/>
                </a:solidFill>
              </a:rPr>
              <a:t>イメージ</a:t>
            </a:r>
            <a:endParaRPr kumimoji="1" lang="en-US" altLang="ja-JP" dirty="0" smtClean="0">
              <a:solidFill>
                <a:srgbClr val="7030A0"/>
              </a:solidFill>
            </a:endParaRPr>
          </a:p>
        </p:txBody>
      </p:sp>
    </p:spTree>
    <p:extLst>
      <p:ext uri="{BB962C8B-B14F-4D97-AF65-F5344CB8AC3E}">
        <p14:creationId xmlns:p14="http://schemas.microsoft.com/office/powerpoint/2010/main" val="15667737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89809" y="1913699"/>
            <a:ext cx="8787937" cy="3719910"/>
          </a:xfrm>
          <a:prstGeom prst="rect">
            <a:avLst/>
          </a:prstGeom>
        </p:spPr>
      </p:pic>
      <p:sp>
        <p:nvSpPr>
          <p:cNvPr id="5" name="テキスト ボックス 4"/>
          <p:cNvSpPr txBox="1"/>
          <p:nvPr/>
        </p:nvSpPr>
        <p:spPr>
          <a:xfrm>
            <a:off x="829994" y="1026942"/>
            <a:ext cx="3720890" cy="646331"/>
          </a:xfrm>
          <a:prstGeom prst="rect">
            <a:avLst/>
          </a:prstGeom>
          <a:noFill/>
        </p:spPr>
        <p:txBody>
          <a:bodyPr wrap="none" rtlCol="0">
            <a:spAutoFit/>
          </a:bodyPr>
          <a:lstStyle/>
          <a:p>
            <a:r>
              <a:rPr kumimoji="1" lang="ja-JP" altLang="en-US" dirty="0" smtClean="0"/>
              <a:t>網走</a:t>
            </a:r>
            <a:r>
              <a:rPr kumimoji="1" lang="en-US" altLang="ja-JP" dirty="0" smtClean="0"/>
              <a:t>1-5</a:t>
            </a:r>
            <a:r>
              <a:rPr kumimoji="1" lang="ja-JP" altLang="en-US" dirty="0" smtClean="0"/>
              <a:t>月（上段）　気候学的な風</a:t>
            </a:r>
            <a:endParaRPr kumimoji="1" lang="en-US" altLang="ja-JP" dirty="0" smtClean="0"/>
          </a:p>
          <a:p>
            <a:r>
              <a:rPr lang="ja-JP" altLang="en-US" dirty="0"/>
              <a:t>　</a:t>
            </a:r>
            <a:r>
              <a:rPr lang="ja-JP" altLang="en-US" dirty="0" smtClean="0"/>
              <a:t>　</a:t>
            </a:r>
            <a:r>
              <a:rPr lang="en-US" altLang="ja-JP" dirty="0" smtClean="0"/>
              <a:t>6-10</a:t>
            </a:r>
            <a:r>
              <a:rPr lang="ja-JP" altLang="en-US" dirty="0" smtClean="0"/>
              <a:t>月（下段）</a:t>
            </a:r>
            <a:endParaRPr kumimoji="1" lang="ja-JP" altLang="en-US" dirty="0"/>
          </a:p>
        </p:txBody>
      </p:sp>
    </p:spTree>
    <p:extLst>
      <p:ext uri="{BB962C8B-B14F-4D97-AF65-F5344CB8AC3E}">
        <p14:creationId xmlns:p14="http://schemas.microsoft.com/office/powerpoint/2010/main" val="121885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38134"/>
          <a:stretch/>
        </p:blipFill>
        <p:spPr>
          <a:xfrm>
            <a:off x="557348" y="0"/>
            <a:ext cx="8129452" cy="6691503"/>
          </a:xfrm>
          <a:prstGeom prst="rect">
            <a:avLst/>
          </a:prstGeom>
        </p:spPr>
      </p:pic>
      <p:sp>
        <p:nvSpPr>
          <p:cNvPr id="5" name="テキスト ボックス 4"/>
          <p:cNvSpPr txBox="1"/>
          <p:nvPr/>
        </p:nvSpPr>
        <p:spPr>
          <a:xfrm>
            <a:off x="3151761" y="6245157"/>
            <a:ext cx="2262158" cy="369332"/>
          </a:xfrm>
          <a:prstGeom prst="rect">
            <a:avLst/>
          </a:prstGeom>
          <a:noFill/>
        </p:spPr>
        <p:txBody>
          <a:bodyPr wrap="none" rtlCol="0">
            <a:spAutoFit/>
          </a:bodyPr>
          <a:lstStyle/>
          <a:p>
            <a:r>
              <a:rPr kumimoji="1" lang="ja-JP" altLang="en-US" dirty="0" smtClean="0"/>
              <a:t>岩手県って高いんだ</a:t>
            </a:r>
            <a:endParaRPr kumimoji="1" lang="ja-JP" altLang="en-US" dirty="0"/>
          </a:p>
        </p:txBody>
      </p:sp>
    </p:spTree>
    <p:extLst>
      <p:ext uri="{BB962C8B-B14F-4D97-AF65-F5344CB8AC3E}">
        <p14:creationId xmlns:p14="http://schemas.microsoft.com/office/powerpoint/2010/main" val="23879737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962" y="793998"/>
            <a:ext cx="5846076" cy="5270003"/>
          </a:xfrm>
          <a:prstGeom prst="rect">
            <a:avLst/>
          </a:prstGeom>
        </p:spPr>
      </p:pic>
    </p:spTree>
    <p:extLst>
      <p:ext uri="{BB962C8B-B14F-4D97-AF65-F5344CB8AC3E}">
        <p14:creationId xmlns:p14="http://schemas.microsoft.com/office/powerpoint/2010/main" val="3116833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774" y="879343"/>
            <a:ext cx="5806452" cy="509931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096" y="6203441"/>
            <a:ext cx="3733808" cy="356617"/>
          </a:xfrm>
          <a:prstGeom prst="rect">
            <a:avLst/>
          </a:prstGeom>
        </p:spPr>
      </p:pic>
    </p:spTree>
    <p:extLst>
      <p:ext uri="{BB962C8B-B14F-4D97-AF65-F5344CB8AC3E}">
        <p14:creationId xmlns:p14="http://schemas.microsoft.com/office/powerpoint/2010/main" val="2780248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342272" y="3709143"/>
            <a:ext cx="5690795" cy="2694763"/>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4622431" y="3549184"/>
            <a:ext cx="3130476" cy="31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491293" y="3370507"/>
            <a:ext cx="5392750" cy="2739211"/>
          </a:xfrm>
          <a:prstGeom prst="rect">
            <a:avLst/>
          </a:prstGeom>
        </p:spPr>
        <p:txBody>
          <a:bodyPr wrap="square">
            <a:spAutoFit/>
          </a:bodyPr>
          <a:lstStyle/>
          <a:p>
            <a:endParaRPr lang="en-US" altLang="ja-JP" sz="2400" dirty="0">
              <a:solidFill>
                <a:srgbClr val="002060"/>
              </a:solidFill>
            </a:endParaRPr>
          </a:p>
          <a:p>
            <a:r>
              <a:rPr lang="ja-JP" altLang="en-US" dirty="0" smtClean="0">
                <a:solidFill>
                  <a:srgbClr val="002060"/>
                </a:solidFill>
              </a:rPr>
              <a:t>　　　　</a:t>
            </a:r>
            <a:endParaRPr lang="en-US" altLang="ja-JP" dirty="0" smtClean="0">
              <a:solidFill>
                <a:srgbClr val="002060"/>
              </a:solidFill>
            </a:endParaRPr>
          </a:p>
          <a:p>
            <a:pPr algn="ctr"/>
            <a:r>
              <a:rPr lang="ja-JP" altLang="en-US" sz="2000" b="1" u="sng" dirty="0" smtClean="0">
                <a:solidFill>
                  <a:srgbClr val="002060"/>
                </a:solidFill>
              </a:rPr>
              <a:t>海陸温度コントラストが大きいことが</a:t>
            </a:r>
            <a:endParaRPr lang="en-US" altLang="ja-JP" sz="2000" b="1" u="sng" dirty="0" smtClean="0">
              <a:solidFill>
                <a:srgbClr val="002060"/>
              </a:solidFill>
            </a:endParaRPr>
          </a:p>
          <a:p>
            <a:pPr algn="ctr"/>
            <a:r>
              <a:rPr lang="ja-JP" altLang="en-US" sz="2000" b="1" u="sng" dirty="0" smtClean="0">
                <a:solidFill>
                  <a:srgbClr val="002060"/>
                </a:solidFill>
              </a:rPr>
              <a:t>前日差の気候学的形成要因となり得るのか？</a:t>
            </a:r>
            <a:endParaRPr lang="en-US" altLang="ja-JP" sz="2000" b="1" u="sng" dirty="0" smtClean="0">
              <a:solidFill>
                <a:srgbClr val="002060"/>
              </a:solidFill>
            </a:endParaRPr>
          </a:p>
          <a:p>
            <a:endParaRPr lang="en-US" altLang="ja-JP" dirty="0" smtClean="0">
              <a:solidFill>
                <a:srgbClr val="002060"/>
              </a:solidFill>
            </a:endParaRPr>
          </a:p>
          <a:p>
            <a:r>
              <a:rPr lang="ja-JP" altLang="en-US" sz="2400" dirty="0" smtClean="0">
                <a:solidFill>
                  <a:srgbClr val="FF0000"/>
                </a:solidFill>
              </a:rPr>
              <a:t>①</a:t>
            </a:r>
            <a:r>
              <a:rPr lang="ja-JP" altLang="en-US" sz="2400" b="1" dirty="0" smtClean="0">
                <a:solidFill>
                  <a:srgbClr val="FF0000"/>
                </a:solidFill>
              </a:rPr>
              <a:t>世界のデータを用いて統計的に考察</a:t>
            </a:r>
            <a:endParaRPr lang="en-US" altLang="ja-JP" sz="2400" b="1" dirty="0" smtClean="0">
              <a:solidFill>
                <a:srgbClr val="FF0000"/>
              </a:solidFill>
            </a:endParaRPr>
          </a:p>
          <a:p>
            <a:endParaRPr lang="en-US" altLang="ja-JP" sz="2400" dirty="0">
              <a:solidFill>
                <a:srgbClr val="002060"/>
              </a:solidFill>
            </a:endParaRPr>
          </a:p>
          <a:p>
            <a:r>
              <a:rPr lang="ja-JP" altLang="en-US" sz="2400" dirty="0" smtClean="0">
                <a:solidFill>
                  <a:srgbClr val="FF0000"/>
                </a:solidFill>
              </a:rPr>
              <a:t>②（ダメ押しで）</a:t>
            </a:r>
            <a:r>
              <a:rPr lang="ja-JP" altLang="en-US" sz="2400" b="1" dirty="0" smtClean="0">
                <a:solidFill>
                  <a:srgbClr val="FF0000"/>
                </a:solidFill>
              </a:rPr>
              <a:t>数値モデルで検証</a:t>
            </a:r>
            <a:endParaRPr lang="en-US" altLang="ja-JP" dirty="0"/>
          </a:p>
        </p:txBody>
      </p:sp>
      <p:sp>
        <p:nvSpPr>
          <p:cNvPr id="6" name="正方形/長方形 5"/>
          <p:cNvSpPr/>
          <p:nvPr/>
        </p:nvSpPr>
        <p:spPr>
          <a:xfrm>
            <a:off x="206208" y="5893131"/>
            <a:ext cx="3083192" cy="523220"/>
          </a:xfrm>
          <a:prstGeom prst="rect">
            <a:avLst/>
          </a:prstGeom>
          <a:solidFill>
            <a:schemeClr val="bg1"/>
          </a:solidFill>
        </p:spPr>
        <p:txBody>
          <a:bodyPr wrap="square">
            <a:spAutoFit/>
          </a:bodyPr>
          <a:lstStyle/>
          <a:p>
            <a:r>
              <a:rPr lang="ja-JP" altLang="en-US" sz="1400" b="1" dirty="0" smtClean="0"/>
              <a:t>日最高気温と</a:t>
            </a:r>
            <a:r>
              <a:rPr lang="en-US" altLang="ja-JP" sz="1400" b="1" dirty="0" smtClean="0"/>
              <a:t>SST</a:t>
            </a:r>
            <a:r>
              <a:rPr lang="ja-JP" altLang="en-US" sz="1400" b="1" dirty="0" smtClean="0"/>
              <a:t>の</a:t>
            </a:r>
            <a:r>
              <a:rPr lang="en-US" altLang="ja-JP" sz="1400" b="1" dirty="0"/>
              <a:t>5</a:t>
            </a:r>
            <a:r>
              <a:rPr lang="ja-JP" altLang="en-US" sz="1400" b="1" dirty="0" smtClean="0"/>
              <a:t>月の気候値 </a:t>
            </a:r>
            <a:r>
              <a:rPr lang="en-US" altLang="ja-JP" sz="1400" b="1" dirty="0" smtClean="0"/>
              <a:t>[</a:t>
            </a:r>
            <a:r>
              <a:rPr lang="ja-JP" altLang="en-US" sz="1400" b="1" dirty="0" smtClean="0">
                <a:latin typeface="Times New Roman" panose="02020603050405020304" pitchFamily="18" charset="0"/>
                <a:cs typeface="Times New Roman" panose="02020603050405020304" pitchFamily="18" charset="0"/>
              </a:rPr>
              <a:t>℃</a:t>
            </a:r>
            <a:r>
              <a:rPr lang="en-US" altLang="ja-JP" sz="1400" b="1" dirty="0" smtClean="0"/>
              <a:t>]</a:t>
            </a:r>
          </a:p>
          <a:p>
            <a:r>
              <a:rPr lang="ja-JP" altLang="en-US" sz="1400" b="1" dirty="0" smtClean="0"/>
              <a:t>同じカラースケールで描写</a:t>
            </a:r>
            <a:endParaRPr lang="en-US" altLang="ja-JP" sz="1400" b="1" dirty="0" smtClean="0"/>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b="5165"/>
          <a:stretch/>
        </p:blipFill>
        <p:spPr>
          <a:xfrm>
            <a:off x="83578" y="2902921"/>
            <a:ext cx="2999614" cy="2658783"/>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07" y="5540925"/>
            <a:ext cx="2454170" cy="352206"/>
          </a:xfrm>
          <a:prstGeom prst="rect">
            <a:avLst/>
          </a:prstGeom>
        </p:spPr>
      </p:pic>
      <p:sp>
        <p:nvSpPr>
          <p:cNvPr id="12" name="正方形/長方形 11"/>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導入③　修論発表の目的</a:t>
            </a:r>
            <a:endParaRPr kumimoji="1" lang="ja-JP" altLang="en-US" sz="2400" b="1" dirty="0">
              <a:solidFill>
                <a:schemeClr val="bg1"/>
              </a:solidFill>
            </a:endParaRPr>
          </a:p>
        </p:txBody>
      </p:sp>
      <p:sp>
        <p:nvSpPr>
          <p:cNvPr id="14" name="フリーフォーム 13"/>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453" y="470462"/>
            <a:ext cx="2999614" cy="2625835"/>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8322" y="3176277"/>
            <a:ext cx="2251137" cy="324205"/>
          </a:xfrm>
          <a:prstGeom prst="rect">
            <a:avLst/>
          </a:prstGeom>
        </p:spPr>
      </p:pic>
      <p:sp>
        <p:nvSpPr>
          <p:cNvPr id="5" name="正方形/長方形 4"/>
          <p:cNvSpPr/>
          <p:nvPr/>
        </p:nvSpPr>
        <p:spPr>
          <a:xfrm>
            <a:off x="4594925" y="3524475"/>
            <a:ext cx="3185487" cy="369332"/>
          </a:xfrm>
          <a:prstGeom prst="rect">
            <a:avLst/>
          </a:prstGeom>
        </p:spPr>
        <p:txBody>
          <a:bodyPr wrap="none">
            <a:spAutoFit/>
          </a:bodyPr>
          <a:lstStyle/>
          <a:p>
            <a:r>
              <a:rPr lang="ja-JP" altLang="en-US" b="1" dirty="0">
                <a:solidFill>
                  <a:srgbClr val="002060"/>
                </a:solidFill>
              </a:rPr>
              <a:t>＜今回の修論発表の目的は＞</a:t>
            </a:r>
            <a:endParaRPr lang="en-US" altLang="ja-JP" b="1" dirty="0">
              <a:solidFill>
                <a:srgbClr val="002060"/>
              </a:solidFill>
            </a:endParaRPr>
          </a:p>
        </p:txBody>
      </p:sp>
      <p:sp>
        <p:nvSpPr>
          <p:cNvPr id="7" name="正方形/長方形 6"/>
          <p:cNvSpPr/>
          <p:nvPr/>
        </p:nvSpPr>
        <p:spPr>
          <a:xfrm>
            <a:off x="289187" y="625375"/>
            <a:ext cx="5595245" cy="2585323"/>
          </a:xfrm>
          <a:prstGeom prst="rect">
            <a:avLst/>
          </a:prstGeom>
        </p:spPr>
        <p:txBody>
          <a:bodyPr wrap="square">
            <a:spAutoFit/>
          </a:bodyPr>
          <a:lstStyle/>
          <a:p>
            <a:r>
              <a:rPr lang="ja-JP" altLang="en-US" dirty="0">
                <a:solidFill>
                  <a:srgbClr val="002060"/>
                </a:solidFill>
              </a:rPr>
              <a:t>■最高気温前日差の地域性季節性を形成する要因</a:t>
            </a:r>
            <a:endParaRPr lang="en-US" altLang="ja-JP" dirty="0">
              <a:solidFill>
                <a:srgbClr val="002060"/>
              </a:solidFill>
            </a:endParaRPr>
          </a:p>
          <a:p>
            <a:endParaRPr lang="en-US" altLang="ja-JP" dirty="0" smtClean="0">
              <a:solidFill>
                <a:srgbClr val="002060"/>
              </a:solidFill>
            </a:endParaRPr>
          </a:p>
          <a:p>
            <a:r>
              <a:rPr lang="ja-JP" altLang="en-US" dirty="0" smtClean="0">
                <a:solidFill>
                  <a:srgbClr val="002060"/>
                </a:solidFill>
              </a:rPr>
              <a:t>　・</a:t>
            </a:r>
            <a:r>
              <a:rPr lang="ja-JP" altLang="en-US" dirty="0">
                <a:solidFill>
                  <a:srgbClr val="002060"/>
                </a:solidFill>
              </a:rPr>
              <a:t>フェーン</a:t>
            </a:r>
            <a:r>
              <a:rPr lang="ja-JP" altLang="en-US" dirty="0" smtClean="0">
                <a:solidFill>
                  <a:srgbClr val="002060"/>
                </a:solidFill>
              </a:rPr>
              <a:t>現象が発生する地域</a:t>
            </a:r>
            <a:endParaRPr lang="en-US" altLang="ja-JP" dirty="0">
              <a:solidFill>
                <a:srgbClr val="002060"/>
              </a:solidFill>
            </a:endParaRPr>
          </a:p>
          <a:p>
            <a:r>
              <a:rPr lang="ja-JP" altLang="en-US" dirty="0" smtClean="0">
                <a:solidFill>
                  <a:srgbClr val="002060"/>
                </a:solidFill>
              </a:rPr>
              <a:t>　・</a:t>
            </a:r>
            <a:r>
              <a:rPr lang="ja-JP" altLang="en-US" dirty="0">
                <a:solidFill>
                  <a:srgbClr val="002060"/>
                </a:solidFill>
              </a:rPr>
              <a:t>日射による地面からの非断熱加熱</a:t>
            </a:r>
            <a:endParaRPr lang="en-US" altLang="ja-JP" dirty="0">
              <a:solidFill>
                <a:srgbClr val="002060"/>
              </a:solidFill>
            </a:endParaRPr>
          </a:p>
          <a:p>
            <a:r>
              <a:rPr lang="ja-JP" altLang="en-US" b="1" dirty="0" smtClean="0">
                <a:solidFill>
                  <a:srgbClr val="002060"/>
                </a:solidFill>
              </a:rPr>
              <a:t>　・</a:t>
            </a:r>
            <a:r>
              <a:rPr lang="ja-JP" altLang="en-US" b="1" dirty="0">
                <a:solidFill>
                  <a:srgbClr val="002060"/>
                </a:solidFill>
              </a:rPr>
              <a:t>海陸の温度</a:t>
            </a:r>
            <a:r>
              <a:rPr lang="ja-JP" altLang="en-US" b="1" dirty="0" smtClean="0">
                <a:solidFill>
                  <a:srgbClr val="002060"/>
                </a:solidFill>
              </a:rPr>
              <a:t>コントラスト　</a:t>
            </a:r>
            <a:r>
              <a:rPr lang="ja-JP" altLang="en-US" dirty="0" smtClean="0">
                <a:solidFill>
                  <a:srgbClr val="002060"/>
                </a:solidFill>
              </a:rPr>
              <a:t>←卒論</a:t>
            </a:r>
            <a:r>
              <a:rPr lang="ja-JP" altLang="en-US" dirty="0">
                <a:solidFill>
                  <a:srgbClr val="002060"/>
                </a:solidFill>
              </a:rPr>
              <a:t>時に</a:t>
            </a:r>
            <a:r>
              <a:rPr lang="en-US" altLang="ja-JP" dirty="0">
                <a:solidFill>
                  <a:srgbClr val="002060"/>
                </a:solidFill>
              </a:rPr>
              <a:t>NEW</a:t>
            </a:r>
            <a:r>
              <a:rPr lang="ja-JP" altLang="en-US" dirty="0">
                <a:solidFill>
                  <a:srgbClr val="002060"/>
                </a:solidFill>
              </a:rPr>
              <a:t>な点</a:t>
            </a:r>
            <a:endParaRPr lang="en-US" altLang="ja-JP" dirty="0">
              <a:solidFill>
                <a:srgbClr val="002060"/>
              </a:solidFill>
            </a:endParaRPr>
          </a:p>
          <a:p>
            <a:endParaRPr lang="en-US" altLang="ja-JP" b="1" dirty="0" smtClean="0">
              <a:solidFill>
                <a:srgbClr val="002060"/>
              </a:solidFill>
            </a:endParaRPr>
          </a:p>
          <a:p>
            <a:r>
              <a:rPr lang="ja-JP" altLang="en-US" b="1" dirty="0" smtClean="0">
                <a:solidFill>
                  <a:srgbClr val="002060"/>
                </a:solidFill>
              </a:rPr>
              <a:t>北海道オホーツク海側だけではなく，どこでも起きそうな話</a:t>
            </a:r>
            <a:endParaRPr lang="en-US" altLang="ja-JP" b="1" dirty="0" smtClean="0">
              <a:solidFill>
                <a:srgbClr val="002060"/>
              </a:solidFill>
            </a:endParaRPr>
          </a:p>
          <a:p>
            <a:r>
              <a:rPr lang="ja-JP" altLang="en-US" b="1" dirty="0" smtClean="0">
                <a:solidFill>
                  <a:srgbClr val="002060"/>
                </a:solidFill>
              </a:rPr>
              <a:t>　　</a:t>
            </a:r>
            <a:r>
              <a:rPr lang="ja-JP" altLang="en-US" dirty="0">
                <a:solidFill>
                  <a:srgbClr val="002060"/>
                </a:solidFill>
              </a:rPr>
              <a:t>　</a:t>
            </a:r>
            <a:endParaRPr lang="en-US" altLang="ja-JP" dirty="0">
              <a:solidFill>
                <a:srgbClr val="002060"/>
              </a:solidFill>
            </a:endParaRPr>
          </a:p>
        </p:txBody>
      </p:sp>
      <p:sp>
        <p:nvSpPr>
          <p:cNvPr id="20" name="正方形/長方形 19"/>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Tree>
    <p:extLst>
      <p:ext uri="{BB962C8B-B14F-4D97-AF65-F5344CB8AC3E}">
        <p14:creationId xmlns:p14="http://schemas.microsoft.com/office/powerpoint/2010/main" val="34222767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0" y="561314"/>
          <a:ext cx="9144000" cy="6296685"/>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673435819"/>
                    </a:ext>
                  </a:extLst>
                </a:gridCol>
                <a:gridCol w="2286000">
                  <a:extLst>
                    <a:ext uri="{9D8B030D-6E8A-4147-A177-3AD203B41FA5}">
                      <a16:colId xmlns:a16="http://schemas.microsoft.com/office/drawing/2014/main" val="2404509689"/>
                    </a:ext>
                  </a:extLst>
                </a:gridCol>
                <a:gridCol w="2286000">
                  <a:extLst>
                    <a:ext uri="{9D8B030D-6E8A-4147-A177-3AD203B41FA5}">
                      <a16:colId xmlns:a16="http://schemas.microsoft.com/office/drawing/2014/main" val="2226933863"/>
                    </a:ext>
                  </a:extLst>
                </a:gridCol>
                <a:gridCol w="2286000">
                  <a:extLst>
                    <a:ext uri="{9D8B030D-6E8A-4147-A177-3AD203B41FA5}">
                      <a16:colId xmlns:a16="http://schemas.microsoft.com/office/drawing/2014/main" val="2816111571"/>
                    </a:ext>
                  </a:extLst>
                </a:gridCol>
              </a:tblGrid>
              <a:tr h="2098895">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814705935"/>
                  </a:ext>
                </a:extLst>
              </a:tr>
              <a:tr h="2098895">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B>
                      <a:noFill/>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641897301"/>
                  </a:ext>
                </a:extLst>
              </a:tr>
              <a:tr h="2098895">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R>
                      <a:noFill/>
                    </a:ln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lnL>
                      <a:noFill/>
                    </a:lnL>
                    <a:lnR>
                      <a:noFill/>
                    </a:lnR>
                    <a:lnT>
                      <a:noFill/>
                    </a:lnT>
                    <a:lnB>
                      <a:noFill/>
                    </a:lnB>
                    <a:lnTlToBr w="12700" cmpd="sng">
                      <a:noFill/>
                      <a:prstDash val="solid"/>
                    </a:lnTlToBr>
                    <a:lnBlToTr w="12700" cmpd="sng">
                      <a:noFill/>
                      <a:prstDash val="solid"/>
                    </a:lnBlToT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76951691"/>
                  </a:ext>
                </a:extLst>
              </a:tr>
            </a:tbl>
          </a:graphicData>
        </a:graphic>
      </p:graphicFrame>
      <p:pic>
        <p:nvPicPr>
          <p:cNvPr id="3" name="図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41269" y="89417"/>
            <a:ext cx="3712472" cy="377953"/>
          </a:xfrm>
          <a:prstGeom prst="rect">
            <a:avLst/>
          </a:prstGeom>
        </p:spPr>
      </p:pic>
      <p:sp>
        <p:nvSpPr>
          <p:cNvPr id="4" name="テキスト ボックス 3"/>
          <p:cNvSpPr txBox="1"/>
          <p:nvPr/>
        </p:nvSpPr>
        <p:spPr>
          <a:xfrm>
            <a:off x="72428" y="15843"/>
            <a:ext cx="5160475" cy="646331"/>
          </a:xfrm>
          <a:prstGeom prst="rect">
            <a:avLst/>
          </a:prstGeom>
          <a:noFill/>
        </p:spPr>
        <p:txBody>
          <a:bodyPr wrap="square" rtlCol="0">
            <a:spAutoFit/>
          </a:bodyPr>
          <a:lstStyle/>
          <a:p>
            <a:r>
              <a:rPr kumimoji="1" lang="ja-JP" altLang="en-US" dirty="0" smtClean="0"/>
              <a:t>後半</a:t>
            </a:r>
            <a:r>
              <a:rPr kumimoji="1" lang="en-US" altLang="ja-JP" dirty="0" smtClean="0"/>
              <a:t>15</a:t>
            </a:r>
            <a:r>
              <a:rPr kumimoji="1" lang="ja-JP" altLang="en-US" dirty="0" smtClean="0"/>
              <a:t>年</a:t>
            </a:r>
            <a:r>
              <a:rPr kumimoji="1" lang="en-US" altLang="ja-JP" dirty="0" smtClean="0"/>
              <a:t>―</a:t>
            </a:r>
            <a:r>
              <a:rPr kumimoji="1" lang="ja-JP" altLang="en-US" dirty="0" smtClean="0"/>
              <a:t>前半</a:t>
            </a:r>
            <a:r>
              <a:rPr kumimoji="1" lang="en-US" altLang="ja-JP" dirty="0" smtClean="0"/>
              <a:t>15</a:t>
            </a:r>
            <a:r>
              <a:rPr kumimoji="1" lang="ja-JP" altLang="en-US" dirty="0" smtClean="0"/>
              <a:t>年 最高気温急上昇指数の差</a:t>
            </a:r>
            <a:r>
              <a:rPr kumimoji="1" lang="en-US" altLang="ja-JP" dirty="0" smtClean="0"/>
              <a:t>[</a:t>
            </a:r>
            <a:r>
              <a:rPr kumimoji="1" lang="ja-JP" altLang="en-US" dirty="0" smtClean="0"/>
              <a:t>℃</a:t>
            </a:r>
            <a:r>
              <a:rPr kumimoji="1" lang="en-US" altLang="ja-JP" dirty="0" smtClean="0"/>
              <a:t>]</a:t>
            </a:r>
          </a:p>
          <a:p>
            <a:r>
              <a:rPr kumimoji="1" lang="ja-JP" altLang="en-US" dirty="0" smtClean="0"/>
              <a:t>（急変しない年は</a:t>
            </a:r>
            <a:r>
              <a:rPr kumimoji="1" lang="en-US" altLang="ja-JP" dirty="0" smtClean="0"/>
              <a:t>0</a:t>
            </a:r>
            <a:r>
              <a:rPr lang="ja-JP" altLang="en-US" dirty="0" smtClean="0"/>
              <a:t>を入れて</a:t>
            </a:r>
            <a:r>
              <a:rPr lang="en-US" altLang="ja-JP" dirty="0"/>
              <a:t>15</a:t>
            </a:r>
            <a:r>
              <a:rPr lang="ja-JP" altLang="en-US" dirty="0" smtClean="0"/>
              <a:t>年</a:t>
            </a:r>
            <a:r>
              <a:rPr lang="ja-JP" altLang="en-US" dirty="0"/>
              <a:t>平均</a:t>
            </a:r>
            <a:r>
              <a:rPr lang="ja-JP" altLang="en-US" dirty="0" smtClean="0"/>
              <a:t>を算出</a:t>
            </a:r>
            <a:r>
              <a:rPr kumimoji="1" lang="ja-JP" altLang="en-US" dirty="0" smtClean="0"/>
              <a:t>）</a:t>
            </a:r>
            <a:endParaRPr kumimoji="1" lang="ja-JP" altLang="en-US" dirty="0"/>
          </a:p>
        </p:txBody>
      </p:sp>
    </p:spTree>
    <p:extLst>
      <p:ext uri="{BB962C8B-B14F-4D97-AF65-F5344CB8AC3E}">
        <p14:creationId xmlns:p14="http://schemas.microsoft.com/office/powerpoint/2010/main" val="3319660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037" y="88858"/>
            <a:ext cx="3614935" cy="377953"/>
          </a:xfrm>
          <a:prstGeom prst="rect">
            <a:avLst/>
          </a:prstGeom>
        </p:spPr>
      </p:pic>
      <p:graphicFrame>
        <p:nvGraphicFramePr>
          <p:cNvPr id="2" name="表 1"/>
          <p:cNvGraphicFramePr>
            <a:graphicFrameLocks noGrp="1"/>
          </p:cNvGraphicFramePr>
          <p:nvPr>
            <p:extLst/>
          </p:nvPr>
        </p:nvGraphicFramePr>
        <p:xfrm>
          <a:off x="0" y="561314"/>
          <a:ext cx="9144000" cy="6296685"/>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673435819"/>
                    </a:ext>
                  </a:extLst>
                </a:gridCol>
                <a:gridCol w="2286000">
                  <a:extLst>
                    <a:ext uri="{9D8B030D-6E8A-4147-A177-3AD203B41FA5}">
                      <a16:colId xmlns:a16="http://schemas.microsoft.com/office/drawing/2014/main" val="2404509689"/>
                    </a:ext>
                  </a:extLst>
                </a:gridCol>
                <a:gridCol w="2286000">
                  <a:extLst>
                    <a:ext uri="{9D8B030D-6E8A-4147-A177-3AD203B41FA5}">
                      <a16:colId xmlns:a16="http://schemas.microsoft.com/office/drawing/2014/main" val="2226933863"/>
                    </a:ext>
                  </a:extLst>
                </a:gridCol>
                <a:gridCol w="2286000">
                  <a:extLst>
                    <a:ext uri="{9D8B030D-6E8A-4147-A177-3AD203B41FA5}">
                      <a16:colId xmlns:a16="http://schemas.microsoft.com/office/drawing/2014/main" val="2816111571"/>
                    </a:ext>
                  </a:extLst>
                </a:gridCol>
              </a:tblGrid>
              <a:tr h="2098895">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814705935"/>
                  </a:ext>
                </a:extLst>
              </a:tr>
              <a:tr h="2098895">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641897301"/>
                  </a:ext>
                </a:extLst>
              </a:tr>
              <a:tr h="2098895">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76951691"/>
                  </a:ext>
                </a:extLst>
              </a:tr>
            </a:tbl>
          </a:graphicData>
        </a:graphic>
      </p:graphicFrame>
      <p:sp>
        <p:nvSpPr>
          <p:cNvPr id="4" name="テキスト ボックス 3"/>
          <p:cNvSpPr txBox="1"/>
          <p:nvPr/>
        </p:nvSpPr>
        <p:spPr>
          <a:xfrm>
            <a:off x="72428" y="15843"/>
            <a:ext cx="5160475" cy="646331"/>
          </a:xfrm>
          <a:prstGeom prst="rect">
            <a:avLst/>
          </a:prstGeom>
          <a:noFill/>
        </p:spPr>
        <p:txBody>
          <a:bodyPr wrap="square" rtlCol="0">
            <a:spAutoFit/>
          </a:bodyPr>
          <a:lstStyle/>
          <a:p>
            <a:r>
              <a:rPr kumimoji="1" lang="ja-JP" altLang="en-US" dirty="0" smtClean="0"/>
              <a:t>後半</a:t>
            </a:r>
            <a:r>
              <a:rPr kumimoji="1" lang="en-US" altLang="ja-JP" dirty="0" smtClean="0"/>
              <a:t>15</a:t>
            </a:r>
            <a:r>
              <a:rPr kumimoji="1" lang="ja-JP" altLang="en-US" dirty="0" smtClean="0"/>
              <a:t>年</a:t>
            </a:r>
            <a:r>
              <a:rPr kumimoji="1" lang="en-US" altLang="ja-JP" dirty="0" smtClean="0"/>
              <a:t>―</a:t>
            </a:r>
            <a:r>
              <a:rPr kumimoji="1" lang="ja-JP" altLang="en-US" dirty="0" smtClean="0"/>
              <a:t>前半</a:t>
            </a:r>
            <a:r>
              <a:rPr kumimoji="1" lang="en-US" altLang="ja-JP" dirty="0" smtClean="0"/>
              <a:t>15</a:t>
            </a:r>
            <a:r>
              <a:rPr kumimoji="1" lang="ja-JP" altLang="en-US" dirty="0" smtClean="0"/>
              <a:t>年 最高気温急上昇指数の</a:t>
            </a:r>
            <a:endParaRPr kumimoji="1" lang="en-US" altLang="ja-JP" dirty="0" smtClean="0"/>
          </a:p>
          <a:p>
            <a:r>
              <a:rPr kumimoji="1" lang="ja-JP" altLang="en-US" dirty="0" smtClean="0"/>
              <a:t>急変した年の個数の差</a:t>
            </a:r>
            <a:r>
              <a:rPr kumimoji="1" lang="en-US" altLang="ja-JP" dirty="0" smtClean="0"/>
              <a:t>[</a:t>
            </a:r>
            <a:r>
              <a:rPr kumimoji="1" lang="ja-JP" altLang="en-US" dirty="0" smtClean="0"/>
              <a:t>年</a:t>
            </a:r>
            <a:r>
              <a:rPr kumimoji="1" lang="en-US" altLang="ja-JP" dirty="0" smtClean="0"/>
              <a:t>]</a:t>
            </a:r>
            <a:endParaRPr kumimoji="1" lang="ja-JP" altLang="en-US" dirty="0"/>
          </a:p>
        </p:txBody>
      </p:sp>
    </p:spTree>
    <p:extLst>
      <p:ext uri="{BB962C8B-B14F-4D97-AF65-F5344CB8AC3E}">
        <p14:creationId xmlns:p14="http://schemas.microsoft.com/office/powerpoint/2010/main" val="1544526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0" y="561314"/>
          <a:ext cx="9144000" cy="6296685"/>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673435819"/>
                    </a:ext>
                  </a:extLst>
                </a:gridCol>
                <a:gridCol w="2286000">
                  <a:extLst>
                    <a:ext uri="{9D8B030D-6E8A-4147-A177-3AD203B41FA5}">
                      <a16:colId xmlns:a16="http://schemas.microsoft.com/office/drawing/2014/main" val="2404509689"/>
                    </a:ext>
                  </a:extLst>
                </a:gridCol>
                <a:gridCol w="2286000">
                  <a:extLst>
                    <a:ext uri="{9D8B030D-6E8A-4147-A177-3AD203B41FA5}">
                      <a16:colId xmlns:a16="http://schemas.microsoft.com/office/drawing/2014/main" val="2226933863"/>
                    </a:ext>
                  </a:extLst>
                </a:gridCol>
                <a:gridCol w="2286000">
                  <a:extLst>
                    <a:ext uri="{9D8B030D-6E8A-4147-A177-3AD203B41FA5}">
                      <a16:colId xmlns:a16="http://schemas.microsoft.com/office/drawing/2014/main" val="2816111571"/>
                    </a:ext>
                  </a:extLst>
                </a:gridCol>
              </a:tblGrid>
              <a:tr h="2098895">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814705935"/>
                  </a:ext>
                </a:extLst>
              </a:tr>
              <a:tr h="2098895">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641897301"/>
                  </a:ext>
                </a:extLst>
              </a:tr>
              <a:tr h="2098895">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76951691"/>
                  </a:ext>
                </a:extLst>
              </a:tr>
            </a:tbl>
          </a:graphicData>
        </a:graphic>
      </p:graphicFrame>
      <p:pic>
        <p:nvPicPr>
          <p:cNvPr id="3" name="図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41269" y="89417"/>
            <a:ext cx="3712472" cy="377953"/>
          </a:xfrm>
          <a:prstGeom prst="rect">
            <a:avLst/>
          </a:prstGeom>
        </p:spPr>
      </p:pic>
      <p:sp>
        <p:nvSpPr>
          <p:cNvPr id="4" name="テキスト ボックス 3"/>
          <p:cNvSpPr txBox="1"/>
          <p:nvPr/>
        </p:nvSpPr>
        <p:spPr>
          <a:xfrm>
            <a:off x="72428" y="15843"/>
            <a:ext cx="5160475" cy="646331"/>
          </a:xfrm>
          <a:prstGeom prst="rect">
            <a:avLst/>
          </a:prstGeom>
          <a:noFill/>
        </p:spPr>
        <p:txBody>
          <a:bodyPr wrap="square" rtlCol="0">
            <a:spAutoFit/>
          </a:bodyPr>
          <a:lstStyle/>
          <a:p>
            <a:r>
              <a:rPr kumimoji="1" lang="ja-JP" altLang="en-US" dirty="0" smtClean="0"/>
              <a:t>後半</a:t>
            </a:r>
            <a:r>
              <a:rPr kumimoji="1" lang="en-US" altLang="ja-JP" dirty="0" smtClean="0"/>
              <a:t>15</a:t>
            </a:r>
            <a:r>
              <a:rPr kumimoji="1" lang="ja-JP" altLang="en-US" dirty="0" smtClean="0"/>
              <a:t>年</a:t>
            </a:r>
            <a:r>
              <a:rPr kumimoji="1" lang="en-US" altLang="ja-JP" dirty="0" smtClean="0"/>
              <a:t>―</a:t>
            </a:r>
            <a:r>
              <a:rPr kumimoji="1" lang="ja-JP" altLang="en-US" dirty="0" smtClean="0"/>
              <a:t>前半</a:t>
            </a:r>
            <a:r>
              <a:rPr kumimoji="1" lang="en-US" altLang="ja-JP" dirty="0" smtClean="0"/>
              <a:t>15</a:t>
            </a:r>
            <a:r>
              <a:rPr kumimoji="1" lang="ja-JP" altLang="en-US" dirty="0" smtClean="0"/>
              <a:t>年 最高気温急低下指数の差</a:t>
            </a:r>
            <a:r>
              <a:rPr kumimoji="1" lang="en-US" altLang="ja-JP" dirty="0" smtClean="0"/>
              <a:t>[</a:t>
            </a:r>
            <a:r>
              <a:rPr kumimoji="1" lang="ja-JP" altLang="en-US" dirty="0" smtClean="0"/>
              <a:t>℃</a:t>
            </a:r>
            <a:r>
              <a:rPr kumimoji="1" lang="en-US" altLang="ja-JP" dirty="0" smtClean="0"/>
              <a:t>]</a:t>
            </a:r>
          </a:p>
          <a:p>
            <a:r>
              <a:rPr kumimoji="1" lang="ja-JP" altLang="en-US" dirty="0" smtClean="0"/>
              <a:t>（急変しない年は</a:t>
            </a:r>
            <a:r>
              <a:rPr kumimoji="1" lang="en-US" altLang="ja-JP" dirty="0" smtClean="0"/>
              <a:t>0</a:t>
            </a:r>
            <a:r>
              <a:rPr lang="ja-JP" altLang="en-US" dirty="0" smtClean="0"/>
              <a:t>を入れて</a:t>
            </a:r>
            <a:r>
              <a:rPr lang="en-US" altLang="ja-JP" dirty="0"/>
              <a:t>15</a:t>
            </a:r>
            <a:r>
              <a:rPr lang="ja-JP" altLang="en-US" dirty="0" smtClean="0"/>
              <a:t>年</a:t>
            </a:r>
            <a:r>
              <a:rPr lang="ja-JP" altLang="en-US" dirty="0"/>
              <a:t>平均</a:t>
            </a:r>
            <a:r>
              <a:rPr lang="ja-JP" altLang="en-US" dirty="0" smtClean="0"/>
              <a:t>を算出</a:t>
            </a:r>
            <a:r>
              <a:rPr kumimoji="1" lang="ja-JP" altLang="en-US" dirty="0" smtClean="0"/>
              <a:t>）</a:t>
            </a:r>
            <a:endParaRPr kumimoji="1" lang="ja-JP" altLang="en-US" dirty="0"/>
          </a:p>
        </p:txBody>
      </p:sp>
    </p:spTree>
    <p:extLst>
      <p:ext uri="{BB962C8B-B14F-4D97-AF65-F5344CB8AC3E}">
        <p14:creationId xmlns:p14="http://schemas.microsoft.com/office/powerpoint/2010/main" val="21195756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037" y="88858"/>
            <a:ext cx="3614935" cy="377953"/>
          </a:xfrm>
          <a:prstGeom prst="rect">
            <a:avLst/>
          </a:prstGeom>
        </p:spPr>
      </p:pic>
      <p:graphicFrame>
        <p:nvGraphicFramePr>
          <p:cNvPr id="2" name="表 1"/>
          <p:cNvGraphicFramePr>
            <a:graphicFrameLocks noGrp="1"/>
          </p:cNvGraphicFramePr>
          <p:nvPr>
            <p:extLst/>
          </p:nvPr>
        </p:nvGraphicFramePr>
        <p:xfrm>
          <a:off x="0" y="561314"/>
          <a:ext cx="9144000" cy="6296685"/>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1673435819"/>
                    </a:ext>
                  </a:extLst>
                </a:gridCol>
                <a:gridCol w="2286000">
                  <a:extLst>
                    <a:ext uri="{9D8B030D-6E8A-4147-A177-3AD203B41FA5}">
                      <a16:colId xmlns:a16="http://schemas.microsoft.com/office/drawing/2014/main" val="2404509689"/>
                    </a:ext>
                  </a:extLst>
                </a:gridCol>
                <a:gridCol w="2286000">
                  <a:extLst>
                    <a:ext uri="{9D8B030D-6E8A-4147-A177-3AD203B41FA5}">
                      <a16:colId xmlns:a16="http://schemas.microsoft.com/office/drawing/2014/main" val="2226933863"/>
                    </a:ext>
                  </a:extLst>
                </a:gridCol>
                <a:gridCol w="2286000">
                  <a:extLst>
                    <a:ext uri="{9D8B030D-6E8A-4147-A177-3AD203B41FA5}">
                      <a16:colId xmlns:a16="http://schemas.microsoft.com/office/drawing/2014/main" val="2816111571"/>
                    </a:ext>
                  </a:extLst>
                </a:gridCol>
              </a:tblGrid>
              <a:tr h="2098895">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814705935"/>
                  </a:ext>
                </a:extLst>
              </a:tr>
              <a:tr h="2098895">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641897301"/>
                  </a:ext>
                </a:extLst>
              </a:tr>
              <a:tr h="2098895">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76951691"/>
                  </a:ext>
                </a:extLst>
              </a:tr>
            </a:tbl>
          </a:graphicData>
        </a:graphic>
      </p:graphicFrame>
      <p:sp>
        <p:nvSpPr>
          <p:cNvPr id="4" name="テキスト ボックス 3"/>
          <p:cNvSpPr txBox="1"/>
          <p:nvPr/>
        </p:nvSpPr>
        <p:spPr>
          <a:xfrm>
            <a:off x="72428" y="15843"/>
            <a:ext cx="5160475" cy="646331"/>
          </a:xfrm>
          <a:prstGeom prst="rect">
            <a:avLst/>
          </a:prstGeom>
          <a:noFill/>
        </p:spPr>
        <p:txBody>
          <a:bodyPr wrap="square" rtlCol="0">
            <a:spAutoFit/>
          </a:bodyPr>
          <a:lstStyle/>
          <a:p>
            <a:r>
              <a:rPr kumimoji="1" lang="ja-JP" altLang="en-US" dirty="0" smtClean="0"/>
              <a:t>後半</a:t>
            </a:r>
            <a:r>
              <a:rPr kumimoji="1" lang="en-US" altLang="ja-JP" dirty="0" smtClean="0"/>
              <a:t>15</a:t>
            </a:r>
            <a:r>
              <a:rPr kumimoji="1" lang="ja-JP" altLang="en-US" dirty="0" smtClean="0"/>
              <a:t>年</a:t>
            </a:r>
            <a:r>
              <a:rPr kumimoji="1" lang="en-US" altLang="ja-JP" dirty="0" smtClean="0"/>
              <a:t>―</a:t>
            </a:r>
            <a:r>
              <a:rPr kumimoji="1" lang="ja-JP" altLang="en-US" dirty="0" smtClean="0"/>
              <a:t>前半</a:t>
            </a:r>
            <a:r>
              <a:rPr kumimoji="1" lang="en-US" altLang="ja-JP" dirty="0" smtClean="0"/>
              <a:t>15</a:t>
            </a:r>
            <a:r>
              <a:rPr kumimoji="1" lang="ja-JP" altLang="en-US" dirty="0" smtClean="0"/>
              <a:t>年 最高気温急低下指数の</a:t>
            </a:r>
            <a:endParaRPr kumimoji="1" lang="en-US" altLang="ja-JP" dirty="0" smtClean="0"/>
          </a:p>
          <a:p>
            <a:r>
              <a:rPr kumimoji="1" lang="ja-JP" altLang="en-US" dirty="0" smtClean="0"/>
              <a:t>急変した年の個数の差</a:t>
            </a:r>
            <a:r>
              <a:rPr kumimoji="1" lang="en-US" altLang="ja-JP" dirty="0" smtClean="0"/>
              <a:t>[</a:t>
            </a:r>
            <a:r>
              <a:rPr kumimoji="1" lang="ja-JP" altLang="en-US" dirty="0" smtClean="0"/>
              <a:t>年</a:t>
            </a:r>
            <a:r>
              <a:rPr kumimoji="1" lang="en-US" altLang="ja-JP" dirty="0" smtClean="0"/>
              <a:t>]</a:t>
            </a:r>
            <a:endParaRPr kumimoji="1" lang="ja-JP" altLang="en-US" dirty="0"/>
          </a:p>
        </p:txBody>
      </p:sp>
    </p:spTree>
    <p:extLst>
      <p:ext uri="{BB962C8B-B14F-4D97-AF65-F5344CB8AC3E}">
        <p14:creationId xmlns:p14="http://schemas.microsoft.com/office/powerpoint/2010/main" val="7406928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82" y="1083940"/>
            <a:ext cx="4837186" cy="4861570"/>
          </a:xfrm>
          <a:prstGeom prst="rect">
            <a:avLst/>
          </a:prstGeom>
        </p:spPr>
      </p:pic>
    </p:spTree>
    <p:extLst>
      <p:ext uri="{BB962C8B-B14F-4D97-AF65-F5344CB8AC3E}">
        <p14:creationId xmlns:p14="http://schemas.microsoft.com/office/powerpoint/2010/main" val="15348133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38" y="178823"/>
            <a:ext cx="8210021" cy="405980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45202"/>
            <a:ext cx="10042556" cy="3560447"/>
          </a:xfrm>
          <a:prstGeom prst="rect">
            <a:avLst/>
          </a:prstGeom>
        </p:spPr>
      </p:pic>
    </p:spTree>
    <p:extLst>
      <p:ext uri="{BB962C8B-B14F-4D97-AF65-F5344CB8AC3E}">
        <p14:creationId xmlns:p14="http://schemas.microsoft.com/office/powerpoint/2010/main" val="25220456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事例の紹介</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25" y="1355987"/>
            <a:ext cx="2690698" cy="2508278"/>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359" y="1355987"/>
            <a:ext cx="2690698" cy="2508278"/>
          </a:xfrm>
          <a:prstGeom prst="rect">
            <a:avLst/>
          </a:prstGeom>
        </p:spPr>
      </p:pic>
      <p:sp>
        <p:nvSpPr>
          <p:cNvPr id="5" name="テキスト ボックス 4"/>
          <p:cNvSpPr txBox="1"/>
          <p:nvPr/>
        </p:nvSpPr>
        <p:spPr>
          <a:xfrm>
            <a:off x="914400" y="606829"/>
            <a:ext cx="4979248" cy="369332"/>
          </a:xfrm>
          <a:prstGeom prst="rect">
            <a:avLst/>
          </a:prstGeom>
          <a:noFill/>
        </p:spPr>
        <p:txBody>
          <a:bodyPr wrap="none" rtlCol="0">
            <a:spAutoFit/>
          </a:bodyPr>
          <a:lstStyle/>
          <a:p>
            <a:r>
              <a:rPr kumimoji="1" lang="en-US" altLang="ja-JP" dirty="0" smtClean="0"/>
              <a:t>20km</a:t>
            </a:r>
            <a:r>
              <a:rPr kumimoji="1" lang="ja-JP" altLang="en-US" dirty="0" smtClean="0"/>
              <a:t>以内</a:t>
            </a:r>
            <a:r>
              <a:rPr kumimoji="1" lang="en-US" altLang="ja-JP" dirty="0" smtClean="0"/>
              <a:t>			500km</a:t>
            </a:r>
            <a:r>
              <a:rPr kumimoji="1" lang="ja-JP" altLang="en-US" dirty="0" smtClean="0"/>
              <a:t>以内</a:t>
            </a:r>
            <a:endParaRPr kumimoji="1" lang="ja-JP" altLang="en-US"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90" y="3864265"/>
            <a:ext cx="1670858" cy="2307839"/>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105" y="3864265"/>
            <a:ext cx="2536633" cy="2307839"/>
          </a:xfrm>
          <a:prstGeom prst="rect">
            <a:avLst/>
          </a:prstGeom>
        </p:spPr>
      </p:pic>
    </p:spTree>
    <p:extLst>
      <p:ext uri="{BB962C8B-B14F-4D97-AF65-F5344CB8AC3E}">
        <p14:creationId xmlns:p14="http://schemas.microsoft.com/office/powerpoint/2010/main" val="23726832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18" y="1031466"/>
            <a:ext cx="4873762" cy="486157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305" y="1031466"/>
            <a:ext cx="4873762" cy="4861570"/>
          </a:xfrm>
          <a:prstGeom prst="rect">
            <a:avLst/>
          </a:prstGeom>
        </p:spPr>
      </p:pic>
    </p:spTree>
    <p:extLst>
      <p:ext uri="{BB962C8B-B14F-4D97-AF65-F5344CB8AC3E}">
        <p14:creationId xmlns:p14="http://schemas.microsoft.com/office/powerpoint/2010/main" val="19912736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9575" y="364746"/>
            <a:ext cx="6037358" cy="369332"/>
          </a:xfrm>
          <a:prstGeom prst="rect">
            <a:avLst/>
          </a:prstGeom>
          <a:noFill/>
        </p:spPr>
        <p:txBody>
          <a:bodyPr wrap="none" rtlCol="0">
            <a:spAutoFit/>
          </a:bodyPr>
          <a:lstStyle/>
          <a:p>
            <a:r>
              <a:rPr kumimoji="1" lang="en-US" altLang="ja-JP" dirty="0" err="1" smtClean="0"/>
              <a:t>Csdsf_tmp</a:t>
            </a:r>
            <a:r>
              <a:rPr kumimoji="1" lang="en-US" altLang="ja-JP" dirty="0" smtClean="0"/>
              <a:t> – </a:t>
            </a:r>
            <a:r>
              <a:rPr kumimoji="1" lang="en-US" altLang="ja-JP" dirty="0" err="1" smtClean="0"/>
              <a:t>sst</a:t>
            </a:r>
            <a:r>
              <a:rPr kumimoji="1" lang="en-US" altLang="ja-JP" dirty="0" smtClean="0"/>
              <a:t> </a:t>
            </a:r>
            <a:r>
              <a:rPr kumimoji="1" lang="ja-JP" altLang="en-US" dirty="0" smtClean="0"/>
              <a:t>の海陸温度コントラスト</a:t>
            </a:r>
            <a:r>
              <a:rPr kumimoji="1" lang="en-US" altLang="ja-JP" dirty="0" smtClean="0"/>
              <a:t>20km</a:t>
            </a:r>
            <a:r>
              <a:rPr kumimoji="1" lang="ja-JP" altLang="en-US" dirty="0" smtClean="0"/>
              <a:t>以内　</a:t>
            </a:r>
            <a:r>
              <a:rPr kumimoji="1" lang="en-US" altLang="ja-JP" dirty="0" smtClean="0"/>
              <a:t>5</a:t>
            </a:r>
            <a:r>
              <a:rPr lang="ja-JP" altLang="en-US" dirty="0"/>
              <a:t>月</a:t>
            </a:r>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647" y="734078"/>
            <a:ext cx="9768223" cy="3456053"/>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557" y="-29413"/>
            <a:ext cx="1904243" cy="1913842"/>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47" y="3778076"/>
            <a:ext cx="9768222" cy="3456053"/>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192" y="3421459"/>
            <a:ext cx="3733808" cy="356617"/>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50604" y="4884116"/>
            <a:ext cx="323089" cy="3663703"/>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599" y="3778076"/>
            <a:ext cx="5806452" cy="2054356"/>
          </a:xfrm>
          <a:prstGeom prst="rect">
            <a:avLst/>
          </a:prstGeom>
        </p:spPr>
      </p:pic>
    </p:spTree>
    <p:extLst>
      <p:ext uri="{BB962C8B-B14F-4D97-AF65-F5344CB8AC3E}">
        <p14:creationId xmlns:p14="http://schemas.microsoft.com/office/powerpoint/2010/main" val="7107559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58" y="171450"/>
            <a:ext cx="7440567" cy="3689367"/>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b="25732"/>
          <a:stretch/>
        </p:blipFill>
        <p:spPr>
          <a:xfrm>
            <a:off x="760458" y="3394093"/>
            <a:ext cx="7440567" cy="2740008"/>
          </a:xfrm>
          <a:prstGeom prst="rect">
            <a:avLst/>
          </a:prstGeom>
        </p:spPr>
      </p:pic>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t="91910"/>
          <a:stretch/>
        </p:blipFill>
        <p:spPr>
          <a:xfrm>
            <a:off x="874757" y="2844759"/>
            <a:ext cx="7440567" cy="298467"/>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88467"/>
          <a:stretch/>
        </p:blipFill>
        <p:spPr>
          <a:xfrm>
            <a:off x="760458" y="6108717"/>
            <a:ext cx="7440567" cy="425484"/>
          </a:xfrm>
          <a:prstGeom prst="rect">
            <a:avLst/>
          </a:prstGeom>
        </p:spPr>
      </p:pic>
    </p:spTree>
    <p:extLst>
      <p:ext uri="{BB962C8B-B14F-4D97-AF65-F5344CB8AC3E}">
        <p14:creationId xmlns:p14="http://schemas.microsoft.com/office/powerpoint/2010/main" val="1315457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11" name="正方形/長方形 10"/>
          <p:cNvSpPr/>
          <p:nvPr/>
        </p:nvSpPr>
        <p:spPr>
          <a:xfrm>
            <a:off x="0" y="0"/>
            <a:ext cx="9144000" cy="6858000"/>
          </a:xfrm>
          <a:prstGeom prst="rect">
            <a:avLst/>
          </a:prstGeom>
          <a:gradFill flip="none" rotWithShape="1">
            <a:gsLst>
              <a:gs pos="0">
                <a:schemeClr val="bg1">
                  <a:alpha val="0"/>
                </a:schemeClr>
              </a:gs>
              <a:gs pos="50000">
                <a:schemeClr val="bg1">
                  <a:alpha val="55000"/>
                </a:schemeClr>
              </a:gs>
              <a:gs pos="100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b="1" dirty="0">
              <a:solidFill>
                <a:schemeClr val="tx1"/>
              </a:solidFill>
            </a:endParaRPr>
          </a:p>
        </p:txBody>
      </p:sp>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データ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3030" y="1119533"/>
            <a:ext cx="9057939" cy="4924425"/>
          </a:xfrm>
          <a:prstGeom prst="rect">
            <a:avLst/>
          </a:prstGeom>
          <a:noFill/>
        </p:spPr>
        <p:txBody>
          <a:bodyPr wrap="square" rtlCol="0">
            <a:spAutoFit/>
          </a:bodyPr>
          <a:lstStyle/>
          <a:p>
            <a:r>
              <a:rPr lang="ja-JP" altLang="en-US" sz="2400" b="1" dirty="0">
                <a:solidFill>
                  <a:schemeClr val="accent5">
                    <a:lumMod val="50000"/>
                  </a:schemeClr>
                </a:solidFill>
              </a:rPr>
              <a:t>■</a:t>
            </a:r>
            <a:r>
              <a:rPr lang="ja-JP" altLang="en-US" sz="2400" b="1" dirty="0" smtClean="0">
                <a:solidFill>
                  <a:schemeClr val="accent5">
                    <a:lumMod val="50000"/>
                  </a:schemeClr>
                </a:solidFill>
              </a:rPr>
              <a:t>解析期間　</a:t>
            </a:r>
            <a:r>
              <a:rPr lang="en-US" altLang="ja-JP" sz="2400" b="1" dirty="0" smtClean="0">
                <a:solidFill>
                  <a:schemeClr val="accent5">
                    <a:lumMod val="50000"/>
                  </a:schemeClr>
                </a:solidFill>
              </a:rPr>
              <a:t>1986</a:t>
            </a:r>
            <a:r>
              <a:rPr lang="ja-JP" altLang="en-US" sz="2400" b="1" dirty="0" smtClean="0">
                <a:solidFill>
                  <a:schemeClr val="accent5">
                    <a:lumMod val="50000"/>
                  </a:schemeClr>
                </a:solidFill>
              </a:rPr>
              <a:t>年から</a:t>
            </a:r>
            <a:r>
              <a:rPr lang="en-US" altLang="ja-JP" sz="2400" b="1" dirty="0" smtClean="0">
                <a:solidFill>
                  <a:schemeClr val="accent5">
                    <a:lumMod val="50000"/>
                  </a:schemeClr>
                </a:solidFill>
              </a:rPr>
              <a:t>2015</a:t>
            </a:r>
            <a:r>
              <a:rPr lang="ja-JP" altLang="en-US" sz="2400" b="1" dirty="0" smtClean="0">
                <a:solidFill>
                  <a:schemeClr val="accent5">
                    <a:lumMod val="50000"/>
                  </a:schemeClr>
                </a:solidFill>
              </a:rPr>
              <a:t>年までの</a:t>
            </a:r>
            <a:r>
              <a:rPr lang="en-US" altLang="ja-JP" sz="2400" b="1" dirty="0" smtClean="0">
                <a:solidFill>
                  <a:schemeClr val="accent5">
                    <a:lumMod val="50000"/>
                  </a:schemeClr>
                </a:solidFill>
              </a:rPr>
              <a:t>30</a:t>
            </a:r>
            <a:r>
              <a:rPr lang="ja-JP" altLang="en-US" sz="2400" b="1" dirty="0" smtClean="0">
                <a:solidFill>
                  <a:schemeClr val="accent5">
                    <a:lumMod val="50000"/>
                  </a:schemeClr>
                </a:solidFill>
              </a:rPr>
              <a:t>年間（今回は</a:t>
            </a:r>
            <a:r>
              <a:rPr lang="en-US" altLang="ja-JP" sz="2400" b="1" dirty="0" smtClean="0">
                <a:solidFill>
                  <a:schemeClr val="accent5">
                    <a:lumMod val="50000"/>
                  </a:schemeClr>
                </a:solidFill>
              </a:rPr>
              <a:t>5</a:t>
            </a:r>
            <a:r>
              <a:rPr lang="ja-JP" altLang="en-US" sz="2400" b="1" dirty="0" smtClean="0">
                <a:solidFill>
                  <a:schemeClr val="accent5">
                    <a:lumMod val="50000"/>
                  </a:schemeClr>
                </a:solidFill>
              </a:rPr>
              <a:t>月の話しかしません）</a:t>
            </a:r>
            <a:endParaRPr lang="en-US" altLang="ja-JP" sz="2400" b="1" dirty="0" smtClean="0">
              <a:solidFill>
                <a:schemeClr val="accent5">
                  <a:lumMod val="50000"/>
                </a:schemeClr>
              </a:solidFill>
            </a:endParaRPr>
          </a:p>
          <a:p>
            <a:endParaRPr lang="en-US" altLang="ja-JP" sz="2400" b="1" dirty="0">
              <a:solidFill>
                <a:schemeClr val="accent5">
                  <a:lumMod val="50000"/>
                </a:schemeClr>
              </a:solidFill>
            </a:endParaRPr>
          </a:p>
          <a:p>
            <a:r>
              <a:rPr lang="ja-JP" altLang="en-US" sz="2400" b="1" dirty="0">
                <a:solidFill>
                  <a:schemeClr val="accent5">
                    <a:lumMod val="50000"/>
                  </a:schemeClr>
                </a:solidFill>
              </a:rPr>
              <a:t>■</a:t>
            </a:r>
            <a:r>
              <a:rPr lang="ja-JP" altLang="en-US" sz="2400" b="1" dirty="0" smtClean="0">
                <a:solidFill>
                  <a:schemeClr val="accent5">
                    <a:lumMod val="50000"/>
                  </a:schemeClr>
                </a:solidFill>
              </a:rPr>
              <a:t>観測データ</a:t>
            </a:r>
            <a:endParaRPr lang="en-US" altLang="ja-JP" sz="2400" b="1" dirty="0" smtClean="0">
              <a:solidFill>
                <a:schemeClr val="accent5">
                  <a:lumMod val="50000"/>
                </a:schemeClr>
              </a:solidFill>
            </a:endParaRPr>
          </a:p>
          <a:p>
            <a:r>
              <a:rPr lang="ja-JP" altLang="en-US" sz="2400" b="1" dirty="0" smtClean="0">
                <a:solidFill>
                  <a:schemeClr val="accent5">
                    <a:lumMod val="50000"/>
                  </a:schemeClr>
                </a:solidFill>
              </a:rPr>
              <a:t>日最高</a:t>
            </a:r>
            <a:r>
              <a:rPr lang="ja-JP" altLang="en-US" sz="2400" b="1" dirty="0">
                <a:solidFill>
                  <a:schemeClr val="accent5">
                    <a:lumMod val="50000"/>
                  </a:schemeClr>
                </a:solidFill>
              </a:rPr>
              <a:t>気温</a:t>
            </a:r>
            <a:endParaRPr lang="en-US" altLang="ja-JP" sz="2400" b="1" dirty="0" smtClean="0">
              <a:solidFill>
                <a:schemeClr val="accent5">
                  <a:lumMod val="50000"/>
                </a:schemeClr>
              </a:solidFill>
            </a:endParaRPr>
          </a:p>
          <a:p>
            <a:r>
              <a:rPr lang="ja-JP" altLang="en-US" sz="2400" b="1" dirty="0" smtClean="0">
                <a:solidFill>
                  <a:schemeClr val="accent5">
                    <a:lumMod val="50000"/>
                  </a:schemeClr>
                </a:solidFill>
              </a:rPr>
              <a:t>・</a:t>
            </a:r>
            <a:r>
              <a:rPr lang="en-US" altLang="ja-JP" sz="2400" b="1" dirty="0" err="1">
                <a:solidFill>
                  <a:schemeClr val="accent5">
                    <a:lumMod val="50000"/>
                  </a:schemeClr>
                </a:solidFill>
              </a:rPr>
              <a:t>AMeDAS</a:t>
            </a:r>
            <a:r>
              <a:rPr lang="ja-JP" altLang="en-US" sz="2400" b="1" dirty="0">
                <a:solidFill>
                  <a:schemeClr val="accent5">
                    <a:lumMod val="50000"/>
                  </a:schemeClr>
                </a:solidFill>
              </a:rPr>
              <a:t> </a:t>
            </a:r>
            <a:r>
              <a:rPr lang="en-US" altLang="ja-JP" sz="2400" b="1" dirty="0">
                <a:solidFill>
                  <a:schemeClr val="accent5">
                    <a:lumMod val="50000"/>
                  </a:schemeClr>
                </a:solidFill>
              </a:rPr>
              <a:t>818</a:t>
            </a:r>
            <a:r>
              <a:rPr lang="ja-JP" altLang="en-US" sz="2400" b="1" dirty="0" smtClean="0">
                <a:solidFill>
                  <a:schemeClr val="accent5">
                    <a:lumMod val="50000"/>
                  </a:schemeClr>
                </a:solidFill>
              </a:rPr>
              <a:t>地点（</a:t>
            </a:r>
            <a:r>
              <a:rPr lang="en-US" altLang="ja-JP" sz="2400" b="1" dirty="0">
                <a:solidFill>
                  <a:schemeClr val="accent5">
                    <a:lumMod val="50000"/>
                  </a:schemeClr>
                </a:solidFill>
              </a:rPr>
              <a:t>8</a:t>
            </a:r>
            <a:r>
              <a:rPr lang="ja-JP" altLang="en-US" sz="2400" b="1" dirty="0">
                <a:solidFill>
                  <a:schemeClr val="accent5">
                    <a:lumMod val="50000"/>
                  </a:schemeClr>
                </a:solidFill>
              </a:rPr>
              <a:t>割以上データがあった地点</a:t>
            </a:r>
            <a:r>
              <a:rPr lang="ja-JP" altLang="en-US" sz="2400" b="1" dirty="0" smtClean="0">
                <a:solidFill>
                  <a:schemeClr val="accent5">
                    <a:lumMod val="50000"/>
                  </a:schemeClr>
                </a:solidFill>
              </a:rPr>
              <a:t>）　</a:t>
            </a:r>
            <a:r>
              <a:rPr lang="en-US" altLang="ja-JP" sz="2400" dirty="0" smtClean="0">
                <a:solidFill>
                  <a:schemeClr val="accent5">
                    <a:lumMod val="50000"/>
                  </a:schemeClr>
                </a:solidFill>
              </a:rPr>
              <a:t>[</a:t>
            </a:r>
            <a:r>
              <a:rPr lang="ja-JP" altLang="en-US" sz="2400" dirty="0" smtClean="0">
                <a:solidFill>
                  <a:schemeClr val="accent5">
                    <a:lumMod val="50000"/>
                  </a:schemeClr>
                </a:solidFill>
              </a:rPr>
              <a:t>日本</a:t>
            </a:r>
            <a:r>
              <a:rPr lang="en-US" altLang="ja-JP" sz="2400" dirty="0" smtClean="0">
                <a:solidFill>
                  <a:schemeClr val="accent5">
                    <a:lumMod val="50000"/>
                  </a:schemeClr>
                </a:solidFill>
              </a:rPr>
              <a:t>]</a:t>
            </a:r>
            <a:endParaRPr lang="en-US" altLang="ja-JP" sz="3200" dirty="0">
              <a:solidFill>
                <a:schemeClr val="accent5">
                  <a:lumMod val="50000"/>
                </a:schemeClr>
              </a:solidFill>
            </a:endParaRPr>
          </a:p>
          <a:p>
            <a:r>
              <a:rPr kumimoji="1" lang="ja-JP" altLang="en-US" sz="2400" b="1" dirty="0" smtClean="0">
                <a:solidFill>
                  <a:schemeClr val="accent5">
                    <a:lumMod val="50000"/>
                  </a:schemeClr>
                </a:solidFill>
              </a:rPr>
              <a:t>・</a:t>
            </a:r>
            <a:r>
              <a:rPr kumimoji="1" lang="en-US" altLang="ja-JP" sz="2400" b="1" dirty="0" smtClean="0">
                <a:solidFill>
                  <a:schemeClr val="accent5">
                    <a:lumMod val="50000"/>
                  </a:schemeClr>
                </a:solidFill>
              </a:rPr>
              <a:t>GHCN</a:t>
            </a:r>
            <a:r>
              <a:rPr lang="en-US" altLang="ja-JP" sz="2400" b="1" dirty="0" smtClean="0">
                <a:solidFill>
                  <a:schemeClr val="accent5">
                    <a:lumMod val="50000"/>
                  </a:schemeClr>
                </a:solidFill>
              </a:rPr>
              <a:t>D</a:t>
            </a:r>
            <a:r>
              <a:rPr lang="ja-JP" altLang="en-US" sz="3200" b="1" dirty="0" smtClean="0">
                <a:solidFill>
                  <a:schemeClr val="accent5">
                    <a:lumMod val="50000"/>
                  </a:schemeClr>
                </a:solidFill>
              </a:rPr>
              <a:t> </a:t>
            </a:r>
            <a:r>
              <a:rPr lang="en-US" altLang="ja-JP" sz="2400" b="1" dirty="0">
                <a:solidFill>
                  <a:schemeClr val="accent5">
                    <a:lumMod val="50000"/>
                  </a:schemeClr>
                </a:solidFill>
              </a:rPr>
              <a:t>5721</a:t>
            </a:r>
            <a:r>
              <a:rPr lang="ja-JP" altLang="en-US" sz="2400" b="1" dirty="0" smtClean="0">
                <a:solidFill>
                  <a:schemeClr val="accent5">
                    <a:lumMod val="50000"/>
                  </a:schemeClr>
                </a:solidFill>
              </a:rPr>
              <a:t>地点（</a:t>
            </a:r>
            <a:r>
              <a:rPr kumimoji="1" lang="en-US" altLang="ja-JP" sz="2000" b="1" dirty="0" smtClean="0">
                <a:solidFill>
                  <a:schemeClr val="accent5">
                    <a:lumMod val="50000"/>
                  </a:schemeClr>
                </a:solidFill>
              </a:rPr>
              <a:t>Global Historical Climate Network – Daily</a:t>
            </a:r>
            <a:r>
              <a:rPr kumimoji="1" lang="ja-JP" altLang="en-US" sz="2400" b="1" dirty="0" smtClean="0">
                <a:solidFill>
                  <a:schemeClr val="accent5">
                    <a:lumMod val="50000"/>
                  </a:schemeClr>
                </a:solidFill>
              </a:rPr>
              <a:t>）</a:t>
            </a:r>
            <a:r>
              <a:rPr lang="ja-JP" altLang="en-US" sz="2000" b="1" dirty="0" smtClean="0">
                <a:solidFill>
                  <a:schemeClr val="accent5">
                    <a:lumMod val="50000"/>
                  </a:schemeClr>
                </a:solidFill>
              </a:rPr>
              <a:t>  </a:t>
            </a:r>
            <a:r>
              <a:rPr lang="en-US" altLang="ja-JP" sz="2400" dirty="0" smtClean="0">
                <a:solidFill>
                  <a:schemeClr val="accent5">
                    <a:lumMod val="50000"/>
                  </a:schemeClr>
                </a:solidFill>
              </a:rPr>
              <a:t>[</a:t>
            </a:r>
            <a:r>
              <a:rPr lang="ja-JP" altLang="en-US" sz="2400" dirty="0" smtClean="0">
                <a:solidFill>
                  <a:schemeClr val="accent5">
                    <a:lumMod val="50000"/>
                  </a:schemeClr>
                </a:solidFill>
              </a:rPr>
              <a:t>世界</a:t>
            </a:r>
            <a:r>
              <a:rPr lang="en-US" altLang="ja-JP" sz="2400" dirty="0" smtClean="0">
                <a:solidFill>
                  <a:schemeClr val="accent5">
                    <a:lumMod val="50000"/>
                  </a:schemeClr>
                </a:solidFill>
              </a:rPr>
              <a:t>]</a:t>
            </a:r>
          </a:p>
          <a:p>
            <a:r>
              <a:rPr lang="ja-JP" altLang="en-US" sz="2400" dirty="0" smtClean="0">
                <a:solidFill>
                  <a:srgbClr val="002060"/>
                </a:solidFill>
              </a:rPr>
              <a:t>　</a:t>
            </a:r>
            <a:r>
              <a:rPr lang="ja-JP" altLang="en-US" dirty="0" smtClean="0">
                <a:solidFill>
                  <a:srgbClr val="002060"/>
                </a:solidFill>
              </a:rPr>
              <a:t>↑日本と南半球の地点を除いています（</a:t>
            </a:r>
            <a:r>
              <a:rPr lang="en-US" altLang="ja-JP" dirty="0" err="1" smtClean="0">
                <a:solidFill>
                  <a:srgbClr val="002060"/>
                </a:solidFill>
              </a:rPr>
              <a:t>AMeDAS</a:t>
            </a:r>
            <a:r>
              <a:rPr lang="ja-JP" altLang="en-US" dirty="0" smtClean="0">
                <a:solidFill>
                  <a:srgbClr val="002060"/>
                </a:solidFill>
              </a:rPr>
              <a:t>使用　及び　解析速度の都合上）</a:t>
            </a:r>
            <a:endParaRPr lang="en-US" altLang="ja-JP" dirty="0" smtClean="0">
              <a:solidFill>
                <a:srgbClr val="002060"/>
              </a:solidFill>
            </a:endParaRPr>
          </a:p>
          <a:p>
            <a:endParaRPr lang="en-US" altLang="ja-JP" sz="2400" b="1" dirty="0" smtClean="0">
              <a:solidFill>
                <a:schemeClr val="accent5">
                  <a:lumMod val="50000"/>
                </a:schemeClr>
              </a:solidFill>
            </a:endParaRPr>
          </a:p>
          <a:p>
            <a:r>
              <a:rPr lang="ja-JP" altLang="en-US" sz="2400" b="1" dirty="0">
                <a:solidFill>
                  <a:srgbClr val="002060"/>
                </a:solidFill>
              </a:rPr>
              <a:t>■</a:t>
            </a:r>
            <a:r>
              <a:rPr lang="ja-JP" altLang="en-US" sz="2400" b="1" dirty="0" smtClean="0">
                <a:solidFill>
                  <a:srgbClr val="002060"/>
                </a:solidFill>
              </a:rPr>
              <a:t>再解析データ</a:t>
            </a:r>
            <a:endParaRPr lang="en-US" altLang="ja-JP" sz="2400" b="1" dirty="0">
              <a:solidFill>
                <a:srgbClr val="002060"/>
              </a:solidFill>
            </a:endParaRPr>
          </a:p>
          <a:p>
            <a:r>
              <a:rPr kumimoji="1" lang="ja-JP" altLang="en-US" sz="2400" b="1" dirty="0" smtClean="0">
                <a:solidFill>
                  <a:srgbClr val="002060"/>
                </a:solidFill>
              </a:rPr>
              <a:t>・</a:t>
            </a:r>
            <a:r>
              <a:rPr kumimoji="1" lang="en-US" altLang="ja-JP" sz="2400" b="1" dirty="0" smtClean="0">
                <a:solidFill>
                  <a:srgbClr val="002060"/>
                </a:solidFill>
              </a:rPr>
              <a:t>OISST</a:t>
            </a:r>
            <a:r>
              <a:rPr kumimoji="1" lang="ja-JP" altLang="en-US" sz="2400" b="1" dirty="0" smtClean="0">
                <a:solidFill>
                  <a:srgbClr val="002060"/>
                </a:solidFill>
              </a:rPr>
              <a:t> 日平均海面水温データ </a:t>
            </a:r>
            <a:r>
              <a:rPr kumimoji="1" lang="en-US" altLang="ja-JP" sz="2400" b="1" dirty="0" smtClean="0">
                <a:solidFill>
                  <a:srgbClr val="002060"/>
                </a:solidFill>
              </a:rPr>
              <a:t>0.25</a:t>
            </a:r>
            <a:r>
              <a:rPr kumimoji="1" lang="ja-JP" altLang="en-US" sz="2400" b="1" dirty="0" smtClean="0">
                <a:solidFill>
                  <a:srgbClr val="002060"/>
                </a:solidFill>
              </a:rPr>
              <a:t>度格子</a:t>
            </a:r>
            <a:endParaRPr kumimoji="1" lang="en-US" altLang="ja-JP" sz="2400" b="1" dirty="0" smtClean="0">
              <a:solidFill>
                <a:srgbClr val="002060"/>
              </a:solidFill>
            </a:endParaRPr>
          </a:p>
          <a:p>
            <a:r>
              <a:rPr lang="ja-JP" altLang="en-US" sz="2400" dirty="0" smtClean="0">
                <a:solidFill>
                  <a:srgbClr val="002060"/>
                </a:solidFill>
              </a:rPr>
              <a:t>（知らない人用：</a:t>
            </a:r>
            <a:r>
              <a:rPr lang="en-US" altLang="ja-JP" sz="2400" dirty="0" smtClean="0">
                <a:solidFill>
                  <a:srgbClr val="002060"/>
                </a:solidFill>
              </a:rPr>
              <a:t>SST</a:t>
            </a:r>
            <a:r>
              <a:rPr lang="ja-JP" altLang="en-US" sz="2400" dirty="0" smtClean="0">
                <a:solidFill>
                  <a:srgbClr val="002060"/>
                </a:solidFill>
              </a:rPr>
              <a:t>は</a:t>
            </a:r>
            <a:r>
              <a:rPr lang="en-US" altLang="ja-JP" sz="2400" b="1" dirty="0" smtClean="0">
                <a:solidFill>
                  <a:srgbClr val="002060"/>
                </a:solidFill>
              </a:rPr>
              <a:t>S</a:t>
            </a:r>
            <a:r>
              <a:rPr lang="en-US" altLang="ja-JP" sz="2400" dirty="0" smtClean="0">
                <a:solidFill>
                  <a:srgbClr val="002060"/>
                </a:solidFill>
              </a:rPr>
              <a:t>ea </a:t>
            </a:r>
            <a:r>
              <a:rPr lang="en-US" altLang="ja-JP" sz="2400" b="1" dirty="0" smtClean="0">
                <a:solidFill>
                  <a:srgbClr val="002060"/>
                </a:solidFill>
              </a:rPr>
              <a:t>S</a:t>
            </a:r>
            <a:r>
              <a:rPr lang="en-US" altLang="ja-JP" sz="2400" dirty="0" smtClean="0">
                <a:solidFill>
                  <a:srgbClr val="002060"/>
                </a:solidFill>
              </a:rPr>
              <a:t>urface </a:t>
            </a:r>
            <a:r>
              <a:rPr lang="en-US" altLang="ja-JP" sz="2400" b="1" dirty="0" smtClean="0">
                <a:solidFill>
                  <a:srgbClr val="002060"/>
                </a:solidFill>
              </a:rPr>
              <a:t>T</a:t>
            </a:r>
            <a:r>
              <a:rPr lang="en-US" altLang="ja-JP" sz="2400" dirty="0" smtClean="0">
                <a:solidFill>
                  <a:srgbClr val="002060"/>
                </a:solidFill>
              </a:rPr>
              <a:t>emperature </a:t>
            </a:r>
            <a:r>
              <a:rPr lang="ja-JP" altLang="en-US" sz="2400" dirty="0" smtClean="0">
                <a:solidFill>
                  <a:srgbClr val="002060"/>
                </a:solidFill>
              </a:rPr>
              <a:t>海面水温のこと）</a:t>
            </a:r>
            <a:endParaRPr kumimoji="1" lang="en-US" altLang="ja-JP" sz="2400" dirty="0" smtClean="0">
              <a:solidFill>
                <a:srgbClr val="002060"/>
              </a:solidFill>
            </a:endParaRPr>
          </a:p>
          <a:p>
            <a:pPr algn="ctr"/>
            <a:endParaRPr lang="en-US" altLang="ja-JP" u="sng" dirty="0">
              <a:solidFill>
                <a:srgbClr val="002060"/>
              </a:solidFill>
            </a:endParaRPr>
          </a:p>
        </p:txBody>
      </p:sp>
    </p:spTree>
    <p:extLst>
      <p:ext uri="{BB962C8B-B14F-4D97-AF65-F5344CB8AC3E}">
        <p14:creationId xmlns:p14="http://schemas.microsoft.com/office/powerpoint/2010/main" val="28778555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13" y="0"/>
            <a:ext cx="8790173" cy="6858000"/>
          </a:xfrm>
          <a:prstGeom prst="rect">
            <a:avLst/>
          </a:prstGeom>
        </p:spPr>
      </p:pic>
      <p:sp>
        <p:nvSpPr>
          <p:cNvPr id="3" name="テキスト ボックス 2"/>
          <p:cNvSpPr txBox="1"/>
          <p:nvPr/>
        </p:nvSpPr>
        <p:spPr>
          <a:xfrm>
            <a:off x="8334375" y="666750"/>
            <a:ext cx="646331" cy="369332"/>
          </a:xfrm>
          <a:prstGeom prst="rect">
            <a:avLst/>
          </a:prstGeom>
          <a:noFill/>
        </p:spPr>
        <p:txBody>
          <a:bodyPr wrap="none" rtlCol="0">
            <a:spAutoFit/>
          </a:bodyPr>
          <a:lstStyle/>
          <a:p>
            <a:r>
              <a:rPr kumimoji="1" lang="ja-JP" altLang="en-US" dirty="0" smtClean="0"/>
              <a:t>紋別</a:t>
            </a:r>
            <a:endParaRPr kumimoji="1" lang="ja-JP" altLang="en-US" dirty="0"/>
          </a:p>
        </p:txBody>
      </p:sp>
    </p:spTree>
    <p:extLst>
      <p:ext uri="{BB962C8B-B14F-4D97-AF65-F5344CB8AC3E}">
        <p14:creationId xmlns:p14="http://schemas.microsoft.com/office/powerpoint/2010/main" val="5095708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7724" y="1296235"/>
            <a:ext cx="8244200" cy="4550843"/>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急変指数と海陸温度コントラストの年々変動</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06187" y="1502848"/>
            <a:ext cx="1009650" cy="461665"/>
          </a:xfrm>
          <a:prstGeom prst="rect">
            <a:avLst/>
          </a:prstGeom>
          <a:solidFill>
            <a:schemeClr val="bg1"/>
          </a:solidFill>
        </p:spPr>
        <p:txBody>
          <a:bodyPr wrap="square" rtlCol="0">
            <a:spAutoFit/>
          </a:bodyPr>
          <a:lstStyle/>
          <a:p>
            <a:pPr algn="ctr"/>
            <a:r>
              <a:rPr lang="en-US" altLang="ja-JP" sz="2400" b="1" dirty="0" smtClean="0"/>
              <a:t>5</a:t>
            </a:r>
            <a:r>
              <a:rPr lang="ja-JP" altLang="en-US" sz="2400" b="1" dirty="0" smtClean="0"/>
              <a:t>月</a:t>
            </a:r>
            <a:endParaRPr kumimoji="1" lang="ja-JP" altLang="en-US" sz="2400" b="1" dirty="0"/>
          </a:p>
        </p:txBody>
      </p:sp>
      <p:sp>
        <p:nvSpPr>
          <p:cNvPr id="14" name="テキスト ボックス 13"/>
          <p:cNvSpPr txBox="1"/>
          <p:nvPr/>
        </p:nvSpPr>
        <p:spPr>
          <a:xfrm rot="16200000">
            <a:off x="-2067379" y="3088464"/>
            <a:ext cx="4717374" cy="369332"/>
          </a:xfrm>
          <a:prstGeom prst="rect">
            <a:avLst/>
          </a:prstGeom>
          <a:noFill/>
        </p:spPr>
        <p:txBody>
          <a:bodyPr wrap="square" rtlCol="0">
            <a:spAutoFit/>
          </a:bodyPr>
          <a:lstStyle/>
          <a:p>
            <a:r>
              <a:rPr kumimoji="1" lang="ja-JP" altLang="en-US" b="1" dirty="0" smtClean="0">
                <a:solidFill>
                  <a:srgbClr val="FF0000"/>
                </a:solidFill>
              </a:rPr>
              <a:t>最高気温急上昇指数</a:t>
            </a:r>
            <a:r>
              <a:rPr kumimoji="1" lang="en-US" altLang="ja-JP" b="1" dirty="0" smtClean="0">
                <a:solidFill>
                  <a:srgbClr val="FF0000"/>
                </a:solidFill>
              </a:rPr>
              <a:t>[</a:t>
            </a:r>
            <a:r>
              <a:rPr kumimoji="1" lang="ja-JP" altLang="en-US" b="1" dirty="0" smtClean="0">
                <a:solidFill>
                  <a:srgbClr val="FF0000"/>
                </a:solidFill>
              </a:rPr>
              <a:t>℃</a:t>
            </a:r>
            <a:r>
              <a:rPr kumimoji="1" lang="en-US" altLang="ja-JP" b="1" dirty="0" smtClean="0">
                <a:solidFill>
                  <a:srgbClr val="FF0000"/>
                </a:solidFill>
              </a:rPr>
              <a:t>]</a:t>
            </a:r>
            <a:r>
              <a:rPr kumimoji="1" lang="ja-JP" altLang="en-US" b="1" dirty="0" smtClean="0">
                <a:solidFill>
                  <a:srgbClr val="FF0000"/>
                </a:solidFill>
              </a:rPr>
              <a:t> </a:t>
            </a:r>
            <a:r>
              <a:rPr kumimoji="1" lang="en-US" altLang="ja-JP" b="1" dirty="0" smtClean="0"/>
              <a:t>and </a:t>
            </a:r>
            <a:r>
              <a:rPr kumimoji="1" lang="ja-JP" altLang="en-US" b="1" dirty="0" smtClean="0">
                <a:solidFill>
                  <a:srgbClr val="00B0F0"/>
                </a:solidFill>
              </a:rPr>
              <a:t>急低下指数</a:t>
            </a:r>
            <a:r>
              <a:rPr kumimoji="1" lang="en-US" altLang="ja-JP" b="1" dirty="0" smtClean="0">
                <a:solidFill>
                  <a:srgbClr val="00B0F0"/>
                </a:solidFill>
              </a:rPr>
              <a:t>[</a:t>
            </a:r>
            <a:r>
              <a:rPr kumimoji="1" lang="ja-JP" altLang="en-US" b="1" dirty="0" smtClean="0">
                <a:solidFill>
                  <a:srgbClr val="00B0F0"/>
                </a:solidFill>
              </a:rPr>
              <a:t>℃</a:t>
            </a:r>
            <a:r>
              <a:rPr kumimoji="1" lang="en-US" altLang="ja-JP" b="1" dirty="0" smtClean="0">
                <a:solidFill>
                  <a:srgbClr val="00B0F0"/>
                </a:solidFill>
              </a:rPr>
              <a:t>]</a:t>
            </a:r>
            <a:endParaRPr kumimoji="1" lang="ja-JP" altLang="en-US" b="1" dirty="0">
              <a:solidFill>
                <a:srgbClr val="00B0F0"/>
              </a:solidFill>
            </a:endParaRPr>
          </a:p>
        </p:txBody>
      </p:sp>
      <p:sp>
        <p:nvSpPr>
          <p:cNvPr id="15" name="テキスト ボックス 14"/>
          <p:cNvSpPr txBox="1"/>
          <p:nvPr/>
        </p:nvSpPr>
        <p:spPr>
          <a:xfrm rot="16200000">
            <a:off x="-1682705" y="2943501"/>
            <a:ext cx="4508414" cy="369332"/>
          </a:xfrm>
          <a:prstGeom prst="rect">
            <a:avLst/>
          </a:prstGeom>
          <a:noFill/>
        </p:spPr>
        <p:txBody>
          <a:bodyPr wrap="square" rtlCol="0">
            <a:spAutoFit/>
          </a:bodyPr>
          <a:lstStyle/>
          <a:p>
            <a:pPr algn="ctr"/>
            <a:r>
              <a:rPr kumimoji="1" lang="ja-JP" altLang="en-US" b="1" dirty="0" smtClean="0">
                <a:solidFill>
                  <a:srgbClr val="7030A0"/>
                </a:solidFill>
              </a:rPr>
              <a:t>海陸温度コントラスト</a:t>
            </a:r>
            <a:r>
              <a:rPr kumimoji="1" lang="en-US" altLang="ja-JP" b="1" dirty="0" smtClean="0">
                <a:solidFill>
                  <a:srgbClr val="7030A0"/>
                </a:solidFill>
              </a:rPr>
              <a:t>[</a:t>
            </a:r>
            <a:r>
              <a:rPr kumimoji="1" lang="ja-JP" altLang="en-US" b="1" dirty="0" smtClean="0">
                <a:solidFill>
                  <a:srgbClr val="7030A0"/>
                </a:solidFill>
              </a:rPr>
              <a:t>℃</a:t>
            </a:r>
            <a:r>
              <a:rPr kumimoji="1" lang="en-US" altLang="ja-JP" b="1" dirty="0" smtClean="0">
                <a:solidFill>
                  <a:srgbClr val="7030A0"/>
                </a:solidFill>
              </a:rPr>
              <a:t>]</a:t>
            </a:r>
            <a:endParaRPr kumimoji="1" lang="ja-JP" altLang="en-US" b="1" dirty="0">
              <a:solidFill>
                <a:srgbClr val="7030A0"/>
              </a:solidFill>
            </a:endParaRPr>
          </a:p>
        </p:txBody>
      </p:sp>
      <p:sp>
        <p:nvSpPr>
          <p:cNvPr id="3" name="テキスト ボックス 2"/>
          <p:cNvSpPr txBox="1"/>
          <p:nvPr/>
        </p:nvSpPr>
        <p:spPr>
          <a:xfrm>
            <a:off x="772080" y="738266"/>
            <a:ext cx="8380820" cy="646331"/>
          </a:xfrm>
          <a:prstGeom prst="rect">
            <a:avLst/>
          </a:prstGeom>
          <a:noFill/>
        </p:spPr>
        <p:txBody>
          <a:bodyPr wrap="none" rtlCol="0">
            <a:spAutoFit/>
          </a:bodyPr>
          <a:lstStyle/>
          <a:p>
            <a:r>
              <a:rPr kumimoji="1" lang="ja-JP" altLang="en-US" b="1" dirty="0" smtClean="0">
                <a:solidFill>
                  <a:srgbClr val="002060"/>
                </a:solidFill>
              </a:rPr>
              <a:t>オホーツク沿岸</a:t>
            </a:r>
            <a:r>
              <a:rPr kumimoji="1" lang="en-US" altLang="ja-JP" b="1" dirty="0" smtClean="0">
                <a:solidFill>
                  <a:srgbClr val="002060"/>
                </a:solidFill>
              </a:rPr>
              <a:t>8</a:t>
            </a:r>
            <a:r>
              <a:rPr kumimoji="1" lang="ja-JP" altLang="en-US" b="1" dirty="0" smtClean="0">
                <a:solidFill>
                  <a:srgbClr val="002060"/>
                </a:solidFill>
              </a:rPr>
              <a:t>地点（雄武，興部，紋別，湧別，常呂，網走，宇登呂，斜里）</a:t>
            </a:r>
            <a:endParaRPr kumimoji="1" lang="en-US" altLang="ja-JP" b="1" dirty="0" smtClean="0">
              <a:solidFill>
                <a:srgbClr val="002060"/>
              </a:solidFill>
            </a:endParaRPr>
          </a:p>
          <a:p>
            <a:r>
              <a:rPr kumimoji="1" lang="ja-JP" altLang="en-US" b="1" dirty="0" err="1" smtClean="0">
                <a:solidFill>
                  <a:srgbClr val="002060"/>
                </a:solidFill>
              </a:rPr>
              <a:t>の平</a:t>
            </a:r>
            <a:r>
              <a:rPr kumimoji="1" lang="ja-JP" altLang="en-US" b="1" dirty="0" smtClean="0">
                <a:solidFill>
                  <a:srgbClr val="002060"/>
                </a:solidFill>
              </a:rPr>
              <a:t>均した急変指数と海陸温度コントラストとの関係　</a:t>
            </a:r>
            <a:r>
              <a:rPr kumimoji="1" lang="en-US" altLang="ja-JP" b="1" dirty="0" smtClean="0">
                <a:solidFill>
                  <a:srgbClr val="002060"/>
                </a:solidFill>
              </a:rPr>
              <a:t>5</a:t>
            </a:r>
            <a:r>
              <a:rPr kumimoji="1" lang="ja-JP" altLang="en-US" b="1" dirty="0" smtClean="0">
                <a:solidFill>
                  <a:srgbClr val="002060"/>
                </a:solidFill>
              </a:rPr>
              <a:t>月</a:t>
            </a:r>
            <a:endParaRPr kumimoji="1" lang="ja-JP" altLang="en-US" b="1" dirty="0">
              <a:solidFill>
                <a:srgbClr val="002060"/>
              </a:solidFill>
            </a:endParaRPr>
          </a:p>
        </p:txBody>
      </p:sp>
      <p:sp>
        <p:nvSpPr>
          <p:cNvPr id="16" name="テキスト ボックス 15"/>
          <p:cNvSpPr txBox="1"/>
          <p:nvPr/>
        </p:nvSpPr>
        <p:spPr>
          <a:xfrm>
            <a:off x="1389220" y="5921969"/>
            <a:ext cx="6372225" cy="646331"/>
          </a:xfrm>
          <a:prstGeom prst="rect">
            <a:avLst/>
          </a:prstGeom>
          <a:noFill/>
        </p:spPr>
        <p:txBody>
          <a:bodyPr wrap="square" rtlCol="0">
            <a:spAutoFit/>
          </a:bodyPr>
          <a:lstStyle/>
          <a:p>
            <a:pPr algn="ctr"/>
            <a:r>
              <a:rPr lang="ja-JP" altLang="en-US" b="1" dirty="0" smtClean="0">
                <a:solidFill>
                  <a:srgbClr val="FF0000"/>
                </a:solidFill>
              </a:rPr>
              <a:t>最高気温急上昇指数</a:t>
            </a:r>
            <a:r>
              <a:rPr lang="ja-JP" altLang="en-US" b="1" dirty="0" smtClean="0"/>
              <a:t>と</a:t>
            </a:r>
            <a:r>
              <a:rPr lang="ja-JP" altLang="en-US" b="1" dirty="0" smtClean="0">
                <a:solidFill>
                  <a:srgbClr val="7030A0"/>
                </a:solidFill>
              </a:rPr>
              <a:t>海陸温度コントラスト</a:t>
            </a:r>
            <a:r>
              <a:rPr lang="ja-JP" altLang="en-US" b="1" dirty="0" smtClean="0"/>
              <a:t>の相関：</a:t>
            </a:r>
            <a:r>
              <a:rPr lang="en-US" altLang="ja-JP" b="1" dirty="0" smtClean="0"/>
              <a:t>0.57</a:t>
            </a:r>
          </a:p>
          <a:p>
            <a:pPr algn="ctr"/>
            <a:r>
              <a:rPr kumimoji="1" lang="ja-JP" altLang="en-US" b="1" dirty="0" smtClean="0">
                <a:solidFill>
                  <a:srgbClr val="00B0F0"/>
                </a:solidFill>
              </a:rPr>
              <a:t>最高気温急低下指数</a:t>
            </a:r>
            <a:r>
              <a:rPr kumimoji="1" lang="ja-JP" altLang="en-US" b="1" dirty="0" smtClean="0"/>
              <a:t>と</a:t>
            </a:r>
            <a:r>
              <a:rPr kumimoji="1" lang="ja-JP" altLang="en-US" b="1" dirty="0" smtClean="0">
                <a:solidFill>
                  <a:srgbClr val="7030A0"/>
                </a:solidFill>
              </a:rPr>
              <a:t>海陸温度コントラスト</a:t>
            </a:r>
            <a:r>
              <a:rPr kumimoji="1" lang="ja-JP" altLang="en-US" b="1" dirty="0" smtClean="0"/>
              <a:t>の相関：</a:t>
            </a:r>
            <a:r>
              <a:rPr kumimoji="1" lang="en-US" altLang="ja-JP" b="1" dirty="0" smtClean="0"/>
              <a:t>0.50</a:t>
            </a:r>
            <a:endParaRPr kumimoji="1" lang="ja-JP" altLang="en-US" b="1" dirty="0"/>
          </a:p>
        </p:txBody>
      </p:sp>
    </p:spTree>
    <p:extLst>
      <p:ext uri="{BB962C8B-B14F-4D97-AF65-F5344CB8AC3E}">
        <p14:creationId xmlns:p14="http://schemas.microsoft.com/office/powerpoint/2010/main" val="35947366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時系列　</a:t>
            </a:r>
            <a:r>
              <a:rPr kumimoji="1" lang="en-US" altLang="ja-JP" sz="2400" b="1" dirty="0" smtClean="0">
                <a:solidFill>
                  <a:schemeClr val="bg1"/>
                </a:solidFill>
              </a:rPr>
              <a:t>5</a:t>
            </a:r>
            <a:r>
              <a:rPr kumimoji="1" lang="ja-JP" altLang="en-US" sz="2400" b="1" dirty="0" smtClean="0">
                <a:solidFill>
                  <a:schemeClr val="bg1"/>
                </a:solidFill>
              </a:rPr>
              <a:t>月</a:t>
            </a:r>
            <a:r>
              <a:rPr kumimoji="1" lang="en-US" altLang="ja-JP" sz="2400" b="1" dirty="0" smtClean="0">
                <a:solidFill>
                  <a:schemeClr val="bg1"/>
                </a:solidFill>
              </a:rPr>
              <a:t>6</a:t>
            </a:r>
            <a:r>
              <a:rPr kumimoji="1" lang="ja-JP" altLang="en-US" sz="2400" b="1" dirty="0" smtClean="0">
                <a:solidFill>
                  <a:schemeClr val="bg1"/>
                </a:solidFill>
              </a:rPr>
              <a:t>日の再現性はよくはない</a:t>
            </a:r>
            <a:r>
              <a:rPr lang="ja-JP" altLang="en-US" sz="2400" b="1" dirty="0">
                <a:solidFill>
                  <a:schemeClr val="bg1"/>
                </a:solidFill>
              </a:rPr>
              <a:t>　</a:t>
            </a:r>
            <a:r>
              <a:rPr lang="en-US" altLang="ja-JP" sz="2400" b="1" dirty="0" smtClean="0">
                <a:solidFill>
                  <a:schemeClr val="bg1"/>
                </a:solidFill>
              </a:rPr>
              <a:t>7</a:t>
            </a:r>
            <a:r>
              <a:rPr lang="ja-JP" altLang="en-US" sz="2400" b="1" dirty="0" smtClean="0">
                <a:solidFill>
                  <a:schemeClr val="bg1"/>
                </a:solidFill>
              </a:rPr>
              <a:t>日は</a:t>
            </a:r>
            <a:r>
              <a:rPr lang="ja-JP" altLang="en-US" sz="2400" b="1" dirty="0" err="1" smtClean="0">
                <a:solidFill>
                  <a:schemeClr val="bg1"/>
                </a:solidFill>
              </a:rPr>
              <a:t>そこそこ</a:t>
            </a:r>
            <a:r>
              <a:rPr lang="ja-JP" altLang="en-US" sz="2400" b="1" dirty="0" smtClean="0">
                <a:solidFill>
                  <a:schemeClr val="bg1"/>
                </a:solidFill>
              </a:rPr>
              <a:t>よい</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987232" y="6123290"/>
            <a:ext cx="1800493" cy="369332"/>
          </a:xfrm>
          <a:prstGeom prst="rect">
            <a:avLst/>
          </a:prstGeom>
          <a:noFill/>
        </p:spPr>
        <p:txBody>
          <a:bodyPr wrap="none" rtlCol="0">
            <a:spAutoFit/>
          </a:bodyPr>
          <a:lstStyle/>
          <a:p>
            <a:pPr algn="ctr"/>
            <a:r>
              <a:rPr kumimoji="1" lang="ja-JP" altLang="en-US" b="1" dirty="0" smtClean="0"/>
              <a:t>アメダスの気温</a:t>
            </a:r>
            <a:endParaRPr kumimoji="1" lang="en-US" altLang="ja-JP" sz="2400" b="1" dirty="0" smtClean="0"/>
          </a:p>
        </p:txBody>
      </p:sp>
      <p:sp>
        <p:nvSpPr>
          <p:cNvPr id="16" name="テキスト ボックス 15"/>
          <p:cNvSpPr txBox="1"/>
          <p:nvPr/>
        </p:nvSpPr>
        <p:spPr>
          <a:xfrm>
            <a:off x="1202516" y="6123290"/>
            <a:ext cx="1211742" cy="369332"/>
          </a:xfrm>
          <a:prstGeom prst="rect">
            <a:avLst/>
          </a:prstGeom>
          <a:noFill/>
        </p:spPr>
        <p:txBody>
          <a:bodyPr wrap="none" rtlCol="0">
            <a:spAutoFit/>
          </a:bodyPr>
          <a:lstStyle/>
          <a:p>
            <a:pPr algn="ctr"/>
            <a:r>
              <a:rPr kumimoji="1" lang="en-US" altLang="ja-JP" b="1" dirty="0" smtClean="0"/>
              <a:t>CTL</a:t>
            </a:r>
            <a:r>
              <a:rPr kumimoji="1" lang="ja-JP" altLang="en-US" b="1" dirty="0" smtClean="0"/>
              <a:t>の気温</a:t>
            </a:r>
            <a:endParaRPr kumimoji="1" lang="en-US" altLang="ja-JP" sz="2400" b="1" dirty="0" smtClean="0"/>
          </a:p>
        </p:txBody>
      </p:sp>
      <p:sp>
        <p:nvSpPr>
          <p:cNvPr id="17" name="テキスト ボックス 16"/>
          <p:cNvSpPr txBox="1"/>
          <p:nvPr/>
        </p:nvSpPr>
        <p:spPr>
          <a:xfrm>
            <a:off x="3917838" y="6123290"/>
            <a:ext cx="1565814" cy="369332"/>
          </a:xfrm>
          <a:prstGeom prst="rect">
            <a:avLst/>
          </a:prstGeom>
          <a:noFill/>
        </p:spPr>
        <p:txBody>
          <a:bodyPr wrap="none" rtlCol="0">
            <a:spAutoFit/>
          </a:bodyPr>
          <a:lstStyle/>
          <a:p>
            <a:pPr algn="ctr"/>
            <a:r>
              <a:rPr kumimoji="1" lang="en-US" altLang="ja-JP" b="1" dirty="0" smtClean="0"/>
              <a:t>SST+6K</a:t>
            </a:r>
            <a:r>
              <a:rPr kumimoji="1" lang="ja-JP" altLang="en-US" b="1" dirty="0" smtClean="0"/>
              <a:t>の気温</a:t>
            </a:r>
            <a:endParaRPr kumimoji="1" lang="en-US" altLang="ja-JP" sz="2400" b="1" dirty="0" smtClean="0"/>
          </a:p>
        </p:txBody>
      </p:sp>
      <p:cxnSp>
        <p:nvCxnSpPr>
          <p:cNvPr id="18" name="直線コネクタ 17"/>
          <p:cNvCxnSpPr/>
          <p:nvPr/>
        </p:nvCxnSpPr>
        <p:spPr>
          <a:xfrm>
            <a:off x="6271725" y="6307956"/>
            <a:ext cx="642796" cy="0"/>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59720" y="6307956"/>
            <a:ext cx="64279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275042" y="6307956"/>
            <a:ext cx="6427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745" y="794271"/>
            <a:ext cx="6023175" cy="5329019"/>
          </a:xfrm>
          <a:prstGeom prst="rect">
            <a:avLst/>
          </a:prstGeom>
        </p:spPr>
      </p:pic>
      <p:graphicFrame>
        <p:nvGraphicFramePr>
          <p:cNvPr id="28" name="グラフ 27"/>
          <p:cNvGraphicFramePr>
            <a:graphicFrameLocks/>
          </p:cNvGraphicFramePr>
          <p:nvPr>
            <p:extLst>
              <p:ext uri="{D42A27DB-BD31-4B8C-83A1-F6EECF244321}">
                <p14:modId xmlns:p14="http://schemas.microsoft.com/office/powerpoint/2010/main" val="3898978293"/>
              </p:ext>
            </p:extLst>
          </p:nvPr>
        </p:nvGraphicFramePr>
        <p:xfrm>
          <a:off x="1862050" y="609605"/>
          <a:ext cx="5877099" cy="5207647"/>
        </p:xfrm>
        <a:graphic>
          <a:graphicData uri="http://schemas.openxmlformats.org/drawingml/2006/chart">
            <c:chart xmlns:c="http://schemas.openxmlformats.org/drawingml/2006/chart" xmlns:r="http://schemas.openxmlformats.org/officeDocument/2006/relationships" r:id="rId3"/>
          </a:graphicData>
        </a:graphic>
      </p:graphicFrame>
      <p:sp>
        <p:nvSpPr>
          <p:cNvPr id="29" name="正方形/長方形 28"/>
          <p:cNvSpPr/>
          <p:nvPr/>
        </p:nvSpPr>
        <p:spPr>
          <a:xfrm>
            <a:off x="2021393" y="1098247"/>
            <a:ext cx="1509576" cy="45737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530969" y="1098247"/>
            <a:ext cx="1710708" cy="45737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135733" y="5248414"/>
            <a:ext cx="1234078" cy="369332"/>
          </a:xfrm>
          <a:prstGeom prst="rect">
            <a:avLst/>
          </a:prstGeom>
          <a:solidFill>
            <a:schemeClr val="bg1"/>
          </a:solidFill>
        </p:spPr>
        <p:txBody>
          <a:bodyPr wrap="square" rtlCol="0">
            <a:spAutoFit/>
          </a:bodyPr>
          <a:lstStyle/>
          <a:p>
            <a:pPr algn="ctr"/>
            <a:r>
              <a:rPr kumimoji="1" lang="en-US" altLang="ja-JP" b="1" dirty="0" smtClean="0"/>
              <a:t>5</a:t>
            </a:r>
            <a:r>
              <a:rPr kumimoji="1" lang="ja-JP" altLang="en-US" b="1" dirty="0" smtClean="0"/>
              <a:t>月</a:t>
            </a:r>
            <a:r>
              <a:rPr kumimoji="1" lang="en-US" altLang="ja-JP" b="1" dirty="0" smtClean="0"/>
              <a:t>5</a:t>
            </a:r>
            <a:r>
              <a:rPr kumimoji="1" lang="ja-JP" altLang="en-US" b="1" dirty="0" smtClean="0"/>
              <a:t>日</a:t>
            </a:r>
            <a:r>
              <a:rPr kumimoji="1" lang="en-US" altLang="ja-JP" b="1" dirty="0" smtClean="0"/>
              <a:t>JST</a:t>
            </a:r>
            <a:endParaRPr kumimoji="1" lang="ja-JP" altLang="en-US" b="1" dirty="0"/>
          </a:p>
        </p:txBody>
      </p:sp>
      <p:sp>
        <p:nvSpPr>
          <p:cNvPr id="34" name="正方形/長方形 33"/>
          <p:cNvSpPr/>
          <p:nvPr/>
        </p:nvSpPr>
        <p:spPr>
          <a:xfrm>
            <a:off x="5241677" y="1098247"/>
            <a:ext cx="1710708" cy="45737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811331" y="5244310"/>
            <a:ext cx="1234078" cy="369332"/>
          </a:xfrm>
          <a:prstGeom prst="rect">
            <a:avLst/>
          </a:prstGeom>
          <a:solidFill>
            <a:schemeClr val="bg1"/>
          </a:solidFill>
        </p:spPr>
        <p:txBody>
          <a:bodyPr wrap="square" rtlCol="0">
            <a:spAutoFit/>
          </a:bodyPr>
          <a:lstStyle/>
          <a:p>
            <a:pPr algn="ctr"/>
            <a:r>
              <a:rPr kumimoji="1" lang="en-US" altLang="ja-JP" b="1" dirty="0" smtClean="0"/>
              <a:t>5</a:t>
            </a:r>
            <a:r>
              <a:rPr kumimoji="1" lang="ja-JP" altLang="en-US" b="1" dirty="0" smtClean="0"/>
              <a:t>月</a:t>
            </a:r>
            <a:r>
              <a:rPr kumimoji="1" lang="en-US" altLang="ja-JP" b="1" dirty="0" smtClean="0"/>
              <a:t>6</a:t>
            </a:r>
            <a:r>
              <a:rPr kumimoji="1" lang="ja-JP" altLang="en-US" b="1" dirty="0" smtClean="0"/>
              <a:t>日</a:t>
            </a:r>
            <a:r>
              <a:rPr kumimoji="1" lang="en-US" altLang="ja-JP" b="1" dirty="0" smtClean="0"/>
              <a:t>JST</a:t>
            </a:r>
            <a:endParaRPr kumimoji="1" lang="ja-JP" altLang="en-US" b="1" dirty="0"/>
          </a:p>
        </p:txBody>
      </p:sp>
      <p:sp>
        <p:nvSpPr>
          <p:cNvPr id="36" name="テキスト ボックス 35"/>
          <p:cNvSpPr txBox="1"/>
          <p:nvPr/>
        </p:nvSpPr>
        <p:spPr>
          <a:xfrm>
            <a:off x="5525497" y="5245410"/>
            <a:ext cx="1234078" cy="369332"/>
          </a:xfrm>
          <a:prstGeom prst="rect">
            <a:avLst/>
          </a:prstGeom>
          <a:solidFill>
            <a:schemeClr val="bg1"/>
          </a:solidFill>
        </p:spPr>
        <p:txBody>
          <a:bodyPr wrap="square" rtlCol="0">
            <a:spAutoFit/>
          </a:bodyPr>
          <a:lstStyle/>
          <a:p>
            <a:pPr algn="ctr"/>
            <a:r>
              <a:rPr kumimoji="1" lang="en-US" altLang="ja-JP" b="1" dirty="0" smtClean="0"/>
              <a:t>5</a:t>
            </a:r>
            <a:r>
              <a:rPr kumimoji="1" lang="ja-JP" altLang="en-US" b="1" dirty="0" smtClean="0"/>
              <a:t>月</a:t>
            </a:r>
            <a:r>
              <a:rPr lang="en-US" altLang="ja-JP" b="1" dirty="0"/>
              <a:t>7</a:t>
            </a:r>
            <a:r>
              <a:rPr kumimoji="1" lang="ja-JP" altLang="en-US" b="1" dirty="0" smtClean="0"/>
              <a:t>日</a:t>
            </a:r>
            <a:r>
              <a:rPr kumimoji="1" lang="en-US" altLang="ja-JP" b="1" dirty="0" smtClean="0"/>
              <a:t>JST</a:t>
            </a:r>
            <a:endParaRPr kumimoji="1" lang="ja-JP" altLang="en-US" b="1" dirty="0"/>
          </a:p>
        </p:txBody>
      </p:sp>
      <p:sp>
        <p:nvSpPr>
          <p:cNvPr id="11" name="テキスト ボックス 10"/>
          <p:cNvSpPr txBox="1"/>
          <p:nvPr/>
        </p:nvSpPr>
        <p:spPr>
          <a:xfrm>
            <a:off x="1921779" y="585885"/>
            <a:ext cx="5557932" cy="461665"/>
          </a:xfrm>
          <a:prstGeom prst="rect">
            <a:avLst/>
          </a:prstGeom>
          <a:solidFill>
            <a:schemeClr val="bg1"/>
          </a:solidFill>
        </p:spPr>
        <p:txBody>
          <a:bodyPr wrap="none" rtlCol="0">
            <a:spAutoFit/>
          </a:bodyPr>
          <a:lstStyle/>
          <a:p>
            <a:pPr algn="ctr"/>
            <a:r>
              <a:rPr kumimoji="1" lang="ja-JP" altLang="en-US" sz="2400" b="1" dirty="0" smtClean="0"/>
              <a:t>網走の</a:t>
            </a:r>
            <a:r>
              <a:rPr kumimoji="1" lang="en-US" altLang="ja-JP" sz="2400" b="1" dirty="0" smtClean="0"/>
              <a:t>T2m</a:t>
            </a:r>
            <a:r>
              <a:rPr kumimoji="1" lang="ja-JP" altLang="en-US" sz="2400" b="1" dirty="0" smtClean="0"/>
              <a:t>と</a:t>
            </a:r>
            <a:r>
              <a:rPr lang="ja-JP" altLang="en-US" sz="2400" b="1" dirty="0" smtClean="0"/>
              <a:t>モデルと</a:t>
            </a:r>
            <a:r>
              <a:rPr kumimoji="1" lang="ja-JP" altLang="en-US" sz="2400" b="1" dirty="0" smtClean="0"/>
              <a:t>観測の時系列</a:t>
            </a:r>
            <a:r>
              <a:rPr kumimoji="1" lang="en-US" altLang="ja-JP" sz="2400" b="1" dirty="0" smtClean="0"/>
              <a:t>[</a:t>
            </a:r>
            <a:r>
              <a:rPr kumimoji="1" lang="ja-JP" altLang="en-US" sz="2400" b="1" dirty="0" smtClean="0"/>
              <a:t>℃</a:t>
            </a:r>
            <a:r>
              <a:rPr kumimoji="1" lang="en-US" altLang="ja-JP" sz="2400" b="1" dirty="0" smtClean="0"/>
              <a:t>]</a:t>
            </a:r>
          </a:p>
        </p:txBody>
      </p:sp>
      <p:cxnSp>
        <p:nvCxnSpPr>
          <p:cNvPr id="37" name="直線コネクタ 36"/>
          <p:cNvCxnSpPr/>
          <p:nvPr/>
        </p:nvCxnSpPr>
        <p:spPr>
          <a:xfrm>
            <a:off x="4309353" y="2286000"/>
            <a:ext cx="2178996" cy="212063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4309353" y="2052536"/>
            <a:ext cx="2110902" cy="179961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8084321" y="1461331"/>
            <a:ext cx="3486685" cy="4647426"/>
          </a:xfrm>
          <a:prstGeom prst="rect">
            <a:avLst/>
          </a:prstGeom>
          <a:noFill/>
        </p:spPr>
        <p:txBody>
          <a:bodyPr wrap="square" rtlCol="0">
            <a:spAutoFit/>
          </a:bodyPr>
          <a:lstStyle/>
          <a:p>
            <a:r>
              <a:rPr kumimoji="1" lang="ja-JP" altLang="en-US" dirty="0" smtClean="0"/>
              <a:t>あの狭い領域で最低気温が</a:t>
            </a:r>
            <a:endParaRPr kumimoji="1" lang="en-US" altLang="ja-JP" dirty="0" smtClean="0"/>
          </a:p>
          <a:p>
            <a:r>
              <a:rPr lang="ja-JP" altLang="en-US" dirty="0" smtClean="0"/>
              <a:t>平均</a:t>
            </a:r>
            <a:r>
              <a:rPr lang="en-US" altLang="ja-JP" dirty="0" smtClean="0"/>
              <a:t>3~4℃</a:t>
            </a:r>
            <a:r>
              <a:rPr lang="ja-JP" altLang="en-US" dirty="0" smtClean="0"/>
              <a:t>くらい差が出て</a:t>
            </a:r>
            <a:endParaRPr lang="en-US" altLang="ja-JP" dirty="0" smtClean="0"/>
          </a:p>
          <a:p>
            <a:r>
              <a:rPr lang="ja-JP" altLang="en-US" dirty="0" smtClean="0"/>
              <a:t>いるんだから</a:t>
            </a:r>
            <a:endParaRPr lang="en-US" altLang="ja-JP" dirty="0" smtClean="0"/>
          </a:p>
          <a:p>
            <a:r>
              <a:rPr lang="ja-JP" altLang="en-US" dirty="0" smtClean="0"/>
              <a:t>やはり</a:t>
            </a:r>
            <a:r>
              <a:rPr lang="en-US" altLang="ja-JP" dirty="0" smtClean="0"/>
              <a:t>SST</a:t>
            </a:r>
            <a:r>
              <a:rPr lang="ja-JP" altLang="en-US" dirty="0" smtClean="0"/>
              <a:t>は重要だなと感じる</a:t>
            </a:r>
            <a:endParaRPr lang="en-US" altLang="ja-JP" dirty="0" smtClean="0"/>
          </a:p>
          <a:p>
            <a:endParaRPr lang="en-US" altLang="ja-JP" dirty="0"/>
          </a:p>
          <a:p>
            <a:r>
              <a:rPr lang="ja-JP" altLang="en-US" dirty="0" smtClean="0"/>
              <a:t>フェーンの上昇量が同じ（まぁ南風時には北にあるオホーツク海側の水温が関係しないのは当たり前）なので、次の日の最低気温に差を作っているのでよい</a:t>
            </a:r>
            <a:endParaRPr lang="en-US" altLang="ja-JP" dirty="0" smtClean="0"/>
          </a:p>
          <a:p>
            <a:r>
              <a:rPr lang="ja-JP" altLang="en-US" dirty="0" smtClean="0"/>
              <a:t>言い方へた</a:t>
            </a:r>
            <a:endParaRPr lang="en-US" altLang="ja-JP" dirty="0" smtClean="0"/>
          </a:p>
          <a:p>
            <a:endParaRPr lang="en-US" altLang="ja-JP" dirty="0"/>
          </a:p>
          <a:p>
            <a:r>
              <a:rPr lang="ja-JP" altLang="en-US" sz="4000" b="1" dirty="0" smtClean="0"/>
              <a:t>偏差と風の情報載せる</a:t>
            </a:r>
            <a:endParaRPr lang="en-US" altLang="ja-JP" b="1" dirty="0" smtClean="0"/>
          </a:p>
        </p:txBody>
      </p:sp>
      <p:cxnSp>
        <p:nvCxnSpPr>
          <p:cNvPr id="5" name="直線矢印コネクタ 4"/>
          <p:cNvCxnSpPr/>
          <p:nvPr/>
        </p:nvCxnSpPr>
        <p:spPr>
          <a:xfrm>
            <a:off x="6271725" y="3818178"/>
            <a:ext cx="0" cy="4894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6388442" y="4462045"/>
            <a:ext cx="0" cy="4894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0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bg1"/>
                </a:solidFill>
              </a:rPr>
              <a:t>モデルの設定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83663" y="6190944"/>
            <a:ext cx="3647152" cy="369332"/>
          </a:xfrm>
          <a:prstGeom prst="rect">
            <a:avLst/>
          </a:prstGeom>
          <a:noFill/>
        </p:spPr>
        <p:txBody>
          <a:bodyPr wrap="none" rtlCol="0">
            <a:spAutoFit/>
          </a:bodyPr>
          <a:lstStyle/>
          <a:p>
            <a:r>
              <a:rPr kumimoji="1" lang="ja-JP" altLang="en-US" dirty="0" smtClean="0"/>
              <a:t>小松謙介氏よりモデルデータ提供</a:t>
            </a:r>
            <a:endParaRPr kumimoji="1" lang="ja-JP" altLang="en-US" dirty="0"/>
          </a:p>
        </p:txBody>
      </p:sp>
      <p:sp>
        <p:nvSpPr>
          <p:cNvPr id="8" name="テキスト ボックス 7"/>
          <p:cNvSpPr txBox="1"/>
          <p:nvPr/>
        </p:nvSpPr>
        <p:spPr>
          <a:xfrm>
            <a:off x="4951329" y="577462"/>
            <a:ext cx="3836820" cy="6093976"/>
          </a:xfrm>
          <a:prstGeom prst="rect">
            <a:avLst/>
          </a:prstGeom>
          <a:noFill/>
        </p:spPr>
        <p:txBody>
          <a:bodyPr wrap="none" rtlCol="0">
            <a:spAutoFit/>
          </a:bodyPr>
          <a:lstStyle/>
          <a:p>
            <a:r>
              <a:rPr kumimoji="1" lang="en-US" altLang="ja-JP" sz="1600" dirty="0" smtClean="0"/>
              <a:t>WRF ver. 4.0</a:t>
            </a:r>
          </a:p>
          <a:p>
            <a:r>
              <a:rPr lang="ja-JP" altLang="en-US" sz="1600" u="sng" dirty="0" smtClean="0"/>
              <a:t>・</a:t>
            </a:r>
            <a:r>
              <a:rPr lang="en-US" altLang="ja-JP" sz="1600" u="sng" dirty="0" smtClean="0"/>
              <a:t>Initial and lateral boundary</a:t>
            </a:r>
          </a:p>
          <a:p>
            <a:r>
              <a:rPr lang="ja-JP" altLang="en-US" sz="1600" dirty="0" smtClean="0"/>
              <a:t>　</a:t>
            </a:r>
            <a:r>
              <a:rPr lang="en-US" altLang="ja-JP" sz="1600" dirty="0" smtClean="0"/>
              <a:t>ERA-I 0.75 degree, per 6hr</a:t>
            </a:r>
          </a:p>
          <a:p>
            <a:r>
              <a:rPr lang="en-US" altLang="ja-JP" sz="1600" dirty="0"/>
              <a:t> </a:t>
            </a:r>
            <a:r>
              <a:rPr lang="en-US" altLang="ja-JP" sz="1600" dirty="0" smtClean="0"/>
              <a:t>  OISST v2 0.25 degree, per 6hr(interpolate)</a:t>
            </a:r>
          </a:p>
          <a:p>
            <a:r>
              <a:rPr lang="ja-JP" altLang="en-US" sz="1600" u="sng" dirty="0" smtClean="0"/>
              <a:t>・</a:t>
            </a:r>
            <a:r>
              <a:rPr lang="en-US" altLang="ja-JP" sz="1600" u="sng" dirty="0" smtClean="0"/>
              <a:t>Horizontal resolution</a:t>
            </a:r>
          </a:p>
          <a:p>
            <a:r>
              <a:rPr lang="ja-JP" altLang="en-US" sz="1600" dirty="0"/>
              <a:t>　</a:t>
            </a:r>
            <a:r>
              <a:rPr lang="en-US" altLang="ja-JP" sz="1600" dirty="0" smtClean="0"/>
              <a:t> </a:t>
            </a:r>
            <a:r>
              <a:rPr lang="en-US" altLang="ja-JP" sz="1600" dirty="0" smtClean="0">
                <a:solidFill>
                  <a:srgbClr val="FF0000"/>
                </a:solidFill>
              </a:rPr>
              <a:t>15 km(d01),</a:t>
            </a:r>
            <a:r>
              <a:rPr lang="ja-JP" altLang="en-US" sz="1600" dirty="0" smtClean="0">
                <a:solidFill>
                  <a:srgbClr val="FF0000"/>
                </a:solidFill>
              </a:rPr>
              <a:t>　</a:t>
            </a:r>
            <a:r>
              <a:rPr lang="en-US" altLang="ja-JP" sz="1600" dirty="0" smtClean="0">
                <a:solidFill>
                  <a:srgbClr val="FF0000"/>
                </a:solidFill>
              </a:rPr>
              <a:t>5km</a:t>
            </a:r>
            <a:r>
              <a:rPr lang="ja-JP" altLang="en-US" sz="1600" dirty="0" smtClean="0">
                <a:solidFill>
                  <a:srgbClr val="FF0000"/>
                </a:solidFill>
              </a:rPr>
              <a:t>（</a:t>
            </a:r>
            <a:r>
              <a:rPr lang="en-US" altLang="ja-JP" sz="1600" dirty="0" smtClean="0">
                <a:solidFill>
                  <a:srgbClr val="FF0000"/>
                </a:solidFill>
              </a:rPr>
              <a:t>d02)</a:t>
            </a:r>
          </a:p>
          <a:p>
            <a:r>
              <a:rPr lang="ja-JP" altLang="en-US" sz="1600" u="sng" dirty="0" smtClean="0"/>
              <a:t>・</a:t>
            </a:r>
            <a:r>
              <a:rPr lang="en-US" altLang="ja-JP" sz="1600" u="sng" dirty="0" smtClean="0"/>
              <a:t>Time step</a:t>
            </a:r>
          </a:p>
          <a:p>
            <a:r>
              <a:rPr lang="en-US" altLang="ja-JP" sz="1600" dirty="0"/>
              <a:t> </a:t>
            </a:r>
            <a:r>
              <a:rPr lang="en-US" altLang="ja-JP" sz="1600" dirty="0" smtClean="0"/>
              <a:t>   60 sec (d01), 20 sec (d02)</a:t>
            </a:r>
          </a:p>
          <a:p>
            <a:r>
              <a:rPr lang="ja-JP" altLang="en-US" sz="1600" u="sng" dirty="0" smtClean="0"/>
              <a:t>・</a:t>
            </a:r>
            <a:r>
              <a:rPr lang="en-US" altLang="ja-JP" sz="1600" u="sng" dirty="0" smtClean="0"/>
              <a:t>Vertical layer</a:t>
            </a:r>
          </a:p>
          <a:p>
            <a:r>
              <a:rPr lang="ja-JP" altLang="en-US" sz="1600" dirty="0"/>
              <a:t>　</a:t>
            </a:r>
            <a:r>
              <a:rPr lang="en-US" altLang="ja-JP" sz="1600" dirty="0" smtClean="0"/>
              <a:t> 41 layers (up to 50 </a:t>
            </a:r>
            <a:r>
              <a:rPr lang="en-US" altLang="ja-JP" sz="1600" dirty="0" err="1" smtClean="0"/>
              <a:t>hPa</a:t>
            </a:r>
            <a:r>
              <a:rPr lang="en-US" altLang="ja-JP" sz="1600" dirty="0" smtClean="0"/>
              <a:t>)</a:t>
            </a:r>
          </a:p>
          <a:p>
            <a:r>
              <a:rPr lang="ja-JP" altLang="en-US" sz="1600" u="sng" dirty="0" smtClean="0"/>
              <a:t>・</a:t>
            </a:r>
            <a:r>
              <a:rPr lang="en-US" altLang="ja-JP" sz="1600" u="sng" dirty="0" smtClean="0"/>
              <a:t>Microphysics</a:t>
            </a:r>
          </a:p>
          <a:p>
            <a:r>
              <a:rPr lang="ja-JP" altLang="en-US" sz="1600" dirty="0"/>
              <a:t>　</a:t>
            </a:r>
            <a:r>
              <a:rPr lang="en-US" altLang="ja-JP" sz="1600" dirty="0" smtClean="0"/>
              <a:t>  New Thompson</a:t>
            </a:r>
          </a:p>
          <a:p>
            <a:r>
              <a:rPr lang="ja-JP" altLang="en-US" sz="1600" u="sng" dirty="0" smtClean="0"/>
              <a:t>・</a:t>
            </a:r>
            <a:r>
              <a:rPr kumimoji="1" lang="en-US" altLang="ja-JP" sz="1600" u="sng" dirty="0" smtClean="0"/>
              <a:t>Cumulus </a:t>
            </a:r>
          </a:p>
          <a:p>
            <a:r>
              <a:rPr lang="ja-JP" altLang="en-US" sz="1600" dirty="0"/>
              <a:t>　</a:t>
            </a:r>
            <a:r>
              <a:rPr kumimoji="1" lang="en-US" altLang="ja-JP" sz="1600" dirty="0" err="1" smtClean="0"/>
              <a:t>Tiedtke</a:t>
            </a:r>
            <a:r>
              <a:rPr kumimoji="1" lang="en-US" altLang="ja-JP" sz="1600" dirty="0" smtClean="0"/>
              <a:t> scheme</a:t>
            </a:r>
          </a:p>
          <a:p>
            <a:r>
              <a:rPr lang="ja-JP" altLang="en-US" sz="1600" u="sng" dirty="0" smtClean="0"/>
              <a:t>・</a:t>
            </a:r>
            <a:r>
              <a:rPr kumimoji="1" lang="en-US" altLang="ja-JP" sz="1600" u="sng" dirty="0" smtClean="0"/>
              <a:t>Long, short wave radiation</a:t>
            </a:r>
          </a:p>
          <a:p>
            <a:r>
              <a:rPr lang="ja-JP" altLang="en-US" sz="1600" dirty="0"/>
              <a:t>　</a:t>
            </a:r>
            <a:r>
              <a:rPr kumimoji="1" lang="en-US" altLang="ja-JP" sz="1600" dirty="0" smtClean="0"/>
              <a:t> RRTMG</a:t>
            </a:r>
          </a:p>
          <a:p>
            <a:r>
              <a:rPr lang="ja-JP" altLang="en-US" sz="1600" u="sng" dirty="0" smtClean="0"/>
              <a:t>・</a:t>
            </a:r>
            <a:r>
              <a:rPr kumimoji="1" lang="en-US" altLang="ja-JP" sz="1600" u="sng" dirty="0" smtClean="0"/>
              <a:t>PBL </a:t>
            </a:r>
          </a:p>
          <a:p>
            <a:r>
              <a:rPr lang="ja-JP" altLang="en-US" sz="1600" dirty="0"/>
              <a:t>　</a:t>
            </a:r>
            <a:r>
              <a:rPr kumimoji="1" lang="en-US" altLang="ja-JP" sz="1600" dirty="0" smtClean="0"/>
              <a:t> Mellor-Yamada-</a:t>
            </a:r>
            <a:r>
              <a:rPr kumimoji="1" lang="en-US" altLang="ja-JP" sz="1600" dirty="0" err="1" smtClean="0"/>
              <a:t>Janic</a:t>
            </a:r>
            <a:endParaRPr kumimoji="1" lang="en-US" altLang="ja-JP" sz="1600" dirty="0" smtClean="0"/>
          </a:p>
          <a:p>
            <a:r>
              <a:rPr lang="ja-JP" altLang="en-US" sz="1600" u="sng" dirty="0" smtClean="0"/>
              <a:t>・</a:t>
            </a:r>
            <a:r>
              <a:rPr lang="en-US" altLang="ja-JP" sz="1600" u="sng" dirty="0" smtClean="0"/>
              <a:t>Land surface </a:t>
            </a:r>
          </a:p>
          <a:p>
            <a:r>
              <a:rPr lang="ja-JP" altLang="en-US" sz="1600" dirty="0"/>
              <a:t>　</a:t>
            </a:r>
            <a:r>
              <a:rPr lang="en-US" altLang="ja-JP" sz="1600" dirty="0" smtClean="0"/>
              <a:t> Noah Land Surface model</a:t>
            </a:r>
          </a:p>
          <a:p>
            <a:r>
              <a:rPr lang="ja-JP" altLang="en-US" sz="1600" u="sng" dirty="0" smtClean="0"/>
              <a:t>・</a:t>
            </a:r>
            <a:r>
              <a:rPr kumimoji="1" lang="en-US" altLang="ja-JP" sz="1600" u="sng" dirty="0" smtClean="0"/>
              <a:t>Surface layer</a:t>
            </a:r>
            <a:r>
              <a:rPr kumimoji="1" lang="en-US" altLang="ja-JP" sz="1600" dirty="0" smtClean="0"/>
              <a:t> </a:t>
            </a:r>
          </a:p>
          <a:p>
            <a:r>
              <a:rPr lang="ja-JP" altLang="en-US" sz="1600" dirty="0"/>
              <a:t>　</a:t>
            </a:r>
            <a:r>
              <a:rPr kumimoji="1" lang="en-US" altLang="ja-JP" sz="1600" dirty="0" smtClean="0"/>
              <a:t>  Eta similarity</a:t>
            </a:r>
          </a:p>
          <a:p>
            <a:r>
              <a:rPr lang="ja-JP" altLang="en-US" sz="1600" u="sng" dirty="0" smtClean="0"/>
              <a:t>・</a:t>
            </a:r>
            <a:r>
              <a:rPr lang="en-US" altLang="ja-JP" sz="1600" u="sng" dirty="0" smtClean="0"/>
              <a:t>feedback</a:t>
            </a:r>
          </a:p>
          <a:p>
            <a:r>
              <a:rPr lang="en-US" altLang="ja-JP" sz="1600" dirty="0" smtClean="0"/>
              <a:t>      one-way nest</a:t>
            </a:r>
            <a:endParaRPr kumimoji="1" lang="ja-JP" altLang="en-US" sz="1600" dirty="0"/>
          </a:p>
        </p:txBody>
      </p:sp>
      <p:sp>
        <p:nvSpPr>
          <p:cNvPr id="9" name="テキスト ボックス 8"/>
          <p:cNvSpPr txBox="1"/>
          <p:nvPr/>
        </p:nvSpPr>
        <p:spPr>
          <a:xfrm>
            <a:off x="216471" y="4241776"/>
            <a:ext cx="3970511" cy="1877437"/>
          </a:xfrm>
          <a:prstGeom prst="rect">
            <a:avLst/>
          </a:prstGeom>
          <a:noFill/>
        </p:spPr>
        <p:txBody>
          <a:bodyPr wrap="none" rtlCol="0">
            <a:spAutoFit/>
          </a:bodyPr>
          <a:lstStyle/>
          <a:p>
            <a:r>
              <a:rPr lang="ja-JP" altLang="en-US" sz="1600" dirty="0"/>
              <a:t>・</a:t>
            </a:r>
            <a:r>
              <a:rPr kumimoji="1" lang="en-US" altLang="ja-JP" sz="1600" dirty="0" smtClean="0"/>
              <a:t>Period of simulation</a:t>
            </a:r>
          </a:p>
          <a:p>
            <a:r>
              <a:rPr lang="en-US" altLang="ja-JP" sz="1600" dirty="0" smtClean="0"/>
              <a:t>  1998/05/04</a:t>
            </a:r>
            <a:r>
              <a:rPr lang="ja-JP" altLang="en-US" sz="1600" dirty="0" smtClean="0"/>
              <a:t>　</a:t>
            </a:r>
            <a:r>
              <a:rPr lang="en-US" altLang="ja-JP" sz="1600" dirty="0" smtClean="0"/>
              <a:t>18 UTC</a:t>
            </a:r>
            <a:r>
              <a:rPr lang="ja-JP" altLang="en-US" sz="1600" dirty="0" smtClean="0"/>
              <a:t>　～　</a:t>
            </a:r>
            <a:r>
              <a:rPr lang="en-US" altLang="ja-JP" sz="1600" dirty="0" smtClean="0"/>
              <a:t>05/08</a:t>
            </a:r>
            <a:r>
              <a:rPr lang="ja-JP" altLang="en-US" sz="1600" dirty="0"/>
              <a:t>　</a:t>
            </a:r>
            <a:r>
              <a:rPr lang="en-US" altLang="ja-JP" sz="1600" dirty="0" smtClean="0"/>
              <a:t>00 UTC</a:t>
            </a:r>
          </a:p>
          <a:p>
            <a:r>
              <a:rPr lang="ja-JP" altLang="en-US" sz="1600" dirty="0" smtClean="0"/>
              <a:t>・</a:t>
            </a:r>
            <a:r>
              <a:rPr lang="en-US" altLang="ja-JP" sz="1600" dirty="0" smtClean="0"/>
              <a:t>Model result outputs in 1hr (d01) and </a:t>
            </a:r>
          </a:p>
          <a:p>
            <a:r>
              <a:rPr lang="en-US" altLang="ja-JP" sz="1600" dirty="0"/>
              <a:t> </a:t>
            </a:r>
            <a:r>
              <a:rPr lang="en-US" altLang="ja-JP" sz="1600" dirty="0" smtClean="0"/>
              <a:t>  10 min intervals (d02).</a:t>
            </a:r>
          </a:p>
          <a:p>
            <a:endParaRPr lang="en-US" altLang="ja-JP" sz="1600" dirty="0"/>
          </a:p>
          <a:p>
            <a:r>
              <a:rPr lang="ja-JP" altLang="en-US" sz="1600" dirty="0" smtClean="0"/>
              <a:t>ドメイン</a:t>
            </a:r>
            <a:r>
              <a:rPr lang="en-US" altLang="ja-JP" sz="1600" dirty="0" smtClean="0"/>
              <a:t>2</a:t>
            </a:r>
            <a:r>
              <a:rPr lang="ja-JP" altLang="en-US" sz="1600" dirty="0" err="1" smtClean="0"/>
              <a:t>だけ</a:t>
            </a:r>
            <a:r>
              <a:rPr lang="ja-JP" altLang="en-US" sz="1600" dirty="0" smtClean="0"/>
              <a:t>水温を変える．</a:t>
            </a:r>
            <a:endParaRPr lang="en-US" altLang="ja-JP" sz="1600" dirty="0" smtClean="0"/>
          </a:p>
          <a:p>
            <a:r>
              <a:rPr lang="ja-JP" altLang="en-US" sz="1600" dirty="0" smtClean="0"/>
              <a:t>ドメイン</a:t>
            </a:r>
            <a:r>
              <a:rPr lang="en-US" altLang="ja-JP" sz="1600" dirty="0" smtClean="0"/>
              <a:t>1</a:t>
            </a:r>
            <a:r>
              <a:rPr lang="ja-JP" altLang="en-US" sz="1600" dirty="0" smtClean="0"/>
              <a:t>は同じ．</a:t>
            </a:r>
            <a:endParaRPr lang="en-US" altLang="ja-JP" sz="1600" dirty="0" smtClean="0"/>
          </a:p>
        </p:txBody>
      </p:sp>
      <p:sp>
        <p:nvSpPr>
          <p:cNvPr id="11" name="テキスト ボックス 10"/>
          <p:cNvSpPr txBox="1"/>
          <p:nvPr/>
        </p:nvSpPr>
        <p:spPr>
          <a:xfrm>
            <a:off x="-53642" y="395659"/>
            <a:ext cx="4644220" cy="461665"/>
          </a:xfrm>
          <a:prstGeom prst="rect">
            <a:avLst/>
          </a:prstGeom>
          <a:noFill/>
        </p:spPr>
        <p:txBody>
          <a:bodyPr wrap="none" rtlCol="0">
            <a:spAutoFit/>
          </a:bodyPr>
          <a:lstStyle/>
          <a:p>
            <a:r>
              <a:rPr kumimoji="1" lang="en-US" altLang="ja-JP" sz="2400" u="sng" dirty="0" smtClean="0"/>
              <a:t>Regional model experiment by WRF</a:t>
            </a:r>
            <a:endParaRPr kumimoji="1" lang="ja-JP" altLang="en-US" sz="2400" u="sng" dirty="0" smtClean="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534" y="836712"/>
            <a:ext cx="3885871" cy="34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1638300" y="1238250"/>
            <a:ext cx="1857375" cy="1914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591777" y="1183843"/>
            <a:ext cx="545342" cy="369332"/>
          </a:xfrm>
          <a:prstGeom prst="rect">
            <a:avLst/>
          </a:prstGeom>
        </p:spPr>
        <p:txBody>
          <a:bodyPr wrap="none">
            <a:spAutoFit/>
          </a:bodyPr>
          <a:lstStyle/>
          <a:p>
            <a:r>
              <a:rPr lang="en-US" altLang="ja-JP" dirty="0" smtClean="0">
                <a:solidFill>
                  <a:srgbClr val="FF0000"/>
                </a:solidFill>
              </a:rPr>
              <a:t>do2</a:t>
            </a:r>
            <a:endParaRPr lang="ja-JP" altLang="en-US" dirty="0">
              <a:solidFill>
                <a:srgbClr val="FF0000"/>
              </a:solidFill>
            </a:endParaRPr>
          </a:p>
        </p:txBody>
      </p:sp>
      <p:sp>
        <p:nvSpPr>
          <p:cNvPr id="13" name="正方形/長方形 12"/>
          <p:cNvSpPr/>
          <p:nvPr/>
        </p:nvSpPr>
        <p:spPr>
          <a:xfrm>
            <a:off x="715485" y="901002"/>
            <a:ext cx="545342" cy="369332"/>
          </a:xfrm>
          <a:prstGeom prst="rect">
            <a:avLst/>
          </a:prstGeom>
        </p:spPr>
        <p:txBody>
          <a:bodyPr wrap="none">
            <a:spAutoFit/>
          </a:bodyPr>
          <a:lstStyle/>
          <a:p>
            <a:r>
              <a:rPr lang="en-US" altLang="ja-JP" dirty="0" smtClean="0"/>
              <a:t>do1</a:t>
            </a:r>
            <a:endParaRPr lang="ja-JP" altLang="en-US" dirty="0"/>
          </a:p>
        </p:txBody>
      </p:sp>
      <p:sp>
        <p:nvSpPr>
          <p:cNvPr id="5" name="テキスト ボックス 4"/>
          <p:cNvSpPr txBox="1"/>
          <p:nvPr/>
        </p:nvSpPr>
        <p:spPr>
          <a:xfrm>
            <a:off x="-4660149" y="835828"/>
            <a:ext cx="4801314" cy="1754326"/>
          </a:xfrm>
          <a:prstGeom prst="rect">
            <a:avLst/>
          </a:prstGeom>
          <a:noFill/>
        </p:spPr>
        <p:txBody>
          <a:bodyPr wrap="none" rtlCol="0">
            <a:spAutoFit/>
          </a:bodyPr>
          <a:lstStyle/>
          <a:p>
            <a:r>
              <a:rPr kumimoji="1" lang="ja-JP" altLang="en-US" dirty="0" smtClean="0"/>
              <a:t>なんでモデルをするのか改めて言う</a:t>
            </a:r>
            <a:endParaRPr kumimoji="1" lang="en-US" altLang="ja-JP" dirty="0" smtClean="0"/>
          </a:p>
          <a:p>
            <a:r>
              <a:rPr lang="ja-JP" altLang="en-US" dirty="0"/>
              <a:t>右</a:t>
            </a:r>
            <a:r>
              <a:rPr lang="ja-JP" altLang="en-US" dirty="0" smtClean="0"/>
              <a:t>半分はモデルのことで左はする意味の説明</a:t>
            </a:r>
            <a:endParaRPr lang="en-US" altLang="ja-JP" dirty="0" smtClean="0"/>
          </a:p>
          <a:p>
            <a:endParaRPr lang="en-US" altLang="ja-JP" dirty="0" smtClean="0"/>
          </a:p>
          <a:p>
            <a:r>
              <a:rPr lang="ja-JP" altLang="en-US" dirty="0"/>
              <a:t>何</a:t>
            </a:r>
            <a:r>
              <a:rPr lang="ja-JP" altLang="en-US" dirty="0" smtClean="0"/>
              <a:t>が狙いでするのか</a:t>
            </a:r>
            <a:endParaRPr lang="en-US" altLang="ja-JP" dirty="0" smtClean="0"/>
          </a:p>
          <a:p>
            <a:r>
              <a:rPr lang="ja-JP" altLang="en-US" dirty="0" smtClean="0"/>
              <a:t>どういう</a:t>
            </a:r>
            <a:r>
              <a:rPr lang="ja-JP" altLang="en-US" dirty="0"/>
              <a:t>実験</a:t>
            </a:r>
            <a:r>
              <a:rPr lang="ja-JP" altLang="en-US" dirty="0" smtClean="0"/>
              <a:t>をするのか</a:t>
            </a:r>
            <a:endParaRPr lang="en-US" altLang="ja-JP" dirty="0" smtClean="0"/>
          </a:p>
          <a:p>
            <a:r>
              <a:rPr lang="ja-JP" altLang="en-US" dirty="0"/>
              <a:t>明確</a:t>
            </a:r>
            <a:r>
              <a:rPr lang="ja-JP" altLang="en-US" dirty="0" smtClean="0"/>
              <a:t>に</a:t>
            </a:r>
            <a:endParaRPr lang="en-US" altLang="ja-JP" dirty="0" smtClean="0"/>
          </a:p>
        </p:txBody>
      </p:sp>
    </p:spTree>
    <p:extLst>
      <p:ext uri="{BB962C8B-B14F-4D97-AF65-F5344CB8AC3E}">
        <p14:creationId xmlns:p14="http://schemas.microsoft.com/office/powerpoint/2010/main" val="5132733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smtClean="0">
                <a:solidFill>
                  <a:schemeClr val="bg1"/>
                </a:solidFill>
              </a:rPr>
              <a:t>GHCN</a:t>
            </a:r>
            <a:r>
              <a:rPr lang="ja-JP" altLang="en-US" sz="2400" b="1" dirty="0" smtClean="0">
                <a:solidFill>
                  <a:schemeClr val="bg1"/>
                </a:solidFill>
              </a:rPr>
              <a:t>　→　</a:t>
            </a:r>
            <a:r>
              <a:rPr lang="en-US" altLang="ja-JP" sz="2400" b="1" dirty="0" err="1" smtClean="0">
                <a:solidFill>
                  <a:schemeClr val="bg1"/>
                </a:solidFill>
              </a:rPr>
              <a:t>GHCN+AMeDAS</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5298"/>
            <a:ext cx="4213167" cy="2691745"/>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957" y="945298"/>
            <a:ext cx="4213167" cy="2691745"/>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671" y="3715796"/>
            <a:ext cx="4213167" cy="2691745"/>
          </a:xfrm>
          <a:prstGeom prst="rect">
            <a:avLst/>
          </a:prstGeom>
        </p:spPr>
      </p:pic>
      <p:sp>
        <p:nvSpPr>
          <p:cNvPr id="12" name="右矢印 11"/>
          <p:cNvSpPr/>
          <p:nvPr/>
        </p:nvSpPr>
        <p:spPr>
          <a:xfrm>
            <a:off x="4342353" y="2053275"/>
            <a:ext cx="423417" cy="481460"/>
          </a:xfrm>
          <a:prstGeom prst="rightArrow">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665208" y="558758"/>
            <a:ext cx="1336814" cy="400110"/>
          </a:xfrm>
          <a:prstGeom prst="rect">
            <a:avLst/>
          </a:prstGeom>
          <a:solidFill>
            <a:schemeClr val="bg1"/>
          </a:solidFill>
        </p:spPr>
        <p:txBody>
          <a:bodyPr wrap="square" rtlCol="0">
            <a:spAutoFit/>
          </a:bodyPr>
          <a:lstStyle/>
          <a:p>
            <a:r>
              <a:rPr kumimoji="1" lang="en-US" altLang="ja-JP" sz="2000" b="1" dirty="0" smtClean="0"/>
              <a:t>GHCN</a:t>
            </a:r>
            <a:r>
              <a:rPr kumimoji="1" lang="ja-JP" altLang="en-US" sz="2000" b="1" dirty="0" smtClean="0"/>
              <a:t>のみ</a:t>
            </a:r>
            <a:endParaRPr kumimoji="1" lang="en-US" altLang="ja-JP" sz="2000" b="1" dirty="0" smtClean="0"/>
          </a:p>
        </p:txBody>
      </p:sp>
      <p:sp>
        <p:nvSpPr>
          <p:cNvPr id="14" name="テキスト ボックス 13"/>
          <p:cNvSpPr txBox="1"/>
          <p:nvPr/>
        </p:nvSpPr>
        <p:spPr>
          <a:xfrm>
            <a:off x="5119818" y="545188"/>
            <a:ext cx="3465887" cy="400110"/>
          </a:xfrm>
          <a:prstGeom prst="rect">
            <a:avLst/>
          </a:prstGeom>
          <a:solidFill>
            <a:schemeClr val="bg1"/>
          </a:solidFill>
        </p:spPr>
        <p:txBody>
          <a:bodyPr wrap="square" rtlCol="0">
            <a:spAutoFit/>
          </a:bodyPr>
          <a:lstStyle/>
          <a:p>
            <a:r>
              <a:rPr kumimoji="1" lang="en-US" altLang="ja-JP" sz="2000" b="1" dirty="0" smtClean="0"/>
              <a:t>GHCN</a:t>
            </a:r>
            <a:r>
              <a:rPr kumimoji="1" lang="ja-JP" altLang="en-US" sz="2000" b="1" dirty="0" smtClean="0"/>
              <a:t>から日本の地点を抜く</a:t>
            </a:r>
            <a:endParaRPr kumimoji="1" lang="en-US" altLang="ja-JP" sz="2000" b="1" dirty="0" smtClean="0"/>
          </a:p>
        </p:txBody>
      </p:sp>
      <p:sp>
        <p:nvSpPr>
          <p:cNvPr id="15" name="テキスト ボックス 14"/>
          <p:cNvSpPr txBox="1"/>
          <p:nvPr/>
        </p:nvSpPr>
        <p:spPr>
          <a:xfrm>
            <a:off x="5338838" y="5860762"/>
            <a:ext cx="1979611" cy="400110"/>
          </a:xfrm>
          <a:prstGeom prst="rect">
            <a:avLst/>
          </a:prstGeom>
          <a:solidFill>
            <a:schemeClr val="bg1"/>
          </a:solidFill>
        </p:spPr>
        <p:txBody>
          <a:bodyPr wrap="square" rtlCol="0">
            <a:spAutoFit/>
          </a:bodyPr>
          <a:lstStyle/>
          <a:p>
            <a:r>
              <a:rPr kumimoji="1" lang="en-US" altLang="ja-JP" sz="2000" b="1" dirty="0" err="1" smtClean="0"/>
              <a:t>GHCN+AMeDAS</a:t>
            </a:r>
            <a:endParaRPr kumimoji="1" lang="en-US" altLang="ja-JP" sz="2000" b="1" dirty="0" smtClean="0"/>
          </a:p>
        </p:txBody>
      </p:sp>
      <p:sp>
        <p:nvSpPr>
          <p:cNvPr id="16" name="右矢印 15"/>
          <p:cNvSpPr/>
          <p:nvPr/>
        </p:nvSpPr>
        <p:spPr>
          <a:xfrm rot="7559683">
            <a:off x="6080768" y="3882419"/>
            <a:ext cx="423417" cy="481460"/>
          </a:xfrm>
          <a:prstGeom prst="rightArrow">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59098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42740" y="206474"/>
            <a:ext cx="2563011" cy="6651526"/>
          </a:xfrm>
          <a:prstGeom prst="rect">
            <a:avLst/>
          </a:prstGeom>
        </p:spPr>
      </p:pic>
      <p:pic>
        <p:nvPicPr>
          <p:cNvPr id="8" name="図 7"/>
          <p:cNvPicPr>
            <a:picLocks noChangeAspect="1"/>
          </p:cNvPicPr>
          <p:nvPr/>
        </p:nvPicPr>
        <p:blipFill>
          <a:blip r:embed="rId3"/>
          <a:stretch>
            <a:fillRect/>
          </a:stretch>
        </p:blipFill>
        <p:spPr>
          <a:xfrm>
            <a:off x="0" y="206473"/>
            <a:ext cx="585267" cy="6965407"/>
          </a:xfrm>
          <a:prstGeom prst="rect">
            <a:avLst/>
          </a:prstGeom>
        </p:spPr>
      </p:pic>
      <p:sp>
        <p:nvSpPr>
          <p:cNvPr id="9" name="テキスト ボックス 8"/>
          <p:cNvSpPr txBox="1"/>
          <p:nvPr/>
        </p:nvSpPr>
        <p:spPr>
          <a:xfrm>
            <a:off x="3711920" y="5036798"/>
            <a:ext cx="2087431" cy="1754326"/>
          </a:xfrm>
          <a:prstGeom prst="rect">
            <a:avLst/>
          </a:prstGeom>
          <a:noFill/>
        </p:spPr>
        <p:txBody>
          <a:bodyPr wrap="none" rtlCol="0">
            <a:spAutoFit/>
          </a:bodyPr>
          <a:lstStyle/>
          <a:p>
            <a:r>
              <a:rPr kumimoji="1" lang="en-US" altLang="ja-JP" dirty="0" smtClean="0"/>
              <a:t>2004-2015</a:t>
            </a:r>
          </a:p>
          <a:p>
            <a:r>
              <a:rPr lang="ja-JP" altLang="en-US" dirty="0" smtClean="0"/>
              <a:t>全氷量（</a:t>
            </a:r>
            <a:r>
              <a:rPr lang="en-US" altLang="ja-JP" dirty="0" smtClean="0"/>
              <a:t>10</a:t>
            </a:r>
            <a:r>
              <a:rPr lang="ja-JP" altLang="en-US" dirty="0" smtClean="0"/>
              <a:t>分位） </a:t>
            </a:r>
            <a:endParaRPr lang="en-US" altLang="ja-JP" dirty="0" smtClean="0"/>
          </a:p>
          <a:p>
            <a:endParaRPr kumimoji="1" lang="en-US" altLang="ja-JP" dirty="0"/>
          </a:p>
          <a:p>
            <a:r>
              <a:rPr kumimoji="1" lang="en-US" altLang="ja-JP" dirty="0" smtClean="0"/>
              <a:t>1986</a:t>
            </a:r>
            <a:r>
              <a:rPr lang="en-US" altLang="ja-JP" dirty="0" smtClean="0"/>
              <a:t>-2003</a:t>
            </a:r>
          </a:p>
          <a:p>
            <a:r>
              <a:rPr kumimoji="1" lang="ja-JP" altLang="en-US" dirty="0" smtClean="0"/>
              <a:t>全氷量</a:t>
            </a:r>
            <a:endParaRPr kumimoji="1" lang="en-US" altLang="ja-JP" dirty="0" smtClean="0"/>
          </a:p>
          <a:p>
            <a:r>
              <a:rPr lang="ja-JP" altLang="en-US" dirty="0" smtClean="0"/>
              <a:t>流氷量（</a:t>
            </a:r>
            <a:r>
              <a:rPr lang="en-US" altLang="ja-JP" dirty="0" smtClean="0"/>
              <a:t>10</a:t>
            </a:r>
            <a:r>
              <a:rPr lang="ja-JP" altLang="en-US" dirty="0" smtClean="0"/>
              <a:t>分位）</a:t>
            </a:r>
            <a:endParaRPr kumimoji="1" lang="en-US" altLang="ja-JP" dirty="0" smtClean="0"/>
          </a:p>
        </p:txBody>
      </p:sp>
      <p:sp>
        <p:nvSpPr>
          <p:cNvPr id="10" name="正方形/長方形 9"/>
          <p:cNvSpPr/>
          <p:nvPr/>
        </p:nvSpPr>
        <p:spPr>
          <a:xfrm>
            <a:off x="3213980" y="6209953"/>
            <a:ext cx="497940" cy="18107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213980" y="5404007"/>
            <a:ext cx="497940" cy="18107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213980" y="6470406"/>
            <a:ext cx="497940" cy="181070"/>
          </a:xfrm>
          <a:prstGeom prst="rect">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17044" y="16349"/>
            <a:ext cx="2414402" cy="276999"/>
          </a:xfrm>
          <a:prstGeom prst="rect">
            <a:avLst/>
          </a:prstGeom>
          <a:solidFill>
            <a:schemeClr val="bg1"/>
          </a:solidFill>
        </p:spPr>
        <p:txBody>
          <a:bodyPr wrap="square">
            <a:spAutoFit/>
          </a:bodyPr>
          <a:lstStyle/>
          <a:p>
            <a:r>
              <a:rPr lang="en-US" altLang="ja-JP" sz="1200" dirty="0" smtClean="0"/>
              <a:t>         DEC</a:t>
            </a:r>
            <a:r>
              <a:rPr lang="ja-JP" altLang="en-US" sz="1200" dirty="0" smtClean="0"/>
              <a:t>  </a:t>
            </a:r>
            <a:r>
              <a:rPr lang="en-US" altLang="ja-JP" sz="1200" dirty="0" smtClean="0"/>
              <a:t>JAN</a:t>
            </a:r>
            <a:r>
              <a:rPr lang="ja-JP" altLang="en-US" sz="1200" dirty="0" smtClean="0"/>
              <a:t>  </a:t>
            </a:r>
            <a:r>
              <a:rPr lang="en-US" altLang="ja-JP" sz="1200" dirty="0" smtClean="0"/>
              <a:t>FEB </a:t>
            </a:r>
            <a:r>
              <a:rPr lang="ja-JP" altLang="en-US" sz="1200" dirty="0" smtClean="0"/>
              <a:t> </a:t>
            </a:r>
            <a:r>
              <a:rPr lang="en-US" altLang="ja-JP" sz="1200" dirty="0" smtClean="0"/>
              <a:t>MAR</a:t>
            </a:r>
            <a:r>
              <a:rPr lang="ja-JP" altLang="en-US" sz="1200" dirty="0" smtClean="0"/>
              <a:t> </a:t>
            </a:r>
            <a:r>
              <a:rPr lang="en-US" altLang="ja-JP" sz="1200" dirty="0" smtClean="0"/>
              <a:t>APR </a:t>
            </a:r>
            <a:r>
              <a:rPr lang="ja-JP" altLang="en-US" sz="1200" dirty="0" smtClean="0"/>
              <a:t> </a:t>
            </a:r>
            <a:r>
              <a:rPr lang="en-US" altLang="ja-JP" sz="1200" dirty="0" smtClean="0"/>
              <a:t>MAY</a:t>
            </a:r>
            <a:endParaRPr lang="en-US" altLang="ja-JP" sz="1200" dirty="0"/>
          </a:p>
        </p:txBody>
      </p:sp>
      <p:sp>
        <p:nvSpPr>
          <p:cNvPr id="14" name="正方形/長方形 13"/>
          <p:cNvSpPr/>
          <p:nvPr/>
        </p:nvSpPr>
        <p:spPr>
          <a:xfrm>
            <a:off x="3711920" y="293348"/>
            <a:ext cx="4572000" cy="4524315"/>
          </a:xfrm>
          <a:prstGeom prst="rect">
            <a:avLst/>
          </a:prstGeom>
        </p:spPr>
        <p:txBody>
          <a:bodyPr>
            <a:spAutoFit/>
          </a:bodyPr>
          <a:lstStyle/>
          <a:p>
            <a:r>
              <a:rPr lang="ja-JP" altLang="en-US" dirty="0" smtClean="0"/>
              <a:t>〇網走の沿岸海氷量の年別経過図</a:t>
            </a:r>
            <a:endParaRPr lang="en-US" altLang="ja-JP" dirty="0" smtClean="0"/>
          </a:p>
          <a:p>
            <a:endParaRPr lang="en-US" altLang="ja-JP" dirty="0"/>
          </a:p>
          <a:p>
            <a:r>
              <a:rPr lang="ja-JP" altLang="en-US" dirty="0" smtClean="0"/>
              <a:t>全氷量</a:t>
            </a:r>
          </a:p>
          <a:p>
            <a:r>
              <a:rPr lang="en-US" altLang="ja-JP" dirty="0" smtClean="0"/>
              <a:t>Total amount of sea ice in sight</a:t>
            </a:r>
          </a:p>
          <a:p>
            <a:r>
              <a:rPr lang="ja-JP" altLang="en-US" dirty="0" smtClean="0"/>
              <a:t>観測地点における全海域（港内を含める）に対して、海氷の占める割合。</a:t>
            </a:r>
            <a:r>
              <a:rPr lang="en-US" altLang="ja-JP" dirty="0" smtClean="0"/>
              <a:t>10</a:t>
            </a:r>
            <a:r>
              <a:rPr lang="ja-JP" altLang="en-US" dirty="0" smtClean="0"/>
              <a:t>分位法で表す。</a:t>
            </a:r>
          </a:p>
          <a:p>
            <a:endParaRPr lang="en-US" altLang="ja-JP" dirty="0" smtClean="0"/>
          </a:p>
          <a:p>
            <a:r>
              <a:rPr lang="ja-JP" altLang="en-US" dirty="0" smtClean="0"/>
              <a:t>流氷量</a:t>
            </a:r>
          </a:p>
          <a:p>
            <a:r>
              <a:rPr lang="en-US" altLang="ja-JP" dirty="0" smtClean="0"/>
              <a:t>Amount of drift ice in sight</a:t>
            </a:r>
          </a:p>
          <a:p>
            <a:r>
              <a:rPr lang="ja-JP" altLang="en-US" dirty="0" smtClean="0"/>
              <a:t>視界内の全海域から港内を除いた海域に対して、流氷の占める割合。</a:t>
            </a:r>
            <a:r>
              <a:rPr lang="en-US" altLang="ja-JP" dirty="0" smtClean="0"/>
              <a:t>10</a:t>
            </a:r>
            <a:r>
              <a:rPr lang="ja-JP" altLang="en-US" dirty="0" smtClean="0"/>
              <a:t>分位法で表す。流氷があってもその量が</a:t>
            </a:r>
            <a:r>
              <a:rPr lang="en-US" altLang="ja-JP" dirty="0" smtClean="0"/>
              <a:t>1</a:t>
            </a:r>
            <a:r>
              <a:rPr lang="ja-JP" altLang="en-US" dirty="0" smtClean="0"/>
              <a:t>に満たない場合は「</a:t>
            </a:r>
            <a:r>
              <a:rPr lang="en-US" altLang="ja-JP" dirty="0" smtClean="0"/>
              <a:t>0+</a:t>
            </a:r>
            <a:r>
              <a:rPr lang="ja-JP" altLang="en-US" dirty="0" smtClean="0"/>
              <a:t>」で表し、ほとんどの海域が流氷で覆われていてわずかに隙間がある場合には「</a:t>
            </a:r>
            <a:r>
              <a:rPr lang="en-US" altLang="ja-JP" dirty="0" smtClean="0"/>
              <a:t>10-</a:t>
            </a:r>
            <a:r>
              <a:rPr lang="ja-JP" altLang="en-US" dirty="0" smtClean="0"/>
              <a:t>」で表す。</a:t>
            </a:r>
            <a:endParaRPr lang="ja-JP" altLang="en-US" dirty="0"/>
          </a:p>
        </p:txBody>
      </p:sp>
      <p:sp>
        <p:nvSpPr>
          <p:cNvPr id="15" name="正方形/長方形 14"/>
          <p:cNvSpPr/>
          <p:nvPr/>
        </p:nvSpPr>
        <p:spPr>
          <a:xfrm>
            <a:off x="5907216" y="6257939"/>
            <a:ext cx="3236784" cy="523220"/>
          </a:xfrm>
          <a:prstGeom prst="rect">
            <a:avLst/>
          </a:prstGeom>
        </p:spPr>
        <p:txBody>
          <a:bodyPr wrap="none">
            <a:spAutoFit/>
          </a:bodyPr>
          <a:lstStyle/>
          <a:p>
            <a:r>
              <a:rPr lang="ja-JP" altLang="en-US" sz="1400" i="0" u="none" strike="noStrike" dirty="0" smtClean="0">
                <a:solidFill>
                  <a:srgbClr val="333333"/>
                </a:solidFill>
                <a:effectLst/>
                <a:latin typeface="Times New Roman" panose="02020603050405020304" pitchFamily="18" charset="0"/>
              </a:rPr>
              <a:t>気象庁</a:t>
            </a:r>
            <a:r>
              <a:rPr lang="en-US" altLang="ja-JP" sz="1400" i="0" u="none" strike="noStrike" dirty="0" smtClean="0">
                <a:solidFill>
                  <a:srgbClr val="333333"/>
                </a:solidFill>
                <a:effectLst/>
                <a:latin typeface="Times New Roman" panose="02020603050405020304" pitchFamily="18" charset="0"/>
              </a:rPr>
              <a:t>HP</a:t>
            </a:r>
          </a:p>
          <a:p>
            <a:r>
              <a:rPr lang="ja-JP" altLang="en-US" sz="1400" i="0" u="none" strike="noStrike" dirty="0" smtClean="0">
                <a:solidFill>
                  <a:srgbClr val="333333"/>
                </a:solidFill>
                <a:effectLst/>
                <a:latin typeface="Times New Roman" panose="02020603050405020304" pitchFamily="18" charset="0"/>
              </a:rPr>
              <a:t>北海道の沿岸海氷量の年別経過図より</a:t>
            </a:r>
            <a:endParaRPr lang="ja-JP" altLang="en-US" sz="1400" dirty="0"/>
          </a:p>
        </p:txBody>
      </p:sp>
      <p:sp>
        <p:nvSpPr>
          <p:cNvPr id="16" name="正方形/長方形 15"/>
          <p:cNvSpPr/>
          <p:nvPr/>
        </p:nvSpPr>
        <p:spPr>
          <a:xfrm>
            <a:off x="6145794" y="4817663"/>
            <a:ext cx="2998206" cy="923330"/>
          </a:xfrm>
          <a:prstGeom prst="rect">
            <a:avLst/>
          </a:prstGeom>
        </p:spPr>
        <p:txBody>
          <a:bodyPr wrap="square">
            <a:spAutoFit/>
          </a:bodyPr>
          <a:lstStyle/>
          <a:p>
            <a:r>
              <a:rPr lang="ja-JP" altLang="en-US" b="1" dirty="0" smtClean="0"/>
              <a:t>これを見る感じ</a:t>
            </a:r>
            <a:r>
              <a:rPr lang="en-US" altLang="ja-JP" b="1" dirty="0" smtClean="0"/>
              <a:t>5</a:t>
            </a:r>
            <a:r>
              <a:rPr lang="ja-JP" altLang="en-US" b="1" dirty="0" smtClean="0"/>
              <a:t>月に海氷が網走付近まであることは珍しいらしい。</a:t>
            </a:r>
            <a:endParaRPr lang="ja-JP" altLang="en-US" b="1" dirty="0"/>
          </a:p>
        </p:txBody>
      </p:sp>
    </p:spTree>
    <p:extLst>
      <p:ext uri="{BB962C8B-B14F-4D97-AF65-F5344CB8AC3E}">
        <p14:creationId xmlns:p14="http://schemas.microsoft.com/office/powerpoint/2010/main" val="15643463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852" y="1206230"/>
            <a:ext cx="7562103" cy="2297462"/>
          </a:xfrm>
          <a:prstGeom prst="rect">
            <a:avLst/>
          </a:prstGeom>
        </p:spPr>
      </p:pic>
      <p:sp>
        <p:nvSpPr>
          <p:cNvPr id="2" name="テキスト ボックス 1"/>
          <p:cNvSpPr txBox="1"/>
          <p:nvPr/>
        </p:nvSpPr>
        <p:spPr>
          <a:xfrm>
            <a:off x="330740" y="418289"/>
            <a:ext cx="9221821" cy="2123658"/>
          </a:xfrm>
          <a:prstGeom prst="rect">
            <a:avLst/>
          </a:prstGeom>
          <a:noFill/>
        </p:spPr>
        <p:txBody>
          <a:bodyPr wrap="square" rtlCol="0">
            <a:spAutoFit/>
          </a:bodyPr>
          <a:lstStyle/>
          <a:p>
            <a:r>
              <a:rPr kumimoji="1" lang="ja-JP" altLang="en-US" sz="9600" b="1" dirty="0" smtClean="0"/>
              <a:t>作り直し</a:t>
            </a:r>
            <a:r>
              <a:rPr kumimoji="1" lang="ja-JP" altLang="en-US" dirty="0" smtClean="0"/>
              <a:t>各年</a:t>
            </a:r>
            <a:r>
              <a:rPr kumimoji="1" lang="ja-JP" altLang="en-US" dirty="0"/>
              <a:t>の</a:t>
            </a:r>
            <a:r>
              <a:rPr kumimoji="1" lang="en-US" altLang="ja-JP" dirty="0"/>
              <a:t>5</a:t>
            </a:r>
            <a:r>
              <a:rPr kumimoji="1" lang="ja-JP" altLang="en-US" dirty="0"/>
              <a:t>月</a:t>
            </a:r>
            <a:r>
              <a:rPr kumimoji="1" lang="en-US" altLang="ja-JP" dirty="0"/>
              <a:t>5</a:t>
            </a:r>
            <a:r>
              <a:rPr kumimoji="1" lang="ja-JP" altLang="en-US" dirty="0"/>
              <a:t>日から</a:t>
            </a:r>
            <a:r>
              <a:rPr kumimoji="1" lang="en-US" altLang="ja-JP" dirty="0"/>
              <a:t>9</a:t>
            </a:r>
            <a:r>
              <a:rPr kumimoji="1" lang="ja-JP" altLang="en-US" dirty="0"/>
              <a:t>日までの</a:t>
            </a:r>
            <a:r>
              <a:rPr kumimoji="1" lang="en-US" altLang="ja-JP" dirty="0"/>
              <a:t>5</a:t>
            </a:r>
            <a:r>
              <a:rPr lang="ja-JP" altLang="en-US" dirty="0"/>
              <a:t>日平均したものから，</a:t>
            </a:r>
            <a:endParaRPr lang="en-US" altLang="ja-JP" dirty="0"/>
          </a:p>
          <a:p>
            <a:r>
              <a:rPr lang="ja-JP" altLang="en-US" dirty="0"/>
              <a:t>オホーツク海の</a:t>
            </a:r>
            <a:r>
              <a:rPr lang="en-US" altLang="ja-JP" dirty="0"/>
              <a:t>SST</a:t>
            </a:r>
            <a:r>
              <a:rPr lang="ja-JP" altLang="en-US" dirty="0"/>
              <a:t>（北緯</a:t>
            </a:r>
            <a:r>
              <a:rPr lang="en-US" altLang="ja-JP" dirty="0"/>
              <a:t>44‐46</a:t>
            </a:r>
            <a:r>
              <a:rPr lang="ja-JP" altLang="en-US" dirty="0"/>
              <a:t>度，東経</a:t>
            </a:r>
            <a:r>
              <a:rPr lang="en-US" altLang="ja-JP" dirty="0"/>
              <a:t>142‐146</a:t>
            </a:r>
            <a:r>
              <a:rPr lang="ja-JP" altLang="en-US" dirty="0"/>
              <a:t>度の領域平均した）の経年変化</a:t>
            </a:r>
            <a:endParaRPr kumimoji="1" lang="ja-JP" altLang="en-US" dirty="0"/>
          </a:p>
        </p:txBody>
      </p:sp>
      <p:grpSp>
        <p:nvGrpSpPr>
          <p:cNvPr id="5" name="グループ化 4"/>
          <p:cNvGrpSpPr/>
          <p:nvPr/>
        </p:nvGrpSpPr>
        <p:grpSpPr>
          <a:xfrm>
            <a:off x="-2876807" y="3568894"/>
            <a:ext cx="3438786" cy="2970364"/>
            <a:chOff x="-703976" y="4311279"/>
            <a:chExt cx="3438786" cy="2970364"/>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r="13857" b="788"/>
            <a:stretch/>
          </p:blipFill>
          <p:spPr>
            <a:xfrm>
              <a:off x="-703976" y="4311279"/>
              <a:ext cx="3438786" cy="2970364"/>
            </a:xfrm>
            <a:prstGeom prst="rect">
              <a:avLst/>
            </a:prstGeom>
          </p:spPr>
        </p:pic>
        <p:sp>
          <p:nvSpPr>
            <p:cNvPr id="3" name="正方形/長方形 2"/>
            <p:cNvSpPr/>
            <p:nvPr/>
          </p:nvSpPr>
          <p:spPr>
            <a:xfrm>
              <a:off x="1015417" y="5108157"/>
              <a:ext cx="704326" cy="546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9" name="グラフ 8"/>
          <p:cNvGraphicFramePr>
            <a:graphicFrameLocks/>
          </p:cNvGraphicFramePr>
          <p:nvPr>
            <p:extLst/>
          </p:nvPr>
        </p:nvGraphicFramePr>
        <p:xfrm>
          <a:off x="669956" y="2698897"/>
          <a:ext cx="7849356" cy="33337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1411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1066"/>
            <a:ext cx="9143999"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b="1" dirty="0" smtClean="0">
                <a:solidFill>
                  <a:schemeClr val="bg1"/>
                </a:solidFill>
              </a:rPr>
              <a:t>GHCN</a:t>
            </a:r>
            <a:r>
              <a:rPr lang="ja-JP" altLang="en-US" sz="2400" b="1" dirty="0">
                <a:solidFill>
                  <a:schemeClr val="bg1"/>
                </a:solidFill>
              </a:rPr>
              <a:t> </a:t>
            </a:r>
            <a:r>
              <a:rPr kumimoji="1" lang="en-US" altLang="ja-JP" sz="2400" b="1" dirty="0" smtClean="0">
                <a:solidFill>
                  <a:schemeClr val="bg1"/>
                </a:solidFill>
              </a:rPr>
              <a:t>5</a:t>
            </a:r>
            <a:r>
              <a:rPr kumimoji="1" lang="ja-JP" altLang="en-US" sz="2400" b="1" dirty="0" smtClean="0">
                <a:solidFill>
                  <a:schemeClr val="bg1"/>
                </a:solidFill>
              </a:rPr>
              <a:t>月の欠損値の割合</a:t>
            </a:r>
            <a:r>
              <a:rPr kumimoji="1" lang="en-US" altLang="ja-JP" sz="2400" b="1" dirty="0" smtClean="0">
                <a:solidFill>
                  <a:schemeClr val="bg1"/>
                </a:solidFill>
              </a:rPr>
              <a:t>[%]</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357" y="1687851"/>
            <a:ext cx="7373792" cy="4775099"/>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628" y="2735469"/>
            <a:ext cx="426721" cy="3724664"/>
          </a:xfrm>
          <a:prstGeom prst="rect">
            <a:avLst/>
          </a:prstGeom>
        </p:spPr>
      </p:pic>
      <p:sp>
        <p:nvSpPr>
          <p:cNvPr id="11" name="テキスト ボックス 10"/>
          <p:cNvSpPr txBox="1"/>
          <p:nvPr/>
        </p:nvSpPr>
        <p:spPr>
          <a:xfrm>
            <a:off x="451657" y="635365"/>
            <a:ext cx="8079971" cy="923330"/>
          </a:xfrm>
          <a:prstGeom prst="rect">
            <a:avLst/>
          </a:prstGeom>
          <a:noFill/>
        </p:spPr>
        <p:txBody>
          <a:bodyPr wrap="square" rtlCol="0">
            <a:spAutoFit/>
          </a:bodyPr>
          <a:lstStyle/>
          <a:p>
            <a:r>
              <a:rPr lang="ja-JP" altLang="en-US" b="1" dirty="0" smtClean="0">
                <a:solidFill>
                  <a:schemeClr val="accent5">
                    <a:lumMod val="50000"/>
                  </a:schemeClr>
                </a:solidFill>
              </a:rPr>
              <a:t>北海道網走とかの欠損が多い</a:t>
            </a:r>
            <a:r>
              <a:rPr lang="ja-JP" altLang="en-US" b="1" dirty="0">
                <a:solidFill>
                  <a:schemeClr val="accent5">
                    <a:lumMod val="50000"/>
                  </a:schemeClr>
                </a:solidFill>
              </a:rPr>
              <a:t>．</a:t>
            </a:r>
            <a:r>
              <a:rPr lang="ja-JP" altLang="en-US" b="1" dirty="0" smtClean="0">
                <a:solidFill>
                  <a:schemeClr val="accent5">
                    <a:lumMod val="50000"/>
                  </a:schemeClr>
                </a:solidFill>
              </a:rPr>
              <a:t>アメダスはこれほど欠損はない．</a:t>
            </a:r>
            <a:endParaRPr lang="en-US" altLang="ja-JP" b="1" dirty="0" smtClean="0">
              <a:solidFill>
                <a:schemeClr val="accent5">
                  <a:lumMod val="50000"/>
                </a:schemeClr>
              </a:solidFill>
            </a:endParaRPr>
          </a:p>
          <a:p>
            <a:r>
              <a:rPr lang="ja-JP" altLang="en-US" b="1" dirty="0" smtClean="0">
                <a:solidFill>
                  <a:schemeClr val="accent5">
                    <a:lumMod val="50000"/>
                  </a:schemeClr>
                </a:solidFill>
              </a:rPr>
              <a:t>オホーツク海側の世界の中の立ち位置が大事なのでそれでは困る．</a:t>
            </a:r>
            <a:endParaRPr lang="en-US" altLang="ja-JP" b="1" dirty="0" smtClean="0">
              <a:solidFill>
                <a:schemeClr val="accent5">
                  <a:lumMod val="50000"/>
                </a:schemeClr>
              </a:solidFill>
            </a:endParaRPr>
          </a:p>
          <a:p>
            <a:r>
              <a:rPr lang="ja-JP" altLang="en-US" b="1" dirty="0" smtClean="0">
                <a:solidFill>
                  <a:srgbClr val="FF0000"/>
                </a:solidFill>
              </a:rPr>
              <a:t>→日本のデータはアメダスのデータを使用する</a:t>
            </a:r>
            <a:endParaRPr kumimoji="1" lang="ja-JP" altLang="en-US" b="1" dirty="0">
              <a:solidFill>
                <a:srgbClr val="FF0000"/>
              </a:solidFill>
            </a:endParaRPr>
          </a:p>
        </p:txBody>
      </p:sp>
      <p:sp>
        <p:nvSpPr>
          <p:cNvPr id="12" name="正方形/長方形 11"/>
          <p:cNvSpPr/>
          <p:nvPr/>
        </p:nvSpPr>
        <p:spPr>
          <a:xfrm>
            <a:off x="8342416" y="1962416"/>
            <a:ext cx="503664" cy="369332"/>
          </a:xfrm>
          <a:prstGeom prst="rect">
            <a:avLst/>
          </a:prstGeom>
        </p:spPr>
        <p:txBody>
          <a:bodyPr wrap="none">
            <a:spAutoFit/>
          </a:bodyPr>
          <a:lstStyle/>
          <a:p>
            <a:r>
              <a:rPr lang="en-US" altLang="ja-JP" b="1" dirty="0"/>
              <a:t>[%]</a:t>
            </a:r>
          </a:p>
        </p:txBody>
      </p:sp>
    </p:spTree>
    <p:extLst>
      <p:ext uri="{BB962C8B-B14F-4D97-AF65-F5344CB8AC3E}">
        <p14:creationId xmlns:p14="http://schemas.microsoft.com/office/powerpoint/2010/main" val="30302502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433106270"/>
              </p:ext>
            </p:extLst>
          </p:nvPr>
        </p:nvGraphicFramePr>
        <p:xfrm>
          <a:off x="0" y="2"/>
          <a:ext cx="5410200" cy="6858000"/>
        </p:xfrm>
        <a:graphic>
          <a:graphicData uri="http://schemas.openxmlformats.org/drawingml/2006/table">
            <a:tbl>
              <a:tblPr firstRow="1" bandRow="1">
                <a:tableStyleId>{2D5ABB26-0587-4C30-8999-92F81FD0307C}</a:tableStyleId>
              </a:tblPr>
              <a:tblGrid>
                <a:gridCol w="1352550">
                  <a:extLst>
                    <a:ext uri="{9D8B030D-6E8A-4147-A177-3AD203B41FA5}">
                      <a16:colId xmlns:a16="http://schemas.microsoft.com/office/drawing/2014/main" val="2199657436"/>
                    </a:ext>
                  </a:extLst>
                </a:gridCol>
                <a:gridCol w="1352550">
                  <a:extLst>
                    <a:ext uri="{9D8B030D-6E8A-4147-A177-3AD203B41FA5}">
                      <a16:colId xmlns:a16="http://schemas.microsoft.com/office/drawing/2014/main" val="3657410889"/>
                    </a:ext>
                  </a:extLst>
                </a:gridCol>
                <a:gridCol w="1352550">
                  <a:extLst>
                    <a:ext uri="{9D8B030D-6E8A-4147-A177-3AD203B41FA5}">
                      <a16:colId xmlns:a16="http://schemas.microsoft.com/office/drawing/2014/main" val="1467619442"/>
                    </a:ext>
                  </a:extLst>
                </a:gridCol>
                <a:gridCol w="1352550">
                  <a:extLst>
                    <a:ext uri="{9D8B030D-6E8A-4147-A177-3AD203B41FA5}">
                      <a16:colId xmlns:a16="http://schemas.microsoft.com/office/drawing/2014/main" val="208745414"/>
                    </a:ext>
                  </a:extLst>
                </a:gridCol>
              </a:tblGrid>
              <a:tr h="1143000">
                <a:tc>
                  <a:txBody>
                    <a:bodyPr/>
                    <a:lstStyle/>
                    <a:p>
                      <a:endParaRPr kumimoji="1" lang="ja-JP" altLang="en-US" dirty="0"/>
                    </a:p>
                  </a:txBody>
                  <a:tcP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49634494"/>
                  </a:ext>
                </a:extLst>
              </a:tr>
              <a:tr h="1143000">
                <a:tc>
                  <a:txBody>
                    <a:bodyPr/>
                    <a:lstStyle/>
                    <a:p>
                      <a:endParaRPr kumimoji="1" lang="ja-JP" altLang="en-US" dirty="0"/>
                    </a:p>
                  </a:txBody>
                  <a:tcP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737261839"/>
                  </a:ext>
                </a:extLst>
              </a:tr>
              <a:tr h="1143000">
                <a:tc>
                  <a:txBody>
                    <a:bodyPr/>
                    <a:lstStyle/>
                    <a:p>
                      <a:endParaRPr kumimoji="1" lang="ja-JP" altLang="en-US" dirty="0"/>
                    </a:p>
                  </a:txBody>
                  <a:tcP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926710471"/>
                  </a:ext>
                </a:extLst>
              </a:tr>
              <a:tr h="1143000">
                <a:tc>
                  <a:txBody>
                    <a:bodyPr/>
                    <a:lstStyle/>
                    <a:p>
                      <a:endParaRPr kumimoji="1" lang="ja-JP" altLang="en-US" dirty="0"/>
                    </a:p>
                  </a:txBody>
                  <a:tcPr>
                    <a:blipFill dpi="0" rotWithShape="1">
                      <a:blip r:embed="rId1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5">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6">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634435327"/>
                  </a:ext>
                </a:extLst>
              </a:tr>
              <a:tr h="1143000">
                <a:tc>
                  <a:txBody>
                    <a:bodyPr/>
                    <a:lstStyle/>
                    <a:p>
                      <a:endParaRPr kumimoji="1" lang="ja-JP" altLang="en-US" dirty="0"/>
                    </a:p>
                  </a:txBody>
                  <a:tcPr>
                    <a:blipFill dpi="0" rotWithShape="1">
                      <a:blip r:embed="rId18">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19">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20">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21">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85541610"/>
                  </a:ext>
                </a:extLst>
              </a:tr>
              <a:tr h="1143000">
                <a:tc>
                  <a:txBody>
                    <a:bodyPr/>
                    <a:lstStyle/>
                    <a:p>
                      <a:endParaRPr kumimoji="1" lang="ja-JP" altLang="en-US" dirty="0"/>
                    </a:p>
                  </a:txBody>
                  <a:tcPr>
                    <a:blipFill dpi="0" rotWithShape="1">
                      <a:blip r:embed="rId22">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23">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24">
                        <a:extLst>
                          <a:ext uri="{28A0092B-C50C-407E-A947-70E740481C1C}">
                            <a14:useLocalDpi xmlns:a14="http://schemas.microsoft.com/office/drawing/2010/main" val="0"/>
                          </a:ext>
                        </a:extLst>
                      </a:blip>
                      <a:srcRect/>
                      <a:stretch>
                        <a:fillRect/>
                      </a:stretch>
                    </a:blipFill>
                  </a:tcPr>
                </a:tc>
                <a:tc>
                  <a:txBody>
                    <a:bodyPr/>
                    <a:lstStyle/>
                    <a:p>
                      <a:endParaRPr kumimoji="1" lang="ja-JP" altLang="en-US" dirty="0"/>
                    </a:p>
                  </a:txBody>
                  <a:tcPr>
                    <a:blipFill dpi="0" rotWithShape="1">
                      <a:blip r:embed="rId2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79078467"/>
                  </a:ext>
                </a:extLst>
              </a:tr>
            </a:tbl>
          </a:graphicData>
        </a:graphic>
      </p:graphicFrame>
    </p:spTree>
    <p:extLst>
      <p:ext uri="{BB962C8B-B14F-4D97-AF65-F5344CB8AC3E}">
        <p14:creationId xmlns:p14="http://schemas.microsoft.com/office/powerpoint/2010/main" val="11314687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22150103"/>
              </p:ext>
            </p:extLst>
          </p:nvPr>
        </p:nvGraphicFramePr>
        <p:xfrm>
          <a:off x="-2" y="-1939632"/>
          <a:ext cx="4941652" cy="8797632"/>
        </p:xfrm>
        <a:graphic>
          <a:graphicData uri="http://schemas.openxmlformats.org/drawingml/2006/table">
            <a:tbl>
              <a:tblPr firstRow="1" bandRow="1">
                <a:tableStyleId>{2D5ABB26-0587-4C30-8999-92F81FD0307C}</a:tableStyleId>
              </a:tblPr>
              <a:tblGrid>
                <a:gridCol w="2470826">
                  <a:extLst>
                    <a:ext uri="{9D8B030D-6E8A-4147-A177-3AD203B41FA5}">
                      <a16:colId xmlns:a16="http://schemas.microsoft.com/office/drawing/2014/main" val="190831791"/>
                    </a:ext>
                  </a:extLst>
                </a:gridCol>
                <a:gridCol w="2470826">
                  <a:extLst>
                    <a:ext uri="{9D8B030D-6E8A-4147-A177-3AD203B41FA5}">
                      <a16:colId xmlns:a16="http://schemas.microsoft.com/office/drawing/2014/main" val="3568713187"/>
                    </a:ext>
                  </a:extLst>
                </a:gridCol>
              </a:tblGrid>
              <a:tr h="2199408">
                <a:tc>
                  <a:txBody>
                    <a:bodyPr/>
                    <a:lstStyle/>
                    <a:p>
                      <a:endParaRPr kumimoji="1" lang="ja-JP" altLang="en-US" sz="2300" dirty="0"/>
                    </a:p>
                  </a:txBody>
                  <a:tcPr marL="117302" marR="117302" marT="58651" marB="58651">
                    <a:blipFill dpi="0" rotWithShape="1">
                      <a:blip r:embed="rId2">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824472947"/>
                  </a:ext>
                </a:extLst>
              </a:tr>
              <a:tr h="2199408">
                <a:tc>
                  <a:txBody>
                    <a:bodyPr/>
                    <a:lstStyle/>
                    <a:p>
                      <a:endParaRPr kumimoji="1" lang="ja-JP" altLang="en-US" sz="2300" dirty="0"/>
                    </a:p>
                  </a:txBody>
                  <a:tcPr marL="117302" marR="117302" marT="58651" marB="58651">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103587574"/>
                  </a:ext>
                </a:extLst>
              </a:tr>
              <a:tr h="2199408">
                <a:tc>
                  <a:txBody>
                    <a:bodyPr/>
                    <a:lstStyle/>
                    <a:p>
                      <a:endParaRPr kumimoji="1" lang="ja-JP" altLang="en-US" sz="2300" dirty="0"/>
                    </a:p>
                  </a:txBody>
                  <a:tcPr marL="117302" marR="117302" marT="58651" marB="58651">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588240131"/>
                  </a:ext>
                </a:extLst>
              </a:tr>
              <a:tr h="2199408">
                <a:tc>
                  <a:txBody>
                    <a:bodyPr/>
                    <a:lstStyle/>
                    <a:p>
                      <a:endParaRPr kumimoji="1" lang="ja-JP" altLang="en-US" sz="2300" dirty="0"/>
                    </a:p>
                  </a:txBody>
                  <a:tcPr marL="117302" marR="117302" marT="58651" marB="58651">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87812781"/>
                  </a:ext>
                </a:extLst>
              </a:tr>
            </a:tbl>
          </a:graphicData>
        </a:graphic>
      </p:graphicFrame>
      <p:pic>
        <p:nvPicPr>
          <p:cNvPr id="5" name="図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5444" y="1493948"/>
            <a:ext cx="713400" cy="3832861"/>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2486028013"/>
              </p:ext>
            </p:extLst>
          </p:nvPr>
        </p:nvGraphicFramePr>
        <p:xfrm>
          <a:off x="0" y="915601"/>
          <a:ext cx="6501088" cy="6321132"/>
        </p:xfrm>
        <a:graphic>
          <a:graphicData uri="http://schemas.openxmlformats.org/drawingml/2006/table">
            <a:tbl>
              <a:tblPr firstRow="1" bandRow="1">
                <a:tableStyleId>{2D5ABB26-0587-4C30-8999-92F81FD0307C}</a:tableStyleId>
              </a:tblPr>
              <a:tblGrid>
                <a:gridCol w="3250544">
                  <a:extLst>
                    <a:ext uri="{9D8B030D-6E8A-4147-A177-3AD203B41FA5}">
                      <a16:colId xmlns:a16="http://schemas.microsoft.com/office/drawing/2014/main" val="190831791"/>
                    </a:ext>
                  </a:extLst>
                </a:gridCol>
                <a:gridCol w="3250544">
                  <a:extLst>
                    <a:ext uri="{9D8B030D-6E8A-4147-A177-3AD203B41FA5}">
                      <a16:colId xmlns:a16="http://schemas.microsoft.com/office/drawing/2014/main" val="3568713187"/>
                    </a:ext>
                  </a:extLst>
                </a:gridCol>
              </a:tblGrid>
              <a:tr h="3160566">
                <a:tc>
                  <a:txBody>
                    <a:bodyPr/>
                    <a:lstStyle/>
                    <a:p>
                      <a:endParaRPr kumimoji="1" lang="ja-JP" altLang="en-US" sz="2300" dirty="0"/>
                    </a:p>
                  </a:txBody>
                  <a:tcPr marL="117302" marR="117302" marT="58651" marB="58651">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103587574"/>
                  </a:ext>
                </a:extLst>
              </a:tr>
              <a:tr h="3160566">
                <a:tc>
                  <a:txBody>
                    <a:bodyPr/>
                    <a:lstStyle/>
                    <a:p>
                      <a:endParaRPr kumimoji="1" lang="ja-JP" altLang="en-US" sz="2300" dirty="0"/>
                    </a:p>
                  </a:txBody>
                  <a:tcPr marL="117302" marR="117302" marT="58651" marB="58651">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kumimoji="1" lang="ja-JP" altLang="en-US" sz="2300" dirty="0"/>
                    </a:p>
                  </a:txBody>
                  <a:tcPr marL="117302" marR="117302" marT="58651" marB="58651">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588240131"/>
                  </a:ext>
                </a:extLst>
              </a:tr>
            </a:tbl>
          </a:graphicData>
        </a:graphic>
      </p:graphicFrame>
    </p:spTree>
    <p:extLst>
      <p:ext uri="{BB962C8B-B14F-4D97-AF65-F5344CB8AC3E}">
        <p14:creationId xmlns:p14="http://schemas.microsoft.com/office/powerpoint/2010/main" val="4231478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最高気温急変指数の定義</a:t>
            </a:r>
            <a:r>
              <a:rPr kumimoji="1" lang="ja-JP" altLang="en-US" sz="2400" b="1" dirty="0" smtClean="0">
                <a:solidFill>
                  <a:schemeClr val="bg1"/>
                </a:solidFill>
              </a:rPr>
              <a:t>　　</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60982713"/>
              </p:ext>
            </p:extLst>
          </p:nvPr>
        </p:nvGraphicFramePr>
        <p:xfrm>
          <a:off x="2773617" y="4041661"/>
          <a:ext cx="4308474" cy="411163"/>
        </p:xfrm>
        <a:graphic>
          <a:graphicData uri="http://schemas.openxmlformats.org/presentationml/2006/ole">
            <mc:AlternateContent xmlns:mc="http://schemas.openxmlformats.org/markup-compatibility/2006">
              <mc:Choice xmlns:v="urn:schemas-microsoft-com:vml" Requires="v">
                <p:oleObj spid="_x0000_s1095" name="数式" r:id="rId3" imgW="2387520" imgH="266400" progId="Equation.3">
                  <p:embed/>
                </p:oleObj>
              </mc:Choice>
              <mc:Fallback>
                <p:oleObj name="数式" r:id="rId3" imgW="2387520" imgH="266400" progId="Equation.3">
                  <p:embed/>
                  <p:pic>
                    <p:nvPicPr>
                      <p:cNvPr id="12" name="オブジェクト 11"/>
                      <p:cNvPicPr/>
                      <p:nvPr/>
                    </p:nvPicPr>
                    <p:blipFill>
                      <a:blip r:embed="rId4"/>
                      <a:stretch>
                        <a:fillRect/>
                      </a:stretch>
                    </p:blipFill>
                    <p:spPr>
                      <a:xfrm>
                        <a:off x="2773617" y="4041661"/>
                        <a:ext cx="4308474" cy="411163"/>
                      </a:xfrm>
                      <a:prstGeom prst="rect">
                        <a:avLst/>
                      </a:prstGeom>
                    </p:spPr>
                  </p:pic>
                </p:oleObj>
              </mc:Fallback>
            </mc:AlternateContent>
          </a:graphicData>
        </a:graphic>
      </p:graphicFrame>
      <p:graphicFrame>
        <p:nvGraphicFramePr>
          <p:cNvPr id="11" name="オブジェクト 10"/>
          <p:cNvGraphicFramePr>
            <a:graphicFrameLocks noChangeAspect="1"/>
          </p:cNvGraphicFramePr>
          <p:nvPr>
            <p:extLst>
              <p:ext uri="{D42A27DB-BD31-4B8C-83A1-F6EECF244321}">
                <p14:modId xmlns:p14="http://schemas.microsoft.com/office/powerpoint/2010/main" val="2630038196"/>
              </p:ext>
            </p:extLst>
          </p:nvPr>
        </p:nvGraphicFramePr>
        <p:xfrm>
          <a:off x="2795841" y="5510893"/>
          <a:ext cx="4286250" cy="411163"/>
        </p:xfrm>
        <a:graphic>
          <a:graphicData uri="http://schemas.openxmlformats.org/presentationml/2006/ole">
            <mc:AlternateContent xmlns:mc="http://schemas.openxmlformats.org/markup-compatibility/2006">
              <mc:Choice xmlns:v="urn:schemas-microsoft-com:vml" Requires="v">
                <p:oleObj spid="_x0000_s1096" name="数式" r:id="rId5" imgW="2374560" imgH="266400" progId="Equation.3">
                  <p:embed/>
                </p:oleObj>
              </mc:Choice>
              <mc:Fallback>
                <p:oleObj name="数式" r:id="rId5" imgW="2374560" imgH="266400" progId="Equation.3">
                  <p:embed/>
                  <p:pic>
                    <p:nvPicPr>
                      <p:cNvPr id="14" name="オブジェクト 13"/>
                      <p:cNvPicPr/>
                      <p:nvPr/>
                    </p:nvPicPr>
                    <p:blipFill>
                      <a:blip r:embed="rId6"/>
                      <a:stretch>
                        <a:fillRect/>
                      </a:stretch>
                    </p:blipFill>
                    <p:spPr>
                      <a:xfrm>
                        <a:off x="2795841" y="5510893"/>
                        <a:ext cx="4286250" cy="411163"/>
                      </a:xfrm>
                      <a:prstGeom prst="rect">
                        <a:avLst/>
                      </a:prstGeom>
                    </p:spPr>
                  </p:pic>
                </p:oleObj>
              </mc:Fallback>
            </mc:AlternateContent>
          </a:graphicData>
        </a:graphic>
      </p:graphicFrame>
      <p:graphicFrame>
        <p:nvGraphicFramePr>
          <p:cNvPr id="12" name="オブジェクト 11"/>
          <p:cNvGraphicFramePr>
            <a:graphicFrameLocks noChangeAspect="1"/>
          </p:cNvGraphicFramePr>
          <p:nvPr>
            <p:extLst>
              <p:ext uri="{D42A27DB-BD31-4B8C-83A1-F6EECF244321}">
                <p14:modId xmlns:p14="http://schemas.microsoft.com/office/powerpoint/2010/main" val="3231809218"/>
              </p:ext>
            </p:extLst>
          </p:nvPr>
        </p:nvGraphicFramePr>
        <p:xfrm>
          <a:off x="1473200" y="781050"/>
          <a:ext cx="6289675" cy="657225"/>
        </p:xfrm>
        <a:graphic>
          <a:graphicData uri="http://schemas.openxmlformats.org/presentationml/2006/ole">
            <mc:AlternateContent xmlns:mc="http://schemas.openxmlformats.org/markup-compatibility/2006">
              <mc:Choice xmlns:v="urn:schemas-microsoft-com:vml" Requires="v">
                <p:oleObj spid="_x0000_s1097" name="数式" r:id="rId7" imgW="2044440" imgH="279360" progId="Equation.3">
                  <p:embed/>
                </p:oleObj>
              </mc:Choice>
              <mc:Fallback>
                <p:oleObj name="数式" r:id="rId7" imgW="2044440" imgH="279360" progId="Equation.3">
                  <p:embed/>
                  <p:pic>
                    <p:nvPicPr>
                      <p:cNvPr id="16" name="オブジェクト 15"/>
                      <p:cNvPicPr/>
                      <p:nvPr/>
                    </p:nvPicPr>
                    <p:blipFill>
                      <a:blip r:embed="rId8"/>
                      <a:stretch>
                        <a:fillRect/>
                      </a:stretch>
                    </p:blipFill>
                    <p:spPr>
                      <a:xfrm>
                        <a:off x="1473200" y="781050"/>
                        <a:ext cx="6289675" cy="657225"/>
                      </a:xfrm>
                      <a:prstGeom prst="rect">
                        <a:avLst/>
                      </a:prstGeom>
                    </p:spPr>
                  </p:pic>
                </p:oleObj>
              </mc:Fallback>
            </mc:AlternateContent>
          </a:graphicData>
        </a:graphic>
      </p:graphicFrame>
      <p:sp>
        <p:nvSpPr>
          <p:cNvPr id="13" name="正方形/長方形 12"/>
          <p:cNvSpPr/>
          <p:nvPr/>
        </p:nvSpPr>
        <p:spPr>
          <a:xfrm>
            <a:off x="1891835" y="1392667"/>
            <a:ext cx="877163" cy="369332"/>
          </a:xfrm>
          <a:prstGeom prst="rect">
            <a:avLst/>
          </a:prstGeom>
        </p:spPr>
        <p:txBody>
          <a:bodyPr wrap="none">
            <a:spAutoFit/>
          </a:bodyPr>
          <a:lstStyle/>
          <a:p>
            <a:r>
              <a:rPr kumimoji="1" lang="ja-JP" altLang="en-US" b="1" dirty="0">
                <a:latin typeface="+mn-ea"/>
              </a:rPr>
              <a:t>前日差</a:t>
            </a:r>
            <a:endParaRPr lang="ja-JP" altLang="en-US" dirty="0"/>
          </a:p>
        </p:txBody>
      </p:sp>
      <p:sp>
        <p:nvSpPr>
          <p:cNvPr id="14" name="正方形/長方形 13"/>
          <p:cNvSpPr/>
          <p:nvPr/>
        </p:nvSpPr>
        <p:spPr>
          <a:xfrm>
            <a:off x="3091022" y="1385878"/>
            <a:ext cx="1800493" cy="369332"/>
          </a:xfrm>
          <a:prstGeom prst="rect">
            <a:avLst/>
          </a:prstGeom>
        </p:spPr>
        <p:txBody>
          <a:bodyPr wrap="none">
            <a:spAutoFit/>
          </a:bodyPr>
          <a:lstStyle/>
          <a:p>
            <a:r>
              <a:rPr kumimoji="1" lang="ja-JP" altLang="en-US" b="1" dirty="0">
                <a:latin typeface="+mn-ea"/>
              </a:rPr>
              <a:t>今日の</a:t>
            </a:r>
            <a:r>
              <a:rPr kumimoji="1" lang="ja-JP" altLang="en-US" b="1" dirty="0" smtClean="0">
                <a:latin typeface="+mn-ea"/>
              </a:rPr>
              <a:t>最高気温</a:t>
            </a:r>
            <a:endParaRPr lang="ja-JP" altLang="en-US" dirty="0"/>
          </a:p>
        </p:txBody>
      </p:sp>
      <p:sp>
        <p:nvSpPr>
          <p:cNvPr id="15" name="正方形/長方形 14"/>
          <p:cNvSpPr/>
          <p:nvPr/>
        </p:nvSpPr>
        <p:spPr>
          <a:xfrm>
            <a:off x="5188968" y="1382086"/>
            <a:ext cx="1800493" cy="369332"/>
          </a:xfrm>
          <a:prstGeom prst="rect">
            <a:avLst/>
          </a:prstGeom>
        </p:spPr>
        <p:txBody>
          <a:bodyPr wrap="none">
            <a:spAutoFit/>
          </a:bodyPr>
          <a:lstStyle/>
          <a:p>
            <a:r>
              <a:rPr kumimoji="1" lang="ja-JP" altLang="en-US" b="1" dirty="0">
                <a:latin typeface="+mn-ea"/>
              </a:rPr>
              <a:t>前日の</a:t>
            </a:r>
            <a:r>
              <a:rPr kumimoji="1" lang="ja-JP" altLang="en-US" b="1" dirty="0" smtClean="0">
                <a:latin typeface="+mn-ea"/>
              </a:rPr>
              <a:t>最高気温</a:t>
            </a:r>
            <a:endParaRPr lang="ja-JP" altLang="en-US" dirty="0"/>
          </a:p>
        </p:txBody>
      </p:sp>
      <p:sp>
        <p:nvSpPr>
          <p:cNvPr id="16" name="テキスト ボックス 15"/>
          <p:cNvSpPr txBox="1"/>
          <p:nvPr/>
        </p:nvSpPr>
        <p:spPr>
          <a:xfrm>
            <a:off x="79828" y="2185403"/>
            <a:ext cx="8984343" cy="1015663"/>
          </a:xfrm>
          <a:prstGeom prst="rect">
            <a:avLst/>
          </a:prstGeom>
          <a:noFill/>
        </p:spPr>
        <p:txBody>
          <a:bodyPr wrap="square" rtlCol="0">
            <a:spAutoFit/>
          </a:bodyPr>
          <a:lstStyle/>
          <a:p>
            <a:r>
              <a:rPr kumimoji="1" lang="ja-JP" altLang="en-US" sz="2000" b="1" dirty="0"/>
              <a:t>統計的に各月ごとに</a:t>
            </a:r>
            <a:r>
              <a:rPr kumimoji="1" lang="en-US" altLang="ja-JP" sz="2000" b="1" dirty="0"/>
              <a:t>30</a:t>
            </a:r>
            <a:r>
              <a:rPr kumimoji="1" lang="ja-JP" altLang="en-US" sz="2000" b="1" dirty="0"/>
              <a:t>年分のデータの</a:t>
            </a:r>
            <a:endParaRPr kumimoji="1" lang="en-US" altLang="ja-JP" sz="2000" b="1" dirty="0"/>
          </a:p>
          <a:p>
            <a:r>
              <a:rPr kumimoji="1" lang="ja-JP" altLang="en-US" sz="2000" b="1" dirty="0">
                <a:solidFill>
                  <a:srgbClr val="E2144F"/>
                </a:solidFill>
              </a:rPr>
              <a:t>前日差暑い日上位</a:t>
            </a:r>
            <a:r>
              <a:rPr kumimoji="1" lang="en-US" altLang="ja-JP" sz="2000" b="1" dirty="0">
                <a:solidFill>
                  <a:srgbClr val="E2144F"/>
                </a:solidFill>
              </a:rPr>
              <a:t>10%</a:t>
            </a:r>
            <a:r>
              <a:rPr kumimoji="1" lang="ja-JP" altLang="en-US" sz="2000" b="1" dirty="0">
                <a:solidFill>
                  <a:srgbClr val="E2144F"/>
                </a:solidFill>
              </a:rPr>
              <a:t>まで　</a:t>
            </a:r>
            <a:r>
              <a:rPr kumimoji="1" lang="ja-JP" altLang="en-US" sz="2000" dirty="0"/>
              <a:t>☞</a:t>
            </a:r>
            <a:r>
              <a:rPr kumimoji="1" lang="ja-JP" altLang="en-US" sz="2000" b="1" dirty="0">
                <a:solidFill>
                  <a:srgbClr val="E2144F"/>
                </a:solidFill>
              </a:rPr>
              <a:t>気温急上昇指数</a:t>
            </a:r>
            <a:endParaRPr kumimoji="1" lang="en-US" altLang="ja-JP" sz="2000" b="1" dirty="0">
              <a:solidFill>
                <a:srgbClr val="E2144F"/>
              </a:solidFill>
            </a:endParaRPr>
          </a:p>
          <a:p>
            <a:r>
              <a:rPr kumimoji="1" lang="ja-JP" altLang="en-US" sz="2000" b="1" dirty="0">
                <a:solidFill>
                  <a:srgbClr val="112DFB"/>
                </a:solidFill>
              </a:rPr>
              <a:t>前日差寒い日上位</a:t>
            </a:r>
            <a:r>
              <a:rPr kumimoji="1" lang="en-US" altLang="ja-JP" sz="2000" b="1" dirty="0">
                <a:solidFill>
                  <a:srgbClr val="112DFB"/>
                </a:solidFill>
              </a:rPr>
              <a:t>10%</a:t>
            </a:r>
            <a:r>
              <a:rPr kumimoji="1" lang="ja-JP" altLang="en-US" sz="2000" b="1" dirty="0">
                <a:solidFill>
                  <a:srgbClr val="112DFB"/>
                </a:solidFill>
              </a:rPr>
              <a:t>まで　</a:t>
            </a:r>
            <a:r>
              <a:rPr kumimoji="1" lang="ja-JP" altLang="en-US" sz="2000" dirty="0"/>
              <a:t>☞</a:t>
            </a:r>
            <a:r>
              <a:rPr kumimoji="1" lang="ja-JP" altLang="en-US" sz="2000" b="1" dirty="0">
                <a:solidFill>
                  <a:srgbClr val="112DFB"/>
                </a:solidFill>
              </a:rPr>
              <a:t>気温急低下指数　　　　　　　　　　</a:t>
            </a:r>
            <a:endParaRPr kumimoji="1" lang="en-US" altLang="ja-JP" b="1" dirty="0">
              <a:solidFill>
                <a:srgbClr val="112DFB"/>
              </a:solidFill>
            </a:endParaRPr>
          </a:p>
        </p:txBody>
      </p:sp>
      <p:sp>
        <p:nvSpPr>
          <p:cNvPr id="17" name="テキスト ボックス 16"/>
          <p:cNvSpPr txBox="1"/>
          <p:nvPr/>
        </p:nvSpPr>
        <p:spPr>
          <a:xfrm>
            <a:off x="101911" y="1801646"/>
            <a:ext cx="4714752" cy="461665"/>
          </a:xfrm>
          <a:prstGeom prst="rect">
            <a:avLst/>
          </a:prstGeom>
          <a:noFill/>
        </p:spPr>
        <p:txBody>
          <a:bodyPr wrap="none" rtlCol="0">
            <a:spAutoFit/>
          </a:bodyPr>
          <a:lstStyle/>
          <a:p>
            <a:r>
              <a:rPr kumimoji="1" lang="ja-JP" altLang="en-US" sz="2400" b="1" dirty="0"/>
              <a:t>○指数の条件</a:t>
            </a:r>
            <a:r>
              <a:rPr kumimoji="1" lang="en-US" altLang="ja-JP" b="1" dirty="0"/>
              <a:t>(</a:t>
            </a:r>
            <a:r>
              <a:rPr kumimoji="1" lang="ja-JP" altLang="en-US" b="1" dirty="0"/>
              <a:t>急変現象に着目するため</a:t>
            </a:r>
            <a:r>
              <a:rPr kumimoji="1" lang="en-US" altLang="ja-JP" b="1" dirty="0"/>
              <a:t>)</a:t>
            </a:r>
            <a:endParaRPr kumimoji="1" lang="ja-JP" altLang="en-US" sz="2400" b="1" dirty="0"/>
          </a:p>
        </p:txBody>
      </p:sp>
      <p:sp>
        <p:nvSpPr>
          <p:cNvPr id="18" name="角丸四角形 17"/>
          <p:cNvSpPr/>
          <p:nvPr/>
        </p:nvSpPr>
        <p:spPr>
          <a:xfrm>
            <a:off x="1317728" y="4766272"/>
            <a:ext cx="6203372" cy="1185984"/>
          </a:xfrm>
          <a:prstGeom prst="roundRect">
            <a:avLst/>
          </a:prstGeom>
          <a:noFill/>
          <a:ln w="38100">
            <a:solidFill>
              <a:srgbClr val="112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1317728" y="3267201"/>
            <a:ext cx="6203372" cy="1185984"/>
          </a:xfrm>
          <a:prstGeom prst="roundRect">
            <a:avLst/>
          </a:prstGeom>
          <a:noFill/>
          <a:ln w="38100">
            <a:solidFill>
              <a:srgbClr val="E21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622751" y="5300041"/>
            <a:ext cx="1441420" cy="523220"/>
          </a:xfrm>
          <a:prstGeom prst="rect">
            <a:avLst/>
          </a:prstGeom>
          <a:noFill/>
        </p:spPr>
        <p:txBody>
          <a:bodyPr wrap="none" rtlCol="0">
            <a:spAutoFit/>
          </a:bodyPr>
          <a:lstStyle/>
          <a:p>
            <a:r>
              <a:rPr kumimoji="1" lang="en-US" altLang="ja-JP" sz="1400" dirty="0"/>
              <a:t>N</a:t>
            </a:r>
            <a:r>
              <a:rPr kumimoji="1" lang="ja-JP" altLang="en-US" sz="1400" dirty="0"/>
              <a:t> ：条件に当て</a:t>
            </a:r>
            <a:endParaRPr kumimoji="1" lang="en-US" altLang="ja-JP" sz="1400" dirty="0"/>
          </a:p>
          <a:p>
            <a:r>
              <a:rPr kumimoji="1" lang="ja-JP" altLang="en-US" sz="1400" dirty="0"/>
              <a:t>　　はまった数</a:t>
            </a:r>
          </a:p>
        </p:txBody>
      </p:sp>
      <p:sp>
        <p:nvSpPr>
          <p:cNvPr id="21" name="正方形/長方形 20"/>
          <p:cNvSpPr/>
          <p:nvPr/>
        </p:nvSpPr>
        <p:spPr>
          <a:xfrm>
            <a:off x="24119" y="6120461"/>
            <a:ext cx="9294532" cy="400110"/>
          </a:xfrm>
          <a:prstGeom prst="rect">
            <a:avLst/>
          </a:prstGeom>
        </p:spPr>
        <p:txBody>
          <a:bodyPr wrap="none">
            <a:spAutoFit/>
          </a:bodyPr>
          <a:lstStyle/>
          <a:p>
            <a:r>
              <a:rPr lang="ja-JP" altLang="en-US" sz="2000" b="1" u="sng" dirty="0" smtClean="0">
                <a:solidFill>
                  <a:srgbClr val="002060"/>
                </a:solidFill>
              </a:rPr>
              <a:t>値の大きさは前日差の</a:t>
            </a:r>
            <a:r>
              <a:rPr lang="en-US" altLang="ja-JP" sz="2000" b="1" u="sng" dirty="0" smtClean="0">
                <a:solidFill>
                  <a:srgbClr val="002060"/>
                </a:solidFill>
              </a:rPr>
              <a:t>10</a:t>
            </a:r>
            <a:r>
              <a:rPr lang="ja-JP" altLang="en-US" sz="2000" b="1" u="sng" dirty="0" smtClean="0">
                <a:solidFill>
                  <a:srgbClr val="002060"/>
                </a:solidFill>
              </a:rPr>
              <a:t>日に</a:t>
            </a:r>
            <a:r>
              <a:rPr lang="en-US" altLang="ja-JP" sz="2000" b="1" u="sng" dirty="0" smtClean="0">
                <a:solidFill>
                  <a:srgbClr val="002060"/>
                </a:solidFill>
              </a:rPr>
              <a:t>1</a:t>
            </a:r>
            <a:r>
              <a:rPr lang="ja-JP" altLang="en-US" sz="2000" b="1" u="sng" dirty="0" smtClean="0">
                <a:solidFill>
                  <a:srgbClr val="002060"/>
                </a:solidFill>
              </a:rPr>
              <a:t>日</a:t>
            </a:r>
            <a:r>
              <a:rPr lang="ja-JP" altLang="en-US" sz="2000" b="1" u="sng" dirty="0">
                <a:solidFill>
                  <a:srgbClr val="002060"/>
                </a:solidFill>
              </a:rPr>
              <a:t>の</a:t>
            </a:r>
            <a:r>
              <a:rPr lang="ja-JP" altLang="en-US" sz="2000" b="1" u="sng" dirty="0" smtClean="0">
                <a:solidFill>
                  <a:srgbClr val="002060"/>
                </a:solidFill>
              </a:rPr>
              <a:t>急激な温度変化量が大きいことを意味する</a:t>
            </a:r>
            <a:endParaRPr lang="en-US" altLang="ja-JP" sz="2000" b="1" u="sng" dirty="0">
              <a:solidFill>
                <a:srgbClr val="002060"/>
              </a:solidFill>
            </a:endParaRPr>
          </a:p>
        </p:txBody>
      </p:sp>
      <mc:AlternateContent xmlns:mc="http://schemas.openxmlformats.org/markup-compatibility/2006" xmlns:a14="http://schemas.microsoft.com/office/drawing/2010/main">
        <mc:Choice Requires="a14">
          <p:sp>
            <p:nvSpPr>
              <p:cNvPr id="22" name="テキスト ボックス 21"/>
              <p:cNvSpPr txBox="1"/>
              <p:nvPr/>
            </p:nvSpPr>
            <p:spPr>
              <a:xfrm>
                <a:off x="1784400" y="3302000"/>
                <a:ext cx="6559061" cy="751552"/>
              </a:xfrm>
              <a:prstGeom prst="rect">
                <a:avLst/>
              </a:prstGeom>
              <a:noFill/>
            </p:spPr>
            <p:txBody>
              <a:bodyPr wrap="square" lIns="0" tIns="0" rIns="0" bIns="0" rtlCol="0">
                <a:spAutoFit/>
              </a:bodyPr>
              <a:lstStyle/>
              <a:p>
                <a:r>
                  <a:rPr kumimoji="1" lang="ja-JP" altLang="en-US" sz="2400" b="1" dirty="0" smtClean="0">
                    <a:solidFill>
                      <a:schemeClr val="tx1"/>
                    </a:solidFill>
                  </a:rPr>
                  <a:t>気温急上昇指数</a:t>
                </a:r>
                <a14:m>
                  <m:oMath xmlns:m="http://schemas.openxmlformats.org/officeDocument/2006/math">
                    <m:r>
                      <a:rPr lang="ja-JP" altLang="en-US" sz="2400" b="0" i="0">
                        <a:solidFill>
                          <a:schemeClr val="tx1"/>
                        </a:solidFill>
                        <a:latin typeface="Cambria Math" panose="02040503050406030204" pitchFamily="18" charset="0"/>
                      </a:rPr>
                      <m:t> </m:t>
                    </m:r>
                    <m:r>
                      <a:rPr lang="ja-JP" altLang="en-US" sz="2400" i="1" smtClean="0">
                        <a:latin typeface="Cambria Math" panose="02040503050406030204" pitchFamily="18" charset="0"/>
                      </a:rPr>
                      <m:t>＝</m:t>
                    </m:r>
                    <m:rad>
                      <m:radPr>
                        <m:degHide m:val="on"/>
                        <m:ctrlPr>
                          <a:rPr kumimoji="1" lang="ja-JP" altLang="en-US" sz="2400" i="1" smtClean="0">
                            <a:latin typeface="Cambria Math" panose="02040503050406030204" pitchFamily="18" charset="0"/>
                          </a:rPr>
                        </m:ctrlPr>
                      </m:radPr>
                      <m:deg/>
                      <m:e>
                        <m:f>
                          <m:fPr>
                            <m:ctrlPr>
                              <a:rPr kumimoji="1" lang="en-US" altLang="ja-JP" sz="240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𝑁</m:t>
                            </m:r>
                          </m:den>
                        </m:f>
                        <m:nary>
                          <m:naryPr>
                            <m:chr m:val="∑"/>
                            <m:subHide m:val="on"/>
                            <m:supHide m:val="on"/>
                            <m:ctrlPr>
                              <a:rPr kumimoji="1" lang="en-US" altLang="ja-JP" sz="2400" i="1" smtClean="0">
                                <a:latin typeface="Cambria Math" panose="02040503050406030204" pitchFamily="18" charset="0"/>
                              </a:rPr>
                            </m:ctrlPr>
                          </m:naryPr>
                          <m:sub/>
                          <m:sup/>
                          <m:e>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m:t>
                                </m:r>
                                <m:sSub>
                                  <m:sSubPr>
                                    <m:ctrlPr>
                                      <a:rPr lang="en-US" altLang="ja-JP" sz="2400" i="1">
                                        <a:latin typeface="Cambria Math" panose="02040503050406030204" pitchFamily="18" charset="0"/>
                                        <a:ea typeface="Cambria Math" panose="02040503050406030204" pitchFamily="18" charset="0"/>
                                      </a:rPr>
                                    </m:ctrlPr>
                                  </m:sSubPr>
                                  <m:e>
                                    <m:r>
                                      <m:rPr>
                                        <m:sty m:val="p"/>
                                      </m:rPr>
                                      <a:rPr lang="el-GR" altLang="ja-JP" sz="2400" i="1">
                                        <a:latin typeface="Cambria Math" panose="02040503050406030204" pitchFamily="18" charset="0"/>
                                        <a:ea typeface="Cambria Math" panose="02040503050406030204" pitchFamily="18" charset="0"/>
                                      </a:rPr>
                                      <m:t>Δ</m:t>
                                    </m:r>
                                    <m:r>
                                      <a:rPr lang="en-US" altLang="ja-JP" sz="2400" i="1">
                                        <a:latin typeface="Cambria Math" panose="02040503050406030204" pitchFamily="18" charset="0"/>
                                        <a:ea typeface="Cambria Math" panose="02040503050406030204" pitchFamily="18" charset="0"/>
                                      </a:rPr>
                                      <m:t>𝑇</m:t>
                                    </m:r>
                                  </m:e>
                                  <m:sub>
                                    <m:r>
                                      <a:rPr lang="en-US" altLang="ja-JP" sz="2400" i="1">
                                        <a:latin typeface="Cambria Math" panose="02040503050406030204" pitchFamily="18" charset="0"/>
                                        <a:ea typeface="Cambria Math" panose="02040503050406030204" pitchFamily="18" charset="0"/>
                                      </a:rPr>
                                      <m:t>𝑑𝑎𝑦</m:t>
                                    </m:r>
                                  </m:sub>
                                </m:sSub>
                                <m:r>
                                  <a:rPr lang="en-US" altLang="ja-JP" sz="2400" i="1">
                                    <a:latin typeface="Cambria Math" panose="02040503050406030204" pitchFamily="18" charset="0"/>
                                    <a:ea typeface="Cambria Math" panose="02040503050406030204" pitchFamily="18" charset="0"/>
                                  </a:rPr>
                                  <m:t>−</m:t>
                                </m:r>
                                <m:acc>
                                  <m:accPr>
                                    <m:chr m:val="̅"/>
                                    <m:ctrlPr>
                                      <a:rPr lang="en-US" altLang="ja-JP" sz="2400" i="1">
                                        <a:latin typeface="Cambria Math" panose="02040503050406030204" pitchFamily="18" charset="0"/>
                                        <a:ea typeface="Cambria Math" panose="02040503050406030204" pitchFamily="18" charset="0"/>
                                      </a:rPr>
                                    </m:ctrlPr>
                                  </m:accPr>
                                  <m:e>
                                    <m:r>
                                      <m:rPr>
                                        <m:sty m:val="p"/>
                                      </m:rPr>
                                      <a:rPr lang="el-GR" altLang="ja-JP" sz="2400" i="1" smtClean="0">
                                        <a:latin typeface="Cambria Math" panose="02040503050406030204" pitchFamily="18" charset="0"/>
                                        <a:ea typeface="Cambria Math" panose="02040503050406030204" pitchFamily="18" charset="0"/>
                                      </a:rPr>
                                      <m:t>Δ</m:t>
                                    </m:r>
                                    <m:r>
                                      <a:rPr lang="en-US" altLang="ja-JP" sz="2400" b="0" i="1" smtClean="0">
                                        <a:latin typeface="Cambria Math" panose="02040503050406030204" pitchFamily="18" charset="0"/>
                                        <a:ea typeface="Cambria Math" panose="02040503050406030204" pitchFamily="18" charset="0"/>
                                      </a:rPr>
                                      <m:t>𝑇</m:t>
                                    </m:r>
                                  </m:e>
                                </m:acc>
                                <m:r>
                                  <a:rPr kumimoji="1" lang="en-US" altLang="ja-JP" sz="2400" b="0" i="1" smtClean="0">
                                    <a:latin typeface="Cambria Math" panose="02040503050406030204" pitchFamily="18" charset="0"/>
                                  </a:rPr>
                                  <m:t>)</m:t>
                                </m:r>
                              </m:e>
                              <m:sup>
                                <m:r>
                                  <a:rPr kumimoji="1" lang="en-US" altLang="ja-JP" sz="2400" b="0" i="1" smtClean="0">
                                    <a:latin typeface="Cambria Math" panose="02040503050406030204" pitchFamily="18" charset="0"/>
                                  </a:rPr>
                                  <m:t>2</m:t>
                                </m:r>
                              </m:sup>
                            </m:sSup>
                          </m:e>
                        </m:nary>
                      </m:e>
                    </m:rad>
                  </m:oMath>
                </a14:m>
                <a:endParaRPr kumimoji="1" lang="ja-JP" altLang="en-US"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1784400" y="3302000"/>
                <a:ext cx="6559061" cy="751552"/>
              </a:xfrm>
              <a:prstGeom prst="rect">
                <a:avLst/>
              </a:prstGeom>
              <a:blipFill>
                <a:blip r:embed="rId9"/>
                <a:stretch>
                  <a:fillRect l="-2881" b="-32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p:cNvSpPr txBox="1"/>
              <p:nvPr/>
            </p:nvSpPr>
            <p:spPr>
              <a:xfrm>
                <a:off x="1784400" y="4777484"/>
                <a:ext cx="6559061" cy="751552"/>
              </a:xfrm>
              <a:prstGeom prst="rect">
                <a:avLst/>
              </a:prstGeom>
              <a:noFill/>
            </p:spPr>
            <p:txBody>
              <a:bodyPr wrap="square" lIns="0" tIns="0" rIns="0" bIns="0" rtlCol="0">
                <a:spAutoFit/>
              </a:bodyPr>
              <a:lstStyle/>
              <a:p>
                <a:r>
                  <a:rPr kumimoji="1" lang="ja-JP" altLang="en-US" sz="2400" b="1" dirty="0" smtClean="0">
                    <a:solidFill>
                      <a:schemeClr val="tx1"/>
                    </a:solidFill>
                  </a:rPr>
                  <a:t>気温急低下指数</a:t>
                </a:r>
                <a14:m>
                  <m:oMath xmlns:m="http://schemas.openxmlformats.org/officeDocument/2006/math">
                    <m:r>
                      <a:rPr lang="ja-JP" altLang="en-US" sz="2400" b="0" i="0">
                        <a:solidFill>
                          <a:schemeClr val="tx1"/>
                        </a:solidFill>
                        <a:latin typeface="Cambria Math" panose="02040503050406030204" pitchFamily="18" charset="0"/>
                      </a:rPr>
                      <m:t> </m:t>
                    </m:r>
                    <m:r>
                      <a:rPr lang="ja-JP" altLang="en-US" sz="2400" i="1" smtClean="0">
                        <a:latin typeface="Cambria Math" panose="02040503050406030204" pitchFamily="18" charset="0"/>
                      </a:rPr>
                      <m:t>＝</m:t>
                    </m:r>
                    <m:rad>
                      <m:radPr>
                        <m:degHide m:val="on"/>
                        <m:ctrlPr>
                          <a:rPr kumimoji="1" lang="ja-JP" altLang="en-US" sz="2400" i="1" smtClean="0">
                            <a:latin typeface="Cambria Math" panose="02040503050406030204" pitchFamily="18" charset="0"/>
                          </a:rPr>
                        </m:ctrlPr>
                      </m:radPr>
                      <m:deg/>
                      <m:e>
                        <m:f>
                          <m:fPr>
                            <m:ctrlPr>
                              <a:rPr kumimoji="1" lang="en-US" altLang="ja-JP" sz="240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𝑁</m:t>
                            </m:r>
                          </m:den>
                        </m:f>
                        <m:nary>
                          <m:naryPr>
                            <m:chr m:val="∑"/>
                            <m:subHide m:val="on"/>
                            <m:supHide m:val="on"/>
                            <m:ctrlPr>
                              <a:rPr kumimoji="1" lang="en-US" altLang="ja-JP" sz="2400" i="1" smtClean="0">
                                <a:latin typeface="Cambria Math" panose="02040503050406030204" pitchFamily="18" charset="0"/>
                              </a:rPr>
                            </m:ctrlPr>
                          </m:naryPr>
                          <m:sub/>
                          <m:sup/>
                          <m:e>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m:t>
                                </m:r>
                                <m:sSub>
                                  <m:sSubPr>
                                    <m:ctrlPr>
                                      <a:rPr lang="en-US" altLang="ja-JP" sz="2400" i="1">
                                        <a:latin typeface="Cambria Math" panose="02040503050406030204" pitchFamily="18" charset="0"/>
                                        <a:ea typeface="Cambria Math" panose="02040503050406030204" pitchFamily="18" charset="0"/>
                                      </a:rPr>
                                    </m:ctrlPr>
                                  </m:sSubPr>
                                  <m:e>
                                    <m:r>
                                      <m:rPr>
                                        <m:sty m:val="p"/>
                                      </m:rPr>
                                      <a:rPr lang="el-GR" altLang="ja-JP" sz="2400" i="1">
                                        <a:latin typeface="Cambria Math" panose="02040503050406030204" pitchFamily="18" charset="0"/>
                                        <a:ea typeface="Cambria Math" panose="02040503050406030204" pitchFamily="18" charset="0"/>
                                      </a:rPr>
                                      <m:t>Δ</m:t>
                                    </m:r>
                                    <m:r>
                                      <a:rPr lang="en-US" altLang="ja-JP" sz="2400" i="1">
                                        <a:latin typeface="Cambria Math" panose="02040503050406030204" pitchFamily="18" charset="0"/>
                                        <a:ea typeface="Cambria Math" panose="02040503050406030204" pitchFamily="18" charset="0"/>
                                      </a:rPr>
                                      <m:t>𝑇</m:t>
                                    </m:r>
                                  </m:e>
                                  <m:sub>
                                    <m:r>
                                      <a:rPr lang="en-US" altLang="ja-JP" sz="2400" i="1">
                                        <a:latin typeface="Cambria Math" panose="02040503050406030204" pitchFamily="18" charset="0"/>
                                        <a:ea typeface="Cambria Math" panose="02040503050406030204" pitchFamily="18" charset="0"/>
                                      </a:rPr>
                                      <m:t>𝑑𝑎𝑦</m:t>
                                    </m:r>
                                  </m:sub>
                                </m:sSub>
                                <m:r>
                                  <a:rPr lang="en-US" altLang="ja-JP" sz="2400" i="1">
                                    <a:latin typeface="Cambria Math" panose="02040503050406030204" pitchFamily="18" charset="0"/>
                                    <a:ea typeface="Cambria Math" panose="02040503050406030204" pitchFamily="18" charset="0"/>
                                  </a:rPr>
                                  <m:t>−</m:t>
                                </m:r>
                                <m:acc>
                                  <m:accPr>
                                    <m:chr m:val="̅"/>
                                    <m:ctrlPr>
                                      <a:rPr lang="en-US" altLang="ja-JP" sz="2400" i="1">
                                        <a:latin typeface="Cambria Math" panose="02040503050406030204" pitchFamily="18" charset="0"/>
                                        <a:ea typeface="Cambria Math" panose="02040503050406030204" pitchFamily="18" charset="0"/>
                                      </a:rPr>
                                    </m:ctrlPr>
                                  </m:accPr>
                                  <m:e>
                                    <m:r>
                                      <m:rPr>
                                        <m:sty m:val="p"/>
                                      </m:rPr>
                                      <a:rPr lang="el-GR" altLang="ja-JP" sz="2400" i="1" smtClean="0">
                                        <a:latin typeface="Cambria Math" panose="02040503050406030204" pitchFamily="18" charset="0"/>
                                        <a:ea typeface="Cambria Math" panose="02040503050406030204" pitchFamily="18" charset="0"/>
                                      </a:rPr>
                                      <m:t>Δ</m:t>
                                    </m:r>
                                    <m:r>
                                      <a:rPr lang="en-US" altLang="ja-JP" sz="2400" b="0" i="1" smtClean="0">
                                        <a:latin typeface="Cambria Math" panose="02040503050406030204" pitchFamily="18" charset="0"/>
                                        <a:ea typeface="Cambria Math" panose="02040503050406030204" pitchFamily="18" charset="0"/>
                                      </a:rPr>
                                      <m:t>𝑇</m:t>
                                    </m:r>
                                  </m:e>
                                </m:acc>
                                <m:r>
                                  <a:rPr kumimoji="1" lang="en-US" altLang="ja-JP" sz="2400" b="0" i="1" smtClean="0">
                                    <a:latin typeface="Cambria Math" panose="02040503050406030204" pitchFamily="18" charset="0"/>
                                  </a:rPr>
                                  <m:t>)</m:t>
                                </m:r>
                              </m:e>
                              <m:sup>
                                <m:r>
                                  <a:rPr kumimoji="1" lang="en-US" altLang="ja-JP" sz="2400" b="0" i="1" smtClean="0">
                                    <a:latin typeface="Cambria Math" panose="02040503050406030204" pitchFamily="18" charset="0"/>
                                  </a:rPr>
                                  <m:t>2</m:t>
                                </m:r>
                              </m:sup>
                            </m:sSup>
                          </m:e>
                        </m:nary>
                      </m:e>
                    </m:rad>
                  </m:oMath>
                </a14:m>
                <a:endParaRPr kumimoji="1" lang="ja-JP" altLang="en-US"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784400" y="4777484"/>
                <a:ext cx="6559061" cy="751552"/>
              </a:xfrm>
              <a:prstGeom prst="rect">
                <a:avLst/>
              </a:prstGeom>
              <a:blipFill>
                <a:blip r:embed="rId10"/>
                <a:stretch>
                  <a:fillRect l="-2881" b="-325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685851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モデル内で最高気温を記録時の</a:t>
            </a:r>
            <a:r>
              <a:rPr lang="en-US" altLang="ja-JP" sz="2400" b="1" dirty="0" smtClean="0">
                <a:solidFill>
                  <a:schemeClr val="bg1"/>
                </a:solidFill>
              </a:rPr>
              <a:t>2m</a:t>
            </a:r>
            <a:r>
              <a:rPr lang="ja-JP" altLang="en-US" sz="2400" b="1" dirty="0" smtClean="0">
                <a:solidFill>
                  <a:schemeClr val="bg1"/>
                </a:solidFill>
              </a:rPr>
              <a:t>気温と</a:t>
            </a:r>
            <a:r>
              <a:rPr lang="en-US" altLang="ja-JP" sz="2400" b="1" dirty="0" smtClean="0">
                <a:solidFill>
                  <a:schemeClr val="bg1"/>
                </a:solidFill>
              </a:rPr>
              <a:t>10m</a:t>
            </a:r>
            <a:r>
              <a:rPr lang="ja-JP" altLang="en-US" sz="2400" b="1" dirty="0" smtClean="0">
                <a:solidFill>
                  <a:schemeClr val="bg1"/>
                </a:solidFill>
              </a:rPr>
              <a:t>風</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20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9069" t="93992" r="5480" b="-242"/>
          <a:stretch/>
        </p:blipFill>
        <p:spPr>
          <a:xfrm>
            <a:off x="3331417" y="3302723"/>
            <a:ext cx="4428399" cy="250301"/>
          </a:xfrm>
          <a:prstGeom prst="rect">
            <a:avLst/>
          </a:prstGeom>
        </p:spPr>
      </p:pic>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l="21352" t="94730" r="18437"/>
          <a:stretch/>
        </p:blipFill>
        <p:spPr>
          <a:xfrm>
            <a:off x="2732194" y="6308578"/>
            <a:ext cx="3700327" cy="25004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059" y="817101"/>
            <a:ext cx="3256514" cy="2485622"/>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7059" y="3822956"/>
            <a:ext cx="3256514" cy="2485622"/>
          </a:xfrm>
          <a:prstGeom prst="rect">
            <a:avLst/>
          </a:prstGeom>
        </p:spPr>
      </p:pic>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6132" y="3822956"/>
            <a:ext cx="3256514" cy="2485622"/>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132" y="817101"/>
            <a:ext cx="3256514" cy="2485622"/>
          </a:xfrm>
          <a:prstGeom prst="rect">
            <a:avLst/>
          </a:prstGeom>
        </p:spPr>
      </p:pic>
      <p:sp>
        <p:nvSpPr>
          <p:cNvPr id="27" name="テキスト ボックス 26"/>
          <p:cNvSpPr txBox="1"/>
          <p:nvPr/>
        </p:nvSpPr>
        <p:spPr>
          <a:xfrm>
            <a:off x="2805632" y="497469"/>
            <a:ext cx="1917513" cy="369332"/>
          </a:xfrm>
          <a:prstGeom prst="rect">
            <a:avLst/>
          </a:prstGeom>
          <a:noFill/>
        </p:spPr>
        <p:txBody>
          <a:bodyPr wrap="none" rtlCol="0">
            <a:spAutoFit/>
          </a:bodyPr>
          <a:lstStyle/>
          <a:p>
            <a:r>
              <a:rPr kumimoji="1" lang="en-US" altLang="ja-JP" b="1" dirty="0" smtClean="0"/>
              <a:t>6</a:t>
            </a:r>
            <a:r>
              <a:rPr kumimoji="1" lang="ja-JP" altLang="en-US" b="1" dirty="0" smtClean="0"/>
              <a:t>日の日最高気温</a:t>
            </a:r>
            <a:endParaRPr kumimoji="1" lang="ja-JP" altLang="en-US" b="1" dirty="0"/>
          </a:p>
        </p:txBody>
      </p:sp>
      <p:sp>
        <p:nvSpPr>
          <p:cNvPr id="29" name="テキスト ボックス 28"/>
          <p:cNvSpPr txBox="1"/>
          <p:nvPr/>
        </p:nvSpPr>
        <p:spPr>
          <a:xfrm>
            <a:off x="1174346" y="1798302"/>
            <a:ext cx="707373" cy="523220"/>
          </a:xfrm>
          <a:prstGeom prst="rect">
            <a:avLst/>
          </a:prstGeom>
          <a:noFill/>
        </p:spPr>
        <p:txBody>
          <a:bodyPr wrap="none" rtlCol="0">
            <a:spAutoFit/>
          </a:bodyPr>
          <a:lstStyle/>
          <a:p>
            <a:r>
              <a:rPr lang="en-US" altLang="ja-JP" sz="2800" b="1" dirty="0" smtClean="0"/>
              <a:t>CT</a:t>
            </a:r>
            <a:r>
              <a:rPr lang="en-US" altLang="ja-JP" sz="2800" b="1" dirty="0"/>
              <a:t>L</a:t>
            </a:r>
            <a:endParaRPr kumimoji="1" lang="ja-JP" altLang="en-US" sz="2800" b="1" dirty="0"/>
          </a:p>
        </p:txBody>
      </p:sp>
      <p:sp>
        <p:nvSpPr>
          <p:cNvPr id="30" name="テキスト ボックス 29"/>
          <p:cNvSpPr txBox="1"/>
          <p:nvPr/>
        </p:nvSpPr>
        <p:spPr>
          <a:xfrm>
            <a:off x="122349" y="3458292"/>
            <a:ext cx="2954655" cy="369332"/>
          </a:xfrm>
          <a:prstGeom prst="rect">
            <a:avLst/>
          </a:prstGeom>
          <a:noFill/>
        </p:spPr>
        <p:txBody>
          <a:bodyPr wrap="none" rtlCol="0">
            <a:spAutoFit/>
          </a:bodyPr>
          <a:lstStyle/>
          <a:p>
            <a:r>
              <a:rPr lang="ja-JP" altLang="en-US" b="1" dirty="0" smtClean="0"/>
              <a:t>オホーツク海が冷たい効果</a:t>
            </a:r>
            <a:endParaRPr lang="en-US" altLang="ja-JP" b="1" dirty="0" smtClean="0"/>
          </a:p>
        </p:txBody>
      </p:sp>
      <p:sp>
        <p:nvSpPr>
          <p:cNvPr id="31" name="正方形/長方形 30"/>
          <p:cNvSpPr/>
          <p:nvPr/>
        </p:nvSpPr>
        <p:spPr>
          <a:xfrm>
            <a:off x="591607" y="4881101"/>
            <a:ext cx="1544525" cy="369332"/>
          </a:xfrm>
          <a:prstGeom prst="rect">
            <a:avLst/>
          </a:prstGeom>
        </p:spPr>
        <p:txBody>
          <a:bodyPr wrap="none">
            <a:spAutoFit/>
          </a:bodyPr>
          <a:lstStyle/>
          <a:p>
            <a:r>
              <a:rPr lang="en-US" altLang="ja-JP" b="1" dirty="0" smtClean="0"/>
              <a:t>CTL</a:t>
            </a:r>
            <a:r>
              <a:rPr lang="ja-JP" altLang="en-US" b="1" dirty="0" err="1" smtClean="0"/>
              <a:t>ー</a:t>
            </a:r>
            <a:r>
              <a:rPr lang="en-US" altLang="ja-JP" b="1" dirty="0" smtClean="0"/>
              <a:t>SST+6</a:t>
            </a:r>
            <a:r>
              <a:rPr lang="ja-JP" altLang="en-US" b="1" dirty="0" smtClean="0"/>
              <a:t>℃</a:t>
            </a:r>
            <a:endParaRPr lang="ja-JP" altLang="en-US" b="1" dirty="0"/>
          </a:p>
        </p:txBody>
      </p:sp>
      <p:sp>
        <p:nvSpPr>
          <p:cNvPr id="33" name="テキスト ボックス 32"/>
          <p:cNvSpPr txBox="1"/>
          <p:nvPr/>
        </p:nvSpPr>
        <p:spPr>
          <a:xfrm>
            <a:off x="5716484" y="488374"/>
            <a:ext cx="3302507" cy="369332"/>
          </a:xfrm>
          <a:prstGeom prst="rect">
            <a:avLst/>
          </a:prstGeom>
          <a:noFill/>
        </p:spPr>
        <p:txBody>
          <a:bodyPr wrap="none" rtlCol="0">
            <a:spAutoFit/>
          </a:bodyPr>
          <a:lstStyle/>
          <a:p>
            <a:r>
              <a:rPr lang="en-US" altLang="ja-JP" b="1" dirty="0"/>
              <a:t>7</a:t>
            </a:r>
            <a:r>
              <a:rPr kumimoji="1" lang="ja-JP" altLang="en-US" b="1" dirty="0" smtClean="0"/>
              <a:t>日の日最高気温（急低下日）</a:t>
            </a:r>
            <a:endParaRPr kumimoji="1" lang="ja-JP" altLang="en-US" b="1" dirty="0"/>
          </a:p>
        </p:txBody>
      </p:sp>
    </p:spTree>
    <p:extLst>
      <p:ext uri="{BB962C8B-B14F-4D97-AF65-F5344CB8AC3E}">
        <p14:creationId xmlns:p14="http://schemas.microsoft.com/office/powerpoint/2010/main" val="682135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p:cNvSpPr/>
          <p:nvPr/>
        </p:nvSpPr>
        <p:spPr>
          <a:xfrm>
            <a:off x="1701207" y="2314532"/>
            <a:ext cx="6710288" cy="3376274"/>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252235" y="1621877"/>
            <a:ext cx="6253089" cy="2785403"/>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無料イラスト] &lt;strong&gt;山&lt;/strong&gt;と川 - パブリックドメインQ: 著作権フリー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339" y="667981"/>
            <a:ext cx="4290646" cy="2577740"/>
          </a:xfrm>
          <a:prstGeom prst="rect">
            <a:avLst/>
          </a:prstGeom>
        </p:spPr>
      </p:pic>
      <p:sp>
        <p:nvSpPr>
          <p:cNvPr id="7" name="左カーブ矢印 6"/>
          <p:cNvSpPr/>
          <p:nvPr/>
        </p:nvSpPr>
        <p:spPr>
          <a:xfrm rot="17878082">
            <a:off x="3158197" y="606889"/>
            <a:ext cx="680053" cy="1334783"/>
          </a:xfrm>
          <a:prstGeom prst="curvedLeftArrow">
            <a:avLst>
              <a:gd name="adj1" fmla="val 25000"/>
              <a:gd name="adj2" fmla="val 110846"/>
              <a:gd name="adj3" fmla="val 25000"/>
            </a:avLst>
          </a:prstGeom>
          <a:solidFill>
            <a:srgbClr val="EA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曲折矢印 7"/>
          <p:cNvSpPr/>
          <p:nvPr/>
        </p:nvSpPr>
        <p:spPr>
          <a:xfrm rot="10800000" flipH="1">
            <a:off x="3212693" y="1983355"/>
            <a:ext cx="1320980" cy="858129"/>
          </a:xfrm>
          <a:prstGeom prst="bentArrow">
            <a:avLst>
              <a:gd name="adj1" fmla="val 31557"/>
              <a:gd name="adj2" fmla="val 25000"/>
              <a:gd name="adj3" fmla="val 34836"/>
              <a:gd name="adj4" fmla="val 75717"/>
            </a:avLst>
          </a:prstGeom>
          <a:solidFill>
            <a:srgbClr val="EA701C"/>
          </a:solidFill>
          <a:ln>
            <a:noFill/>
          </a:ln>
          <a:scene3d>
            <a:camera prst="isometricOffAxis1Left"/>
            <a:lightRig rig="sunse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右矢印 8"/>
          <p:cNvSpPr/>
          <p:nvPr/>
        </p:nvSpPr>
        <p:spPr>
          <a:xfrm rot="2170289">
            <a:off x="4186429" y="2980743"/>
            <a:ext cx="876020" cy="400930"/>
          </a:xfrm>
          <a:prstGeom prst="rightArrow">
            <a:avLst/>
          </a:prstGeom>
          <a:solidFill>
            <a:srgbClr val="B635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rot="10800000">
            <a:off x="4122995" y="3087912"/>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0800000">
            <a:off x="4880345" y="2902202"/>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0800000">
            <a:off x="4510872" y="2648680"/>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10800000">
            <a:off x="4490422" y="3336323"/>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586052" y="3565034"/>
            <a:ext cx="1318508" cy="1057145"/>
          </a:xfrm>
          <a:prstGeom prst="ellipse">
            <a:avLst/>
          </a:prstGeom>
          <a:solidFill>
            <a:srgbClr val="000099"/>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2667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rot="10800000">
            <a:off x="3153073" y="1579119"/>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10800000">
            <a:off x="4148857" y="2253680"/>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3932862" y="1765291"/>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rot="10800000">
            <a:off x="3417315" y="2114068"/>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0800000">
            <a:off x="3625514" y="2665203"/>
            <a:ext cx="215995" cy="269995"/>
          </a:xfrm>
          <a:prstGeom prst="downArrow">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12133919">
            <a:off x="6394257" y="4182551"/>
            <a:ext cx="1201560" cy="1275970"/>
          </a:xfrm>
          <a:prstGeom prst="rightArrow">
            <a:avLst/>
          </a:prstGeom>
          <a:solidFill>
            <a:srgbClr val="000099"/>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4621337" y="2929621"/>
            <a:ext cx="1318508" cy="1057145"/>
          </a:xfrm>
          <a:prstGeom prst="ellipse">
            <a:avLst/>
          </a:prstGeom>
          <a:solidFill>
            <a:srgbClr val="FFC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2667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14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
                                        <p:tgtEl>
                                          <p:spTgt spid="20"/>
                                        </p:tgtEl>
                                      </p:cBhvr>
                                    </p:animEffect>
                                  </p:childTnLst>
                                </p:cTn>
                              </p:par>
                              <p:par>
                                <p:cTn id="55" presetID="42" presetClass="path" presetSubtype="0" accel="50000" decel="50000" fill="hold" grpId="1" nodeType="withEffect">
                                  <p:stCondLst>
                                    <p:cond delay="0"/>
                                  </p:stCondLst>
                                  <p:childTnLst>
                                    <p:animMotion origin="layout" path="M 3.88889E-6 -7.40741E-7 L -0.02674 -0.03148 " pathEditMode="relative" rAng="0" ptsTypes="AA">
                                      <p:cBhvr>
                                        <p:cTn id="56" dur="500" fill="hold"/>
                                        <p:tgtEl>
                                          <p:spTgt spid="14"/>
                                        </p:tgtEl>
                                        <p:attrNameLst>
                                          <p:attrName>ppt_x</p:attrName>
                                          <p:attrName>ppt_y</p:attrName>
                                        </p:attrNameLst>
                                      </p:cBhvr>
                                      <p:rCtr x="-1337" y="-1574"/>
                                    </p:animMotion>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4" grpId="1" animBg="1"/>
      <p:bldP spid="15" grpId="0" animBg="1"/>
      <p:bldP spid="16" grpId="0" animBg="1"/>
      <p:bldP spid="17" grpId="0" animBg="1"/>
      <p:bldP spid="18" grpId="0" animBg="1"/>
      <p:bldP spid="19" grpId="0" animBg="1"/>
      <p:bldP spid="20" grpId="0" animBg="1"/>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フリーフォーム 52"/>
          <p:cNvSpPr/>
          <p:nvPr/>
        </p:nvSpPr>
        <p:spPr>
          <a:xfrm>
            <a:off x="3702773" y="5081239"/>
            <a:ext cx="4032765" cy="91440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p:cNvPicPr>
            <a:picLocks noChangeAspect="1"/>
          </p:cNvPicPr>
          <p:nvPr/>
        </p:nvPicPr>
        <p:blipFill>
          <a:blip r:embed="rId2"/>
          <a:stretch>
            <a:fillRect/>
          </a:stretch>
        </p:blipFill>
        <p:spPr>
          <a:xfrm>
            <a:off x="7419608" y="6312255"/>
            <a:ext cx="1752078" cy="554957"/>
          </a:xfrm>
          <a:prstGeom prst="rect">
            <a:avLst/>
          </a:prstGeom>
        </p:spPr>
      </p:pic>
      <p:sp>
        <p:nvSpPr>
          <p:cNvPr id="5" name="テキスト ボックス 4"/>
          <p:cNvSpPr txBox="1"/>
          <p:nvPr/>
        </p:nvSpPr>
        <p:spPr>
          <a:xfrm>
            <a:off x="2019223" y="3176482"/>
            <a:ext cx="2872902" cy="1508105"/>
          </a:xfrm>
          <a:prstGeom prst="rect">
            <a:avLst/>
          </a:prstGeom>
          <a:noFill/>
        </p:spPr>
        <p:txBody>
          <a:bodyPr wrap="none" rtlCol="0">
            <a:spAutoFit/>
          </a:bodyPr>
          <a:lstStyle/>
          <a:p>
            <a:r>
              <a:rPr kumimoji="1" lang="ja-JP" altLang="en-US" dirty="0" smtClean="0">
                <a:solidFill>
                  <a:schemeClr val="accent5">
                    <a:lumMod val="50000"/>
                  </a:schemeClr>
                </a:solidFill>
              </a:rPr>
              <a:t>あいうえ</a:t>
            </a:r>
            <a:r>
              <a:rPr kumimoji="1" lang="ja-JP" altLang="en-US" dirty="0" err="1" smtClean="0">
                <a:solidFill>
                  <a:schemeClr val="accent5">
                    <a:lumMod val="50000"/>
                  </a:schemeClr>
                </a:solidFill>
              </a:rPr>
              <a:t>お</a:t>
            </a:r>
            <a:r>
              <a:rPr kumimoji="1" lang="en-US" altLang="ja-JP" dirty="0" smtClean="0">
                <a:solidFill>
                  <a:schemeClr val="accent5">
                    <a:lumMod val="50000"/>
                  </a:schemeClr>
                </a:solidFill>
              </a:rPr>
              <a:t>18p</a:t>
            </a:r>
            <a:r>
              <a:rPr kumimoji="1" lang="ja-JP" altLang="en-US" dirty="0" smtClean="0">
                <a:solidFill>
                  <a:schemeClr val="accent5">
                    <a:lumMod val="50000"/>
                  </a:schemeClr>
                </a:solidFill>
              </a:rPr>
              <a:t>細字</a:t>
            </a:r>
            <a:endParaRPr kumimoji="1" lang="en-US" altLang="ja-JP" dirty="0" smtClean="0">
              <a:solidFill>
                <a:schemeClr val="accent5">
                  <a:lumMod val="50000"/>
                </a:schemeClr>
              </a:solidFill>
            </a:endParaRPr>
          </a:p>
          <a:p>
            <a:r>
              <a:rPr lang="ja-JP" altLang="en-US" b="1" dirty="0" smtClean="0">
                <a:solidFill>
                  <a:schemeClr val="accent5">
                    <a:lumMod val="50000"/>
                  </a:schemeClr>
                </a:solidFill>
              </a:rPr>
              <a:t>かきく</a:t>
            </a:r>
            <a:r>
              <a:rPr lang="ja-JP" altLang="en-US" b="1" dirty="0" err="1" smtClean="0">
                <a:solidFill>
                  <a:schemeClr val="accent5">
                    <a:lumMod val="50000"/>
                  </a:schemeClr>
                </a:solidFill>
              </a:rPr>
              <a:t>けこ</a:t>
            </a:r>
            <a:r>
              <a:rPr lang="en-US" altLang="ja-JP" b="1" dirty="0" smtClean="0">
                <a:solidFill>
                  <a:schemeClr val="accent5">
                    <a:lumMod val="50000"/>
                  </a:schemeClr>
                </a:solidFill>
              </a:rPr>
              <a:t>18p</a:t>
            </a:r>
            <a:r>
              <a:rPr lang="ja-JP" altLang="en-US" b="1" dirty="0" smtClean="0">
                <a:solidFill>
                  <a:schemeClr val="accent5">
                    <a:lumMod val="50000"/>
                  </a:schemeClr>
                </a:solidFill>
              </a:rPr>
              <a:t>太字</a:t>
            </a:r>
            <a:endParaRPr lang="en-US" altLang="ja-JP" b="1" dirty="0" smtClean="0">
              <a:solidFill>
                <a:schemeClr val="accent5">
                  <a:lumMod val="50000"/>
                </a:schemeClr>
              </a:solidFill>
            </a:endParaRPr>
          </a:p>
          <a:p>
            <a:r>
              <a:rPr kumimoji="1" lang="ja-JP" altLang="en-US" sz="2400" b="1" dirty="0" err="1" smtClean="0">
                <a:solidFill>
                  <a:schemeClr val="accent5">
                    <a:lumMod val="50000"/>
                  </a:schemeClr>
                </a:solidFill>
              </a:rPr>
              <a:t>さしすせそ</a:t>
            </a:r>
            <a:r>
              <a:rPr kumimoji="1" lang="en-US" altLang="ja-JP" sz="2400" b="1" dirty="0" smtClean="0">
                <a:solidFill>
                  <a:schemeClr val="accent5">
                    <a:lumMod val="50000"/>
                  </a:schemeClr>
                </a:solidFill>
              </a:rPr>
              <a:t>24p</a:t>
            </a:r>
          </a:p>
          <a:p>
            <a:r>
              <a:rPr lang="ja-JP" altLang="en-US" sz="3200" b="1" dirty="0" smtClean="0">
                <a:solidFill>
                  <a:schemeClr val="accent5">
                    <a:lumMod val="50000"/>
                  </a:schemeClr>
                </a:solidFill>
              </a:rPr>
              <a:t>たちつてと</a:t>
            </a:r>
            <a:r>
              <a:rPr lang="en-US" altLang="ja-JP" sz="3200" b="1" dirty="0" smtClean="0">
                <a:solidFill>
                  <a:schemeClr val="accent5">
                    <a:lumMod val="50000"/>
                  </a:schemeClr>
                </a:solidFill>
              </a:rPr>
              <a:t>32p</a:t>
            </a:r>
            <a:endParaRPr kumimoji="1" lang="ja-JP" altLang="en-US" b="1" dirty="0">
              <a:solidFill>
                <a:schemeClr val="accent5">
                  <a:lumMod val="50000"/>
                </a:schemeClr>
              </a:solidFill>
            </a:endParaRPr>
          </a:p>
        </p:txBody>
      </p:sp>
      <p:sp>
        <p:nvSpPr>
          <p:cNvPr id="6" name="正方形/長方形 5"/>
          <p:cNvSpPr/>
          <p:nvPr/>
        </p:nvSpPr>
        <p:spPr>
          <a:xfrm>
            <a:off x="0" y="0"/>
            <a:ext cx="9144000" cy="54864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smtClean="0"/>
              <a:t>目的　　</a:t>
            </a:r>
            <a:endParaRPr kumimoji="1" lang="ja-JP" altLang="en-US" sz="2800" b="1" dirty="0"/>
          </a:p>
        </p:txBody>
      </p:sp>
      <p:sp>
        <p:nvSpPr>
          <p:cNvPr id="11" name="フリーフォーム 10"/>
          <p:cNvSpPr/>
          <p:nvPr/>
        </p:nvSpPr>
        <p:spPr>
          <a:xfrm>
            <a:off x="4802676" y="1150620"/>
            <a:ext cx="4032765" cy="91440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5042671" y="1847021"/>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5391722" y="1847021"/>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5740773" y="1852352"/>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089824" y="1857683"/>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438875" y="1857683"/>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6787926" y="1857683"/>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7136980" y="1848618"/>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634319" y="1721738"/>
            <a:ext cx="697627" cy="707886"/>
          </a:xfrm>
          <a:prstGeom prst="rect">
            <a:avLst/>
          </a:prstGeom>
          <a:noFill/>
        </p:spPr>
        <p:txBody>
          <a:bodyPr wrap="none" rtlCol="0">
            <a:spAutoFit/>
          </a:bodyPr>
          <a:lstStyle/>
          <a:p>
            <a:r>
              <a:rPr kumimoji="1" lang="ja-JP" altLang="en-US" sz="4000" b="1" dirty="0" smtClean="0">
                <a:ln>
                  <a:solidFill>
                    <a:schemeClr val="bg1"/>
                  </a:solidFill>
                </a:ln>
                <a:solidFill>
                  <a:srgbClr val="002060"/>
                </a:solidFill>
              </a:rPr>
              <a:t>🏄</a:t>
            </a:r>
            <a:endParaRPr kumimoji="1" lang="ja-JP" altLang="en-US" sz="4000" b="1" dirty="0">
              <a:ln>
                <a:solidFill>
                  <a:schemeClr val="bg1"/>
                </a:solidFill>
              </a:ln>
              <a:solidFill>
                <a:srgbClr val="002060"/>
              </a:solidFill>
            </a:endParaRPr>
          </a:p>
        </p:txBody>
      </p:sp>
      <p:pic>
        <p:nvPicPr>
          <p:cNvPr id="38" name="図 37"/>
          <p:cNvPicPr>
            <a:picLocks noChangeAspect="1"/>
          </p:cNvPicPr>
          <p:nvPr/>
        </p:nvPicPr>
        <p:blipFill>
          <a:blip r:embed="rId3"/>
          <a:stretch>
            <a:fillRect/>
          </a:stretch>
        </p:blipFill>
        <p:spPr>
          <a:xfrm>
            <a:off x="7372383" y="6294182"/>
            <a:ext cx="1771617" cy="563818"/>
          </a:xfrm>
          <a:prstGeom prst="rect">
            <a:avLst/>
          </a:prstGeom>
        </p:spPr>
      </p:pic>
      <p:sp>
        <p:nvSpPr>
          <p:cNvPr id="39" name="フリーフォーム 38"/>
          <p:cNvSpPr/>
          <p:nvPr/>
        </p:nvSpPr>
        <p:spPr>
          <a:xfrm>
            <a:off x="4827280" y="2667375"/>
            <a:ext cx="4032765" cy="91440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5067275" y="3363776"/>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5416326" y="3363776"/>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5765377" y="3369107"/>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6114428" y="3374438"/>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6463479" y="3374438"/>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812530" y="3374438"/>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7161584" y="3365373"/>
            <a:ext cx="676485" cy="435997"/>
          </a:xfrm>
          <a:custGeom>
            <a:avLst/>
            <a:gdLst>
              <a:gd name="connsiteX0" fmla="*/ 32333 w 1063111"/>
              <a:gd name="connsiteY0" fmla="*/ 673331 h 685179"/>
              <a:gd name="connsiteX1" fmla="*/ 73897 w 1063111"/>
              <a:gd name="connsiteY1" fmla="*/ 665018 h 685179"/>
              <a:gd name="connsiteX2" fmla="*/ 115460 w 1063111"/>
              <a:gd name="connsiteY2" fmla="*/ 631767 h 685179"/>
              <a:gd name="connsiteX3" fmla="*/ 165337 w 1063111"/>
              <a:gd name="connsiteY3" fmla="*/ 615142 h 685179"/>
              <a:gd name="connsiteX4" fmla="*/ 190275 w 1063111"/>
              <a:gd name="connsiteY4" fmla="*/ 606829 h 685179"/>
              <a:gd name="connsiteX5" fmla="*/ 248464 w 1063111"/>
              <a:gd name="connsiteY5" fmla="*/ 556953 h 685179"/>
              <a:gd name="connsiteX6" fmla="*/ 265089 w 1063111"/>
              <a:gd name="connsiteY6" fmla="*/ 532014 h 685179"/>
              <a:gd name="connsiteX7" fmla="*/ 281715 w 1063111"/>
              <a:gd name="connsiteY7" fmla="*/ 515389 h 685179"/>
              <a:gd name="connsiteX8" fmla="*/ 314966 w 1063111"/>
              <a:gd name="connsiteY8" fmla="*/ 465513 h 685179"/>
              <a:gd name="connsiteX9" fmla="*/ 339904 w 1063111"/>
              <a:gd name="connsiteY9" fmla="*/ 382385 h 685179"/>
              <a:gd name="connsiteX10" fmla="*/ 381468 w 1063111"/>
              <a:gd name="connsiteY10" fmla="*/ 340822 h 685179"/>
              <a:gd name="connsiteX11" fmla="*/ 398093 w 1063111"/>
              <a:gd name="connsiteY11" fmla="*/ 324196 h 685179"/>
              <a:gd name="connsiteX12" fmla="*/ 431344 w 1063111"/>
              <a:gd name="connsiteY12" fmla="*/ 282633 h 685179"/>
              <a:gd name="connsiteX13" fmla="*/ 447969 w 1063111"/>
              <a:gd name="connsiteY13" fmla="*/ 232756 h 685179"/>
              <a:gd name="connsiteX14" fmla="*/ 472908 w 1063111"/>
              <a:gd name="connsiteY14" fmla="*/ 216131 h 685179"/>
              <a:gd name="connsiteX15" fmla="*/ 489533 w 1063111"/>
              <a:gd name="connsiteY15" fmla="*/ 199505 h 685179"/>
              <a:gd name="connsiteX16" fmla="*/ 514471 w 1063111"/>
              <a:gd name="connsiteY16" fmla="*/ 191193 h 685179"/>
              <a:gd name="connsiteX17" fmla="*/ 556035 w 1063111"/>
              <a:gd name="connsiteY17" fmla="*/ 157942 h 685179"/>
              <a:gd name="connsiteX18" fmla="*/ 589286 w 1063111"/>
              <a:gd name="connsiteY18" fmla="*/ 124691 h 685179"/>
              <a:gd name="connsiteX19" fmla="*/ 605911 w 1063111"/>
              <a:gd name="connsiteY19" fmla="*/ 108065 h 685179"/>
              <a:gd name="connsiteX20" fmla="*/ 622537 w 1063111"/>
              <a:gd name="connsiteY20" fmla="*/ 83127 h 685179"/>
              <a:gd name="connsiteX21" fmla="*/ 630849 w 1063111"/>
              <a:gd name="connsiteY21" fmla="*/ 58189 h 685179"/>
              <a:gd name="connsiteX22" fmla="*/ 655788 w 1063111"/>
              <a:gd name="connsiteY22" fmla="*/ 49876 h 685179"/>
              <a:gd name="connsiteX23" fmla="*/ 680726 w 1063111"/>
              <a:gd name="connsiteY23" fmla="*/ 33251 h 685179"/>
              <a:gd name="connsiteX24" fmla="*/ 730602 w 1063111"/>
              <a:gd name="connsiteY24" fmla="*/ 16625 h 685179"/>
              <a:gd name="connsiteX25" fmla="*/ 755540 w 1063111"/>
              <a:gd name="connsiteY25" fmla="*/ 8313 h 685179"/>
              <a:gd name="connsiteX26" fmla="*/ 780478 w 1063111"/>
              <a:gd name="connsiteY26" fmla="*/ 0 h 685179"/>
              <a:gd name="connsiteX27" fmla="*/ 913482 w 1063111"/>
              <a:gd name="connsiteY27" fmla="*/ 16625 h 685179"/>
              <a:gd name="connsiteX28" fmla="*/ 930108 w 1063111"/>
              <a:gd name="connsiteY28" fmla="*/ 33251 h 685179"/>
              <a:gd name="connsiteX29" fmla="*/ 955046 w 1063111"/>
              <a:gd name="connsiteY29" fmla="*/ 49876 h 685179"/>
              <a:gd name="connsiteX30" fmla="*/ 979984 w 1063111"/>
              <a:gd name="connsiteY30" fmla="*/ 91440 h 685179"/>
              <a:gd name="connsiteX31" fmla="*/ 1013235 w 1063111"/>
              <a:gd name="connsiteY31" fmla="*/ 133003 h 685179"/>
              <a:gd name="connsiteX32" fmla="*/ 1021548 w 1063111"/>
              <a:gd name="connsiteY32" fmla="*/ 157942 h 685179"/>
              <a:gd name="connsiteX33" fmla="*/ 1063111 w 1063111"/>
              <a:gd name="connsiteY33" fmla="*/ 232756 h 685179"/>
              <a:gd name="connsiteX34" fmla="*/ 1038173 w 1063111"/>
              <a:gd name="connsiteY34" fmla="*/ 407323 h 685179"/>
              <a:gd name="connsiteX35" fmla="*/ 1029860 w 1063111"/>
              <a:gd name="connsiteY35" fmla="*/ 432262 h 685179"/>
              <a:gd name="connsiteX36" fmla="*/ 988297 w 1063111"/>
              <a:gd name="connsiteY36" fmla="*/ 490451 h 685179"/>
              <a:gd name="connsiteX37" fmla="*/ 963358 w 1063111"/>
              <a:gd name="connsiteY37" fmla="*/ 498763 h 685179"/>
              <a:gd name="connsiteX38" fmla="*/ 946733 w 1063111"/>
              <a:gd name="connsiteY38" fmla="*/ 515389 h 685179"/>
              <a:gd name="connsiteX39" fmla="*/ 813729 w 1063111"/>
              <a:gd name="connsiteY39" fmla="*/ 515389 h 685179"/>
              <a:gd name="connsiteX40" fmla="*/ 763853 w 1063111"/>
              <a:gd name="connsiteY40" fmla="*/ 498763 h 685179"/>
              <a:gd name="connsiteX41" fmla="*/ 730602 w 1063111"/>
              <a:gd name="connsiteY41" fmla="*/ 457200 h 685179"/>
              <a:gd name="connsiteX42" fmla="*/ 713977 w 1063111"/>
              <a:gd name="connsiteY42" fmla="*/ 399011 h 685179"/>
              <a:gd name="connsiteX43" fmla="*/ 722289 w 1063111"/>
              <a:gd name="connsiteY43" fmla="*/ 257694 h 685179"/>
              <a:gd name="connsiteX44" fmla="*/ 880231 w 1063111"/>
              <a:gd name="connsiteY44" fmla="*/ 266007 h 685179"/>
              <a:gd name="connsiteX45" fmla="*/ 896857 w 1063111"/>
              <a:gd name="connsiteY45" fmla="*/ 315883 h 685179"/>
              <a:gd name="connsiteX46" fmla="*/ 905169 w 1063111"/>
              <a:gd name="connsiteY46" fmla="*/ 340822 h 685179"/>
              <a:gd name="connsiteX47" fmla="*/ 896857 w 1063111"/>
              <a:gd name="connsiteY47" fmla="*/ 382385 h 685179"/>
              <a:gd name="connsiteX48" fmla="*/ 846980 w 1063111"/>
              <a:gd name="connsiteY48" fmla="*/ 340822 h 685179"/>
              <a:gd name="connsiteX49" fmla="*/ 830355 w 1063111"/>
              <a:gd name="connsiteY49" fmla="*/ 324196 h 685179"/>
              <a:gd name="connsiteX50" fmla="*/ 780478 w 1063111"/>
              <a:gd name="connsiteY50" fmla="*/ 332509 h 685179"/>
              <a:gd name="connsiteX51" fmla="*/ 772166 w 1063111"/>
              <a:gd name="connsiteY51" fmla="*/ 357447 h 685179"/>
              <a:gd name="connsiteX52" fmla="*/ 780478 w 1063111"/>
              <a:gd name="connsiteY52" fmla="*/ 440574 h 685179"/>
              <a:gd name="connsiteX53" fmla="*/ 830355 w 1063111"/>
              <a:gd name="connsiteY53" fmla="*/ 457200 h 685179"/>
              <a:gd name="connsiteX54" fmla="*/ 938420 w 1063111"/>
              <a:gd name="connsiteY54" fmla="*/ 448887 h 685179"/>
              <a:gd name="connsiteX55" fmla="*/ 963358 w 1063111"/>
              <a:gd name="connsiteY55" fmla="*/ 365760 h 685179"/>
              <a:gd name="connsiteX56" fmla="*/ 955046 w 1063111"/>
              <a:gd name="connsiteY56" fmla="*/ 282633 h 685179"/>
              <a:gd name="connsiteX57" fmla="*/ 938420 w 1063111"/>
              <a:gd name="connsiteY57" fmla="*/ 266007 h 685179"/>
              <a:gd name="connsiteX58" fmla="*/ 905169 w 1063111"/>
              <a:gd name="connsiteY58" fmla="*/ 232756 h 685179"/>
              <a:gd name="connsiteX59" fmla="*/ 896857 w 1063111"/>
              <a:gd name="connsiteY59" fmla="*/ 199505 h 685179"/>
              <a:gd name="connsiteX60" fmla="*/ 863606 w 1063111"/>
              <a:gd name="connsiteY60" fmla="*/ 191193 h 685179"/>
              <a:gd name="connsiteX61" fmla="*/ 838668 w 1063111"/>
              <a:gd name="connsiteY61" fmla="*/ 182880 h 685179"/>
              <a:gd name="connsiteX62" fmla="*/ 713977 w 1063111"/>
              <a:gd name="connsiteY62" fmla="*/ 191193 h 685179"/>
              <a:gd name="connsiteX63" fmla="*/ 697351 w 1063111"/>
              <a:gd name="connsiteY63" fmla="*/ 207818 h 685179"/>
              <a:gd name="connsiteX64" fmla="*/ 680726 w 1063111"/>
              <a:gd name="connsiteY64" fmla="*/ 232756 h 685179"/>
              <a:gd name="connsiteX65" fmla="*/ 655788 w 1063111"/>
              <a:gd name="connsiteY65" fmla="*/ 324196 h 685179"/>
              <a:gd name="connsiteX66" fmla="*/ 664100 w 1063111"/>
              <a:gd name="connsiteY66" fmla="*/ 623454 h 685179"/>
              <a:gd name="connsiteX67" fmla="*/ 680726 w 1063111"/>
              <a:gd name="connsiteY67" fmla="*/ 640080 h 685179"/>
              <a:gd name="connsiteX68" fmla="*/ 689038 w 1063111"/>
              <a:gd name="connsiteY68" fmla="*/ 665018 h 685179"/>
              <a:gd name="connsiteX69" fmla="*/ 713977 w 1063111"/>
              <a:gd name="connsiteY69" fmla="*/ 673331 h 685179"/>
              <a:gd name="connsiteX70" fmla="*/ 597598 w 1063111"/>
              <a:gd name="connsiteY70" fmla="*/ 681643 h 685179"/>
              <a:gd name="connsiteX71" fmla="*/ 32333 w 1063111"/>
              <a:gd name="connsiteY71" fmla="*/ 673331 h 6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63111" h="685179">
                <a:moveTo>
                  <a:pt x="32333" y="673331"/>
                </a:moveTo>
                <a:cubicBezTo>
                  <a:pt x="-54950" y="670560"/>
                  <a:pt x="60668" y="669979"/>
                  <a:pt x="73897" y="665018"/>
                </a:cubicBezTo>
                <a:cubicBezTo>
                  <a:pt x="152757" y="635446"/>
                  <a:pt x="54586" y="662204"/>
                  <a:pt x="115460" y="631767"/>
                </a:cubicBezTo>
                <a:cubicBezTo>
                  <a:pt x="131135" y="623930"/>
                  <a:pt x="148711" y="620684"/>
                  <a:pt x="165337" y="615142"/>
                </a:cubicBezTo>
                <a:lnTo>
                  <a:pt x="190275" y="606829"/>
                </a:lnTo>
                <a:cubicBezTo>
                  <a:pt x="230590" y="566514"/>
                  <a:pt x="210484" y="582273"/>
                  <a:pt x="248464" y="556953"/>
                </a:cubicBezTo>
                <a:cubicBezTo>
                  <a:pt x="254006" y="548640"/>
                  <a:pt x="258848" y="539816"/>
                  <a:pt x="265089" y="532014"/>
                </a:cubicBezTo>
                <a:cubicBezTo>
                  <a:pt x="269985" y="525894"/>
                  <a:pt x="277013" y="521659"/>
                  <a:pt x="281715" y="515389"/>
                </a:cubicBezTo>
                <a:cubicBezTo>
                  <a:pt x="293704" y="499404"/>
                  <a:pt x="314966" y="465513"/>
                  <a:pt x="314966" y="465513"/>
                </a:cubicBezTo>
                <a:cubicBezTo>
                  <a:pt x="318733" y="450442"/>
                  <a:pt x="333156" y="389133"/>
                  <a:pt x="339904" y="382385"/>
                </a:cubicBezTo>
                <a:lnTo>
                  <a:pt x="381468" y="340822"/>
                </a:lnTo>
                <a:cubicBezTo>
                  <a:pt x="387010" y="335280"/>
                  <a:pt x="393746" y="330717"/>
                  <a:pt x="398093" y="324196"/>
                </a:cubicBezTo>
                <a:cubicBezTo>
                  <a:pt x="419065" y="292737"/>
                  <a:pt x="407653" y="306322"/>
                  <a:pt x="431344" y="282633"/>
                </a:cubicBezTo>
                <a:cubicBezTo>
                  <a:pt x="436886" y="266007"/>
                  <a:pt x="433387" y="242477"/>
                  <a:pt x="447969" y="232756"/>
                </a:cubicBezTo>
                <a:cubicBezTo>
                  <a:pt x="456282" y="227214"/>
                  <a:pt x="465106" y="222372"/>
                  <a:pt x="472908" y="216131"/>
                </a:cubicBezTo>
                <a:cubicBezTo>
                  <a:pt x="479028" y="211235"/>
                  <a:pt x="482813" y="203537"/>
                  <a:pt x="489533" y="199505"/>
                </a:cubicBezTo>
                <a:cubicBezTo>
                  <a:pt x="497047" y="194997"/>
                  <a:pt x="506158" y="193964"/>
                  <a:pt x="514471" y="191193"/>
                </a:cubicBezTo>
                <a:cubicBezTo>
                  <a:pt x="571068" y="134596"/>
                  <a:pt x="482630" y="220861"/>
                  <a:pt x="556035" y="157942"/>
                </a:cubicBezTo>
                <a:cubicBezTo>
                  <a:pt x="567936" y="147741"/>
                  <a:pt x="578202" y="135775"/>
                  <a:pt x="589286" y="124691"/>
                </a:cubicBezTo>
                <a:cubicBezTo>
                  <a:pt x="594828" y="119149"/>
                  <a:pt x="601564" y="114586"/>
                  <a:pt x="605911" y="108065"/>
                </a:cubicBezTo>
                <a:lnTo>
                  <a:pt x="622537" y="83127"/>
                </a:lnTo>
                <a:cubicBezTo>
                  <a:pt x="625308" y="74814"/>
                  <a:pt x="624653" y="64385"/>
                  <a:pt x="630849" y="58189"/>
                </a:cubicBezTo>
                <a:cubicBezTo>
                  <a:pt x="637045" y="51993"/>
                  <a:pt x="647950" y="53795"/>
                  <a:pt x="655788" y="49876"/>
                </a:cubicBezTo>
                <a:cubicBezTo>
                  <a:pt x="664724" y="45408"/>
                  <a:pt x="671597" y="37309"/>
                  <a:pt x="680726" y="33251"/>
                </a:cubicBezTo>
                <a:cubicBezTo>
                  <a:pt x="696740" y="26133"/>
                  <a:pt x="713977" y="22167"/>
                  <a:pt x="730602" y="16625"/>
                </a:cubicBezTo>
                <a:lnTo>
                  <a:pt x="755540" y="8313"/>
                </a:lnTo>
                <a:lnTo>
                  <a:pt x="780478" y="0"/>
                </a:lnTo>
                <a:cubicBezTo>
                  <a:pt x="781028" y="50"/>
                  <a:pt x="890361" y="6716"/>
                  <a:pt x="913482" y="16625"/>
                </a:cubicBezTo>
                <a:cubicBezTo>
                  <a:pt x="920686" y="19712"/>
                  <a:pt x="923988" y="28355"/>
                  <a:pt x="930108" y="33251"/>
                </a:cubicBezTo>
                <a:cubicBezTo>
                  <a:pt x="937909" y="39492"/>
                  <a:pt x="946733" y="44334"/>
                  <a:pt x="955046" y="49876"/>
                </a:cubicBezTo>
                <a:cubicBezTo>
                  <a:pt x="978590" y="120514"/>
                  <a:pt x="945754" y="34392"/>
                  <a:pt x="979984" y="91440"/>
                </a:cubicBezTo>
                <a:cubicBezTo>
                  <a:pt x="1006752" y="136053"/>
                  <a:pt x="963566" y="99891"/>
                  <a:pt x="1013235" y="133003"/>
                </a:cubicBezTo>
                <a:cubicBezTo>
                  <a:pt x="1016006" y="141316"/>
                  <a:pt x="1017293" y="150282"/>
                  <a:pt x="1021548" y="157942"/>
                </a:cubicBezTo>
                <a:cubicBezTo>
                  <a:pt x="1069188" y="243695"/>
                  <a:pt x="1044300" y="176326"/>
                  <a:pt x="1063111" y="232756"/>
                </a:cubicBezTo>
                <a:cubicBezTo>
                  <a:pt x="1053632" y="374931"/>
                  <a:pt x="1067970" y="317929"/>
                  <a:pt x="1038173" y="407323"/>
                </a:cubicBezTo>
                <a:lnTo>
                  <a:pt x="1029860" y="432262"/>
                </a:lnTo>
                <a:cubicBezTo>
                  <a:pt x="1022104" y="455532"/>
                  <a:pt x="1017883" y="480590"/>
                  <a:pt x="988297" y="490451"/>
                </a:cubicBezTo>
                <a:lnTo>
                  <a:pt x="963358" y="498763"/>
                </a:lnTo>
                <a:cubicBezTo>
                  <a:pt x="957816" y="504305"/>
                  <a:pt x="953453" y="511357"/>
                  <a:pt x="946733" y="515389"/>
                </a:cubicBezTo>
                <a:cubicBezTo>
                  <a:pt x="910847" y="536922"/>
                  <a:pt x="834354" y="516976"/>
                  <a:pt x="813729" y="515389"/>
                </a:cubicBezTo>
                <a:cubicBezTo>
                  <a:pt x="797104" y="509847"/>
                  <a:pt x="769395" y="515388"/>
                  <a:pt x="763853" y="498763"/>
                </a:cubicBezTo>
                <a:cubicBezTo>
                  <a:pt x="752381" y="464347"/>
                  <a:pt x="762831" y="478685"/>
                  <a:pt x="730602" y="457200"/>
                </a:cubicBezTo>
                <a:cubicBezTo>
                  <a:pt x="726681" y="445437"/>
                  <a:pt x="713977" y="409453"/>
                  <a:pt x="713977" y="399011"/>
                </a:cubicBezTo>
                <a:cubicBezTo>
                  <a:pt x="713977" y="351824"/>
                  <a:pt x="719518" y="304800"/>
                  <a:pt x="722289" y="257694"/>
                </a:cubicBezTo>
                <a:cubicBezTo>
                  <a:pt x="774936" y="260465"/>
                  <a:pt x="830216" y="249335"/>
                  <a:pt x="880231" y="266007"/>
                </a:cubicBezTo>
                <a:cubicBezTo>
                  <a:pt x="896856" y="271549"/>
                  <a:pt x="891315" y="299258"/>
                  <a:pt x="896857" y="315883"/>
                </a:cubicBezTo>
                <a:lnTo>
                  <a:pt x="905169" y="340822"/>
                </a:lnTo>
                <a:cubicBezTo>
                  <a:pt x="902398" y="354676"/>
                  <a:pt x="908613" y="374548"/>
                  <a:pt x="896857" y="382385"/>
                </a:cubicBezTo>
                <a:cubicBezTo>
                  <a:pt x="850351" y="413389"/>
                  <a:pt x="853657" y="354177"/>
                  <a:pt x="846980" y="340822"/>
                </a:cubicBezTo>
                <a:cubicBezTo>
                  <a:pt x="843475" y="333812"/>
                  <a:pt x="835897" y="329738"/>
                  <a:pt x="830355" y="324196"/>
                </a:cubicBezTo>
                <a:cubicBezTo>
                  <a:pt x="813729" y="326967"/>
                  <a:pt x="795112" y="324147"/>
                  <a:pt x="780478" y="332509"/>
                </a:cubicBezTo>
                <a:cubicBezTo>
                  <a:pt x="772870" y="336856"/>
                  <a:pt x="772166" y="348685"/>
                  <a:pt x="772166" y="357447"/>
                </a:cubicBezTo>
                <a:cubicBezTo>
                  <a:pt x="772166" y="385294"/>
                  <a:pt x="766447" y="416520"/>
                  <a:pt x="780478" y="440574"/>
                </a:cubicBezTo>
                <a:cubicBezTo>
                  <a:pt x="789308" y="455712"/>
                  <a:pt x="830355" y="457200"/>
                  <a:pt x="830355" y="457200"/>
                </a:cubicBezTo>
                <a:cubicBezTo>
                  <a:pt x="866377" y="454429"/>
                  <a:pt x="905681" y="464165"/>
                  <a:pt x="938420" y="448887"/>
                </a:cubicBezTo>
                <a:cubicBezTo>
                  <a:pt x="944150" y="446213"/>
                  <a:pt x="960255" y="378175"/>
                  <a:pt x="963358" y="365760"/>
                </a:cubicBezTo>
                <a:cubicBezTo>
                  <a:pt x="960587" y="338051"/>
                  <a:pt x="961800" y="309649"/>
                  <a:pt x="955046" y="282633"/>
                </a:cubicBezTo>
                <a:cubicBezTo>
                  <a:pt x="953145" y="275029"/>
                  <a:pt x="942452" y="272728"/>
                  <a:pt x="938420" y="266007"/>
                </a:cubicBezTo>
                <a:cubicBezTo>
                  <a:pt x="916253" y="229061"/>
                  <a:pt x="949505" y="247535"/>
                  <a:pt x="905169" y="232756"/>
                </a:cubicBezTo>
                <a:cubicBezTo>
                  <a:pt x="902398" y="221672"/>
                  <a:pt x="904935" y="207583"/>
                  <a:pt x="896857" y="199505"/>
                </a:cubicBezTo>
                <a:cubicBezTo>
                  <a:pt x="888779" y="191427"/>
                  <a:pt x="874591" y="194332"/>
                  <a:pt x="863606" y="191193"/>
                </a:cubicBezTo>
                <a:cubicBezTo>
                  <a:pt x="855181" y="188786"/>
                  <a:pt x="846981" y="185651"/>
                  <a:pt x="838668" y="182880"/>
                </a:cubicBezTo>
                <a:cubicBezTo>
                  <a:pt x="797104" y="185651"/>
                  <a:pt x="754999" y="183954"/>
                  <a:pt x="713977" y="191193"/>
                </a:cubicBezTo>
                <a:cubicBezTo>
                  <a:pt x="706259" y="192555"/>
                  <a:pt x="702247" y="201698"/>
                  <a:pt x="697351" y="207818"/>
                </a:cubicBezTo>
                <a:cubicBezTo>
                  <a:pt x="691110" y="215619"/>
                  <a:pt x="684784" y="223627"/>
                  <a:pt x="680726" y="232756"/>
                </a:cubicBezTo>
                <a:cubicBezTo>
                  <a:pt x="665384" y="267276"/>
                  <a:pt x="662900" y="288635"/>
                  <a:pt x="655788" y="324196"/>
                </a:cubicBezTo>
                <a:cubicBezTo>
                  <a:pt x="658559" y="423949"/>
                  <a:pt x="656246" y="523972"/>
                  <a:pt x="664100" y="623454"/>
                </a:cubicBezTo>
                <a:cubicBezTo>
                  <a:pt x="664717" y="631267"/>
                  <a:pt x="676694" y="633359"/>
                  <a:pt x="680726" y="640080"/>
                </a:cubicBezTo>
                <a:cubicBezTo>
                  <a:pt x="685234" y="647594"/>
                  <a:pt x="682842" y="658822"/>
                  <a:pt x="689038" y="665018"/>
                </a:cubicBezTo>
                <a:cubicBezTo>
                  <a:pt x="695234" y="671214"/>
                  <a:pt x="705664" y="670560"/>
                  <a:pt x="713977" y="673331"/>
                </a:cubicBezTo>
                <a:cubicBezTo>
                  <a:pt x="675184" y="676102"/>
                  <a:pt x="636457" y="680057"/>
                  <a:pt x="597598" y="681643"/>
                </a:cubicBezTo>
                <a:cubicBezTo>
                  <a:pt x="339633" y="692172"/>
                  <a:pt x="119616" y="676102"/>
                  <a:pt x="32333" y="673331"/>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7658923" y="3238493"/>
            <a:ext cx="697627" cy="707886"/>
          </a:xfrm>
          <a:prstGeom prst="rect">
            <a:avLst/>
          </a:prstGeom>
          <a:noFill/>
          <a:ln>
            <a:noFill/>
          </a:ln>
        </p:spPr>
        <p:txBody>
          <a:bodyPr wrap="none" rtlCol="0">
            <a:spAutoFit/>
          </a:bodyPr>
          <a:lstStyle/>
          <a:p>
            <a:r>
              <a:rPr kumimoji="1" lang="ja-JP" altLang="en-US" sz="4000" b="1" dirty="0" smtClean="0">
                <a:ln>
                  <a:solidFill>
                    <a:srgbClr val="002060"/>
                  </a:solidFill>
                </a:ln>
                <a:solidFill>
                  <a:schemeClr val="bg1"/>
                </a:solidFill>
              </a:rPr>
              <a:t>🏄</a:t>
            </a:r>
            <a:endParaRPr kumimoji="1" lang="ja-JP" altLang="en-US" sz="4000" b="1" dirty="0">
              <a:ln>
                <a:solidFill>
                  <a:srgbClr val="002060"/>
                </a:solidFill>
              </a:ln>
              <a:solidFill>
                <a:schemeClr val="bg1"/>
              </a:solidFill>
            </a:endParaRPr>
          </a:p>
        </p:txBody>
      </p:sp>
      <p:pic>
        <p:nvPicPr>
          <p:cNvPr id="49" name="図 48"/>
          <p:cNvPicPr>
            <a:picLocks noChangeAspect="1"/>
          </p:cNvPicPr>
          <p:nvPr/>
        </p:nvPicPr>
        <p:blipFill>
          <a:blip r:embed="rId4"/>
          <a:stretch>
            <a:fillRect/>
          </a:stretch>
        </p:blipFill>
        <p:spPr>
          <a:xfrm>
            <a:off x="8449384" y="2557615"/>
            <a:ext cx="1696706" cy="565568"/>
          </a:xfrm>
          <a:prstGeom prst="rect">
            <a:avLst/>
          </a:prstGeom>
        </p:spPr>
      </p:pic>
      <p:pic>
        <p:nvPicPr>
          <p:cNvPr id="50" name="図 49"/>
          <p:cNvPicPr>
            <a:picLocks noChangeAspect="1"/>
          </p:cNvPicPr>
          <p:nvPr/>
        </p:nvPicPr>
        <p:blipFill>
          <a:blip r:embed="rId5"/>
          <a:stretch>
            <a:fillRect/>
          </a:stretch>
        </p:blipFill>
        <p:spPr>
          <a:xfrm>
            <a:off x="5916772" y="4184130"/>
            <a:ext cx="1804572" cy="573074"/>
          </a:xfrm>
          <a:prstGeom prst="rect">
            <a:avLst/>
          </a:prstGeom>
        </p:spPr>
      </p:pic>
      <p:sp>
        <p:nvSpPr>
          <p:cNvPr id="52" name="フリーフォーム 51"/>
          <p:cNvSpPr/>
          <p:nvPr/>
        </p:nvSpPr>
        <p:spPr>
          <a:xfrm>
            <a:off x="3643193" y="5057466"/>
            <a:ext cx="4032765" cy="91440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54" name="図 53"/>
          <p:cNvPicPr>
            <a:picLocks noChangeAspect="1"/>
          </p:cNvPicPr>
          <p:nvPr/>
        </p:nvPicPr>
        <p:blipFill>
          <a:blip r:embed="rId6"/>
          <a:stretch>
            <a:fillRect/>
          </a:stretch>
        </p:blipFill>
        <p:spPr>
          <a:xfrm>
            <a:off x="7481851" y="761648"/>
            <a:ext cx="1654233" cy="383448"/>
          </a:xfrm>
          <a:prstGeom prst="rect">
            <a:avLst/>
          </a:prstGeom>
        </p:spPr>
      </p:pic>
      <p:pic>
        <p:nvPicPr>
          <p:cNvPr id="55" name="図 54"/>
          <p:cNvPicPr>
            <a:picLocks noChangeAspect="1"/>
          </p:cNvPicPr>
          <p:nvPr/>
        </p:nvPicPr>
        <p:blipFill>
          <a:blip r:embed="rId7"/>
          <a:stretch>
            <a:fillRect/>
          </a:stretch>
        </p:blipFill>
        <p:spPr>
          <a:xfrm>
            <a:off x="2105774" y="2458718"/>
            <a:ext cx="2040214" cy="470585"/>
          </a:xfrm>
          <a:prstGeom prst="rect">
            <a:avLst/>
          </a:prstGeom>
        </p:spPr>
      </p:pic>
      <p:sp>
        <p:nvSpPr>
          <p:cNvPr id="56" name="正方形/長方形 55"/>
          <p:cNvSpPr/>
          <p:nvPr/>
        </p:nvSpPr>
        <p:spPr>
          <a:xfrm>
            <a:off x="2969194" y="141557"/>
            <a:ext cx="415498" cy="369332"/>
          </a:xfrm>
          <a:prstGeom prst="rect">
            <a:avLst/>
          </a:prstGeom>
        </p:spPr>
        <p:txBody>
          <a:bodyPr wrap="none">
            <a:spAutoFit/>
          </a:bodyPr>
          <a:lstStyle/>
          <a:p>
            <a:r>
              <a:rPr lang="ja-JP" altLang="en-US" dirty="0" smtClean="0">
                <a:solidFill>
                  <a:schemeClr val="bg1"/>
                </a:solidFill>
              </a:rPr>
              <a:t>🐗</a:t>
            </a:r>
            <a:endParaRPr lang="ja-JP" altLang="en-US" dirty="0">
              <a:solidFill>
                <a:schemeClr val="bg1"/>
              </a:solidFill>
            </a:endParaRPr>
          </a:p>
        </p:txBody>
      </p:sp>
      <p:sp>
        <p:nvSpPr>
          <p:cNvPr id="57" name="正方形/長方形 56"/>
          <p:cNvSpPr/>
          <p:nvPr/>
        </p:nvSpPr>
        <p:spPr>
          <a:xfrm>
            <a:off x="5303480" y="64613"/>
            <a:ext cx="543739" cy="523220"/>
          </a:xfrm>
          <a:prstGeom prst="rect">
            <a:avLst/>
          </a:prstGeom>
        </p:spPr>
        <p:txBody>
          <a:bodyPr wrap="none">
            <a:spAutoFit/>
          </a:bodyPr>
          <a:lstStyle/>
          <a:p>
            <a:r>
              <a:rPr lang="ja-JP" altLang="en-US" sz="2800" dirty="0" smtClean="0">
                <a:solidFill>
                  <a:schemeClr val="bg1"/>
                </a:solidFill>
              </a:rPr>
              <a:t>🐗</a:t>
            </a:r>
            <a:endParaRPr lang="ja-JP" altLang="en-US" sz="2800" dirty="0">
              <a:solidFill>
                <a:schemeClr val="bg1"/>
              </a:solidFill>
            </a:endParaRPr>
          </a:p>
        </p:txBody>
      </p:sp>
      <p:pic>
        <p:nvPicPr>
          <p:cNvPr id="60" name="図 59"/>
          <p:cNvPicPr>
            <a:picLocks noChangeAspect="1"/>
          </p:cNvPicPr>
          <p:nvPr/>
        </p:nvPicPr>
        <p:blipFill>
          <a:blip r:embed="rId8"/>
          <a:stretch>
            <a:fillRect/>
          </a:stretch>
        </p:blipFill>
        <p:spPr>
          <a:xfrm flipH="1">
            <a:off x="2426603" y="-51762"/>
            <a:ext cx="786452" cy="755970"/>
          </a:xfrm>
          <a:prstGeom prst="rect">
            <a:avLst/>
          </a:prstGeom>
        </p:spPr>
      </p:pic>
      <p:sp>
        <p:nvSpPr>
          <p:cNvPr id="61" name="正方形/長方形 60"/>
          <p:cNvSpPr/>
          <p:nvPr/>
        </p:nvSpPr>
        <p:spPr>
          <a:xfrm>
            <a:off x="4861778" y="64613"/>
            <a:ext cx="543739" cy="523220"/>
          </a:xfrm>
          <a:prstGeom prst="rect">
            <a:avLst/>
          </a:prstGeom>
          <a:noFill/>
          <a:ln>
            <a:noFill/>
          </a:ln>
        </p:spPr>
        <p:txBody>
          <a:bodyPr wrap="none">
            <a:spAutoFit/>
          </a:bodyPr>
          <a:lstStyle/>
          <a:p>
            <a:r>
              <a:rPr lang="ja-JP" altLang="en-US" sz="2800" dirty="0" smtClean="0">
                <a:ln>
                  <a:solidFill>
                    <a:schemeClr val="bg1"/>
                  </a:solidFill>
                </a:ln>
                <a:solidFill>
                  <a:srgbClr val="002060"/>
                </a:solidFill>
              </a:rPr>
              <a:t>🐗</a:t>
            </a:r>
            <a:endParaRPr lang="ja-JP" altLang="en-US" sz="2800" dirty="0">
              <a:ln>
                <a:solidFill>
                  <a:schemeClr val="bg1"/>
                </a:solidFill>
              </a:ln>
              <a:solidFill>
                <a:srgbClr val="002060"/>
              </a:solidFill>
            </a:endParaRPr>
          </a:p>
        </p:txBody>
      </p:sp>
      <p:pic>
        <p:nvPicPr>
          <p:cNvPr id="63" name="図 62"/>
          <p:cNvPicPr>
            <a:picLocks noChangeAspect="1"/>
          </p:cNvPicPr>
          <p:nvPr/>
        </p:nvPicPr>
        <p:blipFill>
          <a:blip r:embed="rId9"/>
          <a:stretch>
            <a:fillRect/>
          </a:stretch>
        </p:blipFill>
        <p:spPr>
          <a:xfrm flipH="1">
            <a:off x="902541" y="30435"/>
            <a:ext cx="542591" cy="518205"/>
          </a:xfrm>
          <a:prstGeom prst="rect">
            <a:avLst/>
          </a:prstGeom>
        </p:spPr>
      </p:pic>
      <p:pic>
        <p:nvPicPr>
          <p:cNvPr id="64" name="図 63"/>
          <p:cNvPicPr>
            <a:picLocks noChangeAspect="1"/>
          </p:cNvPicPr>
          <p:nvPr/>
        </p:nvPicPr>
        <p:blipFill>
          <a:blip r:embed="rId9"/>
          <a:stretch>
            <a:fillRect/>
          </a:stretch>
        </p:blipFill>
        <p:spPr>
          <a:xfrm flipH="1">
            <a:off x="1704697" y="29027"/>
            <a:ext cx="542591" cy="518205"/>
          </a:xfrm>
          <a:prstGeom prst="rect">
            <a:avLst/>
          </a:prstGeom>
        </p:spPr>
      </p:pic>
      <p:pic>
        <p:nvPicPr>
          <p:cNvPr id="65" name="図 64"/>
          <p:cNvPicPr>
            <a:picLocks noChangeAspect="1"/>
          </p:cNvPicPr>
          <p:nvPr/>
        </p:nvPicPr>
        <p:blipFill>
          <a:blip r:embed="rId9"/>
          <a:stretch>
            <a:fillRect/>
          </a:stretch>
        </p:blipFill>
        <p:spPr>
          <a:xfrm flipH="1">
            <a:off x="1303619" y="30435"/>
            <a:ext cx="542591" cy="518205"/>
          </a:xfrm>
          <a:prstGeom prst="rect">
            <a:avLst/>
          </a:prstGeom>
        </p:spPr>
      </p:pic>
      <p:pic>
        <p:nvPicPr>
          <p:cNvPr id="66" name="図 65"/>
          <p:cNvPicPr>
            <a:picLocks noChangeAspect="1"/>
          </p:cNvPicPr>
          <p:nvPr/>
        </p:nvPicPr>
        <p:blipFill>
          <a:blip r:embed="rId9"/>
          <a:stretch>
            <a:fillRect/>
          </a:stretch>
        </p:blipFill>
        <p:spPr>
          <a:xfrm flipH="1">
            <a:off x="2105774" y="28083"/>
            <a:ext cx="542591" cy="518205"/>
          </a:xfrm>
          <a:prstGeom prst="rect">
            <a:avLst/>
          </a:prstGeom>
        </p:spPr>
      </p:pic>
      <p:pic>
        <p:nvPicPr>
          <p:cNvPr id="51" name="図 50"/>
          <p:cNvPicPr>
            <a:picLocks noChangeAspect="1"/>
          </p:cNvPicPr>
          <p:nvPr/>
        </p:nvPicPr>
        <p:blipFill>
          <a:blip r:embed="rId6"/>
          <a:stretch>
            <a:fillRect/>
          </a:stretch>
        </p:blipFill>
        <p:spPr>
          <a:xfrm>
            <a:off x="50464" y="6382749"/>
            <a:ext cx="1654233" cy="383448"/>
          </a:xfrm>
          <a:prstGeom prst="rect">
            <a:avLst/>
          </a:prstGeom>
        </p:spPr>
      </p:pic>
      <p:pic>
        <p:nvPicPr>
          <p:cNvPr id="58" name="図 57"/>
          <p:cNvPicPr>
            <a:picLocks noChangeAspect="1"/>
          </p:cNvPicPr>
          <p:nvPr/>
        </p:nvPicPr>
        <p:blipFill>
          <a:blip r:embed="rId10"/>
          <a:stretch>
            <a:fillRect/>
          </a:stretch>
        </p:blipFill>
        <p:spPr>
          <a:xfrm>
            <a:off x="8827937" y="6574473"/>
            <a:ext cx="316063" cy="283527"/>
          </a:xfrm>
          <a:prstGeom prst="rect">
            <a:avLst/>
          </a:prstGeom>
        </p:spPr>
      </p:pic>
      <p:pic>
        <p:nvPicPr>
          <p:cNvPr id="59" name="図 58"/>
          <p:cNvPicPr>
            <a:picLocks noChangeAspect="1"/>
          </p:cNvPicPr>
          <p:nvPr/>
        </p:nvPicPr>
        <p:blipFill>
          <a:blip r:embed="rId10"/>
          <a:stretch>
            <a:fillRect/>
          </a:stretch>
        </p:blipFill>
        <p:spPr>
          <a:xfrm>
            <a:off x="8554816" y="6574473"/>
            <a:ext cx="316063" cy="283527"/>
          </a:xfrm>
          <a:prstGeom prst="rect">
            <a:avLst/>
          </a:prstGeom>
        </p:spPr>
      </p:pic>
      <p:pic>
        <p:nvPicPr>
          <p:cNvPr id="62" name="図 61"/>
          <p:cNvPicPr>
            <a:picLocks noChangeAspect="1"/>
          </p:cNvPicPr>
          <p:nvPr/>
        </p:nvPicPr>
        <p:blipFill>
          <a:blip r:embed="rId10"/>
          <a:stretch>
            <a:fillRect/>
          </a:stretch>
        </p:blipFill>
        <p:spPr>
          <a:xfrm>
            <a:off x="8281693" y="6574473"/>
            <a:ext cx="316063" cy="283527"/>
          </a:xfrm>
          <a:prstGeom prst="rect">
            <a:avLst/>
          </a:prstGeom>
        </p:spPr>
      </p:pic>
      <p:pic>
        <p:nvPicPr>
          <p:cNvPr id="67" name="図 66"/>
          <p:cNvPicPr>
            <a:picLocks noChangeAspect="1"/>
          </p:cNvPicPr>
          <p:nvPr/>
        </p:nvPicPr>
        <p:blipFill>
          <a:blip r:embed="rId10"/>
          <a:stretch>
            <a:fillRect/>
          </a:stretch>
        </p:blipFill>
        <p:spPr>
          <a:xfrm>
            <a:off x="5341269" y="6574473"/>
            <a:ext cx="316063" cy="283527"/>
          </a:xfrm>
          <a:prstGeom prst="rect">
            <a:avLst/>
          </a:prstGeom>
        </p:spPr>
      </p:pic>
      <p:pic>
        <p:nvPicPr>
          <p:cNvPr id="68" name="図 67"/>
          <p:cNvPicPr>
            <a:picLocks noChangeAspect="1"/>
          </p:cNvPicPr>
          <p:nvPr/>
        </p:nvPicPr>
        <p:blipFill>
          <a:blip r:embed="rId10"/>
          <a:stretch>
            <a:fillRect/>
          </a:stretch>
        </p:blipFill>
        <p:spPr>
          <a:xfrm>
            <a:off x="5614392" y="6574473"/>
            <a:ext cx="316063" cy="283527"/>
          </a:xfrm>
          <a:prstGeom prst="rect">
            <a:avLst/>
          </a:prstGeom>
        </p:spPr>
      </p:pic>
      <p:pic>
        <p:nvPicPr>
          <p:cNvPr id="69" name="図 68"/>
          <p:cNvPicPr>
            <a:picLocks noChangeAspect="1"/>
          </p:cNvPicPr>
          <p:nvPr/>
        </p:nvPicPr>
        <p:blipFill>
          <a:blip r:embed="rId10"/>
          <a:stretch>
            <a:fillRect/>
          </a:stretch>
        </p:blipFill>
        <p:spPr>
          <a:xfrm>
            <a:off x="5887515" y="6574473"/>
            <a:ext cx="316063" cy="283527"/>
          </a:xfrm>
          <a:prstGeom prst="rect">
            <a:avLst/>
          </a:prstGeom>
        </p:spPr>
      </p:pic>
      <p:pic>
        <p:nvPicPr>
          <p:cNvPr id="70" name="図 69"/>
          <p:cNvPicPr>
            <a:picLocks noChangeAspect="1"/>
          </p:cNvPicPr>
          <p:nvPr/>
        </p:nvPicPr>
        <p:blipFill>
          <a:blip r:embed="rId10"/>
          <a:stretch>
            <a:fillRect/>
          </a:stretch>
        </p:blipFill>
        <p:spPr>
          <a:xfrm>
            <a:off x="6538358" y="6574473"/>
            <a:ext cx="316063" cy="283527"/>
          </a:xfrm>
          <a:prstGeom prst="rect">
            <a:avLst/>
          </a:prstGeom>
        </p:spPr>
      </p:pic>
      <p:pic>
        <p:nvPicPr>
          <p:cNvPr id="71" name="図 70"/>
          <p:cNvPicPr>
            <a:picLocks noChangeAspect="1"/>
          </p:cNvPicPr>
          <p:nvPr/>
        </p:nvPicPr>
        <p:blipFill>
          <a:blip r:embed="rId10"/>
          <a:stretch>
            <a:fillRect/>
          </a:stretch>
        </p:blipFill>
        <p:spPr>
          <a:xfrm>
            <a:off x="6811481" y="6574473"/>
            <a:ext cx="316063" cy="283527"/>
          </a:xfrm>
          <a:prstGeom prst="rect">
            <a:avLst/>
          </a:prstGeom>
        </p:spPr>
      </p:pic>
      <p:pic>
        <p:nvPicPr>
          <p:cNvPr id="72" name="図 71"/>
          <p:cNvPicPr>
            <a:picLocks noChangeAspect="1"/>
          </p:cNvPicPr>
          <p:nvPr/>
        </p:nvPicPr>
        <p:blipFill>
          <a:blip r:embed="rId10"/>
          <a:stretch>
            <a:fillRect/>
          </a:stretch>
        </p:blipFill>
        <p:spPr>
          <a:xfrm>
            <a:off x="8008570" y="6574473"/>
            <a:ext cx="316063" cy="283527"/>
          </a:xfrm>
          <a:prstGeom prst="rect">
            <a:avLst/>
          </a:prstGeom>
        </p:spPr>
      </p:pic>
      <p:pic>
        <p:nvPicPr>
          <p:cNvPr id="73" name="図 72"/>
          <p:cNvPicPr>
            <a:picLocks noChangeAspect="1"/>
          </p:cNvPicPr>
          <p:nvPr/>
        </p:nvPicPr>
        <p:blipFill>
          <a:blip r:embed="rId10"/>
          <a:stretch>
            <a:fillRect/>
          </a:stretch>
        </p:blipFill>
        <p:spPr>
          <a:xfrm>
            <a:off x="7084604" y="6574473"/>
            <a:ext cx="316063" cy="283527"/>
          </a:xfrm>
          <a:prstGeom prst="rect">
            <a:avLst/>
          </a:prstGeom>
        </p:spPr>
      </p:pic>
      <p:pic>
        <p:nvPicPr>
          <p:cNvPr id="74" name="図 73"/>
          <p:cNvPicPr>
            <a:picLocks noChangeAspect="1"/>
          </p:cNvPicPr>
          <p:nvPr/>
        </p:nvPicPr>
        <p:blipFill>
          <a:blip r:embed="rId10"/>
          <a:stretch>
            <a:fillRect/>
          </a:stretch>
        </p:blipFill>
        <p:spPr>
          <a:xfrm>
            <a:off x="7357727" y="6574473"/>
            <a:ext cx="316063" cy="283527"/>
          </a:xfrm>
          <a:prstGeom prst="rect">
            <a:avLst/>
          </a:prstGeom>
        </p:spPr>
      </p:pic>
      <p:pic>
        <p:nvPicPr>
          <p:cNvPr id="75" name="図 74"/>
          <p:cNvPicPr>
            <a:picLocks noChangeAspect="1"/>
          </p:cNvPicPr>
          <p:nvPr/>
        </p:nvPicPr>
        <p:blipFill>
          <a:blip r:embed="rId10"/>
          <a:stretch>
            <a:fillRect/>
          </a:stretch>
        </p:blipFill>
        <p:spPr>
          <a:xfrm>
            <a:off x="5068146" y="6574473"/>
            <a:ext cx="316063" cy="283527"/>
          </a:xfrm>
          <a:prstGeom prst="rect">
            <a:avLst/>
          </a:prstGeom>
        </p:spPr>
      </p:pic>
      <p:pic>
        <p:nvPicPr>
          <p:cNvPr id="76" name="図 75"/>
          <p:cNvPicPr>
            <a:picLocks noChangeAspect="1"/>
          </p:cNvPicPr>
          <p:nvPr/>
        </p:nvPicPr>
        <p:blipFill>
          <a:blip r:embed="rId11"/>
          <a:stretch>
            <a:fillRect/>
          </a:stretch>
        </p:blipFill>
        <p:spPr>
          <a:xfrm>
            <a:off x="7630850" y="6530292"/>
            <a:ext cx="420660" cy="371888"/>
          </a:xfrm>
          <a:prstGeom prst="rect">
            <a:avLst/>
          </a:prstGeom>
        </p:spPr>
      </p:pic>
      <p:pic>
        <p:nvPicPr>
          <p:cNvPr id="77" name="図 76"/>
          <p:cNvPicPr>
            <a:picLocks noChangeAspect="1"/>
          </p:cNvPicPr>
          <p:nvPr/>
        </p:nvPicPr>
        <p:blipFill>
          <a:blip r:embed="rId11"/>
          <a:stretch>
            <a:fillRect/>
          </a:stretch>
        </p:blipFill>
        <p:spPr>
          <a:xfrm>
            <a:off x="6072393" y="6407688"/>
            <a:ext cx="587553" cy="519431"/>
          </a:xfrm>
          <a:prstGeom prst="rect">
            <a:avLst/>
          </a:prstGeom>
        </p:spPr>
      </p:pic>
      <p:pic>
        <p:nvPicPr>
          <p:cNvPr id="78" name="図 77"/>
          <p:cNvPicPr>
            <a:picLocks noChangeAspect="1"/>
          </p:cNvPicPr>
          <p:nvPr/>
        </p:nvPicPr>
        <p:blipFill>
          <a:blip r:embed="rId11"/>
          <a:stretch>
            <a:fillRect/>
          </a:stretch>
        </p:blipFill>
        <p:spPr>
          <a:xfrm>
            <a:off x="4690426" y="6530292"/>
            <a:ext cx="420660" cy="371888"/>
          </a:xfrm>
          <a:prstGeom prst="rect">
            <a:avLst/>
          </a:prstGeom>
        </p:spPr>
      </p:pic>
      <p:pic>
        <p:nvPicPr>
          <p:cNvPr id="79" name="図 78"/>
          <p:cNvPicPr>
            <a:picLocks noChangeAspect="1"/>
          </p:cNvPicPr>
          <p:nvPr/>
        </p:nvPicPr>
        <p:blipFill>
          <a:blip r:embed="rId10"/>
          <a:stretch>
            <a:fillRect/>
          </a:stretch>
        </p:blipFill>
        <p:spPr>
          <a:xfrm>
            <a:off x="3871057" y="6574473"/>
            <a:ext cx="316063" cy="283527"/>
          </a:xfrm>
          <a:prstGeom prst="rect">
            <a:avLst/>
          </a:prstGeom>
        </p:spPr>
      </p:pic>
      <p:pic>
        <p:nvPicPr>
          <p:cNvPr id="80" name="図 79"/>
          <p:cNvPicPr>
            <a:picLocks noChangeAspect="1"/>
          </p:cNvPicPr>
          <p:nvPr/>
        </p:nvPicPr>
        <p:blipFill>
          <a:blip r:embed="rId10"/>
          <a:stretch>
            <a:fillRect/>
          </a:stretch>
        </p:blipFill>
        <p:spPr>
          <a:xfrm>
            <a:off x="4144180" y="6574473"/>
            <a:ext cx="316063" cy="283527"/>
          </a:xfrm>
          <a:prstGeom prst="rect">
            <a:avLst/>
          </a:prstGeom>
        </p:spPr>
      </p:pic>
      <p:pic>
        <p:nvPicPr>
          <p:cNvPr id="81" name="図 80"/>
          <p:cNvPicPr>
            <a:picLocks noChangeAspect="1"/>
          </p:cNvPicPr>
          <p:nvPr/>
        </p:nvPicPr>
        <p:blipFill>
          <a:blip r:embed="rId10"/>
          <a:stretch>
            <a:fillRect/>
          </a:stretch>
        </p:blipFill>
        <p:spPr>
          <a:xfrm>
            <a:off x="4417303" y="6574473"/>
            <a:ext cx="316063" cy="283527"/>
          </a:xfrm>
          <a:prstGeom prst="rect">
            <a:avLst/>
          </a:prstGeom>
        </p:spPr>
      </p:pic>
      <p:pic>
        <p:nvPicPr>
          <p:cNvPr id="82" name="図 81"/>
          <p:cNvPicPr>
            <a:picLocks noChangeAspect="1"/>
          </p:cNvPicPr>
          <p:nvPr/>
        </p:nvPicPr>
        <p:blipFill>
          <a:blip r:embed="rId10"/>
          <a:stretch>
            <a:fillRect/>
          </a:stretch>
        </p:blipFill>
        <p:spPr>
          <a:xfrm>
            <a:off x="3597934" y="6574473"/>
            <a:ext cx="316063" cy="283527"/>
          </a:xfrm>
          <a:prstGeom prst="rect">
            <a:avLst/>
          </a:prstGeom>
        </p:spPr>
      </p:pic>
      <p:pic>
        <p:nvPicPr>
          <p:cNvPr id="83" name="図 82"/>
          <p:cNvPicPr>
            <a:picLocks noChangeAspect="1"/>
          </p:cNvPicPr>
          <p:nvPr/>
        </p:nvPicPr>
        <p:blipFill>
          <a:blip r:embed="rId11"/>
          <a:stretch>
            <a:fillRect/>
          </a:stretch>
        </p:blipFill>
        <p:spPr>
          <a:xfrm>
            <a:off x="3131969" y="6407688"/>
            <a:ext cx="587553" cy="519431"/>
          </a:xfrm>
          <a:prstGeom prst="rect">
            <a:avLst/>
          </a:prstGeom>
        </p:spPr>
      </p:pic>
      <p:pic>
        <p:nvPicPr>
          <p:cNvPr id="84" name="図 83"/>
          <p:cNvPicPr>
            <a:picLocks noChangeAspect="1"/>
          </p:cNvPicPr>
          <p:nvPr/>
        </p:nvPicPr>
        <p:blipFill>
          <a:blip r:embed="rId10"/>
          <a:stretch>
            <a:fillRect/>
          </a:stretch>
        </p:blipFill>
        <p:spPr>
          <a:xfrm>
            <a:off x="2169045" y="6574473"/>
            <a:ext cx="316063" cy="283527"/>
          </a:xfrm>
          <a:prstGeom prst="rect">
            <a:avLst/>
          </a:prstGeom>
        </p:spPr>
      </p:pic>
      <p:pic>
        <p:nvPicPr>
          <p:cNvPr id="85" name="図 84"/>
          <p:cNvPicPr>
            <a:picLocks noChangeAspect="1"/>
          </p:cNvPicPr>
          <p:nvPr/>
        </p:nvPicPr>
        <p:blipFill>
          <a:blip r:embed="rId10"/>
          <a:stretch>
            <a:fillRect/>
          </a:stretch>
        </p:blipFill>
        <p:spPr>
          <a:xfrm>
            <a:off x="2442168" y="6574473"/>
            <a:ext cx="316063" cy="283527"/>
          </a:xfrm>
          <a:prstGeom prst="rect">
            <a:avLst/>
          </a:prstGeom>
        </p:spPr>
      </p:pic>
      <p:pic>
        <p:nvPicPr>
          <p:cNvPr id="86" name="図 85"/>
          <p:cNvPicPr>
            <a:picLocks noChangeAspect="1"/>
          </p:cNvPicPr>
          <p:nvPr/>
        </p:nvPicPr>
        <p:blipFill>
          <a:blip r:embed="rId10"/>
          <a:stretch>
            <a:fillRect/>
          </a:stretch>
        </p:blipFill>
        <p:spPr>
          <a:xfrm>
            <a:off x="2715291" y="6574473"/>
            <a:ext cx="316063" cy="283527"/>
          </a:xfrm>
          <a:prstGeom prst="rect">
            <a:avLst/>
          </a:prstGeom>
        </p:spPr>
      </p:pic>
      <p:pic>
        <p:nvPicPr>
          <p:cNvPr id="87" name="図 86"/>
          <p:cNvPicPr>
            <a:picLocks noChangeAspect="1"/>
          </p:cNvPicPr>
          <p:nvPr/>
        </p:nvPicPr>
        <p:blipFill>
          <a:blip r:embed="rId10"/>
          <a:stretch>
            <a:fillRect/>
          </a:stretch>
        </p:blipFill>
        <p:spPr>
          <a:xfrm>
            <a:off x="2988414" y="6574473"/>
            <a:ext cx="316063" cy="283527"/>
          </a:xfrm>
          <a:prstGeom prst="rect">
            <a:avLst/>
          </a:prstGeom>
        </p:spPr>
      </p:pic>
      <p:pic>
        <p:nvPicPr>
          <p:cNvPr id="88" name="図 87"/>
          <p:cNvPicPr>
            <a:picLocks noChangeAspect="1"/>
          </p:cNvPicPr>
          <p:nvPr/>
        </p:nvPicPr>
        <p:blipFill>
          <a:blip r:embed="rId11"/>
          <a:stretch>
            <a:fillRect/>
          </a:stretch>
        </p:blipFill>
        <p:spPr>
          <a:xfrm>
            <a:off x="1791325" y="6530292"/>
            <a:ext cx="420660" cy="371888"/>
          </a:xfrm>
          <a:prstGeom prst="rect">
            <a:avLst/>
          </a:prstGeom>
        </p:spPr>
      </p:pic>
      <p:sp>
        <p:nvSpPr>
          <p:cNvPr id="89" name="テキスト ボックス 88"/>
          <p:cNvSpPr txBox="1"/>
          <p:nvPr/>
        </p:nvSpPr>
        <p:spPr>
          <a:xfrm>
            <a:off x="2165958" y="2173072"/>
            <a:ext cx="3879588" cy="2185214"/>
          </a:xfrm>
          <a:prstGeom prst="rect">
            <a:avLst/>
          </a:prstGeom>
          <a:noFill/>
        </p:spPr>
        <p:txBody>
          <a:bodyPr wrap="none" rtlCol="0">
            <a:spAutoFit/>
          </a:bodyPr>
          <a:lstStyle/>
          <a:p>
            <a:r>
              <a:rPr kumimoji="1" lang="ja-JP" altLang="en-US" dirty="0" smtClean="0">
                <a:solidFill>
                  <a:schemeClr val="accent5">
                    <a:lumMod val="50000"/>
                  </a:schemeClr>
                </a:solidFill>
              </a:rPr>
              <a:t>あいうえ</a:t>
            </a:r>
            <a:r>
              <a:rPr kumimoji="1" lang="ja-JP" altLang="en-US" dirty="0" err="1" smtClean="0">
                <a:solidFill>
                  <a:schemeClr val="accent5">
                    <a:lumMod val="50000"/>
                  </a:schemeClr>
                </a:solidFill>
              </a:rPr>
              <a:t>お</a:t>
            </a:r>
            <a:r>
              <a:rPr kumimoji="1" lang="en-US" altLang="ja-JP" dirty="0" smtClean="0">
                <a:solidFill>
                  <a:schemeClr val="accent5">
                    <a:lumMod val="50000"/>
                  </a:schemeClr>
                </a:solidFill>
              </a:rPr>
              <a:t>18p</a:t>
            </a:r>
            <a:r>
              <a:rPr kumimoji="1" lang="ja-JP" altLang="en-US" dirty="0" smtClean="0">
                <a:solidFill>
                  <a:schemeClr val="accent5">
                    <a:lumMod val="50000"/>
                  </a:schemeClr>
                </a:solidFill>
              </a:rPr>
              <a:t>細字</a:t>
            </a:r>
            <a:endParaRPr kumimoji="1" lang="en-US" altLang="ja-JP" dirty="0" smtClean="0">
              <a:solidFill>
                <a:schemeClr val="accent5">
                  <a:lumMod val="50000"/>
                </a:schemeClr>
              </a:solidFill>
            </a:endParaRPr>
          </a:p>
          <a:p>
            <a:r>
              <a:rPr lang="ja-JP" altLang="en-US" b="1" dirty="0" smtClean="0">
                <a:solidFill>
                  <a:schemeClr val="accent5">
                    <a:lumMod val="50000"/>
                  </a:schemeClr>
                </a:solidFill>
              </a:rPr>
              <a:t>かきく</a:t>
            </a:r>
            <a:r>
              <a:rPr lang="ja-JP" altLang="en-US" b="1" dirty="0" err="1" smtClean="0">
                <a:solidFill>
                  <a:schemeClr val="accent5">
                    <a:lumMod val="50000"/>
                  </a:schemeClr>
                </a:solidFill>
              </a:rPr>
              <a:t>けこ</a:t>
            </a:r>
            <a:r>
              <a:rPr lang="en-US" altLang="ja-JP" b="1" dirty="0" smtClean="0">
                <a:solidFill>
                  <a:schemeClr val="accent5">
                    <a:lumMod val="50000"/>
                  </a:schemeClr>
                </a:solidFill>
              </a:rPr>
              <a:t>18p</a:t>
            </a:r>
            <a:r>
              <a:rPr lang="ja-JP" altLang="en-US" b="1" dirty="0" smtClean="0">
                <a:solidFill>
                  <a:schemeClr val="accent5">
                    <a:lumMod val="50000"/>
                  </a:schemeClr>
                </a:solidFill>
              </a:rPr>
              <a:t>太字</a:t>
            </a:r>
            <a:endParaRPr lang="en-US" altLang="ja-JP" b="1" dirty="0" smtClean="0">
              <a:solidFill>
                <a:schemeClr val="accent5">
                  <a:lumMod val="50000"/>
                </a:schemeClr>
              </a:solidFill>
            </a:endParaRPr>
          </a:p>
          <a:p>
            <a:r>
              <a:rPr kumimoji="1" lang="ja-JP" altLang="en-US" sz="2400" b="1" dirty="0" err="1" smtClean="0">
                <a:solidFill>
                  <a:schemeClr val="accent5">
                    <a:lumMod val="50000"/>
                  </a:schemeClr>
                </a:solidFill>
              </a:rPr>
              <a:t>さしすせそ</a:t>
            </a:r>
            <a:r>
              <a:rPr kumimoji="1" lang="en-US" altLang="ja-JP" sz="2400" b="1" dirty="0" smtClean="0">
                <a:solidFill>
                  <a:schemeClr val="accent5">
                    <a:lumMod val="50000"/>
                  </a:schemeClr>
                </a:solidFill>
              </a:rPr>
              <a:t>24p</a:t>
            </a:r>
          </a:p>
          <a:p>
            <a:r>
              <a:rPr lang="ja-JP" altLang="en-US" sz="3200" b="1" dirty="0" smtClean="0">
                <a:solidFill>
                  <a:schemeClr val="accent5">
                    <a:lumMod val="50000"/>
                  </a:schemeClr>
                </a:solidFill>
              </a:rPr>
              <a:t>たちつてと</a:t>
            </a:r>
            <a:r>
              <a:rPr lang="en-US" altLang="ja-JP" sz="3200" b="1" dirty="0" smtClean="0">
                <a:solidFill>
                  <a:schemeClr val="accent5">
                    <a:lumMod val="50000"/>
                  </a:schemeClr>
                </a:solidFill>
              </a:rPr>
              <a:t>32p</a:t>
            </a:r>
          </a:p>
          <a:p>
            <a:r>
              <a:rPr kumimoji="1" lang="ja-JP" altLang="en-US" sz="4400" b="1" dirty="0" smtClean="0">
                <a:solidFill>
                  <a:schemeClr val="accent5">
                    <a:lumMod val="50000"/>
                  </a:schemeClr>
                </a:solidFill>
              </a:rPr>
              <a:t>なに</a:t>
            </a:r>
            <a:r>
              <a:rPr kumimoji="1" lang="ja-JP" altLang="en-US" sz="4400" b="1" dirty="0" err="1" smtClean="0">
                <a:solidFill>
                  <a:schemeClr val="accent5">
                    <a:lumMod val="50000"/>
                  </a:schemeClr>
                </a:solidFill>
              </a:rPr>
              <a:t>ぬねの</a:t>
            </a:r>
            <a:r>
              <a:rPr kumimoji="1" lang="en-US" altLang="ja-JP" sz="4400" b="1" dirty="0" smtClean="0">
                <a:solidFill>
                  <a:schemeClr val="accent5">
                    <a:lumMod val="50000"/>
                  </a:schemeClr>
                </a:solidFill>
              </a:rPr>
              <a:t>44p</a:t>
            </a:r>
            <a:endParaRPr kumimoji="1" lang="ja-JP" altLang="en-US" b="1" dirty="0">
              <a:solidFill>
                <a:schemeClr val="accent5">
                  <a:lumMod val="50000"/>
                </a:schemeClr>
              </a:solidFill>
            </a:endParaRPr>
          </a:p>
        </p:txBody>
      </p:sp>
    </p:spTree>
    <p:extLst>
      <p:ext uri="{BB962C8B-B14F-4D97-AF65-F5344CB8AC3E}">
        <p14:creationId xmlns:p14="http://schemas.microsoft.com/office/powerpoint/2010/main" val="283728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5849"/>
            <a:ext cx="9186337" cy="3105954"/>
          </a:xfrm>
          <a:prstGeom prst="rect">
            <a:avLst/>
          </a:prstGeom>
        </p:spPr>
      </p:pic>
      <p:sp>
        <p:nvSpPr>
          <p:cNvPr id="10" name="正方形/長方形 9"/>
          <p:cNvSpPr/>
          <p:nvPr/>
        </p:nvSpPr>
        <p:spPr>
          <a:xfrm>
            <a:off x="1" y="1065"/>
            <a:ext cx="9152900" cy="463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64771" y="8040"/>
            <a:ext cx="8388129" cy="45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bg1"/>
                </a:solidFill>
              </a:rPr>
              <a:t>北半球で見た海陸温度コントラスト　</a:t>
            </a:r>
            <a:r>
              <a:rPr lang="en-US" altLang="ja-JP" sz="2400" b="1" dirty="0" smtClean="0">
                <a:solidFill>
                  <a:schemeClr val="bg1"/>
                </a:solidFill>
              </a:rPr>
              <a:t>20km</a:t>
            </a:r>
            <a:r>
              <a:rPr lang="ja-JP" altLang="en-US" sz="2400" b="1" dirty="0" smtClean="0">
                <a:solidFill>
                  <a:schemeClr val="bg1"/>
                </a:solidFill>
              </a:rPr>
              <a:t>以内</a:t>
            </a:r>
            <a:endParaRPr kumimoji="1" lang="ja-JP" altLang="en-US" sz="2400" b="1" dirty="0">
              <a:solidFill>
                <a:schemeClr val="bg1"/>
              </a:solidFill>
            </a:endParaRPr>
          </a:p>
        </p:txBody>
      </p:sp>
      <p:sp>
        <p:nvSpPr>
          <p:cNvPr id="7" name="正方形/長方形 6"/>
          <p:cNvSpPr/>
          <p:nvPr/>
        </p:nvSpPr>
        <p:spPr>
          <a:xfrm>
            <a:off x="-131749" y="6391576"/>
            <a:ext cx="9414165" cy="584775"/>
          </a:xfrm>
          <a:prstGeom prst="rect">
            <a:avLst/>
          </a:prstGeom>
        </p:spPr>
        <p:txBody>
          <a:bodyPr wrap="square">
            <a:spAutoFit/>
          </a:bodyPr>
          <a:lstStyle/>
          <a:p>
            <a:pPr algn="ctr"/>
            <a:r>
              <a:rPr lang="en-US" altLang="ja-JP" sz="1600" b="1" dirty="0" smtClean="0">
                <a:solidFill>
                  <a:srgbClr val="002060"/>
                </a:solidFill>
                <a:latin typeface="Bradley Hand ITC" panose="03070402050302030203" pitchFamily="66" charset="0"/>
              </a:rPr>
              <a:t>Start</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 </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8</a:t>
            </a:r>
            <a:r>
              <a:rPr lang="ja-JP" altLang="en-US" sz="1600" b="1" dirty="0" smtClean="0">
                <a:solidFill>
                  <a:srgbClr val="002060"/>
                </a:solidFill>
                <a:latin typeface="Bradley Hand ITC" panose="03070402050302030203" pitchFamily="66" charset="0"/>
              </a:rPr>
              <a:t>・</a:t>
            </a:r>
            <a:r>
              <a:rPr lang="en-US" altLang="ja-JP" sz="3200" b="1" dirty="0" smtClean="0">
                <a:solidFill>
                  <a:srgbClr val="002060"/>
                </a:solidFill>
                <a:latin typeface="Bradley Hand ITC" panose="03070402050302030203" pitchFamily="66" charset="0"/>
              </a:rPr>
              <a:t>9</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10</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11</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12</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13</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14</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15</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16</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17</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18</a:t>
            </a:r>
            <a:r>
              <a:rPr lang="ja-JP" altLang="en-US" sz="1600" b="1" dirty="0" smtClean="0">
                <a:solidFill>
                  <a:srgbClr val="002060"/>
                </a:solidFill>
                <a:latin typeface="Bradley Hand ITC" panose="03070402050302030203" pitchFamily="66" charset="0"/>
              </a:rPr>
              <a:t>・</a:t>
            </a:r>
            <a:r>
              <a:rPr lang="en-US" altLang="ja-JP" sz="1600" b="1" dirty="0" smtClean="0">
                <a:solidFill>
                  <a:srgbClr val="002060"/>
                </a:solidFill>
                <a:latin typeface="Bradley Hand ITC" panose="03070402050302030203" pitchFamily="66" charset="0"/>
              </a:rPr>
              <a:t>19</a:t>
            </a:r>
            <a:r>
              <a:rPr lang="ja-JP" altLang="en-US" sz="1600" b="1" dirty="0" smtClean="0">
                <a:solidFill>
                  <a:srgbClr val="002060"/>
                </a:solidFill>
                <a:latin typeface="Bradley Hand ITC" panose="03070402050302030203" pitchFamily="66" charset="0"/>
              </a:rPr>
              <a:t>　</a:t>
            </a:r>
            <a:r>
              <a:rPr lang="en-US" altLang="ja-JP" sz="1600" b="1" dirty="0" smtClean="0">
                <a:solidFill>
                  <a:srgbClr val="002060"/>
                </a:solidFill>
                <a:latin typeface="Bradley Hand ITC" panose="03070402050302030203" pitchFamily="66" charset="0"/>
              </a:rPr>
              <a:t>end</a:t>
            </a:r>
            <a:endParaRPr lang="ja-JP" altLang="en-US" sz="3200" b="1" dirty="0">
              <a:solidFill>
                <a:srgbClr val="002060"/>
              </a:solidFill>
              <a:latin typeface="Bradley Hand ITC" panose="03070402050302030203" pitchFamily="66" charset="0"/>
            </a:endParaRPr>
          </a:p>
        </p:txBody>
      </p:sp>
      <p:sp>
        <p:nvSpPr>
          <p:cNvPr id="101" name="フリーフォーム 100"/>
          <p:cNvSpPr/>
          <p:nvPr/>
        </p:nvSpPr>
        <p:spPr>
          <a:xfrm>
            <a:off x="8901" y="8039"/>
            <a:ext cx="755870" cy="440170"/>
          </a:xfrm>
          <a:custGeom>
            <a:avLst/>
            <a:gdLst>
              <a:gd name="connsiteX0" fmla="*/ 2080 w 9576845"/>
              <a:gd name="connsiteY0" fmla="*/ 2145522 h 2171482"/>
              <a:gd name="connsiteX1" fmla="*/ 151709 w 9576845"/>
              <a:gd name="connsiteY1" fmla="*/ 2128897 h 2171482"/>
              <a:gd name="connsiteX2" fmla="*/ 176647 w 9576845"/>
              <a:gd name="connsiteY2" fmla="*/ 2120584 h 2171482"/>
              <a:gd name="connsiteX3" fmla="*/ 234836 w 9576845"/>
              <a:gd name="connsiteY3" fmla="*/ 2070707 h 2171482"/>
              <a:gd name="connsiteX4" fmla="*/ 251462 w 9576845"/>
              <a:gd name="connsiteY4" fmla="*/ 2054082 h 2171482"/>
              <a:gd name="connsiteX5" fmla="*/ 301338 w 9576845"/>
              <a:gd name="connsiteY5" fmla="*/ 2020831 h 2171482"/>
              <a:gd name="connsiteX6" fmla="*/ 326276 w 9576845"/>
              <a:gd name="connsiteY6" fmla="*/ 1995893 h 2171482"/>
              <a:gd name="connsiteX7" fmla="*/ 359527 w 9576845"/>
              <a:gd name="connsiteY7" fmla="*/ 1979267 h 2171482"/>
              <a:gd name="connsiteX8" fmla="*/ 392778 w 9576845"/>
              <a:gd name="connsiteY8" fmla="*/ 1954329 h 2171482"/>
              <a:gd name="connsiteX9" fmla="*/ 417716 w 9576845"/>
              <a:gd name="connsiteY9" fmla="*/ 1937704 h 2171482"/>
              <a:gd name="connsiteX10" fmla="*/ 450967 w 9576845"/>
              <a:gd name="connsiteY10" fmla="*/ 1904453 h 2171482"/>
              <a:gd name="connsiteX11" fmla="*/ 492531 w 9576845"/>
              <a:gd name="connsiteY11" fmla="*/ 1879515 h 2171482"/>
              <a:gd name="connsiteX12" fmla="*/ 542407 w 9576845"/>
              <a:gd name="connsiteY12" fmla="*/ 1829638 h 2171482"/>
              <a:gd name="connsiteX13" fmla="*/ 608909 w 9576845"/>
              <a:gd name="connsiteY13" fmla="*/ 1796387 h 2171482"/>
              <a:gd name="connsiteX14" fmla="*/ 667098 w 9576845"/>
              <a:gd name="connsiteY14" fmla="*/ 1779762 h 2171482"/>
              <a:gd name="connsiteX15" fmla="*/ 700349 w 9576845"/>
              <a:gd name="connsiteY15" fmla="*/ 1763137 h 2171482"/>
              <a:gd name="connsiteX16" fmla="*/ 750225 w 9576845"/>
              <a:gd name="connsiteY16" fmla="*/ 1738198 h 2171482"/>
              <a:gd name="connsiteX17" fmla="*/ 766851 w 9576845"/>
              <a:gd name="connsiteY17" fmla="*/ 1721573 h 2171482"/>
              <a:gd name="connsiteX18" fmla="*/ 808414 w 9576845"/>
              <a:gd name="connsiteY18" fmla="*/ 1696635 h 2171482"/>
              <a:gd name="connsiteX19" fmla="*/ 833353 w 9576845"/>
              <a:gd name="connsiteY19" fmla="*/ 1680009 h 2171482"/>
              <a:gd name="connsiteX20" fmla="*/ 866603 w 9576845"/>
              <a:gd name="connsiteY20" fmla="*/ 1671697 h 2171482"/>
              <a:gd name="connsiteX21" fmla="*/ 933105 w 9576845"/>
              <a:gd name="connsiteY21" fmla="*/ 1630133 h 2171482"/>
              <a:gd name="connsiteX22" fmla="*/ 958043 w 9576845"/>
              <a:gd name="connsiteY22" fmla="*/ 1605195 h 2171482"/>
              <a:gd name="connsiteX23" fmla="*/ 991294 w 9576845"/>
              <a:gd name="connsiteY23" fmla="*/ 1588569 h 2171482"/>
              <a:gd name="connsiteX24" fmla="*/ 1016233 w 9576845"/>
              <a:gd name="connsiteY24" fmla="*/ 1563631 h 2171482"/>
              <a:gd name="connsiteX25" fmla="*/ 1066109 w 9576845"/>
              <a:gd name="connsiteY25" fmla="*/ 1538693 h 2171482"/>
              <a:gd name="connsiteX26" fmla="*/ 1091047 w 9576845"/>
              <a:gd name="connsiteY26" fmla="*/ 1513755 h 2171482"/>
              <a:gd name="connsiteX27" fmla="*/ 1140923 w 9576845"/>
              <a:gd name="connsiteY27" fmla="*/ 1488817 h 2171482"/>
              <a:gd name="connsiteX28" fmla="*/ 1190800 w 9576845"/>
              <a:gd name="connsiteY28" fmla="*/ 1447253 h 2171482"/>
              <a:gd name="connsiteX29" fmla="*/ 1215738 w 9576845"/>
              <a:gd name="connsiteY29" fmla="*/ 1438940 h 2171482"/>
              <a:gd name="connsiteX30" fmla="*/ 1265614 w 9576845"/>
              <a:gd name="connsiteY30" fmla="*/ 1405689 h 2171482"/>
              <a:gd name="connsiteX31" fmla="*/ 1332116 w 9576845"/>
              <a:gd name="connsiteY31" fmla="*/ 1372438 h 2171482"/>
              <a:gd name="connsiteX32" fmla="*/ 1348742 w 9576845"/>
              <a:gd name="connsiteY32" fmla="*/ 1355813 h 2171482"/>
              <a:gd name="connsiteX33" fmla="*/ 1398618 w 9576845"/>
              <a:gd name="connsiteY33" fmla="*/ 1339187 h 2171482"/>
              <a:gd name="connsiteX34" fmla="*/ 1423556 w 9576845"/>
              <a:gd name="connsiteY34" fmla="*/ 1330875 h 2171482"/>
              <a:gd name="connsiteX35" fmla="*/ 1473433 w 9576845"/>
              <a:gd name="connsiteY35" fmla="*/ 1305937 h 2171482"/>
              <a:gd name="connsiteX36" fmla="*/ 1523309 w 9576845"/>
              <a:gd name="connsiteY36" fmla="*/ 1280998 h 2171482"/>
              <a:gd name="connsiteX37" fmla="*/ 1581498 w 9576845"/>
              <a:gd name="connsiteY37" fmla="*/ 1239435 h 2171482"/>
              <a:gd name="connsiteX38" fmla="*/ 1606436 w 9576845"/>
              <a:gd name="connsiteY38" fmla="*/ 1231122 h 2171482"/>
              <a:gd name="connsiteX39" fmla="*/ 1664625 w 9576845"/>
              <a:gd name="connsiteY39" fmla="*/ 1197871 h 2171482"/>
              <a:gd name="connsiteX40" fmla="*/ 1697876 w 9576845"/>
              <a:gd name="connsiteY40" fmla="*/ 1189558 h 2171482"/>
              <a:gd name="connsiteX41" fmla="*/ 1764378 w 9576845"/>
              <a:gd name="connsiteY41" fmla="*/ 1164620 h 2171482"/>
              <a:gd name="connsiteX42" fmla="*/ 1789316 w 9576845"/>
              <a:gd name="connsiteY42" fmla="*/ 1147995 h 2171482"/>
              <a:gd name="connsiteX43" fmla="*/ 1830880 w 9576845"/>
              <a:gd name="connsiteY43" fmla="*/ 1114744 h 2171482"/>
              <a:gd name="connsiteX44" fmla="*/ 1897382 w 9576845"/>
              <a:gd name="connsiteY44" fmla="*/ 1081493 h 2171482"/>
              <a:gd name="connsiteX45" fmla="*/ 1972196 w 9576845"/>
              <a:gd name="connsiteY45" fmla="*/ 1031617 h 2171482"/>
              <a:gd name="connsiteX46" fmla="*/ 1997134 w 9576845"/>
              <a:gd name="connsiteY46" fmla="*/ 1014991 h 2171482"/>
              <a:gd name="connsiteX47" fmla="*/ 2047011 w 9576845"/>
              <a:gd name="connsiteY47" fmla="*/ 990053 h 2171482"/>
              <a:gd name="connsiteX48" fmla="*/ 2088574 w 9576845"/>
              <a:gd name="connsiteY48" fmla="*/ 973427 h 2171482"/>
              <a:gd name="connsiteX49" fmla="*/ 2121825 w 9576845"/>
              <a:gd name="connsiteY49" fmla="*/ 948489 h 2171482"/>
              <a:gd name="connsiteX50" fmla="*/ 2171702 w 9576845"/>
              <a:gd name="connsiteY50" fmla="*/ 915238 h 2171482"/>
              <a:gd name="connsiteX51" fmla="*/ 2246516 w 9576845"/>
              <a:gd name="connsiteY51" fmla="*/ 865362 h 2171482"/>
              <a:gd name="connsiteX52" fmla="*/ 2271454 w 9576845"/>
              <a:gd name="connsiteY52" fmla="*/ 857049 h 2171482"/>
              <a:gd name="connsiteX53" fmla="*/ 2321331 w 9576845"/>
              <a:gd name="connsiteY53" fmla="*/ 823798 h 2171482"/>
              <a:gd name="connsiteX54" fmla="*/ 2346269 w 9576845"/>
              <a:gd name="connsiteY54" fmla="*/ 807173 h 2171482"/>
              <a:gd name="connsiteX55" fmla="*/ 2362894 w 9576845"/>
              <a:gd name="connsiteY55" fmla="*/ 790547 h 2171482"/>
              <a:gd name="connsiteX56" fmla="*/ 2396145 w 9576845"/>
              <a:gd name="connsiteY56" fmla="*/ 782235 h 2171482"/>
              <a:gd name="connsiteX57" fmla="*/ 2437709 w 9576845"/>
              <a:gd name="connsiteY57" fmla="*/ 748984 h 2171482"/>
              <a:gd name="connsiteX58" fmla="*/ 2462647 w 9576845"/>
              <a:gd name="connsiteY58" fmla="*/ 740671 h 2171482"/>
              <a:gd name="connsiteX59" fmla="*/ 2479273 w 9576845"/>
              <a:gd name="connsiteY59" fmla="*/ 724046 h 2171482"/>
              <a:gd name="connsiteX60" fmla="*/ 2504211 w 9576845"/>
              <a:gd name="connsiteY60" fmla="*/ 715733 h 2171482"/>
              <a:gd name="connsiteX61" fmla="*/ 2811782 w 9576845"/>
              <a:gd name="connsiteY61" fmla="*/ 724046 h 2171482"/>
              <a:gd name="connsiteX62" fmla="*/ 2944785 w 9576845"/>
              <a:gd name="connsiteY62" fmla="*/ 732358 h 2171482"/>
              <a:gd name="connsiteX63" fmla="*/ 3019600 w 9576845"/>
              <a:gd name="connsiteY63" fmla="*/ 715733 h 2171482"/>
              <a:gd name="connsiteX64" fmla="*/ 3061163 w 9576845"/>
              <a:gd name="connsiteY64" fmla="*/ 707420 h 2171482"/>
              <a:gd name="connsiteX65" fmla="*/ 3094414 w 9576845"/>
              <a:gd name="connsiteY65" fmla="*/ 690795 h 2171482"/>
              <a:gd name="connsiteX66" fmla="*/ 3119353 w 9576845"/>
              <a:gd name="connsiteY66" fmla="*/ 674169 h 2171482"/>
              <a:gd name="connsiteX67" fmla="*/ 3194167 w 9576845"/>
              <a:gd name="connsiteY67" fmla="*/ 657544 h 2171482"/>
              <a:gd name="connsiteX68" fmla="*/ 3268982 w 9576845"/>
              <a:gd name="connsiteY68" fmla="*/ 624293 h 2171482"/>
              <a:gd name="connsiteX69" fmla="*/ 3293920 w 9576845"/>
              <a:gd name="connsiteY69" fmla="*/ 615980 h 2171482"/>
              <a:gd name="connsiteX70" fmla="*/ 3318858 w 9576845"/>
              <a:gd name="connsiteY70" fmla="*/ 599355 h 2171482"/>
              <a:gd name="connsiteX71" fmla="*/ 3335483 w 9576845"/>
              <a:gd name="connsiteY71" fmla="*/ 582729 h 2171482"/>
              <a:gd name="connsiteX72" fmla="*/ 3368734 w 9576845"/>
              <a:gd name="connsiteY72" fmla="*/ 566104 h 2171482"/>
              <a:gd name="connsiteX73" fmla="*/ 3385360 w 9576845"/>
              <a:gd name="connsiteY73" fmla="*/ 549478 h 2171482"/>
              <a:gd name="connsiteX74" fmla="*/ 3418611 w 9576845"/>
              <a:gd name="connsiteY74" fmla="*/ 507915 h 2171482"/>
              <a:gd name="connsiteX75" fmla="*/ 3443549 w 9576845"/>
              <a:gd name="connsiteY75" fmla="*/ 499602 h 2171482"/>
              <a:gd name="connsiteX76" fmla="*/ 3493425 w 9576845"/>
              <a:gd name="connsiteY76" fmla="*/ 474664 h 2171482"/>
              <a:gd name="connsiteX77" fmla="*/ 3526676 w 9576845"/>
              <a:gd name="connsiteY77" fmla="*/ 507915 h 2171482"/>
              <a:gd name="connsiteX78" fmla="*/ 3543302 w 9576845"/>
              <a:gd name="connsiteY78" fmla="*/ 524540 h 2171482"/>
              <a:gd name="connsiteX79" fmla="*/ 3559927 w 9576845"/>
              <a:gd name="connsiteY79" fmla="*/ 549478 h 2171482"/>
              <a:gd name="connsiteX80" fmla="*/ 3584865 w 9576845"/>
              <a:gd name="connsiteY80" fmla="*/ 557791 h 2171482"/>
              <a:gd name="connsiteX81" fmla="*/ 3609803 w 9576845"/>
              <a:gd name="connsiteY81" fmla="*/ 574417 h 2171482"/>
              <a:gd name="connsiteX82" fmla="*/ 3692931 w 9576845"/>
              <a:gd name="connsiteY82" fmla="*/ 582729 h 2171482"/>
              <a:gd name="connsiteX83" fmla="*/ 3767745 w 9576845"/>
              <a:gd name="connsiteY83" fmla="*/ 607667 h 2171482"/>
              <a:gd name="connsiteX84" fmla="*/ 3792683 w 9576845"/>
              <a:gd name="connsiteY84" fmla="*/ 615980 h 2171482"/>
              <a:gd name="connsiteX85" fmla="*/ 3809309 w 9576845"/>
              <a:gd name="connsiteY85" fmla="*/ 632606 h 2171482"/>
              <a:gd name="connsiteX86" fmla="*/ 3834247 w 9576845"/>
              <a:gd name="connsiteY86" fmla="*/ 640918 h 2171482"/>
              <a:gd name="connsiteX87" fmla="*/ 3925687 w 9576845"/>
              <a:gd name="connsiteY87" fmla="*/ 657544 h 2171482"/>
              <a:gd name="connsiteX88" fmla="*/ 3983876 w 9576845"/>
              <a:gd name="connsiteY88" fmla="*/ 674169 h 2171482"/>
              <a:gd name="connsiteX89" fmla="*/ 4033753 w 9576845"/>
              <a:gd name="connsiteY89" fmla="*/ 690795 h 2171482"/>
              <a:gd name="connsiteX90" fmla="*/ 4083629 w 9576845"/>
              <a:gd name="connsiteY90" fmla="*/ 715733 h 2171482"/>
              <a:gd name="connsiteX91" fmla="*/ 4100254 w 9576845"/>
              <a:gd name="connsiteY91" fmla="*/ 740671 h 2171482"/>
              <a:gd name="connsiteX92" fmla="*/ 4158443 w 9576845"/>
              <a:gd name="connsiteY92" fmla="*/ 782235 h 2171482"/>
              <a:gd name="connsiteX93" fmla="*/ 4216633 w 9576845"/>
              <a:gd name="connsiteY93" fmla="*/ 823798 h 2171482"/>
              <a:gd name="connsiteX94" fmla="*/ 4241571 w 9576845"/>
              <a:gd name="connsiteY94" fmla="*/ 840424 h 2171482"/>
              <a:gd name="connsiteX95" fmla="*/ 4266509 w 9576845"/>
              <a:gd name="connsiteY95" fmla="*/ 848737 h 2171482"/>
              <a:gd name="connsiteX96" fmla="*/ 4316385 w 9576845"/>
              <a:gd name="connsiteY96" fmla="*/ 881987 h 2171482"/>
              <a:gd name="connsiteX97" fmla="*/ 4341323 w 9576845"/>
              <a:gd name="connsiteY97" fmla="*/ 890300 h 2171482"/>
              <a:gd name="connsiteX98" fmla="*/ 4366262 w 9576845"/>
              <a:gd name="connsiteY98" fmla="*/ 906926 h 2171482"/>
              <a:gd name="connsiteX99" fmla="*/ 4416138 w 9576845"/>
              <a:gd name="connsiteY99" fmla="*/ 923551 h 2171482"/>
              <a:gd name="connsiteX100" fmla="*/ 4441076 w 9576845"/>
              <a:gd name="connsiteY100" fmla="*/ 940177 h 2171482"/>
              <a:gd name="connsiteX101" fmla="*/ 4490953 w 9576845"/>
              <a:gd name="connsiteY101" fmla="*/ 956802 h 2171482"/>
              <a:gd name="connsiteX102" fmla="*/ 4540829 w 9576845"/>
              <a:gd name="connsiteY102" fmla="*/ 981740 h 2171482"/>
              <a:gd name="connsiteX103" fmla="*/ 4557454 w 9576845"/>
              <a:gd name="connsiteY103" fmla="*/ 998366 h 2171482"/>
              <a:gd name="connsiteX104" fmla="*/ 4640582 w 9576845"/>
              <a:gd name="connsiteY104" fmla="*/ 973427 h 2171482"/>
              <a:gd name="connsiteX105" fmla="*/ 4657207 w 9576845"/>
              <a:gd name="connsiteY105" fmla="*/ 948489 h 2171482"/>
              <a:gd name="connsiteX106" fmla="*/ 4690458 w 9576845"/>
              <a:gd name="connsiteY106" fmla="*/ 915238 h 2171482"/>
              <a:gd name="connsiteX107" fmla="*/ 4732022 w 9576845"/>
              <a:gd name="connsiteY107" fmla="*/ 865362 h 2171482"/>
              <a:gd name="connsiteX108" fmla="*/ 4781898 w 9576845"/>
              <a:gd name="connsiteY108" fmla="*/ 798860 h 2171482"/>
              <a:gd name="connsiteX109" fmla="*/ 4815149 w 9576845"/>
              <a:gd name="connsiteY109" fmla="*/ 757297 h 2171482"/>
              <a:gd name="connsiteX110" fmla="*/ 4840087 w 9576845"/>
              <a:gd name="connsiteY110" fmla="*/ 748984 h 2171482"/>
              <a:gd name="connsiteX111" fmla="*/ 4865025 w 9576845"/>
              <a:gd name="connsiteY111" fmla="*/ 732358 h 2171482"/>
              <a:gd name="connsiteX112" fmla="*/ 4881651 w 9576845"/>
              <a:gd name="connsiteY112" fmla="*/ 715733 h 2171482"/>
              <a:gd name="connsiteX113" fmla="*/ 4948153 w 9576845"/>
              <a:gd name="connsiteY113" fmla="*/ 707420 h 2171482"/>
              <a:gd name="connsiteX114" fmla="*/ 5014654 w 9576845"/>
              <a:gd name="connsiteY114" fmla="*/ 690795 h 2171482"/>
              <a:gd name="connsiteX115" fmla="*/ 5031280 w 9576845"/>
              <a:gd name="connsiteY115" fmla="*/ 674169 h 2171482"/>
              <a:gd name="connsiteX116" fmla="*/ 5131033 w 9576845"/>
              <a:gd name="connsiteY116" fmla="*/ 674169 h 2171482"/>
              <a:gd name="connsiteX117" fmla="*/ 5155971 w 9576845"/>
              <a:gd name="connsiteY117" fmla="*/ 665857 h 2171482"/>
              <a:gd name="connsiteX118" fmla="*/ 5222473 w 9576845"/>
              <a:gd name="connsiteY118" fmla="*/ 632606 h 2171482"/>
              <a:gd name="connsiteX119" fmla="*/ 5247411 w 9576845"/>
              <a:gd name="connsiteY119" fmla="*/ 624293 h 2171482"/>
              <a:gd name="connsiteX120" fmla="*/ 5297287 w 9576845"/>
              <a:gd name="connsiteY120" fmla="*/ 591042 h 2171482"/>
              <a:gd name="connsiteX121" fmla="*/ 5480167 w 9576845"/>
              <a:gd name="connsiteY121" fmla="*/ 582729 h 2171482"/>
              <a:gd name="connsiteX122" fmla="*/ 5513418 w 9576845"/>
              <a:gd name="connsiteY122" fmla="*/ 574417 h 2171482"/>
              <a:gd name="connsiteX123" fmla="*/ 5571607 w 9576845"/>
              <a:gd name="connsiteY123" fmla="*/ 557791 h 2171482"/>
              <a:gd name="connsiteX124" fmla="*/ 5654734 w 9576845"/>
              <a:gd name="connsiteY124" fmla="*/ 549478 h 2171482"/>
              <a:gd name="connsiteX125" fmla="*/ 5721236 w 9576845"/>
              <a:gd name="connsiteY125" fmla="*/ 532853 h 2171482"/>
              <a:gd name="connsiteX126" fmla="*/ 5754487 w 9576845"/>
              <a:gd name="connsiteY126" fmla="*/ 524540 h 2171482"/>
              <a:gd name="connsiteX127" fmla="*/ 5870865 w 9576845"/>
              <a:gd name="connsiteY127" fmla="*/ 507915 h 2171482"/>
              <a:gd name="connsiteX128" fmla="*/ 5904116 w 9576845"/>
              <a:gd name="connsiteY128" fmla="*/ 491289 h 2171482"/>
              <a:gd name="connsiteX129" fmla="*/ 5920742 w 9576845"/>
              <a:gd name="connsiteY129" fmla="*/ 474664 h 2171482"/>
              <a:gd name="connsiteX130" fmla="*/ 5953993 w 9576845"/>
              <a:gd name="connsiteY130" fmla="*/ 466351 h 2171482"/>
              <a:gd name="connsiteX131" fmla="*/ 6003869 w 9576845"/>
              <a:gd name="connsiteY131" fmla="*/ 441413 h 2171482"/>
              <a:gd name="connsiteX132" fmla="*/ 6028807 w 9576845"/>
              <a:gd name="connsiteY132" fmla="*/ 424787 h 2171482"/>
              <a:gd name="connsiteX133" fmla="*/ 6070371 w 9576845"/>
              <a:gd name="connsiteY133" fmla="*/ 383224 h 2171482"/>
              <a:gd name="connsiteX134" fmla="*/ 6095309 w 9576845"/>
              <a:gd name="connsiteY134" fmla="*/ 374911 h 2171482"/>
              <a:gd name="connsiteX135" fmla="*/ 6111934 w 9576845"/>
              <a:gd name="connsiteY135" fmla="*/ 349973 h 2171482"/>
              <a:gd name="connsiteX136" fmla="*/ 6170123 w 9576845"/>
              <a:gd name="connsiteY136" fmla="*/ 325035 h 2171482"/>
              <a:gd name="connsiteX137" fmla="*/ 6236625 w 9576845"/>
              <a:gd name="connsiteY137" fmla="*/ 291784 h 2171482"/>
              <a:gd name="connsiteX138" fmla="*/ 6278189 w 9576845"/>
              <a:gd name="connsiteY138" fmla="*/ 283471 h 2171482"/>
              <a:gd name="connsiteX139" fmla="*/ 6319753 w 9576845"/>
              <a:gd name="connsiteY139" fmla="*/ 266846 h 2171482"/>
              <a:gd name="connsiteX140" fmla="*/ 6386254 w 9576845"/>
              <a:gd name="connsiteY140" fmla="*/ 250220 h 2171482"/>
              <a:gd name="connsiteX141" fmla="*/ 6419505 w 9576845"/>
              <a:gd name="connsiteY141" fmla="*/ 233595 h 2171482"/>
              <a:gd name="connsiteX142" fmla="*/ 6494320 w 9576845"/>
              <a:gd name="connsiteY142" fmla="*/ 208657 h 2171482"/>
              <a:gd name="connsiteX143" fmla="*/ 6552509 w 9576845"/>
              <a:gd name="connsiteY143" fmla="*/ 192031 h 2171482"/>
              <a:gd name="connsiteX144" fmla="*/ 6627323 w 9576845"/>
              <a:gd name="connsiteY144" fmla="*/ 125529 h 2171482"/>
              <a:gd name="connsiteX145" fmla="*/ 6643949 w 9576845"/>
              <a:gd name="connsiteY145" fmla="*/ 108904 h 2171482"/>
              <a:gd name="connsiteX146" fmla="*/ 6677200 w 9576845"/>
              <a:gd name="connsiteY146" fmla="*/ 67340 h 2171482"/>
              <a:gd name="connsiteX147" fmla="*/ 6685513 w 9576845"/>
              <a:gd name="connsiteY147" fmla="*/ 42402 h 2171482"/>
              <a:gd name="connsiteX148" fmla="*/ 6702138 w 9576845"/>
              <a:gd name="connsiteY148" fmla="*/ 17464 h 2171482"/>
              <a:gd name="connsiteX149" fmla="*/ 6752014 w 9576845"/>
              <a:gd name="connsiteY149" fmla="*/ 838 h 2171482"/>
              <a:gd name="connsiteX150" fmla="*/ 6943207 w 9576845"/>
              <a:gd name="connsiteY150" fmla="*/ 9151 h 2171482"/>
              <a:gd name="connsiteX151" fmla="*/ 6976458 w 9576845"/>
              <a:gd name="connsiteY151" fmla="*/ 59027 h 2171482"/>
              <a:gd name="connsiteX152" fmla="*/ 7001396 w 9576845"/>
              <a:gd name="connsiteY152" fmla="*/ 67340 h 2171482"/>
              <a:gd name="connsiteX153" fmla="*/ 7042960 w 9576845"/>
              <a:gd name="connsiteY153" fmla="*/ 108904 h 2171482"/>
              <a:gd name="connsiteX154" fmla="*/ 7101149 w 9576845"/>
              <a:gd name="connsiteY154" fmla="*/ 175406 h 2171482"/>
              <a:gd name="connsiteX155" fmla="*/ 7151025 w 9576845"/>
              <a:gd name="connsiteY155" fmla="*/ 233595 h 2171482"/>
              <a:gd name="connsiteX156" fmla="*/ 7175963 w 9576845"/>
              <a:gd name="connsiteY156" fmla="*/ 250220 h 2171482"/>
              <a:gd name="connsiteX157" fmla="*/ 7217527 w 9576845"/>
              <a:gd name="connsiteY157" fmla="*/ 275158 h 2171482"/>
              <a:gd name="connsiteX158" fmla="*/ 7234153 w 9576845"/>
              <a:gd name="connsiteY158" fmla="*/ 291784 h 2171482"/>
              <a:gd name="connsiteX159" fmla="*/ 7284029 w 9576845"/>
              <a:gd name="connsiteY159" fmla="*/ 316722 h 2171482"/>
              <a:gd name="connsiteX160" fmla="*/ 7358843 w 9576845"/>
              <a:gd name="connsiteY160" fmla="*/ 374911 h 2171482"/>
              <a:gd name="connsiteX161" fmla="*/ 7417033 w 9576845"/>
              <a:gd name="connsiteY161" fmla="*/ 391537 h 2171482"/>
              <a:gd name="connsiteX162" fmla="*/ 7466909 w 9576845"/>
              <a:gd name="connsiteY162" fmla="*/ 408162 h 2171482"/>
              <a:gd name="connsiteX163" fmla="*/ 7491847 w 9576845"/>
              <a:gd name="connsiteY163" fmla="*/ 424787 h 2171482"/>
              <a:gd name="connsiteX164" fmla="*/ 7508473 w 9576845"/>
              <a:gd name="connsiteY164" fmla="*/ 441413 h 2171482"/>
              <a:gd name="connsiteX165" fmla="*/ 7558349 w 9576845"/>
              <a:gd name="connsiteY165" fmla="*/ 458038 h 2171482"/>
              <a:gd name="connsiteX166" fmla="*/ 7583287 w 9576845"/>
              <a:gd name="connsiteY166" fmla="*/ 466351 h 2171482"/>
              <a:gd name="connsiteX167" fmla="*/ 7624851 w 9576845"/>
              <a:gd name="connsiteY167" fmla="*/ 507915 h 2171482"/>
              <a:gd name="connsiteX168" fmla="*/ 7674727 w 9576845"/>
              <a:gd name="connsiteY168" fmla="*/ 549478 h 2171482"/>
              <a:gd name="connsiteX169" fmla="*/ 7699665 w 9576845"/>
              <a:gd name="connsiteY169" fmla="*/ 557791 h 2171482"/>
              <a:gd name="connsiteX170" fmla="*/ 7716291 w 9576845"/>
              <a:gd name="connsiteY170" fmla="*/ 574417 h 2171482"/>
              <a:gd name="connsiteX171" fmla="*/ 7732916 w 9576845"/>
              <a:gd name="connsiteY171" fmla="*/ 599355 h 2171482"/>
              <a:gd name="connsiteX172" fmla="*/ 7757854 w 9576845"/>
              <a:gd name="connsiteY172" fmla="*/ 607667 h 2171482"/>
              <a:gd name="connsiteX173" fmla="*/ 7799418 w 9576845"/>
              <a:gd name="connsiteY173" fmla="*/ 632606 h 2171482"/>
              <a:gd name="connsiteX174" fmla="*/ 7840982 w 9576845"/>
              <a:gd name="connsiteY174" fmla="*/ 674169 h 2171482"/>
              <a:gd name="connsiteX175" fmla="*/ 7857607 w 9576845"/>
              <a:gd name="connsiteY175" fmla="*/ 690795 h 2171482"/>
              <a:gd name="connsiteX176" fmla="*/ 7882545 w 9576845"/>
              <a:gd name="connsiteY176" fmla="*/ 707420 h 2171482"/>
              <a:gd name="connsiteX177" fmla="*/ 7907483 w 9576845"/>
              <a:gd name="connsiteY177" fmla="*/ 715733 h 2171482"/>
              <a:gd name="connsiteX178" fmla="*/ 7965673 w 9576845"/>
              <a:gd name="connsiteY178" fmla="*/ 757297 h 2171482"/>
              <a:gd name="connsiteX179" fmla="*/ 8015549 w 9576845"/>
              <a:gd name="connsiteY179" fmla="*/ 798860 h 2171482"/>
              <a:gd name="connsiteX180" fmla="*/ 8057113 w 9576845"/>
              <a:gd name="connsiteY180" fmla="*/ 832111 h 2171482"/>
              <a:gd name="connsiteX181" fmla="*/ 8082051 w 9576845"/>
              <a:gd name="connsiteY181" fmla="*/ 840424 h 2171482"/>
              <a:gd name="connsiteX182" fmla="*/ 8131927 w 9576845"/>
              <a:gd name="connsiteY182" fmla="*/ 873675 h 2171482"/>
              <a:gd name="connsiteX183" fmla="*/ 8156865 w 9576845"/>
              <a:gd name="connsiteY183" fmla="*/ 890300 h 2171482"/>
              <a:gd name="connsiteX184" fmla="*/ 8173491 w 9576845"/>
              <a:gd name="connsiteY184" fmla="*/ 906926 h 2171482"/>
              <a:gd name="connsiteX185" fmla="*/ 8198429 w 9576845"/>
              <a:gd name="connsiteY185" fmla="*/ 915238 h 2171482"/>
              <a:gd name="connsiteX186" fmla="*/ 8264931 w 9576845"/>
              <a:gd name="connsiteY186" fmla="*/ 940177 h 2171482"/>
              <a:gd name="connsiteX187" fmla="*/ 8314807 w 9576845"/>
              <a:gd name="connsiteY187" fmla="*/ 973427 h 2171482"/>
              <a:gd name="connsiteX188" fmla="*/ 8364683 w 9576845"/>
              <a:gd name="connsiteY188" fmla="*/ 990053 h 2171482"/>
              <a:gd name="connsiteX189" fmla="*/ 8389622 w 9576845"/>
              <a:gd name="connsiteY189" fmla="*/ 998366 h 2171482"/>
              <a:gd name="connsiteX190" fmla="*/ 8431185 w 9576845"/>
              <a:gd name="connsiteY190" fmla="*/ 1014991 h 2171482"/>
              <a:gd name="connsiteX191" fmla="*/ 8481062 w 9576845"/>
              <a:gd name="connsiteY191" fmla="*/ 1031617 h 2171482"/>
              <a:gd name="connsiteX192" fmla="*/ 8539251 w 9576845"/>
              <a:gd name="connsiteY192" fmla="*/ 1056555 h 2171482"/>
              <a:gd name="connsiteX193" fmla="*/ 8589127 w 9576845"/>
              <a:gd name="connsiteY193" fmla="*/ 1073180 h 2171482"/>
              <a:gd name="connsiteX194" fmla="*/ 8655629 w 9576845"/>
              <a:gd name="connsiteY194" fmla="*/ 1123057 h 2171482"/>
              <a:gd name="connsiteX195" fmla="*/ 8680567 w 9576845"/>
              <a:gd name="connsiteY195" fmla="*/ 1139682 h 2171482"/>
              <a:gd name="connsiteX196" fmla="*/ 8697193 w 9576845"/>
              <a:gd name="connsiteY196" fmla="*/ 1156307 h 2171482"/>
              <a:gd name="connsiteX197" fmla="*/ 8722131 w 9576845"/>
              <a:gd name="connsiteY197" fmla="*/ 1164620 h 2171482"/>
              <a:gd name="connsiteX198" fmla="*/ 8780320 w 9576845"/>
              <a:gd name="connsiteY198" fmla="*/ 1206184 h 2171482"/>
              <a:gd name="connsiteX199" fmla="*/ 8796945 w 9576845"/>
              <a:gd name="connsiteY199" fmla="*/ 1239435 h 2171482"/>
              <a:gd name="connsiteX200" fmla="*/ 8821883 w 9576845"/>
              <a:gd name="connsiteY200" fmla="*/ 1247747 h 2171482"/>
              <a:gd name="connsiteX201" fmla="*/ 8838509 w 9576845"/>
              <a:gd name="connsiteY201" fmla="*/ 1264373 h 2171482"/>
              <a:gd name="connsiteX202" fmla="*/ 8863447 w 9576845"/>
              <a:gd name="connsiteY202" fmla="*/ 1280998 h 2171482"/>
              <a:gd name="connsiteX203" fmla="*/ 8929949 w 9576845"/>
              <a:gd name="connsiteY203" fmla="*/ 1339187 h 2171482"/>
              <a:gd name="connsiteX204" fmla="*/ 8938262 w 9576845"/>
              <a:gd name="connsiteY204" fmla="*/ 1364126 h 2171482"/>
              <a:gd name="connsiteX205" fmla="*/ 8996451 w 9576845"/>
              <a:gd name="connsiteY205" fmla="*/ 1422315 h 2171482"/>
              <a:gd name="connsiteX206" fmla="*/ 9013076 w 9576845"/>
              <a:gd name="connsiteY206" fmla="*/ 1472191 h 2171482"/>
              <a:gd name="connsiteX207" fmla="*/ 9046327 w 9576845"/>
              <a:gd name="connsiteY207" fmla="*/ 1513755 h 2171482"/>
              <a:gd name="connsiteX208" fmla="*/ 9087891 w 9576845"/>
              <a:gd name="connsiteY208" fmla="*/ 1547006 h 2171482"/>
              <a:gd name="connsiteX209" fmla="*/ 9112829 w 9576845"/>
              <a:gd name="connsiteY209" fmla="*/ 1571944 h 2171482"/>
              <a:gd name="connsiteX210" fmla="*/ 9179331 w 9576845"/>
              <a:gd name="connsiteY210" fmla="*/ 1613507 h 2171482"/>
              <a:gd name="connsiteX211" fmla="*/ 9229207 w 9576845"/>
              <a:gd name="connsiteY211" fmla="*/ 1638446 h 2171482"/>
              <a:gd name="connsiteX212" fmla="*/ 9245833 w 9576845"/>
              <a:gd name="connsiteY212" fmla="*/ 1655071 h 2171482"/>
              <a:gd name="connsiteX213" fmla="*/ 9270771 w 9576845"/>
              <a:gd name="connsiteY213" fmla="*/ 1663384 h 2171482"/>
              <a:gd name="connsiteX214" fmla="*/ 9328960 w 9576845"/>
              <a:gd name="connsiteY214" fmla="*/ 1680009 h 2171482"/>
              <a:gd name="connsiteX215" fmla="*/ 9353898 w 9576845"/>
              <a:gd name="connsiteY215" fmla="*/ 1696635 h 2171482"/>
              <a:gd name="connsiteX216" fmla="*/ 9378836 w 9576845"/>
              <a:gd name="connsiteY216" fmla="*/ 1704947 h 2171482"/>
              <a:gd name="connsiteX217" fmla="*/ 9395462 w 9576845"/>
              <a:gd name="connsiteY217" fmla="*/ 1729886 h 2171482"/>
              <a:gd name="connsiteX218" fmla="*/ 9428713 w 9576845"/>
              <a:gd name="connsiteY218" fmla="*/ 1746511 h 2171482"/>
              <a:gd name="connsiteX219" fmla="*/ 9445338 w 9576845"/>
              <a:gd name="connsiteY219" fmla="*/ 1763137 h 2171482"/>
              <a:gd name="connsiteX220" fmla="*/ 9470276 w 9576845"/>
              <a:gd name="connsiteY220" fmla="*/ 1771449 h 2171482"/>
              <a:gd name="connsiteX221" fmla="*/ 9503527 w 9576845"/>
              <a:gd name="connsiteY221" fmla="*/ 1788075 h 2171482"/>
              <a:gd name="connsiteX222" fmla="*/ 9520153 w 9576845"/>
              <a:gd name="connsiteY222" fmla="*/ 1813013 h 2171482"/>
              <a:gd name="connsiteX223" fmla="*/ 9545091 w 9576845"/>
              <a:gd name="connsiteY223" fmla="*/ 1821326 h 2171482"/>
              <a:gd name="connsiteX224" fmla="*/ 9570029 w 9576845"/>
              <a:gd name="connsiteY224" fmla="*/ 1837951 h 2171482"/>
              <a:gd name="connsiteX225" fmla="*/ 9561716 w 9576845"/>
              <a:gd name="connsiteY225" fmla="*/ 1929391 h 2171482"/>
              <a:gd name="connsiteX226" fmla="*/ 8988138 w 9576845"/>
              <a:gd name="connsiteY226" fmla="*/ 1912766 h 2171482"/>
              <a:gd name="connsiteX227" fmla="*/ 8913323 w 9576845"/>
              <a:gd name="connsiteY227" fmla="*/ 1896140 h 2171482"/>
              <a:gd name="connsiteX228" fmla="*/ 8805258 w 9576845"/>
              <a:gd name="connsiteY228" fmla="*/ 1887827 h 2171482"/>
              <a:gd name="connsiteX229" fmla="*/ 8755382 w 9576845"/>
              <a:gd name="connsiteY229" fmla="*/ 1871202 h 2171482"/>
              <a:gd name="connsiteX230" fmla="*/ 8738756 w 9576845"/>
              <a:gd name="connsiteY230" fmla="*/ 1854577 h 2171482"/>
              <a:gd name="connsiteX231" fmla="*/ 8713818 w 9576845"/>
              <a:gd name="connsiteY231" fmla="*/ 1846264 h 2171482"/>
              <a:gd name="connsiteX232" fmla="*/ 8705505 w 9576845"/>
              <a:gd name="connsiteY232" fmla="*/ 1821326 h 2171482"/>
              <a:gd name="connsiteX233" fmla="*/ 8688880 w 9576845"/>
              <a:gd name="connsiteY233" fmla="*/ 1804700 h 2171482"/>
              <a:gd name="connsiteX234" fmla="*/ 8680567 w 9576845"/>
              <a:gd name="connsiteY234" fmla="*/ 1779762 h 2171482"/>
              <a:gd name="connsiteX235" fmla="*/ 8655629 w 9576845"/>
              <a:gd name="connsiteY235" fmla="*/ 1763137 h 2171482"/>
              <a:gd name="connsiteX236" fmla="*/ 8464436 w 9576845"/>
              <a:gd name="connsiteY236" fmla="*/ 1779762 h 2171482"/>
              <a:gd name="connsiteX237" fmla="*/ 7965673 w 9576845"/>
              <a:gd name="connsiteY237" fmla="*/ 1771449 h 2171482"/>
              <a:gd name="connsiteX238" fmla="*/ 7899171 w 9576845"/>
              <a:gd name="connsiteY238" fmla="*/ 1763137 h 2171482"/>
              <a:gd name="connsiteX239" fmla="*/ 7874233 w 9576845"/>
              <a:gd name="connsiteY239" fmla="*/ 1754824 h 2171482"/>
              <a:gd name="connsiteX240" fmla="*/ 7840982 w 9576845"/>
              <a:gd name="connsiteY240" fmla="*/ 1746511 h 2171482"/>
              <a:gd name="connsiteX241" fmla="*/ 7832669 w 9576845"/>
              <a:gd name="connsiteY241" fmla="*/ 1721573 h 2171482"/>
              <a:gd name="connsiteX242" fmla="*/ 7865920 w 9576845"/>
              <a:gd name="connsiteY242" fmla="*/ 1688322 h 2171482"/>
              <a:gd name="connsiteX243" fmla="*/ 7882545 w 9576845"/>
              <a:gd name="connsiteY243" fmla="*/ 1663384 h 2171482"/>
              <a:gd name="connsiteX244" fmla="*/ 7940734 w 9576845"/>
              <a:gd name="connsiteY244" fmla="*/ 1646758 h 2171482"/>
              <a:gd name="connsiteX245" fmla="*/ 8007236 w 9576845"/>
              <a:gd name="connsiteY245" fmla="*/ 1621820 h 2171482"/>
              <a:gd name="connsiteX246" fmla="*/ 8032174 w 9576845"/>
              <a:gd name="connsiteY246" fmla="*/ 1613507 h 2171482"/>
              <a:gd name="connsiteX247" fmla="*/ 8057113 w 9576845"/>
              <a:gd name="connsiteY247" fmla="*/ 1596882 h 2171482"/>
              <a:gd name="connsiteX248" fmla="*/ 8190116 w 9576845"/>
              <a:gd name="connsiteY248" fmla="*/ 1588569 h 2171482"/>
              <a:gd name="connsiteX249" fmla="*/ 8414560 w 9576845"/>
              <a:gd name="connsiteY249" fmla="*/ 1571944 h 2171482"/>
              <a:gd name="connsiteX250" fmla="*/ 8439498 w 9576845"/>
              <a:gd name="connsiteY250" fmla="*/ 1563631 h 2171482"/>
              <a:gd name="connsiteX251" fmla="*/ 8614065 w 9576845"/>
              <a:gd name="connsiteY251" fmla="*/ 1547006 h 2171482"/>
              <a:gd name="connsiteX252" fmla="*/ 8688880 w 9576845"/>
              <a:gd name="connsiteY252" fmla="*/ 1488817 h 2171482"/>
              <a:gd name="connsiteX253" fmla="*/ 8705505 w 9576845"/>
              <a:gd name="connsiteY253" fmla="*/ 1463878 h 2171482"/>
              <a:gd name="connsiteX254" fmla="*/ 8722131 w 9576845"/>
              <a:gd name="connsiteY254" fmla="*/ 1414002 h 2171482"/>
              <a:gd name="connsiteX255" fmla="*/ 8713818 w 9576845"/>
              <a:gd name="connsiteY255" fmla="*/ 1364126 h 2171482"/>
              <a:gd name="connsiteX256" fmla="*/ 8705505 w 9576845"/>
              <a:gd name="connsiteY256" fmla="*/ 1339187 h 2171482"/>
              <a:gd name="connsiteX257" fmla="*/ 8622378 w 9576845"/>
              <a:gd name="connsiteY257" fmla="*/ 1297624 h 2171482"/>
              <a:gd name="connsiteX258" fmla="*/ 8597440 w 9576845"/>
              <a:gd name="connsiteY258" fmla="*/ 1289311 h 2171482"/>
              <a:gd name="connsiteX259" fmla="*/ 8381309 w 9576845"/>
              <a:gd name="connsiteY259" fmla="*/ 1272686 h 2171482"/>
              <a:gd name="connsiteX260" fmla="*/ 8281556 w 9576845"/>
              <a:gd name="connsiteY260" fmla="*/ 1264373 h 2171482"/>
              <a:gd name="connsiteX261" fmla="*/ 8215054 w 9576845"/>
              <a:gd name="connsiteY261" fmla="*/ 1256060 h 2171482"/>
              <a:gd name="connsiteX262" fmla="*/ 8181803 w 9576845"/>
              <a:gd name="connsiteY262" fmla="*/ 1239435 h 2171482"/>
              <a:gd name="connsiteX263" fmla="*/ 8148553 w 9576845"/>
              <a:gd name="connsiteY263" fmla="*/ 1231122 h 2171482"/>
              <a:gd name="connsiteX264" fmla="*/ 8123614 w 9576845"/>
              <a:gd name="connsiteY264" fmla="*/ 1222809 h 2171482"/>
              <a:gd name="connsiteX265" fmla="*/ 8090363 w 9576845"/>
              <a:gd name="connsiteY265" fmla="*/ 1214497 h 2171482"/>
              <a:gd name="connsiteX266" fmla="*/ 8065425 w 9576845"/>
              <a:gd name="connsiteY266" fmla="*/ 1206184 h 2171482"/>
              <a:gd name="connsiteX267" fmla="*/ 8007236 w 9576845"/>
              <a:gd name="connsiteY267" fmla="*/ 1189558 h 2171482"/>
              <a:gd name="connsiteX268" fmla="*/ 7932422 w 9576845"/>
              <a:gd name="connsiteY268" fmla="*/ 1147995 h 2171482"/>
              <a:gd name="connsiteX269" fmla="*/ 7874233 w 9576845"/>
              <a:gd name="connsiteY269" fmla="*/ 1106431 h 2171482"/>
              <a:gd name="connsiteX270" fmla="*/ 7857607 w 9576845"/>
              <a:gd name="connsiteY270" fmla="*/ 1089806 h 2171482"/>
              <a:gd name="connsiteX271" fmla="*/ 7832669 w 9576845"/>
              <a:gd name="connsiteY271" fmla="*/ 1081493 h 2171482"/>
              <a:gd name="connsiteX272" fmla="*/ 7791105 w 9576845"/>
              <a:gd name="connsiteY272" fmla="*/ 1039929 h 2171482"/>
              <a:gd name="connsiteX273" fmla="*/ 7766167 w 9576845"/>
              <a:gd name="connsiteY273" fmla="*/ 1014991 h 2171482"/>
              <a:gd name="connsiteX274" fmla="*/ 7741229 w 9576845"/>
              <a:gd name="connsiteY274" fmla="*/ 998366 h 2171482"/>
              <a:gd name="connsiteX275" fmla="*/ 7724603 w 9576845"/>
              <a:gd name="connsiteY275" fmla="*/ 981740 h 2171482"/>
              <a:gd name="connsiteX276" fmla="*/ 7649789 w 9576845"/>
              <a:gd name="connsiteY276" fmla="*/ 940177 h 2171482"/>
              <a:gd name="connsiteX277" fmla="*/ 7624851 w 9576845"/>
              <a:gd name="connsiteY277" fmla="*/ 923551 h 2171482"/>
              <a:gd name="connsiteX278" fmla="*/ 7608225 w 9576845"/>
              <a:gd name="connsiteY278" fmla="*/ 906926 h 2171482"/>
              <a:gd name="connsiteX279" fmla="*/ 7574974 w 9576845"/>
              <a:gd name="connsiteY279" fmla="*/ 890300 h 2171482"/>
              <a:gd name="connsiteX280" fmla="*/ 7550036 w 9576845"/>
              <a:gd name="connsiteY280" fmla="*/ 873675 h 2171482"/>
              <a:gd name="connsiteX281" fmla="*/ 7525098 w 9576845"/>
              <a:gd name="connsiteY281" fmla="*/ 865362 h 2171482"/>
              <a:gd name="connsiteX282" fmla="*/ 7441971 w 9576845"/>
              <a:gd name="connsiteY282" fmla="*/ 832111 h 2171482"/>
              <a:gd name="connsiteX283" fmla="*/ 7292342 w 9576845"/>
              <a:gd name="connsiteY283" fmla="*/ 823798 h 2171482"/>
              <a:gd name="connsiteX284" fmla="*/ 7225840 w 9576845"/>
              <a:gd name="connsiteY284" fmla="*/ 807173 h 2171482"/>
              <a:gd name="connsiteX285" fmla="*/ 7192589 w 9576845"/>
              <a:gd name="connsiteY285" fmla="*/ 798860 h 2171482"/>
              <a:gd name="connsiteX286" fmla="*/ 7142713 w 9576845"/>
              <a:gd name="connsiteY286" fmla="*/ 773922 h 2171482"/>
              <a:gd name="connsiteX287" fmla="*/ 7117774 w 9576845"/>
              <a:gd name="connsiteY287" fmla="*/ 757297 h 2171482"/>
              <a:gd name="connsiteX288" fmla="*/ 7067898 w 9576845"/>
              <a:gd name="connsiteY288" fmla="*/ 732358 h 2171482"/>
              <a:gd name="connsiteX289" fmla="*/ 7026334 w 9576845"/>
              <a:gd name="connsiteY289" fmla="*/ 699107 h 2171482"/>
              <a:gd name="connsiteX290" fmla="*/ 7001396 w 9576845"/>
              <a:gd name="connsiteY290" fmla="*/ 682482 h 2171482"/>
              <a:gd name="connsiteX291" fmla="*/ 6951520 w 9576845"/>
              <a:gd name="connsiteY291" fmla="*/ 665857 h 2171482"/>
              <a:gd name="connsiteX292" fmla="*/ 6934894 w 9576845"/>
              <a:gd name="connsiteY292" fmla="*/ 649231 h 2171482"/>
              <a:gd name="connsiteX293" fmla="*/ 6909956 w 9576845"/>
              <a:gd name="connsiteY293" fmla="*/ 632606 h 2171482"/>
              <a:gd name="connsiteX294" fmla="*/ 6876705 w 9576845"/>
              <a:gd name="connsiteY294" fmla="*/ 599355 h 2171482"/>
              <a:gd name="connsiteX295" fmla="*/ 6818516 w 9576845"/>
              <a:gd name="connsiteY295" fmla="*/ 574417 h 2171482"/>
              <a:gd name="connsiteX296" fmla="*/ 6793578 w 9576845"/>
              <a:gd name="connsiteY296" fmla="*/ 649231 h 2171482"/>
              <a:gd name="connsiteX297" fmla="*/ 6785265 w 9576845"/>
              <a:gd name="connsiteY297" fmla="*/ 674169 h 2171482"/>
              <a:gd name="connsiteX298" fmla="*/ 6776953 w 9576845"/>
              <a:gd name="connsiteY298" fmla="*/ 707420 h 2171482"/>
              <a:gd name="connsiteX299" fmla="*/ 6785265 w 9576845"/>
              <a:gd name="connsiteY299" fmla="*/ 773922 h 2171482"/>
              <a:gd name="connsiteX300" fmla="*/ 6835142 w 9576845"/>
              <a:gd name="connsiteY300" fmla="*/ 790547 h 2171482"/>
              <a:gd name="connsiteX301" fmla="*/ 6909956 w 9576845"/>
              <a:gd name="connsiteY301" fmla="*/ 815486 h 2171482"/>
              <a:gd name="connsiteX302" fmla="*/ 6934894 w 9576845"/>
              <a:gd name="connsiteY302" fmla="*/ 823798 h 2171482"/>
              <a:gd name="connsiteX303" fmla="*/ 6993083 w 9576845"/>
              <a:gd name="connsiteY303" fmla="*/ 832111 h 2171482"/>
              <a:gd name="connsiteX304" fmla="*/ 7042960 w 9576845"/>
              <a:gd name="connsiteY304" fmla="*/ 848737 h 2171482"/>
              <a:gd name="connsiteX305" fmla="*/ 7101149 w 9576845"/>
              <a:gd name="connsiteY305" fmla="*/ 865362 h 2171482"/>
              <a:gd name="connsiteX306" fmla="*/ 7126087 w 9576845"/>
              <a:gd name="connsiteY306" fmla="*/ 881987 h 2171482"/>
              <a:gd name="connsiteX307" fmla="*/ 7151025 w 9576845"/>
              <a:gd name="connsiteY307" fmla="*/ 890300 h 2171482"/>
              <a:gd name="connsiteX308" fmla="*/ 7175963 w 9576845"/>
              <a:gd name="connsiteY308" fmla="*/ 906926 h 2171482"/>
              <a:gd name="connsiteX309" fmla="*/ 7217527 w 9576845"/>
              <a:gd name="connsiteY309" fmla="*/ 915238 h 2171482"/>
              <a:gd name="connsiteX310" fmla="*/ 7242465 w 9576845"/>
              <a:gd name="connsiteY310" fmla="*/ 931864 h 2171482"/>
              <a:gd name="connsiteX311" fmla="*/ 7292342 w 9576845"/>
              <a:gd name="connsiteY311" fmla="*/ 948489 h 2171482"/>
              <a:gd name="connsiteX312" fmla="*/ 7325593 w 9576845"/>
              <a:gd name="connsiteY312" fmla="*/ 981740 h 2171482"/>
              <a:gd name="connsiteX313" fmla="*/ 7383782 w 9576845"/>
              <a:gd name="connsiteY313" fmla="*/ 1014991 h 2171482"/>
              <a:gd name="connsiteX314" fmla="*/ 7408720 w 9576845"/>
              <a:gd name="connsiteY314" fmla="*/ 1023304 h 2171482"/>
              <a:gd name="connsiteX315" fmla="*/ 7433658 w 9576845"/>
              <a:gd name="connsiteY315" fmla="*/ 1039929 h 2171482"/>
              <a:gd name="connsiteX316" fmla="*/ 7450283 w 9576845"/>
              <a:gd name="connsiteY316" fmla="*/ 1056555 h 2171482"/>
              <a:gd name="connsiteX317" fmla="*/ 7500160 w 9576845"/>
              <a:gd name="connsiteY317" fmla="*/ 1073180 h 2171482"/>
              <a:gd name="connsiteX318" fmla="*/ 7525098 w 9576845"/>
              <a:gd name="connsiteY318" fmla="*/ 1081493 h 2171482"/>
              <a:gd name="connsiteX319" fmla="*/ 7550036 w 9576845"/>
              <a:gd name="connsiteY319" fmla="*/ 1098118 h 2171482"/>
              <a:gd name="connsiteX320" fmla="*/ 7608225 w 9576845"/>
              <a:gd name="connsiteY320" fmla="*/ 1106431 h 2171482"/>
              <a:gd name="connsiteX321" fmla="*/ 7691353 w 9576845"/>
              <a:gd name="connsiteY321" fmla="*/ 1131369 h 2171482"/>
              <a:gd name="connsiteX322" fmla="*/ 7749542 w 9576845"/>
              <a:gd name="connsiteY322" fmla="*/ 1147995 h 2171482"/>
              <a:gd name="connsiteX323" fmla="*/ 7757854 w 9576845"/>
              <a:gd name="connsiteY323" fmla="*/ 1172933 h 2171482"/>
              <a:gd name="connsiteX324" fmla="*/ 7558349 w 9576845"/>
              <a:gd name="connsiteY324" fmla="*/ 1231122 h 2171482"/>
              <a:gd name="connsiteX325" fmla="*/ 7325593 w 9576845"/>
              <a:gd name="connsiteY325" fmla="*/ 1206184 h 2171482"/>
              <a:gd name="connsiteX326" fmla="*/ 7142713 w 9576845"/>
              <a:gd name="connsiteY326" fmla="*/ 1189558 h 2171482"/>
              <a:gd name="connsiteX327" fmla="*/ 6909956 w 9576845"/>
              <a:gd name="connsiteY327" fmla="*/ 1181246 h 2171482"/>
              <a:gd name="connsiteX328" fmla="*/ 6627323 w 9576845"/>
              <a:gd name="connsiteY328" fmla="*/ 1164620 h 2171482"/>
              <a:gd name="connsiteX329" fmla="*/ 6602385 w 9576845"/>
              <a:gd name="connsiteY329" fmla="*/ 1156307 h 2171482"/>
              <a:gd name="connsiteX330" fmla="*/ 6594073 w 9576845"/>
              <a:gd name="connsiteY330" fmla="*/ 1089806 h 2171482"/>
              <a:gd name="connsiteX331" fmla="*/ 6619011 w 9576845"/>
              <a:gd name="connsiteY331" fmla="*/ 1064867 h 2171482"/>
              <a:gd name="connsiteX332" fmla="*/ 6668887 w 9576845"/>
              <a:gd name="connsiteY332" fmla="*/ 981740 h 2171482"/>
              <a:gd name="connsiteX333" fmla="*/ 6693825 w 9576845"/>
              <a:gd name="connsiteY333" fmla="*/ 973427 h 2171482"/>
              <a:gd name="connsiteX334" fmla="*/ 6702138 w 9576845"/>
              <a:gd name="connsiteY334" fmla="*/ 948489 h 2171482"/>
              <a:gd name="connsiteX335" fmla="*/ 6677200 w 9576845"/>
              <a:gd name="connsiteY335" fmla="*/ 931864 h 2171482"/>
              <a:gd name="connsiteX336" fmla="*/ 6594073 w 9576845"/>
              <a:gd name="connsiteY336" fmla="*/ 906926 h 2171482"/>
              <a:gd name="connsiteX337" fmla="*/ 6510945 w 9576845"/>
              <a:gd name="connsiteY337" fmla="*/ 881987 h 2171482"/>
              <a:gd name="connsiteX338" fmla="*/ 6461069 w 9576845"/>
              <a:gd name="connsiteY338" fmla="*/ 873675 h 2171482"/>
              <a:gd name="connsiteX339" fmla="*/ 6436131 w 9576845"/>
              <a:gd name="connsiteY339" fmla="*/ 865362 h 2171482"/>
              <a:gd name="connsiteX340" fmla="*/ 6402880 w 9576845"/>
              <a:gd name="connsiteY340" fmla="*/ 832111 h 2171482"/>
              <a:gd name="connsiteX341" fmla="*/ 6386254 w 9576845"/>
              <a:gd name="connsiteY341" fmla="*/ 815486 h 2171482"/>
              <a:gd name="connsiteX342" fmla="*/ 6369629 w 9576845"/>
              <a:gd name="connsiteY342" fmla="*/ 790547 h 2171482"/>
              <a:gd name="connsiteX343" fmla="*/ 6344691 w 9576845"/>
              <a:gd name="connsiteY343" fmla="*/ 765609 h 2171482"/>
              <a:gd name="connsiteX344" fmla="*/ 6319753 w 9576845"/>
              <a:gd name="connsiteY344" fmla="*/ 707420 h 2171482"/>
              <a:gd name="connsiteX345" fmla="*/ 6303127 w 9576845"/>
              <a:gd name="connsiteY345" fmla="*/ 682482 h 2171482"/>
              <a:gd name="connsiteX346" fmla="*/ 6269876 w 9576845"/>
              <a:gd name="connsiteY346" fmla="*/ 615980 h 2171482"/>
              <a:gd name="connsiteX347" fmla="*/ 6211687 w 9576845"/>
              <a:gd name="connsiteY347" fmla="*/ 632606 h 2171482"/>
              <a:gd name="connsiteX348" fmla="*/ 6178436 w 9576845"/>
              <a:gd name="connsiteY348" fmla="*/ 649231 h 2171482"/>
              <a:gd name="connsiteX349" fmla="*/ 6136873 w 9576845"/>
              <a:gd name="connsiteY349" fmla="*/ 674169 h 2171482"/>
              <a:gd name="connsiteX350" fmla="*/ 6103622 w 9576845"/>
              <a:gd name="connsiteY350" fmla="*/ 715733 h 2171482"/>
              <a:gd name="connsiteX351" fmla="*/ 6086996 w 9576845"/>
              <a:gd name="connsiteY351" fmla="*/ 732358 h 2171482"/>
              <a:gd name="connsiteX352" fmla="*/ 6053745 w 9576845"/>
              <a:gd name="connsiteY352" fmla="*/ 773922 h 2171482"/>
              <a:gd name="connsiteX353" fmla="*/ 6045433 w 9576845"/>
              <a:gd name="connsiteY353" fmla="*/ 807173 h 2171482"/>
              <a:gd name="connsiteX354" fmla="*/ 6020494 w 9576845"/>
              <a:gd name="connsiteY354" fmla="*/ 832111 h 2171482"/>
              <a:gd name="connsiteX355" fmla="*/ 6003869 w 9576845"/>
              <a:gd name="connsiteY355" fmla="*/ 857049 h 2171482"/>
              <a:gd name="connsiteX356" fmla="*/ 5953993 w 9576845"/>
              <a:gd name="connsiteY356" fmla="*/ 890300 h 2171482"/>
              <a:gd name="connsiteX357" fmla="*/ 5920742 w 9576845"/>
              <a:gd name="connsiteY357" fmla="*/ 923551 h 2171482"/>
              <a:gd name="connsiteX358" fmla="*/ 5887491 w 9576845"/>
              <a:gd name="connsiteY358" fmla="*/ 965115 h 2171482"/>
              <a:gd name="connsiteX359" fmla="*/ 5837614 w 9576845"/>
              <a:gd name="connsiteY359" fmla="*/ 981740 h 2171482"/>
              <a:gd name="connsiteX360" fmla="*/ 5787738 w 9576845"/>
              <a:gd name="connsiteY360" fmla="*/ 1014991 h 2171482"/>
              <a:gd name="connsiteX361" fmla="*/ 5762800 w 9576845"/>
              <a:gd name="connsiteY361" fmla="*/ 1031617 h 2171482"/>
              <a:gd name="connsiteX362" fmla="*/ 5663047 w 9576845"/>
              <a:gd name="connsiteY362" fmla="*/ 1064867 h 2171482"/>
              <a:gd name="connsiteX363" fmla="*/ 5638109 w 9576845"/>
              <a:gd name="connsiteY363" fmla="*/ 1073180 h 2171482"/>
              <a:gd name="connsiteX364" fmla="*/ 5613171 w 9576845"/>
              <a:gd name="connsiteY364" fmla="*/ 1089806 h 2171482"/>
              <a:gd name="connsiteX365" fmla="*/ 5579920 w 9576845"/>
              <a:gd name="connsiteY365" fmla="*/ 1106431 h 2171482"/>
              <a:gd name="connsiteX366" fmla="*/ 5521731 w 9576845"/>
              <a:gd name="connsiteY366" fmla="*/ 1147995 h 2171482"/>
              <a:gd name="connsiteX367" fmla="*/ 5496793 w 9576845"/>
              <a:gd name="connsiteY367" fmla="*/ 1156307 h 2171482"/>
              <a:gd name="connsiteX368" fmla="*/ 5446916 w 9576845"/>
              <a:gd name="connsiteY368" fmla="*/ 1181246 h 2171482"/>
              <a:gd name="connsiteX369" fmla="*/ 5421978 w 9576845"/>
              <a:gd name="connsiteY369" fmla="*/ 1197871 h 2171482"/>
              <a:gd name="connsiteX370" fmla="*/ 5397040 w 9576845"/>
              <a:gd name="connsiteY370" fmla="*/ 1206184 h 2171482"/>
              <a:gd name="connsiteX371" fmla="*/ 5372102 w 9576845"/>
              <a:gd name="connsiteY371" fmla="*/ 1222809 h 2171482"/>
              <a:gd name="connsiteX372" fmla="*/ 5347163 w 9576845"/>
              <a:gd name="connsiteY372" fmla="*/ 1231122 h 2171482"/>
              <a:gd name="connsiteX373" fmla="*/ 5297287 w 9576845"/>
              <a:gd name="connsiteY373" fmla="*/ 1256060 h 2171482"/>
              <a:gd name="connsiteX374" fmla="*/ 5247411 w 9576845"/>
              <a:gd name="connsiteY374" fmla="*/ 1297624 h 2171482"/>
              <a:gd name="connsiteX375" fmla="*/ 5222473 w 9576845"/>
              <a:gd name="connsiteY375" fmla="*/ 1305937 h 2171482"/>
              <a:gd name="connsiteX376" fmla="*/ 5197534 w 9576845"/>
              <a:gd name="connsiteY376" fmla="*/ 1330875 h 2171482"/>
              <a:gd name="connsiteX377" fmla="*/ 5147658 w 9576845"/>
              <a:gd name="connsiteY377" fmla="*/ 1347500 h 2171482"/>
              <a:gd name="connsiteX378" fmla="*/ 5106094 w 9576845"/>
              <a:gd name="connsiteY378" fmla="*/ 1372438 h 2171482"/>
              <a:gd name="connsiteX379" fmla="*/ 5089469 w 9576845"/>
              <a:gd name="connsiteY379" fmla="*/ 1389064 h 2171482"/>
              <a:gd name="connsiteX380" fmla="*/ 5039593 w 9576845"/>
              <a:gd name="connsiteY380" fmla="*/ 1405689 h 2171482"/>
              <a:gd name="connsiteX381" fmla="*/ 5014654 w 9576845"/>
              <a:gd name="connsiteY381" fmla="*/ 1414002 h 2171482"/>
              <a:gd name="connsiteX382" fmla="*/ 4973091 w 9576845"/>
              <a:gd name="connsiteY382" fmla="*/ 1455566 h 2171482"/>
              <a:gd name="connsiteX383" fmla="*/ 4956465 w 9576845"/>
              <a:gd name="connsiteY383" fmla="*/ 1480504 h 2171482"/>
              <a:gd name="connsiteX384" fmla="*/ 4931527 w 9576845"/>
              <a:gd name="connsiteY384" fmla="*/ 1488817 h 2171482"/>
              <a:gd name="connsiteX385" fmla="*/ 4873338 w 9576845"/>
              <a:gd name="connsiteY385" fmla="*/ 1538693 h 2171482"/>
              <a:gd name="connsiteX386" fmla="*/ 4848400 w 9576845"/>
              <a:gd name="connsiteY386" fmla="*/ 1547006 h 2171482"/>
              <a:gd name="connsiteX387" fmla="*/ 4798523 w 9576845"/>
              <a:gd name="connsiteY387" fmla="*/ 1580257 h 2171482"/>
              <a:gd name="connsiteX388" fmla="*/ 4773585 w 9576845"/>
              <a:gd name="connsiteY388" fmla="*/ 1605195 h 2171482"/>
              <a:gd name="connsiteX389" fmla="*/ 4748647 w 9576845"/>
              <a:gd name="connsiteY389" fmla="*/ 1621820 h 2171482"/>
              <a:gd name="connsiteX390" fmla="*/ 4707083 w 9576845"/>
              <a:gd name="connsiteY390" fmla="*/ 1671697 h 2171482"/>
              <a:gd name="connsiteX391" fmla="*/ 4682145 w 9576845"/>
              <a:gd name="connsiteY391" fmla="*/ 1713260 h 2171482"/>
              <a:gd name="connsiteX392" fmla="*/ 4648894 w 9576845"/>
              <a:gd name="connsiteY392" fmla="*/ 1754824 h 2171482"/>
              <a:gd name="connsiteX393" fmla="*/ 4632269 w 9576845"/>
              <a:gd name="connsiteY393" fmla="*/ 1779762 h 2171482"/>
              <a:gd name="connsiteX394" fmla="*/ 4557454 w 9576845"/>
              <a:gd name="connsiteY394" fmla="*/ 1821326 h 2171482"/>
              <a:gd name="connsiteX395" fmla="*/ 4532516 w 9576845"/>
              <a:gd name="connsiteY395" fmla="*/ 1837951 h 2171482"/>
              <a:gd name="connsiteX396" fmla="*/ 4457702 w 9576845"/>
              <a:gd name="connsiteY396" fmla="*/ 1862889 h 2171482"/>
              <a:gd name="connsiteX397" fmla="*/ 4432763 w 9576845"/>
              <a:gd name="connsiteY397" fmla="*/ 1871202 h 2171482"/>
              <a:gd name="connsiteX398" fmla="*/ 4416138 w 9576845"/>
              <a:gd name="connsiteY398" fmla="*/ 1846264 h 2171482"/>
              <a:gd name="connsiteX399" fmla="*/ 4424451 w 9576845"/>
              <a:gd name="connsiteY399" fmla="*/ 1646758 h 2171482"/>
              <a:gd name="connsiteX400" fmla="*/ 4449389 w 9576845"/>
              <a:gd name="connsiteY400" fmla="*/ 1588569 h 2171482"/>
              <a:gd name="connsiteX401" fmla="*/ 4474327 w 9576845"/>
              <a:gd name="connsiteY401" fmla="*/ 1571944 h 2171482"/>
              <a:gd name="connsiteX402" fmla="*/ 4507578 w 9576845"/>
              <a:gd name="connsiteY402" fmla="*/ 1530380 h 2171482"/>
              <a:gd name="connsiteX403" fmla="*/ 4532516 w 9576845"/>
              <a:gd name="connsiteY403" fmla="*/ 1513755 h 2171482"/>
              <a:gd name="connsiteX404" fmla="*/ 4549142 w 9576845"/>
              <a:gd name="connsiteY404" fmla="*/ 1497129 h 2171482"/>
              <a:gd name="connsiteX405" fmla="*/ 4565767 w 9576845"/>
              <a:gd name="connsiteY405" fmla="*/ 1463878 h 2171482"/>
              <a:gd name="connsiteX406" fmla="*/ 4590705 w 9576845"/>
              <a:gd name="connsiteY406" fmla="*/ 1455566 h 2171482"/>
              <a:gd name="connsiteX407" fmla="*/ 4623956 w 9576845"/>
              <a:gd name="connsiteY407" fmla="*/ 1422315 h 2171482"/>
              <a:gd name="connsiteX408" fmla="*/ 4648894 w 9576845"/>
              <a:gd name="connsiteY408" fmla="*/ 1405689 h 2171482"/>
              <a:gd name="connsiteX409" fmla="*/ 4698771 w 9576845"/>
              <a:gd name="connsiteY409" fmla="*/ 1389064 h 2171482"/>
              <a:gd name="connsiteX410" fmla="*/ 4740334 w 9576845"/>
              <a:gd name="connsiteY410" fmla="*/ 1364126 h 2171482"/>
              <a:gd name="connsiteX411" fmla="*/ 4815149 w 9576845"/>
              <a:gd name="connsiteY411" fmla="*/ 1314249 h 2171482"/>
              <a:gd name="connsiteX412" fmla="*/ 4840087 w 9576845"/>
              <a:gd name="connsiteY412" fmla="*/ 1297624 h 2171482"/>
              <a:gd name="connsiteX413" fmla="*/ 4856713 w 9576845"/>
              <a:gd name="connsiteY413" fmla="*/ 1280998 h 2171482"/>
              <a:gd name="connsiteX414" fmla="*/ 4889963 w 9576845"/>
              <a:gd name="connsiteY414" fmla="*/ 1272686 h 2171482"/>
              <a:gd name="connsiteX415" fmla="*/ 4914902 w 9576845"/>
              <a:gd name="connsiteY415" fmla="*/ 1264373 h 2171482"/>
              <a:gd name="connsiteX416" fmla="*/ 4931527 w 9576845"/>
              <a:gd name="connsiteY416" fmla="*/ 1247747 h 2171482"/>
              <a:gd name="connsiteX417" fmla="*/ 4989716 w 9576845"/>
              <a:gd name="connsiteY417" fmla="*/ 1231122 h 2171482"/>
              <a:gd name="connsiteX418" fmla="*/ 5064531 w 9576845"/>
              <a:gd name="connsiteY418" fmla="*/ 1206184 h 2171482"/>
              <a:gd name="connsiteX419" fmla="*/ 5089469 w 9576845"/>
              <a:gd name="connsiteY419" fmla="*/ 1197871 h 2171482"/>
              <a:gd name="connsiteX420" fmla="*/ 5114407 w 9576845"/>
              <a:gd name="connsiteY420" fmla="*/ 1181246 h 2171482"/>
              <a:gd name="connsiteX421" fmla="*/ 5189222 w 9576845"/>
              <a:gd name="connsiteY421" fmla="*/ 1156307 h 2171482"/>
              <a:gd name="connsiteX422" fmla="*/ 5214160 w 9576845"/>
              <a:gd name="connsiteY422" fmla="*/ 1147995 h 2171482"/>
              <a:gd name="connsiteX423" fmla="*/ 5280662 w 9576845"/>
              <a:gd name="connsiteY423" fmla="*/ 1114744 h 2171482"/>
              <a:gd name="connsiteX424" fmla="*/ 5330538 w 9576845"/>
              <a:gd name="connsiteY424" fmla="*/ 1089806 h 2171482"/>
              <a:gd name="connsiteX425" fmla="*/ 5363789 w 9576845"/>
              <a:gd name="connsiteY425" fmla="*/ 1056555 h 2171482"/>
              <a:gd name="connsiteX426" fmla="*/ 5380414 w 9576845"/>
              <a:gd name="connsiteY426" fmla="*/ 1039929 h 2171482"/>
              <a:gd name="connsiteX427" fmla="*/ 5388727 w 9576845"/>
              <a:gd name="connsiteY427" fmla="*/ 1014991 h 2171482"/>
              <a:gd name="connsiteX428" fmla="*/ 5405353 w 9576845"/>
              <a:gd name="connsiteY428" fmla="*/ 998366 h 2171482"/>
              <a:gd name="connsiteX429" fmla="*/ 5421978 w 9576845"/>
              <a:gd name="connsiteY429" fmla="*/ 948489 h 2171482"/>
              <a:gd name="connsiteX430" fmla="*/ 5430291 w 9576845"/>
              <a:gd name="connsiteY430" fmla="*/ 923551 h 2171482"/>
              <a:gd name="connsiteX431" fmla="*/ 5446916 w 9576845"/>
              <a:gd name="connsiteY431" fmla="*/ 898613 h 2171482"/>
              <a:gd name="connsiteX432" fmla="*/ 5463542 w 9576845"/>
              <a:gd name="connsiteY432" fmla="*/ 848737 h 2171482"/>
              <a:gd name="connsiteX433" fmla="*/ 5471854 w 9576845"/>
              <a:gd name="connsiteY433" fmla="*/ 823798 h 2171482"/>
              <a:gd name="connsiteX434" fmla="*/ 5488480 w 9576845"/>
              <a:gd name="connsiteY434" fmla="*/ 798860 h 2171482"/>
              <a:gd name="connsiteX435" fmla="*/ 5097782 w 9576845"/>
              <a:gd name="connsiteY435" fmla="*/ 798860 h 2171482"/>
              <a:gd name="connsiteX436" fmla="*/ 5081156 w 9576845"/>
              <a:gd name="connsiteY436" fmla="*/ 815486 h 2171482"/>
              <a:gd name="connsiteX437" fmla="*/ 5056218 w 9576845"/>
              <a:gd name="connsiteY437" fmla="*/ 832111 h 2171482"/>
              <a:gd name="connsiteX438" fmla="*/ 5022967 w 9576845"/>
              <a:gd name="connsiteY438" fmla="*/ 865362 h 2171482"/>
              <a:gd name="connsiteX439" fmla="*/ 4989716 w 9576845"/>
              <a:gd name="connsiteY439" fmla="*/ 940177 h 2171482"/>
              <a:gd name="connsiteX440" fmla="*/ 4964778 w 9576845"/>
              <a:gd name="connsiteY440" fmla="*/ 965115 h 2171482"/>
              <a:gd name="connsiteX441" fmla="*/ 4939840 w 9576845"/>
              <a:gd name="connsiteY441" fmla="*/ 981740 h 2171482"/>
              <a:gd name="connsiteX442" fmla="*/ 4914902 w 9576845"/>
              <a:gd name="connsiteY442" fmla="*/ 1023304 h 2171482"/>
              <a:gd name="connsiteX443" fmla="*/ 4873338 w 9576845"/>
              <a:gd name="connsiteY443" fmla="*/ 1064867 h 2171482"/>
              <a:gd name="connsiteX444" fmla="*/ 4856713 w 9576845"/>
              <a:gd name="connsiteY444" fmla="*/ 1098118 h 2171482"/>
              <a:gd name="connsiteX445" fmla="*/ 4831774 w 9576845"/>
              <a:gd name="connsiteY445" fmla="*/ 1114744 h 2171482"/>
              <a:gd name="connsiteX446" fmla="*/ 4823462 w 9576845"/>
              <a:gd name="connsiteY446" fmla="*/ 1139682 h 2171482"/>
              <a:gd name="connsiteX447" fmla="*/ 4781898 w 9576845"/>
              <a:gd name="connsiteY447" fmla="*/ 1164620 h 2171482"/>
              <a:gd name="connsiteX448" fmla="*/ 4740334 w 9576845"/>
              <a:gd name="connsiteY448" fmla="*/ 1206184 h 2171482"/>
              <a:gd name="connsiteX449" fmla="*/ 4723709 w 9576845"/>
              <a:gd name="connsiteY449" fmla="*/ 1231122 h 2171482"/>
              <a:gd name="connsiteX450" fmla="*/ 4673833 w 9576845"/>
              <a:gd name="connsiteY450" fmla="*/ 1272686 h 2171482"/>
              <a:gd name="connsiteX451" fmla="*/ 4623956 w 9576845"/>
              <a:gd name="connsiteY451" fmla="*/ 1314249 h 2171482"/>
              <a:gd name="connsiteX452" fmla="*/ 4582393 w 9576845"/>
              <a:gd name="connsiteY452" fmla="*/ 1347500 h 2171482"/>
              <a:gd name="connsiteX453" fmla="*/ 4540829 w 9576845"/>
              <a:gd name="connsiteY453" fmla="*/ 1372438 h 2171482"/>
              <a:gd name="connsiteX454" fmla="*/ 4499265 w 9576845"/>
              <a:gd name="connsiteY454" fmla="*/ 1405689 h 2171482"/>
              <a:gd name="connsiteX455" fmla="*/ 4466014 w 9576845"/>
              <a:gd name="connsiteY455" fmla="*/ 1430627 h 2171482"/>
              <a:gd name="connsiteX456" fmla="*/ 4407825 w 9576845"/>
              <a:gd name="connsiteY456" fmla="*/ 1463878 h 2171482"/>
              <a:gd name="connsiteX457" fmla="*/ 4366262 w 9576845"/>
              <a:gd name="connsiteY457" fmla="*/ 1497129 h 2171482"/>
              <a:gd name="connsiteX458" fmla="*/ 4324698 w 9576845"/>
              <a:gd name="connsiteY458" fmla="*/ 1522067 h 2171482"/>
              <a:gd name="connsiteX459" fmla="*/ 4308073 w 9576845"/>
              <a:gd name="connsiteY459" fmla="*/ 1538693 h 2171482"/>
              <a:gd name="connsiteX460" fmla="*/ 4283134 w 9576845"/>
              <a:gd name="connsiteY460" fmla="*/ 1555318 h 2171482"/>
              <a:gd name="connsiteX461" fmla="*/ 4266509 w 9576845"/>
              <a:gd name="connsiteY461" fmla="*/ 1571944 h 2171482"/>
              <a:gd name="connsiteX462" fmla="*/ 4233258 w 9576845"/>
              <a:gd name="connsiteY462" fmla="*/ 1588569 h 2171482"/>
              <a:gd name="connsiteX463" fmla="*/ 4183382 w 9576845"/>
              <a:gd name="connsiteY463" fmla="*/ 1621820 h 2171482"/>
              <a:gd name="connsiteX464" fmla="*/ 4166756 w 9576845"/>
              <a:gd name="connsiteY464" fmla="*/ 1638446 h 2171482"/>
              <a:gd name="connsiteX465" fmla="*/ 4100254 w 9576845"/>
              <a:gd name="connsiteY465" fmla="*/ 1663384 h 2171482"/>
              <a:gd name="connsiteX466" fmla="*/ 4058691 w 9576845"/>
              <a:gd name="connsiteY466" fmla="*/ 1688322 h 2171482"/>
              <a:gd name="connsiteX467" fmla="*/ 4008814 w 9576845"/>
              <a:gd name="connsiteY467" fmla="*/ 1704947 h 2171482"/>
              <a:gd name="connsiteX468" fmla="*/ 3983876 w 9576845"/>
              <a:gd name="connsiteY468" fmla="*/ 1713260 h 2171482"/>
              <a:gd name="connsiteX469" fmla="*/ 3958938 w 9576845"/>
              <a:gd name="connsiteY469" fmla="*/ 1729886 h 2171482"/>
              <a:gd name="connsiteX470" fmla="*/ 4017127 w 9576845"/>
              <a:gd name="connsiteY470" fmla="*/ 1721573 h 2171482"/>
              <a:gd name="connsiteX471" fmla="*/ 3975563 w 9576845"/>
              <a:gd name="connsiteY471" fmla="*/ 1729886 h 2171482"/>
              <a:gd name="connsiteX472" fmla="*/ 3892436 w 9576845"/>
              <a:gd name="connsiteY472" fmla="*/ 1763137 h 2171482"/>
              <a:gd name="connsiteX473" fmla="*/ 3809309 w 9576845"/>
              <a:gd name="connsiteY473" fmla="*/ 1796387 h 2171482"/>
              <a:gd name="connsiteX474" fmla="*/ 3734494 w 9576845"/>
              <a:gd name="connsiteY474" fmla="*/ 1821326 h 2171482"/>
              <a:gd name="connsiteX475" fmla="*/ 3709556 w 9576845"/>
              <a:gd name="connsiteY475" fmla="*/ 1829638 h 2171482"/>
              <a:gd name="connsiteX476" fmla="*/ 3676305 w 9576845"/>
              <a:gd name="connsiteY476" fmla="*/ 1846264 h 2171482"/>
              <a:gd name="connsiteX477" fmla="*/ 3609803 w 9576845"/>
              <a:gd name="connsiteY477" fmla="*/ 1862889 h 2171482"/>
              <a:gd name="connsiteX478" fmla="*/ 3584865 w 9576845"/>
              <a:gd name="connsiteY478" fmla="*/ 1879515 h 2171482"/>
              <a:gd name="connsiteX479" fmla="*/ 3559927 w 9576845"/>
              <a:gd name="connsiteY479" fmla="*/ 1887827 h 2171482"/>
              <a:gd name="connsiteX480" fmla="*/ 3460174 w 9576845"/>
              <a:gd name="connsiteY480" fmla="*/ 1904453 h 2171482"/>
              <a:gd name="connsiteX481" fmla="*/ 3393673 w 9576845"/>
              <a:gd name="connsiteY481" fmla="*/ 1921078 h 2171482"/>
              <a:gd name="connsiteX482" fmla="*/ 3360422 w 9576845"/>
              <a:gd name="connsiteY482" fmla="*/ 1929391 h 2171482"/>
              <a:gd name="connsiteX483" fmla="*/ 3302233 w 9576845"/>
              <a:gd name="connsiteY483" fmla="*/ 1946017 h 2171482"/>
              <a:gd name="connsiteX484" fmla="*/ 3244043 w 9576845"/>
              <a:gd name="connsiteY484" fmla="*/ 1979267 h 2171482"/>
              <a:gd name="connsiteX485" fmla="*/ 3135978 w 9576845"/>
              <a:gd name="connsiteY485" fmla="*/ 2004206 h 2171482"/>
              <a:gd name="connsiteX486" fmla="*/ 3111040 w 9576845"/>
              <a:gd name="connsiteY486" fmla="*/ 2012518 h 2171482"/>
              <a:gd name="connsiteX487" fmla="*/ 3052851 w 9576845"/>
              <a:gd name="connsiteY487" fmla="*/ 2020831 h 2171482"/>
              <a:gd name="connsiteX488" fmla="*/ 2986349 w 9576845"/>
              <a:gd name="connsiteY488" fmla="*/ 2037457 h 2171482"/>
              <a:gd name="connsiteX489" fmla="*/ 2953098 w 9576845"/>
              <a:gd name="connsiteY489" fmla="*/ 2045769 h 2171482"/>
              <a:gd name="connsiteX490" fmla="*/ 2903222 w 9576845"/>
              <a:gd name="connsiteY490" fmla="*/ 2062395 h 2171482"/>
              <a:gd name="connsiteX491" fmla="*/ 2878283 w 9576845"/>
              <a:gd name="connsiteY491" fmla="*/ 2070707 h 2171482"/>
              <a:gd name="connsiteX492" fmla="*/ 2795156 w 9576845"/>
              <a:gd name="connsiteY492" fmla="*/ 2087333 h 2171482"/>
              <a:gd name="connsiteX493" fmla="*/ 2745280 w 9576845"/>
              <a:gd name="connsiteY493" fmla="*/ 2095646 h 2171482"/>
              <a:gd name="connsiteX494" fmla="*/ 2720342 w 9576845"/>
              <a:gd name="connsiteY494" fmla="*/ 2103958 h 2171482"/>
              <a:gd name="connsiteX495" fmla="*/ 2637214 w 9576845"/>
              <a:gd name="connsiteY495" fmla="*/ 2112271 h 2171482"/>
              <a:gd name="connsiteX496" fmla="*/ 2387833 w 9576845"/>
              <a:gd name="connsiteY496" fmla="*/ 2137209 h 2171482"/>
              <a:gd name="connsiteX497" fmla="*/ 2229891 w 9576845"/>
              <a:gd name="connsiteY497" fmla="*/ 2145522 h 2171482"/>
              <a:gd name="connsiteX498" fmla="*/ 2113513 w 9576845"/>
              <a:gd name="connsiteY498" fmla="*/ 2153835 h 2171482"/>
              <a:gd name="connsiteX499" fmla="*/ 1772691 w 9576845"/>
              <a:gd name="connsiteY499" fmla="*/ 2162147 h 2171482"/>
              <a:gd name="connsiteX500" fmla="*/ 1381993 w 9576845"/>
              <a:gd name="connsiteY500" fmla="*/ 2153835 h 2171482"/>
              <a:gd name="connsiteX501" fmla="*/ 1431869 w 9576845"/>
              <a:gd name="connsiteY501" fmla="*/ 2145522 h 2171482"/>
              <a:gd name="connsiteX502" fmla="*/ 1456807 w 9576845"/>
              <a:gd name="connsiteY502" fmla="*/ 2137209 h 2171482"/>
              <a:gd name="connsiteX503" fmla="*/ 1506683 w 9576845"/>
              <a:gd name="connsiteY503" fmla="*/ 2079020 h 2171482"/>
              <a:gd name="connsiteX504" fmla="*/ 1514996 w 9576845"/>
              <a:gd name="connsiteY504" fmla="*/ 2054082 h 2171482"/>
              <a:gd name="connsiteX505" fmla="*/ 1548247 w 9576845"/>
              <a:gd name="connsiteY505" fmla="*/ 2045769 h 2171482"/>
              <a:gd name="connsiteX506" fmla="*/ 2055323 w 9576845"/>
              <a:gd name="connsiteY506" fmla="*/ 2029144 h 2171482"/>
              <a:gd name="connsiteX507" fmla="*/ 2105200 w 9576845"/>
              <a:gd name="connsiteY507" fmla="*/ 2020831 h 2171482"/>
              <a:gd name="connsiteX508" fmla="*/ 2213265 w 9576845"/>
              <a:gd name="connsiteY508" fmla="*/ 2004206 h 2171482"/>
              <a:gd name="connsiteX509" fmla="*/ 2246516 w 9576845"/>
              <a:gd name="connsiteY509" fmla="*/ 1995893 h 2171482"/>
              <a:gd name="connsiteX510" fmla="*/ 2271454 w 9576845"/>
              <a:gd name="connsiteY510" fmla="*/ 1987580 h 2171482"/>
              <a:gd name="connsiteX511" fmla="*/ 2529149 w 9576845"/>
              <a:gd name="connsiteY511" fmla="*/ 1970955 h 2171482"/>
              <a:gd name="connsiteX512" fmla="*/ 2562400 w 9576845"/>
              <a:gd name="connsiteY512" fmla="*/ 1954329 h 2171482"/>
              <a:gd name="connsiteX513" fmla="*/ 2603963 w 9576845"/>
              <a:gd name="connsiteY513" fmla="*/ 1946017 h 2171482"/>
              <a:gd name="connsiteX514" fmla="*/ 2795156 w 9576845"/>
              <a:gd name="connsiteY514" fmla="*/ 1929391 h 2171482"/>
              <a:gd name="connsiteX515" fmla="*/ 2853345 w 9576845"/>
              <a:gd name="connsiteY515" fmla="*/ 1912766 h 2171482"/>
              <a:gd name="connsiteX516" fmla="*/ 2878283 w 9576845"/>
              <a:gd name="connsiteY516" fmla="*/ 1904453 h 2171482"/>
              <a:gd name="connsiteX517" fmla="*/ 2961411 w 9576845"/>
              <a:gd name="connsiteY517" fmla="*/ 1896140 h 2171482"/>
              <a:gd name="connsiteX518" fmla="*/ 3019600 w 9576845"/>
              <a:gd name="connsiteY518" fmla="*/ 1887827 h 2171482"/>
              <a:gd name="connsiteX519" fmla="*/ 3194167 w 9576845"/>
              <a:gd name="connsiteY519" fmla="*/ 1871202 h 2171482"/>
              <a:gd name="connsiteX520" fmla="*/ 3235731 w 9576845"/>
              <a:gd name="connsiteY520" fmla="*/ 1862889 h 2171482"/>
              <a:gd name="connsiteX521" fmla="*/ 3302233 w 9576845"/>
              <a:gd name="connsiteY521" fmla="*/ 1829638 h 2171482"/>
              <a:gd name="connsiteX522" fmla="*/ 3393673 w 9576845"/>
              <a:gd name="connsiteY522" fmla="*/ 1804700 h 2171482"/>
              <a:gd name="connsiteX523" fmla="*/ 3435236 w 9576845"/>
              <a:gd name="connsiteY523" fmla="*/ 1788075 h 2171482"/>
              <a:gd name="connsiteX524" fmla="*/ 3551614 w 9576845"/>
              <a:gd name="connsiteY524" fmla="*/ 1763137 h 2171482"/>
              <a:gd name="connsiteX525" fmla="*/ 3568240 w 9576845"/>
              <a:gd name="connsiteY525" fmla="*/ 1746511 h 2171482"/>
              <a:gd name="connsiteX526" fmla="*/ 3618116 w 9576845"/>
              <a:gd name="connsiteY526" fmla="*/ 1729886 h 2171482"/>
              <a:gd name="connsiteX527" fmla="*/ 3667993 w 9576845"/>
              <a:gd name="connsiteY527" fmla="*/ 1704947 h 2171482"/>
              <a:gd name="connsiteX528" fmla="*/ 3726182 w 9576845"/>
              <a:gd name="connsiteY528" fmla="*/ 1680009 h 2171482"/>
              <a:gd name="connsiteX529" fmla="*/ 3751120 w 9576845"/>
              <a:gd name="connsiteY529" fmla="*/ 1663384 h 2171482"/>
              <a:gd name="connsiteX530" fmla="*/ 3776058 w 9576845"/>
              <a:gd name="connsiteY530" fmla="*/ 1655071 h 2171482"/>
              <a:gd name="connsiteX531" fmla="*/ 3800996 w 9576845"/>
              <a:gd name="connsiteY531" fmla="*/ 1630133 h 2171482"/>
              <a:gd name="connsiteX532" fmla="*/ 3850873 w 9576845"/>
              <a:gd name="connsiteY532" fmla="*/ 1605195 h 2171482"/>
              <a:gd name="connsiteX533" fmla="*/ 3875811 w 9576845"/>
              <a:gd name="connsiteY533" fmla="*/ 1588569 h 2171482"/>
              <a:gd name="connsiteX534" fmla="*/ 3934000 w 9576845"/>
              <a:gd name="connsiteY534" fmla="*/ 1530380 h 2171482"/>
              <a:gd name="connsiteX535" fmla="*/ 4008814 w 9576845"/>
              <a:gd name="connsiteY535" fmla="*/ 1488817 h 2171482"/>
              <a:gd name="connsiteX536" fmla="*/ 4025440 w 9576845"/>
              <a:gd name="connsiteY536" fmla="*/ 1472191 h 2171482"/>
              <a:gd name="connsiteX537" fmla="*/ 4050378 w 9576845"/>
              <a:gd name="connsiteY537" fmla="*/ 1438940 h 2171482"/>
              <a:gd name="connsiteX538" fmla="*/ 4083629 w 9576845"/>
              <a:gd name="connsiteY538" fmla="*/ 1414002 h 2171482"/>
              <a:gd name="connsiteX539" fmla="*/ 4150131 w 9576845"/>
              <a:gd name="connsiteY539" fmla="*/ 1364126 h 2171482"/>
              <a:gd name="connsiteX540" fmla="*/ 4191694 w 9576845"/>
              <a:gd name="connsiteY540" fmla="*/ 1297624 h 2171482"/>
              <a:gd name="connsiteX541" fmla="*/ 4208320 w 9576845"/>
              <a:gd name="connsiteY541" fmla="*/ 1280998 h 2171482"/>
              <a:gd name="connsiteX542" fmla="*/ 4191694 w 9576845"/>
              <a:gd name="connsiteY542" fmla="*/ 1264373 h 2171482"/>
              <a:gd name="connsiteX543" fmla="*/ 4150131 w 9576845"/>
              <a:gd name="connsiteY543" fmla="*/ 1256060 h 2171482"/>
              <a:gd name="connsiteX544" fmla="*/ 4125193 w 9576845"/>
              <a:gd name="connsiteY544" fmla="*/ 1247747 h 2171482"/>
              <a:gd name="connsiteX545" fmla="*/ 4058691 w 9576845"/>
              <a:gd name="connsiteY545" fmla="*/ 1197871 h 2171482"/>
              <a:gd name="connsiteX546" fmla="*/ 4008814 w 9576845"/>
              <a:gd name="connsiteY546" fmla="*/ 1164620 h 2171482"/>
              <a:gd name="connsiteX547" fmla="*/ 3958938 w 9576845"/>
              <a:gd name="connsiteY547" fmla="*/ 1139682 h 2171482"/>
              <a:gd name="connsiteX548" fmla="*/ 3934000 w 9576845"/>
              <a:gd name="connsiteY548" fmla="*/ 1114744 h 2171482"/>
              <a:gd name="connsiteX549" fmla="*/ 3892436 w 9576845"/>
              <a:gd name="connsiteY549" fmla="*/ 1106431 h 2171482"/>
              <a:gd name="connsiteX550" fmla="*/ 3817622 w 9576845"/>
              <a:gd name="connsiteY550" fmla="*/ 1089806 h 2171482"/>
              <a:gd name="connsiteX551" fmla="*/ 3767745 w 9576845"/>
              <a:gd name="connsiteY551" fmla="*/ 1064867 h 2171482"/>
              <a:gd name="connsiteX552" fmla="*/ 3742807 w 9576845"/>
              <a:gd name="connsiteY552" fmla="*/ 1048242 h 2171482"/>
              <a:gd name="connsiteX553" fmla="*/ 3709556 w 9576845"/>
              <a:gd name="connsiteY553" fmla="*/ 1039929 h 2171482"/>
              <a:gd name="connsiteX554" fmla="*/ 3684618 w 9576845"/>
              <a:gd name="connsiteY554" fmla="*/ 1031617 h 2171482"/>
              <a:gd name="connsiteX555" fmla="*/ 3593178 w 9576845"/>
              <a:gd name="connsiteY555" fmla="*/ 1023304 h 2171482"/>
              <a:gd name="connsiteX556" fmla="*/ 3559927 w 9576845"/>
              <a:gd name="connsiteY556" fmla="*/ 1014991 h 2171482"/>
              <a:gd name="connsiteX557" fmla="*/ 3534989 w 9576845"/>
              <a:gd name="connsiteY557" fmla="*/ 1006678 h 2171482"/>
              <a:gd name="connsiteX558" fmla="*/ 3127665 w 9576845"/>
              <a:gd name="connsiteY558" fmla="*/ 1014991 h 2171482"/>
              <a:gd name="connsiteX559" fmla="*/ 3011287 w 9576845"/>
              <a:gd name="connsiteY559" fmla="*/ 1039929 h 2171482"/>
              <a:gd name="connsiteX560" fmla="*/ 2986349 w 9576845"/>
              <a:gd name="connsiteY560" fmla="*/ 1048242 h 2171482"/>
              <a:gd name="connsiteX561" fmla="*/ 2928160 w 9576845"/>
              <a:gd name="connsiteY561" fmla="*/ 1073180 h 2171482"/>
              <a:gd name="connsiteX562" fmla="*/ 2886596 w 9576845"/>
              <a:gd name="connsiteY562" fmla="*/ 1106431 h 2171482"/>
              <a:gd name="connsiteX563" fmla="*/ 2853345 w 9576845"/>
              <a:gd name="connsiteY563" fmla="*/ 1139682 h 2171482"/>
              <a:gd name="connsiteX564" fmla="*/ 2828407 w 9576845"/>
              <a:gd name="connsiteY564" fmla="*/ 1164620 h 2171482"/>
              <a:gd name="connsiteX565" fmla="*/ 2811782 w 9576845"/>
              <a:gd name="connsiteY565" fmla="*/ 1181246 h 2171482"/>
              <a:gd name="connsiteX566" fmla="*/ 2795156 w 9576845"/>
              <a:gd name="connsiteY566" fmla="*/ 1206184 h 2171482"/>
              <a:gd name="connsiteX567" fmla="*/ 2728654 w 9576845"/>
              <a:gd name="connsiteY567" fmla="*/ 1289311 h 2171482"/>
              <a:gd name="connsiteX568" fmla="*/ 2678778 w 9576845"/>
              <a:gd name="connsiteY568" fmla="*/ 1389064 h 2171482"/>
              <a:gd name="connsiteX569" fmla="*/ 2662153 w 9576845"/>
              <a:gd name="connsiteY569" fmla="*/ 1414002 h 2171482"/>
              <a:gd name="connsiteX570" fmla="*/ 2653840 w 9576845"/>
              <a:gd name="connsiteY570" fmla="*/ 1447253 h 2171482"/>
              <a:gd name="connsiteX571" fmla="*/ 2603963 w 9576845"/>
              <a:gd name="connsiteY571" fmla="*/ 1505442 h 2171482"/>
              <a:gd name="connsiteX572" fmla="*/ 2579025 w 9576845"/>
              <a:gd name="connsiteY572" fmla="*/ 1522067 h 2171482"/>
              <a:gd name="connsiteX573" fmla="*/ 2529149 w 9576845"/>
              <a:gd name="connsiteY573" fmla="*/ 1571944 h 2171482"/>
              <a:gd name="connsiteX574" fmla="*/ 2512523 w 9576845"/>
              <a:gd name="connsiteY574" fmla="*/ 1588569 h 2171482"/>
              <a:gd name="connsiteX575" fmla="*/ 2454334 w 9576845"/>
              <a:gd name="connsiteY575" fmla="*/ 1646758 h 2171482"/>
              <a:gd name="connsiteX576" fmla="*/ 2446022 w 9576845"/>
              <a:gd name="connsiteY576" fmla="*/ 1671697 h 2171482"/>
              <a:gd name="connsiteX577" fmla="*/ 2421083 w 9576845"/>
              <a:gd name="connsiteY577" fmla="*/ 1680009 h 2171482"/>
              <a:gd name="connsiteX578" fmla="*/ 2379520 w 9576845"/>
              <a:gd name="connsiteY578" fmla="*/ 1704947 h 2171482"/>
              <a:gd name="connsiteX579" fmla="*/ 2329643 w 9576845"/>
              <a:gd name="connsiteY579" fmla="*/ 1729886 h 2171482"/>
              <a:gd name="connsiteX580" fmla="*/ 2279767 w 9576845"/>
              <a:gd name="connsiteY580" fmla="*/ 1754824 h 2171482"/>
              <a:gd name="connsiteX581" fmla="*/ 2213265 w 9576845"/>
              <a:gd name="connsiteY581" fmla="*/ 1771449 h 2171482"/>
              <a:gd name="connsiteX582" fmla="*/ 2204953 w 9576845"/>
              <a:gd name="connsiteY582" fmla="*/ 1605195 h 2171482"/>
              <a:gd name="connsiteX583" fmla="*/ 2171702 w 9576845"/>
              <a:gd name="connsiteY583" fmla="*/ 1613507 h 2171482"/>
              <a:gd name="connsiteX584" fmla="*/ 2113513 w 9576845"/>
              <a:gd name="connsiteY584" fmla="*/ 1638446 h 2171482"/>
              <a:gd name="connsiteX585" fmla="*/ 2047011 w 9576845"/>
              <a:gd name="connsiteY585" fmla="*/ 1655071 h 2171482"/>
              <a:gd name="connsiteX586" fmla="*/ 2005447 w 9576845"/>
              <a:gd name="connsiteY586" fmla="*/ 1671697 h 2171482"/>
              <a:gd name="connsiteX587" fmla="*/ 1955571 w 9576845"/>
              <a:gd name="connsiteY587" fmla="*/ 1688322 h 2171482"/>
              <a:gd name="connsiteX588" fmla="*/ 1930633 w 9576845"/>
              <a:gd name="connsiteY588" fmla="*/ 1696635 h 2171482"/>
              <a:gd name="connsiteX589" fmla="*/ 1847505 w 9576845"/>
              <a:gd name="connsiteY589" fmla="*/ 1729886 h 2171482"/>
              <a:gd name="connsiteX590" fmla="*/ 1797629 w 9576845"/>
              <a:gd name="connsiteY590" fmla="*/ 1738198 h 2171482"/>
              <a:gd name="connsiteX591" fmla="*/ 1772691 w 9576845"/>
              <a:gd name="connsiteY591" fmla="*/ 1746511 h 2171482"/>
              <a:gd name="connsiteX592" fmla="*/ 1731127 w 9576845"/>
              <a:gd name="connsiteY592" fmla="*/ 1754824 h 2171482"/>
              <a:gd name="connsiteX593" fmla="*/ 1689563 w 9576845"/>
              <a:gd name="connsiteY593" fmla="*/ 1771449 h 2171482"/>
              <a:gd name="connsiteX594" fmla="*/ 1573185 w 9576845"/>
              <a:gd name="connsiteY594" fmla="*/ 1788075 h 2171482"/>
              <a:gd name="connsiteX595" fmla="*/ 1498371 w 9576845"/>
              <a:gd name="connsiteY595" fmla="*/ 1779762 h 2171482"/>
              <a:gd name="connsiteX596" fmla="*/ 1556560 w 9576845"/>
              <a:gd name="connsiteY596" fmla="*/ 1746511 h 2171482"/>
              <a:gd name="connsiteX597" fmla="*/ 1589811 w 9576845"/>
              <a:gd name="connsiteY597" fmla="*/ 1721573 h 2171482"/>
              <a:gd name="connsiteX598" fmla="*/ 1614749 w 9576845"/>
              <a:gd name="connsiteY598" fmla="*/ 1713260 h 2171482"/>
              <a:gd name="connsiteX599" fmla="*/ 1656313 w 9576845"/>
              <a:gd name="connsiteY599" fmla="*/ 1696635 h 2171482"/>
              <a:gd name="connsiteX600" fmla="*/ 1731127 w 9576845"/>
              <a:gd name="connsiteY600" fmla="*/ 1663384 h 2171482"/>
              <a:gd name="connsiteX601" fmla="*/ 1781003 w 9576845"/>
              <a:gd name="connsiteY601" fmla="*/ 1638446 h 2171482"/>
              <a:gd name="connsiteX602" fmla="*/ 1797629 w 9576845"/>
              <a:gd name="connsiteY602" fmla="*/ 1621820 h 2171482"/>
              <a:gd name="connsiteX603" fmla="*/ 1830880 w 9576845"/>
              <a:gd name="connsiteY603" fmla="*/ 1613507 h 2171482"/>
              <a:gd name="connsiteX604" fmla="*/ 1889069 w 9576845"/>
              <a:gd name="connsiteY604" fmla="*/ 1588569 h 2171482"/>
              <a:gd name="connsiteX605" fmla="*/ 1914007 w 9576845"/>
              <a:gd name="connsiteY605" fmla="*/ 1571944 h 2171482"/>
              <a:gd name="connsiteX606" fmla="*/ 1947258 w 9576845"/>
              <a:gd name="connsiteY606" fmla="*/ 1563631 h 2171482"/>
              <a:gd name="connsiteX607" fmla="*/ 1997134 w 9576845"/>
              <a:gd name="connsiteY607" fmla="*/ 1547006 h 2171482"/>
              <a:gd name="connsiteX608" fmla="*/ 2030385 w 9576845"/>
              <a:gd name="connsiteY608" fmla="*/ 1538693 h 2171482"/>
              <a:gd name="connsiteX609" fmla="*/ 2055323 w 9576845"/>
              <a:gd name="connsiteY609" fmla="*/ 1530380 h 2171482"/>
              <a:gd name="connsiteX610" fmla="*/ 2080262 w 9576845"/>
              <a:gd name="connsiteY610" fmla="*/ 1513755 h 2171482"/>
              <a:gd name="connsiteX611" fmla="*/ 2180014 w 9576845"/>
              <a:gd name="connsiteY611" fmla="*/ 1497129 h 2171482"/>
              <a:gd name="connsiteX612" fmla="*/ 2213265 w 9576845"/>
              <a:gd name="connsiteY612" fmla="*/ 1480504 h 2171482"/>
              <a:gd name="connsiteX613" fmla="*/ 2238203 w 9576845"/>
              <a:gd name="connsiteY613" fmla="*/ 1472191 h 2171482"/>
              <a:gd name="connsiteX614" fmla="*/ 2296393 w 9576845"/>
              <a:gd name="connsiteY614" fmla="*/ 1438940 h 2171482"/>
              <a:gd name="connsiteX615" fmla="*/ 2346269 w 9576845"/>
              <a:gd name="connsiteY615" fmla="*/ 1422315 h 2171482"/>
              <a:gd name="connsiteX616" fmla="*/ 2396145 w 9576845"/>
              <a:gd name="connsiteY616" fmla="*/ 1397377 h 2171482"/>
              <a:gd name="connsiteX617" fmla="*/ 2437709 w 9576845"/>
              <a:gd name="connsiteY617" fmla="*/ 1364126 h 2171482"/>
              <a:gd name="connsiteX618" fmla="*/ 2462647 w 9576845"/>
              <a:gd name="connsiteY618" fmla="*/ 1272686 h 2171482"/>
              <a:gd name="connsiteX619" fmla="*/ 2454334 w 9576845"/>
              <a:gd name="connsiteY619" fmla="*/ 1114744 h 2171482"/>
              <a:gd name="connsiteX620" fmla="*/ 2362894 w 9576845"/>
              <a:gd name="connsiteY620" fmla="*/ 1123057 h 2171482"/>
              <a:gd name="connsiteX621" fmla="*/ 2313018 w 9576845"/>
              <a:gd name="connsiteY621" fmla="*/ 1139682 h 2171482"/>
              <a:gd name="connsiteX622" fmla="*/ 2213265 w 9576845"/>
              <a:gd name="connsiteY622" fmla="*/ 1172933 h 2171482"/>
              <a:gd name="connsiteX623" fmla="*/ 2163389 w 9576845"/>
              <a:gd name="connsiteY623" fmla="*/ 1189558 h 2171482"/>
              <a:gd name="connsiteX624" fmla="*/ 2138451 w 9576845"/>
              <a:gd name="connsiteY624" fmla="*/ 1197871 h 2171482"/>
              <a:gd name="connsiteX625" fmla="*/ 2088574 w 9576845"/>
              <a:gd name="connsiteY625" fmla="*/ 1231122 h 2171482"/>
              <a:gd name="connsiteX626" fmla="*/ 2063636 w 9576845"/>
              <a:gd name="connsiteY626" fmla="*/ 1256060 h 2171482"/>
              <a:gd name="connsiteX627" fmla="*/ 1997134 w 9576845"/>
              <a:gd name="connsiteY627" fmla="*/ 1297624 h 2171482"/>
              <a:gd name="connsiteX628" fmla="*/ 1972196 w 9576845"/>
              <a:gd name="connsiteY628" fmla="*/ 1322562 h 2171482"/>
              <a:gd name="connsiteX629" fmla="*/ 1938945 w 9576845"/>
              <a:gd name="connsiteY629" fmla="*/ 1347500 h 2171482"/>
              <a:gd name="connsiteX630" fmla="*/ 1922320 w 9576845"/>
              <a:gd name="connsiteY630" fmla="*/ 1364126 h 2171482"/>
              <a:gd name="connsiteX631" fmla="*/ 1847505 w 9576845"/>
              <a:gd name="connsiteY631" fmla="*/ 1414002 h 2171482"/>
              <a:gd name="connsiteX632" fmla="*/ 1822567 w 9576845"/>
              <a:gd name="connsiteY632" fmla="*/ 1430627 h 2171482"/>
              <a:gd name="connsiteX633" fmla="*/ 1805942 w 9576845"/>
              <a:gd name="connsiteY633" fmla="*/ 1447253 h 2171482"/>
              <a:gd name="connsiteX634" fmla="*/ 1772691 w 9576845"/>
              <a:gd name="connsiteY634" fmla="*/ 1455566 h 2171482"/>
              <a:gd name="connsiteX635" fmla="*/ 1706189 w 9576845"/>
              <a:gd name="connsiteY635" fmla="*/ 1497129 h 2171482"/>
              <a:gd name="connsiteX636" fmla="*/ 1681251 w 9576845"/>
              <a:gd name="connsiteY636" fmla="*/ 1513755 h 2171482"/>
              <a:gd name="connsiteX637" fmla="*/ 1606436 w 9576845"/>
              <a:gd name="connsiteY637" fmla="*/ 1563631 h 2171482"/>
              <a:gd name="connsiteX638" fmla="*/ 1514996 w 9576845"/>
              <a:gd name="connsiteY638" fmla="*/ 1638446 h 2171482"/>
              <a:gd name="connsiteX639" fmla="*/ 1490058 w 9576845"/>
              <a:gd name="connsiteY639" fmla="*/ 1655071 h 2171482"/>
              <a:gd name="connsiteX640" fmla="*/ 1473433 w 9576845"/>
              <a:gd name="connsiteY640" fmla="*/ 1671697 h 2171482"/>
              <a:gd name="connsiteX641" fmla="*/ 1423556 w 9576845"/>
              <a:gd name="connsiteY641" fmla="*/ 1688322 h 2171482"/>
              <a:gd name="connsiteX642" fmla="*/ 1373680 w 9576845"/>
              <a:gd name="connsiteY642" fmla="*/ 1704947 h 2171482"/>
              <a:gd name="connsiteX643" fmla="*/ 1348742 w 9576845"/>
              <a:gd name="connsiteY643" fmla="*/ 1713260 h 2171482"/>
              <a:gd name="connsiteX644" fmla="*/ 1282240 w 9576845"/>
              <a:gd name="connsiteY644" fmla="*/ 1746511 h 2171482"/>
              <a:gd name="connsiteX645" fmla="*/ 1265614 w 9576845"/>
              <a:gd name="connsiteY645" fmla="*/ 1763137 h 2171482"/>
              <a:gd name="connsiteX646" fmla="*/ 1165862 w 9576845"/>
              <a:gd name="connsiteY646" fmla="*/ 1821326 h 2171482"/>
              <a:gd name="connsiteX647" fmla="*/ 1115985 w 9576845"/>
              <a:gd name="connsiteY647" fmla="*/ 1862889 h 2171482"/>
              <a:gd name="connsiteX648" fmla="*/ 1082734 w 9576845"/>
              <a:gd name="connsiteY648" fmla="*/ 1879515 h 2171482"/>
              <a:gd name="connsiteX649" fmla="*/ 1016233 w 9576845"/>
              <a:gd name="connsiteY649" fmla="*/ 1912766 h 2171482"/>
              <a:gd name="connsiteX650" fmla="*/ 949731 w 9576845"/>
              <a:gd name="connsiteY650" fmla="*/ 1962642 h 2171482"/>
              <a:gd name="connsiteX651" fmla="*/ 916480 w 9576845"/>
              <a:gd name="connsiteY651" fmla="*/ 1970955 h 2171482"/>
              <a:gd name="connsiteX652" fmla="*/ 866603 w 9576845"/>
              <a:gd name="connsiteY652" fmla="*/ 1987580 h 2171482"/>
              <a:gd name="connsiteX653" fmla="*/ 808414 w 9576845"/>
              <a:gd name="connsiteY653" fmla="*/ 2012518 h 2171482"/>
              <a:gd name="connsiteX654" fmla="*/ 766851 w 9576845"/>
              <a:gd name="connsiteY654" fmla="*/ 2029144 h 2171482"/>
              <a:gd name="connsiteX655" fmla="*/ 733600 w 9576845"/>
              <a:gd name="connsiteY655" fmla="*/ 2045769 h 2171482"/>
              <a:gd name="connsiteX656" fmla="*/ 667098 w 9576845"/>
              <a:gd name="connsiteY656" fmla="*/ 2062395 h 2171482"/>
              <a:gd name="connsiteX657" fmla="*/ 500843 w 9576845"/>
              <a:gd name="connsiteY657" fmla="*/ 2079020 h 2171482"/>
              <a:gd name="connsiteX658" fmla="*/ 434342 w 9576845"/>
              <a:gd name="connsiteY658" fmla="*/ 2095646 h 2171482"/>
              <a:gd name="connsiteX659" fmla="*/ 392778 w 9576845"/>
              <a:gd name="connsiteY659" fmla="*/ 2103958 h 2171482"/>
              <a:gd name="connsiteX660" fmla="*/ 309651 w 9576845"/>
              <a:gd name="connsiteY660" fmla="*/ 2120584 h 2171482"/>
              <a:gd name="connsiteX661" fmla="*/ 268087 w 9576845"/>
              <a:gd name="connsiteY661" fmla="*/ 2128897 h 2171482"/>
              <a:gd name="connsiteX662" fmla="*/ 2080 w 9576845"/>
              <a:gd name="connsiteY662" fmla="*/ 2145522 h 21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Lst>
            <a:rect l="l" t="t" r="r" b="b"/>
            <a:pathLst>
              <a:path w="9576845" h="2171482">
                <a:moveTo>
                  <a:pt x="2080" y="2145522"/>
                </a:moveTo>
                <a:cubicBezTo>
                  <a:pt x="-17316" y="2145522"/>
                  <a:pt x="104101" y="2144767"/>
                  <a:pt x="151709" y="2128897"/>
                </a:cubicBezTo>
                <a:cubicBezTo>
                  <a:pt x="160022" y="2126126"/>
                  <a:pt x="168810" y="2124503"/>
                  <a:pt x="176647" y="2120584"/>
                </a:cubicBezTo>
                <a:cubicBezTo>
                  <a:pt x="201966" y="2107924"/>
                  <a:pt x="214384" y="2091159"/>
                  <a:pt x="234836" y="2070707"/>
                </a:cubicBezTo>
                <a:cubicBezTo>
                  <a:pt x="240378" y="2065165"/>
                  <a:pt x="244941" y="2058429"/>
                  <a:pt x="251462" y="2054082"/>
                </a:cubicBezTo>
                <a:cubicBezTo>
                  <a:pt x="268087" y="2042998"/>
                  <a:pt x="287209" y="2034960"/>
                  <a:pt x="301338" y="2020831"/>
                </a:cubicBezTo>
                <a:cubicBezTo>
                  <a:pt x="309651" y="2012518"/>
                  <a:pt x="316710" y="2002726"/>
                  <a:pt x="326276" y="1995893"/>
                </a:cubicBezTo>
                <a:cubicBezTo>
                  <a:pt x="336360" y="1988690"/>
                  <a:pt x="349019" y="1985835"/>
                  <a:pt x="359527" y="1979267"/>
                </a:cubicBezTo>
                <a:cubicBezTo>
                  <a:pt x="371276" y="1971924"/>
                  <a:pt x="381504" y="1962382"/>
                  <a:pt x="392778" y="1954329"/>
                </a:cubicBezTo>
                <a:cubicBezTo>
                  <a:pt x="400908" y="1948522"/>
                  <a:pt x="410131" y="1944206"/>
                  <a:pt x="417716" y="1937704"/>
                </a:cubicBezTo>
                <a:cubicBezTo>
                  <a:pt x="429617" y="1927503"/>
                  <a:pt x="438594" y="1914076"/>
                  <a:pt x="450967" y="1904453"/>
                </a:cubicBezTo>
                <a:cubicBezTo>
                  <a:pt x="463721" y="1894534"/>
                  <a:pt x="480026" y="1889746"/>
                  <a:pt x="492531" y="1879515"/>
                </a:cubicBezTo>
                <a:cubicBezTo>
                  <a:pt x="510728" y="1864626"/>
                  <a:pt x="521377" y="1840153"/>
                  <a:pt x="542407" y="1829638"/>
                </a:cubicBezTo>
                <a:cubicBezTo>
                  <a:pt x="564574" y="1818554"/>
                  <a:pt x="584865" y="1802397"/>
                  <a:pt x="608909" y="1796387"/>
                </a:cubicBezTo>
                <a:cubicBezTo>
                  <a:pt x="625789" y="1792167"/>
                  <a:pt x="650397" y="1786920"/>
                  <a:pt x="667098" y="1779762"/>
                </a:cubicBezTo>
                <a:cubicBezTo>
                  <a:pt x="678488" y="1774881"/>
                  <a:pt x="689265" y="1768679"/>
                  <a:pt x="700349" y="1763137"/>
                </a:cubicBezTo>
                <a:cubicBezTo>
                  <a:pt x="739062" y="1724421"/>
                  <a:pt x="688948" y="1768836"/>
                  <a:pt x="750225" y="1738198"/>
                </a:cubicBezTo>
                <a:cubicBezTo>
                  <a:pt x="757235" y="1734693"/>
                  <a:pt x="760473" y="1726128"/>
                  <a:pt x="766851" y="1721573"/>
                </a:cubicBezTo>
                <a:cubicBezTo>
                  <a:pt x="779998" y="1712182"/>
                  <a:pt x="794713" y="1705198"/>
                  <a:pt x="808414" y="1696635"/>
                </a:cubicBezTo>
                <a:cubicBezTo>
                  <a:pt x="816886" y="1691340"/>
                  <a:pt x="824170" y="1683945"/>
                  <a:pt x="833353" y="1680009"/>
                </a:cubicBezTo>
                <a:cubicBezTo>
                  <a:pt x="843854" y="1675509"/>
                  <a:pt x="855520" y="1674468"/>
                  <a:pt x="866603" y="1671697"/>
                </a:cubicBezTo>
                <a:cubicBezTo>
                  <a:pt x="888770" y="1657842"/>
                  <a:pt x="914621" y="1648617"/>
                  <a:pt x="933105" y="1630133"/>
                </a:cubicBezTo>
                <a:cubicBezTo>
                  <a:pt x="941418" y="1621820"/>
                  <a:pt x="948477" y="1612028"/>
                  <a:pt x="958043" y="1605195"/>
                </a:cubicBezTo>
                <a:cubicBezTo>
                  <a:pt x="968127" y="1597992"/>
                  <a:pt x="981210" y="1595772"/>
                  <a:pt x="991294" y="1588569"/>
                </a:cubicBezTo>
                <a:cubicBezTo>
                  <a:pt x="1000860" y="1581736"/>
                  <a:pt x="1006451" y="1570152"/>
                  <a:pt x="1016233" y="1563631"/>
                </a:cubicBezTo>
                <a:cubicBezTo>
                  <a:pt x="1091208" y="1513648"/>
                  <a:pt x="987636" y="1604087"/>
                  <a:pt x="1066109" y="1538693"/>
                </a:cubicBezTo>
                <a:cubicBezTo>
                  <a:pt x="1075140" y="1531167"/>
                  <a:pt x="1081266" y="1520276"/>
                  <a:pt x="1091047" y="1513755"/>
                </a:cubicBezTo>
                <a:cubicBezTo>
                  <a:pt x="1183237" y="1452294"/>
                  <a:pt x="1042822" y="1567297"/>
                  <a:pt x="1140923" y="1488817"/>
                </a:cubicBezTo>
                <a:cubicBezTo>
                  <a:pt x="1173001" y="1463155"/>
                  <a:pt x="1141283" y="1475549"/>
                  <a:pt x="1190800" y="1447253"/>
                </a:cubicBezTo>
                <a:cubicBezTo>
                  <a:pt x="1198408" y="1442906"/>
                  <a:pt x="1208078" y="1443195"/>
                  <a:pt x="1215738" y="1438940"/>
                </a:cubicBezTo>
                <a:cubicBezTo>
                  <a:pt x="1233205" y="1429236"/>
                  <a:pt x="1247742" y="1414625"/>
                  <a:pt x="1265614" y="1405689"/>
                </a:cubicBezTo>
                <a:cubicBezTo>
                  <a:pt x="1287781" y="1394605"/>
                  <a:pt x="1314591" y="1389962"/>
                  <a:pt x="1332116" y="1372438"/>
                </a:cubicBezTo>
                <a:cubicBezTo>
                  <a:pt x="1337658" y="1366896"/>
                  <a:pt x="1341732" y="1359318"/>
                  <a:pt x="1348742" y="1355813"/>
                </a:cubicBezTo>
                <a:cubicBezTo>
                  <a:pt x="1364417" y="1347976"/>
                  <a:pt x="1381993" y="1344729"/>
                  <a:pt x="1398618" y="1339187"/>
                </a:cubicBezTo>
                <a:lnTo>
                  <a:pt x="1423556" y="1330875"/>
                </a:lnTo>
                <a:cubicBezTo>
                  <a:pt x="1495024" y="1283228"/>
                  <a:pt x="1404600" y="1340353"/>
                  <a:pt x="1473433" y="1305937"/>
                </a:cubicBezTo>
                <a:cubicBezTo>
                  <a:pt x="1537902" y="1273703"/>
                  <a:pt x="1460617" y="1301896"/>
                  <a:pt x="1523309" y="1280998"/>
                </a:cubicBezTo>
                <a:cubicBezTo>
                  <a:pt x="1530841" y="1275349"/>
                  <a:pt x="1569342" y="1245513"/>
                  <a:pt x="1581498" y="1239435"/>
                </a:cubicBezTo>
                <a:cubicBezTo>
                  <a:pt x="1589335" y="1235516"/>
                  <a:pt x="1598599" y="1235041"/>
                  <a:pt x="1606436" y="1231122"/>
                </a:cubicBezTo>
                <a:cubicBezTo>
                  <a:pt x="1654668" y="1207006"/>
                  <a:pt x="1606334" y="1219731"/>
                  <a:pt x="1664625" y="1197871"/>
                </a:cubicBezTo>
                <a:cubicBezTo>
                  <a:pt x="1675322" y="1193859"/>
                  <a:pt x="1687179" y="1193569"/>
                  <a:pt x="1697876" y="1189558"/>
                </a:cubicBezTo>
                <a:cubicBezTo>
                  <a:pt x="1784815" y="1156956"/>
                  <a:pt x="1679028" y="1185958"/>
                  <a:pt x="1764378" y="1164620"/>
                </a:cubicBezTo>
                <a:cubicBezTo>
                  <a:pt x="1772691" y="1159078"/>
                  <a:pt x="1781515" y="1154236"/>
                  <a:pt x="1789316" y="1147995"/>
                </a:cubicBezTo>
                <a:cubicBezTo>
                  <a:pt x="1819869" y="1123553"/>
                  <a:pt x="1790673" y="1136675"/>
                  <a:pt x="1830880" y="1114744"/>
                </a:cubicBezTo>
                <a:cubicBezTo>
                  <a:pt x="1852638" y="1102876"/>
                  <a:pt x="1876761" y="1095241"/>
                  <a:pt x="1897382" y="1081493"/>
                </a:cubicBezTo>
                <a:lnTo>
                  <a:pt x="1972196" y="1031617"/>
                </a:lnTo>
                <a:cubicBezTo>
                  <a:pt x="1980509" y="1026075"/>
                  <a:pt x="1987656" y="1018150"/>
                  <a:pt x="1997134" y="1014991"/>
                </a:cubicBezTo>
                <a:cubicBezTo>
                  <a:pt x="2059814" y="994098"/>
                  <a:pt x="1982558" y="1022280"/>
                  <a:pt x="2047011" y="990053"/>
                </a:cubicBezTo>
                <a:cubicBezTo>
                  <a:pt x="2060357" y="983380"/>
                  <a:pt x="2075530" y="980674"/>
                  <a:pt x="2088574" y="973427"/>
                </a:cubicBezTo>
                <a:cubicBezTo>
                  <a:pt x="2100685" y="966699"/>
                  <a:pt x="2110475" y="956434"/>
                  <a:pt x="2121825" y="948489"/>
                </a:cubicBezTo>
                <a:cubicBezTo>
                  <a:pt x="2138195" y="937030"/>
                  <a:pt x="2155717" y="927227"/>
                  <a:pt x="2171702" y="915238"/>
                </a:cubicBezTo>
                <a:cubicBezTo>
                  <a:pt x="2199547" y="894355"/>
                  <a:pt x="2214451" y="881395"/>
                  <a:pt x="2246516" y="865362"/>
                </a:cubicBezTo>
                <a:cubicBezTo>
                  <a:pt x="2254353" y="861443"/>
                  <a:pt x="2263141" y="859820"/>
                  <a:pt x="2271454" y="857049"/>
                </a:cubicBezTo>
                <a:cubicBezTo>
                  <a:pt x="2301086" y="827418"/>
                  <a:pt x="2274360" y="850639"/>
                  <a:pt x="2321331" y="823798"/>
                </a:cubicBezTo>
                <a:cubicBezTo>
                  <a:pt x="2330005" y="818841"/>
                  <a:pt x="2338468" y="813414"/>
                  <a:pt x="2346269" y="807173"/>
                </a:cubicBezTo>
                <a:cubicBezTo>
                  <a:pt x="2352389" y="802277"/>
                  <a:pt x="2355884" y="794052"/>
                  <a:pt x="2362894" y="790547"/>
                </a:cubicBezTo>
                <a:cubicBezTo>
                  <a:pt x="2373113" y="785438"/>
                  <a:pt x="2385061" y="785006"/>
                  <a:pt x="2396145" y="782235"/>
                </a:cubicBezTo>
                <a:cubicBezTo>
                  <a:pt x="2411609" y="766771"/>
                  <a:pt x="2416735" y="759471"/>
                  <a:pt x="2437709" y="748984"/>
                </a:cubicBezTo>
                <a:cubicBezTo>
                  <a:pt x="2445546" y="745065"/>
                  <a:pt x="2454334" y="743442"/>
                  <a:pt x="2462647" y="740671"/>
                </a:cubicBezTo>
                <a:cubicBezTo>
                  <a:pt x="2468189" y="735129"/>
                  <a:pt x="2472553" y="728078"/>
                  <a:pt x="2479273" y="724046"/>
                </a:cubicBezTo>
                <a:cubicBezTo>
                  <a:pt x="2486787" y="719538"/>
                  <a:pt x="2495449" y="715733"/>
                  <a:pt x="2504211" y="715733"/>
                </a:cubicBezTo>
                <a:cubicBezTo>
                  <a:pt x="2606772" y="715733"/>
                  <a:pt x="2709258" y="721275"/>
                  <a:pt x="2811782" y="724046"/>
                </a:cubicBezTo>
                <a:cubicBezTo>
                  <a:pt x="2856116" y="726817"/>
                  <a:pt x="2900364" y="732358"/>
                  <a:pt x="2944785" y="732358"/>
                </a:cubicBezTo>
                <a:cubicBezTo>
                  <a:pt x="2990539" y="732358"/>
                  <a:pt x="2985309" y="724306"/>
                  <a:pt x="3019600" y="715733"/>
                </a:cubicBezTo>
                <a:cubicBezTo>
                  <a:pt x="3033307" y="712306"/>
                  <a:pt x="3047309" y="710191"/>
                  <a:pt x="3061163" y="707420"/>
                </a:cubicBezTo>
                <a:cubicBezTo>
                  <a:pt x="3072247" y="701878"/>
                  <a:pt x="3083655" y="696943"/>
                  <a:pt x="3094414" y="690795"/>
                </a:cubicBezTo>
                <a:cubicBezTo>
                  <a:pt x="3103089" y="685838"/>
                  <a:pt x="3110170" y="678105"/>
                  <a:pt x="3119353" y="674169"/>
                </a:cubicBezTo>
                <a:cubicBezTo>
                  <a:pt x="3129621" y="669768"/>
                  <a:pt x="3186775" y="659022"/>
                  <a:pt x="3194167" y="657544"/>
                </a:cubicBezTo>
                <a:cubicBezTo>
                  <a:pt x="3233687" y="631196"/>
                  <a:pt x="3209625" y="644078"/>
                  <a:pt x="3268982" y="624293"/>
                </a:cubicBezTo>
                <a:cubicBezTo>
                  <a:pt x="3277295" y="621522"/>
                  <a:pt x="3286629" y="620840"/>
                  <a:pt x="3293920" y="615980"/>
                </a:cubicBezTo>
                <a:cubicBezTo>
                  <a:pt x="3302233" y="610438"/>
                  <a:pt x="3311057" y="605596"/>
                  <a:pt x="3318858" y="599355"/>
                </a:cubicBezTo>
                <a:cubicBezTo>
                  <a:pt x="3324978" y="594459"/>
                  <a:pt x="3328962" y="587076"/>
                  <a:pt x="3335483" y="582729"/>
                </a:cubicBezTo>
                <a:cubicBezTo>
                  <a:pt x="3345794" y="575855"/>
                  <a:pt x="3357650" y="571646"/>
                  <a:pt x="3368734" y="566104"/>
                </a:cubicBezTo>
                <a:cubicBezTo>
                  <a:pt x="3374276" y="560562"/>
                  <a:pt x="3380464" y="555598"/>
                  <a:pt x="3385360" y="549478"/>
                </a:cubicBezTo>
                <a:cubicBezTo>
                  <a:pt x="3395818" y="536406"/>
                  <a:pt x="3403169" y="517180"/>
                  <a:pt x="3418611" y="507915"/>
                </a:cubicBezTo>
                <a:cubicBezTo>
                  <a:pt x="3426125" y="503407"/>
                  <a:pt x="3435712" y="503521"/>
                  <a:pt x="3443549" y="499602"/>
                </a:cubicBezTo>
                <a:cubicBezTo>
                  <a:pt x="3508007" y="467373"/>
                  <a:pt x="3430742" y="495559"/>
                  <a:pt x="3493425" y="474664"/>
                </a:cubicBezTo>
                <a:lnTo>
                  <a:pt x="3526676" y="507915"/>
                </a:lnTo>
                <a:cubicBezTo>
                  <a:pt x="3532218" y="513457"/>
                  <a:pt x="3538955" y="518019"/>
                  <a:pt x="3543302" y="524540"/>
                </a:cubicBezTo>
                <a:cubicBezTo>
                  <a:pt x="3548844" y="532853"/>
                  <a:pt x="3552126" y="543237"/>
                  <a:pt x="3559927" y="549478"/>
                </a:cubicBezTo>
                <a:cubicBezTo>
                  <a:pt x="3566769" y="554952"/>
                  <a:pt x="3577028" y="553872"/>
                  <a:pt x="3584865" y="557791"/>
                </a:cubicBezTo>
                <a:cubicBezTo>
                  <a:pt x="3593801" y="562259"/>
                  <a:pt x="3600068" y="572171"/>
                  <a:pt x="3609803" y="574417"/>
                </a:cubicBezTo>
                <a:cubicBezTo>
                  <a:pt x="3636937" y="580679"/>
                  <a:pt x="3665222" y="579958"/>
                  <a:pt x="3692931" y="582729"/>
                </a:cubicBezTo>
                <a:lnTo>
                  <a:pt x="3767745" y="607667"/>
                </a:lnTo>
                <a:lnTo>
                  <a:pt x="3792683" y="615980"/>
                </a:lnTo>
                <a:cubicBezTo>
                  <a:pt x="3798225" y="621522"/>
                  <a:pt x="3802588" y="628574"/>
                  <a:pt x="3809309" y="632606"/>
                </a:cubicBezTo>
                <a:cubicBezTo>
                  <a:pt x="3816823" y="637114"/>
                  <a:pt x="3825822" y="638511"/>
                  <a:pt x="3834247" y="640918"/>
                </a:cubicBezTo>
                <a:cubicBezTo>
                  <a:pt x="3873446" y="652117"/>
                  <a:pt x="3878586" y="650815"/>
                  <a:pt x="3925687" y="657544"/>
                </a:cubicBezTo>
                <a:cubicBezTo>
                  <a:pt x="4009487" y="685479"/>
                  <a:pt x="3879508" y="642859"/>
                  <a:pt x="3983876" y="674169"/>
                </a:cubicBezTo>
                <a:cubicBezTo>
                  <a:pt x="4000662" y="679205"/>
                  <a:pt x="4019171" y="681074"/>
                  <a:pt x="4033753" y="690795"/>
                </a:cubicBezTo>
                <a:cubicBezTo>
                  <a:pt x="4065982" y="712280"/>
                  <a:pt x="4049213" y="704261"/>
                  <a:pt x="4083629" y="715733"/>
                </a:cubicBezTo>
                <a:cubicBezTo>
                  <a:pt x="4089171" y="724046"/>
                  <a:pt x="4093190" y="733607"/>
                  <a:pt x="4100254" y="740671"/>
                </a:cubicBezTo>
                <a:cubicBezTo>
                  <a:pt x="4136738" y="777155"/>
                  <a:pt x="4125410" y="753920"/>
                  <a:pt x="4158443" y="782235"/>
                </a:cubicBezTo>
                <a:cubicBezTo>
                  <a:pt x="4208646" y="825267"/>
                  <a:pt x="4170810" y="808526"/>
                  <a:pt x="4216633" y="823798"/>
                </a:cubicBezTo>
                <a:cubicBezTo>
                  <a:pt x="4224946" y="829340"/>
                  <a:pt x="4232635" y="835956"/>
                  <a:pt x="4241571" y="840424"/>
                </a:cubicBezTo>
                <a:cubicBezTo>
                  <a:pt x="4249408" y="844343"/>
                  <a:pt x="4258849" y="844482"/>
                  <a:pt x="4266509" y="848737"/>
                </a:cubicBezTo>
                <a:cubicBezTo>
                  <a:pt x="4283976" y="858441"/>
                  <a:pt x="4297429" y="875668"/>
                  <a:pt x="4316385" y="881987"/>
                </a:cubicBezTo>
                <a:cubicBezTo>
                  <a:pt x="4324698" y="884758"/>
                  <a:pt x="4333486" y="886381"/>
                  <a:pt x="4341323" y="890300"/>
                </a:cubicBezTo>
                <a:cubicBezTo>
                  <a:pt x="4350259" y="894768"/>
                  <a:pt x="4357132" y="902868"/>
                  <a:pt x="4366262" y="906926"/>
                </a:cubicBezTo>
                <a:cubicBezTo>
                  <a:pt x="4382276" y="914043"/>
                  <a:pt x="4401557" y="913830"/>
                  <a:pt x="4416138" y="923551"/>
                </a:cubicBezTo>
                <a:cubicBezTo>
                  <a:pt x="4424451" y="929093"/>
                  <a:pt x="4431946" y="936119"/>
                  <a:pt x="4441076" y="940177"/>
                </a:cubicBezTo>
                <a:cubicBezTo>
                  <a:pt x="4457090" y="947295"/>
                  <a:pt x="4476371" y="947081"/>
                  <a:pt x="4490953" y="956802"/>
                </a:cubicBezTo>
                <a:cubicBezTo>
                  <a:pt x="4523182" y="978287"/>
                  <a:pt x="4506413" y="970268"/>
                  <a:pt x="4540829" y="981740"/>
                </a:cubicBezTo>
                <a:cubicBezTo>
                  <a:pt x="4546371" y="987282"/>
                  <a:pt x="4549665" y="997500"/>
                  <a:pt x="4557454" y="998366"/>
                </a:cubicBezTo>
                <a:cubicBezTo>
                  <a:pt x="4603303" y="1003461"/>
                  <a:pt x="4610676" y="993364"/>
                  <a:pt x="4640582" y="973427"/>
                </a:cubicBezTo>
                <a:cubicBezTo>
                  <a:pt x="4646124" y="965114"/>
                  <a:pt x="4650705" y="956074"/>
                  <a:pt x="4657207" y="948489"/>
                </a:cubicBezTo>
                <a:cubicBezTo>
                  <a:pt x="4667408" y="936588"/>
                  <a:pt x="4681053" y="927778"/>
                  <a:pt x="4690458" y="915238"/>
                </a:cubicBezTo>
                <a:cubicBezTo>
                  <a:pt x="4720098" y="875717"/>
                  <a:pt x="4705599" y="891783"/>
                  <a:pt x="4732022" y="865362"/>
                </a:cubicBezTo>
                <a:cubicBezTo>
                  <a:pt x="4753648" y="800478"/>
                  <a:pt x="4718219" y="894380"/>
                  <a:pt x="4781898" y="798860"/>
                </a:cubicBezTo>
                <a:cubicBezTo>
                  <a:pt x="4789451" y="787531"/>
                  <a:pt x="4801986" y="765195"/>
                  <a:pt x="4815149" y="757297"/>
                </a:cubicBezTo>
                <a:cubicBezTo>
                  <a:pt x="4822663" y="752789"/>
                  <a:pt x="4832250" y="752903"/>
                  <a:pt x="4840087" y="748984"/>
                </a:cubicBezTo>
                <a:cubicBezTo>
                  <a:pt x="4849023" y="744516"/>
                  <a:pt x="4857224" y="738599"/>
                  <a:pt x="4865025" y="732358"/>
                </a:cubicBezTo>
                <a:cubicBezTo>
                  <a:pt x="4871145" y="727462"/>
                  <a:pt x="4874144" y="717985"/>
                  <a:pt x="4881651" y="715733"/>
                </a:cubicBezTo>
                <a:cubicBezTo>
                  <a:pt x="4903049" y="709314"/>
                  <a:pt x="4926073" y="710817"/>
                  <a:pt x="4948153" y="707420"/>
                </a:cubicBezTo>
                <a:cubicBezTo>
                  <a:pt x="4985408" y="701688"/>
                  <a:pt x="4984313" y="700908"/>
                  <a:pt x="5014654" y="690795"/>
                </a:cubicBezTo>
                <a:cubicBezTo>
                  <a:pt x="5020196" y="685253"/>
                  <a:pt x="5024076" y="677256"/>
                  <a:pt x="5031280" y="674169"/>
                </a:cubicBezTo>
                <a:cubicBezTo>
                  <a:pt x="5067744" y="658542"/>
                  <a:pt x="5092573" y="668675"/>
                  <a:pt x="5131033" y="674169"/>
                </a:cubicBezTo>
                <a:cubicBezTo>
                  <a:pt x="5139346" y="671398"/>
                  <a:pt x="5147994" y="669483"/>
                  <a:pt x="5155971" y="665857"/>
                </a:cubicBezTo>
                <a:cubicBezTo>
                  <a:pt x="5178533" y="655602"/>
                  <a:pt x="5198961" y="640444"/>
                  <a:pt x="5222473" y="632606"/>
                </a:cubicBezTo>
                <a:cubicBezTo>
                  <a:pt x="5230786" y="629835"/>
                  <a:pt x="5239751" y="628548"/>
                  <a:pt x="5247411" y="624293"/>
                </a:cubicBezTo>
                <a:cubicBezTo>
                  <a:pt x="5264878" y="614589"/>
                  <a:pt x="5277326" y="591949"/>
                  <a:pt x="5297287" y="591042"/>
                </a:cubicBezTo>
                <a:lnTo>
                  <a:pt x="5480167" y="582729"/>
                </a:lnTo>
                <a:cubicBezTo>
                  <a:pt x="5491251" y="579958"/>
                  <a:pt x="5502433" y="577556"/>
                  <a:pt x="5513418" y="574417"/>
                </a:cubicBezTo>
                <a:cubicBezTo>
                  <a:pt x="5537107" y="567649"/>
                  <a:pt x="5545615" y="561504"/>
                  <a:pt x="5571607" y="557791"/>
                </a:cubicBezTo>
                <a:cubicBezTo>
                  <a:pt x="5599174" y="553853"/>
                  <a:pt x="5627025" y="552249"/>
                  <a:pt x="5654734" y="549478"/>
                </a:cubicBezTo>
                <a:lnTo>
                  <a:pt x="5721236" y="532853"/>
                </a:lnTo>
                <a:cubicBezTo>
                  <a:pt x="5732320" y="530082"/>
                  <a:pt x="5743132" y="525802"/>
                  <a:pt x="5754487" y="524540"/>
                </a:cubicBezTo>
                <a:cubicBezTo>
                  <a:pt x="5843344" y="514667"/>
                  <a:pt x="5804697" y="521148"/>
                  <a:pt x="5870865" y="507915"/>
                </a:cubicBezTo>
                <a:cubicBezTo>
                  <a:pt x="5881949" y="502373"/>
                  <a:pt x="5893805" y="498163"/>
                  <a:pt x="5904116" y="491289"/>
                </a:cubicBezTo>
                <a:cubicBezTo>
                  <a:pt x="5910637" y="486942"/>
                  <a:pt x="5913732" y="478169"/>
                  <a:pt x="5920742" y="474664"/>
                </a:cubicBezTo>
                <a:cubicBezTo>
                  <a:pt x="5930961" y="469555"/>
                  <a:pt x="5943385" y="470594"/>
                  <a:pt x="5953993" y="466351"/>
                </a:cubicBezTo>
                <a:cubicBezTo>
                  <a:pt x="5971251" y="459448"/>
                  <a:pt x="5987620" y="450440"/>
                  <a:pt x="6003869" y="441413"/>
                </a:cubicBezTo>
                <a:cubicBezTo>
                  <a:pt x="6012602" y="436561"/>
                  <a:pt x="6021288" y="431366"/>
                  <a:pt x="6028807" y="424787"/>
                </a:cubicBezTo>
                <a:cubicBezTo>
                  <a:pt x="6043552" y="411885"/>
                  <a:pt x="6051783" y="389420"/>
                  <a:pt x="6070371" y="383224"/>
                </a:cubicBezTo>
                <a:lnTo>
                  <a:pt x="6095309" y="374911"/>
                </a:lnTo>
                <a:cubicBezTo>
                  <a:pt x="6100851" y="366598"/>
                  <a:pt x="6104259" y="356369"/>
                  <a:pt x="6111934" y="349973"/>
                </a:cubicBezTo>
                <a:cubicBezTo>
                  <a:pt x="6133475" y="332022"/>
                  <a:pt x="6147251" y="335431"/>
                  <a:pt x="6170123" y="325035"/>
                </a:cubicBezTo>
                <a:cubicBezTo>
                  <a:pt x="6192685" y="314780"/>
                  <a:pt x="6212322" y="296645"/>
                  <a:pt x="6236625" y="291784"/>
                </a:cubicBezTo>
                <a:cubicBezTo>
                  <a:pt x="6250480" y="289013"/>
                  <a:pt x="6264656" y="287531"/>
                  <a:pt x="6278189" y="283471"/>
                </a:cubicBezTo>
                <a:cubicBezTo>
                  <a:pt x="6292482" y="279183"/>
                  <a:pt x="6305460" y="271134"/>
                  <a:pt x="6319753" y="266846"/>
                </a:cubicBezTo>
                <a:cubicBezTo>
                  <a:pt x="6363126" y="253834"/>
                  <a:pt x="6352119" y="264849"/>
                  <a:pt x="6386254" y="250220"/>
                </a:cubicBezTo>
                <a:cubicBezTo>
                  <a:pt x="6397644" y="245339"/>
                  <a:pt x="6407939" y="238043"/>
                  <a:pt x="6419505" y="233595"/>
                </a:cubicBezTo>
                <a:cubicBezTo>
                  <a:pt x="6444040" y="224159"/>
                  <a:pt x="6469382" y="216970"/>
                  <a:pt x="6494320" y="208657"/>
                </a:cubicBezTo>
                <a:cubicBezTo>
                  <a:pt x="6530102" y="196730"/>
                  <a:pt x="6510750" y="202471"/>
                  <a:pt x="6552509" y="192031"/>
                </a:cubicBezTo>
                <a:cubicBezTo>
                  <a:pt x="6597012" y="162363"/>
                  <a:pt x="6570379" y="182473"/>
                  <a:pt x="6627323" y="125529"/>
                </a:cubicBezTo>
                <a:lnTo>
                  <a:pt x="6643949" y="108904"/>
                </a:lnTo>
                <a:cubicBezTo>
                  <a:pt x="6659410" y="93443"/>
                  <a:pt x="6666715" y="88308"/>
                  <a:pt x="6677200" y="67340"/>
                </a:cubicBezTo>
                <a:cubicBezTo>
                  <a:pt x="6681119" y="59503"/>
                  <a:pt x="6681594" y="50239"/>
                  <a:pt x="6685513" y="42402"/>
                </a:cubicBezTo>
                <a:cubicBezTo>
                  <a:pt x="6689981" y="33466"/>
                  <a:pt x="6693666" y="22759"/>
                  <a:pt x="6702138" y="17464"/>
                </a:cubicBezTo>
                <a:cubicBezTo>
                  <a:pt x="6716999" y="8176"/>
                  <a:pt x="6752014" y="838"/>
                  <a:pt x="6752014" y="838"/>
                </a:cubicBezTo>
                <a:cubicBezTo>
                  <a:pt x="6815745" y="3609"/>
                  <a:pt x="6881457" y="-6858"/>
                  <a:pt x="6943207" y="9151"/>
                </a:cubicBezTo>
                <a:cubicBezTo>
                  <a:pt x="6962549" y="14166"/>
                  <a:pt x="6957502" y="52708"/>
                  <a:pt x="6976458" y="59027"/>
                </a:cubicBezTo>
                <a:lnTo>
                  <a:pt x="7001396" y="67340"/>
                </a:lnTo>
                <a:cubicBezTo>
                  <a:pt x="7015251" y="81195"/>
                  <a:pt x="7032091" y="92601"/>
                  <a:pt x="7042960" y="108904"/>
                </a:cubicBezTo>
                <a:cubicBezTo>
                  <a:pt x="7081753" y="167093"/>
                  <a:pt x="7059586" y="147696"/>
                  <a:pt x="7101149" y="175406"/>
                </a:cubicBezTo>
                <a:cubicBezTo>
                  <a:pt x="7116190" y="197969"/>
                  <a:pt x="7126836" y="217469"/>
                  <a:pt x="7151025" y="233595"/>
                </a:cubicBezTo>
                <a:cubicBezTo>
                  <a:pt x="7159338" y="239137"/>
                  <a:pt x="7168162" y="243979"/>
                  <a:pt x="7175963" y="250220"/>
                </a:cubicBezTo>
                <a:cubicBezTo>
                  <a:pt x="7208565" y="276302"/>
                  <a:pt x="7174219" y="260723"/>
                  <a:pt x="7217527" y="275158"/>
                </a:cubicBezTo>
                <a:cubicBezTo>
                  <a:pt x="7223069" y="280700"/>
                  <a:pt x="7227432" y="287752"/>
                  <a:pt x="7234153" y="291784"/>
                </a:cubicBezTo>
                <a:cubicBezTo>
                  <a:pt x="7287712" y="323920"/>
                  <a:pt x="7229974" y="271677"/>
                  <a:pt x="7284029" y="316722"/>
                </a:cubicBezTo>
                <a:cubicBezTo>
                  <a:pt x="7312719" y="340630"/>
                  <a:pt x="7316824" y="360905"/>
                  <a:pt x="7358843" y="374911"/>
                </a:cubicBezTo>
                <a:cubicBezTo>
                  <a:pt x="7442645" y="402845"/>
                  <a:pt x="7312666" y="360227"/>
                  <a:pt x="7417033" y="391537"/>
                </a:cubicBezTo>
                <a:cubicBezTo>
                  <a:pt x="7433819" y="396573"/>
                  <a:pt x="7452328" y="398441"/>
                  <a:pt x="7466909" y="408162"/>
                </a:cubicBezTo>
                <a:cubicBezTo>
                  <a:pt x="7475222" y="413704"/>
                  <a:pt x="7484046" y="418546"/>
                  <a:pt x="7491847" y="424787"/>
                </a:cubicBezTo>
                <a:cubicBezTo>
                  <a:pt x="7497967" y="429683"/>
                  <a:pt x="7501463" y="437908"/>
                  <a:pt x="7508473" y="441413"/>
                </a:cubicBezTo>
                <a:cubicBezTo>
                  <a:pt x="7524147" y="449250"/>
                  <a:pt x="7541724" y="452496"/>
                  <a:pt x="7558349" y="458038"/>
                </a:cubicBezTo>
                <a:lnTo>
                  <a:pt x="7583287" y="466351"/>
                </a:lnTo>
                <a:lnTo>
                  <a:pt x="7624851" y="507915"/>
                </a:lnTo>
                <a:cubicBezTo>
                  <a:pt x="7643236" y="526300"/>
                  <a:pt x="7651580" y="537904"/>
                  <a:pt x="7674727" y="549478"/>
                </a:cubicBezTo>
                <a:cubicBezTo>
                  <a:pt x="7682564" y="553397"/>
                  <a:pt x="7691352" y="555020"/>
                  <a:pt x="7699665" y="557791"/>
                </a:cubicBezTo>
                <a:cubicBezTo>
                  <a:pt x="7705207" y="563333"/>
                  <a:pt x="7711395" y="568297"/>
                  <a:pt x="7716291" y="574417"/>
                </a:cubicBezTo>
                <a:cubicBezTo>
                  <a:pt x="7722532" y="582218"/>
                  <a:pt x="7725115" y="593114"/>
                  <a:pt x="7732916" y="599355"/>
                </a:cubicBezTo>
                <a:cubicBezTo>
                  <a:pt x="7739758" y="604829"/>
                  <a:pt x="7749541" y="604896"/>
                  <a:pt x="7757854" y="607667"/>
                </a:cubicBezTo>
                <a:cubicBezTo>
                  <a:pt x="7828933" y="678746"/>
                  <a:pt x="7713093" y="567863"/>
                  <a:pt x="7799418" y="632606"/>
                </a:cubicBezTo>
                <a:cubicBezTo>
                  <a:pt x="7815093" y="644362"/>
                  <a:pt x="7827127" y="660314"/>
                  <a:pt x="7840982" y="674169"/>
                </a:cubicBezTo>
                <a:cubicBezTo>
                  <a:pt x="7846524" y="679711"/>
                  <a:pt x="7851086" y="686448"/>
                  <a:pt x="7857607" y="690795"/>
                </a:cubicBezTo>
                <a:cubicBezTo>
                  <a:pt x="7865920" y="696337"/>
                  <a:pt x="7873609" y="702952"/>
                  <a:pt x="7882545" y="707420"/>
                </a:cubicBezTo>
                <a:cubicBezTo>
                  <a:pt x="7890382" y="711339"/>
                  <a:pt x="7899170" y="712962"/>
                  <a:pt x="7907483" y="715733"/>
                </a:cubicBezTo>
                <a:cubicBezTo>
                  <a:pt x="7946930" y="755180"/>
                  <a:pt x="7925864" y="744027"/>
                  <a:pt x="7965673" y="757297"/>
                </a:cubicBezTo>
                <a:cubicBezTo>
                  <a:pt x="7995975" y="802750"/>
                  <a:pt x="7964924" y="765110"/>
                  <a:pt x="8015549" y="798860"/>
                </a:cubicBezTo>
                <a:cubicBezTo>
                  <a:pt x="8061948" y="829793"/>
                  <a:pt x="7996704" y="801907"/>
                  <a:pt x="8057113" y="832111"/>
                </a:cubicBezTo>
                <a:cubicBezTo>
                  <a:pt x="8064950" y="836030"/>
                  <a:pt x="8074391" y="836169"/>
                  <a:pt x="8082051" y="840424"/>
                </a:cubicBezTo>
                <a:cubicBezTo>
                  <a:pt x="8099518" y="850128"/>
                  <a:pt x="8115302" y="862591"/>
                  <a:pt x="8131927" y="873675"/>
                </a:cubicBezTo>
                <a:cubicBezTo>
                  <a:pt x="8140240" y="879217"/>
                  <a:pt x="8149801" y="883236"/>
                  <a:pt x="8156865" y="890300"/>
                </a:cubicBezTo>
                <a:cubicBezTo>
                  <a:pt x="8162407" y="895842"/>
                  <a:pt x="8166770" y="902894"/>
                  <a:pt x="8173491" y="906926"/>
                </a:cubicBezTo>
                <a:cubicBezTo>
                  <a:pt x="8181005" y="911434"/>
                  <a:pt x="8190116" y="912467"/>
                  <a:pt x="8198429" y="915238"/>
                </a:cubicBezTo>
                <a:cubicBezTo>
                  <a:pt x="8278695" y="968751"/>
                  <a:pt x="8151950" y="888823"/>
                  <a:pt x="8264931" y="940177"/>
                </a:cubicBezTo>
                <a:cubicBezTo>
                  <a:pt x="8283121" y="948445"/>
                  <a:pt x="8295851" y="967108"/>
                  <a:pt x="8314807" y="973427"/>
                </a:cubicBezTo>
                <a:lnTo>
                  <a:pt x="8364683" y="990053"/>
                </a:lnTo>
                <a:cubicBezTo>
                  <a:pt x="8372996" y="992824"/>
                  <a:pt x="8381486" y="995112"/>
                  <a:pt x="8389622" y="998366"/>
                </a:cubicBezTo>
                <a:cubicBezTo>
                  <a:pt x="8403476" y="1003908"/>
                  <a:pt x="8417162" y="1009892"/>
                  <a:pt x="8431185" y="1014991"/>
                </a:cubicBezTo>
                <a:cubicBezTo>
                  <a:pt x="8447655" y="1020980"/>
                  <a:pt x="8466480" y="1021896"/>
                  <a:pt x="8481062" y="1031617"/>
                </a:cubicBezTo>
                <a:cubicBezTo>
                  <a:pt x="8520626" y="1057993"/>
                  <a:pt x="8490453" y="1041916"/>
                  <a:pt x="8539251" y="1056555"/>
                </a:cubicBezTo>
                <a:cubicBezTo>
                  <a:pt x="8556037" y="1061591"/>
                  <a:pt x="8589127" y="1073180"/>
                  <a:pt x="8589127" y="1073180"/>
                </a:cubicBezTo>
                <a:cubicBezTo>
                  <a:pt x="8619881" y="1103934"/>
                  <a:pt x="8599233" y="1085460"/>
                  <a:pt x="8655629" y="1123057"/>
                </a:cubicBezTo>
                <a:cubicBezTo>
                  <a:pt x="8663942" y="1128599"/>
                  <a:pt x="8673502" y="1132618"/>
                  <a:pt x="8680567" y="1139682"/>
                </a:cubicBezTo>
                <a:cubicBezTo>
                  <a:pt x="8686109" y="1145224"/>
                  <a:pt x="8690473" y="1152275"/>
                  <a:pt x="8697193" y="1156307"/>
                </a:cubicBezTo>
                <a:cubicBezTo>
                  <a:pt x="8704707" y="1160815"/>
                  <a:pt x="8713818" y="1161849"/>
                  <a:pt x="8722131" y="1164620"/>
                </a:cubicBezTo>
                <a:cubicBezTo>
                  <a:pt x="8761578" y="1204067"/>
                  <a:pt x="8740512" y="1192914"/>
                  <a:pt x="8780320" y="1206184"/>
                </a:cubicBezTo>
                <a:cubicBezTo>
                  <a:pt x="8785862" y="1217268"/>
                  <a:pt x="8788183" y="1230673"/>
                  <a:pt x="8796945" y="1239435"/>
                </a:cubicBezTo>
                <a:cubicBezTo>
                  <a:pt x="8803141" y="1245631"/>
                  <a:pt x="8814369" y="1243239"/>
                  <a:pt x="8821883" y="1247747"/>
                </a:cubicBezTo>
                <a:cubicBezTo>
                  <a:pt x="8828604" y="1251779"/>
                  <a:pt x="8832389" y="1259477"/>
                  <a:pt x="8838509" y="1264373"/>
                </a:cubicBezTo>
                <a:cubicBezTo>
                  <a:pt x="8846310" y="1270614"/>
                  <a:pt x="8855928" y="1274419"/>
                  <a:pt x="8863447" y="1280998"/>
                </a:cubicBezTo>
                <a:cubicBezTo>
                  <a:pt x="8941252" y="1349077"/>
                  <a:pt x="8873831" y="1301776"/>
                  <a:pt x="8929949" y="1339187"/>
                </a:cubicBezTo>
                <a:cubicBezTo>
                  <a:pt x="8932720" y="1347500"/>
                  <a:pt x="8932788" y="1357283"/>
                  <a:pt x="8938262" y="1364126"/>
                </a:cubicBezTo>
                <a:cubicBezTo>
                  <a:pt x="8955398" y="1385546"/>
                  <a:pt x="8996451" y="1422315"/>
                  <a:pt x="8996451" y="1422315"/>
                </a:cubicBezTo>
                <a:cubicBezTo>
                  <a:pt x="9001993" y="1438940"/>
                  <a:pt x="9000684" y="1459799"/>
                  <a:pt x="9013076" y="1472191"/>
                </a:cubicBezTo>
                <a:cubicBezTo>
                  <a:pt x="9053224" y="1512339"/>
                  <a:pt x="9004376" y="1461317"/>
                  <a:pt x="9046327" y="1513755"/>
                </a:cubicBezTo>
                <a:cubicBezTo>
                  <a:pt x="9065671" y="1537935"/>
                  <a:pt x="9061973" y="1525407"/>
                  <a:pt x="9087891" y="1547006"/>
                </a:cubicBezTo>
                <a:cubicBezTo>
                  <a:pt x="9096922" y="1554532"/>
                  <a:pt x="9103903" y="1564293"/>
                  <a:pt x="9112829" y="1571944"/>
                </a:cubicBezTo>
                <a:cubicBezTo>
                  <a:pt x="9152567" y="1606005"/>
                  <a:pt x="9136753" y="1589176"/>
                  <a:pt x="9179331" y="1613507"/>
                </a:cubicBezTo>
                <a:cubicBezTo>
                  <a:pt x="9224455" y="1639292"/>
                  <a:pt x="9183481" y="1623203"/>
                  <a:pt x="9229207" y="1638446"/>
                </a:cubicBezTo>
                <a:cubicBezTo>
                  <a:pt x="9234749" y="1643988"/>
                  <a:pt x="9239113" y="1651039"/>
                  <a:pt x="9245833" y="1655071"/>
                </a:cubicBezTo>
                <a:cubicBezTo>
                  <a:pt x="9253347" y="1659579"/>
                  <a:pt x="9262346" y="1660977"/>
                  <a:pt x="9270771" y="1663384"/>
                </a:cubicBezTo>
                <a:cubicBezTo>
                  <a:pt x="9343862" y="1684268"/>
                  <a:pt x="9269147" y="1660073"/>
                  <a:pt x="9328960" y="1680009"/>
                </a:cubicBezTo>
                <a:cubicBezTo>
                  <a:pt x="9337273" y="1685551"/>
                  <a:pt x="9344962" y="1692167"/>
                  <a:pt x="9353898" y="1696635"/>
                </a:cubicBezTo>
                <a:cubicBezTo>
                  <a:pt x="9361735" y="1700554"/>
                  <a:pt x="9371994" y="1699473"/>
                  <a:pt x="9378836" y="1704947"/>
                </a:cubicBezTo>
                <a:cubicBezTo>
                  <a:pt x="9386638" y="1711188"/>
                  <a:pt x="9387787" y="1723490"/>
                  <a:pt x="9395462" y="1729886"/>
                </a:cubicBezTo>
                <a:cubicBezTo>
                  <a:pt x="9404982" y="1737819"/>
                  <a:pt x="9417629" y="1740969"/>
                  <a:pt x="9428713" y="1746511"/>
                </a:cubicBezTo>
                <a:cubicBezTo>
                  <a:pt x="9434255" y="1752053"/>
                  <a:pt x="9438618" y="1759105"/>
                  <a:pt x="9445338" y="1763137"/>
                </a:cubicBezTo>
                <a:cubicBezTo>
                  <a:pt x="9452852" y="1767645"/>
                  <a:pt x="9462222" y="1767997"/>
                  <a:pt x="9470276" y="1771449"/>
                </a:cubicBezTo>
                <a:cubicBezTo>
                  <a:pt x="9481666" y="1776330"/>
                  <a:pt x="9492443" y="1782533"/>
                  <a:pt x="9503527" y="1788075"/>
                </a:cubicBezTo>
                <a:cubicBezTo>
                  <a:pt x="9509069" y="1796388"/>
                  <a:pt x="9512352" y="1806772"/>
                  <a:pt x="9520153" y="1813013"/>
                </a:cubicBezTo>
                <a:cubicBezTo>
                  <a:pt x="9526995" y="1818487"/>
                  <a:pt x="9537254" y="1817407"/>
                  <a:pt x="9545091" y="1821326"/>
                </a:cubicBezTo>
                <a:cubicBezTo>
                  <a:pt x="9554027" y="1825794"/>
                  <a:pt x="9561716" y="1832409"/>
                  <a:pt x="9570029" y="1837951"/>
                </a:cubicBezTo>
                <a:cubicBezTo>
                  <a:pt x="9567258" y="1868431"/>
                  <a:pt x="9591791" y="1923716"/>
                  <a:pt x="9561716" y="1929391"/>
                </a:cubicBezTo>
                <a:cubicBezTo>
                  <a:pt x="9485030" y="1943860"/>
                  <a:pt x="9141447" y="1921783"/>
                  <a:pt x="8988138" y="1912766"/>
                </a:cubicBezTo>
                <a:cubicBezTo>
                  <a:pt x="8963200" y="1907224"/>
                  <a:pt x="8938635" y="1899592"/>
                  <a:pt x="8913323" y="1896140"/>
                </a:cubicBezTo>
                <a:cubicBezTo>
                  <a:pt x="8877526" y="1891258"/>
                  <a:pt x="8840944" y="1893462"/>
                  <a:pt x="8805258" y="1887827"/>
                </a:cubicBezTo>
                <a:cubicBezTo>
                  <a:pt x="8787948" y="1885094"/>
                  <a:pt x="8755382" y="1871202"/>
                  <a:pt x="8755382" y="1871202"/>
                </a:cubicBezTo>
                <a:cubicBezTo>
                  <a:pt x="8749840" y="1865660"/>
                  <a:pt x="8745476" y="1858609"/>
                  <a:pt x="8738756" y="1854577"/>
                </a:cubicBezTo>
                <a:cubicBezTo>
                  <a:pt x="8731242" y="1850069"/>
                  <a:pt x="8720014" y="1852460"/>
                  <a:pt x="8713818" y="1846264"/>
                </a:cubicBezTo>
                <a:cubicBezTo>
                  <a:pt x="8707622" y="1840068"/>
                  <a:pt x="8710013" y="1828840"/>
                  <a:pt x="8705505" y="1821326"/>
                </a:cubicBezTo>
                <a:cubicBezTo>
                  <a:pt x="8701473" y="1814606"/>
                  <a:pt x="8694422" y="1810242"/>
                  <a:pt x="8688880" y="1804700"/>
                </a:cubicBezTo>
                <a:cubicBezTo>
                  <a:pt x="8686109" y="1796387"/>
                  <a:pt x="8686041" y="1786604"/>
                  <a:pt x="8680567" y="1779762"/>
                </a:cubicBezTo>
                <a:cubicBezTo>
                  <a:pt x="8674326" y="1771961"/>
                  <a:pt x="8665620" y="1763137"/>
                  <a:pt x="8655629" y="1763137"/>
                </a:cubicBezTo>
                <a:cubicBezTo>
                  <a:pt x="8591658" y="1763137"/>
                  <a:pt x="8528167" y="1774220"/>
                  <a:pt x="8464436" y="1779762"/>
                </a:cubicBezTo>
                <a:lnTo>
                  <a:pt x="7965673" y="1771449"/>
                </a:lnTo>
                <a:cubicBezTo>
                  <a:pt x="7943343" y="1770792"/>
                  <a:pt x="7921150" y="1767133"/>
                  <a:pt x="7899171" y="1763137"/>
                </a:cubicBezTo>
                <a:cubicBezTo>
                  <a:pt x="7890550" y="1761570"/>
                  <a:pt x="7882658" y="1757231"/>
                  <a:pt x="7874233" y="1754824"/>
                </a:cubicBezTo>
                <a:cubicBezTo>
                  <a:pt x="7863248" y="1751685"/>
                  <a:pt x="7852066" y="1749282"/>
                  <a:pt x="7840982" y="1746511"/>
                </a:cubicBezTo>
                <a:cubicBezTo>
                  <a:pt x="7838211" y="1738198"/>
                  <a:pt x="7829217" y="1729627"/>
                  <a:pt x="7832669" y="1721573"/>
                </a:cubicBezTo>
                <a:cubicBezTo>
                  <a:pt x="7838844" y="1707166"/>
                  <a:pt x="7857225" y="1701364"/>
                  <a:pt x="7865920" y="1688322"/>
                </a:cubicBezTo>
                <a:cubicBezTo>
                  <a:pt x="7871462" y="1680009"/>
                  <a:pt x="7874744" y="1669625"/>
                  <a:pt x="7882545" y="1663384"/>
                </a:cubicBezTo>
                <a:cubicBezTo>
                  <a:pt x="7887966" y="1659047"/>
                  <a:pt x="7938561" y="1647301"/>
                  <a:pt x="7940734" y="1646758"/>
                </a:cubicBezTo>
                <a:cubicBezTo>
                  <a:pt x="7971192" y="1616302"/>
                  <a:pt x="7945514" y="1635537"/>
                  <a:pt x="8007236" y="1621820"/>
                </a:cubicBezTo>
                <a:cubicBezTo>
                  <a:pt x="8015790" y="1619919"/>
                  <a:pt x="8024337" y="1617426"/>
                  <a:pt x="8032174" y="1613507"/>
                </a:cubicBezTo>
                <a:cubicBezTo>
                  <a:pt x="8041110" y="1609039"/>
                  <a:pt x="8047244" y="1598440"/>
                  <a:pt x="8057113" y="1596882"/>
                </a:cubicBezTo>
                <a:cubicBezTo>
                  <a:pt x="8100990" y="1589954"/>
                  <a:pt x="8145782" y="1591340"/>
                  <a:pt x="8190116" y="1588569"/>
                </a:cubicBezTo>
                <a:cubicBezTo>
                  <a:pt x="8281626" y="1558068"/>
                  <a:pt x="8180263" y="1589300"/>
                  <a:pt x="8414560" y="1571944"/>
                </a:cubicBezTo>
                <a:cubicBezTo>
                  <a:pt x="8423298" y="1571297"/>
                  <a:pt x="8430803" y="1564718"/>
                  <a:pt x="8439498" y="1563631"/>
                </a:cubicBezTo>
                <a:cubicBezTo>
                  <a:pt x="8497499" y="1556381"/>
                  <a:pt x="8614065" y="1547006"/>
                  <a:pt x="8614065" y="1547006"/>
                </a:cubicBezTo>
                <a:cubicBezTo>
                  <a:pt x="8648820" y="1523836"/>
                  <a:pt x="8664464" y="1518116"/>
                  <a:pt x="8688880" y="1488817"/>
                </a:cubicBezTo>
                <a:cubicBezTo>
                  <a:pt x="8695276" y="1481142"/>
                  <a:pt x="8701447" y="1473008"/>
                  <a:pt x="8705505" y="1463878"/>
                </a:cubicBezTo>
                <a:cubicBezTo>
                  <a:pt x="8712622" y="1447864"/>
                  <a:pt x="8722131" y="1414002"/>
                  <a:pt x="8722131" y="1414002"/>
                </a:cubicBezTo>
                <a:cubicBezTo>
                  <a:pt x="8719360" y="1397377"/>
                  <a:pt x="8717474" y="1380579"/>
                  <a:pt x="8713818" y="1364126"/>
                </a:cubicBezTo>
                <a:cubicBezTo>
                  <a:pt x="8711917" y="1355572"/>
                  <a:pt x="8711115" y="1345919"/>
                  <a:pt x="8705505" y="1339187"/>
                </a:cubicBezTo>
                <a:cubicBezTo>
                  <a:pt x="8682779" y="1311915"/>
                  <a:pt x="8654351" y="1308282"/>
                  <a:pt x="8622378" y="1297624"/>
                </a:cubicBezTo>
                <a:cubicBezTo>
                  <a:pt x="8614065" y="1294853"/>
                  <a:pt x="8606177" y="1289983"/>
                  <a:pt x="8597440" y="1289311"/>
                </a:cubicBezTo>
                <a:lnTo>
                  <a:pt x="8381309" y="1272686"/>
                </a:lnTo>
                <a:cubicBezTo>
                  <a:pt x="8348046" y="1270060"/>
                  <a:pt x="8314665" y="1268512"/>
                  <a:pt x="8281556" y="1264373"/>
                </a:cubicBezTo>
                <a:lnTo>
                  <a:pt x="8215054" y="1256060"/>
                </a:lnTo>
                <a:cubicBezTo>
                  <a:pt x="8203970" y="1250518"/>
                  <a:pt x="8193406" y="1243786"/>
                  <a:pt x="8181803" y="1239435"/>
                </a:cubicBezTo>
                <a:cubicBezTo>
                  <a:pt x="8171106" y="1235424"/>
                  <a:pt x="8159538" y="1234261"/>
                  <a:pt x="8148553" y="1231122"/>
                </a:cubicBezTo>
                <a:cubicBezTo>
                  <a:pt x="8140128" y="1228715"/>
                  <a:pt x="8132040" y="1225216"/>
                  <a:pt x="8123614" y="1222809"/>
                </a:cubicBezTo>
                <a:cubicBezTo>
                  <a:pt x="8112629" y="1219671"/>
                  <a:pt x="8101348" y="1217636"/>
                  <a:pt x="8090363" y="1214497"/>
                </a:cubicBezTo>
                <a:cubicBezTo>
                  <a:pt x="8081938" y="1212090"/>
                  <a:pt x="8073850" y="1208591"/>
                  <a:pt x="8065425" y="1206184"/>
                </a:cubicBezTo>
                <a:cubicBezTo>
                  <a:pt x="8056562" y="1203652"/>
                  <a:pt x="8017788" y="1195421"/>
                  <a:pt x="8007236" y="1189558"/>
                </a:cubicBezTo>
                <a:cubicBezTo>
                  <a:pt x="7921491" y="1141921"/>
                  <a:pt x="7988848" y="1166802"/>
                  <a:pt x="7932422" y="1147995"/>
                </a:cubicBezTo>
                <a:cubicBezTo>
                  <a:pt x="7910823" y="1133596"/>
                  <a:pt x="7894859" y="1123619"/>
                  <a:pt x="7874233" y="1106431"/>
                </a:cubicBezTo>
                <a:cubicBezTo>
                  <a:pt x="7868212" y="1101414"/>
                  <a:pt x="7864327" y="1093838"/>
                  <a:pt x="7857607" y="1089806"/>
                </a:cubicBezTo>
                <a:cubicBezTo>
                  <a:pt x="7850093" y="1085298"/>
                  <a:pt x="7840982" y="1084264"/>
                  <a:pt x="7832669" y="1081493"/>
                </a:cubicBezTo>
                <a:lnTo>
                  <a:pt x="7791105" y="1039929"/>
                </a:lnTo>
                <a:cubicBezTo>
                  <a:pt x="7782792" y="1031616"/>
                  <a:pt x="7775949" y="1021512"/>
                  <a:pt x="7766167" y="1014991"/>
                </a:cubicBezTo>
                <a:cubicBezTo>
                  <a:pt x="7757854" y="1009449"/>
                  <a:pt x="7749030" y="1004607"/>
                  <a:pt x="7741229" y="998366"/>
                </a:cubicBezTo>
                <a:cubicBezTo>
                  <a:pt x="7735109" y="993470"/>
                  <a:pt x="7730873" y="986443"/>
                  <a:pt x="7724603" y="981740"/>
                </a:cubicBezTo>
                <a:cubicBezTo>
                  <a:pt x="7678869" y="947439"/>
                  <a:pt x="7688670" y="953136"/>
                  <a:pt x="7649789" y="940177"/>
                </a:cubicBezTo>
                <a:cubicBezTo>
                  <a:pt x="7641476" y="934635"/>
                  <a:pt x="7632652" y="929792"/>
                  <a:pt x="7624851" y="923551"/>
                </a:cubicBezTo>
                <a:cubicBezTo>
                  <a:pt x="7618731" y="918655"/>
                  <a:pt x="7614746" y="911273"/>
                  <a:pt x="7608225" y="906926"/>
                </a:cubicBezTo>
                <a:cubicBezTo>
                  <a:pt x="7597914" y="900052"/>
                  <a:pt x="7585733" y="896448"/>
                  <a:pt x="7574974" y="890300"/>
                </a:cubicBezTo>
                <a:cubicBezTo>
                  <a:pt x="7566300" y="885343"/>
                  <a:pt x="7558972" y="878143"/>
                  <a:pt x="7550036" y="873675"/>
                </a:cubicBezTo>
                <a:cubicBezTo>
                  <a:pt x="7542199" y="869756"/>
                  <a:pt x="7533152" y="868814"/>
                  <a:pt x="7525098" y="865362"/>
                </a:cubicBezTo>
                <a:cubicBezTo>
                  <a:pt x="7499260" y="854289"/>
                  <a:pt x="7470952" y="833721"/>
                  <a:pt x="7441971" y="832111"/>
                </a:cubicBezTo>
                <a:lnTo>
                  <a:pt x="7292342" y="823798"/>
                </a:lnTo>
                <a:lnTo>
                  <a:pt x="7225840" y="807173"/>
                </a:lnTo>
                <a:lnTo>
                  <a:pt x="7192589" y="798860"/>
                </a:lnTo>
                <a:cubicBezTo>
                  <a:pt x="7159126" y="765399"/>
                  <a:pt x="7196333" y="796902"/>
                  <a:pt x="7142713" y="773922"/>
                </a:cubicBezTo>
                <a:cubicBezTo>
                  <a:pt x="7133530" y="769986"/>
                  <a:pt x="7126710" y="761765"/>
                  <a:pt x="7117774" y="757297"/>
                </a:cubicBezTo>
                <a:cubicBezTo>
                  <a:pt x="7048954" y="722888"/>
                  <a:pt x="7139353" y="779997"/>
                  <a:pt x="7067898" y="732358"/>
                </a:cubicBezTo>
                <a:cubicBezTo>
                  <a:pt x="7039873" y="690320"/>
                  <a:pt x="7066486" y="719183"/>
                  <a:pt x="7026334" y="699107"/>
                </a:cubicBezTo>
                <a:cubicBezTo>
                  <a:pt x="7017398" y="694639"/>
                  <a:pt x="7010525" y="686539"/>
                  <a:pt x="7001396" y="682482"/>
                </a:cubicBezTo>
                <a:cubicBezTo>
                  <a:pt x="6985382" y="675365"/>
                  <a:pt x="6951520" y="665857"/>
                  <a:pt x="6951520" y="665857"/>
                </a:cubicBezTo>
                <a:cubicBezTo>
                  <a:pt x="6945978" y="660315"/>
                  <a:pt x="6941014" y="654127"/>
                  <a:pt x="6934894" y="649231"/>
                </a:cubicBezTo>
                <a:cubicBezTo>
                  <a:pt x="6927093" y="642990"/>
                  <a:pt x="6916197" y="640407"/>
                  <a:pt x="6909956" y="632606"/>
                </a:cubicBezTo>
                <a:cubicBezTo>
                  <a:pt x="6877713" y="592302"/>
                  <a:pt x="6931114" y="617490"/>
                  <a:pt x="6876705" y="599355"/>
                </a:cubicBezTo>
                <a:cubicBezTo>
                  <a:pt x="6837258" y="559908"/>
                  <a:pt x="6858324" y="561147"/>
                  <a:pt x="6818516" y="574417"/>
                </a:cubicBezTo>
                <a:lnTo>
                  <a:pt x="6793578" y="649231"/>
                </a:lnTo>
                <a:cubicBezTo>
                  <a:pt x="6790807" y="657544"/>
                  <a:pt x="6787390" y="665668"/>
                  <a:pt x="6785265" y="674169"/>
                </a:cubicBezTo>
                <a:lnTo>
                  <a:pt x="6776953" y="707420"/>
                </a:lnTo>
                <a:cubicBezTo>
                  <a:pt x="6779724" y="729587"/>
                  <a:pt x="6772454" y="755621"/>
                  <a:pt x="6785265" y="773922"/>
                </a:cubicBezTo>
                <a:cubicBezTo>
                  <a:pt x="6795315" y="788279"/>
                  <a:pt x="6818516" y="785005"/>
                  <a:pt x="6835142" y="790547"/>
                </a:cubicBezTo>
                <a:lnTo>
                  <a:pt x="6909956" y="815486"/>
                </a:lnTo>
                <a:cubicBezTo>
                  <a:pt x="6918269" y="818257"/>
                  <a:pt x="6926220" y="822559"/>
                  <a:pt x="6934894" y="823798"/>
                </a:cubicBezTo>
                <a:lnTo>
                  <a:pt x="6993083" y="832111"/>
                </a:lnTo>
                <a:cubicBezTo>
                  <a:pt x="7009709" y="837653"/>
                  <a:pt x="7026174" y="843701"/>
                  <a:pt x="7042960" y="848737"/>
                </a:cubicBezTo>
                <a:cubicBezTo>
                  <a:pt x="7056285" y="852734"/>
                  <a:pt x="7087175" y="858375"/>
                  <a:pt x="7101149" y="865362"/>
                </a:cubicBezTo>
                <a:cubicBezTo>
                  <a:pt x="7110085" y="869830"/>
                  <a:pt x="7117151" y="877519"/>
                  <a:pt x="7126087" y="881987"/>
                </a:cubicBezTo>
                <a:cubicBezTo>
                  <a:pt x="7133924" y="885906"/>
                  <a:pt x="7143188" y="886381"/>
                  <a:pt x="7151025" y="890300"/>
                </a:cubicBezTo>
                <a:cubicBezTo>
                  <a:pt x="7159961" y="894768"/>
                  <a:pt x="7166608" y="903418"/>
                  <a:pt x="7175963" y="906926"/>
                </a:cubicBezTo>
                <a:cubicBezTo>
                  <a:pt x="7189192" y="911887"/>
                  <a:pt x="7203672" y="912467"/>
                  <a:pt x="7217527" y="915238"/>
                </a:cubicBezTo>
                <a:cubicBezTo>
                  <a:pt x="7225840" y="920780"/>
                  <a:pt x="7233335" y="927806"/>
                  <a:pt x="7242465" y="931864"/>
                </a:cubicBezTo>
                <a:cubicBezTo>
                  <a:pt x="7258479" y="938982"/>
                  <a:pt x="7277314" y="939473"/>
                  <a:pt x="7292342" y="948489"/>
                </a:cubicBezTo>
                <a:cubicBezTo>
                  <a:pt x="7305783" y="956553"/>
                  <a:pt x="7312551" y="973045"/>
                  <a:pt x="7325593" y="981740"/>
                </a:cubicBezTo>
                <a:cubicBezTo>
                  <a:pt x="7350641" y="998439"/>
                  <a:pt x="7354247" y="1002333"/>
                  <a:pt x="7383782" y="1014991"/>
                </a:cubicBezTo>
                <a:cubicBezTo>
                  <a:pt x="7391836" y="1018443"/>
                  <a:pt x="7400883" y="1019385"/>
                  <a:pt x="7408720" y="1023304"/>
                </a:cubicBezTo>
                <a:cubicBezTo>
                  <a:pt x="7417656" y="1027772"/>
                  <a:pt x="7425857" y="1033688"/>
                  <a:pt x="7433658" y="1039929"/>
                </a:cubicBezTo>
                <a:cubicBezTo>
                  <a:pt x="7439778" y="1044825"/>
                  <a:pt x="7443273" y="1053050"/>
                  <a:pt x="7450283" y="1056555"/>
                </a:cubicBezTo>
                <a:cubicBezTo>
                  <a:pt x="7465958" y="1064392"/>
                  <a:pt x="7483534" y="1067638"/>
                  <a:pt x="7500160" y="1073180"/>
                </a:cubicBezTo>
                <a:cubicBezTo>
                  <a:pt x="7508473" y="1075951"/>
                  <a:pt x="7517807" y="1076633"/>
                  <a:pt x="7525098" y="1081493"/>
                </a:cubicBezTo>
                <a:cubicBezTo>
                  <a:pt x="7533411" y="1087035"/>
                  <a:pt x="7540467" y="1095247"/>
                  <a:pt x="7550036" y="1098118"/>
                </a:cubicBezTo>
                <a:cubicBezTo>
                  <a:pt x="7568803" y="1103748"/>
                  <a:pt x="7588948" y="1102926"/>
                  <a:pt x="7608225" y="1106431"/>
                </a:cubicBezTo>
                <a:cubicBezTo>
                  <a:pt x="7656585" y="1115224"/>
                  <a:pt x="7633541" y="1116915"/>
                  <a:pt x="7691353" y="1131369"/>
                </a:cubicBezTo>
                <a:cubicBezTo>
                  <a:pt x="7733104" y="1141807"/>
                  <a:pt x="7713765" y="1136069"/>
                  <a:pt x="7749542" y="1147995"/>
                </a:cubicBezTo>
                <a:cubicBezTo>
                  <a:pt x="7752313" y="1156308"/>
                  <a:pt x="7757854" y="1164171"/>
                  <a:pt x="7757854" y="1172933"/>
                </a:cubicBezTo>
                <a:cubicBezTo>
                  <a:pt x="7757854" y="1312664"/>
                  <a:pt x="7735338" y="1246512"/>
                  <a:pt x="7558349" y="1231122"/>
                </a:cubicBezTo>
                <a:cubicBezTo>
                  <a:pt x="7450581" y="1195200"/>
                  <a:pt x="7525980" y="1215293"/>
                  <a:pt x="7325593" y="1206184"/>
                </a:cubicBezTo>
                <a:cubicBezTo>
                  <a:pt x="7251600" y="1181520"/>
                  <a:pt x="7303625" y="1196405"/>
                  <a:pt x="7142713" y="1189558"/>
                </a:cubicBezTo>
                <a:lnTo>
                  <a:pt x="6909956" y="1181246"/>
                </a:lnTo>
                <a:cubicBezTo>
                  <a:pt x="6839149" y="1178168"/>
                  <a:pt x="6700649" y="1169203"/>
                  <a:pt x="6627323" y="1164620"/>
                </a:cubicBezTo>
                <a:cubicBezTo>
                  <a:pt x="6619010" y="1161849"/>
                  <a:pt x="6609227" y="1161781"/>
                  <a:pt x="6602385" y="1156307"/>
                </a:cubicBezTo>
                <a:cubicBezTo>
                  <a:pt x="6579589" y="1138070"/>
                  <a:pt x="6581444" y="1115064"/>
                  <a:pt x="6594073" y="1089806"/>
                </a:cubicBezTo>
                <a:cubicBezTo>
                  <a:pt x="6599330" y="1079291"/>
                  <a:pt x="6612178" y="1074433"/>
                  <a:pt x="6619011" y="1064867"/>
                </a:cubicBezTo>
                <a:cubicBezTo>
                  <a:pt x="6631734" y="1047055"/>
                  <a:pt x="6649465" y="988214"/>
                  <a:pt x="6668887" y="981740"/>
                </a:cubicBezTo>
                <a:lnTo>
                  <a:pt x="6693825" y="973427"/>
                </a:lnTo>
                <a:cubicBezTo>
                  <a:pt x="6696596" y="965114"/>
                  <a:pt x="6705392" y="956625"/>
                  <a:pt x="6702138" y="948489"/>
                </a:cubicBezTo>
                <a:cubicBezTo>
                  <a:pt x="6698428" y="939213"/>
                  <a:pt x="6685001" y="938105"/>
                  <a:pt x="6677200" y="931864"/>
                </a:cubicBezTo>
                <a:cubicBezTo>
                  <a:pt x="6635171" y="898241"/>
                  <a:pt x="6695733" y="919633"/>
                  <a:pt x="6594073" y="906926"/>
                </a:cubicBezTo>
                <a:cubicBezTo>
                  <a:pt x="6562269" y="896324"/>
                  <a:pt x="6542350" y="888268"/>
                  <a:pt x="6510945" y="881987"/>
                </a:cubicBezTo>
                <a:cubicBezTo>
                  <a:pt x="6494418" y="878682"/>
                  <a:pt x="6477694" y="876446"/>
                  <a:pt x="6461069" y="873675"/>
                </a:cubicBezTo>
                <a:cubicBezTo>
                  <a:pt x="6452756" y="870904"/>
                  <a:pt x="6443261" y="870455"/>
                  <a:pt x="6436131" y="865362"/>
                </a:cubicBezTo>
                <a:cubicBezTo>
                  <a:pt x="6423376" y="856251"/>
                  <a:pt x="6413964" y="843195"/>
                  <a:pt x="6402880" y="832111"/>
                </a:cubicBezTo>
                <a:cubicBezTo>
                  <a:pt x="6397338" y="826569"/>
                  <a:pt x="6390601" y="822007"/>
                  <a:pt x="6386254" y="815486"/>
                </a:cubicBezTo>
                <a:cubicBezTo>
                  <a:pt x="6380712" y="807173"/>
                  <a:pt x="6376025" y="798222"/>
                  <a:pt x="6369629" y="790547"/>
                </a:cubicBezTo>
                <a:cubicBezTo>
                  <a:pt x="6362103" y="781516"/>
                  <a:pt x="6351524" y="775175"/>
                  <a:pt x="6344691" y="765609"/>
                </a:cubicBezTo>
                <a:cubicBezTo>
                  <a:pt x="6315855" y="725239"/>
                  <a:pt x="6337846" y="743607"/>
                  <a:pt x="6319753" y="707420"/>
                </a:cubicBezTo>
                <a:cubicBezTo>
                  <a:pt x="6315285" y="698484"/>
                  <a:pt x="6307185" y="691612"/>
                  <a:pt x="6303127" y="682482"/>
                </a:cubicBezTo>
                <a:cubicBezTo>
                  <a:pt x="6272560" y="613707"/>
                  <a:pt x="6304021" y="650125"/>
                  <a:pt x="6269876" y="615980"/>
                </a:cubicBezTo>
                <a:cubicBezTo>
                  <a:pt x="6253000" y="620199"/>
                  <a:pt x="6228385" y="625450"/>
                  <a:pt x="6211687" y="632606"/>
                </a:cubicBezTo>
                <a:cubicBezTo>
                  <a:pt x="6200297" y="637487"/>
                  <a:pt x="6189520" y="643689"/>
                  <a:pt x="6178436" y="649231"/>
                </a:cubicBezTo>
                <a:cubicBezTo>
                  <a:pt x="6136313" y="691356"/>
                  <a:pt x="6190826" y="641798"/>
                  <a:pt x="6136873" y="674169"/>
                </a:cubicBezTo>
                <a:cubicBezTo>
                  <a:pt x="6121432" y="683433"/>
                  <a:pt x="6114078" y="702663"/>
                  <a:pt x="6103622" y="715733"/>
                </a:cubicBezTo>
                <a:cubicBezTo>
                  <a:pt x="6098726" y="721853"/>
                  <a:pt x="6092538" y="726816"/>
                  <a:pt x="6086996" y="732358"/>
                </a:cubicBezTo>
                <a:cubicBezTo>
                  <a:pt x="6059818" y="813892"/>
                  <a:pt x="6103880" y="698717"/>
                  <a:pt x="6053745" y="773922"/>
                </a:cubicBezTo>
                <a:cubicBezTo>
                  <a:pt x="6047408" y="783428"/>
                  <a:pt x="6051101" y="797254"/>
                  <a:pt x="6045433" y="807173"/>
                </a:cubicBezTo>
                <a:cubicBezTo>
                  <a:pt x="6039600" y="817380"/>
                  <a:pt x="6028020" y="823080"/>
                  <a:pt x="6020494" y="832111"/>
                </a:cubicBezTo>
                <a:cubicBezTo>
                  <a:pt x="6014098" y="839786"/>
                  <a:pt x="6010110" y="849248"/>
                  <a:pt x="6003869" y="857049"/>
                </a:cubicBezTo>
                <a:cubicBezTo>
                  <a:pt x="5978443" y="888832"/>
                  <a:pt x="5994313" y="860060"/>
                  <a:pt x="5953993" y="890300"/>
                </a:cubicBezTo>
                <a:cubicBezTo>
                  <a:pt x="5941453" y="899705"/>
                  <a:pt x="5930943" y="911650"/>
                  <a:pt x="5920742" y="923551"/>
                </a:cubicBezTo>
                <a:cubicBezTo>
                  <a:pt x="5911935" y="933826"/>
                  <a:pt x="5901636" y="958042"/>
                  <a:pt x="5887491" y="965115"/>
                </a:cubicBezTo>
                <a:cubicBezTo>
                  <a:pt x="5871816" y="972952"/>
                  <a:pt x="5837614" y="981740"/>
                  <a:pt x="5837614" y="981740"/>
                </a:cubicBezTo>
                <a:lnTo>
                  <a:pt x="5787738" y="1014991"/>
                </a:lnTo>
                <a:cubicBezTo>
                  <a:pt x="5779425" y="1020533"/>
                  <a:pt x="5772278" y="1028458"/>
                  <a:pt x="5762800" y="1031617"/>
                </a:cubicBezTo>
                <a:lnTo>
                  <a:pt x="5663047" y="1064867"/>
                </a:lnTo>
                <a:cubicBezTo>
                  <a:pt x="5654734" y="1067638"/>
                  <a:pt x="5645400" y="1068319"/>
                  <a:pt x="5638109" y="1073180"/>
                </a:cubicBezTo>
                <a:cubicBezTo>
                  <a:pt x="5629796" y="1078722"/>
                  <a:pt x="5621845" y="1084849"/>
                  <a:pt x="5613171" y="1089806"/>
                </a:cubicBezTo>
                <a:cubicBezTo>
                  <a:pt x="5602412" y="1095954"/>
                  <a:pt x="5590428" y="1099863"/>
                  <a:pt x="5579920" y="1106431"/>
                </a:cubicBezTo>
                <a:cubicBezTo>
                  <a:pt x="5564869" y="1115838"/>
                  <a:pt x="5539309" y="1139206"/>
                  <a:pt x="5521731" y="1147995"/>
                </a:cubicBezTo>
                <a:cubicBezTo>
                  <a:pt x="5513894" y="1151914"/>
                  <a:pt x="5505106" y="1153536"/>
                  <a:pt x="5496793" y="1156307"/>
                </a:cubicBezTo>
                <a:cubicBezTo>
                  <a:pt x="5463331" y="1189769"/>
                  <a:pt x="5500537" y="1158266"/>
                  <a:pt x="5446916" y="1181246"/>
                </a:cubicBezTo>
                <a:cubicBezTo>
                  <a:pt x="5437733" y="1185181"/>
                  <a:pt x="5430914" y="1193403"/>
                  <a:pt x="5421978" y="1197871"/>
                </a:cubicBezTo>
                <a:cubicBezTo>
                  <a:pt x="5414141" y="1201790"/>
                  <a:pt x="5404877" y="1202265"/>
                  <a:pt x="5397040" y="1206184"/>
                </a:cubicBezTo>
                <a:cubicBezTo>
                  <a:pt x="5388104" y="1210652"/>
                  <a:pt x="5381038" y="1218341"/>
                  <a:pt x="5372102" y="1222809"/>
                </a:cubicBezTo>
                <a:cubicBezTo>
                  <a:pt x="5364264" y="1226728"/>
                  <a:pt x="5355001" y="1227203"/>
                  <a:pt x="5347163" y="1231122"/>
                </a:cubicBezTo>
                <a:cubicBezTo>
                  <a:pt x="5282702" y="1263352"/>
                  <a:pt x="5359973" y="1235164"/>
                  <a:pt x="5297287" y="1256060"/>
                </a:cubicBezTo>
                <a:cubicBezTo>
                  <a:pt x="5278903" y="1274444"/>
                  <a:pt x="5270556" y="1286051"/>
                  <a:pt x="5247411" y="1297624"/>
                </a:cubicBezTo>
                <a:cubicBezTo>
                  <a:pt x="5239574" y="1301543"/>
                  <a:pt x="5230786" y="1303166"/>
                  <a:pt x="5222473" y="1305937"/>
                </a:cubicBezTo>
                <a:cubicBezTo>
                  <a:pt x="5214160" y="1314250"/>
                  <a:pt x="5207811" y="1325166"/>
                  <a:pt x="5197534" y="1330875"/>
                </a:cubicBezTo>
                <a:cubicBezTo>
                  <a:pt x="5182215" y="1339386"/>
                  <a:pt x="5147658" y="1347500"/>
                  <a:pt x="5147658" y="1347500"/>
                </a:cubicBezTo>
                <a:cubicBezTo>
                  <a:pt x="5105534" y="1389626"/>
                  <a:pt x="5160050" y="1340065"/>
                  <a:pt x="5106094" y="1372438"/>
                </a:cubicBezTo>
                <a:cubicBezTo>
                  <a:pt x="5099374" y="1376470"/>
                  <a:pt x="5096479" y="1385559"/>
                  <a:pt x="5089469" y="1389064"/>
                </a:cubicBezTo>
                <a:cubicBezTo>
                  <a:pt x="5073795" y="1396901"/>
                  <a:pt x="5056218" y="1400147"/>
                  <a:pt x="5039593" y="1405689"/>
                </a:cubicBezTo>
                <a:lnTo>
                  <a:pt x="5014654" y="1414002"/>
                </a:lnTo>
                <a:cubicBezTo>
                  <a:pt x="5000800" y="1427857"/>
                  <a:pt x="4983960" y="1439264"/>
                  <a:pt x="4973091" y="1455566"/>
                </a:cubicBezTo>
                <a:cubicBezTo>
                  <a:pt x="4967549" y="1463879"/>
                  <a:pt x="4964266" y="1474263"/>
                  <a:pt x="4956465" y="1480504"/>
                </a:cubicBezTo>
                <a:cubicBezTo>
                  <a:pt x="4949623" y="1485978"/>
                  <a:pt x="4939840" y="1486046"/>
                  <a:pt x="4931527" y="1488817"/>
                </a:cubicBezTo>
                <a:cubicBezTo>
                  <a:pt x="4911873" y="1508471"/>
                  <a:pt x="4898221" y="1524474"/>
                  <a:pt x="4873338" y="1538693"/>
                </a:cubicBezTo>
                <a:cubicBezTo>
                  <a:pt x="4865730" y="1543040"/>
                  <a:pt x="4856713" y="1544235"/>
                  <a:pt x="4848400" y="1547006"/>
                </a:cubicBezTo>
                <a:cubicBezTo>
                  <a:pt x="4768848" y="1626558"/>
                  <a:pt x="4870705" y="1532136"/>
                  <a:pt x="4798523" y="1580257"/>
                </a:cubicBezTo>
                <a:cubicBezTo>
                  <a:pt x="4788741" y="1586778"/>
                  <a:pt x="4782616" y="1597669"/>
                  <a:pt x="4773585" y="1605195"/>
                </a:cubicBezTo>
                <a:cubicBezTo>
                  <a:pt x="4765910" y="1611591"/>
                  <a:pt x="4756322" y="1615424"/>
                  <a:pt x="4748647" y="1621820"/>
                </a:cubicBezTo>
                <a:cubicBezTo>
                  <a:pt x="4724645" y="1641821"/>
                  <a:pt x="4723430" y="1647176"/>
                  <a:pt x="4707083" y="1671697"/>
                </a:cubicBezTo>
                <a:cubicBezTo>
                  <a:pt x="4683537" y="1742342"/>
                  <a:pt x="4716377" y="1656208"/>
                  <a:pt x="4682145" y="1713260"/>
                </a:cubicBezTo>
                <a:cubicBezTo>
                  <a:pt x="4655376" y="1757875"/>
                  <a:pt x="4698567" y="1721709"/>
                  <a:pt x="4648894" y="1754824"/>
                </a:cubicBezTo>
                <a:cubicBezTo>
                  <a:pt x="4643352" y="1763137"/>
                  <a:pt x="4639788" y="1773183"/>
                  <a:pt x="4632269" y="1779762"/>
                </a:cubicBezTo>
                <a:cubicBezTo>
                  <a:pt x="4562380" y="1840916"/>
                  <a:pt x="4606928" y="1796589"/>
                  <a:pt x="4557454" y="1821326"/>
                </a:cubicBezTo>
                <a:cubicBezTo>
                  <a:pt x="4548518" y="1825794"/>
                  <a:pt x="4541645" y="1833893"/>
                  <a:pt x="4532516" y="1837951"/>
                </a:cubicBezTo>
                <a:cubicBezTo>
                  <a:pt x="4532492" y="1837962"/>
                  <a:pt x="4470184" y="1858729"/>
                  <a:pt x="4457702" y="1862889"/>
                </a:cubicBezTo>
                <a:lnTo>
                  <a:pt x="4432763" y="1871202"/>
                </a:lnTo>
                <a:cubicBezTo>
                  <a:pt x="4427221" y="1862889"/>
                  <a:pt x="4416508" y="1856248"/>
                  <a:pt x="4416138" y="1846264"/>
                </a:cubicBezTo>
                <a:cubicBezTo>
                  <a:pt x="4413675" y="1779750"/>
                  <a:pt x="4419709" y="1713149"/>
                  <a:pt x="4424451" y="1646758"/>
                </a:cubicBezTo>
                <a:cubicBezTo>
                  <a:pt x="4425919" y="1626210"/>
                  <a:pt x="4434530" y="1603428"/>
                  <a:pt x="4449389" y="1588569"/>
                </a:cubicBezTo>
                <a:cubicBezTo>
                  <a:pt x="4456453" y="1581505"/>
                  <a:pt x="4466526" y="1578185"/>
                  <a:pt x="4474327" y="1571944"/>
                </a:cubicBezTo>
                <a:cubicBezTo>
                  <a:pt x="4515461" y="1539037"/>
                  <a:pt x="4464371" y="1573587"/>
                  <a:pt x="4507578" y="1530380"/>
                </a:cubicBezTo>
                <a:cubicBezTo>
                  <a:pt x="4514642" y="1523316"/>
                  <a:pt x="4524715" y="1519996"/>
                  <a:pt x="4532516" y="1513755"/>
                </a:cubicBezTo>
                <a:cubicBezTo>
                  <a:pt x="4538636" y="1508859"/>
                  <a:pt x="4543600" y="1502671"/>
                  <a:pt x="4549142" y="1497129"/>
                </a:cubicBezTo>
                <a:cubicBezTo>
                  <a:pt x="4554684" y="1486045"/>
                  <a:pt x="4557005" y="1472640"/>
                  <a:pt x="4565767" y="1463878"/>
                </a:cubicBezTo>
                <a:cubicBezTo>
                  <a:pt x="4571963" y="1457682"/>
                  <a:pt x="4584509" y="1461762"/>
                  <a:pt x="4590705" y="1455566"/>
                </a:cubicBezTo>
                <a:cubicBezTo>
                  <a:pt x="4635039" y="1411232"/>
                  <a:pt x="4557456" y="1444480"/>
                  <a:pt x="4623956" y="1422315"/>
                </a:cubicBezTo>
                <a:cubicBezTo>
                  <a:pt x="4632269" y="1416773"/>
                  <a:pt x="4639764" y="1409747"/>
                  <a:pt x="4648894" y="1405689"/>
                </a:cubicBezTo>
                <a:cubicBezTo>
                  <a:pt x="4664908" y="1398571"/>
                  <a:pt x="4698771" y="1389064"/>
                  <a:pt x="4698771" y="1389064"/>
                </a:cubicBezTo>
                <a:cubicBezTo>
                  <a:pt x="4736068" y="1351764"/>
                  <a:pt x="4691776" y="1391102"/>
                  <a:pt x="4740334" y="1364126"/>
                </a:cubicBezTo>
                <a:cubicBezTo>
                  <a:pt x="4740356" y="1364114"/>
                  <a:pt x="4802669" y="1322569"/>
                  <a:pt x="4815149" y="1314249"/>
                </a:cubicBezTo>
                <a:cubicBezTo>
                  <a:pt x="4823462" y="1308707"/>
                  <a:pt x="4833023" y="1304688"/>
                  <a:pt x="4840087" y="1297624"/>
                </a:cubicBezTo>
                <a:cubicBezTo>
                  <a:pt x="4845629" y="1292082"/>
                  <a:pt x="4849703" y="1284503"/>
                  <a:pt x="4856713" y="1280998"/>
                </a:cubicBezTo>
                <a:cubicBezTo>
                  <a:pt x="4866931" y="1275889"/>
                  <a:pt x="4878978" y="1275824"/>
                  <a:pt x="4889963" y="1272686"/>
                </a:cubicBezTo>
                <a:cubicBezTo>
                  <a:pt x="4898389" y="1270279"/>
                  <a:pt x="4906589" y="1267144"/>
                  <a:pt x="4914902" y="1264373"/>
                </a:cubicBezTo>
                <a:cubicBezTo>
                  <a:pt x="4920444" y="1258831"/>
                  <a:pt x="4924807" y="1251779"/>
                  <a:pt x="4931527" y="1247747"/>
                </a:cubicBezTo>
                <a:cubicBezTo>
                  <a:pt x="4940835" y="1242162"/>
                  <a:pt x="4982476" y="1233294"/>
                  <a:pt x="4989716" y="1231122"/>
                </a:cubicBezTo>
                <a:cubicBezTo>
                  <a:pt x="4989763" y="1231108"/>
                  <a:pt x="5052039" y="1210348"/>
                  <a:pt x="5064531" y="1206184"/>
                </a:cubicBezTo>
                <a:cubicBezTo>
                  <a:pt x="5072844" y="1203413"/>
                  <a:pt x="5082178" y="1202731"/>
                  <a:pt x="5089469" y="1197871"/>
                </a:cubicBezTo>
                <a:cubicBezTo>
                  <a:pt x="5097782" y="1192329"/>
                  <a:pt x="5105278" y="1185304"/>
                  <a:pt x="5114407" y="1181246"/>
                </a:cubicBezTo>
                <a:cubicBezTo>
                  <a:pt x="5114411" y="1181244"/>
                  <a:pt x="5176751" y="1160464"/>
                  <a:pt x="5189222" y="1156307"/>
                </a:cubicBezTo>
                <a:cubicBezTo>
                  <a:pt x="5197535" y="1153536"/>
                  <a:pt x="5206323" y="1151914"/>
                  <a:pt x="5214160" y="1147995"/>
                </a:cubicBezTo>
                <a:cubicBezTo>
                  <a:pt x="5236327" y="1136911"/>
                  <a:pt x="5257150" y="1122582"/>
                  <a:pt x="5280662" y="1114744"/>
                </a:cubicBezTo>
                <a:cubicBezTo>
                  <a:pt x="5304798" y="1106698"/>
                  <a:pt x="5310030" y="1107384"/>
                  <a:pt x="5330538" y="1089806"/>
                </a:cubicBezTo>
                <a:cubicBezTo>
                  <a:pt x="5342439" y="1079605"/>
                  <a:pt x="5352705" y="1067639"/>
                  <a:pt x="5363789" y="1056555"/>
                </a:cubicBezTo>
                <a:lnTo>
                  <a:pt x="5380414" y="1039929"/>
                </a:lnTo>
                <a:cubicBezTo>
                  <a:pt x="5383185" y="1031616"/>
                  <a:pt x="5384219" y="1022505"/>
                  <a:pt x="5388727" y="1014991"/>
                </a:cubicBezTo>
                <a:cubicBezTo>
                  <a:pt x="5392759" y="1008271"/>
                  <a:pt x="5401848" y="1005376"/>
                  <a:pt x="5405353" y="998366"/>
                </a:cubicBezTo>
                <a:cubicBezTo>
                  <a:pt x="5413190" y="982691"/>
                  <a:pt x="5416436" y="965115"/>
                  <a:pt x="5421978" y="948489"/>
                </a:cubicBezTo>
                <a:cubicBezTo>
                  <a:pt x="5424749" y="940176"/>
                  <a:pt x="5425431" y="930842"/>
                  <a:pt x="5430291" y="923551"/>
                </a:cubicBezTo>
                <a:cubicBezTo>
                  <a:pt x="5435833" y="915238"/>
                  <a:pt x="5442858" y="907742"/>
                  <a:pt x="5446916" y="898613"/>
                </a:cubicBezTo>
                <a:cubicBezTo>
                  <a:pt x="5454034" y="882599"/>
                  <a:pt x="5458000" y="865362"/>
                  <a:pt x="5463542" y="848737"/>
                </a:cubicBezTo>
                <a:cubicBezTo>
                  <a:pt x="5466313" y="840424"/>
                  <a:pt x="5466993" y="831089"/>
                  <a:pt x="5471854" y="823798"/>
                </a:cubicBezTo>
                <a:lnTo>
                  <a:pt x="5488480" y="798860"/>
                </a:lnTo>
                <a:cubicBezTo>
                  <a:pt x="5350718" y="752937"/>
                  <a:pt x="5432374" y="777038"/>
                  <a:pt x="5097782" y="798860"/>
                </a:cubicBezTo>
                <a:cubicBezTo>
                  <a:pt x="5089961" y="799370"/>
                  <a:pt x="5087276" y="810590"/>
                  <a:pt x="5081156" y="815486"/>
                </a:cubicBezTo>
                <a:cubicBezTo>
                  <a:pt x="5073355" y="821727"/>
                  <a:pt x="5063803" y="825609"/>
                  <a:pt x="5056218" y="832111"/>
                </a:cubicBezTo>
                <a:cubicBezTo>
                  <a:pt x="5044317" y="842312"/>
                  <a:pt x="5022967" y="865362"/>
                  <a:pt x="5022967" y="865362"/>
                </a:cubicBezTo>
                <a:cubicBezTo>
                  <a:pt x="5010885" y="901610"/>
                  <a:pt x="5011672" y="913830"/>
                  <a:pt x="4989716" y="940177"/>
                </a:cubicBezTo>
                <a:cubicBezTo>
                  <a:pt x="4982190" y="949208"/>
                  <a:pt x="4973809" y="957589"/>
                  <a:pt x="4964778" y="965115"/>
                </a:cubicBezTo>
                <a:cubicBezTo>
                  <a:pt x="4957103" y="971511"/>
                  <a:pt x="4948153" y="976198"/>
                  <a:pt x="4939840" y="981740"/>
                </a:cubicBezTo>
                <a:cubicBezTo>
                  <a:pt x="4925404" y="1025046"/>
                  <a:pt x="4940982" y="990703"/>
                  <a:pt x="4914902" y="1023304"/>
                </a:cubicBezTo>
                <a:cubicBezTo>
                  <a:pt x="4883236" y="1062886"/>
                  <a:pt x="4916086" y="1036369"/>
                  <a:pt x="4873338" y="1064867"/>
                </a:cubicBezTo>
                <a:cubicBezTo>
                  <a:pt x="4867796" y="1075951"/>
                  <a:pt x="4864646" y="1088598"/>
                  <a:pt x="4856713" y="1098118"/>
                </a:cubicBezTo>
                <a:cubicBezTo>
                  <a:pt x="4850317" y="1105793"/>
                  <a:pt x="4838015" y="1106942"/>
                  <a:pt x="4831774" y="1114744"/>
                </a:cubicBezTo>
                <a:cubicBezTo>
                  <a:pt x="4826300" y="1121586"/>
                  <a:pt x="4827970" y="1132168"/>
                  <a:pt x="4823462" y="1139682"/>
                </a:cubicBezTo>
                <a:cubicBezTo>
                  <a:pt x="4812052" y="1158699"/>
                  <a:pt x="4801512" y="1158082"/>
                  <a:pt x="4781898" y="1164620"/>
                </a:cubicBezTo>
                <a:cubicBezTo>
                  <a:pt x="4765196" y="1214724"/>
                  <a:pt x="4787744" y="1166675"/>
                  <a:pt x="4740334" y="1206184"/>
                </a:cubicBezTo>
                <a:cubicBezTo>
                  <a:pt x="4732659" y="1212580"/>
                  <a:pt x="4729950" y="1223321"/>
                  <a:pt x="4723709" y="1231122"/>
                </a:cubicBezTo>
                <a:cubicBezTo>
                  <a:pt x="4708009" y="1250747"/>
                  <a:pt x="4694397" y="1255059"/>
                  <a:pt x="4673833" y="1272686"/>
                </a:cubicBezTo>
                <a:cubicBezTo>
                  <a:pt x="4617839" y="1320682"/>
                  <a:pt x="4679063" y="1277512"/>
                  <a:pt x="4623956" y="1314249"/>
                </a:cubicBezTo>
                <a:cubicBezTo>
                  <a:pt x="4590844" y="1363918"/>
                  <a:pt x="4627006" y="1320732"/>
                  <a:pt x="4582393" y="1347500"/>
                </a:cubicBezTo>
                <a:cubicBezTo>
                  <a:pt x="4525345" y="1381730"/>
                  <a:pt x="4611467" y="1348894"/>
                  <a:pt x="4540829" y="1372438"/>
                </a:cubicBezTo>
                <a:cubicBezTo>
                  <a:pt x="4513025" y="1400242"/>
                  <a:pt x="4535968" y="1379473"/>
                  <a:pt x="4499265" y="1405689"/>
                </a:cubicBezTo>
                <a:cubicBezTo>
                  <a:pt x="4487991" y="1413742"/>
                  <a:pt x="4477763" y="1423284"/>
                  <a:pt x="4466014" y="1430627"/>
                </a:cubicBezTo>
                <a:cubicBezTo>
                  <a:pt x="4410798" y="1465137"/>
                  <a:pt x="4453578" y="1429563"/>
                  <a:pt x="4407825" y="1463878"/>
                </a:cubicBezTo>
                <a:cubicBezTo>
                  <a:pt x="4393631" y="1474523"/>
                  <a:pt x="4380797" y="1486954"/>
                  <a:pt x="4366262" y="1497129"/>
                </a:cubicBezTo>
                <a:cubicBezTo>
                  <a:pt x="4353026" y="1506395"/>
                  <a:pt x="4337846" y="1512676"/>
                  <a:pt x="4324698" y="1522067"/>
                </a:cubicBezTo>
                <a:cubicBezTo>
                  <a:pt x="4318321" y="1526622"/>
                  <a:pt x="4314193" y="1533797"/>
                  <a:pt x="4308073" y="1538693"/>
                </a:cubicBezTo>
                <a:cubicBezTo>
                  <a:pt x="4300271" y="1544934"/>
                  <a:pt x="4290936" y="1549077"/>
                  <a:pt x="4283134" y="1555318"/>
                </a:cubicBezTo>
                <a:cubicBezTo>
                  <a:pt x="4277014" y="1560214"/>
                  <a:pt x="4273030" y="1567597"/>
                  <a:pt x="4266509" y="1571944"/>
                </a:cubicBezTo>
                <a:cubicBezTo>
                  <a:pt x="4256198" y="1578818"/>
                  <a:pt x="4244342" y="1583027"/>
                  <a:pt x="4233258" y="1588569"/>
                </a:cubicBezTo>
                <a:cubicBezTo>
                  <a:pt x="4195141" y="1626688"/>
                  <a:pt x="4243770" y="1581561"/>
                  <a:pt x="4183382" y="1621820"/>
                </a:cubicBezTo>
                <a:cubicBezTo>
                  <a:pt x="4176861" y="1626167"/>
                  <a:pt x="4173561" y="1634557"/>
                  <a:pt x="4166756" y="1638446"/>
                </a:cubicBezTo>
                <a:cubicBezTo>
                  <a:pt x="4081004" y="1687447"/>
                  <a:pt x="4160521" y="1633251"/>
                  <a:pt x="4100254" y="1663384"/>
                </a:cubicBezTo>
                <a:cubicBezTo>
                  <a:pt x="4085803" y="1670610"/>
                  <a:pt x="4073400" y="1681636"/>
                  <a:pt x="4058691" y="1688322"/>
                </a:cubicBezTo>
                <a:cubicBezTo>
                  <a:pt x="4042737" y="1695574"/>
                  <a:pt x="4025440" y="1699405"/>
                  <a:pt x="4008814" y="1704947"/>
                </a:cubicBezTo>
                <a:cubicBezTo>
                  <a:pt x="4000501" y="1707718"/>
                  <a:pt x="3991167" y="1708399"/>
                  <a:pt x="3983876" y="1713260"/>
                </a:cubicBezTo>
                <a:cubicBezTo>
                  <a:pt x="3975563" y="1718802"/>
                  <a:pt x="3949246" y="1727463"/>
                  <a:pt x="3958938" y="1729886"/>
                </a:cubicBezTo>
                <a:cubicBezTo>
                  <a:pt x="3977946" y="1734638"/>
                  <a:pt x="3997534" y="1721573"/>
                  <a:pt x="4017127" y="1721573"/>
                </a:cubicBezTo>
                <a:cubicBezTo>
                  <a:pt x="4031256" y="1721573"/>
                  <a:pt x="3989418" y="1727115"/>
                  <a:pt x="3975563" y="1729886"/>
                </a:cubicBezTo>
                <a:cubicBezTo>
                  <a:pt x="3897595" y="1768870"/>
                  <a:pt x="3995143" y="1722055"/>
                  <a:pt x="3892436" y="1763137"/>
                </a:cubicBezTo>
                <a:cubicBezTo>
                  <a:pt x="3864727" y="1774220"/>
                  <a:pt x="3837621" y="1786949"/>
                  <a:pt x="3809309" y="1796387"/>
                </a:cubicBezTo>
                <a:lnTo>
                  <a:pt x="3734494" y="1821326"/>
                </a:lnTo>
                <a:cubicBezTo>
                  <a:pt x="3726181" y="1824097"/>
                  <a:pt x="3717393" y="1825719"/>
                  <a:pt x="3709556" y="1829638"/>
                </a:cubicBezTo>
                <a:cubicBezTo>
                  <a:pt x="3698472" y="1835180"/>
                  <a:pt x="3688061" y="1842345"/>
                  <a:pt x="3676305" y="1846264"/>
                </a:cubicBezTo>
                <a:cubicBezTo>
                  <a:pt x="3654628" y="1853490"/>
                  <a:pt x="3609803" y="1862889"/>
                  <a:pt x="3609803" y="1862889"/>
                </a:cubicBezTo>
                <a:cubicBezTo>
                  <a:pt x="3601490" y="1868431"/>
                  <a:pt x="3593801" y="1875047"/>
                  <a:pt x="3584865" y="1879515"/>
                </a:cubicBezTo>
                <a:cubicBezTo>
                  <a:pt x="3577028" y="1883434"/>
                  <a:pt x="3568428" y="1885702"/>
                  <a:pt x="3559927" y="1887827"/>
                </a:cubicBezTo>
                <a:cubicBezTo>
                  <a:pt x="3520739" y="1897624"/>
                  <a:pt x="3502412" y="1897413"/>
                  <a:pt x="3460174" y="1904453"/>
                </a:cubicBezTo>
                <a:cubicBezTo>
                  <a:pt x="3399343" y="1914592"/>
                  <a:pt x="3438636" y="1908232"/>
                  <a:pt x="3393673" y="1921078"/>
                </a:cubicBezTo>
                <a:cubicBezTo>
                  <a:pt x="3382688" y="1924217"/>
                  <a:pt x="3371407" y="1926252"/>
                  <a:pt x="3360422" y="1929391"/>
                </a:cubicBezTo>
                <a:cubicBezTo>
                  <a:pt x="3276933" y="1953245"/>
                  <a:pt x="3406189" y="1920026"/>
                  <a:pt x="3302233" y="1946017"/>
                </a:cubicBezTo>
                <a:cubicBezTo>
                  <a:pt x="3283990" y="1958178"/>
                  <a:pt x="3265136" y="1972236"/>
                  <a:pt x="3244043" y="1979267"/>
                </a:cubicBezTo>
                <a:cubicBezTo>
                  <a:pt x="3181978" y="1999956"/>
                  <a:pt x="3188729" y="1991019"/>
                  <a:pt x="3135978" y="2004206"/>
                </a:cubicBezTo>
                <a:cubicBezTo>
                  <a:pt x="3127477" y="2006331"/>
                  <a:pt x="3119632" y="2010800"/>
                  <a:pt x="3111040" y="2012518"/>
                </a:cubicBezTo>
                <a:cubicBezTo>
                  <a:pt x="3091827" y="2016360"/>
                  <a:pt x="3072064" y="2016988"/>
                  <a:pt x="3052851" y="2020831"/>
                </a:cubicBezTo>
                <a:cubicBezTo>
                  <a:pt x="3030445" y="2025312"/>
                  <a:pt x="3008516" y="2031915"/>
                  <a:pt x="2986349" y="2037457"/>
                </a:cubicBezTo>
                <a:cubicBezTo>
                  <a:pt x="2975265" y="2040228"/>
                  <a:pt x="2963936" y="2042156"/>
                  <a:pt x="2953098" y="2045769"/>
                </a:cubicBezTo>
                <a:lnTo>
                  <a:pt x="2903222" y="2062395"/>
                </a:lnTo>
                <a:cubicBezTo>
                  <a:pt x="2894909" y="2065166"/>
                  <a:pt x="2886926" y="2069266"/>
                  <a:pt x="2878283" y="2070707"/>
                </a:cubicBezTo>
                <a:cubicBezTo>
                  <a:pt x="2707373" y="2099193"/>
                  <a:pt x="2919161" y="2062531"/>
                  <a:pt x="2795156" y="2087333"/>
                </a:cubicBezTo>
                <a:cubicBezTo>
                  <a:pt x="2778629" y="2090639"/>
                  <a:pt x="2761733" y="2091990"/>
                  <a:pt x="2745280" y="2095646"/>
                </a:cubicBezTo>
                <a:cubicBezTo>
                  <a:pt x="2736726" y="2097547"/>
                  <a:pt x="2729002" y="2102626"/>
                  <a:pt x="2720342" y="2103958"/>
                </a:cubicBezTo>
                <a:cubicBezTo>
                  <a:pt x="2692818" y="2108192"/>
                  <a:pt x="2664891" y="2109196"/>
                  <a:pt x="2637214" y="2112271"/>
                </a:cubicBezTo>
                <a:cubicBezTo>
                  <a:pt x="2528746" y="2124323"/>
                  <a:pt x="2541526" y="2129120"/>
                  <a:pt x="2387833" y="2137209"/>
                </a:cubicBezTo>
                <a:lnTo>
                  <a:pt x="2229891" y="2145522"/>
                </a:lnTo>
                <a:cubicBezTo>
                  <a:pt x="2191071" y="2147875"/>
                  <a:pt x="2152379" y="2152422"/>
                  <a:pt x="2113513" y="2153835"/>
                </a:cubicBezTo>
                <a:cubicBezTo>
                  <a:pt x="1999947" y="2157965"/>
                  <a:pt x="1886298" y="2159376"/>
                  <a:pt x="1772691" y="2162147"/>
                </a:cubicBezTo>
                <a:cubicBezTo>
                  <a:pt x="1601164" y="2172868"/>
                  <a:pt x="1592194" y="2179059"/>
                  <a:pt x="1381993" y="2153835"/>
                </a:cubicBezTo>
                <a:cubicBezTo>
                  <a:pt x="1365258" y="2151827"/>
                  <a:pt x="1415416" y="2149178"/>
                  <a:pt x="1431869" y="2145522"/>
                </a:cubicBezTo>
                <a:cubicBezTo>
                  <a:pt x="1440423" y="2143621"/>
                  <a:pt x="1448494" y="2139980"/>
                  <a:pt x="1456807" y="2137209"/>
                </a:cubicBezTo>
                <a:cubicBezTo>
                  <a:pt x="1477261" y="2116755"/>
                  <a:pt x="1494022" y="2104341"/>
                  <a:pt x="1506683" y="2079020"/>
                </a:cubicBezTo>
                <a:cubicBezTo>
                  <a:pt x="1510602" y="2071183"/>
                  <a:pt x="1508154" y="2059556"/>
                  <a:pt x="1514996" y="2054082"/>
                </a:cubicBezTo>
                <a:cubicBezTo>
                  <a:pt x="1523917" y="2046945"/>
                  <a:pt x="1536834" y="2046296"/>
                  <a:pt x="1548247" y="2045769"/>
                </a:cubicBezTo>
                <a:cubicBezTo>
                  <a:pt x="1717183" y="2037972"/>
                  <a:pt x="2055323" y="2029144"/>
                  <a:pt x="2055323" y="2029144"/>
                </a:cubicBezTo>
                <a:cubicBezTo>
                  <a:pt x="2071949" y="2026373"/>
                  <a:pt x="2088514" y="2023215"/>
                  <a:pt x="2105200" y="2020831"/>
                </a:cubicBezTo>
                <a:cubicBezTo>
                  <a:pt x="2175726" y="2010756"/>
                  <a:pt x="2156118" y="2016905"/>
                  <a:pt x="2213265" y="2004206"/>
                </a:cubicBezTo>
                <a:cubicBezTo>
                  <a:pt x="2224418" y="2001728"/>
                  <a:pt x="2235531" y="1999032"/>
                  <a:pt x="2246516" y="1995893"/>
                </a:cubicBezTo>
                <a:cubicBezTo>
                  <a:pt x="2254941" y="1993486"/>
                  <a:pt x="2262811" y="1989021"/>
                  <a:pt x="2271454" y="1987580"/>
                </a:cubicBezTo>
                <a:cubicBezTo>
                  <a:pt x="2344833" y="1975350"/>
                  <a:pt x="2472195" y="1973544"/>
                  <a:pt x="2529149" y="1970955"/>
                </a:cubicBezTo>
                <a:cubicBezTo>
                  <a:pt x="2540233" y="1965413"/>
                  <a:pt x="2550644" y="1958248"/>
                  <a:pt x="2562400" y="1954329"/>
                </a:cubicBezTo>
                <a:cubicBezTo>
                  <a:pt x="2575804" y="1949861"/>
                  <a:pt x="2590062" y="1948544"/>
                  <a:pt x="2603963" y="1946017"/>
                </a:cubicBezTo>
                <a:cubicBezTo>
                  <a:pt x="2688513" y="1930645"/>
                  <a:pt x="2670251" y="1936739"/>
                  <a:pt x="2795156" y="1929391"/>
                </a:cubicBezTo>
                <a:cubicBezTo>
                  <a:pt x="2854949" y="1909459"/>
                  <a:pt x="2780280" y="1933641"/>
                  <a:pt x="2853345" y="1912766"/>
                </a:cubicBezTo>
                <a:cubicBezTo>
                  <a:pt x="2861770" y="1910359"/>
                  <a:pt x="2869623" y="1905785"/>
                  <a:pt x="2878283" y="1904453"/>
                </a:cubicBezTo>
                <a:cubicBezTo>
                  <a:pt x="2905807" y="1900218"/>
                  <a:pt x="2933754" y="1899394"/>
                  <a:pt x="2961411" y="1896140"/>
                </a:cubicBezTo>
                <a:cubicBezTo>
                  <a:pt x="2980870" y="1893851"/>
                  <a:pt x="3000118" y="1889914"/>
                  <a:pt x="3019600" y="1887827"/>
                </a:cubicBezTo>
                <a:cubicBezTo>
                  <a:pt x="3077720" y="1881600"/>
                  <a:pt x="3194167" y="1871202"/>
                  <a:pt x="3194167" y="1871202"/>
                </a:cubicBezTo>
                <a:cubicBezTo>
                  <a:pt x="3208022" y="1868431"/>
                  <a:pt x="3222544" y="1867961"/>
                  <a:pt x="3235731" y="1862889"/>
                </a:cubicBezTo>
                <a:cubicBezTo>
                  <a:pt x="3258863" y="1853992"/>
                  <a:pt x="3278189" y="1835649"/>
                  <a:pt x="3302233" y="1829638"/>
                </a:cubicBezTo>
                <a:cubicBezTo>
                  <a:pt x="3336721" y="1821016"/>
                  <a:pt x="3362594" y="1816354"/>
                  <a:pt x="3393673" y="1804700"/>
                </a:cubicBezTo>
                <a:cubicBezTo>
                  <a:pt x="3407644" y="1799461"/>
                  <a:pt x="3420974" y="1792463"/>
                  <a:pt x="3435236" y="1788075"/>
                </a:cubicBezTo>
                <a:cubicBezTo>
                  <a:pt x="3484202" y="1773009"/>
                  <a:pt x="3504196" y="1771039"/>
                  <a:pt x="3551614" y="1763137"/>
                </a:cubicBezTo>
                <a:cubicBezTo>
                  <a:pt x="3557156" y="1757595"/>
                  <a:pt x="3561230" y="1750016"/>
                  <a:pt x="3568240" y="1746511"/>
                </a:cubicBezTo>
                <a:cubicBezTo>
                  <a:pt x="3583914" y="1738674"/>
                  <a:pt x="3618116" y="1729886"/>
                  <a:pt x="3618116" y="1729886"/>
                </a:cubicBezTo>
                <a:cubicBezTo>
                  <a:pt x="3651578" y="1696424"/>
                  <a:pt x="3614372" y="1727927"/>
                  <a:pt x="3667993" y="1704947"/>
                </a:cubicBezTo>
                <a:cubicBezTo>
                  <a:pt x="3748363" y="1670503"/>
                  <a:pt x="3630720" y="1703875"/>
                  <a:pt x="3726182" y="1680009"/>
                </a:cubicBezTo>
                <a:cubicBezTo>
                  <a:pt x="3734495" y="1674467"/>
                  <a:pt x="3742184" y="1667852"/>
                  <a:pt x="3751120" y="1663384"/>
                </a:cubicBezTo>
                <a:cubicBezTo>
                  <a:pt x="3758957" y="1659465"/>
                  <a:pt x="3768767" y="1659932"/>
                  <a:pt x="3776058" y="1655071"/>
                </a:cubicBezTo>
                <a:cubicBezTo>
                  <a:pt x="3785839" y="1648550"/>
                  <a:pt x="3791965" y="1637659"/>
                  <a:pt x="3800996" y="1630133"/>
                </a:cubicBezTo>
                <a:cubicBezTo>
                  <a:pt x="3822484" y="1612226"/>
                  <a:pt x="3825876" y="1613526"/>
                  <a:pt x="3850873" y="1605195"/>
                </a:cubicBezTo>
                <a:cubicBezTo>
                  <a:pt x="3859186" y="1599653"/>
                  <a:pt x="3868385" y="1595252"/>
                  <a:pt x="3875811" y="1588569"/>
                </a:cubicBezTo>
                <a:cubicBezTo>
                  <a:pt x="3896200" y="1570219"/>
                  <a:pt x="3910479" y="1544493"/>
                  <a:pt x="3934000" y="1530380"/>
                </a:cubicBezTo>
                <a:cubicBezTo>
                  <a:pt x="3986189" y="1499066"/>
                  <a:pt x="3961112" y="1512667"/>
                  <a:pt x="4008814" y="1488817"/>
                </a:cubicBezTo>
                <a:cubicBezTo>
                  <a:pt x="4014356" y="1483275"/>
                  <a:pt x="4020423" y="1478212"/>
                  <a:pt x="4025440" y="1472191"/>
                </a:cubicBezTo>
                <a:cubicBezTo>
                  <a:pt x="4034309" y="1461548"/>
                  <a:pt x="4040581" y="1448737"/>
                  <a:pt x="4050378" y="1438940"/>
                </a:cubicBezTo>
                <a:cubicBezTo>
                  <a:pt x="4060175" y="1429143"/>
                  <a:pt x="4072279" y="1421947"/>
                  <a:pt x="4083629" y="1414002"/>
                </a:cubicBezTo>
                <a:cubicBezTo>
                  <a:pt x="4112414" y="1393853"/>
                  <a:pt x="4130206" y="1388035"/>
                  <a:pt x="4150131" y="1364126"/>
                </a:cubicBezTo>
                <a:cubicBezTo>
                  <a:pt x="4210637" y="1291520"/>
                  <a:pt x="4143710" y="1369600"/>
                  <a:pt x="4191694" y="1297624"/>
                </a:cubicBezTo>
                <a:cubicBezTo>
                  <a:pt x="4196041" y="1291103"/>
                  <a:pt x="4202778" y="1286540"/>
                  <a:pt x="4208320" y="1280998"/>
                </a:cubicBezTo>
                <a:cubicBezTo>
                  <a:pt x="4202778" y="1275456"/>
                  <a:pt x="4198898" y="1267460"/>
                  <a:pt x="4191694" y="1264373"/>
                </a:cubicBezTo>
                <a:cubicBezTo>
                  <a:pt x="4178708" y="1258807"/>
                  <a:pt x="4163838" y="1259487"/>
                  <a:pt x="4150131" y="1256060"/>
                </a:cubicBezTo>
                <a:cubicBezTo>
                  <a:pt x="4141630" y="1253935"/>
                  <a:pt x="4133506" y="1250518"/>
                  <a:pt x="4125193" y="1247747"/>
                </a:cubicBezTo>
                <a:cubicBezTo>
                  <a:pt x="4077433" y="1199988"/>
                  <a:pt x="4102217" y="1212380"/>
                  <a:pt x="4058691" y="1197871"/>
                </a:cubicBezTo>
                <a:cubicBezTo>
                  <a:pt x="4011418" y="1150598"/>
                  <a:pt x="4056935" y="1188680"/>
                  <a:pt x="4008814" y="1164620"/>
                </a:cubicBezTo>
                <a:cubicBezTo>
                  <a:pt x="3944353" y="1132390"/>
                  <a:pt x="4021624" y="1160578"/>
                  <a:pt x="3958938" y="1139682"/>
                </a:cubicBezTo>
                <a:cubicBezTo>
                  <a:pt x="3950625" y="1131369"/>
                  <a:pt x="3944515" y="1120001"/>
                  <a:pt x="3934000" y="1114744"/>
                </a:cubicBezTo>
                <a:cubicBezTo>
                  <a:pt x="3921363" y="1108425"/>
                  <a:pt x="3906337" y="1108959"/>
                  <a:pt x="3892436" y="1106431"/>
                </a:cubicBezTo>
                <a:cubicBezTo>
                  <a:pt x="3828064" y="1094727"/>
                  <a:pt x="3861593" y="1104462"/>
                  <a:pt x="3817622" y="1089806"/>
                </a:cubicBezTo>
                <a:cubicBezTo>
                  <a:pt x="3746153" y="1042160"/>
                  <a:pt x="3836575" y="1099282"/>
                  <a:pt x="3767745" y="1064867"/>
                </a:cubicBezTo>
                <a:cubicBezTo>
                  <a:pt x="3758809" y="1060399"/>
                  <a:pt x="3751990" y="1052177"/>
                  <a:pt x="3742807" y="1048242"/>
                </a:cubicBezTo>
                <a:cubicBezTo>
                  <a:pt x="3732306" y="1043742"/>
                  <a:pt x="3720541" y="1043068"/>
                  <a:pt x="3709556" y="1039929"/>
                </a:cubicBezTo>
                <a:cubicBezTo>
                  <a:pt x="3701131" y="1037522"/>
                  <a:pt x="3693292" y="1032856"/>
                  <a:pt x="3684618" y="1031617"/>
                </a:cubicBezTo>
                <a:cubicBezTo>
                  <a:pt x="3654320" y="1027289"/>
                  <a:pt x="3623658" y="1026075"/>
                  <a:pt x="3593178" y="1023304"/>
                </a:cubicBezTo>
                <a:cubicBezTo>
                  <a:pt x="3582094" y="1020533"/>
                  <a:pt x="3570912" y="1018130"/>
                  <a:pt x="3559927" y="1014991"/>
                </a:cubicBezTo>
                <a:cubicBezTo>
                  <a:pt x="3551502" y="1012584"/>
                  <a:pt x="3543751" y="1006678"/>
                  <a:pt x="3534989" y="1006678"/>
                </a:cubicBezTo>
                <a:cubicBezTo>
                  <a:pt x="3399186" y="1006678"/>
                  <a:pt x="3263440" y="1012220"/>
                  <a:pt x="3127665" y="1014991"/>
                </a:cubicBezTo>
                <a:cubicBezTo>
                  <a:pt x="3085815" y="1021966"/>
                  <a:pt x="3052705" y="1026122"/>
                  <a:pt x="3011287" y="1039929"/>
                </a:cubicBezTo>
                <a:cubicBezTo>
                  <a:pt x="3002974" y="1042700"/>
                  <a:pt x="2994186" y="1044323"/>
                  <a:pt x="2986349" y="1048242"/>
                </a:cubicBezTo>
                <a:cubicBezTo>
                  <a:pt x="2928943" y="1076945"/>
                  <a:pt x="2997361" y="1055879"/>
                  <a:pt x="2928160" y="1073180"/>
                </a:cubicBezTo>
                <a:cubicBezTo>
                  <a:pt x="2871563" y="1129777"/>
                  <a:pt x="2960001" y="1043512"/>
                  <a:pt x="2886596" y="1106431"/>
                </a:cubicBezTo>
                <a:cubicBezTo>
                  <a:pt x="2874695" y="1116632"/>
                  <a:pt x="2864429" y="1128598"/>
                  <a:pt x="2853345" y="1139682"/>
                </a:cubicBezTo>
                <a:lnTo>
                  <a:pt x="2828407" y="1164620"/>
                </a:lnTo>
                <a:cubicBezTo>
                  <a:pt x="2822865" y="1170162"/>
                  <a:pt x="2816129" y="1174725"/>
                  <a:pt x="2811782" y="1181246"/>
                </a:cubicBezTo>
                <a:cubicBezTo>
                  <a:pt x="2806240" y="1189559"/>
                  <a:pt x="2801794" y="1198717"/>
                  <a:pt x="2795156" y="1206184"/>
                </a:cubicBezTo>
                <a:cubicBezTo>
                  <a:pt x="2749915" y="1257080"/>
                  <a:pt x="2748734" y="1239111"/>
                  <a:pt x="2728654" y="1289311"/>
                </a:cubicBezTo>
                <a:cubicBezTo>
                  <a:pt x="2694236" y="1375355"/>
                  <a:pt x="2734833" y="1304981"/>
                  <a:pt x="2678778" y="1389064"/>
                </a:cubicBezTo>
                <a:lnTo>
                  <a:pt x="2662153" y="1414002"/>
                </a:lnTo>
                <a:cubicBezTo>
                  <a:pt x="2659382" y="1425086"/>
                  <a:pt x="2658341" y="1436752"/>
                  <a:pt x="2653840" y="1447253"/>
                </a:cubicBezTo>
                <a:cubicBezTo>
                  <a:pt x="2646319" y="1464801"/>
                  <a:pt x="2616351" y="1497183"/>
                  <a:pt x="2603963" y="1505442"/>
                </a:cubicBezTo>
                <a:cubicBezTo>
                  <a:pt x="2595650" y="1510984"/>
                  <a:pt x="2586610" y="1515565"/>
                  <a:pt x="2579025" y="1522067"/>
                </a:cubicBezTo>
                <a:cubicBezTo>
                  <a:pt x="2579002" y="1522087"/>
                  <a:pt x="2537473" y="1563620"/>
                  <a:pt x="2529149" y="1571944"/>
                </a:cubicBezTo>
                <a:cubicBezTo>
                  <a:pt x="2523607" y="1577486"/>
                  <a:pt x="2516870" y="1582048"/>
                  <a:pt x="2512523" y="1588569"/>
                </a:cubicBezTo>
                <a:cubicBezTo>
                  <a:pt x="2474413" y="1645737"/>
                  <a:pt x="2498229" y="1632128"/>
                  <a:pt x="2454334" y="1646758"/>
                </a:cubicBezTo>
                <a:cubicBezTo>
                  <a:pt x="2451563" y="1655071"/>
                  <a:pt x="2452218" y="1665501"/>
                  <a:pt x="2446022" y="1671697"/>
                </a:cubicBezTo>
                <a:cubicBezTo>
                  <a:pt x="2439826" y="1677893"/>
                  <a:pt x="2428597" y="1675501"/>
                  <a:pt x="2421083" y="1680009"/>
                </a:cubicBezTo>
                <a:cubicBezTo>
                  <a:pt x="2364028" y="1714242"/>
                  <a:pt x="2450168" y="1681400"/>
                  <a:pt x="2379520" y="1704947"/>
                </a:cubicBezTo>
                <a:cubicBezTo>
                  <a:pt x="2308062" y="1752588"/>
                  <a:pt x="2398467" y="1695475"/>
                  <a:pt x="2329643" y="1729886"/>
                </a:cubicBezTo>
                <a:cubicBezTo>
                  <a:pt x="2284246" y="1752584"/>
                  <a:pt x="2325732" y="1742288"/>
                  <a:pt x="2279767" y="1754824"/>
                </a:cubicBezTo>
                <a:cubicBezTo>
                  <a:pt x="2257723" y="1760836"/>
                  <a:pt x="2213265" y="1771449"/>
                  <a:pt x="2213265" y="1771449"/>
                </a:cubicBezTo>
                <a:cubicBezTo>
                  <a:pt x="2214634" y="1753657"/>
                  <a:pt x="2236244" y="1636487"/>
                  <a:pt x="2204953" y="1605195"/>
                </a:cubicBezTo>
                <a:cubicBezTo>
                  <a:pt x="2196875" y="1597116"/>
                  <a:pt x="2182687" y="1610369"/>
                  <a:pt x="2171702" y="1613507"/>
                </a:cubicBezTo>
                <a:cubicBezTo>
                  <a:pt x="2132708" y="1624648"/>
                  <a:pt x="2157852" y="1619444"/>
                  <a:pt x="2113513" y="1638446"/>
                </a:cubicBezTo>
                <a:cubicBezTo>
                  <a:pt x="2079390" y="1653070"/>
                  <a:pt x="2090362" y="1642065"/>
                  <a:pt x="2047011" y="1655071"/>
                </a:cubicBezTo>
                <a:cubicBezTo>
                  <a:pt x="2032718" y="1659359"/>
                  <a:pt x="2019471" y="1666598"/>
                  <a:pt x="2005447" y="1671697"/>
                </a:cubicBezTo>
                <a:cubicBezTo>
                  <a:pt x="1988977" y="1677686"/>
                  <a:pt x="1972196" y="1682780"/>
                  <a:pt x="1955571" y="1688322"/>
                </a:cubicBezTo>
                <a:cubicBezTo>
                  <a:pt x="1947258" y="1691093"/>
                  <a:pt x="1938470" y="1692716"/>
                  <a:pt x="1930633" y="1696635"/>
                </a:cubicBezTo>
                <a:cubicBezTo>
                  <a:pt x="1903500" y="1710201"/>
                  <a:pt x="1878318" y="1724751"/>
                  <a:pt x="1847505" y="1729886"/>
                </a:cubicBezTo>
                <a:lnTo>
                  <a:pt x="1797629" y="1738198"/>
                </a:lnTo>
                <a:cubicBezTo>
                  <a:pt x="1789316" y="1740969"/>
                  <a:pt x="1781192" y="1744386"/>
                  <a:pt x="1772691" y="1746511"/>
                </a:cubicBezTo>
                <a:cubicBezTo>
                  <a:pt x="1758984" y="1749938"/>
                  <a:pt x="1744660" y="1750764"/>
                  <a:pt x="1731127" y="1754824"/>
                </a:cubicBezTo>
                <a:cubicBezTo>
                  <a:pt x="1716834" y="1759112"/>
                  <a:pt x="1703959" y="1767523"/>
                  <a:pt x="1689563" y="1771449"/>
                </a:cubicBezTo>
                <a:cubicBezTo>
                  <a:pt x="1669278" y="1776981"/>
                  <a:pt x="1587983" y="1786225"/>
                  <a:pt x="1573185" y="1788075"/>
                </a:cubicBezTo>
                <a:cubicBezTo>
                  <a:pt x="1548247" y="1785304"/>
                  <a:pt x="1517964" y="1795437"/>
                  <a:pt x="1498371" y="1779762"/>
                </a:cubicBezTo>
                <a:cubicBezTo>
                  <a:pt x="1483570" y="1767921"/>
                  <a:pt x="1553302" y="1747597"/>
                  <a:pt x="1556560" y="1746511"/>
                </a:cubicBezTo>
                <a:cubicBezTo>
                  <a:pt x="1567644" y="1738198"/>
                  <a:pt x="1577782" y="1728447"/>
                  <a:pt x="1589811" y="1721573"/>
                </a:cubicBezTo>
                <a:cubicBezTo>
                  <a:pt x="1597419" y="1717226"/>
                  <a:pt x="1606545" y="1716337"/>
                  <a:pt x="1614749" y="1713260"/>
                </a:cubicBezTo>
                <a:cubicBezTo>
                  <a:pt x="1628721" y="1708021"/>
                  <a:pt x="1643269" y="1703882"/>
                  <a:pt x="1656313" y="1696635"/>
                </a:cubicBezTo>
                <a:cubicBezTo>
                  <a:pt x="1725234" y="1658346"/>
                  <a:pt x="1651126" y="1679385"/>
                  <a:pt x="1731127" y="1663384"/>
                </a:cubicBezTo>
                <a:cubicBezTo>
                  <a:pt x="1769846" y="1624665"/>
                  <a:pt x="1719721" y="1669087"/>
                  <a:pt x="1781003" y="1638446"/>
                </a:cubicBezTo>
                <a:cubicBezTo>
                  <a:pt x="1788013" y="1634941"/>
                  <a:pt x="1790619" y="1625325"/>
                  <a:pt x="1797629" y="1621820"/>
                </a:cubicBezTo>
                <a:cubicBezTo>
                  <a:pt x="1807848" y="1616711"/>
                  <a:pt x="1819796" y="1616278"/>
                  <a:pt x="1830880" y="1613507"/>
                </a:cubicBezTo>
                <a:cubicBezTo>
                  <a:pt x="1893488" y="1571769"/>
                  <a:pt x="1813919" y="1620776"/>
                  <a:pt x="1889069" y="1588569"/>
                </a:cubicBezTo>
                <a:cubicBezTo>
                  <a:pt x="1898252" y="1584634"/>
                  <a:pt x="1904824" y="1575879"/>
                  <a:pt x="1914007" y="1571944"/>
                </a:cubicBezTo>
                <a:cubicBezTo>
                  <a:pt x="1924508" y="1567444"/>
                  <a:pt x="1936315" y="1566914"/>
                  <a:pt x="1947258" y="1563631"/>
                </a:cubicBezTo>
                <a:cubicBezTo>
                  <a:pt x="1964044" y="1558595"/>
                  <a:pt x="1980133" y="1551256"/>
                  <a:pt x="1997134" y="1547006"/>
                </a:cubicBezTo>
                <a:cubicBezTo>
                  <a:pt x="2008218" y="1544235"/>
                  <a:pt x="2019400" y="1541832"/>
                  <a:pt x="2030385" y="1538693"/>
                </a:cubicBezTo>
                <a:cubicBezTo>
                  <a:pt x="2038810" y="1536286"/>
                  <a:pt x="2047486" y="1534299"/>
                  <a:pt x="2055323" y="1530380"/>
                </a:cubicBezTo>
                <a:cubicBezTo>
                  <a:pt x="2064259" y="1525912"/>
                  <a:pt x="2070623" y="1516384"/>
                  <a:pt x="2080262" y="1513755"/>
                </a:cubicBezTo>
                <a:cubicBezTo>
                  <a:pt x="2139277" y="1497660"/>
                  <a:pt x="2134717" y="1514115"/>
                  <a:pt x="2180014" y="1497129"/>
                </a:cubicBezTo>
                <a:cubicBezTo>
                  <a:pt x="2191617" y="1492778"/>
                  <a:pt x="2201875" y="1485385"/>
                  <a:pt x="2213265" y="1480504"/>
                </a:cubicBezTo>
                <a:cubicBezTo>
                  <a:pt x="2221319" y="1477052"/>
                  <a:pt x="2230366" y="1476110"/>
                  <a:pt x="2238203" y="1472191"/>
                </a:cubicBezTo>
                <a:cubicBezTo>
                  <a:pt x="2298179" y="1442204"/>
                  <a:pt x="2223538" y="1468082"/>
                  <a:pt x="2296393" y="1438940"/>
                </a:cubicBezTo>
                <a:cubicBezTo>
                  <a:pt x="2312664" y="1432431"/>
                  <a:pt x="2346269" y="1422315"/>
                  <a:pt x="2346269" y="1422315"/>
                </a:cubicBezTo>
                <a:cubicBezTo>
                  <a:pt x="2417739" y="1374667"/>
                  <a:pt x="2327313" y="1431793"/>
                  <a:pt x="2396145" y="1397377"/>
                </a:cubicBezTo>
                <a:cubicBezTo>
                  <a:pt x="2417115" y="1386892"/>
                  <a:pt x="2422247" y="1379587"/>
                  <a:pt x="2437709" y="1364126"/>
                </a:cubicBezTo>
                <a:cubicBezTo>
                  <a:pt x="2458802" y="1300845"/>
                  <a:pt x="2450897" y="1331434"/>
                  <a:pt x="2462647" y="1272686"/>
                </a:cubicBezTo>
                <a:cubicBezTo>
                  <a:pt x="2459876" y="1220039"/>
                  <a:pt x="2483578" y="1158610"/>
                  <a:pt x="2454334" y="1114744"/>
                </a:cubicBezTo>
                <a:cubicBezTo>
                  <a:pt x="2437357" y="1089279"/>
                  <a:pt x="2393034" y="1117738"/>
                  <a:pt x="2362894" y="1123057"/>
                </a:cubicBezTo>
                <a:cubicBezTo>
                  <a:pt x="2345636" y="1126103"/>
                  <a:pt x="2329643" y="1134140"/>
                  <a:pt x="2313018" y="1139682"/>
                </a:cubicBezTo>
                <a:lnTo>
                  <a:pt x="2213265" y="1172933"/>
                </a:lnTo>
                <a:lnTo>
                  <a:pt x="2163389" y="1189558"/>
                </a:lnTo>
                <a:lnTo>
                  <a:pt x="2138451" y="1197871"/>
                </a:lnTo>
                <a:cubicBezTo>
                  <a:pt x="2102488" y="1251814"/>
                  <a:pt x="2146383" y="1198088"/>
                  <a:pt x="2088574" y="1231122"/>
                </a:cubicBezTo>
                <a:cubicBezTo>
                  <a:pt x="2078367" y="1236955"/>
                  <a:pt x="2072562" y="1248409"/>
                  <a:pt x="2063636" y="1256060"/>
                </a:cubicBezTo>
                <a:cubicBezTo>
                  <a:pt x="1976300" y="1330919"/>
                  <a:pt x="2082285" y="1236801"/>
                  <a:pt x="1997134" y="1297624"/>
                </a:cubicBezTo>
                <a:cubicBezTo>
                  <a:pt x="1987568" y="1304457"/>
                  <a:pt x="1981122" y="1314911"/>
                  <a:pt x="1972196" y="1322562"/>
                </a:cubicBezTo>
                <a:cubicBezTo>
                  <a:pt x="1961677" y="1331578"/>
                  <a:pt x="1949588" y="1338630"/>
                  <a:pt x="1938945" y="1347500"/>
                </a:cubicBezTo>
                <a:cubicBezTo>
                  <a:pt x="1932924" y="1352517"/>
                  <a:pt x="1928590" y="1359424"/>
                  <a:pt x="1922320" y="1364126"/>
                </a:cubicBezTo>
                <a:cubicBezTo>
                  <a:pt x="1922315" y="1364129"/>
                  <a:pt x="1859977" y="1405688"/>
                  <a:pt x="1847505" y="1414002"/>
                </a:cubicBezTo>
                <a:cubicBezTo>
                  <a:pt x="1839192" y="1419544"/>
                  <a:pt x="1829631" y="1423562"/>
                  <a:pt x="1822567" y="1430627"/>
                </a:cubicBezTo>
                <a:cubicBezTo>
                  <a:pt x="1817025" y="1436169"/>
                  <a:pt x="1812952" y="1443748"/>
                  <a:pt x="1805942" y="1447253"/>
                </a:cubicBezTo>
                <a:cubicBezTo>
                  <a:pt x="1795723" y="1452362"/>
                  <a:pt x="1783775" y="1452795"/>
                  <a:pt x="1772691" y="1455566"/>
                </a:cubicBezTo>
                <a:cubicBezTo>
                  <a:pt x="1750524" y="1469420"/>
                  <a:pt x="1727939" y="1482628"/>
                  <a:pt x="1706189" y="1497129"/>
                </a:cubicBezTo>
                <a:cubicBezTo>
                  <a:pt x="1697876" y="1502671"/>
                  <a:pt x="1688770" y="1507176"/>
                  <a:pt x="1681251" y="1513755"/>
                </a:cubicBezTo>
                <a:cubicBezTo>
                  <a:pt x="1621681" y="1565878"/>
                  <a:pt x="1664484" y="1549119"/>
                  <a:pt x="1606436" y="1563631"/>
                </a:cubicBezTo>
                <a:cubicBezTo>
                  <a:pt x="1569957" y="1600110"/>
                  <a:pt x="1571922" y="1600496"/>
                  <a:pt x="1514996" y="1638446"/>
                </a:cubicBezTo>
                <a:cubicBezTo>
                  <a:pt x="1506683" y="1643988"/>
                  <a:pt x="1497859" y="1648830"/>
                  <a:pt x="1490058" y="1655071"/>
                </a:cubicBezTo>
                <a:cubicBezTo>
                  <a:pt x="1483938" y="1659967"/>
                  <a:pt x="1480443" y="1668192"/>
                  <a:pt x="1473433" y="1671697"/>
                </a:cubicBezTo>
                <a:cubicBezTo>
                  <a:pt x="1457758" y="1679534"/>
                  <a:pt x="1440182" y="1682780"/>
                  <a:pt x="1423556" y="1688322"/>
                </a:cubicBezTo>
                <a:lnTo>
                  <a:pt x="1373680" y="1704947"/>
                </a:lnTo>
                <a:cubicBezTo>
                  <a:pt x="1365367" y="1707718"/>
                  <a:pt x="1356033" y="1708400"/>
                  <a:pt x="1348742" y="1713260"/>
                </a:cubicBezTo>
                <a:cubicBezTo>
                  <a:pt x="1311388" y="1738163"/>
                  <a:pt x="1333079" y="1726175"/>
                  <a:pt x="1282240" y="1746511"/>
                </a:cubicBezTo>
                <a:cubicBezTo>
                  <a:pt x="1276698" y="1752053"/>
                  <a:pt x="1272035" y="1758642"/>
                  <a:pt x="1265614" y="1763137"/>
                </a:cubicBezTo>
                <a:cubicBezTo>
                  <a:pt x="1167183" y="1832039"/>
                  <a:pt x="1232648" y="1783163"/>
                  <a:pt x="1165862" y="1821326"/>
                </a:cubicBezTo>
                <a:cubicBezTo>
                  <a:pt x="1099890" y="1859024"/>
                  <a:pt x="1184760" y="1813763"/>
                  <a:pt x="1115985" y="1862889"/>
                </a:cubicBezTo>
                <a:cubicBezTo>
                  <a:pt x="1105901" y="1870092"/>
                  <a:pt x="1093242" y="1872947"/>
                  <a:pt x="1082734" y="1879515"/>
                </a:cubicBezTo>
                <a:cubicBezTo>
                  <a:pt x="1026214" y="1914840"/>
                  <a:pt x="1074575" y="1898180"/>
                  <a:pt x="1016233" y="1912766"/>
                </a:cubicBezTo>
                <a:cubicBezTo>
                  <a:pt x="997768" y="1931230"/>
                  <a:pt x="974794" y="1956376"/>
                  <a:pt x="949731" y="1962642"/>
                </a:cubicBezTo>
                <a:cubicBezTo>
                  <a:pt x="938647" y="1965413"/>
                  <a:pt x="927423" y="1967672"/>
                  <a:pt x="916480" y="1970955"/>
                </a:cubicBezTo>
                <a:cubicBezTo>
                  <a:pt x="899694" y="1975991"/>
                  <a:pt x="866603" y="1987580"/>
                  <a:pt x="866603" y="1987580"/>
                </a:cubicBezTo>
                <a:cubicBezTo>
                  <a:pt x="822769" y="2016804"/>
                  <a:pt x="862095" y="1994624"/>
                  <a:pt x="808414" y="2012518"/>
                </a:cubicBezTo>
                <a:cubicBezTo>
                  <a:pt x="794258" y="2017237"/>
                  <a:pt x="780487" y="2023084"/>
                  <a:pt x="766851" y="2029144"/>
                </a:cubicBezTo>
                <a:cubicBezTo>
                  <a:pt x="755527" y="2034177"/>
                  <a:pt x="745356" y="2041850"/>
                  <a:pt x="733600" y="2045769"/>
                </a:cubicBezTo>
                <a:cubicBezTo>
                  <a:pt x="711923" y="2052995"/>
                  <a:pt x="689869" y="2060498"/>
                  <a:pt x="667098" y="2062395"/>
                </a:cubicBezTo>
                <a:cubicBezTo>
                  <a:pt x="605938" y="2067491"/>
                  <a:pt x="559709" y="2069963"/>
                  <a:pt x="500843" y="2079020"/>
                </a:cubicBezTo>
                <a:cubicBezTo>
                  <a:pt x="421167" y="2091278"/>
                  <a:pt x="490992" y="2081484"/>
                  <a:pt x="434342" y="2095646"/>
                </a:cubicBezTo>
                <a:cubicBezTo>
                  <a:pt x="420635" y="2099073"/>
                  <a:pt x="406571" y="2100893"/>
                  <a:pt x="392778" y="2103958"/>
                </a:cubicBezTo>
                <a:cubicBezTo>
                  <a:pt x="293497" y="2126020"/>
                  <a:pt x="444085" y="2096141"/>
                  <a:pt x="309651" y="2120584"/>
                </a:cubicBezTo>
                <a:cubicBezTo>
                  <a:pt x="295750" y="2123112"/>
                  <a:pt x="282092" y="2127030"/>
                  <a:pt x="268087" y="2128897"/>
                </a:cubicBezTo>
                <a:cubicBezTo>
                  <a:pt x="164390" y="2142723"/>
                  <a:pt x="21476" y="2145522"/>
                  <a:pt x="2080" y="2145522"/>
                </a:cubicBez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225047" y="5428601"/>
            <a:ext cx="2149834" cy="646331"/>
          </a:xfrm>
          <a:prstGeom prst="rect">
            <a:avLst/>
          </a:prstGeom>
          <a:noFill/>
        </p:spPr>
        <p:txBody>
          <a:bodyPr wrap="square" rtlCol="0">
            <a:spAutoFit/>
          </a:bodyPr>
          <a:lstStyle/>
          <a:p>
            <a:r>
              <a:rPr lang="ja-JP" altLang="en-US" dirty="0" smtClean="0">
                <a:solidFill>
                  <a:srgbClr val="002060"/>
                </a:solidFill>
              </a:rPr>
              <a:t>目だけに頼るのは無理がある．</a:t>
            </a:r>
            <a:endParaRPr kumimoji="1" lang="ja-JP" altLang="en-US" dirty="0">
              <a:solidFill>
                <a:srgbClr val="002060"/>
              </a:solidFill>
            </a:endParaRPr>
          </a:p>
        </p:txBody>
      </p:sp>
      <p:sp>
        <p:nvSpPr>
          <p:cNvPr id="26" name="テキスト ボックス 25"/>
          <p:cNvSpPr txBox="1"/>
          <p:nvPr/>
        </p:nvSpPr>
        <p:spPr>
          <a:xfrm>
            <a:off x="1083832" y="575525"/>
            <a:ext cx="6983002" cy="400110"/>
          </a:xfrm>
          <a:prstGeom prst="rect">
            <a:avLst/>
          </a:prstGeom>
          <a:noFill/>
        </p:spPr>
        <p:txBody>
          <a:bodyPr wrap="none" rtlCol="0">
            <a:spAutoFit/>
          </a:bodyPr>
          <a:lstStyle/>
          <a:p>
            <a:r>
              <a:rPr kumimoji="1" lang="ja-JP" altLang="en-US" sz="2000" b="1" dirty="0" smtClean="0">
                <a:solidFill>
                  <a:srgbClr val="002060"/>
                </a:solidFill>
              </a:rPr>
              <a:t>日最高気温（陸）と海面水温（海）のそれぞれ</a:t>
            </a:r>
            <a:r>
              <a:rPr kumimoji="1" lang="en-US" altLang="ja-JP" sz="2000" b="1" dirty="0" smtClean="0">
                <a:solidFill>
                  <a:srgbClr val="002060"/>
                </a:solidFill>
              </a:rPr>
              <a:t>5</a:t>
            </a:r>
            <a:r>
              <a:rPr kumimoji="1" lang="ja-JP" altLang="en-US" sz="2000" b="1" dirty="0" smtClean="0">
                <a:solidFill>
                  <a:srgbClr val="002060"/>
                </a:solidFill>
              </a:rPr>
              <a:t>月の気候値</a:t>
            </a:r>
            <a:endParaRPr kumimoji="1" lang="ja-JP" altLang="en-US" sz="2000" b="1" dirty="0">
              <a:solidFill>
                <a:srgbClr val="002060"/>
              </a:solidFill>
            </a:endParaRPr>
          </a:p>
        </p:txBody>
      </p:sp>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526" y="4549230"/>
            <a:ext cx="1971152" cy="1842346"/>
          </a:xfrm>
          <a:prstGeom prst="rect">
            <a:avLst/>
          </a:prstGeom>
        </p:spPr>
      </p:pic>
      <p:pic>
        <p:nvPicPr>
          <p:cNvPr id="31"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92" y="6320133"/>
            <a:ext cx="1453750" cy="208631"/>
          </a:xfrm>
          <a:prstGeom prst="rect">
            <a:avLst/>
          </a:prstGeom>
        </p:spPr>
      </p:pic>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250" y="4697397"/>
            <a:ext cx="4551816" cy="1694179"/>
          </a:xfrm>
          <a:prstGeom prst="rect">
            <a:avLst/>
          </a:prstGeom>
        </p:spPr>
      </p:pic>
      <p:pic>
        <p:nvPicPr>
          <p:cNvPr id="33" name="図 32"/>
          <p:cNvPicPr>
            <a:picLocks noChangeAspect="1"/>
          </p:cNvPicPr>
          <p:nvPr/>
        </p:nvPicPr>
        <p:blipFill rotWithShape="1">
          <a:blip r:embed="rId6" cstate="print">
            <a:extLst>
              <a:ext uri="{28A0092B-C50C-407E-A947-70E740481C1C}">
                <a14:useLocalDpi xmlns:a14="http://schemas.microsoft.com/office/drawing/2010/main" val="0"/>
              </a:ext>
            </a:extLst>
          </a:blip>
          <a:srcRect l="10008" t="92561" r="5905" b="-312"/>
          <a:stretch/>
        </p:blipFill>
        <p:spPr>
          <a:xfrm>
            <a:off x="4654846" y="6263635"/>
            <a:ext cx="4220624" cy="265129"/>
          </a:xfrm>
          <a:prstGeom prst="rect">
            <a:avLst/>
          </a:prstGeom>
        </p:spPr>
      </p:pic>
      <p:sp>
        <p:nvSpPr>
          <p:cNvPr id="34" name="テキスト ボックス 33"/>
          <p:cNvSpPr txBox="1"/>
          <p:nvPr/>
        </p:nvSpPr>
        <p:spPr>
          <a:xfrm>
            <a:off x="5086965" y="4549229"/>
            <a:ext cx="3356386" cy="369332"/>
          </a:xfrm>
          <a:prstGeom prst="rect">
            <a:avLst/>
          </a:prstGeom>
          <a:solidFill>
            <a:schemeClr val="bg1"/>
          </a:solidFill>
        </p:spPr>
        <p:txBody>
          <a:bodyPr wrap="square" rtlCol="0">
            <a:spAutoFit/>
          </a:bodyPr>
          <a:lstStyle/>
          <a:p>
            <a:r>
              <a:rPr lang="en-US" altLang="ja-JP" b="1" dirty="0" smtClean="0">
                <a:solidFill>
                  <a:srgbClr val="002060"/>
                </a:solidFill>
              </a:rPr>
              <a:t>SST</a:t>
            </a:r>
            <a:r>
              <a:rPr lang="ja-JP" altLang="en-US" b="1" dirty="0" smtClean="0">
                <a:solidFill>
                  <a:srgbClr val="002060"/>
                </a:solidFill>
              </a:rPr>
              <a:t>の東西平均からの偏差</a:t>
            </a:r>
            <a:r>
              <a:rPr lang="en-US" altLang="ja-JP" b="1" dirty="0" smtClean="0">
                <a:solidFill>
                  <a:srgbClr val="002060"/>
                </a:solidFill>
              </a:rPr>
              <a:t>[</a:t>
            </a:r>
            <a:r>
              <a:rPr lang="ja-JP" altLang="en-US" b="1" dirty="0" smtClean="0">
                <a:solidFill>
                  <a:srgbClr val="002060"/>
                </a:solidFill>
              </a:rPr>
              <a:t>℃</a:t>
            </a:r>
            <a:r>
              <a:rPr lang="en-US" altLang="ja-JP" b="1" dirty="0" smtClean="0">
                <a:solidFill>
                  <a:srgbClr val="002060"/>
                </a:solidFill>
              </a:rPr>
              <a:t>]</a:t>
            </a:r>
            <a:endParaRPr kumimoji="1" lang="ja-JP" altLang="en-US" b="1" dirty="0">
              <a:solidFill>
                <a:srgbClr val="002060"/>
              </a:solidFill>
            </a:endParaRPr>
          </a:p>
        </p:txBody>
      </p:sp>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2017" y="3970532"/>
            <a:ext cx="5830840" cy="581654"/>
          </a:xfrm>
          <a:prstGeom prst="rect">
            <a:avLst/>
          </a:prstGeom>
        </p:spPr>
      </p:pic>
    </p:spTree>
    <p:extLst>
      <p:ext uri="{BB962C8B-B14F-4D97-AF65-F5344CB8AC3E}">
        <p14:creationId xmlns:p14="http://schemas.microsoft.com/office/powerpoint/2010/main" val="2611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28755</TotalTime>
  <Words>3904</Words>
  <Application>Microsoft Office PowerPoint</Application>
  <PresentationFormat>画面に合わせる (4:3)</PresentationFormat>
  <Paragraphs>757</Paragraphs>
  <Slides>82</Slides>
  <Notes>13</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82</vt:i4>
      </vt:variant>
    </vt:vector>
  </HeadingPairs>
  <TitlesOfParts>
    <vt:vector size="93" baseType="lpstr">
      <vt:lpstr>游ゴシック</vt:lpstr>
      <vt:lpstr>游ゴシック Light</vt:lpstr>
      <vt:lpstr>Arial</vt:lpstr>
      <vt:lpstr>Bradley Hand ITC</vt:lpstr>
      <vt:lpstr>Calibri</vt:lpstr>
      <vt:lpstr>Calibri Light</vt:lpstr>
      <vt:lpstr>Cambria Math</vt:lpstr>
      <vt:lpstr>Consolas</vt:lpstr>
      <vt:lpstr>Times New Roman</vt:lpstr>
      <vt:lpstr>Office テーマ</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予備スライドたち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517m208@m.mie-u.ac.jp</dc:creator>
  <cp:lastModifiedBy>517m208@m.mie-u.ac.jp</cp:lastModifiedBy>
  <cp:revision>284</cp:revision>
  <cp:lastPrinted>2019-02-19T06:26:00Z</cp:lastPrinted>
  <dcterms:created xsi:type="dcterms:W3CDTF">2019-01-27T14:06:29Z</dcterms:created>
  <dcterms:modified xsi:type="dcterms:W3CDTF">2019-03-06T07:25:49Z</dcterms:modified>
</cp:coreProperties>
</file>