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333" r:id="rId2"/>
    <p:sldId id="376" r:id="rId3"/>
    <p:sldId id="489" r:id="rId4"/>
    <p:sldId id="491" r:id="rId5"/>
    <p:sldId id="378" r:id="rId6"/>
    <p:sldId id="498" r:id="rId7"/>
    <p:sldId id="384" r:id="rId8"/>
    <p:sldId id="337" r:id="rId9"/>
    <p:sldId id="484" r:id="rId10"/>
    <p:sldId id="482" r:id="rId11"/>
    <p:sldId id="487" r:id="rId12"/>
    <p:sldId id="483" r:id="rId13"/>
    <p:sldId id="485" r:id="rId14"/>
    <p:sldId id="490" r:id="rId15"/>
    <p:sldId id="495" r:id="rId16"/>
    <p:sldId id="494" r:id="rId17"/>
    <p:sldId id="486" r:id="rId18"/>
    <p:sldId id="493" r:id="rId19"/>
    <p:sldId id="496" r:id="rId20"/>
    <p:sldId id="514" r:id="rId21"/>
    <p:sldId id="497" r:id="rId22"/>
    <p:sldId id="339" r:id="rId23"/>
    <p:sldId id="398" r:id="rId24"/>
    <p:sldId id="412" r:id="rId25"/>
    <p:sldId id="374" r:id="rId26"/>
    <p:sldId id="488" r:id="rId27"/>
    <p:sldId id="343" r:id="rId28"/>
    <p:sldId id="344" r:id="rId29"/>
    <p:sldId id="500" r:id="rId30"/>
    <p:sldId id="386" r:id="rId31"/>
    <p:sldId id="499" r:id="rId32"/>
    <p:sldId id="504" r:id="rId33"/>
    <p:sldId id="513" r:id="rId34"/>
    <p:sldId id="507" r:id="rId35"/>
    <p:sldId id="509" r:id="rId36"/>
    <p:sldId id="510" r:id="rId37"/>
    <p:sldId id="511" r:id="rId38"/>
    <p:sldId id="512" r:id="rId39"/>
    <p:sldId id="502" r:id="rId40"/>
    <p:sldId id="516" r:id="rId41"/>
    <p:sldId id="515" r:id="rId42"/>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3" autoAdjust="0"/>
    <p:restoredTop sz="65858" autoAdjust="0"/>
  </p:normalViewPr>
  <p:slideViewPr>
    <p:cSldViewPr snapToGrid="0" showGuides="1">
      <p:cViewPr>
        <p:scale>
          <a:sx n="70" d="100"/>
          <a:sy n="70" d="100"/>
        </p:scale>
        <p:origin x="1248" y="222"/>
      </p:cViewPr>
      <p:guideLst>
        <p:guide orient="horz" pos="213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25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F473BAC-95FE-4BC0-A525-DE06DE83B35D}"/>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168D135-E4AB-4013-A33B-9AB5E45FAD5D}"/>
              </a:ext>
            </a:extLst>
          </p:cNvPr>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a:defRPr sz="1200"/>
            </a:lvl1pPr>
          </a:lstStyle>
          <a:p>
            <a:fld id="{C27FE909-FE4B-4B74-BE76-1BA468C5336E}" type="datetimeFigureOut">
              <a:rPr kumimoji="1" lang="ja-JP" altLang="en-US" smtClean="0"/>
              <a:t>2020/2/13</a:t>
            </a:fld>
            <a:endParaRPr kumimoji="1" lang="ja-JP" altLang="en-US"/>
          </a:p>
        </p:txBody>
      </p:sp>
      <p:sp>
        <p:nvSpPr>
          <p:cNvPr id="4" name="フッター プレースホルダー 3">
            <a:extLst>
              <a:ext uri="{FF2B5EF4-FFF2-40B4-BE49-F238E27FC236}">
                <a16:creationId xmlns:a16="http://schemas.microsoft.com/office/drawing/2014/main" id="{BE6D0BF5-8AF2-4662-B439-89F69CBDE817}"/>
              </a:ext>
            </a:extLst>
          </p:cNvPr>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EA9CF861-7227-46A3-8980-8BAAA8ACFC1D}"/>
              </a:ext>
            </a:extLst>
          </p:cNvPr>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a:defRPr sz="1200"/>
            </a:lvl1pPr>
          </a:lstStyle>
          <a:p>
            <a:fld id="{2D54E55A-9CCA-4B6F-BB63-69E43D0E0D40}" type="slidenum">
              <a:rPr kumimoji="1" lang="ja-JP" altLang="en-US" smtClean="0"/>
              <a:t>‹#›</a:t>
            </a:fld>
            <a:endParaRPr kumimoji="1" lang="ja-JP" altLang="en-US"/>
          </a:p>
        </p:txBody>
      </p:sp>
    </p:spTree>
    <p:extLst>
      <p:ext uri="{BB962C8B-B14F-4D97-AF65-F5344CB8AC3E}">
        <p14:creationId xmlns:p14="http://schemas.microsoft.com/office/powerpoint/2010/main" val="2128632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9761C43C-84F7-456C-9A63-DDD858F54A57}" type="datetimeFigureOut">
              <a:rPr kumimoji="1" lang="ja-JP" altLang="en-US" smtClean="0"/>
              <a:t>2020/2/13</a:t>
            </a:fld>
            <a:endParaRPr kumimoji="1" lang="ja-JP" altLang="en-US"/>
          </a:p>
        </p:txBody>
      </p:sp>
      <p:sp>
        <p:nvSpPr>
          <p:cNvPr id="4" name="スライド イメージ プレースホルダー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BE11039F-95BB-461D-8A10-E79E81CCC554}" type="slidenum">
              <a:rPr kumimoji="1" lang="ja-JP" altLang="en-US" smtClean="0"/>
              <a:t>‹#›</a:t>
            </a:fld>
            <a:endParaRPr kumimoji="1" lang="ja-JP" altLang="en-US"/>
          </a:p>
        </p:txBody>
      </p:sp>
    </p:spTree>
    <p:extLst>
      <p:ext uri="{BB962C8B-B14F-4D97-AF65-F5344CB8AC3E}">
        <p14:creationId xmlns:p14="http://schemas.microsoft.com/office/powerpoint/2010/main" val="557040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▶日本に雪をもたらすパターンは大きく</a:t>
            </a:r>
            <a:r>
              <a:rPr kumimoji="1" lang="en-US" altLang="ja-JP" dirty="0"/>
              <a:t>2</a:t>
            </a:r>
            <a:r>
              <a:rPr kumimoji="1" lang="ja-JP" altLang="en-US" dirty="0" err="1"/>
              <a:t>つに</a:t>
            </a:r>
            <a:r>
              <a:rPr kumimoji="1" lang="ja-JP" altLang="en-US" dirty="0"/>
              <a:t>分けられる</a:t>
            </a:r>
            <a:endParaRPr kumimoji="1" lang="en-US" altLang="ja-JP" dirty="0"/>
          </a:p>
          <a:p>
            <a:r>
              <a:rPr kumimoji="1" lang="ja-JP" altLang="en-US" dirty="0"/>
              <a:t>　１冬型→日本海側</a:t>
            </a:r>
            <a:endParaRPr kumimoji="1" lang="en-US" altLang="ja-JP" dirty="0"/>
          </a:p>
          <a:p>
            <a:r>
              <a:rPr kumimoji="1" lang="ja-JP" altLang="en-US" dirty="0"/>
              <a:t>　２南岸→太平洋型</a:t>
            </a:r>
            <a:endParaRPr kumimoji="1" lang="en-US" altLang="ja-JP" dirty="0"/>
          </a:p>
          <a:p>
            <a:r>
              <a:rPr kumimoji="1" lang="ja-JP" altLang="en-US" dirty="0"/>
              <a:t>▶濃尾平野は太平洋側に位置しながらも冬型で雪降る</a:t>
            </a:r>
            <a:endParaRPr kumimoji="1" lang="en-US" altLang="ja-JP"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2</a:t>
            </a:fld>
            <a:endParaRPr kumimoji="1" lang="ja-JP" altLang="en-US"/>
          </a:p>
        </p:txBody>
      </p:sp>
    </p:spTree>
    <p:extLst>
      <p:ext uri="{BB962C8B-B14F-4D97-AF65-F5344CB8AC3E}">
        <p14:creationId xmlns:p14="http://schemas.microsoft.com/office/powerpoint/2010/main" val="387043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12</a:t>
            </a:fld>
            <a:endParaRPr kumimoji="1" lang="ja-JP" altLang="en-US"/>
          </a:p>
        </p:txBody>
      </p:sp>
    </p:spTree>
    <p:extLst>
      <p:ext uri="{BB962C8B-B14F-4D97-AF65-F5344CB8AC3E}">
        <p14:creationId xmlns:p14="http://schemas.microsoft.com/office/powerpoint/2010/main" val="137583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13</a:t>
            </a:fld>
            <a:endParaRPr kumimoji="1" lang="ja-JP" altLang="en-US"/>
          </a:p>
        </p:txBody>
      </p:sp>
    </p:spTree>
    <p:extLst>
      <p:ext uri="{BB962C8B-B14F-4D97-AF65-F5344CB8AC3E}">
        <p14:creationId xmlns:p14="http://schemas.microsoft.com/office/powerpoint/2010/main" val="311959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14</a:t>
            </a:fld>
            <a:endParaRPr kumimoji="1" lang="ja-JP" altLang="en-US"/>
          </a:p>
        </p:txBody>
      </p:sp>
    </p:spTree>
    <p:extLst>
      <p:ext uri="{BB962C8B-B14F-4D97-AF65-F5344CB8AC3E}">
        <p14:creationId xmlns:p14="http://schemas.microsoft.com/office/powerpoint/2010/main" val="232558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15</a:t>
            </a:fld>
            <a:endParaRPr kumimoji="1" lang="ja-JP" altLang="en-US"/>
          </a:p>
        </p:txBody>
      </p:sp>
    </p:spTree>
    <p:extLst>
      <p:ext uri="{BB962C8B-B14F-4D97-AF65-F5344CB8AC3E}">
        <p14:creationId xmlns:p14="http://schemas.microsoft.com/office/powerpoint/2010/main" val="395568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16</a:t>
            </a:fld>
            <a:endParaRPr kumimoji="1" lang="ja-JP" altLang="en-US"/>
          </a:p>
        </p:txBody>
      </p:sp>
    </p:spTree>
    <p:extLst>
      <p:ext uri="{BB962C8B-B14F-4D97-AF65-F5344CB8AC3E}">
        <p14:creationId xmlns:p14="http://schemas.microsoft.com/office/powerpoint/2010/main" val="238059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17</a:t>
            </a:fld>
            <a:endParaRPr kumimoji="1" lang="ja-JP" altLang="en-US"/>
          </a:p>
        </p:txBody>
      </p:sp>
    </p:spTree>
    <p:extLst>
      <p:ext uri="{BB962C8B-B14F-4D97-AF65-F5344CB8AC3E}">
        <p14:creationId xmlns:p14="http://schemas.microsoft.com/office/powerpoint/2010/main" val="83444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そこで新たな条件を作成しました。</a:t>
            </a:r>
            <a:endParaRPr kumimoji="1" lang="en-US" altLang="ja-JP" dirty="0"/>
          </a:p>
          <a:p>
            <a:r>
              <a:rPr kumimoji="1" lang="ja-JP" altLang="en-US" dirty="0"/>
              <a:t>作成方法は</a:t>
            </a:r>
            <a:r>
              <a:rPr kumimoji="1" lang="en-US" altLang="ja-JP" dirty="0"/>
              <a:t>1</a:t>
            </a:r>
            <a:r>
              <a:rPr kumimoji="1" lang="ja-JP" altLang="en-US" dirty="0"/>
              <a:t>つ目の解析で作成したこの図を活用して以下のように設定した</a:t>
            </a:r>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18</a:t>
            </a:fld>
            <a:endParaRPr kumimoji="1" lang="ja-JP" altLang="en-US"/>
          </a:p>
        </p:txBody>
      </p:sp>
    </p:spTree>
    <p:extLst>
      <p:ext uri="{BB962C8B-B14F-4D97-AF65-F5344CB8AC3E}">
        <p14:creationId xmlns:p14="http://schemas.microsoft.com/office/powerpoint/2010/main" val="2982839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19</a:t>
            </a:fld>
            <a:endParaRPr kumimoji="1" lang="ja-JP" altLang="en-US"/>
          </a:p>
        </p:txBody>
      </p:sp>
    </p:spTree>
    <p:extLst>
      <p:ext uri="{BB962C8B-B14F-4D97-AF65-F5344CB8AC3E}">
        <p14:creationId xmlns:p14="http://schemas.microsoft.com/office/powerpoint/2010/main" val="24039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本研究で設定した条件を</a:t>
            </a:r>
            <a:r>
              <a:rPr kumimoji="1" lang="en-US" altLang="ja-JP" dirty="0"/>
              <a:t>2</a:t>
            </a:r>
            <a:r>
              <a:rPr kumimoji="1" lang="ja-JP" altLang="en-US" dirty="0"/>
              <a:t>番にあてはめ、事例抽出を行いました</a:t>
            </a:r>
            <a:endParaRPr kumimoji="1" lang="en-US" altLang="ja-JP" dirty="0"/>
          </a:p>
          <a:p>
            <a:endParaRPr kumimoji="1" lang="en-US" altLang="ja-JP" dirty="0"/>
          </a:p>
          <a:p>
            <a:endParaRPr kumimoji="1" lang="en-US" altLang="ja-JP" dirty="0"/>
          </a:p>
          <a:p>
            <a:r>
              <a:rPr kumimoji="1" lang="ja-JP" altLang="en-US" dirty="0"/>
              <a:t>ここで抽出された事例はどちらも大気的には降雪の条件を満たしている事例です</a:t>
            </a:r>
            <a:endParaRPr kumimoji="1" lang="en-US" altLang="ja-JP" dirty="0"/>
          </a:p>
          <a:p>
            <a:r>
              <a:rPr kumimoji="1" lang="ja-JP" altLang="en-US" dirty="0"/>
              <a:t>にもかかわらず、降雪なし事例が抽出されたことから、その要因は海洋にあるのではないかと考え、結果を見ていきます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20</a:t>
            </a:fld>
            <a:endParaRPr kumimoji="1" lang="ja-JP" altLang="en-US"/>
          </a:p>
        </p:txBody>
      </p:sp>
    </p:spTree>
    <p:extLst>
      <p:ext uri="{BB962C8B-B14F-4D97-AF65-F5344CB8AC3E}">
        <p14:creationId xmlns:p14="http://schemas.microsoft.com/office/powerpoint/2010/main" val="33889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降雪なしっていう事例は四日市には降雪はないが、日本海側には雪降っている事例です。これは平均値だが、各事例を確認したところ同じ傾向でしたよ</a:t>
            </a:r>
          </a:p>
          <a:p>
            <a:r>
              <a:rPr kumimoji="1" lang="ja-JP" altLang="en-US" dirty="0"/>
              <a:t>差をとっても、降雪なしは一概に雪少ないわけではなくて、増えている場所もあれば減っている場所もある</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21</a:t>
            </a:fld>
            <a:endParaRPr kumimoji="1" lang="ja-JP" altLang="en-US"/>
          </a:p>
        </p:txBody>
      </p:sp>
    </p:spTree>
    <p:extLst>
      <p:ext uri="{BB962C8B-B14F-4D97-AF65-F5344CB8AC3E}">
        <p14:creationId xmlns:p14="http://schemas.microsoft.com/office/powerpoint/2010/main" val="202498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▶日本に雪をもたらすパターンは大きく</a:t>
            </a:r>
            <a:r>
              <a:rPr kumimoji="1" lang="en-US" altLang="ja-JP" dirty="0"/>
              <a:t>2</a:t>
            </a:r>
            <a:r>
              <a:rPr kumimoji="1" lang="ja-JP" altLang="en-US" dirty="0" err="1"/>
              <a:t>つに</a:t>
            </a:r>
            <a:r>
              <a:rPr kumimoji="1" lang="ja-JP" altLang="en-US" dirty="0"/>
              <a:t>分けられる</a:t>
            </a:r>
            <a:endParaRPr kumimoji="1" lang="en-US" altLang="ja-JP" dirty="0"/>
          </a:p>
          <a:p>
            <a:r>
              <a:rPr kumimoji="1" lang="ja-JP" altLang="en-US" dirty="0"/>
              <a:t>　１冬型→日本海側</a:t>
            </a:r>
            <a:endParaRPr kumimoji="1" lang="en-US" altLang="ja-JP" dirty="0"/>
          </a:p>
          <a:p>
            <a:r>
              <a:rPr kumimoji="1" lang="ja-JP" altLang="en-US" dirty="0"/>
              <a:t>　２南岸→太平洋型</a:t>
            </a:r>
            <a:endParaRPr kumimoji="1" lang="en-US" altLang="ja-JP" dirty="0"/>
          </a:p>
          <a:p>
            <a:r>
              <a:rPr kumimoji="1" lang="ja-JP" altLang="en-US" dirty="0"/>
              <a:t>▶濃尾平野は太平洋側に位置しながらも冬型で雪降る</a:t>
            </a:r>
            <a:endParaRPr kumimoji="1" lang="en-US" altLang="ja-JP"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3</a:t>
            </a:fld>
            <a:endParaRPr kumimoji="1" lang="ja-JP" altLang="en-US"/>
          </a:p>
        </p:txBody>
      </p:sp>
    </p:spTree>
    <p:extLst>
      <p:ext uri="{BB962C8B-B14F-4D97-AF65-F5344CB8AC3E}">
        <p14:creationId xmlns:p14="http://schemas.microsoft.com/office/powerpoint/2010/main" val="3497100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22</a:t>
            </a:fld>
            <a:endParaRPr kumimoji="1" lang="ja-JP" altLang="en-US"/>
          </a:p>
        </p:txBody>
      </p:sp>
    </p:spTree>
    <p:extLst>
      <p:ext uri="{BB962C8B-B14F-4D97-AF65-F5344CB8AC3E}">
        <p14:creationId xmlns:p14="http://schemas.microsoft.com/office/powerpoint/2010/main" val="2305076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a:t>
            </a:r>
            <a:endParaRPr kumimoji="1" lang="en-US" altLang="ja-JP" dirty="0"/>
          </a:p>
          <a:p>
            <a:r>
              <a:rPr kumimoji="1" lang="ja-JP" altLang="en-US" dirty="0"/>
              <a:t>比湿の高度経度断面図を示す</a:t>
            </a:r>
            <a:endParaRPr kumimoji="1" lang="en-US" altLang="ja-JP" dirty="0"/>
          </a:p>
          <a:p>
            <a:r>
              <a:rPr kumimoji="1" lang="ja-JP" altLang="en-US" dirty="0"/>
              <a:t>海面水温の正の領域がみられた</a:t>
            </a:r>
            <a:r>
              <a:rPr kumimoji="1" lang="en-US" altLang="ja-JP" dirty="0"/>
              <a:t>37°</a:t>
            </a:r>
            <a:r>
              <a:rPr kumimoji="1" lang="ja-JP" altLang="en-US" dirty="0"/>
              <a:t>で断面を取った断面図になります</a:t>
            </a:r>
            <a:endParaRPr kumimoji="1" lang="en-US" altLang="ja-JP" dirty="0"/>
          </a:p>
          <a:p>
            <a:r>
              <a:rPr kumimoji="1" lang="ja-JP" altLang="en-US" dirty="0"/>
              <a:t>比湿は高度が高くなるにつれて、値が小さくなるので、この図は高度ごとに標準化をしてあります</a:t>
            </a:r>
            <a:endParaRPr kumimoji="1" lang="en-US" altLang="ja-JP" dirty="0"/>
          </a:p>
          <a:p>
            <a:r>
              <a:rPr kumimoji="1" lang="ja-JP" altLang="en-US" dirty="0"/>
              <a:t>この図を見ると、</a:t>
            </a:r>
            <a:r>
              <a:rPr kumimoji="1" lang="en-US" altLang="ja-JP" dirty="0"/>
              <a:t>131</a:t>
            </a:r>
            <a:r>
              <a:rPr kumimoji="1" lang="ja-JP" altLang="en-US" dirty="0"/>
              <a:t>度あたりの地上付近に極大があることが分かります</a:t>
            </a:r>
            <a:endParaRPr kumimoji="1" lang="en-US" altLang="ja-JP" dirty="0"/>
          </a:p>
          <a:p>
            <a:r>
              <a:rPr kumimoji="1" lang="en-US" altLang="ja-JP" dirty="0"/>
              <a:t>~~~~~~~~~~~~~~~~~~</a:t>
            </a:r>
            <a:r>
              <a:rPr kumimoji="1" lang="ja-JP" altLang="en-US" dirty="0"/>
              <a:t>～</a:t>
            </a:r>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23</a:t>
            </a:fld>
            <a:endParaRPr kumimoji="1" lang="ja-JP" altLang="en-US"/>
          </a:p>
        </p:txBody>
      </p:sp>
    </p:spTree>
    <p:extLst>
      <p:ext uri="{BB962C8B-B14F-4D97-AF65-F5344CB8AC3E}">
        <p14:creationId xmlns:p14="http://schemas.microsoft.com/office/powerpoint/2010/main" val="876112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24</a:t>
            </a:fld>
            <a:endParaRPr kumimoji="1" lang="ja-JP" altLang="en-US"/>
          </a:p>
        </p:txBody>
      </p:sp>
    </p:spTree>
    <p:extLst>
      <p:ext uri="{BB962C8B-B14F-4D97-AF65-F5344CB8AC3E}">
        <p14:creationId xmlns:p14="http://schemas.microsoft.com/office/powerpoint/2010/main" val="1980849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25</a:t>
            </a:fld>
            <a:endParaRPr kumimoji="1" lang="ja-JP" altLang="en-US"/>
          </a:p>
        </p:txBody>
      </p:sp>
    </p:spTree>
    <p:extLst>
      <p:ext uri="{BB962C8B-B14F-4D97-AF65-F5344CB8AC3E}">
        <p14:creationId xmlns:p14="http://schemas.microsoft.com/office/powerpoint/2010/main" val="5475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SST</a:t>
            </a:r>
            <a:r>
              <a:rPr kumimoji="1" lang="ja-JP" altLang="en-US" dirty="0"/>
              <a:t>はあくまで</a:t>
            </a:r>
            <a:r>
              <a:rPr kumimoji="1" lang="en-US" altLang="ja-JP" dirty="0"/>
              <a:t>3</a:t>
            </a:r>
            <a:r>
              <a:rPr kumimoji="1" lang="ja-JP" altLang="en-US" dirty="0"/>
              <a:t>割</a:t>
            </a:r>
            <a:endParaRPr kumimoji="1" lang="en-US" altLang="ja-JP" dirty="0"/>
          </a:p>
          <a:p>
            <a:r>
              <a:rPr kumimoji="1" lang="ja-JP" altLang="en-US" dirty="0"/>
              <a:t>トリガーは大気で</a:t>
            </a:r>
            <a:r>
              <a:rPr kumimoji="1" lang="en-US" altLang="ja-JP" dirty="0"/>
              <a:t>SST</a:t>
            </a:r>
            <a:r>
              <a:rPr kumimoji="1" lang="ja-JP" altLang="en-US" dirty="0"/>
              <a:t>はその強度</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26</a:t>
            </a:fld>
            <a:endParaRPr kumimoji="1" lang="ja-JP" altLang="en-US"/>
          </a:p>
        </p:txBody>
      </p:sp>
    </p:spTree>
    <p:extLst>
      <p:ext uri="{BB962C8B-B14F-4D97-AF65-F5344CB8AC3E}">
        <p14:creationId xmlns:p14="http://schemas.microsoft.com/office/powerpoint/2010/main" val="1911316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solidFill>
                  <a:sysClr val="windowText" lastClr="000000"/>
                </a:solidFill>
              </a:rPr>
              <a:t>降雪の頻度確率分布図を作成し，統計的な降雪の起こりやすさを図を持って示した．</a:t>
            </a:r>
            <a:endParaRPr lang="en-US" altLang="ja-JP" sz="1200" b="0" dirty="0">
              <a:solidFill>
                <a:sysClr val="windowText" lastClr="000000"/>
              </a:solidFill>
            </a:endParaRPr>
          </a:p>
          <a:p>
            <a:r>
              <a:rPr lang="ja-JP" altLang="en-US" sz="1200" b="0" dirty="0">
                <a:solidFill>
                  <a:sysClr val="windowText" lastClr="000000"/>
                </a:solidFill>
              </a:rPr>
              <a:t>上記の図を活用し条件を作成した。事例抽出をおこなうと、先行研究の条件よりも平均降雪量が増加した。また、降雪なし事例の抽出も大幅に減少した。</a:t>
            </a:r>
            <a:endParaRPr lang="en-US" altLang="ja-JP" sz="1200" b="0" dirty="0">
              <a:solidFill>
                <a:sysClr val="windowText" lastClr="000000"/>
              </a:solidFill>
            </a:endParaRPr>
          </a:p>
          <a:p>
            <a:r>
              <a:rPr lang="ja-JP" altLang="en-US" sz="1200" b="0" dirty="0">
                <a:solidFill>
                  <a:sysClr val="windowText" lastClr="000000"/>
                </a:solidFill>
              </a:rPr>
              <a:t>よって本研究で使用した条件が四日市の大雪を抽出するより良い条件であると考えられる</a:t>
            </a:r>
            <a:endParaRPr lang="en-US" altLang="ja-JP" sz="1200" b="0" dirty="0">
              <a:solidFill>
                <a:sysClr val="windowText" lastClr="000000"/>
              </a:solidFill>
            </a:endParaRPr>
          </a:p>
          <a:p>
            <a:endParaRPr lang="en-US" altLang="ja-JP" sz="1200" b="0" dirty="0">
              <a:solidFill>
                <a:sysClr val="windowText" lastClr="000000"/>
              </a:solidFill>
            </a:endParaRPr>
          </a:p>
          <a:p>
            <a:r>
              <a:rPr lang="en-US" altLang="ja-JP" sz="1200" b="0" dirty="0">
                <a:solidFill>
                  <a:sysClr val="windowText" lastClr="000000"/>
                </a:solidFill>
              </a:rPr>
              <a:t>SST</a:t>
            </a:r>
            <a:r>
              <a:rPr lang="ja-JP" altLang="en-US" sz="1200" b="0" dirty="0">
                <a:solidFill>
                  <a:sysClr val="windowText" lastClr="000000"/>
                </a:solidFill>
              </a:rPr>
              <a:t>との関係に関しては、高い時に降雪起こりやすいだろう。</a:t>
            </a:r>
            <a:endParaRPr lang="en-US" altLang="ja-JP" sz="1200" b="0" dirty="0">
              <a:solidFill>
                <a:sysClr val="windowText" lastClr="000000"/>
              </a:solidFill>
            </a:endParaRPr>
          </a:p>
          <a:p>
            <a:r>
              <a:rPr lang="ja-JP" altLang="en-US" sz="1200" b="0" dirty="0">
                <a:solidFill>
                  <a:sysClr val="windowText" lastClr="000000"/>
                </a:solidFill>
              </a:rPr>
              <a:t>ただし、その寄与は</a:t>
            </a:r>
            <a:r>
              <a:rPr lang="en-US" altLang="ja-JP" sz="1200" b="0" dirty="0">
                <a:solidFill>
                  <a:sysClr val="windowText" lastClr="000000"/>
                </a:solidFill>
              </a:rPr>
              <a:t>3</a:t>
            </a:r>
            <a:r>
              <a:rPr lang="ja-JP" altLang="en-US" sz="1200" b="0" dirty="0">
                <a:solidFill>
                  <a:sysClr val="windowText" lastClr="000000"/>
                </a:solidFill>
              </a:rPr>
              <a:t>割ほどで、あくまで降雪のトリガーとなるのは大気です。</a:t>
            </a:r>
            <a:endParaRPr lang="en-US" altLang="ja-JP" sz="1200" b="0" dirty="0">
              <a:solidFill>
                <a:sysClr val="windowText" lastClr="000000"/>
              </a:solidFill>
            </a:endParaRPr>
          </a:p>
          <a:p>
            <a:r>
              <a:rPr lang="en-US" altLang="ja-JP" sz="1200" b="0" dirty="0">
                <a:solidFill>
                  <a:sysClr val="windowText" lastClr="000000"/>
                </a:solidFill>
              </a:rPr>
              <a:t>SST</a:t>
            </a:r>
            <a:r>
              <a:rPr lang="ja-JP" altLang="en-US" sz="1200" b="0" dirty="0">
                <a:solidFill>
                  <a:sysClr val="windowText" lastClr="000000"/>
                </a:solidFill>
              </a:rPr>
              <a:t>はその強弱を決めるのにかかわっていると考えるのがいいとおもっちる</a:t>
            </a:r>
            <a:endParaRPr lang="en-US" altLang="ja-JP" sz="1200" b="0" dirty="0">
              <a:solidFill>
                <a:sysClr val="windowText" lastClr="000000"/>
              </a:solidFill>
            </a:endParaRPr>
          </a:p>
          <a:p>
            <a:endParaRPr kumimoji="1" lang="ja-JP" altLang="en-US" b="0"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27</a:t>
            </a:fld>
            <a:endParaRPr kumimoji="1" lang="ja-JP" altLang="en-US"/>
          </a:p>
        </p:txBody>
      </p:sp>
    </p:spTree>
    <p:extLst>
      <p:ext uri="{BB962C8B-B14F-4D97-AF65-F5344CB8AC3E}">
        <p14:creationId xmlns:p14="http://schemas.microsoft.com/office/powerpoint/2010/main" val="1568513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四日市の観測史上</a:t>
            </a:r>
            <a:r>
              <a:rPr kumimoji="1" lang="en-US" altLang="ja-JP" dirty="0"/>
              <a:t>1</a:t>
            </a:r>
            <a:r>
              <a:rPr kumimoji="1" lang="ja-JP" altLang="en-US" dirty="0"/>
              <a:t>位を記録した</a:t>
            </a:r>
            <a:r>
              <a:rPr kumimoji="1" lang="en-US" altLang="ja-JP" dirty="0"/>
              <a:t>1995</a:t>
            </a:r>
            <a:r>
              <a:rPr kumimoji="1" lang="ja-JP" altLang="en-US" dirty="0"/>
              <a:t>年</a:t>
            </a:r>
            <a:r>
              <a:rPr kumimoji="1" lang="en-US" altLang="ja-JP" dirty="0"/>
              <a:t>12</a:t>
            </a:r>
            <a:r>
              <a:rPr kumimoji="1" lang="ja-JP" altLang="en-US" dirty="0"/>
              <a:t>月</a:t>
            </a:r>
            <a:r>
              <a:rPr kumimoji="1" lang="en-US" altLang="ja-JP" dirty="0"/>
              <a:t>24</a:t>
            </a:r>
            <a:r>
              <a:rPr kumimoji="1" lang="ja-JP" altLang="en-US" dirty="0"/>
              <a:t>日の</a:t>
            </a:r>
            <a:r>
              <a:rPr kumimoji="1" lang="en-US" altLang="ja-JP" dirty="0"/>
              <a:t>SST</a:t>
            </a:r>
            <a:r>
              <a:rPr kumimoji="1" lang="ja-JP" altLang="en-US" dirty="0"/>
              <a:t>も同じような領域に高温偏差見られるよ</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30</a:t>
            </a:fld>
            <a:endParaRPr kumimoji="1" lang="ja-JP" altLang="en-US"/>
          </a:p>
        </p:txBody>
      </p:sp>
    </p:spTree>
    <p:extLst>
      <p:ext uri="{BB962C8B-B14F-4D97-AF65-F5344CB8AC3E}">
        <p14:creationId xmlns:p14="http://schemas.microsoft.com/office/powerpoint/2010/main" val="1932395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31</a:t>
            </a:fld>
            <a:endParaRPr kumimoji="1" lang="ja-JP" altLang="en-US"/>
          </a:p>
        </p:txBody>
      </p:sp>
    </p:spTree>
    <p:extLst>
      <p:ext uri="{BB962C8B-B14F-4D97-AF65-F5344CB8AC3E}">
        <p14:creationId xmlns:p14="http://schemas.microsoft.com/office/powerpoint/2010/main" val="354616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32</a:t>
            </a:fld>
            <a:endParaRPr kumimoji="1" lang="ja-JP" altLang="en-US"/>
          </a:p>
        </p:txBody>
      </p:sp>
    </p:spTree>
    <p:extLst>
      <p:ext uri="{BB962C8B-B14F-4D97-AF65-F5344CB8AC3E}">
        <p14:creationId xmlns:p14="http://schemas.microsoft.com/office/powerpoint/2010/main" val="1976585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33</a:t>
            </a:fld>
            <a:endParaRPr kumimoji="1" lang="ja-JP" altLang="en-US"/>
          </a:p>
        </p:txBody>
      </p:sp>
    </p:spTree>
    <p:extLst>
      <p:ext uri="{BB962C8B-B14F-4D97-AF65-F5344CB8AC3E}">
        <p14:creationId xmlns:p14="http://schemas.microsoft.com/office/powerpoint/2010/main" val="300539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左が一般的な冬型の模式図</a:t>
            </a:r>
            <a:endParaRPr kumimoji="1" lang="en-US" altLang="ja-JP" dirty="0"/>
          </a:p>
          <a:p>
            <a:r>
              <a:rPr kumimoji="1" lang="ja-JP" altLang="en-US" dirty="0"/>
              <a:t>右が濃尾平野の模式図</a:t>
            </a:r>
            <a:endParaRPr kumimoji="1" lang="en-US" altLang="ja-JP" dirty="0"/>
          </a:p>
          <a:p>
            <a:endParaRPr kumimoji="1" lang="en-US" altLang="ja-JP" dirty="0"/>
          </a:p>
          <a:p>
            <a:r>
              <a:rPr kumimoji="1" lang="ja-JP" altLang="en-US" dirty="0"/>
              <a:t>この模式図は断面図</a:t>
            </a:r>
            <a:endParaRPr kumimoji="1" lang="en-US" altLang="ja-JP" dirty="0"/>
          </a:p>
          <a:p>
            <a:endParaRPr kumimoji="1" lang="en-US" altLang="ja-JP" dirty="0"/>
          </a:p>
          <a:p>
            <a:r>
              <a:rPr kumimoji="1" lang="ja-JP" altLang="en-US" dirty="0"/>
              <a:t>一般的な冬型の場合、冷たくて乾いた季節風が大陸から日本に向かってふいている</a:t>
            </a:r>
            <a:endParaRPr kumimoji="1" lang="en-US" altLang="ja-JP" dirty="0"/>
          </a:p>
          <a:p>
            <a:r>
              <a:rPr kumimoji="1" lang="ja-JP" altLang="en-US" dirty="0"/>
              <a:t>その風と相対的に温かい日本海から、多くの水蒸気が大気に供給され、雲ができます</a:t>
            </a:r>
            <a:endParaRPr kumimoji="1" lang="en-US" altLang="ja-JP" dirty="0"/>
          </a:p>
          <a:p>
            <a:r>
              <a:rPr kumimoji="1" lang="ja-JP" altLang="en-US" dirty="0"/>
              <a:t>その雲が流れ込む事で、日本海側は雪が降ります</a:t>
            </a:r>
            <a:endParaRPr kumimoji="1" lang="en-US" altLang="ja-JP" dirty="0"/>
          </a:p>
          <a:p>
            <a:r>
              <a:rPr kumimoji="1" lang="ja-JP" altLang="en-US" dirty="0"/>
              <a:t>しかし、日本には列島に平行にこのような高い山が連なっています</a:t>
            </a:r>
            <a:endParaRPr kumimoji="1" lang="en-US" altLang="ja-JP" dirty="0"/>
          </a:p>
          <a:p>
            <a:r>
              <a:rPr kumimoji="1" lang="ja-JP" altLang="en-US" dirty="0"/>
              <a:t>そのため、日本海側に流れた雪雲は山を越えられず，太平洋では晴れて乾燥しています。</a:t>
            </a:r>
            <a:endParaRPr kumimoji="1" lang="en-US" altLang="ja-JP" dirty="0"/>
          </a:p>
          <a:p>
            <a:endParaRPr kumimoji="1" lang="en-US" altLang="ja-JP" dirty="0"/>
          </a:p>
          <a:p>
            <a:r>
              <a:rPr kumimoji="1" lang="ja-JP" altLang="en-US" dirty="0"/>
              <a:t>一方、濃尾平野の場合，丸枠内の山が周辺に比べて低いことや，</a:t>
            </a:r>
            <a:endParaRPr kumimoji="1" lang="en-US" altLang="ja-JP" dirty="0"/>
          </a:p>
          <a:p>
            <a:r>
              <a:rPr kumimoji="1" lang="ja-JP" altLang="en-US" dirty="0"/>
              <a:t>関ケ原周辺の山が切れていることから雪雲が流れ込みやすくなっています</a:t>
            </a:r>
            <a:endParaRPr kumimoji="1" lang="en-US" altLang="ja-JP" dirty="0"/>
          </a:p>
          <a:p>
            <a:r>
              <a:rPr kumimoji="1" lang="ja-JP" altLang="en-US" dirty="0"/>
              <a:t>風向が北寄りの北西風であれば三重県北部に、西寄りの北西風であれば愛知県西部に降雪があることが分かっています．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4</a:t>
            </a:fld>
            <a:endParaRPr kumimoji="1" lang="ja-JP" altLang="en-US"/>
          </a:p>
        </p:txBody>
      </p:sp>
    </p:spTree>
    <p:extLst>
      <p:ext uri="{BB962C8B-B14F-4D97-AF65-F5344CB8AC3E}">
        <p14:creationId xmlns:p14="http://schemas.microsoft.com/office/powerpoint/2010/main" val="565454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34</a:t>
            </a:fld>
            <a:endParaRPr kumimoji="1" lang="ja-JP" altLang="en-US"/>
          </a:p>
        </p:txBody>
      </p:sp>
    </p:spTree>
    <p:extLst>
      <p:ext uri="{BB962C8B-B14F-4D97-AF65-F5344CB8AC3E}">
        <p14:creationId xmlns:p14="http://schemas.microsoft.com/office/powerpoint/2010/main" val="1512021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35</a:t>
            </a:fld>
            <a:endParaRPr kumimoji="1" lang="ja-JP" altLang="en-US"/>
          </a:p>
        </p:txBody>
      </p:sp>
    </p:spTree>
    <p:extLst>
      <p:ext uri="{BB962C8B-B14F-4D97-AF65-F5344CB8AC3E}">
        <p14:creationId xmlns:p14="http://schemas.microsoft.com/office/powerpoint/2010/main" val="3704272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36</a:t>
            </a:fld>
            <a:endParaRPr kumimoji="1" lang="ja-JP" altLang="en-US"/>
          </a:p>
        </p:txBody>
      </p:sp>
    </p:spTree>
    <p:extLst>
      <p:ext uri="{BB962C8B-B14F-4D97-AF65-F5344CB8AC3E}">
        <p14:creationId xmlns:p14="http://schemas.microsoft.com/office/powerpoint/2010/main" val="1413635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37</a:t>
            </a:fld>
            <a:endParaRPr kumimoji="1" lang="ja-JP" altLang="en-US"/>
          </a:p>
        </p:txBody>
      </p:sp>
    </p:spTree>
    <p:extLst>
      <p:ext uri="{BB962C8B-B14F-4D97-AF65-F5344CB8AC3E}">
        <p14:creationId xmlns:p14="http://schemas.microsoft.com/office/powerpoint/2010/main" val="1207574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38</a:t>
            </a:fld>
            <a:endParaRPr kumimoji="1" lang="ja-JP" altLang="en-US"/>
          </a:p>
        </p:txBody>
      </p:sp>
    </p:spTree>
    <p:extLst>
      <p:ext uri="{BB962C8B-B14F-4D97-AF65-F5344CB8AC3E}">
        <p14:creationId xmlns:p14="http://schemas.microsoft.com/office/powerpoint/2010/main" val="3977349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39</a:t>
            </a:fld>
            <a:endParaRPr kumimoji="1" lang="ja-JP" altLang="en-US"/>
          </a:p>
        </p:txBody>
      </p:sp>
    </p:spTree>
    <p:extLst>
      <p:ext uri="{BB962C8B-B14F-4D97-AF65-F5344CB8AC3E}">
        <p14:creationId xmlns:p14="http://schemas.microsoft.com/office/powerpoint/2010/main" val="583704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40</a:t>
            </a:fld>
            <a:endParaRPr kumimoji="1" lang="ja-JP" altLang="en-US"/>
          </a:p>
        </p:txBody>
      </p:sp>
    </p:spTree>
    <p:extLst>
      <p:ext uri="{BB962C8B-B14F-4D97-AF65-F5344CB8AC3E}">
        <p14:creationId xmlns:p14="http://schemas.microsoft.com/office/powerpoint/2010/main" val="3456477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バレンツ当たりの符号が逆なのが個人的に面白いと思った。これはこれだけ。</a:t>
            </a:r>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41</a:t>
            </a:fld>
            <a:endParaRPr kumimoji="1" lang="ja-JP" altLang="en-US"/>
          </a:p>
        </p:txBody>
      </p:sp>
    </p:spTree>
    <p:extLst>
      <p:ext uri="{BB962C8B-B14F-4D97-AF65-F5344CB8AC3E}">
        <p14:creationId xmlns:p14="http://schemas.microsoft.com/office/powerpoint/2010/main" val="285148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5</a:t>
            </a:fld>
            <a:endParaRPr kumimoji="1" lang="ja-JP" altLang="en-US"/>
          </a:p>
        </p:txBody>
      </p:sp>
    </p:spTree>
    <p:extLst>
      <p:ext uri="{BB962C8B-B14F-4D97-AF65-F5344CB8AC3E}">
        <p14:creationId xmlns:p14="http://schemas.microsoft.com/office/powerpoint/2010/main" val="24079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状況を簡単に紹介</a:t>
            </a:r>
            <a:endParaRPr kumimoji="1" lang="en-US" altLang="ja-JP" dirty="0"/>
          </a:p>
          <a:p>
            <a:endParaRPr kumimoji="1" lang="en-US" altLang="ja-JP" dirty="0"/>
          </a:p>
          <a:p>
            <a:r>
              <a:rPr kumimoji="1" lang="ja-JP" altLang="en-US" dirty="0"/>
              <a:t>天気図：ふゆがた</a:t>
            </a:r>
            <a:endParaRPr kumimoji="1" lang="en-US" altLang="ja-JP" dirty="0"/>
          </a:p>
          <a:p>
            <a:r>
              <a:rPr kumimoji="1" lang="ja-JP" altLang="en-US" dirty="0"/>
              <a:t>衛星：日本海上で雪雲がおおく発生</a:t>
            </a:r>
            <a:endParaRPr kumimoji="1" lang="en-US" altLang="ja-JP" dirty="0"/>
          </a:p>
          <a:p>
            <a:r>
              <a:rPr kumimoji="1" lang="ja-JP" altLang="en-US" dirty="0"/>
              <a:t>レーダー：山を越えてきている</a:t>
            </a:r>
            <a:endParaRPr kumimoji="1" lang="en-US" altLang="ja-JP" dirty="0"/>
          </a:p>
          <a:p>
            <a:r>
              <a:rPr kumimoji="1" lang="ja-JP" altLang="en-US" dirty="0"/>
              <a:t>積雪：レーダーと対応</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6</a:t>
            </a:fld>
            <a:endParaRPr kumimoji="1" lang="ja-JP" altLang="en-US"/>
          </a:p>
        </p:txBody>
      </p:sp>
    </p:spTree>
    <p:extLst>
      <p:ext uri="{BB962C8B-B14F-4D97-AF65-F5344CB8AC3E}">
        <p14:creationId xmlns:p14="http://schemas.microsoft.com/office/powerpoint/2010/main" val="72587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7</a:t>
            </a:fld>
            <a:endParaRPr kumimoji="1" lang="ja-JP" altLang="en-US"/>
          </a:p>
        </p:txBody>
      </p:sp>
    </p:spTree>
    <p:extLst>
      <p:ext uri="{BB962C8B-B14F-4D97-AF65-F5344CB8AC3E}">
        <p14:creationId xmlns:p14="http://schemas.microsoft.com/office/powerpoint/2010/main" val="142653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A71534-103F-46F8-B851-460B34AF1807}" type="slidenum">
              <a:rPr kumimoji="1" lang="ja-JP" altLang="en-US" smtClean="0"/>
              <a:t>9</a:t>
            </a:fld>
            <a:endParaRPr kumimoji="1" lang="ja-JP" altLang="en-US"/>
          </a:p>
        </p:txBody>
      </p:sp>
    </p:spTree>
    <p:extLst>
      <p:ext uri="{BB962C8B-B14F-4D97-AF65-F5344CB8AC3E}">
        <p14:creationId xmlns:p14="http://schemas.microsoft.com/office/powerpoint/2010/main" val="180190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先行研究はある年の数事例の降雪の観測値をもとに三重県北部への降雪の起こりやすさを示しました</a:t>
            </a:r>
            <a:endParaRPr kumimoji="1" lang="en-US" altLang="ja-JP" dirty="0"/>
          </a:p>
          <a:p>
            <a:r>
              <a:rPr kumimoji="1" lang="ja-JP" altLang="en-US" dirty="0"/>
              <a:t>まとめると次の</a:t>
            </a:r>
            <a:r>
              <a:rPr kumimoji="1" lang="en-US" altLang="ja-JP" dirty="0"/>
              <a:t>3</a:t>
            </a:r>
            <a:r>
              <a:rPr kumimoji="1" lang="ja-JP" altLang="en-US" dirty="0"/>
              <a:t>つの条件と示しています</a:t>
            </a:r>
            <a:endParaRPr kumimoji="1" lang="en-US" altLang="ja-JP" dirty="0"/>
          </a:p>
          <a:p>
            <a:endParaRPr kumimoji="1" lang="en-US" altLang="ja-JP" dirty="0"/>
          </a:p>
          <a:p>
            <a:r>
              <a:rPr kumimoji="1" lang="ja-JP" altLang="en-US" dirty="0"/>
              <a:t>～～～～条件の説明～～～～～～～～～～～～</a:t>
            </a:r>
            <a:endParaRPr kumimoji="1" lang="en-US" altLang="ja-JP" dirty="0"/>
          </a:p>
          <a:p>
            <a:endParaRPr kumimoji="1" lang="en-US" altLang="ja-JP" dirty="0"/>
          </a:p>
          <a:p>
            <a:r>
              <a:rPr kumimoji="1" lang="ja-JP" altLang="en-US" dirty="0"/>
              <a:t>この条件はあくまで数事例から導かれた条件です</a:t>
            </a:r>
            <a:endParaRPr kumimoji="1" lang="en-US" altLang="ja-JP" dirty="0"/>
          </a:p>
          <a:p>
            <a:endParaRPr kumimoji="1" lang="en-US" altLang="ja-JP" dirty="0"/>
          </a:p>
          <a:p>
            <a:r>
              <a:rPr kumimoji="1" lang="ja-JP" altLang="en-US" dirty="0"/>
              <a:t>そこで私は解析機関すべての事例を用いて、統計的に降雪の起こりやすさを調べました</a:t>
            </a:r>
            <a:endParaRPr kumimoji="1" lang="en-US" altLang="ja-JP" dirty="0"/>
          </a:p>
          <a:p>
            <a:endParaRPr kumimoji="1" lang="en-US" altLang="ja-JP" dirty="0"/>
          </a:p>
          <a:p>
            <a:r>
              <a:rPr kumimoji="1" lang="ja-JP" altLang="en-US" dirty="0"/>
              <a:t>この図は四日市上空</a:t>
            </a:r>
            <a:r>
              <a:rPr kumimoji="1" lang="en-US" altLang="ja-JP" dirty="0"/>
              <a:t>850hPa</a:t>
            </a:r>
            <a:r>
              <a:rPr kumimoji="1" lang="ja-JP" altLang="en-US" dirty="0"/>
              <a:t>気温別の頻度と降雪の確率を示している</a:t>
            </a:r>
            <a:endParaRPr kumimoji="1" lang="en-US" altLang="ja-JP" dirty="0"/>
          </a:p>
          <a:p>
            <a:r>
              <a:rPr kumimoji="1" lang="ja-JP" altLang="en-US" dirty="0"/>
              <a:t>降雪確率を棒グラフで示しており，縦軸は左側です</a:t>
            </a:r>
            <a:endParaRPr kumimoji="1" lang="en-US" altLang="ja-JP" dirty="0"/>
          </a:p>
          <a:p>
            <a:r>
              <a:rPr kumimoji="1" lang="ja-JP" altLang="en-US" dirty="0"/>
              <a:t>発生頻度は折れ線グラフで示しており，縦軸は右側です。ピンクの線が全ての日の頻度で、青線が降雪日の頻度です</a:t>
            </a:r>
            <a:endParaRPr kumimoji="1" lang="en-US" altLang="ja-JP" dirty="0"/>
          </a:p>
          <a:p>
            <a:endParaRPr kumimoji="1" lang="en-US" altLang="ja-JP" dirty="0"/>
          </a:p>
          <a:p>
            <a:r>
              <a:rPr kumimoji="1" lang="ja-JP" altLang="en-US" dirty="0"/>
              <a:t>主に棒グラフを見ていただくとわかりやすくなると思います</a:t>
            </a:r>
            <a:endParaRPr kumimoji="1" lang="en-US" altLang="ja-JP" dirty="0"/>
          </a:p>
          <a:p>
            <a:endParaRPr kumimoji="1" lang="en-US" altLang="ja-JP" dirty="0"/>
          </a:p>
          <a:p>
            <a:r>
              <a:rPr kumimoji="1" lang="ja-JP" altLang="en-US" dirty="0"/>
              <a:t>例えば気温が●℃の時に●％くらい確率で降雪が起こることを表しています</a:t>
            </a:r>
            <a:endParaRPr kumimoji="1" lang="en-US" altLang="ja-JP" dirty="0"/>
          </a:p>
          <a:p>
            <a:endParaRPr kumimoji="1" lang="en-US" altLang="ja-JP" dirty="0"/>
          </a:p>
          <a:p>
            <a:r>
              <a:rPr kumimoji="1" lang="ja-JP" altLang="en-US" dirty="0"/>
              <a:t>こういうグラフを気温だけではなくほかの変数でも作成しました</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10</a:t>
            </a:fld>
            <a:endParaRPr kumimoji="1" lang="ja-JP" altLang="en-US"/>
          </a:p>
        </p:txBody>
      </p:sp>
    </p:spTree>
    <p:extLst>
      <p:ext uri="{BB962C8B-B14F-4D97-AF65-F5344CB8AC3E}">
        <p14:creationId xmlns:p14="http://schemas.microsoft.com/office/powerpoint/2010/main" val="2442514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先行研究はある年の数事例の降雪の観測値をもとに三重県北部への降雪の起こりやすさを示しました</a:t>
            </a:r>
            <a:endParaRPr kumimoji="1" lang="en-US" altLang="ja-JP" dirty="0"/>
          </a:p>
          <a:p>
            <a:r>
              <a:rPr kumimoji="1" lang="ja-JP" altLang="en-US" dirty="0"/>
              <a:t>まとめると次の</a:t>
            </a:r>
            <a:r>
              <a:rPr kumimoji="1" lang="en-US" altLang="ja-JP" dirty="0"/>
              <a:t>3</a:t>
            </a:r>
            <a:r>
              <a:rPr kumimoji="1" lang="ja-JP" altLang="en-US" dirty="0"/>
              <a:t>つの条件と示しています</a:t>
            </a:r>
            <a:endParaRPr kumimoji="1" lang="en-US" altLang="ja-JP" dirty="0"/>
          </a:p>
          <a:p>
            <a:endParaRPr kumimoji="1" lang="en-US" altLang="ja-JP" dirty="0"/>
          </a:p>
          <a:p>
            <a:r>
              <a:rPr kumimoji="1" lang="ja-JP" altLang="en-US" dirty="0"/>
              <a:t>～～～～条件の説明～～～～～～～～～～～～</a:t>
            </a:r>
            <a:endParaRPr kumimoji="1" lang="en-US" altLang="ja-JP" dirty="0"/>
          </a:p>
          <a:p>
            <a:endParaRPr kumimoji="1" lang="en-US" altLang="ja-JP" dirty="0"/>
          </a:p>
          <a:p>
            <a:r>
              <a:rPr kumimoji="1" lang="ja-JP" altLang="en-US" dirty="0"/>
              <a:t>この条件はあくまで数事例から導かれた条件です</a:t>
            </a:r>
            <a:endParaRPr kumimoji="1" lang="en-US" altLang="ja-JP" dirty="0"/>
          </a:p>
          <a:p>
            <a:endParaRPr kumimoji="1" lang="en-US" altLang="ja-JP" dirty="0"/>
          </a:p>
          <a:p>
            <a:r>
              <a:rPr kumimoji="1" lang="ja-JP" altLang="en-US" dirty="0"/>
              <a:t>そこで私は解析機関すべての事例を用いて、統計的に降雪の起こりやすさを調べました</a:t>
            </a:r>
            <a:endParaRPr kumimoji="1" lang="en-US" altLang="ja-JP" dirty="0"/>
          </a:p>
          <a:p>
            <a:endParaRPr kumimoji="1" lang="en-US" altLang="ja-JP" dirty="0"/>
          </a:p>
          <a:p>
            <a:r>
              <a:rPr kumimoji="1" lang="ja-JP" altLang="en-US" dirty="0"/>
              <a:t>この図は四日市上空</a:t>
            </a:r>
            <a:r>
              <a:rPr kumimoji="1" lang="en-US" altLang="ja-JP" dirty="0"/>
              <a:t>850hPa</a:t>
            </a:r>
            <a:r>
              <a:rPr kumimoji="1" lang="ja-JP" altLang="en-US" dirty="0"/>
              <a:t>気温別の頻度と降雪の確率を示している</a:t>
            </a:r>
            <a:endParaRPr kumimoji="1" lang="en-US" altLang="ja-JP" dirty="0"/>
          </a:p>
          <a:p>
            <a:r>
              <a:rPr kumimoji="1" lang="ja-JP" altLang="en-US" dirty="0"/>
              <a:t>降雪確率を棒グラフで示しており，縦軸は左側です</a:t>
            </a:r>
            <a:endParaRPr kumimoji="1" lang="en-US" altLang="ja-JP" dirty="0"/>
          </a:p>
          <a:p>
            <a:r>
              <a:rPr kumimoji="1" lang="ja-JP" altLang="en-US" dirty="0"/>
              <a:t>発生頻度は折れ線グラフで示しており，縦軸は右側です。ピンクの線が全ての日の頻度で、青線が降雪日の頻度です</a:t>
            </a:r>
            <a:endParaRPr kumimoji="1" lang="en-US" altLang="ja-JP" dirty="0"/>
          </a:p>
          <a:p>
            <a:endParaRPr kumimoji="1" lang="en-US" altLang="ja-JP" dirty="0"/>
          </a:p>
          <a:p>
            <a:r>
              <a:rPr kumimoji="1" lang="ja-JP" altLang="en-US" dirty="0"/>
              <a:t>主に棒グラフを見ていただくとわかりやすくなると思います</a:t>
            </a:r>
            <a:endParaRPr kumimoji="1" lang="en-US" altLang="ja-JP" dirty="0"/>
          </a:p>
          <a:p>
            <a:endParaRPr kumimoji="1" lang="en-US" altLang="ja-JP" dirty="0"/>
          </a:p>
          <a:p>
            <a:r>
              <a:rPr kumimoji="1" lang="ja-JP" altLang="en-US" dirty="0"/>
              <a:t>例えば気温が●℃の時に●％くらい確率で降雪が起こることを表しています</a:t>
            </a:r>
            <a:endParaRPr kumimoji="1" lang="en-US" altLang="ja-JP" dirty="0"/>
          </a:p>
          <a:p>
            <a:endParaRPr kumimoji="1" lang="en-US" altLang="ja-JP" dirty="0"/>
          </a:p>
          <a:p>
            <a:r>
              <a:rPr kumimoji="1" lang="ja-JP" altLang="en-US" dirty="0"/>
              <a:t>こういうグラフを気温だけではなくほかの変数でも作成しました</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4A71534-103F-46F8-B851-460B34AF1807}" type="slidenum">
              <a:rPr kumimoji="1" lang="ja-JP" altLang="en-US" smtClean="0"/>
              <a:t>11</a:t>
            </a:fld>
            <a:endParaRPr kumimoji="1" lang="ja-JP" altLang="en-US"/>
          </a:p>
        </p:txBody>
      </p:sp>
    </p:spTree>
    <p:extLst>
      <p:ext uri="{BB962C8B-B14F-4D97-AF65-F5344CB8AC3E}">
        <p14:creationId xmlns:p14="http://schemas.microsoft.com/office/powerpoint/2010/main" val="421283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395800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218000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7567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65372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67978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104600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426352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374952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278696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1943827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3094DE3-9BBC-41B6-AB0D-9C6BAC248E84}" type="datetimeFigureOut">
              <a:rPr kumimoji="1" lang="ja-JP" altLang="en-US" smtClean="0"/>
              <a:t>2020/2/13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216898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94DE3-9BBC-41B6-AB0D-9C6BAC248E84}" type="datetimeFigureOut">
              <a:rPr kumimoji="1" lang="ja-JP" altLang="en-US" smtClean="0"/>
              <a:t>2020/2/13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425F-5DE0-4F46-9C8F-9C2C97C193EE}" type="slidenum">
              <a:rPr kumimoji="1" lang="ja-JP" altLang="en-US" smtClean="0"/>
              <a:t>‹#›</a:t>
            </a:fld>
            <a:endParaRPr kumimoji="1" lang="ja-JP" altLang="en-US"/>
          </a:p>
        </p:txBody>
      </p:sp>
    </p:spTree>
    <p:extLst>
      <p:ext uri="{BB962C8B-B14F-4D97-AF65-F5344CB8AC3E}">
        <p14:creationId xmlns:p14="http://schemas.microsoft.com/office/powerpoint/2010/main" val="1486170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0.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39.png"/><Relationship Id="rId7" Type="http://schemas.openxmlformats.org/officeDocument/2006/relationships/image" Target="../media/image54.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16942"/>
          <a:stretch/>
        </p:blipFill>
        <p:spPr>
          <a:xfrm rot="10800000">
            <a:off x="0" y="10633"/>
            <a:ext cx="9144000" cy="5696125"/>
          </a:xfrm>
          <a:prstGeom prst="rect">
            <a:avLst/>
          </a:prstGeom>
        </p:spPr>
      </p:pic>
      <p:sp>
        <p:nvSpPr>
          <p:cNvPr id="5" name="テキスト ボックス 4"/>
          <p:cNvSpPr txBox="1"/>
          <p:nvPr/>
        </p:nvSpPr>
        <p:spPr>
          <a:xfrm>
            <a:off x="446371" y="572255"/>
            <a:ext cx="8697629" cy="1754326"/>
          </a:xfrm>
          <a:prstGeom prst="rect">
            <a:avLst/>
          </a:prstGeom>
          <a:noFill/>
        </p:spPr>
        <p:txBody>
          <a:bodyPr wrap="square" rtlCol="0">
            <a:spAutoFit/>
          </a:bodyPr>
          <a:lstStyle/>
          <a:p>
            <a:r>
              <a:rPr lang="ja-JP" altLang="en-US" sz="5400" b="1" u="sng" dirty="0"/>
              <a:t>三重県北部降雪への</a:t>
            </a:r>
            <a:endParaRPr lang="en-US" altLang="ja-JP" sz="5400" b="1" u="sng" dirty="0"/>
          </a:p>
          <a:p>
            <a:r>
              <a:rPr lang="ja-JP" altLang="en-US" sz="5400" b="1" dirty="0"/>
              <a:t>　　　</a:t>
            </a:r>
            <a:r>
              <a:rPr lang="ja-JP" altLang="en-US" sz="5400" b="1" u="sng" dirty="0"/>
              <a:t>日本海の水温の影響</a:t>
            </a:r>
          </a:p>
        </p:txBody>
      </p:sp>
      <p:sp>
        <p:nvSpPr>
          <p:cNvPr id="8" name="テキスト ボックス 7">
            <a:extLst>
              <a:ext uri="{FF2B5EF4-FFF2-40B4-BE49-F238E27FC236}">
                <a16:creationId xmlns:a16="http://schemas.microsoft.com/office/drawing/2014/main" id="{CA1CDA72-9EA1-4BC0-893F-368ACA1DF81A}"/>
              </a:ext>
            </a:extLst>
          </p:cNvPr>
          <p:cNvSpPr txBox="1"/>
          <p:nvPr/>
        </p:nvSpPr>
        <p:spPr>
          <a:xfrm>
            <a:off x="-130135" y="4823807"/>
            <a:ext cx="2546165" cy="584775"/>
          </a:xfrm>
          <a:prstGeom prst="rect">
            <a:avLst/>
          </a:prstGeom>
          <a:noFill/>
        </p:spPr>
        <p:txBody>
          <a:bodyPr wrap="square" rtlCol="0">
            <a:spAutoFit/>
          </a:bodyPr>
          <a:lstStyle/>
          <a:p>
            <a:pPr algn="ctr"/>
            <a:r>
              <a:rPr lang="en-US" altLang="ja-JP" sz="1600" dirty="0">
                <a:latin typeface="ＭＳ Ｐゴシック" panose="020B0600070205080204" pitchFamily="50" charset="-128"/>
                <a:ea typeface="ＭＳ Ｐゴシック" panose="020B0600070205080204" pitchFamily="50" charset="-128"/>
              </a:rPr>
              <a:t>2017</a:t>
            </a:r>
            <a:r>
              <a:rPr lang="ja-JP" altLang="en-US" sz="1600" dirty="0">
                <a:latin typeface="ＭＳ Ｐゴシック" panose="020B0600070205080204" pitchFamily="50" charset="-128"/>
                <a:ea typeface="ＭＳ Ｐゴシック" panose="020B0600070205080204" pitchFamily="50" charset="-128"/>
              </a:rPr>
              <a:t>年</a:t>
            </a:r>
            <a:r>
              <a:rPr lang="en-US" altLang="ja-JP" sz="1600" dirty="0">
                <a:latin typeface="ＭＳ Ｐゴシック" panose="020B0600070205080204" pitchFamily="50" charset="-128"/>
                <a:ea typeface="ＭＳ Ｐゴシック" panose="020B0600070205080204" pitchFamily="50" charset="-128"/>
              </a:rPr>
              <a:t>1</a:t>
            </a:r>
            <a:r>
              <a:rPr lang="ja-JP" altLang="en-US" sz="1600" dirty="0">
                <a:latin typeface="ＭＳ Ｐゴシック" panose="020B0600070205080204" pitchFamily="50" charset="-128"/>
                <a:ea typeface="ＭＳ Ｐゴシック" panose="020B0600070205080204" pitchFamily="50" charset="-128"/>
              </a:rPr>
              <a:t>月</a:t>
            </a:r>
            <a:r>
              <a:rPr lang="en-US" altLang="ja-JP" sz="1600" dirty="0">
                <a:latin typeface="ＭＳ Ｐゴシック" panose="020B0600070205080204" pitchFamily="50" charset="-128"/>
                <a:ea typeface="ＭＳ Ｐゴシック" panose="020B0600070205080204" pitchFamily="50" charset="-128"/>
              </a:rPr>
              <a:t>15</a:t>
            </a:r>
            <a:r>
              <a:rPr lang="ja-JP" altLang="en-US" sz="1600" dirty="0">
                <a:latin typeface="ＭＳ Ｐゴシック" panose="020B0600070205080204" pitchFamily="50" charset="-128"/>
                <a:ea typeface="ＭＳ Ｐゴシック" panose="020B0600070205080204" pitchFamily="50" charset="-128"/>
              </a:rPr>
              <a:t>日松岡撮影</a:t>
            </a:r>
            <a:r>
              <a:rPr lang="en-US" altLang="ja-JP" sz="1600" dirty="0">
                <a:latin typeface="ＭＳ Ｐゴシック" panose="020B0600070205080204" pitchFamily="50" charset="-128"/>
                <a:ea typeface="ＭＳ Ｐゴシック" panose="020B0600070205080204" pitchFamily="50" charset="-128"/>
              </a:rPr>
              <a:t>(</a:t>
            </a:r>
            <a:r>
              <a:rPr lang="ja-JP" altLang="en-US" sz="1600" dirty="0">
                <a:latin typeface="ＭＳ Ｐゴシック" panose="020B0600070205080204" pitchFamily="50" charset="-128"/>
                <a:ea typeface="ＭＳ Ｐゴシック" panose="020B0600070205080204" pitchFamily="50" charset="-128"/>
              </a:rPr>
              <a:t>四日市の自宅周辺</a:t>
            </a:r>
            <a:r>
              <a:rPr lang="en-US" altLang="ja-JP" sz="1600" dirty="0">
                <a:latin typeface="ＭＳ Ｐゴシック" panose="020B0600070205080204" pitchFamily="50" charset="-128"/>
                <a:ea typeface="ＭＳ Ｐゴシック" panose="020B0600070205080204" pitchFamily="50" charset="-128"/>
              </a:rPr>
              <a:t>)</a:t>
            </a:r>
          </a:p>
        </p:txBody>
      </p:sp>
      <p:sp>
        <p:nvSpPr>
          <p:cNvPr id="9" name="テキスト ボックス 8">
            <a:extLst>
              <a:ext uri="{FF2B5EF4-FFF2-40B4-BE49-F238E27FC236}">
                <a16:creationId xmlns:a16="http://schemas.microsoft.com/office/drawing/2014/main" id="{0AA94434-8242-48E2-9DE6-33FF64694BFC}"/>
              </a:ext>
            </a:extLst>
          </p:cNvPr>
          <p:cNvSpPr txBox="1"/>
          <p:nvPr/>
        </p:nvSpPr>
        <p:spPr>
          <a:xfrm>
            <a:off x="2156488" y="5693293"/>
            <a:ext cx="5316654" cy="1077218"/>
          </a:xfrm>
          <a:prstGeom prst="rect">
            <a:avLst/>
          </a:prstGeom>
          <a:noFill/>
        </p:spPr>
        <p:txBody>
          <a:bodyPr wrap="square" rtlCol="0">
            <a:spAutoFit/>
          </a:bodyPr>
          <a:lstStyle/>
          <a:p>
            <a:pPr algn="ctr"/>
            <a:r>
              <a:rPr lang="ja-JP" altLang="en-US" sz="2400" b="1" dirty="0">
                <a:latin typeface="游明朝 Demibold" panose="02020600000000000000" pitchFamily="18" charset="-128"/>
                <a:ea typeface="游明朝 Demibold" panose="02020600000000000000" pitchFamily="18" charset="-128"/>
              </a:rPr>
              <a:t>〇松岡優輝　</a:t>
            </a:r>
            <a:endParaRPr lang="en-US" altLang="ja-JP" sz="2400" b="1" dirty="0">
              <a:latin typeface="游明朝 Demibold" panose="02020600000000000000" pitchFamily="18" charset="-128"/>
              <a:ea typeface="游明朝 Demibold" panose="02020600000000000000" pitchFamily="18" charset="-128"/>
            </a:endParaRPr>
          </a:p>
          <a:p>
            <a:pPr algn="ctr"/>
            <a:r>
              <a:rPr lang="ja-JP" altLang="en-US" sz="2000" b="1" dirty="0">
                <a:latin typeface="游明朝 Demibold" panose="02020600000000000000" pitchFamily="18" charset="-128"/>
                <a:ea typeface="游明朝 Demibold" panose="02020600000000000000" pitchFamily="18" charset="-128"/>
              </a:rPr>
              <a:t>指導教員：立花義裕 教授</a:t>
            </a:r>
            <a:endParaRPr lang="en-US" altLang="ja-JP" sz="2400" b="1" dirty="0">
              <a:latin typeface="游明朝 Demibold" panose="02020600000000000000" pitchFamily="18" charset="-128"/>
              <a:ea typeface="游明朝 Demibold" panose="02020600000000000000" pitchFamily="18" charset="-128"/>
            </a:endParaRPr>
          </a:p>
          <a:p>
            <a:pPr algn="ctr"/>
            <a:r>
              <a:rPr lang="ja-JP" altLang="en-US" sz="2000" b="1" dirty="0">
                <a:latin typeface="游明朝 Demibold" panose="02020600000000000000" pitchFamily="18" charset="-128"/>
                <a:ea typeface="游明朝 Demibold" panose="02020600000000000000" pitchFamily="18" charset="-128"/>
              </a:rPr>
              <a:t>気象・気候ダイナミクス研究室　修士</a:t>
            </a:r>
            <a:r>
              <a:rPr lang="en-US" altLang="ja-JP" sz="2000" b="1" dirty="0">
                <a:latin typeface="游明朝 Demibold" panose="02020600000000000000" pitchFamily="18" charset="-128"/>
                <a:ea typeface="游明朝 Demibold" panose="02020600000000000000" pitchFamily="18" charset="-128"/>
              </a:rPr>
              <a:t>2</a:t>
            </a:r>
            <a:r>
              <a:rPr lang="ja-JP" altLang="en-US" sz="2000" b="1" dirty="0">
                <a:latin typeface="游明朝 Demibold" panose="02020600000000000000" pitchFamily="18" charset="-128"/>
                <a:ea typeface="游明朝 Demibold" panose="02020600000000000000" pitchFamily="18" charset="-128"/>
              </a:rPr>
              <a:t>年</a:t>
            </a:r>
            <a:endParaRPr lang="en-US" altLang="ja-JP" sz="2000" b="1" dirty="0">
              <a:latin typeface="游明朝 Demibold" panose="02020600000000000000" pitchFamily="18" charset="-128"/>
              <a:ea typeface="游明朝 Demibold" panose="02020600000000000000" pitchFamily="18" charset="-128"/>
            </a:endParaRPr>
          </a:p>
        </p:txBody>
      </p:sp>
      <p:sp>
        <p:nvSpPr>
          <p:cNvPr id="6" name="テキスト ボックス 5">
            <a:extLst>
              <a:ext uri="{FF2B5EF4-FFF2-40B4-BE49-F238E27FC236}">
                <a16:creationId xmlns:a16="http://schemas.microsoft.com/office/drawing/2014/main" id="{5C1E93D8-C5F6-48EA-A12C-5F2B74F89C21}"/>
              </a:ext>
            </a:extLst>
          </p:cNvPr>
          <p:cNvSpPr txBox="1"/>
          <p:nvPr/>
        </p:nvSpPr>
        <p:spPr>
          <a:xfrm>
            <a:off x="1" y="6334780"/>
            <a:ext cx="2327563" cy="523220"/>
          </a:xfrm>
          <a:prstGeom prst="rect">
            <a:avLst/>
          </a:prstGeom>
          <a:solidFill>
            <a:schemeClr val="bg1"/>
          </a:solidFill>
        </p:spPr>
        <p:txBody>
          <a:bodyPr wrap="square" rtlCol="0">
            <a:spAutoFit/>
          </a:bodyPr>
          <a:lstStyle/>
          <a:p>
            <a:r>
              <a:rPr kumimoji="1" lang="en-US" altLang="ja-JP" sz="1400" b="1" dirty="0"/>
              <a:t>2020</a:t>
            </a:r>
            <a:r>
              <a:rPr kumimoji="1" lang="ja-JP" altLang="en-US" sz="1400" b="1" dirty="0"/>
              <a:t>年</a:t>
            </a:r>
            <a:r>
              <a:rPr kumimoji="1" lang="en-US" altLang="ja-JP" sz="1400" b="1" dirty="0"/>
              <a:t>2</a:t>
            </a:r>
            <a:r>
              <a:rPr kumimoji="1" lang="ja-JP" altLang="en-US" sz="1400" b="1" dirty="0"/>
              <a:t>月</a:t>
            </a:r>
            <a:r>
              <a:rPr kumimoji="1" lang="en-US" altLang="ja-JP" sz="1400" b="1" dirty="0"/>
              <a:t>13</a:t>
            </a:r>
            <a:r>
              <a:rPr kumimoji="1" lang="ja-JP" altLang="en-US" sz="1400" b="1" dirty="0"/>
              <a:t>日</a:t>
            </a:r>
            <a:endParaRPr kumimoji="1" lang="en-US" altLang="ja-JP" sz="1400" b="1" dirty="0"/>
          </a:p>
          <a:p>
            <a:r>
              <a:rPr kumimoji="1" lang="ja-JP" altLang="en-US" sz="1400" b="1" dirty="0"/>
              <a:t>令和元年度修士論文発表会</a:t>
            </a:r>
          </a:p>
        </p:txBody>
      </p:sp>
    </p:spTree>
    <p:extLst>
      <p:ext uri="{BB962C8B-B14F-4D97-AF65-F5344CB8AC3E}">
        <p14:creationId xmlns:p14="http://schemas.microsoft.com/office/powerpoint/2010/main" val="3136349951"/>
      </p:ext>
    </p:extLst>
  </p:cSld>
  <p:clrMapOvr>
    <a:masterClrMapping/>
  </p:clrMapOvr>
  <mc:AlternateContent xmlns:mc="http://schemas.openxmlformats.org/markup-compatibility/2006" xmlns:p14="http://schemas.microsoft.com/office/powerpoint/2010/main">
    <mc:Choice Requires="p14">
      <p:transition spd="slow" p14:dur="2000" advTm="15845"/>
    </mc:Choice>
    <mc:Fallback xmlns="">
      <p:transition spd="slow" advTm="158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32" name="テキスト ボックス 31">
            <a:extLst>
              <a:ext uri="{FF2B5EF4-FFF2-40B4-BE49-F238E27FC236}">
                <a16:creationId xmlns:a16="http://schemas.microsoft.com/office/drawing/2014/main" id="{8D113AB5-A765-4E84-87EC-A94F0308A6A3}"/>
              </a:ext>
            </a:extLst>
          </p:cNvPr>
          <p:cNvSpPr txBox="1"/>
          <p:nvPr/>
        </p:nvSpPr>
        <p:spPr>
          <a:xfrm>
            <a:off x="639061" y="-6239"/>
            <a:ext cx="7865877" cy="400110"/>
          </a:xfrm>
          <a:prstGeom prst="rect">
            <a:avLst/>
          </a:prstGeom>
          <a:noFill/>
          <a:ln>
            <a:noFill/>
          </a:ln>
        </p:spPr>
        <p:txBody>
          <a:bodyPr wrap="square" rtlCol="0">
            <a:spAutoFit/>
          </a:bodyPr>
          <a:lstStyle/>
          <a:p>
            <a:pPr algn="ctr"/>
            <a:r>
              <a:rPr lang="ja-JP" altLang="en-US" sz="2000" b="1" dirty="0">
                <a:solidFill>
                  <a:sysClr val="windowText" lastClr="000000"/>
                </a:solidFill>
              </a:rPr>
              <a:t>①三重県北部への降雪を統計的に調べる</a:t>
            </a:r>
            <a:endParaRPr lang="en-US" altLang="ja-JP" sz="2000" b="1" dirty="0">
              <a:solidFill>
                <a:sysClr val="windowText" lastClr="000000"/>
              </a:solidFill>
            </a:endParaRPr>
          </a:p>
        </p:txBody>
      </p:sp>
      <p:sp>
        <p:nvSpPr>
          <p:cNvPr id="45" name="テキスト ボックス 44">
            <a:extLst>
              <a:ext uri="{FF2B5EF4-FFF2-40B4-BE49-F238E27FC236}">
                <a16:creationId xmlns:a16="http://schemas.microsoft.com/office/drawing/2014/main" id="{5D171FF8-9C3F-4652-9462-E99C1F950DD1}"/>
              </a:ext>
            </a:extLst>
          </p:cNvPr>
          <p:cNvSpPr txBox="1"/>
          <p:nvPr/>
        </p:nvSpPr>
        <p:spPr>
          <a:xfrm>
            <a:off x="1597239" y="914664"/>
            <a:ext cx="6907699" cy="646331"/>
          </a:xfrm>
          <a:prstGeom prst="rect">
            <a:avLst/>
          </a:prstGeom>
          <a:noFill/>
        </p:spPr>
        <p:txBody>
          <a:bodyPr wrap="square" rtlCol="0">
            <a:spAutoFit/>
          </a:bodyPr>
          <a:lstStyle/>
          <a:p>
            <a:r>
              <a:rPr kumimoji="1" lang="ja-JP" altLang="en-US" b="1" dirty="0"/>
              <a:t>ある年の数事例の降雪の観測値をもとに三重県北部への</a:t>
            </a:r>
            <a:endParaRPr kumimoji="1" lang="en-US" altLang="ja-JP" b="1" dirty="0"/>
          </a:p>
          <a:p>
            <a:r>
              <a:rPr kumimoji="1" lang="ja-JP" altLang="en-US" b="1" dirty="0"/>
              <a:t>降雪の起こりやすさを示している</a:t>
            </a:r>
          </a:p>
        </p:txBody>
      </p:sp>
      <p:sp>
        <p:nvSpPr>
          <p:cNvPr id="15" name="テキスト ボックス 14">
            <a:extLst>
              <a:ext uri="{FF2B5EF4-FFF2-40B4-BE49-F238E27FC236}">
                <a16:creationId xmlns:a16="http://schemas.microsoft.com/office/drawing/2014/main" id="{EFE30D67-E0FB-41D5-9AB9-65ECB61A0ACE}"/>
              </a:ext>
            </a:extLst>
          </p:cNvPr>
          <p:cNvSpPr txBox="1"/>
          <p:nvPr/>
        </p:nvSpPr>
        <p:spPr>
          <a:xfrm>
            <a:off x="951354" y="1712278"/>
            <a:ext cx="6735133" cy="1200329"/>
          </a:xfrm>
          <a:prstGeom prst="rect">
            <a:avLst/>
          </a:prstGeom>
          <a:solidFill>
            <a:schemeClr val="bg2"/>
          </a:solidFill>
        </p:spPr>
        <p:txBody>
          <a:bodyPr wrap="square" rtlCol="0">
            <a:spAutoFit/>
          </a:bodyPr>
          <a:lstStyle/>
          <a:p>
            <a:r>
              <a:rPr kumimoji="1" lang="ja-JP" altLang="en-US" b="1" dirty="0"/>
              <a:t>三重県北部に降雪をもたらしやすいのは、</a:t>
            </a:r>
            <a:endParaRPr kumimoji="1" lang="en-US" altLang="ja-JP" b="1" dirty="0"/>
          </a:p>
          <a:p>
            <a:r>
              <a:rPr kumimoji="1" lang="ja-JP" altLang="en-US" b="1" dirty="0"/>
              <a:t>　</a:t>
            </a:r>
            <a:r>
              <a:rPr kumimoji="1" lang="en-US" altLang="ja-JP" b="1" dirty="0"/>
              <a:t>1,</a:t>
            </a:r>
            <a:r>
              <a:rPr kumimoji="1" lang="ja-JP" altLang="en-US" b="1" dirty="0"/>
              <a:t>若狭湾上空</a:t>
            </a:r>
            <a:r>
              <a:rPr kumimoji="1" lang="en-US" altLang="ja-JP" b="1" dirty="0"/>
              <a:t>850hPa</a:t>
            </a:r>
            <a:r>
              <a:rPr kumimoji="1" lang="ja-JP" altLang="en-US" b="1" dirty="0"/>
              <a:t>面の風向が北寄りの北西風であること</a:t>
            </a:r>
            <a:endParaRPr kumimoji="1" lang="en-US" altLang="ja-JP" b="1" dirty="0"/>
          </a:p>
          <a:p>
            <a:r>
              <a:rPr kumimoji="1" lang="ja-JP" altLang="en-US" b="1" dirty="0"/>
              <a:t>　</a:t>
            </a:r>
            <a:r>
              <a:rPr kumimoji="1" lang="en-US" altLang="ja-JP" b="1" dirty="0"/>
              <a:t>2,</a:t>
            </a:r>
            <a:r>
              <a:rPr kumimoji="1" lang="ja-JP" altLang="en-US" b="1" dirty="0"/>
              <a:t>若狭湾上空</a:t>
            </a:r>
            <a:r>
              <a:rPr kumimoji="1" lang="en-US" altLang="ja-JP" b="1" dirty="0"/>
              <a:t>850hPa</a:t>
            </a:r>
            <a:r>
              <a:rPr kumimoji="1" lang="ja-JP" altLang="en-US" b="1" dirty="0"/>
              <a:t>面の風速が</a:t>
            </a:r>
            <a:r>
              <a:rPr kumimoji="1" lang="en-US" altLang="ja-JP" b="1" dirty="0"/>
              <a:t>10m/s</a:t>
            </a:r>
            <a:r>
              <a:rPr kumimoji="1" lang="ja-JP" altLang="en-US" b="1" dirty="0"/>
              <a:t>以上であること</a:t>
            </a:r>
            <a:endParaRPr kumimoji="1" lang="en-US" altLang="ja-JP" b="1" dirty="0"/>
          </a:p>
          <a:p>
            <a:r>
              <a:rPr kumimoji="1" lang="ja-JP" altLang="en-US" b="1" dirty="0"/>
              <a:t>　</a:t>
            </a:r>
            <a:r>
              <a:rPr kumimoji="1" lang="en-US" altLang="ja-JP" b="1" dirty="0"/>
              <a:t>3,</a:t>
            </a:r>
            <a:r>
              <a:rPr kumimoji="1" lang="ja-JP" altLang="en-US" b="1" dirty="0"/>
              <a:t>三重県北部上空</a:t>
            </a:r>
            <a:r>
              <a:rPr kumimoji="1" lang="en-US" altLang="ja-JP" b="1" dirty="0"/>
              <a:t>850hPa</a:t>
            </a:r>
            <a:r>
              <a:rPr kumimoji="1" lang="ja-JP" altLang="en-US" b="1" dirty="0"/>
              <a:t>面の気温が</a:t>
            </a:r>
            <a:r>
              <a:rPr kumimoji="1" lang="en-US" altLang="ja-JP" b="1" dirty="0"/>
              <a:t>-9</a:t>
            </a:r>
            <a:r>
              <a:rPr kumimoji="1" lang="ja-JP" altLang="en-US" b="1" dirty="0"/>
              <a:t>℃以下であること</a:t>
            </a:r>
          </a:p>
        </p:txBody>
      </p:sp>
      <p:sp>
        <p:nvSpPr>
          <p:cNvPr id="8" name="楕円 7">
            <a:extLst>
              <a:ext uri="{FF2B5EF4-FFF2-40B4-BE49-F238E27FC236}">
                <a16:creationId xmlns:a16="http://schemas.microsoft.com/office/drawing/2014/main" id="{A2E7833C-77B1-48D8-AC93-CAB22FA0E61D}"/>
              </a:ext>
            </a:extLst>
          </p:cNvPr>
          <p:cNvSpPr/>
          <p:nvPr/>
        </p:nvSpPr>
        <p:spPr>
          <a:xfrm>
            <a:off x="168489" y="498309"/>
            <a:ext cx="1754372" cy="3426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先行研究</a:t>
            </a:r>
          </a:p>
        </p:txBody>
      </p:sp>
      <p:sp>
        <p:nvSpPr>
          <p:cNvPr id="9" name="テキスト ボックス 8">
            <a:extLst>
              <a:ext uri="{FF2B5EF4-FFF2-40B4-BE49-F238E27FC236}">
                <a16:creationId xmlns:a16="http://schemas.microsoft.com/office/drawing/2014/main" id="{7A328B41-F5F3-4358-B841-B773A9CD5D24}"/>
              </a:ext>
            </a:extLst>
          </p:cNvPr>
          <p:cNvSpPr txBox="1"/>
          <p:nvPr/>
        </p:nvSpPr>
        <p:spPr>
          <a:xfrm>
            <a:off x="8321040" y="0"/>
            <a:ext cx="763597" cy="369332"/>
          </a:xfrm>
          <a:prstGeom prst="rect">
            <a:avLst/>
          </a:prstGeom>
          <a:noFill/>
        </p:spPr>
        <p:txBody>
          <a:bodyPr wrap="square" rtlCol="0">
            <a:spAutoFit/>
          </a:bodyPr>
          <a:lstStyle/>
          <a:p>
            <a:r>
              <a:rPr kumimoji="1" lang="en-US" altLang="ja-JP" dirty="0"/>
              <a:t>10/23</a:t>
            </a:r>
            <a:endParaRPr kumimoji="1" lang="ja-JP" altLang="en-US" dirty="0"/>
          </a:p>
        </p:txBody>
      </p:sp>
    </p:spTree>
    <p:extLst>
      <p:ext uri="{BB962C8B-B14F-4D97-AF65-F5344CB8AC3E}">
        <p14:creationId xmlns:p14="http://schemas.microsoft.com/office/powerpoint/2010/main" val="3045768862"/>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6B476EA-BE85-427B-BB86-BBAE6EACC3C2}"/>
              </a:ext>
            </a:extLst>
          </p:cNvPr>
          <p:cNvPicPr>
            <a:picLocks noChangeAspect="1"/>
          </p:cNvPicPr>
          <p:nvPr/>
        </p:nvPicPr>
        <p:blipFill rotWithShape="1">
          <a:blip r:embed="rId3">
            <a:extLst>
              <a:ext uri="{28A0092B-C50C-407E-A947-70E740481C1C}">
                <a14:useLocalDpi xmlns:a14="http://schemas.microsoft.com/office/drawing/2010/main" val="0"/>
              </a:ext>
            </a:extLst>
          </a:blip>
          <a:srcRect t="14430"/>
          <a:stretch/>
        </p:blipFill>
        <p:spPr>
          <a:xfrm>
            <a:off x="374071" y="3801410"/>
            <a:ext cx="8395856" cy="1824687"/>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82" name="テキスト ボックス 81">
            <a:extLst>
              <a:ext uri="{FF2B5EF4-FFF2-40B4-BE49-F238E27FC236}">
                <a16:creationId xmlns:a16="http://schemas.microsoft.com/office/drawing/2014/main" id="{890A6FC9-0821-48E0-B03E-84052A488AB6}"/>
              </a:ext>
            </a:extLst>
          </p:cNvPr>
          <p:cNvSpPr txBox="1"/>
          <p:nvPr/>
        </p:nvSpPr>
        <p:spPr>
          <a:xfrm>
            <a:off x="1" y="6611779"/>
            <a:ext cx="9144000" cy="246221"/>
          </a:xfrm>
          <a:prstGeom prst="rect">
            <a:avLst/>
          </a:prstGeom>
          <a:noFill/>
          <a:ln>
            <a:solidFill>
              <a:schemeClr val="tx1"/>
            </a:solidFill>
          </a:ln>
        </p:spPr>
        <p:txBody>
          <a:bodyPr wrap="square" rtlCol="0">
            <a:spAutoFit/>
          </a:bodyPr>
          <a:lstStyle/>
          <a:p>
            <a:r>
              <a:rPr lang="ja-JP" altLang="en-US" sz="1000" b="1" dirty="0">
                <a:solidFill>
                  <a:sysClr val="windowText" lastClr="000000"/>
                </a:solidFill>
              </a:rPr>
              <a:t>折れ線</a:t>
            </a:r>
            <a:r>
              <a:rPr lang="en-US" altLang="ja-JP" sz="1000" b="1" dirty="0">
                <a:solidFill>
                  <a:sysClr val="windowText" lastClr="000000"/>
                </a:solidFill>
              </a:rPr>
              <a:t>(</a:t>
            </a:r>
            <a:r>
              <a:rPr lang="ja-JP" altLang="en-US" sz="1000" b="1" dirty="0">
                <a:solidFill>
                  <a:sysClr val="windowText" lastClr="000000"/>
                </a:solidFill>
              </a:rPr>
              <a:t>縦軸右</a:t>
            </a:r>
            <a:r>
              <a:rPr lang="en-US" altLang="ja-JP" sz="1000" b="1" dirty="0">
                <a:solidFill>
                  <a:sysClr val="windowText" lastClr="000000"/>
                </a:solidFill>
              </a:rPr>
              <a:t>)</a:t>
            </a:r>
            <a:r>
              <a:rPr lang="ja-JP" altLang="en-US" sz="1000" b="1" dirty="0">
                <a:solidFill>
                  <a:sysClr val="windowText" lastClr="000000"/>
                </a:solidFill>
              </a:rPr>
              <a:t>：頻度</a:t>
            </a:r>
            <a:r>
              <a:rPr lang="en-US" altLang="ja-JP" sz="1000" b="1" dirty="0">
                <a:solidFill>
                  <a:sysClr val="windowText" lastClr="000000"/>
                </a:solidFill>
              </a:rPr>
              <a:t>[</a:t>
            </a:r>
            <a:r>
              <a:rPr lang="ja-JP" altLang="en-US" sz="1000" b="1" dirty="0">
                <a:solidFill>
                  <a:sysClr val="windowText" lastClr="000000"/>
                </a:solidFill>
              </a:rPr>
              <a:t>日</a:t>
            </a:r>
            <a:r>
              <a:rPr lang="en-US" altLang="ja-JP" sz="1000" b="1" dirty="0">
                <a:solidFill>
                  <a:sysClr val="windowText" lastClr="000000"/>
                </a:solidFill>
              </a:rPr>
              <a:t>]</a:t>
            </a:r>
            <a:r>
              <a:rPr lang="ja-JP" altLang="en-US" sz="1000" b="1" dirty="0">
                <a:solidFill>
                  <a:sysClr val="windowText" lastClr="000000"/>
                </a:solidFill>
              </a:rPr>
              <a:t>．ピンク→すべての日、青→降雪日，　棒</a:t>
            </a:r>
            <a:r>
              <a:rPr lang="en-US" altLang="ja-JP" sz="1000" b="1" dirty="0">
                <a:solidFill>
                  <a:sysClr val="windowText" lastClr="000000"/>
                </a:solidFill>
              </a:rPr>
              <a:t>(</a:t>
            </a:r>
            <a:r>
              <a:rPr lang="ja-JP" altLang="en-US" sz="1000" b="1" dirty="0">
                <a:solidFill>
                  <a:sysClr val="windowText" lastClr="000000"/>
                </a:solidFill>
              </a:rPr>
              <a:t>縦軸左</a:t>
            </a:r>
            <a:r>
              <a:rPr lang="en-US" altLang="ja-JP" sz="1000" b="1" dirty="0">
                <a:solidFill>
                  <a:sysClr val="windowText" lastClr="000000"/>
                </a:solidFill>
              </a:rPr>
              <a:t>)</a:t>
            </a:r>
            <a:r>
              <a:rPr lang="ja-JP" altLang="en-US" sz="1000" b="1" dirty="0">
                <a:solidFill>
                  <a:sysClr val="windowText" lastClr="000000"/>
                </a:solidFill>
              </a:rPr>
              <a:t>：降雪確率</a:t>
            </a:r>
            <a:r>
              <a:rPr lang="en-US" altLang="ja-JP" sz="1000" b="1" dirty="0">
                <a:solidFill>
                  <a:sysClr val="windowText" lastClr="000000"/>
                </a:solidFill>
              </a:rPr>
              <a:t>[</a:t>
            </a:r>
            <a:r>
              <a:rPr lang="ja-JP" altLang="en-US" sz="1000" b="1" dirty="0">
                <a:solidFill>
                  <a:sysClr val="windowText" lastClr="000000"/>
                </a:solidFill>
              </a:rPr>
              <a:t>％</a:t>
            </a:r>
            <a:r>
              <a:rPr lang="en-US" altLang="ja-JP" sz="1000" b="1" dirty="0">
                <a:solidFill>
                  <a:sysClr val="windowText" lastClr="000000"/>
                </a:solidFill>
              </a:rPr>
              <a:t>]</a:t>
            </a:r>
            <a:r>
              <a:rPr lang="ja-JP" altLang="en-US" sz="1000" b="1" dirty="0">
                <a:solidFill>
                  <a:sysClr val="windowText" lastClr="000000"/>
                </a:solidFill>
              </a:rPr>
              <a:t>．</a:t>
            </a:r>
            <a:endParaRPr lang="en-US" altLang="ja-JP" sz="1000" b="1" dirty="0">
              <a:solidFill>
                <a:sysClr val="windowText" lastClr="000000"/>
              </a:solidFill>
            </a:endParaRPr>
          </a:p>
        </p:txBody>
      </p:sp>
      <p:sp>
        <p:nvSpPr>
          <p:cNvPr id="32" name="テキスト ボックス 31">
            <a:extLst>
              <a:ext uri="{FF2B5EF4-FFF2-40B4-BE49-F238E27FC236}">
                <a16:creationId xmlns:a16="http://schemas.microsoft.com/office/drawing/2014/main" id="{8D113AB5-A765-4E84-87EC-A94F0308A6A3}"/>
              </a:ext>
            </a:extLst>
          </p:cNvPr>
          <p:cNvSpPr txBox="1"/>
          <p:nvPr/>
        </p:nvSpPr>
        <p:spPr>
          <a:xfrm>
            <a:off x="639061" y="-6239"/>
            <a:ext cx="7865877" cy="400110"/>
          </a:xfrm>
          <a:prstGeom prst="rect">
            <a:avLst/>
          </a:prstGeom>
          <a:noFill/>
          <a:ln>
            <a:noFill/>
          </a:ln>
        </p:spPr>
        <p:txBody>
          <a:bodyPr wrap="square" rtlCol="0">
            <a:spAutoFit/>
          </a:bodyPr>
          <a:lstStyle/>
          <a:p>
            <a:pPr algn="ctr"/>
            <a:r>
              <a:rPr lang="ja-JP" altLang="en-US" sz="2000" b="1" dirty="0">
                <a:solidFill>
                  <a:sysClr val="windowText" lastClr="000000"/>
                </a:solidFill>
              </a:rPr>
              <a:t>①三重県北部への降雪を統計的に調べる</a:t>
            </a:r>
            <a:endParaRPr lang="en-US" altLang="ja-JP" sz="2000" b="1" dirty="0">
              <a:solidFill>
                <a:sysClr val="windowText" lastClr="000000"/>
              </a:solidFill>
            </a:endParaRPr>
          </a:p>
        </p:txBody>
      </p:sp>
      <p:sp>
        <p:nvSpPr>
          <p:cNvPr id="36" name="テキスト ボックス 35">
            <a:extLst>
              <a:ext uri="{FF2B5EF4-FFF2-40B4-BE49-F238E27FC236}">
                <a16:creationId xmlns:a16="http://schemas.microsoft.com/office/drawing/2014/main" id="{52E22737-6A13-4418-8FE9-7B0423F20C7A}"/>
              </a:ext>
            </a:extLst>
          </p:cNvPr>
          <p:cNvSpPr txBox="1"/>
          <p:nvPr/>
        </p:nvSpPr>
        <p:spPr>
          <a:xfrm>
            <a:off x="2866464" y="3517694"/>
            <a:ext cx="3933347" cy="338554"/>
          </a:xfrm>
          <a:prstGeom prst="rect">
            <a:avLst/>
          </a:prstGeom>
          <a:noFill/>
        </p:spPr>
        <p:txBody>
          <a:bodyPr wrap="square" rtlCol="0">
            <a:spAutoFit/>
          </a:bodyPr>
          <a:lstStyle/>
          <a:p>
            <a:pPr algn="ctr"/>
            <a:r>
              <a:rPr kumimoji="1" lang="ja-JP" altLang="en-US" sz="1600" b="1" dirty="0"/>
              <a:t>気温別の頻度</a:t>
            </a:r>
            <a:r>
              <a:rPr kumimoji="1" lang="en-US" altLang="ja-JP" sz="1600" b="1" dirty="0"/>
              <a:t>(</a:t>
            </a:r>
            <a:r>
              <a:rPr kumimoji="1" lang="ja-JP" altLang="en-US" sz="1600" b="1" dirty="0"/>
              <a:t>折れ線</a:t>
            </a:r>
            <a:r>
              <a:rPr kumimoji="1" lang="en-US" altLang="ja-JP" sz="1600" b="1" dirty="0"/>
              <a:t>)</a:t>
            </a:r>
            <a:r>
              <a:rPr kumimoji="1" lang="ja-JP" altLang="en-US" sz="1600" b="1" dirty="0"/>
              <a:t>と降雪確率</a:t>
            </a:r>
            <a:r>
              <a:rPr kumimoji="1" lang="en-US" altLang="ja-JP" sz="1600" b="1" dirty="0"/>
              <a:t>(</a:t>
            </a:r>
            <a:r>
              <a:rPr kumimoji="1" lang="ja-JP" altLang="en-US" sz="1600" b="1" dirty="0"/>
              <a:t>棒</a:t>
            </a:r>
            <a:r>
              <a:rPr kumimoji="1" lang="en-US" altLang="ja-JP" sz="1600" b="1" dirty="0"/>
              <a:t>)</a:t>
            </a:r>
            <a:r>
              <a:rPr kumimoji="1" lang="ja-JP" altLang="en-US" sz="1600" b="1" dirty="0"/>
              <a:t>　</a:t>
            </a:r>
          </a:p>
        </p:txBody>
      </p:sp>
      <p:sp>
        <p:nvSpPr>
          <p:cNvPr id="15" name="テキスト ボックス 14">
            <a:extLst>
              <a:ext uri="{FF2B5EF4-FFF2-40B4-BE49-F238E27FC236}">
                <a16:creationId xmlns:a16="http://schemas.microsoft.com/office/drawing/2014/main" id="{EFE30D67-E0FB-41D5-9AB9-65ECB61A0ACE}"/>
              </a:ext>
            </a:extLst>
          </p:cNvPr>
          <p:cNvSpPr txBox="1"/>
          <p:nvPr/>
        </p:nvSpPr>
        <p:spPr>
          <a:xfrm>
            <a:off x="951354" y="1712278"/>
            <a:ext cx="6735133" cy="1200329"/>
          </a:xfrm>
          <a:prstGeom prst="rect">
            <a:avLst/>
          </a:prstGeom>
          <a:solidFill>
            <a:schemeClr val="bg2"/>
          </a:solidFill>
        </p:spPr>
        <p:txBody>
          <a:bodyPr wrap="square" rtlCol="0">
            <a:spAutoFit/>
          </a:bodyPr>
          <a:lstStyle/>
          <a:p>
            <a:r>
              <a:rPr kumimoji="1" lang="ja-JP" altLang="en-US" b="1" dirty="0"/>
              <a:t>三重県北部に降雪をもたらしやすいのは、</a:t>
            </a:r>
            <a:endParaRPr kumimoji="1" lang="en-US" altLang="ja-JP" b="1" dirty="0"/>
          </a:p>
          <a:p>
            <a:r>
              <a:rPr kumimoji="1" lang="ja-JP" altLang="en-US" b="1" dirty="0"/>
              <a:t>　</a:t>
            </a:r>
            <a:r>
              <a:rPr kumimoji="1" lang="en-US" altLang="ja-JP" b="1" dirty="0"/>
              <a:t>1,</a:t>
            </a:r>
            <a:r>
              <a:rPr kumimoji="1" lang="ja-JP" altLang="en-US" b="1" dirty="0"/>
              <a:t>若狭湾上空</a:t>
            </a:r>
            <a:r>
              <a:rPr kumimoji="1" lang="en-US" altLang="ja-JP" b="1" dirty="0"/>
              <a:t>850hPa</a:t>
            </a:r>
            <a:r>
              <a:rPr kumimoji="1" lang="ja-JP" altLang="en-US" b="1" dirty="0"/>
              <a:t>面の風向が北寄りの北西風であること</a:t>
            </a:r>
            <a:endParaRPr kumimoji="1" lang="en-US" altLang="ja-JP" b="1" dirty="0"/>
          </a:p>
          <a:p>
            <a:r>
              <a:rPr kumimoji="1" lang="ja-JP" altLang="en-US" b="1" dirty="0"/>
              <a:t>　</a:t>
            </a:r>
            <a:r>
              <a:rPr kumimoji="1" lang="en-US" altLang="ja-JP" b="1" dirty="0"/>
              <a:t>2,</a:t>
            </a:r>
            <a:r>
              <a:rPr kumimoji="1" lang="ja-JP" altLang="en-US" b="1" dirty="0"/>
              <a:t>若狭湾上空</a:t>
            </a:r>
            <a:r>
              <a:rPr kumimoji="1" lang="en-US" altLang="ja-JP" b="1" dirty="0"/>
              <a:t>850hPa</a:t>
            </a:r>
            <a:r>
              <a:rPr kumimoji="1" lang="ja-JP" altLang="en-US" b="1" dirty="0"/>
              <a:t>面の風速が</a:t>
            </a:r>
            <a:r>
              <a:rPr kumimoji="1" lang="en-US" altLang="ja-JP" b="1" dirty="0"/>
              <a:t>10m/s</a:t>
            </a:r>
            <a:r>
              <a:rPr kumimoji="1" lang="ja-JP" altLang="en-US" b="1" dirty="0"/>
              <a:t>以上であること</a:t>
            </a:r>
            <a:endParaRPr kumimoji="1" lang="en-US" altLang="ja-JP" b="1" dirty="0"/>
          </a:p>
          <a:p>
            <a:r>
              <a:rPr kumimoji="1" lang="ja-JP" altLang="en-US" b="1" dirty="0"/>
              <a:t>　</a:t>
            </a:r>
            <a:r>
              <a:rPr kumimoji="1" lang="en-US" altLang="ja-JP" b="1" dirty="0"/>
              <a:t>3,</a:t>
            </a:r>
            <a:r>
              <a:rPr kumimoji="1" lang="ja-JP" altLang="en-US" b="1" dirty="0"/>
              <a:t>三重県北部上空</a:t>
            </a:r>
            <a:r>
              <a:rPr kumimoji="1" lang="en-US" altLang="ja-JP" b="1" dirty="0"/>
              <a:t>850hPa</a:t>
            </a:r>
            <a:r>
              <a:rPr kumimoji="1" lang="ja-JP" altLang="en-US" b="1" dirty="0"/>
              <a:t>面の気温が</a:t>
            </a:r>
            <a:r>
              <a:rPr kumimoji="1" lang="en-US" altLang="ja-JP" b="1" dirty="0"/>
              <a:t>-9</a:t>
            </a:r>
            <a:r>
              <a:rPr kumimoji="1" lang="ja-JP" altLang="en-US" b="1" dirty="0"/>
              <a:t>℃以下であること</a:t>
            </a:r>
          </a:p>
        </p:txBody>
      </p:sp>
      <p:cxnSp>
        <p:nvCxnSpPr>
          <p:cNvPr id="5" name="直線コネクタ 4">
            <a:extLst>
              <a:ext uri="{FF2B5EF4-FFF2-40B4-BE49-F238E27FC236}">
                <a16:creationId xmlns:a16="http://schemas.microsoft.com/office/drawing/2014/main" id="{9CBC5B02-05A6-499A-BD5E-C7B18DD865ED}"/>
              </a:ext>
            </a:extLst>
          </p:cNvPr>
          <p:cNvCxnSpPr/>
          <p:nvPr/>
        </p:nvCxnSpPr>
        <p:spPr>
          <a:xfrm>
            <a:off x="0" y="3170388"/>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矢印: 下 5">
            <a:extLst>
              <a:ext uri="{FF2B5EF4-FFF2-40B4-BE49-F238E27FC236}">
                <a16:creationId xmlns:a16="http://schemas.microsoft.com/office/drawing/2014/main" id="{635AFE58-331D-4256-A837-BE010827405F}"/>
              </a:ext>
            </a:extLst>
          </p:cNvPr>
          <p:cNvSpPr/>
          <p:nvPr/>
        </p:nvSpPr>
        <p:spPr>
          <a:xfrm>
            <a:off x="3976577" y="3001110"/>
            <a:ext cx="988828" cy="5258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2E7833C-77B1-48D8-AC93-CAB22FA0E61D}"/>
              </a:ext>
            </a:extLst>
          </p:cNvPr>
          <p:cNvSpPr/>
          <p:nvPr/>
        </p:nvSpPr>
        <p:spPr>
          <a:xfrm>
            <a:off x="168489" y="498309"/>
            <a:ext cx="1754372" cy="3426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先行研究</a:t>
            </a:r>
          </a:p>
        </p:txBody>
      </p:sp>
      <p:sp>
        <p:nvSpPr>
          <p:cNvPr id="19" name="楕円 18">
            <a:extLst>
              <a:ext uri="{FF2B5EF4-FFF2-40B4-BE49-F238E27FC236}">
                <a16:creationId xmlns:a16="http://schemas.microsoft.com/office/drawing/2014/main" id="{A2ABB45E-C309-4A91-9FD6-55077A1C2FF1}"/>
              </a:ext>
            </a:extLst>
          </p:cNvPr>
          <p:cNvSpPr/>
          <p:nvPr/>
        </p:nvSpPr>
        <p:spPr>
          <a:xfrm>
            <a:off x="168489" y="3293567"/>
            <a:ext cx="2261560" cy="342612"/>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本研究の結果</a:t>
            </a:r>
          </a:p>
        </p:txBody>
      </p:sp>
      <p:sp>
        <p:nvSpPr>
          <p:cNvPr id="25" name="テキスト ボックス 24">
            <a:extLst>
              <a:ext uri="{FF2B5EF4-FFF2-40B4-BE49-F238E27FC236}">
                <a16:creationId xmlns:a16="http://schemas.microsoft.com/office/drawing/2014/main" id="{565D0824-7364-4FF5-99F6-835DD4D02B10}"/>
              </a:ext>
            </a:extLst>
          </p:cNvPr>
          <p:cNvSpPr txBox="1"/>
          <p:nvPr/>
        </p:nvSpPr>
        <p:spPr>
          <a:xfrm>
            <a:off x="1456250" y="6228895"/>
            <a:ext cx="6457466" cy="3693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ja-JP" altLang="en-US" b="1" dirty="0">
                <a:solidFill>
                  <a:sysClr val="windowText" lastClr="000000"/>
                </a:solidFill>
              </a:rPr>
              <a:t>ある気温の日に何％の降雪があったかを表す</a:t>
            </a:r>
            <a:endParaRPr lang="en-US" altLang="ja-JP" b="1" dirty="0">
              <a:solidFill>
                <a:sysClr val="windowText" lastClr="000000"/>
              </a:solidFill>
            </a:endParaRPr>
          </a:p>
        </p:txBody>
      </p:sp>
      <p:sp>
        <p:nvSpPr>
          <p:cNvPr id="18" name="テキスト ボックス 17">
            <a:extLst>
              <a:ext uri="{FF2B5EF4-FFF2-40B4-BE49-F238E27FC236}">
                <a16:creationId xmlns:a16="http://schemas.microsoft.com/office/drawing/2014/main" id="{178727FB-A5A6-4597-B606-B5C90D9C3C5D}"/>
              </a:ext>
            </a:extLst>
          </p:cNvPr>
          <p:cNvSpPr txBox="1"/>
          <p:nvPr/>
        </p:nvSpPr>
        <p:spPr>
          <a:xfrm>
            <a:off x="1200490" y="5519929"/>
            <a:ext cx="7618729" cy="276999"/>
          </a:xfrm>
          <a:prstGeom prst="rect">
            <a:avLst/>
          </a:prstGeom>
          <a:noFill/>
        </p:spPr>
        <p:txBody>
          <a:bodyPr wrap="square" rtlCol="0">
            <a:spAutoFit/>
          </a:bodyPr>
          <a:lstStyle/>
          <a:p>
            <a:r>
              <a:rPr kumimoji="1" lang="en-US" altLang="ja-JP" sz="1200" b="1" dirty="0"/>
              <a:t>~8     7      6      5      4      3       2     1      0     -1      -2     -3    -4     -5     -6    -7      -8    -9   -10   -11   -12   -13  -14~    </a:t>
            </a:r>
            <a:r>
              <a:rPr kumimoji="1" lang="ja-JP" altLang="en-US" sz="1200" b="1" dirty="0"/>
              <a:t>　</a:t>
            </a:r>
          </a:p>
        </p:txBody>
      </p:sp>
      <p:sp>
        <p:nvSpPr>
          <p:cNvPr id="2" name="テキスト ボックス 1">
            <a:extLst>
              <a:ext uri="{FF2B5EF4-FFF2-40B4-BE49-F238E27FC236}">
                <a16:creationId xmlns:a16="http://schemas.microsoft.com/office/drawing/2014/main" id="{104748D9-B5E8-4EC0-B434-0C35DC322E09}"/>
              </a:ext>
            </a:extLst>
          </p:cNvPr>
          <p:cNvSpPr txBox="1"/>
          <p:nvPr/>
        </p:nvSpPr>
        <p:spPr>
          <a:xfrm>
            <a:off x="-62344" y="3816521"/>
            <a:ext cx="461665" cy="2373099"/>
          </a:xfrm>
          <a:prstGeom prst="rect">
            <a:avLst/>
          </a:prstGeom>
          <a:noFill/>
        </p:spPr>
        <p:txBody>
          <a:bodyPr vert="eaVert" wrap="square" rtlCol="0">
            <a:spAutoFit/>
          </a:bodyPr>
          <a:lstStyle/>
          <a:p>
            <a:r>
              <a:rPr kumimoji="1" lang="ja-JP" altLang="en-US" b="1" dirty="0"/>
              <a:t>降雪確率</a:t>
            </a:r>
            <a:r>
              <a:rPr kumimoji="1" lang="en-US" altLang="ja-JP" sz="1200" b="1" dirty="0"/>
              <a:t>(</a:t>
            </a:r>
            <a:r>
              <a:rPr kumimoji="1" lang="ja-JP" altLang="en-US" sz="1200" b="1" dirty="0"/>
              <a:t>％・棒グラフ</a:t>
            </a:r>
            <a:r>
              <a:rPr kumimoji="1" lang="en-US" altLang="ja-JP" sz="1200" b="1" dirty="0"/>
              <a:t>)</a:t>
            </a:r>
            <a:endParaRPr kumimoji="1" lang="ja-JP" altLang="en-US" b="1" dirty="0"/>
          </a:p>
        </p:txBody>
      </p:sp>
      <p:sp>
        <p:nvSpPr>
          <p:cNvPr id="21" name="テキスト ボックス 20">
            <a:extLst>
              <a:ext uri="{FF2B5EF4-FFF2-40B4-BE49-F238E27FC236}">
                <a16:creationId xmlns:a16="http://schemas.microsoft.com/office/drawing/2014/main" id="{BB5D5B85-D29C-48D6-8321-3AF73587B7EA}"/>
              </a:ext>
            </a:extLst>
          </p:cNvPr>
          <p:cNvSpPr txBox="1"/>
          <p:nvPr/>
        </p:nvSpPr>
        <p:spPr>
          <a:xfrm>
            <a:off x="8682335" y="3986590"/>
            <a:ext cx="461665" cy="1533339"/>
          </a:xfrm>
          <a:prstGeom prst="rect">
            <a:avLst/>
          </a:prstGeom>
          <a:noFill/>
        </p:spPr>
        <p:txBody>
          <a:bodyPr vert="eaVert" wrap="square" rtlCol="0">
            <a:spAutoFit/>
          </a:bodyPr>
          <a:lstStyle/>
          <a:p>
            <a:r>
              <a:rPr kumimoji="1" lang="ja-JP" altLang="en-US" b="1" dirty="0"/>
              <a:t>頻度</a:t>
            </a:r>
            <a:r>
              <a:rPr kumimoji="1" lang="en-US" altLang="ja-JP" sz="1200" b="1" dirty="0"/>
              <a:t>(</a:t>
            </a:r>
            <a:r>
              <a:rPr kumimoji="1" lang="ja-JP" altLang="en-US" sz="1200" b="1" dirty="0"/>
              <a:t>日・折れ線</a:t>
            </a:r>
            <a:r>
              <a:rPr kumimoji="1" lang="en-US" altLang="ja-JP" sz="1200" b="1" dirty="0"/>
              <a:t>)</a:t>
            </a:r>
            <a:endParaRPr kumimoji="1" lang="ja-JP" altLang="en-US" b="1" dirty="0"/>
          </a:p>
        </p:txBody>
      </p:sp>
      <p:sp>
        <p:nvSpPr>
          <p:cNvPr id="3" name="テキスト ボックス 2">
            <a:extLst>
              <a:ext uri="{FF2B5EF4-FFF2-40B4-BE49-F238E27FC236}">
                <a16:creationId xmlns:a16="http://schemas.microsoft.com/office/drawing/2014/main" id="{1BFCE9BD-F734-43E4-AFAD-35A09B00544B}"/>
              </a:ext>
            </a:extLst>
          </p:cNvPr>
          <p:cNvSpPr txBox="1"/>
          <p:nvPr/>
        </p:nvSpPr>
        <p:spPr>
          <a:xfrm>
            <a:off x="2409954" y="5749675"/>
            <a:ext cx="4846366" cy="369332"/>
          </a:xfrm>
          <a:prstGeom prst="rect">
            <a:avLst/>
          </a:prstGeom>
          <a:noFill/>
        </p:spPr>
        <p:txBody>
          <a:bodyPr wrap="square" rtlCol="0">
            <a:spAutoFit/>
          </a:bodyPr>
          <a:lstStyle/>
          <a:p>
            <a:r>
              <a:rPr kumimoji="1" lang="ja-JP" altLang="en-US" b="1" dirty="0"/>
              <a:t>四日市の上空で領域平均した</a:t>
            </a:r>
            <a:r>
              <a:rPr kumimoji="1" lang="en-US" altLang="ja-JP" b="1" dirty="0"/>
              <a:t>850hPa</a:t>
            </a:r>
            <a:r>
              <a:rPr kumimoji="1" lang="ja-JP" altLang="en-US" b="1" dirty="0"/>
              <a:t>気温</a:t>
            </a:r>
            <a:r>
              <a:rPr kumimoji="1" lang="en-US" altLang="ja-JP" b="1" dirty="0"/>
              <a:t>(</a:t>
            </a:r>
            <a:r>
              <a:rPr kumimoji="1" lang="ja-JP" altLang="en-US" b="1" dirty="0"/>
              <a:t>℃</a:t>
            </a:r>
            <a:r>
              <a:rPr kumimoji="1" lang="en-US" altLang="ja-JP" b="1" dirty="0"/>
              <a:t>)</a:t>
            </a:r>
            <a:endParaRPr kumimoji="1" lang="ja-JP" altLang="en-US" b="1" dirty="0"/>
          </a:p>
        </p:txBody>
      </p:sp>
      <p:sp>
        <p:nvSpPr>
          <p:cNvPr id="22" name="テキスト ボックス 21">
            <a:extLst>
              <a:ext uri="{FF2B5EF4-FFF2-40B4-BE49-F238E27FC236}">
                <a16:creationId xmlns:a16="http://schemas.microsoft.com/office/drawing/2014/main" id="{1591D923-E9CD-46A0-9ECC-A40150D2F34F}"/>
              </a:ext>
            </a:extLst>
          </p:cNvPr>
          <p:cNvSpPr txBox="1"/>
          <p:nvPr/>
        </p:nvSpPr>
        <p:spPr>
          <a:xfrm>
            <a:off x="4749299" y="4555377"/>
            <a:ext cx="1381859" cy="276999"/>
          </a:xfrm>
          <a:prstGeom prst="rect">
            <a:avLst/>
          </a:prstGeom>
          <a:noFill/>
        </p:spPr>
        <p:txBody>
          <a:bodyPr wrap="square" rtlCol="0">
            <a:spAutoFit/>
          </a:bodyPr>
          <a:lstStyle/>
          <a:p>
            <a:r>
              <a:rPr kumimoji="1" lang="ja-JP" altLang="en-US" sz="1200" b="1" dirty="0"/>
              <a:t>頻度</a:t>
            </a:r>
            <a:r>
              <a:rPr kumimoji="1" lang="en-US" altLang="ja-JP" sz="1000" b="1" dirty="0"/>
              <a:t>(</a:t>
            </a:r>
            <a:r>
              <a:rPr kumimoji="1" lang="ja-JP" altLang="en-US" sz="1000" b="1" dirty="0"/>
              <a:t>すべての日</a:t>
            </a:r>
            <a:r>
              <a:rPr kumimoji="1" lang="en-US" altLang="ja-JP" sz="1000" b="1" dirty="0"/>
              <a:t>)</a:t>
            </a:r>
            <a:r>
              <a:rPr kumimoji="1" lang="ja-JP" altLang="en-US" sz="1000" b="1" dirty="0"/>
              <a:t>↗</a:t>
            </a:r>
            <a:endParaRPr kumimoji="1" lang="ja-JP" altLang="en-US" sz="1200" b="1" dirty="0"/>
          </a:p>
        </p:txBody>
      </p:sp>
      <p:sp>
        <p:nvSpPr>
          <p:cNvPr id="24" name="テキスト ボックス 23">
            <a:extLst>
              <a:ext uri="{FF2B5EF4-FFF2-40B4-BE49-F238E27FC236}">
                <a16:creationId xmlns:a16="http://schemas.microsoft.com/office/drawing/2014/main" id="{61B1B7F8-7794-4B72-839D-01BDC92E30B0}"/>
              </a:ext>
            </a:extLst>
          </p:cNvPr>
          <p:cNvSpPr txBox="1"/>
          <p:nvPr/>
        </p:nvSpPr>
        <p:spPr>
          <a:xfrm>
            <a:off x="4965405" y="5279233"/>
            <a:ext cx="1381859" cy="276999"/>
          </a:xfrm>
          <a:prstGeom prst="rect">
            <a:avLst/>
          </a:prstGeom>
          <a:noFill/>
        </p:spPr>
        <p:txBody>
          <a:bodyPr wrap="square" rtlCol="0">
            <a:spAutoFit/>
          </a:bodyPr>
          <a:lstStyle/>
          <a:p>
            <a:r>
              <a:rPr kumimoji="1" lang="ja-JP" altLang="en-US" sz="1200" b="1" dirty="0"/>
              <a:t>降雪頻度</a:t>
            </a:r>
            <a:r>
              <a:rPr kumimoji="1" lang="en-US" altLang="ja-JP" sz="1200" b="1" dirty="0"/>
              <a:t>(</a:t>
            </a:r>
            <a:r>
              <a:rPr kumimoji="1" lang="ja-JP" altLang="en-US" sz="1200" b="1" dirty="0"/>
              <a:t>線</a:t>
            </a:r>
            <a:r>
              <a:rPr kumimoji="1" lang="en-US" altLang="ja-JP" sz="1200" b="1" dirty="0"/>
              <a:t>)</a:t>
            </a:r>
            <a:r>
              <a:rPr kumimoji="1" lang="ja-JP" altLang="en-US" sz="1200" b="1" dirty="0"/>
              <a:t>↘</a:t>
            </a:r>
          </a:p>
        </p:txBody>
      </p:sp>
      <p:sp>
        <p:nvSpPr>
          <p:cNvPr id="26" name="テキスト ボックス 25">
            <a:extLst>
              <a:ext uri="{FF2B5EF4-FFF2-40B4-BE49-F238E27FC236}">
                <a16:creationId xmlns:a16="http://schemas.microsoft.com/office/drawing/2014/main" id="{D5FE890C-2D9B-4F18-9CB0-F840A8F32181}"/>
              </a:ext>
            </a:extLst>
          </p:cNvPr>
          <p:cNvSpPr txBox="1"/>
          <p:nvPr/>
        </p:nvSpPr>
        <p:spPr>
          <a:xfrm>
            <a:off x="5397863" y="4982546"/>
            <a:ext cx="1381859" cy="276999"/>
          </a:xfrm>
          <a:prstGeom prst="rect">
            <a:avLst/>
          </a:prstGeom>
          <a:noFill/>
        </p:spPr>
        <p:txBody>
          <a:bodyPr wrap="square" rtlCol="0">
            <a:spAutoFit/>
          </a:bodyPr>
          <a:lstStyle/>
          <a:p>
            <a:r>
              <a:rPr kumimoji="1" lang="ja-JP" altLang="en-US" sz="1200" b="1" dirty="0"/>
              <a:t>降雪確率</a:t>
            </a:r>
            <a:r>
              <a:rPr kumimoji="1" lang="en-US" altLang="ja-JP" sz="1200" b="1" dirty="0"/>
              <a:t>(</a:t>
            </a:r>
            <a:r>
              <a:rPr kumimoji="1" lang="ja-JP" altLang="en-US" sz="1200" b="1" dirty="0"/>
              <a:t>棒</a:t>
            </a:r>
            <a:r>
              <a:rPr kumimoji="1" lang="en-US" altLang="ja-JP" sz="1200" b="1" dirty="0"/>
              <a:t>)</a:t>
            </a:r>
            <a:r>
              <a:rPr kumimoji="1" lang="ja-JP" altLang="en-US" sz="1200" b="1" dirty="0"/>
              <a:t>↘</a:t>
            </a:r>
          </a:p>
        </p:txBody>
      </p:sp>
      <p:sp>
        <p:nvSpPr>
          <p:cNvPr id="27" name="テキスト ボックス 26">
            <a:extLst>
              <a:ext uri="{FF2B5EF4-FFF2-40B4-BE49-F238E27FC236}">
                <a16:creationId xmlns:a16="http://schemas.microsoft.com/office/drawing/2014/main" id="{23DACE6B-6BCA-4440-98DE-96C0CE4B8BEE}"/>
              </a:ext>
            </a:extLst>
          </p:cNvPr>
          <p:cNvSpPr txBox="1"/>
          <p:nvPr/>
        </p:nvSpPr>
        <p:spPr>
          <a:xfrm>
            <a:off x="8321040" y="0"/>
            <a:ext cx="763597" cy="369332"/>
          </a:xfrm>
          <a:prstGeom prst="rect">
            <a:avLst/>
          </a:prstGeom>
          <a:noFill/>
        </p:spPr>
        <p:txBody>
          <a:bodyPr wrap="square" rtlCol="0">
            <a:spAutoFit/>
          </a:bodyPr>
          <a:lstStyle/>
          <a:p>
            <a:r>
              <a:rPr kumimoji="1" lang="en-US" altLang="ja-JP" dirty="0"/>
              <a:t>10/23</a:t>
            </a:r>
            <a:endParaRPr kumimoji="1" lang="ja-JP" altLang="en-US" dirty="0"/>
          </a:p>
        </p:txBody>
      </p:sp>
      <p:sp>
        <p:nvSpPr>
          <p:cNvPr id="23" name="テキスト ボックス 22">
            <a:extLst>
              <a:ext uri="{FF2B5EF4-FFF2-40B4-BE49-F238E27FC236}">
                <a16:creationId xmlns:a16="http://schemas.microsoft.com/office/drawing/2014/main" id="{10AA06B1-11E7-44C2-9598-48216D59F82B}"/>
              </a:ext>
            </a:extLst>
          </p:cNvPr>
          <p:cNvSpPr txBox="1"/>
          <p:nvPr/>
        </p:nvSpPr>
        <p:spPr>
          <a:xfrm>
            <a:off x="1597239" y="914664"/>
            <a:ext cx="6907699" cy="646331"/>
          </a:xfrm>
          <a:prstGeom prst="rect">
            <a:avLst/>
          </a:prstGeom>
          <a:noFill/>
        </p:spPr>
        <p:txBody>
          <a:bodyPr wrap="square" rtlCol="0">
            <a:spAutoFit/>
          </a:bodyPr>
          <a:lstStyle/>
          <a:p>
            <a:r>
              <a:rPr kumimoji="1" lang="ja-JP" altLang="en-US" b="1" dirty="0"/>
              <a:t>ある年の数事例の降雪の観測値をもとに三重県北部への</a:t>
            </a:r>
            <a:endParaRPr kumimoji="1" lang="en-US" altLang="ja-JP" b="1" dirty="0"/>
          </a:p>
          <a:p>
            <a:r>
              <a:rPr kumimoji="1" lang="ja-JP" altLang="en-US" b="1" dirty="0"/>
              <a:t>降雪の起こりやすさを示している</a:t>
            </a:r>
          </a:p>
        </p:txBody>
      </p:sp>
    </p:spTree>
    <p:extLst>
      <p:ext uri="{BB962C8B-B14F-4D97-AF65-F5344CB8AC3E}">
        <p14:creationId xmlns:p14="http://schemas.microsoft.com/office/powerpoint/2010/main" val="2368794897"/>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テキスト, 地図 が含まれている画像&#10;&#10;自動的に生成された説明">
            <a:extLst>
              <a:ext uri="{FF2B5EF4-FFF2-40B4-BE49-F238E27FC236}">
                <a16:creationId xmlns:a16="http://schemas.microsoft.com/office/drawing/2014/main" id="{8C2CC405-9060-4E53-A077-6B7B00A245CD}"/>
              </a:ext>
            </a:extLst>
          </p:cNvPr>
          <p:cNvPicPr>
            <a:picLocks noChangeAspect="1"/>
          </p:cNvPicPr>
          <p:nvPr/>
        </p:nvPicPr>
        <p:blipFill rotWithShape="1">
          <a:blip r:embed="rId3">
            <a:extLst>
              <a:ext uri="{28A0092B-C50C-407E-A947-70E740481C1C}">
                <a14:useLocalDpi xmlns:a14="http://schemas.microsoft.com/office/drawing/2010/main" val="0"/>
              </a:ext>
            </a:extLst>
          </a:blip>
          <a:srcRect t="15642"/>
          <a:stretch/>
        </p:blipFill>
        <p:spPr>
          <a:xfrm>
            <a:off x="510162" y="3673376"/>
            <a:ext cx="8169749" cy="1411525"/>
          </a:xfrm>
          <a:prstGeom prst="rect">
            <a:avLst/>
          </a:prstGeom>
        </p:spPr>
      </p:pic>
      <p:pic>
        <p:nvPicPr>
          <p:cNvPr id="12" name="図 11" descr="地図, テキスト が含まれている画像&#10;&#10;自動的に生成された説明">
            <a:extLst>
              <a:ext uri="{FF2B5EF4-FFF2-40B4-BE49-F238E27FC236}">
                <a16:creationId xmlns:a16="http://schemas.microsoft.com/office/drawing/2014/main" id="{5417A1CC-618A-4692-ACBC-F5F38165D529}"/>
              </a:ext>
            </a:extLst>
          </p:cNvPr>
          <p:cNvPicPr>
            <a:picLocks noChangeAspect="1"/>
          </p:cNvPicPr>
          <p:nvPr/>
        </p:nvPicPr>
        <p:blipFill rotWithShape="1">
          <a:blip r:embed="rId4">
            <a:extLst>
              <a:ext uri="{28A0092B-C50C-407E-A947-70E740481C1C}">
                <a14:useLocalDpi xmlns:a14="http://schemas.microsoft.com/office/drawing/2010/main" val="0"/>
              </a:ext>
            </a:extLst>
          </a:blip>
          <a:srcRect t="15580"/>
          <a:stretch/>
        </p:blipFill>
        <p:spPr>
          <a:xfrm>
            <a:off x="515389" y="2148570"/>
            <a:ext cx="8169749" cy="1446207"/>
          </a:xfrm>
          <a:prstGeom prst="rect">
            <a:avLst/>
          </a:prstGeom>
        </p:spPr>
      </p:pic>
      <p:pic>
        <p:nvPicPr>
          <p:cNvPr id="77" name="図 76">
            <a:extLst>
              <a:ext uri="{FF2B5EF4-FFF2-40B4-BE49-F238E27FC236}">
                <a16:creationId xmlns:a16="http://schemas.microsoft.com/office/drawing/2014/main" id="{2F27D7A1-5CEB-46E1-A385-C3BC5D4FFBDE}"/>
              </a:ext>
            </a:extLst>
          </p:cNvPr>
          <p:cNvPicPr>
            <a:picLocks noChangeAspect="1"/>
          </p:cNvPicPr>
          <p:nvPr/>
        </p:nvPicPr>
        <p:blipFill rotWithShape="1">
          <a:blip r:embed="rId5">
            <a:extLst>
              <a:ext uri="{28A0092B-C50C-407E-A947-70E740481C1C}">
                <a14:useLocalDpi xmlns:a14="http://schemas.microsoft.com/office/drawing/2010/main" val="0"/>
              </a:ext>
            </a:extLst>
          </a:blip>
          <a:srcRect t="14430"/>
          <a:stretch/>
        </p:blipFill>
        <p:spPr>
          <a:xfrm>
            <a:off x="493682" y="594447"/>
            <a:ext cx="8201290" cy="1502299"/>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1"/>
              </a:solidFill>
            </a:endParaRPr>
          </a:p>
        </p:txBody>
      </p:sp>
      <p:sp>
        <p:nvSpPr>
          <p:cNvPr id="32" name="テキスト ボックス 31">
            <a:extLst>
              <a:ext uri="{FF2B5EF4-FFF2-40B4-BE49-F238E27FC236}">
                <a16:creationId xmlns:a16="http://schemas.microsoft.com/office/drawing/2014/main" id="{8D113AB5-A765-4E84-87EC-A94F0308A6A3}"/>
              </a:ext>
            </a:extLst>
          </p:cNvPr>
          <p:cNvSpPr txBox="1"/>
          <p:nvPr/>
        </p:nvSpPr>
        <p:spPr>
          <a:xfrm>
            <a:off x="639061" y="-6239"/>
            <a:ext cx="7865877" cy="400110"/>
          </a:xfrm>
          <a:prstGeom prst="rect">
            <a:avLst/>
          </a:prstGeom>
          <a:noFill/>
          <a:ln>
            <a:noFill/>
          </a:ln>
        </p:spPr>
        <p:txBody>
          <a:bodyPr wrap="square" rtlCol="0">
            <a:spAutoFit/>
          </a:bodyPr>
          <a:lstStyle/>
          <a:p>
            <a:pPr algn="ctr"/>
            <a:r>
              <a:rPr lang="ja-JP" altLang="en-US" sz="2000" b="1" dirty="0">
                <a:solidFill>
                  <a:sysClr val="windowText" lastClr="000000"/>
                </a:solidFill>
              </a:rPr>
              <a:t>①三重県北部への降雪を統計的に調べる</a:t>
            </a:r>
            <a:endParaRPr lang="en-US" altLang="ja-JP" sz="2000" b="1" dirty="0">
              <a:solidFill>
                <a:sysClr val="windowText" lastClr="000000"/>
              </a:solidFill>
            </a:endParaRPr>
          </a:p>
        </p:txBody>
      </p:sp>
      <p:sp>
        <p:nvSpPr>
          <p:cNvPr id="23" name="テキスト ボックス 22">
            <a:extLst>
              <a:ext uri="{FF2B5EF4-FFF2-40B4-BE49-F238E27FC236}">
                <a16:creationId xmlns:a16="http://schemas.microsoft.com/office/drawing/2014/main" id="{06C2B790-E691-4821-9231-4B8897FDA484}"/>
              </a:ext>
            </a:extLst>
          </p:cNvPr>
          <p:cNvSpPr txBox="1"/>
          <p:nvPr/>
        </p:nvSpPr>
        <p:spPr>
          <a:xfrm>
            <a:off x="975792" y="3493787"/>
            <a:ext cx="7485302" cy="230832"/>
          </a:xfrm>
          <a:prstGeom prst="rect">
            <a:avLst/>
          </a:prstGeom>
          <a:noFill/>
        </p:spPr>
        <p:txBody>
          <a:bodyPr wrap="square" rtlCol="0">
            <a:spAutoFit/>
          </a:bodyPr>
          <a:lstStyle/>
          <a:p>
            <a:r>
              <a:rPr kumimoji="1" lang="en-US" altLang="ja-JP" sz="800" b="1" dirty="0"/>
              <a:t>180170160 150140130120  110 100    </a:t>
            </a:r>
            <a:r>
              <a:rPr kumimoji="1" lang="en-US" altLang="ja-JP" sz="900" b="1" dirty="0"/>
              <a:t>90   80   70    60   50  40   30   20    10    0   -10  -20 -30  -40 -50  -60  -70  -80 -90 </a:t>
            </a:r>
            <a:r>
              <a:rPr kumimoji="1" lang="en-US" altLang="ja-JP" sz="800" b="1" dirty="0"/>
              <a:t>-100-110-120 -130 -140 -150-160-170-180</a:t>
            </a:r>
            <a:endParaRPr kumimoji="1" lang="ja-JP" altLang="en-US" sz="800" b="1" dirty="0"/>
          </a:p>
        </p:txBody>
      </p:sp>
      <p:sp>
        <p:nvSpPr>
          <p:cNvPr id="22" name="テキスト ボックス 21">
            <a:extLst>
              <a:ext uri="{FF2B5EF4-FFF2-40B4-BE49-F238E27FC236}">
                <a16:creationId xmlns:a16="http://schemas.microsoft.com/office/drawing/2014/main" id="{913FCF19-9902-4A08-BD55-2810BEAB1EF1}"/>
              </a:ext>
            </a:extLst>
          </p:cNvPr>
          <p:cNvSpPr txBox="1"/>
          <p:nvPr/>
        </p:nvSpPr>
        <p:spPr>
          <a:xfrm>
            <a:off x="1060760" y="4995248"/>
            <a:ext cx="7711083" cy="276999"/>
          </a:xfrm>
          <a:prstGeom prst="rect">
            <a:avLst/>
          </a:prstGeom>
          <a:noFill/>
        </p:spPr>
        <p:txBody>
          <a:bodyPr wrap="square" rtlCol="0">
            <a:spAutoFit/>
          </a:bodyPr>
          <a:lstStyle/>
          <a:p>
            <a:r>
              <a:rPr kumimoji="1" lang="en-US" altLang="ja-JP" sz="1200" b="1" dirty="0"/>
              <a:t>0       1      2      3       4      5      6      7       8     9     10     11    12    13    14    15   16    17    18    19    20     21   22~     </a:t>
            </a:r>
            <a:endParaRPr kumimoji="1" lang="ja-JP" altLang="en-US" sz="1200" b="1" dirty="0"/>
          </a:p>
        </p:txBody>
      </p:sp>
      <p:sp>
        <p:nvSpPr>
          <p:cNvPr id="29" name="テキスト ボックス 28">
            <a:extLst>
              <a:ext uri="{FF2B5EF4-FFF2-40B4-BE49-F238E27FC236}">
                <a16:creationId xmlns:a16="http://schemas.microsoft.com/office/drawing/2014/main" id="{1D19BBA5-367B-4C44-A5F4-4B79A8D2563B}"/>
              </a:ext>
            </a:extLst>
          </p:cNvPr>
          <p:cNvSpPr txBox="1"/>
          <p:nvPr/>
        </p:nvSpPr>
        <p:spPr>
          <a:xfrm>
            <a:off x="5405811" y="5425433"/>
            <a:ext cx="2956793" cy="646331"/>
          </a:xfrm>
          <a:prstGeom prst="rect">
            <a:avLst/>
          </a:prstGeom>
          <a:solidFill>
            <a:schemeClr val="accent2">
              <a:lumMod val="60000"/>
              <a:lumOff val="40000"/>
            </a:schemeClr>
          </a:solidFill>
          <a:ln w="12700">
            <a:solidFill>
              <a:schemeClr val="tx1"/>
            </a:solidFill>
          </a:ln>
        </p:spPr>
        <p:txBody>
          <a:bodyPr wrap="square" rtlCol="0">
            <a:spAutoFit/>
          </a:bodyPr>
          <a:lstStyle/>
          <a:p>
            <a:pPr algn="ctr"/>
            <a:r>
              <a:rPr lang="ja-JP" altLang="en-US" b="1" dirty="0">
                <a:solidFill>
                  <a:srgbClr val="C00000"/>
                </a:solidFill>
              </a:rPr>
              <a:t>▶降雪の起こりやすさを</a:t>
            </a:r>
            <a:endParaRPr lang="en-US" altLang="ja-JP" b="1" dirty="0">
              <a:solidFill>
                <a:srgbClr val="C00000"/>
              </a:solidFill>
            </a:endParaRPr>
          </a:p>
          <a:p>
            <a:pPr algn="ctr"/>
            <a:r>
              <a:rPr lang="ja-JP" altLang="en-US" b="1" dirty="0">
                <a:solidFill>
                  <a:srgbClr val="C00000"/>
                </a:solidFill>
              </a:rPr>
              <a:t>統計的に示した</a:t>
            </a:r>
            <a:endParaRPr lang="en-US" altLang="ja-JP" b="1" dirty="0">
              <a:solidFill>
                <a:srgbClr val="C00000"/>
              </a:solidFill>
            </a:endParaRPr>
          </a:p>
        </p:txBody>
      </p:sp>
      <p:pic>
        <p:nvPicPr>
          <p:cNvPr id="17" name="グラフィックス 16" descr="矢印: 時計回りの曲線">
            <a:extLst>
              <a:ext uri="{FF2B5EF4-FFF2-40B4-BE49-F238E27FC236}">
                <a16:creationId xmlns:a16="http://schemas.microsoft.com/office/drawing/2014/main" id="{23E420F6-51DF-464B-8BE0-EAE460276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605913">
            <a:off x="4258655" y="4066490"/>
            <a:ext cx="914400" cy="1187042"/>
          </a:xfrm>
          <a:prstGeom prst="rect">
            <a:avLst/>
          </a:prstGeom>
        </p:spPr>
      </p:pic>
      <p:sp>
        <p:nvSpPr>
          <p:cNvPr id="18" name="楕円 17">
            <a:extLst>
              <a:ext uri="{FF2B5EF4-FFF2-40B4-BE49-F238E27FC236}">
                <a16:creationId xmlns:a16="http://schemas.microsoft.com/office/drawing/2014/main" id="{ED1C98DA-0775-4B68-9E37-ED5BD336FE61}"/>
              </a:ext>
            </a:extLst>
          </p:cNvPr>
          <p:cNvSpPr/>
          <p:nvPr/>
        </p:nvSpPr>
        <p:spPr>
          <a:xfrm>
            <a:off x="2790371" y="3028822"/>
            <a:ext cx="1239652" cy="68361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1A1FCB24-CDD6-44B9-A5C9-2B5AB582A494}"/>
              </a:ext>
            </a:extLst>
          </p:cNvPr>
          <p:cNvGrpSpPr/>
          <p:nvPr/>
        </p:nvGrpSpPr>
        <p:grpSpPr>
          <a:xfrm>
            <a:off x="1270740" y="966898"/>
            <a:ext cx="7190355" cy="1287247"/>
            <a:chOff x="1072733" y="909991"/>
            <a:chExt cx="7618729" cy="1287247"/>
          </a:xfrm>
        </p:grpSpPr>
        <p:sp>
          <p:nvSpPr>
            <p:cNvPr id="34" name="テキスト ボックス 33">
              <a:extLst>
                <a:ext uri="{FF2B5EF4-FFF2-40B4-BE49-F238E27FC236}">
                  <a16:creationId xmlns:a16="http://schemas.microsoft.com/office/drawing/2014/main" id="{EC6EDCEE-F6FD-4E3E-BD02-2AC8193E726F}"/>
                </a:ext>
              </a:extLst>
            </p:cNvPr>
            <p:cNvSpPr txBox="1"/>
            <p:nvPr/>
          </p:nvSpPr>
          <p:spPr>
            <a:xfrm>
              <a:off x="1072733" y="1920239"/>
              <a:ext cx="7618729" cy="276999"/>
            </a:xfrm>
            <a:prstGeom prst="rect">
              <a:avLst/>
            </a:prstGeom>
            <a:noFill/>
          </p:spPr>
          <p:txBody>
            <a:bodyPr wrap="square" rtlCol="0">
              <a:spAutoFit/>
            </a:bodyPr>
            <a:lstStyle/>
            <a:p>
              <a:r>
                <a:rPr kumimoji="1" lang="en-US" altLang="ja-JP" sz="1200" b="1" dirty="0"/>
                <a:t>~8     7      6      5      4      3      2      1      0     -1    -2     -3     -4    -5     -6     -7     -8    -9   -10   -11  -12   -13  -14~    </a:t>
              </a:r>
              <a:r>
                <a:rPr kumimoji="1" lang="ja-JP" altLang="en-US" sz="1200" b="1" dirty="0"/>
                <a:t>　</a:t>
              </a:r>
            </a:p>
          </p:txBody>
        </p:sp>
        <p:pic>
          <p:nvPicPr>
            <p:cNvPr id="6" name="グラフィックス 5" descr="矢印: 時計回りの曲線">
              <a:extLst>
                <a:ext uri="{FF2B5EF4-FFF2-40B4-BE49-F238E27FC236}">
                  <a16:creationId xmlns:a16="http://schemas.microsoft.com/office/drawing/2014/main" id="{06B0402F-6AE7-4517-8F19-30BEC5BCEF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34861" flipH="1">
              <a:off x="6351310" y="909991"/>
              <a:ext cx="914400" cy="914400"/>
            </a:xfrm>
            <a:prstGeom prst="rect">
              <a:avLst/>
            </a:prstGeom>
          </p:spPr>
        </p:pic>
      </p:grpSp>
      <p:sp>
        <p:nvSpPr>
          <p:cNvPr id="37" name="テキスト ボックス 36">
            <a:extLst>
              <a:ext uri="{FF2B5EF4-FFF2-40B4-BE49-F238E27FC236}">
                <a16:creationId xmlns:a16="http://schemas.microsoft.com/office/drawing/2014/main" id="{A9534DE5-7985-4D1A-AB39-E0DDF73F59A7}"/>
              </a:ext>
            </a:extLst>
          </p:cNvPr>
          <p:cNvSpPr txBox="1"/>
          <p:nvPr/>
        </p:nvSpPr>
        <p:spPr>
          <a:xfrm>
            <a:off x="2545095" y="376677"/>
            <a:ext cx="4113400" cy="338554"/>
          </a:xfrm>
          <a:prstGeom prst="rect">
            <a:avLst/>
          </a:prstGeom>
          <a:noFill/>
        </p:spPr>
        <p:txBody>
          <a:bodyPr wrap="square" rtlCol="0">
            <a:spAutoFit/>
          </a:bodyPr>
          <a:lstStyle/>
          <a:p>
            <a:pPr algn="ctr"/>
            <a:r>
              <a:rPr kumimoji="1" lang="ja-JP" altLang="en-US" sz="1600" b="1" dirty="0"/>
              <a:t>値別の頻度</a:t>
            </a:r>
            <a:r>
              <a:rPr kumimoji="1" lang="en-US" altLang="ja-JP" sz="1600" b="1" dirty="0"/>
              <a:t>(</a:t>
            </a:r>
            <a:r>
              <a:rPr kumimoji="1" lang="ja-JP" altLang="en-US" sz="1600" b="1" dirty="0"/>
              <a:t>折れ線</a:t>
            </a:r>
            <a:r>
              <a:rPr kumimoji="1" lang="en-US" altLang="ja-JP" sz="1600" b="1" dirty="0"/>
              <a:t>)</a:t>
            </a:r>
            <a:r>
              <a:rPr kumimoji="1" lang="ja-JP" altLang="en-US" sz="1600" b="1" dirty="0"/>
              <a:t>と降雪確率</a:t>
            </a:r>
            <a:r>
              <a:rPr kumimoji="1" lang="en-US" altLang="ja-JP" sz="1600" b="1" dirty="0"/>
              <a:t>(</a:t>
            </a:r>
            <a:r>
              <a:rPr kumimoji="1" lang="ja-JP" altLang="en-US" sz="1600" b="1" dirty="0"/>
              <a:t>棒</a:t>
            </a:r>
            <a:r>
              <a:rPr kumimoji="1" lang="en-US" altLang="ja-JP" sz="1600" b="1" dirty="0"/>
              <a:t>)</a:t>
            </a:r>
            <a:r>
              <a:rPr kumimoji="1" lang="ja-JP" altLang="en-US" sz="1600" b="1" dirty="0"/>
              <a:t>　</a:t>
            </a:r>
          </a:p>
        </p:txBody>
      </p:sp>
      <p:sp>
        <p:nvSpPr>
          <p:cNvPr id="38" name="テキスト ボックス 37">
            <a:extLst>
              <a:ext uri="{FF2B5EF4-FFF2-40B4-BE49-F238E27FC236}">
                <a16:creationId xmlns:a16="http://schemas.microsoft.com/office/drawing/2014/main" id="{B650BBD2-38D1-4084-A600-1A1E58DDCB74}"/>
              </a:ext>
            </a:extLst>
          </p:cNvPr>
          <p:cNvSpPr txBox="1"/>
          <p:nvPr/>
        </p:nvSpPr>
        <p:spPr>
          <a:xfrm>
            <a:off x="99754" y="5452626"/>
            <a:ext cx="4654632" cy="1169551"/>
          </a:xfrm>
          <a:prstGeom prst="rect">
            <a:avLst/>
          </a:prstGeom>
          <a:solidFill>
            <a:schemeClr val="bg2"/>
          </a:solidFill>
        </p:spPr>
        <p:txBody>
          <a:bodyPr wrap="square" rtlCol="0">
            <a:spAutoFit/>
          </a:bodyPr>
          <a:lstStyle/>
          <a:p>
            <a:r>
              <a:rPr kumimoji="1" lang="ja-JP" altLang="en-US" sz="1400" b="1" dirty="0"/>
              <a:t>気温→寒いほど起こりやすい</a:t>
            </a:r>
            <a:endParaRPr kumimoji="1" lang="en-US" altLang="ja-JP" sz="1400" b="1" dirty="0"/>
          </a:p>
          <a:p>
            <a:r>
              <a:rPr kumimoji="1" lang="ja-JP" altLang="en-US" sz="1400" b="1" dirty="0"/>
              <a:t>風向→北北西が起こりやすいが、冬は気候的に</a:t>
            </a:r>
            <a:endParaRPr kumimoji="1" lang="en-US" altLang="ja-JP" sz="1400" b="1" dirty="0"/>
          </a:p>
          <a:p>
            <a:r>
              <a:rPr kumimoji="1" lang="ja-JP" altLang="en-US" sz="1400" b="1" dirty="0"/>
              <a:t>　　　北西風が卓越している為、確率は高くない</a:t>
            </a:r>
            <a:endParaRPr kumimoji="1" lang="en-US" altLang="ja-JP" sz="1400" b="1" dirty="0"/>
          </a:p>
          <a:p>
            <a:r>
              <a:rPr kumimoji="1" lang="ja-JP" altLang="en-US" sz="1400" b="1" dirty="0"/>
              <a:t>風速→</a:t>
            </a:r>
            <a:r>
              <a:rPr kumimoji="1" lang="en-US" altLang="ja-JP" sz="1400" b="1" dirty="0"/>
              <a:t>8m/s</a:t>
            </a:r>
            <a:r>
              <a:rPr kumimoji="1" lang="ja-JP" altLang="en-US" sz="1400" b="1" dirty="0"/>
              <a:t>以上であれば降雪の可能性があるが、風速</a:t>
            </a:r>
            <a:endParaRPr kumimoji="1" lang="en-US" altLang="ja-JP" sz="1400" b="1" dirty="0"/>
          </a:p>
          <a:p>
            <a:r>
              <a:rPr kumimoji="1" lang="ja-JP" altLang="en-US" sz="1400" b="1" dirty="0"/>
              <a:t>　　　が強くなるほど起こりやすくなるわけではない</a:t>
            </a:r>
          </a:p>
        </p:txBody>
      </p:sp>
      <p:sp>
        <p:nvSpPr>
          <p:cNvPr id="27" name="テキスト ボックス 26">
            <a:extLst>
              <a:ext uri="{FF2B5EF4-FFF2-40B4-BE49-F238E27FC236}">
                <a16:creationId xmlns:a16="http://schemas.microsoft.com/office/drawing/2014/main" id="{14425E05-5390-4F86-A33D-6506FA6CE77B}"/>
              </a:ext>
            </a:extLst>
          </p:cNvPr>
          <p:cNvSpPr txBox="1"/>
          <p:nvPr/>
        </p:nvSpPr>
        <p:spPr>
          <a:xfrm>
            <a:off x="1060760" y="698710"/>
            <a:ext cx="1259505" cy="523220"/>
          </a:xfrm>
          <a:prstGeom prst="rect">
            <a:avLst/>
          </a:prstGeom>
          <a:noFill/>
          <a:ln>
            <a:noFill/>
          </a:ln>
        </p:spPr>
        <p:txBody>
          <a:bodyPr wrap="square" rtlCol="0">
            <a:spAutoFit/>
          </a:bodyPr>
          <a:lstStyle/>
          <a:p>
            <a:r>
              <a:rPr lang="en-US" altLang="ja-JP" sz="1600" b="1" dirty="0">
                <a:solidFill>
                  <a:sysClr val="windowText" lastClr="000000"/>
                </a:solidFill>
              </a:rPr>
              <a:t>850hPa</a:t>
            </a:r>
            <a:r>
              <a:rPr lang="ja-JP" altLang="en-US" sz="1600" b="1" dirty="0">
                <a:solidFill>
                  <a:sysClr val="windowText" lastClr="000000"/>
                </a:solidFill>
              </a:rPr>
              <a:t>気温</a:t>
            </a:r>
            <a:endParaRPr lang="en-US" altLang="ja-JP" sz="1100" b="1" dirty="0">
              <a:solidFill>
                <a:sysClr val="windowText" lastClr="000000"/>
              </a:solidFill>
            </a:endParaRPr>
          </a:p>
          <a:p>
            <a:r>
              <a:rPr lang="en-US" altLang="ja-JP" sz="1100" b="1" dirty="0">
                <a:solidFill>
                  <a:sysClr val="windowText" lastClr="000000"/>
                </a:solidFill>
              </a:rPr>
              <a:t>(</a:t>
            </a:r>
            <a:r>
              <a:rPr lang="ja-JP" altLang="en-US" sz="1100" b="1" dirty="0">
                <a:solidFill>
                  <a:sysClr val="windowText" lastClr="000000"/>
                </a:solidFill>
              </a:rPr>
              <a:t>四日市上空</a:t>
            </a:r>
            <a:r>
              <a:rPr lang="en-US" altLang="ja-JP" sz="1100" b="1" dirty="0">
                <a:solidFill>
                  <a:sysClr val="windowText" lastClr="000000"/>
                </a:solidFill>
              </a:rPr>
              <a:t>)</a:t>
            </a:r>
          </a:p>
        </p:txBody>
      </p:sp>
      <p:sp>
        <p:nvSpPr>
          <p:cNvPr id="30" name="テキスト ボックス 29">
            <a:extLst>
              <a:ext uri="{FF2B5EF4-FFF2-40B4-BE49-F238E27FC236}">
                <a16:creationId xmlns:a16="http://schemas.microsoft.com/office/drawing/2014/main" id="{8558BBF0-0FD5-41BD-B45C-4BC130886FFB}"/>
              </a:ext>
            </a:extLst>
          </p:cNvPr>
          <p:cNvSpPr txBox="1"/>
          <p:nvPr/>
        </p:nvSpPr>
        <p:spPr>
          <a:xfrm>
            <a:off x="1046703" y="2245006"/>
            <a:ext cx="2983320" cy="338554"/>
          </a:xfrm>
          <a:prstGeom prst="rect">
            <a:avLst/>
          </a:prstGeom>
          <a:noFill/>
          <a:ln>
            <a:noFill/>
          </a:ln>
        </p:spPr>
        <p:txBody>
          <a:bodyPr wrap="square" rtlCol="0">
            <a:spAutoFit/>
          </a:bodyPr>
          <a:lstStyle/>
          <a:p>
            <a:r>
              <a:rPr lang="en-US" altLang="ja-JP" sz="1600" b="1" dirty="0">
                <a:solidFill>
                  <a:sysClr val="windowText" lastClr="000000"/>
                </a:solidFill>
              </a:rPr>
              <a:t>850hPa</a:t>
            </a:r>
            <a:r>
              <a:rPr lang="ja-JP" altLang="en-US" sz="1600" b="1" dirty="0">
                <a:solidFill>
                  <a:sysClr val="windowText" lastClr="000000"/>
                </a:solidFill>
              </a:rPr>
              <a:t>風向</a:t>
            </a:r>
            <a:r>
              <a:rPr lang="en-US" altLang="ja-JP" sz="1100" b="1" dirty="0">
                <a:solidFill>
                  <a:sysClr val="windowText" lastClr="000000"/>
                </a:solidFill>
              </a:rPr>
              <a:t>(</a:t>
            </a:r>
            <a:r>
              <a:rPr lang="ja-JP" altLang="en-US" sz="1100" b="1" dirty="0">
                <a:solidFill>
                  <a:sysClr val="windowText" lastClr="000000"/>
                </a:solidFill>
              </a:rPr>
              <a:t>若狭湾上空</a:t>
            </a:r>
            <a:r>
              <a:rPr lang="en-US" altLang="ja-JP" sz="1100" b="1" dirty="0">
                <a:solidFill>
                  <a:sysClr val="windowText" lastClr="000000"/>
                </a:solidFill>
              </a:rPr>
              <a:t>)</a:t>
            </a:r>
            <a:endParaRPr lang="en-US" altLang="ja-JP" sz="1600" b="1" dirty="0">
              <a:solidFill>
                <a:sysClr val="windowText" lastClr="000000"/>
              </a:solidFill>
            </a:endParaRPr>
          </a:p>
        </p:txBody>
      </p:sp>
      <p:sp>
        <p:nvSpPr>
          <p:cNvPr id="36" name="テキスト ボックス 35">
            <a:extLst>
              <a:ext uri="{FF2B5EF4-FFF2-40B4-BE49-F238E27FC236}">
                <a16:creationId xmlns:a16="http://schemas.microsoft.com/office/drawing/2014/main" id="{A92E6B3F-04D6-4F33-9B39-CE9080B962D1}"/>
              </a:ext>
            </a:extLst>
          </p:cNvPr>
          <p:cNvSpPr txBox="1"/>
          <p:nvPr/>
        </p:nvSpPr>
        <p:spPr>
          <a:xfrm>
            <a:off x="1060760" y="3746710"/>
            <a:ext cx="1259505" cy="523220"/>
          </a:xfrm>
          <a:prstGeom prst="rect">
            <a:avLst/>
          </a:prstGeom>
          <a:noFill/>
          <a:ln>
            <a:noFill/>
          </a:ln>
        </p:spPr>
        <p:txBody>
          <a:bodyPr wrap="square" rtlCol="0">
            <a:spAutoFit/>
          </a:bodyPr>
          <a:lstStyle/>
          <a:p>
            <a:r>
              <a:rPr lang="en-US" altLang="ja-JP" sz="1600" b="1" dirty="0">
                <a:solidFill>
                  <a:sysClr val="windowText" lastClr="000000"/>
                </a:solidFill>
              </a:rPr>
              <a:t>850hPa</a:t>
            </a:r>
            <a:r>
              <a:rPr lang="ja-JP" altLang="en-US" sz="1600" b="1" dirty="0">
                <a:solidFill>
                  <a:sysClr val="windowText" lastClr="000000"/>
                </a:solidFill>
              </a:rPr>
              <a:t>風速</a:t>
            </a:r>
            <a:endParaRPr lang="en-US" altLang="ja-JP" sz="1600" b="1" dirty="0">
              <a:solidFill>
                <a:sysClr val="windowText" lastClr="000000"/>
              </a:solidFill>
            </a:endParaRPr>
          </a:p>
          <a:p>
            <a:r>
              <a:rPr lang="en-US" altLang="ja-JP" sz="1100" b="1" dirty="0">
                <a:solidFill>
                  <a:sysClr val="windowText" lastClr="000000"/>
                </a:solidFill>
              </a:rPr>
              <a:t>(</a:t>
            </a:r>
            <a:r>
              <a:rPr lang="ja-JP" altLang="en-US" sz="1100" b="1" dirty="0">
                <a:solidFill>
                  <a:sysClr val="windowText" lastClr="000000"/>
                </a:solidFill>
              </a:rPr>
              <a:t>若狭湾上空</a:t>
            </a:r>
            <a:r>
              <a:rPr lang="en-US" altLang="ja-JP" sz="1100" b="1" dirty="0">
                <a:solidFill>
                  <a:sysClr val="windowText" lastClr="000000"/>
                </a:solidFill>
              </a:rPr>
              <a:t>)</a:t>
            </a:r>
          </a:p>
        </p:txBody>
      </p:sp>
      <p:sp>
        <p:nvSpPr>
          <p:cNvPr id="39" name="テキスト ボックス 38">
            <a:extLst>
              <a:ext uri="{FF2B5EF4-FFF2-40B4-BE49-F238E27FC236}">
                <a16:creationId xmlns:a16="http://schemas.microsoft.com/office/drawing/2014/main" id="{5A04DA93-487C-4018-8DC8-14D08F092F04}"/>
              </a:ext>
            </a:extLst>
          </p:cNvPr>
          <p:cNvSpPr txBox="1"/>
          <p:nvPr/>
        </p:nvSpPr>
        <p:spPr>
          <a:xfrm>
            <a:off x="-14719" y="1918442"/>
            <a:ext cx="461665" cy="2373099"/>
          </a:xfrm>
          <a:prstGeom prst="rect">
            <a:avLst/>
          </a:prstGeom>
          <a:noFill/>
        </p:spPr>
        <p:txBody>
          <a:bodyPr vert="eaVert" wrap="square" rtlCol="0">
            <a:spAutoFit/>
          </a:bodyPr>
          <a:lstStyle/>
          <a:p>
            <a:r>
              <a:rPr kumimoji="1" lang="ja-JP" altLang="en-US" b="1" dirty="0"/>
              <a:t>降雪確率</a:t>
            </a:r>
            <a:r>
              <a:rPr kumimoji="1" lang="en-US" altLang="ja-JP" sz="1200" b="1" dirty="0"/>
              <a:t>(</a:t>
            </a:r>
            <a:r>
              <a:rPr kumimoji="1" lang="ja-JP" altLang="en-US" sz="1200" b="1" dirty="0"/>
              <a:t>％・棒グラフ</a:t>
            </a:r>
            <a:r>
              <a:rPr kumimoji="1" lang="en-US" altLang="ja-JP" sz="1200" b="1" dirty="0"/>
              <a:t>)</a:t>
            </a:r>
            <a:endParaRPr kumimoji="1" lang="ja-JP" altLang="en-US" b="1" dirty="0"/>
          </a:p>
        </p:txBody>
      </p:sp>
      <p:sp>
        <p:nvSpPr>
          <p:cNvPr id="40" name="テキスト ボックス 39">
            <a:extLst>
              <a:ext uri="{FF2B5EF4-FFF2-40B4-BE49-F238E27FC236}">
                <a16:creationId xmlns:a16="http://schemas.microsoft.com/office/drawing/2014/main" id="{4A8BB0FB-4629-4E35-BFA2-D290C03BFE1E}"/>
              </a:ext>
            </a:extLst>
          </p:cNvPr>
          <p:cNvSpPr txBox="1"/>
          <p:nvPr/>
        </p:nvSpPr>
        <p:spPr>
          <a:xfrm>
            <a:off x="8663285" y="2088511"/>
            <a:ext cx="461665" cy="1533339"/>
          </a:xfrm>
          <a:prstGeom prst="rect">
            <a:avLst/>
          </a:prstGeom>
          <a:noFill/>
        </p:spPr>
        <p:txBody>
          <a:bodyPr vert="eaVert" wrap="square" rtlCol="0">
            <a:spAutoFit/>
          </a:bodyPr>
          <a:lstStyle/>
          <a:p>
            <a:r>
              <a:rPr kumimoji="1" lang="ja-JP" altLang="en-US" b="1" dirty="0"/>
              <a:t>頻度</a:t>
            </a:r>
            <a:r>
              <a:rPr kumimoji="1" lang="en-US" altLang="ja-JP" sz="1200" b="1" dirty="0"/>
              <a:t>(</a:t>
            </a:r>
            <a:r>
              <a:rPr kumimoji="1" lang="ja-JP" altLang="en-US" sz="1200" b="1" dirty="0"/>
              <a:t>日・折れ線</a:t>
            </a:r>
            <a:r>
              <a:rPr kumimoji="1" lang="en-US" altLang="ja-JP" sz="1200" b="1" dirty="0"/>
              <a:t>)</a:t>
            </a:r>
            <a:endParaRPr kumimoji="1" lang="ja-JP" altLang="en-US" b="1" dirty="0"/>
          </a:p>
        </p:txBody>
      </p:sp>
      <p:grpSp>
        <p:nvGrpSpPr>
          <p:cNvPr id="52" name="グループ化 51">
            <a:extLst>
              <a:ext uri="{FF2B5EF4-FFF2-40B4-BE49-F238E27FC236}">
                <a16:creationId xmlns:a16="http://schemas.microsoft.com/office/drawing/2014/main" id="{01D2CC20-F56A-4EB5-B9FC-C626BA9A9753}"/>
              </a:ext>
            </a:extLst>
          </p:cNvPr>
          <p:cNvGrpSpPr/>
          <p:nvPr/>
        </p:nvGrpSpPr>
        <p:grpSpPr>
          <a:xfrm>
            <a:off x="1270740" y="2435224"/>
            <a:ext cx="1500793" cy="1102641"/>
            <a:chOff x="1939559" y="567990"/>
            <a:chExt cx="7081958" cy="5203158"/>
          </a:xfrm>
        </p:grpSpPr>
        <p:grpSp>
          <p:nvGrpSpPr>
            <p:cNvPr id="54" name="グループ化 53">
              <a:extLst>
                <a:ext uri="{FF2B5EF4-FFF2-40B4-BE49-F238E27FC236}">
                  <a16:creationId xmlns:a16="http://schemas.microsoft.com/office/drawing/2014/main" id="{B69FF2BE-99D4-4446-A471-A8B3F361FCA9}"/>
                </a:ext>
              </a:extLst>
            </p:cNvPr>
            <p:cNvGrpSpPr/>
            <p:nvPr/>
          </p:nvGrpSpPr>
          <p:grpSpPr>
            <a:xfrm>
              <a:off x="2436394" y="567990"/>
              <a:ext cx="6585123" cy="5203158"/>
              <a:chOff x="2436394" y="567990"/>
              <a:chExt cx="6585123" cy="5203158"/>
            </a:xfrm>
          </p:grpSpPr>
          <p:sp>
            <p:nvSpPr>
              <p:cNvPr id="56" name="テキスト ボックス 55">
                <a:extLst>
                  <a:ext uri="{FF2B5EF4-FFF2-40B4-BE49-F238E27FC236}">
                    <a16:creationId xmlns:a16="http://schemas.microsoft.com/office/drawing/2014/main" id="{69BCC954-5FA0-42E4-9786-47093FC7087D}"/>
                  </a:ext>
                </a:extLst>
              </p:cNvPr>
              <p:cNvSpPr txBox="1"/>
              <p:nvPr/>
            </p:nvSpPr>
            <p:spPr>
              <a:xfrm>
                <a:off x="4237573" y="567990"/>
                <a:ext cx="3628430" cy="1597573"/>
              </a:xfrm>
              <a:prstGeom prst="rect">
                <a:avLst/>
              </a:prstGeom>
              <a:noFill/>
            </p:spPr>
            <p:txBody>
              <a:bodyPr wrap="square" rtlCol="0">
                <a:spAutoFit/>
              </a:bodyPr>
              <a:lstStyle/>
              <a:p>
                <a:pPr algn="ctr"/>
                <a:r>
                  <a:rPr kumimoji="1" lang="en-US" altLang="ja-JP" sz="1600" b="1" dirty="0"/>
                  <a:t>N </a:t>
                </a:r>
                <a:r>
                  <a:rPr kumimoji="1" lang="en-US" altLang="ja-JP" sz="1100" b="1" dirty="0"/>
                  <a:t>90°</a:t>
                </a:r>
                <a:endParaRPr kumimoji="1" lang="en-US" altLang="ja-JP" sz="1600" b="1" dirty="0"/>
              </a:p>
            </p:txBody>
          </p:sp>
          <p:sp>
            <p:nvSpPr>
              <p:cNvPr id="57" name="テキスト ボックス 56">
                <a:extLst>
                  <a:ext uri="{FF2B5EF4-FFF2-40B4-BE49-F238E27FC236}">
                    <a16:creationId xmlns:a16="http://schemas.microsoft.com/office/drawing/2014/main" id="{DA375D87-8CF2-4E5C-BAB9-272E2C0A8E2A}"/>
                  </a:ext>
                </a:extLst>
              </p:cNvPr>
              <p:cNvSpPr txBox="1"/>
              <p:nvPr/>
            </p:nvSpPr>
            <p:spPr>
              <a:xfrm>
                <a:off x="5393087" y="1952278"/>
                <a:ext cx="3628430" cy="1742809"/>
              </a:xfrm>
              <a:prstGeom prst="rect">
                <a:avLst/>
              </a:prstGeom>
              <a:noFill/>
            </p:spPr>
            <p:txBody>
              <a:bodyPr wrap="square" rtlCol="0">
                <a:spAutoFit/>
              </a:bodyPr>
              <a:lstStyle/>
              <a:p>
                <a:pPr algn="ctr"/>
                <a:r>
                  <a:rPr kumimoji="1" lang="en-US" altLang="ja-JP" b="1" dirty="0"/>
                  <a:t>E</a:t>
                </a:r>
                <a:r>
                  <a:rPr kumimoji="1" lang="en-US" altLang="ja-JP" sz="1200" b="1" dirty="0"/>
                  <a:t>180°</a:t>
                </a:r>
                <a:endParaRPr kumimoji="1" lang="en-US" altLang="ja-JP" b="1" dirty="0"/>
              </a:p>
            </p:txBody>
          </p:sp>
          <p:sp>
            <p:nvSpPr>
              <p:cNvPr id="58" name="テキスト ボックス 57">
                <a:extLst>
                  <a:ext uri="{FF2B5EF4-FFF2-40B4-BE49-F238E27FC236}">
                    <a16:creationId xmlns:a16="http://schemas.microsoft.com/office/drawing/2014/main" id="{A15B80D0-0778-47DC-9CFA-D911297ED231}"/>
                  </a:ext>
                </a:extLst>
              </p:cNvPr>
              <p:cNvSpPr txBox="1"/>
              <p:nvPr/>
            </p:nvSpPr>
            <p:spPr>
              <a:xfrm>
                <a:off x="4370847" y="4028339"/>
                <a:ext cx="3402309" cy="1742809"/>
              </a:xfrm>
              <a:prstGeom prst="rect">
                <a:avLst/>
              </a:prstGeom>
              <a:noFill/>
            </p:spPr>
            <p:txBody>
              <a:bodyPr wrap="square" rtlCol="0">
                <a:spAutoFit/>
              </a:bodyPr>
              <a:lstStyle/>
              <a:p>
                <a:pPr algn="ctr"/>
                <a:r>
                  <a:rPr kumimoji="1" lang="en-US" altLang="ja-JP" b="1" dirty="0"/>
                  <a:t>S </a:t>
                </a:r>
                <a:r>
                  <a:rPr kumimoji="1" lang="en-US" altLang="ja-JP" sz="1200" b="1" dirty="0"/>
                  <a:t>-90°</a:t>
                </a:r>
              </a:p>
            </p:txBody>
          </p:sp>
          <p:sp>
            <p:nvSpPr>
              <p:cNvPr id="59" name="L 字 58">
                <a:extLst>
                  <a:ext uri="{FF2B5EF4-FFF2-40B4-BE49-F238E27FC236}">
                    <a16:creationId xmlns:a16="http://schemas.microsoft.com/office/drawing/2014/main" id="{249CA7D2-DFDB-4856-943A-E17D68FA510F}"/>
                  </a:ext>
                </a:extLst>
              </p:cNvPr>
              <p:cNvSpPr/>
              <p:nvPr/>
            </p:nvSpPr>
            <p:spPr>
              <a:xfrm rot="18907543">
                <a:off x="4429765" y="2164072"/>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L 字 59">
                <a:extLst>
                  <a:ext uri="{FF2B5EF4-FFF2-40B4-BE49-F238E27FC236}">
                    <a16:creationId xmlns:a16="http://schemas.microsoft.com/office/drawing/2014/main" id="{BF0E35E8-545B-459A-BA4F-F6543C2312C5}"/>
                  </a:ext>
                </a:extLst>
              </p:cNvPr>
              <p:cNvSpPr/>
              <p:nvPr/>
            </p:nvSpPr>
            <p:spPr>
              <a:xfrm rot="13500000">
                <a:off x="3298798" y="3286765"/>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L 字 60">
                <a:extLst>
                  <a:ext uri="{FF2B5EF4-FFF2-40B4-BE49-F238E27FC236}">
                    <a16:creationId xmlns:a16="http://schemas.microsoft.com/office/drawing/2014/main" id="{D65F5D4A-15E5-463C-BF4F-559815B441CC}"/>
                  </a:ext>
                </a:extLst>
              </p:cNvPr>
              <p:cNvSpPr/>
              <p:nvPr/>
            </p:nvSpPr>
            <p:spPr>
              <a:xfrm rot="8100000">
                <a:off x="4429766" y="4409462"/>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L 字 61">
                <a:extLst>
                  <a:ext uri="{FF2B5EF4-FFF2-40B4-BE49-F238E27FC236}">
                    <a16:creationId xmlns:a16="http://schemas.microsoft.com/office/drawing/2014/main" id="{4AC5EDBF-9046-435E-9D2E-4C9A8D864AD6}"/>
                  </a:ext>
                </a:extLst>
              </p:cNvPr>
              <p:cNvSpPr/>
              <p:nvPr/>
            </p:nvSpPr>
            <p:spPr>
              <a:xfrm rot="2700000">
                <a:off x="5560735" y="3286763"/>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十字形 54">
                <a:extLst>
                  <a:ext uri="{FF2B5EF4-FFF2-40B4-BE49-F238E27FC236}">
                    <a16:creationId xmlns:a16="http://schemas.microsoft.com/office/drawing/2014/main" id="{7ADAE542-E778-443D-9F10-AA31DE62743C}"/>
                  </a:ext>
                </a:extLst>
              </p:cNvPr>
              <p:cNvSpPr/>
              <p:nvPr/>
            </p:nvSpPr>
            <p:spPr>
              <a:xfrm>
                <a:off x="2436394" y="1293394"/>
                <a:ext cx="4271211" cy="4271211"/>
              </a:xfrm>
              <a:prstGeom prst="plus">
                <a:avLst>
                  <a:gd name="adj" fmla="val 497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3" name="テキスト ボックス 52">
              <a:extLst>
                <a:ext uri="{FF2B5EF4-FFF2-40B4-BE49-F238E27FC236}">
                  <a16:creationId xmlns:a16="http://schemas.microsoft.com/office/drawing/2014/main" id="{758451F3-F40C-4A45-BBD0-E72C30A4F892}"/>
                </a:ext>
              </a:extLst>
            </p:cNvPr>
            <p:cNvSpPr txBox="1"/>
            <p:nvPr/>
          </p:nvSpPr>
          <p:spPr>
            <a:xfrm>
              <a:off x="1939559" y="2118493"/>
              <a:ext cx="2956694" cy="1452342"/>
            </a:xfrm>
            <a:prstGeom prst="rect">
              <a:avLst/>
            </a:prstGeom>
            <a:noFill/>
          </p:spPr>
          <p:txBody>
            <a:bodyPr wrap="square" rtlCol="0">
              <a:spAutoFit/>
            </a:bodyPr>
            <a:lstStyle/>
            <a:p>
              <a:r>
                <a:rPr kumimoji="1" lang="en-US" altLang="ja-JP" sz="1400" b="1" dirty="0"/>
                <a:t>W </a:t>
              </a:r>
              <a:r>
                <a:rPr kumimoji="1" lang="en-US" altLang="ja-JP" sz="1200" b="1" dirty="0"/>
                <a:t>0°</a:t>
              </a:r>
              <a:endParaRPr kumimoji="1" lang="en-US" altLang="ja-JP" sz="1400" b="1" dirty="0"/>
            </a:p>
          </p:txBody>
        </p:sp>
      </p:grpSp>
      <p:sp>
        <p:nvSpPr>
          <p:cNvPr id="74" name="テキスト ボックス 73">
            <a:extLst>
              <a:ext uri="{FF2B5EF4-FFF2-40B4-BE49-F238E27FC236}">
                <a16:creationId xmlns:a16="http://schemas.microsoft.com/office/drawing/2014/main" id="{18766C12-6F1C-4B78-B59D-5F69A36BAFB0}"/>
              </a:ext>
            </a:extLst>
          </p:cNvPr>
          <p:cNvSpPr txBox="1"/>
          <p:nvPr/>
        </p:nvSpPr>
        <p:spPr>
          <a:xfrm>
            <a:off x="1" y="6611779"/>
            <a:ext cx="9144000" cy="246221"/>
          </a:xfrm>
          <a:prstGeom prst="rect">
            <a:avLst/>
          </a:prstGeom>
          <a:noFill/>
          <a:ln>
            <a:solidFill>
              <a:schemeClr val="tx1"/>
            </a:solidFill>
          </a:ln>
        </p:spPr>
        <p:txBody>
          <a:bodyPr wrap="square" rtlCol="0">
            <a:spAutoFit/>
          </a:bodyPr>
          <a:lstStyle/>
          <a:p>
            <a:r>
              <a:rPr lang="ja-JP" altLang="en-US" sz="1000" b="1" dirty="0">
                <a:solidFill>
                  <a:sysClr val="windowText" lastClr="000000"/>
                </a:solidFill>
              </a:rPr>
              <a:t>折れ線</a:t>
            </a:r>
            <a:r>
              <a:rPr lang="en-US" altLang="ja-JP" sz="1000" b="1" dirty="0">
                <a:solidFill>
                  <a:sysClr val="windowText" lastClr="000000"/>
                </a:solidFill>
              </a:rPr>
              <a:t>(</a:t>
            </a:r>
            <a:r>
              <a:rPr lang="ja-JP" altLang="en-US" sz="1000" b="1" dirty="0">
                <a:solidFill>
                  <a:sysClr val="windowText" lastClr="000000"/>
                </a:solidFill>
              </a:rPr>
              <a:t>縦軸右</a:t>
            </a:r>
            <a:r>
              <a:rPr lang="en-US" altLang="ja-JP" sz="1000" b="1" dirty="0">
                <a:solidFill>
                  <a:sysClr val="windowText" lastClr="000000"/>
                </a:solidFill>
              </a:rPr>
              <a:t>)</a:t>
            </a:r>
            <a:r>
              <a:rPr lang="ja-JP" altLang="en-US" sz="1000" b="1" dirty="0">
                <a:solidFill>
                  <a:sysClr val="windowText" lastClr="000000"/>
                </a:solidFill>
              </a:rPr>
              <a:t>：頻度</a:t>
            </a:r>
            <a:r>
              <a:rPr lang="en-US" altLang="ja-JP" sz="1000" b="1" dirty="0">
                <a:solidFill>
                  <a:sysClr val="windowText" lastClr="000000"/>
                </a:solidFill>
              </a:rPr>
              <a:t>[</a:t>
            </a:r>
            <a:r>
              <a:rPr lang="ja-JP" altLang="en-US" sz="1000" b="1" dirty="0">
                <a:solidFill>
                  <a:sysClr val="windowText" lastClr="000000"/>
                </a:solidFill>
              </a:rPr>
              <a:t>日</a:t>
            </a:r>
            <a:r>
              <a:rPr lang="en-US" altLang="ja-JP" sz="1000" b="1" dirty="0">
                <a:solidFill>
                  <a:sysClr val="windowText" lastClr="000000"/>
                </a:solidFill>
              </a:rPr>
              <a:t>]</a:t>
            </a:r>
            <a:r>
              <a:rPr lang="ja-JP" altLang="en-US" sz="1000" b="1" dirty="0">
                <a:solidFill>
                  <a:sysClr val="windowText" lastClr="000000"/>
                </a:solidFill>
              </a:rPr>
              <a:t>．ピンク→すべての日、青→降雪日，　棒</a:t>
            </a:r>
            <a:r>
              <a:rPr lang="en-US" altLang="ja-JP" sz="1000" b="1" dirty="0">
                <a:solidFill>
                  <a:sysClr val="windowText" lastClr="000000"/>
                </a:solidFill>
              </a:rPr>
              <a:t>(</a:t>
            </a:r>
            <a:r>
              <a:rPr lang="ja-JP" altLang="en-US" sz="1000" b="1" dirty="0">
                <a:solidFill>
                  <a:sysClr val="windowText" lastClr="000000"/>
                </a:solidFill>
              </a:rPr>
              <a:t>縦軸左</a:t>
            </a:r>
            <a:r>
              <a:rPr lang="en-US" altLang="ja-JP" sz="1000" b="1" dirty="0">
                <a:solidFill>
                  <a:sysClr val="windowText" lastClr="000000"/>
                </a:solidFill>
              </a:rPr>
              <a:t>)</a:t>
            </a:r>
            <a:r>
              <a:rPr lang="ja-JP" altLang="en-US" sz="1000" b="1" dirty="0">
                <a:solidFill>
                  <a:sysClr val="windowText" lastClr="000000"/>
                </a:solidFill>
              </a:rPr>
              <a:t>：降雪確率</a:t>
            </a:r>
            <a:r>
              <a:rPr lang="en-US" altLang="ja-JP" sz="1000" b="1" dirty="0">
                <a:solidFill>
                  <a:sysClr val="windowText" lastClr="000000"/>
                </a:solidFill>
              </a:rPr>
              <a:t>[</a:t>
            </a:r>
            <a:r>
              <a:rPr lang="ja-JP" altLang="en-US" sz="1000" b="1" dirty="0">
                <a:solidFill>
                  <a:sysClr val="windowText" lastClr="000000"/>
                </a:solidFill>
              </a:rPr>
              <a:t>％</a:t>
            </a:r>
            <a:r>
              <a:rPr lang="en-US" altLang="ja-JP" sz="1000" b="1" dirty="0">
                <a:solidFill>
                  <a:sysClr val="windowText" lastClr="000000"/>
                </a:solidFill>
              </a:rPr>
              <a:t>]</a:t>
            </a:r>
            <a:r>
              <a:rPr lang="ja-JP" altLang="en-US" sz="1000" b="1" dirty="0">
                <a:solidFill>
                  <a:sysClr val="windowText" lastClr="000000"/>
                </a:solidFill>
              </a:rPr>
              <a:t>．</a:t>
            </a:r>
            <a:endParaRPr lang="en-US" altLang="ja-JP" sz="1000" b="1" dirty="0">
              <a:solidFill>
                <a:sysClr val="windowText" lastClr="000000"/>
              </a:solidFill>
            </a:endParaRPr>
          </a:p>
        </p:txBody>
      </p:sp>
      <p:sp>
        <p:nvSpPr>
          <p:cNvPr id="75" name="テキスト ボックス 74">
            <a:extLst>
              <a:ext uri="{FF2B5EF4-FFF2-40B4-BE49-F238E27FC236}">
                <a16:creationId xmlns:a16="http://schemas.microsoft.com/office/drawing/2014/main" id="{668BE37E-8F87-4BB4-8073-EEBA43D66FDF}"/>
              </a:ext>
            </a:extLst>
          </p:cNvPr>
          <p:cNvSpPr txBox="1"/>
          <p:nvPr/>
        </p:nvSpPr>
        <p:spPr>
          <a:xfrm>
            <a:off x="8321040" y="0"/>
            <a:ext cx="763597" cy="369332"/>
          </a:xfrm>
          <a:prstGeom prst="rect">
            <a:avLst/>
          </a:prstGeom>
          <a:noFill/>
        </p:spPr>
        <p:txBody>
          <a:bodyPr wrap="square" rtlCol="0">
            <a:spAutoFit/>
          </a:bodyPr>
          <a:lstStyle/>
          <a:p>
            <a:r>
              <a:rPr kumimoji="1" lang="en-US" altLang="ja-JP" dirty="0"/>
              <a:t>11/23</a:t>
            </a:r>
            <a:endParaRPr kumimoji="1" lang="ja-JP" altLang="en-US" dirty="0"/>
          </a:p>
        </p:txBody>
      </p:sp>
    </p:spTree>
    <p:extLst>
      <p:ext uri="{BB962C8B-B14F-4D97-AF65-F5344CB8AC3E}">
        <p14:creationId xmlns:p14="http://schemas.microsoft.com/office/powerpoint/2010/main" val="1241032042"/>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テキスト ボックス 99">
            <a:extLst>
              <a:ext uri="{FF2B5EF4-FFF2-40B4-BE49-F238E27FC236}">
                <a16:creationId xmlns:a16="http://schemas.microsoft.com/office/drawing/2014/main" id="{DE078FAB-89FF-46F2-95A4-06474BCA8982}"/>
              </a:ext>
            </a:extLst>
          </p:cNvPr>
          <p:cNvSpPr txBox="1"/>
          <p:nvPr/>
        </p:nvSpPr>
        <p:spPr>
          <a:xfrm>
            <a:off x="0" y="2736503"/>
            <a:ext cx="9144000" cy="1384995"/>
          </a:xfrm>
          <a:prstGeom prst="rect">
            <a:avLst/>
          </a:prstGeom>
          <a:solidFill>
            <a:schemeClr val="accent2">
              <a:lumMod val="60000"/>
              <a:lumOff val="40000"/>
            </a:schemeClr>
          </a:solidFill>
          <a:ln w="28575">
            <a:solidFill>
              <a:srgbClr val="C00000"/>
            </a:solidFill>
          </a:ln>
        </p:spPr>
        <p:txBody>
          <a:bodyPr wrap="square" rtlCol="0">
            <a:spAutoFit/>
          </a:bodyPr>
          <a:lstStyle/>
          <a:p>
            <a:pPr algn="ctr"/>
            <a:r>
              <a:rPr lang="ja-JP" altLang="en-US" sz="2800" b="1" u="sng" dirty="0">
                <a:effectLst>
                  <a:outerShdw blurRad="50800" dist="38100" dir="8100000" algn="tr" rotWithShape="0">
                    <a:prstClr val="black">
                      <a:alpha val="40000"/>
                    </a:prstClr>
                  </a:outerShdw>
                </a:effectLst>
              </a:rPr>
              <a:t>研究目的</a:t>
            </a:r>
            <a:endParaRPr lang="en-US" altLang="ja-JP" sz="2800" b="1" u="sng" dirty="0"/>
          </a:p>
          <a:p>
            <a:r>
              <a:rPr lang="ja-JP" altLang="en-US" sz="2000" b="1" dirty="0">
                <a:effectLst>
                  <a:outerShdw blurRad="50800" dist="38100" dir="8100000" algn="tr" rotWithShape="0">
                    <a:prstClr val="black">
                      <a:alpha val="40000"/>
                    </a:prstClr>
                  </a:outerShdw>
                </a:effectLst>
              </a:rPr>
              <a:t>三重県北部への降雪を</a:t>
            </a:r>
            <a:r>
              <a:rPr lang="en-US" altLang="ja-JP" sz="2000" b="1" dirty="0">
                <a:effectLst>
                  <a:outerShdw blurRad="50800" dist="38100" dir="8100000" algn="tr" rotWithShape="0">
                    <a:prstClr val="black">
                      <a:alpha val="40000"/>
                    </a:prstClr>
                  </a:outerShdw>
                </a:effectLst>
              </a:rPr>
              <a:t>…</a:t>
            </a:r>
            <a:r>
              <a:rPr lang="ja-JP" altLang="en-US" sz="2000" b="1" dirty="0">
                <a:effectLst>
                  <a:outerShdw blurRad="50800" dist="38100" dir="8100000" algn="tr" rotWithShape="0">
                    <a:prstClr val="black">
                      <a:alpha val="40000"/>
                    </a:prstClr>
                  </a:outerShdw>
                </a:effectLst>
              </a:rPr>
              <a:t>  </a:t>
            </a:r>
            <a:r>
              <a:rPr lang="ja-JP" altLang="en-US" sz="2800" b="1" dirty="0">
                <a:effectLst>
                  <a:outerShdw blurRad="50800" dist="38100" dir="8100000" algn="tr" rotWithShape="0">
                    <a:prstClr val="black">
                      <a:alpha val="40000"/>
                    </a:prstClr>
                  </a:outerShdw>
                </a:effectLst>
              </a:rPr>
              <a:t>　①統計的に調査し、</a:t>
            </a:r>
            <a:endParaRPr lang="en-US" altLang="ja-JP" sz="2800" b="1" dirty="0">
              <a:effectLst>
                <a:outerShdw blurRad="50800" dist="38100" dir="8100000" algn="tr" rotWithShape="0">
                  <a:prstClr val="black">
                    <a:alpha val="40000"/>
                  </a:prstClr>
                </a:outerShdw>
              </a:effectLst>
            </a:endParaRPr>
          </a:p>
          <a:p>
            <a:r>
              <a:rPr lang="ja-JP" altLang="en-US" sz="2800" b="1" dirty="0">
                <a:effectLst>
                  <a:outerShdw blurRad="50800" dist="38100" dir="8100000" algn="tr" rotWithShape="0">
                    <a:prstClr val="black">
                      <a:alpha val="40000"/>
                    </a:prstClr>
                  </a:outerShdw>
                </a:effectLst>
              </a:rPr>
              <a:t>　　　　　　　　　</a:t>
            </a:r>
            <a:r>
              <a:rPr lang="ja-JP" altLang="en-US" sz="2800" b="1" dirty="0">
                <a:solidFill>
                  <a:srgbClr val="FF0000"/>
                </a:solidFill>
                <a:effectLst>
                  <a:outerShdw blurRad="50800" dist="38100" dir="8100000" algn="tr" rotWithShape="0">
                    <a:prstClr val="black">
                      <a:alpha val="40000"/>
                    </a:prstClr>
                  </a:outerShdw>
                </a:effectLst>
              </a:rPr>
              <a:t>②日本海海面水温の影響を調べる</a:t>
            </a:r>
            <a:endParaRPr lang="en-US" altLang="ja-JP" sz="2800" b="1" dirty="0">
              <a:solidFill>
                <a:srgbClr val="FF0000"/>
              </a:solidFill>
              <a:effectLst>
                <a:outerShdw blurRad="50800" dist="38100" dir="8100000" algn="tr" rotWithShape="0">
                  <a:prstClr val="black">
                    <a:alpha val="40000"/>
                  </a:prstClr>
                </a:outerShdw>
              </a:effectLst>
            </a:endParaRPr>
          </a:p>
        </p:txBody>
      </p:sp>
      <p:sp>
        <p:nvSpPr>
          <p:cNvPr id="4" name="テキスト ボックス 3">
            <a:extLst>
              <a:ext uri="{FF2B5EF4-FFF2-40B4-BE49-F238E27FC236}">
                <a16:creationId xmlns:a16="http://schemas.microsoft.com/office/drawing/2014/main" id="{06DF2FB9-243E-4250-B1C4-B7AC2495F6A8}"/>
              </a:ext>
            </a:extLst>
          </p:cNvPr>
          <p:cNvSpPr txBox="1"/>
          <p:nvPr/>
        </p:nvSpPr>
        <p:spPr>
          <a:xfrm>
            <a:off x="8321040" y="0"/>
            <a:ext cx="763597" cy="369332"/>
          </a:xfrm>
          <a:prstGeom prst="rect">
            <a:avLst/>
          </a:prstGeom>
          <a:noFill/>
        </p:spPr>
        <p:txBody>
          <a:bodyPr wrap="square" rtlCol="0">
            <a:spAutoFit/>
          </a:bodyPr>
          <a:lstStyle/>
          <a:p>
            <a:r>
              <a:rPr kumimoji="1" lang="en-US" altLang="ja-JP" dirty="0"/>
              <a:t>12/23</a:t>
            </a:r>
            <a:endParaRPr kumimoji="1" lang="ja-JP" altLang="en-US" dirty="0"/>
          </a:p>
        </p:txBody>
      </p:sp>
    </p:spTree>
    <p:custDataLst>
      <p:tags r:id="rId1"/>
    </p:custDataLst>
    <p:extLst>
      <p:ext uri="{BB962C8B-B14F-4D97-AF65-F5344CB8AC3E}">
        <p14:creationId xmlns:p14="http://schemas.microsoft.com/office/powerpoint/2010/main" val="1456703680"/>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sp>
        <p:nvSpPr>
          <p:cNvPr id="14" name="テキスト ボックス 13">
            <a:extLst>
              <a:ext uri="{FF2B5EF4-FFF2-40B4-BE49-F238E27FC236}">
                <a16:creationId xmlns:a16="http://schemas.microsoft.com/office/drawing/2014/main" id="{6031B1E2-621A-4E8F-9946-AD79ACED78F0}"/>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949" name="テキスト ボックス 948">
            <a:extLst>
              <a:ext uri="{FF2B5EF4-FFF2-40B4-BE49-F238E27FC236}">
                <a16:creationId xmlns:a16="http://schemas.microsoft.com/office/drawing/2014/main" id="{B2ADC174-4746-404C-AEED-648FD68A8813}"/>
              </a:ext>
            </a:extLst>
          </p:cNvPr>
          <p:cNvSpPr txBox="1"/>
          <p:nvPr/>
        </p:nvSpPr>
        <p:spPr>
          <a:xfrm>
            <a:off x="2294468" y="546535"/>
            <a:ext cx="7306264" cy="338554"/>
          </a:xfrm>
          <a:prstGeom prst="rect">
            <a:avLst/>
          </a:prstGeom>
          <a:noFill/>
        </p:spPr>
        <p:txBody>
          <a:bodyPr wrap="square" rtlCol="0">
            <a:spAutoFit/>
          </a:bodyPr>
          <a:lstStyle/>
          <a:p>
            <a:r>
              <a:rPr lang="ja-JP" altLang="en-US" sz="1600" b="1" u="sng" dirty="0"/>
              <a:t>合成図を作成するために使用した事例の抽出方法を以下に示す</a:t>
            </a:r>
            <a:endParaRPr lang="en-US" altLang="ja-JP" sz="1600" b="1" u="sng" dirty="0"/>
          </a:p>
        </p:txBody>
      </p:sp>
      <p:sp>
        <p:nvSpPr>
          <p:cNvPr id="6" name="テキスト ボックス 5">
            <a:extLst>
              <a:ext uri="{FF2B5EF4-FFF2-40B4-BE49-F238E27FC236}">
                <a16:creationId xmlns:a16="http://schemas.microsoft.com/office/drawing/2014/main" id="{643AFC15-577E-47DF-B3CC-246AA263E385}"/>
              </a:ext>
            </a:extLst>
          </p:cNvPr>
          <p:cNvSpPr txBox="1"/>
          <p:nvPr/>
        </p:nvSpPr>
        <p:spPr>
          <a:xfrm>
            <a:off x="8321040" y="0"/>
            <a:ext cx="763597" cy="369332"/>
          </a:xfrm>
          <a:prstGeom prst="rect">
            <a:avLst/>
          </a:prstGeom>
          <a:noFill/>
        </p:spPr>
        <p:txBody>
          <a:bodyPr wrap="square" rtlCol="0">
            <a:spAutoFit/>
          </a:bodyPr>
          <a:lstStyle/>
          <a:p>
            <a:r>
              <a:rPr kumimoji="1" lang="en-US" altLang="ja-JP" dirty="0"/>
              <a:t>13/23</a:t>
            </a:r>
            <a:endParaRPr kumimoji="1" lang="ja-JP" altLang="en-US" dirty="0"/>
          </a:p>
        </p:txBody>
      </p:sp>
    </p:spTree>
    <p:custDataLst>
      <p:tags r:id="rId1"/>
    </p:custDataLst>
    <p:extLst>
      <p:ext uri="{BB962C8B-B14F-4D97-AF65-F5344CB8AC3E}">
        <p14:creationId xmlns:p14="http://schemas.microsoft.com/office/powerpoint/2010/main" val="3062711797"/>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AF525905-D5DB-4818-A57B-25601DAE392F}"/>
              </a:ext>
            </a:extLst>
          </p:cNvPr>
          <p:cNvSpPr/>
          <p:nvPr/>
        </p:nvSpPr>
        <p:spPr>
          <a:xfrm>
            <a:off x="3760515" y="3145887"/>
            <a:ext cx="5274388" cy="51750"/>
          </a:xfrm>
          <a:prstGeom prst="roundRect">
            <a:avLst>
              <a:gd name="adj" fmla="val 140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600" b="1" dirty="0">
              <a:solidFill>
                <a:sysClr val="windowText" lastClr="000000"/>
              </a:solidFill>
            </a:endParaRPr>
          </a:p>
        </p:txBody>
      </p:sp>
      <p:sp>
        <p:nvSpPr>
          <p:cNvPr id="2" name="四角形: 角を丸くする 1">
            <a:extLst>
              <a:ext uri="{FF2B5EF4-FFF2-40B4-BE49-F238E27FC236}">
                <a16:creationId xmlns:a16="http://schemas.microsoft.com/office/drawing/2014/main" id="{B0037BFE-26AB-418F-AABA-A9234E905011}"/>
              </a:ext>
            </a:extLst>
          </p:cNvPr>
          <p:cNvSpPr/>
          <p:nvPr/>
        </p:nvSpPr>
        <p:spPr>
          <a:xfrm>
            <a:off x="109086" y="1277506"/>
            <a:ext cx="8925816" cy="5580494"/>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sp>
        <p:nvSpPr>
          <p:cNvPr id="290" name="矢印: 下 289">
            <a:extLst>
              <a:ext uri="{FF2B5EF4-FFF2-40B4-BE49-F238E27FC236}">
                <a16:creationId xmlns:a16="http://schemas.microsoft.com/office/drawing/2014/main" id="{C7365BAE-20E2-46E5-9E15-7012919D180F}"/>
              </a:ext>
            </a:extLst>
          </p:cNvPr>
          <p:cNvSpPr/>
          <p:nvPr/>
        </p:nvSpPr>
        <p:spPr>
          <a:xfrm>
            <a:off x="6068175" y="3030526"/>
            <a:ext cx="760754" cy="4241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BC2DC459-F8C1-40F9-8A3B-34ED39BEE645}"/>
              </a:ext>
            </a:extLst>
          </p:cNvPr>
          <p:cNvSpPr/>
          <p:nvPr/>
        </p:nvSpPr>
        <p:spPr>
          <a:xfrm>
            <a:off x="109073" y="2730123"/>
            <a:ext cx="4122390" cy="125586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5" name="テキスト ボックス 624">
            <a:extLst>
              <a:ext uri="{FF2B5EF4-FFF2-40B4-BE49-F238E27FC236}">
                <a16:creationId xmlns:a16="http://schemas.microsoft.com/office/drawing/2014/main" id="{1C263B39-AFCA-422C-ADE3-C7165E952F9D}"/>
              </a:ext>
            </a:extLst>
          </p:cNvPr>
          <p:cNvSpPr txBox="1"/>
          <p:nvPr/>
        </p:nvSpPr>
        <p:spPr>
          <a:xfrm>
            <a:off x="298293" y="3217159"/>
            <a:ext cx="3015093" cy="646331"/>
          </a:xfrm>
          <a:prstGeom prst="rect">
            <a:avLst/>
          </a:prstGeom>
          <a:noFill/>
          <a:ln>
            <a:noFill/>
          </a:ln>
        </p:spPr>
        <p:txBody>
          <a:bodyPr wrap="square" rtlCol="0">
            <a:spAutoFit/>
          </a:bodyPr>
          <a:lstStyle/>
          <a:p>
            <a:r>
              <a:rPr lang="ja-JP" altLang="en-US" b="1" dirty="0">
                <a:solidFill>
                  <a:srgbClr val="0070C0"/>
                </a:solidFill>
              </a:rPr>
              <a:t>↑条件については</a:t>
            </a:r>
            <a:endParaRPr lang="en-US" altLang="ja-JP" b="1" dirty="0">
              <a:solidFill>
                <a:srgbClr val="0070C0"/>
              </a:solidFill>
            </a:endParaRPr>
          </a:p>
          <a:p>
            <a:pPr algn="ctr"/>
            <a:r>
              <a:rPr lang="ja-JP" altLang="en-US" b="1" dirty="0">
                <a:solidFill>
                  <a:srgbClr val="0070C0"/>
                </a:solidFill>
              </a:rPr>
              <a:t>次のスライドで説明</a:t>
            </a:r>
            <a:endParaRPr lang="en-US" altLang="ja-JP" b="1" dirty="0">
              <a:solidFill>
                <a:srgbClr val="0070C0"/>
              </a:solidFill>
            </a:endParaRPr>
          </a:p>
        </p:txBody>
      </p:sp>
      <p:cxnSp>
        <p:nvCxnSpPr>
          <p:cNvPr id="627" name="直線コネクタ 626">
            <a:extLst>
              <a:ext uri="{FF2B5EF4-FFF2-40B4-BE49-F238E27FC236}">
                <a16:creationId xmlns:a16="http://schemas.microsoft.com/office/drawing/2014/main" id="{7793CAC4-DADE-465C-84B5-1E1165457CB7}"/>
              </a:ext>
            </a:extLst>
          </p:cNvPr>
          <p:cNvCxnSpPr>
            <a:cxnSpLocks/>
          </p:cNvCxnSpPr>
          <p:nvPr/>
        </p:nvCxnSpPr>
        <p:spPr>
          <a:xfrm>
            <a:off x="4231476" y="1277506"/>
            <a:ext cx="0" cy="558049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8" name="テキスト ボックス 627">
            <a:extLst>
              <a:ext uri="{FF2B5EF4-FFF2-40B4-BE49-F238E27FC236}">
                <a16:creationId xmlns:a16="http://schemas.microsoft.com/office/drawing/2014/main" id="{0D13A58D-9AA9-49C1-93CE-AFCDF95FD9F8}"/>
              </a:ext>
            </a:extLst>
          </p:cNvPr>
          <p:cNvSpPr txBox="1"/>
          <p:nvPr/>
        </p:nvSpPr>
        <p:spPr>
          <a:xfrm>
            <a:off x="5600583" y="1098295"/>
            <a:ext cx="2304746"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事例抽出イメージ図</a:t>
            </a:r>
          </a:p>
        </p:txBody>
      </p:sp>
      <p:grpSp>
        <p:nvGrpSpPr>
          <p:cNvPr id="623" name="グループ化 622">
            <a:extLst>
              <a:ext uri="{FF2B5EF4-FFF2-40B4-BE49-F238E27FC236}">
                <a16:creationId xmlns:a16="http://schemas.microsoft.com/office/drawing/2014/main" id="{7365F45D-1EC5-45E6-8CCA-7B32C0C48DD2}"/>
              </a:ext>
            </a:extLst>
          </p:cNvPr>
          <p:cNvGrpSpPr/>
          <p:nvPr/>
        </p:nvGrpSpPr>
        <p:grpSpPr>
          <a:xfrm>
            <a:off x="4372864" y="1668644"/>
            <a:ext cx="4662051" cy="816280"/>
            <a:chOff x="1668411" y="1480108"/>
            <a:chExt cx="5478252" cy="959189"/>
          </a:xfrm>
        </p:grpSpPr>
        <p:sp>
          <p:nvSpPr>
            <p:cNvPr id="624" name="楕円 623">
              <a:extLst>
                <a:ext uri="{FF2B5EF4-FFF2-40B4-BE49-F238E27FC236}">
                  <a16:creationId xmlns:a16="http://schemas.microsoft.com/office/drawing/2014/main" id="{FEDB2973-C2B4-4A0C-8D3B-58B9B5FC6BD4}"/>
                </a:ext>
              </a:extLst>
            </p:cNvPr>
            <p:cNvSpPr/>
            <p:nvPr/>
          </p:nvSpPr>
          <p:spPr>
            <a:xfrm>
              <a:off x="3755036" y="20283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9" name="楕円 628">
              <a:extLst>
                <a:ext uri="{FF2B5EF4-FFF2-40B4-BE49-F238E27FC236}">
                  <a16:creationId xmlns:a16="http://schemas.microsoft.com/office/drawing/2014/main" id="{BF7DB150-5983-489F-8938-78854ACCA68C}"/>
                </a:ext>
              </a:extLst>
            </p:cNvPr>
            <p:cNvSpPr/>
            <p:nvPr/>
          </p:nvSpPr>
          <p:spPr>
            <a:xfrm rot="1748784">
              <a:off x="4836365" y="2001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0" name="楕円 629">
              <a:extLst>
                <a:ext uri="{FF2B5EF4-FFF2-40B4-BE49-F238E27FC236}">
                  <a16:creationId xmlns:a16="http://schemas.microsoft.com/office/drawing/2014/main" id="{4265C61E-064B-439D-AEDC-713404012B25}"/>
                </a:ext>
              </a:extLst>
            </p:cNvPr>
            <p:cNvSpPr/>
            <p:nvPr/>
          </p:nvSpPr>
          <p:spPr>
            <a:xfrm>
              <a:off x="4608273" y="20677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1" name="楕円 630">
              <a:extLst>
                <a:ext uri="{FF2B5EF4-FFF2-40B4-BE49-F238E27FC236}">
                  <a16:creationId xmlns:a16="http://schemas.microsoft.com/office/drawing/2014/main" id="{89662B5A-BE75-4C0A-BF35-7D161658AD10}"/>
                </a:ext>
              </a:extLst>
            </p:cNvPr>
            <p:cNvSpPr/>
            <p:nvPr/>
          </p:nvSpPr>
          <p:spPr>
            <a:xfrm rot="1748784">
              <a:off x="2967959" y="20820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2" name="楕円 631">
              <a:extLst>
                <a:ext uri="{FF2B5EF4-FFF2-40B4-BE49-F238E27FC236}">
                  <a16:creationId xmlns:a16="http://schemas.microsoft.com/office/drawing/2014/main" id="{BFFE562C-3E0A-454F-B3D8-2DEBED5BD7D7}"/>
                </a:ext>
              </a:extLst>
            </p:cNvPr>
            <p:cNvSpPr/>
            <p:nvPr/>
          </p:nvSpPr>
          <p:spPr>
            <a:xfrm>
              <a:off x="2821331" y="2198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3" name="楕円 632">
              <a:extLst>
                <a:ext uri="{FF2B5EF4-FFF2-40B4-BE49-F238E27FC236}">
                  <a16:creationId xmlns:a16="http://schemas.microsoft.com/office/drawing/2014/main" id="{38E8498A-FB58-401D-806B-1A7EFE49BA43}"/>
                </a:ext>
              </a:extLst>
            </p:cNvPr>
            <p:cNvSpPr/>
            <p:nvPr/>
          </p:nvSpPr>
          <p:spPr>
            <a:xfrm rot="1748784">
              <a:off x="6182102"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4" name="楕円 633">
              <a:extLst>
                <a:ext uri="{FF2B5EF4-FFF2-40B4-BE49-F238E27FC236}">
                  <a16:creationId xmlns:a16="http://schemas.microsoft.com/office/drawing/2014/main" id="{5CAF332F-E09C-48A2-B810-9D5575F2E71B}"/>
                </a:ext>
              </a:extLst>
            </p:cNvPr>
            <p:cNvSpPr/>
            <p:nvPr/>
          </p:nvSpPr>
          <p:spPr>
            <a:xfrm>
              <a:off x="5978171"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5" name="楕円 634">
              <a:extLst>
                <a:ext uri="{FF2B5EF4-FFF2-40B4-BE49-F238E27FC236}">
                  <a16:creationId xmlns:a16="http://schemas.microsoft.com/office/drawing/2014/main" id="{16B57AF9-5BDB-4773-9BB5-42D55EEB09D5}"/>
                </a:ext>
              </a:extLst>
            </p:cNvPr>
            <p:cNvSpPr/>
            <p:nvPr/>
          </p:nvSpPr>
          <p:spPr>
            <a:xfrm rot="1748784">
              <a:off x="6115591"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 name="楕円 635">
              <a:extLst>
                <a:ext uri="{FF2B5EF4-FFF2-40B4-BE49-F238E27FC236}">
                  <a16:creationId xmlns:a16="http://schemas.microsoft.com/office/drawing/2014/main" id="{FB1C5A9A-557D-41B7-A295-9909319E9BF4}"/>
                </a:ext>
              </a:extLst>
            </p:cNvPr>
            <p:cNvSpPr/>
            <p:nvPr/>
          </p:nvSpPr>
          <p:spPr>
            <a:xfrm>
              <a:off x="5911660"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7" name="グループ化 636">
              <a:extLst>
                <a:ext uri="{FF2B5EF4-FFF2-40B4-BE49-F238E27FC236}">
                  <a16:creationId xmlns:a16="http://schemas.microsoft.com/office/drawing/2014/main" id="{66EEAB76-2BE1-4581-87DB-633AF411453C}"/>
                </a:ext>
              </a:extLst>
            </p:cNvPr>
            <p:cNvGrpSpPr/>
            <p:nvPr/>
          </p:nvGrpSpPr>
          <p:grpSpPr>
            <a:xfrm>
              <a:off x="1668411" y="1480108"/>
              <a:ext cx="5478252" cy="959189"/>
              <a:chOff x="1668414" y="1480106"/>
              <a:chExt cx="5478264" cy="959190"/>
            </a:xfrm>
          </p:grpSpPr>
          <p:sp>
            <p:nvSpPr>
              <p:cNvPr id="638" name="楕円 637">
                <a:extLst>
                  <a:ext uri="{FF2B5EF4-FFF2-40B4-BE49-F238E27FC236}">
                    <a16:creationId xmlns:a16="http://schemas.microsoft.com/office/drawing/2014/main" id="{1AB11E54-5B7C-4BEA-B0BD-B900EF0116F1}"/>
                  </a:ext>
                </a:extLst>
              </p:cNvPr>
              <p:cNvSpPr/>
              <p:nvPr/>
            </p:nvSpPr>
            <p:spPr>
              <a:xfrm>
                <a:off x="1755827" y="16633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9" name="楕円 638">
                <a:extLst>
                  <a:ext uri="{FF2B5EF4-FFF2-40B4-BE49-F238E27FC236}">
                    <a16:creationId xmlns:a16="http://schemas.microsoft.com/office/drawing/2014/main" id="{E48AEEE9-99A5-4503-AF16-3676A5C65D9C}"/>
                  </a:ext>
                </a:extLst>
              </p:cNvPr>
              <p:cNvSpPr/>
              <p:nvPr/>
            </p:nvSpPr>
            <p:spPr>
              <a:xfrm>
                <a:off x="1850923" y="1815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0" name="楕円 639">
                <a:extLst>
                  <a:ext uri="{FF2B5EF4-FFF2-40B4-BE49-F238E27FC236}">
                    <a16:creationId xmlns:a16="http://schemas.microsoft.com/office/drawing/2014/main" id="{7B0C2D8F-102D-47E1-853E-E6B1A3D09393}"/>
                  </a:ext>
                </a:extLst>
              </p:cNvPr>
              <p:cNvSpPr/>
              <p:nvPr/>
            </p:nvSpPr>
            <p:spPr>
              <a:xfrm>
                <a:off x="1668414" y="19104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1" name="楕円 640">
                <a:extLst>
                  <a:ext uri="{FF2B5EF4-FFF2-40B4-BE49-F238E27FC236}">
                    <a16:creationId xmlns:a16="http://schemas.microsoft.com/office/drawing/2014/main" id="{D87E1359-3185-4021-9B26-BA2F1B0B439C}"/>
                  </a:ext>
                </a:extLst>
              </p:cNvPr>
              <p:cNvSpPr/>
              <p:nvPr/>
            </p:nvSpPr>
            <p:spPr>
              <a:xfrm>
                <a:off x="1820814" y="20628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2" name="楕円 641">
                <a:extLst>
                  <a:ext uri="{FF2B5EF4-FFF2-40B4-BE49-F238E27FC236}">
                    <a16:creationId xmlns:a16="http://schemas.microsoft.com/office/drawing/2014/main" id="{678EA34B-5936-4254-9813-D25C5B8F293A}"/>
                  </a:ext>
                </a:extLst>
              </p:cNvPr>
              <p:cNvSpPr/>
              <p:nvPr/>
            </p:nvSpPr>
            <p:spPr>
              <a:xfrm>
                <a:off x="1725982" y="187340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3" name="楕円 642">
                <a:extLst>
                  <a:ext uri="{FF2B5EF4-FFF2-40B4-BE49-F238E27FC236}">
                    <a16:creationId xmlns:a16="http://schemas.microsoft.com/office/drawing/2014/main" id="{EAC79916-670C-492B-9D02-37214F789E86}"/>
                  </a:ext>
                </a:extLst>
              </p:cNvPr>
              <p:cNvSpPr/>
              <p:nvPr/>
            </p:nvSpPr>
            <p:spPr>
              <a:xfrm>
                <a:off x="3797820" y="1597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4" name="楕円 643">
                <a:extLst>
                  <a:ext uri="{FF2B5EF4-FFF2-40B4-BE49-F238E27FC236}">
                    <a16:creationId xmlns:a16="http://schemas.microsoft.com/office/drawing/2014/main" id="{7ED749D3-ABEB-4B1C-8934-99FCDD1DC610}"/>
                  </a:ext>
                </a:extLst>
              </p:cNvPr>
              <p:cNvSpPr/>
              <p:nvPr/>
            </p:nvSpPr>
            <p:spPr>
              <a:xfrm>
                <a:off x="3950220" y="17497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5" name="楕円 644">
                <a:extLst>
                  <a:ext uri="{FF2B5EF4-FFF2-40B4-BE49-F238E27FC236}">
                    <a16:creationId xmlns:a16="http://schemas.microsoft.com/office/drawing/2014/main" id="{37999F82-45D1-4C82-B575-791A41BF230C}"/>
                  </a:ext>
                </a:extLst>
              </p:cNvPr>
              <p:cNvSpPr/>
              <p:nvPr/>
            </p:nvSpPr>
            <p:spPr>
              <a:xfrm>
                <a:off x="2129269" y="17168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6" name="楕円 645">
                <a:extLst>
                  <a:ext uri="{FF2B5EF4-FFF2-40B4-BE49-F238E27FC236}">
                    <a16:creationId xmlns:a16="http://schemas.microsoft.com/office/drawing/2014/main" id="{F6015227-AC25-40FB-BC48-A51BD6E83875}"/>
                  </a:ext>
                </a:extLst>
              </p:cNvPr>
              <p:cNvSpPr/>
              <p:nvPr/>
            </p:nvSpPr>
            <p:spPr>
              <a:xfrm>
                <a:off x="4229599" y="20545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7" name="楕円 646">
                <a:extLst>
                  <a:ext uri="{FF2B5EF4-FFF2-40B4-BE49-F238E27FC236}">
                    <a16:creationId xmlns:a16="http://schemas.microsoft.com/office/drawing/2014/main" id="{A56B537C-4D32-4946-BEBC-EBC75D7DC370}"/>
                  </a:ext>
                </a:extLst>
              </p:cNvPr>
              <p:cNvSpPr/>
              <p:nvPr/>
            </p:nvSpPr>
            <p:spPr>
              <a:xfrm>
                <a:off x="4381999" y="22069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8" name="楕円 647">
                <a:extLst>
                  <a:ext uri="{FF2B5EF4-FFF2-40B4-BE49-F238E27FC236}">
                    <a16:creationId xmlns:a16="http://schemas.microsoft.com/office/drawing/2014/main" id="{1B537634-BFFD-453D-8DF0-6E36CAF7F269}"/>
                  </a:ext>
                </a:extLst>
              </p:cNvPr>
              <p:cNvSpPr/>
              <p:nvPr/>
            </p:nvSpPr>
            <p:spPr>
              <a:xfrm>
                <a:off x="3397918" y="19271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9" name="楕円 648">
                <a:extLst>
                  <a:ext uri="{FF2B5EF4-FFF2-40B4-BE49-F238E27FC236}">
                    <a16:creationId xmlns:a16="http://schemas.microsoft.com/office/drawing/2014/main" id="{7D1129D3-F89F-42E6-AB35-1FBB1BEC22E5}"/>
                  </a:ext>
                </a:extLst>
              </p:cNvPr>
              <p:cNvSpPr/>
              <p:nvPr/>
            </p:nvSpPr>
            <p:spPr>
              <a:xfrm rot="1748784">
                <a:off x="2410973" y="18991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0" name="楕円 649">
                <a:extLst>
                  <a:ext uri="{FF2B5EF4-FFF2-40B4-BE49-F238E27FC236}">
                    <a16:creationId xmlns:a16="http://schemas.microsoft.com/office/drawing/2014/main" id="{8D067B3C-C62F-4317-A2E9-35CA37876CAC}"/>
                  </a:ext>
                </a:extLst>
              </p:cNvPr>
              <p:cNvSpPr/>
              <p:nvPr/>
            </p:nvSpPr>
            <p:spPr>
              <a:xfrm rot="1748784">
                <a:off x="2931994" y="1578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1" name="楕円 650">
                <a:extLst>
                  <a:ext uri="{FF2B5EF4-FFF2-40B4-BE49-F238E27FC236}">
                    <a16:creationId xmlns:a16="http://schemas.microsoft.com/office/drawing/2014/main" id="{CD90261C-B974-4025-BA22-3BC7E4C17212}"/>
                  </a:ext>
                </a:extLst>
              </p:cNvPr>
              <p:cNvSpPr/>
              <p:nvPr/>
            </p:nvSpPr>
            <p:spPr>
              <a:xfrm rot="1748784">
                <a:off x="4526756" y="16459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2" name="楕円 651">
                <a:extLst>
                  <a:ext uri="{FF2B5EF4-FFF2-40B4-BE49-F238E27FC236}">
                    <a16:creationId xmlns:a16="http://schemas.microsoft.com/office/drawing/2014/main" id="{326D0EF9-0594-433C-8F5F-5445F20D0B3B}"/>
                  </a:ext>
                </a:extLst>
              </p:cNvPr>
              <p:cNvSpPr/>
              <p:nvPr/>
            </p:nvSpPr>
            <p:spPr>
              <a:xfrm rot="1748784">
                <a:off x="4679156" y="17983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3" name="楕円 652">
                <a:extLst>
                  <a:ext uri="{FF2B5EF4-FFF2-40B4-BE49-F238E27FC236}">
                    <a16:creationId xmlns:a16="http://schemas.microsoft.com/office/drawing/2014/main" id="{841FD228-4804-44EE-B23D-690D7E4AE2AD}"/>
                  </a:ext>
                </a:extLst>
              </p:cNvPr>
              <p:cNvSpPr/>
              <p:nvPr/>
            </p:nvSpPr>
            <p:spPr>
              <a:xfrm>
                <a:off x="2517828" y="159019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4" name="楕円 653">
                <a:extLst>
                  <a:ext uri="{FF2B5EF4-FFF2-40B4-BE49-F238E27FC236}">
                    <a16:creationId xmlns:a16="http://schemas.microsoft.com/office/drawing/2014/main" id="{E70A0EE3-2AD6-4997-8A45-607DD39369B5}"/>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5" name="楕円 654">
                <a:extLst>
                  <a:ext uri="{FF2B5EF4-FFF2-40B4-BE49-F238E27FC236}">
                    <a16:creationId xmlns:a16="http://schemas.microsoft.com/office/drawing/2014/main" id="{582B7E8B-3252-44C6-BC6B-54ADCAE09CC4}"/>
                  </a:ext>
                </a:extLst>
              </p:cNvPr>
              <p:cNvSpPr/>
              <p:nvPr/>
            </p:nvSpPr>
            <p:spPr>
              <a:xfrm>
                <a:off x="2430416"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6" name="楕円 655">
                <a:extLst>
                  <a:ext uri="{FF2B5EF4-FFF2-40B4-BE49-F238E27FC236}">
                    <a16:creationId xmlns:a16="http://schemas.microsoft.com/office/drawing/2014/main" id="{6AC59A2C-91A6-495D-BCF7-5738CBFEA658}"/>
                  </a:ext>
                </a:extLst>
              </p:cNvPr>
              <p:cNvSpPr/>
              <p:nvPr/>
            </p:nvSpPr>
            <p:spPr>
              <a:xfrm>
                <a:off x="2444038" y="177748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7" name="楕円 656">
                <a:extLst>
                  <a:ext uri="{FF2B5EF4-FFF2-40B4-BE49-F238E27FC236}">
                    <a16:creationId xmlns:a16="http://schemas.microsoft.com/office/drawing/2014/main" id="{72045054-80F5-4BD2-B981-22D1C35448CD}"/>
                  </a:ext>
                </a:extLst>
              </p:cNvPr>
              <p:cNvSpPr/>
              <p:nvPr/>
            </p:nvSpPr>
            <p:spPr>
              <a:xfrm>
                <a:off x="2095771" y="17426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8" name="楕円 657">
                <a:extLst>
                  <a:ext uri="{FF2B5EF4-FFF2-40B4-BE49-F238E27FC236}">
                    <a16:creationId xmlns:a16="http://schemas.microsoft.com/office/drawing/2014/main" id="{B64914B8-6DD0-4061-8547-4EB0E5E6EC57}"/>
                  </a:ext>
                </a:extLst>
              </p:cNvPr>
              <p:cNvSpPr/>
              <p:nvPr/>
            </p:nvSpPr>
            <p:spPr>
              <a:xfrm>
                <a:off x="1736217" y="15682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9" name="楕円 658">
                <a:extLst>
                  <a:ext uri="{FF2B5EF4-FFF2-40B4-BE49-F238E27FC236}">
                    <a16:creationId xmlns:a16="http://schemas.microsoft.com/office/drawing/2014/main" id="{9FFBC170-DDD6-4818-A452-013FD3ADAF4C}"/>
                  </a:ext>
                </a:extLst>
              </p:cNvPr>
              <p:cNvSpPr/>
              <p:nvPr/>
            </p:nvSpPr>
            <p:spPr>
              <a:xfrm>
                <a:off x="1888617" y="17206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0" name="楕円 659">
                <a:extLst>
                  <a:ext uri="{FF2B5EF4-FFF2-40B4-BE49-F238E27FC236}">
                    <a16:creationId xmlns:a16="http://schemas.microsoft.com/office/drawing/2014/main" id="{02F40BB7-0C4D-41AD-AE75-D5578A033550}"/>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1" name="楕円 660">
                <a:extLst>
                  <a:ext uri="{FF2B5EF4-FFF2-40B4-BE49-F238E27FC236}">
                    <a16:creationId xmlns:a16="http://schemas.microsoft.com/office/drawing/2014/main" id="{393452AC-C438-45BF-B23E-230995EFA5FA}"/>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2" name="楕円 661">
                <a:extLst>
                  <a:ext uri="{FF2B5EF4-FFF2-40B4-BE49-F238E27FC236}">
                    <a16:creationId xmlns:a16="http://schemas.microsoft.com/office/drawing/2014/main" id="{BBF74139-E626-4F20-A749-330D9EE4EF2D}"/>
                  </a:ext>
                </a:extLst>
              </p:cNvPr>
              <p:cNvSpPr/>
              <p:nvPr/>
            </p:nvSpPr>
            <p:spPr>
              <a:xfrm>
                <a:off x="1706374" y="17783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3" name="楕円 662">
                <a:extLst>
                  <a:ext uri="{FF2B5EF4-FFF2-40B4-BE49-F238E27FC236}">
                    <a16:creationId xmlns:a16="http://schemas.microsoft.com/office/drawing/2014/main" id="{6FDC8C6C-04BD-4790-85F2-C1710E9229EE}"/>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4" name="楕円 663">
                <a:extLst>
                  <a:ext uri="{FF2B5EF4-FFF2-40B4-BE49-F238E27FC236}">
                    <a16:creationId xmlns:a16="http://schemas.microsoft.com/office/drawing/2014/main" id="{822ECE34-36B8-4A75-A877-D69FF92244B3}"/>
                  </a:ext>
                </a:extLst>
              </p:cNvPr>
              <p:cNvSpPr/>
              <p:nvPr/>
            </p:nvSpPr>
            <p:spPr>
              <a:xfrm>
                <a:off x="4322824" y="17122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5" name="楕円 664">
                <a:extLst>
                  <a:ext uri="{FF2B5EF4-FFF2-40B4-BE49-F238E27FC236}">
                    <a16:creationId xmlns:a16="http://schemas.microsoft.com/office/drawing/2014/main" id="{68F75E19-E791-4F7F-AB45-0797313180AA}"/>
                  </a:ext>
                </a:extLst>
              </p:cNvPr>
              <p:cNvSpPr/>
              <p:nvPr/>
            </p:nvSpPr>
            <p:spPr>
              <a:xfrm rot="1748784">
                <a:off x="2704965" y="1522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6" name="楕円 665">
                <a:extLst>
                  <a:ext uri="{FF2B5EF4-FFF2-40B4-BE49-F238E27FC236}">
                    <a16:creationId xmlns:a16="http://schemas.microsoft.com/office/drawing/2014/main" id="{F27C6247-C5D5-44E0-BC1A-67E52A087F2E}"/>
                  </a:ext>
                </a:extLst>
              </p:cNvPr>
              <p:cNvSpPr/>
              <p:nvPr/>
            </p:nvSpPr>
            <p:spPr>
              <a:xfrm rot="1748784">
                <a:off x="2465153" y="16167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7" name="楕円 666">
                <a:extLst>
                  <a:ext uri="{FF2B5EF4-FFF2-40B4-BE49-F238E27FC236}">
                    <a16:creationId xmlns:a16="http://schemas.microsoft.com/office/drawing/2014/main" id="{D2E2AF69-8A95-4C80-9C84-4A0F5499D569}"/>
                  </a:ext>
                </a:extLst>
              </p:cNvPr>
              <p:cNvSpPr/>
              <p:nvPr/>
            </p:nvSpPr>
            <p:spPr>
              <a:xfrm>
                <a:off x="3134990" y="20333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8" name="楕円 667">
                <a:extLst>
                  <a:ext uri="{FF2B5EF4-FFF2-40B4-BE49-F238E27FC236}">
                    <a16:creationId xmlns:a16="http://schemas.microsoft.com/office/drawing/2014/main" id="{71394D32-D98E-4F05-9B9B-A36E636CED1A}"/>
                  </a:ext>
                </a:extLst>
              </p:cNvPr>
              <p:cNvSpPr/>
              <p:nvPr/>
            </p:nvSpPr>
            <p:spPr>
              <a:xfrm>
                <a:off x="3384088" y="1971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9" name="楕円 668">
                <a:extLst>
                  <a:ext uri="{FF2B5EF4-FFF2-40B4-BE49-F238E27FC236}">
                    <a16:creationId xmlns:a16="http://schemas.microsoft.com/office/drawing/2014/main" id="{27F61A67-8CB2-4D81-A21B-5347D800193C}"/>
                  </a:ext>
                </a:extLst>
              </p:cNvPr>
              <p:cNvSpPr/>
              <p:nvPr/>
            </p:nvSpPr>
            <p:spPr>
              <a:xfrm>
                <a:off x="2794713" y="16772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0" name="楕円 669">
                <a:extLst>
                  <a:ext uri="{FF2B5EF4-FFF2-40B4-BE49-F238E27FC236}">
                    <a16:creationId xmlns:a16="http://schemas.microsoft.com/office/drawing/2014/main" id="{7504EFA1-E457-4BE0-9D32-91F78F060E54}"/>
                  </a:ext>
                </a:extLst>
              </p:cNvPr>
              <p:cNvSpPr/>
              <p:nvPr/>
            </p:nvSpPr>
            <p:spPr>
              <a:xfrm>
                <a:off x="2947113" y="18296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1" name="楕円 670">
                <a:extLst>
                  <a:ext uri="{FF2B5EF4-FFF2-40B4-BE49-F238E27FC236}">
                    <a16:creationId xmlns:a16="http://schemas.microsoft.com/office/drawing/2014/main" id="{046319AC-BDCF-4138-8B71-945FDCC47801}"/>
                  </a:ext>
                </a:extLst>
              </p:cNvPr>
              <p:cNvSpPr/>
              <p:nvPr/>
            </p:nvSpPr>
            <p:spPr>
              <a:xfrm>
                <a:off x="2994689" y="200702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2" name="楕円 671">
                <a:extLst>
                  <a:ext uri="{FF2B5EF4-FFF2-40B4-BE49-F238E27FC236}">
                    <a16:creationId xmlns:a16="http://schemas.microsoft.com/office/drawing/2014/main" id="{74BDBFC0-FA12-45B8-93CA-9141966759C7}"/>
                  </a:ext>
                </a:extLst>
              </p:cNvPr>
              <p:cNvSpPr/>
              <p:nvPr/>
            </p:nvSpPr>
            <p:spPr>
              <a:xfrm>
                <a:off x="2612468" y="17349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3" name="楕円 672">
                <a:extLst>
                  <a:ext uri="{FF2B5EF4-FFF2-40B4-BE49-F238E27FC236}">
                    <a16:creationId xmlns:a16="http://schemas.microsoft.com/office/drawing/2014/main" id="{FE1B818F-6DA7-402E-A44F-A5E144FF3A00}"/>
                  </a:ext>
                </a:extLst>
              </p:cNvPr>
              <p:cNvSpPr/>
              <p:nvPr/>
            </p:nvSpPr>
            <p:spPr>
              <a:xfrm rot="1748784">
                <a:off x="3763460" y="16310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4" name="楕円 673">
                <a:extLst>
                  <a:ext uri="{FF2B5EF4-FFF2-40B4-BE49-F238E27FC236}">
                    <a16:creationId xmlns:a16="http://schemas.microsoft.com/office/drawing/2014/main" id="{03FF99CB-BEDD-4FFA-8C90-A931976A5BA5}"/>
                  </a:ext>
                </a:extLst>
              </p:cNvPr>
              <p:cNvSpPr/>
              <p:nvPr/>
            </p:nvSpPr>
            <p:spPr>
              <a:xfrm>
                <a:off x="3433534" y="18132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5" name="楕円 674">
                <a:extLst>
                  <a:ext uri="{FF2B5EF4-FFF2-40B4-BE49-F238E27FC236}">
                    <a16:creationId xmlns:a16="http://schemas.microsoft.com/office/drawing/2014/main" id="{576E5614-E106-424F-BAC6-658CF948CBE8}"/>
                  </a:ext>
                </a:extLst>
              </p:cNvPr>
              <p:cNvSpPr/>
              <p:nvPr/>
            </p:nvSpPr>
            <p:spPr>
              <a:xfrm>
                <a:off x="3748303" y="18738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6" name="楕円 675">
                <a:extLst>
                  <a:ext uri="{FF2B5EF4-FFF2-40B4-BE49-F238E27FC236}">
                    <a16:creationId xmlns:a16="http://schemas.microsoft.com/office/drawing/2014/main" id="{7B1ED294-0A67-46C9-A373-DE2E35C089E5}"/>
                  </a:ext>
                </a:extLst>
              </p:cNvPr>
              <p:cNvSpPr/>
              <p:nvPr/>
            </p:nvSpPr>
            <p:spPr>
              <a:xfrm>
                <a:off x="3551141" y="1637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7" name="楕円 676">
                <a:extLst>
                  <a:ext uri="{FF2B5EF4-FFF2-40B4-BE49-F238E27FC236}">
                    <a16:creationId xmlns:a16="http://schemas.microsoft.com/office/drawing/2014/main" id="{5FACE3C8-0FF2-48E8-B4EC-75DA57541EAE}"/>
                  </a:ext>
                </a:extLst>
              </p:cNvPr>
              <p:cNvSpPr/>
              <p:nvPr/>
            </p:nvSpPr>
            <p:spPr>
              <a:xfrm>
                <a:off x="3206505" y="17571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8" name="楕円 677">
                <a:extLst>
                  <a:ext uri="{FF2B5EF4-FFF2-40B4-BE49-F238E27FC236}">
                    <a16:creationId xmlns:a16="http://schemas.microsoft.com/office/drawing/2014/main" id="{3F146183-0CFD-4491-A863-BB974E444D2D}"/>
                  </a:ext>
                </a:extLst>
              </p:cNvPr>
              <p:cNvSpPr/>
              <p:nvPr/>
            </p:nvSpPr>
            <p:spPr>
              <a:xfrm>
                <a:off x="3277856" y="22114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9" name="楕円 678">
                <a:extLst>
                  <a:ext uri="{FF2B5EF4-FFF2-40B4-BE49-F238E27FC236}">
                    <a16:creationId xmlns:a16="http://schemas.microsoft.com/office/drawing/2014/main" id="{83C9D248-53DE-4C42-8115-11AEE7ED30D6}"/>
                  </a:ext>
                </a:extLst>
              </p:cNvPr>
              <p:cNvSpPr/>
              <p:nvPr/>
            </p:nvSpPr>
            <p:spPr>
              <a:xfrm>
                <a:off x="2976684" y="1637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0" name="楕円 679">
                <a:extLst>
                  <a:ext uri="{FF2B5EF4-FFF2-40B4-BE49-F238E27FC236}">
                    <a16:creationId xmlns:a16="http://schemas.microsoft.com/office/drawing/2014/main" id="{0F4F3685-5E71-452E-A8FB-B46FECE019C6}"/>
                  </a:ext>
                </a:extLst>
              </p:cNvPr>
              <p:cNvSpPr/>
              <p:nvPr/>
            </p:nvSpPr>
            <p:spPr>
              <a:xfrm rot="1748784">
                <a:off x="4127676" y="15335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1" name="楕円 680">
                <a:extLst>
                  <a:ext uri="{FF2B5EF4-FFF2-40B4-BE49-F238E27FC236}">
                    <a16:creationId xmlns:a16="http://schemas.microsoft.com/office/drawing/2014/main" id="{C2AB2E02-974D-4880-8822-B5DC401BE50F}"/>
                  </a:ext>
                </a:extLst>
              </p:cNvPr>
              <p:cNvSpPr/>
              <p:nvPr/>
            </p:nvSpPr>
            <p:spPr>
              <a:xfrm>
                <a:off x="4797265" y="19752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2" name="楕円 681">
                <a:extLst>
                  <a:ext uri="{FF2B5EF4-FFF2-40B4-BE49-F238E27FC236}">
                    <a16:creationId xmlns:a16="http://schemas.microsoft.com/office/drawing/2014/main" id="{98EC4C63-3CBF-4457-84D3-3B477A04B8A4}"/>
                  </a:ext>
                </a:extLst>
              </p:cNvPr>
              <p:cNvSpPr/>
              <p:nvPr/>
            </p:nvSpPr>
            <p:spPr>
              <a:xfrm>
                <a:off x="5112034" y="20359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3" name="楕円 682">
                <a:extLst>
                  <a:ext uri="{FF2B5EF4-FFF2-40B4-BE49-F238E27FC236}">
                    <a16:creationId xmlns:a16="http://schemas.microsoft.com/office/drawing/2014/main" id="{5D1B2238-6EC2-44D2-BB64-96E179C052B6}"/>
                  </a:ext>
                </a:extLst>
              </p:cNvPr>
              <p:cNvSpPr/>
              <p:nvPr/>
            </p:nvSpPr>
            <p:spPr>
              <a:xfrm>
                <a:off x="4417836" y="17667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4" name="楕円 683">
                <a:extLst>
                  <a:ext uri="{FF2B5EF4-FFF2-40B4-BE49-F238E27FC236}">
                    <a16:creationId xmlns:a16="http://schemas.microsoft.com/office/drawing/2014/main" id="{982ABE86-BFA0-4537-A16B-1566484E0C3D}"/>
                  </a:ext>
                </a:extLst>
              </p:cNvPr>
              <p:cNvSpPr/>
              <p:nvPr/>
            </p:nvSpPr>
            <p:spPr>
              <a:xfrm>
                <a:off x="4570236" y="19191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5" name="楕円 684">
                <a:extLst>
                  <a:ext uri="{FF2B5EF4-FFF2-40B4-BE49-F238E27FC236}">
                    <a16:creationId xmlns:a16="http://schemas.microsoft.com/office/drawing/2014/main" id="{4B0DC7F1-365C-4749-9EC9-4F9B6871E095}"/>
                  </a:ext>
                </a:extLst>
              </p:cNvPr>
              <p:cNvSpPr/>
              <p:nvPr/>
            </p:nvSpPr>
            <p:spPr>
              <a:xfrm>
                <a:off x="4201613" y="200428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6" name="楕円 685">
                <a:extLst>
                  <a:ext uri="{FF2B5EF4-FFF2-40B4-BE49-F238E27FC236}">
                    <a16:creationId xmlns:a16="http://schemas.microsoft.com/office/drawing/2014/main" id="{0B02AD80-B252-4C4C-B9DD-7337D3C93A33}"/>
                  </a:ext>
                </a:extLst>
              </p:cNvPr>
              <p:cNvSpPr/>
              <p:nvPr/>
            </p:nvSpPr>
            <p:spPr>
              <a:xfrm>
                <a:off x="3738556" y="17918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7" name="楕円 686">
                <a:extLst>
                  <a:ext uri="{FF2B5EF4-FFF2-40B4-BE49-F238E27FC236}">
                    <a16:creationId xmlns:a16="http://schemas.microsoft.com/office/drawing/2014/main" id="{B4F1A472-E8D7-491F-AC18-EE27B2C00D96}"/>
                  </a:ext>
                </a:extLst>
              </p:cNvPr>
              <p:cNvSpPr/>
              <p:nvPr/>
            </p:nvSpPr>
            <p:spPr>
              <a:xfrm rot="1748784">
                <a:off x="4994371" y="166296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8" name="楕円 687">
                <a:extLst>
                  <a:ext uri="{FF2B5EF4-FFF2-40B4-BE49-F238E27FC236}">
                    <a16:creationId xmlns:a16="http://schemas.microsoft.com/office/drawing/2014/main" id="{75794091-032E-4369-8C1B-DBFF8AF355BB}"/>
                  </a:ext>
                </a:extLst>
              </p:cNvPr>
              <p:cNvSpPr/>
              <p:nvPr/>
            </p:nvSpPr>
            <p:spPr>
              <a:xfrm>
                <a:off x="5423652" y="2043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9" name="楕円 688">
                <a:extLst>
                  <a:ext uri="{FF2B5EF4-FFF2-40B4-BE49-F238E27FC236}">
                    <a16:creationId xmlns:a16="http://schemas.microsoft.com/office/drawing/2014/main" id="{B8D4277F-C3B1-4D30-AA4E-24B433CC2D48}"/>
                  </a:ext>
                </a:extLst>
              </p:cNvPr>
              <p:cNvSpPr/>
              <p:nvPr/>
            </p:nvSpPr>
            <p:spPr>
              <a:xfrm>
                <a:off x="5738422" y="21037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0" name="楕円 689">
                <a:extLst>
                  <a:ext uri="{FF2B5EF4-FFF2-40B4-BE49-F238E27FC236}">
                    <a16:creationId xmlns:a16="http://schemas.microsoft.com/office/drawing/2014/main" id="{F496A0D0-F7C3-4784-BF3F-FFE8ECC63179}"/>
                  </a:ext>
                </a:extLst>
              </p:cNvPr>
              <p:cNvSpPr/>
              <p:nvPr/>
            </p:nvSpPr>
            <p:spPr>
              <a:xfrm>
                <a:off x="5044224" y="18345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1" name="楕円 690">
                <a:extLst>
                  <a:ext uri="{FF2B5EF4-FFF2-40B4-BE49-F238E27FC236}">
                    <a16:creationId xmlns:a16="http://schemas.microsoft.com/office/drawing/2014/main" id="{247876EC-B93A-4C88-93F6-4274B21AFA5B}"/>
                  </a:ext>
                </a:extLst>
              </p:cNvPr>
              <p:cNvSpPr/>
              <p:nvPr/>
            </p:nvSpPr>
            <p:spPr>
              <a:xfrm>
                <a:off x="5196624" y="19869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2" name="楕円 691">
                <a:extLst>
                  <a:ext uri="{FF2B5EF4-FFF2-40B4-BE49-F238E27FC236}">
                    <a16:creationId xmlns:a16="http://schemas.microsoft.com/office/drawing/2014/main" id="{FA4F9E68-D688-43BF-9A74-A9E9192B84E8}"/>
                  </a:ext>
                </a:extLst>
              </p:cNvPr>
              <p:cNvSpPr/>
              <p:nvPr/>
            </p:nvSpPr>
            <p:spPr>
              <a:xfrm>
                <a:off x="5349024" y="21393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3" name="楕円 692">
                <a:extLst>
                  <a:ext uri="{FF2B5EF4-FFF2-40B4-BE49-F238E27FC236}">
                    <a16:creationId xmlns:a16="http://schemas.microsoft.com/office/drawing/2014/main" id="{A9ECF704-5D69-43E9-AD71-FDDF85122C40}"/>
                  </a:ext>
                </a:extLst>
              </p:cNvPr>
              <p:cNvSpPr/>
              <p:nvPr/>
            </p:nvSpPr>
            <p:spPr>
              <a:xfrm>
                <a:off x="4861979" y="18922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4" name="楕円 693">
                <a:extLst>
                  <a:ext uri="{FF2B5EF4-FFF2-40B4-BE49-F238E27FC236}">
                    <a16:creationId xmlns:a16="http://schemas.microsoft.com/office/drawing/2014/main" id="{B79D0C91-0C8D-4A54-81E9-D224F024CC9D}"/>
                  </a:ext>
                </a:extLst>
              </p:cNvPr>
              <p:cNvSpPr/>
              <p:nvPr/>
            </p:nvSpPr>
            <p:spPr>
              <a:xfrm rot="1748784">
                <a:off x="5620758" y="1730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5" name="楕円 694">
                <a:extLst>
                  <a:ext uri="{FF2B5EF4-FFF2-40B4-BE49-F238E27FC236}">
                    <a16:creationId xmlns:a16="http://schemas.microsoft.com/office/drawing/2014/main" id="{9F75228F-1478-4D07-811E-F790FE3F063A}"/>
                  </a:ext>
                </a:extLst>
              </p:cNvPr>
              <p:cNvSpPr/>
              <p:nvPr/>
            </p:nvSpPr>
            <p:spPr>
              <a:xfrm>
                <a:off x="2281670" y="18692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6" name="楕円 695">
                <a:extLst>
                  <a:ext uri="{FF2B5EF4-FFF2-40B4-BE49-F238E27FC236}">
                    <a16:creationId xmlns:a16="http://schemas.microsoft.com/office/drawing/2014/main" id="{AAAC00EB-3F03-41D8-809D-B191D5E8884E}"/>
                  </a:ext>
                </a:extLst>
              </p:cNvPr>
              <p:cNvSpPr/>
              <p:nvPr/>
            </p:nvSpPr>
            <p:spPr>
              <a:xfrm>
                <a:off x="2735216" y="21421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7" name="楕円 696">
                <a:extLst>
                  <a:ext uri="{FF2B5EF4-FFF2-40B4-BE49-F238E27FC236}">
                    <a16:creationId xmlns:a16="http://schemas.microsoft.com/office/drawing/2014/main" id="{073D9D38-85B7-4C55-B3A7-2CF2FF635001}"/>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8" name="楕円 697">
                <a:extLst>
                  <a:ext uri="{FF2B5EF4-FFF2-40B4-BE49-F238E27FC236}">
                    <a16:creationId xmlns:a16="http://schemas.microsoft.com/office/drawing/2014/main" id="{FB49A456-0993-41A3-869A-26147F5391ED}"/>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9" name="楕円 698">
                <a:extLst>
                  <a:ext uri="{FF2B5EF4-FFF2-40B4-BE49-F238E27FC236}">
                    <a16:creationId xmlns:a16="http://schemas.microsoft.com/office/drawing/2014/main" id="{CA1FD5D8-8DCB-41F8-82EE-2A31502C3D8C}"/>
                  </a:ext>
                </a:extLst>
              </p:cNvPr>
              <p:cNvSpPr/>
              <p:nvPr/>
            </p:nvSpPr>
            <p:spPr>
              <a:xfrm>
                <a:off x="2207041" y="19655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0" name="楕円 699">
                <a:extLst>
                  <a:ext uri="{FF2B5EF4-FFF2-40B4-BE49-F238E27FC236}">
                    <a16:creationId xmlns:a16="http://schemas.microsoft.com/office/drawing/2014/main" id="{F472FB59-DA3A-4FB1-B35C-84D83DB5439E}"/>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1" name="楕円 700">
                <a:extLst>
                  <a:ext uri="{FF2B5EF4-FFF2-40B4-BE49-F238E27FC236}">
                    <a16:creationId xmlns:a16="http://schemas.microsoft.com/office/drawing/2014/main" id="{A20AE2E7-1884-48DE-8CB9-5DDFB8E6ACB0}"/>
                  </a:ext>
                </a:extLst>
              </p:cNvPr>
              <p:cNvSpPr/>
              <p:nvPr/>
            </p:nvSpPr>
            <p:spPr>
              <a:xfrm rot="1748784">
                <a:off x="2617553"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2" name="楕円 701">
                <a:extLst>
                  <a:ext uri="{FF2B5EF4-FFF2-40B4-BE49-F238E27FC236}">
                    <a16:creationId xmlns:a16="http://schemas.microsoft.com/office/drawing/2014/main" id="{ADE193FF-8B97-4BCF-85D9-473E1F8AF848}"/>
                  </a:ext>
                </a:extLst>
              </p:cNvPr>
              <p:cNvSpPr/>
              <p:nvPr/>
            </p:nvSpPr>
            <p:spPr>
              <a:xfrm>
                <a:off x="6198757" y="18665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3" name="楕円 702">
                <a:extLst>
                  <a:ext uri="{FF2B5EF4-FFF2-40B4-BE49-F238E27FC236}">
                    <a16:creationId xmlns:a16="http://schemas.microsoft.com/office/drawing/2014/main" id="{064112EF-B023-4845-94C6-661DF630D7AD}"/>
                  </a:ext>
                </a:extLst>
              </p:cNvPr>
              <p:cNvSpPr/>
              <p:nvPr/>
            </p:nvSpPr>
            <p:spPr>
              <a:xfrm>
                <a:off x="6513527" y="192718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4" name="楕円 703">
                <a:extLst>
                  <a:ext uri="{FF2B5EF4-FFF2-40B4-BE49-F238E27FC236}">
                    <a16:creationId xmlns:a16="http://schemas.microsoft.com/office/drawing/2014/main" id="{C59BCC14-F9E4-448B-A4F2-BAE035EE4183}"/>
                  </a:ext>
                </a:extLst>
              </p:cNvPr>
              <p:cNvSpPr/>
              <p:nvPr/>
            </p:nvSpPr>
            <p:spPr>
              <a:xfrm>
                <a:off x="5819329" y="1658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5" name="楕円 704">
                <a:extLst>
                  <a:ext uri="{FF2B5EF4-FFF2-40B4-BE49-F238E27FC236}">
                    <a16:creationId xmlns:a16="http://schemas.microsoft.com/office/drawing/2014/main" id="{71A3E3C9-B5ED-4846-AADB-F31EC82E7871}"/>
                  </a:ext>
                </a:extLst>
              </p:cNvPr>
              <p:cNvSpPr/>
              <p:nvPr/>
            </p:nvSpPr>
            <p:spPr>
              <a:xfrm>
                <a:off x="5971729" y="1810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6" name="楕円 705">
                <a:extLst>
                  <a:ext uri="{FF2B5EF4-FFF2-40B4-BE49-F238E27FC236}">
                    <a16:creationId xmlns:a16="http://schemas.microsoft.com/office/drawing/2014/main" id="{5793C407-38CF-4D24-A94F-172E960CCB89}"/>
                  </a:ext>
                </a:extLst>
              </p:cNvPr>
              <p:cNvSpPr/>
              <p:nvPr/>
            </p:nvSpPr>
            <p:spPr>
              <a:xfrm>
                <a:off x="6124129" y="19628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7" name="楕円 706">
                <a:extLst>
                  <a:ext uri="{FF2B5EF4-FFF2-40B4-BE49-F238E27FC236}">
                    <a16:creationId xmlns:a16="http://schemas.microsoft.com/office/drawing/2014/main" id="{A136FF6C-94F5-4D9F-8B6A-C27D08852540}"/>
                  </a:ext>
                </a:extLst>
              </p:cNvPr>
              <p:cNvSpPr/>
              <p:nvPr/>
            </p:nvSpPr>
            <p:spPr>
              <a:xfrm>
                <a:off x="5637084" y="17157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8" name="楕円 707">
                <a:extLst>
                  <a:ext uri="{FF2B5EF4-FFF2-40B4-BE49-F238E27FC236}">
                    <a16:creationId xmlns:a16="http://schemas.microsoft.com/office/drawing/2014/main" id="{AFE66630-8811-4FAC-A23A-C8456E8FA554}"/>
                  </a:ext>
                </a:extLst>
              </p:cNvPr>
              <p:cNvSpPr/>
              <p:nvPr/>
            </p:nvSpPr>
            <p:spPr>
              <a:xfrm rot="1748784">
                <a:off x="6395863" y="155423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9" name="楕円 708">
                <a:extLst>
                  <a:ext uri="{FF2B5EF4-FFF2-40B4-BE49-F238E27FC236}">
                    <a16:creationId xmlns:a16="http://schemas.microsoft.com/office/drawing/2014/main" id="{BE6F6856-3D89-4F55-9D5B-5935DC05C0D0}"/>
                  </a:ext>
                </a:extLst>
              </p:cNvPr>
              <p:cNvSpPr/>
              <p:nvPr/>
            </p:nvSpPr>
            <p:spPr>
              <a:xfrm>
                <a:off x="3112338" y="17599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0" name="楕円 709">
                <a:extLst>
                  <a:ext uri="{FF2B5EF4-FFF2-40B4-BE49-F238E27FC236}">
                    <a16:creationId xmlns:a16="http://schemas.microsoft.com/office/drawing/2014/main" id="{A0D67B93-FBD9-4CC1-8B86-13504362CA27}"/>
                  </a:ext>
                </a:extLst>
              </p:cNvPr>
              <p:cNvSpPr/>
              <p:nvPr/>
            </p:nvSpPr>
            <p:spPr>
              <a:xfrm>
                <a:off x="3427108" y="18205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1" name="楕円 710">
                <a:extLst>
                  <a:ext uri="{FF2B5EF4-FFF2-40B4-BE49-F238E27FC236}">
                    <a16:creationId xmlns:a16="http://schemas.microsoft.com/office/drawing/2014/main" id="{B445EFD6-DE1E-4CCE-B26E-96585D448CC0}"/>
                  </a:ext>
                </a:extLst>
              </p:cNvPr>
              <p:cNvSpPr/>
              <p:nvPr/>
            </p:nvSpPr>
            <p:spPr>
              <a:xfrm>
                <a:off x="3229945" y="1584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2" name="楕円 711">
                <a:extLst>
                  <a:ext uri="{FF2B5EF4-FFF2-40B4-BE49-F238E27FC236}">
                    <a16:creationId xmlns:a16="http://schemas.microsoft.com/office/drawing/2014/main" id="{A777E71F-F4DD-4763-AD2C-7D8A1AF25496}"/>
                  </a:ext>
                </a:extLst>
              </p:cNvPr>
              <p:cNvSpPr/>
              <p:nvPr/>
            </p:nvSpPr>
            <p:spPr>
              <a:xfrm>
                <a:off x="2990132" y="1678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3" name="楕円 712">
                <a:extLst>
                  <a:ext uri="{FF2B5EF4-FFF2-40B4-BE49-F238E27FC236}">
                    <a16:creationId xmlns:a16="http://schemas.microsoft.com/office/drawing/2014/main" id="{4DA5A3F0-E375-48E0-B127-BD7246DA0E76}"/>
                  </a:ext>
                </a:extLst>
              </p:cNvPr>
              <p:cNvSpPr/>
              <p:nvPr/>
            </p:nvSpPr>
            <p:spPr>
              <a:xfrm>
                <a:off x="3413070" y="19862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4" name="楕円 713">
                <a:extLst>
                  <a:ext uri="{FF2B5EF4-FFF2-40B4-BE49-F238E27FC236}">
                    <a16:creationId xmlns:a16="http://schemas.microsoft.com/office/drawing/2014/main" id="{D65BF0C7-5934-4498-A78F-94CA1F18815E}"/>
                  </a:ext>
                </a:extLst>
              </p:cNvPr>
              <p:cNvSpPr/>
              <p:nvPr/>
            </p:nvSpPr>
            <p:spPr>
              <a:xfrm>
                <a:off x="2655488" y="158414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5" name="楕円 714">
                <a:extLst>
                  <a:ext uri="{FF2B5EF4-FFF2-40B4-BE49-F238E27FC236}">
                    <a16:creationId xmlns:a16="http://schemas.microsoft.com/office/drawing/2014/main" id="{B28A896B-75A6-4C87-A9BE-5E8F52C49B56}"/>
                  </a:ext>
                </a:extLst>
              </p:cNvPr>
              <p:cNvSpPr/>
              <p:nvPr/>
            </p:nvSpPr>
            <p:spPr>
              <a:xfrm rot="1748784">
                <a:off x="3806481" y="14802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6" name="楕円 715">
                <a:extLst>
                  <a:ext uri="{FF2B5EF4-FFF2-40B4-BE49-F238E27FC236}">
                    <a16:creationId xmlns:a16="http://schemas.microsoft.com/office/drawing/2014/main" id="{9759491B-4730-4A2F-BC74-20449DA13235}"/>
                  </a:ext>
                </a:extLst>
              </p:cNvPr>
              <p:cNvSpPr/>
              <p:nvPr/>
            </p:nvSpPr>
            <p:spPr>
              <a:xfrm>
                <a:off x="4476613" y="17737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7" name="楕円 716">
                <a:extLst>
                  <a:ext uri="{FF2B5EF4-FFF2-40B4-BE49-F238E27FC236}">
                    <a16:creationId xmlns:a16="http://schemas.microsoft.com/office/drawing/2014/main" id="{428002F9-BF9E-44AE-A5BF-FA68979387A5}"/>
                  </a:ext>
                </a:extLst>
              </p:cNvPr>
              <p:cNvSpPr/>
              <p:nvPr/>
            </p:nvSpPr>
            <p:spPr>
              <a:xfrm>
                <a:off x="4629013" y="19261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8" name="楕円 717">
                <a:extLst>
                  <a:ext uri="{FF2B5EF4-FFF2-40B4-BE49-F238E27FC236}">
                    <a16:creationId xmlns:a16="http://schemas.microsoft.com/office/drawing/2014/main" id="{754C6457-1BD5-47C7-8422-E27DF1925562}"/>
                  </a:ext>
                </a:extLst>
              </p:cNvPr>
              <p:cNvSpPr/>
              <p:nvPr/>
            </p:nvSpPr>
            <p:spPr>
              <a:xfrm>
                <a:off x="4781413" y="20785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9" name="楕円 718">
                <a:extLst>
                  <a:ext uri="{FF2B5EF4-FFF2-40B4-BE49-F238E27FC236}">
                    <a16:creationId xmlns:a16="http://schemas.microsoft.com/office/drawing/2014/main" id="{6273EC2A-F92A-4C9D-8D69-800D2591A29A}"/>
                  </a:ext>
                </a:extLst>
              </p:cNvPr>
              <p:cNvSpPr/>
              <p:nvPr/>
            </p:nvSpPr>
            <p:spPr>
              <a:xfrm rot="1748784">
                <a:off x="5510349" y="212714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0" name="楕円 719">
                <a:extLst>
                  <a:ext uri="{FF2B5EF4-FFF2-40B4-BE49-F238E27FC236}">
                    <a16:creationId xmlns:a16="http://schemas.microsoft.com/office/drawing/2014/main" id="{4DFBEF46-515A-490E-848D-CB63489DA5CF}"/>
                  </a:ext>
                </a:extLst>
              </p:cNvPr>
              <p:cNvSpPr/>
              <p:nvPr/>
            </p:nvSpPr>
            <p:spPr>
              <a:xfrm rot="1748784">
                <a:off x="5500380" y="15361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1" name="楕円 720">
                <a:extLst>
                  <a:ext uri="{FF2B5EF4-FFF2-40B4-BE49-F238E27FC236}">
                    <a16:creationId xmlns:a16="http://schemas.microsoft.com/office/drawing/2014/main" id="{AB3AC0AA-5B0B-4F37-B2F2-EF37F6885165}"/>
                  </a:ext>
                </a:extLst>
              </p:cNvPr>
              <p:cNvSpPr/>
              <p:nvPr/>
            </p:nvSpPr>
            <p:spPr>
              <a:xfrm>
                <a:off x="5086214" y="15482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2" name="楕円 721">
                <a:extLst>
                  <a:ext uri="{FF2B5EF4-FFF2-40B4-BE49-F238E27FC236}">
                    <a16:creationId xmlns:a16="http://schemas.microsoft.com/office/drawing/2014/main" id="{5DFBFE0C-E292-4889-BFC9-D4B566109FA6}"/>
                  </a:ext>
                </a:extLst>
              </p:cNvPr>
              <p:cNvSpPr/>
              <p:nvPr/>
            </p:nvSpPr>
            <p:spPr>
              <a:xfrm>
                <a:off x="5238614" y="17006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3" name="楕円 722">
                <a:extLst>
                  <a:ext uri="{FF2B5EF4-FFF2-40B4-BE49-F238E27FC236}">
                    <a16:creationId xmlns:a16="http://schemas.microsoft.com/office/drawing/2014/main" id="{42B99834-E159-49A4-9D0B-746B09B87B5F}"/>
                  </a:ext>
                </a:extLst>
              </p:cNvPr>
              <p:cNvSpPr/>
              <p:nvPr/>
            </p:nvSpPr>
            <p:spPr>
              <a:xfrm>
                <a:off x="5391015" y="1853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4" name="楕円 723">
                <a:extLst>
                  <a:ext uri="{FF2B5EF4-FFF2-40B4-BE49-F238E27FC236}">
                    <a16:creationId xmlns:a16="http://schemas.microsoft.com/office/drawing/2014/main" id="{6301329D-719C-4B69-9931-A0F289D26D80}"/>
                  </a:ext>
                </a:extLst>
              </p:cNvPr>
              <p:cNvSpPr/>
              <p:nvPr/>
            </p:nvSpPr>
            <p:spPr>
              <a:xfrm>
                <a:off x="5543415" y="2005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5" name="楕円 724">
                <a:extLst>
                  <a:ext uri="{FF2B5EF4-FFF2-40B4-BE49-F238E27FC236}">
                    <a16:creationId xmlns:a16="http://schemas.microsoft.com/office/drawing/2014/main" id="{57F79EAB-52A6-4E81-915B-1E343081E5E1}"/>
                  </a:ext>
                </a:extLst>
              </p:cNvPr>
              <p:cNvSpPr/>
              <p:nvPr/>
            </p:nvSpPr>
            <p:spPr>
              <a:xfrm>
                <a:off x="5056371" y="1758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6" name="楕円 725">
                <a:extLst>
                  <a:ext uri="{FF2B5EF4-FFF2-40B4-BE49-F238E27FC236}">
                    <a16:creationId xmlns:a16="http://schemas.microsoft.com/office/drawing/2014/main" id="{C6AD1E46-7B45-4D18-84E6-CE2A425B970C}"/>
                  </a:ext>
                </a:extLst>
              </p:cNvPr>
              <p:cNvSpPr/>
              <p:nvPr/>
            </p:nvSpPr>
            <p:spPr>
              <a:xfrm>
                <a:off x="4666973" y="179402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7" name="楕円 726">
                <a:extLst>
                  <a:ext uri="{FF2B5EF4-FFF2-40B4-BE49-F238E27FC236}">
                    <a16:creationId xmlns:a16="http://schemas.microsoft.com/office/drawing/2014/main" id="{C6DB8DAA-35DC-420F-B415-55F3821793D7}"/>
                  </a:ext>
                </a:extLst>
              </p:cNvPr>
              <p:cNvSpPr/>
              <p:nvPr/>
            </p:nvSpPr>
            <p:spPr>
              <a:xfrm rot="1748784">
                <a:off x="5273352" y="1480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8" name="楕円 727">
                <a:extLst>
                  <a:ext uri="{FF2B5EF4-FFF2-40B4-BE49-F238E27FC236}">
                    <a16:creationId xmlns:a16="http://schemas.microsoft.com/office/drawing/2014/main" id="{6566873D-A283-4676-A032-FA140F40F0AC}"/>
                  </a:ext>
                </a:extLst>
              </p:cNvPr>
              <p:cNvSpPr/>
              <p:nvPr/>
            </p:nvSpPr>
            <p:spPr>
              <a:xfrm rot="1748784">
                <a:off x="5425752" y="16325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9" name="楕円 728">
                <a:extLst>
                  <a:ext uri="{FF2B5EF4-FFF2-40B4-BE49-F238E27FC236}">
                    <a16:creationId xmlns:a16="http://schemas.microsoft.com/office/drawing/2014/main" id="{067BF894-7458-424E-A2BA-86886D25C522}"/>
                  </a:ext>
                </a:extLst>
              </p:cNvPr>
              <p:cNvSpPr/>
              <p:nvPr/>
            </p:nvSpPr>
            <p:spPr>
              <a:xfrm>
                <a:off x="5001617" y="18887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0" name="楕円 729">
                <a:extLst>
                  <a:ext uri="{FF2B5EF4-FFF2-40B4-BE49-F238E27FC236}">
                    <a16:creationId xmlns:a16="http://schemas.microsoft.com/office/drawing/2014/main" id="{92250FCA-BD15-463F-9F0F-03A9F151D5B0}"/>
                  </a:ext>
                </a:extLst>
              </p:cNvPr>
              <p:cNvSpPr/>
              <p:nvPr/>
            </p:nvSpPr>
            <p:spPr>
              <a:xfrm>
                <a:off x="5154017" y="20411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1" name="楕円 730">
                <a:extLst>
                  <a:ext uri="{FF2B5EF4-FFF2-40B4-BE49-F238E27FC236}">
                    <a16:creationId xmlns:a16="http://schemas.microsoft.com/office/drawing/2014/main" id="{F04EFE13-4A2F-4684-9C7E-0CF78AF7AD85}"/>
                  </a:ext>
                </a:extLst>
              </p:cNvPr>
              <p:cNvSpPr/>
              <p:nvPr/>
            </p:nvSpPr>
            <p:spPr>
              <a:xfrm>
                <a:off x="5306417" y="21935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2" name="楕円 731">
                <a:extLst>
                  <a:ext uri="{FF2B5EF4-FFF2-40B4-BE49-F238E27FC236}">
                    <a16:creationId xmlns:a16="http://schemas.microsoft.com/office/drawing/2014/main" id="{BFD35A34-A726-49C9-ABD5-68D8A78ED99E}"/>
                  </a:ext>
                </a:extLst>
              </p:cNvPr>
              <p:cNvSpPr/>
              <p:nvPr/>
            </p:nvSpPr>
            <p:spPr>
              <a:xfrm>
                <a:off x="4819373" y="194642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3" name="楕円 732">
                <a:extLst>
                  <a:ext uri="{FF2B5EF4-FFF2-40B4-BE49-F238E27FC236}">
                    <a16:creationId xmlns:a16="http://schemas.microsoft.com/office/drawing/2014/main" id="{F39477E3-0AE2-44A1-BA11-D4B848BAD93C}"/>
                  </a:ext>
                </a:extLst>
              </p:cNvPr>
              <p:cNvSpPr/>
              <p:nvPr/>
            </p:nvSpPr>
            <p:spPr>
              <a:xfrm>
                <a:off x="2754521" y="18926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4" name="楕円 733">
                <a:extLst>
                  <a:ext uri="{FF2B5EF4-FFF2-40B4-BE49-F238E27FC236}">
                    <a16:creationId xmlns:a16="http://schemas.microsoft.com/office/drawing/2014/main" id="{2DFB5F71-C304-477B-B133-A0F28CA9F942}"/>
                  </a:ext>
                </a:extLst>
              </p:cNvPr>
              <p:cNvSpPr/>
              <p:nvPr/>
            </p:nvSpPr>
            <p:spPr>
              <a:xfrm>
                <a:off x="2906922" y="2045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5" name="楕円 734">
                <a:extLst>
                  <a:ext uri="{FF2B5EF4-FFF2-40B4-BE49-F238E27FC236}">
                    <a16:creationId xmlns:a16="http://schemas.microsoft.com/office/drawing/2014/main" id="{304B7F01-40D7-459D-A188-E23776C4B921}"/>
                  </a:ext>
                </a:extLst>
              </p:cNvPr>
              <p:cNvSpPr/>
              <p:nvPr/>
            </p:nvSpPr>
            <p:spPr>
              <a:xfrm>
                <a:off x="3451535" y="22551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6" name="楕円 735">
                <a:extLst>
                  <a:ext uri="{FF2B5EF4-FFF2-40B4-BE49-F238E27FC236}">
                    <a16:creationId xmlns:a16="http://schemas.microsoft.com/office/drawing/2014/main" id="{7CD68CD2-BB62-4D24-8E70-58FF26BFEC6C}"/>
                  </a:ext>
                </a:extLst>
              </p:cNvPr>
              <p:cNvSpPr/>
              <p:nvPr/>
            </p:nvSpPr>
            <p:spPr>
              <a:xfrm rot="1748784">
                <a:off x="4180470" y="23036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7" name="楕円 736">
                <a:extLst>
                  <a:ext uri="{FF2B5EF4-FFF2-40B4-BE49-F238E27FC236}">
                    <a16:creationId xmlns:a16="http://schemas.microsoft.com/office/drawing/2014/main" id="{2B27A7F2-94F6-4DA8-8D1A-DCFE37130243}"/>
                  </a:ext>
                </a:extLst>
              </p:cNvPr>
              <p:cNvSpPr/>
              <p:nvPr/>
            </p:nvSpPr>
            <p:spPr>
              <a:xfrm rot="1748784">
                <a:off x="4170502" y="17127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8" name="楕円 737">
                <a:extLst>
                  <a:ext uri="{FF2B5EF4-FFF2-40B4-BE49-F238E27FC236}">
                    <a16:creationId xmlns:a16="http://schemas.microsoft.com/office/drawing/2014/main" id="{1A627D8E-6C5F-43DC-863D-0F1F40E06CA3}"/>
                  </a:ext>
                </a:extLst>
              </p:cNvPr>
              <p:cNvSpPr/>
              <p:nvPr/>
            </p:nvSpPr>
            <p:spPr>
              <a:xfrm>
                <a:off x="3756336" y="172480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9" name="楕円 738">
                <a:extLst>
                  <a:ext uri="{FF2B5EF4-FFF2-40B4-BE49-F238E27FC236}">
                    <a16:creationId xmlns:a16="http://schemas.microsoft.com/office/drawing/2014/main" id="{265CE2C1-DA8C-49E7-B612-9247728F44B9}"/>
                  </a:ext>
                </a:extLst>
              </p:cNvPr>
              <p:cNvSpPr/>
              <p:nvPr/>
            </p:nvSpPr>
            <p:spPr>
              <a:xfrm>
                <a:off x="3411700" y="18445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0" name="楕円 739">
                <a:extLst>
                  <a:ext uri="{FF2B5EF4-FFF2-40B4-BE49-F238E27FC236}">
                    <a16:creationId xmlns:a16="http://schemas.microsoft.com/office/drawing/2014/main" id="{5FF8544C-FE02-4FF7-A8C9-2D99B0A7A46C}"/>
                  </a:ext>
                </a:extLst>
              </p:cNvPr>
              <p:cNvSpPr/>
              <p:nvPr/>
            </p:nvSpPr>
            <p:spPr>
              <a:xfrm>
                <a:off x="3564101" y="19969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1" name="楕円 740">
                <a:extLst>
                  <a:ext uri="{FF2B5EF4-FFF2-40B4-BE49-F238E27FC236}">
                    <a16:creationId xmlns:a16="http://schemas.microsoft.com/office/drawing/2014/main" id="{BFFEFC92-8C21-4261-8BAD-E528C120AEE2}"/>
                  </a:ext>
                </a:extLst>
              </p:cNvPr>
              <p:cNvSpPr/>
              <p:nvPr/>
            </p:nvSpPr>
            <p:spPr>
              <a:xfrm>
                <a:off x="4213537" y="21820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2" name="楕円 741">
                <a:extLst>
                  <a:ext uri="{FF2B5EF4-FFF2-40B4-BE49-F238E27FC236}">
                    <a16:creationId xmlns:a16="http://schemas.microsoft.com/office/drawing/2014/main" id="{32D35BFE-21A0-4044-9037-D99B581E12BC}"/>
                  </a:ext>
                </a:extLst>
              </p:cNvPr>
              <p:cNvSpPr/>
              <p:nvPr/>
            </p:nvSpPr>
            <p:spPr>
              <a:xfrm>
                <a:off x="3768284" y="19261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3" name="楕円 742">
                <a:extLst>
                  <a:ext uri="{FF2B5EF4-FFF2-40B4-BE49-F238E27FC236}">
                    <a16:creationId xmlns:a16="http://schemas.microsoft.com/office/drawing/2014/main" id="{4C9146FC-7DD6-47CF-BA1B-CEDE59985D6C}"/>
                  </a:ext>
                </a:extLst>
              </p:cNvPr>
              <p:cNvSpPr/>
              <p:nvPr/>
            </p:nvSpPr>
            <p:spPr>
              <a:xfrm>
                <a:off x="2528863" y="21178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4" name="楕円 743">
                <a:extLst>
                  <a:ext uri="{FF2B5EF4-FFF2-40B4-BE49-F238E27FC236}">
                    <a16:creationId xmlns:a16="http://schemas.microsoft.com/office/drawing/2014/main" id="{DDD827C5-5010-4DA8-9C38-9D9387E9D09F}"/>
                  </a:ext>
                </a:extLst>
              </p:cNvPr>
              <p:cNvSpPr/>
              <p:nvPr/>
            </p:nvSpPr>
            <p:spPr>
              <a:xfrm rot="1748784">
                <a:off x="3943473" y="16566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5" name="楕円 744">
                <a:extLst>
                  <a:ext uri="{FF2B5EF4-FFF2-40B4-BE49-F238E27FC236}">
                    <a16:creationId xmlns:a16="http://schemas.microsoft.com/office/drawing/2014/main" id="{424A6A3E-478C-44E7-BA66-5E3190CDD40E}"/>
                  </a:ext>
                </a:extLst>
              </p:cNvPr>
              <p:cNvSpPr/>
              <p:nvPr/>
            </p:nvSpPr>
            <p:spPr>
              <a:xfrm rot="1748784">
                <a:off x="3598837" y="1776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6" name="楕円 745">
                <a:extLst>
                  <a:ext uri="{FF2B5EF4-FFF2-40B4-BE49-F238E27FC236}">
                    <a16:creationId xmlns:a16="http://schemas.microsoft.com/office/drawing/2014/main" id="{28062436-4825-499B-8535-5DC1DF855F68}"/>
                  </a:ext>
                </a:extLst>
              </p:cNvPr>
              <p:cNvSpPr/>
              <p:nvPr/>
            </p:nvSpPr>
            <p:spPr>
              <a:xfrm>
                <a:off x="3671739" y="20652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7" name="楕円 746">
                <a:extLst>
                  <a:ext uri="{FF2B5EF4-FFF2-40B4-BE49-F238E27FC236}">
                    <a16:creationId xmlns:a16="http://schemas.microsoft.com/office/drawing/2014/main" id="{F81C2961-5221-4FA9-A13C-39F2C6F10338}"/>
                  </a:ext>
                </a:extLst>
              </p:cNvPr>
              <p:cNvSpPr/>
              <p:nvPr/>
            </p:nvSpPr>
            <p:spPr>
              <a:xfrm>
                <a:off x="3824139" y="22176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8" name="楕円 747">
                <a:extLst>
                  <a:ext uri="{FF2B5EF4-FFF2-40B4-BE49-F238E27FC236}">
                    <a16:creationId xmlns:a16="http://schemas.microsoft.com/office/drawing/2014/main" id="{ACD7C0E3-A0F8-42F9-8BFE-8535E5684528}"/>
                  </a:ext>
                </a:extLst>
              </p:cNvPr>
              <p:cNvSpPr/>
              <p:nvPr/>
            </p:nvSpPr>
            <p:spPr>
              <a:xfrm>
                <a:off x="3489494" y="21229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9" name="楕円 748">
                <a:extLst>
                  <a:ext uri="{FF2B5EF4-FFF2-40B4-BE49-F238E27FC236}">
                    <a16:creationId xmlns:a16="http://schemas.microsoft.com/office/drawing/2014/main" id="{2C3549EE-8AD4-4F56-BFB6-2AFAF4CB9082}"/>
                  </a:ext>
                </a:extLst>
              </p:cNvPr>
              <p:cNvSpPr/>
              <p:nvPr/>
            </p:nvSpPr>
            <p:spPr>
              <a:xfrm>
                <a:off x="5944270" y="18147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0" name="楕円 749">
                <a:extLst>
                  <a:ext uri="{FF2B5EF4-FFF2-40B4-BE49-F238E27FC236}">
                    <a16:creationId xmlns:a16="http://schemas.microsoft.com/office/drawing/2014/main" id="{9F8CCD33-2110-4887-9F4D-9831CBD1D4AB}"/>
                  </a:ext>
                </a:extLst>
              </p:cNvPr>
              <p:cNvSpPr/>
              <p:nvPr/>
            </p:nvSpPr>
            <p:spPr>
              <a:xfrm>
                <a:off x="6096670" y="19671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1" name="楕円 750">
                <a:extLst>
                  <a:ext uri="{FF2B5EF4-FFF2-40B4-BE49-F238E27FC236}">
                    <a16:creationId xmlns:a16="http://schemas.microsoft.com/office/drawing/2014/main" id="{75B1F4FA-4E24-430F-B6F2-9475D851A886}"/>
                  </a:ext>
                </a:extLst>
              </p:cNvPr>
              <p:cNvSpPr/>
              <p:nvPr/>
            </p:nvSpPr>
            <p:spPr>
              <a:xfrm>
                <a:off x="6249070" y="21195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2" name="楕円 751">
                <a:extLst>
                  <a:ext uri="{FF2B5EF4-FFF2-40B4-BE49-F238E27FC236}">
                    <a16:creationId xmlns:a16="http://schemas.microsoft.com/office/drawing/2014/main" id="{F81CF90A-8A18-47AC-8122-B3E33F5F8921}"/>
                  </a:ext>
                </a:extLst>
              </p:cNvPr>
              <p:cNvSpPr/>
              <p:nvPr/>
            </p:nvSpPr>
            <p:spPr>
              <a:xfrm rot="1748784">
                <a:off x="6978005" y="21680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3" name="楕円 752">
                <a:extLst>
                  <a:ext uri="{FF2B5EF4-FFF2-40B4-BE49-F238E27FC236}">
                    <a16:creationId xmlns:a16="http://schemas.microsoft.com/office/drawing/2014/main" id="{4BC1EBD3-44A1-494E-8BA9-ECBB97024FCA}"/>
                  </a:ext>
                </a:extLst>
              </p:cNvPr>
              <p:cNvSpPr/>
              <p:nvPr/>
            </p:nvSpPr>
            <p:spPr>
              <a:xfrm rot="1748784">
                <a:off x="6968037" y="1577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4" name="楕円 753">
                <a:extLst>
                  <a:ext uri="{FF2B5EF4-FFF2-40B4-BE49-F238E27FC236}">
                    <a16:creationId xmlns:a16="http://schemas.microsoft.com/office/drawing/2014/main" id="{C635871A-3371-4492-8151-DF0D67CC7260}"/>
                  </a:ext>
                </a:extLst>
              </p:cNvPr>
              <p:cNvSpPr/>
              <p:nvPr/>
            </p:nvSpPr>
            <p:spPr>
              <a:xfrm>
                <a:off x="6553871" y="15891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5" name="楕円 754">
                <a:extLst>
                  <a:ext uri="{FF2B5EF4-FFF2-40B4-BE49-F238E27FC236}">
                    <a16:creationId xmlns:a16="http://schemas.microsoft.com/office/drawing/2014/main" id="{B013D464-16E9-4D45-917E-E4793E55CFEE}"/>
                  </a:ext>
                </a:extLst>
              </p:cNvPr>
              <p:cNvSpPr/>
              <p:nvPr/>
            </p:nvSpPr>
            <p:spPr>
              <a:xfrm>
                <a:off x="6706271" y="17415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6" name="楕円 755">
                <a:extLst>
                  <a:ext uri="{FF2B5EF4-FFF2-40B4-BE49-F238E27FC236}">
                    <a16:creationId xmlns:a16="http://schemas.microsoft.com/office/drawing/2014/main" id="{E15BCDDD-B5EE-4FFA-A3C3-F049DFDF4BCC}"/>
                  </a:ext>
                </a:extLst>
              </p:cNvPr>
              <p:cNvSpPr/>
              <p:nvPr/>
            </p:nvSpPr>
            <p:spPr>
              <a:xfrm>
                <a:off x="6858672" y="18939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7" name="楕円 756">
                <a:extLst>
                  <a:ext uri="{FF2B5EF4-FFF2-40B4-BE49-F238E27FC236}">
                    <a16:creationId xmlns:a16="http://schemas.microsoft.com/office/drawing/2014/main" id="{B8505FD9-B145-429B-86D8-B422B6554417}"/>
                  </a:ext>
                </a:extLst>
              </p:cNvPr>
              <p:cNvSpPr/>
              <p:nvPr/>
            </p:nvSpPr>
            <p:spPr>
              <a:xfrm>
                <a:off x="7011072" y="20463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8" name="楕円 757">
                <a:extLst>
                  <a:ext uri="{FF2B5EF4-FFF2-40B4-BE49-F238E27FC236}">
                    <a16:creationId xmlns:a16="http://schemas.microsoft.com/office/drawing/2014/main" id="{B627A593-74F1-454E-84E9-9D23FFAD1DE6}"/>
                  </a:ext>
                </a:extLst>
              </p:cNvPr>
              <p:cNvSpPr/>
              <p:nvPr/>
            </p:nvSpPr>
            <p:spPr>
              <a:xfrm>
                <a:off x="6524026" y="17992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9" name="楕円 758">
                <a:extLst>
                  <a:ext uri="{FF2B5EF4-FFF2-40B4-BE49-F238E27FC236}">
                    <a16:creationId xmlns:a16="http://schemas.microsoft.com/office/drawing/2014/main" id="{DFECBE4C-05DB-4948-BCC2-609FD9D8842F}"/>
                  </a:ext>
                </a:extLst>
              </p:cNvPr>
              <p:cNvSpPr/>
              <p:nvPr/>
            </p:nvSpPr>
            <p:spPr>
              <a:xfrm>
                <a:off x="6134628" y="1834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0" name="楕円 759">
                <a:extLst>
                  <a:ext uri="{FF2B5EF4-FFF2-40B4-BE49-F238E27FC236}">
                    <a16:creationId xmlns:a16="http://schemas.microsoft.com/office/drawing/2014/main" id="{9B1D1038-54A3-474A-ADAD-F07F77BC5F34}"/>
                  </a:ext>
                </a:extLst>
              </p:cNvPr>
              <p:cNvSpPr/>
              <p:nvPr/>
            </p:nvSpPr>
            <p:spPr>
              <a:xfrm rot="1748784">
                <a:off x="6741008" y="1521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1" name="楕円 760">
                <a:extLst>
                  <a:ext uri="{FF2B5EF4-FFF2-40B4-BE49-F238E27FC236}">
                    <a16:creationId xmlns:a16="http://schemas.microsoft.com/office/drawing/2014/main" id="{8B61F2A8-1D47-4FCD-94C3-34FDD1F3763C}"/>
                  </a:ext>
                </a:extLst>
              </p:cNvPr>
              <p:cNvSpPr/>
              <p:nvPr/>
            </p:nvSpPr>
            <p:spPr>
              <a:xfrm rot="1748784">
                <a:off x="6893408" y="1673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2" name="楕円 761">
                <a:extLst>
                  <a:ext uri="{FF2B5EF4-FFF2-40B4-BE49-F238E27FC236}">
                    <a16:creationId xmlns:a16="http://schemas.microsoft.com/office/drawing/2014/main" id="{A856190A-CD12-49CA-A262-53C4585E9192}"/>
                  </a:ext>
                </a:extLst>
              </p:cNvPr>
              <p:cNvSpPr/>
              <p:nvPr/>
            </p:nvSpPr>
            <p:spPr>
              <a:xfrm>
                <a:off x="6469273" y="19296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3" name="楕円 762">
                <a:extLst>
                  <a:ext uri="{FF2B5EF4-FFF2-40B4-BE49-F238E27FC236}">
                    <a16:creationId xmlns:a16="http://schemas.microsoft.com/office/drawing/2014/main" id="{0D78CAA1-43DC-4130-939D-3CAD593CEF63}"/>
                  </a:ext>
                </a:extLst>
              </p:cNvPr>
              <p:cNvSpPr/>
              <p:nvPr/>
            </p:nvSpPr>
            <p:spPr>
              <a:xfrm>
                <a:off x="6621674" y="20820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4" name="楕円 763">
                <a:extLst>
                  <a:ext uri="{FF2B5EF4-FFF2-40B4-BE49-F238E27FC236}">
                    <a16:creationId xmlns:a16="http://schemas.microsoft.com/office/drawing/2014/main" id="{B2B40338-FE7B-42DD-85A8-3ECB4ECD7D42}"/>
                  </a:ext>
                </a:extLst>
              </p:cNvPr>
              <p:cNvSpPr/>
              <p:nvPr/>
            </p:nvSpPr>
            <p:spPr>
              <a:xfrm>
                <a:off x="6774074" y="22344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5" name="楕円 764">
                <a:extLst>
                  <a:ext uri="{FF2B5EF4-FFF2-40B4-BE49-F238E27FC236}">
                    <a16:creationId xmlns:a16="http://schemas.microsoft.com/office/drawing/2014/main" id="{1B950C0C-86EA-4592-835C-EF1252E82582}"/>
                  </a:ext>
                </a:extLst>
              </p:cNvPr>
              <p:cNvSpPr/>
              <p:nvPr/>
            </p:nvSpPr>
            <p:spPr>
              <a:xfrm>
                <a:off x="6287028" y="1987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6" name="楕円 765">
                <a:extLst>
                  <a:ext uri="{FF2B5EF4-FFF2-40B4-BE49-F238E27FC236}">
                    <a16:creationId xmlns:a16="http://schemas.microsoft.com/office/drawing/2014/main" id="{C33CD1C1-44A4-49D2-8F85-370C1D485718}"/>
                  </a:ext>
                </a:extLst>
              </p:cNvPr>
              <p:cNvSpPr/>
              <p:nvPr/>
            </p:nvSpPr>
            <p:spPr>
              <a:xfrm>
                <a:off x="3490321" y="18150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7" name="楕円 766">
                <a:extLst>
                  <a:ext uri="{FF2B5EF4-FFF2-40B4-BE49-F238E27FC236}">
                    <a16:creationId xmlns:a16="http://schemas.microsoft.com/office/drawing/2014/main" id="{EC3A9B73-83FB-40F6-AAEE-741628F4AEA7}"/>
                  </a:ext>
                </a:extLst>
              </p:cNvPr>
              <p:cNvSpPr/>
              <p:nvPr/>
            </p:nvSpPr>
            <p:spPr>
              <a:xfrm>
                <a:off x="3642721" y="19674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8" name="楕円 767">
                <a:extLst>
                  <a:ext uri="{FF2B5EF4-FFF2-40B4-BE49-F238E27FC236}">
                    <a16:creationId xmlns:a16="http://schemas.microsoft.com/office/drawing/2014/main" id="{0CCCE687-7334-4538-8F6A-729FEBC7F471}"/>
                  </a:ext>
                </a:extLst>
              </p:cNvPr>
              <p:cNvSpPr/>
              <p:nvPr/>
            </p:nvSpPr>
            <p:spPr>
              <a:xfrm>
                <a:off x="4292157" y="21524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9" name="楕円 768">
                <a:extLst>
                  <a:ext uri="{FF2B5EF4-FFF2-40B4-BE49-F238E27FC236}">
                    <a16:creationId xmlns:a16="http://schemas.microsoft.com/office/drawing/2014/main" id="{C86A22D6-00A1-4E7C-9BEC-A2AFACE524EB}"/>
                  </a:ext>
                </a:extLst>
              </p:cNvPr>
              <p:cNvSpPr/>
              <p:nvPr/>
            </p:nvSpPr>
            <p:spPr>
              <a:xfrm rot="1748784">
                <a:off x="5021093" y="22010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0" name="楕円 769">
                <a:extLst>
                  <a:ext uri="{FF2B5EF4-FFF2-40B4-BE49-F238E27FC236}">
                    <a16:creationId xmlns:a16="http://schemas.microsoft.com/office/drawing/2014/main" id="{65D3018A-F083-45EB-A5AD-E8920253ACFD}"/>
                  </a:ext>
                </a:extLst>
              </p:cNvPr>
              <p:cNvSpPr/>
              <p:nvPr/>
            </p:nvSpPr>
            <p:spPr>
              <a:xfrm rot="1748784">
                <a:off x="5011124" y="16100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1" name="楕円 770">
                <a:extLst>
                  <a:ext uri="{FF2B5EF4-FFF2-40B4-BE49-F238E27FC236}">
                    <a16:creationId xmlns:a16="http://schemas.microsoft.com/office/drawing/2014/main" id="{23F4889F-9072-4DFC-B349-FA59876F4256}"/>
                  </a:ext>
                </a:extLst>
              </p:cNvPr>
              <p:cNvSpPr/>
              <p:nvPr/>
            </p:nvSpPr>
            <p:spPr>
              <a:xfrm>
                <a:off x="4596958" y="16221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2" name="楕円 771">
                <a:extLst>
                  <a:ext uri="{FF2B5EF4-FFF2-40B4-BE49-F238E27FC236}">
                    <a16:creationId xmlns:a16="http://schemas.microsoft.com/office/drawing/2014/main" id="{0D8EB5DD-5621-4A51-8F3B-B47DEC876219}"/>
                  </a:ext>
                </a:extLst>
              </p:cNvPr>
              <p:cNvSpPr/>
              <p:nvPr/>
            </p:nvSpPr>
            <p:spPr>
              <a:xfrm>
                <a:off x="4749358" y="17745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3" name="楕円 772">
                <a:extLst>
                  <a:ext uri="{FF2B5EF4-FFF2-40B4-BE49-F238E27FC236}">
                    <a16:creationId xmlns:a16="http://schemas.microsoft.com/office/drawing/2014/main" id="{2A2B4BFD-5552-4ED7-A385-DA9892AD113D}"/>
                  </a:ext>
                </a:extLst>
              </p:cNvPr>
              <p:cNvSpPr/>
              <p:nvPr/>
            </p:nvSpPr>
            <p:spPr>
              <a:xfrm>
                <a:off x="4901759" y="19269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4" name="楕円 773">
                <a:extLst>
                  <a:ext uri="{FF2B5EF4-FFF2-40B4-BE49-F238E27FC236}">
                    <a16:creationId xmlns:a16="http://schemas.microsoft.com/office/drawing/2014/main" id="{185ACEE9-8399-4B7B-A532-4134C866DFA8}"/>
                  </a:ext>
                </a:extLst>
              </p:cNvPr>
              <p:cNvSpPr/>
              <p:nvPr/>
            </p:nvSpPr>
            <p:spPr>
              <a:xfrm>
                <a:off x="5054159" y="20793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5" name="楕円 774">
                <a:extLst>
                  <a:ext uri="{FF2B5EF4-FFF2-40B4-BE49-F238E27FC236}">
                    <a16:creationId xmlns:a16="http://schemas.microsoft.com/office/drawing/2014/main" id="{5B5F180B-9F8B-47D9-A758-8D5D5DE9DFC6}"/>
                  </a:ext>
                </a:extLst>
              </p:cNvPr>
              <p:cNvSpPr/>
              <p:nvPr/>
            </p:nvSpPr>
            <p:spPr>
              <a:xfrm>
                <a:off x="4567115" y="18322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6" name="楕円 775">
                <a:extLst>
                  <a:ext uri="{FF2B5EF4-FFF2-40B4-BE49-F238E27FC236}">
                    <a16:creationId xmlns:a16="http://schemas.microsoft.com/office/drawing/2014/main" id="{0FEDC40F-A1FD-4C9A-AED7-8F67B26466D5}"/>
                  </a:ext>
                </a:extLst>
              </p:cNvPr>
              <p:cNvSpPr/>
              <p:nvPr/>
            </p:nvSpPr>
            <p:spPr>
              <a:xfrm>
                <a:off x="3623377" y="17851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7" name="楕円 776">
                <a:extLst>
                  <a:ext uri="{FF2B5EF4-FFF2-40B4-BE49-F238E27FC236}">
                    <a16:creationId xmlns:a16="http://schemas.microsoft.com/office/drawing/2014/main" id="{B2E3A0FA-327A-43ED-AD4C-F63987D5195C}"/>
                  </a:ext>
                </a:extLst>
              </p:cNvPr>
              <p:cNvSpPr/>
              <p:nvPr/>
            </p:nvSpPr>
            <p:spPr>
              <a:xfrm rot="1748784">
                <a:off x="4784096" y="15540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8" name="楕円 777">
                <a:extLst>
                  <a:ext uri="{FF2B5EF4-FFF2-40B4-BE49-F238E27FC236}">
                    <a16:creationId xmlns:a16="http://schemas.microsoft.com/office/drawing/2014/main" id="{0C70A9EE-BF95-416D-892B-E767A3C47DFF}"/>
                  </a:ext>
                </a:extLst>
              </p:cNvPr>
              <p:cNvSpPr/>
              <p:nvPr/>
            </p:nvSpPr>
            <p:spPr>
              <a:xfrm rot="1748784">
                <a:off x="4936496" y="17064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9" name="楕円 778">
                <a:extLst>
                  <a:ext uri="{FF2B5EF4-FFF2-40B4-BE49-F238E27FC236}">
                    <a16:creationId xmlns:a16="http://schemas.microsoft.com/office/drawing/2014/main" id="{8F9F01BB-ACF1-49E7-9193-02B109350E08}"/>
                  </a:ext>
                </a:extLst>
              </p:cNvPr>
              <p:cNvSpPr/>
              <p:nvPr/>
            </p:nvSpPr>
            <p:spPr>
              <a:xfrm>
                <a:off x="4512361" y="19626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0" name="楕円 779">
                <a:extLst>
                  <a:ext uri="{FF2B5EF4-FFF2-40B4-BE49-F238E27FC236}">
                    <a16:creationId xmlns:a16="http://schemas.microsoft.com/office/drawing/2014/main" id="{E4EA3E3D-5CF1-47D8-A524-8E837A7E2D33}"/>
                  </a:ext>
                </a:extLst>
              </p:cNvPr>
              <p:cNvSpPr/>
              <p:nvPr/>
            </p:nvSpPr>
            <p:spPr>
              <a:xfrm>
                <a:off x="4664761" y="2115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1" name="楕円 780">
                <a:extLst>
                  <a:ext uri="{FF2B5EF4-FFF2-40B4-BE49-F238E27FC236}">
                    <a16:creationId xmlns:a16="http://schemas.microsoft.com/office/drawing/2014/main" id="{C2F70A4C-FE53-40F2-B8DD-F42142327EF3}"/>
                  </a:ext>
                </a:extLst>
              </p:cNvPr>
              <p:cNvSpPr/>
              <p:nvPr/>
            </p:nvSpPr>
            <p:spPr>
              <a:xfrm>
                <a:off x="4817161" y="2267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2" name="楕円 781">
                <a:extLst>
                  <a:ext uri="{FF2B5EF4-FFF2-40B4-BE49-F238E27FC236}">
                    <a16:creationId xmlns:a16="http://schemas.microsoft.com/office/drawing/2014/main" id="{81847D09-CD9B-4C00-84F4-2FD96CC17802}"/>
                  </a:ext>
                </a:extLst>
              </p:cNvPr>
              <p:cNvSpPr/>
              <p:nvPr/>
            </p:nvSpPr>
            <p:spPr>
              <a:xfrm>
                <a:off x="4330117" y="20203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3" name="楕円 782">
                <a:extLst>
                  <a:ext uri="{FF2B5EF4-FFF2-40B4-BE49-F238E27FC236}">
                    <a16:creationId xmlns:a16="http://schemas.microsoft.com/office/drawing/2014/main" id="{CB6B607E-48DA-4E1C-949B-9B285B58AA07}"/>
                  </a:ext>
                </a:extLst>
              </p:cNvPr>
              <p:cNvSpPr/>
              <p:nvPr/>
            </p:nvSpPr>
            <p:spPr>
              <a:xfrm>
                <a:off x="1668414" y="19104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4" name="楕円 783">
                <a:extLst>
                  <a:ext uri="{FF2B5EF4-FFF2-40B4-BE49-F238E27FC236}">
                    <a16:creationId xmlns:a16="http://schemas.microsoft.com/office/drawing/2014/main" id="{B6A3301E-8B19-4270-8FEA-E895E1BD53CA}"/>
                  </a:ext>
                </a:extLst>
              </p:cNvPr>
              <p:cNvSpPr/>
              <p:nvPr/>
            </p:nvSpPr>
            <p:spPr>
              <a:xfrm>
                <a:off x="1820814" y="2062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5" name="楕円 784">
                <a:extLst>
                  <a:ext uri="{FF2B5EF4-FFF2-40B4-BE49-F238E27FC236}">
                    <a16:creationId xmlns:a16="http://schemas.microsoft.com/office/drawing/2014/main" id="{CAC443D2-D26A-4D9D-91B6-254789C02891}"/>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6" name="楕円 785">
                <a:extLst>
                  <a:ext uri="{FF2B5EF4-FFF2-40B4-BE49-F238E27FC236}">
                    <a16:creationId xmlns:a16="http://schemas.microsoft.com/office/drawing/2014/main" id="{6CCEFAE1-E213-4F75-98A1-2EC048D00501}"/>
                  </a:ext>
                </a:extLst>
              </p:cNvPr>
              <p:cNvSpPr/>
              <p:nvPr/>
            </p:nvSpPr>
            <p:spPr>
              <a:xfrm rot="1748784">
                <a:off x="2702150" y="22638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7" name="楕円 786">
                <a:extLst>
                  <a:ext uri="{FF2B5EF4-FFF2-40B4-BE49-F238E27FC236}">
                    <a16:creationId xmlns:a16="http://schemas.microsoft.com/office/drawing/2014/main" id="{013F6A10-5869-4ED8-AE25-6F29A24AA14F}"/>
                  </a:ext>
                </a:extLst>
              </p:cNvPr>
              <p:cNvSpPr/>
              <p:nvPr/>
            </p:nvSpPr>
            <p:spPr>
              <a:xfrm rot="1748784">
                <a:off x="2692181" y="16728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8" name="楕円 787">
                <a:extLst>
                  <a:ext uri="{FF2B5EF4-FFF2-40B4-BE49-F238E27FC236}">
                    <a16:creationId xmlns:a16="http://schemas.microsoft.com/office/drawing/2014/main" id="{3B6E9ACE-47F7-4A69-B4F1-8407EDFC508B}"/>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9" name="楕円 788">
                <a:extLst>
                  <a:ext uri="{FF2B5EF4-FFF2-40B4-BE49-F238E27FC236}">
                    <a16:creationId xmlns:a16="http://schemas.microsoft.com/office/drawing/2014/main" id="{E93D1926-A301-40A8-AB29-DC69B526554B}"/>
                  </a:ext>
                </a:extLst>
              </p:cNvPr>
              <p:cNvSpPr/>
              <p:nvPr/>
            </p:nvSpPr>
            <p:spPr>
              <a:xfrm>
                <a:off x="2430415"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0" name="楕円 789">
                <a:extLst>
                  <a:ext uri="{FF2B5EF4-FFF2-40B4-BE49-F238E27FC236}">
                    <a16:creationId xmlns:a16="http://schemas.microsoft.com/office/drawing/2014/main" id="{D60B7455-77D6-47B0-BF3A-ABB043DB434B}"/>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1" name="楕円 790">
                <a:extLst>
                  <a:ext uri="{FF2B5EF4-FFF2-40B4-BE49-F238E27FC236}">
                    <a16:creationId xmlns:a16="http://schemas.microsoft.com/office/drawing/2014/main" id="{D76F6E23-E493-428E-ADDB-FD49AD29FFBE}"/>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2" name="楕円 791">
                <a:extLst>
                  <a:ext uri="{FF2B5EF4-FFF2-40B4-BE49-F238E27FC236}">
                    <a16:creationId xmlns:a16="http://schemas.microsoft.com/office/drawing/2014/main" id="{E8E64D3C-2722-49D4-8A9B-A432ECBCF72C}"/>
                  </a:ext>
                </a:extLst>
              </p:cNvPr>
              <p:cNvSpPr/>
              <p:nvPr/>
            </p:nvSpPr>
            <p:spPr>
              <a:xfrm>
                <a:off x="2248171" y="18950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3" name="楕円 792">
                <a:extLst>
                  <a:ext uri="{FF2B5EF4-FFF2-40B4-BE49-F238E27FC236}">
                    <a16:creationId xmlns:a16="http://schemas.microsoft.com/office/drawing/2014/main" id="{43AF37EA-DB50-4706-8D78-C292AB96EA89}"/>
                  </a:ext>
                </a:extLst>
              </p:cNvPr>
              <p:cNvSpPr/>
              <p:nvPr/>
            </p:nvSpPr>
            <p:spPr>
              <a:xfrm>
                <a:off x="1858774" y="19307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4" name="楕円 793">
                <a:extLst>
                  <a:ext uri="{FF2B5EF4-FFF2-40B4-BE49-F238E27FC236}">
                    <a16:creationId xmlns:a16="http://schemas.microsoft.com/office/drawing/2014/main" id="{779DD154-A6FB-4743-853C-F54A3CF6B704}"/>
                  </a:ext>
                </a:extLst>
              </p:cNvPr>
              <p:cNvSpPr/>
              <p:nvPr/>
            </p:nvSpPr>
            <p:spPr>
              <a:xfrm rot="1748784">
                <a:off x="2465153" y="16167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5" name="楕円 794">
                <a:extLst>
                  <a:ext uri="{FF2B5EF4-FFF2-40B4-BE49-F238E27FC236}">
                    <a16:creationId xmlns:a16="http://schemas.microsoft.com/office/drawing/2014/main" id="{4C122353-C591-4B36-B65A-ECEC50F73BA7}"/>
                  </a:ext>
                </a:extLst>
              </p:cNvPr>
              <p:cNvSpPr/>
              <p:nvPr/>
            </p:nvSpPr>
            <p:spPr>
              <a:xfrm rot="1748784">
                <a:off x="2617553" y="17691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6" name="楕円 795">
                <a:extLst>
                  <a:ext uri="{FF2B5EF4-FFF2-40B4-BE49-F238E27FC236}">
                    <a16:creationId xmlns:a16="http://schemas.microsoft.com/office/drawing/2014/main" id="{112C993C-F2A6-40EA-A525-968D945E43B8}"/>
                  </a:ext>
                </a:extLst>
              </p:cNvPr>
              <p:cNvSpPr/>
              <p:nvPr/>
            </p:nvSpPr>
            <p:spPr>
              <a:xfrm>
                <a:off x="2193418" y="20254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7" name="楕円 796">
                <a:extLst>
                  <a:ext uri="{FF2B5EF4-FFF2-40B4-BE49-F238E27FC236}">
                    <a16:creationId xmlns:a16="http://schemas.microsoft.com/office/drawing/2014/main" id="{EC353B2D-9129-4D6C-8055-D5D939623208}"/>
                  </a:ext>
                </a:extLst>
              </p:cNvPr>
              <p:cNvSpPr/>
              <p:nvPr/>
            </p:nvSpPr>
            <p:spPr>
              <a:xfrm>
                <a:off x="2207040" y="196555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8" name="楕円 797">
                <a:extLst>
                  <a:ext uri="{FF2B5EF4-FFF2-40B4-BE49-F238E27FC236}">
                    <a16:creationId xmlns:a16="http://schemas.microsoft.com/office/drawing/2014/main" id="{F97590AD-2E61-4C69-B53F-43BB0C9D1742}"/>
                  </a:ext>
                </a:extLst>
              </p:cNvPr>
              <p:cNvSpPr/>
              <p:nvPr/>
            </p:nvSpPr>
            <p:spPr>
              <a:xfrm>
                <a:off x="2359442" y="21179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9" name="楕円 798">
                <a:extLst>
                  <a:ext uri="{FF2B5EF4-FFF2-40B4-BE49-F238E27FC236}">
                    <a16:creationId xmlns:a16="http://schemas.microsoft.com/office/drawing/2014/main" id="{B9FCF309-D8CC-4355-971F-563CA7433507}"/>
                  </a:ext>
                </a:extLst>
              </p:cNvPr>
              <p:cNvSpPr/>
              <p:nvPr/>
            </p:nvSpPr>
            <p:spPr>
              <a:xfrm>
                <a:off x="2011174" y="2083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0" name="楕円 799">
                <a:extLst>
                  <a:ext uri="{FF2B5EF4-FFF2-40B4-BE49-F238E27FC236}">
                    <a16:creationId xmlns:a16="http://schemas.microsoft.com/office/drawing/2014/main" id="{BD114BB2-EBD4-42A6-BFE2-6E06AD5D4AC5}"/>
                  </a:ext>
                </a:extLst>
              </p:cNvPr>
              <p:cNvSpPr/>
              <p:nvPr/>
            </p:nvSpPr>
            <p:spPr>
              <a:xfrm>
                <a:off x="5168722" y="18441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1" name="楕円 800">
                <a:extLst>
                  <a:ext uri="{FF2B5EF4-FFF2-40B4-BE49-F238E27FC236}">
                    <a16:creationId xmlns:a16="http://schemas.microsoft.com/office/drawing/2014/main" id="{E9345A4B-3A87-465D-998D-3619E9EA7455}"/>
                  </a:ext>
                </a:extLst>
              </p:cNvPr>
              <p:cNvSpPr/>
              <p:nvPr/>
            </p:nvSpPr>
            <p:spPr>
              <a:xfrm>
                <a:off x="5321122" y="19965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2" name="楕円 801">
                <a:extLst>
                  <a:ext uri="{FF2B5EF4-FFF2-40B4-BE49-F238E27FC236}">
                    <a16:creationId xmlns:a16="http://schemas.microsoft.com/office/drawing/2014/main" id="{C88C9B0B-66E2-4085-9897-3D5F63E82774}"/>
                  </a:ext>
                </a:extLst>
              </p:cNvPr>
              <p:cNvSpPr/>
              <p:nvPr/>
            </p:nvSpPr>
            <p:spPr>
              <a:xfrm>
                <a:off x="5473522" y="21489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3" name="楕円 802">
                <a:extLst>
                  <a:ext uri="{FF2B5EF4-FFF2-40B4-BE49-F238E27FC236}">
                    <a16:creationId xmlns:a16="http://schemas.microsoft.com/office/drawing/2014/main" id="{FA132215-8655-43EA-801B-EDC693C0C2E9}"/>
                  </a:ext>
                </a:extLst>
              </p:cNvPr>
              <p:cNvSpPr/>
              <p:nvPr/>
            </p:nvSpPr>
            <p:spPr>
              <a:xfrm rot="1748784">
                <a:off x="6202457" y="21975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4" name="楕円 803">
                <a:extLst>
                  <a:ext uri="{FF2B5EF4-FFF2-40B4-BE49-F238E27FC236}">
                    <a16:creationId xmlns:a16="http://schemas.microsoft.com/office/drawing/2014/main" id="{7C7B6DED-54AF-46F0-A425-921EC07C4B49}"/>
                  </a:ext>
                </a:extLst>
              </p:cNvPr>
              <p:cNvSpPr/>
              <p:nvPr/>
            </p:nvSpPr>
            <p:spPr>
              <a:xfrm rot="1748784">
                <a:off x="6192489" y="1606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5" name="楕円 804">
                <a:extLst>
                  <a:ext uri="{FF2B5EF4-FFF2-40B4-BE49-F238E27FC236}">
                    <a16:creationId xmlns:a16="http://schemas.microsoft.com/office/drawing/2014/main" id="{DDA0EF43-E700-4D9A-AEA5-7B225724E611}"/>
                  </a:ext>
                </a:extLst>
              </p:cNvPr>
              <p:cNvSpPr/>
              <p:nvPr/>
            </p:nvSpPr>
            <p:spPr>
              <a:xfrm>
                <a:off x="5778323" y="16186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6" name="楕円 805">
                <a:extLst>
                  <a:ext uri="{FF2B5EF4-FFF2-40B4-BE49-F238E27FC236}">
                    <a16:creationId xmlns:a16="http://schemas.microsoft.com/office/drawing/2014/main" id="{78B9672E-8468-4EDB-BAB2-18D1B4109DE5}"/>
                  </a:ext>
                </a:extLst>
              </p:cNvPr>
              <p:cNvSpPr/>
              <p:nvPr/>
            </p:nvSpPr>
            <p:spPr>
              <a:xfrm>
                <a:off x="5930723" y="1771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7" name="楕円 806">
                <a:extLst>
                  <a:ext uri="{FF2B5EF4-FFF2-40B4-BE49-F238E27FC236}">
                    <a16:creationId xmlns:a16="http://schemas.microsoft.com/office/drawing/2014/main" id="{87D93102-DCF5-453A-A650-999C98827D51}"/>
                  </a:ext>
                </a:extLst>
              </p:cNvPr>
              <p:cNvSpPr/>
              <p:nvPr/>
            </p:nvSpPr>
            <p:spPr>
              <a:xfrm>
                <a:off x="6083123" y="19234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8" name="楕円 807">
                <a:extLst>
                  <a:ext uri="{FF2B5EF4-FFF2-40B4-BE49-F238E27FC236}">
                    <a16:creationId xmlns:a16="http://schemas.microsoft.com/office/drawing/2014/main" id="{33B78B74-5D20-423D-9271-0BCFF669AF88}"/>
                  </a:ext>
                </a:extLst>
              </p:cNvPr>
              <p:cNvSpPr/>
              <p:nvPr/>
            </p:nvSpPr>
            <p:spPr>
              <a:xfrm>
                <a:off x="6235524" y="20758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9" name="楕円 808">
                <a:extLst>
                  <a:ext uri="{FF2B5EF4-FFF2-40B4-BE49-F238E27FC236}">
                    <a16:creationId xmlns:a16="http://schemas.microsoft.com/office/drawing/2014/main" id="{33495842-5F16-4F75-B823-B77D91DD6D4D}"/>
                  </a:ext>
                </a:extLst>
              </p:cNvPr>
              <p:cNvSpPr/>
              <p:nvPr/>
            </p:nvSpPr>
            <p:spPr>
              <a:xfrm>
                <a:off x="5748478" y="182873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0" name="楕円 809">
                <a:extLst>
                  <a:ext uri="{FF2B5EF4-FFF2-40B4-BE49-F238E27FC236}">
                    <a16:creationId xmlns:a16="http://schemas.microsoft.com/office/drawing/2014/main" id="{A3E37A7A-2980-405E-9EF8-BEAB83E94BB8}"/>
                  </a:ext>
                </a:extLst>
              </p:cNvPr>
              <p:cNvSpPr/>
              <p:nvPr/>
            </p:nvSpPr>
            <p:spPr>
              <a:xfrm>
                <a:off x="5359080" y="1864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1" name="楕円 810">
                <a:extLst>
                  <a:ext uri="{FF2B5EF4-FFF2-40B4-BE49-F238E27FC236}">
                    <a16:creationId xmlns:a16="http://schemas.microsoft.com/office/drawing/2014/main" id="{3894644A-31C6-4E8C-81C0-89E236B21BAB}"/>
                  </a:ext>
                </a:extLst>
              </p:cNvPr>
              <p:cNvSpPr/>
              <p:nvPr/>
            </p:nvSpPr>
            <p:spPr>
              <a:xfrm rot="1748784">
                <a:off x="5965460" y="15504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2" name="楕円 811">
                <a:extLst>
                  <a:ext uri="{FF2B5EF4-FFF2-40B4-BE49-F238E27FC236}">
                    <a16:creationId xmlns:a16="http://schemas.microsoft.com/office/drawing/2014/main" id="{17F44AF7-0586-4DCA-A4C8-47F0E51F87CB}"/>
                  </a:ext>
                </a:extLst>
              </p:cNvPr>
              <p:cNvSpPr/>
              <p:nvPr/>
            </p:nvSpPr>
            <p:spPr>
              <a:xfrm rot="1748784">
                <a:off x="6117860" y="17028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3" name="楕円 812">
                <a:extLst>
                  <a:ext uri="{FF2B5EF4-FFF2-40B4-BE49-F238E27FC236}">
                    <a16:creationId xmlns:a16="http://schemas.microsoft.com/office/drawing/2014/main" id="{630AF315-CD27-4932-853C-88A16A68DE9D}"/>
                  </a:ext>
                </a:extLst>
              </p:cNvPr>
              <p:cNvSpPr/>
              <p:nvPr/>
            </p:nvSpPr>
            <p:spPr>
              <a:xfrm>
                <a:off x="5693726" y="1959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4" name="楕円 813">
                <a:extLst>
                  <a:ext uri="{FF2B5EF4-FFF2-40B4-BE49-F238E27FC236}">
                    <a16:creationId xmlns:a16="http://schemas.microsoft.com/office/drawing/2014/main" id="{053F697D-2232-466F-941E-349544328BE0}"/>
                  </a:ext>
                </a:extLst>
              </p:cNvPr>
              <p:cNvSpPr/>
              <p:nvPr/>
            </p:nvSpPr>
            <p:spPr>
              <a:xfrm>
                <a:off x="5846126" y="21115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5" name="楕円 814">
                <a:extLst>
                  <a:ext uri="{FF2B5EF4-FFF2-40B4-BE49-F238E27FC236}">
                    <a16:creationId xmlns:a16="http://schemas.microsoft.com/office/drawing/2014/main" id="{6187800B-EDF7-4770-9D9C-95F217352033}"/>
                  </a:ext>
                </a:extLst>
              </p:cNvPr>
              <p:cNvSpPr/>
              <p:nvPr/>
            </p:nvSpPr>
            <p:spPr>
              <a:xfrm>
                <a:off x="5998526" y="22639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6" name="楕円 815">
                <a:extLst>
                  <a:ext uri="{FF2B5EF4-FFF2-40B4-BE49-F238E27FC236}">
                    <a16:creationId xmlns:a16="http://schemas.microsoft.com/office/drawing/2014/main" id="{2F59028B-5F57-4041-94CA-5D7E09CD5202}"/>
                  </a:ext>
                </a:extLst>
              </p:cNvPr>
              <p:cNvSpPr/>
              <p:nvPr/>
            </p:nvSpPr>
            <p:spPr>
              <a:xfrm>
                <a:off x="5511481" y="20168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7" name="楕円 816">
                <a:extLst>
                  <a:ext uri="{FF2B5EF4-FFF2-40B4-BE49-F238E27FC236}">
                    <a16:creationId xmlns:a16="http://schemas.microsoft.com/office/drawing/2014/main" id="{41113DEA-B360-45B0-877F-71F8745F2AD1}"/>
                  </a:ext>
                </a:extLst>
              </p:cNvPr>
              <p:cNvSpPr/>
              <p:nvPr/>
            </p:nvSpPr>
            <p:spPr>
              <a:xfrm>
                <a:off x="3527098" y="19570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8" name="楕円 817">
                <a:extLst>
                  <a:ext uri="{FF2B5EF4-FFF2-40B4-BE49-F238E27FC236}">
                    <a16:creationId xmlns:a16="http://schemas.microsoft.com/office/drawing/2014/main" id="{F1CF1F43-B562-4EAE-B0E4-D54EF5C8F21E}"/>
                  </a:ext>
                </a:extLst>
              </p:cNvPr>
              <p:cNvSpPr/>
              <p:nvPr/>
            </p:nvSpPr>
            <p:spPr>
              <a:xfrm>
                <a:off x="4176535"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9" name="楕円 818">
                <a:extLst>
                  <a:ext uri="{FF2B5EF4-FFF2-40B4-BE49-F238E27FC236}">
                    <a16:creationId xmlns:a16="http://schemas.microsoft.com/office/drawing/2014/main" id="{28E1223F-524B-4C33-94A2-942C26ED3CD7}"/>
                  </a:ext>
                </a:extLst>
              </p:cNvPr>
              <p:cNvSpPr/>
              <p:nvPr/>
            </p:nvSpPr>
            <p:spPr>
              <a:xfrm>
                <a:off x="4328935" y="22945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0" name="楕円 819">
                <a:extLst>
                  <a:ext uri="{FF2B5EF4-FFF2-40B4-BE49-F238E27FC236}">
                    <a16:creationId xmlns:a16="http://schemas.microsoft.com/office/drawing/2014/main" id="{221A11B7-A92C-41A3-B1B5-162EF1D63622}"/>
                  </a:ext>
                </a:extLst>
              </p:cNvPr>
              <p:cNvSpPr/>
              <p:nvPr/>
            </p:nvSpPr>
            <p:spPr>
              <a:xfrm rot="1748784">
                <a:off x="5047901" y="17521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1" name="楕円 820">
                <a:extLst>
                  <a:ext uri="{FF2B5EF4-FFF2-40B4-BE49-F238E27FC236}">
                    <a16:creationId xmlns:a16="http://schemas.microsoft.com/office/drawing/2014/main" id="{B0D8A77D-78FA-4679-ACA2-3976BB1598A5}"/>
                  </a:ext>
                </a:extLst>
              </p:cNvPr>
              <p:cNvSpPr/>
              <p:nvPr/>
            </p:nvSpPr>
            <p:spPr>
              <a:xfrm>
                <a:off x="4609573" y="17642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2" name="楕円 821">
                <a:extLst>
                  <a:ext uri="{FF2B5EF4-FFF2-40B4-BE49-F238E27FC236}">
                    <a16:creationId xmlns:a16="http://schemas.microsoft.com/office/drawing/2014/main" id="{20B199F2-382D-4EBE-B072-A3E476940BA3}"/>
                  </a:ext>
                </a:extLst>
              </p:cNvPr>
              <p:cNvSpPr/>
              <p:nvPr/>
            </p:nvSpPr>
            <p:spPr>
              <a:xfrm>
                <a:off x="4786136" y="19166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3" name="楕円 822">
                <a:extLst>
                  <a:ext uri="{FF2B5EF4-FFF2-40B4-BE49-F238E27FC236}">
                    <a16:creationId xmlns:a16="http://schemas.microsoft.com/office/drawing/2014/main" id="{2A959284-D3EB-4189-907A-E58BAF53BBF4}"/>
                  </a:ext>
                </a:extLst>
              </p:cNvPr>
              <p:cNvSpPr/>
              <p:nvPr/>
            </p:nvSpPr>
            <p:spPr>
              <a:xfrm>
                <a:off x="4914375" y="20690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4" name="楕円 823">
                <a:extLst>
                  <a:ext uri="{FF2B5EF4-FFF2-40B4-BE49-F238E27FC236}">
                    <a16:creationId xmlns:a16="http://schemas.microsoft.com/office/drawing/2014/main" id="{7F38709D-1DF3-4E40-9458-B55B884AA715}"/>
                  </a:ext>
                </a:extLst>
              </p:cNvPr>
              <p:cNvSpPr/>
              <p:nvPr/>
            </p:nvSpPr>
            <p:spPr>
              <a:xfrm>
                <a:off x="5090936" y="22214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5" name="楕円 824">
                <a:extLst>
                  <a:ext uri="{FF2B5EF4-FFF2-40B4-BE49-F238E27FC236}">
                    <a16:creationId xmlns:a16="http://schemas.microsoft.com/office/drawing/2014/main" id="{58172C08-2A4C-4CDB-A067-E9DEE106E341}"/>
                  </a:ext>
                </a:extLst>
              </p:cNvPr>
              <p:cNvSpPr/>
              <p:nvPr/>
            </p:nvSpPr>
            <p:spPr>
              <a:xfrm>
                <a:off x="4244772" y="19174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6" name="楕円 825">
                <a:extLst>
                  <a:ext uri="{FF2B5EF4-FFF2-40B4-BE49-F238E27FC236}">
                    <a16:creationId xmlns:a16="http://schemas.microsoft.com/office/drawing/2014/main" id="{F7392D43-4CCF-4223-A25F-939A6DFF5A96}"/>
                  </a:ext>
                </a:extLst>
              </p:cNvPr>
              <p:cNvSpPr/>
              <p:nvPr/>
            </p:nvSpPr>
            <p:spPr>
              <a:xfrm>
                <a:off x="3717457" y="1977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7" name="楕円 826">
                <a:extLst>
                  <a:ext uri="{FF2B5EF4-FFF2-40B4-BE49-F238E27FC236}">
                    <a16:creationId xmlns:a16="http://schemas.microsoft.com/office/drawing/2014/main" id="{FF2EE5DE-AEFB-4EF2-9DA0-CA2FA23115EB}"/>
                  </a:ext>
                </a:extLst>
              </p:cNvPr>
              <p:cNvSpPr/>
              <p:nvPr/>
            </p:nvSpPr>
            <p:spPr>
              <a:xfrm rot="1748784">
                <a:off x="4820872" y="16960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8" name="楕円 827">
                <a:extLst>
                  <a:ext uri="{FF2B5EF4-FFF2-40B4-BE49-F238E27FC236}">
                    <a16:creationId xmlns:a16="http://schemas.microsoft.com/office/drawing/2014/main" id="{88A2DFDF-F288-4DFB-9A81-01ED8411DAB9}"/>
                  </a:ext>
                </a:extLst>
              </p:cNvPr>
              <p:cNvSpPr/>
              <p:nvPr/>
            </p:nvSpPr>
            <p:spPr>
              <a:xfrm rot="1748784">
                <a:off x="4949112" y="18484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9" name="楕円 828">
                <a:extLst>
                  <a:ext uri="{FF2B5EF4-FFF2-40B4-BE49-F238E27FC236}">
                    <a16:creationId xmlns:a16="http://schemas.microsoft.com/office/drawing/2014/main" id="{9A67F051-7B89-400D-A9BD-6542B87CA92E}"/>
                  </a:ext>
                </a:extLst>
              </p:cNvPr>
              <p:cNvSpPr/>
              <p:nvPr/>
            </p:nvSpPr>
            <p:spPr>
              <a:xfrm>
                <a:off x="4549138" y="21047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0" name="楕円 829">
                <a:extLst>
                  <a:ext uri="{FF2B5EF4-FFF2-40B4-BE49-F238E27FC236}">
                    <a16:creationId xmlns:a16="http://schemas.microsoft.com/office/drawing/2014/main" id="{0C1DF922-E9FE-42B9-9FAD-FB72692DB224}"/>
                  </a:ext>
                </a:extLst>
              </p:cNvPr>
              <p:cNvSpPr/>
              <p:nvPr/>
            </p:nvSpPr>
            <p:spPr>
              <a:xfrm>
                <a:off x="4701538" y="22571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1" name="楕円 830">
                <a:extLst>
                  <a:ext uri="{FF2B5EF4-FFF2-40B4-BE49-F238E27FC236}">
                    <a16:creationId xmlns:a16="http://schemas.microsoft.com/office/drawing/2014/main" id="{F21010EC-A8F8-4FD4-B8B0-B713AE2FD05A}"/>
                  </a:ext>
                </a:extLst>
              </p:cNvPr>
              <p:cNvSpPr/>
              <p:nvPr/>
            </p:nvSpPr>
            <p:spPr>
              <a:xfrm>
                <a:off x="4366893" y="21623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2" name="楕円 831">
                <a:extLst>
                  <a:ext uri="{FF2B5EF4-FFF2-40B4-BE49-F238E27FC236}">
                    <a16:creationId xmlns:a16="http://schemas.microsoft.com/office/drawing/2014/main" id="{A9714DE1-AB80-4ABC-9F9E-3376BD4B122E}"/>
                  </a:ext>
                </a:extLst>
              </p:cNvPr>
              <p:cNvSpPr/>
              <p:nvPr/>
            </p:nvSpPr>
            <p:spPr>
              <a:xfrm>
                <a:off x="1820814" y="20126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3" name="楕円 832">
                <a:extLst>
                  <a:ext uri="{FF2B5EF4-FFF2-40B4-BE49-F238E27FC236}">
                    <a16:creationId xmlns:a16="http://schemas.microsoft.com/office/drawing/2014/main" id="{DBAF82AC-AD33-46A0-BF07-6E5B5D7268AE}"/>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4" name="楕円 833">
                <a:extLst>
                  <a:ext uri="{FF2B5EF4-FFF2-40B4-BE49-F238E27FC236}">
                    <a16:creationId xmlns:a16="http://schemas.microsoft.com/office/drawing/2014/main" id="{AE1C3412-F321-4303-92F9-D8E4B8A627D5}"/>
                  </a:ext>
                </a:extLst>
              </p:cNvPr>
              <p:cNvSpPr/>
              <p:nvPr/>
            </p:nvSpPr>
            <p:spPr>
              <a:xfrm>
                <a:off x="2379050" y="22130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5" name="楕円 834">
                <a:extLst>
                  <a:ext uri="{FF2B5EF4-FFF2-40B4-BE49-F238E27FC236}">
                    <a16:creationId xmlns:a16="http://schemas.microsoft.com/office/drawing/2014/main" id="{B8797740-FFDF-438E-A0FB-029845514940}"/>
                  </a:ext>
                </a:extLst>
              </p:cNvPr>
              <p:cNvSpPr/>
              <p:nvPr/>
            </p:nvSpPr>
            <p:spPr>
              <a:xfrm rot="1748784">
                <a:off x="2844581" y="18252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6" name="楕円 835">
                <a:extLst>
                  <a:ext uri="{FF2B5EF4-FFF2-40B4-BE49-F238E27FC236}">
                    <a16:creationId xmlns:a16="http://schemas.microsoft.com/office/drawing/2014/main" id="{30DAE91F-9778-4922-86D5-A1C74C1BB86C}"/>
                  </a:ext>
                </a:extLst>
              </p:cNvPr>
              <p:cNvSpPr/>
              <p:nvPr/>
            </p:nvSpPr>
            <p:spPr>
              <a:xfrm>
                <a:off x="2373112" y="1787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7" name="楕円 836">
                <a:extLst>
                  <a:ext uri="{FF2B5EF4-FFF2-40B4-BE49-F238E27FC236}">
                    <a16:creationId xmlns:a16="http://schemas.microsoft.com/office/drawing/2014/main" id="{9FD9409E-028F-4F33-AA07-DD4DC4321C35}"/>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8" name="楕円 837">
                <a:extLst>
                  <a:ext uri="{FF2B5EF4-FFF2-40B4-BE49-F238E27FC236}">
                    <a16:creationId xmlns:a16="http://schemas.microsoft.com/office/drawing/2014/main" id="{88436A5E-DB77-4889-9972-AF430EE9544D}"/>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9" name="楕円 838">
                <a:extLst>
                  <a:ext uri="{FF2B5EF4-FFF2-40B4-BE49-F238E27FC236}">
                    <a16:creationId xmlns:a16="http://schemas.microsoft.com/office/drawing/2014/main" id="{0F5B3122-1E2E-4734-89BD-9373F5CE8B9E}"/>
                  </a:ext>
                </a:extLst>
              </p:cNvPr>
              <p:cNvSpPr/>
              <p:nvPr/>
            </p:nvSpPr>
            <p:spPr>
              <a:xfrm>
                <a:off x="2887616" y="22945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0" name="楕円 839">
                <a:extLst>
                  <a:ext uri="{FF2B5EF4-FFF2-40B4-BE49-F238E27FC236}">
                    <a16:creationId xmlns:a16="http://schemas.microsoft.com/office/drawing/2014/main" id="{C0E0853D-C1F5-4414-AE59-50D008288F86}"/>
                  </a:ext>
                </a:extLst>
              </p:cNvPr>
              <p:cNvSpPr/>
              <p:nvPr/>
            </p:nvSpPr>
            <p:spPr>
              <a:xfrm>
                <a:off x="2261794" y="18351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1" name="楕円 840">
                <a:extLst>
                  <a:ext uri="{FF2B5EF4-FFF2-40B4-BE49-F238E27FC236}">
                    <a16:creationId xmlns:a16="http://schemas.microsoft.com/office/drawing/2014/main" id="{FAE84684-D4FA-44D5-950B-CC9D136CE357}"/>
                  </a:ext>
                </a:extLst>
              </p:cNvPr>
              <p:cNvSpPr/>
              <p:nvPr/>
            </p:nvSpPr>
            <p:spPr>
              <a:xfrm>
                <a:off x="2011175" y="20831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2" name="楕円 841">
                <a:extLst>
                  <a:ext uri="{FF2B5EF4-FFF2-40B4-BE49-F238E27FC236}">
                    <a16:creationId xmlns:a16="http://schemas.microsoft.com/office/drawing/2014/main" id="{F2306EE5-7478-4FF9-9E6F-2B19590996EF}"/>
                  </a:ext>
                </a:extLst>
              </p:cNvPr>
              <p:cNvSpPr/>
              <p:nvPr/>
            </p:nvSpPr>
            <p:spPr>
              <a:xfrm rot="1748784">
                <a:off x="2617554"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3" name="楕円 842">
                <a:extLst>
                  <a:ext uri="{FF2B5EF4-FFF2-40B4-BE49-F238E27FC236}">
                    <a16:creationId xmlns:a16="http://schemas.microsoft.com/office/drawing/2014/main" id="{7877A220-90D9-429A-997E-96DE6BC6B43A}"/>
                  </a:ext>
                </a:extLst>
              </p:cNvPr>
              <p:cNvSpPr/>
              <p:nvPr/>
            </p:nvSpPr>
            <p:spPr>
              <a:xfrm rot="1748784">
                <a:off x="2525341" y="19952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4" name="楕円 843">
                <a:extLst>
                  <a:ext uri="{FF2B5EF4-FFF2-40B4-BE49-F238E27FC236}">
                    <a16:creationId xmlns:a16="http://schemas.microsoft.com/office/drawing/2014/main" id="{1F96C917-6686-4FEA-AFED-6AA33CC08A77}"/>
                  </a:ext>
                </a:extLst>
              </p:cNvPr>
              <p:cNvSpPr/>
              <p:nvPr/>
            </p:nvSpPr>
            <p:spPr>
              <a:xfrm>
                <a:off x="2207041" y="1915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5" name="楕円 844">
                <a:extLst>
                  <a:ext uri="{FF2B5EF4-FFF2-40B4-BE49-F238E27FC236}">
                    <a16:creationId xmlns:a16="http://schemas.microsoft.com/office/drawing/2014/main" id="{6D18DD45-9FAB-481C-8523-7788CB59BBD8}"/>
                  </a:ext>
                </a:extLst>
              </p:cNvPr>
              <p:cNvSpPr/>
              <p:nvPr/>
            </p:nvSpPr>
            <p:spPr>
              <a:xfrm>
                <a:off x="2359442" y="21179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6" name="楕円 845">
                <a:extLst>
                  <a:ext uri="{FF2B5EF4-FFF2-40B4-BE49-F238E27FC236}">
                    <a16:creationId xmlns:a16="http://schemas.microsoft.com/office/drawing/2014/main" id="{D98CA2DE-88B7-4B8E-A3EB-77E3A0268540}"/>
                  </a:ext>
                </a:extLst>
              </p:cNvPr>
              <p:cNvSpPr/>
              <p:nvPr/>
            </p:nvSpPr>
            <p:spPr>
              <a:xfrm>
                <a:off x="2163576" y="22355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7" name="楕円 846">
                <a:extLst>
                  <a:ext uri="{FF2B5EF4-FFF2-40B4-BE49-F238E27FC236}">
                    <a16:creationId xmlns:a16="http://schemas.microsoft.com/office/drawing/2014/main" id="{0CA6C103-90DA-4012-BF55-6C48F8A10BF5}"/>
                  </a:ext>
                </a:extLst>
              </p:cNvPr>
              <p:cNvSpPr/>
              <p:nvPr/>
            </p:nvSpPr>
            <p:spPr>
              <a:xfrm>
                <a:off x="5369876" y="19540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8" name="楕円 847">
                <a:extLst>
                  <a:ext uri="{FF2B5EF4-FFF2-40B4-BE49-F238E27FC236}">
                    <a16:creationId xmlns:a16="http://schemas.microsoft.com/office/drawing/2014/main" id="{52BCE997-747E-4ACB-89FF-C9FDADE3AB75}"/>
                  </a:ext>
                </a:extLst>
              </p:cNvPr>
              <p:cNvSpPr/>
              <p:nvPr/>
            </p:nvSpPr>
            <p:spPr>
              <a:xfrm>
                <a:off x="5522276" y="21064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9" name="楕円 848">
                <a:extLst>
                  <a:ext uri="{FF2B5EF4-FFF2-40B4-BE49-F238E27FC236}">
                    <a16:creationId xmlns:a16="http://schemas.microsoft.com/office/drawing/2014/main" id="{3ECC866D-64DC-47E7-B41E-AE1E534B0FE1}"/>
                  </a:ext>
                </a:extLst>
              </p:cNvPr>
              <p:cNvSpPr/>
              <p:nvPr/>
            </p:nvSpPr>
            <p:spPr>
              <a:xfrm>
                <a:off x="5674676" y="2258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0" name="楕円 849">
                <a:extLst>
                  <a:ext uri="{FF2B5EF4-FFF2-40B4-BE49-F238E27FC236}">
                    <a16:creationId xmlns:a16="http://schemas.microsoft.com/office/drawing/2014/main" id="{60CFB994-EE2E-496E-8DB6-067F659CF25F}"/>
                  </a:ext>
                </a:extLst>
              </p:cNvPr>
              <p:cNvSpPr/>
              <p:nvPr/>
            </p:nvSpPr>
            <p:spPr>
              <a:xfrm rot="1748784">
                <a:off x="6393643" y="17164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1" name="楕円 850">
                <a:extLst>
                  <a:ext uri="{FF2B5EF4-FFF2-40B4-BE49-F238E27FC236}">
                    <a16:creationId xmlns:a16="http://schemas.microsoft.com/office/drawing/2014/main" id="{0F9C33EE-3EBD-46D2-AB0E-B3AEC727F24A}"/>
                  </a:ext>
                </a:extLst>
              </p:cNvPr>
              <p:cNvSpPr/>
              <p:nvPr/>
            </p:nvSpPr>
            <p:spPr>
              <a:xfrm>
                <a:off x="5979477" y="17285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2" name="楕円 851">
                <a:extLst>
                  <a:ext uri="{FF2B5EF4-FFF2-40B4-BE49-F238E27FC236}">
                    <a16:creationId xmlns:a16="http://schemas.microsoft.com/office/drawing/2014/main" id="{46EDD34E-451C-403A-9DEF-E7A4B0C7BFBB}"/>
                  </a:ext>
                </a:extLst>
              </p:cNvPr>
              <p:cNvSpPr/>
              <p:nvPr/>
            </p:nvSpPr>
            <p:spPr>
              <a:xfrm>
                <a:off x="6131877" y="1880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3" name="楕円 852">
                <a:extLst>
                  <a:ext uri="{FF2B5EF4-FFF2-40B4-BE49-F238E27FC236}">
                    <a16:creationId xmlns:a16="http://schemas.microsoft.com/office/drawing/2014/main" id="{C50F92C2-B3AC-41D3-8D04-2335EB7321B6}"/>
                  </a:ext>
                </a:extLst>
              </p:cNvPr>
              <p:cNvSpPr/>
              <p:nvPr/>
            </p:nvSpPr>
            <p:spPr>
              <a:xfrm>
                <a:off x="6284278" y="2033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4" name="楕円 853">
                <a:extLst>
                  <a:ext uri="{FF2B5EF4-FFF2-40B4-BE49-F238E27FC236}">
                    <a16:creationId xmlns:a16="http://schemas.microsoft.com/office/drawing/2014/main" id="{C44B8BD5-94CE-409B-81B2-D1C28985B031}"/>
                  </a:ext>
                </a:extLst>
              </p:cNvPr>
              <p:cNvSpPr/>
              <p:nvPr/>
            </p:nvSpPr>
            <p:spPr>
              <a:xfrm>
                <a:off x="6436678" y="21857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5" name="楕円 854">
                <a:extLst>
                  <a:ext uri="{FF2B5EF4-FFF2-40B4-BE49-F238E27FC236}">
                    <a16:creationId xmlns:a16="http://schemas.microsoft.com/office/drawing/2014/main" id="{12C52C1E-B255-4EB1-BA89-4FCE68A69EDA}"/>
                  </a:ext>
                </a:extLst>
              </p:cNvPr>
              <p:cNvSpPr/>
              <p:nvPr/>
            </p:nvSpPr>
            <p:spPr>
              <a:xfrm>
                <a:off x="5949634" y="19386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6" name="楕円 855">
                <a:extLst>
                  <a:ext uri="{FF2B5EF4-FFF2-40B4-BE49-F238E27FC236}">
                    <a16:creationId xmlns:a16="http://schemas.microsoft.com/office/drawing/2014/main" id="{FF82F05E-4281-4CFE-8979-3702F6356180}"/>
                  </a:ext>
                </a:extLst>
              </p:cNvPr>
              <p:cNvSpPr/>
              <p:nvPr/>
            </p:nvSpPr>
            <p:spPr>
              <a:xfrm>
                <a:off x="5560236" y="19743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7" name="楕円 856">
                <a:extLst>
                  <a:ext uri="{FF2B5EF4-FFF2-40B4-BE49-F238E27FC236}">
                    <a16:creationId xmlns:a16="http://schemas.microsoft.com/office/drawing/2014/main" id="{BAA80075-4CDE-4EC4-81E8-D576B13B0C3B}"/>
                  </a:ext>
                </a:extLst>
              </p:cNvPr>
              <p:cNvSpPr/>
              <p:nvPr/>
            </p:nvSpPr>
            <p:spPr>
              <a:xfrm rot="1748784">
                <a:off x="6166615" y="1660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8" name="楕円 857">
                <a:extLst>
                  <a:ext uri="{FF2B5EF4-FFF2-40B4-BE49-F238E27FC236}">
                    <a16:creationId xmlns:a16="http://schemas.microsoft.com/office/drawing/2014/main" id="{6D100334-7C7B-4E93-BF34-1B2857811CBA}"/>
                  </a:ext>
                </a:extLst>
              </p:cNvPr>
              <p:cNvSpPr/>
              <p:nvPr/>
            </p:nvSpPr>
            <p:spPr>
              <a:xfrm rot="1748784">
                <a:off x="6319015" y="18128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9" name="楕円 858">
                <a:extLst>
                  <a:ext uri="{FF2B5EF4-FFF2-40B4-BE49-F238E27FC236}">
                    <a16:creationId xmlns:a16="http://schemas.microsoft.com/office/drawing/2014/main" id="{113E9A20-B55C-42D6-8C63-D1449A9D5ED1}"/>
                  </a:ext>
                </a:extLst>
              </p:cNvPr>
              <p:cNvSpPr/>
              <p:nvPr/>
            </p:nvSpPr>
            <p:spPr>
              <a:xfrm>
                <a:off x="5894880" y="20690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0" name="楕円 859">
                <a:extLst>
                  <a:ext uri="{FF2B5EF4-FFF2-40B4-BE49-F238E27FC236}">
                    <a16:creationId xmlns:a16="http://schemas.microsoft.com/office/drawing/2014/main" id="{9A0B4DFB-1262-4B9F-A284-074376778858}"/>
                  </a:ext>
                </a:extLst>
              </p:cNvPr>
              <p:cNvSpPr/>
              <p:nvPr/>
            </p:nvSpPr>
            <p:spPr>
              <a:xfrm>
                <a:off x="6047280" y="2221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1" name="楕円 860">
                <a:extLst>
                  <a:ext uri="{FF2B5EF4-FFF2-40B4-BE49-F238E27FC236}">
                    <a16:creationId xmlns:a16="http://schemas.microsoft.com/office/drawing/2014/main" id="{6697C892-4571-42AD-B338-320C3F6D3B22}"/>
                  </a:ext>
                </a:extLst>
              </p:cNvPr>
              <p:cNvSpPr/>
              <p:nvPr/>
            </p:nvSpPr>
            <p:spPr>
              <a:xfrm>
                <a:off x="5712636" y="21267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2" name="楕円 861">
                <a:extLst>
                  <a:ext uri="{FF2B5EF4-FFF2-40B4-BE49-F238E27FC236}">
                    <a16:creationId xmlns:a16="http://schemas.microsoft.com/office/drawing/2014/main" id="{E84F63AF-C678-40DE-9C61-5D59BD18714E}"/>
                  </a:ext>
                </a:extLst>
              </p:cNvPr>
              <p:cNvSpPr/>
              <p:nvPr/>
            </p:nvSpPr>
            <p:spPr>
              <a:xfrm>
                <a:off x="3019561" y="1750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3" name="楕円 862">
                <a:extLst>
                  <a:ext uri="{FF2B5EF4-FFF2-40B4-BE49-F238E27FC236}">
                    <a16:creationId xmlns:a16="http://schemas.microsoft.com/office/drawing/2014/main" id="{033E4E3B-6E14-4F2E-9A16-B81D261018FA}"/>
                  </a:ext>
                </a:extLst>
              </p:cNvPr>
              <p:cNvSpPr/>
              <p:nvPr/>
            </p:nvSpPr>
            <p:spPr>
              <a:xfrm>
                <a:off x="3115130" y="21651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4" name="楕円 863">
                <a:extLst>
                  <a:ext uri="{FF2B5EF4-FFF2-40B4-BE49-F238E27FC236}">
                    <a16:creationId xmlns:a16="http://schemas.microsoft.com/office/drawing/2014/main" id="{BEFAF476-FB32-4D33-BFD5-E835121F5005}"/>
                  </a:ext>
                </a:extLst>
              </p:cNvPr>
              <p:cNvSpPr/>
              <p:nvPr/>
            </p:nvSpPr>
            <p:spPr>
              <a:xfrm>
                <a:off x="3764095" y="20376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5" name="楕円 864">
                <a:extLst>
                  <a:ext uri="{FF2B5EF4-FFF2-40B4-BE49-F238E27FC236}">
                    <a16:creationId xmlns:a16="http://schemas.microsoft.com/office/drawing/2014/main" id="{E361AB40-C428-45E7-9D71-9DD8BFCAAD5B}"/>
                  </a:ext>
                </a:extLst>
              </p:cNvPr>
              <p:cNvSpPr/>
              <p:nvPr/>
            </p:nvSpPr>
            <p:spPr>
              <a:xfrm rot="1748784">
                <a:off x="4550334" y="21363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6" name="楕円 865">
                <a:extLst>
                  <a:ext uri="{FF2B5EF4-FFF2-40B4-BE49-F238E27FC236}">
                    <a16:creationId xmlns:a16="http://schemas.microsoft.com/office/drawing/2014/main" id="{717255EA-8C45-4E98-BE7A-4FE1CBC12B01}"/>
                  </a:ext>
                </a:extLst>
              </p:cNvPr>
              <p:cNvSpPr/>
              <p:nvPr/>
            </p:nvSpPr>
            <p:spPr>
              <a:xfrm rot="1748784">
                <a:off x="4540365" y="154537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7" name="楕円 866">
                <a:extLst>
                  <a:ext uri="{FF2B5EF4-FFF2-40B4-BE49-F238E27FC236}">
                    <a16:creationId xmlns:a16="http://schemas.microsoft.com/office/drawing/2014/main" id="{51291895-725A-4F40-8898-73D69196D9FA}"/>
                  </a:ext>
                </a:extLst>
              </p:cNvPr>
              <p:cNvSpPr/>
              <p:nvPr/>
            </p:nvSpPr>
            <p:spPr>
              <a:xfrm>
                <a:off x="4126199" y="155746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8" name="楕円 867">
                <a:extLst>
                  <a:ext uri="{FF2B5EF4-FFF2-40B4-BE49-F238E27FC236}">
                    <a16:creationId xmlns:a16="http://schemas.microsoft.com/office/drawing/2014/main" id="{E87C0A69-27F7-47B1-AF70-5AE07A5FCFEE}"/>
                  </a:ext>
                </a:extLst>
              </p:cNvPr>
              <p:cNvSpPr/>
              <p:nvPr/>
            </p:nvSpPr>
            <p:spPr>
              <a:xfrm>
                <a:off x="4278599" y="1709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9" name="楕円 868">
                <a:extLst>
                  <a:ext uri="{FF2B5EF4-FFF2-40B4-BE49-F238E27FC236}">
                    <a16:creationId xmlns:a16="http://schemas.microsoft.com/office/drawing/2014/main" id="{2A848FF3-81C2-44DB-925C-68ADB0054414}"/>
                  </a:ext>
                </a:extLst>
              </p:cNvPr>
              <p:cNvSpPr/>
              <p:nvPr/>
            </p:nvSpPr>
            <p:spPr>
              <a:xfrm>
                <a:off x="4015287" y="18618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0" name="楕円 869">
                <a:extLst>
                  <a:ext uri="{FF2B5EF4-FFF2-40B4-BE49-F238E27FC236}">
                    <a16:creationId xmlns:a16="http://schemas.microsoft.com/office/drawing/2014/main" id="{90D20DC0-677E-4981-A022-274EB06F44CC}"/>
                  </a:ext>
                </a:extLst>
              </p:cNvPr>
              <p:cNvSpPr/>
              <p:nvPr/>
            </p:nvSpPr>
            <p:spPr>
              <a:xfrm>
                <a:off x="4469651" y="1811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1" name="楕円 870">
                <a:extLst>
                  <a:ext uri="{FF2B5EF4-FFF2-40B4-BE49-F238E27FC236}">
                    <a16:creationId xmlns:a16="http://schemas.microsoft.com/office/drawing/2014/main" id="{00251A49-DFF4-4F69-AC06-2C2B12CF7897}"/>
                  </a:ext>
                </a:extLst>
              </p:cNvPr>
              <p:cNvSpPr/>
              <p:nvPr/>
            </p:nvSpPr>
            <p:spPr>
              <a:xfrm>
                <a:off x="3599319" y="173492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2" name="楕円 871">
                <a:extLst>
                  <a:ext uri="{FF2B5EF4-FFF2-40B4-BE49-F238E27FC236}">
                    <a16:creationId xmlns:a16="http://schemas.microsoft.com/office/drawing/2014/main" id="{F334D809-C2A1-411C-821C-32BBD41BFCC5}"/>
                  </a:ext>
                </a:extLst>
              </p:cNvPr>
              <p:cNvSpPr/>
              <p:nvPr/>
            </p:nvSpPr>
            <p:spPr>
              <a:xfrm>
                <a:off x="3209920" y="17705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3" name="楕円 872">
                <a:extLst>
                  <a:ext uri="{FF2B5EF4-FFF2-40B4-BE49-F238E27FC236}">
                    <a16:creationId xmlns:a16="http://schemas.microsoft.com/office/drawing/2014/main" id="{5C7A1FED-048A-4C61-98D4-EEEFAFE38EE3}"/>
                  </a:ext>
                </a:extLst>
              </p:cNvPr>
              <p:cNvSpPr/>
              <p:nvPr/>
            </p:nvSpPr>
            <p:spPr>
              <a:xfrm rot="1748784">
                <a:off x="4313336" y="14893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4" name="楕円 873">
                <a:extLst>
                  <a:ext uri="{FF2B5EF4-FFF2-40B4-BE49-F238E27FC236}">
                    <a16:creationId xmlns:a16="http://schemas.microsoft.com/office/drawing/2014/main" id="{5BD5D634-96FA-4D6B-A16D-DBA8412D690D}"/>
                  </a:ext>
                </a:extLst>
              </p:cNvPr>
              <p:cNvSpPr/>
              <p:nvPr/>
            </p:nvSpPr>
            <p:spPr>
              <a:xfrm rot="1748784">
                <a:off x="4465736" y="16417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5" name="楕円 874">
                <a:extLst>
                  <a:ext uri="{FF2B5EF4-FFF2-40B4-BE49-F238E27FC236}">
                    <a16:creationId xmlns:a16="http://schemas.microsoft.com/office/drawing/2014/main" id="{002D3173-A94D-4E74-A245-A9016713452E}"/>
                  </a:ext>
                </a:extLst>
              </p:cNvPr>
              <p:cNvSpPr/>
              <p:nvPr/>
            </p:nvSpPr>
            <p:spPr>
              <a:xfrm>
                <a:off x="4149260" y="191529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6" name="楕円 875">
                <a:extLst>
                  <a:ext uri="{FF2B5EF4-FFF2-40B4-BE49-F238E27FC236}">
                    <a16:creationId xmlns:a16="http://schemas.microsoft.com/office/drawing/2014/main" id="{2B523F57-74ED-4C76-98A3-7EE4D07CB44F}"/>
                  </a:ext>
                </a:extLst>
              </p:cNvPr>
              <p:cNvSpPr/>
              <p:nvPr/>
            </p:nvSpPr>
            <p:spPr>
              <a:xfrm>
                <a:off x="4136698" y="2000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7" name="楕円 876">
                <a:extLst>
                  <a:ext uri="{FF2B5EF4-FFF2-40B4-BE49-F238E27FC236}">
                    <a16:creationId xmlns:a16="http://schemas.microsoft.com/office/drawing/2014/main" id="{63877285-C823-4DEC-82DE-24FB85E0198F}"/>
                  </a:ext>
                </a:extLst>
              </p:cNvPr>
              <p:cNvSpPr/>
              <p:nvPr/>
            </p:nvSpPr>
            <p:spPr>
              <a:xfrm>
                <a:off x="4346401" y="22027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8" name="楕円 877">
                <a:extLst>
                  <a:ext uri="{FF2B5EF4-FFF2-40B4-BE49-F238E27FC236}">
                    <a16:creationId xmlns:a16="http://schemas.microsoft.com/office/drawing/2014/main" id="{A56A68B2-A2DF-4FAA-90EF-63641D12C3E4}"/>
                  </a:ext>
                </a:extLst>
              </p:cNvPr>
              <p:cNvSpPr/>
              <p:nvPr/>
            </p:nvSpPr>
            <p:spPr>
              <a:xfrm>
                <a:off x="3305017" y="18728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9" name="楕円 878">
                <a:extLst>
                  <a:ext uri="{FF2B5EF4-FFF2-40B4-BE49-F238E27FC236}">
                    <a16:creationId xmlns:a16="http://schemas.microsoft.com/office/drawing/2014/main" id="{6BC2DC47-3AC3-4639-9A1C-D41C89DF3ED1}"/>
                  </a:ext>
                </a:extLst>
              </p:cNvPr>
              <p:cNvSpPr/>
              <p:nvPr/>
            </p:nvSpPr>
            <p:spPr>
              <a:xfrm>
                <a:off x="5279200" y="19540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0" name="楕円 879">
                <a:extLst>
                  <a:ext uri="{FF2B5EF4-FFF2-40B4-BE49-F238E27FC236}">
                    <a16:creationId xmlns:a16="http://schemas.microsoft.com/office/drawing/2014/main" id="{240F8338-6FC3-49E8-8546-4FB2C81FCEE7}"/>
                  </a:ext>
                </a:extLst>
              </p:cNvPr>
              <p:cNvSpPr/>
              <p:nvPr/>
            </p:nvSpPr>
            <p:spPr>
              <a:xfrm>
                <a:off x="5431603" y="21064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1" name="楕円 880">
                <a:extLst>
                  <a:ext uri="{FF2B5EF4-FFF2-40B4-BE49-F238E27FC236}">
                    <a16:creationId xmlns:a16="http://schemas.microsoft.com/office/drawing/2014/main" id="{32F6EBED-8B27-4277-B2D1-CC295CB2C24C}"/>
                  </a:ext>
                </a:extLst>
              </p:cNvPr>
              <p:cNvSpPr/>
              <p:nvPr/>
            </p:nvSpPr>
            <p:spPr>
              <a:xfrm>
                <a:off x="5608165" y="22588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2" name="楕円 881">
                <a:extLst>
                  <a:ext uri="{FF2B5EF4-FFF2-40B4-BE49-F238E27FC236}">
                    <a16:creationId xmlns:a16="http://schemas.microsoft.com/office/drawing/2014/main" id="{A7CA2DD7-3067-4167-A2C8-0106493707A1}"/>
                  </a:ext>
                </a:extLst>
              </p:cNvPr>
              <p:cNvSpPr/>
              <p:nvPr/>
            </p:nvSpPr>
            <p:spPr>
              <a:xfrm rot="1748784">
                <a:off x="6327132" y="171647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3" name="楕円 882">
                <a:extLst>
                  <a:ext uri="{FF2B5EF4-FFF2-40B4-BE49-F238E27FC236}">
                    <a16:creationId xmlns:a16="http://schemas.microsoft.com/office/drawing/2014/main" id="{D12698EC-8AE8-4187-9CF8-A1B4B3B58A26}"/>
                  </a:ext>
                </a:extLst>
              </p:cNvPr>
              <p:cNvSpPr/>
              <p:nvPr/>
            </p:nvSpPr>
            <p:spPr>
              <a:xfrm>
                <a:off x="5912966" y="17285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4" name="楕円 883">
                <a:extLst>
                  <a:ext uri="{FF2B5EF4-FFF2-40B4-BE49-F238E27FC236}">
                    <a16:creationId xmlns:a16="http://schemas.microsoft.com/office/drawing/2014/main" id="{9F924878-6A08-40C3-A1D8-757F8CE313A1}"/>
                  </a:ext>
                </a:extLst>
              </p:cNvPr>
              <p:cNvSpPr/>
              <p:nvPr/>
            </p:nvSpPr>
            <p:spPr>
              <a:xfrm>
                <a:off x="6065366" y="18809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5" name="楕円 884">
                <a:extLst>
                  <a:ext uri="{FF2B5EF4-FFF2-40B4-BE49-F238E27FC236}">
                    <a16:creationId xmlns:a16="http://schemas.microsoft.com/office/drawing/2014/main" id="{8CA4F1BE-B0F0-469B-91C6-F50B7E75E156}"/>
                  </a:ext>
                </a:extLst>
              </p:cNvPr>
              <p:cNvSpPr/>
              <p:nvPr/>
            </p:nvSpPr>
            <p:spPr>
              <a:xfrm>
                <a:off x="6217766" y="20333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6" name="楕円 885">
                <a:extLst>
                  <a:ext uri="{FF2B5EF4-FFF2-40B4-BE49-F238E27FC236}">
                    <a16:creationId xmlns:a16="http://schemas.microsoft.com/office/drawing/2014/main" id="{09CF638A-7A26-4193-9C20-BDBCFC98AC8D}"/>
                  </a:ext>
                </a:extLst>
              </p:cNvPr>
              <p:cNvSpPr/>
              <p:nvPr/>
            </p:nvSpPr>
            <p:spPr>
              <a:xfrm>
                <a:off x="6370169" y="2185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7" name="楕円 886">
                <a:extLst>
                  <a:ext uri="{FF2B5EF4-FFF2-40B4-BE49-F238E27FC236}">
                    <a16:creationId xmlns:a16="http://schemas.microsoft.com/office/drawing/2014/main" id="{D195EF8F-6DB9-4D2F-B6EB-0AE2E3705976}"/>
                  </a:ext>
                </a:extLst>
              </p:cNvPr>
              <p:cNvSpPr/>
              <p:nvPr/>
            </p:nvSpPr>
            <p:spPr>
              <a:xfrm>
                <a:off x="5883123" y="19386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8" name="楕円 887">
                <a:extLst>
                  <a:ext uri="{FF2B5EF4-FFF2-40B4-BE49-F238E27FC236}">
                    <a16:creationId xmlns:a16="http://schemas.microsoft.com/office/drawing/2014/main" id="{F0E4BB05-9F02-4FDF-B04F-F796E474A34E}"/>
                  </a:ext>
                </a:extLst>
              </p:cNvPr>
              <p:cNvSpPr/>
              <p:nvPr/>
            </p:nvSpPr>
            <p:spPr>
              <a:xfrm>
                <a:off x="5493723" y="19743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9" name="楕円 888">
                <a:extLst>
                  <a:ext uri="{FF2B5EF4-FFF2-40B4-BE49-F238E27FC236}">
                    <a16:creationId xmlns:a16="http://schemas.microsoft.com/office/drawing/2014/main" id="{AE6CB6D6-7FC2-4AF3-A0FA-6F1FEF5E3F7A}"/>
                  </a:ext>
                </a:extLst>
              </p:cNvPr>
              <p:cNvSpPr/>
              <p:nvPr/>
            </p:nvSpPr>
            <p:spPr>
              <a:xfrm rot="1748784">
                <a:off x="6100103" y="16604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0" name="楕円 889">
                <a:extLst>
                  <a:ext uri="{FF2B5EF4-FFF2-40B4-BE49-F238E27FC236}">
                    <a16:creationId xmlns:a16="http://schemas.microsoft.com/office/drawing/2014/main" id="{EDE9AC66-8B9C-4EBA-B95F-E03E357F7A22}"/>
                  </a:ext>
                </a:extLst>
              </p:cNvPr>
              <p:cNvSpPr/>
              <p:nvPr/>
            </p:nvSpPr>
            <p:spPr>
              <a:xfrm rot="1748784">
                <a:off x="6228340" y="18128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1" name="楕円 890">
                <a:extLst>
                  <a:ext uri="{FF2B5EF4-FFF2-40B4-BE49-F238E27FC236}">
                    <a16:creationId xmlns:a16="http://schemas.microsoft.com/office/drawing/2014/main" id="{08983BF8-182E-4F77-BE55-883A2E083FC8}"/>
                  </a:ext>
                </a:extLst>
              </p:cNvPr>
              <p:cNvSpPr/>
              <p:nvPr/>
            </p:nvSpPr>
            <p:spPr>
              <a:xfrm>
                <a:off x="5804205" y="206903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2" name="楕円 891">
                <a:extLst>
                  <a:ext uri="{FF2B5EF4-FFF2-40B4-BE49-F238E27FC236}">
                    <a16:creationId xmlns:a16="http://schemas.microsoft.com/office/drawing/2014/main" id="{0B88A5DC-A45D-4734-9807-81CE9C66B1E3}"/>
                  </a:ext>
                </a:extLst>
              </p:cNvPr>
              <p:cNvSpPr/>
              <p:nvPr/>
            </p:nvSpPr>
            <p:spPr>
              <a:xfrm>
                <a:off x="5980763" y="22214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3" name="楕円 892">
                <a:extLst>
                  <a:ext uri="{FF2B5EF4-FFF2-40B4-BE49-F238E27FC236}">
                    <a16:creationId xmlns:a16="http://schemas.microsoft.com/office/drawing/2014/main" id="{45FA023F-F570-46E5-BB3A-FBBD1C154D38}"/>
                  </a:ext>
                </a:extLst>
              </p:cNvPr>
              <p:cNvSpPr/>
              <p:nvPr/>
            </p:nvSpPr>
            <p:spPr>
              <a:xfrm>
                <a:off x="5621950" y="21267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94" name="グループ化 893">
            <a:extLst>
              <a:ext uri="{FF2B5EF4-FFF2-40B4-BE49-F238E27FC236}">
                <a16:creationId xmlns:a16="http://schemas.microsoft.com/office/drawing/2014/main" id="{044691D4-7198-40AE-9704-BCB81EFF9054}"/>
              </a:ext>
            </a:extLst>
          </p:cNvPr>
          <p:cNvGrpSpPr/>
          <p:nvPr/>
        </p:nvGrpSpPr>
        <p:grpSpPr>
          <a:xfrm>
            <a:off x="4519494" y="1878893"/>
            <a:ext cx="4297785" cy="526447"/>
            <a:chOff x="1465484" y="3121297"/>
            <a:chExt cx="5145137" cy="630241"/>
          </a:xfrm>
        </p:grpSpPr>
        <p:sp>
          <p:nvSpPr>
            <p:cNvPr id="895" name="楕円 894">
              <a:extLst>
                <a:ext uri="{FF2B5EF4-FFF2-40B4-BE49-F238E27FC236}">
                  <a16:creationId xmlns:a16="http://schemas.microsoft.com/office/drawing/2014/main" id="{5038BBF4-6C2E-4B8F-9A36-5886C36E0907}"/>
                </a:ext>
              </a:extLst>
            </p:cNvPr>
            <p:cNvSpPr/>
            <p:nvPr/>
          </p:nvSpPr>
          <p:spPr>
            <a:xfrm>
              <a:off x="4702560" y="34248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6" name="楕円 895">
              <a:extLst>
                <a:ext uri="{FF2B5EF4-FFF2-40B4-BE49-F238E27FC236}">
                  <a16:creationId xmlns:a16="http://schemas.microsoft.com/office/drawing/2014/main" id="{FE054711-3C51-49B6-B602-3B262B59EB9E}"/>
                </a:ext>
              </a:extLst>
            </p:cNvPr>
            <p:cNvSpPr/>
            <p:nvPr/>
          </p:nvSpPr>
          <p:spPr>
            <a:xfrm rot="1748784">
              <a:off x="3062246" y="34390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7" name="楕円 896">
              <a:extLst>
                <a:ext uri="{FF2B5EF4-FFF2-40B4-BE49-F238E27FC236}">
                  <a16:creationId xmlns:a16="http://schemas.microsoft.com/office/drawing/2014/main" id="{6775C378-FACC-49A3-876F-1A07F05D21F5}"/>
                </a:ext>
              </a:extLst>
            </p:cNvPr>
            <p:cNvSpPr/>
            <p:nvPr/>
          </p:nvSpPr>
          <p:spPr>
            <a:xfrm>
              <a:off x="1945207" y="31727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8" name="楕円 897">
              <a:extLst>
                <a:ext uri="{FF2B5EF4-FFF2-40B4-BE49-F238E27FC236}">
                  <a16:creationId xmlns:a16="http://schemas.microsoft.com/office/drawing/2014/main" id="{EEC5CB55-7B05-49B8-B871-46CDC57C8204}"/>
                </a:ext>
              </a:extLst>
            </p:cNvPr>
            <p:cNvSpPr/>
            <p:nvPr/>
          </p:nvSpPr>
          <p:spPr>
            <a:xfrm>
              <a:off x="3717657" y="31421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9" name="楕円 898">
              <a:extLst>
                <a:ext uri="{FF2B5EF4-FFF2-40B4-BE49-F238E27FC236}">
                  <a16:creationId xmlns:a16="http://schemas.microsoft.com/office/drawing/2014/main" id="{8490A048-CCEB-4D1F-B3B5-F17BA3959157}"/>
                </a:ext>
              </a:extLst>
            </p:cNvPr>
            <p:cNvSpPr/>
            <p:nvPr/>
          </p:nvSpPr>
          <p:spPr>
            <a:xfrm>
              <a:off x="6024998" y="31281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0" name="楕円 899">
              <a:extLst>
                <a:ext uri="{FF2B5EF4-FFF2-40B4-BE49-F238E27FC236}">
                  <a16:creationId xmlns:a16="http://schemas.microsoft.com/office/drawing/2014/main" id="{CEC4FC0C-8F73-4303-87F9-C1EB4AAFCDC2}"/>
                </a:ext>
              </a:extLst>
            </p:cNvPr>
            <p:cNvSpPr/>
            <p:nvPr/>
          </p:nvSpPr>
          <p:spPr>
            <a:xfrm>
              <a:off x="4703852" y="31212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1" name="楕円 900">
              <a:extLst>
                <a:ext uri="{FF2B5EF4-FFF2-40B4-BE49-F238E27FC236}">
                  <a16:creationId xmlns:a16="http://schemas.microsoft.com/office/drawing/2014/main" id="{D2ACFEC9-431A-4C9D-9E7D-5ECF8648486E}"/>
                </a:ext>
              </a:extLst>
            </p:cNvPr>
            <p:cNvSpPr/>
            <p:nvPr/>
          </p:nvSpPr>
          <p:spPr>
            <a:xfrm>
              <a:off x="5008652" y="34260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2" name="楕円 901">
              <a:extLst>
                <a:ext uri="{FF2B5EF4-FFF2-40B4-BE49-F238E27FC236}">
                  <a16:creationId xmlns:a16="http://schemas.microsoft.com/office/drawing/2014/main" id="{AEBCED01-32DA-416B-8A16-C70C4593D910}"/>
                </a:ext>
              </a:extLst>
            </p:cNvPr>
            <p:cNvSpPr/>
            <p:nvPr/>
          </p:nvSpPr>
          <p:spPr>
            <a:xfrm rot="1748784">
              <a:off x="5043389" y="320554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3" name="楕円 902">
              <a:extLst>
                <a:ext uri="{FF2B5EF4-FFF2-40B4-BE49-F238E27FC236}">
                  <a16:creationId xmlns:a16="http://schemas.microsoft.com/office/drawing/2014/main" id="{F8BD464D-B444-4257-81C4-11B483114050}"/>
                </a:ext>
              </a:extLst>
            </p:cNvPr>
            <p:cNvSpPr/>
            <p:nvPr/>
          </p:nvSpPr>
          <p:spPr>
            <a:xfrm>
              <a:off x="2467395" y="314423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4" name="楕円 903">
              <a:extLst>
                <a:ext uri="{FF2B5EF4-FFF2-40B4-BE49-F238E27FC236}">
                  <a16:creationId xmlns:a16="http://schemas.microsoft.com/office/drawing/2014/main" id="{B6ADBF8D-C1F9-44EB-804B-19A0F32EF3D2}"/>
                </a:ext>
              </a:extLst>
            </p:cNvPr>
            <p:cNvSpPr/>
            <p:nvPr/>
          </p:nvSpPr>
          <p:spPr>
            <a:xfrm>
              <a:off x="3858373" y="339467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5" name="楕円 904">
              <a:extLst>
                <a:ext uri="{FF2B5EF4-FFF2-40B4-BE49-F238E27FC236}">
                  <a16:creationId xmlns:a16="http://schemas.microsoft.com/office/drawing/2014/main" id="{C7C550D2-95F1-4D88-8B99-1C117E7AD832}"/>
                </a:ext>
              </a:extLst>
            </p:cNvPr>
            <p:cNvSpPr/>
            <p:nvPr/>
          </p:nvSpPr>
          <p:spPr>
            <a:xfrm>
              <a:off x="4230976" y="335723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6" name="楕円 905">
              <a:extLst>
                <a:ext uri="{FF2B5EF4-FFF2-40B4-BE49-F238E27FC236}">
                  <a16:creationId xmlns:a16="http://schemas.microsoft.com/office/drawing/2014/main" id="{CF1767B0-1F87-4A94-9AF7-9D8A99F0C6C3}"/>
                </a:ext>
              </a:extLst>
            </p:cNvPr>
            <p:cNvSpPr/>
            <p:nvPr/>
          </p:nvSpPr>
          <p:spPr>
            <a:xfrm>
              <a:off x="3399297" y="322988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7" name="楕円 906">
              <a:extLst>
                <a:ext uri="{FF2B5EF4-FFF2-40B4-BE49-F238E27FC236}">
                  <a16:creationId xmlns:a16="http://schemas.microsoft.com/office/drawing/2014/main" id="{E8ADBC86-05B3-4D4B-ACFA-93785CA86A95}"/>
                </a:ext>
              </a:extLst>
            </p:cNvPr>
            <p:cNvSpPr/>
            <p:nvPr/>
          </p:nvSpPr>
          <p:spPr>
            <a:xfrm>
              <a:off x="5373478" y="33111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8" name="楕円 907">
              <a:extLst>
                <a:ext uri="{FF2B5EF4-FFF2-40B4-BE49-F238E27FC236}">
                  <a16:creationId xmlns:a16="http://schemas.microsoft.com/office/drawing/2014/main" id="{EE177157-0B4A-44A9-A73B-FDA189BFE731}"/>
                </a:ext>
              </a:extLst>
            </p:cNvPr>
            <p:cNvSpPr/>
            <p:nvPr/>
          </p:nvSpPr>
          <p:spPr>
            <a:xfrm>
              <a:off x="5525878" y="34635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9" name="楕円 908">
              <a:extLst>
                <a:ext uri="{FF2B5EF4-FFF2-40B4-BE49-F238E27FC236}">
                  <a16:creationId xmlns:a16="http://schemas.microsoft.com/office/drawing/2014/main" id="{5C6FE548-1D0E-43D9-A8D2-D14671BAA8D9}"/>
                </a:ext>
              </a:extLst>
            </p:cNvPr>
            <p:cNvSpPr/>
            <p:nvPr/>
          </p:nvSpPr>
          <p:spPr>
            <a:xfrm>
              <a:off x="6312039" y="33904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0" name="楕円 909">
              <a:extLst>
                <a:ext uri="{FF2B5EF4-FFF2-40B4-BE49-F238E27FC236}">
                  <a16:creationId xmlns:a16="http://schemas.microsoft.com/office/drawing/2014/main" id="{7907D266-111E-4A7A-A0DF-47BF521ACB2C}"/>
                </a:ext>
              </a:extLst>
            </p:cNvPr>
            <p:cNvSpPr/>
            <p:nvPr/>
          </p:nvSpPr>
          <p:spPr>
            <a:xfrm rot="1748784">
              <a:off x="6322615" y="316987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1" name="楕円 910">
              <a:extLst>
                <a:ext uri="{FF2B5EF4-FFF2-40B4-BE49-F238E27FC236}">
                  <a16:creationId xmlns:a16="http://schemas.microsoft.com/office/drawing/2014/main" id="{F2FDA2A7-6093-4146-BA06-F02B9EA85504}"/>
                </a:ext>
              </a:extLst>
            </p:cNvPr>
            <p:cNvSpPr/>
            <p:nvPr/>
          </p:nvSpPr>
          <p:spPr>
            <a:xfrm>
              <a:off x="5898481" y="342609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2" name="楕円 911">
              <a:extLst>
                <a:ext uri="{FF2B5EF4-FFF2-40B4-BE49-F238E27FC236}">
                  <a16:creationId xmlns:a16="http://schemas.microsoft.com/office/drawing/2014/main" id="{C53B8DD2-4DC8-4205-AE7C-1FA09A28C92B}"/>
                </a:ext>
              </a:extLst>
            </p:cNvPr>
            <p:cNvSpPr/>
            <p:nvPr/>
          </p:nvSpPr>
          <p:spPr>
            <a:xfrm>
              <a:off x="5716237" y="348378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3" name="楕円 912">
              <a:extLst>
                <a:ext uri="{FF2B5EF4-FFF2-40B4-BE49-F238E27FC236}">
                  <a16:creationId xmlns:a16="http://schemas.microsoft.com/office/drawing/2014/main" id="{F4329A3A-104C-4190-BA2A-A6085A78C5EC}"/>
                </a:ext>
              </a:extLst>
            </p:cNvPr>
            <p:cNvSpPr/>
            <p:nvPr/>
          </p:nvSpPr>
          <p:spPr>
            <a:xfrm>
              <a:off x="4854960" y="35772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4" name="楕円 913">
              <a:extLst>
                <a:ext uri="{FF2B5EF4-FFF2-40B4-BE49-F238E27FC236}">
                  <a16:creationId xmlns:a16="http://schemas.microsoft.com/office/drawing/2014/main" id="{0D5EBD49-33DF-41F4-AFB2-8ECE3E15A05B}"/>
                </a:ext>
              </a:extLst>
            </p:cNvPr>
            <p:cNvSpPr/>
            <p:nvPr/>
          </p:nvSpPr>
          <p:spPr>
            <a:xfrm rot="1748784">
              <a:off x="3214646" y="35914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5" name="楕円 914">
              <a:extLst>
                <a:ext uri="{FF2B5EF4-FFF2-40B4-BE49-F238E27FC236}">
                  <a16:creationId xmlns:a16="http://schemas.microsoft.com/office/drawing/2014/main" id="{64B67F85-E256-467C-934B-681E1B4277F9}"/>
                </a:ext>
              </a:extLst>
            </p:cNvPr>
            <p:cNvSpPr/>
            <p:nvPr/>
          </p:nvSpPr>
          <p:spPr>
            <a:xfrm>
              <a:off x="2097607" y="3325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6" name="楕円 915">
              <a:extLst>
                <a:ext uri="{FF2B5EF4-FFF2-40B4-BE49-F238E27FC236}">
                  <a16:creationId xmlns:a16="http://schemas.microsoft.com/office/drawing/2014/main" id="{13BFAF58-27AC-44A2-B7F4-E431A355E326}"/>
                </a:ext>
              </a:extLst>
            </p:cNvPr>
            <p:cNvSpPr/>
            <p:nvPr/>
          </p:nvSpPr>
          <p:spPr>
            <a:xfrm>
              <a:off x="3870057" y="32945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7" name="楕円 916">
              <a:extLst>
                <a:ext uri="{FF2B5EF4-FFF2-40B4-BE49-F238E27FC236}">
                  <a16:creationId xmlns:a16="http://schemas.microsoft.com/office/drawing/2014/main" id="{A97A8497-69A8-48BC-B89E-39F4DEA02393}"/>
                </a:ext>
              </a:extLst>
            </p:cNvPr>
            <p:cNvSpPr/>
            <p:nvPr/>
          </p:nvSpPr>
          <p:spPr>
            <a:xfrm>
              <a:off x="6177398" y="32805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8" name="楕円 917">
              <a:extLst>
                <a:ext uri="{FF2B5EF4-FFF2-40B4-BE49-F238E27FC236}">
                  <a16:creationId xmlns:a16="http://schemas.microsoft.com/office/drawing/2014/main" id="{CD651A65-7B1F-46BF-AD9E-F081196EF639}"/>
                </a:ext>
              </a:extLst>
            </p:cNvPr>
            <p:cNvSpPr/>
            <p:nvPr/>
          </p:nvSpPr>
          <p:spPr>
            <a:xfrm>
              <a:off x="4856252" y="32736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9" name="楕円 918">
              <a:extLst>
                <a:ext uri="{FF2B5EF4-FFF2-40B4-BE49-F238E27FC236}">
                  <a16:creationId xmlns:a16="http://schemas.microsoft.com/office/drawing/2014/main" id="{F614CD36-311F-488A-A13D-CB61837ED3EC}"/>
                </a:ext>
              </a:extLst>
            </p:cNvPr>
            <p:cNvSpPr/>
            <p:nvPr/>
          </p:nvSpPr>
          <p:spPr>
            <a:xfrm>
              <a:off x="5161052" y="35784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0" name="楕円 919">
              <a:extLst>
                <a:ext uri="{FF2B5EF4-FFF2-40B4-BE49-F238E27FC236}">
                  <a16:creationId xmlns:a16="http://schemas.microsoft.com/office/drawing/2014/main" id="{8DA73A9B-6213-48CB-B991-52DA3FD3E9CF}"/>
                </a:ext>
              </a:extLst>
            </p:cNvPr>
            <p:cNvSpPr/>
            <p:nvPr/>
          </p:nvSpPr>
          <p:spPr>
            <a:xfrm rot="1748784">
              <a:off x="5195789" y="335794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1" name="楕円 920">
              <a:extLst>
                <a:ext uri="{FF2B5EF4-FFF2-40B4-BE49-F238E27FC236}">
                  <a16:creationId xmlns:a16="http://schemas.microsoft.com/office/drawing/2014/main" id="{DDAFA144-C2AF-42D2-AD50-BFD6B32044A2}"/>
                </a:ext>
              </a:extLst>
            </p:cNvPr>
            <p:cNvSpPr/>
            <p:nvPr/>
          </p:nvSpPr>
          <p:spPr>
            <a:xfrm>
              <a:off x="2619795" y="329663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2" name="楕円 921">
              <a:extLst>
                <a:ext uri="{FF2B5EF4-FFF2-40B4-BE49-F238E27FC236}">
                  <a16:creationId xmlns:a16="http://schemas.microsoft.com/office/drawing/2014/main" id="{1CF01944-A661-426C-99A9-56BFBF6C4720}"/>
                </a:ext>
              </a:extLst>
            </p:cNvPr>
            <p:cNvSpPr/>
            <p:nvPr/>
          </p:nvSpPr>
          <p:spPr>
            <a:xfrm>
              <a:off x="4010773" y="354707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3" name="楕円 922">
              <a:extLst>
                <a:ext uri="{FF2B5EF4-FFF2-40B4-BE49-F238E27FC236}">
                  <a16:creationId xmlns:a16="http://schemas.microsoft.com/office/drawing/2014/main" id="{F05787B4-9484-43D4-B4F5-F4D04337CBEE}"/>
                </a:ext>
              </a:extLst>
            </p:cNvPr>
            <p:cNvSpPr/>
            <p:nvPr/>
          </p:nvSpPr>
          <p:spPr>
            <a:xfrm>
              <a:off x="4383376" y="350963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4" name="楕円 923">
              <a:extLst>
                <a:ext uri="{FF2B5EF4-FFF2-40B4-BE49-F238E27FC236}">
                  <a16:creationId xmlns:a16="http://schemas.microsoft.com/office/drawing/2014/main" id="{8CFEF4CE-A202-4B8F-BADB-D60C00B3E773}"/>
                </a:ext>
              </a:extLst>
            </p:cNvPr>
            <p:cNvSpPr/>
            <p:nvPr/>
          </p:nvSpPr>
          <p:spPr>
            <a:xfrm>
              <a:off x="3551697" y="338228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5" name="楕円 924">
              <a:extLst>
                <a:ext uri="{FF2B5EF4-FFF2-40B4-BE49-F238E27FC236}">
                  <a16:creationId xmlns:a16="http://schemas.microsoft.com/office/drawing/2014/main" id="{D0BEDA75-D64D-4AC2-A373-5D768287442D}"/>
                </a:ext>
              </a:extLst>
            </p:cNvPr>
            <p:cNvSpPr/>
            <p:nvPr/>
          </p:nvSpPr>
          <p:spPr>
            <a:xfrm>
              <a:off x="5525878" y="34635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6" name="楕円 925">
              <a:extLst>
                <a:ext uri="{FF2B5EF4-FFF2-40B4-BE49-F238E27FC236}">
                  <a16:creationId xmlns:a16="http://schemas.microsoft.com/office/drawing/2014/main" id="{E569A609-41C0-4B82-B9FD-964041B644CE}"/>
                </a:ext>
              </a:extLst>
            </p:cNvPr>
            <p:cNvSpPr/>
            <p:nvPr/>
          </p:nvSpPr>
          <p:spPr>
            <a:xfrm>
              <a:off x="5678278" y="36159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7" name="楕円 926">
              <a:extLst>
                <a:ext uri="{FF2B5EF4-FFF2-40B4-BE49-F238E27FC236}">
                  <a16:creationId xmlns:a16="http://schemas.microsoft.com/office/drawing/2014/main" id="{A467AE33-7EEB-4B6C-BAB8-1F4070A08249}"/>
                </a:ext>
              </a:extLst>
            </p:cNvPr>
            <p:cNvSpPr/>
            <p:nvPr/>
          </p:nvSpPr>
          <p:spPr>
            <a:xfrm>
              <a:off x="6464439" y="35428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8" name="楕円 927">
              <a:extLst>
                <a:ext uri="{FF2B5EF4-FFF2-40B4-BE49-F238E27FC236}">
                  <a16:creationId xmlns:a16="http://schemas.microsoft.com/office/drawing/2014/main" id="{85D99CEA-5D5D-4A3F-BFF8-6BDD8F6A6600}"/>
                </a:ext>
              </a:extLst>
            </p:cNvPr>
            <p:cNvSpPr/>
            <p:nvPr/>
          </p:nvSpPr>
          <p:spPr>
            <a:xfrm rot="1748784">
              <a:off x="6475015" y="332227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9" name="楕円 928">
              <a:extLst>
                <a:ext uri="{FF2B5EF4-FFF2-40B4-BE49-F238E27FC236}">
                  <a16:creationId xmlns:a16="http://schemas.microsoft.com/office/drawing/2014/main" id="{C9686BC6-A655-4758-B2A2-69343649D9F0}"/>
                </a:ext>
              </a:extLst>
            </p:cNvPr>
            <p:cNvSpPr/>
            <p:nvPr/>
          </p:nvSpPr>
          <p:spPr>
            <a:xfrm>
              <a:off x="6050881" y="357849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0" name="楕円 929">
              <a:extLst>
                <a:ext uri="{FF2B5EF4-FFF2-40B4-BE49-F238E27FC236}">
                  <a16:creationId xmlns:a16="http://schemas.microsoft.com/office/drawing/2014/main" id="{46097502-2278-4BFC-800B-0EC460F98B0D}"/>
                </a:ext>
              </a:extLst>
            </p:cNvPr>
            <p:cNvSpPr/>
            <p:nvPr/>
          </p:nvSpPr>
          <p:spPr>
            <a:xfrm>
              <a:off x="4112647" y="34159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1" name="楕円 930">
              <a:extLst>
                <a:ext uri="{FF2B5EF4-FFF2-40B4-BE49-F238E27FC236}">
                  <a16:creationId xmlns:a16="http://schemas.microsoft.com/office/drawing/2014/main" id="{68C2E8E9-F341-45CF-B55F-DE6E242AFE83}"/>
                </a:ext>
              </a:extLst>
            </p:cNvPr>
            <p:cNvSpPr/>
            <p:nvPr/>
          </p:nvSpPr>
          <p:spPr>
            <a:xfrm>
              <a:off x="4222837" y="35343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2" name="楕円 931">
              <a:extLst>
                <a:ext uri="{FF2B5EF4-FFF2-40B4-BE49-F238E27FC236}">
                  <a16:creationId xmlns:a16="http://schemas.microsoft.com/office/drawing/2014/main" id="{F89AA234-E375-4DD5-B89C-32E84F8CD007}"/>
                </a:ext>
              </a:extLst>
            </p:cNvPr>
            <p:cNvSpPr/>
            <p:nvPr/>
          </p:nvSpPr>
          <p:spPr>
            <a:xfrm rot="1748784">
              <a:off x="2582523" y="354855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3" name="楕円 932">
              <a:extLst>
                <a:ext uri="{FF2B5EF4-FFF2-40B4-BE49-F238E27FC236}">
                  <a16:creationId xmlns:a16="http://schemas.microsoft.com/office/drawing/2014/main" id="{E2DB4D07-0D74-4EC1-A216-EC831712FB1D}"/>
                </a:ext>
              </a:extLst>
            </p:cNvPr>
            <p:cNvSpPr/>
            <p:nvPr/>
          </p:nvSpPr>
          <p:spPr>
            <a:xfrm>
              <a:off x="1465484" y="328225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4" name="楕円 933">
              <a:extLst>
                <a:ext uri="{FF2B5EF4-FFF2-40B4-BE49-F238E27FC236}">
                  <a16:creationId xmlns:a16="http://schemas.microsoft.com/office/drawing/2014/main" id="{71ACD65E-2F80-441B-9DDB-98CBD3B5D4F2}"/>
                </a:ext>
              </a:extLst>
            </p:cNvPr>
            <p:cNvSpPr/>
            <p:nvPr/>
          </p:nvSpPr>
          <p:spPr>
            <a:xfrm>
              <a:off x="3237934" y="32516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5" name="楕円 934">
              <a:extLst>
                <a:ext uri="{FF2B5EF4-FFF2-40B4-BE49-F238E27FC236}">
                  <a16:creationId xmlns:a16="http://schemas.microsoft.com/office/drawing/2014/main" id="{AFD64F90-DF7D-47A8-8735-0212FDADF9BA}"/>
                </a:ext>
              </a:extLst>
            </p:cNvPr>
            <p:cNvSpPr/>
            <p:nvPr/>
          </p:nvSpPr>
          <p:spPr>
            <a:xfrm>
              <a:off x="5545275" y="32375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6" name="楕円 935">
              <a:extLst>
                <a:ext uri="{FF2B5EF4-FFF2-40B4-BE49-F238E27FC236}">
                  <a16:creationId xmlns:a16="http://schemas.microsoft.com/office/drawing/2014/main" id="{A56D7B8C-C436-4B75-B302-1AE0D6E7F8D1}"/>
                </a:ext>
              </a:extLst>
            </p:cNvPr>
            <p:cNvSpPr/>
            <p:nvPr/>
          </p:nvSpPr>
          <p:spPr>
            <a:xfrm>
              <a:off x="4224129" y="32307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7" name="楕円 936">
              <a:extLst>
                <a:ext uri="{FF2B5EF4-FFF2-40B4-BE49-F238E27FC236}">
                  <a16:creationId xmlns:a16="http://schemas.microsoft.com/office/drawing/2014/main" id="{76A6DCA5-2B08-4552-846E-D7B51BF703B7}"/>
                </a:ext>
              </a:extLst>
            </p:cNvPr>
            <p:cNvSpPr/>
            <p:nvPr/>
          </p:nvSpPr>
          <p:spPr>
            <a:xfrm>
              <a:off x="4528929" y="35355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8" name="楕円 937">
              <a:extLst>
                <a:ext uri="{FF2B5EF4-FFF2-40B4-BE49-F238E27FC236}">
                  <a16:creationId xmlns:a16="http://schemas.microsoft.com/office/drawing/2014/main" id="{2228B5E1-BF38-4557-8654-F430216E1159}"/>
                </a:ext>
              </a:extLst>
            </p:cNvPr>
            <p:cNvSpPr/>
            <p:nvPr/>
          </p:nvSpPr>
          <p:spPr>
            <a:xfrm rot="1748784">
              <a:off x="4563666" y="331503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9" name="楕円 938">
              <a:extLst>
                <a:ext uri="{FF2B5EF4-FFF2-40B4-BE49-F238E27FC236}">
                  <a16:creationId xmlns:a16="http://schemas.microsoft.com/office/drawing/2014/main" id="{8850101D-1302-4A5B-8D81-F690FF41D500}"/>
                </a:ext>
              </a:extLst>
            </p:cNvPr>
            <p:cNvSpPr/>
            <p:nvPr/>
          </p:nvSpPr>
          <p:spPr>
            <a:xfrm>
              <a:off x="1987672" y="325372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0" name="楕円 939">
              <a:extLst>
                <a:ext uri="{FF2B5EF4-FFF2-40B4-BE49-F238E27FC236}">
                  <a16:creationId xmlns:a16="http://schemas.microsoft.com/office/drawing/2014/main" id="{59F779C5-E8A0-42A3-9422-C6C0813CA767}"/>
                </a:ext>
              </a:extLst>
            </p:cNvPr>
            <p:cNvSpPr/>
            <p:nvPr/>
          </p:nvSpPr>
          <p:spPr>
            <a:xfrm>
              <a:off x="3378650" y="35041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1" name="楕円 940">
              <a:extLst>
                <a:ext uri="{FF2B5EF4-FFF2-40B4-BE49-F238E27FC236}">
                  <a16:creationId xmlns:a16="http://schemas.microsoft.com/office/drawing/2014/main" id="{0ED1D8D1-91C0-4FDC-BBE5-0C571824F600}"/>
                </a:ext>
              </a:extLst>
            </p:cNvPr>
            <p:cNvSpPr/>
            <p:nvPr/>
          </p:nvSpPr>
          <p:spPr>
            <a:xfrm>
              <a:off x="3751253" y="34667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2" name="楕円 941">
              <a:extLst>
                <a:ext uri="{FF2B5EF4-FFF2-40B4-BE49-F238E27FC236}">
                  <a16:creationId xmlns:a16="http://schemas.microsoft.com/office/drawing/2014/main" id="{86403CD0-7439-47B8-B471-C8672A586417}"/>
                </a:ext>
              </a:extLst>
            </p:cNvPr>
            <p:cNvSpPr/>
            <p:nvPr/>
          </p:nvSpPr>
          <p:spPr>
            <a:xfrm>
              <a:off x="2919574" y="333937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3" name="楕円 942">
              <a:extLst>
                <a:ext uri="{FF2B5EF4-FFF2-40B4-BE49-F238E27FC236}">
                  <a16:creationId xmlns:a16="http://schemas.microsoft.com/office/drawing/2014/main" id="{F545D20B-F316-497B-AAF5-BF75718A995E}"/>
                </a:ext>
              </a:extLst>
            </p:cNvPr>
            <p:cNvSpPr/>
            <p:nvPr/>
          </p:nvSpPr>
          <p:spPr>
            <a:xfrm>
              <a:off x="4893755" y="342061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4" name="楕円 943">
              <a:extLst>
                <a:ext uri="{FF2B5EF4-FFF2-40B4-BE49-F238E27FC236}">
                  <a16:creationId xmlns:a16="http://schemas.microsoft.com/office/drawing/2014/main" id="{493A8B05-E3B9-4AB8-8F51-E4450B3235FC}"/>
                </a:ext>
              </a:extLst>
            </p:cNvPr>
            <p:cNvSpPr/>
            <p:nvPr/>
          </p:nvSpPr>
          <p:spPr>
            <a:xfrm>
              <a:off x="5046155" y="357301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5" name="楕円 944">
              <a:extLst>
                <a:ext uri="{FF2B5EF4-FFF2-40B4-BE49-F238E27FC236}">
                  <a16:creationId xmlns:a16="http://schemas.microsoft.com/office/drawing/2014/main" id="{22558F38-CA43-42F4-A4CE-8831F4311B3A}"/>
                </a:ext>
              </a:extLst>
            </p:cNvPr>
            <p:cNvSpPr/>
            <p:nvPr/>
          </p:nvSpPr>
          <p:spPr>
            <a:xfrm>
              <a:off x="5832316" y="34999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6" name="楕円 945">
              <a:extLst>
                <a:ext uri="{FF2B5EF4-FFF2-40B4-BE49-F238E27FC236}">
                  <a16:creationId xmlns:a16="http://schemas.microsoft.com/office/drawing/2014/main" id="{867C8B31-1D61-4A4C-9547-74B0E0AFF7CA}"/>
                </a:ext>
              </a:extLst>
            </p:cNvPr>
            <p:cNvSpPr/>
            <p:nvPr/>
          </p:nvSpPr>
          <p:spPr>
            <a:xfrm rot="1748784">
              <a:off x="5842892" y="32793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7" name="楕円 946">
              <a:extLst>
                <a:ext uri="{FF2B5EF4-FFF2-40B4-BE49-F238E27FC236}">
                  <a16:creationId xmlns:a16="http://schemas.microsoft.com/office/drawing/2014/main" id="{01FB8BA3-BA16-4B1A-91D7-02A99AC7479A}"/>
                </a:ext>
              </a:extLst>
            </p:cNvPr>
            <p:cNvSpPr/>
            <p:nvPr/>
          </p:nvSpPr>
          <p:spPr>
            <a:xfrm>
              <a:off x="5418758" y="35355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8" name="楕円 947">
              <a:extLst>
                <a:ext uri="{FF2B5EF4-FFF2-40B4-BE49-F238E27FC236}">
                  <a16:creationId xmlns:a16="http://schemas.microsoft.com/office/drawing/2014/main" id="{E435DD89-5012-4D8F-B769-7D6AB1F0226B}"/>
                </a:ext>
              </a:extLst>
            </p:cNvPr>
            <p:cNvSpPr/>
            <p:nvPr/>
          </p:nvSpPr>
          <p:spPr>
            <a:xfrm>
              <a:off x="5236514" y="35932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4" name="テキスト ボックス 333">
            <a:extLst>
              <a:ext uri="{FF2B5EF4-FFF2-40B4-BE49-F238E27FC236}">
                <a16:creationId xmlns:a16="http://schemas.microsoft.com/office/drawing/2014/main" id="{28558C74-4962-4D66-BDBF-0A9AD58663DC}"/>
              </a:ext>
            </a:extLst>
          </p:cNvPr>
          <p:cNvSpPr txBox="1"/>
          <p:nvPr/>
        </p:nvSpPr>
        <p:spPr>
          <a:xfrm>
            <a:off x="1169215" y="1098295"/>
            <a:ext cx="1994562"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事例抽出の手順</a:t>
            </a:r>
          </a:p>
        </p:txBody>
      </p:sp>
      <p:sp>
        <p:nvSpPr>
          <p:cNvPr id="338" name="テキスト ボックス 337">
            <a:extLst>
              <a:ext uri="{FF2B5EF4-FFF2-40B4-BE49-F238E27FC236}">
                <a16:creationId xmlns:a16="http://schemas.microsoft.com/office/drawing/2014/main" id="{84151C2E-9253-4390-8AB6-605FD50F107D}"/>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339" name="テキスト ボックス 338">
            <a:extLst>
              <a:ext uri="{FF2B5EF4-FFF2-40B4-BE49-F238E27FC236}">
                <a16:creationId xmlns:a16="http://schemas.microsoft.com/office/drawing/2014/main" id="{36B95C49-2383-49F1-B295-8E2385D1B42E}"/>
              </a:ext>
            </a:extLst>
          </p:cNvPr>
          <p:cNvSpPr txBox="1"/>
          <p:nvPr/>
        </p:nvSpPr>
        <p:spPr>
          <a:xfrm>
            <a:off x="2294468" y="546535"/>
            <a:ext cx="7306264" cy="338554"/>
          </a:xfrm>
          <a:prstGeom prst="rect">
            <a:avLst/>
          </a:prstGeom>
          <a:noFill/>
        </p:spPr>
        <p:txBody>
          <a:bodyPr wrap="square" rtlCol="0">
            <a:spAutoFit/>
          </a:bodyPr>
          <a:lstStyle/>
          <a:p>
            <a:r>
              <a:rPr lang="ja-JP" altLang="en-US" sz="1600" b="1" u="sng" dirty="0"/>
              <a:t>合成図を作成するために使用した事例の抽出方法を以下に示す</a:t>
            </a:r>
            <a:endParaRPr lang="en-US" altLang="ja-JP" sz="1600" b="1" u="sng" dirty="0"/>
          </a:p>
        </p:txBody>
      </p:sp>
      <p:sp>
        <p:nvSpPr>
          <p:cNvPr id="340" name="テキスト ボックス 339">
            <a:extLst>
              <a:ext uri="{FF2B5EF4-FFF2-40B4-BE49-F238E27FC236}">
                <a16:creationId xmlns:a16="http://schemas.microsoft.com/office/drawing/2014/main" id="{ECFFDC91-ACF7-465D-B367-F48E8E21BC1D}"/>
              </a:ext>
            </a:extLst>
          </p:cNvPr>
          <p:cNvSpPr txBox="1"/>
          <p:nvPr/>
        </p:nvSpPr>
        <p:spPr>
          <a:xfrm>
            <a:off x="203402" y="1794935"/>
            <a:ext cx="3186323" cy="400110"/>
          </a:xfrm>
          <a:prstGeom prst="rect">
            <a:avLst/>
          </a:prstGeom>
          <a:noFill/>
        </p:spPr>
        <p:txBody>
          <a:bodyPr wrap="square" rtlCol="0">
            <a:spAutoFit/>
          </a:bodyPr>
          <a:lstStyle/>
          <a:p>
            <a:r>
              <a:rPr lang="en-US" altLang="ja-JP" sz="2000" b="1" dirty="0"/>
              <a:t>1,</a:t>
            </a:r>
            <a:r>
              <a:rPr lang="ja-JP" altLang="en-US" sz="2000" b="1" dirty="0"/>
              <a:t>期間中全ての日</a:t>
            </a:r>
          </a:p>
        </p:txBody>
      </p:sp>
      <p:sp>
        <p:nvSpPr>
          <p:cNvPr id="341" name="テキスト ボックス 340">
            <a:extLst>
              <a:ext uri="{FF2B5EF4-FFF2-40B4-BE49-F238E27FC236}">
                <a16:creationId xmlns:a16="http://schemas.microsoft.com/office/drawing/2014/main" id="{F7FEF1E5-27E0-4FD1-AAF4-E526326A52B1}"/>
              </a:ext>
            </a:extLst>
          </p:cNvPr>
          <p:cNvSpPr txBox="1"/>
          <p:nvPr/>
        </p:nvSpPr>
        <p:spPr>
          <a:xfrm>
            <a:off x="203402" y="2540051"/>
            <a:ext cx="3854380" cy="677108"/>
          </a:xfrm>
          <a:prstGeom prst="rect">
            <a:avLst/>
          </a:prstGeom>
          <a:solidFill>
            <a:schemeClr val="bg1"/>
          </a:solidFill>
        </p:spPr>
        <p:txBody>
          <a:bodyPr wrap="square" rtlCol="0">
            <a:spAutoFit/>
          </a:bodyPr>
          <a:lstStyle/>
          <a:p>
            <a:r>
              <a:rPr lang="en-US" altLang="ja-JP" sz="2000" b="1" dirty="0"/>
              <a:t>2,</a:t>
            </a:r>
            <a:r>
              <a:rPr lang="ja-JP" altLang="en-US" b="1" dirty="0"/>
              <a:t>三重県北部に降雪が起こりやすい</a:t>
            </a:r>
            <a:r>
              <a:rPr lang="ja-JP" altLang="en-US" b="1" dirty="0">
                <a:solidFill>
                  <a:srgbClr val="0070C0"/>
                </a:solidFill>
              </a:rPr>
              <a:t>条件</a:t>
            </a:r>
            <a:r>
              <a:rPr lang="ja-JP" altLang="en-US" b="1" dirty="0"/>
              <a:t>に当てはまる日を抽出</a:t>
            </a:r>
            <a:endParaRPr lang="ja-JP" altLang="en-US" sz="2000" b="1" dirty="0"/>
          </a:p>
        </p:txBody>
      </p:sp>
      <p:sp>
        <p:nvSpPr>
          <p:cNvPr id="342" name="テキスト ボックス 341">
            <a:extLst>
              <a:ext uri="{FF2B5EF4-FFF2-40B4-BE49-F238E27FC236}">
                <a16:creationId xmlns:a16="http://schemas.microsoft.com/office/drawing/2014/main" id="{FAFF4064-EF99-45B7-9115-05D4FECCE1C4}"/>
              </a:ext>
            </a:extLst>
          </p:cNvPr>
          <p:cNvSpPr txBox="1"/>
          <p:nvPr/>
        </p:nvSpPr>
        <p:spPr>
          <a:xfrm>
            <a:off x="8321040" y="0"/>
            <a:ext cx="763597" cy="369332"/>
          </a:xfrm>
          <a:prstGeom prst="rect">
            <a:avLst/>
          </a:prstGeom>
          <a:noFill/>
        </p:spPr>
        <p:txBody>
          <a:bodyPr wrap="square" rtlCol="0">
            <a:spAutoFit/>
          </a:bodyPr>
          <a:lstStyle/>
          <a:p>
            <a:r>
              <a:rPr kumimoji="1" lang="en-US" altLang="ja-JP" dirty="0"/>
              <a:t>13/23</a:t>
            </a:r>
            <a:endParaRPr kumimoji="1" lang="ja-JP" altLang="en-US" dirty="0"/>
          </a:p>
        </p:txBody>
      </p:sp>
    </p:spTree>
    <p:custDataLst>
      <p:tags r:id="rId1"/>
    </p:custDataLst>
    <p:extLst>
      <p:ext uri="{BB962C8B-B14F-4D97-AF65-F5344CB8AC3E}">
        <p14:creationId xmlns:p14="http://schemas.microsoft.com/office/powerpoint/2010/main" val="1050650706"/>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2269 L 0.0026 0.37662 " pathEditMode="relative" rAng="0" ptsTypes="AA">
                                      <p:cBhvr>
                                        <p:cTn id="6" dur="2000" fill="hold"/>
                                        <p:tgtEl>
                                          <p:spTgt spid="894"/>
                                        </p:tgtEl>
                                        <p:attrNameLst>
                                          <p:attrName>ppt_x</p:attrName>
                                          <p:attrName>ppt_y</p:attrName>
                                        </p:attrNameLst>
                                      </p:cBhvr>
                                      <p:rCtr x="122" y="1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四角形: 角を丸くする 1159">
            <a:extLst>
              <a:ext uri="{FF2B5EF4-FFF2-40B4-BE49-F238E27FC236}">
                <a16:creationId xmlns:a16="http://schemas.microsoft.com/office/drawing/2014/main" id="{BF2CB786-F390-4FD7-B7A6-4BAA5D7F7DF3}"/>
              </a:ext>
            </a:extLst>
          </p:cNvPr>
          <p:cNvSpPr/>
          <p:nvPr/>
        </p:nvSpPr>
        <p:spPr>
          <a:xfrm>
            <a:off x="3760515" y="3145887"/>
            <a:ext cx="5274388" cy="51750"/>
          </a:xfrm>
          <a:prstGeom prst="roundRect">
            <a:avLst>
              <a:gd name="adj" fmla="val 140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600" b="1" dirty="0">
              <a:solidFill>
                <a:sysClr val="windowText" lastClr="000000"/>
              </a:solidFill>
            </a:endParaRPr>
          </a:p>
        </p:txBody>
      </p:sp>
      <p:sp>
        <p:nvSpPr>
          <p:cNvPr id="321" name="楕円 320">
            <a:extLst>
              <a:ext uri="{FF2B5EF4-FFF2-40B4-BE49-F238E27FC236}">
                <a16:creationId xmlns:a16="http://schemas.microsoft.com/office/drawing/2014/main" id="{3647EADB-8EC5-47A2-8C3A-AA272D04B2AE}"/>
              </a:ext>
            </a:extLst>
          </p:cNvPr>
          <p:cNvSpPr/>
          <p:nvPr/>
        </p:nvSpPr>
        <p:spPr>
          <a:xfrm>
            <a:off x="7679390" y="4810307"/>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290">
            <a:extLst>
              <a:ext uri="{FF2B5EF4-FFF2-40B4-BE49-F238E27FC236}">
                <a16:creationId xmlns:a16="http://schemas.microsoft.com/office/drawing/2014/main" id="{27BB14B3-2851-4C21-87A5-F0D9167D2E85}"/>
              </a:ext>
            </a:extLst>
          </p:cNvPr>
          <p:cNvSpPr/>
          <p:nvPr/>
        </p:nvSpPr>
        <p:spPr>
          <a:xfrm>
            <a:off x="6991664" y="4777996"/>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楕円 291">
            <a:extLst>
              <a:ext uri="{FF2B5EF4-FFF2-40B4-BE49-F238E27FC236}">
                <a16:creationId xmlns:a16="http://schemas.microsoft.com/office/drawing/2014/main" id="{83C26E44-7534-46F9-A035-34F666B29DF6}"/>
              </a:ext>
            </a:extLst>
          </p:cNvPr>
          <p:cNvSpPr/>
          <p:nvPr/>
        </p:nvSpPr>
        <p:spPr>
          <a:xfrm rot="1748784">
            <a:off x="5621493" y="478987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楕円 292">
            <a:extLst>
              <a:ext uri="{FF2B5EF4-FFF2-40B4-BE49-F238E27FC236}">
                <a16:creationId xmlns:a16="http://schemas.microsoft.com/office/drawing/2014/main" id="{F4A3C4FD-AFEB-4170-8A91-3A2DA2F9B5BD}"/>
              </a:ext>
            </a:extLst>
          </p:cNvPr>
          <p:cNvSpPr/>
          <p:nvPr/>
        </p:nvSpPr>
        <p:spPr>
          <a:xfrm>
            <a:off x="4688419" y="4567432"/>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5DF1C369-F06C-474B-9909-04834ADD3109}"/>
              </a:ext>
            </a:extLst>
          </p:cNvPr>
          <p:cNvSpPr/>
          <p:nvPr/>
        </p:nvSpPr>
        <p:spPr>
          <a:xfrm>
            <a:off x="6168965" y="4541892"/>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楕円 294">
            <a:extLst>
              <a:ext uri="{FF2B5EF4-FFF2-40B4-BE49-F238E27FC236}">
                <a16:creationId xmlns:a16="http://schemas.microsoft.com/office/drawing/2014/main" id="{1ADE66F3-F02B-4355-A367-A9725F395B3A}"/>
              </a:ext>
            </a:extLst>
          </p:cNvPr>
          <p:cNvSpPr/>
          <p:nvPr/>
        </p:nvSpPr>
        <p:spPr>
          <a:xfrm>
            <a:off x="8096310" y="453012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楕円 295">
            <a:extLst>
              <a:ext uri="{FF2B5EF4-FFF2-40B4-BE49-F238E27FC236}">
                <a16:creationId xmlns:a16="http://schemas.microsoft.com/office/drawing/2014/main" id="{FB7E67B5-8FC2-42BE-9F53-6BD371758C93}"/>
              </a:ext>
            </a:extLst>
          </p:cNvPr>
          <p:cNvSpPr/>
          <p:nvPr/>
        </p:nvSpPr>
        <p:spPr>
          <a:xfrm>
            <a:off x="6992744" y="452443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楕円 297">
            <a:extLst>
              <a:ext uri="{FF2B5EF4-FFF2-40B4-BE49-F238E27FC236}">
                <a16:creationId xmlns:a16="http://schemas.microsoft.com/office/drawing/2014/main" id="{83C4FDA7-FBF9-4D86-974B-4259A41845F2}"/>
              </a:ext>
            </a:extLst>
          </p:cNvPr>
          <p:cNvSpPr/>
          <p:nvPr/>
        </p:nvSpPr>
        <p:spPr>
          <a:xfrm rot="1748784">
            <a:off x="7276362" y="4594809"/>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楕円 300">
            <a:extLst>
              <a:ext uri="{FF2B5EF4-FFF2-40B4-BE49-F238E27FC236}">
                <a16:creationId xmlns:a16="http://schemas.microsoft.com/office/drawing/2014/main" id="{941A112C-364D-40F3-B567-C4FB8FDB91AD}"/>
              </a:ext>
            </a:extLst>
          </p:cNvPr>
          <p:cNvSpPr/>
          <p:nvPr/>
        </p:nvSpPr>
        <p:spPr>
          <a:xfrm>
            <a:off x="6597745" y="4721516"/>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楕円 301">
            <a:extLst>
              <a:ext uri="{FF2B5EF4-FFF2-40B4-BE49-F238E27FC236}">
                <a16:creationId xmlns:a16="http://schemas.microsoft.com/office/drawing/2014/main" id="{A129904E-0BB0-4709-A55C-0421284E320C}"/>
              </a:ext>
            </a:extLst>
          </p:cNvPr>
          <p:cNvSpPr/>
          <p:nvPr/>
        </p:nvSpPr>
        <p:spPr>
          <a:xfrm>
            <a:off x="5903036" y="461514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楕円 302">
            <a:extLst>
              <a:ext uri="{FF2B5EF4-FFF2-40B4-BE49-F238E27FC236}">
                <a16:creationId xmlns:a16="http://schemas.microsoft.com/office/drawing/2014/main" id="{37D7128D-4ADD-40BE-B6B2-A2EBE18F72FF}"/>
              </a:ext>
            </a:extLst>
          </p:cNvPr>
          <p:cNvSpPr/>
          <p:nvPr/>
        </p:nvSpPr>
        <p:spPr>
          <a:xfrm>
            <a:off x="7552089" y="468300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楕円 306">
            <a:extLst>
              <a:ext uri="{FF2B5EF4-FFF2-40B4-BE49-F238E27FC236}">
                <a16:creationId xmlns:a16="http://schemas.microsoft.com/office/drawing/2014/main" id="{F09B3911-EF7E-41DA-9713-9D54B167492C}"/>
              </a:ext>
            </a:extLst>
          </p:cNvPr>
          <p:cNvSpPr/>
          <p:nvPr/>
        </p:nvSpPr>
        <p:spPr>
          <a:xfrm>
            <a:off x="7990629" y="4779033"/>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309">
            <a:extLst>
              <a:ext uri="{FF2B5EF4-FFF2-40B4-BE49-F238E27FC236}">
                <a16:creationId xmlns:a16="http://schemas.microsoft.com/office/drawing/2014/main" id="{78F5F9D8-1EF8-43A1-8FCB-4EC7D236326B}"/>
              </a:ext>
            </a:extLst>
          </p:cNvPr>
          <p:cNvSpPr/>
          <p:nvPr/>
        </p:nvSpPr>
        <p:spPr>
          <a:xfrm rot="1748784">
            <a:off x="5748795" y="4917176"/>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楕円 310">
            <a:extLst>
              <a:ext uri="{FF2B5EF4-FFF2-40B4-BE49-F238E27FC236}">
                <a16:creationId xmlns:a16="http://schemas.microsoft.com/office/drawing/2014/main" id="{8C783D10-067E-475C-BAAB-47D9B90DDDEA}"/>
              </a:ext>
            </a:extLst>
          </p:cNvPr>
          <p:cNvSpPr/>
          <p:nvPr/>
        </p:nvSpPr>
        <p:spPr>
          <a:xfrm>
            <a:off x="4815721" y="4694733"/>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312">
            <a:extLst>
              <a:ext uri="{FF2B5EF4-FFF2-40B4-BE49-F238E27FC236}">
                <a16:creationId xmlns:a16="http://schemas.microsoft.com/office/drawing/2014/main" id="{3AF9D3CF-F13A-4C1F-87E3-20A7488D04CE}"/>
              </a:ext>
            </a:extLst>
          </p:cNvPr>
          <p:cNvSpPr/>
          <p:nvPr/>
        </p:nvSpPr>
        <p:spPr>
          <a:xfrm>
            <a:off x="8223611" y="465742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楕円 314">
            <a:extLst>
              <a:ext uri="{FF2B5EF4-FFF2-40B4-BE49-F238E27FC236}">
                <a16:creationId xmlns:a16="http://schemas.microsoft.com/office/drawing/2014/main" id="{C6FBDF85-07A5-4148-84B7-E915A1C83653}"/>
              </a:ext>
            </a:extLst>
          </p:cNvPr>
          <p:cNvSpPr/>
          <p:nvPr/>
        </p:nvSpPr>
        <p:spPr>
          <a:xfrm>
            <a:off x="7374647" y="4906338"/>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楕円 315">
            <a:extLst>
              <a:ext uri="{FF2B5EF4-FFF2-40B4-BE49-F238E27FC236}">
                <a16:creationId xmlns:a16="http://schemas.microsoft.com/office/drawing/2014/main" id="{864A7DDC-EFBB-404F-97FD-D554E5FF8B4C}"/>
              </a:ext>
            </a:extLst>
          </p:cNvPr>
          <p:cNvSpPr/>
          <p:nvPr/>
        </p:nvSpPr>
        <p:spPr>
          <a:xfrm rot="1748784">
            <a:off x="7403664" y="4722110"/>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楕円 319">
            <a:extLst>
              <a:ext uri="{FF2B5EF4-FFF2-40B4-BE49-F238E27FC236}">
                <a16:creationId xmlns:a16="http://schemas.microsoft.com/office/drawing/2014/main" id="{3687F4EE-5F1F-4D97-9963-223EADA373C6}"/>
              </a:ext>
            </a:extLst>
          </p:cNvPr>
          <p:cNvSpPr/>
          <p:nvPr/>
        </p:nvSpPr>
        <p:spPr>
          <a:xfrm>
            <a:off x="6030337" y="4742443"/>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楕円 322">
            <a:extLst>
              <a:ext uri="{FF2B5EF4-FFF2-40B4-BE49-F238E27FC236}">
                <a16:creationId xmlns:a16="http://schemas.microsoft.com/office/drawing/2014/main" id="{1EE20E94-7F99-46AD-B4A6-3146B6734B44}"/>
              </a:ext>
            </a:extLst>
          </p:cNvPr>
          <p:cNvSpPr/>
          <p:nvPr/>
        </p:nvSpPr>
        <p:spPr>
          <a:xfrm>
            <a:off x="8463380" y="487654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楕円 325">
            <a:extLst>
              <a:ext uri="{FF2B5EF4-FFF2-40B4-BE49-F238E27FC236}">
                <a16:creationId xmlns:a16="http://schemas.microsoft.com/office/drawing/2014/main" id="{267E989C-514A-46C0-A630-B9B8C3AB6986}"/>
              </a:ext>
            </a:extLst>
          </p:cNvPr>
          <p:cNvSpPr/>
          <p:nvPr/>
        </p:nvSpPr>
        <p:spPr>
          <a:xfrm>
            <a:off x="6498904" y="477059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7" name="楕円 326">
            <a:extLst>
              <a:ext uri="{FF2B5EF4-FFF2-40B4-BE49-F238E27FC236}">
                <a16:creationId xmlns:a16="http://schemas.microsoft.com/office/drawing/2014/main" id="{2F6CE809-3B6C-4080-ABD7-C42837546D0F}"/>
              </a:ext>
            </a:extLst>
          </p:cNvPr>
          <p:cNvSpPr/>
          <p:nvPr/>
        </p:nvSpPr>
        <p:spPr>
          <a:xfrm>
            <a:off x="6590947" y="4869448"/>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楕円 327">
            <a:extLst>
              <a:ext uri="{FF2B5EF4-FFF2-40B4-BE49-F238E27FC236}">
                <a16:creationId xmlns:a16="http://schemas.microsoft.com/office/drawing/2014/main" id="{6BF513B5-0D97-4B68-89FD-150BD7B417CE}"/>
              </a:ext>
            </a:extLst>
          </p:cNvPr>
          <p:cNvSpPr/>
          <p:nvPr/>
        </p:nvSpPr>
        <p:spPr>
          <a:xfrm rot="1748784">
            <a:off x="5220776" y="4881327"/>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楕円 328">
            <a:extLst>
              <a:ext uri="{FF2B5EF4-FFF2-40B4-BE49-F238E27FC236}">
                <a16:creationId xmlns:a16="http://schemas.microsoft.com/office/drawing/2014/main" id="{CA8DFAC5-F80B-48D8-87A4-271BF737A166}"/>
              </a:ext>
            </a:extLst>
          </p:cNvPr>
          <p:cNvSpPr/>
          <p:nvPr/>
        </p:nvSpPr>
        <p:spPr>
          <a:xfrm>
            <a:off x="4287702" y="465888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楕円 329">
            <a:extLst>
              <a:ext uri="{FF2B5EF4-FFF2-40B4-BE49-F238E27FC236}">
                <a16:creationId xmlns:a16="http://schemas.microsoft.com/office/drawing/2014/main" id="{24A1A1B0-D77A-44FE-86E1-0F3BA5859E48}"/>
              </a:ext>
            </a:extLst>
          </p:cNvPr>
          <p:cNvSpPr/>
          <p:nvPr/>
        </p:nvSpPr>
        <p:spPr>
          <a:xfrm>
            <a:off x="5768247" y="4633344"/>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楕円 331">
            <a:extLst>
              <a:ext uri="{FF2B5EF4-FFF2-40B4-BE49-F238E27FC236}">
                <a16:creationId xmlns:a16="http://schemas.microsoft.com/office/drawing/2014/main" id="{569518A6-B4DF-4FBE-BA8C-C5FD43CDA7A1}"/>
              </a:ext>
            </a:extLst>
          </p:cNvPr>
          <p:cNvSpPr/>
          <p:nvPr/>
        </p:nvSpPr>
        <p:spPr>
          <a:xfrm>
            <a:off x="6592026" y="4615886"/>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楕円 332">
            <a:extLst>
              <a:ext uri="{FF2B5EF4-FFF2-40B4-BE49-F238E27FC236}">
                <a16:creationId xmlns:a16="http://schemas.microsoft.com/office/drawing/2014/main" id="{473B749F-3099-463D-9BBD-A02AA632F3FF}"/>
              </a:ext>
            </a:extLst>
          </p:cNvPr>
          <p:cNvSpPr/>
          <p:nvPr/>
        </p:nvSpPr>
        <p:spPr>
          <a:xfrm>
            <a:off x="6846629" y="4870489"/>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楕円 334">
            <a:extLst>
              <a:ext uri="{FF2B5EF4-FFF2-40B4-BE49-F238E27FC236}">
                <a16:creationId xmlns:a16="http://schemas.microsoft.com/office/drawing/2014/main" id="{95D73085-AF2B-42A0-BEEB-077F28616062}"/>
              </a:ext>
            </a:extLst>
          </p:cNvPr>
          <p:cNvSpPr/>
          <p:nvPr/>
        </p:nvSpPr>
        <p:spPr>
          <a:xfrm>
            <a:off x="4723891" y="4635050"/>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楕円 336">
            <a:extLst>
              <a:ext uri="{FF2B5EF4-FFF2-40B4-BE49-F238E27FC236}">
                <a16:creationId xmlns:a16="http://schemas.microsoft.com/office/drawing/2014/main" id="{5B259E38-6F01-4A60-B234-4270016044B7}"/>
              </a:ext>
            </a:extLst>
          </p:cNvPr>
          <p:cNvSpPr/>
          <p:nvPr/>
        </p:nvSpPr>
        <p:spPr>
          <a:xfrm>
            <a:off x="6197028" y="4812968"/>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楕円 337">
            <a:extLst>
              <a:ext uri="{FF2B5EF4-FFF2-40B4-BE49-F238E27FC236}">
                <a16:creationId xmlns:a16="http://schemas.microsoft.com/office/drawing/2014/main" id="{7281B3DB-9ECD-43D6-900E-4D2748276B4F}"/>
              </a:ext>
            </a:extLst>
          </p:cNvPr>
          <p:cNvSpPr/>
          <p:nvPr/>
        </p:nvSpPr>
        <p:spPr>
          <a:xfrm>
            <a:off x="5502318" y="470659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楕円 339">
            <a:extLst>
              <a:ext uri="{FF2B5EF4-FFF2-40B4-BE49-F238E27FC236}">
                <a16:creationId xmlns:a16="http://schemas.microsoft.com/office/drawing/2014/main" id="{F807E340-C79D-4E0F-8575-B5DB7BE0E0A1}"/>
              </a:ext>
            </a:extLst>
          </p:cNvPr>
          <p:cNvSpPr/>
          <p:nvPr/>
        </p:nvSpPr>
        <p:spPr>
          <a:xfrm>
            <a:off x="7278673" y="4901759"/>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楕円 340">
            <a:extLst>
              <a:ext uri="{FF2B5EF4-FFF2-40B4-BE49-F238E27FC236}">
                <a16:creationId xmlns:a16="http://schemas.microsoft.com/office/drawing/2014/main" id="{04D506B7-4D95-423B-9770-025B27AC8B4F}"/>
              </a:ext>
            </a:extLst>
          </p:cNvPr>
          <p:cNvSpPr/>
          <p:nvPr/>
        </p:nvSpPr>
        <p:spPr>
          <a:xfrm>
            <a:off x="7935361" y="4840692"/>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楕円 341">
            <a:extLst>
              <a:ext uri="{FF2B5EF4-FFF2-40B4-BE49-F238E27FC236}">
                <a16:creationId xmlns:a16="http://schemas.microsoft.com/office/drawing/2014/main" id="{D571AC2E-0520-497E-A678-E7246C97B9AC}"/>
              </a:ext>
            </a:extLst>
          </p:cNvPr>
          <p:cNvSpPr/>
          <p:nvPr/>
        </p:nvSpPr>
        <p:spPr>
          <a:xfrm rot="1748784">
            <a:off x="7944195" y="4656463"/>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楕円 343">
            <a:extLst>
              <a:ext uri="{FF2B5EF4-FFF2-40B4-BE49-F238E27FC236}">
                <a16:creationId xmlns:a16="http://schemas.microsoft.com/office/drawing/2014/main" id="{5901D0D4-6F3C-48B7-8C11-5EDCD562FE86}"/>
              </a:ext>
            </a:extLst>
          </p:cNvPr>
          <p:cNvSpPr/>
          <p:nvPr/>
        </p:nvSpPr>
        <p:spPr>
          <a:xfrm>
            <a:off x="7437682" y="4918680"/>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sp>
        <p:nvSpPr>
          <p:cNvPr id="290" name="矢印: 下 289">
            <a:extLst>
              <a:ext uri="{FF2B5EF4-FFF2-40B4-BE49-F238E27FC236}">
                <a16:creationId xmlns:a16="http://schemas.microsoft.com/office/drawing/2014/main" id="{C7365BAE-20E2-46E5-9E15-7012919D180F}"/>
              </a:ext>
            </a:extLst>
          </p:cNvPr>
          <p:cNvSpPr/>
          <p:nvPr/>
        </p:nvSpPr>
        <p:spPr>
          <a:xfrm>
            <a:off x="6068175" y="3030526"/>
            <a:ext cx="760754" cy="4241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46" name="グループ化 345">
            <a:extLst>
              <a:ext uri="{FF2B5EF4-FFF2-40B4-BE49-F238E27FC236}">
                <a16:creationId xmlns:a16="http://schemas.microsoft.com/office/drawing/2014/main" id="{81B78BD5-5BC3-4EBC-B68B-4A0B080831C6}"/>
              </a:ext>
            </a:extLst>
          </p:cNvPr>
          <p:cNvGrpSpPr/>
          <p:nvPr/>
        </p:nvGrpSpPr>
        <p:grpSpPr>
          <a:xfrm>
            <a:off x="4399378" y="3946633"/>
            <a:ext cx="1843296" cy="1241136"/>
            <a:chOff x="2115194" y="3209683"/>
            <a:chExt cx="1843296" cy="1241136"/>
          </a:xfrm>
        </p:grpSpPr>
        <p:sp>
          <p:nvSpPr>
            <p:cNvPr id="349" name="四角形: 角を丸くする 16">
              <a:extLst>
                <a:ext uri="{FF2B5EF4-FFF2-40B4-BE49-F238E27FC236}">
                  <a16:creationId xmlns:a16="http://schemas.microsoft.com/office/drawing/2014/main" id="{2E270163-467F-4A08-9771-FE0E2D145E92}"/>
                </a:ext>
              </a:extLst>
            </p:cNvPr>
            <p:cNvSpPr/>
            <p:nvPr/>
          </p:nvSpPr>
          <p:spPr>
            <a:xfrm>
              <a:off x="2115194" y="3582572"/>
              <a:ext cx="1843296" cy="86824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テキスト ボックス 349">
              <a:extLst>
                <a:ext uri="{FF2B5EF4-FFF2-40B4-BE49-F238E27FC236}">
                  <a16:creationId xmlns:a16="http://schemas.microsoft.com/office/drawing/2014/main" id="{D4A90F0A-708D-438F-962A-DFB5C8A2516F}"/>
                </a:ext>
              </a:extLst>
            </p:cNvPr>
            <p:cNvSpPr txBox="1"/>
            <p:nvPr/>
          </p:nvSpPr>
          <p:spPr>
            <a:xfrm>
              <a:off x="2299872" y="3209683"/>
              <a:ext cx="1454080" cy="338554"/>
            </a:xfrm>
            <a:prstGeom prst="rect">
              <a:avLst/>
            </a:prstGeom>
            <a:solidFill>
              <a:schemeClr val="accent6">
                <a:lumMod val="40000"/>
                <a:lumOff val="60000"/>
              </a:schemeClr>
            </a:solidFill>
            <a:ln>
              <a:solidFill>
                <a:schemeClr val="tx1"/>
              </a:solidFill>
            </a:ln>
          </p:spPr>
          <p:txBody>
            <a:bodyPr wrap="square" rtlCol="0">
              <a:spAutoFit/>
            </a:bodyPr>
            <a:lstStyle/>
            <a:p>
              <a:r>
                <a:rPr lang="ja-JP" altLang="en-US" sz="1600" b="1" dirty="0">
                  <a:solidFill>
                    <a:sysClr val="windowText" lastClr="000000"/>
                  </a:solidFill>
                </a:rPr>
                <a:t>降雪あり事例</a:t>
              </a:r>
              <a:endParaRPr lang="en-US" altLang="ja-JP" sz="1600" b="1" dirty="0">
                <a:solidFill>
                  <a:sysClr val="windowText" lastClr="000000"/>
                </a:solidFill>
              </a:endParaRPr>
            </a:p>
          </p:txBody>
        </p:sp>
      </p:grpSp>
      <p:grpSp>
        <p:nvGrpSpPr>
          <p:cNvPr id="351" name="グループ化 350">
            <a:extLst>
              <a:ext uri="{FF2B5EF4-FFF2-40B4-BE49-F238E27FC236}">
                <a16:creationId xmlns:a16="http://schemas.microsoft.com/office/drawing/2014/main" id="{9B3BE61E-715C-4A88-ACF2-C10762A8B064}"/>
              </a:ext>
            </a:extLst>
          </p:cNvPr>
          <p:cNvGrpSpPr/>
          <p:nvPr/>
        </p:nvGrpSpPr>
        <p:grpSpPr>
          <a:xfrm>
            <a:off x="6692257" y="3941071"/>
            <a:ext cx="1949217" cy="1246699"/>
            <a:chOff x="4946747" y="3127070"/>
            <a:chExt cx="2982554" cy="1246699"/>
          </a:xfrm>
        </p:grpSpPr>
        <p:sp>
          <p:nvSpPr>
            <p:cNvPr id="352" name="四角形: 角を丸くする 345">
              <a:extLst>
                <a:ext uri="{FF2B5EF4-FFF2-40B4-BE49-F238E27FC236}">
                  <a16:creationId xmlns:a16="http://schemas.microsoft.com/office/drawing/2014/main" id="{BF1592B0-E3BD-4C3B-9521-869D004F67FC}"/>
                </a:ext>
              </a:extLst>
            </p:cNvPr>
            <p:cNvSpPr/>
            <p:nvPr/>
          </p:nvSpPr>
          <p:spPr>
            <a:xfrm>
              <a:off x="4946747" y="3503958"/>
              <a:ext cx="2982554" cy="8698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テキスト ボックス 352">
              <a:extLst>
                <a:ext uri="{FF2B5EF4-FFF2-40B4-BE49-F238E27FC236}">
                  <a16:creationId xmlns:a16="http://schemas.microsoft.com/office/drawing/2014/main" id="{514AE194-0519-4CFC-A5DF-C896DA4E9841}"/>
                </a:ext>
              </a:extLst>
            </p:cNvPr>
            <p:cNvSpPr txBox="1"/>
            <p:nvPr/>
          </p:nvSpPr>
          <p:spPr>
            <a:xfrm>
              <a:off x="5336290" y="3127070"/>
              <a:ext cx="2220184" cy="338554"/>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sz="1600" b="1" dirty="0">
                  <a:solidFill>
                    <a:sysClr val="windowText" lastClr="000000"/>
                  </a:solidFill>
                </a:rPr>
                <a:t>降雪なし事例</a:t>
              </a:r>
              <a:endParaRPr lang="en-US" altLang="ja-JP" sz="1600" b="1" dirty="0">
                <a:solidFill>
                  <a:sysClr val="windowText" lastClr="000000"/>
                </a:solidFill>
              </a:endParaRPr>
            </a:p>
          </p:txBody>
        </p:sp>
      </p:grpSp>
      <p:sp>
        <p:nvSpPr>
          <p:cNvPr id="354" name="テキスト ボックス 353">
            <a:extLst>
              <a:ext uri="{FF2B5EF4-FFF2-40B4-BE49-F238E27FC236}">
                <a16:creationId xmlns:a16="http://schemas.microsoft.com/office/drawing/2014/main" id="{37C51AE6-AD86-4727-B350-6E306AA83EF5}"/>
              </a:ext>
            </a:extLst>
          </p:cNvPr>
          <p:cNvSpPr txBox="1"/>
          <p:nvPr/>
        </p:nvSpPr>
        <p:spPr>
          <a:xfrm>
            <a:off x="203402" y="4367573"/>
            <a:ext cx="3744346" cy="707886"/>
          </a:xfrm>
          <a:prstGeom prst="rect">
            <a:avLst/>
          </a:prstGeom>
          <a:noFill/>
        </p:spPr>
        <p:txBody>
          <a:bodyPr wrap="square" rtlCol="0">
            <a:spAutoFit/>
          </a:bodyPr>
          <a:lstStyle/>
          <a:p>
            <a:r>
              <a:rPr lang="en-US" altLang="ja-JP" sz="2000" b="1" dirty="0"/>
              <a:t>3,</a:t>
            </a:r>
            <a:r>
              <a:rPr lang="ja-JP" altLang="en-US" sz="2000" b="1" dirty="0"/>
              <a:t>四日市のアメダスを基準に</a:t>
            </a:r>
            <a:endParaRPr lang="en-US" altLang="ja-JP" sz="2000" b="1" dirty="0"/>
          </a:p>
          <a:p>
            <a:r>
              <a:rPr lang="ja-JP" altLang="en-US" sz="2000" b="1" dirty="0">
                <a:solidFill>
                  <a:schemeClr val="accent6">
                    <a:lumMod val="75000"/>
                  </a:schemeClr>
                </a:solidFill>
              </a:rPr>
              <a:t>降雪あり</a:t>
            </a:r>
            <a:r>
              <a:rPr lang="ja-JP" altLang="en-US" sz="2000" b="1" dirty="0"/>
              <a:t>と</a:t>
            </a:r>
            <a:r>
              <a:rPr lang="ja-JP" altLang="en-US" sz="2000" b="1" dirty="0">
                <a:solidFill>
                  <a:schemeClr val="accent4">
                    <a:lumMod val="50000"/>
                  </a:schemeClr>
                </a:solidFill>
              </a:rPr>
              <a:t>降雪なし</a:t>
            </a:r>
            <a:r>
              <a:rPr lang="ja-JP" altLang="en-US" sz="2000" b="1" dirty="0"/>
              <a:t>に分ける</a:t>
            </a:r>
          </a:p>
        </p:txBody>
      </p:sp>
      <p:grpSp>
        <p:nvGrpSpPr>
          <p:cNvPr id="884" name="グループ化 883">
            <a:extLst>
              <a:ext uri="{FF2B5EF4-FFF2-40B4-BE49-F238E27FC236}">
                <a16:creationId xmlns:a16="http://schemas.microsoft.com/office/drawing/2014/main" id="{9BDC48F5-C0B2-44EE-BD07-181854F26544}"/>
              </a:ext>
            </a:extLst>
          </p:cNvPr>
          <p:cNvGrpSpPr/>
          <p:nvPr/>
        </p:nvGrpSpPr>
        <p:grpSpPr>
          <a:xfrm>
            <a:off x="4372864" y="1668644"/>
            <a:ext cx="4662051" cy="816280"/>
            <a:chOff x="1668411" y="1480108"/>
            <a:chExt cx="5478252" cy="959189"/>
          </a:xfrm>
        </p:grpSpPr>
        <p:sp>
          <p:nvSpPr>
            <p:cNvPr id="885" name="楕円 884">
              <a:extLst>
                <a:ext uri="{FF2B5EF4-FFF2-40B4-BE49-F238E27FC236}">
                  <a16:creationId xmlns:a16="http://schemas.microsoft.com/office/drawing/2014/main" id="{9C9CF731-8C09-4DED-8C6E-4777C03AAE4B}"/>
                </a:ext>
              </a:extLst>
            </p:cNvPr>
            <p:cNvSpPr/>
            <p:nvPr/>
          </p:nvSpPr>
          <p:spPr>
            <a:xfrm>
              <a:off x="3755036" y="20283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6" name="楕円 885">
              <a:extLst>
                <a:ext uri="{FF2B5EF4-FFF2-40B4-BE49-F238E27FC236}">
                  <a16:creationId xmlns:a16="http://schemas.microsoft.com/office/drawing/2014/main" id="{16106F66-4552-4ADE-B641-2D6B84AD76E1}"/>
                </a:ext>
              </a:extLst>
            </p:cNvPr>
            <p:cNvSpPr/>
            <p:nvPr/>
          </p:nvSpPr>
          <p:spPr>
            <a:xfrm rot="1748784">
              <a:off x="4836365" y="2001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7" name="楕円 886">
              <a:extLst>
                <a:ext uri="{FF2B5EF4-FFF2-40B4-BE49-F238E27FC236}">
                  <a16:creationId xmlns:a16="http://schemas.microsoft.com/office/drawing/2014/main" id="{0901CBAA-AA5F-47C0-A947-86C9B4D03B62}"/>
                </a:ext>
              </a:extLst>
            </p:cNvPr>
            <p:cNvSpPr/>
            <p:nvPr/>
          </p:nvSpPr>
          <p:spPr>
            <a:xfrm>
              <a:off x="4608273" y="20677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8" name="楕円 887">
              <a:extLst>
                <a:ext uri="{FF2B5EF4-FFF2-40B4-BE49-F238E27FC236}">
                  <a16:creationId xmlns:a16="http://schemas.microsoft.com/office/drawing/2014/main" id="{73BBC0E3-BF65-4EA7-994E-E4B609FCF483}"/>
                </a:ext>
              </a:extLst>
            </p:cNvPr>
            <p:cNvSpPr/>
            <p:nvPr/>
          </p:nvSpPr>
          <p:spPr>
            <a:xfrm rot="1748784">
              <a:off x="2967959" y="20820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9" name="楕円 888">
              <a:extLst>
                <a:ext uri="{FF2B5EF4-FFF2-40B4-BE49-F238E27FC236}">
                  <a16:creationId xmlns:a16="http://schemas.microsoft.com/office/drawing/2014/main" id="{5C0AB387-67ED-4B6C-B09C-88CC9AD86041}"/>
                </a:ext>
              </a:extLst>
            </p:cNvPr>
            <p:cNvSpPr/>
            <p:nvPr/>
          </p:nvSpPr>
          <p:spPr>
            <a:xfrm>
              <a:off x="2821331" y="2198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0" name="楕円 889">
              <a:extLst>
                <a:ext uri="{FF2B5EF4-FFF2-40B4-BE49-F238E27FC236}">
                  <a16:creationId xmlns:a16="http://schemas.microsoft.com/office/drawing/2014/main" id="{110850CC-5D73-4C31-9199-C99CAEA9FDE1}"/>
                </a:ext>
              </a:extLst>
            </p:cNvPr>
            <p:cNvSpPr/>
            <p:nvPr/>
          </p:nvSpPr>
          <p:spPr>
            <a:xfrm rot="1748784">
              <a:off x="6182102"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1" name="楕円 890">
              <a:extLst>
                <a:ext uri="{FF2B5EF4-FFF2-40B4-BE49-F238E27FC236}">
                  <a16:creationId xmlns:a16="http://schemas.microsoft.com/office/drawing/2014/main" id="{DCD53A9F-C452-4663-8455-E6D2429ADD7D}"/>
                </a:ext>
              </a:extLst>
            </p:cNvPr>
            <p:cNvSpPr/>
            <p:nvPr/>
          </p:nvSpPr>
          <p:spPr>
            <a:xfrm>
              <a:off x="5978171"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2" name="楕円 891">
              <a:extLst>
                <a:ext uri="{FF2B5EF4-FFF2-40B4-BE49-F238E27FC236}">
                  <a16:creationId xmlns:a16="http://schemas.microsoft.com/office/drawing/2014/main" id="{4D0F5830-54A1-4AA5-A2F7-6295CB594D67}"/>
                </a:ext>
              </a:extLst>
            </p:cNvPr>
            <p:cNvSpPr/>
            <p:nvPr/>
          </p:nvSpPr>
          <p:spPr>
            <a:xfrm rot="1748784">
              <a:off x="6115591"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3" name="楕円 892">
              <a:extLst>
                <a:ext uri="{FF2B5EF4-FFF2-40B4-BE49-F238E27FC236}">
                  <a16:creationId xmlns:a16="http://schemas.microsoft.com/office/drawing/2014/main" id="{78D66F23-2902-460E-9910-E84D36D784B2}"/>
                </a:ext>
              </a:extLst>
            </p:cNvPr>
            <p:cNvSpPr/>
            <p:nvPr/>
          </p:nvSpPr>
          <p:spPr>
            <a:xfrm>
              <a:off x="5911660"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4" name="グループ化 893">
              <a:extLst>
                <a:ext uri="{FF2B5EF4-FFF2-40B4-BE49-F238E27FC236}">
                  <a16:creationId xmlns:a16="http://schemas.microsoft.com/office/drawing/2014/main" id="{5280EB2D-B6EA-4940-93C0-5CACB506CE7E}"/>
                </a:ext>
              </a:extLst>
            </p:cNvPr>
            <p:cNvGrpSpPr/>
            <p:nvPr/>
          </p:nvGrpSpPr>
          <p:grpSpPr>
            <a:xfrm>
              <a:off x="1668411" y="1480108"/>
              <a:ext cx="5478252" cy="959189"/>
              <a:chOff x="1668414" y="1480106"/>
              <a:chExt cx="5478264" cy="959190"/>
            </a:xfrm>
          </p:grpSpPr>
          <p:sp>
            <p:nvSpPr>
              <p:cNvPr id="895" name="楕円 894">
                <a:extLst>
                  <a:ext uri="{FF2B5EF4-FFF2-40B4-BE49-F238E27FC236}">
                    <a16:creationId xmlns:a16="http://schemas.microsoft.com/office/drawing/2014/main" id="{37DE4D73-8803-485E-BC68-24E4BA571AE4}"/>
                  </a:ext>
                </a:extLst>
              </p:cNvPr>
              <p:cNvSpPr/>
              <p:nvPr/>
            </p:nvSpPr>
            <p:spPr>
              <a:xfrm>
                <a:off x="1755827" y="16633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6" name="楕円 895">
                <a:extLst>
                  <a:ext uri="{FF2B5EF4-FFF2-40B4-BE49-F238E27FC236}">
                    <a16:creationId xmlns:a16="http://schemas.microsoft.com/office/drawing/2014/main" id="{CB7940F0-B19E-47C4-B524-522C777AEC82}"/>
                  </a:ext>
                </a:extLst>
              </p:cNvPr>
              <p:cNvSpPr/>
              <p:nvPr/>
            </p:nvSpPr>
            <p:spPr>
              <a:xfrm>
                <a:off x="1850923" y="1815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7" name="楕円 896">
                <a:extLst>
                  <a:ext uri="{FF2B5EF4-FFF2-40B4-BE49-F238E27FC236}">
                    <a16:creationId xmlns:a16="http://schemas.microsoft.com/office/drawing/2014/main" id="{930D6165-8B43-4B71-AC84-4CE011CEE88C}"/>
                  </a:ext>
                </a:extLst>
              </p:cNvPr>
              <p:cNvSpPr/>
              <p:nvPr/>
            </p:nvSpPr>
            <p:spPr>
              <a:xfrm>
                <a:off x="1668414" y="19104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8" name="楕円 897">
                <a:extLst>
                  <a:ext uri="{FF2B5EF4-FFF2-40B4-BE49-F238E27FC236}">
                    <a16:creationId xmlns:a16="http://schemas.microsoft.com/office/drawing/2014/main" id="{C1BB9D99-AA42-4D1F-B5F8-31622134E84F}"/>
                  </a:ext>
                </a:extLst>
              </p:cNvPr>
              <p:cNvSpPr/>
              <p:nvPr/>
            </p:nvSpPr>
            <p:spPr>
              <a:xfrm>
                <a:off x="1820814" y="20628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9" name="楕円 898">
                <a:extLst>
                  <a:ext uri="{FF2B5EF4-FFF2-40B4-BE49-F238E27FC236}">
                    <a16:creationId xmlns:a16="http://schemas.microsoft.com/office/drawing/2014/main" id="{D41CDAC3-7E0F-43E0-85D7-D1E2F6A59E83}"/>
                  </a:ext>
                </a:extLst>
              </p:cNvPr>
              <p:cNvSpPr/>
              <p:nvPr/>
            </p:nvSpPr>
            <p:spPr>
              <a:xfrm>
                <a:off x="1725982" y="187340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0" name="楕円 899">
                <a:extLst>
                  <a:ext uri="{FF2B5EF4-FFF2-40B4-BE49-F238E27FC236}">
                    <a16:creationId xmlns:a16="http://schemas.microsoft.com/office/drawing/2014/main" id="{81842E50-0282-456C-B60F-15F9F9711073}"/>
                  </a:ext>
                </a:extLst>
              </p:cNvPr>
              <p:cNvSpPr/>
              <p:nvPr/>
            </p:nvSpPr>
            <p:spPr>
              <a:xfrm>
                <a:off x="3797820" y="1597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1" name="楕円 900">
                <a:extLst>
                  <a:ext uri="{FF2B5EF4-FFF2-40B4-BE49-F238E27FC236}">
                    <a16:creationId xmlns:a16="http://schemas.microsoft.com/office/drawing/2014/main" id="{E5C508BB-9902-407C-AC93-26B93175E285}"/>
                  </a:ext>
                </a:extLst>
              </p:cNvPr>
              <p:cNvSpPr/>
              <p:nvPr/>
            </p:nvSpPr>
            <p:spPr>
              <a:xfrm>
                <a:off x="3950220" y="17497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2" name="楕円 901">
                <a:extLst>
                  <a:ext uri="{FF2B5EF4-FFF2-40B4-BE49-F238E27FC236}">
                    <a16:creationId xmlns:a16="http://schemas.microsoft.com/office/drawing/2014/main" id="{8D002A0F-7D6D-4FC2-9B44-0800A38A7222}"/>
                  </a:ext>
                </a:extLst>
              </p:cNvPr>
              <p:cNvSpPr/>
              <p:nvPr/>
            </p:nvSpPr>
            <p:spPr>
              <a:xfrm>
                <a:off x="2129269" y="17168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3" name="楕円 902">
                <a:extLst>
                  <a:ext uri="{FF2B5EF4-FFF2-40B4-BE49-F238E27FC236}">
                    <a16:creationId xmlns:a16="http://schemas.microsoft.com/office/drawing/2014/main" id="{4920D1A2-1AD8-44FD-80D1-38599910A07B}"/>
                  </a:ext>
                </a:extLst>
              </p:cNvPr>
              <p:cNvSpPr/>
              <p:nvPr/>
            </p:nvSpPr>
            <p:spPr>
              <a:xfrm>
                <a:off x="4229599" y="20545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4" name="楕円 903">
                <a:extLst>
                  <a:ext uri="{FF2B5EF4-FFF2-40B4-BE49-F238E27FC236}">
                    <a16:creationId xmlns:a16="http://schemas.microsoft.com/office/drawing/2014/main" id="{DCA1EF2B-0FA1-445D-9B4B-5D7AAA8009E3}"/>
                  </a:ext>
                </a:extLst>
              </p:cNvPr>
              <p:cNvSpPr/>
              <p:nvPr/>
            </p:nvSpPr>
            <p:spPr>
              <a:xfrm>
                <a:off x="4381999" y="22069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5" name="楕円 904">
                <a:extLst>
                  <a:ext uri="{FF2B5EF4-FFF2-40B4-BE49-F238E27FC236}">
                    <a16:creationId xmlns:a16="http://schemas.microsoft.com/office/drawing/2014/main" id="{87E1F8FE-4A21-4D67-A01F-FE5FC7AB1E78}"/>
                  </a:ext>
                </a:extLst>
              </p:cNvPr>
              <p:cNvSpPr/>
              <p:nvPr/>
            </p:nvSpPr>
            <p:spPr>
              <a:xfrm>
                <a:off x="3397918" y="19271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6" name="楕円 905">
                <a:extLst>
                  <a:ext uri="{FF2B5EF4-FFF2-40B4-BE49-F238E27FC236}">
                    <a16:creationId xmlns:a16="http://schemas.microsoft.com/office/drawing/2014/main" id="{D8FB1D32-74FA-4490-8F7B-17F3BB0B284F}"/>
                  </a:ext>
                </a:extLst>
              </p:cNvPr>
              <p:cNvSpPr/>
              <p:nvPr/>
            </p:nvSpPr>
            <p:spPr>
              <a:xfrm rot="1748784">
                <a:off x="2410973" y="18991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7" name="楕円 906">
                <a:extLst>
                  <a:ext uri="{FF2B5EF4-FFF2-40B4-BE49-F238E27FC236}">
                    <a16:creationId xmlns:a16="http://schemas.microsoft.com/office/drawing/2014/main" id="{1E40FB71-885C-425F-AEC7-6B0208418E35}"/>
                  </a:ext>
                </a:extLst>
              </p:cNvPr>
              <p:cNvSpPr/>
              <p:nvPr/>
            </p:nvSpPr>
            <p:spPr>
              <a:xfrm rot="1748784">
                <a:off x="2931994" y="1578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8" name="楕円 907">
                <a:extLst>
                  <a:ext uri="{FF2B5EF4-FFF2-40B4-BE49-F238E27FC236}">
                    <a16:creationId xmlns:a16="http://schemas.microsoft.com/office/drawing/2014/main" id="{DBEB32AC-D7E6-4D4C-AD51-0A44CCF72EFE}"/>
                  </a:ext>
                </a:extLst>
              </p:cNvPr>
              <p:cNvSpPr/>
              <p:nvPr/>
            </p:nvSpPr>
            <p:spPr>
              <a:xfrm rot="1748784">
                <a:off x="4526756" y="16459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9" name="楕円 908">
                <a:extLst>
                  <a:ext uri="{FF2B5EF4-FFF2-40B4-BE49-F238E27FC236}">
                    <a16:creationId xmlns:a16="http://schemas.microsoft.com/office/drawing/2014/main" id="{C4B649E1-AFDE-4F68-8954-482DDB7C6BD7}"/>
                  </a:ext>
                </a:extLst>
              </p:cNvPr>
              <p:cNvSpPr/>
              <p:nvPr/>
            </p:nvSpPr>
            <p:spPr>
              <a:xfrm rot="1748784">
                <a:off x="4679156" y="17983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0" name="楕円 909">
                <a:extLst>
                  <a:ext uri="{FF2B5EF4-FFF2-40B4-BE49-F238E27FC236}">
                    <a16:creationId xmlns:a16="http://schemas.microsoft.com/office/drawing/2014/main" id="{04461CC0-6929-43DF-9292-F2149AA2917C}"/>
                  </a:ext>
                </a:extLst>
              </p:cNvPr>
              <p:cNvSpPr/>
              <p:nvPr/>
            </p:nvSpPr>
            <p:spPr>
              <a:xfrm>
                <a:off x="2517828" y="159019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1" name="楕円 910">
                <a:extLst>
                  <a:ext uri="{FF2B5EF4-FFF2-40B4-BE49-F238E27FC236}">
                    <a16:creationId xmlns:a16="http://schemas.microsoft.com/office/drawing/2014/main" id="{A251BAAD-6203-4B83-A4C6-EE112BEDA6B0}"/>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2" name="楕円 911">
                <a:extLst>
                  <a:ext uri="{FF2B5EF4-FFF2-40B4-BE49-F238E27FC236}">
                    <a16:creationId xmlns:a16="http://schemas.microsoft.com/office/drawing/2014/main" id="{5E87BE1D-5945-46A2-99F4-EA87D3B3B358}"/>
                  </a:ext>
                </a:extLst>
              </p:cNvPr>
              <p:cNvSpPr/>
              <p:nvPr/>
            </p:nvSpPr>
            <p:spPr>
              <a:xfrm>
                <a:off x="2430416"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3" name="楕円 912">
                <a:extLst>
                  <a:ext uri="{FF2B5EF4-FFF2-40B4-BE49-F238E27FC236}">
                    <a16:creationId xmlns:a16="http://schemas.microsoft.com/office/drawing/2014/main" id="{A69B3687-CC85-4B89-857F-752325CFC5B4}"/>
                  </a:ext>
                </a:extLst>
              </p:cNvPr>
              <p:cNvSpPr/>
              <p:nvPr/>
            </p:nvSpPr>
            <p:spPr>
              <a:xfrm>
                <a:off x="2444038" y="177748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4" name="楕円 913">
                <a:extLst>
                  <a:ext uri="{FF2B5EF4-FFF2-40B4-BE49-F238E27FC236}">
                    <a16:creationId xmlns:a16="http://schemas.microsoft.com/office/drawing/2014/main" id="{E465AB3B-A33F-478D-BD09-7F9BFFAE2473}"/>
                  </a:ext>
                </a:extLst>
              </p:cNvPr>
              <p:cNvSpPr/>
              <p:nvPr/>
            </p:nvSpPr>
            <p:spPr>
              <a:xfrm>
                <a:off x="2095771" y="17426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5" name="楕円 914">
                <a:extLst>
                  <a:ext uri="{FF2B5EF4-FFF2-40B4-BE49-F238E27FC236}">
                    <a16:creationId xmlns:a16="http://schemas.microsoft.com/office/drawing/2014/main" id="{3492C9A1-3FE4-4F94-BD31-F6B396829D0B}"/>
                  </a:ext>
                </a:extLst>
              </p:cNvPr>
              <p:cNvSpPr/>
              <p:nvPr/>
            </p:nvSpPr>
            <p:spPr>
              <a:xfrm>
                <a:off x="1736217" y="15682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6" name="楕円 915">
                <a:extLst>
                  <a:ext uri="{FF2B5EF4-FFF2-40B4-BE49-F238E27FC236}">
                    <a16:creationId xmlns:a16="http://schemas.microsoft.com/office/drawing/2014/main" id="{D864B161-3B5D-4B14-AC55-F81E5CD9D8E6}"/>
                  </a:ext>
                </a:extLst>
              </p:cNvPr>
              <p:cNvSpPr/>
              <p:nvPr/>
            </p:nvSpPr>
            <p:spPr>
              <a:xfrm>
                <a:off x="1888617" y="17206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7" name="楕円 916">
                <a:extLst>
                  <a:ext uri="{FF2B5EF4-FFF2-40B4-BE49-F238E27FC236}">
                    <a16:creationId xmlns:a16="http://schemas.microsoft.com/office/drawing/2014/main" id="{204711E2-B29E-4595-B24C-5122C1965709}"/>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8" name="楕円 917">
                <a:extLst>
                  <a:ext uri="{FF2B5EF4-FFF2-40B4-BE49-F238E27FC236}">
                    <a16:creationId xmlns:a16="http://schemas.microsoft.com/office/drawing/2014/main" id="{0B13EB60-841A-42AA-86EB-E28EB2653698}"/>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9" name="楕円 918">
                <a:extLst>
                  <a:ext uri="{FF2B5EF4-FFF2-40B4-BE49-F238E27FC236}">
                    <a16:creationId xmlns:a16="http://schemas.microsoft.com/office/drawing/2014/main" id="{4C02C01B-E604-44EC-8DBB-D38BAF7DA9EE}"/>
                  </a:ext>
                </a:extLst>
              </p:cNvPr>
              <p:cNvSpPr/>
              <p:nvPr/>
            </p:nvSpPr>
            <p:spPr>
              <a:xfrm>
                <a:off x="1706374" y="17783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0" name="楕円 919">
                <a:extLst>
                  <a:ext uri="{FF2B5EF4-FFF2-40B4-BE49-F238E27FC236}">
                    <a16:creationId xmlns:a16="http://schemas.microsoft.com/office/drawing/2014/main" id="{17B13FDF-4B5C-4C50-A556-E3E1E2305B10}"/>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1" name="楕円 920">
                <a:extLst>
                  <a:ext uri="{FF2B5EF4-FFF2-40B4-BE49-F238E27FC236}">
                    <a16:creationId xmlns:a16="http://schemas.microsoft.com/office/drawing/2014/main" id="{8AAAE9A9-788A-4D62-B755-7D053CD5E6DD}"/>
                  </a:ext>
                </a:extLst>
              </p:cNvPr>
              <p:cNvSpPr/>
              <p:nvPr/>
            </p:nvSpPr>
            <p:spPr>
              <a:xfrm>
                <a:off x="4322824" y="17122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2" name="楕円 921">
                <a:extLst>
                  <a:ext uri="{FF2B5EF4-FFF2-40B4-BE49-F238E27FC236}">
                    <a16:creationId xmlns:a16="http://schemas.microsoft.com/office/drawing/2014/main" id="{77791046-C8BA-49E0-A53B-A3C441E8D42C}"/>
                  </a:ext>
                </a:extLst>
              </p:cNvPr>
              <p:cNvSpPr/>
              <p:nvPr/>
            </p:nvSpPr>
            <p:spPr>
              <a:xfrm rot="1748784">
                <a:off x="2704965" y="1522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3" name="楕円 922">
                <a:extLst>
                  <a:ext uri="{FF2B5EF4-FFF2-40B4-BE49-F238E27FC236}">
                    <a16:creationId xmlns:a16="http://schemas.microsoft.com/office/drawing/2014/main" id="{F2EF609B-5EB2-423F-92BE-5C257BE7FC4E}"/>
                  </a:ext>
                </a:extLst>
              </p:cNvPr>
              <p:cNvSpPr/>
              <p:nvPr/>
            </p:nvSpPr>
            <p:spPr>
              <a:xfrm rot="1748784">
                <a:off x="2465153" y="16167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4" name="楕円 923">
                <a:extLst>
                  <a:ext uri="{FF2B5EF4-FFF2-40B4-BE49-F238E27FC236}">
                    <a16:creationId xmlns:a16="http://schemas.microsoft.com/office/drawing/2014/main" id="{6784C362-2C16-44D0-A529-F8209AB71D63}"/>
                  </a:ext>
                </a:extLst>
              </p:cNvPr>
              <p:cNvSpPr/>
              <p:nvPr/>
            </p:nvSpPr>
            <p:spPr>
              <a:xfrm>
                <a:off x="3134990" y="20333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5" name="楕円 924">
                <a:extLst>
                  <a:ext uri="{FF2B5EF4-FFF2-40B4-BE49-F238E27FC236}">
                    <a16:creationId xmlns:a16="http://schemas.microsoft.com/office/drawing/2014/main" id="{E93E4008-B63C-4932-BF90-824F8DDC68A9}"/>
                  </a:ext>
                </a:extLst>
              </p:cNvPr>
              <p:cNvSpPr/>
              <p:nvPr/>
            </p:nvSpPr>
            <p:spPr>
              <a:xfrm>
                <a:off x="3384088" y="1971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6" name="楕円 925">
                <a:extLst>
                  <a:ext uri="{FF2B5EF4-FFF2-40B4-BE49-F238E27FC236}">
                    <a16:creationId xmlns:a16="http://schemas.microsoft.com/office/drawing/2014/main" id="{73B041C8-429B-46DB-A823-EFDAA2301E9A}"/>
                  </a:ext>
                </a:extLst>
              </p:cNvPr>
              <p:cNvSpPr/>
              <p:nvPr/>
            </p:nvSpPr>
            <p:spPr>
              <a:xfrm>
                <a:off x="2794713" y="16772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7" name="楕円 926">
                <a:extLst>
                  <a:ext uri="{FF2B5EF4-FFF2-40B4-BE49-F238E27FC236}">
                    <a16:creationId xmlns:a16="http://schemas.microsoft.com/office/drawing/2014/main" id="{F3490290-2310-4650-90EE-E82D17C180B7}"/>
                  </a:ext>
                </a:extLst>
              </p:cNvPr>
              <p:cNvSpPr/>
              <p:nvPr/>
            </p:nvSpPr>
            <p:spPr>
              <a:xfrm>
                <a:off x="2947113" y="18296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8" name="楕円 927">
                <a:extLst>
                  <a:ext uri="{FF2B5EF4-FFF2-40B4-BE49-F238E27FC236}">
                    <a16:creationId xmlns:a16="http://schemas.microsoft.com/office/drawing/2014/main" id="{88F4F0B8-B423-4BAC-B5A7-4A1C0056FB96}"/>
                  </a:ext>
                </a:extLst>
              </p:cNvPr>
              <p:cNvSpPr/>
              <p:nvPr/>
            </p:nvSpPr>
            <p:spPr>
              <a:xfrm>
                <a:off x="2994689" y="200702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9" name="楕円 928">
                <a:extLst>
                  <a:ext uri="{FF2B5EF4-FFF2-40B4-BE49-F238E27FC236}">
                    <a16:creationId xmlns:a16="http://schemas.microsoft.com/office/drawing/2014/main" id="{7D7A4053-9E0F-4901-B430-070A241D4D3F}"/>
                  </a:ext>
                </a:extLst>
              </p:cNvPr>
              <p:cNvSpPr/>
              <p:nvPr/>
            </p:nvSpPr>
            <p:spPr>
              <a:xfrm>
                <a:off x="2612468" y="17349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0" name="楕円 929">
                <a:extLst>
                  <a:ext uri="{FF2B5EF4-FFF2-40B4-BE49-F238E27FC236}">
                    <a16:creationId xmlns:a16="http://schemas.microsoft.com/office/drawing/2014/main" id="{80AE42A6-071C-4542-91C2-CEE606951D91}"/>
                  </a:ext>
                </a:extLst>
              </p:cNvPr>
              <p:cNvSpPr/>
              <p:nvPr/>
            </p:nvSpPr>
            <p:spPr>
              <a:xfrm rot="1748784">
                <a:off x="3763460" y="16310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1" name="楕円 930">
                <a:extLst>
                  <a:ext uri="{FF2B5EF4-FFF2-40B4-BE49-F238E27FC236}">
                    <a16:creationId xmlns:a16="http://schemas.microsoft.com/office/drawing/2014/main" id="{7D43954C-5702-4D8B-9C1B-0A7A5941F469}"/>
                  </a:ext>
                </a:extLst>
              </p:cNvPr>
              <p:cNvSpPr/>
              <p:nvPr/>
            </p:nvSpPr>
            <p:spPr>
              <a:xfrm>
                <a:off x="3433534" y="18132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2" name="楕円 931">
                <a:extLst>
                  <a:ext uri="{FF2B5EF4-FFF2-40B4-BE49-F238E27FC236}">
                    <a16:creationId xmlns:a16="http://schemas.microsoft.com/office/drawing/2014/main" id="{AEF966BB-2D5C-43E6-8B17-EDEF68804A15}"/>
                  </a:ext>
                </a:extLst>
              </p:cNvPr>
              <p:cNvSpPr/>
              <p:nvPr/>
            </p:nvSpPr>
            <p:spPr>
              <a:xfrm>
                <a:off x="3748303" y="18738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3" name="楕円 932">
                <a:extLst>
                  <a:ext uri="{FF2B5EF4-FFF2-40B4-BE49-F238E27FC236}">
                    <a16:creationId xmlns:a16="http://schemas.microsoft.com/office/drawing/2014/main" id="{F9E50F78-BBCF-41B1-9EEC-91A5011D3504}"/>
                  </a:ext>
                </a:extLst>
              </p:cNvPr>
              <p:cNvSpPr/>
              <p:nvPr/>
            </p:nvSpPr>
            <p:spPr>
              <a:xfrm>
                <a:off x="3551141" y="1637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4" name="楕円 933">
                <a:extLst>
                  <a:ext uri="{FF2B5EF4-FFF2-40B4-BE49-F238E27FC236}">
                    <a16:creationId xmlns:a16="http://schemas.microsoft.com/office/drawing/2014/main" id="{DC3EAC06-0A63-4070-8B72-9D344CD32A88}"/>
                  </a:ext>
                </a:extLst>
              </p:cNvPr>
              <p:cNvSpPr/>
              <p:nvPr/>
            </p:nvSpPr>
            <p:spPr>
              <a:xfrm>
                <a:off x="3206505" y="17571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5" name="楕円 934">
                <a:extLst>
                  <a:ext uri="{FF2B5EF4-FFF2-40B4-BE49-F238E27FC236}">
                    <a16:creationId xmlns:a16="http://schemas.microsoft.com/office/drawing/2014/main" id="{58D899AF-F1B8-47F6-A0AE-7F42569B209D}"/>
                  </a:ext>
                </a:extLst>
              </p:cNvPr>
              <p:cNvSpPr/>
              <p:nvPr/>
            </p:nvSpPr>
            <p:spPr>
              <a:xfrm>
                <a:off x="3277856" y="22114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6" name="楕円 935">
                <a:extLst>
                  <a:ext uri="{FF2B5EF4-FFF2-40B4-BE49-F238E27FC236}">
                    <a16:creationId xmlns:a16="http://schemas.microsoft.com/office/drawing/2014/main" id="{E893AB5E-087C-4958-B991-1BB61DF29749}"/>
                  </a:ext>
                </a:extLst>
              </p:cNvPr>
              <p:cNvSpPr/>
              <p:nvPr/>
            </p:nvSpPr>
            <p:spPr>
              <a:xfrm>
                <a:off x="2976684" y="1637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7" name="楕円 936">
                <a:extLst>
                  <a:ext uri="{FF2B5EF4-FFF2-40B4-BE49-F238E27FC236}">
                    <a16:creationId xmlns:a16="http://schemas.microsoft.com/office/drawing/2014/main" id="{3AEB7949-1A42-44A5-BEF0-ED7FA2134A41}"/>
                  </a:ext>
                </a:extLst>
              </p:cNvPr>
              <p:cNvSpPr/>
              <p:nvPr/>
            </p:nvSpPr>
            <p:spPr>
              <a:xfrm rot="1748784">
                <a:off x="4127676" y="15335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8" name="楕円 937">
                <a:extLst>
                  <a:ext uri="{FF2B5EF4-FFF2-40B4-BE49-F238E27FC236}">
                    <a16:creationId xmlns:a16="http://schemas.microsoft.com/office/drawing/2014/main" id="{205D1A2E-AE16-4FAB-B2BD-C3B6B80845E5}"/>
                  </a:ext>
                </a:extLst>
              </p:cNvPr>
              <p:cNvSpPr/>
              <p:nvPr/>
            </p:nvSpPr>
            <p:spPr>
              <a:xfrm>
                <a:off x="4797265" y="19752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9" name="楕円 938">
                <a:extLst>
                  <a:ext uri="{FF2B5EF4-FFF2-40B4-BE49-F238E27FC236}">
                    <a16:creationId xmlns:a16="http://schemas.microsoft.com/office/drawing/2014/main" id="{2306C9D0-B92D-43E9-B019-A56A535ED0CD}"/>
                  </a:ext>
                </a:extLst>
              </p:cNvPr>
              <p:cNvSpPr/>
              <p:nvPr/>
            </p:nvSpPr>
            <p:spPr>
              <a:xfrm>
                <a:off x="5112034" y="20359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0" name="楕円 939">
                <a:extLst>
                  <a:ext uri="{FF2B5EF4-FFF2-40B4-BE49-F238E27FC236}">
                    <a16:creationId xmlns:a16="http://schemas.microsoft.com/office/drawing/2014/main" id="{F636517C-7531-4EB9-A664-69348252F6DC}"/>
                  </a:ext>
                </a:extLst>
              </p:cNvPr>
              <p:cNvSpPr/>
              <p:nvPr/>
            </p:nvSpPr>
            <p:spPr>
              <a:xfrm>
                <a:off x="4417836" y="17667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1" name="楕円 940">
                <a:extLst>
                  <a:ext uri="{FF2B5EF4-FFF2-40B4-BE49-F238E27FC236}">
                    <a16:creationId xmlns:a16="http://schemas.microsoft.com/office/drawing/2014/main" id="{E89B43C7-ACD7-4933-A5B8-7B079E07BFE5}"/>
                  </a:ext>
                </a:extLst>
              </p:cNvPr>
              <p:cNvSpPr/>
              <p:nvPr/>
            </p:nvSpPr>
            <p:spPr>
              <a:xfrm>
                <a:off x="4570236" y="19191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2" name="楕円 941">
                <a:extLst>
                  <a:ext uri="{FF2B5EF4-FFF2-40B4-BE49-F238E27FC236}">
                    <a16:creationId xmlns:a16="http://schemas.microsoft.com/office/drawing/2014/main" id="{5F133998-3BA2-4719-922E-F1AAE138EB7D}"/>
                  </a:ext>
                </a:extLst>
              </p:cNvPr>
              <p:cNvSpPr/>
              <p:nvPr/>
            </p:nvSpPr>
            <p:spPr>
              <a:xfrm>
                <a:off x="4201613" y="200428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3" name="楕円 942">
                <a:extLst>
                  <a:ext uri="{FF2B5EF4-FFF2-40B4-BE49-F238E27FC236}">
                    <a16:creationId xmlns:a16="http://schemas.microsoft.com/office/drawing/2014/main" id="{CD0FA19A-C553-4194-8D30-50AA3833C6E7}"/>
                  </a:ext>
                </a:extLst>
              </p:cNvPr>
              <p:cNvSpPr/>
              <p:nvPr/>
            </p:nvSpPr>
            <p:spPr>
              <a:xfrm>
                <a:off x="3738556" y="17918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4" name="楕円 943">
                <a:extLst>
                  <a:ext uri="{FF2B5EF4-FFF2-40B4-BE49-F238E27FC236}">
                    <a16:creationId xmlns:a16="http://schemas.microsoft.com/office/drawing/2014/main" id="{D9706004-AEB6-490A-84CE-131E18CF7191}"/>
                  </a:ext>
                </a:extLst>
              </p:cNvPr>
              <p:cNvSpPr/>
              <p:nvPr/>
            </p:nvSpPr>
            <p:spPr>
              <a:xfrm rot="1748784">
                <a:off x="4994371" y="166296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5" name="楕円 944">
                <a:extLst>
                  <a:ext uri="{FF2B5EF4-FFF2-40B4-BE49-F238E27FC236}">
                    <a16:creationId xmlns:a16="http://schemas.microsoft.com/office/drawing/2014/main" id="{8DC8639B-209E-4CC6-BD27-FB70699A45D1}"/>
                  </a:ext>
                </a:extLst>
              </p:cNvPr>
              <p:cNvSpPr/>
              <p:nvPr/>
            </p:nvSpPr>
            <p:spPr>
              <a:xfrm>
                <a:off x="5423652" y="2043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6" name="楕円 945">
                <a:extLst>
                  <a:ext uri="{FF2B5EF4-FFF2-40B4-BE49-F238E27FC236}">
                    <a16:creationId xmlns:a16="http://schemas.microsoft.com/office/drawing/2014/main" id="{02EAD98A-0828-48CE-9EE6-C7B3860443DE}"/>
                  </a:ext>
                </a:extLst>
              </p:cNvPr>
              <p:cNvSpPr/>
              <p:nvPr/>
            </p:nvSpPr>
            <p:spPr>
              <a:xfrm>
                <a:off x="5738422" y="21037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7" name="楕円 946">
                <a:extLst>
                  <a:ext uri="{FF2B5EF4-FFF2-40B4-BE49-F238E27FC236}">
                    <a16:creationId xmlns:a16="http://schemas.microsoft.com/office/drawing/2014/main" id="{7CEC4332-7C89-42F3-A496-A8C6371DD635}"/>
                  </a:ext>
                </a:extLst>
              </p:cNvPr>
              <p:cNvSpPr/>
              <p:nvPr/>
            </p:nvSpPr>
            <p:spPr>
              <a:xfrm>
                <a:off x="5044224" y="18345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8" name="楕円 947">
                <a:extLst>
                  <a:ext uri="{FF2B5EF4-FFF2-40B4-BE49-F238E27FC236}">
                    <a16:creationId xmlns:a16="http://schemas.microsoft.com/office/drawing/2014/main" id="{0CE50AE3-42CF-47D7-80C2-E8C6A87FDA66}"/>
                  </a:ext>
                </a:extLst>
              </p:cNvPr>
              <p:cNvSpPr/>
              <p:nvPr/>
            </p:nvSpPr>
            <p:spPr>
              <a:xfrm>
                <a:off x="5196624" y="19869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9" name="楕円 948">
                <a:extLst>
                  <a:ext uri="{FF2B5EF4-FFF2-40B4-BE49-F238E27FC236}">
                    <a16:creationId xmlns:a16="http://schemas.microsoft.com/office/drawing/2014/main" id="{D1D075EE-1E1B-4E60-A171-77365105F945}"/>
                  </a:ext>
                </a:extLst>
              </p:cNvPr>
              <p:cNvSpPr/>
              <p:nvPr/>
            </p:nvSpPr>
            <p:spPr>
              <a:xfrm>
                <a:off x="5349024" y="21393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0" name="楕円 949">
                <a:extLst>
                  <a:ext uri="{FF2B5EF4-FFF2-40B4-BE49-F238E27FC236}">
                    <a16:creationId xmlns:a16="http://schemas.microsoft.com/office/drawing/2014/main" id="{1C212D43-8C6D-4F1E-A57D-D91023714F3F}"/>
                  </a:ext>
                </a:extLst>
              </p:cNvPr>
              <p:cNvSpPr/>
              <p:nvPr/>
            </p:nvSpPr>
            <p:spPr>
              <a:xfrm>
                <a:off x="4861979" y="18922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1" name="楕円 950">
                <a:extLst>
                  <a:ext uri="{FF2B5EF4-FFF2-40B4-BE49-F238E27FC236}">
                    <a16:creationId xmlns:a16="http://schemas.microsoft.com/office/drawing/2014/main" id="{A726B294-D73B-427A-B74B-6C8C6A0460ED}"/>
                  </a:ext>
                </a:extLst>
              </p:cNvPr>
              <p:cNvSpPr/>
              <p:nvPr/>
            </p:nvSpPr>
            <p:spPr>
              <a:xfrm rot="1748784">
                <a:off x="5620758" y="1730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2" name="楕円 951">
                <a:extLst>
                  <a:ext uri="{FF2B5EF4-FFF2-40B4-BE49-F238E27FC236}">
                    <a16:creationId xmlns:a16="http://schemas.microsoft.com/office/drawing/2014/main" id="{1FCCC764-7C04-4850-8FE1-0EDB41EF172B}"/>
                  </a:ext>
                </a:extLst>
              </p:cNvPr>
              <p:cNvSpPr/>
              <p:nvPr/>
            </p:nvSpPr>
            <p:spPr>
              <a:xfrm>
                <a:off x="2281670" y="18692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3" name="楕円 952">
                <a:extLst>
                  <a:ext uri="{FF2B5EF4-FFF2-40B4-BE49-F238E27FC236}">
                    <a16:creationId xmlns:a16="http://schemas.microsoft.com/office/drawing/2014/main" id="{A9A80CBC-8B2A-47B0-AADD-625CFA022516}"/>
                  </a:ext>
                </a:extLst>
              </p:cNvPr>
              <p:cNvSpPr/>
              <p:nvPr/>
            </p:nvSpPr>
            <p:spPr>
              <a:xfrm>
                <a:off x="2735216" y="21421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4" name="楕円 953">
                <a:extLst>
                  <a:ext uri="{FF2B5EF4-FFF2-40B4-BE49-F238E27FC236}">
                    <a16:creationId xmlns:a16="http://schemas.microsoft.com/office/drawing/2014/main" id="{89BBCE86-99B5-4184-9A66-FEDD6961C731}"/>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5" name="楕円 954">
                <a:extLst>
                  <a:ext uri="{FF2B5EF4-FFF2-40B4-BE49-F238E27FC236}">
                    <a16:creationId xmlns:a16="http://schemas.microsoft.com/office/drawing/2014/main" id="{4735836D-8F63-4542-A153-A1D9436B7650}"/>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6" name="楕円 955">
                <a:extLst>
                  <a:ext uri="{FF2B5EF4-FFF2-40B4-BE49-F238E27FC236}">
                    <a16:creationId xmlns:a16="http://schemas.microsoft.com/office/drawing/2014/main" id="{597AAE9D-F0FD-4164-B579-0DBD44217489}"/>
                  </a:ext>
                </a:extLst>
              </p:cNvPr>
              <p:cNvSpPr/>
              <p:nvPr/>
            </p:nvSpPr>
            <p:spPr>
              <a:xfrm>
                <a:off x="2207041" y="19655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7" name="楕円 956">
                <a:extLst>
                  <a:ext uri="{FF2B5EF4-FFF2-40B4-BE49-F238E27FC236}">
                    <a16:creationId xmlns:a16="http://schemas.microsoft.com/office/drawing/2014/main" id="{35BAC04D-D808-437B-BE53-3A69F3D8932C}"/>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8" name="楕円 957">
                <a:extLst>
                  <a:ext uri="{FF2B5EF4-FFF2-40B4-BE49-F238E27FC236}">
                    <a16:creationId xmlns:a16="http://schemas.microsoft.com/office/drawing/2014/main" id="{0D1B0665-A960-4771-84B8-95C6AE8449BC}"/>
                  </a:ext>
                </a:extLst>
              </p:cNvPr>
              <p:cNvSpPr/>
              <p:nvPr/>
            </p:nvSpPr>
            <p:spPr>
              <a:xfrm rot="1748784">
                <a:off x="2617553"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9" name="楕円 958">
                <a:extLst>
                  <a:ext uri="{FF2B5EF4-FFF2-40B4-BE49-F238E27FC236}">
                    <a16:creationId xmlns:a16="http://schemas.microsoft.com/office/drawing/2014/main" id="{AF42C3E3-897F-4B36-80E2-C0A12BD9EC9B}"/>
                  </a:ext>
                </a:extLst>
              </p:cNvPr>
              <p:cNvSpPr/>
              <p:nvPr/>
            </p:nvSpPr>
            <p:spPr>
              <a:xfrm>
                <a:off x="6198757" y="18665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0" name="楕円 959">
                <a:extLst>
                  <a:ext uri="{FF2B5EF4-FFF2-40B4-BE49-F238E27FC236}">
                    <a16:creationId xmlns:a16="http://schemas.microsoft.com/office/drawing/2014/main" id="{1F1D5560-DF80-4FD8-A17D-9506B3AA50DB}"/>
                  </a:ext>
                </a:extLst>
              </p:cNvPr>
              <p:cNvSpPr/>
              <p:nvPr/>
            </p:nvSpPr>
            <p:spPr>
              <a:xfrm>
                <a:off x="6513527" y="192718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1" name="楕円 960">
                <a:extLst>
                  <a:ext uri="{FF2B5EF4-FFF2-40B4-BE49-F238E27FC236}">
                    <a16:creationId xmlns:a16="http://schemas.microsoft.com/office/drawing/2014/main" id="{2633358D-362B-4FF4-BE71-D19FFFD14387}"/>
                  </a:ext>
                </a:extLst>
              </p:cNvPr>
              <p:cNvSpPr/>
              <p:nvPr/>
            </p:nvSpPr>
            <p:spPr>
              <a:xfrm>
                <a:off x="5819329" y="1658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2" name="楕円 961">
                <a:extLst>
                  <a:ext uri="{FF2B5EF4-FFF2-40B4-BE49-F238E27FC236}">
                    <a16:creationId xmlns:a16="http://schemas.microsoft.com/office/drawing/2014/main" id="{74E29CEF-CE93-4AEF-B32B-64D13D939109}"/>
                  </a:ext>
                </a:extLst>
              </p:cNvPr>
              <p:cNvSpPr/>
              <p:nvPr/>
            </p:nvSpPr>
            <p:spPr>
              <a:xfrm>
                <a:off x="5971729" y="1810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3" name="楕円 962">
                <a:extLst>
                  <a:ext uri="{FF2B5EF4-FFF2-40B4-BE49-F238E27FC236}">
                    <a16:creationId xmlns:a16="http://schemas.microsoft.com/office/drawing/2014/main" id="{26E691B0-7F90-47DB-B7C9-BEBB9C65C7E6}"/>
                  </a:ext>
                </a:extLst>
              </p:cNvPr>
              <p:cNvSpPr/>
              <p:nvPr/>
            </p:nvSpPr>
            <p:spPr>
              <a:xfrm>
                <a:off x="6124129" y="19628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4" name="楕円 963">
                <a:extLst>
                  <a:ext uri="{FF2B5EF4-FFF2-40B4-BE49-F238E27FC236}">
                    <a16:creationId xmlns:a16="http://schemas.microsoft.com/office/drawing/2014/main" id="{DEBED127-CF16-4DCA-926A-ABD64275FE6C}"/>
                  </a:ext>
                </a:extLst>
              </p:cNvPr>
              <p:cNvSpPr/>
              <p:nvPr/>
            </p:nvSpPr>
            <p:spPr>
              <a:xfrm>
                <a:off x="5637084" y="17157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5" name="楕円 964">
                <a:extLst>
                  <a:ext uri="{FF2B5EF4-FFF2-40B4-BE49-F238E27FC236}">
                    <a16:creationId xmlns:a16="http://schemas.microsoft.com/office/drawing/2014/main" id="{E2807AA7-5B26-4BBF-A1C7-41DFDC9D4319}"/>
                  </a:ext>
                </a:extLst>
              </p:cNvPr>
              <p:cNvSpPr/>
              <p:nvPr/>
            </p:nvSpPr>
            <p:spPr>
              <a:xfrm rot="1748784">
                <a:off x="6395863" y="155423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6" name="楕円 965">
                <a:extLst>
                  <a:ext uri="{FF2B5EF4-FFF2-40B4-BE49-F238E27FC236}">
                    <a16:creationId xmlns:a16="http://schemas.microsoft.com/office/drawing/2014/main" id="{71C2D958-5B28-4C1B-8CA3-B822F759BAA3}"/>
                  </a:ext>
                </a:extLst>
              </p:cNvPr>
              <p:cNvSpPr/>
              <p:nvPr/>
            </p:nvSpPr>
            <p:spPr>
              <a:xfrm>
                <a:off x="3112338" y="17599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7" name="楕円 966">
                <a:extLst>
                  <a:ext uri="{FF2B5EF4-FFF2-40B4-BE49-F238E27FC236}">
                    <a16:creationId xmlns:a16="http://schemas.microsoft.com/office/drawing/2014/main" id="{25A0B0B3-1969-41A4-A949-6967369E765F}"/>
                  </a:ext>
                </a:extLst>
              </p:cNvPr>
              <p:cNvSpPr/>
              <p:nvPr/>
            </p:nvSpPr>
            <p:spPr>
              <a:xfrm>
                <a:off x="3427108" y="18205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8" name="楕円 967">
                <a:extLst>
                  <a:ext uri="{FF2B5EF4-FFF2-40B4-BE49-F238E27FC236}">
                    <a16:creationId xmlns:a16="http://schemas.microsoft.com/office/drawing/2014/main" id="{7BFDB489-B8F5-4321-B726-E4950F12B7F8}"/>
                  </a:ext>
                </a:extLst>
              </p:cNvPr>
              <p:cNvSpPr/>
              <p:nvPr/>
            </p:nvSpPr>
            <p:spPr>
              <a:xfrm>
                <a:off x="3229945" y="1584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9" name="楕円 968">
                <a:extLst>
                  <a:ext uri="{FF2B5EF4-FFF2-40B4-BE49-F238E27FC236}">
                    <a16:creationId xmlns:a16="http://schemas.microsoft.com/office/drawing/2014/main" id="{1BDEC698-705E-4963-8A6B-9CE985827C9E}"/>
                  </a:ext>
                </a:extLst>
              </p:cNvPr>
              <p:cNvSpPr/>
              <p:nvPr/>
            </p:nvSpPr>
            <p:spPr>
              <a:xfrm>
                <a:off x="2990132" y="1678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0" name="楕円 969">
                <a:extLst>
                  <a:ext uri="{FF2B5EF4-FFF2-40B4-BE49-F238E27FC236}">
                    <a16:creationId xmlns:a16="http://schemas.microsoft.com/office/drawing/2014/main" id="{F28F17BA-067E-4FE3-9A3F-2FF7A64672B3}"/>
                  </a:ext>
                </a:extLst>
              </p:cNvPr>
              <p:cNvSpPr/>
              <p:nvPr/>
            </p:nvSpPr>
            <p:spPr>
              <a:xfrm>
                <a:off x="3413070" y="19862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1" name="楕円 970">
                <a:extLst>
                  <a:ext uri="{FF2B5EF4-FFF2-40B4-BE49-F238E27FC236}">
                    <a16:creationId xmlns:a16="http://schemas.microsoft.com/office/drawing/2014/main" id="{0B96D463-B0F5-4F17-9B50-84690E47EB55}"/>
                  </a:ext>
                </a:extLst>
              </p:cNvPr>
              <p:cNvSpPr/>
              <p:nvPr/>
            </p:nvSpPr>
            <p:spPr>
              <a:xfrm>
                <a:off x="2655488" y="158414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2" name="楕円 971">
                <a:extLst>
                  <a:ext uri="{FF2B5EF4-FFF2-40B4-BE49-F238E27FC236}">
                    <a16:creationId xmlns:a16="http://schemas.microsoft.com/office/drawing/2014/main" id="{F40923DC-625F-4DBD-BCDD-5F605D48F83A}"/>
                  </a:ext>
                </a:extLst>
              </p:cNvPr>
              <p:cNvSpPr/>
              <p:nvPr/>
            </p:nvSpPr>
            <p:spPr>
              <a:xfrm rot="1748784">
                <a:off x="3806481" y="14802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3" name="楕円 972">
                <a:extLst>
                  <a:ext uri="{FF2B5EF4-FFF2-40B4-BE49-F238E27FC236}">
                    <a16:creationId xmlns:a16="http://schemas.microsoft.com/office/drawing/2014/main" id="{3152D258-42A7-43D7-93DB-DA03F518FBC1}"/>
                  </a:ext>
                </a:extLst>
              </p:cNvPr>
              <p:cNvSpPr/>
              <p:nvPr/>
            </p:nvSpPr>
            <p:spPr>
              <a:xfrm>
                <a:off x="4476613" y="17737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4" name="楕円 973">
                <a:extLst>
                  <a:ext uri="{FF2B5EF4-FFF2-40B4-BE49-F238E27FC236}">
                    <a16:creationId xmlns:a16="http://schemas.microsoft.com/office/drawing/2014/main" id="{2E75C45C-7ED5-4851-97AA-D78E0A643CE3}"/>
                  </a:ext>
                </a:extLst>
              </p:cNvPr>
              <p:cNvSpPr/>
              <p:nvPr/>
            </p:nvSpPr>
            <p:spPr>
              <a:xfrm>
                <a:off x="4629013" y="19261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5" name="楕円 974">
                <a:extLst>
                  <a:ext uri="{FF2B5EF4-FFF2-40B4-BE49-F238E27FC236}">
                    <a16:creationId xmlns:a16="http://schemas.microsoft.com/office/drawing/2014/main" id="{FB3F3461-1A44-4FC8-9213-52F6BAAB8B34}"/>
                  </a:ext>
                </a:extLst>
              </p:cNvPr>
              <p:cNvSpPr/>
              <p:nvPr/>
            </p:nvSpPr>
            <p:spPr>
              <a:xfrm>
                <a:off x="4781413" y="20785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6" name="楕円 975">
                <a:extLst>
                  <a:ext uri="{FF2B5EF4-FFF2-40B4-BE49-F238E27FC236}">
                    <a16:creationId xmlns:a16="http://schemas.microsoft.com/office/drawing/2014/main" id="{115DBC42-FC9B-4079-B676-19809051BF1A}"/>
                  </a:ext>
                </a:extLst>
              </p:cNvPr>
              <p:cNvSpPr/>
              <p:nvPr/>
            </p:nvSpPr>
            <p:spPr>
              <a:xfrm rot="1748784">
                <a:off x="5510349" y="212714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7" name="楕円 976">
                <a:extLst>
                  <a:ext uri="{FF2B5EF4-FFF2-40B4-BE49-F238E27FC236}">
                    <a16:creationId xmlns:a16="http://schemas.microsoft.com/office/drawing/2014/main" id="{0064A4D7-E1FC-4A62-823B-0BC6E42C4ABB}"/>
                  </a:ext>
                </a:extLst>
              </p:cNvPr>
              <p:cNvSpPr/>
              <p:nvPr/>
            </p:nvSpPr>
            <p:spPr>
              <a:xfrm rot="1748784">
                <a:off x="5500380" y="15361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8" name="楕円 977">
                <a:extLst>
                  <a:ext uri="{FF2B5EF4-FFF2-40B4-BE49-F238E27FC236}">
                    <a16:creationId xmlns:a16="http://schemas.microsoft.com/office/drawing/2014/main" id="{4E379874-525B-41E9-9CC7-48D782FF0E54}"/>
                  </a:ext>
                </a:extLst>
              </p:cNvPr>
              <p:cNvSpPr/>
              <p:nvPr/>
            </p:nvSpPr>
            <p:spPr>
              <a:xfrm>
                <a:off x="5086214" y="15482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9" name="楕円 978">
                <a:extLst>
                  <a:ext uri="{FF2B5EF4-FFF2-40B4-BE49-F238E27FC236}">
                    <a16:creationId xmlns:a16="http://schemas.microsoft.com/office/drawing/2014/main" id="{665BCCB0-F643-43FE-A324-07F2DCBA4EB3}"/>
                  </a:ext>
                </a:extLst>
              </p:cNvPr>
              <p:cNvSpPr/>
              <p:nvPr/>
            </p:nvSpPr>
            <p:spPr>
              <a:xfrm>
                <a:off x="5238614" y="17006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0" name="楕円 979">
                <a:extLst>
                  <a:ext uri="{FF2B5EF4-FFF2-40B4-BE49-F238E27FC236}">
                    <a16:creationId xmlns:a16="http://schemas.microsoft.com/office/drawing/2014/main" id="{59C95C8E-8ABF-4E3A-BFCE-88A296739906}"/>
                  </a:ext>
                </a:extLst>
              </p:cNvPr>
              <p:cNvSpPr/>
              <p:nvPr/>
            </p:nvSpPr>
            <p:spPr>
              <a:xfrm>
                <a:off x="5391015" y="1853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1" name="楕円 980">
                <a:extLst>
                  <a:ext uri="{FF2B5EF4-FFF2-40B4-BE49-F238E27FC236}">
                    <a16:creationId xmlns:a16="http://schemas.microsoft.com/office/drawing/2014/main" id="{3F5B5BF6-7296-4BA7-8ECC-5CA6CB4C4099}"/>
                  </a:ext>
                </a:extLst>
              </p:cNvPr>
              <p:cNvSpPr/>
              <p:nvPr/>
            </p:nvSpPr>
            <p:spPr>
              <a:xfrm>
                <a:off x="5543415" y="2005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2" name="楕円 981">
                <a:extLst>
                  <a:ext uri="{FF2B5EF4-FFF2-40B4-BE49-F238E27FC236}">
                    <a16:creationId xmlns:a16="http://schemas.microsoft.com/office/drawing/2014/main" id="{2C806399-8128-4BE4-941A-720552A664AB}"/>
                  </a:ext>
                </a:extLst>
              </p:cNvPr>
              <p:cNvSpPr/>
              <p:nvPr/>
            </p:nvSpPr>
            <p:spPr>
              <a:xfrm>
                <a:off x="5056371" y="1758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3" name="楕円 982">
                <a:extLst>
                  <a:ext uri="{FF2B5EF4-FFF2-40B4-BE49-F238E27FC236}">
                    <a16:creationId xmlns:a16="http://schemas.microsoft.com/office/drawing/2014/main" id="{4080435E-5056-410E-9F1C-66F3F31A7E18}"/>
                  </a:ext>
                </a:extLst>
              </p:cNvPr>
              <p:cNvSpPr/>
              <p:nvPr/>
            </p:nvSpPr>
            <p:spPr>
              <a:xfrm>
                <a:off x="4666973" y="179402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4" name="楕円 983">
                <a:extLst>
                  <a:ext uri="{FF2B5EF4-FFF2-40B4-BE49-F238E27FC236}">
                    <a16:creationId xmlns:a16="http://schemas.microsoft.com/office/drawing/2014/main" id="{D0072924-6972-4E61-BA70-A784EBDDF77F}"/>
                  </a:ext>
                </a:extLst>
              </p:cNvPr>
              <p:cNvSpPr/>
              <p:nvPr/>
            </p:nvSpPr>
            <p:spPr>
              <a:xfrm rot="1748784">
                <a:off x="5273352" y="1480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5" name="楕円 984">
                <a:extLst>
                  <a:ext uri="{FF2B5EF4-FFF2-40B4-BE49-F238E27FC236}">
                    <a16:creationId xmlns:a16="http://schemas.microsoft.com/office/drawing/2014/main" id="{1DBC8B8A-0DE5-4FFF-865C-2A0453DED5B0}"/>
                  </a:ext>
                </a:extLst>
              </p:cNvPr>
              <p:cNvSpPr/>
              <p:nvPr/>
            </p:nvSpPr>
            <p:spPr>
              <a:xfrm rot="1748784">
                <a:off x="5425752" y="16325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6" name="楕円 985">
                <a:extLst>
                  <a:ext uri="{FF2B5EF4-FFF2-40B4-BE49-F238E27FC236}">
                    <a16:creationId xmlns:a16="http://schemas.microsoft.com/office/drawing/2014/main" id="{D02B2AE9-7213-4693-A250-42169CD57466}"/>
                  </a:ext>
                </a:extLst>
              </p:cNvPr>
              <p:cNvSpPr/>
              <p:nvPr/>
            </p:nvSpPr>
            <p:spPr>
              <a:xfrm>
                <a:off x="5001617" y="18887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7" name="楕円 986">
                <a:extLst>
                  <a:ext uri="{FF2B5EF4-FFF2-40B4-BE49-F238E27FC236}">
                    <a16:creationId xmlns:a16="http://schemas.microsoft.com/office/drawing/2014/main" id="{7B675D93-C925-40BF-9E84-6B441E28E0FF}"/>
                  </a:ext>
                </a:extLst>
              </p:cNvPr>
              <p:cNvSpPr/>
              <p:nvPr/>
            </p:nvSpPr>
            <p:spPr>
              <a:xfrm>
                <a:off x="5154017" y="20411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8" name="楕円 987">
                <a:extLst>
                  <a:ext uri="{FF2B5EF4-FFF2-40B4-BE49-F238E27FC236}">
                    <a16:creationId xmlns:a16="http://schemas.microsoft.com/office/drawing/2014/main" id="{9BBE02B1-FD91-4E0A-B19F-C659A7EE7912}"/>
                  </a:ext>
                </a:extLst>
              </p:cNvPr>
              <p:cNvSpPr/>
              <p:nvPr/>
            </p:nvSpPr>
            <p:spPr>
              <a:xfrm>
                <a:off x="5306417" y="21935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9" name="楕円 988">
                <a:extLst>
                  <a:ext uri="{FF2B5EF4-FFF2-40B4-BE49-F238E27FC236}">
                    <a16:creationId xmlns:a16="http://schemas.microsoft.com/office/drawing/2014/main" id="{963BC7DD-8368-41DD-8972-B14974A35E8C}"/>
                  </a:ext>
                </a:extLst>
              </p:cNvPr>
              <p:cNvSpPr/>
              <p:nvPr/>
            </p:nvSpPr>
            <p:spPr>
              <a:xfrm>
                <a:off x="4819373" y="194642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0" name="楕円 989">
                <a:extLst>
                  <a:ext uri="{FF2B5EF4-FFF2-40B4-BE49-F238E27FC236}">
                    <a16:creationId xmlns:a16="http://schemas.microsoft.com/office/drawing/2014/main" id="{60E70192-44C3-4063-941A-409188D15E1F}"/>
                  </a:ext>
                </a:extLst>
              </p:cNvPr>
              <p:cNvSpPr/>
              <p:nvPr/>
            </p:nvSpPr>
            <p:spPr>
              <a:xfrm>
                <a:off x="2754521" y="18926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1" name="楕円 990">
                <a:extLst>
                  <a:ext uri="{FF2B5EF4-FFF2-40B4-BE49-F238E27FC236}">
                    <a16:creationId xmlns:a16="http://schemas.microsoft.com/office/drawing/2014/main" id="{831BA002-2279-4D65-A8CE-664F99ECFE9F}"/>
                  </a:ext>
                </a:extLst>
              </p:cNvPr>
              <p:cNvSpPr/>
              <p:nvPr/>
            </p:nvSpPr>
            <p:spPr>
              <a:xfrm>
                <a:off x="2906922" y="2045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2" name="楕円 991">
                <a:extLst>
                  <a:ext uri="{FF2B5EF4-FFF2-40B4-BE49-F238E27FC236}">
                    <a16:creationId xmlns:a16="http://schemas.microsoft.com/office/drawing/2014/main" id="{14677840-993E-4775-A591-7E8413D7EA4E}"/>
                  </a:ext>
                </a:extLst>
              </p:cNvPr>
              <p:cNvSpPr/>
              <p:nvPr/>
            </p:nvSpPr>
            <p:spPr>
              <a:xfrm>
                <a:off x="3451535" y="22551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3" name="楕円 992">
                <a:extLst>
                  <a:ext uri="{FF2B5EF4-FFF2-40B4-BE49-F238E27FC236}">
                    <a16:creationId xmlns:a16="http://schemas.microsoft.com/office/drawing/2014/main" id="{E4CCFA41-9E58-4396-AB18-ED3B91BE6794}"/>
                  </a:ext>
                </a:extLst>
              </p:cNvPr>
              <p:cNvSpPr/>
              <p:nvPr/>
            </p:nvSpPr>
            <p:spPr>
              <a:xfrm rot="1748784">
                <a:off x="4180470" y="23036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4" name="楕円 993">
                <a:extLst>
                  <a:ext uri="{FF2B5EF4-FFF2-40B4-BE49-F238E27FC236}">
                    <a16:creationId xmlns:a16="http://schemas.microsoft.com/office/drawing/2014/main" id="{98C9E838-1AF3-466C-B8AC-7D8CFD4BAE0E}"/>
                  </a:ext>
                </a:extLst>
              </p:cNvPr>
              <p:cNvSpPr/>
              <p:nvPr/>
            </p:nvSpPr>
            <p:spPr>
              <a:xfrm rot="1748784">
                <a:off x="4170502" y="17127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5" name="楕円 994">
                <a:extLst>
                  <a:ext uri="{FF2B5EF4-FFF2-40B4-BE49-F238E27FC236}">
                    <a16:creationId xmlns:a16="http://schemas.microsoft.com/office/drawing/2014/main" id="{5FD2B3AF-A6EB-40F4-B590-FD97A5232804}"/>
                  </a:ext>
                </a:extLst>
              </p:cNvPr>
              <p:cNvSpPr/>
              <p:nvPr/>
            </p:nvSpPr>
            <p:spPr>
              <a:xfrm>
                <a:off x="3756336" y="172480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6" name="楕円 995">
                <a:extLst>
                  <a:ext uri="{FF2B5EF4-FFF2-40B4-BE49-F238E27FC236}">
                    <a16:creationId xmlns:a16="http://schemas.microsoft.com/office/drawing/2014/main" id="{A06E82D4-A0F2-4062-A6DC-7A4474DFBD3C}"/>
                  </a:ext>
                </a:extLst>
              </p:cNvPr>
              <p:cNvSpPr/>
              <p:nvPr/>
            </p:nvSpPr>
            <p:spPr>
              <a:xfrm>
                <a:off x="3411700" y="18445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7" name="楕円 996">
                <a:extLst>
                  <a:ext uri="{FF2B5EF4-FFF2-40B4-BE49-F238E27FC236}">
                    <a16:creationId xmlns:a16="http://schemas.microsoft.com/office/drawing/2014/main" id="{CE62E754-BF6F-4939-83BA-1275DCF38145}"/>
                  </a:ext>
                </a:extLst>
              </p:cNvPr>
              <p:cNvSpPr/>
              <p:nvPr/>
            </p:nvSpPr>
            <p:spPr>
              <a:xfrm>
                <a:off x="3564101" y="19969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8" name="楕円 997">
                <a:extLst>
                  <a:ext uri="{FF2B5EF4-FFF2-40B4-BE49-F238E27FC236}">
                    <a16:creationId xmlns:a16="http://schemas.microsoft.com/office/drawing/2014/main" id="{14478B2F-8ACA-4799-8053-384C05D740B9}"/>
                  </a:ext>
                </a:extLst>
              </p:cNvPr>
              <p:cNvSpPr/>
              <p:nvPr/>
            </p:nvSpPr>
            <p:spPr>
              <a:xfrm>
                <a:off x="4213537" y="21820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9" name="楕円 998">
                <a:extLst>
                  <a:ext uri="{FF2B5EF4-FFF2-40B4-BE49-F238E27FC236}">
                    <a16:creationId xmlns:a16="http://schemas.microsoft.com/office/drawing/2014/main" id="{80A56238-0555-4704-9D0D-27607866C2AD}"/>
                  </a:ext>
                </a:extLst>
              </p:cNvPr>
              <p:cNvSpPr/>
              <p:nvPr/>
            </p:nvSpPr>
            <p:spPr>
              <a:xfrm>
                <a:off x="3768284" y="19261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0" name="楕円 999">
                <a:extLst>
                  <a:ext uri="{FF2B5EF4-FFF2-40B4-BE49-F238E27FC236}">
                    <a16:creationId xmlns:a16="http://schemas.microsoft.com/office/drawing/2014/main" id="{8BDD9936-9991-46E4-A9DD-D16729BF1F15}"/>
                  </a:ext>
                </a:extLst>
              </p:cNvPr>
              <p:cNvSpPr/>
              <p:nvPr/>
            </p:nvSpPr>
            <p:spPr>
              <a:xfrm>
                <a:off x="2528863" y="21178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1" name="楕円 1000">
                <a:extLst>
                  <a:ext uri="{FF2B5EF4-FFF2-40B4-BE49-F238E27FC236}">
                    <a16:creationId xmlns:a16="http://schemas.microsoft.com/office/drawing/2014/main" id="{7D653EE4-276C-43E7-854A-996A448B4D93}"/>
                  </a:ext>
                </a:extLst>
              </p:cNvPr>
              <p:cNvSpPr/>
              <p:nvPr/>
            </p:nvSpPr>
            <p:spPr>
              <a:xfrm rot="1748784">
                <a:off x="3943473" y="16566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2" name="楕円 1001">
                <a:extLst>
                  <a:ext uri="{FF2B5EF4-FFF2-40B4-BE49-F238E27FC236}">
                    <a16:creationId xmlns:a16="http://schemas.microsoft.com/office/drawing/2014/main" id="{DD941385-CC4A-455A-B1C6-9BF149190BF2}"/>
                  </a:ext>
                </a:extLst>
              </p:cNvPr>
              <p:cNvSpPr/>
              <p:nvPr/>
            </p:nvSpPr>
            <p:spPr>
              <a:xfrm rot="1748784">
                <a:off x="3598837" y="1776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3" name="楕円 1002">
                <a:extLst>
                  <a:ext uri="{FF2B5EF4-FFF2-40B4-BE49-F238E27FC236}">
                    <a16:creationId xmlns:a16="http://schemas.microsoft.com/office/drawing/2014/main" id="{31AAEC67-BF52-47D3-97BA-ED4B4F47CF7A}"/>
                  </a:ext>
                </a:extLst>
              </p:cNvPr>
              <p:cNvSpPr/>
              <p:nvPr/>
            </p:nvSpPr>
            <p:spPr>
              <a:xfrm>
                <a:off x="3671739" y="20652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4" name="楕円 1003">
                <a:extLst>
                  <a:ext uri="{FF2B5EF4-FFF2-40B4-BE49-F238E27FC236}">
                    <a16:creationId xmlns:a16="http://schemas.microsoft.com/office/drawing/2014/main" id="{AB061E0F-7B28-47D1-9A71-FFA89A8A3C50}"/>
                  </a:ext>
                </a:extLst>
              </p:cNvPr>
              <p:cNvSpPr/>
              <p:nvPr/>
            </p:nvSpPr>
            <p:spPr>
              <a:xfrm>
                <a:off x="3824139" y="22176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5" name="楕円 1004">
                <a:extLst>
                  <a:ext uri="{FF2B5EF4-FFF2-40B4-BE49-F238E27FC236}">
                    <a16:creationId xmlns:a16="http://schemas.microsoft.com/office/drawing/2014/main" id="{DA215976-C94B-47AB-BD6F-8F40DD1ACB3A}"/>
                  </a:ext>
                </a:extLst>
              </p:cNvPr>
              <p:cNvSpPr/>
              <p:nvPr/>
            </p:nvSpPr>
            <p:spPr>
              <a:xfrm>
                <a:off x="3489494" y="21229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6" name="楕円 1005">
                <a:extLst>
                  <a:ext uri="{FF2B5EF4-FFF2-40B4-BE49-F238E27FC236}">
                    <a16:creationId xmlns:a16="http://schemas.microsoft.com/office/drawing/2014/main" id="{B54B4F10-7D1C-4BBA-9B5C-D08417DC5CAB}"/>
                  </a:ext>
                </a:extLst>
              </p:cNvPr>
              <p:cNvSpPr/>
              <p:nvPr/>
            </p:nvSpPr>
            <p:spPr>
              <a:xfrm>
                <a:off x="5944270" y="18147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7" name="楕円 1006">
                <a:extLst>
                  <a:ext uri="{FF2B5EF4-FFF2-40B4-BE49-F238E27FC236}">
                    <a16:creationId xmlns:a16="http://schemas.microsoft.com/office/drawing/2014/main" id="{EC173F0C-965B-4C93-A5FF-A7E7B37307D1}"/>
                  </a:ext>
                </a:extLst>
              </p:cNvPr>
              <p:cNvSpPr/>
              <p:nvPr/>
            </p:nvSpPr>
            <p:spPr>
              <a:xfrm>
                <a:off x="6096670" y="19671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8" name="楕円 1007">
                <a:extLst>
                  <a:ext uri="{FF2B5EF4-FFF2-40B4-BE49-F238E27FC236}">
                    <a16:creationId xmlns:a16="http://schemas.microsoft.com/office/drawing/2014/main" id="{A1235DFB-F6B1-4457-BB4B-CA93DDCBF2D5}"/>
                  </a:ext>
                </a:extLst>
              </p:cNvPr>
              <p:cNvSpPr/>
              <p:nvPr/>
            </p:nvSpPr>
            <p:spPr>
              <a:xfrm>
                <a:off x="6249070" y="21195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9" name="楕円 1008">
                <a:extLst>
                  <a:ext uri="{FF2B5EF4-FFF2-40B4-BE49-F238E27FC236}">
                    <a16:creationId xmlns:a16="http://schemas.microsoft.com/office/drawing/2014/main" id="{88F4565B-43A1-4995-8958-46A64F2EF680}"/>
                  </a:ext>
                </a:extLst>
              </p:cNvPr>
              <p:cNvSpPr/>
              <p:nvPr/>
            </p:nvSpPr>
            <p:spPr>
              <a:xfrm rot="1748784">
                <a:off x="6978005" y="21680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0" name="楕円 1009">
                <a:extLst>
                  <a:ext uri="{FF2B5EF4-FFF2-40B4-BE49-F238E27FC236}">
                    <a16:creationId xmlns:a16="http://schemas.microsoft.com/office/drawing/2014/main" id="{7D14958F-FFBF-4204-8020-33050FC80D1E}"/>
                  </a:ext>
                </a:extLst>
              </p:cNvPr>
              <p:cNvSpPr/>
              <p:nvPr/>
            </p:nvSpPr>
            <p:spPr>
              <a:xfrm rot="1748784">
                <a:off x="6968037" y="1577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1" name="楕円 1010">
                <a:extLst>
                  <a:ext uri="{FF2B5EF4-FFF2-40B4-BE49-F238E27FC236}">
                    <a16:creationId xmlns:a16="http://schemas.microsoft.com/office/drawing/2014/main" id="{6BAE28C4-A993-4992-9E0D-90F14AE226D2}"/>
                  </a:ext>
                </a:extLst>
              </p:cNvPr>
              <p:cNvSpPr/>
              <p:nvPr/>
            </p:nvSpPr>
            <p:spPr>
              <a:xfrm>
                <a:off x="6553871" y="15891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2" name="楕円 1011">
                <a:extLst>
                  <a:ext uri="{FF2B5EF4-FFF2-40B4-BE49-F238E27FC236}">
                    <a16:creationId xmlns:a16="http://schemas.microsoft.com/office/drawing/2014/main" id="{5AA48B5F-B773-4E27-B8A2-975FDF587EB0}"/>
                  </a:ext>
                </a:extLst>
              </p:cNvPr>
              <p:cNvSpPr/>
              <p:nvPr/>
            </p:nvSpPr>
            <p:spPr>
              <a:xfrm>
                <a:off x="6706271" y="17415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3" name="楕円 1012">
                <a:extLst>
                  <a:ext uri="{FF2B5EF4-FFF2-40B4-BE49-F238E27FC236}">
                    <a16:creationId xmlns:a16="http://schemas.microsoft.com/office/drawing/2014/main" id="{B007CAF4-69C7-4DB6-97CB-693491D26DC4}"/>
                  </a:ext>
                </a:extLst>
              </p:cNvPr>
              <p:cNvSpPr/>
              <p:nvPr/>
            </p:nvSpPr>
            <p:spPr>
              <a:xfrm>
                <a:off x="6858672" y="18939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4" name="楕円 1013">
                <a:extLst>
                  <a:ext uri="{FF2B5EF4-FFF2-40B4-BE49-F238E27FC236}">
                    <a16:creationId xmlns:a16="http://schemas.microsoft.com/office/drawing/2014/main" id="{D8EFC6E9-1B53-41CA-A9E1-19268253C315}"/>
                  </a:ext>
                </a:extLst>
              </p:cNvPr>
              <p:cNvSpPr/>
              <p:nvPr/>
            </p:nvSpPr>
            <p:spPr>
              <a:xfrm>
                <a:off x="7011072" y="20463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5" name="楕円 1014">
                <a:extLst>
                  <a:ext uri="{FF2B5EF4-FFF2-40B4-BE49-F238E27FC236}">
                    <a16:creationId xmlns:a16="http://schemas.microsoft.com/office/drawing/2014/main" id="{8C339BAB-CC20-4A92-8655-1054AA1A26CC}"/>
                  </a:ext>
                </a:extLst>
              </p:cNvPr>
              <p:cNvSpPr/>
              <p:nvPr/>
            </p:nvSpPr>
            <p:spPr>
              <a:xfrm>
                <a:off x="6524026" y="17992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6" name="楕円 1015">
                <a:extLst>
                  <a:ext uri="{FF2B5EF4-FFF2-40B4-BE49-F238E27FC236}">
                    <a16:creationId xmlns:a16="http://schemas.microsoft.com/office/drawing/2014/main" id="{172B1158-D9A4-4AA2-890A-A0F04EB8611D}"/>
                  </a:ext>
                </a:extLst>
              </p:cNvPr>
              <p:cNvSpPr/>
              <p:nvPr/>
            </p:nvSpPr>
            <p:spPr>
              <a:xfrm>
                <a:off x="6134628" y="1834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7" name="楕円 1016">
                <a:extLst>
                  <a:ext uri="{FF2B5EF4-FFF2-40B4-BE49-F238E27FC236}">
                    <a16:creationId xmlns:a16="http://schemas.microsoft.com/office/drawing/2014/main" id="{7E4AC545-FED0-4C1E-94DB-A51AC4DFEEA9}"/>
                  </a:ext>
                </a:extLst>
              </p:cNvPr>
              <p:cNvSpPr/>
              <p:nvPr/>
            </p:nvSpPr>
            <p:spPr>
              <a:xfrm rot="1748784">
                <a:off x="6741008" y="1521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8" name="楕円 1017">
                <a:extLst>
                  <a:ext uri="{FF2B5EF4-FFF2-40B4-BE49-F238E27FC236}">
                    <a16:creationId xmlns:a16="http://schemas.microsoft.com/office/drawing/2014/main" id="{0E7149FF-20C1-42F1-A017-F1778F6C11F0}"/>
                  </a:ext>
                </a:extLst>
              </p:cNvPr>
              <p:cNvSpPr/>
              <p:nvPr/>
            </p:nvSpPr>
            <p:spPr>
              <a:xfrm rot="1748784">
                <a:off x="6893408" y="1673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9" name="楕円 1018">
                <a:extLst>
                  <a:ext uri="{FF2B5EF4-FFF2-40B4-BE49-F238E27FC236}">
                    <a16:creationId xmlns:a16="http://schemas.microsoft.com/office/drawing/2014/main" id="{06284D0D-9D17-4375-8E32-644501DA9FA3}"/>
                  </a:ext>
                </a:extLst>
              </p:cNvPr>
              <p:cNvSpPr/>
              <p:nvPr/>
            </p:nvSpPr>
            <p:spPr>
              <a:xfrm>
                <a:off x="6469273" y="19296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0" name="楕円 1019">
                <a:extLst>
                  <a:ext uri="{FF2B5EF4-FFF2-40B4-BE49-F238E27FC236}">
                    <a16:creationId xmlns:a16="http://schemas.microsoft.com/office/drawing/2014/main" id="{2999F0E4-BBFE-4B3B-BE46-D264B87FF403}"/>
                  </a:ext>
                </a:extLst>
              </p:cNvPr>
              <p:cNvSpPr/>
              <p:nvPr/>
            </p:nvSpPr>
            <p:spPr>
              <a:xfrm>
                <a:off x="6621674" y="20820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1" name="楕円 1020">
                <a:extLst>
                  <a:ext uri="{FF2B5EF4-FFF2-40B4-BE49-F238E27FC236}">
                    <a16:creationId xmlns:a16="http://schemas.microsoft.com/office/drawing/2014/main" id="{A1876B16-850D-412A-92FB-C6763A0A3A83}"/>
                  </a:ext>
                </a:extLst>
              </p:cNvPr>
              <p:cNvSpPr/>
              <p:nvPr/>
            </p:nvSpPr>
            <p:spPr>
              <a:xfrm>
                <a:off x="6774074" y="22344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2" name="楕円 1021">
                <a:extLst>
                  <a:ext uri="{FF2B5EF4-FFF2-40B4-BE49-F238E27FC236}">
                    <a16:creationId xmlns:a16="http://schemas.microsoft.com/office/drawing/2014/main" id="{A3962AD6-9A5B-49AC-B184-29EB4CCD9EC2}"/>
                  </a:ext>
                </a:extLst>
              </p:cNvPr>
              <p:cNvSpPr/>
              <p:nvPr/>
            </p:nvSpPr>
            <p:spPr>
              <a:xfrm>
                <a:off x="6287028" y="1987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3" name="楕円 1022">
                <a:extLst>
                  <a:ext uri="{FF2B5EF4-FFF2-40B4-BE49-F238E27FC236}">
                    <a16:creationId xmlns:a16="http://schemas.microsoft.com/office/drawing/2014/main" id="{DF8295C9-59DD-4D18-9BC9-3F1F312ED6DF}"/>
                  </a:ext>
                </a:extLst>
              </p:cNvPr>
              <p:cNvSpPr/>
              <p:nvPr/>
            </p:nvSpPr>
            <p:spPr>
              <a:xfrm>
                <a:off x="3490321" y="18150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楕円 1023">
                <a:extLst>
                  <a:ext uri="{FF2B5EF4-FFF2-40B4-BE49-F238E27FC236}">
                    <a16:creationId xmlns:a16="http://schemas.microsoft.com/office/drawing/2014/main" id="{5C6372E4-848C-4EDD-B2FD-FF2C8B25EF11}"/>
                  </a:ext>
                </a:extLst>
              </p:cNvPr>
              <p:cNvSpPr/>
              <p:nvPr/>
            </p:nvSpPr>
            <p:spPr>
              <a:xfrm>
                <a:off x="3642721" y="19674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5" name="楕円 1024">
                <a:extLst>
                  <a:ext uri="{FF2B5EF4-FFF2-40B4-BE49-F238E27FC236}">
                    <a16:creationId xmlns:a16="http://schemas.microsoft.com/office/drawing/2014/main" id="{E310ABC6-59D8-42A1-B05C-7FDA62D4C58D}"/>
                  </a:ext>
                </a:extLst>
              </p:cNvPr>
              <p:cNvSpPr/>
              <p:nvPr/>
            </p:nvSpPr>
            <p:spPr>
              <a:xfrm>
                <a:off x="4292157" y="21524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楕円 1025">
                <a:extLst>
                  <a:ext uri="{FF2B5EF4-FFF2-40B4-BE49-F238E27FC236}">
                    <a16:creationId xmlns:a16="http://schemas.microsoft.com/office/drawing/2014/main" id="{4D1B4FDE-7AC6-451F-80BF-924483220B96}"/>
                  </a:ext>
                </a:extLst>
              </p:cNvPr>
              <p:cNvSpPr/>
              <p:nvPr/>
            </p:nvSpPr>
            <p:spPr>
              <a:xfrm rot="1748784">
                <a:off x="5021093" y="22010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7" name="楕円 1026">
                <a:extLst>
                  <a:ext uri="{FF2B5EF4-FFF2-40B4-BE49-F238E27FC236}">
                    <a16:creationId xmlns:a16="http://schemas.microsoft.com/office/drawing/2014/main" id="{89DE8BA3-BCA2-483A-93D9-F3CCA1906AC8}"/>
                  </a:ext>
                </a:extLst>
              </p:cNvPr>
              <p:cNvSpPr/>
              <p:nvPr/>
            </p:nvSpPr>
            <p:spPr>
              <a:xfrm rot="1748784">
                <a:off x="5011124" y="16100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8" name="楕円 1027">
                <a:extLst>
                  <a:ext uri="{FF2B5EF4-FFF2-40B4-BE49-F238E27FC236}">
                    <a16:creationId xmlns:a16="http://schemas.microsoft.com/office/drawing/2014/main" id="{C800B50D-A5AF-4817-B650-BDF3E923DEE8}"/>
                  </a:ext>
                </a:extLst>
              </p:cNvPr>
              <p:cNvSpPr/>
              <p:nvPr/>
            </p:nvSpPr>
            <p:spPr>
              <a:xfrm>
                <a:off x="4596958" y="16221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9" name="楕円 1028">
                <a:extLst>
                  <a:ext uri="{FF2B5EF4-FFF2-40B4-BE49-F238E27FC236}">
                    <a16:creationId xmlns:a16="http://schemas.microsoft.com/office/drawing/2014/main" id="{150ADA96-C9CD-498A-B3BD-38FBD23A457C}"/>
                  </a:ext>
                </a:extLst>
              </p:cNvPr>
              <p:cNvSpPr/>
              <p:nvPr/>
            </p:nvSpPr>
            <p:spPr>
              <a:xfrm>
                <a:off x="4749358" y="17745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0" name="楕円 1029">
                <a:extLst>
                  <a:ext uri="{FF2B5EF4-FFF2-40B4-BE49-F238E27FC236}">
                    <a16:creationId xmlns:a16="http://schemas.microsoft.com/office/drawing/2014/main" id="{5B377E4C-ECE8-4A5D-B079-5D6F24B895F4}"/>
                  </a:ext>
                </a:extLst>
              </p:cNvPr>
              <p:cNvSpPr/>
              <p:nvPr/>
            </p:nvSpPr>
            <p:spPr>
              <a:xfrm>
                <a:off x="4901759" y="19269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1" name="楕円 1030">
                <a:extLst>
                  <a:ext uri="{FF2B5EF4-FFF2-40B4-BE49-F238E27FC236}">
                    <a16:creationId xmlns:a16="http://schemas.microsoft.com/office/drawing/2014/main" id="{81C40C89-8520-41EC-B972-C8F87665CBDE}"/>
                  </a:ext>
                </a:extLst>
              </p:cNvPr>
              <p:cNvSpPr/>
              <p:nvPr/>
            </p:nvSpPr>
            <p:spPr>
              <a:xfrm>
                <a:off x="5054159" y="20793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楕円 1031">
                <a:extLst>
                  <a:ext uri="{FF2B5EF4-FFF2-40B4-BE49-F238E27FC236}">
                    <a16:creationId xmlns:a16="http://schemas.microsoft.com/office/drawing/2014/main" id="{F33F8AFB-333E-4F7C-9AF2-3D68142C2146}"/>
                  </a:ext>
                </a:extLst>
              </p:cNvPr>
              <p:cNvSpPr/>
              <p:nvPr/>
            </p:nvSpPr>
            <p:spPr>
              <a:xfrm>
                <a:off x="4567115" y="18322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楕円 1032">
                <a:extLst>
                  <a:ext uri="{FF2B5EF4-FFF2-40B4-BE49-F238E27FC236}">
                    <a16:creationId xmlns:a16="http://schemas.microsoft.com/office/drawing/2014/main" id="{C44A2D30-E64F-4FCD-8C80-255CD36A5F7B}"/>
                  </a:ext>
                </a:extLst>
              </p:cNvPr>
              <p:cNvSpPr/>
              <p:nvPr/>
            </p:nvSpPr>
            <p:spPr>
              <a:xfrm>
                <a:off x="3623377" y="17851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4" name="楕円 1033">
                <a:extLst>
                  <a:ext uri="{FF2B5EF4-FFF2-40B4-BE49-F238E27FC236}">
                    <a16:creationId xmlns:a16="http://schemas.microsoft.com/office/drawing/2014/main" id="{AAE12A86-70C2-4D36-9CD8-6E11889251CB}"/>
                  </a:ext>
                </a:extLst>
              </p:cNvPr>
              <p:cNvSpPr/>
              <p:nvPr/>
            </p:nvSpPr>
            <p:spPr>
              <a:xfrm rot="1748784">
                <a:off x="4784096" y="15540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5" name="楕円 1034">
                <a:extLst>
                  <a:ext uri="{FF2B5EF4-FFF2-40B4-BE49-F238E27FC236}">
                    <a16:creationId xmlns:a16="http://schemas.microsoft.com/office/drawing/2014/main" id="{CEEE9010-AE73-4E06-8A1D-D56067ADDC31}"/>
                  </a:ext>
                </a:extLst>
              </p:cNvPr>
              <p:cNvSpPr/>
              <p:nvPr/>
            </p:nvSpPr>
            <p:spPr>
              <a:xfrm rot="1748784">
                <a:off x="4936496" y="17064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6" name="楕円 1035">
                <a:extLst>
                  <a:ext uri="{FF2B5EF4-FFF2-40B4-BE49-F238E27FC236}">
                    <a16:creationId xmlns:a16="http://schemas.microsoft.com/office/drawing/2014/main" id="{91868458-CFF4-4200-8F0F-99042F9D18D8}"/>
                  </a:ext>
                </a:extLst>
              </p:cNvPr>
              <p:cNvSpPr/>
              <p:nvPr/>
            </p:nvSpPr>
            <p:spPr>
              <a:xfrm>
                <a:off x="4512361" y="19626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7" name="楕円 1036">
                <a:extLst>
                  <a:ext uri="{FF2B5EF4-FFF2-40B4-BE49-F238E27FC236}">
                    <a16:creationId xmlns:a16="http://schemas.microsoft.com/office/drawing/2014/main" id="{46135DCE-4FCC-4F5B-AAAF-8B0DF0B92D6A}"/>
                  </a:ext>
                </a:extLst>
              </p:cNvPr>
              <p:cNvSpPr/>
              <p:nvPr/>
            </p:nvSpPr>
            <p:spPr>
              <a:xfrm>
                <a:off x="4664761" y="2115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楕円 1037">
                <a:extLst>
                  <a:ext uri="{FF2B5EF4-FFF2-40B4-BE49-F238E27FC236}">
                    <a16:creationId xmlns:a16="http://schemas.microsoft.com/office/drawing/2014/main" id="{0A9A86B6-31C6-4B71-8172-32523BECC2C4}"/>
                  </a:ext>
                </a:extLst>
              </p:cNvPr>
              <p:cNvSpPr/>
              <p:nvPr/>
            </p:nvSpPr>
            <p:spPr>
              <a:xfrm>
                <a:off x="4817161" y="2267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9" name="楕円 1038">
                <a:extLst>
                  <a:ext uri="{FF2B5EF4-FFF2-40B4-BE49-F238E27FC236}">
                    <a16:creationId xmlns:a16="http://schemas.microsoft.com/office/drawing/2014/main" id="{1715D373-F77B-42F4-AEA7-B98F79ADB28F}"/>
                  </a:ext>
                </a:extLst>
              </p:cNvPr>
              <p:cNvSpPr/>
              <p:nvPr/>
            </p:nvSpPr>
            <p:spPr>
              <a:xfrm>
                <a:off x="4330117" y="20203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0" name="楕円 1039">
                <a:extLst>
                  <a:ext uri="{FF2B5EF4-FFF2-40B4-BE49-F238E27FC236}">
                    <a16:creationId xmlns:a16="http://schemas.microsoft.com/office/drawing/2014/main" id="{71DC762A-BDB7-4829-B9AD-6CA744AABD8C}"/>
                  </a:ext>
                </a:extLst>
              </p:cNvPr>
              <p:cNvSpPr/>
              <p:nvPr/>
            </p:nvSpPr>
            <p:spPr>
              <a:xfrm>
                <a:off x="1668414" y="19104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1" name="楕円 1040">
                <a:extLst>
                  <a:ext uri="{FF2B5EF4-FFF2-40B4-BE49-F238E27FC236}">
                    <a16:creationId xmlns:a16="http://schemas.microsoft.com/office/drawing/2014/main" id="{DBE8EF45-8D96-4A5A-A480-D2877FE04BBB}"/>
                  </a:ext>
                </a:extLst>
              </p:cNvPr>
              <p:cNvSpPr/>
              <p:nvPr/>
            </p:nvSpPr>
            <p:spPr>
              <a:xfrm>
                <a:off x="1820814" y="2062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2" name="楕円 1041">
                <a:extLst>
                  <a:ext uri="{FF2B5EF4-FFF2-40B4-BE49-F238E27FC236}">
                    <a16:creationId xmlns:a16="http://schemas.microsoft.com/office/drawing/2014/main" id="{5F9E15C8-A433-448E-A4E2-15B90826E975}"/>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3" name="楕円 1042">
                <a:extLst>
                  <a:ext uri="{FF2B5EF4-FFF2-40B4-BE49-F238E27FC236}">
                    <a16:creationId xmlns:a16="http://schemas.microsoft.com/office/drawing/2014/main" id="{B8AB7705-1825-4A41-94C3-D13EDABDC0C1}"/>
                  </a:ext>
                </a:extLst>
              </p:cNvPr>
              <p:cNvSpPr/>
              <p:nvPr/>
            </p:nvSpPr>
            <p:spPr>
              <a:xfrm rot="1748784">
                <a:off x="2702150" y="22638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楕円 1043">
                <a:extLst>
                  <a:ext uri="{FF2B5EF4-FFF2-40B4-BE49-F238E27FC236}">
                    <a16:creationId xmlns:a16="http://schemas.microsoft.com/office/drawing/2014/main" id="{BF8AD4BD-4105-406A-8708-0C24C9DA8163}"/>
                  </a:ext>
                </a:extLst>
              </p:cNvPr>
              <p:cNvSpPr/>
              <p:nvPr/>
            </p:nvSpPr>
            <p:spPr>
              <a:xfrm rot="1748784">
                <a:off x="2692181" y="16728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楕円 1044">
                <a:extLst>
                  <a:ext uri="{FF2B5EF4-FFF2-40B4-BE49-F238E27FC236}">
                    <a16:creationId xmlns:a16="http://schemas.microsoft.com/office/drawing/2014/main" id="{C90364AA-5713-46B4-83BD-DE89D5E2DC5D}"/>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楕円 1045">
                <a:extLst>
                  <a:ext uri="{FF2B5EF4-FFF2-40B4-BE49-F238E27FC236}">
                    <a16:creationId xmlns:a16="http://schemas.microsoft.com/office/drawing/2014/main" id="{3CCEB57A-09E9-4340-9F6A-D9A7586DCF75}"/>
                  </a:ext>
                </a:extLst>
              </p:cNvPr>
              <p:cNvSpPr/>
              <p:nvPr/>
            </p:nvSpPr>
            <p:spPr>
              <a:xfrm>
                <a:off x="2430415"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楕円 1046">
                <a:extLst>
                  <a:ext uri="{FF2B5EF4-FFF2-40B4-BE49-F238E27FC236}">
                    <a16:creationId xmlns:a16="http://schemas.microsoft.com/office/drawing/2014/main" id="{68208B75-CE0A-4642-885D-77907C056D19}"/>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8" name="楕円 1047">
                <a:extLst>
                  <a:ext uri="{FF2B5EF4-FFF2-40B4-BE49-F238E27FC236}">
                    <a16:creationId xmlns:a16="http://schemas.microsoft.com/office/drawing/2014/main" id="{E5CF97DB-24A7-4FCF-847C-978BA62B83AA}"/>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9" name="楕円 1048">
                <a:extLst>
                  <a:ext uri="{FF2B5EF4-FFF2-40B4-BE49-F238E27FC236}">
                    <a16:creationId xmlns:a16="http://schemas.microsoft.com/office/drawing/2014/main" id="{BCA4BBD4-076B-4094-AEE9-DEDAF2A5F944}"/>
                  </a:ext>
                </a:extLst>
              </p:cNvPr>
              <p:cNvSpPr/>
              <p:nvPr/>
            </p:nvSpPr>
            <p:spPr>
              <a:xfrm>
                <a:off x="2248171" y="18950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0" name="楕円 1049">
                <a:extLst>
                  <a:ext uri="{FF2B5EF4-FFF2-40B4-BE49-F238E27FC236}">
                    <a16:creationId xmlns:a16="http://schemas.microsoft.com/office/drawing/2014/main" id="{22EBFE82-AD8D-47AA-8F78-066030CC6FED}"/>
                  </a:ext>
                </a:extLst>
              </p:cNvPr>
              <p:cNvSpPr/>
              <p:nvPr/>
            </p:nvSpPr>
            <p:spPr>
              <a:xfrm>
                <a:off x="1858774" y="19307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1" name="楕円 1050">
                <a:extLst>
                  <a:ext uri="{FF2B5EF4-FFF2-40B4-BE49-F238E27FC236}">
                    <a16:creationId xmlns:a16="http://schemas.microsoft.com/office/drawing/2014/main" id="{DA79C00D-250B-48E2-B895-D0BCDA3E223C}"/>
                  </a:ext>
                </a:extLst>
              </p:cNvPr>
              <p:cNvSpPr/>
              <p:nvPr/>
            </p:nvSpPr>
            <p:spPr>
              <a:xfrm rot="1748784">
                <a:off x="2465153" y="16167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楕円 1051">
                <a:extLst>
                  <a:ext uri="{FF2B5EF4-FFF2-40B4-BE49-F238E27FC236}">
                    <a16:creationId xmlns:a16="http://schemas.microsoft.com/office/drawing/2014/main" id="{6590DBCF-F4FF-4B9A-90F8-146BE0EC01DA}"/>
                  </a:ext>
                </a:extLst>
              </p:cNvPr>
              <p:cNvSpPr/>
              <p:nvPr/>
            </p:nvSpPr>
            <p:spPr>
              <a:xfrm rot="1748784">
                <a:off x="2617553" y="17691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3" name="楕円 1052">
                <a:extLst>
                  <a:ext uri="{FF2B5EF4-FFF2-40B4-BE49-F238E27FC236}">
                    <a16:creationId xmlns:a16="http://schemas.microsoft.com/office/drawing/2014/main" id="{46C0097E-BD60-4CBA-B0F5-1051E6C74DC0}"/>
                  </a:ext>
                </a:extLst>
              </p:cNvPr>
              <p:cNvSpPr/>
              <p:nvPr/>
            </p:nvSpPr>
            <p:spPr>
              <a:xfrm>
                <a:off x="2193418" y="20254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楕円 1053">
                <a:extLst>
                  <a:ext uri="{FF2B5EF4-FFF2-40B4-BE49-F238E27FC236}">
                    <a16:creationId xmlns:a16="http://schemas.microsoft.com/office/drawing/2014/main" id="{33BBCBE2-7158-4FA9-8457-4F21A2BE8722}"/>
                  </a:ext>
                </a:extLst>
              </p:cNvPr>
              <p:cNvSpPr/>
              <p:nvPr/>
            </p:nvSpPr>
            <p:spPr>
              <a:xfrm>
                <a:off x="2207040" y="196555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5" name="楕円 1054">
                <a:extLst>
                  <a:ext uri="{FF2B5EF4-FFF2-40B4-BE49-F238E27FC236}">
                    <a16:creationId xmlns:a16="http://schemas.microsoft.com/office/drawing/2014/main" id="{3E73864C-BECB-4820-9BE7-469A9909E856}"/>
                  </a:ext>
                </a:extLst>
              </p:cNvPr>
              <p:cNvSpPr/>
              <p:nvPr/>
            </p:nvSpPr>
            <p:spPr>
              <a:xfrm>
                <a:off x="2359442" y="21179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6" name="楕円 1055">
                <a:extLst>
                  <a:ext uri="{FF2B5EF4-FFF2-40B4-BE49-F238E27FC236}">
                    <a16:creationId xmlns:a16="http://schemas.microsoft.com/office/drawing/2014/main" id="{0135DC14-C4FC-43EB-B6F5-5977073F7A25}"/>
                  </a:ext>
                </a:extLst>
              </p:cNvPr>
              <p:cNvSpPr/>
              <p:nvPr/>
            </p:nvSpPr>
            <p:spPr>
              <a:xfrm>
                <a:off x="2011174" y="2083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楕円 1056">
                <a:extLst>
                  <a:ext uri="{FF2B5EF4-FFF2-40B4-BE49-F238E27FC236}">
                    <a16:creationId xmlns:a16="http://schemas.microsoft.com/office/drawing/2014/main" id="{044C0E02-B0E8-4C74-B9CF-7B4CAEF61FD8}"/>
                  </a:ext>
                </a:extLst>
              </p:cNvPr>
              <p:cNvSpPr/>
              <p:nvPr/>
            </p:nvSpPr>
            <p:spPr>
              <a:xfrm>
                <a:off x="5168722" y="18441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8" name="楕円 1057">
                <a:extLst>
                  <a:ext uri="{FF2B5EF4-FFF2-40B4-BE49-F238E27FC236}">
                    <a16:creationId xmlns:a16="http://schemas.microsoft.com/office/drawing/2014/main" id="{6F3528E2-9AAE-4F5E-B9C7-1BB0A9E0DD6D}"/>
                  </a:ext>
                </a:extLst>
              </p:cNvPr>
              <p:cNvSpPr/>
              <p:nvPr/>
            </p:nvSpPr>
            <p:spPr>
              <a:xfrm>
                <a:off x="5321122" y="19965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 name="楕円 1058">
                <a:extLst>
                  <a:ext uri="{FF2B5EF4-FFF2-40B4-BE49-F238E27FC236}">
                    <a16:creationId xmlns:a16="http://schemas.microsoft.com/office/drawing/2014/main" id="{0B6BB795-23DA-46DF-8CC8-11ECB41188BA}"/>
                  </a:ext>
                </a:extLst>
              </p:cNvPr>
              <p:cNvSpPr/>
              <p:nvPr/>
            </p:nvSpPr>
            <p:spPr>
              <a:xfrm>
                <a:off x="5473522" y="21489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楕円 1059">
                <a:extLst>
                  <a:ext uri="{FF2B5EF4-FFF2-40B4-BE49-F238E27FC236}">
                    <a16:creationId xmlns:a16="http://schemas.microsoft.com/office/drawing/2014/main" id="{9779FF77-9DFD-4347-BEF1-6871181D000C}"/>
                  </a:ext>
                </a:extLst>
              </p:cNvPr>
              <p:cNvSpPr/>
              <p:nvPr/>
            </p:nvSpPr>
            <p:spPr>
              <a:xfrm rot="1748784">
                <a:off x="6202457" y="21975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1" name="楕円 1060">
                <a:extLst>
                  <a:ext uri="{FF2B5EF4-FFF2-40B4-BE49-F238E27FC236}">
                    <a16:creationId xmlns:a16="http://schemas.microsoft.com/office/drawing/2014/main" id="{B805B8FC-F595-4011-ABA9-C31252DCA99F}"/>
                  </a:ext>
                </a:extLst>
              </p:cNvPr>
              <p:cNvSpPr/>
              <p:nvPr/>
            </p:nvSpPr>
            <p:spPr>
              <a:xfrm rot="1748784">
                <a:off x="6192489" y="1606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2" name="楕円 1061">
                <a:extLst>
                  <a:ext uri="{FF2B5EF4-FFF2-40B4-BE49-F238E27FC236}">
                    <a16:creationId xmlns:a16="http://schemas.microsoft.com/office/drawing/2014/main" id="{E4C83CB4-7D12-4A6D-B0D9-444E7E53791D}"/>
                  </a:ext>
                </a:extLst>
              </p:cNvPr>
              <p:cNvSpPr/>
              <p:nvPr/>
            </p:nvSpPr>
            <p:spPr>
              <a:xfrm>
                <a:off x="5778323" y="16186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3" name="楕円 1062">
                <a:extLst>
                  <a:ext uri="{FF2B5EF4-FFF2-40B4-BE49-F238E27FC236}">
                    <a16:creationId xmlns:a16="http://schemas.microsoft.com/office/drawing/2014/main" id="{6CDF8147-FAE2-44FA-9318-B690D2A6C4B0}"/>
                  </a:ext>
                </a:extLst>
              </p:cNvPr>
              <p:cNvSpPr/>
              <p:nvPr/>
            </p:nvSpPr>
            <p:spPr>
              <a:xfrm>
                <a:off x="5930723" y="1771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4" name="楕円 1063">
                <a:extLst>
                  <a:ext uri="{FF2B5EF4-FFF2-40B4-BE49-F238E27FC236}">
                    <a16:creationId xmlns:a16="http://schemas.microsoft.com/office/drawing/2014/main" id="{141C388F-BADD-4203-B6C3-17047C9A34C5}"/>
                  </a:ext>
                </a:extLst>
              </p:cNvPr>
              <p:cNvSpPr/>
              <p:nvPr/>
            </p:nvSpPr>
            <p:spPr>
              <a:xfrm>
                <a:off x="6083123" y="19234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5" name="楕円 1064">
                <a:extLst>
                  <a:ext uri="{FF2B5EF4-FFF2-40B4-BE49-F238E27FC236}">
                    <a16:creationId xmlns:a16="http://schemas.microsoft.com/office/drawing/2014/main" id="{7A48529D-52FF-4F2A-B129-27B9171D877E}"/>
                  </a:ext>
                </a:extLst>
              </p:cNvPr>
              <p:cNvSpPr/>
              <p:nvPr/>
            </p:nvSpPr>
            <p:spPr>
              <a:xfrm>
                <a:off x="6235524" y="20758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6" name="楕円 1065">
                <a:extLst>
                  <a:ext uri="{FF2B5EF4-FFF2-40B4-BE49-F238E27FC236}">
                    <a16:creationId xmlns:a16="http://schemas.microsoft.com/office/drawing/2014/main" id="{2917B589-2D15-4215-A951-8EEF8CE559E6}"/>
                  </a:ext>
                </a:extLst>
              </p:cNvPr>
              <p:cNvSpPr/>
              <p:nvPr/>
            </p:nvSpPr>
            <p:spPr>
              <a:xfrm>
                <a:off x="5748478" y="182873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楕円 1066">
                <a:extLst>
                  <a:ext uri="{FF2B5EF4-FFF2-40B4-BE49-F238E27FC236}">
                    <a16:creationId xmlns:a16="http://schemas.microsoft.com/office/drawing/2014/main" id="{D17245F1-F5C9-42EB-BFC0-E5DA1BDA7FEB}"/>
                  </a:ext>
                </a:extLst>
              </p:cNvPr>
              <p:cNvSpPr/>
              <p:nvPr/>
            </p:nvSpPr>
            <p:spPr>
              <a:xfrm>
                <a:off x="5359080" y="1864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楕円 1067">
                <a:extLst>
                  <a:ext uri="{FF2B5EF4-FFF2-40B4-BE49-F238E27FC236}">
                    <a16:creationId xmlns:a16="http://schemas.microsoft.com/office/drawing/2014/main" id="{A51E1799-9882-441C-91B9-BE034D7A7715}"/>
                  </a:ext>
                </a:extLst>
              </p:cNvPr>
              <p:cNvSpPr/>
              <p:nvPr/>
            </p:nvSpPr>
            <p:spPr>
              <a:xfrm rot="1748784">
                <a:off x="5965460" y="15504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9" name="楕円 1068">
                <a:extLst>
                  <a:ext uri="{FF2B5EF4-FFF2-40B4-BE49-F238E27FC236}">
                    <a16:creationId xmlns:a16="http://schemas.microsoft.com/office/drawing/2014/main" id="{8D4ABD6E-55DD-4045-AC53-EA9633E6C6FF}"/>
                  </a:ext>
                </a:extLst>
              </p:cNvPr>
              <p:cNvSpPr/>
              <p:nvPr/>
            </p:nvSpPr>
            <p:spPr>
              <a:xfrm rot="1748784">
                <a:off x="6117860" y="17028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0" name="楕円 1069">
                <a:extLst>
                  <a:ext uri="{FF2B5EF4-FFF2-40B4-BE49-F238E27FC236}">
                    <a16:creationId xmlns:a16="http://schemas.microsoft.com/office/drawing/2014/main" id="{5E46EBD3-ED53-4E40-AB9A-9C9F0B3A674E}"/>
                  </a:ext>
                </a:extLst>
              </p:cNvPr>
              <p:cNvSpPr/>
              <p:nvPr/>
            </p:nvSpPr>
            <p:spPr>
              <a:xfrm>
                <a:off x="5693726" y="1959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1" name="楕円 1070">
                <a:extLst>
                  <a:ext uri="{FF2B5EF4-FFF2-40B4-BE49-F238E27FC236}">
                    <a16:creationId xmlns:a16="http://schemas.microsoft.com/office/drawing/2014/main" id="{355D81D9-6BF1-4DF2-AE29-A5CD9860CAD9}"/>
                  </a:ext>
                </a:extLst>
              </p:cNvPr>
              <p:cNvSpPr/>
              <p:nvPr/>
            </p:nvSpPr>
            <p:spPr>
              <a:xfrm>
                <a:off x="5846126" y="21115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楕円 1071">
                <a:extLst>
                  <a:ext uri="{FF2B5EF4-FFF2-40B4-BE49-F238E27FC236}">
                    <a16:creationId xmlns:a16="http://schemas.microsoft.com/office/drawing/2014/main" id="{2C41D8AE-47FB-4D05-969E-0A72E0D47DFE}"/>
                  </a:ext>
                </a:extLst>
              </p:cNvPr>
              <p:cNvSpPr/>
              <p:nvPr/>
            </p:nvSpPr>
            <p:spPr>
              <a:xfrm>
                <a:off x="5998526" y="22639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楕円 1072">
                <a:extLst>
                  <a:ext uri="{FF2B5EF4-FFF2-40B4-BE49-F238E27FC236}">
                    <a16:creationId xmlns:a16="http://schemas.microsoft.com/office/drawing/2014/main" id="{DA3CB5A6-F2B5-4106-8873-33594F4C321A}"/>
                  </a:ext>
                </a:extLst>
              </p:cNvPr>
              <p:cNvSpPr/>
              <p:nvPr/>
            </p:nvSpPr>
            <p:spPr>
              <a:xfrm>
                <a:off x="5511481" y="20168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4" name="楕円 1073">
                <a:extLst>
                  <a:ext uri="{FF2B5EF4-FFF2-40B4-BE49-F238E27FC236}">
                    <a16:creationId xmlns:a16="http://schemas.microsoft.com/office/drawing/2014/main" id="{6ED92811-9756-43AF-BCFB-2089C43F45C2}"/>
                  </a:ext>
                </a:extLst>
              </p:cNvPr>
              <p:cNvSpPr/>
              <p:nvPr/>
            </p:nvSpPr>
            <p:spPr>
              <a:xfrm>
                <a:off x="3527098" y="19570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5" name="楕円 1074">
                <a:extLst>
                  <a:ext uri="{FF2B5EF4-FFF2-40B4-BE49-F238E27FC236}">
                    <a16:creationId xmlns:a16="http://schemas.microsoft.com/office/drawing/2014/main" id="{01F2F8F4-2BD5-4E05-91E1-E87DCA4A3B8F}"/>
                  </a:ext>
                </a:extLst>
              </p:cNvPr>
              <p:cNvSpPr/>
              <p:nvPr/>
            </p:nvSpPr>
            <p:spPr>
              <a:xfrm>
                <a:off x="4176535"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6" name="楕円 1075">
                <a:extLst>
                  <a:ext uri="{FF2B5EF4-FFF2-40B4-BE49-F238E27FC236}">
                    <a16:creationId xmlns:a16="http://schemas.microsoft.com/office/drawing/2014/main" id="{1539299B-48E7-4F29-A4BA-41319494CE73}"/>
                  </a:ext>
                </a:extLst>
              </p:cNvPr>
              <p:cNvSpPr/>
              <p:nvPr/>
            </p:nvSpPr>
            <p:spPr>
              <a:xfrm>
                <a:off x="4328935" y="22945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7" name="楕円 1076">
                <a:extLst>
                  <a:ext uri="{FF2B5EF4-FFF2-40B4-BE49-F238E27FC236}">
                    <a16:creationId xmlns:a16="http://schemas.microsoft.com/office/drawing/2014/main" id="{13E579DC-5497-44FD-9885-BCA93672A13D}"/>
                  </a:ext>
                </a:extLst>
              </p:cNvPr>
              <p:cNvSpPr/>
              <p:nvPr/>
            </p:nvSpPr>
            <p:spPr>
              <a:xfrm rot="1748784">
                <a:off x="5047901" y="17521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8" name="楕円 1077">
                <a:extLst>
                  <a:ext uri="{FF2B5EF4-FFF2-40B4-BE49-F238E27FC236}">
                    <a16:creationId xmlns:a16="http://schemas.microsoft.com/office/drawing/2014/main" id="{791DA4C4-67CC-4968-8EDF-587E2AE673A8}"/>
                  </a:ext>
                </a:extLst>
              </p:cNvPr>
              <p:cNvSpPr/>
              <p:nvPr/>
            </p:nvSpPr>
            <p:spPr>
              <a:xfrm>
                <a:off x="4609573" y="17642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楕円 1078">
                <a:extLst>
                  <a:ext uri="{FF2B5EF4-FFF2-40B4-BE49-F238E27FC236}">
                    <a16:creationId xmlns:a16="http://schemas.microsoft.com/office/drawing/2014/main" id="{0A86C30A-E64A-46CF-A457-F1722C0D1CD7}"/>
                  </a:ext>
                </a:extLst>
              </p:cNvPr>
              <p:cNvSpPr/>
              <p:nvPr/>
            </p:nvSpPr>
            <p:spPr>
              <a:xfrm>
                <a:off x="4786136" y="19166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0" name="楕円 1079">
                <a:extLst>
                  <a:ext uri="{FF2B5EF4-FFF2-40B4-BE49-F238E27FC236}">
                    <a16:creationId xmlns:a16="http://schemas.microsoft.com/office/drawing/2014/main" id="{B9D9E14A-4FA4-495F-BB2B-D2F6A77D3E34}"/>
                  </a:ext>
                </a:extLst>
              </p:cNvPr>
              <p:cNvSpPr/>
              <p:nvPr/>
            </p:nvSpPr>
            <p:spPr>
              <a:xfrm>
                <a:off x="4914375" y="20690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1" name="楕円 1080">
                <a:extLst>
                  <a:ext uri="{FF2B5EF4-FFF2-40B4-BE49-F238E27FC236}">
                    <a16:creationId xmlns:a16="http://schemas.microsoft.com/office/drawing/2014/main" id="{BDBBD5CC-4B5D-492F-A032-D94A76FA270B}"/>
                  </a:ext>
                </a:extLst>
              </p:cNvPr>
              <p:cNvSpPr/>
              <p:nvPr/>
            </p:nvSpPr>
            <p:spPr>
              <a:xfrm>
                <a:off x="5090936" y="22214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2" name="楕円 1081">
                <a:extLst>
                  <a:ext uri="{FF2B5EF4-FFF2-40B4-BE49-F238E27FC236}">
                    <a16:creationId xmlns:a16="http://schemas.microsoft.com/office/drawing/2014/main" id="{AFFD1B73-A769-4B2E-A461-DA6ACD068BE4}"/>
                  </a:ext>
                </a:extLst>
              </p:cNvPr>
              <p:cNvSpPr/>
              <p:nvPr/>
            </p:nvSpPr>
            <p:spPr>
              <a:xfrm>
                <a:off x="4244772" y="19174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3" name="楕円 1082">
                <a:extLst>
                  <a:ext uri="{FF2B5EF4-FFF2-40B4-BE49-F238E27FC236}">
                    <a16:creationId xmlns:a16="http://schemas.microsoft.com/office/drawing/2014/main" id="{FBDA25C0-7F81-4C54-BB17-74EDACF9979F}"/>
                  </a:ext>
                </a:extLst>
              </p:cNvPr>
              <p:cNvSpPr/>
              <p:nvPr/>
            </p:nvSpPr>
            <p:spPr>
              <a:xfrm>
                <a:off x="3717457" y="1977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4" name="楕円 1083">
                <a:extLst>
                  <a:ext uri="{FF2B5EF4-FFF2-40B4-BE49-F238E27FC236}">
                    <a16:creationId xmlns:a16="http://schemas.microsoft.com/office/drawing/2014/main" id="{F3DB6559-0D24-4B9F-B4EE-431D28C3A34A}"/>
                  </a:ext>
                </a:extLst>
              </p:cNvPr>
              <p:cNvSpPr/>
              <p:nvPr/>
            </p:nvSpPr>
            <p:spPr>
              <a:xfrm rot="1748784">
                <a:off x="4820872" y="16960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5" name="楕円 1084">
                <a:extLst>
                  <a:ext uri="{FF2B5EF4-FFF2-40B4-BE49-F238E27FC236}">
                    <a16:creationId xmlns:a16="http://schemas.microsoft.com/office/drawing/2014/main" id="{BD7F5F82-CEF7-4F76-85C9-D37E49545E5E}"/>
                  </a:ext>
                </a:extLst>
              </p:cNvPr>
              <p:cNvSpPr/>
              <p:nvPr/>
            </p:nvSpPr>
            <p:spPr>
              <a:xfrm rot="1748784">
                <a:off x="4949112" y="18484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6" name="楕円 1085">
                <a:extLst>
                  <a:ext uri="{FF2B5EF4-FFF2-40B4-BE49-F238E27FC236}">
                    <a16:creationId xmlns:a16="http://schemas.microsoft.com/office/drawing/2014/main" id="{092B2237-ECFF-477F-89F1-7E151AF2EB4C}"/>
                  </a:ext>
                </a:extLst>
              </p:cNvPr>
              <p:cNvSpPr/>
              <p:nvPr/>
            </p:nvSpPr>
            <p:spPr>
              <a:xfrm>
                <a:off x="4549138" y="21047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7" name="楕円 1086">
                <a:extLst>
                  <a:ext uri="{FF2B5EF4-FFF2-40B4-BE49-F238E27FC236}">
                    <a16:creationId xmlns:a16="http://schemas.microsoft.com/office/drawing/2014/main" id="{1F9F9160-3DF2-45F3-885F-90D2E9B34880}"/>
                  </a:ext>
                </a:extLst>
              </p:cNvPr>
              <p:cNvSpPr/>
              <p:nvPr/>
            </p:nvSpPr>
            <p:spPr>
              <a:xfrm>
                <a:off x="4701538" y="22571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8" name="楕円 1087">
                <a:extLst>
                  <a:ext uri="{FF2B5EF4-FFF2-40B4-BE49-F238E27FC236}">
                    <a16:creationId xmlns:a16="http://schemas.microsoft.com/office/drawing/2014/main" id="{C565DAFF-E5A4-428B-9223-5E44A4812CF1}"/>
                  </a:ext>
                </a:extLst>
              </p:cNvPr>
              <p:cNvSpPr/>
              <p:nvPr/>
            </p:nvSpPr>
            <p:spPr>
              <a:xfrm>
                <a:off x="4366893" y="21623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9" name="楕円 1088">
                <a:extLst>
                  <a:ext uri="{FF2B5EF4-FFF2-40B4-BE49-F238E27FC236}">
                    <a16:creationId xmlns:a16="http://schemas.microsoft.com/office/drawing/2014/main" id="{795860BE-4C52-43D1-AD68-D39427638664}"/>
                  </a:ext>
                </a:extLst>
              </p:cNvPr>
              <p:cNvSpPr/>
              <p:nvPr/>
            </p:nvSpPr>
            <p:spPr>
              <a:xfrm>
                <a:off x="1820814" y="20126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0" name="楕円 1089">
                <a:extLst>
                  <a:ext uri="{FF2B5EF4-FFF2-40B4-BE49-F238E27FC236}">
                    <a16:creationId xmlns:a16="http://schemas.microsoft.com/office/drawing/2014/main" id="{EFD1D21D-2FA6-4846-9B4D-3BA249E92B7C}"/>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1" name="楕円 1090">
                <a:extLst>
                  <a:ext uri="{FF2B5EF4-FFF2-40B4-BE49-F238E27FC236}">
                    <a16:creationId xmlns:a16="http://schemas.microsoft.com/office/drawing/2014/main" id="{53029B1A-9C2A-4AC5-849B-7D872F99ECA3}"/>
                  </a:ext>
                </a:extLst>
              </p:cNvPr>
              <p:cNvSpPr/>
              <p:nvPr/>
            </p:nvSpPr>
            <p:spPr>
              <a:xfrm>
                <a:off x="2379050" y="22130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2" name="楕円 1091">
                <a:extLst>
                  <a:ext uri="{FF2B5EF4-FFF2-40B4-BE49-F238E27FC236}">
                    <a16:creationId xmlns:a16="http://schemas.microsoft.com/office/drawing/2014/main" id="{29E117A9-CA97-498B-86B1-A5D04436B490}"/>
                  </a:ext>
                </a:extLst>
              </p:cNvPr>
              <p:cNvSpPr/>
              <p:nvPr/>
            </p:nvSpPr>
            <p:spPr>
              <a:xfrm rot="1748784">
                <a:off x="2844581" y="18252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3" name="楕円 1092">
                <a:extLst>
                  <a:ext uri="{FF2B5EF4-FFF2-40B4-BE49-F238E27FC236}">
                    <a16:creationId xmlns:a16="http://schemas.microsoft.com/office/drawing/2014/main" id="{6BDE2436-FD1B-4460-A120-57BEE04A94D3}"/>
                  </a:ext>
                </a:extLst>
              </p:cNvPr>
              <p:cNvSpPr/>
              <p:nvPr/>
            </p:nvSpPr>
            <p:spPr>
              <a:xfrm>
                <a:off x="2373112" y="1787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4" name="楕円 1093">
                <a:extLst>
                  <a:ext uri="{FF2B5EF4-FFF2-40B4-BE49-F238E27FC236}">
                    <a16:creationId xmlns:a16="http://schemas.microsoft.com/office/drawing/2014/main" id="{4565BC2C-D736-463F-9A3D-498E62810AB6}"/>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5" name="楕円 1094">
                <a:extLst>
                  <a:ext uri="{FF2B5EF4-FFF2-40B4-BE49-F238E27FC236}">
                    <a16:creationId xmlns:a16="http://schemas.microsoft.com/office/drawing/2014/main" id="{E3E4B768-75FA-45FF-BF22-B96DCE5C39AA}"/>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6" name="楕円 1095">
                <a:extLst>
                  <a:ext uri="{FF2B5EF4-FFF2-40B4-BE49-F238E27FC236}">
                    <a16:creationId xmlns:a16="http://schemas.microsoft.com/office/drawing/2014/main" id="{523B057F-5173-4656-99F0-8F1C569248F6}"/>
                  </a:ext>
                </a:extLst>
              </p:cNvPr>
              <p:cNvSpPr/>
              <p:nvPr/>
            </p:nvSpPr>
            <p:spPr>
              <a:xfrm>
                <a:off x="2887616" y="22945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7" name="楕円 1096">
                <a:extLst>
                  <a:ext uri="{FF2B5EF4-FFF2-40B4-BE49-F238E27FC236}">
                    <a16:creationId xmlns:a16="http://schemas.microsoft.com/office/drawing/2014/main" id="{799209F2-A7D6-4168-887A-347C1275F545}"/>
                  </a:ext>
                </a:extLst>
              </p:cNvPr>
              <p:cNvSpPr/>
              <p:nvPr/>
            </p:nvSpPr>
            <p:spPr>
              <a:xfrm>
                <a:off x="2261794" y="18351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8" name="楕円 1097">
                <a:extLst>
                  <a:ext uri="{FF2B5EF4-FFF2-40B4-BE49-F238E27FC236}">
                    <a16:creationId xmlns:a16="http://schemas.microsoft.com/office/drawing/2014/main" id="{B8C5CF0D-F965-452E-8F00-CC81CB33C168}"/>
                  </a:ext>
                </a:extLst>
              </p:cNvPr>
              <p:cNvSpPr/>
              <p:nvPr/>
            </p:nvSpPr>
            <p:spPr>
              <a:xfrm>
                <a:off x="2011175" y="20831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9" name="楕円 1098">
                <a:extLst>
                  <a:ext uri="{FF2B5EF4-FFF2-40B4-BE49-F238E27FC236}">
                    <a16:creationId xmlns:a16="http://schemas.microsoft.com/office/drawing/2014/main" id="{D7CBC230-6748-4F92-80A6-26805F3339F5}"/>
                  </a:ext>
                </a:extLst>
              </p:cNvPr>
              <p:cNvSpPr/>
              <p:nvPr/>
            </p:nvSpPr>
            <p:spPr>
              <a:xfrm rot="1748784">
                <a:off x="2617554"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0" name="楕円 1099">
                <a:extLst>
                  <a:ext uri="{FF2B5EF4-FFF2-40B4-BE49-F238E27FC236}">
                    <a16:creationId xmlns:a16="http://schemas.microsoft.com/office/drawing/2014/main" id="{CCB3E918-ABF3-42EE-8EF2-43B8F11C1692}"/>
                  </a:ext>
                </a:extLst>
              </p:cNvPr>
              <p:cNvSpPr/>
              <p:nvPr/>
            </p:nvSpPr>
            <p:spPr>
              <a:xfrm rot="1748784">
                <a:off x="2525341" y="19952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1" name="楕円 1100">
                <a:extLst>
                  <a:ext uri="{FF2B5EF4-FFF2-40B4-BE49-F238E27FC236}">
                    <a16:creationId xmlns:a16="http://schemas.microsoft.com/office/drawing/2014/main" id="{653E375E-0FA2-4242-86E4-79C330A03A3A}"/>
                  </a:ext>
                </a:extLst>
              </p:cNvPr>
              <p:cNvSpPr/>
              <p:nvPr/>
            </p:nvSpPr>
            <p:spPr>
              <a:xfrm>
                <a:off x="2207041" y="1915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2" name="楕円 1101">
                <a:extLst>
                  <a:ext uri="{FF2B5EF4-FFF2-40B4-BE49-F238E27FC236}">
                    <a16:creationId xmlns:a16="http://schemas.microsoft.com/office/drawing/2014/main" id="{91880E96-BD79-47A0-89A0-8E53DA047C80}"/>
                  </a:ext>
                </a:extLst>
              </p:cNvPr>
              <p:cNvSpPr/>
              <p:nvPr/>
            </p:nvSpPr>
            <p:spPr>
              <a:xfrm>
                <a:off x="2359442" y="21179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3" name="楕円 1102">
                <a:extLst>
                  <a:ext uri="{FF2B5EF4-FFF2-40B4-BE49-F238E27FC236}">
                    <a16:creationId xmlns:a16="http://schemas.microsoft.com/office/drawing/2014/main" id="{52079D74-CE7B-4C80-AFC5-457675B1A423}"/>
                  </a:ext>
                </a:extLst>
              </p:cNvPr>
              <p:cNvSpPr/>
              <p:nvPr/>
            </p:nvSpPr>
            <p:spPr>
              <a:xfrm>
                <a:off x="2163576" y="22355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4" name="楕円 1103">
                <a:extLst>
                  <a:ext uri="{FF2B5EF4-FFF2-40B4-BE49-F238E27FC236}">
                    <a16:creationId xmlns:a16="http://schemas.microsoft.com/office/drawing/2014/main" id="{7A3BCD9C-3D77-4C9E-B2B4-7A6227BC0472}"/>
                  </a:ext>
                </a:extLst>
              </p:cNvPr>
              <p:cNvSpPr/>
              <p:nvPr/>
            </p:nvSpPr>
            <p:spPr>
              <a:xfrm>
                <a:off x="5369876" y="19540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5" name="楕円 1104">
                <a:extLst>
                  <a:ext uri="{FF2B5EF4-FFF2-40B4-BE49-F238E27FC236}">
                    <a16:creationId xmlns:a16="http://schemas.microsoft.com/office/drawing/2014/main" id="{3AB3F5D4-C62B-4810-A364-CBC51F07534F}"/>
                  </a:ext>
                </a:extLst>
              </p:cNvPr>
              <p:cNvSpPr/>
              <p:nvPr/>
            </p:nvSpPr>
            <p:spPr>
              <a:xfrm>
                <a:off x="5522276" y="21064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6" name="楕円 1105">
                <a:extLst>
                  <a:ext uri="{FF2B5EF4-FFF2-40B4-BE49-F238E27FC236}">
                    <a16:creationId xmlns:a16="http://schemas.microsoft.com/office/drawing/2014/main" id="{494DD84E-6ACD-4CDC-9C8F-C94B47D7DD2A}"/>
                  </a:ext>
                </a:extLst>
              </p:cNvPr>
              <p:cNvSpPr/>
              <p:nvPr/>
            </p:nvSpPr>
            <p:spPr>
              <a:xfrm>
                <a:off x="5674676" y="2258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7" name="楕円 1106">
                <a:extLst>
                  <a:ext uri="{FF2B5EF4-FFF2-40B4-BE49-F238E27FC236}">
                    <a16:creationId xmlns:a16="http://schemas.microsoft.com/office/drawing/2014/main" id="{A4EB4C03-0B0B-482C-9EF3-D43A1A0730FF}"/>
                  </a:ext>
                </a:extLst>
              </p:cNvPr>
              <p:cNvSpPr/>
              <p:nvPr/>
            </p:nvSpPr>
            <p:spPr>
              <a:xfrm rot="1748784">
                <a:off x="6393643" y="17164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8" name="楕円 1107">
                <a:extLst>
                  <a:ext uri="{FF2B5EF4-FFF2-40B4-BE49-F238E27FC236}">
                    <a16:creationId xmlns:a16="http://schemas.microsoft.com/office/drawing/2014/main" id="{83C8A85F-488E-4BEF-A62F-E3F22E30EA0E}"/>
                  </a:ext>
                </a:extLst>
              </p:cNvPr>
              <p:cNvSpPr/>
              <p:nvPr/>
            </p:nvSpPr>
            <p:spPr>
              <a:xfrm>
                <a:off x="5979477" y="17285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楕円 1108">
                <a:extLst>
                  <a:ext uri="{FF2B5EF4-FFF2-40B4-BE49-F238E27FC236}">
                    <a16:creationId xmlns:a16="http://schemas.microsoft.com/office/drawing/2014/main" id="{F4415CE4-4175-45FE-B65C-46A1FA390B23}"/>
                  </a:ext>
                </a:extLst>
              </p:cNvPr>
              <p:cNvSpPr/>
              <p:nvPr/>
            </p:nvSpPr>
            <p:spPr>
              <a:xfrm>
                <a:off x="6131877" y="1880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0" name="楕円 1109">
                <a:extLst>
                  <a:ext uri="{FF2B5EF4-FFF2-40B4-BE49-F238E27FC236}">
                    <a16:creationId xmlns:a16="http://schemas.microsoft.com/office/drawing/2014/main" id="{B6DA6A71-3A89-4C7F-A09A-A93ECDA6D890}"/>
                  </a:ext>
                </a:extLst>
              </p:cNvPr>
              <p:cNvSpPr/>
              <p:nvPr/>
            </p:nvSpPr>
            <p:spPr>
              <a:xfrm>
                <a:off x="6284278" y="2033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1" name="楕円 1110">
                <a:extLst>
                  <a:ext uri="{FF2B5EF4-FFF2-40B4-BE49-F238E27FC236}">
                    <a16:creationId xmlns:a16="http://schemas.microsoft.com/office/drawing/2014/main" id="{435C8D92-36B1-4C6D-A8C8-238C9B145DE8}"/>
                  </a:ext>
                </a:extLst>
              </p:cNvPr>
              <p:cNvSpPr/>
              <p:nvPr/>
            </p:nvSpPr>
            <p:spPr>
              <a:xfrm>
                <a:off x="6436678" y="21857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2" name="楕円 1111">
                <a:extLst>
                  <a:ext uri="{FF2B5EF4-FFF2-40B4-BE49-F238E27FC236}">
                    <a16:creationId xmlns:a16="http://schemas.microsoft.com/office/drawing/2014/main" id="{B4028AB0-BA78-4913-8F8A-7BF9FD5692D8}"/>
                  </a:ext>
                </a:extLst>
              </p:cNvPr>
              <p:cNvSpPr/>
              <p:nvPr/>
            </p:nvSpPr>
            <p:spPr>
              <a:xfrm>
                <a:off x="5949634" y="19386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3" name="楕円 1112">
                <a:extLst>
                  <a:ext uri="{FF2B5EF4-FFF2-40B4-BE49-F238E27FC236}">
                    <a16:creationId xmlns:a16="http://schemas.microsoft.com/office/drawing/2014/main" id="{5AC3B9B5-2F69-49FA-9312-079D2DD44037}"/>
                  </a:ext>
                </a:extLst>
              </p:cNvPr>
              <p:cNvSpPr/>
              <p:nvPr/>
            </p:nvSpPr>
            <p:spPr>
              <a:xfrm>
                <a:off x="5560236" y="19743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4" name="楕円 1113">
                <a:extLst>
                  <a:ext uri="{FF2B5EF4-FFF2-40B4-BE49-F238E27FC236}">
                    <a16:creationId xmlns:a16="http://schemas.microsoft.com/office/drawing/2014/main" id="{87D2B866-1662-43AE-81E7-1AD657D0F797}"/>
                  </a:ext>
                </a:extLst>
              </p:cNvPr>
              <p:cNvSpPr/>
              <p:nvPr/>
            </p:nvSpPr>
            <p:spPr>
              <a:xfrm rot="1748784">
                <a:off x="6166615" y="1660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5" name="楕円 1114">
                <a:extLst>
                  <a:ext uri="{FF2B5EF4-FFF2-40B4-BE49-F238E27FC236}">
                    <a16:creationId xmlns:a16="http://schemas.microsoft.com/office/drawing/2014/main" id="{2B72B5F8-1E95-44FD-90A0-6895678795F0}"/>
                  </a:ext>
                </a:extLst>
              </p:cNvPr>
              <p:cNvSpPr/>
              <p:nvPr/>
            </p:nvSpPr>
            <p:spPr>
              <a:xfrm rot="1748784">
                <a:off x="6319015" y="18128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6" name="楕円 1115">
                <a:extLst>
                  <a:ext uri="{FF2B5EF4-FFF2-40B4-BE49-F238E27FC236}">
                    <a16:creationId xmlns:a16="http://schemas.microsoft.com/office/drawing/2014/main" id="{C9B4CEC8-4B0D-4525-856B-0C60AB3A50C8}"/>
                  </a:ext>
                </a:extLst>
              </p:cNvPr>
              <p:cNvSpPr/>
              <p:nvPr/>
            </p:nvSpPr>
            <p:spPr>
              <a:xfrm>
                <a:off x="5894880" y="20690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7" name="楕円 1116">
                <a:extLst>
                  <a:ext uri="{FF2B5EF4-FFF2-40B4-BE49-F238E27FC236}">
                    <a16:creationId xmlns:a16="http://schemas.microsoft.com/office/drawing/2014/main" id="{90D44782-F7C5-424A-AC43-EEF2286F9C86}"/>
                  </a:ext>
                </a:extLst>
              </p:cNvPr>
              <p:cNvSpPr/>
              <p:nvPr/>
            </p:nvSpPr>
            <p:spPr>
              <a:xfrm>
                <a:off x="6047280" y="2221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8" name="楕円 1117">
                <a:extLst>
                  <a:ext uri="{FF2B5EF4-FFF2-40B4-BE49-F238E27FC236}">
                    <a16:creationId xmlns:a16="http://schemas.microsoft.com/office/drawing/2014/main" id="{379F2956-0FB2-48E6-9957-EF7E4EFD7899}"/>
                  </a:ext>
                </a:extLst>
              </p:cNvPr>
              <p:cNvSpPr/>
              <p:nvPr/>
            </p:nvSpPr>
            <p:spPr>
              <a:xfrm>
                <a:off x="5712636" y="21267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9" name="楕円 1118">
                <a:extLst>
                  <a:ext uri="{FF2B5EF4-FFF2-40B4-BE49-F238E27FC236}">
                    <a16:creationId xmlns:a16="http://schemas.microsoft.com/office/drawing/2014/main" id="{AADB6468-FCF8-4B6D-9B94-66EA2EF944F8}"/>
                  </a:ext>
                </a:extLst>
              </p:cNvPr>
              <p:cNvSpPr/>
              <p:nvPr/>
            </p:nvSpPr>
            <p:spPr>
              <a:xfrm>
                <a:off x="3019561" y="1750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0" name="楕円 1119">
                <a:extLst>
                  <a:ext uri="{FF2B5EF4-FFF2-40B4-BE49-F238E27FC236}">
                    <a16:creationId xmlns:a16="http://schemas.microsoft.com/office/drawing/2014/main" id="{9B7DCB1D-7B75-4815-AEE9-5925AE932208}"/>
                  </a:ext>
                </a:extLst>
              </p:cNvPr>
              <p:cNvSpPr/>
              <p:nvPr/>
            </p:nvSpPr>
            <p:spPr>
              <a:xfrm>
                <a:off x="3115130" y="21651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1" name="楕円 1120">
                <a:extLst>
                  <a:ext uri="{FF2B5EF4-FFF2-40B4-BE49-F238E27FC236}">
                    <a16:creationId xmlns:a16="http://schemas.microsoft.com/office/drawing/2014/main" id="{04180E03-11A9-4620-9358-1C740C93EEEB}"/>
                  </a:ext>
                </a:extLst>
              </p:cNvPr>
              <p:cNvSpPr/>
              <p:nvPr/>
            </p:nvSpPr>
            <p:spPr>
              <a:xfrm>
                <a:off x="3764095" y="20376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2" name="楕円 1121">
                <a:extLst>
                  <a:ext uri="{FF2B5EF4-FFF2-40B4-BE49-F238E27FC236}">
                    <a16:creationId xmlns:a16="http://schemas.microsoft.com/office/drawing/2014/main" id="{40A7ACE9-BCEE-48DA-83F4-0F61CA2BA98B}"/>
                  </a:ext>
                </a:extLst>
              </p:cNvPr>
              <p:cNvSpPr/>
              <p:nvPr/>
            </p:nvSpPr>
            <p:spPr>
              <a:xfrm rot="1748784">
                <a:off x="4550334" y="21363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3" name="楕円 1122">
                <a:extLst>
                  <a:ext uri="{FF2B5EF4-FFF2-40B4-BE49-F238E27FC236}">
                    <a16:creationId xmlns:a16="http://schemas.microsoft.com/office/drawing/2014/main" id="{54F17F48-6FEB-4DB1-8AF0-69876967DA5C}"/>
                  </a:ext>
                </a:extLst>
              </p:cNvPr>
              <p:cNvSpPr/>
              <p:nvPr/>
            </p:nvSpPr>
            <p:spPr>
              <a:xfrm rot="1748784">
                <a:off x="4540365" y="154537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4" name="楕円 1123">
                <a:extLst>
                  <a:ext uri="{FF2B5EF4-FFF2-40B4-BE49-F238E27FC236}">
                    <a16:creationId xmlns:a16="http://schemas.microsoft.com/office/drawing/2014/main" id="{B44C1727-8FBB-4FCE-A323-3DB90CA78A98}"/>
                  </a:ext>
                </a:extLst>
              </p:cNvPr>
              <p:cNvSpPr/>
              <p:nvPr/>
            </p:nvSpPr>
            <p:spPr>
              <a:xfrm>
                <a:off x="4126199" y="155746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5" name="楕円 1124">
                <a:extLst>
                  <a:ext uri="{FF2B5EF4-FFF2-40B4-BE49-F238E27FC236}">
                    <a16:creationId xmlns:a16="http://schemas.microsoft.com/office/drawing/2014/main" id="{FC75809E-FF7E-49D1-919E-38C27E4B2938}"/>
                  </a:ext>
                </a:extLst>
              </p:cNvPr>
              <p:cNvSpPr/>
              <p:nvPr/>
            </p:nvSpPr>
            <p:spPr>
              <a:xfrm>
                <a:off x="4278599" y="1709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6" name="楕円 1125">
                <a:extLst>
                  <a:ext uri="{FF2B5EF4-FFF2-40B4-BE49-F238E27FC236}">
                    <a16:creationId xmlns:a16="http://schemas.microsoft.com/office/drawing/2014/main" id="{D8D29E32-FDA4-424A-894B-2C26C1589417}"/>
                  </a:ext>
                </a:extLst>
              </p:cNvPr>
              <p:cNvSpPr/>
              <p:nvPr/>
            </p:nvSpPr>
            <p:spPr>
              <a:xfrm>
                <a:off x="4015287" y="18618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7" name="楕円 1126">
                <a:extLst>
                  <a:ext uri="{FF2B5EF4-FFF2-40B4-BE49-F238E27FC236}">
                    <a16:creationId xmlns:a16="http://schemas.microsoft.com/office/drawing/2014/main" id="{17F8DA64-C02A-44D0-AF46-6A51CDDF5187}"/>
                  </a:ext>
                </a:extLst>
              </p:cNvPr>
              <p:cNvSpPr/>
              <p:nvPr/>
            </p:nvSpPr>
            <p:spPr>
              <a:xfrm>
                <a:off x="4469651" y="1811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8" name="楕円 1127">
                <a:extLst>
                  <a:ext uri="{FF2B5EF4-FFF2-40B4-BE49-F238E27FC236}">
                    <a16:creationId xmlns:a16="http://schemas.microsoft.com/office/drawing/2014/main" id="{1EE10764-6F2E-4AFF-8A7D-278B86D0C39E}"/>
                  </a:ext>
                </a:extLst>
              </p:cNvPr>
              <p:cNvSpPr/>
              <p:nvPr/>
            </p:nvSpPr>
            <p:spPr>
              <a:xfrm>
                <a:off x="3599319" y="173492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9" name="楕円 1128">
                <a:extLst>
                  <a:ext uri="{FF2B5EF4-FFF2-40B4-BE49-F238E27FC236}">
                    <a16:creationId xmlns:a16="http://schemas.microsoft.com/office/drawing/2014/main" id="{B217355C-D659-45B9-897A-939630E7C6EE}"/>
                  </a:ext>
                </a:extLst>
              </p:cNvPr>
              <p:cNvSpPr/>
              <p:nvPr/>
            </p:nvSpPr>
            <p:spPr>
              <a:xfrm>
                <a:off x="3209920" y="17705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0" name="楕円 1129">
                <a:extLst>
                  <a:ext uri="{FF2B5EF4-FFF2-40B4-BE49-F238E27FC236}">
                    <a16:creationId xmlns:a16="http://schemas.microsoft.com/office/drawing/2014/main" id="{501937AE-A264-416D-8B28-757DCF76EDF1}"/>
                  </a:ext>
                </a:extLst>
              </p:cNvPr>
              <p:cNvSpPr/>
              <p:nvPr/>
            </p:nvSpPr>
            <p:spPr>
              <a:xfrm rot="1748784">
                <a:off x="4313336" y="14893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1" name="楕円 1130">
                <a:extLst>
                  <a:ext uri="{FF2B5EF4-FFF2-40B4-BE49-F238E27FC236}">
                    <a16:creationId xmlns:a16="http://schemas.microsoft.com/office/drawing/2014/main" id="{D8E14E8C-B7EB-47B5-9527-08A75A74264D}"/>
                  </a:ext>
                </a:extLst>
              </p:cNvPr>
              <p:cNvSpPr/>
              <p:nvPr/>
            </p:nvSpPr>
            <p:spPr>
              <a:xfrm rot="1748784">
                <a:off x="4465736" y="16417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2" name="楕円 1131">
                <a:extLst>
                  <a:ext uri="{FF2B5EF4-FFF2-40B4-BE49-F238E27FC236}">
                    <a16:creationId xmlns:a16="http://schemas.microsoft.com/office/drawing/2014/main" id="{E85A27F9-8C01-4964-AD8E-0DFE9BF4B87D}"/>
                  </a:ext>
                </a:extLst>
              </p:cNvPr>
              <p:cNvSpPr/>
              <p:nvPr/>
            </p:nvSpPr>
            <p:spPr>
              <a:xfrm>
                <a:off x="4149260" y="191529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3" name="楕円 1132">
                <a:extLst>
                  <a:ext uri="{FF2B5EF4-FFF2-40B4-BE49-F238E27FC236}">
                    <a16:creationId xmlns:a16="http://schemas.microsoft.com/office/drawing/2014/main" id="{A994738D-90E4-4D38-8B90-F2958F202330}"/>
                  </a:ext>
                </a:extLst>
              </p:cNvPr>
              <p:cNvSpPr/>
              <p:nvPr/>
            </p:nvSpPr>
            <p:spPr>
              <a:xfrm>
                <a:off x="4136698" y="2000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4" name="楕円 1133">
                <a:extLst>
                  <a:ext uri="{FF2B5EF4-FFF2-40B4-BE49-F238E27FC236}">
                    <a16:creationId xmlns:a16="http://schemas.microsoft.com/office/drawing/2014/main" id="{9F9EB568-9FC5-4EF5-A788-B9A521F7D7A6}"/>
                  </a:ext>
                </a:extLst>
              </p:cNvPr>
              <p:cNvSpPr/>
              <p:nvPr/>
            </p:nvSpPr>
            <p:spPr>
              <a:xfrm>
                <a:off x="4346401" y="22027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5" name="楕円 1134">
                <a:extLst>
                  <a:ext uri="{FF2B5EF4-FFF2-40B4-BE49-F238E27FC236}">
                    <a16:creationId xmlns:a16="http://schemas.microsoft.com/office/drawing/2014/main" id="{C82135C4-FFDA-410A-B85E-6CE29A04979F}"/>
                  </a:ext>
                </a:extLst>
              </p:cNvPr>
              <p:cNvSpPr/>
              <p:nvPr/>
            </p:nvSpPr>
            <p:spPr>
              <a:xfrm>
                <a:off x="3305017" y="18728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6" name="楕円 1135">
                <a:extLst>
                  <a:ext uri="{FF2B5EF4-FFF2-40B4-BE49-F238E27FC236}">
                    <a16:creationId xmlns:a16="http://schemas.microsoft.com/office/drawing/2014/main" id="{6E2052B2-E00B-4599-A562-F12F8CA7746C}"/>
                  </a:ext>
                </a:extLst>
              </p:cNvPr>
              <p:cNvSpPr/>
              <p:nvPr/>
            </p:nvSpPr>
            <p:spPr>
              <a:xfrm>
                <a:off x="5279200" y="19540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7" name="楕円 1136">
                <a:extLst>
                  <a:ext uri="{FF2B5EF4-FFF2-40B4-BE49-F238E27FC236}">
                    <a16:creationId xmlns:a16="http://schemas.microsoft.com/office/drawing/2014/main" id="{EE5F1326-5ACE-467B-AF19-673EE0497B8E}"/>
                  </a:ext>
                </a:extLst>
              </p:cNvPr>
              <p:cNvSpPr/>
              <p:nvPr/>
            </p:nvSpPr>
            <p:spPr>
              <a:xfrm>
                <a:off x="5431603" y="21064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8" name="楕円 1137">
                <a:extLst>
                  <a:ext uri="{FF2B5EF4-FFF2-40B4-BE49-F238E27FC236}">
                    <a16:creationId xmlns:a16="http://schemas.microsoft.com/office/drawing/2014/main" id="{3D381EAE-E742-4CB9-A1D6-911C3D6A6968}"/>
                  </a:ext>
                </a:extLst>
              </p:cNvPr>
              <p:cNvSpPr/>
              <p:nvPr/>
            </p:nvSpPr>
            <p:spPr>
              <a:xfrm>
                <a:off x="5608165" y="22588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9" name="楕円 1138">
                <a:extLst>
                  <a:ext uri="{FF2B5EF4-FFF2-40B4-BE49-F238E27FC236}">
                    <a16:creationId xmlns:a16="http://schemas.microsoft.com/office/drawing/2014/main" id="{0B4268C4-48F9-4B42-80EE-E31EC4FC0006}"/>
                  </a:ext>
                </a:extLst>
              </p:cNvPr>
              <p:cNvSpPr/>
              <p:nvPr/>
            </p:nvSpPr>
            <p:spPr>
              <a:xfrm rot="1748784">
                <a:off x="6327132" y="171647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0" name="楕円 1139">
                <a:extLst>
                  <a:ext uri="{FF2B5EF4-FFF2-40B4-BE49-F238E27FC236}">
                    <a16:creationId xmlns:a16="http://schemas.microsoft.com/office/drawing/2014/main" id="{2B1E3469-F8F2-4D03-8638-7ADB5A5AFCC0}"/>
                  </a:ext>
                </a:extLst>
              </p:cNvPr>
              <p:cNvSpPr/>
              <p:nvPr/>
            </p:nvSpPr>
            <p:spPr>
              <a:xfrm>
                <a:off x="5912966" y="17285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1" name="楕円 1140">
                <a:extLst>
                  <a:ext uri="{FF2B5EF4-FFF2-40B4-BE49-F238E27FC236}">
                    <a16:creationId xmlns:a16="http://schemas.microsoft.com/office/drawing/2014/main" id="{08F53BD7-B5A1-47BE-BD9E-739740D5F103}"/>
                  </a:ext>
                </a:extLst>
              </p:cNvPr>
              <p:cNvSpPr/>
              <p:nvPr/>
            </p:nvSpPr>
            <p:spPr>
              <a:xfrm>
                <a:off x="6065366" y="18809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2" name="楕円 1141">
                <a:extLst>
                  <a:ext uri="{FF2B5EF4-FFF2-40B4-BE49-F238E27FC236}">
                    <a16:creationId xmlns:a16="http://schemas.microsoft.com/office/drawing/2014/main" id="{13355FB9-1EC4-410E-9C9D-76289A7ADA72}"/>
                  </a:ext>
                </a:extLst>
              </p:cNvPr>
              <p:cNvSpPr/>
              <p:nvPr/>
            </p:nvSpPr>
            <p:spPr>
              <a:xfrm>
                <a:off x="6217766" y="20333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3" name="楕円 1142">
                <a:extLst>
                  <a:ext uri="{FF2B5EF4-FFF2-40B4-BE49-F238E27FC236}">
                    <a16:creationId xmlns:a16="http://schemas.microsoft.com/office/drawing/2014/main" id="{019CABE0-D314-4EFB-9A9C-5901B2D639CF}"/>
                  </a:ext>
                </a:extLst>
              </p:cNvPr>
              <p:cNvSpPr/>
              <p:nvPr/>
            </p:nvSpPr>
            <p:spPr>
              <a:xfrm>
                <a:off x="6370169" y="2185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4" name="楕円 1143">
                <a:extLst>
                  <a:ext uri="{FF2B5EF4-FFF2-40B4-BE49-F238E27FC236}">
                    <a16:creationId xmlns:a16="http://schemas.microsoft.com/office/drawing/2014/main" id="{016AAC1E-D007-4960-8699-8EE60643410C}"/>
                  </a:ext>
                </a:extLst>
              </p:cNvPr>
              <p:cNvSpPr/>
              <p:nvPr/>
            </p:nvSpPr>
            <p:spPr>
              <a:xfrm>
                <a:off x="5883123" y="19386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5" name="楕円 1144">
                <a:extLst>
                  <a:ext uri="{FF2B5EF4-FFF2-40B4-BE49-F238E27FC236}">
                    <a16:creationId xmlns:a16="http://schemas.microsoft.com/office/drawing/2014/main" id="{CD8C8E76-94C1-40F3-B8B7-E01F47097180}"/>
                  </a:ext>
                </a:extLst>
              </p:cNvPr>
              <p:cNvSpPr/>
              <p:nvPr/>
            </p:nvSpPr>
            <p:spPr>
              <a:xfrm>
                <a:off x="5493723" y="19743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6" name="楕円 1145">
                <a:extLst>
                  <a:ext uri="{FF2B5EF4-FFF2-40B4-BE49-F238E27FC236}">
                    <a16:creationId xmlns:a16="http://schemas.microsoft.com/office/drawing/2014/main" id="{37DBBB1F-40D6-4F3E-9C80-63EB8DC0BBDD}"/>
                  </a:ext>
                </a:extLst>
              </p:cNvPr>
              <p:cNvSpPr/>
              <p:nvPr/>
            </p:nvSpPr>
            <p:spPr>
              <a:xfrm rot="1748784">
                <a:off x="6100103" y="16604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7" name="楕円 1146">
                <a:extLst>
                  <a:ext uri="{FF2B5EF4-FFF2-40B4-BE49-F238E27FC236}">
                    <a16:creationId xmlns:a16="http://schemas.microsoft.com/office/drawing/2014/main" id="{AC0CF772-29CD-4F04-99D9-9CC85D22F291}"/>
                  </a:ext>
                </a:extLst>
              </p:cNvPr>
              <p:cNvSpPr/>
              <p:nvPr/>
            </p:nvSpPr>
            <p:spPr>
              <a:xfrm rot="1748784">
                <a:off x="6228340" y="18128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8" name="楕円 1147">
                <a:extLst>
                  <a:ext uri="{FF2B5EF4-FFF2-40B4-BE49-F238E27FC236}">
                    <a16:creationId xmlns:a16="http://schemas.microsoft.com/office/drawing/2014/main" id="{4E0AF842-E7EC-475C-80D7-32A1B45CC67F}"/>
                  </a:ext>
                </a:extLst>
              </p:cNvPr>
              <p:cNvSpPr/>
              <p:nvPr/>
            </p:nvSpPr>
            <p:spPr>
              <a:xfrm>
                <a:off x="5804205" y="206903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9" name="楕円 1148">
                <a:extLst>
                  <a:ext uri="{FF2B5EF4-FFF2-40B4-BE49-F238E27FC236}">
                    <a16:creationId xmlns:a16="http://schemas.microsoft.com/office/drawing/2014/main" id="{5ACA128B-579D-4673-A7BC-8D089169420F}"/>
                  </a:ext>
                </a:extLst>
              </p:cNvPr>
              <p:cNvSpPr/>
              <p:nvPr/>
            </p:nvSpPr>
            <p:spPr>
              <a:xfrm>
                <a:off x="5980763" y="22214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0" name="楕円 1149">
                <a:extLst>
                  <a:ext uri="{FF2B5EF4-FFF2-40B4-BE49-F238E27FC236}">
                    <a16:creationId xmlns:a16="http://schemas.microsoft.com/office/drawing/2014/main" id="{5D313FBB-62CF-4A5A-AE77-51097F6530AA}"/>
                  </a:ext>
                </a:extLst>
              </p:cNvPr>
              <p:cNvSpPr/>
              <p:nvPr/>
            </p:nvSpPr>
            <p:spPr>
              <a:xfrm>
                <a:off x="5621950" y="21267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51" name="テキスト ボックス 1150">
            <a:extLst>
              <a:ext uri="{FF2B5EF4-FFF2-40B4-BE49-F238E27FC236}">
                <a16:creationId xmlns:a16="http://schemas.microsoft.com/office/drawing/2014/main" id="{D2FF1CFC-3458-4B5D-8006-861249CB192D}"/>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1152" name="テキスト ボックス 1151">
            <a:extLst>
              <a:ext uri="{FF2B5EF4-FFF2-40B4-BE49-F238E27FC236}">
                <a16:creationId xmlns:a16="http://schemas.microsoft.com/office/drawing/2014/main" id="{4FEB1E13-B048-43FB-9E3A-5EED64ADF1C6}"/>
              </a:ext>
            </a:extLst>
          </p:cNvPr>
          <p:cNvSpPr txBox="1"/>
          <p:nvPr/>
        </p:nvSpPr>
        <p:spPr>
          <a:xfrm>
            <a:off x="2294468" y="546535"/>
            <a:ext cx="7306264" cy="338554"/>
          </a:xfrm>
          <a:prstGeom prst="rect">
            <a:avLst/>
          </a:prstGeom>
          <a:noFill/>
        </p:spPr>
        <p:txBody>
          <a:bodyPr wrap="square" rtlCol="0">
            <a:spAutoFit/>
          </a:bodyPr>
          <a:lstStyle/>
          <a:p>
            <a:r>
              <a:rPr lang="ja-JP" altLang="en-US" sz="1600" b="1" u="sng" dirty="0"/>
              <a:t>合成図を作成するために使用した事例の抽出方法を以下に示す</a:t>
            </a:r>
            <a:endParaRPr lang="en-US" altLang="ja-JP" sz="1600" b="1" u="sng" dirty="0"/>
          </a:p>
        </p:txBody>
      </p:sp>
      <p:sp>
        <p:nvSpPr>
          <p:cNvPr id="1153" name="四角形: 角を丸くする 1152">
            <a:extLst>
              <a:ext uri="{FF2B5EF4-FFF2-40B4-BE49-F238E27FC236}">
                <a16:creationId xmlns:a16="http://schemas.microsoft.com/office/drawing/2014/main" id="{21ABC1E7-9D76-4AC0-A7ED-0EB5409C737B}"/>
              </a:ext>
            </a:extLst>
          </p:cNvPr>
          <p:cNvSpPr/>
          <p:nvPr/>
        </p:nvSpPr>
        <p:spPr>
          <a:xfrm>
            <a:off x="109086" y="1277506"/>
            <a:ext cx="8925816" cy="5580494"/>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4" name="テキスト ボックス 1153">
            <a:extLst>
              <a:ext uri="{FF2B5EF4-FFF2-40B4-BE49-F238E27FC236}">
                <a16:creationId xmlns:a16="http://schemas.microsoft.com/office/drawing/2014/main" id="{21DE9098-A8A6-497D-AD35-C045A157A389}"/>
              </a:ext>
            </a:extLst>
          </p:cNvPr>
          <p:cNvSpPr txBox="1"/>
          <p:nvPr/>
        </p:nvSpPr>
        <p:spPr>
          <a:xfrm>
            <a:off x="5600583" y="1098295"/>
            <a:ext cx="2304746"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事例抽出イメージ図</a:t>
            </a:r>
          </a:p>
        </p:txBody>
      </p:sp>
      <p:sp>
        <p:nvSpPr>
          <p:cNvPr id="1155" name="テキスト ボックス 1154">
            <a:extLst>
              <a:ext uri="{FF2B5EF4-FFF2-40B4-BE49-F238E27FC236}">
                <a16:creationId xmlns:a16="http://schemas.microsoft.com/office/drawing/2014/main" id="{1807AB0F-3DD5-4A3D-9299-C1915F851516}"/>
              </a:ext>
            </a:extLst>
          </p:cNvPr>
          <p:cNvSpPr txBox="1"/>
          <p:nvPr/>
        </p:nvSpPr>
        <p:spPr>
          <a:xfrm>
            <a:off x="1169215" y="1098295"/>
            <a:ext cx="1994562"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事例抽出の手順</a:t>
            </a:r>
          </a:p>
        </p:txBody>
      </p:sp>
      <p:sp>
        <p:nvSpPr>
          <p:cNvPr id="1156" name="テキスト ボックス 1155">
            <a:extLst>
              <a:ext uri="{FF2B5EF4-FFF2-40B4-BE49-F238E27FC236}">
                <a16:creationId xmlns:a16="http://schemas.microsoft.com/office/drawing/2014/main" id="{B7D2E5BF-65CF-477C-8901-8914849F4051}"/>
              </a:ext>
            </a:extLst>
          </p:cNvPr>
          <p:cNvSpPr txBox="1"/>
          <p:nvPr/>
        </p:nvSpPr>
        <p:spPr>
          <a:xfrm>
            <a:off x="203402" y="1794935"/>
            <a:ext cx="3186323" cy="400110"/>
          </a:xfrm>
          <a:prstGeom prst="rect">
            <a:avLst/>
          </a:prstGeom>
          <a:noFill/>
        </p:spPr>
        <p:txBody>
          <a:bodyPr wrap="square" rtlCol="0">
            <a:spAutoFit/>
          </a:bodyPr>
          <a:lstStyle/>
          <a:p>
            <a:r>
              <a:rPr lang="en-US" altLang="ja-JP" sz="2000" b="1" dirty="0"/>
              <a:t>1,</a:t>
            </a:r>
            <a:r>
              <a:rPr lang="ja-JP" altLang="en-US" sz="2000" b="1" dirty="0"/>
              <a:t>期間中全ての日</a:t>
            </a:r>
          </a:p>
        </p:txBody>
      </p:sp>
      <p:sp>
        <p:nvSpPr>
          <p:cNvPr id="1157" name="四角形: 角を丸くする 1156">
            <a:extLst>
              <a:ext uri="{FF2B5EF4-FFF2-40B4-BE49-F238E27FC236}">
                <a16:creationId xmlns:a16="http://schemas.microsoft.com/office/drawing/2014/main" id="{946F3766-34F1-4928-B7CC-3453AD838BA3}"/>
              </a:ext>
            </a:extLst>
          </p:cNvPr>
          <p:cNvSpPr/>
          <p:nvPr/>
        </p:nvSpPr>
        <p:spPr>
          <a:xfrm>
            <a:off x="109072" y="2730123"/>
            <a:ext cx="4122387" cy="125586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27" name="直線コネクタ 626">
            <a:extLst>
              <a:ext uri="{FF2B5EF4-FFF2-40B4-BE49-F238E27FC236}">
                <a16:creationId xmlns:a16="http://schemas.microsoft.com/office/drawing/2014/main" id="{7793CAC4-DADE-465C-84B5-1E1165457CB7}"/>
              </a:ext>
            </a:extLst>
          </p:cNvPr>
          <p:cNvCxnSpPr>
            <a:cxnSpLocks/>
          </p:cNvCxnSpPr>
          <p:nvPr/>
        </p:nvCxnSpPr>
        <p:spPr>
          <a:xfrm>
            <a:off x="4231476" y="1277506"/>
            <a:ext cx="0" cy="457465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61" name="テキスト ボックス 1160">
            <a:extLst>
              <a:ext uri="{FF2B5EF4-FFF2-40B4-BE49-F238E27FC236}">
                <a16:creationId xmlns:a16="http://schemas.microsoft.com/office/drawing/2014/main" id="{D26A9FE9-55CD-4B16-9942-C964F1169E79}"/>
              </a:ext>
            </a:extLst>
          </p:cNvPr>
          <p:cNvSpPr txBox="1"/>
          <p:nvPr/>
        </p:nvSpPr>
        <p:spPr>
          <a:xfrm>
            <a:off x="298293" y="3217159"/>
            <a:ext cx="3015093" cy="646331"/>
          </a:xfrm>
          <a:prstGeom prst="rect">
            <a:avLst/>
          </a:prstGeom>
          <a:noFill/>
          <a:ln>
            <a:noFill/>
          </a:ln>
        </p:spPr>
        <p:txBody>
          <a:bodyPr wrap="square" rtlCol="0">
            <a:spAutoFit/>
          </a:bodyPr>
          <a:lstStyle/>
          <a:p>
            <a:r>
              <a:rPr lang="ja-JP" altLang="en-US" b="1" dirty="0">
                <a:solidFill>
                  <a:srgbClr val="0070C0"/>
                </a:solidFill>
              </a:rPr>
              <a:t>↑条件については</a:t>
            </a:r>
            <a:endParaRPr lang="en-US" altLang="ja-JP" b="1" dirty="0">
              <a:solidFill>
                <a:srgbClr val="0070C0"/>
              </a:solidFill>
            </a:endParaRPr>
          </a:p>
          <a:p>
            <a:pPr algn="ctr"/>
            <a:r>
              <a:rPr lang="ja-JP" altLang="en-US" b="1" dirty="0">
                <a:solidFill>
                  <a:srgbClr val="0070C0"/>
                </a:solidFill>
              </a:rPr>
              <a:t>次のスライドで説明</a:t>
            </a:r>
            <a:endParaRPr lang="en-US" altLang="ja-JP" b="1" dirty="0">
              <a:solidFill>
                <a:srgbClr val="0070C0"/>
              </a:solidFill>
            </a:endParaRPr>
          </a:p>
        </p:txBody>
      </p:sp>
      <p:sp>
        <p:nvSpPr>
          <p:cNvPr id="1162" name="テキスト ボックス 1161">
            <a:extLst>
              <a:ext uri="{FF2B5EF4-FFF2-40B4-BE49-F238E27FC236}">
                <a16:creationId xmlns:a16="http://schemas.microsoft.com/office/drawing/2014/main" id="{5839FB31-6545-4B0E-8F4B-0F2453536F26}"/>
              </a:ext>
            </a:extLst>
          </p:cNvPr>
          <p:cNvSpPr txBox="1"/>
          <p:nvPr/>
        </p:nvSpPr>
        <p:spPr>
          <a:xfrm>
            <a:off x="203402" y="2540051"/>
            <a:ext cx="3854380" cy="677108"/>
          </a:xfrm>
          <a:prstGeom prst="rect">
            <a:avLst/>
          </a:prstGeom>
          <a:solidFill>
            <a:schemeClr val="bg1"/>
          </a:solidFill>
        </p:spPr>
        <p:txBody>
          <a:bodyPr wrap="square" rtlCol="0">
            <a:spAutoFit/>
          </a:bodyPr>
          <a:lstStyle/>
          <a:p>
            <a:r>
              <a:rPr lang="en-US" altLang="ja-JP" sz="2000" b="1" dirty="0"/>
              <a:t>2,</a:t>
            </a:r>
            <a:r>
              <a:rPr lang="ja-JP" altLang="en-US" b="1" dirty="0"/>
              <a:t>三重県北部に降雪が起こりやすい</a:t>
            </a:r>
            <a:r>
              <a:rPr lang="ja-JP" altLang="en-US" b="1" dirty="0">
                <a:solidFill>
                  <a:srgbClr val="0070C0"/>
                </a:solidFill>
              </a:rPr>
              <a:t>条件</a:t>
            </a:r>
            <a:r>
              <a:rPr lang="ja-JP" altLang="en-US" b="1" dirty="0"/>
              <a:t>に当てはまる日を抽出</a:t>
            </a:r>
            <a:endParaRPr lang="ja-JP" altLang="en-US" sz="2000" b="1" dirty="0"/>
          </a:p>
        </p:txBody>
      </p:sp>
      <p:sp>
        <p:nvSpPr>
          <p:cNvPr id="3" name="正方形/長方形 2">
            <a:extLst>
              <a:ext uri="{FF2B5EF4-FFF2-40B4-BE49-F238E27FC236}">
                <a16:creationId xmlns:a16="http://schemas.microsoft.com/office/drawing/2014/main" id="{A938CA49-B740-4004-9BFE-F2C1C852DCF3}"/>
              </a:ext>
            </a:extLst>
          </p:cNvPr>
          <p:cNvSpPr/>
          <p:nvPr/>
        </p:nvSpPr>
        <p:spPr>
          <a:xfrm>
            <a:off x="128651" y="5537598"/>
            <a:ext cx="8890437" cy="130162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ysClr val="windowText" lastClr="000000"/>
                </a:solidFill>
              </a:rPr>
              <a:t>4,</a:t>
            </a:r>
            <a:r>
              <a:rPr lang="ja-JP" altLang="en-US" sz="2800" b="1" dirty="0">
                <a:solidFill>
                  <a:schemeClr val="accent6">
                    <a:lumMod val="50000"/>
                  </a:schemeClr>
                </a:solidFill>
              </a:rPr>
              <a:t>降雪あり</a:t>
            </a:r>
            <a:r>
              <a:rPr lang="ja-JP" altLang="en-US" sz="2800" b="1" dirty="0">
                <a:solidFill>
                  <a:sysClr val="windowText" lastClr="000000"/>
                </a:solidFill>
              </a:rPr>
              <a:t>と</a:t>
            </a:r>
            <a:r>
              <a:rPr lang="ja-JP" altLang="en-US" sz="2800" b="1" dirty="0">
                <a:solidFill>
                  <a:schemeClr val="accent4">
                    <a:lumMod val="50000"/>
                  </a:schemeClr>
                </a:solidFill>
              </a:rPr>
              <a:t>降雪なし</a:t>
            </a:r>
            <a:r>
              <a:rPr lang="ja-JP" altLang="en-US" sz="2800" b="1" dirty="0">
                <a:solidFill>
                  <a:sysClr val="windowText" lastClr="000000"/>
                </a:solidFill>
              </a:rPr>
              <a:t>を比較して解析を行う</a:t>
            </a:r>
            <a:endParaRPr lang="en-US" altLang="ja-JP" sz="2800" b="1" dirty="0">
              <a:solidFill>
                <a:sysClr val="windowText" lastClr="000000"/>
              </a:solidFill>
            </a:endParaRPr>
          </a:p>
        </p:txBody>
      </p:sp>
      <p:sp>
        <p:nvSpPr>
          <p:cNvPr id="324" name="テキスト ボックス 323">
            <a:extLst>
              <a:ext uri="{FF2B5EF4-FFF2-40B4-BE49-F238E27FC236}">
                <a16:creationId xmlns:a16="http://schemas.microsoft.com/office/drawing/2014/main" id="{F8EC8461-FE5E-4249-BA11-FAA3BDED6DFA}"/>
              </a:ext>
            </a:extLst>
          </p:cNvPr>
          <p:cNvSpPr txBox="1"/>
          <p:nvPr/>
        </p:nvSpPr>
        <p:spPr>
          <a:xfrm>
            <a:off x="8321040" y="0"/>
            <a:ext cx="763597" cy="369332"/>
          </a:xfrm>
          <a:prstGeom prst="rect">
            <a:avLst/>
          </a:prstGeom>
          <a:noFill/>
        </p:spPr>
        <p:txBody>
          <a:bodyPr wrap="square" rtlCol="0">
            <a:spAutoFit/>
          </a:bodyPr>
          <a:lstStyle/>
          <a:p>
            <a:r>
              <a:rPr kumimoji="1" lang="en-US" altLang="ja-JP" dirty="0"/>
              <a:t>13/23</a:t>
            </a:r>
            <a:endParaRPr kumimoji="1" lang="ja-JP" altLang="en-US" dirty="0"/>
          </a:p>
        </p:txBody>
      </p:sp>
    </p:spTree>
    <p:custDataLst>
      <p:tags r:id="rId1"/>
    </p:custDataLst>
    <p:extLst>
      <p:ext uri="{BB962C8B-B14F-4D97-AF65-F5344CB8AC3E}">
        <p14:creationId xmlns:p14="http://schemas.microsoft.com/office/powerpoint/2010/main" val="2014300894"/>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1.11022E-16 L 0.01771 0.00093 " pathEditMode="relative" rAng="0" ptsTypes="AA">
                                      <p:cBhvr>
                                        <p:cTn id="6" dur="2000" fill="hold"/>
                                        <p:tgtEl>
                                          <p:spTgt spid="329"/>
                                        </p:tgtEl>
                                        <p:attrNameLst>
                                          <p:attrName>ppt_x</p:attrName>
                                          <p:attrName>ppt_y</p:attrName>
                                        </p:attrNameLst>
                                      </p:cBhvr>
                                      <p:rCtr x="885" y="46"/>
                                    </p:animMotion>
                                  </p:childTnLst>
                                </p:cTn>
                              </p:par>
                              <p:par>
                                <p:cTn id="7" presetID="42" presetClass="path" presetSubtype="0" accel="50000" decel="50000" fill="hold" grpId="0" nodeType="withEffect">
                                  <p:stCondLst>
                                    <p:cond delay="0"/>
                                  </p:stCondLst>
                                  <p:childTnLst>
                                    <p:animMotion origin="layout" path="M 8.33333E-7 -3.7037E-7 L -0.01788 -0.01505 " pathEditMode="relative" rAng="0" ptsTypes="AA">
                                      <p:cBhvr>
                                        <p:cTn id="8" dur="2000" fill="hold"/>
                                        <p:tgtEl>
                                          <p:spTgt spid="294"/>
                                        </p:tgtEl>
                                        <p:attrNameLst>
                                          <p:attrName>ppt_x</p:attrName>
                                          <p:attrName>ppt_y</p:attrName>
                                        </p:attrNameLst>
                                      </p:cBhvr>
                                      <p:rCtr x="-903" y="-764"/>
                                    </p:animMotion>
                                  </p:childTnLst>
                                </p:cTn>
                              </p:par>
                              <p:par>
                                <p:cTn id="9" presetID="42" presetClass="path" presetSubtype="0" accel="50000" decel="50000" fill="hold" grpId="0" nodeType="withEffect">
                                  <p:stCondLst>
                                    <p:cond delay="0"/>
                                  </p:stCondLst>
                                  <p:childTnLst>
                                    <p:animMotion origin="layout" path="M -4.16667E-6 -3.7037E-6 L -0.01371 0.02639 " pathEditMode="relative" rAng="0" ptsTypes="AA">
                                      <p:cBhvr>
                                        <p:cTn id="10" dur="2000" fill="hold"/>
                                        <p:tgtEl>
                                          <p:spTgt spid="337"/>
                                        </p:tgtEl>
                                        <p:attrNameLst>
                                          <p:attrName>ppt_x</p:attrName>
                                          <p:attrName>ppt_y</p:attrName>
                                        </p:attrNameLst>
                                      </p:cBhvr>
                                      <p:rCtr x="-694" y="1319"/>
                                    </p:animMotion>
                                  </p:childTnLst>
                                </p:cTn>
                              </p:par>
                              <p:par>
                                <p:cTn id="11" presetID="42" presetClass="path" presetSubtype="0" accel="50000" decel="50000" fill="hold" grpId="0" nodeType="withEffect">
                                  <p:stCondLst>
                                    <p:cond delay="0"/>
                                  </p:stCondLst>
                                  <p:childTnLst>
                                    <p:animMotion origin="layout" path="M -2.77778E-7 -3.7037E-6 L -0.21215 -0.05764 " pathEditMode="relative" rAng="0" ptsTypes="AA">
                                      <p:cBhvr>
                                        <p:cTn id="12" dur="2000" fill="hold"/>
                                        <p:tgtEl>
                                          <p:spTgt spid="326"/>
                                        </p:tgtEl>
                                        <p:attrNameLst>
                                          <p:attrName>ppt_x</p:attrName>
                                          <p:attrName>ppt_y</p:attrName>
                                        </p:attrNameLst>
                                      </p:cBhvr>
                                      <p:rCtr x="-10608" y="-2894"/>
                                    </p:animMotion>
                                  </p:childTnLst>
                                </p:cTn>
                              </p:par>
                              <p:par>
                                <p:cTn id="13" presetID="42" presetClass="path" presetSubtype="0" accel="50000" decel="50000" fill="hold" grpId="0" nodeType="withEffect">
                                  <p:stCondLst>
                                    <p:cond delay="0"/>
                                  </p:stCondLst>
                                  <p:childTnLst>
                                    <p:animMotion origin="layout" path="M 2.77778E-7 2.96296E-6 L -0.22274 0.01088 " pathEditMode="relative" rAng="0" ptsTypes="AA">
                                      <p:cBhvr>
                                        <p:cTn id="14" dur="2000" fill="hold"/>
                                        <p:tgtEl>
                                          <p:spTgt spid="327"/>
                                        </p:tgtEl>
                                        <p:attrNameLst>
                                          <p:attrName>ppt_x</p:attrName>
                                          <p:attrName>ppt_y</p:attrName>
                                        </p:attrNameLst>
                                      </p:cBhvr>
                                      <p:rCtr x="-11146" y="532"/>
                                    </p:animMotion>
                                  </p:childTnLst>
                                </p:cTn>
                              </p:par>
                              <p:par>
                                <p:cTn id="15" presetID="42" presetClass="path" presetSubtype="0" accel="50000" decel="50000" fill="hold" grpId="0" nodeType="withEffect">
                                  <p:stCondLst>
                                    <p:cond delay="0"/>
                                  </p:stCondLst>
                                  <p:childTnLst>
                                    <p:animMotion origin="layout" path="M -3.33333E-6 1.11022E-16 L -0.21319 0.0162 " pathEditMode="relative" rAng="0" ptsTypes="AA">
                                      <p:cBhvr>
                                        <p:cTn id="16" dur="2000" fill="hold"/>
                                        <p:tgtEl>
                                          <p:spTgt spid="332"/>
                                        </p:tgtEl>
                                        <p:attrNameLst>
                                          <p:attrName>ppt_x</p:attrName>
                                          <p:attrName>ppt_y</p:attrName>
                                        </p:attrNameLst>
                                      </p:cBhvr>
                                      <p:rCtr x="-10660" y="810"/>
                                    </p:animMotion>
                                  </p:childTnLst>
                                </p:cTn>
                              </p:par>
                              <p:par>
                                <p:cTn id="17" presetID="42" presetClass="path" presetSubtype="0" accel="50000" decel="50000" fill="hold" grpId="0" nodeType="withEffect">
                                  <p:stCondLst>
                                    <p:cond delay="0"/>
                                  </p:stCondLst>
                                  <p:childTnLst>
                                    <p:animMotion origin="layout" path="M -3.33333E-6 -1.11111E-6 L -0.23368 0.02685 " pathEditMode="relative" rAng="0" ptsTypes="AA">
                                      <p:cBhvr>
                                        <p:cTn id="18" dur="2000" fill="hold"/>
                                        <p:tgtEl>
                                          <p:spTgt spid="291"/>
                                        </p:tgtEl>
                                        <p:attrNameLst>
                                          <p:attrName>ppt_x</p:attrName>
                                          <p:attrName>ppt_y</p:attrName>
                                        </p:attrNameLst>
                                      </p:cBhvr>
                                      <p:rCtr x="-11684" y="1343"/>
                                    </p:animMotion>
                                  </p:childTnLst>
                                </p:cTn>
                              </p:par>
                              <p:par>
                                <p:cTn id="19" presetID="42" presetClass="path" presetSubtype="0" accel="50000" decel="50000" fill="hold" grpId="0" nodeType="withEffect">
                                  <p:stCondLst>
                                    <p:cond delay="0"/>
                                  </p:stCondLst>
                                  <p:childTnLst>
                                    <p:animMotion origin="layout" path="M -3.33333E-6 3.33333E-6 L -0.22934 0.01782 " pathEditMode="relative" rAng="0" ptsTypes="AA">
                                      <p:cBhvr>
                                        <p:cTn id="20" dur="2000" fill="hold"/>
                                        <p:tgtEl>
                                          <p:spTgt spid="340"/>
                                        </p:tgtEl>
                                        <p:attrNameLst>
                                          <p:attrName>ppt_x</p:attrName>
                                          <p:attrName>ppt_y</p:attrName>
                                        </p:attrNameLst>
                                      </p:cBhvr>
                                      <p:rCtr x="-11476" y="880"/>
                                    </p:animMotion>
                                  </p:childTnLst>
                                </p:cTn>
                              </p:par>
                              <p:par>
                                <p:cTn id="21" presetID="42" presetClass="path" presetSubtype="0" accel="50000" decel="50000" fill="hold" grpId="0" nodeType="withEffect">
                                  <p:stCondLst>
                                    <p:cond delay="0"/>
                                  </p:stCondLst>
                                  <p:childTnLst>
                                    <p:animMotion origin="layout" path="M 1.94444E-6 -2.96296E-6 L -0.2158 0.01806 " pathEditMode="relative" rAng="0" ptsTypes="AA">
                                      <p:cBhvr>
                                        <p:cTn id="22" dur="2000" fill="hold"/>
                                        <p:tgtEl>
                                          <p:spTgt spid="344"/>
                                        </p:tgtEl>
                                        <p:attrNameLst>
                                          <p:attrName>ppt_x</p:attrName>
                                          <p:attrName>ppt_y</p:attrName>
                                        </p:attrNameLst>
                                      </p:cBhvr>
                                      <p:rCtr x="-10799" y="903"/>
                                    </p:animMotion>
                                  </p:childTnLst>
                                </p:cTn>
                              </p:par>
                              <p:par>
                                <p:cTn id="23" presetID="42" presetClass="path" presetSubtype="0" accel="50000" decel="50000" fill="hold" grpId="0" nodeType="withEffect">
                                  <p:stCondLst>
                                    <p:cond delay="0"/>
                                  </p:stCondLst>
                                  <p:childTnLst>
                                    <p:animMotion origin="layout" path="M -3.33333E-6 -4.07407E-6 L -0.22968 -0.02083 " pathEditMode="relative" rAng="0" ptsTypes="AA">
                                      <p:cBhvr>
                                        <p:cTn id="24" dur="2000" fill="hold"/>
                                        <p:tgtEl>
                                          <p:spTgt spid="296"/>
                                        </p:tgtEl>
                                        <p:attrNameLst>
                                          <p:attrName>ppt_x</p:attrName>
                                          <p:attrName>ppt_y</p:attrName>
                                        </p:attrNameLst>
                                      </p:cBhvr>
                                      <p:rCtr x="-11493" y="-1042"/>
                                    </p:animMotion>
                                  </p:childTnLst>
                                </p:cTn>
                              </p:par>
                              <p:par>
                                <p:cTn id="25" presetID="42" presetClass="path" presetSubtype="0" accel="50000" decel="50000" fill="hold" grpId="0" nodeType="withEffect">
                                  <p:stCondLst>
                                    <p:cond delay="0"/>
                                  </p:stCondLst>
                                  <p:childTnLst>
                                    <p:animMotion origin="layout" path="M 1.38889E-6 7.40741E-7 L -0.23316 -0.0544 " pathEditMode="relative" rAng="0" ptsTypes="AA">
                                      <p:cBhvr>
                                        <p:cTn id="26" dur="2000" fill="hold"/>
                                        <p:tgtEl>
                                          <p:spTgt spid="316"/>
                                        </p:tgtEl>
                                        <p:attrNameLst>
                                          <p:attrName>ppt_x</p:attrName>
                                          <p:attrName>ppt_y</p:attrName>
                                        </p:attrNameLst>
                                      </p:cBhvr>
                                      <p:rCtr x="-11667" y="-2731"/>
                                    </p:animMotion>
                                  </p:childTnLst>
                                </p:cTn>
                              </p:par>
                              <p:par>
                                <p:cTn id="27" presetID="42" presetClass="path" presetSubtype="0" accel="50000" decel="50000" fill="hold" grpId="0" nodeType="withEffect">
                                  <p:stCondLst>
                                    <p:cond delay="0"/>
                                  </p:stCondLst>
                                  <p:childTnLst>
                                    <p:animMotion origin="layout" path="M 1.94444E-6 -2.22222E-6 L -0.21459 -0.04375 " pathEditMode="relative" rAng="0" ptsTypes="AA">
                                      <p:cBhvr>
                                        <p:cTn id="28" dur="2000" fill="hold"/>
                                        <p:tgtEl>
                                          <p:spTgt spid="303"/>
                                        </p:tgtEl>
                                        <p:attrNameLst>
                                          <p:attrName>ppt_x</p:attrName>
                                          <p:attrName>ppt_y</p:attrName>
                                        </p:attrNameLst>
                                      </p:cBhvr>
                                      <p:rCtr x="-10729" y="-2199"/>
                                    </p:animMotion>
                                  </p:childTnLst>
                                </p:cTn>
                              </p:par>
                              <p:par>
                                <p:cTn id="29" presetID="42" presetClass="path" presetSubtype="0" accel="50000" decel="50000" fill="hold" grpId="0" nodeType="withEffect">
                                  <p:stCondLst>
                                    <p:cond delay="0"/>
                                  </p:stCondLst>
                                  <p:childTnLst>
                                    <p:animMotion origin="layout" path="M 3.05556E-6 -7.40741E-7 L -0.19931 -0.06435 " pathEditMode="relative" rAng="0" ptsTypes="AA">
                                      <p:cBhvr>
                                        <p:cTn id="30" dur="2000" fill="hold"/>
                                        <p:tgtEl>
                                          <p:spTgt spid="321"/>
                                        </p:tgtEl>
                                        <p:attrNameLst>
                                          <p:attrName>ppt_x</p:attrName>
                                          <p:attrName>ppt_y</p:attrName>
                                        </p:attrNameLst>
                                      </p:cBhvr>
                                      <p:rCtr x="-9965" y="-3218"/>
                                    </p:animMotion>
                                  </p:childTnLst>
                                </p:cTn>
                              </p:par>
                              <p:par>
                                <p:cTn id="31" presetID="42" presetClass="path" presetSubtype="0" accel="50000" decel="50000" fill="hold" grpId="0" nodeType="withEffect">
                                  <p:stCondLst>
                                    <p:cond delay="0"/>
                                  </p:stCondLst>
                                  <p:childTnLst>
                                    <p:animMotion origin="layout" path="M 1.66667E-6 -3.7037E-7 L -0.3309 -0.04097 " pathEditMode="relative" rAng="0" ptsTypes="AA">
                                      <p:cBhvr>
                                        <p:cTn id="32" dur="2000" fill="hold"/>
                                        <p:tgtEl>
                                          <p:spTgt spid="341"/>
                                        </p:tgtEl>
                                        <p:attrNameLst>
                                          <p:attrName>ppt_x</p:attrName>
                                          <p:attrName>ppt_y</p:attrName>
                                        </p:attrNameLst>
                                      </p:cBhvr>
                                      <p:rCtr x="-16545" y="-2060"/>
                                    </p:animMotion>
                                  </p:childTnLst>
                                </p:cTn>
                              </p:par>
                              <p:par>
                                <p:cTn id="33" presetID="42" presetClass="path" presetSubtype="0" accel="50000" decel="50000" fill="hold" grpId="0" nodeType="withEffect">
                                  <p:stCondLst>
                                    <p:cond delay="0"/>
                                  </p:stCondLst>
                                  <p:childTnLst>
                                    <p:animMotion origin="layout" path="M -4.72222E-6 -2.59259E-6 L -0.28437 -0.03611 " pathEditMode="relative" rAng="0" ptsTypes="AA">
                                      <p:cBhvr>
                                        <p:cTn id="34" dur="2000" fill="hold"/>
                                        <p:tgtEl>
                                          <p:spTgt spid="307"/>
                                        </p:tgtEl>
                                        <p:attrNameLst>
                                          <p:attrName>ppt_x</p:attrName>
                                          <p:attrName>ppt_y</p:attrName>
                                        </p:attrNameLst>
                                      </p:cBhvr>
                                      <p:rCtr x="-14219" y="-1806"/>
                                    </p:animMotion>
                                  </p:childTnLst>
                                </p:cTn>
                              </p:par>
                              <p:par>
                                <p:cTn id="35" presetID="42" presetClass="path" presetSubtype="0" accel="50000" decel="50000" fill="hold" grpId="0" nodeType="withEffect">
                                  <p:stCondLst>
                                    <p:cond delay="0"/>
                                  </p:stCondLst>
                                  <p:childTnLst>
                                    <p:animMotion origin="layout" path="M -3.05556E-6 1.11022E-16 L -0.26736 -0.00093 " pathEditMode="relative" rAng="0" ptsTypes="AA">
                                      <p:cBhvr>
                                        <p:cTn id="36" dur="2000" fill="hold"/>
                                        <p:tgtEl>
                                          <p:spTgt spid="295"/>
                                        </p:tgtEl>
                                        <p:attrNameLst>
                                          <p:attrName>ppt_x</p:attrName>
                                          <p:attrName>ppt_y</p:attrName>
                                        </p:attrNameLst>
                                      </p:cBhvr>
                                      <p:rCtr x="-13368" y="-46"/>
                                    </p:animMotion>
                                  </p:childTnLst>
                                </p:cTn>
                              </p:par>
                              <p:par>
                                <p:cTn id="37" presetID="42" presetClass="path" presetSubtype="0" accel="50000" decel="50000" fill="hold" grpId="0" nodeType="withEffect">
                                  <p:stCondLst>
                                    <p:cond delay="0"/>
                                  </p:stCondLst>
                                  <p:childTnLst>
                                    <p:animMotion origin="layout" path="M 4.44444E-6 1.48148E-6 L -0.34375 0.01389 " pathEditMode="relative" rAng="0" ptsTypes="AA">
                                      <p:cBhvr>
                                        <p:cTn id="38" dur="2000" fill="hold"/>
                                        <p:tgtEl>
                                          <p:spTgt spid="313"/>
                                        </p:tgtEl>
                                        <p:attrNameLst>
                                          <p:attrName>ppt_x</p:attrName>
                                          <p:attrName>ppt_y</p:attrName>
                                        </p:attrNameLst>
                                      </p:cBhvr>
                                      <p:rCtr x="-17188" y="694"/>
                                    </p:animMotion>
                                  </p:childTnLst>
                                </p:cTn>
                              </p:par>
                              <p:par>
                                <p:cTn id="39" presetID="42" presetClass="path" presetSubtype="0" accel="50000" decel="50000" fill="hold" grpId="0" nodeType="withEffect">
                                  <p:stCondLst>
                                    <p:cond delay="0"/>
                                  </p:stCondLst>
                                  <p:childTnLst>
                                    <p:animMotion origin="layout" path="M -8.33333E-7 -2.96296E-6 L -0.28351 0.02801 " pathEditMode="relative" rAng="0" ptsTypes="AA">
                                      <p:cBhvr>
                                        <p:cTn id="40" dur="2000" fill="hold"/>
                                        <p:tgtEl>
                                          <p:spTgt spid="323"/>
                                        </p:tgtEl>
                                        <p:attrNameLst>
                                          <p:attrName>ppt_x</p:attrName>
                                          <p:attrName>ppt_y</p:attrName>
                                        </p:attrNameLst>
                                      </p:cBhvr>
                                      <p:rCtr x="-14184" y="1389"/>
                                    </p:animMotion>
                                  </p:childTnLst>
                                </p:cTn>
                              </p:par>
                              <p:par>
                                <p:cTn id="41" presetID="42" presetClass="path" presetSubtype="0" accel="50000" decel="50000" fill="hold" grpId="0" nodeType="withEffect">
                                  <p:stCondLst>
                                    <p:cond delay="0"/>
                                  </p:stCondLst>
                                  <p:childTnLst>
                                    <p:animMotion origin="layout" path="M -4.16667E-6 7.40741E-7 L 0.02518 -0.0507 " pathEditMode="relative" rAng="0" ptsTypes="AA">
                                      <p:cBhvr>
                                        <p:cTn id="42" dur="2000" fill="hold"/>
                                        <p:tgtEl>
                                          <p:spTgt spid="301"/>
                                        </p:tgtEl>
                                        <p:attrNameLst>
                                          <p:attrName>ppt_x</p:attrName>
                                          <p:attrName>ppt_y</p:attrName>
                                        </p:attrNameLst>
                                      </p:cBhvr>
                                      <p:rCtr x="1250" y="-2546"/>
                                    </p:animMotion>
                                  </p:childTnLst>
                                </p:cTn>
                              </p:par>
                              <p:par>
                                <p:cTn id="43" presetID="42" presetClass="path" presetSubtype="0" accel="50000" decel="50000" fill="hold" grpId="0" nodeType="withEffect">
                                  <p:stCondLst>
                                    <p:cond delay="0"/>
                                  </p:stCondLst>
                                  <p:childTnLst>
                                    <p:animMotion origin="layout" path="M 8.33333E-7 3.7037E-6 L 0.26962 -0.03774 " pathEditMode="relative" rAng="0" ptsTypes="AA">
                                      <p:cBhvr>
                                        <p:cTn id="44" dur="2000" fill="hold"/>
                                        <p:tgtEl>
                                          <p:spTgt spid="330"/>
                                        </p:tgtEl>
                                        <p:attrNameLst>
                                          <p:attrName>ppt_x</p:attrName>
                                          <p:attrName>ppt_y</p:attrName>
                                        </p:attrNameLst>
                                      </p:cBhvr>
                                      <p:rCtr x="13472" y="-1898"/>
                                    </p:animMotion>
                                  </p:childTnLst>
                                </p:cTn>
                              </p:par>
                              <p:par>
                                <p:cTn id="45" presetID="42" presetClass="path" presetSubtype="0" accel="50000" decel="50000" fill="hold" grpId="0" nodeType="withEffect">
                                  <p:stCondLst>
                                    <p:cond delay="0"/>
                                  </p:stCondLst>
                                  <p:childTnLst>
                                    <p:animMotion origin="layout" path="M -3.33333E-6 2.59259E-6 L 0.36077 -0.06852 " pathEditMode="relative" rAng="0" ptsTypes="AA">
                                      <p:cBhvr>
                                        <p:cTn id="46" dur="2000" fill="hold"/>
                                        <p:tgtEl>
                                          <p:spTgt spid="328"/>
                                        </p:tgtEl>
                                        <p:attrNameLst>
                                          <p:attrName>ppt_x</p:attrName>
                                          <p:attrName>ppt_y</p:attrName>
                                        </p:attrNameLst>
                                      </p:cBhvr>
                                      <p:rCtr x="18038" y="-3426"/>
                                    </p:animMotion>
                                  </p:childTnLst>
                                </p:cTn>
                              </p:par>
                              <p:par>
                                <p:cTn id="47" presetID="42" presetClass="path" presetSubtype="0" accel="50000" decel="50000" fill="hold" grpId="0" nodeType="withEffect">
                                  <p:stCondLst>
                                    <p:cond delay="0"/>
                                  </p:stCondLst>
                                  <p:childTnLst>
                                    <p:animMotion origin="layout" path="M -2.5E-6 -4.07407E-6 L 0.32466 -0.03078 " pathEditMode="relative" rAng="0" ptsTypes="AA">
                                      <p:cBhvr>
                                        <p:cTn id="48" dur="2000" fill="hold"/>
                                        <p:tgtEl>
                                          <p:spTgt spid="311"/>
                                        </p:tgtEl>
                                        <p:attrNameLst>
                                          <p:attrName>ppt_x</p:attrName>
                                          <p:attrName>ppt_y</p:attrName>
                                        </p:attrNameLst>
                                      </p:cBhvr>
                                      <p:rCtr x="16233" y="-1551"/>
                                    </p:animMotion>
                                  </p:childTnLst>
                                </p:cTn>
                              </p:par>
                              <p:par>
                                <p:cTn id="49" presetID="37" presetClass="path" presetSubtype="0" accel="50000" decel="50000" fill="hold" grpId="0" nodeType="withEffect">
                                  <p:stCondLst>
                                    <p:cond delay="0"/>
                                  </p:stCondLst>
                                  <p:childTnLst>
                                    <p:animMotion origin="layout" path="M -3.61111E-6 -4.07407E-6 L 0.10157 0.11274 C 0.12275 0.13774 0.15469 0.15139 0.18785 0.15139 C 0.2257 0.15139 0.25608 0.13774 0.27726 0.11274 L 0.379 -4.07407E-6 " pathEditMode="relative" rAng="0" ptsTypes="AAAAA">
                                      <p:cBhvr>
                                        <p:cTn id="50" dur="2000" fill="hold"/>
                                        <p:tgtEl>
                                          <p:spTgt spid="293"/>
                                        </p:tgtEl>
                                        <p:attrNameLst>
                                          <p:attrName>ppt_x</p:attrName>
                                          <p:attrName>ppt_y</p:attrName>
                                        </p:attrNameLst>
                                      </p:cBhvr>
                                      <p:rCtr x="18941" y="7569"/>
                                    </p:animMotion>
                                  </p:childTnLst>
                                </p:cTn>
                              </p:par>
                              <p:par>
                                <p:cTn id="51" presetID="10" presetClass="entr" presetSubtype="0" fill="hold" grpId="0" nodeType="withEffect">
                                  <p:stCondLst>
                                    <p:cond delay="800"/>
                                  </p:stCondLst>
                                  <p:childTnLst>
                                    <p:set>
                                      <p:cBhvr>
                                        <p:cTn id="52" dur="1" fill="hold">
                                          <p:stCondLst>
                                            <p:cond delay="0"/>
                                          </p:stCondLst>
                                        </p:cTn>
                                        <p:tgtEl>
                                          <p:spTgt spid="354"/>
                                        </p:tgtEl>
                                        <p:attrNameLst>
                                          <p:attrName>style.visibility</p:attrName>
                                        </p:attrNameLst>
                                      </p:cBhvr>
                                      <p:to>
                                        <p:strVal val="visible"/>
                                      </p:to>
                                    </p:set>
                                    <p:animEffect transition="in" filter="fade">
                                      <p:cBhvr>
                                        <p:cTn id="53" dur="500"/>
                                        <p:tgtEl>
                                          <p:spTgt spid="354"/>
                                        </p:tgtEl>
                                      </p:cBhvr>
                                    </p:animEffect>
                                  </p:childTnLst>
                                </p:cTn>
                              </p:par>
                              <p:par>
                                <p:cTn id="54" presetID="10" presetClass="entr" presetSubtype="0" fill="hold" nodeType="withEffect">
                                  <p:stCondLst>
                                    <p:cond delay="800"/>
                                  </p:stCondLst>
                                  <p:childTnLst>
                                    <p:set>
                                      <p:cBhvr>
                                        <p:cTn id="55" dur="1" fill="hold">
                                          <p:stCondLst>
                                            <p:cond delay="0"/>
                                          </p:stCondLst>
                                        </p:cTn>
                                        <p:tgtEl>
                                          <p:spTgt spid="346"/>
                                        </p:tgtEl>
                                        <p:attrNameLst>
                                          <p:attrName>style.visibility</p:attrName>
                                        </p:attrNameLst>
                                      </p:cBhvr>
                                      <p:to>
                                        <p:strVal val="visible"/>
                                      </p:to>
                                    </p:set>
                                    <p:animEffect transition="in" filter="fade">
                                      <p:cBhvr>
                                        <p:cTn id="56" dur="500"/>
                                        <p:tgtEl>
                                          <p:spTgt spid="346"/>
                                        </p:tgtEl>
                                      </p:cBhvr>
                                    </p:animEffect>
                                  </p:childTnLst>
                                </p:cTn>
                              </p:par>
                              <p:par>
                                <p:cTn id="57" presetID="10" presetClass="entr" presetSubtype="0" fill="hold" nodeType="withEffect">
                                  <p:stCondLst>
                                    <p:cond delay="800"/>
                                  </p:stCondLst>
                                  <p:childTnLst>
                                    <p:set>
                                      <p:cBhvr>
                                        <p:cTn id="58" dur="1" fill="hold">
                                          <p:stCondLst>
                                            <p:cond delay="0"/>
                                          </p:stCondLst>
                                        </p:cTn>
                                        <p:tgtEl>
                                          <p:spTgt spid="351"/>
                                        </p:tgtEl>
                                        <p:attrNameLst>
                                          <p:attrName>style.visibility</p:attrName>
                                        </p:attrNameLst>
                                      </p:cBhvr>
                                      <p:to>
                                        <p:strVal val="visible"/>
                                      </p:to>
                                    </p:set>
                                    <p:animEffect transition="in" filter="fade">
                                      <p:cBhvr>
                                        <p:cTn id="59" dur="500"/>
                                        <p:tgtEl>
                                          <p:spTgt spid="351"/>
                                        </p:tgtEl>
                                      </p:cBhvr>
                                    </p:animEffect>
                                  </p:childTnLst>
                                </p:cTn>
                              </p:par>
                              <p:par>
                                <p:cTn id="60" presetID="10" presetClass="entr" presetSubtype="0" fill="hold" grpId="0" nodeType="withEffect">
                                  <p:stCondLst>
                                    <p:cond delay="140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P spid="291" grpId="0" animBg="1"/>
      <p:bldP spid="293" grpId="0" animBg="1"/>
      <p:bldP spid="294" grpId="0" animBg="1"/>
      <p:bldP spid="295" grpId="0" animBg="1"/>
      <p:bldP spid="296" grpId="0" animBg="1"/>
      <p:bldP spid="301" grpId="0" animBg="1"/>
      <p:bldP spid="303" grpId="0" animBg="1"/>
      <p:bldP spid="307" grpId="0" animBg="1"/>
      <p:bldP spid="311" grpId="0" animBg="1"/>
      <p:bldP spid="313" grpId="0" animBg="1"/>
      <p:bldP spid="316" grpId="0" animBg="1"/>
      <p:bldP spid="323" grpId="0" animBg="1"/>
      <p:bldP spid="326" grpId="0" animBg="1"/>
      <p:bldP spid="327" grpId="0" animBg="1"/>
      <p:bldP spid="328" grpId="0" animBg="1"/>
      <p:bldP spid="329" grpId="0" animBg="1"/>
      <p:bldP spid="330" grpId="0" animBg="1"/>
      <p:bldP spid="332" grpId="0" animBg="1"/>
      <p:bldP spid="337" grpId="0" animBg="1"/>
      <p:bldP spid="340" grpId="0" animBg="1"/>
      <p:bldP spid="341" grpId="0" animBg="1"/>
      <p:bldP spid="344" grpId="0" animBg="1"/>
      <p:bldP spid="35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61463490-52AC-40C1-A397-2DAA47088BEC}"/>
              </a:ext>
            </a:extLst>
          </p:cNvPr>
          <p:cNvSpPr/>
          <p:nvPr/>
        </p:nvSpPr>
        <p:spPr>
          <a:xfrm>
            <a:off x="99753" y="1181548"/>
            <a:ext cx="8944496" cy="5269127"/>
          </a:xfrm>
          <a:prstGeom prst="roundRect">
            <a:avLst>
              <a:gd name="adj" fmla="val 436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grpSp>
        <p:nvGrpSpPr>
          <p:cNvPr id="6" name="グループ化 5">
            <a:extLst>
              <a:ext uri="{FF2B5EF4-FFF2-40B4-BE49-F238E27FC236}">
                <a16:creationId xmlns:a16="http://schemas.microsoft.com/office/drawing/2014/main" id="{E072419F-B534-4423-AC8E-A67701C26321}"/>
              </a:ext>
            </a:extLst>
          </p:cNvPr>
          <p:cNvGrpSpPr/>
          <p:nvPr/>
        </p:nvGrpSpPr>
        <p:grpSpPr>
          <a:xfrm>
            <a:off x="774402" y="2177728"/>
            <a:ext cx="7165164" cy="1126489"/>
            <a:chOff x="774402" y="1755621"/>
            <a:chExt cx="7165164" cy="1126489"/>
          </a:xfrm>
        </p:grpSpPr>
        <p:sp>
          <p:nvSpPr>
            <p:cNvPr id="34" name="テキスト ボックス 33">
              <a:extLst>
                <a:ext uri="{FF2B5EF4-FFF2-40B4-BE49-F238E27FC236}">
                  <a16:creationId xmlns:a16="http://schemas.microsoft.com/office/drawing/2014/main" id="{EB8B2CE8-1BE5-424B-A8A1-BEB0005376A1}"/>
                </a:ext>
              </a:extLst>
            </p:cNvPr>
            <p:cNvSpPr txBox="1"/>
            <p:nvPr/>
          </p:nvSpPr>
          <p:spPr>
            <a:xfrm>
              <a:off x="1204433" y="1958780"/>
              <a:ext cx="6735133" cy="923330"/>
            </a:xfrm>
            <a:prstGeom prst="rect">
              <a:avLst/>
            </a:prstGeom>
            <a:solidFill>
              <a:schemeClr val="bg2"/>
            </a:solidFill>
          </p:spPr>
          <p:txBody>
            <a:bodyPr wrap="square" rtlCol="0">
              <a:spAutoFit/>
            </a:bodyPr>
            <a:lstStyle/>
            <a:p>
              <a:r>
                <a:rPr kumimoji="1" lang="ja-JP" altLang="en-US" b="1" dirty="0"/>
                <a:t>　</a:t>
              </a:r>
              <a:r>
                <a:rPr kumimoji="1" lang="en-US" altLang="ja-JP" b="1" dirty="0"/>
                <a:t>1, </a:t>
              </a:r>
              <a:r>
                <a:rPr kumimoji="1" lang="ja-JP" altLang="en-US" b="1" dirty="0"/>
                <a:t>若狭湾上空</a:t>
              </a:r>
              <a:r>
                <a:rPr kumimoji="1" lang="en-US" altLang="ja-JP" b="1" dirty="0"/>
                <a:t>850hPa</a:t>
              </a:r>
              <a:r>
                <a:rPr kumimoji="1" lang="ja-JP" altLang="en-US" b="1" dirty="0"/>
                <a:t>面の風向が北寄りの北西風であること</a:t>
              </a:r>
              <a:endParaRPr kumimoji="1" lang="en-US" altLang="ja-JP" b="1" dirty="0"/>
            </a:p>
            <a:p>
              <a:r>
                <a:rPr kumimoji="1" lang="ja-JP" altLang="en-US" b="1" dirty="0"/>
                <a:t>　</a:t>
              </a:r>
              <a:r>
                <a:rPr kumimoji="1" lang="en-US" altLang="ja-JP" b="1" dirty="0"/>
                <a:t>2, </a:t>
              </a:r>
              <a:r>
                <a:rPr kumimoji="1" lang="ja-JP" altLang="en-US" b="1" dirty="0"/>
                <a:t>若狭湾上空</a:t>
              </a:r>
              <a:r>
                <a:rPr kumimoji="1" lang="en-US" altLang="ja-JP" b="1" dirty="0"/>
                <a:t>850hPa</a:t>
              </a:r>
              <a:r>
                <a:rPr kumimoji="1" lang="ja-JP" altLang="en-US" b="1" dirty="0"/>
                <a:t>面の風速が</a:t>
              </a:r>
              <a:r>
                <a:rPr kumimoji="1" lang="en-US" altLang="ja-JP" b="1" dirty="0"/>
                <a:t>10m/s</a:t>
              </a:r>
              <a:r>
                <a:rPr kumimoji="1" lang="ja-JP" altLang="en-US" b="1" dirty="0"/>
                <a:t>以上であること</a:t>
              </a:r>
              <a:endParaRPr kumimoji="1" lang="en-US" altLang="ja-JP" b="1" dirty="0"/>
            </a:p>
            <a:p>
              <a:r>
                <a:rPr kumimoji="1" lang="ja-JP" altLang="en-US" b="1" dirty="0"/>
                <a:t>　</a:t>
              </a:r>
              <a:r>
                <a:rPr kumimoji="1" lang="en-US" altLang="ja-JP" b="1" dirty="0"/>
                <a:t>3, </a:t>
              </a:r>
              <a:r>
                <a:rPr kumimoji="1" lang="ja-JP" altLang="en-US" b="1" dirty="0"/>
                <a:t>三重県北部上空</a:t>
              </a:r>
              <a:r>
                <a:rPr kumimoji="1" lang="en-US" altLang="ja-JP" b="1" dirty="0"/>
                <a:t>850hPa</a:t>
              </a:r>
              <a:r>
                <a:rPr kumimoji="1" lang="ja-JP" altLang="en-US" b="1" dirty="0"/>
                <a:t>面の気温が</a:t>
              </a:r>
              <a:r>
                <a:rPr kumimoji="1" lang="en-US" altLang="ja-JP" b="1" dirty="0"/>
                <a:t>-9</a:t>
              </a:r>
              <a:r>
                <a:rPr kumimoji="1" lang="ja-JP" altLang="en-US" b="1" dirty="0"/>
                <a:t>℃以下であること</a:t>
              </a:r>
            </a:p>
          </p:txBody>
        </p:sp>
        <p:sp>
          <p:nvSpPr>
            <p:cNvPr id="35" name="楕円 34">
              <a:extLst>
                <a:ext uri="{FF2B5EF4-FFF2-40B4-BE49-F238E27FC236}">
                  <a16:creationId xmlns:a16="http://schemas.microsoft.com/office/drawing/2014/main" id="{B839F698-B634-445C-8E07-C5A0FDAC3D50}"/>
                </a:ext>
              </a:extLst>
            </p:cNvPr>
            <p:cNvSpPr/>
            <p:nvPr/>
          </p:nvSpPr>
          <p:spPr>
            <a:xfrm>
              <a:off x="774402" y="1755621"/>
              <a:ext cx="2043614" cy="25353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先行研究の条件</a:t>
              </a:r>
            </a:p>
          </p:txBody>
        </p:sp>
      </p:grpSp>
      <p:sp>
        <p:nvSpPr>
          <p:cNvPr id="37" name="テキスト ボックス 36">
            <a:extLst>
              <a:ext uri="{FF2B5EF4-FFF2-40B4-BE49-F238E27FC236}">
                <a16:creationId xmlns:a16="http://schemas.microsoft.com/office/drawing/2014/main" id="{16382A33-BFE4-4AA8-8C6D-092B7AB810FD}"/>
              </a:ext>
            </a:extLst>
          </p:cNvPr>
          <p:cNvSpPr txBox="1"/>
          <p:nvPr/>
        </p:nvSpPr>
        <p:spPr>
          <a:xfrm>
            <a:off x="620680" y="1121453"/>
            <a:ext cx="7924878" cy="1015663"/>
          </a:xfrm>
          <a:prstGeom prst="rect">
            <a:avLst/>
          </a:prstGeom>
          <a:noFill/>
        </p:spPr>
        <p:txBody>
          <a:bodyPr wrap="square" rtlCol="0">
            <a:spAutoFit/>
          </a:bodyPr>
          <a:lstStyle/>
          <a:p>
            <a:endParaRPr lang="en-US" altLang="ja-JP" sz="2000" b="1" u="sng" dirty="0"/>
          </a:p>
          <a:p>
            <a:r>
              <a:rPr lang="ja-JP" altLang="en-US" sz="2000" b="1" dirty="0"/>
              <a:t>先行研究の条件を基に事例を抽出すると降雪なし事例が大幅に多くなり，</a:t>
            </a:r>
            <a:r>
              <a:rPr lang="ja-JP" altLang="en-US" sz="2000" b="1" dirty="0">
                <a:solidFill>
                  <a:srgbClr val="FF0000"/>
                </a:solidFill>
              </a:rPr>
              <a:t>不十分な結果</a:t>
            </a:r>
            <a:r>
              <a:rPr lang="ja-JP" altLang="en-US" sz="2000" b="1" dirty="0"/>
              <a:t>であった</a:t>
            </a:r>
            <a:endParaRPr lang="en-US" altLang="ja-JP" sz="2000" b="1" dirty="0"/>
          </a:p>
        </p:txBody>
      </p:sp>
      <p:graphicFrame>
        <p:nvGraphicFramePr>
          <p:cNvPr id="38" name="表 37">
            <a:extLst>
              <a:ext uri="{FF2B5EF4-FFF2-40B4-BE49-F238E27FC236}">
                <a16:creationId xmlns:a16="http://schemas.microsoft.com/office/drawing/2014/main" id="{1A33E6DA-3710-42DC-A336-268388A87E05}"/>
              </a:ext>
            </a:extLst>
          </p:cNvPr>
          <p:cNvGraphicFramePr>
            <a:graphicFrameLocks noGrp="1"/>
          </p:cNvGraphicFramePr>
          <p:nvPr>
            <p:extLst>
              <p:ext uri="{D42A27DB-BD31-4B8C-83A1-F6EECF244321}">
                <p14:modId xmlns:p14="http://schemas.microsoft.com/office/powerpoint/2010/main" val="1704423909"/>
              </p:ext>
            </p:extLst>
          </p:nvPr>
        </p:nvGraphicFramePr>
        <p:xfrm>
          <a:off x="1405510" y="3438434"/>
          <a:ext cx="6192323" cy="2878023"/>
        </p:xfrm>
        <a:graphic>
          <a:graphicData uri="http://schemas.openxmlformats.org/drawingml/2006/table">
            <a:tbl>
              <a:tblPr firstRow="1" firstCol="1" bandRow="1">
                <a:tableStyleId>{5C22544A-7EE6-4342-B048-85BDC9FD1C3A}</a:tableStyleId>
              </a:tblPr>
              <a:tblGrid>
                <a:gridCol w="1135870">
                  <a:extLst>
                    <a:ext uri="{9D8B030D-6E8A-4147-A177-3AD203B41FA5}">
                      <a16:colId xmlns:a16="http://schemas.microsoft.com/office/drawing/2014/main" val="4127679131"/>
                    </a:ext>
                  </a:extLst>
                </a:gridCol>
                <a:gridCol w="1736120">
                  <a:extLst>
                    <a:ext uri="{9D8B030D-6E8A-4147-A177-3AD203B41FA5}">
                      <a16:colId xmlns:a16="http://schemas.microsoft.com/office/drawing/2014/main" val="3597728535"/>
                    </a:ext>
                  </a:extLst>
                </a:gridCol>
                <a:gridCol w="1659445">
                  <a:extLst>
                    <a:ext uri="{9D8B030D-6E8A-4147-A177-3AD203B41FA5}">
                      <a16:colId xmlns:a16="http://schemas.microsoft.com/office/drawing/2014/main" val="415330446"/>
                    </a:ext>
                  </a:extLst>
                </a:gridCol>
                <a:gridCol w="1660888">
                  <a:extLst>
                    <a:ext uri="{9D8B030D-6E8A-4147-A177-3AD203B41FA5}">
                      <a16:colId xmlns:a16="http://schemas.microsoft.com/office/drawing/2014/main" val="171257172"/>
                    </a:ext>
                  </a:extLst>
                </a:gridCol>
              </a:tblGrid>
              <a:tr h="959341">
                <a:tc>
                  <a:txBody>
                    <a:bodyPr/>
                    <a:lstStyle/>
                    <a:p>
                      <a:pPr algn="ctr">
                        <a:spcAft>
                          <a:spcPts val="0"/>
                        </a:spcAft>
                      </a:pPr>
                      <a:r>
                        <a:rPr lang="en-US" sz="2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抽出された</a:t>
                      </a:r>
                      <a:endParaRPr lang="en-US" alt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全事例</a:t>
                      </a:r>
                      <a:endParaRPr lang="ja-JP" alt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降雪あり</a:t>
                      </a:r>
                      <a:endParaRPr lang="ja-JP" sz="2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2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降雪なし</a:t>
                      </a:r>
                      <a:endParaRPr lang="ja-JP" sz="2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86610"/>
                  </a:ext>
                </a:extLst>
              </a:tr>
              <a:tr h="959341">
                <a:tc>
                  <a:txBody>
                    <a:bodyPr/>
                    <a:lstStyle/>
                    <a:p>
                      <a:pPr algn="ctr">
                        <a:spcAft>
                          <a:spcPts val="0"/>
                        </a:spcAft>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事例数</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50</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19</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31</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9080582"/>
                  </a:ext>
                </a:extLst>
              </a:tr>
              <a:tr h="959341">
                <a:tc>
                  <a:txBody>
                    <a:bodyPr/>
                    <a:lstStyle/>
                    <a:p>
                      <a:pPr algn="ctr">
                        <a:spcAft>
                          <a:spcPts val="0"/>
                        </a:spcAft>
                      </a:pPr>
                      <a:r>
                        <a:rPr 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平均</a:t>
                      </a:r>
                      <a:endParaRPr lang="en-US" alt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a:spcAft>
                          <a:spcPts val="0"/>
                        </a:spcAft>
                      </a:pPr>
                      <a:r>
                        <a:rPr 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降雪量</a:t>
                      </a:r>
                      <a:r>
                        <a:rPr lang="en-US" alt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(cm)</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endParaRPr lang="ja-JP" sz="4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spcAft>
                          <a:spcPts val="0"/>
                        </a:spcAft>
                      </a:pPr>
                      <a:r>
                        <a:rPr lang="en-US" sz="4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7.1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4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4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extLst>
                  <a:ext uri="{0D108BD9-81ED-4DB2-BD59-A6C34878D82A}">
                    <a16:rowId xmlns:a16="http://schemas.microsoft.com/office/drawing/2014/main" val="4219302282"/>
                  </a:ext>
                </a:extLst>
              </a:tr>
            </a:tbl>
          </a:graphicData>
        </a:graphic>
      </p:graphicFrame>
      <p:sp>
        <p:nvSpPr>
          <p:cNvPr id="8" name="L 字 7">
            <a:extLst>
              <a:ext uri="{FF2B5EF4-FFF2-40B4-BE49-F238E27FC236}">
                <a16:creationId xmlns:a16="http://schemas.microsoft.com/office/drawing/2014/main" id="{47C2B787-B8DE-4CCA-84F3-414ADA03705F}"/>
              </a:ext>
            </a:extLst>
          </p:cNvPr>
          <p:cNvSpPr/>
          <p:nvPr/>
        </p:nvSpPr>
        <p:spPr>
          <a:xfrm rot="2611862">
            <a:off x="5783031" y="4650376"/>
            <a:ext cx="454139" cy="454139"/>
          </a:xfrm>
          <a:prstGeom prst="corner">
            <a:avLst>
              <a:gd name="adj1" fmla="val 17482"/>
              <a:gd name="adj2" fmla="val 1670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A6450E8-B9CE-4859-9D20-9E35481C296C}"/>
              </a:ext>
            </a:extLst>
          </p:cNvPr>
          <p:cNvSpPr/>
          <p:nvPr/>
        </p:nvSpPr>
        <p:spPr>
          <a:xfrm>
            <a:off x="620680" y="987659"/>
            <a:ext cx="2492990" cy="369332"/>
          </a:xfrm>
          <a:prstGeom prst="rect">
            <a:avLst/>
          </a:prstGeom>
          <a:solidFill>
            <a:schemeClr val="bg1"/>
          </a:solidFill>
          <a:ln>
            <a:solidFill>
              <a:schemeClr val="accent6"/>
            </a:solidFill>
          </a:ln>
        </p:spPr>
        <p:txBody>
          <a:bodyPr wrap="none">
            <a:spAutoFit/>
          </a:bodyPr>
          <a:lstStyle/>
          <a:p>
            <a:r>
              <a:rPr lang="ja-JP" altLang="en-US" b="1" dirty="0">
                <a:solidFill>
                  <a:srgbClr val="0070C0"/>
                </a:solidFill>
              </a:rPr>
              <a:t>事例抽出に用いた条件</a:t>
            </a:r>
          </a:p>
        </p:txBody>
      </p:sp>
      <p:sp>
        <p:nvSpPr>
          <p:cNvPr id="44" name="テキスト ボックス 43">
            <a:extLst>
              <a:ext uri="{FF2B5EF4-FFF2-40B4-BE49-F238E27FC236}">
                <a16:creationId xmlns:a16="http://schemas.microsoft.com/office/drawing/2014/main" id="{33575822-1099-46FE-BACB-AFA09E22ED82}"/>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15" name="テキスト ボックス 14">
            <a:extLst>
              <a:ext uri="{FF2B5EF4-FFF2-40B4-BE49-F238E27FC236}">
                <a16:creationId xmlns:a16="http://schemas.microsoft.com/office/drawing/2014/main" id="{5A72CD4C-CE7C-4B74-9EA4-0DE61796E509}"/>
              </a:ext>
            </a:extLst>
          </p:cNvPr>
          <p:cNvSpPr txBox="1"/>
          <p:nvPr/>
        </p:nvSpPr>
        <p:spPr>
          <a:xfrm>
            <a:off x="8321040" y="0"/>
            <a:ext cx="763597" cy="369332"/>
          </a:xfrm>
          <a:prstGeom prst="rect">
            <a:avLst/>
          </a:prstGeom>
          <a:noFill/>
        </p:spPr>
        <p:txBody>
          <a:bodyPr wrap="square" rtlCol="0">
            <a:spAutoFit/>
          </a:bodyPr>
          <a:lstStyle/>
          <a:p>
            <a:r>
              <a:rPr kumimoji="1" lang="en-US" altLang="ja-JP" dirty="0"/>
              <a:t>14/23</a:t>
            </a:r>
            <a:endParaRPr kumimoji="1" lang="ja-JP" altLang="en-US" dirty="0"/>
          </a:p>
        </p:txBody>
      </p:sp>
    </p:spTree>
    <p:custDataLst>
      <p:tags r:id="rId1"/>
    </p:custDataLst>
    <p:extLst>
      <p:ext uri="{BB962C8B-B14F-4D97-AF65-F5344CB8AC3E}">
        <p14:creationId xmlns:p14="http://schemas.microsoft.com/office/powerpoint/2010/main" val="2530954382"/>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四角形: 角を丸くする 41">
            <a:extLst>
              <a:ext uri="{FF2B5EF4-FFF2-40B4-BE49-F238E27FC236}">
                <a16:creationId xmlns:a16="http://schemas.microsoft.com/office/drawing/2014/main" id="{2FBE398C-7A59-4F1E-BC3B-1DA1E702064C}"/>
              </a:ext>
            </a:extLst>
          </p:cNvPr>
          <p:cNvSpPr/>
          <p:nvPr/>
        </p:nvSpPr>
        <p:spPr>
          <a:xfrm>
            <a:off x="99753" y="1181548"/>
            <a:ext cx="8944496" cy="5269127"/>
          </a:xfrm>
          <a:prstGeom prst="roundRect">
            <a:avLst>
              <a:gd name="adj" fmla="val 436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sp>
        <p:nvSpPr>
          <p:cNvPr id="37" name="テキスト ボックス 36">
            <a:extLst>
              <a:ext uri="{FF2B5EF4-FFF2-40B4-BE49-F238E27FC236}">
                <a16:creationId xmlns:a16="http://schemas.microsoft.com/office/drawing/2014/main" id="{16382A33-BFE4-4AA8-8C6D-092B7AB810FD}"/>
              </a:ext>
            </a:extLst>
          </p:cNvPr>
          <p:cNvSpPr txBox="1"/>
          <p:nvPr/>
        </p:nvSpPr>
        <p:spPr>
          <a:xfrm>
            <a:off x="620680" y="1479583"/>
            <a:ext cx="7924878" cy="400110"/>
          </a:xfrm>
          <a:prstGeom prst="rect">
            <a:avLst/>
          </a:prstGeom>
          <a:noFill/>
        </p:spPr>
        <p:txBody>
          <a:bodyPr wrap="square" rtlCol="0">
            <a:spAutoFit/>
          </a:bodyPr>
          <a:lstStyle/>
          <a:p>
            <a:r>
              <a:rPr lang="ja-JP" altLang="en-US" sz="2000" b="1" dirty="0"/>
              <a:t>①の結果を基に条件を作成した</a:t>
            </a:r>
            <a:endParaRPr lang="en-US" altLang="ja-JP" sz="2000" b="1" dirty="0"/>
          </a:p>
        </p:txBody>
      </p:sp>
      <p:sp>
        <p:nvSpPr>
          <p:cNvPr id="40" name="テキスト ボックス 39">
            <a:extLst>
              <a:ext uri="{FF2B5EF4-FFF2-40B4-BE49-F238E27FC236}">
                <a16:creationId xmlns:a16="http://schemas.microsoft.com/office/drawing/2014/main" id="{1E479BD3-D3AC-4C76-8AA9-3FA2B051D4EE}"/>
              </a:ext>
            </a:extLst>
          </p:cNvPr>
          <p:cNvSpPr txBox="1"/>
          <p:nvPr/>
        </p:nvSpPr>
        <p:spPr>
          <a:xfrm>
            <a:off x="5237648" y="2535856"/>
            <a:ext cx="3682541" cy="707886"/>
          </a:xfrm>
          <a:prstGeom prst="rect">
            <a:avLst/>
          </a:prstGeom>
          <a:noFill/>
        </p:spPr>
        <p:txBody>
          <a:bodyPr wrap="square" rtlCol="0">
            <a:spAutoFit/>
          </a:bodyPr>
          <a:lstStyle/>
          <a:p>
            <a:r>
              <a:rPr lang="ja-JP" altLang="en-US" sz="2000" b="1" dirty="0"/>
              <a:t>⇒</a:t>
            </a:r>
            <a:r>
              <a:rPr lang="ja-JP" altLang="en-US" sz="2000" b="1" dirty="0">
                <a:solidFill>
                  <a:srgbClr val="FF0000"/>
                </a:solidFill>
              </a:rPr>
              <a:t>①</a:t>
            </a:r>
            <a:r>
              <a:rPr lang="ja-JP" altLang="en-US" sz="2000" b="1" dirty="0"/>
              <a:t>四日市上空</a:t>
            </a:r>
            <a:endParaRPr lang="en-US" altLang="ja-JP" sz="2000" b="1" dirty="0"/>
          </a:p>
          <a:p>
            <a:r>
              <a:rPr lang="ja-JP" altLang="en-US" sz="2000" b="1" dirty="0"/>
              <a:t>　　</a:t>
            </a:r>
            <a:r>
              <a:rPr lang="en-US" altLang="ja-JP" sz="2000" b="1" dirty="0"/>
              <a:t>700hPa</a:t>
            </a:r>
            <a:r>
              <a:rPr lang="ja-JP" altLang="en-US" sz="2000" b="1" dirty="0"/>
              <a:t>面気温</a:t>
            </a:r>
            <a:r>
              <a:rPr lang="en-US" altLang="ja-JP" sz="2000" b="1" dirty="0"/>
              <a:t> -20</a:t>
            </a:r>
            <a:r>
              <a:rPr lang="ja-JP" altLang="en-US" sz="2000" b="1" dirty="0"/>
              <a:t>℃以下</a:t>
            </a:r>
            <a:endParaRPr lang="en-US" altLang="ja-JP" sz="2000" b="1" dirty="0"/>
          </a:p>
        </p:txBody>
      </p:sp>
      <p:sp>
        <p:nvSpPr>
          <p:cNvPr id="41" name="テキスト ボックス 40">
            <a:extLst>
              <a:ext uri="{FF2B5EF4-FFF2-40B4-BE49-F238E27FC236}">
                <a16:creationId xmlns:a16="http://schemas.microsoft.com/office/drawing/2014/main" id="{BB0DDCEE-9C5F-4B19-91A6-1F820B2C54A4}"/>
              </a:ext>
            </a:extLst>
          </p:cNvPr>
          <p:cNvSpPr txBox="1"/>
          <p:nvPr/>
        </p:nvSpPr>
        <p:spPr>
          <a:xfrm>
            <a:off x="5237647" y="3965129"/>
            <a:ext cx="3492497" cy="707886"/>
          </a:xfrm>
          <a:prstGeom prst="rect">
            <a:avLst/>
          </a:prstGeom>
          <a:noFill/>
        </p:spPr>
        <p:txBody>
          <a:bodyPr wrap="square" rtlCol="0">
            <a:spAutoFit/>
          </a:bodyPr>
          <a:lstStyle/>
          <a:p>
            <a:r>
              <a:rPr lang="ja-JP" altLang="en-US" sz="2000" b="1" dirty="0"/>
              <a:t>⇒</a:t>
            </a:r>
            <a:r>
              <a:rPr lang="ja-JP" altLang="en-US" sz="2000" b="1" dirty="0">
                <a:solidFill>
                  <a:srgbClr val="FF0000"/>
                </a:solidFill>
              </a:rPr>
              <a:t>②</a:t>
            </a:r>
            <a:r>
              <a:rPr lang="ja-JP" altLang="en-US" sz="2000" b="1" dirty="0"/>
              <a:t>若狭湾上空</a:t>
            </a:r>
            <a:endParaRPr lang="en-US" altLang="ja-JP" sz="2000" b="1" dirty="0"/>
          </a:p>
          <a:p>
            <a:r>
              <a:rPr lang="ja-JP" altLang="en-US" sz="2000" b="1" dirty="0">
                <a:solidFill>
                  <a:srgbClr val="FF0000"/>
                </a:solidFill>
              </a:rPr>
              <a:t>　　</a:t>
            </a:r>
            <a:r>
              <a:rPr lang="en-US" altLang="ja-JP" sz="2000" b="1" dirty="0"/>
              <a:t>850hPa</a:t>
            </a:r>
            <a:r>
              <a:rPr lang="ja-JP" altLang="en-US" sz="2000" b="1" dirty="0"/>
              <a:t>面風速 </a:t>
            </a:r>
            <a:r>
              <a:rPr lang="en-US" altLang="ja-JP" sz="2000" b="1" dirty="0"/>
              <a:t>10m/s</a:t>
            </a:r>
            <a:r>
              <a:rPr lang="ja-JP" altLang="en-US" sz="2000" b="1" dirty="0"/>
              <a:t>以上</a:t>
            </a:r>
            <a:endParaRPr lang="en-US" altLang="ja-JP" sz="2000" b="1" dirty="0"/>
          </a:p>
        </p:txBody>
      </p:sp>
      <p:sp>
        <p:nvSpPr>
          <p:cNvPr id="43" name="テキスト ボックス 42">
            <a:extLst>
              <a:ext uri="{FF2B5EF4-FFF2-40B4-BE49-F238E27FC236}">
                <a16:creationId xmlns:a16="http://schemas.microsoft.com/office/drawing/2014/main" id="{0A3D265F-E0B5-4A44-BD75-FB358DAC81F3}"/>
              </a:ext>
            </a:extLst>
          </p:cNvPr>
          <p:cNvSpPr txBox="1"/>
          <p:nvPr/>
        </p:nvSpPr>
        <p:spPr>
          <a:xfrm>
            <a:off x="5237647" y="5385102"/>
            <a:ext cx="3682541" cy="707886"/>
          </a:xfrm>
          <a:prstGeom prst="rect">
            <a:avLst/>
          </a:prstGeom>
          <a:noFill/>
        </p:spPr>
        <p:txBody>
          <a:bodyPr wrap="square" rtlCol="0">
            <a:spAutoFit/>
          </a:bodyPr>
          <a:lstStyle/>
          <a:p>
            <a:r>
              <a:rPr lang="ja-JP" altLang="en-US" sz="2000" b="1" dirty="0"/>
              <a:t>⇒</a:t>
            </a:r>
            <a:r>
              <a:rPr lang="ja-JP" altLang="en-US" sz="2000" b="1" dirty="0">
                <a:solidFill>
                  <a:srgbClr val="FF0000"/>
                </a:solidFill>
              </a:rPr>
              <a:t>③</a:t>
            </a:r>
            <a:r>
              <a:rPr lang="ja-JP" altLang="en-US" sz="2000" b="1" dirty="0"/>
              <a:t>若狭湾上空</a:t>
            </a:r>
            <a:endParaRPr lang="en-US" altLang="ja-JP" sz="2000" b="1" dirty="0"/>
          </a:p>
          <a:p>
            <a:r>
              <a:rPr lang="ja-JP" altLang="en-US" sz="2000" b="1" dirty="0"/>
              <a:t>　　</a:t>
            </a:r>
            <a:r>
              <a:rPr lang="en-US" altLang="ja-JP" sz="2000" b="1" dirty="0"/>
              <a:t>850hPa</a:t>
            </a:r>
            <a:r>
              <a:rPr lang="ja-JP" altLang="en-US" sz="2000" b="1" dirty="0"/>
              <a:t>面風向 </a:t>
            </a:r>
            <a:r>
              <a:rPr lang="en-US" altLang="ja-JP" sz="2000" b="1" dirty="0"/>
              <a:t>40°~70°</a:t>
            </a:r>
          </a:p>
        </p:txBody>
      </p:sp>
      <p:sp>
        <p:nvSpPr>
          <p:cNvPr id="46" name="正方形/長方形 45">
            <a:extLst>
              <a:ext uri="{FF2B5EF4-FFF2-40B4-BE49-F238E27FC236}">
                <a16:creationId xmlns:a16="http://schemas.microsoft.com/office/drawing/2014/main" id="{2624AD0D-0D3C-4E7D-93A0-ED35EB320523}"/>
              </a:ext>
            </a:extLst>
          </p:cNvPr>
          <p:cNvSpPr/>
          <p:nvPr/>
        </p:nvSpPr>
        <p:spPr>
          <a:xfrm>
            <a:off x="620680" y="987659"/>
            <a:ext cx="2492990" cy="369332"/>
          </a:xfrm>
          <a:prstGeom prst="rect">
            <a:avLst/>
          </a:prstGeom>
          <a:solidFill>
            <a:schemeClr val="bg1"/>
          </a:solidFill>
          <a:ln>
            <a:solidFill>
              <a:schemeClr val="accent6"/>
            </a:solidFill>
          </a:ln>
        </p:spPr>
        <p:txBody>
          <a:bodyPr wrap="none">
            <a:spAutoFit/>
          </a:bodyPr>
          <a:lstStyle/>
          <a:p>
            <a:r>
              <a:rPr lang="ja-JP" altLang="en-US" b="1" dirty="0">
                <a:solidFill>
                  <a:srgbClr val="0070C0"/>
                </a:solidFill>
              </a:rPr>
              <a:t>事例抽出に用いた条件</a:t>
            </a:r>
          </a:p>
        </p:txBody>
      </p:sp>
      <p:sp>
        <p:nvSpPr>
          <p:cNvPr id="47" name="テキスト ボックス 46">
            <a:extLst>
              <a:ext uri="{FF2B5EF4-FFF2-40B4-BE49-F238E27FC236}">
                <a16:creationId xmlns:a16="http://schemas.microsoft.com/office/drawing/2014/main" id="{8665C47F-BE69-46B3-8573-00DC19C15D4B}"/>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34" name="テキスト ボックス 33">
            <a:extLst>
              <a:ext uri="{FF2B5EF4-FFF2-40B4-BE49-F238E27FC236}">
                <a16:creationId xmlns:a16="http://schemas.microsoft.com/office/drawing/2014/main" id="{E69F5F9E-A4EE-4D65-B5F2-EC2F8E02AD57}"/>
              </a:ext>
            </a:extLst>
          </p:cNvPr>
          <p:cNvSpPr txBox="1"/>
          <p:nvPr/>
        </p:nvSpPr>
        <p:spPr>
          <a:xfrm>
            <a:off x="190640" y="2111755"/>
            <a:ext cx="323165" cy="1246610"/>
          </a:xfrm>
          <a:prstGeom prst="rect">
            <a:avLst/>
          </a:prstGeom>
          <a:solidFill>
            <a:schemeClr val="bg1"/>
          </a:solidFill>
        </p:spPr>
        <p:txBody>
          <a:bodyPr vert="eaVert" wrap="square" rtlCol="0">
            <a:spAutoFit/>
          </a:bodyPr>
          <a:lstStyle/>
          <a:p>
            <a:pPr algn="ctr"/>
            <a:r>
              <a:rPr kumimoji="1" lang="ja-JP" altLang="en-US" sz="900" b="1" dirty="0"/>
              <a:t>降雪確率</a:t>
            </a:r>
            <a:r>
              <a:rPr kumimoji="1" lang="en-US" altLang="ja-JP" sz="600" b="1" dirty="0"/>
              <a:t>(</a:t>
            </a:r>
            <a:r>
              <a:rPr kumimoji="1" lang="ja-JP" altLang="en-US" sz="600" b="1" dirty="0"/>
              <a:t>％・棒グラフ</a:t>
            </a:r>
            <a:r>
              <a:rPr kumimoji="1" lang="en-US" altLang="ja-JP" sz="600" b="1" dirty="0"/>
              <a:t>)</a:t>
            </a:r>
            <a:endParaRPr kumimoji="1" lang="ja-JP" altLang="en-US" sz="900" b="1" dirty="0"/>
          </a:p>
        </p:txBody>
      </p:sp>
      <p:sp>
        <p:nvSpPr>
          <p:cNvPr id="35" name="テキスト ボックス 34">
            <a:extLst>
              <a:ext uri="{FF2B5EF4-FFF2-40B4-BE49-F238E27FC236}">
                <a16:creationId xmlns:a16="http://schemas.microsoft.com/office/drawing/2014/main" id="{E81F9511-FEC2-4D4F-B670-246C558F0FB2}"/>
              </a:ext>
            </a:extLst>
          </p:cNvPr>
          <p:cNvSpPr txBox="1"/>
          <p:nvPr/>
        </p:nvSpPr>
        <p:spPr>
          <a:xfrm>
            <a:off x="4877469" y="2111755"/>
            <a:ext cx="323165" cy="1246608"/>
          </a:xfrm>
          <a:prstGeom prst="rect">
            <a:avLst/>
          </a:prstGeom>
          <a:solidFill>
            <a:schemeClr val="bg1"/>
          </a:solidFill>
        </p:spPr>
        <p:txBody>
          <a:bodyPr vert="eaVert" wrap="square" rtlCol="0">
            <a:spAutoFit/>
          </a:bodyPr>
          <a:lstStyle/>
          <a:p>
            <a:pPr algn="ctr"/>
            <a:r>
              <a:rPr kumimoji="1" lang="ja-JP" altLang="en-US" sz="900" b="1" dirty="0"/>
              <a:t>頻度</a:t>
            </a:r>
            <a:r>
              <a:rPr kumimoji="1" lang="en-US" altLang="ja-JP" sz="600" b="1" dirty="0"/>
              <a:t>(</a:t>
            </a:r>
            <a:r>
              <a:rPr kumimoji="1" lang="ja-JP" altLang="en-US" sz="600" b="1" dirty="0"/>
              <a:t>日・折れ線</a:t>
            </a:r>
            <a:r>
              <a:rPr kumimoji="1" lang="en-US" altLang="ja-JP" sz="600" b="1" dirty="0"/>
              <a:t>)</a:t>
            </a:r>
            <a:endParaRPr kumimoji="1" lang="ja-JP" altLang="en-US" sz="900" b="1" dirty="0"/>
          </a:p>
        </p:txBody>
      </p:sp>
      <p:pic>
        <p:nvPicPr>
          <p:cNvPr id="7" name="図 6" descr="テキスト, 地図 が含まれている画像&#10;&#10;自動的に生成された説明">
            <a:extLst>
              <a:ext uri="{FF2B5EF4-FFF2-40B4-BE49-F238E27FC236}">
                <a16:creationId xmlns:a16="http://schemas.microsoft.com/office/drawing/2014/main" id="{3BA6F230-4558-4214-95E5-272B59BEB934}"/>
              </a:ext>
            </a:extLst>
          </p:cNvPr>
          <p:cNvPicPr>
            <a:picLocks noChangeAspect="1"/>
          </p:cNvPicPr>
          <p:nvPr/>
        </p:nvPicPr>
        <p:blipFill rotWithShape="1">
          <a:blip r:embed="rId4">
            <a:extLst>
              <a:ext uri="{28A0092B-C50C-407E-A947-70E740481C1C}">
                <a14:useLocalDpi xmlns:a14="http://schemas.microsoft.com/office/drawing/2010/main" val="0"/>
              </a:ext>
            </a:extLst>
          </a:blip>
          <a:srcRect t="14143"/>
          <a:stretch/>
        </p:blipFill>
        <p:spPr>
          <a:xfrm>
            <a:off x="464434" y="2111753"/>
            <a:ext cx="4495538" cy="1231151"/>
          </a:xfrm>
          <a:prstGeom prst="rect">
            <a:avLst/>
          </a:prstGeom>
        </p:spPr>
      </p:pic>
      <p:grpSp>
        <p:nvGrpSpPr>
          <p:cNvPr id="27" name="グループ化 26">
            <a:extLst>
              <a:ext uri="{FF2B5EF4-FFF2-40B4-BE49-F238E27FC236}">
                <a16:creationId xmlns:a16="http://schemas.microsoft.com/office/drawing/2014/main" id="{A8D3A3A4-5FA9-4037-9B32-7F4E7548D1CC}"/>
              </a:ext>
            </a:extLst>
          </p:cNvPr>
          <p:cNvGrpSpPr/>
          <p:nvPr/>
        </p:nvGrpSpPr>
        <p:grpSpPr>
          <a:xfrm>
            <a:off x="785426" y="1879693"/>
            <a:ext cx="3883494" cy="1705775"/>
            <a:chOff x="301257" y="2463222"/>
            <a:chExt cx="3260928" cy="1432321"/>
          </a:xfrm>
        </p:grpSpPr>
        <p:grpSp>
          <p:nvGrpSpPr>
            <p:cNvPr id="28" name="グループ化 27">
              <a:extLst>
                <a:ext uri="{FF2B5EF4-FFF2-40B4-BE49-F238E27FC236}">
                  <a16:creationId xmlns:a16="http://schemas.microsoft.com/office/drawing/2014/main" id="{A142A265-11EF-4A7D-AF5A-9EACFE3F5903}"/>
                </a:ext>
              </a:extLst>
            </p:cNvPr>
            <p:cNvGrpSpPr/>
            <p:nvPr/>
          </p:nvGrpSpPr>
          <p:grpSpPr>
            <a:xfrm>
              <a:off x="612169" y="2463222"/>
              <a:ext cx="2950016" cy="1432321"/>
              <a:chOff x="612169" y="2463222"/>
              <a:chExt cx="2950016" cy="1432321"/>
            </a:xfrm>
          </p:grpSpPr>
          <p:grpSp>
            <p:nvGrpSpPr>
              <p:cNvPr id="30" name="グループ化 29">
                <a:extLst>
                  <a:ext uri="{FF2B5EF4-FFF2-40B4-BE49-F238E27FC236}">
                    <a16:creationId xmlns:a16="http://schemas.microsoft.com/office/drawing/2014/main" id="{A52044FA-782A-4AE0-916F-3341E400B60C}"/>
                  </a:ext>
                </a:extLst>
              </p:cNvPr>
              <p:cNvGrpSpPr/>
              <p:nvPr/>
            </p:nvGrpSpPr>
            <p:grpSpPr>
              <a:xfrm>
                <a:off x="612169" y="2463222"/>
                <a:ext cx="2887886" cy="1432321"/>
                <a:chOff x="1589942" y="2286111"/>
                <a:chExt cx="6613885" cy="2108793"/>
              </a:xfrm>
            </p:grpSpPr>
            <p:sp>
              <p:nvSpPr>
                <p:cNvPr id="39" name="テキスト ボックス 38">
                  <a:extLst>
                    <a:ext uri="{FF2B5EF4-FFF2-40B4-BE49-F238E27FC236}">
                      <a16:creationId xmlns:a16="http://schemas.microsoft.com/office/drawing/2014/main" id="{21B6EED1-1204-40FD-A702-5197B395A74D}"/>
                    </a:ext>
                  </a:extLst>
                </p:cNvPr>
                <p:cNvSpPr txBox="1"/>
                <p:nvPr/>
              </p:nvSpPr>
              <p:spPr>
                <a:xfrm>
                  <a:off x="6429778" y="3987081"/>
                  <a:ext cx="1267698" cy="407823"/>
                </a:xfrm>
                <a:prstGeom prst="rect">
                  <a:avLst/>
                </a:prstGeom>
                <a:noFill/>
              </p:spPr>
              <p:txBody>
                <a:bodyPr wrap="square" rtlCol="0">
                  <a:spAutoFit/>
                </a:bodyPr>
                <a:lstStyle/>
                <a:p>
                  <a:r>
                    <a:rPr kumimoji="1" lang="en-US" altLang="ja-JP" sz="1200" b="1" dirty="0"/>
                    <a:t>-20</a:t>
                  </a:r>
                  <a:endParaRPr kumimoji="1" lang="ja-JP" altLang="en-US" sz="1200" b="1" dirty="0"/>
                </a:p>
              </p:txBody>
            </p:sp>
            <p:sp>
              <p:nvSpPr>
                <p:cNvPr id="33" name="テキスト ボックス 32">
                  <a:extLst>
                    <a:ext uri="{FF2B5EF4-FFF2-40B4-BE49-F238E27FC236}">
                      <a16:creationId xmlns:a16="http://schemas.microsoft.com/office/drawing/2014/main" id="{4498F87C-342F-40BD-990F-B8F7DB4BDA79}"/>
                    </a:ext>
                  </a:extLst>
                </p:cNvPr>
                <p:cNvSpPr txBox="1"/>
                <p:nvPr/>
              </p:nvSpPr>
              <p:spPr>
                <a:xfrm>
                  <a:off x="1589942" y="2286111"/>
                  <a:ext cx="6613885" cy="342445"/>
                </a:xfrm>
                <a:prstGeom prst="rect">
                  <a:avLst/>
                </a:prstGeom>
                <a:noFill/>
              </p:spPr>
              <p:txBody>
                <a:bodyPr wrap="square" rtlCol="0">
                  <a:spAutoFit/>
                </a:bodyPr>
                <a:lstStyle/>
                <a:p>
                  <a:r>
                    <a:rPr kumimoji="1" lang="ja-JP" altLang="en-US" sz="1200" b="1" dirty="0"/>
                    <a:t>値別の頻度分布</a:t>
                  </a:r>
                  <a:r>
                    <a:rPr kumimoji="1" lang="en-US" altLang="ja-JP" sz="1200" b="1" dirty="0"/>
                    <a:t>(</a:t>
                  </a:r>
                  <a:r>
                    <a:rPr kumimoji="1" lang="ja-JP" altLang="en-US" sz="1200" b="1" dirty="0"/>
                    <a:t>折れ線</a:t>
                  </a:r>
                  <a:r>
                    <a:rPr kumimoji="1" lang="en-US" altLang="ja-JP" sz="1200" b="1" dirty="0"/>
                    <a:t>)</a:t>
                  </a:r>
                  <a:r>
                    <a:rPr kumimoji="1" lang="ja-JP" altLang="en-US" sz="1200" b="1" dirty="0"/>
                    <a:t>と降雪確率</a:t>
                  </a:r>
                  <a:r>
                    <a:rPr kumimoji="1" lang="en-US" altLang="ja-JP" sz="1200" b="1" dirty="0"/>
                    <a:t>(</a:t>
                  </a:r>
                  <a:r>
                    <a:rPr kumimoji="1" lang="ja-JP" altLang="en-US" sz="1200" b="1" dirty="0"/>
                    <a:t>棒</a:t>
                  </a:r>
                  <a:r>
                    <a:rPr kumimoji="1" lang="en-US" altLang="ja-JP" sz="1200" b="1" dirty="0"/>
                    <a:t>)</a:t>
                  </a:r>
                  <a:endParaRPr kumimoji="1" lang="ja-JP" altLang="en-US" sz="1200" b="1" dirty="0"/>
                </a:p>
              </p:txBody>
            </p:sp>
          </p:grpSp>
          <p:sp>
            <p:nvSpPr>
              <p:cNvPr id="31" name="正方形/長方形 30">
                <a:extLst>
                  <a:ext uri="{FF2B5EF4-FFF2-40B4-BE49-F238E27FC236}">
                    <a16:creationId xmlns:a16="http://schemas.microsoft.com/office/drawing/2014/main" id="{4B33D408-823A-4E5E-974E-99B9ED6E7DA9}"/>
                  </a:ext>
                </a:extLst>
              </p:cNvPr>
              <p:cNvSpPr/>
              <p:nvPr/>
            </p:nvSpPr>
            <p:spPr>
              <a:xfrm>
                <a:off x="2889905" y="2718955"/>
                <a:ext cx="672280" cy="93864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25000" dirty="0"/>
              </a:p>
            </p:txBody>
          </p:sp>
        </p:grpSp>
        <p:sp>
          <p:nvSpPr>
            <p:cNvPr id="29" name="テキスト ボックス 28">
              <a:extLst>
                <a:ext uri="{FF2B5EF4-FFF2-40B4-BE49-F238E27FC236}">
                  <a16:creationId xmlns:a16="http://schemas.microsoft.com/office/drawing/2014/main" id="{0A64C7F5-D539-4A82-A479-CFD7F530B224}"/>
                </a:ext>
              </a:extLst>
            </p:cNvPr>
            <p:cNvSpPr txBox="1"/>
            <p:nvPr/>
          </p:nvSpPr>
          <p:spPr>
            <a:xfrm>
              <a:off x="301257" y="2737403"/>
              <a:ext cx="1057593" cy="419960"/>
            </a:xfrm>
            <a:prstGeom prst="rect">
              <a:avLst/>
            </a:prstGeom>
            <a:noFill/>
            <a:ln>
              <a:noFill/>
            </a:ln>
          </p:spPr>
          <p:txBody>
            <a:bodyPr wrap="square" rtlCol="0">
              <a:spAutoFit/>
            </a:bodyPr>
            <a:lstStyle/>
            <a:p>
              <a:r>
                <a:rPr lang="en-US" altLang="ja-JP" sz="1600" b="1" dirty="0">
                  <a:solidFill>
                    <a:sysClr val="windowText" lastClr="000000"/>
                  </a:solidFill>
                </a:rPr>
                <a:t>700hPa</a:t>
              </a:r>
              <a:r>
                <a:rPr lang="ja-JP" altLang="en-US" sz="1600" b="1" dirty="0">
                  <a:solidFill>
                    <a:sysClr val="windowText" lastClr="000000"/>
                  </a:solidFill>
                </a:rPr>
                <a:t>気温</a:t>
              </a:r>
              <a:endParaRPr lang="en-US" altLang="ja-JP" sz="1600" b="1" dirty="0">
                <a:solidFill>
                  <a:sysClr val="windowText" lastClr="000000"/>
                </a:solidFill>
              </a:endParaRPr>
            </a:p>
            <a:p>
              <a:r>
                <a:rPr lang="en-US" altLang="ja-JP" sz="1000" b="1" dirty="0">
                  <a:solidFill>
                    <a:sysClr val="windowText" lastClr="000000"/>
                  </a:solidFill>
                </a:rPr>
                <a:t>(</a:t>
              </a:r>
              <a:r>
                <a:rPr lang="ja-JP" altLang="en-US" sz="1000" b="1" dirty="0">
                  <a:solidFill>
                    <a:sysClr val="windowText" lastClr="000000"/>
                  </a:solidFill>
                </a:rPr>
                <a:t>四日市上空</a:t>
              </a:r>
              <a:r>
                <a:rPr lang="en-US" altLang="ja-JP" sz="1000" b="1" dirty="0">
                  <a:solidFill>
                    <a:sysClr val="windowText" lastClr="000000"/>
                  </a:solidFill>
                </a:rPr>
                <a:t>)</a:t>
              </a:r>
              <a:endParaRPr lang="en-US" altLang="ja-JP" sz="1600" b="1" dirty="0">
                <a:solidFill>
                  <a:sysClr val="windowText" lastClr="000000"/>
                </a:solidFill>
              </a:endParaRPr>
            </a:p>
          </p:txBody>
        </p:sp>
      </p:grpSp>
      <p:sp>
        <p:nvSpPr>
          <p:cNvPr id="38" name="テキスト ボックス 37">
            <a:extLst>
              <a:ext uri="{FF2B5EF4-FFF2-40B4-BE49-F238E27FC236}">
                <a16:creationId xmlns:a16="http://schemas.microsoft.com/office/drawing/2014/main" id="{30AB39CA-4E09-4B12-90C9-E21F704B3708}"/>
              </a:ext>
            </a:extLst>
          </p:cNvPr>
          <p:cNvSpPr txBox="1"/>
          <p:nvPr/>
        </p:nvSpPr>
        <p:spPr>
          <a:xfrm>
            <a:off x="190640" y="3567505"/>
            <a:ext cx="323165" cy="1185521"/>
          </a:xfrm>
          <a:prstGeom prst="rect">
            <a:avLst/>
          </a:prstGeom>
          <a:solidFill>
            <a:schemeClr val="bg1"/>
          </a:solidFill>
        </p:spPr>
        <p:txBody>
          <a:bodyPr vert="eaVert" wrap="square" rtlCol="0">
            <a:spAutoFit/>
          </a:bodyPr>
          <a:lstStyle/>
          <a:p>
            <a:pPr algn="ctr"/>
            <a:r>
              <a:rPr kumimoji="1" lang="ja-JP" altLang="en-US" sz="900" b="1" dirty="0"/>
              <a:t>降雪確率</a:t>
            </a:r>
            <a:r>
              <a:rPr kumimoji="1" lang="en-US" altLang="ja-JP" sz="600" b="1" dirty="0"/>
              <a:t>(</a:t>
            </a:r>
            <a:r>
              <a:rPr kumimoji="1" lang="ja-JP" altLang="en-US" sz="600" b="1" dirty="0"/>
              <a:t>％・棒グラフ</a:t>
            </a:r>
            <a:r>
              <a:rPr kumimoji="1" lang="en-US" altLang="ja-JP" sz="600" b="1" dirty="0"/>
              <a:t>)</a:t>
            </a:r>
            <a:endParaRPr kumimoji="1" lang="ja-JP" altLang="en-US" sz="900" b="1" dirty="0"/>
          </a:p>
        </p:txBody>
      </p:sp>
      <p:sp>
        <p:nvSpPr>
          <p:cNvPr id="49" name="テキスト ボックス 48">
            <a:extLst>
              <a:ext uri="{FF2B5EF4-FFF2-40B4-BE49-F238E27FC236}">
                <a16:creationId xmlns:a16="http://schemas.microsoft.com/office/drawing/2014/main" id="{9506F667-D648-456D-A670-47F39EF93143}"/>
              </a:ext>
            </a:extLst>
          </p:cNvPr>
          <p:cNvSpPr txBox="1"/>
          <p:nvPr/>
        </p:nvSpPr>
        <p:spPr>
          <a:xfrm>
            <a:off x="4877469" y="3567505"/>
            <a:ext cx="323165" cy="1185519"/>
          </a:xfrm>
          <a:prstGeom prst="rect">
            <a:avLst/>
          </a:prstGeom>
          <a:solidFill>
            <a:schemeClr val="bg1"/>
          </a:solidFill>
        </p:spPr>
        <p:txBody>
          <a:bodyPr vert="eaVert" wrap="square" rtlCol="0">
            <a:spAutoFit/>
          </a:bodyPr>
          <a:lstStyle/>
          <a:p>
            <a:pPr algn="ctr"/>
            <a:r>
              <a:rPr kumimoji="1" lang="ja-JP" altLang="en-US" sz="900" b="1" dirty="0"/>
              <a:t>頻度</a:t>
            </a:r>
            <a:r>
              <a:rPr kumimoji="1" lang="en-US" altLang="ja-JP" sz="600" b="1" dirty="0"/>
              <a:t>(</a:t>
            </a:r>
            <a:r>
              <a:rPr kumimoji="1" lang="ja-JP" altLang="en-US" sz="600" b="1" dirty="0"/>
              <a:t>日・折れ線</a:t>
            </a:r>
            <a:r>
              <a:rPr kumimoji="1" lang="en-US" altLang="ja-JP" sz="600" b="1" dirty="0"/>
              <a:t>)</a:t>
            </a:r>
            <a:endParaRPr kumimoji="1" lang="ja-JP" altLang="en-US" sz="900" b="1" dirty="0"/>
          </a:p>
        </p:txBody>
      </p:sp>
      <p:pic>
        <p:nvPicPr>
          <p:cNvPr id="53" name="図 52" descr="テキスト, 地図 が含まれている画像&#10;&#10;自動的に生成された説明">
            <a:extLst>
              <a:ext uri="{FF2B5EF4-FFF2-40B4-BE49-F238E27FC236}">
                <a16:creationId xmlns:a16="http://schemas.microsoft.com/office/drawing/2014/main" id="{DE3152C2-B8B6-4C15-BB20-E005C54102FA}"/>
              </a:ext>
            </a:extLst>
          </p:cNvPr>
          <p:cNvPicPr>
            <a:picLocks noChangeAspect="1"/>
          </p:cNvPicPr>
          <p:nvPr/>
        </p:nvPicPr>
        <p:blipFill rotWithShape="1">
          <a:blip r:embed="rId5">
            <a:extLst>
              <a:ext uri="{28A0092B-C50C-407E-A947-70E740481C1C}">
                <a14:useLocalDpi xmlns:a14="http://schemas.microsoft.com/office/drawing/2010/main" val="0"/>
              </a:ext>
            </a:extLst>
          </a:blip>
          <a:srcRect t="15642"/>
          <a:stretch/>
        </p:blipFill>
        <p:spPr>
          <a:xfrm>
            <a:off x="464434" y="3571413"/>
            <a:ext cx="4495538" cy="1181611"/>
          </a:xfrm>
          <a:prstGeom prst="rect">
            <a:avLst/>
          </a:prstGeom>
        </p:spPr>
      </p:pic>
      <p:grpSp>
        <p:nvGrpSpPr>
          <p:cNvPr id="3" name="グループ化 2">
            <a:extLst>
              <a:ext uri="{FF2B5EF4-FFF2-40B4-BE49-F238E27FC236}">
                <a16:creationId xmlns:a16="http://schemas.microsoft.com/office/drawing/2014/main" id="{DB972DDC-C282-4ADA-AE1B-D3CCA5C2E8FE}"/>
              </a:ext>
            </a:extLst>
          </p:cNvPr>
          <p:cNvGrpSpPr/>
          <p:nvPr/>
        </p:nvGrpSpPr>
        <p:grpSpPr>
          <a:xfrm>
            <a:off x="785426" y="3622359"/>
            <a:ext cx="3883493" cy="1386935"/>
            <a:chOff x="785426" y="3622359"/>
            <a:chExt cx="3883493" cy="1386935"/>
          </a:xfrm>
        </p:grpSpPr>
        <p:grpSp>
          <p:nvGrpSpPr>
            <p:cNvPr id="12" name="グループ化 11">
              <a:extLst>
                <a:ext uri="{FF2B5EF4-FFF2-40B4-BE49-F238E27FC236}">
                  <a16:creationId xmlns:a16="http://schemas.microsoft.com/office/drawing/2014/main" id="{06D6BAB9-0B52-4B0D-8514-6458D8CA4004}"/>
                </a:ext>
              </a:extLst>
            </p:cNvPr>
            <p:cNvGrpSpPr/>
            <p:nvPr/>
          </p:nvGrpSpPr>
          <p:grpSpPr>
            <a:xfrm>
              <a:off x="2489679" y="3622360"/>
              <a:ext cx="2179240" cy="1386934"/>
              <a:chOff x="1732300" y="3990531"/>
              <a:chExt cx="1829884" cy="1164593"/>
            </a:xfrm>
          </p:grpSpPr>
          <p:sp>
            <p:nvSpPr>
              <p:cNvPr id="19" name="テキスト ボックス 18">
                <a:extLst>
                  <a:ext uri="{FF2B5EF4-FFF2-40B4-BE49-F238E27FC236}">
                    <a16:creationId xmlns:a16="http://schemas.microsoft.com/office/drawing/2014/main" id="{989E128A-30E3-4BA5-BC91-2B8A73965174}"/>
                  </a:ext>
                </a:extLst>
              </p:cNvPr>
              <p:cNvSpPr txBox="1"/>
              <p:nvPr/>
            </p:nvSpPr>
            <p:spPr>
              <a:xfrm>
                <a:off x="1732300" y="4878126"/>
                <a:ext cx="382477" cy="276998"/>
              </a:xfrm>
              <a:prstGeom prst="rect">
                <a:avLst/>
              </a:prstGeom>
              <a:noFill/>
            </p:spPr>
            <p:txBody>
              <a:bodyPr wrap="square" rtlCol="0">
                <a:spAutoFit/>
              </a:bodyPr>
              <a:lstStyle/>
              <a:p>
                <a:r>
                  <a:rPr kumimoji="1" lang="en-US" altLang="ja-JP" sz="1200" b="1" dirty="0"/>
                  <a:t>10</a:t>
                </a:r>
                <a:endParaRPr kumimoji="1" lang="ja-JP" altLang="en-US" sz="1200" b="1" dirty="0"/>
              </a:p>
            </p:txBody>
          </p:sp>
          <p:sp>
            <p:nvSpPr>
              <p:cNvPr id="15" name="正方形/長方形 14">
                <a:extLst>
                  <a:ext uri="{FF2B5EF4-FFF2-40B4-BE49-F238E27FC236}">
                    <a16:creationId xmlns:a16="http://schemas.microsoft.com/office/drawing/2014/main" id="{289867A6-E55A-45D5-AF5F-8448FF4ABF45}"/>
                  </a:ext>
                </a:extLst>
              </p:cNvPr>
              <p:cNvSpPr/>
              <p:nvPr/>
            </p:nvSpPr>
            <p:spPr>
              <a:xfrm>
                <a:off x="1840881" y="3990531"/>
                <a:ext cx="1721303" cy="91491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25000" dirty="0"/>
              </a:p>
            </p:txBody>
          </p:sp>
        </p:grpSp>
        <p:sp>
          <p:nvSpPr>
            <p:cNvPr id="44" name="テキスト ボックス 43">
              <a:extLst>
                <a:ext uri="{FF2B5EF4-FFF2-40B4-BE49-F238E27FC236}">
                  <a16:creationId xmlns:a16="http://schemas.microsoft.com/office/drawing/2014/main" id="{58B43815-762C-448C-846F-7DBBFF5C3C6D}"/>
                </a:ext>
              </a:extLst>
            </p:cNvPr>
            <p:cNvSpPr txBox="1"/>
            <p:nvPr/>
          </p:nvSpPr>
          <p:spPr>
            <a:xfrm>
              <a:off x="785426" y="3622359"/>
              <a:ext cx="1259505" cy="500137"/>
            </a:xfrm>
            <a:prstGeom prst="rect">
              <a:avLst/>
            </a:prstGeom>
            <a:noFill/>
            <a:ln>
              <a:noFill/>
            </a:ln>
          </p:spPr>
          <p:txBody>
            <a:bodyPr wrap="square" rtlCol="0">
              <a:spAutoFit/>
            </a:bodyPr>
            <a:lstStyle/>
            <a:p>
              <a:r>
                <a:rPr lang="en-US" altLang="ja-JP" sz="1600" b="1" dirty="0">
                  <a:solidFill>
                    <a:sysClr val="windowText" lastClr="000000"/>
                  </a:solidFill>
                </a:rPr>
                <a:t>850hPa</a:t>
              </a:r>
              <a:r>
                <a:rPr lang="ja-JP" altLang="en-US" sz="1600" b="1" dirty="0">
                  <a:solidFill>
                    <a:sysClr val="windowText" lastClr="000000"/>
                  </a:solidFill>
                </a:rPr>
                <a:t>風速</a:t>
              </a:r>
              <a:endParaRPr lang="en-US" altLang="ja-JP" sz="1600" b="1" dirty="0">
                <a:solidFill>
                  <a:sysClr val="windowText" lastClr="000000"/>
                </a:solidFill>
              </a:endParaRPr>
            </a:p>
            <a:p>
              <a:r>
                <a:rPr lang="en-US" altLang="ja-JP" sz="1000" b="1" dirty="0">
                  <a:solidFill>
                    <a:sysClr val="windowText" lastClr="000000"/>
                  </a:solidFill>
                </a:rPr>
                <a:t>(</a:t>
              </a:r>
              <a:r>
                <a:rPr lang="ja-JP" altLang="en-US" sz="1000" b="1" dirty="0">
                  <a:solidFill>
                    <a:sysClr val="windowText" lastClr="000000"/>
                  </a:solidFill>
                </a:rPr>
                <a:t>若狭湾上空</a:t>
              </a:r>
              <a:r>
                <a:rPr lang="en-US" altLang="ja-JP" sz="1000" b="1" dirty="0">
                  <a:solidFill>
                    <a:sysClr val="windowText" lastClr="000000"/>
                  </a:solidFill>
                </a:rPr>
                <a:t>)</a:t>
              </a:r>
              <a:endParaRPr lang="en-US" altLang="ja-JP" sz="1600" b="1" dirty="0">
                <a:solidFill>
                  <a:sysClr val="windowText" lastClr="000000"/>
                </a:solidFill>
              </a:endParaRPr>
            </a:p>
          </p:txBody>
        </p:sp>
      </p:grpSp>
      <p:sp>
        <p:nvSpPr>
          <p:cNvPr id="50" name="テキスト ボックス 49">
            <a:extLst>
              <a:ext uri="{FF2B5EF4-FFF2-40B4-BE49-F238E27FC236}">
                <a16:creationId xmlns:a16="http://schemas.microsoft.com/office/drawing/2014/main" id="{B5E9D1EB-5590-43ED-B631-BC38D6D99CDB}"/>
              </a:ext>
            </a:extLst>
          </p:cNvPr>
          <p:cNvSpPr txBox="1"/>
          <p:nvPr/>
        </p:nvSpPr>
        <p:spPr>
          <a:xfrm>
            <a:off x="190640" y="4977624"/>
            <a:ext cx="323165" cy="1185521"/>
          </a:xfrm>
          <a:prstGeom prst="rect">
            <a:avLst/>
          </a:prstGeom>
          <a:solidFill>
            <a:schemeClr val="bg1"/>
          </a:solidFill>
        </p:spPr>
        <p:txBody>
          <a:bodyPr vert="eaVert" wrap="square" rtlCol="0">
            <a:spAutoFit/>
          </a:bodyPr>
          <a:lstStyle/>
          <a:p>
            <a:pPr algn="ctr"/>
            <a:r>
              <a:rPr kumimoji="1" lang="ja-JP" altLang="en-US" sz="900" b="1" dirty="0"/>
              <a:t>降雪確率</a:t>
            </a:r>
            <a:r>
              <a:rPr kumimoji="1" lang="en-US" altLang="ja-JP" sz="600" b="1" dirty="0"/>
              <a:t>(</a:t>
            </a:r>
            <a:r>
              <a:rPr kumimoji="1" lang="ja-JP" altLang="en-US" sz="600" b="1" dirty="0"/>
              <a:t>％・棒グラフ</a:t>
            </a:r>
            <a:r>
              <a:rPr kumimoji="1" lang="en-US" altLang="ja-JP" sz="600" b="1" dirty="0"/>
              <a:t>)</a:t>
            </a:r>
            <a:endParaRPr kumimoji="1" lang="ja-JP" altLang="en-US" sz="900" b="1" dirty="0"/>
          </a:p>
        </p:txBody>
      </p:sp>
      <p:sp>
        <p:nvSpPr>
          <p:cNvPr id="51" name="テキスト ボックス 50">
            <a:extLst>
              <a:ext uri="{FF2B5EF4-FFF2-40B4-BE49-F238E27FC236}">
                <a16:creationId xmlns:a16="http://schemas.microsoft.com/office/drawing/2014/main" id="{0F434363-B691-47AA-B05F-55AC14A0DEA3}"/>
              </a:ext>
            </a:extLst>
          </p:cNvPr>
          <p:cNvSpPr txBox="1"/>
          <p:nvPr/>
        </p:nvSpPr>
        <p:spPr>
          <a:xfrm>
            <a:off x="4877469" y="4977624"/>
            <a:ext cx="323165" cy="1185519"/>
          </a:xfrm>
          <a:prstGeom prst="rect">
            <a:avLst/>
          </a:prstGeom>
          <a:solidFill>
            <a:schemeClr val="bg1"/>
          </a:solidFill>
        </p:spPr>
        <p:txBody>
          <a:bodyPr vert="eaVert" wrap="square" rtlCol="0">
            <a:spAutoFit/>
          </a:bodyPr>
          <a:lstStyle/>
          <a:p>
            <a:pPr algn="ctr"/>
            <a:r>
              <a:rPr kumimoji="1" lang="ja-JP" altLang="en-US" sz="900" b="1" dirty="0"/>
              <a:t>頻度</a:t>
            </a:r>
            <a:r>
              <a:rPr kumimoji="1" lang="en-US" altLang="ja-JP" sz="600" b="1" dirty="0"/>
              <a:t>(</a:t>
            </a:r>
            <a:r>
              <a:rPr kumimoji="1" lang="ja-JP" altLang="en-US" sz="600" b="1" dirty="0"/>
              <a:t>日・折れ線</a:t>
            </a:r>
            <a:r>
              <a:rPr kumimoji="1" lang="en-US" altLang="ja-JP" sz="600" b="1" dirty="0"/>
              <a:t>)</a:t>
            </a:r>
            <a:endParaRPr kumimoji="1" lang="ja-JP" altLang="en-US" sz="900" b="1" dirty="0"/>
          </a:p>
        </p:txBody>
      </p:sp>
      <p:pic>
        <p:nvPicPr>
          <p:cNvPr id="54" name="図 53" descr="地図, テキスト が含まれている画像&#10;&#10;自動的に生成された説明">
            <a:extLst>
              <a:ext uri="{FF2B5EF4-FFF2-40B4-BE49-F238E27FC236}">
                <a16:creationId xmlns:a16="http://schemas.microsoft.com/office/drawing/2014/main" id="{9B2AFDB7-1DF6-4B74-AEB8-CB2FDA129F41}"/>
              </a:ext>
            </a:extLst>
          </p:cNvPr>
          <p:cNvPicPr>
            <a:picLocks noChangeAspect="1"/>
          </p:cNvPicPr>
          <p:nvPr/>
        </p:nvPicPr>
        <p:blipFill rotWithShape="1">
          <a:blip r:embed="rId6">
            <a:extLst>
              <a:ext uri="{28A0092B-C50C-407E-A947-70E740481C1C}">
                <a14:useLocalDpi xmlns:a14="http://schemas.microsoft.com/office/drawing/2010/main" val="0"/>
              </a:ext>
            </a:extLst>
          </a:blip>
          <a:srcRect t="15580"/>
          <a:stretch/>
        </p:blipFill>
        <p:spPr>
          <a:xfrm>
            <a:off x="469661" y="4977622"/>
            <a:ext cx="4495538" cy="1181611"/>
          </a:xfrm>
          <a:prstGeom prst="rect">
            <a:avLst/>
          </a:prstGeom>
        </p:spPr>
      </p:pic>
      <p:grpSp>
        <p:nvGrpSpPr>
          <p:cNvPr id="4" name="グループ化 3">
            <a:extLst>
              <a:ext uri="{FF2B5EF4-FFF2-40B4-BE49-F238E27FC236}">
                <a16:creationId xmlns:a16="http://schemas.microsoft.com/office/drawing/2014/main" id="{63288DF1-10CF-4CF6-A8FF-F1FC66C14D17}"/>
              </a:ext>
            </a:extLst>
          </p:cNvPr>
          <p:cNvGrpSpPr/>
          <p:nvPr/>
        </p:nvGrpSpPr>
        <p:grpSpPr>
          <a:xfrm>
            <a:off x="785426" y="5008737"/>
            <a:ext cx="1912481" cy="1291241"/>
            <a:chOff x="785426" y="5008737"/>
            <a:chExt cx="1912481" cy="1291241"/>
          </a:xfrm>
        </p:grpSpPr>
        <p:grpSp>
          <p:nvGrpSpPr>
            <p:cNvPr id="20" name="グループ化 19">
              <a:extLst>
                <a:ext uri="{FF2B5EF4-FFF2-40B4-BE49-F238E27FC236}">
                  <a16:creationId xmlns:a16="http://schemas.microsoft.com/office/drawing/2014/main" id="{D5EC4B4D-1B1B-463B-BDA2-9F2682DC737F}"/>
                </a:ext>
              </a:extLst>
            </p:cNvPr>
            <p:cNvGrpSpPr/>
            <p:nvPr/>
          </p:nvGrpSpPr>
          <p:grpSpPr>
            <a:xfrm>
              <a:off x="1813159" y="5008737"/>
              <a:ext cx="884748" cy="1291241"/>
              <a:chOff x="1164233" y="5268259"/>
              <a:chExt cx="742913" cy="1084242"/>
            </a:xfrm>
          </p:grpSpPr>
          <p:sp>
            <p:nvSpPr>
              <p:cNvPr id="26" name="テキスト ボックス 25">
                <a:extLst>
                  <a:ext uri="{FF2B5EF4-FFF2-40B4-BE49-F238E27FC236}">
                    <a16:creationId xmlns:a16="http://schemas.microsoft.com/office/drawing/2014/main" id="{4D8652B5-1507-4C84-8FFF-5F8BDB51FA9F}"/>
                  </a:ext>
                </a:extLst>
              </p:cNvPr>
              <p:cNvSpPr txBox="1"/>
              <p:nvPr/>
            </p:nvSpPr>
            <p:spPr>
              <a:xfrm>
                <a:off x="1164233" y="6158674"/>
                <a:ext cx="742913" cy="193827"/>
              </a:xfrm>
              <a:prstGeom prst="rect">
                <a:avLst/>
              </a:prstGeom>
              <a:noFill/>
            </p:spPr>
            <p:txBody>
              <a:bodyPr wrap="square" rtlCol="0">
                <a:spAutoFit/>
              </a:bodyPr>
              <a:lstStyle/>
              <a:p>
                <a:r>
                  <a:rPr kumimoji="1" lang="en-US" altLang="ja-JP" sz="900" b="1" dirty="0"/>
                  <a:t> 70 </a:t>
                </a:r>
                <a:r>
                  <a:rPr kumimoji="1" lang="ja-JP" altLang="en-US" sz="900" b="1" dirty="0"/>
                  <a:t>      </a:t>
                </a:r>
                <a:r>
                  <a:rPr kumimoji="1" lang="en-US" altLang="ja-JP" sz="900" b="1" dirty="0"/>
                  <a:t>40</a:t>
                </a:r>
                <a:endParaRPr kumimoji="1" lang="ja-JP" altLang="en-US" sz="900" b="1" dirty="0"/>
              </a:p>
            </p:txBody>
          </p:sp>
          <p:sp>
            <p:nvSpPr>
              <p:cNvPr id="22" name="正方形/長方形 21">
                <a:extLst>
                  <a:ext uri="{FF2B5EF4-FFF2-40B4-BE49-F238E27FC236}">
                    <a16:creationId xmlns:a16="http://schemas.microsoft.com/office/drawing/2014/main" id="{3333A8B9-4EC5-4B70-AFC5-769F167F08D1}"/>
                  </a:ext>
                </a:extLst>
              </p:cNvPr>
              <p:cNvSpPr/>
              <p:nvPr/>
            </p:nvSpPr>
            <p:spPr>
              <a:xfrm>
                <a:off x="1297172" y="5268259"/>
                <a:ext cx="244549" cy="93864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25000" dirty="0"/>
              </a:p>
            </p:txBody>
          </p:sp>
        </p:grpSp>
        <p:sp>
          <p:nvSpPr>
            <p:cNvPr id="45" name="テキスト ボックス 44">
              <a:extLst>
                <a:ext uri="{FF2B5EF4-FFF2-40B4-BE49-F238E27FC236}">
                  <a16:creationId xmlns:a16="http://schemas.microsoft.com/office/drawing/2014/main" id="{E13A67D3-2E8A-47FD-B5D2-F96F5D9919A8}"/>
                </a:ext>
              </a:extLst>
            </p:cNvPr>
            <p:cNvSpPr txBox="1"/>
            <p:nvPr/>
          </p:nvSpPr>
          <p:spPr>
            <a:xfrm>
              <a:off x="785426" y="5021434"/>
              <a:ext cx="1259505" cy="500137"/>
            </a:xfrm>
            <a:prstGeom prst="rect">
              <a:avLst/>
            </a:prstGeom>
            <a:noFill/>
            <a:ln>
              <a:noFill/>
            </a:ln>
          </p:spPr>
          <p:txBody>
            <a:bodyPr wrap="square" rtlCol="0">
              <a:spAutoFit/>
            </a:bodyPr>
            <a:lstStyle/>
            <a:p>
              <a:r>
                <a:rPr lang="en-US" altLang="ja-JP" sz="1600" b="1" dirty="0">
                  <a:solidFill>
                    <a:sysClr val="windowText" lastClr="000000"/>
                  </a:solidFill>
                </a:rPr>
                <a:t>850hPa</a:t>
              </a:r>
              <a:r>
                <a:rPr lang="ja-JP" altLang="en-US" sz="1600" b="1" dirty="0">
                  <a:solidFill>
                    <a:sysClr val="windowText" lastClr="000000"/>
                  </a:solidFill>
                </a:rPr>
                <a:t>風向</a:t>
              </a:r>
              <a:endParaRPr lang="en-US" altLang="ja-JP" sz="1600" b="1" dirty="0">
                <a:solidFill>
                  <a:sysClr val="windowText" lastClr="000000"/>
                </a:solidFill>
              </a:endParaRPr>
            </a:p>
            <a:p>
              <a:r>
                <a:rPr lang="en-US" altLang="ja-JP" sz="1000" b="1" dirty="0">
                  <a:solidFill>
                    <a:sysClr val="windowText" lastClr="000000"/>
                  </a:solidFill>
                </a:rPr>
                <a:t>(</a:t>
              </a:r>
              <a:r>
                <a:rPr lang="ja-JP" altLang="en-US" sz="1000" b="1" dirty="0">
                  <a:solidFill>
                    <a:sysClr val="windowText" lastClr="000000"/>
                  </a:solidFill>
                </a:rPr>
                <a:t>若狭湾上空</a:t>
              </a:r>
              <a:r>
                <a:rPr lang="en-US" altLang="ja-JP" sz="1000" b="1" dirty="0">
                  <a:solidFill>
                    <a:sysClr val="windowText" lastClr="000000"/>
                  </a:solidFill>
                </a:rPr>
                <a:t>)</a:t>
              </a:r>
              <a:endParaRPr lang="en-US" altLang="ja-JP" sz="1600" b="1" dirty="0">
                <a:solidFill>
                  <a:sysClr val="windowText" lastClr="000000"/>
                </a:solidFill>
              </a:endParaRPr>
            </a:p>
          </p:txBody>
        </p:sp>
      </p:grpSp>
      <p:sp>
        <p:nvSpPr>
          <p:cNvPr id="52" name="テキスト ボックス 51">
            <a:extLst>
              <a:ext uri="{FF2B5EF4-FFF2-40B4-BE49-F238E27FC236}">
                <a16:creationId xmlns:a16="http://schemas.microsoft.com/office/drawing/2014/main" id="{C0354F2A-B668-4747-B5D6-8EEB3DA27D51}"/>
              </a:ext>
            </a:extLst>
          </p:cNvPr>
          <p:cNvSpPr txBox="1"/>
          <p:nvPr/>
        </p:nvSpPr>
        <p:spPr>
          <a:xfrm>
            <a:off x="8321040" y="0"/>
            <a:ext cx="763597" cy="369332"/>
          </a:xfrm>
          <a:prstGeom prst="rect">
            <a:avLst/>
          </a:prstGeom>
          <a:noFill/>
        </p:spPr>
        <p:txBody>
          <a:bodyPr wrap="square" rtlCol="0">
            <a:spAutoFit/>
          </a:bodyPr>
          <a:lstStyle/>
          <a:p>
            <a:r>
              <a:rPr kumimoji="1" lang="en-US" altLang="ja-JP" dirty="0"/>
              <a:t>15/23</a:t>
            </a:r>
            <a:endParaRPr kumimoji="1" lang="ja-JP" altLang="en-US" dirty="0"/>
          </a:p>
        </p:txBody>
      </p:sp>
    </p:spTree>
    <p:custDataLst>
      <p:tags r:id="rId1"/>
    </p:custDataLst>
    <p:extLst>
      <p:ext uri="{BB962C8B-B14F-4D97-AF65-F5344CB8AC3E}">
        <p14:creationId xmlns:p14="http://schemas.microsoft.com/office/powerpoint/2010/main" val="3700703944"/>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四角形: 角を丸くする 41">
            <a:extLst>
              <a:ext uri="{FF2B5EF4-FFF2-40B4-BE49-F238E27FC236}">
                <a16:creationId xmlns:a16="http://schemas.microsoft.com/office/drawing/2014/main" id="{2FBE398C-7A59-4F1E-BC3B-1DA1E702064C}"/>
              </a:ext>
            </a:extLst>
          </p:cNvPr>
          <p:cNvSpPr/>
          <p:nvPr/>
        </p:nvSpPr>
        <p:spPr>
          <a:xfrm>
            <a:off x="274485" y="1181549"/>
            <a:ext cx="8595031" cy="4604110"/>
          </a:xfrm>
          <a:prstGeom prst="roundRect">
            <a:avLst>
              <a:gd name="adj" fmla="val 4362"/>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結果</a:t>
            </a:r>
          </a:p>
        </p:txBody>
      </p:sp>
      <p:grpSp>
        <p:nvGrpSpPr>
          <p:cNvPr id="6" name="グループ化 5">
            <a:extLst>
              <a:ext uri="{FF2B5EF4-FFF2-40B4-BE49-F238E27FC236}">
                <a16:creationId xmlns:a16="http://schemas.microsoft.com/office/drawing/2014/main" id="{E072419F-B534-4423-AC8E-A67701C26321}"/>
              </a:ext>
            </a:extLst>
          </p:cNvPr>
          <p:cNvGrpSpPr/>
          <p:nvPr/>
        </p:nvGrpSpPr>
        <p:grpSpPr>
          <a:xfrm>
            <a:off x="774402" y="1437474"/>
            <a:ext cx="7165164" cy="1266822"/>
            <a:chOff x="774402" y="1755621"/>
            <a:chExt cx="7165164" cy="1266822"/>
          </a:xfrm>
        </p:grpSpPr>
        <p:sp>
          <p:nvSpPr>
            <p:cNvPr id="34" name="テキスト ボックス 33">
              <a:extLst>
                <a:ext uri="{FF2B5EF4-FFF2-40B4-BE49-F238E27FC236}">
                  <a16:creationId xmlns:a16="http://schemas.microsoft.com/office/drawing/2014/main" id="{EB8B2CE8-1BE5-424B-A8A1-BEB0005376A1}"/>
                </a:ext>
              </a:extLst>
            </p:cNvPr>
            <p:cNvSpPr txBox="1"/>
            <p:nvPr/>
          </p:nvSpPr>
          <p:spPr>
            <a:xfrm>
              <a:off x="1204433" y="2099113"/>
              <a:ext cx="6735133" cy="923330"/>
            </a:xfrm>
            <a:prstGeom prst="rect">
              <a:avLst/>
            </a:prstGeom>
            <a:solidFill>
              <a:schemeClr val="bg2"/>
            </a:solidFill>
          </p:spPr>
          <p:txBody>
            <a:bodyPr wrap="square" rtlCol="0">
              <a:spAutoFit/>
            </a:bodyPr>
            <a:lstStyle/>
            <a:p>
              <a:r>
                <a:rPr kumimoji="1" lang="ja-JP" altLang="en-US" b="1" dirty="0"/>
                <a:t>　</a:t>
              </a:r>
              <a:r>
                <a:rPr kumimoji="1" lang="ja-JP" altLang="en-US" b="1" dirty="0">
                  <a:solidFill>
                    <a:srgbClr val="FF0000"/>
                  </a:solidFill>
                </a:rPr>
                <a:t>①</a:t>
              </a:r>
              <a:r>
                <a:rPr kumimoji="1" lang="en-US" altLang="ja-JP" b="1" dirty="0"/>
                <a:t> </a:t>
              </a:r>
              <a:r>
                <a:rPr kumimoji="1" lang="ja-JP" altLang="en-US" b="1" dirty="0"/>
                <a:t>三重県北部上空</a:t>
              </a:r>
              <a:r>
                <a:rPr kumimoji="1" lang="en-US" altLang="ja-JP" b="1" dirty="0"/>
                <a:t>700hPa</a:t>
              </a:r>
              <a:r>
                <a:rPr kumimoji="1" lang="ja-JP" altLang="en-US" b="1" dirty="0"/>
                <a:t>面の気温が</a:t>
              </a:r>
              <a:r>
                <a:rPr kumimoji="1" lang="en-US" altLang="ja-JP" b="1" dirty="0"/>
                <a:t>-20</a:t>
              </a:r>
              <a:r>
                <a:rPr kumimoji="1" lang="ja-JP" altLang="en-US" b="1" dirty="0"/>
                <a:t>℃以下であること</a:t>
              </a:r>
            </a:p>
            <a:p>
              <a:r>
                <a:rPr kumimoji="1" lang="ja-JP" altLang="en-US" b="1" dirty="0"/>
                <a:t>　</a:t>
              </a:r>
              <a:r>
                <a:rPr kumimoji="1" lang="ja-JP" altLang="en-US" b="1" dirty="0">
                  <a:solidFill>
                    <a:srgbClr val="FF0000"/>
                  </a:solidFill>
                </a:rPr>
                <a:t>② </a:t>
              </a:r>
              <a:r>
                <a:rPr kumimoji="1" lang="ja-JP" altLang="en-US" b="1" dirty="0"/>
                <a:t>若狭湾上空</a:t>
              </a:r>
              <a:r>
                <a:rPr kumimoji="1" lang="en-US" altLang="ja-JP" b="1" dirty="0"/>
                <a:t>850hPa</a:t>
              </a:r>
              <a:r>
                <a:rPr kumimoji="1" lang="ja-JP" altLang="en-US" b="1" dirty="0"/>
                <a:t>面の風速が</a:t>
              </a:r>
              <a:r>
                <a:rPr kumimoji="1" lang="en-US" altLang="ja-JP" b="1" dirty="0"/>
                <a:t>10m/s</a:t>
              </a:r>
              <a:r>
                <a:rPr kumimoji="1" lang="ja-JP" altLang="en-US" b="1" dirty="0"/>
                <a:t>以上であること</a:t>
              </a:r>
              <a:endParaRPr kumimoji="1" lang="en-US" altLang="ja-JP" b="1" dirty="0"/>
            </a:p>
            <a:p>
              <a:r>
                <a:rPr kumimoji="1" lang="ja-JP" altLang="en-US" b="1" dirty="0"/>
                <a:t>　</a:t>
              </a:r>
              <a:r>
                <a:rPr kumimoji="1" lang="ja-JP" altLang="en-US" b="1" dirty="0">
                  <a:solidFill>
                    <a:srgbClr val="FF0000"/>
                  </a:solidFill>
                </a:rPr>
                <a:t>③ </a:t>
              </a:r>
              <a:r>
                <a:rPr kumimoji="1" lang="ja-JP" altLang="en-US" b="1" dirty="0"/>
                <a:t>若狭湾上空</a:t>
              </a:r>
              <a:r>
                <a:rPr kumimoji="1" lang="en-US" altLang="ja-JP" b="1" dirty="0"/>
                <a:t>850hPa</a:t>
              </a:r>
              <a:r>
                <a:rPr kumimoji="1" lang="ja-JP" altLang="en-US" b="1" dirty="0"/>
                <a:t>面の風向が</a:t>
              </a:r>
              <a:r>
                <a:rPr kumimoji="1" lang="en-US" altLang="ja-JP" b="1" dirty="0"/>
                <a:t>40</a:t>
              </a:r>
              <a:r>
                <a:rPr lang="en-US" altLang="ja-JP" dirty="0"/>
                <a:t>°</a:t>
              </a:r>
              <a:r>
                <a:rPr kumimoji="1" lang="ja-JP" altLang="en-US" b="1" dirty="0"/>
                <a:t>～</a:t>
              </a:r>
              <a:r>
                <a:rPr kumimoji="1" lang="en-US" altLang="ja-JP" b="1" dirty="0"/>
                <a:t>70</a:t>
              </a:r>
              <a:r>
                <a:rPr lang="en-US" altLang="ja-JP" dirty="0"/>
                <a:t>°</a:t>
              </a:r>
              <a:r>
                <a:rPr kumimoji="1" lang="ja-JP" altLang="en-US" b="1" dirty="0"/>
                <a:t>であること</a:t>
              </a:r>
              <a:endParaRPr kumimoji="1" lang="en-US" altLang="ja-JP" b="1" dirty="0"/>
            </a:p>
          </p:txBody>
        </p:sp>
        <p:sp>
          <p:nvSpPr>
            <p:cNvPr id="35" name="楕円 34">
              <a:extLst>
                <a:ext uri="{FF2B5EF4-FFF2-40B4-BE49-F238E27FC236}">
                  <a16:creationId xmlns:a16="http://schemas.microsoft.com/office/drawing/2014/main" id="{B839F698-B634-445C-8E07-C5A0FDAC3D50}"/>
                </a:ext>
              </a:extLst>
            </p:cNvPr>
            <p:cNvSpPr/>
            <p:nvPr/>
          </p:nvSpPr>
          <p:spPr>
            <a:xfrm>
              <a:off x="774402" y="1755621"/>
              <a:ext cx="2791758" cy="3786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本研究で設定した条件</a:t>
              </a:r>
            </a:p>
          </p:txBody>
        </p:sp>
      </p:grpSp>
      <p:graphicFrame>
        <p:nvGraphicFramePr>
          <p:cNvPr id="38" name="表 37">
            <a:extLst>
              <a:ext uri="{FF2B5EF4-FFF2-40B4-BE49-F238E27FC236}">
                <a16:creationId xmlns:a16="http://schemas.microsoft.com/office/drawing/2014/main" id="{1A33E6DA-3710-42DC-A336-268388A87E05}"/>
              </a:ext>
            </a:extLst>
          </p:cNvPr>
          <p:cNvGraphicFramePr>
            <a:graphicFrameLocks noGrp="1"/>
          </p:cNvGraphicFramePr>
          <p:nvPr>
            <p:extLst>
              <p:ext uri="{D42A27DB-BD31-4B8C-83A1-F6EECF244321}">
                <p14:modId xmlns:p14="http://schemas.microsoft.com/office/powerpoint/2010/main" val="3827207275"/>
              </p:ext>
            </p:extLst>
          </p:nvPr>
        </p:nvGraphicFramePr>
        <p:xfrm>
          <a:off x="1405510" y="2798429"/>
          <a:ext cx="6192323" cy="2878023"/>
        </p:xfrm>
        <a:graphic>
          <a:graphicData uri="http://schemas.openxmlformats.org/drawingml/2006/table">
            <a:tbl>
              <a:tblPr firstRow="1" firstCol="1" bandRow="1">
                <a:tableStyleId>{5C22544A-7EE6-4342-B048-85BDC9FD1C3A}</a:tableStyleId>
              </a:tblPr>
              <a:tblGrid>
                <a:gridCol w="1135870">
                  <a:extLst>
                    <a:ext uri="{9D8B030D-6E8A-4147-A177-3AD203B41FA5}">
                      <a16:colId xmlns:a16="http://schemas.microsoft.com/office/drawing/2014/main" val="4127679131"/>
                    </a:ext>
                  </a:extLst>
                </a:gridCol>
                <a:gridCol w="1736120">
                  <a:extLst>
                    <a:ext uri="{9D8B030D-6E8A-4147-A177-3AD203B41FA5}">
                      <a16:colId xmlns:a16="http://schemas.microsoft.com/office/drawing/2014/main" val="3597728535"/>
                    </a:ext>
                  </a:extLst>
                </a:gridCol>
                <a:gridCol w="1659445">
                  <a:extLst>
                    <a:ext uri="{9D8B030D-6E8A-4147-A177-3AD203B41FA5}">
                      <a16:colId xmlns:a16="http://schemas.microsoft.com/office/drawing/2014/main" val="415330446"/>
                    </a:ext>
                  </a:extLst>
                </a:gridCol>
                <a:gridCol w="1660888">
                  <a:extLst>
                    <a:ext uri="{9D8B030D-6E8A-4147-A177-3AD203B41FA5}">
                      <a16:colId xmlns:a16="http://schemas.microsoft.com/office/drawing/2014/main" val="171257172"/>
                    </a:ext>
                  </a:extLst>
                </a:gridCol>
              </a:tblGrid>
              <a:tr h="959341">
                <a:tc>
                  <a:txBody>
                    <a:bodyPr/>
                    <a:lstStyle/>
                    <a:p>
                      <a:pPr algn="ctr">
                        <a:spcAft>
                          <a:spcPts val="0"/>
                        </a:spcAft>
                      </a:pPr>
                      <a:r>
                        <a:rPr lang="en-US" sz="2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抽出された</a:t>
                      </a:r>
                      <a:endParaRPr lang="en-US" alt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全事例</a:t>
                      </a:r>
                      <a:endParaRPr lang="ja-JP" alt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2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降雪あり</a:t>
                      </a:r>
                      <a:endParaRPr lang="ja-JP" sz="2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2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降雪なし</a:t>
                      </a:r>
                      <a:endParaRPr lang="ja-JP" sz="2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86610"/>
                  </a:ext>
                </a:extLst>
              </a:tr>
              <a:tr h="959341">
                <a:tc>
                  <a:txBody>
                    <a:bodyPr/>
                    <a:lstStyle/>
                    <a:p>
                      <a:pPr algn="ctr">
                        <a:spcAft>
                          <a:spcPts val="0"/>
                        </a:spcAft>
                      </a:pPr>
                      <a:r>
                        <a:rPr lang="ja-JP" altLang="en-US"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事例数</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21</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16</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en-US" alt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5</a:t>
                      </a:r>
                      <a:endParaRPr lang="ja-JP" sz="48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9080582"/>
                  </a:ext>
                </a:extLst>
              </a:tr>
              <a:tr h="959341">
                <a:tc>
                  <a:txBody>
                    <a:bodyPr/>
                    <a:lstStyle/>
                    <a:p>
                      <a:pPr algn="ctr">
                        <a:spcAft>
                          <a:spcPts val="0"/>
                        </a:spcAft>
                      </a:pPr>
                      <a:r>
                        <a:rPr 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平均</a:t>
                      </a:r>
                      <a:endParaRPr lang="en-US" alt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p>
                      <a:pPr algn="ctr">
                        <a:spcAft>
                          <a:spcPts val="0"/>
                        </a:spcAft>
                      </a:pPr>
                      <a:r>
                        <a:rPr 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降雪量</a:t>
                      </a:r>
                      <a:r>
                        <a:rPr lang="en-US" altLang="ja-JP" sz="18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(cm)</a:t>
                      </a:r>
                      <a:endParaRPr lang="ja-JP" sz="2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endParaRPr lang="ja-JP" sz="4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algn="ctr">
                        <a:spcAft>
                          <a:spcPts val="0"/>
                        </a:spcAft>
                      </a:pPr>
                      <a:r>
                        <a:rPr lang="en-US" sz="4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4400" kern="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4400" kern="100" dirty="0">
                        <a:solidFill>
                          <a:sysClr val="windowText" lastClr="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extLst>
                  <a:ext uri="{0D108BD9-81ED-4DB2-BD59-A6C34878D82A}">
                    <a16:rowId xmlns:a16="http://schemas.microsoft.com/office/drawing/2014/main" val="4219302282"/>
                  </a:ext>
                </a:extLst>
              </a:tr>
            </a:tbl>
          </a:graphicData>
        </a:graphic>
      </p:graphicFrame>
      <p:sp>
        <p:nvSpPr>
          <p:cNvPr id="9" name="正方形/長方形 8">
            <a:extLst>
              <a:ext uri="{FF2B5EF4-FFF2-40B4-BE49-F238E27FC236}">
                <a16:creationId xmlns:a16="http://schemas.microsoft.com/office/drawing/2014/main" id="{4A6450E8-B9CE-4859-9D20-9E35481C296C}"/>
              </a:ext>
            </a:extLst>
          </p:cNvPr>
          <p:cNvSpPr/>
          <p:nvPr/>
        </p:nvSpPr>
        <p:spPr>
          <a:xfrm>
            <a:off x="620680" y="987659"/>
            <a:ext cx="2492990" cy="369332"/>
          </a:xfrm>
          <a:prstGeom prst="rect">
            <a:avLst/>
          </a:prstGeom>
          <a:solidFill>
            <a:schemeClr val="bg1"/>
          </a:solidFill>
          <a:ln>
            <a:solidFill>
              <a:schemeClr val="accent6"/>
            </a:solidFill>
          </a:ln>
        </p:spPr>
        <p:txBody>
          <a:bodyPr wrap="none">
            <a:spAutoFit/>
          </a:bodyPr>
          <a:lstStyle/>
          <a:p>
            <a:r>
              <a:rPr lang="ja-JP" altLang="en-US" b="1" dirty="0">
                <a:solidFill>
                  <a:srgbClr val="0070C0"/>
                </a:solidFill>
              </a:rPr>
              <a:t>事例抽出に用いた条件</a:t>
            </a:r>
          </a:p>
        </p:txBody>
      </p:sp>
      <p:sp>
        <p:nvSpPr>
          <p:cNvPr id="44" name="テキスト ボックス 43">
            <a:extLst>
              <a:ext uri="{FF2B5EF4-FFF2-40B4-BE49-F238E27FC236}">
                <a16:creationId xmlns:a16="http://schemas.microsoft.com/office/drawing/2014/main" id="{33575822-1099-46FE-BACB-AFA09E22ED82}"/>
              </a:ext>
            </a:extLst>
          </p:cNvPr>
          <p:cNvSpPr txBox="1"/>
          <p:nvPr/>
        </p:nvSpPr>
        <p:spPr>
          <a:xfrm>
            <a:off x="259011" y="515757"/>
            <a:ext cx="2341313" cy="400110"/>
          </a:xfrm>
          <a:prstGeom prst="rect">
            <a:avLst/>
          </a:prstGeom>
          <a:noFill/>
        </p:spPr>
        <p:txBody>
          <a:bodyPr wrap="square" rtlCol="0">
            <a:spAutoFit/>
          </a:bodyPr>
          <a:lstStyle/>
          <a:p>
            <a:r>
              <a:rPr lang="ja-JP" altLang="en-US" sz="2000" b="1" dirty="0">
                <a:highlight>
                  <a:srgbClr val="C0C0C0"/>
                </a:highlight>
              </a:rPr>
              <a:t>●事例の抽出結果</a:t>
            </a:r>
            <a:endParaRPr lang="en-US" altLang="ja-JP" sz="2000" b="1" dirty="0">
              <a:highlight>
                <a:srgbClr val="C0C0C0"/>
              </a:highlight>
            </a:endParaRPr>
          </a:p>
        </p:txBody>
      </p:sp>
      <p:sp>
        <p:nvSpPr>
          <p:cNvPr id="13" name="テキスト ボックス 12">
            <a:extLst>
              <a:ext uri="{FF2B5EF4-FFF2-40B4-BE49-F238E27FC236}">
                <a16:creationId xmlns:a16="http://schemas.microsoft.com/office/drawing/2014/main" id="{912F2A13-4F4D-4BF3-B463-9347DEA3015D}"/>
              </a:ext>
            </a:extLst>
          </p:cNvPr>
          <p:cNvSpPr txBox="1"/>
          <p:nvPr/>
        </p:nvSpPr>
        <p:spPr>
          <a:xfrm>
            <a:off x="982221" y="5866142"/>
            <a:ext cx="7413634" cy="923330"/>
          </a:xfrm>
          <a:prstGeom prst="rect">
            <a:avLst/>
          </a:prstGeom>
          <a:solidFill>
            <a:schemeClr val="accent2">
              <a:lumMod val="60000"/>
              <a:lumOff val="40000"/>
            </a:schemeClr>
          </a:solidFill>
          <a:ln>
            <a:noFill/>
          </a:ln>
        </p:spPr>
        <p:txBody>
          <a:bodyPr wrap="square" rtlCol="0">
            <a:spAutoFit/>
          </a:bodyPr>
          <a:lstStyle/>
          <a:p>
            <a:r>
              <a:rPr lang="ja-JP" altLang="en-US" b="1" dirty="0">
                <a:solidFill>
                  <a:sysClr val="windowText" lastClr="000000"/>
                </a:solidFill>
              </a:rPr>
              <a:t>・降雪なしの事例数が減少</a:t>
            </a:r>
            <a:endParaRPr lang="en-US" altLang="ja-JP" b="1" dirty="0">
              <a:solidFill>
                <a:sysClr val="windowText" lastClr="000000"/>
              </a:solidFill>
            </a:endParaRPr>
          </a:p>
          <a:p>
            <a:r>
              <a:rPr lang="ja-JP" altLang="en-US" b="1" dirty="0">
                <a:solidFill>
                  <a:sysClr val="windowText" lastClr="000000"/>
                </a:solidFill>
              </a:rPr>
              <a:t>・降雪ありの平均降雪量が増加</a:t>
            </a:r>
            <a:endParaRPr lang="en-US" altLang="ja-JP" b="1" dirty="0">
              <a:solidFill>
                <a:sysClr val="windowText" lastClr="000000"/>
              </a:solidFill>
            </a:endParaRPr>
          </a:p>
          <a:p>
            <a:endParaRPr lang="en-US" altLang="ja-JP" b="1" dirty="0">
              <a:solidFill>
                <a:sysClr val="windowText" lastClr="000000"/>
              </a:solidFill>
            </a:endParaRPr>
          </a:p>
        </p:txBody>
      </p:sp>
      <p:sp>
        <p:nvSpPr>
          <p:cNvPr id="15" name="テキスト ボックス 14">
            <a:extLst>
              <a:ext uri="{FF2B5EF4-FFF2-40B4-BE49-F238E27FC236}">
                <a16:creationId xmlns:a16="http://schemas.microsoft.com/office/drawing/2014/main" id="{D24E5A96-3862-4E26-9204-2794DA072BD5}"/>
              </a:ext>
            </a:extLst>
          </p:cNvPr>
          <p:cNvSpPr txBox="1"/>
          <p:nvPr/>
        </p:nvSpPr>
        <p:spPr>
          <a:xfrm>
            <a:off x="4572000" y="6185021"/>
            <a:ext cx="619366" cy="400110"/>
          </a:xfrm>
          <a:prstGeom prst="rect">
            <a:avLst/>
          </a:prstGeom>
          <a:noFill/>
        </p:spPr>
        <p:txBody>
          <a:bodyPr wrap="square" rtlCol="0">
            <a:spAutoFit/>
          </a:bodyPr>
          <a:lstStyle/>
          <a:p>
            <a:r>
              <a:rPr lang="ja-JP" altLang="en-US" sz="2000" b="1" dirty="0"/>
              <a:t>➡</a:t>
            </a:r>
            <a:endParaRPr lang="en-US" altLang="ja-JP" sz="2000" b="1" dirty="0"/>
          </a:p>
        </p:txBody>
      </p:sp>
      <p:sp>
        <p:nvSpPr>
          <p:cNvPr id="17" name="テキスト ボックス 16">
            <a:extLst>
              <a:ext uri="{FF2B5EF4-FFF2-40B4-BE49-F238E27FC236}">
                <a16:creationId xmlns:a16="http://schemas.microsoft.com/office/drawing/2014/main" id="{7E00C62A-6E5A-4EE7-BCB7-3E00273F2DBC}"/>
              </a:ext>
            </a:extLst>
          </p:cNvPr>
          <p:cNvSpPr txBox="1"/>
          <p:nvPr/>
        </p:nvSpPr>
        <p:spPr>
          <a:xfrm>
            <a:off x="5382490" y="6031133"/>
            <a:ext cx="2917448" cy="707886"/>
          </a:xfrm>
          <a:prstGeom prst="rect">
            <a:avLst/>
          </a:prstGeom>
          <a:noFill/>
        </p:spPr>
        <p:txBody>
          <a:bodyPr wrap="square" rtlCol="0">
            <a:spAutoFit/>
          </a:bodyPr>
          <a:lstStyle/>
          <a:p>
            <a:r>
              <a:rPr lang="ja-JP" altLang="en-US" sz="2000" b="1" dirty="0">
                <a:solidFill>
                  <a:srgbClr val="C00000"/>
                </a:solidFill>
              </a:rPr>
              <a:t>▶大雪事例を抽出する</a:t>
            </a:r>
            <a:endParaRPr lang="en-US" altLang="ja-JP" sz="2000" b="1" dirty="0">
              <a:solidFill>
                <a:srgbClr val="C00000"/>
              </a:solidFill>
            </a:endParaRPr>
          </a:p>
          <a:p>
            <a:r>
              <a:rPr lang="ja-JP" altLang="en-US" sz="2000" b="1" dirty="0">
                <a:solidFill>
                  <a:srgbClr val="C00000"/>
                </a:solidFill>
              </a:rPr>
              <a:t>　より良い条件</a:t>
            </a:r>
            <a:endParaRPr lang="en-US" altLang="ja-JP" sz="2000" b="1" dirty="0">
              <a:solidFill>
                <a:srgbClr val="C00000"/>
              </a:solidFill>
            </a:endParaRPr>
          </a:p>
        </p:txBody>
      </p:sp>
      <p:sp>
        <p:nvSpPr>
          <p:cNvPr id="14" name="テキスト ボックス 13">
            <a:extLst>
              <a:ext uri="{FF2B5EF4-FFF2-40B4-BE49-F238E27FC236}">
                <a16:creationId xmlns:a16="http://schemas.microsoft.com/office/drawing/2014/main" id="{CB41D41D-9E3B-4731-9D46-D2AAE8F8FB46}"/>
              </a:ext>
            </a:extLst>
          </p:cNvPr>
          <p:cNvSpPr txBox="1"/>
          <p:nvPr/>
        </p:nvSpPr>
        <p:spPr>
          <a:xfrm>
            <a:off x="8321040" y="0"/>
            <a:ext cx="763597" cy="369332"/>
          </a:xfrm>
          <a:prstGeom prst="rect">
            <a:avLst/>
          </a:prstGeom>
          <a:noFill/>
        </p:spPr>
        <p:txBody>
          <a:bodyPr wrap="square" rtlCol="0">
            <a:spAutoFit/>
          </a:bodyPr>
          <a:lstStyle/>
          <a:p>
            <a:r>
              <a:rPr kumimoji="1" lang="en-US" altLang="ja-JP" dirty="0"/>
              <a:t>16/23</a:t>
            </a:r>
            <a:endParaRPr kumimoji="1" lang="ja-JP" altLang="en-US" dirty="0"/>
          </a:p>
        </p:txBody>
      </p:sp>
    </p:spTree>
    <p:custDataLst>
      <p:tags r:id="rId1"/>
    </p:custDataLst>
    <p:extLst>
      <p:ext uri="{BB962C8B-B14F-4D97-AF65-F5344CB8AC3E}">
        <p14:creationId xmlns:p14="http://schemas.microsoft.com/office/powerpoint/2010/main" val="1298475270"/>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15">
            <a:extLst>
              <a:ext uri="{FF2B5EF4-FFF2-40B4-BE49-F238E27FC236}">
                <a16:creationId xmlns:a16="http://schemas.microsoft.com/office/drawing/2014/main" id="{3E6CE839-E7EB-44CB-9884-73710B6FE3FA}"/>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イントロ・日本の降雪パターンと濃尾平野の降雪の特徴</a:t>
            </a:r>
          </a:p>
        </p:txBody>
      </p:sp>
      <p:sp>
        <p:nvSpPr>
          <p:cNvPr id="44" name="テキスト ボックス 43">
            <a:extLst>
              <a:ext uri="{FF2B5EF4-FFF2-40B4-BE49-F238E27FC236}">
                <a16:creationId xmlns:a16="http://schemas.microsoft.com/office/drawing/2014/main" id="{2C57B815-9CF3-466B-8292-8C03CD25DF52}"/>
              </a:ext>
            </a:extLst>
          </p:cNvPr>
          <p:cNvSpPr txBox="1"/>
          <p:nvPr/>
        </p:nvSpPr>
        <p:spPr>
          <a:xfrm>
            <a:off x="45602" y="6609372"/>
            <a:ext cx="2099082" cy="215444"/>
          </a:xfrm>
          <a:prstGeom prst="rect">
            <a:avLst/>
          </a:prstGeom>
          <a:solidFill>
            <a:schemeClr val="bg1"/>
          </a:solidFill>
        </p:spPr>
        <p:txBody>
          <a:bodyPr wrap="square" rtlCol="0">
            <a:spAutoFit/>
          </a:bodyPr>
          <a:lstStyle/>
          <a:p>
            <a:r>
              <a:rPr kumimoji="1" lang="en-US" altLang="ja-JP" sz="800" b="1" dirty="0"/>
              <a:t>※</a:t>
            </a:r>
            <a:r>
              <a:rPr kumimoji="1" lang="ja-JP" altLang="en-US" sz="800" b="1" dirty="0"/>
              <a:t>気象庁</a:t>
            </a:r>
            <a:r>
              <a:rPr kumimoji="1" lang="en-US" altLang="ja-JP" sz="800" b="1" dirty="0"/>
              <a:t>HP</a:t>
            </a:r>
            <a:r>
              <a:rPr kumimoji="1" lang="ja-JP" altLang="en-US" sz="800" b="1" dirty="0"/>
              <a:t>「日々の天気図」より引用</a:t>
            </a:r>
          </a:p>
        </p:txBody>
      </p:sp>
      <p:grpSp>
        <p:nvGrpSpPr>
          <p:cNvPr id="4" name="グループ化 3">
            <a:extLst>
              <a:ext uri="{FF2B5EF4-FFF2-40B4-BE49-F238E27FC236}">
                <a16:creationId xmlns:a16="http://schemas.microsoft.com/office/drawing/2014/main" id="{0487C181-DC51-4061-8FBD-43FA9CA47849}"/>
              </a:ext>
            </a:extLst>
          </p:cNvPr>
          <p:cNvGrpSpPr/>
          <p:nvPr/>
        </p:nvGrpSpPr>
        <p:grpSpPr>
          <a:xfrm>
            <a:off x="232756" y="504283"/>
            <a:ext cx="4265644" cy="5192810"/>
            <a:chOff x="232756" y="504283"/>
            <a:chExt cx="4265644" cy="5192810"/>
          </a:xfrm>
        </p:grpSpPr>
        <p:sp>
          <p:nvSpPr>
            <p:cNvPr id="50" name="テキスト ボックス 49">
              <a:extLst>
                <a:ext uri="{FF2B5EF4-FFF2-40B4-BE49-F238E27FC236}">
                  <a16:creationId xmlns:a16="http://schemas.microsoft.com/office/drawing/2014/main" id="{66D1A962-E207-4A89-B523-05E7C1A43D69}"/>
                </a:ext>
              </a:extLst>
            </p:cNvPr>
            <p:cNvSpPr txBox="1"/>
            <p:nvPr/>
          </p:nvSpPr>
          <p:spPr>
            <a:xfrm>
              <a:off x="232756" y="504283"/>
              <a:ext cx="4265644" cy="461665"/>
            </a:xfrm>
            <a:prstGeom prst="rect">
              <a:avLst/>
            </a:prstGeom>
            <a:noFill/>
          </p:spPr>
          <p:txBody>
            <a:bodyPr wrap="square" rtlCol="0">
              <a:spAutoFit/>
            </a:bodyPr>
            <a:lstStyle/>
            <a:p>
              <a:r>
                <a:rPr kumimoji="1" lang="ja-JP" altLang="en-US" sz="2400" b="1" u="sng" dirty="0"/>
                <a:t>●西高東低の冬型の気圧配置</a:t>
              </a:r>
            </a:p>
          </p:txBody>
        </p:sp>
        <p:sp>
          <p:nvSpPr>
            <p:cNvPr id="51" name="テキスト ボックス 50">
              <a:extLst>
                <a:ext uri="{FF2B5EF4-FFF2-40B4-BE49-F238E27FC236}">
                  <a16:creationId xmlns:a16="http://schemas.microsoft.com/office/drawing/2014/main" id="{6A16DB83-D62E-436E-8711-B637CBE4407B}"/>
                </a:ext>
              </a:extLst>
            </p:cNvPr>
            <p:cNvSpPr txBox="1"/>
            <p:nvPr/>
          </p:nvSpPr>
          <p:spPr>
            <a:xfrm>
              <a:off x="1012098" y="5094448"/>
              <a:ext cx="2332016" cy="584774"/>
            </a:xfrm>
            <a:prstGeom prst="rect">
              <a:avLst/>
            </a:prstGeom>
            <a:noFill/>
          </p:spPr>
          <p:txBody>
            <a:bodyPr wrap="square" rtlCol="0">
              <a:spAutoFit/>
            </a:bodyPr>
            <a:lstStyle/>
            <a:p>
              <a:pPr algn="ctr"/>
              <a:r>
                <a:rPr kumimoji="1" lang="ja-JP" altLang="en-US" sz="3200" b="1" dirty="0"/>
                <a:t>日本海側</a:t>
              </a:r>
            </a:p>
          </p:txBody>
        </p:sp>
        <p:grpSp>
          <p:nvGrpSpPr>
            <p:cNvPr id="52" name="グループ化 51">
              <a:extLst>
                <a:ext uri="{FF2B5EF4-FFF2-40B4-BE49-F238E27FC236}">
                  <a16:creationId xmlns:a16="http://schemas.microsoft.com/office/drawing/2014/main" id="{A506BC41-2996-4672-A306-66569E8C4F71}"/>
                </a:ext>
              </a:extLst>
            </p:cNvPr>
            <p:cNvGrpSpPr/>
            <p:nvPr/>
          </p:nvGrpSpPr>
          <p:grpSpPr>
            <a:xfrm>
              <a:off x="486177" y="953537"/>
              <a:ext cx="3686683" cy="3711589"/>
              <a:chOff x="156534" y="734785"/>
              <a:chExt cx="2244724" cy="2259891"/>
            </a:xfrm>
          </p:grpSpPr>
          <p:pic>
            <p:nvPicPr>
              <p:cNvPr id="53" name="図 52">
                <a:extLst>
                  <a:ext uri="{FF2B5EF4-FFF2-40B4-BE49-F238E27FC236}">
                    <a16:creationId xmlns:a16="http://schemas.microsoft.com/office/drawing/2014/main" id="{63D3DF8A-1D25-49E5-BA76-58AB39571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34" y="734785"/>
                <a:ext cx="2244724" cy="2259891"/>
              </a:xfrm>
              <a:prstGeom prst="rect">
                <a:avLst/>
              </a:prstGeom>
            </p:spPr>
          </p:pic>
          <p:grpSp>
            <p:nvGrpSpPr>
              <p:cNvPr id="54" name="グループ化 53">
                <a:extLst>
                  <a:ext uri="{FF2B5EF4-FFF2-40B4-BE49-F238E27FC236}">
                    <a16:creationId xmlns:a16="http://schemas.microsoft.com/office/drawing/2014/main" id="{5B11769D-F466-416D-836E-142BC6E0C74D}"/>
                  </a:ext>
                </a:extLst>
              </p:cNvPr>
              <p:cNvGrpSpPr/>
              <p:nvPr/>
            </p:nvGrpSpPr>
            <p:grpSpPr>
              <a:xfrm>
                <a:off x="474207" y="871930"/>
                <a:ext cx="571500" cy="571500"/>
                <a:chOff x="-1354015" y="633046"/>
                <a:chExt cx="571500" cy="571500"/>
              </a:xfrm>
            </p:grpSpPr>
            <p:sp>
              <p:nvSpPr>
                <p:cNvPr id="58" name="楕円 57">
                  <a:extLst>
                    <a:ext uri="{FF2B5EF4-FFF2-40B4-BE49-F238E27FC236}">
                      <a16:creationId xmlns:a16="http://schemas.microsoft.com/office/drawing/2014/main" id="{0C2E3004-17FB-4305-BBD8-01CC0818388A}"/>
                    </a:ext>
                  </a:extLst>
                </p:cNvPr>
                <p:cNvSpPr/>
                <p:nvPr/>
              </p:nvSpPr>
              <p:spPr>
                <a:xfrm>
                  <a:off x="-1354015" y="633046"/>
                  <a:ext cx="571500" cy="571500"/>
                </a:xfrm>
                <a:prstGeom prst="ellipse">
                  <a:avLst/>
                </a:prstGeom>
                <a:solidFill>
                  <a:srgbClr val="FF0000">
                    <a:alpha val="51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06C7AF4D-4280-4737-A600-DA1670F9A8B7}"/>
                    </a:ext>
                  </a:extLst>
                </p:cNvPr>
                <p:cNvSpPr txBox="1"/>
                <p:nvPr/>
              </p:nvSpPr>
              <p:spPr>
                <a:xfrm>
                  <a:off x="-1151097" y="717771"/>
                  <a:ext cx="173760" cy="281096"/>
                </a:xfrm>
                <a:prstGeom prst="rect">
                  <a:avLst/>
                </a:prstGeom>
                <a:noFill/>
              </p:spPr>
              <p:txBody>
                <a:bodyPr wrap="square" rtlCol="0">
                  <a:spAutoFit/>
                </a:bodyPr>
                <a:lstStyle/>
                <a:p>
                  <a:pPr algn="ctr"/>
                  <a:r>
                    <a:rPr kumimoji="1" lang="ja-JP" altLang="en-US" sz="2400" b="1" dirty="0"/>
                    <a:t>高</a:t>
                  </a:r>
                  <a:endParaRPr kumimoji="1" lang="ja-JP" altLang="en-US" sz="1400" b="1" dirty="0"/>
                </a:p>
              </p:txBody>
            </p:sp>
          </p:grpSp>
          <p:grpSp>
            <p:nvGrpSpPr>
              <p:cNvPr id="55" name="グループ化 54">
                <a:extLst>
                  <a:ext uri="{FF2B5EF4-FFF2-40B4-BE49-F238E27FC236}">
                    <a16:creationId xmlns:a16="http://schemas.microsoft.com/office/drawing/2014/main" id="{A9D4C3B9-81A7-4573-BD37-A863D54F88C1}"/>
                  </a:ext>
                </a:extLst>
              </p:cNvPr>
              <p:cNvGrpSpPr/>
              <p:nvPr/>
            </p:nvGrpSpPr>
            <p:grpSpPr>
              <a:xfrm>
                <a:off x="1751118" y="1530759"/>
                <a:ext cx="571500" cy="571500"/>
                <a:chOff x="-1432655" y="695257"/>
                <a:chExt cx="571500" cy="571500"/>
              </a:xfrm>
            </p:grpSpPr>
            <p:sp>
              <p:nvSpPr>
                <p:cNvPr id="56" name="楕円 55">
                  <a:extLst>
                    <a:ext uri="{FF2B5EF4-FFF2-40B4-BE49-F238E27FC236}">
                      <a16:creationId xmlns:a16="http://schemas.microsoft.com/office/drawing/2014/main" id="{D5BA9385-361B-4C8A-9982-44A4EC326FB7}"/>
                    </a:ext>
                  </a:extLst>
                </p:cNvPr>
                <p:cNvSpPr/>
                <p:nvPr/>
              </p:nvSpPr>
              <p:spPr>
                <a:xfrm>
                  <a:off x="-1432655" y="695257"/>
                  <a:ext cx="571500" cy="571500"/>
                </a:xfrm>
                <a:prstGeom prst="ellipse">
                  <a:avLst/>
                </a:prstGeom>
                <a:solidFill>
                  <a:srgbClr val="00B0F0">
                    <a:alpha val="60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9E9EAFF8-4DD9-4DF6-A135-B04639DAA030}"/>
                    </a:ext>
                  </a:extLst>
                </p:cNvPr>
                <p:cNvSpPr txBox="1"/>
                <p:nvPr/>
              </p:nvSpPr>
              <p:spPr>
                <a:xfrm>
                  <a:off x="-1233785" y="840458"/>
                  <a:ext cx="173760" cy="281096"/>
                </a:xfrm>
                <a:prstGeom prst="rect">
                  <a:avLst/>
                </a:prstGeom>
                <a:noFill/>
              </p:spPr>
              <p:txBody>
                <a:bodyPr wrap="square" rtlCol="0">
                  <a:spAutoFit/>
                </a:bodyPr>
                <a:lstStyle/>
                <a:p>
                  <a:pPr algn="ctr"/>
                  <a:r>
                    <a:rPr kumimoji="1" lang="ja-JP" altLang="en-US" sz="2400" b="1" dirty="0"/>
                    <a:t>低</a:t>
                  </a:r>
                  <a:endParaRPr kumimoji="1" lang="ja-JP" altLang="en-US" sz="1400" b="1" dirty="0"/>
                </a:p>
              </p:txBody>
            </p:sp>
          </p:grpSp>
        </p:grpSp>
        <p:pic>
          <p:nvPicPr>
            <p:cNvPr id="60" name="グラフィックス 59" descr="雪の結晶">
              <a:extLst>
                <a:ext uri="{FF2B5EF4-FFF2-40B4-BE49-F238E27FC236}">
                  <a16:creationId xmlns:a16="http://schemas.microsoft.com/office/drawing/2014/main" id="{A20F14D1-16E9-42DB-8A41-7CE23F470A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07700" y="5030399"/>
              <a:ext cx="666694" cy="666694"/>
            </a:xfrm>
            <a:prstGeom prst="rect">
              <a:avLst/>
            </a:prstGeom>
            <a:ln>
              <a:noFill/>
            </a:ln>
            <a:effectLst>
              <a:outerShdw blurRad="44450" dist="27940" dir="5400000" algn="ctr">
                <a:srgbClr val="000000">
                  <a:alpha val="32000"/>
                </a:srgbClr>
              </a:outerShdw>
            </a:effectLst>
          </p:spPr>
        </p:pic>
        <p:sp>
          <p:nvSpPr>
            <p:cNvPr id="63" name="矢印: 下 62">
              <a:extLst>
                <a:ext uri="{FF2B5EF4-FFF2-40B4-BE49-F238E27FC236}">
                  <a16:creationId xmlns:a16="http://schemas.microsoft.com/office/drawing/2014/main" id="{0467EEDD-7936-4424-8466-D83D407CA65F}"/>
                </a:ext>
              </a:extLst>
            </p:cNvPr>
            <p:cNvSpPr/>
            <p:nvPr/>
          </p:nvSpPr>
          <p:spPr>
            <a:xfrm>
              <a:off x="2036066" y="4741662"/>
              <a:ext cx="586904" cy="35278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a:extLst>
              <a:ext uri="{FF2B5EF4-FFF2-40B4-BE49-F238E27FC236}">
                <a16:creationId xmlns:a16="http://schemas.microsoft.com/office/drawing/2014/main" id="{FE28EC71-E5A9-47E2-BA6D-4D773997F929}"/>
              </a:ext>
            </a:extLst>
          </p:cNvPr>
          <p:cNvGrpSpPr/>
          <p:nvPr/>
        </p:nvGrpSpPr>
        <p:grpSpPr>
          <a:xfrm>
            <a:off x="4980258" y="504283"/>
            <a:ext cx="3688729" cy="5192810"/>
            <a:chOff x="4980258" y="504283"/>
            <a:chExt cx="3688729" cy="5192810"/>
          </a:xfrm>
        </p:grpSpPr>
        <p:pic>
          <p:nvPicPr>
            <p:cNvPr id="64" name="図 63">
              <a:extLst>
                <a:ext uri="{FF2B5EF4-FFF2-40B4-BE49-F238E27FC236}">
                  <a16:creationId xmlns:a16="http://schemas.microsoft.com/office/drawing/2014/main" id="{C84470F8-7EFC-41B2-9CF9-A67299E73A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258" y="966063"/>
              <a:ext cx="3688729" cy="3711593"/>
            </a:xfrm>
            <a:prstGeom prst="rect">
              <a:avLst/>
            </a:prstGeom>
          </p:spPr>
        </p:pic>
        <p:sp>
          <p:nvSpPr>
            <p:cNvPr id="65" name="テキスト ボックス 64">
              <a:extLst>
                <a:ext uri="{FF2B5EF4-FFF2-40B4-BE49-F238E27FC236}">
                  <a16:creationId xmlns:a16="http://schemas.microsoft.com/office/drawing/2014/main" id="{D9DD2B63-E607-4B84-8E40-152CB1D14759}"/>
                </a:ext>
              </a:extLst>
            </p:cNvPr>
            <p:cNvSpPr txBox="1"/>
            <p:nvPr/>
          </p:nvSpPr>
          <p:spPr>
            <a:xfrm>
              <a:off x="5817506" y="504283"/>
              <a:ext cx="2332016" cy="461665"/>
            </a:xfrm>
            <a:prstGeom prst="rect">
              <a:avLst/>
            </a:prstGeom>
            <a:noFill/>
          </p:spPr>
          <p:txBody>
            <a:bodyPr wrap="square" rtlCol="0">
              <a:spAutoFit/>
            </a:bodyPr>
            <a:lstStyle/>
            <a:p>
              <a:r>
                <a:rPr kumimoji="1" lang="ja-JP" altLang="en-US" sz="2400" b="1" u="sng" dirty="0"/>
                <a:t>●南岸低気圧型</a:t>
              </a:r>
            </a:p>
          </p:txBody>
        </p:sp>
        <p:sp>
          <p:nvSpPr>
            <p:cNvPr id="66" name="テキスト ボックス 65">
              <a:extLst>
                <a:ext uri="{FF2B5EF4-FFF2-40B4-BE49-F238E27FC236}">
                  <a16:creationId xmlns:a16="http://schemas.microsoft.com/office/drawing/2014/main" id="{846AE03A-8122-459B-8333-AD2B0284409A}"/>
                </a:ext>
              </a:extLst>
            </p:cNvPr>
            <p:cNvSpPr txBox="1"/>
            <p:nvPr/>
          </p:nvSpPr>
          <p:spPr>
            <a:xfrm>
              <a:off x="5469996" y="5094446"/>
              <a:ext cx="2332016" cy="584775"/>
            </a:xfrm>
            <a:prstGeom prst="rect">
              <a:avLst/>
            </a:prstGeom>
            <a:noFill/>
          </p:spPr>
          <p:txBody>
            <a:bodyPr wrap="square" rtlCol="0">
              <a:spAutoFit/>
            </a:bodyPr>
            <a:lstStyle/>
            <a:p>
              <a:pPr algn="ctr"/>
              <a:r>
                <a:rPr kumimoji="1" lang="ja-JP" altLang="en-US" sz="3200" b="1" dirty="0"/>
                <a:t>太平洋側</a:t>
              </a:r>
            </a:p>
          </p:txBody>
        </p:sp>
        <p:grpSp>
          <p:nvGrpSpPr>
            <p:cNvPr id="67" name="グループ化 66">
              <a:extLst>
                <a:ext uri="{FF2B5EF4-FFF2-40B4-BE49-F238E27FC236}">
                  <a16:creationId xmlns:a16="http://schemas.microsoft.com/office/drawing/2014/main" id="{48008058-74D2-4DEA-A158-E9238DAA50CE}"/>
                </a:ext>
              </a:extLst>
            </p:cNvPr>
            <p:cNvGrpSpPr/>
            <p:nvPr/>
          </p:nvGrpSpPr>
          <p:grpSpPr>
            <a:xfrm>
              <a:off x="6686914" y="2836271"/>
              <a:ext cx="938618" cy="938618"/>
              <a:chOff x="-1354015" y="633046"/>
              <a:chExt cx="571500" cy="571500"/>
            </a:xfrm>
          </p:grpSpPr>
          <p:sp>
            <p:nvSpPr>
              <p:cNvPr id="68" name="楕円 67">
                <a:extLst>
                  <a:ext uri="{FF2B5EF4-FFF2-40B4-BE49-F238E27FC236}">
                    <a16:creationId xmlns:a16="http://schemas.microsoft.com/office/drawing/2014/main" id="{80882C36-5AD8-493F-8EF0-5A63DA89A556}"/>
                  </a:ext>
                </a:extLst>
              </p:cNvPr>
              <p:cNvSpPr/>
              <p:nvPr/>
            </p:nvSpPr>
            <p:spPr>
              <a:xfrm>
                <a:off x="-1354015" y="633046"/>
                <a:ext cx="571500" cy="571500"/>
              </a:xfrm>
              <a:prstGeom prst="ellipse">
                <a:avLst/>
              </a:prstGeom>
              <a:solidFill>
                <a:srgbClr val="00B0F0">
                  <a:alpha val="58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テキスト ボックス 68">
                <a:extLst>
                  <a:ext uri="{FF2B5EF4-FFF2-40B4-BE49-F238E27FC236}">
                    <a16:creationId xmlns:a16="http://schemas.microsoft.com/office/drawing/2014/main" id="{6F535B50-13F6-4BA2-B7FB-3F7BE6C94C69}"/>
                  </a:ext>
                </a:extLst>
              </p:cNvPr>
              <p:cNvSpPr txBox="1"/>
              <p:nvPr/>
            </p:nvSpPr>
            <p:spPr>
              <a:xfrm>
                <a:off x="-1151097" y="717771"/>
                <a:ext cx="173760" cy="461665"/>
              </a:xfrm>
              <a:prstGeom prst="rect">
                <a:avLst/>
              </a:prstGeom>
              <a:noFill/>
            </p:spPr>
            <p:txBody>
              <a:bodyPr wrap="square" rtlCol="0">
                <a:spAutoFit/>
              </a:bodyPr>
              <a:lstStyle/>
              <a:p>
                <a:pPr algn="ctr"/>
                <a:r>
                  <a:rPr kumimoji="1" lang="ja-JP" altLang="en-US" sz="2400" b="1" dirty="0"/>
                  <a:t>低</a:t>
                </a:r>
                <a:endParaRPr kumimoji="1" lang="ja-JP" altLang="en-US" sz="1400" b="1" dirty="0"/>
              </a:p>
            </p:txBody>
          </p:sp>
        </p:grpSp>
        <p:pic>
          <p:nvPicPr>
            <p:cNvPr id="79" name="グラフィックス 78" descr="雪の結晶">
              <a:extLst>
                <a:ext uri="{FF2B5EF4-FFF2-40B4-BE49-F238E27FC236}">
                  <a16:creationId xmlns:a16="http://schemas.microsoft.com/office/drawing/2014/main" id="{FFEAAF4B-BE8F-42C5-8926-0896416C57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7797" y="5030399"/>
              <a:ext cx="666694" cy="666694"/>
            </a:xfrm>
            <a:prstGeom prst="rect">
              <a:avLst/>
            </a:prstGeom>
            <a:ln>
              <a:noFill/>
            </a:ln>
            <a:effectLst>
              <a:outerShdw blurRad="44450" dist="27940" dir="5400000" algn="ctr">
                <a:srgbClr val="000000">
                  <a:alpha val="32000"/>
                </a:srgbClr>
              </a:outerShdw>
            </a:effectLst>
          </p:spPr>
        </p:pic>
        <p:sp>
          <p:nvSpPr>
            <p:cNvPr id="80" name="矢印: 下 79">
              <a:extLst>
                <a:ext uri="{FF2B5EF4-FFF2-40B4-BE49-F238E27FC236}">
                  <a16:creationId xmlns:a16="http://schemas.microsoft.com/office/drawing/2014/main" id="{C166AEBA-0DD4-4628-97E2-336E821C175F}"/>
                </a:ext>
              </a:extLst>
            </p:cNvPr>
            <p:cNvSpPr/>
            <p:nvPr/>
          </p:nvSpPr>
          <p:spPr>
            <a:xfrm>
              <a:off x="6521030" y="4741662"/>
              <a:ext cx="586904" cy="35278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正方形/長方形 22">
            <a:extLst>
              <a:ext uri="{FF2B5EF4-FFF2-40B4-BE49-F238E27FC236}">
                <a16:creationId xmlns:a16="http://schemas.microsoft.com/office/drawing/2014/main" id="{876CB82A-A0EB-440B-AB6D-E50BE92BE58A}"/>
              </a:ext>
            </a:extLst>
          </p:cNvPr>
          <p:cNvSpPr/>
          <p:nvPr/>
        </p:nvSpPr>
        <p:spPr>
          <a:xfrm>
            <a:off x="4576116" y="457002"/>
            <a:ext cx="4572000" cy="6435398"/>
          </a:xfrm>
          <a:prstGeom prst="rect">
            <a:avLst/>
          </a:prstGeom>
          <a:solidFill>
            <a:schemeClr val="bg2">
              <a:alpha val="6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D132BB6A-FA69-472D-93DD-46425788154B}"/>
              </a:ext>
            </a:extLst>
          </p:cNvPr>
          <p:cNvSpPr txBox="1"/>
          <p:nvPr/>
        </p:nvSpPr>
        <p:spPr>
          <a:xfrm>
            <a:off x="8487295" y="0"/>
            <a:ext cx="763597" cy="369332"/>
          </a:xfrm>
          <a:prstGeom prst="rect">
            <a:avLst/>
          </a:prstGeom>
          <a:noFill/>
        </p:spPr>
        <p:txBody>
          <a:bodyPr wrap="square" rtlCol="0">
            <a:spAutoFit/>
          </a:bodyPr>
          <a:lstStyle/>
          <a:p>
            <a:r>
              <a:rPr kumimoji="1" lang="en-US" altLang="ja-JP" dirty="0"/>
              <a:t>2/23</a:t>
            </a:r>
            <a:endParaRPr kumimoji="1" lang="ja-JP" altLang="en-US" dirty="0"/>
          </a:p>
        </p:txBody>
      </p:sp>
    </p:spTree>
    <p:custDataLst>
      <p:tags r:id="rId1"/>
    </p:custDataLst>
    <p:extLst>
      <p:ext uri="{BB962C8B-B14F-4D97-AF65-F5344CB8AC3E}">
        <p14:creationId xmlns:p14="http://schemas.microsoft.com/office/powerpoint/2010/main" val="960359606"/>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四角形: 角を丸くする 1159">
            <a:extLst>
              <a:ext uri="{FF2B5EF4-FFF2-40B4-BE49-F238E27FC236}">
                <a16:creationId xmlns:a16="http://schemas.microsoft.com/office/drawing/2014/main" id="{BF2CB786-F390-4FD7-B7A6-4BAA5D7F7DF3}"/>
              </a:ext>
            </a:extLst>
          </p:cNvPr>
          <p:cNvSpPr/>
          <p:nvPr/>
        </p:nvSpPr>
        <p:spPr>
          <a:xfrm>
            <a:off x="3760515" y="3145887"/>
            <a:ext cx="5274388" cy="51750"/>
          </a:xfrm>
          <a:prstGeom prst="roundRect">
            <a:avLst>
              <a:gd name="adj" fmla="val 140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600" b="1" dirty="0">
              <a:solidFill>
                <a:sysClr val="windowText" lastClr="000000"/>
              </a:solidFill>
            </a:endParaRPr>
          </a:p>
        </p:txBody>
      </p:sp>
      <p:sp>
        <p:nvSpPr>
          <p:cNvPr id="321" name="楕円 320">
            <a:extLst>
              <a:ext uri="{FF2B5EF4-FFF2-40B4-BE49-F238E27FC236}">
                <a16:creationId xmlns:a16="http://schemas.microsoft.com/office/drawing/2014/main" id="{3647EADB-8EC5-47A2-8C3A-AA272D04B2AE}"/>
              </a:ext>
            </a:extLst>
          </p:cNvPr>
          <p:cNvSpPr/>
          <p:nvPr/>
        </p:nvSpPr>
        <p:spPr>
          <a:xfrm>
            <a:off x="6049378" y="4890520"/>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290">
            <a:extLst>
              <a:ext uri="{FF2B5EF4-FFF2-40B4-BE49-F238E27FC236}">
                <a16:creationId xmlns:a16="http://schemas.microsoft.com/office/drawing/2014/main" id="{27BB14B3-2851-4C21-87A5-F0D9167D2E85}"/>
              </a:ext>
            </a:extLst>
          </p:cNvPr>
          <p:cNvSpPr/>
          <p:nvPr/>
        </p:nvSpPr>
        <p:spPr>
          <a:xfrm>
            <a:off x="5361652" y="4858209"/>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楕円 291">
            <a:extLst>
              <a:ext uri="{FF2B5EF4-FFF2-40B4-BE49-F238E27FC236}">
                <a16:creationId xmlns:a16="http://schemas.microsoft.com/office/drawing/2014/main" id="{83C26E44-7534-46F9-A035-34F666B29DF6}"/>
              </a:ext>
            </a:extLst>
          </p:cNvPr>
          <p:cNvSpPr/>
          <p:nvPr/>
        </p:nvSpPr>
        <p:spPr>
          <a:xfrm rot="1748784">
            <a:off x="5621493" y="478987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楕円 292">
            <a:extLst>
              <a:ext uri="{FF2B5EF4-FFF2-40B4-BE49-F238E27FC236}">
                <a16:creationId xmlns:a16="http://schemas.microsoft.com/office/drawing/2014/main" id="{F4A3C4FD-AFEB-4170-8A91-3A2DA2F9B5BD}"/>
              </a:ext>
            </a:extLst>
          </p:cNvPr>
          <p:cNvSpPr/>
          <p:nvPr/>
        </p:nvSpPr>
        <p:spPr>
          <a:xfrm>
            <a:off x="7003249" y="4458281"/>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5DF1C369-F06C-474B-9909-04834ADD3109}"/>
              </a:ext>
            </a:extLst>
          </p:cNvPr>
          <p:cNvSpPr/>
          <p:nvPr/>
        </p:nvSpPr>
        <p:spPr>
          <a:xfrm>
            <a:off x="4538953" y="462210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楕円 294">
            <a:extLst>
              <a:ext uri="{FF2B5EF4-FFF2-40B4-BE49-F238E27FC236}">
                <a16:creationId xmlns:a16="http://schemas.microsoft.com/office/drawing/2014/main" id="{1ADE66F3-F02B-4355-A367-A9725F395B3A}"/>
              </a:ext>
            </a:extLst>
          </p:cNvPr>
          <p:cNvSpPr/>
          <p:nvPr/>
        </p:nvSpPr>
        <p:spPr>
          <a:xfrm>
            <a:off x="5230927" y="4407907"/>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楕円 295">
            <a:extLst>
              <a:ext uri="{FF2B5EF4-FFF2-40B4-BE49-F238E27FC236}">
                <a16:creationId xmlns:a16="http://schemas.microsoft.com/office/drawing/2014/main" id="{FB7E67B5-8FC2-42BE-9F53-6BD371758C93}"/>
              </a:ext>
            </a:extLst>
          </p:cNvPr>
          <p:cNvSpPr/>
          <p:nvPr/>
        </p:nvSpPr>
        <p:spPr>
          <a:xfrm>
            <a:off x="5362732" y="4604647"/>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楕円 297">
            <a:extLst>
              <a:ext uri="{FF2B5EF4-FFF2-40B4-BE49-F238E27FC236}">
                <a16:creationId xmlns:a16="http://schemas.microsoft.com/office/drawing/2014/main" id="{83C4FDA7-FBF9-4D86-974B-4259A41845F2}"/>
              </a:ext>
            </a:extLst>
          </p:cNvPr>
          <p:cNvSpPr/>
          <p:nvPr/>
        </p:nvSpPr>
        <p:spPr>
          <a:xfrm rot="1748784">
            <a:off x="7961180" y="4565871"/>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楕円 300">
            <a:extLst>
              <a:ext uri="{FF2B5EF4-FFF2-40B4-BE49-F238E27FC236}">
                <a16:creationId xmlns:a16="http://schemas.microsoft.com/office/drawing/2014/main" id="{941A112C-364D-40F3-B567-C4FB8FDB91AD}"/>
              </a:ext>
            </a:extLst>
          </p:cNvPr>
          <p:cNvSpPr/>
          <p:nvPr/>
        </p:nvSpPr>
        <p:spPr>
          <a:xfrm>
            <a:off x="7282563" y="4692578"/>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楕円 301">
            <a:extLst>
              <a:ext uri="{FF2B5EF4-FFF2-40B4-BE49-F238E27FC236}">
                <a16:creationId xmlns:a16="http://schemas.microsoft.com/office/drawing/2014/main" id="{A129904E-0BB0-4709-A55C-0421284E320C}"/>
              </a:ext>
            </a:extLst>
          </p:cNvPr>
          <p:cNvSpPr/>
          <p:nvPr/>
        </p:nvSpPr>
        <p:spPr>
          <a:xfrm>
            <a:off x="5903036" y="461514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楕円 302">
            <a:extLst>
              <a:ext uri="{FF2B5EF4-FFF2-40B4-BE49-F238E27FC236}">
                <a16:creationId xmlns:a16="http://schemas.microsoft.com/office/drawing/2014/main" id="{37D7128D-4ADD-40BE-B6B2-A2EBE18F72FF}"/>
              </a:ext>
            </a:extLst>
          </p:cNvPr>
          <p:cNvSpPr/>
          <p:nvPr/>
        </p:nvSpPr>
        <p:spPr>
          <a:xfrm>
            <a:off x="5922077" y="4763218"/>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楕円 306">
            <a:extLst>
              <a:ext uri="{FF2B5EF4-FFF2-40B4-BE49-F238E27FC236}">
                <a16:creationId xmlns:a16="http://schemas.microsoft.com/office/drawing/2014/main" id="{F09B3911-EF7E-41DA-9713-9D54B167492C}"/>
              </a:ext>
            </a:extLst>
          </p:cNvPr>
          <p:cNvSpPr/>
          <p:nvPr/>
        </p:nvSpPr>
        <p:spPr>
          <a:xfrm>
            <a:off x="5125246" y="4656816"/>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309">
            <a:extLst>
              <a:ext uri="{FF2B5EF4-FFF2-40B4-BE49-F238E27FC236}">
                <a16:creationId xmlns:a16="http://schemas.microsoft.com/office/drawing/2014/main" id="{78F5F9D8-1EF8-43A1-8FCB-4EC7D236326B}"/>
              </a:ext>
            </a:extLst>
          </p:cNvPr>
          <p:cNvSpPr/>
          <p:nvPr/>
        </p:nvSpPr>
        <p:spPr>
          <a:xfrm rot="1748784">
            <a:off x="5748795" y="4917176"/>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楕円 310">
            <a:extLst>
              <a:ext uri="{FF2B5EF4-FFF2-40B4-BE49-F238E27FC236}">
                <a16:creationId xmlns:a16="http://schemas.microsoft.com/office/drawing/2014/main" id="{8C783D10-067E-475C-BAAB-47D9B90DDDEA}"/>
              </a:ext>
            </a:extLst>
          </p:cNvPr>
          <p:cNvSpPr/>
          <p:nvPr/>
        </p:nvSpPr>
        <p:spPr>
          <a:xfrm>
            <a:off x="7130551" y="4585582"/>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312">
            <a:extLst>
              <a:ext uri="{FF2B5EF4-FFF2-40B4-BE49-F238E27FC236}">
                <a16:creationId xmlns:a16="http://schemas.microsoft.com/office/drawing/2014/main" id="{3AF9D3CF-F13A-4C1F-87E3-20A7488D04CE}"/>
              </a:ext>
            </a:extLst>
          </p:cNvPr>
          <p:cNvSpPr/>
          <p:nvPr/>
        </p:nvSpPr>
        <p:spPr>
          <a:xfrm>
            <a:off x="5358228" y="4535208"/>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楕円 314">
            <a:extLst>
              <a:ext uri="{FF2B5EF4-FFF2-40B4-BE49-F238E27FC236}">
                <a16:creationId xmlns:a16="http://schemas.microsoft.com/office/drawing/2014/main" id="{C6FBDF85-07A5-4148-84B7-E915A1C83653}"/>
              </a:ext>
            </a:extLst>
          </p:cNvPr>
          <p:cNvSpPr/>
          <p:nvPr/>
        </p:nvSpPr>
        <p:spPr>
          <a:xfrm>
            <a:off x="8221032" y="4816677"/>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楕円 315">
            <a:extLst>
              <a:ext uri="{FF2B5EF4-FFF2-40B4-BE49-F238E27FC236}">
                <a16:creationId xmlns:a16="http://schemas.microsoft.com/office/drawing/2014/main" id="{864A7DDC-EFBB-404F-97FD-D554E5FF8B4C}"/>
              </a:ext>
            </a:extLst>
          </p:cNvPr>
          <p:cNvSpPr/>
          <p:nvPr/>
        </p:nvSpPr>
        <p:spPr>
          <a:xfrm rot="1748784">
            <a:off x="5773652" y="4802323"/>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楕円 319">
            <a:extLst>
              <a:ext uri="{FF2B5EF4-FFF2-40B4-BE49-F238E27FC236}">
                <a16:creationId xmlns:a16="http://schemas.microsoft.com/office/drawing/2014/main" id="{3687F4EE-5F1F-4D97-9963-223EADA373C6}"/>
              </a:ext>
            </a:extLst>
          </p:cNvPr>
          <p:cNvSpPr/>
          <p:nvPr/>
        </p:nvSpPr>
        <p:spPr>
          <a:xfrm>
            <a:off x="6030337" y="4742443"/>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楕円 322">
            <a:extLst>
              <a:ext uri="{FF2B5EF4-FFF2-40B4-BE49-F238E27FC236}">
                <a16:creationId xmlns:a16="http://schemas.microsoft.com/office/drawing/2014/main" id="{1EE20E94-7F99-46AD-B4A6-3146B6734B44}"/>
              </a:ext>
            </a:extLst>
          </p:cNvPr>
          <p:cNvSpPr/>
          <p:nvPr/>
        </p:nvSpPr>
        <p:spPr>
          <a:xfrm>
            <a:off x="5597997" y="475432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楕円 325">
            <a:extLst>
              <a:ext uri="{FF2B5EF4-FFF2-40B4-BE49-F238E27FC236}">
                <a16:creationId xmlns:a16="http://schemas.microsoft.com/office/drawing/2014/main" id="{267E989C-514A-46C0-A630-B9B8C3AB6986}"/>
              </a:ext>
            </a:extLst>
          </p:cNvPr>
          <p:cNvSpPr/>
          <p:nvPr/>
        </p:nvSpPr>
        <p:spPr>
          <a:xfrm>
            <a:off x="4868892" y="485080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7" name="楕円 326">
            <a:extLst>
              <a:ext uri="{FF2B5EF4-FFF2-40B4-BE49-F238E27FC236}">
                <a16:creationId xmlns:a16="http://schemas.microsoft.com/office/drawing/2014/main" id="{2F6CE809-3B6C-4080-ABD7-C42837546D0F}"/>
              </a:ext>
            </a:extLst>
          </p:cNvPr>
          <p:cNvSpPr/>
          <p:nvPr/>
        </p:nvSpPr>
        <p:spPr>
          <a:xfrm>
            <a:off x="4960935" y="494966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楕円 327">
            <a:extLst>
              <a:ext uri="{FF2B5EF4-FFF2-40B4-BE49-F238E27FC236}">
                <a16:creationId xmlns:a16="http://schemas.microsoft.com/office/drawing/2014/main" id="{6BF513B5-0D97-4B68-89FD-150BD7B417CE}"/>
              </a:ext>
            </a:extLst>
          </p:cNvPr>
          <p:cNvSpPr/>
          <p:nvPr/>
        </p:nvSpPr>
        <p:spPr>
          <a:xfrm rot="1748784">
            <a:off x="7697173" y="4711453"/>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楕円 328">
            <a:extLst>
              <a:ext uri="{FF2B5EF4-FFF2-40B4-BE49-F238E27FC236}">
                <a16:creationId xmlns:a16="http://schemas.microsoft.com/office/drawing/2014/main" id="{CA8DFAC5-F80B-48D8-87A4-271BF737A166}"/>
              </a:ext>
            </a:extLst>
          </p:cNvPr>
          <p:cNvSpPr/>
          <p:nvPr/>
        </p:nvSpPr>
        <p:spPr>
          <a:xfrm>
            <a:off x="4551433" y="445994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楕円 329">
            <a:extLst>
              <a:ext uri="{FF2B5EF4-FFF2-40B4-BE49-F238E27FC236}">
                <a16:creationId xmlns:a16="http://schemas.microsoft.com/office/drawing/2014/main" id="{24A1A1B0-D77A-44FE-86E1-0F3BA5859E48}"/>
              </a:ext>
            </a:extLst>
          </p:cNvPr>
          <p:cNvSpPr/>
          <p:nvPr/>
        </p:nvSpPr>
        <p:spPr>
          <a:xfrm>
            <a:off x="8083077" y="4524193"/>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楕円 331">
            <a:extLst>
              <a:ext uri="{FF2B5EF4-FFF2-40B4-BE49-F238E27FC236}">
                <a16:creationId xmlns:a16="http://schemas.microsoft.com/office/drawing/2014/main" id="{569518A6-B4DF-4FBE-BA8C-C5FD43CDA7A1}"/>
              </a:ext>
            </a:extLst>
          </p:cNvPr>
          <p:cNvSpPr/>
          <p:nvPr/>
        </p:nvSpPr>
        <p:spPr>
          <a:xfrm>
            <a:off x="4962014" y="4696099"/>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楕円 332">
            <a:extLst>
              <a:ext uri="{FF2B5EF4-FFF2-40B4-BE49-F238E27FC236}">
                <a16:creationId xmlns:a16="http://schemas.microsoft.com/office/drawing/2014/main" id="{473B749F-3099-463D-9BBD-A02AA632F3FF}"/>
              </a:ext>
            </a:extLst>
          </p:cNvPr>
          <p:cNvSpPr/>
          <p:nvPr/>
        </p:nvSpPr>
        <p:spPr>
          <a:xfrm>
            <a:off x="7531447" y="4841551"/>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楕円 334">
            <a:extLst>
              <a:ext uri="{FF2B5EF4-FFF2-40B4-BE49-F238E27FC236}">
                <a16:creationId xmlns:a16="http://schemas.microsoft.com/office/drawing/2014/main" id="{95D73085-AF2B-42A0-BEEB-077F28616062}"/>
              </a:ext>
            </a:extLst>
          </p:cNvPr>
          <p:cNvSpPr/>
          <p:nvPr/>
        </p:nvSpPr>
        <p:spPr>
          <a:xfrm>
            <a:off x="4723891" y="4635050"/>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楕円 336">
            <a:extLst>
              <a:ext uri="{FF2B5EF4-FFF2-40B4-BE49-F238E27FC236}">
                <a16:creationId xmlns:a16="http://schemas.microsoft.com/office/drawing/2014/main" id="{5B259E38-6F01-4A60-B234-4270016044B7}"/>
              </a:ext>
            </a:extLst>
          </p:cNvPr>
          <p:cNvSpPr/>
          <p:nvPr/>
        </p:nvSpPr>
        <p:spPr>
          <a:xfrm>
            <a:off x="4567016" y="4893181"/>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楕円 337">
            <a:extLst>
              <a:ext uri="{FF2B5EF4-FFF2-40B4-BE49-F238E27FC236}">
                <a16:creationId xmlns:a16="http://schemas.microsoft.com/office/drawing/2014/main" id="{7281B3DB-9ECD-43D6-900E-4D2748276B4F}"/>
              </a:ext>
            </a:extLst>
          </p:cNvPr>
          <p:cNvSpPr/>
          <p:nvPr/>
        </p:nvSpPr>
        <p:spPr>
          <a:xfrm>
            <a:off x="5502318" y="4706594"/>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楕円 339">
            <a:extLst>
              <a:ext uri="{FF2B5EF4-FFF2-40B4-BE49-F238E27FC236}">
                <a16:creationId xmlns:a16="http://schemas.microsoft.com/office/drawing/2014/main" id="{F807E340-C79D-4E0F-8575-B5DB7BE0E0A1}"/>
              </a:ext>
            </a:extLst>
          </p:cNvPr>
          <p:cNvSpPr/>
          <p:nvPr/>
        </p:nvSpPr>
        <p:spPr>
          <a:xfrm>
            <a:off x="5648661" y="4981972"/>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楕円 340">
            <a:extLst>
              <a:ext uri="{FF2B5EF4-FFF2-40B4-BE49-F238E27FC236}">
                <a16:creationId xmlns:a16="http://schemas.microsoft.com/office/drawing/2014/main" id="{04D506B7-4D95-423B-9770-025B27AC8B4F}"/>
              </a:ext>
            </a:extLst>
          </p:cNvPr>
          <p:cNvSpPr/>
          <p:nvPr/>
        </p:nvSpPr>
        <p:spPr>
          <a:xfrm>
            <a:off x="5069978" y="4718475"/>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楕円 341">
            <a:extLst>
              <a:ext uri="{FF2B5EF4-FFF2-40B4-BE49-F238E27FC236}">
                <a16:creationId xmlns:a16="http://schemas.microsoft.com/office/drawing/2014/main" id="{D571AC2E-0520-497E-A678-E7246C97B9AC}"/>
              </a:ext>
            </a:extLst>
          </p:cNvPr>
          <p:cNvSpPr/>
          <p:nvPr/>
        </p:nvSpPr>
        <p:spPr>
          <a:xfrm rot="1748784">
            <a:off x="7393642" y="4425095"/>
            <a:ext cx="113273" cy="113273"/>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楕円 343">
            <a:extLst>
              <a:ext uri="{FF2B5EF4-FFF2-40B4-BE49-F238E27FC236}">
                <a16:creationId xmlns:a16="http://schemas.microsoft.com/office/drawing/2014/main" id="{5901D0D4-6F3C-48B7-8C11-5EDCD562FE86}"/>
              </a:ext>
            </a:extLst>
          </p:cNvPr>
          <p:cNvSpPr/>
          <p:nvPr/>
        </p:nvSpPr>
        <p:spPr>
          <a:xfrm>
            <a:off x="5807670" y="4998893"/>
            <a:ext cx="113273" cy="113273"/>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解析手法</a:t>
            </a:r>
          </a:p>
        </p:txBody>
      </p:sp>
      <p:sp>
        <p:nvSpPr>
          <p:cNvPr id="290" name="矢印: 下 289">
            <a:extLst>
              <a:ext uri="{FF2B5EF4-FFF2-40B4-BE49-F238E27FC236}">
                <a16:creationId xmlns:a16="http://schemas.microsoft.com/office/drawing/2014/main" id="{C7365BAE-20E2-46E5-9E15-7012919D180F}"/>
              </a:ext>
            </a:extLst>
          </p:cNvPr>
          <p:cNvSpPr/>
          <p:nvPr/>
        </p:nvSpPr>
        <p:spPr>
          <a:xfrm>
            <a:off x="6068175" y="3030526"/>
            <a:ext cx="760754" cy="4241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46" name="グループ化 345">
            <a:extLst>
              <a:ext uri="{FF2B5EF4-FFF2-40B4-BE49-F238E27FC236}">
                <a16:creationId xmlns:a16="http://schemas.microsoft.com/office/drawing/2014/main" id="{81B78BD5-5BC3-4EBC-B68B-4A0B080831C6}"/>
              </a:ext>
            </a:extLst>
          </p:cNvPr>
          <p:cNvGrpSpPr/>
          <p:nvPr/>
        </p:nvGrpSpPr>
        <p:grpSpPr>
          <a:xfrm>
            <a:off x="4399378" y="3946633"/>
            <a:ext cx="1843296" cy="1241136"/>
            <a:chOff x="2115194" y="3209683"/>
            <a:chExt cx="1843296" cy="1241136"/>
          </a:xfrm>
        </p:grpSpPr>
        <p:sp>
          <p:nvSpPr>
            <p:cNvPr id="349" name="四角形: 角を丸くする 16">
              <a:extLst>
                <a:ext uri="{FF2B5EF4-FFF2-40B4-BE49-F238E27FC236}">
                  <a16:creationId xmlns:a16="http://schemas.microsoft.com/office/drawing/2014/main" id="{2E270163-467F-4A08-9771-FE0E2D145E92}"/>
                </a:ext>
              </a:extLst>
            </p:cNvPr>
            <p:cNvSpPr/>
            <p:nvPr/>
          </p:nvSpPr>
          <p:spPr>
            <a:xfrm>
              <a:off x="2115194" y="3582572"/>
              <a:ext cx="1843296" cy="86824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テキスト ボックス 349">
              <a:extLst>
                <a:ext uri="{FF2B5EF4-FFF2-40B4-BE49-F238E27FC236}">
                  <a16:creationId xmlns:a16="http://schemas.microsoft.com/office/drawing/2014/main" id="{D4A90F0A-708D-438F-962A-DFB5C8A2516F}"/>
                </a:ext>
              </a:extLst>
            </p:cNvPr>
            <p:cNvSpPr txBox="1"/>
            <p:nvPr/>
          </p:nvSpPr>
          <p:spPr>
            <a:xfrm>
              <a:off x="2299872" y="3209683"/>
              <a:ext cx="1454080" cy="338554"/>
            </a:xfrm>
            <a:prstGeom prst="rect">
              <a:avLst/>
            </a:prstGeom>
            <a:solidFill>
              <a:schemeClr val="accent6">
                <a:lumMod val="40000"/>
                <a:lumOff val="60000"/>
              </a:schemeClr>
            </a:solidFill>
            <a:ln>
              <a:solidFill>
                <a:schemeClr val="tx1"/>
              </a:solidFill>
            </a:ln>
          </p:spPr>
          <p:txBody>
            <a:bodyPr wrap="square" rtlCol="0">
              <a:spAutoFit/>
            </a:bodyPr>
            <a:lstStyle/>
            <a:p>
              <a:r>
                <a:rPr lang="ja-JP" altLang="en-US" sz="1600" b="1" dirty="0">
                  <a:solidFill>
                    <a:sysClr val="windowText" lastClr="000000"/>
                  </a:solidFill>
                </a:rPr>
                <a:t>降雪あり事例</a:t>
              </a:r>
              <a:endParaRPr lang="en-US" altLang="ja-JP" sz="1600" b="1" dirty="0">
                <a:solidFill>
                  <a:sysClr val="windowText" lastClr="000000"/>
                </a:solidFill>
              </a:endParaRPr>
            </a:p>
          </p:txBody>
        </p:sp>
      </p:grpSp>
      <p:grpSp>
        <p:nvGrpSpPr>
          <p:cNvPr id="351" name="グループ化 350">
            <a:extLst>
              <a:ext uri="{FF2B5EF4-FFF2-40B4-BE49-F238E27FC236}">
                <a16:creationId xmlns:a16="http://schemas.microsoft.com/office/drawing/2014/main" id="{9B3BE61E-715C-4A88-ACF2-C10762A8B064}"/>
              </a:ext>
            </a:extLst>
          </p:cNvPr>
          <p:cNvGrpSpPr/>
          <p:nvPr/>
        </p:nvGrpSpPr>
        <p:grpSpPr>
          <a:xfrm>
            <a:off x="6692257" y="3941071"/>
            <a:ext cx="1949217" cy="1246699"/>
            <a:chOff x="4946747" y="3127070"/>
            <a:chExt cx="2982554" cy="1246699"/>
          </a:xfrm>
        </p:grpSpPr>
        <p:sp>
          <p:nvSpPr>
            <p:cNvPr id="352" name="四角形: 角を丸くする 345">
              <a:extLst>
                <a:ext uri="{FF2B5EF4-FFF2-40B4-BE49-F238E27FC236}">
                  <a16:creationId xmlns:a16="http://schemas.microsoft.com/office/drawing/2014/main" id="{BF1592B0-E3BD-4C3B-9521-869D004F67FC}"/>
                </a:ext>
              </a:extLst>
            </p:cNvPr>
            <p:cNvSpPr/>
            <p:nvPr/>
          </p:nvSpPr>
          <p:spPr>
            <a:xfrm>
              <a:off x="4946747" y="3503958"/>
              <a:ext cx="2982554" cy="86981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テキスト ボックス 352">
              <a:extLst>
                <a:ext uri="{FF2B5EF4-FFF2-40B4-BE49-F238E27FC236}">
                  <a16:creationId xmlns:a16="http://schemas.microsoft.com/office/drawing/2014/main" id="{514AE194-0519-4CFC-A5DF-C896DA4E9841}"/>
                </a:ext>
              </a:extLst>
            </p:cNvPr>
            <p:cNvSpPr txBox="1"/>
            <p:nvPr/>
          </p:nvSpPr>
          <p:spPr>
            <a:xfrm>
              <a:off x="5336290" y="3127070"/>
              <a:ext cx="2220184" cy="338554"/>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sz="1600" b="1" dirty="0">
                  <a:solidFill>
                    <a:sysClr val="windowText" lastClr="000000"/>
                  </a:solidFill>
                </a:rPr>
                <a:t>降雪なし事例</a:t>
              </a:r>
              <a:endParaRPr lang="en-US" altLang="ja-JP" sz="1600" b="1" dirty="0">
                <a:solidFill>
                  <a:sysClr val="windowText" lastClr="000000"/>
                </a:solidFill>
              </a:endParaRPr>
            </a:p>
          </p:txBody>
        </p:sp>
      </p:grpSp>
      <p:sp>
        <p:nvSpPr>
          <p:cNvPr id="354" name="テキスト ボックス 353">
            <a:extLst>
              <a:ext uri="{FF2B5EF4-FFF2-40B4-BE49-F238E27FC236}">
                <a16:creationId xmlns:a16="http://schemas.microsoft.com/office/drawing/2014/main" id="{37C51AE6-AD86-4727-B350-6E306AA83EF5}"/>
              </a:ext>
            </a:extLst>
          </p:cNvPr>
          <p:cNvSpPr txBox="1"/>
          <p:nvPr/>
        </p:nvSpPr>
        <p:spPr>
          <a:xfrm>
            <a:off x="203402" y="4367573"/>
            <a:ext cx="3744346" cy="707886"/>
          </a:xfrm>
          <a:prstGeom prst="rect">
            <a:avLst/>
          </a:prstGeom>
          <a:noFill/>
        </p:spPr>
        <p:txBody>
          <a:bodyPr wrap="square" rtlCol="0">
            <a:spAutoFit/>
          </a:bodyPr>
          <a:lstStyle/>
          <a:p>
            <a:r>
              <a:rPr lang="en-US" altLang="ja-JP" sz="2000" b="1" dirty="0"/>
              <a:t>3,</a:t>
            </a:r>
            <a:r>
              <a:rPr lang="ja-JP" altLang="en-US" sz="2000" b="1" dirty="0"/>
              <a:t>四日市のアメダスを基準に</a:t>
            </a:r>
            <a:endParaRPr lang="en-US" altLang="ja-JP" sz="2000" b="1" dirty="0"/>
          </a:p>
          <a:p>
            <a:r>
              <a:rPr lang="ja-JP" altLang="en-US" sz="2000" b="1" dirty="0">
                <a:solidFill>
                  <a:schemeClr val="accent6">
                    <a:lumMod val="75000"/>
                  </a:schemeClr>
                </a:solidFill>
              </a:rPr>
              <a:t>降雪あり</a:t>
            </a:r>
            <a:r>
              <a:rPr lang="ja-JP" altLang="en-US" sz="2000" b="1" dirty="0"/>
              <a:t>と</a:t>
            </a:r>
            <a:r>
              <a:rPr lang="ja-JP" altLang="en-US" sz="2000" b="1" dirty="0">
                <a:solidFill>
                  <a:schemeClr val="accent4">
                    <a:lumMod val="50000"/>
                  </a:schemeClr>
                </a:solidFill>
              </a:rPr>
              <a:t>降雪なし</a:t>
            </a:r>
            <a:r>
              <a:rPr lang="ja-JP" altLang="en-US" sz="2000" b="1" dirty="0"/>
              <a:t>に分ける</a:t>
            </a:r>
          </a:p>
        </p:txBody>
      </p:sp>
      <p:grpSp>
        <p:nvGrpSpPr>
          <p:cNvPr id="884" name="グループ化 883">
            <a:extLst>
              <a:ext uri="{FF2B5EF4-FFF2-40B4-BE49-F238E27FC236}">
                <a16:creationId xmlns:a16="http://schemas.microsoft.com/office/drawing/2014/main" id="{9BDC48F5-C0B2-44EE-BD07-181854F26544}"/>
              </a:ext>
            </a:extLst>
          </p:cNvPr>
          <p:cNvGrpSpPr/>
          <p:nvPr/>
        </p:nvGrpSpPr>
        <p:grpSpPr>
          <a:xfrm>
            <a:off x="4372864" y="1668644"/>
            <a:ext cx="4662051" cy="816280"/>
            <a:chOff x="1668411" y="1480108"/>
            <a:chExt cx="5478252" cy="959189"/>
          </a:xfrm>
        </p:grpSpPr>
        <p:sp>
          <p:nvSpPr>
            <p:cNvPr id="885" name="楕円 884">
              <a:extLst>
                <a:ext uri="{FF2B5EF4-FFF2-40B4-BE49-F238E27FC236}">
                  <a16:creationId xmlns:a16="http://schemas.microsoft.com/office/drawing/2014/main" id="{9C9CF731-8C09-4DED-8C6E-4777C03AAE4B}"/>
                </a:ext>
              </a:extLst>
            </p:cNvPr>
            <p:cNvSpPr/>
            <p:nvPr/>
          </p:nvSpPr>
          <p:spPr>
            <a:xfrm>
              <a:off x="3755036" y="20283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6" name="楕円 885">
              <a:extLst>
                <a:ext uri="{FF2B5EF4-FFF2-40B4-BE49-F238E27FC236}">
                  <a16:creationId xmlns:a16="http://schemas.microsoft.com/office/drawing/2014/main" id="{16106F66-4552-4ADE-B641-2D6B84AD76E1}"/>
                </a:ext>
              </a:extLst>
            </p:cNvPr>
            <p:cNvSpPr/>
            <p:nvPr/>
          </p:nvSpPr>
          <p:spPr>
            <a:xfrm rot="1748784">
              <a:off x="4836365" y="2001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7" name="楕円 886">
              <a:extLst>
                <a:ext uri="{FF2B5EF4-FFF2-40B4-BE49-F238E27FC236}">
                  <a16:creationId xmlns:a16="http://schemas.microsoft.com/office/drawing/2014/main" id="{0901CBAA-AA5F-47C0-A947-86C9B4D03B62}"/>
                </a:ext>
              </a:extLst>
            </p:cNvPr>
            <p:cNvSpPr/>
            <p:nvPr/>
          </p:nvSpPr>
          <p:spPr>
            <a:xfrm>
              <a:off x="4608273" y="20677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8" name="楕円 887">
              <a:extLst>
                <a:ext uri="{FF2B5EF4-FFF2-40B4-BE49-F238E27FC236}">
                  <a16:creationId xmlns:a16="http://schemas.microsoft.com/office/drawing/2014/main" id="{73BBC0E3-BF65-4EA7-994E-E4B609FCF483}"/>
                </a:ext>
              </a:extLst>
            </p:cNvPr>
            <p:cNvSpPr/>
            <p:nvPr/>
          </p:nvSpPr>
          <p:spPr>
            <a:xfrm rot="1748784">
              <a:off x="2967959" y="20820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9" name="楕円 888">
              <a:extLst>
                <a:ext uri="{FF2B5EF4-FFF2-40B4-BE49-F238E27FC236}">
                  <a16:creationId xmlns:a16="http://schemas.microsoft.com/office/drawing/2014/main" id="{5C0AB387-67ED-4B6C-B09C-88CC9AD86041}"/>
                </a:ext>
              </a:extLst>
            </p:cNvPr>
            <p:cNvSpPr/>
            <p:nvPr/>
          </p:nvSpPr>
          <p:spPr>
            <a:xfrm>
              <a:off x="2821331" y="2198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0" name="楕円 889">
              <a:extLst>
                <a:ext uri="{FF2B5EF4-FFF2-40B4-BE49-F238E27FC236}">
                  <a16:creationId xmlns:a16="http://schemas.microsoft.com/office/drawing/2014/main" id="{110850CC-5D73-4C31-9199-C99CAEA9FDE1}"/>
                </a:ext>
              </a:extLst>
            </p:cNvPr>
            <p:cNvSpPr/>
            <p:nvPr/>
          </p:nvSpPr>
          <p:spPr>
            <a:xfrm rot="1748784">
              <a:off x="6182102"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1" name="楕円 890">
              <a:extLst>
                <a:ext uri="{FF2B5EF4-FFF2-40B4-BE49-F238E27FC236}">
                  <a16:creationId xmlns:a16="http://schemas.microsoft.com/office/drawing/2014/main" id="{DCD53A9F-C452-4663-8455-E6D2429ADD7D}"/>
                </a:ext>
              </a:extLst>
            </p:cNvPr>
            <p:cNvSpPr/>
            <p:nvPr/>
          </p:nvSpPr>
          <p:spPr>
            <a:xfrm>
              <a:off x="5978171"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2" name="楕円 891">
              <a:extLst>
                <a:ext uri="{FF2B5EF4-FFF2-40B4-BE49-F238E27FC236}">
                  <a16:creationId xmlns:a16="http://schemas.microsoft.com/office/drawing/2014/main" id="{4D0F5830-54A1-4AA5-A2F7-6295CB594D67}"/>
                </a:ext>
              </a:extLst>
            </p:cNvPr>
            <p:cNvSpPr/>
            <p:nvPr/>
          </p:nvSpPr>
          <p:spPr>
            <a:xfrm rot="1748784">
              <a:off x="6115591" y="196573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3" name="楕円 892">
              <a:extLst>
                <a:ext uri="{FF2B5EF4-FFF2-40B4-BE49-F238E27FC236}">
                  <a16:creationId xmlns:a16="http://schemas.microsoft.com/office/drawing/2014/main" id="{78D66F23-2902-460E-9910-E84D36D784B2}"/>
                </a:ext>
              </a:extLst>
            </p:cNvPr>
            <p:cNvSpPr/>
            <p:nvPr/>
          </p:nvSpPr>
          <p:spPr>
            <a:xfrm>
              <a:off x="5911660" y="20321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4" name="グループ化 893">
              <a:extLst>
                <a:ext uri="{FF2B5EF4-FFF2-40B4-BE49-F238E27FC236}">
                  <a16:creationId xmlns:a16="http://schemas.microsoft.com/office/drawing/2014/main" id="{5280EB2D-B6EA-4940-93C0-5CACB506CE7E}"/>
                </a:ext>
              </a:extLst>
            </p:cNvPr>
            <p:cNvGrpSpPr/>
            <p:nvPr/>
          </p:nvGrpSpPr>
          <p:grpSpPr>
            <a:xfrm>
              <a:off x="1668411" y="1480108"/>
              <a:ext cx="5478252" cy="959189"/>
              <a:chOff x="1668414" y="1480106"/>
              <a:chExt cx="5478264" cy="959190"/>
            </a:xfrm>
          </p:grpSpPr>
          <p:sp>
            <p:nvSpPr>
              <p:cNvPr id="895" name="楕円 894">
                <a:extLst>
                  <a:ext uri="{FF2B5EF4-FFF2-40B4-BE49-F238E27FC236}">
                    <a16:creationId xmlns:a16="http://schemas.microsoft.com/office/drawing/2014/main" id="{37DE4D73-8803-485E-BC68-24E4BA571AE4}"/>
                  </a:ext>
                </a:extLst>
              </p:cNvPr>
              <p:cNvSpPr/>
              <p:nvPr/>
            </p:nvSpPr>
            <p:spPr>
              <a:xfrm>
                <a:off x="1755827" y="16633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6" name="楕円 895">
                <a:extLst>
                  <a:ext uri="{FF2B5EF4-FFF2-40B4-BE49-F238E27FC236}">
                    <a16:creationId xmlns:a16="http://schemas.microsoft.com/office/drawing/2014/main" id="{CB7940F0-B19E-47C4-B524-522C777AEC82}"/>
                  </a:ext>
                </a:extLst>
              </p:cNvPr>
              <p:cNvSpPr/>
              <p:nvPr/>
            </p:nvSpPr>
            <p:spPr>
              <a:xfrm>
                <a:off x="1850923" y="1815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7" name="楕円 896">
                <a:extLst>
                  <a:ext uri="{FF2B5EF4-FFF2-40B4-BE49-F238E27FC236}">
                    <a16:creationId xmlns:a16="http://schemas.microsoft.com/office/drawing/2014/main" id="{930D6165-8B43-4B71-AC84-4CE011CEE88C}"/>
                  </a:ext>
                </a:extLst>
              </p:cNvPr>
              <p:cNvSpPr/>
              <p:nvPr/>
            </p:nvSpPr>
            <p:spPr>
              <a:xfrm>
                <a:off x="1668414" y="19104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8" name="楕円 897">
                <a:extLst>
                  <a:ext uri="{FF2B5EF4-FFF2-40B4-BE49-F238E27FC236}">
                    <a16:creationId xmlns:a16="http://schemas.microsoft.com/office/drawing/2014/main" id="{C1BB9D99-AA42-4D1F-B5F8-31622134E84F}"/>
                  </a:ext>
                </a:extLst>
              </p:cNvPr>
              <p:cNvSpPr/>
              <p:nvPr/>
            </p:nvSpPr>
            <p:spPr>
              <a:xfrm>
                <a:off x="1820814" y="20628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9" name="楕円 898">
                <a:extLst>
                  <a:ext uri="{FF2B5EF4-FFF2-40B4-BE49-F238E27FC236}">
                    <a16:creationId xmlns:a16="http://schemas.microsoft.com/office/drawing/2014/main" id="{D41CDAC3-7E0F-43E0-85D7-D1E2F6A59E83}"/>
                  </a:ext>
                </a:extLst>
              </p:cNvPr>
              <p:cNvSpPr/>
              <p:nvPr/>
            </p:nvSpPr>
            <p:spPr>
              <a:xfrm>
                <a:off x="1725982" y="187340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0" name="楕円 899">
                <a:extLst>
                  <a:ext uri="{FF2B5EF4-FFF2-40B4-BE49-F238E27FC236}">
                    <a16:creationId xmlns:a16="http://schemas.microsoft.com/office/drawing/2014/main" id="{81842E50-0282-456C-B60F-15F9F9711073}"/>
                  </a:ext>
                </a:extLst>
              </p:cNvPr>
              <p:cNvSpPr/>
              <p:nvPr/>
            </p:nvSpPr>
            <p:spPr>
              <a:xfrm>
                <a:off x="3797820" y="1597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1" name="楕円 900">
                <a:extLst>
                  <a:ext uri="{FF2B5EF4-FFF2-40B4-BE49-F238E27FC236}">
                    <a16:creationId xmlns:a16="http://schemas.microsoft.com/office/drawing/2014/main" id="{E5C508BB-9902-407C-AC93-26B93175E285}"/>
                  </a:ext>
                </a:extLst>
              </p:cNvPr>
              <p:cNvSpPr/>
              <p:nvPr/>
            </p:nvSpPr>
            <p:spPr>
              <a:xfrm>
                <a:off x="3950220" y="17497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2" name="楕円 901">
                <a:extLst>
                  <a:ext uri="{FF2B5EF4-FFF2-40B4-BE49-F238E27FC236}">
                    <a16:creationId xmlns:a16="http://schemas.microsoft.com/office/drawing/2014/main" id="{8D002A0F-7D6D-4FC2-9B44-0800A38A7222}"/>
                  </a:ext>
                </a:extLst>
              </p:cNvPr>
              <p:cNvSpPr/>
              <p:nvPr/>
            </p:nvSpPr>
            <p:spPr>
              <a:xfrm>
                <a:off x="2129269" y="17168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3" name="楕円 902">
                <a:extLst>
                  <a:ext uri="{FF2B5EF4-FFF2-40B4-BE49-F238E27FC236}">
                    <a16:creationId xmlns:a16="http://schemas.microsoft.com/office/drawing/2014/main" id="{4920D1A2-1AD8-44FD-80D1-38599910A07B}"/>
                  </a:ext>
                </a:extLst>
              </p:cNvPr>
              <p:cNvSpPr/>
              <p:nvPr/>
            </p:nvSpPr>
            <p:spPr>
              <a:xfrm>
                <a:off x="4229599" y="20545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4" name="楕円 903">
                <a:extLst>
                  <a:ext uri="{FF2B5EF4-FFF2-40B4-BE49-F238E27FC236}">
                    <a16:creationId xmlns:a16="http://schemas.microsoft.com/office/drawing/2014/main" id="{DCA1EF2B-0FA1-445D-9B4B-5D7AAA8009E3}"/>
                  </a:ext>
                </a:extLst>
              </p:cNvPr>
              <p:cNvSpPr/>
              <p:nvPr/>
            </p:nvSpPr>
            <p:spPr>
              <a:xfrm>
                <a:off x="4381999" y="22069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5" name="楕円 904">
                <a:extLst>
                  <a:ext uri="{FF2B5EF4-FFF2-40B4-BE49-F238E27FC236}">
                    <a16:creationId xmlns:a16="http://schemas.microsoft.com/office/drawing/2014/main" id="{87E1F8FE-4A21-4D67-A01F-FE5FC7AB1E78}"/>
                  </a:ext>
                </a:extLst>
              </p:cNvPr>
              <p:cNvSpPr/>
              <p:nvPr/>
            </p:nvSpPr>
            <p:spPr>
              <a:xfrm>
                <a:off x="3397918" y="19271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6" name="楕円 905">
                <a:extLst>
                  <a:ext uri="{FF2B5EF4-FFF2-40B4-BE49-F238E27FC236}">
                    <a16:creationId xmlns:a16="http://schemas.microsoft.com/office/drawing/2014/main" id="{D8FB1D32-74FA-4490-8F7B-17F3BB0B284F}"/>
                  </a:ext>
                </a:extLst>
              </p:cNvPr>
              <p:cNvSpPr/>
              <p:nvPr/>
            </p:nvSpPr>
            <p:spPr>
              <a:xfrm rot="1748784">
                <a:off x="2410973" y="18991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7" name="楕円 906">
                <a:extLst>
                  <a:ext uri="{FF2B5EF4-FFF2-40B4-BE49-F238E27FC236}">
                    <a16:creationId xmlns:a16="http://schemas.microsoft.com/office/drawing/2014/main" id="{1E40FB71-885C-425F-AEC7-6B0208418E35}"/>
                  </a:ext>
                </a:extLst>
              </p:cNvPr>
              <p:cNvSpPr/>
              <p:nvPr/>
            </p:nvSpPr>
            <p:spPr>
              <a:xfrm rot="1748784">
                <a:off x="2931994" y="1578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8" name="楕円 907">
                <a:extLst>
                  <a:ext uri="{FF2B5EF4-FFF2-40B4-BE49-F238E27FC236}">
                    <a16:creationId xmlns:a16="http://schemas.microsoft.com/office/drawing/2014/main" id="{DBEB32AC-D7E6-4D4C-AD51-0A44CCF72EFE}"/>
                  </a:ext>
                </a:extLst>
              </p:cNvPr>
              <p:cNvSpPr/>
              <p:nvPr/>
            </p:nvSpPr>
            <p:spPr>
              <a:xfrm rot="1748784">
                <a:off x="4526756" y="16459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9" name="楕円 908">
                <a:extLst>
                  <a:ext uri="{FF2B5EF4-FFF2-40B4-BE49-F238E27FC236}">
                    <a16:creationId xmlns:a16="http://schemas.microsoft.com/office/drawing/2014/main" id="{C4B649E1-AFDE-4F68-8954-482DDB7C6BD7}"/>
                  </a:ext>
                </a:extLst>
              </p:cNvPr>
              <p:cNvSpPr/>
              <p:nvPr/>
            </p:nvSpPr>
            <p:spPr>
              <a:xfrm rot="1748784">
                <a:off x="4679156" y="17983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0" name="楕円 909">
                <a:extLst>
                  <a:ext uri="{FF2B5EF4-FFF2-40B4-BE49-F238E27FC236}">
                    <a16:creationId xmlns:a16="http://schemas.microsoft.com/office/drawing/2014/main" id="{04461CC0-6929-43DF-9292-F2149AA2917C}"/>
                  </a:ext>
                </a:extLst>
              </p:cNvPr>
              <p:cNvSpPr/>
              <p:nvPr/>
            </p:nvSpPr>
            <p:spPr>
              <a:xfrm>
                <a:off x="2517828" y="159019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1" name="楕円 910">
                <a:extLst>
                  <a:ext uri="{FF2B5EF4-FFF2-40B4-BE49-F238E27FC236}">
                    <a16:creationId xmlns:a16="http://schemas.microsoft.com/office/drawing/2014/main" id="{A251BAAD-6203-4B83-A4C6-EE112BEDA6B0}"/>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2" name="楕円 911">
                <a:extLst>
                  <a:ext uri="{FF2B5EF4-FFF2-40B4-BE49-F238E27FC236}">
                    <a16:creationId xmlns:a16="http://schemas.microsoft.com/office/drawing/2014/main" id="{5E87BE1D-5945-46A2-99F4-EA87D3B3B358}"/>
                  </a:ext>
                </a:extLst>
              </p:cNvPr>
              <p:cNvSpPr/>
              <p:nvPr/>
            </p:nvSpPr>
            <p:spPr>
              <a:xfrm>
                <a:off x="2430416"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3" name="楕円 912">
                <a:extLst>
                  <a:ext uri="{FF2B5EF4-FFF2-40B4-BE49-F238E27FC236}">
                    <a16:creationId xmlns:a16="http://schemas.microsoft.com/office/drawing/2014/main" id="{A69B3687-CC85-4B89-857F-752325CFC5B4}"/>
                  </a:ext>
                </a:extLst>
              </p:cNvPr>
              <p:cNvSpPr/>
              <p:nvPr/>
            </p:nvSpPr>
            <p:spPr>
              <a:xfrm>
                <a:off x="2444038" y="177748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4" name="楕円 913">
                <a:extLst>
                  <a:ext uri="{FF2B5EF4-FFF2-40B4-BE49-F238E27FC236}">
                    <a16:creationId xmlns:a16="http://schemas.microsoft.com/office/drawing/2014/main" id="{E465AB3B-A33F-478D-BD09-7F9BFFAE2473}"/>
                  </a:ext>
                </a:extLst>
              </p:cNvPr>
              <p:cNvSpPr/>
              <p:nvPr/>
            </p:nvSpPr>
            <p:spPr>
              <a:xfrm>
                <a:off x="2095771" y="17426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5" name="楕円 914">
                <a:extLst>
                  <a:ext uri="{FF2B5EF4-FFF2-40B4-BE49-F238E27FC236}">
                    <a16:creationId xmlns:a16="http://schemas.microsoft.com/office/drawing/2014/main" id="{3492C9A1-3FE4-4F94-BD31-F6B396829D0B}"/>
                  </a:ext>
                </a:extLst>
              </p:cNvPr>
              <p:cNvSpPr/>
              <p:nvPr/>
            </p:nvSpPr>
            <p:spPr>
              <a:xfrm>
                <a:off x="1736217" y="15682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6" name="楕円 915">
                <a:extLst>
                  <a:ext uri="{FF2B5EF4-FFF2-40B4-BE49-F238E27FC236}">
                    <a16:creationId xmlns:a16="http://schemas.microsoft.com/office/drawing/2014/main" id="{D864B161-3B5D-4B14-AC55-F81E5CD9D8E6}"/>
                  </a:ext>
                </a:extLst>
              </p:cNvPr>
              <p:cNvSpPr/>
              <p:nvPr/>
            </p:nvSpPr>
            <p:spPr>
              <a:xfrm>
                <a:off x="1888617" y="17206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7" name="楕円 916">
                <a:extLst>
                  <a:ext uri="{FF2B5EF4-FFF2-40B4-BE49-F238E27FC236}">
                    <a16:creationId xmlns:a16="http://schemas.microsoft.com/office/drawing/2014/main" id="{204711E2-B29E-4595-B24C-5122C1965709}"/>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8" name="楕円 917">
                <a:extLst>
                  <a:ext uri="{FF2B5EF4-FFF2-40B4-BE49-F238E27FC236}">
                    <a16:creationId xmlns:a16="http://schemas.microsoft.com/office/drawing/2014/main" id="{0B13EB60-841A-42AA-86EB-E28EB2653698}"/>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9" name="楕円 918">
                <a:extLst>
                  <a:ext uri="{FF2B5EF4-FFF2-40B4-BE49-F238E27FC236}">
                    <a16:creationId xmlns:a16="http://schemas.microsoft.com/office/drawing/2014/main" id="{4C02C01B-E604-44EC-8DBB-D38BAF7DA9EE}"/>
                  </a:ext>
                </a:extLst>
              </p:cNvPr>
              <p:cNvSpPr/>
              <p:nvPr/>
            </p:nvSpPr>
            <p:spPr>
              <a:xfrm>
                <a:off x="1706374" y="17783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0" name="楕円 919">
                <a:extLst>
                  <a:ext uri="{FF2B5EF4-FFF2-40B4-BE49-F238E27FC236}">
                    <a16:creationId xmlns:a16="http://schemas.microsoft.com/office/drawing/2014/main" id="{17B13FDF-4B5C-4C50-A556-E3E1E2305B10}"/>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1" name="楕円 920">
                <a:extLst>
                  <a:ext uri="{FF2B5EF4-FFF2-40B4-BE49-F238E27FC236}">
                    <a16:creationId xmlns:a16="http://schemas.microsoft.com/office/drawing/2014/main" id="{8AAAE9A9-788A-4D62-B755-7D053CD5E6DD}"/>
                  </a:ext>
                </a:extLst>
              </p:cNvPr>
              <p:cNvSpPr/>
              <p:nvPr/>
            </p:nvSpPr>
            <p:spPr>
              <a:xfrm>
                <a:off x="4322824" y="17122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2" name="楕円 921">
                <a:extLst>
                  <a:ext uri="{FF2B5EF4-FFF2-40B4-BE49-F238E27FC236}">
                    <a16:creationId xmlns:a16="http://schemas.microsoft.com/office/drawing/2014/main" id="{77791046-C8BA-49E0-A53B-A3C441E8D42C}"/>
                  </a:ext>
                </a:extLst>
              </p:cNvPr>
              <p:cNvSpPr/>
              <p:nvPr/>
            </p:nvSpPr>
            <p:spPr>
              <a:xfrm rot="1748784">
                <a:off x="2704965" y="1522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3" name="楕円 922">
                <a:extLst>
                  <a:ext uri="{FF2B5EF4-FFF2-40B4-BE49-F238E27FC236}">
                    <a16:creationId xmlns:a16="http://schemas.microsoft.com/office/drawing/2014/main" id="{F2EF609B-5EB2-423F-92BE-5C257BE7FC4E}"/>
                  </a:ext>
                </a:extLst>
              </p:cNvPr>
              <p:cNvSpPr/>
              <p:nvPr/>
            </p:nvSpPr>
            <p:spPr>
              <a:xfrm rot="1748784">
                <a:off x="2465153" y="16167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4" name="楕円 923">
                <a:extLst>
                  <a:ext uri="{FF2B5EF4-FFF2-40B4-BE49-F238E27FC236}">
                    <a16:creationId xmlns:a16="http://schemas.microsoft.com/office/drawing/2014/main" id="{6784C362-2C16-44D0-A529-F8209AB71D63}"/>
                  </a:ext>
                </a:extLst>
              </p:cNvPr>
              <p:cNvSpPr/>
              <p:nvPr/>
            </p:nvSpPr>
            <p:spPr>
              <a:xfrm>
                <a:off x="3134990" y="20333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5" name="楕円 924">
                <a:extLst>
                  <a:ext uri="{FF2B5EF4-FFF2-40B4-BE49-F238E27FC236}">
                    <a16:creationId xmlns:a16="http://schemas.microsoft.com/office/drawing/2014/main" id="{E93E4008-B63C-4932-BF90-824F8DDC68A9}"/>
                  </a:ext>
                </a:extLst>
              </p:cNvPr>
              <p:cNvSpPr/>
              <p:nvPr/>
            </p:nvSpPr>
            <p:spPr>
              <a:xfrm>
                <a:off x="3384088" y="1971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6" name="楕円 925">
                <a:extLst>
                  <a:ext uri="{FF2B5EF4-FFF2-40B4-BE49-F238E27FC236}">
                    <a16:creationId xmlns:a16="http://schemas.microsoft.com/office/drawing/2014/main" id="{73B041C8-429B-46DB-A823-EFDAA2301E9A}"/>
                  </a:ext>
                </a:extLst>
              </p:cNvPr>
              <p:cNvSpPr/>
              <p:nvPr/>
            </p:nvSpPr>
            <p:spPr>
              <a:xfrm>
                <a:off x="2794713" y="16772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7" name="楕円 926">
                <a:extLst>
                  <a:ext uri="{FF2B5EF4-FFF2-40B4-BE49-F238E27FC236}">
                    <a16:creationId xmlns:a16="http://schemas.microsoft.com/office/drawing/2014/main" id="{F3490290-2310-4650-90EE-E82D17C180B7}"/>
                  </a:ext>
                </a:extLst>
              </p:cNvPr>
              <p:cNvSpPr/>
              <p:nvPr/>
            </p:nvSpPr>
            <p:spPr>
              <a:xfrm>
                <a:off x="2947113" y="18296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8" name="楕円 927">
                <a:extLst>
                  <a:ext uri="{FF2B5EF4-FFF2-40B4-BE49-F238E27FC236}">
                    <a16:creationId xmlns:a16="http://schemas.microsoft.com/office/drawing/2014/main" id="{88F4F0B8-B423-4BAC-B5A7-4A1C0056FB96}"/>
                  </a:ext>
                </a:extLst>
              </p:cNvPr>
              <p:cNvSpPr/>
              <p:nvPr/>
            </p:nvSpPr>
            <p:spPr>
              <a:xfrm>
                <a:off x="2994689" y="200702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9" name="楕円 928">
                <a:extLst>
                  <a:ext uri="{FF2B5EF4-FFF2-40B4-BE49-F238E27FC236}">
                    <a16:creationId xmlns:a16="http://schemas.microsoft.com/office/drawing/2014/main" id="{7D7A4053-9E0F-4901-B430-070A241D4D3F}"/>
                  </a:ext>
                </a:extLst>
              </p:cNvPr>
              <p:cNvSpPr/>
              <p:nvPr/>
            </p:nvSpPr>
            <p:spPr>
              <a:xfrm>
                <a:off x="2612468" y="17349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0" name="楕円 929">
                <a:extLst>
                  <a:ext uri="{FF2B5EF4-FFF2-40B4-BE49-F238E27FC236}">
                    <a16:creationId xmlns:a16="http://schemas.microsoft.com/office/drawing/2014/main" id="{80AE42A6-071C-4542-91C2-CEE606951D91}"/>
                  </a:ext>
                </a:extLst>
              </p:cNvPr>
              <p:cNvSpPr/>
              <p:nvPr/>
            </p:nvSpPr>
            <p:spPr>
              <a:xfrm rot="1748784">
                <a:off x="3763460" y="16310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1" name="楕円 930">
                <a:extLst>
                  <a:ext uri="{FF2B5EF4-FFF2-40B4-BE49-F238E27FC236}">
                    <a16:creationId xmlns:a16="http://schemas.microsoft.com/office/drawing/2014/main" id="{7D43954C-5702-4D8B-9C1B-0A7A5941F469}"/>
                  </a:ext>
                </a:extLst>
              </p:cNvPr>
              <p:cNvSpPr/>
              <p:nvPr/>
            </p:nvSpPr>
            <p:spPr>
              <a:xfrm>
                <a:off x="3433534" y="18132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2" name="楕円 931">
                <a:extLst>
                  <a:ext uri="{FF2B5EF4-FFF2-40B4-BE49-F238E27FC236}">
                    <a16:creationId xmlns:a16="http://schemas.microsoft.com/office/drawing/2014/main" id="{AEF966BB-2D5C-43E6-8B17-EDEF68804A15}"/>
                  </a:ext>
                </a:extLst>
              </p:cNvPr>
              <p:cNvSpPr/>
              <p:nvPr/>
            </p:nvSpPr>
            <p:spPr>
              <a:xfrm>
                <a:off x="3748303" y="18738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3" name="楕円 932">
                <a:extLst>
                  <a:ext uri="{FF2B5EF4-FFF2-40B4-BE49-F238E27FC236}">
                    <a16:creationId xmlns:a16="http://schemas.microsoft.com/office/drawing/2014/main" id="{F9E50F78-BBCF-41B1-9EEC-91A5011D3504}"/>
                  </a:ext>
                </a:extLst>
              </p:cNvPr>
              <p:cNvSpPr/>
              <p:nvPr/>
            </p:nvSpPr>
            <p:spPr>
              <a:xfrm>
                <a:off x="3551141" y="1637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4" name="楕円 933">
                <a:extLst>
                  <a:ext uri="{FF2B5EF4-FFF2-40B4-BE49-F238E27FC236}">
                    <a16:creationId xmlns:a16="http://schemas.microsoft.com/office/drawing/2014/main" id="{DC3EAC06-0A63-4070-8B72-9D344CD32A88}"/>
                  </a:ext>
                </a:extLst>
              </p:cNvPr>
              <p:cNvSpPr/>
              <p:nvPr/>
            </p:nvSpPr>
            <p:spPr>
              <a:xfrm>
                <a:off x="3206505" y="17571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5" name="楕円 934">
                <a:extLst>
                  <a:ext uri="{FF2B5EF4-FFF2-40B4-BE49-F238E27FC236}">
                    <a16:creationId xmlns:a16="http://schemas.microsoft.com/office/drawing/2014/main" id="{58D899AF-F1B8-47F6-A0AE-7F42569B209D}"/>
                  </a:ext>
                </a:extLst>
              </p:cNvPr>
              <p:cNvSpPr/>
              <p:nvPr/>
            </p:nvSpPr>
            <p:spPr>
              <a:xfrm>
                <a:off x="3277856" y="22114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6" name="楕円 935">
                <a:extLst>
                  <a:ext uri="{FF2B5EF4-FFF2-40B4-BE49-F238E27FC236}">
                    <a16:creationId xmlns:a16="http://schemas.microsoft.com/office/drawing/2014/main" id="{E893AB5E-087C-4958-B991-1BB61DF29749}"/>
                  </a:ext>
                </a:extLst>
              </p:cNvPr>
              <p:cNvSpPr/>
              <p:nvPr/>
            </p:nvSpPr>
            <p:spPr>
              <a:xfrm>
                <a:off x="2976684" y="1637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7" name="楕円 936">
                <a:extLst>
                  <a:ext uri="{FF2B5EF4-FFF2-40B4-BE49-F238E27FC236}">
                    <a16:creationId xmlns:a16="http://schemas.microsoft.com/office/drawing/2014/main" id="{3AEB7949-1A42-44A5-BEF0-ED7FA2134A41}"/>
                  </a:ext>
                </a:extLst>
              </p:cNvPr>
              <p:cNvSpPr/>
              <p:nvPr/>
            </p:nvSpPr>
            <p:spPr>
              <a:xfrm rot="1748784">
                <a:off x="4127676" y="15335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8" name="楕円 937">
                <a:extLst>
                  <a:ext uri="{FF2B5EF4-FFF2-40B4-BE49-F238E27FC236}">
                    <a16:creationId xmlns:a16="http://schemas.microsoft.com/office/drawing/2014/main" id="{205D1A2E-AE16-4FAB-B2BD-C3B6B80845E5}"/>
                  </a:ext>
                </a:extLst>
              </p:cNvPr>
              <p:cNvSpPr/>
              <p:nvPr/>
            </p:nvSpPr>
            <p:spPr>
              <a:xfrm>
                <a:off x="4797265" y="19752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9" name="楕円 938">
                <a:extLst>
                  <a:ext uri="{FF2B5EF4-FFF2-40B4-BE49-F238E27FC236}">
                    <a16:creationId xmlns:a16="http://schemas.microsoft.com/office/drawing/2014/main" id="{2306C9D0-B92D-43E9-B019-A56A535ED0CD}"/>
                  </a:ext>
                </a:extLst>
              </p:cNvPr>
              <p:cNvSpPr/>
              <p:nvPr/>
            </p:nvSpPr>
            <p:spPr>
              <a:xfrm>
                <a:off x="5112034" y="20359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0" name="楕円 939">
                <a:extLst>
                  <a:ext uri="{FF2B5EF4-FFF2-40B4-BE49-F238E27FC236}">
                    <a16:creationId xmlns:a16="http://schemas.microsoft.com/office/drawing/2014/main" id="{F636517C-7531-4EB9-A664-69348252F6DC}"/>
                  </a:ext>
                </a:extLst>
              </p:cNvPr>
              <p:cNvSpPr/>
              <p:nvPr/>
            </p:nvSpPr>
            <p:spPr>
              <a:xfrm>
                <a:off x="4417836" y="17667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1" name="楕円 940">
                <a:extLst>
                  <a:ext uri="{FF2B5EF4-FFF2-40B4-BE49-F238E27FC236}">
                    <a16:creationId xmlns:a16="http://schemas.microsoft.com/office/drawing/2014/main" id="{E89B43C7-ACD7-4933-A5B8-7B079E07BFE5}"/>
                  </a:ext>
                </a:extLst>
              </p:cNvPr>
              <p:cNvSpPr/>
              <p:nvPr/>
            </p:nvSpPr>
            <p:spPr>
              <a:xfrm>
                <a:off x="4570236" y="19191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2" name="楕円 941">
                <a:extLst>
                  <a:ext uri="{FF2B5EF4-FFF2-40B4-BE49-F238E27FC236}">
                    <a16:creationId xmlns:a16="http://schemas.microsoft.com/office/drawing/2014/main" id="{5F133998-3BA2-4719-922E-F1AAE138EB7D}"/>
                  </a:ext>
                </a:extLst>
              </p:cNvPr>
              <p:cNvSpPr/>
              <p:nvPr/>
            </p:nvSpPr>
            <p:spPr>
              <a:xfrm>
                <a:off x="4201613" y="200428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3" name="楕円 942">
                <a:extLst>
                  <a:ext uri="{FF2B5EF4-FFF2-40B4-BE49-F238E27FC236}">
                    <a16:creationId xmlns:a16="http://schemas.microsoft.com/office/drawing/2014/main" id="{CD0FA19A-C553-4194-8D30-50AA3833C6E7}"/>
                  </a:ext>
                </a:extLst>
              </p:cNvPr>
              <p:cNvSpPr/>
              <p:nvPr/>
            </p:nvSpPr>
            <p:spPr>
              <a:xfrm>
                <a:off x="3738556" y="17918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4" name="楕円 943">
                <a:extLst>
                  <a:ext uri="{FF2B5EF4-FFF2-40B4-BE49-F238E27FC236}">
                    <a16:creationId xmlns:a16="http://schemas.microsoft.com/office/drawing/2014/main" id="{D9706004-AEB6-490A-84CE-131E18CF7191}"/>
                  </a:ext>
                </a:extLst>
              </p:cNvPr>
              <p:cNvSpPr/>
              <p:nvPr/>
            </p:nvSpPr>
            <p:spPr>
              <a:xfrm rot="1748784">
                <a:off x="4994371" y="166296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5" name="楕円 944">
                <a:extLst>
                  <a:ext uri="{FF2B5EF4-FFF2-40B4-BE49-F238E27FC236}">
                    <a16:creationId xmlns:a16="http://schemas.microsoft.com/office/drawing/2014/main" id="{8DC8639B-209E-4CC6-BD27-FB70699A45D1}"/>
                  </a:ext>
                </a:extLst>
              </p:cNvPr>
              <p:cNvSpPr/>
              <p:nvPr/>
            </p:nvSpPr>
            <p:spPr>
              <a:xfrm>
                <a:off x="5423652" y="2043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6" name="楕円 945">
                <a:extLst>
                  <a:ext uri="{FF2B5EF4-FFF2-40B4-BE49-F238E27FC236}">
                    <a16:creationId xmlns:a16="http://schemas.microsoft.com/office/drawing/2014/main" id="{02EAD98A-0828-48CE-9EE6-C7B3860443DE}"/>
                  </a:ext>
                </a:extLst>
              </p:cNvPr>
              <p:cNvSpPr/>
              <p:nvPr/>
            </p:nvSpPr>
            <p:spPr>
              <a:xfrm>
                <a:off x="5738422" y="21037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7" name="楕円 946">
                <a:extLst>
                  <a:ext uri="{FF2B5EF4-FFF2-40B4-BE49-F238E27FC236}">
                    <a16:creationId xmlns:a16="http://schemas.microsoft.com/office/drawing/2014/main" id="{7CEC4332-7C89-42F3-A496-A8C6371DD635}"/>
                  </a:ext>
                </a:extLst>
              </p:cNvPr>
              <p:cNvSpPr/>
              <p:nvPr/>
            </p:nvSpPr>
            <p:spPr>
              <a:xfrm>
                <a:off x="5044224" y="18345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8" name="楕円 947">
                <a:extLst>
                  <a:ext uri="{FF2B5EF4-FFF2-40B4-BE49-F238E27FC236}">
                    <a16:creationId xmlns:a16="http://schemas.microsoft.com/office/drawing/2014/main" id="{0CE50AE3-42CF-47D7-80C2-E8C6A87FDA66}"/>
                  </a:ext>
                </a:extLst>
              </p:cNvPr>
              <p:cNvSpPr/>
              <p:nvPr/>
            </p:nvSpPr>
            <p:spPr>
              <a:xfrm>
                <a:off x="5196624" y="19869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9" name="楕円 948">
                <a:extLst>
                  <a:ext uri="{FF2B5EF4-FFF2-40B4-BE49-F238E27FC236}">
                    <a16:creationId xmlns:a16="http://schemas.microsoft.com/office/drawing/2014/main" id="{D1D075EE-1E1B-4E60-A171-77365105F945}"/>
                  </a:ext>
                </a:extLst>
              </p:cNvPr>
              <p:cNvSpPr/>
              <p:nvPr/>
            </p:nvSpPr>
            <p:spPr>
              <a:xfrm>
                <a:off x="5349024" y="21393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0" name="楕円 949">
                <a:extLst>
                  <a:ext uri="{FF2B5EF4-FFF2-40B4-BE49-F238E27FC236}">
                    <a16:creationId xmlns:a16="http://schemas.microsoft.com/office/drawing/2014/main" id="{1C212D43-8C6D-4F1E-A57D-D91023714F3F}"/>
                  </a:ext>
                </a:extLst>
              </p:cNvPr>
              <p:cNvSpPr/>
              <p:nvPr/>
            </p:nvSpPr>
            <p:spPr>
              <a:xfrm>
                <a:off x="4861979" y="189227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1" name="楕円 950">
                <a:extLst>
                  <a:ext uri="{FF2B5EF4-FFF2-40B4-BE49-F238E27FC236}">
                    <a16:creationId xmlns:a16="http://schemas.microsoft.com/office/drawing/2014/main" id="{A726B294-D73B-427A-B74B-6C8C6A0460ED}"/>
                  </a:ext>
                </a:extLst>
              </p:cNvPr>
              <p:cNvSpPr/>
              <p:nvPr/>
            </p:nvSpPr>
            <p:spPr>
              <a:xfrm rot="1748784">
                <a:off x="5620758" y="1730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2" name="楕円 951">
                <a:extLst>
                  <a:ext uri="{FF2B5EF4-FFF2-40B4-BE49-F238E27FC236}">
                    <a16:creationId xmlns:a16="http://schemas.microsoft.com/office/drawing/2014/main" id="{1FCCC764-7C04-4850-8FE1-0EDB41EF172B}"/>
                  </a:ext>
                </a:extLst>
              </p:cNvPr>
              <p:cNvSpPr/>
              <p:nvPr/>
            </p:nvSpPr>
            <p:spPr>
              <a:xfrm>
                <a:off x="2281670" y="186921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3" name="楕円 952">
                <a:extLst>
                  <a:ext uri="{FF2B5EF4-FFF2-40B4-BE49-F238E27FC236}">
                    <a16:creationId xmlns:a16="http://schemas.microsoft.com/office/drawing/2014/main" id="{A9A80CBC-8B2A-47B0-AADD-625CFA022516}"/>
                  </a:ext>
                </a:extLst>
              </p:cNvPr>
              <p:cNvSpPr/>
              <p:nvPr/>
            </p:nvSpPr>
            <p:spPr>
              <a:xfrm>
                <a:off x="2735216" y="21421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4" name="楕円 953">
                <a:extLst>
                  <a:ext uri="{FF2B5EF4-FFF2-40B4-BE49-F238E27FC236}">
                    <a16:creationId xmlns:a16="http://schemas.microsoft.com/office/drawing/2014/main" id="{89BBCE86-99B5-4184-9A66-FEDD6961C731}"/>
                  </a:ext>
                </a:extLst>
              </p:cNvPr>
              <p:cNvSpPr/>
              <p:nvPr/>
            </p:nvSpPr>
            <p:spPr>
              <a:xfrm>
                <a:off x="2041018" y="18730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5" name="楕円 954">
                <a:extLst>
                  <a:ext uri="{FF2B5EF4-FFF2-40B4-BE49-F238E27FC236}">
                    <a16:creationId xmlns:a16="http://schemas.microsoft.com/office/drawing/2014/main" id="{4735836D-8F63-4542-A153-A1D9436B7650}"/>
                  </a:ext>
                </a:extLst>
              </p:cNvPr>
              <p:cNvSpPr/>
              <p:nvPr/>
            </p:nvSpPr>
            <p:spPr>
              <a:xfrm>
                <a:off x="2193418" y="2025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6" name="楕円 955">
                <a:extLst>
                  <a:ext uri="{FF2B5EF4-FFF2-40B4-BE49-F238E27FC236}">
                    <a16:creationId xmlns:a16="http://schemas.microsoft.com/office/drawing/2014/main" id="{597AAE9D-F0FD-4164-B579-0DBD44217489}"/>
                  </a:ext>
                </a:extLst>
              </p:cNvPr>
              <p:cNvSpPr/>
              <p:nvPr/>
            </p:nvSpPr>
            <p:spPr>
              <a:xfrm>
                <a:off x="2207041" y="19655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7" name="楕円 956">
                <a:extLst>
                  <a:ext uri="{FF2B5EF4-FFF2-40B4-BE49-F238E27FC236}">
                    <a16:creationId xmlns:a16="http://schemas.microsoft.com/office/drawing/2014/main" id="{35BAC04D-D808-437B-BE53-3A69F3D8932C}"/>
                  </a:ext>
                </a:extLst>
              </p:cNvPr>
              <p:cNvSpPr/>
              <p:nvPr/>
            </p:nvSpPr>
            <p:spPr>
              <a:xfrm>
                <a:off x="1858774" y="19307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8" name="楕円 957">
                <a:extLst>
                  <a:ext uri="{FF2B5EF4-FFF2-40B4-BE49-F238E27FC236}">
                    <a16:creationId xmlns:a16="http://schemas.microsoft.com/office/drawing/2014/main" id="{0D1B0665-A960-4771-84B8-95C6AE8449BC}"/>
                  </a:ext>
                </a:extLst>
              </p:cNvPr>
              <p:cNvSpPr/>
              <p:nvPr/>
            </p:nvSpPr>
            <p:spPr>
              <a:xfrm rot="1748784">
                <a:off x="2617553"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9" name="楕円 958">
                <a:extLst>
                  <a:ext uri="{FF2B5EF4-FFF2-40B4-BE49-F238E27FC236}">
                    <a16:creationId xmlns:a16="http://schemas.microsoft.com/office/drawing/2014/main" id="{AF42C3E3-897F-4B36-80E2-C0A12BD9EC9B}"/>
                  </a:ext>
                </a:extLst>
              </p:cNvPr>
              <p:cNvSpPr/>
              <p:nvPr/>
            </p:nvSpPr>
            <p:spPr>
              <a:xfrm>
                <a:off x="6198757" y="18665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0" name="楕円 959">
                <a:extLst>
                  <a:ext uri="{FF2B5EF4-FFF2-40B4-BE49-F238E27FC236}">
                    <a16:creationId xmlns:a16="http://schemas.microsoft.com/office/drawing/2014/main" id="{1F1D5560-DF80-4FD8-A17D-9506B3AA50DB}"/>
                  </a:ext>
                </a:extLst>
              </p:cNvPr>
              <p:cNvSpPr/>
              <p:nvPr/>
            </p:nvSpPr>
            <p:spPr>
              <a:xfrm>
                <a:off x="6513527" y="192718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1" name="楕円 960">
                <a:extLst>
                  <a:ext uri="{FF2B5EF4-FFF2-40B4-BE49-F238E27FC236}">
                    <a16:creationId xmlns:a16="http://schemas.microsoft.com/office/drawing/2014/main" id="{2633358D-362B-4FF4-BE71-D19FFFD14387}"/>
                  </a:ext>
                </a:extLst>
              </p:cNvPr>
              <p:cNvSpPr/>
              <p:nvPr/>
            </p:nvSpPr>
            <p:spPr>
              <a:xfrm>
                <a:off x="5819329" y="1658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2" name="楕円 961">
                <a:extLst>
                  <a:ext uri="{FF2B5EF4-FFF2-40B4-BE49-F238E27FC236}">
                    <a16:creationId xmlns:a16="http://schemas.microsoft.com/office/drawing/2014/main" id="{74E29CEF-CE93-4AEF-B32B-64D13D939109}"/>
                  </a:ext>
                </a:extLst>
              </p:cNvPr>
              <p:cNvSpPr/>
              <p:nvPr/>
            </p:nvSpPr>
            <p:spPr>
              <a:xfrm>
                <a:off x="5971729" y="1810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3" name="楕円 962">
                <a:extLst>
                  <a:ext uri="{FF2B5EF4-FFF2-40B4-BE49-F238E27FC236}">
                    <a16:creationId xmlns:a16="http://schemas.microsoft.com/office/drawing/2014/main" id="{26E691B0-7F90-47DB-B7C9-BEBB9C65C7E6}"/>
                  </a:ext>
                </a:extLst>
              </p:cNvPr>
              <p:cNvSpPr/>
              <p:nvPr/>
            </p:nvSpPr>
            <p:spPr>
              <a:xfrm>
                <a:off x="6124129" y="19628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4" name="楕円 963">
                <a:extLst>
                  <a:ext uri="{FF2B5EF4-FFF2-40B4-BE49-F238E27FC236}">
                    <a16:creationId xmlns:a16="http://schemas.microsoft.com/office/drawing/2014/main" id="{DEBED127-CF16-4DCA-926A-ABD64275FE6C}"/>
                  </a:ext>
                </a:extLst>
              </p:cNvPr>
              <p:cNvSpPr/>
              <p:nvPr/>
            </p:nvSpPr>
            <p:spPr>
              <a:xfrm>
                <a:off x="5637084" y="17157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5" name="楕円 964">
                <a:extLst>
                  <a:ext uri="{FF2B5EF4-FFF2-40B4-BE49-F238E27FC236}">
                    <a16:creationId xmlns:a16="http://schemas.microsoft.com/office/drawing/2014/main" id="{E2807AA7-5B26-4BBF-A1C7-41DFDC9D4319}"/>
                  </a:ext>
                </a:extLst>
              </p:cNvPr>
              <p:cNvSpPr/>
              <p:nvPr/>
            </p:nvSpPr>
            <p:spPr>
              <a:xfrm rot="1748784">
                <a:off x="6395863" y="155423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6" name="楕円 965">
                <a:extLst>
                  <a:ext uri="{FF2B5EF4-FFF2-40B4-BE49-F238E27FC236}">
                    <a16:creationId xmlns:a16="http://schemas.microsoft.com/office/drawing/2014/main" id="{71C2D958-5B28-4C1B-8CA3-B822F759BAA3}"/>
                  </a:ext>
                </a:extLst>
              </p:cNvPr>
              <p:cNvSpPr/>
              <p:nvPr/>
            </p:nvSpPr>
            <p:spPr>
              <a:xfrm>
                <a:off x="3112338" y="17599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7" name="楕円 966">
                <a:extLst>
                  <a:ext uri="{FF2B5EF4-FFF2-40B4-BE49-F238E27FC236}">
                    <a16:creationId xmlns:a16="http://schemas.microsoft.com/office/drawing/2014/main" id="{25A0B0B3-1969-41A4-A949-6967369E765F}"/>
                  </a:ext>
                </a:extLst>
              </p:cNvPr>
              <p:cNvSpPr/>
              <p:nvPr/>
            </p:nvSpPr>
            <p:spPr>
              <a:xfrm>
                <a:off x="3427108" y="18205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8" name="楕円 967">
                <a:extLst>
                  <a:ext uri="{FF2B5EF4-FFF2-40B4-BE49-F238E27FC236}">
                    <a16:creationId xmlns:a16="http://schemas.microsoft.com/office/drawing/2014/main" id="{7BFDB489-B8F5-4321-B726-E4950F12B7F8}"/>
                  </a:ext>
                </a:extLst>
              </p:cNvPr>
              <p:cNvSpPr/>
              <p:nvPr/>
            </p:nvSpPr>
            <p:spPr>
              <a:xfrm>
                <a:off x="3229945" y="1584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9" name="楕円 968">
                <a:extLst>
                  <a:ext uri="{FF2B5EF4-FFF2-40B4-BE49-F238E27FC236}">
                    <a16:creationId xmlns:a16="http://schemas.microsoft.com/office/drawing/2014/main" id="{1BDEC698-705E-4963-8A6B-9CE985827C9E}"/>
                  </a:ext>
                </a:extLst>
              </p:cNvPr>
              <p:cNvSpPr/>
              <p:nvPr/>
            </p:nvSpPr>
            <p:spPr>
              <a:xfrm>
                <a:off x="2990132" y="1678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0" name="楕円 969">
                <a:extLst>
                  <a:ext uri="{FF2B5EF4-FFF2-40B4-BE49-F238E27FC236}">
                    <a16:creationId xmlns:a16="http://schemas.microsoft.com/office/drawing/2014/main" id="{F28F17BA-067E-4FE3-9A3F-2FF7A64672B3}"/>
                  </a:ext>
                </a:extLst>
              </p:cNvPr>
              <p:cNvSpPr/>
              <p:nvPr/>
            </p:nvSpPr>
            <p:spPr>
              <a:xfrm>
                <a:off x="3413070" y="19862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1" name="楕円 970">
                <a:extLst>
                  <a:ext uri="{FF2B5EF4-FFF2-40B4-BE49-F238E27FC236}">
                    <a16:creationId xmlns:a16="http://schemas.microsoft.com/office/drawing/2014/main" id="{0B96D463-B0F5-4F17-9B50-84690E47EB55}"/>
                  </a:ext>
                </a:extLst>
              </p:cNvPr>
              <p:cNvSpPr/>
              <p:nvPr/>
            </p:nvSpPr>
            <p:spPr>
              <a:xfrm>
                <a:off x="2655488" y="158414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2" name="楕円 971">
                <a:extLst>
                  <a:ext uri="{FF2B5EF4-FFF2-40B4-BE49-F238E27FC236}">
                    <a16:creationId xmlns:a16="http://schemas.microsoft.com/office/drawing/2014/main" id="{F40923DC-625F-4DBD-BCDD-5F605D48F83A}"/>
                  </a:ext>
                </a:extLst>
              </p:cNvPr>
              <p:cNvSpPr/>
              <p:nvPr/>
            </p:nvSpPr>
            <p:spPr>
              <a:xfrm rot="1748784">
                <a:off x="3806481" y="14802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3" name="楕円 972">
                <a:extLst>
                  <a:ext uri="{FF2B5EF4-FFF2-40B4-BE49-F238E27FC236}">
                    <a16:creationId xmlns:a16="http://schemas.microsoft.com/office/drawing/2014/main" id="{3152D258-42A7-43D7-93DB-DA03F518FBC1}"/>
                  </a:ext>
                </a:extLst>
              </p:cNvPr>
              <p:cNvSpPr/>
              <p:nvPr/>
            </p:nvSpPr>
            <p:spPr>
              <a:xfrm>
                <a:off x="4476613" y="17737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4" name="楕円 973">
                <a:extLst>
                  <a:ext uri="{FF2B5EF4-FFF2-40B4-BE49-F238E27FC236}">
                    <a16:creationId xmlns:a16="http://schemas.microsoft.com/office/drawing/2014/main" id="{2E75C45C-7ED5-4851-97AA-D78E0A643CE3}"/>
                  </a:ext>
                </a:extLst>
              </p:cNvPr>
              <p:cNvSpPr/>
              <p:nvPr/>
            </p:nvSpPr>
            <p:spPr>
              <a:xfrm>
                <a:off x="4629013" y="19261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5" name="楕円 974">
                <a:extLst>
                  <a:ext uri="{FF2B5EF4-FFF2-40B4-BE49-F238E27FC236}">
                    <a16:creationId xmlns:a16="http://schemas.microsoft.com/office/drawing/2014/main" id="{FB3F3461-1A44-4FC8-9213-52F6BAAB8B34}"/>
                  </a:ext>
                </a:extLst>
              </p:cNvPr>
              <p:cNvSpPr/>
              <p:nvPr/>
            </p:nvSpPr>
            <p:spPr>
              <a:xfrm>
                <a:off x="4781413" y="20785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6" name="楕円 975">
                <a:extLst>
                  <a:ext uri="{FF2B5EF4-FFF2-40B4-BE49-F238E27FC236}">
                    <a16:creationId xmlns:a16="http://schemas.microsoft.com/office/drawing/2014/main" id="{115DBC42-FC9B-4079-B676-19809051BF1A}"/>
                  </a:ext>
                </a:extLst>
              </p:cNvPr>
              <p:cNvSpPr/>
              <p:nvPr/>
            </p:nvSpPr>
            <p:spPr>
              <a:xfrm rot="1748784">
                <a:off x="5510349" y="212714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7" name="楕円 976">
                <a:extLst>
                  <a:ext uri="{FF2B5EF4-FFF2-40B4-BE49-F238E27FC236}">
                    <a16:creationId xmlns:a16="http://schemas.microsoft.com/office/drawing/2014/main" id="{0064A4D7-E1FC-4A62-823B-0BC6E42C4ABB}"/>
                  </a:ext>
                </a:extLst>
              </p:cNvPr>
              <p:cNvSpPr/>
              <p:nvPr/>
            </p:nvSpPr>
            <p:spPr>
              <a:xfrm rot="1748784">
                <a:off x="5500380" y="15361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8" name="楕円 977">
                <a:extLst>
                  <a:ext uri="{FF2B5EF4-FFF2-40B4-BE49-F238E27FC236}">
                    <a16:creationId xmlns:a16="http://schemas.microsoft.com/office/drawing/2014/main" id="{4E379874-525B-41E9-9CC7-48D782FF0E54}"/>
                  </a:ext>
                </a:extLst>
              </p:cNvPr>
              <p:cNvSpPr/>
              <p:nvPr/>
            </p:nvSpPr>
            <p:spPr>
              <a:xfrm>
                <a:off x="5086214" y="15482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9" name="楕円 978">
                <a:extLst>
                  <a:ext uri="{FF2B5EF4-FFF2-40B4-BE49-F238E27FC236}">
                    <a16:creationId xmlns:a16="http://schemas.microsoft.com/office/drawing/2014/main" id="{665BCCB0-F643-43FE-A324-07F2DCBA4EB3}"/>
                  </a:ext>
                </a:extLst>
              </p:cNvPr>
              <p:cNvSpPr/>
              <p:nvPr/>
            </p:nvSpPr>
            <p:spPr>
              <a:xfrm>
                <a:off x="5238614" y="17006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0" name="楕円 979">
                <a:extLst>
                  <a:ext uri="{FF2B5EF4-FFF2-40B4-BE49-F238E27FC236}">
                    <a16:creationId xmlns:a16="http://schemas.microsoft.com/office/drawing/2014/main" id="{59C95C8E-8ABF-4E3A-BFCE-88A296739906}"/>
                  </a:ext>
                </a:extLst>
              </p:cNvPr>
              <p:cNvSpPr/>
              <p:nvPr/>
            </p:nvSpPr>
            <p:spPr>
              <a:xfrm>
                <a:off x="5391015" y="1853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1" name="楕円 980">
                <a:extLst>
                  <a:ext uri="{FF2B5EF4-FFF2-40B4-BE49-F238E27FC236}">
                    <a16:creationId xmlns:a16="http://schemas.microsoft.com/office/drawing/2014/main" id="{3F5B5BF6-7296-4BA7-8ECC-5CA6CB4C4099}"/>
                  </a:ext>
                </a:extLst>
              </p:cNvPr>
              <p:cNvSpPr/>
              <p:nvPr/>
            </p:nvSpPr>
            <p:spPr>
              <a:xfrm>
                <a:off x="5543415" y="20054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2" name="楕円 981">
                <a:extLst>
                  <a:ext uri="{FF2B5EF4-FFF2-40B4-BE49-F238E27FC236}">
                    <a16:creationId xmlns:a16="http://schemas.microsoft.com/office/drawing/2014/main" id="{2C806399-8128-4BE4-941A-720552A664AB}"/>
                  </a:ext>
                </a:extLst>
              </p:cNvPr>
              <p:cNvSpPr/>
              <p:nvPr/>
            </p:nvSpPr>
            <p:spPr>
              <a:xfrm>
                <a:off x="5056371" y="1758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3" name="楕円 982">
                <a:extLst>
                  <a:ext uri="{FF2B5EF4-FFF2-40B4-BE49-F238E27FC236}">
                    <a16:creationId xmlns:a16="http://schemas.microsoft.com/office/drawing/2014/main" id="{4080435E-5056-410E-9F1C-66F3F31A7E18}"/>
                  </a:ext>
                </a:extLst>
              </p:cNvPr>
              <p:cNvSpPr/>
              <p:nvPr/>
            </p:nvSpPr>
            <p:spPr>
              <a:xfrm>
                <a:off x="4666973" y="179402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4" name="楕円 983">
                <a:extLst>
                  <a:ext uri="{FF2B5EF4-FFF2-40B4-BE49-F238E27FC236}">
                    <a16:creationId xmlns:a16="http://schemas.microsoft.com/office/drawing/2014/main" id="{D0072924-6972-4E61-BA70-A784EBDDF77F}"/>
                  </a:ext>
                </a:extLst>
              </p:cNvPr>
              <p:cNvSpPr/>
              <p:nvPr/>
            </p:nvSpPr>
            <p:spPr>
              <a:xfrm rot="1748784">
                <a:off x="5273352" y="14801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5" name="楕円 984">
                <a:extLst>
                  <a:ext uri="{FF2B5EF4-FFF2-40B4-BE49-F238E27FC236}">
                    <a16:creationId xmlns:a16="http://schemas.microsoft.com/office/drawing/2014/main" id="{1DBC8B8A-0DE5-4FFF-865C-2A0453DED5B0}"/>
                  </a:ext>
                </a:extLst>
              </p:cNvPr>
              <p:cNvSpPr/>
              <p:nvPr/>
            </p:nvSpPr>
            <p:spPr>
              <a:xfrm rot="1748784">
                <a:off x="5425752" y="163250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6" name="楕円 985">
                <a:extLst>
                  <a:ext uri="{FF2B5EF4-FFF2-40B4-BE49-F238E27FC236}">
                    <a16:creationId xmlns:a16="http://schemas.microsoft.com/office/drawing/2014/main" id="{D02B2AE9-7213-4693-A250-42169CD57466}"/>
                  </a:ext>
                </a:extLst>
              </p:cNvPr>
              <p:cNvSpPr/>
              <p:nvPr/>
            </p:nvSpPr>
            <p:spPr>
              <a:xfrm>
                <a:off x="5001617" y="18887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7" name="楕円 986">
                <a:extLst>
                  <a:ext uri="{FF2B5EF4-FFF2-40B4-BE49-F238E27FC236}">
                    <a16:creationId xmlns:a16="http://schemas.microsoft.com/office/drawing/2014/main" id="{7B675D93-C925-40BF-9E84-6B441E28E0FF}"/>
                  </a:ext>
                </a:extLst>
              </p:cNvPr>
              <p:cNvSpPr/>
              <p:nvPr/>
            </p:nvSpPr>
            <p:spPr>
              <a:xfrm>
                <a:off x="5154017" y="20411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8" name="楕円 987">
                <a:extLst>
                  <a:ext uri="{FF2B5EF4-FFF2-40B4-BE49-F238E27FC236}">
                    <a16:creationId xmlns:a16="http://schemas.microsoft.com/office/drawing/2014/main" id="{9BBE02B1-FD91-4E0A-B19F-C659A7EE7912}"/>
                  </a:ext>
                </a:extLst>
              </p:cNvPr>
              <p:cNvSpPr/>
              <p:nvPr/>
            </p:nvSpPr>
            <p:spPr>
              <a:xfrm>
                <a:off x="5306417" y="21935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9" name="楕円 988">
                <a:extLst>
                  <a:ext uri="{FF2B5EF4-FFF2-40B4-BE49-F238E27FC236}">
                    <a16:creationId xmlns:a16="http://schemas.microsoft.com/office/drawing/2014/main" id="{963BC7DD-8368-41DD-8972-B14974A35E8C}"/>
                  </a:ext>
                </a:extLst>
              </p:cNvPr>
              <p:cNvSpPr/>
              <p:nvPr/>
            </p:nvSpPr>
            <p:spPr>
              <a:xfrm>
                <a:off x="4819373" y="194642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0" name="楕円 989">
                <a:extLst>
                  <a:ext uri="{FF2B5EF4-FFF2-40B4-BE49-F238E27FC236}">
                    <a16:creationId xmlns:a16="http://schemas.microsoft.com/office/drawing/2014/main" id="{60E70192-44C3-4063-941A-409188D15E1F}"/>
                  </a:ext>
                </a:extLst>
              </p:cNvPr>
              <p:cNvSpPr/>
              <p:nvPr/>
            </p:nvSpPr>
            <p:spPr>
              <a:xfrm>
                <a:off x="2754521" y="18926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1" name="楕円 990">
                <a:extLst>
                  <a:ext uri="{FF2B5EF4-FFF2-40B4-BE49-F238E27FC236}">
                    <a16:creationId xmlns:a16="http://schemas.microsoft.com/office/drawing/2014/main" id="{831BA002-2279-4D65-A8CE-664F99ECFE9F}"/>
                  </a:ext>
                </a:extLst>
              </p:cNvPr>
              <p:cNvSpPr/>
              <p:nvPr/>
            </p:nvSpPr>
            <p:spPr>
              <a:xfrm>
                <a:off x="2906922" y="204504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2" name="楕円 991">
                <a:extLst>
                  <a:ext uri="{FF2B5EF4-FFF2-40B4-BE49-F238E27FC236}">
                    <a16:creationId xmlns:a16="http://schemas.microsoft.com/office/drawing/2014/main" id="{14677840-993E-4775-A591-7E8413D7EA4E}"/>
                  </a:ext>
                </a:extLst>
              </p:cNvPr>
              <p:cNvSpPr/>
              <p:nvPr/>
            </p:nvSpPr>
            <p:spPr>
              <a:xfrm>
                <a:off x="3451535" y="22551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3" name="楕円 992">
                <a:extLst>
                  <a:ext uri="{FF2B5EF4-FFF2-40B4-BE49-F238E27FC236}">
                    <a16:creationId xmlns:a16="http://schemas.microsoft.com/office/drawing/2014/main" id="{E4CCFA41-9E58-4396-AB18-ED3B91BE6794}"/>
                  </a:ext>
                </a:extLst>
              </p:cNvPr>
              <p:cNvSpPr/>
              <p:nvPr/>
            </p:nvSpPr>
            <p:spPr>
              <a:xfrm rot="1748784">
                <a:off x="4180470" y="23036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4" name="楕円 993">
                <a:extLst>
                  <a:ext uri="{FF2B5EF4-FFF2-40B4-BE49-F238E27FC236}">
                    <a16:creationId xmlns:a16="http://schemas.microsoft.com/office/drawing/2014/main" id="{98C9E838-1AF3-466C-B8AC-7D8CFD4BAE0E}"/>
                  </a:ext>
                </a:extLst>
              </p:cNvPr>
              <p:cNvSpPr/>
              <p:nvPr/>
            </p:nvSpPr>
            <p:spPr>
              <a:xfrm rot="1748784">
                <a:off x="4170502" y="17127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5" name="楕円 994">
                <a:extLst>
                  <a:ext uri="{FF2B5EF4-FFF2-40B4-BE49-F238E27FC236}">
                    <a16:creationId xmlns:a16="http://schemas.microsoft.com/office/drawing/2014/main" id="{5FD2B3AF-A6EB-40F4-B590-FD97A5232804}"/>
                  </a:ext>
                </a:extLst>
              </p:cNvPr>
              <p:cNvSpPr/>
              <p:nvPr/>
            </p:nvSpPr>
            <p:spPr>
              <a:xfrm>
                <a:off x="3756336" y="172480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6" name="楕円 995">
                <a:extLst>
                  <a:ext uri="{FF2B5EF4-FFF2-40B4-BE49-F238E27FC236}">
                    <a16:creationId xmlns:a16="http://schemas.microsoft.com/office/drawing/2014/main" id="{A06E82D4-A0F2-4062-A6DC-7A4474DFBD3C}"/>
                  </a:ext>
                </a:extLst>
              </p:cNvPr>
              <p:cNvSpPr/>
              <p:nvPr/>
            </p:nvSpPr>
            <p:spPr>
              <a:xfrm>
                <a:off x="3411700" y="18445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7" name="楕円 996">
                <a:extLst>
                  <a:ext uri="{FF2B5EF4-FFF2-40B4-BE49-F238E27FC236}">
                    <a16:creationId xmlns:a16="http://schemas.microsoft.com/office/drawing/2014/main" id="{CE62E754-BF6F-4939-83BA-1275DCF38145}"/>
                  </a:ext>
                </a:extLst>
              </p:cNvPr>
              <p:cNvSpPr/>
              <p:nvPr/>
            </p:nvSpPr>
            <p:spPr>
              <a:xfrm>
                <a:off x="3564101" y="19969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8" name="楕円 997">
                <a:extLst>
                  <a:ext uri="{FF2B5EF4-FFF2-40B4-BE49-F238E27FC236}">
                    <a16:creationId xmlns:a16="http://schemas.microsoft.com/office/drawing/2014/main" id="{14478B2F-8ACA-4799-8053-384C05D740B9}"/>
                  </a:ext>
                </a:extLst>
              </p:cNvPr>
              <p:cNvSpPr/>
              <p:nvPr/>
            </p:nvSpPr>
            <p:spPr>
              <a:xfrm>
                <a:off x="4213537" y="21820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9" name="楕円 998">
                <a:extLst>
                  <a:ext uri="{FF2B5EF4-FFF2-40B4-BE49-F238E27FC236}">
                    <a16:creationId xmlns:a16="http://schemas.microsoft.com/office/drawing/2014/main" id="{80A56238-0555-4704-9D0D-27607866C2AD}"/>
                  </a:ext>
                </a:extLst>
              </p:cNvPr>
              <p:cNvSpPr/>
              <p:nvPr/>
            </p:nvSpPr>
            <p:spPr>
              <a:xfrm>
                <a:off x="3768284" y="19261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0" name="楕円 999">
                <a:extLst>
                  <a:ext uri="{FF2B5EF4-FFF2-40B4-BE49-F238E27FC236}">
                    <a16:creationId xmlns:a16="http://schemas.microsoft.com/office/drawing/2014/main" id="{8BDD9936-9991-46E4-A9DD-D16729BF1F15}"/>
                  </a:ext>
                </a:extLst>
              </p:cNvPr>
              <p:cNvSpPr/>
              <p:nvPr/>
            </p:nvSpPr>
            <p:spPr>
              <a:xfrm>
                <a:off x="2528863" y="21178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1" name="楕円 1000">
                <a:extLst>
                  <a:ext uri="{FF2B5EF4-FFF2-40B4-BE49-F238E27FC236}">
                    <a16:creationId xmlns:a16="http://schemas.microsoft.com/office/drawing/2014/main" id="{7D653EE4-276C-43E7-854A-996A448B4D93}"/>
                  </a:ext>
                </a:extLst>
              </p:cNvPr>
              <p:cNvSpPr/>
              <p:nvPr/>
            </p:nvSpPr>
            <p:spPr>
              <a:xfrm rot="1748784">
                <a:off x="3943473" y="16566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2" name="楕円 1001">
                <a:extLst>
                  <a:ext uri="{FF2B5EF4-FFF2-40B4-BE49-F238E27FC236}">
                    <a16:creationId xmlns:a16="http://schemas.microsoft.com/office/drawing/2014/main" id="{DD941385-CC4A-455A-B1C6-9BF149190BF2}"/>
                  </a:ext>
                </a:extLst>
              </p:cNvPr>
              <p:cNvSpPr/>
              <p:nvPr/>
            </p:nvSpPr>
            <p:spPr>
              <a:xfrm rot="1748784">
                <a:off x="3598837" y="1776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3" name="楕円 1002">
                <a:extLst>
                  <a:ext uri="{FF2B5EF4-FFF2-40B4-BE49-F238E27FC236}">
                    <a16:creationId xmlns:a16="http://schemas.microsoft.com/office/drawing/2014/main" id="{31AAEC67-BF52-47D3-97BA-ED4B4F47CF7A}"/>
                  </a:ext>
                </a:extLst>
              </p:cNvPr>
              <p:cNvSpPr/>
              <p:nvPr/>
            </p:nvSpPr>
            <p:spPr>
              <a:xfrm>
                <a:off x="3671739" y="20652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4" name="楕円 1003">
                <a:extLst>
                  <a:ext uri="{FF2B5EF4-FFF2-40B4-BE49-F238E27FC236}">
                    <a16:creationId xmlns:a16="http://schemas.microsoft.com/office/drawing/2014/main" id="{AB061E0F-7B28-47D1-9A71-FFA89A8A3C50}"/>
                  </a:ext>
                </a:extLst>
              </p:cNvPr>
              <p:cNvSpPr/>
              <p:nvPr/>
            </p:nvSpPr>
            <p:spPr>
              <a:xfrm>
                <a:off x="3824139" y="22176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5" name="楕円 1004">
                <a:extLst>
                  <a:ext uri="{FF2B5EF4-FFF2-40B4-BE49-F238E27FC236}">
                    <a16:creationId xmlns:a16="http://schemas.microsoft.com/office/drawing/2014/main" id="{DA215976-C94B-47AB-BD6F-8F40DD1ACB3A}"/>
                  </a:ext>
                </a:extLst>
              </p:cNvPr>
              <p:cNvSpPr/>
              <p:nvPr/>
            </p:nvSpPr>
            <p:spPr>
              <a:xfrm>
                <a:off x="3489494" y="212296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6" name="楕円 1005">
                <a:extLst>
                  <a:ext uri="{FF2B5EF4-FFF2-40B4-BE49-F238E27FC236}">
                    <a16:creationId xmlns:a16="http://schemas.microsoft.com/office/drawing/2014/main" id="{B54B4F10-7D1C-4BBA-9B5C-D08417DC5CAB}"/>
                  </a:ext>
                </a:extLst>
              </p:cNvPr>
              <p:cNvSpPr/>
              <p:nvPr/>
            </p:nvSpPr>
            <p:spPr>
              <a:xfrm>
                <a:off x="5944270" y="18147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7" name="楕円 1006">
                <a:extLst>
                  <a:ext uri="{FF2B5EF4-FFF2-40B4-BE49-F238E27FC236}">
                    <a16:creationId xmlns:a16="http://schemas.microsoft.com/office/drawing/2014/main" id="{EC173F0C-965B-4C93-A5FF-A7E7B37307D1}"/>
                  </a:ext>
                </a:extLst>
              </p:cNvPr>
              <p:cNvSpPr/>
              <p:nvPr/>
            </p:nvSpPr>
            <p:spPr>
              <a:xfrm>
                <a:off x="6096670" y="19671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8" name="楕円 1007">
                <a:extLst>
                  <a:ext uri="{FF2B5EF4-FFF2-40B4-BE49-F238E27FC236}">
                    <a16:creationId xmlns:a16="http://schemas.microsoft.com/office/drawing/2014/main" id="{A1235DFB-F6B1-4457-BB4B-CA93DDCBF2D5}"/>
                  </a:ext>
                </a:extLst>
              </p:cNvPr>
              <p:cNvSpPr/>
              <p:nvPr/>
            </p:nvSpPr>
            <p:spPr>
              <a:xfrm>
                <a:off x="6249070" y="211950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9" name="楕円 1008">
                <a:extLst>
                  <a:ext uri="{FF2B5EF4-FFF2-40B4-BE49-F238E27FC236}">
                    <a16:creationId xmlns:a16="http://schemas.microsoft.com/office/drawing/2014/main" id="{88F4565B-43A1-4995-8958-46A64F2EF680}"/>
                  </a:ext>
                </a:extLst>
              </p:cNvPr>
              <p:cNvSpPr/>
              <p:nvPr/>
            </p:nvSpPr>
            <p:spPr>
              <a:xfrm rot="1748784">
                <a:off x="6978005" y="21680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0" name="楕円 1009">
                <a:extLst>
                  <a:ext uri="{FF2B5EF4-FFF2-40B4-BE49-F238E27FC236}">
                    <a16:creationId xmlns:a16="http://schemas.microsoft.com/office/drawing/2014/main" id="{7D14958F-FFBF-4204-8020-33050FC80D1E}"/>
                  </a:ext>
                </a:extLst>
              </p:cNvPr>
              <p:cNvSpPr/>
              <p:nvPr/>
            </p:nvSpPr>
            <p:spPr>
              <a:xfrm rot="1748784">
                <a:off x="6968037" y="1577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1" name="楕円 1010">
                <a:extLst>
                  <a:ext uri="{FF2B5EF4-FFF2-40B4-BE49-F238E27FC236}">
                    <a16:creationId xmlns:a16="http://schemas.microsoft.com/office/drawing/2014/main" id="{6BAE28C4-A993-4992-9E0D-90F14AE226D2}"/>
                  </a:ext>
                </a:extLst>
              </p:cNvPr>
              <p:cNvSpPr/>
              <p:nvPr/>
            </p:nvSpPr>
            <p:spPr>
              <a:xfrm>
                <a:off x="6553871" y="158919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2" name="楕円 1011">
                <a:extLst>
                  <a:ext uri="{FF2B5EF4-FFF2-40B4-BE49-F238E27FC236}">
                    <a16:creationId xmlns:a16="http://schemas.microsoft.com/office/drawing/2014/main" id="{5AA48B5F-B773-4E27-B8A2-975FDF587EB0}"/>
                  </a:ext>
                </a:extLst>
              </p:cNvPr>
              <p:cNvSpPr/>
              <p:nvPr/>
            </p:nvSpPr>
            <p:spPr>
              <a:xfrm>
                <a:off x="6706271" y="17415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3" name="楕円 1012">
                <a:extLst>
                  <a:ext uri="{FF2B5EF4-FFF2-40B4-BE49-F238E27FC236}">
                    <a16:creationId xmlns:a16="http://schemas.microsoft.com/office/drawing/2014/main" id="{B007CAF4-69C7-4DB6-97CB-693491D26DC4}"/>
                  </a:ext>
                </a:extLst>
              </p:cNvPr>
              <p:cNvSpPr/>
              <p:nvPr/>
            </p:nvSpPr>
            <p:spPr>
              <a:xfrm>
                <a:off x="6858672" y="18939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4" name="楕円 1013">
                <a:extLst>
                  <a:ext uri="{FF2B5EF4-FFF2-40B4-BE49-F238E27FC236}">
                    <a16:creationId xmlns:a16="http://schemas.microsoft.com/office/drawing/2014/main" id="{D8EFC6E9-1B53-41CA-A9E1-19268253C315}"/>
                  </a:ext>
                </a:extLst>
              </p:cNvPr>
              <p:cNvSpPr/>
              <p:nvPr/>
            </p:nvSpPr>
            <p:spPr>
              <a:xfrm>
                <a:off x="7011072" y="204639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5" name="楕円 1014">
                <a:extLst>
                  <a:ext uri="{FF2B5EF4-FFF2-40B4-BE49-F238E27FC236}">
                    <a16:creationId xmlns:a16="http://schemas.microsoft.com/office/drawing/2014/main" id="{8C339BAB-CC20-4A92-8655-1054AA1A26CC}"/>
                  </a:ext>
                </a:extLst>
              </p:cNvPr>
              <p:cNvSpPr/>
              <p:nvPr/>
            </p:nvSpPr>
            <p:spPr>
              <a:xfrm>
                <a:off x="6524026" y="17992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6" name="楕円 1015">
                <a:extLst>
                  <a:ext uri="{FF2B5EF4-FFF2-40B4-BE49-F238E27FC236}">
                    <a16:creationId xmlns:a16="http://schemas.microsoft.com/office/drawing/2014/main" id="{172B1158-D9A4-4AA2-890A-A0F04EB8611D}"/>
                  </a:ext>
                </a:extLst>
              </p:cNvPr>
              <p:cNvSpPr/>
              <p:nvPr/>
            </p:nvSpPr>
            <p:spPr>
              <a:xfrm>
                <a:off x="6134628" y="1834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7" name="楕円 1016">
                <a:extLst>
                  <a:ext uri="{FF2B5EF4-FFF2-40B4-BE49-F238E27FC236}">
                    <a16:creationId xmlns:a16="http://schemas.microsoft.com/office/drawing/2014/main" id="{7E4AC545-FED0-4C1E-94DB-A51AC4DFEEA9}"/>
                  </a:ext>
                </a:extLst>
              </p:cNvPr>
              <p:cNvSpPr/>
              <p:nvPr/>
            </p:nvSpPr>
            <p:spPr>
              <a:xfrm rot="1748784">
                <a:off x="6741008" y="1521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8" name="楕円 1017">
                <a:extLst>
                  <a:ext uri="{FF2B5EF4-FFF2-40B4-BE49-F238E27FC236}">
                    <a16:creationId xmlns:a16="http://schemas.microsoft.com/office/drawing/2014/main" id="{0E7149FF-20C1-42F1-A017-F1778F6C11F0}"/>
                  </a:ext>
                </a:extLst>
              </p:cNvPr>
              <p:cNvSpPr/>
              <p:nvPr/>
            </p:nvSpPr>
            <p:spPr>
              <a:xfrm rot="1748784">
                <a:off x="6893408" y="1673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9" name="楕円 1018">
                <a:extLst>
                  <a:ext uri="{FF2B5EF4-FFF2-40B4-BE49-F238E27FC236}">
                    <a16:creationId xmlns:a16="http://schemas.microsoft.com/office/drawing/2014/main" id="{06284D0D-9D17-4375-8E32-644501DA9FA3}"/>
                  </a:ext>
                </a:extLst>
              </p:cNvPr>
              <p:cNvSpPr/>
              <p:nvPr/>
            </p:nvSpPr>
            <p:spPr>
              <a:xfrm>
                <a:off x="6469273" y="19296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0" name="楕円 1019">
                <a:extLst>
                  <a:ext uri="{FF2B5EF4-FFF2-40B4-BE49-F238E27FC236}">
                    <a16:creationId xmlns:a16="http://schemas.microsoft.com/office/drawing/2014/main" id="{2999F0E4-BBFE-4B3B-BE46-D264B87FF403}"/>
                  </a:ext>
                </a:extLst>
              </p:cNvPr>
              <p:cNvSpPr/>
              <p:nvPr/>
            </p:nvSpPr>
            <p:spPr>
              <a:xfrm>
                <a:off x="6621674" y="20820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1" name="楕円 1020">
                <a:extLst>
                  <a:ext uri="{FF2B5EF4-FFF2-40B4-BE49-F238E27FC236}">
                    <a16:creationId xmlns:a16="http://schemas.microsoft.com/office/drawing/2014/main" id="{A1876B16-850D-412A-92FB-C6763A0A3A83}"/>
                  </a:ext>
                </a:extLst>
              </p:cNvPr>
              <p:cNvSpPr/>
              <p:nvPr/>
            </p:nvSpPr>
            <p:spPr>
              <a:xfrm>
                <a:off x="6774074" y="22344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2" name="楕円 1021">
                <a:extLst>
                  <a:ext uri="{FF2B5EF4-FFF2-40B4-BE49-F238E27FC236}">
                    <a16:creationId xmlns:a16="http://schemas.microsoft.com/office/drawing/2014/main" id="{A3962AD6-9A5B-49AC-B184-29EB4CCD9EC2}"/>
                  </a:ext>
                </a:extLst>
              </p:cNvPr>
              <p:cNvSpPr/>
              <p:nvPr/>
            </p:nvSpPr>
            <p:spPr>
              <a:xfrm>
                <a:off x="6287028" y="1987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3" name="楕円 1022">
                <a:extLst>
                  <a:ext uri="{FF2B5EF4-FFF2-40B4-BE49-F238E27FC236}">
                    <a16:creationId xmlns:a16="http://schemas.microsoft.com/office/drawing/2014/main" id="{DF8295C9-59DD-4D18-9BC9-3F1F312ED6DF}"/>
                  </a:ext>
                </a:extLst>
              </p:cNvPr>
              <p:cNvSpPr/>
              <p:nvPr/>
            </p:nvSpPr>
            <p:spPr>
              <a:xfrm>
                <a:off x="3490321" y="18150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楕円 1023">
                <a:extLst>
                  <a:ext uri="{FF2B5EF4-FFF2-40B4-BE49-F238E27FC236}">
                    <a16:creationId xmlns:a16="http://schemas.microsoft.com/office/drawing/2014/main" id="{5C6372E4-848C-4EDD-B2FD-FF2C8B25EF11}"/>
                  </a:ext>
                </a:extLst>
              </p:cNvPr>
              <p:cNvSpPr/>
              <p:nvPr/>
            </p:nvSpPr>
            <p:spPr>
              <a:xfrm>
                <a:off x="3642721" y="19674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5" name="楕円 1024">
                <a:extLst>
                  <a:ext uri="{FF2B5EF4-FFF2-40B4-BE49-F238E27FC236}">
                    <a16:creationId xmlns:a16="http://schemas.microsoft.com/office/drawing/2014/main" id="{E310ABC6-59D8-42A1-B05C-7FDA62D4C58D}"/>
                  </a:ext>
                </a:extLst>
              </p:cNvPr>
              <p:cNvSpPr/>
              <p:nvPr/>
            </p:nvSpPr>
            <p:spPr>
              <a:xfrm>
                <a:off x="4292157" y="215248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楕円 1025">
                <a:extLst>
                  <a:ext uri="{FF2B5EF4-FFF2-40B4-BE49-F238E27FC236}">
                    <a16:creationId xmlns:a16="http://schemas.microsoft.com/office/drawing/2014/main" id="{4D1B4FDE-7AC6-451F-80BF-924483220B96}"/>
                  </a:ext>
                </a:extLst>
              </p:cNvPr>
              <p:cNvSpPr/>
              <p:nvPr/>
            </p:nvSpPr>
            <p:spPr>
              <a:xfrm rot="1748784">
                <a:off x="5021093" y="220106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7" name="楕円 1026">
                <a:extLst>
                  <a:ext uri="{FF2B5EF4-FFF2-40B4-BE49-F238E27FC236}">
                    <a16:creationId xmlns:a16="http://schemas.microsoft.com/office/drawing/2014/main" id="{89DE8BA3-BCA2-483A-93D9-F3CCA1906AC8}"/>
                  </a:ext>
                </a:extLst>
              </p:cNvPr>
              <p:cNvSpPr/>
              <p:nvPr/>
            </p:nvSpPr>
            <p:spPr>
              <a:xfrm rot="1748784">
                <a:off x="5011124" y="161008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8" name="楕円 1027">
                <a:extLst>
                  <a:ext uri="{FF2B5EF4-FFF2-40B4-BE49-F238E27FC236}">
                    <a16:creationId xmlns:a16="http://schemas.microsoft.com/office/drawing/2014/main" id="{C800B50D-A5AF-4817-B650-BDF3E923DEE8}"/>
                  </a:ext>
                </a:extLst>
              </p:cNvPr>
              <p:cNvSpPr/>
              <p:nvPr/>
            </p:nvSpPr>
            <p:spPr>
              <a:xfrm>
                <a:off x="4596958" y="16221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9" name="楕円 1028">
                <a:extLst>
                  <a:ext uri="{FF2B5EF4-FFF2-40B4-BE49-F238E27FC236}">
                    <a16:creationId xmlns:a16="http://schemas.microsoft.com/office/drawing/2014/main" id="{150ADA96-C9CD-498A-B3BD-38FBD23A457C}"/>
                  </a:ext>
                </a:extLst>
              </p:cNvPr>
              <p:cNvSpPr/>
              <p:nvPr/>
            </p:nvSpPr>
            <p:spPr>
              <a:xfrm>
                <a:off x="4749358" y="17745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0" name="楕円 1029">
                <a:extLst>
                  <a:ext uri="{FF2B5EF4-FFF2-40B4-BE49-F238E27FC236}">
                    <a16:creationId xmlns:a16="http://schemas.microsoft.com/office/drawing/2014/main" id="{5B377E4C-ECE8-4A5D-B079-5D6F24B895F4}"/>
                  </a:ext>
                </a:extLst>
              </p:cNvPr>
              <p:cNvSpPr/>
              <p:nvPr/>
            </p:nvSpPr>
            <p:spPr>
              <a:xfrm>
                <a:off x="4901759" y="192697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1" name="楕円 1030">
                <a:extLst>
                  <a:ext uri="{FF2B5EF4-FFF2-40B4-BE49-F238E27FC236}">
                    <a16:creationId xmlns:a16="http://schemas.microsoft.com/office/drawing/2014/main" id="{81C40C89-8520-41EC-B972-C8F87665CBDE}"/>
                  </a:ext>
                </a:extLst>
              </p:cNvPr>
              <p:cNvSpPr/>
              <p:nvPr/>
            </p:nvSpPr>
            <p:spPr>
              <a:xfrm>
                <a:off x="5054159" y="207937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楕円 1031">
                <a:extLst>
                  <a:ext uri="{FF2B5EF4-FFF2-40B4-BE49-F238E27FC236}">
                    <a16:creationId xmlns:a16="http://schemas.microsoft.com/office/drawing/2014/main" id="{F33F8AFB-333E-4F7C-9AF2-3D68142C2146}"/>
                  </a:ext>
                </a:extLst>
              </p:cNvPr>
              <p:cNvSpPr/>
              <p:nvPr/>
            </p:nvSpPr>
            <p:spPr>
              <a:xfrm>
                <a:off x="4567115" y="18322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楕円 1032">
                <a:extLst>
                  <a:ext uri="{FF2B5EF4-FFF2-40B4-BE49-F238E27FC236}">
                    <a16:creationId xmlns:a16="http://schemas.microsoft.com/office/drawing/2014/main" id="{C44A2D30-E64F-4FCD-8C80-255CD36A5F7B}"/>
                  </a:ext>
                </a:extLst>
              </p:cNvPr>
              <p:cNvSpPr/>
              <p:nvPr/>
            </p:nvSpPr>
            <p:spPr>
              <a:xfrm>
                <a:off x="3623377" y="17851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4" name="楕円 1033">
                <a:extLst>
                  <a:ext uri="{FF2B5EF4-FFF2-40B4-BE49-F238E27FC236}">
                    <a16:creationId xmlns:a16="http://schemas.microsoft.com/office/drawing/2014/main" id="{AAE12A86-70C2-4D36-9CD8-6E11889251CB}"/>
                  </a:ext>
                </a:extLst>
              </p:cNvPr>
              <p:cNvSpPr/>
              <p:nvPr/>
            </p:nvSpPr>
            <p:spPr>
              <a:xfrm rot="1748784">
                <a:off x="4784096" y="15540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5" name="楕円 1034">
                <a:extLst>
                  <a:ext uri="{FF2B5EF4-FFF2-40B4-BE49-F238E27FC236}">
                    <a16:creationId xmlns:a16="http://schemas.microsoft.com/office/drawing/2014/main" id="{CEEE9010-AE73-4E06-8A1D-D56067ADDC31}"/>
                  </a:ext>
                </a:extLst>
              </p:cNvPr>
              <p:cNvSpPr/>
              <p:nvPr/>
            </p:nvSpPr>
            <p:spPr>
              <a:xfrm rot="1748784">
                <a:off x="4936496" y="17064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6" name="楕円 1035">
                <a:extLst>
                  <a:ext uri="{FF2B5EF4-FFF2-40B4-BE49-F238E27FC236}">
                    <a16:creationId xmlns:a16="http://schemas.microsoft.com/office/drawing/2014/main" id="{91868458-CFF4-4200-8F0F-99042F9D18D8}"/>
                  </a:ext>
                </a:extLst>
              </p:cNvPr>
              <p:cNvSpPr/>
              <p:nvPr/>
            </p:nvSpPr>
            <p:spPr>
              <a:xfrm>
                <a:off x="4512361" y="19626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7" name="楕円 1036">
                <a:extLst>
                  <a:ext uri="{FF2B5EF4-FFF2-40B4-BE49-F238E27FC236}">
                    <a16:creationId xmlns:a16="http://schemas.microsoft.com/office/drawing/2014/main" id="{46135DCE-4FCC-4F5B-AAAF-8B0DF0B92D6A}"/>
                  </a:ext>
                </a:extLst>
              </p:cNvPr>
              <p:cNvSpPr/>
              <p:nvPr/>
            </p:nvSpPr>
            <p:spPr>
              <a:xfrm>
                <a:off x="4664761" y="21150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楕円 1037">
                <a:extLst>
                  <a:ext uri="{FF2B5EF4-FFF2-40B4-BE49-F238E27FC236}">
                    <a16:creationId xmlns:a16="http://schemas.microsoft.com/office/drawing/2014/main" id="{0A9A86B6-31C6-4B71-8172-32523BECC2C4}"/>
                  </a:ext>
                </a:extLst>
              </p:cNvPr>
              <p:cNvSpPr/>
              <p:nvPr/>
            </p:nvSpPr>
            <p:spPr>
              <a:xfrm>
                <a:off x="4817161" y="226744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9" name="楕円 1038">
                <a:extLst>
                  <a:ext uri="{FF2B5EF4-FFF2-40B4-BE49-F238E27FC236}">
                    <a16:creationId xmlns:a16="http://schemas.microsoft.com/office/drawing/2014/main" id="{1715D373-F77B-42F4-AEA7-B98F79ADB28F}"/>
                  </a:ext>
                </a:extLst>
              </p:cNvPr>
              <p:cNvSpPr/>
              <p:nvPr/>
            </p:nvSpPr>
            <p:spPr>
              <a:xfrm>
                <a:off x="4330117" y="20203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0" name="楕円 1039">
                <a:extLst>
                  <a:ext uri="{FF2B5EF4-FFF2-40B4-BE49-F238E27FC236}">
                    <a16:creationId xmlns:a16="http://schemas.microsoft.com/office/drawing/2014/main" id="{71DC762A-BDB7-4829-B9AD-6CA744AABD8C}"/>
                  </a:ext>
                </a:extLst>
              </p:cNvPr>
              <p:cNvSpPr/>
              <p:nvPr/>
            </p:nvSpPr>
            <p:spPr>
              <a:xfrm>
                <a:off x="1668414" y="19104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1" name="楕円 1040">
                <a:extLst>
                  <a:ext uri="{FF2B5EF4-FFF2-40B4-BE49-F238E27FC236}">
                    <a16:creationId xmlns:a16="http://schemas.microsoft.com/office/drawing/2014/main" id="{DBE8EF45-8D96-4A5A-A480-D2877FE04BBB}"/>
                  </a:ext>
                </a:extLst>
              </p:cNvPr>
              <p:cNvSpPr/>
              <p:nvPr/>
            </p:nvSpPr>
            <p:spPr>
              <a:xfrm>
                <a:off x="1820814" y="20628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2" name="楕円 1041">
                <a:extLst>
                  <a:ext uri="{FF2B5EF4-FFF2-40B4-BE49-F238E27FC236}">
                    <a16:creationId xmlns:a16="http://schemas.microsoft.com/office/drawing/2014/main" id="{5F9E15C8-A433-448E-A4E2-15B90826E975}"/>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3" name="楕円 1042">
                <a:extLst>
                  <a:ext uri="{FF2B5EF4-FFF2-40B4-BE49-F238E27FC236}">
                    <a16:creationId xmlns:a16="http://schemas.microsoft.com/office/drawing/2014/main" id="{B8AB7705-1825-4A41-94C3-D13EDABDC0C1}"/>
                  </a:ext>
                </a:extLst>
              </p:cNvPr>
              <p:cNvSpPr/>
              <p:nvPr/>
            </p:nvSpPr>
            <p:spPr>
              <a:xfrm rot="1748784">
                <a:off x="2702150" y="22638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楕円 1043">
                <a:extLst>
                  <a:ext uri="{FF2B5EF4-FFF2-40B4-BE49-F238E27FC236}">
                    <a16:creationId xmlns:a16="http://schemas.microsoft.com/office/drawing/2014/main" id="{BF8AD4BD-4105-406A-8708-0C24C9DA8163}"/>
                  </a:ext>
                </a:extLst>
              </p:cNvPr>
              <p:cNvSpPr/>
              <p:nvPr/>
            </p:nvSpPr>
            <p:spPr>
              <a:xfrm rot="1748784">
                <a:off x="2692181" y="16728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楕円 1044">
                <a:extLst>
                  <a:ext uri="{FF2B5EF4-FFF2-40B4-BE49-F238E27FC236}">
                    <a16:creationId xmlns:a16="http://schemas.microsoft.com/office/drawing/2014/main" id="{C90364AA-5713-46B4-83BD-DE89D5E2DC5D}"/>
                  </a:ext>
                </a:extLst>
              </p:cNvPr>
              <p:cNvSpPr/>
              <p:nvPr/>
            </p:nvSpPr>
            <p:spPr>
              <a:xfrm>
                <a:off x="2278015" y="16849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楕円 1045">
                <a:extLst>
                  <a:ext uri="{FF2B5EF4-FFF2-40B4-BE49-F238E27FC236}">
                    <a16:creationId xmlns:a16="http://schemas.microsoft.com/office/drawing/2014/main" id="{3CCEB57A-09E9-4340-9F6A-D9A7586DCF75}"/>
                  </a:ext>
                </a:extLst>
              </p:cNvPr>
              <p:cNvSpPr/>
              <p:nvPr/>
            </p:nvSpPr>
            <p:spPr>
              <a:xfrm>
                <a:off x="2430415" y="18373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楕円 1046">
                <a:extLst>
                  <a:ext uri="{FF2B5EF4-FFF2-40B4-BE49-F238E27FC236}">
                    <a16:creationId xmlns:a16="http://schemas.microsoft.com/office/drawing/2014/main" id="{68208B75-CE0A-4642-885D-77907C056D19}"/>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8" name="楕円 1047">
                <a:extLst>
                  <a:ext uri="{FF2B5EF4-FFF2-40B4-BE49-F238E27FC236}">
                    <a16:creationId xmlns:a16="http://schemas.microsoft.com/office/drawing/2014/main" id="{E5CF97DB-24A7-4FCF-847C-978BA62B83AA}"/>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9" name="楕円 1048">
                <a:extLst>
                  <a:ext uri="{FF2B5EF4-FFF2-40B4-BE49-F238E27FC236}">
                    <a16:creationId xmlns:a16="http://schemas.microsoft.com/office/drawing/2014/main" id="{BCA4BBD4-076B-4094-AEE9-DEDAF2A5F944}"/>
                  </a:ext>
                </a:extLst>
              </p:cNvPr>
              <p:cNvSpPr/>
              <p:nvPr/>
            </p:nvSpPr>
            <p:spPr>
              <a:xfrm>
                <a:off x="2248171" y="189503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0" name="楕円 1049">
                <a:extLst>
                  <a:ext uri="{FF2B5EF4-FFF2-40B4-BE49-F238E27FC236}">
                    <a16:creationId xmlns:a16="http://schemas.microsoft.com/office/drawing/2014/main" id="{22EBFE82-AD8D-47AA-8F78-066030CC6FED}"/>
                  </a:ext>
                </a:extLst>
              </p:cNvPr>
              <p:cNvSpPr/>
              <p:nvPr/>
            </p:nvSpPr>
            <p:spPr>
              <a:xfrm>
                <a:off x="1858774" y="19307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1" name="楕円 1050">
                <a:extLst>
                  <a:ext uri="{FF2B5EF4-FFF2-40B4-BE49-F238E27FC236}">
                    <a16:creationId xmlns:a16="http://schemas.microsoft.com/office/drawing/2014/main" id="{DA79C00D-250B-48E2-B895-D0BCDA3E223C}"/>
                  </a:ext>
                </a:extLst>
              </p:cNvPr>
              <p:cNvSpPr/>
              <p:nvPr/>
            </p:nvSpPr>
            <p:spPr>
              <a:xfrm rot="1748784">
                <a:off x="2465153" y="16167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楕円 1051">
                <a:extLst>
                  <a:ext uri="{FF2B5EF4-FFF2-40B4-BE49-F238E27FC236}">
                    <a16:creationId xmlns:a16="http://schemas.microsoft.com/office/drawing/2014/main" id="{6590DBCF-F4FF-4B9A-90F8-146BE0EC01DA}"/>
                  </a:ext>
                </a:extLst>
              </p:cNvPr>
              <p:cNvSpPr/>
              <p:nvPr/>
            </p:nvSpPr>
            <p:spPr>
              <a:xfrm rot="1748784">
                <a:off x="2617553" y="17691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3" name="楕円 1052">
                <a:extLst>
                  <a:ext uri="{FF2B5EF4-FFF2-40B4-BE49-F238E27FC236}">
                    <a16:creationId xmlns:a16="http://schemas.microsoft.com/office/drawing/2014/main" id="{46C0097E-BD60-4CBA-B0F5-1051E6C74DC0}"/>
                  </a:ext>
                </a:extLst>
              </p:cNvPr>
              <p:cNvSpPr/>
              <p:nvPr/>
            </p:nvSpPr>
            <p:spPr>
              <a:xfrm>
                <a:off x="2193418" y="20254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楕円 1053">
                <a:extLst>
                  <a:ext uri="{FF2B5EF4-FFF2-40B4-BE49-F238E27FC236}">
                    <a16:creationId xmlns:a16="http://schemas.microsoft.com/office/drawing/2014/main" id="{33BBCBE2-7158-4FA9-8457-4F21A2BE8722}"/>
                  </a:ext>
                </a:extLst>
              </p:cNvPr>
              <p:cNvSpPr/>
              <p:nvPr/>
            </p:nvSpPr>
            <p:spPr>
              <a:xfrm>
                <a:off x="2207040" y="196555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5" name="楕円 1054">
                <a:extLst>
                  <a:ext uri="{FF2B5EF4-FFF2-40B4-BE49-F238E27FC236}">
                    <a16:creationId xmlns:a16="http://schemas.microsoft.com/office/drawing/2014/main" id="{3E73864C-BECB-4820-9BE7-469A9909E856}"/>
                  </a:ext>
                </a:extLst>
              </p:cNvPr>
              <p:cNvSpPr/>
              <p:nvPr/>
            </p:nvSpPr>
            <p:spPr>
              <a:xfrm>
                <a:off x="2359442" y="21179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6" name="楕円 1055">
                <a:extLst>
                  <a:ext uri="{FF2B5EF4-FFF2-40B4-BE49-F238E27FC236}">
                    <a16:creationId xmlns:a16="http://schemas.microsoft.com/office/drawing/2014/main" id="{0135DC14-C4FC-43EB-B6F5-5977073F7A25}"/>
                  </a:ext>
                </a:extLst>
              </p:cNvPr>
              <p:cNvSpPr/>
              <p:nvPr/>
            </p:nvSpPr>
            <p:spPr>
              <a:xfrm>
                <a:off x="2011174" y="208310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楕円 1056">
                <a:extLst>
                  <a:ext uri="{FF2B5EF4-FFF2-40B4-BE49-F238E27FC236}">
                    <a16:creationId xmlns:a16="http://schemas.microsoft.com/office/drawing/2014/main" id="{044C0E02-B0E8-4C74-B9CF-7B4CAEF61FD8}"/>
                  </a:ext>
                </a:extLst>
              </p:cNvPr>
              <p:cNvSpPr/>
              <p:nvPr/>
            </p:nvSpPr>
            <p:spPr>
              <a:xfrm>
                <a:off x="5168722" y="18441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8" name="楕円 1057">
                <a:extLst>
                  <a:ext uri="{FF2B5EF4-FFF2-40B4-BE49-F238E27FC236}">
                    <a16:creationId xmlns:a16="http://schemas.microsoft.com/office/drawing/2014/main" id="{6F3528E2-9AAE-4F5E-B9C7-1BB0A9E0DD6D}"/>
                  </a:ext>
                </a:extLst>
              </p:cNvPr>
              <p:cNvSpPr/>
              <p:nvPr/>
            </p:nvSpPr>
            <p:spPr>
              <a:xfrm>
                <a:off x="5321122" y="19965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 name="楕円 1058">
                <a:extLst>
                  <a:ext uri="{FF2B5EF4-FFF2-40B4-BE49-F238E27FC236}">
                    <a16:creationId xmlns:a16="http://schemas.microsoft.com/office/drawing/2014/main" id="{0B6BB795-23DA-46DF-8CC8-11ECB41188BA}"/>
                  </a:ext>
                </a:extLst>
              </p:cNvPr>
              <p:cNvSpPr/>
              <p:nvPr/>
            </p:nvSpPr>
            <p:spPr>
              <a:xfrm>
                <a:off x="5473522" y="214895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楕円 1059">
                <a:extLst>
                  <a:ext uri="{FF2B5EF4-FFF2-40B4-BE49-F238E27FC236}">
                    <a16:creationId xmlns:a16="http://schemas.microsoft.com/office/drawing/2014/main" id="{9779FF77-9DFD-4347-BEF1-6871181D000C}"/>
                  </a:ext>
                </a:extLst>
              </p:cNvPr>
              <p:cNvSpPr/>
              <p:nvPr/>
            </p:nvSpPr>
            <p:spPr>
              <a:xfrm rot="1748784">
                <a:off x="6202457" y="21975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1" name="楕円 1060">
                <a:extLst>
                  <a:ext uri="{FF2B5EF4-FFF2-40B4-BE49-F238E27FC236}">
                    <a16:creationId xmlns:a16="http://schemas.microsoft.com/office/drawing/2014/main" id="{B805B8FC-F595-4011-ABA9-C31252DCA99F}"/>
                  </a:ext>
                </a:extLst>
              </p:cNvPr>
              <p:cNvSpPr/>
              <p:nvPr/>
            </p:nvSpPr>
            <p:spPr>
              <a:xfrm rot="1748784">
                <a:off x="6192489" y="16065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2" name="楕円 1061">
                <a:extLst>
                  <a:ext uri="{FF2B5EF4-FFF2-40B4-BE49-F238E27FC236}">
                    <a16:creationId xmlns:a16="http://schemas.microsoft.com/office/drawing/2014/main" id="{E4C83CB4-7D12-4A6D-B0D9-444E7E53791D}"/>
                  </a:ext>
                </a:extLst>
              </p:cNvPr>
              <p:cNvSpPr/>
              <p:nvPr/>
            </p:nvSpPr>
            <p:spPr>
              <a:xfrm>
                <a:off x="5778323" y="16186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3" name="楕円 1062">
                <a:extLst>
                  <a:ext uri="{FF2B5EF4-FFF2-40B4-BE49-F238E27FC236}">
                    <a16:creationId xmlns:a16="http://schemas.microsoft.com/office/drawing/2014/main" id="{6CDF8147-FAE2-44FA-9318-B690D2A6C4B0}"/>
                  </a:ext>
                </a:extLst>
              </p:cNvPr>
              <p:cNvSpPr/>
              <p:nvPr/>
            </p:nvSpPr>
            <p:spPr>
              <a:xfrm>
                <a:off x="5930723" y="17710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4" name="楕円 1063">
                <a:extLst>
                  <a:ext uri="{FF2B5EF4-FFF2-40B4-BE49-F238E27FC236}">
                    <a16:creationId xmlns:a16="http://schemas.microsoft.com/office/drawing/2014/main" id="{141C388F-BADD-4203-B6C3-17047C9A34C5}"/>
                  </a:ext>
                </a:extLst>
              </p:cNvPr>
              <p:cNvSpPr/>
              <p:nvPr/>
            </p:nvSpPr>
            <p:spPr>
              <a:xfrm>
                <a:off x="6083123" y="19234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5" name="楕円 1064">
                <a:extLst>
                  <a:ext uri="{FF2B5EF4-FFF2-40B4-BE49-F238E27FC236}">
                    <a16:creationId xmlns:a16="http://schemas.microsoft.com/office/drawing/2014/main" id="{7A48529D-52FF-4F2A-B129-27B9171D877E}"/>
                  </a:ext>
                </a:extLst>
              </p:cNvPr>
              <p:cNvSpPr/>
              <p:nvPr/>
            </p:nvSpPr>
            <p:spPr>
              <a:xfrm>
                <a:off x="6235524" y="20758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6" name="楕円 1065">
                <a:extLst>
                  <a:ext uri="{FF2B5EF4-FFF2-40B4-BE49-F238E27FC236}">
                    <a16:creationId xmlns:a16="http://schemas.microsoft.com/office/drawing/2014/main" id="{2917B589-2D15-4215-A951-8EEF8CE559E6}"/>
                  </a:ext>
                </a:extLst>
              </p:cNvPr>
              <p:cNvSpPr/>
              <p:nvPr/>
            </p:nvSpPr>
            <p:spPr>
              <a:xfrm>
                <a:off x="5748478" y="182873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楕円 1066">
                <a:extLst>
                  <a:ext uri="{FF2B5EF4-FFF2-40B4-BE49-F238E27FC236}">
                    <a16:creationId xmlns:a16="http://schemas.microsoft.com/office/drawing/2014/main" id="{D17245F1-F5C9-42EB-BFC0-E5DA1BDA7FEB}"/>
                  </a:ext>
                </a:extLst>
              </p:cNvPr>
              <p:cNvSpPr/>
              <p:nvPr/>
            </p:nvSpPr>
            <p:spPr>
              <a:xfrm>
                <a:off x="5359080" y="18644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楕円 1067">
                <a:extLst>
                  <a:ext uri="{FF2B5EF4-FFF2-40B4-BE49-F238E27FC236}">
                    <a16:creationId xmlns:a16="http://schemas.microsoft.com/office/drawing/2014/main" id="{A51E1799-9882-441C-91B9-BE034D7A7715}"/>
                  </a:ext>
                </a:extLst>
              </p:cNvPr>
              <p:cNvSpPr/>
              <p:nvPr/>
            </p:nvSpPr>
            <p:spPr>
              <a:xfrm rot="1748784">
                <a:off x="5965460" y="15504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9" name="楕円 1068">
                <a:extLst>
                  <a:ext uri="{FF2B5EF4-FFF2-40B4-BE49-F238E27FC236}">
                    <a16:creationId xmlns:a16="http://schemas.microsoft.com/office/drawing/2014/main" id="{8D4ABD6E-55DD-4045-AC53-EA9633E6C6FF}"/>
                  </a:ext>
                </a:extLst>
              </p:cNvPr>
              <p:cNvSpPr/>
              <p:nvPr/>
            </p:nvSpPr>
            <p:spPr>
              <a:xfrm rot="1748784">
                <a:off x="6117860" y="170289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0" name="楕円 1069">
                <a:extLst>
                  <a:ext uri="{FF2B5EF4-FFF2-40B4-BE49-F238E27FC236}">
                    <a16:creationId xmlns:a16="http://schemas.microsoft.com/office/drawing/2014/main" id="{5E46EBD3-ED53-4E40-AB9A-9C9F0B3A674E}"/>
                  </a:ext>
                </a:extLst>
              </p:cNvPr>
              <p:cNvSpPr/>
              <p:nvPr/>
            </p:nvSpPr>
            <p:spPr>
              <a:xfrm>
                <a:off x="5693726" y="19591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1" name="楕円 1070">
                <a:extLst>
                  <a:ext uri="{FF2B5EF4-FFF2-40B4-BE49-F238E27FC236}">
                    <a16:creationId xmlns:a16="http://schemas.microsoft.com/office/drawing/2014/main" id="{355D81D9-6BF1-4DF2-AE29-A5CD9860CAD9}"/>
                  </a:ext>
                </a:extLst>
              </p:cNvPr>
              <p:cNvSpPr/>
              <p:nvPr/>
            </p:nvSpPr>
            <p:spPr>
              <a:xfrm>
                <a:off x="5846126" y="211151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楕円 1071">
                <a:extLst>
                  <a:ext uri="{FF2B5EF4-FFF2-40B4-BE49-F238E27FC236}">
                    <a16:creationId xmlns:a16="http://schemas.microsoft.com/office/drawing/2014/main" id="{2C41D8AE-47FB-4D05-969E-0A72E0D47DFE}"/>
                  </a:ext>
                </a:extLst>
              </p:cNvPr>
              <p:cNvSpPr/>
              <p:nvPr/>
            </p:nvSpPr>
            <p:spPr>
              <a:xfrm>
                <a:off x="5998526" y="226391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楕円 1072">
                <a:extLst>
                  <a:ext uri="{FF2B5EF4-FFF2-40B4-BE49-F238E27FC236}">
                    <a16:creationId xmlns:a16="http://schemas.microsoft.com/office/drawing/2014/main" id="{DA3CB5A6-F2B5-4106-8873-33594F4C321A}"/>
                  </a:ext>
                </a:extLst>
              </p:cNvPr>
              <p:cNvSpPr/>
              <p:nvPr/>
            </p:nvSpPr>
            <p:spPr>
              <a:xfrm>
                <a:off x="5511481" y="201680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4" name="楕円 1073">
                <a:extLst>
                  <a:ext uri="{FF2B5EF4-FFF2-40B4-BE49-F238E27FC236}">
                    <a16:creationId xmlns:a16="http://schemas.microsoft.com/office/drawing/2014/main" id="{6ED92811-9756-43AF-BCFB-2089C43F45C2}"/>
                  </a:ext>
                </a:extLst>
              </p:cNvPr>
              <p:cNvSpPr/>
              <p:nvPr/>
            </p:nvSpPr>
            <p:spPr>
              <a:xfrm>
                <a:off x="3527098" y="19570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5" name="楕円 1074">
                <a:extLst>
                  <a:ext uri="{FF2B5EF4-FFF2-40B4-BE49-F238E27FC236}">
                    <a16:creationId xmlns:a16="http://schemas.microsoft.com/office/drawing/2014/main" id="{01F2F8F4-2BD5-4E05-91E1-E87DCA4A3B8F}"/>
                  </a:ext>
                </a:extLst>
              </p:cNvPr>
              <p:cNvSpPr/>
              <p:nvPr/>
            </p:nvSpPr>
            <p:spPr>
              <a:xfrm>
                <a:off x="4176535"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6" name="楕円 1075">
                <a:extLst>
                  <a:ext uri="{FF2B5EF4-FFF2-40B4-BE49-F238E27FC236}">
                    <a16:creationId xmlns:a16="http://schemas.microsoft.com/office/drawing/2014/main" id="{1539299B-48E7-4F29-A4BA-41319494CE73}"/>
                  </a:ext>
                </a:extLst>
              </p:cNvPr>
              <p:cNvSpPr/>
              <p:nvPr/>
            </p:nvSpPr>
            <p:spPr>
              <a:xfrm>
                <a:off x="4328935" y="22945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7" name="楕円 1076">
                <a:extLst>
                  <a:ext uri="{FF2B5EF4-FFF2-40B4-BE49-F238E27FC236}">
                    <a16:creationId xmlns:a16="http://schemas.microsoft.com/office/drawing/2014/main" id="{13E579DC-5497-44FD-9885-BCA93672A13D}"/>
                  </a:ext>
                </a:extLst>
              </p:cNvPr>
              <p:cNvSpPr/>
              <p:nvPr/>
            </p:nvSpPr>
            <p:spPr>
              <a:xfrm rot="1748784">
                <a:off x="5047901" y="175214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8" name="楕円 1077">
                <a:extLst>
                  <a:ext uri="{FF2B5EF4-FFF2-40B4-BE49-F238E27FC236}">
                    <a16:creationId xmlns:a16="http://schemas.microsoft.com/office/drawing/2014/main" id="{791DA4C4-67CC-4968-8EDF-587E2AE673A8}"/>
                  </a:ext>
                </a:extLst>
              </p:cNvPr>
              <p:cNvSpPr/>
              <p:nvPr/>
            </p:nvSpPr>
            <p:spPr>
              <a:xfrm>
                <a:off x="4609573" y="17642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楕円 1078">
                <a:extLst>
                  <a:ext uri="{FF2B5EF4-FFF2-40B4-BE49-F238E27FC236}">
                    <a16:creationId xmlns:a16="http://schemas.microsoft.com/office/drawing/2014/main" id="{0A86C30A-E64A-46CF-A457-F1722C0D1CD7}"/>
                  </a:ext>
                </a:extLst>
              </p:cNvPr>
              <p:cNvSpPr/>
              <p:nvPr/>
            </p:nvSpPr>
            <p:spPr>
              <a:xfrm>
                <a:off x="4786136" y="19166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0" name="楕円 1079">
                <a:extLst>
                  <a:ext uri="{FF2B5EF4-FFF2-40B4-BE49-F238E27FC236}">
                    <a16:creationId xmlns:a16="http://schemas.microsoft.com/office/drawing/2014/main" id="{B9D9E14A-4FA4-495F-BB2B-D2F6A77D3E34}"/>
                  </a:ext>
                </a:extLst>
              </p:cNvPr>
              <p:cNvSpPr/>
              <p:nvPr/>
            </p:nvSpPr>
            <p:spPr>
              <a:xfrm>
                <a:off x="4914375" y="20690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1" name="楕円 1080">
                <a:extLst>
                  <a:ext uri="{FF2B5EF4-FFF2-40B4-BE49-F238E27FC236}">
                    <a16:creationId xmlns:a16="http://schemas.microsoft.com/office/drawing/2014/main" id="{BDBBD5CC-4B5D-492F-A032-D94A76FA270B}"/>
                  </a:ext>
                </a:extLst>
              </p:cNvPr>
              <p:cNvSpPr/>
              <p:nvPr/>
            </p:nvSpPr>
            <p:spPr>
              <a:xfrm>
                <a:off x="5090936" y="222143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2" name="楕円 1081">
                <a:extLst>
                  <a:ext uri="{FF2B5EF4-FFF2-40B4-BE49-F238E27FC236}">
                    <a16:creationId xmlns:a16="http://schemas.microsoft.com/office/drawing/2014/main" id="{AFFD1B73-A769-4B2E-A461-DA6ACD068BE4}"/>
                  </a:ext>
                </a:extLst>
              </p:cNvPr>
              <p:cNvSpPr/>
              <p:nvPr/>
            </p:nvSpPr>
            <p:spPr>
              <a:xfrm>
                <a:off x="4244772" y="19174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3" name="楕円 1082">
                <a:extLst>
                  <a:ext uri="{FF2B5EF4-FFF2-40B4-BE49-F238E27FC236}">
                    <a16:creationId xmlns:a16="http://schemas.microsoft.com/office/drawing/2014/main" id="{FBDA25C0-7F81-4C54-BB17-74EDACF9979F}"/>
                  </a:ext>
                </a:extLst>
              </p:cNvPr>
              <p:cNvSpPr/>
              <p:nvPr/>
            </p:nvSpPr>
            <p:spPr>
              <a:xfrm>
                <a:off x="3717457" y="197735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4" name="楕円 1083">
                <a:extLst>
                  <a:ext uri="{FF2B5EF4-FFF2-40B4-BE49-F238E27FC236}">
                    <a16:creationId xmlns:a16="http://schemas.microsoft.com/office/drawing/2014/main" id="{F3DB6559-0D24-4B9F-B4EE-431D28C3A34A}"/>
                  </a:ext>
                </a:extLst>
              </p:cNvPr>
              <p:cNvSpPr/>
              <p:nvPr/>
            </p:nvSpPr>
            <p:spPr>
              <a:xfrm rot="1748784">
                <a:off x="4820872" y="16960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5" name="楕円 1084">
                <a:extLst>
                  <a:ext uri="{FF2B5EF4-FFF2-40B4-BE49-F238E27FC236}">
                    <a16:creationId xmlns:a16="http://schemas.microsoft.com/office/drawing/2014/main" id="{BD7F5F82-CEF7-4F76-85C9-D37E49545E5E}"/>
                  </a:ext>
                </a:extLst>
              </p:cNvPr>
              <p:cNvSpPr/>
              <p:nvPr/>
            </p:nvSpPr>
            <p:spPr>
              <a:xfrm rot="1748784">
                <a:off x="4949112" y="184848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6" name="楕円 1085">
                <a:extLst>
                  <a:ext uri="{FF2B5EF4-FFF2-40B4-BE49-F238E27FC236}">
                    <a16:creationId xmlns:a16="http://schemas.microsoft.com/office/drawing/2014/main" id="{092B2237-ECFF-477F-89F1-7E151AF2EB4C}"/>
                  </a:ext>
                </a:extLst>
              </p:cNvPr>
              <p:cNvSpPr/>
              <p:nvPr/>
            </p:nvSpPr>
            <p:spPr>
              <a:xfrm>
                <a:off x="4549138" y="21047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7" name="楕円 1086">
                <a:extLst>
                  <a:ext uri="{FF2B5EF4-FFF2-40B4-BE49-F238E27FC236}">
                    <a16:creationId xmlns:a16="http://schemas.microsoft.com/office/drawing/2014/main" id="{1F9F9160-3DF2-45F3-885F-90D2E9B34880}"/>
                  </a:ext>
                </a:extLst>
              </p:cNvPr>
              <p:cNvSpPr/>
              <p:nvPr/>
            </p:nvSpPr>
            <p:spPr>
              <a:xfrm>
                <a:off x="4701538" y="225710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8" name="楕円 1087">
                <a:extLst>
                  <a:ext uri="{FF2B5EF4-FFF2-40B4-BE49-F238E27FC236}">
                    <a16:creationId xmlns:a16="http://schemas.microsoft.com/office/drawing/2014/main" id="{C565DAFF-E5A4-428B-9223-5E44A4812CF1}"/>
                  </a:ext>
                </a:extLst>
              </p:cNvPr>
              <p:cNvSpPr/>
              <p:nvPr/>
            </p:nvSpPr>
            <p:spPr>
              <a:xfrm>
                <a:off x="4366893" y="216239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9" name="楕円 1088">
                <a:extLst>
                  <a:ext uri="{FF2B5EF4-FFF2-40B4-BE49-F238E27FC236}">
                    <a16:creationId xmlns:a16="http://schemas.microsoft.com/office/drawing/2014/main" id="{795860BE-4C52-43D1-AD68-D39427638664}"/>
                  </a:ext>
                </a:extLst>
              </p:cNvPr>
              <p:cNvSpPr/>
              <p:nvPr/>
            </p:nvSpPr>
            <p:spPr>
              <a:xfrm>
                <a:off x="1820814" y="201268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0" name="楕円 1089">
                <a:extLst>
                  <a:ext uri="{FF2B5EF4-FFF2-40B4-BE49-F238E27FC236}">
                    <a16:creationId xmlns:a16="http://schemas.microsoft.com/office/drawing/2014/main" id="{EFD1D21D-2FA6-4846-9B4D-3BA249E92B7C}"/>
                  </a:ext>
                </a:extLst>
              </p:cNvPr>
              <p:cNvSpPr/>
              <p:nvPr/>
            </p:nvSpPr>
            <p:spPr>
              <a:xfrm>
                <a:off x="1973214" y="221524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1" name="楕円 1090">
                <a:extLst>
                  <a:ext uri="{FF2B5EF4-FFF2-40B4-BE49-F238E27FC236}">
                    <a16:creationId xmlns:a16="http://schemas.microsoft.com/office/drawing/2014/main" id="{53029B1A-9C2A-4AC5-849B-7D872F99ECA3}"/>
                  </a:ext>
                </a:extLst>
              </p:cNvPr>
              <p:cNvSpPr/>
              <p:nvPr/>
            </p:nvSpPr>
            <p:spPr>
              <a:xfrm>
                <a:off x="2379050" y="221305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2" name="楕円 1091">
                <a:extLst>
                  <a:ext uri="{FF2B5EF4-FFF2-40B4-BE49-F238E27FC236}">
                    <a16:creationId xmlns:a16="http://schemas.microsoft.com/office/drawing/2014/main" id="{29E117A9-CA97-498B-86B1-A5D04436B490}"/>
                  </a:ext>
                </a:extLst>
              </p:cNvPr>
              <p:cNvSpPr/>
              <p:nvPr/>
            </p:nvSpPr>
            <p:spPr>
              <a:xfrm rot="1748784">
                <a:off x="2844581" y="182525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3" name="楕円 1092">
                <a:extLst>
                  <a:ext uri="{FF2B5EF4-FFF2-40B4-BE49-F238E27FC236}">
                    <a16:creationId xmlns:a16="http://schemas.microsoft.com/office/drawing/2014/main" id="{6BDE2436-FD1B-4460-A120-57BEE04A94D3}"/>
                  </a:ext>
                </a:extLst>
              </p:cNvPr>
              <p:cNvSpPr/>
              <p:nvPr/>
            </p:nvSpPr>
            <p:spPr>
              <a:xfrm>
                <a:off x="2373112" y="1787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4" name="楕円 1093">
                <a:extLst>
                  <a:ext uri="{FF2B5EF4-FFF2-40B4-BE49-F238E27FC236}">
                    <a16:creationId xmlns:a16="http://schemas.microsoft.com/office/drawing/2014/main" id="{4565BC2C-D736-463F-9A3D-498E62810AB6}"/>
                  </a:ext>
                </a:extLst>
              </p:cNvPr>
              <p:cNvSpPr/>
              <p:nvPr/>
            </p:nvSpPr>
            <p:spPr>
              <a:xfrm>
                <a:off x="2444038" y="177748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5" name="楕円 1094">
                <a:extLst>
                  <a:ext uri="{FF2B5EF4-FFF2-40B4-BE49-F238E27FC236}">
                    <a16:creationId xmlns:a16="http://schemas.microsoft.com/office/drawing/2014/main" id="{E3E4B768-75FA-45FF-BF22-B96DCE5C39AA}"/>
                  </a:ext>
                </a:extLst>
              </p:cNvPr>
              <p:cNvSpPr/>
              <p:nvPr/>
            </p:nvSpPr>
            <p:spPr>
              <a:xfrm>
                <a:off x="2735216" y="21421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6" name="楕円 1095">
                <a:extLst>
                  <a:ext uri="{FF2B5EF4-FFF2-40B4-BE49-F238E27FC236}">
                    <a16:creationId xmlns:a16="http://schemas.microsoft.com/office/drawing/2014/main" id="{523B057F-5173-4656-99F0-8F1C569248F6}"/>
                  </a:ext>
                </a:extLst>
              </p:cNvPr>
              <p:cNvSpPr/>
              <p:nvPr/>
            </p:nvSpPr>
            <p:spPr>
              <a:xfrm>
                <a:off x="2887616" y="229454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7" name="楕円 1096">
                <a:extLst>
                  <a:ext uri="{FF2B5EF4-FFF2-40B4-BE49-F238E27FC236}">
                    <a16:creationId xmlns:a16="http://schemas.microsoft.com/office/drawing/2014/main" id="{799209F2-A7D6-4168-887A-347C1275F545}"/>
                  </a:ext>
                </a:extLst>
              </p:cNvPr>
              <p:cNvSpPr/>
              <p:nvPr/>
            </p:nvSpPr>
            <p:spPr>
              <a:xfrm>
                <a:off x="2261794" y="183518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8" name="楕円 1097">
                <a:extLst>
                  <a:ext uri="{FF2B5EF4-FFF2-40B4-BE49-F238E27FC236}">
                    <a16:creationId xmlns:a16="http://schemas.microsoft.com/office/drawing/2014/main" id="{B8C5CF0D-F965-452E-8F00-CC81CB33C168}"/>
                  </a:ext>
                </a:extLst>
              </p:cNvPr>
              <p:cNvSpPr/>
              <p:nvPr/>
            </p:nvSpPr>
            <p:spPr>
              <a:xfrm>
                <a:off x="2011175" y="20831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9" name="楕円 1098">
                <a:extLst>
                  <a:ext uri="{FF2B5EF4-FFF2-40B4-BE49-F238E27FC236}">
                    <a16:creationId xmlns:a16="http://schemas.microsoft.com/office/drawing/2014/main" id="{D7CBC230-6748-4F92-80A6-26805F3339F5}"/>
                  </a:ext>
                </a:extLst>
              </p:cNvPr>
              <p:cNvSpPr/>
              <p:nvPr/>
            </p:nvSpPr>
            <p:spPr>
              <a:xfrm rot="1748784">
                <a:off x="2617554" y="17691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0" name="楕円 1099">
                <a:extLst>
                  <a:ext uri="{FF2B5EF4-FFF2-40B4-BE49-F238E27FC236}">
                    <a16:creationId xmlns:a16="http://schemas.microsoft.com/office/drawing/2014/main" id="{CCB3E918-ABF3-42EE-8EF2-43B8F11C1692}"/>
                  </a:ext>
                </a:extLst>
              </p:cNvPr>
              <p:cNvSpPr/>
              <p:nvPr/>
            </p:nvSpPr>
            <p:spPr>
              <a:xfrm rot="1748784">
                <a:off x="2525341" y="19952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1" name="楕円 1100">
                <a:extLst>
                  <a:ext uri="{FF2B5EF4-FFF2-40B4-BE49-F238E27FC236}">
                    <a16:creationId xmlns:a16="http://schemas.microsoft.com/office/drawing/2014/main" id="{653E375E-0FA2-4242-86E4-79C330A03A3A}"/>
                  </a:ext>
                </a:extLst>
              </p:cNvPr>
              <p:cNvSpPr/>
              <p:nvPr/>
            </p:nvSpPr>
            <p:spPr>
              <a:xfrm>
                <a:off x="2207041" y="191539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2" name="楕円 1101">
                <a:extLst>
                  <a:ext uri="{FF2B5EF4-FFF2-40B4-BE49-F238E27FC236}">
                    <a16:creationId xmlns:a16="http://schemas.microsoft.com/office/drawing/2014/main" id="{91880E96-BD79-47A0-89A0-8E53DA047C80}"/>
                  </a:ext>
                </a:extLst>
              </p:cNvPr>
              <p:cNvSpPr/>
              <p:nvPr/>
            </p:nvSpPr>
            <p:spPr>
              <a:xfrm>
                <a:off x="2359442" y="21179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3" name="楕円 1102">
                <a:extLst>
                  <a:ext uri="{FF2B5EF4-FFF2-40B4-BE49-F238E27FC236}">
                    <a16:creationId xmlns:a16="http://schemas.microsoft.com/office/drawing/2014/main" id="{52079D74-CE7B-4C80-AFC5-457675B1A423}"/>
                  </a:ext>
                </a:extLst>
              </p:cNvPr>
              <p:cNvSpPr/>
              <p:nvPr/>
            </p:nvSpPr>
            <p:spPr>
              <a:xfrm>
                <a:off x="2163576" y="223550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4" name="楕円 1103">
                <a:extLst>
                  <a:ext uri="{FF2B5EF4-FFF2-40B4-BE49-F238E27FC236}">
                    <a16:creationId xmlns:a16="http://schemas.microsoft.com/office/drawing/2014/main" id="{7A3BCD9C-3D77-4C9E-B2B4-7A6227BC0472}"/>
                  </a:ext>
                </a:extLst>
              </p:cNvPr>
              <p:cNvSpPr/>
              <p:nvPr/>
            </p:nvSpPr>
            <p:spPr>
              <a:xfrm>
                <a:off x="5369876" y="19540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5" name="楕円 1104">
                <a:extLst>
                  <a:ext uri="{FF2B5EF4-FFF2-40B4-BE49-F238E27FC236}">
                    <a16:creationId xmlns:a16="http://schemas.microsoft.com/office/drawing/2014/main" id="{3AB3F5D4-C62B-4810-A364-CBC51F07534F}"/>
                  </a:ext>
                </a:extLst>
              </p:cNvPr>
              <p:cNvSpPr/>
              <p:nvPr/>
            </p:nvSpPr>
            <p:spPr>
              <a:xfrm>
                <a:off x="5522276" y="21064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6" name="楕円 1105">
                <a:extLst>
                  <a:ext uri="{FF2B5EF4-FFF2-40B4-BE49-F238E27FC236}">
                    <a16:creationId xmlns:a16="http://schemas.microsoft.com/office/drawing/2014/main" id="{494DD84E-6ACD-4CDC-9C8F-C94B47D7DD2A}"/>
                  </a:ext>
                </a:extLst>
              </p:cNvPr>
              <p:cNvSpPr/>
              <p:nvPr/>
            </p:nvSpPr>
            <p:spPr>
              <a:xfrm>
                <a:off x="5674676" y="2258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7" name="楕円 1106">
                <a:extLst>
                  <a:ext uri="{FF2B5EF4-FFF2-40B4-BE49-F238E27FC236}">
                    <a16:creationId xmlns:a16="http://schemas.microsoft.com/office/drawing/2014/main" id="{A4EB4C03-0B0B-482C-9EF3-D43A1A0730FF}"/>
                  </a:ext>
                </a:extLst>
              </p:cNvPr>
              <p:cNvSpPr/>
              <p:nvPr/>
            </p:nvSpPr>
            <p:spPr>
              <a:xfrm rot="1748784">
                <a:off x="6393643" y="171647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8" name="楕円 1107">
                <a:extLst>
                  <a:ext uri="{FF2B5EF4-FFF2-40B4-BE49-F238E27FC236}">
                    <a16:creationId xmlns:a16="http://schemas.microsoft.com/office/drawing/2014/main" id="{83C8A85F-488E-4BEF-A62F-E3F22E30EA0E}"/>
                  </a:ext>
                </a:extLst>
              </p:cNvPr>
              <p:cNvSpPr/>
              <p:nvPr/>
            </p:nvSpPr>
            <p:spPr>
              <a:xfrm>
                <a:off x="5979477" y="17285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楕円 1108">
                <a:extLst>
                  <a:ext uri="{FF2B5EF4-FFF2-40B4-BE49-F238E27FC236}">
                    <a16:creationId xmlns:a16="http://schemas.microsoft.com/office/drawing/2014/main" id="{F4415CE4-4175-45FE-B65C-46A1FA390B23}"/>
                  </a:ext>
                </a:extLst>
              </p:cNvPr>
              <p:cNvSpPr/>
              <p:nvPr/>
            </p:nvSpPr>
            <p:spPr>
              <a:xfrm>
                <a:off x="6131877" y="18809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0" name="楕円 1109">
                <a:extLst>
                  <a:ext uri="{FF2B5EF4-FFF2-40B4-BE49-F238E27FC236}">
                    <a16:creationId xmlns:a16="http://schemas.microsoft.com/office/drawing/2014/main" id="{B6DA6A71-3A89-4C7F-A09A-A93ECDA6D890}"/>
                  </a:ext>
                </a:extLst>
              </p:cNvPr>
              <p:cNvSpPr/>
              <p:nvPr/>
            </p:nvSpPr>
            <p:spPr>
              <a:xfrm>
                <a:off x="6284278" y="20333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1" name="楕円 1110">
                <a:extLst>
                  <a:ext uri="{FF2B5EF4-FFF2-40B4-BE49-F238E27FC236}">
                    <a16:creationId xmlns:a16="http://schemas.microsoft.com/office/drawing/2014/main" id="{435C8D92-36B1-4C6D-A8C8-238C9B145DE8}"/>
                  </a:ext>
                </a:extLst>
              </p:cNvPr>
              <p:cNvSpPr/>
              <p:nvPr/>
            </p:nvSpPr>
            <p:spPr>
              <a:xfrm>
                <a:off x="6436678" y="218576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2" name="楕円 1111">
                <a:extLst>
                  <a:ext uri="{FF2B5EF4-FFF2-40B4-BE49-F238E27FC236}">
                    <a16:creationId xmlns:a16="http://schemas.microsoft.com/office/drawing/2014/main" id="{B4028AB0-BA78-4913-8F8A-7BF9FD5692D8}"/>
                  </a:ext>
                </a:extLst>
              </p:cNvPr>
              <p:cNvSpPr/>
              <p:nvPr/>
            </p:nvSpPr>
            <p:spPr>
              <a:xfrm>
                <a:off x="5949634" y="193865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3" name="楕円 1112">
                <a:extLst>
                  <a:ext uri="{FF2B5EF4-FFF2-40B4-BE49-F238E27FC236}">
                    <a16:creationId xmlns:a16="http://schemas.microsoft.com/office/drawing/2014/main" id="{5AC3B9B5-2F69-49FA-9312-079D2DD44037}"/>
                  </a:ext>
                </a:extLst>
              </p:cNvPr>
              <p:cNvSpPr/>
              <p:nvPr/>
            </p:nvSpPr>
            <p:spPr>
              <a:xfrm>
                <a:off x="5560236" y="19743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4" name="楕円 1113">
                <a:extLst>
                  <a:ext uri="{FF2B5EF4-FFF2-40B4-BE49-F238E27FC236}">
                    <a16:creationId xmlns:a16="http://schemas.microsoft.com/office/drawing/2014/main" id="{87D2B866-1662-43AE-81E7-1AD657D0F797}"/>
                  </a:ext>
                </a:extLst>
              </p:cNvPr>
              <p:cNvSpPr/>
              <p:nvPr/>
            </p:nvSpPr>
            <p:spPr>
              <a:xfrm rot="1748784">
                <a:off x="6166615" y="16604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5" name="楕円 1114">
                <a:extLst>
                  <a:ext uri="{FF2B5EF4-FFF2-40B4-BE49-F238E27FC236}">
                    <a16:creationId xmlns:a16="http://schemas.microsoft.com/office/drawing/2014/main" id="{2B72B5F8-1E95-44FD-90A0-6895678795F0}"/>
                  </a:ext>
                </a:extLst>
              </p:cNvPr>
              <p:cNvSpPr/>
              <p:nvPr/>
            </p:nvSpPr>
            <p:spPr>
              <a:xfrm rot="1748784">
                <a:off x="6319015" y="181281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6" name="楕円 1115">
                <a:extLst>
                  <a:ext uri="{FF2B5EF4-FFF2-40B4-BE49-F238E27FC236}">
                    <a16:creationId xmlns:a16="http://schemas.microsoft.com/office/drawing/2014/main" id="{C9B4CEC8-4B0D-4525-856B-0C60AB3A50C8}"/>
                  </a:ext>
                </a:extLst>
              </p:cNvPr>
              <p:cNvSpPr/>
              <p:nvPr/>
            </p:nvSpPr>
            <p:spPr>
              <a:xfrm>
                <a:off x="5894880" y="20690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7" name="楕円 1116">
                <a:extLst>
                  <a:ext uri="{FF2B5EF4-FFF2-40B4-BE49-F238E27FC236}">
                    <a16:creationId xmlns:a16="http://schemas.microsoft.com/office/drawing/2014/main" id="{90D44782-F7C5-424A-AC43-EEF2286F9C86}"/>
                  </a:ext>
                </a:extLst>
              </p:cNvPr>
              <p:cNvSpPr/>
              <p:nvPr/>
            </p:nvSpPr>
            <p:spPr>
              <a:xfrm>
                <a:off x="6047280" y="22214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8" name="楕円 1117">
                <a:extLst>
                  <a:ext uri="{FF2B5EF4-FFF2-40B4-BE49-F238E27FC236}">
                    <a16:creationId xmlns:a16="http://schemas.microsoft.com/office/drawing/2014/main" id="{379F2956-0FB2-48E6-9957-EF7E4EFD7899}"/>
                  </a:ext>
                </a:extLst>
              </p:cNvPr>
              <p:cNvSpPr/>
              <p:nvPr/>
            </p:nvSpPr>
            <p:spPr>
              <a:xfrm>
                <a:off x="5712636" y="21267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9" name="楕円 1118">
                <a:extLst>
                  <a:ext uri="{FF2B5EF4-FFF2-40B4-BE49-F238E27FC236}">
                    <a16:creationId xmlns:a16="http://schemas.microsoft.com/office/drawing/2014/main" id="{AADB6468-FCF8-4B6D-9B94-66EA2EF944F8}"/>
                  </a:ext>
                </a:extLst>
              </p:cNvPr>
              <p:cNvSpPr/>
              <p:nvPr/>
            </p:nvSpPr>
            <p:spPr>
              <a:xfrm>
                <a:off x="3019561" y="17503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0" name="楕円 1119">
                <a:extLst>
                  <a:ext uri="{FF2B5EF4-FFF2-40B4-BE49-F238E27FC236}">
                    <a16:creationId xmlns:a16="http://schemas.microsoft.com/office/drawing/2014/main" id="{9B7DCB1D-7B75-4815-AEE9-5925AE932208}"/>
                  </a:ext>
                </a:extLst>
              </p:cNvPr>
              <p:cNvSpPr/>
              <p:nvPr/>
            </p:nvSpPr>
            <p:spPr>
              <a:xfrm>
                <a:off x="3115130" y="216513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1" name="楕円 1120">
                <a:extLst>
                  <a:ext uri="{FF2B5EF4-FFF2-40B4-BE49-F238E27FC236}">
                    <a16:creationId xmlns:a16="http://schemas.microsoft.com/office/drawing/2014/main" id="{04180E03-11A9-4620-9358-1C740C93EEEB}"/>
                  </a:ext>
                </a:extLst>
              </p:cNvPr>
              <p:cNvSpPr/>
              <p:nvPr/>
            </p:nvSpPr>
            <p:spPr>
              <a:xfrm>
                <a:off x="3764095" y="203760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2" name="楕円 1121">
                <a:extLst>
                  <a:ext uri="{FF2B5EF4-FFF2-40B4-BE49-F238E27FC236}">
                    <a16:creationId xmlns:a16="http://schemas.microsoft.com/office/drawing/2014/main" id="{40A7ACE9-BCEE-48DA-83F4-0F61CA2BA98B}"/>
                  </a:ext>
                </a:extLst>
              </p:cNvPr>
              <p:cNvSpPr/>
              <p:nvPr/>
            </p:nvSpPr>
            <p:spPr>
              <a:xfrm rot="1748784">
                <a:off x="4550334" y="213635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3" name="楕円 1122">
                <a:extLst>
                  <a:ext uri="{FF2B5EF4-FFF2-40B4-BE49-F238E27FC236}">
                    <a16:creationId xmlns:a16="http://schemas.microsoft.com/office/drawing/2014/main" id="{54F17F48-6FEB-4DB1-8AF0-69876967DA5C}"/>
                  </a:ext>
                </a:extLst>
              </p:cNvPr>
              <p:cNvSpPr/>
              <p:nvPr/>
            </p:nvSpPr>
            <p:spPr>
              <a:xfrm rot="1748784">
                <a:off x="4540365" y="154537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4" name="楕円 1123">
                <a:extLst>
                  <a:ext uri="{FF2B5EF4-FFF2-40B4-BE49-F238E27FC236}">
                    <a16:creationId xmlns:a16="http://schemas.microsoft.com/office/drawing/2014/main" id="{B44C1727-8FBB-4FCE-A323-3DB90CA78A98}"/>
                  </a:ext>
                </a:extLst>
              </p:cNvPr>
              <p:cNvSpPr/>
              <p:nvPr/>
            </p:nvSpPr>
            <p:spPr>
              <a:xfrm>
                <a:off x="4126199" y="155746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5" name="楕円 1124">
                <a:extLst>
                  <a:ext uri="{FF2B5EF4-FFF2-40B4-BE49-F238E27FC236}">
                    <a16:creationId xmlns:a16="http://schemas.microsoft.com/office/drawing/2014/main" id="{FC75809E-FF7E-49D1-919E-38C27E4B2938}"/>
                  </a:ext>
                </a:extLst>
              </p:cNvPr>
              <p:cNvSpPr/>
              <p:nvPr/>
            </p:nvSpPr>
            <p:spPr>
              <a:xfrm>
                <a:off x="4278599" y="1709868"/>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6" name="楕円 1125">
                <a:extLst>
                  <a:ext uri="{FF2B5EF4-FFF2-40B4-BE49-F238E27FC236}">
                    <a16:creationId xmlns:a16="http://schemas.microsoft.com/office/drawing/2014/main" id="{D8D29E32-FDA4-424A-894B-2C26C1589417}"/>
                  </a:ext>
                </a:extLst>
              </p:cNvPr>
              <p:cNvSpPr/>
              <p:nvPr/>
            </p:nvSpPr>
            <p:spPr>
              <a:xfrm>
                <a:off x="4015287" y="1861826"/>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7" name="楕円 1126">
                <a:extLst>
                  <a:ext uri="{FF2B5EF4-FFF2-40B4-BE49-F238E27FC236}">
                    <a16:creationId xmlns:a16="http://schemas.microsoft.com/office/drawing/2014/main" id="{17F8DA64-C02A-44D0-AF46-6A51CDDF5187}"/>
                  </a:ext>
                </a:extLst>
              </p:cNvPr>
              <p:cNvSpPr/>
              <p:nvPr/>
            </p:nvSpPr>
            <p:spPr>
              <a:xfrm>
                <a:off x="4469651" y="1811057"/>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8" name="楕円 1127">
                <a:extLst>
                  <a:ext uri="{FF2B5EF4-FFF2-40B4-BE49-F238E27FC236}">
                    <a16:creationId xmlns:a16="http://schemas.microsoft.com/office/drawing/2014/main" id="{1EE10764-6F2E-4AFF-8A7D-278B86D0C39E}"/>
                  </a:ext>
                </a:extLst>
              </p:cNvPr>
              <p:cNvSpPr/>
              <p:nvPr/>
            </p:nvSpPr>
            <p:spPr>
              <a:xfrm>
                <a:off x="3599319" y="1734921"/>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9" name="楕円 1128">
                <a:extLst>
                  <a:ext uri="{FF2B5EF4-FFF2-40B4-BE49-F238E27FC236}">
                    <a16:creationId xmlns:a16="http://schemas.microsoft.com/office/drawing/2014/main" id="{B217355C-D659-45B9-897A-939630E7C6EE}"/>
                  </a:ext>
                </a:extLst>
              </p:cNvPr>
              <p:cNvSpPr/>
              <p:nvPr/>
            </p:nvSpPr>
            <p:spPr>
              <a:xfrm>
                <a:off x="3209920" y="177059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0" name="楕円 1129">
                <a:extLst>
                  <a:ext uri="{FF2B5EF4-FFF2-40B4-BE49-F238E27FC236}">
                    <a16:creationId xmlns:a16="http://schemas.microsoft.com/office/drawing/2014/main" id="{501937AE-A264-416D-8B28-757DCF76EDF1}"/>
                  </a:ext>
                </a:extLst>
              </p:cNvPr>
              <p:cNvSpPr/>
              <p:nvPr/>
            </p:nvSpPr>
            <p:spPr>
              <a:xfrm rot="1748784">
                <a:off x="4313336" y="148931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1" name="楕円 1130">
                <a:extLst>
                  <a:ext uri="{FF2B5EF4-FFF2-40B4-BE49-F238E27FC236}">
                    <a16:creationId xmlns:a16="http://schemas.microsoft.com/office/drawing/2014/main" id="{D8E14E8C-B7EB-47B5-9527-08A75A74264D}"/>
                  </a:ext>
                </a:extLst>
              </p:cNvPr>
              <p:cNvSpPr/>
              <p:nvPr/>
            </p:nvSpPr>
            <p:spPr>
              <a:xfrm rot="1748784">
                <a:off x="4465736" y="164172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2" name="楕円 1131">
                <a:extLst>
                  <a:ext uri="{FF2B5EF4-FFF2-40B4-BE49-F238E27FC236}">
                    <a16:creationId xmlns:a16="http://schemas.microsoft.com/office/drawing/2014/main" id="{E85A27F9-8C01-4964-AD8E-0DFE9BF4B87D}"/>
                  </a:ext>
                </a:extLst>
              </p:cNvPr>
              <p:cNvSpPr/>
              <p:nvPr/>
            </p:nvSpPr>
            <p:spPr>
              <a:xfrm>
                <a:off x="4149260" y="191529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3" name="楕円 1132">
                <a:extLst>
                  <a:ext uri="{FF2B5EF4-FFF2-40B4-BE49-F238E27FC236}">
                    <a16:creationId xmlns:a16="http://schemas.microsoft.com/office/drawing/2014/main" id="{A994738D-90E4-4D38-8B90-F2958F202330}"/>
                  </a:ext>
                </a:extLst>
              </p:cNvPr>
              <p:cNvSpPr/>
              <p:nvPr/>
            </p:nvSpPr>
            <p:spPr>
              <a:xfrm>
                <a:off x="4136698" y="20001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4" name="楕円 1133">
                <a:extLst>
                  <a:ext uri="{FF2B5EF4-FFF2-40B4-BE49-F238E27FC236}">
                    <a16:creationId xmlns:a16="http://schemas.microsoft.com/office/drawing/2014/main" id="{9F9EB568-9FC5-4EF5-A788-B9A521F7D7A6}"/>
                  </a:ext>
                </a:extLst>
              </p:cNvPr>
              <p:cNvSpPr/>
              <p:nvPr/>
            </p:nvSpPr>
            <p:spPr>
              <a:xfrm>
                <a:off x="4346401" y="2202740"/>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5" name="楕円 1134">
                <a:extLst>
                  <a:ext uri="{FF2B5EF4-FFF2-40B4-BE49-F238E27FC236}">
                    <a16:creationId xmlns:a16="http://schemas.microsoft.com/office/drawing/2014/main" id="{C82135C4-FFDA-410A-B85E-6CE29A04979F}"/>
                  </a:ext>
                </a:extLst>
              </p:cNvPr>
              <p:cNvSpPr/>
              <p:nvPr/>
            </p:nvSpPr>
            <p:spPr>
              <a:xfrm>
                <a:off x="3305017" y="187282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6" name="楕円 1135">
                <a:extLst>
                  <a:ext uri="{FF2B5EF4-FFF2-40B4-BE49-F238E27FC236}">
                    <a16:creationId xmlns:a16="http://schemas.microsoft.com/office/drawing/2014/main" id="{6E2052B2-E00B-4599-A562-F12F8CA7746C}"/>
                  </a:ext>
                </a:extLst>
              </p:cNvPr>
              <p:cNvSpPr/>
              <p:nvPr/>
            </p:nvSpPr>
            <p:spPr>
              <a:xfrm>
                <a:off x="5279200" y="19540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7" name="楕円 1136">
                <a:extLst>
                  <a:ext uri="{FF2B5EF4-FFF2-40B4-BE49-F238E27FC236}">
                    <a16:creationId xmlns:a16="http://schemas.microsoft.com/office/drawing/2014/main" id="{EE5F1326-5ACE-467B-AF19-673EE0497B8E}"/>
                  </a:ext>
                </a:extLst>
              </p:cNvPr>
              <p:cNvSpPr/>
              <p:nvPr/>
            </p:nvSpPr>
            <p:spPr>
              <a:xfrm>
                <a:off x="5431603" y="210646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8" name="楕円 1137">
                <a:extLst>
                  <a:ext uri="{FF2B5EF4-FFF2-40B4-BE49-F238E27FC236}">
                    <a16:creationId xmlns:a16="http://schemas.microsoft.com/office/drawing/2014/main" id="{3D381EAE-E742-4CB9-A1D6-911C3D6A6968}"/>
                  </a:ext>
                </a:extLst>
              </p:cNvPr>
              <p:cNvSpPr/>
              <p:nvPr/>
            </p:nvSpPr>
            <p:spPr>
              <a:xfrm>
                <a:off x="5608165" y="225887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9" name="楕円 1138">
                <a:extLst>
                  <a:ext uri="{FF2B5EF4-FFF2-40B4-BE49-F238E27FC236}">
                    <a16:creationId xmlns:a16="http://schemas.microsoft.com/office/drawing/2014/main" id="{0B4268C4-48F9-4B42-80EE-E31EC4FC0006}"/>
                  </a:ext>
                </a:extLst>
              </p:cNvPr>
              <p:cNvSpPr/>
              <p:nvPr/>
            </p:nvSpPr>
            <p:spPr>
              <a:xfrm rot="1748784">
                <a:off x="6327132" y="171647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0" name="楕円 1139">
                <a:extLst>
                  <a:ext uri="{FF2B5EF4-FFF2-40B4-BE49-F238E27FC236}">
                    <a16:creationId xmlns:a16="http://schemas.microsoft.com/office/drawing/2014/main" id="{2B1E3469-F8F2-4D03-8638-7ADB5A5AFCC0}"/>
                  </a:ext>
                </a:extLst>
              </p:cNvPr>
              <p:cNvSpPr/>
              <p:nvPr/>
            </p:nvSpPr>
            <p:spPr>
              <a:xfrm>
                <a:off x="5912966" y="17285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1" name="楕円 1140">
                <a:extLst>
                  <a:ext uri="{FF2B5EF4-FFF2-40B4-BE49-F238E27FC236}">
                    <a16:creationId xmlns:a16="http://schemas.microsoft.com/office/drawing/2014/main" id="{08F53BD7-B5A1-47BE-BD9E-739740D5F103}"/>
                  </a:ext>
                </a:extLst>
              </p:cNvPr>
              <p:cNvSpPr/>
              <p:nvPr/>
            </p:nvSpPr>
            <p:spPr>
              <a:xfrm>
                <a:off x="6065366" y="18809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2" name="楕円 1141">
                <a:extLst>
                  <a:ext uri="{FF2B5EF4-FFF2-40B4-BE49-F238E27FC236}">
                    <a16:creationId xmlns:a16="http://schemas.microsoft.com/office/drawing/2014/main" id="{13355FB9-1EC4-410E-9C9D-76289A7ADA72}"/>
                  </a:ext>
                </a:extLst>
              </p:cNvPr>
              <p:cNvSpPr/>
              <p:nvPr/>
            </p:nvSpPr>
            <p:spPr>
              <a:xfrm>
                <a:off x="6217766" y="203336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3" name="楕円 1142">
                <a:extLst>
                  <a:ext uri="{FF2B5EF4-FFF2-40B4-BE49-F238E27FC236}">
                    <a16:creationId xmlns:a16="http://schemas.microsoft.com/office/drawing/2014/main" id="{019CABE0-D314-4EFB-9A9C-5901B2D639CF}"/>
                  </a:ext>
                </a:extLst>
              </p:cNvPr>
              <p:cNvSpPr/>
              <p:nvPr/>
            </p:nvSpPr>
            <p:spPr>
              <a:xfrm>
                <a:off x="6370169" y="218576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4" name="楕円 1143">
                <a:extLst>
                  <a:ext uri="{FF2B5EF4-FFF2-40B4-BE49-F238E27FC236}">
                    <a16:creationId xmlns:a16="http://schemas.microsoft.com/office/drawing/2014/main" id="{016AAC1E-D007-4960-8699-8EE60643410C}"/>
                  </a:ext>
                </a:extLst>
              </p:cNvPr>
              <p:cNvSpPr/>
              <p:nvPr/>
            </p:nvSpPr>
            <p:spPr>
              <a:xfrm>
                <a:off x="5883123" y="193865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5" name="楕円 1144">
                <a:extLst>
                  <a:ext uri="{FF2B5EF4-FFF2-40B4-BE49-F238E27FC236}">
                    <a16:creationId xmlns:a16="http://schemas.microsoft.com/office/drawing/2014/main" id="{CD8C8E76-94C1-40F3-B8B7-E01F47097180}"/>
                  </a:ext>
                </a:extLst>
              </p:cNvPr>
              <p:cNvSpPr/>
              <p:nvPr/>
            </p:nvSpPr>
            <p:spPr>
              <a:xfrm>
                <a:off x="5493723" y="1974329"/>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6" name="楕円 1145">
                <a:extLst>
                  <a:ext uri="{FF2B5EF4-FFF2-40B4-BE49-F238E27FC236}">
                    <a16:creationId xmlns:a16="http://schemas.microsoft.com/office/drawing/2014/main" id="{37DBBB1F-40D6-4F3E-9C80-63EB8DC0BBDD}"/>
                  </a:ext>
                </a:extLst>
              </p:cNvPr>
              <p:cNvSpPr/>
              <p:nvPr/>
            </p:nvSpPr>
            <p:spPr>
              <a:xfrm rot="1748784">
                <a:off x="6100103" y="166041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7" name="楕円 1146">
                <a:extLst>
                  <a:ext uri="{FF2B5EF4-FFF2-40B4-BE49-F238E27FC236}">
                    <a16:creationId xmlns:a16="http://schemas.microsoft.com/office/drawing/2014/main" id="{AC0CF772-29CD-4F04-99D9-9CC85D22F291}"/>
                  </a:ext>
                </a:extLst>
              </p:cNvPr>
              <p:cNvSpPr/>
              <p:nvPr/>
            </p:nvSpPr>
            <p:spPr>
              <a:xfrm rot="1748784">
                <a:off x="6228340" y="1812813"/>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8" name="楕円 1147">
                <a:extLst>
                  <a:ext uri="{FF2B5EF4-FFF2-40B4-BE49-F238E27FC236}">
                    <a16:creationId xmlns:a16="http://schemas.microsoft.com/office/drawing/2014/main" id="{4E0AF842-E7EC-475C-80D7-32A1B45CC67F}"/>
                  </a:ext>
                </a:extLst>
              </p:cNvPr>
              <p:cNvSpPr/>
              <p:nvPr/>
            </p:nvSpPr>
            <p:spPr>
              <a:xfrm>
                <a:off x="5804205" y="2069035"/>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9" name="楕円 1148">
                <a:extLst>
                  <a:ext uri="{FF2B5EF4-FFF2-40B4-BE49-F238E27FC236}">
                    <a16:creationId xmlns:a16="http://schemas.microsoft.com/office/drawing/2014/main" id="{5ACA128B-579D-4673-A7BC-8D089169420F}"/>
                  </a:ext>
                </a:extLst>
              </p:cNvPr>
              <p:cNvSpPr/>
              <p:nvPr/>
            </p:nvSpPr>
            <p:spPr>
              <a:xfrm>
                <a:off x="5980763" y="2221432"/>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0" name="楕円 1149">
                <a:extLst>
                  <a:ext uri="{FF2B5EF4-FFF2-40B4-BE49-F238E27FC236}">
                    <a16:creationId xmlns:a16="http://schemas.microsoft.com/office/drawing/2014/main" id="{5D313FBB-62CF-4A5A-AE77-51097F6530AA}"/>
                  </a:ext>
                </a:extLst>
              </p:cNvPr>
              <p:cNvSpPr/>
              <p:nvPr/>
            </p:nvSpPr>
            <p:spPr>
              <a:xfrm>
                <a:off x="5621950" y="2126724"/>
                <a:ext cx="135606" cy="1356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51" name="テキスト ボックス 1150">
            <a:extLst>
              <a:ext uri="{FF2B5EF4-FFF2-40B4-BE49-F238E27FC236}">
                <a16:creationId xmlns:a16="http://schemas.microsoft.com/office/drawing/2014/main" id="{D2FF1CFC-3458-4B5D-8006-861249CB192D}"/>
              </a:ext>
            </a:extLst>
          </p:cNvPr>
          <p:cNvSpPr txBox="1"/>
          <p:nvPr/>
        </p:nvSpPr>
        <p:spPr>
          <a:xfrm>
            <a:off x="259012" y="515757"/>
            <a:ext cx="2035456" cy="400110"/>
          </a:xfrm>
          <a:prstGeom prst="rect">
            <a:avLst/>
          </a:prstGeom>
          <a:noFill/>
        </p:spPr>
        <p:txBody>
          <a:bodyPr wrap="square" rtlCol="0">
            <a:spAutoFit/>
          </a:bodyPr>
          <a:lstStyle/>
          <a:p>
            <a:r>
              <a:rPr lang="ja-JP" altLang="en-US" sz="2000" b="1" dirty="0">
                <a:highlight>
                  <a:srgbClr val="C0C0C0"/>
                </a:highlight>
              </a:rPr>
              <a:t>●合成図解析</a:t>
            </a:r>
            <a:endParaRPr lang="en-US" altLang="ja-JP" sz="2000" b="1" dirty="0">
              <a:highlight>
                <a:srgbClr val="C0C0C0"/>
              </a:highlight>
            </a:endParaRPr>
          </a:p>
        </p:txBody>
      </p:sp>
      <p:sp>
        <p:nvSpPr>
          <p:cNvPr id="1152" name="テキスト ボックス 1151">
            <a:extLst>
              <a:ext uri="{FF2B5EF4-FFF2-40B4-BE49-F238E27FC236}">
                <a16:creationId xmlns:a16="http://schemas.microsoft.com/office/drawing/2014/main" id="{4FEB1E13-B048-43FB-9E3A-5EED64ADF1C6}"/>
              </a:ext>
            </a:extLst>
          </p:cNvPr>
          <p:cNvSpPr txBox="1"/>
          <p:nvPr/>
        </p:nvSpPr>
        <p:spPr>
          <a:xfrm>
            <a:off x="2294468" y="546535"/>
            <a:ext cx="7306264" cy="338554"/>
          </a:xfrm>
          <a:prstGeom prst="rect">
            <a:avLst/>
          </a:prstGeom>
          <a:noFill/>
        </p:spPr>
        <p:txBody>
          <a:bodyPr wrap="square" rtlCol="0">
            <a:spAutoFit/>
          </a:bodyPr>
          <a:lstStyle/>
          <a:p>
            <a:r>
              <a:rPr lang="ja-JP" altLang="en-US" sz="1600" b="1" u="sng" dirty="0"/>
              <a:t>合成図を作成するために使用した事例の抽出方法を以下に示す</a:t>
            </a:r>
            <a:endParaRPr lang="en-US" altLang="ja-JP" sz="1600" b="1" u="sng" dirty="0"/>
          </a:p>
        </p:txBody>
      </p:sp>
      <p:sp>
        <p:nvSpPr>
          <p:cNvPr id="1153" name="四角形: 角を丸くする 1152">
            <a:extLst>
              <a:ext uri="{FF2B5EF4-FFF2-40B4-BE49-F238E27FC236}">
                <a16:creationId xmlns:a16="http://schemas.microsoft.com/office/drawing/2014/main" id="{21ABC1E7-9D76-4AC0-A7ED-0EB5409C737B}"/>
              </a:ext>
            </a:extLst>
          </p:cNvPr>
          <p:cNvSpPr/>
          <p:nvPr/>
        </p:nvSpPr>
        <p:spPr>
          <a:xfrm>
            <a:off x="109086" y="1277506"/>
            <a:ext cx="8925816" cy="5580494"/>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4" name="テキスト ボックス 1153">
            <a:extLst>
              <a:ext uri="{FF2B5EF4-FFF2-40B4-BE49-F238E27FC236}">
                <a16:creationId xmlns:a16="http://schemas.microsoft.com/office/drawing/2014/main" id="{21DE9098-A8A6-497D-AD35-C045A157A389}"/>
              </a:ext>
            </a:extLst>
          </p:cNvPr>
          <p:cNvSpPr txBox="1"/>
          <p:nvPr/>
        </p:nvSpPr>
        <p:spPr>
          <a:xfrm>
            <a:off x="5600583" y="1098295"/>
            <a:ext cx="2304746"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事例抽出イメージ図</a:t>
            </a:r>
          </a:p>
        </p:txBody>
      </p:sp>
      <p:sp>
        <p:nvSpPr>
          <p:cNvPr id="1155" name="テキスト ボックス 1154">
            <a:extLst>
              <a:ext uri="{FF2B5EF4-FFF2-40B4-BE49-F238E27FC236}">
                <a16:creationId xmlns:a16="http://schemas.microsoft.com/office/drawing/2014/main" id="{1807AB0F-3DD5-4A3D-9299-C1915F851516}"/>
              </a:ext>
            </a:extLst>
          </p:cNvPr>
          <p:cNvSpPr txBox="1"/>
          <p:nvPr/>
        </p:nvSpPr>
        <p:spPr>
          <a:xfrm>
            <a:off x="1169215" y="1098295"/>
            <a:ext cx="1994562" cy="338554"/>
          </a:xfrm>
          <a:prstGeom prst="rect">
            <a:avLst/>
          </a:prstGeom>
          <a:solidFill>
            <a:schemeClr val="bg2"/>
          </a:solidFill>
        </p:spPr>
        <p:txBody>
          <a:bodyPr wrap="square" rtlCol="0">
            <a:spAutoFit/>
          </a:bodyPr>
          <a:lstStyle/>
          <a:p>
            <a:r>
              <a:rPr lang="en-US" altLang="ja-JP" sz="1600" b="1" dirty="0"/>
              <a:t>※</a:t>
            </a:r>
            <a:r>
              <a:rPr lang="ja-JP" altLang="en-US" sz="1600" b="1" dirty="0"/>
              <a:t>事例抽出の手順</a:t>
            </a:r>
          </a:p>
        </p:txBody>
      </p:sp>
      <p:sp>
        <p:nvSpPr>
          <p:cNvPr id="1156" name="テキスト ボックス 1155">
            <a:extLst>
              <a:ext uri="{FF2B5EF4-FFF2-40B4-BE49-F238E27FC236}">
                <a16:creationId xmlns:a16="http://schemas.microsoft.com/office/drawing/2014/main" id="{B7D2E5BF-65CF-477C-8901-8914849F4051}"/>
              </a:ext>
            </a:extLst>
          </p:cNvPr>
          <p:cNvSpPr txBox="1"/>
          <p:nvPr/>
        </p:nvSpPr>
        <p:spPr>
          <a:xfrm>
            <a:off x="203402" y="1794935"/>
            <a:ext cx="3186323" cy="400110"/>
          </a:xfrm>
          <a:prstGeom prst="rect">
            <a:avLst/>
          </a:prstGeom>
          <a:noFill/>
        </p:spPr>
        <p:txBody>
          <a:bodyPr wrap="square" rtlCol="0">
            <a:spAutoFit/>
          </a:bodyPr>
          <a:lstStyle/>
          <a:p>
            <a:r>
              <a:rPr lang="en-US" altLang="ja-JP" sz="2000" b="1" dirty="0"/>
              <a:t>1,</a:t>
            </a:r>
            <a:r>
              <a:rPr lang="ja-JP" altLang="en-US" sz="2000" b="1" dirty="0"/>
              <a:t>期間中全ての日</a:t>
            </a:r>
          </a:p>
        </p:txBody>
      </p:sp>
      <p:sp>
        <p:nvSpPr>
          <p:cNvPr id="1157" name="四角形: 角を丸くする 1156">
            <a:extLst>
              <a:ext uri="{FF2B5EF4-FFF2-40B4-BE49-F238E27FC236}">
                <a16:creationId xmlns:a16="http://schemas.microsoft.com/office/drawing/2014/main" id="{946F3766-34F1-4928-B7CC-3453AD838BA3}"/>
              </a:ext>
            </a:extLst>
          </p:cNvPr>
          <p:cNvSpPr/>
          <p:nvPr/>
        </p:nvSpPr>
        <p:spPr>
          <a:xfrm>
            <a:off x="109072" y="2730123"/>
            <a:ext cx="4122387" cy="125586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27" name="直線コネクタ 626">
            <a:extLst>
              <a:ext uri="{FF2B5EF4-FFF2-40B4-BE49-F238E27FC236}">
                <a16:creationId xmlns:a16="http://schemas.microsoft.com/office/drawing/2014/main" id="{7793CAC4-DADE-465C-84B5-1E1165457CB7}"/>
              </a:ext>
            </a:extLst>
          </p:cNvPr>
          <p:cNvCxnSpPr>
            <a:cxnSpLocks/>
          </p:cNvCxnSpPr>
          <p:nvPr/>
        </p:nvCxnSpPr>
        <p:spPr>
          <a:xfrm>
            <a:off x="4231476" y="1277506"/>
            <a:ext cx="0" cy="457465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62" name="テキスト ボックス 1161">
            <a:extLst>
              <a:ext uri="{FF2B5EF4-FFF2-40B4-BE49-F238E27FC236}">
                <a16:creationId xmlns:a16="http://schemas.microsoft.com/office/drawing/2014/main" id="{5839FB31-6545-4B0E-8F4B-0F2453536F26}"/>
              </a:ext>
            </a:extLst>
          </p:cNvPr>
          <p:cNvSpPr txBox="1"/>
          <p:nvPr/>
        </p:nvSpPr>
        <p:spPr>
          <a:xfrm>
            <a:off x="203402" y="2540051"/>
            <a:ext cx="3854380" cy="677108"/>
          </a:xfrm>
          <a:prstGeom prst="rect">
            <a:avLst/>
          </a:prstGeom>
          <a:solidFill>
            <a:schemeClr val="bg1"/>
          </a:solidFill>
        </p:spPr>
        <p:txBody>
          <a:bodyPr wrap="square" rtlCol="0">
            <a:spAutoFit/>
          </a:bodyPr>
          <a:lstStyle/>
          <a:p>
            <a:r>
              <a:rPr lang="en-US" altLang="ja-JP" sz="2000" b="1" dirty="0"/>
              <a:t>2,</a:t>
            </a:r>
            <a:r>
              <a:rPr lang="ja-JP" altLang="en-US" b="1" dirty="0"/>
              <a:t>三重県北部に降雪が起こりやすい</a:t>
            </a:r>
            <a:r>
              <a:rPr lang="ja-JP" altLang="en-US" b="1" dirty="0">
                <a:solidFill>
                  <a:srgbClr val="0070C0"/>
                </a:solidFill>
              </a:rPr>
              <a:t>条件</a:t>
            </a:r>
            <a:r>
              <a:rPr lang="ja-JP" altLang="en-US" b="1" dirty="0"/>
              <a:t>に当てはまる日を抽出</a:t>
            </a:r>
            <a:endParaRPr lang="ja-JP" altLang="en-US" sz="2000" b="1" dirty="0"/>
          </a:p>
        </p:txBody>
      </p:sp>
      <p:sp>
        <p:nvSpPr>
          <p:cNvPr id="3" name="正方形/長方形 2">
            <a:extLst>
              <a:ext uri="{FF2B5EF4-FFF2-40B4-BE49-F238E27FC236}">
                <a16:creationId xmlns:a16="http://schemas.microsoft.com/office/drawing/2014/main" id="{A938CA49-B740-4004-9BFE-F2C1C852DCF3}"/>
              </a:ext>
            </a:extLst>
          </p:cNvPr>
          <p:cNvSpPr/>
          <p:nvPr/>
        </p:nvSpPr>
        <p:spPr>
          <a:xfrm>
            <a:off x="128651" y="5537598"/>
            <a:ext cx="8890437" cy="130162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ysClr val="windowText" lastClr="000000"/>
                </a:solidFill>
              </a:rPr>
              <a:t>4,</a:t>
            </a:r>
            <a:r>
              <a:rPr lang="ja-JP" altLang="en-US" sz="2800" b="1" dirty="0">
                <a:solidFill>
                  <a:schemeClr val="accent6">
                    <a:lumMod val="50000"/>
                  </a:schemeClr>
                </a:solidFill>
              </a:rPr>
              <a:t>降雪あり</a:t>
            </a:r>
            <a:r>
              <a:rPr lang="ja-JP" altLang="en-US" sz="2800" b="1" dirty="0">
                <a:solidFill>
                  <a:sysClr val="windowText" lastClr="000000"/>
                </a:solidFill>
              </a:rPr>
              <a:t>と</a:t>
            </a:r>
            <a:r>
              <a:rPr lang="ja-JP" altLang="en-US" sz="2800" b="1" dirty="0">
                <a:solidFill>
                  <a:schemeClr val="accent4">
                    <a:lumMod val="50000"/>
                  </a:schemeClr>
                </a:solidFill>
              </a:rPr>
              <a:t>降雪なし</a:t>
            </a:r>
            <a:r>
              <a:rPr lang="ja-JP" altLang="en-US" sz="2800" b="1" dirty="0">
                <a:solidFill>
                  <a:sysClr val="windowText" lastClr="000000"/>
                </a:solidFill>
              </a:rPr>
              <a:t>を比較して解析を行う</a:t>
            </a:r>
            <a:endParaRPr lang="en-US" altLang="ja-JP" sz="2800" b="1" dirty="0">
              <a:solidFill>
                <a:sysClr val="windowText" lastClr="000000"/>
              </a:solidFill>
            </a:endParaRPr>
          </a:p>
        </p:txBody>
      </p:sp>
      <p:sp>
        <p:nvSpPr>
          <p:cNvPr id="324" name="テキスト ボックス 323">
            <a:extLst>
              <a:ext uri="{FF2B5EF4-FFF2-40B4-BE49-F238E27FC236}">
                <a16:creationId xmlns:a16="http://schemas.microsoft.com/office/drawing/2014/main" id="{F8EC8461-FE5E-4249-BA11-FAA3BDED6DFA}"/>
              </a:ext>
            </a:extLst>
          </p:cNvPr>
          <p:cNvSpPr txBox="1"/>
          <p:nvPr/>
        </p:nvSpPr>
        <p:spPr>
          <a:xfrm>
            <a:off x="8321040" y="0"/>
            <a:ext cx="763597" cy="369332"/>
          </a:xfrm>
          <a:prstGeom prst="rect">
            <a:avLst/>
          </a:prstGeom>
          <a:noFill/>
        </p:spPr>
        <p:txBody>
          <a:bodyPr wrap="square" rtlCol="0">
            <a:spAutoFit/>
          </a:bodyPr>
          <a:lstStyle/>
          <a:p>
            <a:r>
              <a:rPr kumimoji="1" lang="en-US" altLang="ja-JP" dirty="0"/>
              <a:t>17/23</a:t>
            </a:r>
            <a:endParaRPr kumimoji="1" lang="ja-JP" altLang="en-US" dirty="0"/>
          </a:p>
        </p:txBody>
      </p:sp>
      <p:sp>
        <p:nvSpPr>
          <p:cNvPr id="325" name="テキスト ボックス 324">
            <a:extLst>
              <a:ext uri="{FF2B5EF4-FFF2-40B4-BE49-F238E27FC236}">
                <a16:creationId xmlns:a16="http://schemas.microsoft.com/office/drawing/2014/main" id="{F60D2F5B-7273-4F85-A69D-8FBD12656C6A}"/>
              </a:ext>
            </a:extLst>
          </p:cNvPr>
          <p:cNvSpPr txBox="1"/>
          <p:nvPr/>
        </p:nvSpPr>
        <p:spPr>
          <a:xfrm>
            <a:off x="277195" y="3269272"/>
            <a:ext cx="3773349" cy="600164"/>
          </a:xfrm>
          <a:prstGeom prst="rect">
            <a:avLst/>
          </a:prstGeom>
          <a:solidFill>
            <a:schemeClr val="accent4">
              <a:lumMod val="20000"/>
              <a:lumOff val="80000"/>
            </a:schemeClr>
          </a:solidFill>
        </p:spPr>
        <p:txBody>
          <a:bodyPr wrap="square" rtlCol="0">
            <a:spAutoFit/>
          </a:bodyPr>
          <a:lstStyle/>
          <a:p>
            <a:r>
              <a:rPr kumimoji="1" lang="ja-JP" altLang="en-US" sz="1100" b="1" dirty="0">
                <a:solidFill>
                  <a:srgbClr val="FF0000"/>
                </a:solidFill>
              </a:rPr>
              <a:t>①</a:t>
            </a:r>
            <a:r>
              <a:rPr kumimoji="1" lang="en-US" altLang="ja-JP" sz="1100" b="1" dirty="0"/>
              <a:t> </a:t>
            </a:r>
            <a:r>
              <a:rPr kumimoji="1" lang="ja-JP" altLang="en-US" sz="1100" b="1" dirty="0"/>
              <a:t>三重県北部上空</a:t>
            </a:r>
            <a:r>
              <a:rPr kumimoji="1" lang="en-US" altLang="ja-JP" sz="1100" b="1" dirty="0"/>
              <a:t>700hPa</a:t>
            </a:r>
            <a:r>
              <a:rPr kumimoji="1" lang="ja-JP" altLang="en-US" sz="1100" b="1" dirty="0"/>
              <a:t>面の気温が</a:t>
            </a:r>
            <a:r>
              <a:rPr kumimoji="1" lang="en-US" altLang="ja-JP" sz="1100" b="1" dirty="0"/>
              <a:t>-20</a:t>
            </a:r>
            <a:r>
              <a:rPr kumimoji="1" lang="ja-JP" altLang="en-US" sz="1100" b="1" dirty="0"/>
              <a:t>℃以下であること</a:t>
            </a:r>
          </a:p>
          <a:p>
            <a:r>
              <a:rPr kumimoji="1" lang="ja-JP" altLang="en-US" sz="1100" b="1" dirty="0">
                <a:solidFill>
                  <a:srgbClr val="FF0000"/>
                </a:solidFill>
              </a:rPr>
              <a:t>② </a:t>
            </a:r>
            <a:r>
              <a:rPr kumimoji="1" lang="ja-JP" altLang="en-US" sz="1100" b="1" dirty="0"/>
              <a:t>若狭湾上空</a:t>
            </a:r>
            <a:r>
              <a:rPr kumimoji="1" lang="en-US" altLang="ja-JP" sz="1100" b="1" dirty="0"/>
              <a:t>850hPa</a:t>
            </a:r>
            <a:r>
              <a:rPr kumimoji="1" lang="ja-JP" altLang="en-US" sz="1100" b="1" dirty="0"/>
              <a:t>面の風速が</a:t>
            </a:r>
            <a:r>
              <a:rPr kumimoji="1" lang="en-US" altLang="ja-JP" sz="1100" b="1" dirty="0"/>
              <a:t>10m/s</a:t>
            </a:r>
            <a:r>
              <a:rPr kumimoji="1" lang="ja-JP" altLang="en-US" sz="1100" b="1" dirty="0"/>
              <a:t>以上であること</a:t>
            </a:r>
            <a:endParaRPr kumimoji="1" lang="en-US" altLang="ja-JP" sz="1100" b="1" dirty="0"/>
          </a:p>
          <a:p>
            <a:r>
              <a:rPr kumimoji="1" lang="ja-JP" altLang="en-US" sz="1100" b="1" dirty="0">
                <a:solidFill>
                  <a:srgbClr val="FF0000"/>
                </a:solidFill>
              </a:rPr>
              <a:t>③ </a:t>
            </a:r>
            <a:r>
              <a:rPr kumimoji="1" lang="ja-JP" altLang="en-US" sz="1100" b="1" dirty="0"/>
              <a:t>若狭湾上空</a:t>
            </a:r>
            <a:r>
              <a:rPr kumimoji="1" lang="en-US" altLang="ja-JP" sz="1100" b="1" dirty="0"/>
              <a:t>850hPa</a:t>
            </a:r>
            <a:r>
              <a:rPr kumimoji="1" lang="ja-JP" altLang="en-US" sz="1100" b="1" dirty="0"/>
              <a:t>面の風向が</a:t>
            </a:r>
            <a:r>
              <a:rPr kumimoji="1" lang="en-US" altLang="ja-JP" sz="1100" b="1" dirty="0"/>
              <a:t>40</a:t>
            </a:r>
            <a:r>
              <a:rPr lang="en-US" altLang="ja-JP" sz="1100" dirty="0"/>
              <a:t>°</a:t>
            </a:r>
            <a:r>
              <a:rPr kumimoji="1" lang="ja-JP" altLang="en-US" sz="1100" b="1" dirty="0"/>
              <a:t>～</a:t>
            </a:r>
            <a:r>
              <a:rPr kumimoji="1" lang="en-US" altLang="ja-JP" sz="1100" b="1" dirty="0"/>
              <a:t>70</a:t>
            </a:r>
            <a:r>
              <a:rPr lang="en-US" altLang="ja-JP" sz="1100" dirty="0"/>
              <a:t>°</a:t>
            </a:r>
            <a:r>
              <a:rPr kumimoji="1" lang="ja-JP" altLang="en-US" sz="1100" b="1" dirty="0"/>
              <a:t>であること</a:t>
            </a:r>
            <a:endParaRPr kumimoji="1" lang="en-US" altLang="ja-JP" sz="1100" b="1" dirty="0"/>
          </a:p>
        </p:txBody>
      </p:sp>
    </p:spTree>
    <p:custDataLst>
      <p:tags r:id="rId1"/>
    </p:custDataLst>
    <p:extLst>
      <p:ext uri="{BB962C8B-B14F-4D97-AF65-F5344CB8AC3E}">
        <p14:creationId xmlns:p14="http://schemas.microsoft.com/office/powerpoint/2010/main" val="877800893"/>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結果　抽出事例の確認</a:t>
            </a:r>
          </a:p>
        </p:txBody>
      </p:sp>
      <p:pic>
        <p:nvPicPr>
          <p:cNvPr id="21" name="図 20" descr="テキスト, 地図 が含まれている画像&#10;&#10;自動的に生成された説明">
            <a:extLst>
              <a:ext uri="{FF2B5EF4-FFF2-40B4-BE49-F238E27FC236}">
                <a16:creationId xmlns:a16="http://schemas.microsoft.com/office/drawing/2014/main" id="{D1A325C1-49A8-4E3C-B6E4-22CB71D2D6A7}"/>
              </a:ext>
            </a:extLst>
          </p:cNvPr>
          <p:cNvPicPr>
            <a:picLocks noChangeAspect="1"/>
          </p:cNvPicPr>
          <p:nvPr/>
        </p:nvPicPr>
        <p:blipFill rotWithShape="1">
          <a:blip r:embed="rId3">
            <a:extLst>
              <a:ext uri="{28A0092B-C50C-407E-A947-70E740481C1C}">
                <a14:useLocalDpi xmlns:a14="http://schemas.microsoft.com/office/drawing/2010/main" val="0"/>
              </a:ext>
            </a:extLst>
          </a:blip>
          <a:srcRect t="9466" r="14445"/>
          <a:stretch/>
        </p:blipFill>
        <p:spPr>
          <a:xfrm>
            <a:off x="118792" y="1293555"/>
            <a:ext cx="3647363" cy="3368141"/>
          </a:xfrm>
          <a:prstGeom prst="rect">
            <a:avLst/>
          </a:prstGeom>
        </p:spPr>
      </p:pic>
      <p:graphicFrame>
        <p:nvGraphicFramePr>
          <p:cNvPr id="14" name="表 13">
            <a:extLst>
              <a:ext uri="{FF2B5EF4-FFF2-40B4-BE49-F238E27FC236}">
                <a16:creationId xmlns:a16="http://schemas.microsoft.com/office/drawing/2014/main" id="{1FFB4723-B6D5-4CE1-A8F7-0B806DB6655C}"/>
              </a:ext>
            </a:extLst>
          </p:cNvPr>
          <p:cNvGraphicFramePr>
            <a:graphicFrameLocks noGrp="1"/>
          </p:cNvGraphicFramePr>
          <p:nvPr>
            <p:extLst>
              <p:ext uri="{D42A27DB-BD31-4B8C-83A1-F6EECF244321}">
                <p14:modId xmlns:p14="http://schemas.microsoft.com/office/powerpoint/2010/main" val="2381272567"/>
              </p:ext>
            </p:extLst>
          </p:nvPr>
        </p:nvGraphicFramePr>
        <p:xfrm>
          <a:off x="1282700" y="893445"/>
          <a:ext cx="1408545" cy="371938"/>
        </p:xfrm>
        <a:graphic>
          <a:graphicData uri="http://schemas.openxmlformats.org/drawingml/2006/table">
            <a:tbl>
              <a:tblPr firstRow="1" bandRow="1">
                <a:tableStyleId>{5C22544A-7EE6-4342-B048-85BDC9FD1C3A}</a:tableStyleId>
              </a:tblPr>
              <a:tblGrid>
                <a:gridCol w="1408545">
                  <a:extLst>
                    <a:ext uri="{9D8B030D-6E8A-4147-A177-3AD203B41FA5}">
                      <a16:colId xmlns:a16="http://schemas.microsoft.com/office/drawing/2014/main" val="43926587"/>
                    </a:ext>
                  </a:extLst>
                </a:gridCol>
              </a:tblGrid>
              <a:tr h="371938">
                <a:tc>
                  <a:txBody>
                    <a:bodyPr/>
                    <a:lstStyle/>
                    <a:p>
                      <a:pPr algn="ctr"/>
                      <a:r>
                        <a:rPr kumimoji="1" lang="ja-JP" altLang="en-US" sz="1800" b="1" dirty="0">
                          <a:solidFill>
                            <a:sysClr val="windowText" lastClr="000000"/>
                          </a:solidFill>
                        </a:rPr>
                        <a:t>降雪有り</a:t>
                      </a:r>
                    </a:p>
                  </a:txBody>
                  <a:tcPr marL="91711" marR="91711" marT="45855" marB="458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48813939"/>
                  </a:ext>
                </a:extLst>
              </a:tr>
            </a:tbl>
          </a:graphicData>
        </a:graphic>
      </p:graphicFrame>
      <p:graphicFrame>
        <p:nvGraphicFramePr>
          <p:cNvPr id="15" name="表 14">
            <a:extLst>
              <a:ext uri="{FF2B5EF4-FFF2-40B4-BE49-F238E27FC236}">
                <a16:creationId xmlns:a16="http://schemas.microsoft.com/office/drawing/2014/main" id="{D85CDF7D-F141-4A41-9EE7-96708F82A056}"/>
              </a:ext>
            </a:extLst>
          </p:cNvPr>
          <p:cNvGraphicFramePr>
            <a:graphicFrameLocks noGrp="1"/>
          </p:cNvGraphicFramePr>
          <p:nvPr>
            <p:extLst>
              <p:ext uri="{D42A27DB-BD31-4B8C-83A1-F6EECF244321}">
                <p14:modId xmlns:p14="http://schemas.microsoft.com/office/powerpoint/2010/main" val="3907048631"/>
              </p:ext>
            </p:extLst>
          </p:nvPr>
        </p:nvGraphicFramePr>
        <p:xfrm>
          <a:off x="5074203" y="893445"/>
          <a:ext cx="1347407" cy="371938"/>
        </p:xfrm>
        <a:graphic>
          <a:graphicData uri="http://schemas.openxmlformats.org/drawingml/2006/table">
            <a:tbl>
              <a:tblPr firstRow="1" bandRow="1">
                <a:tableStyleId>{5C22544A-7EE6-4342-B048-85BDC9FD1C3A}</a:tableStyleId>
              </a:tblPr>
              <a:tblGrid>
                <a:gridCol w="1347407">
                  <a:extLst>
                    <a:ext uri="{9D8B030D-6E8A-4147-A177-3AD203B41FA5}">
                      <a16:colId xmlns:a16="http://schemas.microsoft.com/office/drawing/2014/main" val="43926587"/>
                    </a:ext>
                  </a:extLst>
                </a:gridCol>
              </a:tblGrid>
              <a:tr h="371938">
                <a:tc>
                  <a:txBody>
                    <a:bodyPr/>
                    <a:lstStyle/>
                    <a:p>
                      <a:pPr algn="ctr"/>
                      <a:r>
                        <a:rPr kumimoji="1" lang="ja-JP" altLang="en-US" sz="1800" b="1" dirty="0">
                          <a:solidFill>
                            <a:sysClr val="windowText" lastClr="000000"/>
                          </a:solidFill>
                        </a:rPr>
                        <a:t>降雪無し</a:t>
                      </a:r>
                    </a:p>
                  </a:txBody>
                  <a:tcPr marL="91711" marR="91711" marT="45855" marB="458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38316944"/>
                  </a:ext>
                </a:extLst>
              </a:tr>
            </a:tbl>
          </a:graphicData>
        </a:graphic>
      </p:graphicFrame>
      <p:sp>
        <p:nvSpPr>
          <p:cNvPr id="16" name="テキスト ボックス 15">
            <a:extLst>
              <a:ext uri="{FF2B5EF4-FFF2-40B4-BE49-F238E27FC236}">
                <a16:creationId xmlns:a16="http://schemas.microsoft.com/office/drawing/2014/main" id="{9032073A-BDF9-47BB-B778-626B38DE97E9}"/>
              </a:ext>
            </a:extLst>
          </p:cNvPr>
          <p:cNvSpPr txBox="1"/>
          <p:nvPr/>
        </p:nvSpPr>
        <p:spPr>
          <a:xfrm>
            <a:off x="259011" y="515757"/>
            <a:ext cx="8303964" cy="400110"/>
          </a:xfrm>
          <a:prstGeom prst="rect">
            <a:avLst/>
          </a:prstGeom>
          <a:noFill/>
        </p:spPr>
        <p:txBody>
          <a:bodyPr wrap="square" rtlCol="0">
            <a:spAutoFit/>
          </a:bodyPr>
          <a:lstStyle/>
          <a:p>
            <a:r>
              <a:rPr lang="ja-JP" altLang="en-US" sz="2000" b="1" dirty="0">
                <a:highlight>
                  <a:srgbClr val="C0C0C0"/>
                </a:highlight>
              </a:rPr>
              <a:t>●どんな事例が抽出されたか</a:t>
            </a:r>
            <a:r>
              <a:rPr lang="en-US" altLang="ja-JP" sz="2000" b="1" dirty="0">
                <a:highlight>
                  <a:srgbClr val="C0C0C0"/>
                </a:highlight>
              </a:rPr>
              <a:t>(</a:t>
            </a:r>
            <a:r>
              <a:rPr lang="ja-JP" altLang="en-US" sz="2000" b="1" dirty="0">
                <a:highlight>
                  <a:srgbClr val="C0C0C0"/>
                </a:highlight>
              </a:rPr>
              <a:t>全国的な雪の降り方はどうか</a:t>
            </a:r>
            <a:r>
              <a:rPr lang="en-US" altLang="ja-JP" sz="2000" b="1" dirty="0">
                <a:highlight>
                  <a:srgbClr val="C0C0C0"/>
                </a:highlight>
              </a:rPr>
              <a:t>)</a:t>
            </a:r>
          </a:p>
        </p:txBody>
      </p:sp>
      <p:pic>
        <p:nvPicPr>
          <p:cNvPr id="20" name="図 19" descr="テキスト, 地図 が含まれている画像&#10;&#10;自動的に生成された説明">
            <a:extLst>
              <a:ext uri="{FF2B5EF4-FFF2-40B4-BE49-F238E27FC236}">
                <a16:creationId xmlns:a16="http://schemas.microsoft.com/office/drawing/2014/main" id="{B5263CC2-BFAF-4C28-BD45-C79E55003EA6}"/>
              </a:ext>
            </a:extLst>
          </p:cNvPr>
          <p:cNvPicPr>
            <a:picLocks noChangeAspect="1"/>
          </p:cNvPicPr>
          <p:nvPr/>
        </p:nvPicPr>
        <p:blipFill rotWithShape="1">
          <a:blip r:embed="rId4">
            <a:extLst>
              <a:ext uri="{28A0092B-C50C-407E-A947-70E740481C1C}">
                <a14:useLocalDpi xmlns:a14="http://schemas.microsoft.com/office/drawing/2010/main" val="0"/>
              </a:ext>
            </a:extLst>
          </a:blip>
          <a:srcRect l="85555" t="11363" r="-1364" b="2721"/>
          <a:stretch/>
        </p:blipFill>
        <p:spPr>
          <a:xfrm>
            <a:off x="7348198" y="1293556"/>
            <a:ext cx="846619" cy="2479366"/>
          </a:xfrm>
          <a:prstGeom prst="rect">
            <a:avLst/>
          </a:prstGeom>
        </p:spPr>
      </p:pic>
      <p:pic>
        <p:nvPicPr>
          <p:cNvPr id="22" name="図 21" descr="テキスト, 地図 が含まれている画像&#10;&#10;自動的に生成された説明">
            <a:extLst>
              <a:ext uri="{FF2B5EF4-FFF2-40B4-BE49-F238E27FC236}">
                <a16:creationId xmlns:a16="http://schemas.microsoft.com/office/drawing/2014/main" id="{8A21B156-10CA-45CB-B12B-12A6C5CC6AE6}"/>
              </a:ext>
            </a:extLst>
          </p:cNvPr>
          <p:cNvPicPr>
            <a:picLocks noChangeAspect="1"/>
          </p:cNvPicPr>
          <p:nvPr/>
        </p:nvPicPr>
        <p:blipFill rotWithShape="1">
          <a:blip r:embed="rId5">
            <a:extLst>
              <a:ext uri="{28A0092B-C50C-407E-A947-70E740481C1C}">
                <a14:useLocalDpi xmlns:a14="http://schemas.microsoft.com/office/drawing/2010/main" val="0"/>
              </a:ext>
            </a:extLst>
          </a:blip>
          <a:srcRect l="84396" t="10811" r="4507" b="5832"/>
          <a:stretch/>
        </p:blipFill>
        <p:spPr>
          <a:xfrm>
            <a:off x="4829175" y="4711837"/>
            <a:ext cx="760662" cy="2146163"/>
          </a:xfrm>
          <a:prstGeom prst="rect">
            <a:avLst/>
          </a:prstGeom>
        </p:spPr>
      </p:pic>
      <p:pic>
        <p:nvPicPr>
          <p:cNvPr id="13" name="図 12" descr="テキスト, 地図 が含まれている画像&#10;&#10;自動的に生成された説明">
            <a:extLst>
              <a:ext uri="{FF2B5EF4-FFF2-40B4-BE49-F238E27FC236}">
                <a16:creationId xmlns:a16="http://schemas.microsoft.com/office/drawing/2014/main" id="{326C2233-BDDB-415D-9D4D-D1BAC342E920}"/>
              </a:ext>
            </a:extLst>
          </p:cNvPr>
          <p:cNvPicPr>
            <a:picLocks noChangeAspect="1"/>
          </p:cNvPicPr>
          <p:nvPr/>
        </p:nvPicPr>
        <p:blipFill rotWithShape="1">
          <a:blip r:embed="rId5">
            <a:extLst>
              <a:ext uri="{28A0092B-C50C-407E-A947-70E740481C1C}">
                <a14:useLocalDpi xmlns:a14="http://schemas.microsoft.com/office/drawing/2010/main" val="0"/>
              </a:ext>
            </a:extLst>
          </a:blip>
          <a:srcRect t="8998" r="19304"/>
          <a:stretch/>
        </p:blipFill>
        <p:spPr>
          <a:xfrm>
            <a:off x="5619750" y="3772921"/>
            <a:ext cx="3456896" cy="2970780"/>
          </a:xfrm>
          <a:prstGeom prst="rect">
            <a:avLst/>
          </a:prstGeom>
        </p:spPr>
      </p:pic>
      <p:sp>
        <p:nvSpPr>
          <p:cNvPr id="23" name="テキスト ボックス 22">
            <a:extLst>
              <a:ext uri="{FF2B5EF4-FFF2-40B4-BE49-F238E27FC236}">
                <a16:creationId xmlns:a16="http://schemas.microsoft.com/office/drawing/2014/main" id="{B56A923E-CAB5-43E4-9680-A02579553B6A}"/>
              </a:ext>
            </a:extLst>
          </p:cNvPr>
          <p:cNvSpPr txBox="1"/>
          <p:nvPr/>
        </p:nvSpPr>
        <p:spPr>
          <a:xfrm>
            <a:off x="924637" y="5438597"/>
            <a:ext cx="3647363" cy="830997"/>
          </a:xfrm>
          <a:prstGeom prst="rect">
            <a:avLst/>
          </a:prstGeom>
          <a:noFill/>
          <a:ln w="28575">
            <a:noFill/>
          </a:ln>
        </p:spPr>
        <p:txBody>
          <a:bodyPr wrap="square" rtlCol="0">
            <a:spAutoFit/>
          </a:bodyPr>
          <a:lstStyle/>
          <a:p>
            <a:pPr algn="ctr"/>
            <a:r>
              <a:rPr kumimoji="1" lang="ja-JP" altLang="en-US" sz="2400" b="1" dirty="0"/>
              <a:t>偏差図</a:t>
            </a:r>
            <a:endParaRPr kumimoji="1" lang="en-US" altLang="ja-JP" sz="2400" b="1" dirty="0"/>
          </a:p>
          <a:p>
            <a:pPr algn="ctr"/>
            <a:r>
              <a:rPr kumimoji="1" lang="ja-JP" altLang="en-US" sz="2400" b="1" dirty="0"/>
              <a:t>（降雪あり</a:t>
            </a:r>
            <a:r>
              <a:rPr kumimoji="1" lang="en-US" altLang="ja-JP" sz="2400" b="1" dirty="0"/>
              <a:t>-</a:t>
            </a:r>
            <a:r>
              <a:rPr kumimoji="1" lang="ja-JP" altLang="en-US" sz="2400" b="1" dirty="0"/>
              <a:t>降雪なし）</a:t>
            </a:r>
            <a:endParaRPr kumimoji="1" lang="en-US" altLang="ja-JP" sz="2400" b="1" dirty="0"/>
          </a:p>
        </p:txBody>
      </p:sp>
      <p:pic>
        <p:nvPicPr>
          <p:cNvPr id="19" name="図 18" descr="テキスト, 地図 が含まれている画像&#10;&#10;自動的に生成された説明">
            <a:extLst>
              <a:ext uri="{FF2B5EF4-FFF2-40B4-BE49-F238E27FC236}">
                <a16:creationId xmlns:a16="http://schemas.microsoft.com/office/drawing/2014/main" id="{A72E41B4-9244-40F4-ADCD-E7DC019A243B}"/>
              </a:ext>
            </a:extLst>
          </p:cNvPr>
          <p:cNvPicPr>
            <a:picLocks noChangeAspect="1"/>
          </p:cNvPicPr>
          <p:nvPr/>
        </p:nvPicPr>
        <p:blipFill rotWithShape="1">
          <a:blip r:embed="rId4">
            <a:extLst>
              <a:ext uri="{28A0092B-C50C-407E-A947-70E740481C1C}">
                <a14:useLocalDpi xmlns:a14="http://schemas.microsoft.com/office/drawing/2010/main" val="0"/>
              </a:ext>
            </a:extLst>
          </a:blip>
          <a:srcRect t="9466" r="14445"/>
          <a:stretch/>
        </p:blipFill>
        <p:spPr>
          <a:xfrm>
            <a:off x="3766155" y="1293555"/>
            <a:ext cx="3647363" cy="3368141"/>
          </a:xfrm>
          <a:prstGeom prst="rect">
            <a:avLst/>
          </a:prstGeom>
        </p:spPr>
      </p:pic>
      <p:sp>
        <p:nvSpPr>
          <p:cNvPr id="24" name="テキスト ボックス 23">
            <a:extLst>
              <a:ext uri="{FF2B5EF4-FFF2-40B4-BE49-F238E27FC236}">
                <a16:creationId xmlns:a16="http://schemas.microsoft.com/office/drawing/2014/main" id="{C5A6BF0A-A57E-422B-881B-38D823F371C1}"/>
              </a:ext>
            </a:extLst>
          </p:cNvPr>
          <p:cNvSpPr txBox="1"/>
          <p:nvPr/>
        </p:nvSpPr>
        <p:spPr>
          <a:xfrm>
            <a:off x="8321040" y="0"/>
            <a:ext cx="763597" cy="369332"/>
          </a:xfrm>
          <a:prstGeom prst="rect">
            <a:avLst/>
          </a:prstGeom>
          <a:noFill/>
        </p:spPr>
        <p:txBody>
          <a:bodyPr wrap="square" rtlCol="0">
            <a:spAutoFit/>
          </a:bodyPr>
          <a:lstStyle/>
          <a:p>
            <a:r>
              <a:rPr kumimoji="1" lang="en-US" altLang="ja-JP" dirty="0"/>
              <a:t>18/23</a:t>
            </a:r>
            <a:endParaRPr kumimoji="1" lang="ja-JP" altLang="en-US" dirty="0"/>
          </a:p>
        </p:txBody>
      </p:sp>
    </p:spTree>
    <p:extLst>
      <p:ext uri="{BB962C8B-B14F-4D97-AF65-F5344CB8AC3E}">
        <p14:creationId xmlns:p14="http://schemas.microsoft.com/office/powerpoint/2010/main" val="4118234900"/>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結果　抽出事例の確認</a:t>
            </a:r>
          </a:p>
        </p:txBody>
      </p:sp>
      <p:graphicFrame>
        <p:nvGraphicFramePr>
          <p:cNvPr id="26" name="表 25">
            <a:extLst>
              <a:ext uri="{FF2B5EF4-FFF2-40B4-BE49-F238E27FC236}">
                <a16:creationId xmlns:a16="http://schemas.microsoft.com/office/drawing/2014/main" id="{DEE7E963-01BB-4481-AFCF-F2BFE11958B7}"/>
              </a:ext>
            </a:extLst>
          </p:cNvPr>
          <p:cNvGraphicFramePr>
            <a:graphicFrameLocks noGrp="1"/>
          </p:cNvGraphicFramePr>
          <p:nvPr>
            <p:extLst>
              <p:ext uri="{D42A27DB-BD31-4B8C-83A1-F6EECF244321}">
                <p14:modId xmlns:p14="http://schemas.microsoft.com/office/powerpoint/2010/main" val="2067366712"/>
              </p:ext>
            </p:extLst>
          </p:nvPr>
        </p:nvGraphicFramePr>
        <p:xfrm>
          <a:off x="711200" y="1073038"/>
          <a:ext cx="1408545" cy="371938"/>
        </p:xfrm>
        <a:graphic>
          <a:graphicData uri="http://schemas.openxmlformats.org/drawingml/2006/table">
            <a:tbl>
              <a:tblPr firstRow="1" bandRow="1">
                <a:tableStyleId>{5C22544A-7EE6-4342-B048-85BDC9FD1C3A}</a:tableStyleId>
              </a:tblPr>
              <a:tblGrid>
                <a:gridCol w="1408545">
                  <a:extLst>
                    <a:ext uri="{9D8B030D-6E8A-4147-A177-3AD203B41FA5}">
                      <a16:colId xmlns:a16="http://schemas.microsoft.com/office/drawing/2014/main" val="43926587"/>
                    </a:ext>
                  </a:extLst>
                </a:gridCol>
              </a:tblGrid>
              <a:tr h="371938">
                <a:tc>
                  <a:txBody>
                    <a:bodyPr/>
                    <a:lstStyle/>
                    <a:p>
                      <a:pPr algn="ctr"/>
                      <a:r>
                        <a:rPr kumimoji="1" lang="ja-JP" altLang="en-US" sz="1800" b="1" dirty="0">
                          <a:solidFill>
                            <a:sysClr val="windowText" lastClr="000000"/>
                          </a:solidFill>
                        </a:rPr>
                        <a:t>降雪有り</a:t>
                      </a:r>
                    </a:p>
                  </a:txBody>
                  <a:tcPr marL="91711" marR="91711" marT="45855" marB="458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48813939"/>
                  </a:ext>
                </a:extLst>
              </a:tr>
            </a:tbl>
          </a:graphicData>
        </a:graphic>
      </p:graphicFrame>
      <p:graphicFrame>
        <p:nvGraphicFramePr>
          <p:cNvPr id="27" name="表 26">
            <a:extLst>
              <a:ext uri="{FF2B5EF4-FFF2-40B4-BE49-F238E27FC236}">
                <a16:creationId xmlns:a16="http://schemas.microsoft.com/office/drawing/2014/main" id="{93CC2818-8931-4C74-840B-1527204B8C78}"/>
              </a:ext>
            </a:extLst>
          </p:cNvPr>
          <p:cNvGraphicFramePr>
            <a:graphicFrameLocks noGrp="1"/>
          </p:cNvGraphicFramePr>
          <p:nvPr>
            <p:extLst>
              <p:ext uri="{D42A27DB-BD31-4B8C-83A1-F6EECF244321}">
                <p14:modId xmlns:p14="http://schemas.microsoft.com/office/powerpoint/2010/main" val="2206486442"/>
              </p:ext>
            </p:extLst>
          </p:nvPr>
        </p:nvGraphicFramePr>
        <p:xfrm>
          <a:off x="3612133" y="1073038"/>
          <a:ext cx="1347407" cy="371938"/>
        </p:xfrm>
        <a:graphic>
          <a:graphicData uri="http://schemas.openxmlformats.org/drawingml/2006/table">
            <a:tbl>
              <a:tblPr firstRow="1" bandRow="1">
                <a:tableStyleId>{5C22544A-7EE6-4342-B048-85BDC9FD1C3A}</a:tableStyleId>
              </a:tblPr>
              <a:tblGrid>
                <a:gridCol w="1347407">
                  <a:extLst>
                    <a:ext uri="{9D8B030D-6E8A-4147-A177-3AD203B41FA5}">
                      <a16:colId xmlns:a16="http://schemas.microsoft.com/office/drawing/2014/main" val="43926587"/>
                    </a:ext>
                  </a:extLst>
                </a:gridCol>
              </a:tblGrid>
              <a:tr h="371938">
                <a:tc>
                  <a:txBody>
                    <a:bodyPr/>
                    <a:lstStyle/>
                    <a:p>
                      <a:pPr algn="ctr"/>
                      <a:r>
                        <a:rPr kumimoji="1" lang="ja-JP" altLang="en-US" sz="1800" b="1" dirty="0">
                          <a:solidFill>
                            <a:sysClr val="windowText" lastClr="000000"/>
                          </a:solidFill>
                        </a:rPr>
                        <a:t>降雪無し</a:t>
                      </a:r>
                    </a:p>
                  </a:txBody>
                  <a:tcPr marL="91711" marR="91711" marT="45855" marB="458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38316944"/>
                  </a:ext>
                </a:extLst>
              </a:tr>
            </a:tbl>
          </a:graphicData>
        </a:graphic>
      </p:graphicFrame>
      <p:grpSp>
        <p:nvGrpSpPr>
          <p:cNvPr id="5" name="グループ化 4">
            <a:extLst>
              <a:ext uri="{FF2B5EF4-FFF2-40B4-BE49-F238E27FC236}">
                <a16:creationId xmlns:a16="http://schemas.microsoft.com/office/drawing/2014/main" id="{DC6DF199-8400-47A9-815D-000A41730964}"/>
              </a:ext>
            </a:extLst>
          </p:cNvPr>
          <p:cNvGrpSpPr/>
          <p:nvPr/>
        </p:nvGrpSpPr>
        <p:grpSpPr>
          <a:xfrm>
            <a:off x="314669" y="4582216"/>
            <a:ext cx="5309469" cy="1384333"/>
            <a:chOff x="314669" y="5060033"/>
            <a:chExt cx="5309469" cy="1384333"/>
          </a:xfrm>
        </p:grpSpPr>
        <p:sp>
          <p:nvSpPr>
            <p:cNvPr id="25" name="テキスト ボックス 24">
              <a:extLst>
                <a:ext uri="{FF2B5EF4-FFF2-40B4-BE49-F238E27FC236}">
                  <a16:creationId xmlns:a16="http://schemas.microsoft.com/office/drawing/2014/main" id="{1EAE38DC-634D-4E94-8D8E-7B7AA3312C13}"/>
                </a:ext>
              </a:extLst>
            </p:cNvPr>
            <p:cNvSpPr txBox="1"/>
            <p:nvPr/>
          </p:nvSpPr>
          <p:spPr>
            <a:xfrm>
              <a:off x="521110" y="5158627"/>
              <a:ext cx="4994788" cy="1200329"/>
            </a:xfrm>
            <a:prstGeom prst="rect">
              <a:avLst/>
            </a:prstGeom>
            <a:noFill/>
            <a:ln w="28575">
              <a:noFill/>
            </a:ln>
          </p:spPr>
          <p:txBody>
            <a:bodyPr wrap="square" rtlCol="0">
              <a:spAutoFit/>
            </a:bodyPr>
            <a:lstStyle/>
            <a:p>
              <a:r>
                <a:rPr kumimoji="1" lang="ja-JP" altLang="en-US" sz="2400" b="1" dirty="0"/>
                <a:t>・大気的にはどちらも降雪が</a:t>
              </a:r>
              <a:endParaRPr kumimoji="1" lang="en-US" altLang="ja-JP" sz="2400" b="1" dirty="0"/>
            </a:p>
            <a:p>
              <a:r>
                <a:rPr kumimoji="1" lang="ja-JP" altLang="en-US" sz="2400" b="1" dirty="0"/>
                <a:t>　起こってもおかしくない環境場</a:t>
              </a:r>
              <a:endParaRPr kumimoji="1" lang="en-US" altLang="ja-JP" sz="2400" b="1" dirty="0"/>
            </a:p>
            <a:p>
              <a:r>
                <a:rPr kumimoji="1" lang="ja-JP" altLang="en-US" sz="2400" b="1" dirty="0"/>
                <a:t>・三重県周辺の偏差も小さい</a:t>
              </a:r>
              <a:endParaRPr kumimoji="1" lang="en-US" altLang="ja-JP" sz="2400" b="1" dirty="0"/>
            </a:p>
          </p:txBody>
        </p:sp>
        <p:sp>
          <p:nvSpPr>
            <p:cNvPr id="33" name="角丸四角形 37">
              <a:extLst>
                <a:ext uri="{FF2B5EF4-FFF2-40B4-BE49-F238E27FC236}">
                  <a16:creationId xmlns:a16="http://schemas.microsoft.com/office/drawing/2014/main" id="{132A5284-69CC-4EC3-AC6B-4E156ED6245E}"/>
                </a:ext>
              </a:extLst>
            </p:cNvPr>
            <p:cNvSpPr/>
            <p:nvPr/>
          </p:nvSpPr>
          <p:spPr>
            <a:xfrm>
              <a:off x="314669" y="5060033"/>
              <a:ext cx="5309469" cy="1384333"/>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541EB16F-AACB-427D-A1B5-E68B39421DA9}"/>
              </a:ext>
            </a:extLst>
          </p:cNvPr>
          <p:cNvGrpSpPr/>
          <p:nvPr/>
        </p:nvGrpSpPr>
        <p:grpSpPr>
          <a:xfrm>
            <a:off x="-40483" y="4078179"/>
            <a:ext cx="5715203" cy="2929371"/>
            <a:chOff x="2039" y="3426035"/>
            <a:chExt cx="5715203" cy="2929371"/>
          </a:xfrm>
        </p:grpSpPr>
        <p:sp>
          <p:nvSpPr>
            <p:cNvPr id="17" name="四角形: 角を丸くする 16">
              <a:extLst>
                <a:ext uri="{FF2B5EF4-FFF2-40B4-BE49-F238E27FC236}">
                  <a16:creationId xmlns:a16="http://schemas.microsoft.com/office/drawing/2014/main" id="{85931545-8C25-4EDC-87C1-C9E05D24E8DE}"/>
                </a:ext>
              </a:extLst>
            </p:cNvPr>
            <p:cNvSpPr/>
            <p:nvPr/>
          </p:nvSpPr>
          <p:spPr>
            <a:xfrm>
              <a:off x="2039" y="5751076"/>
              <a:ext cx="5715203" cy="604330"/>
            </a:xfrm>
            <a:prstGeom prst="roundRect">
              <a:avLst>
                <a:gd name="adj" fmla="val 8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50" dirty="0">
                  <a:solidFill>
                    <a:sysClr val="windowText" lastClr="000000"/>
                  </a:solidFill>
                </a:rPr>
                <a:t>※</a:t>
              </a:r>
              <a:r>
                <a:rPr kumimoji="1" lang="ja-JP" altLang="en-US" sz="1050" dirty="0">
                  <a:solidFill>
                    <a:sysClr val="windowText" lastClr="000000"/>
                  </a:solidFill>
                </a:rPr>
                <a:t>合成図⇒色</a:t>
              </a:r>
              <a:r>
                <a:rPr kumimoji="1" lang="en-US" altLang="ja-JP" sz="1050" dirty="0">
                  <a:solidFill>
                    <a:sysClr val="windowText" lastClr="000000"/>
                  </a:solidFill>
                </a:rPr>
                <a:t>:</a:t>
              </a:r>
              <a:r>
                <a:rPr kumimoji="1" lang="ja-JP" altLang="en-US" sz="1050" dirty="0">
                  <a:solidFill>
                    <a:sysClr val="windowText" lastClr="000000"/>
                  </a:solidFill>
                </a:rPr>
                <a:t>気温</a:t>
              </a:r>
              <a:r>
                <a:rPr kumimoji="1" lang="en-US" altLang="ja-JP" sz="1050" dirty="0">
                  <a:solidFill>
                    <a:sysClr val="windowText" lastClr="000000"/>
                  </a:solidFill>
                </a:rPr>
                <a:t>[</a:t>
              </a:r>
              <a:r>
                <a:rPr kumimoji="1" lang="ja-JP" altLang="en-US" sz="1050" dirty="0">
                  <a:solidFill>
                    <a:sysClr val="windowText" lastClr="000000"/>
                  </a:solidFill>
                </a:rPr>
                <a:t>℃</a:t>
              </a:r>
              <a:r>
                <a:rPr kumimoji="1" lang="en-US" altLang="ja-JP" sz="1050" dirty="0">
                  <a:solidFill>
                    <a:sysClr val="windowText" lastClr="000000"/>
                  </a:solidFill>
                </a:rPr>
                <a:t>]</a:t>
              </a:r>
              <a:r>
                <a:rPr kumimoji="1" lang="ja-JP" altLang="en-US" sz="1050" dirty="0">
                  <a:solidFill>
                    <a:sysClr val="windowText" lastClr="000000"/>
                  </a:solidFill>
                </a:rPr>
                <a:t>，等値線</a:t>
              </a:r>
              <a:r>
                <a:rPr kumimoji="1" lang="en-US" altLang="ja-JP" sz="1050" dirty="0">
                  <a:solidFill>
                    <a:sysClr val="windowText" lastClr="000000"/>
                  </a:solidFill>
                </a:rPr>
                <a:t>:</a:t>
              </a:r>
              <a:r>
                <a:rPr kumimoji="1" lang="ja-JP" altLang="en-US" sz="1050" dirty="0">
                  <a:solidFill>
                    <a:sysClr val="windowText" lastClr="000000"/>
                  </a:solidFill>
                </a:rPr>
                <a:t>ジオポテンシャル高度</a:t>
              </a:r>
              <a:r>
                <a:rPr kumimoji="1" lang="en-US" altLang="ja-JP" sz="1050" dirty="0">
                  <a:solidFill>
                    <a:sysClr val="windowText" lastClr="000000"/>
                  </a:solidFill>
                </a:rPr>
                <a:t>(m)</a:t>
              </a:r>
              <a:r>
                <a:rPr kumimoji="1" lang="ja-JP" altLang="en-US" sz="1050" dirty="0" err="1">
                  <a:solidFill>
                    <a:sysClr val="windowText" lastClr="000000"/>
                  </a:solidFill>
                </a:rPr>
                <a:t>，</a:t>
              </a:r>
              <a:r>
                <a:rPr kumimoji="1" lang="ja-JP" altLang="en-US" sz="1050" dirty="0">
                  <a:solidFill>
                    <a:sysClr val="windowText" lastClr="000000"/>
                  </a:solidFill>
                </a:rPr>
                <a:t>ベクトル</a:t>
              </a:r>
              <a:r>
                <a:rPr kumimoji="1" lang="en-US" altLang="ja-JP" sz="1050" dirty="0">
                  <a:solidFill>
                    <a:sysClr val="windowText" lastClr="000000"/>
                  </a:solidFill>
                </a:rPr>
                <a:t>:</a:t>
              </a:r>
              <a:r>
                <a:rPr kumimoji="1" lang="ja-JP" altLang="en-US" sz="1050" dirty="0">
                  <a:solidFill>
                    <a:sysClr val="windowText" lastClr="000000"/>
                  </a:solidFill>
                </a:rPr>
                <a:t>風向風速</a:t>
              </a:r>
              <a:r>
                <a:rPr kumimoji="1" lang="en-US" altLang="ja-JP" sz="1050" dirty="0">
                  <a:solidFill>
                    <a:sysClr val="windowText" lastClr="000000"/>
                  </a:solidFill>
                </a:rPr>
                <a:t>(m/s)</a:t>
              </a:r>
            </a:p>
            <a:p>
              <a:r>
                <a:rPr kumimoji="1" lang="ja-JP" altLang="en-US" sz="1050" dirty="0">
                  <a:solidFill>
                    <a:sysClr val="windowText" lastClr="000000"/>
                  </a:solidFill>
                </a:rPr>
                <a:t>　偏差図⇒色</a:t>
              </a:r>
              <a:r>
                <a:rPr kumimoji="1" lang="en-US" altLang="ja-JP" sz="1050" dirty="0">
                  <a:solidFill>
                    <a:sysClr val="windowText" lastClr="000000"/>
                  </a:solidFill>
                  <a:sym typeface="Wingdings" panose="05000000000000000000" pitchFamily="2" charset="2"/>
                </a:rPr>
                <a:t>:(</a:t>
              </a:r>
              <a:r>
                <a:rPr kumimoji="1" lang="ja-JP" altLang="en-US" sz="1050" dirty="0">
                  <a:solidFill>
                    <a:sysClr val="windowText" lastClr="000000"/>
                  </a:solidFill>
                  <a:sym typeface="Wingdings" panose="05000000000000000000" pitchFamily="2" charset="2"/>
                </a:rPr>
                <a:t>上</a:t>
              </a:r>
              <a:r>
                <a:rPr kumimoji="1" lang="en-US" altLang="ja-JP" sz="1050" dirty="0">
                  <a:solidFill>
                    <a:sysClr val="windowText" lastClr="000000"/>
                  </a:solidFill>
                  <a:sym typeface="Wingdings" panose="05000000000000000000" pitchFamily="2" charset="2"/>
                </a:rPr>
                <a:t>)</a:t>
              </a:r>
              <a:r>
                <a:rPr kumimoji="1" lang="ja-JP" altLang="en-US" sz="1050" dirty="0">
                  <a:solidFill>
                    <a:sysClr val="windowText" lastClr="000000"/>
                  </a:solidFill>
                </a:rPr>
                <a:t>気温</a:t>
              </a:r>
              <a:r>
                <a:rPr kumimoji="1" lang="en-US" altLang="ja-JP" sz="1050" dirty="0">
                  <a:solidFill>
                    <a:sysClr val="windowText" lastClr="000000"/>
                  </a:solidFill>
                </a:rPr>
                <a:t>[</a:t>
              </a:r>
              <a:r>
                <a:rPr kumimoji="1" lang="ja-JP" altLang="en-US" sz="1050" dirty="0">
                  <a:solidFill>
                    <a:sysClr val="windowText" lastClr="000000"/>
                  </a:solidFill>
                </a:rPr>
                <a:t>℃</a:t>
              </a:r>
              <a:r>
                <a:rPr kumimoji="1" lang="en-US" altLang="ja-JP" sz="1050" dirty="0">
                  <a:solidFill>
                    <a:sysClr val="windowText" lastClr="000000"/>
                  </a:solidFill>
                </a:rPr>
                <a:t>],(</a:t>
              </a:r>
              <a:r>
                <a:rPr kumimoji="1" lang="ja-JP" altLang="en-US" sz="1050" dirty="0">
                  <a:solidFill>
                    <a:sysClr val="windowText" lastClr="000000"/>
                  </a:solidFill>
                </a:rPr>
                <a:t>下</a:t>
              </a:r>
              <a:r>
                <a:rPr kumimoji="1" lang="en-US" altLang="ja-JP" sz="1050" dirty="0">
                  <a:solidFill>
                    <a:sysClr val="windowText" lastClr="000000"/>
                  </a:solidFill>
                </a:rPr>
                <a:t>)</a:t>
              </a:r>
              <a:r>
                <a:rPr kumimoji="1" lang="ja-JP" altLang="en-US" sz="1050" dirty="0">
                  <a:solidFill>
                    <a:sysClr val="windowText" lastClr="000000"/>
                  </a:solidFill>
                </a:rPr>
                <a:t>風速</a:t>
              </a:r>
              <a:r>
                <a:rPr kumimoji="1" lang="en-US" altLang="ja-JP" sz="1050" dirty="0">
                  <a:solidFill>
                    <a:sysClr val="windowText" lastClr="000000"/>
                  </a:solidFill>
                </a:rPr>
                <a:t>[m/s]</a:t>
              </a:r>
              <a:r>
                <a:rPr kumimoji="1" lang="ja-JP" altLang="en-US" sz="1050" dirty="0">
                  <a:solidFill>
                    <a:sysClr val="windowText" lastClr="000000"/>
                  </a:solidFill>
                </a:rPr>
                <a:t>，等値線</a:t>
              </a:r>
              <a:r>
                <a:rPr kumimoji="1" lang="en-US" altLang="ja-JP" sz="1050" dirty="0">
                  <a:solidFill>
                    <a:sysClr val="windowText" lastClr="000000"/>
                  </a:solidFill>
                </a:rPr>
                <a:t>:</a:t>
              </a:r>
              <a:r>
                <a:rPr kumimoji="1" lang="ja-JP" altLang="en-US" sz="1050" dirty="0">
                  <a:solidFill>
                    <a:sysClr val="windowText" lastClr="000000"/>
                  </a:solidFill>
                </a:rPr>
                <a:t>ジオポテンシャル高度</a:t>
              </a:r>
              <a:r>
                <a:rPr kumimoji="1" lang="en-US" altLang="ja-JP" sz="1050" dirty="0">
                  <a:solidFill>
                    <a:sysClr val="windowText" lastClr="000000"/>
                  </a:solidFill>
                </a:rPr>
                <a:t>(m)</a:t>
              </a:r>
              <a:r>
                <a:rPr kumimoji="1" lang="ja-JP" altLang="en-US" sz="1050" dirty="0">
                  <a:solidFill>
                    <a:sysClr val="windowText" lastClr="000000"/>
                  </a:solidFill>
                </a:rPr>
                <a:t> ，</a:t>
              </a:r>
              <a:endParaRPr kumimoji="1" lang="en-US" altLang="ja-JP" sz="1050" dirty="0">
                <a:solidFill>
                  <a:sysClr val="windowText" lastClr="000000"/>
                </a:solidFill>
              </a:endParaRPr>
            </a:p>
            <a:p>
              <a:r>
                <a:rPr kumimoji="1" lang="ja-JP" altLang="en-US" sz="1050" dirty="0">
                  <a:solidFill>
                    <a:sysClr val="windowText" lastClr="000000"/>
                  </a:solidFill>
                </a:rPr>
                <a:t>　　　　　ベクトル</a:t>
              </a:r>
              <a:r>
                <a:rPr kumimoji="1" lang="en-US" altLang="ja-JP" sz="1050" dirty="0">
                  <a:solidFill>
                    <a:sysClr val="windowText" lastClr="000000"/>
                  </a:solidFill>
                </a:rPr>
                <a:t>:</a:t>
              </a:r>
              <a:r>
                <a:rPr kumimoji="1" lang="ja-JP" altLang="en-US" sz="1050" dirty="0">
                  <a:solidFill>
                    <a:sysClr val="windowText" lastClr="000000"/>
                  </a:solidFill>
                </a:rPr>
                <a:t>風向風速</a:t>
              </a:r>
              <a:r>
                <a:rPr kumimoji="1" lang="en-US" altLang="ja-JP" sz="1050" dirty="0">
                  <a:solidFill>
                    <a:sysClr val="windowText" lastClr="000000"/>
                  </a:solidFill>
                </a:rPr>
                <a:t>(m/s)</a:t>
              </a:r>
            </a:p>
            <a:p>
              <a:endParaRPr kumimoji="1" lang="en-US" altLang="ja-JP" sz="1050" dirty="0">
                <a:solidFill>
                  <a:sysClr val="windowText" lastClr="000000"/>
                </a:solidFill>
              </a:endParaRPr>
            </a:p>
          </p:txBody>
        </p:sp>
        <p:pic>
          <p:nvPicPr>
            <p:cNvPr id="18" name="図 17">
              <a:extLst>
                <a:ext uri="{FF2B5EF4-FFF2-40B4-BE49-F238E27FC236}">
                  <a16:creationId xmlns:a16="http://schemas.microsoft.com/office/drawing/2014/main" id="{26D4E8B8-A5FB-453B-B0C2-47F72F7A08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15" t="95039" r="5964" b="-356"/>
            <a:stretch/>
          </p:blipFill>
          <p:spPr>
            <a:xfrm>
              <a:off x="248950" y="3426035"/>
              <a:ext cx="5309469" cy="284221"/>
            </a:xfrm>
            <a:prstGeom prst="rect">
              <a:avLst/>
            </a:prstGeom>
          </p:spPr>
        </p:pic>
      </p:grpSp>
      <p:pic>
        <p:nvPicPr>
          <p:cNvPr id="16" name="図 15" descr="テキスト が含まれている画像&#10;&#10;自動的に生成された説明">
            <a:extLst>
              <a:ext uri="{FF2B5EF4-FFF2-40B4-BE49-F238E27FC236}">
                <a16:creationId xmlns:a16="http://schemas.microsoft.com/office/drawing/2014/main" id="{181567EE-27C3-4D95-8360-E16CD189ACF2}"/>
              </a:ext>
            </a:extLst>
          </p:cNvPr>
          <p:cNvPicPr>
            <a:picLocks noChangeAspect="1"/>
          </p:cNvPicPr>
          <p:nvPr/>
        </p:nvPicPr>
        <p:blipFill rotWithShape="1">
          <a:blip r:embed="rId4">
            <a:extLst>
              <a:ext uri="{28A0092B-C50C-407E-A947-70E740481C1C}">
                <a14:useLocalDpi xmlns:a14="http://schemas.microsoft.com/office/drawing/2010/main" val="0"/>
              </a:ext>
            </a:extLst>
          </a:blip>
          <a:srcRect t="6932" b="6921"/>
          <a:stretch/>
        </p:blipFill>
        <p:spPr>
          <a:xfrm>
            <a:off x="132776" y="1597288"/>
            <a:ext cx="2672998" cy="2481725"/>
          </a:xfrm>
          <a:prstGeom prst="rect">
            <a:avLst/>
          </a:prstGeom>
        </p:spPr>
      </p:pic>
      <p:grpSp>
        <p:nvGrpSpPr>
          <p:cNvPr id="8" name="グループ化 7">
            <a:extLst>
              <a:ext uri="{FF2B5EF4-FFF2-40B4-BE49-F238E27FC236}">
                <a16:creationId xmlns:a16="http://schemas.microsoft.com/office/drawing/2014/main" id="{A1447A03-FD6A-4D83-971F-60893C0780A2}"/>
              </a:ext>
            </a:extLst>
          </p:cNvPr>
          <p:cNvGrpSpPr/>
          <p:nvPr/>
        </p:nvGrpSpPr>
        <p:grpSpPr>
          <a:xfrm>
            <a:off x="5515898" y="4064875"/>
            <a:ext cx="3495326" cy="2791540"/>
            <a:chOff x="5515898" y="4047848"/>
            <a:chExt cx="3495326" cy="2791540"/>
          </a:xfrm>
        </p:grpSpPr>
        <p:pic>
          <p:nvPicPr>
            <p:cNvPr id="9" name="図 8" descr="テキスト, 地図 が含まれている画像&#10;&#10;自動的に生成された説明">
              <a:extLst>
                <a:ext uri="{FF2B5EF4-FFF2-40B4-BE49-F238E27FC236}">
                  <a16:creationId xmlns:a16="http://schemas.microsoft.com/office/drawing/2014/main" id="{0797DEC5-86EB-4EED-B9D6-CE36069D2C9E}"/>
                </a:ext>
              </a:extLst>
            </p:cNvPr>
            <p:cNvPicPr>
              <a:picLocks noChangeAspect="1"/>
            </p:cNvPicPr>
            <p:nvPr/>
          </p:nvPicPr>
          <p:blipFill rotWithShape="1">
            <a:blip r:embed="rId5">
              <a:extLst>
                <a:ext uri="{28A0092B-C50C-407E-A947-70E740481C1C}">
                  <a14:useLocalDpi xmlns:a14="http://schemas.microsoft.com/office/drawing/2010/main" val="0"/>
                </a:ext>
              </a:extLst>
            </a:blip>
            <a:srcRect t="6569" b="12998"/>
            <a:stretch/>
          </p:blipFill>
          <p:spPr>
            <a:xfrm>
              <a:off x="5824537" y="4047848"/>
              <a:ext cx="3186687" cy="2421596"/>
            </a:xfrm>
            <a:prstGeom prst="rect">
              <a:avLst/>
            </a:prstGeom>
          </p:spPr>
        </p:pic>
        <p:pic>
          <p:nvPicPr>
            <p:cNvPr id="24" name="図 23" descr="テキスト, 地図 が含まれている画像&#10;&#10;自動的に生成された説明">
              <a:extLst>
                <a:ext uri="{FF2B5EF4-FFF2-40B4-BE49-F238E27FC236}">
                  <a16:creationId xmlns:a16="http://schemas.microsoft.com/office/drawing/2014/main" id="{2AAC6C9A-7A2D-4546-9470-428E7B08D7D4}"/>
                </a:ext>
              </a:extLst>
            </p:cNvPr>
            <p:cNvPicPr>
              <a:picLocks noChangeAspect="1"/>
            </p:cNvPicPr>
            <p:nvPr/>
          </p:nvPicPr>
          <p:blipFill rotWithShape="1">
            <a:blip r:embed="rId6">
              <a:extLst>
                <a:ext uri="{28A0092B-C50C-407E-A947-70E740481C1C}">
                  <a14:useLocalDpi xmlns:a14="http://schemas.microsoft.com/office/drawing/2010/main" val="0"/>
                </a:ext>
              </a:extLst>
            </a:blip>
            <a:srcRect t="95020" b="-231"/>
            <a:stretch/>
          </p:blipFill>
          <p:spPr>
            <a:xfrm>
              <a:off x="5515898" y="6571360"/>
              <a:ext cx="3201461" cy="268028"/>
            </a:xfrm>
            <a:prstGeom prst="rect">
              <a:avLst/>
            </a:prstGeom>
          </p:spPr>
        </p:pic>
        <p:sp>
          <p:nvSpPr>
            <p:cNvPr id="30" name="楕円 29">
              <a:extLst>
                <a:ext uri="{FF2B5EF4-FFF2-40B4-BE49-F238E27FC236}">
                  <a16:creationId xmlns:a16="http://schemas.microsoft.com/office/drawing/2014/main" id="{05AFD4F2-2D3F-48E0-AA4C-6983E209985C}"/>
                </a:ext>
              </a:extLst>
            </p:cNvPr>
            <p:cNvSpPr/>
            <p:nvPr/>
          </p:nvSpPr>
          <p:spPr>
            <a:xfrm rot="19570944">
              <a:off x="6440564" y="4647706"/>
              <a:ext cx="707922" cy="14672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3" name="表 22">
            <a:extLst>
              <a:ext uri="{FF2B5EF4-FFF2-40B4-BE49-F238E27FC236}">
                <a16:creationId xmlns:a16="http://schemas.microsoft.com/office/drawing/2014/main" id="{22D76AE8-7AC8-467F-AAF7-1FB82C07ECD9}"/>
              </a:ext>
            </a:extLst>
          </p:cNvPr>
          <p:cNvGraphicFramePr>
            <a:graphicFrameLocks noGrp="1"/>
          </p:cNvGraphicFramePr>
          <p:nvPr>
            <p:extLst>
              <p:ext uri="{D42A27DB-BD31-4B8C-83A1-F6EECF244321}">
                <p14:modId xmlns:p14="http://schemas.microsoft.com/office/powerpoint/2010/main" val="1591605347"/>
              </p:ext>
            </p:extLst>
          </p:nvPr>
        </p:nvGraphicFramePr>
        <p:xfrm>
          <a:off x="6353815" y="436644"/>
          <a:ext cx="2060506" cy="370840"/>
        </p:xfrm>
        <a:graphic>
          <a:graphicData uri="http://schemas.openxmlformats.org/drawingml/2006/table">
            <a:tbl>
              <a:tblPr firstRow="1" bandRow="1">
                <a:tableStyleId>{5C22544A-7EE6-4342-B048-85BDC9FD1C3A}</a:tableStyleId>
              </a:tblPr>
              <a:tblGrid>
                <a:gridCol w="2060506">
                  <a:extLst>
                    <a:ext uri="{9D8B030D-6E8A-4147-A177-3AD203B41FA5}">
                      <a16:colId xmlns:a16="http://schemas.microsoft.com/office/drawing/2014/main" val="43926587"/>
                    </a:ext>
                  </a:extLst>
                </a:gridCol>
              </a:tblGrid>
              <a:tr h="370840">
                <a:tc>
                  <a:txBody>
                    <a:bodyPr/>
                    <a:lstStyle/>
                    <a:p>
                      <a:pPr algn="ctr"/>
                      <a:r>
                        <a:rPr kumimoji="1" lang="ja-JP" altLang="en-US" b="1" dirty="0">
                          <a:solidFill>
                            <a:sysClr val="windowText" lastClr="000000"/>
                          </a:solidFill>
                        </a:rPr>
                        <a:t>偏差図</a:t>
                      </a:r>
                      <a:r>
                        <a:rPr kumimoji="1" lang="en-US" altLang="ja-JP" b="1" dirty="0">
                          <a:solidFill>
                            <a:sysClr val="windowText" lastClr="000000"/>
                          </a:solidFill>
                        </a:rPr>
                        <a:t>(</a:t>
                      </a:r>
                      <a:r>
                        <a:rPr kumimoji="1" lang="ja-JP" altLang="en-US" b="1" dirty="0">
                          <a:solidFill>
                            <a:sysClr val="windowText" lastClr="000000"/>
                          </a:solidFill>
                        </a:rPr>
                        <a:t>あり</a:t>
                      </a:r>
                      <a:r>
                        <a:rPr kumimoji="1" lang="en-US" altLang="ja-JP" b="1" dirty="0">
                          <a:solidFill>
                            <a:sysClr val="windowText" lastClr="000000"/>
                          </a:solidFill>
                        </a:rPr>
                        <a:t>‐</a:t>
                      </a:r>
                      <a:r>
                        <a:rPr kumimoji="1" lang="ja-JP" altLang="en-US" b="1" dirty="0">
                          <a:solidFill>
                            <a:sysClr val="windowText" lastClr="000000"/>
                          </a:solidFill>
                        </a:rPr>
                        <a:t>なし</a:t>
                      </a:r>
                      <a:r>
                        <a:rPr kumimoji="1" lang="en-US" altLang="ja-JP" b="1" dirty="0">
                          <a:solidFill>
                            <a:sysClr val="windowText" lastClr="000000"/>
                          </a:solidFill>
                        </a:rPr>
                        <a:t>)</a:t>
                      </a:r>
                      <a:endParaRPr kumimoji="1" lang="ja-JP" altLang="en-US"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8316944"/>
                  </a:ext>
                </a:extLst>
              </a:tr>
            </a:tbl>
          </a:graphicData>
        </a:graphic>
      </p:graphicFrame>
      <p:sp>
        <p:nvSpPr>
          <p:cNvPr id="32" name="テキスト ボックス 31">
            <a:extLst>
              <a:ext uri="{FF2B5EF4-FFF2-40B4-BE49-F238E27FC236}">
                <a16:creationId xmlns:a16="http://schemas.microsoft.com/office/drawing/2014/main" id="{D72C2A17-5239-448D-A725-4DE77944B27F}"/>
              </a:ext>
            </a:extLst>
          </p:cNvPr>
          <p:cNvSpPr txBox="1"/>
          <p:nvPr/>
        </p:nvSpPr>
        <p:spPr>
          <a:xfrm>
            <a:off x="5808847" y="829129"/>
            <a:ext cx="3335153" cy="307777"/>
          </a:xfrm>
          <a:prstGeom prst="rect">
            <a:avLst/>
          </a:prstGeom>
          <a:solidFill>
            <a:schemeClr val="bg1"/>
          </a:solidFill>
        </p:spPr>
        <p:txBody>
          <a:bodyPr wrap="square" rtlCol="0">
            <a:spAutoFit/>
          </a:bodyPr>
          <a:lstStyle/>
          <a:p>
            <a:pPr algn="ctr"/>
            <a:r>
              <a:rPr kumimoji="1" lang="ja-JP" altLang="en-US" sz="1200" b="1" dirty="0">
                <a:solidFill>
                  <a:sysClr val="windowText" lastClr="000000"/>
                </a:solidFill>
              </a:rPr>
              <a:t>気温</a:t>
            </a:r>
            <a:r>
              <a:rPr kumimoji="1" lang="en-US" altLang="ja-JP" sz="1050" b="1" dirty="0">
                <a:solidFill>
                  <a:sysClr val="windowText" lastClr="000000"/>
                </a:solidFill>
              </a:rPr>
              <a:t>[</a:t>
            </a:r>
            <a:r>
              <a:rPr kumimoji="1" lang="ja-JP" altLang="en-US" sz="1050" b="1" dirty="0">
                <a:solidFill>
                  <a:sysClr val="windowText" lastClr="000000"/>
                </a:solidFill>
              </a:rPr>
              <a:t>℃</a:t>
            </a:r>
            <a:r>
              <a:rPr kumimoji="1" lang="en-US" altLang="ja-JP" sz="1050" b="1" dirty="0">
                <a:solidFill>
                  <a:sysClr val="windowText" lastClr="000000"/>
                </a:solidFill>
              </a:rPr>
              <a:t>](</a:t>
            </a:r>
            <a:r>
              <a:rPr kumimoji="1" lang="ja-JP" altLang="en-US" sz="1050" b="1" dirty="0">
                <a:solidFill>
                  <a:sysClr val="windowText" lastClr="000000"/>
                </a:solidFill>
              </a:rPr>
              <a:t>色</a:t>
            </a:r>
            <a:r>
              <a:rPr kumimoji="1" lang="en-US" altLang="ja-JP" sz="1050" b="1" dirty="0">
                <a:solidFill>
                  <a:sysClr val="windowText" lastClr="000000"/>
                </a:solidFill>
              </a:rPr>
              <a:t>)</a:t>
            </a:r>
            <a:r>
              <a:rPr kumimoji="1" lang="ja-JP" altLang="en-US" sz="1400" b="1" dirty="0">
                <a:solidFill>
                  <a:sysClr val="windowText" lastClr="000000"/>
                </a:solidFill>
              </a:rPr>
              <a:t>・</a:t>
            </a:r>
            <a:r>
              <a:rPr kumimoji="1" lang="ja-JP" altLang="en-US" sz="1200" b="1" dirty="0">
                <a:solidFill>
                  <a:sysClr val="windowText" lastClr="000000"/>
                </a:solidFill>
              </a:rPr>
              <a:t>ジオポテンシャル高度</a:t>
            </a:r>
            <a:r>
              <a:rPr kumimoji="1" lang="en-US" altLang="ja-JP" sz="1050" b="1" dirty="0">
                <a:solidFill>
                  <a:sysClr val="windowText" lastClr="000000"/>
                </a:solidFill>
              </a:rPr>
              <a:t>[m](</a:t>
            </a:r>
            <a:r>
              <a:rPr kumimoji="1" lang="ja-JP" altLang="en-US" sz="1050" b="1" dirty="0">
                <a:solidFill>
                  <a:sysClr val="windowText" lastClr="000000"/>
                </a:solidFill>
              </a:rPr>
              <a:t>等値線</a:t>
            </a:r>
            <a:r>
              <a:rPr kumimoji="1" lang="en-US" altLang="ja-JP" sz="1050" b="1" dirty="0">
                <a:solidFill>
                  <a:sysClr val="windowText" lastClr="000000"/>
                </a:solidFill>
              </a:rPr>
              <a:t>)</a:t>
            </a:r>
            <a:endParaRPr kumimoji="1" lang="en-US" altLang="ja-JP" sz="1200" b="1" dirty="0">
              <a:solidFill>
                <a:sysClr val="windowText" lastClr="000000"/>
              </a:solidFill>
            </a:endParaRPr>
          </a:p>
        </p:txBody>
      </p:sp>
      <p:pic>
        <p:nvPicPr>
          <p:cNvPr id="35" name="図 34" descr="テキスト, 地図 が含まれている画像&#10;&#10;自動的に生成された説明">
            <a:extLst>
              <a:ext uri="{FF2B5EF4-FFF2-40B4-BE49-F238E27FC236}">
                <a16:creationId xmlns:a16="http://schemas.microsoft.com/office/drawing/2014/main" id="{52ED8557-3528-4D1B-AF64-40A135686103}"/>
              </a:ext>
            </a:extLst>
          </p:cNvPr>
          <p:cNvPicPr>
            <a:picLocks noChangeAspect="1"/>
          </p:cNvPicPr>
          <p:nvPr/>
        </p:nvPicPr>
        <p:blipFill rotWithShape="1">
          <a:blip r:embed="rId5">
            <a:extLst>
              <a:ext uri="{28A0092B-C50C-407E-A947-70E740481C1C}">
                <a14:useLocalDpi xmlns:a14="http://schemas.microsoft.com/office/drawing/2010/main" val="0"/>
              </a:ext>
            </a:extLst>
          </a:blip>
          <a:srcRect l="69671" t="86867" r="18129" b="7914"/>
          <a:stretch/>
        </p:blipFill>
        <p:spPr>
          <a:xfrm>
            <a:off x="8546136" y="6597710"/>
            <a:ext cx="371589" cy="171336"/>
          </a:xfrm>
          <a:prstGeom prst="rect">
            <a:avLst/>
          </a:prstGeom>
        </p:spPr>
      </p:pic>
      <p:grpSp>
        <p:nvGrpSpPr>
          <p:cNvPr id="3" name="グループ化 2">
            <a:extLst>
              <a:ext uri="{FF2B5EF4-FFF2-40B4-BE49-F238E27FC236}">
                <a16:creationId xmlns:a16="http://schemas.microsoft.com/office/drawing/2014/main" id="{7F1850B9-5458-40CE-8D3A-FA3B16707486}"/>
              </a:ext>
            </a:extLst>
          </p:cNvPr>
          <p:cNvGrpSpPr/>
          <p:nvPr/>
        </p:nvGrpSpPr>
        <p:grpSpPr>
          <a:xfrm>
            <a:off x="5516071" y="1068042"/>
            <a:ext cx="3735994" cy="2799926"/>
            <a:chOff x="5516071" y="1349092"/>
            <a:chExt cx="3735994" cy="2799926"/>
          </a:xfrm>
        </p:grpSpPr>
        <p:pic>
          <p:nvPicPr>
            <p:cNvPr id="36" name="図 35" descr="テキスト, 地図 が含まれている画像&#10;&#10;自動的に生成された説明">
              <a:extLst>
                <a:ext uri="{FF2B5EF4-FFF2-40B4-BE49-F238E27FC236}">
                  <a16:creationId xmlns:a16="http://schemas.microsoft.com/office/drawing/2014/main" id="{ABEE94FB-FB0F-4DB4-A901-551E20D26CAC}"/>
                </a:ext>
              </a:extLst>
            </p:cNvPr>
            <p:cNvPicPr>
              <a:picLocks noChangeAspect="1"/>
            </p:cNvPicPr>
            <p:nvPr/>
          </p:nvPicPr>
          <p:blipFill rotWithShape="1">
            <a:blip r:embed="rId7">
              <a:extLst>
                <a:ext uri="{28A0092B-C50C-407E-A947-70E740481C1C}">
                  <a14:useLocalDpi xmlns:a14="http://schemas.microsoft.com/office/drawing/2010/main" val="0"/>
                </a:ext>
              </a:extLst>
            </a:blip>
            <a:srcRect t="93583" b="-2856"/>
            <a:stretch/>
          </p:blipFill>
          <p:spPr>
            <a:xfrm>
              <a:off x="5516071" y="3709365"/>
              <a:ext cx="3735994" cy="439653"/>
            </a:xfrm>
            <a:prstGeom prst="rect">
              <a:avLst/>
            </a:prstGeom>
          </p:spPr>
        </p:pic>
        <p:pic>
          <p:nvPicPr>
            <p:cNvPr id="12" name="図 11" descr="テキスト, 地図 が含まれている画像&#10;&#10;自動的に生成された説明">
              <a:extLst>
                <a:ext uri="{FF2B5EF4-FFF2-40B4-BE49-F238E27FC236}">
                  <a16:creationId xmlns:a16="http://schemas.microsoft.com/office/drawing/2014/main" id="{BE9492A5-1372-48E9-BA60-CFDD78221044}"/>
                </a:ext>
              </a:extLst>
            </p:cNvPr>
            <p:cNvPicPr>
              <a:picLocks noChangeAspect="1"/>
            </p:cNvPicPr>
            <p:nvPr/>
          </p:nvPicPr>
          <p:blipFill rotWithShape="1">
            <a:blip r:embed="rId7">
              <a:extLst>
                <a:ext uri="{28A0092B-C50C-407E-A947-70E740481C1C}">
                  <a14:useLocalDpi xmlns:a14="http://schemas.microsoft.com/office/drawing/2010/main" val="0"/>
                </a:ext>
              </a:extLst>
            </a:blip>
            <a:srcRect t="6568" b="12435"/>
            <a:stretch/>
          </p:blipFill>
          <p:spPr>
            <a:xfrm>
              <a:off x="5819730" y="1349092"/>
              <a:ext cx="3191494" cy="2443807"/>
            </a:xfrm>
            <a:prstGeom prst="rect">
              <a:avLst/>
            </a:prstGeom>
          </p:spPr>
        </p:pic>
        <p:sp>
          <p:nvSpPr>
            <p:cNvPr id="6" name="楕円 5">
              <a:extLst>
                <a:ext uri="{FF2B5EF4-FFF2-40B4-BE49-F238E27FC236}">
                  <a16:creationId xmlns:a16="http://schemas.microsoft.com/office/drawing/2014/main" id="{C99FDC25-D11F-4C17-9E40-71E2ED59FBB3}"/>
                </a:ext>
              </a:extLst>
            </p:cNvPr>
            <p:cNvSpPr/>
            <p:nvPr/>
          </p:nvSpPr>
          <p:spPr>
            <a:xfrm rot="19570944">
              <a:off x="6530931" y="1795593"/>
              <a:ext cx="707922" cy="146727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a:extLst>
              <a:ext uri="{FF2B5EF4-FFF2-40B4-BE49-F238E27FC236}">
                <a16:creationId xmlns:a16="http://schemas.microsoft.com/office/drawing/2014/main" id="{0D8AFB8A-6457-4CCD-8983-27E30CDA07DB}"/>
              </a:ext>
            </a:extLst>
          </p:cNvPr>
          <p:cNvSpPr/>
          <p:nvPr/>
        </p:nvSpPr>
        <p:spPr>
          <a:xfrm>
            <a:off x="6084042" y="3831384"/>
            <a:ext cx="2784763" cy="276999"/>
          </a:xfrm>
          <a:prstGeom prst="rect">
            <a:avLst/>
          </a:prstGeom>
        </p:spPr>
        <p:txBody>
          <a:bodyPr wrap="square">
            <a:spAutoFit/>
          </a:bodyPr>
          <a:lstStyle/>
          <a:p>
            <a:pPr algn="ctr"/>
            <a:r>
              <a:rPr kumimoji="1" lang="ja-JP" altLang="en-US" sz="1200" b="1" dirty="0">
                <a:solidFill>
                  <a:sysClr val="windowText" lastClr="000000"/>
                </a:solidFill>
              </a:rPr>
              <a:t>風向</a:t>
            </a:r>
            <a:r>
              <a:rPr kumimoji="1" lang="en-US" altLang="ja-JP" sz="1050" b="1" dirty="0">
                <a:solidFill>
                  <a:sysClr val="windowText" lastClr="000000"/>
                </a:solidFill>
              </a:rPr>
              <a:t>(</a:t>
            </a:r>
            <a:r>
              <a:rPr kumimoji="1" lang="ja-JP" altLang="en-US" sz="1050" b="1" dirty="0">
                <a:solidFill>
                  <a:sysClr val="windowText" lastClr="000000"/>
                </a:solidFill>
              </a:rPr>
              <a:t>ベクトル</a:t>
            </a:r>
            <a:r>
              <a:rPr kumimoji="1" lang="en-US" altLang="ja-JP" sz="1050" b="1" dirty="0">
                <a:solidFill>
                  <a:sysClr val="windowText" lastClr="000000"/>
                </a:solidFill>
              </a:rPr>
              <a:t>)</a:t>
            </a:r>
            <a:r>
              <a:rPr kumimoji="1" lang="ja-JP" altLang="en-US" sz="1050" b="1" dirty="0">
                <a:solidFill>
                  <a:sysClr val="windowText" lastClr="000000"/>
                </a:solidFill>
              </a:rPr>
              <a:t>・</a:t>
            </a:r>
            <a:r>
              <a:rPr kumimoji="1" lang="ja-JP" altLang="en-US" sz="1200" b="1" dirty="0">
                <a:solidFill>
                  <a:sysClr val="windowText" lastClr="000000"/>
                </a:solidFill>
              </a:rPr>
              <a:t>風速</a:t>
            </a:r>
            <a:r>
              <a:rPr kumimoji="1" lang="en-US" altLang="ja-JP" sz="1200" b="1" dirty="0">
                <a:solidFill>
                  <a:sysClr val="windowText" lastClr="000000"/>
                </a:solidFill>
              </a:rPr>
              <a:t>[m/s]</a:t>
            </a:r>
            <a:r>
              <a:rPr kumimoji="1" lang="en-US" altLang="ja-JP" sz="1050" b="1" dirty="0">
                <a:solidFill>
                  <a:sysClr val="windowText" lastClr="000000"/>
                </a:solidFill>
              </a:rPr>
              <a:t>(</a:t>
            </a:r>
            <a:r>
              <a:rPr kumimoji="1" lang="ja-JP" altLang="en-US" sz="1050" b="1" dirty="0">
                <a:solidFill>
                  <a:sysClr val="windowText" lastClr="000000"/>
                </a:solidFill>
              </a:rPr>
              <a:t>色</a:t>
            </a:r>
            <a:r>
              <a:rPr kumimoji="1" lang="en-US" altLang="ja-JP" sz="1050" b="1" dirty="0">
                <a:solidFill>
                  <a:sysClr val="windowText" lastClr="000000"/>
                </a:solidFill>
              </a:rPr>
              <a:t>)</a:t>
            </a:r>
            <a:endParaRPr kumimoji="1" lang="ja-JP" altLang="en-US" sz="1200" b="1" dirty="0">
              <a:solidFill>
                <a:sysClr val="windowText" lastClr="000000"/>
              </a:solidFill>
            </a:endParaRPr>
          </a:p>
        </p:txBody>
      </p:sp>
      <p:pic>
        <p:nvPicPr>
          <p:cNvPr id="15" name="図 14" descr="テキスト, 地図 が含まれている画像&#10;&#10;自動的に生成された説明">
            <a:extLst>
              <a:ext uri="{FF2B5EF4-FFF2-40B4-BE49-F238E27FC236}">
                <a16:creationId xmlns:a16="http://schemas.microsoft.com/office/drawing/2014/main" id="{E14BE9E4-1FD9-46A2-AC56-CADFB6156C37}"/>
              </a:ext>
            </a:extLst>
          </p:cNvPr>
          <p:cNvPicPr>
            <a:picLocks noChangeAspect="1"/>
          </p:cNvPicPr>
          <p:nvPr/>
        </p:nvPicPr>
        <p:blipFill rotWithShape="1">
          <a:blip r:embed="rId8">
            <a:extLst>
              <a:ext uri="{28A0092B-C50C-407E-A947-70E740481C1C}">
                <a14:useLocalDpi xmlns:a14="http://schemas.microsoft.com/office/drawing/2010/main" val="0"/>
              </a:ext>
            </a:extLst>
          </a:blip>
          <a:srcRect t="6932" b="6921"/>
          <a:stretch/>
        </p:blipFill>
        <p:spPr>
          <a:xfrm>
            <a:off x="2951139" y="1597288"/>
            <a:ext cx="2672998" cy="2481725"/>
          </a:xfrm>
          <a:prstGeom prst="rect">
            <a:avLst/>
          </a:prstGeom>
        </p:spPr>
      </p:pic>
      <p:sp>
        <p:nvSpPr>
          <p:cNvPr id="28" name="テキスト ボックス 27">
            <a:extLst>
              <a:ext uri="{FF2B5EF4-FFF2-40B4-BE49-F238E27FC236}">
                <a16:creationId xmlns:a16="http://schemas.microsoft.com/office/drawing/2014/main" id="{7019B4CB-835A-4CD6-BB92-CECC5ACFEB1B}"/>
              </a:ext>
            </a:extLst>
          </p:cNvPr>
          <p:cNvSpPr txBox="1"/>
          <p:nvPr/>
        </p:nvSpPr>
        <p:spPr>
          <a:xfrm>
            <a:off x="259011" y="515757"/>
            <a:ext cx="5415709" cy="400110"/>
          </a:xfrm>
          <a:prstGeom prst="rect">
            <a:avLst/>
          </a:prstGeom>
          <a:noFill/>
        </p:spPr>
        <p:txBody>
          <a:bodyPr wrap="square" rtlCol="0">
            <a:spAutoFit/>
          </a:bodyPr>
          <a:lstStyle/>
          <a:p>
            <a:r>
              <a:rPr lang="ja-JP" altLang="en-US" sz="2000" b="1" dirty="0">
                <a:highlight>
                  <a:srgbClr val="C0C0C0"/>
                </a:highlight>
              </a:rPr>
              <a:t>●どんな事例が抽出されたか</a:t>
            </a:r>
            <a:r>
              <a:rPr lang="en-US" altLang="ja-JP" sz="2000" b="1" dirty="0">
                <a:highlight>
                  <a:srgbClr val="C0C0C0"/>
                </a:highlight>
              </a:rPr>
              <a:t>(850hPa</a:t>
            </a:r>
            <a:r>
              <a:rPr lang="ja-JP" altLang="en-US" sz="2000" b="1" dirty="0">
                <a:highlight>
                  <a:srgbClr val="C0C0C0"/>
                </a:highlight>
              </a:rPr>
              <a:t>大気場</a:t>
            </a:r>
            <a:r>
              <a:rPr lang="en-US" altLang="ja-JP" sz="2000" b="1" dirty="0">
                <a:highlight>
                  <a:srgbClr val="C0C0C0"/>
                </a:highlight>
              </a:rPr>
              <a:t>)</a:t>
            </a:r>
          </a:p>
        </p:txBody>
      </p:sp>
      <p:sp>
        <p:nvSpPr>
          <p:cNvPr id="29" name="テキスト ボックス 28">
            <a:extLst>
              <a:ext uri="{FF2B5EF4-FFF2-40B4-BE49-F238E27FC236}">
                <a16:creationId xmlns:a16="http://schemas.microsoft.com/office/drawing/2014/main" id="{38DB687A-07B7-4504-88FD-223236E877A2}"/>
              </a:ext>
            </a:extLst>
          </p:cNvPr>
          <p:cNvSpPr txBox="1"/>
          <p:nvPr/>
        </p:nvSpPr>
        <p:spPr>
          <a:xfrm>
            <a:off x="8321040" y="0"/>
            <a:ext cx="763597" cy="369332"/>
          </a:xfrm>
          <a:prstGeom prst="rect">
            <a:avLst/>
          </a:prstGeom>
          <a:noFill/>
        </p:spPr>
        <p:txBody>
          <a:bodyPr wrap="square" rtlCol="0">
            <a:spAutoFit/>
          </a:bodyPr>
          <a:lstStyle/>
          <a:p>
            <a:r>
              <a:rPr kumimoji="1" lang="en-US" altLang="ja-JP" dirty="0"/>
              <a:t>19/23</a:t>
            </a:r>
            <a:endParaRPr kumimoji="1" lang="ja-JP" altLang="en-US" dirty="0"/>
          </a:p>
        </p:txBody>
      </p:sp>
    </p:spTree>
    <p:extLst>
      <p:ext uri="{BB962C8B-B14F-4D97-AF65-F5344CB8AC3E}">
        <p14:creationId xmlns:p14="http://schemas.microsoft.com/office/powerpoint/2010/main" val="938956695"/>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3"/>
          <a:stretch>
            <a:fillRect/>
          </a:stretch>
        </p:blipFill>
        <p:spPr>
          <a:xfrm>
            <a:off x="4570476" y="3568525"/>
            <a:ext cx="3048" cy="3048"/>
          </a:xfrm>
          <a:prstGeom prst="rect">
            <a:avLst/>
          </a:prstGeom>
        </p:spPr>
      </p:pic>
      <p:pic>
        <p:nvPicPr>
          <p:cNvPr id="48" name="図 47">
            <a:extLst>
              <a:ext uri="{FF2B5EF4-FFF2-40B4-BE49-F238E27FC236}">
                <a16:creationId xmlns:a16="http://schemas.microsoft.com/office/drawing/2014/main" id="{A9C2EC7F-570E-4885-8C8F-6C2C040489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76" t="87793" r="6000" b="-362"/>
          <a:stretch/>
        </p:blipFill>
        <p:spPr>
          <a:xfrm>
            <a:off x="3295921" y="3253599"/>
            <a:ext cx="2820639" cy="647090"/>
          </a:xfrm>
          <a:prstGeom prst="rect">
            <a:avLst/>
          </a:prstGeom>
        </p:spPr>
      </p:pic>
      <p:sp>
        <p:nvSpPr>
          <p:cNvPr id="27" name="テキスト ボックス 26">
            <a:extLst>
              <a:ext uri="{FF2B5EF4-FFF2-40B4-BE49-F238E27FC236}">
                <a16:creationId xmlns:a16="http://schemas.microsoft.com/office/drawing/2014/main" id="{0B3A3321-6315-4F25-9FE3-5DB8634905E1}"/>
              </a:ext>
            </a:extLst>
          </p:cNvPr>
          <p:cNvSpPr txBox="1"/>
          <p:nvPr/>
        </p:nvSpPr>
        <p:spPr>
          <a:xfrm>
            <a:off x="594283" y="4464546"/>
            <a:ext cx="7594374" cy="1200329"/>
          </a:xfrm>
          <a:prstGeom prst="rect">
            <a:avLst/>
          </a:prstGeom>
          <a:solidFill>
            <a:schemeClr val="accent2">
              <a:lumMod val="20000"/>
              <a:lumOff val="80000"/>
            </a:schemeClr>
          </a:solidFill>
          <a:ln w="28575">
            <a:solidFill>
              <a:schemeClr val="tx1"/>
            </a:solidFill>
          </a:ln>
        </p:spPr>
        <p:txBody>
          <a:bodyPr wrap="square" rtlCol="0">
            <a:spAutoFit/>
          </a:bodyPr>
          <a:lstStyle/>
          <a:p>
            <a:r>
              <a:rPr kumimoji="1" lang="ja-JP" altLang="en-US" sz="2400" b="1" dirty="0">
                <a:solidFill>
                  <a:srgbClr val="FF0000"/>
                </a:solidFill>
              </a:rPr>
              <a:t>▶高温な海面水温</a:t>
            </a:r>
            <a:r>
              <a:rPr kumimoji="1" lang="ja-JP" altLang="en-US" sz="2400" b="1" dirty="0"/>
              <a:t>が</a:t>
            </a:r>
            <a:r>
              <a:rPr kumimoji="1" lang="ja-JP" altLang="en-US" sz="2400" b="1" dirty="0">
                <a:solidFill>
                  <a:srgbClr val="FF0000"/>
                </a:solidFill>
              </a:rPr>
              <a:t>潜熱フラックスの正偏差</a:t>
            </a:r>
            <a:r>
              <a:rPr kumimoji="1" lang="ja-JP" altLang="en-US" sz="2400" b="1" dirty="0"/>
              <a:t>を作り，</a:t>
            </a:r>
            <a:endParaRPr kumimoji="1" lang="en-US" altLang="ja-JP" sz="2400" b="1" dirty="0"/>
          </a:p>
          <a:p>
            <a:r>
              <a:rPr kumimoji="1" lang="ja-JP" altLang="en-US" sz="2400" b="1" dirty="0"/>
              <a:t>　大気中の</a:t>
            </a:r>
            <a:r>
              <a:rPr kumimoji="1" lang="ja-JP" altLang="en-US" sz="2400" b="1" dirty="0">
                <a:solidFill>
                  <a:srgbClr val="FF0000"/>
                </a:solidFill>
              </a:rPr>
              <a:t>水蒸気を増加</a:t>
            </a:r>
            <a:r>
              <a:rPr kumimoji="1" lang="ja-JP" altLang="en-US" sz="2400" b="1" dirty="0"/>
              <a:t>させている事を示唆</a:t>
            </a:r>
            <a:endParaRPr kumimoji="1" lang="en-US" altLang="ja-JP" sz="2400" b="1" dirty="0"/>
          </a:p>
          <a:p>
            <a:r>
              <a:rPr kumimoji="1" lang="ja-JP" altLang="en-US" sz="2400" b="1" dirty="0"/>
              <a:t>　→</a:t>
            </a:r>
            <a:r>
              <a:rPr kumimoji="1" lang="ja-JP" altLang="en-US" sz="2400" b="1" dirty="0">
                <a:solidFill>
                  <a:schemeClr val="accent1"/>
                </a:solidFill>
              </a:rPr>
              <a:t>雪の降りやすい環境場が</a:t>
            </a:r>
            <a:r>
              <a:rPr kumimoji="1" lang="ja-JP" altLang="en-US" sz="2400" b="1" dirty="0"/>
              <a:t>作り出されている</a:t>
            </a:r>
            <a:endParaRPr kumimoji="1" lang="en-US" altLang="ja-JP" sz="2400" b="1" dirty="0"/>
          </a:p>
        </p:txBody>
      </p:sp>
      <p:sp>
        <p:nvSpPr>
          <p:cNvPr id="28" name="テキスト ボックス 27">
            <a:extLst>
              <a:ext uri="{FF2B5EF4-FFF2-40B4-BE49-F238E27FC236}">
                <a16:creationId xmlns:a16="http://schemas.microsoft.com/office/drawing/2014/main" id="{89E4A543-94D9-41D1-A96C-2B7A57F1E35A}"/>
              </a:ext>
            </a:extLst>
          </p:cNvPr>
          <p:cNvSpPr txBox="1"/>
          <p:nvPr/>
        </p:nvSpPr>
        <p:spPr>
          <a:xfrm>
            <a:off x="1008708" y="5788998"/>
            <a:ext cx="7395064" cy="646331"/>
          </a:xfrm>
          <a:prstGeom prst="rect">
            <a:avLst/>
          </a:prstGeom>
          <a:noFill/>
        </p:spPr>
        <p:txBody>
          <a:bodyPr wrap="square" rtlCol="0">
            <a:spAutoFit/>
          </a:bodyPr>
          <a:lstStyle/>
          <a:p>
            <a:r>
              <a:rPr kumimoji="1" lang="ja-JP" altLang="en-US" b="1" dirty="0">
                <a:highlight>
                  <a:srgbClr val="C0C0C0"/>
                </a:highlight>
              </a:rPr>
              <a:t>→潜熱フラックスには海面水温だけではなく風による寄与もある為、</a:t>
            </a:r>
            <a:endParaRPr kumimoji="1" lang="en-US" altLang="ja-JP" b="1" dirty="0">
              <a:highlight>
                <a:srgbClr val="C0C0C0"/>
              </a:highlight>
            </a:endParaRPr>
          </a:p>
          <a:p>
            <a:r>
              <a:rPr kumimoji="1" lang="ja-JP" altLang="en-US" b="1" dirty="0">
                <a:highlight>
                  <a:srgbClr val="C0C0C0"/>
                </a:highlight>
              </a:rPr>
              <a:t>　線形化して各項を比較する必要がある→</a:t>
            </a:r>
            <a:endParaRPr kumimoji="1" lang="en-US" altLang="ja-JP" b="1" dirty="0">
              <a:highlight>
                <a:srgbClr val="C0C0C0"/>
              </a:highlight>
            </a:endParaRPr>
          </a:p>
        </p:txBody>
      </p:sp>
      <p:sp>
        <p:nvSpPr>
          <p:cNvPr id="20" name="四角形: 角を丸くする 19">
            <a:extLst>
              <a:ext uri="{FF2B5EF4-FFF2-40B4-BE49-F238E27FC236}">
                <a16:creationId xmlns:a16="http://schemas.microsoft.com/office/drawing/2014/main" id="{3C74EA11-4C31-4D64-A438-7FB3ED469039}"/>
              </a:ext>
            </a:extLst>
          </p:cNvPr>
          <p:cNvSpPr/>
          <p:nvPr/>
        </p:nvSpPr>
        <p:spPr>
          <a:xfrm>
            <a:off x="76563" y="6560381"/>
            <a:ext cx="2264735" cy="313865"/>
          </a:xfrm>
          <a:prstGeom prst="roundRect">
            <a:avLst>
              <a:gd name="adj" fmla="val 8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ysClr val="windowText" lastClr="000000"/>
                </a:solidFill>
              </a:rPr>
              <a:t>※</a:t>
            </a:r>
            <a:r>
              <a:rPr kumimoji="1" lang="ja-JP" altLang="en-US" sz="1200" dirty="0">
                <a:solidFill>
                  <a:sysClr val="windowText" lastClr="000000"/>
                </a:solidFill>
              </a:rPr>
              <a:t>斜線：信頼係数</a:t>
            </a:r>
            <a:r>
              <a:rPr kumimoji="1" lang="en-US" altLang="ja-JP" sz="1200" dirty="0">
                <a:solidFill>
                  <a:sysClr val="windowText" lastClr="000000"/>
                </a:solidFill>
              </a:rPr>
              <a:t>95%</a:t>
            </a:r>
            <a:r>
              <a:rPr kumimoji="1" lang="ja-JP" altLang="en-US" sz="1200" dirty="0">
                <a:solidFill>
                  <a:sysClr val="windowText" lastClr="000000"/>
                </a:solidFill>
              </a:rPr>
              <a:t>以上</a:t>
            </a:r>
            <a:endParaRPr kumimoji="1" lang="en-US" altLang="ja-JP" sz="1200" dirty="0">
              <a:solidFill>
                <a:sysClr val="windowText" lastClr="000000"/>
              </a:solidFill>
            </a:endParaRPr>
          </a:p>
        </p:txBody>
      </p:sp>
      <p:grpSp>
        <p:nvGrpSpPr>
          <p:cNvPr id="9" name="グループ化 8">
            <a:extLst>
              <a:ext uri="{FF2B5EF4-FFF2-40B4-BE49-F238E27FC236}">
                <a16:creationId xmlns:a16="http://schemas.microsoft.com/office/drawing/2014/main" id="{7CDD51D4-F5B4-4AAA-AD2A-8743557DC2E8}"/>
              </a:ext>
            </a:extLst>
          </p:cNvPr>
          <p:cNvGrpSpPr/>
          <p:nvPr/>
        </p:nvGrpSpPr>
        <p:grpSpPr>
          <a:xfrm>
            <a:off x="-97614" y="954955"/>
            <a:ext cx="3269894" cy="2921513"/>
            <a:chOff x="-97614" y="813906"/>
            <a:chExt cx="3269894" cy="2921513"/>
          </a:xfrm>
        </p:grpSpPr>
        <p:pic>
          <p:nvPicPr>
            <p:cNvPr id="37" name="図 36">
              <a:extLst>
                <a:ext uri="{FF2B5EF4-FFF2-40B4-BE49-F238E27FC236}">
                  <a16:creationId xmlns:a16="http://schemas.microsoft.com/office/drawing/2014/main" id="{4009A879-CBDB-4AFF-B2C9-E51E1E7FFE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4583" b="-420"/>
            <a:stretch/>
          </p:blipFill>
          <p:spPr>
            <a:xfrm>
              <a:off x="-97614" y="3467586"/>
              <a:ext cx="3269894" cy="267833"/>
            </a:xfrm>
            <a:prstGeom prst="rect">
              <a:avLst/>
            </a:prstGeom>
          </p:spPr>
        </p:pic>
        <p:pic>
          <p:nvPicPr>
            <p:cNvPr id="21" name="図 20" descr="地図, テキスト が含まれている画像&#10;&#10;自動的に生成された説明">
              <a:extLst>
                <a:ext uri="{FF2B5EF4-FFF2-40B4-BE49-F238E27FC236}">
                  <a16:creationId xmlns:a16="http://schemas.microsoft.com/office/drawing/2014/main" id="{08ABD61F-E085-48C7-AC8B-EFFB48B3CAFC}"/>
                </a:ext>
              </a:extLst>
            </p:cNvPr>
            <p:cNvPicPr>
              <a:picLocks noChangeAspect="1"/>
            </p:cNvPicPr>
            <p:nvPr/>
          </p:nvPicPr>
          <p:blipFill rotWithShape="1">
            <a:blip r:embed="rId6">
              <a:extLst>
                <a:ext uri="{28A0092B-C50C-407E-A947-70E740481C1C}">
                  <a14:useLocalDpi xmlns:a14="http://schemas.microsoft.com/office/drawing/2010/main" val="0"/>
                </a:ext>
              </a:extLst>
            </a:blip>
            <a:srcRect t="7390" b="12255"/>
            <a:stretch/>
          </p:blipFill>
          <p:spPr>
            <a:xfrm>
              <a:off x="76563" y="813906"/>
              <a:ext cx="2972076" cy="2604953"/>
            </a:xfrm>
            <a:prstGeom prst="rect">
              <a:avLst/>
            </a:prstGeom>
          </p:spPr>
        </p:pic>
      </p:grpSp>
      <p:sp>
        <p:nvSpPr>
          <p:cNvPr id="26" name="楕円 25">
            <a:extLst>
              <a:ext uri="{FF2B5EF4-FFF2-40B4-BE49-F238E27FC236}">
                <a16:creationId xmlns:a16="http://schemas.microsoft.com/office/drawing/2014/main" id="{6D1C762A-1A4B-469A-B286-5519FDBB4590}"/>
              </a:ext>
            </a:extLst>
          </p:cNvPr>
          <p:cNvSpPr/>
          <p:nvPr/>
        </p:nvSpPr>
        <p:spPr>
          <a:xfrm>
            <a:off x="424445" y="1685005"/>
            <a:ext cx="1197878" cy="9764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C392444-A2DA-46E4-A994-B76ABC1DE0BE}"/>
              </a:ext>
            </a:extLst>
          </p:cNvPr>
          <p:cNvSpPr/>
          <p:nvPr/>
        </p:nvSpPr>
        <p:spPr>
          <a:xfrm>
            <a:off x="3386135" y="1685005"/>
            <a:ext cx="1197878" cy="9764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7586677-9F93-4245-A640-6D7F6574E72A}"/>
              </a:ext>
            </a:extLst>
          </p:cNvPr>
          <p:cNvSpPr txBox="1"/>
          <p:nvPr/>
        </p:nvSpPr>
        <p:spPr>
          <a:xfrm>
            <a:off x="691939" y="534169"/>
            <a:ext cx="2034636" cy="461665"/>
          </a:xfrm>
          <a:prstGeom prst="rect">
            <a:avLst/>
          </a:prstGeom>
          <a:noFill/>
          <a:ln>
            <a:noFill/>
          </a:ln>
        </p:spPr>
        <p:txBody>
          <a:bodyPr wrap="square" rtlCol="0">
            <a:spAutoFit/>
          </a:bodyPr>
          <a:lstStyle/>
          <a:p>
            <a:r>
              <a:rPr kumimoji="1" lang="ja-JP" altLang="en-US" sz="2400" b="1" dirty="0"/>
              <a:t>海面水温</a:t>
            </a:r>
            <a:r>
              <a:rPr kumimoji="1" lang="en-US" altLang="ja-JP" sz="1600" b="1" dirty="0"/>
              <a:t>(</a:t>
            </a:r>
            <a:r>
              <a:rPr kumimoji="1" lang="ja-JP" altLang="en-US" sz="1600" b="1" dirty="0"/>
              <a:t>℃</a:t>
            </a:r>
            <a:r>
              <a:rPr kumimoji="1" lang="en-US" altLang="ja-JP" sz="1600" b="1" dirty="0"/>
              <a:t>)</a:t>
            </a:r>
            <a:endParaRPr kumimoji="1" lang="ja-JP" altLang="en-US" sz="2400" b="1" dirty="0"/>
          </a:p>
        </p:txBody>
      </p:sp>
      <p:sp>
        <p:nvSpPr>
          <p:cNvPr id="24" name="テキスト ボックス 23">
            <a:extLst>
              <a:ext uri="{FF2B5EF4-FFF2-40B4-BE49-F238E27FC236}">
                <a16:creationId xmlns:a16="http://schemas.microsoft.com/office/drawing/2014/main" id="{17145197-F62F-4D36-88E8-A29DC13521F5}"/>
              </a:ext>
            </a:extLst>
          </p:cNvPr>
          <p:cNvSpPr txBox="1"/>
          <p:nvPr/>
        </p:nvSpPr>
        <p:spPr>
          <a:xfrm>
            <a:off x="3140369" y="568744"/>
            <a:ext cx="2976192" cy="461665"/>
          </a:xfrm>
          <a:prstGeom prst="rect">
            <a:avLst/>
          </a:prstGeom>
          <a:solidFill>
            <a:schemeClr val="bg1"/>
          </a:solidFill>
          <a:ln>
            <a:noFill/>
          </a:ln>
        </p:spPr>
        <p:txBody>
          <a:bodyPr wrap="square" rtlCol="0">
            <a:spAutoFit/>
          </a:bodyPr>
          <a:lstStyle/>
          <a:p>
            <a:r>
              <a:rPr kumimoji="1" lang="ja-JP" altLang="en-US" sz="2400" b="1" dirty="0"/>
              <a:t>潜熱フラックス</a:t>
            </a:r>
            <a:r>
              <a:rPr kumimoji="1" lang="en-US" altLang="ja-JP" sz="1600" b="1" dirty="0"/>
              <a:t>(W/m²)</a:t>
            </a:r>
            <a:endParaRPr kumimoji="1" lang="ja-JP" altLang="en-US" sz="2400" b="1" dirty="0"/>
          </a:p>
        </p:txBody>
      </p:sp>
      <p:pic>
        <p:nvPicPr>
          <p:cNvPr id="23" name="図 22" descr="テキスト, 地図 が含まれている画像&#10;&#10;自動的に生成された説明">
            <a:extLst>
              <a:ext uri="{FF2B5EF4-FFF2-40B4-BE49-F238E27FC236}">
                <a16:creationId xmlns:a16="http://schemas.microsoft.com/office/drawing/2014/main" id="{DFD58934-DC35-495A-A2AD-0E9E3D963D81}"/>
              </a:ext>
            </a:extLst>
          </p:cNvPr>
          <p:cNvPicPr>
            <a:picLocks noChangeAspect="1"/>
          </p:cNvPicPr>
          <p:nvPr/>
        </p:nvPicPr>
        <p:blipFill rotWithShape="1">
          <a:blip r:embed="rId7">
            <a:extLst>
              <a:ext uri="{28A0092B-C50C-407E-A947-70E740481C1C}">
                <a14:useLocalDpi xmlns:a14="http://schemas.microsoft.com/office/drawing/2010/main" val="0"/>
              </a:ext>
            </a:extLst>
          </a:blip>
          <a:srcRect t="6709" b="12514"/>
          <a:stretch/>
        </p:blipFill>
        <p:spPr>
          <a:xfrm>
            <a:off x="3140368" y="930914"/>
            <a:ext cx="2976192" cy="2628994"/>
          </a:xfrm>
          <a:prstGeom prst="rect">
            <a:avLst/>
          </a:prstGeom>
        </p:spPr>
      </p:pic>
      <p:sp>
        <p:nvSpPr>
          <p:cNvPr id="29" name="テキスト ボックス 28">
            <a:extLst>
              <a:ext uri="{FF2B5EF4-FFF2-40B4-BE49-F238E27FC236}">
                <a16:creationId xmlns:a16="http://schemas.microsoft.com/office/drawing/2014/main" id="{0C01DE0B-F21B-4E68-874F-054716C73B63}"/>
              </a:ext>
            </a:extLst>
          </p:cNvPr>
          <p:cNvSpPr txBox="1"/>
          <p:nvPr/>
        </p:nvSpPr>
        <p:spPr>
          <a:xfrm>
            <a:off x="6006748" y="568744"/>
            <a:ext cx="3461102" cy="461665"/>
          </a:xfrm>
          <a:prstGeom prst="rect">
            <a:avLst/>
          </a:prstGeom>
          <a:noFill/>
          <a:ln>
            <a:noFill/>
          </a:ln>
        </p:spPr>
        <p:txBody>
          <a:bodyPr wrap="square" rtlCol="0">
            <a:spAutoFit/>
          </a:bodyPr>
          <a:lstStyle/>
          <a:p>
            <a:pPr algn="ctr"/>
            <a:r>
              <a:rPr kumimoji="1" lang="ja-JP" altLang="en-US" sz="2400" b="1" dirty="0"/>
              <a:t>比湿</a:t>
            </a:r>
            <a:r>
              <a:rPr kumimoji="1" lang="en-US" altLang="ja-JP" sz="800" b="1" dirty="0"/>
              <a:t>(</a:t>
            </a:r>
            <a:r>
              <a:rPr kumimoji="1" lang="ja-JP" altLang="en-US" sz="800" b="1" dirty="0"/>
              <a:t>高度ごとに標準化済み</a:t>
            </a:r>
            <a:r>
              <a:rPr kumimoji="1" lang="en-US" altLang="ja-JP" sz="800" b="1" dirty="0"/>
              <a:t>)</a:t>
            </a:r>
            <a:endParaRPr kumimoji="1" lang="ja-JP" altLang="en-US" sz="2400" b="1" dirty="0"/>
          </a:p>
        </p:txBody>
      </p:sp>
      <p:sp>
        <p:nvSpPr>
          <p:cNvPr id="30" name="四角形: 角を丸くする 29">
            <a:extLst>
              <a:ext uri="{FF2B5EF4-FFF2-40B4-BE49-F238E27FC236}">
                <a16:creationId xmlns:a16="http://schemas.microsoft.com/office/drawing/2014/main" id="{47DCC9A3-A39E-4452-A687-9B339911CAD9}"/>
              </a:ext>
            </a:extLst>
          </p:cNvPr>
          <p:cNvSpPr/>
          <p:nvPr/>
        </p:nvSpPr>
        <p:spPr>
          <a:xfrm>
            <a:off x="12013" y="-8089"/>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結果　降雪の有無による合成図偏差（ありーなし）</a:t>
            </a:r>
          </a:p>
        </p:txBody>
      </p:sp>
      <p:pic>
        <p:nvPicPr>
          <p:cNvPr id="31" name="図 30" descr="テキスト が含まれている画像&#10;&#10;自動的に生成された説明">
            <a:extLst>
              <a:ext uri="{FF2B5EF4-FFF2-40B4-BE49-F238E27FC236}">
                <a16:creationId xmlns:a16="http://schemas.microsoft.com/office/drawing/2014/main" id="{7BA868D7-882A-4696-A978-AF88CD98C8A4}"/>
              </a:ext>
            </a:extLst>
          </p:cNvPr>
          <p:cNvPicPr>
            <a:picLocks noChangeAspect="1"/>
          </p:cNvPicPr>
          <p:nvPr/>
        </p:nvPicPr>
        <p:blipFill rotWithShape="1">
          <a:blip r:embed="rId8">
            <a:extLst>
              <a:ext uri="{28A0092B-C50C-407E-A947-70E740481C1C}">
                <a14:useLocalDpi xmlns:a14="http://schemas.microsoft.com/office/drawing/2010/main" val="0"/>
              </a:ext>
            </a:extLst>
          </a:blip>
          <a:srcRect t="3132" b="4262"/>
          <a:stretch/>
        </p:blipFill>
        <p:spPr>
          <a:xfrm>
            <a:off x="6530354" y="924712"/>
            <a:ext cx="2562396" cy="2609226"/>
          </a:xfrm>
          <a:prstGeom prst="rect">
            <a:avLst/>
          </a:prstGeom>
        </p:spPr>
      </p:pic>
      <p:pic>
        <p:nvPicPr>
          <p:cNvPr id="34" name="図 33" descr="テキスト が含まれている画像&#10;&#10;自動的に生成された説明">
            <a:extLst>
              <a:ext uri="{FF2B5EF4-FFF2-40B4-BE49-F238E27FC236}">
                <a16:creationId xmlns:a16="http://schemas.microsoft.com/office/drawing/2014/main" id="{AFF28637-A1C7-4763-991A-562F00C17388}"/>
              </a:ext>
            </a:extLst>
          </p:cNvPr>
          <p:cNvPicPr>
            <a:picLocks noChangeAspect="1"/>
          </p:cNvPicPr>
          <p:nvPr/>
        </p:nvPicPr>
        <p:blipFill rotWithShape="1">
          <a:blip r:embed="rId8">
            <a:extLst>
              <a:ext uri="{28A0092B-C50C-407E-A947-70E740481C1C}">
                <a14:useLocalDpi xmlns:a14="http://schemas.microsoft.com/office/drawing/2010/main" val="0"/>
              </a:ext>
            </a:extLst>
          </a:blip>
          <a:srcRect l="588" t="95738" r="6849" b="-41"/>
          <a:stretch/>
        </p:blipFill>
        <p:spPr>
          <a:xfrm>
            <a:off x="6661264" y="3622073"/>
            <a:ext cx="2418671" cy="267833"/>
          </a:xfrm>
          <a:prstGeom prst="rect">
            <a:avLst/>
          </a:prstGeom>
        </p:spPr>
      </p:pic>
      <p:sp>
        <p:nvSpPr>
          <p:cNvPr id="35" name="楕円 34">
            <a:extLst>
              <a:ext uri="{FF2B5EF4-FFF2-40B4-BE49-F238E27FC236}">
                <a16:creationId xmlns:a16="http://schemas.microsoft.com/office/drawing/2014/main" id="{EE31357C-9364-4EB6-A291-CE792A6B7653}"/>
              </a:ext>
            </a:extLst>
          </p:cNvPr>
          <p:cNvSpPr/>
          <p:nvPr/>
        </p:nvSpPr>
        <p:spPr>
          <a:xfrm>
            <a:off x="6792176" y="2685316"/>
            <a:ext cx="1197878" cy="9764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069E141-29ED-4C37-AA1A-9203EF5C2559}"/>
              </a:ext>
            </a:extLst>
          </p:cNvPr>
          <p:cNvSpPr/>
          <p:nvPr/>
        </p:nvSpPr>
        <p:spPr>
          <a:xfrm>
            <a:off x="590009" y="2401223"/>
            <a:ext cx="848093" cy="50166"/>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A8BB91F-9B6E-4A5C-9353-F29C282C7074}"/>
              </a:ext>
            </a:extLst>
          </p:cNvPr>
          <p:cNvSpPr txBox="1"/>
          <p:nvPr/>
        </p:nvSpPr>
        <p:spPr>
          <a:xfrm>
            <a:off x="6199600" y="1685005"/>
            <a:ext cx="461665" cy="931580"/>
          </a:xfrm>
          <a:prstGeom prst="rect">
            <a:avLst/>
          </a:prstGeom>
          <a:noFill/>
        </p:spPr>
        <p:txBody>
          <a:bodyPr vert="eaVert" wrap="square" rtlCol="0">
            <a:spAutoFit/>
          </a:bodyPr>
          <a:lstStyle/>
          <a:p>
            <a:pPr algn="ctr"/>
            <a:r>
              <a:rPr kumimoji="1" lang="ja-JP" altLang="en-US" b="1" dirty="0"/>
              <a:t>←高さ</a:t>
            </a:r>
          </a:p>
        </p:txBody>
      </p:sp>
      <p:sp>
        <p:nvSpPr>
          <p:cNvPr id="39" name="テキスト ボックス 38">
            <a:extLst>
              <a:ext uri="{FF2B5EF4-FFF2-40B4-BE49-F238E27FC236}">
                <a16:creationId xmlns:a16="http://schemas.microsoft.com/office/drawing/2014/main" id="{49C8B3B1-E4B2-4A56-89AD-095E56E6513F}"/>
              </a:ext>
            </a:extLst>
          </p:cNvPr>
          <p:cNvSpPr txBox="1"/>
          <p:nvPr/>
        </p:nvSpPr>
        <p:spPr>
          <a:xfrm>
            <a:off x="8321040" y="0"/>
            <a:ext cx="763597" cy="369332"/>
          </a:xfrm>
          <a:prstGeom prst="rect">
            <a:avLst/>
          </a:prstGeom>
          <a:noFill/>
        </p:spPr>
        <p:txBody>
          <a:bodyPr wrap="square" rtlCol="0">
            <a:spAutoFit/>
          </a:bodyPr>
          <a:lstStyle/>
          <a:p>
            <a:r>
              <a:rPr kumimoji="1" lang="en-US" altLang="ja-JP" dirty="0"/>
              <a:t>20/23</a:t>
            </a:r>
            <a:endParaRPr kumimoji="1" lang="ja-JP" altLang="en-US" dirty="0"/>
          </a:p>
        </p:txBody>
      </p:sp>
    </p:spTree>
    <p:extLst>
      <p:ext uri="{BB962C8B-B14F-4D97-AF65-F5344CB8AC3E}">
        <p14:creationId xmlns:p14="http://schemas.microsoft.com/office/powerpoint/2010/main" val="1654078973"/>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テキスト ボックス 82">
            <a:extLst>
              <a:ext uri="{FF2B5EF4-FFF2-40B4-BE49-F238E27FC236}">
                <a16:creationId xmlns:a16="http://schemas.microsoft.com/office/drawing/2014/main" id="{66C91277-D823-414D-A854-2AF00B0D82DF}"/>
              </a:ext>
            </a:extLst>
          </p:cNvPr>
          <p:cNvSpPr txBox="1"/>
          <p:nvPr/>
        </p:nvSpPr>
        <p:spPr>
          <a:xfrm>
            <a:off x="4058194" y="1163545"/>
            <a:ext cx="5085806" cy="5694447"/>
          </a:xfrm>
          <a:prstGeom prst="rect">
            <a:avLst/>
          </a:prstGeom>
          <a:solidFill>
            <a:schemeClr val="bg2">
              <a:lumMod val="75000"/>
            </a:schemeClr>
          </a:solidFill>
        </p:spPr>
        <p:txBody>
          <a:bodyPr wrap="square" rtlCol="0">
            <a:spAutoFit/>
          </a:bodyPr>
          <a:lstStyle/>
          <a:p>
            <a:pPr algn="ctr"/>
            <a:endParaRPr kumimoji="1" lang="ja-JP" altLang="en-US" sz="2000" b="1" dirty="0"/>
          </a:p>
        </p:txBody>
      </p:sp>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結果　海面水温による寄与の割合を探る為の潜熱フラックス偏差の線形化</a:t>
            </a:r>
          </a:p>
        </p:txBody>
      </p:sp>
      <p:sp>
        <p:nvSpPr>
          <p:cNvPr id="63" name="テキスト ボックス 62">
            <a:extLst>
              <a:ext uri="{FF2B5EF4-FFF2-40B4-BE49-F238E27FC236}">
                <a16:creationId xmlns:a16="http://schemas.microsoft.com/office/drawing/2014/main" id="{A712E5E6-6579-4D45-85F2-8F5A55A0B162}"/>
              </a:ext>
            </a:extLst>
          </p:cNvPr>
          <p:cNvSpPr txBox="1"/>
          <p:nvPr/>
        </p:nvSpPr>
        <p:spPr>
          <a:xfrm>
            <a:off x="6548115" y="395855"/>
            <a:ext cx="2533282" cy="707886"/>
          </a:xfrm>
          <a:prstGeom prst="rect">
            <a:avLst/>
          </a:prstGeom>
          <a:noFill/>
          <a:ln>
            <a:solidFill>
              <a:schemeClr val="tx1"/>
            </a:solidFill>
          </a:ln>
        </p:spPr>
        <p:txBody>
          <a:bodyPr wrap="square" rtlCol="0">
            <a:spAutoFit/>
          </a:bodyPr>
          <a:lstStyle/>
          <a:p>
            <a:r>
              <a:rPr lang="en-US" altLang="ja-JP" sz="1000" b="1" dirty="0">
                <a:solidFill>
                  <a:sysClr val="windowText" lastClr="000000"/>
                </a:solidFill>
              </a:rPr>
              <a:t>W’ : </a:t>
            </a:r>
            <a:r>
              <a:rPr lang="ja-JP" altLang="en-US" sz="1000" b="1" dirty="0">
                <a:solidFill>
                  <a:sysClr val="windowText" lastClr="000000"/>
                </a:solidFill>
              </a:rPr>
              <a:t>風速偏差（ありーなし）</a:t>
            </a:r>
            <a:endParaRPr lang="en-US" altLang="ja-JP" sz="1000" b="1" dirty="0">
              <a:solidFill>
                <a:sysClr val="windowText" lastClr="000000"/>
              </a:solidFill>
            </a:endParaRPr>
          </a:p>
          <a:p>
            <a:r>
              <a:rPr lang="en-US" altLang="ja-JP" sz="1000" b="1" dirty="0">
                <a:solidFill>
                  <a:sysClr val="windowText" lastClr="000000"/>
                </a:solidFill>
              </a:rPr>
              <a:t>W</a:t>
            </a:r>
            <a:r>
              <a:rPr lang="ja-JP" altLang="en-US" sz="1000" b="1" dirty="0"/>
              <a:t> ̅ </a:t>
            </a:r>
            <a:r>
              <a:rPr lang="en-US" altLang="ja-JP" sz="1000" b="1" dirty="0"/>
              <a:t>: </a:t>
            </a:r>
            <a:r>
              <a:rPr lang="ja-JP" altLang="en-US" sz="1000" b="1" dirty="0"/>
              <a:t>風速平均（なし）</a:t>
            </a:r>
            <a:endParaRPr lang="en-US" altLang="ja-JP" sz="1000" b="1" dirty="0"/>
          </a:p>
          <a:p>
            <a:r>
              <a:rPr lang="en-US" altLang="ja-JP" sz="1000" b="1" dirty="0" err="1">
                <a:solidFill>
                  <a:sysClr val="windowText" lastClr="000000"/>
                </a:solidFill>
              </a:rPr>
              <a:t>q</a:t>
            </a:r>
            <a:r>
              <a:rPr lang="en-US" altLang="ja-JP" sz="700" b="1" dirty="0" err="1">
                <a:solidFill>
                  <a:sysClr val="windowText" lastClr="000000"/>
                </a:solidFill>
              </a:rPr>
              <a:t>s</a:t>
            </a:r>
            <a:r>
              <a:rPr lang="en-US" altLang="ja-JP" sz="1000" b="1" dirty="0">
                <a:solidFill>
                  <a:sysClr val="windowText" lastClr="000000"/>
                </a:solidFill>
              </a:rPr>
              <a:t>(T</a:t>
            </a:r>
            <a:r>
              <a:rPr lang="en-US" altLang="ja-JP" sz="700" b="1" dirty="0">
                <a:solidFill>
                  <a:sysClr val="windowText" lastClr="000000"/>
                </a:solidFill>
              </a:rPr>
              <a:t>s</a:t>
            </a:r>
            <a:r>
              <a:rPr lang="en-US" altLang="ja-JP" sz="1000" b="1" dirty="0">
                <a:solidFill>
                  <a:sysClr val="windowText" lastClr="000000"/>
                </a:solidFill>
              </a:rPr>
              <a:t>)</a:t>
            </a:r>
            <a:r>
              <a:rPr lang="en-US" altLang="ja-JP" sz="700" b="1" dirty="0">
                <a:solidFill>
                  <a:sysClr val="windowText" lastClr="000000"/>
                </a:solidFill>
              </a:rPr>
              <a:t> </a:t>
            </a:r>
            <a:r>
              <a:rPr lang="en-US" altLang="ja-JP" sz="1000" b="1" dirty="0">
                <a:solidFill>
                  <a:sysClr val="windowText" lastClr="000000"/>
                </a:solidFill>
              </a:rPr>
              <a:t> : </a:t>
            </a:r>
            <a:r>
              <a:rPr lang="ja-JP" altLang="en-US" sz="1000" b="1" dirty="0">
                <a:solidFill>
                  <a:sysClr val="windowText" lastClr="000000"/>
                </a:solidFill>
              </a:rPr>
              <a:t>海面水温</a:t>
            </a:r>
            <a:r>
              <a:rPr lang="en-US" altLang="ja-JP" sz="1000" b="1" dirty="0">
                <a:solidFill>
                  <a:sysClr val="windowText" lastClr="000000"/>
                </a:solidFill>
              </a:rPr>
              <a:t>T</a:t>
            </a:r>
            <a:r>
              <a:rPr lang="en-US" altLang="ja-JP" sz="700" b="1" dirty="0">
                <a:solidFill>
                  <a:sysClr val="windowText" lastClr="000000"/>
                </a:solidFill>
              </a:rPr>
              <a:t>s</a:t>
            </a:r>
            <a:r>
              <a:rPr lang="ja-JP" altLang="en-US" sz="1000" b="1" dirty="0">
                <a:solidFill>
                  <a:sysClr val="windowText" lastClr="000000"/>
                </a:solidFill>
              </a:rPr>
              <a:t>に対する飽和比湿</a:t>
            </a:r>
            <a:endParaRPr lang="en-US" altLang="ja-JP" sz="1100" b="1" dirty="0">
              <a:solidFill>
                <a:sysClr val="windowText" lastClr="000000"/>
              </a:solidFill>
            </a:endParaRPr>
          </a:p>
          <a:p>
            <a:r>
              <a:rPr lang="en-US" altLang="ja-JP" sz="1000" b="1" dirty="0" err="1">
                <a:solidFill>
                  <a:sysClr val="windowText" lastClr="000000"/>
                </a:solidFill>
              </a:rPr>
              <a:t>q</a:t>
            </a:r>
            <a:r>
              <a:rPr lang="en-US" altLang="ja-JP" sz="600" b="1" dirty="0" err="1">
                <a:solidFill>
                  <a:sysClr val="windowText" lastClr="000000"/>
                </a:solidFill>
              </a:rPr>
              <a:t>a</a:t>
            </a:r>
            <a:r>
              <a:rPr lang="en-US" altLang="ja-JP" sz="700" b="1" dirty="0">
                <a:solidFill>
                  <a:sysClr val="windowText" lastClr="000000"/>
                </a:solidFill>
              </a:rPr>
              <a:t>  </a:t>
            </a:r>
            <a:r>
              <a:rPr lang="en-US" altLang="ja-JP" sz="1000" b="1" dirty="0">
                <a:solidFill>
                  <a:sysClr val="windowText" lastClr="000000"/>
                </a:solidFill>
              </a:rPr>
              <a:t>: 2m</a:t>
            </a:r>
            <a:r>
              <a:rPr lang="ja-JP" altLang="en-US" sz="1000" b="1" dirty="0">
                <a:solidFill>
                  <a:sysClr val="windowText" lastClr="000000"/>
                </a:solidFill>
              </a:rPr>
              <a:t>比湿</a:t>
            </a:r>
            <a:endParaRPr lang="en-US" altLang="ja-JP" sz="1400" b="1" dirty="0">
              <a:solidFill>
                <a:sysClr val="windowText" lastClr="000000"/>
              </a:solidFill>
            </a:endParaRPr>
          </a:p>
        </p:txBody>
      </p:sp>
      <p:sp>
        <p:nvSpPr>
          <p:cNvPr id="25" name="正方形/長方形 24">
            <a:extLst>
              <a:ext uri="{FF2B5EF4-FFF2-40B4-BE49-F238E27FC236}">
                <a16:creationId xmlns:a16="http://schemas.microsoft.com/office/drawing/2014/main" id="{75CF2287-BD51-4363-BE8F-EA3BCECE4791}"/>
              </a:ext>
            </a:extLst>
          </p:cNvPr>
          <p:cNvSpPr/>
          <p:nvPr/>
        </p:nvSpPr>
        <p:spPr>
          <a:xfrm>
            <a:off x="153109" y="401959"/>
            <a:ext cx="5685907" cy="307777"/>
          </a:xfrm>
          <a:prstGeom prst="rect">
            <a:avLst/>
          </a:prstGeom>
          <a:noFill/>
        </p:spPr>
        <p:txBody>
          <a:bodyPr wrap="square">
            <a:spAutoFit/>
          </a:bodyPr>
          <a:lstStyle/>
          <a:p>
            <a:r>
              <a:rPr lang="ja-JP" altLang="en-US" sz="1400" dirty="0"/>
              <a:t>潜熱フラックスを表すバルク式 </a:t>
            </a:r>
            <a:r>
              <a:rPr lang="en-US" altLang="ja-JP" sz="1400" dirty="0"/>
              <a:t>: </a:t>
            </a:r>
            <a:r>
              <a:rPr lang="ja-JP" altLang="en-US" sz="1400" dirty="0"/>
              <a:t>𝑄 = 𝜌</a:t>
            </a:r>
            <a:r>
              <a:rPr lang="ja-JP" altLang="en-US" sz="900" dirty="0"/>
              <a:t>𝑎</a:t>
            </a:r>
            <a:r>
              <a:rPr lang="ja-JP" altLang="en-US" sz="1400" dirty="0"/>
              <a:t>𝐿𝐶</a:t>
            </a:r>
            <a:r>
              <a:rPr lang="ja-JP" altLang="en-US" sz="900" dirty="0"/>
              <a:t>𝐸</a:t>
            </a:r>
            <a:r>
              <a:rPr lang="ja-JP" altLang="en-US" sz="1400" dirty="0"/>
              <a:t>𝑊{𝑞</a:t>
            </a:r>
            <a:r>
              <a:rPr lang="ja-JP" altLang="en-US" sz="900" dirty="0"/>
              <a:t>𝑠</a:t>
            </a:r>
            <a:r>
              <a:rPr lang="ja-JP" altLang="en-US" sz="1400" dirty="0"/>
              <a:t>(𝑇</a:t>
            </a:r>
            <a:r>
              <a:rPr lang="ja-JP" altLang="en-US" sz="800" dirty="0"/>
              <a:t>𝑆</a:t>
            </a:r>
            <a:r>
              <a:rPr lang="ja-JP" altLang="en-US" sz="1400" dirty="0"/>
              <a:t>) − 𝑞</a:t>
            </a:r>
            <a:r>
              <a:rPr lang="ja-JP" altLang="en-US" sz="900" dirty="0"/>
              <a:t>𝑎</a:t>
            </a:r>
            <a:r>
              <a:rPr lang="ja-JP" altLang="en-US" sz="1400" dirty="0"/>
              <a:t> } </a:t>
            </a:r>
          </a:p>
        </p:txBody>
      </p:sp>
      <p:grpSp>
        <p:nvGrpSpPr>
          <p:cNvPr id="2" name="グループ化 1">
            <a:extLst>
              <a:ext uri="{FF2B5EF4-FFF2-40B4-BE49-F238E27FC236}">
                <a16:creationId xmlns:a16="http://schemas.microsoft.com/office/drawing/2014/main" id="{BD8709C1-C5E8-405B-9541-745B68AF5D97}"/>
              </a:ext>
            </a:extLst>
          </p:cNvPr>
          <p:cNvGrpSpPr/>
          <p:nvPr/>
        </p:nvGrpSpPr>
        <p:grpSpPr>
          <a:xfrm>
            <a:off x="153108" y="694861"/>
            <a:ext cx="5733613" cy="338554"/>
            <a:chOff x="153108" y="780695"/>
            <a:chExt cx="5733613" cy="338554"/>
          </a:xfrm>
        </p:grpSpPr>
        <p:sp>
          <p:nvSpPr>
            <p:cNvPr id="4" name="正方形/長方形 3">
              <a:extLst>
                <a:ext uri="{FF2B5EF4-FFF2-40B4-BE49-F238E27FC236}">
                  <a16:creationId xmlns:a16="http://schemas.microsoft.com/office/drawing/2014/main" id="{0BAF8F85-D1A3-4E06-8286-304836E1CFB9}"/>
                </a:ext>
              </a:extLst>
            </p:cNvPr>
            <p:cNvSpPr/>
            <p:nvPr/>
          </p:nvSpPr>
          <p:spPr>
            <a:xfrm>
              <a:off x="925963" y="780695"/>
              <a:ext cx="4960758" cy="338554"/>
            </a:xfrm>
            <a:prstGeom prst="rect">
              <a:avLst/>
            </a:prstGeom>
            <a:solidFill>
              <a:schemeClr val="bg1">
                <a:lumMod val="85000"/>
              </a:schemeClr>
            </a:solidFill>
          </p:spPr>
          <p:txBody>
            <a:bodyPr wrap="square">
              <a:spAutoFit/>
            </a:bodyPr>
            <a:lstStyle/>
            <a:p>
              <a:r>
                <a:rPr lang="ja-JP" altLang="en-US" sz="1600" dirty="0"/>
                <a:t>𝑄′ = 𝜌</a:t>
              </a:r>
              <a:r>
                <a:rPr lang="ja-JP" altLang="en-US" sz="1000" dirty="0"/>
                <a:t>𝑎</a:t>
              </a:r>
              <a:r>
                <a:rPr lang="ja-JP" altLang="en-US" sz="1600" dirty="0"/>
                <a:t>𝐿𝐶</a:t>
              </a:r>
              <a:r>
                <a:rPr lang="ja-JP" altLang="en-US" sz="1000" dirty="0"/>
                <a:t>𝐸</a:t>
              </a:r>
              <a:r>
                <a:rPr lang="ja-JP" altLang="en-US" sz="1600" dirty="0"/>
                <a:t> {</a:t>
              </a:r>
              <a:r>
                <a:rPr lang="ja-JP" altLang="en-US" sz="1600" dirty="0">
                  <a:highlight>
                    <a:srgbClr val="FFFF00"/>
                  </a:highlight>
                </a:rPr>
                <a:t>𝑊′(𝑞 ̅</a:t>
              </a:r>
              <a:r>
                <a:rPr lang="ja-JP" altLang="en-US" sz="1000" dirty="0">
                  <a:highlight>
                    <a:srgbClr val="FFFF00"/>
                  </a:highlight>
                </a:rPr>
                <a:t>𝑠</a:t>
              </a:r>
              <a:r>
                <a:rPr lang="ja-JP" altLang="en-US" sz="1600" dirty="0">
                  <a:highlight>
                    <a:srgbClr val="FFFF00"/>
                  </a:highlight>
                </a:rPr>
                <a:t>−𝑞 ̅</a:t>
              </a:r>
              <a:r>
                <a:rPr lang="ja-JP" altLang="en-US" sz="1000" dirty="0">
                  <a:highlight>
                    <a:srgbClr val="FFFF00"/>
                  </a:highlight>
                </a:rPr>
                <a:t>𝑎</a:t>
              </a:r>
              <a:r>
                <a:rPr lang="ja-JP" altLang="en-US" sz="1600" dirty="0">
                  <a:highlight>
                    <a:srgbClr val="FFFF00"/>
                  </a:highlight>
                </a:rPr>
                <a:t>)</a:t>
              </a:r>
              <a:r>
                <a:rPr lang="ja-JP" altLang="en-US" sz="1600" dirty="0"/>
                <a:t> + </a:t>
              </a:r>
              <a:r>
                <a:rPr lang="ja-JP" altLang="en-US" sz="1600" dirty="0">
                  <a:highlight>
                    <a:srgbClr val="00FF00"/>
                  </a:highlight>
                </a:rPr>
                <a:t>𝑊 ̅𝑞</a:t>
              </a:r>
              <a:r>
                <a:rPr lang="ja-JP" altLang="en-US" sz="1000" dirty="0">
                  <a:highlight>
                    <a:srgbClr val="00FF00"/>
                  </a:highlight>
                </a:rPr>
                <a:t>𝑠</a:t>
              </a:r>
              <a:r>
                <a:rPr lang="ja-JP" altLang="en-US" sz="1600" dirty="0">
                  <a:highlight>
                    <a:srgbClr val="00FF00"/>
                  </a:highlight>
                </a:rPr>
                <a:t>′(𝑇</a:t>
              </a:r>
              <a:r>
                <a:rPr lang="ja-JP" altLang="en-US" sz="1000" dirty="0">
                  <a:highlight>
                    <a:srgbClr val="00FF00"/>
                  </a:highlight>
                </a:rPr>
                <a:t>𝑆</a:t>
              </a:r>
              <a:r>
                <a:rPr lang="ja-JP" altLang="en-US" sz="1600" dirty="0">
                  <a:highlight>
                    <a:srgbClr val="00FF00"/>
                  </a:highlight>
                </a:rPr>
                <a:t>′) </a:t>
              </a:r>
              <a:r>
                <a:rPr lang="ja-JP" altLang="en-US" sz="1600" dirty="0"/>
                <a:t>− </a:t>
              </a:r>
              <a:r>
                <a:rPr lang="ja-JP" altLang="en-US" sz="1600" dirty="0">
                  <a:highlight>
                    <a:srgbClr val="00FFFF"/>
                  </a:highlight>
                </a:rPr>
                <a:t>𝑊 ̅𝑞</a:t>
              </a:r>
              <a:r>
                <a:rPr lang="ja-JP" altLang="en-US" sz="1000" dirty="0">
                  <a:highlight>
                    <a:srgbClr val="00FFFF"/>
                  </a:highlight>
                </a:rPr>
                <a:t>𝑎</a:t>
              </a:r>
              <a:r>
                <a:rPr lang="ja-JP" altLang="en-US" sz="1600" dirty="0">
                  <a:highlight>
                    <a:srgbClr val="00FFFF"/>
                  </a:highlight>
                </a:rPr>
                <a:t>′ </a:t>
              </a:r>
              <a:r>
                <a:rPr lang="ja-JP" altLang="en-US" sz="1600" dirty="0"/>
                <a:t>+ </a:t>
              </a:r>
              <a:r>
                <a:rPr lang="ja-JP" altLang="en-US" sz="1600" dirty="0">
                  <a:highlight>
                    <a:srgbClr val="FF00FF"/>
                  </a:highlight>
                </a:rPr>
                <a:t>𝑊′(𝑞</a:t>
              </a:r>
              <a:r>
                <a:rPr lang="ja-JP" altLang="en-US" sz="1000" dirty="0">
                  <a:highlight>
                    <a:srgbClr val="FF00FF"/>
                  </a:highlight>
                </a:rPr>
                <a:t>𝑠</a:t>
              </a:r>
              <a:r>
                <a:rPr lang="ja-JP" altLang="en-US" sz="1600" dirty="0">
                  <a:highlight>
                    <a:srgbClr val="FF00FF"/>
                  </a:highlight>
                </a:rPr>
                <a:t>′−𝑞</a:t>
              </a:r>
              <a:r>
                <a:rPr lang="ja-JP" altLang="en-US" sz="1000" dirty="0">
                  <a:highlight>
                    <a:srgbClr val="FF00FF"/>
                  </a:highlight>
                </a:rPr>
                <a:t>𝑎</a:t>
              </a:r>
              <a:r>
                <a:rPr lang="ja-JP" altLang="en-US" sz="1600" dirty="0">
                  <a:highlight>
                    <a:srgbClr val="FF00FF"/>
                  </a:highlight>
                </a:rPr>
                <a:t>′ )</a:t>
              </a:r>
              <a:r>
                <a:rPr lang="ja-JP" altLang="en-US" sz="1600" dirty="0"/>
                <a:t>} </a:t>
              </a:r>
            </a:p>
          </p:txBody>
        </p:sp>
        <p:sp>
          <p:nvSpPr>
            <p:cNvPr id="31" name="正方形/長方形 30">
              <a:extLst>
                <a:ext uri="{FF2B5EF4-FFF2-40B4-BE49-F238E27FC236}">
                  <a16:creationId xmlns:a16="http://schemas.microsoft.com/office/drawing/2014/main" id="{F3D0C49E-7F30-49C2-A4ED-611B81968D68}"/>
                </a:ext>
              </a:extLst>
            </p:cNvPr>
            <p:cNvSpPr/>
            <p:nvPr/>
          </p:nvSpPr>
          <p:spPr>
            <a:xfrm>
              <a:off x="153108" y="791910"/>
              <a:ext cx="820559" cy="307777"/>
            </a:xfrm>
            <a:prstGeom prst="rect">
              <a:avLst/>
            </a:prstGeom>
            <a:noFill/>
          </p:spPr>
          <p:txBody>
            <a:bodyPr wrap="square">
              <a:spAutoFit/>
            </a:bodyPr>
            <a:lstStyle/>
            <a:p>
              <a:r>
                <a:rPr lang="ja-JP" altLang="en-US" sz="1400" dirty="0"/>
                <a:t>線形化 </a:t>
              </a:r>
              <a:r>
                <a:rPr lang="en-US" altLang="ja-JP" sz="1400" dirty="0"/>
                <a:t>: </a:t>
              </a:r>
              <a:endParaRPr lang="ja-JP" altLang="en-US" sz="1400" dirty="0"/>
            </a:p>
          </p:txBody>
        </p:sp>
      </p:grpSp>
      <p:cxnSp>
        <p:nvCxnSpPr>
          <p:cNvPr id="10" name="直線コネクタ 9">
            <a:extLst>
              <a:ext uri="{FF2B5EF4-FFF2-40B4-BE49-F238E27FC236}">
                <a16:creationId xmlns:a16="http://schemas.microsoft.com/office/drawing/2014/main" id="{C68C6400-C3DB-4E9B-9010-F075966E805E}"/>
              </a:ext>
            </a:extLst>
          </p:cNvPr>
          <p:cNvCxnSpPr/>
          <p:nvPr/>
        </p:nvCxnSpPr>
        <p:spPr>
          <a:xfrm>
            <a:off x="0" y="1103741"/>
            <a:ext cx="9144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F0A66228-49BC-4212-82E2-776CB25C0EE7}"/>
              </a:ext>
            </a:extLst>
          </p:cNvPr>
          <p:cNvSpPr txBox="1"/>
          <p:nvPr/>
        </p:nvSpPr>
        <p:spPr>
          <a:xfrm>
            <a:off x="6966518" y="4309065"/>
            <a:ext cx="1736916" cy="338554"/>
          </a:xfrm>
          <a:prstGeom prst="rect">
            <a:avLst/>
          </a:prstGeom>
          <a:solidFill>
            <a:srgbClr val="FF00FF"/>
          </a:solidFill>
        </p:spPr>
        <p:txBody>
          <a:bodyPr wrap="square" rtlCol="0">
            <a:spAutoFit/>
          </a:bodyPr>
          <a:lstStyle/>
          <a:p>
            <a:pPr algn="ctr"/>
            <a:r>
              <a:rPr kumimoji="1" lang="ja-JP" altLang="en-US" sz="1600" b="1" dirty="0"/>
              <a:t>非線形項</a:t>
            </a:r>
            <a:r>
              <a:rPr kumimoji="1" lang="en-US" altLang="ja-JP" sz="1600" b="1" dirty="0"/>
              <a:t>(2.4%)</a:t>
            </a:r>
            <a:endParaRPr kumimoji="1" lang="ja-JP" altLang="en-US" sz="1600" b="1" dirty="0"/>
          </a:p>
        </p:txBody>
      </p:sp>
      <p:sp>
        <p:nvSpPr>
          <p:cNvPr id="19" name="台形 18">
            <a:extLst>
              <a:ext uri="{FF2B5EF4-FFF2-40B4-BE49-F238E27FC236}">
                <a16:creationId xmlns:a16="http://schemas.microsoft.com/office/drawing/2014/main" id="{2BA5AFD6-1B82-4858-9DEC-C3E33AA6C0DE}"/>
              </a:ext>
            </a:extLst>
          </p:cNvPr>
          <p:cNvSpPr/>
          <p:nvPr/>
        </p:nvSpPr>
        <p:spPr>
          <a:xfrm rot="16200000">
            <a:off x="2425524" y="2232247"/>
            <a:ext cx="2368301" cy="910794"/>
          </a:xfrm>
          <a:prstGeom prst="trapezoid">
            <a:avLst>
              <a:gd name="adj" fmla="val 14380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1DE6D9B5-314A-4C1E-9F82-B6D6626BA037}"/>
              </a:ext>
            </a:extLst>
          </p:cNvPr>
          <p:cNvGrpSpPr/>
          <p:nvPr/>
        </p:nvGrpSpPr>
        <p:grpSpPr>
          <a:xfrm>
            <a:off x="121930" y="1371923"/>
            <a:ext cx="3080157" cy="3238905"/>
            <a:chOff x="213642" y="1407858"/>
            <a:chExt cx="3080157" cy="3238905"/>
          </a:xfrm>
        </p:grpSpPr>
        <p:sp>
          <p:nvSpPr>
            <p:cNvPr id="103" name="テキスト ボックス 102">
              <a:extLst>
                <a:ext uri="{FF2B5EF4-FFF2-40B4-BE49-F238E27FC236}">
                  <a16:creationId xmlns:a16="http://schemas.microsoft.com/office/drawing/2014/main" id="{C73F4683-7A91-4228-BDE6-CAEE38097A47}"/>
                </a:ext>
              </a:extLst>
            </p:cNvPr>
            <p:cNvSpPr txBox="1"/>
            <p:nvPr/>
          </p:nvSpPr>
          <p:spPr>
            <a:xfrm>
              <a:off x="350150" y="1407858"/>
              <a:ext cx="2774937" cy="276999"/>
            </a:xfrm>
            <a:prstGeom prst="rect">
              <a:avLst/>
            </a:prstGeom>
            <a:solidFill>
              <a:schemeClr val="bg2"/>
            </a:solidFill>
          </p:spPr>
          <p:txBody>
            <a:bodyPr wrap="square" rtlCol="0">
              <a:spAutoFit/>
            </a:bodyPr>
            <a:lstStyle/>
            <a:p>
              <a:pPr algn="ctr"/>
              <a:r>
                <a:rPr kumimoji="1" lang="ja-JP" altLang="en-US" sz="1200" b="1" dirty="0"/>
                <a:t>潜熱フラックス偏差</a:t>
              </a:r>
              <a:endParaRPr kumimoji="1" lang="ja-JP" altLang="en-US" sz="2000" b="1" dirty="0"/>
            </a:p>
          </p:txBody>
        </p:sp>
        <p:pic>
          <p:nvPicPr>
            <p:cNvPr id="104" name="図 103">
              <a:extLst>
                <a:ext uri="{FF2B5EF4-FFF2-40B4-BE49-F238E27FC236}">
                  <a16:creationId xmlns:a16="http://schemas.microsoft.com/office/drawing/2014/main" id="{49CC3BF1-7E00-484C-AC78-5F5BF9313F2C}"/>
                </a:ext>
              </a:extLst>
            </p:cNvPr>
            <p:cNvPicPr>
              <a:picLocks noChangeAspect="1"/>
            </p:cNvPicPr>
            <p:nvPr/>
          </p:nvPicPr>
          <p:blipFill rotWithShape="1">
            <a:blip r:embed="rId3">
              <a:extLst>
                <a:ext uri="{28A0092B-C50C-407E-A947-70E740481C1C}">
                  <a14:useLocalDpi xmlns:a14="http://schemas.microsoft.com/office/drawing/2010/main" val="0"/>
                </a:ext>
              </a:extLst>
            </a:blip>
            <a:srcRect l="9165" t="95014" r="6752" b="-2085"/>
            <a:stretch/>
          </p:blipFill>
          <p:spPr>
            <a:xfrm>
              <a:off x="213642" y="4301791"/>
              <a:ext cx="3080157" cy="344972"/>
            </a:xfrm>
            <a:prstGeom prst="rect">
              <a:avLst/>
            </a:prstGeom>
          </p:spPr>
        </p:pic>
      </p:grpSp>
      <p:sp>
        <p:nvSpPr>
          <p:cNvPr id="105" name="テキスト ボックス 104">
            <a:extLst>
              <a:ext uri="{FF2B5EF4-FFF2-40B4-BE49-F238E27FC236}">
                <a16:creationId xmlns:a16="http://schemas.microsoft.com/office/drawing/2014/main" id="{2BD681AA-4F5F-47F9-92A7-247119450D2E}"/>
              </a:ext>
            </a:extLst>
          </p:cNvPr>
          <p:cNvSpPr txBox="1"/>
          <p:nvPr/>
        </p:nvSpPr>
        <p:spPr>
          <a:xfrm>
            <a:off x="100457" y="4867634"/>
            <a:ext cx="3857280" cy="707886"/>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kumimoji="1" lang="ja-JP" altLang="en-US" sz="2000" b="1" dirty="0">
                <a:solidFill>
                  <a:srgbClr val="FF0000"/>
                </a:solidFill>
              </a:rPr>
              <a:t>▶</a:t>
            </a:r>
            <a:r>
              <a:rPr kumimoji="1" lang="ja-JP" altLang="en-US" sz="2000" b="1" dirty="0"/>
              <a:t>海面水温による寄与は</a:t>
            </a:r>
            <a:endParaRPr kumimoji="1" lang="en-US" altLang="ja-JP" sz="2000" b="1" dirty="0"/>
          </a:p>
          <a:p>
            <a:pPr algn="ctr"/>
            <a:r>
              <a:rPr kumimoji="1" lang="ja-JP" altLang="en-US" sz="2000" b="1" dirty="0"/>
              <a:t>全体の約</a:t>
            </a:r>
            <a:r>
              <a:rPr kumimoji="1" lang="en-US" altLang="ja-JP" sz="2000" b="1" dirty="0"/>
              <a:t>3</a:t>
            </a:r>
            <a:r>
              <a:rPr kumimoji="1" lang="ja-JP" altLang="en-US" sz="2000" b="1" dirty="0"/>
              <a:t>割</a:t>
            </a:r>
            <a:endParaRPr kumimoji="1" lang="en-US" altLang="ja-JP" sz="2000" b="1" dirty="0"/>
          </a:p>
        </p:txBody>
      </p:sp>
      <p:pic>
        <p:nvPicPr>
          <p:cNvPr id="38" name="図 37" descr="テキスト, 地図 が含まれている画像&#10;&#10;自動的に生成された説明">
            <a:extLst>
              <a:ext uri="{FF2B5EF4-FFF2-40B4-BE49-F238E27FC236}">
                <a16:creationId xmlns:a16="http://schemas.microsoft.com/office/drawing/2014/main" id="{EC955CD3-3E0D-4E4F-A980-C8166E3729B1}"/>
              </a:ext>
            </a:extLst>
          </p:cNvPr>
          <p:cNvPicPr>
            <a:picLocks noChangeAspect="1"/>
          </p:cNvPicPr>
          <p:nvPr/>
        </p:nvPicPr>
        <p:blipFill rotWithShape="1">
          <a:blip r:embed="rId4">
            <a:extLst>
              <a:ext uri="{28A0092B-C50C-407E-A947-70E740481C1C}">
                <a14:useLocalDpi xmlns:a14="http://schemas.microsoft.com/office/drawing/2010/main" val="0"/>
              </a:ext>
            </a:extLst>
          </a:blip>
          <a:srcRect t="7108" b="12350"/>
          <a:stretch/>
        </p:blipFill>
        <p:spPr>
          <a:xfrm>
            <a:off x="47268" y="1684633"/>
            <a:ext cx="3082923" cy="2581219"/>
          </a:xfrm>
          <a:prstGeom prst="rect">
            <a:avLst/>
          </a:prstGeom>
        </p:spPr>
      </p:pic>
      <p:sp>
        <p:nvSpPr>
          <p:cNvPr id="39" name="テキスト ボックス 38">
            <a:extLst>
              <a:ext uri="{FF2B5EF4-FFF2-40B4-BE49-F238E27FC236}">
                <a16:creationId xmlns:a16="http://schemas.microsoft.com/office/drawing/2014/main" id="{EA97FDAB-C31F-4151-BF91-F105DC919F8F}"/>
              </a:ext>
            </a:extLst>
          </p:cNvPr>
          <p:cNvSpPr txBox="1"/>
          <p:nvPr/>
        </p:nvSpPr>
        <p:spPr>
          <a:xfrm>
            <a:off x="4492287" y="4348172"/>
            <a:ext cx="1451468" cy="338554"/>
          </a:xfrm>
          <a:prstGeom prst="rect">
            <a:avLst/>
          </a:prstGeom>
          <a:solidFill>
            <a:srgbClr val="00FFFF"/>
          </a:solidFill>
        </p:spPr>
        <p:txBody>
          <a:bodyPr wrap="square" rtlCol="0">
            <a:spAutoFit/>
          </a:bodyPr>
          <a:lstStyle/>
          <a:p>
            <a:pPr algn="ctr"/>
            <a:r>
              <a:rPr kumimoji="1" lang="ja-JP" altLang="en-US" sz="1600" b="1" dirty="0"/>
              <a:t>比湿項</a:t>
            </a:r>
            <a:r>
              <a:rPr kumimoji="1" lang="en-US" altLang="ja-JP" sz="1600" b="1" dirty="0"/>
              <a:t>(5.3%)</a:t>
            </a:r>
            <a:endParaRPr kumimoji="1" lang="ja-JP" altLang="en-US" sz="1600" b="1" dirty="0"/>
          </a:p>
        </p:txBody>
      </p:sp>
      <p:sp>
        <p:nvSpPr>
          <p:cNvPr id="26" name="正方形/長方形 25">
            <a:extLst>
              <a:ext uri="{FF2B5EF4-FFF2-40B4-BE49-F238E27FC236}">
                <a16:creationId xmlns:a16="http://schemas.microsoft.com/office/drawing/2014/main" id="{7144F82D-9CBF-45D2-9AF0-78ED34F2EF6B}"/>
              </a:ext>
            </a:extLst>
          </p:cNvPr>
          <p:cNvSpPr/>
          <p:nvPr/>
        </p:nvSpPr>
        <p:spPr>
          <a:xfrm>
            <a:off x="579594" y="2676094"/>
            <a:ext cx="765880" cy="656122"/>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42" name="図 41" descr="テキスト, 地図 が含まれている画像&#10;&#10;自動的に生成された説明">
            <a:extLst>
              <a:ext uri="{FF2B5EF4-FFF2-40B4-BE49-F238E27FC236}">
                <a16:creationId xmlns:a16="http://schemas.microsoft.com/office/drawing/2014/main" id="{1A6E8F71-BD27-4032-8CCA-8EC4033DB453}"/>
              </a:ext>
            </a:extLst>
          </p:cNvPr>
          <p:cNvPicPr>
            <a:picLocks noChangeAspect="1"/>
          </p:cNvPicPr>
          <p:nvPr/>
        </p:nvPicPr>
        <p:blipFill rotWithShape="1">
          <a:blip r:embed="rId5">
            <a:extLst>
              <a:ext uri="{28A0092B-C50C-407E-A947-70E740481C1C}">
                <a14:useLocalDpi xmlns:a14="http://schemas.microsoft.com/office/drawing/2010/main" val="0"/>
              </a:ext>
            </a:extLst>
          </a:blip>
          <a:srcRect l="-4" t="4026" r="4" b="13281"/>
          <a:stretch/>
        </p:blipFill>
        <p:spPr>
          <a:xfrm>
            <a:off x="6594859" y="4627227"/>
            <a:ext cx="2525875" cy="2335730"/>
          </a:xfrm>
          <a:prstGeom prst="rect">
            <a:avLst/>
          </a:prstGeom>
        </p:spPr>
      </p:pic>
      <p:pic>
        <p:nvPicPr>
          <p:cNvPr id="43" name="図 42" descr="テキスト, 地図 が含まれている画像&#10;&#10;自動的に生成された説明">
            <a:extLst>
              <a:ext uri="{FF2B5EF4-FFF2-40B4-BE49-F238E27FC236}">
                <a16:creationId xmlns:a16="http://schemas.microsoft.com/office/drawing/2014/main" id="{D6BB2180-91A1-4188-90AD-F2525EB204B0}"/>
              </a:ext>
            </a:extLst>
          </p:cNvPr>
          <p:cNvPicPr>
            <a:picLocks noChangeAspect="1"/>
          </p:cNvPicPr>
          <p:nvPr/>
        </p:nvPicPr>
        <p:blipFill rotWithShape="1">
          <a:blip r:embed="rId6">
            <a:extLst>
              <a:ext uri="{28A0092B-C50C-407E-A947-70E740481C1C}">
                <a14:useLocalDpi xmlns:a14="http://schemas.microsoft.com/office/drawing/2010/main" val="0"/>
              </a:ext>
            </a:extLst>
          </a:blip>
          <a:srcRect l="-77" t="4302" r="77" b="13004"/>
          <a:stretch/>
        </p:blipFill>
        <p:spPr>
          <a:xfrm>
            <a:off x="4096700" y="4627227"/>
            <a:ext cx="2525875" cy="2335730"/>
          </a:xfrm>
          <a:prstGeom prst="rect">
            <a:avLst/>
          </a:prstGeom>
        </p:spPr>
      </p:pic>
      <p:pic>
        <p:nvPicPr>
          <p:cNvPr id="44" name="図 43" descr="テキスト, 地図 が含まれている画像&#10;&#10;自動的に生成された説明">
            <a:extLst>
              <a:ext uri="{FF2B5EF4-FFF2-40B4-BE49-F238E27FC236}">
                <a16:creationId xmlns:a16="http://schemas.microsoft.com/office/drawing/2014/main" id="{F2A18265-3B74-44BB-9B71-1F456997A9B0}"/>
              </a:ext>
            </a:extLst>
          </p:cNvPr>
          <p:cNvPicPr>
            <a:picLocks noChangeAspect="1"/>
          </p:cNvPicPr>
          <p:nvPr/>
        </p:nvPicPr>
        <p:blipFill rotWithShape="1">
          <a:blip r:embed="rId7">
            <a:extLst>
              <a:ext uri="{28A0092B-C50C-407E-A947-70E740481C1C}">
                <a14:useLocalDpi xmlns:a14="http://schemas.microsoft.com/office/drawing/2010/main" val="0"/>
              </a:ext>
            </a:extLst>
          </a:blip>
          <a:srcRect t="4528" b="12779"/>
          <a:stretch/>
        </p:blipFill>
        <p:spPr>
          <a:xfrm>
            <a:off x="6594859" y="1419619"/>
            <a:ext cx="2525875" cy="2335731"/>
          </a:xfrm>
          <a:prstGeom prst="rect">
            <a:avLst/>
          </a:prstGeom>
        </p:spPr>
      </p:pic>
      <p:pic>
        <p:nvPicPr>
          <p:cNvPr id="45" name="図 44" descr="テキスト, 地図 が含まれている画像&#10;&#10;自動的に生成された説明">
            <a:extLst>
              <a:ext uri="{FF2B5EF4-FFF2-40B4-BE49-F238E27FC236}">
                <a16:creationId xmlns:a16="http://schemas.microsoft.com/office/drawing/2014/main" id="{045911B3-A793-4DB1-80F6-9EDC6DD4EC8A}"/>
              </a:ext>
            </a:extLst>
          </p:cNvPr>
          <p:cNvPicPr>
            <a:picLocks noChangeAspect="1"/>
          </p:cNvPicPr>
          <p:nvPr/>
        </p:nvPicPr>
        <p:blipFill rotWithShape="1">
          <a:blip r:embed="rId8">
            <a:extLst>
              <a:ext uri="{28A0092B-C50C-407E-A947-70E740481C1C}">
                <a14:useLocalDpi xmlns:a14="http://schemas.microsoft.com/office/drawing/2010/main" val="0"/>
              </a:ext>
            </a:extLst>
          </a:blip>
          <a:srcRect t="4528" b="12779"/>
          <a:stretch/>
        </p:blipFill>
        <p:spPr>
          <a:xfrm>
            <a:off x="4096700" y="1419619"/>
            <a:ext cx="2525875" cy="2335733"/>
          </a:xfrm>
          <a:prstGeom prst="rect">
            <a:avLst/>
          </a:prstGeom>
        </p:spPr>
      </p:pic>
      <p:sp>
        <p:nvSpPr>
          <p:cNvPr id="27" name="正方形/長方形 26">
            <a:extLst>
              <a:ext uri="{FF2B5EF4-FFF2-40B4-BE49-F238E27FC236}">
                <a16:creationId xmlns:a16="http://schemas.microsoft.com/office/drawing/2014/main" id="{7E886473-0FC5-47D4-AA30-7B917DCE02D8}"/>
              </a:ext>
            </a:extLst>
          </p:cNvPr>
          <p:cNvSpPr/>
          <p:nvPr/>
        </p:nvSpPr>
        <p:spPr>
          <a:xfrm>
            <a:off x="4571567" y="2343330"/>
            <a:ext cx="590637" cy="556715"/>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8" name="正方形/長方形 27">
            <a:extLst>
              <a:ext uri="{FF2B5EF4-FFF2-40B4-BE49-F238E27FC236}">
                <a16:creationId xmlns:a16="http://schemas.microsoft.com/office/drawing/2014/main" id="{A59C94EE-D1DE-4268-9CE4-6A432061D721}"/>
              </a:ext>
            </a:extLst>
          </p:cNvPr>
          <p:cNvSpPr/>
          <p:nvPr/>
        </p:nvSpPr>
        <p:spPr>
          <a:xfrm>
            <a:off x="7029625" y="2343330"/>
            <a:ext cx="590637" cy="556715"/>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9" name="正方形/長方形 28">
            <a:extLst>
              <a:ext uri="{FF2B5EF4-FFF2-40B4-BE49-F238E27FC236}">
                <a16:creationId xmlns:a16="http://schemas.microsoft.com/office/drawing/2014/main" id="{87E5F6F7-1009-44F1-A096-2A99491A306A}"/>
              </a:ext>
            </a:extLst>
          </p:cNvPr>
          <p:cNvSpPr/>
          <p:nvPr/>
        </p:nvSpPr>
        <p:spPr>
          <a:xfrm>
            <a:off x="4571566" y="5576776"/>
            <a:ext cx="590637" cy="556715"/>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0" name="正方形/長方形 29">
            <a:extLst>
              <a:ext uri="{FF2B5EF4-FFF2-40B4-BE49-F238E27FC236}">
                <a16:creationId xmlns:a16="http://schemas.microsoft.com/office/drawing/2014/main" id="{6B6F9156-11BF-4D10-8287-A3F29F3B1ACD}"/>
              </a:ext>
            </a:extLst>
          </p:cNvPr>
          <p:cNvSpPr/>
          <p:nvPr/>
        </p:nvSpPr>
        <p:spPr>
          <a:xfrm>
            <a:off x="7062627" y="5576776"/>
            <a:ext cx="590637" cy="556715"/>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pic>
        <p:nvPicPr>
          <p:cNvPr id="46" name="図 45" descr="テキスト, 地図 が含まれている画像&#10;&#10;自動的に生成された説明">
            <a:extLst>
              <a:ext uri="{FF2B5EF4-FFF2-40B4-BE49-F238E27FC236}">
                <a16:creationId xmlns:a16="http://schemas.microsoft.com/office/drawing/2014/main" id="{B7375424-5E05-4C12-AB08-1C4231346F56}"/>
              </a:ext>
            </a:extLst>
          </p:cNvPr>
          <p:cNvPicPr>
            <a:picLocks noChangeAspect="1"/>
          </p:cNvPicPr>
          <p:nvPr/>
        </p:nvPicPr>
        <p:blipFill rotWithShape="1">
          <a:blip r:embed="rId8">
            <a:extLst>
              <a:ext uri="{28A0092B-C50C-407E-A947-70E740481C1C}">
                <a14:useLocalDpi xmlns:a14="http://schemas.microsoft.com/office/drawing/2010/main" val="0"/>
              </a:ext>
            </a:extLst>
          </a:blip>
          <a:srcRect l="8932" t="94318" r="5918" b="-1116"/>
          <a:stretch/>
        </p:blipFill>
        <p:spPr>
          <a:xfrm>
            <a:off x="4065071" y="3903276"/>
            <a:ext cx="5080615" cy="453528"/>
          </a:xfrm>
          <a:prstGeom prst="rect">
            <a:avLst/>
          </a:prstGeom>
        </p:spPr>
      </p:pic>
      <p:sp>
        <p:nvSpPr>
          <p:cNvPr id="95" name="テキスト ボックス 94">
            <a:extLst>
              <a:ext uri="{FF2B5EF4-FFF2-40B4-BE49-F238E27FC236}">
                <a16:creationId xmlns:a16="http://schemas.microsoft.com/office/drawing/2014/main" id="{927B399E-82EF-42AD-A188-DB251909FE15}"/>
              </a:ext>
            </a:extLst>
          </p:cNvPr>
          <p:cNvSpPr txBox="1"/>
          <p:nvPr/>
        </p:nvSpPr>
        <p:spPr>
          <a:xfrm>
            <a:off x="4506649" y="1145377"/>
            <a:ext cx="1639594" cy="338554"/>
          </a:xfrm>
          <a:prstGeom prst="rect">
            <a:avLst/>
          </a:prstGeom>
          <a:solidFill>
            <a:srgbClr val="FFFF00"/>
          </a:solidFill>
        </p:spPr>
        <p:txBody>
          <a:bodyPr wrap="square" rtlCol="0">
            <a:spAutoFit/>
          </a:bodyPr>
          <a:lstStyle/>
          <a:p>
            <a:pPr algn="ctr"/>
            <a:r>
              <a:rPr kumimoji="1" lang="ja-JP" altLang="en-US" sz="1600" b="1" dirty="0"/>
              <a:t>風速項</a:t>
            </a:r>
            <a:r>
              <a:rPr kumimoji="1" lang="en-US" altLang="ja-JP" sz="1600" b="1" dirty="0"/>
              <a:t>(65.1%)</a:t>
            </a:r>
            <a:endParaRPr kumimoji="1" lang="ja-JP" altLang="en-US" sz="1600" b="1" dirty="0"/>
          </a:p>
        </p:txBody>
      </p:sp>
      <p:sp>
        <p:nvSpPr>
          <p:cNvPr id="92" name="テキスト ボックス 91">
            <a:extLst>
              <a:ext uri="{FF2B5EF4-FFF2-40B4-BE49-F238E27FC236}">
                <a16:creationId xmlns:a16="http://schemas.microsoft.com/office/drawing/2014/main" id="{A5929568-2552-4CDE-A572-81DF970FAFF3}"/>
              </a:ext>
            </a:extLst>
          </p:cNvPr>
          <p:cNvSpPr txBox="1"/>
          <p:nvPr/>
        </p:nvSpPr>
        <p:spPr>
          <a:xfrm>
            <a:off x="6774484" y="1145377"/>
            <a:ext cx="1870752" cy="338554"/>
          </a:xfrm>
          <a:prstGeom prst="rect">
            <a:avLst/>
          </a:prstGeom>
          <a:solidFill>
            <a:srgbClr val="00FF00"/>
          </a:solidFill>
        </p:spPr>
        <p:txBody>
          <a:bodyPr wrap="square" rtlCol="0">
            <a:spAutoFit/>
          </a:bodyPr>
          <a:lstStyle/>
          <a:p>
            <a:pPr algn="ctr"/>
            <a:r>
              <a:rPr kumimoji="1" lang="ja-JP" altLang="en-US" sz="1600" b="1" dirty="0"/>
              <a:t>海面水温項</a:t>
            </a:r>
            <a:r>
              <a:rPr kumimoji="1" lang="en-US" altLang="ja-JP" sz="1600" b="1" dirty="0"/>
              <a:t>(27.2%)</a:t>
            </a:r>
            <a:endParaRPr kumimoji="1" lang="ja-JP" altLang="en-US" sz="1600" b="1" dirty="0"/>
          </a:p>
        </p:txBody>
      </p:sp>
      <p:sp>
        <p:nvSpPr>
          <p:cNvPr id="32" name="テキスト ボックス 31">
            <a:extLst>
              <a:ext uri="{FF2B5EF4-FFF2-40B4-BE49-F238E27FC236}">
                <a16:creationId xmlns:a16="http://schemas.microsoft.com/office/drawing/2014/main" id="{E5092909-EA65-4560-A344-6B0E7D17BECF}"/>
              </a:ext>
            </a:extLst>
          </p:cNvPr>
          <p:cNvSpPr txBox="1"/>
          <p:nvPr/>
        </p:nvSpPr>
        <p:spPr>
          <a:xfrm>
            <a:off x="8699598" y="162957"/>
            <a:ext cx="763597" cy="261610"/>
          </a:xfrm>
          <a:prstGeom prst="rect">
            <a:avLst/>
          </a:prstGeom>
          <a:noFill/>
        </p:spPr>
        <p:txBody>
          <a:bodyPr wrap="square" rtlCol="0">
            <a:spAutoFit/>
          </a:bodyPr>
          <a:lstStyle/>
          <a:p>
            <a:r>
              <a:rPr kumimoji="1" lang="en-US" altLang="ja-JP" sz="1100" dirty="0"/>
              <a:t>21/23</a:t>
            </a:r>
            <a:endParaRPr kumimoji="1" lang="ja-JP" altLang="en-US" sz="1100" dirty="0"/>
          </a:p>
        </p:txBody>
      </p:sp>
    </p:spTree>
    <p:extLst>
      <p:ext uri="{BB962C8B-B14F-4D97-AF65-F5344CB8AC3E}">
        <p14:creationId xmlns:p14="http://schemas.microsoft.com/office/powerpoint/2010/main" val="523160295"/>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地図, テキスト が含まれている画像&#10;&#10;自動的に生成された説明">
            <a:extLst>
              <a:ext uri="{FF2B5EF4-FFF2-40B4-BE49-F238E27FC236}">
                <a16:creationId xmlns:a16="http://schemas.microsoft.com/office/drawing/2014/main" id="{E0BB7DF1-781F-4544-8277-41E444B9E7BF}"/>
              </a:ext>
            </a:extLst>
          </p:cNvPr>
          <p:cNvPicPr>
            <a:picLocks noChangeAspect="1"/>
          </p:cNvPicPr>
          <p:nvPr/>
        </p:nvPicPr>
        <p:blipFill rotWithShape="1">
          <a:blip r:embed="rId3">
            <a:extLst>
              <a:ext uri="{28A0092B-C50C-407E-A947-70E740481C1C}">
                <a14:useLocalDpi xmlns:a14="http://schemas.microsoft.com/office/drawing/2010/main" val="0"/>
              </a:ext>
            </a:extLst>
          </a:blip>
          <a:srcRect t="7290" b="13762"/>
          <a:stretch/>
        </p:blipFill>
        <p:spPr>
          <a:xfrm>
            <a:off x="307572" y="-158549"/>
            <a:ext cx="8212402" cy="7124613"/>
          </a:xfrm>
          <a:prstGeom prst="rect">
            <a:avLst/>
          </a:prstGeom>
          <a:scene3d>
            <a:camera prst="perspectiveRelaxed"/>
            <a:lightRig rig="threePt" dir="t"/>
          </a:scene3d>
        </p:spPr>
      </p:pic>
      <p:sp>
        <p:nvSpPr>
          <p:cNvPr id="2" name="四角形: 角を丸くする 15">
            <a:extLst>
              <a:ext uri="{FF2B5EF4-FFF2-40B4-BE49-F238E27FC236}">
                <a16:creationId xmlns:a16="http://schemas.microsoft.com/office/drawing/2014/main" id="{D84C7E26-BD0B-4FE9-B77C-A870E004566E}"/>
              </a:ext>
            </a:extLst>
          </p:cNvPr>
          <p:cNvSpPr/>
          <p:nvPr/>
        </p:nvSpPr>
        <p:spPr>
          <a:xfrm>
            <a:off x="0" y="-742"/>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後半まとめ・イメージ図</a:t>
            </a:r>
          </a:p>
        </p:txBody>
      </p:sp>
      <p:sp>
        <p:nvSpPr>
          <p:cNvPr id="6" name="楕円 5">
            <a:extLst>
              <a:ext uri="{FF2B5EF4-FFF2-40B4-BE49-F238E27FC236}">
                <a16:creationId xmlns:a16="http://schemas.microsoft.com/office/drawing/2014/main" id="{5A7A4EC4-5EA5-42D5-917C-C872BF626228}"/>
              </a:ext>
            </a:extLst>
          </p:cNvPr>
          <p:cNvSpPr/>
          <p:nvPr/>
        </p:nvSpPr>
        <p:spPr>
          <a:xfrm>
            <a:off x="1416019" y="2777184"/>
            <a:ext cx="2307772" cy="1280159"/>
          </a:xfrm>
          <a:prstGeom prst="ellipse">
            <a:avLst/>
          </a:prstGeom>
          <a:solidFill>
            <a:schemeClr val="accent2">
              <a:lumMod val="75000"/>
            </a:schemeClr>
          </a:solidFill>
          <a:ln>
            <a:solidFill>
              <a:srgbClr val="C00000"/>
            </a:solidFill>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ln>
                  <a:solidFill>
                    <a:sysClr val="windowText" lastClr="000000"/>
                  </a:solidFill>
                </a:ln>
                <a:solidFill>
                  <a:sysClr val="windowText" lastClr="000000"/>
                </a:solidFill>
              </a:rPr>
              <a:t>Warm</a:t>
            </a:r>
            <a:endParaRPr kumimoji="1" lang="ja-JP" altLang="en-US" sz="4400" dirty="0">
              <a:ln>
                <a:solidFill>
                  <a:sysClr val="windowText" lastClr="000000"/>
                </a:solidFill>
              </a:ln>
              <a:solidFill>
                <a:sysClr val="windowText" lastClr="000000"/>
              </a:solidFill>
            </a:endParaRPr>
          </a:p>
        </p:txBody>
      </p:sp>
      <p:grpSp>
        <p:nvGrpSpPr>
          <p:cNvPr id="19" name="グループ化 18">
            <a:extLst>
              <a:ext uri="{FF2B5EF4-FFF2-40B4-BE49-F238E27FC236}">
                <a16:creationId xmlns:a16="http://schemas.microsoft.com/office/drawing/2014/main" id="{28185CA8-4C09-4714-9CCE-D6421BAB701B}"/>
              </a:ext>
            </a:extLst>
          </p:cNvPr>
          <p:cNvGrpSpPr/>
          <p:nvPr/>
        </p:nvGrpSpPr>
        <p:grpSpPr>
          <a:xfrm>
            <a:off x="1728197" y="2166348"/>
            <a:ext cx="1683598" cy="1473949"/>
            <a:chOff x="1383331" y="2124785"/>
            <a:chExt cx="1683598" cy="1473949"/>
          </a:xfrm>
        </p:grpSpPr>
        <p:pic>
          <p:nvPicPr>
            <p:cNvPr id="15" name="グラフィックス 14" descr="矢印: 時計回りの曲線">
              <a:extLst>
                <a:ext uri="{FF2B5EF4-FFF2-40B4-BE49-F238E27FC236}">
                  <a16:creationId xmlns:a16="http://schemas.microsoft.com/office/drawing/2014/main" id="{B7787F0D-E601-4C96-AB84-66E188EA7C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73595">
              <a:off x="2152529" y="2124785"/>
              <a:ext cx="914400" cy="914400"/>
            </a:xfrm>
            <a:prstGeom prst="rect">
              <a:avLst/>
            </a:prstGeom>
          </p:spPr>
        </p:pic>
        <p:pic>
          <p:nvPicPr>
            <p:cNvPr id="17" name="グラフィックス 16" descr="矢印: 反時計回りの曲線">
              <a:extLst>
                <a:ext uri="{FF2B5EF4-FFF2-40B4-BE49-F238E27FC236}">
                  <a16:creationId xmlns:a16="http://schemas.microsoft.com/office/drawing/2014/main" id="{9A2022FB-6CA0-470E-BEB4-E79177A495B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90835">
              <a:off x="1383331" y="2166023"/>
              <a:ext cx="914400" cy="914400"/>
            </a:xfrm>
            <a:prstGeom prst="rect">
              <a:avLst/>
            </a:prstGeom>
          </p:spPr>
        </p:pic>
        <p:pic>
          <p:nvPicPr>
            <p:cNvPr id="18" name="グラフィックス 17" descr="矢印: 反時計回りの曲線">
              <a:extLst>
                <a:ext uri="{FF2B5EF4-FFF2-40B4-BE49-F238E27FC236}">
                  <a16:creationId xmlns:a16="http://schemas.microsoft.com/office/drawing/2014/main" id="{6BD87367-3491-4237-9B06-600BD2BE53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90835">
              <a:off x="1767839" y="2684334"/>
              <a:ext cx="914400" cy="914400"/>
            </a:xfrm>
            <a:prstGeom prst="rect">
              <a:avLst/>
            </a:prstGeom>
          </p:spPr>
        </p:pic>
      </p:grpSp>
      <p:sp>
        <p:nvSpPr>
          <p:cNvPr id="28" name="テキスト ボックス 27">
            <a:extLst>
              <a:ext uri="{FF2B5EF4-FFF2-40B4-BE49-F238E27FC236}">
                <a16:creationId xmlns:a16="http://schemas.microsoft.com/office/drawing/2014/main" id="{283FA988-FB3A-4EC2-9DB3-8943691F14D8}"/>
              </a:ext>
            </a:extLst>
          </p:cNvPr>
          <p:cNvSpPr txBox="1"/>
          <p:nvPr/>
        </p:nvSpPr>
        <p:spPr>
          <a:xfrm>
            <a:off x="1992877" y="681216"/>
            <a:ext cx="5534011" cy="400110"/>
          </a:xfrm>
          <a:prstGeom prst="rect">
            <a:avLst/>
          </a:prstGeom>
          <a:solidFill>
            <a:schemeClr val="accent1">
              <a:lumMod val="50000"/>
            </a:schemeClr>
          </a:solidFill>
          <a:ln>
            <a:noFill/>
          </a:ln>
        </p:spPr>
        <p:txBody>
          <a:bodyPr wrap="square" rtlCol="0">
            <a:spAutoFit/>
          </a:bodyPr>
          <a:lstStyle/>
          <a:p>
            <a:r>
              <a:rPr lang="ja-JP" altLang="en-US" sz="2000" b="1" dirty="0">
                <a:solidFill>
                  <a:schemeClr val="bg1"/>
                </a:solidFill>
              </a:rPr>
              <a:t>日本海</a:t>
            </a:r>
            <a:r>
              <a:rPr lang="ja-JP" altLang="en-US" sz="2000" b="1" dirty="0">
                <a:solidFill>
                  <a:srgbClr val="FFFF00"/>
                </a:solidFill>
              </a:rPr>
              <a:t>海面水温が高い時</a:t>
            </a:r>
            <a:r>
              <a:rPr lang="ja-JP" altLang="en-US" sz="2000" b="1" dirty="0">
                <a:solidFill>
                  <a:schemeClr val="bg1"/>
                </a:solidFill>
              </a:rPr>
              <a:t>に降雪が起こりやすい</a:t>
            </a:r>
            <a:endParaRPr lang="en-US" altLang="ja-JP" sz="2000" b="1" dirty="0">
              <a:solidFill>
                <a:schemeClr val="bg1"/>
              </a:solidFill>
            </a:endParaRPr>
          </a:p>
        </p:txBody>
      </p:sp>
      <p:grpSp>
        <p:nvGrpSpPr>
          <p:cNvPr id="29" name="グループ化 28">
            <a:extLst>
              <a:ext uri="{FF2B5EF4-FFF2-40B4-BE49-F238E27FC236}">
                <a16:creationId xmlns:a16="http://schemas.microsoft.com/office/drawing/2014/main" id="{8E52E023-A0C4-4AA9-8593-43A8A3E4B2EA}"/>
              </a:ext>
            </a:extLst>
          </p:cNvPr>
          <p:cNvGrpSpPr/>
          <p:nvPr/>
        </p:nvGrpSpPr>
        <p:grpSpPr>
          <a:xfrm>
            <a:off x="6363392" y="1498694"/>
            <a:ext cx="2722782" cy="3630702"/>
            <a:chOff x="6363392" y="1498694"/>
            <a:chExt cx="2722782" cy="3630702"/>
          </a:xfrm>
        </p:grpSpPr>
        <p:sp>
          <p:nvSpPr>
            <p:cNvPr id="30" name="テキスト ボックス 29">
              <a:extLst>
                <a:ext uri="{FF2B5EF4-FFF2-40B4-BE49-F238E27FC236}">
                  <a16:creationId xmlns:a16="http://schemas.microsoft.com/office/drawing/2014/main" id="{B8D98D16-CB09-42E2-95D6-FEE4C89F6A72}"/>
                </a:ext>
              </a:extLst>
            </p:cNvPr>
            <p:cNvSpPr txBox="1"/>
            <p:nvPr/>
          </p:nvSpPr>
          <p:spPr>
            <a:xfrm>
              <a:off x="6567767" y="2308818"/>
              <a:ext cx="2293332" cy="646331"/>
            </a:xfrm>
            <a:prstGeom prst="rect">
              <a:avLst/>
            </a:prstGeom>
            <a:solidFill>
              <a:schemeClr val="bg1"/>
            </a:solidFill>
            <a:ln>
              <a:solidFill>
                <a:schemeClr val="tx1"/>
              </a:solidFill>
            </a:ln>
          </p:spPr>
          <p:txBody>
            <a:bodyPr wrap="square" rtlCol="0">
              <a:spAutoFit/>
            </a:bodyPr>
            <a:lstStyle/>
            <a:p>
              <a:pPr algn="ctr"/>
              <a:r>
                <a:rPr kumimoji="1" lang="ja-JP" altLang="en-US" b="1" dirty="0"/>
                <a:t>海から大気へ多量の</a:t>
              </a:r>
              <a:endParaRPr kumimoji="1" lang="en-US" altLang="ja-JP" b="1" dirty="0"/>
            </a:p>
            <a:p>
              <a:pPr algn="ctr"/>
              <a:r>
                <a:rPr kumimoji="1" lang="ja-JP" altLang="en-US" b="1" dirty="0"/>
                <a:t>潜熱フラックス</a:t>
              </a:r>
              <a:endParaRPr kumimoji="1" lang="en-US" altLang="ja-JP" b="1" dirty="0"/>
            </a:p>
          </p:txBody>
        </p:sp>
        <p:sp>
          <p:nvSpPr>
            <p:cNvPr id="31" name="テキスト ボックス 30">
              <a:extLst>
                <a:ext uri="{FF2B5EF4-FFF2-40B4-BE49-F238E27FC236}">
                  <a16:creationId xmlns:a16="http://schemas.microsoft.com/office/drawing/2014/main" id="{B1447170-786F-4AAE-A57B-B437DAF960D0}"/>
                </a:ext>
              </a:extLst>
            </p:cNvPr>
            <p:cNvSpPr txBox="1"/>
            <p:nvPr/>
          </p:nvSpPr>
          <p:spPr>
            <a:xfrm>
              <a:off x="6363392" y="3395941"/>
              <a:ext cx="2722782" cy="646331"/>
            </a:xfrm>
            <a:prstGeom prst="rect">
              <a:avLst/>
            </a:prstGeom>
            <a:solidFill>
              <a:schemeClr val="bg1"/>
            </a:solidFill>
            <a:ln>
              <a:solidFill>
                <a:schemeClr val="tx1"/>
              </a:solidFill>
            </a:ln>
          </p:spPr>
          <p:txBody>
            <a:bodyPr wrap="square" rtlCol="0">
              <a:spAutoFit/>
            </a:bodyPr>
            <a:lstStyle/>
            <a:p>
              <a:pPr algn="ctr"/>
              <a:r>
                <a:rPr kumimoji="1" lang="ja-JP" altLang="en-US" b="1" dirty="0"/>
                <a:t>大気中の水蒸気が増加</a:t>
              </a:r>
              <a:endParaRPr kumimoji="1" lang="en-US" altLang="ja-JP" b="1" dirty="0"/>
            </a:p>
            <a:p>
              <a:pPr algn="ctr"/>
              <a:r>
                <a:rPr kumimoji="1" lang="en-US" altLang="ja-JP" b="1" dirty="0"/>
                <a:t>(</a:t>
              </a:r>
              <a:r>
                <a:rPr kumimoji="1" lang="ja-JP" altLang="en-US" b="1" dirty="0"/>
                <a:t>雪の降りやすい環境場</a:t>
              </a:r>
              <a:r>
                <a:rPr kumimoji="1" lang="en-US" altLang="ja-JP" b="1" dirty="0"/>
                <a:t>)</a:t>
              </a:r>
            </a:p>
          </p:txBody>
        </p:sp>
        <p:sp>
          <p:nvSpPr>
            <p:cNvPr id="32" name="テキスト ボックス 31">
              <a:extLst>
                <a:ext uri="{FF2B5EF4-FFF2-40B4-BE49-F238E27FC236}">
                  <a16:creationId xmlns:a16="http://schemas.microsoft.com/office/drawing/2014/main" id="{7194DCD7-C3B6-4F56-BB34-7ECBEA9E378B}"/>
                </a:ext>
              </a:extLst>
            </p:cNvPr>
            <p:cNvSpPr txBox="1"/>
            <p:nvPr/>
          </p:nvSpPr>
          <p:spPr>
            <a:xfrm>
              <a:off x="6455176" y="4483065"/>
              <a:ext cx="2518514" cy="646331"/>
            </a:xfrm>
            <a:prstGeom prst="rect">
              <a:avLst/>
            </a:prstGeom>
            <a:solidFill>
              <a:schemeClr val="bg1"/>
            </a:solidFill>
            <a:ln>
              <a:solidFill>
                <a:schemeClr val="tx1"/>
              </a:solidFill>
            </a:ln>
          </p:spPr>
          <p:txBody>
            <a:bodyPr wrap="square" rtlCol="0">
              <a:spAutoFit/>
            </a:bodyPr>
            <a:lstStyle/>
            <a:p>
              <a:pPr algn="ctr"/>
              <a:r>
                <a:rPr kumimoji="1" lang="ja-JP" altLang="en-US" b="1" dirty="0"/>
                <a:t>条件を満たす大気側の環境が降雪をもたらす</a:t>
              </a:r>
              <a:endParaRPr kumimoji="1" lang="en-US" altLang="ja-JP" b="1" dirty="0"/>
            </a:p>
          </p:txBody>
        </p:sp>
        <p:sp>
          <p:nvSpPr>
            <p:cNvPr id="33" name="矢印: 下 32">
              <a:extLst>
                <a:ext uri="{FF2B5EF4-FFF2-40B4-BE49-F238E27FC236}">
                  <a16:creationId xmlns:a16="http://schemas.microsoft.com/office/drawing/2014/main" id="{A4C8C7EF-428D-4E08-95F4-009DC7A08498}"/>
                </a:ext>
              </a:extLst>
            </p:cNvPr>
            <p:cNvSpPr/>
            <p:nvPr/>
          </p:nvSpPr>
          <p:spPr>
            <a:xfrm>
              <a:off x="7395410" y="3007809"/>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下 33">
              <a:extLst>
                <a:ext uri="{FF2B5EF4-FFF2-40B4-BE49-F238E27FC236}">
                  <a16:creationId xmlns:a16="http://schemas.microsoft.com/office/drawing/2014/main" id="{4F8F5295-471F-4022-AF71-51BEB677CA65}"/>
                </a:ext>
              </a:extLst>
            </p:cNvPr>
            <p:cNvSpPr/>
            <p:nvPr/>
          </p:nvSpPr>
          <p:spPr>
            <a:xfrm>
              <a:off x="7395410" y="4094932"/>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A901180C-722B-4FB4-83EF-DF17B1ECBCBE}"/>
                </a:ext>
              </a:extLst>
            </p:cNvPr>
            <p:cNvSpPr txBox="1"/>
            <p:nvPr/>
          </p:nvSpPr>
          <p:spPr>
            <a:xfrm>
              <a:off x="6455176" y="1498694"/>
              <a:ext cx="2518514" cy="369332"/>
            </a:xfrm>
            <a:prstGeom prst="rect">
              <a:avLst/>
            </a:prstGeom>
            <a:solidFill>
              <a:schemeClr val="bg1"/>
            </a:solidFill>
            <a:ln>
              <a:solidFill>
                <a:schemeClr val="tx1"/>
              </a:solidFill>
            </a:ln>
          </p:spPr>
          <p:txBody>
            <a:bodyPr wrap="square" rtlCol="0">
              <a:spAutoFit/>
            </a:bodyPr>
            <a:lstStyle/>
            <a:p>
              <a:pPr algn="ctr"/>
              <a:r>
                <a:rPr kumimoji="1" lang="ja-JP" altLang="en-US" b="1" dirty="0"/>
                <a:t>高い海面水温</a:t>
              </a:r>
              <a:endParaRPr kumimoji="1" lang="en-US" altLang="ja-JP" b="1" dirty="0"/>
            </a:p>
          </p:txBody>
        </p:sp>
        <p:sp>
          <p:nvSpPr>
            <p:cNvPr id="36" name="矢印: 下 35">
              <a:extLst>
                <a:ext uri="{FF2B5EF4-FFF2-40B4-BE49-F238E27FC236}">
                  <a16:creationId xmlns:a16="http://schemas.microsoft.com/office/drawing/2014/main" id="{FD27C23C-EFC1-4080-BDE6-66F1826F1525}"/>
                </a:ext>
              </a:extLst>
            </p:cNvPr>
            <p:cNvSpPr/>
            <p:nvPr/>
          </p:nvSpPr>
          <p:spPr>
            <a:xfrm>
              <a:off x="7395410" y="1920686"/>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54FACE2D-28CF-48A0-8BD0-47FC1EAEDB83}"/>
              </a:ext>
            </a:extLst>
          </p:cNvPr>
          <p:cNvSpPr txBox="1"/>
          <p:nvPr/>
        </p:nvSpPr>
        <p:spPr>
          <a:xfrm>
            <a:off x="8321040" y="0"/>
            <a:ext cx="763597" cy="369332"/>
          </a:xfrm>
          <a:prstGeom prst="rect">
            <a:avLst/>
          </a:prstGeom>
          <a:noFill/>
        </p:spPr>
        <p:txBody>
          <a:bodyPr wrap="square" rtlCol="0">
            <a:spAutoFit/>
          </a:bodyPr>
          <a:lstStyle/>
          <a:p>
            <a:r>
              <a:rPr kumimoji="1" lang="en-US" altLang="ja-JP" dirty="0"/>
              <a:t>22/23</a:t>
            </a:r>
            <a:endParaRPr kumimoji="1" lang="ja-JP" altLang="en-US" dirty="0"/>
          </a:p>
        </p:txBody>
      </p:sp>
    </p:spTree>
    <p:extLst>
      <p:ext uri="{BB962C8B-B14F-4D97-AF65-F5344CB8AC3E}">
        <p14:creationId xmlns:p14="http://schemas.microsoft.com/office/powerpoint/2010/main" val="3062414664"/>
      </p:ext>
    </p:extLst>
  </p:cSld>
  <p:clrMapOvr>
    <a:masterClrMapping/>
  </p:clrMapOvr>
  <mc:AlternateContent xmlns:mc="http://schemas.openxmlformats.org/markup-compatibility/2006" xmlns:p14="http://schemas.microsoft.com/office/powerpoint/2010/main">
    <mc:Choice Requires="p14">
      <p:transition spd="slow" p14:dur="2000" advTm="117315"/>
    </mc:Choice>
    <mc:Fallback xmlns="">
      <p:transition spd="slow" advTm="117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C9444ECE-FCF8-41FD-AC7D-ABBE1243A7FD}"/>
              </a:ext>
            </a:extLst>
          </p:cNvPr>
          <p:cNvSpPr txBox="1"/>
          <p:nvPr/>
        </p:nvSpPr>
        <p:spPr>
          <a:xfrm>
            <a:off x="1992877" y="681216"/>
            <a:ext cx="5534011" cy="400110"/>
          </a:xfrm>
          <a:prstGeom prst="rect">
            <a:avLst/>
          </a:prstGeom>
          <a:solidFill>
            <a:schemeClr val="accent1">
              <a:lumMod val="50000"/>
            </a:schemeClr>
          </a:solidFill>
          <a:ln>
            <a:noFill/>
          </a:ln>
        </p:spPr>
        <p:txBody>
          <a:bodyPr wrap="square" rtlCol="0">
            <a:spAutoFit/>
          </a:bodyPr>
          <a:lstStyle/>
          <a:p>
            <a:r>
              <a:rPr lang="ja-JP" altLang="en-US" sz="2000" b="1" dirty="0">
                <a:solidFill>
                  <a:schemeClr val="bg1"/>
                </a:solidFill>
              </a:rPr>
              <a:t>日本海</a:t>
            </a:r>
            <a:r>
              <a:rPr lang="ja-JP" altLang="en-US" sz="2000" b="1" dirty="0">
                <a:solidFill>
                  <a:srgbClr val="FFFF00"/>
                </a:solidFill>
              </a:rPr>
              <a:t>海面水温が高い時</a:t>
            </a:r>
            <a:r>
              <a:rPr lang="ja-JP" altLang="en-US" sz="2000" b="1" dirty="0">
                <a:solidFill>
                  <a:schemeClr val="bg1"/>
                </a:solidFill>
              </a:rPr>
              <a:t>に降雪が起こりやすい</a:t>
            </a:r>
            <a:endParaRPr lang="en-US" altLang="ja-JP" sz="2000" b="1" dirty="0">
              <a:solidFill>
                <a:schemeClr val="bg1"/>
              </a:solidFill>
            </a:endParaRPr>
          </a:p>
        </p:txBody>
      </p:sp>
      <p:pic>
        <p:nvPicPr>
          <p:cNvPr id="14" name="図 13" descr="地図, テキスト が含まれている画像&#10;&#10;自動的に生成された説明">
            <a:extLst>
              <a:ext uri="{FF2B5EF4-FFF2-40B4-BE49-F238E27FC236}">
                <a16:creationId xmlns:a16="http://schemas.microsoft.com/office/drawing/2014/main" id="{E0BB7DF1-781F-4544-8277-41E444B9E7BF}"/>
              </a:ext>
            </a:extLst>
          </p:cNvPr>
          <p:cNvPicPr>
            <a:picLocks noChangeAspect="1"/>
          </p:cNvPicPr>
          <p:nvPr/>
        </p:nvPicPr>
        <p:blipFill rotWithShape="1">
          <a:blip r:embed="rId3">
            <a:extLst>
              <a:ext uri="{28A0092B-C50C-407E-A947-70E740481C1C}">
                <a14:useLocalDpi xmlns:a14="http://schemas.microsoft.com/office/drawing/2010/main" val="0"/>
              </a:ext>
            </a:extLst>
          </a:blip>
          <a:srcRect t="7290" b="13762"/>
          <a:stretch/>
        </p:blipFill>
        <p:spPr>
          <a:xfrm>
            <a:off x="307572" y="-158549"/>
            <a:ext cx="8212402" cy="7124613"/>
          </a:xfrm>
          <a:prstGeom prst="rect">
            <a:avLst/>
          </a:prstGeom>
          <a:scene3d>
            <a:camera prst="perspectiveRelaxed"/>
            <a:lightRig rig="threePt" dir="t"/>
          </a:scene3d>
        </p:spPr>
      </p:pic>
      <p:sp>
        <p:nvSpPr>
          <p:cNvPr id="2" name="四角形: 角を丸くする 15">
            <a:extLst>
              <a:ext uri="{FF2B5EF4-FFF2-40B4-BE49-F238E27FC236}">
                <a16:creationId xmlns:a16="http://schemas.microsoft.com/office/drawing/2014/main" id="{D84C7E26-BD0B-4FE9-B77C-A870E004566E}"/>
              </a:ext>
            </a:extLst>
          </p:cNvPr>
          <p:cNvSpPr/>
          <p:nvPr/>
        </p:nvSpPr>
        <p:spPr>
          <a:xfrm>
            <a:off x="0" y="-742"/>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後半まとめ・イメージ図</a:t>
            </a:r>
          </a:p>
        </p:txBody>
      </p:sp>
      <p:sp>
        <p:nvSpPr>
          <p:cNvPr id="11" name="楕円 8">
            <a:extLst>
              <a:ext uri="{FF2B5EF4-FFF2-40B4-BE49-F238E27FC236}">
                <a16:creationId xmlns:a16="http://schemas.microsoft.com/office/drawing/2014/main" id="{A9F842B6-CAA0-437B-8A6B-F01C03D5D662}"/>
              </a:ext>
            </a:extLst>
          </p:cNvPr>
          <p:cNvSpPr/>
          <p:nvPr/>
        </p:nvSpPr>
        <p:spPr>
          <a:xfrm>
            <a:off x="-3364887" y="-2555186"/>
            <a:ext cx="10853873" cy="8899962"/>
          </a:xfrm>
          <a:custGeom>
            <a:avLst/>
            <a:gdLst>
              <a:gd name="connsiteX0" fmla="*/ 0 w 8137223"/>
              <a:gd name="connsiteY0" fmla="*/ 3566160 h 7132320"/>
              <a:gd name="connsiteX1" fmla="*/ 4068612 w 8137223"/>
              <a:gd name="connsiteY1" fmla="*/ 0 h 7132320"/>
              <a:gd name="connsiteX2" fmla="*/ 8137224 w 8137223"/>
              <a:gd name="connsiteY2" fmla="*/ 3566160 h 7132320"/>
              <a:gd name="connsiteX3" fmla="*/ 4068612 w 8137223"/>
              <a:gd name="connsiteY3" fmla="*/ 7132320 h 7132320"/>
              <a:gd name="connsiteX4" fmla="*/ 0 w 8137223"/>
              <a:gd name="connsiteY4" fmla="*/ 3566160 h 7132320"/>
              <a:gd name="connsiteX0" fmla="*/ 0 w 8633613"/>
              <a:gd name="connsiteY0" fmla="*/ 3644891 h 7235216"/>
              <a:gd name="connsiteX1" fmla="*/ 4068612 w 8633613"/>
              <a:gd name="connsiteY1" fmla="*/ 78731 h 7235216"/>
              <a:gd name="connsiteX2" fmla="*/ 8633613 w 8633613"/>
              <a:gd name="connsiteY2" fmla="*/ 2094765 h 7235216"/>
              <a:gd name="connsiteX3" fmla="*/ 4068612 w 8633613"/>
              <a:gd name="connsiteY3" fmla="*/ 7211051 h 7235216"/>
              <a:gd name="connsiteX4" fmla="*/ 0 w 8633613"/>
              <a:gd name="connsiteY4" fmla="*/ 3644891 h 7235216"/>
              <a:gd name="connsiteX0" fmla="*/ 0 w 9800561"/>
              <a:gd name="connsiteY0" fmla="*/ 3367450 h 7210253"/>
              <a:gd name="connsiteX1" fmla="*/ 5235560 w 9800561"/>
              <a:gd name="connsiteY1" fmla="*/ 62547 h 7210253"/>
              <a:gd name="connsiteX2" fmla="*/ 9800561 w 9800561"/>
              <a:gd name="connsiteY2" fmla="*/ 2078581 h 7210253"/>
              <a:gd name="connsiteX3" fmla="*/ 5235560 w 9800561"/>
              <a:gd name="connsiteY3" fmla="*/ 7194867 h 7210253"/>
              <a:gd name="connsiteX4" fmla="*/ 0 w 9800561"/>
              <a:gd name="connsiteY4" fmla="*/ 3367450 h 7210253"/>
              <a:gd name="connsiteX0" fmla="*/ 2516 w 9803077"/>
              <a:gd name="connsiteY0" fmla="*/ 3367450 h 7562379"/>
              <a:gd name="connsiteX1" fmla="*/ 5238076 w 9803077"/>
              <a:gd name="connsiteY1" fmla="*/ 62547 h 7562379"/>
              <a:gd name="connsiteX2" fmla="*/ 9803077 w 9803077"/>
              <a:gd name="connsiteY2" fmla="*/ 2078581 h 7562379"/>
              <a:gd name="connsiteX3" fmla="*/ 4619767 w 9803077"/>
              <a:gd name="connsiteY3" fmla="*/ 7551919 h 7562379"/>
              <a:gd name="connsiteX4" fmla="*/ 2516 w 9803077"/>
              <a:gd name="connsiteY4" fmla="*/ 3367450 h 7562379"/>
              <a:gd name="connsiteX0" fmla="*/ 6513 w 9807074"/>
              <a:gd name="connsiteY0" fmla="*/ 3367450 h 7813576"/>
              <a:gd name="connsiteX1" fmla="*/ 5242073 w 9807074"/>
              <a:gd name="connsiteY1" fmla="*/ 62547 h 7813576"/>
              <a:gd name="connsiteX2" fmla="*/ 9807074 w 9807074"/>
              <a:gd name="connsiteY2" fmla="*/ 2078581 h 7813576"/>
              <a:gd name="connsiteX3" fmla="*/ 4623764 w 9807074"/>
              <a:gd name="connsiteY3" fmla="*/ 7551919 h 7813576"/>
              <a:gd name="connsiteX4" fmla="*/ 6513 w 9807074"/>
              <a:gd name="connsiteY4" fmla="*/ 3367450 h 7813576"/>
              <a:gd name="connsiteX0" fmla="*/ 2922 w 9275677"/>
              <a:gd name="connsiteY0" fmla="*/ 2921176 h 7531424"/>
              <a:gd name="connsiteX1" fmla="*/ 4710676 w 9275677"/>
              <a:gd name="connsiteY1" fmla="*/ 37708 h 7531424"/>
              <a:gd name="connsiteX2" fmla="*/ 9275677 w 9275677"/>
              <a:gd name="connsiteY2" fmla="*/ 2053742 h 7531424"/>
              <a:gd name="connsiteX3" fmla="*/ 4092367 w 9275677"/>
              <a:gd name="connsiteY3" fmla="*/ 7527080 h 7531424"/>
              <a:gd name="connsiteX4" fmla="*/ 2922 w 9275677"/>
              <a:gd name="connsiteY4" fmla="*/ 2921176 h 7531424"/>
              <a:gd name="connsiteX0" fmla="*/ 16138 w 9288893"/>
              <a:gd name="connsiteY0" fmla="*/ 3226376 h 7836690"/>
              <a:gd name="connsiteX1" fmla="*/ 2945591 w 9288893"/>
              <a:gd name="connsiteY1" fmla="*/ 22930 h 7836690"/>
              <a:gd name="connsiteX2" fmla="*/ 9288893 w 9288893"/>
              <a:gd name="connsiteY2" fmla="*/ 2358942 h 7836690"/>
              <a:gd name="connsiteX3" fmla="*/ 4105583 w 9288893"/>
              <a:gd name="connsiteY3" fmla="*/ 7832280 h 7836690"/>
              <a:gd name="connsiteX4" fmla="*/ 16138 w 9288893"/>
              <a:gd name="connsiteY4" fmla="*/ 3226376 h 7836690"/>
              <a:gd name="connsiteX0" fmla="*/ 58 w 9272813"/>
              <a:gd name="connsiteY0" fmla="*/ 3226376 h 7867875"/>
              <a:gd name="connsiteX1" fmla="*/ 2929511 w 9272813"/>
              <a:gd name="connsiteY1" fmla="*/ 22930 h 7867875"/>
              <a:gd name="connsiteX2" fmla="*/ 9272813 w 9272813"/>
              <a:gd name="connsiteY2" fmla="*/ 2358942 h 7867875"/>
              <a:gd name="connsiteX3" fmla="*/ 2868754 w 9272813"/>
              <a:gd name="connsiteY3" fmla="*/ 7863497 h 7867875"/>
              <a:gd name="connsiteX4" fmla="*/ 58 w 9272813"/>
              <a:gd name="connsiteY4" fmla="*/ 3226376 h 7867875"/>
              <a:gd name="connsiteX0" fmla="*/ 20465 w 9293220"/>
              <a:gd name="connsiteY0" fmla="*/ 3226376 h 7789913"/>
              <a:gd name="connsiteX1" fmla="*/ 2949918 w 9293220"/>
              <a:gd name="connsiteY1" fmla="*/ 22930 h 7789913"/>
              <a:gd name="connsiteX2" fmla="*/ 9293220 w 9293220"/>
              <a:gd name="connsiteY2" fmla="*/ 2358942 h 7789913"/>
              <a:gd name="connsiteX3" fmla="*/ 4274674 w 9293220"/>
              <a:gd name="connsiteY3" fmla="*/ 7785454 h 7789913"/>
              <a:gd name="connsiteX4" fmla="*/ 20465 w 9293220"/>
              <a:gd name="connsiteY4" fmla="*/ 3226376 h 7789913"/>
              <a:gd name="connsiteX0" fmla="*/ 20465 w 9293220"/>
              <a:gd name="connsiteY0" fmla="*/ 3226376 h 7793093"/>
              <a:gd name="connsiteX1" fmla="*/ 2949918 w 9293220"/>
              <a:gd name="connsiteY1" fmla="*/ 22930 h 7793093"/>
              <a:gd name="connsiteX2" fmla="*/ 9293220 w 9293220"/>
              <a:gd name="connsiteY2" fmla="*/ 2358942 h 7793093"/>
              <a:gd name="connsiteX3" fmla="*/ 4274674 w 9293220"/>
              <a:gd name="connsiteY3" fmla="*/ 7785454 h 7793093"/>
              <a:gd name="connsiteX4" fmla="*/ 20465 w 9293220"/>
              <a:gd name="connsiteY4" fmla="*/ 3226376 h 7793093"/>
              <a:gd name="connsiteX0" fmla="*/ 61440 w 9334195"/>
              <a:gd name="connsiteY0" fmla="*/ 3409084 h 7975868"/>
              <a:gd name="connsiteX1" fmla="*/ 2324348 w 9334195"/>
              <a:gd name="connsiteY1" fmla="*/ 18335 h 7975868"/>
              <a:gd name="connsiteX2" fmla="*/ 9334195 w 9334195"/>
              <a:gd name="connsiteY2" fmla="*/ 2541650 h 7975868"/>
              <a:gd name="connsiteX3" fmla="*/ 4315649 w 9334195"/>
              <a:gd name="connsiteY3" fmla="*/ 7968162 h 7975868"/>
              <a:gd name="connsiteX4" fmla="*/ 61440 w 9334195"/>
              <a:gd name="connsiteY4" fmla="*/ 3409084 h 7975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195" h="7975868">
                <a:moveTo>
                  <a:pt x="61440" y="3409084"/>
                </a:moveTo>
                <a:cubicBezTo>
                  <a:pt x="-270444" y="2084113"/>
                  <a:pt x="778889" y="162907"/>
                  <a:pt x="2324348" y="18335"/>
                </a:cubicBezTo>
                <a:cubicBezTo>
                  <a:pt x="3869807" y="-126237"/>
                  <a:pt x="9334195" y="572114"/>
                  <a:pt x="9334195" y="2541650"/>
                </a:cubicBezTo>
                <a:cubicBezTo>
                  <a:pt x="9334195" y="4511186"/>
                  <a:pt x="7276579" y="7776764"/>
                  <a:pt x="4315649" y="7968162"/>
                </a:cubicBezTo>
                <a:cubicBezTo>
                  <a:pt x="1354719" y="8159560"/>
                  <a:pt x="393324" y="4734055"/>
                  <a:pt x="61440" y="3409084"/>
                </a:cubicBezTo>
                <a:close/>
              </a:path>
            </a:pathLst>
          </a:custGeom>
          <a:solidFill>
            <a:srgbClr val="00FFFF">
              <a:alpha val="47843"/>
            </a:srgbClr>
          </a:solidFill>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0DF25DC-F800-4861-AD90-3D22FCC6E51C}"/>
              </a:ext>
            </a:extLst>
          </p:cNvPr>
          <p:cNvSpPr/>
          <p:nvPr/>
        </p:nvSpPr>
        <p:spPr>
          <a:xfrm>
            <a:off x="2580249" y="1794555"/>
            <a:ext cx="1286691" cy="1286691"/>
          </a:xfrm>
          <a:prstGeom prst="ellipse">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t>寒</a:t>
            </a:r>
          </a:p>
        </p:txBody>
      </p:sp>
      <p:pic>
        <p:nvPicPr>
          <p:cNvPr id="20" name="グラフィックス 19" descr="矢印: 直線">
            <a:extLst>
              <a:ext uri="{FF2B5EF4-FFF2-40B4-BE49-F238E27FC236}">
                <a16:creationId xmlns:a16="http://schemas.microsoft.com/office/drawing/2014/main" id="{4975E6FE-096E-4837-B8D3-E6F023C1E8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785348">
            <a:off x="3000024" y="3204365"/>
            <a:ext cx="1303911" cy="1303911"/>
          </a:xfrm>
          <a:prstGeom prst="rect">
            <a:avLst/>
          </a:prstGeom>
        </p:spPr>
      </p:pic>
      <p:pic>
        <p:nvPicPr>
          <p:cNvPr id="21" name="グラフィックス 20" descr="雪だるま">
            <a:extLst>
              <a:ext uri="{FF2B5EF4-FFF2-40B4-BE49-F238E27FC236}">
                <a16:creationId xmlns:a16="http://schemas.microsoft.com/office/drawing/2014/main" id="{AFA47AA8-9096-447F-9E4E-678426EB06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83726" y="4027238"/>
            <a:ext cx="914400" cy="914400"/>
          </a:xfrm>
          <a:prstGeom prst="rect">
            <a:avLst/>
          </a:prstGeom>
        </p:spPr>
      </p:pic>
      <p:pic>
        <p:nvPicPr>
          <p:cNvPr id="22" name="図 21">
            <a:extLst>
              <a:ext uri="{FF2B5EF4-FFF2-40B4-BE49-F238E27FC236}">
                <a16:creationId xmlns:a16="http://schemas.microsoft.com/office/drawing/2014/main" id="{15B617D7-BE85-4558-BEFC-656FD087A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437" y="251703"/>
            <a:ext cx="1314633" cy="1174405"/>
          </a:xfrm>
          <a:prstGeom prst="rect">
            <a:avLst/>
          </a:prstGeom>
        </p:spPr>
      </p:pic>
      <p:pic>
        <p:nvPicPr>
          <p:cNvPr id="23" name="グラフィックス 22" descr="水">
            <a:extLst>
              <a:ext uri="{FF2B5EF4-FFF2-40B4-BE49-F238E27FC236}">
                <a16:creationId xmlns:a16="http://schemas.microsoft.com/office/drawing/2014/main" id="{AF2D7752-22B1-46A2-A562-3DBE3DD79C9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4443" y="2737708"/>
            <a:ext cx="335280" cy="335280"/>
          </a:xfrm>
          <a:prstGeom prst="rect">
            <a:avLst/>
          </a:prstGeom>
        </p:spPr>
      </p:pic>
      <p:pic>
        <p:nvPicPr>
          <p:cNvPr id="24" name="グラフィックス 23" descr="水">
            <a:extLst>
              <a:ext uri="{FF2B5EF4-FFF2-40B4-BE49-F238E27FC236}">
                <a16:creationId xmlns:a16="http://schemas.microsoft.com/office/drawing/2014/main" id="{EA04793A-5F30-4D1B-860D-2D855217533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61145" y="2576039"/>
            <a:ext cx="335280" cy="335280"/>
          </a:xfrm>
          <a:prstGeom prst="rect">
            <a:avLst/>
          </a:prstGeom>
        </p:spPr>
      </p:pic>
      <p:pic>
        <p:nvPicPr>
          <p:cNvPr id="25" name="グラフィックス 24" descr="水">
            <a:extLst>
              <a:ext uri="{FF2B5EF4-FFF2-40B4-BE49-F238E27FC236}">
                <a16:creationId xmlns:a16="http://schemas.microsoft.com/office/drawing/2014/main" id="{301B103B-287A-4D6F-ACB4-59CE50B633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36603" y="3155469"/>
            <a:ext cx="335280" cy="335280"/>
          </a:xfrm>
          <a:prstGeom prst="rect">
            <a:avLst/>
          </a:prstGeom>
        </p:spPr>
      </p:pic>
      <p:pic>
        <p:nvPicPr>
          <p:cNvPr id="26" name="グラフィックス 25" descr="水">
            <a:extLst>
              <a:ext uri="{FF2B5EF4-FFF2-40B4-BE49-F238E27FC236}">
                <a16:creationId xmlns:a16="http://schemas.microsoft.com/office/drawing/2014/main" id="{5AF624EB-1F0A-4DDC-B941-3368342B51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4410" y="3334218"/>
            <a:ext cx="335280" cy="335280"/>
          </a:xfrm>
          <a:prstGeom prst="rect">
            <a:avLst/>
          </a:prstGeom>
        </p:spPr>
      </p:pic>
      <p:pic>
        <p:nvPicPr>
          <p:cNvPr id="27" name="グラフィックス 26" descr="水">
            <a:extLst>
              <a:ext uri="{FF2B5EF4-FFF2-40B4-BE49-F238E27FC236}">
                <a16:creationId xmlns:a16="http://schemas.microsoft.com/office/drawing/2014/main" id="{4473071A-69A8-432B-9730-CB1DCADC96F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32017" y="2654727"/>
            <a:ext cx="335280" cy="335280"/>
          </a:xfrm>
          <a:prstGeom prst="rect">
            <a:avLst/>
          </a:prstGeom>
        </p:spPr>
      </p:pic>
      <p:pic>
        <p:nvPicPr>
          <p:cNvPr id="28" name="グラフィックス 27" descr="水">
            <a:extLst>
              <a:ext uri="{FF2B5EF4-FFF2-40B4-BE49-F238E27FC236}">
                <a16:creationId xmlns:a16="http://schemas.microsoft.com/office/drawing/2014/main" id="{8D275B5A-4BBE-4AF9-912B-8C3B1EFA33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17570" y="3048790"/>
            <a:ext cx="335280" cy="335280"/>
          </a:xfrm>
          <a:prstGeom prst="rect">
            <a:avLst/>
          </a:prstGeom>
        </p:spPr>
      </p:pic>
      <p:pic>
        <p:nvPicPr>
          <p:cNvPr id="29" name="グラフィックス 28" descr="水">
            <a:extLst>
              <a:ext uri="{FF2B5EF4-FFF2-40B4-BE49-F238E27FC236}">
                <a16:creationId xmlns:a16="http://schemas.microsoft.com/office/drawing/2014/main" id="{82771631-0980-4917-9AA8-092360C29A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33127" y="2990007"/>
            <a:ext cx="335280" cy="335280"/>
          </a:xfrm>
          <a:prstGeom prst="rect">
            <a:avLst/>
          </a:prstGeom>
        </p:spPr>
      </p:pic>
      <p:pic>
        <p:nvPicPr>
          <p:cNvPr id="30" name="グラフィックス 29" descr="水">
            <a:extLst>
              <a:ext uri="{FF2B5EF4-FFF2-40B4-BE49-F238E27FC236}">
                <a16:creationId xmlns:a16="http://schemas.microsoft.com/office/drawing/2014/main" id="{CDFEFB48-947E-4C49-A7BD-85433FB52A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5487" y="3410445"/>
            <a:ext cx="335280" cy="335280"/>
          </a:xfrm>
          <a:prstGeom prst="rect">
            <a:avLst/>
          </a:prstGeom>
        </p:spPr>
      </p:pic>
      <p:pic>
        <p:nvPicPr>
          <p:cNvPr id="31" name="グラフィックス 30" descr="水">
            <a:extLst>
              <a:ext uri="{FF2B5EF4-FFF2-40B4-BE49-F238E27FC236}">
                <a16:creationId xmlns:a16="http://schemas.microsoft.com/office/drawing/2014/main" id="{930CFC64-D992-41E9-8B38-D31C1FEB73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0767" y="2594454"/>
            <a:ext cx="335280" cy="335280"/>
          </a:xfrm>
          <a:prstGeom prst="rect">
            <a:avLst/>
          </a:prstGeom>
        </p:spPr>
      </p:pic>
      <p:pic>
        <p:nvPicPr>
          <p:cNvPr id="32" name="グラフィックス 31" descr="水">
            <a:extLst>
              <a:ext uri="{FF2B5EF4-FFF2-40B4-BE49-F238E27FC236}">
                <a16:creationId xmlns:a16="http://schemas.microsoft.com/office/drawing/2014/main" id="{90A18551-E000-4DAD-B46D-775521D8A5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1044" y="2987829"/>
            <a:ext cx="335280" cy="335280"/>
          </a:xfrm>
          <a:prstGeom prst="rect">
            <a:avLst/>
          </a:prstGeom>
        </p:spPr>
      </p:pic>
      <p:pic>
        <p:nvPicPr>
          <p:cNvPr id="33" name="グラフィックス 32" descr="水">
            <a:extLst>
              <a:ext uri="{FF2B5EF4-FFF2-40B4-BE49-F238E27FC236}">
                <a16:creationId xmlns:a16="http://schemas.microsoft.com/office/drawing/2014/main" id="{B801BFFA-2D5F-4F97-B8BA-636A43DE1C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23294" y="3478186"/>
            <a:ext cx="335280" cy="335280"/>
          </a:xfrm>
          <a:prstGeom prst="rect">
            <a:avLst/>
          </a:prstGeom>
        </p:spPr>
      </p:pic>
      <p:pic>
        <p:nvPicPr>
          <p:cNvPr id="34" name="グラフィックス 33" descr="水">
            <a:extLst>
              <a:ext uri="{FF2B5EF4-FFF2-40B4-BE49-F238E27FC236}">
                <a16:creationId xmlns:a16="http://schemas.microsoft.com/office/drawing/2014/main" id="{63A78608-6FC2-43D2-BD55-AE6424DDB6D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7768" y="3466302"/>
            <a:ext cx="335280" cy="335280"/>
          </a:xfrm>
          <a:prstGeom prst="rect">
            <a:avLst/>
          </a:prstGeom>
        </p:spPr>
      </p:pic>
      <p:grpSp>
        <p:nvGrpSpPr>
          <p:cNvPr id="3" name="グループ化 2">
            <a:extLst>
              <a:ext uri="{FF2B5EF4-FFF2-40B4-BE49-F238E27FC236}">
                <a16:creationId xmlns:a16="http://schemas.microsoft.com/office/drawing/2014/main" id="{B4CCB906-1796-402F-AC32-5DF7320C1F11}"/>
              </a:ext>
            </a:extLst>
          </p:cNvPr>
          <p:cNvGrpSpPr/>
          <p:nvPr/>
        </p:nvGrpSpPr>
        <p:grpSpPr>
          <a:xfrm>
            <a:off x="6363392" y="1498694"/>
            <a:ext cx="2722782" cy="3630702"/>
            <a:chOff x="6363392" y="1498694"/>
            <a:chExt cx="2722782" cy="3630702"/>
          </a:xfrm>
        </p:grpSpPr>
        <p:sp>
          <p:nvSpPr>
            <p:cNvPr id="35" name="テキスト ボックス 34">
              <a:extLst>
                <a:ext uri="{FF2B5EF4-FFF2-40B4-BE49-F238E27FC236}">
                  <a16:creationId xmlns:a16="http://schemas.microsoft.com/office/drawing/2014/main" id="{DF240550-AF18-4441-BBA2-1BC71686032F}"/>
                </a:ext>
              </a:extLst>
            </p:cNvPr>
            <p:cNvSpPr txBox="1"/>
            <p:nvPr/>
          </p:nvSpPr>
          <p:spPr>
            <a:xfrm>
              <a:off x="6567767" y="2308818"/>
              <a:ext cx="2293332" cy="646331"/>
            </a:xfrm>
            <a:prstGeom prst="rect">
              <a:avLst/>
            </a:prstGeom>
            <a:solidFill>
              <a:schemeClr val="bg1"/>
            </a:solidFill>
            <a:ln>
              <a:solidFill>
                <a:schemeClr val="tx1"/>
              </a:solidFill>
            </a:ln>
          </p:spPr>
          <p:txBody>
            <a:bodyPr wrap="square" rtlCol="0">
              <a:spAutoFit/>
            </a:bodyPr>
            <a:lstStyle/>
            <a:p>
              <a:pPr algn="ctr"/>
              <a:r>
                <a:rPr kumimoji="1" lang="ja-JP" altLang="en-US" b="1" dirty="0"/>
                <a:t>海から大気へ多量の</a:t>
              </a:r>
              <a:endParaRPr kumimoji="1" lang="en-US" altLang="ja-JP" b="1" dirty="0"/>
            </a:p>
            <a:p>
              <a:pPr algn="ctr"/>
              <a:r>
                <a:rPr kumimoji="1" lang="ja-JP" altLang="en-US" b="1" dirty="0"/>
                <a:t>潜熱フラックス</a:t>
              </a:r>
              <a:endParaRPr kumimoji="1" lang="en-US" altLang="ja-JP" b="1" dirty="0"/>
            </a:p>
          </p:txBody>
        </p:sp>
        <p:sp>
          <p:nvSpPr>
            <p:cNvPr id="36" name="テキスト ボックス 35">
              <a:extLst>
                <a:ext uri="{FF2B5EF4-FFF2-40B4-BE49-F238E27FC236}">
                  <a16:creationId xmlns:a16="http://schemas.microsoft.com/office/drawing/2014/main" id="{D42087B3-AC88-47C5-BECF-5F8D891ED820}"/>
                </a:ext>
              </a:extLst>
            </p:cNvPr>
            <p:cNvSpPr txBox="1"/>
            <p:nvPr/>
          </p:nvSpPr>
          <p:spPr>
            <a:xfrm>
              <a:off x="6363392" y="3395941"/>
              <a:ext cx="2722782" cy="646331"/>
            </a:xfrm>
            <a:prstGeom prst="rect">
              <a:avLst/>
            </a:prstGeom>
            <a:solidFill>
              <a:schemeClr val="bg1"/>
            </a:solidFill>
            <a:ln>
              <a:solidFill>
                <a:schemeClr val="tx1"/>
              </a:solidFill>
            </a:ln>
          </p:spPr>
          <p:txBody>
            <a:bodyPr wrap="square" rtlCol="0">
              <a:spAutoFit/>
            </a:bodyPr>
            <a:lstStyle/>
            <a:p>
              <a:pPr algn="ctr"/>
              <a:r>
                <a:rPr kumimoji="1" lang="ja-JP" altLang="en-US" b="1" dirty="0"/>
                <a:t>大気中の水蒸気が増加</a:t>
              </a:r>
              <a:endParaRPr kumimoji="1" lang="en-US" altLang="ja-JP" b="1" dirty="0"/>
            </a:p>
            <a:p>
              <a:pPr algn="ctr"/>
              <a:r>
                <a:rPr kumimoji="1" lang="en-US" altLang="ja-JP" b="1" dirty="0"/>
                <a:t>(</a:t>
              </a:r>
              <a:r>
                <a:rPr kumimoji="1" lang="ja-JP" altLang="en-US" b="1" dirty="0"/>
                <a:t>雪の降りやすい環境場</a:t>
              </a:r>
              <a:r>
                <a:rPr kumimoji="1" lang="en-US" altLang="ja-JP" b="1" dirty="0"/>
                <a:t>)</a:t>
              </a:r>
            </a:p>
          </p:txBody>
        </p:sp>
        <p:sp>
          <p:nvSpPr>
            <p:cNvPr id="37" name="テキスト ボックス 36">
              <a:extLst>
                <a:ext uri="{FF2B5EF4-FFF2-40B4-BE49-F238E27FC236}">
                  <a16:creationId xmlns:a16="http://schemas.microsoft.com/office/drawing/2014/main" id="{2736812A-922D-4B43-B419-F1D2A1C185EE}"/>
                </a:ext>
              </a:extLst>
            </p:cNvPr>
            <p:cNvSpPr txBox="1"/>
            <p:nvPr/>
          </p:nvSpPr>
          <p:spPr>
            <a:xfrm>
              <a:off x="6455176" y="4483065"/>
              <a:ext cx="2518514" cy="646331"/>
            </a:xfrm>
            <a:prstGeom prst="rect">
              <a:avLst/>
            </a:prstGeom>
            <a:solidFill>
              <a:schemeClr val="bg1"/>
            </a:solidFill>
            <a:ln>
              <a:solidFill>
                <a:schemeClr val="tx1"/>
              </a:solidFill>
            </a:ln>
          </p:spPr>
          <p:txBody>
            <a:bodyPr wrap="square" rtlCol="0">
              <a:spAutoFit/>
            </a:bodyPr>
            <a:lstStyle/>
            <a:p>
              <a:pPr algn="ctr"/>
              <a:r>
                <a:rPr kumimoji="1" lang="ja-JP" altLang="en-US" b="1" dirty="0"/>
                <a:t>条件を満たす大気側の環境が降雪をもたらす</a:t>
              </a:r>
              <a:endParaRPr kumimoji="1" lang="en-US" altLang="ja-JP" b="1" dirty="0"/>
            </a:p>
          </p:txBody>
        </p:sp>
        <p:sp>
          <p:nvSpPr>
            <p:cNvPr id="38" name="矢印: 下 37">
              <a:extLst>
                <a:ext uri="{FF2B5EF4-FFF2-40B4-BE49-F238E27FC236}">
                  <a16:creationId xmlns:a16="http://schemas.microsoft.com/office/drawing/2014/main" id="{35E15F99-4378-4BC0-B9CF-90BA72A8BE2C}"/>
                </a:ext>
              </a:extLst>
            </p:cNvPr>
            <p:cNvSpPr/>
            <p:nvPr/>
          </p:nvSpPr>
          <p:spPr>
            <a:xfrm>
              <a:off x="7395410" y="3007809"/>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矢印: 下 38">
              <a:extLst>
                <a:ext uri="{FF2B5EF4-FFF2-40B4-BE49-F238E27FC236}">
                  <a16:creationId xmlns:a16="http://schemas.microsoft.com/office/drawing/2014/main" id="{A46AB179-8613-433E-B952-4A4098C904F8}"/>
                </a:ext>
              </a:extLst>
            </p:cNvPr>
            <p:cNvSpPr/>
            <p:nvPr/>
          </p:nvSpPr>
          <p:spPr>
            <a:xfrm>
              <a:off x="7395410" y="4094932"/>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C2852CF-1673-4814-AAC5-FC4836A7EC1B}"/>
                </a:ext>
              </a:extLst>
            </p:cNvPr>
            <p:cNvSpPr txBox="1"/>
            <p:nvPr/>
          </p:nvSpPr>
          <p:spPr>
            <a:xfrm>
              <a:off x="6455176" y="1498694"/>
              <a:ext cx="2518514" cy="369332"/>
            </a:xfrm>
            <a:prstGeom prst="rect">
              <a:avLst/>
            </a:prstGeom>
            <a:solidFill>
              <a:schemeClr val="bg1"/>
            </a:solidFill>
            <a:ln>
              <a:solidFill>
                <a:schemeClr val="tx1"/>
              </a:solidFill>
            </a:ln>
          </p:spPr>
          <p:txBody>
            <a:bodyPr wrap="square" rtlCol="0">
              <a:spAutoFit/>
            </a:bodyPr>
            <a:lstStyle/>
            <a:p>
              <a:pPr algn="ctr"/>
              <a:r>
                <a:rPr kumimoji="1" lang="ja-JP" altLang="en-US" b="1" dirty="0"/>
                <a:t>高い海面水温</a:t>
              </a:r>
              <a:endParaRPr kumimoji="1" lang="en-US" altLang="ja-JP" b="1" dirty="0"/>
            </a:p>
          </p:txBody>
        </p:sp>
        <p:sp>
          <p:nvSpPr>
            <p:cNvPr id="41" name="矢印: 下 40">
              <a:extLst>
                <a:ext uri="{FF2B5EF4-FFF2-40B4-BE49-F238E27FC236}">
                  <a16:creationId xmlns:a16="http://schemas.microsoft.com/office/drawing/2014/main" id="{8A498B86-468D-4A71-B446-84291DE9FB04}"/>
                </a:ext>
              </a:extLst>
            </p:cNvPr>
            <p:cNvSpPr/>
            <p:nvPr/>
          </p:nvSpPr>
          <p:spPr>
            <a:xfrm>
              <a:off x="7395410" y="1920686"/>
              <a:ext cx="638046" cy="3354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 name="テキスト ボックス 41">
            <a:extLst>
              <a:ext uri="{FF2B5EF4-FFF2-40B4-BE49-F238E27FC236}">
                <a16:creationId xmlns:a16="http://schemas.microsoft.com/office/drawing/2014/main" id="{754F53DF-7FF3-48F4-AB4D-7B41F8C73856}"/>
              </a:ext>
            </a:extLst>
          </p:cNvPr>
          <p:cNvSpPr txBox="1"/>
          <p:nvPr/>
        </p:nvSpPr>
        <p:spPr>
          <a:xfrm>
            <a:off x="8321040" y="0"/>
            <a:ext cx="763597" cy="369332"/>
          </a:xfrm>
          <a:prstGeom prst="rect">
            <a:avLst/>
          </a:prstGeom>
          <a:noFill/>
        </p:spPr>
        <p:txBody>
          <a:bodyPr wrap="square" rtlCol="0">
            <a:spAutoFit/>
          </a:bodyPr>
          <a:lstStyle/>
          <a:p>
            <a:r>
              <a:rPr kumimoji="1" lang="en-US" altLang="ja-JP" dirty="0"/>
              <a:t>22/23</a:t>
            </a:r>
            <a:endParaRPr kumimoji="1" lang="ja-JP" altLang="en-US" dirty="0"/>
          </a:p>
        </p:txBody>
      </p:sp>
    </p:spTree>
    <p:extLst>
      <p:ext uri="{BB962C8B-B14F-4D97-AF65-F5344CB8AC3E}">
        <p14:creationId xmlns:p14="http://schemas.microsoft.com/office/powerpoint/2010/main" val="1626190595"/>
      </p:ext>
    </p:extLst>
  </p:cSld>
  <p:clrMapOvr>
    <a:masterClrMapping/>
  </p:clrMapOvr>
  <mc:AlternateContent xmlns:mc="http://schemas.openxmlformats.org/markup-compatibility/2006" xmlns:p14="http://schemas.microsoft.com/office/powerpoint/2010/main">
    <mc:Choice Requires="p14">
      <p:transition spd="slow" p14:dur="2000" advTm="117315"/>
    </mc:Choice>
    <mc:Fallback xmlns="">
      <p:transition spd="slow" advTm="1173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テキスト, 地図 が含まれている画像&#10;&#10;自動的に生成された説明">
            <a:extLst>
              <a:ext uri="{FF2B5EF4-FFF2-40B4-BE49-F238E27FC236}">
                <a16:creationId xmlns:a16="http://schemas.microsoft.com/office/drawing/2014/main" id="{E024E42B-9C21-4519-8EFE-33464E7ACE0C}"/>
              </a:ext>
            </a:extLst>
          </p:cNvPr>
          <p:cNvPicPr>
            <a:picLocks noChangeAspect="1"/>
          </p:cNvPicPr>
          <p:nvPr/>
        </p:nvPicPr>
        <p:blipFill rotWithShape="1">
          <a:blip r:embed="rId3">
            <a:extLst>
              <a:ext uri="{28A0092B-C50C-407E-A947-70E740481C1C}">
                <a14:useLocalDpi xmlns:a14="http://schemas.microsoft.com/office/drawing/2010/main" val="0"/>
              </a:ext>
            </a:extLst>
          </a:blip>
          <a:srcRect t="14143"/>
          <a:stretch/>
        </p:blipFill>
        <p:spPr>
          <a:xfrm>
            <a:off x="150686" y="2876739"/>
            <a:ext cx="4148512" cy="1475592"/>
          </a:xfrm>
          <a:prstGeom prst="rect">
            <a:avLst/>
          </a:prstGeom>
        </p:spPr>
      </p:pic>
      <p:sp>
        <p:nvSpPr>
          <p:cNvPr id="3" name="角丸四角形 2"/>
          <p:cNvSpPr/>
          <p:nvPr/>
        </p:nvSpPr>
        <p:spPr>
          <a:xfrm>
            <a:off x="4900913" y="1737273"/>
            <a:ext cx="4016415" cy="851416"/>
          </a:xfrm>
          <a:prstGeom prst="roundRect">
            <a:avLst/>
          </a:prstGeom>
          <a:solidFill>
            <a:schemeClr val="accent1">
              <a:lumMod val="20000"/>
              <a:lumOff val="80000"/>
              <a:alpha val="6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2BCB49DC-1ACC-48FC-8996-531FA7392943}"/>
              </a:ext>
            </a:extLst>
          </p:cNvPr>
          <p:cNvSpPr txBox="1"/>
          <p:nvPr/>
        </p:nvSpPr>
        <p:spPr>
          <a:xfrm>
            <a:off x="59363" y="722623"/>
            <a:ext cx="4512637" cy="338554"/>
          </a:xfrm>
          <a:prstGeom prst="rect">
            <a:avLst/>
          </a:prstGeom>
          <a:solidFill>
            <a:schemeClr val="bg2"/>
          </a:solidFill>
          <a:ln>
            <a:noFill/>
          </a:ln>
        </p:spPr>
        <p:txBody>
          <a:bodyPr wrap="square" rtlCol="0">
            <a:spAutoFit/>
          </a:bodyPr>
          <a:lstStyle/>
          <a:p>
            <a:pPr algn="ctr"/>
            <a:r>
              <a:rPr lang="ja-JP" altLang="en-US" sz="1600" b="1" dirty="0"/>
              <a:t>●事例研究のみ</a:t>
            </a:r>
            <a:endParaRPr lang="en-US" altLang="ja-JP" sz="2000" b="1" dirty="0"/>
          </a:p>
        </p:txBody>
      </p:sp>
      <p:sp>
        <p:nvSpPr>
          <p:cNvPr id="48" name="角丸四角形 2">
            <a:extLst>
              <a:ext uri="{FF2B5EF4-FFF2-40B4-BE49-F238E27FC236}">
                <a16:creationId xmlns:a16="http://schemas.microsoft.com/office/drawing/2014/main" id="{0E7BA1C9-EA1D-404B-8930-F7BEF5106E20}"/>
              </a:ext>
            </a:extLst>
          </p:cNvPr>
          <p:cNvSpPr/>
          <p:nvPr/>
        </p:nvSpPr>
        <p:spPr>
          <a:xfrm>
            <a:off x="300600" y="1737273"/>
            <a:ext cx="4016415" cy="851416"/>
          </a:xfrm>
          <a:prstGeom prst="roundRect">
            <a:avLst/>
          </a:prstGeom>
          <a:solidFill>
            <a:schemeClr val="accent1">
              <a:lumMod val="20000"/>
              <a:lumOff val="80000"/>
              <a:alpha val="6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0232D0BF-540F-4074-B4A0-4B850FE16BF9}"/>
              </a:ext>
            </a:extLst>
          </p:cNvPr>
          <p:cNvSpPr txBox="1"/>
          <p:nvPr/>
        </p:nvSpPr>
        <p:spPr>
          <a:xfrm>
            <a:off x="4573522" y="722623"/>
            <a:ext cx="4511115" cy="338554"/>
          </a:xfrm>
          <a:prstGeom prst="rect">
            <a:avLst/>
          </a:prstGeom>
          <a:solidFill>
            <a:schemeClr val="bg2"/>
          </a:solidFill>
          <a:ln>
            <a:noFill/>
          </a:ln>
        </p:spPr>
        <p:txBody>
          <a:bodyPr wrap="square" rtlCol="0">
            <a:spAutoFit/>
          </a:bodyPr>
          <a:lstStyle/>
          <a:p>
            <a:pPr algn="ctr"/>
            <a:r>
              <a:rPr lang="ja-JP" altLang="en-US" sz="1600" b="1" dirty="0"/>
              <a:t>●日本海海面水温との関係は述べられていない</a:t>
            </a:r>
            <a:endParaRPr lang="en-US" altLang="ja-JP" sz="1600" b="1" dirty="0"/>
          </a:p>
        </p:txBody>
      </p:sp>
      <p:cxnSp>
        <p:nvCxnSpPr>
          <p:cNvPr id="13" name="直線コネクタ 12">
            <a:extLst>
              <a:ext uri="{FF2B5EF4-FFF2-40B4-BE49-F238E27FC236}">
                <a16:creationId xmlns:a16="http://schemas.microsoft.com/office/drawing/2014/main" id="{7BA244CF-7D35-4122-9145-38C86C0E7A07}"/>
              </a:ext>
            </a:extLst>
          </p:cNvPr>
          <p:cNvCxnSpPr>
            <a:cxnSpLocks/>
            <a:stCxn id="53" idx="2"/>
          </p:cNvCxnSpPr>
          <p:nvPr/>
        </p:nvCxnSpPr>
        <p:spPr>
          <a:xfrm>
            <a:off x="4572000" y="1634714"/>
            <a:ext cx="1" cy="5337586"/>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4" name="図 53" descr="地図, テキスト が含まれている画像&#10;&#10;自動的に生成された説明">
            <a:extLst>
              <a:ext uri="{FF2B5EF4-FFF2-40B4-BE49-F238E27FC236}">
                <a16:creationId xmlns:a16="http://schemas.microsoft.com/office/drawing/2014/main" id="{58A6F992-D5D3-47BD-A19B-54D004B1C14E}"/>
              </a:ext>
            </a:extLst>
          </p:cNvPr>
          <p:cNvPicPr>
            <a:picLocks noChangeAspect="1"/>
          </p:cNvPicPr>
          <p:nvPr/>
        </p:nvPicPr>
        <p:blipFill rotWithShape="1">
          <a:blip r:embed="rId4">
            <a:extLst>
              <a:ext uri="{28A0092B-C50C-407E-A947-70E740481C1C}">
                <a14:useLocalDpi xmlns:a14="http://schemas.microsoft.com/office/drawing/2010/main" val="0"/>
              </a:ext>
            </a:extLst>
          </a:blip>
          <a:srcRect t="7290" b="13762"/>
          <a:stretch/>
        </p:blipFill>
        <p:spPr>
          <a:xfrm>
            <a:off x="4915069" y="2446716"/>
            <a:ext cx="4016415" cy="2994193"/>
          </a:xfrm>
          <a:prstGeom prst="rect">
            <a:avLst/>
          </a:prstGeom>
          <a:scene3d>
            <a:camera prst="perspectiveRelaxed"/>
            <a:lightRig rig="threePt" dir="t"/>
          </a:scene3d>
        </p:spPr>
      </p:pic>
      <p:sp>
        <p:nvSpPr>
          <p:cNvPr id="58" name="テキスト ボックス 57">
            <a:extLst>
              <a:ext uri="{FF2B5EF4-FFF2-40B4-BE49-F238E27FC236}">
                <a16:creationId xmlns:a16="http://schemas.microsoft.com/office/drawing/2014/main" id="{63E6B6C8-080C-4F1F-9392-8EA50068174D}"/>
              </a:ext>
            </a:extLst>
          </p:cNvPr>
          <p:cNvSpPr txBox="1"/>
          <p:nvPr/>
        </p:nvSpPr>
        <p:spPr>
          <a:xfrm>
            <a:off x="4900913" y="1809038"/>
            <a:ext cx="3988102" cy="707886"/>
          </a:xfrm>
          <a:prstGeom prst="rect">
            <a:avLst/>
          </a:prstGeom>
          <a:noFill/>
          <a:ln>
            <a:noFill/>
          </a:ln>
        </p:spPr>
        <p:txBody>
          <a:bodyPr wrap="square" rtlCol="0">
            <a:spAutoFit/>
          </a:bodyPr>
          <a:lstStyle/>
          <a:p>
            <a:pPr algn="ctr"/>
            <a:r>
              <a:rPr lang="ja-JP" altLang="en-US" sz="2000" b="1" dirty="0">
                <a:solidFill>
                  <a:srgbClr val="FF0000"/>
                </a:solidFill>
              </a:rPr>
              <a:t>▶</a:t>
            </a:r>
            <a:r>
              <a:rPr lang="ja-JP" altLang="en-US" sz="2000" b="1" dirty="0"/>
              <a:t>日本海</a:t>
            </a:r>
            <a:r>
              <a:rPr lang="ja-JP" altLang="en-US" sz="2000" b="1" dirty="0">
                <a:solidFill>
                  <a:srgbClr val="FF0000"/>
                </a:solidFill>
              </a:rPr>
              <a:t>海面水温が高い</a:t>
            </a:r>
            <a:r>
              <a:rPr lang="ja-JP" altLang="en-US" sz="2000" b="1" dirty="0"/>
              <a:t>時に</a:t>
            </a:r>
            <a:endParaRPr lang="en-US" altLang="ja-JP" sz="2000" b="1" dirty="0"/>
          </a:p>
          <a:p>
            <a:pPr algn="ctr"/>
            <a:r>
              <a:rPr lang="ja-JP" altLang="en-US" sz="2000" b="1" dirty="0"/>
              <a:t>降雪が起こりやすい</a:t>
            </a:r>
            <a:endParaRPr lang="en-US" altLang="ja-JP" sz="2000" b="1" dirty="0"/>
          </a:p>
        </p:txBody>
      </p:sp>
      <p:sp>
        <p:nvSpPr>
          <p:cNvPr id="59" name="テキスト ボックス 58">
            <a:extLst>
              <a:ext uri="{FF2B5EF4-FFF2-40B4-BE49-F238E27FC236}">
                <a16:creationId xmlns:a16="http://schemas.microsoft.com/office/drawing/2014/main" id="{539E5C38-9054-4934-8FCB-F430D9DE1B5E}"/>
              </a:ext>
            </a:extLst>
          </p:cNvPr>
          <p:cNvSpPr txBox="1"/>
          <p:nvPr/>
        </p:nvSpPr>
        <p:spPr>
          <a:xfrm>
            <a:off x="330776" y="1809038"/>
            <a:ext cx="3903455" cy="707886"/>
          </a:xfrm>
          <a:prstGeom prst="rect">
            <a:avLst/>
          </a:prstGeom>
          <a:noFill/>
          <a:ln>
            <a:noFill/>
          </a:ln>
        </p:spPr>
        <p:txBody>
          <a:bodyPr wrap="square" rtlCol="0">
            <a:spAutoFit/>
          </a:bodyPr>
          <a:lstStyle/>
          <a:p>
            <a:pPr algn="ctr"/>
            <a:r>
              <a:rPr lang="ja-JP" altLang="en-US" sz="2000" b="1" dirty="0">
                <a:solidFill>
                  <a:srgbClr val="FF0000"/>
                </a:solidFill>
              </a:rPr>
              <a:t>▶</a:t>
            </a:r>
            <a:r>
              <a:rPr lang="ja-JP" altLang="en-US" sz="2000" b="1" dirty="0">
                <a:solidFill>
                  <a:sysClr val="windowText" lastClr="000000"/>
                </a:solidFill>
              </a:rPr>
              <a:t>統計的な降雪の</a:t>
            </a:r>
            <a:endParaRPr lang="en-US" altLang="ja-JP" sz="2000" b="1" dirty="0">
              <a:solidFill>
                <a:sysClr val="windowText" lastClr="000000"/>
              </a:solidFill>
            </a:endParaRPr>
          </a:p>
          <a:p>
            <a:pPr algn="ctr"/>
            <a:r>
              <a:rPr lang="ja-JP" altLang="en-US" sz="2000" b="1" dirty="0">
                <a:solidFill>
                  <a:sysClr val="windowText" lastClr="000000"/>
                </a:solidFill>
              </a:rPr>
              <a:t>起こりやすさを示した</a:t>
            </a:r>
            <a:endParaRPr lang="en-US" altLang="ja-JP" sz="2000" b="1" dirty="0">
              <a:solidFill>
                <a:sysClr val="windowText" lastClr="000000"/>
              </a:solidFill>
            </a:endParaRPr>
          </a:p>
        </p:txBody>
      </p:sp>
      <p:sp>
        <p:nvSpPr>
          <p:cNvPr id="60" name="テキスト ボックス 59">
            <a:extLst>
              <a:ext uri="{FF2B5EF4-FFF2-40B4-BE49-F238E27FC236}">
                <a16:creationId xmlns:a16="http://schemas.microsoft.com/office/drawing/2014/main" id="{AA8B8B1B-F6E9-4B8C-83A7-AC6B3958DC10}"/>
              </a:ext>
            </a:extLst>
          </p:cNvPr>
          <p:cNvSpPr txBox="1"/>
          <p:nvPr/>
        </p:nvSpPr>
        <p:spPr>
          <a:xfrm>
            <a:off x="59363" y="419971"/>
            <a:ext cx="9025274" cy="307777"/>
          </a:xfrm>
          <a:prstGeom prst="rect">
            <a:avLst/>
          </a:prstGeom>
          <a:solidFill>
            <a:schemeClr val="bg2"/>
          </a:solidFill>
          <a:ln>
            <a:noFill/>
          </a:ln>
        </p:spPr>
        <p:txBody>
          <a:bodyPr wrap="square" rtlCol="0">
            <a:spAutoFit/>
          </a:bodyPr>
          <a:lstStyle/>
          <a:p>
            <a:pPr algn="ctr"/>
            <a:r>
              <a:rPr lang="ja-JP" altLang="en-US" sz="1400" b="1" dirty="0"/>
              <a:t>三重県北部への降雪に関する先行研究の課題</a:t>
            </a:r>
            <a:endParaRPr lang="en-US" altLang="ja-JP" sz="1400" b="1" dirty="0"/>
          </a:p>
        </p:txBody>
      </p:sp>
      <p:sp>
        <p:nvSpPr>
          <p:cNvPr id="53" name="テキスト ボックス 52">
            <a:extLst>
              <a:ext uri="{FF2B5EF4-FFF2-40B4-BE49-F238E27FC236}">
                <a16:creationId xmlns:a16="http://schemas.microsoft.com/office/drawing/2014/main" id="{52F36D10-142E-47FF-B331-C0D9A42A8743}"/>
              </a:ext>
            </a:extLst>
          </p:cNvPr>
          <p:cNvSpPr txBox="1"/>
          <p:nvPr/>
        </p:nvSpPr>
        <p:spPr>
          <a:xfrm>
            <a:off x="-1" y="1234604"/>
            <a:ext cx="9144002" cy="400110"/>
          </a:xfrm>
          <a:prstGeom prst="rect">
            <a:avLst/>
          </a:prstGeom>
          <a:solidFill>
            <a:schemeClr val="accent2">
              <a:lumMod val="40000"/>
              <a:lumOff val="60000"/>
            </a:schemeClr>
          </a:solidFill>
          <a:ln>
            <a:solidFill>
              <a:schemeClr val="tx1"/>
            </a:solidFill>
          </a:ln>
        </p:spPr>
        <p:txBody>
          <a:bodyPr wrap="square" rtlCol="0">
            <a:spAutoFit/>
          </a:bodyPr>
          <a:lstStyle/>
          <a:p>
            <a:pPr algn="ctr"/>
            <a:r>
              <a:rPr kumimoji="1" lang="ja-JP" altLang="en-US" sz="2000" b="1" dirty="0">
                <a:ea typeface="ＭＳ 明朝" panose="02020609040205080304" pitchFamily="17" charset="-128"/>
              </a:rPr>
              <a:t>本研究の結果</a:t>
            </a:r>
            <a:endParaRPr kumimoji="1" lang="en-US" altLang="ja-JP" sz="2000" b="1" dirty="0">
              <a:ea typeface="ＭＳ 明朝" panose="02020609040205080304" pitchFamily="17" charset="-128"/>
            </a:endParaRPr>
          </a:p>
        </p:txBody>
      </p:sp>
      <p:sp>
        <p:nvSpPr>
          <p:cNvPr id="2" name="四角形: 角を丸くする 15">
            <a:extLst>
              <a:ext uri="{FF2B5EF4-FFF2-40B4-BE49-F238E27FC236}">
                <a16:creationId xmlns:a16="http://schemas.microsoft.com/office/drawing/2014/main" id="{D84C7E26-BD0B-4FE9-B77C-A870E004566E}"/>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全体のまとめ</a:t>
            </a:r>
          </a:p>
        </p:txBody>
      </p:sp>
      <p:pic>
        <p:nvPicPr>
          <p:cNvPr id="6" name="グラフィックス 5" descr="矢印: 直線">
            <a:extLst>
              <a:ext uri="{FF2B5EF4-FFF2-40B4-BE49-F238E27FC236}">
                <a16:creationId xmlns:a16="http://schemas.microsoft.com/office/drawing/2014/main" id="{5E09EE00-B7D2-4902-9052-D87FFF2433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012804" y="4095425"/>
            <a:ext cx="469458" cy="685800"/>
          </a:xfrm>
          <a:prstGeom prst="rect">
            <a:avLst/>
          </a:prstGeom>
        </p:spPr>
      </p:pic>
      <p:grpSp>
        <p:nvGrpSpPr>
          <p:cNvPr id="22" name="グループ化 21">
            <a:extLst>
              <a:ext uri="{FF2B5EF4-FFF2-40B4-BE49-F238E27FC236}">
                <a16:creationId xmlns:a16="http://schemas.microsoft.com/office/drawing/2014/main" id="{134C25CC-BD82-49E8-B9EE-57FF3C594991}"/>
              </a:ext>
            </a:extLst>
          </p:cNvPr>
          <p:cNvGrpSpPr/>
          <p:nvPr/>
        </p:nvGrpSpPr>
        <p:grpSpPr>
          <a:xfrm>
            <a:off x="-77089" y="5704220"/>
            <a:ext cx="4491409" cy="860848"/>
            <a:chOff x="591202" y="1871989"/>
            <a:chExt cx="4491409" cy="860848"/>
          </a:xfrm>
        </p:grpSpPr>
        <p:sp>
          <p:nvSpPr>
            <p:cNvPr id="23" name="テキスト ボックス 22">
              <a:extLst>
                <a:ext uri="{FF2B5EF4-FFF2-40B4-BE49-F238E27FC236}">
                  <a16:creationId xmlns:a16="http://schemas.microsoft.com/office/drawing/2014/main" id="{0DA5D826-8960-4B9E-8CD0-EF3CFA5BBC07}"/>
                </a:ext>
              </a:extLst>
            </p:cNvPr>
            <p:cNvSpPr txBox="1"/>
            <p:nvPr/>
          </p:nvSpPr>
          <p:spPr>
            <a:xfrm>
              <a:off x="818977" y="2086506"/>
              <a:ext cx="4263634" cy="646331"/>
            </a:xfrm>
            <a:prstGeom prst="rect">
              <a:avLst/>
            </a:prstGeom>
            <a:solidFill>
              <a:schemeClr val="accent4">
                <a:lumMod val="20000"/>
                <a:lumOff val="80000"/>
              </a:schemeClr>
            </a:solidFill>
          </p:spPr>
          <p:txBody>
            <a:bodyPr wrap="square" rtlCol="0">
              <a:spAutoFit/>
            </a:bodyPr>
            <a:lstStyle/>
            <a:p>
              <a:r>
                <a:rPr kumimoji="1" lang="ja-JP" altLang="en-US" sz="1200" b="1" dirty="0"/>
                <a:t>　</a:t>
              </a:r>
              <a:r>
                <a:rPr kumimoji="1" lang="ja-JP" altLang="en-US" sz="1200" b="1" dirty="0">
                  <a:solidFill>
                    <a:srgbClr val="FF0000"/>
                  </a:solidFill>
                </a:rPr>
                <a:t>①</a:t>
              </a:r>
              <a:r>
                <a:rPr kumimoji="1" lang="en-US" altLang="ja-JP" sz="1200" b="1" dirty="0"/>
                <a:t> </a:t>
              </a:r>
              <a:r>
                <a:rPr kumimoji="1" lang="ja-JP" altLang="en-US" sz="1200" b="1" dirty="0"/>
                <a:t>三重県北部上空</a:t>
              </a:r>
              <a:r>
                <a:rPr kumimoji="1" lang="en-US" altLang="ja-JP" sz="1200" b="1" dirty="0"/>
                <a:t>700hPa</a:t>
              </a:r>
              <a:r>
                <a:rPr kumimoji="1" lang="ja-JP" altLang="en-US" sz="1200" b="1" dirty="0"/>
                <a:t>面の気温が</a:t>
              </a:r>
              <a:r>
                <a:rPr kumimoji="1" lang="en-US" altLang="ja-JP" sz="1200" b="1" dirty="0"/>
                <a:t>-20</a:t>
              </a:r>
              <a:r>
                <a:rPr kumimoji="1" lang="ja-JP" altLang="en-US" sz="1200" b="1" dirty="0"/>
                <a:t>℃以下であること</a:t>
              </a:r>
            </a:p>
            <a:p>
              <a:r>
                <a:rPr kumimoji="1" lang="ja-JP" altLang="en-US" sz="1200" b="1" dirty="0"/>
                <a:t>　</a:t>
              </a:r>
              <a:r>
                <a:rPr kumimoji="1" lang="ja-JP" altLang="en-US" sz="1200" b="1" dirty="0">
                  <a:solidFill>
                    <a:srgbClr val="FF0000"/>
                  </a:solidFill>
                </a:rPr>
                <a:t>② </a:t>
              </a:r>
              <a:r>
                <a:rPr kumimoji="1" lang="ja-JP" altLang="en-US" sz="1200" b="1" dirty="0"/>
                <a:t>若狭湾上空</a:t>
              </a:r>
              <a:r>
                <a:rPr kumimoji="1" lang="en-US" altLang="ja-JP" sz="1200" b="1" dirty="0"/>
                <a:t>850hPa</a:t>
              </a:r>
              <a:r>
                <a:rPr kumimoji="1" lang="ja-JP" altLang="en-US" sz="1200" b="1" dirty="0"/>
                <a:t>面の風速が</a:t>
              </a:r>
              <a:r>
                <a:rPr kumimoji="1" lang="en-US" altLang="ja-JP" sz="1200" b="1" dirty="0"/>
                <a:t>10m/s</a:t>
              </a:r>
              <a:r>
                <a:rPr kumimoji="1" lang="ja-JP" altLang="en-US" sz="1200" b="1" dirty="0"/>
                <a:t>以上であること</a:t>
              </a:r>
              <a:endParaRPr kumimoji="1" lang="en-US" altLang="ja-JP" sz="1200" b="1" dirty="0"/>
            </a:p>
            <a:p>
              <a:r>
                <a:rPr kumimoji="1" lang="ja-JP" altLang="en-US" sz="1200" b="1" dirty="0"/>
                <a:t>　</a:t>
              </a:r>
              <a:r>
                <a:rPr kumimoji="1" lang="ja-JP" altLang="en-US" sz="1200" b="1" dirty="0">
                  <a:solidFill>
                    <a:srgbClr val="FF0000"/>
                  </a:solidFill>
                </a:rPr>
                <a:t>③ </a:t>
              </a:r>
              <a:r>
                <a:rPr kumimoji="1" lang="ja-JP" altLang="en-US" sz="1200" b="1" dirty="0"/>
                <a:t>若狭湾上空</a:t>
              </a:r>
              <a:r>
                <a:rPr kumimoji="1" lang="en-US" altLang="ja-JP" sz="1200" b="1" dirty="0"/>
                <a:t>850hPa</a:t>
              </a:r>
              <a:r>
                <a:rPr kumimoji="1" lang="ja-JP" altLang="en-US" sz="1200" b="1" dirty="0"/>
                <a:t>面の風向が</a:t>
              </a:r>
              <a:r>
                <a:rPr kumimoji="1" lang="en-US" altLang="ja-JP" sz="1200" b="1" dirty="0"/>
                <a:t>40</a:t>
              </a:r>
              <a:r>
                <a:rPr lang="en-US" altLang="ja-JP" sz="1200" dirty="0"/>
                <a:t>°</a:t>
              </a:r>
              <a:r>
                <a:rPr kumimoji="1" lang="ja-JP" altLang="en-US" sz="1200" b="1" dirty="0"/>
                <a:t>～</a:t>
              </a:r>
              <a:r>
                <a:rPr kumimoji="1" lang="en-US" altLang="ja-JP" sz="1200" b="1" dirty="0"/>
                <a:t>70</a:t>
              </a:r>
              <a:r>
                <a:rPr lang="en-US" altLang="ja-JP" sz="1200" dirty="0"/>
                <a:t>°</a:t>
              </a:r>
              <a:r>
                <a:rPr kumimoji="1" lang="ja-JP" altLang="en-US" sz="1200" b="1" dirty="0"/>
                <a:t>であること</a:t>
              </a:r>
              <a:endParaRPr kumimoji="1" lang="en-US" altLang="ja-JP" sz="1200" b="1" dirty="0"/>
            </a:p>
          </p:txBody>
        </p:sp>
        <p:sp>
          <p:nvSpPr>
            <p:cNvPr id="24" name="楕円 23">
              <a:extLst>
                <a:ext uri="{FF2B5EF4-FFF2-40B4-BE49-F238E27FC236}">
                  <a16:creationId xmlns:a16="http://schemas.microsoft.com/office/drawing/2014/main" id="{E094CAD5-F5EF-4818-97C3-39C1B3E481DD}"/>
                </a:ext>
              </a:extLst>
            </p:cNvPr>
            <p:cNvSpPr/>
            <p:nvPr/>
          </p:nvSpPr>
          <p:spPr>
            <a:xfrm>
              <a:off x="591202" y="1871989"/>
              <a:ext cx="1448678" cy="25173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rPr>
                <a:t>本研究で設定した</a:t>
              </a:r>
              <a:endParaRPr kumimoji="1" lang="en-US" altLang="ja-JP" sz="800" b="1" dirty="0">
                <a:solidFill>
                  <a:schemeClr val="tx1"/>
                </a:solidFill>
              </a:endParaRPr>
            </a:p>
            <a:p>
              <a:pPr algn="ctr"/>
              <a:r>
                <a:rPr kumimoji="1" lang="ja-JP" altLang="en-US" sz="800" b="1" dirty="0">
                  <a:solidFill>
                    <a:schemeClr val="tx1"/>
                  </a:solidFill>
                </a:rPr>
                <a:t>条件</a:t>
              </a:r>
            </a:p>
          </p:txBody>
        </p:sp>
      </p:grpSp>
      <p:sp>
        <p:nvSpPr>
          <p:cNvPr id="25" name="テキスト ボックス 24">
            <a:extLst>
              <a:ext uri="{FF2B5EF4-FFF2-40B4-BE49-F238E27FC236}">
                <a16:creationId xmlns:a16="http://schemas.microsoft.com/office/drawing/2014/main" id="{F09E8260-ABAB-4D29-968E-5020B8FF2F13}"/>
              </a:ext>
            </a:extLst>
          </p:cNvPr>
          <p:cNvSpPr txBox="1"/>
          <p:nvPr/>
        </p:nvSpPr>
        <p:spPr>
          <a:xfrm>
            <a:off x="786039" y="2684949"/>
            <a:ext cx="3439232" cy="276999"/>
          </a:xfrm>
          <a:prstGeom prst="rect">
            <a:avLst/>
          </a:prstGeom>
          <a:noFill/>
        </p:spPr>
        <p:txBody>
          <a:bodyPr wrap="square" rtlCol="0">
            <a:spAutoFit/>
          </a:bodyPr>
          <a:lstStyle/>
          <a:p>
            <a:r>
              <a:rPr kumimoji="1" lang="ja-JP" altLang="en-US" sz="1200" b="1" dirty="0"/>
              <a:t>気温の頻度分布</a:t>
            </a:r>
            <a:r>
              <a:rPr kumimoji="1" lang="en-US" altLang="ja-JP" sz="1200" b="1" dirty="0"/>
              <a:t>(</a:t>
            </a:r>
            <a:r>
              <a:rPr kumimoji="1" lang="ja-JP" altLang="en-US" sz="1200" b="1" dirty="0"/>
              <a:t>折れ線</a:t>
            </a:r>
            <a:r>
              <a:rPr kumimoji="1" lang="en-US" altLang="ja-JP" sz="1200" b="1" dirty="0"/>
              <a:t>)</a:t>
            </a:r>
            <a:r>
              <a:rPr kumimoji="1" lang="ja-JP" altLang="en-US" sz="1200" b="1" dirty="0"/>
              <a:t>と降雪確率</a:t>
            </a:r>
            <a:r>
              <a:rPr kumimoji="1" lang="en-US" altLang="ja-JP" sz="1200" b="1" dirty="0"/>
              <a:t>(</a:t>
            </a:r>
            <a:r>
              <a:rPr kumimoji="1" lang="ja-JP" altLang="en-US" sz="1200" b="1" dirty="0"/>
              <a:t>棒</a:t>
            </a:r>
            <a:r>
              <a:rPr kumimoji="1" lang="en-US" altLang="ja-JP" sz="1200" b="1" dirty="0"/>
              <a:t>)</a:t>
            </a:r>
            <a:endParaRPr kumimoji="1" lang="ja-JP" altLang="en-US" sz="1200" b="1" dirty="0"/>
          </a:p>
        </p:txBody>
      </p:sp>
      <p:sp>
        <p:nvSpPr>
          <p:cNvPr id="26" name="テキスト ボックス 25">
            <a:extLst>
              <a:ext uri="{FF2B5EF4-FFF2-40B4-BE49-F238E27FC236}">
                <a16:creationId xmlns:a16="http://schemas.microsoft.com/office/drawing/2014/main" id="{13FC4C40-984D-48CD-97F3-2CD7FDBDFF77}"/>
              </a:ext>
            </a:extLst>
          </p:cNvPr>
          <p:cNvSpPr txBox="1"/>
          <p:nvPr/>
        </p:nvSpPr>
        <p:spPr>
          <a:xfrm>
            <a:off x="477699" y="2935981"/>
            <a:ext cx="1259505" cy="338554"/>
          </a:xfrm>
          <a:prstGeom prst="rect">
            <a:avLst/>
          </a:prstGeom>
          <a:noFill/>
          <a:ln>
            <a:noFill/>
          </a:ln>
        </p:spPr>
        <p:txBody>
          <a:bodyPr wrap="square" rtlCol="0">
            <a:spAutoFit/>
          </a:bodyPr>
          <a:lstStyle/>
          <a:p>
            <a:r>
              <a:rPr lang="en-US" altLang="ja-JP" sz="1600" b="1" dirty="0">
                <a:solidFill>
                  <a:sysClr val="windowText" lastClr="000000"/>
                </a:solidFill>
              </a:rPr>
              <a:t>700hPa</a:t>
            </a:r>
            <a:r>
              <a:rPr lang="ja-JP" altLang="en-US" sz="1600" b="1" dirty="0">
                <a:solidFill>
                  <a:sysClr val="windowText" lastClr="000000"/>
                </a:solidFill>
              </a:rPr>
              <a:t>気温</a:t>
            </a:r>
            <a:endParaRPr lang="en-US" altLang="ja-JP" sz="1600" b="1" dirty="0">
              <a:solidFill>
                <a:sysClr val="windowText" lastClr="000000"/>
              </a:solidFill>
            </a:endParaRPr>
          </a:p>
        </p:txBody>
      </p:sp>
      <p:sp>
        <p:nvSpPr>
          <p:cNvPr id="27" name="角丸四角形 2">
            <a:extLst>
              <a:ext uri="{FF2B5EF4-FFF2-40B4-BE49-F238E27FC236}">
                <a16:creationId xmlns:a16="http://schemas.microsoft.com/office/drawing/2014/main" id="{C74086D8-44D6-4B7A-BF77-A8151CEE37DA}"/>
              </a:ext>
            </a:extLst>
          </p:cNvPr>
          <p:cNvSpPr/>
          <p:nvPr/>
        </p:nvSpPr>
        <p:spPr>
          <a:xfrm>
            <a:off x="282783" y="4732690"/>
            <a:ext cx="4016415" cy="851416"/>
          </a:xfrm>
          <a:prstGeom prst="roundRect">
            <a:avLst/>
          </a:prstGeom>
          <a:solidFill>
            <a:schemeClr val="accent1">
              <a:lumMod val="20000"/>
              <a:lumOff val="80000"/>
              <a:alpha val="6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84384F3-9806-4B9B-9EC2-468417547DAD}"/>
              </a:ext>
            </a:extLst>
          </p:cNvPr>
          <p:cNvSpPr txBox="1"/>
          <p:nvPr/>
        </p:nvSpPr>
        <p:spPr>
          <a:xfrm>
            <a:off x="312959" y="4804455"/>
            <a:ext cx="3903455" cy="707886"/>
          </a:xfrm>
          <a:prstGeom prst="rect">
            <a:avLst/>
          </a:prstGeom>
          <a:noFill/>
          <a:ln>
            <a:noFill/>
          </a:ln>
        </p:spPr>
        <p:txBody>
          <a:bodyPr wrap="square" rtlCol="0">
            <a:spAutoFit/>
          </a:bodyPr>
          <a:lstStyle/>
          <a:p>
            <a:pPr algn="ctr"/>
            <a:r>
              <a:rPr lang="ja-JP" altLang="en-US" sz="2000" b="1" dirty="0">
                <a:solidFill>
                  <a:srgbClr val="FF0000"/>
                </a:solidFill>
              </a:rPr>
              <a:t>▶</a:t>
            </a:r>
            <a:r>
              <a:rPr lang="ja-JP" altLang="en-US" sz="2000" b="1" dirty="0"/>
              <a:t>大雪を抽出する</a:t>
            </a:r>
            <a:endParaRPr lang="en-US" altLang="ja-JP" sz="2000" b="1" dirty="0"/>
          </a:p>
          <a:p>
            <a:pPr algn="ctr"/>
            <a:r>
              <a:rPr lang="ja-JP" altLang="en-US" sz="2000" b="1" dirty="0"/>
              <a:t>より良い条件を作成した</a:t>
            </a:r>
            <a:endParaRPr lang="en-US" altLang="ja-JP" sz="2000" b="1" dirty="0"/>
          </a:p>
        </p:txBody>
      </p:sp>
      <p:sp>
        <p:nvSpPr>
          <p:cNvPr id="8" name="テキスト ボックス 7">
            <a:extLst>
              <a:ext uri="{FF2B5EF4-FFF2-40B4-BE49-F238E27FC236}">
                <a16:creationId xmlns:a16="http://schemas.microsoft.com/office/drawing/2014/main" id="{D007857D-AC13-40D3-9DE0-8FD25877DD65}"/>
              </a:ext>
            </a:extLst>
          </p:cNvPr>
          <p:cNvSpPr txBox="1"/>
          <p:nvPr/>
        </p:nvSpPr>
        <p:spPr>
          <a:xfrm>
            <a:off x="8321040" y="0"/>
            <a:ext cx="763597" cy="369332"/>
          </a:xfrm>
          <a:prstGeom prst="rect">
            <a:avLst/>
          </a:prstGeom>
          <a:noFill/>
        </p:spPr>
        <p:txBody>
          <a:bodyPr wrap="square" rtlCol="0">
            <a:spAutoFit/>
          </a:bodyPr>
          <a:lstStyle/>
          <a:p>
            <a:r>
              <a:rPr kumimoji="1" lang="en-US" altLang="ja-JP" dirty="0"/>
              <a:t>23/23</a:t>
            </a:r>
            <a:endParaRPr kumimoji="1" lang="ja-JP" altLang="en-US" dirty="0"/>
          </a:p>
        </p:txBody>
      </p:sp>
    </p:spTree>
    <p:extLst>
      <p:ext uri="{BB962C8B-B14F-4D97-AF65-F5344CB8AC3E}">
        <p14:creationId xmlns:p14="http://schemas.microsoft.com/office/powerpoint/2010/main" val="275093245"/>
      </p:ext>
    </p:extLst>
  </p:cSld>
  <p:clrMapOvr>
    <a:masterClrMapping/>
  </p:clrMapOvr>
  <mc:AlternateContent xmlns:mc="http://schemas.openxmlformats.org/markup-compatibility/2006" xmlns:p14="http://schemas.microsoft.com/office/powerpoint/2010/main">
    <mc:Choice Requires="p14">
      <p:transition spd="slow" p14:dur="2000" advTm="117315"/>
    </mc:Choice>
    <mc:Fallback xmlns="">
      <p:transition spd="slow" advTm="11731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5CC0F67D-50D6-4FE5-9B38-5785067C372E}"/>
              </a:ext>
            </a:extLst>
          </p:cNvPr>
          <p:cNvSpPr/>
          <p:nvPr/>
        </p:nvSpPr>
        <p:spPr>
          <a:xfrm>
            <a:off x="0" y="-25854"/>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参考・引用文献</a:t>
            </a:r>
          </a:p>
        </p:txBody>
      </p:sp>
      <p:sp>
        <p:nvSpPr>
          <p:cNvPr id="2" name="正方形/長方形 1">
            <a:extLst>
              <a:ext uri="{FF2B5EF4-FFF2-40B4-BE49-F238E27FC236}">
                <a16:creationId xmlns:a16="http://schemas.microsoft.com/office/drawing/2014/main" id="{1351D46A-3B8D-40F7-BDF5-68E1C343F45B}"/>
              </a:ext>
            </a:extLst>
          </p:cNvPr>
          <p:cNvSpPr/>
          <p:nvPr/>
        </p:nvSpPr>
        <p:spPr>
          <a:xfrm>
            <a:off x="0" y="605016"/>
            <a:ext cx="8625840" cy="7017306"/>
          </a:xfrm>
          <a:prstGeom prst="rect">
            <a:avLst/>
          </a:prstGeom>
        </p:spPr>
        <p:txBody>
          <a:bodyPr wrap="square">
            <a:spAutoFit/>
          </a:bodyPr>
          <a:lstStyle/>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Kawase,H.,Sasai,T.Yamazaki,R.Ito,K.Dairaku,S.Sugimoto,H.Sasaki,A.Murata,and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M.Nosaka</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2018:Characteristics of Synoptic Conditions for Heavy Snowfall in Western to Northeastern Japan Analyzed by the 5-km Regional Climate Ensemble Experiments.</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J.Meteor.Soc.Japan</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96,No2</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,161-178</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Hiroshi G.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TAKAHASHI,Noriko</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N.ISHIZAKI,Hiroaki</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KAWASE,Masayuki</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HARA,Takao</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YOSHIKANE,XieyaoMA,Fujio</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KIMURA,2013: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Potentialimpact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of Sea Surface Temperature on Winter Precipitation over the Japan Sea Side of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Japan:A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Regional Climate Modeling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Study</a:t>
            </a:r>
            <a:r>
              <a:rPr lang="en-US" altLang="ja-JP" sz="900" i="1" dirty="0" err="1">
                <a:latin typeface="Times New Roman" panose="02020603050405020304" pitchFamily="18" charset="0"/>
                <a:ea typeface="游明朝" panose="02020400000000000000" pitchFamily="18" charset="-128"/>
                <a:cs typeface="Times New Roman" panose="02020603050405020304" pitchFamily="18" charset="0"/>
              </a:rPr>
              <a:t>.J.Meteor</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 Soc.Japan,</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91,No. 4, </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pp. 471-488</a:t>
            </a:r>
          </a:p>
          <a:p>
            <a:pPr marL="302260"/>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T.Sato,S.Sugimoto,2013:A numerical experiment on the influence of the interannual variation of sea surface temperature on terrestrial precipitation in northern Japan during the cold season. </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Water Resources Research, </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49(11), </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7763 –7777</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S.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Sekizawa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T.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Miyasaka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H. Nakamura, A.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Shimpo</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K.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Takemura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S. Maeda,2019: Anomalous moisture transport and oceanic evaporation during a torrential rainfall event over western Japan in early July 2018. </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Scientific Online Letters on the Atmosphere</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15A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25-30</a:t>
            </a:r>
          </a:p>
          <a:p>
            <a:pPr marL="302260"/>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ja-JP" sz="900" kern="100" dirty="0">
                <a:latin typeface="Times New Roman" panose="02020603050405020304" pitchFamily="18" charset="0"/>
                <a:ea typeface="游明朝" panose="02020400000000000000" pitchFamily="18" charset="-128"/>
                <a:cs typeface="Times New Roman" panose="02020603050405020304" pitchFamily="18" charset="0"/>
              </a:rPr>
              <a:t>藤吉康志，藤田岳人，小尻利治，寳馨，武田喬男，池田繁樹，</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1991</a:t>
            </a:r>
            <a:r>
              <a:rPr lang="ja-JP" altLang="ja-JP" sz="900" kern="100" dirty="0">
                <a:latin typeface="Times New Roman" panose="02020603050405020304" pitchFamily="18" charset="0"/>
                <a:ea typeface="游明朝" panose="02020400000000000000" pitchFamily="18" charset="-128"/>
                <a:cs typeface="Times New Roman" panose="02020603050405020304" pitchFamily="18" charset="0"/>
              </a:rPr>
              <a:t>：複雑山岳地形が風下の降雪分布に及ぼす効果ｰ濃尾平野を例としてｰ</a:t>
            </a:r>
            <a:r>
              <a:rPr lang="ja-JP" altLang="ja-JP" sz="900" i="1" kern="100" dirty="0">
                <a:latin typeface="Times New Roman" panose="02020603050405020304" pitchFamily="18" charset="0"/>
                <a:ea typeface="游明朝" panose="02020400000000000000" pitchFamily="18" charset="-128"/>
                <a:cs typeface="Times New Roman" panose="02020603050405020304" pitchFamily="18" charset="0"/>
              </a:rPr>
              <a:t>天気</a:t>
            </a:r>
            <a:r>
              <a:rPr lang="en-US" altLang="ja-JP" sz="900" i="1" kern="1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b="1" kern="100" dirty="0">
                <a:latin typeface="Times New Roman" panose="02020603050405020304" pitchFamily="18" charset="0"/>
                <a:ea typeface="游明朝" panose="02020400000000000000" pitchFamily="18" charset="-128"/>
                <a:cs typeface="Times New Roman" panose="02020603050405020304" pitchFamily="18" charset="0"/>
              </a:rPr>
              <a:t>43</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 391-408</a:t>
            </a: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深津林，</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1963:</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レーダーエコーより見た東海・北陸地方の雪しぐれについて，</a:t>
            </a:r>
            <a:r>
              <a:rPr lang="ja-JP" altLang="en-US" sz="900" i="1" kern="100" dirty="0">
                <a:latin typeface="Times New Roman" panose="02020603050405020304" pitchFamily="18" charset="0"/>
                <a:ea typeface="游明朝" panose="02020400000000000000" pitchFamily="18" charset="-128"/>
                <a:cs typeface="Times New Roman" panose="02020603050405020304" pitchFamily="18" charset="0"/>
              </a:rPr>
              <a:t>天気</a:t>
            </a:r>
            <a:r>
              <a:rPr lang="ja-JP" altLang="en-US" sz="900" b="1" i="1"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kern="100" dirty="0">
                <a:latin typeface="Times New Roman" panose="02020603050405020304" pitchFamily="18" charset="0"/>
                <a:ea typeface="游明朝" panose="02020400000000000000" pitchFamily="18" charset="-128"/>
                <a:cs typeface="Times New Roman" panose="02020603050405020304" pitchFamily="18" charset="0"/>
              </a:rPr>
              <a:t>10</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373-377</a:t>
            </a: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河村武，</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1964:</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日本における冬の天気分布の総観気候学的解析，</a:t>
            </a:r>
            <a:r>
              <a:rPr lang="ja-JP" altLang="en-US" sz="900" i="1" kern="100" dirty="0">
                <a:latin typeface="Times New Roman" panose="02020603050405020304" pitchFamily="18" charset="0"/>
                <a:ea typeface="游明朝" panose="02020400000000000000" pitchFamily="18" charset="-128"/>
                <a:cs typeface="Times New Roman" panose="02020603050405020304" pitchFamily="18" charset="0"/>
              </a:rPr>
              <a:t>地理学評論</a:t>
            </a:r>
            <a:r>
              <a:rPr lang="ja-JP" altLang="en-US" sz="900" b="1" i="1"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kern="100" dirty="0">
                <a:latin typeface="Times New Roman" panose="02020603050405020304" pitchFamily="18" charset="0"/>
                <a:ea typeface="游明朝" panose="02020400000000000000" pitchFamily="18" charset="-128"/>
                <a:cs typeface="Times New Roman" panose="02020603050405020304" pitchFamily="18" charset="0"/>
              </a:rPr>
              <a:t>37</a:t>
            </a:r>
            <a:r>
              <a:rPr lang="ja-JP" altLang="en-US" sz="900" b="1"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64-78</a:t>
            </a: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仁科淳司，</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1984:</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冬季季節風下における中部日本周辺の雲分布に与える地形効果，</a:t>
            </a:r>
            <a:r>
              <a:rPr lang="ja-JP" altLang="en-US" sz="900" i="1" kern="100" dirty="0">
                <a:latin typeface="Times New Roman" panose="02020603050405020304" pitchFamily="18" charset="0"/>
                <a:ea typeface="游明朝" panose="02020400000000000000" pitchFamily="18" charset="-128"/>
                <a:cs typeface="Times New Roman" panose="02020603050405020304" pitchFamily="18" charset="0"/>
              </a:rPr>
              <a:t>地理学評論</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kern="100" dirty="0">
                <a:latin typeface="Times New Roman" panose="02020603050405020304" pitchFamily="18" charset="0"/>
                <a:ea typeface="游明朝" panose="02020400000000000000" pitchFamily="18" charset="-128"/>
                <a:cs typeface="Times New Roman" panose="02020603050405020304" pitchFamily="18" charset="0"/>
              </a:rPr>
              <a:t>57</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329-348</a:t>
            </a: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浅井冨雄，</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1993:1992</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年度日本気象学会秋季大会シンポジウム「</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都市の豪雪</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ここまできた降雪の観測と予測」の報告　</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4</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．冬季日本海上に発生する帯状雲と小低気圧の数値実験，</a:t>
            </a:r>
            <a:r>
              <a:rPr lang="ja-JP" altLang="ja-JP" sz="900" i="1" dirty="0">
                <a:latin typeface="Times New Roman" panose="02020603050405020304" pitchFamily="18" charset="0"/>
                <a:ea typeface="游明朝" panose="02020400000000000000" pitchFamily="18" charset="-128"/>
                <a:cs typeface="Times New Roman" panose="02020603050405020304" pitchFamily="18" charset="0"/>
              </a:rPr>
              <a:t>天気</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40</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388-392</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二宮洸三，</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1993:1992</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年度日本気象学会秋季大会シンポジウム「</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都市の豪雪</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ここまできた降雪の観測と予測」の報告　</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5</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．降雪をもたらす</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meso-αscale low</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を含む</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multi-scale process</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ja-JP" altLang="ja-JP" sz="900" i="1" dirty="0">
                <a:latin typeface="Times New Roman" panose="02020603050405020304" pitchFamily="18" charset="0"/>
                <a:ea typeface="游明朝" panose="02020400000000000000" pitchFamily="18" charset="-128"/>
                <a:cs typeface="Times New Roman" panose="02020603050405020304" pitchFamily="18" charset="0"/>
              </a:rPr>
              <a:t>天気</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40</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392-400</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Kayaba</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N.</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T</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Yamada</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S</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Hayashi</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Onogi</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S</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Kobayashi</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Yoshimoto</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Kamiguchi</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and K</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Yamashita</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2016</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Dynamical Regional Downscaling Using the JRA-55 Reanalysis</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DSJRA-55</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SOLA</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12</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1-5</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Kobayashi, S., Y. Ota, Y, Harada, A.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Ebita</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M. Moriya, H. Onoda, H.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Kamahori</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C. Kobayashi, H. Endo, K. Miyaoka, and K. Takahashi, 2015: The JRA-55 Reanalysis: General Specifications and Basic </a:t>
            </a:r>
            <a:r>
              <a:rPr lang="en-US" altLang="ja-JP" sz="900" dirty="0" err="1">
                <a:latin typeface="Times New Roman" panose="02020603050405020304" pitchFamily="18" charset="0"/>
                <a:ea typeface="游明朝" panose="02020400000000000000" pitchFamily="18" charset="-128"/>
                <a:cs typeface="Times New Roman" panose="02020603050405020304" pitchFamily="18" charset="0"/>
              </a:rPr>
              <a:t>Characteristics,</a:t>
            </a:r>
            <a:r>
              <a:rPr lang="en-US" altLang="ja-JP" sz="900" i="1" dirty="0" err="1">
                <a:latin typeface="Times New Roman" panose="02020603050405020304" pitchFamily="18" charset="0"/>
                <a:ea typeface="游明朝" panose="02020400000000000000" pitchFamily="18" charset="-128"/>
                <a:cs typeface="Times New Roman" panose="02020603050405020304" pitchFamily="18" charset="0"/>
              </a:rPr>
              <a:t>J</a:t>
            </a:r>
            <a:r>
              <a:rPr lang="en-US" altLang="ja-JP" sz="900" i="1" dirty="0">
                <a:latin typeface="Times New Roman" panose="02020603050405020304" pitchFamily="18" charset="0"/>
                <a:ea typeface="游明朝" panose="02020400000000000000" pitchFamily="18" charset="-128"/>
                <a:cs typeface="Times New Roman" panose="02020603050405020304" pitchFamily="18" charset="0"/>
              </a:rPr>
              <a:t>. Meteor. </a:t>
            </a:r>
            <a:r>
              <a:rPr lang="en-US" altLang="ja-JP" sz="900" i="1" dirty="0" err="1">
                <a:latin typeface="Times New Roman" panose="02020603050405020304" pitchFamily="18" charset="0"/>
                <a:ea typeface="游明朝" panose="02020400000000000000" pitchFamily="18" charset="-128"/>
                <a:cs typeface="Times New Roman" panose="02020603050405020304" pitchFamily="18" charset="0"/>
              </a:rPr>
              <a:t>Soc.Japan</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93</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 5-48.</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栗原幸雄，桜井敏之，倉賀野連，</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2006:</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衛星マイクロ波放射計，衛星赤外放射計及び現場観測データを用いた全球日別海面水温解析，</a:t>
            </a:r>
            <a:r>
              <a:rPr lang="ja-JP" altLang="ja-JP" sz="900" i="1" dirty="0">
                <a:latin typeface="Times New Roman" panose="02020603050405020304" pitchFamily="18" charset="0"/>
                <a:ea typeface="游明朝" panose="02020400000000000000" pitchFamily="18" charset="-128"/>
                <a:cs typeface="Times New Roman" panose="02020603050405020304" pitchFamily="18" charset="0"/>
              </a:rPr>
              <a:t>測候時報，</a:t>
            </a:r>
            <a:r>
              <a:rPr lang="en-US" altLang="ja-JP" sz="900" b="1" dirty="0">
                <a:latin typeface="Times New Roman" panose="02020603050405020304" pitchFamily="18" charset="0"/>
                <a:ea typeface="游明朝" panose="02020400000000000000" pitchFamily="18" charset="-128"/>
                <a:cs typeface="Times New Roman" panose="02020603050405020304" pitchFamily="18" charset="0"/>
              </a:rPr>
              <a:t>73</a:t>
            </a:r>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S1-S18</a:t>
            </a:r>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ja-JP" sz="900" dirty="0">
                <a:latin typeface="Times New Roman" panose="02020603050405020304" pitchFamily="18" charset="0"/>
                <a:ea typeface="游明朝" panose="02020400000000000000" pitchFamily="18" charset="-128"/>
                <a:cs typeface="Times New Roman" panose="02020603050405020304" pitchFamily="18" charset="0"/>
              </a:rPr>
              <a:t>地域気象観測システム（アメダス）</a:t>
            </a:r>
            <a:r>
              <a:rPr lang="ja-JP" altLang="en-US" sz="9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dirty="0">
                <a:latin typeface="Times New Roman" panose="02020603050405020304" pitchFamily="18" charset="0"/>
                <a:ea typeface="游明朝" panose="02020400000000000000" pitchFamily="18" charset="-128"/>
                <a:cs typeface="Times New Roman" panose="02020603050405020304" pitchFamily="18" charset="0"/>
              </a:rPr>
              <a:t>http://www.jma.go.jp/jma/kishou/know/amedas/kaisetsu.html</a:t>
            </a:r>
            <a:r>
              <a:rPr lang="ja-JP" altLang="en-US" sz="900" dirty="0">
                <a:latin typeface="Times New Roman" panose="02020603050405020304" pitchFamily="18" charset="0"/>
                <a:ea typeface="游明朝" panose="02020400000000000000" pitchFamily="18" charset="-128"/>
                <a:cs typeface="Times New Roman" panose="02020603050405020304" pitchFamily="18" charset="0"/>
              </a:rPr>
              <a:t>）</a:t>
            </a:r>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国土地理院（</a:t>
            </a:r>
            <a:r>
              <a:rPr lang="ja-JP" altLang="en-US" sz="900" dirty="0">
                <a:latin typeface="Times New Roman" panose="02020603050405020304" pitchFamily="18" charset="0"/>
                <a:ea typeface="游明朝" panose="02020400000000000000" pitchFamily="18" charset="-128"/>
                <a:cs typeface="Times New Roman" panose="02020603050405020304" pitchFamily="18" charset="0"/>
              </a:rPr>
              <a:t>https://maps.gsi.go.jp/#7/42.265440/139.295656/&amp;ls=relief&amp;disp=1&amp;lcd=relief&amp;vs=c0j0h0k0l0u0t0z0r0s0m0f1&amp;d=vl</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情報通信研究機構（</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NICT</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https://himawari8.nict.go.jp/ja/himawari8-image.htm</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気象庁</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HP</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「日々の天気図」（</a:t>
            </a:r>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http://www.data.jma.go.jp/fcd/yoho/hibiten/index.html</a:t>
            </a:r>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a:t>
            </a:r>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ja-JP" altLang="en-US" sz="900" kern="100" dirty="0">
                <a:latin typeface="Times New Roman" panose="02020603050405020304" pitchFamily="18" charset="0"/>
                <a:ea typeface="游明朝" panose="02020400000000000000" pitchFamily="18" charset="-128"/>
                <a:cs typeface="Times New Roman" panose="02020603050405020304" pitchFamily="18" charset="0"/>
              </a:rPr>
              <a:t>新潟大学 災害・復興科学研究所 準リアルタイム積雪深分布</a:t>
            </a:r>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r>
              <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rPr>
              <a:t>(http://platform.nhdr.niigata-u.ac.jp/~ojy-p/test01/jpg_kiroku_jpn00_2017.htm)</a:t>
            </a:r>
          </a:p>
          <a:p>
            <a:pPr marL="302260"/>
            <a:endParaRPr lang="en-US"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en-US"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ja-JP" altLang="ja-JP" sz="900" kern="100" dirty="0">
              <a:latin typeface="Times New Roman" panose="02020603050405020304" pitchFamily="18" charset="0"/>
              <a:ea typeface="游明朝" panose="02020400000000000000" pitchFamily="18" charset="-128"/>
              <a:cs typeface="Times New Roman" panose="02020603050405020304" pitchFamily="18" charset="0"/>
            </a:endParaRPr>
          </a:p>
          <a:p>
            <a:pPr marL="302260"/>
            <a:endParaRPr lang="ja-JP" altLang="ja-JP" sz="900" dirty="0">
              <a:latin typeface="Times New Roman" panose="02020603050405020304" pitchFamily="18"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62829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784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a:extLst>
              <a:ext uri="{FF2B5EF4-FFF2-40B4-BE49-F238E27FC236}">
                <a16:creationId xmlns:a16="http://schemas.microsoft.com/office/drawing/2014/main" id="{4FEB49B9-3A84-4F49-9134-8017D6336DF9}"/>
              </a:ext>
            </a:extLst>
          </p:cNvPr>
          <p:cNvSpPr txBox="1"/>
          <p:nvPr/>
        </p:nvSpPr>
        <p:spPr>
          <a:xfrm>
            <a:off x="1464567" y="5702241"/>
            <a:ext cx="6214866" cy="830997"/>
          </a:xfrm>
          <a:prstGeom prst="rect">
            <a:avLst/>
          </a:prstGeom>
          <a:solidFill>
            <a:schemeClr val="accent2">
              <a:lumMod val="20000"/>
              <a:lumOff val="80000"/>
            </a:schemeClr>
          </a:solidFill>
          <a:ln>
            <a:solidFill>
              <a:schemeClr val="tx1"/>
            </a:solidFill>
          </a:ln>
        </p:spPr>
        <p:txBody>
          <a:bodyPr wrap="square" rtlCol="0">
            <a:spAutoFit/>
          </a:bodyPr>
          <a:lstStyle/>
          <a:p>
            <a:pPr algn="ctr"/>
            <a:r>
              <a:rPr kumimoji="1" lang="ja-JP" altLang="en-US" sz="2400" b="1" dirty="0"/>
              <a:t>濃尾平野は太平洋側にも関わらず</a:t>
            </a:r>
            <a:endParaRPr kumimoji="1" lang="en-US" altLang="ja-JP" sz="2400" b="1" dirty="0"/>
          </a:p>
          <a:p>
            <a:pPr algn="ctr"/>
            <a:r>
              <a:rPr kumimoji="1" lang="ja-JP" altLang="en-US" sz="2400" b="1" dirty="0">
                <a:solidFill>
                  <a:srgbClr val="C00000"/>
                </a:solidFill>
              </a:rPr>
              <a:t>冬型の気圧配置で降雪がある異質な地域</a:t>
            </a:r>
            <a:endParaRPr kumimoji="1" lang="en-US" altLang="ja-JP" sz="2400" b="1" dirty="0">
              <a:solidFill>
                <a:srgbClr val="C00000"/>
              </a:solidFill>
            </a:endParaRPr>
          </a:p>
        </p:txBody>
      </p:sp>
      <p:grpSp>
        <p:nvGrpSpPr>
          <p:cNvPr id="38" name="グループ化 37">
            <a:extLst>
              <a:ext uri="{FF2B5EF4-FFF2-40B4-BE49-F238E27FC236}">
                <a16:creationId xmlns:a16="http://schemas.microsoft.com/office/drawing/2014/main" id="{A5AAD951-BE30-4822-8C75-7E43A88905C2}"/>
              </a:ext>
            </a:extLst>
          </p:cNvPr>
          <p:cNvGrpSpPr/>
          <p:nvPr/>
        </p:nvGrpSpPr>
        <p:grpSpPr>
          <a:xfrm>
            <a:off x="4966576" y="442515"/>
            <a:ext cx="3867201" cy="5126685"/>
            <a:chOff x="3679107" y="316785"/>
            <a:chExt cx="2510365" cy="3327950"/>
          </a:xfrm>
        </p:grpSpPr>
        <p:grpSp>
          <p:nvGrpSpPr>
            <p:cNvPr id="39" name="グループ化 38">
              <a:extLst>
                <a:ext uri="{FF2B5EF4-FFF2-40B4-BE49-F238E27FC236}">
                  <a16:creationId xmlns:a16="http://schemas.microsoft.com/office/drawing/2014/main" id="{A5438170-5CDD-4C49-B414-DF6ED8A2B0D9}"/>
                </a:ext>
              </a:extLst>
            </p:cNvPr>
            <p:cNvGrpSpPr/>
            <p:nvPr/>
          </p:nvGrpSpPr>
          <p:grpSpPr>
            <a:xfrm>
              <a:off x="3679107" y="316785"/>
              <a:ext cx="2510365" cy="3327950"/>
              <a:chOff x="10033742" y="3494114"/>
              <a:chExt cx="1643183" cy="2982033"/>
            </a:xfrm>
          </p:grpSpPr>
          <p:pic>
            <p:nvPicPr>
              <p:cNvPr id="41" name="図 40">
                <a:extLst>
                  <a:ext uri="{FF2B5EF4-FFF2-40B4-BE49-F238E27FC236}">
                    <a16:creationId xmlns:a16="http://schemas.microsoft.com/office/drawing/2014/main" id="{05B5033B-4FFB-48BB-A6F3-19C720FEA09F}"/>
                  </a:ext>
                </a:extLst>
              </p:cNvPr>
              <p:cNvPicPr/>
              <p:nvPr/>
            </p:nvPicPr>
            <p:blipFill rotWithShape="1">
              <a:blip r:embed="rId4" cstate="print">
                <a:extLst>
                  <a:ext uri="{28A0092B-C50C-407E-A947-70E740481C1C}">
                    <a14:useLocalDpi xmlns:a14="http://schemas.microsoft.com/office/drawing/2010/main" val="0"/>
                  </a:ext>
                </a:extLst>
              </a:blip>
              <a:srcRect l="51068" t="10859" r="26311" b="4189"/>
              <a:stretch/>
            </p:blipFill>
            <p:spPr bwMode="auto">
              <a:xfrm>
                <a:off x="10033742" y="3613820"/>
                <a:ext cx="1446873" cy="2518488"/>
              </a:xfrm>
              <a:prstGeom prst="rect">
                <a:avLst/>
              </a:prstGeom>
              <a:noFill/>
              <a:ln>
                <a:noFill/>
              </a:ln>
            </p:spPr>
          </p:pic>
          <p:pic>
            <p:nvPicPr>
              <p:cNvPr id="45" name="図 44">
                <a:extLst>
                  <a:ext uri="{FF2B5EF4-FFF2-40B4-BE49-F238E27FC236}">
                    <a16:creationId xmlns:a16="http://schemas.microsoft.com/office/drawing/2014/main" id="{C6DA1211-42B2-4F53-AE8D-54B800CE1A68}"/>
                  </a:ext>
                </a:extLst>
              </p:cNvPr>
              <p:cNvPicPr/>
              <p:nvPr/>
            </p:nvPicPr>
            <p:blipFill rotWithShape="1">
              <a:blip r:embed="rId4" cstate="print">
                <a:extLst>
                  <a:ext uri="{28A0092B-C50C-407E-A947-70E740481C1C}">
                    <a14:useLocalDpi xmlns:a14="http://schemas.microsoft.com/office/drawing/2010/main" val="0"/>
                  </a:ext>
                </a:extLst>
              </a:blip>
              <a:srcRect l="96463" t="14786" r="-602" b="6357"/>
              <a:stretch/>
            </p:blipFill>
            <p:spPr bwMode="auto">
              <a:xfrm>
                <a:off x="11442364" y="3494114"/>
                <a:ext cx="234561" cy="2982033"/>
              </a:xfrm>
              <a:prstGeom prst="rect">
                <a:avLst/>
              </a:prstGeom>
              <a:noFill/>
              <a:ln>
                <a:noFill/>
              </a:ln>
            </p:spPr>
          </p:pic>
        </p:grpSp>
        <p:sp>
          <p:nvSpPr>
            <p:cNvPr id="40" name="テキスト ボックス 39">
              <a:extLst>
                <a:ext uri="{FF2B5EF4-FFF2-40B4-BE49-F238E27FC236}">
                  <a16:creationId xmlns:a16="http://schemas.microsoft.com/office/drawing/2014/main" id="{227AD492-D85E-4A55-BD6B-CA853EBA769A}"/>
                </a:ext>
              </a:extLst>
            </p:cNvPr>
            <p:cNvSpPr txBox="1"/>
            <p:nvPr/>
          </p:nvSpPr>
          <p:spPr>
            <a:xfrm>
              <a:off x="3715593" y="3295854"/>
              <a:ext cx="835382" cy="149843"/>
            </a:xfrm>
            <a:prstGeom prst="rect">
              <a:avLst/>
            </a:prstGeom>
            <a:noFill/>
          </p:spPr>
          <p:txBody>
            <a:bodyPr wrap="square" rtlCol="0">
              <a:spAutoFit/>
            </a:bodyPr>
            <a:lstStyle/>
            <a:p>
              <a:r>
                <a:rPr kumimoji="1" lang="en-US" altLang="ja-JP" sz="900" b="1" dirty="0"/>
                <a:t>※Kawase</a:t>
              </a:r>
              <a:r>
                <a:rPr kumimoji="1" lang="ja-JP" altLang="en-US" sz="900" b="1" dirty="0"/>
                <a:t> </a:t>
              </a:r>
              <a:r>
                <a:rPr kumimoji="1" lang="en-US" altLang="ja-JP" sz="900" b="1" dirty="0"/>
                <a:t>et.al(2018)</a:t>
              </a:r>
              <a:endParaRPr kumimoji="1" lang="ja-JP" altLang="en-US" sz="900" b="1" dirty="0"/>
            </a:p>
          </p:txBody>
        </p:sp>
      </p:grpSp>
      <p:sp>
        <p:nvSpPr>
          <p:cNvPr id="2" name="楕円 1">
            <a:extLst>
              <a:ext uri="{FF2B5EF4-FFF2-40B4-BE49-F238E27FC236}">
                <a16:creationId xmlns:a16="http://schemas.microsoft.com/office/drawing/2014/main" id="{DBEF317A-E3F5-46EE-A7A1-FEE934C39CF6}"/>
              </a:ext>
            </a:extLst>
          </p:cNvPr>
          <p:cNvSpPr/>
          <p:nvPr/>
        </p:nvSpPr>
        <p:spPr>
          <a:xfrm>
            <a:off x="6798783" y="2380932"/>
            <a:ext cx="747220" cy="74722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7E43F6D5-3C57-41E3-9182-7E1DD8205BB7}"/>
              </a:ext>
            </a:extLst>
          </p:cNvPr>
          <p:cNvSpPr txBox="1"/>
          <p:nvPr/>
        </p:nvSpPr>
        <p:spPr>
          <a:xfrm>
            <a:off x="45602" y="6609372"/>
            <a:ext cx="2099082" cy="215444"/>
          </a:xfrm>
          <a:prstGeom prst="rect">
            <a:avLst/>
          </a:prstGeom>
          <a:solidFill>
            <a:schemeClr val="bg1"/>
          </a:solidFill>
        </p:spPr>
        <p:txBody>
          <a:bodyPr wrap="square" rtlCol="0">
            <a:spAutoFit/>
          </a:bodyPr>
          <a:lstStyle/>
          <a:p>
            <a:r>
              <a:rPr kumimoji="1" lang="en-US" altLang="ja-JP" sz="800" b="1" dirty="0"/>
              <a:t>※</a:t>
            </a:r>
            <a:r>
              <a:rPr kumimoji="1" lang="ja-JP" altLang="en-US" sz="800" b="1" dirty="0"/>
              <a:t>気象庁</a:t>
            </a:r>
            <a:r>
              <a:rPr kumimoji="1" lang="en-US" altLang="ja-JP" sz="800" b="1" dirty="0"/>
              <a:t>HP</a:t>
            </a:r>
            <a:r>
              <a:rPr kumimoji="1" lang="ja-JP" altLang="en-US" sz="800" b="1" dirty="0"/>
              <a:t>「日々の天気図」より引用</a:t>
            </a:r>
          </a:p>
        </p:txBody>
      </p:sp>
      <p:sp>
        <p:nvSpPr>
          <p:cNvPr id="51" name="四角形: 角を丸くする 15">
            <a:extLst>
              <a:ext uri="{FF2B5EF4-FFF2-40B4-BE49-F238E27FC236}">
                <a16:creationId xmlns:a16="http://schemas.microsoft.com/office/drawing/2014/main" id="{6D2472CF-A50B-4F92-9D6F-BB9A7C40CD16}"/>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イントロ・日本の降雪パターンと濃尾平野の降雪の特徴</a:t>
            </a:r>
          </a:p>
        </p:txBody>
      </p:sp>
      <p:grpSp>
        <p:nvGrpSpPr>
          <p:cNvPr id="4" name="グループ化 3">
            <a:extLst>
              <a:ext uri="{FF2B5EF4-FFF2-40B4-BE49-F238E27FC236}">
                <a16:creationId xmlns:a16="http://schemas.microsoft.com/office/drawing/2014/main" id="{E87F7556-8882-4744-9EA7-320AA1599936}"/>
              </a:ext>
            </a:extLst>
          </p:cNvPr>
          <p:cNvGrpSpPr/>
          <p:nvPr/>
        </p:nvGrpSpPr>
        <p:grpSpPr>
          <a:xfrm>
            <a:off x="232756" y="504283"/>
            <a:ext cx="4265644" cy="5192810"/>
            <a:chOff x="232756" y="504283"/>
            <a:chExt cx="4265644" cy="5192810"/>
          </a:xfrm>
        </p:grpSpPr>
        <p:grpSp>
          <p:nvGrpSpPr>
            <p:cNvPr id="28" name="グループ化 27">
              <a:extLst>
                <a:ext uri="{FF2B5EF4-FFF2-40B4-BE49-F238E27FC236}">
                  <a16:creationId xmlns:a16="http://schemas.microsoft.com/office/drawing/2014/main" id="{C79E060C-48A0-4086-BAEA-307398C3A60C}"/>
                </a:ext>
              </a:extLst>
            </p:cNvPr>
            <p:cNvGrpSpPr/>
            <p:nvPr/>
          </p:nvGrpSpPr>
          <p:grpSpPr>
            <a:xfrm>
              <a:off x="486177" y="953537"/>
              <a:ext cx="3686683" cy="4743556"/>
              <a:chOff x="486177" y="953537"/>
              <a:chExt cx="3686683" cy="4743556"/>
            </a:xfrm>
          </p:grpSpPr>
          <p:sp>
            <p:nvSpPr>
              <p:cNvPr id="30" name="テキスト ボックス 29">
                <a:extLst>
                  <a:ext uri="{FF2B5EF4-FFF2-40B4-BE49-F238E27FC236}">
                    <a16:creationId xmlns:a16="http://schemas.microsoft.com/office/drawing/2014/main" id="{CE2B8D5D-CB07-429F-BFEF-FE13857913BB}"/>
                  </a:ext>
                </a:extLst>
              </p:cNvPr>
              <p:cNvSpPr txBox="1"/>
              <p:nvPr/>
            </p:nvSpPr>
            <p:spPr>
              <a:xfrm>
                <a:off x="1012098" y="5094448"/>
                <a:ext cx="2332016" cy="584774"/>
              </a:xfrm>
              <a:prstGeom prst="rect">
                <a:avLst/>
              </a:prstGeom>
              <a:noFill/>
            </p:spPr>
            <p:txBody>
              <a:bodyPr wrap="square" rtlCol="0">
                <a:spAutoFit/>
              </a:bodyPr>
              <a:lstStyle/>
              <a:p>
                <a:pPr algn="ctr"/>
                <a:r>
                  <a:rPr kumimoji="1" lang="ja-JP" altLang="en-US" sz="3200" b="1" dirty="0"/>
                  <a:t>日本海側</a:t>
                </a:r>
              </a:p>
            </p:txBody>
          </p:sp>
          <p:grpSp>
            <p:nvGrpSpPr>
              <p:cNvPr id="31" name="グループ化 30">
                <a:extLst>
                  <a:ext uri="{FF2B5EF4-FFF2-40B4-BE49-F238E27FC236}">
                    <a16:creationId xmlns:a16="http://schemas.microsoft.com/office/drawing/2014/main" id="{FE64C756-3C4A-4AF7-98F0-473D3D3D4DF8}"/>
                  </a:ext>
                </a:extLst>
              </p:cNvPr>
              <p:cNvGrpSpPr/>
              <p:nvPr/>
            </p:nvGrpSpPr>
            <p:grpSpPr>
              <a:xfrm>
                <a:off x="486177" y="953537"/>
                <a:ext cx="3686683" cy="3711589"/>
                <a:chOff x="156534" y="734785"/>
                <a:chExt cx="2244724" cy="2259891"/>
              </a:xfrm>
            </p:grpSpPr>
            <p:pic>
              <p:nvPicPr>
                <p:cNvPr id="34" name="図 33">
                  <a:extLst>
                    <a:ext uri="{FF2B5EF4-FFF2-40B4-BE49-F238E27FC236}">
                      <a16:creationId xmlns:a16="http://schemas.microsoft.com/office/drawing/2014/main" id="{0AF19906-DE00-42E1-BA59-A2552123D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34" y="734785"/>
                  <a:ext cx="2244724" cy="2259891"/>
                </a:xfrm>
                <a:prstGeom prst="rect">
                  <a:avLst/>
                </a:prstGeom>
              </p:spPr>
            </p:pic>
            <p:grpSp>
              <p:nvGrpSpPr>
                <p:cNvPr id="36" name="グループ化 35">
                  <a:extLst>
                    <a:ext uri="{FF2B5EF4-FFF2-40B4-BE49-F238E27FC236}">
                      <a16:creationId xmlns:a16="http://schemas.microsoft.com/office/drawing/2014/main" id="{96FC4C83-7FEA-43E5-975A-1C37E650EAFC}"/>
                    </a:ext>
                  </a:extLst>
                </p:cNvPr>
                <p:cNvGrpSpPr/>
                <p:nvPr/>
              </p:nvGrpSpPr>
              <p:grpSpPr>
                <a:xfrm>
                  <a:off x="474207" y="871930"/>
                  <a:ext cx="571500" cy="571500"/>
                  <a:chOff x="-1354015" y="633046"/>
                  <a:chExt cx="571500" cy="571500"/>
                </a:xfrm>
              </p:grpSpPr>
              <p:sp>
                <p:nvSpPr>
                  <p:cNvPr id="48" name="楕円 47">
                    <a:extLst>
                      <a:ext uri="{FF2B5EF4-FFF2-40B4-BE49-F238E27FC236}">
                        <a16:creationId xmlns:a16="http://schemas.microsoft.com/office/drawing/2014/main" id="{C54F3E71-C84E-4026-BCB0-8ED5A7D911EB}"/>
                      </a:ext>
                    </a:extLst>
                  </p:cNvPr>
                  <p:cNvSpPr/>
                  <p:nvPr/>
                </p:nvSpPr>
                <p:spPr>
                  <a:xfrm>
                    <a:off x="-1354015" y="633046"/>
                    <a:ext cx="571500" cy="571500"/>
                  </a:xfrm>
                  <a:prstGeom prst="ellipse">
                    <a:avLst/>
                  </a:prstGeom>
                  <a:solidFill>
                    <a:srgbClr val="FF0000">
                      <a:alpha val="51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954FF6E-030A-4AB3-AD54-A674950F19B5}"/>
                      </a:ext>
                    </a:extLst>
                  </p:cNvPr>
                  <p:cNvSpPr txBox="1"/>
                  <p:nvPr/>
                </p:nvSpPr>
                <p:spPr>
                  <a:xfrm>
                    <a:off x="-1151097" y="717771"/>
                    <a:ext cx="173760" cy="281096"/>
                  </a:xfrm>
                  <a:prstGeom prst="rect">
                    <a:avLst/>
                  </a:prstGeom>
                  <a:noFill/>
                </p:spPr>
                <p:txBody>
                  <a:bodyPr wrap="square" rtlCol="0">
                    <a:spAutoFit/>
                  </a:bodyPr>
                  <a:lstStyle/>
                  <a:p>
                    <a:pPr algn="ctr"/>
                    <a:r>
                      <a:rPr kumimoji="1" lang="ja-JP" altLang="en-US" sz="2400" b="1" dirty="0"/>
                      <a:t>高</a:t>
                    </a:r>
                    <a:endParaRPr kumimoji="1" lang="ja-JP" altLang="en-US" sz="1400" b="1" dirty="0"/>
                  </a:p>
                </p:txBody>
              </p:sp>
            </p:grpSp>
            <p:grpSp>
              <p:nvGrpSpPr>
                <p:cNvPr id="37" name="グループ化 36">
                  <a:extLst>
                    <a:ext uri="{FF2B5EF4-FFF2-40B4-BE49-F238E27FC236}">
                      <a16:creationId xmlns:a16="http://schemas.microsoft.com/office/drawing/2014/main" id="{7E3F6265-B270-4DE9-A1FC-E86C24C53226}"/>
                    </a:ext>
                  </a:extLst>
                </p:cNvPr>
                <p:cNvGrpSpPr/>
                <p:nvPr/>
              </p:nvGrpSpPr>
              <p:grpSpPr>
                <a:xfrm>
                  <a:off x="1751118" y="1530759"/>
                  <a:ext cx="571500" cy="571500"/>
                  <a:chOff x="-1432655" y="695257"/>
                  <a:chExt cx="571500" cy="571500"/>
                </a:xfrm>
              </p:grpSpPr>
              <p:sp>
                <p:nvSpPr>
                  <p:cNvPr id="46" name="楕円 45">
                    <a:extLst>
                      <a:ext uri="{FF2B5EF4-FFF2-40B4-BE49-F238E27FC236}">
                        <a16:creationId xmlns:a16="http://schemas.microsoft.com/office/drawing/2014/main" id="{FB9602F7-440F-447B-BE17-B66510BE07A0}"/>
                      </a:ext>
                    </a:extLst>
                  </p:cNvPr>
                  <p:cNvSpPr/>
                  <p:nvPr/>
                </p:nvSpPr>
                <p:spPr>
                  <a:xfrm>
                    <a:off x="-1432655" y="695257"/>
                    <a:ext cx="571500" cy="571500"/>
                  </a:xfrm>
                  <a:prstGeom prst="ellipse">
                    <a:avLst/>
                  </a:prstGeom>
                  <a:solidFill>
                    <a:srgbClr val="00B0F0">
                      <a:alpha val="60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ADC9AAA-9071-4B0C-903C-66061C3D85FE}"/>
                      </a:ext>
                    </a:extLst>
                  </p:cNvPr>
                  <p:cNvSpPr txBox="1"/>
                  <p:nvPr/>
                </p:nvSpPr>
                <p:spPr>
                  <a:xfrm>
                    <a:off x="-1233785" y="840458"/>
                    <a:ext cx="173760" cy="281096"/>
                  </a:xfrm>
                  <a:prstGeom prst="rect">
                    <a:avLst/>
                  </a:prstGeom>
                  <a:noFill/>
                </p:spPr>
                <p:txBody>
                  <a:bodyPr wrap="square" rtlCol="0">
                    <a:spAutoFit/>
                  </a:bodyPr>
                  <a:lstStyle/>
                  <a:p>
                    <a:pPr algn="ctr"/>
                    <a:r>
                      <a:rPr kumimoji="1" lang="ja-JP" altLang="en-US" sz="2400" b="1" dirty="0"/>
                      <a:t>低</a:t>
                    </a:r>
                    <a:endParaRPr kumimoji="1" lang="ja-JP" altLang="en-US" sz="1400" b="1" dirty="0"/>
                  </a:p>
                </p:txBody>
              </p:sp>
            </p:grpSp>
          </p:grpSp>
          <p:pic>
            <p:nvPicPr>
              <p:cNvPr id="32" name="グラフィックス 31" descr="雪の結晶">
                <a:extLst>
                  <a:ext uri="{FF2B5EF4-FFF2-40B4-BE49-F238E27FC236}">
                    <a16:creationId xmlns:a16="http://schemas.microsoft.com/office/drawing/2014/main" id="{F96E24A1-1496-43EB-AA9D-9941A070B6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7700" y="5030399"/>
                <a:ext cx="666694" cy="666694"/>
              </a:xfrm>
              <a:prstGeom prst="rect">
                <a:avLst/>
              </a:prstGeom>
              <a:ln>
                <a:noFill/>
              </a:ln>
              <a:effectLst>
                <a:outerShdw blurRad="44450" dist="27940" dir="5400000" algn="ctr">
                  <a:srgbClr val="000000">
                    <a:alpha val="32000"/>
                  </a:srgbClr>
                </a:outerShdw>
              </a:effectLst>
            </p:spPr>
          </p:pic>
          <p:sp>
            <p:nvSpPr>
              <p:cNvPr id="33" name="矢印: 下 32">
                <a:extLst>
                  <a:ext uri="{FF2B5EF4-FFF2-40B4-BE49-F238E27FC236}">
                    <a16:creationId xmlns:a16="http://schemas.microsoft.com/office/drawing/2014/main" id="{3444F86D-E331-41FA-99EB-EEF48B1FBF90}"/>
                  </a:ext>
                </a:extLst>
              </p:cNvPr>
              <p:cNvSpPr/>
              <p:nvPr/>
            </p:nvSpPr>
            <p:spPr>
              <a:xfrm>
                <a:off x="2036066" y="4741662"/>
                <a:ext cx="586904" cy="35278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テキスト ボックス 51">
              <a:extLst>
                <a:ext uri="{FF2B5EF4-FFF2-40B4-BE49-F238E27FC236}">
                  <a16:creationId xmlns:a16="http://schemas.microsoft.com/office/drawing/2014/main" id="{66B2053F-DDDA-404A-A57F-182B821B6925}"/>
                </a:ext>
              </a:extLst>
            </p:cNvPr>
            <p:cNvSpPr txBox="1"/>
            <p:nvPr/>
          </p:nvSpPr>
          <p:spPr>
            <a:xfrm>
              <a:off x="232756" y="504283"/>
              <a:ext cx="4265644" cy="461665"/>
            </a:xfrm>
            <a:prstGeom prst="rect">
              <a:avLst/>
            </a:prstGeom>
            <a:noFill/>
          </p:spPr>
          <p:txBody>
            <a:bodyPr wrap="square" rtlCol="0">
              <a:spAutoFit/>
            </a:bodyPr>
            <a:lstStyle/>
            <a:p>
              <a:r>
                <a:rPr kumimoji="1" lang="ja-JP" altLang="en-US" sz="2400" b="1" u="sng" dirty="0"/>
                <a:t>●西高東低の冬型の気圧配置</a:t>
              </a:r>
            </a:p>
          </p:txBody>
        </p:sp>
      </p:grpSp>
      <p:sp>
        <p:nvSpPr>
          <p:cNvPr id="26" name="テキスト ボックス 25">
            <a:extLst>
              <a:ext uri="{FF2B5EF4-FFF2-40B4-BE49-F238E27FC236}">
                <a16:creationId xmlns:a16="http://schemas.microsoft.com/office/drawing/2014/main" id="{DDFFA3D3-DFCD-4674-B0B0-700190399094}"/>
              </a:ext>
            </a:extLst>
          </p:cNvPr>
          <p:cNvSpPr txBox="1"/>
          <p:nvPr/>
        </p:nvSpPr>
        <p:spPr>
          <a:xfrm>
            <a:off x="8451978" y="0"/>
            <a:ext cx="763597" cy="369332"/>
          </a:xfrm>
          <a:prstGeom prst="rect">
            <a:avLst/>
          </a:prstGeom>
          <a:noFill/>
        </p:spPr>
        <p:txBody>
          <a:bodyPr wrap="square" rtlCol="0">
            <a:spAutoFit/>
          </a:bodyPr>
          <a:lstStyle/>
          <a:p>
            <a:r>
              <a:rPr kumimoji="1" lang="en-US" altLang="ja-JP" dirty="0"/>
              <a:t>3/23</a:t>
            </a:r>
            <a:endParaRPr kumimoji="1" lang="ja-JP" altLang="en-US" dirty="0"/>
          </a:p>
        </p:txBody>
      </p:sp>
    </p:spTree>
    <p:custDataLst>
      <p:tags r:id="rId1"/>
    </p:custDataLst>
    <p:extLst>
      <p:ext uri="{BB962C8B-B14F-4D97-AF65-F5344CB8AC3E}">
        <p14:creationId xmlns:p14="http://schemas.microsoft.com/office/powerpoint/2010/main" val="4230918790"/>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5" y="424271"/>
            <a:ext cx="3041705" cy="3084049"/>
          </a:xfrm>
          <a:prstGeom prst="rect">
            <a:avLst/>
          </a:prstGeom>
        </p:spPr>
      </p:pic>
      <p:sp>
        <p:nvSpPr>
          <p:cNvPr id="2" name="四角形: 角を丸くする 15">
            <a:extLst>
              <a:ext uri="{FF2B5EF4-FFF2-40B4-BE49-F238E27FC236}">
                <a16:creationId xmlns:a16="http://schemas.microsoft.com/office/drawing/2014/main" id="{D84C7E26-BD0B-4FE9-B77C-A870E004566E}"/>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最近の降雪事例との整合性</a:t>
            </a:r>
          </a:p>
        </p:txBody>
      </p:sp>
      <p:sp>
        <p:nvSpPr>
          <p:cNvPr id="55" name="テキスト ボックス 54">
            <a:extLst>
              <a:ext uri="{FF2B5EF4-FFF2-40B4-BE49-F238E27FC236}">
                <a16:creationId xmlns:a16="http://schemas.microsoft.com/office/drawing/2014/main" id="{B71083BA-A4AE-407C-97AA-B8E2E81EE0BB}"/>
              </a:ext>
            </a:extLst>
          </p:cNvPr>
          <p:cNvSpPr txBox="1"/>
          <p:nvPr/>
        </p:nvSpPr>
        <p:spPr>
          <a:xfrm>
            <a:off x="40295" y="451549"/>
            <a:ext cx="2220027" cy="400110"/>
          </a:xfrm>
          <a:prstGeom prst="rect">
            <a:avLst/>
          </a:prstGeom>
          <a:solidFill>
            <a:schemeClr val="bg1">
              <a:lumMod val="95000"/>
            </a:schemeClr>
          </a:solidFill>
          <a:ln w="19050">
            <a:solidFill>
              <a:schemeClr val="tx1"/>
            </a:solidFill>
          </a:ln>
        </p:spPr>
        <p:txBody>
          <a:bodyPr wrap="square" rtlCol="0">
            <a:spAutoFit/>
          </a:bodyPr>
          <a:lstStyle/>
          <a:p>
            <a:r>
              <a:rPr kumimoji="1" lang="en-US" altLang="ja-JP" sz="2000" b="1" dirty="0"/>
              <a:t>2017</a:t>
            </a:r>
            <a:r>
              <a:rPr kumimoji="1" lang="ja-JP" altLang="en-US" sz="2000" b="1" dirty="0"/>
              <a:t>年</a:t>
            </a:r>
            <a:r>
              <a:rPr kumimoji="1" lang="en-US" altLang="ja-JP" sz="2000" b="1" dirty="0"/>
              <a:t>1</a:t>
            </a:r>
            <a:r>
              <a:rPr kumimoji="1" lang="ja-JP" altLang="en-US" sz="2000" b="1" dirty="0"/>
              <a:t>月</a:t>
            </a:r>
            <a:r>
              <a:rPr kumimoji="1" lang="en-US" altLang="ja-JP" sz="2000" b="1" dirty="0"/>
              <a:t>14-16</a:t>
            </a:r>
            <a:r>
              <a:rPr kumimoji="1" lang="ja-JP" altLang="en-US" sz="2000" b="1" dirty="0"/>
              <a:t>日</a:t>
            </a:r>
          </a:p>
        </p:txBody>
      </p:sp>
      <p:grpSp>
        <p:nvGrpSpPr>
          <p:cNvPr id="57" name="グループ化 56">
            <a:extLst>
              <a:ext uri="{FF2B5EF4-FFF2-40B4-BE49-F238E27FC236}">
                <a16:creationId xmlns:a16="http://schemas.microsoft.com/office/drawing/2014/main" id="{E605EF67-F170-4BE5-98B3-DBAF9B7533DE}"/>
              </a:ext>
            </a:extLst>
          </p:cNvPr>
          <p:cNvGrpSpPr/>
          <p:nvPr/>
        </p:nvGrpSpPr>
        <p:grpSpPr>
          <a:xfrm>
            <a:off x="3082000" y="525658"/>
            <a:ext cx="7487765" cy="647338"/>
            <a:chOff x="3188913" y="2696944"/>
            <a:chExt cx="7487765" cy="647338"/>
          </a:xfrm>
        </p:grpSpPr>
        <p:grpSp>
          <p:nvGrpSpPr>
            <p:cNvPr id="58" name="グループ化 57">
              <a:extLst>
                <a:ext uri="{FF2B5EF4-FFF2-40B4-BE49-F238E27FC236}">
                  <a16:creationId xmlns:a16="http://schemas.microsoft.com/office/drawing/2014/main" id="{F5AC000D-56F2-4AAB-98CB-337781BA36C7}"/>
                </a:ext>
              </a:extLst>
            </p:cNvPr>
            <p:cNvGrpSpPr/>
            <p:nvPr/>
          </p:nvGrpSpPr>
          <p:grpSpPr>
            <a:xfrm>
              <a:off x="3188913" y="2696944"/>
              <a:ext cx="7487765" cy="647338"/>
              <a:chOff x="103204" y="542525"/>
              <a:chExt cx="6710597" cy="552586"/>
            </a:xfrm>
          </p:grpSpPr>
          <p:grpSp>
            <p:nvGrpSpPr>
              <p:cNvPr id="60" name="グループ化 59"/>
              <p:cNvGrpSpPr/>
              <p:nvPr/>
            </p:nvGrpSpPr>
            <p:grpSpPr>
              <a:xfrm>
                <a:off x="103204" y="542525"/>
                <a:ext cx="6710597" cy="552586"/>
                <a:chOff x="71717" y="3691553"/>
                <a:chExt cx="3787005" cy="311842"/>
              </a:xfrm>
            </p:grpSpPr>
            <p:sp>
              <p:nvSpPr>
                <p:cNvPr id="62" name="正方形/長方形 61"/>
                <p:cNvSpPr/>
                <p:nvPr/>
              </p:nvSpPr>
              <p:spPr>
                <a:xfrm>
                  <a:off x="1297332" y="3904833"/>
                  <a:ext cx="2561390" cy="98562"/>
                </a:xfrm>
                <a:prstGeom prst="rect">
                  <a:avLst/>
                </a:prstGeom>
              </p:spPr>
              <p:txBody>
                <a:bodyPr wrap="square">
                  <a:spAutoFit/>
                </a:bodyPr>
                <a:lstStyle/>
                <a:p>
                  <a:r>
                    <a:rPr lang="ja-JP" altLang="en-US" sz="800" dirty="0"/>
                    <a:t>http://www.sankei.com/life/news/170115/lif1701150039-n1.html</a:t>
                  </a:r>
                </a:p>
              </p:txBody>
            </p:sp>
            <p:pic>
              <p:nvPicPr>
                <p:cNvPr id="63" name="図 62"/>
                <p:cNvPicPr>
                  <a:picLocks noChangeAspect="1"/>
                </p:cNvPicPr>
                <p:nvPr/>
              </p:nvPicPr>
              <p:blipFill rotWithShape="1">
                <a:blip r:embed="rId4"/>
                <a:srcRect l="11691" t="14575" r="70515" b="80541"/>
                <a:stretch/>
              </p:blipFill>
              <p:spPr>
                <a:xfrm>
                  <a:off x="71717" y="3691553"/>
                  <a:ext cx="2693894" cy="207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cxnSp>
            <p:nvCxnSpPr>
              <p:cNvPr id="61" name="直線コネクタ 60">
                <a:extLst>
                  <a:ext uri="{FF2B5EF4-FFF2-40B4-BE49-F238E27FC236}">
                    <a16:creationId xmlns:a16="http://schemas.microsoft.com/office/drawing/2014/main" id="{D6986B6E-8FD1-4F9A-9166-BF717D43380E}"/>
                  </a:ext>
                </a:extLst>
              </p:cNvPr>
              <p:cNvCxnSpPr>
                <a:cxnSpLocks/>
              </p:cNvCxnSpPr>
              <p:nvPr/>
            </p:nvCxnSpPr>
            <p:spPr>
              <a:xfrm>
                <a:off x="1245297" y="737937"/>
                <a:ext cx="3753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9" name="直線コネクタ 58">
              <a:extLst>
                <a:ext uri="{FF2B5EF4-FFF2-40B4-BE49-F238E27FC236}">
                  <a16:creationId xmlns:a16="http://schemas.microsoft.com/office/drawing/2014/main" id="{405726C3-C14A-4B25-B369-A11C4CCC08BA}"/>
                </a:ext>
              </a:extLst>
            </p:cNvPr>
            <p:cNvCxnSpPr>
              <a:cxnSpLocks/>
              <a:endCxn id="63" idx="3"/>
            </p:cNvCxnSpPr>
            <p:nvPr/>
          </p:nvCxnSpPr>
          <p:spPr>
            <a:xfrm flipV="1">
              <a:off x="6726803" y="2912796"/>
              <a:ext cx="1788547" cy="1306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40295" y="3605444"/>
            <a:ext cx="3978193" cy="3252556"/>
            <a:chOff x="2990094" y="701576"/>
            <a:chExt cx="3978193" cy="3252556"/>
          </a:xfrm>
        </p:grpSpPr>
        <p:grpSp>
          <p:nvGrpSpPr>
            <p:cNvPr id="41" name="グループ化 40">
              <a:extLst>
                <a:ext uri="{FF2B5EF4-FFF2-40B4-BE49-F238E27FC236}">
                  <a16:creationId xmlns:a16="http://schemas.microsoft.com/office/drawing/2014/main" id="{1DE20154-D1B6-4286-8021-B0597D655CBD}"/>
                </a:ext>
              </a:extLst>
            </p:cNvPr>
            <p:cNvGrpSpPr/>
            <p:nvPr/>
          </p:nvGrpSpPr>
          <p:grpSpPr>
            <a:xfrm>
              <a:off x="3090440" y="711486"/>
              <a:ext cx="3877847" cy="3242646"/>
              <a:chOff x="-71933" y="963737"/>
              <a:chExt cx="4572000" cy="3823096"/>
            </a:xfrm>
          </p:grpSpPr>
          <p:grpSp>
            <p:nvGrpSpPr>
              <p:cNvPr id="42" name="グループ化 41">
                <a:extLst>
                  <a:ext uri="{FF2B5EF4-FFF2-40B4-BE49-F238E27FC236}">
                    <a16:creationId xmlns:a16="http://schemas.microsoft.com/office/drawing/2014/main" id="{AF44A478-7A74-4018-AD11-6A1D18CA6A13}"/>
                  </a:ext>
                </a:extLst>
              </p:cNvPr>
              <p:cNvGrpSpPr/>
              <p:nvPr/>
            </p:nvGrpSpPr>
            <p:grpSpPr>
              <a:xfrm>
                <a:off x="0" y="963737"/>
                <a:ext cx="3395943" cy="3707681"/>
                <a:chOff x="3530071" y="514650"/>
                <a:chExt cx="3920965" cy="4280898"/>
              </a:xfrm>
            </p:grpSpPr>
            <p:pic>
              <p:nvPicPr>
                <p:cNvPr id="44" name="図 43">
                  <a:extLst>
                    <a:ext uri="{FF2B5EF4-FFF2-40B4-BE49-F238E27FC236}">
                      <a16:creationId xmlns:a16="http://schemas.microsoft.com/office/drawing/2014/main" id="{F7852D28-6080-4C80-9EB7-9BB633B71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0071" y="514650"/>
                  <a:ext cx="2582630" cy="3433723"/>
                </a:xfrm>
                <a:prstGeom prst="rect">
                  <a:avLst/>
                </a:prstGeom>
              </p:spPr>
            </p:pic>
            <p:pic>
              <p:nvPicPr>
                <p:cNvPr id="47" name="図 46">
                  <a:extLst>
                    <a:ext uri="{FF2B5EF4-FFF2-40B4-BE49-F238E27FC236}">
                      <a16:creationId xmlns:a16="http://schemas.microsoft.com/office/drawing/2014/main" id="{FAD078B1-599D-4030-BA1C-40BA6FEB04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2701" y="514650"/>
                  <a:ext cx="977925" cy="3459411"/>
                </a:xfrm>
                <a:prstGeom prst="rect">
                  <a:avLst/>
                </a:prstGeom>
              </p:spPr>
            </p:pic>
            <p:sp>
              <p:nvSpPr>
                <p:cNvPr id="48" name="テキスト ボックス 47">
                  <a:extLst>
                    <a:ext uri="{FF2B5EF4-FFF2-40B4-BE49-F238E27FC236}">
                      <a16:creationId xmlns:a16="http://schemas.microsoft.com/office/drawing/2014/main" id="{9CF5D4D7-C4EC-412F-9FDA-2F3A218D55D1}"/>
                    </a:ext>
                  </a:extLst>
                </p:cNvPr>
                <p:cNvSpPr txBox="1"/>
                <p:nvPr/>
              </p:nvSpPr>
              <p:spPr>
                <a:xfrm>
                  <a:off x="4812682" y="3836077"/>
                  <a:ext cx="2638354" cy="959471"/>
                </a:xfrm>
                <a:prstGeom prst="rect">
                  <a:avLst/>
                </a:prstGeom>
                <a:noFill/>
              </p:spPr>
              <p:txBody>
                <a:bodyPr wrap="square" rtlCol="0">
                  <a:spAutoFit/>
                </a:bodyPr>
                <a:lstStyle/>
                <a:p>
                  <a:r>
                    <a:rPr lang="ja-JP" altLang="en-US" sz="2000" b="1" dirty="0"/>
                    <a:t>四日市</a:t>
                  </a:r>
                  <a:endParaRPr lang="en-US" altLang="ja-JP" sz="2000" b="1" dirty="0"/>
                </a:p>
                <a:p>
                  <a:r>
                    <a:rPr lang="en-US" altLang="ja-JP" sz="2000" b="1" dirty="0"/>
                    <a:t>30</a:t>
                  </a:r>
                  <a:r>
                    <a:rPr lang="ja-JP" altLang="en-US" sz="2000" b="1" dirty="0"/>
                    <a:t>～</a:t>
                  </a:r>
                  <a:r>
                    <a:rPr lang="en-US" altLang="ja-JP" sz="2000" b="1" dirty="0"/>
                    <a:t>40</a:t>
                  </a:r>
                  <a:r>
                    <a:rPr lang="ja-JP" altLang="en-US" sz="2000" b="1" dirty="0"/>
                    <a:t>㎝</a:t>
                  </a:r>
                  <a:endParaRPr lang="ja-JP" altLang="en-US" sz="1600" b="1" dirty="0"/>
                </a:p>
              </p:txBody>
            </p:sp>
          </p:grpSp>
          <p:sp>
            <p:nvSpPr>
              <p:cNvPr id="43" name="正方形/長方形 42">
                <a:extLst>
                  <a:ext uri="{FF2B5EF4-FFF2-40B4-BE49-F238E27FC236}">
                    <a16:creationId xmlns:a16="http://schemas.microsoft.com/office/drawing/2014/main" id="{34A95109-B6ED-4958-B7CE-A8EC911C7E63}"/>
                  </a:ext>
                </a:extLst>
              </p:cNvPr>
              <p:cNvSpPr/>
              <p:nvPr/>
            </p:nvSpPr>
            <p:spPr>
              <a:xfrm>
                <a:off x="-71933" y="4556001"/>
                <a:ext cx="4572000" cy="230832"/>
              </a:xfrm>
              <a:prstGeom prst="rect">
                <a:avLst/>
              </a:prstGeom>
            </p:spPr>
            <p:txBody>
              <a:bodyPr>
                <a:spAutoFit/>
              </a:bodyPr>
              <a:lstStyle/>
              <a:p>
                <a:r>
                  <a:rPr lang="ja-JP" altLang="en-US" sz="900" dirty="0">
                    <a:ea typeface="游明朝" panose="02020400000000000000" pitchFamily="18" charset="-128"/>
                    <a:cs typeface="Times New Roman" panose="02020603050405020304" pitchFamily="18" charset="0"/>
                  </a:rPr>
                  <a:t>（</a:t>
                </a:r>
                <a:r>
                  <a:rPr lang="ja-JP" altLang="ja-JP" sz="900" dirty="0">
                    <a:ea typeface="游明朝" panose="02020400000000000000" pitchFamily="18" charset="-128"/>
                    <a:cs typeface="Times New Roman" panose="02020603050405020304" pitchFamily="18" charset="0"/>
                  </a:rPr>
                  <a:t>新潟県準リアルタイム積雪深分布</a:t>
                </a:r>
                <a:r>
                  <a:rPr lang="en-US" altLang="ja-JP" sz="900" dirty="0">
                    <a:ea typeface="游明朝" panose="02020400000000000000" pitchFamily="18" charset="-128"/>
                    <a:cs typeface="Times New Roman" panose="02020603050405020304" pitchFamily="18" charset="0"/>
                  </a:rPr>
                  <a:t>HP</a:t>
                </a:r>
                <a:r>
                  <a:rPr lang="ja-JP" altLang="ja-JP" sz="900" dirty="0">
                    <a:ea typeface="游明朝" panose="02020400000000000000" pitchFamily="18" charset="-128"/>
                    <a:cs typeface="Times New Roman" panose="02020603050405020304" pitchFamily="18" charset="0"/>
                  </a:rPr>
                  <a:t>より引用，一部拡大）</a:t>
                </a:r>
                <a:endParaRPr lang="ja-JP" altLang="en-US" sz="900" dirty="0"/>
              </a:p>
            </p:txBody>
          </p:sp>
        </p:grpSp>
        <p:cxnSp>
          <p:nvCxnSpPr>
            <p:cNvPr id="56" name="直線矢印コネクタ 55">
              <a:extLst>
                <a:ext uri="{FF2B5EF4-FFF2-40B4-BE49-F238E27FC236}">
                  <a16:creationId xmlns:a16="http://schemas.microsoft.com/office/drawing/2014/main" id="{E86AF1F5-7954-4348-9414-EF734C6844EB}"/>
                </a:ext>
              </a:extLst>
            </p:cNvPr>
            <p:cNvCxnSpPr>
              <a:cxnSpLocks/>
            </p:cNvCxnSpPr>
            <p:nvPr/>
          </p:nvCxnSpPr>
          <p:spPr>
            <a:xfrm flipV="1">
              <a:off x="4259484" y="2256138"/>
              <a:ext cx="14620" cy="895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B71083BA-A4AE-407C-97AA-B8E2E81EE0BB}"/>
                </a:ext>
              </a:extLst>
            </p:cNvPr>
            <p:cNvSpPr txBox="1"/>
            <p:nvPr/>
          </p:nvSpPr>
          <p:spPr>
            <a:xfrm>
              <a:off x="2990094" y="701576"/>
              <a:ext cx="2014276" cy="400110"/>
            </a:xfrm>
            <a:prstGeom prst="rect">
              <a:avLst/>
            </a:prstGeom>
            <a:noFill/>
            <a:ln w="19050">
              <a:noFill/>
            </a:ln>
          </p:spPr>
          <p:txBody>
            <a:bodyPr wrap="square" rtlCol="0">
              <a:spAutoFit/>
            </a:bodyPr>
            <a:lstStyle/>
            <a:p>
              <a:r>
                <a:rPr kumimoji="1" lang="en-US" altLang="ja-JP" sz="2000" b="1" dirty="0"/>
                <a:t>16</a:t>
              </a:r>
              <a:r>
                <a:rPr kumimoji="1" lang="ja-JP" altLang="en-US" sz="2000" b="1" dirty="0"/>
                <a:t>日積雪深</a:t>
              </a:r>
              <a:r>
                <a:rPr kumimoji="1" lang="en-US" altLang="ja-JP" sz="2000" b="1" dirty="0"/>
                <a:t>(cm)</a:t>
              </a:r>
              <a:endParaRPr kumimoji="1" lang="ja-JP" altLang="en-US" sz="2000" b="1" dirty="0"/>
            </a:p>
          </p:txBody>
        </p:sp>
      </p:grpSp>
      <p:sp>
        <p:nvSpPr>
          <p:cNvPr id="65" name="テキスト ボックス 64">
            <a:extLst>
              <a:ext uri="{FF2B5EF4-FFF2-40B4-BE49-F238E27FC236}">
                <a16:creationId xmlns:a16="http://schemas.microsoft.com/office/drawing/2014/main" id="{9B135353-DF82-469E-A00C-7B7701DA3100}"/>
              </a:ext>
            </a:extLst>
          </p:cNvPr>
          <p:cNvSpPr txBox="1"/>
          <p:nvPr/>
        </p:nvSpPr>
        <p:spPr>
          <a:xfrm>
            <a:off x="68564" y="3199547"/>
            <a:ext cx="1075297" cy="200055"/>
          </a:xfrm>
          <a:prstGeom prst="rect">
            <a:avLst/>
          </a:prstGeom>
          <a:solidFill>
            <a:schemeClr val="bg1"/>
          </a:solidFill>
        </p:spPr>
        <p:txBody>
          <a:bodyPr wrap="square" rtlCol="0">
            <a:spAutoFit/>
          </a:bodyPr>
          <a:lstStyle/>
          <a:p>
            <a:r>
              <a:rPr kumimoji="1" lang="en-US" altLang="ja-JP" sz="700" b="1" dirty="0"/>
              <a:t>※</a:t>
            </a:r>
            <a:r>
              <a:rPr kumimoji="1" lang="ja-JP" altLang="en-US" sz="700" b="1" dirty="0"/>
              <a:t>気象庁日々の天気図</a:t>
            </a:r>
          </a:p>
        </p:txBody>
      </p:sp>
      <p:grpSp>
        <p:nvGrpSpPr>
          <p:cNvPr id="16" name="グループ化 15"/>
          <p:cNvGrpSpPr/>
          <p:nvPr/>
        </p:nvGrpSpPr>
        <p:grpSpPr>
          <a:xfrm>
            <a:off x="3562215" y="1244047"/>
            <a:ext cx="5223977" cy="4367512"/>
            <a:chOff x="3313515" y="1691820"/>
            <a:chExt cx="5223977" cy="4367512"/>
          </a:xfrm>
        </p:grpSpPr>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t="4782" r="9897"/>
            <a:stretch/>
          </p:blipFill>
          <p:spPr>
            <a:xfrm>
              <a:off x="3313515" y="2082629"/>
              <a:ext cx="4677951" cy="3976703"/>
            </a:xfrm>
            <a:prstGeom prst="rect">
              <a:avLst/>
            </a:prstGeom>
          </p:spPr>
        </p:pic>
        <p:pic>
          <p:nvPicPr>
            <p:cNvPr id="66" name="図 65"/>
            <p:cNvPicPr>
              <a:picLocks noChangeAspect="1"/>
            </p:cNvPicPr>
            <p:nvPr/>
          </p:nvPicPr>
          <p:blipFill rotWithShape="1">
            <a:blip r:embed="rId7" cstate="print">
              <a:extLst>
                <a:ext uri="{28A0092B-C50C-407E-A947-70E740481C1C}">
                  <a14:useLocalDpi xmlns:a14="http://schemas.microsoft.com/office/drawing/2010/main" val="0"/>
                </a:ext>
              </a:extLst>
            </a:blip>
            <a:srcRect l="93698" t="20950" r="-358" b="19119"/>
            <a:stretch/>
          </p:blipFill>
          <p:spPr>
            <a:xfrm>
              <a:off x="8005056" y="2082629"/>
              <a:ext cx="532436" cy="3854370"/>
            </a:xfrm>
            <a:prstGeom prst="rect">
              <a:avLst/>
            </a:prstGeom>
          </p:spPr>
        </p:pic>
        <p:sp>
          <p:nvSpPr>
            <p:cNvPr id="67" name="テキスト ボックス 66">
              <a:extLst>
                <a:ext uri="{FF2B5EF4-FFF2-40B4-BE49-F238E27FC236}">
                  <a16:creationId xmlns:a16="http://schemas.microsoft.com/office/drawing/2014/main" id="{7E9A2E4E-1D73-41F8-B110-52D9511315F4}"/>
                </a:ext>
              </a:extLst>
            </p:cNvPr>
            <p:cNvSpPr txBox="1"/>
            <p:nvPr/>
          </p:nvSpPr>
          <p:spPr>
            <a:xfrm>
              <a:off x="4596631" y="1691820"/>
              <a:ext cx="2614397" cy="400110"/>
            </a:xfrm>
            <a:prstGeom prst="rect">
              <a:avLst/>
            </a:prstGeom>
            <a:solidFill>
              <a:schemeClr val="bg1"/>
            </a:solidFill>
          </p:spPr>
          <p:txBody>
            <a:bodyPr wrap="square" rtlCol="0">
              <a:spAutoFit/>
            </a:bodyPr>
            <a:lstStyle/>
            <a:p>
              <a:r>
                <a:rPr kumimoji="1" lang="en-US" altLang="ja-JP" sz="2000" b="1" u="sng" dirty="0"/>
                <a:t>SST</a:t>
              </a:r>
              <a:r>
                <a:rPr kumimoji="1" lang="ja-JP" altLang="en-US" sz="2000" b="1" u="sng" dirty="0"/>
                <a:t>気候値偏差</a:t>
              </a:r>
              <a:r>
                <a:rPr kumimoji="1" lang="en-US" altLang="ja-JP" sz="2000" b="1" u="sng" dirty="0"/>
                <a:t>(</a:t>
              </a:r>
              <a:r>
                <a:rPr kumimoji="1" lang="ja-JP" altLang="en-US" sz="2000" b="1" u="sng" dirty="0"/>
                <a:t>℃</a:t>
              </a:r>
              <a:r>
                <a:rPr kumimoji="1" lang="en-US" altLang="ja-JP" sz="2000" b="1" u="sng" dirty="0"/>
                <a:t>)</a:t>
              </a:r>
            </a:p>
          </p:txBody>
        </p:sp>
      </p:grpSp>
      <p:grpSp>
        <p:nvGrpSpPr>
          <p:cNvPr id="20" name="グループ化 19"/>
          <p:cNvGrpSpPr/>
          <p:nvPr/>
        </p:nvGrpSpPr>
        <p:grpSpPr>
          <a:xfrm>
            <a:off x="4356361" y="5652788"/>
            <a:ext cx="3377012" cy="505574"/>
            <a:chOff x="3996061" y="5611559"/>
            <a:chExt cx="3377012" cy="505574"/>
          </a:xfrm>
          <a:solidFill>
            <a:schemeClr val="accent2">
              <a:lumMod val="20000"/>
              <a:lumOff val="80000"/>
            </a:schemeClr>
          </a:solidFill>
        </p:grpSpPr>
        <p:sp>
          <p:nvSpPr>
            <p:cNvPr id="68" name="正方形/長方形 67">
              <a:extLst>
                <a:ext uri="{FF2B5EF4-FFF2-40B4-BE49-F238E27FC236}">
                  <a16:creationId xmlns:a16="http://schemas.microsoft.com/office/drawing/2014/main" id="{44DFCB9C-554D-4678-8025-6E81517151E3}"/>
                </a:ext>
              </a:extLst>
            </p:cNvPr>
            <p:cNvSpPr/>
            <p:nvPr/>
          </p:nvSpPr>
          <p:spPr>
            <a:xfrm>
              <a:off x="3996061" y="5611559"/>
              <a:ext cx="3377012" cy="505574"/>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98315438-5242-45A0-830E-4FAEF357707A}"/>
                </a:ext>
              </a:extLst>
            </p:cNvPr>
            <p:cNvSpPr txBox="1"/>
            <p:nvPr/>
          </p:nvSpPr>
          <p:spPr>
            <a:xfrm>
              <a:off x="4128462" y="5667880"/>
              <a:ext cx="3244611" cy="400110"/>
            </a:xfrm>
            <a:prstGeom prst="rect">
              <a:avLst/>
            </a:prstGeom>
            <a:grpFill/>
            <a:ln w="28575">
              <a:noFill/>
            </a:ln>
          </p:spPr>
          <p:txBody>
            <a:bodyPr wrap="square" rtlCol="0">
              <a:spAutoFit/>
            </a:bodyPr>
            <a:lstStyle/>
            <a:p>
              <a:r>
                <a:rPr kumimoji="1" lang="ja-JP" altLang="en-US" sz="2000" b="1" dirty="0"/>
                <a:t>今回の主張と整合性がある</a:t>
              </a:r>
              <a:endParaRPr kumimoji="1" lang="en-US" altLang="ja-JP" sz="2000" b="1" dirty="0"/>
            </a:p>
          </p:txBody>
        </p:sp>
      </p:grpSp>
      <p:sp>
        <p:nvSpPr>
          <p:cNvPr id="7" name="テキスト ボックス 6">
            <a:extLst>
              <a:ext uri="{FF2B5EF4-FFF2-40B4-BE49-F238E27FC236}">
                <a16:creationId xmlns:a16="http://schemas.microsoft.com/office/drawing/2014/main" id="{A2FAD8C3-562E-40EA-98E3-3B5B8C7EBDAE}"/>
              </a:ext>
            </a:extLst>
          </p:cNvPr>
          <p:cNvSpPr txBox="1"/>
          <p:nvPr/>
        </p:nvSpPr>
        <p:spPr>
          <a:xfrm>
            <a:off x="68564" y="49245"/>
            <a:ext cx="1493536" cy="338554"/>
          </a:xfrm>
          <a:prstGeom prst="rect">
            <a:avLst/>
          </a:prstGeom>
          <a:noFill/>
        </p:spPr>
        <p:txBody>
          <a:bodyPr wrap="square" rtlCol="0">
            <a:spAutoFit/>
          </a:bodyPr>
          <a:lstStyle/>
          <a:p>
            <a:r>
              <a:rPr kumimoji="1" lang="ja-JP" altLang="en-US" sz="1600" dirty="0"/>
              <a:t>予備スライド</a:t>
            </a:r>
          </a:p>
        </p:txBody>
      </p:sp>
    </p:spTree>
    <p:extLst>
      <p:ext uri="{BB962C8B-B14F-4D97-AF65-F5344CB8AC3E}">
        <p14:creationId xmlns:p14="http://schemas.microsoft.com/office/powerpoint/2010/main" val="4071508868"/>
      </p:ext>
    </p:extLst>
  </p:cSld>
  <p:clrMapOvr>
    <a:masterClrMapping/>
  </p:clrMapOvr>
  <mc:AlternateContent xmlns:mc="http://schemas.openxmlformats.org/markup-compatibility/2006" xmlns:p14="http://schemas.microsoft.com/office/powerpoint/2010/main">
    <mc:Choice Requires="p14">
      <p:transition spd="slow" p14:dur="2000" advTm="117315"/>
    </mc:Choice>
    <mc:Fallback xmlns="">
      <p:transition spd="slow" advTm="11731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3"/>
          <a:stretch>
            <a:fillRect/>
          </a:stretch>
        </p:blipFill>
        <p:spPr>
          <a:xfrm>
            <a:off x="4570476" y="3568525"/>
            <a:ext cx="3048" cy="3048"/>
          </a:xfrm>
          <a:prstGeom prst="rect">
            <a:avLst/>
          </a:prstGeom>
        </p:spPr>
      </p:pic>
      <p:sp>
        <p:nvSpPr>
          <p:cNvPr id="20" name="四角形: 角を丸くする 19">
            <a:extLst>
              <a:ext uri="{FF2B5EF4-FFF2-40B4-BE49-F238E27FC236}">
                <a16:creationId xmlns:a16="http://schemas.microsoft.com/office/drawing/2014/main" id="{3C74EA11-4C31-4D64-A438-7FB3ED469039}"/>
              </a:ext>
            </a:extLst>
          </p:cNvPr>
          <p:cNvSpPr/>
          <p:nvPr/>
        </p:nvSpPr>
        <p:spPr>
          <a:xfrm>
            <a:off x="76563" y="6560381"/>
            <a:ext cx="2264735" cy="313865"/>
          </a:xfrm>
          <a:prstGeom prst="roundRect">
            <a:avLst>
              <a:gd name="adj" fmla="val 8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ysClr val="windowText" lastClr="000000"/>
                </a:solidFill>
              </a:rPr>
              <a:t>※</a:t>
            </a:r>
            <a:r>
              <a:rPr kumimoji="1" lang="ja-JP" altLang="en-US" sz="1200" dirty="0">
                <a:solidFill>
                  <a:sysClr val="windowText" lastClr="000000"/>
                </a:solidFill>
              </a:rPr>
              <a:t>斜線：信頼係数</a:t>
            </a:r>
            <a:r>
              <a:rPr kumimoji="1" lang="en-US" altLang="ja-JP" sz="1200" dirty="0">
                <a:solidFill>
                  <a:sysClr val="windowText" lastClr="000000"/>
                </a:solidFill>
              </a:rPr>
              <a:t>95%</a:t>
            </a:r>
            <a:r>
              <a:rPr kumimoji="1" lang="ja-JP" altLang="en-US" sz="1200" dirty="0">
                <a:solidFill>
                  <a:sysClr val="windowText" lastClr="000000"/>
                </a:solidFill>
              </a:rPr>
              <a:t>以上</a:t>
            </a:r>
            <a:endParaRPr kumimoji="1" lang="en-US" altLang="ja-JP" sz="1200" dirty="0">
              <a:solidFill>
                <a:sysClr val="windowText" lastClr="000000"/>
              </a:solidFill>
            </a:endParaRPr>
          </a:p>
        </p:txBody>
      </p:sp>
      <p:sp>
        <p:nvSpPr>
          <p:cNvPr id="30" name="四角形: 角を丸くする 29">
            <a:extLst>
              <a:ext uri="{FF2B5EF4-FFF2-40B4-BE49-F238E27FC236}">
                <a16:creationId xmlns:a16="http://schemas.microsoft.com/office/drawing/2014/main" id="{47DCC9A3-A39E-4452-A687-9B339911CAD9}"/>
              </a:ext>
            </a:extLst>
          </p:cNvPr>
          <p:cNvSpPr/>
          <p:nvPr/>
        </p:nvSpPr>
        <p:spPr>
          <a:xfrm>
            <a:off x="12013" y="-8089"/>
            <a:ext cx="9144000" cy="450420"/>
          </a:xfrm>
          <a:prstGeom prst="roundRect">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ysClr val="windowText" lastClr="000000"/>
                </a:solidFill>
              </a:rPr>
              <a:t>降雪の有無による合成図偏差（ありーなし）</a:t>
            </a:r>
          </a:p>
        </p:txBody>
      </p:sp>
      <p:grpSp>
        <p:nvGrpSpPr>
          <p:cNvPr id="7" name="グループ化 6">
            <a:extLst>
              <a:ext uri="{FF2B5EF4-FFF2-40B4-BE49-F238E27FC236}">
                <a16:creationId xmlns:a16="http://schemas.microsoft.com/office/drawing/2014/main" id="{E3379E5F-FE14-47B6-88C6-D3191DC2ECAA}"/>
              </a:ext>
            </a:extLst>
          </p:cNvPr>
          <p:cNvGrpSpPr/>
          <p:nvPr/>
        </p:nvGrpSpPr>
        <p:grpSpPr>
          <a:xfrm>
            <a:off x="4469608" y="668221"/>
            <a:ext cx="4569607" cy="4384848"/>
            <a:chOff x="6006748" y="568744"/>
            <a:chExt cx="3461102" cy="3321162"/>
          </a:xfrm>
        </p:grpSpPr>
        <p:sp>
          <p:nvSpPr>
            <p:cNvPr id="29" name="テキスト ボックス 28">
              <a:extLst>
                <a:ext uri="{FF2B5EF4-FFF2-40B4-BE49-F238E27FC236}">
                  <a16:creationId xmlns:a16="http://schemas.microsoft.com/office/drawing/2014/main" id="{0C01DE0B-F21B-4E68-874F-054716C73B63}"/>
                </a:ext>
              </a:extLst>
            </p:cNvPr>
            <p:cNvSpPr txBox="1"/>
            <p:nvPr/>
          </p:nvSpPr>
          <p:spPr>
            <a:xfrm>
              <a:off x="6006748" y="568744"/>
              <a:ext cx="3461102" cy="461665"/>
            </a:xfrm>
            <a:prstGeom prst="rect">
              <a:avLst/>
            </a:prstGeom>
            <a:noFill/>
            <a:ln>
              <a:noFill/>
            </a:ln>
          </p:spPr>
          <p:txBody>
            <a:bodyPr wrap="square" rtlCol="0">
              <a:spAutoFit/>
            </a:bodyPr>
            <a:lstStyle/>
            <a:p>
              <a:pPr algn="ctr"/>
              <a:r>
                <a:rPr kumimoji="1" lang="ja-JP" altLang="en-US" sz="2400" b="1" dirty="0"/>
                <a:t>比湿</a:t>
              </a:r>
              <a:r>
                <a:rPr kumimoji="1" lang="en-US" altLang="ja-JP" sz="800" b="1" dirty="0"/>
                <a:t>(</a:t>
              </a:r>
              <a:r>
                <a:rPr kumimoji="1" lang="ja-JP" altLang="en-US" sz="800" b="1" dirty="0"/>
                <a:t>高度ごとに標準化済み</a:t>
              </a:r>
              <a:r>
                <a:rPr kumimoji="1" lang="en-US" altLang="ja-JP" sz="800" b="1" dirty="0"/>
                <a:t>)</a:t>
              </a:r>
              <a:endParaRPr kumimoji="1" lang="ja-JP" altLang="en-US" sz="2400" b="1" dirty="0"/>
            </a:p>
          </p:txBody>
        </p:sp>
        <p:grpSp>
          <p:nvGrpSpPr>
            <p:cNvPr id="5" name="グループ化 4">
              <a:extLst>
                <a:ext uri="{FF2B5EF4-FFF2-40B4-BE49-F238E27FC236}">
                  <a16:creationId xmlns:a16="http://schemas.microsoft.com/office/drawing/2014/main" id="{F6D3588E-721A-4391-8651-038703AE4B30}"/>
                </a:ext>
              </a:extLst>
            </p:cNvPr>
            <p:cNvGrpSpPr/>
            <p:nvPr/>
          </p:nvGrpSpPr>
          <p:grpSpPr>
            <a:xfrm>
              <a:off x="6199600" y="924712"/>
              <a:ext cx="2893150" cy="2965194"/>
              <a:chOff x="6199600" y="924712"/>
              <a:chExt cx="2893150" cy="2965194"/>
            </a:xfrm>
          </p:grpSpPr>
          <p:pic>
            <p:nvPicPr>
              <p:cNvPr id="31" name="図 30" descr="テキスト が含まれている画像&#10;&#10;自動的に生成された説明">
                <a:extLst>
                  <a:ext uri="{FF2B5EF4-FFF2-40B4-BE49-F238E27FC236}">
                    <a16:creationId xmlns:a16="http://schemas.microsoft.com/office/drawing/2014/main" id="{7BA868D7-882A-4696-A978-AF88CD98C8A4}"/>
                  </a:ext>
                </a:extLst>
              </p:cNvPr>
              <p:cNvPicPr>
                <a:picLocks noChangeAspect="1"/>
              </p:cNvPicPr>
              <p:nvPr/>
            </p:nvPicPr>
            <p:blipFill rotWithShape="1">
              <a:blip r:embed="rId4">
                <a:extLst>
                  <a:ext uri="{28A0092B-C50C-407E-A947-70E740481C1C}">
                    <a14:useLocalDpi xmlns:a14="http://schemas.microsoft.com/office/drawing/2010/main" val="0"/>
                  </a:ext>
                </a:extLst>
              </a:blip>
              <a:srcRect t="3132" b="4262"/>
              <a:stretch/>
            </p:blipFill>
            <p:spPr>
              <a:xfrm>
                <a:off x="6530354" y="924712"/>
                <a:ext cx="2562396" cy="2609226"/>
              </a:xfrm>
              <a:prstGeom prst="rect">
                <a:avLst/>
              </a:prstGeom>
            </p:spPr>
          </p:pic>
          <p:pic>
            <p:nvPicPr>
              <p:cNvPr id="34" name="図 33" descr="テキスト が含まれている画像&#10;&#10;自動的に生成された説明">
                <a:extLst>
                  <a:ext uri="{FF2B5EF4-FFF2-40B4-BE49-F238E27FC236}">
                    <a16:creationId xmlns:a16="http://schemas.microsoft.com/office/drawing/2014/main" id="{AFF28637-A1C7-4763-991A-562F00C17388}"/>
                  </a:ext>
                </a:extLst>
              </p:cNvPr>
              <p:cNvPicPr>
                <a:picLocks noChangeAspect="1"/>
              </p:cNvPicPr>
              <p:nvPr/>
            </p:nvPicPr>
            <p:blipFill rotWithShape="1">
              <a:blip r:embed="rId4">
                <a:extLst>
                  <a:ext uri="{28A0092B-C50C-407E-A947-70E740481C1C}">
                    <a14:useLocalDpi xmlns:a14="http://schemas.microsoft.com/office/drawing/2010/main" val="0"/>
                  </a:ext>
                </a:extLst>
              </a:blip>
              <a:srcRect l="588" t="95738" r="6849" b="-41"/>
              <a:stretch/>
            </p:blipFill>
            <p:spPr>
              <a:xfrm>
                <a:off x="6661264" y="3622073"/>
                <a:ext cx="2418671" cy="267833"/>
              </a:xfrm>
              <a:prstGeom prst="rect">
                <a:avLst/>
              </a:prstGeom>
            </p:spPr>
          </p:pic>
          <p:sp>
            <p:nvSpPr>
              <p:cNvPr id="35" name="楕円 34">
                <a:extLst>
                  <a:ext uri="{FF2B5EF4-FFF2-40B4-BE49-F238E27FC236}">
                    <a16:creationId xmlns:a16="http://schemas.microsoft.com/office/drawing/2014/main" id="{EE31357C-9364-4EB6-A291-CE792A6B7653}"/>
                  </a:ext>
                </a:extLst>
              </p:cNvPr>
              <p:cNvSpPr/>
              <p:nvPr/>
            </p:nvSpPr>
            <p:spPr>
              <a:xfrm>
                <a:off x="6792176" y="2685316"/>
                <a:ext cx="1197878" cy="9764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A8BB91F-9B6E-4A5C-9353-F29C282C7074}"/>
                  </a:ext>
                </a:extLst>
              </p:cNvPr>
              <p:cNvSpPr txBox="1"/>
              <p:nvPr/>
            </p:nvSpPr>
            <p:spPr>
              <a:xfrm>
                <a:off x="6199600" y="1685005"/>
                <a:ext cx="461665" cy="931580"/>
              </a:xfrm>
              <a:prstGeom prst="rect">
                <a:avLst/>
              </a:prstGeom>
              <a:noFill/>
            </p:spPr>
            <p:txBody>
              <a:bodyPr vert="eaVert" wrap="square" rtlCol="0">
                <a:spAutoFit/>
              </a:bodyPr>
              <a:lstStyle/>
              <a:p>
                <a:pPr algn="ctr"/>
                <a:r>
                  <a:rPr kumimoji="1" lang="ja-JP" altLang="en-US" b="1" dirty="0"/>
                  <a:t>←高さ</a:t>
                </a:r>
              </a:p>
            </p:txBody>
          </p:sp>
        </p:grpSp>
      </p:grpSp>
      <p:grpSp>
        <p:nvGrpSpPr>
          <p:cNvPr id="2" name="グループ化 1">
            <a:extLst>
              <a:ext uri="{FF2B5EF4-FFF2-40B4-BE49-F238E27FC236}">
                <a16:creationId xmlns:a16="http://schemas.microsoft.com/office/drawing/2014/main" id="{758DC0C4-A848-4C60-A52B-8833BAB94AB2}"/>
              </a:ext>
            </a:extLst>
          </p:cNvPr>
          <p:cNvGrpSpPr/>
          <p:nvPr/>
        </p:nvGrpSpPr>
        <p:grpSpPr>
          <a:xfrm>
            <a:off x="425208" y="635506"/>
            <a:ext cx="3837263" cy="4404087"/>
            <a:chOff x="3235519" y="540696"/>
            <a:chExt cx="2906411" cy="3335734"/>
          </a:xfrm>
        </p:grpSpPr>
        <p:grpSp>
          <p:nvGrpSpPr>
            <p:cNvPr id="6" name="グループ化 5">
              <a:extLst>
                <a:ext uri="{FF2B5EF4-FFF2-40B4-BE49-F238E27FC236}">
                  <a16:creationId xmlns:a16="http://schemas.microsoft.com/office/drawing/2014/main" id="{1F9FA554-39FB-4069-8E8C-7BD0A1116624}"/>
                </a:ext>
              </a:extLst>
            </p:cNvPr>
            <p:cNvGrpSpPr/>
            <p:nvPr/>
          </p:nvGrpSpPr>
          <p:grpSpPr>
            <a:xfrm>
              <a:off x="3235519" y="929169"/>
              <a:ext cx="2906411" cy="2947261"/>
              <a:chOff x="6170140" y="809633"/>
              <a:chExt cx="2906411" cy="2947261"/>
            </a:xfrm>
          </p:grpSpPr>
          <p:pic>
            <p:nvPicPr>
              <p:cNvPr id="4" name="図 3" descr="テキスト, 地図 が含まれている画像&#10;&#10;自動的に生成された説明">
                <a:extLst>
                  <a:ext uri="{FF2B5EF4-FFF2-40B4-BE49-F238E27FC236}">
                    <a16:creationId xmlns:a16="http://schemas.microsoft.com/office/drawing/2014/main" id="{601D1506-971A-4542-8392-CE712407E32C}"/>
                  </a:ext>
                </a:extLst>
              </p:cNvPr>
              <p:cNvPicPr>
                <a:picLocks noChangeAspect="1"/>
              </p:cNvPicPr>
              <p:nvPr/>
            </p:nvPicPr>
            <p:blipFill rotWithShape="1">
              <a:blip r:embed="rId5">
                <a:extLst>
                  <a:ext uri="{28A0092B-C50C-407E-A947-70E740481C1C}">
                    <a14:useLocalDpi xmlns:a14="http://schemas.microsoft.com/office/drawing/2010/main" val="0"/>
                  </a:ext>
                </a:extLst>
              </a:blip>
              <a:srcRect t="7476" b="12779"/>
              <a:stretch/>
            </p:blipFill>
            <p:spPr>
              <a:xfrm>
                <a:off x="6170140" y="809633"/>
                <a:ext cx="2906410" cy="2609226"/>
              </a:xfrm>
              <a:prstGeom prst="rect">
                <a:avLst/>
              </a:prstGeom>
            </p:spPr>
          </p:pic>
          <p:pic>
            <p:nvPicPr>
              <p:cNvPr id="25" name="図 24" descr="テキスト, 地図 が含まれている画像&#10;&#10;自動的に生成された説明">
                <a:extLst>
                  <a:ext uri="{FF2B5EF4-FFF2-40B4-BE49-F238E27FC236}">
                    <a16:creationId xmlns:a16="http://schemas.microsoft.com/office/drawing/2014/main" id="{88A72273-54C8-4C6D-9263-762EE62DBE71}"/>
                  </a:ext>
                </a:extLst>
              </p:cNvPr>
              <p:cNvPicPr>
                <a:picLocks noChangeAspect="1"/>
              </p:cNvPicPr>
              <p:nvPr/>
            </p:nvPicPr>
            <p:blipFill rotWithShape="1">
              <a:blip r:embed="rId5">
                <a:extLst>
                  <a:ext uri="{28A0092B-C50C-407E-A947-70E740481C1C}">
                    <a14:useLocalDpi xmlns:a14="http://schemas.microsoft.com/office/drawing/2010/main" val="0"/>
                  </a:ext>
                </a:extLst>
              </a:blip>
              <a:srcRect l="9000" t="94932" r="6254" b="-487"/>
              <a:stretch/>
            </p:blipFill>
            <p:spPr>
              <a:xfrm>
                <a:off x="6237590" y="3468115"/>
                <a:ext cx="2838961" cy="288779"/>
              </a:xfrm>
              <a:prstGeom prst="rect">
                <a:avLst/>
              </a:prstGeom>
            </p:spPr>
          </p:pic>
        </p:grpSp>
        <p:sp>
          <p:nvSpPr>
            <p:cNvPr id="32" name="楕円 31">
              <a:extLst>
                <a:ext uri="{FF2B5EF4-FFF2-40B4-BE49-F238E27FC236}">
                  <a16:creationId xmlns:a16="http://schemas.microsoft.com/office/drawing/2014/main" id="{DC392444-A2DA-46E4-A994-B76ABC1DE0BE}"/>
                </a:ext>
              </a:extLst>
            </p:cNvPr>
            <p:cNvSpPr/>
            <p:nvPr/>
          </p:nvSpPr>
          <p:spPr>
            <a:xfrm>
              <a:off x="3498506" y="1967475"/>
              <a:ext cx="1061179" cy="8674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2448532-C7D8-485C-B7B7-75C39DD47161}"/>
                </a:ext>
              </a:extLst>
            </p:cNvPr>
            <p:cNvSpPr txBox="1"/>
            <p:nvPr/>
          </p:nvSpPr>
          <p:spPr>
            <a:xfrm>
              <a:off x="3749851" y="540696"/>
              <a:ext cx="2034636" cy="461665"/>
            </a:xfrm>
            <a:prstGeom prst="rect">
              <a:avLst/>
            </a:prstGeom>
            <a:noFill/>
            <a:ln>
              <a:noFill/>
            </a:ln>
          </p:spPr>
          <p:txBody>
            <a:bodyPr wrap="square" rtlCol="0">
              <a:spAutoFit/>
            </a:bodyPr>
            <a:lstStyle/>
            <a:p>
              <a:pPr algn="ctr"/>
              <a:r>
                <a:rPr kumimoji="1" lang="en-US" altLang="ja-JP" sz="2400" b="1" dirty="0"/>
                <a:t>2m</a:t>
              </a:r>
              <a:r>
                <a:rPr kumimoji="1" lang="ja-JP" altLang="en-US" sz="2400" b="1" dirty="0"/>
                <a:t>比湿</a:t>
              </a:r>
              <a:r>
                <a:rPr kumimoji="1" lang="en-US" altLang="ja-JP" sz="2400" b="1" dirty="0"/>
                <a:t>(g/kg)</a:t>
              </a:r>
              <a:endParaRPr kumimoji="1" lang="ja-JP" altLang="en-US" sz="2400" b="1" dirty="0"/>
            </a:p>
          </p:txBody>
        </p:sp>
      </p:grpSp>
      <p:sp>
        <p:nvSpPr>
          <p:cNvPr id="39" name="テキスト ボックス 38">
            <a:extLst>
              <a:ext uri="{FF2B5EF4-FFF2-40B4-BE49-F238E27FC236}">
                <a16:creationId xmlns:a16="http://schemas.microsoft.com/office/drawing/2014/main" id="{F0A9AECC-D4E7-4AB1-A2AC-7792EF271F17}"/>
              </a:ext>
            </a:extLst>
          </p:cNvPr>
          <p:cNvSpPr txBox="1"/>
          <p:nvPr/>
        </p:nvSpPr>
        <p:spPr>
          <a:xfrm>
            <a:off x="68564" y="49245"/>
            <a:ext cx="1493536" cy="338554"/>
          </a:xfrm>
          <a:prstGeom prst="rect">
            <a:avLst/>
          </a:prstGeom>
          <a:noFill/>
        </p:spPr>
        <p:txBody>
          <a:bodyPr wrap="square" rtlCol="0">
            <a:spAutoFit/>
          </a:bodyPr>
          <a:lstStyle/>
          <a:p>
            <a:r>
              <a:rPr kumimoji="1" lang="ja-JP" altLang="en-US" sz="1600" dirty="0"/>
              <a:t>予備スライド</a:t>
            </a:r>
          </a:p>
        </p:txBody>
      </p:sp>
    </p:spTree>
    <p:extLst>
      <p:ext uri="{BB962C8B-B14F-4D97-AF65-F5344CB8AC3E}">
        <p14:creationId xmlns:p14="http://schemas.microsoft.com/office/powerpoint/2010/main" val="3189829507"/>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テキスト, 地図 が含まれている画像&#10;&#10;自動的に生成された説明">
            <a:extLst>
              <a:ext uri="{FF2B5EF4-FFF2-40B4-BE49-F238E27FC236}">
                <a16:creationId xmlns:a16="http://schemas.microsoft.com/office/drawing/2014/main" id="{1FFA97C3-08B2-4658-BF53-606BE736E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73" y="857793"/>
            <a:ext cx="2791187" cy="3008196"/>
          </a:xfrm>
          <a:prstGeom prst="rect">
            <a:avLst/>
          </a:prstGeom>
        </p:spPr>
      </p:pic>
      <p:pic>
        <p:nvPicPr>
          <p:cNvPr id="17" name="図 16" descr="テキスト, 地図 が含まれている画像&#10;&#10;自動的に生成された説明">
            <a:extLst>
              <a:ext uri="{FF2B5EF4-FFF2-40B4-BE49-F238E27FC236}">
                <a16:creationId xmlns:a16="http://schemas.microsoft.com/office/drawing/2014/main" id="{515BE7C5-51BC-4746-A934-33701589D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 y="863877"/>
            <a:ext cx="2791187" cy="3008196"/>
          </a:xfrm>
          <a:prstGeom prst="rect">
            <a:avLst/>
          </a:prstGeom>
        </p:spPr>
      </p:pic>
      <p:pic>
        <p:nvPicPr>
          <p:cNvPr id="15" name="図 14" descr="地図, テキスト が含まれている画像&#10;&#10;自動的に生成された説明">
            <a:extLst>
              <a:ext uri="{FF2B5EF4-FFF2-40B4-BE49-F238E27FC236}">
                <a16:creationId xmlns:a16="http://schemas.microsoft.com/office/drawing/2014/main" id="{4ADE1423-1548-490A-BEDA-D49960F0F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715" y="3548007"/>
            <a:ext cx="3505285" cy="3309993"/>
          </a:xfrm>
          <a:prstGeom prst="rect">
            <a:avLst/>
          </a:prstGeom>
        </p:spPr>
      </p:pic>
      <p:pic>
        <p:nvPicPr>
          <p:cNvPr id="5" name="図 4" descr="テキスト, 地図 が含まれている画像&#10;&#10;自動的に生成された説明">
            <a:extLst>
              <a:ext uri="{FF2B5EF4-FFF2-40B4-BE49-F238E27FC236}">
                <a16:creationId xmlns:a16="http://schemas.microsoft.com/office/drawing/2014/main" id="{9509396E-E5A1-47A2-A51A-FB66ED58C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715" y="199356"/>
            <a:ext cx="3505285" cy="3471855"/>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a:solidFill>
                    <a:sysClr val="windowText" lastClr="000000"/>
                  </a:solidFill>
                </a:ln>
                <a:solidFill>
                  <a:schemeClr val="bg1"/>
                </a:solidFill>
              </a:rPr>
              <a:t>確率的に典型事例を拾う条件での降雪</a:t>
            </a:r>
            <a:r>
              <a:rPr lang="ja-JP" altLang="en-US" sz="2400" b="1" dirty="0">
                <a:ln>
                  <a:solidFill>
                    <a:sysClr val="windowText" lastClr="000000"/>
                  </a:solidFill>
                </a:ln>
                <a:solidFill>
                  <a:schemeClr val="bg1"/>
                </a:solidFill>
              </a:rPr>
              <a:t>の有無による合成図比較</a:t>
            </a:r>
            <a:r>
              <a:rPr lang="en-US" altLang="ja-JP" sz="2400" b="1" dirty="0">
                <a:solidFill>
                  <a:srgbClr val="FF0000"/>
                </a:solidFill>
              </a:rPr>
              <a:t>SST</a:t>
            </a:r>
            <a:r>
              <a:rPr lang="ja-JP" altLang="en-US" sz="2400" b="1" dirty="0">
                <a:solidFill>
                  <a:srgbClr val="FF0000"/>
                </a:solidFill>
              </a:rPr>
              <a:t>分散</a:t>
            </a:r>
          </a:p>
        </p:txBody>
      </p:sp>
      <p:grpSp>
        <p:nvGrpSpPr>
          <p:cNvPr id="35" name="グループ化 34">
            <a:extLst>
              <a:ext uri="{FF2B5EF4-FFF2-40B4-BE49-F238E27FC236}">
                <a16:creationId xmlns:a16="http://schemas.microsoft.com/office/drawing/2014/main" id="{46394FE5-251D-45E1-837D-00A8ACC4A29A}"/>
              </a:ext>
            </a:extLst>
          </p:cNvPr>
          <p:cNvGrpSpPr/>
          <p:nvPr/>
        </p:nvGrpSpPr>
        <p:grpSpPr>
          <a:xfrm>
            <a:off x="1090700" y="349013"/>
            <a:ext cx="3590833" cy="400110"/>
            <a:chOff x="593025" y="316236"/>
            <a:chExt cx="3590833" cy="400110"/>
          </a:xfrm>
        </p:grpSpPr>
        <p:sp>
          <p:nvSpPr>
            <p:cNvPr id="38" name="テキスト ボックス 37">
              <a:extLst>
                <a:ext uri="{FF2B5EF4-FFF2-40B4-BE49-F238E27FC236}">
                  <a16:creationId xmlns:a16="http://schemas.microsoft.com/office/drawing/2014/main" id="{279CC200-86FC-4B95-B5E5-6BFD0C073C09}"/>
                </a:ext>
              </a:extLst>
            </p:cNvPr>
            <p:cNvSpPr txBox="1"/>
            <p:nvPr/>
          </p:nvSpPr>
          <p:spPr>
            <a:xfrm>
              <a:off x="593025" y="316236"/>
              <a:ext cx="574093" cy="400110"/>
            </a:xfrm>
            <a:prstGeom prst="rect">
              <a:avLst/>
            </a:prstGeom>
            <a:solidFill>
              <a:schemeClr val="accent6">
                <a:lumMod val="40000"/>
                <a:lumOff val="60000"/>
              </a:schemeClr>
            </a:solidFill>
            <a:ln>
              <a:solidFill>
                <a:schemeClr val="accent6"/>
              </a:solidFill>
            </a:ln>
          </p:spPr>
          <p:txBody>
            <a:bodyPr wrap="square" rtlCol="0">
              <a:spAutoFit/>
            </a:bodyPr>
            <a:lstStyle/>
            <a:p>
              <a:r>
                <a:rPr kumimoji="1" lang="ja-JP" altLang="en-US" sz="2000" b="1" dirty="0">
                  <a:solidFill>
                    <a:sysClr val="windowText" lastClr="000000"/>
                  </a:solidFill>
                </a:rPr>
                <a:t>有</a:t>
              </a:r>
            </a:p>
          </p:txBody>
        </p:sp>
        <p:sp>
          <p:nvSpPr>
            <p:cNvPr id="39" name="テキスト ボックス 38">
              <a:extLst>
                <a:ext uri="{FF2B5EF4-FFF2-40B4-BE49-F238E27FC236}">
                  <a16:creationId xmlns:a16="http://schemas.microsoft.com/office/drawing/2014/main" id="{836B12C9-5E48-4FB0-BACF-36F589442815}"/>
                </a:ext>
              </a:extLst>
            </p:cNvPr>
            <p:cNvSpPr txBox="1"/>
            <p:nvPr/>
          </p:nvSpPr>
          <p:spPr>
            <a:xfrm>
              <a:off x="3453208" y="316236"/>
              <a:ext cx="730650" cy="400110"/>
            </a:xfrm>
            <a:prstGeom prst="rect">
              <a:avLst/>
            </a:prstGeom>
            <a:solidFill>
              <a:schemeClr val="accent4">
                <a:lumMod val="40000"/>
                <a:lumOff val="60000"/>
              </a:schemeClr>
            </a:solidFill>
            <a:ln>
              <a:solidFill>
                <a:schemeClr val="accent4"/>
              </a:solidFill>
            </a:ln>
          </p:spPr>
          <p:txBody>
            <a:bodyPr wrap="square" rtlCol="0">
              <a:spAutoFit/>
            </a:bodyPr>
            <a:lstStyle/>
            <a:p>
              <a:r>
                <a:rPr kumimoji="1" lang="ja-JP" altLang="en-US" sz="2000" b="1" dirty="0">
                  <a:solidFill>
                    <a:sysClr val="windowText" lastClr="000000"/>
                  </a:solidFill>
                </a:rPr>
                <a:t>無</a:t>
              </a:r>
            </a:p>
          </p:txBody>
        </p:sp>
      </p:grpSp>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7"/>
          <a:stretch>
            <a:fillRect/>
          </a:stretch>
        </p:blipFill>
        <p:spPr>
          <a:xfrm>
            <a:off x="4570476" y="3427476"/>
            <a:ext cx="3048" cy="3048"/>
          </a:xfrm>
          <a:prstGeom prst="rect">
            <a:avLst/>
          </a:prstGeom>
        </p:spPr>
      </p:pic>
      <p:sp>
        <p:nvSpPr>
          <p:cNvPr id="63" name="テキスト ボックス 62">
            <a:extLst>
              <a:ext uri="{FF2B5EF4-FFF2-40B4-BE49-F238E27FC236}">
                <a16:creationId xmlns:a16="http://schemas.microsoft.com/office/drawing/2014/main" id="{A712E5E6-6579-4D45-85F2-8F5A55A0B162}"/>
              </a:ext>
            </a:extLst>
          </p:cNvPr>
          <p:cNvSpPr txBox="1"/>
          <p:nvPr/>
        </p:nvSpPr>
        <p:spPr>
          <a:xfrm>
            <a:off x="0" y="393789"/>
            <a:ext cx="987871" cy="430887"/>
          </a:xfrm>
          <a:prstGeom prst="rect">
            <a:avLst/>
          </a:prstGeom>
          <a:noFill/>
          <a:ln>
            <a:solidFill>
              <a:schemeClr val="tx1"/>
            </a:solidFill>
          </a:ln>
        </p:spPr>
        <p:txBody>
          <a:bodyPr wrap="square" rtlCol="0">
            <a:spAutoFit/>
          </a:bodyPr>
          <a:lstStyle/>
          <a:p>
            <a:r>
              <a:rPr lang="ja-JP" altLang="en-US" sz="1100" b="1" dirty="0">
                <a:solidFill>
                  <a:sysClr val="windowText" lastClr="000000"/>
                </a:solidFill>
              </a:rPr>
              <a:t>色：気温</a:t>
            </a:r>
            <a:endParaRPr lang="en-US" altLang="ja-JP" sz="1100" b="1" dirty="0">
              <a:solidFill>
                <a:sysClr val="windowText" lastClr="000000"/>
              </a:solidFill>
            </a:endParaRPr>
          </a:p>
          <a:p>
            <a:r>
              <a:rPr lang="ja-JP" altLang="en-US" sz="1100" b="1" dirty="0">
                <a:solidFill>
                  <a:sysClr val="windowText" lastClr="000000"/>
                </a:solidFill>
              </a:rPr>
              <a:t>線：ジオポ</a:t>
            </a:r>
            <a:endParaRPr lang="en-US" altLang="ja-JP" sz="1100" b="1" dirty="0">
              <a:solidFill>
                <a:sysClr val="windowText" lastClr="000000"/>
              </a:solidFill>
            </a:endParaRPr>
          </a:p>
        </p:txBody>
      </p:sp>
      <p:sp>
        <p:nvSpPr>
          <p:cNvPr id="22" name="テキスト ボックス 21">
            <a:extLst>
              <a:ext uri="{FF2B5EF4-FFF2-40B4-BE49-F238E27FC236}">
                <a16:creationId xmlns:a16="http://schemas.microsoft.com/office/drawing/2014/main" id="{B1C17B90-2A82-410B-B278-4BAC0BA9362A}"/>
              </a:ext>
            </a:extLst>
          </p:cNvPr>
          <p:cNvSpPr txBox="1"/>
          <p:nvPr/>
        </p:nvSpPr>
        <p:spPr>
          <a:xfrm>
            <a:off x="4570476" y="5033726"/>
            <a:ext cx="822251" cy="338554"/>
          </a:xfrm>
          <a:prstGeom prst="rect">
            <a:avLst/>
          </a:prstGeom>
          <a:solidFill>
            <a:srgbClr val="C00000"/>
          </a:solidFill>
          <a:ln>
            <a:solidFill>
              <a:schemeClr val="tx1"/>
            </a:solidFill>
          </a:ln>
        </p:spPr>
        <p:txBody>
          <a:bodyPr wrap="square" rtlCol="0">
            <a:spAutoFit/>
          </a:bodyPr>
          <a:lstStyle/>
          <a:p>
            <a:pPr algn="ctr"/>
            <a:r>
              <a:rPr lang="en-US" altLang="ja-JP" sz="1600" b="1" dirty="0">
                <a:solidFill>
                  <a:schemeClr val="bg1"/>
                </a:solidFill>
              </a:rPr>
              <a:t>SST</a:t>
            </a:r>
          </a:p>
        </p:txBody>
      </p:sp>
      <p:sp>
        <p:nvSpPr>
          <p:cNvPr id="23" name="テキスト ボックス 22">
            <a:extLst>
              <a:ext uri="{FF2B5EF4-FFF2-40B4-BE49-F238E27FC236}">
                <a16:creationId xmlns:a16="http://schemas.microsoft.com/office/drawing/2014/main" id="{FEAB6706-72A7-4138-A9D8-2C2780FF8EFC}"/>
              </a:ext>
            </a:extLst>
          </p:cNvPr>
          <p:cNvSpPr txBox="1"/>
          <p:nvPr/>
        </p:nvSpPr>
        <p:spPr>
          <a:xfrm>
            <a:off x="0" y="880798"/>
            <a:ext cx="822251" cy="338554"/>
          </a:xfrm>
          <a:prstGeom prst="rect">
            <a:avLst/>
          </a:prstGeom>
          <a:solidFill>
            <a:srgbClr val="C00000"/>
          </a:solidFill>
          <a:ln>
            <a:solidFill>
              <a:schemeClr val="tx1"/>
            </a:solidFill>
          </a:ln>
        </p:spPr>
        <p:txBody>
          <a:bodyPr wrap="square" rtlCol="0">
            <a:spAutoFit/>
          </a:bodyPr>
          <a:lstStyle/>
          <a:p>
            <a:pPr algn="ctr"/>
            <a:r>
              <a:rPr lang="ja-JP" altLang="en-US" sz="1600" b="1" dirty="0">
                <a:solidFill>
                  <a:schemeClr val="bg1"/>
                </a:solidFill>
              </a:rPr>
              <a:t>分散</a:t>
            </a:r>
            <a:endParaRPr lang="en-US" altLang="ja-JP" sz="1600" b="1" dirty="0">
              <a:solidFill>
                <a:schemeClr val="bg1"/>
              </a:solidFill>
            </a:endParaRPr>
          </a:p>
        </p:txBody>
      </p:sp>
    </p:spTree>
    <p:extLst>
      <p:ext uri="{BB962C8B-B14F-4D97-AF65-F5344CB8AC3E}">
        <p14:creationId xmlns:p14="http://schemas.microsoft.com/office/powerpoint/2010/main" val="2720104657"/>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地図, テキスト が含まれている画像&#10;&#10;自動的に生成された説明">
            <a:extLst>
              <a:ext uri="{FF2B5EF4-FFF2-40B4-BE49-F238E27FC236}">
                <a16:creationId xmlns:a16="http://schemas.microsoft.com/office/drawing/2014/main" id="{48F83306-E86B-4994-82B0-F194F41C6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398" y="471823"/>
            <a:ext cx="3498944" cy="3775670"/>
          </a:xfrm>
          <a:prstGeom prst="rect">
            <a:avLst/>
          </a:prstGeom>
        </p:spPr>
      </p:pic>
      <p:pic>
        <p:nvPicPr>
          <p:cNvPr id="8" name="図 7" descr="テキスト, 地図 が含まれている画像&#10;&#10;自動的に生成された説明">
            <a:extLst>
              <a:ext uri="{FF2B5EF4-FFF2-40B4-BE49-F238E27FC236}">
                <a16:creationId xmlns:a16="http://schemas.microsoft.com/office/drawing/2014/main" id="{D9D0A4F4-2853-4502-99FB-1716E90AF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846" y="857793"/>
            <a:ext cx="2791187" cy="3011938"/>
          </a:xfrm>
          <a:prstGeom prst="rect">
            <a:avLst/>
          </a:prstGeom>
        </p:spPr>
      </p:pic>
      <p:pic>
        <p:nvPicPr>
          <p:cNvPr id="10" name="図 9" descr="テキスト, 地図 が含まれている画像&#10;&#10;自動的に生成された説明">
            <a:extLst>
              <a:ext uri="{FF2B5EF4-FFF2-40B4-BE49-F238E27FC236}">
                <a16:creationId xmlns:a16="http://schemas.microsoft.com/office/drawing/2014/main" id="{38427AEC-8499-46BB-910E-88D264073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9" y="857793"/>
            <a:ext cx="2791187" cy="3011938"/>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n>
                  <a:solidFill>
                    <a:sysClr val="windowText" lastClr="000000"/>
                  </a:solidFill>
                </a:ln>
                <a:solidFill>
                  <a:schemeClr val="bg1"/>
                </a:solidFill>
              </a:rPr>
              <a:t>確率的に典型事例を拾う条件での降雪</a:t>
            </a:r>
            <a:r>
              <a:rPr lang="ja-JP" altLang="en-US" sz="2000" b="1" dirty="0">
                <a:ln>
                  <a:solidFill>
                    <a:sysClr val="windowText" lastClr="000000"/>
                  </a:solidFill>
                </a:ln>
                <a:solidFill>
                  <a:schemeClr val="bg1"/>
                </a:solidFill>
              </a:rPr>
              <a:t>の有無による合成図比較</a:t>
            </a:r>
            <a:r>
              <a:rPr lang="en-US" altLang="ja-JP" sz="2000" b="1" dirty="0">
                <a:solidFill>
                  <a:srgbClr val="FF0000"/>
                </a:solidFill>
              </a:rPr>
              <a:t>SST </a:t>
            </a:r>
            <a:r>
              <a:rPr lang="en-US" altLang="ja-JP" sz="1600" b="1" dirty="0">
                <a:solidFill>
                  <a:srgbClr val="FF0000"/>
                </a:solidFill>
              </a:rPr>
              <a:t>(</a:t>
            </a:r>
            <a:r>
              <a:rPr lang="ja-JP" altLang="en-US" sz="1600" b="1" dirty="0">
                <a:solidFill>
                  <a:srgbClr val="FF0000"/>
                </a:solidFill>
              </a:rPr>
              <a:t>各事例</a:t>
            </a:r>
            <a:r>
              <a:rPr lang="en-US" altLang="ja-JP" sz="1600" b="1" dirty="0">
                <a:solidFill>
                  <a:srgbClr val="FF0000"/>
                </a:solidFill>
              </a:rPr>
              <a:t>-</a:t>
            </a:r>
            <a:r>
              <a:rPr lang="ja-JP" altLang="en-US" sz="1600" b="1" dirty="0">
                <a:solidFill>
                  <a:srgbClr val="FF0000"/>
                </a:solidFill>
              </a:rPr>
              <a:t>日気候値</a:t>
            </a:r>
            <a:r>
              <a:rPr lang="en-US" altLang="ja-JP" sz="1600" b="1" dirty="0">
                <a:solidFill>
                  <a:srgbClr val="FF0000"/>
                </a:solidFill>
              </a:rPr>
              <a:t>)</a:t>
            </a:r>
            <a:r>
              <a:rPr lang="ja-JP" altLang="en-US" sz="1600" b="1" dirty="0">
                <a:solidFill>
                  <a:srgbClr val="FF0000"/>
                </a:solidFill>
              </a:rPr>
              <a:t>の平均</a:t>
            </a:r>
            <a:endParaRPr lang="ja-JP" altLang="en-US" sz="2000" b="1" dirty="0">
              <a:solidFill>
                <a:srgbClr val="FF0000"/>
              </a:solidFill>
            </a:endParaRPr>
          </a:p>
        </p:txBody>
      </p:sp>
      <p:grpSp>
        <p:nvGrpSpPr>
          <p:cNvPr id="35" name="グループ化 34">
            <a:extLst>
              <a:ext uri="{FF2B5EF4-FFF2-40B4-BE49-F238E27FC236}">
                <a16:creationId xmlns:a16="http://schemas.microsoft.com/office/drawing/2014/main" id="{46394FE5-251D-45E1-837D-00A8ACC4A29A}"/>
              </a:ext>
            </a:extLst>
          </p:cNvPr>
          <p:cNvGrpSpPr/>
          <p:nvPr/>
        </p:nvGrpSpPr>
        <p:grpSpPr>
          <a:xfrm>
            <a:off x="1090700" y="349013"/>
            <a:ext cx="3590833" cy="400110"/>
            <a:chOff x="593025" y="316236"/>
            <a:chExt cx="3590833" cy="400110"/>
          </a:xfrm>
        </p:grpSpPr>
        <p:sp>
          <p:nvSpPr>
            <p:cNvPr id="38" name="テキスト ボックス 37">
              <a:extLst>
                <a:ext uri="{FF2B5EF4-FFF2-40B4-BE49-F238E27FC236}">
                  <a16:creationId xmlns:a16="http://schemas.microsoft.com/office/drawing/2014/main" id="{279CC200-86FC-4B95-B5E5-6BFD0C073C09}"/>
                </a:ext>
              </a:extLst>
            </p:cNvPr>
            <p:cNvSpPr txBox="1"/>
            <p:nvPr/>
          </p:nvSpPr>
          <p:spPr>
            <a:xfrm>
              <a:off x="593025" y="316236"/>
              <a:ext cx="574093" cy="400110"/>
            </a:xfrm>
            <a:prstGeom prst="rect">
              <a:avLst/>
            </a:prstGeom>
            <a:solidFill>
              <a:schemeClr val="accent6">
                <a:lumMod val="40000"/>
                <a:lumOff val="60000"/>
              </a:schemeClr>
            </a:solidFill>
            <a:ln>
              <a:solidFill>
                <a:schemeClr val="accent6"/>
              </a:solidFill>
            </a:ln>
          </p:spPr>
          <p:txBody>
            <a:bodyPr wrap="square" rtlCol="0">
              <a:spAutoFit/>
            </a:bodyPr>
            <a:lstStyle/>
            <a:p>
              <a:r>
                <a:rPr kumimoji="1" lang="ja-JP" altLang="en-US" sz="2000" b="1" dirty="0">
                  <a:solidFill>
                    <a:sysClr val="windowText" lastClr="000000"/>
                  </a:solidFill>
                </a:rPr>
                <a:t>有</a:t>
              </a:r>
            </a:p>
          </p:txBody>
        </p:sp>
        <p:sp>
          <p:nvSpPr>
            <p:cNvPr id="39" name="テキスト ボックス 38">
              <a:extLst>
                <a:ext uri="{FF2B5EF4-FFF2-40B4-BE49-F238E27FC236}">
                  <a16:creationId xmlns:a16="http://schemas.microsoft.com/office/drawing/2014/main" id="{836B12C9-5E48-4FB0-BACF-36F589442815}"/>
                </a:ext>
              </a:extLst>
            </p:cNvPr>
            <p:cNvSpPr txBox="1"/>
            <p:nvPr/>
          </p:nvSpPr>
          <p:spPr>
            <a:xfrm>
              <a:off x="3453208" y="316236"/>
              <a:ext cx="730650" cy="400110"/>
            </a:xfrm>
            <a:prstGeom prst="rect">
              <a:avLst/>
            </a:prstGeom>
            <a:solidFill>
              <a:schemeClr val="accent4">
                <a:lumMod val="40000"/>
                <a:lumOff val="60000"/>
              </a:schemeClr>
            </a:solidFill>
            <a:ln>
              <a:solidFill>
                <a:schemeClr val="accent4"/>
              </a:solidFill>
            </a:ln>
          </p:spPr>
          <p:txBody>
            <a:bodyPr wrap="square" rtlCol="0">
              <a:spAutoFit/>
            </a:bodyPr>
            <a:lstStyle/>
            <a:p>
              <a:r>
                <a:rPr kumimoji="1" lang="ja-JP" altLang="en-US" sz="2000" b="1" dirty="0">
                  <a:solidFill>
                    <a:sysClr val="windowText" lastClr="000000"/>
                  </a:solidFill>
                </a:rPr>
                <a:t>無</a:t>
              </a:r>
            </a:p>
          </p:txBody>
        </p:sp>
      </p:grpSp>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6"/>
          <a:stretch>
            <a:fillRect/>
          </a:stretch>
        </p:blipFill>
        <p:spPr>
          <a:xfrm>
            <a:off x="4570476" y="3427476"/>
            <a:ext cx="3048" cy="3048"/>
          </a:xfrm>
          <a:prstGeom prst="rect">
            <a:avLst/>
          </a:prstGeom>
        </p:spPr>
      </p:pic>
      <p:sp>
        <p:nvSpPr>
          <p:cNvPr id="63" name="テキスト ボックス 62">
            <a:extLst>
              <a:ext uri="{FF2B5EF4-FFF2-40B4-BE49-F238E27FC236}">
                <a16:creationId xmlns:a16="http://schemas.microsoft.com/office/drawing/2014/main" id="{A712E5E6-6579-4D45-85F2-8F5A55A0B162}"/>
              </a:ext>
            </a:extLst>
          </p:cNvPr>
          <p:cNvSpPr txBox="1"/>
          <p:nvPr/>
        </p:nvSpPr>
        <p:spPr>
          <a:xfrm>
            <a:off x="0" y="393789"/>
            <a:ext cx="987871" cy="430887"/>
          </a:xfrm>
          <a:prstGeom prst="rect">
            <a:avLst/>
          </a:prstGeom>
          <a:noFill/>
          <a:ln>
            <a:solidFill>
              <a:schemeClr val="tx1"/>
            </a:solidFill>
          </a:ln>
        </p:spPr>
        <p:txBody>
          <a:bodyPr wrap="square" rtlCol="0">
            <a:spAutoFit/>
          </a:bodyPr>
          <a:lstStyle/>
          <a:p>
            <a:r>
              <a:rPr lang="ja-JP" altLang="en-US" sz="1100" b="1" dirty="0">
                <a:solidFill>
                  <a:sysClr val="windowText" lastClr="000000"/>
                </a:solidFill>
              </a:rPr>
              <a:t>色：気温</a:t>
            </a:r>
            <a:endParaRPr lang="en-US" altLang="ja-JP" sz="1100" b="1" dirty="0">
              <a:solidFill>
                <a:sysClr val="windowText" lastClr="000000"/>
              </a:solidFill>
            </a:endParaRPr>
          </a:p>
          <a:p>
            <a:r>
              <a:rPr lang="ja-JP" altLang="en-US" sz="1100" b="1" dirty="0">
                <a:solidFill>
                  <a:sysClr val="windowText" lastClr="000000"/>
                </a:solidFill>
              </a:rPr>
              <a:t>線：ジオポ</a:t>
            </a:r>
            <a:endParaRPr lang="en-US" altLang="ja-JP" sz="1100" b="1" dirty="0">
              <a:solidFill>
                <a:sysClr val="windowText" lastClr="000000"/>
              </a:solidFill>
            </a:endParaRPr>
          </a:p>
        </p:txBody>
      </p:sp>
      <p:sp>
        <p:nvSpPr>
          <p:cNvPr id="23" name="テキスト ボックス 22">
            <a:extLst>
              <a:ext uri="{FF2B5EF4-FFF2-40B4-BE49-F238E27FC236}">
                <a16:creationId xmlns:a16="http://schemas.microsoft.com/office/drawing/2014/main" id="{FEAB6706-72A7-4138-A9D8-2C2780FF8EFC}"/>
              </a:ext>
            </a:extLst>
          </p:cNvPr>
          <p:cNvSpPr txBox="1"/>
          <p:nvPr/>
        </p:nvSpPr>
        <p:spPr>
          <a:xfrm>
            <a:off x="0" y="880798"/>
            <a:ext cx="822251" cy="338554"/>
          </a:xfrm>
          <a:prstGeom prst="rect">
            <a:avLst/>
          </a:prstGeom>
          <a:solidFill>
            <a:srgbClr val="C00000"/>
          </a:solidFill>
          <a:ln>
            <a:solidFill>
              <a:schemeClr val="tx1"/>
            </a:solidFill>
          </a:ln>
        </p:spPr>
        <p:txBody>
          <a:bodyPr wrap="square" rtlCol="0">
            <a:spAutoFit/>
          </a:bodyPr>
          <a:lstStyle/>
          <a:p>
            <a:pPr algn="ctr"/>
            <a:r>
              <a:rPr lang="ja-JP" altLang="en-US" sz="1600" b="1" dirty="0">
                <a:solidFill>
                  <a:schemeClr val="bg1"/>
                </a:solidFill>
              </a:rPr>
              <a:t>分散</a:t>
            </a:r>
            <a:endParaRPr lang="en-US" altLang="ja-JP" sz="1600" b="1" dirty="0">
              <a:solidFill>
                <a:schemeClr val="bg1"/>
              </a:solidFill>
            </a:endParaRPr>
          </a:p>
        </p:txBody>
      </p:sp>
    </p:spTree>
    <p:extLst>
      <p:ext uri="{BB962C8B-B14F-4D97-AF65-F5344CB8AC3E}">
        <p14:creationId xmlns:p14="http://schemas.microsoft.com/office/powerpoint/2010/main" val="4013109862"/>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地図 が含まれている画像&#10;&#10;自動的に生成された説明">
            <a:extLst>
              <a:ext uri="{FF2B5EF4-FFF2-40B4-BE49-F238E27FC236}">
                <a16:creationId xmlns:a16="http://schemas.microsoft.com/office/drawing/2014/main" id="{9DE9353A-671E-4692-BAD4-0B919AD0F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581" y="3968864"/>
            <a:ext cx="2297695" cy="2889136"/>
          </a:xfrm>
          <a:prstGeom prst="rect">
            <a:avLst/>
          </a:prstGeom>
        </p:spPr>
      </p:pic>
      <p:pic>
        <p:nvPicPr>
          <p:cNvPr id="8" name="図 7" descr="テキスト, 地図 が含まれている画像&#10;&#10;自動的に生成された説明">
            <a:extLst>
              <a:ext uri="{FF2B5EF4-FFF2-40B4-BE49-F238E27FC236}">
                <a16:creationId xmlns:a16="http://schemas.microsoft.com/office/drawing/2014/main" id="{5268191E-3328-4FA7-994C-158475F76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95" y="3968864"/>
            <a:ext cx="2297695" cy="2889136"/>
          </a:xfrm>
          <a:prstGeom prst="rect">
            <a:avLst/>
          </a:prstGeom>
        </p:spPr>
      </p:pic>
      <p:pic>
        <p:nvPicPr>
          <p:cNvPr id="11" name="図 10" descr="テキスト, 地図 が含まれている画像&#10;&#10;自動的に生成された説明">
            <a:extLst>
              <a:ext uri="{FF2B5EF4-FFF2-40B4-BE49-F238E27FC236}">
                <a16:creationId xmlns:a16="http://schemas.microsoft.com/office/drawing/2014/main" id="{DDE3A648-D31E-4954-B0D4-427DB2210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660" y="570334"/>
            <a:ext cx="3751340" cy="4711494"/>
          </a:xfrm>
          <a:prstGeom prst="rect">
            <a:avLst/>
          </a:prstGeom>
        </p:spPr>
      </p:pic>
      <p:pic>
        <p:nvPicPr>
          <p:cNvPr id="15" name="図 14">
            <a:extLst>
              <a:ext uri="{FF2B5EF4-FFF2-40B4-BE49-F238E27FC236}">
                <a16:creationId xmlns:a16="http://schemas.microsoft.com/office/drawing/2014/main" id="{7D8F24B9-29F5-4C0B-9273-065F474A6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071" y="824675"/>
            <a:ext cx="2312014" cy="2903773"/>
          </a:xfrm>
          <a:prstGeom prst="rect">
            <a:avLst/>
          </a:prstGeom>
        </p:spPr>
      </p:pic>
      <p:pic>
        <p:nvPicPr>
          <p:cNvPr id="18" name="図 17" descr="テキスト, コンパクトディスク が含まれている画像&#10;&#10;自動的に生成された説明">
            <a:extLst>
              <a:ext uri="{FF2B5EF4-FFF2-40B4-BE49-F238E27FC236}">
                <a16:creationId xmlns:a16="http://schemas.microsoft.com/office/drawing/2014/main" id="{880C1993-C1F0-48CB-8E70-168895C86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576" y="824676"/>
            <a:ext cx="2300360" cy="2889136"/>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a:solidFill>
                    <a:sysClr val="windowText" lastClr="000000"/>
                  </a:solidFill>
                </a:ln>
                <a:solidFill>
                  <a:schemeClr val="bg1"/>
                </a:solidFill>
              </a:rPr>
              <a:t>確率的に典型事例を拾う条件での降雪</a:t>
            </a:r>
            <a:r>
              <a:rPr lang="ja-JP" altLang="en-US" sz="2400" b="1" dirty="0">
                <a:ln>
                  <a:solidFill>
                    <a:sysClr val="windowText" lastClr="000000"/>
                  </a:solidFill>
                </a:ln>
                <a:solidFill>
                  <a:schemeClr val="bg1"/>
                </a:solidFill>
              </a:rPr>
              <a:t>の有無による合成図比較 </a:t>
            </a:r>
            <a:r>
              <a:rPr lang="en-US" altLang="ja-JP" sz="2400" b="1" dirty="0">
                <a:solidFill>
                  <a:srgbClr val="FF0000"/>
                </a:solidFill>
              </a:rPr>
              <a:t>700 global</a:t>
            </a:r>
            <a:endParaRPr lang="ja-JP" altLang="en-US" sz="2400" b="1" dirty="0">
              <a:solidFill>
                <a:srgbClr val="FF0000"/>
              </a:solidFill>
            </a:endParaRPr>
          </a:p>
        </p:txBody>
      </p:sp>
      <p:grpSp>
        <p:nvGrpSpPr>
          <p:cNvPr id="35" name="グループ化 34">
            <a:extLst>
              <a:ext uri="{FF2B5EF4-FFF2-40B4-BE49-F238E27FC236}">
                <a16:creationId xmlns:a16="http://schemas.microsoft.com/office/drawing/2014/main" id="{46394FE5-251D-45E1-837D-00A8ACC4A29A}"/>
              </a:ext>
            </a:extLst>
          </p:cNvPr>
          <p:cNvGrpSpPr/>
          <p:nvPr/>
        </p:nvGrpSpPr>
        <p:grpSpPr>
          <a:xfrm>
            <a:off x="1090701" y="349013"/>
            <a:ext cx="3311178" cy="400110"/>
            <a:chOff x="593026" y="316236"/>
            <a:chExt cx="3311178" cy="400110"/>
          </a:xfrm>
        </p:grpSpPr>
        <p:sp>
          <p:nvSpPr>
            <p:cNvPr id="38" name="テキスト ボックス 37">
              <a:extLst>
                <a:ext uri="{FF2B5EF4-FFF2-40B4-BE49-F238E27FC236}">
                  <a16:creationId xmlns:a16="http://schemas.microsoft.com/office/drawing/2014/main" id="{279CC200-86FC-4B95-B5E5-6BFD0C073C09}"/>
                </a:ext>
              </a:extLst>
            </p:cNvPr>
            <p:cNvSpPr txBox="1"/>
            <p:nvPr/>
          </p:nvSpPr>
          <p:spPr>
            <a:xfrm>
              <a:off x="593026" y="316236"/>
              <a:ext cx="450996" cy="400110"/>
            </a:xfrm>
            <a:prstGeom prst="rect">
              <a:avLst/>
            </a:prstGeom>
            <a:solidFill>
              <a:schemeClr val="accent6">
                <a:lumMod val="40000"/>
                <a:lumOff val="60000"/>
              </a:schemeClr>
            </a:solidFill>
            <a:ln>
              <a:solidFill>
                <a:schemeClr val="accent6"/>
              </a:solidFill>
            </a:ln>
          </p:spPr>
          <p:txBody>
            <a:bodyPr wrap="square" rtlCol="0">
              <a:spAutoFit/>
            </a:bodyPr>
            <a:lstStyle/>
            <a:p>
              <a:r>
                <a:rPr kumimoji="1" lang="ja-JP" altLang="en-US" sz="2000" b="1" dirty="0">
                  <a:solidFill>
                    <a:sysClr val="windowText" lastClr="000000"/>
                  </a:solidFill>
                </a:rPr>
                <a:t>有</a:t>
              </a:r>
            </a:p>
          </p:txBody>
        </p:sp>
        <p:sp>
          <p:nvSpPr>
            <p:cNvPr id="39" name="テキスト ボックス 38">
              <a:extLst>
                <a:ext uri="{FF2B5EF4-FFF2-40B4-BE49-F238E27FC236}">
                  <a16:creationId xmlns:a16="http://schemas.microsoft.com/office/drawing/2014/main" id="{836B12C9-5E48-4FB0-BACF-36F589442815}"/>
                </a:ext>
              </a:extLst>
            </p:cNvPr>
            <p:cNvSpPr txBox="1"/>
            <p:nvPr/>
          </p:nvSpPr>
          <p:spPr>
            <a:xfrm>
              <a:off x="3453208" y="316236"/>
              <a:ext cx="450996" cy="400110"/>
            </a:xfrm>
            <a:prstGeom prst="rect">
              <a:avLst/>
            </a:prstGeom>
            <a:solidFill>
              <a:schemeClr val="accent4">
                <a:lumMod val="40000"/>
                <a:lumOff val="60000"/>
              </a:schemeClr>
            </a:solidFill>
            <a:ln>
              <a:solidFill>
                <a:schemeClr val="accent4"/>
              </a:solidFill>
            </a:ln>
          </p:spPr>
          <p:txBody>
            <a:bodyPr wrap="square" rtlCol="0">
              <a:spAutoFit/>
            </a:bodyPr>
            <a:lstStyle/>
            <a:p>
              <a:r>
                <a:rPr kumimoji="1" lang="ja-JP" altLang="en-US" sz="2000" b="1" dirty="0">
                  <a:solidFill>
                    <a:sysClr val="windowText" lastClr="000000"/>
                  </a:solidFill>
                </a:rPr>
                <a:t>無</a:t>
              </a:r>
            </a:p>
          </p:txBody>
        </p:sp>
      </p:grpSp>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8"/>
          <a:stretch>
            <a:fillRect/>
          </a:stretch>
        </p:blipFill>
        <p:spPr>
          <a:xfrm>
            <a:off x="4570476" y="3427476"/>
            <a:ext cx="3048" cy="3048"/>
          </a:xfrm>
          <a:prstGeom prst="rect">
            <a:avLst/>
          </a:prstGeom>
        </p:spPr>
      </p:pic>
      <p:sp>
        <p:nvSpPr>
          <p:cNvPr id="24" name="正方形/長方形 23">
            <a:extLst>
              <a:ext uri="{FF2B5EF4-FFF2-40B4-BE49-F238E27FC236}">
                <a16:creationId xmlns:a16="http://schemas.microsoft.com/office/drawing/2014/main" id="{B2456C7A-1FA1-4410-A9C7-A6373FA3E077}"/>
              </a:ext>
            </a:extLst>
          </p:cNvPr>
          <p:cNvSpPr/>
          <p:nvPr/>
        </p:nvSpPr>
        <p:spPr>
          <a:xfrm>
            <a:off x="-13294" y="404763"/>
            <a:ext cx="1102481" cy="584775"/>
          </a:xfrm>
          <a:prstGeom prst="rect">
            <a:avLst/>
          </a:prstGeom>
          <a:ln>
            <a:solidFill>
              <a:schemeClr val="tx1"/>
            </a:solidFill>
          </a:ln>
        </p:spPr>
        <p:txBody>
          <a:bodyPr wrap="none">
            <a:spAutoFit/>
          </a:bodyPr>
          <a:lstStyle/>
          <a:p>
            <a:r>
              <a:rPr kumimoji="1" lang="en-US" altLang="ja-JP" sz="1600" dirty="0"/>
              <a:t>Color: </a:t>
            </a:r>
            <a:r>
              <a:rPr kumimoji="1" lang="en-US" altLang="ja-JP" sz="1600" dirty="0" err="1"/>
              <a:t>tmp</a:t>
            </a:r>
            <a:endParaRPr kumimoji="1" lang="en-US" altLang="ja-JP" sz="1600" dirty="0"/>
          </a:p>
          <a:p>
            <a:r>
              <a:rPr kumimoji="1" lang="en-US" altLang="ja-JP" sz="1600" dirty="0" err="1"/>
              <a:t>contor</a:t>
            </a:r>
            <a:r>
              <a:rPr kumimoji="1" lang="en-US" altLang="ja-JP" sz="1600" dirty="0"/>
              <a:t>: </a:t>
            </a:r>
            <a:r>
              <a:rPr kumimoji="1" lang="en-US" altLang="ja-JP" sz="1600" dirty="0" err="1"/>
              <a:t>hgt</a:t>
            </a:r>
            <a:endParaRPr kumimoji="1" lang="en-US" altLang="ja-JP" sz="1600" dirty="0"/>
          </a:p>
        </p:txBody>
      </p:sp>
    </p:spTree>
    <p:extLst>
      <p:ext uri="{BB962C8B-B14F-4D97-AF65-F5344CB8AC3E}">
        <p14:creationId xmlns:p14="http://schemas.microsoft.com/office/powerpoint/2010/main" val="229288233"/>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自動的に生成された説明">
            <a:extLst>
              <a:ext uri="{FF2B5EF4-FFF2-40B4-BE49-F238E27FC236}">
                <a16:creationId xmlns:a16="http://schemas.microsoft.com/office/drawing/2014/main" id="{CE0C1D5C-6715-45FC-8549-FD959AAE6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661" y="549068"/>
            <a:ext cx="3751340" cy="4711494"/>
          </a:xfrm>
          <a:prstGeom prst="rect">
            <a:avLst/>
          </a:prstGeom>
        </p:spPr>
      </p:pic>
      <p:pic>
        <p:nvPicPr>
          <p:cNvPr id="9" name="図 8" descr="テキスト, 地図 が含まれている画像&#10;&#10;自動的に生成された説明">
            <a:extLst>
              <a:ext uri="{FF2B5EF4-FFF2-40B4-BE49-F238E27FC236}">
                <a16:creationId xmlns:a16="http://schemas.microsoft.com/office/drawing/2014/main" id="{01AEB82D-0CA7-4467-89EF-147AF6878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764" y="814517"/>
            <a:ext cx="2295991" cy="2883649"/>
          </a:xfrm>
          <a:prstGeom prst="rect">
            <a:avLst/>
          </a:prstGeom>
        </p:spPr>
      </p:pic>
      <p:pic>
        <p:nvPicPr>
          <p:cNvPr id="12" name="図 11" descr="テキスト が含まれている画像&#10;&#10;自動的に生成された説明">
            <a:extLst>
              <a:ext uri="{FF2B5EF4-FFF2-40B4-BE49-F238E27FC236}">
                <a16:creationId xmlns:a16="http://schemas.microsoft.com/office/drawing/2014/main" id="{ACA0EE3A-E254-46CD-851E-D6E91786B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94" y="860708"/>
            <a:ext cx="2295991" cy="2883649"/>
          </a:xfrm>
          <a:prstGeom prst="rect">
            <a:avLst/>
          </a:prstGeom>
        </p:spPr>
      </p:pic>
      <p:pic>
        <p:nvPicPr>
          <p:cNvPr id="14" name="図 13" descr="テキスト, 地図 が含まれている画像&#10;&#10;自動的に生成された説明">
            <a:extLst>
              <a:ext uri="{FF2B5EF4-FFF2-40B4-BE49-F238E27FC236}">
                <a16:creationId xmlns:a16="http://schemas.microsoft.com/office/drawing/2014/main" id="{7C9C4FBF-B42D-4214-8375-CA5AA51BE4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1352" y="3974350"/>
            <a:ext cx="2293331" cy="2883650"/>
          </a:xfrm>
          <a:prstGeom prst="rect">
            <a:avLst/>
          </a:prstGeom>
        </p:spPr>
      </p:pic>
      <p:pic>
        <p:nvPicPr>
          <p:cNvPr id="17" name="図 16" descr="テキスト, 地図 が含まれている画像&#10;&#10;自動的に生成された説明">
            <a:extLst>
              <a:ext uri="{FF2B5EF4-FFF2-40B4-BE49-F238E27FC236}">
                <a16:creationId xmlns:a16="http://schemas.microsoft.com/office/drawing/2014/main" id="{D8667F0C-3FF3-489A-89BC-C9CBFFC742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137" y="3974350"/>
            <a:ext cx="2293331" cy="2883650"/>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a:solidFill>
                    <a:sysClr val="windowText" lastClr="000000"/>
                  </a:solidFill>
                </a:ln>
                <a:solidFill>
                  <a:schemeClr val="bg1"/>
                </a:solidFill>
              </a:rPr>
              <a:t>確率的に典型事例を拾う条件での降雪</a:t>
            </a:r>
            <a:r>
              <a:rPr lang="ja-JP" altLang="en-US" sz="2400" b="1" dirty="0">
                <a:ln>
                  <a:solidFill>
                    <a:sysClr val="windowText" lastClr="000000"/>
                  </a:solidFill>
                </a:ln>
                <a:solidFill>
                  <a:schemeClr val="bg1"/>
                </a:solidFill>
              </a:rPr>
              <a:t>の有無による合成図比較 </a:t>
            </a:r>
            <a:r>
              <a:rPr lang="en-US" altLang="ja-JP" sz="2400" b="1" dirty="0">
                <a:solidFill>
                  <a:srgbClr val="FF0000"/>
                </a:solidFill>
              </a:rPr>
              <a:t>500 global</a:t>
            </a:r>
            <a:endParaRPr lang="ja-JP" altLang="en-US" sz="2400" b="1" dirty="0">
              <a:solidFill>
                <a:srgbClr val="FF0000"/>
              </a:solidFill>
            </a:endParaRPr>
          </a:p>
        </p:txBody>
      </p:sp>
      <p:grpSp>
        <p:nvGrpSpPr>
          <p:cNvPr id="35" name="グループ化 34">
            <a:extLst>
              <a:ext uri="{FF2B5EF4-FFF2-40B4-BE49-F238E27FC236}">
                <a16:creationId xmlns:a16="http://schemas.microsoft.com/office/drawing/2014/main" id="{46394FE5-251D-45E1-837D-00A8ACC4A29A}"/>
              </a:ext>
            </a:extLst>
          </p:cNvPr>
          <p:cNvGrpSpPr/>
          <p:nvPr/>
        </p:nvGrpSpPr>
        <p:grpSpPr>
          <a:xfrm>
            <a:off x="1090701" y="349013"/>
            <a:ext cx="3311178" cy="400110"/>
            <a:chOff x="593026" y="316236"/>
            <a:chExt cx="3311178" cy="400110"/>
          </a:xfrm>
        </p:grpSpPr>
        <p:sp>
          <p:nvSpPr>
            <p:cNvPr id="38" name="テキスト ボックス 37">
              <a:extLst>
                <a:ext uri="{FF2B5EF4-FFF2-40B4-BE49-F238E27FC236}">
                  <a16:creationId xmlns:a16="http://schemas.microsoft.com/office/drawing/2014/main" id="{279CC200-86FC-4B95-B5E5-6BFD0C073C09}"/>
                </a:ext>
              </a:extLst>
            </p:cNvPr>
            <p:cNvSpPr txBox="1"/>
            <p:nvPr/>
          </p:nvSpPr>
          <p:spPr>
            <a:xfrm>
              <a:off x="593026" y="316236"/>
              <a:ext cx="450996" cy="400110"/>
            </a:xfrm>
            <a:prstGeom prst="rect">
              <a:avLst/>
            </a:prstGeom>
            <a:solidFill>
              <a:schemeClr val="accent6">
                <a:lumMod val="40000"/>
                <a:lumOff val="60000"/>
              </a:schemeClr>
            </a:solidFill>
            <a:ln>
              <a:solidFill>
                <a:schemeClr val="accent6"/>
              </a:solidFill>
            </a:ln>
          </p:spPr>
          <p:txBody>
            <a:bodyPr wrap="square" rtlCol="0">
              <a:spAutoFit/>
            </a:bodyPr>
            <a:lstStyle/>
            <a:p>
              <a:r>
                <a:rPr kumimoji="1" lang="ja-JP" altLang="en-US" sz="2000" b="1" dirty="0">
                  <a:solidFill>
                    <a:sysClr val="windowText" lastClr="000000"/>
                  </a:solidFill>
                </a:rPr>
                <a:t>有</a:t>
              </a:r>
            </a:p>
          </p:txBody>
        </p:sp>
        <p:sp>
          <p:nvSpPr>
            <p:cNvPr id="39" name="テキスト ボックス 38">
              <a:extLst>
                <a:ext uri="{FF2B5EF4-FFF2-40B4-BE49-F238E27FC236}">
                  <a16:creationId xmlns:a16="http://schemas.microsoft.com/office/drawing/2014/main" id="{836B12C9-5E48-4FB0-BACF-36F589442815}"/>
                </a:ext>
              </a:extLst>
            </p:cNvPr>
            <p:cNvSpPr txBox="1"/>
            <p:nvPr/>
          </p:nvSpPr>
          <p:spPr>
            <a:xfrm>
              <a:off x="3453208" y="316236"/>
              <a:ext cx="450996" cy="400110"/>
            </a:xfrm>
            <a:prstGeom prst="rect">
              <a:avLst/>
            </a:prstGeom>
            <a:solidFill>
              <a:schemeClr val="accent4">
                <a:lumMod val="40000"/>
                <a:lumOff val="60000"/>
              </a:schemeClr>
            </a:solidFill>
            <a:ln>
              <a:solidFill>
                <a:schemeClr val="accent4"/>
              </a:solidFill>
            </a:ln>
          </p:spPr>
          <p:txBody>
            <a:bodyPr wrap="square" rtlCol="0">
              <a:spAutoFit/>
            </a:bodyPr>
            <a:lstStyle/>
            <a:p>
              <a:r>
                <a:rPr kumimoji="1" lang="ja-JP" altLang="en-US" sz="2000" b="1" dirty="0">
                  <a:solidFill>
                    <a:sysClr val="windowText" lastClr="000000"/>
                  </a:solidFill>
                </a:rPr>
                <a:t>無</a:t>
              </a:r>
            </a:p>
          </p:txBody>
        </p:sp>
      </p:grpSp>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8"/>
          <a:stretch>
            <a:fillRect/>
          </a:stretch>
        </p:blipFill>
        <p:spPr>
          <a:xfrm>
            <a:off x="4570476" y="3427476"/>
            <a:ext cx="3048" cy="3048"/>
          </a:xfrm>
          <a:prstGeom prst="rect">
            <a:avLst/>
          </a:prstGeom>
        </p:spPr>
      </p:pic>
      <p:sp>
        <p:nvSpPr>
          <p:cNvPr id="24" name="正方形/長方形 23">
            <a:extLst>
              <a:ext uri="{FF2B5EF4-FFF2-40B4-BE49-F238E27FC236}">
                <a16:creationId xmlns:a16="http://schemas.microsoft.com/office/drawing/2014/main" id="{B2456C7A-1FA1-4410-A9C7-A6373FA3E077}"/>
              </a:ext>
            </a:extLst>
          </p:cNvPr>
          <p:cNvSpPr/>
          <p:nvPr/>
        </p:nvSpPr>
        <p:spPr>
          <a:xfrm>
            <a:off x="-13294" y="404763"/>
            <a:ext cx="1102481" cy="584775"/>
          </a:xfrm>
          <a:prstGeom prst="rect">
            <a:avLst/>
          </a:prstGeom>
          <a:ln>
            <a:solidFill>
              <a:schemeClr val="tx1"/>
            </a:solidFill>
          </a:ln>
        </p:spPr>
        <p:txBody>
          <a:bodyPr wrap="none">
            <a:spAutoFit/>
          </a:bodyPr>
          <a:lstStyle/>
          <a:p>
            <a:r>
              <a:rPr kumimoji="1" lang="en-US" altLang="ja-JP" sz="1600" dirty="0"/>
              <a:t>Color: </a:t>
            </a:r>
            <a:r>
              <a:rPr kumimoji="1" lang="en-US" altLang="ja-JP" sz="1600" dirty="0" err="1"/>
              <a:t>tmp</a:t>
            </a:r>
            <a:endParaRPr kumimoji="1" lang="en-US" altLang="ja-JP" sz="1600" dirty="0"/>
          </a:p>
          <a:p>
            <a:r>
              <a:rPr kumimoji="1" lang="en-US" altLang="ja-JP" sz="1600" dirty="0" err="1"/>
              <a:t>contor</a:t>
            </a:r>
            <a:r>
              <a:rPr kumimoji="1" lang="en-US" altLang="ja-JP" sz="1600" dirty="0"/>
              <a:t>: </a:t>
            </a:r>
            <a:r>
              <a:rPr kumimoji="1" lang="en-US" altLang="ja-JP" sz="1600" dirty="0" err="1"/>
              <a:t>hgt</a:t>
            </a:r>
            <a:endParaRPr kumimoji="1" lang="en-US" altLang="ja-JP" sz="1600" dirty="0"/>
          </a:p>
        </p:txBody>
      </p:sp>
    </p:spTree>
    <p:extLst>
      <p:ext uri="{BB962C8B-B14F-4D97-AF65-F5344CB8AC3E}">
        <p14:creationId xmlns:p14="http://schemas.microsoft.com/office/powerpoint/2010/main" val="4062530176"/>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地図 が含まれている画像&#10;&#10;自動的に生成された説明">
            <a:extLst>
              <a:ext uri="{FF2B5EF4-FFF2-40B4-BE49-F238E27FC236}">
                <a16:creationId xmlns:a16="http://schemas.microsoft.com/office/drawing/2014/main" id="{0792B317-84BC-4C45-8083-11A6D15AB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247" y="549068"/>
            <a:ext cx="3748913" cy="4708446"/>
          </a:xfrm>
          <a:prstGeom prst="rect">
            <a:avLst/>
          </a:prstGeom>
        </p:spPr>
      </p:pic>
      <p:pic>
        <p:nvPicPr>
          <p:cNvPr id="8" name="図 7">
            <a:extLst>
              <a:ext uri="{FF2B5EF4-FFF2-40B4-BE49-F238E27FC236}">
                <a16:creationId xmlns:a16="http://schemas.microsoft.com/office/drawing/2014/main" id="{0F63A391-781A-4C70-924C-76C0B3B88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610" y="814517"/>
            <a:ext cx="2304539" cy="2894385"/>
          </a:xfrm>
          <a:prstGeom prst="rect">
            <a:avLst/>
          </a:prstGeom>
        </p:spPr>
      </p:pic>
      <p:pic>
        <p:nvPicPr>
          <p:cNvPr id="11" name="図 10">
            <a:extLst>
              <a:ext uri="{FF2B5EF4-FFF2-40B4-BE49-F238E27FC236}">
                <a16:creationId xmlns:a16="http://schemas.microsoft.com/office/drawing/2014/main" id="{33E46C3F-8FD2-4E7C-B837-FFE9CB230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86" y="855339"/>
            <a:ext cx="2304539" cy="2894385"/>
          </a:xfrm>
          <a:prstGeom prst="rect">
            <a:avLst/>
          </a:prstGeom>
        </p:spPr>
      </p:pic>
      <p:pic>
        <p:nvPicPr>
          <p:cNvPr id="15" name="図 14" descr="テキスト, 地図 が含まれている画像&#10;&#10;自動的に生成された説明">
            <a:extLst>
              <a:ext uri="{FF2B5EF4-FFF2-40B4-BE49-F238E27FC236}">
                <a16:creationId xmlns:a16="http://schemas.microsoft.com/office/drawing/2014/main" id="{1AA6D69D-147D-41D4-973E-2EEB18E81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7259" y="3963614"/>
            <a:ext cx="2301869" cy="2894385"/>
          </a:xfrm>
          <a:prstGeom prst="rect">
            <a:avLst/>
          </a:prstGeom>
        </p:spPr>
      </p:pic>
      <p:pic>
        <p:nvPicPr>
          <p:cNvPr id="18" name="図 17" descr="テキスト, 地図 が含まれている画像&#10;&#10;自動的に生成された説明">
            <a:extLst>
              <a:ext uri="{FF2B5EF4-FFF2-40B4-BE49-F238E27FC236}">
                <a16:creationId xmlns:a16="http://schemas.microsoft.com/office/drawing/2014/main" id="{2229FD34-4CCF-4ABB-B178-6CA353F3D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867" y="3963614"/>
            <a:ext cx="2301869" cy="2894385"/>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a:solidFill>
                    <a:sysClr val="windowText" lastClr="000000"/>
                  </a:solidFill>
                </a:ln>
                <a:solidFill>
                  <a:schemeClr val="bg1"/>
                </a:solidFill>
              </a:rPr>
              <a:t>確率的に典型事例を拾う条件での降雪</a:t>
            </a:r>
            <a:r>
              <a:rPr lang="ja-JP" altLang="en-US" sz="2400" b="1" dirty="0">
                <a:ln>
                  <a:solidFill>
                    <a:sysClr val="windowText" lastClr="000000"/>
                  </a:solidFill>
                </a:ln>
                <a:solidFill>
                  <a:schemeClr val="bg1"/>
                </a:solidFill>
              </a:rPr>
              <a:t>の有無による合成図比較 </a:t>
            </a:r>
            <a:r>
              <a:rPr lang="en-US" altLang="ja-JP" sz="2400" b="1" dirty="0">
                <a:solidFill>
                  <a:srgbClr val="FF0000"/>
                </a:solidFill>
              </a:rPr>
              <a:t>300 global</a:t>
            </a:r>
            <a:endParaRPr lang="ja-JP" altLang="en-US" sz="2400" b="1" dirty="0">
              <a:solidFill>
                <a:srgbClr val="FF0000"/>
              </a:solidFill>
            </a:endParaRPr>
          </a:p>
        </p:txBody>
      </p:sp>
      <p:grpSp>
        <p:nvGrpSpPr>
          <p:cNvPr id="35" name="グループ化 34">
            <a:extLst>
              <a:ext uri="{FF2B5EF4-FFF2-40B4-BE49-F238E27FC236}">
                <a16:creationId xmlns:a16="http://schemas.microsoft.com/office/drawing/2014/main" id="{46394FE5-251D-45E1-837D-00A8ACC4A29A}"/>
              </a:ext>
            </a:extLst>
          </p:cNvPr>
          <p:cNvGrpSpPr/>
          <p:nvPr/>
        </p:nvGrpSpPr>
        <p:grpSpPr>
          <a:xfrm>
            <a:off x="1090701" y="349013"/>
            <a:ext cx="3311178" cy="400110"/>
            <a:chOff x="593026" y="316236"/>
            <a:chExt cx="3311178" cy="400110"/>
          </a:xfrm>
        </p:grpSpPr>
        <p:sp>
          <p:nvSpPr>
            <p:cNvPr id="38" name="テキスト ボックス 37">
              <a:extLst>
                <a:ext uri="{FF2B5EF4-FFF2-40B4-BE49-F238E27FC236}">
                  <a16:creationId xmlns:a16="http://schemas.microsoft.com/office/drawing/2014/main" id="{279CC200-86FC-4B95-B5E5-6BFD0C073C09}"/>
                </a:ext>
              </a:extLst>
            </p:cNvPr>
            <p:cNvSpPr txBox="1"/>
            <p:nvPr/>
          </p:nvSpPr>
          <p:spPr>
            <a:xfrm>
              <a:off x="593026" y="316236"/>
              <a:ext cx="450996" cy="400110"/>
            </a:xfrm>
            <a:prstGeom prst="rect">
              <a:avLst/>
            </a:prstGeom>
            <a:solidFill>
              <a:schemeClr val="accent6">
                <a:lumMod val="40000"/>
                <a:lumOff val="60000"/>
              </a:schemeClr>
            </a:solidFill>
            <a:ln>
              <a:solidFill>
                <a:schemeClr val="accent6"/>
              </a:solidFill>
            </a:ln>
          </p:spPr>
          <p:txBody>
            <a:bodyPr wrap="square" rtlCol="0">
              <a:spAutoFit/>
            </a:bodyPr>
            <a:lstStyle/>
            <a:p>
              <a:r>
                <a:rPr kumimoji="1" lang="ja-JP" altLang="en-US" sz="2000" b="1" dirty="0">
                  <a:solidFill>
                    <a:sysClr val="windowText" lastClr="000000"/>
                  </a:solidFill>
                </a:rPr>
                <a:t>有</a:t>
              </a:r>
            </a:p>
          </p:txBody>
        </p:sp>
        <p:sp>
          <p:nvSpPr>
            <p:cNvPr id="39" name="テキスト ボックス 38">
              <a:extLst>
                <a:ext uri="{FF2B5EF4-FFF2-40B4-BE49-F238E27FC236}">
                  <a16:creationId xmlns:a16="http://schemas.microsoft.com/office/drawing/2014/main" id="{836B12C9-5E48-4FB0-BACF-36F589442815}"/>
                </a:ext>
              </a:extLst>
            </p:cNvPr>
            <p:cNvSpPr txBox="1"/>
            <p:nvPr/>
          </p:nvSpPr>
          <p:spPr>
            <a:xfrm>
              <a:off x="3453208" y="316236"/>
              <a:ext cx="450996" cy="400110"/>
            </a:xfrm>
            <a:prstGeom prst="rect">
              <a:avLst/>
            </a:prstGeom>
            <a:solidFill>
              <a:schemeClr val="accent4">
                <a:lumMod val="40000"/>
                <a:lumOff val="60000"/>
              </a:schemeClr>
            </a:solidFill>
            <a:ln>
              <a:solidFill>
                <a:schemeClr val="accent4"/>
              </a:solidFill>
            </a:ln>
          </p:spPr>
          <p:txBody>
            <a:bodyPr wrap="square" rtlCol="0">
              <a:spAutoFit/>
            </a:bodyPr>
            <a:lstStyle/>
            <a:p>
              <a:r>
                <a:rPr kumimoji="1" lang="ja-JP" altLang="en-US" sz="2000" b="1" dirty="0">
                  <a:solidFill>
                    <a:sysClr val="windowText" lastClr="000000"/>
                  </a:solidFill>
                </a:rPr>
                <a:t>無</a:t>
              </a:r>
            </a:p>
          </p:txBody>
        </p:sp>
      </p:grpSp>
      <p:pic>
        <p:nvPicPr>
          <p:cNvPr id="3" name="図 2">
            <a:extLst>
              <a:ext uri="{FF2B5EF4-FFF2-40B4-BE49-F238E27FC236}">
                <a16:creationId xmlns:a16="http://schemas.microsoft.com/office/drawing/2014/main" id="{9CCF3237-A3E9-40B2-BA43-73C9256054C1}"/>
              </a:ext>
            </a:extLst>
          </p:cNvPr>
          <p:cNvPicPr>
            <a:picLocks noChangeAspect="1"/>
          </p:cNvPicPr>
          <p:nvPr/>
        </p:nvPicPr>
        <p:blipFill>
          <a:blip r:embed="rId8"/>
          <a:stretch>
            <a:fillRect/>
          </a:stretch>
        </p:blipFill>
        <p:spPr>
          <a:xfrm>
            <a:off x="4570476" y="3427476"/>
            <a:ext cx="3048" cy="3048"/>
          </a:xfrm>
          <a:prstGeom prst="rect">
            <a:avLst/>
          </a:prstGeom>
        </p:spPr>
      </p:pic>
      <p:sp>
        <p:nvSpPr>
          <p:cNvPr id="24" name="正方形/長方形 23">
            <a:extLst>
              <a:ext uri="{FF2B5EF4-FFF2-40B4-BE49-F238E27FC236}">
                <a16:creationId xmlns:a16="http://schemas.microsoft.com/office/drawing/2014/main" id="{B2456C7A-1FA1-4410-A9C7-A6373FA3E077}"/>
              </a:ext>
            </a:extLst>
          </p:cNvPr>
          <p:cNvSpPr/>
          <p:nvPr/>
        </p:nvSpPr>
        <p:spPr>
          <a:xfrm>
            <a:off x="-13294" y="404763"/>
            <a:ext cx="1102481" cy="584775"/>
          </a:xfrm>
          <a:prstGeom prst="rect">
            <a:avLst/>
          </a:prstGeom>
          <a:ln>
            <a:solidFill>
              <a:schemeClr val="tx1"/>
            </a:solidFill>
          </a:ln>
        </p:spPr>
        <p:txBody>
          <a:bodyPr wrap="none">
            <a:spAutoFit/>
          </a:bodyPr>
          <a:lstStyle/>
          <a:p>
            <a:r>
              <a:rPr kumimoji="1" lang="en-US" altLang="ja-JP" sz="1600" dirty="0"/>
              <a:t>Color: </a:t>
            </a:r>
            <a:r>
              <a:rPr kumimoji="1" lang="en-US" altLang="ja-JP" sz="1600" dirty="0" err="1"/>
              <a:t>tmp</a:t>
            </a:r>
            <a:endParaRPr kumimoji="1" lang="en-US" altLang="ja-JP" sz="1600" dirty="0"/>
          </a:p>
          <a:p>
            <a:r>
              <a:rPr kumimoji="1" lang="en-US" altLang="ja-JP" sz="1600" dirty="0" err="1"/>
              <a:t>contor</a:t>
            </a:r>
            <a:r>
              <a:rPr kumimoji="1" lang="en-US" altLang="ja-JP" sz="1600" dirty="0"/>
              <a:t>: </a:t>
            </a:r>
            <a:r>
              <a:rPr kumimoji="1" lang="en-US" altLang="ja-JP" sz="1600" dirty="0" err="1"/>
              <a:t>hgt</a:t>
            </a:r>
            <a:endParaRPr kumimoji="1" lang="en-US" altLang="ja-JP" sz="1600" dirty="0"/>
          </a:p>
        </p:txBody>
      </p:sp>
    </p:spTree>
    <p:extLst>
      <p:ext uri="{BB962C8B-B14F-4D97-AF65-F5344CB8AC3E}">
        <p14:creationId xmlns:p14="http://schemas.microsoft.com/office/powerpoint/2010/main" val="2972134657"/>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自動的に生成された説明">
            <a:extLst>
              <a:ext uri="{FF2B5EF4-FFF2-40B4-BE49-F238E27FC236}">
                <a16:creationId xmlns:a16="http://schemas.microsoft.com/office/drawing/2014/main" id="{750F1139-E7D2-4631-AA2C-0348D8B70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1128"/>
            <a:ext cx="4555374" cy="1503719"/>
          </a:xfrm>
          <a:prstGeom prst="rect">
            <a:avLst/>
          </a:prstGeom>
        </p:spPr>
      </p:pic>
      <p:pic>
        <p:nvPicPr>
          <p:cNvPr id="9" name="図 8" descr="テキスト, 地図 が含まれている画像&#10;&#10;自動的に生成された説明">
            <a:extLst>
              <a:ext uri="{FF2B5EF4-FFF2-40B4-BE49-F238E27FC236}">
                <a16:creationId xmlns:a16="http://schemas.microsoft.com/office/drawing/2014/main" id="{82A9E8CB-34FD-4B2D-BCC6-69C6D7964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8" y="327450"/>
            <a:ext cx="4555374" cy="1503719"/>
          </a:xfrm>
          <a:prstGeom prst="rect">
            <a:avLst/>
          </a:prstGeom>
        </p:spPr>
      </p:pic>
      <p:pic>
        <p:nvPicPr>
          <p:cNvPr id="12" name="図 11" descr="地図, テキスト が含まれている画像&#10;&#10;自動的に生成された説明">
            <a:extLst>
              <a:ext uri="{FF2B5EF4-FFF2-40B4-BE49-F238E27FC236}">
                <a16:creationId xmlns:a16="http://schemas.microsoft.com/office/drawing/2014/main" id="{8CCA0F9F-E283-4022-874C-12E89F065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78" y="2056292"/>
            <a:ext cx="4555374" cy="1498415"/>
          </a:xfrm>
          <a:prstGeom prst="rect">
            <a:avLst/>
          </a:prstGeom>
        </p:spPr>
      </p:pic>
      <p:pic>
        <p:nvPicPr>
          <p:cNvPr id="15" name="図 14" descr="テキスト, 地図 が含まれている画像&#10;&#10;自動的に生成された説明">
            <a:extLst>
              <a:ext uri="{FF2B5EF4-FFF2-40B4-BE49-F238E27FC236}">
                <a16:creationId xmlns:a16="http://schemas.microsoft.com/office/drawing/2014/main" id="{BB0C65A7-5D7F-4ACC-AB09-7F9063842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626" y="417032"/>
            <a:ext cx="4555374" cy="1498415"/>
          </a:xfrm>
          <a:prstGeom prst="rect">
            <a:avLst/>
          </a:prstGeom>
        </p:spPr>
      </p:pic>
      <p:pic>
        <p:nvPicPr>
          <p:cNvPr id="18" name="図 17" descr="テキスト, 地図 が含まれている画像&#10;&#10;自動的に生成された説明">
            <a:extLst>
              <a:ext uri="{FF2B5EF4-FFF2-40B4-BE49-F238E27FC236}">
                <a16:creationId xmlns:a16="http://schemas.microsoft.com/office/drawing/2014/main" id="{3EE07BD8-8628-4135-B0A2-ACB19126C5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1" y="3593976"/>
            <a:ext cx="4555374" cy="1498415"/>
          </a:xfrm>
          <a:prstGeom prst="rect">
            <a:avLst/>
          </a:prstGeom>
        </p:spPr>
      </p:pic>
      <p:pic>
        <p:nvPicPr>
          <p:cNvPr id="21" name="図 20" descr="テキスト, 地図 が含まれている画像&#10;&#10;自動的に生成された説明">
            <a:extLst>
              <a:ext uri="{FF2B5EF4-FFF2-40B4-BE49-F238E27FC236}">
                <a16:creationId xmlns:a16="http://schemas.microsoft.com/office/drawing/2014/main" id="{99ED7BB5-D010-40AE-9152-DCA6A6B089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 y="5222350"/>
            <a:ext cx="4555374" cy="1498415"/>
          </a:xfrm>
          <a:prstGeom prst="rect">
            <a:avLst/>
          </a:prstGeom>
        </p:spPr>
      </p:pic>
      <p:pic>
        <p:nvPicPr>
          <p:cNvPr id="24" name="図 23" descr="テキスト, 地図 が含まれている画像&#10;&#10;自動的に生成された説明">
            <a:extLst>
              <a:ext uri="{FF2B5EF4-FFF2-40B4-BE49-F238E27FC236}">
                <a16:creationId xmlns:a16="http://schemas.microsoft.com/office/drawing/2014/main" id="{E86B5579-B9B5-4C11-AFD7-3C8DE6B874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8626" y="5236224"/>
            <a:ext cx="4555374" cy="1498415"/>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確率的な標準で基準を決める　降雪</a:t>
            </a:r>
            <a:r>
              <a:rPr lang="en-US" altLang="ja-JP" b="1" dirty="0">
                <a:solidFill>
                  <a:schemeClr val="tx1"/>
                </a:solidFill>
              </a:rPr>
              <a:t>/</a:t>
            </a:r>
            <a:r>
              <a:rPr lang="ja-JP" altLang="en-US" b="1" dirty="0">
                <a:solidFill>
                  <a:schemeClr val="tx1"/>
                </a:solidFill>
              </a:rPr>
              <a:t>全て　</a:t>
            </a:r>
            <a:r>
              <a:rPr lang="en-US" altLang="ja-JP" b="1" dirty="0">
                <a:solidFill>
                  <a:schemeClr val="tx1"/>
                </a:solidFill>
              </a:rPr>
              <a:t>DJF  </a:t>
            </a:r>
            <a:r>
              <a:rPr lang="ja-JP" altLang="en-US" b="1" dirty="0">
                <a:solidFill>
                  <a:schemeClr val="tx1"/>
                </a:solidFill>
              </a:rPr>
              <a:t>名古屋</a:t>
            </a:r>
          </a:p>
        </p:txBody>
      </p:sp>
      <p:sp>
        <p:nvSpPr>
          <p:cNvPr id="76" name="テキスト ボックス 75">
            <a:extLst>
              <a:ext uri="{FF2B5EF4-FFF2-40B4-BE49-F238E27FC236}">
                <a16:creationId xmlns:a16="http://schemas.microsoft.com/office/drawing/2014/main" id="{58F20DB1-FF1E-4103-A553-B23894969FE3}"/>
              </a:ext>
            </a:extLst>
          </p:cNvPr>
          <p:cNvSpPr txBox="1"/>
          <p:nvPr/>
        </p:nvSpPr>
        <p:spPr>
          <a:xfrm>
            <a:off x="4896806" y="3488033"/>
            <a:ext cx="4014484" cy="184666"/>
          </a:xfrm>
          <a:prstGeom prst="rect">
            <a:avLst/>
          </a:prstGeom>
          <a:noFill/>
        </p:spPr>
        <p:txBody>
          <a:bodyPr wrap="square" rtlCol="0">
            <a:spAutoFit/>
          </a:bodyPr>
          <a:lstStyle/>
          <a:p>
            <a:r>
              <a:rPr kumimoji="1" lang="en-US" altLang="ja-JP" sz="600" b="1" dirty="0"/>
              <a:t>2      4       6        8      10     11     12     13     14     15      16      17     18     19      20     21    22     23      24     25     26      27      28~</a:t>
            </a:r>
            <a:endParaRPr kumimoji="1" lang="ja-JP" altLang="en-US" sz="600" b="1" dirty="0"/>
          </a:p>
        </p:txBody>
      </p:sp>
      <p:sp>
        <p:nvSpPr>
          <p:cNvPr id="77" name="テキスト ボックス 76">
            <a:extLst>
              <a:ext uri="{FF2B5EF4-FFF2-40B4-BE49-F238E27FC236}">
                <a16:creationId xmlns:a16="http://schemas.microsoft.com/office/drawing/2014/main" id="{B6C64375-C759-45CD-9DDA-0B055D9C3AF8}"/>
              </a:ext>
            </a:extLst>
          </p:cNvPr>
          <p:cNvSpPr txBox="1"/>
          <p:nvPr/>
        </p:nvSpPr>
        <p:spPr>
          <a:xfrm>
            <a:off x="397540" y="5105398"/>
            <a:ext cx="4014484" cy="184666"/>
          </a:xfrm>
          <a:prstGeom prst="rect">
            <a:avLst/>
          </a:prstGeom>
          <a:noFill/>
        </p:spPr>
        <p:txBody>
          <a:bodyPr wrap="square" rtlCol="0">
            <a:spAutoFit/>
          </a:bodyPr>
          <a:lstStyle/>
          <a:p>
            <a:r>
              <a:rPr kumimoji="1" lang="en-US" altLang="ja-JP" sz="600" b="1" dirty="0"/>
              <a:t>~8       7       6       5      4       3       2       1       0     -1       -2     -3     -4     -5     -6       -7     -8     -9     -10   -11   -12    -13   -14~    </a:t>
            </a:r>
            <a:r>
              <a:rPr kumimoji="1" lang="ja-JP" altLang="en-US" sz="600" b="1" dirty="0"/>
              <a:t>　</a:t>
            </a:r>
          </a:p>
        </p:txBody>
      </p:sp>
      <p:sp>
        <p:nvSpPr>
          <p:cNvPr id="82" name="テキスト ボックス 81">
            <a:extLst>
              <a:ext uri="{FF2B5EF4-FFF2-40B4-BE49-F238E27FC236}">
                <a16:creationId xmlns:a16="http://schemas.microsoft.com/office/drawing/2014/main" id="{890A6FC9-0821-48E0-B03E-84052A488AB6}"/>
              </a:ext>
            </a:extLst>
          </p:cNvPr>
          <p:cNvSpPr txBox="1"/>
          <p:nvPr/>
        </p:nvSpPr>
        <p:spPr>
          <a:xfrm>
            <a:off x="4985276" y="4296660"/>
            <a:ext cx="3050185" cy="600164"/>
          </a:xfrm>
          <a:prstGeom prst="rect">
            <a:avLst/>
          </a:prstGeom>
          <a:noFill/>
          <a:ln>
            <a:solidFill>
              <a:schemeClr val="tx1"/>
            </a:solidFill>
          </a:ln>
        </p:spPr>
        <p:txBody>
          <a:bodyPr wrap="square" rtlCol="0">
            <a:spAutoFit/>
          </a:bodyPr>
          <a:lstStyle/>
          <a:p>
            <a:r>
              <a:rPr lang="ja-JP" altLang="en-US" sz="1100" b="1" u="sng" dirty="0">
                <a:solidFill>
                  <a:sysClr val="windowText" lastClr="000000"/>
                </a:solidFill>
              </a:rPr>
              <a:t>縦軸の読み方</a:t>
            </a:r>
            <a:r>
              <a:rPr lang="en-US" altLang="ja-JP" sz="1100" b="1" u="sng" dirty="0">
                <a:solidFill>
                  <a:sysClr val="windowText" lastClr="000000"/>
                </a:solidFill>
              </a:rPr>
              <a:t>(</a:t>
            </a:r>
            <a:r>
              <a:rPr lang="ja-JP" altLang="en-US" sz="1100" b="1" u="sng" dirty="0">
                <a:solidFill>
                  <a:sysClr val="windowText" lastClr="000000"/>
                </a:solidFill>
              </a:rPr>
              <a:t>左</a:t>
            </a:r>
            <a:r>
              <a:rPr lang="en-US" altLang="ja-JP" sz="1100" b="1" u="sng" dirty="0">
                <a:solidFill>
                  <a:sysClr val="windowText" lastClr="000000"/>
                </a:solidFill>
              </a:rPr>
              <a:t>)</a:t>
            </a:r>
          </a:p>
          <a:p>
            <a:r>
              <a:rPr lang="ja-JP" altLang="en-US" sz="1100" b="1" dirty="0">
                <a:solidFill>
                  <a:sysClr val="windowText" lastClr="000000"/>
                </a:solidFill>
              </a:rPr>
              <a:t>変数がその値であった場合に、</a:t>
            </a:r>
            <a:endParaRPr lang="en-US" altLang="ja-JP" sz="1100" b="1" dirty="0">
              <a:solidFill>
                <a:sysClr val="windowText" lastClr="000000"/>
              </a:solidFill>
            </a:endParaRPr>
          </a:p>
          <a:p>
            <a:r>
              <a:rPr lang="ja-JP" altLang="en-US" sz="1100" b="1" dirty="0">
                <a:solidFill>
                  <a:sysClr val="windowText" lastClr="000000"/>
                </a:solidFill>
              </a:rPr>
              <a:t>前事例のうち、何割が雪であったかを表す</a:t>
            </a:r>
            <a:endParaRPr lang="en-US" altLang="ja-JP" sz="1100" b="1" dirty="0">
              <a:solidFill>
                <a:sysClr val="windowText" lastClr="000000"/>
              </a:solidFill>
            </a:endParaRPr>
          </a:p>
        </p:txBody>
      </p:sp>
      <p:sp>
        <p:nvSpPr>
          <p:cNvPr id="73" name="テキスト ボックス 72">
            <a:extLst>
              <a:ext uri="{FF2B5EF4-FFF2-40B4-BE49-F238E27FC236}">
                <a16:creationId xmlns:a16="http://schemas.microsoft.com/office/drawing/2014/main" id="{88F84B80-03EB-42EA-992C-CDB995376C82}"/>
              </a:ext>
            </a:extLst>
          </p:cNvPr>
          <p:cNvSpPr txBox="1"/>
          <p:nvPr/>
        </p:nvSpPr>
        <p:spPr>
          <a:xfrm>
            <a:off x="4896806" y="1792654"/>
            <a:ext cx="4014484" cy="184666"/>
          </a:xfrm>
          <a:prstGeom prst="rect">
            <a:avLst/>
          </a:prstGeom>
          <a:noFill/>
        </p:spPr>
        <p:txBody>
          <a:bodyPr wrap="square" rtlCol="0">
            <a:spAutoFit/>
          </a:bodyPr>
          <a:lstStyle/>
          <a:p>
            <a:r>
              <a:rPr kumimoji="1" lang="en-US" altLang="ja-JP" sz="600" b="1" dirty="0"/>
              <a:t>0       1      2       3       4        5       6       7         8       9      10     11      12     13      14     15     16     17     18     19      20      21     22~     </a:t>
            </a:r>
            <a:endParaRPr kumimoji="1" lang="ja-JP" altLang="en-US" sz="600" b="1" dirty="0"/>
          </a:p>
        </p:txBody>
      </p:sp>
      <p:sp>
        <p:nvSpPr>
          <p:cNvPr id="78" name="テキスト ボックス 77">
            <a:extLst>
              <a:ext uri="{FF2B5EF4-FFF2-40B4-BE49-F238E27FC236}">
                <a16:creationId xmlns:a16="http://schemas.microsoft.com/office/drawing/2014/main" id="{7155BB11-88D3-42CF-A590-3D3E360E3F45}"/>
              </a:ext>
            </a:extLst>
          </p:cNvPr>
          <p:cNvSpPr txBox="1"/>
          <p:nvPr/>
        </p:nvSpPr>
        <p:spPr>
          <a:xfrm>
            <a:off x="369885" y="6659924"/>
            <a:ext cx="4014484" cy="184666"/>
          </a:xfrm>
          <a:prstGeom prst="rect">
            <a:avLst/>
          </a:prstGeom>
          <a:noFill/>
        </p:spPr>
        <p:txBody>
          <a:bodyPr wrap="square" rtlCol="0">
            <a:spAutoFit/>
          </a:bodyPr>
          <a:lstStyle/>
          <a:p>
            <a:r>
              <a:rPr kumimoji="1" lang="en-US" altLang="ja-JP" sz="600" b="1" dirty="0"/>
              <a:t>~ 0     -1     -2     -3     -4    -5      -6     -7    -8     -9    -10    -11  -12   -13   -14   -15   -16   -17  -18   -19   -20  -21   -22   -23   -24~</a:t>
            </a:r>
            <a:endParaRPr kumimoji="1" lang="ja-JP" altLang="en-US" sz="600" b="1" dirty="0"/>
          </a:p>
        </p:txBody>
      </p:sp>
      <p:sp>
        <p:nvSpPr>
          <p:cNvPr id="79" name="テキスト ボックス 78">
            <a:extLst>
              <a:ext uri="{FF2B5EF4-FFF2-40B4-BE49-F238E27FC236}">
                <a16:creationId xmlns:a16="http://schemas.microsoft.com/office/drawing/2014/main" id="{9C265376-6CE1-4F0F-A31D-623EDDE0C169}"/>
              </a:ext>
            </a:extLst>
          </p:cNvPr>
          <p:cNvSpPr txBox="1"/>
          <p:nvPr/>
        </p:nvSpPr>
        <p:spPr>
          <a:xfrm>
            <a:off x="4985276" y="6671569"/>
            <a:ext cx="4014484" cy="184666"/>
          </a:xfrm>
          <a:prstGeom prst="rect">
            <a:avLst/>
          </a:prstGeom>
          <a:noFill/>
        </p:spPr>
        <p:txBody>
          <a:bodyPr wrap="square" rtlCol="0">
            <a:spAutoFit/>
          </a:bodyPr>
          <a:lstStyle/>
          <a:p>
            <a:r>
              <a:rPr kumimoji="1" lang="en-US" altLang="ja-JP" sz="600" b="1" dirty="0"/>
              <a:t>~-14   -15     -16    -17    -18     -19    -20    -21     -22    -23    -24     -25    -26    -27    -28    -29   -30  -31    -32     -33    -34~</a:t>
            </a:r>
            <a:endParaRPr kumimoji="1" lang="ja-JP" altLang="en-US" sz="600" b="1" dirty="0"/>
          </a:p>
        </p:txBody>
      </p:sp>
      <p:sp>
        <p:nvSpPr>
          <p:cNvPr id="34" name="テキスト ボックス 33">
            <a:extLst>
              <a:ext uri="{FF2B5EF4-FFF2-40B4-BE49-F238E27FC236}">
                <a16:creationId xmlns:a16="http://schemas.microsoft.com/office/drawing/2014/main" id="{9DD653C5-9441-4779-BC7C-BDB710667609}"/>
              </a:ext>
            </a:extLst>
          </p:cNvPr>
          <p:cNvSpPr txBox="1"/>
          <p:nvPr/>
        </p:nvSpPr>
        <p:spPr>
          <a:xfrm>
            <a:off x="211014" y="1790060"/>
            <a:ext cx="4681029" cy="169277"/>
          </a:xfrm>
          <a:prstGeom prst="rect">
            <a:avLst/>
          </a:prstGeom>
          <a:noFill/>
        </p:spPr>
        <p:txBody>
          <a:bodyPr wrap="square" rtlCol="0">
            <a:spAutoFit/>
          </a:bodyPr>
          <a:lstStyle/>
          <a:p>
            <a:r>
              <a:rPr kumimoji="1" lang="en-US" altLang="ja-JP" sz="400" b="1" dirty="0"/>
              <a:t>-180-170 -160  -150  -140  -130  -120 -110  -100 </a:t>
            </a:r>
            <a:r>
              <a:rPr kumimoji="1" lang="en-US" altLang="ja-JP" sz="500" b="1" dirty="0"/>
              <a:t>-90  -80  -70 -60 -50  -40  -30  -20 -10    0    10   20   30   40    50   60  70   80   90  100  110 120 130140150 160 170 180</a:t>
            </a:r>
            <a:endParaRPr kumimoji="1" lang="ja-JP" altLang="en-US" sz="500" b="1" dirty="0"/>
          </a:p>
        </p:txBody>
      </p:sp>
      <p:sp>
        <p:nvSpPr>
          <p:cNvPr id="66" name="テキスト ボックス 65">
            <a:extLst>
              <a:ext uri="{FF2B5EF4-FFF2-40B4-BE49-F238E27FC236}">
                <a16:creationId xmlns:a16="http://schemas.microsoft.com/office/drawing/2014/main" id="{AB105AA8-3FAF-4CD1-AC75-0D1A8B01FEE8}"/>
              </a:ext>
            </a:extLst>
          </p:cNvPr>
          <p:cNvSpPr txBox="1"/>
          <p:nvPr/>
        </p:nvSpPr>
        <p:spPr>
          <a:xfrm>
            <a:off x="211014" y="3404692"/>
            <a:ext cx="4681029" cy="169277"/>
          </a:xfrm>
          <a:prstGeom prst="rect">
            <a:avLst/>
          </a:prstGeom>
          <a:noFill/>
        </p:spPr>
        <p:txBody>
          <a:bodyPr wrap="square" rtlCol="0">
            <a:spAutoFit/>
          </a:bodyPr>
          <a:lstStyle/>
          <a:p>
            <a:r>
              <a:rPr kumimoji="1" lang="en-US" altLang="ja-JP" sz="400" b="1" dirty="0"/>
              <a:t>-180-170 -160  -150  -140  -130  -120 -110  -100 </a:t>
            </a:r>
            <a:r>
              <a:rPr kumimoji="1" lang="en-US" altLang="ja-JP" sz="500" b="1" dirty="0"/>
              <a:t>-90  -80  -70 -60 -50  -40  -30  -20 -10    0    10   20   30   40    50   60  70   80   90  100  110 120 130140150 160 170 180</a:t>
            </a:r>
            <a:endParaRPr kumimoji="1" lang="ja-JP" altLang="en-US" sz="500" b="1" dirty="0"/>
          </a:p>
        </p:txBody>
      </p:sp>
      <p:sp>
        <p:nvSpPr>
          <p:cNvPr id="26" name="テキスト ボックス 25">
            <a:extLst>
              <a:ext uri="{FF2B5EF4-FFF2-40B4-BE49-F238E27FC236}">
                <a16:creationId xmlns:a16="http://schemas.microsoft.com/office/drawing/2014/main" id="{C2F20AF9-CE9D-404F-AF39-35B9958DC54C}"/>
              </a:ext>
            </a:extLst>
          </p:cNvPr>
          <p:cNvSpPr txBox="1"/>
          <p:nvPr/>
        </p:nvSpPr>
        <p:spPr>
          <a:xfrm>
            <a:off x="4952914" y="4879651"/>
            <a:ext cx="4438997" cy="276999"/>
          </a:xfrm>
          <a:prstGeom prst="rect">
            <a:avLst/>
          </a:prstGeom>
          <a:noFill/>
        </p:spPr>
        <p:txBody>
          <a:bodyPr wrap="square" rtlCol="0">
            <a:spAutoFit/>
          </a:bodyPr>
          <a:lstStyle/>
          <a:p>
            <a:r>
              <a:rPr lang="en-US" altLang="ja-JP" sz="1200" b="1" dirty="0"/>
              <a:t>※</a:t>
            </a:r>
            <a:r>
              <a:rPr lang="ja-JP" altLang="en-US" sz="1200" b="1" dirty="0"/>
              <a:t>客観的ではあるが、抽出される事例数が非常に少ない</a:t>
            </a:r>
            <a:endParaRPr lang="en-US" altLang="ja-JP" sz="1200" b="1" dirty="0"/>
          </a:p>
        </p:txBody>
      </p:sp>
    </p:spTree>
    <p:extLst>
      <p:ext uri="{BB962C8B-B14F-4D97-AF65-F5344CB8AC3E}">
        <p14:creationId xmlns:p14="http://schemas.microsoft.com/office/powerpoint/2010/main" val="3919106315"/>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地図 が含まれている画像&#10;&#10;自動的に生成された説明">
            <a:extLst>
              <a:ext uri="{FF2B5EF4-FFF2-40B4-BE49-F238E27FC236}">
                <a16:creationId xmlns:a16="http://schemas.microsoft.com/office/drawing/2014/main" id="{4A5A0CFC-CB10-4BC3-97E9-D933C29F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 y="1993566"/>
            <a:ext cx="4555375" cy="1498415"/>
          </a:xfrm>
          <a:prstGeom prst="rect">
            <a:avLst/>
          </a:prstGeom>
        </p:spPr>
      </p:pic>
      <p:pic>
        <p:nvPicPr>
          <p:cNvPr id="16" name="図 15" descr="テキスト, 地図 が含まれている画像&#10;&#10;自動的に生成された説明">
            <a:extLst>
              <a:ext uri="{FF2B5EF4-FFF2-40B4-BE49-F238E27FC236}">
                <a16:creationId xmlns:a16="http://schemas.microsoft.com/office/drawing/2014/main" id="{063B3B8A-9105-4431-9151-021FF3ED1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0" y="3606691"/>
            <a:ext cx="4555375" cy="1498415"/>
          </a:xfrm>
          <a:prstGeom prst="rect">
            <a:avLst/>
          </a:prstGeom>
        </p:spPr>
      </p:pic>
      <p:pic>
        <p:nvPicPr>
          <p:cNvPr id="6" name="図 5" descr="テキスト, 地図 が含まれている画像&#10;&#10;自動的に生成された説明">
            <a:extLst>
              <a:ext uri="{FF2B5EF4-FFF2-40B4-BE49-F238E27FC236}">
                <a16:creationId xmlns:a16="http://schemas.microsoft.com/office/drawing/2014/main" id="{7F332924-1EE8-47AD-BAE6-3EE185A32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 y="394666"/>
            <a:ext cx="4555375" cy="1498415"/>
          </a:xfrm>
          <a:prstGeom prst="rect">
            <a:avLst/>
          </a:prstGeom>
        </p:spPr>
      </p:pic>
      <p:pic>
        <p:nvPicPr>
          <p:cNvPr id="10" name="図 9" descr="テキスト, 地図 が含まれている画像&#10;&#10;自動的に生成された説明">
            <a:extLst>
              <a:ext uri="{FF2B5EF4-FFF2-40B4-BE49-F238E27FC236}">
                <a16:creationId xmlns:a16="http://schemas.microsoft.com/office/drawing/2014/main" id="{10EFDCB5-F92D-4D06-B90E-9F11BCA11D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625" y="2042576"/>
            <a:ext cx="4555375" cy="1498415"/>
          </a:xfrm>
          <a:prstGeom prst="rect">
            <a:avLst/>
          </a:prstGeom>
        </p:spPr>
      </p:pic>
      <p:pic>
        <p:nvPicPr>
          <p:cNvPr id="13" name="図 12" descr="テキスト, 地図 が含まれている画像&#10;&#10;自動的に生成された説明">
            <a:extLst>
              <a:ext uri="{FF2B5EF4-FFF2-40B4-BE49-F238E27FC236}">
                <a16:creationId xmlns:a16="http://schemas.microsoft.com/office/drawing/2014/main" id="{D63C40F9-E5C5-4A1C-8B0B-8A61C9FEB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923" y="417032"/>
            <a:ext cx="4555375" cy="1498415"/>
          </a:xfrm>
          <a:prstGeom prst="rect">
            <a:avLst/>
          </a:prstGeom>
        </p:spPr>
      </p:pic>
      <p:pic>
        <p:nvPicPr>
          <p:cNvPr id="19" name="図 18" descr="テキスト, 地図 が含まれている画像&#10;&#10;自動的に生成された説明">
            <a:extLst>
              <a:ext uri="{FF2B5EF4-FFF2-40B4-BE49-F238E27FC236}">
                <a16:creationId xmlns:a16="http://schemas.microsoft.com/office/drawing/2014/main" id="{E14F52ED-B5B2-4D89-8B92-5AD1B342CA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08" y="5204182"/>
            <a:ext cx="4555375" cy="1498415"/>
          </a:xfrm>
          <a:prstGeom prst="rect">
            <a:avLst/>
          </a:prstGeom>
        </p:spPr>
      </p:pic>
      <p:pic>
        <p:nvPicPr>
          <p:cNvPr id="22" name="図 21" descr="テキスト, 地図 が含まれている画像&#10;&#10;自動的に生成された説明">
            <a:extLst>
              <a:ext uri="{FF2B5EF4-FFF2-40B4-BE49-F238E27FC236}">
                <a16:creationId xmlns:a16="http://schemas.microsoft.com/office/drawing/2014/main" id="{5EE35782-D216-4D7A-A562-98C9EF37CD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8625" y="5229613"/>
            <a:ext cx="4555375" cy="1498415"/>
          </a:xfrm>
          <a:prstGeom prst="rect">
            <a:avLst/>
          </a:prstGeom>
        </p:spPr>
      </p:pic>
      <p:sp>
        <p:nvSpPr>
          <p:cNvPr id="7" name="四角形: 角を丸くする 6">
            <a:extLst>
              <a:ext uri="{FF2B5EF4-FFF2-40B4-BE49-F238E27FC236}">
                <a16:creationId xmlns:a16="http://schemas.microsoft.com/office/drawing/2014/main" id="{1208B9C8-BA14-4C47-A4BF-FBF7DE24EF3C}"/>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確率的な標準で基準を決める　降雪</a:t>
            </a:r>
            <a:r>
              <a:rPr lang="en-US" altLang="ja-JP" b="1" dirty="0">
                <a:solidFill>
                  <a:schemeClr val="tx1"/>
                </a:solidFill>
              </a:rPr>
              <a:t>/</a:t>
            </a:r>
            <a:r>
              <a:rPr lang="ja-JP" altLang="en-US" b="1" dirty="0">
                <a:solidFill>
                  <a:schemeClr val="tx1"/>
                </a:solidFill>
              </a:rPr>
              <a:t>全て　</a:t>
            </a:r>
            <a:r>
              <a:rPr lang="en-US" altLang="ja-JP" b="1" dirty="0">
                <a:solidFill>
                  <a:schemeClr val="tx1"/>
                </a:solidFill>
              </a:rPr>
              <a:t>DJF  </a:t>
            </a:r>
            <a:r>
              <a:rPr lang="ja-JP" altLang="en-US" b="1" dirty="0">
                <a:solidFill>
                  <a:schemeClr val="tx1"/>
                </a:solidFill>
              </a:rPr>
              <a:t>福井</a:t>
            </a:r>
          </a:p>
        </p:txBody>
      </p:sp>
      <p:sp>
        <p:nvSpPr>
          <p:cNvPr id="76" name="テキスト ボックス 75">
            <a:extLst>
              <a:ext uri="{FF2B5EF4-FFF2-40B4-BE49-F238E27FC236}">
                <a16:creationId xmlns:a16="http://schemas.microsoft.com/office/drawing/2014/main" id="{58F20DB1-FF1E-4103-A553-B23894969FE3}"/>
              </a:ext>
            </a:extLst>
          </p:cNvPr>
          <p:cNvSpPr txBox="1"/>
          <p:nvPr/>
        </p:nvSpPr>
        <p:spPr>
          <a:xfrm>
            <a:off x="4896806" y="3488033"/>
            <a:ext cx="4014484" cy="184666"/>
          </a:xfrm>
          <a:prstGeom prst="rect">
            <a:avLst/>
          </a:prstGeom>
          <a:noFill/>
        </p:spPr>
        <p:txBody>
          <a:bodyPr wrap="square" rtlCol="0">
            <a:spAutoFit/>
          </a:bodyPr>
          <a:lstStyle/>
          <a:p>
            <a:r>
              <a:rPr kumimoji="1" lang="en-US" altLang="ja-JP" sz="600" b="1" dirty="0"/>
              <a:t>2      4       6        8      10     11     12     13     14     15      16      17     18     19      20     21    22     23      24     25     26      27      28~</a:t>
            </a:r>
            <a:endParaRPr kumimoji="1" lang="ja-JP" altLang="en-US" sz="600" b="1" dirty="0"/>
          </a:p>
        </p:txBody>
      </p:sp>
      <p:sp>
        <p:nvSpPr>
          <p:cNvPr id="77" name="テキスト ボックス 76">
            <a:extLst>
              <a:ext uri="{FF2B5EF4-FFF2-40B4-BE49-F238E27FC236}">
                <a16:creationId xmlns:a16="http://schemas.microsoft.com/office/drawing/2014/main" id="{B6C64375-C759-45CD-9DDA-0B055D9C3AF8}"/>
              </a:ext>
            </a:extLst>
          </p:cNvPr>
          <p:cNvSpPr txBox="1"/>
          <p:nvPr/>
        </p:nvSpPr>
        <p:spPr>
          <a:xfrm>
            <a:off x="421604" y="5045238"/>
            <a:ext cx="4014484" cy="184666"/>
          </a:xfrm>
          <a:prstGeom prst="rect">
            <a:avLst/>
          </a:prstGeom>
          <a:noFill/>
        </p:spPr>
        <p:txBody>
          <a:bodyPr wrap="square" rtlCol="0">
            <a:spAutoFit/>
          </a:bodyPr>
          <a:lstStyle/>
          <a:p>
            <a:r>
              <a:rPr kumimoji="1" lang="en-US" altLang="ja-JP" sz="600" b="1" dirty="0"/>
              <a:t>~8       7       6       5      4       3       2       1       0     -1       -2     -3     -4     -5     -6       -7     -8     -9     -10   -11   -12    -13   -14~    </a:t>
            </a:r>
            <a:r>
              <a:rPr kumimoji="1" lang="ja-JP" altLang="en-US" sz="600" b="1" dirty="0"/>
              <a:t>　</a:t>
            </a:r>
          </a:p>
        </p:txBody>
      </p:sp>
      <p:sp>
        <p:nvSpPr>
          <p:cNvPr id="82" name="テキスト ボックス 81">
            <a:extLst>
              <a:ext uri="{FF2B5EF4-FFF2-40B4-BE49-F238E27FC236}">
                <a16:creationId xmlns:a16="http://schemas.microsoft.com/office/drawing/2014/main" id="{890A6FC9-0821-48E0-B03E-84052A488AB6}"/>
              </a:ext>
            </a:extLst>
          </p:cNvPr>
          <p:cNvSpPr txBox="1"/>
          <p:nvPr/>
        </p:nvSpPr>
        <p:spPr>
          <a:xfrm>
            <a:off x="4985276" y="4296660"/>
            <a:ext cx="3050185" cy="600164"/>
          </a:xfrm>
          <a:prstGeom prst="rect">
            <a:avLst/>
          </a:prstGeom>
          <a:noFill/>
          <a:ln>
            <a:solidFill>
              <a:schemeClr val="tx1"/>
            </a:solidFill>
          </a:ln>
        </p:spPr>
        <p:txBody>
          <a:bodyPr wrap="square" rtlCol="0">
            <a:spAutoFit/>
          </a:bodyPr>
          <a:lstStyle/>
          <a:p>
            <a:r>
              <a:rPr lang="ja-JP" altLang="en-US" sz="1100" b="1" u="sng" dirty="0">
                <a:solidFill>
                  <a:sysClr val="windowText" lastClr="000000"/>
                </a:solidFill>
              </a:rPr>
              <a:t>縦軸の読み方</a:t>
            </a:r>
            <a:r>
              <a:rPr lang="en-US" altLang="ja-JP" sz="1100" b="1" u="sng" dirty="0">
                <a:solidFill>
                  <a:sysClr val="windowText" lastClr="000000"/>
                </a:solidFill>
              </a:rPr>
              <a:t>(</a:t>
            </a:r>
            <a:r>
              <a:rPr lang="ja-JP" altLang="en-US" sz="1100" b="1" u="sng" dirty="0">
                <a:solidFill>
                  <a:sysClr val="windowText" lastClr="000000"/>
                </a:solidFill>
              </a:rPr>
              <a:t>左</a:t>
            </a:r>
            <a:r>
              <a:rPr lang="en-US" altLang="ja-JP" sz="1100" b="1" u="sng" dirty="0">
                <a:solidFill>
                  <a:sysClr val="windowText" lastClr="000000"/>
                </a:solidFill>
              </a:rPr>
              <a:t>)</a:t>
            </a:r>
          </a:p>
          <a:p>
            <a:r>
              <a:rPr lang="ja-JP" altLang="en-US" sz="1100" b="1" dirty="0">
                <a:solidFill>
                  <a:sysClr val="windowText" lastClr="000000"/>
                </a:solidFill>
              </a:rPr>
              <a:t>変数がその値であった場合に、</a:t>
            </a:r>
            <a:endParaRPr lang="en-US" altLang="ja-JP" sz="1100" b="1" dirty="0">
              <a:solidFill>
                <a:sysClr val="windowText" lastClr="000000"/>
              </a:solidFill>
            </a:endParaRPr>
          </a:p>
          <a:p>
            <a:r>
              <a:rPr lang="ja-JP" altLang="en-US" sz="1100" b="1" dirty="0">
                <a:solidFill>
                  <a:sysClr val="windowText" lastClr="000000"/>
                </a:solidFill>
              </a:rPr>
              <a:t>前事例のうち、何割が雪であったかを表す</a:t>
            </a:r>
            <a:endParaRPr lang="en-US" altLang="ja-JP" sz="1100" b="1" dirty="0">
              <a:solidFill>
                <a:sysClr val="windowText" lastClr="000000"/>
              </a:solidFill>
            </a:endParaRPr>
          </a:p>
        </p:txBody>
      </p:sp>
      <p:sp>
        <p:nvSpPr>
          <p:cNvPr id="73" name="テキスト ボックス 72">
            <a:extLst>
              <a:ext uri="{FF2B5EF4-FFF2-40B4-BE49-F238E27FC236}">
                <a16:creationId xmlns:a16="http://schemas.microsoft.com/office/drawing/2014/main" id="{88F84B80-03EB-42EA-992C-CDB995376C82}"/>
              </a:ext>
            </a:extLst>
          </p:cNvPr>
          <p:cNvSpPr txBox="1"/>
          <p:nvPr/>
        </p:nvSpPr>
        <p:spPr>
          <a:xfrm>
            <a:off x="4896806" y="1792654"/>
            <a:ext cx="4014484" cy="184666"/>
          </a:xfrm>
          <a:prstGeom prst="rect">
            <a:avLst/>
          </a:prstGeom>
          <a:noFill/>
        </p:spPr>
        <p:txBody>
          <a:bodyPr wrap="square" rtlCol="0">
            <a:spAutoFit/>
          </a:bodyPr>
          <a:lstStyle/>
          <a:p>
            <a:r>
              <a:rPr kumimoji="1" lang="en-US" altLang="ja-JP" sz="600" b="1" dirty="0"/>
              <a:t>0       1      2       3       4        5       6       7         8       9      10     11      12     13      14     15     16     17     18     19      20      21     22~     </a:t>
            </a:r>
            <a:endParaRPr kumimoji="1" lang="ja-JP" altLang="en-US" sz="600" b="1" dirty="0"/>
          </a:p>
        </p:txBody>
      </p:sp>
      <p:sp>
        <p:nvSpPr>
          <p:cNvPr id="78" name="テキスト ボックス 77">
            <a:extLst>
              <a:ext uri="{FF2B5EF4-FFF2-40B4-BE49-F238E27FC236}">
                <a16:creationId xmlns:a16="http://schemas.microsoft.com/office/drawing/2014/main" id="{7155BB11-88D3-42CF-A590-3D3E360E3F45}"/>
              </a:ext>
            </a:extLst>
          </p:cNvPr>
          <p:cNvSpPr txBox="1"/>
          <p:nvPr/>
        </p:nvSpPr>
        <p:spPr>
          <a:xfrm>
            <a:off x="369885" y="6659924"/>
            <a:ext cx="4014484" cy="184666"/>
          </a:xfrm>
          <a:prstGeom prst="rect">
            <a:avLst/>
          </a:prstGeom>
          <a:noFill/>
        </p:spPr>
        <p:txBody>
          <a:bodyPr wrap="square" rtlCol="0">
            <a:spAutoFit/>
          </a:bodyPr>
          <a:lstStyle/>
          <a:p>
            <a:r>
              <a:rPr kumimoji="1" lang="en-US" altLang="ja-JP" sz="600" b="1" dirty="0"/>
              <a:t>~ 0     -1     -2     -3     -4    -5      -6     -7    -8     -9    -10    -11  -12   -13   -14   -15   -16   -17  -18   -19   -20  -21   -22   -23   -24~</a:t>
            </a:r>
            <a:endParaRPr kumimoji="1" lang="ja-JP" altLang="en-US" sz="600" b="1" dirty="0"/>
          </a:p>
        </p:txBody>
      </p:sp>
      <p:sp>
        <p:nvSpPr>
          <p:cNvPr id="79" name="テキスト ボックス 78">
            <a:extLst>
              <a:ext uri="{FF2B5EF4-FFF2-40B4-BE49-F238E27FC236}">
                <a16:creationId xmlns:a16="http://schemas.microsoft.com/office/drawing/2014/main" id="{9C265376-6CE1-4F0F-A31D-623EDDE0C169}"/>
              </a:ext>
            </a:extLst>
          </p:cNvPr>
          <p:cNvSpPr txBox="1"/>
          <p:nvPr/>
        </p:nvSpPr>
        <p:spPr>
          <a:xfrm>
            <a:off x="4985276" y="6671569"/>
            <a:ext cx="4014484" cy="184666"/>
          </a:xfrm>
          <a:prstGeom prst="rect">
            <a:avLst/>
          </a:prstGeom>
          <a:noFill/>
        </p:spPr>
        <p:txBody>
          <a:bodyPr wrap="square" rtlCol="0">
            <a:spAutoFit/>
          </a:bodyPr>
          <a:lstStyle/>
          <a:p>
            <a:r>
              <a:rPr kumimoji="1" lang="en-US" altLang="ja-JP" sz="600" b="1" dirty="0"/>
              <a:t>~-14   -15     -16    -17    -18     -19    -20    -21     -22    -23    -24     -25    -26    -27    -28    -29   -30  -31    -32     -33    -34~</a:t>
            </a:r>
            <a:endParaRPr kumimoji="1" lang="ja-JP" altLang="en-US" sz="600" b="1" dirty="0"/>
          </a:p>
        </p:txBody>
      </p:sp>
      <p:sp>
        <p:nvSpPr>
          <p:cNvPr id="34" name="テキスト ボックス 33">
            <a:extLst>
              <a:ext uri="{FF2B5EF4-FFF2-40B4-BE49-F238E27FC236}">
                <a16:creationId xmlns:a16="http://schemas.microsoft.com/office/drawing/2014/main" id="{9DD653C5-9441-4779-BC7C-BDB710667609}"/>
              </a:ext>
            </a:extLst>
          </p:cNvPr>
          <p:cNvSpPr txBox="1"/>
          <p:nvPr/>
        </p:nvSpPr>
        <p:spPr>
          <a:xfrm>
            <a:off x="211014" y="1790060"/>
            <a:ext cx="4681029" cy="169277"/>
          </a:xfrm>
          <a:prstGeom prst="rect">
            <a:avLst/>
          </a:prstGeom>
          <a:noFill/>
        </p:spPr>
        <p:txBody>
          <a:bodyPr wrap="square" rtlCol="0">
            <a:spAutoFit/>
          </a:bodyPr>
          <a:lstStyle/>
          <a:p>
            <a:r>
              <a:rPr kumimoji="1" lang="en-US" altLang="ja-JP" sz="400" b="1" dirty="0"/>
              <a:t>-180-170 -160  -150  -140  -130  -120 -110  -100 </a:t>
            </a:r>
            <a:r>
              <a:rPr kumimoji="1" lang="en-US" altLang="ja-JP" sz="500" b="1" dirty="0"/>
              <a:t>-90  -80  -70 -60 -50  -40  -30  -20 -10    0    10   20   30   40    50   60  70   80   90  100  110 120 130140150 160 170 180</a:t>
            </a:r>
            <a:endParaRPr kumimoji="1" lang="ja-JP" altLang="en-US" sz="500" b="1" dirty="0"/>
          </a:p>
        </p:txBody>
      </p:sp>
      <p:sp>
        <p:nvSpPr>
          <p:cNvPr id="66" name="テキスト ボックス 65">
            <a:extLst>
              <a:ext uri="{FF2B5EF4-FFF2-40B4-BE49-F238E27FC236}">
                <a16:creationId xmlns:a16="http://schemas.microsoft.com/office/drawing/2014/main" id="{AB105AA8-3FAF-4CD1-AC75-0D1A8B01FEE8}"/>
              </a:ext>
            </a:extLst>
          </p:cNvPr>
          <p:cNvSpPr txBox="1"/>
          <p:nvPr/>
        </p:nvSpPr>
        <p:spPr>
          <a:xfrm>
            <a:off x="211014" y="3404692"/>
            <a:ext cx="4681029" cy="169277"/>
          </a:xfrm>
          <a:prstGeom prst="rect">
            <a:avLst/>
          </a:prstGeom>
          <a:noFill/>
        </p:spPr>
        <p:txBody>
          <a:bodyPr wrap="square" rtlCol="0">
            <a:spAutoFit/>
          </a:bodyPr>
          <a:lstStyle/>
          <a:p>
            <a:r>
              <a:rPr kumimoji="1" lang="en-US" altLang="ja-JP" sz="400" b="1" dirty="0"/>
              <a:t>-180-170 -160  -150  -140  -130  -120 -110  -100 </a:t>
            </a:r>
            <a:r>
              <a:rPr kumimoji="1" lang="en-US" altLang="ja-JP" sz="500" b="1" dirty="0"/>
              <a:t>-90  -80  -70 -60 -50  -40  -30  -20 -10    0    10   20   30   40    50   60  70   80   90  100  110 120 130140150 160 170 180</a:t>
            </a:r>
            <a:endParaRPr kumimoji="1" lang="ja-JP" altLang="en-US" sz="500" b="1" dirty="0"/>
          </a:p>
        </p:txBody>
      </p:sp>
      <p:sp>
        <p:nvSpPr>
          <p:cNvPr id="26" name="テキスト ボックス 25">
            <a:extLst>
              <a:ext uri="{FF2B5EF4-FFF2-40B4-BE49-F238E27FC236}">
                <a16:creationId xmlns:a16="http://schemas.microsoft.com/office/drawing/2014/main" id="{C2F20AF9-CE9D-404F-AF39-35B9958DC54C}"/>
              </a:ext>
            </a:extLst>
          </p:cNvPr>
          <p:cNvSpPr txBox="1"/>
          <p:nvPr/>
        </p:nvSpPr>
        <p:spPr>
          <a:xfrm>
            <a:off x="4952914" y="4879651"/>
            <a:ext cx="4438997" cy="276999"/>
          </a:xfrm>
          <a:prstGeom prst="rect">
            <a:avLst/>
          </a:prstGeom>
          <a:noFill/>
        </p:spPr>
        <p:txBody>
          <a:bodyPr wrap="square" rtlCol="0">
            <a:spAutoFit/>
          </a:bodyPr>
          <a:lstStyle/>
          <a:p>
            <a:r>
              <a:rPr lang="en-US" altLang="ja-JP" sz="1200" b="1" dirty="0"/>
              <a:t>※</a:t>
            </a:r>
            <a:r>
              <a:rPr lang="ja-JP" altLang="en-US" sz="1200" b="1" dirty="0"/>
              <a:t>客観的ではあるが、抽出される事例数が非常に少ない</a:t>
            </a:r>
            <a:endParaRPr lang="en-US" altLang="ja-JP" sz="1200" b="1" dirty="0"/>
          </a:p>
        </p:txBody>
      </p:sp>
    </p:spTree>
    <p:extLst>
      <p:ext uri="{BB962C8B-B14F-4D97-AF65-F5344CB8AC3E}">
        <p14:creationId xmlns:p14="http://schemas.microsoft.com/office/powerpoint/2010/main" val="1109393496"/>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292B8B4B-E9D8-4E6E-A42F-25473A1C620C}"/>
              </a:ext>
            </a:extLst>
          </p:cNvPr>
          <p:cNvGrpSpPr/>
          <p:nvPr/>
        </p:nvGrpSpPr>
        <p:grpSpPr>
          <a:xfrm>
            <a:off x="968541" y="647063"/>
            <a:ext cx="7206917" cy="5563873"/>
            <a:chOff x="968541" y="647063"/>
            <a:chExt cx="7206917" cy="5563873"/>
          </a:xfrm>
        </p:grpSpPr>
        <p:sp>
          <p:nvSpPr>
            <p:cNvPr id="20" name="テキスト ボックス 19">
              <a:extLst>
                <a:ext uri="{FF2B5EF4-FFF2-40B4-BE49-F238E27FC236}">
                  <a16:creationId xmlns:a16="http://schemas.microsoft.com/office/drawing/2014/main" id="{14D80BF9-46EF-489D-99AD-80260754B4BC}"/>
                </a:ext>
              </a:extLst>
            </p:cNvPr>
            <p:cNvSpPr txBox="1"/>
            <p:nvPr/>
          </p:nvSpPr>
          <p:spPr>
            <a:xfrm>
              <a:off x="968541" y="3105833"/>
              <a:ext cx="1467853" cy="646331"/>
            </a:xfrm>
            <a:prstGeom prst="rect">
              <a:avLst/>
            </a:prstGeom>
            <a:noFill/>
          </p:spPr>
          <p:txBody>
            <a:bodyPr wrap="square" rtlCol="0">
              <a:spAutoFit/>
            </a:bodyPr>
            <a:lstStyle/>
            <a:p>
              <a:pPr algn="ctr"/>
              <a:r>
                <a:rPr kumimoji="1" lang="en-US" altLang="ja-JP" dirty="0"/>
                <a:t>West wind</a:t>
              </a:r>
            </a:p>
            <a:p>
              <a:pPr algn="ctr"/>
              <a:r>
                <a:rPr kumimoji="1" lang="ja-JP" altLang="en-US" dirty="0"/>
                <a:t>　</a:t>
              </a:r>
              <a:r>
                <a:rPr kumimoji="1" lang="en-US" altLang="ja-JP" dirty="0"/>
                <a:t>0°</a:t>
              </a:r>
            </a:p>
          </p:txBody>
        </p:sp>
        <p:grpSp>
          <p:nvGrpSpPr>
            <p:cNvPr id="6" name="グループ化 5">
              <a:extLst>
                <a:ext uri="{FF2B5EF4-FFF2-40B4-BE49-F238E27FC236}">
                  <a16:creationId xmlns:a16="http://schemas.microsoft.com/office/drawing/2014/main" id="{CFDAD52E-38FB-4D5A-8FFA-EBD65D42E7F9}"/>
                </a:ext>
              </a:extLst>
            </p:cNvPr>
            <p:cNvGrpSpPr/>
            <p:nvPr/>
          </p:nvGrpSpPr>
          <p:grpSpPr>
            <a:xfrm>
              <a:off x="2436394" y="647063"/>
              <a:ext cx="5739064" cy="5563873"/>
              <a:chOff x="2436394" y="647063"/>
              <a:chExt cx="5739064" cy="5563873"/>
            </a:xfrm>
          </p:grpSpPr>
          <p:sp>
            <p:nvSpPr>
              <p:cNvPr id="2" name="十字形 1">
                <a:extLst>
                  <a:ext uri="{FF2B5EF4-FFF2-40B4-BE49-F238E27FC236}">
                    <a16:creationId xmlns:a16="http://schemas.microsoft.com/office/drawing/2014/main" id="{F4FB4347-7AAB-49BC-B365-EAD11B7D8953}"/>
                  </a:ext>
                </a:extLst>
              </p:cNvPr>
              <p:cNvSpPr/>
              <p:nvPr/>
            </p:nvSpPr>
            <p:spPr>
              <a:xfrm>
                <a:off x="2436394" y="1293394"/>
                <a:ext cx="4271211" cy="4271211"/>
              </a:xfrm>
              <a:prstGeom prst="plus">
                <a:avLst>
                  <a:gd name="adj" fmla="val 4978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AD6A882-2D08-493B-A9F1-672807A3327D}"/>
                  </a:ext>
                </a:extLst>
              </p:cNvPr>
              <p:cNvSpPr txBox="1"/>
              <p:nvPr/>
            </p:nvSpPr>
            <p:spPr>
              <a:xfrm>
                <a:off x="3838072" y="647063"/>
                <a:ext cx="1467853" cy="646331"/>
              </a:xfrm>
              <a:prstGeom prst="rect">
                <a:avLst/>
              </a:prstGeom>
              <a:noFill/>
            </p:spPr>
            <p:txBody>
              <a:bodyPr wrap="square" rtlCol="0">
                <a:spAutoFit/>
              </a:bodyPr>
              <a:lstStyle/>
              <a:p>
                <a:pPr algn="ctr"/>
                <a:r>
                  <a:rPr kumimoji="1" lang="en-US" altLang="ja-JP" dirty="0"/>
                  <a:t>North wind</a:t>
                </a:r>
              </a:p>
              <a:p>
                <a:pPr algn="ctr"/>
                <a:r>
                  <a:rPr kumimoji="1" lang="ja-JP" altLang="en-US" dirty="0"/>
                  <a:t>　</a:t>
                </a:r>
                <a:r>
                  <a:rPr kumimoji="1" lang="en-US" altLang="ja-JP" dirty="0"/>
                  <a:t>90°</a:t>
                </a:r>
              </a:p>
            </p:txBody>
          </p:sp>
          <p:sp>
            <p:nvSpPr>
              <p:cNvPr id="22" name="テキスト ボックス 21">
                <a:extLst>
                  <a:ext uri="{FF2B5EF4-FFF2-40B4-BE49-F238E27FC236}">
                    <a16:creationId xmlns:a16="http://schemas.microsoft.com/office/drawing/2014/main" id="{5F3ACC37-85A2-4367-BE44-4797389AA967}"/>
                  </a:ext>
                </a:extLst>
              </p:cNvPr>
              <p:cNvSpPr txBox="1"/>
              <p:nvPr/>
            </p:nvSpPr>
            <p:spPr>
              <a:xfrm>
                <a:off x="6707605" y="3105832"/>
                <a:ext cx="1467853" cy="646331"/>
              </a:xfrm>
              <a:prstGeom prst="rect">
                <a:avLst/>
              </a:prstGeom>
              <a:noFill/>
            </p:spPr>
            <p:txBody>
              <a:bodyPr wrap="square" rtlCol="0">
                <a:spAutoFit/>
              </a:bodyPr>
              <a:lstStyle/>
              <a:p>
                <a:pPr algn="ctr"/>
                <a:r>
                  <a:rPr kumimoji="1" lang="en-US" altLang="ja-JP" dirty="0"/>
                  <a:t>East wind</a:t>
                </a:r>
              </a:p>
              <a:p>
                <a:pPr algn="ctr"/>
                <a:r>
                  <a:rPr kumimoji="1" lang="ja-JP" altLang="en-US" dirty="0"/>
                  <a:t>　</a:t>
                </a:r>
                <a:r>
                  <a:rPr kumimoji="1" lang="en-US" altLang="ja-JP" dirty="0"/>
                  <a:t>180°</a:t>
                </a:r>
              </a:p>
            </p:txBody>
          </p:sp>
          <p:sp>
            <p:nvSpPr>
              <p:cNvPr id="23" name="テキスト ボックス 22">
                <a:extLst>
                  <a:ext uri="{FF2B5EF4-FFF2-40B4-BE49-F238E27FC236}">
                    <a16:creationId xmlns:a16="http://schemas.microsoft.com/office/drawing/2014/main" id="{8B92EDA2-8D56-483E-98FC-CBEE8556EF25}"/>
                  </a:ext>
                </a:extLst>
              </p:cNvPr>
              <p:cNvSpPr txBox="1"/>
              <p:nvPr/>
            </p:nvSpPr>
            <p:spPr>
              <a:xfrm>
                <a:off x="3838072" y="5564605"/>
                <a:ext cx="1467853" cy="646331"/>
              </a:xfrm>
              <a:prstGeom prst="rect">
                <a:avLst/>
              </a:prstGeom>
              <a:noFill/>
            </p:spPr>
            <p:txBody>
              <a:bodyPr wrap="square" rtlCol="0">
                <a:spAutoFit/>
              </a:bodyPr>
              <a:lstStyle/>
              <a:p>
                <a:pPr algn="ctr"/>
                <a:r>
                  <a:rPr kumimoji="1" lang="en-US" altLang="ja-JP" dirty="0"/>
                  <a:t>South wind</a:t>
                </a:r>
              </a:p>
              <a:p>
                <a:pPr algn="ctr"/>
                <a:r>
                  <a:rPr kumimoji="1" lang="ja-JP" altLang="en-US" dirty="0"/>
                  <a:t>　</a:t>
                </a:r>
                <a:r>
                  <a:rPr kumimoji="1" lang="en-US" altLang="ja-JP" dirty="0"/>
                  <a:t>-90°</a:t>
                </a:r>
              </a:p>
            </p:txBody>
          </p:sp>
          <p:sp>
            <p:nvSpPr>
              <p:cNvPr id="5" name="L 字 4">
                <a:extLst>
                  <a:ext uri="{FF2B5EF4-FFF2-40B4-BE49-F238E27FC236}">
                    <a16:creationId xmlns:a16="http://schemas.microsoft.com/office/drawing/2014/main" id="{FE263B95-BAC0-452D-8E4C-563044CF9C85}"/>
                  </a:ext>
                </a:extLst>
              </p:cNvPr>
              <p:cNvSpPr/>
              <p:nvPr/>
            </p:nvSpPr>
            <p:spPr>
              <a:xfrm rot="18907543">
                <a:off x="4429765" y="2164072"/>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L 字 24">
                <a:extLst>
                  <a:ext uri="{FF2B5EF4-FFF2-40B4-BE49-F238E27FC236}">
                    <a16:creationId xmlns:a16="http://schemas.microsoft.com/office/drawing/2014/main" id="{F2251DDB-8D5A-4C5D-A18A-D6A2670D1C10}"/>
                  </a:ext>
                </a:extLst>
              </p:cNvPr>
              <p:cNvSpPr/>
              <p:nvPr/>
            </p:nvSpPr>
            <p:spPr>
              <a:xfrm rot="13500000">
                <a:off x="3298798" y="3286765"/>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L 字 25">
                <a:extLst>
                  <a:ext uri="{FF2B5EF4-FFF2-40B4-BE49-F238E27FC236}">
                    <a16:creationId xmlns:a16="http://schemas.microsoft.com/office/drawing/2014/main" id="{7A19220F-C378-445C-A696-241F8BA1AB71}"/>
                  </a:ext>
                </a:extLst>
              </p:cNvPr>
              <p:cNvSpPr/>
              <p:nvPr/>
            </p:nvSpPr>
            <p:spPr>
              <a:xfrm rot="8100000">
                <a:off x="4429766" y="4409462"/>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L 字 27">
                <a:extLst>
                  <a:ext uri="{FF2B5EF4-FFF2-40B4-BE49-F238E27FC236}">
                    <a16:creationId xmlns:a16="http://schemas.microsoft.com/office/drawing/2014/main" id="{932DD4B9-4841-48D0-B33D-EA5E63136FF6}"/>
                  </a:ext>
                </a:extLst>
              </p:cNvPr>
              <p:cNvSpPr/>
              <p:nvPr/>
            </p:nvSpPr>
            <p:spPr>
              <a:xfrm rot="2700000">
                <a:off x="5560735" y="3286763"/>
                <a:ext cx="284465" cy="284465"/>
              </a:xfrm>
              <a:prstGeom prst="corner">
                <a:avLst>
                  <a:gd name="adj1" fmla="val 7831"/>
                  <a:gd name="adj2" fmla="val 74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992945984"/>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15">
            <a:extLst>
              <a:ext uri="{FF2B5EF4-FFF2-40B4-BE49-F238E27FC236}">
                <a16:creationId xmlns:a16="http://schemas.microsoft.com/office/drawing/2014/main" id="{AAAE5AD3-48A8-42AB-A506-567781C3D912}"/>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濃尾平野はなぜ太平洋側にもかかわらず冬型の気圧配置で雪が降るか </a:t>
            </a:r>
            <a:endParaRPr lang="ja-JP" altLang="en-US" sz="1600" b="1" dirty="0">
              <a:solidFill>
                <a:schemeClr val="tx1"/>
              </a:solidFill>
            </a:endParaRPr>
          </a:p>
        </p:txBody>
      </p:sp>
      <p:pic>
        <p:nvPicPr>
          <p:cNvPr id="44" name="図 43">
            <a:extLst>
              <a:ext uri="{FF2B5EF4-FFF2-40B4-BE49-F238E27FC236}">
                <a16:creationId xmlns:a16="http://schemas.microsoft.com/office/drawing/2014/main" id="{CCE31F17-5E70-4752-B75A-6CFC5B802705}"/>
              </a:ext>
            </a:extLst>
          </p:cNvPr>
          <p:cNvPicPr>
            <a:picLocks noChangeAspect="1"/>
          </p:cNvPicPr>
          <p:nvPr/>
        </p:nvPicPr>
        <p:blipFill>
          <a:blip r:embed="rId4"/>
          <a:stretch>
            <a:fillRect/>
          </a:stretch>
        </p:blipFill>
        <p:spPr>
          <a:xfrm>
            <a:off x="102839" y="915343"/>
            <a:ext cx="4377718" cy="2654669"/>
          </a:xfrm>
          <a:prstGeom prst="rect">
            <a:avLst/>
          </a:prstGeom>
        </p:spPr>
      </p:pic>
      <p:pic>
        <p:nvPicPr>
          <p:cNvPr id="45" name="図 44" descr="テキスト, 地図 が含まれている画像&#10;&#10;自動的に生成された説明">
            <a:extLst>
              <a:ext uri="{FF2B5EF4-FFF2-40B4-BE49-F238E27FC236}">
                <a16:creationId xmlns:a16="http://schemas.microsoft.com/office/drawing/2014/main" id="{1029AC5D-A57C-4A98-9FEB-B27A4DF95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02" y="3570012"/>
            <a:ext cx="3086028" cy="3087933"/>
          </a:xfrm>
          <a:prstGeom prst="rect">
            <a:avLst/>
          </a:prstGeom>
        </p:spPr>
      </p:pic>
      <p:sp>
        <p:nvSpPr>
          <p:cNvPr id="361" name="正方形/長方形 360">
            <a:extLst>
              <a:ext uri="{FF2B5EF4-FFF2-40B4-BE49-F238E27FC236}">
                <a16:creationId xmlns:a16="http://schemas.microsoft.com/office/drawing/2014/main" id="{7F4EC1F9-7CAC-44B0-A73B-33A542C49024}"/>
              </a:ext>
            </a:extLst>
          </p:cNvPr>
          <p:cNvSpPr/>
          <p:nvPr/>
        </p:nvSpPr>
        <p:spPr>
          <a:xfrm>
            <a:off x="2291699" y="6657945"/>
            <a:ext cx="5065066" cy="200055"/>
          </a:xfrm>
          <a:prstGeom prst="rect">
            <a:avLst/>
          </a:prstGeom>
        </p:spPr>
        <p:txBody>
          <a:bodyPr wrap="square">
            <a:spAutoFit/>
          </a:bodyPr>
          <a:lstStyle/>
          <a:p>
            <a:r>
              <a:rPr lang="ja-JP" altLang="en-US" sz="700" dirty="0"/>
              <a:t>https://maps.gsi.go.jp/#7/42.265440/139.295656/&amp;ls=relief&amp;disp=1&amp;lcd=relief&amp;vs=c0j0h0k0l0u0t0z0r0s0m0f1&amp;d=vl</a:t>
            </a:r>
          </a:p>
        </p:txBody>
      </p:sp>
      <p:pic>
        <p:nvPicPr>
          <p:cNvPr id="363" name="図 362">
            <a:extLst>
              <a:ext uri="{FF2B5EF4-FFF2-40B4-BE49-F238E27FC236}">
                <a16:creationId xmlns:a16="http://schemas.microsoft.com/office/drawing/2014/main" id="{4A7E0B2F-855E-4DF6-8FD3-DBC22F35F3C5}"/>
              </a:ext>
            </a:extLst>
          </p:cNvPr>
          <p:cNvPicPr>
            <a:picLocks noChangeAspect="1"/>
          </p:cNvPicPr>
          <p:nvPr/>
        </p:nvPicPr>
        <p:blipFill>
          <a:blip r:embed="rId6"/>
          <a:stretch>
            <a:fillRect/>
          </a:stretch>
        </p:blipFill>
        <p:spPr>
          <a:xfrm>
            <a:off x="4673967" y="918022"/>
            <a:ext cx="4377004" cy="2651990"/>
          </a:xfrm>
          <a:prstGeom prst="rect">
            <a:avLst/>
          </a:prstGeom>
        </p:spPr>
      </p:pic>
      <p:sp>
        <p:nvSpPr>
          <p:cNvPr id="364" name="テキスト ボックス 363">
            <a:extLst>
              <a:ext uri="{FF2B5EF4-FFF2-40B4-BE49-F238E27FC236}">
                <a16:creationId xmlns:a16="http://schemas.microsoft.com/office/drawing/2014/main" id="{AE5531FB-9278-48CD-9129-02CF030CD47C}"/>
              </a:ext>
            </a:extLst>
          </p:cNvPr>
          <p:cNvSpPr txBox="1"/>
          <p:nvPr/>
        </p:nvSpPr>
        <p:spPr>
          <a:xfrm>
            <a:off x="878974" y="484306"/>
            <a:ext cx="3008556" cy="369332"/>
          </a:xfrm>
          <a:prstGeom prst="rect">
            <a:avLst/>
          </a:prstGeom>
          <a:solidFill>
            <a:schemeClr val="bg1"/>
          </a:solidFill>
        </p:spPr>
        <p:txBody>
          <a:bodyPr wrap="square" rtlCol="0">
            <a:spAutoFit/>
          </a:bodyPr>
          <a:lstStyle/>
          <a:p>
            <a:r>
              <a:rPr kumimoji="1" lang="ja-JP" altLang="en-US" b="1" u="sng" dirty="0">
                <a:highlight>
                  <a:srgbClr val="C0C0C0"/>
                </a:highlight>
              </a:rPr>
              <a:t>●一般的な太平洋側の地域</a:t>
            </a:r>
            <a:endParaRPr kumimoji="1" lang="ja-JP" altLang="en-US" sz="2000" b="1" u="sng" dirty="0">
              <a:highlight>
                <a:srgbClr val="C0C0C0"/>
              </a:highlight>
            </a:endParaRPr>
          </a:p>
        </p:txBody>
      </p:sp>
      <p:sp>
        <p:nvSpPr>
          <p:cNvPr id="365" name="テキスト ボックス 364">
            <a:extLst>
              <a:ext uri="{FF2B5EF4-FFF2-40B4-BE49-F238E27FC236}">
                <a16:creationId xmlns:a16="http://schemas.microsoft.com/office/drawing/2014/main" id="{81A21A36-A3DF-4A4E-9CFE-56C61D96CAB9}"/>
              </a:ext>
            </a:extLst>
          </p:cNvPr>
          <p:cNvSpPr txBox="1"/>
          <p:nvPr/>
        </p:nvSpPr>
        <p:spPr>
          <a:xfrm>
            <a:off x="5901225" y="484306"/>
            <a:ext cx="2113022" cy="369332"/>
          </a:xfrm>
          <a:prstGeom prst="rect">
            <a:avLst/>
          </a:prstGeom>
          <a:solidFill>
            <a:schemeClr val="bg1"/>
          </a:solidFill>
        </p:spPr>
        <p:txBody>
          <a:bodyPr wrap="square" rtlCol="0">
            <a:spAutoFit/>
          </a:bodyPr>
          <a:lstStyle/>
          <a:p>
            <a:r>
              <a:rPr kumimoji="1" lang="ja-JP" altLang="en-US" b="1" u="sng" dirty="0">
                <a:highlight>
                  <a:srgbClr val="FFFF00"/>
                </a:highlight>
              </a:rPr>
              <a:t>●濃尾平野の場合</a:t>
            </a:r>
            <a:endParaRPr kumimoji="1" lang="ja-JP" altLang="en-US" sz="2000" b="1" u="sng" dirty="0">
              <a:highlight>
                <a:srgbClr val="FFFF00"/>
              </a:highlight>
            </a:endParaRPr>
          </a:p>
        </p:txBody>
      </p:sp>
      <p:pic>
        <p:nvPicPr>
          <p:cNvPr id="366" name="図 365" descr="テキスト, 地図, サンゴ が含まれている画像&#10;&#10;自動的に生成された説明">
            <a:extLst>
              <a:ext uri="{FF2B5EF4-FFF2-40B4-BE49-F238E27FC236}">
                <a16:creationId xmlns:a16="http://schemas.microsoft.com/office/drawing/2014/main" id="{C7938DBB-6287-47F6-913A-6888D9A3C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5152" y="3570012"/>
            <a:ext cx="3187345" cy="3087933"/>
          </a:xfrm>
          <a:prstGeom prst="rect">
            <a:avLst/>
          </a:prstGeom>
        </p:spPr>
      </p:pic>
      <p:grpSp>
        <p:nvGrpSpPr>
          <p:cNvPr id="374" name="グループ化 373">
            <a:extLst>
              <a:ext uri="{FF2B5EF4-FFF2-40B4-BE49-F238E27FC236}">
                <a16:creationId xmlns:a16="http://schemas.microsoft.com/office/drawing/2014/main" id="{11BE8AA5-9A52-4C1A-9471-8A13E95FB9B4}"/>
              </a:ext>
            </a:extLst>
          </p:cNvPr>
          <p:cNvGrpSpPr/>
          <p:nvPr/>
        </p:nvGrpSpPr>
        <p:grpSpPr>
          <a:xfrm>
            <a:off x="1256548" y="4667392"/>
            <a:ext cx="1695184" cy="1778599"/>
            <a:chOff x="1256548" y="4667392"/>
            <a:chExt cx="1695184" cy="1778599"/>
          </a:xfrm>
        </p:grpSpPr>
        <p:sp>
          <p:nvSpPr>
            <p:cNvPr id="367" name="正方形/長方形 366">
              <a:extLst>
                <a:ext uri="{FF2B5EF4-FFF2-40B4-BE49-F238E27FC236}">
                  <a16:creationId xmlns:a16="http://schemas.microsoft.com/office/drawing/2014/main" id="{421C45D5-A553-4F70-B5BD-CAFA0C42ABB4}"/>
                </a:ext>
              </a:extLst>
            </p:cNvPr>
            <p:cNvSpPr/>
            <p:nvPr/>
          </p:nvSpPr>
          <p:spPr>
            <a:xfrm rot="640680">
              <a:off x="2881193" y="4667392"/>
              <a:ext cx="70539" cy="7189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正方形/長方形 367">
              <a:extLst>
                <a:ext uri="{FF2B5EF4-FFF2-40B4-BE49-F238E27FC236}">
                  <a16:creationId xmlns:a16="http://schemas.microsoft.com/office/drawing/2014/main" id="{C516A44C-C364-4C8F-BB17-3FB15ACECC25}"/>
                </a:ext>
              </a:extLst>
            </p:cNvPr>
            <p:cNvSpPr/>
            <p:nvPr/>
          </p:nvSpPr>
          <p:spPr>
            <a:xfrm rot="3891920">
              <a:off x="2483017" y="5157659"/>
              <a:ext cx="156338" cy="6890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9" name="正方形/長方形 368">
              <a:extLst>
                <a:ext uri="{FF2B5EF4-FFF2-40B4-BE49-F238E27FC236}">
                  <a16:creationId xmlns:a16="http://schemas.microsoft.com/office/drawing/2014/main" id="{8AD270FD-AE0F-48D9-8901-38D8E46A80B5}"/>
                </a:ext>
              </a:extLst>
            </p:cNvPr>
            <p:cNvSpPr/>
            <p:nvPr/>
          </p:nvSpPr>
          <p:spPr>
            <a:xfrm rot="3891920">
              <a:off x="2420679" y="5532666"/>
              <a:ext cx="211937" cy="340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0" name="正方形/長方形 369">
              <a:extLst>
                <a:ext uri="{FF2B5EF4-FFF2-40B4-BE49-F238E27FC236}">
                  <a16:creationId xmlns:a16="http://schemas.microsoft.com/office/drawing/2014/main" id="{5A13EF58-5F24-48EE-95D6-5AF5C47BD882}"/>
                </a:ext>
              </a:extLst>
            </p:cNvPr>
            <p:cNvSpPr/>
            <p:nvPr/>
          </p:nvSpPr>
          <p:spPr>
            <a:xfrm rot="5400000">
              <a:off x="1803207" y="5529866"/>
              <a:ext cx="74691" cy="5527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正方形/長方形 370">
              <a:extLst>
                <a:ext uri="{FF2B5EF4-FFF2-40B4-BE49-F238E27FC236}">
                  <a16:creationId xmlns:a16="http://schemas.microsoft.com/office/drawing/2014/main" id="{86E5F830-2F77-4F41-89DE-1D0336169C0A}"/>
                </a:ext>
              </a:extLst>
            </p:cNvPr>
            <p:cNvSpPr/>
            <p:nvPr/>
          </p:nvSpPr>
          <p:spPr>
            <a:xfrm rot="3240164">
              <a:off x="1449517" y="5790821"/>
              <a:ext cx="67633" cy="2428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正方形/長方形 371">
              <a:extLst>
                <a:ext uri="{FF2B5EF4-FFF2-40B4-BE49-F238E27FC236}">
                  <a16:creationId xmlns:a16="http://schemas.microsoft.com/office/drawing/2014/main" id="{5C0B5F41-F2B1-407D-BB52-DA5E8663D2F6}"/>
                </a:ext>
              </a:extLst>
            </p:cNvPr>
            <p:cNvSpPr/>
            <p:nvPr/>
          </p:nvSpPr>
          <p:spPr>
            <a:xfrm rot="3240164">
              <a:off x="2170469" y="5596430"/>
              <a:ext cx="51657" cy="2428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正方形/長方形 372">
              <a:extLst>
                <a:ext uri="{FF2B5EF4-FFF2-40B4-BE49-F238E27FC236}">
                  <a16:creationId xmlns:a16="http://schemas.microsoft.com/office/drawing/2014/main" id="{C84FB082-DB06-4375-82AD-ADA806DAAC9A}"/>
                </a:ext>
              </a:extLst>
            </p:cNvPr>
            <p:cNvSpPr/>
            <p:nvPr/>
          </p:nvSpPr>
          <p:spPr>
            <a:xfrm rot="208886">
              <a:off x="1256548" y="6085287"/>
              <a:ext cx="91163" cy="3607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5" name="楕円 374">
            <a:extLst>
              <a:ext uri="{FF2B5EF4-FFF2-40B4-BE49-F238E27FC236}">
                <a16:creationId xmlns:a16="http://schemas.microsoft.com/office/drawing/2014/main" id="{B54CFFA7-369D-4EE3-9DCC-B414CFA59210}"/>
              </a:ext>
            </a:extLst>
          </p:cNvPr>
          <p:cNvSpPr/>
          <p:nvPr/>
        </p:nvSpPr>
        <p:spPr>
          <a:xfrm rot="2333136">
            <a:off x="6041639" y="4619426"/>
            <a:ext cx="706582" cy="61340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矢印: 右 378">
            <a:extLst>
              <a:ext uri="{FF2B5EF4-FFF2-40B4-BE49-F238E27FC236}">
                <a16:creationId xmlns:a16="http://schemas.microsoft.com/office/drawing/2014/main" id="{586839CE-BBDE-4448-87EE-7AA86F97DC1B}"/>
              </a:ext>
            </a:extLst>
          </p:cNvPr>
          <p:cNvSpPr/>
          <p:nvPr/>
        </p:nvSpPr>
        <p:spPr>
          <a:xfrm rot="949630">
            <a:off x="5891874" y="5023186"/>
            <a:ext cx="1380711" cy="123349"/>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0" name="矢印: 右 379">
            <a:extLst>
              <a:ext uri="{FF2B5EF4-FFF2-40B4-BE49-F238E27FC236}">
                <a16:creationId xmlns:a16="http://schemas.microsoft.com/office/drawing/2014/main" id="{FE20E430-0029-456F-B9C4-D2F5C6F141ED}"/>
              </a:ext>
            </a:extLst>
          </p:cNvPr>
          <p:cNvSpPr/>
          <p:nvPr/>
        </p:nvSpPr>
        <p:spPr>
          <a:xfrm rot="3258002">
            <a:off x="6058467" y="5023185"/>
            <a:ext cx="1380711" cy="123349"/>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AF5B740-9161-4D7E-8495-2A7370D6BC53}"/>
              </a:ext>
            </a:extLst>
          </p:cNvPr>
          <p:cNvSpPr txBox="1"/>
          <p:nvPr/>
        </p:nvSpPr>
        <p:spPr>
          <a:xfrm>
            <a:off x="8528858" y="12726"/>
            <a:ext cx="763597" cy="369332"/>
          </a:xfrm>
          <a:prstGeom prst="rect">
            <a:avLst/>
          </a:prstGeom>
          <a:noFill/>
        </p:spPr>
        <p:txBody>
          <a:bodyPr wrap="square" rtlCol="0">
            <a:spAutoFit/>
          </a:bodyPr>
          <a:lstStyle/>
          <a:p>
            <a:r>
              <a:rPr kumimoji="1" lang="en-US" altLang="ja-JP" dirty="0"/>
              <a:t>4/23</a:t>
            </a:r>
            <a:endParaRPr kumimoji="1" lang="ja-JP" altLang="en-US" dirty="0"/>
          </a:p>
        </p:txBody>
      </p:sp>
    </p:spTree>
    <p:custDataLst>
      <p:tags r:id="rId1"/>
    </p:custDataLst>
    <p:extLst>
      <p:ext uri="{BB962C8B-B14F-4D97-AF65-F5344CB8AC3E}">
        <p14:creationId xmlns:p14="http://schemas.microsoft.com/office/powerpoint/2010/main" val="1001371007"/>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4"/>
                                        </p:tgtEl>
                                      </p:cBhvr>
                                    </p:animEffect>
                                    <p:set>
                                      <p:cBhvr>
                                        <p:cTn id="12" dur="1" fill="hold">
                                          <p:stCondLst>
                                            <p:cond delay="499"/>
                                          </p:stCondLst>
                                        </p:cTn>
                                        <p:tgtEl>
                                          <p:spTgt spid="3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5"/>
                                        </p:tgtEl>
                                        <p:attrNameLst>
                                          <p:attrName>style.visibility</p:attrName>
                                        </p:attrNameLst>
                                      </p:cBhvr>
                                      <p:to>
                                        <p:strVal val="visible"/>
                                      </p:to>
                                    </p:set>
                                    <p:animEffect transition="in" filter="fade">
                                      <p:cBhvr>
                                        <p:cTn id="17" dur="500"/>
                                        <p:tgtEl>
                                          <p:spTgt spid="3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75"/>
                                        </p:tgtEl>
                                      </p:cBhvr>
                                    </p:animEffect>
                                    <p:set>
                                      <p:cBhvr>
                                        <p:cTn id="22" dur="1" fill="hold">
                                          <p:stCondLst>
                                            <p:cond delay="499"/>
                                          </p:stCondLst>
                                        </p:cTn>
                                        <p:tgtEl>
                                          <p:spTgt spid="37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0"/>
                                        </p:tgtEl>
                                        <p:attrNameLst>
                                          <p:attrName>style.visibility</p:attrName>
                                        </p:attrNameLst>
                                      </p:cBhvr>
                                      <p:to>
                                        <p:strVal val="visible"/>
                                      </p:to>
                                    </p:set>
                                    <p:animEffect transition="in" filter="fade">
                                      <p:cBhvr>
                                        <p:cTn id="27" dur="500"/>
                                        <p:tgtEl>
                                          <p:spTgt spid="3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80"/>
                                        </p:tgtEl>
                                      </p:cBhvr>
                                    </p:animEffect>
                                    <p:set>
                                      <p:cBhvr>
                                        <p:cTn id="32" dur="1" fill="hold">
                                          <p:stCondLst>
                                            <p:cond delay="499"/>
                                          </p:stCondLst>
                                        </p:cTn>
                                        <p:tgtEl>
                                          <p:spTgt spid="38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fade">
                                      <p:cBhvr>
                                        <p:cTn id="37" dur="500"/>
                                        <p:tgtEl>
                                          <p:spTgt spid="3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79"/>
                                        </p:tgtEl>
                                      </p:cBhvr>
                                    </p:animEffect>
                                    <p:set>
                                      <p:cBhvr>
                                        <p:cTn id="42" dur="1" fill="hold">
                                          <p:stCondLst>
                                            <p:cond delay="499"/>
                                          </p:stCondLst>
                                        </p:cTn>
                                        <p:tgtEl>
                                          <p:spTgt spid="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5" grpId="1" animBg="1"/>
      <p:bldP spid="379" grpId="0" animBg="1"/>
      <p:bldP spid="379" grpId="1" animBg="1"/>
      <p:bldP spid="380" grpId="0" animBg="1"/>
      <p:bldP spid="38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DB916976-21F7-441B-A1B4-CC3AA6B095BD}"/>
              </a:ext>
            </a:extLst>
          </p:cNvPr>
          <p:cNvSpPr txBox="1"/>
          <p:nvPr/>
        </p:nvSpPr>
        <p:spPr>
          <a:xfrm>
            <a:off x="518090" y="989621"/>
            <a:ext cx="5905792" cy="830997"/>
          </a:xfrm>
          <a:prstGeom prst="rect">
            <a:avLst/>
          </a:prstGeom>
          <a:solidFill>
            <a:schemeClr val="accent4">
              <a:lumMod val="20000"/>
              <a:lumOff val="80000"/>
            </a:schemeClr>
          </a:solidFill>
        </p:spPr>
        <p:txBody>
          <a:bodyPr wrap="square" rtlCol="0">
            <a:spAutoFit/>
          </a:bodyPr>
          <a:lstStyle/>
          <a:p>
            <a:r>
              <a:rPr kumimoji="1" lang="ja-JP" altLang="en-US" sz="1600" b="1" dirty="0"/>
              <a:t>　</a:t>
            </a:r>
            <a:r>
              <a:rPr kumimoji="1" lang="ja-JP" altLang="en-US" sz="1600" b="1" dirty="0">
                <a:solidFill>
                  <a:srgbClr val="FF0000"/>
                </a:solidFill>
              </a:rPr>
              <a:t>①</a:t>
            </a:r>
            <a:r>
              <a:rPr kumimoji="1" lang="en-US" altLang="ja-JP" sz="1600" b="1" dirty="0"/>
              <a:t> </a:t>
            </a:r>
            <a:r>
              <a:rPr kumimoji="1" lang="ja-JP" altLang="en-US" sz="1600" b="1" dirty="0"/>
              <a:t>三重県北部上空</a:t>
            </a:r>
            <a:r>
              <a:rPr kumimoji="1" lang="en-US" altLang="ja-JP" sz="1600" b="1" dirty="0"/>
              <a:t>700hPa</a:t>
            </a:r>
            <a:r>
              <a:rPr kumimoji="1" lang="ja-JP" altLang="en-US" sz="1600" b="1" dirty="0"/>
              <a:t>面の気温が</a:t>
            </a:r>
            <a:r>
              <a:rPr kumimoji="1" lang="en-US" altLang="ja-JP" sz="1600" b="1" dirty="0"/>
              <a:t>-20</a:t>
            </a:r>
            <a:r>
              <a:rPr kumimoji="1" lang="ja-JP" altLang="en-US" sz="1600" b="1" dirty="0"/>
              <a:t>℃以下であること</a:t>
            </a:r>
          </a:p>
          <a:p>
            <a:r>
              <a:rPr kumimoji="1" lang="ja-JP" altLang="en-US" sz="1600" b="1" dirty="0"/>
              <a:t>　</a:t>
            </a:r>
            <a:r>
              <a:rPr kumimoji="1" lang="ja-JP" altLang="en-US" sz="1600" b="1" dirty="0">
                <a:solidFill>
                  <a:srgbClr val="FF0000"/>
                </a:solidFill>
              </a:rPr>
              <a:t>② </a:t>
            </a:r>
            <a:r>
              <a:rPr kumimoji="1" lang="ja-JP" altLang="en-US" sz="1600" b="1" dirty="0"/>
              <a:t>若狭湾上空</a:t>
            </a:r>
            <a:r>
              <a:rPr kumimoji="1" lang="en-US" altLang="ja-JP" sz="1600" b="1" dirty="0"/>
              <a:t>850hPa</a:t>
            </a:r>
            <a:r>
              <a:rPr kumimoji="1" lang="ja-JP" altLang="en-US" sz="1600" b="1" dirty="0"/>
              <a:t>面の風速が</a:t>
            </a:r>
            <a:r>
              <a:rPr kumimoji="1" lang="en-US" altLang="ja-JP" sz="1600" b="1" dirty="0"/>
              <a:t>10m/s</a:t>
            </a:r>
            <a:r>
              <a:rPr kumimoji="1" lang="ja-JP" altLang="en-US" sz="1600" b="1" dirty="0"/>
              <a:t>以上であること</a:t>
            </a:r>
            <a:endParaRPr kumimoji="1" lang="en-US" altLang="ja-JP" sz="1600" b="1" dirty="0"/>
          </a:p>
          <a:p>
            <a:r>
              <a:rPr kumimoji="1" lang="ja-JP" altLang="en-US" sz="1600" b="1" dirty="0"/>
              <a:t>　</a:t>
            </a:r>
            <a:r>
              <a:rPr kumimoji="1" lang="ja-JP" altLang="en-US" sz="1600" b="1" dirty="0">
                <a:solidFill>
                  <a:srgbClr val="FF0000"/>
                </a:solidFill>
              </a:rPr>
              <a:t>③ </a:t>
            </a:r>
            <a:r>
              <a:rPr kumimoji="1" lang="ja-JP" altLang="en-US" sz="1600" b="1" dirty="0"/>
              <a:t>若狭湾上空</a:t>
            </a:r>
            <a:r>
              <a:rPr kumimoji="1" lang="en-US" altLang="ja-JP" sz="1600" b="1" dirty="0"/>
              <a:t>850hPa</a:t>
            </a:r>
            <a:r>
              <a:rPr kumimoji="1" lang="ja-JP" altLang="en-US" sz="1600" b="1" dirty="0"/>
              <a:t>面の風向が</a:t>
            </a:r>
            <a:r>
              <a:rPr kumimoji="1" lang="en-US" altLang="ja-JP" sz="1600" b="1" dirty="0"/>
              <a:t>40</a:t>
            </a:r>
            <a:r>
              <a:rPr lang="en-US" altLang="ja-JP" sz="1600" dirty="0"/>
              <a:t>°</a:t>
            </a:r>
            <a:r>
              <a:rPr kumimoji="1" lang="ja-JP" altLang="en-US" sz="1600" b="1" dirty="0"/>
              <a:t>～</a:t>
            </a:r>
            <a:r>
              <a:rPr kumimoji="1" lang="en-US" altLang="ja-JP" sz="1600" b="1" dirty="0"/>
              <a:t>70</a:t>
            </a:r>
            <a:r>
              <a:rPr lang="en-US" altLang="ja-JP" sz="1600" dirty="0"/>
              <a:t>°</a:t>
            </a:r>
            <a:r>
              <a:rPr kumimoji="1" lang="ja-JP" altLang="en-US" sz="1600" b="1" dirty="0"/>
              <a:t>であること</a:t>
            </a:r>
            <a:endParaRPr kumimoji="1" lang="en-US" altLang="ja-JP" sz="1600" b="1" dirty="0"/>
          </a:p>
        </p:txBody>
      </p:sp>
      <p:sp>
        <p:nvSpPr>
          <p:cNvPr id="14" name="楕円 13">
            <a:extLst>
              <a:ext uri="{FF2B5EF4-FFF2-40B4-BE49-F238E27FC236}">
                <a16:creationId xmlns:a16="http://schemas.microsoft.com/office/drawing/2014/main" id="{90F30E44-B26F-4553-BE89-F7619EE115E5}"/>
              </a:ext>
            </a:extLst>
          </p:cNvPr>
          <p:cNvSpPr/>
          <p:nvPr/>
        </p:nvSpPr>
        <p:spPr>
          <a:xfrm>
            <a:off x="290314" y="576210"/>
            <a:ext cx="2712193" cy="45062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本研究で設定した</a:t>
            </a:r>
            <a:endParaRPr kumimoji="1" lang="en-US" altLang="ja-JP" sz="1600" b="1" dirty="0">
              <a:solidFill>
                <a:schemeClr val="tx1"/>
              </a:solidFill>
            </a:endParaRPr>
          </a:p>
          <a:p>
            <a:pPr algn="ctr"/>
            <a:r>
              <a:rPr kumimoji="1" lang="ja-JP" altLang="en-US" sz="1600" b="1" dirty="0">
                <a:solidFill>
                  <a:schemeClr val="tx1"/>
                </a:solidFill>
              </a:rPr>
              <a:t>条件</a:t>
            </a:r>
          </a:p>
        </p:txBody>
      </p:sp>
      <p:sp>
        <p:nvSpPr>
          <p:cNvPr id="3" name="テキスト ボックス 2">
            <a:extLst>
              <a:ext uri="{FF2B5EF4-FFF2-40B4-BE49-F238E27FC236}">
                <a16:creationId xmlns:a16="http://schemas.microsoft.com/office/drawing/2014/main" id="{3C0DDBFF-8B12-4DC1-8573-80861F4C9F92}"/>
              </a:ext>
            </a:extLst>
          </p:cNvPr>
          <p:cNvSpPr txBox="1"/>
          <p:nvPr/>
        </p:nvSpPr>
        <p:spPr>
          <a:xfrm>
            <a:off x="295275" y="2836606"/>
            <a:ext cx="7505700" cy="369332"/>
          </a:xfrm>
          <a:prstGeom prst="rect">
            <a:avLst/>
          </a:prstGeom>
          <a:noFill/>
        </p:spPr>
        <p:txBody>
          <a:bodyPr wrap="square" rtlCol="0">
            <a:spAutoFit/>
          </a:bodyPr>
          <a:lstStyle/>
          <a:p>
            <a:r>
              <a:rPr kumimoji="1" lang="ja-JP" altLang="en-US" b="1" dirty="0"/>
              <a:t>十分条件：この条件が成り立つとき、降雪が起こる（本研究の解析）</a:t>
            </a:r>
          </a:p>
        </p:txBody>
      </p:sp>
      <p:sp>
        <p:nvSpPr>
          <p:cNvPr id="16" name="テキスト ボックス 15">
            <a:extLst>
              <a:ext uri="{FF2B5EF4-FFF2-40B4-BE49-F238E27FC236}">
                <a16:creationId xmlns:a16="http://schemas.microsoft.com/office/drawing/2014/main" id="{94B944D5-0CDC-4DB6-8BB5-8759BA91CACA}"/>
              </a:ext>
            </a:extLst>
          </p:cNvPr>
          <p:cNvSpPr txBox="1"/>
          <p:nvPr/>
        </p:nvSpPr>
        <p:spPr>
          <a:xfrm>
            <a:off x="290313" y="3205938"/>
            <a:ext cx="7993877" cy="923330"/>
          </a:xfrm>
          <a:prstGeom prst="rect">
            <a:avLst/>
          </a:prstGeom>
          <a:noFill/>
        </p:spPr>
        <p:txBody>
          <a:bodyPr wrap="square" rtlCol="0">
            <a:spAutoFit/>
          </a:bodyPr>
          <a:lstStyle/>
          <a:p>
            <a:r>
              <a:rPr kumimoji="1" lang="ja-JP" altLang="en-US" dirty="0"/>
              <a:t>必要条件：降雪が起こるときに、成り立つ条件</a:t>
            </a:r>
            <a:endParaRPr kumimoji="1" lang="en-US" altLang="ja-JP" dirty="0"/>
          </a:p>
          <a:p>
            <a:r>
              <a:rPr kumimoji="1" lang="ja-JP" altLang="en-US" dirty="0"/>
              <a:t>　⇒冬型の中でも傾向の違う降雪減少があるため、難しい。</a:t>
            </a:r>
            <a:endParaRPr kumimoji="1" lang="en-US" altLang="ja-JP" dirty="0"/>
          </a:p>
          <a:p>
            <a:r>
              <a:rPr kumimoji="1" lang="ja-JP" altLang="en-US" dirty="0"/>
              <a:t>　　日平均データの限度？</a:t>
            </a:r>
          </a:p>
        </p:txBody>
      </p:sp>
      <p:grpSp>
        <p:nvGrpSpPr>
          <p:cNvPr id="8" name="グループ化 7">
            <a:extLst>
              <a:ext uri="{FF2B5EF4-FFF2-40B4-BE49-F238E27FC236}">
                <a16:creationId xmlns:a16="http://schemas.microsoft.com/office/drawing/2014/main" id="{86B61C78-E57A-419A-96D0-3069A4C608A1}"/>
              </a:ext>
            </a:extLst>
          </p:cNvPr>
          <p:cNvGrpSpPr/>
          <p:nvPr/>
        </p:nvGrpSpPr>
        <p:grpSpPr>
          <a:xfrm>
            <a:off x="6810375" y="576210"/>
            <a:ext cx="1981200" cy="2143247"/>
            <a:chOff x="2431382" y="2920356"/>
            <a:chExt cx="1981200" cy="2143247"/>
          </a:xfrm>
        </p:grpSpPr>
        <p:sp>
          <p:nvSpPr>
            <p:cNvPr id="7" name="楕円 6">
              <a:extLst>
                <a:ext uri="{FF2B5EF4-FFF2-40B4-BE49-F238E27FC236}">
                  <a16:creationId xmlns:a16="http://schemas.microsoft.com/office/drawing/2014/main" id="{3A04AB43-1D9C-431A-9998-046B6AAF1BF3}"/>
                </a:ext>
              </a:extLst>
            </p:cNvPr>
            <p:cNvSpPr/>
            <p:nvPr/>
          </p:nvSpPr>
          <p:spPr>
            <a:xfrm>
              <a:off x="2431382" y="3082403"/>
              <a:ext cx="1981200" cy="1981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2E73691-C130-4356-AF24-C17064360E6B}"/>
                </a:ext>
              </a:extLst>
            </p:cNvPr>
            <p:cNvSpPr/>
            <p:nvPr/>
          </p:nvSpPr>
          <p:spPr>
            <a:xfrm>
              <a:off x="2698583" y="3619581"/>
              <a:ext cx="1441316" cy="1441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DC089C6-586F-491B-A065-3AE34CF53119}"/>
                </a:ext>
              </a:extLst>
            </p:cNvPr>
            <p:cNvSpPr txBox="1"/>
            <p:nvPr/>
          </p:nvSpPr>
          <p:spPr>
            <a:xfrm>
              <a:off x="3090377" y="2920356"/>
              <a:ext cx="657727" cy="369332"/>
            </a:xfrm>
            <a:prstGeom prst="rect">
              <a:avLst/>
            </a:prstGeom>
            <a:solidFill>
              <a:schemeClr val="bg1"/>
            </a:solidFill>
          </p:spPr>
          <p:txBody>
            <a:bodyPr wrap="square" rtlCol="0">
              <a:spAutoFit/>
            </a:bodyPr>
            <a:lstStyle/>
            <a:p>
              <a:r>
                <a:rPr kumimoji="1" lang="ja-JP" altLang="en-US" dirty="0"/>
                <a:t>条件</a:t>
              </a:r>
            </a:p>
          </p:txBody>
        </p:sp>
        <p:sp>
          <p:nvSpPr>
            <p:cNvPr id="27" name="テキスト ボックス 26">
              <a:extLst>
                <a:ext uri="{FF2B5EF4-FFF2-40B4-BE49-F238E27FC236}">
                  <a16:creationId xmlns:a16="http://schemas.microsoft.com/office/drawing/2014/main" id="{175CA852-C4EA-4448-8027-F0B2E0DA3AD1}"/>
                </a:ext>
              </a:extLst>
            </p:cNvPr>
            <p:cNvSpPr txBox="1"/>
            <p:nvPr/>
          </p:nvSpPr>
          <p:spPr>
            <a:xfrm>
              <a:off x="3131125" y="3519853"/>
              <a:ext cx="406159" cy="369332"/>
            </a:xfrm>
            <a:prstGeom prst="rect">
              <a:avLst/>
            </a:prstGeom>
            <a:solidFill>
              <a:schemeClr val="bg1"/>
            </a:solidFill>
          </p:spPr>
          <p:txBody>
            <a:bodyPr wrap="square" rtlCol="0">
              <a:spAutoFit/>
            </a:bodyPr>
            <a:lstStyle/>
            <a:p>
              <a:r>
                <a:rPr kumimoji="1" lang="ja-JP" altLang="en-US" dirty="0"/>
                <a:t>雪</a:t>
              </a:r>
            </a:p>
          </p:txBody>
        </p:sp>
      </p:grpSp>
    </p:spTree>
    <p:extLst>
      <p:ext uri="{BB962C8B-B14F-4D97-AF65-F5344CB8AC3E}">
        <p14:creationId xmlns:p14="http://schemas.microsoft.com/office/powerpoint/2010/main" val="537509782"/>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地図 が含まれている画像&#10;&#10;自動的に生成された説明">
            <a:extLst>
              <a:ext uri="{FF2B5EF4-FFF2-40B4-BE49-F238E27FC236}">
                <a16:creationId xmlns:a16="http://schemas.microsoft.com/office/drawing/2014/main" id="{4F8BE6D9-D93F-4CAC-B069-128FB46F4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79" y="1177402"/>
            <a:ext cx="8584442" cy="5371969"/>
          </a:xfrm>
          <a:prstGeom prst="rect">
            <a:avLst/>
          </a:prstGeom>
        </p:spPr>
      </p:pic>
      <p:sp>
        <p:nvSpPr>
          <p:cNvPr id="15" name="四角形: 角を丸くする 14">
            <a:extLst>
              <a:ext uri="{FF2B5EF4-FFF2-40B4-BE49-F238E27FC236}">
                <a16:creationId xmlns:a16="http://schemas.microsoft.com/office/drawing/2014/main" id="{6B28158A-2664-4CF1-8245-E2066815DD2B}"/>
              </a:ext>
            </a:extLst>
          </p:cNvPr>
          <p:cNvSpPr/>
          <p:nvPr/>
        </p:nvSpPr>
        <p:spPr>
          <a:xfrm>
            <a:off x="0" y="-25854"/>
            <a:ext cx="9144000" cy="450420"/>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今年の海面水温偏差</a:t>
            </a:r>
          </a:p>
        </p:txBody>
      </p:sp>
    </p:spTree>
    <p:extLst>
      <p:ext uri="{BB962C8B-B14F-4D97-AF65-F5344CB8AC3E}">
        <p14:creationId xmlns:p14="http://schemas.microsoft.com/office/powerpoint/2010/main" val="1922318665"/>
      </p:ext>
    </p:extLst>
  </p:cSld>
  <p:clrMapOvr>
    <a:masterClrMapping/>
  </p:clrMapOvr>
  <mc:AlternateContent xmlns:mc="http://schemas.openxmlformats.org/markup-compatibility/2006" xmlns:p14="http://schemas.microsoft.com/office/powerpoint/2010/main">
    <mc:Choice Requires="p14">
      <p:transition spd="slow" p14:dur="2000" advTm="80805"/>
    </mc:Choice>
    <mc:Fallback xmlns="">
      <p:transition spd="slow" advTm="808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15">
            <a:extLst>
              <a:ext uri="{FF2B5EF4-FFF2-40B4-BE49-F238E27FC236}">
                <a16:creationId xmlns:a16="http://schemas.microsoft.com/office/drawing/2014/main" id="{AAAE5AD3-48A8-42AB-A506-567781C3D912}"/>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イントロ・三重県北部の降雪の特徴</a:t>
            </a:r>
          </a:p>
        </p:txBody>
      </p:sp>
      <p:pic>
        <p:nvPicPr>
          <p:cNvPr id="46" name="図 45">
            <a:extLst>
              <a:ext uri="{FF2B5EF4-FFF2-40B4-BE49-F238E27FC236}">
                <a16:creationId xmlns:a16="http://schemas.microsoft.com/office/drawing/2014/main" id="{E1481C14-29C8-44F2-ADEF-7B309C0DAD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693" t="37535" r="2395" b="1743"/>
          <a:stretch/>
        </p:blipFill>
        <p:spPr>
          <a:xfrm>
            <a:off x="3985213" y="1653210"/>
            <a:ext cx="692603" cy="3212148"/>
          </a:xfrm>
          <a:prstGeom prst="rect">
            <a:avLst/>
          </a:prstGeom>
        </p:spPr>
      </p:pic>
      <p:sp>
        <p:nvSpPr>
          <p:cNvPr id="48" name="テキスト ボックス 47">
            <a:extLst>
              <a:ext uri="{FF2B5EF4-FFF2-40B4-BE49-F238E27FC236}">
                <a16:creationId xmlns:a16="http://schemas.microsoft.com/office/drawing/2014/main" id="{2ACBD872-99A0-4052-B62D-E845AD99D070}"/>
              </a:ext>
            </a:extLst>
          </p:cNvPr>
          <p:cNvSpPr txBox="1"/>
          <p:nvPr/>
        </p:nvSpPr>
        <p:spPr>
          <a:xfrm>
            <a:off x="451078" y="906606"/>
            <a:ext cx="4226738" cy="461665"/>
          </a:xfrm>
          <a:prstGeom prst="rect">
            <a:avLst/>
          </a:prstGeom>
          <a:solidFill>
            <a:schemeClr val="bg1"/>
          </a:solidFill>
        </p:spPr>
        <p:txBody>
          <a:bodyPr wrap="square" rtlCol="0">
            <a:spAutoFit/>
          </a:bodyPr>
          <a:lstStyle/>
          <a:p>
            <a:r>
              <a:rPr kumimoji="1" lang="ja-JP" altLang="en-US" sz="2000" b="1" u="sng" dirty="0"/>
              <a:t>●</a:t>
            </a:r>
            <a:r>
              <a:rPr kumimoji="1" lang="en-US" altLang="ja-JP" sz="2400" b="1" u="sng" dirty="0" err="1"/>
              <a:t>AMeDAS</a:t>
            </a:r>
            <a:r>
              <a:rPr kumimoji="1" lang="ja-JP" altLang="en-US" sz="2400" b="1" u="sng" dirty="0"/>
              <a:t>最大積雪深</a:t>
            </a:r>
            <a:r>
              <a:rPr kumimoji="1" lang="en-US" altLang="ja-JP" sz="1400" b="1" u="sng" dirty="0"/>
              <a:t>(1980‐2016</a:t>
            </a:r>
            <a:r>
              <a:rPr kumimoji="1" lang="ja-JP" altLang="en-US" sz="1400" b="1" u="sng" dirty="0"/>
              <a:t>年</a:t>
            </a:r>
            <a:r>
              <a:rPr kumimoji="1" lang="en-US" altLang="ja-JP" sz="1400" b="1" u="sng" dirty="0"/>
              <a:t>)</a:t>
            </a:r>
            <a:endParaRPr kumimoji="1" lang="ja-JP" altLang="en-US" sz="2000" b="1" u="sng" dirty="0"/>
          </a:p>
        </p:txBody>
      </p:sp>
      <p:pic>
        <p:nvPicPr>
          <p:cNvPr id="3" name="図 2">
            <a:extLst>
              <a:ext uri="{FF2B5EF4-FFF2-40B4-BE49-F238E27FC236}">
                <a16:creationId xmlns:a16="http://schemas.microsoft.com/office/drawing/2014/main" id="{C66E0D01-1A7D-417B-9EC7-ADC81A9EB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53210"/>
            <a:ext cx="3821056" cy="3241415"/>
          </a:xfrm>
          <a:prstGeom prst="rect">
            <a:avLst/>
          </a:prstGeom>
        </p:spPr>
      </p:pic>
      <p:grpSp>
        <p:nvGrpSpPr>
          <p:cNvPr id="10" name="グループ化 9">
            <a:extLst>
              <a:ext uri="{FF2B5EF4-FFF2-40B4-BE49-F238E27FC236}">
                <a16:creationId xmlns:a16="http://schemas.microsoft.com/office/drawing/2014/main" id="{D89A79D6-A507-46A0-8CCF-A39E05E01835}"/>
              </a:ext>
            </a:extLst>
          </p:cNvPr>
          <p:cNvGrpSpPr/>
          <p:nvPr/>
        </p:nvGrpSpPr>
        <p:grpSpPr>
          <a:xfrm>
            <a:off x="4738760" y="849037"/>
            <a:ext cx="4147543" cy="4262435"/>
            <a:chOff x="4738760" y="849037"/>
            <a:chExt cx="4147543" cy="4262435"/>
          </a:xfrm>
        </p:grpSpPr>
        <p:grpSp>
          <p:nvGrpSpPr>
            <p:cNvPr id="6" name="グループ化 5">
              <a:extLst>
                <a:ext uri="{FF2B5EF4-FFF2-40B4-BE49-F238E27FC236}">
                  <a16:creationId xmlns:a16="http://schemas.microsoft.com/office/drawing/2014/main" id="{DDC78C03-19B5-4B89-B537-08BD34F94D45}"/>
                </a:ext>
              </a:extLst>
            </p:cNvPr>
            <p:cNvGrpSpPr/>
            <p:nvPr/>
          </p:nvGrpSpPr>
          <p:grpSpPr>
            <a:xfrm>
              <a:off x="4841970" y="849037"/>
              <a:ext cx="4044333" cy="4262435"/>
              <a:chOff x="4841970" y="849037"/>
              <a:chExt cx="4044333" cy="4262435"/>
            </a:xfrm>
          </p:grpSpPr>
          <p:grpSp>
            <p:nvGrpSpPr>
              <p:cNvPr id="5" name="グループ化 4">
                <a:extLst>
                  <a:ext uri="{FF2B5EF4-FFF2-40B4-BE49-F238E27FC236}">
                    <a16:creationId xmlns:a16="http://schemas.microsoft.com/office/drawing/2014/main" id="{8267B0A1-11ED-4240-A3C7-6A8661BEB5D0}"/>
                  </a:ext>
                </a:extLst>
              </p:cNvPr>
              <p:cNvGrpSpPr/>
              <p:nvPr/>
            </p:nvGrpSpPr>
            <p:grpSpPr>
              <a:xfrm>
                <a:off x="4841970" y="849037"/>
                <a:ext cx="4044333" cy="4262435"/>
                <a:chOff x="4841970" y="849037"/>
                <a:chExt cx="4044333" cy="4262435"/>
              </a:xfrm>
            </p:grpSpPr>
            <p:pic>
              <p:nvPicPr>
                <p:cNvPr id="4" name="図 3" descr="スクリーンショット が含まれている画像&#10;&#10;自動的に生成された説明">
                  <a:extLst>
                    <a:ext uri="{FF2B5EF4-FFF2-40B4-BE49-F238E27FC236}">
                      <a16:creationId xmlns:a16="http://schemas.microsoft.com/office/drawing/2014/main" id="{9E9E8B4F-9B17-4A88-A24D-4EA35AABA1BD}"/>
                    </a:ext>
                  </a:extLst>
                </p:cNvPr>
                <p:cNvPicPr>
                  <a:picLocks noChangeAspect="1"/>
                </p:cNvPicPr>
                <p:nvPr/>
              </p:nvPicPr>
              <p:blipFill rotWithShape="1">
                <a:blip r:embed="rId6">
                  <a:extLst>
                    <a:ext uri="{28A0092B-C50C-407E-A947-70E740481C1C}">
                      <a14:useLocalDpi xmlns:a14="http://schemas.microsoft.com/office/drawing/2010/main" val="0"/>
                    </a:ext>
                  </a:extLst>
                </a:blip>
                <a:srcRect l="2692"/>
                <a:stretch/>
              </p:blipFill>
              <p:spPr>
                <a:xfrm rot="5400000">
                  <a:off x="5290917" y="1121618"/>
                  <a:ext cx="3146439" cy="4044333"/>
                </a:xfrm>
                <a:prstGeom prst="rect">
                  <a:avLst/>
                </a:prstGeom>
              </p:spPr>
            </p:pic>
            <p:sp>
              <p:nvSpPr>
                <p:cNvPr id="53" name="テキスト ボックス 52">
                  <a:extLst>
                    <a:ext uri="{FF2B5EF4-FFF2-40B4-BE49-F238E27FC236}">
                      <a16:creationId xmlns:a16="http://schemas.microsoft.com/office/drawing/2014/main" id="{57D82581-C9D7-42B1-8707-B0963D17F9C4}"/>
                    </a:ext>
                  </a:extLst>
                </p:cNvPr>
                <p:cNvSpPr txBox="1"/>
                <p:nvPr/>
              </p:nvSpPr>
              <p:spPr>
                <a:xfrm>
                  <a:off x="5574588" y="849037"/>
                  <a:ext cx="3063312" cy="707886"/>
                </a:xfrm>
                <a:prstGeom prst="rect">
                  <a:avLst/>
                </a:prstGeom>
                <a:solidFill>
                  <a:schemeClr val="bg1"/>
                </a:solidFill>
              </p:spPr>
              <p:txBody>
                <a:bodyPr wrap="square" rtlCol="0">
                  <a:spAutoFit/>
                </a:bodyPr>
                <a:lstStyle/>
                <a:p>
                  <a:r>
                    <a:rPr kumimoji="1" lang="ja-JP" altLang="en-US" sz="2000" b="1" u="sng" dirty="0"/>
                    <a:t>●</a:t>
                  </a:r>
                  <a:r>
                    <a:rPr kumimoji="1" lang="en-US" altLang="ja-JP" sz="2400" b="1" u="sng" dirty="0" err="1"/>
                    <a:t>AMeDAS</a:t>
                  </a:r>
                  <a:r>
                    <a:rPr kumimoji="1" lang="ja-JP" altLang="en-US" sz="2800" b="1" u="sng" dirty="0"/>
                    <a:t>雪日数</a:t>
                  </a:r>
                  <a:endParaRPr kumimoji="1" lang="en-US" altLang="ja-JP" sz="2800" b="1" u="sng" dirty="0"/>
                </a:p>
                <a:p>
                  <a:r>
                    <a:rPr kumimoji="1" lang="en-US" altLang="ja-JP" sz="1200" b="1" dirty="0"/>
                    <a:t>(0cm</a:t>
                  </a:r>
                  <a:r>
                    <a:rPr kumimoji="1" lang="ja-JP" altLang="en-US" sz="1200" b="1" dirty="0"/>
                    <a:t>含む</a:t>
                  </a:r>
                  <a:r>
                    <a:rPr kumimoji="1" lang="en-US" altLang="ja-JP" sz="1200" b="1" dirty="0"/>
                    <a:t>,[</a:t>
                  </a:r>
                  <a:r>
                    <a:rPr kumimoji="1" lang="ja-JP" altLang="en-US" sz="1200" b="1" dirty="0"/>
                    <a:t>日</a:t>
                  </a:r>
                  <a:r>
                    <a:rPr kumimoji="1" lang="en-US" altLang="ja-JP" sz="1200" b="1" dirty="0"/>
                    <a:t>],1967‐1995</a:t>
                  </a:r>
                  <a:r>
                    <a:rPr kumimoji="1" lang="ja-JP" altLang="en-US" sz="1200" b="1" dirty="0"/>
                    <a:t>年</a:t>
                  </a:r>
                  <a:r>
                    <a:rPr kumimoji="1" lang="en-US" altLang="ja-JP" sz="1200" b="1" dirty="0"/>
                    <a:t>,29</a:t>
                  </a:r>
                  <a:r>
                    <a:rPr kumimoji="1" lang="ja-JP" altLang="en-US" sz="1200" b="1" dirty="0"/>
                    <a:t>年間</a:t>
                  </a:r>
                  <a:r>
                    <a:rPr kumimoji="1" lang="en-US" altLang="ja-JP" sz="1200" b="1" dirty="0"/>
                    <a:t>)</a:t>
                  </a:r>
                  <a:endParaRPr kumimoji="1" lang="ja-JP" altLang="en-US" sz="2000" b="1" dirty="0"/>
                </a:p>
              </p:txBody>
            </p:sp>
            <p:grpSp>
              <p:nvGrpSpPr>
                <p:cNvPr id="55" name="グループ化 54">
                  <a:extLst>
                    <a:ext uri="{FF2B5EF4-FFF2-40B4-BE49-F238E27FC236}">
                      <a16:creationId xmlns:a16="http://schemas.microsoft.com/office/drawing/2014/main" id="{0E35F63F-5AE0-45A6-BAC9-4CF7062A8F37}"/>
                    </a:ext>
                  </a:extLst>
                </p:cNvPr>
                <p:cNvGrpSpPr/>
                <p:nvPr/>
              </p:nvGrpSpPr>
              <p:grpSpPr>
                <a:xfrm>
                  <a:off x="5718353" y="4772392"/>
                  <a:ext cx="1754789" cy="339080"/>
                  <a:chOff x="-70618" y="5301715"/>
                  <a:chExt cx="1754789" cy="339080"/>
                </a:xfrm>
              </p:grpSpPr>
              <p:sp>
                <p:nvSpPr>
                  <p:cNvPr id="56" name="テキスト ボックス 55">
                    <a:extLst>
                      <a:ext uri="{FF2B5EF4-FFF2-40B4-BE49-F238E27FC236}">
                        <a16:creationId xmlns:a16="http://schemas.microsoft.com/office/drawing/2014/main" id="{FDA23668-F1B7-4254-87E7-944806CD174E}"/>
                      </a:ext>
                    </a:extLst>
                  </p:cNvPr>
                  <p:cNvSpPr txBox="1"/>
                  <p:nvPr/>
                </p:nvSpPr>
                <p:spPr>
                  <a:xfrm>
                    <a:off x="862581" y="5302241"/>
                    <a:ext cx="821590" cy="338554"/>
                  </a:xfrm>
                  <a:prstGeom prst="rect">
                    <a:avLst/>
                  </a:prstGeom>
                  <a:solidFill>
                    <a:schemeClr val="accent1">
                      <a:lumMod val="40000"/>
                      <a:lumOff val="60000"/>
                    </a:schemeClr>
                  </a:solidFill>
                </p:spPr>
                <p:txBody>
                  <a:bodyPr wrap="square" rtlCol="0">
                    <a:spAutoFit/>
                  </a:bodyPr>
                  <a:lstStyle/>
                  <a:p>
                    <a:r>
                      <a:rPr kumimoji="1" lang="ja-JP" altLang="en-US" sz="1600" b="1" dirty="0"/>
                      <a:t>名古屋</a:t>
                    </a:r>
                  </a:p>
                </p:txBody>
              </p:sp>
              <p:sp>
                <p:nvSpPr>
                  <p:cNvPr id="57" name="テキスト ボックス 56">
                    <a:extLst>
                      <a:ext uri="{FF2B5EF4-FFF2-40B4-BE49-F238E27FC236}">
                        <a16:creationId xmlns:a16="http://schemas.microsoft.com/office/drawing/2014/main" id="{E21A1B00-459A-47B0-9B62-053B67F9B05C}"/>
                      </a:ext>
                    </a:extLst>
                  </p:cNvPr>
                  <p:cNvSpPr txBox="1"/>
                  <p:nvPr/>
                </p:nvSpPr>
                <p:spPr>
                  <a:xfrm>
                    <a:off x="-70618" y="5301715"/>
                    <a:ext cx="821590" cy="338554"/>
                  </a:xfrm>
                  <a:prstGeom prst="rect">
                    <a:avLst/>
                  </a:prstGeom>
                  <a:solidFill>
                    <a:srgbClr val="FF5050"/>
                  </a:solidFill>
                </p:spPr>
                <p:txBody>
                  <a:bodyPr wrap="square" rtlCol="0">
                    <a:spAutoFit/>
                  </a:bodyPr>
                  <a:lstStyle/>
                  <a:p>
                    <a:r>
                      <a:rPr kumimoji="1" lang="ja-JP" altLang="en-US" sz="1600" b="1" dirty="0"/>
                      <a:t>四日市</a:t>
                    </a:r>
                  </a:p>
                </p:txBody>
              </p:sp>
            </p:grpSp>
            <p:sp>
              <p:nvSpPr>
                <p:cNvPr id="8" name="正方形/長方形 7">
                  <a:extLst>
                    <a:ext uri="{FF2B5EF4-FFF2-40B4-BE49-F238E27FC236}">
                      <a16:creationId xmlns:a16="http://schemas.microsoft.com/office/drawing/2014/main" id="{702A17CC-6711-4C38-A7E2-42ABC558D53C}"/>
                    </a:ext>
                  </a:extLst>
                </p:cNvPr>
                <p:cNvSpPr/>
                <p:nvPr/>
              </p:nvSpPr>
              <p:spPr>
                <a:xfrm>
                  <a:off x="6422951" y="1503498"/>
                  <a:ext cx="1263573" cy="1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B8695337-7FB3-45F5-8008-4631B325AC6C}"/>
                  </a:ext>
                </a:extLst>
              </p:cNvPr>
              <p:cNvSpPr txBox="1"/>
              <p:nvPr/>
            </p:nvSpPr>
            <p:spPr>
              <a:xfrm>
                <a:off x="7589985" y="4772392"/>
                <a:ext cx="821590" cy="338554"/>
              </a:xfrm>
              <a:prstGeom prst="rect">
                <a:avLst/>
              </a:prstGeom>
              <a:solidFill>
                <a:schemeClr val="accent1">
                  <a:lumMod val="40000"/>
                  <a:lumOff val="60000"/>
                </a:schemeClr>
              </a:solidFill>
            </p:spPr>
            <p:txBody>
              <a:bodyPr wrap="square" rtlCol="0">
                <a:spAutoFit/>
              </a:bodyPr>
              <a:lstStyle/>
              <a:p>
                <a:pPr algn="ctr"/>
                <a:r>
                  <a:rPr kumimoji="1" lang="ja-JP" altLang="en-US" sz="1600" b="1" dirty="0"/>
                  <a:t>津</a:t>
                </a:r>
              </a:p>
            </p:txBody>
          </p:sp>
        </p:grpSp>
        <p:sp>
          <p:nvSpPr>
            <p:cNvPr id="19" name="正方形/長方形 18">
              <a:extLst>
                <a:ext uri="{FF2B5EF4-FFF2-40B4-BE49-F238E27FC236}">
                  <a16:creationId xmlns:a16="http://schemas.microsoft.com/office/drawing/2014/main" id="{3FFCE623-4DB7-4F52-A39E-9D78FFC2B8BA}"/>
                </a:ext>
              </a:extLst>
            </p:cNvPr>
            <p:cNvSpPr/>
            <p:nvPr/>
          </p:nvSpPr>
          <p:spPr>
            <a:xfrm>
              <a:off x="4738760" y="4513403"/>
              <a:ext cx="295275"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2" name="テキスト ボックス 21">
            <a:extLst>
              <a:ext uri="{FF2B5EF4-FFF2-40B4-BE49-F238E27FC236}">
                <a16:creationId xmlns:a16="http://schemas.microsoft.com/office/drawing/2014/main" id="{D6F648F3-C66F-45BE-8D96-2BC00A324141}"/>
              </a:ext>
            </a:extLst>
          </p:cNvPr>
          <p:cNvSpPr txBox="1"/>
          <p:nvPr/>
        </p:nvSpPr>
        <p:spPr>
          <a:xfrm>
            <a:off x="457200" y="5702241"/>
            <a:ext cx="8229600" cy="830997"/>
          </a:xfrm>
          <a:prstGeom prst="rect">
            <a:avLst/>
          </a:prstGeom>
          <a:solidFill>
            <a:schemeClr val="accent2">
              <a:lumMod val="20000"/>
              <a:lumOff val="80000"/>
            </a:schemeClr>
          </a:solidFill>
          <a:ln>
            <a:solidFill>
              <a:schemeClr val="tx1"/>
            </a:solidFill>
          </a:ln>
        </p:spPr>
        <p:txBody>
          <a:bodyPr wrap="square" rtlCol="0">
            <a:spAutoFit/>
          </a:bodyPr>
          <a:lstStyle/>
          <a:p>
            <a:pPr algn="ctr"/>
            <a:r>
              <a:rPr kumimoji="1" lang="ja-JP" altLang="en-US" sz="2400" b="1" dirty="0"/>
              <a:t>三重県北部は濃尾平野の中で、ドカ雪もパラパラ雪も多い</a:t>
            </a:r>
            <a:endParaRPr kumimoji="1" lang="en-US" altLang="ja-JP" sz="2400" b="1" dirty="0"/>
          </a:p>
          <a:p>
            <a:pPr algn="ctr"/>
            <a:r>
              <a:rPr kumimoji="1" lang="ja-JP" altLang="en-US" sz="2400" b="1" dirty="0"/>
              <a:t>→三重県北部に着目</a:t>
            </a:r>
            <a:endParaRPr kumimoji="1" lang="en-US" altLang="ja-JP" sz="2400" b="1" dirty="0"/>
          </a:p>
        </p:txBody>
      </p:sp>
      <p:sp>
        <p:nvSpPr>
          <p:cNvPr id="14" name="フリーフォーム: 図形 13">
            <a:extLst>
              <a:ext uri="{FF2B5EF4-FFF2-40B4-BE49-F238E27FC236}">
                <a16:creationId xmlns:a16="http://schemas.microsoft.com/office/drawing/2014/main" id="{10D4C561-6709-4950-9897-8DB6FEE95005}"/>
              </a:ext>
            </a:extLst>
          </p:cNvPr>
          <p:cNvSpPr/>
          <p:nvPr/>
        </p:nvSpPr>
        <p:spPr>
          <a:xfrm>
            <a:off x="5157266" y="4464608"/>
            <a:ext cx="3729037" cy="110624"/>
          </a:xfrm>
          <a:custGeom>
            <a:avLst/>
            <a:gdLst>
              <a:gd name="connsiteX0" fmla="*/ 0 w 3729037"/>
              <a:gd name="connsiteY0" fmla="*/ 43056 h 110624"/>
              <a:gd name="connsiteX1" fmla="*/ 180975 w 3729037"/>
              <a:gd name="connsiteY1" fmla="*/ 95444 h 110624"/>
              <a:gd name="connsiteX2" fmla="*/ 628650 w 3729037"/>
              <a:gd name="connsiteY2" fmla="*/ 14481 h 110624"/>
              <a:gd name="connsiteX3" fmla="*/ 1062037 w 3729037"/>
              <a:gd name="connsiteY3" fmla="*/ 95444 h 110624"/>
              <a:gd name="connsiteX4" fmla="*/ 1419225 w 3729037"/>
              <a:gd name="connsiteY4" fmla="*/ 19244 h 110624"/>
              <a:gd name="connsiteX5" fmla="*/ 1843087 w 3729037"/>
              <a:gd name="connsiteY5" fmla="*/ 100206 h 110624"/>
              <a:gd name="connsiteX6" fmla="*/ 2252662 w 3729037"/>
              <a:gd name="connsiteY6" fmla="*/ 9719 h 110624"/>
              <a:gd name="connsiteX7" fmla="*/ 2705100 w 3729037"/>
              <a:gd name="connsiteY7" fmla="*/ 81156 h 110624"/>
              <a:gd name="connsiteX8" fmla="*/ 3128962 w 3729037"/>
              <a:gd name="connsiteY8" fmla="*/ 194 h 110624"/>
              <a:gd name="connsiteX9" fmla="*/ 3500437 w 3729037"/>
              <a:gd name="connsiteY9" fmla="*/ 109731 h 110624"/>
              <a:gd name="connsiteX10" fmla="*/ 3729037 w 3729037"/>
              <a:gd name="connsiteY10" fmla="*/ 43056 h 1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9037" h="110624">
                <a:moveTo>
                  <a:pt x="0" y="43056"/>
                </a:moveTo>
                <a:cubicBezTo>
                  <a:pt x="38100" y="71631"/>
                  <a:pt x="76200" y="100207"/>
                  <a:pt x="180975" y="95444"/>
                </a:cubicBezTo>
                <a:cubicBezTo>
                  <a:pt x="285750" y="90681"/>
                  <a:pt x="481806" y="14481"/>
                  <a:pt x="628650" y="14481"/>
                </a:cubicBezTo>
                <a:cubicBezTo>
                  <a:pt x="775494" y="14481"/>
                  <a:pt x="930275" y="94650"/>
                  <a:pt x="1062037" y="95444"/>
                </a:cubicBezTo>
                <a:cubicBezTo>
                  <a:pt x="1193799" y="96238"/>
                  <a:pt x="1289050" y="18450"/>
                  <a:pt x="1419225" y="19244"/>
                </a:cubicBezTo>
                <a:cubicBezTo>
                  <a:pt x="1549400" y="20038"/>
                  <a:pt x="1704181" y="101793"/>
                  <a:pt x="1843087" y="100206"/>
                </a:cubicBezTo>
                <a:cubicBezTo>
                  <a:pt x="1981993" y="98619"/>
                  <a:pt x="2108993" y="12894"/>
                  <a:pt x="2252662" y="9719"/>
                </a:cubicBezTo>
                <a:cubicBezTo>
                  <a:pt x="2396331" y="6544"/>
                  <a:pt x="2559050" y="82744"/>
                  <a:pt x="2705100" y="81156"/>
                </a:cubicBezTo>
                <a:cubicBezTo>
                  <a:pt x="2851150" y="79568"/>
                  <a:pt x="2996406" y="-4568"/>
                  <a:pt x="3128962" y="194"/>
                </a:cubicBezTo>
                <a:cubicBezTo>
                  <a:pt x="3261518" y="4956"/>
                  <a:pt x="3400425" y="102587"/>
                  <a:pt x="3500437" y="109731"/>
                </a:cubicBezTo>
                <a:cubicBezTo>
                  <a:pt x="3600450" y="116875"/>
                  <a:pt x="3664743" y="79965"/>
                  <a:pt x="3729037" y="430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4913AB98-E564-41E6-859B-DA614EB77E7F}"/>
              </a:ext>
            </a:extLst>
          </p:cNvPr>
          <p:cNvSpPr/>
          <p:nvPr/>
        </p:nvSpPr>
        <p:spPr>
          <a:xfrm>
            <a:off x="5157266" y="4436914"/>
            <a:ext cx="3729037" cy="110624"/>
          </a:xfrm>
          <a:custGeom>
            <a:avLst/>
            <a:gdLst>
              <a:gd name="connsiteX0" fmla="*/ 0 w 3729037"/>
              <a:gd name="connsiteY0" fmla="*/ 43056 h 110624"/>
              <a:gd name="connsiteX1" fmla="*/ 180975 w 3729037"/>
              <a:gd name="connsiteY1" fmla="*/ 95444 h 110624"/>
              <a:gd name="connsiteX2" fmla="*/ 628650 w 3729037"/>
              <a:gd name="connsiteY2" fmla="*/ 14481 h 110624"/>
              <a:gd name="connsiteX3" fmla="*/ 1062037 w 3729037"/>
              <a:gd name="connsiteY3" fmla="*/ 95444 h 110624"/>
              <a:gd name="connsiteX4" fmla="*/ 1419225 w 3729037"/>
              <a:gd name="connsiteY4" fmla="*/ 19244 h 110624"/>
              <a:gd name="connsiteX5" fmla="*/ 1843087 w 3729037"/>
              <a:gd name="connsiteY5" fmla="*/ 100206 h 110624"/>
              <a:gd name="connsiteX6" fmla="*/ 2252662 w 3729037"/>
              <a:gd name="connsiteY6" fmla="*/ 9719 h 110624"/>
              <a:gd name="connsiteX7" fmla="*/ 2705100 w 3729037"/>
              <a:gd name="connsiteY7" fmla="*/ 81156 h 110624"/>
              <a:gd name="connsiteX8" fmla="*/ 3128962 w 3729037"/>
              <a:gd name="connsiteY8" fmla="*/ 194 h 110624"/>
              <a:gd name="connsiteX9" fmla="*/ 3500437 w 3729037"/>
              <a:gd name="connsiteY9" fmla="*/ 109731 h 110624"/>
              <a:gd name="connsiteX10" fmla="*/ 3729037 w 3729037"/>
              <a:gd name="connsiteY10" fmla="*/ 43056 h 1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9037" h="110624">
                <a:moveTo>
                  <a:pt x="0" y="43056"/>
                </a:moveTo>
                <a:cubicBezTo>
                  <a:pt x="38100" y="71631"/>
                  <a:pt x="76200" y="100207"/>
                  <a:pt x="180975" y="95444"/>
                </a:cubicBezTo>
                <a:cubicBezTo>
                  <a:pt x="285750" y="90681"/>
                  <a:pt x="481806" y="14481"/>
                  <a:pt x="628650" y="14481"/>
                </a:cubicBezTo>
                <a:cubicBezTo>
                  <a:pt x="775494" y="14481"/>
                  <a:pt x="930275" y="94650"/>
                  <a:pt x="1062037" y="95444"/>
                </a:cubicBezTo>
                <a:cubicBezTo>
                  <a:pt x="1193799" y="96238"/>
                  <a:pt x="1289050" y="18450"/>
                  <a:pt x="1419225" y="19244"/>
                </a:cubicBezTo>
                <a:cubicBezTo>
                  <a:pt x="1549400" y="20038"/>
                  <a:pt x="1704181" y="101793"/>
                  <a:pt x="1843087" y="100206"/>
                </a:cubicBezTo>
                <a:cubicBezTo>
                  <a:pt x="1981993" y="98619"/>
                  <a:pt x="2108993" y="12894"/>
                  <a:pt x="2252662" y="9719"/>
                </a:cubicBezTo>
                <a:cubicBezTo>
                  <a:pt x="2396331" y="6544"/>
                  <a:pt x="2559050" y="82744"/>
                  <a:pt x="2705100" y="81156"/>
                </a:cubicBezTo>
                <a:cubicBezTo>
                  <a:pt x="2851150" y="79568"/>
                  <a:pt x="2996406" y="-4568"/>
                  <a:pt x="3128962" y="194"/>
                </a:cubicBezTo>
                <a:cubicBezTo>
                  <a:pt x="3261518" y="4956"/>
                  <a:pt x="3400425" y="102587"/>
                  <a:pt x="3500437" y="109731"/>
                </a:cubicBezTo>
                <a:cubicBezTo>
                  <a:pt x="3600450" y="116875"/>
                  <a:pt x="3664743" y="79965"/>
                  <a:pt x="3729037" y="430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BD89EE1-40BB-403B-999E-778E89657E6E}"/>
              </a:ext>
            </a:extLst>
          </p:cNvPr>
          <p:cNvSpPr txBox="1"/>
          <p:nvPr/>
        </p:nvSpPr>
        <p:spPr>
          <a:xfrm>
            <a:off x="8321040" y="0"/>
            <a:ext cx="763597" cy="369332"/>
          </a:xfrm>
          <a:prstGeom prst="rect">
            <a:avLst/>
          </a:prstGeom>
          <a:noFill/>
        </p:spPr>
        <p:txBody>
          <a:bodyPr wrap="square" rtlCol="0">
            <a:spAutoFit/>
          </a:bodyPr>
          <a:lstStyle/>
          <a:p>
            <a:r>
              <a:rPr kumimoji="1" lang="en-US" altLang="ja-JP" dirty="0"/>
              <a:t>5/23</a:t>
            </a:r>
            <a:endParaRPr kumimoji="1" lang="ja-JP" altLang="en-US" dirty="0"/>
          </a:p>
        </p:txBody>
      </p:sp>
    </p:spTree>
    <p:custDataLst>
      <p:tags r:id="rId1"/>
    </p:custDataLst>
    <p:extLst>
      <p:ext uri="{BB962C8B-B14F-4D97-AF65-F5344CB8AC3E}">
        <p14:creationId xmlns:p14="http://schemas.microsoft.com/office/powerpoint/2010/main" val="2242653871"/>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C4174F55-D137-439B-8EFD-61216A127EA0}"/>
              </a:ext>
            </a:extLst>
          </p:cNvPr>
          <p:cNvSpPr txBox="1"/>
          <p:nvPr/>
        </p:nvSpPr>
        <p:spPr>
          <a:xfrm>
            <a:off x="1680561" y="425194"/>
            <a:ext cx="2081283" cy="369332"/>
          </a:xfrm>
          <a:prstGeom prst="rect">
            <a:avLst/>
          </a:prstGeom>
          <a:solidFill>
            <a:schemeClr val="bg1"/>
          </a:solidFill>
        </p:spPr>
        <p:txBody>
          <a:bodyPr wrap="square" rtlCol="0">
            <a:spAutoFit/>
          </a:bodyPr>
          <a:lstStyle/>
          <a:p>
            <a:r>
              <a:rPr kumimoji="1" lang="ja-JP" altLang="en-US" b="1" u="sng" dirty="0">
                <a:highlight>
                  <a:srgbClr val="C0C0C0"/>
                </a:highlight>
              </a:rPr>
              <a:t>●地上天気図</a:t>
            </a:r>
            <a:endParaRPr kumimoji="1" lang="ja-JP" altLang="en-US" sz="2000" b="1" u="sng" dirty="0">
              <a:highlight>
                <a:srgbClr val="C0C0C0"/>
              </a:highlight>
            </a:endParaRPr>
          </a:p>
        </p:txBody>
      </p:sp>
      <p:sp>
        <p:nvSpPr>
          <p:cNvPr id="41" name="四角形: 角を丸くする 15">
            <a:extLst>
              <a:ext uri="{FF2B5EF4-FFF2-40B4-BE49-F238E27FC236}">
                <a16:creationId xmlns:a16="http://schemas.microsoft.com/office/drawing/2014/main" id="{AAAE5AD3-48A8-42AB-A506-567781C3D912}"/>
              </a:ext>
            </a:extLst>
          </p:cNvPr>
          <p:cNvSpPr/>
          <p:nvPr/>
        </p:nvSpPr>
        <p:spPr>
          <a:xfrm>
            <a:off x="0" y="-27818"/>
            <a:ext cx="9144000" cy="450420"/>
          </a:xfrm>
          <a:prstGeom prst="roundRect">
            <a:avLst>
              <a:gd name="adj" fmla="val 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三重県北部への降雪時の状況 </a:t>
            </a:r>
            <a:r>
              <a:rPr lang="ja-JP" altLang="en-US" b="1" dirty="0">
                <a:solidFill>
                  <a:schemeClr val="tx1"/>
                </a:solidFill>
              </a:rPr>
              <a:t>～</a:t>
            </a:r>
            <a:r>
              <a:rPr lang="en-US" altLang="ja-JP" b="1" dirty="0">
                <a:solidFill>
                  <a:schemeClr val="tx1"/>
                </a:solidFill>
              </a:rPr>
              <a:t>2017</a:t>
            </a:r>
            <a:r>
              <a:rPr lang="ja-JP" altLang="en-US" b="1" dirty="0">
                <a:solidFill>
                  <a:schemeClr val="tx1"/>
                </a:solidFill>
              </a:rPr>
              <a:t>年</a:t>
            </a:r>
            <a:r>
              <a:rPr lang="en-US" altLang="ja-JP" b="1" dirty="0">
                <a:solidFill>
                  <a:schemeClr val="tx1"/>
                </a:solidFill>
              </a:rPr>
              <a:t>1</a:t>
            </a:r>
            <a:r>
              <a:rPr lang="ja-JP" altLang="en-US" b="1" dirty="0">
                <a:solidFill>
                  <a:schemeClr val="tx1"/>
                </a:solidFill>
              </a:rPr>
              <a:t>月</a:t>
            </a:r>
            <a:r>
              <a:rPr lang="en-US" altLang="ja-JP" b="1" dirty="0">
                <a:solidFill>
                  <a:schemeClr val="tx1"/>
                </a:solidFill>
              </a:rPr>
              <a:t>15</a:t>
            </a:r>
            <a:r>
              <a:rPr lang="ja-JP" altLang="en-US" b="1" dirty="0">
                <a:solidFill>
                  <a:schemeClr val="tx1"/>
                </a:solidFill>
              </a:rPr>
              <a:t>日を例に～</a:t>
            </a:r>
          </a:p>
        </p:txBody>
      </p:sp>
      <p:pic>
        <p:nvPicPr>
          <p:cNvPr id="16" name="図 15" descr="テキスト, 地図 が含まれている画像&#10;&#10;自動的に生成された説明">
            <a:extLst>
              <a:ext uri="{FF2B5EF4-FFF2-40B4-BE49-F238E27FC236}">
                <a16:creationId xmlns:a16="http://schemas.microsoft.com/office/drawing/2014/main" id="{22909461-ED0E-47E9-B68D-ADEEB1D2B1B5}"/>
              </a:ext>
            </a:extLst>
          </p:cNvPr>
          <p:cNvPicPr>
            <a:picLocks noChangeAspect="1"/>
          </p:cNvPicPr>
          <p:nvPr/>
        </p:nvPicPr>
        <p:blipFill rotWithShape="1">
          <a:blip r:embed="rId4">
            <a:extLst>
              <a:ext uri="{28A0092B-C50C-407E-A947-70E740481C1C}">
                <a14:useLocalDpi xmlns:a14="http://schemas.microsoft.com/office/drawing/2010/main" val="0"/>
              </a:ext>
            </a:extLst>
          </a:blip>
          <a:srcRect t="4686" b="13496"/>
          <a:stretch/>
        </p:blipFill>
        <p:spPr>
          <a:xfrm>
            <a:off x="191568" y="3951305"/>
            <a:ext cx="2978464" cy="2784625"/>
          </a:xfrm>
          <a:prstGeom prst="rect">
            <a:avLst/>
          </a:prstGeom>
        </p:spPr>
      </p:pic>
      <p:pic>
        <p:nvPicPr>
          <p:cNvPr id="14" name="図 13" descr="テキスト, 地図 が含まれている画像&#10;&#10;自動的に生成された説明">
            <a:extLst>
              <a:ext uri="{FF2B5EF4-FFF2-40B4-BE49-F238E27FC236}">
                <a16:creationId xmlns:a16="http://schemas.microsoft.com/office/drawing/2014/main" id="{8BB2C113-4BD2-4E1C-8184-37AAAA7D056F}"/>
              </a:ext>
            </a:extLst>
          </p:cNvPr>
          <p:cNvPicPr>
            <a:picLocks noChangeAspect="1"/>
          </p:cNvPicPr>
          <p:nvPr/>
        </p:nvPicPr>
        <p:blipFill rotWithShape="1">
          <a:blip r:embed="rId5">
            <a:extLst>
              <a:ext uri="{28A0092B-C50C-407E-A947-70E740481C1C}">
                <a14:useLocalDpi xmlns:a14="http://schemas.microsoft.com/office/drawing/2010/main" val="0"/>
              </a:ext>
            </a:extLst>
          </a:blip>
          <a:srcRect t="3394" b="4000"/>
          <a:stretch/>
        </p:blipFill>
        <p:spPr>
          <a:xfrm>
            <a:off x="3145166" y="3951304"/>
            <a:ext cx="2813624" cy="2784626"/>
          </a:xfrm>
          <a:prstGeom prst="rect">
            <a:avLst/>
          </a:prstGeom>
        </p:spPr>
      </p:pic>
      <p:grpSp>
        <p:nvGrpSpPr>
          <p:cNvPr id="3" name="グループ化 2">
            <a:extLst>
              <a:ext uri="{FF2B5EF4-FFF2-40B4-BE49-F238E27FC236}">
                <a16:creationId xmlns:a16="http://schemas.microsoft.com/office/drawing/2014/main" id="{37EFE2DC-F4F9-4907-931A-BBB0E1109101}"/>
              </a:ext>
            </a:extLst>
          </p:cNvPr>
          <p:cNvGrpSpPr/>
          <p:nvPr/>
        </p:nvGrpSpPr>
        <p:grpSpPr>
          <a:xfrm>
            <a:off x="6287504" y="3935741"/>
            <a:ext cx="2736697" cy="2800189"/>
            <a:chOff x="6287504" y="4031845"/>
            <a:chExt cx="2736697" cy="2800189"/>
          </a:xfrm>
        </p:grpSpPr>
        <p:grpSp>
          <p:nvGrpSpPr>
            <p:cNvPr id="36" name="グループ化 35">
              <a:extLst>
                <a:ext uri="{FF2B5EF4-FFF2-40B4-BE49-F238E27FC236}">
                  <a16:creationId xmlns:a16="http://schemas.microsoft.com/office/drawing/2014/main" id="{EFD9CF67-B494-47ED-9EAB-521E31A949B8}"/>
                </a:ext>
              </a:extLst>
            </p:cNvPr>
            <p:cNvGrpSpPr/>
            <p:nvPr/>
          </p:nvGrpSpPr>
          <p:grpSpPr>
            <a:xfrm>
              <a:off x="6287504" y="4031845"/>
              <a:ext cx="2736697" cy="2762585"/>
              <a:chOff x="5891428" y="519212"/>
              <a:chExt cx="3550493" cy="4423478"/>
            </a:xfrm>
          </p:grpSpPr>
          <p:pic>
            <p:nvPicPr>
              <p:cNvPr id="21" name="図 20">
                <a:extLst>
                  <a:ext uri="{FF2B5EF4-FFF2-40B4-BE49-F238E27FC236}">
                    <a16:creationId xmlns:a16="http://schemas.microsoft.com/office/drawing/2014/main" id="{64EFE342-0181-4F8C-B3B1-BE12691C2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428" y="519212"/>
                <a:ext cx="2901992" cy="4413529"/>
              </a:xfrm>
              <a:prstGeom prst="rect">
                <a:avLst/>
              </a:prstGeom>
            </p:spPr>
          </p:pic>
          <p:pic>
            <p:nvPicPr>
              <p:cNvPr id="23" name="図 22">
                <a:extLst>
                  <a:ext uri="{FF2B5EF4-FFF2-40B4-BE49-F238E27FC236}">
                    <a16:creationId xmlns:a16="http://schemas.microsoft.com/office/drawing/2014/main" id="{723C0F97-EFE1-4581-9F80-A3CAE8DB3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3420" y="644331"/>
                <a:ext cx="648501" cy="4298359"/>
              </a:xfrm>
              <a:prstGeom prst="rect">
                <a:avLst/>
              </a:prstGeom>
            </p:spPr>
          </p:pic>
        </p:grpSp>
        <p:sp>
          <p:nvSpPr>
            <p:cNvPr id="22" name="正方形/長方形 21">
              <a:extLst>
                <a:ext uri="{FF2B5EF4-FFF2-40B4-BE49-F238E27FC236}">
                  <a16:creationId xmlns:a16="http://schemas.microsoft.com/office/drawing/2014/main" id="{FCDD0C17-77E2-4C4D-9743-41873D65141A}"/>
                </a:ext>
              </a:extLst>
            </p:cNvPr>
            <p:cNvSpPr/>
            <p:nvPr/>
          </p:nvSpPr>
          <p:spPr>
            <a:xfrm>
              <a:off x="6287504" y="6631979"/>
              <a:ext cx="2565551" cy="200055"/>
            </a:xfrm>
            <a:prstGeom prst="rect">
              <a:avLst/>
            </a:prstGeom>
          </p:spPr>
          <p:txBody>
            <a:bodyPr wrap="square">
              <a:spAutoFit/>
            </a:bodyPr>
            <a:lstStyle/>
            <a:p>
              <a:r>
                <a:rPr lang="ja-JP" altLang="en-US" sz="700" dirty="0"/>
                <a:t>「準リアルタイム積雪深分布」より引用一部，拡大</a:t>
              </a:r>
              <a:endParaRPr lang="en-US" altLang="ja-JP" sz="700" dirty="0"/>
            </a:p>
          </p:txBody>
        </p:sp>
      </p:grpSp>
      <p:sp>
        <p:nvSpPr>
          <p:cNvPr id="25" name="テキスト ボックス 24">
            <a:extLst>
              <a:ext uri="{FF2B5EF4-FFF2-40B4-BE49-F238E27FC236}">
                <a16:creationId xmlns:a16="http://schemas.microsoft.com/office/drawing/2014/main" id="{11E5B054-B901-4E05-83C9-D978F30FFC17}"/>
              </a:ext>
            </a:extLst>
          </p:cNvPr>
          <p:cNvSpPr txBox="1"/>
          <p:nvPr/>
        </p:nvSpPr>
        <p:spPr>
          <a:xfrm>
            <a:off x="5287139" y="432860"/>
            <a:ext cx="3487132" cy="369332"/>
          </a:xfrm>
          <a:prstGeom prst="rect">
            <a:avLst/>
          </a:prstGeom>
          <a:solidFill>
            <a:schemeClr val="bg1"/>
          </a:solidFill>
        </p:spPr>
        <p:txBody>
          <a:bodyPr wrap="square" rtlCol="0">
            <a:spAutoFit/>
          </a:bodyPr>
          <a:lstStyle/>
          <a:p>
            <a:r>
              <a:rPr kumimoji="1" lang="ja-JP" altLang="en-US" b="1" u="sng" dirty="0">
                <a:highlight>
                  <a:srgbClr val="C0C0C0"/>
                </a:highlight>
              </a:rPr>
              <a:t>●ひまわり</a:t>
            </a:r>
            <a:r>
              <a:rPr kumimoji="1" lang="en-US" altLang="ja-JP" b="1" u="sng" dirty="0">
                <a:highlight>
                  <a:srgbClr val="C0C0C0"/>
                </a:highlight>
              </a:rPr>
              <a:t>8</a:t>
            </a:r>
            <a:r>
              <a:rPr kumimoji="1" lang="ja-JP" altLang="en-US" b="1" u="sng" dirty="0">
                <a:highlight>
                  <a:srgbClr val="C0C0C0"/>
                </a:highlight>
              </a:rPr>
              <a:t>号可視画像</a:t>
            </a:r>
            <a:r>
              <a:rPr kumimoji="1" lang="en-US" altLang="ja-JP" b="1" u="sng" dirty="0">
                <a:highlight>
                  <a:srgbClr val="C0C0C0"/>
                </a:highlight>
              </a:rPr>
              <a:t>(</a:t>
            </a:r>
            <a:r>
              <a:rPr kumimoji="1" lang="ja-JP" altLang="en-US" sz="1400" b="1" u="sng" dirty="0">
                <a:highlight>
                  <a:srgbClr val="C0C0C0"/>
                </a:highlight>
              </a:rPr>
              <a:t>午前</a:t>
            </a:r>
            <a:r>
              <a:rPr kumimoji="1" lang="en-US" altLang="ja-JP" sz="1400" b="1" u="sng" dirty="0">
                <a:highlight>
                  <a:srgbClr val="C0C0C0"/>
                </a:highlight>
              </a:rPr>
              <a:t>9</a:t>
            </a:r>
            <a:r>
              <a:rPr kumimoji="1" lang="ja-JP" altLang="en-US" sz="1400" b="1" u="sng" dirty="0">
                <a:highlight>
                  <a:srgbClr val="C0C0C0"/>
                </a:highlight>
              </a:rPr>
              <a:t>時</a:t>
            </a:r>
            <a:r>
              <a:rPr kumimoji="1" lang="en-US" altLang="ja-JP" sz="1400" b="1" u="sng" dirty="0">
                <a:highlight>
                  <a:srgbClr val="C0C0C0"/>
                </a:highlight>
              </a:rPr>
              <a:t>)</a:t>
            </a:r>
            <a:endParaRPr kumimoji="1" lang="ja-JP" altLang="en-US" sz="2000" b="1" u="sng" dirty="0">
              <a:highlight>
                <a:srgbClr val="C0C0C0"/>
              </a:highlight>
            </a:endParaRPr>
          </a:p>
        </p:txBody>
      </p:sp>
      <p:grpSp>
        <p:nvGrpSpPr>
          <p:cNvPr id="2" name="グループ化 1">
            <a:extLst>
              <a:ext uri="{FF2B5EF4-FFF2-40B4-BE49-F238E27FC236}">
                <a16:creationId xmlns:a16="http://schemas.microsoft.com/office/drawing/2014/main" id="{092B48BF-7B21-4B86-87E7-8B50ABB4F11D}"/>
              </a:ext>
            </a:extLst>
          </p:cNvPr>
          <p:cNvGrpSpPr/>
          <p:nvPr/>
        </p:nvGrpSpPr>
        <p:grpSpPr>
          <a:xfrm>
            <a:off x="5405490" y="788429"/>
            <a:ext cx="3024969" cy="2820166"/>
            <a:chOff x="6306410" y="788849"/>
            <a:chExt cx="3024969" cy="2820166"/>
          </a:xfrm>
        </p:grpSpPr>
        <p:sp>
          <p:nvSpPr>
            <p:cNvPr id="9" name="正方形/長方形 8">
              <a:extLst>
                <a:ext uri="{FF2B5EF4-FFF2-40B4-BE49-F238E27FC236}">
                  <a16:creationId xmlns:a16="http://schemas.microsoft.com/office/drawing/2014/main" id="{454814E1-7318-4B42-B126-2E1BD46AA577}"/>
                </a:ext>
              </a:extLst>
            </p:cNvPr>
            <p:cNvSpPr/>
            <p:nvPr/>
          </p:nvSpPr>
          <p:spPr>
            <a:xfrm>
              <a:off x="6306410" y="3408960"/>
              <a:ext cx="2556890" cy="200055"/>
            </a:xfrm>
            <a:prstGeom prst="rect">
              <a:avLst/>
            </a:prstGeom>
          </p:spPr>
          <p:txBody>
            <a:bodyPr wrap="square">
              <a:spAutoFit/>
            </a:bodyPr>
            <a:lstStyle/>
            <a:p>
              <a:r>
                <a:rPr lang="ja-JP" altLang="en-US" sz="700" dirty="0"/>
                <a:t>提供：情報通信研究機構（</a:t>
              </a:r>
              <a:r>
                <a:rPr lang="en-US" altLang="ja-JP" sz="700" dirty="0"/>
                <a:t>NICT</a:t>
              </a:r>
              <a:r>
                <a:rPr lang="ja-JP" altLang="en-US" sz="700" dirty="0"/>
                <a:t>）</a:t>
              </a:r>
            </a:p>
          </p:txBody>
        </p:sp>
        <p:pic>
          <p:nvPicPr>
            <p:cNvPr id="38" name="図 37" descr="テキスト, 水 が含まれている画像&#10;&#10;自動的に生成された説明">
              <a:extLst>
                <a:ext uri="{FF2B5EF4-FFF2-40B4-BE49-F238E27FC236}">
                  <a16:creationId xmlns:a16="http://schemas.microsoft.com/office/drawing/2014/main" id="{904737BA-5AA4-403D-AB75-16499A44BEAC}"/>
                </a:ext>
              </a:extLst>
            </p:cNvPr>
            <p:cNvPicPr>
              <a:picLocks noChangeAspect="1"/>
            </p:cNvPicPr>
            <p:nvPr/>
          </p:nvPicPr>
          <p:blipFill rotWithShape="1">
            <a:blip r:embed="rId8">
              <a:extLst>
                <a:ext uri="{28A0092B-C50C-407E-A947-70E740481C1C}">
                  <a14:useLocalDpi xmlns:a14="http://schemas.microsoft.com/office/drawing/2010/main" val="0"/>
                </a:ext>
              </a:extLst>
            </a:blip>
            <a:srcRect l="20423" t="9646" r="14521" b="6370"/>
            <a:stretch/>
          </p:blipFill>
          <p:spPr>
            <a:xfrm>
              <a:off x="6343325" y="788849"/>
              <a:ext cx="2988054" cy="2613897"/>
            </a:xfrm>
            <a:prstGeom prst="rect">
              <a:avLst/>
            </a:prstGeom>
          </p:spPr>
        </p:pic>
      </p:grpSp>
      <p:grpSp>
        <p:nvGrpSpPr>
          <p:cNvPr id="4" name="グループ化 3">
            <a:extLst>
              <a:ext uri="{FF2B5EF4-FFF2-40B4-BE49-F238E27FC236}">
                <a16:creationId xmlns:a16="http://schemas.microsoft.com/office/drawing/2014/main" id="{2429DDD1-7A5E-47D5-AB22-9BA248729EF3}"/>
              </a:ext>
            </a:extLst>
          </p:cNvPr>
          <p:cNvGrpSpPr/>
          <p:nvPr/>
        </p:nvGrpSpPr>
        <p:grpSpPr>
          <a:xfrm>
            <a:off x="1001814" y="725246"/>
            <a:ext cx="2736698" cy="2897453"/>
            <a:chOff x="1001814" y="725246"/>
            <a:chExt cx="2736698" cy="2897453"/>
          </a:xfrm>
        </p:grpSpPr>
        <p:grpSp>
          <p:nvGrpSpPr>
            <p:cNvPr id="26" name="グループ化 25">
              <a:extLst>
                <a:ext uri="{FF2B5EF4-FFF2-40B4-BE49-F238E27FC236}">
                  <a16:creationId xmlns:a16="http://schemas.microsoft.com/office/drawing/2014/main" id="{8861E6D8-37A4-4489-9424-FE614FEED6CD}"/>
                </a:ext>
              </a:extLst>
            </p:cNvPr>
            <p:cNvGrpSpPr/>
            <p:nvPr/>
          </p:nvGrpSpPr>
          <p:grpSpPr>
            <a:xfrm>
              <a:off x="1001814" y="725246"/>
              <a:ext cx="2736698" cy="2703754"/>
              <a:chOff x="156534" y="734785"/>
              <a:chExt cx="2244724" cy="2259891"/>
            </a:xfrm>
          </p:grpSpPr>
          <p:pic>
            <p:nvPicPr>
              <p:cNvPr id="27" name="図 26">
                <a:extLst>
                  <a:ext uri="{FF2B5EF4-FFF2-40B4-BE49-F238E27FC236}">
                    <a16:creationId xmlns:a16="http://schemas.microsoft.com/office/drawing/2014/main" id="{6BE99475-8EBD-41FE-85CC-FA1CBEA2FC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6534" y="734785"/>
                <a:ext cx="2244724" cy="2259891"/>
              </a:xfrm>
              <a:prstGeom prst="rect">
                <a:avLst/>
              </a:prstGeom>
            </p:spPr>
          </p:pic>
          <p:grpSp>
            <p:nvGrpSpPr>
              <p:cNvPr id="28" name="グループ化 27">
                <a:extLst>
                  <a:ext uri="{FF2B5EF4-FFF2-40B4-BE49-F238E27FC236}">
                    <a16:creationId xmlns:a16="http://schemas.microsoft.com/office/drawing/2014/main" id="{03381729-562B-4423-B66E-D63DF963A408}"/>
                  </a:ext>
                </a:extLst>
              </p:cNvPr>
              <p:cNvGrpSpPr/>
              <p:nvPr/>
            </p:nvGrpSpPr>
            <p:grpSpPr>
              <a:xfrm>
                <a:off x="474207" y="871930"/>
                <a:ext cx="571500" cy="571500"/>
                <a:chOff x="-1354015" y="633046"/>
                <a:chExt cx="571500" cy="571500"/>
              </a:xfrm>
            </p:grpSpPr>
            <p:sp>
              <p:nvSpPr>
                <p:cNvPr id="32" name="楕円 31">
                  <a:extLst>
                    <a:ext uri="{FF2B5EF4-FFF2-40B4-BE49-F238E27FC236}">
                      <a16:creationId xmlns:a16="http://schemas.microsoft.com/office/drawing/2014/main" id="{8A7B5FA8-B549-44A8-BFDA-14FA64B08A03}"/>
                    </a:ext>
                  </a:extLst>
                </p:cNvPr>
                <p:cNvSpPr/>
                <p:nvPr/>
              </p:nvSpPr>
              <p:spPr>
                <a:xfrm>
                  <a:off x="-1354015" y="633046"/>
                  <a:ext cx="571500" cy="571500"/>
                </a:xfrm>
                <a:prstGeom prst="ellipse">
                  <a:avLst/>
                </a:prstGeom>
                <a:solidFill>
                  <a:srgbClr val="FF0000">
                    <a:alpha val="51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83DAECDC-B09E-481A-B70E-BDB57164DFA6}"/>
                    </a:ext>
                  </a:extLst>
                </p:cNvPr>
                <p:cNvSpPr txBox="1"/>
                <p:nvPr/>
              </p:nvSpPr>
              <p:spPr>
                <a:xfrm>
                  <a:off x="-1151097" y="717771"/>
                  <a:ext cx="173760" cy="281096"/>
                </a:xfrm>
                <a:prstGeom prst="rect">
                  <a:avLst/>
                </a:prstGeom>
                <a:noFill/>
              </p:spPr>
              <p:txBody>
                <a:bodyPr wrap="square" rtlCol="0">
                  <a:spAutoFit/>
                </a:bodyPr>
                <a:lstStyle/>
                <a:p>
                  <a:pPr algn="ctr"/>
                  <a:r>
                    <a:rPr kumimoji="1" lang="ja-JP" altLang="en-US" sz="2400" b="1" dirty="0"/>
                    <a:t>高</a:t>
                  </a:r>
                  <a:endParaRPr kumimoji="1" lang="ja-JP" altLang="en-US" sz="1400" b="1" dirty="0"/>
                </a:p>
              </p:txBody>
            </p:sp>
          </p:grpSp>
          <p:grpSp>
            <p:nvGrpSpPr>
              <p:cNvPr id="29" name="グループ化 28">
                <a:extLst>
                  <a:ext uri="{FF2B5EF4-FFF2-40B4-BE49-F238E27FC236}">
                    <a16:creationId xmlns:a16="http://schemas.microsoft.com/office/drawing/2014/main" id="{1F48212F-9BA0-4398-A1C2-14B74A88FA09}"/>
                  </a:ext>
                </a:extLst>
              </p:cNvPr>
              <p:cNvGrpSpPr/>
              <p:nvPr/>
            </p:nvGrpSpPr>
            <p:grpSpPr>
              <a:xfrm>
                <a:off x="1751118" y="1530759"/>
                <a:ext cx="571500" cy="571500"/>
                <a:chOff x="-1432655" y="695257"/>
                <a:chExt cx="571500" cy="571500"/>
              </a:xfrm>
            </p:grpSpPr>
            <p:sp>
              <p:nvSpPr>
                <p:cNvPr id="30" name="楕円 29">
                  <a:extLst>
                    <a:ext uri="{FF2B5EF4-FFF2-40B4-BE49-F238E27FC236}">
                      <a16:creationId xmlns:a16="http://schemas.microsoft.com/office/drawing/2014/main" id="{7CC10555-726A-407B-B94A-6EB1339A156B}"/>
                    </a:ext>
                  </a:extLst>
                </p:cNvPr>
                <p:cNvSpPr/>
                <p:nvPr/>
              </p:nvSpPr>
              <p:spPr>
                <a:xfrm>
                  <a:off x="-1432655" y="695257"/>
                  <a:ext cx="571500" cy="571500"/>
                </a:xfrm>
                <a:prstGeom prst="ellipse">
                  <a:avLst/>
                </a:prstGeom>
                <a:solidFill>
                  <a:srgbClr val="00B0F0">
                    <a:alpha val="60000"/>
                  </a:srgbClr>
                </a:solidFill>
                <a:ln>
                  <a:solidFill>
                    <a:schemeClr val="tx1"/>
                  </a:solidFill>
                </a:ln>
                <a:effectLst/>
                <a:scene3d>
                  <a:camera prst="perspectiveAbove"/>
                  <a:lightRig rig="contrasting" dir="t">
                    <a:rot lat="0" lon="0" rev="7800000"/>
                  </a:lightRig>
                </a:scene3d>
                <a:sp3d>
                  <a:bevelT w="139700" h="1397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486EF25-BD3D-40B3-A0BF-4FD83931C570}"/>
                    </a:ext>
                  </a:extLst>
                </p:cNvPr>
                <p:cNvSpPr txBox="1"/>
                <p:nvPr/>
              </p:nvSpPr>
              <p:spPr>
                <a:xfrm>
                  <a:off x="-1233785" y="840458"/>
                  <a:ext cx="173760" cy="281096"/>
                </a:xfrm>
                <a:prstGeom prst="rect">
                  <a:avLst/>
                </a:prstGeom>
                <a:noFill/>
              </p:spPr>
              <p:txBody>
                <a:bodyPr wrap="square" rtlCol="0">
                  <a:spAutoFit/>
                </a:bodyPr>
                <a:lstStyle/>
                <a:p>
                  <a:pPr algn="ctr"/>
                  <a:r>
                    <a:rPr kumimoji="1" lang="ja-JP" altLang="en-US" sz="2400" b="1" dirty="0"/>
                    <a:t>低</a:t>
                  </a:r>
                  <a:endParaRPr kumimoji="1" lang="ja-JP" altLang="en-US" sz="1400" b="1" dirty="0"/>
                </a:p>
              </p:txBody>
            </p:sp>
          </p:grpSp>
        </p:grpSp>
        <p:sp>
          <p:nvSpPr>
            <p:cNvPr id="35" name="テキスト ボックス 34">
              <a:extLst>
                <a:ext uri="{FF2B5EF4-FFF2-40B4-BE49-F238E27FC236}">
                  <a16:creationId xmlns:a16="http://schemas.microsoft.com/office/drawing/2014/main" id="{3BD01F32-B696-42A9-BCF3-BC53EBA34591}"/>
                </a:ext>
              </a:extLst>
            </p:cNvPr>
            <p:cNvSpPr txBox="1"/>
            <p:nvPr/>
          </p:nvSpPr>
          <p:spPr>
            <a:xfrm>
              <a:off x="1001814" y="3422644"/>
              <a:ext cx="2099082" cy="200055"/>
            </a:xfrm>
            <a:prstGeom prst="rect">
              <a:avLst/>
            </a:prstGeom>
            <a:solidFill>
              <a:schemeClr val="bg1"/>
            </a:solidFill>
          </p:spPr>
          <p:txBody>
            <a:bodyPr wrap="square" rtlCol="0">
              <a:spAutoFit/>
            </a:bodyPr>
            <a:lstStyle/>
            <a:p>
              <a:r>
                <a:rPr kumimoji="1" lang="en-US" altLang="ja-JP" sz="700" dirty="0"/>
                <a:t>※</a:t>
              </a:r>
              <a:r>
                <a:rPr kumimoji="1" lang="ja-JP" altLang="en-US" sz="700" dirty="0"/>
                <a:t>気象庁</a:t>
              </a:r>
              <a:r>
                <a:rPr kumimoji="1" lang="en-US" altLang="ja-JP" sz="700" dirty="0"/>
                <a:t>HP</a:t>
              </a:r>
              <a:r>
                <a:rPr kumimoji="1" lang="ja-JP" altLang="en-US" sz="700" dirty="0"/>
                <a:t>「日々の天気図」より引用</a:t>
              </a:r>
            </a:p>
          </p:txBody>
        </p:sp>
      </p:grpSp>
      <p:sp>
        <p:nvSpPr>
          <p:cNvPr id="37" name="テキスト ボックス 36">
            <a:extLst>
              <a:ext uri="{FF2B5EF4-FFF2-40B4-BE49-F238E27FC236}">
                <a16:creationId xmlns:a16="http://schemas.microsoft.com/office/drawing/2014/main" id="{D0482BEA-324E-4D77-B964-E1F70EC9FDB2}"/>
              </a:ext>
            </a:extLst>
          </p:cNvPr>
          <p:cNvSpPr txBox="1"/>
          <p:nvPr/>
        </p:nvSpPr>
        <p:spPr>
          <a:xfrm>
            <a:off x="1546034" y="3571714"/>
            <a:ext cx="3708292" cy="369332"/>
          </a:xfrm>
          <a:prstGeom prst="rect">
            <a:avLst/>
          </a:prstGeom>
          <a:solidFill>
            <a:schemeClr val="bg1"/>
          </a:solidFill>
        </p:spPr>
        <p:txBody>
          <a:bodyPr wrap="square" rtlCol="0">
            <a:spAutoFit/>
          </a:bodyPr>
          <a:lstStyle/>
          <a:p>
            <a:r>
              <a:rPr kumimoji="1" lang="ja-JP" altLang="en-US" b="1" u="sng" dirty="0">
                <a:highlight>
                  <a:srgbClr val="C0C0C0"/>
                </a:highlight>
              </a:rPr>
              <a:t>●気象レーダーエコー強度</a:t>
            </a:r>
            <a:r>
              <a:rPr kumimoji="1" lang="en-US" altLang="ja-JP" sz="1400" b="1" u="sng" dirty="0">
                <a:highlight>
                  <a:srgbClr val="C0C0C0"/>
                </a:highlight>
              </a:rPr>
              <a:t>(</a:t>
            </a:r>
            <a:r>
              <a:rPr kumimoji="1" lang="ja-JP" altLang="en-US" sz="1400" b="1" u="sng" dirty="0">
                <a:highlight>
                  <a:srgbClr val="C0C0C0"/>
                </a:highlight>
              </a:rPr>
              <a:t>日積算</a:t>
            </a:r>
            <a:r>
              <a:rPr kumimoji="1" lang="en-US" altLang="ja-JP" sz="1400" b="1" u="sng" dirty="0">
                <a:highlight>
                  <a:srgbClr val="C0C0C0"/>
                </a:highlight>
              </a:rPr>
              <a:t>)</a:t>
            </a:r>
            <a:endParaRPr kumimoji="1" lang="ja-JP" altLang="en-US" sz="2000" b="1" u="sng" dirty="0">
              <a:highlight>
                <a:srgbClr val="C0C0C0"/>
              </a:highlight>
            </a:endParaRPr>
          </a:p>
        </p:txBody>
      </p:sp>
      <p:grpSp>
        <p:nvGrpSpPr>
          <p:cNvPr id="12" name="グループ化 11">
            <a:extLst>
              <a:ext uri="{FF2B5EF4-FFF2-40B4-BE49-F238E27FC236}">
                <a16:creationId xmlns:a16="http://schemas.microsoft.com/office/drawing/2014/main" id="{41289405-308A-403C-B63B-8DD997A23DB5}"/>
              </a:ext>
            </a:extLst>
          </p:cNvPr>
          <p:cNvGrpSpPr/>
          <p:nvPr/>
        </p:nvGrpSpPr>
        <p:grpSpPr>
          <a:xfrm>
            <a:off x="1166813" y="3986165"/>
            <a:ext cx="4705350" cy="2661430"/>
            <a:chOff x="1166813" y="4082269"/>
            <a:chExt cx="4705350" cy="2661430"/>
          </a:xfrm>
        </p:grpSpPr>
        <p:sp>
          <p:nvSpPr>
            <p:cNvPr id="5" name="正方形/長方形 4">
              <a:extLst>
                <a:ext uri="{FF2B5EF4-FFF2-40B4-BE49-F238E27FC236}">
                  <a16:creationId xmlns:a16="http://schemas.microsoft.com/office/drawing/2014/main" id="{7952588E-AD09-4DC9-83D6-5B7C7296EDCA}"/>
                </a:ext>
              </a:extLst>
            </p:cNvPr>
            <p:cNvSpPr/>
            <p:nvPr/>
          </p:nvSpPr>
          <p:spPr>
            <a:xfrm>
              <a:off x="3309438" y="4082269"/>
              <a:ext cx="2562725" cy="266143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F9B5833-2FD4-4BA8-894B-8D60D18341AF}"/>
                </a:ext>
              </a:extLst>
            </p:cNvPr>
            <p:cNvSpPr/>
            <p:nvPr/>
          </p:nvSpPr>
          <p:spPr>
            <a:xfrm>
              <a:off x="1166813" y="5514975"/>
              <a:ext cx="469689" cy="65246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B1FE0CD5-229D-4573-8D43-2F457D8D02FB}"/>
                </a:ext>
              </a:extLst>
            </p:cNvPr>
            <p:cNvCxnSpPr/>
            <p:nvPr/>
          </p:nvCxnSpPr>
          <p:spPr>
            <a:xfrm flipV="1">
              <a:off x="1636502" y="4082269"/>
              <a:ext cx="1672936" cy="142794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EE77374E-E480-4409-8D45-C0A0462496D6}"/>
                </a:ext>
              </a:extLst>
            </p:cNvPr>
            <p:cNvCxnSpPr>
              <a:cxnSpLocks/>
            </p:cNvCxnSpPr>
            <p:nvPr/>
          </p:nvCxnSpPr>
          <p:spPr>
            <a:xfrm>
              <a:off x="1636502" y="6167438"/>
              <a:ext cx="1672936" cy="5762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E777E341-B61D-4398-A452-ABC3446C05F8}"/>
              </a:ext>
            </a:extLst>
          </p:cNvPr>
          <p:cNvSpPr txBox="1"/>
          <p:nvPr/>
        </p:nvSpPr>
        <p:spPr>
          <a:xfrm>
            <a:off x="6228170" y="3566408"/>
            <a:ext cx="2684218" cy="369332"/>
          </a:xfrm>
          <a:prstGeom prst="rect">
            <a:avLst/>
          </a:prstGeom>
          <a:solidFill>
            <a:schemeClr val="bg1"/>
          </a:solidFill>
        </p:spPr>
        <p:txBody>
          <a:bodyPr wrap="square" rtlCol="0">
            <a:spAutoFit/>
          </a:bodyPr>
          <a:lstStyle/>
          <a:p>
            <a:r>
              <a:rPr kumimoji="1" lang="ja-JP" altLang="en-US" b="1" u="sng" dirty="0">
                <a:highlight>
                  <a:srgbClr val="C0C0C0"/>
                </a:highlight>
              </a:rPr>
              <a:t>●積雪深</a:t>
            </a:r>
            <a:r>
              <a:rPr kumimoji="1" lang="en-US" altLang="ja-JP" sz="1400" b="1" u="sng" dirty="0">
                <a:highlight>
                  <a:srgbClr val="C0C0C0"/>
                </a:highlight>
              </a:rPr>
              <a:t>([cm],16</a:t>
            </a:r>
            <a:r>
              <a:rPr kumimoji="1" lang="ja-JP" altLang="en-US" sz="1400" b="1" u="sng" dirty="0">
                <a:highlight>
                  <a:srgbClr val="C0C0C0"/>
                </a:highlight>
              </a:rPr>
              <a:t>日午前</a:t>
            </a:r>
            <a:r>
              <a:rPr kumimoji="1" lang="en-US" altLang="ja-JP" sz="1400" b="1" u="sng" dirty="0">
                <a:highlight>
                  <a:srgbClr val="C0C0C0"/>
                </a:highlight>
              </a:rPr>
              <a:t>9</a:t>
            </a:r>
            <a:r>
              <a:rPr kumimoji="1" lang="ja-JP" altLang="en-US" sz="1400" b="1" u="sng" dirty="0">
                <a:highlight>
                  <a:srgbClr val="C0C0C0"/>
                </a:highlight>
              </a:rPr>
              <a:t>時</a:t>
            </a:r>
            <a:r>
              <a:rPr kumimoji="1" lang="en-US" altLang="ja-JP" sz="1400" b="1" u="sng" dirty="0">
                <a:highlight>
                  <a:srgbClr val="C0C0C0"/>
                </a:highlight>
              </a:rPr>
              <a:t>)</a:t>
            </a:r>
            <a:endParaRPr kumimoji="1" lang="ja-JP" altLang="en-US" sz="2000" b="1" u="sng" dirty="0">
              <a:highlight>
                <a:srgbClr val="C0C0C0"/>
              </a:highlight>
            </a:endParaRPr>
          </a:p>
        </p:txBody>
      </p:sp>
      <p:sp>
        <p:nvSpPr>
          <p:cNvPr id="42" name="正方形/長方形 41">
            <a:extLst>
              <a:ext uri="{FF2B5EF4-FFF2-40B4-BE49-F238E27FC236}">
                <a16:creationId xmlns:a16="http://schemas.microsoft.com/office/drawing/2014/main" id="{8C37B7D2-5EA8-4962-8384-71C30BA0A4EE}"/>
              </a:ext>
            </a:extLst>
          </p:cNvPr>
          <p:cNvSpPr/>
          <p:nvPr/>
        </p:nvSpPr>
        <p:spPr>
          <a:xfrm>
            <a:off x="6290330" y="3986164"/>
            <a:ext cx="2234011" cy="259159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44E7AF0-EFDE-43A6-9324-84BA8D86C938}"/>
              </a:ext>
            </a:extLst>
          </p:cNvPr>
          <p:cNvSpPr txBox="1"/>
          <p:nvPr/>
        </p:nvSpPr>
        <p:spPr>
          <a:xfrm>
            <a:off x="8321040" y="0"/>
            <a:ext cx="763597" cy="369332"/>
          </a:xfrm>
          <a:prstGeom prst="rect">
            <a:avLst/>
          </a:prstGeom>
          <a:noFill/>
        </p:spPr>
        <p:txBody>
          <a:bodyPr wrap="square" rtlCol="0">
            <a:spAutoFit/>
          </a:bodyPr>
          <a:lstStyle/>
          <a:p>
            <a:r>
              <a:rPr kumimoji="1" lang="en-US" altLang="ja-JP" dirty="0"/>
              <a:t>6/23</a:t>
            </a:r>
            <a:endParaRPr kumimoji="1" lang="ja-JP" altLang="en-US" dirty="0"/>
          </a:p>
        </p:txBody>
      </p:sp>
    </p:spTree>
    <p:custDataLst>
      <p:tags r:id="rId1"/>
    </p:custDataLst>
    <p:extLst>
      <p:ext uri="{BB962C8B-B14F-4D97-AF65-F5344CB8AC3E}">
        <p14:creationId xmlns:p14="http://schemas.microsoft.com/office/powerpoint/2010/main" val="2449697960"/>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5">
            <a:extLst>
              <a:ext uri="{FF2B5EF4-FFF2-40B4-BE49-F238E27FC236}">
                <a16:creationId xmlns:a16="http://schemas.microsoft.com/office/drawing/2014/main" id="{08A08943-05AE-4467-9C98-EB68C33E6D6D}"/>
              </a:ext>
            </a:extLst>
          </p:cNvPr>
          <p:cNvSpPr/>
          <p:nvPr/>
        </p:nvSpPr>
        <p:spPr>
          <a:xfrm>
            <a:off x="0" y="-27818"/>
            <a:ext cx="9144000" cy="450420"/>
          </a:xfrm>
          <a:prstGeom prst="roundRect">
            <a:avLst>
              <a:gd name="adj" fmla="val 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目的</a:t>
            </a:r>
          </a:p>
        </p:txBody>
      </p:sp>
      <p:sp>
        <p:nvSpPr>
          <p:cNvPr id="24" name="テキスト ボックス 23">
            <a:extLst>
              <a:ext uri="{FF2B5EF4-FFF2-40B4-BE49-F238E27FC236}">
                <a16:creationId xmlns:a16="http://schemas.microsoft.com/office/drawing/2014/main" id="{C0679542-8F1A-4C5E-8CF5-FECD6CCAFCE1}"/>
              </a:ext>
            </a:extLst>
          </p:cNvPr>
          <p:cNvSpPr txBox="1"/>
          <p:nvPr/>
        </p:nvSpPr>
        <p:spPr>
          <a:xfrm>
            <a:off x="477649" y="637277"/>
            <a:ext cx="3783411" cy="400110"/>
          </a:xfrm>
          <a:prstGeom prst="rect">
            <a:avLst/>
          </a:prstGeom>
          <a:solidFill>
            <a:schemeClr val="bg2"/>
          </a:solidFill>
          <a:ln>
            <a:solidFill>
              <a:schemeClr val="tx1"/>
            </a:solidFill>
          </a:ln>
        </p:spPr>
        <p:txBody>
          <a:bodyPr wrap="square" rtlCol="0">
            <a:spAutoFit/>
          </a:bodyPr>
          <a:lstStyle/>
          <a:p>
            <a:pPr algn="ctr"/>
            <a:r>
              <a:rPr lang="ja-JP" altLang="en-US" sz="2000" b="1" dirty="0">
                <a:latin typeface="ＭＳ Ｐゴシック" panose="020B0600070205080204" pitchFamily="50" charset="-128"/>
                <a:ea typeface="ＭＳ Ｐゴシック" panose="020B0600070205080204" pitchFamily="50" charset="-128"/>
              </a:rPr>
              <a:t>三重県北部の降雪に関わる研究</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9E957F23-8CFD-4E3E-A50C-81592E72B9B8}"/>
              </a:ext>
            </a:extLst>
          </p:cNvPr>
          <p:cNvSpPr txBox="1"/>
          <p:nvPr/>
        </p:nvSpPr>
        <p:spPr>
          <a:xfrm>
            <a:off x="847575" y="3854904"/>
            <a:ext cx="2584858" cy="400110"/>
          </a:xfrm>
          <a:prstGeom prst="rect">
            <a:avLst/>
          </a:prstGeom>
          <a:noFill/>
          <a:ln>
            <a:noFill/>
          </a:ln>
        </p:spPr>
        <p:txBody>
          <a:bodyPr wrap="square" rtlCol="0">
            <a:spAutoFit/>
          </a:bodyPr>
          <a:lstStyle/>
          <a:p>
            <a:pPr algn="ctr"/>
            <a:r>
              <a:rPr lang="ja-JP" altLang="en-US" sz="2000" b="1" dirty="0">
                <a:solidFill>
                  <a:srgbClr val="FF0000"/>
                </a:solidFill>
              </a:rPr>
              <a:t>●</a:t>
            </a:r>
            <a:r>
              <a:rPr lang="ja-JP" altLang="en-US" sz="2000" b="1" dirty="0"/>
              <a:t>事例研究が多い</a:t>
            </a:r>
            <a:endParaRPr lang="en-US" altLang="ja-JP" sz="2800" b="1" dirty="0"/>
          </a:p>
        </p:txBody>
      </p:sp>
      <p:grpSp>
        <p:nvGrpSpPr>
          <p:cNvPr id="6" name="グループ化 5">
            <a:extLst>
              <a:ext uri="{FF2B5EF4-FFF2-40B4-BE49-F238E27FC236}">
                <a16:creationId xmlns:a16="http://schemas.microsoft.com/office/drawing/2014/main" id="{0C9E70B9-6DED-4AAE-8908-12B6BF4CF0B8}"/>
              </a:ext>
            </a:extLst>
          </p:cNvPr>
          <p:cNvGrpSpPr/>
          <p:nvPr/>
        </p:nvGrpSpPr>
        <p:grpSpPr>
          <a:xfrm>
            <a:off x="639993" y="1498630"/>
            <a:ext cx="3392230" cy="1711564"/>
            <a:chOff x="639993" y="1674553"/>
            <a:chExt cx="3392230" cy="1711564"/>
          </a:xfrm>
        </p:grpSpPr>
        <p:grpSp>
          <p:nvGrpSpPr>
            <p:cNvPr id="2" name="グループ化 1">
              <a:extLst>
                <a:ext uri="{FF2B5EF4-FFF2-40B4-BE49-F238E27FC236}">
                  <a16:creationId xmlns:a16="http://schemas.microsoft.com/office/drawing/2014/main" id="{31E7B8B1-6EEB-4E8F-9CD1-F5FEFD42FBED}"/>
                </a:ext>
              </a:extLst>
            </p:cNvPr>
            <p:cNvGrpSpPr/>
            <p:nvPr/>
          </p:nvGrpSpPr>
          <p:grpSpPr>
            <a:xfrm>
              <a:off x="639994" y="2111704"/>
              <a:ext cx="3392229" cy="1274413"/>
              <a:chOff x="432425" y="1880872"/>
              <a:chExt cx="3392229" cy="1274413"/>
            </a:xfrm>
          </p:grpSpPr>
          <p:sp>
            <p:nvSpPr>
              <p:cNvPr id="25" name="テキスト ボックス 24">
                <a:extLst>
                  <a:ext uri="{FF2B5EF4-FFF2-40B4-BE49-F238E27FC236}">
                    <a16:creationId xmlns:a16="http://schemas.microsoft.com/office/drawing/2014/main" id="{CB4D8C50-AA00-4731-B449-B8D5257E2005}"/>
                  </a:ext>
                </a:extLst>
              </p:cNvPr>
              <p:cNvSpPr txBox="1"/>
              <p:nvPr/>
            </p:nvSpPr>
            <p:spPr>
              <a:xfrm>
                <a:off x="442363" y="1880872"/>
                <a:ext cx="2332224" cy="400110"/>
              </a:xfrm>
              <a:prstGeom prst="rect">
                <a:avLst/>
              </a:prstGeom>
              <a:noFill/>
            </p:spPr>
            <p:txBody>
              <a:bodyPr wrap="square" rtlCol="0">
                <a:spAutoFit/>
              </a:bodyPr>
              <a:lstStyle/>
              <a:p>
                <a:r>
                  <a:rPr lang="ja-JP" altLang="en-US" sz="2000" b="1" dirty="0"/>
                  <a:t>・</a:t>
                </a:r>
                <a:r>
                  <a:rPr lang="ja-JP" altLang="en-US" sz="2000" b="1" u="sng" dirty="0"/>
                  <a:t>藤吉ほか</a:t>
                </a:r>
                <a:r>
                  <a:rPr lang="en-US" altLang="ja-JP" sz="2000" b="1" u="sng" dirty="0"/>
                  <a:t>(1991</a:t>
                </a:r>
                <a:r>
                  <a:rPr lang="en-US" altLang="ja-JP" sz="1600" b="1" u="sng" dirty="0"/>
                  <a:t>)</a:t>
                </a:r>
                <a:endParaRPr lang="ja-JP" altLang="en-US" sz="1200" b="1" u="sng" dirty="0"/>
              </a:p>
            </p:txBody>
          </p:sp>
          <p:sp>
            <p:nvSpPr>
              <p:cNvPr id="27" name="テキスト ボックス 26">
                <a:extLst>
                  <a:ext uri="{FF2B5EF4-FFF2-40B4-BE49-F238E27FC236}">
                    <a16:creationId xmlns:a16="http://schemas.microsoft.com/office/drawing/2014/main" id="{572972D7-AB59-4C4E-9DF3-486A0DC0D914}"/>
                  </a:ext>
                </a:extLst>
              </p:cNvPr>
              <p:cNvSpPr txBox="1"/>
              <p:nvPr/>
            </p:nvSpPr>
            <p:spPr>
              <a:xfrm>
                <a:off x="442362" y="2755175"/>
                <a:ext cx="3382292" cy="400110"/>
              </a:xfrm>
              <a:prstGeom prst="rect">
                <a:avLst/>
              </a:prstGeom>
              <a:noFill/>
            </p:spPr>
            <p:txBody>
              <a:bodyPr wrap="square" rtlCol="0">
                <a:spAutoFit/>
              </a:bodyPr>
              <a:lstStyle/>
              <a:p>
                <a:r>
                  <a:rPr lang="ja-JP" altLang="en-US" sz="2000" b="1" dirty="0"/>
                  <a:t>・</a:t>
                </a:r>
                <a:r>
                  <a:rPr lang="ja-JP" altLang="en-US" sz="2000" b="1" u="sng" dirty="0"/>
                  <a:t>河村</a:t>
                </a:r>
                <a:r>
                  <a:rPr lang="en-US" altLang="ja-JP" sz="2000" b="1" u="sng" dirty="0"/>
                  <a:t>(1964</a:t>
                </a:r>
                <a:r>
                  <a:rPr lang="en-US" altLang="ja-JP" sz="1600" b="1" u="sng" dirty="0"/>
                  <a:t>)</a:t>
                </a:r>
                <a:r>
                  <a:rPr lang="ja-JP" altLang="en-US" sz="1600" b="1" dirty="0"/>
                  <a:t>　　・・・など</a:t>
                </a:r>
                <a:endParaRPr lang="ja-JP" altLang="en-US" sz="1200" b="1" dirty="0"/>
              </a:p>
            </p:txBody>
          </p:sp>
          <p:sp>
            <p:nvSpPr>
              <p:cNvPr id="28" name="テキスト ボックス 27">
                <a:extLst>
                  <a:ext uri="{FF2B5EF4-FFF2-40B4-BE49-F238E27FC236}">
                    <a16:creationId xmlns:a16="http://schemas.microsoft.com/office/drawing/2014/main" id="{9C9C9F59-6EAB-470A-814E-811BAE62FDC8}"/>
                  </a:ext>
                </a:extLst>
              </p:cNvPr>
              <p:cNvSpPr txBox="1"/>
              <p:nvPr/>
            </p:nvSpPr>
            <p:spPr>
              <a:xfrm>
                <a:off x="432425" y="2318023"/>
                <a:ext cx="1859403" cy="400110"/>
              </a:xfrm>
              <a:prstGeom prst="rect">
                <a:avLst/>
              </a:prstGeom>
              <a:noFill/>
            </p:spPr>
            <p:txBody>
              <a:bodyPr wrap="square" rtlCol="0">
                <a:spAutoFit/>
              </a:bodyPr>
              <a:lstStyle/>
              <a:p>
                <a:r>
                  <a:rPr lang="ja-JP" altLang="en-US" sz="2000" b="1" dirty="0"/>
                  <a:t>・</a:t>
                </a:r>
                <a:r>
                  <a:rPr lang="ja-JP" altLang="en-US" sz="2000" b="1" u="sng" dirty="0"/>
                  <a:t>仁科</a:t>
                </a:r>
                <a:r>
                  <a:rPr lang="en-US" altLang="ja-JP" sz="2000" b="1" u="sng" dirty="0"/>
                  <a:t>(1984</a:t>
                </a:r>
                <a:r>
                  <a:rPr lang="en-US" altLang="ja-JP" sz="1600" b="1" u="sng" dirty="0"/>
                  <a:t>)</a:t>
                </a:r>
                <a:endParaRPr lang="ja-JP" altLang="en-US" sz="1200" b="1" u="sng" dirty="0"/>
              </a:p>
            </p:txBody>
          </p:sp>
        </p:grpSp>
        <p:sp>
          <p:nvSpPr>
            <p:cNvPr id="30" name="テキスト ボックス 29">
              <a:extLst>
                <a:ext uri="{FF2B5EF4-FFF2-40B4-BE49-F238E27FC236}">
                  <a16:creationId xmlns:a16="http://schemas.microsoft.com/office/drawing/2014/main" id="{87819243-A3DF-4AD6-92CB-5CB00DBBD474}"/>
                </a:ext>
              </a:extLst>
            </p:cNvPr>
            <p:cNvSpPr txBox="1"/>
            <p:nvPr/>
          </p:nvSpPr>
          <p:spPr>
            <a:xfrm>
              <a:off x="639993" y="1674553"/>
              <a:ext cx="3000022" cy="400110"/>
            </a:xfrm>
            <a:prstGeom prst="rect">
              <a:avLst/>
            </a:prstGeom>
            <a:noFill/>
          </p:spPr>
          <p:txBody>
            <a:bodyPr wrap="square" rtlCol="0">
              <a:spAutoFit/>
            </a:bodyPr>
            <a:lstStyle/>
            <a:p>
              <a:r>
                <a:rPr lang="ja-JP" altLang="en-US" sz="2000" b="1" dirty="0"/>
                <a:t>・</a:t>
              </a:r>
              <a:r>
                <a:rPr lang="en-US" altLang="ja-JP" sz="2000" b="1" dirty="0"/>
                <a:t>Kawase et al.(2018)</a:t>
              </a:r>
              <a:endParaRPr lang="ja-JP" altLang="en-US" sz="1200" b="1" dirty="0"/>
            </a:p>
          </p:txBody>
        </p:sp>
      </p:grpSp>
      <p:sp>
        <p:nvSpPr>
          <p:cNvPr id="96" name="テキスト ボックス 95">
            <a:extLst>
              <a:ext uri="{FF2B5EF4-FFF2-40B4-BE49-F238E27FC236}">
                <a16:creationId xmlns:a16="http://schemas.microsoft.com/office/drawing/2014/main" id="{3132F461-147C-492E-BB6F-19F6F59C0BF6}"/>
              </a:ext>
            </a:extLst>
          </p:cNvPr>
          <p:cNvSpPr txBox="1"/>
          <p:nvPr/>
        </p:nvSpPr>
        <p:spPr>
          <a:xfrm>
            <a:off x="4740519" y="1344695"/>
            <a:ext cx="4291121" cy="892552"/>
          </a:xfrm>
          <a:prstGeom prst="rect">
            <a:avLst/>
          </a:prstGeom>
          <a:noFill/>
          <a:ln>
            <a:solidFill>
              <a:schemeClr val="tx1"/>
            </a:solidFill>
          </a:ln>
        </p:spPr>
        <p:txBody>
          <a:bodyPr wrap="square" rtlCol="0">
            <a:spAutoFit/>
          </a:bodyPr>
          <a:lstStyle/>
          <a:p>
            <a:pPr algn="ctr"/>
            <a:r>
              <a:rPr lang="ja-JP" altLang="en-US" sz="2000" dirty="0">
                <a:solidFill>
                  <a:srgbClr val="002060"/>
                </a:solidFill>
                <a:latin typeface="ＭＳ Ｐゴシック" panose="020B0600070205080204" pitchFamily="50" charset="-128"/>
                <a:ea typeface="ＭＳ Ｐゴシック" panose="020B0600070205080204" pitchFamily="50" charset="-128"/>
              </a:rPr>
              <a:t>日本海側</a:t>
            </a:r>
            <a:r>
              <a:rPr lang="ja-JP" altLang="en-US" sz="2000" dirty="0">
                <a:latin typeface="ＭＳ Ｐゴシック" panose="020B0600070205080204" pitchFamily="50" charset="-128"/>
                <a:ea typeface="ＭＳ Ｐゴシック" panose="020B0600070205080204" pitchFamily="50" charset="-128"/>
              </a:rPr>
              <a:t>は</a:t>
            </a:r>
            <a:r>
              <a:rPr lang="ja-JP" altLang="en-US" sz="2000" dirty="0">
                <a:solidFill>
                  <a:srgbClr val="FF0000"/>
                </a:solidFill>
                <a:latin typeface="ＭＳ Ｐゴシック" panose="020B0600070205080204" pitchFamily="50" charset="-128"/>
                <a:ea typeface="ＭＳ Ｐゴシック" panose="020B0600070205080204" pitchFamily="50" charset="-128"/>
              </a:rPr>
              <a:t>日本海の海面水温が高い</a:t>
            </a:r>
            <a:r>
              <a:rPr lang="ja-JP" altLang="en-US" sz="2000" dirty="0">
                <a:latin typeface="ＭＳ Ｐゴシック" panose="020B0600070205080204" pitchFamily="50" charset="-128"/>
                <a:ea typeface="ＭＳ Ｐゴシック" panose="020B0600070205080204" pitchFamily="50" charset="-128"/>
              </a:rPr>
              <a:t>ほど降雪が増加する</a:t>
            </a:r>
            <a:endParaRPr lang="en-US" altLang="ja-JP" sz="2000" dirty="0">
              <a:latin typeface="ＭＳ Ｐゴシック" panose="020B0600070205080204" pitchFamily="50" charset="-128"/>
              <a:ea typeface="ＭＳ Ｐゴシック" panose="020B0600070205080204" pitchFamily="50" charset="-128"/>
            </a:endParaRPr>
          </a:p>
          <a:p>
            <a:pPr algn="ctr"/>
            <a:r>
              <a:rPr lang="en-US" altLang="ja-JP" sz="1200" b="1" dirty="0">
                <a:latin typeface="ＭＳ Ｐゴシック" panose="020B0600070205080204" pitchFamily="50" charset="-128"/>
                <a:ea typeface="ＭＳ Ｐゴシック" panose="020B0600070205080204" pitchFamily="50" charset="-128"/>
              </a:rPr>
              <a:t>(Sato and Sugimoto 2013,Takahashi et al.,2013 </a:t>
            </a:r>
            <a:r>
              <a:rPr lang="ja-JP" altLang="en-US" sz="1200" b="1" dirty="0">
                <a:latin typeface="ＭＳ Ｐゴシック" panose="020B0600070205080204" pitchFamily="50" charset="-128"/>
                <a:ea typeface="ＭＳ Ｐゴシック" panose="020B0600070205080204" pitchFamily="50" charset="-128"/>
              </a:rPr>
              <a:t>など</a:t>
            </a:r>
            <a:r>
              <a:rPr lang="en-US" altLang="ja-JP" sz="1200" b="1" dirty="0">
                <a:latin typeface="ＭＳ Ｐゴシック" panose="020B0600070205080204" pitchFamily="50" charset="-128"/>
                <a:ea typeface="ＭＳ Ｐゴシック" panose="020B0600070205080204" pitchFamily="50" charset="-128"/>
              </a:rPr>
              <a:t>)</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99" name="テキスト ボックス 98">
            <a:extLst>
              <a:ext uri="{FF2B5EF4-FFF2-40B4-BE49-F238E27FC236}">
                <a16:creationId xmlns:a16="http://schemas.microsoft.com/office/drawing/2014/main" id="{E6DB8B0E-510E-45BB-87CD-318D9D7F9AB1}"/>
              </a:ext>
            </a:extLst>
          </p:cNvPr>
          <p:cNvSpPr txBox="1"/>
          <p:nvPr/>
        </p:nvSpPr>
        <p:spPr>
          <a:xfrm>
            <a:off x="4740520" y="3854904"/>
            <a:ext cx="4291120" cy="1015663"/>
          </a:xfrm>
          <a:prstGeom prst="rect">
            <a:avLst/>
          </a:prstGeom>
          <a:noFill/>
          <a:ln>
            <a:noFill/>
          </a:ln>
        </p:spPr>
        <p:txBody>
          <a:bodyPr wrap="square" rtlCol="0">
            <a:spAutoFit/>
          </a:bodyPr>
          <a:lstStyle/>
          <a:p>
            <a:r>
              <a:rPr lang="ja-JP" altLang="en-US" sz="2000" b="1" dirty="0">
                <a:solidFill>
                  <a:srgbClr val="FF0000"/>
                </a:solidFill>
              </a:rPr>
              <a:t>●</a:t>
            </a:r>
            <a:r>
              <a:rPr lang="ja-JP" altLang="en-US" sz="2000" b="1" dirty="0"/>
              <a:t>三重県北部の降雪は冬型気圧配置による降雪にも関わらず、日本海海面水温との関係は述べられていない</a:t>
            </a:r>
            <a:endParaRPr lang="en-US" altLang="ja-JP" sz="2000" b="1" dirty="0"/>
          </a:p>
        </p:txBody>
      </p:sp>
      <p:sp>
        <p:nvSpPr>
          <p:cNvPr id="100" name="テキスト ボックス 99">
            <a:extLst>
              <a:ext uri="{FF2B5EF4-FFF2-40B4-BE49-F238E27FC236}">
                <a16:creationId xmlns:a16="http://schemas.microsoft.com/office/drawing/2014/main" id="{DE078FAB-89FF-46F2-95A4-06474BCA8982}"/>
              </a:ext>
            </a:extLst>
          </p:cNvPr>
          <p:cNvSpPr txBox="1"/>
          <p:nvPr/>
        </p:nvSpPr>
        <p:spPr>
          <a:xfrm>
            <a:off x="0" y="5233182"/>
            <a:ext cx="9144000" cy="1384995"/>
          </a:xfrm>
          <a:prstGeom prst="rect">
            <a:avLst/>
          </a:prstGeom>
          <a:solidFill>
            <a:schemeClr val="accent2">
              <a:lumMod val="60000"/>
              <a:lumOff val="40000"/>
            </a:schemeClr>
          </a:solidFill>
          <a:ln w="28575">
            <a:solidFill>
              <a:srgbClr val="C00000"/>
            </a:solidFill>
          </a:ln>
        </p:spPr>
        <p:txBody>
          <a:bodyPr wrap="square" rtlCol="0">
            <a:spAutoFit/>
          </a:bodyPr>
          <a:lstStyle/>
          <a:p>
            <a:pPr algn="ctr"/>
            <a:r>
              <a:rPr lang="ja-JP" altLang="en-US" sz="2800" b="1" u="sng" dirty="0">
                <a:effectLst>
                  <a:outerShdw blurRad="50800" dist="38100" dir="8100000" algn="tr" rotWithShape="0">
                    <a:prstClr val="black">
                      <a:alpha val="40000"/>
                    </a:prstClr>
                  </a:outerShdw>
                </a:effectLst>
              </a:rPr>
              <a:t>研究目的</a:t>
            </a:r>
            <a:endParaRPr lang="en-US" altLang="ja-JP" sz="2800" b="1" u="sng" dirty="0"/>
          </a:p>
          <a:p>
            <a:r>
              <a:rPr lang="ja-JP" altLang="en-US" sz="2000" b="1" dirty="0">
                <a:effectLst>
                  <a:outerShdw blurRad="50800" dist="38100" dir="8100000" algn="tr" rotWithShape="0">
                    <a:prstClr val="black">
                      <a:alpha val="40000"/>
                    </a:prstClr>
                  </a:outerShdw>
                </a:effectLst>
              </a:rPr>
              <a:t>三重県北部への降雪を</a:t>
            </a:r>
            <a:r>
              <a:rPr lang="en-US" altLang="ja-JP" sz="2000" b="1" dirty="0">
                <a:effectLst>
                  <a:outerShdw blurRad="50800" dist="38100" dir="8100000" algn="tr" rotWithShape="0">
                    <a:prstClr val="black">
                      <a:alpha val="40000"/>
                    </a:prstClr>
                  </a:outerShdw>
                </a:effectLst>
              </a:rPr>
              <a:t>…</a:t>
            </a:r>
            <a:r>
              <a:rPr lang="ja-JP" altLang="en-US" sz="2000" b="1" dirty="0">
                <a:effectLst>
                  <a:outerShdw blurRad="50800" dist="38100" dir="8100000" algn="tr" rotWithShape="0">
                    <a:prstClr val="black">
                      <a:alpha val="40000"/>
                    </a:prstClr>
                  </a:outerShdw>
                </a:effectLst>
              </a:rPr>
              <a:t>  </a:t>
            </a:r>
            <a:r>
              <a:rPr lang="ja-JP" altLang="en-US" sz="2800" b="1" dirty="0">
                <a:effectLst>
                  <a:outerShdw blurRad="50800" dist="38100" dir="8100000" algn="tr" rotWithShape="0">
                    <a:prstClr val="black">
                      <a:alpha val="40000"/>
                    </a:prstClr>
                  </a:outerShdw>
                </a:effectLst>
              </a:rPr>
              <a:t>　</a:t>
            </a:r>
            <a:r>
              <a:rPr lang="ja-JP" altLang="en-US" sz="2800" b="1" dirty="0">
                <a:solidFill>
                  <a:srgbClr val="FF0000"/>
                </a:solidFill>
                <a:effectLst>
                  <a:outerShdw blurRad="50800" dist="38100" dir="8100000" algn="tr" rotWithShape="0">
                    <a:prstClr val="black">
                      <a:alpha val="40000"/>
                    </a:prstClr>
                  </a:outerShdw>
                </a:effectLst>
              </a:rPr>
              <a:t>①</a:t>
            </a:r>
            <a:r>
              <a:rPr lang="ja-JP" altLang="en-US" sz="2800" b="1" dirty="0">
                <a:effectLst>
                  <a:outerShdw blurRad="50800" dist="38100" dir="8100000" algn="tr" rotWithShape="0">
                    <a:prstClr val="black">
                      <a:alpha val="40000"/>
                    </a:prstClr>
                  </a:outerShdw>
                </a:effectLst>
              </a:rPr>
              <a:t>統計的に調査し、</a:t>
            </a:r>
            <a:endParaRPr lang="en-US" altLang="ja-JP" sz="2800" b="1" dirty="0">
              <a:effectLst>
                <a:outerShdw blurRad="50800" dist="38100" dir="8100000" algn="tr" rotWithShape="0">
                  <a:prstClr val="black">
                    <a:alpha val="40000"/>
                  </a:prstClr>
                </a:outerShdw>
              </a:effectLst>
            </a:endParaRPr>
          </a:p>
          <a:p>
            <a:r>
              <a:rPr lang="ja-JP" altLang="en-US" sz="2800" b="1" dirty="0">
                <a:effectLst>
                  <a:outerShdw blurRad="50800" dist="38100" dir="8100000" algn="tr" rotWithShape="0">
                    <a:prstClr val="black">
                      <a:alpha val="40000"/>
                    </a:prstClr>
                  </a:outerShdw>
                </a:effectLst>
              </a:rPr>
              <a:t>　　　　　　　　　</a:t>
            </a:r>
            <a:r>
              <a:rPr lang="ja-JP" altLang="en-US" sz="2800" b="1" dirty="0">
                <a:solidFill>
                  <a:srgbClr val="FF0000"/>
                </a:solidFill>
                <a:effectLst>
                  <a:outerShdw blurRad="50800" dist="38100" dir="8100000" algn="tr" rotWithShape="0">
                    <a:prstClr val="black">
                      <a:alpha val="40000"/>
                    </a:prstClr>
                  </a:outerShdw>
                </a:effectLst>
              </a:rPr>
              <a:t>②</a:t>
            </a:r>
            <a:r>
              <a:rPr lang="ja-JP" altLang="en-US" sz="2800" b="1" dirty="0">
                <a:effectLst>
                  <a:outerShdw blurRad="50800" dist="38100" dir="8100000" algn="tr" rotWithShape="0">
                    <a:prstClr val="black">
                      <a:alpha val="40000"/>
                    </a:prstClr>
                  </a:outerShdw>
                </a:effectLst>
              </a:rPr>
              <a:t>日本海海面水温の影響を調べる</a:t>
            </a:r>
            <a:endParaRPr lang="en-US" altLang="ja-JP" sz="2800" b="1" dirty="0">
              <a:effectLst>
                <a:outerShdw blurRad="50800" dist="38100" dir="8100000" algn="tr" rotWithShape="0">
                  <a:prstClr val="black">
                    <a:alpha val="40000"/>
                  </a:prstClr>
                </a:outerShdw>
              </a:effectLst>
            </a:endParaRPr>
          </a:p>
        </p:txBody>
      </p:sp>
      <p:pic>
        <p:nvPicPr>
          <p:cNvPr id="3" name="図 2">
            <a:extLst>
              <a:ext uri="{FF2B5EF4-FFF2-40B4-BE49-F238E27FC236}">
                <a16:creationId xmlns:a16="http://schemas.microsoft.com/office/drawing/2014/main" id="{F883D261-E8A9-4E19-ADEF-7C857994ABDB}"/>
              </a:ext>
            </a:extLst>
          </p:cNvPr>
          <p:cNvPicPr>
            <a:picLocks noChangeAspect="1"/>
          </p:cNvPicPr>
          <p:nvPr/>
        </p:nvPicPr>
        <p:blipFill>
          <a:blip r:embed="rId4"/>
          <a:stretch>
            <a:fillRect/>
          </a:stretch>
        </p:blipFill>
        <p:spPr>
          <a:xfrm>
            <a:off x="4740519" y="2284817"/>
            <a:ext cx="4291121" cy="1212234"/>
          </a:xfrm>
          <a:prstGeom prst="rect">
            <a:avLst/>
          </a:prstGeom>
        </p:spPr>
      </p:pic>
      <p:sp>
        <p:nvSpPr>
          <p:cNvPr id="17" name="テキスト ボックス 16">
            <a:extLst>
              <a:ext uri="{FF2B5EF4-FFF2-40B4-BE49-F238E27FC236}">
                <a16:creationId xmlns:a16="http://schemas.microsoft.com/office/drawing/2014/main" id="{D8F675F8-FB26-4A3B-9DEF-CAB175A77256}"/>
              </a:ext>
            </a:extLst>
          </p:cNvPr>
          <p:cNvSpPr txBox="1"/>
          <p:nvPr/>
        </p:nvSpPr>
        <p:spPr>
          <a:xfrm>
            <a:off x="4882942" y="637277"/>
            <a:ext cx="3783409" cy="400110"/>
          </a:xfrm>
          <a:prstGeom prst="rect">
            <a:avLst/>
          </a:prstGeom>
          <a:solidFill>
            <a:schemeClr val="bg2"/>
          </a:solidFill>
          <a:ln>
            <a:solidFill>
              <a:schemeClr val="tx1"/>
            </a:solidFill>
          </a:ln>
        </p:spPr>
        <p:txBody>
          <a:bodyPr wrap="square" rtlCol="0">
            <a:spAutoFit/>
          </a:bodyPr>
          <a:lstStyle/>
          <a:p>
            <a:pPr algn="ctr"/>
            <a:r>
              <a:rPr kumimoji="1" lang="ja-JP" altLang="en-US" sz="2000" b="1" dirty="0"/>
              <a:t>冬型の降雪に関わる先行研究</a:t>
            </a:r>
            <a:endParaRPr kumimoji="1" lang="ja-JP" altLang="en-US" sz="2400" b="1" dirty="0"/>
          </a:p>
        </p:txBody>
      </p:sp>
      <p:sp>
        <p:nvSpPr>
          <p:cNvPr id="7" name="台形 6">
            <a:extLst>
              <a:ext uri="{FF2B5EF4-FFF2-40B4-BE49-F238E27FC236}">
                <a16:creationId xmlns:a16="http://schemas.microsoft.com/office/drawing/2014/main" id="{15A3B4D0-76F8-4B76-B97A-D087EB5683DE}"/>
              </a:ext>
            </a:extLst>
          </p:cNvPr>
          <p:cNvSpPr/>
          <p:nvPr/>
        </p:nvSpPr>
        <p:spPr>
          <a:xfrm rot="10800000">
            <a:off x="5405439" y="3138044"/>
            <a:ext cx="1128712" cy="66810"/>
          </a:xfrm>
          <a:prstGeom prst="trapezoid">
            <a:avLst>
              <a:gd name="adj" fmla="val 9305"/>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F2BD2F8-D90A-433F-9781-A39C6398D905}"/>
              </a:ext>
            </a:extLst>
          </p:cNvPr>
          <p:cNvSpPr txBox="1"/>
          <p:nvPr/>
        </p:nvSpPr>
        <p:spPr>
          <a:xfrm>
            <a:off x="8321040" y="0"/>
            <a:ext cx="763597" cy="369332"/>
          </a:xfrm>
          <a:prstGeom prst="rect">
            <a:avLst/>
          </a:prstGeom>
          <a:noFill/>
        </p:spPr>
        <p:txBody>
          <a:bodyPr wrap="square" rtlCol="0">
            <a:spAutoFit/>
          </a:bodyPr>
          <a:lstStyle/>
          <a:p>
            <a:r>
              <a:rPr kumimoji="1" lang="en-US" altLang="ja-JP" dirty="0"/>
              <a:t>7/23</a:t>
            </a:r>
            <a:endParaRPr kumimoji="1" lang="ja-JP" altLang="en-US" dirty="0"/>
          </a:p>
        </p:txBody>
      </p:sp>
    </p:spTree>
    <p:custDataLst>
      <p:tags r:id="rId1"/>
    </p:custDataLst>
    <p:extLst>
      <p:ext uri="{BB962C8B-B14F-4D97-AF65-F5344CB8AC3E}">
        <p14:creationId xmlns:p14="http://schemas.microsoft.com/office/powerpoint/2010/main" val="474721364"/>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四角形: 角を丸くする 47">
            <a:extLst>
              <a:ext uri="{FF2B5EF4-FFF2-40B4-BE49-F238E27FC236}">
                <a16:creationId xmlns:a16="http://schemas.microsoft.com/office/drawing/2014/main" id="{79CD1020-D273-496F-A545-58E7D6E65210}"/>
              </a:ext>
            </a:extLst>
          </p:cNvPr>
          <p:cNvSpPr/>
          <p:nvPr/>
        </p:nvSpPr>
        <p:spPr>
          <a:xfrm>
            <a:off x="0" y="0"/>
            <a:ext cx="9144000" cy="450420"/>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データ・解析期間</a:t>
            </a:r>
          </a:p>
        </p:txBody>
      </p:sp>
      <p:grpSp>
        <p:nvGrpSpPr>
          <p:cNvPr id="7" name="グループ化 6">
            <a:extLst>
              <a:ext uri="{FF2B5EF4-FFF2-40B4-BE49-F238E27FC236}">
                <a16:creationId xmlns:a16="http://schemas.microsoft.com/office/drawing/2014/main" id="{B8F0EC27-586B-450B-88E5-140118B206E3}"/>
              </a:ext>
            </a:extLst>
          </p:cNvPr>
          <p:cNvGrpSpPr/>
          <p:nvPr/>
        </p:nvGrpSpPr>
        <p:grpSpPr>
          <a:xfrm>
            <a:off x="328353" y="823454"/>
            <a:ext cx="9381060" cy="2779192"/>
            <a:chOff x="328353" y="823454"/>
            <a:chExt cx="9381060" cy="2779192"/>
          </a:xfrm>
        </p:grpSpPr>
        <p:grpSp>
          <p:nvGrpSpPr>
            <p:cNvPr id="6" name="グループ化 5">
              <a:extLst>
                <a:ext uri="{FF2B5EF4-FFF2-40B4-BE49-F238E27FC236}">
                  <a16:creationId xmlns:a16="http://schemas.microsoft.com/office/drawing/2014/main" id="{EF070D23-9D43-4470-97AB-F4D468F0FC9B}"/>
                </a:ext>
              </a:extLst>
            </p:cNvPr>
            <p:cNvGrpSpPr/>
            <p:nvPr/>
          </p:nvGrpSpPr>
          <p:grpSpPr>
            <a:xfrm>
              <a:off x="328353" y="823454"/>
              <a:ext cx="8487294" cy="2779192"/>
              <a:chOff x="66502" y="823454"/>
              <a:chExt cx="8487294" cy="2779192"/>
            </a:xfrm>
          </p:grpSpPr>
          <p:sp>
            <p:nvSpPr>
              <p:cNvPr id="3" name="四角形: 角を丸くする 2">
                <a:extLst>
                  <a:ext uri="{FF2B5EF4-FFF2-40B4-BE49-F238E27FC236}">
                    <a16:creationId xmlns:a16="http://schemas.microsoft.com/office/drawing/2014/main" id="{460397D3-B2AB-44E9-B291-CC2CF1325F26}"/>
                  </a:ext>
                </a:extLst>
              </p:cNvPr>
              <p:cNvSpPr/>
              <p:nvPr/>
            </p:nvSpPr>
            <p:spPr>
              <a:xfrm>
                <a:off x="66502" y="1015438"/>
                <a:ext cx="8487294" cy="2514601"/>
              </a:xfrm>
              <a:prstGeom prst="roundRect">
                <a:avLst>
                  <a:gd name="adj" fmla="val 9394"/>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D3779600-7674-436F-9DB8-264EE983FB3A}"/>
                  </a:ext>
                </a:extLst>
              </p:cNvPr>
              <p:cNvSpPr txBox="1"/>
              <p:nvPr/>
            </p:nvSpPr>
            <p:spPr>
              <a:xfrm>
                <a:off x="311283" y="1294322"/>
                <a:ext cx="5025487" cy="2308324"/>
              </a:xfrm>
              <a:prstGeom prst="rect">
                <a:avLst/>
              </a:prstGeom>
              <a:noFill/>
              <a:ln w="38100">
                <a:noFill/>
              </a:ln>
            </p:spPr>
            <p:txBody>
              <a:bodyPr wrap="square" rtlCol="0">
                <a:spAutoFit/>
              </a:bodyPr>
              <a:lstStyle/>
              <a:p>
                <a:r>
                  <a:rPr lang="ja-JP" altLang="en-US" b="1" dirty="0"/>
                  <a:t>　・</a:t>
                </a:r>
                <a:r>
                  <a:rPr lang="en-US" altLang="ja-JP" b="1" u="sng" dirty="0"/>
                  <a:t>JRA-55</a:t>
                </a:r>
                <a:r>
                  <a:rPr lang="ja-JP" altLang="en-US" b="1" u="sng" dirty="0"/>
                  <a:t>ダウンスケーリング</a:t>
                </a:r>
                <a:endParaRPr lang="en-US" altLang="ja-JP" b="1" u="sng" dirty="0"/>
              </a:p>
              <a:p>
                <a:r>
                  <a:rPr lang="ja-JP" altLang="en-US" b="1" dirty="0"/>
                  <a:t>　　</a:t>
                </a:r>
                <a:r>
                  <a:rPr lang="ja-JP" altLang="en-US" b="1" u="sng" dirty="0"/>
                  <a:t>再解析データ</a:t>
                </a:r>
                <a:r>
                  <a:rPr lang="en-US" altLang="ja-JP" b="1" u="sng" dirty="0"/>
                  <a:t>(0.05</a:t>
                </a:r>
                <a:r>
                  <a:rPr lang="ja-JP" altLang="en-US" b="1" u="sng" dirty="0"/>
                  <a:t>度格子</a:t>
                </a:r>
                <a:r>
                  <a:rPr lang="en-US" altLang="ja-JP" b="1" u="sng" dirty="0"/>
                  <a:t>)</a:t>
                </a:r>
              </a:p>
              <a:p>
                <a:r>
                  <a:rPr lang="ja-JP" altLang="en-US" b="1" dirty="0"/>
                  <a:t>　　　</a:t>
                </a:r>
                <a:r>
                  <a:rPr lang="ja-JP" altLang="en-US" dirty="0"/>
                  <a:t>ジオポテンシャル高度</a:t>
                </a:r>
                <a:r>
                  <a:rPr lang="en-US" altLang="ja-JP" dirty="0"/>
                  <a:t>[m]</a:t>
                </a:r>
                <a:r>
                  <a:rPr lang="ja-JP" altLang="en-US" dirty="0" err="1"/>
                  <a:t>、</a:t>
                </a:r>
                <a:r>
                  <a:rPr lang="ja-JP" altLang="en-US" dirty="0"/>
                  <a:t>気温</a:t>
                </a:r>
                <a:r>
                  <a:rPr lang="en-US" altLang="ja-JP" dirty="0"/>
                  <a:t>[</a:t>
                </a:r>
                <a:r>
                  <a:rPr lang="ja-JP" altLang="en-US" dirty="0"/>
                  <a:t>℃</a:t>
                </a:r>
                <a:r>
                  <a:rPr lang="en-US" altLang="ja-JP" dirty="0"/>
                  <a:t>]</a:t>
                </a:r>
                <a:r>
                  <a:rPr lang="ja-JP" altLang="en-US" dirty="0"/>
                  <a:t>、</a:t>
                </a:r>
                <a:endParaRPr lang="en-US" altLang="ja-JP" dirty="0"/>
              </a:p>
              <a:p>
                <a:r>
                  <a:rPr lang="ja-JP" altLang="en-US" dirty="0"/>
                  <a:t>　　　東西風</a:t>
                </a:r>
                <a:r>
                  <a:rPr lang="en-US" altLang="ja-JP" dirty="0"/>
                  <a:t>[m/s]</a:t>
                </a:r>
                <a:r>
                  <a:rPr lang="ja-JP" altLang="en-US" dirty="0"/>
                  <a:t>、潜熱フラックス</a:t>
                </a:r>
                <a:r>
                  <a:rPr lang="en-US" altLang="ja-JP" dirty="0"/>
                  <a:t>[W/m²]</a:t>
                </a:r>
              </a:p>
              <a:p>
                <a:r>
                  <a:rPr lang="ja-JP" altLang="en-US" b="1" dirty="0"/>
                  <a:t>　</a:t>
                </a:r>
                <a:endParaRPr lang="en-US" altLang="ja-JP" b="1" dirty="0"/>
              </a:p>
              <a:p>
                <a:r>
                  <a:rPr lang="ja-JP" altLang="en-US" b="1" dirty="0"/>
                  <a:t>　・</a:t>
                </a:r>
                <a:r>
                  <a:rPr lang="en-US" altLang="ja-JP" b="1" u="sng" dirty="0"/>
                  <a:t>JRA-55</a:t>
                </a:r>
                <a:r>
                  <a:rPr lang="ja-JP" altLang="en-US" b="1" u="sng" dirty="0"/>
                  <a:t>再解析データ</a:t>
                </a:r>
                <a:r>
                  <a:rPr lang="en-US" altLang="ja-JP" b="1" u="sng" dirty="0"/>
                  <a:t>(1.25</a:t>
                </a:r>
                <a:r>
                  <a:rPr lang="ja-JP" altLang="en-US" b="1" u="sng" dirty="0"/>
                  <a:t>度格子</a:t>
                </a:r>
                <a:r>
                  <a:rPr lang="en-US" altLang="ja-JP" b="1" u="sng" dirty="0"/>
                  <a:t>)</a:t>
                </a:r>
              </a:p>
              <a:p>
                <a:r>
                  <a:rPr lang="ja-JP" altLang="en-US" dirty="0"/>
                  <a:t>　　　比湿</a:t>
                </a:r>
                <a:r>
                  <a:rPr lang="en-US" altLang="ja-JP" dirty="0"/>
                  <a:t>[g/kg]</a:t>
                </a:r>
              </a:p>
              <a:p>
                <a:r>
                  <a:rPr lang="ja-JP" altLang="en-US" b="1" dirty="0"/>
                  <a:t>　</a:t>
                </a:r>
                <a:endParaRPr lang="en-US" altLang="ja-JP" dirty="0"/>
              </a:p>
            </p:txBody>
          </p:sp>
          <p:sp>
            <p:nvSpPr>
              <p:cNvPr id="4" name="正方形/長方形 3">
                <a:extLst>
                  <a:ext uri="{FF2B5EF4-FFF2-40B4-BE49-F238E27FC236}">
                    <a16:creationId xmlns:a16="http://schemas.microsoft.com/office/drawing/2014/main" id="{898E09E4-F25E-4C10-BEBB-F4F75289861D}"/>
                  </a:ext>
                </a:extLst>
              </p:cNvPr>
              <p:cNvSpPr/>
              <p:nvPr/>
            </p:nvSpPr>
            <p:spPr>
              <a:xfrm>
                <a:off x="389595" y="823454"/>
                <a:ext cx="4314001" cy="369332"/>
              </a:xfrm>
              <a:prstGeom prst="rect">
                <a:avLst/>
              </a:prstGeom>
              <a:solidFill>
                <a:schemeClr val="bg1"/>
              </a:solidFill>
              <a:ln>
                <a:solidFill>
                  <a:schemeClr val="tx1"/>
                </a:solidFill>
              </a:ln>
            </p:spPr>
            <p:txBody>
              <a:bodyPr wrap="none">
                <a:spAutoFit/>
              </a:bodyPr>
              <a:lstStyle/>
              <a:p>
                <a:r>
                  <a:rPr lang="ja-JP" altLang="en-US" b="1" dirty="0"/>
                  <a:t>●使用データ　</a:t>
                </a:r>
                <a:r>
                  <a:rPr lang="ja-JP" altLang="en-US" sz="1400" b="1" dirty="0"/>
                  <a:t>（すべて日平均データを使用）</a:t>
                </a:r>
                <a:endParaRPr lang="en-US" altLang="ja-JP" sz="1400" b="1" dirty="0"/>
              </a:p>
            </p:txBody>
          </p:sp>
        </p:grpSp>
        <p:sp>
          <p:nvSpPr>
            <p:cNvPr id="2" name="正方形/長方形 1">
              <a:extLst>
                <a:ext uri="{FF2B5EF4-FFF2-40B4-BE49-F238E27FC236}">
                  <a16:creationId xmlns:a16="http://schemas.microsoft.com/office/drawing/2014/main" id="{7055058C-11E9-4960-A1C7-7B46A124923F}"/>
                </a:ext>
              </a:extLst>
            </p:cNvPr>
            <p:cNvSpPr/>
            <p:nvPr/>
          </p:nvSpPr>
          <p:spPr>
            <a:xfrm>
              <a:off x="5137413" y="1293461"/>
              <a:ext cx="4572000" cy="1477328"/>
            </a:xfrm>
            <a:prstGeom prst="rect">
              <a:avLst/>
            </a:prstGeom>
          </p:spPr>
          <p:txBody>
            <a:bodyPr>
              <a:spAutoFit/>
            </a:bodyPr>
            <a:lstStyle/>
            <a:p>
              <a:r>
                <a:rPr lang="ja-JP" altLang="en-US" b="1" dirty="0"/>
                <a:t>・</a:t>
              </a:r>
              <a:r>
                <a:rPr lang="en-US" altLang="ja-JP" b="1" u="sng" dirty="0" err="1"/>
                <a:t>AMeDAS</a:t>
              </a:r>
              <a:r>
                <a:rPr lang="ja-JP" altLang="en-US" b="1" u="sng" dirty="0"/>
                <a:t>データ</a:t>
              </a:r>
              <a:endParaRPr lang="en-US" altLang="ja-JP" b="1" u="sng" dirty="0"/>
            </a:p>
            <a:p>
              <a:r>
                <a:rPr lang="ja-JP" altLang="en-US" b="1" dirty="0"/>
                <a:t>　　</a:t>
              </a:r>
              <a:r>
                <a:rPr lang="ja-JP" altLang="en-US" dirty="0"/>
                <a:t>日降雪量</a:t>
              </a:r>
              <a:r>
                <a:rPr lang="en-US" altLang="ja-JP" dirty="0"/>
                <a:t>[cm]</a:t>
              </a:r>
            </a:p>
            <a:p>
              <a:endParaRPr lang="en-US" altLang="ja-JP" b="1" dirty="0"/>
            </a:p>
            <a:p>
              <a:r>
                <a:rPr lang="ja-JP" altLang="en-US" b="1" dirty="0"/>
                <a:t>・</a:t>
              </a:r>
              <a:r>
                <a:rPr lang="en-US" altLang="ja-JP" b="1" u="sng" dirty="0"/>
                <a:t>MGDSST</a:t>
              </a:r>
              <a:r>
                <a:rPr lang="ja-JP" altLang="en-US" b="1" u="sng" dirty="0"/>
                <a:t>データ</a:t>
              </a:r>
              <a:endParaRPr lang="en-US" altLang="ja-JP" b="1" u="sng" dirty="0"/>
            </a:p>
            <a:p>
              <a:r>
                <a:rPr lang="ja-JP" altLang="en-US" b="1" dirty="0"/>
                <a:t>　　</a:t>
              </a:r>
              <a:r>
                <a:rPr lang="ja-JP" altLang="en-US" dirty="0"/>
                <a:t>海面水温</a:t>
              </a:r>
              <a:r>
                <a:rPr lang="en-US" altLang="ja-JP" dirty="0"/>
                <a:t>[</a:t>
              </a:r>
              <a:r>
                <a:rPr lang="ja-JP" altLang="en-US" dirty="0"/>
                <a:t>℃</a:t>
              </a:r>
              <a:r>
                <a:rPr lang="en-US" altLang="ja-JP" dirty="0"/>
                <a:t>]</a:t>
              </a:r>
            </a:p>
          </p:txBody>
        </p:sp>
      </p:grpSp>
      <p:grpSp>
        <p:nvGrpSpPr>
          <p:cNvPr id="5" name="グループ化 4">
            <a:extLst>
              <a:ext uri="{FF2B5EF4-FFF2-40B4-BE49-F238E27FC236}">
                <a16:creationId xmlns:a16="http://schemas.microsoft.com/office/drawing/2014/main" id="{B0CB9368-E880-452E-931E-4B1621D21EBC}"/>
              </a:ext>
            </a:extLst>
          </p:cNvPr>
          <p:cNvGrpSpPr/>
          <p:nvPr/>
        </p:nvGrpSpPr>
        <p:grpSpPr>
          <a:xfrm>
            <a:off x="294117" y="3931408"/>
            <a:ext cx="8790520" cy="1541126"/>
            <a:chOff x="145028" y="3931408"/>
            <a:chExt cx="8790520" cy="1541126"/>
          </a:xfrm>
        </p:grpSpPr>
        <p:sp>
          <p:nvSpPr>
            <p:cNvPr id="9" name="四角形: 角を丸くする 8">
              <a:extLst>
                <a:ext uri="{FF2B5EF4-FFF2-40B4-BE49-F238E27FC236}">
                  <a16:creationId xmlns:a16="http://schemas.microsoft.com/office/drawing/2014/main" id="{F47F0174-0664-49B1-8AEE-5F68B8F7F874}"/>
                </a:ext>
              </a:extLst>
            </p:cNvPr>
            <p:cNvSpPr/>
            <p:nvPr/>
          </p:nvSpPr>
          <p:spPr>
            <a:xfrm>
              <a:off x="179263" y="4125566"/>
              <a:ext cx="8487293" cy="1310958"/>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0D5CBD6B-A127-431B-8FD0-D152CA0D2BEB}"/>
                </a:ext>
              </a:extLst>
            </p:cNvPr>
            <p:cNvSpPr txBox="1"/>
            <p:nvPr/>
          </p:nvSpPr>
          <p:spPr>
            <a:xfrm>
              <a:off x="2035537" y="5133980"/>
              <a:ext cx="6743784" cy="338554"/>
            </a:xfrm>
            <a:prstGeom prst="rect">
              <a:avLst/>
            </a:prstGeom>
            <a:noFill/>
          </p:spPr>
          <p:txBody>
            <a:bodyPr wrap="square" rtlCol="0">
              <a:spAutoFit/>
            </a:bodyPr>
            <a:lstStyle/>
            <a:p>
              <a:r>
                <a:rPr lang="en-US" altLang="ja-JP" sz="1600" b="1" dirty="0"/>
                <a:t>※</a:t>
              </a:r>
              <a:r>
                <a:rPr lang="ja-JP" altLang="en-US" sz="1600" b="1" dirty="0"/>
                <a:t>四日市の</a:t>
              </a:r>
              <a:r>
                <a:rPr lang="en-US" altLang="ja-JP" sz="1600" b="1" dirty="0" err="1"/>
                <a:t>AMeDAS</a:t>
              </a:r>
              <a:r>
                <a:rPr lang="ja-JP" altLang="en-US" sz="1600" b="1" dirty="0"/>
                <a:t>が降雪量を観測しているのが</a:t>
              </a:r>
              <a:r>
                <a:rPr lang="en-US" altLang="ja-JP" sz="1600" b="1" dirty="0"/>
                <a:t>1997</a:t>
              </a:r>
              <a:r>
                <a:rPr lang="ja-JP" altLang="en-US" sz="1600" b="1" dirty="0"/>
                <a:t>年</a:t>
              </a:r>
              <a:r>
                <a:rPr lang="en-US" altLang="ja-JP" sz="1600" b="1" dirty="0"/>
                <a:t>2</a:t>
              </a:r>
              <a:r>
                <a:rPr lang="ja-JP" altLang="en-US" sz="1600" b="1" dirty="0"/>
                <a:t>月までのため</a:t>
              </a:r>
            </a:p>
          </p:txBody>
        </p:sp>
        <p:sp>
          <p:nvSpPr>
            <p:cNvPr id="35" name="テキスト ボックス 34">
              <a:extLst>
                <a:ext uri="{FF2B5EF4-FFF2-40B4-BE49-F238E27FC236}">
                  <a16:creationId xmlns:a16="http://schemas.microsoft.com/office/drawing/2014/main" id="{A0867387-7E44-4863-8451-064B02474A9C}"/>
                </a:ext>
              </a:extLst>
            </p:cNvPr>
            <p:cNvSpPr txBox="1"/>
            <p:nvPr/>
          </p:nvSpPr>
          <p:spPr>
            <a:xfrm>
              <a:off x="145028" y="4483579"/>
              <a:ext cx="8790520" cy="461665"/>
            </a:xfrm>
            <a:prstGeom prst="rect">
              <a:avLst/>
            </a:prstGeom>
            <a:noFill/>
          </p:spPr>
          <p:txBody>
            <a:bodyPr wrap="square" rtlCol="0">
              <a:spAutoFit/>
            </a:bodyPr>
            <a:lstStyle/>
            <a:p>
              <a:r>
                <a:rPr lang="ja-JP" altLang="en-US" sz="2400" b="1" dirty="0"/>
                <a:t>　　</a:t>
              </a:r>
              <a:r>
                <a:rPr lang="en-US" altLang="ja-JP" sz="2400" b="1" dirty="0"/>
                <a:t>1982</a:t>
              </a:r>
              <a:r>
                <a:rPr lang="ja-JP" altLang="en-US" sz="2400" b="1" dirty="0"/>
                <a:t>年～</a:t>
              </a:r>
              <a:r>
                <a:rPr lang="en-US" altLang="ja-JP" sz="2400" b="1" dirty="0"/>
                <a:t>1997</a:t>
              </a:r>
              <a:r>
                <a:rPr lang="ja-JP" altLang="en-US" sz="2400" b="1" dirty="0"/>
                <a:t>年</a:t>
              </a:r>
              <a:r>
                <a:rPr lang="en-US" altLang="ja-JP" sz="2400" b="1" dirty="0"/>
                <a:t>2</a:t>
              </a:r>
              <a:r>
                <a:rPr lang="ja-JP" altLang="en-US" sz="2400" b="1" dirty="0"/>
                <a:t>月までの</a:t>
              </a:r>
              <a:r>
                <a:rPr lang="en-US" altLang="ja-JP" sz="2400" b="1" dirty="0"/>
                <a:t>12</a:t>
              </a:r>
              <a:r>
                <a:rPr lang="ja-JP" altLang="en-US" sz="2400" b="1" dirty="0"/>
                <a:t>月，</a:t>
              </a:r>
              <a:r>
                <a:rPr lang="en-US" altLang="ja-JP" sz="2400" b="1" dirty="0"/>
                <a:t>1</a:t>
              </a:r>
              <a:r>
                <a:rPr lang="ja-JP" altLang="en-US" sz="2400" b="1" dirty="0"/>
                <a:t>月，</a:t>
              </a:r>
              <a:r>
                <a:rPr lang="en-US" altLang="ja-JP" sz="2400" b="1" dirty="0"/>
                <a:t>2</a:t>
              </a:r>
              <a:r>
                <a:rPr lang="ja-JP" altLang="en-US" sz="2400" b="1" dirty="0"/>
                <a:t>月．</a:t>
              </a:r>
              <a:r>
                <a:rPr lang="en-US" altLang="ja-JP" sz="2400" b="1" dirty="0"/>
                <a:t>16</a:t>
              </a:r>
              <a:r>
                <a:rPr lang="ja-JP" altLang="en-US" sz="2400" b="1" dirty="0"/>
                <a:t>年間．</a:t>
              </a:r>
              <a:endParaRPr kumimoji="1" lang="ja-JP" altLang="en-US" sz="2400" b="1" dirty="0"/>
            </a:p>
          </p:txBody>
        </p:sp>
        <p:sp>
          <p:nvSpPr>
            <p:cNvPr id="10" name="正方形/長方形 9">
              <a:extLst>
                <a:ext uri="{FF2B5EF4-FFF2-40B4-BE49-F238E27FC236}">
                  <a16:creationId xmlns:a16="http://schemas.microsoft.com/office/drawing/2014/main" id="{0214C1C0-6929-4AF2-8200-D1C583E78D58}"/>
                </a:ext>
              </a:extLst>
            </p:cNvPr>
            <p:cNvSpPr/>
            <p:nvPr/>
          </p:nvSpPr>
          <p:spPr>
            <a:xfrm>
              <a:off x="502357" y="3931408"/>
              <a:ext cx="1338828" cy="369332"/>
            </a:xfrm>
            <a:prstGeom prst="rect">
              <a:avLst/>
            </a:prstGeom>
            <a:solidFill>
              <a:schemeClr val="bg1"/>
            </a:solidFill>
            <a:ln>
              <a:solidFill>
                <a:schemeClr val="tx1"/>
              </a:solidFill>
            </a:ln>
          </p:spPr>
          <p:txBody>
            <a:bodyPr wrap="none">
              <a:spAutoFit/>
            </a:bodyPr>
            <a:lstStyle/>
            <a:p>
              <a:r>
                <a:rPr lang="ja-JP" altLang="en-US" b="1" dirty="0"/>
                <a:t>●解析期間</a:t>
              </a:r>
              <a:endParaRPr lang="en-US" altLang="ja-JP" dirty="0"/>
            </a:p>
          </p:txBody>
        </p:sp>
      </p:grpSp>
      <p:sp>
        <p:nvSpPr>
          <p:cNvPr id="8" name="吹き出し: 円形 7">
            <a:extLst>
              <a:ext uri="{FF2B5EF4-FFF2-40B4-BE49-F238E27FC236}">
                <a16:creationId xmlns:a16="http://schemas.microsoft.com/office/drawing/2014/main" id="{42B1670F-F482-4186-AF1D-9E7B6D0C619B}"/>
              </a:ext>
            </a:extLst>
          </p:cNvPr>
          <p:cNvSpPr/>
          <p:nvPr/>
        </p:nvSpPr>
        <p:spPr>
          <a:xfrm rot="10800000">
            <a:off x="-1" y="1631146"/>
            <a:ext cx="1138841" cy="501582"/>
          </a:xfrm>
          <a:prstGeom prst="wedgeEllipseCallout">
            <a:avLst>
              <a:gd name="adj1" fmla="val -42625"/>
              <a:gd name="adj2" fmla="val 4606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B31F29A-A672-48AD-8006-32C3D5E76F29}"/>
              </a:ext>
            </a:extLst>
          </p:cNvPr>
          <p:cNvSpPr txBox="1"/>
          <p:nvPr/>
        </p:nvSpPr>
        <p:spPr>
          <a:xfrm>
            <a:off x="3712" y="1706657"/>
            <a:ext cx="1138843" cy="369332"/>
          </a:xfrm>
          <a:prstGeom prst="rect">
            <a:avLst/>
          </a:prstGeom>
          <a:noFill/>
        </p:spPr>
        <p:txBody>
          <a:bodyPr wrap="square" rtlCol="0">
            <a:spAutoFit/>
          </a:bodyPr>
          <a:lstStyle/>
          <a:p>
            <a:r>
              <a:rPr kumimoji="1" lang="ja-JP" altLang="en-US" b="1" dirty="0">
                <a:solidFill>
                  <a:srgbClr val="C00000"/>
                </a:solidFill>
              </a:rPr>
              <a:t>高解像度</a:t>
            </a:r>
          </a:p>
        </p:txBody>
      </p:sp>
      <p:sp>
        <p:nvSpPr>
          <p:cNvPr id="17" name="テキスト ボックス 16">
            <a:extLst>
              <a:ext uri="{FF2B5EF4-FFF2-40B4-BE49-F238E27FC236}">
                <a16:creationId xmlns:a16="http://schemas.microsoft.com/office/drawing/2014/main" id="{BA547CCA-2982-4E43-A662-515D1D7CE6F0}"/>
              </a:ext>
            </a:extLst>
          </p:cNvPr>
          <p:cNvSpPr txBox="1"/>
          <p:nvPr/>
        </p:nvSpPr>
        <p:spPr>
          <a:xfrm>
            <a:off x="8321040" y="0"/>
            <a:ext cx="763597" cy="369332"/>
          </a:xfrm>
          <a:prstGeom prst="rect">
            <a:avLst/>
          </a:prstGeom>
          <a:noFill/>
        </p:spPr>
        <p:txBody>
          <a:bodyPr wrap="square" rtlCol="0">
            <a:spAutoFit/>
          </a:bodyPr>
          <a:lstStyle/>
          <a:p>
            <a:r>
              <a:rPr kumimoji="1" lang="en-US" altLang="ja-JP" dirty="0"/>
              <a:t>8/23</a:t>
            </a:r>
            <a:endParaRPr kumimoji="1" lang="ja-JP" altLang="en-US" dirty="0"/>
          </a:p>
        </p:txBody>
      </p:sp>
    </p:spTree>
    <p:custDataLst>
      <p:tags r:id="rId1"/>
    </p:custDataLst>
    <p:extLst>
      <p:ext uri="{BB962C8B-B14F-4D97-AF65-F5344CB8AC3E}">
        <p14:creationId xmlns:p14="http://schemas.microsoft.com/office/powerpoint/2010/main" val="1945310182"/>
      </p:ext>
    </p:extLst>
  </p:cSld>
  <p:clrMapOvr>
    <a:masterClrMapping/>
  </p:clrMapOvr>
  <mc:AlternateContent xmlns:mc="http://schemas.openxmlformats.org/markup-compatibility/2006" xmlns:p14="http://schemas.microsoft.com/office/powerpoint/2010/main">
    <mc:Choice Requires="p14">
      <p:transition spd="slow" p14:dur="2000" advTm="63134"/>
    </mc:Choice>
    <mc:Fallback xmlns="">
      <p:transition spd="slow" advTm="631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テキスト ボックス 99">
            <a:extLst>
              <a:ext uri="{FF2B5EF4-FFF2-40B4-BE49-F238E27FC236}">
                <a16:creationId xmlns:a16="http://schemas.microsoft.com/office/drawing/2014/main" id="{DE078FAB-89FF-46F2-95A4-06474BCA8982}"/>
              </a:ext>
            </a:extLst>
          </p:cNvPr>
          <p:cNvSpPr txBox="1"/>
          <p:nvPr/>
        </p:nvSpPr>
        <p:spPr>
          <a:xfrm>
            <a:off x="0" y="2736503"/>
            <a:ext cx="9144000" cy="1384995"/>
          </a:xfrm>
          <a:prstGeom prst="rect">
            <a:avLst/>
          </a:prstGeom>
          <a:solidFill>
            <a:schemeClr val="accent2">
              <a:lumMod val="60000"/>
              <a:lumOff val="40000"/>
            </a:schemeClr>
          </a:solidFill>
          <a:ln w="28575">
            <a:solidFill>
              <a:srgbClr val="C00000"/>
            </a:solidFill>
          </a:ln>
        </p:spPr>
        <p:txBody>
          <a:bodyPr wrap="square" rtlCol="0">
            <a:spAutoFit/>
          </a:bodyPr>
          <a:lstStyle/>
          <a:p>
            <a:pPr algn="ctr"/>
            <a:r>
              <a:rPr lang="ja-JP" altLang="en-US" sz="2800" b="1" u="sng" dirty="0">
                <a:effectLst>
                  <a:outerShdw blurRad="50800" dist="38100" dir="8100000" algn="tr" rotWithShape="0">
                    <a:prstClr val="black">
                      <a:alpha val="40000"/>
                    </a:prstClr>
                  </a:outerShdw>
                </a:effectLst>
              </a:rPr>
              <a:t>研究目的</a:t>
            </a:r>
            <a:endParaRPr lang="en-US" altLang="ja-JP" sz="2800" b="1" u="sng" dirty="0"/>
          </a:p>
          <a:p>
            <a:r>
              <a:rPr lang="ja-JP" altLang="en-US" sz="2000" b="1" dirty="0">
                <a:effectLst>
                  <a:outerShdw blurRad="50800" dist="38100" dir="8100000" algn="tr" rotWithShape="0">
                    <a:prstClr val="black">
                      <a:alpha val="40000"/>
                    </a:prstClr>
                  </a:outerShdw>
                </a:effectLst>
              </a:rPr>
              <a:t>三重県北部への降雪を</a:t>
            </a:r>
            <a:r>
              <a:rPr lang="en-US" altLang="ja-JP" sz="2000" b="1" dirty="0">
                <a:effectLst>
                  <a:outerShdw blurRad="50800" dist="38100" dir="8100000" algn="tr" rotWithShape="0">
                    <a:prstClr val="black">
                      <a:alpha val="40000"/>
                    </a:prstClr>
                  </a:outerShdw>
                </a:effectLst>
              </a:rPr>
              <a:t>…</a:t>
            </a:r>
            <a:r>
              <a:rPr lang="ja-JP" altLang="en-US" sz="2000" b="1" dirty="0">
                <a:effectLst>
                  <a:outerShdw blurRad="50800" dist="38100" dir="8100000" algn="tr" rotWithShape="0">
                    <a:prstClr val="black">
                      <a:alpha val="40000"/>
                    </a:prstClr>
                  </a:outerShdw>
                </a:effectLst>
              </a:rPr>
              <a:t>  </a:t>
            </a:r>
            <a:r>
              <a:rPr lang="ja-JP" altLang="en-US" sz="2800" b="1" dirty="0">
                <a:effectLst>
                  <a:outerShdw blurRad="50800" dist="38100" dir="8100000" algn="tr" rotWithShape="0">
                    <a:prstClr val="black">
                      <a:alpha val="40000"/>
                    </a:prstClr>
                  </a:outerShdw>
                </a:effectLst>
              </a:rPr>
              <a:t>　</a:t>
            </a:r>
            <a:r>
              <a:rPr lang="ja-JP" altLang="en-US" sz="2800" b="1" dirty="0">
                <a:solidFill>
                  <a:srgbClr val="FF0000"/>
                </a:solidFill>
                <a:effectLst>
                  <a:outerShdw blurRad="50800" dist="38100" dir="8100000" algn="tr" rotWithShape="0">
                    <a:prstClr val="black">
                      <a:alpha val="40000"/>
                    </a:prstClr>
                  </a:outerShdw>
                </a:effectLst>
              </a:rPr>
              <a:t>①統計的に調査し、</a:t>
            </a:r>
            <a:endParaRPr lang="en-US" altLang="ja-JP" sz="2800" b="1" dirty="0">
              <a:solidFill>
                <a:srgbClr val="FF0000"/>
              </a:solidFill>
              <a:effectLst>
                <a:outerShdw blurRad="50800" dist="38100" dir="8100000" algn="tr" rotWithShape="0">
                  <a:prstClr val="black">
                    <a:alpha val="40000"/>
                  </a:prstClr>
                </a:outerShdw>
              </a:effectLst>
            </a:endParaRPr>
          </a:p>
          <a:p>
            <a:r>
              <a:rPr lang="ja-JP" altLang="en-US" sz="2800" b="1" dirty="0">
                <a:effectLst>
                  <a:outerShdw blurRad="50800" dist="38100" dir="8100000" algn="tr" rotWithShape="0">
                    <a:prstClr val="black">
                      <a:alpha val="40000"/>
                    </a:prstClr>
                  </a:outerShdw>
                </a:effectLst>
              </a:rPr>
              <a:t>　　　　　　　　　②日本海海面水温の影響を調べる</a:t>
            </a:r>
            <a:endParaRPr lang="en-US" altLang="ja-JP" sz="2800" b="1" dirty="0">
              <a:effectLst>
                <a:outerShdw blurRad="50800" dist="38100" dir="8100000" algn="tr" rotWithShape="0">
                  <a:prstClr val="black">
                    <a:alpha val="40000"/>
                  </a:prstClr>
                </a:outerShdw>
              </a:effectLst>
            </a:endParaRPr>
          </a:p>
        </p:txBody>
      </p:sp>
      <p:sp>
        <p:nvSpPr>
          <p:cNvPr id="4" name="テキスト ボックス 3">
            <a:extLst>
              <a:ext uri="{FF2B5EF4-FFF2-40B4-BE49-F238E27FC236}">
                <a16:creationId xmlns:a16="http://schemas.microsoft.com/office/drawing/2014/main" id="{F25CB6AB-F6D2-438F-86C7-904DD4D704F4}"/>
              </a:ext>
            </a:extLst>
          </p:cNvPr>
          <p:cNvSpPr txBox="1"/>
          <p:nvPr/>
        </p:nvSpPr>
        <p:spPr>
          <a:xfrm>
            <a:off x="8321040" y="0"/>
            <a:ext cx="763597" cy="369332"/>
          </a:xfrm>
          <a:prstGeom prst="rect">
            <a:avLst/>
          </a:prstGeom>
          <a:noFill/>
        </p:spPr>
        <p:txBody>
          <a:bodyPr wrap="square" rtlCol="0">
            <a:spAutoFit/>
          </a:bodyPr>
          <a:lstStyle/>
          <a:p>
            <a:r>
              <a:rPr kumimoji="1" lang="en-US" altLang="ja-JP" dirty="0"/>
              <a:t>9/23</a:t>
            </a:r>
            <a:endParaRPr kumimoji="1" lang="ja-JP" altLang="en-US" dirty="0"/>
          </a:p>
        </p:txBody>
      </p:sp>
    </p:spTree>
    <p:custDataLst>
      <p:tags r:id="rId1"/>
    </p:custDataLst>
    <p:extLst>
      <p:ext uri="{BB962C8B-B14F-4D97-AF65-F5344CB8AC3E}">
        <p14:creationId xmlns:p14="http://schemas.microsoft.com/office/powerpoint/2010/main" val="3242038108"/>
      </p:ext>
    </p:extLst>
  </p:cSld>
  <p:clrMapOvr>
    <a:masterClrMapping/>
  </p:clrMapOvr>
  <mc:AlternateContent xmlns:mc="http://schemas.openxmlformats.org/markup-compatibility/2006" xmlns:p14="http://schemas.microsoft.com/office/powerpoint/2010/main">
    <mc:Choice Requires="p14">
      <p:transition spd="slow" p14:dur="2000" advTm="167581"/>
    </mc:Choice>
    <mc:Fallback xmlns="">
      <p:transition spd="slow" advTm="16758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1|48.2"/>
</p:tagLst>
</file>

<file path=ppt/tags/tag10.xml><?xml version="1.0" encoding="utf-8"?>
<p:tagLst xmlns:a="http://schemas.openxmlformats.org/drawingml/2006/main" xmlns:r="http://schemas.openxmlformats.org/officeDocument/2006/relationships" xmlns:p="http://schemas.openxmlformats.org/presentationml/2006/main">
  <p:tag name="TIMING" val="|31.7"/>
</p:tagLst>
</file>

<file path=ppt/tags/tag11.xml><?xml version="1.0" encoding="utf-8"?>
<p:tagLst xmlns:a="http://schemas.openxmlformats.org/drawingml/2006/main" xmlns:r="http://schemas.openxmlformats.org/officeDocument/2006/relationships" xmlns:p="http://schemas.openxmlformats.org/presentationml/2006/main">
  <p:tag name="TIMING" val="|31.7"/>
</p:tagLst>
</file>

<file path=ppt/tags/tag12.xml><?xml version="1.0" encoding="utf-8"?>
<p:tagLst xmlns:a="http://schemas.openxmlformats.org/drawingml/2006/main" xmlns:r="http://schemas.openxmlformats.org/officeDocument/2006/relationships" xmlns:p="http://schemas.openxmlformats.org/presentationml/2006/main">
  <p:tag name="TIMING" val="|31.7"/>
</p:tagLst>
</file>

<file path=ppt/tags/tag13.xml><?xml version="1.0" encoding="utf-8"?>
<p:tagLst xmlns:a="http://schemas.openxmlformats.org/drawingml/2006/main" xmlns:r="http://schemas.openxmlformats.org/officeDocument/2006/relationships" xmlns:p="http://schemas.openxmlformats.org/presentationml/2006/main">
  <p:tag name="TIMING" val="|31.7"/>
</p:tagLst>
</file>

<file path=ppt/tags/tag14.xml><?xml version="1.0" encoding="utf-8"?>
<p:tagLst xmlns:a="http://schemas.openxmlformats.org/drawingml/2006/main" xmlns:r="http://schemas.openxmlformats.org/officeDocument/2006/relationships" xmlns:p="http://schemas.openxmlformats.org/presentationml/2006/main">
  <p:tag name="TIMING" val="|31.7"/>
</p:tagLst>
</file>

<file path=ppt/tags/tag15.xml><?xml version="1.0" encoding="utf-8"?>
<p:tagLst xmlns:a="http://schemas.openxmlformats.org/drawingml/2006/main" xmlns:r="http://schemas.openxmlformats.org/officeDocument/2006/relationships" xmlns:p="http://schemas.openxmlformats.org/presentationml/2006/main">
  <p:tag name="TIMING" val="|31.7"/>
</p:tagLst>
</file>

<file path=ppt/tags/tag16.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111|48.2"/>
</p:tagLst>
</file>

<file path=ppt/tags/tag3.xml><?xml version="1.0" encoding="utf-8"?>
<p:tagLst xmlns:a="http://schemas.openxmlformats.org/drawingml/2006/main" xmlns:r="http://schemas.openxmlformats.org/officeDocument/2006/relationships" xmlns:p="http://schemas.openxmlformats.org/presentationml/2006/main">
  <p:tag name="TIMING" val="|111|48.2"/>
</p:tagLst>
</file>

<file path=ppt/tags/tag4.xml><?xml version="1.0" encoding="utf-8"?>
<p:tagLst xmlns:a="http://schemas.openxmlformats.org/drawingml/2006/main" xmlns:r="http://schemas.openxmlformats.org/officeDocument/2006/relationships" xmlns:p="http://schemas.openxmlformats.org/presentationml/2006/main">
  <p:tag name="TIMING" val="|111|48.2"/>
</p:tagLst>
</file>

<file path=ppt/tags/tag5.xml><?xml version="1.0" encoding="utf-8"?>
<p:tagLst xmlns:a="http://schemas.openxmlformats.org/drawingml/2006/main" xmlns:r="http://schemas.openxmlformats.org/officeDocument/2006/relationships" xmlns:p="http://schemas.openxmlformats.org/presentationml/2006/main">
  <p:tag name="TIMING" val="|111|48.2"/>
</p:tagLst>
</file>

<file path=ppt/tags/tag6.xml><?xml version="1.0" encoding="utf-8"?>
<p:tagLst xmlns:a="http://schemas.openxmlformats.org/drawingml/2006/main" xmlns:r="http://schemas.openxmlformats.org/officeDocument/2006/relationships" xmlns:p="http://schemas.openxmlformats.org/presentationml/2006/main">
  <p:tag name="TIMING" val="|111|48.2"/>
</p:tagLst>
</file>

<file path=ppt/tags/tag7.xml><?xml version="1.0" encoding="utf-8"?>
<p:tagLst xmlns:a="http://schemas.openxmlformats.org/drawingml/2006/main" xmlns:r="http://schemas.openxmlformats.org/officeDocument/2006/relationships" xmlns:p="http://schemas.openxmlformats.org/presentationml/2006/main">
  <p:tag name="TIMING" val="|31.7"/>
</p:tagLst>
</file>

<file path=ppt/tags/tag8.xml><?xml version="1.0" encoding="utf-8"?>
<p:tagLst xmlns:a="http://schemas.openxmlformats.org/drawingml/2006/main" xmlns:r="http://schemas.openxmlformats.org/officeDocument/2006/relationships" xmlns:p="http://schemas.openxmlformats.org/presentationml/2006/main">
  <p:tag name="TIMING" val="|111|48.2"/>
</p:tagLst>
</file>

<file path=ppt/tags/tag9.xml><?xml version="1.0" encoding="utf-8"?>
<p:tagLst xmlns:a="http://schemas.openxmlformats.org/drawingml/2006/main" xmlns:r="http://schemas.openxmlformats.org/officeDocument/2006/relationships" xmlns:p="http://schemas.openxmlformats.org/presentationml/2006/main">
  <p:tag name="TIMING" val="|111|48.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6556</TotalTime>
  <Words>4584</Words>
  <Application>Microsoft Office PowerPoint</Application>
  <PresentationFormat>画面に合わせる (4:3)</PresentationFormat>
  <Paragraphs>631</Paragraphs>
  <Slides>41</Slides>
  <Notes>37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41</vt:i4>
      </vt:variant>
    </vt:vector>
  </HeadingPairs>
  <TitlesOfParts>
    <vt:vector size="49" baseType="lpstr">
      <vt:lpstr>ＭＳ Ｐゴシック</vt:lpstr>
      <vt:lpstr>游ゴシック</vt:lpstr>
      <vt:lpstr>游明朝 Demibold</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松岡 優輝</dc:creator>
  <cp:lastModifiedBy>優輝 松岡</cp:lastModifiedBy>
  <cp:revision>244</cp:revision>
  <cp:lastPrinted>2020-02-12T12:55:48Z</cp:lastPrinted>
  <dcterms:created xsi:type="dcterms:W3CDTF">2020-01-29T07:42:00Z</dcterms:created>
  <dcterms:modified xsi:type="dcterms:W3CDTF">2020-02-13T06:44:50Z</dcterms:modified>
</cp:coreProperties>
</file>