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61" r:id="rId2"/>
    <p:sldId id="290" r:id="rId3"/>
    <p:sldId id="441" r:id="rId4"/>
    <p:sldId id="411" r:id="rId5"/>
    <p:sldId id="403" r:id="rId6"/>
    <p:sldId id="404" r:id="rId7"/>
    <p:sldId id="443" r:id="rId8"/>
    <p:sldId id="428" r:id="rId9"/>
    <p:sldId id="413" r:id="rId10"/>
    <p:sldId id="414" r:id="rId11"/>
    <p:sldId id="366" r:id="rId12"/>
    <p:sldId id="369" r:id="rId13"/>
    <p:sldId id="360" r:id="rId14"/>
    <p:sldId id="429" r:id="rId15"/>
    <p:sldId id="430" r:id="rId16"/>
    <p:sldId id="442" r:id="rId17"/>
    <p:sldId id="439" r:id="rId18"/>
    <p:sldId id="444" r:id="rId19"/>
    <p:sldId id="374" r:id="rId20"/>
    <p:sldId id="445" r:id="rId21"/>
    <p:sldId id="372" r:id="rId22"/>
    <p:sldId id="424" r:id="rId23"/>
    <p:sldId id="422" r:id="rId24"/>
    <p:sldId id="388" r:id="rId25"/>
    <p:sldId id="437" r:id="rId26"/>
    <p:sldId id="432" r:id="rId27"/>
    <p:sldId id="434" r:id="rId28"/>
    <p:sldId id="435" r:id="rId29"/>
    <p:sldId id="373" r:id="rId30"/>
    <p:sldId id="436" r:id="rId31"/>
    <p:sldId id="406" r:id="rId3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60"/>
  </p:normalViewPr>
  <p:slideViewPr>
    <p:cSldViewPr snapToGrid="0">
      <p:cViewPr varScale="1">
        <p:scale>
          <a:sx n="105" d="100"/>
          <a:sy n="105" d="100"/>
        </p:scale>
        <p:origin x="78" y="16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B77849B-12B4-45A1-AC9B-C18631712D82}" type="datetimeFigureOut">
              <a:rPr kumimoji="1" lang="ja-JP" altLang="en-US" smtClean="0"/>
              <a:t>2020/3/31</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A37F648-FEFE-4F90-AEF3-8E8FBB4CE8E6}" type="slidenum">
              <a:rPr kumimoji="1" lang="ja-JP" altLang="en-US" smtClean="0"/>
              <a:t>‹#›</a:t>
            </a:fld>
            <a:endParaRPr kumimoji="1" lang="ja-JP" altLang="en-US"/>
          </a:p>
        </p:txBody>
      </p:sp>
    </p:spTree>
    <p:extLst>
      <p:ext uri="{BB962C8B-B14F-4D97-AF65-F5344CB8AC3E}">
        <p14:creationId xmlns:p14="http://schemas.microsoft.com/office/powerpoint/2010/main" val="15475541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FB5021A6-D793-4C6C-BF20-012129AEAAD7}" type="slidenum">
              <a:rPr kumimoji="1" lang="ja-JP" altLang="en-US" smtClean="0"/>
              <a:t>1</a:t>
            </a:fld>
            <a:endParaRPr kumimoji="1" lang="ja-JP" altLang="en-US"/>
          </a:p>
        </p:txBody>
      </p:sp>
    </p:spTree>
    <p:extLst>
      <p:ext uri="{BB962C8B-B14F-4D97-AF65-F5344CB8AC3E}">
        <p14:creationId xmlns:p14="http://schemas.microsoft.com/office/powerpoint/2010/main" val="305952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15</a:t>
            </a:fld>
            <a:endParaRPr kumimoji="1" lang="ja-JP" altLang="en-US"/>
          </a:p>
        </p:txBody>
      </p:sp>
    </p:spTree>
    <p:extLst>
      <p:ext uri="{BB962C8B-B14F-4D97-AF65-F5344CB8AC3E}">
        <p14:creationId xmlns:p14="http://schemas.microsoft.com/office/powerpoint/2010/main" val="227531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食糧も大丈夫也 </a:t>
            </a:r>
            <a:r>
              <a:rPr kumimoji="1" lang="en-US" altLang="ja-JP" dirty="0"/>
              <a:t>P.399</a:t>
            </a:r>
            <a:endParaRPr kumimoji="1" lang="ja-JP" altLang="en-US" dirty="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20</a:t>
            </a:fld>
            <a:endParaRPr kumimoji="1" lang="ja-JP" altLang="en-US"/>
          </a:p>
        </p:txBody>
      </p:sp>
    </p:spTree>
    <p:extLst>
      <p:ext uri="{BB962C8B-B14F-4D97-AF65-F5344CB8AC3E}">
        <p14:creationId xmlns:p14="http://schemas.microsoft.com/office/powerpoint/2010/main" val="150168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22</a:t>
            </a:fld>
            <a:endParaRPr kumimoji="1" lang="ja-JP" altLang="en-US"/>
          </a:p>
        </p:txBody>
      </p:sp>
    </p:spTree>
    <p:extLst>
      <p:ext uri="{BB962C8B-B14F-4D97-AF65-F5344CB8AC3E}">
        <p14:creationId xmlns:p14="http://schemas.microsoft.com/office/powerpoint/2010/main" val="388153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現代の社会においても，相次ぐ異常気象が政治や歴史の転換を導く要因になる可能性がある．</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23</a:t>
            </a:fld>
            <a:endParaRPr kumimoji="1" lang="ja-JP" altLang="en-US"/>
          </a:p>
        </p:txBody>
      </p:sp>
    </p:spTree>
    <p:extLst>
      <p:ext uri="{BB962C8B-B14F-4D97-AF65-F5344CB8AC3E}">
        <p14:creationId xmlns:p14="http://schemas.microsoft.com/office/powerpoint/2010/main" val="420253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9E09FF7-BDA3-42F3-A9E8-EB8E3AEA45E3}" type="slidenum">
              <a:rPr kumimoji="1" lang="ja-JP" altLang="en-US" smtClean="0"/>
              <a:t>25</a:t>
            </a:fld>
            <a:endParaRPr kumimoji="1" lang="ja-JP" altLang="en-US" dirty="0"/>
          </a:p>
        </p:txBody>
      </p:sp>
    </p:spTree>
    <p:extLst>
      <p:ext uri="{BB962C8B-B14F-4D97-AF65-F5344CB8AC3E}">
        <p14:creationId xmlns:p14="http://schemas.microsoft.com/office/powerpoint/2010/main" val="193953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食糧も大丈夫也 </a:t>
            </a:r>
            <a:r>
              <a:rPr kumimoji="1" lang="en-US" altLang="ja-JP" dirty="0"/>
              <a:t>P.399</a:t>
            </a:r>
            <a:endParaRPr kumimoji="1" lang="ja-JP" altLang="en-US" dirty="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27</a:t>
            </a:fld>
            <a:endParaRPr kumimoji="1" lang="ja-JP" altLang="en-US"/>
          </a:p>
        </p:txBody>
      </p:sp>
    </p:spTree>
    <p:extLst>
      <p:ext uri="{BB962C8B-B14F-4D97-AF65-F5344CB8AC3E}">
        <p14:creationId xmlns:p14="http://schemas.microsoft.com/office/powerpoint/2010/main" val="150168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食糧も大丈夫也 </a:t>
            </a:r>
            <a:r>
              <a:rPr kumimoji="1" lang="en-US" altLang="ja-JP" dirty="0"/>
              <a:t>P.399</a:t>
            </a:r>
            <a:endParaRPr kumimoji="1" lang="ja-JP" altLang="en-US" dirty="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31</a:t>
            </a:fld>
            <a:endParaRPr kumimoji="1" lang="ja-JP" altLang="en-US"/>
          </a:p>
        </p:txBody>
      </p:sp>
    </p:spTree>
    <p:extLst>
      <p:ext uri="{BB962C8B-B14F-4D97-AF65-F5344CB8AC3E}">
        <p14:creationId xmlns:p14="http://schemas.microsoft.com/office/powerpoint/2010/main" val="323606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5</a:t>
            </a:fld>
            <a:endParaRPr kumimoji="1" lang="ja-JP" altLang="en-US"/>
          </a:p>
        </p:txBody>
      </p:sp>
    </p:spTree>
    <p:extLst>
      <p:ext uri="{BB962C8B-B14F-4D97-AF65-F5344CB8AC3E}">
        <p14:creationId xmlns:p14="http://schemas.microsoft.com/office/powerpoint/2010/main" val="137236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6</a:t>
            </a:fld>
            <a:endParaRPr kumimoji="1" lang="ja-JP" altLang="en-US"/>
          </a:p>
        </p:txBody>
      </p:sp>
    </p:spTree>
    <p:extLst>
      <p:ext uri="{BB962C8B-B14F-4D97-AF65-F5344CB8AC3E}">
        <p14:creationId xmlns:p14="http://schemas.microsoft.com/office/powerpoint/2010/main" val="59555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9</a:t>
            </a:fld>
            <a:endParaRPr kumimoji="1" lang="ja-JP" altLang="en-US"/>
          </a:p>
        </p:txBody>
      </p:sp>
    </p:spTree>
    <p:extLst>
      <p:ext uri="{BB962C8B-B14F-4D97-AF65-F5344CB8AC3E}">
        <p14:creationId xmlns:p14="http://schemas.microsoft.com/office/powerpoint/2010/main" val="292539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10</a:t>
            </a:fld>
            <a:endParaRPr kumimoji="1" lang="ja-JP" altLang="en-US"/>
          </a:p>
        </p:txBody>
      </p:sp>
    </p:spTree>
    <p:extLst>
      <p:ext uri="{BB962C8B-B14F-4D97-AF65-F5344CB8AC3E}">
        <p14:creationId xmlns:p14="http://schemas.microsoft.com/office/powerpoint/2010/main" val="155722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11</a:t>
            </a:fld>
            <a:endParaRPr kumimoji="1" lang="ja-JP" altLang="en-US"/>
          </a:p>
        </p:txBody>
      </p:sp>
    </p:spTree>
    <p:extLst>
      <p:ext uri="{BB962C8B-B14F-4D97-AF65-F5344CB8AC3E}">
        <p14:creationId xmlns:p14="http://schemas.microsoft.com/office/powerpoint/2010/main" val="1236584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12</a:t>
            </a:fld>
            <a:endParaRPr kumimoji="1" lang="ja-JP" altLang="en-US"/>
          </a:p>
        </p:txBody>
      </p:sp>
    </p:spTree>
    <p:extLst>
      <p:ext uri="{BB962C8B-B14F-4D97-AF65-F5344CB8AC3E}">
        <p14:creationId xmlns:p14="http://schemas.microsoft.com/office/powerpoint/2010/main" val="353362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solidFill>
                <a:srgbClr val="FF0000"/>
              </a:solidFill>
              <a:highlight>
                <a:srgbClr val="00FF00"/>
              </a:highlight>
            </a:endParaRPr>
          </a:p>
        </p:txBody>
      </p:sp>
      <p:sp>
        <p:nvSpPr>
          <p:cNvPr id="4" name="スライド番号プレースホルダー 3"/>
          <p:cNvSpPr>
            <a:spLocks noGrp="1"/>
          </p:cNvSpPr>
          <p:nvPr>
            <p:ph type="sldNum" sz="quarter" idx="5"/>
          </p:nvPr>
        </p:nvSpPr>
        <p:spPr/>
        <p:txBody>
          <a:bodyPr/>
          <a:lstStyle/>
          <a:p>
            <a:fld id="{09E09FF7-BDA3-42F3-A9E8-EB8E3AEA45E3}" type="slidenum">
              <a:rPr kumimoji="1" lang="ja-JP" altLang="en-US" smtClean="0"/>
              <a:t>13</a:t>
            </a:fld>
            <a:endParaRPr kumimoji="1" lang="ja-JP" altLang="en-US"/>
          </a:p>
        </p:txBody>
      </p:sp>
    </p:spTree>
    <p:extLst>
      <p:ext uri="{BB962C8B-B14F-4D97-AF65-F5344CB8AC3E}">
        <p14:creationId xmlns:p14="http://schemas.microsoft.com/office/powerpoint/2010/main" val="336934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37F648-FEFE-4F90-AEF3-8E8FBB4CE8E6}" type="slidenum">
              <a:rPr kumimoji="1" lang="ja-JP" altLang="en-US" smtClean="0"/>
              <a:t>14</a:t>
            </a:fld>
            <a:endParaRPr kumimoji="1" lang="ja-JP" altLang="en-US"/>
          </a:p>
        </p:txBody>
      </p:sp>
    </p:spTree>
    <p:extLst>
      <p:ext uri="{BB962C8B-B14F-4D97-AF65-F5344CB8AC3E}">
        <p14:creationId xmlns:p14="http://schemas.microsoft.com/office/powerpoint/2010/main" val="1080260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3365436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69815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78173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57429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1809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1111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99563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421088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33575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83860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35569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EC250-A465-427D-BDF8-3CECB91EDAD5}" type="datetimeFigureOut">
              <a:rPr kumimoji="1" lang="ja-JP" altLang="en-US" smtClean="0"/>
              <a:t>2020/3/31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159279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eb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8.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webp"/><Relationship Id="rId5" Type="http://schemas.openxmlformats.org/officeDocument/2006/relationships/hyperlink" Target="http://www.ikedaya.com/ikedatown/edoend_pre/" TargetMode="Externa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5E4D56F-DD33-4A0D-B034-FA32EDD7E7C5}"/>
              </a:ext>
            </a:extLst>
          </p:cNvPr>
          <p:cNvPicPr>
            <a:picLocks noChangeAspect="1"/>
          </p:cNvPicPr>
          <p:nvPr/>
        </p:nvPicPr>
        <p:blipFill rotWithShape="1">
          <a:blip r:embed="rId3">
            <a:extLst>
              <a:ext uri="{28A0092B-C50C-407E-A947-70E740481C1C}">
                <a14:useLocalDpi xmlns:a14="http://schemas.microsoft.com/office/drawing/2010/main" val="0"/>
              </a:ext>
            </a:extLst>
          </a:blip>
          <a:srcRect r="13592"/>
          <a:stretch/>
        </p:blipFill>
        <p:spPr>
          <a:xfrm>
            <a:off x="0" y="94885"/>
            <a:ext cx="10054716" cy="6441621"/>
          </a:xfrm>
          <a:prstGeom prst="rect">
            <a:avLst/>
          </a:prstGeom>
        </p:spPr>
      </p:pic>
      <p:sp>
        <p:nvSpPr>
          <p:cNvPr id="2" name="タイトル 1"/>
          <p:cNvSpPr>
            <a:spLocks noGrp="1"/>
          </p:cNvSpPr>
          <p:nvPr>
            <p:ph type="ctrTitle"/>
          </p:nvPr>
        </p:nvSpPr>
        <p:spPr>
          <a:xfrm>
            <a:off x="424070" y="1372008"/>
            <a:ext cx="8295860" cy="2251327"/>
          </a:xfrm>
          <a:solidFill>
            <a:schemeClr val="bg1">
              <a:alpha val="70000"/>
            </a:schemeClr>
          </a:solidFill>
        </p:spPr>
        <p:txBody>
          <a:bodyPr>
            <a:normAutofit/>
          </a:bodyPr>
          <a:lstStyle/>
          <a:p>
            <a:r>
              <a:rPr lang="ja-JP" altLang="ja-JP" sz="5400" b="1" dirty="0"/>
              <a:t>昭和初期大凶作を</a:t>
            </a:r>
            <a:br>
              <a:rPr lang="en-US" altLang="ja-JP" sz="5400" b="1" dirty="0"/>
            </a:br>
            <a:r>
              <a:rPr lang="ja-JP" altLang="en-US" sz="5400" b="1" dirty="0"/>
              <a:t>引き起こした</a:t>
            </a:r>
            <a:r>
              <a:rPr lang="ja-JP" altLang="ja-JP" sz="5400" b="1" dirty="0"/>
              <a:t>度重なる冷夏</a:t>
            </a:r>
            <a:br>
              <a:rPr lang="ja-JP" altLang="ja-JP" dirty="0"/>
            </a:br>
            <a:r>
              <a:rPr lang="en-US" altLang="ja-JP" sz="4000" b="1" dirty="0"/>
              <a:t>-</a:t>
            </a:r>
            <a:r>
              <a:rPr lang="ja-JP" altLang="ja-JP" sz="4000" b="1" dirty="0"/>
              <a:t>日本の動乱と異常気象</a:t>
            </a:r>
            <a:r>
              <a:rPr lang="en-US" altLang="ja-JP" sz="4000" b="1" dirty="0"/>
              <a:t>-</a:t>
            </a:r>
            <a:endParaRPr lang="ja-JP" altLang="en-US" sz="5400" b="1" dirty="0"/>
          </a:p>
        </p:txBody>
      </p:sp>
      <p:sp>
        <p:nvSpPr>
          <p:cNvPr id="3" name="サブタイトル 2"/>
          <p:cNvSpPr>
            <a:spLocks noGrp="1"/>
          </p:cNvSpPr>
          <p:nvPr>
            <p:ph type="subTitle" idx="1"/>
          </p:nvPr>
        </p:nvSpPr>
        <p:spPr>
          <a:xfrm>
            <a:off x="1143000" y="4343476"/>
            <a:ext cx="6858000" cy="1300141"/>
          </a:xfrm>
          <a:solidFill>
            <a:schemeClr val="bg1">
              <a:alpha val="70000"/>
            </a:schemeClr>
          </a:solidFill>
        </p:spPr>
        <p:txBody>
          <a:bodyPr>
            <a:normAutofit lnSpcReduction="10000"/>
          </a:bodyPr>
          <a:lstStyle/>
          <a:p>
            <a:r>
              <a:rPr lang="ja-JP" altLang="en-US" b="1" dirty="0"/>
              <a:t>気象・気候ダイナミクス研究室</a:t>
            </a:r>
            <a:endParaRPr lang="en-US" altLang="ja-JP" b="1" dirty="0"/>
          </a:p>
          <a:p>
            <a:r>
              <a:rPr lang="en-US" altLang="ja-JP" b="1" dirty="0"/>
              <a:t>B4</a:t>
            </a:r>
            <a:r>
              <a:rPr lang="ja-JP" altLang="en-US" b="1" dirty="0"/>
              <a:t>　</a:t>
            </a:r>
            <a:r>
              <a:rPr lang="en-US" altLang="ja-JP" b="1" dirty="0"/>
              <a:t>516344</a:t>
            </a:r>
            <a:r>
              <a:rPr lang="ja-JP" altLang="en-US" b="1" dirty="0"/>
              <a:t>　中西幸太郎</a:t>
            </a:r>
            <a:endParaRPr lang="en-US" altLang="ja-JP" b="1" dirty="0"/>
          </a:p>
          <a:p>
            <a:r>
              <a:rPr lang="ja-JP" altLang="en-US" b="1" dirty="0"/>
              <a:t>指導教員：</a:t>
            </a:r>
            <a:r>
              <a:rPr lang="ja-JP" altLang="ja-JP" b="1" dirty="0"/>
              <a:t>立花義裕</a:t>
            </a:r>
            <a:r>
              <a:rPr lang="ja-JP" altLang="en-US" b="1" dirty="0"/>
              <a:t>教授</a:t>
            </a:r>
          </a:p>
        </p:txBody>
      </p:sp>
      <p:sp>
        <p:nvSpPr>
          <p:cNvPr id="5" name="テキスト ボックス 4"/>
          <p:cNvSpPr txBox="1"/>
          <p:nvPr/>
        </p:nvSpPr>
        <p:spPr>
          <a:xfrm>
            <a:off x="-43542" y="6507352"/>
            <a:ext cx="4179349" cy="246221"/>
          </a:xfrm>
          <a:prstGeom prst="rect">
            <a:avLst/>
          </a:prstGeom>
          <a:noFill/>
        </p:spPr>
        <p:txBody>
          <a:bodyPr wrap="none" rtlCol="0">
            <a:spAutoFit/>
          </a:bodyPr>
          <a:lstStyle/>
          <a:p>
            <a:r>
              <a:rPr lang="ja-JP" altLang="en-US" sz="1000" dirty="0"/>
              <a:t>画像：ひたちなか市報より引用　</a:t>
            </a:r>
            <a:r>
              <a:rPr lang="en-US" altLang="ja-JP" sz="1000" dirty="0"/>
              <a:t>https://hitachinakacity.wordpress.com/</a:t>
            </a:r>
            <a:endParaRPr lang="ja-JP" altLang="en-US" sz="1000" dirty="0"/>
          </a:p>
        </p:txBody>
      </p:sp>
    </p:spTree>
    <p:extLst>
      <p:ext uri="{BB962C8B-B14F-4D97-AF65-F5344CB8AC3E}">
        <p14:creationId xmlns:p14="http://schemas.microsoft.com/office/powerpoint/2010/main" val="1986352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736DD10-C1BC-4185-BE7B-F2152ABC5A1E}"/>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2400" b="1" dirty="0"/>
              <a:t>結果：</a:t>
            </a:r>
            <a:r>
              <a:rPr lang="ja-JP" altLang="en-US" sz="2400" b="1" u="sng" dirty="0"/>
              <a:t>積算日射量</a:t>
            </a:r>
            <a:r>
              <a:rPr lang="en-US" altLang="ja-JP" u="sng" dirty="0"/>
              <a:t>…</a:t>
            </a:r>
            <a:r>
              <a:rPr lang="ja-JP" altLang="en-US" u="sng" dirty="0"/>
              <a:t>積算日射量と収穫量は正の相関</a:t>
            </a:r>
            <a:endParaRPr kumimoji="1" lang="ja-JP" altLang="en-US" sz="2400" dirty="0"/>
          </a:p>
        </p:txBody>
      </p:sp>
      <p:sp>
        <p:nvSpPr>
          <p:cNvPr id="25" name="テキスト ボックス 24">
            <a:extLst>
              <a:ext uri="{FF2B5EF4-FFF2-40B4-BE49-F238E27FC236}">
                <a16:creationId xmlns:a16="http://schemas.microsoft.com/office/drawing/2014/main" id="{22D79174-624E-4302-BD6F-19637E309101}"/>
              </a:ext>
            </a:extLst>
          </p:cNvPr>
          <p:cNvSpPr txBox="1"/>
          <p:nvPr/>
        </p:nvSpPr>
        <p:spPr>
          <a:xfrm>
            <a:off x="3826290" y="4848610"/>
            <a:ext cx="4887291" cy="769441"/>
          </a:xfrm>
          <a:prstGeom prst="rect">
            <a:avLst/>
          </a:prstGeom>
          <a:solidFill>
            <a:srgbClr val="FFC000"/>
          </a:solidFill>
        </p:spPr>
        <p:txBody>
          <a:bodyPr wrap="square" rtlCol="0">
            <a:spAutoFit/>
          </a:bodyPr>
          <a:lstStyle/>
          <a:p>
            <a:r>
              <a:rPr lang="ja-JP" altLang="en-US" sz="2000" b="1" dirty="0"/>
              <a:t>凶作年は、他年と比べても</a:t>
            </a:r>
            <a:r>
              <a:rPr lang="en-US" altLang="ja-JP" sz="2400" b="1" dirty="0">
                <a:solidFill>
                  <a:srgbClr val="FF0000"/>
                </a:solidFill>
                <a:latin typeface="Times New Roman" panose="02020603050405020304" pitchFamily="18" charset="0"/>
                <a:cs typeface="Times New Roman" panose="02020603050405020304" pitchFamily="18" charset="0"/>
              </a:rPr>
              <a:t>20~30</a:t>
            </a:r>
            <a:r>
              <a:rPr lang="en-US" altLang="ja-JP" sz="2400" b="1" dirty="0">
                <a:solidFill>
                  <a:srgbClr val="FF0000"/>
                </a:solidFill>
              </a:rPr>
              <a:t>%</a:t>
            </a:r>
            <a:r>
              <a:rPr lang="ja-JP" altLang="en-US" sz="2000" b="1" dirty="0"/>
              <a:t>ほど</a:t>
            </a:r>
            <a:endParaRPr lang="en-US" altLang="ja-JP" sz="2000" b="1" dirty="0"/>
          </a:p>
          <a:p>
            <a:r>
              <a:rPr lang="ja-JP" altLang="en-US" sz="2000" b="1" dirty="0"/>
              <a:t>日射時間が少ない。</a:t>
            </a:r>
            <a:endParaRPr lang="en-US" altLang="ja-JP" sz="2000" b="1" dirty="0"/>
          </a:p>
        </p:txBody>
      </p:sp>
      <p:sp>
        <p:nvSpPr>
          <p:cNvPr id="61" name="テキスト ボックス 60">
            <a:extLst>
              <a:ext uri="{FF2B5EF4-FFF2-40B4-BE49-F238E27FC236}">
                <a16:creationId xmlns:a16="http://schemas.microsoft.com/office/drawing/2014/main" id="{F43F9DE8-6AA9-4DE1-AA8B-4AB7E7C69A61}"/>
              </a:ext>
            </a:extLst>
          </p:cNvPr>
          <p:cNvSpPr txBox="1"/>
          <p:nvPr/>
        </p:nvSpPr>
        <p:spPr>
          <a:xfrm>
            <a:off x="8495403"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8/16</a:t>
            </a:r>
            <a:endParaRPr lang="ja-JP" altLang="en-US" dirty="0">
              <a:solidFill>
                <a:schemeClr val="bg1"/>
              </a:solidFill>
            </a:endParaRPr>
          </a:p>
        </p:txBody>
      </p:sp>
      <p:sp>
        <p:nvSpPr>
          <p:cNvPr id="57" name="テキスト ボックス 56">
            <a:extLst>
              <a:ext uri="{FF2B5EF4-FFF2-40B4-BE49-F238E27FC236}">
                <a16:creationId xmlns:a16="http://schemas.microsoft.com/office/drawing/2014/main" id="{1DBA006A-7379-4824-B6E0-30D7E95DCB7F}"/>
              </a:ext>
            </a:extLst>
          </p:cNvPr>
          <p:cNvSpPr txBox="1"/>
          <p:nvPr/>
        </p:nvSpPr>
        <p:spPr>
          <a:xfrm>
            <a:off x="650314" y="2189023"/>
            <a:ext cx="1319032" cy="523220"/>
          </a:xfrm>
          <a:prstGeom prst="rect">
            <a:avLst/>
          </a:prstGeom>
          <a:noFill/>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E139.5~E141.5</a:t>
            </a:r>
          </a:p>
          <a:p>
            <a:r>
              <a:rPr kumimoji="1" lang="en-US" altLang="ja-JP" sz="1400" dirty="0">
                <a:solidFill>
                  <a:schemeClr val="bg1"/>
                </a:solidFill>
                <a:latin typeface="Times New Roman" panose="02020603050405020304" pitchFamily="18" charset="0"/>
                <a:cs typeface="Times New Roman" panose="02020603050405020304" pitchFamily="18" charset="0"/>
              </a:rPr>
              <a:t>N37~N41.5</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grpSp>
        <p:nvGrpSpPr>
          <p:cNvPr id="152" name="グループ化 151">
            <a:extLst>
              <a:ext uri="{FF2B5EF4-FFF2-40B4-BE49-F238E27FC236}">
                <a16:creationId xmlns:a16="http://schemas.microsoft.com/office/drawing/2014/main" id="{33B4F093-AFC5-4EF1-8E48-1E61A06EE10D}"/>
              </a:ext>
            </a:extLst>
          </p:cNvPr>
          <p:cNvGrpSpPr/>
          <p:nvPr/>
        </p:nvGrpSpPr>
        <p:grpSpPr>
          <a:xfrm>
            <a:off x="-56934" y="460237"/>
            <a:ext cx="2085908" cy="2816722"/>
            <a:chOff x="3436048" y="2449939"/>
            <a:chExt cx="2849352" cy="3847645"/>
          </a:xfrm>
        </p:grpSpPr>
        <p:grpSp>
          <p:nvGrpSpPr>
            <p:cNvPr id="153" name="グループ化 152">
              <a:extLst>
                <a:ext uri="{FF2B5EF4-FFF2-40B4-BE49-F238E27FC236}">
                  <a16:creationId xmlns:a16="http://schemas.microsoft.com/office/drawing/2014/main" id="{512C2030-709D-45EA-AB77-A83E3B68BAD3}"/>
                </a:ext>
              </a:extLst>
            </p:cNvPr>
            <p:cNvGrpSpPr/>
            <p:nvPr/>
          </p:nvGrpSpPr>
          <p:grpSpPr>
            <a:xfrm>
              <a:off x="3436048" y="2449939"/>
              <a:ext cx="2849352" cy="3847645"/>
              <a:chOff x="6557317" y="542008"/>
              <a:chExt cx="2849352" cy="3847645"/>
            </a:xfrm>
          </p:grpSpPr>
          <p:grpSp>
            <p:nvGrpSpPr>
              <p:cNvPr id="155" name="グループ化 154">
                <a:extLst>
                  <a:ext uri="{FF2B5EF4-FFF2-40B4-BE49-F238E27FC236}">
                    <a16:creationId xmlns:a16="http://schemas.microsoft.com/office/drawing/2014/main" id="{84D4B0B1-24C6-4481-9811-D1A422F4ED04}"/>
                  </a:ext>
                </a:extLst>
              </p:cNvPr>
              <p:cNvGrpSpPr/>
              <p:nvPr/>
            </p:nvGrpSpPr>
            <p:grpSpPr>
              <a:xfrm>
                <a:off x="6579531" y="883344"/>
                <a:ext cx="2323707" cy="3506309"/>
                <a:chOff x="6330243" y="826137"/>
                <a:chExt cx="2323707" cy="3506309"/>
              </a:xfrm>
            </p:grpSpPr>
            <p:grpSp>
              <p:nvGrpSpPr>
                <p:cNvPr id="157" name="グループ化 156">
                  <a:extLst>
                    <a:ext uri="{FF2B5EF4-FFF2-40B4-BE49-F238E27FC236}">
                      <a16:creationId xmlns:a16="http://schemas.microsoft.com/office/drawing/2014/main" id="{DF061D47-AC5F-4035-BAA2-ACD8DEB0054B}"/>
                    </a:ext>
                  </a:extLst>
                </p:cNvPr>
                <p:cNvGrpSpPr/>
                <p:nvPr/>
              </p:nvGrpSpPr>
              <p:grpSpPr>
                <a:xfrm>
                  <a:off x="6330243" y="826137"/>
                  <a:ext cx="2323707" cy="3506309"/>
                  <a:chOff x="6238933" y="580954"/>
                  <a:chExt cx="2545469" cy="3840932"/>
                </a:xfrm>
              </p:grpSpPr>
              <p:pic>
                <p:nvPicPr>
                  <p:cNvPr id="170" name="図 169">
                    <a:extLst>
                      <a:ext uri="{FF2B5EF4-FFF2-40B4-BE49-F238E27FC236}">
                        <a16:creationId xmlns:a16="http://schemas.microsoft.com/office/drawing/2014/main" id="{C0BB8BE2-B43C-43C7-AE53-6D667BD6591E}"/>
                      </a:ext>
                    </a:extLst>
                  </p:cNvPr>
                  <p:cNvPicPr>
                    <a:picLocks noChangeAspect="1"/>
                  </p:cNvPicPr>
                  <p:nvPr/>
                </p:nvPicPr>
                <p:blipFill rotWithShape="1">
                  <a:blip r:embed="rId3">
                    <a:extLst>
                      <a:ext uri="{28A0092B-C50C-407E-A947-70E740481C1C}">
                        <a14:useLocalDpi xmlns:a14="http://schemas.microsoft.com/office/drawing/2010/main" val="0"/>
                      </a:ext>
                    </a:extLst>
                  </a:blip>
                  <a:srcRect l="36254" r="1" b="1306"/>
                  <a:stretch/>
                </p:blipFill>
                <p:spPr>
                  <a:xfrm>
                    <a:off x="6528762" y="580954"/>
                    <a:ext cx="2255640" cy="3492291"/>
                  </a:xfrm>
                  <a:prstGeom prst="rect">
                    <a:avLst/>
                  </a:prstGeom>
                </p:spPr>
              </p:pic>
              <p:sp>
                <p:nvSpPr>
                  <p:cNvPr id="171" name="正方形/長方形 170">
                    <a:extLst>
                      <a:ext uri="{FF2B5EF4-FFF2-40B4-BE49-F238E27FC236}">
                        <a16:creationId xmlns:a16="http://schemas.microsoft.com/office/drawing/2014/main" id="{A88A1FD5-E7E8-417C-80A4-47455D7E0488}"/>
                      </a:ext>
                    </a:extLst>
                  </p:cNvPr>
                  <p:cNvSpPr/>
                  <p:nvPr/>
                </p:nvSpPr>
                <p:spPr>
                  <a:xfrm>
                    <a:off x="6238933" y="4175665"/>
                    <a:ext cx="1555234" cy="246221"/>
                  </a:xfrm>
                  <a:prstGeom prst="rect">
                    <a:avLst/>
                  </a:prstGeom>
                </p:spPr>
                <p:txBody>
                  <a:bodyPr wrap="none">
                    <a:spAutoFit/>
                  </a:bodyPr>
                  <a:lstStyle/>
                  <a:p>
                    <a:r>
                      <a:rPr lang="ja-JP" altLang="en-US" sz="1000" dirty="0"/>
                      <a:t>http://www.sekaichizu.jp/</a:t>
                    </a:r>
                  </a:p>
                </p:txBody>
              </p:sp>
            </p:grpSp>
            <p:sp>
              <p:nvSpPr>
                <p:cNvPr id="158" name="正方形/長方形 157">
                  <a:extLst>
                    <a:ext uri="{FF2B5EF4-FFF2-40B4-BE49-F238E27FC236}">
                      <a16:creationId xmlns:a16="http://schemas.microsoft.com/office/drawing/2014/main" id="{EE03D19B-269D-4B9C-934E-00E9834A0D48}"/>
                    </a:ext>
                  </a:extLst>
                </p:cNvPr>
                <p:cNvSpPr/>
                <p:nvPr/>
              </p:nvSpPr>
              <p:spPr>
                <a:xfrm>
                  <a:off x="7808943" y="1472533"/>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1950DEE9-DF1D-4B7C-8456-C2D7D10CE811}"/>
                    </a:ext>
                  </a:extLst>
                </p:cNvPr>
                <p:cNvSpPr/>
                <p:nvPr/>
              </p:nvSpPr>
              <p:spPr>
                <a:xfrm>
                  <a:off x="7449061" y="1349700"/>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79FEEB7C-6DDE-43CF-97A0-6C9ED44F90C5}"/>
                    </a:ext>
                  </a:extLst>
                </p:cNvPr>
                <p:cNvSpPr/>
                <p:nvPr/>
              </p:nvSpPr>
              <p:spPr>
                <a:xfrm>
                  <a:off x="7072220" y="1413867"/>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a:extLst>
                    <a:ext uri="{FF2B5EF4-FFF2-40B4-BE49-F238E27FC236}">
                      <a16:creationId xmlns:a16="http://schemas.microsoft.com/office/drawing/2014/main" id="{CDC23B46-CF3C-4A9B-AF5D-09E2B0981069}"/>
                    </a:ext>
                  </a:extLst>
                </p:cNvPr>
                <p:cNvSpPr/>
                <p:nvPr/>
              </p:nvSpPr>
              <p:spPr>
                <a:xfrm>
                  <a:off x="7699761" y="2035227"/>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2" name="正方形/長方形 161">
                  <a:extLst>
                    <a:ext uri="{FF2B5EF4-FFF2-40B4-BE49-F238E27FC236}">
                      <a16:creationId xmlns:a16="http://schemas.microsoft.com/office/drawing/2014/main" id="{F71C8FE6-823F-4DAB-8B7F-8D02F71D8517}"/>
                    </a:ext>
                  </a:extLst>
                </p:cNvPr>
                <p:cNvSpPr/>
                <p:nvPr/>
              </p:nvSpPr>
              <p:spPr>
                <a:xfrm>
                  <a:off x="8076602" y="208619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3" name="正方形/長方形 162">
                  <a:extLst>
                    <a:ext uri="{FF2B5EF4-FFF2-40B4-BE49-F238E27FC236}">
                      <a16:creationId xmlns:a16="http://schemas.microsoft.com/office/drawing/2014/main" id="{3583C76F-E4AD-47AA-9585-E88663BB0902}"/>
                    </a:ext>
                  </a:extLst>
                </p:cNvPr>
                <p:cNvSpPr/>
                <p:nvPr/>
              </p:nvSpPr>
              <p:spPr>
                <a:xfrm>
                  <a:off x="6963038" y="2569351"/>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4" name="正方形/長方形 163">
                  <a:extLst>
                    <a:ext uri="{FF2B5EF4-FFF2-40B4-BE49-F238E27FC236}">
                      <a16:creationId xmlns:a16="http://schemas.microsoft.com/office/drawing/2014/main" id="{F89D4167-F684-4E36-98D8-42DDCA870042}"/>
                    </a:ext>
                  </a:extLst>
                </p:cNvPr>
                <p:cNvSpPr/>
                <p:nvPr/>
              </p:nvSpPr>
              <p:spPr>
                <a:xfrm>
                  <a:off x="7104094" y="1957861"/>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正方形/長方形 164">
                  <a:extLst>
                    <a:ext uri="{FF2B5EF4-FFF2-40B4-BE49-F238E27FC236}">
                      <a16:creationId xmlns:a16="http://schemas.microsoft.com/office/drawing/2014/main" id="{50A737C2-CD1C-4517-8BD9-A3E8146CBAA7}"/>
                    </a:ext>
                  </a:extLst>
                </p:cNvPr>
                <p:cNvSpPr/>
                <p:nvPr/>
              </p:nvSpPr>
              <p:spPr>
                <a:xfrm>
                  <a:off x="7181402"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6" name="正方形/長方形 165">
                  <a:extLst>
                    <a:ext uri="{FF2B5EF4-FFF2-40B4-BE49-F238E27FC236}">
                      <a16:creationId xmlns:a16="http://schemas.microsoft.com/office/drawing/2014/main" id="{221FC892-5928-48B4-9032-335F77A0C74F}"/>
                    </a:ext>
                  </a:extLst>
                </p:cNvPr>
                <p:cNvSpPr/>
                <p:nvPr/>
              </p:nvSpPr>
              <p:spPr>
                <a:xfrm>
                  <a:off x="7782516" y="2813594"/>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7" name="正方形/長方形 166">
                  <a:extLst>
                    <a:ext uri="{FF2B5EF4-FFF2-40B4-BE49-F238E27FC236}">
                      <a16:creationId xmlns:a16="http://schemas.microsoft.com/office/drawing/2014/main" id="{61E01316-F730-4193-B5A0-789163C82E12}"/>
                    </a:ext>
                  </a:extLst>
                </p:cNvPr>
                <p:cNvSpPr/>
                <p:nvPr/>
              </p:nvSpPr>
              <p:spPr>
                <a:xfrm>
                  <a:off x="7590579"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8" name="正方形/長方形 167">
                  <a:extLst>
                    <a:ext uri="{FF2B5EF4-FFF2-40B4-BE49-F238E27FC236}">
                      <a16:creationId xmlns:a16="http://schemas.microsoft.com/office/drawing/2014/main" id="{45D0CD9A-6170-4C51-A51C-FA89D1D78D09}"/>
                    </a:ext>
                  </a:extLst>
                </p:cNvPr>
                <p:cNvSpPr/>
                <p:nvPr/>
              </p:nvSpPr>
              <p:spPr>
                <a:xfrm>
                  <a:off x="7290584" y="343340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正方形/長方形 168">
                  <a:extLst>
                    <a:ext uri="{FF2B5EF4-FFF2-40B4-BE49-F238E27FC236}">
                      <a16:creationId xmlns:a16="http://schemas.microsoft.com/office/drawing/2014/main" id="{E1A6D5E2-40A0-4FF0-AE9D-6AC658DE550D}"/>
                    </a:ext>
                  </a:extLst>
                </p:cNvPr>
                <p:cNvSpPr/>
                <p:nvPr/>
              </p:nvSpPr>
              <p:spPr>
                <a:xfrm>
                  <a:off x="7355695" y="3817745"/>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56" name="テキスト ボックス 155">
                <a:extLst>
                  <a:ext uri="{FF2B5EF4-FFF2-40B4-BE49-F238E27FC236}">
                    <a16:creationId xmlns:a16="http://schemas.microsoft.com/office/drawing/2014/main" id="{E32A8C10-2CDB-49E5-97E6-96F3247476BB}"/>
                  </a:ext>
                </a:extLst>
              </p:cNvPr>
              <p:cNvSpPr txBox="1"/>
              <p:nvPr/>
            </p:nvSpPr>
            <p:spPr>
              <a:xfrm>
                <a:off x="6557317" y="542008"/>
                <a:ext cx="2849352" cy="391568"/>
              </a:xfrm>
              <a:prstGeom prst="rect">
                <a:avLst/>
              </a:prstGeom>
              <a:noFill/>
            </p:spPr>
            <p:txBody>
              <a:bodyPr wrap="square" rtlCol="0">
                <a:spAutoFit/>
              </a:bodyPr>
              <a:lstStyle/>
              <a:p>
                <a:r>
                  <a:rPr kumimoji="1" lang="ja-JP" altLang="en-US" sz="1400" dirty="0"/>
                  <a:t>当時の日射時間観測点</a:t>
                </a:r>
              </a:p>
            </p:txBody>
          </p:sp>
        </p:grpSp>
        <p:sp>
          <p:nvSpPr>
            <p:cNvPr id="154" name="正方形/長方形 153">
              <a:extLst>
                <a:ext uri="{FF2B5EF4-FFF2-40B4-BE49-F238E27FC236}">
                  <a16:creationId xmlns:a16="http://schemas.microsoft.com/office/drawing/2014/main" id="{2FA95EAA-2441-42CF-BAA8-09A6ED72D304}"/>
                </a:ext>
              </a:extLst>
            </p:cNvPr>
            <p:cNvSpPr/>
            <p:nvPr/>
          </p:nvSpPr>
          <p:spPr>
            <a:xfrm>
              <a:off x="4768824" y="2992054"/>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9" name="正方形/長方形 68">
            <a:extLst>
              <a:ext uri="{FF2B5EF4-FFF2-40B4-BE49-F238E27FC236}">
                <a16:creationId xmlns:a16="http://schemas.microsoft.com/office/drawing/2014/main" id="{BD8E0F7A-ECA6-49A2-838A-40326C973AF9}"/>
              </a:ext>
            </a:extLst>
          </p:cNvPr>
          <p:cNvSpPr/>
          <p:nvPr/>
        </p:nvSpPr>
        <p:spPr>
          <a:xfrm>
            <a:off x="3173564" y="4092076"/>
            <a:ext cx="2268707" cy="400110"/>
          </a:xfrm>
          <a:prstGeom prst="rect">
            <a:avLst/>
          </a:prstGeom>
        </p:spPr>
        <p:txBody>
          <a:bodyPr wrap="square">
            <a:spAutoFit/>
          </a:bodyPr>
          <a:lstStyle/>
          <a:p>
            <a:r>
              <a:rPr lang="ja-JP" altLang="en-US" sz="1600" dirty="0"/>
              <a:t>相関係数　</a:t>
            </a:r>
            <a:r>
              <a:rPr lang="en-US" altLang="ja-JP" sz="2000" dirty="0"/>
              <a:t>0.61</a:t>
            </a:r>
            <a:endParaRPr lang="en-US" altLang="ja-JP" sz="2400" dirty="0"/>
          </a:p>
        </p:txBody>
      </p:sp>
      <p:sp>
        <p:nvSpPr>
          <p:cNvPr id="75" name="テキスト ボックス 74">
            <a:extLst>
              <a:ext uri="{FF2B5EF4-FFF2-40B4-BE49-F238E27FC236}">
                <a16:creationId xmlns:a16="http://schemas.microsoft.com/office/drawing/2014/main" id="{2D05CE56-9CBC-4E90-B8E4-3CB024352D2D}"/>
              </a:ext>
            </a:extLst>
          </p:cNvPr>
          <p:cNvSpPr txBox="1"/>
          <p:nvPr/>
        </p:nvSpPr>
        <p:spPr>
          <a:xfrm>
            <a:off x="5211608" y="4077565"/>
            <a:ext cx="4151191" cy="400110"/>
          </a:xfrm>
          <a:prstGeom prst="rect">
            <a:avLst/>
          </a:prstGeom>
          <a:noFill/>
        </p:spPr>
        <p:txBody>
          <a:bodyPr wrap="square" rtlCol="0">
            <a:spAutoFit/>
          </a:bodyPr>
          <a:lstStyle/>
          <a:p>
            <a:r>
              <a:rPr kumimoji="1" lang="ja-JP" altLang="en-US" sz="1600" dirty="0"/>
              <a:t>凶作年 </a:t>
            </a:r>
            <a:r>
              <a:rPr kumimoji="1" lang="en-US" altLang="ja-JP" sz="2000" b="1" dirty="0">
                <a:solidFill>
                  <a:srgbClr val="00B0F0"/>
                </a:solidFill>
                <a:latin typeface="Times New Roman" panose="02020603050405020304" pitchFamily="18" charset="0"/>
                <a:cs typeface="Times New Roman" panose="02020603050405020304" pitchFamily="18" charset="0"/>
              </a:rPr>
              <a:t>128.8hr</a:t>
            </a:r>
            <a:r>
              <a:rPr kumimoji="1" lang="ja-JP" altLang="en-US" sz="2000" b="1" dirty="0">
                <a:solidFill>
                  <a:srgbClr val="00B0F0"/>
                </a:solidFill>
                <a:latin typeface="Times New Roman" panose="02020603050405020304" pitchFamily="18" charset="0"/>
                <a:cs typeface="Times New Roman" panose="02020603050405020304" pitchFamily="18" charset="0"/>
              </a:rPr>
              <a:t>　　</a:t>
            </a:r>
            <a:r>
              <a:rPr kumimoji="1" lang="ja-JP" altLang="en-US" sz="1600" dirty="0">
                <a:latin typeface="Times New Roman" panose="02020603050405020304" pitchFamily="18" charset="0"/>
                <a:cs typeface="Times New Roman" panose="02020603050405020304" pitchFamily="18" charset="0"/>
              </a:rPr>
              <a:t>豊作年 </a:t>
            </a:r>
            <a:r>
              <a:rPr kumimoji="1" lang="en-US" altLang="ja-JP" sz="2000" b="1" dirty="0">
                <a:solidFill>
                  <a:schemeClr val="accent2"/>
                </a:solidFill>
                <a:latin typeface="Times New Roman" panose="02020603050405020304" pitchFamily="18" charset="0"/>
                <a:cs typeface="Times New Roman" panose="02020603050405020304" pitchFamily="18" charset="0"/>
              </a:rPr>
              <a:t>180.0hr</a:t>
            </a:r>
            <a:endParaRPr kumimoji="1" lang="ja-JP" altLang="en-US" sz="2000" b="1" dirty="0">
              <a:solidFill>
                <a:schemeClr val="accent2"/>
              </a:solidFill>
              <a:latin typeface="Times New Roman" panose="02020603050405020304" pitchFamily="18" charset="0"/>
              <a:cs typeface="Times New Roman" panose="02020603050405020304" pitchFamily="18" charset="0"/>
            </a:endParaRPr>
          </a:p>
        </p:txBody>
      </p:sp>
      <p:grpSp>
        <p:nvGrpSpPr>
          <p:cNvPr id="6" name="グループ化 5">
            <a:extLst>
              <a:ext uri="{FF2B5EF4-FFF2-40B4-BE49-F238E27FC236}">
                <a16:creationId xmlns:a16="http://schemas.microsoft.com/office/drawing/2014/main" id="{D100E8C6-F6EF-4657-8E9A-4699596A6F2D}"/>
              </a:ext>
            </a:extLst>
          </p:cNvPr>
          <p:cNvGrpSpPr/>
          <p:nvPr/>
        </p:nvGrpSpPr>
        <p:grpSpPr>
          <a:xfrm>
            <a:off x="1721013" y="471681"/>
            <a:ext cx="7504077" cy="3673012"/>
            <a:chOff x="1851332" y="262247"/>
            <a:chExt cx="6453418" cy="3158747"/>
          </a:xfrm>
        </p:grpSpPr>
        <p:pic>
          <p:nvPicPr>
            <p:cNvPr id="64" name="図 63">
              <a:extLst>
                <a:ext uri="{FF2B5EF4-FFF2-40B4-BE49-F238E27FC236}">
                  <a16:creationId xmlns:a16="http://schemas.microsoft.com/office/drawing/2014/main" id="{7DD9A8F3-1571-486A-8BA6-AE17FAF9E888}"/>
                </a:ext>
              </a:extLst>
            </p:cNvPr>
            <p:cNvPicPr>
              <a:picLocks noChangeAspect="1"/>
            </p:cNvPicPr>
            <p:nvPr/>
          </p:nvPicPr>
          <p:blipFill rotWithShape="1">
            <a:blip r:embed="rId4"/>
            <a:srcRect r="634" b="21022"/>
            <a:stretch/>
          </p:blipFill>
          <p:spPr>
            <a:xfrm>
              <a:off x="1851332" y="511533"/>
              <a:ext cx="6255540" cy="2523346"/>
            </a:xfrm>
            <a:prstGeom prst="rect">
              <a:avLst/>
            </a:prstGeom>
          </p:spPr>
        </p:pic>
        <p:sp>
          <p:nvSpPr>
            <p:cNvPr id="65" name="テキスト ボックス 64">
              <a:extLst>
                <a:ext uri="{FF2B5EF4-FFF2-40B4-BE49-F238E27FC236}">
                  <a16:creationId xmlns:a16="http://schemas.microsoft.com/office/drawing/2014/main" id="{0AEFFB82-7F8C-4560-AC66-943A22B99E20}"/>
                </a:ext>
              </a:extLst>
            </p:cNvPr>
            <p:cNvSpPr txBox="1"/>
            <p:nvPr/>
          </p:nvSpPr>
          <p:spPr>
            <a:xfrm>
              <a:off x="1961614" y="578313"/>
              <a:ext cx="972398" cy="369332"/>
            </a:xfrm>
            <a:prstGeom prst="rect">
              <a:avLst/>
            </a:prstGeom>
            <a:noFill/>
          </p:spPr>
          <p:txBody>
            <a:bodyPr wrap="square" rtlCol="0">
              <a:spAutoFit/>
            </a:bodyPr>
            <a:lstStyle/>
            <a:p>
              <a:r>
                <a:rPr kumimoji="1" lang="en-US" altLang="ja-JP" b="1" dirty="0" err="1">
                  <a:latin typeface="Times New Roman" panose="02020603050405020304" pitchFamily="18" charset="0"/>
                  <a:cs typeface="Times New Roman" panose="02020603050405020304" pitchFamily="18" charset="0"/>
                </a:rPr>
                <a:t>hr</a:t>
              </a:r>
              <a:endParaRPr kumimoji="1" lang="ja-JP" altLang="en-US" b="1" dirty="0">
                <a:latin typeface="Times New Roman" panose="02020603050405020304" pitchFamily="18" charset="0"/>
                <a:cs typeface="Times New Roman" panose="02020603050405020304" pitchFamily="18" charset="0"/>
              </a:endParaRPr>
            </a:p>
          </p:txBody>
        </p:sp>
        <p:sp>
          <p:nvSpPr>
            <p:cNvPr id="66" name="テキスト ボックス 65">
              <a:extLst>
                <a:ext uri="{FF2B5EF4-FFF2-40B4-BE49-F238E27FC236}">
                  <a16:creationId xmlns:a16="http://schemas.microsoft.com/office/drawing/2014/main" id="{DE53964A-74E7-462A-9802-9E12FB39AB4E}"/>
                </a:ext>
              </a:extLst>
            </p:cNvPr>
            <p:cNvSpPr txBox="1"/>
            <p:nvPr/>
          </p:nvSpPr>
          <p:spPr>
            <a:xfrm>
              <a:off x="2489009" y="502102"/>
              <a:ext cx="895531" cy="369332"/>
            </a:xfrm>
            <a:prstGeom prst="rect">
              <a:avLst/>
            </a:prstGeom>
            <a:noFill/>
          </p:spPr>
          <p:txBody>
            <a:bodyPr wrap="square" rtlCol="0">
              <a:spAutoFit/>
            </a:bodyPr>
            <a:lstStyle/>
            <a:p>
              <a:r>
                <a:rPr kumimoji="1" lang="ja-JP" altLang="en-US" dirty="0"/>
                <a:t>観測値</a:t>
              </a:r>
              <a:endParaRPr kumimoji="1" lang="en-US" altLang="ja-JP" dirty="0"/>
            </a:p>
          </p:txBody>
        </p:sp>
        <p:pic>
          <p:nvPicPr>
            <p:cNvPr id="67" name="図 66">
              <a:extLst>
                <a:ext uri="{FF2B5EF4-FFF2-40B4-BE49-F238E27FC236}">
                  <a16:creationId xmlns:a16="http://schemas.microsoft.com/office/drawing/2014/main" id="{2AAB566F-91D8-49AA-BF78-4C024B6BC024}"/>
                </a:ext>
              </a:extLst>
            </p:cNvPr>
            <p:cNvPicPr>
              <a:picLocks noChangeAspect="1"/>
            </p:cNvPicPr>
            <p:nvPr/>
          </p:nvPicPr>
          <p:blipFill>
            <a:blip r:embed="rId5"/>
            <a:stretch>
              <a:fillRect/>
            </a:stretch>
          </p:blipFill>
          <p:spPr>
            <a:xfrm>
              <a:off x="5058604" y="933856"/>
              <a:ext cx="2663401" cy="287935"/>
            </a:xfrm>
            <a:prstGeom prst="rect">
              <a:avLst/>
            </a:prstGeom>
          </p:spPr>
        </p:pic>
        <p:sp>
          <p:nvSpPr>
            <p:cNvPr id="68" name="テキスト ボックス 67">
              <a:extLst>
                <a:ext uri="{FF2B5EF4-FFF2-40B4-BE49-F238E27FC236}">
                  <a16:creationId xmlns:a16="http://schemas.microsoft.com/office/drawing/2014/main" id="{B0924756-824E-488E-8329-E0ACDFE3770A}"/>
                </a:ext>
              </a:extLst>
            </p:cNvPr>
            <p:cNvSpPr txBox="1"/>
            <p:nvPr/>
          </p:nvSpPr>
          <p:spPr>
            <a:xfrm>
              <a:off x="7933498" y="262247"/>
              <a:ext cx="371252" cy="684443"/>
            </a:xfrm>
            <a:prstGeom prst="rect">
              <a:avLst/>
            </a:prstGeom>
            <a:noFill/>
          </p:spPr>
          <p:txBody>
            <a:bodyPr wrap="square" lIns="0" tIns="0" rIns="0" bIns="0" rtlCol="0">
              <a:spAutoFit/>
            </a:bodyPr>
            <a:lstStyle/>
            <a:p>
              <a:r>
                <a:rPr kumimoji="1" lang="en-US" altLang="ja-JP" dirty="0"/>
                <a:t>	</a:t>
              </a:r>
              <a:r>
                <a:rPr kumimoji="1" lang="en-US" altLang="ja-JP" sz="2800" b="1" dirty="0"/>
                <a:t>t</a:t>
              </a:r>
              <a:endParaRPr kumimoji="1" lang="ja-JP" altLang="en-US" dirty="0"/>
            </a:p>
          </p:txBody>
        </p:sp>
        <p:pic>
          <p:nvPicPr>
            <p:cNvPr id="76" name="図 75">
              <a:extLst>
                <a:ext uri="{FF2B5EF4-FFF2-40B4-BE49-F238E27FC236}">
                  <a16:creationId xmlns:a16="http://schemas.microsoft.com/office/drawing/2014/main" id="{7546E37F-AA97-43D1-A214-FF54D05D682F}"/>
                </a:ext>
              </a:extLst>
            </p:cNvPr>
            <p:cNvPicPr>
              <a:picLocks noChangeAspect="1"/>
            </p:cNvPicPr>
            <p:nvPr/>
          </p:nvPicPr>
          <p:blipFill>
            <a:blip r:embed="rId6"/>
            <a:stretch>
              <a:fillRect/>
            </a:stretch>
          </p:blipFill>
          <p:spPr>
            <a:xfrm>
              <a:off x="2151991" y="2860113"/>
              <a:ext cx="5799843" cy="560881"/>
            </a:xfrm>
            <a:prstGeom prst="rect">
              <a:avLst/>
            </a:prstGeom>
          </p:spPr>
        </p:pic>
      </p:grpSp>
      <p:sp>
        <p:nvSpPr>
          <p:cNvPr id="12" name="テキスト ボックス 11">
            <a:extLst>
              <a:ext uri="{FF2B5EF4-FFF2-40B4-BE49-F238E27FC236}">
                <a16:creationId xmlns:a16="http://schemas.microsoft.com/office/drawing/2014/main" id="{724809DB-6D4C-4A6A-B976-0B40A5B99321}"/>
              </a:ext>
            </a:extLst>
          </p:cNvPr>
          <p:cNvSpPr txBox="1"/>
          <p:nvPr/>
        </p:nvSpPr>
        <p:spPr>
          <a:xfrm>
            <a:off x="3725897" y="5919545"/>
            <a:ext cx="5256779" cy="646331"/>
          </a:xfrm>
          <a:prstGeom prst="rect">
            <a:avLst/>
          </a:prstGeom>
          <a:noFill/>
        </p:spPr>
        <p:txBody>
          <a:bodyPr wrap="square" rtlCol="0">
            <a:spAutoFit/>
          </a:bodyPr>
          <a:lstStyle/>
          <a:p>
            <a:r>
              <a:rPr kumimoji="1" lang="ja-JP" altLang="en-US" dirty="0"/>
              <a:t>一般的に、凶作をもたらす冷夏は、</a:t>
            </a:r>
            <a:endParaRPr kumimoji="1" lang="en-US" altLang="ja-JP" dirty="0"/>
          </a:p>
          <a:p>
            <a:r>
              <a:rPr kumimoji="1" lang="ja-JP" altLang="en-US" dirty="0"/>
              <a:t>やませが原因であるとされている。ト蔵（</a:t>
            </a:r>
            <a:r>
              <a:rPr kumimoji="1" lang="en-US" altLang="ja-JP" dirty="0"/>
              <a:t>1998</a:t>
            </a:r>
            <a:r>
              <a:rPr kumimoji="1" lang="ja-JP" altLang="en-US" dirty="0"/>
              <a:t>）</a:t>
            </a:r>
          </a:p>
        </p:txBody>
      </p:sp>
      <p:sp>
        <p:nvSpPr>
          <p:cNvPr id="36" name="テキスト ボックス 35">
            <a:extLst>
              <a:ext uri="{FF2B5EF4-FFF2-40B4-BE49-F238E27FC236}">
                <a16:creationId xmlns:a16="http://schemas.microsoft.com/office/drawing/2014/main" id="{483EEFB2-DBD4-4C73-935E-8C93C04809E3}"/>
              </a:ext>
            </a:extLst>
          </p:cNvPr>
          <p:cNvSpPr txBox="1"/>
          <p:nvPr/>
        </p:nvSpPr>
        <p:spPr>
          <a:xfrm>
            <a:off x="2478688" y="2203619"/>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B223993E-0745-4F49-9E1E-BFB85ACE104B}"/>
              </a:ext>
            </a:extLst>
          </p:cNvPr>
          <p:cNvSpPr txBox="1"/>
          <p:nvPr/>
        </p:nvSpPr>
        <p:spPr>
          <a:xfrm>
            <a:off x="2849485" y="2034527"/>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7577E160-43D5-4FCF-8C25-E3657687B47C}"/>
              </a:ext>
            </a:extLst>
          </p:cNvPr>
          <p:cNvSpPr txBox="1"/>
          <p:nvPr/>
        </p:nvSpPr>
        <p:spPr>
          <a:xfrm>
            <a:off x="3255073" y="1603361"/>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10329CDA-5240-4DB3-A1E7-FCBAA61C4087}"/>
              </a:ext>
            </a:extLst>
          </p:cNvPr>
          <p:cNvSpPr txBox="1"/>
          <p:nvPr/>
        </p:nvSpPr>
        <p:spPr>
          <a:xfrm>
            <a:off x="3597529" y="2304823"/>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E1EBE070-C881-4FB2-84C4-B2ED83D53EEA}"/>
              </a:ext>
            </a:extLst>
          </p:cNvPr>
          <p:cNvSpPr txBox="1"/>
          <p:nvPr/>
        </p:nvSpPr>
        <p:spPr>
          <a:xfrm>
            <a:off x="3934018" y="2043967"/>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D3B1A9C2-9AED-49E5-8CE0-E19A0E30E8E3}"/>
              </a:ext>
            </a:extLst>
          </p:cNvPr>
          <p:cNvSpPr txBox="1"/>
          <p:nvPr/>
        </p:nvSpPr>
        <p:spPr>
          <a:xfrm>
            <a:off x="4307918" y="182673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11</a:t>
            </a:r>
            <a:endParaRPr kumimoji="1" lang="ja-JP" altLang="en-US" dirty="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A6BE3C30-8E27-4EA8-B83A-444173F5D8C8}"/>
              </a:ext>
            </a:extLst>
          </p:cNvPr>
          <p:cNvSpPr txBox="1"/>
          <p:nvPr/>
        </p:nvSpPr>
        <p:spPr>
          <a:xfrm>
            <a:off x="5068638" y="2119593"/>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CD2AF13E-BF18-45D9-B9D6-F7B2C8C430B1}"/>
              </a:ext>
            </a:extLst>
          </p:cNvPr>
          <p:cNvSpPr txBox="1"/>
          <p:nvPr/>
        </p:nvSpPr>
        <p:spPr>
          <a:xfrm>
            <a:off x="4693678" y="209832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24B02342-8627-4659-BEAF-AE86EB9A09E2}"/>
              </a:ext>
            </a:extLst>
          </p:cNvPr>
          <p:cNvSpPr txBox="1"/>
          <p:nvPr/>
        </p:nvSpPr>
        <p:spPr>
          <a:xfrm>
            <a:off x="5509843" y="1492193"/>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B4650855-E2B0-4FEA-B545-A64C72BC9970}"/>
              </a:ext>
            </a:extLst>
          </p:cNvPr>
          <p:cNvSpPr txBox="1"/>
          <p:nvPr/>
        </p:nvSpPr>
        <p:spPr>
          <a:xfrm>
            <a:off x="5828731" y="2150723"/>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2881FDCC-01BB-4947-92E9-E0DF53F0E1FD}"/>
              </a:ext>
            </a:extLst>
          </p:cNvPr>
          <p:cNvSpPr txBox="1"/>
          <p:nvPr/>
        </p:nvSpPr>
        <p:spPr>
          <a:xfrm>
            <a:off x="6209091" y="2375221"/>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CA365F82-6C02-4AFA-ADBB-27DA7DF8E209}"/>
              </a:ext>
            </a:extLst>
          </p:cNvPr>
          <p:cNvSpPr txBox="1"/>
          <p:nvPr/>
        </p:nvSpPr>
        <p:spPr>
          <a:xfrm>
            <a:off x="6573463" y="171208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77F9A9D0-2D01-4BA4-A830-3263FDBE1A00}"/>
              </a:ext>
            </a:extLst>
          </p:cNvPr>
          <p:cNvSpPr txBox="1"/>
          <p:nvPr/>
        </p:nvSpPr>
        <p:spPr>
          <a:xfrm>
            <a:off x="6992904" y="1417441"/>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id="{F3C9BB80-A4F7-419D-9165-3A1511EC54AF}"/>
              </a:ext>
            </a:extLst>
          </p:cNvPr>
          <p:cNvSpPr txBox="1"/>
          <p:nvPr/>
        </p:nvSpPr>
        <p:spPr>
          <a:xfrm>
            <a:off x="7349545" y="2040671"/>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50" name="テキスト ボックス 49">
            <a:extLst>
              <a:ext uri="{FF2B5EF4-FFF2-40B4-BE49-F238E27FC236}">
                <a16:creationId xmlns:a16="http://schemas.microsoft.com/office/drawing/2014/main" id="{FC9B12A1-04A1-4635-9328-42FD7F458CF0}"/>
              </a:ext>
            </a:extLst>
          </p:cNvPr>
          <p:cNvSpPr txBox="1"/>
          <p:nvPr/>
        </p:nvSpPr>
        <p:spPr>
          <a:xfrm>
            <a:off x="7820821" y="209832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07E2C0B4-8243-4F3F-AC1D-513ACD92AF9A}"/>
              </a:ext>
            </a:extLst>
          </p:cNvPr>
          <p:cNvSpPr txBox="1"/>
          <p:nvPr/>
        </p:nvSpPr>
        <p:spPr>
          <a:xfrm>
            <a:off x="8151922" y="1882844"/>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pic>
        <p:nvPicPr>
          <p:cNvPr id="58" name="図 57" descr="地図と文字の加工写真&#10;&#10;自動的に生成された説明">
            <a:extLst>
              <a:ext uri="{FF2B5EF4-FFF2-40B4-BE49-F238E27FC236}">
                <a16:creationId xmlns:a16="http://schemas.microsoft.com/office/drawing/2014/main" id="{E3AC1BEF-72E1-44D8-BEA6-D528C5118AB9}"/>
              </a:ext>
            </a:extLst>
          </p:cNvPr>
          <p:cNvPicPr>
            <a:picLocks noChangeAspect="1"/>
          </p:cNvPicPr>
          <p:nvPr/>
        </p:nvPicPr>
        <p:blipFill rotWithShape="1">
          <a:blip r:embed="rId7">
            <a:extLst>
              <a:ext uri="{28A0092B-C50C-407E-A947-70E740481C1C}">
                <a14:useLocalDpi xmlns:a14="http://schemas.microsoft.com/office/drawing/2010/main" val="0"/>
              </a:ext>
            </a:extLst>
          </a:blip>
          <a:srcRect t="-1350" r="27416"/>
          <a:stretch/>
        </p:blipFill>
        <p:spPr>
          <a:xfrm>
            <a:off x="53141" y="3929638"/>
            <a:ext cx="1916206" cy="2791075"/>
          </a:xfrm>
          <a:prstGeom prst="rect">
            <a:avLst/>
          </a:prstGeom>
        </p:spPr>
      </p:pic>
      <p:sp>
        <p:nvSpPr>
          <p:cNvPr id="59" name="テキスト ボックス 58">
            <a:extLst>
              <a:ext uri="{FF2B5EF4-FFF2-40B4-BE49-F238E27FC236}">
                <a16:creationId xmlns:a16="http://schemas.microsoft.com/office/drawing/2014/main" id="{F0CD07B8-CE66-4B35-907C-4EC01BCF9119}"/>
              </a:ext>
            </a:extLst>
          </p:cNvPr>
          <p:cNvSpPr txBox="1"/>
          <p:nvPr/>
        </p:nvSpPr>
        <p:spPr>
          <a:xfrm>
            <a:off x="118011" y="3399006"/>
            <a:ext cx="2383638" cy="646331"/>
          </a:xfrm>
          <a:prstGeom prst="rect">
            <a:avLst/>
          </a:prstGeom>
          <a:noFill/>
        </p:spPr>
        <p:txBody>
          <a:bodyPr wrap="square" rtlCol="0">
            <a:spAutoFit/>
          </a:bodyPr>
          <a:lstStyle/>
          <a:p>
            <a:r>
              <a:rPr kumimoji="1" lang="en-US" altLang="ja-JP" dirty="0"/>
              <a:t>7</a:t>
            </a:r>
            <a:r>
              <a:rPr kumimoji="1" lang="ja-JP" altLang="en-US" dirty="0"/>
              <a:t>月</a:t>
            </a:r>
            <a:r>
              <a:rPr kumimoji="1" lang="en-US" altLang="ja-JP" dirty="0"/>
              <a:t>WRF</a:t>
            </a:r>
            <a:r>
              <a:rPr kumimoji="1" lang="ja-JP" altLang="en-US" dirty="0"/>
              <a:t>日射と</a:t>
            </a:r>
            <a:endParaRPr kumimoji="1" lang="en-US" altLang="ja-JP" dirty="0"/>
          </a:p>
          <a:p>
            <a:r>
              <a:rPr kumimoji="1" lang="ja-JP" altLang="en-US" dirty="0"/>
              <a:t>米収穫量の相関</a:t>
            </a:r>
          </a:p>
        </p:txBody>
      </p:sp>
      <p:pic>
        <p:nvPicPr>
          <p:cNvPr id="60" name="図 59" descr="地図と文字の加工写真&#10;&#10;自動的に生成された説明">
            <a:extLst>
              <a:ext uri="{FF2B5EF4-FFF2-40B4-BE49-F238E27FC236}">
                <a16:creationId xmlns:a16="http://schemas.microsoft.com/office/drawing/2014/main" id="{AD68C12E-F4F6-4661-B0E8-0058D234EC60}"/>
              </a:ext>
            </a:extLst>
          </p:cNvPr>
          <p:cNvPicPr>
            <a:picLocks noChangeAspect="1"/>
          </p:cNvPicPr>
          <p:nvPr/>
        </p:nvPicPr>
        <p:blipFill rotWithShape="1">
          <a:blip r:embed="rId7">
            <a:extLst>
              <a:ext uri="{28A0092B-C50C-407E-A947-70E740481C1C}">
                <a14:useLocalDpi xmlns:a14="http://schemas.microsoft.com/office/drawing/2010/main" val="0"/>
              </a:ext>
            </a:extLst>
          </a:blip>
          <a:srcRect l="85491" t="3076"/>
          <a:stretch/>
        </p:blipFill>
        <p:spPr>
          <a:xfrm>
            <a:off x="1896765" y="3898432"/>
            <a:ext cx="422190" cy="2941935"/>
          </a:xfrm>
          <a:prstGeom prst="rect">
            <a:avLst/>
          </a:prstGeom>
        </p:spPr>
      </p:pic>
    </p:spTree>
    <p:extLst>
      <p:ext uri="{BB962C8B-B14F-4D97-AF65-F5344CB8AC3E}">
        <p14:creationId xmlns:p14="http://schemas.microsoft.com/office/powerpoint/2010/main" val="3942379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D06931D-9EBC-411E-B882-C36327DA3D5A}"/>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en-US" altLang="ja-JP" sz="2400" b="1" dirty="0"/>
              <a:t>7</a:t>
            </a:r>
            <a:r>
              <a:rPr kumimoji="1" lang="ja-JP" altLang="en-US" sz="2400" b="1" dirty="0"/>
              <a:t>月平均地上風</a:t>
            </a:r>
          </a:p>
        </p:txBody>
      </p:sp>
      <p:sp>
        <p:nvSpPr>
          <p:cNvPr id="40" name="テキスト ボックス 39">
            <a:extLst>
              <a:ext uri="{FF2B5EF4-FFF2-40B4-BE49-F238E27FC236}">
                <a16:creationId xmlns:a16="http://schemas.microsoft.com/office/drawing/2014/main" id="{FA6725D0-EE66-4225-9177-67EA09BB7E46}"/>
              </a:ext>
            </a:extLst>
          </p:cNvPr>
          <p:cNvSpPr txBox="1"/>
          <p:nvPr/>
        </p:nvSpPr>
        <p:spPr>
          <a:xfrm>
            <a:off x="276126" y="6277487"/>
            <a:ext cx="8462393" cy="400110"/>
          </a:xfrm>
          <a:prstGeom prst="rect">
            <a:avLst/>
          </a:prstGeom>
          <a:solidFill>
            <a:srgbClr val="FFC000"/>
          </a:solidFill>
        </p:spPr>
        <p:txBody>
          <a:bodyPr wrap="square" rtlCol="0">
            <a:spAutoFit/>
          </a:bodyPr>
          <a:lstStyle/>
          <a:p>
            <a:r>
              <a:rPr lang="ja-JP" altLang="en-US" sz="2000" b="1" dirty="0">
                <a:latin typeface="Times New Roman" panose="02020603050405020304" pitchFamily="18" charset="0"/>
                <a:cs typeface="Times New Roman" panose="02020603050405020304" pitchFamily="18" charset="0"/>
              </a:rPr>
              <a:t>凶作年のうち</a:t>
            </a:r>
            <a:r>
              <a:rPr lang="en-US" altLang="ja-JP" sz="2000" b="1" dirty="0">
                <a:latin typeface="Times New Roman" panose="02020603050405020304" pitchFamily="18" charset="0"/>
                <a:cs typeface="Times New Roman" panose="02020603050405020304" pitchFamily="18" charset="0"/>
              </a:rPr>
              <a:t>1931,34,41,45</a:t>
            </a:r>
            <a:r>
              <a:rPr lang="ja-JP" altLang="en-US" sz="2000" b="1" dirty="0">
                <a:latin typeface="Times New Roman" panose="02020603050405020304" pitchFamily="18" charset="0"/>
                <a:cs typeface="Times New Roman" panose="02020603050405020304" pitchFamily="18" charset="0"/>
              </a:rPr>
              <a:t>年</a:t>
            </a:r>
            <a:r>
              <a:rPr lang="ja-JP" altLang="en-US" sz="2000" b="1" dirty="0"/>
              <a:t>は、やませが吹いていたと考えられる。</a:t>
            </a:r>
            <a:endParaRPr lang="en-US" altLang="ja-JP" sz="2000" b="1" dirty="0"/>
          </a:p>
        </p:txBody>
      </p:sp>
      <p:sp>
        <p:nvSpPr>
          <p:cNvPr id="63" name="テキスト ボックス 62">
            <a:extLst>
              <a:ext uri="{FF2B5EF4-FFF2-40B4-BE49-F238E27FC236}">
                <a16:creationId xmlns:a16="http://schemas.microsoft.com/office/drawing/2014/main" id="{D21B5387-3ABB-402C-A2C9-9C288639178B}"/>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9/16</a:t>
            </a:r>
            <a:endParaRPr lang="ja-JP" altLang="en-US" dirty="0">
              <a:solidFill>
                <a:schemeClr val="bg1"/>
              </a:solidFill>
            </a:endParaRPr>
          </a:p>
        </p:txBody>
      </p:sp>
      <p:grpSp>
        <p:nvGrpSpPr>
          <p:cNvPr id="35" name="グループ化 34">
            <a:extLst>
              <a:ext uri="{FF2B5EF4-FFF2-40B4-BE49-F238E27FC236}">
                <a16:creationId xmlns:a16="http://schemas.microsoft.com/office/drawing/2014/main" id="{8883CB17-5DD8-40A4-B48A-F986E060F19A}"/>
              </a:ext>
            </a:extLst>
          </p:cNvPr>
          <p:cNvGrpSpPr/>
          <p:nvPr/>
        </p:nvGrpSpPr>
        <p:grpSpPr>
          <a:xfrm>
            <a:off x="-31656" y="3337995"/>
            <a:ext cx="9129171" cy="2856340"/>
            <a:chOff x="-31656" y="3142211"/>
            <a:chExt cx="9129171" cy="3042689"/>
          </a:xfrm>
        </p:grpSpPr>
        <p:grpSp>
          <p:nvGrpSpPr>
            <p:cNvPr id="36" name="グループ化 35">
              <a:extLst>
                <a:ext uri="{FF2B5EF4-FFF2-40B4-BE49-F238E27FC236}">
                  <a16:creationId xmlns:a16="http://schemas.microsoft.com/office/drawing/2014/main" id="{FE1A621D-5544-4AB3-9C03-87837A6E90DB}"/>
                </a:ext>
              </a:extLst>
            </p:cNvPr>
            <p:cNvGrpSpPr/>
            <p:nvPr/>
          </p:nvGrpSpPr>
          <p:grpSpPr>
            <a:xfrm>
              <a:off x="-31656" y="3142211"/>
              <a:ext cx="9129171" cy="3042689"/>
              <a:chOff x="-31656" y="2961847"/>
              <a:chExt cx="9129171" cy="3214366"/>
            </a:xfrm>
          </p:grpSpPr>
          <p:cxnSp>
            <p:nvCxnSpPr>
              <p:cNvPr id="39" name="直線コネクタ 38">
                <a:extLst>
                  <a:ext uri="{FF2B5EF4-FFF2-40B4-BE49-F238E27FC236}">
                    <a16:creationId xmlns:a16="http://schemas.microsoft.com/office/drawing/2014/main" id="{192A43B2-53AF-42FF-B9F6-16728E37BA3E}"/>
                  </a:ext>
                </a:extLst>
              </p:cNvPr>
              <p:cNvCxnSpPr>
                <a:cxnSpLocks/>
              </p:cNvCxnSpPr>
              <p:nvPr/>
            </p:nvCxnSpPr>
            <p:spPr>
              <a:xfrm>
                <a:off x="4670677" y="2993963"/>
                <a:ext cx="0" cy="3182250"/>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線コネクタ 40">
                <a:extLst>
                  <a:ext uri="{FF2B5EF4-FFF2-40B4-BE49-F238E27FC236}">
                    <a16:creationId xmlns:a16="http://schemas.microsoft.com/office/drawing/2014/main" id="{27E328B9-26EC-4CBE-A01E-8B857B939379}"/>
                  </a:ext>
                </a:extLst>
              </p:cNvPr>
              <p:cNvCxnSpPr>
                <a:cxnSpLocks/>
              </p:cNvCxnSpPr>
              <p:nvPr/>
            </p:nvCxnSpPr>
            <p:spPr>
              <a:xfrm>
                <a:off x="19557" y="6125361"/>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直線コネクタ 41">
                <a:extLst>
                  <a:ext uri="{FF2B5EF4-FFF2-40B4-BE49-F238E27FC236}">
                    <a16:creationId xmlns:a16="http://schemas.microsoft.com/office/drawing/2014/main" id="{9EE54529-E942-42AB-BD49-0A3CBE094DF5}"/>
                  </a:ext>
                </a:extLst>
              </p:cNvPr>
              <p:cNvCxnSpPr>
                <a:cxnSpLocks/>
              </p:cNvCxnSpPr>
              <p:nvPr/>
            </p:nvCxnSpPr>
            <p:spPr>
              <a:xfrm>
                <a:off x="-31656" y="3380809"/>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直線コネクタ 42">
                <a:extLst>
                  <a:ext uri="{FF2B5EF4-FFF2-40B4-BE49-F238E27FC236}">
                    <a16:creationId xmlns:a16="http://schemas.microsoft.com/office/drawing/2014/main" id="{93F3962F-77E7-4C8E-9684-0CDD4A257052}"/>
                  </a:ext>
                </a:extLst>
              </p:cNvPr>
              <p:cNvCxnSpPr>
                <a:cxnSpLocks/>
              </p:cNvCxnSpPr>
              <p:nvPr/>
            </p:nvCxnSpPr>
            <p:spPr>
              <a:xfrm>
                <a:off x="6460" y="2961847"/>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7" name="正方形/長方形 36">
              <a:extLst>
                <a:ext uri="{FF2B5EF4-FFF2-40B4-BE49-F238E27FC236}">
                  <a16:creationId xmlns:a16="http://schemas.microsoft.com/office/drawing/2014/main" id="{BFF8986C-18CF-4377-A585-C3FE5579593F}"/>
                </a:ext>
              </a:extLst>
            </p:cNvPr>
            <p:cNvSpPr/>
            <p:nvPr/>
          </p:nvSpPr>
          <p:spPr>
            <a:xfrm>
              <a:off x="5305245" y="3194917"/>
              <a:ext cx="3493696" cy="333619"/>
            </a:xfrm>
            <a:prstGeom prst="rect">
              <a:avLst/>
            </a:prstGeom>
          </p:spPr>
          <p:txBody>
            <a:bodyPr wrap="square" lIns="0" tIns="0" rIns="0" bIns="0">
              <a:spAutoFit/>
            </a:bodyPr>
            <a:lstStyle/>
            <a:p>
              <a:r>
                <a:rPr kumimoji="1" lang="ja-JP" altLang="en-US" b="1" dirty="0">
                  <a:solidFill>
                    <a:srgbClr val="00B0F0"/>
                  </a:solidFill>
                </a:rPr>
                <a:t>やませ年平均（</a:t>
              </a:r>
              <a:r>
                <a:rPr kumimoji="1" lang="en-US" altLang="ja-JP" b="1" dirty="0">
                  <a:solidFill>
                    <a:srgbClr val="00B0F0"/>
                  </a:solidFill>
                  <a:latin typeface="Times New Roman" panose="02020603050405020304" pitchFamily="18" charset="0"/>
                  <a:cs typeface="Times New Roman" panose="02020603050405020304" pitchFamily="18" charset="0"/>
                </a:rPr>
                <a:t>1931,34,41,45</a:t>
              </a:r>
              <a:r>
                <a:rPr kumimoji="1" lang="ja-JP" altLang="en-US" b="1" dirty="0">
                  <a:solidFill>
                    <a:srgbClr val="00B0F0"/>
                  </a:solidFill>
                </a:rPr>
                <a:t>年）</a:t>
              </a:r>
              <a:r>
                <a:rPr kumimoji="1" lang="ja-JP" altLang="en-US" dirty="0">
                  <a:solidFill>
                    <a:srgbClr val="FFC000"/>
                  </a:solidFill>
                </a:rPr>
                <a:t>　</a:t>
              </a:r>
              <a:endParaRPr lang="ja-JP" altLang="en-US" dirty="0"/>
            </a:p>
          </p:txBody>
        </p:sp>
        <p:sp>
          <p:nvSpPr>
            <p:cNvPr id="38" name="正方形/長方形 37">
              <a:extLst>
                <a:ext uri="{FF2B5EF4-FFF2-40B4-BE49-F238E27FC236}">
                  <a16:creationId xmlns:a16="http://schemas.microsoft.com/office/drawing/2014/main" id="{53667BF2-B15D-4E69-AEB2-0413334D8C87}"/>
                </a:ext>
              </a:extLst>
            </p:cNvPr>
            <p:cNvSpPr/>
            <p:nvPr/>
          </p:nvSpPr>
          <p:spPr>
            <a:xfrm>
              <a:off x="1037334" y="3209261"/>
              <a:ext cx="1207062" cy="333619"/>
            </a:xfrm>
            <a:prstGeom prst="rect">
              <a:avLst/>
            </a:prstGeom>
          </p:spPr>
          <p:txBody>
            <a:bodyPr wrap="none" lIns="0" tIns="0" rIns="0" bIns="0">
              <a:spAutoFit/>
            </a:bodyPr>
            <a:lstStyle/>
            <a:p>
              <a:r>
                <a:rPr kumimoji="1" lang="ja-JP" altLang="en-US" b="1" dirty="0">
                  <a:solidFill>
                    <a:schemeClr val="accent2"/>
                  </a:solidFill>
                </a:rPr>
                <a:t>豊作年平均 </a:t>
              </a:r>
              <a:endParaRPr kumimoji="1" lang="en-US" altLang="ja-JP" b="1" dirty="0">
                <a:solidFill>
                  <a:schemeClr val="accent2"/>
                </a:solidFill>
              </a:endParaRPr>
            </a:p>
          </p:txBody>
        </p:sp>
      </p:grpSp>
      <p:grpSp>
        <p:nvGrpSpPr>
          <p:cNvPr id="49" name="グループ化 48">
            <a:extLst>
              <a:ext uri="{FF2B5EF4-FFF2-40B4-BE49-F238E27FC236}">
                <a16:creationId xmlns:a16="http://schemas.microsoft.com/office/drawing/2014/main" id="{0FB037CA-9340-4B25-9554-6DBFBABAF4B5}"/>
              </a:ext>
            </a:extLst>
          </p:cNvPr>
          <p:cNvGrpSpPr/>
          <p:nvPr/>
        </p:nvGrpSpPr>
        <p:grpSpPr>
          <a:xfrm>
            <a:off x="307982" y="489429"/>
            <a:ext cx="1605992" cy="2166167"/>
            <a:chOff x="307982" y="489429"/>
            <a:chExt cx="1661365" cy="2240854"/>
          </a:xfrm>
        </p:grpSpPr>
        <p:grpSp>
          <p:nvGrpSpPr>
            <p:cNvPr id="50" name="グループ化 49">
              <a:extLst>
                <a:ext uri="{FF2B5EF4-FFF2-40B4-BE49-F238E27FC236}">
                  <a16:creationId xmlns:a16="http://schemas.microsoft.com/office/drawing/2014/main" id="{AC4B60ED-C1B1-4015-9A59-310DDD30D432}"/>
                </a:ext>
              </a:extLst>
            </p:cNvPr>
            <p:cNvGrpSpPr/>
            <p:nvPr/>
          </p:nvGrpSpPr>
          <p:grpSpPr>
            <a:xfrm>
              <a:off x="307982" y="489429"/>
              <a:ext cx="1604033" cy="2190010"/>
              <a:chOff x="7182197" y="1557782"/>
              <a:chExt cx="1338350" cy="1827270"/>
            </a:xfrm>
          </p:grpSpPr>
          <p:pic>
            <p:nvPicPr>
              <p:cNvPr id="52" name="図 51">
                <a:extLst>
                  <a:ext uri="{FF2B5EF4-FFF2-40B4-BE49-F238E27FC236}">
                    <a16:creationId xmlns:a16="http://schemas.microsoft.com/office/drawing/2014/main" id="{0AC8B0C8-DF01-4174-929B-66B6CD5B6D77}"/>
                  </a:ext>
                </a:extLst>
              </p:cNvPr>
              <p:cNvPicPr>
                <a:picLocks noChangeAspect="1"/>
              </p:cNvPicPr>
              <p:nvPr/>
            </p:nvPicPr>
            <p:blipFill rotWithShape="1">
              <a:blip r:embed="rId3"/>
              <a:srcRect l="3183" t="20510" r="92944" b="54414"/>
              <a:stretch/>
            </p:blipFill>
            <p:spPr>
              <a:xfrm>
                <a:off x="7182197" y="1557782"/>
                <a:ext cx="1338350" cy="1827270"/>
              </a:xfrm>
              <a:prstGeom prst="rect">
                <a:avLst/>
              </a:prstGeom>
            </p:spPr>
          </p:pic>
          <p:sp>
            <p:nvSpPr>
              <p:cNvPr id="53" name="フレーム 52">
                <a:extLst>
                  <a:ext uri="{FF2B5EF4-FFF2-40B4-BE49-F238E27FC236}">
                    <a16:creationId xmlns:a16="http://schemas.microsoft.com/office/drawing/2014/main" id="{EB278192-82C7-4ED6-9415-B9A139639444}"/>
                  </a:ext>
                </a:extLst>
              </p:cNvPr>
              <p:cNvSpPr/>
              <p:nvPr/>
            </p:nvSpPr>
            <p:spPr>
              <a:xfrm>
                <a:off x="7937224" y="2411209"/>
                <a:ext cx="161763" cy="511501"/>
              </a:xfrm>
              <a:prstGeom prst="frame">
                <a:avLst>
                  <a:gd name="adj1" fmla="val 1337"/>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51" name="テキスト ボックス 50">
              <a:extLst>
                <a:ext uri="{FF2B5EF4-FFF2-40B4-BE49-F238E27FC236}">
                  <a16:creationId xmlns:a16="http://schemas.microsoft.com/office/drawing/2014/main" id="{FB65C367-156A-47BD-B79E-592ABC7B4601}"/>
                </a:ext>
              </a:extLst>
            </p:cNvPr>
            <p:cNvSpPr txBox="1"/>
            <p:nvPr/>
          </p:nvSpPr>
          <p:spPr>
            <a:xfrm>
              <a:off x="502886" y="2189023"/>
              <a:ext cx="1466461" cy="541260"/>
            </a:xfrm>
            <a:prstGeom prst="rect">
              <a:avLst/>
            </a:prstGeom>
            <a:noFill/>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E141.5~E143.5</a:t>
              </a:r>
            </a:p>
            <a:p>
              <a:r>
                <a:rPr kumimoji="1" lang="en-US" altLang="ja-JP" sz="1400" dirty="0">
                  <a:solidFill>
                    <a:schemeClr val="bg1"/>
                  </a:solidFill>
                  <a:latin typeface="Times New Roman" panose="02020603050405020304" pitchFamily="18" charset="0"/>
                  <a:cs typeface="Times New Roman" panose="02020603050405020304" pitchFamily="18" charset="0"/>
                </a:rPr>
                <a:t>N37~N41.5</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grpSp>
      <p:sp>
        <p:nvSpPr>
          <p:cNvPr id="68" name="テキスト ボックス 67">
            <a:extLst>
              <a:ext uri="{FF2B5EF4-FFF2-40B4-BE49-F238E27FC236}">
                <a16:creationId xmlns:a16="http://schemas.microsoft.com/office/drawing/2014/main" id="{C39B5457-770C-48B1-856A-F92C5B4E2500}"/>
              </a:ext>
            </a:extLst>
          </p:cNvPr>
          <p:cNvSpPr txBox="1"/>
          <p:nvPr/>
        </p:nvSpPr>
        <p:spPr>
          <a:xfrm>
            <a:off x="2403041" y="532973"/>
            <a:ext cx="1149039"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【m/s】</a:t>
            </a:r>
            <a:endParaRPr kumimoji="1" lang="ja-JP" altLang="en-US" b="1" dirty="0">
              <a:latin typeface="Times New Roman" panose="02020603050405020304" pitchFamily="18" charset="0"/>
              <a:cs typeface="Times New Roman" panose="02020603050405020304" pitchFamily="18" charset="0"/>
            </a:endParaRPr>
          </a:p>
        </p:txBody>
      </p:sp>
      <p:sp>
        <p:nvSpPr>
          <p:cNvPr id="70" name="テキスト ボックス 69">
            <a:extLst>
              <a:ext uri="{FF2B5EF4-FFF2-40B4-BE49-F238E27FC236}">
                <a16:creationId xmlns:a16="http://schemas.microsoft.com/office/drawing/2014/main" id="{6F586AC2-BD02-40F4-BE6C-B76B4174B1E8}"/>
              </a:ext>
            </a:extLst>
          </p:cNvPr>
          <p:cNvSpPr txBox="1"/>
          <p:nvPr/>
        </p:nvSpPr>
        <p:spPr>
          <a:xfrm>
            <a:off x="8161366" y="613468"/>
            <a:ext cx="334048" cy="684443"/>
          </a:xfrm>
          <a:prstGeom prst="rect">
            <a:avLst/>
          </a:prstGeom>
          <a:noFill/>
        </p:spPr>
        <p:txBody>
          <a:bodyPr wrap="square" lIns="0" tIns="0" rIns="0" bIns="0" rtlCol="0">
            <a:spAutoFit/>
          </a:bodyPr>
          <a:lstStyle/>
          <a:p>
            <a:r>
              <a:rPr kumimoji="1" lang="en-US" altLang="ja-JP" dirty="0"/>
              <a:t>	</a:t>
            </a:r>
            <a:r>
              <a:rPr kumimoji="1" lang="en-US" altLang="ja-JP" sz="2800" b="1" dirty="0"/>
              <a:t>t</a:t>
            </a:r>
            <a:endParaRPr kumimoji="1" lang="ja-JP" altLang="en-US" dirty="0"/>
          </a:p>
        </p:txBody>
      </p:sp>
      <p:grpSp>
        <p:nvGrpSpPr>
          <p:cNvPr id="2" name="グループ化 1">
            <a:extLst>
              <a:ext uri="{FF2B5EF4-FFF2-40B4-BE49-F238E27FC236}">
                <a16:creationId xmlns:a16="http://schemas.microsoft.com/office/drawing/2014/main" id="{5E1EA108-9D6A-47EF-9206-22F8B8274A39}"/>
              </a:ext>
            </a:extLst>
          </p:cNvPr>
          <p:cNvGrpSpPr/>
          <p:nvPr/>
        </p:nvGrpSpPr>
        <p:grpSpPr>
          <a:xfrm>
            <a:off x="2215658" y="424118"/>
            <a:ext cx="6431952" cy="2876316"/>
            <a:chOff x="2215658" y="424118"/>
            <a:chExt cx="5883313" cy="2876316"/>
          </a:xfrm>
        </p:grpSpPr>
        <p:pic>
          <p:nvPicPr>
            <p:cNvPr id="75" name="図 74">
              <a:extLst>
                <a:ext uri="{FF2B5EF4-FFF2-40B4-BE49-F238E27FC236}">
                  <a16:creationId xmlns:a16="http://schemas.microsoft.com/office/drawing/2014/main" id="{47CB45AE-42AC-4EE5-BF48-02CF906AF398}"/>
                </a:ext>
              </a:extLst>
            </p:cNvPr>
            <p:cNvPicPr>
              <a:picLocks noChangeAspect="1"/>
            </p:cNvPicPr>
            <p:nvPr/>
          </p:nvPicPr>
          <p:blipFill rotWithShape="1">
            <a:blip r:embed="rId4"/>
            <a:srcRect r="-160" b="20951"/>
            <a:stretch/>
          </p:blipFill>
          <p:spPr>
            <a:xfrm>
              <a:off x="2215658" y="424118"/>
              <a:ext cx="5883313" cy="2547047"/>
            </a:xfrm>
            <a:prstGeom prst="rect">
              <a:avLst/>
            </a:prstGeom>
          </p:spPr>
        </p:pic>
        <p:cxnSp>
          <p:nvCxnSpPr>
            <p:cNvPr id="48" name="直線コネクタ 47">
              <a:extLst>
                <a:ext uri="{FF2B5EF4-FFF2-40B4-BE49-F238E27FC236}">
                  <a16:creationId xmlns:a16="http://schemas.microsoft.com/office/drawing/2014/main" id="{FDCBBF84-2B3A-4DA6-8048-BD9CB39521DD}"/>
                </a:ext>
              </a:extLst>
            </p:cNvPr>
            <p:cNvCxnSpPr>
              <a:cxnSpLocks/>
            </p:cNvCxnSpPr>
            <p:nvPr/>
          </p:nvCxnSpPr>
          <p:spPr>
            <a:xfrm>
              <a:off x="2674763" y="1925957"/>
              <a:ext cx="49889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51F44671-89B9-4B34-A0E5-C97D1FA38A4B}"/>
                </a:ext>
              </a:extLst>
            </p:cNvPr>
            <p:cNvGrpSpPr/>
            <p:nvPr/>
          </p:nvGrpSpPr>
          <p:grpSpPr>
            <a:xfrm>
              <a:off x="2258866" y="2943073"/>
              <a:ext cx="5735603" cy="357361"/>
              <a:chOff x="2501478" y="2660552"/>
              <a:chExt cx="6018623" cy="327287"/>
            </a:xfrm>
          </p:grpSpPr>
          <p:grpSp>
            <p:nvGrpSpPr>
              <p:cNvPr id="16" name="グループ化 15">
                <a:extLst>
                  <a:ext uri="{FF2B5EF4-FFF2-40B4-BE49-F238E27FC236}">
                    <a16:creationId xmlns:a16="http://schemas.microsoft.com/office/drawing/2014/main" id="{E6B2C82E-64BC-40AE-BC16-F6EC1F22B72E}"/>
                  </a:ext>
                </a:extLst>
              </p:cNvPr>
              <p:cNvGrpSpPr/>
              <p:nvPr/>
            </p:nvGrpSpPr>
            <p:grpSpPr>
              <a:xfrm>
                <a:off x="2501478" y="2660552"/>
                <a:ext cx="6018623" cy="327287"/>
                <a:chOff x="2501478" y="2660552"/>
                <a:chExt cx="6018623" cy="327287"/>
              </a:xfrm>
            </p:grpSpPr>
            <p:pic>
              <p:nvPicPr>
                <p:cNvPr id="14" name="図 13">
                  <a:extLst>
                    <a:ext uri="{FF2B5EF4-FFF2-40B4-BE49-F238E27FC236}">
                      <a16:creationId xmlns:a16="http://schemas.microsoft.com/office/drawing/2014/main" id="{67967573-75C8-4CE0-B179-4E1312B2870B}"/>
                    </a:ext>
                  </a:extLst>
                </p:cNvPr>
                <p:cNvPicPr>
                  <a:picLocks noChangeAspect="1"/>
                </p:cNvPicPr>
                <p:nvPr/>
              </p:nvPicPr>
              <p:blipFill>
                <a:blip r:embed="rId5"/>
                <a:stretch>
                  <a:fillRect/>
                </a:stretch>
              </p:blipFill>
              <p:spPr>
                <a:xfrm>
                  <a:off x="2501478" y="2660552"/>
                  <a:ext cx="5692953" cy="327287"/>
                </a:xfrm>
                <a:prstGeom prst="rect">
                  <a:avLst/>
                </a:prstGeom>
              </p:spPr>
            </p:pic>
            <p:sp>
              <p:nvSpPr>
                <p:cNvPr id="15" name="テキスト ボックス 14">
                  <a:extLst>
                    <a:ext uri="{FF2B5EF4-FFF2-40B4-BE49-F238E27FC236}">
                      <a16:creationId xmlns:a16="http://schemas.microsoft.com/office/drawing/2014/main" id="{2B2B24B8-BABE-495E-903F-6C63B195325F}"/>
                    </a:ext>
                  </a:extLst>
                </p:cNvPr>
                <p:cNvSpPr txBox="1"/>
                <p:nvPr/>
              </p:nvSpPr>
              <p:spPr>
                <a:xfrm rot="19109166">
                  <a:off x="8008853" y="2686400"/>
                  <a:ext cx="511248" cy="269123"/>
                </a:xfrm>
                <a:prstGeom prst="rect">
                  <a:avLst/>
                </a:prstGeom>
                <a:noFill/>
              </p:spPr>
              <p:txBody>
                <a:bodyPr wrap="square" rtlCol="0">
                  <a:spAutoFit/>
                </a:bodyPr>
                <a:lstStyle/>
                <a:p>
                  <a:r>
                    <a:rPr kumimoji="1" lang="en-US" altLang="ja-JP" sz="900" b="1" dirty="0">
                      <a:solidFill>
                        <a:schemeClr val="accent2"/>
                      </a:solidFill>
                      <a:latin typeface="Times New Roman" panose="02020603050405020304" pitchFamily="18" charset="0"/>
                      <a:cs typeface="Times New Roman" panose="02020603050405020304" pitchFamily="18" charset="0"/>
                    </a:rPr>
                    <a:t>1946</a:t>
                  </a:r>
                  <a:endParaRPr kumimoji="1" lang="ja-JP" altLang="en-US" sz="900" b="1" dirty="0">
                    <a:solidFill>
                      <a:schemeClr val="accent2"/>
                    </a:solidFill>
                    <a:latin typeface="Times New Roman" panose="02020603050405020304" pitchFamily="18" charset="0"/>
                    <a:cs typeface="Times New Roman" panose="02020603050405020304" pitchFamily="18" charset="0"/>
                  </a:endParaRPr>
                </a:p>
              </p:txBody>
            </p:sp>
          </p:grpSp>
          <p:sp>
            <p:nvSpPr>
              <p:cNvPr id="20" name="フレーム 19">
                <a:extLst>
                  <a:ext uri="{FF2B5EF4-FFF2-40B4-BE49-F238E27FC236}">
                    <a16:creationId xmlns:a16="http://schemas.microsoft.com/office/drawing/2014/main" id="{6B3BE8B4-9EBA-4FB1-8331-668B752B6138}"/>
                  </a:ext>
                </a:extLst>
              </p:cNvPr>
              <p:cNvSpPr/>
              <p:nvPr/>
            </p:nvSpPr>
            <p:spPr>
              <a:xfrm rot="18904745">
                <a:off x="2720251" y="2676252"/>
                <a:ext cx="452162" cy="2235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2" name="フレーム 71">
                <a:extLst>
                  <a:ext uri="{FF2B5EF4-FFF2-40B4-BE49-F238E27FC236}">
                    <a16:creationId xmlns:a16="http://schemas.microsoft.com/office/drawing/2014/main" id="{8DBECA80-31FE-451B-A4E9-BF86D56B8DAB}"/>
                  </a:ext>
                </a:extLst>
              </p:cNvPr>
              <p:cNvSpPr/>
              <p:nvPr/>
            </p:nvSpPr>
            <p:spPr>
              <a:xfrm rot="18904745">
                <a:off x="3799098" y="2687273"/>
                <a:ext cx="452162" cy="2235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フレーム 72">
                <a:extLst>
                  <a:ext uri="{FF2B5EF4-FFF2-40B4-BE49-F238E27FC236}">
                    <a16:creationId xmlns:a16="http://schemas.microsoft.com/office/drawing/2014/main" id="{FA2BB9BC-EFE9-40AD-99AC-3C6DB351186E}"/>
                  </a:ext>
                </a:extLst>
              </p:cNvPr>
              <p:cNvSpPr/>
              <p:nvPr/>
            </p:nvSpPr>
            <p:spPr>
              <a:xfrm rot="18904745">
                <a:off x="6242869" y="2725572"/>
                <a:ext cx="452162" cy="2235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フレーム 73">
                <a:extLst>
                  <a:ext uri="{FF2B5EF4-FFF2-40B4-BE49-F238E27FC236}">
                    <a16:creationId xmlns:a16="http://schemas.microsoft.com/office/drawing/2014/main" id="{B84DC8A1-B6D1-4135-806A-DAE810273351}"/>
                  </a:ext>
                </a:extLst>
              </p:cNvPr>
              <p:cNvSpPr/>
              <p:nvPr/>
            </p:nvSpPr>
            <p:spPr>
              <a:xfrm rot="18904745">
                <a:off x="7676676" y="2706866"/>
                <a:ext cx="452162" cy="2235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pic>
        <p:nvPicPr>
          <p:cNvPr id="29" name="図 28" descr="テキスト が含まれている画像&#10;&#10;自動的に生成された説明">
            <a:extLst>
              <a:ext uri="{FF2B5EF4-FFF2-40B4-BE49-F238E27FC236}">
                <a16:creationId xmlns:a16="http://schemas.microsoft.com/office/drawing/2014/main" id="{EFA9D006-FA9A-4B59-80F3-9F3C495E20DA}"/>
              </a:ext>
            </a:extLst>
          </p:cNvPr>
          <p:cNvPicPr>
            <a:picLocks noChangeAspect="1"/>
          </p:cNvPicPr>
          <p:nvPr/>
        </p:nvPicPr>
        <p:blipFill rotWithShape="1">
          <a:blip r:embed="rId6">
            <a:extLst>
              <a:ext uri="{28A0092B-C50C-407E-A947-70E740481C1C}">
                <a14:useLocalDpi xmlns:a14="http://schemas.microsoft.com/office/drawing/2010/main" val="0"/>
              </a:ext>
            </a:extLst>
          </a:blip>
          <a:srcRect l="5142" t="4487"/>
          <a:stretch/>
        </p:blipFill>
        <p:spPr>
          <a:xfrm>
            <a:off x="5700107" y="3739260"/>
            <a:ext cx="1791307" cy="2337833"/>
          </a:xfrm>
          <a:prstGeom prst="rect">
            <a:avLst/>
          </a:prstGeom>
        </p:spPr>
      </p:pic>
      <p:pic>
        <p:nvPicPr>
          <p:cNvPr id="31" name="図 30" descr="雨 が含まれている画像&#10;&#10;自動的に生成された説明">
            <a:extLst>
              <a:ext uri="{FF2B5EF4-FFF2-40B4-BE49-F238E27FC236}">
                <a16:creationId xmlns:a16="http://schemas.microsoft.com/office/drawing/2014/main" id="{EFF869C0-ACB0-4F39-9285-2F66533EB45B}"/>
              </a:ext>
            </a:extLst>
          </p:cNvPr>
          <p:cNvPicPr>
            <a:picLocks noChangeAspect="1"/>
          </p:cNvPicPr>
          <p:nvPr/>
        </p:nvPicPr>
        <p:blipFill rotWithShape="1">
          <a:blip r:embed="rId7">
            <a:extLst>
              <a:ext uri="{28A0092B-C50C-407E-A947-70E740481C1C}">
                <a14:useLocalDpi xmlns:a14="http://schemas.microsoft.com/office/drawing/2010/main" val="0"/>
              </a:ext>
            </a:extLst>
          </a:blip>
          <a:srcRect l="5889" t="5385"/>
          <a:stretch/>
        </p:blipFill>
        <p:spPr>
          <a:xfrm>
            <a:off x="1083267" y="3757017"/>
            <a:ext cx="1770491" cy="2335767"/>
          </a:xfrm>
          <a:prstGeom prst="rect">
            <a:avLst/>
          </a:prstGeom>
        </p:spPr>
      </p:pic>
      <p:sp>
        <p:nvSpPr>
          <p:cNvPr id="46" name="テキスト ボックス 45">
            <a:extLst>
              <a:ext uri="{FF2B5EF4-FFF2-40B4-BE49-F238E27FC236}">
                <a16:creationId xmlns:a16="http://schemas.microsoft.com/office/drawing/2014/main" id="{0CAD962F-E9D0-45F5-9E18-CE8EBAC5AEE1}"/>
              </a:ext>
            </a:extLst>
          </p:cNvPr>
          <p:cNvSpPr txBox="1"/>
          <p:nvPr/>
        </p:nvSpPr>
        <p:spPr>
          <a:xfrm>
            <a:off x="2408129" y="3375545"/>
            <a:ext cx="2471029" cy="338554"/>
          </a:xfrm>
          <a:prstGeom prst="rect">
            <a:avLst/>
          </a:prstGeom>
          <a:noFill/>
        </p:spPr>
        <p:txBody>
          <a:bodyPr wrap="square" rtlCol="0">
            <a:spAutoFit/>
          </a:bodyPr>
          <a:lstStyle/>
          <a:p>
            <a:r>
              <a:rPr kumimoji="1" lang="en-US" altLang="ja-JP" sz="1600" dirty="0"/>
              <a:t>ERA20C</a:t>
            </a:r>
            <a:r>
              <a:rPr kumimoji="1" lang="ja-JP" altLang="en-US" sz="1600" dirty="0"/>
              <a:t>再解析データ</a:t>
            </a:r>
          </a:p>
        </p:txBody>
      </p:sp>
      <p:sp>
        <p:nvSpPr>
          <p:cNvPr id="56" name="テキスト ボックス 55">
            <a:extLst>
              <a:ext uri="{FF2B5EF4-FFF2-40B4-BE49-F238E27FC236}">
                <a16:creationId xmlns:a16="http://schemas.microsoft.com/office/drawing/2014/main" id="{C02EDF03-43AE-42C8-AED7-B515790C5F21}"/>
              </a:ext>
            </a:extLst>
          </p:cNvPr>
          <p:cNvSpPr txBox="1"/>
          <p:nvPr/>
        </p:nvSpPr>
        <p:spPr>
          <a:xfrm>
            <a:off x="6907622" y="528424"/>
            <a:ext cx="2471029" cy="369332"/>
          </a:xfrm>
          <a:prstGeom prst="rect">
            <a:avLst/>
          </a:prstGeom>
          <a:noFill/>
        </p:spPr>
        <p:txBody>
          <a:bodyPr wrap="square" rtlCol="0">
            <a:spAutoFit/>
          </a:bodyPr>
          <a:lstStyle/>
          <a:p>
            <a:r>
              <a:rPr kumimoji="1" lang="en-US" altLang="ja-JP" dirty="0"/>
              <a:t>ERA20C</a:t>
            </a:r>
            <a:r>
              <a:rPr kumimoji="1" lang="ja-JP" altLang="en-US" dirty="0"/>
              <a:t>再解析データ</a:t>
            </a:r>
          </a:p>
        </p:txBody>
      </p:sp>
    </p:spTree>
    <p:extLst>
      <p:ext uri="{BB962C8B-B14F-4D97-AF65-F5344CB8AC3E}">
        <p14:creationId xmlns:p14="http://schemas.microsoft.com/office/powerpoint/2010/main" val="237134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矢印: 上向き折線 70">
            <a:extLst>
              <a:ext uri="{FF2B5EF4-FFF2-40B4-BE49-F238E27FC236}">
                <a16:creationId xmlns:a16="http://schemas.microsoft.com/office/drawing/2014/main" id="{73C63C12-481B-4C3F-AD81-CA823AE0E14E}"/>
              </a:ext>
            </a:extLst>
          </p:cNvPr>
          <p:cNvSpPr/>
          <p:nvPr/>
        </p:nvSpPr>
        <p:spPr>
          <a:xfrm rot="18139500" flipH="1">
            <a:off x="4998815" y="1524201"/>
            <a:ext cx="772173" cy="692118"/>
          </a:xfrm>
          <a:prstGeom prst="bentUpArrow">
            <a:avLst>
              <a:gd name="adj1" fmla="val 12417"/>
              <a:gd name="adj2" fmla="val 23231"/>
              <a:gd name="adj3" fmla="val 3736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矢印: 上向き折線 69">
            <a:extLst>
              <a:ext uri="{FF2B5EF4-FFF2-40B4-BE49-F238E27FC236}">
                <a16:creationId xmlns:a16="http://schemas.microsoft.com/office/drawing/2014/main" id="{A04FDE73-27C5-4AEE-AAAA-EC5F1452AA5E}"/>
              </a:ext>
            </a:extLst>
          </p:cNvPr>
          <p:cNvSpPr/>
          <p:nvPr/>
        </p:nvSpPr>
        <p:spPr>
          <a:xfrm rot="3460500">
            <a:off x="7575667" y="1564806"/>
            <a:ext cx="772173" cy="692118"/>
          </a:xfrm>
          <a:prstGeom prst="bentUpArrow">
            <a:avLst>
              <a:gd name="adj1" fmla="val 12417"/>
              <a:gd name="adj2" fmla="val 23231"/>
              <a:gd name="adj3" fmla="val 3736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id="{6C552CC2-E409-4069-A306-5DA7BE74EE2B}"/>
              </a:ext>
            </a:extLst>
          </p:cNvPr>
          <p:cNvGrpSpPr/>
          <p:nvPr/>
        </p:nvGrpSpPr>
        <p:grpSpPr>
          <a:xfrm>
            <a:off x="550957" y="3882938"/>
            <a:ext cx="7771378" cy="897293"/>
            <a:chOff x="2320747" y="2251570"/>
            <a:chExt cx="2958348" cy="341574"/>
          </a:xfrm>
        </p:grpSpPr>
        <p:sp>
          <p:nvSpPr>
            <p:cNvPr id="62" name="テキスト ボックス 61">
              <a:extLst>
                <a:ext uri="{FF2B5EF4-FFF2-40B4-BE49-F238E27FC236}">
                  <a16:creationId xmlns:a16="http://schemas.microsoft.com/office/drawing/2014/main" id="{39C9976A-95BB-4BF5-94C7-94B1867F516A}"/>
                </a:ext>
              </a:extLst>
            </p:cNvPr>
            <p:cNvSpPr txBox="1"/>
            <p:nvPr/>
          </p:nvSpPr>
          <p:spPr>
            <a:xfrm>
              <a:off x="2320747" y="2348431"/>
              <a:ext cx="559751" cy="244713"/>
            </a:xfrm>
            <a:prstGeom prst="rect">
              <a:avLst/>
            </a:prstGeom>
            <a:solidFill>
              <a:srgbClr val="00B0F0"/>
            </a:solidFill>
          </p:spPr>
          <p:txBody>
            <a:bodyPr wrap="square" lIns="0" tIns="46800" rIns="0" bIns="54000" rtlCol="0">
              <a:spAutoFit/>
            </a:bodyPr>
            <a:lstStyle/>
            <a:p>
              <a:pPr algn="ctr"/>
              <a:r>
                <a:rPr kumimoji="1" lang="ja-JP" altLang="en-US" sz="1600" b="1" dirty="0">
                  <a:solidFill>
                    <a:schemeClr val="bg1"/>
                  </a:solidFill>
                </a:rPr>
                <a:t>日本海</a:t>
              </a:r>
            </a:p>
          </p:txBody>
        </p:sp>
        <p:sp>
          <p:nvSpPr>
            <p:cNvPr id="63" name="テキスト ボックス 62">
              <a:extLst>
                <a:ext uri="{FF2B5EF4-FFF2-40B4-BE49-F238E27FC236}">
                  <a16:creationId xmlns:a16="http://schemas.microsoft.com/office/drawing/2014/main" id="{8177CFFC-AC0A-4411-BA8A-7C92E89BD8C5}"/>
                </a:ext>
              </a:extLst>
            </p:cNvPr>
            <p:cNvSpPr txBox="1"/>
            <p:nvPr/>
          </p:nvSpPr>
          <p:spPr>
            <a:xfrm>
              <a:off x="2879187" y="2251570"/>
              <a:ext cx="1033201" cy="331190"/>
            </a:xfrm>
            <a:prstGeom prst="rect">
              <a:avLst/>
            </a:prstGeom>
            <a:solidFill>
              <a:schemeClr val="accent2">
                <a:lumMod val="75000"/>
              </a:schemeClr>
            </a:solidFill>
          </p:spPr>
          <p:txBody>
            <a:bodyPr wrap="square" tIns="180000" bIns="72000" rtlCol="0">
              <a:spAutoFit/>
            </a:bodyPr>
            <a:lstStyle/>
            <a:p>
              <a:pPr algn="ctr"/>
              <a:r>
                <a:rPr kumimoji="1" lang="ja-JP" altLang="en-US" sz="2000" b="1" dirty="0">
                  <a:solidFill>
                    <a:schemeClr val="bg1"/>
                  </a:solidFill>
                </a:rPr>
                <a:t>東北地方</a:t>
              </a:r>
              <a:endParaRPr kumimoji="1" lang="en-US" altLang="ja-JP" sz="2000" b="1" dirty="0">
                <a:solidFill>
                  <a:schemeClr val="bg1"/>
                </a:solidFill>
              </a:endParaRPr>
            </a:p>
            <a:p>
              <a:pPr algn="ctr"/>
              <a:endParaRPr kumimoji="1" lang="en-US" altLang="ja-JP" sz="2000" b="1" dirty="0">
                <a:solidFill>
                  <a:schemeClr val="bg1"/>
                </a:solidFill>
              </a:endParaRPr>
            </a:p>
          </p:txBody>
        </p:sp>
        <p:sp>
          <p:nvSpPr>
            <p:cNvPr id="64" name="テキスト ボックス 63">
              <a:extLst>
                <a:ext uri="{FF2B5EF4-FFF2-40B4-BE49-F238E27FC236}">
                  <a16:creationId xmlns:a16="http://schemas.microsoft.com/office/drawing/2014/main" id="{74CEF993-57A3-4C23-830A-973F4D17CD89}"/>
                </a:ext>
              </a:extLst>
            </p:cNvPr>
            <p:cNvSpPr txBox="1"/>
            <p:nvPr/>
          </p:nvSpPr>
          <p:spPr>
            <a:xfrm>
              <a:off x="3911076" y="2352526"/>
              <a:ext cx="1368019" cy="238067"/>
            </a:xfrm>
            <a:prstGeom prst="rect">
              <a:avLst/>
            </a:prstGeom>
            <a:solidFill>
              <a:srgbClr val="00B0F0"/>
            </a:solidFill>
          </p:spPr>
          <p:txBody>
            <a:bodyPr wrap="square" rtlCol="0">
              <a:spAutoFit/>
            </a:bodyPr>
            <a:lstStyle/>
            <a:p>
              <a:pPr algn="ctr"/>
              <a:r>
                <a:rPr kumimoji="1" lang="ja-JP" altLang="en-US" sz="1600" b="1" dirty="0">
                  <a:solidFill>
                    <a:schemeClr val="bg1"/>
                  </a:solidFill>
                </a:rPr>
                <a:t>太平洋</a:t>
              </a:r>
            </a:p>
          </p:txBody>
        </p:sp>
      </p:grpSp>
      <p:sp>
        <p:nvSpPr>
          <p:cNvPr id="69" name="太陽 68">
            <a:extLst>
              <a:ext uri="{FF2B5EF4-FFF2-40B4-BE49-F238E27FC236}">
                <a16:creationId xmlns:a16="http://schemas.microsoft.com/office/drawing/2014/main" id="{5D8BC456-8F86-43B1-819A-7991B025337E}"/>
              </a:ext>
            </a:extLst>
          </p:cNvPr>
          <p:cNvSpPr/>
          <p:nvPr/>
        </p:nvSpPr>
        <p:spPr>
          <a:xfrm>
            <a:off x="6227505" y="474184"/>
            <a:ext cx="764760" cy="705626"/>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FE5211BE-4321-4547-8947-EB791351EEB2}"/>
              </a:ext>
            </a:extLst>
          </p:cNvPr>
          <p:cNvSpPr/>
          <p:nvPr/>
        </p:nvSpPr>
        <p:spPr>
          <a:xfrm>
            <a:off x="5140671" y="3461687"/>
            <a:ext cx="2938429" cy="625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冷気層</a:t>
            </a:r>
          </a:p>
        </p:txBody>
      </p:sp>
      <p:grpSp>
        <p:nvGrpSpPr>
          <p:cNvPr id="68" name="グループ化 67">
            <a:extLst>
              <a:ext uri="{FF2B5EF4-FFF2-40B4-BE49-F238E27FC236}">
                <a16:creationId xmlns:a16="http://schemas.microsoft.com/office/drawing/2014/main" id="{C566BEDC-CF11-4681-91CF-5E76DF77484E}"/>
              </a:ext>
            </a:extLst>
          </p:cNvPr>
          <p:cNvGrpSpPr/>
          <p:nvPr/>
        </p:nvGrpSpPr>
        <p:grpSpPr>
          <a:xfrm>
            <a:off x="5384900" y="2591621"/>
            <a:ext cx="2694200" cy="804692"/>
            <a:chOff x="3621867" y="1845536"/>
            <a:chExt cx="937275" cy="309118"/>
          </a:xfrm>
        </p:grpSpPr>
        <p:sp>
          <p:nvSpPr>
            <p:cNvPr id="66" name="雲 65">
              <a:extLst>
                <a:ext uri="{FF2B5EF4-FFF2-40B4-BE49-F238E27FC236}">
                  <a16:creationId xmlns:a16="http://schemas.microsoft.com/office/drawing/2014/main" id="{1EBC442F-15A3-4853-AE4A-9E44DDED6885}"/>
                </a:ext>
              </a:extLst>
            </p:cNvPr>
            <p:cNvSpPr/>
            <p:nvPr/>
          </p:nvSpPr>
          <p:spPr>
            <a:xfrm>
              <a:off x="3621867" y="1845536"/>
              <a:ext cx="937275" cy="309118"/>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p>
          </p:txBody>
        </p:sp>
        <p:sp>
          <p:nvSpPr>
            <p:cNvPr id="67" name="正方形/長方形 66">
              <a:extLst>
                <a:ext uri="{FF2B5EF4-FFF2-40B4-BE49-F238E27FC236}">
                  <a16:creationId xmlns:a16="http://schemas.microsoft.com/office/drawing/2014/main" id="{5EB1B920-7364-4248-85C4-92A116AB5EC3}"/>
                </a:ext>
              </a:extLst>
            </p:cNvPr>
            <p:cNvSpPr/>
            <p:nvPr/>
          </p:nvSpPr>
          <p:spPr>
            <a:xfrm>
              <a:off x="3891714" y="1909368"/>
              <a:ext cx="423291" cy="153700"/>
            </a:xfrm>
            <a:prstGeom prst="rect">
              <a:avLst/>
            </a:prstGeom>
          </p:spPr>
          <p:txBody>
            <a:bodyPr wrap="none">
              <a:spAutoFit/>
            </a:bodyPr>
            <a:lstStyle/>
            <a:p>
              <a:pPr algn="ctr"/>
              <a:r>
                <a:rPr kumimoji="1" lang="ja-JP" altLang="en-US" sz="2000" b="1" dirty="0"/>
                <a:t>下層雲</a:t>
              </a:r>
            </a:p>
          </p:txBody>
        </p:sp>
      </p:grpSp>
      <p:sp>
        <p:nvSpPr>
          <p:cNvPr id="76" name="テキスト ボックス 75">
            <a:extLst>
              <a:ext uri="{FF2B5EF4-FFF2-40B4-BE49-F238E27FC236}">
                <a16:creationId xmlns:a16="http://schemas.microsoft.com/office/drawing/2014/main" id="{5C8FFA54-9C16-413A-9DAB-02D132EC6E1E}"/>
              </a:ext>
            </a:extLst>
          </p:cNvPr>
          <p:cNvSpPr txBox="1"/>
          <p:nvPr/>
        </p:nvSpPr>
        <p:spPr>
          <a:xfrm>
            <a:off x="1010148" y="4924481"/>
            <a:ext cx="8063509" cy="1846659"/>
          </a:xfrm>
          <a:prstGeom prst="rect">
            <a:avLst/>
          </a:prstGeom>
          <a:noFill/>
        </p:spPr>
        <p:txBody>
          <a:bodyPr wrap="square" rtlCol="0">
            <a:spAutoFit/>
          </a:bodyPr>
          <a:lstStyle/>
          <a:p>
            <a:r>
              <a:rPr kumimoji="1" lang="ja-JP" altLang="en-US" dirty="0"/>
              <a:t>低温な“やませ”が吹くと</a:t>
            </a:r>
            <a:r>
              <a:rPr kumimoji="1" lang="ja-JP" altLang="en-US" sz="2000" b="1" dirty="0">
                <a:solidFill>
                  <a:srgbClr val="FF0000"/>
                </a:solidFill>
              </a:rPr>
              <a:t>下層雲</a:t>
            </a:r>
            <a:r>
              <a:rPr kumimoji="1" lang="ja-JP" altLang="en-US" dirty="0"/>
              <a:t>ができる。</a:t>
            </a:r>
            <a:endParaRPr kumimoji="1" lang="en-US" altLang="ja-JP" dirty="0"/>
          </a:p>
          <a:p>
            <a:r>
              <a:rPr kumimoji="1" lang="ja-JP" altLang="en-US" dirty="0"/>
              <a:t>　　　　　↓</a:t>
            </a:r>
            <a:endParaRPr kumimoji="1" lang="en-US" altLang="ja-JP" dirty="0"/>
          </a:p>
          <a:p>
            <a:r>
              <a:rPr kumimoji="1" lang="ja-JP" altLang="en-US" dirty="0"/>
              <a:t>日射を反射し、</a:t>
            </a:r>
            <a:r>
              <a:rPr kumimoji="1" lang="ja-JP" altLang="en-US" sz="2000" b="1" dirty="0">
                <a:solidFill>
                  <a:srgbClr val="FF0000"/>
                </a:solidFill>
              </a:rPr>
              <a:t>冷気層</a:t>
            </a:r>
            <a:r>
              <a:rPr kumimoji="1" lang="ja-JP" altLang="en-US" dirty="0"/>
              <a:t>が形成される。</a:t>
            </a:r>
            <a:endParaRPr kumimoji="1" lang="en-US" altLang="ja-JP" dirty="0"/>
          </a:p>
          <a:p>
            <a:r>
              <a:rPr kumimoji="1" lang="ja-JP" altLang="en-US" dirty="0"/>
              <a:t>　　　　　↓</a:t>
            </a:r>
            <a:endParaRPr kumimoji="1" lang="en-US" altLang="ja-JP" dirty="0"/>
          </a:p>
          <a:p>
            <a:r>
              <a:rPr kumimoji="1" lang="ja-JP" altLang="en-US" dirty="0"/>
              <a:t>下層雲の放射冷却の効果によって、さらに冷やされた空気が下層に溜まる。</a:t>
            </a:r>
            <a:endParaRPr kumimoji="1" lang="en-US" altLang="ja-JP" dirty="0"/>
          </a:p>
          <a:p>
            <a:r>
              <a:rPr kumimoji="1" lang="ja-JP" altLang="en-US" sz="1600" dirty="0"/>
              <a:t>（</a:t>
            </a:r>
            <a:r>
              <a:rPr kumimoji="1" lang="ja-JP" altLang="en-US" sz="2000" b="1" dirty="0">
                <a:solidFill>
                  <a:srgbClr val="FF0000"/>
                </a:solidFill>
              </a:rPr>
              <a:t>混合層</a:t>
            </a:r>
            <a:r>
              <a:rPr kumimoji="1" lang="ja-JP" altLang="en-US" sz="1600" dirty="0"/>
              <a:t>が形成される）</a:t>
            </a:r>
            <a:endParaRPr kumimoji="1" lang="en-US" altLang="ja-JP" sz="1600" dirty="0"/>
          </a:p>
        </p:txBody>
      </p:sp>
      <p:sp>
        <p:nvSpPr>
          <p:cNvPr id="58" name="正方形/長方形 57">
            <a:extLst>
              <a:ext uri="{FF2B5EF4-FFF2-40B4-BE49-F238E27FC236}">
                <a16:creationId xmlns:a16="http://schemas.microsoft.com/office/drawing/2014/main" id="{6435ACA9-A95F-48EA-A7B7-A0E43727A9AE}"/>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やませが吹いている時の大気の特徴</a:t>
            </a:r>
          </a:p>
        </p:txBody>
      </p:sp>
      <p:sp>
        <p:nvSpPr>
          <p:cNvPr id="14" name="矢印: 上 13">
            <a:extLst>
              <a:ext uri="{FF2B5EF4-FFF2-40B4-BE49-F238E27FC236}">
                <a16:creationId xmlns:a16="http://schemas.microsoft.com/office/drawing/2014/main" id="{87E6866C-36CE-4D50-B96D-9402AFEC44F7}"/>
              </a:ext>
            </a:extLst>
          </p:cNvPr>
          <p:cNvSpPr/>
          <p:nvPr/>
        </p:nvSpPr>
        <p:spPr>
          <a:xfrm>
            <a:off x="5743676" y="1630867"/>
            <a:ext cx="1719199" cy="80469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長波</a:t>
            </a:r>
            <a:endParaRPr kumimoji="1" lang="en-US" altLang="ja-JP" sz="2000" b="1" dirty="0"/>
          </a:p>
          <a:p>
            <a:pPr algn="ctr"/>
            <a:r>
              <a:rPr kumimoji="1" lang="ja-JP" altLang="en-US" sz="2000" b="1" dirty="0"/>
              <a:t>放射</a:t>
            </a:r>
          </a:p>
        </p:txBody>
      </p:sp>
      <p:sp>
        <p:nvSpPr>
          <p:cNvPr id="17" name="テキスト ボックス 16">
            <a:extLst>
              <a:ext uri="{FF2B5EF4-FFF2-40B4-BE49-F238E27FC236}">
                <a16:creationId xmlns:a16="http://schemas.microsoft.com/office/drawing/2014/main" id="{DB3F38DE-EC80-4416-AE0B-A4C8C34C7A1C}"/>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10/16</a:t>
            </a:r>
            <a:endParaRPr lang="ja-JP" altLang="en-US" dirty="0">
              <a:solidFill>
                <a:schemeClr val="bg1"/>
              </a:solidFill>
            </a:endParaRPr>
          </a:p>
        </p:txBody>
      </p:sp>
      <p:pic>
        <p:nvPicPr>
          <p:cNvPr id="3" name="図 2">
            <a:extLst>
              <a:ext uri="{FF2B5EF4-FFF2-40B4-BE49-F238E27FC236}">
                <a16:creationId xmlns:a16="http://schemas.microsoft.com/office/drawing/2014/main" id="{069FDBFD-17BC-4A67-96AF-B2CCE04E349B}"/>
              </a:ext>
            </a:extLst>
          </p:cNvPr>
          <p:cNvPicPr>
            <a:picLocks noChangeAspect="1"/>
          </p:cNvPicPr>
          <p:nvPr/>
        </p:nvPicPr>
        <p:blipFill>
          <a:blip r:embed="rId3"/>
          <a:stretch>
            <a:fillRect/>
          </a:stretch>
        </p:blipFill>
        <p:spPr>
          <a:xfrm>
            <a:off x="60258" y="1082963"/>
            <a:ext cx="4981645" cy="2126641"/>
          </a:xfrm>
          <a:prstGeom prst="rect">
            <a:avLst/>
          </a:prstGeom>
        </p:spPr>
      </p:pic>
    </p:spTree>
    <p:extLst>
      <p:ext uri="{BB962C8B-B14F-4D97-AF65-F5344CB8AC3E}">
        <p14:creationId xmlns:p14="http://schemas.microsoft.com/office/powerpoint/2010/main" val="132971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BAF608DF-6A5D-4DDA-B47D-4D30DF571FE4}"/>
              </a:ext>
            </a:extLst>
          </p:cNvPr>
          <p:cNvGrpSpPr/>
          <p:nvPr/>
        </p:nvGrpSpPr>
        <p:grpSpPr>
          <a:xfrm>
            <a:off x="221902" y="865300"/>
            <a:ext cx="5387787" cy="3323305"/>
            <a:chOff x="205674" y="2577048"/>
            <a:chExt cx="5387787" cy="3323305"/>
          </a:xfrm>
        </p:grpSpPr>
        <p:sp>
          <p:nvSpPr>
            <p:cNvPr id="7" name="角丸四角形 7">
              <a:extLst>
                <a:ext uri="{FF2B5EF4-FFF2-40B4-BE49-F238E27FC236}">
                  <a16:creationId xmlns:a16="http://schemas.microsoft.com/office/drawing/2014/main" id="{04E51A18-3125-460C-AB8A-9C105FC7A227}"/>
                </a:ext>
              </a:extLst>
            </p:cNvPr>
            <p:cNvSpPr/>
            <p:nvPr/>
          </p:nvSpPr>
          <p:spPr>
            <a:xfrm>
              <a:off x="338444" y="2577048"/>
              <a:ext cx="5182461" cy="56796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sz="2800" dirty="0">
                  <a:latin typeface="Times New Roman" panose="02020603050405020304" pitchFamily="18" charset="0"/>
                  <a:cs typeface="Times New Roman" panose="02020603050405020304" pitchFamily="18" charset="0"/>
                </a:rPr>
                <a:t>WRF3.4.1</a:t>
              </a:r>
              <a:r>
                <a:rPr kumimoji="1" lang="en-US" altLang="ja-JP" sz="2800" dirty="0"/>
                <a:t>(</a:t>
              </a:r>
              <a:r>
                <a:rPr kumimoji="1" lang="ja-JP" altLang="en-US" sz="2800" dirty="0"/>
                <a:t>領域気象モデル</a:t>
              </a:r>
              <a:r>
                <a:rPr kumimoji="1" lang="en-US" altLang="ja-JP" sz="2800" dirty="0"/>
                <a:t>)</a:t>
              </a:r>
              <a:endParaRPr kumimoji="1" lang="ja-JP" altLang="en-US" sz="2800" dirty="0"/>
            </a:p>
          </p:txBody>
        </p:sp>
        <p:sp>
          <p:nvSpPr>
            <p:cNvPr id="8" name="正方形/長方形 7">
              <a:extLst>
                <a:ext uri="{FF2B5EF4-FFF2-40B4-BE49-F238E27FC236}">
                  <a16:creationId xmlns:a16="http://schemas.microsoft.com/office/drawing/2014/main" id="{57622925-DBBB-4D2E-8BD3-BDEB41FA84B4}"/>
                </a:ext>
              </a:extLst>
            </p:cNvPr>
            <p:cNvSpPr/>
            <p:nvPr/>
          </p:nvSpPr>
          <p:spPr>
            <a:xfrm>
              <a:off x="205674" y="3284252"/>
              <a:ext cx="5387787" cy="2616101"/>
            </a:xfrm>
            <a:prstGeom prst="rect">
              <a:avLst/>
            </a:prstGeom>
          </p:spPr>
          <p:txBody>
            <a:bodyPr wrap="square">
              <a:spAutoFit/>
            </a:bodyPr>
            <a:lstStyle/>
            <a:p>
              <a:r>
                <a:rPr lang="ja-JP" altLang="en-US" sz="2000" dirty="0"/>
                <a:t>・</a:t>
              </a:r>
              <a:r>
                <a:rPr lang="ja-JP" altLang="en-US" dirty="0"/>
                <a:t>水平格子間隔　</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15km </a:t>
              </a:r>
              <a:r>
                <a:rPr lang="ja-JP" altLang="en-US"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a:p>
              <a:r>
                <a:rPr lang="ja-JP" altLang="en-US" dirty="0"/>
                <a:t>・鉛直総数　　　　</a:t>
              </a:r>
              <a:r>
                <a:rPr lang="en-US" altLang="ja-JP" dirty="0">
                  <a:latin typeface="Times New Roman" panose="02020603050405020304" pitchFamily="18" charset="0"/>
                  <a:cs typeface="Times New Roman" panose="02020603050405020304" pitchFamily="18" charset="0"/>
                </a:rPr>
                <a:t>59</a:t>
              </a:r>
              <a:r>
                <a:rPr lang="ja-JP" altLang="en-US" sz="1400" dirty="0"/>
                <a:t>（下層ほど解像度細かい）</a:t>
              </a:r>
              <a:endParaRPr lang="en-US" altLang="ja-JP" dirty="0"/>
            </a:p>
            <a:p>
              <a:r>
                <a:rPr lang="ja-JP" altLang="en-US" dirty="0"/>
                <a:t>・初期値・境界値　</a:t>
              </a:r>
              <a:r>
                <a:rPr lang="en-US" altLang="ja-JP" dirty="0">
                  <a:latin typeface="Times New Roman" panose="02020603050405020304" pitchFamily="18" charset="0"/>
                  <a:cs typeface="Times New Roman" panose="02020603050405020304" pitchFamily="18" charset="0"/>
                </a:rPr>
                <a:t>ERA_20C</a:t>
              </a:r>
            </a:p>
            <a:p>
              <a:r>
                <a:rPr kumimoji="1" lang="ja-JP" altLang="en-US" dirty="0"/>
                <a:t>・計算期間 　</a:t>
              </a:r>
              <a:r>
                <a:rPr kumimoji="1" lang="en-US" altLang="ja-JP" dirty="0"/>
                <a:t> </a:t>
              </a:r>
              <a:r>
                <a:rPr kumimoji="1" lang="ja-JP" altLang="en-US" dirty="0"/>
                <a:t>　  　</a:t>
              </a:r>
              <a:endParaRPr kumimoji="1" lang="en-US" altLang="ja-JP" dirty="0"/>
            </a:p>
            <a:p>
              <a:r>
                <a:rPr kumimoji="1" lang="ja-JP" altLang="en-US" dirty="0">
                  <a:latin typeface="Times New Roman" panose="02020603050405020304" pitchFamily="18" charset="0"/>
                  <a:cs typeface="Times New Roman" panose="02020603050405020304" pitchFamily="18" charset="0"/>
                </a:rPr>
                <a:t>　　凶作年 </a:t>
              </a:r>
              <a:r>
                <a:rPr kumimoji="1" lang="en-US" altLang="ja-JP" dirty="0">
                  <a:latin typeface="Times New Roman" panose="02020603050405020304" pitchFamily="18" charset="0"/>
                  <a:cs typeface="Times New Roman" panose="02020603050405020304" pitchFamily="18" charset="0"/>
                </a:rPr>
                <a:t>Bad harvest years</a:t>
              </a:r>
              <a:r>
                <a:rPr kumimoji="1" lang="en-US" altLang="ja-JP" b="1" dirty="0">
                  <a:solidFill>
                    <a:srgbClr val="00B0F0"/>
                  </a:solidFill>
                  <a:latin typeface="Times New Roman" panose="02020603050405020304" pitchFamily="18" charset="0"/>
                  <a:cs typeface="Times New Roman" panose="02020603050405020304" pitchFamily="18" charset="0"/>
                </a:rPr>
                <a:t>(1931,34,41,45</a:t>
              </a:r>
              <a:r>
                <a:rPr kumimoji="1" lang="ja-JP" altLang="en-US" b="1" dirty="0">
                  <a:solidFill>
                    <a:srgbClr val="00B0F0"/>
                  </a:solidFill>
                  <a:latin typeface="Times New Roman" panose="02020603050405020304" pitchFamily="18" charset="0"/>
                  <a:cs typeface="Times New Roman" panose="02020603050405020304" pitchFamily="18" charset="0"/>
                </a:rPr>
                <a:t>年</a:t>
              </a:r>
              <a:r>
                <a:rPr kumimoji="1" lang="en-US" altLang="ja-JP" b="1" dirty="0">
                  <a:solidFill>
                    <a:srgbClr val="00B0F0"/>
                  </a:solidFill>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と</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豊作年 </a:t>
              </a:r>
              <a:r>
                <a:rPr kumimoji="1" lang="en-US" altLang="ja-JP" dirty="0">
                  <a:latin typeface="Times New Roman" panose="02020603050405020304" pitchFamily="18" charset="0"/>
                  <a:cs typeface="Times New Roman" panose="02020603050405020304" pitchFamily="18" charset="0"/>
                </a:rPr>
                <a:t>Good harvest years </a:t>
              </a:r>
              <a:r>
                <a:rPr kumimoji="1" lang="en-US" altLang="ja-JP" b="1" dirty="0">
                  <a:solidFill>
                    <a:schemeClr val="accent2"/>
                  </a:solidFill>
                  <a:latin typeface="Times New Roman" panose="02020603050405020304" pitchFamily="18" charset="0"/>
                  <a:cs typeface="Times New Roman" panose="02020603050405020304" pitchFamily="18" charset="0"/>
                </a:rPr>
                <a:t>(1933,43,44,46</a:t>
              </a:r>
              <a:r>
                <a:rPr kumimoji="1" lang="ja-JP" altLang="en-US" b="1" dirty="0">
                  <a:solidFill>
                    <a:schemeClr val="accent2"/>
                  </a:solidFill>
                  <a:latin typeface="Times New Roman" panose="02020603050405020304" pitchFamily="18" charset="0"/>
                  <a:cs typeface="Times New Roman" panose="02020603050405020304" pitchFamily="18" charset="0"/>
                </a:rPr>
                <a:t>年</a:t>
              </a:r>
              <a:r>
                <a:rPr kumimoji="1" lang="en-US" altLang="ja-JP" b="1" dirty="0">
                  <a:solidFill>
                    <a:schemeClr val="accent2"/>
                  </a:solidFill>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　</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05/01 00UTC ~ 10/31 18UTC</a:t>
              </a:r>
              <a:endParaRPr kumimoji="1" lang="en-US" altLang="ja-JP" dirty="0">
                <a:latin typeface="Times New Roman" panose="02020603050405020304" pitchFamily="18" charset="0"/>
                <a:cs typeface="Times New Roman" panose="02020603050405020304" pitchFamily="18" charset="0"/>
              </a:endParaRPr>
            </a:p>
            <a:p>
              <a:endParaRPr lang="en-US" altLang="ja-JP" dirty="0"/>
            </a:p>
            <a:p>
              <a:r>
                <a:rPr lang="ja-JP" altLang="en-US" dirty="0"/>
                <a:t>・計算間隔　           </a:t>
              </a:r>
              <a:r>
                <a:rPr kumimoji="1" lang="en-US" altLang="ja-JP" dirty="0">
                  <a:latin typeface="Times New Roman" panose="02020603050405020304" pitchFamily="18" charset="0"/>
                  <a:cs typeface="Times New Roman" panose="02020603050405020304" pitchFamily="18" charset="0"/>
                </a:rPr>
                <a:t>80</a:t>
              </a:r>
              <a:r>
                <a:rPr kumimoji="1" lang="ja-JP" altLang="en-US" dirty="0"/>
                <a:t>秒  </a:t>
              </a:r>
              <a:r>
                <a:rPr kumimoji="1" lang="en-US" altLang="ja-JP" dirty="0"/>
                <a:t> </a:t>
              </a:r>
              <a:endParaRPr kumimoji="1" lang="en-US" altLang="ja-JP" sz="2000" dirty="0"/>
            </a:p>
          </p:txBody>
        </p:sp>
      </p:grpSp>
      <p:grpSp>
        <p:nvGrpSpPr>
          <p:cNvPr id="2" name="グループ化 1">
            <a:extLst>
              <a:ext uri="{FF2B5EF4-FFF2-40B4-BE49-F238E27FC236}">
                <a16:creationId xmlns:a16="http://schemas.microsoft.com/office/drawing/2014/main" id="{D9DECD49-59EA-46C7-A66D-1B4E6EFC186D}"/>
              </a:ext>
            </a:extLst>
          </p:cNvPr>
          <p:cNvGrpSpPr/>
          <p:nvPr/>
        </p:nvGrpSpPr>
        <p:grpSpPr>
          <a:xfrm>
            <a:off x="6692509" y="440354"/>
            <a:ext cx="2451491" cy="2944698"/>
            <a:chOff x="6692509" y="440354"/>
            <a:chExt cx="2451491" cy="2944698"/>
          </a:xfrm>
        </p:grpSpPr>
        <p:pic>
          <p:nvPicPr>
            <p:cNvPr id="10" name="図 9">
              <a:extLst>
                <a:ext uri="{FF2B5EF4-FFF2-40B4-BE49-F238E27FC236}">
                  <a16:creationId xmlns:a16="http://schemas.microsoft.com/office/drawing/2014/main" id="{8B7D6271-06F6-4492-B009-ABCB3D52143F}"/>
                </a:ext>
              </a:extLst>
            </p:cNvPr>
            <p:cNvPicPr>
              <a:picLocks noChangeAspect="1"/>
            </p:cNvPicPr>
            <p:nvPr/>
          </p:nvPicPr>
          <p:blipFill rotWithShape="1">
            <a:blip r:embed="rId3"/>
            <a:srcRect l="1765" t="5175" r="91139" b="54414"/>
            <a:stretch/>
          </p:blipFill>
          <p:spPr>
            <a:xfrm>
              <a:off x="6692509" y="440354"/>
              <a:ext cx="2451491" cy="2944698"/>
            </a:xfrm>
            <a:prstGeom prst="rect">
              <a:avLst/>
            </a:prstGeom>
          </p:spPr>
        </p:pic>
        <p:sp>
          <p:nvSpPr>
            <p:cNvPr id="19" name="フレーム 18">
              <a:extLst>
                <a:ext uri="{FF2B5EF4-FFF2-40B4-BE49-F238E27FC236}">
                  <a16:creationId xmlns:a16="http://schemas.microsoft.com/office/drawing/2014/main" id="{D32D5ED5-1389-48D4-A173-1470E32FA482}"/>
                </a:ext>
              </a:extLst>
            </p:cNvPr>
            <p:cNvSpPr/>
            <p:nvPr/>
          </p:nvSpPr>
          <p:spPr>
            <a:xfrm>
              <a:off x="7980457" y="2435981"/>
              <a:ext cx="180132" cy="566011"/>
            </a:xfrm>
            <a:prstGeom prst="frame">
              <a:avLst>
                <a:gd name="adj1" fmla="val 1337"/>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41" name="テキスト ボックス 40">
            <a:extLst>
              <a:ext uri="{FF2B5EF4-FFF2-40B4-BE49-F238E27FC236}">
                <a16:creationId xmlns:a16="http://schemas.microsoft.com/office/drawing/2014/main" id="{1469A1C2-0D70-4736-B179-7B80F9EEA099}"/>
              </a:ext>
            </a:extLst>
          </p:cNvPr>
          <p:cNvSpPr txBox="1"/>
          <p:nvPr/>
        </p:nvSpPr>
        <p:spPr>
          <a:xfrm>
            <a:off x="4861133" y="3446123"/>
            <a:ext cx="3784477" cy="345097"/>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1945</a:t>
            </a:r>
            <a:r>
              <a:rPr kumimoji="1" lang="ja-JP" altLang="en-US" sz="1600" dirty="0"/>
              <a:t>年</a:t>
            </a:r>
            <a:r>
              <a:rPr kumimoji="1" lang="en-US" altLang="ja-JP" sz="1600" dirty="0"/>
              <a:t>7</a:t>
            </a:r>
            <a:r>
              <a:rPr kumimoji="1" lang="ja-JP" altLang="en-US" sz="1600" dirty="0"/>
              <a:t>月</a:t>
            </a:r>
            <a:r>
              <a:rPr kumimoji="1" lang="en-US" altLang="ja-JP" sz="1600" dirty="0"/>
              <a:t>16</a:t>
            </a:r>
            <a:r>
              <a:rPr kumimoji="1" lang="ja-JP" altLang="en-US" sz="1600" dirty="0"/>
              <a:t>日気温の鉛直プロファイル</a:t>
            </a:r>
          </a:p>
        </p:txBody>
      </p:sp>
      <p:grpSp>
        <p:nvGrpSpPr>
          <p:cNvPr id="12" name="グループ化 11">
            <a:extLst>
              <a:ext uri="{FF2B5EF4-FFF2-40B4-BE49-F238E27FC236}">
                <a16:creationId xmlns:a16="http://schemas.microsoft.com/office/drawing/2014/main" id="{495EFB1F-841C-4808-9E10-462B137D26B5}"/>
              </a:ext>
            </a:extLst>
          </p:cNvPr>
          <p:cNvGrpSpPr/>
          <p:nvPr/>
        </p:nvGrpSpPr>
        <p:grpSpPr>
          <a:xfrm>
            <a:off x="4754880" y="3830777"/>
            <a:ext cx="2040598" cy="2422808"/>
            <a:chOff x="5024010" y="4826552"/>
            <a:chExt cx="1711313" cy="2031847"/>
          </a:xfrm>
        </p:grpSpPr>
        <p:pic>
          <p:nvPicPr>
            <p:cNvPr id="40" name="図 39">
              <a:extLst>
                <a:ext uri="{FF2B5EF4-FFF2-40B4-BE49-F238E27FC236}">
                  <a16:creationId xmlns:a16="http://schemas.microsoft.com/office/drawing/2014/main" id="{C5F20344-91C6-4687-9581-0127BB47D5AB}"/>
                </a:ext>
              </a:extLst>
            </p:cNvPr>
            <p:cNvPicPr>
              <a:picLocks noChangeAspect="1"/>
            </p:cNvPicPr>
            <p:nvPr/>
          </p:nvPicPr>
          <p:blipFill rotWithShape="1">
            <a:blip r:embed="rId4"/>
            <a:srcRect l="20596" t="1049"/>
            <a:stretch/>
          </p:blipFill>
          <p:spPr>
            <a:xfrm>
              <a:off x="5024010" y="4826552"/>
              <a:ext cx="1711313" cy="2031847"/>
            </a:xfrm>
            <a:prstGeom prst="rect">
              <a:avLst/>
            </a:prstGeom>
          </p:spPr>
        </p:pic>
        <p:sp>
          <p:nvSpPr>
            <p:cNvPr id="42" name="正方形/長方形 41">
              <a:extLst>
                <a:ext uri="{FF2B5EF4-FFF2-40B4-BE49-F238E27FC236}">
                  <a16:creationId xmlns:a16="http://schemas.microsoft.com/office/drawing/2014/main" id="{6B60586D-4FC4-4F5C-B6E5-4B9163E0CAA0}"/>
                </a:ext>
              </a:extLst>
            </p:cNvPr>
            <p:cNvSpPr/>
            <p:nvPr/>
          </p:nvSpPr>
          <p:spPr>
            <a:xfrm>
              <a:off x="5802998" y="4826552"/>
              <a:ext cx="723275" cy="369332"/>
            </a:xfrm>
            <a:prstGeom prst="rect">
              <a:avLst/>
            </a:prstGeom>
          </p:spPr>
          <p:txBody>
            <a:bodyPr wrap="none">
              <a:spAutoFit/>
            </a:bodyPr>
            <a:lstStyle/>
            <a:p>
              <a:r>
                <a:rPr kumimoji="1" lang="en-US" altLang="ja-JP" b="1" dirty="0">
                  <a:latin typeface="Times New Roman" panose="02020603050405020304" pitchFamily="18" charset="0"/>
                  <a:cs typeface="Times New Roman" panose="02020603050405020304" pitchFamily="18" charset="0"/>
                </a:rPr>
                <a:t>WRF</a:t>
              </a:r>
              <a:endParaRPr lang="ja-JP" altLang="en-US" b="1" dirty="0">
                <a:latin typeface="Times New Roman" panose="02020603050405020304" pitchFamily="18" charset="0"/>
                <a:cs typeface="Times New Roman" panose="02020603050405020304" pitchFamily="18" charset="0"/>
              </a:endParaRPr>
            </a:p>
          </p:txBody>
        </p:sp>
      </p:grpSp>
      <p:grpSp>
        <p:nvGrpSpPr>
          <p:cNvPr id="11" name="グループ化 10">
            <a:extLst>
              <a:ext uri="{FF2B5EF4-FFF2-40B4-BE49-F238E27FC236}">
                <a16:creationId xmlns:a16="http://schemas.microsoft.com/office/drawing/2014/main" id="{DABFE7EF-9C73-495C-9A4A-E1A4F98405AD}"/>
              </a:ext>
            </a:extLst>
          </p:cNvPr>
          <p:cNvGrpSpPr/>
          <p:nvPr/>
        </p:nvGrpSpPr>
        <p:grpSpPr>
          <a:xfrm>
            <a:off x="6731753" y="3841162"/>
            <a:ext cx="2223831" cy="2378406"/>
            <a:chOff x="6915499" y="4800935"/>
            <a:chExt cx="1941171" cy="2076099"/>
          </a:xfrm>
        </p:grpSpPr>
        <p:grpSp>
          <p:nvGrpSpPr>
            <p:cNvPr id="37" name="グループ化 36">
              <a:extLst>
                <a:ext uri="{FF2B5EF4-FFF2-40B4-BE49-F238E27FC236}">
                  <a16:creationId xmlns:a16="http://schemas.microsoft.com/office/drawing/2014/main" id="{670085C7-0880-4173-9788-6B3D0F3213F6}"/>
                </a:ext>
              </a:extLst>
            </p:cNvPr>
            <p:cNvGrpSpPr/>
            <p:nvPr/>
          </p:nvGrpSpPr>
          <p:grpSpPr>
            <a:xfrm>
              <a:off x="6915499" y="4826552"/>
              <a:ext cx="1725335" cy="2050482"/>
              <a:chOff x="7009093" y="4498307"/>
              <a:chExt cx="2133000" cy="2239166"/>
            </a:xfrm>
          </p:grpSpPr>
          <p:pic>
            <p:nvPicPr>
              <p:cNvPr id="21" name="図 20">
                <a:extLst>
                  <a:ext uri="{FF2B5EF4-FFF2-40B4-BE49-F238E27FC236}">
                    <a16:creationId xmlns:a16="http://schemas.microsoft.com/office/drawing/2014/main" id="{3EED9D10-B540-45E2-8B98-3B360C619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093" y="4498307"/>
                <a:ext cx="1857321" cy="2100667"/>
              </a:xfrm>
              <a:prstGeom prst="rect">
                <a:avLst/>
              </a:prstGeom>
            </p:spPr>
          </p:pic>
          <p:sp>
            <p:nvSpPr>
              <p:cNvPr id="36" name="テキスト ボックス 35">
                <a:extLst>
                  <a:ext uri="{FF2B5EF4-FFF2-40B4-BE49-F238E27FC236}">
                    <a16:creationId xmlns:a16="http://schemas.microsoft.com/office/drawing/2014/main" id="{D1675F81-AC6E-469D-B006-B4681FE4DF93}"/>
                  </a:ext>
                </a:extLst>
              </p:cNvPr>
              <p:cNvSpPr txBox="1"/>
              <p:nvPr/>
            </p:nvSpPr>
            <p:spPr>
              <a:xfrm>
                <a:off x="8830041" y="6460474"/>
                <a:ext cx="312052" cy="276999"/>
              </a:xfrm>
              <a:prstGeom prst="rect">
                <a:avLst/>
              </a:prstGeom>
              <a:solidFill>
                <a:schemeClr val="bg1"/>
              </a:solidFill>
            </p:spPr>
            <p:txBody>
              <a:bodyPr wrap="square" rtlCol="0">
                <a:spAutoFit/>
              </a:bodyPr>
              <a:lstStyle/>
              <a:p>
                <a:r>
                  <a:rPr kumimoji="1" lang="ja-JP" altLang="en-US" sz="1200" b="1" dirty="0"/>
                  <a:t>℃</a:t>
                </a:r>
              </a:p>
            </p:txBody>
          </p:sp>
        </p:grpSp>
        <p:sp>
          <p:nvSpPr>
            <p:cNvPr id="43" name="正方形/長方形 42">
              <a:extLst>
                <a:ext uri="{FF2B5EF4-FFF2-40B4-BE49-F238E27FC236}">
                  <a16:creationId xmlns:a16="http://schemas.microsoft.com/office/drawing/2014/main" id="{E3B51C50-E107-4C2F-9CE0-6E33F38E951E}"/>
                </a:ext>
              </a:extLst>
            </p:cNvPr>
            <p:cNvSpPr/>
            <p:nvPr/>
          </p:nvSpPr>
          <p:spPr>
            <a:xfrm>
              <a:off x="7787146" y="4800935"/>
              <a:ext cx="1069524" cy="369332"/>
            </a:xfrm>
            <a:prstGeom prst="rect">
              <a:avLst/>
            </a:prstGeom>
          </p:spPr>
          <p:txBody>
            <a:bodyPr wrap="none">
              <a:spAutoFit/>
            </a:bodyPr>
            <a:lstStyle/>
            <a:p>
              <a:r>
                <a:rPr kumimoji="1" lang="en-US" altLang="ja-JP" b="1" dirty="0">
                  <a:latin typeface="Times New Roman" panose="02020603050405020304" pitchFamily="18" charset="0"/>
                  <a:cs typeface="Times New Roman" panose="02020603050405020304" pitchFamily="18" charset="0"/>
                </a:rPr>
                <a:t>ERA20C</a:t>
              </a:r>
              <a:endParaRPr lang="ja-JP" altLang="en-US" b="1" dirty="0">
                <a:latin typeface="Times New Roman" panose="02020603050405020304" pitchFamily="18" charset="0"/>
                <a:cs typeface="Times New Roman" panose="02020603050405020304" pitchFamily="18" charset="0"/>
              </a:endParaRPr>
            </a:p>
          </p:txBody>
        </p:sp>
      </p:grpSp>
      <p:sp>
        <p:nvSpPr>
          <p:cNvPr id="23" name="正方形/長方形 22">
            <a:extLst>
              <a:ext uri="{FF2B5EF4-FFF2-40B4-BE49-F238E27FC236}">
                <a16:creationId xmlns:a16="http://schemas.microsoft.com/office/drawing/2014/main" id="{4734BDE1-F582-4065-AD99-4CC09235E84C}"/>
              </a:ext>
            </a:extLst>
          </p:cNvPr>
          <p:cNvSpPr/>
          <p:nvPr/>
        </p:nvSpPr>
        <p:spPr>
          <a:xfrm>
            <a:off x="-15292" y="926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研究手法</a:t>
            </a:r>
          </a:p>
        </p:txBody>
      </p:sp>
      <p:sp>
        <p:nvSpPr>
          <p:cNvPr id="24" name="正方形/長方形 23">
            <a:extLst>
              <a:ext uri="{FF2B5EF4-FFF2-40B4-BE49-F238E27FC236}">
                <a16:creationId xmlns:a16="http://schemas.microsoft.com/office/drawing/2014/main" id="{15222036-B321-4B7A-8BA6-6CFFCA166A9D}"/>
              </a:ext>
            </a:extLst>
          </p:cNvPr>
          <p:cNvSpPr/>
          <p:nvPr/>
        </p:nvSpPr>
        <p:spPr>
          <a:xfrm>
            <a:off x="64400" y="455498"/>
            <a:ext cx="3235753" cy="369332"/>
          </a:xfrm>
          <a:prstGeom prst="rect">
            <a:avLst/>
          </a:prstGeom>
        </p:spPr>
        <p:txBody>
          <a:bodyPr wrap="square">
            <a:spAutoFit/>
          </a:bodyPr>
          <a:lstStyle/>
          <a:p>
            <a:r>
              <a:rPr lang="ja-JP" altLang="en-US" b="1" u="sng" dirty="0"/>
              <a:t>〇昭和初期凶作期の再現</a:t>
            </a:r>
          </a:p>
        </p:txBody>
      </p:sp>
      <p:sp>
        <p:nvSpPr>
          <p:cNvPr id="26" name="テキスト ボックス 25">
            <a:extLst>
              <a:ext uri="{FF2B5EF4-FFF2-40B4-BE49-F238E27FC236}">
                <a16:creationId xmlns:a16="http://schemas.microsoft.com/office/drawing/2014/main" id="{C30567EE-6075-4632-B7FA-7C52707E7C34}"/>
              </a:ext>
            </a:extLst>
          </p:cNvPr>
          <p:cNvSpPr txBox="1"/>
          <p:nvPr/>
        </p:nvSpPr>
        <p:spPr>
          <a:xfrm>
            <a:off x="5072332" y="6233447"/>
            <a:ext cx="3946726" cy="584775"/>
          </a:xfrm>
          <a:prstGeom prst="rect">
            <a:avLst/>
          </a:prstGeom>
          <a:noFill/>
        </p:spPr>
        <p:txBody>
          <a:bodyPr wrap="square" rtlCol="0">
            <a:spAutoFit/>
          </a:bodyPr>
          <a:lstStyle/>
          <a:p>
            <a:r>
              <a:rPr kumimoji="1" lang="ja-JP" altLang="en-US" sz="1600" b="1" dirty="0"/>
              <a:t>＊地上～上空</a:t>
            </a:r>
            <a:r>
              <a:rPr kumimoji="1" lang="en-US" altLang="ja-JP" sz="1600" b="1" dirty="0">
                <a:latin typeface="Times New Roman" panose="02020603050405020304" pitchFamily="18" charset="0"/>
                <a:cs typeface="Times New Roman" panose="02020603050405020304" pitchFamily="18" charset="0"/>
              </a:rPr>
              <a:t>1500</a:t>
            </a:r>
            <a:r>
              <a:rPr kumimoji="1" lang="ja-JP" altLang="en-US" sz="1600" b="1" dirty="0">
                <a:latin typeface="Times New Roman" panose="02020603050405020304" pitchFamily="18" charset="0"/>
                <a:cs typeface="Times New Roman" panose="02020603050405020304" pitchFamily="18" charset="0"/>
              </a:rPr>
              <a:t>ｍ</a:t>
            </a:r>
            <a:r>
              <a:rPr kumimoji="1" lang="ja-JP" altLang="en-US" sz="1600" b="1" dirty="0"/>
              <a:t>の間に、</a:t>
            </a:r>
            <a:endParaRPr kumimoji="1" lang="en-US" altLang="ja-JP" sz="1600" b="1" dirty="0"/>
          </a:p>
          <a:p>
            <a:r>
              <a:rPr kumimoji="1" lang="ja-JP" altLang="en-US" sz="1600" b="1" dirty="0"/>
              <a:t>　</a:t>
            </a:r>
            <a:r>
              <a:rPr kumimoji="1" lang="en-US" altLang="ja-JP" sz="1600" b="1" dirty="0">
                <a:latin typeface="Times New Roman" panose="02020603050405020304" pitchFamily="18" charset="0"/>
                <a:cs typeface="Times New Roman" panose="02020603050405020304" pitchFamily="18" charset="0"/>
              </a:rPr>
              <a:t>WRF</a:t>
            </a:r>
            <a:r>
              <a:rPr kumimoji="1" lang="ja-JP" altLang="en-US" sz="1600" b="1" dirty="0"/>
              <a:t>は</a:t>
            </a:r>
            <a:r>
              <a:rPr kumimoji="1" lang="en-US" altLang="ja-JP" sz="1600" b="1" dirty="0">
                <a:latin typeface="Times New Roman" panose="02020603050405020304" pitchFamily="18" charset="0"/>
                <a:cs typeface="Times New Roman" panose="02020603050405020304" pitchFamily="18" charset="0"/>
              </a:rPr>
              <a:t>24</a:t>
            </a:r>
            <a:r>
              <a:rPr kumimoji="1" lang="ja-JP" altLang="en-US" sz="1600" b="1" dirty="0"/>
              <a:t>層 </a:t>
            </a:r>
            <a:r>
              <a:rPr kumimoji="1" lang="en-US" altLang="ja-JP" sz="1600" b="1" dirty="0"/>
              <a:t>(</a:t>
            </a:r>
            <a:r>
              <a:rPr kumimoji="1" lang="ja-JP" altLang="en-US" sz="1600" b="1" dirty="0"/>
              <a:t>再解析データは</a:t>
            </a:r>
            <a:r>
              <a:rPr kumimoji="1" lang="en-US" altLang="ja-JP" sz="1600" b="1" dirty="0"/>
              <a:t>7</a:t>
            </a:r>
            <a:r>
              <a:rPr kumimoji="1" lang="ja-JP" altLang="en-US" sz="1600" b="1" dirty="0"/>
              <a:t>層のみ</a:t>
            </a:r>
            <a:r>
              <a:rPr kumimoji="1" lang="en-US" altLang="ja-JP" sz="1600" b="1" dirty="0"/>
              <a:t>)</a:t>
            </a:r>
          </a:p>
        </p:txBody>
      </p:sp>
      <p:sp>
        <p:nvSpPr>
          <p:cNvPr id="5" name="テキスト ボックス 4">
            <a:extLst>
              <a:ext uri="{FF2B5EF4-FFF2-40B4-BE49-F238E27FC236}">
                <a16:creationId xmlns:a16="http://schemas.microsoft.com/office/drawing/2014/main" id="{AC86ED81-A28E-4BDA-A456-364A12D94730}"/>
              </a:ext>
            </a:extLst>
          </p:cNvPr>
          <p:cNvSpPr txBox="1"/>
          <p:nvPr/>
        </p:nvSpPr>
        <p:spPr>
          <a:xfrm>
            <a:off x="64400" y="4442016"/>
            <a:ext cx="4189228" cy="1754326"/>
          </a:xfrm>
          <a:prstGeom prst="rect">
            <a:avLst/>
          </a:prstGeom>
          <a:noFill/>
        </p:spPr>
        <p:txBody>
          <a:bodyPr wrap="square" rtlCol="0">
            <a:spAutoFit/>
          </a:bodyPr>
          <a:lstStyle/>
          <a:p>
            <a:r>
              <a:rPr kumimoji="1" lang="ja-JP" altLang="en-US" b="1" u="sng" dirty="0"/>
              <a:t>モデルの工夫ポイント</a:t>
            </a:r>
            <a:endParaRPr kumimoji="1" lang="en-US" altLang="ja-JP" b="1" u="sng" dirty="0"/>
          </a:p>
          <a:p>
            <a:r>
              <a:rPr lang="ja-JP" altLang="ja-JP" dirty="0"/>
              <a:t>下層ほど解像度を細かくし，やませによって発生する大気下層の気象現象の再現性を高めた</a:t>
            </a:r>
            <a:r>
              <a:rPr lang="en-US" altLang="ja-JP" dirty="0"/>
              <a:t>.</a:t>
            </a:r>
          </a:p>
          <a:p>
            <a:endParaRPr kumimoji="1" lang="en-US" altLang="ja-JP" dirty="0"/>
          </a:p>
          <a:p>
            <a:endParaRPr kumimoji="1" lang="ja-JP" altLang="en-US" dirty="0"/>
          </a:p>
        </p:txBody>
      </p:sp>
      <p:sp>
        <p:nvSpPr>
          <p:cNvPr id="25" name="テキスト ボックス 24">
            <a:extLst>
              <a:ext uri="{FF2B5EF4-FFF2-40B4-BE49-F238E27FC236}">
                <a16:creationId xmlns:a16="http://schemas.microsoft.com/office/drawing/2014/main" id="{5D9AE256-9192-4D5B-A92E-FBCDD739CF53}"/>
              </a:ext>
            </a:extLst>
          </p:cNvPr>
          <p:cNvSpPr txBox="1"/>
          <p:nvPr/>
        </p:nvSpPr>
        <p:spPr>
          <a:xfrm>
            <a:off x="8311896" y="0"/>
            <a:ext cx="819249"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11/16</a:t>
            </a:r>
            <a:endParaRPr lang="ja-JP"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49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6435ACA9-A95F-48EA-A7B7-A0E43727A9AE}"/>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en-US" altLang="ja-JP" sz="2400" b="1" dirty="0"/>
              <a:t>7</a:t>
            </a:r>
            <a:r>
              <a:rPr kumimoji="1" lang="ja-JP" altLang="en-US" sz="2400" b="1" dirty="0"/>
              <a:t>月平均雲量</a:t>
            </a:r>
          </a:p>
        </p:txBody>
      </p:sp>
      <p:sp>
        <p:nvSpPr>
          <p:cNvPr id="61" name="テキスト ボックス 60">
            <a:extLst>
              <a:ext uri="{FF2B5EF4-FFF2-40B4-BE49-F238E27FC236}">
                <a16:creationId xmlns:a16="http://schemas.microsoft.com/office/drawing/2014/main" id="{7377D15E-7C1D-49D1-B53F-716F31D738C9}"/>
              </a:ext>
            </a:extLst>
          </p:cNvPr>
          <p:cNvSpPr txBox="1"/>
          <p:nvPr/>
        </p:nvSpPr>
        <p:spPr>
          <a:xfrm>
            <a:off x="2805100" y="6415526"/>
            <a:ext cx="5108817" cy="400110"/>
          </a:xfrm>
          <a:prstGeom prst="rect">
            <a:avLst/>
          </a:prstGeom>
          <a:solidFill>
            <a:srgbClr val="FFC000"/>
          </a:solidFill>
        </p:spPr>
        <p:txBody>
          <a:bodyPr wrap="square" rtlCol="0">
            <a:spAutoFit/>
          </a:bodyPr>
          <a:lstStyle/>
          <a:p>
            <a:r>
              <a:rPr lang="ja-JP" altLang="en-US" sz="2000" b="1" dirty="0"/>
              <a:t>凶作年は、下層雲が顕著に発生している。</a:t>
            </a:r>
            <a:endParaRPr kumimoji="1" lang="en-US" altLang="ja-JP" sz="2000" dirty="0"/>
          </a:p>
        </p:txBody>
      </p:sp>
      <p:grpSp>
        <p:nvGrpSpPr>
          <p:cNvPr id="8" name="グループ化 7">
            <a:extLst>
              <a:ext uri="{FF2B5EF4-FFF2-40B4-BE49-F238E27FC236}">
                <a16:creationId xmlns:a16="http://schemas.microsoft.com/office/drawing/2014/main" id="{A60927D8-9D8B-4AFB-8A9E-2169586506F6}"/>
              </a:ext>
            </a:extLst>
          </p:cNvPr>
          <p:cNvGrpSpPr/>
          <p:nvPr/>
        </p:nvGrpSpPr>
        <p:grpSpPr>
          <a:xfrm>
            <a:off x="2438364" y="4134026"/>
            <a:ext cx="2728707" cy="2163257"/>
            <a:chOff x="435561" y="3740384"/>
            <a:chExt cx="3344239" cy="2651238"/>
          </a:xfrm>
        </p:grpSpPr>
        <p:grpSp>
          <p:nvGrpSpPr>
            <p:cNvPr id="5" name="グループ化 4">
              <a:extLst>
                <a:ext uri="{FF2B5EF4-FFF2-40B4-BE49-F238E27FC236}">
                  <a16:creationId xmlns:a16="http://schemas.microsoft.com/office/drawing/2014/main" id="{26F51710-C5FC-4B90-A90C-29D9A78537F6}"/>
                </a:ext>
              </a:extLst>
            </p:cNvPr>
            <p:cNvGrpSpPr/>
            <p:nvPr/>
          </p:nvGrpSpPr>
          <p:grpSpPr>
            <a:xfrm>
              <a:off x="435561" y="3740384"/>
              <a:ext cx="3303880" cy="2441873"/>
              <a:chOff x="435561" y="3740384"/>
              <a:chExt cx="3303880" cy="2441873"/>
            </a:xfrm>
          </p:grpSpPr>
          <p:pic>
            <p:nvPicPr>
              <p:cNvPr id="9" name="図 8" descr="文字と写真のスクリーンショット&#10;&#10;自動的に生成された説明">
                <a:extLst>
                  <a:ext uri="{FF2B5EF4-FFF2-40B4-BE49-F238E27FC236}">
                    <a16:creationId xmlns:a16="http://schemas.microsoft.com/office/drawing/2014/main" id="{FC93CB43-EFB3-47AD-A325-09D4827F2624}"/>
                  </a:ext>
                </a:extLst>
              </p:cNvPr>
              <p:cNvPicPr>
                <a:picLocks noChangeAspect="1"/>
              </p:cNvPicPr>
              <p:nvPr/>
            </p:nvPicPr>
            <p:blipFill rotWithShape="1">
              <a:blip r:embed="rId3">
                <a:extLst>
                  <a:ext uri="{28A0092B-C50C-407E-A947-70E740481C1C}">
                    <a14:useLocalDpi xmlns:a14="http://schemas.microsoft.com/office/drawing/2010/main" val="0"/>
                  </a:ext>
                </a:extLst>
              </a:blip>
              <a:srcRect t="4277" r="10188"/>
              <a:stretch/>
            </p:blipFill>
            <p:spPr>
              <a:xfrm>
                <a:off x="788771" y="3740384"/>
                <a:ext cx="2950670" cy="2396291"/>
              </a:xfrm>
              <a:prstGeom prst="rect">
                <a:avLst/>
              </a:prstGeom>
            </p:spPr>
          </p:pic>
          <p:pic>
            <p:nvPicPr>
              <p:cNvPr id="3" name="図 2">
                <a:extLst>
                  <a:ext uri="{FF2B5EF4-FFF2-40B4-BE49-F238E27FC236}">
                    <a16:creationId xmlns:a16="http://schemas.microsoft.com/office/drawing/2014/main" id="{C6F56609-B9CB-4A7E-BF06-BB5DCE9C67FE}"/>
                  </a:ext>
                </a:extLst>
              </p:cNvPr>
              <p:cNvPicPr>
                <a:picLocks noChangeAspect="1"/>
              </p:cNvPicPr>
              <p:nvPr/>
            </p:nvPicPr>
            <p:blipFill rotWithShape="1">
              <a:blip r:embed="rId4"/>
              <a:srcRect t="19492" r="-845"/>
              <a:stretch/>
            </p:blipFill>
            <p:spPr>
              <a:xfrm>
                <a:off x="435561" y="3777362"/>
                <a:ext cx="603161" cy="2404895"/>
              </a:xfrm>
              <a:prstGeom prst="rect">
                <a:avLst/>
              </a:prstGeom>
            </p:spPr>
          </p:pic>
        </p:grpSp>
        <p:grpSp>
          <p:nvGrpSpPr>
            <p:cNvPr id="33" name="グループ化 32">
              <a:extLst>
                <a:ext uri="{FF2B5EF4-FFF2-40B4-BE49-F238E27FC236}">
                  <a16:creationId xmlns:a16="http://schemas.microsoft.com/office/drawing/2014/main" id="{F5E59649-5886-4021-991D-979C7186FDED}"/>
                </a:ext>
              </a:extLst>
            </p:cNvPr>
            <p:cNvGrpSpPr/>
            <p:nvPr/>
          </p:nvGrpSpPr>
          <p:grpSpPr>
            <a:xfrm>
              <a:off x="783540" y="6012541"/>
              <a:ext cx="2996260" cy="379081"/>
              <a:chOff x="135186" y="5820592"/>
              <a:chExt cx="2786283" cy="352515"/>
            </a:xfrm>
          </p:grpSpPr>
          <p:sp>
            <p:nvSpPr>
              <p:cNvPr id="34" name="テキスト ボックス 33">
                <a:extLst>
                  <a:ext uri="{FF2B5EF4-FFF2-40B4-BE49-F238E27FC236}">
                    <a16:creationId xmlns:a16="http://schemas.microsoft.com/office/drawing/2014/main" id="{902FA3E0-BD72-4912-A661-5545B8DF5EFB}"/>
                  </a:ext>
                </a:extLst>
              </p:cNvPr>
              <p:cNvSpPr txBox="1"/>
              <p:nvPr/>
            </p:nvSpPr>
            <p:spPr>
              <a:xfrm>
                <a:off x="135186" y="5832280"/>
                <a:ext cx="723207" cy="340827"/>
              </a:xfrm>
              <a:prstGeom prst="rect">
                <a:avLst/>
              </a:prstGeom>
              <a:solidFill>
                <a:srgbClr val="00B0F0"/>
              </a:solidFill>
            </p:spPr>
            <p:txBody>
              <a:bodyPr wrap="square" lIns="0" tIns="46800" rIns="0" bIns="36000" rtlCol="0">
                <a:spAutoFit/>
              </a:bodyPr>
              <a:lstStyle/>
              <a:p>
                <a:pPr algn="ctr"/>
                <a:r>
                  <a:rPr kumimoji="1" lang="ja-JP" altLang="en-US" sz="1400" dirty="0">
                    <a:solidFill>
                      <a:schemeClr val="bg1"/>
                    </a:solidFill>
                  </a:rPr>
                  <a:t>日本海</a:t>
                </a:r>
              </a:p>
            </p:txBody>
          </p:sp>
          <p:sp>
            <p:nvSpPr>
              <p:cNvPr id="35" name="テキスト ボックス 34">
                <a:extLst>
                  <a:ext uri="{FF2B5EF4-FFF2-40B4-BE49-F238E27FC236}">
                    <a16:creationId xmlns:a16="http://schemas.microsoft.com/office/drawing/2014/main" id="{6A9D32C8-BDC1-4EFB-BE71-7F62645AD31D}"/>
                  </a:ext>
                </a:extLst>
              </p:cNvPr>
              <p:cNvSpPr txBox="1"/>
              <p:nvPr/>
            </p:nvSpPr>
            <p:spPr>
              <a:xfrm>
                <a:off x="863257" y="5820592"/>
                <a:ext cx="733355" cy="339585"/>
              </a:xfrm>
              <a:prstGeom prst="rect">
                <a:avLst/>
              </a:prstGeom>
              <a:solidFill>
                <a:schemeClr val="accent2">
                  <a:lumMod val="75000"/>
                </a:schemeClr>
              </a:solidFill>
            </p:spPr>
            <p:txBody>
              <a:bodyPr wrap="square" tIns="36000" bIns="36000" rtlCol="0">
                <a:spAutoFit/>
              </a:bodyPr>
              <a:lstStyle/>
              <a:p>
                <a:pPr algn="ctr"/>
                <a:r>
                  <a:rPr kumimoji="1" lang="ja-JP" altLang="en-US" sz="1400" dirty="0">
                    <a:solidFill>
                      <a:schemeClr val="bg1"/>
                    </a:solidFill>
                  </a:rPr>
                  <a:t>日本</a:t>
                </a:r>
              </a:p>
            </p:txBody>
          </p:sp>
          <p:sp>
            <p:nvSpPr>
              <p:cNvPr id="36" name="テキスト ボックス 35">
                <a:extLst>
                  <a:ext uri="{FF2B5EF4-FFF2-40B4-BE49-F238E27FC236}">
                    <a16:creationId xmlns:a16="http://schemas.microsoft.com/office/drawing/2014/main" id="{F3799E02-DC45-4AAC-BF55-C97EAB8CADC9}"/>
                  </a:ext>
                </a:extLst>
              </p:cNvPr>
              <p:cNvSpPr txBox="1"/>
              <p:nvPr/>
            </p:nvSpPr>
            <p:spPr>
              <a:xfrm>
                <a:off x="1596612" y="5833284"/>
                <a:ext cx="1324857" cy="328399"/>
              </a:xfrm>
              <a:prstGeom prst="rect">
                <a:avLst/>
              </a:prstGeom>
              <a:solidFill>
                <a:srgbClr val="00B0F0"/>
              </a:solidFill>
            </p:spPr>
            <p:txBody>
              <a:bodyPr wrap="square" lIns="0" tIns="36000" rIns="0" bIns="36000" rtlCol="0">
                <a:spAutoFit/>
              </a:bodyPr>
              <a:lstStyle/>
              <a:p>
                <a:pPr algn="ctr"/>
                <a:r>
                  <a:rPr kumimoji="1" lang="ja-JP" altLang="en-US" sz="1400" dirty="0">
                    <a:solidFill>
                      <a:schemeClr val="bg1"/>
                    </a:solidFill>
                  </a:rPr>
                  <a:t>太平洋</a:t>
                </a:r>
              </a:p>
            </p:txBody>
          </p:sp>
        </p:grpSp>
      </p:grpSp>
      <p:grpSp>
        <p:nvGrpSpPr>
          <p:cNvPr id="46" name="グループ化 45">
            <a:extLst>
              <a:ext uri="{FF2B5EF4-FFF2-40B4-BE49-F238E27FC236}">
                <a16:creationId xmlns:a16="http://schemas.microsoft.com/office/drawing/2014/main" id="{246F40CA-0FBC-46BB-944B-1577ED77489B}"/>
              </a:ext>
            </a:extLst>
          </p:cNvPr>
          <p:cNvGrpSpPr/>
          <p:nvPr/>
        </p:nvGrpSpPr>
        <p:grpSpPr>
          <a:xfrm>
            <a:off x="140451" y="3824044"/>
            <a:ext cx="1811449" cy="2265217"/>
            <a:chOff x="6497592" y="667876"/>
            <a:chExt cx="1811449" cy="2265217"/>
          </a:xfrm>
        </p:grpSpPr>
        <p:pic>
          <p:nvPicPr>
            <p:cNvPr id="51" name="図 50">
              <a:extLst>
                <a:ext uri="{FF2B5EF4-FFF2-40B4-BE49-F238E27FC236}">
                  <a16:creationId xmlns:a16="http://schemas.microsoft.com/office/drawing/2014/main" id="{06EA52F1-5087-47AB-A133-0C0B3A911F4D}"/>
                </a:ext>
              </a:extLst>
            </p:cNvPr>
            <p:cNvPicPr>
              <a:picLocks noChangeAspect="1"/>
            </p:cNvPicPr>
            <p:nvPr/>
          </p:nvPicPr>
          <p:blipFill rotWithShape="1">
            <a:blip r:embed="rId5"/>
            <a:srcRect l="1765" t="5175" r="91139" b="54414"/>
            <a:stretch/>
          </p:blipFill>
          <p:spPr>
            <a:xfrm>
              <a:off x="6497592" y="667876"/>
              <a:ext cx="1811449" cy="2265217"/>
            </a:xfrm>
            <a:prstGeom prst="rect">
              <a:avLst/>
            </a:prstGeom>
            <a:ln>
              <a:noFill/>
            </a:ln>
            <a:effectLst>
              <a:outerShdw blurRad="127000" dist="38100" dir="2700000" algn="ctr">
                <a:srgbClr val="000000">
                  <a:alpha val="45000"/>
                </a:srgbClr>
              </a:outerShdw>
            </a:effectLst>
          </p:spPr>
        </p:pic>
        <p:sp>
          <p:nvSpPr>
            <p:cNvPr id="52" name="直方体 51">
              <a:extLst>
                <a:ext uri="{FF2B5EF4-FFF2-40B4-BE49-F238E27FC236}">
                  <a16:creationId xmlns:a16="http://schemas.microsoft.com/office/drawing/2014/main" id="{BE47A45F-8B3C-465D-9F11-5BF41CA5A1B6}"/>
                </a:ext>
              </a:extLst>
            </p:cNvPr>
            <p:cNvSpPr/>
            <p:nvPr/>
          </p:nvSpPr>
          <p:spPr>
            <a:xfrm rot="5400000">
              <a:off x="7147790" y="2021042"/>
              <a:ext cx="501668" cy="706953"/>
            </a:xfrm>
            <a:prstGeom prst="cube">
              <a:avLst/>
            </a:prstGeom>
            <a:gradFill>
              <a:gsLst>
                <a:gs pos="100000">
                  <a:schemeClr val="accent1">
                    <a:lumMod val="5000"/>
                    <a:lumOff val="95000"/>
                    <a:alpha val="42000"/>
                  </a:schemeClr>
                </a:gs>
                <a:gs pos="100000">
                  <a:schemeClr val="accent1">
                    <a:lumMod val="45000"/>
                    <a:lumOff val="55000"/>
                  </a:schemeClr>
                </a:gs>
                <a:gs pos="100000">
                  <a:schemeClr val="accent1">
                    <a:lumMod val="45000"/>
                    <a:lumOff val="55000"/>
                    <a:alpha val="33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4" name="図 13">
            <a:extLst>
              <a:ext uri="{FF2B5EF4-FFF2-40B4-BE49-F238E27FC236}">
                <a16:creationId xmlns:a16="http://schemas.microsoft.com/office/drawing/2014/main" id="{0A0176B8-535A-4EB3-9717-FD416ABD70AF}"/>
              </a:ext>
            </a:extLst>
          </p:cNvPr>
          <p:cNvPicPr>
            <a:picLocks noChangeAspect="1"/>
          </p:cNvPicPr>
          <p:nvPr/>
        </p:nvPicPr>
        <p:blipFill>
          <a:blip r:embed="rId6"/>
          <a:stretch>
            <a:fillRect/>
          </a:stretch>
        </p:blipFill>
        <p:spPr>
          <a:xfrm>
            <a:off x="74605" y="416951"/>
            <a:ext cx="2072820" cy="2530059"/>
          </a:xfrm>
          <a:prstGeom prst="rect">
            <a:avLst/>
          </a:prstGeom>
        </p:spPr>
      </p:pic>
      <p:grpSp>
        <p:nvGrpSpPr>
          <p:cNvPr id="85" name="グループ化 84">
            <a:extLst>
              <a:ext uri="{FF2B5EF4-FFF2-40B4-BE49-F238E27FC236}">
                <a16:creationId xmlns:a16="http://schemas.microsoft.com/office/drawing/2014/main" id="{59DB4354-449D-48E9-BF99-0D05DB70D6FF}"/>
              </a:ext>
            </a:extLst>
          </p:cNvPr>
          <p:cNvGrpSpPr/>
          <p:nvPr/>
        </p:nvGrpSpPr>
        <p:grpSpPr>
          <a:xfrm>
            <a:off x="6049694" y="4108922"/>
            <a:ext cx="2818842" cy="2239605"/>
            <a:chOff x="5268643" y="4110055"/>
            <a:chExt cx="2818842" cy="2239605"/>
          </a:xfrm>
        </p:grpSpPr>
        <p:grpSp>
          <p:nvGrpSpPr>
            <p:cNvPr id="86" name="グループ化 85">
              <a:extLst>
                <a:ext uri="{FF2B5EF4-FFF2-40B4-BE49-F238E27FC236}">
                  <a16:creationId xmlns:a16="http://schemas.microsoft.com/office/drawing/2014/main" id="{A35EDD4B-8205-4BB7-A289-97499E5D5B66}"/>
                </a:ext>
              </a:extLst>
            </p:cNvPr>
            <p:cNvGrpSpPr/>
            <p:nvPr/>
          </p:nvGrpSpPr>
          <p:grpSpPr>
            <a:xfrm>
              <a:off x="5268643" y="4110055"/>
              <a:ext cx="2818842" cy="2042264"/>
              <a:chOff x="5035864" y="3756671"/>
              <a:chExt cx="3319365" cy="2404895"/>
            </a:xfrm>
          </p:grpSpPr>
          <p:pic>
            <p:nvPicPr>
              <p:cNvPr id="91" name="図 90" descr="文字と写真のスクリーンショット&#10;&#10;自動的に生成された説明">
                <a:extLst>
                  <a:ext uri="{FF2B5EF4-FFF2-40B4-BE49-F238E27FC236}">
                    <a16:creationId xmlns:a16="http://schemas.microsoft.com/office/drawing/2014/main" id="{6FECD34B-98AE-44AD-BD01-506CE08A5A21}"/>
                  </a:ext>
                </a:extLst>
              </p:cNvPr>
              <p:cNvPicPr>
                <a:picLocks noChangeAspect="1"/>
              </p:cNvPicPr>
              <p:nvPr/>
            </p:nvPicPr>
            <p:blipFill rotWithShape="1">
              <a:blip r:embed="rId7">
                <a:extLst>
                  <a:ext uri="{28A0092B-C50C-407E-A947-70E740481C1C}">
                    <a14:useLocalDpi xmlns:a14="http://schemas.microsoft.com/office/drawing/2010/main" val="0"/>
                  </a:ext>
                </a:extLst>
              </a:blip>
              <a:srcRect t="5385" r="10462"/>
              <a:stretch/>
            </p:blipFill>
            <p:spPr>
              <a:xfrm>
                <a:off x="5390641" y="3765625"/>
                <a:ext cx="2964588" cy="2386989"/>
              </a:xfrm>
              <a:prstGeom prst="rect">
                <a:avLst/>
              </a:prstGeom>
            </p:spPr>
          </p:pic>
          <p:pic>
            <p:nvPicPr>
              <p:cNvPr id="92" name="図 91">
                <a:extLst>
                  <a:ext uri="{FF2B5EF4-FFF2-40B4-BE49-F238E27FC236}">
                    <a16:creationId xmlns:a16="http://schemas.microsoft.com/office/drawing/2014/main" id="{D65C4A3C-3148-4EE7-93D3-7C4EC7571781}"/>
                  </a:ext>
                </a:extLst>
              </p:cNvPr>
              <p:cNvPicPr>
                <a:picLocks noChangeAspect="1"/>
              </p:cNvPicPr>
              <p:nvPr/>
            </p:nvPicPr>
            <p:blipFill rotWithShape="1">
              <a:blip r:embed="rId4"/>
              <a:srcRect t="19492" r="-845"/>
              <a:stretch/>
            </p:blipFill>
            <p:spPr>
              <a:xfrm>
                <a:off x="5035864" y="3756671"/>
                <a:ext cx="603161" cy="2404895"/>
              </a:xfrm>
              <a:prstGeom prst="rect">
                <a:avLst/>
              </a:prstGeom>
            </p:spPr>
          </p:pic>
        </p:grpSp>
        <p:grpSp>
          <p:nvGrpSpPr>
            <p:cNvPr id="87" name="グループ化 86">
              <a:extLst>
                <a:ext uri="{FF2B5EF4-FFF2-40B4-BE49-F238E27FC236}">
                  <a16:creationId xmlns:a16="http://schemas.microsoft.com/office/drawing/2014/main" id="{0666DAF9-876E-4EAF-BBC1-ECF3F900CE38}"/>
                </a:ext>
              </a:extLst>
            </p:cNvPr>
            <p:cNvGrpSpPr/>
            <p:nvPr/>
          </p:nvGrpSpPr>
          <p:grpSpPr>
            <a:xfrm>
              <a:off x="5586487" y="6040352"/>
              <a:ext cx="2444776" cy="309308"/>
              <a:chOff x="5586487" y="6049144"/>
              <a:chExt cx="2444776" cy="309308"/>
            </a:xfrm>
          </p:grpSpPr>
          <p:sp>
            <p:nvSpPr>
              <p:cNvPr id="88" name="テキスト ボックス 87">
                <a:extLst>
                  <a:ext uri="{FF2B5EF4-FFF2-40B4-BE49-F238E27FC236}">
                    <a16:creationId xmlns:a16="http://schemas.microsoft.com/office/drawing/2014/main" id="{3C90BA81-210A-4D1C-964D-944994DB32E7}"/>
                  </a:ext>
                </a:extLst>
              </p:cNvPr>
              <p:cNvSpPr txBox="1"/>
              <p:nvPr/>
            </p:nvSpPr>
            <p:spPr>
              <a:xfrm>
                <a:off x="5586487" y="6059399"/>
                <a:ext cx="634566" cy="299053"/>
              </a:xfrm>
              <a:prstGeom prst="rect">
                <a:avLst/>
              </a:prstGeom>
              <a:solidFill>
                <a:srgbClr val="00B0F0"/>
              </a:solidFill>
            </p:spPr>
            <p:txBody>
              <a:bodyPr wrap="square" lIns="0" tIns="46800" rIns="0" bIns="36000" rtlCol="0">
                <a:spAutoFit/>
              </a:bodyPr>
              <a:lstStyle/>
              <a:p>
                <a:pPr algn="ctr"/>
                <a:r>
                  <a:rPr kumimoji="1" lang="ja-JP" altLang="en-US" sz="1400" dirty="0">
                    <a:solidFill>
                      <a:schemeClr val="bg1"/>
                    </a:solidFill>
                  </a:rPr>
                  <a:t>日本海</a:t>
                </a:r>
              </a:p>
            </p:txBody>
          </p:sp>
          <p:sp>
            <p:nvSpPr>
              <p:cNvPr id="89" name="テキスト ボックス 88">
                <a:extLst>
                  <a:ext uri="{FF2B5EF4-FFF2-40B4-BE49-F238E27FC236}">
                    <a16:creationId xmlns:a16="http://schemas.microsoft.com/office/drawing/2014/main" id="{6600DDF5-C5D6-49FE-904C-BD9401BBE3B8}"/>
                  </a:ext>
                </a:extLst>
              </p:cNvPr>
              <p:cNvSpPr txBox="1"/>
              <p:nvPr/>
            </p:nvSpPr>
            <p:spPr>
              <a:xfrm>
                <a:off x="6225320" y="6049144"/>
                <a:ext cx="643470" cy="297963"/>
              </a:xfrm>
              <a:prstGeom prst="rect">
                <a:avLst/>
              </a:prstGeom>
              <a:solidFill>
                <a:schemeClr val="accent2">
                  <a:lumMod val="75000"/>
                </a:schemeClr>
              </a:solidFill>
            </p:spPr>
            <p:txBody>
              <a:bodyPr wrap="square" tIns="36000" bIns="36000" rtlCol="0">
                <a:spAutoFit/>
              </a:bodyPr>
              <a:lstStyle/>
              <a:p>
                <a:pPr algn="ctr"/>
                <a:r>
                  <a:rPr kumimoji="1" lang="ja-JP" altLang="en-US" sz="1400" dirty="0">
                    <a:solidFill>
                      <a:schemeClr val="bg1"/>
                    </a:solidFill>
                  </a:rPr>
                  <a:t>日本</a:t>
                </a:r>
              </a:p>
            </p:txBody>
          </p:sp>
          <p:sp>
            <p:nvSpPr>
              <p:cNvPr id="90" name="テキスト ボックス 89">
                <a:extLst>
                  <a:ext uri="{FF2B5EF4-FFF2-40B4-BE49-F238E27FC236}">
                    <a16:creationId xmlns:a16="http://schemas.microsoft.com/office/drawing/2014/main" id="{488F8827-77CE-4329-AD23-867987AE78FD}"/>
                  </a:ext>
                </a:extLst>
              </p:cNvPr>
              <p:cNvSpPr txBox="1"/>
              <p:nvPr/>
            </p:nvSpPr>
            <p:spPr>
              <a:xfrm>
                <a:off x="6868790" y="6060280"/>
                <a:ext cx="1162473" cy="288148"/>
              </a:xfrm>
              <a:prstGeom prst="rect">
                <a:avLst/>
              </a:prstGeom>
              <a:solidFill>
                <a:srgbClr val="00B0F0"/>
              </a:solidFill>
            </p:spPr>
            <p:txBody>
              <a:bodyPr wrap="square" lIns="0" tIns="36000" rIns="0" bIns="36000" rtlCol="0">
                <a:spAutoFit/>
              </a:bodyPr>
              <a:lstStyle/>
              <a:p>
                <a:pPr algn="ctr"/>
                <a:r>
                  <a:rPr kumimoji="1" lang="ja-JP" altLang="en-US" sz="1400" dirty="0">
                    <a:solidFill>
                      <a:schemeClr val="bg1"/>
                    </a:solidFill>
                  </a:rPr>
                  <a:t>太平洋</a:t>
                </a:r>
              </a:p>
            </p:txBody>
          </p:sp>
        </p:grpSp>
      </p:grpSp>
      <p:sp>
        <p:nvSpPr>
          <p:cNvPr id="50" name="テキスト ボックス 49">
            <a:extLst>
              <a:ext uri="{FF2B5EF4-FFF2-40B4-BE49-F238E27FC236}">
                <a16:creationId xmlns:a16="http://schemas.microsoft.com/office/drawing/2014/main" id="{EAA36784-095F-4011-8AB4-60D8C1D99493}"/>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12/16</a:t>
            </a:r>
            <a:endParaRPr lang="ja-JP" altLang="en-US" dirty="0">
              <a:solidFill>
                <a:schemeClr val="bg1"/>
              </a:solidFill>
            </a:endParaRPr>
          </a:p>
        </p:txBody>
      </p:sp>
      <p:sp>
        <p:nvSpPr>
          <p:cNvPr id="62" name="テキスト ボックス 61">
            <a:extLst>
              <a:ext uri="{FF2B5EF4-FFF2-40B4-BE49-F238E27FC236}">
                <a16:creationId xmlns:a16="http://schemas.microsoft.com/office/drawing/2014/main" id="{FA09AF84-65D4-4602-B278-BCA45527DD1B}"/>
              </a:ext>
            </a:extLst>
          </p:cNvPr>
          <p:cNvSpPr txBox="1"/>
          <p:nvPr/>
        </p:nvSpPr>
        <p:spPr>
          <a:xfrm>
            <a:off x="452230" y="2847082"/>
            <a:ext cx="1319032" cy="738664"/>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E141.5~E143.5</a:t>
            </a:r>
          </a:p>
          <a:p>
            <a:r>
              <a:rPr kumimoji="1" lang="en-US" altLang="ja-JP" sz="1400" dirty="0">
                <a:latin typeface="Times New Roman" panose="02020603050405020304" pitchFamily="18" charset="0"/>
                <a:cs typeface="Times New Roman" panose="02020603050405020304" pitchFamily="18" charset="0"/>
              </a:rPr>
              <a:t>N37~N41.5</a:t>
            </a:r>
          </a:p>
          <a:p>
            <a:r>
              <a:rPr kumimoji="1" lang="en-US" altLang="ja-JP" sz="1400" dirty="0">
                <a:latin typeface="Times New Roman" panose="02020603050405020304" pitchFamily="18" charset="0"/>
                <a:cs typeface="Times New Roman" panose="02020603050405020304" pitchFamily="18" charset="0"/>
              </a:rPr>
              <a:t>1000~900hPa</a:t>
            </a:r>
            <a:endParaRPr kumimoji="1" lang="ja-JP" altLang="en-US" sz="1400" dirty="0">
              <a:latin typeface="Times New Roman" panose="02020603050405020304" pitchFamily="18" charset="0"/>
              <a:cs typeface="Times New Roman" panose="02020603050405020304" pitchFamily="18" charset="0"/>
            </a:endParaRPr>
          </a:p>
        </p:txBody>
      </p:sp>
      <p:sp>
        <p:nvSpPr>
          <p:cNvPr id="82" name="テキスト ボックス 81">
            <a:extLst>
              <a:ext uri="{FF2B5EF4-FFF2-40B4-BE49-F238E27FC236}">
                <a16:creationId xmlns:a16="http://schemas.microsoft.com/office/drawing/2014/main" id="{89F7F190-B4DD-4B9A-A207-BA694A614A7A}"/>
              </a:ext>
            </a:extLst>
          </p:cNvPr>
          <p:cNvSpPr txBox="1"/>
          <p:nvPr/>
        </p:nvSpPr>
        <p:spPr>
          <a:xfrm>
            <a:off x="3122540" y="3783263"/>
            <a:ext cx="1608584" cy="369332"/>
          </a:xfrm>
          <a:prstGeom prst="rect">
            <a:avLst/>
          </a:prstGeom>
          <a:noFill/>
        </p:spPr>
        <p:txBody>
          <a:bodyPr wrap="square" rtlCol="0">
            <a:spAutoFit/>
          </a:bodyPr>
          <a:lstStyle/>
          <a:p>
            <a:r>
              <a:rPr kumimoji="1" lang="en-US" altLang="ja-JP" dirty="0"/>
              <a:t>WRF</a:t>
            </a:r>
            <a:r>
              <a:rPr kumimoji="1" lang="ja-JP" altLang="en-US" dirty="0"/>
              <a:t>計算結果</a:t>
            </a:r>
          </a:p>
        </p:txBody>
      </p:sp>
      <p:sp>
        <p:nvSpPr>
          <p:cNvPr id="83" name="テキスト ボックス 82">
            <a:extLst>
              <a:ext uri="{FF2B5EF4-FFF2-40B4-BE49-F238E27FC236}">
                <a16:creationId xmlns:a16="http://schemas.microsoft.com/office/drawing/2014/main" id="{0955EBF1-2039-48ED-AB0B-778E9039DDD1}"/>
              </a:ext>
            </a:extLst>
          </p:cNvPr>
          <p:cNvSpPr txBox="1"/>
          <p:nvPr/>
        </p:nvSpPr>
        <p:spPr>
          <a:xfrm>
            <a:off x="6774619" y="3789950"/>
            <a:ext cx="1608584" cy="369332"/>
          </a:xfrm>
          <a:prstGeom prst="rect">
            <a:avLst/>
          </a:prstGeom>
          <a:noFill/>
        </p:spPr>
        <p:txBody>
          <a:bodyPr wrap="square" rtlCol="0">
            <a:spAutoFit/>
          </a:bodyPr>
          <a:lstStyle/>
          <a:p>
            <a:r>
              <a:rPr kumimoji="1" lang="en-US" altLang="ja-JP" dirty="0"/>
              <a:t>WRF</a:t>
            </a:r>
            <a:r>
              <a:rPr kumimoji="1" lang="ja-JP" altLang="en-US" dirty="0"/>
              <a:t>計算結果</a:t>
            </a:r>
          </a:p>
        </p:txBody>
      </p:sp>
      <p:grpSp>
        <p:nvGrpSpPr>
          <p:cNvPr id="4" name="グループ化 3">
            <a:extLst>
              <a:ext uri="{FF2B5EF4-FFF2-40B4-BE49-F238E27FC236}">
                <a16:creationId xmlns:a16="http://schemas.microsoft.com/office/drawing/2014/main" id="{CCF0B3C4-1AA8-48E4-A969-27434ECBC7B0}"/>
              </a:ext>
            </a:extLst>
          </p:cNvPr>
          <p:cNvGrpSpPr/>
          <p:nvPr/>
        </p:nvGrpSpPr>
        <p:grpSpPr>
          <a:xfrm>
            <a:off x="2495904" y="415492"/>
            <a:ext cx="5910991" cy="2909341"/>
            <a:chOff x="2495904" y="415492"/>
            <a:chExt cx="5910991" cy="2909341"/>
          </a:xfrm>
        </p:grpSpPr>
        <p:pic>
          <p:nvPicPr>
            <p:cNvPr id="70" name="図 69">
              <a:extLst>
                <a:ext uri="{FF2B5EF4-FFF2-40B4-BE49-F238E27FC236}">
                  <a16:creationId xmlns:a16="http://schemas.microsoft.com/office/drawing/2014/main" id="{3AC833A6-4F1D-461D-AF24-C9F1EB8422A6}"/>
                </a:ext>
              </a:extLst>
            </p:cNvPr>
            <p:cNvPicPr>
              <a:picLocks noChangeAspect="1"/>
            </p:cNvPicPr>
            <p:nvPr/>
          </p:nvPicPr>
          <p:blipFill rotWithShape="1">
            <a:blip r:embed="rId8"/>
            <a:srcRect l="1" r="-1308" b="22579"/>
            <a:stretch/>
          </p:blipFill>
          <p:spPr>
            <a:xfrm>
              <a:off x="2495904" y="568255"/>
              <a:ext cx="5629910" cy="2426516"/>
            </a:xfrm>
            <a:prstGeom prst="rect">
              <a:avLst/>
            </a:prstGeom>
          </p:spPr>
        </p:pic>
        <p:grpSp>
          <p:nvGrpSpPr>
            <p:cNvPr id="6" name="グループ化 5">
              <a:extLst>
                <a:ext uri="{FF2B5EF4-FFF2-40B4-BE49-F238E27FC236}">
                  <a16:creationId xmlns:a16="http://schemas.microsoft.com/office/drawing/2014/main" id="{6FC8B419-21E0-4529-AB45-459E01244170}"/>
                </a:ext>
              </a:extLst>
            </p:cNvPr>
            <p:cNvGrpSpPr/>
            <p:nvPr/>
          </p:nvGrpSpPr>
          <p:grpSpPr>
            <a:xfrm>
              <a:off x="2752420" y="2917033"/>
              <a:ext cx="5214717" cy="407800"/>
              <a:chOff x="2613079" y="2864785"/>
              <a:chExt cx="5214717" cy="407800"/>
            </a:xfrm>
          </p:grpSpPr>
          <p:grpSp>
            <p:nvGrpSpPr>
              <p:cNvPr id="53" name="グループ化 52">
                <a:extLst>
                  <a:ext uri="{FF2B5EF4-FFF2-40B4-BE49-F238E27FC236}">
                    <a16:creationId xmlns:a16="http://schemas.microsoft.com/office/drawing/2014/main" id="{75732771-7F0A-45B9-BA27-1E17EEEF6CED}"/>
                  </a:ext>
                </a:extLst>
              </p:cNvPr>
              <p:cNvGrpSpPr/>
              <p:nvPr/>
            </p:nvGrpSpPr>
            <p:grpSpPr>
              <a:xfrm>
                <a:off x="2722295" y="2952759"/>
                <a:ext cx="5105501" cy="313727"/>
                <a:chOff x="2757714" y="2878729"/>
                <a:chExt cx="5105501" cy="313727"/>
              </a:xfrm>
            </p:grpSpPr>
            <p:sp>
              <p:nvSpPr>
                <p:cNvPr id="54" name="テキスト ボックス 53">
                  <a:extLst>
                    <a:ext uri="{FF2B5EF4-FFF2-40B4-BE49-F238E27FC236}">
                      <a16:creationId xmlns:a16="http://schemas.microsoft.com/office/drawing/2014/main" id="{2959744A-5B10-4F02-85DC-78909C7AA27F}"/>
                    </a:ext>
                  </a:extLst>
                </p:cNvPr>
                <p:cNvSpPr txBox="1"/>
                <p:nvPr/>
              </p:nvSpPr>
              <p:spPr>
                <a:xfrm>
                  <a:off x="2757714" y="2893137"/>
                  <a:ext cx="461665" cy="276999"/>
                </a:xfrm>
                <a:prstGeom prst="rect">
                  <a:avLst/>
                </a:prstGeom>
                <a:solidFill>
                  <a:schemeClr val="bg1"/>
                </a:solidFill>
                <a:ln>
                  <a:noFill/>
                </a:ln>
              </p:spPr>
              <p:txBody>
                <a:bodyPr wrap="non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1931</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AD3EB4C1-C5FD-4B0F-A92E-68AA8B72ED6D}"/>
                    </a:ext>
                  </a:extLst>
                </p:cNvPr>
                <p:cNvSpPr txBox="1"/>
                <p:nvPr/>
              </p:nvSpPr>
              <p:spPr>
                <a:xfrm>
                  <a:off x="4498368" y="2915457"/>
                  <a:ext cx="477442"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1935</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66" name="テキスト ボックス 65">
                  <a:extLst>
                    <a:ext uri="{FF2B5EF4-FFF2-40B4-BE49-F238E27FC236}">
                      <a16:creationId xmlns:a16="http://schemas.microsoft.com/office/drawing/2014/main" id="{75167D23-F4DB-48A1-A6CD-89CAD4FB6C9E}"/>
                    </a:ext>
                  </a:extLst>
                </p:cNvPr>
                <p:cNvSpPr txBox="1"/>
                <p:nvPr/>
              </p:nvSpPr>
              <p:spPr>
                <a:xfrm>
                  <a:off x="3900995" y="2915457"/>
                  <a:ext cx="533178"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1934</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67" name="テキスト ボックス 66">
                  <a:extLst>
                    <a:ext uri="{FF2B5EF4-FFF2-40B4-BE49-F238E27FC236}">
                      <a16:creationId xmlns:a16="http://schemas.microsoft.com/office/drawing/2014/main" id="{BE5E63B7-7636-4D67-9D79-3378530C20B8}"/>
                    </a:ext>
                  </a:extLst>
                </p:cNvPr>
                <p:cNvSpPr txBox="1"/>
                <p:nvPr/>
              </p:nvSpPr>
              <p:spPr>
                <a:xfrm>
                  <a:off x="5011033" y="2907887"/>
                  <a:ext cx="477442"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1941</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78ACFE3F-45E2-4382-87EC-F17B8C76E958}"/>
                    </a:ext>
                  </a:extLst>
                </p:cNvPr>
                <p:cNvSpPr txBox="1"/>
                <p:nvPr/>
              </p:nvSpPr>
              <p:spPr>
                <a:xfrm>
                  <a:off x="6670697" y="2878729"/>
                  <a:ext cx="606315"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1945</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71" name="テキスト ボックス 70">
                  <a:extLst>
                    <a:ext uri="{FF2B5EF4-FFF2-40B4-BE49-F238E27FC236}">
                      <a16:creationId xmlns:a16="http://schemas.microsoft.com/office/drawing/2014/main" id="{50A0D043-AA1F-4BCD-B10A-A7EBB8F4D3D8}"/>
                    </a:ext>
                  </a:extLst>
                </p:cNvPr>
                <p:cNvSpPr txBox="1"/>
                <p:nvPr/>
              </p:nvSpPr>
              <p:spPr>
                <a:xfrm>
                  <a:off x="3361245" y="2881137"/>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1933</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72" name="テキスト ボックス 71">
                  <a:extLst>
                    <a:ext uri="{FF2B5EF4-FFF2-40B4-BE49-F238E27FC236}">
                      <a16:creationId xmlns:a16="http://schemas.microsoft.com/office/drawing/2014/main" id="{2439B5AE-B9CF-4885-A7EB-4DBCDE1AAD2B}"/>
                    </a:ext>
                  </a:extLst>
                </p:cNvPr>
                <p:cNvSpPr txBox="1"/>
                <p:nvPr/>
              </p:nvSpPr>
              <p:spPr>
                <a:xfrm>
                  <a:off x="5588030" y="2899292"/>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1943</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17911F10-E617-4F78-B2BA-463B703FB434}"/>
                    </a:ext>
                  </a:extLst>
                </p:cNvPr>
                <p:cNvSpPr txBox="1"/>
                <p:nvPr/>
              </p:nvSpPr>
              <p:spPr>
                <a:xfrm>
                  <a:off x="6097448" y="2890500"/>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1944</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74" name="テキスト ボックス 73">
                  <a:extLst>
                    <a:ext uri="{FF2B5EF4-FFF2-40B4-BE49-F238E27FC236}">
                      <a16:creationId xmlns:a16="http://schemas.microsoft.com/office/drawing/2014/main" id="{595FE474-01FE-4F2B-BC72-1AD91F561053}"/>
                    </a:ext>
                  </a:extLst>
                </p:cNvPr>
                <p:cNvSpPr txBox="1"/>
                <p:nvPr/>
              </p:nvSpPr>
              <p:spPr>
                <a:xfrm>
                  <a:off x="7226774" y="2899292"/>
                  <a:ext cx="636441" cy="276999"/>
                </a:xfrm>
                <a:prstGeom prst="rect">
                  <a:avLst/>
                </a:prstGeom>
                <a:solidFill>
                  <a:schemeClr val="bg1"/>
                </a:solidFill>
                <a:ln>
                  <a:noFill/>
                </a:ln>
              </p:spPr>
              <p:txBody>
                <a:bodyPr wrap="squar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1946</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grpSp>
          <p:grpSp>
            <p:nvGrpSpPr>
              <p:cNvPr id="76" name="グループ化 75">
                <a:extLst>
                  <a:ext uri="{FF2B5EF4-FFF2-40B4-BE49-F238E27FC236}">
                    <a16:creationId xmlns:a16="http://schemas.microsoft.com/office/drawing/2014/main" id="{5B5C3C26-578D-41A7-B51E-C5F2D84FE3CE}"/>
                  </a:ext>
                </a:extLst>
              </p:cNvPr>
              <p:cNvGrpSpPr/>
              <p:nvPr/>
            </p:nvGrpSpPr>
            <p:grpSpPr>
              <a:xfrm>
                <a:off x="2613079" y="2864785"/>
                <a:ext cx="4566220" cy="407800"/>
                <a:chOff x="2604333" y="2776638"/>
                <a:chExt cx="4566220" cy="407800"/>
              </a:xfrm>
            </p:grpSpPr>
            <p:sp>
              <p:nvSpPr>
                <p:cNvPr id="78" name="フレーム 77">
                  <a:extLst>
                    <a:ext uri="{FF2B5EF4-FFF2-40B4-BE49-F238E27FC236}">
                      <a16:creationId xmlns:a16="http://schemas.microsoft.com/office/drawing/2014/main" id="{77CF92D9-F254-48D3-8EFD-8371F91F9BCA}"/>
                    </a:ext>
                  </a:extLst>
                </p:cNvPr>
                <p:cNvSpPr/>
                <p:nvPr/>
              </p:nvSpPr>
              <p:spPr>
                <a:xfrm>
                  <a:off x="2604333" y="2776638"/>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フレーム 78">
                  <a:extLst>
                    <a:ext uri="{FF2B5EF4-FFF2-40B4-BE49-F238E27FC236}">
                      <a16:creationId xmlns:a16="http://schemas.microsoft.com/office/drawing/2014/main" id="{ED39F60D-5290-4811-9BC5-B87399F4D36B}"/>
                    </a:ext>
                  </a:extLst>
                </p:cNvPr>
                <p:cNvSpPr/>
                <p:nvPr/>
              </p:nvSpPr>
              <p:spPr>
                <a:xfrm>
                  <a:off x="3791245" y="2781732"/>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0" name="フレーム 79">
                  <a:extLst>
                    <a:ext uri="{FF2B5EF4-FFF2-40B4-BE49-F238E27FC236}">
                      <a16:creationId xmlns:a16="http://schemas.microsoft.com/office/drawing/2014/main" id="{619F5E74-938C-4998-92C7-E3AFE7599B0B}"/>
                    </a:ext>
                  </a:extLst>
                </p:cNvPr>
                <p:cNvSpPr/>
                <p:nvPr/>
              </p:nvSpPr>
              <p:spPr>
                <a:xfrm>
                  <a:off x="4902355" y="2781732"/>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フレーム 80">
                  <a:extLst>
                    <a:ext uri="{FF2B5EF4-FFF2-40B4-BE49-F238E27FC236}">
                      <a16:creationId xmlns:a16="http://schemas.microsoft.com/office/drawing/2014/main" id="{682022EC-157D-4290-BB9F-5032F9DC52D9}"/>
                    </a:ext>
                  </a:extLst>
                </p:cNvPr>
                <p:cNvSpPr/>
                <p:nvPr/>
              </p:nvSpPr>
              <p:spPr>
                <a:xfrm>
                  <a:off x="6553159" y="2779844"/>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sp>
          <p:nvSpPr>
            <p:cNvPr id="93" name="テキスト ボックス 92">
              <a:extLst>
                <a:ext uri="{FF2B5EF4-FFF2-40B4-BE49-F238E27FC236}">
                  <a16:creationId xmlns:a16="http://schemas.microsoft.com/office/drawing/2014/main" id="{107DFE0C-77A2-40EB-AD78-12B65D045E15}"/>
                </a:ext>
              </a:extLst>
            </p:cNvPr>
            <p:cNvSpPr txBox="1"/>
            <p:nvPr/>
          </p:nvSpPr>
          <p:spPr>
            <a:xfrm>
              <a:off x="8072847" y="415492"/>
              <a:ext cx="334048" cy="684443"/>
            </a:xfrm>
            <a:prstGeom prst="rect">
              <a:avLst/>
            </a:prstGeom>
            <a:noFill/>
          </p:spPr>
          <p:txBody>
            <a:bodyPr wrap="square" lIns="0" tIns="0" rIns="0" bIns="0" rtlCol="0">
              <a:spAutoFit/>
            </a:bodyPr>
            <a:lstStyle/>
            <a:p>
              <a:r>
                <a:rPr kumimoji="1" lang="en-US" altLang="ja-JP" dirty="0"/>
                <a:t>	</a:t>
              </a:r>
              <a:r>
                <a:rPr kumimoji="1" lang="en-US" altLang="ja-JP" sz="2800" b="1" dirty="0"/>
                <a:t>t</a:t>
              </a:r>
              <a:endParaRPr kumimoji="1" lang="ja-JP" altLang="en-US" dirty="0"/>
            </a:p>
          </p:txBody>
        </p:sp>
        <p:pic>
          <p:nvPicPr>
            <p:cNvPr id="97" name="図 96">
              <a:extLst>
                <a:ext uri="{FF2B5EF4-FFF2-40B4-BE49-F238E27FC236}">
                  <a16:creationId xmlns:a16="http://schemas.microsoft.com/office/drawing/2014/main" id="{907C0757-1BB8-4E42-BDA2-17B857C85125}"/>
                </a:ext>
              </a:extLst>
            </p:cNvPr>
            <p:cNvPicPr>
              <a:picLocks noChangeAspect="1"/>
            </p:cNvPicPr>
            <p:nvPr/>
          </p:nvPicPr>
          <p:blipFill rotWithShape="1">
            <a:blip r:embed="rId8"/>
            <a:srcRect l="22200" t="86132" r="21655" b="2953"/>
            <a:stretch/>
          </p:blipFill>
          <p:spPr>
            <a:xfrm>
              <a:off x="3966842" y="960660"/>
              <a:ext cx="3589273" cy="393540"/>
            </a:xfrm>
            <a:prstGeom prst="rect">
              <a:avLst/>
            </a:prstGeom>
          </p:spPr>
        </p:pic>
      </p:grpSp>
      <p:grpSp>
        <p:nvGrpSpPr>
          <p:cNvPr id="98" name="グループ化 97">
            <a:extLst>
              <a:ext uri="{FF2B5EF4-FFF2-40B4-BE49-F238E27FC236}">
                <a16:creationId xmlns:a16="http://schemas.microsoft.com/office/drawing/2014/main" id="{4088EFEA-890F-48EB-B488-A89C422AD8BE}"/>
              </a:ext>
            </a:extLst>
          </p:cNvPr>
          <p:cNvGrpSpPr/>
          <p:nvPr/>
        </p:nvGrpSpPr>
        <p:grpSpPr>
          <a:xfrm>
            <a:off x="2257635" y="3386736"/>
            <a:ext cx="6983678" cy="2948650"/>
            <a:chOff x="2257635" y="3386736"/>
            <a:chExt cx="6983678" cy="2948650"/>
          </a:xfrm>
        </p:grpSpPr>
        <p:grpSp>
          <p:nvGrpSpPr>
            <p:cNvPr id="99" name="グループ化 98">
              <a:extLst>
                <a:ext uri="{FF2B5EF4-FFF2-40B4-BE49-F238E27FC236}">
                  <a16:creationId xmlns:a16="http://schemas.microsoft.com/office/drawing/2014/main" id="{EB2D27F7-A111-4F10-AAF8-4502F7D398E5}"/>
                </a:ext>
              </a:extLst>
            </p:cNvPr>
            <p:cNvGrpSpPr/>
            <p:nvPr/>
          </p:nvGrpSpPr>
          <p:grpSpPr>
            <a:xfrm>
              <a:off x="2257635" y="3386736"/>
              <a:ext cx="6983678" cy="2948650"/>
              <a:chOff x="2257635" y="3659498"/>
              <a:chExt cx="6983678" cy="2675888"/>
            </a:xfrm>
          </p:grpSpPr>
          <p:grpSp>
            <p:nvGrpSpPr>
              <p:cNvPr id="101" name="グループ化 100">
                <a:extLst>
                  <a:ext uri="{FF2B5EF4-FFF2-40B4-BE49-F238E27FC236}">
                    <a16:creationId xmlns:a16="http://schemas.microsoft.com/office/drawing/2014/main" id="{03EA3466-18DC-43EF-9477-CD979E527CDD}"/>
                  </a:ext>
                </a:extLst>
              </p:cNvPr>
              <p:cNvGrpSpPr/>
              <p:nvPr/>
            </p:nvGrpSpPr>
            <p:grpSpPr>
              <a:xfrm>
                <a:off x="2257635" y="3681203"/>
                <a:ext cx="6983678" cy="2654183"/>
                <a:chOff x="2225979" y="3142211"/>
                <a:chExt cx="6983678" cy="3196711"/>
              </a:xfrm>
            </p:grpSpPr>
            <p:grpSp>
              <p:nvGrpSpPr>
                <p:cNvPr id="103" name="グループ化 102">
                  <a:extLst>
                    <a:ext uri="{FF2B5EF4-FFF2-40B4-BE49-F238E27FC236}">
                      <a16:creationId xmlns:a16="http://schemas.microsoft.com/office/drawing/2014/main" id="{C56528CF-4B57-4C4B-A005-F20816463802}"/>
                    </a:ext>
                  </a:extLst>
                </p:cNvPr>
                <p:cNvGrpSpPr/>
                <p:nvPr/>
              </p:nvGrpSpPr>
              <p:grpSpPr>
                <a:xfrm>
                  <a:off x="2225979" y="3142211"/>
                  <a:ext cx="6983678" cy="3196711"/>
                  <a:chOff x="2225979" y="2961847"/>
                  <a:chExt cx="6983678" cy="3377076"/>
                </a:xfrm>
              </p:grpSpPr>
              <p:cxnSp>
                <p:nvCxnSpPr>
                  <p:cNvPr id="105" name="直線コネクタ 104">
                    <a:extLst>
                      <a:ext uri="{FF2B5EF4-FFF2-40B4-BE49-F238E27FC236}">
                        <a16:creationId xmlns:a16="http://schemas.microsoft.com/office/drawing/2014/main" id="{87CF6730-A30A-4CFA-B693-0B2DAB20A9BF}"/>
                      </a:ext>
                    </a:extLst>
                  </p:cNvPr>
                  <p:cNvCxnSpPr>
                    <a:cxnSpLocks/>
                  </p:cNvCxnSpPr>
                  <p:nvPr/>
                </p:nvCxnSpPr>
                <p:spPr>
                  <a:xfrm>
                    <a:off x="5415954" y="3034751"/>
                    <a:ext cx="0" cy="3304172"/>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 name="直線コネクタ 105">
                    <a:extLst>
                      <a:ext uri="{FF2B5EF4-FFF2-40B4-BE49-F238E27FC236}">
                        <a16:creationId xmlns:a16="http://schemas.microsoft.com/office/drawing/2014/main" id="{92CC68FC-DD4F-454B-8BA9-58DFD3B871DF}"/>
                      </a:ext>
                    </a:extLst>
                  </p:cNvPr>
                  <p:cNvCxnSpPr>
                    <a:cxnSpLocks/>
                  </p:cNvCxnSpPr>
                  <p:nvPr/>
                </p:nvCxnSpPr>
                <p:spPr>
                  <a:xfrm>
                    <a:off x="2225979" y="6289157"/>
                    <a:ext cx="6983678" cy="49766"/>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7" name="直線コネクタ 106">
                    <a:extLst>
                      <a:ext uri="{FF2B5EF4-FFF2-40B4-BE49-F238E27FC236}">
                        <a16:creationId xmlns:a16="http://schemas.microsoft.com/office/drawing/2014/main" id="{3A6DA06F-09D3-4524-8967-395B3DBC1FE9}"/>
                      </a:ext>
                    </a:extLst>
                  </p:cNvPr>
                  <p:cNvCxnSpPr>
                    <a:cxnSpLocks/>
                  </p:cNvCxnSpPr>
                  <p:nvPr/>
                </p:nvCxnSpPr>
                <p:spPr>
                  <a:xfrm flipV="1">
                    <a:off x="2257635" y="3380808"/>
                    <a:ext cx="6788667" cy="58765"/>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8" name="直線コネクタ 107">
                    <a:extLst>
                      <a:ext uri="{FF2B5EF4-FFF2-40B4-BE49-F238E27FC236}">
                        <a16:creationId xmlns:a16="http://schemas.microsoft.com/office/drawing/2014/main" id="{BB636368-47AA-4721-9DC9-AE9EBE19ECCF}"/>
                      </a:ext>
                    </a:extLst>
                  </p:cNvPr>
                  <p:cNvCxnSpPr>
                    <a:cxnSpLocks/>
                  </p:cNvCxnSpPr>
                  <p:nvPr/>
                </p:nvCxnSpPr>
                <p:spPr>
                  <a:xfrm>
                    <a:off x="2257635" y="2961847"/>
                    <a:ext cx="6826783"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04" name="正方形/長方形 103">
                  <a:extLst>
                    <a:ext uri="{FF2B5EF4-FFF2-40B4-BE49-F238E27FC236}">
                      <a16:creationId xmlns:a16="http://schemas.microsoft.com/office/drawing/2014/main" id="{545E495D-0E89-4C90-9536-327DB7528828}"/>
                    </a:ext>
                  </a:extLst>
                </p:cNvPr>
                <p:cNvSpPr/>
                <p:nvPr/>
              </p:nvSpPr>
              <p:spPr>
                <a:xfrm>
                  <a:off x="2347652" y="3177629"/>
                  <a:ext cx="3226845" cy="276999"/>
                </a:xfrm>
                <a:prstGeom prst="rect">
                  <a:avLst/>
                </a:prstGeom>
              </p:spPr>
              <p:txBody>
                <a:bodyPr wrap="none" lIns="0" tIns="0" rIns="0" bIns="0">
                  <a:spAutoFit/>
                </a:bodyPr>
                <a:lstStyle/>
                <a:p>
                  <a:r>
                    <a:rPr kumimoji="1" lang="ja-JP" altLang="en-US" b="1" dirty="0">
                      <a:solidFill>
                        <a:schemeClr val="accent2"/>
                      </a:solidFill>
                    </a:rPr>
                    <a:t>豊作年平均（</a:t>
                  </a:r>
                  <a:r>
                    <a:rPr kumimoji="1" lang="en-US" altLang="ja-JP" b="1" dirty="0">
                      <a:solidFill>
                        <a:schemeClr val="accent2"/>
                      </a:solidFill>
                      <a:latin typeface="Times New Roman" panose="02020603050405020304" pitchFamily="18" charset="0"/>
                      <a:cs typeface="Times New Roman" panose="02020603050405020304" pitchFamily="18" charset="0"/>
                    </a:rPr>
                    <a:t>1933,43,44,46</a:t>
                  </a:r>
                  <a:r>
                    <a:rPr kumimoji="1" lang="ja-JP" altLang="en-US" b="1" dirty="0">
                      <a:solidFill>
                        <a:schemeClr val="accent2"/>
                      </a:solidFill>
                    </a:rPr>
                    <a:t>年） </a:t>
                  </a:r>
                  <a:endParaRPr kumimoji="1" lang="en-US" altLang="ja-JP" b="1" dirty="0">
                    <a:solidFill>
                      <a:schemeClr val="accent2"/>
                    </a:solidFill>
                  </a:endParaRPr>
                </a:p>
              </p:txBody>
            </p:sp>
          </p:grpSp>
          <p:cxnSp>
            <p:nvCxnSpPr>
              <p:cNvPr id="102" name="直線コネクタ 101">
                <a:extLst>
                  <a:ext uri="{FF2B5EF4-FFF2-40B4-BE49-F238E27FC236}">
                    <a16:creationId xmlns:a16="http://schemas.microsoft.com/office/drawing/2014/main" id="{EB330622-EC1B-4E9A-A88C-15A21A54FAC6}"/>
                  </a:ext>
                </a:extLst>
              </p:cNvPr>
              <p:cNvCxnSpPr>
                <a:cxnSpLocks/>
              </p:cNvCxnSpPr>
              <p:nvPr/>
            </p:nvCxnSpPr>
            <p:spPr>
              <a:xfrm>
                <a:off x="2257635" y="3659498"/>
                <a:ext cx="0" cy="2596885"/>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00" name="正方形/長方形 99">
              <a:extLst>
                <a:ext uri="{FF2B5EF4-FFF2-40B4-BE49-F238E27FC236}">
                  <a16:creationId xmlns:a16="http://schemas.microsoft.com/office/drawing/2014/main" id="{F1D6AD65-A038-415F-BB47-06623EF17805}"/>
                </a:ext>
              </a:extLst>
            </p:cNvPr>
            <p:cNvSpPr/>
            <p:nvPr/>
          </p:nvSpPr>
          <p:spPr>
            <a:xfrm>
              <a:off x="5618652" y="3472637"/>
              <a:ext cx="3493696" cy="276999"/>
            </a:xfrm>
            <a:prstGeom prst="rect">
              <a:avLst/>
            </a:prstGeom>
          </p:spPr>
          <p:txBody>
            <a:bodyPr wrap="square" lIns="0" tIns="0" rIns="0" bIns="0">
              <a:spAutoFit/>
            </a:bodyPr>
            <a:lstStyle/>
            <a:p>
              <a:r>
                <a:rPr kumimoji="1" lang="ja-JP" altLang="en-US" b="1" dirty="0">
                  <a:solidFill>
                    <a:srgbClr val="00B0F0"/>
                  </a:solidFill>
                </a:rPr>
                <a:t>やませ年平均（</a:t>
              </a:r>
              <a:r>
                <a:rPr kumimoji="1" lang="en-US" altLang="ja-JP" b="1" dirty="0">
                  <a:solidFill>
                    <a:srgbClr val="00B0F0"/>
                  </a:solidFill>
                  <a:latin typeface="Times New Roman" panose="02020603050405020304" pitchFamily="18" charset="0"/>
                  <a:cs typeface="Times New Roman" panose="02020603050405020304" pitchFamily="18" charset="0"/>
                </a:rPr>
                <a:t>1931,34,41,45</a:t>
              </a:r>
              <a:r>
                <a:rPr kumimoji="1" lang="ja-JP" altLang="en-US" b="1" dirty="0">
                  <a:solidFill>
                    <a:srgbClr val="00B0F0"/>
                  </a:solidFill>
                </a:rPr>
                <a:t>年）</a:t>
              </a:r>
              <a:r>
                <a:rPr kumimoji="1" lang="ja-JP" altLang="en-US" dirty="0">
                  <a:solidFill>
                    <a:srgbClr val="FFC000"/>
                  </a:solidFill>
                </a:rPr>
                <a:t>　</a:t>
              </a:r>
              <a:endParaRPr lang="ja-JP" altLang="en-US" dirty="0"/>
            </a:p>
          </p:txBody>
        </p:sp>
      </p:grpSp>
      <p:pic>
        <p:nvPicPr>
          <p:cNvPr id="2" name="図 1">
            <a:extLst>
              <a:ext uri="{FF2B5EF4-FFF2-40B4-BE49-F238E27FC236}">
                <a16:creationId xmlns:a16="http://schemas.microsoft.com/office/drawing/2014/main" id="{11C032DA-6102-4F31-8BF1-7140F00F1299}"/>
              </a:ext>
            </a:extLst>
          </p:cNvPr>
          <p:cNvPicPr>
            <a:picLocks noChangeAspect="1"/>
          </p:cNvPicPr>
          <p:nvPr/>
        </p:nvPicPr>
        <p:blipFill>
          <a:blip r:embed="rId9"/>
          <a:stretch>
            <a:fillRect/>
          </a:stretch>
        </p:blipFill>
        <p:spPr>
          <a:xfrm>
            <a:off x="5312554" y="4085502"/>
            <a:ext cx="597966" cy="2281471"/>
          </a:xfrm>
          <a:prstGeom prst="rect">
            <a:avLst/>
          </a:prstGeom>
        </p:spPr>
      </p:pic>
    </p:spTree>
    <p:extLst>
      <p:ext uri="{BB962C8B-B14F-4D97-AF65-F5344CB8AC3E}">
        <p14:creationId xmlns:p14="http://schemas.microsoft.com/office/powerpoint/2010/main" val="198444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正方形/長方形 86">
            <a:extLst>
              <a:ext uri="{FF2B5EF4-FFF2-40B4-BE49-F238E27FC236}">
                <a16:creationId xmlns:a16="http://schemas.microsoft.com/office/drawing/2014/main" id="{B38C6A26-D50E-4941-B4C4-62E8C4FEB836}"/>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en-US" altLang="ja-JP" sz="2400" b="1" dirty="0"/>
              <a:t>7</a:t>
            </a:r>
            <a:r>
              <a:rPr kumimoji="1" lang="ja-JP" altLang="en-US" sz="2400" b="1" dirty="0"/>
              <a:t>月鉛直気温分布</a:t>
            </a:r>
          </a:p>
        </p:txBody>
      </p:sp>
      <p:sp>
        <p:nvSpPr>
          <p:cNvPr id="60" name="テキスト ボックス 59">
            <a:extLst>
              <a:ext uri="{FF2B5EF4-FFF2-40B4-BE49-F238E27FC236}">
                <a16:creationId xmlns:a16="http://schemas.microsoft.com/office/drawing/2014/main" id="{15811B31-5B8C-4830-BDAA-BF89E6861303}"/>
              </a:ext>
            </a:extLst>
          </p:cNvPr>
          <p:cNvSpPr txBox="1"/>
          <p:nvPr/>
        </p:nvSpPr>
        <p:spPr>
          <a:xfrm>
            <a:off x="5606153" y="4043955"/>
            <a:ext cx="305682" cy="458621"/>
          </a:xfrm>
          <a:prstGeom prst="rect">
            <a:avLst/>
          </a:prstGeom>
          <a:noFill/>
        </p:spPr>
        <p:txBody>
          <a:bodyPr wrap="square" rtlCol="0">
            <a:spAutoFit/>
          </a:bodyPr>
          <a:lstStyle/>
          <a:p>
            <a:r>
              <a:rPr kumimoji="1" lang="ja-JP" altLang="en-US" dirty="0"/>
              <a:t>℃</a:t>
            </a:r>
          </a:p>
        </p:txBody>
      </p:sp>
      <p:grpSp>
        <p:nvGrpSpPr>
          <p:cNvPr id="2" name="グループ化 1">
            <a:extLst>
              <a:ext uri="{FF2B5EF4-FFF2-40B4-BE49-F238E27FC236}">
                <a16:creationId xmlns:a16="http://schemas.microsoft.com/office/drawing/2014/main" id="{89B08990-9072-4D3B-962A-FD591AE8EF23}"/>
              </a:ext>
            </a:extLst>
          </p:cNvPr>
          <p:cNvGrpSpPr/>
          <p:nvPr/>
        </p:nvGrpSpPr>
        <p:grpSpPr>
          <a:xfrm>
            <a:off x="6051189" y="4110349"/>
            <a:ext cx="2818839" cy="2239606"/>
            <a:chOff x="5268643" y="4110054"/>
            <a:chExt cx="2818839" cy="2239606"/>
          </a:xfrm>
        </p:grpSpPr>
        <p:grpSp>
          <p:nvGrpSpPr>
            <p:cNvPr id="6" name="グループ化 5">
              <a:extLst>
                <a:ext uri="{FF2B5EF4-FFF2-40B4-BE49-F238E27FC236}">
                  <a16:creationId xmlns:a16="http://schemas.microsoft.com/office/drawing/2014/main" id="{64800649-AB79-46C7-944B-36C68BD2590A}"/>
                </a:ext>
              </a:extLst>
            </p:cNvPr>
            <p:cNvGrpSpPr/>
            <p:nvPr/>
          </p:nvGrpSpPr>
          <p:grpSpPr>
            <a:xfrm>
              <a:off x="5268643" y="4110054"/>
              <a:ext cx="2818839" cy="2066463"/>
              <a:chOff x="5268643" y="4110054"/>
              <a:chExt cx="2818839" cy="2066463"/>
            </a:xfrm>
          </p:grpSpPr>
          <p:pic>
            <p:nvPicPr>
              <p:cNvPr id="45" name="図 44" descr="文字と写真のスクリーンショット&#10;&#10;自動的に生成された説明">
                <a:extLst>
                  <a:ext uri="{FF2B5EF4-FFF2-40B4-BE49-F238E27FC236}">
                    <a16:creationId xmlns:a16="http://schemas.microsoft.com/office/drawing/2014/main" id="{50483822-99CA-4C66-BBA8-990967D6E7DB}"/>
                  </a:ext>
                </a:extLst>
              </p:cNvPr>
              <p:cNvPicPr>
                <a:picLocks noChangeAspect="1"/>
              </p:cNvPicPr>
              <p:nvPr/>
            </p:nvPicPr>
            <p:blipFill rotWithShape="1">
              <a:blip r:embed="rId3">
                <a:extLst>
                  <a:ext uri="{28A0092B-C50C-407E-A947-70E740481C1C}">
                    <a14:useLocalDpi xmlns:a14="http://schemas.microsoft.com/office/drawing/2010/main" val="0"/>
                  </a:ext>
                </a:extLst>
              </a:blip>
              <a:srcRect l="-343" t="4876" r="10188" b="-1206"/>
              <a:stretch/>
            </p:blipFill>
            <p:spPr>
              <a:xfrm>
                <a:off x="5569924" y="4126824"/>
                <a:ext cx="2517558" cy="2049693"/>
              </a:xfrm>
              <a:prstGeom prst="rect">
                <a:avLst/>
              </a:prstGeom>
            </p:spPr>
          </p:pic>
          <p:pic>
            <p:nvPicPr>
              <p:cNvPr id="50" name="図 49">
                <a:extLst>
                  <a:ext uri="{FF2B5EF4-FFF2-40B4-BE49-F238E27FC236}">
                    <a16:creationId xmlns:a16="http://schemas.microsoft.com/office/drawing/2014/main" id="{F6F48DE1-4EFC-429B-9085-9313FCD9D3D1}"/>
                  </a:ext>
                </a:extLst>
              </p:cNvPr>
              <p:cNvPicPr>
                <a:picLocks noChangeAspect="1"/>
              </p:cNvPicPr>
              <p:nvPr/>
            </p:nvPicPr>
            <p:blipFill rotWithShape="1">
              <a:blip r:embed="rId4"/>
              <a:srcRect t="19492" r="-845"/>
              <a:stretch/>
            </p:blipFill>
            <p:spPr>
              <a:xfrm>
                <a:off x="5268643" y="4110054"/>
                <a:ext cx="512211" cy="2042264"/>
              </a:xfrm>
              <a:prstGeom prst="rect">
                <a:avLst/>
              </a:prstGeom>
            </p:spPr>
          </p:pic>
        </p:grpSp>
        <p:grpSp>
          <p:nvGrpSpPr>
            <p:cNvPr id="55" name="グループ化 54">
              <a:extLst>
                <a:ext uri="{FF2B5EF4-FFF2-40B4-BE49-F238E27FC236}">
                  <a16:creationId xmlns:a16="http://schemas.microsoft.com/office/drawing/2014/main" id="{D569C4B1-2479-40CF-9880-F446ACCA2661}"/>
                </a:ext>
              </a:extLst>
            </p:cNvPr>
            <p:cNvGrpSpPr/>
            <p:nvPr/>
          </p:nvGrpSpPr>
          <p:grpSpPr>
            <a:xfrm>
              <a:off x="5586487" y="6040352"/>
              <a:ext cx="2444776" cy="309308"/>
              <a:chOff x="5586487" y="6049144"/>
              <a:chExt cx="2444776" cy="309308"/>
            </a:xfrm>
          </p:grpSpPr>
          <p:sp>
            <p:nvSpPr>
              <p:cNvPr id="56" name="テキスト ボックス 55">
                <a:extLst>
                  <a:ext uri="{FF2B5EF4-FFF2-40B4-BE49-F238E27FC236}">
                    <a16:creationId xmlns:a16="http://schemas.microsoft.com/office/drawing/2014/main" id="{BF9F7DAC-2946-4BA2-B230-59A00F2D6607}"/>
                  </a:ext>
                </a:extLst>
              </p:cNvPr>
              <p:cNvSpPr txBox="1"/>
              <p:nvPr/>
            </p:nvSpPr>
            <p:spPr>
              <a:xfrm>
                <a:off x="5586487" y="6059399"/>
                <a:ext cx="634566" cy="299053"/>
              </a:xfrm>
              <a:prstGeom prst="rect">
                <a:avLst/>
              </a:prstGeom>
              <a:solidFill>
                <a:srgbClr val="00B0F0"/>
              </a:solidFill>
            </p:spPr>
            <p:txBody>
              <a:bodyPr wrap="square" lIns="0" tIns="46800" rIns="0" bIns="36000" rtlCol="0">
                <a:spAutoFit/>
              </a:bodyPr>
              <a:lstStyle/>
              <a:p>
                <a:pPr algn="ctr"/>
                <a:r>
                  <a:rPr kumimoji="1" lang="ja-JP" altLang="en-US" sz="1400" dirty="0">
                    <a:solidFill>
                      <a:schemeClr val="bg1"/>
                    </a:solidFill>
                  </a:rPr>
                  <a:t>日本海</a:t>
                </a:r>
              </a:p>
            </p:txBody>
          </p:sp>
          <p:sp>
            <p:nvSpPr>
              <p:cNvPr id="57" name="テキスト ボックス 56">
                <a:extLst>
                  <a:ext uri="{FF2B5EF4-FFF2-40B4-BE49-F238E27FC236}">
                    <a16:creationId xmlns:a16="http://schemas.microsoft.com/office/drawing/2014/main" id="{412B460E-324F-4952-9FD2-E0A117105BF6}"/>
                  </a:ext>
                </a:extLst>
              </p:cNvPr>
              <p:cNvSpPr txBox="1"/>
              <p:nvPr/>
            </p:nvSpPr>
            <p:spPr>
              <a:xfrm>
                <a:off x="6225320" y="6049144"/>
                <a:ext cx="643470" cy="297963"/>
              </a:xfrm>
              <a:prstGeom prst="rect">
                <a:avLst/>
              </a:prstGeom>
              <a:solidFill>
                <a:schemeClr val="accent2">
                  <a:lumMod val="75000"/>
                </a:schemeClr>
              </a:solidFill>
            </p:spPr>
            <p:txBody>
              <a:bodyPr wrap="square" tIns="36000" bIns="36000" rtlCol="0">
                <a:spAutoFit/>
              </a:bodyPr>
              <a:lstStyle/>
              <a:p>
                <a:pPr algn="ctr"/>
                <a:r>
                  <a:rPr kumimoji="1" lang="ja-JP" altLang="en-US" sz="1400" dirty="0">
                    <a:solidFill>
                      <a:schemeClr val="bg1"/>
                    </a:solidFill>
                  </a:rPr>
                  <a:t>日本</a:t>
                </a:r>
              </a:p>
            </p:txBody>
          </p:sp>
          <p:sp>
            <p:nvSpPr>
              <p:cNvPr id="72" name="テキスト ボックス 71">
                <a:extLst>
                  <a:ext uri="{FF2B5EF4-FFF2-40B4-BE49-F238E27FC236}">
                    <a16:creationId xmlns:a16="http://schemas.microsoft.com/office/drawing/2014/main" id="{DE7168F9-75D0-40CE-B051-650076C4167D}"/>
                  </a:ext>
                </a:extLst>
              </p:cNvPr>
              <p:cNvSpPr txBox="1"/>
              <p:nvPr/>
            </p:nvSpPr>
            <p:spPr>
              <a:xfrm>
                <a:off x="6868790" y="6060280"/>
                <a:ext cx="1162473" cy="288148"/>
              </a:xfrm>
              <a:prstGeom prst="rect">
                <a:avLst/>
              </a:prstGeom>
              <a:solidFill>
                <a:srgbClr val="00B0F0"/>
              </a:solidFill>
            </p:spPr>
            <p:txBody>
              <a:bodyPr wrap="square" lIns="0" tIns="36000" rIns="0" bIns="36000" rtlCol="0">
                <a:spAutoFit/>
              </a:bodyPr>
              <a:lstStyle/>
              <a:p>
                <a:pPr algn="ctr"/>
                <a:r>
                  <a:rPr kumimoji="1" lang="ja-JP" altLang="en-US" sz="1400" dirty="0">
                    <a:solidFill>
                      <a:schemeClr val="bg1"/>
                    </a:solidFill>
                  </a:rPr>
                  <a:t>太平洋</a:t>
                </a:r>
              </a:p>
            </p:txBody>
          </p:sp>
        </p:grpSp>
      </p:grpSp>
      <p:grpSp>
        <p:nvGrpSpPr>
          <p:cNvPr id="80" name="グループ化 79">
            <a:extLst>
              <a:ext uri="{FF2B5EF4-FFF2-40B4-BE49-F238E27FC236}">
                <a16:creationId xmlns:a16="http://schemas.microsoft.com/office/drawing/2014/main" id="{72307DF6-D4F4-4080-AAC1-F34D7DE66F43}"/>
              </a:ext>
            </a:extLst>
          </p:cNvPr>
          <p:cNvGrpSpPr/>
          <p:nvPr/>
        </p:nvGrpSpPr>
        <p:grpSpPr>
          <a:xfrm>
            <a:off x="140451" y="3824044"/>
            <a:ext cx="1811449" cy="2265217"/>
            <a:chOff x="6497592" y="667876"/>
            <a:chExt cx="1811449" cy="2265217"/>
          </a:xfrm>
        </p:grpSpPr>
        <p:pic>
          <p:nvPicPr>
            <p:cNvPr id="81" name="図 80">
              <a:extLst>
                <a:ext uri="{FF2B5EF4-FFF2-40B4-BE49-F238E27FC236}">
                  <a16:creationId xmlns:a16="http://schemas.microsoft.com/office/drawing/2014/main" id="{607E6DA0-E999-41DC-BF84-BA3574B33036}"/>
                </a:ext>
              </a:extLst>
            </p:cNvPr>
            <p:cNvPicPr>
              <a:picLocks noChangeAspect="1"/>
            </p:cNvPicPr>
            <p:nvPr/>
          </p:nvPicPr>
          <p:blipFill rotWithShape="1">
            <a:blip r:embed="rId5"/>
            <a:srcRect l="1765" t="5175" r="91139" b="54414"/>
            <a:stretch/>
          </p:blipFill>
          <p:spPr>
            <a:xfrm>
              <a:off x="6497592" y="667876"/>
              <a:ext cx="1811449" cy="2265217"/>
            </a:xfrm>
            <a:prstGeom prst="rect">
              <a:avLst/>
            </a:prstGeom>
            <a:ln>
              <a:noFill/>
            </a:ln>
            <a:effectLst>
              <a:outerShdw blurRad="127000" dist="38100" dir="2700000" algn="ctr">
                <a:srgbClr val="000000">
                  <a:alpha val="45000"/>
                </a:srgbClr>
              </a:outerShdw>
            </a:effectLst>
          </p:spPr>
        </p:pic>
        <p:sp>
          <p:nvSpPr>
            <p:cNvPr id="82" name="直方体 81">
              <a:extLst>
                <a:ext uri="{FF2B5EF4-FFF2-40B4-BE49-F238E27FC236}">
                  <a16:creationId xmlns:a16="http://schemas.microsoft.com/office/drawing/2014/main" id="{818828EF-FA4A-410B-A201-E6379E21BB06}"/>
                </a:ext>
              </a:extLst>
            </p:cNvPr>
            <p:cNvSpPr/>
            <p:nvPr/>
          </p:nvSpPr>
          <p:spPr>
            <a:xfrm rot="5400000">
              <a:off x="7147790" y="2021042"/>
              <a:ext cx="501668" cy="706953"/>
            </a:xfrm>
            <a:prstGeom prst="cube">
              <a:avLst/>
            </a:prstGeom>
            <a:gradFill>
              <a:gsLst>
                <a:gs pos="100000">
                  <a:schemeClr val="accent1">
                    <a:lumMod val="5000"/>
                    <a:lumOff val="95000"/>
                    <a:alpha val="42000"/>
                  </a:schemeClr>
                </a:gs>
                <a:gs pos="100000">
                  <a:schemeClr val="accent1">
                    <a:lumMod val="45000"/>
                    <a:lumOff val="55000"/>
                  </a:schemeClr>
                </a:gs>
                <a:gs pos="100000">
                  <a:schemeClr val="accent1">
                    <a:lumMod val="45000"/>
                    <a:lumOff val="55000"/>
                    <a:alpha val="33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4" name="グループ化 83">
            <a:extLst>
              <a:ext uri="{FF2B5EF4-FFF2-40B4-BE49-F238E27FC236}">
                <a16:creationId xmlns:a16="http://schemas.microsoft.com/office/drawing/2014/main" id="{88A8ABF7-1F2E-45D1-8426-03292E22F5F7}"/>
              </a:ext>
            </a:extLst>
          </p:cNvPr>
          <p:cNvGrpSpPr/>
          <p:nvPr/>
        </p:nvGrpSpPr>
        <p:grpSpPr>
          <a:xfrm>
            <a:off x="2437633" y="4142263"/>
            <a:ext cx="2733674" cy="2158174"/>
            <a:chOff x="936598" y="4128082"/>
            <a:chExt cx="2733674" cy="2158174"/>
          </a:xfrm>
        </p:grpSpPr>
        <p:grpSp>
          <p:nvGrpSpPr>
            <p:cNvPr id="85" name="グループ化 84">
              <a:extLst>
                <a:ext uri="{FF2B5EF4-FFF2-40B4-BE49-F238E27FC236}">
                  <a16:creationId xmlns:a16="http://schemas.microsoft.com/office/drawing/2014/main" id="{33C0C2FD-A8DC-43E7-96A3-AE6779320D47}"/>
                </a:ext>
              </a:extLst>
            </p:cNvPr>
            <p:cNvGrpSpPr/>
            <p:nvPr/>
          </p:nvGrpSpPr>
          <p:grpSpPr>
            <a:xfrm>
              <a:off x="936598" y="4128082"/>
              <a:ext cx="2626308" cy="1977646"/>
              <a:chOff x="936598" y="4128082"/>
              <a:chExt cx="2626308" cy="1977646"/>
            </a:xfrm>
          </p:grpSpPr>
          <p:pic>
            <p:nvPicPr>
              <p:cNvPr id="93" name="図 92" descr="文字と写真のスクリーンショット&#10;&#10;自動的に生成された説明">
                <a:extLst>
                  <a:ext uri="{FF2B5EF4-FFF2-40B4-BE49-F238E27FC236}">
                    <a16:creationId xmlns:a16="http://schemas.microsoft.com/office/drawing/2014/main" id="{7CE505D3-8A2F-47C8-A4E1-D5947B838DF7}"/>
                  </a:ext>
                </a:extLst>
              </p:cNvPr>
              <p:cNvPicPr>
                <a:picLocks noChangeAspect="1"/>
              </p:cNvPicPr>
              <p:nvPr/>
            </p:nvPicPr>
            <p:blipFill rotWithShape="1">
              <a:blip r:embed="rId6">
                <a:extLst>
                  <a:ext uri="{28A0092B-C50C-407E-A947-70E740481C1C}">
                    <a14:useLocalDpi xmlns:a14="http://schemas.microsoft.com/office/drawing/2010/main" val="0"/>
                  </a:ext>
                </a:extLst>
              </a:blip>
              <a:srcRect t="4487" r="13484"/>
              <a:stretch/>
            </p:blipFill>
            <p:spPr>
              <a:xfrm>
                <a:off x="1224794" y="4128082"/>
                <a:ext cx="2338112" cy="1966839"/>
              </a:xfrm>
              <a:prstGeom prst="rect">
                <a:avLst/>
              </a:prstGeom>
            </p:spPr>
          </p:pic>
          <p:pic>
            <p:nvPicPr>
              <p:cNvPr id="94" name="図 93">
                <a:extLst>
                  <a:ext uri="{FF2B5EF4-FFF2-40B4-BE49-F238E27FC236}">
                    <a16:creationId xmlns:a16="http://schemas.microsoft.com/office/drawing/2014/main" id="{B51394F0-0227-47B9-9099-5452252999DA}"/>
                  </a:ext>
                </a:extLst>
              </p:cNvPr>
              <p:cNvPicPr>
                <a:picLocks noChangeAspect="1"/>
              </p:cNvPicPr>
              <p:nvPr/>
            </p:nvPicPr>
            <p:blipFill rotWithShape="1">
              <a:blip r:embed="rId4"/>
              <a:srcRect t="19492" r="-845"/>
              <a:stretch/>
            </p:blipFill>
            <p:spPr>
              <a:xfrm>
                <a:off x="936598" y="4143472"/>
                <a:ext cx="492145" cy="1962256"/>
              </a:xfrm>
              <a:prstGeom prst="rect">
                <a:avLst/>
              </a:prstGeom>
            </p:spPr>
          </p:pic>
        </p:grpSp>
        <p:grpSp>
          <p:nvGrpSpPr>
            <p:cNvPr id="86" name="グループ化 85">
              <a:extLst>
                <a:ext uri="{FF2B5EF4-FFF2-40B4-BE49-F238E27FC236}">
                  <a16:creationId xmlns:a16="http://schemas.microsoft.com/office/drawing/2014/main" id="{CD4A381E-060B-42D3-9B9F-3A7DC7300677}"/>
                </a:ext>
              </a:extLst>
            </p:cNvPr>
            <p:cNvGrpSpPr/>
            <p:nvPr/>
          </p:nvGrpSpPr>
          <p:grpSpPr>
            <a:xfrm>
              <a:off x="1225496" y="5976948"/>
              <a:ext cx="2444776" cy="309308"/>
              <a:chOff x="5586487" y="6049144"/>
              <a:chExt cx="2444776" cy="309308"/>
            </a:xfrm>
          </p:grpSpPr>
          <p:sp>
            <p:nvSpPr>
              <p:cNvPr id="90" name="テキスト ボックス 89">
                <a:extLst>
                  <a:ext uri="{FF2B5EF4-FFF2-40B4-BE49-F238E27FC236}">
                    <a16:creationId xmlns:a16="http://schemas.microsoft.com/office/drawing/2014/main" id="{714E1C6A-AB14-47EE-B232-412F59A5330A}"/>
                  </a:ext>
                </a:extLst>
              </p:cNvPr>
              <p:cNvSpPr txBox="1"/>
              <p:nvPr/>
            </p:nvSpPr>
            <p:spPr>
              <a:xfrm>
                <a:off x="5586487" y="6059399"/>
                <a:ext cx="634566" cy="299053"/>
              </a:xfrm>
              <a:prstGeom prst="rect">
                <a:avLst/>
              </a:prstGeom>
              <a:solidFill>
                <a:srgbClr val="00B0F0"/>
              </a:solidFill>
            </p:spPr>
            <p:txBody>
              <a:bodyPr wrap="square" lIns="0" tIns="46800" rIns="0" bIns="36000" rtlCol="0">
                <a:spAutoFit/>
              </a:bodyPr>
              <a:lstStyle/>
              <a:p>
                <a:pPr algn="ctr"/>
                <a:r>
                  <a:rPr kumimoji="1" lang="ja-JP" altLang="en-US" sz="1400" dirty="0">
                    <a:solidFill>
                      <a:schemeClr val="bg1"/>
                    </a:solidFill>
                  </a:rPr>
                  <a:t>日本海</a:t>
                </a:r>
              </a:p>
            </p:txBody>
          </p:sp>
          <p:sp>
            <p:nvSpPr>
              <p:cNvPr id="91" name="テキスト ボックス 90">
                <a:extLst>
                  <a:ext uri="{FF2B5EF4-FFF2-40B4-BE49-F238E27FC236}">
                    <a16:creationId xmlns:a16="http://schemas.microsoft.com/office/drawing/2014/main" id="{F6CAB759-F1E1-426B-A099-695301352E89}"/>
                  </a:ext>
                </a:extLst>
              </p:cNvPr>
              <p:cNvSpPr txBox="1"/>
              <p:nvPr/>
            </p:nvSpPr>
            <p:spPr>
              <a:xfrm>
                <a:off x="6225320" y="6049144"/>
                <a:ext cx="643470" cy="297963"/>
              </a:xfrm>
              <a:prstGeom prst="rect">
                <a:avLst/>
              </a:prstGeom>
              <a:solidFill>
                <a:schemeClr val="accent2">
                  <a:lumMod val="75000"/>
                </a:schemeClr>
              </a:solidFill>
            </p:spPr>
            <p:txBody>
              <a:bodyPr wrap="square" tIns="36000" bIns="36000" rtlCol="0">
                <a:spAutoFit/>
              </a:bodyPr>
              <a:lstStyle/>
              <a:p>
                <a:pPr algn="ctr"/>
                <a:r>
                  <a:rPr kumimoji="1" lang="ja-JP" altLang="en-US" sz="1400" dirty="0">
                    <a:solidFill>
                      <a:schemeClr val="bg1"/>
                    </a:solidFill>
                  </a:rPr>
                  <a:t>日本</a:t>
                </a:r>
              </a:p>
            </p:txBody>
          </p:sp>
          <p:sp>
            <p:nvSpPr>
              <p:cNvPr id="92" name="テキスト ボックス 91">
                <a:extLst>
                  <a:ext uri="{FF2B5EF4-FFF2-40B4-BE49-F238E27FC236}">
                    <a16:creationId xmlns:a16="http://schemas.microsoft.com/office/drawing/2014/main" id="{C84E8435-77FA-4565-8053-0F0FF244BBC5}"/>
                  </a:ext>
                </a:extLst>
              </p:cNvPr>
              <p:cNvSpPr txBox="1"/>
              <p:nvPr/>
            </p:nvSpPr>
            <p:spPr>
              <a:xfrm>
                <a:off x="6868790" y="6060280"/>
                <a:ext cx="1162473" cy="288148"/>
              </a:xfrm>
              <a:prstGeom prst="rect">
                <a:avLst/>
              </a:prstGeom>
              <a:solidFill>
                <a:srgbClr val="00B0F0"/>
              </a:solidFill>
            </p:spPr>
            <p:txBody>
              <a:bodyPr wrap="square" lIns="0" tIns="36000" rIns="0" bIns="36000" rtlCol="0">
                <a:spAutoFit/>
              </a:bodyPr>
              <a:lstStyle/>
              <a:p>
                <a:pPr algn="ctr"/>
                <a:r>
                  <a:rPr kumimoji="1" lang="ja-JP" altLang="en-US" sz="1400" dirty="0">
                    <a:solidFill>
                      <a:schemeClr val="bg1"/>
                    </a:solidFill>
                  </a:rPr>
                  <a:t>太平洋</a:t>
                </a:r>
              </a:p>
            </p:txBody>
          </p:sp>
        </p:grpSp>
      </p:grpSp>
      <p:sp>
        <p:nvSpPr>
          <p:cNvPr id="103" name="テキスト ボックス 102">
            <a:extLst>
              <a:ext uri="{FF2B5EF4-FFF2-40B4-BE49-F238E27FC236}">
                <a16:creationId xmlns:a16="http://schemas.microsoft.com/office/drawing/2014/main" id="{1B3D3546-4A37-4637-8593-083077D83457}"/>
              </a:ext>
            </a:extLst>
          </p:cNvPr>
          <p:cNvSpPr txBox="1"/>
          <p:nvPr/>
        </p:nvSpPr>
        <p:spPr>
          <a:xfrm>
            <a:off x="2792708" y="6392674"/>
            <a:ext cx="5781831" cy="400110"/>
          </a:xfrm>
          <a:prstGeom prst="rect">
            <a:avLst/>
          </a:prstGeom>
          <a:solidFill>
            <a:srgbClr val="FFC000"/>
          </a:solidFill>
        </p:spPr>
        <p:txBody>
          <a:bodyPr wrap="square" rtlCol="0">
            <a:spAutoFit/>
          </a:bodyPr>
          <a:lstStyle/>
          <a:p>
            <a:r>
              <a:rPr lang="ja-JP" altLang="en-US" sz="2000" b="1" dirty="0"/>
              <a:t>凶作年は、三陸沖で冷気層が形成されている</a:t>
            </a:r>
            <a:endParaRPr kumimoji="1" lang="ja-JP" altLang="en-US" sz="2000" dirty="0"/>
          </a:p>
        </p:txBody>
      </p:sp>
      <p:sp>
        <p:nvSpPr>
          <p:cNvPr id="51" name="テキスト ボックス 50">
            <a:extLst>
              <a:ext uri="{FF2B5EF4-FFF2-40B4-BE49-F238E27FC236}">
                <a16:creationId xmlns:a16="http://schemas.microsoft.com/office/drawing/2014/main" id="{239E3D16-E666-47EF-B39A-3BEE155A145A}"/>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13/16</a:t>
            </a:r>
            <a:endParaRPr lang="ja-JP" altLang="en-US" dirty="0">
              <a:solidFill>
                <a:schemeClr val="bg1"/>
              </a:solidFill>
            </a:endParaRPr>
          </a:p>
        </p:txBody>
      </p:sp>
      <p:sp>
        <p:nvSpPr>
          <p:cNvPr id="54" name="テキスト ボックス 53">
            <a:extLst>
              <a:ext uri="{FF2B5EF4-FFF2-40B4-BE49-F238E27FC236}">
                <a16:creationId xmlns:a16="http://schemas.microsoft.com/office/drawing/2014/main" id="{D88E0154-67EF-48B4-919F-6061C4CFC599}"/>
              </a:ext>
            </a:extLst>
          </p:cNvPr>
          <p:cNvSpPr txBox="1"/>
          <p:nvPr/>
        </p:nvSpPr>
        <p:spPr>
          <a:xfrm>
            <a:off x="452230" y="2847082"/>
            <a:ext cx="1319032" cy="738664"/>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E141.5~E143.5</a:t>
            </a:r>
          </a:p>
          <a:p>
            <a:r>
              <a:rPr kumimoji="1" lang="en-US" altLang="ja-JP" sz="1400" dirty="0">
                <a:latin typeface="Times New Roman" panose="02020603050405020304" pitchFamily="18" charset="0"/>
                <a:cs typeface="Times New Roman" panose="02020603050405020304" pitchFamily="18" charset="0"/>
              </a:rPr>
              <a:t>N37~N41.5</a:t>
            </a:r>
          </a:p>
          <a:p>
            <a:r>
              <a:rPr kumimoji="1" lang="en-US" altLang="ja-JP" sz="1400" dirty="0">
                <a:latin typeface="Times New Roman" panose="02020603050405020304" pitchFamily="18" charset="0"/>
                <a:cs typeface="Times New Roman" panose="02020603050405020304" pitchFamily="18" charset="0"/>
              </a:rPr>
              <a:t>1000~900hPa</a:t>
            </a:r>
            <a:endParaRPr kumimoji="1" lang="ja-JP" altLang="en-US" sz="1400" dirty="0">
              <a:latin typeface="Times New Roman" panose="02020603050405020304" pitchFamily="18" charset="0"/>
              <a:cs typeface="Times New Roman" panose="02020603050405020304" pitchFamily="18" charset="0"/>
            </a:endParaRPr>
          </a:p>
        </p:txBody>
      </p:sp>
      <p:pic>
        <p:nvPicPr>
          <p:cNvPr id="89" name="図 88">
            <a:extLst>
              <a:ext uri="{FF2B5EF4-FFF2-40B4-BE49-F238E27FC236}">
                <a16:creationId xmlns:a16="http://schemas.microsoft.com/office/drawing/2014/main" id="{967438EE-C698-4BE6-9C38-82925D9542AC}"/>
              </a:ext>
            </a:extLst>
          </p:cNvPr>
          <p:cNvPicPr>
            <a:picLocks noChangeAspect="1"/>
          </p:cNvPicPr>
          <p:nvPr/>
        </p:nvPicPr>
        <p:blipFill>
          <a:blip r:embed="rId7"/>
          <a:stretch>
            <a:fillRect/>
          </a:stretch>
        </p:blipFill>
        <p:spPr>
          <a:xfrm>
            <a:off x="74605" y="416951"/>
            <a:ext cx="2072820" cy="2530059"/>
          </a:xfrm>
          <a:prstGeom prst="rect">
            <a:avLst/>
          </a:prstGeom>
        </p:spPr>
      </p:pic>
      <p:grpSp>
        <p:nvGrpSpPr>
          <p:cNvPr id="10" name="グループ化 9">
            <a:extLst>
              <a:ext uri="{FF2B5EF4-FFF2-40B4-BE49-F238E27FC236}">
                <a16:creationId xmlns:a16="http://schemas.microsoft.com/office/drawing/2014/main" id="{CE874563-03A2-4FB9-B858-F5C29FEB8352}"/>
              </a:ext>
            </a:extLst>
          </p:cNvPr>
          <p:cNvGrpSpPr/>
          <p:nvPr/>
        </p:nvGrpSpPr>
        <p:grpSpPr>
          <a:xfrm>
            <a:off x="2257635" y="3386736"/>
            <a:ext cx="6983678" cy="2948650"/>
            <a:chOff x="2257635" y="3386736"/>
            <a:chExt cx="6983678" cy="2948650"/>
          </a:xfrm>
        </p:grpSpPr>
        <p:grpSp>
          <p:nvGrpSpPr>
            <p:cNvPr id="47" name="グループ化 46">
              <a:extLst>
                <a:ext uri="{FF2B5EF4-FFF2-40B4-BE49-F238E27FC236}">
                  <a16:creationId xmlns:a16="http://schemas.microsoft.com/office/drawing/2014/main" id="{857D2B8C-ED0A-412E-A11D-4B0B74F77FAD}"/>
                </a:ext>
              </a:extLst>
            </p:cNvPr>
            <p:cNvGrpSpPr/>
            <p:nvPr/>
          </p:nvGrpSpPr>
          <p:grpSpPr>
            <a:xfrm>
              <a:off x="2257635" y="3386736"/>
              <a:ext cx="6983678" cy="2948650"/>
              <a:chOff x="2257635" y="3659498"/>
              <a:chExt cx="6983678" cy="2675888"/>
            </a:xfrm>
          </p:grpSpPr>
          <p:grpSp>
            <p:nvGrpSpPr>
              <p:cNvPr id="48" name="グループ化 47">
                <a:extLst>
                  <a:ext uri="{FF2B5EF4-FFF2-40B4-BE49-F238E27FC236}">
                    <a16:creationId xmlns:a16="http://schemas.microsoft.com/office/drawing/2014/main" id="{59038FF0-C214-49CA-A026-1A81D76ED360}"/>
                  </a:ext>
                </a:extLst>
              </p:cNvPr>
              <p:cNvGrpSpPr/>
              <p:nvPr/>
            </p:nvGrpSpPr>
            <p:grpSpPr>
              <a:xfrm>
                <a:off x="2257635" y="3681203"/>
                <a:ext cx="6983678" cy="2654183"/>
                <a:chOff x="2225979" y="3142211"/>
                <a:chExt cx="6983678" cy="3196711"/>
              </a:xfrm>
            </p:grpSpPr>
            <p:grpSp>
              <p:nvGrpSpPr>
                <p:cNvPr id="73" name="グループ化 72">
                  <a:extLst>
                    <a:ext uri="{FF2B5EF4-FFF2-40B4-BE49-F238E27FC236}">
                      <a16:creationId xmlns:a16="http://schemas.microsoft.com/office/drawing/2014/main" id="{69C989BF-1809-41C6-AB98-029E282EB20B}"/>
                    </a:ext>
                  </a:extLst>
                </p:cNvPr>
                <p:cNvGrpSpPr/>
                <p:nvPr/>
              </p:nvGrpSpPr>
              <p:grpSpPr>
                <a:xfrm>
                  <a:off x="2225979" y="3142211"/>
                  <a:ext cx="6983678" cy="3196711"/>
                  <a:chOff x="2225979" y="2961847"/>
                  <a:chExt cx="6983678" cy="3377076"/>
                </a:xfrm>
              </p:grpSpPr>
              <p:cxnSp>
                <p:nvCxnSpPr>
                  <p:cNvPr id="76" name="直線コネクタ 75">
                    <a:extLst>
                      <a:ext uri="{FF2B5EF4-FFF2-40B4-BE49-F238E27FC236}">
                        <a16:creationId xmlns:a16="http://schemas.microsoft.com/office/drawing/2014/main" id="{E9E2CCEC-D785-4458-9081-338F8C95F42F}"/>
                      </a:ext>
                    </a:extLst>
                  </p:cNvPr>
                  <p:cNvCxnSpPr>
                    <a:cxnSpLocks/>
                  </p:cNvCxnSpPr>
                  <p:nvPr/>
                </p:nvCxnSpPr>
                <p:spPr>
                  <a:xfrm>
                    <a:off x="5415954" y="3034751"/>
                    <a:ext cx="0" cy="3304172"/>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直線コネクタ 76">
                    <a:extLst>
                      <a:ext uri="{FF2B5EF4-FFF2-40B4-BE49-F238E27FC236}">
                        <a16:creationId xmlns:a16="http://schemas.microsoft.com/office/drawing/2014/main" id="{DE92D5DE-FCEC-4070-BC49-5987287D7007}"/>
                      </a:ext>
                    </a:extLst>
                  </p:cNvPr>
                  <p:cNvCxnSpPr>
                    <a:cxnSpLocks/>
                  </p:cNvCxnSpPr>
                  <p:nvPr/>
                </p:nvCxnSpPr>
                <p:spPr>
                  <a:xfrm>
                    <a:off x="2225979" y="6289157"/>
                    <a:ext cx="6983678" cy="49766"/>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直線コネクタ 77">
                    <a:extLst>
                      <a:ext uri="{FF2B5EF4-FFF2-40B4-BE49-F238E27FC236}">
                        <a16:creationId xmlns:a16="http://schemas.microsoft.com/office/drawing/2014/main" id="{98E3BAA4-820F-49F9-84B1-7D8F1AC354A0}"/>
                      </a:ext>
                    </a:extLst>
                  </p:cNvPr>
                  <p:cNvCxnSpPr>
                    <a:cxnSpLocks/>
                  </p:cNvCxnSpPr>
                  <p:nvPr/>
                </p:nvCxnSpPr>
                <p:spPr>
                  <a:xfrm flipV="1">
                    <a:off x="2257635" y="3380808"/>
                    <a:ext cx="6788667" cy="58765"/>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直線コネクタ 78">
                    <a:extLst>
                      <a:ext uri="{FF2B5EF4-FFF2-40B4-BE49-F238E27FC236}">
                        <a16:creationId xmlns:a16="http://schemas.microsoft.com/office/drawing/2014/main" id="{D309432E-C103-4F39-AFE2-F1022C685AB6}"/>
                      </a:ext>
                    </a:extLst>
                  </p:cNvPr>
                  <p:cNvCxnSpPr>
                    <a:cxnSpLocks/>
                  </p:cNvCxnSpPr>
                  <p:nvPr/>
                </p:nvCxnSpPr>
                <p:spPr>
                  <a:xfrm>
                    <a:off x="2257635" y="2961847"/>
                    <a:ext cx="6826783"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5" name="正方形/長方形 74">
                  <a:extLst>
                    <a:ext uri="{FF2B5EF4-FFF2-40B4-BE49-F238E27FC236}">
                      <a16:creationId xmlns:a16="http://schemas.microsoft.com/office/drawing/2014/main" id="{F93B9421-170D-45F8-994F-15F2128B2EFC}"/>
                    </a:ext>
                  </a:extLst>
                </p:cNvPr>
                <p:cNvSpPr/>
                <p:nvPr/>
              </p:nvSpPr>
              <p:spPr>
                <a:xfrm>
                  <a:off x="2347652" y="3177629"/>
                  <a:ext cx="3226845" cy="276999"/>
                </a:xfrm>
                <a:prstGeom prst="rect">
                  <a:avLst/>
                </a:prstGeom>
              </p:spPr>
              <p:txBody>
                <a:bodyPr wrap="none" lIns="0" tIns="0" rIns="0" bIns="0">
                  <a:spAutoFit/>
                </a:bodyPr>
                <a:lstStyle/>
                <a:p>
                  <a:r>
                    <a:rPr kumimoji="1" lang="ja-JP" altLang="en-US" b="1" dirty="0">
                      <a:solidFill>
                        <a:schemeClr val="accent2"/>
                      </a:solidFill>
                    </a:rPr>
                    <a:t>豊作年平均（</a:t>
                  </a:r>
                  <a:r>
                    <a:rPr kumimoji="1" lang="en-US" altLang="ja-JP" b="1" dirty="0">
                      <a:solidFill>
                        <a:schemeClr val="accent2"/>
                      </a:solidFill>
                      <a:latin typeface="Times New Roman" panose="02020603050405020304" pitchFamily="18" charset="0"/>
                      <a:cs typeface="Times New Roman" panose="02020603050405020304" pitchFamily="18" charset="0"/>
                    </a:rPr>
                    <a:t>1933,43,44,46</a:t>
                  </a:r>
                  <a:r>
                    <a:rPr kumimoji="1" lang="ja-JP" altLang="en-US" b="1" dirty="0">
                      <a:solidFill>
                        <a:schemeClr val="accent2"/>
                      </a:solidFill>
                    </a:rPr>
                    <a:t>年） </a:t>
                  </a:r>
                  <a:endParaRPr kumimoji="1" lang="en-US" altLang="ja-JP" b="1" dirty="0">
                    <a:solidFill>
                      <a:schemeClr val="accent2"/>
                    </a:solidFill>
                  </a:endParaRPr>
                </a:p>
              </p:txBody>
            </p:sp>
          </p:grpSp>
          <p:cxnSp>
            <p:nvCxnSpPr>
              <p:cNvPr id="49" name="直線コネクタ 48">
                <a:extLst>
                  <a:ext uri="{FF2B5EF4-FFF2-40B4-BE49-F238E27FC236}">
                    <a16:creationId xmlns:a16="http://schemas.microsoft.com/office/drawing/2014/main" id="{5704D053-31D3-45BD-B098-C6CE79CF5C62}"/>
                  </a:ext>
                </a:extLst>
              </p:cNvPr>
              <p:cNvCxnSpPr>
                <a:cxnSpLocks/>
              </p:cNvCxnSpPr>
              <p:nvPr/>
            </p:nvCxnSpPr>
            <p:spPr>
              <a:xfrm>
                <a:off x="2257635" y="3659498"/>
                <a:ext cx="0" cy="2596885"/>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3" name="正方形/長方形 82">
              <a:extLst>
                <a:ext uri="{FF2B5EF4-FFF2-40B4-BE49-F238E27FC236}">
                  <a16:creationId xmlns:a16="http://schemas.microsoft.com/office/drawing/2014/main" id="{91F97860-6A2F-43CE-A187-BBD8D4883E28}"/>
                </a:ext>
              </a:extLst>
            </p:cNvPr>
            <p:cNvSpPr/>
            <p:nvPr/>
          </p:nvSpPr>
          <p:spPr>
            <a:xfrm>
              <a:off x="5618652" y="3472637"/>
              <a:ext cx="3493696" cy="276999"/>
            </a:xfrm>
            <a:prstGeom prst="rect">
              <a:avLst/>
            </a:prstGeom>
          </p:spPr>
          <p:txBody>
            <a:bodyPr wrap="square" lIns="0" tIns="0" rIns="0" bIns="0">
              <a:spAutoFit/>
            </a:bodyPr>
            <a:lstStyle/>
            <a:p>
              <a:r>
                <a:rPr kumimoji="1" lang="ja-JP" altLang="en-US" b="1" dirty="0">
                  <a:solidFill>
                    <a:srgbClr val="00B0F0"/>
                  </a:solidFill>
                </a:rPr>
                <a:t>やませ年平均（</a:t>
              </a:r>
              <a:r>
                <a:rPr kumimoji="1" lang="en-US" altLang="ja-JP" b="1" dirty="0">
                  <a:solidFill>
                    <a:srgbClr val="00B0F0"/>
                  </a:solidFill>
                  <a:latin typeface="Times New Roman" panose="02020603050405020304" pitchFamily="18" charset="0"/>
                  <a:cs typeface="Times New Roman" panose="02020603050405020304" pitchFamily="18" charset="0"/>
                </a:rPr>
                <a:t>1931,34,41,45</a:t>
              </a:r>
              <a:r>
                <a:rPr kumimoji="1" lang="ja-JP" altLang="en-US" b="1" dirty="0">
                  <a:solidFill>
                    <a:srgbClr val="00B0F0"/>
                  </a:solidFill>
                </a:rPr>
                <a:t>年）</a:t>
              </a:r>
              <a:r>
                <a:rPr kumimoji="1" lang="ja-JP" altLang="en-US" dirty="0">
                  <a:solidFill>
                    <a:srgbClr val="FFC000"/>
                  </a:solidFill>
                </a:rPr>
                <a:t>　</a:t>
              </a:r>
              <a:endParaRPr lang="ja-JP" altLang="en-US" dirty="0"/>
            </a:p>
          </p:txBody>
        </p:sp>
      </p:grpSp>
      <p:grpSp>
        <p:nvGrpSpPr>
          <p:cNvPr id="9" name="グループ化 8">
            <a:extLst>
              <a:ext uri="{FF2B5EF4-FFF2-40B4-BE49-F238E27FC236}">
                <a16:creationId xmlns:a16="http://schemas.microsoft.com/office/drawing/2014/main" id="{5261E412-37B3-414A-8EFC-6317D495C447}"/>
              </a:ext>
            </a:extLst>
          </p:cNvPr>
          <p:cNvGrpSpPr/>
          <p:nvPr/>
        </p:nvGrpSpPr>
        <p:grpSpPr>
          <a:xfrm>
            <a:off x="2453161" y="559780"/>
            <a:ext cx="5619686" cy="2765053"/>
            <a:chOff x="2453161" y="559780"/>
            <a:chExt cx="5619686" cy="2765053"/>
          </a:xfrm>
        </p:grpSpPr>
        <p:grpSp>
          <p:nvGrpSpPr>
            <p:cNvPr id="8" name="グループ化 7">
              <a:extLst>
                <a:ext uri="{FF2B5EF4-FFF2-40B4-BE49-F238E27FC236}">
                  <a16:creationId xmlns:a16="http://schemas.microsoft.com/office/drawing/2014/main" id="{51F6E225-4114-4AC0-9C25-96F74F6DA6A3}"/>
                </a:ext>
              </a:extLst>
            </p:cNvPr>
            <p:cNvGrpSpPr/>
            <p:nvPr/>
          </p:nvGrpSpPr>
          <p:grpSpPr>
            <a:xfrm>
              <a:off x="2453161" y="559780"/>
              <a:ext cx="5619686" cy="2674113"/>
              <a:chOff x="2453161" y="559780"/>
              <a:chExt cx="5619686" cy="2674113"/>
            </a:xfrm>
          </p:grpSpPr>
          <p:pic>
            <p:nvPicPr>
              <p:cNvPr id="88" name="図 87">
                <a:extLst>
                  <a:ext uri="{FF2B5EF4-FFF2-40B4-BE49-F238E27FC236}">
                    <a16:creationId xmlns:a16="http://schemas.microsoft.com/office/drawing/2014/main" id="{4BE73A85-3A58-462A-A124-A0D4F680A55D}"/>
                  </a:ext>
                </a:extLst>
              </p:cNvPr>
              <p:cNvPicPr>
                <a:picLocks noChangeAspect="1"/>
              </p:cNvPicPr>
              <p:nvPr/>
            </p:nvPicPr>
            <p:blipFill rotWithShape="1">
              <a:blip r:embed="rId8"/>
              <a:srcRect l="1" r="769" b="14307"/>
              <a:stretch/>
            </p:blipFill>
            <p:spPr>
              <a:xfrm>
                <a:off x="2453161" y="559780"/>
                <a:ext cx="5619686" cy="2674113"/>
              </a:xfrm>
              <a:prstGeom prst="rect">
                <a:avLst/>
              </a:prstGeom>
            </p:spPr>
          </p:pic>
          <p:pic>
            <p:nvPicPr>
              <p:cNvPr id="100" name="図 99">
                <a:extLst>
                  <a:ext uri="{FF2B5EF4-FFF2-40B4-BE49-F238E27FC236}">
                    <a16:creationId xmlns:a16="http://schemas.microsoft.com/office/drawing/2014/main" id="{D2C10151-573F-4264-9194-6C2DAA716851}"/>
                  </a:ext>
                </a:extLst>
              </p:cNvPr>
              <p:cNvPicPr>
                <a:picLocks noChangeAspect="1"/>
              </p:cNvPicPr>
              <p:nvPr/>
            </p:nvPicPr>
            <p:blipFill rotWithShape="1">
              <a:blip r:embed="rId8"/>
              <a:srcRect l="17314" t="87966" r="15179"/>
              <a:stretch/>
            </p:blipFill>
            <p:spPr>
              <a:xfrm>
                <a:off x="4008834" y="1050455"/>
                <a:ext cx="3823063" cy="375535"/>
              </a:xfrm>
              <a:prstGeom prst="rect">
                <a:avLst/>
              </a:prstGeom>
            </p:spPr>
          </p:pic>
        </p:grpSp>
        <p:grpSp>
          <p:nvGrpSpPr>
            <p:cNvPr id="101" name="グループ化 100">
              <a:extLst>
                <a:ext uri="{FF2B5EF4-FFF2-40B4-BE49-F238E27FC236}">
                  <a16:creationId xmlns:a16="http://schemas.microsoft.com/office/drawing/2014/main" id="{66C8E81E-A61D-47B9-AE09-D576571BB2DD}"/>
                </a:ext>
              </a:extLst>
            </p:cNvPr>
            <p:cNvGrpSpPr/>
            <p:nvPr/>
          </p:nvGrpSpPr>
          <p:grpSpPr>
            <a:xfrm>
              <a:off x="2752420" y="2917033"/>
              <a:ext cx="5214717" cy="407800"/>
              <a:chOff x="2613079" y="2864785"/>
              <a:chExt cx="5214717" cy="407800"/>
            </a:xfrm>
          </p:grpSpPr>
          <p:grpSp>
            <p:nvGrpSpPr>
              <p:cNvPr id="102" name="グループ化 101">
                <a:extLst>
                  <a:ext uri="{FF2B5EF4-FFF2-40B4-BE49-F238E27FC236}">
                    <a16:creationId xmlns:a16="http://schemas.microsoft.com/office/drawing/2014/main" id="{12929700-F66B-4D82-B3CA-8827490ADDE0}"/>
                  </a:ext>
                </a:extLst>
              </p:cNvPr>
              <p:cNvGrpSpPr/>
              <p:nvPr/>
            </p:nvGrpSpPr>
            <p:grpSpPr>
              <a:xfrm>
                <a:off x="2722295" y="2952759"/>
                <a:ext cx="5105501" cy="313727"/>
                <a:chOff x="2757714" y="2878729"/>
                <a:chExt cx="5105501" cy="313727"/>
              </a:xfrm>
            </p:grpSpPr>
            <p:sp>
              <p:nvSpPr>
                <p:cNvPr id="109" name="テキスト ボックス 108">
                  <a:extLst>
                    <a:ext uri="{FF2B5EF4-FFF2-40B4-BE49-F238E27FC236}">
                      <a16:creationId xmlns:a16="http://schemas.microsoft.com/office/drawing/2014/main" id="{9E93FFD3-BEE5-46FC-A7F8-B3B80544B47F}"/>
                    </a:ext>
                  </a:extLst>
                </p:cNvPr>
                <p:cNvSpPr txBox="1"/>
                <p:nvPr/>
              </p:nvSpPr>
              <p:spPr>
                <a:xfrm>
                  <a:off x="2757714" y="2893137"/>
                  <a:ext cx="461665" cy="276999"/>
                </a:xfrm>
                <a:prstGeom prst="rect">
                  <a:avLst/>
                </a:prstGeom>
                <a:solidFill>
                  <a:schemeClr val="bg1"/>
                </a:solidFill>
                <a:ln>
                  <a:noFill/>
                </a:ln>
              </p:spPr>
              <p:txBody>
                <a:bodyPr wrap="non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1931</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110" name="テキスト ボックス 109">
                  <a:extLst>
                    <a:ext uri="{FF2B5EF4-FFF2-40B4-BE49-F238E27FC236}">
                      <a16:creationId xmlns:a16="http://schemas.microsoft.com/office/drawing/2014/main" id="{53F73982-00D2-4DB6-BBB7-AA2AFBA5BFCA}"/>
                    </a:ext>
                  </a:extLst>
                </p:cNvPr>
                <p:cNvSpPr txBox="1"/>
                <p:nvPr/>
              </p:nvSpPr>
              <p:spPr>
                <a:xfrm>
                  <a:off x="4498368" y="2915457"/>
                  <a:ext cx="477442"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1935</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111" name="テキスト ボックス 110">
                  <a:extLst>
                    <a:ext uri="{FF2B5EF4-FFF2-40B4-BE49-F238E27FC236}">
                      <a16:creationId xmlns:a16="http://schemas.microsoft.com/office/drawing/2014/main" id="{A8D4550B-5A80-4B83-9780-3640F973D9A2}"/>
                    </a:ext>
                  </a:extLst>
                </p:cNvPr>
                <p:cNvSpPr txBox="1"/>
                <p:nvPr/>
              </p:nvSpPr>
              <p:spPr>
                <a:xfrm>
                  <a:off x="3900995" y="2915457"/>
                  <a:ext cx="533178"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1934</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112" name="テキスト ボックス 111">
                  <a:extLst>
                    <a:ext uri="{FF2B5EF4-FFF2-40B4-BE49-F238E27FC236}">
                      <a16:creationId xmlns:a16="http://schemas.microsoft.com/office/drawing/2014/main" id="{C2339DB3-8EC6-47D8-8F7E-D1C84E958C8A}"/>
                    </a:ext>
                  </a:extLst>
                </p:cNvPr>
                <p:cNvSpPr txBox="1"/>
                <p:nvPr/>
              </p:nvSpPr>
              <p:spPr>
                <a:xfrm>
                  <a:off x="5011033" y="2907887"/>
                  <a:ext cx="477442"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1941</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113" name="テキスト ボックス 112">
                  <a:extLst>
                    <a:ext uri="{FF2B5EF4-FFF2-40B4-BE49-F238E27FC236}">
                      <a16:creationId xmlns:a16="http://schemas.microsoft.com/office/drawing/2014/main" id="{D58ED8EA-2E6B-449B-88FD-9F63BB65C6F8}"/>
                    </a:ext>
                  </a:extLst>
                </p:cNvPr>
                <p:cNvSpPr txBox="1"/>
                <p:nvPr/>
              </p:nvSpPr>
              <p:spPr>
                <a:xfrm>
                  <a:off x="6670697" y="2878729"/>
                  <a:ext cx="606315" cy="276999"/>
                </a:xfrm>
                <a:prstGeom prst="rect">
                  <a:avLst/>
                </a:prstGeom>
                <a:solidFill>
                  <a:schemeClr val="bg1"/>
                </a:solidFill>
                <a:ln>
                  <a:noFill/>
                </a:ln>
              </p:spPr>
              <p:txBody>
                <a:bodyPr wrap="square" lIns="0" tIns="0" rIns="0" bIns="0" rtlCol="0">
                  <a:spAutoFit/>
                </a:bodyPr>
                <a:lstStyle/>
                <a:p>
                  <a:r>
                    <a:rPr kumimoji="1" lang="en-US" altLang="ja-JP" b="1" dirty="0">
                      <a:solidFill>
                        <a:srgbClr val="00B0F0"/>
                      </a:solidFill>
                      <a:latin typeface="Times New Roman" panose="02020603050405020304" pitchFamily="18" charset="0"/>
                      <a:cs typeface="Times New Roman" panose="02020603050405020304" pitchFamily="18" charset="0"/>
                    </a:rPr>
                    <a:t>1945</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sp>
              <p:nvSpPr>
                <p:cNvPr id="114" name="テキスト ボックス 113">
                  <a:extLst>
                    <a:ext uri="{FF2B5EF4-FFF2-40B4-BE49-F238E27FC236}">
                      <a16:creationId xmlns:a16="http://schemas.microsoft.com/office/drawing/2014/main" id="{CF8C90A7-E4AC-4713-B623-C3311BB97E87}"/>
                    </a:ext>
                  </a:extLst>
                </p:cNvPr>
                <p:cNvSpPr txBox="1"/>
                <p:nvPr/>
              </p:nvSpPr>
              <p:spPr>
                <a:xfrm>
                  <a:off x="3361245" y="2881137"/>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1933</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115" name="テキスト ボックス 114">
                  <a:extLst>
                    <a:ext uri="{FF2B5EF4-FFF2-40B4-BE49-F238E27FC236}">
                      <a16:creationId xmlns:a16="http://schemas.microsoft.com/office/drawing/2014/main" id="{49D5280F-D9E7-4BF3-93E5-ABEA930EDA51}"/>
                    </a:ext>
                  </a:extLst>
                </p:cNvPr>
                <p:cNvSpPr txBox="1"/>
                <p:nvPr/>
              </p:nvSpPr>
              <p:spPr>
                <a:xfrm>
                  <a:off x="5588030" y="2899292"/>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1943</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116" name="テキスト ボックス 115">
                  <a:extLst>
                    <a:ext uri="{FF2B5EF4-FFF2-40B4-BE49-F238E27FC236}">
                      <a16:creationId xmlns:a16="http://schemas.microsoft.com/office/drawing/2014/main" id="{39A27CEC-FD26-4209-B65D-D609A0786DF3}"/>
                    </a:ext>
                  </a:extLst>
                </p:cNvPr>
                <p:cNvSpPr txBox="1"/>
                <p:nvPr/>
              </p:nvSpPr>
              <p:spPr>
                <a:xfrm>
                  <a:off x="6097448" y="2890500"/>
                  <a:ext cx="461665" cy="276999"/>
                </a:xfrm>
                <a:prstGeom prst="rect">
                  <a:avLst/>
                </a:prstGeom>
                <a:solidFill>
                  <a:schemeClr val="bg1"/>
                </a:solidFill>
                <a:ln>
                  <a:noFill/>
                </a:ln>
              </p:spPr>
              <p:txBody>
                <a:bodyPr wrap="non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1944</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sp>
              <p:nvSpPr>
                <p:cNvPr id="117" name="テキスト ボックス 116">
                  <a:extLst>
                    <a:ext uri="{FF2B5EF4-FFF2-40B4-BE49-F238E27FC236}">
                      <a16:creationId xmlns:a16="http://schemas.microsoft.com/office/drawing/2014/main" id="{6277E0EE-E1DC-43D9-AF39-84423A6A8275}"/>
                    </a:ext>
                  </a:extLst>
                </p:cNvPr>
                <p:cNvSpPr txBox="1"/>
                <p:nvPr/>
              </p:nvSpPr>
              <p:spPr>
                <a:xfrm>
                  <a:off x="7226774" y="2899292"/>
                  <a:ext cx="636441" cy="276999"/>
                </a:xfrm>
                <a:prstGeom prst="rect">
                  <a:avLst/>
                </a:prstGeom>
                <a:solidFill>
                  <a:schemeClr val="bg1"/>
                </a:solidFill>
                <a:ln>
                  <a:noFill/>
                </a:ln>
              </p:spPr>
              <p:txBody>
                <a:bodyPr wrap="square" lIns="0" tIns="0" rIns="0" bIns="0" rtlCol="0">
                  <a:spAutoFit/>
                </a:bodyPr>
                <a:lstStyle/>
                <a:p>
                  <a:r>
                    <a:rPr kumimoji="1" lang="en-US" altLang="ja-JP" b="1" dirty="0">
                      <a:solidFill>
                        <a:schemeClr val="accent2"/>
                      </a:solidFill>
                      <a:latin typeface="Times New Roman" panose="02020603050405020304" pitchFamily="18" charset="0"/>
                      <a:cs typeface="Times New Roman" panose="02020603050405020304" pitchFamily="18" charset="0"/>
                    </a:rPr>
                    <a:t>1946</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grpSp>
          <p:grpSp>
            <p:nvGrpSpPr>
              <p:cNvPr id="104" name="グループ化 103">
                <a:extLst>
                  <a:ext uri="{FF2B5EF4-FFF2-40B4-BE49-F238E27FC236}">
                    <a16:creationId xmlns:a16="http://schemas.microsoft.com/office/drawing/2014/main" id="{85CE2A39-E1E4-4584-8502-7FEAE286D9D1}"/>
                  </a:ext>
                </a:extLst>
              </p:cNvPr>
              <p:cNvGrpSpPr/>
              <p:nvPr/>
            </p:nvGrpSpPr>
            <p:grpSpPr>
              <a:xfrm>
                <a:off x="2613079" y="2864785"/>
                <a:ext cx="4566220" cy="407800"/>
                <a:chOff x="2604333" y="2776638"/>
                <a:chExt cx="4566220" cy="407800"/>
              </a:xfrm>
            </p:grpSpPr>
            <p:sp>
              <p:nvSpPr>
                <p:cNvPr id="105" name="フレーム 104">
                  <a:extLst>
                    <a:ext uri="{FF2B5EF4-FFF2-40B4-BE49-F238E27FC236}">
                      <a16:creationId xmlns:a16="http://schemas.microsoft.com/office/drawing/2014/main" id="{F736C0BC-32D6-4F95-B06F-01AB3504DD8B}"/>
                    </a:ext>
                  </a:extLst>
                </p:cNvPr>
                <p:cNvSpPr/>
                <p:nvPr/>
              </p:nvSpPr>
              <p:spPr>
                <a:xfrm>
                  <a:off x="2604333" y="2776638"/>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6" name="フレーム 105">
                  <a:extLst>
                    <a:ext uri="{FF2B5EF4-FFF2-40B4-BE49-F238E27FC236}">
                      <a16:creationId xmlns:a16="http://schemas.microsoft.com/office/drawing/2014/main" id="{173A2CB9-D7A0-47D2-AEFB-3F81E123AD2A}"/>
                    </a:ext>
                  </a:extLst>
                </p:cNvPr>
                <p:cNvSpPr/>
                <p:nvPr/>
              </p:nvSpPr>
              <p:spPr>
                <a:xfrm>
                  <a:off x="3791245" y="2781732"/>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7" name="フレーム 106">
                  <a:extLst>
                    <a:ext uri="{FF2B5EF4-FFF2-40B4-BE49-F238E27FC236}">
                      <a16:creationId xmlns:a16="http://schemas.microsoft.com/office/drawing/2014/main" id="{D38DB223-FF9C-4C99-A054-1A8DA7695821}"/>
                    </a:ext>
                  </a:extLst>
                </p:cNvPr>
                <p:cNvSpPr/>
                <p:nvPr/>
              </p:nvSpPr>
              <p:spPr>
                <a:xfrm>
                  <a:off x="4902355" y="2781732"/>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レーム 107">
                  <a:extLst>
                    <a:ext uri="{FF2B5EF4-FFF2-40B4-BE49-F238E27FC236}">
                      <a16:creationId xmlns:a16="http://schemas.microsoft.com/office/drawing/2014/main" id="{C3CE0476-1EED-49CA-9B65-009FE7DF0BB9}"/>
                    </a:ext>
                  </a:extLst>
                </p:cNvPr>
                <p:cNvSpPr/>
                <p:nvPr/>
              </p:nvSpPr>
              <p:spPr>
                <a:xfrm>
                  <a:off x="6553159" y="2779844"/>
                  <a:ext cx="617394" cy="4027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pic>
        <p:nvPicPr>
          <p:cNvPr id="32" name="図 31">
            <a:extLst>
              <a:ext uri="{FF2B5EF4-FFF2-40B4-BE49-F238E27FC236}">
                <a16:creationId xmlns:a16="http://schemas.microsoft.com/office/drawing/2014/main" id="{DD61A76B-311B-4FFA-9379-5A97AF3287D8}"/>
              </a:ext>
            </a:extLst>
          </p:cNvPr>
          <p:cNvPicPr>
            <a:picLocks noChangeAspect="1"/>
          </p:cNvPicPr>
          <p:nvPr/>
        </p:nvPicPr>
        <p:blipFill rotWithShape="1">
          <a:blip r:embed="rId9"/>
          <a:srcRect l="16157" t="1884" r="25272"/>
          <a:stretch/>
        </p:blipFill>
        <p:spPr>
          <a:xfrm>
            <a:off x="5319867" y="4316720"/>
            <a:ext cx="470097" cy="2053892"/>
          </a:xfrm>
          <a:prstGeom prst="rect">
            <a:avLst/>
          </a:prstGeom>
        </p:spPr>
      </p:pic>
      <p:sp>
        <p:nvSpPr>
          <p:cNvPr id="118" name="テキスト ボックス 117">
            <a:extLst>
              <a:ext uri="{FF2B5EF4-FFF2-40B4-BE49-F238E27FC236}">
                <a16:creationId xmlns:a16="http://schemas.microsoft.com/office/drawing/2014/main" id="{F89D7075-3172-49F9-92EB-FD1F0183296B}"/>
              </a:ext>
            </a:extLst>
          </p:cNvPr>
          <p:cNvSpPr txBox="1"/>
          <p:nvPr/>
        </p:nvSpPr>
        <p:spPr>
          <a:xfrm>
            <a:off x="3122540" y="3783263"/>
            <a:ext cx="1608584" cy="369332"/>
          </a:xfrm>
          <a:prstGeom prst="rect">
            <a:avLst/>
          </a:prstGeom>
          <a:noFill/>
        </p:spPr>
        <p:txBody>
          <a:bodyPr wrap="square" rtlCol="0">
            <a:spAutoFit/>
          </a:bodyPr>
          <a:lstStyle/>
          <a:p>
            <a:r>
              <a:rPr kumimoji="1" lang="en-US" altLang="ja-JP" dirty="0"/>
              <a:t>WRF</a:t>
            </a:r>
            <a:r>
              <a:rPr kumimoji="1" lang="ja-JP" altLang="en-US" dirty="0"/>
              <a:t>計算結果</a:t>
            </a:r>
          </a:p>
        </p:txBody>
      </p:sp>
      <p:sp>
        <p:nvSpPr>
          <p:cNvPr id="119" name="テキスト ボックス 118">
            <a:extLst>
              <a:ext uri="{FF2B5EF4-FFF2-40B4-BE49-F238E27FC236}">
                <a16:creationId xmlns:a16="http://schemas.microsoft.com/office/drawing/2014/main" id="{29783811-A0E1-4EC5-A4ED-D194D18F42D0}"/>
              </a:ext>
            </a:extLst>
          </p:cNvPr>
          <p:cNvSpPr txBox="1"/>
          <p:nvPr/>
        </p:nvSpPr>
        <p:spPr>
          <a:xfrm>
            <a:off x="6774619" y="3789950"/>
            <a:ext cx="1608584" cy="369332"/>
          </a:xfrm>
          <a:prstGeom prst="rect">
            <a:avLst/>
          </a:prstGeom>
          <a:noFill/>
        </p:spPr>
        <p:txBody>
          <a:bodyPr wrap="square" rtlCol="0">
            <a:spAutoFit/>
          </a:bodyPr>
          <a:lstStyle/>
          <a:p>
            <a:r>
              <a:rPr kumimoji="1" lang="en-US" altLang="ja-JP" dirty="0"/>
              <a:t>WRF</a:t>
            </a:r>
            <a:r>
              <a:rPr kumimoji="1" lang="ja-JP" altLang="en-US" dirty="0"/>
              <a:t>計算結果</a:t>
            </a:r>
          </a:p>
        </p:txBody>
      </p:sp>
      <p:grpSp>
        <p:nvGrpSpPr>
          <p:cNvPr id="61" name="グループ化 60">
            <a:extLst>
              <a:ext uri="{FF2B5EF4-FFF2-40B4-BE49-F238E27FC236}">
                <a16:creationId xmlns:a16="http://schemas.microsoft.com/office/drawing/2014/main" id="{EFFEB09D-C3FC-455D-9274-77BCA7AF20D8}"/>
              </a:ext>
            </a:extLst>
          </p:cNvPr>
          <p:cNvGrpSpPr/>
          <p:nvPr/>
        </p:nvGrpSpPr>
        <p:grpSpPr>
          <a:xfrm>
            <a:off x="2363489" y="415492"/>
            <a:ext cx="6043406" cy="684443"/>
            <a:chOff x="2227331" y="230807"/>
            <a:chExt cx="6043406" cy="684443"/>
          </a:xfrm>
        </p:grpSpPr>
        <p:sp>
          <p:nvSpPr>
            <p:cNvPr id="62" name="テキスト ボックス 61">
              <a:extLst>
                <a:ext uri="{FF2B5EF4-FFF2-40B4-BE49-F238E27FC236}">
                  <a16:creationId xmlns:a16="http://schemas.microsoft.com/office/drawing/2014/main" id="{D41CFECC-B33A-47A3-9EC5-53EC0FAC4617}"/>
                </a:ext>
              </a:extLst>
            </p:cNvPr>
            <p:cNvSpPr txBox="1"/>
            <p:nvPr/>
          </p:nvSpPr>
          <p:spPr>
            <a:xfrm>
              <a:off x="7936689" y="230807"/>
              <a:ext cx="334048" cy="684443"/>
            </a:xfrm>
            <a:prstGeom prst="rect">
              <a:avLst/>
            </a:prstGeom>
            <a:noFill/>
          </p:spPr>
          <p:txBody>
            <a:bodyPr wrap="square" lIns="0" tIns="0" rIns="0" bIns="0" rtlCol="0">
              <a:spAutoFit/>
            </a:bodyPr>
            <a:lstStyle/>
            <a:p>
              <a:r>
                <a:rPr kumimoji="1" lang="en-US" altLang="ja-JP" dirty="0"/>
                <a:t>	</a:t>
              </a:r>
              <a:r>
                <a:rPr kumimoji="1" lang="en-US" altLang="ja-JP" sz="2800" b="1" dirty="0"/>
                <a:t>t</a:t>
              </a:r>
              <a:endParaRPr kumimoji="1" lang="ja-JP" altLang="en-US" dirty="0"/>
            </a:p>
          </p:txBody>
        </p:sp>
        <p:sp>
          <p:nvSpPr>
            <p:cNvPr id="63" name="テキスト ボックス 62">
              <a:extLst>
                <a:ext uri="{FF2B5EF4-FFF2-40B4-BE49-F238E27FC236}">
                  <a16:creationId xmlns:a16="http://schemas.microsoft.com/office/drawing/2014/main" id="{F0E203AF-550A-405B-AD43-082893F2BFDB}"/>
                </a:ext>
              </a:extLst>
            </p:cNvPr>
            <p:cNvSpPr txBox="1"/>
            <p:nvPr/>
          </p:nvSpPr>
          <p:spPr>
            <a:xfrm>
              <a:off x="2227331" y="450551"/>
              <a:ext cx="305682" cy="458621"/>
            </a:xfrm>
            <a:prstGeom prst="rect">
              <a:avLst/>
            </a:prstGeom>
            <a:noFill/>
          </p:spPr>
          <p:txBody>
            <a:bodyPr wrap="square" rtlCol="0">
              <a:spAutoFit/>
            </a:bodyPr>
            <a:lstStyle/>
            <a:p>
              <a:r>
                <a:rPr kumimoji="1" lang="ja-JP" altLang="en-US" dirty="0"/>
                <a:t>℃</a:t>
              </a:r>
            </a:p>
          </p:txBody>
        </p:sp>
      </p:grpSp>
    </p:spTree>
    <p:extLst>
      <p:ext uri="{BB962C8B-B14F-4D97-AF65-F5344CB8AC3E}">
        <p14:creationId xmlns:p14="http://schemas.microsoft.com/office/powerpoint/2010/main" val="195446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1EAF5BE-1717-4950-8B78-55F300D83BA7}"/>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en-US" altLang="ja-JP" sz="2400" b="1" dirty="0"/>
              <a:t>7</a:t>
            </a:r>
            <a:r>
              <a:rPr kumimoji="1" lang="ja-JP" altLang="en-US" sz="2400" b="1" dirty="0"/>
              <a:t>月平均混合比</a:t>
            </a:r>
          </a:p>
        </p:txBody>
      </p:sp>
      <p:grpSp>
        <p:nvGrpSpPr>
          <p:cNvPr id="5" name="グループ化 4">
            <a:extLst>
              <a:ext uri="{FF2B5EF4-FFF2-40B4-BE49-F238E27FC236}">
                <a16:creationId xmlns:a16="http://schemas.microsoft.com/office/drawing/2014/main" id="{6683B3A0-5768-476E-A88B-A5C1020DF6EC}"/>
              </a:ext>
            </a:extLst>
          </p:cNvPr>
          <p:cNvGrpSpPr/>
          <p:nvPr/>
        </p:nvGrpSpPr>
        <p:grpSpPr>
          <a:xfrm>
            <a:off x="11214" y="379702"/>
            <a:ext cx="1811449" cy="2265217"/>
            <a:chOff x="6497592" y="667876"/>
            <a:chExt cx="1811449" cy="2265217"/>
          </a:xfrm>
        </p:grpSpPr>
        <p:pic>
          <p:nvPicPr>
            <p:cNvPr id="6" name="図 5">
              <a:extLst>
                <a:ext uri="{FF2B5EF4-FFF2-40B4-BE49-F238E27FC236}">
                  <a16:creationId xmlns:a16="http://schemas.microsoft.com/office/drawing/2014/main" id="{CFD2B6CD-AAA4-48BE-87B4-B89DB848388B}"/>
                </a:ext>
              </a:extLst>
            </p:cNvPr>
            <p:cNvPicPr>
              <a:picLocks noChangeAspect="1"/>
            </p:cNvPicPr>
            <p:nvPr/>
          </p:nvPicPr>
          <p:blipFill rotWithShape="1">
            <a:blip r:embed="rId2"/>
            <a:srcRect l="1765" t="5175" r="91139" b="54414"/>
            <a:stretch/>
          </p:blipFill>
          <p:spPr>
            <a:xfrm>
              <a:off x="6497592" y="667876"/>
              <a:ext cx="1811449" cy="2265217"/>
            </a:xfrm>
            <a:prstGeom prst="rect">
              <a:avLst/>
            </a:prstGeom>
            <a:ln>
              <a:noFill/>
            </a:ln>
            <a:effectLst>
              <a:outerShdw blurRad="127000" dist="38100" dir="2700000" algn="ctr">
                <a:srgbClr val="000000">
                  <a:alpha val="45000"/>
                </a:srgbClr>
              </a:outerShdw>
            </a:effectLst>
          </p:spPr>
        </p:pic>
        <p:sp>
          <p:nvSpPr>
            <p:cNvPr id="7" name="直方体 6">
              <a:extLst>
                <a:ext uri="{FF2B5EF4-FFF2-40B4-BE49-F238E27FC236}">
                  <a16:creationId xmlns:a16="http://schemas.microsoft.com/office/drawing/2014/main" id="{8A020FE0-D7D2-4E5C-A19A-BC81A07ADFB2}"/>
                </a:ext>
              </a:extLst>
            </p:cNvPr>
            <p:cNvSpPr/>
            <p:nvPr/>
          </p:nvSpPr>
          <p:spPr>
            <a:xfrm rot="5400000">
              <a:off x="7147790" y="2021042"/>
              <a:ext cx="501668" cy="706953"/>
            </a:xfrm>
            <a:prstGeom prst="cube">
              <a:avLst/>
            </a:prstGeom>
            <a:gradFill>
              <a:gsLst>
                <a:gs pos="100000">
                  <a:schemeClr val="accent1">
                    <a:lumMod val="5000"/>
                    <a:lumOff val="95000"/>
                    <a:alpha val="42000"/>
                  </a:schemeClr>
                </a:gs>
                <a:gs pos="100000">
                  <a:schemeClr val="accent1">
                    <a:lumMod val="45000"/>
                    <a:lumOff val="55000"/>
                  </a:schemeClr>
                </a:gs>
                <a:gs pos="100000">
                  <a:schemeClr val="accent1">
                    <a:lumMod val="45000"/>
                    <a:lumOff val="55000"/>
                    <a:alpha val="33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39D81595-E0E0-49D9-8177-025719399468}"/>
              </a:ext>
            </a:extLst>
          </p:cNvPr>
          <p:cNvGrpSpPr/>
          <p:nvPr/>
        </p:nvGrpSpPr>
        <p:grpSpPr>
          <a:xfrm>
            <a:off x="1931602" y="2162983"/>
            <a:ext cx="7204118" cy="3666642"/>
            <a:chOff x="2215730" y="3405009"/>
            <a:chExt cx="6900344" cy="2588845"/>
          </a:xfrm>
        </p:grpSpPr>
        <p:grpSp>
          <p:nvGrpSpPr>
            <p:cNvPr id="9" name="グループ化 8">
              <a:extLst>
                <a:ext uri="{FF2B5EF4-FFF2-40B4-BE49-F238E27FC236}">
                  <a16:creationId xmlns:a16="http://schemas.microsoft.com/office/drawing/2014/main" id="{A4701E4E-6AD8-4E94-856C-6EDF73AA76F6}"/>
                </a:ext>
              </a:extLst>
            </p:cNvPr>
            <p:cNvGrpSpPr/>
            <p:nvPr/>
          </p:nvGrpSpPr>
          <p:grpSpPr>
            <a:xfrm>
              <a:off x="2215730" y="3405009"/>
              <a:ext cx="6900344" cy="2588845"/>
              <a:chOff x="2215730" y="3676079"/>
              <a:chExt cx="6900344" cy="2349365"/>
            </a:xfrm>
          </p:grpSpPr>
          <p:grpSp>
            <p:nvGrpSpPr>
              <p:cNvPr id="11" name="グループ化 10">
                <a:extLst>
                  <a:ext uri="{FF2B5EF4-FFF2-40B4-BE49-F238E27FC236}">
                    <a16:creationId xmlns:a16="http://schemas.microsoft.com/office/drawing/2014/main" id="{0352E40E-9ACA-44DE-8519-8E7328E85320}"/>
                  </a:ext>
                </a:extLst>
              </p:cNvPr>
              <p:cNvGrpSpPr/>
              <p:nvPr/>
            </p:nvGrpSpPr>
            <p:grpSpPr>
              <a:xfrm>
                <a:off x="2257635" y="3681203"/>
                <a:ext cx="6858439" cy="2344241"/>
                <a:chOff x="2225979" y="3142211"/>
                <a:chExt cx="6858439" cy="2823416"/>
              </a:xfrm>
            </p:grpSpPr>
            <p:grpSp>
              <p:nvGrpSpPr>
                <p:cNvPr id="13" name="グループ化 12">
                  <a:extLst>
                    <a:ext uri="{FF2B5EF4-FFF2-40B4-BE49-F238E27FC236}">
                      <a16:creationId xmlns:a16="http://schemas.microsoft.com/office/drawing/2014/main" id="{0039DE42-96EE-42AA-902A-1E6041CB1370}"/>
                    </a:ext>
                  </a:extLst>
                </p:cNvPr>
                <p:cNvGrpSpPr/>
                <p:nvPr/>
              </p:nvGrpSpPr>
              <p:grpSpPr>
                <a:xfrm>
                  <a:off x="2225979" y="3142211"/>
                  <a:ext cx="6858439" cy="2823416"/>
                  <a:chOff x="2225979" y="2961847"/>
                  <a:chExt cx="6858439" cy="2982719"/>
                </a:xfrm>
              </p:grpSpPr>
              <p:cxnSp>
                <p:nvCxnSpPr>
                  <p:cNvPr id="15" name="直線コネクタ 14">
                    <a:extLst>
                      <a:ext uri="{FF2B5EF4-FFF2-40B4-BE49-F238E27FC236}">
                        <a16:creationId xmlns:a16="http://schemas.microsoft.com/office/drawing/2014/main" id="{1F224F7B-0390-452F-9F36-3B8156AE66EC}"/>
                      </a:ext>
                    </a:extLst>
                  </p:cNvPr>
                  <p:cNvCxnSpPr>
                    <a:cxnSpLocks/>
                  </p:cNvCxnSpPr>
                  <p:nvPr/>
                </p:nvCxnSpPr>
                <p:spPr>
                  <a:xfrm>
                    <a:off x="5558426" y="2992558"/>
                    <a:ext cx="0" cy="2922351"/>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線コネクタ 15">
                    <a:extLst>
                      <a:ext uri="{FF2B5EF4-FFF2-40B4-BE49-F238E27FC236}">
                        <a16:creationId xmlns:a16="http://schemas.microsoft.com/office/drawing/2014/main" id="{B9C1E971-39D9-40FD-9D49-8D347925529F}"/>
                      </a:ext>
                    </a:extLst>
                  </p:cNvPr>
                  <p:cNvCxnSpPr>
                    <a:cxnSpLocks/>
                  </p:cNvCxnSpPr>
                  <p:nvPr/>
                </p:nvCxnSpPr>
                <p:spPr>
                  <a:xfrm flipV="1">
                    <a:off x="2225979" y="5914909"/>
                    <a:ext cx="6820323" cy="29657"/>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線コネクタ 16">
                    <a:extLst>
                      <a:ext uri="{FF2B5EF4-FFF2-40B4-BE49-F238E27FC236}">
                        <a16:creationId xmlns:a16="http://schemas.microsoft.com/office/drawing/2014/main" id="{A46EC01A-25CE-4CD7-A496-FD0260064DD5}"/>
                      </a:ext>
                    </a:extLst>
                  </p:cNvPr>
                  <p:cNvCxnSpPr>
                    <a:cxnSpLocks/>
                  </p:cNvCxnSpPr>
                  <p:nvPr/>
                </p:nvCxnSpPr>
                <p:spPr>
                  <a:xfrm flipV="1">
                    <a:off x="2225979" y="3289386"/>
                    <a:ext cx="6820323" cy="8999"/>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線コネクタ 17">
                    <a:extLst>
                      <a:ext uri="{FF2B5EF4-FFF2-40B4-BE49-F238E27FC236}">
                        <a16:creationId xmlns:a16="http://schemas.microsoft.com/office/drawing/2014/main" id="{1577B67C-2D13-499E-9D07-CF54350129E7}"/>
                      </a:ext>
                    </a:extLst>
                  </p:cNvPr>
                  <p:cNvCxnSpPr>
                    <a:cxnSpLocks/>
                  </p:cNvCxnSpPr>
                  <p:nvPr/>
                </p:nvCxnSpPr>
                <p:spPr>
                  <a:xfrm>
                    <a:off x="2257635" y="2961847"/>
                    <a:ext cx="6826783"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 name="正方形/長方形 13">
                  <a:extLst>
                    <a:ext uri="{FF2B5EF4-FFF2-40B4-BE49-F238E27FC236}">
                      <a16:creationId xmlns:a16="http://schemas.microsoft.com/office/drawing/2014/main" id="{03911AB6-164D-4455-95F3-90DC7EE7E1F4}"/>
                    </a:ext>
                  </a:extLst>
                </p:cNvPr>
                <p:cNvSpPr/>
                <p:nvPr/>
              </p:nvSpPr>
              <p:spPr>
                <a:xfrm>
                  <a:off x="2347652" y="3177629"/>
                  <a:ext cx="3226845" cy="276999"/>
                </a:xfrm>
                <a:prstGeom prst="rect">
                  <a:avLst/>
                </a:prstGeom>
              </p:spPr>
              <p:txBody>
                <a:bodyPr wrap="none" lIns="0" tIns="0" rIns="0" bIns="0">
                  <a:spAutoFit/>
                </a:bodyPr>
                <a:lstStyle/>
                <a:p>
                  <a:r>
                    <a:rPr kumimoji="1" lang="ja-JP" altLang="en-US" b="1" dirty="0">
                      <a:solidFill>
                        <a:schemeClr val="accent2"/>
                      </a:solidFill>
                    </a:rPr>
                    <a:t>豊作年平均（</a:t>
                  </a:r>
                  <a:r>
                    <a:rPr kumimoji="1" lang="en-US" altLang="ja-JP" b="1" dirty="0">
                      <a:solidFill>
                        <a:schemeClr val="accent2"/>
                      </a:solidFill>
                      <a:latin typeface="Times New Roman" panose="02020603050405020304" pitchFamily="18" charset="0"/>
                      <a:cs typeface="Times New Roman" panose="02020603050405020304" pitchFamily="18" charset="0"/>
                    </a:rPr>
                    <a:t>1933,43,44,46</a:t>
                  </a:r>
                  <a:r>
                    <a:rPr kumimoji="1" lang="ja-JP" altLang="en-US" b="1" dirty="0">
                      <a:solidFill>
                        <a:schemeClr val="accent2"/>
                      </a:solidFill>
                    </a:rPr>
                    <a:t>年） </a:t>
                  </a:r>
                  <a:endParaRPr kumimoji="1" lang="en-US" altLang="ja-JP" b="1" dirty="0">
                    <a:solidFill>
                      <a:schemeClr val="accent2"/>
                    </a:solidFill>
                  </a:endParaRPr>
                </a:p>
              </p:txBody>
            </p:sp>
          </p:grpSp>
          <p:cxnSp>
            <p:nvCxnSpPr>
              <p:cNvPr id="12" name="直線コネクタ 11">
                <a:extLst>
                  <a:ext uri="{FF2B5EF4-FFF2-40B4-BE49-F238E27FC236}">
                    <a16:creationId xmlns:a16="http://schemas.microsoft.com/office/drawing/2014/main" id="{0BF610C3-7BFA-4B50-B95E-D4CA9871F057}"/>
                  </a:ext>
                </a:extLst>
              </p:cNvPr>
              <p:cNvCxnSpPr>
                <a:cxnSpLocks/>
              </p:cNvCxnSpPr>
              <p:nvPr/>
            </p:nvCxnSpPr>
            <p:spPr>
              <a:xfrm>
                <a:off x="2215730" y="3676079"/>
                <a:ext cx="0" cy="2277382"/>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0" name="正方形/長方形 9">
              <a:extLst>
                <a:ext uri="{FF2B5EF4-FFF2-40B4-BE49-F238E27FC236}">
                  <a16:creationId xmlns:a16="http://schemas.microsoft.com/office/drawing/2014/main" id="{27EBC0A4-88D9-4268-BD1D-2153AEF889E5}"/>
                </a:ext>
              </a:extLst>
            </p:cNvPr>
            <p:cNvSpPr/>
            <p:nvPr/>
          </p:nvSpPr>
          <p:spPr>
            <a:xfrm>
              <a:off x="5618652" y="3472637"/>
              <a:ext cx="3493696" cy="276999"/>
            </a:xfrm>
            <a:prstGeom prst="rect">
              <a:avLst/>
            </a:prstGeom>
          </p:spPr>
          <p:txBody>
            <a:bodyPr wrap="square" lIns="0" tIns="0" rIns="0" bIns="0">
              <a:spAutoFit/>
            </a:bodyPr>
            <a:lstStyle/>
            <a:p>
              <a:r>
                <a:rPr kumimoji="1" lang="ja-JP" altLang="en-US" b="1" dirty="0">
                  <a:solidFill>
                    <a:srgbClr val="00B0F0"/>
                  </a:solidFill>
                </a:rPr>
                <a:t>やませ年平均（</a:t>
              </a:r>
              <a:r>
                <a:rPr kumimoji="1" lang="en-US" altLang="ja-JP" b="1" dirty="0">
                  <a:solidFill>
                    <a:srgbClr val="00B0F0"/>
                  </a:solidFill>
                  <a:latin typeface="Times New Roman" panose="02020603050405020304" pitchFamily="18" charset="0"/>
                  <a:cs typeface="Times New Roman" panose="02020603050405020304" pitchFamily="18" charset="0"/>
                </a:rPr>
                <a:t>1931,34,41,45</a:t>
              </a:r>
              <a:r>
                <a:rPr kumimoji="1" lang="ja-JP" altLang="en-US" b="1" dirty="0">
                  <a:solidFill>
                    <a:srgbClr val="00B0F0"/>
                  </a:solidFill>
                </a:rPr>
                <a:t>年）</a:t>
              </a:r>
              <a:r>
                <a:rPr kumimoji="1" lang="ja-JP" altLang="en-US" dirty="0">
                  <a:solidFill>
                    <a:srgbClr val="FFC000"/>
                  </a:solidFill>
                </a:rPr>
                <a:t>　</a:t>
              </a:r>
              <a:endParaRPr lang="ja-JP" altLang="en-US" dirty="0"/>
            </a:p>
          </p:txBody>
        </p:sp>
      </p:grpSp>
      <p:grpSp>
        <p:nvGrpSpPr>
          <p:cNvPr id="30" name="グループ化 29">
            <a:extLst>
              <a:ext uri="{FF2B5EF4-FFF2-40B4-BE49-F238E27FC236}">
                <a16:creationId xmlns:a16="http://schemas.microsoft.com/office/drawing/2014/main" id="{53DB1B9F-8381-4B04-87D5-57FE0EADB5AF}"/>
              </a:ext>
            </a:extLst>
          </p:cNvPr>
          <p:cNvGrpSpPr/>
          <p:nvPr/>
        </p:nvGrpSpPr>
        <p:grpSpPr>
          <a:xfrm>
            <a:off x="1961430" y="2621710"/>
            <a:ext cx="3426875" cy="2992750"/>
            <a:chOff x="2039012" y="2765975"/>
            <a:chExt cx="3426875" cy="2992750"/>
          </a:xfrm>
        </p:grpSpPr>
        <p:pic>
          <p:nvPicPr>
            <p:cNvPr id="21" name="図 20" descr="文字と写真のスクリーンショット&#10;&#10;自動的に生成された説明">
              <a:extLst>
                <a:ext uri="{FF2B5EF4-FFF2-40B4-BE49-F238E27FC236}">
                  <a16:creationId xmlns:a16="http://schemas.microsoft.com/office/drawing/2014/main" id="{C77CF728-0128-41CF-A279-BACF8578C234}"/>
                </a:ext>
              </a:extLst>
            </p:cNvPr>
            <p:cNvPicPr>
              <a:picLocks noChangeAspect="1"/>
            </p:cNvPicPr>
            <p:nvPr/>
          </p:nvPicPr>
          <p:blipFill rotWithShape="1">
            <a:blip r:embed="rId3">
              <a:extLst>
                <a:ext uri="{28A0092B-C50C-407E-A947-70E740481C1C}">
                  <a14:useLocalDpi xmlns:a14="http://schemas.microsoft.com/office/drawing/2010/main" val="0"/>
                </a:ext>
              </a:extLst>
            </a:blip>
            <a:srcRect t="4151" r="10295"/>
            <a:stretch/>
          </p:blipFill>
          <p:spPr>
            <a:xfrm>
              <a:off x="2039012" y="2765975"/>
              <a:ext cx="3426875" cy="2791791"/>
            </a:xfrm>
            <a:prstGeom prst="rect">
              <a:avLst/>
            </a:prstGeom>
          </p:spPr>
        </p:pic>
        <p:pic>
          <p:nvPicPr>
            <p:cNvPr id="27" name="図 26">
              <a:extLst>
                <a:ext uri="{FF2B5EF4-FFF2-40B4-BE49-F238E27FC236}">
                  <a16:creationId xmlns:a16="http://schemas.microsoft.com/office/drawing/2014/main" id="{25F3E4EC-46B1-4EBC-BBDE-561624DA23E2}"/>
                </a:ext>
              </a:extLst>
            </p:cNvPr>
            <p:cNvPicPr>
              <a:picLocks noChangeAspect="1"/>
            </p:cNvPicPr>
            <p:nvPr/>
          </p:nvPicPr>
          <p:blipFill>
            <a:blip r:embed="rId4"/>
            <a:stretch>
              <a:fillRect/>
            </a:stretch>
          </p:blipFill>
          <p:spPr>
            <a:xfrm>
              <a:off x="2373251" y="5376725"/>
              <a:ext cx="2914956" cy="382000"/>
            </a:xfrm>
            <a:prstGeom prst="rect">
              <a:avLst/>
            </a:prstGeom>
          </p:spPr>
        </p:pic>
      </p:grpSp>
      <p:grpSp>
        <p:nvGrpSpPr>
          <p:cNvPr id="29" name="グループ化 28">
            <a:extLst>
              <a:ext uri="{FF2B5EF4-FFF2-40B4-BE49-F238E27FC236}">
                <a16:creationId xmlns:a16="http://schemas.microsoft.com/office/drawing/2014/main" id="{EA07F2DC-F2DF-4955-9867-88F2F90B9AFA}"/>
              </a:ext>
            </a:extLst>
          </p:cNvPr>
          <p:cNvGrpSpPr/>
          <p:nvPr/>
        </p:nvGrpSpPr>
        <p:grpSpPr>
          <a:xfrm>
            <a:off x="5698382" y="2621710"/>
            <a:ext cx="3509527" cy="3095572"/>
            <a:chOff x="5599037" y="2765975"/>
            <a:chExt cx="3509527" cy="3095572"/>
          </a:xfrm>
        </p:grpSpPr>
        <p:pic>
          <p:nvPicPr>
            <p:cNvPr id="23" name="図 22" descr="文字と写真のスクリーンショット&#10;&#10;自動的に生成された説明">
              <a:extLst>
                <a:ext uri="{FF2B5EF4-FFF2-40B4-BE49-F238E27FC236}">
                  <a16:creationId xmlns:a16="http://schemas.microsoft.com/office/drawing/2014/main" id="{C4D66276-0CEB-44FB-BAC3-389A4B959977}"/>
                </a:ext>
              </a:extLst>
            </p:cNvPr>
            <p:cNvPicPr>
              <a:picLocks noChangeAspect="1"/>
            </p:cNvPicPr>
            <p:nvPr/>
          </p:nvPicPr>
          <p:blipFill rotWithShape="1">
            <a:blip r:embed="rId5">
              <a:extLst>
                <a:ext uri="{28A0092B-C50C-407E-A947-70E740481C1C}">
                  <a14:useLocalDpi xmlns:a14="http://schemas.microsoft.com/office/drawing/2010/main" val="0"/>
                </a:ext>
              </a:extLst>
            </a:blip>
            <a:srcRect t="4151" r="10295"/>
            <a:stretch/>
          </p:blipFill>
          <p:spPr>
            <a:xfrm>
              <a:off x="5599037" y="2765975"/>
              <a:ext cx="3509527" cy="2859126"/>
            </a:xfrm>
            <a:prstGeom prst="rect">
              <a:avLst/>
            </a:prstGeom>
          </p:spPr>
        </p:pic>
        <p:pic>
          <p:nvPicPr>
            <p:cNvPr id="28" name="図 27">
              <a:extLst>
                <a:ext uri="{FF2B5EF4-FFF2-40B4-BE49-F238E27FC236}">
                  <a16:creationId xmlns:a16="http://schemas.microsoft.com/office/drawing/2014/main" id="{A5B413A6-F5F4-41E1-80B0-BA09323A8C71}"/>
                </a:ext>
              </a:extLst>
            </p:cNvPr>
            <p:cNvPicPr>
              <a:picLocks noChangeAspect="1"/>
            </p:cNvPicPr>
            <p:nvPr/>
          </p:nvPicPr>
          <p:blipFill>
            <a:blip r:embed="rId4"/>
            <a:stretch>
              <a:fillRect/>
            </a:stretch>
          </p:blipFill>
          <p:spPr>
            <a:xfrm>
              <a:off x="5904744" y="5479547"/>
              <a:ext cx="2914956" cy="382000"/>
            </a:xfrm>
            <a:prstGeom prst="rect">
              <a:avLst/>
            </a:prstGeom>
          </p:spPr>
        </p:pic>
      </p:grpSp>
      <p:grpSp>
        <p:nvGrpSpPr>
          <p:cNvPr id="35" name="グループ化 34">
            <a:extLst>
              <a:ext uri="{FF2B5EF4-FFF2-40B4-BE49-F238E27FC236}">
                <a16:creationId xmlns:a16="http://schemas.microsoft.com/office/drawing/2014/main" id="{66B458B8-6616-4EBF-8145-319FB010ABB5}"/>
              </a:ext>
            </a:extLst>
          </p:cNvPr>
          <p:cNvGrpSpPr/>
          <p:nvPr/>
        </p:nvGrpSpPr>
        <p:grpSpPr>
          <a:xfrm>
            <a:off x="444379" y="3005240"/>
            <a:ext cx="1467677" cy="3456409"/>
            <a:chOff x="644539" y="3005240"/>
            <a:chExt cx="1267517" cy="3456409"/>
          </a:xfrm>
        </p:grpSpPr>
        <p:pic>
          <p:nvPicPr>
            <p:cNvPr id="33" name="図 32" descr="文字と写真のスクリーンショット&#10;&#10;自動的に生成された説明">
              <a:extLst>
                <a:ext uri="{FF2B5EF4-FFF2-40B4-BE49-F238E27FC236}">
                  <a16:creationId xmlns:a16="http://schemas.microsoft.com/office/drawing/2014/main" id="{1BF1B39A-45DA-4F78-83D8-0915CA0AD1B8}"/>
                </a:ext>
              </a:extLst>
            </p:cNvPr>
            <p:cNvPicPr>
              <a:picLocks noChangeAspect="1"/>
            </p:cNvPicPr>
            <p:nvPr/>
          </p:nvPicPr>
          <p:blipFill rotWithShape="1">
            <a:blip r:embed="rId3">
              <a:extLst>
                <a:ext uri="{28A0092B-C50C-407E-A947-70E740481C1C}">
                  <a14:useLocalDpi xmlns:a14="http://schemas.microsoft.com/office/drawing/2010/main" val="0"/>
                </a:ext>
              </a:extLst>
            </a:blip>
            <a:srcRect l="90760" t="12033" b="11462"/>
            <a:stretch/>
          </p:blipFill>
          <p:spPr>
            <a:xfrm>
              <a:off x="644539" y="3005240"/>
              <a:ext cx="522999" cy="3456409"/>
            </a:xfrm>
            <a:prstGeom prst="rect">
              <a:avLst/>
            </a:prstGeom>
          </p:spPr>
        </p:pic>
        <p:sp>
          <p:nvSpPr>
            <p:cNvPr id="34" name="テキスト ボックス 33">
              <a:extLst>
                <a:ext uri="{FF2B5EF4-FFF2-40B4-BE49-F238E27FC236}">
                  <a16:creationId xmlns:a16="http://schemas.microsoft.com/office/drawing/2014/main" id="{CFE15D4D-2876-4195-93EF-0BA1AA4A472D}"/>
                </a:ext>
              </a:extLst>
            </p:cNvPr>
            <p:cNvSpPr txBox="1"/>
            <p:nvPr/>
          </p:nvSpPr>
          <p:spPr>
            <a:xfrm>
              <a:off x="1167539" y="3059668"/>
              <a:ext cx="744517" cy="369332"/>
            </a:xfrm>
            <a:prstGeom prst="rect">
              <a:avLst/>
            </a:prstGeom>
            <a:noFill/>
          </p:spPr>
          <p:txBody>
            <a:bodyPr wrap="square" rtlCol="0">
              <a:spAutoFit/>
            </a:bodyPr>
            <a:lstStyle/>
            <a:p>
              <a:r>
                <a:rPr kumimoji="1" lang="en-US" altLang="ja-JP" dirty="0"/>
                <a:t>g/kg</a:t>
              </a:r>
              <a:endParaRPr kumimoji="1" lang="ja-JP" altLang="en-US" dirty="0"/>
            </a:p>
          </p:txBody>
        </p:sp>
      </p:grpSp>
      <p:sp>
        <p:nvSpPr>
          <p:cNvPr id="38" name="テキスト ボックス 37">
            <a:extLst>
              <a:ext uri="{FF2B5EF4-FFF2-40B4-BE49-F238E27FC236}">
                <a16:creationId xmlns:a16="http://schemas.microsoft.com/office/drawing/2014/main" id="{FCE44614-4E7B-4667-9D1F-7EF2B15EC1F7}"/>
              </a:ext>
            </a:extLst>
          </p:cNvPr>
          <p:cNvSpPr txBox="1"/>
          <p:nvPr/>
        </p:nvSpPr>
        <p:spPr>
          <a:xfrm>
            <a:off x="2821152" y="6061539"/>
            <a:ext cx="6097893" cy="400110"/>
          </a:xfrm>
          <a:prstGeom prst="rect">
            <a:avLst/>
          </a:prstGeom>
          <a:solidFill>
            <a:srgbClr val="FFC000"/>
          </a:solidFill>
        </p:spPr>
        <p:txBody>
          <a:bodyPr wrap="square" rtlCol="0">
            <a:spAutoFit/>
          </a:bodyPr>
          <a:lstStyle/>
          <a:p>
            <a:r>
              <a:rPr lang="ja-JP" altLang="en-US" sz="2000" b="1" dirty="0"/>
              <a:t>凶作年は、</a:t>
            </a:r>
            <a:r>
              <a:rPr lang="en-US" altLang="ja-JP" sz="2000" b="1" dirty="0"/>
              <a:t>900~1000hPa</a:t>
            </a:r>
            <a:r>
              <a:rPr lang="ja-JP" altLang="en-US" sz="2000" b="1" dirty="0"/>
              <a:t>で混合層が形成されている</a:t>
            </a:r>
            <a:endParaRPr kumimoji="1" lang="ja-JP" altLang="en-US" sz="2000" dirty="0"/>
          </a:p>
        </p:txBody>
      </p:sp>
      <p:sp>
        <p:nvSpPr>
          <p:cNvPr id="31" name="テキスト ボックス 30">
            <a:extLst>
              <a:ext uri="{FF2B5EF4-FFF2-40B4-BE49-F238E27FC236}">
                <a16:creationId xmlns:a16="http://schemas.microsoft.com/office/drawing/2014/main" id="{DE11FAF6-D644-4AF4-AEFF-18EF28D09E89}"/>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14/16</a:t>
            </a:r>
            <a:endParaRPr lang="ja-JP" altLang="en-US" dirty="0">
              <a:solidFill>
                <a:schemeClr val="bg1"/>
              </a:solidFill>
            </a:endParaRPr>
          </a:p>
        </p:txBody>
      </p:sp>
    </p:spTree>
    <p:extLst>
      <p:ext uri="{BB962C8B-B14F-4D97-AF65-F5344CB8AC3E}">
        <p14:creationId xmlns:p14="http://schemas.microsoft.com/office/powerpoint/2010/main" val="191525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506EBE5-93A6-47AA-89B7-446D3AF89F02}"/>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en-US" altLang="ja-JP" sz="2400" b="1" dirty="0"/>
              <a:t>WRF</a:t>
            </a:r>
            <a:r>
              <a:rPr kumimoji="1" lang="ja-JP" altLang="en-US" sz="2400" b="1" dirty="0"/>
              <a:t>計算結果と</a:t>
            </a:r>
            <a:r>
              <a:rPr kumimoji="1" lang="en-US" altLang="ja-JP" sz="2400" b="1" dirty="0"/>
              <a:t>7</a:t>
            </a:r>
            <a:r>
              <a:rPr kumimoji="1" lang="ja-JP" altLang="en-US" sz="2400" b="1" dirty="0"/>
              <a:t>月最低気温・日射量</a:t>
            </a:r>
          </a:p>
        </p:txBody>
      </p:sp>
      <p:grpSp>
        <p:nvGrpSpPr>
          <p:cNvPr id="11" name="グループ化 10">
            <a:extLst>
              <a:ext uri="{FF2B5EF4-FFF2-40B4-BE49-F238E27FC236}">
                <a16:creationId xmlns:a16="http://schemas.microsoft.com/office/drawing/2014/main" id="{9FFCEDDA-FFD6-45D9-8EB2-B06E48CECBB3}"/>
              </a:ext>
            </a:extLst>
          </p:cNvPr>
          <p:cNvGrpSpPr/>
          <p:nvPr/>
        </p:nvGrpSpPr>
        <p:grpSpPr>
          <a:xfrm>
            <a:off x="22475" y="1345600"/>
            <a:ext cx="9129171" cy="4263263"/>
            <a:chOff x="-31656" y="3142210"/>
            <a:chExt cx="9129171" cy="2959769"/>
          </a:xfrm>
        </p:grpSpPr>
        <p:grpSp>
          <p:nvGrpSpPr>
            <p:cNvPr id="14" name="グループ化 13">
              <a:extLst>
                <a:ext uri="{FF2B5EF4-FFF2-40B4-BE49-F238E27FC236}">
                  <a16:creationId xmlns:a16="http://schemas.microsoft.com/office/drawing/2014/main" id="{07B912D7-3B3F-4B33-9ABB-6A0E19906539}"/>
                </a:ext>
              </a:extLst>
            </p:cNvPr>
            <p:cNvGrpSpPr/>
            <p:nvPr/>
          </p:nvGrpSpPr>
          <p:grpSpPr>
            <a:xfrm>
              <a:off x="-31656" y="3142210"/>
              <a:ext cx="9129171" cy="2959769"/>
              <a:chOff x="-31656" y="2961846"/>
              <a:chExt cx="9129171" cy="3126765"/>
            </a:xfrm>
          </p:grpSpPr>
          <p:cxnSp>
            <p:nvCxnSpPr>
              <p:cNvPr id="17" name="直線コネクタ 16">
                <a:extLst>
                  <a:ext uri="{FF2B5EF4-FFF2-40B4-BE49-F238E27FC236}">
                    <a16:creationId xmlns:a16="http://schemas.microsoft.com/office/drawing/2014/main" id="{B1DAB04B-31F6-4536-9970-ED128C022CF3}"/>
                  </a:ext>
                </a:extLst>
              </p:cNvPr>
              <p:cNvCxnSpPr>
                <a:cxnSpLocks/>
              </p:cNvCxnSpPr>
              <p:nvPr/>
            </p:nvCxnSpPr>
            <p:spPr>
              <a:xfrm>
                <a:off x="4485493" y="3009581"/>
                <a:ext cx="0" cy="3079029"/>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線コネクタ 17">
                <a:extLst>
                  <a:ext uri="{FF2B5EF4-FFF2-40B4-BE49-F238E27FC236}">
                    <a16:creationId xmlns:a16="http://schemas.microsoft.com/office/drawing/2014/main" id="{E2748931-197D-4289-ACE9-ED0BB22880C8}"/>
                  </a:ext>
                </a:extLst>
              </p:cNvPr>
              <p:cNvCxnSpPr>
                <a:cxnSpLocks/>
              </p:cNvCxnSpPr>
              <p:nvPr/>
            </p:nvCxnSpPr>
            <p:spPr>
              <a:xfrm>
                <a:off x="19557" y="6088611"/>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線コネクタ 18">
                <a:extLst>
                  <a:ext uri="{FF2B5EF4-FFF2-40B4-BE49-F238E27FC236}">
                    <a16:creationId xmlns:a16="http://schemas.microsoft.com/office/drawing/2014/main" id="{3A3322F1-A597-4916-8C68-5D50422A9D7A}"/>
                  </a:ext>
                </a:extLst>
              </p:cNvPr>
              <p:cNvCxnSpPr>
                <a:cxnSpLocks/>
              </p:cNvCxnSpPr>
              <p:nvPr/>
            </p:nvCxnSpPr>
            <p:spPr>
              <a:xfrm>
                <a:off x="-31656" y="3200465"/>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線コネクタ 19">
                <a:extLst>
                  <a:ext uri="{FF2B5EF4-FFF2-40B4-BE49-F238E27FC236}">
                    <a16:creationId xmlns:a16="http://schemas.microsoft.com/office/drawing/2014/main" id="{11D01C35-D23C-4624-BFB6-D40955C74514}"/>
                  </a:ext>
                </a:extLst>
              </p:cNvPr>
              <p:cNvCxnSpPr>
                <a:cxnSpLocks/>
              </p:cNvCxnSpPr>
              <p:nvPr/>
            </p:nvCxnSpPr>
            <p:spPr>
              <a:xfrm>
                <a:off x="6460" y="2961846"/>
                <a:ext cx="9077958"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5" name="正方形/長方形 14">
              <a:extLst>
                <a:ext uri="{FF2B5EF4-FFF2-40B4-BE49-F238E27FC236}">
                  <a16:creationId xmlns:a16="http://schemas.microsoft.com/office/drawing/2014/main" id="{AA0E19AE-21A1-4A37-B077-903207CD65C6}"/>
                </a:ext>
              </a:extLst>
            </p:cNvPr>
            <p:cNvSpPr/>
            <p:nvPr/>
          </p:nvSpPr>
          <p:spPr>
            <a:xfrm>
              <a:off x="5498353" y="3174452"/>
              <a:ext cx="3493696" cy="333619"/>
            </a:xfrm>
            <a:prstGeom prst="rect">
              <a:avLst/>
            </a:prstGeom>
          </p:spPr>
          <p:txBody>
            <a:bodyPr wrap="square" lIns="0" tIns="0" rIns="0" bIns="0">
              <a:spAutoFit/>
            </a:bodyPr>
            <a:lstStyle/>
            <a:p>
              <a:r>
                <a:rPr kumimoji="1" lang="ja-JP" altLang="en-US" b="1" dirty="0">
                  <a:solidFill>
                    <a:srgbClr val="00B0F0"/>
                  </a:solidFill>
                </a:rPr>
                <a:t>凶作年平均（</a:t>
              </a:r>
              <a:r>
                <a:rPr kumimoji="1" lang="en-US" altLang="ja-JP" b="1" dirty="0">
                  <a:solidFill>
                    <a:srgbClr val="00B0F0"/>
                  </a:solidFill>
                  <a:latin typeface="Times New Roman" panose="02020603050405020304" pitchFamily="18" charset="0"/>
                  <a:cs typeface="Times New Roman" panose="02020603050405020304" pitchFamily="18" charset="0"/>
                </a:rPr>
                <a:t>1931,34,35,41,45</a:t>
              </a:r>
              <a:r>
                <a:rPr kumimoji="1" lang="ja-JP" altLang="en-US" b="1" dirty="0">
                  <a:solidFill>
                    <a:srgbClr val="00B0F0"/>
                  </a:solidFill>
                </a:rPr>
                <a:t>年）</a:t>
              </a:r>
              <a:r>
                <a:rPr kumimoji="1" lang="ja-JP" altLang="en-US" dirty="0">
                  <a:solidFill>
                    <a:srgbClr val="FFC000"/>
                  </a:solidFill>
                </a:rPr>
                <a:t>　</a:t>
              </a:r>
              <a:endParaRPr lang="ja-JP" altLang="en-US" dirty="0"/>
            </a:p>
          </p:txBody>
        </p:sp>
        <p:sp>
          <p:nvSpPr>
            <p:cNvPr id="16" name="正方形/長方形 15">
              <a:extLst>
                <a:ext uri="{FF2B5EF4-FFF2-40B4-BE49-F238E27FC236}">
                  <a16:creationId xmlns:a16="http://schemas.microsoft.com/office/drawing/2014/main" id="{A3DF1DB6-2728-4959-A8BA-615E06D3ECF3}"/>
                </a:ext>
              </a:extLst>
            </p:cNvPr>
            <p:cNvSpPr/>
            <p:nvPr/>
          </p:nvSpPr>
          <p:spPr>
            <a:xfrm>
              <a:off x="383586" y="3167502"/>
              <a:ext cx="3226845" cy="276999"/>
            </a:xfrm>
            <a:prstGeom prst="rect">
              <a:avLst/>
            </a:prstGeom>
          </p:spPr>
          <p:txBody>
            <a:bodyPr wrap="none" lIns="0" tIns="0" rIns="0" bIns="0">
              <a:spAutoFit/>
            </a:bodyPr>
            <a:lstStyle/>
            <a:p>
              <a:r>
                <a:rPr kumimoji="1" lang="ja-JP" altLang="en-US" b="1" dirty="0">
                  <a:solidFill>
                    <a:schemeClr val="accent2"/>
                  </a:solidFill>
                </a:rPr>
                <a:t>豊作年平均（</a:t>
              </a:r>
              <a:r>
                <a:rPr kumimoji="1" lang="en-US" altLang="ja-JP" b="1" dirty="0">
                  <a:solidFill>
                    <a:schemeClr val="accent2"/>
                  </a:solidFill>
                  <a:latin typeface="Times New Roman" panose="02020603050405020304" pitchFamily="18" charset="0"/>
                  <a:cs typeface="Times New Roman" panose="02020603050405020304" pitchFamily="18" charset="0"/>
                </a:rPr>
                <a:t>1933,43,44,46</a:t>
              </a:r>
              <a:r>
                <a:rPr kumimoji="1" lang="ja-JP" altLang="en-US" b="1" dirty="0">
                  <a:solidFill>
                    <a:schemeClr val="accent2"/>
                  </a:solidFill>
                </a:rPr>
                <a:t>年） </a:t>
              </a:r>
              <a:endParaRPr kumimoji="1" lang="en-US" altLang="ja-JP" b="1" dirty="0">
                <a:solidFill>
                  <a:schemeClr val="accent2"/>
                </a:solidFill>
              </a:endParaRPr>
            </a:p>
          </p:txBody>
        </p:sp>
      </p:grpSp>
      <p:sp>
        <p:nvSpPr>
          <p:cNvPr id="25" name="テキスト ボックス 24">
            <a:extLst>
              <a:ext uri="{FF2B5EF4-FFF2-40B4-BE49-F238E27FC236}">
                <a16:creationId xmlns:a16="http://schemas.microsoft.com/office/drawing/2014/main" id="{DB2B5EFD-DB54-4E76-A078-C263FB015099}"/>
              </a:ext>
            </a:extLst>
          </p:cNvPr>
          <p:cNvSpPr txBox="1"/>
          <p:nvPr/>
        </p:nvSpPr>
        <p:spPr>
          <a:xfrm>
            <a:off x="2789501" y="4902514"/>
            <a:ext cx="1750123" cy="276999"/>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　</a:t>
            </a:r>
            <a:r>
              <a:rPr kumimoji="1" lang="en-US" altLang="ja-JP" b="1" dirty="0">
                <a:solidFill>
                  <a:schemeClr val="accent2"/>
                </a:solidFill>
                <a:latin typeface="Times New Roman" panose="02020603050405020304" pitchFamily="18" charset="0"/>
                <a:cs typeface="Times New Roman" panose="02020603050405020304" pitchFamily="18" charset="0"/>
              </a:rPr>
              <a:t>0.644</a:t>
            </a:r>
            <a:endParaRPr kumimoji="1" lang="ja-JP" altLang="en-US" b="1" dirty="0">
              <a:solidFill>
                <a:schemeClr val="accent2"/>
              </a:solidFill>
              <a:latin typeface="Times New Roman" panose="02020603050405020304" pitchFamily="18" charset="0"/>
              <a:cs typeface="Times New Roman" panose="02020603050405020304" pitchFamily="18" charset="0"/>
            </a:endParaRPr>
          </a:p>
        </p:txBody>
      </p:sp>
      <p:grpSp>
        <p:nvGrpSpPr>
          <p:cNvPr id="26" name="グループ化 25">
            <a:extLst>
              <a:ext uri="{FF2B5EF4-FFF2-40B4-BE49-F238E27FC236}">
                <a16:creationId xmlns:a16="http://schemas.microsoft.com/office/drawing/2014/main" id="{04825662-165D-451B-8D9F-8FB9C69186FD}"/>
              </a:ext>
            </a:extLst>
          </p:cNvPr>
          <p:cNvGrpSpPr/>
          <p:nvPr/>
        </p:nvGrpSpPr>
        <p:grpSpPr>
          <a:xfrm>
            <a:off x="2410513" y="1790745"/>
            <a:ext cx="2202154" cy="2893260"/>
            <a:chOff x="532078" y="3732867"/>
            <a:chExt cx="1787487" cy="2348457"/>
          </a:xfrm>
        </p:grpSpPr>
        <p:sp>
          <p:nvSpPr>
            <p:cNvPr id="27" name="テキスト ボックス 26">
              <a:extLst>
                <a:ext uri="{FF2B5EF4-FFF2-40B4-BE49-F238E27FC236}">
                  <a16:creationId xmlns:a16="http://schemas.microsoft.com/office/drawing/2014/main" id="{51C715AD-0173-49EE-AA8C-D6ADD1929DF3}"/>
                </a:ext>
              </a:extLst>
            </p:cNvPr>
            <p:cNvSpPr txBox="1"/>
            <p:nvPr/>
          </p:nvSpPr>
          <p:spPr>
            <a:xfrm>
              <a:off x="532078" y="3732867"/>
              <a:ext cx="1787487" cy="299787"/>
            </a:xfrm>
            <a:prstGeom prst="rect">
              <a:avLst/>
            </a:prstGeom>
            <a:noFill/>
          </p:spPr>
          <p:txBody>
            <a:bodyPr wrap="square" rtlCol="0">
              <a:spAutoFit/>
            </a:bodyPr>
            <a:lstStyle/>
            <a:p>
              <a:r>
                <a:rPr kumimoji="1" lang="en-US" altLang="ja-JP" dirty="0"/>
                <a:t>7</a:t>
              </a:r>
              <a:r>
                <a:rPr kumimoji="1" lang="ja-JP" altLang="en-US" dirty="0"/>
                <a:t>月平均積算日射量</a:t>
              </a:r>
            </a:p>
          </p:txBody>
        </p:sp>
        <p:pic>
          <p:nvPicPr>
            <p:cNvPr id="28" name="図 27" descr="テキスト が含まれている画像&#10;&#10;自動的に生成された説明">
              <a:extLst>
                <a:ext uri="{FF2B5EF4-FFF2-40B4-BE49-F238E27FC236}">
                  <a16:creationId xmlns:a16="http://schemas.microsoft.com/office/drawing/2014/main" id="{F678F64E-2F8D-4B90-9112-2D9BF30F6DEF}"/>
                </a:ext>
              </a:extLst>
            </p:cNvPr>
            <p:cNvPicPr>
              <a:picLocks noChangeAspect="1"/>
            </p:cNvPicPr>
            <p:nvPr/>
          </p:nvPicPr>
          <p:blipFill rotWithShape="1">
            <a:blip r:embed="rId2">
              <a:extLst>
                <a:ext uri="{28A0092B-C50C-407E-A947-70E740481C1C}">
                  <a14:useLocalDpi xmlns:a14="http://schemas.microsoft.com/office/drawing/2010/main" val="0"/>
                </a:ext>
              </a:extLst>
            </a:blip>
            <a:srcRect t="5114" r="28608"/>
            <a:stretch/>
          </p:blipFill>
          <p:spPr>
            <a:xfrm>
              <a:off x="649569" y="4016962"/>
              <a:ext cx="1481987" cy="2064362"/>
            </a:xfrm>
            <a:prstGeom prst="rect">
              <a:avLst/>
            </a:prstGeom>
          </p:spPr>
        </p:pic>
      </p:grpSp>
      <p:sp>
        <p:nvSpPr>
          <p:cNvPr id="29" name="テキスト ボックス 28">
            <a:extLst>
              <a:ext uri="{FF2B5EF4-FFF2-40B4-BE49-F238E27FC236}">
                <a16:creationId xmlns:a16="http://schemas.microsoft.com/office/drawing/2014/main" id="{8ED41EDE-B878-43CF-98EA-2ADD15683E0D}"/>
              </a:ext>
            </a:extLst>
          </p:cNvPr>
          <p:cNvSpPr txBox="1"/>
          <p:nvPr/>
        </p:nvSpPr>
        <p:spPr>
          <a:xfrm>
            <a:off x="7351662" y="4833304"/>
            <a:ext cx="1786887" cy="276999"/>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　</a:t>
            </a:r>
            <a:r>
              <a:rPr kumimoji="1" lang="en-US" altLang="ja-JP" b="1" dirty="0">
                <a:solidFill>
                  <a:srgbClr val="00B0F0"/>
                </a:solidFill>
                <a:latin typeface="Times New Roman" panose="02020603050405020304" pitchFamily="18" charset="0"/>
                <a:cs typeface="Times New Roman" panose="02020603050405020304" pitchFamily="18" charset="0"/>
              </a:rPr>
              <a:t>0.589</a:t>
            </a:r>
            <a:endParaRPr kumimoji="1" lang="ja-JP" altLang="en-US" b="1" dirty="0">
              <a:solidFill>
                <a:srgbClr val="00B0F0"/>
              </a:solidFill>
              <a:latin typeface="Times New Roman" panose="02020603050405020304" pitchFamily="18" charset="0"/>
              <a:cs typeface="Times New Roman" panose="02020603050405020304" pitchFamily="18" charset="0"/>
            </a:endParaRPr>
          </a:p>
        </p:txBody>
      </p:sp>
      <p:pic>
        <p:nvPicPr>
          <p:cNvPr id="32" name="図 31">
            <a:extLst>
              <a:ext uri="{FF2B5EF4-FFF2-40B4-BE49-F238E27FC236}">
                <a16:creationId xmlns:a16="http://schemas.microsoft.com/office/drawing/2014/main" id="{3E1B6C18-0057-4316-AD61-BEDF384D3B84}"/>
              </a:ext>
            </a:extLst>
          </p:cNvPr>
          <p:cNvPicPr>
            <a:picLocks noChangeAspect="1"/>
          </p:cNvPicPr>
          <p:nvPr/>
        </p:nvPicPr>
        <p:blipFill rotWithShape="1">
          <a:blip r:embed="rId3">
            <a:extLst>
              <a:ext uri="{28A0092B-C50C-407E-A947-70E740481C1C}">
                <a14:useLocalDpi xmlns:a14="http://schemas.microsoft.com/office/drawing/2010/main" val="0"/>
              </a:ext>
            </a:extLst>
          </a:blip>
          <a:srcRect t="5114" r="29467"/>
          <a:stretch/>
        </p:blipFill>
        <p:spPr>
          <a:xfrm>
            <a:off x="7172650" y="2065058"/>
            <a:ext cx="1786887" cy="2519382"/>
          </a:xfrm>
          <a:prstGeom prst="rect">
            <a:avLst/>
          </a:prstGeom>
        </p:spPr>
      </p:pic>
      <p:pic>
        <p:nvPicPr>
          <p:cNvPr id="33" name="図 32" descr="テキスト, 地図 が含まれている画像&#10;&#10;自動的に生成された説明">
            <a:extLst>
              <a:ext uri="{FF2B5EF4-FFF2-40B4-BE49-F238E27FC236}">
                <a16:creationId xmlns:a16="http://schemas.microsoft.com/office/drawing/2014/main" id="{4F719E68-E70C-4CBF-96C4-56A3D21D0288}"/>
              </a:ext>
            </a:extLst>
          </p:cNvPr>
          <p:cNvPicPr>
            <a:picLocks noChangeAspect="1"/>
          </p:cNvPicPr>
          <p:nvPr/>
        </p:nvPicPr>
        <p:blipFill rotWithShape="1">
          <a:blip r:embed="rId4">
            <a:extLst>
              <a:ext uri="{28A0092B-C50C-407E-A947-70E740481C1C}">
                <a14:useLocalDpi xmlns:a14="http://schemas.microsoft.com/office/drawing/2010/main" val="0"/>
              </a:ext>
            </a:extLst>
          </a:blip>
          <a:srcRect l="3842" t="4467" r="27136"/>
          <a:stretch/>
        </p:blipFill>
        <p:spPr>
          <a:xfrm>
            <a:off x="262305" y="2200400"/>
            <a:ext cx="1834273" cy="2552454"/>
          </a:xfrm>
          <a:prstGeom prst="rect">
            <a:avLst/>
          </a:prstGeom>
        </p:spPr>
      </p:pic>
      <p:sp>
        <p:nvSpPr>
          <p:cNvPr id="34" name="テキスト ボックス 33">
            <a:extLst>
              <a:ext uri="{FF2B5EF4-FFF2-40B4-BE49-F238E27FC236}">
                <a16:creationId xmlns:a16="http://schemas.microsoft.com/office/drawing/2014/main" id="{8FFB2CDA-9D9E-4648-92F7-11DE89DDD3B7}"/>
              </a:ext>
            </a:extLst>
          </p:cNvPr>
          <p:cNvSpPr txBox="1"/>
          <p:nvPr/>
        </p:nvSpPr>
        <p:spPr>
          <a:xfrm>
            <a:off x="356452" y="4874958"/>
            <a:ext cx="2054061" cy="276999"/>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　</a:t>
            </a:r>
            <a:r>
              <a:rPr kumimoji="1" lang="en-US" altLang="ja-JP" b="1" dirty="0">
                <a:solidFill>
                  <a:schemeClr val="accent2"/>
                </a:solidFill>
                <a:latin typeface="Times New Roman" panose="02020603050405020304" pitchFamily="18" charset="0"/>
                <a:cs typeface="Times New Roman" panose="02020603050405020304" pitchFamily="18" charset="0"/>
              </a:rPr>
              <a:t>19.3</a:t>
            </a:r>
            <a:r>
              <a:rPr kumimoji="1" lang="ja-JP" altLang="en-US" b="1" dirty="0">
                <a:solidFill>
                  <a:schemeClr val="accent2"/>
                </a:solidFill>
                <a:latin typeface="Times New Roman" panose="02020603050405020304" pitchFamily="18" charset="0"/>
                <a:cs typeface="Times New Roman" panose="02020603050405020304" pitchFamily="18" charset="0"/>
              </a:rPr>
              <a:t>℃</a:t>
            </a:r>
          </a:p>
        </p:txBody>
      </p:sp>
      <p:sp>
        <p:nvSpPr>
          <p:cNvPr id="35" name="テキスト ボックス 34">
            <a:extLst>
              <a:ext uri="{FF2B5EF4-FFF2-40B4-BE49-F238E27FC236}">
                <a16:creationId xmlns:a16="http://schemas.microsoft.com/office/drawing/2014/main" id="{9AD2567B-9BFC-4B94-99EC-3EDD4E3C9F3A}"/>
              </a:ext>
            </a:extLst>
          </p:cNvPr>
          <p:cNvSpPr txBox="1"/>
          <p:nvPr/>
        </p:nvSpPr>
        <p:spPr>
          <a:xfrm>
            <a:off x="356452" y="1798376"/>
            <a:ext cx="2174349" cy="369332"/>
          </a:xfrm>
          <a:prstGeom prst="rect">
            <a:avLst/>
          </a:prstGeom>
          <a:noFill/>
        </p:spPr>
        <p:txBody>
          <a:bodyPr wrap="square" rtlCol="0">
            <a:spAutoFit/>
          </a:bodyPr>
          <a:lstStyle/>
          <a:p>
            <a:r>
              <a:rPr kumimoji="1" lang="en-US" altLang="ja-JP" dirty="0"/>
              <a:t>7</a:t>
            </a:r>
            <a:r>
              <a:rPr kumimoji="1" lang="ja-JP" altLang="en-US" dirty="0"/>
              <a:t>月平均最低気温</a:t>
            </a:r>
          </a:p>
        </p:txBody>
      </p:sp>
      <p:sp>
        <p:nvSpPr>
          <p:cNvPr id="36" name="テキスト ボックス 35">
            <a:extLst>
              <a:ext uri="{FF2B5EF4-FFF2-40B4-BE49-F238E27FC236}">
                <a16:creationId xmlns:a16="http://schemas.microsoft.com/office/drawing/2014/main" id="{25355C15-040C-4CB8-AB64-3923A52DB139}"/>
              </a:ext>
            </a:extLst>
          </p:cNvPr>
          <p:cNvSpPr txBox="1"/>
          <p:nvPr/>
        </p:nvSpPr>
        <p:spPr>
          <a:xfrm>
            <a:off x="6999254" y="1719771"/>
            <a:ext cx="2202154" cy="369333"/>
          </a:xfrm>
          <a:prstGeom prst="rect">
            <a:avLst/>
          </a:prstGeom>
          <a:noFill/>
        </p:spPr>
        <p:txBody>
          <a:bodyPr wrap="square" rtlCol="0">
            <a:spAutoFit/>
          </a:bodyPr>
          <a:lstStyle/>
          <a:p>
            <a:r>
              <a:rPr kumimoji="1" lang="en-US" altLang="ja-JP" dirty="0"/>
              <a:t>7</a:t>
            </a:r>
            <a:r>
              <a:rPr kumimoji="1" lang="ja-JP" altLang="en-US" dirty="0"/>
              <a:t>月平均積算日射量</a:t>
            </a:r>
          </a:p>
        </p:txBody>
      </p:sp>
      <p:sp>
        <p:nvSpPr>
          <p:cNvPr id="37" name="テキスト ボックス 36">
            <a:extLst>
              <a:ext uri="{FF2B5EF4-FFF2-40B4-BE49-F238E27FC236}">
                <a16:creationId xmlns:a16="http://schemas.microsoft.com/office/drawing/2014/main" id="{3FE5F62A-5793-4F2C-B1CC-D15EAB4677C6}"/>
              </a:ext>
            </a:extLst>
          </p:cNvPr>
          <p:cNvSpPr txBox="1"/>
          <p:nvPr/>
        </p:nvSpPr>
        <p:spPr>
          <a:xfrm>
            <a:off x="4855661" y="1716319"/>
            <a:ext cx="2174349" cy="369332"/>
          </a:xfrm>
          <a:prstGeom prst="rect">
            <a:avLst/>
          </a:prstGeom>
          <a:noFill/>
        </p:spPr>
        <p:txBody>
          <a:bodyPr wrap="square" rtlCol="0">
            <a:spAutoFit/>
          </a:bodyPr>
          <a:lstStyle/>
          <a:p>
            <a:r>
              <a:rPr kumimoji="1" lang="en-US" altLang="ja-JP" dirty="0"/>
              <a:t>7</a:t>
            </a:r>
            <a:r>
              <a:rPr kumimoji="1" lang="ja-JP" altLang="en-US" dirty="0"/>
              <a:t>月平均最低気温</a:t>
            </a:r>
          </a:p>
        </p:txBody>
      </p:sp>
      <p:pic>
        <p:nvPicPr>
          <p:cNvPr id="38" name="図 37" descr="文字と写真のスクリーンショット&#10;&#10;自動的に生成された説明">
            <a:extLst>
              <a:ext uri="{FF2B5EF4-FFF2-40B4-BE49-F238E27FC236}">
                <a16:creationId xmlns:a16="http://schemas.microsoft.com/office/drawing/2014/main" id="{ECFA7FD3-87A0-471C-84B7-9E363624130A}"/>
              </a:ext>
            </a:extLst>
          </p:cNvPr>
          <p:cNvPicPr>
            <a:picLocks noChangeAspect="1"/>
          </p:cNvPicPr>
          <p:nvPr/>
        </p:nvPicPr>
        <p:blipFill rotWithShape="1">
          <a:blip r:embed="rId5">
            <a:extLst>
              <a:ext uri="{28A0092B-C50C-407E-A947-70E740481C1C}">
                <a14:useLocalDpi xmlns:a14="http://schemas.microsoft.com/office/drawing/2010/main" val="0"/>
              </a:ext>
            </a:extLst>
          </a:blip>
          <a:srcRect l="4291" t="4467" r="27359" b="-1433"/>
          <a:stretch/>
        </p:blipFill>
        <p:spPr>
          <a:xfrm>
            <a:off x="4986710" y="2039477"/>
            <a:ext cx="1837376" cy="2595120"/>
          </a:xfrm>
          <a:prstGeom prst="rect">
            <a:avLst/>
          </a:prstGeom>
        </p:spPr>
      </p:pic>
      <p:sp>
        <p:nvSpPr>
          <p:cNvPr id="39" name="テキスト ボックス 38">
            <a:extLst>
              <a:ext uri="{FF2B5EF4-FFF2-40B4-BE49-F238E27FC236}">
                <a16:creationId xmlns:a16="http://schemas.microsoft.com/office/drawing/2014/main" id="{83F6CE5C-F5FE-4B39-9DCB-5553C9391802}"/>
              </a:ext>
            </a:extLst>
          </p:cNvPr>
          <p:cNvSpPr txBox="1"/>
          <p:nvPr/>
        </p:nvSpPr>
        <p:spPr>
          <a:xfrm>
            <a:off x="5097179" y="4837008"/>
            <a:ext cx="2202153" cy="276999"/>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　</a:t>
            </a:r>
            <a:r>
              <a:rPr kumimoji="1" lang="en-US" altLang="ja-JP" b="1" dirty="0">
                <a:solidFill>
                  <a:srgbClr val="00B0F0"/>
                </a:solidFill>
                <a:latin typeface="Times New Roman" panose="02020603050405020304" pitchFamily="18" charset="0"/>
                <a:cs typeface="Times New Roman" panose="02020603050405020304" pitchFamily="18" charset="0"/>
              </a:rPr>
              <a:t>16.7</a:t>
            </a:r>
            <a:r>
              <a:rPr kumimoji="1" lang="ja-JP" altLang="en-US" b="1" dirty="0">
                <a:solidFill>
                  <a:srgbClr val="00B0F0"/>
                </a:solidFill>
                <a:latin typeface="Times New Roman" panose="02020603050405020304" pitchFamily="18" charset="0"/>
                <a:cs typeface="Times New Roman" panose="02020603050405020304" pitchFamily="18" charset="0"/>
              </a:rPr>
              <a:t>℃</a:t>
            </a:r>
          </a:p>
        </p:txBody>
      </p:sp>
      <p:sp>
        <p:nvSpPr>
          <p:cNvPr id="41" name="テキスト ボックス 40">
            <a:extLst>
              <a:ext uri="{FF2B5EF4-FFF2-40B4-BE49-F238E27FC236}">
                <a16:creationId xmlns:a16="http://schemas.microsoft.com/office/drawing/2014/main" id="{7153C5EC-B03A-4201-AEF9-C7338F59F283}"/>
              </a:ext>
            </a:extLst>
          </p:cNvPr>
          <p:cNvSpPr txBox="1"/>
          <p:nvPr/>
        </p:nvSpPr>
        <p:spPr>
          <a:xfrm>
            <a:off x="76419" y="5752254"/>
            <a:ext cx="9046302" cy="461665"/>
          </a:xfrm>
          <a:prstGeom prst="rect">
            <a:avLst/>
          </a:prstGeom>
          <a:solidFill>
            <a:srgbClr val="FFC000"/>
          </a:solidFill>
        </p:spPr>
        <p:txBody>
          <a:bodyPr wrap="square" rtlCol="0">
            <a:spAutoFit/>
          </a:bodyPr>
          <a:lstStyle/>
          <a:p>
            <a:r>
              <a:rPr lang="ja-JP" altLang="en-US" sz="2000" b="1" dirty="0"/>
              <a:t>・凶作年は、平均最低気温</a:t>
            </a:r>
            <a:r>
              <a:rPr lang="en-US" altLang="ja-JP" sz="2400" b="1" dirty="0">
                <a:solidFill>
                  <a:srgbClr val="FF0000"/>
                </a:solidFill>
                <a:latin typeface="Times New Roman" panose="02020603050405020304" pitchFamily="18" charset="0"/>
                <a:cs typeface="Times New Roman" panose="02020603050405020304" pitchFamily="18" charset="0"/>
              </a:rPr>
              <a:t>17℃</a:t>
            </a:r>
            <a:r>
              <a:rPr lang="ja-JP" altLang="en-US" sz="2000" b="1" dirty="0"/>
              <a:t>以下の地点に広く覆われている。</a:t>
            </a:r>
            <a:endParaRPr lang="en-US" altLang="ja-JP" sz="2000" b="1" dirty="0"/>
          </a:p>
        </p:txBody>
      </p:sp>
      <p:sp>
        <p:nvSpPr>
          <p:cNvPr id="43" name="テキスト ボックス 42">
            <a:extLst>
              <a:ext uri="{FF2B5EF4-FFF2-40B4-BE49-F238E27FC236}">
                <a16:creationId xmlns:a16="http://schemas.microsoft.com/office/drawing/2014/main" id="{8DC20ADF-1F91-4017-85B6-3B5765488431}"/>
              </a:ext>
            </a:extLst>
          </p:cNvPr>
          <p:cNvSpPr txBox="1"/>
          <p:nvPr/>
        </p:nvSpPr>
        <p:spPr>
          <a:xfrm>
            <a:off x="28814" y="6357310"/>
            <a:ext cx="9109735" cy="461665"/>
          </a:xfrm>
          <a:prstGeom prst="rect">
            <a:avLst/>
          </a:prstGeom>
          <a:solidFill>
            <a:srgbClr val="FFC000"/>
          </a:solidFill>
        </p:spPr>
        <p:txBody>
          <a:bodyPr wrap="square" rtlCol="0">
            <a:spAutoFit/>
          </a:bodyPr>
          <a:lstStyle/>
          <a:p>
            <a:r>
              <a:rPr lang="ja-JP" altLang="en-US" sz="2000" b="1" dirty="0"/>
              <a:t>・凶作年は、他年と比べても</a:t>
            </a:r>
            <a:r>
              <a:rPr lang="en-US" altLang="ja-JP" sz="2400" b="1" dirty="0">
                <a:solidFill>
                  <a:srgbClr val="FF0000"/>
                </a:solidFill>
                <a:latin typeface="Times New Roman" panose="02020603050405020304" pitchFamily="18" charset="0"/>
                <a:cs typeface="Times New Roman" panose="02020603050405020304" pitchFamily="18" charset="0"/>
              </a:rPr>
              <a:t>10~20</a:t>
            </a:r>
            <a:r>
              <a:rPr lang="en-US" altLang="ja-JP" sz="2400" b="1" dirty="0">
                <a:solidFill>
                  <a:srgbClr val="FF0000"/>
                </a:solidFill>
              </a:rPr>
              <a:t>%</a:t>
            </a:r>
            <a:r>
              <a:rPr lang="ja-JP" altLang="en-US" sz="2000" b="1" dirty="0"/>
              <a:t>ほど積算日射量が少ない。</a:t>
            </a:r>
            <a:endParaRPr lang="en-US" altLang="ja-JP" sz="2000" b="1" dirty="0"/>
          </a:p>
        </p:txBody>
      </p:sp>
      <p:sp>
        <p:nvSpPr>
          <p:cNvPr id="44" name="テキスト ボックス 43">
            <a:extLst>
              <a:ext uri="{FF2B5EF4-FFF2-40B4-BE49-F238E27FC236}">
                <a16:creationId xmlns:a16="http://schemas.microsoft.com/office/drawing/2014/main" id="{D6DD34B2-72BA-4CD5-8998-B9B8D641CC0C}"/>
              </a:ext>
            </a:extLst>
          </p:cNvPr>
          <p:cNvSpPr txBox="1"/>
          <p:nvPr/>
        </p:nvSpPr>
        <p:spPr>
          <a:xfrm>
            <a:off x="2530801" y="480881"/>
            <a:ext cx="3922346" cy="261610"/>
          </a:xfrm>
          <a:prstGeom prst="rect">
            <a:avLst/>
          </a:prstGeom>
          <a:noFill/>
        </p:spPr>
        <p:txBody>
          <a:bodyPr wrap="square" rtlCol="0">
            <a:spAutoFit/>
          </a:bodyPr>
          <a:lstStyle/>
          <a:p>
            <a:r>
              <a:rPr kumimoji="1" lang="ja-JP" altLang="en-US" sz="1100" b="1" dirty="0"/>
              <a:t>＊山間部</a:t>
            </a:r>
            <a:r>
              <a:rPr kumimoji="1" lang="en-US" altLang="ja-JP" sz="1100" b="1" dirty="0"/>
              <a:t>(</a:t>
            </a:r>
            <a:r>
              <a:rPr kumimoji="1" lang="ja-JP" altLang="en-US" sz="1100" b="1" dirty="0"/>
              <a:t>約</a:t>
            </a:r>
            <a:r>
              <a:rPr kumimoji="1" lang="en-US" altLang="ja-JP" sz="1100" b="1" dirty="0"/>
              <a:t>500m</a:t>
            </a:r>
            <a:r>
              <a:rPr kumimoji="1" lang="ja-JP" altLang="en-US" sz="1100" b="1" dirty="0"/>
              <a:t>以上は黒く塗り、平均値の計算から除外</a:t>
            </a:r>
            <a:r>
              <a:rPr kumimoji="1" lang="en-US" altLang="ja-JP" sz="1100" b="1" dirty="0"/>
              <a:t>)</a:t>
            </a:r>
            <a:endParaRPr kumimoji="1" lang="ja-JP" altLang="en-US" sz="1100" b="1" dirty="0"/>
          </a:p>
        </p:txBody>
      </p:sp>
      <p:sp>
        <p:nvSpPr>
          <p:cNvPr id="30" name="テキスト ボックス 29">
            <a:extLst>
              <a:ext uri="{FF2B5EF4-FFF2-40B4-BE49-F238E27FC236}">
                <a16:creationId xmlns:a16="http://schemas.microsoft.com/office/drawing/2014/main" id="{5A4B5F2F-08AE-4F3C-809C-E2384D322AF7}"/>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15/16</a:t>
            </a:r>
            <a:endParaRPr lang="ja-JP" altLang="en-US" dirty="0">
              <a:solidFill>
                <a:schemeClr val="bg1"/>
              </a:solidFill>
            </a:endParaRPr>
          </a:p>
        </p:txBody>
      </p:sp>
      <p:sp>
        <p:nvSpPr>
          <p:cNvPr id="2" name="テキスト ボックス 1">
            <a:extLst>
              <a:ext uri="{FF2B5EF4-FFF2-40B4-BE49-F238E27FC236}">
                <a16:creationId xmlns:a16="http://schemas.microsoft.com/office/drawing/2014/main" id="{71B1544A-5B33-425E-8572-7791677E73C2}"/>
              </a:ext>
            </a:extLst>
          </p:cNvPr>
          <p:cNvSpPr txBox="1"/>
          <p:nvPr/>
        </p:nvSpPr>
        <p:spPr>
          <a:xfrm>
            <a:off x="356452" y="874913"/>
            <a:ext cx="5328356" cy="369332"/>
          </a:xfrm>
          <a:prstGeom prst="rect">
            <a:avLst/>
          </a:prstGeom>
          <a:noFill/>
        </p:spPr>
        <p:txBody>
          <a:bodyPr wrap="square" rtlCol="0">
            <a:spAutoFit/>
          </a:bodyPr>
          <a:lstStyle/>
          <a:p>
            <a:r>
              <a:rPr kumimoji="1" lang="en-US" altLang="ja-JP" dirty="0"/>
              <a:t>WRF</a:t>
            </a:r>
            <a:r>
              <a:rPr kumimoji="1" lang="ja-JP" altLang="en-US" dirty="0"/>
              <a:t>の計算結果でも、東北地方の気象場を検証</a:t>
            </a:r>
          </a:p>
        </p:txBody>
      </p:sp>
    </p:spTree>
    <p:extLst>
      <p:ext uri="{BB962C8B-B14F-4D97-AF65-F5344CB8AC3E}">
        <p14:creationId xmlns:p14="http://schemas.microsoft.com/office/powerpoint/2010/main" val="219365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C1C2EB2-8B94-4CC1-A0B3-0C3018D72548}"/>
              </a:ext>
            </a:extLst>
          </p:cNvPr>
          <p:cNvGrpSpPr/>
          <p:nvPr/>
        </p:nvGrpSpPr>
        <p:grpSpPr>
          <a:xfrm>
            <a:off x="636222" y="1554770"/>
            <a:ext cx="8247094" cy="1464476"/>
            <a:chOff x="2150460" y="3646255"/>
            <a:chExt cx="4230933" cy="751307"/>
          </a:xfrm>
        </p:grpSpPr>
        <p:sp>
          <p:nvSpPr>
            <p:cNvPr id="5" name="四角形: 角を丸くする 4">
              <a:extLst>
                <a:ext uri="{FF2B5EF4-FFF2-40B4-BE49-F238E27FC236}">
                  <a16:creationId xmlns:a16="http://schemas.microsoft.com/office/drawing/2014/main" id="{5EE8CFD8-3D4A-42BB-847A-D1354C74F156}"/>
                </a:ext>
              </a:extLst>
            </p:cNvPr>
            <p:cNvSpPr/>
            <p:nvPr/>
          </p:nvSpPr>
          <p:spPr>
            <a:xfrm>
              <a:off x="2150460" y="3657729"/>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t>凶作</a:t>
              </a:r>
              <a:endParaRPr kumimoji="1" lang="en-US" altLang="ja-JP" sz="6600" b="1" dirty="0"/>
            </a:p>
          </p:txBody>
        </p:sp>
        <p:sp>
          <p:nvSpPr>
            <p:cNvPr id="6" name="四角形: 角を丸くする 5">
              <a:extLst>
                <a:ext uri="{FF2B5EF4-FFF2-40B4-BE49-F238E27FC236}">
                  <a16:creationId xmlns:a16="http://schemas.microsoft.com/office/drawing/2014/main" id="{7BE85498-C0B3-4A54-B62B-1806C57B05CC}"/>
                </a:ext>
              </a:extLst>
            </p:cNvPr>
            <p:cNvSpPr/>
            <p:nvPr/>
          </p:nvSpPr>
          <p:spPr>
            <a:xfrm>
              <a:off x="4519342" y="3646255"/>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t>歴史</a:t>
              </a:r>
              <a:endParaRPr kumimoji="1" lang="en-US" altLang="ja-JP" sz="6600" b="1" dirty="0"/>
            </a:p>
          </p:txBody>
        </p:sp>
        <p:sp>
          <p:nvSpPr>
            <p:cNvPr id="7" name="矢印: 右 6">
              <a:extLst>
                <a:ext uri="{FF2B5EF4-FFF2-40B4-BE49-F238E27FC236}">
                  <a16:creationId xmlns:a16="http://schemas.microsoft.com/office/drawing/2014/main" id="{BF3955F1-A37C-4820-BF0B-72C330F2EF41}"/>
                </a:ext>
              </a:extLst>
            </p:cNvPr>
            <p:cNvSpPr/>
            <p:nvPr/>
          </p:nvSpPr>
          <p:spPr>
            <a:xfrm>
              <a:off x="4129468" y="3736107"/>
              <a:ext cx="313441" cy="54032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800"/>
            </a:p>
          </p:txBody>
        </p:sp>
      </p:grpSp>
    </p:spTree>
    <p:extLst>
      <p:ext uri="{BB962C8B-B14F-4D97-AF65-F5344CB8AC3E}">
        <p14:creationId xmlns:p14="http://schemas.microsoft.com/office/powerpoint/2010/main" val="1558419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FF4F07AB-26FE-45C9-AE3A-65A9497B424A}"/>
              </a:ext>
            </a:extLst>
          </p:cNvPr>
          <p:cNvSpPr txBox="1"/>
          <p:nvPr/>
        </p:nvSpPr>
        <p:spPr>
          <a:xfrm>
            <a:off x="6627856" y="6568418"/>
            <a:ext cx="2787736" cy="307777"/>
          </a:xfrm>
          <a:prstGeom prst="rect">
            <a:avLst/>
          </a:prstGeom>
          <a:noFill/>
        </p:spPr>
        <p:txBody>
          <a:bodyPr wrap="square" rtlCol="0">
            <a:spAutoFit/>
          </a:bodyPr>
          <a:lstStyle/>
          <a:p>
            <a:r>
              <a:rPr kumimoji="1" lang="ja-JP" altLang="en-US" sz="1400" dirty="0"/>
              <a:t>引用：食糧も大丈夫也（海野）</a:t>
            </a:r>
          </a:p>
        </p:txBody>
      </p:sp>
      <p:sp>
        <p:nvSpPr>
          <p:cNvPr id="48" name="テキスト ボックス 47">
            <a:extLst>
              <a:ext uri="{FF2B5EF4-FFF2-40B4-BE49-F238E27FC236}">
                <a16:creationId xmlns:a16="http://schemas.microsoft.com/office/drawing/2014/main" id="{10A43A32-C0BA-4582-B3BE-F8EC7B5BAEDA}"/>
              </a:ext>
            </a:extLst>
          </p:cNvPr>
          <p:cNvSpPr txBox="1"/>
          <p:nvPr/>
        </p:nvSpPr>
        <p:spPr>
          <a:xfrm>
            <a:off x="160638" y="4813104"/>
            <a:ext cx="8983362" cy="1754326"/>
          </a:xfrm>
          <a:prstGeom prst="rect">
            <a:avLst/>
          </a:prstGeom>
          <a:noFill/>
        </p:spPr>
        <p:txBody>
          <a:bodyPr wrap="square" rtlCol="0">
            <a:spAutoFit/>
          </a:bodyPr>
          <a:lstStyle/>
          <a:p>
            <a:r>
              <a:rPr kumimoji="1" lang="ja-JP" altLang="en-US" b="1" dirty="0">
                <a:solidFill>
                  <a:srgbClr val="FF0000"/>
                </a:solidFill>
                <a:highlight>
                  <a:srgbClr val="FFFF00"/>
                </a:highlight>
              </a:rPr>
              <a:t>・「帝国食糧問題の中心たる米は其不足分</a:t>
            </a:r>
            <a:r>
              <a:rPr kumimoji="1" lang="en-US" altLang="ja-JP" b="1" dirty="0">
                <a:solidFill>
                  <a:srgbClr val="FF0000"/>
                </a:solidFill>
                <a:highlight>
                  <a:srgbClr val="FFFF00"/>
                </a:highlight>
              </a:rPr>
              <a:t>900</a:t>
            </a:r>
            <a:r>
              <a:rPr kumimoji="1" lang="ja-JP" altLang="en-US" b="1" dirty="0">
                <a:solidFill>
                  <a:srgbClr val="FF0000"/>
                </a:solidFill>
                <a:highlight>
                  <a:srgbClr val="FFFF00"/>
                </a:highlight>
              </a:rPr>
              <a:t>万石は凡へて之を仏印秦に依存せさる</a:t>
            </a:r>
            <a:endParaRPr kumimoji="1" lang="en-US" altLang="ja-JP" b="1" dirty="0">
              <a:solidFill>
                <a:srgbClr val="FF0000"/>
              </a:solidFill>
              <a:highlight>
                <a:srgbClr val="FFFF00"/>
              </a:highlight>
            </a:endParaRPr>
          </a:p>
          <a:p>
            <a:r>
              <a:rPr kumimoji="1" lang="ja-JP" altLang="en-US" b="1" dirty="0">
                <a:solidFill>
                  <a:srgbClr val="FF0000"/>
                </a:solidFill>
                <a:highlight>
                  <a:srgbClr val="FFFF00"/>
                </a:highlight>
              </a:rPr>
              <a:t>　　べからず。若し之をすら確保し得さるに</a:t>
            </a:r>
            <a:r>
              <a:rPr kumimoji="1" lang="ja-JP" altLang="en-US" b="1" dirty="0" err="1">
                <a:solidFill>
                  <a:srgbClr val="FF0000"/>
                </a:solidFill>
                <a:highlight>
                  <a:srgbClr val="FFFF00"/>
                </a:highlight>
              </a:rPr>
              <a:t>於ては</a:t>
            </a:r>
            <a:r>
              <a:rPr kumimoji="1" lang="ja-JP" altLang="en-US" b="1" dirty="0">
                <a:solidFill>
                  <a:srgbClr val="FF0000"/>
                </a:solidFill>
                <a:highlight>
                  <a:srgbClr val="FFFF00"/>
                </a:highlight>
              </a:rPr>
              <a:t>帝国は戦わずして食糧問題に関</a:t>
            </a:r>
            <a:endParaRPr kumimoji="1" lang="en-US" altLang="ja-JP" b="1" dirty="0">
              <a:solidFill>
                <a:srgbClr val="FF0000"/>
              </a:solidFill>
              <a:highlight>
                <a:srgbClr val="FFFF00"/>
              </a:highlight>
            </a:endParaRPr>
          </a:p>
          <a:p>
            <a:r>
              <a:rPr kumimoji="1" lang="ja-JP" altLang="en-US" b="1" dirty="0">
                <a:solidFill>
                  <a:srgbClr val="FF0000"/>
                </a:solidFill>
                <a:highlight>
                  <a:srgbClr val="FFFF00"/>
                </a:highlight>
              </a:rPr>
              <a:t>　　し一大国内危機を招来するに至るべし」</a:t>
            </a:r>
            <a:r>
              <a:rPr kumimoji="1" lang="ja-JP" altLang="en-US" b="1" dirty="0">
                <a:solidFill>
                  <a:srgbClr val="FF0000"/>
                </a:solidFill>
              </a:rPr>
              <a:t>　</a:t>
            </a:r>
            <a:r>
              <a:rPr kumimoji="1" lang="ja-JP" altLang="en-US" sz="1400" dirty="0"/>
              <a:t>（</a:t>
            </a:r>
            <a:r>
              <a:rPr kumimoji="1" lang="ja-JP" altLang="en-US" sz="1200" dirty="0"/>
              <a:t>引用：</a:t>
            </a:r>
            <a:r>
              <a:rPr lang="zh-TW" altLang="en-US" sz="1200" dirty="0"/>
              <a:t>大本営政府連絡会議</a:t>
            </a:r>
            <a:r>
              <a:rPr lang="ja-JP" altLang="en-US" sz="1200" dirty="0"/>
              <a:t>録　通称杉山メモ）</a:t>
            </a:r>
            <a:endParaRPr kumimoji="1" lang="en-US" altLang="ja-JP" b="1" dirty="0">
              <a:solidFill>
                <a:srgbClr val="FF0000"/>
              </a:solidFill>
            </a:endParaRPr>
          </a:p>
          <a:p>
            <a:endParaRPr kumimoji="1" lang="en-US" altLang="ja-JP" b="1" dirty="0">
              <a:solidFill>
                <a:srgbClr val="FF0000"/>
              </a:solidFill>
              <a:highlight>
                <a:srgbClr val="FFFF00"/>
              </a:highlight>
            </a:endParaRPr>
          </a:p>
          <a:p>
            <a:r>
              <a:rPr kumimoji="1" lang="ja-JP" altLang="en-US" b="1" dirty="0">
                <a:solidFill>
                  <a:srgbClr val="FF0000"/>
                </a:solidFill>
                <a:highlight>
                  <a:srgbClr val="FFFF00"/>
                </a:highlight>
              </a:rPr>
              <a:t>・「我が国の米の需給構造は一変、活路を求めた輸入米が南ベトナム進駐の遠因にも</a:t>
            </a:r>
            <a:endParaRPr kumimoji="1" lang="en-US" altLang="ja-JP" b="1" dirty="0">
              <a:solidFill>
                <a:srgbClr val="FF0000"/>
              </a:solidFill>
              <a:highlight>
                <a:srgbClr val="FFFF00"/>
              </a:highlight>
            </a:endParaRPr>
          </a:p>
          <a:p>
            <a:r>
              <a:rPr kumimoji="1" lang="ja-JP" altLang="en-US" b="1" dirty="0">
                <a:solidFill>
                  <a:srgbClr val="FF0000"/>
                </a:solidFill>
                <a:highlight>
                  <a:srgbClr val="FFFF00"/>
                </a:highlight>
              </a:rPr>
              <a:t>　なり</a:t>
            </a:r>
            <a:r>
              <a:rPr kumimoji="1" lang="en-US" altLang="ja-JP" b="1" dirty="0">
                <a:solidFill>
                  <a:srgbClr val="FF0000"/>
                </a:solidFill>
                <a:highlight>
                  <a:srgbClr val="FFFF00"/>
                </a:highlight>
              </a:rPr>
              <a:t>…</a:t>
            </a:r>
            <a:r>
              <a:rPr kumimoji="1" lang="ja-JP" altLang="en-US" b="1" dirty="0">
                <a:solidFill>
                  <a:srgbClr val="FF0000"/>
                </a:solidFill>
                <a:highlight>
                  <a:srgbClr val="FFFF00"/>
                </a:highlight>
              </a:rPr>
              <a:t>」</a:t>
            </a:r>
            <a:r>
              <a:rPr kumimoji="1" lang="ja-JP" altLang="en-US" b="1" dirty="0">
                <a:solidFill>
                  <a:srgbClr val="FF0000"/>
                </a:solidFill>
              </a:rPr>
              <a:t>と考察</a:t>
            </a:r>
            <a:endParaRPr kumimoji="1" lang="en-US" altLang="ja-JP" b="1" dirty="0">
              <a:solidFill>
                <a:srgbClr val="FF0000"/>
              </a:solidFill>
            </a:endParaRPr>
          </a:p>
        </p:txBody>
      </p:sp>
      <p:grpSp>
        <p:nvGrpSpPr>
          <p:cNvPr id="2" name="グループ化 1">
            <a:extLst>
              <a:ext uri="{FF2B5EF4-FFF2-40B4-BE49-F238E27FC236}">
                <a16:creationId xmlns:a16="http://schemas.microsoft.com/office/drawing/2014/main" id="{C17D8278-A85F-4979-8F9F-1DD533311121}"/>
              </a:ext>
            </a:extLst>
          </p:cNvPr>
          <p:cNvGrpSpPr/>
          <p:nvPr/>
        </p:nvGrpSpPr>
        <p:grpSpPr>
          <a:xfrm>
            <a:off x="160638" y="22742"/>
            <a:ext cx="8620221" cy="4490687"/>
            <a:chOff x="160638" y="22742"/>
            <a:chExt cx="8620221" cy="4490687"/>
          </a:xfrm>
        </p:grpSpPr>
        <p:grpSp>
          <p:nvGrpSpPr>
            <p:cNvPr id="7" name="グループ化 6">
              <a:extLst>
                <a:ext uri="{FF2B5EF4-FFF2-40B4-BE49-F238E27FC236}">
                  <a16:creationId xmlns:a16="http://schemas.microsoft.com/office/drawing/2014/main" id="{43C21BFE-91FE-4972-A0A8-1DD25F111052}"/>
                </a:ext>
              </a:extLst>
            </p:cNvPr>
            <p:cNvGrpSpPr/>
            <p:nvPr/>
          </p:nvGrpSpPr>
          <p:grpSpPr>
            <a:xfrm>
              <a:off x="160638" y="22742"/>
              <a:ext cx="8620221" cy="4490687"/>
              <a:chOff x="0" y="1569867"/>
              <a:chExt cx="9079457" cy="4729925"/>
            </a:xfrm>
          </p:grpSpPr>
          <p:pic>
            <p:nvPicPr>
              <p:cNvPr id="8" name="図 7">
                <a:extLst>
                  <a:ext uri="{FF2B5EF4-FFF2-40B4-BE49-F238E27FC236}">
                    <a16:creationId xmlns:a16="http://schemas.microsoft.com/office/drawing/2014/main" id="{5B0C5A31-C2E3-4A65-A322-76189A85498F}"/>
                  </a:ext>
                </a:extLst>
              </p:cNvPr>
              <p:cNvPicPr>
                <a:picLocks noChangeAspect="1"/>
              </p:cNvPicPr>
              <p:nvPr/>
            </p:nvPicPr>
            <p:blipFill rotWithShape="1">
              <a:blip r:embed="rId2"/>
              <a:srcRect r="924" b="9469"/>
              <a:stretch/>
            </p:blipFill>
            <p:spPr>
              <a:xfrm>
                <a:off x="0" y="1671885"/>
                <a:ext cx="9059485" cy="4627907"/>
              </a:xfrm>
              <a:prstGeom prst="rect">
                <a:avLst/>
              </a:prstGeom>
            </p:spPr>
          </p:pic>
          <p:pic>
            <p:nvPicPr>
              <p:cNvPr id="12" name="図 11">
                <a:extLst>
                  <a:ext uri="{FF2B5EF4-FFF2-40B4-BE49-F238E27FC236}">
                    <a16:creationId xmlns:a16="http://schemas.microsoft.com/office/drawing/2014/main" id="{D7C5B55E-B14B-4E00-9D90-A39C1795E249}"/>
                  </a:ext>
                </a:extLst>
              </p:cNvPr>
              <p:cNvPicPr>
                <a:picLocks noChangeAspect="1"/>
              </p:cNvPicPr>
              <p:nvPr/>
            </p:nvPicPr>
            <p:blipFill rotWithShape="1">
              <a:blip r:embed="rId3"/>
              <a:srcRect l="7881" t="91902" r="7703"/>
              <a:stretch/>
            </p:blipFill>
            <p:spPr>
              <a:xfrm>
                <a:off x="1360432" y="2142296"/>
                <a:ext cx="7719025" cy="413984"/>
              </a:xfrm>
              <a:prstGeom prst="rect">
                <a:avLst/>
              </a:prstGeom>
            </p:spPr>
          </p:pic>
          <p:grpSp>
            <p:nvGrpSpPr>
              <p:cNvPr id="13" name="グループ化 12">
                <a:extLst>
                  <a:ext uri="{FF2B5EF4-FFF2-40B4-BE49-F238E27FC236}">
                    <a16:creationId xmlns:a16="http://schemas.microsoft.com/office/drawing/2014/main" id="{56D9E266-AF1F-4B5E-87B3-29BB04EE660F}"/>
                  </a:ext>
                </a:extLst>
              </p:cNvPr>
              <p:cNvGrpSpPr/>
              <p:nvPr/>
            </p:nvGrpSpPr>
            <p:grpSpPr>
              <a:xfrm>
                <a:off x="5920293" y="4634482"/>
                <a:ext cx="2242357" cy="680764"/>
                <a:chOff x="-1239631" y="2686778"/>
                <a:chExt cx="2242357" cy="680764"/>
              </a:xfrm>
            </p:grpSpPr>
            <p:sp>
              <p:nvSpPr>
                <p:cNvPr id="15" name="テキスト ボックス 14">
                  <a:extLst>
                    <a:ext uri="{FF2B5EF4-FFF2-40B4-BE49-F238E27FC236}">
                      <a16:creationId xmlns:a16="http://schemas.microsoft.com/office/drawing/2014/main" id="{A6A778A1-02A0-48E4-80D7-907171B5682B}"/>
                    </a:ext>
                  </a:extLst>
                </p:cNvPr>
                <p:cNvSpPr txBox="1"/>
                <p:nvPr/>
              </p:nvSpPr>
              <p:spPr>
                <a:xfrm>
                  <a:off x="-666381" y="2686778"/>
                  <a:ext cx="1669107" cy="680764"/>
                </a:xfrm>
                <a:prstGeom prst="rect">
                  <a:avLst/>
                </a:prstGeom>
                <a:solidFill>
                  <a:schemeClr val="bg1"/>
                </a:solidFill>
              </p:spPr>
              <p:txBody>
                <a:bodyPr wrap="square" rtlCol="0">
                  <a:spAutoFit/>
                </a:bodyPr>
                <a:lstStyle/>
                <a:p>
                  <a:r>
                    <a:rPr kumimoji="1" lang="en-US" altLang="ja-JP" b="1" dirty="0"/>
                    <a:t>1941</a:t>
                  </a:r>
                  <a:r>
                    <a:rPr kumimoji="1" lang="ja-JP" altLang="en-US" b="1" dirty="0"/>
                    <a:t>年</a:t>
                  </a:r>
                  <a:endParaRPr kumimoji="1" lang="en-US" altLang="ja-JP" b="1" dirty="0"/>
                </a:p>
                <a:p>
                  <a:r>
                    <a:rPr kumimoji="1" lang="ja-JP" altLang="en-US" b="1" dirty="0"/>
                    <a:t>ベトナム侵攻</a:t>
                  </a:r>
                </a:p>
              </p:txBody>
            </p:sp>
            <p:sp>
              <p:nvSpPr>
                <p:cNvPr id="17" name="矢印: 右 16">
                  <a:extLst>
                    <a:ext uri="{FF2B5EF4-FFF2-40B4-BE49-F238E27FC236}">
                      <a16:creationId xmlns:a16="http://schemas.microsoft.com/office/drawing/2014/main" id="{3E9B8B7D-F36E-4D7F-8FB9-9E07C319ED0A}"/>
                    </a:ext>
                  </a:extLst>
                </p:cNvPr>
                <p:cNvSpPr/>
                <p:nvPr/>
              </p:nvSpPr>
              <p:spPr>
                <a:xfrm>
                  <a:off x="-1239631" y="2923824"/>
                  <a:ext cx="520261" cy="303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AD1A21F6-096F-4992-9442-6374EBFBEF02}"/>
                  </a:ext>
                </a:extLst>
              </p:cNvPr>
              <p:cNvSpPr txBox="1"/>
              <p:nvPr/>
            </p:nvSpPr>
            <p:spPr>
              <a:xfrm>
                <a:off x="84515" y="1569867"/>
                <a:ext cx="793510" cy="424349"/>
              </a:xfrm>
              <a:prstGeom prst="rect">
                <a:avLst/>
              </a:prstGeom>
              <a:noFill/>
            </p:spPr>
            <p:txBody>
              <a:bodyPr wrap="square" rtlCol="0">
                <a:spAutoFit/>
              </a:bodyPr>
              <a:lstStyle/>
              <a:p>
                <a:r>
                  <a:rPr kumimoji="1" lang="ja-JP" altLang="en-US" dirty="0"/>
                  <a:t>万</a:t>
                </a:r>
                <a:r>
                  <a:rPr kumimoji="1" lang="en-US" altLang="ja-JP" sz="2400" b="1" dirty="0"/>
                  <a:t>t</a:t>
                </a:r>
                <a:endParaRPr kumimoji="1" lang="ja-JP" altLang="en-US" b="1" dirty="0"/>
              </a:p>
            </p:txBody>
          </p:sp>
        </p:grpSp>
        <p:sp>
          <p:nvSpPr>
            <p:cNvPr id="20" name="テキスト ボックス 19">
              <a:extLst>
                <a:ext uri="{FF2B5EF4-FFF2-40B4-BE49-F238E27FC236}">
                  <a16:creationId xmlns:a16="http://schemas.microsoft.com/office/drawing/2014/main" id="{12F7739D-EAED-434E-811E-0908CC868310}"/>
                </a:ext>
              </a:extLst>
            </p:cNvPr>
            <p:cNvSpPr txBox="1"/>
            <p:nvPr/>
          </p:nvSpPr>
          <p:spPr>
            <a:xfrm>
              <a:off x="3830128" y="2793850"/>
              <a:ext cx="1825686" cy="923330"/>
            </a:xfrm>
            <a:prstGeom prst="rect">
              <a:avLst/>
            </a:prstGeom>
            <a:solidFill>
              <a:schemeClr val="bg1"/>
            </a:solidFill>
          </p:spPr>
          <p:txBody>
            <a:bodyPr wrap="square" rtlCol="0">
              <a:spAutoFit/>
            </a:bodyPr>
            <a:lstStyle/>
            <a:p>
              <a:r>
                <a:rPr kumimoji="1" lang="en-US" altLang="ja-JP" b="1" dirty="0"/>
                <a:t>1939</a:t>
              </a:r>
              <a:r>
                <a:rPr kumimoji="1" lang="ja-JP" altLang="en-US" b="1" dirty="0"/>
                <a:t>年</a:t>
              </a:r>
              <a:endParaRPr kumimoji="1" lang="en-US" altLang="ja-JP" b="1" dirty="0"/>
            </a:p>
            <a:p>
              <a:r>
                <a:rPr kumimoji="1" lang="ja-JP" altLang="en-US" b="1" dirty="0"/>
                <a:t>朝鮮大凶作</a:t>
              </a:r>
              <a:endParaRPr kumimoji="1" lang="en-US" altLang="ja-JP" b="1" dirty="0"/>
            </a:p>
            <a:p>
              <a:r>
                <a:rPr kumimoji="1" lang="en-US" altLang="ja-JP" b="1" dirty="0"/>
                <a:t>41</a:t>
              </a:r>
              <a:r>
                <a:rPr kumimoji="1" lang="ja-JP" altLang="en-US" b="1" dirty="0"/>
                <a:t>年日本大凶作</a:t>
              </a:r>
            </a:p>
          </p:txBody>
        </p:sp>
      </p:grpSp>
    </p:spTree>
    <p:extLst>
      <p:ext uri="{BB962C8B-B14F-4D97-AF65-F5344CB8AC3E}">
        <p14:creationId xmlns:p14="http://schemas.microsoft.com/office/powerpoint/2010/main" val="268416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A024F50-1D21-4BAE-987F-0786A0F8B342}"/>
              </a:ext>
            </a:extLst>
          </p:cNvPr>
          <p:cNvSpPr/>
          <p:nvPr/>
        </p:nvSpPr>
        <p:spPr>
          <a:xfrm>
            <a:off x="64400" y="464952"/>
            <a:ext cx="8055959" cy="369332"/>
          </a:xfrm>
          <a:prstGeom prst="rect">
            <a:avLst/>
          </a:prstGeom>
        </p:spPr>
        <p:txBody>
          <a:bodyPr wrap="square">
            <a:spAutoFit/>
          </a:bodyPr>
          <a:lstStyle/>
          <a:p>
            <a:r>
              <a:rPr lang="ja-JP" altLang="en-US" b="1" dirty="0"/>
              <a:t>　</a:t>
            </a:r>
            <a:r>
              <a:rPr lang="ja-JP" altLang="en-US" dirty="0"/>
              <a:t>　</a:t>
            </a:r>
            <a:endParaRPr lang="ja-JP" altLang="en-US" i="1" u="sng" dirty="0"/>
          </a:p>
        </p:txBody>
      </p:sp>
      <p:sp>
        <p:nvSpPr>
          <p:cNvPr id="16" name="テキスト ボックス 15">
            <a:extLst>
              <a:ext uri="{FF2B5EF4-FFF2-40B4-BE49-F238E27FC236}">
                <a16:creationId xmlns:a16="http://schemas.microsoft.com/office/drawing/2014/main" id="{884DC273-E67F-4EB9-9AFD-91B016A914B3}"/>
              </a:ext>
            </a:extLst>
          </p:cNvPr>
          <p:cNvSpPr txBox="1"/>
          <p:nvPr/>
        </p:nvSpPr>
        <p:spPr>
          <a:xfrm>
            <a:off x="8516083" y="71022"/>
            <a:ext cx="745724" cy="369332"/>
          </a:xfrm>
          <a:prstGeom prst="rect">
            <a:avLst/>
          </a:prstGeom>
          <a:noFill/>
        </p:spPr>
        <p:txBody>
          <a:bodyPr wrap="square" rtlCol="0">
            <a:spAutoFit/>
          </a:bodyPr>
          <a:lstStyle/>
          <a:p>
            <a:r>
              <a:rPr lang="en-US" altLang="ja-JP" dirty="0"/>
              <a:t>2/9</a:t>
            </a:r>
            <a:endParaRPr lang="ja-JP" altLang="en-US" dirty="0"/>
          </a:p>
        </p:txBody>
      </p:sp>
      <p:sp>
        <p:nvSpPr>
          <p:cNvPr id="21" name="角丸四角形 3">
            <a:extLst>
              <a:ext uri="{FF2B5EF4-FFF2-40B4-BE49-F238E27FC236}">
                <a16:creationId xmlns:a16="http://schemas.microsoft.com/office/drawing/2014/main" id="{89B303A6-C0B8-42DA-B0C1-23FDC0FB4A1E}"/>
              </a:ext>
            </a:extLst>
          </p:cNvPr>
          <p:cNvSpPr/>
          <p:nvPr/>
        </p:nvSpPr>
        <p:spPr>
          <a:xfrm>
            <a:off x="-158192" y="1318142"/>
            <a:ext cx="4762392" cy="8983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1600" dirty="0">
                <a:solidFill>
                  <a:schemeClr val="tx1"/>
                </a:solidFill>
              </a:rPr>
              <a:t>・</a:t>
            </a:r>
            <a:r>
              <a:rPr lang="en-US" altLang="ja-JP" sz="1600" dirty="0">
                <a:solidFill>
                  <a:schemeClr val="tx1"/>
                </a:solidFill>
                <a:latin typeface="Times New Roman" panose="02020603050405020304" pitchFamily="18" charset="0"/>
                <a:cs typeface="Times New Roman" panose="02020603050405020304" pitchFamily="18" charset="0"/>
              </a:rPr>
              <a:t>1945</a:t>
            </a:r>
            <a:r>
              <a:rPr lang="ja-JP" altLang="en-US" sz="1600" dirty="0">
                <a:solidFill>
                  <a:schemeClr val="tx1"/>
                </a:solidFill>
              </a:rPr>
              <a:t>年</a:t>
            </a:r>
            <a:r>
              <a:rPr lang="en-US" altLang="ja-JP" sz="1600" dirty="0">
                <a:solidFill>
                  <a:schemeClr val="tx1"/>
                </a:solidFill>
                <a:latin typeface="Times New Roman" panose="02020603050405020304" pitchFamily="18" charset="0"/>
                <a:cs typeface="Times New Roman" panose="02020603050405020304" pitchFamily="18" charset="0"/>
              </a:rPr>
              <a:t>3</a:t>
            </a:r>
            <a:r>
              <a:rPr lang="ja-JP" altLang="en-US" sz="1600" dirty="0">
                <a:solidFill>
                  <a:schemeClr val="tx1"/>
                </a:solidFill>
              </a:rPr>
              <a:t>月</a:t>
            </a:r>
            <a:r>
              <a:rPr lang="en-US" altLang="ja-JP" sz="1600" dirty="0">
                <a:solidFill>
                  <a:schemeClr val="tx1"/>
                </a:solidFill>
              </a:rPr>
              <a:t>~</a:t>
            </a:r>
            <a:r>
              <a:rPr lang="ja-JP" altLang="en-US" sz="1600" dirty="0">
                <a:solidFill>
                  <a:schemeClr val="tx1"/>
                </a:solidFill>
              </a:rPr>
              <a:t>　</a:t>
            </a:r>
            <a:r>
              <a:rPr lang="ja-JP" altLang="en-US" sz="1600" b="1" dirty="0">
                <a:solidFill>
                  <a:schemeClr val="tx1"/>
                </a:solidFill>
              </a:rPr>
              <a:t>飢餓作戦</a:t>
            </a:r>
            <a:r>
              <a:rPr lang="ja-JP" altLang="en-US" sz="1600" dirty="0">
                <a:solidFill>
                  <a:schemeClr val="tx1"/>
                </a:solidFill>
              </a:rPr>
              <a:t>　</a:t>
            </a:r>
            <a:endParaRPr lang="en-US" altLang="ja-JP" sz="1600" dirty="0">
              <a:solidFill>
                <a:schemeClr val="tx1"/>
              </a:solidFill>
            </a:endParaRPr>
          </a:p>
          <a:p>
            <a:r>
              <a:rPr lang="ja-JP" altLang="en-US" sz="1600" dirty="0">
                <a:solidFill>
                  <a:schemeClr val="tx1"/>
                </a:solidFill>
              </a:rPr>
              <a:t>　　　　　　　日本は連合国軍の妨害によって</a:t>
            </a:r>
            <a:endParaRPr lang="en-US" altLang="ja-JP" sz="1600" dirty="0">
              <a:solidFill>
                <a:schemeClr val="tx1"/>
              </a:solidFill>
            </a:endParaRPr>
          </a:p>
          <a:p>
            <a:r>
              <a:rPr lang="ja-JP" altLang="en-US" sz="1600" dirty="0">
                <a:solidFill>
                  <a:schemeClr val="tx1"/>
                </a:solidFill>
              </a:rPr>
              <a:t>　　　　　　　資源輸入を妨害される</a:t>
            </a:r>
            <a:endParaRPr lang="en-US" altLang="ja-JP" sz="1600" dirty="0">
              <a:solidFill>
                <a:schemeClr val="tx1"/>
              </a:solidFill>
            </a:endParaRPr>
          </a:p>
        </p:txBody>
      </p:sp>
      <p:sp>
        <p:nvSpPr>
          <p:cNvPr id="36" name="テキスト ボックス 35">
            <a:extLst>
              <a:ext uri="{FF2B5EF4-FFF2-40B4-BE49-F238E27FC236}">
                <a16:creationId xmlns:a16="http://schemas.microsoft.com/office/drawing/2014/main" id="{9851CD3B-E503-4E6C-8EFA-CBCF4B28FE78}"/>
              </a:ext>
            </a:extLst>
          </p:cNvPr>
          <p:cNvSpPr txBox="1"/>
          <p:nvPr/>
        </p:nvSpPr>
        <p:spPr>
          <a:xfrm>
            <a:off x="64400" y="4834076"/>
            <a:ext cx="8965225" cy="400110"/>
          </a:xfrm>
          <a:prstGeom prst="rect">
            <a:avLst/>
          </a:prstGeom>
          <a:solidFill>
            <a:srgbClr val="FFC000"/>
          </a:solidFill>
        </p:spPr>
        <p:txBody>
          <a:bodyPr wrap="square" rtlCol="0">
            <a:spAutoFit/>
          </a:bodyPr>
          <a:lstStyle/>
          <a:p>
            <a:r>
              <a:rPr lang="ja-JP" altLang="en-US" sz="2000" b="1" dirty="0"/>
              <a:t>戦況悪化だけでなく、</a:t>
            </a:r>
            <a:r>
              <a:rPr lang="en-US" altLang="ja-JP" sz="2000" b="1" dirty="0">
                <a:latin typeface="Times New Roman" panose="02020603050405020304" pitchFamily="18" charset="0"/>
                <a:cs typeface="Times New Roman" panose="02020603050405020304" pitchFamily="18" charset="0"/>
              </a:rPr>
              <a:t>1945</a:t>
            </a:r>
            <a:r>
              <a:rPr lang="ja-JP" altLang="en-US" sz="2000" b="1" dirty="0"/>
              <a:t>年の大冷夏が終戦に影響を与えた可能性を示唆</a:t>
            </a:r>
            <a:endParaRPr lang="en-US" altLang="ja-JP" sz="2000" b="1" dirty="0"/>
          </a:p>
        </p:txBody>
      </p:sp>
      <p:sp>
        <p:nvSpPr>
          <p:cNvPr id="5" name="正方形/長方形 4">
            <a:extLst>
              <a:ext uri="{FF2B5EF4-FFF2-40B4-BE49-F238E27FC236}">
                <a16:creationId xmlns:a16="http://schemas.microsoft.com/office/drawing/2014/main" id="{316E47EB-DA5A-4DF1-87C4-A970D672ECF1}"/>
              </a:ext>
            </a:extLst>
          </p:cNvPr>
          <p:cNvSpPr/>
          <p:nvPr/>
        </p:nvSpPr>
        <p:spPr>
          <a:xfrm>
            <a:off x="585901" y="2272582"/>
            <a:ext cx="3606168" cy="800219"/>
          </a:xfrm>
          <a:prstGeom prst="rect">
            <a:avLst/>
          </a:prstGeom>
        </p:spPr>
        <p:txBody>
          <a:bodyPr wrap="square">
            <a:spAutoFit/>
          </a:bodyPr>
          <a:lstStyle/>
          <a:p>
            <a:r>
              <a:rPr lang="en-US" altLang="ja-JP" sz="1400" u="sng" dirty="0"/>
              <a:t>※</a:t>
            </a:r>
            <a:r>
              <a:rPr lang="ja-JP" altLang="en-US" sz="1400" u="sng" dirty="0"/>
              <a:t>のちに昭和天皇は、</a:t>
            </a:r>
            <a:endParaRPr lang="en-US" altLang="ja-JP" sz="1400" u="sng" dirty="0"/>
          </a:p>
          <a:p>
            <a:r>
              <a:rPr lang="ja-JP" altLang="en-US" sz="1400" u="sng" dirty="0"/>
              <a:t>　ポツダム宣言受諾の動機の</a:t>
            </a:r>
            <a:endParaRPr lang="en-US" altLang="ja-JP" sz="1400" u="sng" dirty="0"/>
          </a:p>
          <a:p>
            <a:r>
              <a:rPr lang="ja-JP" altLang="en-US" sz="1400" u="sng" dirty="0"/>
              <a:t>　</a:t>
            </a:r>
            <a:r>
              <a:rPr lang="en-US" altLang="ja-JP" sz="1400" u="sng" dirty="0"/>
              <a:t>1</a:t>
            </a:r>
            <a:r>
              <a:rPr lang="ja-JP" altLang="en-US" sz="1400" u="sng" dirty="0"/>
              <a:t>つを、</a:t>
            </a:r>
            <a:r>
              <a:rPr lang="ja-JP" altLang="en-US" b="1" u="sng" dirty="0"/>
              <a:t>「食料不足</a:t>
            </a:r>
            <a:r>
              <a:rPr lang="ja-JP" altLang="en-US" sz="1400" u="sng" dirty="0"/>
              <a:t>」とあげている。</a:t>
            </a:r>
            <a:endParaRPr lang="en-US" altLang="ja-JP" sz="1400" u="sng" dirty="0"/>
          </a:p>
        </p:txBody>
      </p:sp>
      <p:grpSp>
        <p:nvGrpSpPr>
          <p:cNvPr id="13" name="グループ化 12">
            <a:extLst>
              <a:ext uri="{FF2B5EF4-FFF2-40B4-BE49-F238E27FC236}">
                <a16:creationId xmlns:a16="http://schemas.microsoft.com/office/drawing/2014/main" id="{6D51B410-1CBE-43B3-BB13-A7768A5B73C5}"/>
              </a:ext>
            </a:extLst>
          </p:cNvPr>
          <p:cNvGrpSpPr/>
          <p:nvPr/>
        </p:nvGrpSpPr>
        <p:grpSpPr>
          <a:xfrm>
            <a:off x="4969037" y="1286749"/>
            <a:ext cx="3913513" cy="3403158"/>
            <a:chOff x="5121970" y="866359"/>
            <a:chExt cx="3913513" cy="3403158"/>
          </a:xfrm>
        </p:grpSpPr>
        <p:pic>
          <p:nvPicPr>
            <p:cNvPr id="31" name="図 30">
              <a:extLst>
                <a:ext uri="{FF2B5EF4-FFF2-40B4-BE49-F238E27FC236}">
                  <a16:creationId xmlns:a16="http://schemas.microsoft.com/office/drawing/2014/main" id="{FBE61309-F45D-45CA-B148-476F1F0A2F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486" t="28857" r="34075" b="11174"/>
            <a:stretch/>
          </p:blipFill>
          <p:spPr>
            <a:xfrm>
              <a:off x="5426707" y="1274545"/>
              <a:ext cx="2391508" cy="2369998"/>
            </a:xfrm>
            <a:prstGeom prst="rect">
              <a:avLst/>
            </a:prstGeom>
          </p:spPr>
        </p:pic>
        <p:grpSp>
          <p:nvGrpSpPr>
            <p:cNvPr id="12" name="グループ化 11">
              <a:extLst>
                <a:ext uri="{FF2B5EF4-FFF2-40B4-BE49-F238E27FC236}">
                  <a16:creationId xmlns:a16="http://schemas.microsoft.com/office/drawing/2014/main" id="{F4C1053D-1DF7-4F5A-BE46-01502BDA5AE6}"/>
                </a:ext>
              </a:extLst>
            </p:cNvPr>
            <p:cNvGrpSpPr/>
            <p:nvPr/>
          </p:nvGrpSpPr>
          <p:grpSpPr>
            <a:xfrm>
              <a:off x="5121970" y="866359"/>
              <a:ext cx="3913513" cy="3403158"/>
              <a:chOff x="5082924" y="941422"/>
              <a:chExt cx="3913513" cy="3403158"/>
            </a:xfrm>
          </p:grpSpPr>
          <p:grpSp>
            <p:nvGrpSpPr>
              <p:cNvPr id="11" name="グループ化 10">
                <a:extLst>
                  <a:ext uri="{FF2B5EF4-FFF2-40B4-BE49-F238E27FC236}">
                    <a16:creationId xmlns:a16="http://schemas.microsoft.com/office/drawing/2014/main" id="{A6CA10F5-A164-4C09-A34D-C15AF1A604E6}"/>
                  </a:ext>
                </a:extLst>
              </p:cNvPr>
              <p:cNvGrpSpPr/>
              <p:nvPr/>
            </p:nvGrpSpPr>
            <p:grpSpPr>
              <a:xfrm>
                <a:off x="5082924" y="941422"/>
                <a:ext cx="3913513" cy="3403158"/>
                <a:chOff x="228588" y="905812"/>
                <a:chExt cx="3913513" cy="3403158"/>
              </a:xfrm>
            </p:grpSpPr>
            <p:sp>
              <p:nvSpPr>
                <p:cNvPr id="10" name="テキスト ボックス 9">
                  <a:extLst>
                    <a:ext uri="{FF2B5EF4-FFF2-40B4-BE49-F238E27FC236}">
                      <a16:creationId xmlns:a16="http://schemas.microsoft.com/office/drawing/2014/main" id="{716D68DA-1163-4415-AD1D-0782600AFD3B}"/>
                    </a:ext>
                  </a:extLst>
                </p:cNvPr>
                <p:cNvSpPr txBox="1"/>
                <p:nvPr/>
              </p:nvSpPr>
              <p:spPr>
                <a:xfrm>
                  <a:off x="228588" y="3662639"/>
                  <a:ext cx="3913513" cy="646331"/>
                </a:xfrm>
                <a:prstGeom prst="rect">
                  <a:avLst/>
                </a:prstGeom>
                <a:noFill/>
              </p:spPr>
              <p:txBody>
                <a:bodyPr wrap="square" rtlCol="0">
                  <a:spAutoFit/>
                </a:bodyPr>
                <a:lstStyle/>
                <a:p>
                  <a:r>
                    <a:rPr lang="ja-JP" altLang="en-US" b="1" dirty="0">
                      <a:solidFill>
                        <a:srgbClr val="FF0000"/>
                      </a:solidFill>
                    </a:rPr>
                    <a:t>オホーツク海高気圧が発達。冷夏に</a:t>
                  </a:r>
                  <a:endParaRPr lang="en-US" altLang="ja-JP" b="1" dirty="0">
                    <a:solidFill>
                      <a:srgbClr val="FF0000"/>
                    </a:solidFill>
                  </a:endParaRPr>
                </a:p>
                <a:p>
                  <a:r>
                    <a:rPr lang="ja-JP" altLang="en-US" b="1" dirty="0">
                      <a:solidFill>
                        <a:srgbClr val="FF0000"/>
                      </a:solidFill>
                    </a:rPr>
                    <a:t>→北日本の凶作（大冷害）</a:t>
                  </a:r>
                  <a:endParaRPr lang="en-US" altLang="ja-JP" b="1" dirty="0">
                    <a:solidFill>
                      <a:srgbClr val="FF0000"/>
                    </a:solidFill>
                  </a:endParaRPr>
                </a:p>
              </p:txBody>
            </p:sp>
            <p:pic>
              <p:nvPicPr>
                <p:cNvPr id="3" name="図 2">
                  <a:extLst>
                    <a:ext uri="{FF2B5EF4-FFF2-40B4-BE49-F238E27FC236}">
                      <a16:creationId xmlns:a16="http://schemas.microsoft.com/office/drawing/2014/main" id="{88C69606-9212-4B63-A1C3-7CAD0085CC3B}"/>
                    </a:ext>
                  </a:extLst>
                </p:cNvPr>
                <p:cNvPicPr>
                  <a:picLocks noChangeAspect="1"/>
                </p:cNvPicPr>
                <p:nvPr/>
              </p:nvPicPr>
              <p:blipFill rotWithShape="1">
                <a:blip r:embed="rId3"/>
                <a:srcRect l="56062" t="33584" r="42291" b="10728"/>
                <a:stretch/>
              </p:blipFill>
              <p:spPr>
                <a:xfrm>
                  <a:off x="3069851" y="1245894"/>
                  <a:ext cx="345534" cy="2463621"/>
                </a:xfrm>
                <a:prstGeom prst="rect">
                  <a:avLst/>
                </a:prstGeom>
              </p:spPr>
            </p:pic>
            <p:grpSp>
              <p:nvGrpSpPr>
                <p:cNvPr id="8" name="グループ化 7">
                  <a:extLst>
                    <a:ext uri="{FF2B5EF4-FFF2-40B4-BE49-F238E27FC236}">
                      <a16:creationId xmlns:a16="http://schemas.microsoft.com/office/drawing/2014/main" id="{54A2A9BB-774D-4131-823B-E987F5057A14}"/>
                    </a:ext>
                  </a:extLst>
                </p:cNvPr>
                <p:cNvGrpSpPr/>
                <p:nvPr/>
              </p:nvGrpSpPr>
              <p:grpSpPr>
                <a:xfrm>
                  <a:off x="1008664" y="2373962"/>
                  <a:ext cx="1101155" cy="964995"/>
                  <a:chOff x="2526897" y="2734019"/>
                  <a:chExt cx="778923" cy="682608"/>
                </a:xfrm>
              </p:grpSpPr>
              <p:sp>
                <p:nvSpPr>
                  <p:cNvPr id="22" name="フレーム 21">
                    <a:extLst>
                      <a:ext uri="{FF2B5EF4-FFF2-40B4-BE49-F238E27FC236}">
                        <a16:creationId xmlns:a16="http://schemas.microsoft.com/office/drawing/2014/main" id="{CE4E232E-D4C4-4392-BBFB-C141EBD430A2}"/>
                      </a:ext>
                    </a:extLst>
                  </p:cNvPr>
                  <p:cNvSpPr/>
                  <p:nvPr/>
                </p:nvSpPr>
                <p:spPr>
                  <a:xfrm>
                    <a:off x="2526897" y="2780791"/>
                    <a:ext cx="628209" cy="635836"/>
                  </a:xfrm>
                  <a:prstGeom prst="frame">
                    <a:avLst>
                      <a:gd name="adj1" fmla="val 68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楕円 27">
                    <a:extLst>
                      <a:ext uri="{FF2B5EF4-FFF2-40B4-BE49-F238E27FC236}">
                        <a16:creationId xmlns:a16="http://schemas.microsoft.com/office/drawing/2014/main" id="{044A86B4-7F4E-43B2-8D7E-9DF7C55A1484}"/>
                      </a:ext>
                    </a:extLst>
                  </p:cNvPr>
                  <p:cNvSpPr/>
                  <p:nvPr/>
                </p:nvSpPr>
                <p:spPr>
                  <a:xfrm>
                    <a:off x="2864659" y="2734019"/>
                    <a:ext cx="441161" cy="36933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H</a:t>
                    </a:r>
                    <a:endParaRPr kumimoji="1" lang="ja-JP" altLang="en-US" sz="2400" dirty="0">
                      <a:solidFill>
                        <a:schemeClr val="tx1"/>
                      </a:solidFill>
                    </a:endParaRPr>
                  </a:p>
                </p:txBody>
              </p:sp>
            </p:grpSp>
            <p:sp>
              <p:nvSpPr>
                <p:cNvPr id="9" name="テキスト ボックス 8">
                  <a:extLst>
                    <a:ext uri="{FF2B5EF4-FFF2-40B4-BE49-F238E27FC236}">
                      <a16:creationId xmlns:a16="http://schemas.microsoft.com/office/drawing/2014/main" id="{29B76760-52D6-48DB-958C-C10631089464}"/>
                    </a:ext>
                  </a:extLst>
                </p:cNvPr>
                <p:cNvSpPr txBox="1"/>
                <p:nvPr/>
              </p:nvSpPr>
              <p:spPr>
                <a:xfrm>
                  <a:off x="680682" y="905812"/>
                  <a:ext cx="3205264"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1945</a:t>
                  </a:r>
                  <a:r>
                    <a:rPr kumimoji="1" lang="ja-JP" altLang="en-US" dirty="0"/>
                    <a:t>年</a:t>
                  </a:r>
                  <a:r>
                    <a:rPr kumimoji="1" lang="en-US" altLang="ja-JP" dirty="0">
                      <a:latin typeface="Times New Roman" panose="02020603050405020304" pitchFamily="18" charset="0"/>
                      <a:cs typeface="Times New Roman" panose="02020603050405020304" pitchFamily="18" charset="0"/>
                    </a:rPr>
                    <a:t>7</a:t>
                  </a:r>
                  <a:r>
                    <a:rPr kumimoji="1" lang="ja-JP" altLang="en-US" dirty="0"/>
                    <a:t>月（</a:t>
                  </a:r>
                  <a:r>
                    <a:rPr kumimoji="1" lang="en-US" altLang="ja-JP" dirty="0">
                      <a:latin typeface="Times New Roman" panose="02020603050405020304" pitchFamily="18" charset="0"/>
                      <a:cs typeface="Times New Roman" panose="02020603050405020304" pitchFamily="18" charset="0"/>
                    </a:rPr>
                    <a:t>1000hPa</a:t>
                  </a:r>
                  <a:r>
                    <a:rPr kumimoji="1" lang="ja-JP" altLang="en-US" dirty="0"/>
                    <a:t>気温）</a:t>
                  </a:r>
                </a:p>
              </p:txBody>
            </p:sp>
          </p:grpSp>
          <p:sp>
            <p:nvSpPr>
              <p:cNvPr id="35" name="矢印: 下 34">
                <a:extLst>
                  <a:ext uri="{FF2B5EF4-FFF2-40B4-BE49-F238E27FC236}">
                    <a16:creationId xmlns:a16="http://schemas.microsoft.com/office/drawing/2014/main" id="{A75366A2-8889-42D0-9B01-123C392D2522}"/>
                  </a:ext>
                </a:extLst>
              </p:cNvPr>
              <p:cNvSpPr/>
              <p:nvPr/>
            </p:nvSpPr>
            <p:spPr>
              <a:xfrm rot="3342887">
                <a:off x="6517144" y="2622692"/>
                <a:ext cx="449356" cy="89765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やませ</a:t>
                </a:r>
              </a:p>
            </p:txBody>
          </p:sp>
        </p:grpSp>
      </p:grpSp>
      <p:grpSp>
        <p:nvGrpSpPr>
          <p:cNvPr id="15" name="グループ化 14">
            <a:extLst>
              <a:ext uri="{FF2B5EF4-FFF2-40B4-BE49-F238E27FC236}">
                <a16:creationId xmlns:a16="http://schemas.microsoft.com/office/drawing/2014/main" id="{CBE8F63B-4853-475A-9463-ED6BCA09AC66}"/>
              </a:ext>
            </a:extLst>
          </p:cNvPr>
          <p:cNvGrpSpPr/>
          <p:nvPr/>
        </p:nvGrpSpPr>
        <p:grpSpPr>
          <a:xfrm>
            <a:off x="100003" y="5359355"/>
            <a:ext cx="7178533" cy="758833"/>
            <a:chOff x="2545807" y="5779424"/>
            <a:chExt cx="7178533" cy="758833"/>
          </a:xfrm>
        </p:grpSpPr>
        <p:sp>
          <p:nvSpPr>
            <p:cNvPr id="2" name="四角形: 角を丸くする 1">
              <a:extLst>
                <a:ext uri="{FF2B5EF4-FFF2-40B4-BE49-F238E27FC236}">
                  <a16:creationId xmlns:a16="http://schemas.microsoft.com/office/drawing/2014/main" id="{46BDB9A0-C9D7-4246-BF65-9BC26BDBA301}"/>
                </a:ext>
              </a:extLst>
            </p:cNvPr>
            <p:cNvSpPr/>
            <p:nvPr/>
          </p:nvSpPr>
          <p:spPr>
            <a:xfrm>
              <a:off x="2545807" y="5798424"/>
              <a:ext cx="2005470" cy="7398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Times New Roman" panose="02020603050405020304" pitchFamily="18" charset="0"/>
                  <a:cs typeface="Times New Roman" panose="02020603050405020304" pitchFamily="18" charset="0"/>
                </a:rPr>
                <a:t>1945</a:t>
              </a:r>
              <a:r>
                <a:rPr kumimoji="1" lang="ja-JP" altLang="en-US" b="1" dirty="0"/>
                <a:t>年　大冷夏</a:t>
              </a:r>
              <a:endParaRPr kumimoji="1" lang="en-US" altLang="ja-JP" b="1" dirty="0"/>
            </a:p>
          </p:txBody>
        </p:sp>
        <p:sp>
          <p:nvSpPr>
            <p:cNvPr id="19" name="四角形: 角を丸くする 18">
              <a:extLst>
                <a:ext uri="{FF2B5EF4-FFF2-40B4-BE49-F238E27FC236}">
                  <a16:creationId xmlns:a16="http://schemas.microsoft.com/office/drawing/2014/main" id="{6938F924-C4A6-4DDA-BF5C-6BD017703C2C}"/>
                </a:ext>
              </a:extLst>
            </p:cNvPr>
            <p:cNvSpPr/>
            <p:nvPr/>
          </p:nvSpPr>
          <p:spPr>
            <a:xfrm>
              <a:off x="5040716" y="5779424"/>
              <a:ext cx="2081737" cy="7398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Times New Roman" panose="02020603050405020304" pitchFamily="18" charset="0"/>
                  <a:cs typeface="Times New Roman" panose="02020603050405020304" pitchFamily="18" charset="0"/>
                </a:rPr>
                <a:t>1945</a:t>
              </a:r>
              <a:r>
                <a:rPr kumimoji="1" lang="ja-JP" altLang="en-US" b="1" dirty="0"/>
                <a:t>年　</a:t>
              </a:r>
              <a:endParaRPr kumimoji="1" lang="en-US" altLang="ja-JP" b="1" dirty="0"/>
            </a:p>
            <a:p>
              <a:pPr algn="ctr"/>
              <a:r>
                <a:rPr kumimoji="1" lang="ja-JP" altLang="en-US" b="1" dirty="0"/>
                <a:t>大凶作の見込み</a:t>
              </a:r>
              <a:endParaRPr kumimoji="1" lang="en-US" altLang="ja-JP" b="1" dirty="0"/>
            </a:p>
          </p:txBody>
        </p:sp>
        <p:sp>
          <p:nvSpPr>
            <p:cNvPr id="20" name="四角形: 角を丸くする 19">
              <a:extLst>
                <a:ext uri="{FF2B5EF4-FFF2-40B4-BE49-F238E27FC236}">
                  <a16:creationId xmlns:a16="http://schemas.microsoft.com/office/drawing/2014/main" id="{6B75ECCC-9AA4-4B4C-BBB8-9D527CD6D6DA}"/>
                </a:ext>
              </a:extLst>
            </p:cNvPr>
            <p:cNvSpPr/>
            <p:nvPr/>
          </p:nvSpPr>
          <p:spPr>
            <a:xfrm>
              <a:off x="7611892" y="5779424"/>
              <a:ext cx="2112448" cy="7398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Times New Roman" panose="02020603050405020304" pitchFamily="18" charset="0"/>
                  <a:cs typeface="Times New Roman" panose="02020603050405020304" pitchFamily="18" charset="0"/>
                </a:rPr>
                <a:t>1945</a:t>
              </a:r>
              <a:r>
                <a:rPr kumimoji="1" lang="ja-JP" altLang="en-US" b="1" dirty="0"/>
                <a:t>年　終戦</a:t>
              </a:r>
              <a:endParaRPr kumimoji="1" lang="en-US" altLang="ja-JP" b="1" dirty="0"/>
            </a:p>
          </p:txBody>
        </p:sp>
        <p:sp>
          <p:nvSpPr>
            <p:cNvPr id="6" name="矢印: 右 5">
              <a:extLst>
                <a:ext uri="{FF2B5EF4-FFF2-40B4-BE49-F238E27FC236}">
                  <a16:creationId xmlns:a16="http://schemas.microsoft.com/office/drawing/2014/main" id="{172C0F5B-0338-4C9B-802F-DA4EBEE7543C}"/>
                </a:ext>
              </a:extLst>
            </p:cNvPr>
            <p:cNvSpPr/>
            <p:nvPr/>
          </p:nvSpPr>
          <p:spPr>
            <a:xfrm>
              <a:off x="4657060" y="5854565"/>
              <a:ext cx="313441" cy="540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06A78FD2-78FD-45F8-BEC6-B6EE9F0A8025}"/>
                </a:ext>
              </a:extLst>
            </p:cNvPr>
            <p:cNvSpPr/>
            <p:nvPr/>
          </p:nvSpPr>
          <p:spPr>
            <a:xfrm>
              <a:off x="7220816" y="5870410"/>
              <a:ext cx="320862" cy="540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36077D1C-FA5F-40A8-9955-C94B97F9D0DD}"/>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先行研究①</a:t>
            </a:r>
          </a:p>
        </p:txBody>
      </p:sp>
      <p:sp>
        <p:nvSpPr>
          <p:cNvPr id="29" name="正方形/長方形 28">
            <a:extLst>
              <a:ext uri="{FF2B5EF4-FFF2-40B4-BE49-F238E27FC236}">
                <a16:creationId xmlns:a16="http://schemas.microsoft.com/office/drawing/2014/main" id="{E87171B6-2489-4621-A437-F8DCE6022A8C}"/>
              </a:ext>
            </a:extLst>
          </p:cNvPr>
          <p:cNvSpPr/>
          <p:nvPr/>
        </p:nvSpPr>
        <p:spPr>
          <a:xfrm>
            <a:off x="73350" y="850113"/>
            <a:ext cx="8714928" cy="369332"/>
          </a:xfrm>
          <a:prstGeom prst="rect">
            <a:avLst/>
          </a:prstGeom>
        </p:spPr>
        <p:txBody>
          <a:bodyPr wrap="square">
            <a:spAutoFit/>
          </a:bodyPr>
          <a:lstStyle/>
          <a:p>
            <a:r>
              <a:rPr lang="ja-JP" altLang="en-US" b="1" dirty="0"/>
              <a:t>　　</a:t>
            </a:r>
            <a:r>
              <a:rPr lang="ja-JP" altLang="en-US" i="1" dirty="0"/>
              <a:t>山内大輝</a:t>
            </a:r>
            <a:r>
              <a:rPr lang="ja-JP" altLang="en-US" i="1" dirty="0">
                <a:latin typeface="Times New Roman" panose="02020603050405020304" pitchFamily="18" charset="0"/>
                <a:cs typeface="Times New Roman" panose="02020603050405020304" pitchFamily="18" charset="0"/>
              </a:rPr>
              <a:t> </a:t>
            </a:r>
            <a:r>
              <a:rPr lang="en-US" altLang="ja-JP" i="1" dirty="0">
                <a:latin typeface="Times New Roman" panose="02020603050405020304" pitchFamily="18" charset="0"/>
                <a:cs typeface="Times New Roman" panose="02020603050405020304" pitchFamily="18" charset="0"/>
              </a:rPr>
              <a:t>2016</a:t>
            </a:r>
            <a:r>
              <a:rPr lang="ja-JP" altLang="en-US" i="1" dirty="0"/>
              <a:t>年　終戦を促した異常気象　～昭和</a:t>
            </a:r>
            <a:r>
              <a:rPr lang="en-US" altLang="ja-JP" i="1" dirty="0">
                <a:latin typeface="Times New Roman" panose="02020603050405020304" pitchFamily="18" charset="0"/>
                <a:cs typeface="Times New Roman" panose="02020603050405020304" pitchFamily="18" charset="0"/>
              </a:rPr>
              <a:t>20</a:t>
            </a:r>
            <a:r>
              <a:rPr lang="ja-JP" altLang="en-US" i="1" dirty="0"/>
              <a:t>年大豪雪と大冷夏～</a:t>
            </a:r>
          </a:p>
        </p:txBody>
      </p:sp>
      <p:sp>
        <p:nvSpPr>
          <p:cNvPr id="17" name="楕円 16">
            <a:extLst>
              <a:ext uri="{FF2B5EF4-FFF2-40B4-BE49-F238E27FC236}">
                <a16:creationId xmlns:a16="http://schemas.microsoft.com/office/drawing/2014/main" id="{C9F67B95-7614-43DC-B6CC-C833BB359DFA}"/>
              </a:ext>
            </a:extLst>
          </p:cNvPr>
          <p:cNvSpPr/>
          <p:nvPr/>
        </p:nvSpPr>
        <p:spPr>
          <a:xfrm>
            <a:off x="7418964" y="5470579"/>
            <a:ext cx="1620518" cy="1040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事例に</a:t>
            </a:r>
            <a:endParaRPr kumimoji="1" lang="en-US" altLang="ja-JP" b="1" dirty="0"/>
          </a:p>
          <a:p>
            <a:pPr algn="ctr"/>
            <a:r>
              <a:rPr kumimoji="1" lang="ja-JP" altLang="en-US" b="1" dirty="0"/>
              <a:t>注目している</a:t>
            </a:r>
          </a:p>
        </p:txBody>
      </p:sp>
      <p:grpSp>
        <p:nvGrpSpPr>
          <p:cNvPr id="7" name="グループ化 6">
            <a:extLst>
              <a:ext uri="{FF2B5EF4-FFF2-40B4-BE49-F238E27FC236}">
                <a16:creationId xmlns:a16="http://schemas.microsoft.com/office/drawing/2014/main" id="{DA925C2A-6D34-41A9-B33D-984BAFC40721}"/>
              </a:ext>
            </a:extLst>
          </p:cNvPr>
          <p:cNvGrpSpPr/>
          <p:nvPr/>
        </p:nvGrpSpPr>
        <p:grpSpPr>
          <a:xfrm>
            <a:off x="89387" y="6188702"/>
            <a:ext cx="7189148" cy="664333"/>
            <a:chOff x="89387" y="5935218"/>
            <a:chExt cx="7189148" cy="785462"/>
          </a:xfrm>
        </p:grpSpPr>
        <p:grpSp>
          <p:nvGrpSpPr>
            <p:cNvPr id="32" name="グループ化 31">
              <a:extLst>
                <a:ext uri="{FF2B5EF4-FFF2-40B4-BE49-F238E27FC236}">
                  <a16:creationId xmlns:a16="http://schemas.microsoft.com/office/drawing/2014/main" id="{A0A918C3-586C-4932-ADE4-00E0EE57B7A7}"/>
                </a:ext>
              </a:extLst>
            </p:cNvPr>
            <p:cNvGrpSpPr/>
            <p:nvPr/>
          </p:nvGrpSpPr>
          <p:grpSpPr>
            <a:xfrm>
              <a:off x="2613478" y="5935218"/>
              <a:ext cx="4665057" cy="750690"/>
              <a:chOff x="2330982" y="3646871"/>
              <a:chExt cx="4665057" cy="750690"/>
            </a:xfrm>
          </p:grpSpPr>
          <p:sp>
            <p:nvSpPr>
              <p:cNvPr id="33" name="四角形: 角を丸くする 32">
                <a:extLst>
                  <a:ext uri="{FF2B5EF4-FFF2-40B4-BE49-F238E27FC236}">
                    <a16:creationId xmlns:a16="http://schemas.microsoft.com/office/drawing/2014/main" id="{AF66766C-C269-48F4-90EA-2DFFA5C37344}"/>
                  </a:ext>
                </a:extLst>
              </p:cNvPr>
              <p:cNvSpPr/>
              <p:nvPr/>
            </p:nvSpPr>
            <p:spPr>
              <a:xfrm>
                <a:off x="2330982" y="3657728"/>
                <a:ext cx="2078416"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凶作</a:t>
                </a:r>
                <a:endParaRPr kumimoji="1" lang="en-US" altLang="ja-JP" sz="2800" b="1" dirty="0"/>
              </a:p>
            </p:txBody>
          </p:sp>
          <p:sp>
            <p:nvSpPr>
              <p:cNvPr id="34" name="四角形: 角を丸くする 33">
                <a:extLst>
                  <a:ext uri="{FF2B5EF4-FFF2-40B4-BE49-F238E27FC236}">
                    <a16:creationId xmlns:a16="http://schemas.microsoft.com/office/drawing/2014/main" id="{8340DACD-82D3-40C5-80D4-270A8BE57977}"/>
                  </a:ext>
                </a:extLst>
              </p:cNvPr>
              <p:cNvSpPr/>
              <p:nvPr/>
            </p:nvSpPr>
            <p:spPr>
              <a:xfrm>
                <a:off x="4928019" y="3646871"/>
                <a:ext cx="2068020"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歴史</a:t>
                </a:r>
                <a:endParaRPr kumimoji="1" lang="en-US" altLang="ja-JP" sz="2800" b="1" dirty="0"/>
              </a:p>
            </p:txBody>
          </p:sp>
          <p:sp>
            <p:nvSpPr>
              <p:cNvPr id="37" name="矢印: 右 36">
                <a:extLst>
                  <a:ext uri="{FF2B5EF4-FFF2-40B4-BE49-F238E27FC236}">
                    <a16:creationId xmlns:a16="http://schemas.microsoft.com/office/drawing/2014/main" id="{C5B49A5B-A601-4035-9C97-DAE3944D575B}"/>
                  </a:ext>
                </a:extLst>
              </p:cNvPr>
              <p:cNvSpPr/>
              <p:nvPr/>
            </p:nvSpPr>
            <p:spPr>
              <a:xfrm>
                <a:off x="4511988" y="3727666"/>
                <a:ext cx="313441" cy="54032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四角形: 角を丸くする 37">
              <a:extLst>
                <a:ext uri="{FF2B5EF4-FFF2-40B4-BE49-F238E27FC236}">
                  <a16:creationId xmlns:a16="http://schemas.microsoft.com/office/drawing/2014/main" id="{0B23EAC4-2FA6-48F7-9523-E280A49EEE4C}"/>
                </a:ext>
              </a:extLst>
            </p:cNvPr>
            <p:cNvSpPr/>
            <p:nvPr/>
          </p:nvSpPr>
          <p:spPr>
            <a:xfrm>
              <a:off x="89387" y="5980847"/>
              <a:ext cx="2005470"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気象</a:t>
              </a:r>
              <a:endParaRPr kumimoji="1" lang="en-US" altLang="ja-JP" sz="2800" b="1" dirty="0"/>
            </a:p>
          </p:txBody>
        </p:sp>
        <p:sp>
          <p:nvSpPr>
            <p:cNvPr id="39" name="矢印: 右 38">
              <a:extLst>
                <a:ext uri="{FF2B5EF4-FFF2-40B4-BE49-F238E27FC236}">
                  <a16:creationId xmlns:a16="http://schemas.microsoft.com/office/drawing/2014/main" id="{1BF05B4F-EE92-41F8-A1C8-BE5F2CDE9BBB}"/>
                </a:ext>
              </a:extLst>
            </p:cNvPr>
            <p:cNvSpPr/>
            <p:nvPr/>
          </p:nvSpPr>
          <p:spPr>
            <a:xfrm>
              <a:off x="2180941" y="6034971"/>
              <a:ext cx="313441" cy="54032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29E42C9F-C1DE-400F-8B19-DB13710AB295}"/>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1/16</a:t>
            </a:r>
            <a:endParaRPr lang="ja-JP" altLang="en-US" dirty="0">
              <a:solidFill>
                <a:schemeClr val="bg1"/>
              </a:solidFill>
              <a:latin typeface="Times New Roman" panose="02020603050405020304" pitchFamily="18" charset="0"/>
              <a:cs typeface="Times New Roman" panose="02020603050405020304" pitchFamily="18" charset="0"/>
            </a:endParaRPr>
          </a:p>
        </p:txBody>
      </p:sp>
      <p:sp>
        <p:nvSpPr>
          <p:cNvPr id="41" name="正方形/長方形 40">
            <a:extLst>
              <a:ext uri="{FF2B5EF4-FFF2-40B4-BE49-F238E27FC236}">
                <a16:creationId xmlns:a16="http://schemas.microsoft.com/office/drawing/2014/main" id="{96162F83-9876-4F2A-B204-CC6EFD766725}"/>
              </a:ext>
            </a:extLst>
          </p:cNvPr>
          <p:cNvSpPr/>
          <p:nvPr/>
        </p:nvSpPr>
        <p:spPr>
          <a:xfrm>
            <a:off x="64400" y="455498"/>
            <a:ext cx="9079600" cy="369332"/>
          </a:xfrm>
          <a:prstGeom prst="rect">
            <a:avLst/>
          </a:prstGeom>
        </p:spPr>
        <p:txBody>
          <a:bodyPr wrap="square">
            <a:spAutoFit/>
          </a:bodyPr>
          <a:lstStyle/>
          <a:p>
            <a:r>
              <a:rPr lang="ja-JP" altLang="en-US" b="1" u="sng" dirty="0"/>
              <a:t>〇気象は、人々の生活や歴史・社会に大きな影響を与えてきた</a:t>
            </a:r>
          </a:p>
        </p:txBody>
      </p:sp>
      <p:grpSp>
        <p:nvGrpSpPr>
          <p:cNvPr id="43" name="グループ化 42">
            <a:extLst>
              <a:ext uri="{FF2B5EF4-FFF2-40B4-BE49-F238E27FC236}">
                <a16:creationId xmlns:a16="http://schemas.microsoft.com/office/drawing/2014/main" id="{696A4FC0-CD1D-45A6-8552-CD04FF6B611E}"/>
              </a:ext>
            </a:extLst>
          </p:cNvPr>
          <p:cNvGrpSpPr/>
          <p:nvPr/>
        </p:nvGrpSpPr>
        <p:grpSpPr>
          <a:xfrm>
            <a:off x="547633" y="3093304"/>
            <a:ext cx="2942054" cy="1653386"/>
            <a:chOff x="5150303" y="1788570"/>
            <a:chExt cx="3237405" cy="2006620"/>
          </a:xfrm>
        </p:grpSpPr>
        <p:pic>
          <p:nvPicPr>
            <p:cNvPr id="26" name="図 25">
              <a:extLst>
                <a:ext uri="{FF2B5EF4-FFF2-40B4-BE49-F238E27FC236}">
                  <a16:creationId xmlns:a16="http://schemas.microsoft.com/office/drawing/2014/main" id="{103C3735-A6A2-46A1-899F-1A73CE7ECCDE}"/>
                </a:ext>
              </a:extLst>
            </p:cNvPr>
            <p:cNvPicPr>
              <a:picLocks noChangeAspect="1"/>
            </p:cNvPicPr>
            <p:nvPr/>
          </p:nvPicPr>
          <p:blipFill rotWithShape="1">
            <a:blip r:embed="rId4"/>
            <a:srcRect l="33223" t="3160" r="26564" b="1"/>
            <a:stretch/>
          </p:blipFill>
          <p:spPr>
            <a:xfrm>
              <a:off x="5782810" y="1788570"/>
              <a:ext cx="2604898" cy="2006620"/>
            </a:xfrm>
            <a:prstGeom prst="rect">
              <a:avLst/>
            </a:prstGeom>
          </p:spPr>
        </p:pic>
        <p:pic>
          <p:nvPicPr>
            <p:cNvPr id="42" name="図 41">
              <a:extLst>
                <a:ext uri="{FF2B5EF4-FFF2-40B4-BE49-F238E27FC236}">
                  <a16:creationId xmlns:a16="http://schemas.microsoft.com/office/drawing/2014/main" id="{8A8689B4-4145-4F61-8508-56C4611B273D}"/>
                </a:ext>
              </a:extLst>
            </p:cNvPr>
            <p:cNvPicPr>
              <a:picLocks noChangeAspect="1"/>
            </p:cNvPicPr>
            <p:nvPr/>
          </p:nvPicPr>
          <p:blipFill rotWithShape="1">
            <a:blip r:embed="rId4"/>
            <a:srcRect l="1" t="10222" r="90443"/>
            <a:stretch/>
          </p:blipFill>
          <p:spPr>
            <a:xfrm>
              <a:off x="5150303" y="1939663"/>
              <a:ext cx="619043" cy="1824856"/>
            </a:xfrm>
            <a:prstGeom prst="rect">
              <a:avLst/>
            </a:prstGeom>
          </p:spPr>
        </p:pic>
      </p:grpSp>
      <p:sp>
        <p:nvSpPr>
          <p:cNvPr id="44" name="矢印: 右 43">
            <a:extLst>
              <a:ext uri="{FF2B5EF4-FFF2-40B4-BE49-F238E27FC236}">
                <a16:creationId xmlns:a16="http://schemas.microsoft.com/office/drawing/2014/main" id="{649DEF59-E647-4EFB-BC91-C3072FDDF02C}"/>
              </a:ext>
            </a:extLst>
          </p:cNvPr>
          <p:cNvSpPr/>
          <p:nvPr/>
        </p:nvSpPr>
        <p:spPr>
          <a:xfrm>
            <a:off x="4470840" y="1566821"/>
            <a:ext cx="556756" cy="514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矢印: 右 44">
            <a:extLst>
              <a:ext uri="{FF2B5EF4-FFF2-40B4-BE49-F238E27FC236}">
                <a16:creationId xmlns:a16="http://schemas.microsoft.com/office/drawing/2014/main" id="{54ADD4B1-53DA-48FF-A596-F533A8F0BB1C}"/>
              </a:ext>
            </a:extLst>
          </p:cNvPr>
          <p:cNvSpPr/>
          <p:nvPr/>
        </p:nvSpPr>
        <p:spPr>
          <a:xfrm rot="10800000">
            <a:off x="4413516" y="2697196"/>
            <a:ext cx="556756" cy="514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3400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7683" y="4006970"/>
            <a:ext cx="8506297" cy="4209548"/>
          </a:xfrm>
        </p:spPr>
        <p:txBody>
          <a:bodyPr>
            <a:normAutofit/>
          </a:bodyPr>
          <a:lstStyle/>
          <a:p>
            <a:r>
              <a:rPr lang="ja-JP" altLang="en-US" sz="1800" b="1" dirty="0">
                <a:solidFill>
                  <a:srgbClr val="FF0000"/>
                </a:solidFill>
              </a:rPr>
              <a:t>「</a:t>
            </a:r>
            <a:r>
              <a:rPr lang="ja-JP" altLang="en-US" sz="1800" b="1" dirty="0">
                <a:solidFill>
                  <a:srgbClr val="FF0000"/>
                </a:solidFill>
                <a:highlight>
                  <a:srgbClr val="FFFF00"/>
                </a:highlight>
              </a:rPr>
              <a:t>未曽有の食糧難に陥り時期的に部分的に飢饉が招来すべし</a:t>
            </a:r>
            <a:r>
              <a:rPr lang="ja-JP" altLang="en-US" sz="1800" b="1" dirty="0">
                <a:solidFill>
                  <a:srgbClr val="FF0000"/>
                </a:solidFill>
              </a:rPr>
              <a:t>。</a:t>
            </a:r>
            <a:endParaRPr lang="en-US" altLang="ja-JP" sz="1800" b="1" dirty="0">
              <a:solidFill>
                <a:srgbClr val="FF0000"/>
              </a:solidFill>
            </a:endParaRPr>
          </a:p>
          <a:p>
            <a:pPr marL="0" indent="0">
              <a:buNone/>
            </a:pPr>
            <a:r>
              <a:rPr lang="ja-JP" altLang="en-US" sz="1800" b="1" dirty="0">
                <a:solidFill>
                  <a:srgbClr val="FF0000"/>
                </a:solidFill>
              </a:rPr>
              <a:t>　   </a:t>
            </a:r>
            <a:r>
              <a:rPr lang="ja-JP" altLang="en-US" sz="1800" dirty="0"/>
              <a:t>隘路は戦意昂揚の不十分在り</a:t>
            </a:r>
            <a:r>
              <a:rPr lang="ja-JP" altLang="en-US" sz="1800" b="1" dirty="0">
                <a:solidFill>
                  <a:srgbClr val="FF0000"/>
                </a:solidFill>
              </a:rPr>
              <a:t>」</a:t>
            </a:r>
            <a:endParaRPr lang="en-US" altLang="ja-JP" sz="1800" b="1" dirty="0">
              <a:solidFill>
                <a:srgbClr val="FF0000"/>
              </a:solidFill>
            </a:endParaRPr>
          </a:p>
          <a:p>
            <a:r>
              <a:rPr lang="ja-JP" altLang="en-US" sz="1800" dirty="0"/>
              <a:t>「昭和</a:t>
            </a:r>
            <a:r>
              <a:rPr lang="en-US" altLang="ja-JP" sz="1800" dirty="0"/>
              <a:t>21</a:t>
            </a:r>
            <a:r>
              <a:rPr lang="ja-JP" altLang="en-US" sz="1800" dirty="0"/>
              <a:t>年度を迎えるにあたって、</a:t>
            </a:r>
            <a:endParaRPr lang="en-US" altLang="ja-JP" sz="1800" dirty="0"/>
          </a:p>
          <a:p>
            <a:pPr marL="0" indent="0">
              <a:buNone/>
            </a:pPr>
            <a:r>
              <a:rPr lang="en-US" altLang="ja-JP" sz="1800" dirty="0"/>
              <a:t>   </a:t>
            </a:r>
            <a:r>
              <a:rPr lang="ja-JP" altLang="en-US" sz="1800" dirty="0"/>
              <a:t>　</a:t>
            </a:r>
            <a:r>
              <a:rPr lang="en-US" altLang="ja-JP" sz="1800" dirty="0"/>
              <a:t>―</a:t>
            </a:r>
            <a:r>
              <a:rPr lang="ja-JP" altLang="en-US" sz="1800" dirty="0"/>
              <a:t> </a:t>
            </a:r>
            <a:r>
              <a:rPr lang="ja-JP" altLang="en-US" sz="1800" dirty="0">
                <a:highlight>
                  <a:srgbClr val="FFFF00"/>
                </a:highlight>
              </a:rPr>
              <a:t>天候極めて不良 東北岩手県に霜あり、稲ヒエも２分の１全滅</a:t>
            </a:r>
            <a:r>
              <a:rPr lang="ja-JP" altLang="en-US" sz="1800" dirty="0"/>
              <a:t>、</a:t>
            </a:r>
            <a:endParaRPr lang="en-US" altLang="ja-JP" sz="1800" dirty="0"/>
          </a:p>
          <a:p>
            <a:pPr marL="0" indent="0">
              <a:buNone/>
            </a:pPr>
            <a:r>
              <a:rPr lang="ja-JP" altLang="en-US" sz="1800" dirty="0"/>
              <a:t>　　野草も枯れたり」「</a:t>
            </a:r>
            <a:r>
              <a:rPr lang="ja-JP" altLang="en-US" sz="1800" dirty="0">
                <a:highlight>
                  <a:srgbClr val="FFFF00"/>
                </a:highlight>
              </a:rPr>
              <a:t>青森の上北、下北両郡も同様の模様</a:t>
            </a:r>
            <a:r>
              <a:rPr lang="ja-JP" altLang="en-US" sz="1800" dirty="0"/>
              <a:t>」</a:t>
            </a:r>
            <a:endParaRPr lang="en-US" altLang="ja-JP" sz="1800" dirty="0"/>
          </a:p>
          <a:p>
            <a:pPr marL="0" indent="0">
              <a:buNone/>
            </a:pPr>
            <a:r>
              <a:rPr lang="ja-JP" altLang="en-US" sz="1800" b="1" dirty="0">
                <a:solidFill>
                  <a:srgbClr val="FF0000"/>
                </a:solidFill>
              </a:rPr>
              <a:t>→冷夏による大凶作が、食糧不足の要因の</a:t>
            </a:r>
            <a:r>
              <a:rPr lang="en-US" altLang="ja-JP" sz="1800" b="1" dirty="0">
                <a:solidFill>
                  <a:srgbClr val="FF0000"/>
                </a:solidFill>
              </a:rPr>
              <a:t>1</a:t>
            </a:r>
            <a:r>
              <a:rPr lang="ja-JP" altLang="en-US" sz="1800" b="1" dirty="0" err="1">
                <a:solidFill>
                  <a:srgbClr val="FF0000"/>
                </a:solidFill>
              </a:rPr>
              <a:t>つで</a:t>
            </a:r>
            <a:r>
              <a:rPr lang="ja-JP" altLang="en-US" sz="1800" b="1" dirty="0">
                <a:solidFill>
                  <a:srgbClr val="FF0000"/>
                </a:solidFill>
              </a:rPr>
              <a:t>あることを述べている。</a:t>
            </a:r>
            <a:endParaRPr lang="en-US" altLang="ja-JP" sz="1800" b="1" dirty="0">
              <a:solidFill>
                <a:srgbClr val="FF0000"/>
              </a:solidFill>
            </a:endParaRPr>
          </a:p>
          <a:p>
            <a:pPr marL="0" indent="0">
              <a:buNone/>
            </a:pPr>
            <a:r>
              <a:rPr lang="ja-JP" altLang="en-US" sz="1800" b="1" dirty="0">
                <a:solidFill>
                  <a:srgbClr val="FF0000"/>
                </a:solidFill>
              </a:rPr>
              <a:t>→東北地方太平洋側で、甚大な冷害が発生した</a:t>
            </a:r>
            <a:endParaRPr lang="en-US" altLang="ja-JP" sz="1800" dirty="0"/>
          </a:p>
        </p:txBody>
      </p:sp>
      <p:sp>
        <p:nvSpPr>
          <p:cNvPr id="4" name="テキスト ボックス 3"/>
          <p:cNvSpPr txBox="1"/>
          <p:nvPr/>
        </p:nvSpPr>
        <p:spPr>
          <a:xfrm>
            <a:off x="4571999" y="6492860"/>
            <a:ext cx="4584909" cy="307777"/>
          </a:xfrm>
          <a:prstGeom prst="rect">
            <a:avLst/>
          </a:prstGeom>
          <a:noFill/>
        </p:spPr>
        <p:txBody>
          <a:bodyPr wrap="none" rtlCol="0">
            <a:spAutoFit/>
          </a:bodyPr>
          <a:lstStyle/>
          <a:p>
            <a:r>
              <a:rPr kumimoji="1" lang="ja-JP" altLang="en-US" sz="1400" dirty="0"/>
              <a:t>引用：第</a:t>
            </a:r>
            <a:r>
              <a:rPr kumimoji="1" lang="en-US" altLang="ja-JP" sz="1400" dirty="0"/>
              <a:t>1</a:t>
            </a:r>
            <a:r>
              <a:rPr kumimoji="1" lang="ja-JP" altLang="en-US" sz="1400" dirty="0"/>
              <a:t>回臨時閣議における農林（石黒）大臣の発言</a:t>
            </a:r>
          </a:p>
        </p:txBody>
      </p:sp>
      <p:pic>
        <p:nvPicPr>
          <p:cNvPr id="5" name="図 4">
            <a:extLst>
              <a:ext uri="{FF2B5EF4-FFF2-40B4-BE49-F238E27FC236}">
                <a16:creationId xmlns:a16="http://schemas.microsoft.com/office/drawing/2014/main" id="{C11E6003-015E-4995-AEB0-89CBC02C6A51}"/>
              </a:ext>
            </a:extLst>
          </p:cNvPr>
          <p:cNvPicPr>
            <a:picLocks noChangeAspect="1"/>
          </p:cNvPicPr>
          <p:nvPr/>
        </p:nvPicPr>
        <p:blipFill>
          <a:blip r:embed="rId3"/>
          <a:stretch>
            <a:fillRect/>
          </a:stretch>
        </p:blipFill>
        <p:spPr>
          <a:xfrm>
            <a:off x="766445" y="0"/>
            <a:ext cx="7523539" cy="3958637"/>
          </a:xfrm>
          <a:prstGeom prst="rect">
            <a:avLst/>
          </a:prstGeom>
        </p:spPr>
      </p:pic>
    </p:spTree>
    <p:extLst>
      <p:ext uri="{BB962C8B-B14F-4D97-AF65-F5344CB8AC3E}">
        <p14:creationId xmlns:p14="http://schemas.microsoft.com/office/powerpoint/2010/main" val="176466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E86C9940-821D-4F65-917B-0A1E16D795DF}"/>
              </a:ext>
            </a:extLst>
          </p:cNvPr>
          <p:cNvSpPr txBox="1">
            <a:spLocks/>
          </p:cNvSpPr>
          <p:nvPr/>
        </p:nvSpPr>
        <p:spPr>
          <a:xfrm>
            <a:off x="112437" y="3914617"/>
            <a:ext cx="5292383" cy="1643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「供給量 昭和</a:t>
            </a:r>
            <a:r>
              <a:rPr lang="en-US" altLang="ja-JP" sz="2000" dirty="0"/>
              <a:t>21</a:t>
            </a:r>
            <a:r>
              <a:rPr lang="ja-JP" altLang="en-US" sz="2000" dirty="0"/>
              <a:t>年度満州なしの見込み」</a:t>
            </a:r>
            <a:endParaRPr lang="en-US" altLang="ja-JP" sz="2000" b="1" dirty="0">
              <a:solidFill>
                <a:srgbClr val="FF0000"/>
              </a:solidFill>
            </a:endParaRPr>
          </a:p>
          <a:p>
            <a:pPr marL="0" indent="0">
              <a:buNone/>
            </a:pPr>
            <a:r>
              <a:rPr lang="ja-JP" altLang="en-US" sz="2000" b="1" dirty="0">
                <a:solidFill>
                  <a:srgbClr val="FF0000"/>
                </a:solidFill>
              </a:rPr>
              <a:t>→米予想収穫量に絶望している</a:t>
            </a:r>
            <a:endParaRPr lang="en-US" altLang="ja-JP" sz="2000" b="1" dirty="0">
              <a:solidFill>
                <a:srgbClr val="FF0000"/>
              </a:solidFill>
            </a:endParaRPr>
          </a:p>
          <a:p>
            <a:pPr marL="0" indent="0">
              <a:buNone/>
            </a:pPr>
            <a:r>
              <a:rPr lang="ja-JP" altLang="en-US" sz="2000" b="1" dirty="0">
                <a:solidFill>
                  <a:srgbClr val="FF0000"/>
                </a:solidFill>
              </a:rPr>
              <a:t>→輸入の見通しも立っていないことが</a:t>
            </a:r>
            <a:endParaRPr lang="en-US" altLang="ja-JP" sz="2000" b="1" dirty="0">
              <a:solidFill>
                <a:srgbClr val="FF0000"/>
              </a:solidFill>
            </a:endParaRPr>
          </a:p>
          <a:p>
            <a:pPr marL="0" indent="0">
              <a:buNone/>
            </a:pPr>
            <a:r>
              <a:rPr lang="en-US" altLang="ja-JP" sz="2000" b="1" dirty="0">
                <a:solidFill>
                  <a:srgbClr val="FF0000"/>
                </a:solidFill>
              </a:rPr>
              <a:t>    </a:t>
            </a:r>
            <a:r>
              <a:rPr lang="ja-JP" altLang="en-US" sz="2000" b="1" dirty="0">
                <a:solidFill>
                  <a:srgbClr val="FF0000"/>
                </a:solidFill>
              </a:rPr>
              <a:t>示されている。</a:t>
            </a:r>
            <a:endParaRPr lang="en-US" altLang="ja-JP" sz="2000" b="1" dirty="0">
              <a:solidFill>
                <a:srgbClr val="FF0000"/>
              </a:solidFill>
            </a:endParaRPr>
          </a:p>
        </p:txBody>
      </p:sp>
      <p:sp>
        <p:nvSpPr>
          <p:cNvPr id="10" name="テキスト ボックス 9">
            <a:extLst>
              <a:ext uri="{FF2B5EF4-FFF2-40B4-BE49-F238E27FC236}">
                <a16:creationId xmlns:a16="http://schemas.microsoft.com/office/drawing/2014/main" id="{1E9BFF2A-BF6E-46D6-ADA9-D162929512A4}"/>
              </a:ext>
            </a:extLst>
          </p:cNvPr>
          <p:cNvSpPr txBox="1"/>
          <p:nvPr/>
        </p:nvSpPr>
        <p:spPr>
          <a:xfrm>
            <a:off x="39994" y="6589680"/>
            <a:ext cx="4584909" cy="307777"/>
          </a:xfrm>
          <a:prstGeom prst="rect">
            <a:avLst/>
          </a:prstGeom>
          <a:noFill/>
        </p:spPr>
        <p:txBody>
          <a:bodyPr wrap="none" rtlCol="0">
            <a:spAutoFit/>
          </a:bodyPr>
          <a:lstStyle/>
          <a:p>
            <a:r>
              <a:rPr kumimoji="1" lang="ja-JP" altLang="en-US" sz="1400" dirty="0"/>
              <a:t>引用：第</a:t>
            </a:r>
            <a:r>
              <a:rPr kumimoji="1" lang="en-US" altLang="ja-JP" sz="1400" dirty="0"/>
              <a:t>1</a:t>
            </a:r>
            <a:r>
              <a:rPr kumimoji="1" lang="ja-JP" altLang="en-US" sz="1400" dirty="0"/>
              <a:t>回臨時閣議における農林（石黒）大臣の発言</a:t>
            </a:r>
          </a:p>
        </p:txBody>
      </p:sp>
      <p:grpSp>
        <p:nvGrpSpPr>
          <p:cNvPr id="18" name="グループ化 17">
            <a:extLst>
              <a:ext uri="{FF2B5EF4-FFF2-40B4-BE49-F238E27FC236}">
                <a16:creationId xmlns:a16="http://schemas.microsoft.com/office/drawing/2014/main" id="{34E3539D-2776-4229-AA56-9EB164D1BD9C}"/>
              </a:ext>
            </a:extLst>
          </p:cNvPr>
          <p:cNvGrpSpPr/>
          <p:nvPr/>
        </p:nvGrpSpPr>
        <p:grpSpPr>
          <a:xfrm>
            <a:off x="5404820" y="3765960"/>
            <a:ext cx="3739180" cy="3083330"/>
            <a:chOff x="5195140" y="2359315"/>
            <a:chExt cx="3913279" cy="3226892"/>
          </a:xfrm>
        </p:grpSpPr>
        <p:sp>
          <p:nvSpPr>
            <p:cNvPr id="5" name="正方形/長方形 4">
              <a:extLst>
                <a:ext uri="{FF2B5EF4-FFF2-40B4-BE49-F238E27FC236}">
                  <a16:creationId xmlns:a16="http://schemas.microsoft.com/office/drawing/2014/main" id="{96289A25-1173-4A44-804A-21DDC97FCF8C}"/>
                </a:ext>
              </a:extLst>
            </p:cNvPr>
            <p:cNvSpPr/>
            <p:nvPr/>
          </p:nvSpPr>
          <p:spPr>
            <a:xfrm>
              <a:off x="7151780" y="5309208"/>
              <a:ext cx="1787669" cy="276999"/>
            </a:xfrm>
            <a:prstGeom prst="rect">
              <a:avLst/>
            </a:prstGeom>
          </p:spPr>
          <p:txBody>
            <a:bodyPr wrap="none">
              <a:spAutoFit/>
            </a:bodyPr>
            <a:lstStyle/>
            <a:p>
              <a:r>
                <a:rPr lang="ja-JP" altLang="en-US" sz="1200" dirty="0">
                  <a:latin typeface="Courier New" panose="02070309020205020404" pitchFamily="49" charset="0"/>
                </a:rPr>
                <a:t>講演資料（海野</a:t>
              </a:r>
              <a:r>
                <a:rPr lang="en-US" altLang="ja-JP" sz="1200" dirty="0">
                  <a:latin typeface="Courier New" panose="02070309020205020404" pitchFamily="49" charset="0"/>
                </a:rPr>
                <a:t>2016</a:t>
              </a:r>
              <a:r>
                <a:rPr lang="ja-JP" altLang="en-US" sz="1200" dirty="0">
                  <a:latin typeface="Courier New" panose="02070309020205020404" pitchFamily="49" charset="0"/>
                </a:rPr>
                <a:t>）</a:t>
              </a:r>
              <a:endParaRPr lang="ja-JP" altLang="en-US" sz="1200" dirty="0"/>
            </a:p>
          </p:txBody>
        </p:sp>
        <p:grpSp>
          <p:nvGrpSpPr>
            <p:cNvPr id="17" name="グループ化 16">
              <a:extLst>
                <a:ext uri="{FF2B5EF4-FFF2-40B4-BE49-F238E27FC236}">
                  <a16:creationId xmlns:a16="http://schemas.microsoft.com/office/drawing/2014/main" id="{7302645E-E014-451D-A8ED-4823EFA633F6}"/>
                </a:ext>
              </a:extLst>
            </p:cNvPr>
            <p:cNvGrpSpPr/>
            <p:nvPr/>
          </p:nvGrpSpPr>
          <p:grpSpPr>
            <a:xfrm>
              <a:off x="5195140" y="2359315"/>
              <a:ext cx="3913279" cy="3000547"/>
              <a:chOff x="4933950" y="2279310"/>
              <a:chExt cx="3913279" cy="3000547"/>
            </a:xfrm>
          </p:grpSpPr>
          <p:pic>
            <p:nvPicPr>
              <p:cNvPr id="3" name="図 2">
                <a:extLst>
                  <a:ext uri="{FF2B5EF4-FFF2-40B4-BE49-F238E27FC236}">
                    <a16:creationId xmlns:a16="http://schemas.microsoft.com/office/drawing/2014/main" id="{47C87594-1853-47E9-A872-87A45EB7DC2B}"/>
                  </a:ext>
                </a:extLst>
              </p:cNvPr>
              <p:cNvPicPr>
                <a:picLocks noChangeAspect="1"/>
              </p:cNvPicPr>
              <p:nvPr/>
            </p:nvPicPr>
            <p:blipFill rotWithShape="1">
              <a:blip r:embed="rId2"/>
              <a:srcRect l="13599" t="53496" r="77290" b="13385"/>
              <a:stretch/>
            </p:blipFill>
            <p:spPr>
              <a:xfrm>
                <a:off x="4933950" y="2279310"/>
                <a:ext cx="3913279" cy="3000547"/>
              </a:xfrm>
              <a:prstGeom prst="rect">
                <a:avLst/>
              </a:prstGeom>
            </p:spPr>
          </p:pic>
          <p:sp>
            <p:nvSpPr>
              <p:cNvPr id="6" name="テキスト ボックス 5">
                <a:extLst>
                  <a:ext uri="{FF2B5EF4-FFF2-40B4-BE49-F238E27FC236}">
                    <a16:creationId xmlns:a16="http://schemas.microsoft.com/office/drawing/2014/main" id="{7D933A3C-91EE-4DEE-8871-3048CE460BFF}"/>
                  </a:ext>
                </a:extLst>
              </p:cNvPr>
              <p:cNvSpPr txBox="1"/>
              <p:nvPr/>
            </p:nvSpPr>
            <p:spPr>
              <a:xfrm>
                <a:off x="5607657" y="3945220"/>
                <a:ext cx="676274" cy="369332"/>
              </a:xfrm>
              <a:prstGeom prst="rect">
                <a:avLst/>
              </a:prstGeom>
              <a:solidFill>
                <a:schemeClr val="bg1"/>
              </a:solidFill>
            </p:spPr>
            <p:txBody>
              <a:bodyPr wrap="square" rtlCol="0">
                <a:spAutoFit/>
              </a:bodyPr>
              <a:lstStyle/>
              <a:p>
                <a:r>
                  <a:rPr kumimoji="1" lang="ja-JP" altLang="en-US" dirty="0"/>
                  <a:t>農家</a:t>
                </a:r>
              </a:p>
            </p:txBody>
          </p:sp>
          <p:sp>
            <p:nvSpPr>
              <p:cNvPr id="14" name="テキスト ボックス 13">
                <a:extLst>
                  <a:ext uri="{FF2B5EF4-FFF2-40B4-BE49-F238E27FC236}">
                    <a16:creationId xmlns:a16="http://schemas.microsoft.com/office/drawing/2014/main" id="{27200D65-0F4B-4D39-BD79-423F39FFF362}"/>
                  </a:ext>
                </a:extLst>
              </p:cNvPr>
              <p:cNvSpPr txBox="1"/>
              <p:nvPr/>
            </p:nvSpPr>
            <p:spPr>
              <a:xfrm>
                <a:off x="6340335" y="3945220"/>
                <a:ext cx="676274" cy="369332"/>
              </a:xfrm>
              <a:prstGeom prst="rect">
                <a:avLst/>
              </a:prstGeom>
              <a:solidFill>
                <a:schemeClr val="bg1"/>
              </a:solidFill>
            </p:spPr>
            <p:txBody>
              <a:bodyPr wrap="square" rtlCol="0">
                <a:spAutoFit/>
              </a:bodyPr>
              <a:lstStyle/>
              <a:p>
                <a:r>
                  <a:rPr kumimoji="1" lang="ja-JP" altLang="en-US" dirty="0"/>
                  <a:t>陸軍</a:t>
                </a:r>
              </a:p>
            </p:txBody>
          </p:sp>
          <p:sp>
            <p:nvSpPr>
              <p:cNvPr id="15" name="テキスト ボックス 14">
                <a:extLst>
                  <a:ext uri="{FF2B5EF4-FFF2-40B4-BE49-F238E27FC236}">
                    <a16:creationId xmlns:a16="http://schemas.microsoft.com/office/drawing/2014/main" id="{4235DB31-0950-4B04-B709-63E5746240FC}"/>
                  </a:ext>
                </a:extLst>
              </p:cNvPr>
              <p:cNvSpPr txBox="1"/>
              <p:nvPr/>
            </p:nvSpPr>
            <p:spPr>
              <a:xfrm>
                <a:off x="7151780" y="3945220"/>
                <a:ext cx="676274" cy="369332"/>
              </a:xfrm>
              <a:prstGeom prst="rect">
                <a:avLst/>
              </a:prstGeom>
              <a:solidFill>
                <a:schemeClr val="bg1"/>
              </a:solidFill>
            </p:spPr>
            <p:txBody>
              <a:bodyPr wrap="square" rtlCol="0">
                <a:spAutoFit/>
              </a:bodyPr>
              <a:lstStyle/>
              <a:p>
                <a:r>
                  <a:rPr kumimoji="1" lang="ja-JP" altLang="en-US" dirty="0"/>
                  <a:t>海軍</a:t>
                </a:r>
              </a:p>
            </p:txBody>
          </p:sp>
          <p:sp>
            <p:nvSpPr>
              <p:cNvPr id="16" name="テキスト ボックス 15">
                <a:extLst>
                  <a:ext uri="{FF2B5EF4-FFF2-40B4-BE49-F238E27FC236}">
                    <a16:creationId xmlns:a16="http://schemas.microsoft.com/office/drawing/2014/main" id="{9A18F363-9B48-4EE2-B56B-F8F5DD5BCDA4}"/>
                  </a:ext>
                </a:extLst>
              </p:cNvPr>
              <p:cNvSpPr txBox="1"/>
              <p:nvPr/>
            </p:nvSpPr>
            <p:spPr>
              <a:xfrm>
                <a:off x="7979884" y="3971188"/>
                <a:ext cx="676274" cy="646331"/>
              </a:xfrm>
              <a:prstGeom prst="rect">
                <a:avLst/>
              </a:prstGeom>
              <a:solidFill>
                <a:schemeClr val="bg1"/>
              </a:solidFill>
            </p:spPr>
            <p:txBody>
              <a:bodyPr wrap="square" rtlCol="0">
                <a:spAutoFit/>
              </a:bodyPr>
              <a:lstStyle/>
              <a:p>
                <a:r>
                  <a:rPr kumimoji="1" lang="ja-JP" altLang="en-US" dirty="0"/>
                  <a:t>都市住民</a:t>
                </a:r>
              </a:p>
            </p:txBody>
          </p:sp>
        </p:grpSp>
      </p:grpSp>
      <p:sp>
        <p:nvSpPr>
          <p:cNvPr id="19" name="テキスト ボックス 18">
            <a:extLst>
              <a:ext uri="{FF2B5EF4-FFF2-40B4-BE49-F238E27FC236}">
                <a16:creationId xmlns:a16="http://schemas.microsoft.com/office/drawing/2014/main" id="{E9BF1DC7-2792-4A12-ABA6-4068897CD906}"/>
              </a:ext>
            </a:extLst>
          </p:cNvPr>
          <p:cNvSpPr txBox="1"/>
          <p:nvPr/>
        </p:nvSpPr>
        <p:spPr>
          <a:xfrm>
            <a:off x="1415328" y="5625487"/>
            <a:ext cx="3796687" cy="646331"/>
          </a:xfrm>
          <a:prstGeom prst="rect">
            <a:avLst/>
          </a:prstGeom>
          <a:noFill/>
        </p:spPr>
        <p:txBody>
          <a:bodyPr wrap="square" rtlCol="0">
            <a:spAutoFit/>
          </a:bodyPr>
          <a:lstStyle/>
          <a:p>
            <a:r>
              <a:rPr kumimoji="1" lang="ja-JP" altLang="en-US" dirty="0"/>
              <a:t>一般住民への配給量を昭和</a:t>
            </a:r>
            <a:r>
              <a:rPr kumimoji="1" lang="en-US" altLang="ja-JP" dirty="0"/>
              <a:t>20</a:t>
            </a:r>
            <a:r>
              <a:rPr kumimoji="1" lang="ja-JP" altLang="en-US" dirty="0"/>
              <a:t>年</a:t>
            </a:r>
            <a:r>
              <a:rPr kumimoji="1" lang="en-US" altLang="ja-JP" dirty="0"/>
              <a:t>8</a:t>
            </a:r>
            <a:r>
              <a:rPr kumimoji="1" lang="ja-JP" altLang="en-US" dirty="0"/>
              <a:t>月からさらに</a:t>
            </a:r>
            <a:r>
              <a:rPr kumimoji="1" lang="en-US" altLang="ja-JP" dirty="0"/>
              <a:t>1</a:t>
            </a:r>
            <a:r>
              <a:rPr kumimoji="1" lang="ja-JP" altLang="en-US" dirty="0"/>
              <a:t>割削減予定だった</a:t>
            </a:r>
          </a:p>
        </p:txBody>
      </p:sp>
      <p:pic>
        <p:nvPicPr>
          <p:cNvPr id="20" name="図 19">
            <a:extLst>
              <a:ext uri="{FF2B5EF4-FFF2-40B4-BE49-F238E27FC236}">
                <a16:creationId xmlns:a16="http://schemas.microsoft.com/office/drawing/2014/main" id="{DBAE2C4D-F032-4B65-9EA7-16BB00E995A8}"/>
              </a:ext>
            </a:extLst>
          </p:cNvPr>
          <p:cNvPicPr>
            <a:picLocks noChangeAspect="1"/>
          </p:cNvPicPr>
          <p:nvPr/>
        </p:nvPicPr>
        <p:blipFill>
          <a:blip r:embed="rId3"/>
          <a:stretch>
            <a:fillRect/>
          </a:stretch>
        </p:blipFill>
        <p:spPr>
          <a:xfrm>
            <a:off x="1318537" y="14680"/>
            <a:ext cx="6996706" cy="3681435"/>
          </a:xfrm>
          <a:prstGeom prst="rect">
            <a:avLst/>
          </a:prstGeom>
        </p:spPr>
      </p:pic>
    </p:spTree>
    <p:extLst>
      <p:ext uri="{BB962C8B-B14F-4D97-AF65-F5344CB8AC3E}">
        <p14:creationId xmlns:p14="http://schemas.microsoft.com/office/powerpoint/2010/main" val="102593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a:extLst>
              <a:ext uri="{FF2B5EF4-FFF2-40B4-BE49-F238E27FC236}">
                <a16:creationId xmlns:a16="http://schemas.microsoft.com/office/drawing/2014/main" id="{2DE8AD9D-843D-4657-A601-F1CC2A0F2B8E}"/>
              </a:ext>
            </a:extLst>
          </p:cNvPr>
          <p:cNvPicPr>
            <a:picLocks noChangeAspect="1"/>
          </p:cNvPicPr>
          <p:nvPr/>
        </p:nvPicPr>
        <p:blipFill rotWithShape="1">
          <a:blip r:embed="rId3"/>
          <a:srcRect l="-1798" b="18159"/>
          <a:stretch/>
        </p:blipFill>
        <p:spPr>
          <a:xfrm>
            <a:off x="-192586" y="909447"/>
            <a:ext cx="8658375" cy="3028389"/>
          </a:xfrm>
          <a:prstGeom prst="rect">
            <a:avLst/>
          </a:prstGeom>
        </p:spPr>
      </p:pic>
      <p:sp>
        <p:nvSpPr>
          <p:cNvPr id="6" name="正方形/長方形 5">
            <a:extLst>
              <a:ext uri="{FF2B5EF4-FFF2-40B4-BE49-F238E27FC236}">
                <a16:creationId xmlns:a16="http://schemas.microsoft.com/office/drawing/2014/main" id="{B0D9AD6D-9D79-47BB-AFA7-1AE35A679E2C}"/>
              </a:ext>
            </a:extLst>
          </p:cNvPr>
          <p:cNvSpPr/>
          <p:nvPr/>
        </p:nvSpPr>
        <p:spPr>
          <a:xfrm>
            <a:off x="0" y="3709"/>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まとめ：結論</a:t>
            </a:r>
          </a:p>
        </p:txBody>
      </p:sp>
      <p:sp>
        <p:nvSpPr>
          <p:cNvPr id="11" name="テキスト ボックス 10">
            <a:extLst>
              <a:ext uri="{FF2B5EF4-FFF2-40B4-BE49-F238E27FC236}">
                <a16:creationId xmlns:a16="http://schemas.microsoft.com/office/drawing/2014/main" id="{483D0FD9-7FB5-4B35-9B56-F3E198D22F45}"/>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16/16</a:t>
            </a:r>
            <a:endParaRPr lang="ja-JP" altLang="en-US" dirty="0">
              <a:solidFill>
                <a:schemeClr val="bg1"/>
              </a:solidFill>
            </a:endParaRPr>
          </a:p>
        </p:txBody>
      </p:sp>
      <p:pic>
        <p:nvPicPr>
          <p:cNvPr id="20" name="図 19" descr="テキスト, 地図 が含まれている画像&#10;&#10;自動的に生成された説明">
            <a:extLst>
              <a:ext uri="{FF2B5EF4-FFF2-40B4-BE49-F238E27FC236}">
                <a16:creationId xmlns:a16="http://schemas.microsoft.com/office/drawing/2014/main" id="{7EF476CA-1708-4F3E-BFF3-FC9DAB42F272}"/>
              </a:ext>
            </a:extLst>
          </p:cNvPr>
          <p:cNvPicPr>
            <a:picLocks noChangeAspect="1"/>
          </p:cNvPicPr>
          <p:nvPr/>
        </p:nvPicPr>
        <p:blipFill rotWithShape="1">
          <a:blip r:embed="rId4">
            <a:extLst>
              <a:ext uri="{28A0092B-C50C-407E-A947-70E740481C1C}">
                <a14:useLocalDpi xmlns:a14="http://schemas.microsoft.com/office/drawing/2010/main" val="0"/>
              </a:ext>
            </a:extLst>
          </a:blip>
          <a:srcRect t="5217" r="1544"/>
          <a:stretch/>
        </p:blipFill>
        <p:spPr>
          <a:xfrm>
            <a:off x="56189" y="4614195"/>
            <a:ext cx="1798228" cy="2243805"/>
          </a:xfrm>
          <a:prstGeom prst="rect">
            <a:avLst/>
          </a:prstGeom>
        </p:spPr>
      </p:pic>
      <p:grpSp>
        <p:nvGrpSpPr>
          <p:cNvPr id="21" name="グループ化 20">
            <a:extLst>
              <a:ext uri="{FF2B5EF4-FFF2-40B4-BE49-F238E27FC236}">
                <a16:creationId xmlns:a16="http://schemas.microsoft.com/office/drawing/2014/main" id="{95AA4DCC-DFF3-424C-84FD-89F06A8BDD1F}"/>
              </a:ext>
            </a:extLst>
          </p:cNvPr>
          <p:cNvGrpSpPr/>
          <p:nvPr/>
        </p:nvGrpSpPr>
        <p:grpSpPr>
          <a:xfrm>
            <a:off x="4032622" y="4670771"/>
            <a:ext cx="2653515" cy="2108251"/>
            <a:chOff x="5268643" y="4110055"/>
            <a:chExt cx="2818842" cy="2239605"/>
          </a:xfrm>
        </p:grpSpPr>
        <p:grpSp>
          <p:nvGrpSpPr>
            <p:cNvPr id="22" name="グループ化 21">
              <a:extLst>
                <a:ext uri="{FF2B5EF4-FFF2-40B4-BE49-F238E27FC236}">
                  <a16:creationId xmlns:a16="http://schemas.microsoft.com/office/drawing/2014/main" id="{B709FA4D-6F6D-4E38-94ED-54C429D8B7A7}"/>
                </a:ext>
              </a:extLst>
            </p:cNvPr>
            <p:cNvGrpSpPr/>
            <p:nvPr/>
          </p:nvGrpSpPr>
          <p:grpSpPr>
            <a:xfrm>
              <a:off x="5268643" y="4110055"/>
              <a:ext cx="2818842" cy="2042264"/>
              <a:chOff x="5035864" y="3756671"/>
              <a:chExt cx="3319365" cy="2404895"/>
            </a:xfrm>
          </p:grpSpPr>
          <p:pic>
            <p:nvPicPr>
              <p:cNvPr id="27" name="図 26" descr="文字と写真のスクリーンショット&#10;&#10;自動的に生成された説明">
                <a:extLst>
                  <a:ext uri="{FF2B5EF4-FFF2-40B4-BE49-F238E27FC236}">
                    <a16:creationId xmlns:a16="http://schemas.microsoft.com/office/drawing/2014/main" id="{D35DD0AB-D00D-4090-BC6C-9C2F76FD9326}"/>
                  </a:ext>
                </a:extLst>
              </p:cNvPr>
              <p:cNvPicPr>
                <a:picLocks noChangeAspect="1"/>
              </p:cNvPicPr>
              <p:nvPr/>
            </p:nvPicPr>
            <p:blipFill rotWithShape="1">
              <a:blip r:embed="rId5">
                <a:extLst>
                  <a:ext uri="{28A0092B-C50C-407E-A947-70E740481C1C}">
                    <a14:useLocalDpi xmlns:a14="http://schemas.microsoft.com/office/drawing/2010/main" val="0"/>
                  </a:ext>
                </a:extLst>
              </a:blip>
              <a:srcRect t="5385" r="10462"/>
              <a:stretch/>
            </p:blipFill>
            <p:spPr>
              <a:xfrm>
                <a:off x="5390641" y="3765625"/>
                <a:ext cx="2964588" cy="2386989"/>
              </a:xfrm>
              <a:prstGeom prst="rect">
                <a:avLst/>
              </a:prstGeom>
            </p:spPr>
          </p:pic>
          <p:pic>
            <p:nvPicPr>
              <p:cNvPr id="28" name="図 27">
                <a:extLst>
                  <a:ext uri="{FF2B5EF4-FFF2-40B4-BE49-F238E27FC236}">
                    <a16:creationId xmlns:a16="http://schemas.microsoft.com/office/drawing/2014/main" id="{B4F2DA06-59B1-4064-88FE-A866C0D19E3F}"/>
                  </a:ext>
                </a:extLst>
              </p:cNvPr>
              <p:cNvPicPr>
                <a:picLocks noChangeAspect="1"/>
              </p:cNvPicPr>
              <p:nvPr/>
            </p:nvPicPr>
            <p:blipFill rotWithShape="1">
              <a:blip r:embed="rId6"/>
              <a:srcRect t="19492" r="-845"/>
              <a:stretch/>
            </p:blipFill>
            <p:spPr>
              <a:xfrm>
                <a:off x="5035864" y="3756671"/>
                <a:ext cx="603161" cy="2404895"/>
              </a:xfrm>
              <a:prstGeom prst="rect">
                <a:avLst/>
              </a:prstGeom>
            </p:spPr>
          </p:pic>
        </p:grpSp>
        <p:grpSp>
          <p:nvGrpSpPr>
            <p:cNvPr id="23" name="グループ化 22">
              <a:extLst>
                <a:ext uri="{FF2B5EF4-FFF2-40B4-BE49-F238E27FC236}">
                  <a16:creationId xmlns:a16="http://schemas.microsoft.com/office/drawing/2014/main" id="{16EE87BA-DA04-4D75-A641-B66BFEEFA69A}"/>
                </a:ext>
              </a:extLst>
            </p:cNvPr>
            <p:cNvGrpSpPr/>
            <p:nvPr/>
          </p:nvGrpSpPr>
          <p:grpSpPr>
            <a:xfrm>
              <a:off x="5586487" y="6040352"/>
              <a:ext cx="2444776" cy="309308"/>
              <a:chOff x="5586487" y="6049144"/>
              <a:chExt cx="2444776" cy="309308"/>
            </a:xfrm>
          </p:grpSpPr>
          <p:sp>
            <p:nvSpPr>
              <p:cNvPr id="24" name="テキスト ボックス 23">
                <a:extLst>
                  <a:ext uri="{FF2B5EF4-FFF2-40B4-BE49-F238E27FC236}">
                    <a16:creationId xmlns:a16="http://schemas.microsoft.com/office/drawing/2014/main" id="{B318DDC8-BE39-471D-B42A-30738CF09A1E}"/>
                  </a:ext>
                </a:extLst>
              </p:cNvPr>
              <p:cNvSpPr txBox="1"/>
              <p:nvPr/>
            </p:nvSpPr>
            <p:spPr>
              <a:xfrm>
                <a:off x="5586487" y="6059399"/>
                <a:ext cx="634566" cy="299053"/>
              </a:xfrm>
              <a:prstGeom prst="rect">
                <a:avLst/>
              </a:prstGeom>
              <a:solidFill>
                <a:srgbClr val="00B0F0"/>
              </a:solidFill>
            </p:spPr>
            <p:txBody>
              <a:bodyPr wrap="square" lIns="0" tIns="46800" rIns="0" bIns="36000" rtlCol="0">
                <a:spAutoFit/>
              </a:bodyPr>
              <a:lstStyle/>
              <a:p>
                <a:pPr algn="ctr"/>
                <a:r>
                  <a:rPr kumimoji="1" lang="ja-JP" altLang="en-US" sz="1400" dirty="0">
                    <a:solidFill>
                      <a:schemeClr val="bg1"/>
                    </a:solidFill>
                  </a:rPr>
                  <a:t>日本海</a:t>
                </a:r>
              </a:p>
            </p:txBody>
          </p:sp>
          <p:sp>
            <p:nvSpPr>
              <p:cNvPr id="25" name="テキスト ボックス 24">
                <a:extLst>
                  <a:ext uri="{FF2B5EF4-FFF2-40B4-BE49-F238E27FC236}">
                    <a16:creationId xmlns:a16="http://schemas.microsoft.com/office/drawing/2014/main" id="{006515BC-2E70-4659-89A5-57F64A4C7DEC}"/>
                  </a:ext>
                </a:extLst>
              </p:cNvPr>
              <p:cNvSpPr txBox="1"/>
              <p:nvPr/>
            </p:nvSpPr>
            <p:spPr>
              <a:xfrm>
                <a:off x="6225320" y="6049144"/>
                <a:ext cx="643470" cy="297963"/>
              </a:xfrm>
              <a:prstGeom prst="rect">
                <a:avLst/>
              </a:prstGeom>
              <a:solidFill>
                <a:schemeClr val="accent2">
                  <a:lumMod val="75000"/>
                </a:schemeClr>
              </a:solidFill>
            </p:spPr>
            <p:txBody>
              <a:bodyPr wrap="square" tIns="36000" bIns="36000" rtlCol="0">
                <a:spAutoFit/>
              </a:bodyPr>
              <a:lstStyle/>
              <a:p>
                <a:pPr algn="ctr"/>
                <a:r>
                  <a:rPr kumimoji="1" lang="ja-JP" altLang="en-US" sz="1400" dirty="0">
                    <a:solidFill>
                      <a:schemeClr val="bg1"/>
                    </a:solidFill>
                  </a:rPr>
                  <a:t>日本</a:t>
                </a:r>
              </a:p>
            </p:txBody>
          </p:sp>
          <p:sp>
            <p:nvSpPr>
              <p:cNvPr id="26" name="テキスト ボックス 25">
                <a:extLst>
                  <a:ext uri="{FF2B5EF4-FFF2-40B4-BE49-F238E27FC236}">
                    <a16:creationId xmlns:a16="http://schemas.microsoft.com/office/drawing/2014/main" id="{AFF90834-4EDA-48F7-BE18-6D34DD4B979A}"/>
                  </a:ext>
                </a:extLst>
              </p:cNvPr>
              <p:cNvSpPr txBox="1"/>
              <p:nvPr/>
            </p:nvSpPr>
            <p:spPr>
              <a:xfrm>
                <a:off x="6868790" y="6060280"/>
                <a:ext cx="1162473" cy="288148"/>
              </a:xfrm>
              <a:prstGeom prst="rect">
                <a:avLst/>
              </a:prstGeom>
              <a:solidFill>
                <a:srgbClr val="00B0F0"/>
              </a:solidFill>
            </p:spPr>
            <p:txBody>
              <a:bodyPr wrap="square" lIns="0" tIns="36000" rIns="0" bIns="36000" rtlCol="0">
                <a:spAutoFit/>
              </a:bodyPr>
              <a:lstStyle/>
              <a:p>
                <a:pPr algn="ctr"/>
                <a:r>
                  <a:rPr kumimoji="1" lang="ja-JP" altLang="en-US" sz="1400" dirty="0">
                    <a:solidFill>
                      <a:schemeClr val="bg1"/>
                    </a:solidFill>
                  </a:rPr>
                  <a:t>太平洋</a:t>
                </a:r>
              </a:p>
            </p:txBody>
          </p:sp>
        </p:grpSp>
      </p:grpSp>
      <p:sp>
        <p:nvSpPr>
          <p:cNvPr id="3" name="矢印: 下 2">
            <a:extLst>
              <a:ext uri="{FF2B5EF4-FFF2-40B4-BE49-F238E27FC236}">
                <a16:creationId xmlns:a16="http://schemas.microsoft.com/office/drawing/2014/main" id="{46ED0919-5399-4F4E-A9B3-5FFF543C0563}"/>
              </a:ext>
            </a:extLst>
          </p:cNvPr>
          <p:cNvSpPr/>
          <p:nvPr/>
        </p:nvSpPr>
        <p:spPr>
          <a:xfrm rot="16200000">
            <a:off x="3446208" y="5274973"/>
            <a:ext cx="510700" cy="779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F1E83C9-0BCC-4D49-8770-1F372EBB17CA}"/>
              </a:ext>
            </a:extLst>
          </p:cNvPr>
          <p:cNvSpPr/>
          <p:nvPr/>
        </p:nvSpPr>
        <p:spPr>
          <a:xfrm>
            <a:off x="1854417" y="5369065"/>
            <a:ext cx="1309855" cy="62797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やませ</a:t>
            </a:r>
          </a:p>
        </p:txBody>
      </p:sp>
      <p:sp>
        <p:nvSpPr>
          <p:cNvPr id="31" name="正方形/長方形 30">
            <a:extLst>
              <a:ext uri="{FF2B5EF4-FFF2-40B4-BE49-F238E27FC236}">
                <a16:creationId xmlns:a16="http://schemas.microsoft.com/office/drawing/2014/main" id="{75F691F8-31F1-4ACA-AD30-F2C83B529232}"/>
              </a:ext>
            </a:extLst>
          </p:cNvPr>
          <p:cNvSpPr/>
          <p:nvPr/>
        </p:nvSpPr>
        <p:spPr>
          <a:xfrm>
            <a:off x="7170121" y="5129634"/>
            <a:ext cx="1961024" cy="16704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t>・下層雲</a:t>
            </a:r>
            <a:endParaRPr kumimoji="1" lang="en-US" altLang="ja-JP" sz="2800" b="1" dirty="0"/>
          </a:p>
          <a:p>
            <a:r>
              <a:rPr kumimoji="1" lang="ja-JP" altLang="en-US" sz="2800" b="1" dirty="0"/>
              <a:t>・冷気層の</a:t>
            </a:r>
            <a:endParaRPr kumimoji="1" lang="en-US" altLang="ja-JP" sz="2800" b="1" dirty="0"/>
          </a:p>
          <a:p>
            <a:r>
              <a:rPr kumimoji="1" lang="ja-JP" altLang="en-US" sz="2800" b="1" dirty="0"/>
              <a:t>　形成</a:t>
            </a:r>
          </a:p>
        </p:txBody>
      </p:sp>
      <p:pic>
        <p:nvPicPr>
          <p:cNvPr id="32" name="図 31">
            <a:extLst>
              <a:ext uri="{FF2B5EF4-FFF2-40B4-BE49-F238E27FC236}">
                <a16:creationId xmlns:a16="http://schemas.microsoft.com/office/drawing/2014/main" id="{2A74CAFB-172E-42EF-B2A6-16AB9F5509E6}"/>
              </a:ext>
            </a:extLst>
          </p:cNvPr>
          <p:cNvPicPr>
            <a:picLocks noChangeAspect="1"/>
          </p:cNvPicPr>
          <p:nvPr/>
        </p:nvPicPr>
        <p:blipFill>
          <a:blip r:embed="rId7"/>
          <a:stretch>
            <a:fillRect/>
          </a:stretch>
        </p:blipFill>
        <p:spPr>
          <a:xfrm>
            <a:off x="6670764" y="4581695"/>
            <a:ext cx="597966" cy="2281471"/>
          </a:xfrm>
          <a:prstGeom prst="rect">
            <a:avLst/>
          </a:prstGeom>
        </p:spPr>
      </p:pic>
      <p:grpSp>
        <p:nvGrpSpPr>
          <p:cNvPr id="13" name="グループ化 12">
            <a:extLst>
              <a:ext uri="{FF2B5EF4-FFF2-40B4-BE49-F238E27FC236}">
                <a16:creationId xmlns:a16="http://schemas.microsoft.com/office/drawing/2014/main" id="{6F1CA383-21CB-4F8F-905A-ADD554F2E8F4}"/>
              </a:ext>
            </a:extLst>
          </p:cNvPr>
          <p:cNvGrpSpPr/>
          <p:nvPr/>
        </p:nvGrpSpPr>
        <p:grpSpPr>
          <a:xfrm>
            <a:off x="56189" y="500647"/>
            <a:ext cx="8377170" cy="4160425"/>
            <a:chOff x="56189" y="500647"/>
            <a:chExt cx="8377170" cy="4160425"/>
          </a:xfrm>
        </p:grpSpPr>
        <p:sp>
          <p:nvSpPr>
            <p:cNvPr id="35" name="テキスト ボックス 34">
              <a:extLst>
                <a:ext uri="{FF2B5EF4-FFF2-40B4-BE49-F238E27FC236}">
                  <a16:creationId xmlns:a16="http://schemas.microsoft.com/office/drawing/2014/main" id="{90D3C8CA-465D-4768-B217-F978E5A99BD4}"/>
                </a:ext>
              </a:extLst>
            </p:cNvPr>
            <p:cNvSpPr txBox="1"/>
            <p:nvPr/>
          </p:nvSpPr>
          <p:spPr>
            <a:xfrm>
              <a:off x="56189" y="500647"/>
              <a:ext cx="793510" cy="424349"/>
            </a:xfrm>
            <a:prstGeom prst="rect">
              <a:avLst/>
            </a:prstGeom>
            <a:noFill/>
          </p:spPr>
          <p:txBody>
            <a:bodyPr wrap="square" rtlCol="0">
              <a:spAutoFit/>
            </a:bodyPr>
            <a:lstStyle/>
            <a:p>
              <a:r>
                <a:rPr kumimoji="1" lang="ja-JP" altLang="en-US" dirty="0"/>
                <a:t>万</a:t>
              </a:r>
              <a:r>
                <a:rPr kumimoji="1" lang="en-US" altLang="ja-JP" sz="2400" b="1" dirty="0"/>
                <a:t>t</a:t>
              </a:r>
              <a:endParaRPr kumimoji="1" lang="ja-JP" altLang="en-US" b="1" dirty="0"/>
            </a:p>
          </p:txBody>
        </p:sp>
        <p:grpSp>
          <p:nvGrpSpPr>
            <p:cNvPr id="12" name="グループ化 11">
              <a:extLst>
                <a:ext uri="{FF2B5EF4-FFF2-40B4-BE49-F238E27FC236}">
                  <a16:creationId xmlns:a16="http://schemas.microsoft.com/office/drawing/2014/main" id="{28BDAF51-F245-4CA0-B2EF-6B5FF676B524}"/>
                </a:ext>
              </a:extLst>
            </p:cNvPr>
            <p:cNvGrpSpPr/>
            <p:nvPr/>
          </p:nvGrpSpPr>
          <p:grpSpPr>
            <a:xfrm>
              <a:off x="114054" y="3722046"/>
              <a:ext cx="8319305" cy="939026"/>
              <a:chOff x="38025" y="3738903"/>
              <a:chExt cx="8319305" cy="939026"/>
            </a:xfrm>
          </p:grpSpPr>
          <p:grpSp>
            <p:nvGrpSpPr>
              <p:cNvPr id="10" name="グループ化 9">
                <a:extLst>
                  <a:ext uri="{FF2B5EF4-FFF2-40B4-BE49-F238E27FC236}">
                    <a16:creationId xmlns:a16="http://schemas.microsoft.com/office/drawing/2014/main" id="{70D345D1-72B8-4D9D-91F5-07B35A4D5D01}"/>
                  </a:ext>
                </a:extLst>
              </p:cNvPr>
              <p:cNvGrpSpPr/>
              <p:nvPr/>
            </p:nvGrpSpPr>
            <p:grpSpPr>
              <a:xfrm>
                <a:off x="38025" y="3738903"/>
                <a:ext cx="8319305" cy="939026"/>
                <a:chOff x="56189" y="2957307"/>
                <a:chExt cx="8319305" cy="939026"/>
              </a:xfrm>
            </p:grpSpPr>
            <p:pic>
              <p:nvPicPr>
                <p:cNvPr id="46" name="図 45">
                  <a:extLst>
                    <a:ext uri="{FF2B5EF4-FFF2-40B4-BE49-F238E27FC236}">
                      <a16:creationId xmlns:a16="http://schemas.microsoft.com/office/drawing/2014/main" id="{C05B4665-51CE-47C8-B1AC-7AFC548A428F}"/>
                    </a:ext>
                  </a:extLst>
                </p:cNvPr>
                <p:cNvPicPr>
                  <a:picLocks noChangeAspect="1"/>
                </p:cNvPicPr>
                <p:nvPr/>
              </p:nvPicPr>
              <p:blipFill rotWithShape="1">
                <a:blip r:embed="rId8"/>
                <a:srcRect t="3104" r="7737"/>
                <a:stretch/>
              </p:blipFill>
              <p:spPr>
                <a:xfrm>
                  <a:off x="56189" y="2957307"/>
                  <a:ext cx="8319305" cy="939026"/>
                </a:xfrm>
                <a:prstGeom prst="rect">
                  <a:avLst/>
                </a:prstGeom>
              </p:spPr>
            </p:pic>
            <p:sp>
              <p:nvSpPr>
                <p:cNvPr id="49" name="フレーム 48">
                  <a:extLst>
                    <a:ext uri="{FF2B5EF4-FFF2-40B4-BE49-F238E27FC236}">
                      <a16:creationId xmlns:a16="http://schemas.microsoft.com/office/drawing/2014/main" id="{04BE84BD-6B21-46DE-BD27-003257CA807E}"/>
                    </a:ext>
                  </a:extLst>
                </p:cNvPr>
                <p:cNvSpPr/>
                <p:nvPr/>
              </p:nvSpPr>
              <p:spPr>
                <a:xfrm rot="18858939">
                  <a:off x="7722825" y="3297166"/>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8" name="フレーム 47">
                <a:extLst>
                  <a:ext uri="{FF2B5EF4-FFF2-40B4-BE49-F238E27FC236}">
                    <a16:creationId xmlns:a16="http://schemas.microsoft.com/office/drawing/2014/main" id="{F1D55CA5-45BC-498F-9DA6-917377F7BC5E}"/>
                  </a:ext>
                </a:extLst>
              </p:cNvPr>
              <p:cNvSpPr/>
              <p:nvPr/>
            </p:nvSpPr>
            <p:spPr>
              <a:xfrm rot="18858939">
                <a:off x="5635354" y="4025804"/>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7" name="フレーム 46">
                <a:extLst>
                  <a:ext uri="{FF2B5EF4-FFF2-40B4-BE49-F238E27FC236}">
                    <a16:creationId xmlns:a16="http://schemas.microsoft.com/office/drawing/2014/main" id="{4BEC0DA7-6BA8-4BFC-A743-3C9AF27F4737}"/>
                  </a:ext>
                </a:extLst>
              </p:cNvPr>
              <p:cNvSpPr/>
              <p:nvPr/>
            </p:nvSpPr>
            <p:spPr>
              <a:xfrm rot="18858939">
                <a:off x="1948446" y="4012153"/>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フレーム 8">
                <a:extLst>
                  <a:ext uri="{FF2B5EF4-FFF2-40B4-BE49-F238E27FC236}">
                    <a16:creationId xmlns:a16="http://schemas.microsoft.com/office/drawing/2014/main" id="{F77A6B0F-E0E9-4963-A95E-93D77BDBFEBF}"/>
                  </a:ext>
                </a:extLst>
              </p:cNvPr>
              <p:cNvSpPr/>
              <p:nvPr/>
            </p:nvSpPr>
            <p:spPr>
              <a:xfrm rot="18858939">
                <a:off x="327730" y="4017013"/>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pic>
        <p:nvPicPr>
          <p:cNvPr id="30" name="図 29">
            <a:extLst>
              <a:ext uri="{FF2B5EF4-FFF2-40B4-BE49-F238E27FC236}">
                <a16:creationId xmlns:a16="http://schemas.microsoft.com/office/drawing/2014/main" id="{469F3C1D-2418-476D-95DA-012FD1AE8940}"/>
              </a:ext>
            </a:extLst>
          </p:cNvPr>
          <p:cNvPicPr>
            <a:picLocks noChangeAspect="1"/>
          </p:cNvPicPr>
          <p:nvPr/>
        </p:nvPicPr>
        <p:blipFill rotWithShape="1">
          <a:blip r:embed="rId9"/>
          <a:srcRect l="35854" t="1957" r="35332" b="88458"/>
          <a:stretch/>
        </p:blipFill>
        <p:spPr>
          <a:xfrm>
            <a:off x="3238131" y="439216"/>
            <a:ext cx="2469842" cy="376888"/>
          </a:xfrm>
          <a:prstGeom prst="rect">
            <a:avLst/>
          </a:prstGeom>
        </p:spPr>
      </p:pic>
      <p:pic>
        <p:nvPicPr>
          <p:cNvPr id="34" name="図 33">
            <a:extLst>
              <a:ext uri="{FF2B5EF4-FFF2-40B4-BE49-F238E27FC236}">
                <a16:creationId xmlns:a16="http://schemas.microsoft.com/office/drawing/2014/main" id="{5A2FE9BC-591E-4EA9-9CDF-5CE0C1BA28BE}"/>
              </a:ext>
            </a:extLst>
          </p:cNvPr>
          <p:cNvPicPr>
            <a:picLocks noChangeAspect="1"/>
          </p:cNvPicPr>
          <p:nvPr/>
        </p:nvPicPr>
        <p:blipFill rotWithShape="1">
          <a:blip r:embed="rId10"/>
          <a:srcRect l="9993" t="92243" r="10721" b="1535"/>
          <a:stretch/>
        </p:blipFill>
        <p:spPr>
          <a:xfrm>
            <a:off x="4088423" y="890742"/>
            <a:ext cx="4843901" cy="219663"/>
          </a:xfrm>
          <a:prstGeom prst="rect">
            <a:avLst/>
          </a:prstGeom>
        </p:spPr>
      </p:pic>
    </p:spTree>
    <p:extLst>
      <p:ext uri="{BB962C8B-B14F-4D97-AF65-F5344CB8AC3E}">
        <p14:creationId xmlns:p14="http://schemas.microsoft.com/office/powerpoint/2010/main" val="376724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B1ABC26A-3D9A-45E5-A2D6-603FFB0E02C3}"/>
              </a:ext>
            </a:extLst>
          </p:cNvPr>
          <p:cNvSpPr/>
          <p:nvPr/>
        </p:nvSpPr>
        <p:spPr>
          <a:xfrm>
            <a:off x="0" y="3709"/>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まとめ：結論</a:t>
            </a:r>
          </a:p>
        </p:txBody>
      </p:sp>
      <p:grpSp>
        <p:nvGrpSpPr>
          <p:cNvPr id="10" name="グループ化 9">
            <a:extLst>
              <a:ext uri="{FF2B5EF4-FFF2-40B4-BE49-F238E27FC236}">
                <a16:creationId xmlns:a16="http://schemas.microsoft.com/office/drawing/2014/main" id="{2B6C71F2-BD43-4522-B857-4971A2F4DA1A}"/>
              </a:ext>
            </a:extLst>
          </p:cNvPr>
          <p:cNvGrpSpPr/>
          <p:nvPr/>
        </p:nvGrpSpPr>
        <p:grpSpPr>
          <a:xfrm>
            <a:off x="222593" y="5160714"/>
            <a:ext cx="8278479" cy="782939"/>
            <a:chOff x="368643" y="5784914"/>
            <a:chExt cx="8278479" cy="830784"/>
          </a:xfrm>
        </p:grpSpPr>
        <p:sp>
          <p:nvSpPr>
            <p:cNvPr id="7" name="正方形/長方形 6">
              <a:extLst>
                <a:ext uri="{FF2B5EF4-FFF2-40B4-BE49-F238E27FC236}">
                  <a16:creationId xmlns:a16="http://schemas.microsoft.com/office/drawing/2014/main" id="{565F4773-6918-49CB-AD89-5EBCAA4C93C2}"/>
                </a:ext>
              </a:extLst>
            </p:cNvPr>
            <p:cNvSpPr/>
            <p:nvPr/>
          </p:nvSpPr>
          <p:spPr>
            <a:xfrm>
              <a:off x="368643" y="5790803"/>
              <a:ext cx="8278479" cy="82489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90CE4AA-737D-4113-970E-0845FA4A04C2}"/>
                </a:ext>
              </a:extLst>
            </p:cNvPr>
            <p:cNvSpPr txBox="1"/>
            <p:nvPr/>
          </p:nvSpPr>
          <p:spPr>
            <a:xfrm>
              <a:off x="379883" y="5784914"/>
              <a:ext cx="8094162" cy="552917"/>
            </a:xfrm>
            <a:prstGeom prst="rect">
              <a:avLst/>
            </a:prstGeom>
            <a:noFill/>
          </p:spPr>
          <p:txBody>
            <a:bodyPr wrap="square" rtlCol="0">
              <a:spAutoFit/>
            </a:bodyPr>
            <a:lstStyle/>
            <a:p>
              <a:r>
                <a:rPr kumimoji="1" lang="ja-JP" altLang="en-US" dirty="0"/>
                <a:t>・凶作年では，東北</a:t>
              </a:r>
              <a:r>
                <a:rPr kumimoji="1" lang="en-US" altLang="ja-JP" dirty="0"/>
                <a:t>7</a:t>
              </a:r>
              <a:r>
                <a:rPr kumimoji="1" lang="ja-JP" altLang="en-US" dirty="0"/>
                <a:t>月の領域平均気温が</a:t>
              </a:r>
              <a:r>
                <a:rPr kumimoji="1" lang="en-US" altLang="ja-JP" sz="2400" b="1" dirty="0">
                  <a:solidFill>
                    <a:srgbClr val="FF0000"/>
                  </a:solidFill>
                  <a:latin typeface="Times New Roman" panose="02020603050405020304" pitchFamily="18" charset="0"/>
                  <a:cs typeface="Times New Roman" panose="02020603050405020304" pitchFamily="18" charset="0"/>
                </a:rPr>
                <a:t>17℃</a:t>
              </a:r>
              <a:r>
                <a:rPr kumimoji="1" lang="ja-JP" altLang="en-US" dirty="0"/>
                <a:t>付近・未満だった</a:t>
              </a:r>
              <a:endParaRPr kumimoji="1" lang="en-US" altLang="ja-JP" dirty="0"/>
            </a:p>
            <a:p>
              <a:r>
                <a:rPr kumimoji="1" lang="ja-JP" altLang="en-US" dirty="0"/>
                <a:t>・凶作年は，豊作年と比べて，東北</a:t>
              </a:r>
              <a:r>
                <a:rPr kumimoji="1" lang="en-US" altLang="ja-JP" dirty="0"/>
                <a:t>7</a:t>
              </a:r>
              <a:r>
                <a:rPr kumimoji="1" lang="ja-JP" altLang="en-US" dirty="0"/>
                <a:t>月の積算日射量が</a:t>
              </a:r>
              <a:r>
                <a:rPr kumimoji="1" lang="en-US" altLang="ja-JP" sz="2400" b="1" dirty="0">
                  <a:solidFill>
                    <a:srgbClr val="FF0000"/>
                  </a:solidFill>
                  <a:latin typeface="Times New Roman" panose="02020603050405020304" pitchFamily="18" charset="0"/>
                  <a:cs typeface="Times New Roman" panose="02020603050405020304" pitchFamily="18" charset="0"/>
                </a:rPr>
                <a:t>10~20</a:t>
              </a:r>
              <a:r>
                <a:rPr kumimoji="1" lang="ja-JP" altLang="en-US" sz="2400" b="1" dirty="0">
                  <a:solidFill>
                    <a:srgbClr val="FF0000"/>
                  </a:solidFill>
                  <a:latin typeface="Times New Roman" panose="02020603050405020304" pitchFamily="18" charset="0"/>
                  <a:cs typeface="Times New Roman" panose="02020603050405020304" pitchFamily="18" charset="0"/>
                </a:rPr>
                <a:t>％</a:t>
              </a:r>
              <a:r>
                <a:rPr kumimoji="1" lang="ja-JP" altLang="en-US" dirty="0"/>
                <a:t>少なかった</a:t>
              </a:r>
              <a:endParaRPr kumimoji="1" lang="en-US" altLang="ja-JP" dirty="0"/>
            </a:p>
          </p:txBody>
        </p:sp>
      </p:grpSp>
      <p:sp>
        <p:nvSpPr>
          <p:cNvPr id="13" name="テキスト ボックス 12">
            <a:extLst>
              <a:ext uri="{FF2B5EF4-FFF2-40B4-BE49-F238E27FC236}">
                <a16:creationId xmlns:a16="http://schemas.microsoft.com/office/drawing/2014/main" id="{8908EB8C-2337-4309-B998-95A4EDA4CE18}"/>
              </a:ext>
            </a:extLst>
          </p:cNvPr>
          <p:cNvSpPr txBox="1"/>
          <p:nvPr/>
        </p:nvSpPr>
        <p:spPr>
          <a:xfrm>
            <a:off x="45205" y="5957119"/>
            <a:ext cx="9053589" cy="923330"/>
          </a:xfrm>
          <a:prstGeom prst="rect">
            <a:avLst/>
          </a:prstGeom>
          <a:noFill/>
        </p:spPr>
        <p:txBody>
          <a:bodyPr wrap="square" rtlCol="0">
            <a:spAutoFit/>
          </a:bodyPr>
          <a:lstStyle/>
          <a:p>
            <a:r>
              <a:rPr kumimoji="1" lang="ja-JP" altLang="en-US" dirty="0"/>
              <a:t>十五年戦争中に起きた度重なる冷夏は，</a:t>
            </a:r>
            <a:endParaRPr kumimoji="1" lang="en-US" altLang="ja-JP" dirty="0"/>
          </a:p>
          <a:p>
            <a:r>
              <a:rPr kumimoji="1" lang="ja-JP" altLang="en-US" dirty="0"/>
              <a:t>①昭和初期大凶作を引き起こした可能性を示唆。</a:t>
            </a:r>
            <a:endParaRPr kumimoji="1" lang="en-US" altLang="ja-JP" dirty="0"/>
          </a:p>
          <a:p>
            <a:r>
              <a:rPr lang="ja-JP" altLang="en-US" dirty="0"/>
              <a:t>②</a:t>
            </a:r>
            <a:r>
              <a:rPr lang="ja-JP" altLang="ja-JP" dirty="0"/>
              <a:t>食糧問題を介して当時の社会情勢に大きな影響を与え</a:t>
            </a:r>
            <a:r>
              <a:rPr lang="ja-JP" altLang="en-US" dirty="0"/>
              <a:t>た可能性を示唆。</a:t>
            </a:r>
            <a:endParaRPr kumimoji="1" lang="en-US" altLang="ja-JP" dirty="0"/>
          </a:p>
        </p:txBody>
      </p:sp>
      <p:sp>
        <p:nvSpPr>
          <p:cNvPr id="14" name="テキスト ボックス 13">
            <a:extLst>
              <a:ext uri="{FF2B5EF4-FFF2-40B4-BE49-F238E27FC236}">
                <a16:creationId xmlns:a16="http://schemas.microsoft.com/office/drawing/2014/main" id="{C9DD7073-C3FD-4705-ACE1-F711A2534849}"/>
              </a:ext>
            </a:extLst>
          </p:cNvPr>
          <p:cNvSpPr txBox="1"/>
          <p:nvPr/>
        </p:nvSpPr>
        <p:spPr>
          <a:xfrm>
            <a:off x="8357330" y="0"/>
            <a:ext cx="773815"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16/16</a:t>
            </a:r>
            <a:endParaRPr lang="ja-JP" altLang="en-US" dirty="0">
              <a:solidFill>
                <a:schemeClr val="bg1"/>
              </a:solidFill>
            </a:endParaRPr>
          </a:p>
        </p:txBody>
      </p:sp>
      <p:sp>
        <p:nvSpPr>
          <p:cNvPr id="42" name="フレーム 41">
            <a:extLst>
              <a:ext uri="{FF2B5EF4-FFF2-40B4-BE49-F238E27FC236}">
                <a16:creationId xmlns:a16="http://schemas.microsoft.com/office/drawing/2014/main" id="{1D3D0249-4BD8-48EC-99B7-1187E0FD09AE}"/>
              </a:ext>
            </a:extLst>
          </p:cNvPr>
          <p:cNvSpPr/>
          <p:nvPr/>
        </p:nvSpPr>
        <p:spPr>
          <a:xfrm>
            <a:off x="8319462" y="2943882"/>
            <a:ext cx="217892" cy="32113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 name="グループ化 7">
            <a:extLst>
              <a:ext uri="{FF2B5EF4-FFF2-40B4-BE49-F238E27FC236}">
                <a16:creationId xmlns:a16="http://schemas.microsoft.com/office/drawing/2014/main" id="{D4752D67-E05D-4FDA-823B-E1552C1B1F5A}"/>
              </a:ext>
            </a:extLst>
          </p:cNvPr>
          <p:cNvGrpSpPr/>
          <p:nvPr/>
        </p:nvGrpSpPr>
        <p:grpSpPr>
          <a:xfrm>
            <a:off x="34727" y="439216"/>
            <a:ext cx="9094044" cy="4613475"/>
            <a:chOff x="34727" y="439216"/>
            <a:chExt cx="9094044" cy="4613475"/>
          </a:xfrm>
        </p:grpSpPr>
        <p:pic>
          <p:nvPicPr>
            <p:cNvPr id="4" name="図 3">
              <a:extLst>
                <a:ext uri="{FF2B5EF4-FFF2-40B4-BE49-F238E27FC236}">
                  <a16:creationId xmlns:a16="http://schemas.microsoft.com/office/drawing/2014/main" id="{ECC7219E-459D-4A53-9862-EDEBBCFABD13}"/>
                </a:ext>
              </a:extLst>
            </p:cNvPr>
            <p:cNvPicPr>
              <a:picLocks noChangeAspect="1"/>
            </p:cNvPicPr>
            <p:nvPr/>
          </p:nvPicPr>
          <p:blipFill>
            <a:blip r:embed="rId3"/>
            <a:stretch>
              <a:fillRect/>
            </a:stretch>
          </p:blipFill>
          <p:spPr>
            <a:xfrm>
              <a:off x="8279468" y="1887623"/>
              <a:ext cx="325548" cy="2050952"/>
            </a:xfrm>
            <a:prstGeom prst="rect">
              <a:avLst/>
            </a:prstGeom>
          </p:spPr>
        </p:pic>
        <p:grpSp>
          <p:nvGrpSpPr>
            <p:cNvPr id="52" name="グループ化 51">
              <a:extLst>
                <a:ext uri="{FF2B5EF4-FFF2-40B4-BE49-F238E27FC236}">
                  <a16:creationId xmlns:a16="http://schemas.microsoft.com/office/drawing/2014/main" id="{9618AED8-B557-4D8C-9C71-4CD237B4208D}"/>
                </a:ext>
              </a:extLst>
            </p:cNvPr>
            <p:cNvGrpSpPr/>
            <p:nvPr/>
          </p:nvGrpSpPr>
          <p:grpSpPr>
            <a:xfrm>
              <a:off x="34727" y="898723"/>
              <a:ext cx="8398632" cy="3762349"/>
              <a:chOff x="34727" y="898723"/>
              <a:chExt cx="8398632" cy="3762349"/>
            </a:xfrm>
          </p:grpSpPr>
          <p:pic>
            <p:nvPicPr>
              <p:cNvPr id="47" name="図 46">
                <a:extLst>
                  <a:ext uri="{FF2B5EF4-FFF2-40B4-BE49-F238E27FC236}">
                    <a16:creationId xmlns:a16="http://schemas.microsoft.com/office/drawing/2014/main" id="{584B0BBD-8953-4F76-8793-00E5CF27056A}"/>
                  </a:ext>
                </a:extLst>
              </p:cNvPr>
              <p:cNvPicPr>
                <a:picLocks noChangeAspect="1"/>
              </p:cNvPicPr>
              <p:nvPr/>
            </p:nvPicPr>
            <p:blipFill rotWithShape="1">
              <a:blip r:embed="rId4"/>
              <a:srcRect t="3104" r="7737"/>
              <a:stretch/>
            </p:blipFill>
            <p:spPr>
              <a:xfrm>
                <a:off x="114054" y="3722046"/>
                <a:ext cx="8319305" cy="939026"/>
              </a:xfrm>
              <a:prstGeom prst="rect">
                <a:avLst/>
              </a:prstGeom>
            </p:spPr>
          </p:pic>
          <p:grpSp>
            <p:nvGrpSpPr>
              <p:cNvPr id="45" name="グループ化 44">
                <a:extLst>
                  <a:ext uri="{FF2B5EF4-FFF2-40B4-BE49-F238E27FC236}">
                    <a16:creationId xmlns:a16="http://schemas.microsoft.com/office/drawing/2014/main" id="{85F8162F-9803-4C33-9CC2-0DCBF567A6FB}"/>
                  </a:ext>
                </a:extLst>
              </p:cNvPr>
              <p:cNvGrpSpPr/>
              <p:nvPr/>
            </p:nvGrpSpPr>
            <p:grpSpPr>
              <a:xfrm>
                <a:off x="34727" y="898723"/>
                <a:ext cx="8333338" cy="3642390"/>
                <a:chOff x="23992" y="917271"/>
                <a:chExt cx="8333338" cy="3642390"/>
              </a:xfrm>
            </p:grpSpPr>
            <p:pic>
              <p:nvPicPr>
                <p:cNvPr id="38" name="図 37">
                  <a:extLst>
                    <a:ext uri="{FF2B5EF4-FFF2-40B4-BE49-F238E27FC236}">
                      <a16:creationId xmlns:a16="http://schemas.microsoft.com/office/drawing/2014/main" id="{CFACDF89-98A3-4A7A-8499-FA690A9E7484}"/>
                    </a:ext>
                  </a:extLst>
                </p:cNvPr>
                <p:cNvPicPr>
                  <a:picLocks noChangeAspect="1"/>
                </p:cNvPicPr>
                <p:nvPr/>
              </p:nvPicPr>
              <p:blipFill rotWithShape="1">
                <a:blip r:embed="rId5"/>
                <a:srcRect t="9018" r="1166" b="19670"/>
                <a:stretch/>
              </p:blipFill>
              <p:spPr>
                <a:xfrm>
                  <a:off x="23992" y="917271"/>
                  <a:ext cx="8333338" cy="3051387"/>
                </a:xfrm>
                <a:prstGeom prst="rect">
                  <a:avLst/>
                </a:prstGeom>
              </p:spPr>
            </p:pic>
            <p:sp>
              <p:nvSpPr>
                <p:cNvPr id="48" name="フレーム 47">
                  <a:extLst>
                    <a:ext uri="{FF2B5EF4-FFF2-40B4-BE49-F238E27FC236}">
                      <a16:creationId xmlns:a16="http://schemas.microsoft.com/office/drawing/2014/main" id="{3F8CB521-15EE-4E47-B38E-9B7B5635612B}"/>
                    </a:ext>
                  </a:extLst>
                </p:cNvPr>
                <p:cNvSpPr/>
                <p:nvPr/>
              </p:nvSpPr>
              <p:spPr>
                <a:xfrm rot="18858939">
                  <a:off x="7780690" y="4079489"/>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フレーム 48">
                  <a:extLst>
                    <a:ext uri="{FF2B5EF4-FFF2-40B4-BE49-F238E27FC236}">
                      <a16:creationId xmlns:a16="http://schemas.microsoft.com/office/drawing/2014/main" id="{E79515C6-DE92-40BD-B5B7-9695AC1ECACE}"/>
                    </a:ext>
                  </a:extLst>
                </p:cNvPr>
                <p:cNvSpPr/>
                <p:nvPr/>
              </p:nvSpPr>
              <p:spPr>
                <a:xfrm rot="18858939">
                  <a:off x="5702591" y="4026531"/>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0" name="フレーム 49">
                  <a:extLst>
                    <a:ext uri="{FF2B5EF4-FFF2-40B4-BE49-F238E27FC236}">
                      <a16:creationId xmlns:a16="http://schemas.microsoft.com/office/drawing/2014/main" id="{55C79059-119F-4415-B6FF-CCB74863A1F2}"/>
                    </a:ext>
                  </a:extLst>
                </p:cNvPr>
                <p:cNvSpPr/>
                <p:nvPr/>
              </p:nvSpPr>
              <p:spPr>
                <a:xfrm rot="18858939">
                  <a:off x="2015683" y="4004088"/>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1" name="フレーム 50">
                  <a:extLst>
                    <a:ext uri="{FF2B5EF4-FFF2-40B4-BE49-F238E27FC236}">
                      <a16:creationId xmlns:a16="http://schemas.microsoft.com/office/drawing/2014/main" id="{49C982B6-6210-4920-8663-75D5395D7C99}"/>
                    </a:ext>
                  </a:extLst>
                </p:cNvPr>
                <p:cNvSpPr/>
                <p:nvPr/>
              </p:nvSpPr>
              <p:spPr>
                <a:xfrm rot="18858939">
                  <a:off x="394967" y="4017740"/>
                  <a:ext cx="628834" cy="331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pic>
          <p:nvPicPr>
            <p:cNvPr id="130" name="図 129">
              <a:extLst>
                <a:ext uri="{FF2B5EF4-FFF2-40B4-BE49-F238E27FC236}">
                  <a16:creationId xmlns:a16="http://schemas.microsoft.com/office/drawing/2014/main" id="{93A96F89-5EC7-44BC-875D-13DD65197711}"/>
                </a:ext>
              </a:extLst>
            </p:cNvPr>
            <p:cNvPicPr>
              <a:picLocks noChangeAspect="1"/>
            </p:cNvPicPr>
            <p:nvPr/>
          </p:nvPicPr>
          <p:blipFill rotWithShape="1">
            <a:blip r:embed="rId6"/>
            <a:srcRect l="35854" t="1957" r="35332" b="88458"/>
            <a:stretch/>
          </p:blipFill>
          <p:spPr>
            <a:xfrm>
              <a:off x="3238131" y="439216"/>
              <a:ext cx="2469842" cy="376888"/>
            </a:xfrm>
            <a:prstGeom prst="rect">
              <a:avLst/>
            </a:prstGeom>
          </p:spPr>
        </p:pic>
        <p:grpSp>
          <p:nvGrpSpPr>
            <p:cNvPr id="3" name="グループ化 2">
              <a:extLst>
                <a:ext uri="{FF2B5EF4-FFF2-40B4-BE49-F238E27FC236}">
                  <a16:creationId xmlns:a16="http://schemas.microsoft.com/office/drawing/2014/main" id="{F0171D26-8CB7-4ACC-B3C2-71E40A55F0C8}"/>
                </a:ext>
              </a:extLst>
            </p:cNvPr>
            <p:cNvGrpSpPr/>
            <p:nvPr/>
          </p:nvGrpSpPr>
          <p:grpSpPr>
            <a:xfrm>
              <a:off x="62051" y="506266"/>
              <a:ext cx="9066720" cy="4546425"/>
              <a:chOff x="325683" y="155750"/>
              <a:chExt cx="9066720" cy="4546425"/>
            </a:xfrm>
          </p:grpSpPr>
          <p:sp>
            <p:nvSpPr>
              <p:cNvPr id="18" name="テキスト ボックス 17">
                <a:extLst>
                  <a:ext uri="{FF2B5EF4-FFF2-40B4-BE49-F238E27FC236}">
                    <a16:creationId xmlns:a16="http://schemas.microsoft.com/office/drawing/2014/main" id="{BB8BF824-F4A3-4419-9CB8-700C41F3BEE4}"/>
                  </a:ext>
                </a:extLst>
              </p:cNvPr>
              <p:cNvSpPr txBox="1"/>
              <p:nvPr/>
            </p:nvSpPr>
            <p:spPr>
              <a:xfrm>
                <a:off x="325683" y="155750"/>
                <a:ext cx="724619" cy="461665"/>
              </a:xfrm>
              <a:prstGeom prst="rect">
                <a:avLst/>
              </a:prstGeom>
              <a:noFill/>
            </p:spPr>
            <p:txBody>
              <a:bodyPr wrap="square" rtlCol="0">
                <a:spAutoFit/>
              </a:bodyPr>
              <a:lstStyle/>
              <a:p>
                <a:r>
                  <a:rPr kumimoji="1" lang="ja-JP" altLang="en-US" dirty="0"/>
                  <a:t>万</a:t>
                </a:r>
                <a:r>
                  <a:rPr kumimoji="1" lang="en-US" altLang="ja-JP" sz="2400" b="1" dirty="0"/>
                  <a:t>t</a:t>
                </a:r>
                <a:endParaRPr kumimoji="1" lang="ja-JP" altLang="en-US" b="1" dirty="0"/>
              </a:p>
            </p:txBody>
          </p:sp>
          <p:pic>
            <p:nvPicPr>
              <p:cNvPr id="17" name="図 16">
                <a:extLst>
                  <a:ext uri="{FF2B5EF4-FFF2-40B4-BE49-F238E27FC236}">
                    <a16:creationId xmlns:a16="http://schemas.microsoft.com/office/drawing/2014/main" id="{012433A2-ABD0-448B-BC4F-FD364F15A65F}"/>
                  </a:ext>
                </a:extLst>
              </p:cNvPr>
              <p:cNvPicPr>
                <a:picLocks noChangeAspect="1"/>
              </p:cNvPicPr>
              <p:nvPr/>
            </p:nvPicPr>
            <p:blipFill rotWithShape="1">
              <a:blip r:embed="rId7"/>
              <a:srcRect l="85390" t="-5333" r="368" b="19329"/>
              <a:stretch/>
            </p:blipFill>
            <p:spPr>
              <a:xfrm>
                <a:off x="8274491" y="4108892"/>
                <a:ext cx="1117912" cy="593283"/>
              </a:xfrm>
              <a:prstGeom prst="rect">
                <a:avLst/>
              </a:prstGeom>
            </p:spPr>
          </p:pic>
        </p:grpSp>
        <p:cxnSp>
          <p:nvCxnSpPr>
            <p:cNvPr id="39" name="直線コネクタ 38">
              <a:extLst>
                <a:ext uri="{FF2B5EF4-FFF2-40B4-BE49-F238E27FC236}">
                  <a16:creationId xmlns:a16="http://schemas.microsoft.com/office/drawing/2014/main" id="{E0F1F97D-ABB8-4B68-A413-11CE0CB209C1}"/>
                </a:ext>
              </a:extLst>
            </p:cNvPr>
            <p:cNvCxnSpPr>
              <a:cxnSpLocks/>
            </p:cNvCxnSpPr>
            <p:nvPr/>
          </p:nvCxnSpPr>
          <p:spPr>
            <a:xfrm>
              <a:off x="538984" y="3062189"/>
              <a:ext cx="7771427" cy="1824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5E36D461-C424-41E9-801F-D4561A0DDBDB}"/>
                </a:ext>
              </a:extLst>
            </p:cNvPr>
            <p:cNvSpPr txBox="1"/>
            <p:nvPr/>
          </p:nvSpPr>
          <p:spPr>
            <a:xfrm>
              <a:off x="8195390" y="1511566"/>
              <a:ext cx="305682" cy="369332"/>
            </a:xfrm>
            <a:prstGeom prst="rect">
              <a:avLst/>
            </a:prstGeom>
            <a:noFill/>
          </p:spPr>
          <p:txBody>
            <a:bodyPr wrap="square" rtlCol="0">
              <a:spAutoFit/>
            </a:bodyPr>
            <a:lstStyle/>
            <a:p>
              <a:r>
                <a:rPr kumimoji="1" lang="ja-JP" altLang="en-US" b="1" dirty="0">
                  <a:solidFill>
                    <a:schemeClr val="accent1"/>
                  </a:solidFill>
                </a:rPr>
                <a:t>℃</a:t>
              </a:r>
            </a:p>
          </p:txBody>
        </p:sp>
        <p:sp>
          <p:nvSpPr>
            <p:cNvPr id="46" name="テキスト ボックス 45">
              <a:extLst>
                <a:ext uri="{FF2B5EF4-FFF2-40B4-BE49-F238E27FC236}">
                  <a16:creationId xmlns:a16="http://schemas.microsoft.com/office/drawing/2014/main" id="{C2E6F903-84A9-4721-B211-1D537E14AE8B}"/>
                </a:ext>
              </a:extLst>
            </p:cNvPr>
            <p:cNvSpPr txBox="1"/>
            <p:nvPr/>
          </p:nvSpPr>
          <p:spPr>
            <a:xfrm>
              <a:off x="8580399" y="1532358"/>
              <a:ext cx="305682" cy="369332"/>
            </a:xfrm>
            <a:prstGeom prst="rect">
              <a:avLst/>
            </a:prstGeom>
            <a:noFill/>
          </p:spPr>
          <p:txBody>
            <a:bodyPr wrap="square" rtlCol="0">
              <a:spAutoFit/>
            </a:bodyPr>
            <a:lstStyle/>
            <a:p>
              <a:r>
                <a:rPr kumimoji="1" lang="ja-JP" altLang="en-US" b="1" dirty="0">
                  <a:solidFill>
                    <a:srgbClr val="FF0000"/>
                  </a:solidFill>
                </a:rPr>
                <a:t>時</a:t>
              </a:r>
            </a:p>
          </p:txBody>
        </p:sp>
        <p:pic>
          <p:nvPicPr>
            <p:cNvPr id="2" name="図 1">
              <a:extLst>
                <a:ext uri="{FF2B5EF4-FFF2-40B4-BE49-F238E27FC236}">
                  <a16:creationId xmlns:a16="http://schemas.microsoft.com/office/drawing/2014/main" id="{8C6BA6E1-C704-4D5B-A315-531142ED2DED}"/>
                </a:ext>
              </a:extLst>
            </p:cNvPr>
            <p:cNvPicPr>
              <a:picLocks noChangeAspect="1"/>
            </p:cNvPicPr>
            <p:nvPr/>
          </p:nvPicPr>
          <p:blipFill>
            <a:blip r:embed="rId8"/>
            <a:stretch>
              <a:fillRect/>
            </a:stretch>
          </p:blipFill>
          <p:spPr>
            <a:xfrm>
              <a:off x="8645267" y="1874071"/>
              <a:ext cx="349980" cy="2071059"/>
            </a:xfrm>
            <a:prstGeom prst="rect">
              <a:avLst/>
            </a:prstGeom>
          </p:spPr>
        </p:pic>
        <p:pic>
          <p:nvPicPr>
            <p:cNvPr id="5" name="図 4">
              <a:extLst>
                <a:ext uri="{FF2B5EF4-FFF2-40B4-BE49-F238E27FC236}">
                  <a16:creationId xmlns:a16="http://schemas.microsoft.com/office/drawing/2014/main" id="{F115A1D6-75BF-442E-96BF-0709A5E74557}"/>
                </a:ext>
              </a:extLst>
            </p:cNvPr>
            <p:cNvPicPr>
              <a:picLocks noChangeAspect="1"/>
            </p:cNvPicPr>
            <p:nvPr/>
          </p:nvPicPr>
          <p:blipFill>
            <a:blip r:embed="rId9"/>
            <a:stretch>
              <a:fillRect/>
            </a:stretch>
          </p:blipFill>
          <p:spPr>
            <a:xfrm>
              <a:off x="4119802" y="1120852"/>
              <a:ext cx="2911159" cy="296050"/>
            </a:xfrm>
            <a:prstGeom prst="rect">
              <a:avLst/>
            </a:prstGeom>
          </p:spPr>
        </p:pic>
        <p:pic>
          <p:nvPicPr>
            <p:cNvPr id="28" name="図 27">
              <a:extLst>
                <a:ext uri="{FF2B5EF4-FFF2-40B4-BE49-F238E27FC236}">
                  <a16:creationId xmlns:a16="http://schemas.microsoft.com/office/drawing/2014/main" id="{CC427363-6AEA-42A9-8490-317F31D1692F}"/>
                </a:ext>
              </a:extLst>
            </p:cNvPr>
            <p:cNvPicPr>
              <a:picLocks noChangeAspect="1"/>
            </p:cNvPicPr>
            <p:nvPr/>
          </p:nvPicPr>
          <p:blipFill rotWithShape="1">
            <a:blip r:embed="rId10"/>
            <a:srcRect l="9993" t="92243" r="10721" b="1535"/>
            <a:stretch/>
          </p:blipFill>
          <p:spPr>
            <a:xfrm>
              <a:off x="4088423" y="890742"/>
              <a:ext cx="4843901" cy="219663"/>
            </a:xfrm>
            <a:prstGeom prst="rect">
              <a:avLst/>
            </a:prstGeom>
          </p:spPr>
        </p:pic>
      </p:grpSp>
      <p:sp>
        <p:nvSpPr>
          <p:cNvPr id="54" name="テキスト ボックス 53">
            <a:extLst>
              <a:ext uri="{FF2B5EF4-FFF2-40B4-BE49-F238E27FC236}">
                <a16:creationId xmlns:a16="http://schemas.microsoft.com/office/drawing/2014/main" id="{1A050E89-16D9-4D93-9A77-E792E30A94EF}"/>
              </a:ext>
            </a:extLst>
          </p:cNvPr>
          <p:cNvSpPr txBox="1"/>
          <p:nvPr/>
        </p:nvSpPr>
        <p:spPr>
          <a:xfrm>
            <a:off x="6307806" y="4725716"/>
            <a:ext cx="1789842" cy="369332"/>
          </a:xfrm>
          <a:prstGeom prst="rect">
            <a:avLst/>
          </a:prstGeom>
          <a:solidFill>
            <a:schemeClr val="bg1"/>
          </a:solidFill>
        </p:spPr>
        <p:txBody>
          <a:bodyPr wrap="square" rtlCol="0">
            <a:spAutoFit/>
          </a:bodyPr>
          <a:lstStyle/>
          <a:p>
            <a:r>
              <a:rPr kumimoji="1" lang="ja-JP" altLang="en-US" b="1" dirty="0"/>
              <a:t>ベトナム侵攻</a:t>
            </a:r>
          </a:p>
        </p:txBody>
      </p:sp>
      <p:sp>
        <p:nvSpPr>
          <p:cNvPr id="9" name="矢印: 折線 8">
            <a:extLst>
              <a:ext uri="{FF2B5EF4-FFF2-40B4-BE49-F238E27FC236}">
                <a16:creationId xmlns:a16="http://schemas.microsoft.com/office/drawing/2014/main" id="{BD1F5CAC-D194-44C0-8328-B74FC4426EF0}"/>
              </a:ext>
            </a:extLst>
          </p:cNvPr>
          <p:cNvSpPr/>
          <p:nvPr/>
        </p:nvSpPr>
        <p:spPr>
          <a:xfrm flipV="1">
            <a:off x="5741270" y="4546067"/>
            <a:ext cx="624726" cy="4861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F1B2D1DA-0893-4576-A9A0-38C0DC53E93A}"/>
              </a:ext>
            </a:extLst>
          </p:cNvPr>
          <p:cNvSpPr txBox="1"/>
          <p:nvPr/>
        </p:nvSpPr>
        <p:spPr>
          <a:xfrm>
            <a:off x="4041844" y="4402550"/>
            <a:ext cx="1647646" cy="646331"/>
          </a:xfrm>
          <a:prstGeom prst="rect">
            <a:avLst/>
          </a:prstGeom>
          <a:noFill/>
        </p:spPr>
        <p:txBody>
          <a:bodyPr wrap="square" rtlCol="0">
            <a:spAutoFit/>
          </a:bodyPr>
          <a:lstStyle/>
          <a:p>
            <a:r>
              <a:rPr kumimoji="1" lang="en-US" altLang="ja-JP" dirty="0"/>
              <a:t>1939</a:t>
            </a:r>
            <a:r>
              <a:rPr kumimoji="1" lang="ja-JP" altLang="en-US" dirty="0"/>
              <a:t>年</a:t>
            </a:r>
            <a:endParaRPr kumimoji="1" lang="en-US" altLang="ja-JP" dirty="0"/>
          </a:p>
          <a:p>
            <a:r>
              <a:rPr kumimoji="1" lang="ja-JP" altLang="en-US" dirty="0"/>
              <a:t>朝鮮大凶作</a:t>
            </a:r>
          </a:p>
        </p:txBody>
      </p:sp>
    </p:spTree>
    <p:extLst>
      <p:ext uri="{BB962C8B-B14F-4D97-AF65-F5344CB8AC3E}">
        <p14:creationId xmlns:p14="http://schemas.microsoft.com/office/powerpoint/2010/main" val="3413221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DEDF0E5-98B2-4DEE-AA86-4108C44B735E}"/>
              </a:ext>
            </a:extLst>
          </p:cNvPr>
          <p:cNvSpPr>
            <a:spLocks noGrp="1"/>
          </p:cNvSpPr>
          <p:nvPr>
            <p:ph idx="1"/>
          </p:nvPr>
        </p:nvSpPr>
        <p:spPr>
          <a:xfrm>
            <a:off x="1813941" y="1386713"/>
            <a:ext cx="5516118" cy="4351338"/>
          </a:xfrm>
        </p:spPr>
        <p:txBody>
          <a:bodyPr/>
          <a:lstStyle/>
          <a:p>
            <a:pPr marL="0" indent="0">
              <a:buNone/>
            </a:pPr>
            <a:r>
              <a:rPr kumimoji="1" lang="ja-JP" altLang="en-US" sz="4000" dirty="0"/>
              <a:t>以下予備スライドたち</a:t>
            </a:r>
            <a:endParaRPr kumimoji="1" lang="en-US" altLang="ja-JP" sz="4000" dirty="0"/>
          </a:p>
          <a:p>
            <a:pPr marL="0" indent="0">
              <a:buNone/>
            </a:pPr>
            <a:endParaRPr kumimoji="1" lang="ja-JP" altLang="en-US" dirty="0"/>
          </a:p>
        </p:txBody>
      </p:sp>
    </p:spTree>
    <p:extLst>
      <p:ext uri="{BB962C8B-B14F-4D97-AF65-F5344CB8AC3E}">
        <p14:creationId xmlns:p14="http://schemas.microsoft.com/office/powerpoint/2010/main" val="426335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9964E69-1CE0-44F1-98F3-DFC7EB8837BD}"/>
              </a:ext>
            </a:extLst>
          </p:cNvPr>
          <p:cNvGrpSpPr/>
          <p:nvPr/>
        </p:nvGrpSpPr>
        <p:grpSpPr>
          <a:xfrm>
            <a:off x="38010" y="1199118"/>
            <a:ext cx="9129218" cy="2229882"/>
            <a:chOff x="33797" y="984595"/>
            <a:chExt cx="9129218" cy="2693664"/>
          </a:xfrm>
        </p:grpSpPr>
        <p:grpSp>
          <p:nvGrpSpPr>
            <p:cNvPr id="27" name="グループ化 26">
              <a:extLst>
                <a:ext uri="{FF2B5EF4-FFF2-40B4-BE49-F238E27FC236}">
                  <a16:creationId xmlns:a16="http://schemas.microsoft.com/office/drawing/2014/main" id="{8608A620-A39B-458D-8711-11EF8855F2C8}"/>
                </a:ext>
              </a:extLst>
            </p:cNvPr>
            <p:cNvGrpSpPr/>
            <p:nvPr/>
          </p:nvGrpSpPr>
          <p:grpSpPr>
            <a:xfrm>
              <a:off x="33797" y="1004270"/>
              <a:ext cx="9129218" cy="2673989"/>
              <a:chOff x="-46934" y="4796609"/>
              <a:chExt cx="9283668" cy="2600166"/>
            </a:xfrm>
            <a:solidFill>
              <a:schemeClr val="accent2">
                <a:lumMod val="40000"/>
                <a:lumOff val="60000"/>
              </a:schemeClr>
            </a:solidFill>
          </p:grpSpPr>
          <p:sp>
            <p:nvSpPr>
              <p:cNvPr id="39" name="1 つの角を切り取った四角形 23">
                <a:extLst>
                  <a:ext uri="{FF2B5EF4-FFF2-40B4-BE49-F238E27FC236}">
                    <a16:creationId xmlns:a16="http://schemas.microsoft.com/office/drawing/2014/main" id="{04C5F881-D65A-4C2D-B28B-5F4CB4B3A079}"/>
                  </a:ext>
                </a:extLst>
              </p:cNvPr>
              <p:cNvSpPr/>
              <p:nvPr/>
            </p:nvSpPr>
            <p:spPr>
              <a:xfrm flipH="1">
                <a:off x="-46934" y="4796609"/>
                <a:ext cx="9283668" cy="2600166"/>
              </a:xfrm>
              <a:prstGeom prst="snip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798C1733-0017-420B-98D3-7716CF7CBAD2}"/>
                  </a:ext>
                </a:extLst>
              </p:cNvPr>
              <p:cNvSpPr txBox="1"/>
              <p:nvPr/>
            </p:nvSpPr>
            <p:spPr>
              <a:xfrm>
                <a:off x="325953" y="4816730"/>
                <a:ext cx="7091238" cy="2244596"/>
              </a:xfrm>
              <a:prstGeom prst="rect">
                <a:avLst/>
              </a:prstGeom>
              <a:grpFill/>
            </p:spPr>
            <p:txBody>
              <a:bodyPr wrap="square" rtlCol="0">
                <a:spAutoFit/>
              </a:bodyPr>
              <a:lstStyle/>
              <a:p>
                <a:r>
                  <a:rPr lang="en-US" altLang="ja-JP" sz="2400" b="1" u="sng" dirty="0"/>
                  <a:t>1993</a:t>
                </a:r>
                <a:r>
                  <a:rPr lang="ja-JP" altLang="en-US" sz="2400" b="1" u="sng" dirty="0"/>
                  <a:t>年大凶作</a:t>
                </a:r>
                <a:endParaRPr lang="en-US" altLang="ja-JP" sz="2400" b="1" u="sng" dirty="0"/>
              </a:p>
              <a:p>
                <a:r>
                  <a:rPr lang="ja-JP" altLang="en-US" sz="2000" dirty="0"/>
                  <a:t>・</a:t>
                </a:r>
                <a:r>
                  <a:rPr lang="en-US" altLang="ja-JP" sz="2000" dirty="0"/>
                  <a:t>1993</a:t>
                </a:r>
                <a:r>
                  <a:rPr lang="ja-JP" altLang="en-US" sz="2000" dirty="0"/>
                  <a:t>年、</a:t>
                </a:r>
                <a:r>
                  <a:rPr lang="ja-JP" altLang="en-US" sz="2000" b="1" dirty="0">
                    <a:solidFill>
                      <a:srgbClr val="FF0000"/>
                    </a:solidFill>
                  </a:rPr>
                  <a:t>記録的冷夏</a:t>
                </a:r>
                <a:r>
                  <a:rPr lang="ja-JP" altLang="en-US" sz="2000" dirty="0"/>
                  <a:t>が東北を襲った。</a:t>
                </a:r>
                <a:endParaRPr lang="en-US" altLang="ja-JP" sz="2000" dirty="0"/>
              </a:p>
              <a:p>
                <a:r>
                  <a:rPr lang="ja-JP" altLang="en-US" sz="2000" dirty="0"/>
                  <a:t>・やませの影響を受け、米の収穫量が平年比に対して</a:t>
                </a:r>
                <a:endParaRPr lang="en-US" altLang="ja-JP" sz="2000" dirty="0"/>
              </a:p>
              <a:p>
                <a:r>
                  <a:rPr lang="ja-JP" altLang="en-US" sz="2000" dirty="0"/>
                  <a:t>　宮城</a:t>
                </a:r>
                <a:r>
                  <a:rPr lang="en-US" altLang="ja-JP" sz="2000" dirty="0"/>
                  <a:t>37%</a:t>
                </a:r>
                <a:r>
                  <a:rPr lang="ja-JP" altLang="en-US" sz="2000" dirty="0"/>
                  <a:t>、岩手</a:t>
                </a:r>
                <a:r>
                  <a:rPr lang="en-US" altLang="ja-JP" sz="2000" dirty="0"/>
                  <a:t>30</a:t>
                </a:r>
                <a:r>
                  <a:rPr lang="ja-JP" altLang="en-US" sz="2000" dirty="0"/>
                  <a:t>％、青森</a:t>
                </a:r>
                <a:r>
                  <a:rPr lang="en-US" altLang="ja-JP" sz="2000" dirty="0"/>
                  <a:t>28</a:t>
                </a:r>
                <a:r>
                  <a:rPr lang="ja-JP" altLang="en-US" sz="2000" dirty="0"/>
                  <a:t>％のみと戦後最悪の被害に。</a:t>
                </a:r>
                <a:endParaRPr lang="en-US" altLang="ja-JP" sz="2000" dirty="0"/>
              </a:p>
              <a:p>
                <a:r>
                  <a:rPr lang="ja-JP" altLang="en-US" sz="2000" dirty="0"/>
                  <a:t>・小売店などに消費者が殺到し、店頭から国産米が消え、</a:t>
                </a:r>
                <a:endParaRPr lang="en-US" altLang="ja-JP" sz="2000" dirty="0"/>
              </a:p>
              <a:p>
                <a:r>
                  <a:rPr lang="ja-JP" altLang="en-US" sz="2000" dirty="0"/>
                  <a:t>　国民の混乱を招いた。</a:t>
                </a:r>
                <a:endParaRPr lang="en-US" altLang="ja-JP" sz="2000" dirty="0"/>
              </a:p>
              <a:p>
                <a:endParaRPr lang="en-US" altLang="ja-JP" sz="2000" dirty="0"/>
              </a:p>
            </p:txBody>
          </p:sp>
        </p:grpSp>
        <p:pic>
          <p:nvPicPr>
            <p:cNvPr id="4" name="図 3">
              <a:extLst>
                <a:ext uri="{FF2B5EF4-FFF2-40B4-BE49-F238E27FC236}">
                  <a16:creationId xmlns:a16="http://schemas.microsoft.com/office/drawing/2014/main" id="{23CD5431-50D6-450B-834D-6EC0E6BB9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924" y="984595"/>
              <a:ext cx="1568228" cy="2308324"/>
            </a:xfrm>
            <a:prstGeom prst="rect">
              <a:avLst/>
            </a:prstGeom>
          </p:spPr>
        </p:pic>
        <p:sp>
          <p:nvSpPr>
            <p:cNvPr id="41" name="テキスト ボックス 40">
              <a:extLst>
                <a:ext uri="{FF2B5EF4-FFF2-40B4-BE49-F238E27FC236}">
                  <a16:creationId xmlns:a16="http://schemas.microsoft.com/office/drawing/2014/main" id="{D6E5272C-A8E0-4BC1-9699-E99D11F501E9}"/>
                </a:ext>
              </a:extLst>
            </p:cNvPr>
            <p:cNvSpPr txBox="1"/>
            <p:nvPr/>
          </p:nvSpPr>
          <p:spPr>
            <a:xfrm>
              <a:off x="6641958" y="3315077"/>
              <a:ext cx="2513121" cy="253916"/>
            </a:xfrm>
            <a:prstGeom prst="rect">
              <a:avLst/>
            </a:prstGeom>
            <a:noFill/>
          </p:spPr>
          <p:txBody>
            <a:bodyPr wrap="square" rtlCol="0">
              <a:spAutoFit/>
            </a:bodyPr>
            <a:lstStyle/>
            <a:p>
              <a:pPr algn="r"/>
              <a:r>
                <a:rPr lang="ja-JP" altLang="en-US" sz="1050" dirty="0"/>
                <a:t>東京新聞　</a:t>
              </a:r>
              <a:r>
                <a:rPr lang="en-US" altLang="ja-JP" sz="1050" dirty="0"/>
                <a:t>2019</a:t>
              </a:r>
              <a:r>
                <a:rPr lang="ja-JP" altLang="en-US" sz="1050" dirty="0"/>
                <a:t>年</a:t>
              </a:r>
              <a:r>
                <a:rPr lang="en-US" altLang="ja-JP" sz="1050" dirty="0"/>
                <a:t>1</a:t>
              </a:r>
              <a:r>
                <a:rPr lang="ja-JP" altLang="en-US" sz="1050" dirty="0"/>
                <a:t>月</a:t>
              </a:r>
              <a:r>
                <a:rPr lang="en-US" altLang="ja-JP" sz="1050" dirty="0"/>
                <a:t>14</a:t>
              </a:r>
              <a:r>
                <a:rPr lang="ja-JP" altLang="en-US" sz="1050" dirty="0"/>
                <a:t>日朝刊より</a:t>
              </a:r>
            </a:p>
          </p:txBody>
        </p:sp>
      </p:grpSp>
      <p:grpSp>
        <p:nvGrpSpPr>
          <p:cNvPr id="6" name="グループ化 5">
            <a:extLst>
              <a:ext uri="{FF2B5EF4-FFF2-40B4-BE49-F238E27FC236}">
                <a16:creationId xmlns:a16="http://schemas.microsoft.com/office/drawing/2014/main" id="{8551217C-D6B7-49AD-9A34-57594872D624}"/>
              </a:ext>
            </a:extLst>
          </p:cNvPr>
          <p:cNvGrpSpPr/>
          <p:nvPr/>
        </p:nvGrpSpPr>
        <p:grpSpPr>
          <a:xfrm>
            <a:off x="124274" y="4029447"/>
            <a:ext cx="9132380" cy="2694725"/>
            <a:chOff x="38010" y="3735660"/>
            <a:chExt cx="9132380" cy="2694725"/>
          </a:xfrm>
        </p:grpSpPr>
        <p:grpSp>
          <p:nvGrpSpPr>
            <p:cNvPr id="28" name="グループ化 27">
              <a:extLst>
                <a:ext uri="{FF2B5EF4-FFF2-40B4-BE49-F238E27FC236}">
                  <a16:creationId xmlns:a16="http://schemas.microsoft.com/office/drawing/2014/main" id="{B2AFFA9A-7521-4BD2-8113-45981BFCE5E1}"/>
                </a:ext>
              </a:extLst>
            </p:cNvPr>
            <p:cNvGrpSpPr/>
            <p:nvPr/>
          </p:nvGrpSpPr>
          <p:grpSpPr>
            <a:xfrm>
              <a:off x="38010" y="3735660"/>
              <a:ext cx="9132380" cy="2694725"/>
              <a:chOff x="-112310" y="1473678"/>
              <a:chExt cx="9286883" cy="2462162"/>
            </a:xfrm>
            <a:solidFill>
              <a:schemeClr val="accent6">
                <a:lumMod val="40000"/>
                <a:lumOff val="60000"/>
              </a:schemeClr>
            </a:solidFill>
          </p:grpSpPr>
          <p:grpSp>
            <p:nvGrpSpPr>
              <p:cNvPr id="29" name="グループ化 28">
                <a:extLst>
                  <a:ext uri="{FF2B5EF4-FFF2-40B4-BE49-F238E27FC236}">
                    <a16:creationId xmlns:a16="http://schemas.microsoft.com/office/drawing/2014/main" id="{6D1B5505-5C1A-4340-933D-BAE9401C2114}"/>
                  </a:ext>
                </a:extLst>
              </p:cNvPr>
              <p:cNvGrpSpPr/>
              <p:nvPr/>
            </p:nvGrpSpPr>
            <p:grpSpPr>
              <a:xfrm>
                <a:off x="-109095" y="1473678"/>
                <a:ext cx="9283668" cy="2462162"/>
                <a:chOff x="-109096" y="4503566"/>
                <a:chExt cx="9283668" cy="2462162"/>
              </a:xfrm>
              <a:grpFill/>
            </p:grpSpPr>
            <p:sp>
              <p:nvSpPr>
                <p:cNvPr id="33" name="1 つの角を切り取った四角形 23">
                  <a:extLst>
                    <a:ext uri="{FF2B5EF4-FFF2-40B4-BE49-F238E27FC236}">
                      <a16:creationId xmlns:a16="http://schemas.microsoft.com/office/drawing/2014/main" id="{D268957E-5648-4829-9356-415D05FE642B}"/>
                    </a:ext>
                  </a:extLst>
                </p:cNvPr>
                <p:cNvSpPr/>
                <p:nvPr/>
              </p:nvSpPr>
              <p:spPr>
                <a:xfrm flipH="1">
                  <a:off x="-109096" y="4503566"/>
                  <a:ext cx="9283668" cy="2462162"/>
                </a:xfrm>
                <a:prstGeom prst="snip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テキスト ボックス 33">
                  <a:extLst>
                    <a:ext uri="{FF2B5EF4-FFF2-40B4-BE49-F238E27FC236}">
                      <a16:creationId xmlns:a16="http://schemas.microsoft.com/office/drawing/2014/main" id="{2DC0469C-E40D-41F5-97FD-5EC27A8C46FF}"/>
                    </a:ext>
                  </a:extLst>
                </p:cNvPr>
                <p:cNvSpPr txBox="1"/>
                <p:nvPr/>
              </p:nvSpPr>
              <p:spPr>
                <a:xfrm>
                  <a:off x="294374" y="4620281"/>
                  <a:ext cx="4979046" cy="1546680"/>
                </a:xfrm>
                <a:prstGeom prst="rect">
                  <a:avLst/>
                </a:prstGeom>
                <a:grpFill/>
              </p:spPr>
              <p:txBody>
                <a:bodyPr wrap="square" rtlCol="0">
                  <a:spAutoFit/>
                </a:bodyPr>
                <a:lstStyle/>
                <a:p>
                  <a:r>
                    <a:rPr lang="ja-JP" altLang="en-US" sz="2400" b="1" u="sng" dirty="0"/>
                    <a:t>天保の大飢饉</a:t>
                  </a:r>
                  <a:endParaRPr lang="en-US" altLang="ja-JP" sz="1000" b="1" u="sng" dirty="0"/>
                </a:p>
                <a:p>
                  <a:pPr marL="285750" indent="-285750">
                    <a:buFont typeface="Arial" panose="020B0604020202020204" pitchFamily="34" charset="0"/>
                    <a:buChar char="•"/>
                  </a:pPr>
                  <a:r>
                    <a:rPr lang="en-US" altLang="ja-JP" sz="2000" dirty="0"/>
                    <a:t>1833(</a:t>
                  </a:r>
                  <a:r>
                    <a:rPr lang="ja-JP" altLang="en-US" sz="2000" dirty="0"/>
                    <a:t>天保</a:t>
                  </a:r>
                  <a:r>
                    <a:rPr lang="en-US" altLang="ja-JP" sz="2000" dirty="0"/>
                    <a:t>4)</a:t>
                  </a:r>
                  <a:r>
                    <a:rPr lang="ja-JP" altLang="en-US" sz="2000" dirty="0"/>
                    <a:t>年に最大規模化した飢饉。</a:t>
                  </a:r>
                  <a:endParaRPr lang="en-US" altLang="ja-JP" sz="2000" dirty="0"/>
                </a:p>
                <a:p>
                  <a:pPr marL="285750" indent="-285750">
                    <a:buFont typeface="Arial" panose="020B0604020202020204" pitchFamily="34" charset="0"/>
                    <a:buChar char="•"/>
                  </a:pPr>
                  <a:r>
                    <a:rPr lang="ja-JP" altLang="en-US" sz="2000" dirty="0"/>
                    <a:t>主な原因は</a:t>
                  </a:r>
                  <a:r>
                    <a:rPr lang="en-US" altLang="ja-JP" sz="2000" dirty="0"/>
                    <a:t>1833(</a:t>
                  </a:r>
                  <a:r>
                    <a:rPr lang="ja-JP" altLang="en-US" sz="2000" dirty="0"/>
                    <a:t>天保</a:t>
                  </a:r>
                  <a:r>
                    <a:rPr lang="en-US" altLang="ja-JP" sz="2000" dirty="0"/>
                    <a:t>4)</a:t>
                  </a:r>
                  <a:r>
                    <a:rPr lang="ja-JP" altLang="en-US" sz="2000" dirty="0"/>
                    <a:t>年の大雨による</a:t>
                  </a:r>
                  <a:endParaRPr lang="en-US" altLang="ja-JP" sz="2000" dirty="0"/>
                </a:p>
                <a:p>
                  <a:r>
                    <a:rPr lang="en-US" altLang="ja-JP" sz="2000" dirty="0"/>
                    <a:t>     </a:t>
                  </a:r>
                  <a:r>
                    <a:rPr lang="ja-JP" altLang="en-US" sz="2000" dirty="0"/>
                    <a:t>洪水・</a:t>
                  </a:r>
                  <a:r>
                    <a:rPr lang="ja-JP" altLang="en-US" sz="2000" b="1" dirty="0">
                      <a:solidFill>
                        <a:srgbClr val="FF0000"/>
                      </a:solidFill>
                    </a:rPr>
                    <a:t>冷害</a:t>
                  </a:r>
                  <a:r>
                    <a:rPr lang="ja-JP" altLang="en-US" sz="2000" dirty="0"/>
                    <a:t>による大凶作</a:t>
                  </a:r>
                  <a:endParaRPr lang="en-US" altLang="ja-JP" sz="2000" dirty="0"/>
                </a:p>
                <a:p>
                  <a:pPr marL="285750" indent="-285750">
                    <a:buFont typeface="Arial" panose="020B0604020202020204" pitchFamily="34" charset="0"/>
                    <a:buChar char="•"/>
                  </a:pPr>
                  <a:r>
                    <a:rPr lang="ja-JP" altLang="en-US" sz="2000" b="1" dirty="0"/>
                    <a:t>大塩平八郎の乱の要因</a:t>
                  </a:r>
                  <a:r>
                    <a:rPr lang="ja-JP" altLang="en-US" sz="2000" dirty="0"/>
                    <a:t>にも</a:t>
                  </a:r>
                  <a:endParaRPr lang="en-US" altLang="ja-JP" sz="2000" dirty="0"/>
                </a:p>
              </p:txBody>
            </p:sp>
          </p:grpSp>
          <p:grpSp>
            <p:nvGrpSpPr>
              <p:cNvPr id="30" name="グループ化 29">
                <a:extLst>
                  <a:ext uri="{FF2B5EF4-FFF2-40B4-BE49-F238E27FC236}">
                    <a16:creationId xmlns:a16="http://schemas.microsoft.com/office/drawing/2014/main" id="{5756E785-8756-48A6-B74B-CAA0DE06AD63}"/>
                  </a:ext>
                </a:extLst>
              </p:cNvPr>
              <p:cNvGrpSpPr/>
              <p:nvPr/>
            </p:nvGrpSpPr>
            <p:grpSpPr>
              <a:xfrm>
                <a:off x="-112310" y="1537575"/>
                <a:ext cx="9286883" cy="2398265"/>
                <a:chOff x="-112310" y="1537575"/>
                <a:chExt cx="9286883" cy="2398265"/>
              </a:xfrm>
              <a:grpFill/>
            </p:grpSpPr>
            <p:pic>
              <p:nvPicPr>
                <p:cNvPr id="31" name="Picture 2" descr="http://www.ikedaya.com/img/gokoshas/ikedatowns/bakumatsus/tenpofamine.jpg">
                  <a:extLst>
                    <a:ext uri="{FF2B5EF4-FFF2-40B4-BE49-F238E27FC236}">
                      <a16:creationId xmlns:a16="http://schemas.microsoft.com/office/drawing/2014/main" id="{228CA448-3575-4B9A-B13C-708E9D7D6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252" y="1537575"/>
                  <a:ext cx="3678321" cy="2398265"/>
                </a:xfrm>
                <a:prstGeom prst="rect">
                  <a:avLst/>
                </a:prstGeom>
                <a:grpFill/>
              </p:spPr>
            </p:pic>
            <p:sp>
              <p:nvSpPr>
                <p:cNvPr id="32" name="テキスト ボックス 31">
                  <a:extLst>
                    <a:ext uri="{FF2B5EF4-FFF2-40B4-BE49-F238E27FC236}">
                      <a16:creationId xmlns:a16="http://schemas.microsoft.com/office/drawing/2014/main" id="{E9229CD8-4F4F-4650-8B22-856A9AD495B8}"/>
                    </a:ext>
                  </a:extLst>
                </p:cNvPr>
                <p:cNvSpPr txBox="1"/>
                <p:nvPr/>
              </p:nvSpPr>
              <p:spPr>
                <a:xfrm>
                  <a:off x="-112310" y="3378659"/>
                  <a:ext cx="4813980" cy="548368"/>
                </a:xfrm>
                <a:prstGeom prst="rect">
                  <a:avLst/>
                </a:prstGeom>
                <a:grpFill/>
              </p:spPr>
              <p:txBody>
                <a:bodyPr wrap="square" rtlCol="0">
                  <a:spAutoFit/>
                </a:bodyPr>
                <a:lstStyle/>
                <a:p>
                  <a:r>
                    <a:rPr lang="ja-JP" altLang="en-US" sz="1200" b="1" dirty="0"/>
                    <a:t>天保飢饉の様子 </a:t>
                  </a:r>
                  <a:r>
                    <a:rPr lang="en-US" altLang="ja-JP" sz="1050" dirty="0">
                      <a:hlinkClick r:id="rId5"/>
                    </a:rPr>
                    <a:t>http://www.ikedaya.com/ikedatown/edoend_pre/</a:t>
                  </a:r>
                  <a:endParaRPr lang="en-US" altLang="ja-JP" sz="1050" dirty="0"/>
                </a:p>
                <a:p>
                  <a:r>
                    <a:rPr lang="ja-JP" altLang="en-US" sz="1050" dirty="0"/>
                    <a:t>　　　　　　　　</a:t>
                  </a:r>
                  <a:r>
                    <a:rPr lang="en-US" altLang="ja-JP" sz="1050" dirty="0"/>
                    <a:t>ed03.html</a:t>
                  </a:r>
                </a:p>
                <a:p>
                  <a:r>
                    <a:rPr lang="ja-JP" altLang="en-US" sz="1050" dirty="0"/>
                    <a:t>大塩平八郎　</a:t>
                  </a:r>
                  <a:r>
                    <a:rPr lang="en-US" altLang="ja-JP" sz="1050" dirty="0"/>
                    <a:t>https://pleasure-bit.com/3891.html</a:t>
                  </a:r>
                  <a:endParaRPr lang="ja-JP" altLang="en-US" sz="1050" dirty="0"/>
                </a:p>
              </p:txBody>
            </p:sp>
          </p:grpSp>
        </p:grpSp>
        <p:pic>
          <p:nvPicPr>
            <p:cNvPr id="3" name="図 2">
              <a:extLst>
                <a:ext uri="{FF2B5EF4-FFF2-40B4-BE49-F238E27FC236}">
                  <a16:creationId xmlns:a16="http://schemas.microsoft.com/office/drawing/2014/main" id="{8F454C7A-FE60-4CF0-A1DA-EBCD4DAFF748}"/>
                </a:ext>
              </a:extLst>
            </p:cNvPr>
            <p:cNvPicPr>
              <a:picLocks noChangeAspect="1"/>
            </p:cNvPicPr>
            <p:nvPr/>
          </p:nvPicPr>
          <p:blipFill rotWithShape="1">
            <a:blip r:embed="rId6">
              <a:extLst>
                <a:ext uri="{28A0092B-C50C-407E-A947-70E740481C1C}">
                  <a14:useLocalDpi xmlns:a14="http://schemas.microsoft.com/office/drawing/2010/main" val="0"/>
                </a:ext>
              </a:extLst>
            </a:blip>
            <a:srcRect l="29646" t="8631" r="15946" b="17899"/>
            <a:stretch/>
          </p:blipFill>
          <p:spPr>
            <a:xfrm>
              <a:off x="4212468" y="4889712"/>
              <a:ext cx="1207902" cy="1459822"/>
            </a:xfrm>
            <a:prstGeom prst="rect">
              <a:avLst/>
            </a:prstGeom>
          </p:spPr>
        </p:pic>
      </p:grpSp>
      <p:sp>
        <p:nvSpPr>
          <p:cNvPr id="45" name="正方形/長方形 44">
            <a:extLst>
              <a:ext uri="{FF2B5EF4-FFF2-40B4-BE49-F238E27FC236}">
                <a16:creationId xmlns:a16="http://schemas.microsoft.com/office/drawing/2014/main" id="{7DC12CDA-5081-42CC-B0E5-CEDBE6D96DC7}"/>
              </a:ext>
            </a:extLst>
          </p:cNvPr>
          <p:cNvSpPr/>
          <p:nvPr/>
        </p:nvSpPr>
        <p:spPr>
          <a:xfrm>
            <a:off x="62819" y="453564"/>
            <a:ext cx="9079600" cy="646331"/>
          </a:xfrm>
          <a:prstGeom prst="rect">
            <a:avLst/>
          </a:prstGeom>
        </p:spPr>
        <p:txBody>
          <a:bodyPr wrap="square">
            <a:spAutoFit/>
          </a:bodyPr>
          <a:lstStyle/>
          <a:p>
            <a:r>
              <a:rPr lang="ja-JP" altLang="en-US" b="1" u="sng" dirty="0"/>
              <a:t>〇冷夏は、凶作を引き起こし社会に大きな影響を与えてきた。</a:t>
            </a:r>
            <a:endParaRPr lang="en-US" altLang="ja-JP" b="1" u="sng" dirty="0"/>
          </a:p>
          <a:p>
            <a:r>
              <a:rPr lang="en-US" altLang="ja-JP" b="1" u="sng" dirty="0"/>
              <a:t>  The cold summer has caused bad harvest and has greatly affected society.</a:t>
            </a:r>
          </a:p>
        </p:txBody>
      </p:sp>
      <p:sp>
        <p:nvSpPr>
          <p:cNvPr id="26" name="正方形/長方形 25">
            <a:extLst>
              <a:ext uri="{FF2B5EF4-FFF2-40B4-BE49-F238E27FC236}">
                <a16:creationId xmlns:a16="http://schemas.microsoft.com/office/drawing/2014/main" id="{72B8AD0C-D278-4270-A74F-301381523AA0}"/>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研究背景</a:t>
            </a:r>
          </a:p>
        </p:txBody>
      </p:sp>
      <p:sp>
        <p:nvSpPr>
          <p:cNvPr id="38" name="テキスト ボックス 37">
            <a:extLst>
              <a:ext uri="{FF2B5EF4-FFF2-40B4-BE49-F238E27FC236}">
                <a16:creationId xmlns:a16="http://schemas.microsoft.com/office/drawing/2014/main" id="{DD58042A-B364-4A31-B588-1AE6D9F3EA4F}"/>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1/12</a:t>
            </a:r>
            <a:endParaRPr lang="ja-JP" altLang="en-US" dirty="0">
              <a:solidFill>
                <a:schemeClr val="bg1"/>
              </a:solidFill>
            </a:endParaRPr>
          </a:p>
        </p:txBody>
      </p:sp>
    </p:spTree>
    <p:extLst>
      <p:ext uri="{BB962C8B-B14F-4D97-AF65-F5344CB8AC3E}">
        <p14:creationId xmlns:p14="http://schemas.microsoft.com/office/powerpoint/2010/main" val="295221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677A19EF-0667-4C65-A018-9712A016BE99}"/>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研究背景</a:t>
            </a:r>
          </a:p>
        </p:txBody>
      </p:sp>
      <p:grpSp>
        <p:nvGrpSpPr>
          <p:cNvPr id="2" name="グループ化 1">
            <a:extLst>
              <a:ext uri="{FF2B5EF4-FFF2-40B4-BE49-F238E27FC236}">
                <a16:creationId xmlns:a16="http://schemas.microsoft.com/office/drawing/2014/main" id="{7E2DA32E-EBAF-40A4-BD77-42C30009C695}"/>
              </a:ext>
            </a:extLst>
          </p:cNvPr>
          <p:cNvGrpSpPr/>
          <p:nvPr/>
        </p:nvGrpSpPr>
        <p:grpSpPr>
          <a:xfrm>
            <a:off x="232913" y="3904715"/>
            <a:ext cx="8741376" cy="1938992"/>
            <a:chOff x="6166959" y="2277562"/>
            <a:chExt cx="8092733" cy="1938992"/>
          </a:xfrm>
        </p:grpSpPr>
        <p:sp>
          <p:nvSpPr>
            <p:cNvPr id="39" name="テキスト ボックス 38">
              <a:extLst>
                <a:ext uri="{FF2B5EF4-FFF2-40B4-BE49-F238E27FC236}">
                  <a16:creationId xmlns:a16="http://schemas.microsoft.com/office/drawing/2014/main" id="{FC24B227-8F8F-4BD6-9DEB-D72C58FB8E7C}"/>
                </a:ext>
              </a:extLst>
            </p:cNvPr>
            <p:cNvSpPr txBox="1"/>
            <p:nvPr/>
          </p:nvSpPr>
          <p:spPr>
            <a:xfrm>
              <a:off x="6166959" y="2348796"/>
              <a:ext cx="2821669" cy="1200329"/>
            </a:xfrm>
            <a:prstGeom prst="rect">
              <a:avLst/>
            </a:prstGeom>
            <a:noFill/>
          </p:spPr>
          <p:txBody>
            <a:bodyPr wrap="square" rtlCol="0">
              <a:spAutoFit/>
            </a:bodyPr>
            <a:lstStyle/>
            <a:p>
              <a:r>
                <a:rPr kumimoji="1" lang="en-US" altLang="ja-JP" sz="2400" b="1" dirty="0">
                  <a:solidFill>
                    <a:srgbClr val="00B050"/>
                  </a:solidFill>
                  <a:latin typeface="Times New Roman" panose="02020603050405020304" pitchFamily="18" charset="0"/>
                  <a:cs typeface="Times New Roman" panose="02020603050405020304" pitchFamily="18" charset="0"/>
                </a:rPr>
                <a:t>1931~45</a:t>
              </a:r>
              <a:r>
                <a:rPr kumimoji="1" lang="ja-JP" altLang="en-US" sz="2400" b="1" dirty="0">
                  <a:solidFill>
                    <a:srgbClr val="00B050"/>
                  </a:solidFill>
                  <a:latin typeface="Times New Roman" panose="02020603050405020304" pitchFamily="18" charset="0"/>
                  <a:cs typeface="Times New Roman" panose="02020603050405020304" pitchFamily="18" charset="0"/>
                </a:rPr>
                <a:t>年</a:t>
              </a:r>
              <a:r>
                <a:rPr kumimoji="1" lang="ja-JP" altLang="en-US" sz="2400" b="1" dirty="0">
                  <a:solidFill>
                    <a:srgbClr val="00B050"/>
                  </a:solidFill>
                </a:rPr>
                <a:t>は</a:t>
              </a:r>
              <a:endParaRPr kumimoji="1" lang="en-US" altLang="ja-JP" sz="2400" b="1" dirty="0">
                <a:solidFill>
                  <a:srgbClr val="00B050"/>
                </a:solidFill>
              </a:endParaRPr>
            </a:p>
            <a:p>
              <a:r>
                <a:rPr kumimoji="1" lang="ja-JP" altLang="en-US" sz="2400" b="1" dirty="0">
                  <a:solidFill>
                    <a:srgbClr val="FF0000"/>
                  </a:solidFill>
                </a:rPr>
                <a:t>昭和初期大凶作</a:t>
              </a:r>
              <a:endParaRPr kumimoji="1" lang="en-US" altLang="ja-JP" sz="2400" b="1" dirty="0">
                <a:solidFill>
                  <a:srgbClr val="FF0000"/>
                </a:solidFill>
              </a:endParaRPr>
            </a:p>
            <a:p>
              <a:r>
                <a:rPr kumimoji="1" lang="ja-JP" altLang="en-US" sz="2400" b="1" dirty="0">
                  <a:solidFill>
                    <a:srgbClr val="00B050"/>
                  </a:solidFill>
                </a:rPr>
                <a:t>と呼ばれる</a:t>
              </a:r>
              <a:endParaRPr kumimoji="1" lang="ja-JP" altLang="en-US" b="1" dirty="0">
                <a:solidFill>
                  <a:srgbClr val="00B050"/>
                </a:solidFill>
              </a:endParaRPr>
            </a:p>
          </p:txBody>
        </p:sp>
        <p:sp>
          <p:nvSpPr>
            <p:cNvPr id="40" name="テキスト ボックス 39">
              <a:extLst>
                <a:ext uri="{FF2B5EF4-FFF2-40B4-BE49-F238E27FC236}">
                  <a16:creationId xmlns:a16="http://schemas.microsoft.com/office/drawing/2014/main" id="{26F1962E-820F-4361-A2AD-D4BEF92268C5}"/>
                </a:ext>
              </a:extLst>
            </p:cNvPr>
            <p:cNvSpPr txBox="1"/>
            <p:nvPr/>
          </p:nvSpPr>
          <p:spPr>
            <a:xfrm>
              <a:off x="10242107" y="2277562"/>
              <a:ext cx="4017585" cy="1938992"/>
            </a:xfrm>
            <a:prstGeom prst="rect">
              <a:avLst/>
            </a:prstGeom>
            <a:noFill/>
          </p:spPr>
          <p:txBody>
            <a:bodyPr wrap="square" rtlCol="0">
              <a:spAutoFit/>
            </a:bodyPr>
            <a:lstStyle/>
            <a:p>
              <a:r>
                <a:rPr kumimoji="1" lang="en-US" altLang="ja-JP" sz="2400" b="1" dirty="0">
                  <a:solidFill>
                    <a:srgbClr val="00B050"/>
                  </a:solidFill>
                  <a:latin typeface="Times New Roman" panose="02020603050405020304" pitchFamily="18" charset="0"/>
                  <a:cs typeface="Times New Roman" panose="02020603050405020304" pitchFamily="18" charset="0"/>
                </a:rPr>
                <a:t>1931</a:t>
              </a:r>
              <a:r>
                <a:rPr kumimoji="1" lang="ja-JP" altLang="en-US" sz="2400" b="1" dirty="0">
                  <a:solidFill>
                    <a:srgbClr val="00B050"/>
                  </a:solidFill>
                  <a:latin typeface="Times New Roman" panose="02020603050405020304" pitchFamily="18" charset="0"/>
                  <a:cs typeface="Times New Roman" panose="02020603050405020304" pitchFamily="18" charset="0"/>
                </a:rPr>
                <a:t>年</a:t>
              </a:r>
              <a:r>
                <a:rPr kumimoji="1" lang="en-US" altLang="ja-JP" sz="2400" b="1" dirty="0">
                  <a:solidFill>
                    <a:srgbClr val="00B050"/>
                  </a:solidFill>
                  <a:latin typeface="Times New Roman" panose="02020603050405020304" pitchFamily="18" charset="0"/>
                  <a:cs typeface="Times New Roman" panose="02020603050405020304" pitchFamily="18" charset="0"/>
                </a:rPr>
                <a:t>~45</a:t>
              </a:r>
              <a:r>
                <a:rPr kumimoji="1" lang="ja-JP" altLang="en-US" sz="2400" b="1" dirty="0">
                  <a:solidFill>
                    <a:srgbClr val="00B050"/>
                  </a:solidFill>
                </a:rPr>
                <a:t>年は</a:t>
              </a:r>
              <a:endParaRPr kumimoji="1" lang="en-US" altLang="ja-JP" sz="2400" b="1" dirty="0">
                <a:solidFill>
                  <a:srgbClr val="00B050"/>
                </a:solidFill>
              </a:endParaRPr>
            </a:p>
            <a:p>
              <a:r>
                <a:rPr kumimoji="1" lang="ja-JP" altLang="en-US" sz="2400" b="1" dirty="0">
                  <a:solidFill>
                    <a:srgbClr val="00B050"/>
                  </a:solidFill>
                </a:rPr>
                <a:t>日本の激動時代。</a:t>
              </a:r>
              <a:endParaRPr kumimoji="1" lang="en-US" altLang="ja-JP" sz="2400" b="1" dirty="0">
                <a:solidFill>
                  <a:srgbClr val="00B050"/>
                </a:solidFill>
              </a:endParaRPr>
            </a:p>
            <a:p>
              <a:r>
                <a:rPr kumimoji="1" lang="ja-JP" altLang="en-US" sz="2400" b="1" dirty="0">
                  <a:solidFill>
                    <a:srgbClr val="00B050"/>
                  </a:solidFill>
                </a:rPr>
                <a:t>（満州事変、日中戦争、</a:t>
              </a:r>
              <a:endParaRPr kumimoji="1" lang="en-US" altLang="ja-JP" sz="2400" b="1" dirty="0">
                <a:solidFill>
                  <a:srgbClr val="00B050"/>
                </a:solidFill>
              </a:endParaRPr>
            </a:p>
            <a:p>
              <a:r>
                <a:rPr kumimoji="1" lang="ja-JP" altLang="en-US" sz="2400" b="1" dirty="0">
                  <a:solidFill>
                    <a:srgbClr val="00B050"/>
                  </a:solidFill>
                </a:rPr>
                <a:t>　太平洋戦争）</a:t>
              </a:r>
              <a:endParaRPr kumimoji="1" lang="en-US" altLang="ja-JP" sz="2400" b="1" dirty="0">
                <a:solidFill>
                  <a:srgbClr val="FF0000"/>
                </a:solidFill>
                <a:latin typeface="Times New Roman" panose="02020603050405020304" pitchFamily="18" charset="0"/>
                <a:cs typeface="Times New Roman" panose="02020603050405020304" pitchFamily="18" charset="0"/>
              </a:endParaRPr>
            </a:p>
            <a:p>
              <a:r>
                <a:rPr kumimoji="1" lang="ja-JP" altLang="en-US" sz="2400" b="1" dirty="0">
                  <a:solidFill>
                    <a:srgbClr val="FF0000"/>
                  </a:solidFill>
                </a:rPr>
                <a:t>十五年戦争</a:t>
              </a:r>
              <a:r>
                <a:rPr kumimoji="1" lang="ja-JP" altLang="en-US" sz="2400" b="1" dirty="0">
                  <a:solidFill>
                    <a:srgbClr val="00B050"/>
                  </a:solidFill>
                </a:rPr>
                <a:t>と呼ばれる</a:t>
              </a:r>
              <a:endParaRPr kumimoji="1" lang="ja-JP" altLang="en-US" sz="1400" b="1" dirty="0">
                <a:solidFill>
                  <a:srgbClr val="00B050"/>
                </a:solidFill>
              </a:endParaRPr>
            </a:p>
          </p:txBody>
        </p:sp>
        <p:sp>
          <p:nvSpPr>
            <p:cNvPr id="47" name="矢印: 上下 46">
              <a:extLst>
                <a:ext uri="{FF2B5EF4-FFF2-40B4-BE49-F238E27FC236}">
                  <a16:creationId xmlns:a16="http://schemas.microsoft.com/office/drawing/2014/main" id="{301CB10A-C019-4BB6-AB9F-3E6A7D19D484}"/>
                </a:ext>
              </a:extLst>
            </p:cNvPr>
            <p:cNvSpPr/>
            <p:nvPr/>
          </p:nvSpPr>
          <p:spPr>
            <a:xfrm rot="5400000">
              <a:off x="9181456" y="2354569"/>
              <a:ext cx="478156" cy="1094862"/>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51" name="テキスト ボックス 50">
            <a:extLst>
              <a:ext uri="{FF2B5EF4-FFF2-40B4-BE49-F238E27FC236}">
                <a16:creationId xmlns:a16="http://schemas.microsoft.com/office/drawing/2014/main" id="{F15FD1CC-EE30-40C5-A013-854F3576464F}"/>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2/12</a:t>
            </a:r>
            <a:endParaRPr lang="ja-JP" altLang="en-US" dirty="0">
              <a:solidFill>
                <a:schemeClr val="bg1"/>
              </a:solidFill>
            </a:endParaRPr>
          </a:p>
        </p:txBody>
      </p:sp>
      <p:sp>
        <p:nvSpPr>
          <p:cNvPr id="10" name="正方形/長方形 9">
            <a:extLst>
              <a:ext uri="{FF2B5EF4-FFF2-40B4-BE49-F238E27FC236}">
                <a16:creationId xmlns:a16="http://schemas.microsoft.com/office/drawing/2014/main" id="{C528763A-360A-47C9-B39A-1BA119486869}"/>
              </a:ext>
            </a:extLst>
          </p:cNvPr>
          <p:cNvSpPr/>
          <p:nvPr/>
        </p:nvSpPr>
        <p:spPr>
          <a:xfrm>
            <a:off x="94889" y="442786"/>
            <a:ext cx="9079600" cy="369332"/>
          </a:xfrm>
          <a:prstGeom prst="rect">
            <a:avLst/>
          </a:prstGeom>
        </p:spPr>
        <p:txBody>
          <a:bodyPr wrap="square">
            <a:spAutoFit/>
          </a:bodyPr>
          <a:lstStyle/>
          <a:p>
            <a:r>
              <a:rPr lang="ja-JP" altLang="en-US" b="1" u="sng" dirty="0"/>
              <a:t>〇私たちが注目した事例・・・昭和初期（</a:t>
            </a:r>
            <a:r>
              <a:rPr lang="en-US" altLang="ja-JP" b="1" u="sng" dirty="0"/>
              <a:t>1930,40</a:t>
            </a:r>
            <a:r>
              <a:rPr lang="ja-JP" altLang="en-US" b="1" u="sng" dirty="0"/>
              <a:t>年代）</a:t>
            </a:r>
          </a:p>
        </p:txBody>
      </p:sp>
      <p:grpSp>
        <p:nvGrpSpPr>
          <p:cNvPr id="3" name="グループ化 2">
            <a:extLst>
              <a:ext uri="{FF2B5EF4-FFF2-40B4-BE49-F238E27FC236}">
                <a16:creationId xmlns:a16="http://schemas.microsoft.com/office/drawing/2014/main" id="{022507E7-CA82-4162-BF03-309E9FE5F284}"/>
              </a:ext>
            </a:extLst>
          </p:cNvPr>
          <p:cNvGrpSpPr/>
          <p:nvPr/>
        </p:nvGrpSpPr>
        <p:grpSpPr>
          <a:xfrm>
            <a:off x="467431" y="1318856"/>
            <a:ext cx="7796343" cy="2412921"/>
            <a:chOff x="467431" y="1318856"/>
            <a:chExt cx="7796343" cy="2412921"/>
          </a:xfrm>
        </p:grpSpPr>
        <p:pic>
          <p:nvPicPr>
            <p:cNvPr id="43" name="図 42">
              <a:extLst>
                <a:ext uri="{FF2B5EF4-FFF2-40B4-BE49-F238E27FC236}">
                  <a16:creationId xmlns:a16="http://schemas.microsoft.com/office/drawing/2014/main" id="{758AE31D-FE99-4F92-B6A4-FDABCE23121D}"/>
                </a:ext>
              </a:extLst>
            </p:cNvPr>
            <p:cNvPicPr>
              <a:picLocks noChangeAspect="1"/>
            </p:cNvPicPr>
            <p:nvPr/>
          </p:nvPicPr>
          <p:blipFill>
            <a:blip r:embed="rId2"/>
            <a:stretch>
              <a:fillRect/>
            </a:stretch>
          </p:blipFill>
          <p:spPr>
            <a:xfrm>
              <a:off x="467431" y="1318856"/>
              <a:ext cx="7417283" cy="2412921"/>
            </a:xfrm>
            <a:prstGeom prst="rect">
              <a:avLst/>
            </a:prstGeom>
          </p:spPr>
        </p:pic>
        <p:sp>
          <p:nvSpPr>
            <p:cNvPr id="7" name="テキスト ボックス 6">
              <a:extLst>
                <a:ext uri="{FF2B5EF4-FFF2-40B4-BE49-F238E27FC236}">
                  <a16:creationId xmlns:a16="http://schemas.microsoft.com/office/drawing/2014/main" id="{CBAC7316-3FC2-4C4B-9ADA-CDF99EAF653F}"/>
                </a:ext>
              </a:extLst>
            </p:cNvPr>
            <p:cNvSpPr txBox="1"/>
            <p:nvPr/>
          </p:nvSpPr>
          <p:spPr>
            <a:xfrm>
              <a:off x="5493269" y="1318856"/>
              <a:ext cx="2770505" cy="369332"/>
            </a:xfrm>
            <a:prstGeom prst="rect">
              <a:avLst/>
            </a:prstGeom>
            <a:noFill/>
          </p:spPr>
          <p:txBody>
            <a:bodyPr wrap="square" rtlCol="0">
              <a:spAutoFit/>
            </a:bodyPr>
            <a:lstStyle/>
            <a:p>
              <a:r>
                <a:rPr kumimoji="1" lang="en-US" altLang="ja-JP" dirty="0"/>
                <a:t>Rice yield per 10a in Japan</a:t>
              </a:r>
              <a:endParaRPr kumimoji="1" lang="ja-JP" altLang="en-US" dirty="0"/>
            </a:p>
          </p:txBody>
        </p:sp>
      </p:grpSp>
      <p:sp>
        <p:nvSpPr>
          <p:cNvPr id="8" name="テキスト ボックス 7">
            <a:extLst>
              <a:ext uri="{FF2B5EF4-FFF2-40B4-BE49-F238E27FC236}">
                <a16:creationId xmlns:a16="http://schemas.microsoft.com/office/drawing/2014/main" id="{0D48EA15-7ABF-476D-8414-88C274AA984E}"/>
              </a:ext>
            </a:extLst>
          </p:cNvPr>
          <p:cNvSpPr txBox="1"/>
          <p:nvPr/>
        </p:nvSpPr>
        <p:spPr>
          <a:xfrm>
            <a:off x="172528" y="5969479"/>
            <a:ext cx="2923044" cy="646331"/>
          </a:xfrm>
          <a:prstGeom prst="rect">
            <a:avLst/>
          </a:prstGeom>
          <a:noFill/>
        </p:spPr>
        <p:txBody>
          <a:bodyPr wrap="square" rtlCol="0">
            <a:spAutoFit/>
          </a:bodyPr>
          <a:lstStyle/>
          <a:p>
            <a:r>
              <a:rPr kumimoji="1" lang="en-US" altLang="ja-JP" dirty="0"/>
              <a:t>1931~45 is called the early Showa era bad harvest</a:t>
            </a:r>
            <a:endParaRPr kumimoji="1" lang="ja-JP" altLang="en-US" dirty="0"/>
          </a:p>
        </p:txBody>
      </p:sp>
      <p:sp>
        <p:nvSpPr>
          <p:cNvPr id="29" name="テキスト ボックス 28">
            <a:extLst>
              <a:ext uri="{FF2B5EF4-FFF2-40B4-BE49-F238E27FC236}">
                <a16:creationId xmlns:a16="http://schemas.microsoft.com/office/drawing/2014/main" id="{0B542AFE-93B7-407D-B190-AC2A63761A4F}"/>
              </a:ext>
            </a:extLst>
          </p:cNvPr>
          <p:cNvSpPr txBox="1"/>
          <p:nvPr/>
        </p:nvSpPr>
        <p:spPr>
          <a:xfrm>
            <a:off x="4787149" y="5957020"/>
            <a:ext cx="2923044" cy="646331"/>
          </a:xfrm>
          <a:prstGeom prst="rect">
            <a:avLst/>
          </a:prstGeom>
          <a:noFill/>
        </p:spPr>
        <p:txBody>
          <a:bodyPr wrap="square" rtlCol="0">
            <a:spAutoFit/>
          </a:bodyPr>
          <a:lstStyle/>
          <a:p>
            <a:r>
              <a:rPr kumimoji="1" lang="en-US" altLang="ja-JP" dirty="0"/>
              <a:t>1931~45 was a turbulent </a:t>
            </a:r>
          </a:p>
          <a:p>
            <a:r>
              <a:rPr kumimoji="1" lang="en-US" altLang="ja-JP" dirty="0"/>
              <a:t>era in Japan</a:t>
            </a:r>
            <a:endParaRPr kumimoji="1" lang="ja-JP" altLang="en-US" dirty="0"/>
          </a:p>
        </p:txBody>
      </p:sp>
    </p:spTree>
    <p:extLst>
      <p:ext uri="{BB962C8B-B14F-4D97-AF65-F5344CB8AC3E}">
        <p14:creationId xmlns:p14="http://schemas.microsoft.com/office/powerpoint/2010/main" val="76934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4551" y="2467477"/>
            <a:ext cx="8506297" cy="4209548"/>
          </a:xfrm>
        </p:spPr>
        <p:txBody>
          <a:bodyPr>
            <a:normAutofit/>
          </a:bodyPr>
          <a:lstStyle/>
          <a:p>
            <a:r>
              <a:rPr lang="ja-JP" altLang="en-US" sz="2000" b="1" dirty="0">
                <a:solidFill>
                  <a:srgbClr val="FF0000"/>
                </a:solidFill>
              </a:rPr>
              <a:t>「</a:t>
            </a:r>
            <a:r>
              <a:rPr lang="ja-JP" altLang="en-US" sz="2000" b="1" dirty="0">
                <a:solidFill>
                  <a:srgbClr val="FF0000"/>
                </a:solidFill>
                <a:highlight>
                  <a:srgbClr val="FFFF00"/>
                </a:highlight>
              </a:rPr>
              <a:t>未曽有の食糧難に陥り時期的に部分的に飢饉が招来すべし</a:t>
            </a:r>
            <a:r>
              <a:rPr lang="ja-JP" altLang="en-US" sz="2000" b="1" dirty="0">
                <a:solidFill>
                  <a:srgbClr val="FF0000"/>
                </a:solidFill>
              </a:rPr>
              <a:t>。</a:t>
            </a:r>
            <a:endParaRPr lang="en-US" altLang="ja-JP" sz="2000" b="1" dirty="0">
              <a:solidFill>
                <a:srgbClr val="FF0000"/>
              </a:solidFill>
            </a:endParaRPr>
          </a:p>
          <a:p>
            <a:pPr marL="0" indent="0">
              <a:buNone/>
            </a:pPr>
            <a:r>
              <a:rPr lang="ja-JP" altLang="en-US" sz="2000" b="1" dirty="0">
                <a:solidFill>
                  <a:srgbClr val="FF0000"/>
                </a:solidFill>
              </a:rPr>
              <a:t>　   </a:t>
            </a:r>
            <a:r>
              <a:rPr lang="ja-JP" altLang="en-US" sz="2000" dirty="0"/>
              <a:t>隘路は戦意昂揚の不十分在り</a:t>
            </a:r>
            <a:r>
              <a:rPr lang="ja-JP" altLang="en-US" sz="2000" b="1" dirty="0">
                <a:solidFill>
                  <a:srgbClr val="FF0000"/>
                </a:solidFill>
              </a:rPr>
              <a:t>」</a:t>
            </a:r>
            <a:endParaRPr lang="en-US" altLang="ja-JP" sz="2000" b="1" dirty="0">
              <a:solidFill>
                <a:srgbClr val="FF0000"/>
              </a:solidFill>
            </a:endParaRPr>
          </a:p>
          <a:p>
            <a:r>
              <a:rPr lang="ja-JP" altLang="en-US" sz="2000" dirty="0"/>
              <a:t>「昭和</a:t>
            </a:r>
            <a:r>
              <a:rPr lang="en-US" altLang="ja-JP" sz="2000" dirty="0"/>
              <a:t>21</a:t>
            </a:r>
            <a:r>
              <a:rPr lang="ja-JP" altLang="en-US" sz="2000" dirty="0"/>
              <a:t>年度を迎えるにあたって、</a:t>
            </a:r>
            <a:endParaRPr lang="en-US" altLang="ja-JP" sz="2000" dirty="0"/>
          </a:p>
          <a:p>
            <a:pPr marL="0" indent="0">
              <a:buNone/>
            </a:pPr>
            <a:r>
              <a:rPr lang="en-US" altLang="ja-JP" sz="2000" dirty="0"/>
              <a:t>   </a:t>
            </a:r>
            <a:r>
              <a:rPr lang="ja-JP" altLang="en-US" sz="2000" dirty="0"/>
              <a:t>　</a:t>
            </a:r>
            <a:r>
              <a:rPr lang="en-US" altLang="ja-JP" sz="2000" dirty="0"/>
              <a:t>―</a:t>
            </a:r>
            <a:r>
              <a:rPr lang="ja-JP" altLang="en-US" sz="2000" dirty="0"/>
              <a:t> </a:t>
            </a:r>
            <a:r>
              <a:rPr lang="ja-JP" altLang="en-US" sz="2000" dirty="0">
                <a:highlight>
                  <a:srgbClr val="FFFF00"/>
                </a:highlight>
              </a:rPr>
              <a:t>天候極めて不良 東北岩手県に霜あり、稲ヒエも２分の１全滅</a:t>
            </a:r>
            <a:r>
              <a:rPr lang="ja-JP" altLang="en-US" sz="2000" dirty="0"/>
              <a:t>、</a:t>
            </a:r>
            <a:endParaRPr lang="en-US" altLang="ja-JP" sz="2000" dirty="0"/>
          </a:p>
          <a:p>
            <a:pPr marL="0" indent="0">
              <a:buNone/>
            </a:pPr>
            <a:r>
              <a:rPr lang="ja-JP" altLang="en-US" sz="2000" dirty="0"/>
              <a:t>　　野草も枯れたり」</a:t>
            </a:r>
            <a:endParaRPr lang="en-US" altLang="ja-JP" sz="2000" dirty="0"/>
          </a:p>
          <a:p>
            <a:r>
              <a:rPr lang="ja-JP" altLang="en-US" sz="2000" dirty="0"/>
              <a:t>「</a:t>
            </a:r>
            <a:r>
              <a:rPr lang="ja-JP" altLang="en-US" sz="2000" dirty="0">
                <a:highlight>
                  <a:srgbClr val="FFFF00"/>
                </a:highlight>
              </a:rPr>
              <a:t>青森の上北、下北両郡も同様の模様</a:t>
            </a:r>
            <a:r>
              <a:rPr lang="ja-JP" altLang="en-US" sz="2000" dirty="0"/>
              <a:t>」</a:t>
            </a:r>
            <a:endParaRPr lang="en-US" altLang="ja-JP" sz="2000" dirty="0"/>
          </a:p>
          <a:p>
            <a:endParaRPr lang="en-US" altLang="ja-JP" sz="2000" dirty="0"/>
          </a:p>
          <a:p>
            <a:pPr marL="0" indent="0">
              <a:buNone/>
            </a:pPr>
            <a:r>
              <a:rPr lang="ja-JP" altLang="en-US" sz="2000" b="1" dirty="0">
                <a:solidFill>
                  <a:srgbClr val="FF0000"/>
                </a:solidFill>
              </a:rPr>
              <a:t>→冷夏による大凶作が、食糧不足の要因の</a:t>
            </a:r>
            <a:r>
              <a:rPr lang="en-US" altLang="ja-JP" sz="2000" b="1" dirty="0">
                <a:solidFill>
                  <a:srgbClr val="FF0000"/>
                </a:solidFill>
              </a:rPr>
              <a:t>1</a:t>
            </a:r>
            <a:r>
              <a:rPr lang="ja-JP" altLang="en-US" sz="2000" b="1" dirty="0" err="1">
                <a:solidFill>
                  <a:srgbClr val="FF0000"/>
                </a:solidFill>
              </a:rPr>
              <a:t>つで</a:t>
            </a:r>
            <a:r>
              <a:rPr lang="ja-JP" altLang="en-US" sz="2000" b="1" dirty="0">
                <a:solidFill>
                  <a:srgbClr val="FF0000"/>
                </a:solidFill>
              </a:rPr>
              <a:t>あることを述べている。</a:t>
            </a:r>
            <a:endParaRPr lang="en-US" altLang="ja-JP" sz="2000" b="1" dirty="0">
              <a:solidFill>
                <a:srgbClr val="FF0000"/>
              </a:solidFill>
            </a:endParaRPr>
          </a:p>
          <a:p>
            <a:pPr marL="0" indent="0">
              <a:buNone/>
            </a:pPr>
            <a:r>
              <a:rPr lang="ja-JP" altLang="en-US" sz="2000" b="1" dirty="0">
                <a:solidFill>
                  <a:srgbClr val="FF0000"/>
                </a:solidFill>
              </a:rPr>
              <a:t>→東北地方太平洋側で、甚大な冷害が発生した</a:t>
            </a:r>
            <a:endParaRPr lang="en-US" altLang="ja-JP" sz="2000" dirty="0"/>
          </a:p>
        </p:txBody>
      </p:sp>
      <p:sp>
        <p:nvSpPr>
          <p:cNvPr id="4" name="テキスト ボックス 3"/>
          <p:cNvSpPr txBox="1"/>
          <p:nvPr/>
        </p:nvSpPr>
        <p:spPr>
          <a:xfrm>
            <a:off x="4571999" y="6492860"/>
            <a:ext cx="4584909" cy="307777"/>
          </a:xfrm>
          <a:prstGeom prst="rect">
            <a:avLst/>
          </a:prstGeom>
          <a:noFill/>
        </p:spPr>
        <p:txBody>
          <a:bodyPr wrap="none" rtlCol="0">
            <a:spAutoFit/>
          </a:bodyPr>
          <a:lstStyle/>
          <a:p>
            <a:r>
              <a:rPr kumimoji="1" lang="ja-JP" altLang="en-US" sz="1400" dirty="0"/>
              <a:t>引用：第</a:t>
            </a:r>
            <a:r>
              <a:rPr kumimoji="1" lang="en-US" altLang="ja-JP" sz="1400" dirty="0"/>
              <a:t>1</a:t>
            </a:r>
            <a:r>
              <a:rPr kumimoji="1" lang="ja-JP" altLang="en-US" sz="1400" dirty="0"/>
              <a:t>回臨時閣議における農林（石黒）大臣の発言</a:t>
            </a:r>
          </a:p>
        </p:txBody>
      </p:sp>
      <p:sp>
        <p:nvSpPr>
          <p:cNvPr id="9" name="テキスト ボックス 8">
            <a:extLst>
              <a:ext uri="{FF2B5EF4-FFF2-40B4-BE49-F238E27FC236}">
                <a16:creationId xmlns:a16="http://schemas.microsoft.com/office/drawing/2014/main" id="{72BA55D1-3BBF-4444-8F17-FB4EA67F296A}"/>
              </a:ext>
            </a:extLst>
          </p:cNvPr>
          <p:cNvSpPr txBox="1"/>
          <p:nvPr/>
        </p:nvSpPr>
        <p:spPr>
          <a:xfrm>
            <a:off x="19351" y="67853"/>
            <a:ext cx="6562423" cy="369332"/>
          </a:xfrm>
          <a:prstGeom prst="rect">
            <a:avLst/>
          </a:prstGeom>
          <a:noFill/>
        </p:spPr>
        <p:txBody>
          <a:bodyPr wrap="square" rtlCol="0">
            <a:spAutoFit/>
          </a:bodyPr>
          <a:lstStyle/>
          <a:p>
            <a:r>
              <a:rPr kumimoji="1" lang="ja-JP" altLang="en-US" b="1" u="sng" dirty="0"/>
              <a:t>▶③社会背景を押さえる</a:t>
            </a:r>
          </a:p>
        </p:txBody>
      </p:sp>
      <p:sp>
        <p:nvSpPr>
          <p:cNvPr id="13" name="テキスト ボックス 12">
            <a:extLst>
              <a:ext uri="{FF2B5EF4-FFF2-40B4-BE49-F238E27FC236}">
                <a16:creationId xmlns:a16="http://schemas.microsoft.com/office/drawing/2014/main" id="{E137836E-8166-441F-B327-003D9CF07CDE}"/>
              </a:ext>
            </a:extLst>
          </p:cNvPr>
          <p:cNvSpPr txBox="1"/>
          <p:nvPr/>
        </p:nvSpPr>
        <p:spPr>
          <a:xfrm>
            <a:off x="0" y="1766196"/>
            <a:ext cx="8353425" cy="461665"/>
          </a:xfrm>
          <a:prstGeom prst="rect">
            <a:avLst/>
          </a:prstGeom>
          <a:noFill/>
        </p:spPr>
        <p:txBody>
          <a:bodyPr wrap="square" rtlCol="0">
            <a:spAutoFit/>
          </a:bodyPr>
          <a:lstStyle/>
          <a:p>
            <a:r>
              <a:rPr kumimoji="1" lang="ja-JP" altLang="en-US" sz="2400" b="1" u="sng" dirty="0">
                <a:solidFill>
                  <a:srgbClr val="0070C0"/>
                </a:solidFill>
              </a:rPr>
              <a:t>〇　</a:t>
            </a:r>
            <a:r>
              <a:rPr kumimoji="1" lang="ja-JP" altLang="en-US" sz="2400" b="1" u="sng" dirty="0">
                <a:solidFill>
                  <a:schemeClr val="accent1"/>
                </a:solidFill>
              </a:rPr>
              <a:t>食糧不足に関わる発言　その１　</a:t>
            </a:r>
            <a:r>
              <a:rPr kumimoji="1" lang="ja-JP" altLang="en-US" b="1" u="sng" dirty="0">
                <a:solidFill>
                  <a:schemeClr val="accent1"/>
                </a:solidFill>
              </a:rPr>
              <a:t>（第</a:t>
            </a:r>
            <a:r>
              <a:rPr kumimoji="1" lang="en-US" altLang="ja-JP" b="1" u="sng" dirty="0">
                <a:solidFill>
                  <a:schemeClr val="accent1"/>
                </a:solidFill>
              </a:rPr>
              <a:t>1</a:t>
            </a:r>
            <a:r>
              <a:rPr kumimoji="1" lang="ja-JP" altLang="en-US" b="1" u="sng" dirty="0">
                <a:solidFill>
                  <a:schemeClr val="accent1"/>
                </a:solidFill>
              </a:rPr>
              <a:t>回閣議会議にて）</a:t>
            </a:r>
            <a:endParaRPr kumimoji="1" lang="en-US" altLang="ja-JP" sz="2400" b="1" u="sng" dirty="0">
              <a:solidFill>
                <a:schemeClr val="accent1"/>
              </a:solidFill>
            </a:endParaRPr>
          </a:p>
        </p:txBody>
      </p:sp>
      <p:grpSp>
        <p:nvGrpSpPr>
          <p:cNvPr id="7" name="グループ化 6">
            <a:extLst>
              <a:ext uri="{FF2B5EF4-FFF2-40B4-BE49-F238E27FC236}">
                <a16:creationId xmlns:a16="http://schemas.microsoft.com/office/drawing/2014/main" id="{A5EBC454-3887-4141-A8FF-D57A72687EF3}"/>
              </a:ext>
            </a:extLst>
          </p:cNvPr>
          <p:cNvGrpSpPr/>
          <p:nvPr/>
        </p:nvGrpSpPr>
        <p:grpSpPr>
          <a:xfrm>
            <a:off x="2947614" y="349218"/>
            <a:ext cx="6282111" cy="1597278"/>
            <a:chOff x="2947614" y="349218"/>
            <a:chExt cx="6282111" cy="1597278"/>
          </a:xfrm>
        </p:grpSpPr>
        <p:pic>
          <p:nvPicPr>
            <p:cNvPr id="8" name="図 7">
              <a:extLst>
                <a:ext uri="{FF2B5EF4-FFF2-40B4-BE49-F238E27FC236}">
                  <a16:creationId xmlns:a16="http://schemas.microsoft.com/office/drawing/2014/main" id="{B7D99354-0BD2-42AB-841F-49822325AACB}"/>
                </a:ext>
              </a:extLst>
            </p:cNvPr>
            <p:cNvPicPr>
              <a:picLocks noChangeAspect="1"/>
            </p:cNvPicPr>
            <p:nvPr/>
          </p:nvPicPr>
          <p:blipFill>
            <a:blip r:embed="rId3"/>
            <a:stretch>
              <a:fillRect/>
            </a:stretch>
          </p:blipFill>
          <p:spPr>
            <a:xfrm>
              <a:off x="2947614" y="349218"/>
              <a:ext cx="6282111" cy="1597278"/>
            </a:xfrm>
            <a:prstGeom prst="rect">
              <a:avLst/>
            </a:prstGeom>
          </p:spPr>
        </p:pic>
        <p:sp>
          <p:nvSpPr>
            <p:cNvPr id="10" name="フレーム 9">
              <a:extLst>
                <a:ext uri="{FF2B5EF4-FFF2-40B4-BE49-F238E27FC236}">
                  <a16:creationId xmlns:a16="http://schemas.microsoft.com/office/drawing/2014/main" id="{77BC96F8-A76C-4222-AE6C-62A05DE4F470}"/>
                </a:ext>
              </a:extLst>
            </p:cNvPr>
            <p:cNvSpPr/>
            <p:nvPr/>
          </p:nvSpPr>
          <p:spPr>
            <a:xfrm>
              <a:off x="6066293" y="1009650"/>
              <a:ext cx="2972931" cy="590550"/>
            </a:xfrm>
            <a:prstGeom prst="frame">
              <a:avLst>
                <a:gd name="adj1" fmla="val 920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58231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E86C9940-821D-4F65-917B-0A1E16D795DF}"/>
              </a:ext>
            </a:extLst>
          </p:cNvPr>
          <p:cNvSpPr txBox="1">
            <a:spLocks/>
          </p:cNvSpPr>
          <p:nvPr/>
        </p:nvSpPr>
        <p:spPr>
          <a:xfrm>
            <a:off x="-25058" y="2353633"/>
            <a:ext cx="5292383" cy="4417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highlight>
                  <a:srgbClr val="FFFF00"/>
                </a:highlight>
              </a:rPr>
              <a:t>「恐らく昭和６年の凶作に匹敵するもので</a:t>
            </a:r>
            <a:endParaRPr lang="en-US" altLang="ja-JP" sz="2000" dirty="0">
              <a:highlight>
                <a:srgbClr val="FFFF00"/>
              </a:highlight>
            </a:endParaRPr>
          </a:p>
          <a:p>
            <a:pPr marL="0" indent="0">
              <a:buNone/>
            </a:pPr>
            <a:r>
              <a:rPr lang="ja-JP" altLang="en-US" sz="2000" dirty="0">
                <a:highlight>
                  <a:srgbClr val="FFFF00"/>
                </a:highlight>
              </a:rPr>
              <a:t>　  あろう。</a:t>
            </a:r>
            <a:r>
              <a:rPr lang="ja-JP" altLang="en-US" sz="2000" dirty="0"/>
              <a:t>応急策として収穫中の馬鈴薯を</a:t>
            </a:r>
            <a:endParaRPr lang="en-US" altLang="ja-JP" sz="2000" dirty="0"/>
          </a:p>
          <a:p>
            <a:pPr marL="0" indent="0">
              <a:buNone/>
            </a:pPr>
            <a:r>
              <a:rPr lang="ja-JP" altLang="en-US" sz="2000" dirty="0"/>
              <a:t>　  もう一度植えつける手配中である」</a:t>
            </a:r>
            <a:endParaRPr lang="en-US" altLang="ja-JP" sz="2000" dirty="0"/>
          </a:p>
          <a:p>
            <a:r>
              <a:rPr lang="ja-JP" altLang="en-US" sz="2000" dirty="0"/>
              <a:t>「此の後の天候は回復の見込み</a:t>
            </a:r>
            <a:endParaRPr lang="en-US" altLang="ja-JP" sz="2000" dirty="0"/>
          </a:p>
          <a:p>
            <a:pPr marL="0" indent="0">
              <a:buNone/>
            </a:pPr>
            <a:r>
              <a:rPr lang="ja-JP" altLang="en-US" sz="2000" dirty="0"/>
              <a:t>　だが、</a:t>
            </a:r>
            <a:r>
              <a:rPr lang="ja-JP" altLang="en-US" sz="2000" dirty="0">
                <a:highlight>
                  <a:srgbClr val="FFFF00"/>
                </a:highlight>
              </a:rPr>
              <a:t>平年作以上にならず</a:t>
            </a:r>
            <a:r>
              <a:rPr lang="en-US" altLang="ja-JP" sz="2000" dirty="0"/>
              <a:t>…</a:t>
            </a:r>
            <a:r>
              <a:rPr lang="ja-JP" altLang="en-US" sz="2000" dirty="0"/>
              <a:t>」</a:t>
            </a:r>
            <a:endParaRPr lang="en-US" altLang="ja-JP" sz="2000" dirty="0"/>
          </a:p>
          <a:p>
            <a:r>
              <a:rPr lang="ja-JP" altLang="en-US" sz="2000" dirty="0"/>
              <a:t>「供給量 昭和</a:t>
            </a:r>
            <a:r>
              <a:rPr lang="en-US" altLang="ja-JP" sz="2000" dirty="0"/>
              <a:t>21</a:t>
            </a:r>
            <a:r>
              <a:rPr lang="ja-JP" altLang="en-US" sz="2000" dirty="0"/>
              <a:t>年度満州なしの見込み」</a:t>
            </a:r>
            <a:endParaRPr lang="en-US" altLang="ja-JP" sz="2000" dirty="0"/>
          </a:p>
          <a:p>
            <a:pPr marL="0" indent="0">
              <a:buNone/>
            </a:pPr>
            <a:endParaRPr lang="en-US" altLang="ja-JP" sz="2000" b="1" dirty="0">
              <a:solidFill>
                <a:srgbClr val="FF0000"/>
              </a:solidFill>
            </a:endParaRPr>
          </a:p>
          <a:p>
            <a:pPr marL="0" indent="0">
              <a:buNone/>
            </a:pPr>
            <a:r>
              <a:rPr lang="ja-JP" altLang="en-US" sz="2000" b="1" dirty="0">
                <a:solidFill>
                  <a:srgbClr val="FF0000"/>
                </a:solidFill>
              </a:rPr>
              <a:t>→今夏の米予想収穫量に絶望している</a:t>
            </a:r>
            <a:endParaRPr lang="en-US" altLang="ja-JP" sz="2000" b="1" dirty="0">
              <a:solidFill>
                <a:srgbClr val="FF0000"/>
              </a:solidFill>
            </a:endParaRPr>
          </a:p>
          <a:p>
            <a:pPr marL="0" indent="0">
              <a:buNone/>
            </a:pPr>
            <a:r>
              <a:rPr lang="ja-JP" altLang="en-US" sz="2000" b="1" dirty="0">
                <a:solidFill>
                  <a:srgbClr val="FF0000"/>
                </a:solidFill>
              </a:rPr>
              <a:t>→輸入の見通しも立っていないことが</a:t>
            </a:r>
            <a:endParaRPr lang="en-US" altLang="ja-JP" sz="2000" b="1" dirty="0">
              <a:solidFill>
                <a:srgbClr val="FF0000"/>
              </a:solidFill>
            </a:endParaRPr>
          </a:p>
          <a:p>
            <a:pPr marL="0" indent="0">
              <a:buNone/>
            </a:pPr>
            <a:r>
              <a:rPr lang="en-US" altLang="ja-JP" sz="2000" b="1" dirty="0">
                <a:solidFill>
                  <a:srgbClr val="FF0000"/>
                </a:solidFill>
              </a:rPr>
              <a:t>    </a:t>
            </a:r>
            <a:r>
              <a:rPr lang="ja-JP" altLang="en-US" sz="2000" b="1" dirty="0">
                <a:solidFill>
                  <a:srgbClr val="FF0000"/>
                </a:solidFill>
              </a:rPr>
              <a:t>示されている。</a:t>
            </a:r>
            <a:endParaRPr lang="en-US" altLang="ja-JP" sz="2000" b="1" dirty="0">
              <a:solidFill>
                <a:srgbClr val="FF0000"/>
              </a:solidFill>
            </a:endParaRPr>
          </a:p>
        </p:txBody>
      </p:sp>
      <p:sp>
        <p:nvSpPr>
          <p:cNvPr id="7" name="テキスト ボックス 6">
            <a:extLst>
              <a:ext uri="{FF2B5EF4-FFF2-40B4-BE49-F238E27FC236}">
                <a16:creationId xmlns:a16="http://schemas.microsoft.com/office/drawing/2014/main" id="{EF749123-A5F4-45AA-885E-624DB9755371}"/>
              </a:ext>
            </a:extLst>
          </p:cNvPr>
          <p:cNvSpPr txBox="1"/>
          <p:nvPr/>
        </p:nvSpPr>
        <p:spPr>
          <a:xfrm>
            <a:off x="19351" y="67853"/>
            <a:ext cx="6562423" cy="369332"/>
          </a:xfrm>
          <a:prstGeom prst="rect">
            <a:avLst/>
          </a:prstGeom>
          <a:noFill/>
        </p:spPr>
        <p:txBody>
          <a:bodyPr wrap="square" rtlCol="0">
            <a:spAutoFit/>
          </a:bodyPr>
          <a:lstStyle/>
          <a:p>
            <a:r>
              <a:rPr kumimoji="1" lang="ja-JP" altLang="en-US" b="1" u="sng" dirty="0"/>
              <a:t>▶③社会背景を押さえる</a:t>
            </a:r>
          </a:p>
        </p:txBody>
      </p:sp>
      <p:sp>
        <p:nvSpPr>
          <p:cNvPr id="9" name="テキスト ボックス 8">
            <a:extLst>
              <a:ext uri="{FF2B5EF4-FFF2-40B4-BE49-F238E27FC236}">
                <a16:creationId xmlns:a16="http://schemas.microsoft.com/office/drawing/2014/main" id="{0389F00F-94BE-4A43-9CCF-A6D4DE8B7875}"/>
              </a:ext>
            </a:extLst>
          </p:cNvPr>
          <p:cNvSpPr txBox="1"/>
          <p:nvPr/>
        </p:nvSpPr>
        <p:spPr>
          <a:xfrm>
            <a:off x="0" y="1766196"/>
            <a:ext cx="8353425" cy="461665"/>
          </a:xfrm>
          <a:prstGeom prst="rect">
            <a:avLst/>
          </a:prstGeom>
          <a:noFill/>
        </p:spPr>
        <p:txBody>
          <a:bodyPr wrap="square" rtlCol="0">
            <a:spAutoFit/>
          </a:bodyPr>
          <a:lstStyle/>
          <a:p>
            <a:r>
              <a:rPr kumimoji="1" lang="ja-JP" altLang="en-US" sz="2400" b="1" u="sng" dirty="0">
                <a:solidFill>
                  <a:srgbClr val="0070C0"/>
                </a:solidFill>
              </a:rPr>
              <a:t>〇　</a:t>
            </a:r>
            <a:r>
              <a:rPr kumimoji="1" lang="ja-JP" altLang="en-US" sz="2400" b="1" u="sng" dirty="0">
                <a:solidFill>
                  <a:schemeClr val="accent1"/>
                </a:solidFill>
              </a:rPr>
              <a:t>食糧不足に関わる発言　その２　</a:t>
            </a:r>
            <a:r>
              <a:rPr kumimoji="1" lang="ja-JP" altLang="en-US" b="1" u="sng" dirty="0">
                <a:solidFill>
                  <a:schemeClr val="accent1"/>
                </a:solidFill>
              </a:rPr>
              <a:t>（第</a:t>
            </a:r>
            <a:r>
              <a:rPr kumimoji="1" lang="en-US" altLang="ja-JP" b="1" u="sng" dirty="0">
                <a:solidFill>
                  <a:schemeClr val="accent1"/>
                </a:solidFill>
              </a:rPr>
              <a:t>1</a:t>
            </a:r>
            <a:r>
              <a:rPr kumimoji="1" lang="ja-JP" altLang="en-US" b="1" u="sng" dirty="0">
                <a:solidFill>
                  <a:schemeClr val="accent1"/>
                </a:solidFill>
              </a:rPr>
              <a:t>回閣議会議にて）</a:t>
            </a:r>
            <a:endParaRPr kumimoji="1" lang="en-US" altLang="ja-JP" sz="2400" b="1" u="sng" dirty="0">
              <a:solidFill>
                <a:schemeClr val="accent1"/>
              </a:solidFill>
            </a:endParaRPr>
          </a:p>
        </p:txBody>
      </p:sp>
      <p:sp>
        <p:nvSpPr>
          <p:cNvPr id="10" name="テキスト ボックス 9">
            <a:extLst>
              <a:ext uri="{FF2B5EF4-FFF2-40B4-BE49-F238E27FC236}">
                <a16:creationId xmlns:a16="http://schemas.microsoft.com/office/drawing/2014/main" id="{1E9BFF2A-BF6E-46D6-ADA9-D162929512A4}"/>
              </a:ext>
            </a:extLst>
          </p:cNvPr>
          <p:cNvSpPr txBox="1"/>
          <p:nvPr/>
        </p:nvSpPr>
        <p:spPr>
          <a:xfrm>
            <a:off x="4571999" y="6492860"/>
            <a:ext cx="4584909" cy="307777"/>
          </a:xfrm>
          <a:prstGeom prst="rect">
            <a:avLst/>
          </a:prstGeom>
          <a:noFill/>
        </p:spPr>
        <p:txBody>
          <a:bodyPr wrap="none" rtlCol="0">
            <a:spAutoFit/>
          </a:bodyPr>
          <a:lstStyle/>
          <a:p>
            <a:r>
              <a:rPr kumimoji="1" lang="ja-JP" altLang="en-US" sz="1400" dirty="0"/>
              <a:t>引用：第</a:t>
            </a:r>
            <a:r>
              <a:rPr kumimoji="1" lang="en-US" altLang="ja-JP" sz="1400" dirty="0"/>
              <a:t>1</a:t>
            </a:r>
            <a:r>
              <a:rPr kumimoji="1" lang="ja-JP" altLang="en-US" sz="1400" dirty="0"/>
              <a:t>回臨時閣議における農林（石黒）大臣の発言</a:t>
            </a:r>
          </a:p>
        </p:txBody>
      </p:sp>
      <p:grpSp>
        <p:nvGrpSpPr>
          <p:cNvPr id="11" name="グループ化 10">
            <a:extLst>
              <a:ext uri="{FF2B5EF4-FFF2-40B4-BE49-F238E27FC236}">
                <a16:creationId xmlns:a16="http://schemas.microsoft.com/office/drawing/2014/main" id="{900F910A-41E5-4538-B1D2-F93675CBBCD7}"/>
              </a:ext>
            </a:extLst>
          </p:cNvPr>
          <p:cNvGrpSpPr/>
          <p:nvPr/>
        </p:nvGrpSpPr>
        <p:grpSpPr>
          <a:xfrm>
            <a:off x="2947614" y="349218"/>
            <a:ext cx="6282111" cy="1597278"/>
            <a:chOff x="2947614" y="349218"/>
            <a:chExt cx="6282111" cy="1597278"/>
          </a:xfrm>
        </p:grpSpPr>
        <p:pic>
          <p:nvPicPr>
            <p:cNvPr id="12" name="図 11">
              <a:extLst>
                <a:ext uri="{FF2B5EF4-FFF2-40B4-BE49-F238E27FC236}">
                  <a16:creationId xmlns:a16="http://schemas.microsoft.com/office/drawing/2014/main" id="{FD9F9398-0A48-45A3-814C-F3590EF10EF6}"/>
                </a:ext>
              </a:extLst>
            </p:cNvPr>
            <p:cNvPicPr>
              <a:picLocks noChangeAspect="1"/>
            </p:cNvPicPr>
            <p:nvPr/>
          </p:nvPicPr>
          <p:blipFill>
            <a:blip r:embed="rId2"/>
            <a:stretch>
              <a:fillRect/>
            </a:stretch>
          </p:blipFill>
          <p:spPr>
            <a:xfrm>
              <a:off x="2947614" y="349218"/>
              <a:ext cx="6282111" cy="1597278"/>
            </a:xfrm>
            <a:prstGeom prst="rect">
              <a:avLst/>
            </a:prstGeom>
          </p:spPr>
        </p:pic>
        <p:sp>
          <p:nvSpPr>
            <p:cNvPr id="13" name="フレーム 12">
              <a:extLst>
                <a:ext uri="{FF2B5EF4-FFF2-40B4-BE49-F238E27FC236}">
                  <a16:creationId xmlns:a16="http://schemas.microsoft.com/office/drawing/2014/main" id="{294D8DA2-CAA9-44D6-B440-F51565DA1892}"/>
                </a:ext>
              </a:extLst>
            </p:cNvPr>
            <p:cNvSpPr/>
            <p:nvPr/>
          </p:nvSpPr>
          <p:spPr>
            <a:xfrm>
              <a:off x="6066293" y="1009650"/>
              <a:ext cx="2972931" cy="590550"/>
            </a:xfrm>
            <a:prstGeom prst="frame">
              <a:avLst>
                <a:gd name="adj1" fmla="val 920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8" name="グループ化 17">
            <a:extLst>
              <a:ext uri="{FF2B5EF4-FFF2-40B4-BE49-F238E27FC236}">
                <a16:creationId xmlns:a16="http://schemas.microsoft.com/office/drawing/2014/main" id="{34E3539D-2776-4229-AA56-9EB164D1BD9C}"/>
              </a:ext>
            </a:extLst>
          </p:cNvPr>
          <p:cNvGrpSpPr/>
          <p:nvPr/>
        </p:nvGrpSpPr>
        <p:grpSpPr>
          <a:xfrm>
            <a:off x="5195140" y="2359315"/>
            <a:ext cx="3913279" cy="3226892"/>
            <a:chOff x="5195140" y="2359315"/>
            <a:chExt cx="3913279" cy="3226892"/>
          </a:xfrm>
        </p:grpSpPr>
        <p:sp>
          <p:nvSpPr>
            <p:cNvPr id="5" name="正方形/長方形 4">
              <a:extLst>
                <a:ext uri="{FF2B5EF4-FFF2-40B4-BE49-F238E27FC236}">
                  <a16:creationId xmlns:a16="http://schemas.microsoft.com/office/drawing/2014/main" id="{96289A25-1173-4A44-804A-21DDC97FCF8C}"/>
                </a:ext>
              </a:extLst>
            </p:cNvPr>
            <p:cNvSpPr/>
            <p:nvPr/>
          </p:nvSpPr>
          <p:spPr>
            <a:xfrm>
              <a:off x="7151780" y="5309208"/>
              <a:ext cx="1787669" cy="276999"/>
            </a:xfrm>
            <a:prstGeom prst="rect">
              <a:avLst/>
            </a:prstGeom>
          </p:spPr>
          <p:txBody>
            <a:bodyPr wrap="none">
              <a:spAutoFit/>
            </a:bodyPr>
            <a:lstStyle/>
            <a:p>
              <a:r>
                <a:rPr lang="ja-JP" altLang="en-US" sz="1200" dirty="0">
                  <a:latin typeface="Courier New" panose="02070309020205020404" pitchFamily="49" charset="0"/>
                </a:rPr>
                <a:t>講演資料（海野</a:t>
              </a:r>
              <a:r>
                <a:rPr lang="en-US" altLang="ja-JP" sz="1200" dirty="0">
                  <a:latin typeface="Courier New" panose="02070309020205020404" pitchFamily="49" charset="0"/>
                </a:rPr>
                <a:t>2016</a:t>
              </a:r>
              <a:r>
                <a:rPr lang="ja-JP" altLang="en-US" sz="1200" dirty="0">
                  <a:latin typeface="Courier New" panose="02070309020205020404" pitchFamily="49" charset="0"/>
                </a:rPr>
                <a:t>）</a:t>
              </a:r>
              <a:endParaRPr lang="ja-JP" altLang="en-US" sz="1200" dirty="0"/>
            </a:p>
          </p:txBody>
        </p:sp>
        <p:grpSp>
          <p:nvGrpSpPr>
            <p:cNvPr id="17" name="グループ化 16">
              <a:extLst>
                <a:ext uri="{FF2B5EF4-FFF2-40B4-BE49-F238E27FC236}">
                  <a16:creationId xmlns:a16="http://schemas.microsoft.com/office/drawing/2014/main" id="{7302645E-E014-451D-A8ED-4823EFA633F6}"/>
                </a:ext>
              </a:extLst>
            </p:cNvPr>
            <p:cNvGrpSpPr/>
            <p:nvPr/>
          </p:nvGrpSpPr>
          <p:grpSpPr>
            <a:xfrm>
              <a:off x="5195140" y="2359315"/>
              <a:ext cx="3913279" cy="3000547"/>
              <a:chOff x="4933950" y="2279310"/>
              <a:chExt cx="3913279" cy="3000547"/>
            </a:xfrm>
          </p:grpSpPr>
          <p:pic>
            <p:nvPicPr>
              <p:cNvPr id="3" name="図 2">
                <a:extLst>
                  <a:ext uri="{FF2B5EF4-FFF2-40B4-BE49-F238E27FC236}">
                    <a16:creationId xmlns:a16="http://schemas.microsoft.com/office/drawing/2014/main" id="{47C87594-1853-47E9-A872-87A45EB7DC2B}"/>
                  </a:ext>
                </a:extLst>
              </p:cNvPr>
              <p:cNvPicPr>
                <a:picLocks noChangeAspect="1"/>
              </p:cNvPicPr>
              <p:nvPr/>
            </p:nvPicPr>
            <p:blipFill rotWithShape="1">
              <a:blip r:embed="rId3"/>
              <a:srcRect l="13599" t="53496" r="77290" b="13385"/>
              <a:stretch/>
            </p:blipFill>
            <p:spPr>
              <a:xfrm>
                <a:off x="4933950" y="2279310"/>
                <a:ext cx="3913279" cy="3000547"/>
              </a:xfrm>
              <a:prstGeom prst="rect">
                <a:avLst/>
              </a:prstGeom>
            </p:spPr>
          </p:pic>
          <p:sp>
            <p:nvSpPr>
              <p:cNvPr id="6" name="テキスト ボックス 5">
                <a:extLst>
                  <a:ext uri="{FF2B5EF4-FFF2-40B4-BE49-F238E27FC236}">
                    <a16:creationId xmlns:a16="http://schemas.microsoft.com/office/drawing/2014/main" id="{7D933A3C-91EE-4DEE-8871-3048CE460BFF}"/>
                  </a:ext>
                </a:extLst>
              </p:cNvPr>
              <p:cNvSpPr txBox="1"/>
              <p:nvPr/>
            </p:nvSpPr>
            <p:spPr>
              <a:xfrm>
                <a:off x="5607657" y="3945220"/>
                <a:ext cx="676274" cy="369332"/>
              </a:xfrm>
              <a:prstGeom prst="rect">
                <a:avLst/>
              </a:prstGeom>
              <a:solidFill>
                <a:schemeClr val="bg1"/>
              </a:solidFill>
            </p:spPr>
            <p:txBody>
              <a:bodyPr wrap="square" rtlCol="0">
                <a:spAutoFit/>
              </a:bodyPr>
              <a:lstStyle/>
              <a:p>
                <a:r>
                  <a:rPr kumimoji="1" lang="ja-JP" altLang="en-US" dirty="0"/>
                  <a:t>農家</a:t>
                </a:r>
              </a:p>
            </p:txBody>
          </p:sp>
          <p:sp>
            <p:nvSpPr>
              <p:cNvPr id="14" name="テキスト ボックス 13">
                <a:extLst>
                  <a:ext uri="{FF2B5EF4-FFF2-40B4-BE49-F238E27FC236}">
                    <a16:creationId xmlns:a16="http://schemas.microsoft.com/office/drawing/2014/main" id="{27200D65-0F4B-4D39-BD79-423F39FFF362}"/>
                  </a:ext>
                </a:extLst>
              </p:cNvPr>
              <p:cNvSpPr txBox="1"/>
              <p:nvPr/>
            </p:nvSpPr>
            <p:spPr>
              <a:xfrm>
                <a:off x="6340335" y="3945220"/>
                <a:ext cx="676274" cy="369332"/>
              </a:xfrm>
              <a:prstGeom prst="rect">
                <a:avLst/>
              </a:prstGeom>
              <a:solidFill>
                <a:schemeClr val="bg1"/>
              </a:solidFill>
            </p:spPr>
            <p:txBody>
              <a:bodyPr wrap="square" rtlCol="0">
                <a:spAutoFit/>
              </a:bodyPr>
              <a:lstStyle/>
              <a:p>
                <a:r>
                  <a:rPr kumimoji="1" lang="ja-JP" altLang="en-US" dirty="0"/>
                  <a:t>陸軍</a:t>
                </a:r>
              </a:p>
            </p:txBody>
          </p:sp>
          <p:sp>
            <p:nvSpPr>
              <p:cNvPr id="15" name="テキスト ボックス 14">
                <a:extLst>
                  <a:ext uri="{FF2B5EF4-FFF2-40B4-BE49-F238E27FC236}">
                    <a16:creationId xmlns:a16="http://schemas.microsoft.com/office/drawing/2014/main" id="{4235DB31-0950-4B04-B709-63E5746240FC}"/>
                  </a:ext>
                </a:extLst>
              </p:cNvPr>
              <p:cNvSpPr txBox="1"/>
              <p:nvPr/>
            </p:nvSpPr>
            <p:spPr>
              <a:xfrm>
                <a:off x="7151780" y="3945220"/>
                <a:ext cx="676274" cy="369332"/>
              </a:xfrm>
              <a:prstGeom prst="rect">
                <a:avLst/>
              </a:prstGeom>
              <a:solidFill>
                <a:schemeClr val="bg1"/>
              </a:solidFill>
            </p:spPr>
            <p:txBody>
              <a:bodyPr wrap="square" rtlCol="0">
                <a:spAutoFit/>
              </a:bodyPr>
              <a:lstStyle/>
              <a:p>
                <a:r>
                  <a:rPr kumimoji="1" lang="ja-JP" altLang="en-US" dirty="0"/>
                  <a:t>海軍</a:t>
                </a:r>
              </a:p>
            </p:txBody>
          </p:sp>
          <p:sp>
            <p:nvSpPr>
              <p:cNvPr id="16" name="テキスト ボックス 15">
                <a:extLst>
                  <a:ext uri="{FF2B5EF4-FFF2-40B4-BE49-F238E27FC236}">
                    <a16:creationId xmlns:a16="http://schemas.microsoft.com/office/drawing/2014/main" id="{9A18F363-9B48-4EE2-B56B-F8F5DD5BCDA4}"/>
                  </a:ext>
                </a:extLst>
              </p:cNvPr>
              <p:cNvSpPr txBox="1"/>
              <p:nvPr/>
            </p:nvSpPr>
            <p:spPr>
              <a:xfrm>
                <a:off x="7979884" y="3971188"/>
                <a:ext cx="676274" cy="646331"/>
              </a:xfrm>
              <a:prstGeom prst="rect">
                <a:avLst/>
              </a:prstGeom>
              <a:solidFill>
                <a:schemeClr val="bg1"/>
              </a:solidFill>
            </p:spPr>
            <p:txBody>
              <a:bodyPr wrap="square" rtlCol="0">
                <a:spAutoFit/>
              </a:bodyPr>
              <a:lstStyle/>
              <a:p>
                <a:r>
                  <a:rPr kumimoji="1" lang="ja-JP" altLang="en-US" dirty="0"/>
                  <a:t>都市住民</a:t>
                </a:r>
              </a:p>
            </p:txBody>
          </p:sp>
        </p:grpSp>
      </p:grpSp>
      <p:sp>
        <p:nvSpPr>
          <p:cNvPr id="19" name="テキスト ボックス 18">
            <a:extLst>
              <a:ext uri="{FF2B5EF4-FFF2-40B4-BE49-F238E27FC236}">
                <a16:creationId xmlns:a16="http://schemas.microsoft.com/office/drawing/2014/main" id="{E9BF1DC7-2792-4A12-ABA6-4068897CD906}"/>
              </a:ext>
            </a:extLst>
          </p:cNvPr>
          <p:cNvSpPr txBox="1"/>
          <p:nvPr/>
        </p:nvSpPr>
        <p:spPr>
          <a:xfrm>
            <a:off x="5086350" y="5551560"/>
            <a:ext cx="3796687" cy="646331"/>
          </a:xfrm>
          <a:prstGeom prst="rect">
            <a:avLst/>
          </a:prstGeom>
          <a:noFill/>
        </p:spPr>
        <p:txBody>
          <a:bodyPr wrap="square" rtlCol="0">
            <a:spAutoFit/>
          </a:bodyPr>
          <a:lstStyle/>
          <a:p>
            <a:r>
              <a:rPr kumimoji="1" lang="ja-JP" altLang="en-US" dirty="0"/>
              <a:t>一般住民への配給量を昭和</a:t>
            </a:r>
            <a:r>
              <a:rPr kumimoji="1" lang="en-US" altLang="ja-JP" dirty="0"/>
              <a:t>20</a:t>
            </a:r>
            <a:r>
              <a:rPr kumimoji="1" lang="ja-JP" altLang="en-US" dirty="0"/>
              <a:t>年</a:t>
            </a:r>
            <a:r>
              <a:rPr kumimoji="1" lang="en-US" altLang="ja-JP" dirty="0"/>
              <a:t>8</a:t>
            </a:r>
            <a:r>
              <a:rPr kumimoji="1" lang="ja-JP" altLang="en-US" dirty="0"/>
              <a:t>月からさらに</a:t>
            </a:r>
            <a:r>
              <a:rPr kumimoji="1" lang="en-US" altLang="ja-JP" dirty="0"/>
              <a:t>1</a:t>
            </a:r>
            <a:r>
              <a:rPr kumimoji="1" lang="ja-JP" altLang="en-US" dirty="0"/>
              <a:t>割削減予定だった</a:t>
            </a:r>
          </a:p>
        </p:txBody>
      </p:sp>
    </p:spTree>
    <p:extLst>
      <p:ext uri="{BB962C8B-B14F-4D97-AF65-F5344CB8AC3E}">
        <p14:creationId xmlns:p14="http://schemas.microsoft.com/office/powerpoint/2010/main" val="3872243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95263FC-CEFB-4A2E-B3D7-53748A0323B7}"/>
              </a:ext>
            </a:extLst>
          </p:cNvPr>
          <p:cNvSpPr txBox="1"/>
          <p:nvPr/>
        </p:nvSpPr>
        <p:spPr>
          <a:xfrm>
            <a:off x="19351" y="67853"/>
            <a:ext cx="6562423" cy="369332"/>
          </a:xfrm>
          <a:prstGeom prst="rect">
            <a:avLst/>
          </a:prstGeom>
          <a:noFill/>
        </p:spPr>
        <p:txBody>
          <a:bodyPr wrap="square" rtlCol="0">
            <a:spAutoFit/>
          </a:bodyPr>
          <a:lstStyle/>
          <a:p>
            <a:r>
              <a:rPr kumimoji="1" lang="ja-JP" altLang="en-US" b="1" u="sng" dirty="0"/>
              <a:t>▶③社会背景を押さえる</a:t>
            </a:r>
          </a:p>
        </p:txBody>
      </p:sp>
      <p:sp>
        <p:nvSpPr>
          <p:cNvPr id="7" name="正方形/長方形 6">
            <a:extLst>
              <a:ext uri="{FF2B5EF4-FFF2-40B4-BE49-F238E27FC236}">
                <a16:creationId xmlns:a16="http://schemas.microsoft.com/office/drawing/2014/main" id="{7A21EA87-2D6D-4EFD-92EF-401C085C474A}"/>
              </a:ext>
            </a:extLst>
          </p:cNvPr>
          <p:cNvSpPr/>
          <p:nvPr/>
        </p:nvSpPr>
        <p:spPr>
          <a:xfrm>
            <a:off x="114300" y="2671492"/>
            <a:ext cx="8915400" cy="3231654"/>
          </a:xfrm>
          <a:prstGeom prst="rect">
            <a:avLst/>
          </a:prstGeom>
        </p:spPr>
        <p:txBody>
          <a:bodyPr wrap="square">
            <a:spAutoFit/>
          </a:bodyPr>
          <a:lstStyle/>
          <a:p>
            <a:r>
              <a:rPr kumimoji="1" lang="ja-JP" altLang="en-US" sz="2400" dirty="0"/>
              <a:t>　昭和５０年 </a:t>
            </a:r>
            <a:r>
              <a:rPr kumimoji="1" lang="en-US" altLang="ja-JP" sz="2400" dirty="0"/>
              <a:t>NBC</a:t>
            </a:r>
            <a:r>
              <a:rPr kumimoji="1" lang="ja-JP" altLang="en-US" sz="2400" dirty="0"/>
              <a:t>放送インタビュー</a:t>
            </a:r>
            <a:endParaRPr kumimoji="1" lang="en-US" altLang="ja-JP" sz="2400" dirty="0"/>
          </a:p>
          <a:p>
            <a:pPr lvl="1"/>
            <a:endParaRPr lang="en-US" altLang="ja-JP" sz="2800" dirty="0"/>
          </a:p>
          <a:p>
            <a:pPr lvl="1"/>
            <a:r>
              <a:rPr lang="ja-JP" altLang="en-US" sz="2400" dirty="0"/>
              <a:t>「私は終戦を私の意思で決定しました。</a:t>
            </a:r>
            <a:endParaRPr lang="en-US" altLang="ja-JP" sz="2400" dirty="0"/>
          </a:p>
          <a:p>
            <a:pPr lvl="1"/>
            <a:r>
              <a:rPr lang="ja-JP" altLang="en-US" sz="2400" dirty="0"/>
              <a:t>動機は、</a:t>
            </a:r>
            <a:r>
              <a:rPr lang="ja-JP" altLang="en-US" sz="2400" u="sng" dirty="0">
                <a:highlight>
                  <a:srgbClr val="FFFF00"/>
                </a:highlight>
              </a:rPr>
              <a:t>日本国民が戦争による食糧不足</a:t>
            </a:r>
            <a:r>
              <a:rPr lang="ja-JP" altLang="en-US" sz="2400" dirty="0"/>
              <a:t>や多くの損失にあえいでいたという事実や、戦争の継続は国民に一層の悲惨さをもたらすだけだと考えたためでした。」</a:t>
            </a:r>
            <a:r>
              <a:rPr lang="ja-JP" altLang="en-US" sz="1400" dirty="0"/>
              <a:t>（引用：食糧も大丈夫也　海野）</a:t>
            </a:r>
            <a:endParaRPr lang="en-US" altLang="ja-JP" sz="2400" dirty="0"/>
          </a:p>
          <a:p>
            <a:pPr lvl="1"/>
            <a:endParaRPr lang="en-US" altLang="ja-JP" sz="2800" dirty="0"/>
          </a:p>
          <a:p>
            <a:pPr lvl="1"/>
            <a:r>
              <a:rPr lang="ja-JP" altLang="en-US" sz="2800" b="1" dirty="0">
                <a:solidFill>
                  <a:srgbClr val="FF0000"/>
                </a:solidFill>
              </a:rPr>
              <a:t>→終戦の動機の</a:t>
            </a:r>
            <a:r>
              <a:rPr lang="en-US" altLang="ja-JP" sz="2800" b="1" dirty="0">
                <a:solidFill>
                  <a:srgbClr val="FF0000"/>
                </a:solidFill>
              </a:rPr>
              <a:t>1</a:t>
            </a:r>
            <a:r>
              <a:rPr lang="ja-JP" altLang="en-US" sz="2800" b="1" dirty="0">
                <a:solidFill>
                  <a:srgbClr val="FF0000"/>
                </a:solidFill>
              </a:rPr>
              <a:t>つが食糧不足</a:t>
            </a:r>
            <a:endParaRPr lang="en-US" altLang="ja-JP" sz="2800" b="1" dirty="0">
              <a:solidFill>
                <a:srgbClr val="FF0000"/>
              </a:solidFill>
            </a:endParaRPr>
          </a:p>
        </p:txBody>
      </p:sp>
      <p:sp>
        <p:nvSpPr>
          <p:cNvPr id="8" name="テキスト ボックス 7">
            <a:extLst>
              <a:ext uri="{FF2B5EF4-FFF2-40B4-BE49-F238E27FC236}">
                <a16:creationId xmlns:a16="http://schemas.microsoft.com/office/drawing/2014/main" id="{011C8327-8A6B-44BD-8AF2-5A592279D51E}"/>
              </a:ext>
            </a:extLst>
          </p:cNvPr>
          <p:cNvSpPr txBox="1"/>
          <p:nvPr/>
        </p:nvSpPr>
        <p:spPr>
          <a:xfrm>
            <a:off x="0" y="1766196"/>
            <a:ext cx="8353425" cy="830997"/>
          </a:xfrm>
          <a:prstGeom prst="rect">
            <a:avLst/>
          </a:prstGeom>
          <a:noFill/>
        </p:spPr>
        <p:txBody>
          <a:bodyPr wrap="square" rtlCol="0">
            <a:spAutoFit/>
          </a:bodyPr>
          <a:lstStyle/>
          <a:p>
            <a:r>
              <a:rPr kumimoji="1" lang="ja-JP" altLang="en-US" sz="2400" b="1" u="sng" dirty="0">
                <a:solidFill>
                  <a:srgbClr val="0070C0"/>
                </a:solidFill>
              </a:rPr>
              <a:t>〇　</a:t>
            </a:r>
            <a:r>
              <a:rPr kumimoji="1" lang="ja-JP" altLang="en-US" sz="2400" b="1" u="sng" dirty="0">
                <a:solidFill>
                  <a:schemeClr val="accent1"/>
                </a:solidFill>
              </a:rPr>
              <a:t>食糧不足に関わる発言　その３　</a:t>
            </a:r>
            <a:r>
              <a:rPr kumimoji="1" lang="ja-JP" altLang="en-US" b="1" u="sng" dirty="0">
                <a:solidFill>
                  <a:schemeClr val="accent1"/>
                </a:solidFill>
              </a:rPr>
              <a:t>（</a:t>
            </a:r>
            <a:r>
              <a:rPr kumimoji="1" lang="ja-JP" altLang="en-US" b="1" u="sng" dirty="0">
                <a:solidFill>
                  <a:srgbClr val="0070C0"/>
                </a:solidFill>
              </a:rPr>
              <a:t>昭和天皇の「聖断」）</a:t>
            </a:r>
            <a:endParaRPr kumimoji="1" lang="ja-JP" altLang="en-US" sz="2400" b="1" u="sng" dirty="0">
              <a:solidFill>
                <a:srgbClr val="0070C0"/>
              </a:solidFill>
            </a:endParaRPr>
          </a:p>
          <a:p>
            <a:endParaRPr kumimoji="1" lang="en-US" altLang="ja-JP" sz="2400" b="1" u="sng" dirty="0">
              <a:solidFill>
                <a:schemeClr val="accent1"/>
              </a:solidFill>
            </a:endParaRPr>
          </a:p>
        </p:txBody>
      </p:sp>
      <p:grpSp>
        <p:nvGrpSpPr>
          <p:cNvPr id="6" name="グループ化 5">
            <a:extLst>
              <a:ext uri="{FF2B5EF4-FFF2-40B4-BE49-F238E27FC236}">
                <a16:creationId xmlns:a16="http://schemas.microsoft.com/office/drawing/2014/main" id="{3CFF21E5-9F1F-457A-93F0-0CB8DA2AD678}"/>
              </a:ext>
            </a:extLst>
          </p:cNvPr>
          <p:cNvGrpSpPr/>
          <p:nvPr/>
        </p:nvGrpSpPr>
        <p:grpSpPr>
          <a:xfrm>
            <a:off x="2947614" y="349218"/>
            <a:ext cx="6282111" cy="1597278"/>
            <a:chOff x="2947614" y="349218"/>
            <a:chExt cx="6282111" cy="1597278"/>
          </a:xfrm>
        </p:grpSpPr>
        <p:pic>
          <p:nvPicPr>
            <p:cNvPr id="9" name="図 8">
              <a:extLst>
                <a:ext uri="{FF2B5EF4-FFF2-40B4-BE49-F238E27FC236}">
                  <a16:creationId xmlns:a16="http://schemas.microsoft.com/office/drawing/2014/main" id="{566D2EA4-38C9-4620-9A70-1D7A0678E915}"/>
                </a:ext>
              </a:extLst>
            </p:cNvPr>
            <p:cNvPicPr>
              <a:picLocks noChangeAspect="1"/>
            </p:cNvPicPr>
            <p:nvPr/>
          </p:nvPicPr>
          <p:blipFill>
            <a:blip r:embed="rId2"/>
            <a:stretch>
              <a:fillRect/>
            </a:stretch>
          </p:blipFill>
          <p:spPr>
            <a:xfrm>
              <a:off x="2947614" y="349218"/>
              <a:ext cx="6282111" cy="1597278"/>
            </a:xfrm>
            <a:prstGeom prst="rect">
              <a:avLst/>
            </a:prstGeom>
          </p:spPr>
        </p:pic>
        <p:sp>
          <p:nvSpPr>
            <p:cNvPr id="10" name="フレーム 9">
              <a:extLst>
                <a:ext uri="{FF2B5EF4-FFF2-40B4-BE49-F238E27FC236}">
                  <a16:creationId xmlns:a16="http://schemas.microsoft.com/office/drawing/2014/main" id="{9B94129D-C3DD-4863-BB4A-A50761BB1A04}"/>
                </a:ext>
              </a:extLst>
            </p:cNvPr>
            <p:cNvSpPr/>
            <p:nvPr/>
          </p:nvSpPr>
          <p:spPr>
            <a:xfrm>
              <a:off x="6066293" y="1009650"/>
              <a:ext cx="2972931" cy="590550"/>
            </a:xfrm>
            <a:prstGeom prst="frame">
              <a:avLst>
                <a:gd name="adj1" fmla="val 920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70482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758AE31D-FE99-4F92-B6A4-FDABCE23121D}"/>
              </a:ext>
            </a:extLst>
          </p:cNvPr>
          <p:cNvPicPr>
            <a:picLocks noChangeAspect="1"/>
          </p:cNvPicPr>
          <p:nvPr/>
        </p:nvPicPr>
        <p:blipFill>
          <a:blip r:embed="rId2"/>
          <a:stretch>
            <a:fillRect/>
          </a:stretch>
        </p:blipFill>
        <p:spPr>
          <a:xfrm>
            <a:off x="337828" y="1271774"/>
            <a:ext cx="8468344" cy="2754842"/>
          </a:xfrm>
          <a:prstGeom prst="rect">
            <a:avLst/>
          </a:prstGeom>
        </p:spPr>
      </p:pic>
      <p:sp>
        <p:nvSpPr>
          <p:cNvPr id="45" name="正方形/長方形 44">
            <a:extLst>
              <a:ext uri="{FF2B5EF4-FFF2-40B4-BE49-F238E27FC236}">
                <a16:creationId xmlns:a16="http://schemas.microsoft.com/office/drawing/2014/main" id="{677A19EF-0667-4C65-A018-9712A016BE99}"/>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研究背景</a:t>
            </a:r>
          </a:p>
        </p:txBody>
      </p:sp>
      <p:sp>
        <p:nvSpPr>
          <p:cNvPr id="46" name="正方形/長方形 45">
            <a:extLst>
              <a:ext uri="{FF2B5EF4-FFF2-40B4-BE49-F238E27FC236}">
                <a16:creationId xmlns:a16="http://schemas.microsoft.com/office/drawing/2014/main" id="{5B7BA017-69AC-48AC-8119-F26CC33E48FA}"/>
              </a:ext>
            </a:extLst>
          </p:cNvPr>
          <p:cNvSpPr/>
          <p:nvPr/>
        </p:nvSpPr>
        <p:spPr>
          <a:xfrm>
            <a:off x="64400" y="455498"/>
            <a:ext cx="4316407" cy="369332"/>
          </a:xfrm>
          <a:prstGeom prst="rect">
            <a:avLst/>
          </a:prstGeom>
        </p:spPr>
        <p:txBody>
          <a:bodyPr wrap="square">
            <a:spAutoFit/>
          </a:bodyPr>
          <a:lstStyle/>
          <a:p>
            <a:r>
              <a:rPr lang="ja-JP" altLang="en-US" b="1" u="sng" dirty="0"/>
              <a:t>〇凶作と歴史の関係</a:t>
            </a:r>
          </a:p>
        </p:txBody>
      </p:sp>
      <p:grpSp>
        <p:nvGrpSpPr>
          <p:cNvPr id="2" name="グループ化 1">
            <a:extLst>
              <a:ext uri="{FF2B5EF4-FFF2-40B4-BE49-F238E27FC236}">
                <a16:creationId xmlns:a16="http://schemas.microsoft.com/office/drawing/2014/main" id="{7E2DA32E-EBAF-40A4-BD77-42C30009C695}"/>
              </a:ext>
            </a:extLst>
          </p:cNvPr>
          <p:cNvGrpSpPr/>
          <p:nvPr/>
        </p:nvGrpSpPr>
        <p:grpSpPr>
          <a:xfrm>
            <a:off x="191589" y="4784392"/>
            <a:ext cx="9030788" cy="1200330"/>
            <a:chOff x="191589" y="4095278"/>
            <a:chExt cx="9030788" cy="1200330"/>
          </a:xfrm>
        </p:grpSpPr>
        <p:sp>
          <p:nvSpPr>
            <p:cNvPr id="39" name="テキスト ボックス 38">
              <a:extLst>
                <a:ext uri="{FF2B5EF4-FFF2-40B4-BE49-F238E27FC236}">
                  <a16:creationId xmlns:a16="http://schemas.microsoft.com/office/drawing/2014/main" id="{FC24B227-8F8F-4BD6-9DEB-D72C58FB8E7C}"/>
                </a:ext>
              </a:extLst>
            </p:cNvPr>
            <p:cNvSpPr txBox="1"/>
            <p:nvPr/>
          </p:nvSpPr>
          <p:spPr>
            <a:xfrm>
              <a:off x="191589" y="4095278"/>
              <a:ext cx="2516255" cy="1200329"/>
            </a:xfrm>
            <a:prstGeom prst="rect">
              <a:avLst/>
            </a:prstGeom>
            <a:noFill/>
          </p:spPr>
          <p:txBody>
            <a:bodyPr wrap="square" rtlCol="0">
              <a:spAutoFit/>
            </a:bodyPr>
            <a:lstStyle/>
            <a:p>
              <a:r>
                <a:rPr kumimoji="1" lang="en-US" altLang="ja-JP" sz="2400" b="1" dirty="0">
                  <a:solidFill>
                    <a:srgbClr val="00B050"/>
                  </a:solidFill>
                  <a:latin typeface="Times New Roman" panose="02020603050405020304" pitchFamily="18" charset="0"/>
                  <a:cs typeface="Times New Roman" panose="02020603050405020304" pitchFamily="18" charset="0"/>
                </a:rPr>
                <a:t>1931~45</a:t>
              </a:r>
              <a:r>
                <a:rPr kumimoji="1" lang="ja-JP" altLang="en-US" sz="2400" b="1" dirty="0">
                  <a:solidFill>
                    <a:srgbClr val="00B050"/>
                  </a:solidFill>
                  <a:latin typeface="Times New Roman" panose="02020603050405020304" pitchFamily="18" charset="0"/>
                  <a:cs typeface="Times New Roman" panose="02020603050405020304" pitchFamily="18" charset="0"/>
                </a:rPr>
                <a:t>年</a:t>
              </a:r>
              <a:r>
                <a:rPr kumimoji="1" lang="ja-JP" altLang="en-US" sz="2400" b="1" dirty="0">
                  <a:solidFill>
                    <a:srgbClr val="00B050"/>
                  </a:solidFill>
                </a:rPr>
                <a:t>は</a:t>
              </a:r>
              <a:endParaRPr kumimoji="1" lang="en-US" altLang="ja-JP" sz="2400" b="1" dirty="0">
                <a:solidFill>
                  <a:srgbClr val="00B050"/>
                </a:solidFill>
              </a:endParaRPr>
            </a:p>
            <a:p>
              <a:r>
                <a:rPr kumimoji="1" lang="ja-JP" altLang="en-US" sz="2400" b="1" dirty="0">
                  <a:solidFill>
                    <a:srgbClr val="FF0000"/>
                  </a:solidFill>
                </a:rPr>
                <a:t>昭和初期大凶作</a:t>
              </a:r>
              <a:endParaRPr kumimoji="1" lang="en-US" altLang="ja-JP" sz="2400" b="1" dirty="0">
                <a:solidFill>
                  <a:srgbClr val="FF0000"/>
                </a:solidFill>
              </a:endParaRPr>
            </a:p>
            <a:p>
              <a:r>
                <a:rPr kumimoji="1" lang="ja-JP" altLang="en-US" sz="2400" b="1" dirty="0">
                  <a:solidFill>
                    <a:srgbClr val="00B050"/>
                  </a:solidFill>
                </a:rPr>
                <a:t>と呼ばれる</a:t>
              </a:r>
              <a:endParaRPr kumimoji="1" lang="ja-JP" altLang="en-US" b="1" dirty="0">
                <a:solidFill>
                  <a:srgbClr val="00B050"/>
                </a:solidFill>
              </a:endParaRPr>
            </a:p>
          </p:txBody>
        </p:sp>
        <p:sp>
          <p:nvSpPr>
            <p:cNvPr id="40" name="テキスト ボックス 39">
              <a:extLst>
                <a:ext uri="{FF2B5EF4-FFF2-40B4-BE49-F238E27FC236}">
                  <a16:creationId xmlns:a16="http://schemas.microsoft.com/office/drawing/2014/main" id="{26F1962E-820F-4361-A2AD-D4BEF92268C5}"/>
                </a:ext>
              </a:extLst>
            </p:cNvPr>
            <p:cNvSpPr txBox="1"/>
            <p:nvPr/>
          </p:nvSpPr>
          <p:spPr>
            <a:xfrm>
              <a:off x="3790735" y="4095279"/>
              <a:ext cx="5431642" cy="1200329"/>
            </a:xfrm>
            <a:prstGeom prst="rect">
              <a:avLst/>
            </a:prstGeom>
            <a:noFill/>
          </p:spPr>
          <p:txBody>
            <a:bodyPr wrap="square" rtlCol="0">
              <a:spAutoFit/>
            </a:bodyPr>
            <a:lstStyle/>
            <a:p>
              <a:r>
                <a:rPr kumimoji="1" lang="en-US" altLang="ja-JP" sz="2400" b="1" dirty="0">
                  <a:solidFill>
                    <a:srgbClr val="00B050"/>
                  </a:solidFill>
                  <a:latin typeface="Times New Roman" panose="02020603050405020304" pitchFamily="18" charset="0"/>
                  <a:cs typeface="Times New Roman" panose="02020603050405020304" pitchFamily="18" charset="0"/>
                </a:rPr>
                <a:t>1931</a:t>
              </a:r>
              <a:r>
                <a:rPr kumimoji="1" lang="ja-JP" altLang="en-US" sz="2400" b="1" dirty="0">
                  <a:solidFill>
                    <a:srgbClr val="00B050"/>
                  </a:solidFill>
                  <a:latin typeface="Times New Roman" panose="02020603050405020304" pitchFamily="18" charset="0"/>
                  <a:cs typeface="Times New Roman" panose="02020603050405020304" pitchFamily="18" charset="0"/>
                </a:rPr>
                <a:t>年</a:t>
              </a:r>
              <a:r>
                <a:rPr kumimoji="1" lang="en-US" altLang="ja-JP" sz="2400" b="1" dirty="0">
                  <a:solidFill>
                    <a:srgbClr val="00B050"/>
                  </a:solidFill>
                  <a:latin typeface="Times New Roman" panose="02020603050405020304" pitchFamily="18" charset="0"/>
                  <a:cs typeface="Times New Roman" panose="02020603050405020304" pitchFamily="18" charset="0"/>
                </a:rPr>
                <a:t>~45</a:t>
              </a:r>
              <a:r>
                <a:rPr kumimoji="1" lang="ja-JP" altLang="en-US" sz="2400" b="1" dirty="0">
                  <a:solidFill>
                    <a:srgbClr val="00B050"/>
                  </a:solidFill>
                </a:rPr>
                <a:t>年は日本の激動時代。</a:t>
              </a:r>
              <a:endParaRPr kumimoji="1" lang="en-US" altLang="ja-JP" sz="2400" b="1" dirty="0">
                <a:solidFill>
                  <a:srgbClr val="00B050"/>
                </a:solidFill>
              </a:endParaRPr>
            </a:p>
            <a:p>
              <a:r>
                <a:rPr kumimoji="1" lang="ja-JP" altLang="en-US" sz="2400" b="1" dirty="0">
                  <a:solidFill>
                    <a:srgbClr val="00B050"/>
                  </a:solidFill>
                </a:rPr>
                <a:t>（満州事変、日中戦争、太平洋戦争）</a:t>
              </a:r>
              <a:endParaRPr kumimoji="1" lang="en-US" altLang="ja-JP" sz="2400" b="1" dirty="0">
                <a:solidFill>
                  <a:srgbClr val="FF0000"/>
                </a:solidFill>
                <a:latin typeface="Times New Roman" panose="02020603050405020304" pitchFamily="18" charset="0"/>
                <a:cs typeface="Times New Roman" panose="02020603050405020304" pitchFamily="18" charset="0"/>
              </a:endParaRPr>
            </a:p>
            <a:p>
              <a:r>
                <a:rPr kumimoji="1" lang="ja-JP" altLang="en-US" sz="2400" b="1" dirty="0">
                  <a:solidFill>
                    <a:srgbClr val="FF0000"/>
                  </a:solidFill>
                </a:rPr>
                <a:t>十五年戦争</a:t>
              </a:r>
              <a:r>
                <a:rPr kumimoji="1" lang="ja-JP" altLang="en-US" sz="2400" b="1" dirty="0">
                  <a:solidFill>
                    <a:srgbClr val="00B050"/>
                  </a:solidFill>
                </a:rPr>
                <a:t>と呼ばれる</a:t>
              </a:r>
              <a:endParaRPr kumimoji="1" lang="ja-JP" altLang="en-US" sz="2000" b="1" dirty="0">
                <a:solidFill>
                  <a:srgbClr val="00B050"/>
                </a:solidFill>
              </a:endParaRPr>
            </a:p>
          </p:txBody>
        </p:sp>
        <p:sp>
          <p:nvSpPr>
            <p:cNvPr id="47" name="矢印: 上下 46">
              <a:extLst>
                <a:ext uri="{FF2B5EF4-FFF2-40B4-BE49-F238E27FC236}">
                  <a16:creationId xmlns:a16="http://schemas.microsoft.com/office/drawing/2014/main" id="{301CB10A-C019-4BB6-AB9F-3E6A7D19D484}"/>
                </a:ext>
              </a:extLst>
            </p:cNvPr>
            <p:cNvSpPr/>
            <p:nvPr/>
          </p:nvSpPr>
          <p:spPr>
            <a:xfrm rot="16200000">
              <a:off x="3107973" y="4482135"/>
              <a:ext cx="282633" cy="709249"/>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F15FD1CC-EE30-40C5-A013-854F3576464F}"/>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2/16</a:t>
            </a:r>
            <a:endParaRPr lang="ja-JP" altLang="en-US" dirty="0">
              <a:solidFill>
                <a:schemeClr val="bg1"/>
              </a:solidFill>
            </a:endParaRPr>
          </a:p>
        </p:txBody>
      </p:sp>
    </p:spTree>
    <p:extLst>
      <p:ext uri="{BB962C8B-B14F-4D97-AF65-F5344CB8AC3E}">
        <p14:creationId xmlns:p14="http://schemas.microsoft.com/office/powerpoint/2010/main" val="3721741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24B0A8D-A472-4248-AFFC-F6833AB75681}"/>
              </a:ext>
            </a:extLst>
          </p:cNvPr>
          <p:cNvSpPr>
            <a:spLocks noGrp="1"/>
          </p:cNvSpPr>
          <p:nvPr>
            <p:ph idx="1"/>
          </p:nvPr>
        </p:nvSpPr>
        <p:spPr>
          <a:xfrm>
            <a:off x="209550" y="1114423"/>
            <a:ext cx="7886700" cy="5742803"/>
          </a:xfrm>
        </p:spPr>
        <p:txBody>
          <a:bodyPr>
            <a:normAutofit/>
          </a:bodyPr>
          <a:lstStyle/>
          <a:p>
            <a:pPr marL="0" indent="0">
              <a:buNone/>
            </a:pPr>
            <a:r>
              <a:rPr lang="ja-JP" altLang="en-US" sz="2000" b="1" u="sng" dirty="0"/>
              <a:t>〇アメリカ官僚の言葉</a:t>
            </a:r>
            <a:endParaRPr lang="en-US" altLang="ja-JP" sz="2000" b="1" u="sng" dirty="0"/>
          </a:p>
          <a:p>
            <a:pPr marL="0" indent="0">
              <a:buNone/>
            </a:pPr>
            <a:r>
              <a:rPr lang="ja-JP" altLang="en-US" sz="2000" dirty="0"/>
              <a:t>　「戦争は銃で始まるが、決着をつけるのは常にパンである」</a:t>
            </a:r>
            <a:endParaRPr lang="en-US" altLang="ja-JP" sz="2000" dirty="0"/>
          </a:p>
          <a:p>
            <a:pPr marL="0" indent="0">
              <a:buNone/>
            </a:pPr>
            <a:endParaRPr lang="en-US" altLang="ja-JP" sz="2000" dirty="0"/>
          </a:p>
          <a:p>
            <a:pPr marL="0" indent="0">
              <a:buNone/>
            </a:pPr>
            <a:r>
              <a:rPr lang="ja-JP" altLang="en-US" sz="2000" b="1" u="sng" dirty="0"/>
              <a:t>〇閣議会議にて</a:t>
            </a:r>
            <a:r>
              <a:rPr lang="en-US" altLang="ja-JP" sz="2000" b="1" u="sng" dirty="0"/>
              <a:t>…</a:t>
            </a:r>
          </a:p>
          <a:p>
            <a:pPr marL="0" indent="0">
              <a:buNone/>
            </a:pPr>
            <a:r>
              <a:rPr lang="ja-JP" altLang="en-US" sz="2000" dirty="0"/>
              <a:t>・満州、台湾からの食糧を海流で本土へ運ぶ。</a:t>
            </a:r>
            <a:endParaRPr lang="en-US" altLang="ja-JP" sz="2000" dirty="0"/>
          </a:p>
          <a:p>
            <a:pPr marL="0" indent="0">
              <a:buNone/>
            </a:pPr>
            <a:r>
              <a:rPr lang="ja-JP" altLang="en-US" sz="2000" dirty="0"/>
              <a:t>・どんぐりを拾って食糧にしろ。</a:t>
            </a:r>
            <a:endParaRPr lang="en-US" altLang="ja-JP" sz="2000" dirty="0"/>
          </a:p>
          <a:p>
            <a:pPr marL="0" indent="0">
              <a:buNone/>
            </a:pPr>
            <a:r>
              <a:rPr lang="ja-JP" altLang="en-US" sz="2000" dirty="0"/>
              <a:t>　虫も捕まえろ。</a:t>
            </a:r>
            <a:endParaRPr lang="en-US" altLang="ja-JP" sz="2000" dirty="0"/>
          </a:p>
          <a:p>
            <a:pPr marL="0" indent="0">
              <a:buNone/>
            </a:pPr>
            <a:r>
              <a:rPr lang="ja-JP" altLang="en-US" sz="2000" dirty="0"/>
              <a:t>・近畿地方では、</a:t>
            </a:r>
            <a:r>
              <a:rPr lang="en-US" altLang="ja-JP" sz="2000" dirty="0"/>
              <a:t>1946</a:t>
            </a:r>
            <a:r>
              <a:rPr lang="ja-JP" altLang="en-US" sz="2000" dirty="0"/>
              <a:t>年</a:t>
            </a:r>
            <a:r>
              <a:rPr lang="en-US" altLang="ja-JP" sz="2000" dirty="0"/>
              <a:t>4</a:t>
            </a:r>
            <a:r>
              <a:rPr lang="ja-JP" altLang="en-US" sz="2000" dirty="0"/>
              <a:t>月に</a:t>
            </a:r>
            <a:endParaRPr lang="en-US" altLang="ja-JP" sz="2000" dirty="0"/>
          </a:p>
          <a:p>
            <a:pPr marL="0" indent="0">
              <a:buNone/>
            </a:pPr>
            <a:r>
              <a:rPr lang="ja-JP" altLang="en-US" sz="2000" dirty="0"/>
              <a:t>　食糧が無くなる見込みだった。</a:t>
            </a:r>
            <a:endParaRPr lang="en-US" altLang="ja-JP" sz="2000" dirty="0"/>
          </a:p>
          <a:p>
            <a:pPr marL="0" indent="0">
              <a:buNone/>
            </a:pPr>
            <a:endParaRPr lang="en-US" altLang="ja-JP" sz="2000" dirty="0"/>
          </a:p>
          <a:p>
            <a:pPr marL="0" indent="0">
              <a:buNone/>
            </a:pPr>
            <a:r>
              <a:rPr lang="ja-JP" altLang="en-US" sz="2000" dirty="0"/>
              <a:t>→局地的に飢餓状態を現出する</a:t>
            </a:r>
            <a:endParaRPr lang="en-US" altLang="ja-JP" sz="2000" dirty="0"/>
          </a:p>
          <a:p>
            <a:pPr marL="0" indent="0">
              <a:buNone/>
            </a:pPr>
            <a:r>
              <a:rPr lang="ja-JP" altLang="en-US" sz="2000" dirty="0"/>
              <a:t>　恐れあるが、</a:t>
            </a:r>
            <a:endParaRPr lang="en-US" altLang="ja-JP" sz="2000" dirty="0"/>
          </a:p>
          <a:p>
            <a:pPr marL="0" indent="0">
              <a:buNone/>
            </a:pPr>
            <a:r>
              <a:rPr lang="ja-JP" altLang="en-US" sz="2000" dirty="0"/>
              <a:t>　</a:t>
            </a:r>
            <a:r>
              <a:rPr lang="ja-JP" altLang="en-US" sz="2000" b="1" dirty="0">
                <a:solidFill>
                  <a:srgbClr val="FF0000"/>
                </a:solidFill>
              </a:rPr>
              <a:t>「あくまで戦争を完遂」</a:t>
            </a:r>
            <a:endParaRPr lang="en-US" altLang="ja-JP" sz="2000" b="1" dirty="0">
              <a:solidFill>
                <a:srgbClr val="FF0000"/>
              </a:solidFill>
            </a:endParaRPr>
          </a:p>
          <a:p>
            <a:pPr marL="0" indent="0">
              <a:buNone/>
            </a:pPr>
            <a:r>
              <a:rPr lang="ja-JP" altLang="en-US" sz="2000" dirty="0"/>
              <a:t>　　の方針だった</a:t>
            </a:r>
            <a:endParaRPr lang="en-US" altLang="ja-JP" sz="2000" dirty="0"/>
          </a:p>
        </p:txBody>
      </p:sp>
      <p:grpSp>
        <p:nvGrpSpPr>
          <p:cNvPr id="6" name="グループ化 5">
            <a:extLst>
              <a:ext uri="{FF2B5EF4-FFF2-40B4-BE49-F238E27FC236}">
                <a16:creationId xmlns:a16="http://schemas.microsoft.com/office/drawing/2014/main" id="{CAE9C6C3-592B-4E4E-8891-780B8B7D34F8}"/>
              </a:ext>
            </a:extLst>
          </p:cNvPr>
          <p:cNvGrpSpPr/>
          <p:nvPr/>
        </p:nvGrpSpPr>
        <p:grpSpPr>
          <a:xfrm>
            <a:off x="3933825" y="3067050"/>
            <a:ext cx="5095875" cy="3895725"/>
            <a:chOff x="3609975" y="2962275"/>
            <a:chExt cx="5095875" cy="3895725"/>
          </a:xfrm>
        </p:grpSpPr>
        <p:pic>
          <p:nvPicPr>
            <p:cNvPr id="4" name="図 3">
              <a:extLst>
                <a:ext uri="{FF2B5EF4-FFF2-40B4-BE49-F238E27FC236}">
                  <a16:creationId xmlns:a16="http://schemas.microsoft.com/office/drawing/2014/main" id="{FA0AB248-CFF2-4AFD-9542-4E9AF6CD3645}"/>
                </a:ext>
              </a:extLst>
            </p:cNvPr>
            <p:cNvPicPr>
              <a:picLocks noChangeAspect="1"/>
            </p:cNvPicPr>
            <p:nvPr/>
          </p:nvPicPr>
          <p:blipFill rotWithShape="1">
            <a:blip r:embed="rId2"/>
            <a:srcRect l="3541" t="20003" r="85557" b="41606"/>
            <a:stretch/>
          </p:blipFill>
          <p:spPr>
            <a:xfrm>
              <a:off x="3609975" y="2962275"/>
              <a:ext cx="5095875" cy="3785534"/>
            </a:xfrm>
            <a:prstGeom prst="rect">
              <a:avLst/>
            </a:prstGeom>
          </p:spPr>
        </p:pic>
        <p:sp>
          <p:nvSpPr>
            <p:cNvPr id="5" name="正方形/長方形 4">
              <a:extLst>
                <a:ext uri="{FF2B5EF4-FFF2-40B4-BE49-F238E27FC236}">
                  <a16:creationId xmlns:a16="http://schemas.microsoft.com/office/drawing/2014/main" id="{DB329968-5624-4EE1-9083-8D2225671144}"/>
                </a:ext>
              </a:extLst>
            </p:cNvPr>
            <p:cNvSpPr/>
            <p:nvPr/>
          </p:nvSpPr>
          <p:spPr>
            <a:xfrm>
              <a:off x="6656480" y="6581001"/>
              <a:ext cx="1787669" cy="276999"/>
            </a:xfrm>
            <a:prstGeom prst="rect">
              <a:avLst/>
            </a:prstGeom>
          </p:spPr>
          <p:txBody>
            <a:bodyPr wrap="none">
              <a:spAutoFit/>
            </a:bodyPr>
            <a:lstStyle/>
            <a:p>
              <a:r>
                <a:rPr lang="ja-JP" altLang="en-US" sz="1200" dirty="0">
                  <a:latin typeface="Courier New" panose="02070309020205020404" pitchFamily="49" charset="0"/>
                </a:rPr>
                <a:t>講演資料（海野</a:t>
              </a:r>
              <a:r>
                <a:rPr lang="en-US" altLang="ja-JP" sz="1200" dirty="0">
                  <a:latin typeface="Courier New" panose="02070309020205020404" pitchFamily="49" charset="0"/>
                </a:rPr>
                <a:t>2016</a:t>
              </a:r>
              <a:r>
                <a:rPr lang="ja-JP" altLang="en-US" sz="1200" dirty="0">
                  <a:latin typeface="Courier New" panose="02070309020205020404" pitchFamily="49" charset="0"/>
                </a:rPr>
                <a:t>）</a:t>
              </a:r>
              <a:endParaRPr lang="ja-JP" altLang="en-US" sz="1200" dirty="0"/>
            </a:p>
          </p:txBody>
        </p:sp>
      </p:grpSp>
    </p:spTree>
    <p:extLst>
      <p:ext uri="{BB962C8B-B14F-4D97-AF65-F5344CB8AC3E}">
        <p14:creationId xmlns:p14="http://schemas.microsoft.com/office/powerpoint/2010/main" val="40375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145C6DD-384E-4DD2-BF73-74DA4FF6EA74}"/>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気象・気候と凶作と社会背景の関係資料</a:t>
            </a:r>
          </a:p>
        </p:txBody>
      </p:sp>
      <p:sp>
        <p:nvSpPr>
          <p:cNvPr id="10" name="コンテンツ プレースホルダー 2">
            <a:extLst>
              <a:ext uri="{FF2B5EF4-FFF2-40B4-BE49-F238E27FC236}">
                <a16:creationId xmlns:a16="http://schemas.microsoft.com/office/drawing/2014/main" id="{C704996A-7904-4BA2-8648-E3436147CC87}"/>
              </a:ext>
            </a:extLst>
          </p:cNvPr>
          <p:cNvSpPr>
            <a:spLocks noGrp="1"/>
          </p:cNvSpPr>
          <p:nvPr>
            <p:ph idx="1"/>
          </p:nvPr>
        </p:nvSpPr>
        <p:spPr>
          <a:xfrm>
            <a:off x="167590" y="503162"/>
            <a:ext cx="8808820" cy="6165057"/>
          </a:xfrm>
        </p:spPr>
        <p:txBody>
          <a:bodyPr>
            <a:normAutofit/>
          </a:bodyPr>
          <a:lstStyle/>
          <a:p>
            <a:r>
              <a:rPr lang="ja-JP" altLang="en-US" sz="2000" dirty="0"/>
              <a:t>事例④</a:t>
            </a:r>
            <a:endParaRPr lang="en-US" altLang="ja-JP" sz="2000" dirty="0"/>
          </a:p>
          <a:p>
            <a:pPr marL="0" indent="0">
              <a:buNone/>
            </a:pPr>
            <a:r>
              <a:rPr lang="ja-JP" altLang="en-US" sz="2000" dirty="0"/>
              <a:t>　</a:t>
            </a:r>
            <a:r>
              <a:rPr lang="en-US" altLang="ja-JP" sz="2000" dirty="0"/>
              <a:t>1945</a:t>
            </a:r>
            <a:r>
              <a:rPr lang="ja-JP" altLang="en-US" sz="2000" dirty="0"/>
              <a:t>年　</a:t>
            </a:r>
            <a:r>
              <a:rPr lang="ja-JP" altLang="en-US" sz="2000" b="1" dirty="0">
                <a:solidFill>
                  <a:srgbClr val="0070C0"/>
                </a:solidFill>
              </a:rPr>
              <a:t>冷夏による凶作　</a:t>
            </a:r>
            <a:r>
              <a:rPr lang="ja-JP" altLang="en-US" sz="2000" b="1" dirty="0">
                <a:solidFill>
                  <a:schemeClr val="accent2"/>
                </a:solidFill>
              </a:rPr>
              <a:t>ポツダム宣言受諾の一因に</a:t>
            </a:r>
            <a:endParaRPr lang="en-US" altLang="ja-JP" sz="2000" b="1" dirty="0">
              <a:solidFill>
                <a:schemeClr val="accent2"/>
              </a:solidFill>
            </a:endParaRPr>
          </a:p>
          <a:p>
            <a:pPr marL="0" indent="0">
              <a:buNone/>
            </a:pPr>
            <a:endParaRPr lang="en-US" altLang="ja-JP" sz="1600" b="1" dirty="0"/>
          </a:p>
          <a:p>
            <a:pPr marL="0" indent="0">
              <a:buNone/>
            </a:pPr>
            <a:r>
              <a:rPr lang="ja-JP" altLang="en-US" sz="1600" b="1" dirty="0"/>
              <a:t>（</a:t>
            </a:r>
            <a:r>
              <a:rPr lang="en-US" altLang="ja-JP" sz="1600" b="1" dirty="0"/>
              <a:t>8</a:t>
            </a:r>
            <a:r>
              <a:rPr lang="ja-JP" altLang="en-US" sz="1600" b="1" dirty="0"/>
              <a:t>月</a:t>
            </a:r>
            <a:r>
              <a:rPr lang="en-US" altLang="ja-JP" sz="1600" b="1" dirty="0"/>
              <a:t>9</a:t>
            </a:r>
            <a:r>
              <a:rPr lang="ja-JP" altLang="en-US" sz="1600" b="1" dirty="0"/>
              <a:t>日開催の臨時閣議における農林大臣の発言）</a:t>
            </a:r>
            <a:r>
              <a:rPr lang="ja-JP" altLang="en-US" sz="2000" b="1" dirty="0">
                <a:solidFill>
                  <a:schemeClr val="accent2"/>
                </a:solidFill>
              </a:rPr>
              <a:t>　　　　　</a:t>
            </a:r>
            <a:endParaRPr lang="en-US" altLang="ja-JP" sz="2000" b="1" dirty="0">
              <a:solidFill>
                <a:schemeClr val="accent2"/>
              </a:solidFill>
            </a:endParaRPr>
          </a:p>
          <a:p>
            <a:pPr marL="0" indent="0">
              <a:buNone/>
            </a:pPr>
            <a:r>
              <a:rPr lang="ja-JP" altLang="en-US" sz="2000" b="1" dirty="0">
                <a:solidFill>
                  <a:srgbClr val="FF0000"/>
                </a:solidFill>
              </a:rPr>
              <a:t>　</a:t>
            </a:r>
            <a:r>
              <a:rPr lang="ja-JP" altLang="en-US" sz="2000" b="1" u="sng" dirty="0"/>
              <a:t>▶</a:t>
            </a:r>
            <a:r>
              <a:rPr lang="ja-JP" altLang="en-US" sz="2000" b="1" u="sng" dirty="0">
                <a:solidFill>
                  <a:srgbClr val="FF0000"/>
                </a:solidFill>
              </a:rPr>
              <a:t>未曽有の食糧難に陥り時期的に部分的に飢饉が招来すべし。</a:t>
            </a:r>
            <a:endParaRPr lang="en-US" altLang="ja-JP" sz="2000" b="1" u="sng" dirty="0">
              <a:solidFill>
                <a:schemeClr val="accent2"/>
              </a:solidFill>
            </a:endParaRPr>
          </a:p>
          <a:p>
            <a:pPr marL="0" indent="0">
              <a:buNone/>
            </a:pPr>
            <a:r>
              <a:rPr lang="ja-JP" altLang="en-US" sz="2000" b="1" u="sng" dirty="0">
                <a:solidFill>
                  <a:schemeClr val="accent2"/>
                </a:solidFill>
              </a:rPr>
              <a:t>　</a:t>
            </a:r>
            <a:r>
              <a:rPr lang="ja-JP" altLang="en-US" sz="2000" b="1" u="sng" dirty="0"/>
              <a:t>▶</a:t>
            </a:r>
            <a:r>
              <a:rPr lang="ja-JP" altLang="en-US" sz="2000" u="sng" dirty="0"/>
              <a:t>昭和</a:t>
            </a:r>
            <a:r>
              <a:rPr lang="en-US" altLang="ja-JP" sz="2000" u="sng" dirty="0"/>
              <a:t>21</a:t>
            </a:r>
            <a:r>
              <a:rPr lang="ja-JP" altLang="en-US" sz="2000" u="sng" dirty="0"/>
              <a:t>年度を迎えるにあたって、</a:t>
            </a:r>
            <a:endParaRPr lang="en-US" altLang="ja-JP" sz="2000" u="sng" dirty="0"/>
          </a:p>
          <a:p>
            <a:pPr marL="0" indent="0">
              <a:buNone/>
            </a:pPr>
            <a:r>
              <a:rPr lang="en-US" altLang="ja-JP" sz="2000" u="sng" dirty="0"/>
              <a:t>  </a:t>
            </a:r>
            <a:r>
              <a:rPr lang="ja-JP" altLang="en-US" sz="2000" u="sng" dirty="0"/>
              <a:t>　  天候極めて不良 東北岩手県に霜あり、稲ヒエも２分の１全滅。</a:t>
            </a:r>
            <a:endParaRPr lang="en-US" altLang="ja-JP" sz="2000" u="sng" dirty="0"/>
          </a:p>
          <a:p>
            <a:pPr marL="0" indent="0">
              <a:buNone/>
            </a:pPr>
            <a:r>
              <a:rPr lang="ja-JP" altLang="en-US" sz="2000" b="1" dirty="0">
                <a:solidFill>
                  <a:schemeClr val="accent2"/>
                </a:solidFill>
              </a:rPr>
              <a:t>　</a:t>
            </a:r>
            <a:endParaRPr lang="en-US" altLang="ja-JP" sz="2000" b="1" dirty="0"/>
          </a:p>
        </p:txBody>
      </p:sp>
      <p:grpSp>
        <p:nvGrpSpPr>
          <p:cNvPr id="11" name="グループ化 10">
            <a:extLst>
              <a:ext uri="{FF2B5EF4-FFF2-40B4-BE49-F238E27FC236}">
                <a16:creationId xmlns:a16="http://schemas.microsoft.com/office/drawing/2014/main" id="{4F41068B-33C6-4129-BD90-364ABE17C3E6}"/>
              </a:ext>
            </a:extLst>
          </p:cNvPr>
          <p:cNvGrpSpPr/>
          <p:nvPr/>
        </p:nvGrpSpPr>
        <p:grpSpPr>
          <a:xfrm>
            <a:off x="3542784" y="3191774"/>
            <a:ext cx="5262520" cy="3213386"/>
            <a:chOff x="5273424" y="2328090"/>
            <a:chExt cx="4913956" cy="3000547"/>
          </a:xfrm>
        </p:grpSpPr>
        <p:sp>
          <p:nvSpPr>
            <p:cNvPr id="12" name="正方形/長方形 11">
              <a:extLst>
                <a:ext uri="{FF2B5EF4-FFF2-40B4-BE49-F238E27FC236}">
                  <a16:creationId xmlns:a16="http://schemas.microsoft.com/office/drawing/2014/main" id="{B0A15794-A9E4-4A64-A517-6A21EA9B49E9}"/>
                </a:ext>
              </a:extLst>
            </p:cNvPr>
            <p:cNvSpPr/>
            <p:nvPr/>
          </p:nvSpPr>
          <p:spPr>
            <a:xfrm>
              <a:off x="9015264" y="4997391"/>
              <a:ext cx="1172116" cy="276999"/>
            </a:xfrm>
            <a:prstGeom prst="rect">
              <a:avLst/>
            </a:prstGeom>
          </p:spPr>
          <p:txBody>
            <a:bodyPr wrap="none">
              <a:spAutoFit/>
            </a:bodyPr>
            <a:lstStyle/>
            <a:p>
              <a:r>
                <a:rPr lang="ja-JP" altLang="en-US" sz="1200" dirty="0">
                  <a:latin typeface="Courier New" panose="02070309020205020404" pitchFamily="49" charset="0"/>
                </a:rPr>
                <a:t>（海野</a:t>
              </a:r>
              <a:r>
                <a:rPr lang="en-US" altLang="ja-JP" sz="1200" dirty="0">
                  <a:latin typeface="Courier New" panose="02070309020205020404" pitchFamily="49" charset="0"/>
                </a:rPr>
                <a:t>2016</a:t>
              </a:r>
              <a:r>
                <a:rPr lang="ja-JP" altLang="en-US" sz="1200" dirty="0">
                  <a:latin typeface="Courier New" panose="02070309020205020404" pitchFamily="49" charset="0"/>
                </a:rPr>
                <a:t>）</a:t>
              </a:r>
              <a:endParaRPr lang="ja-JP" altLang="en-US" sz="1200" dirty="0"/>
            </a:p>
          </p:txBody>
        </p:sp>
        <p:grpSp>
          <p:nvGrpSpPr>
            <p:cNvPr id="13" name="グループ化 12">
              <a:extLst>
                <a:ext uri="{FF2B5EF4-FFF2-40B4-BE49-F238E27FC236}">
                  <a16:creationId xmlns:a16="http://schemas.microsoft.com/office/drawing/2014/main" id="{943E4D08-8CCE-4256-A8DA-6CBB86C00ACB}"/>
                </a:ext>
              </a:extLst>
            </p:cNvPr>
            <p:cNvGrpSpPr/>
            <p:nvPr/>
          </p:nvGrpSpPr>
          <p:grpSpPr>
            <a:xfrm>
              <a:off x="5273424" y="2328090"/>
              <a:ext cx="3913279" cy="3000547"/>
              <a:chOff x="5012234" y="2248085"/>
              <a:chExt cx="3913279" cy="3000547"/>
            </a:xfrm>
          </p:grpSpPr>
          <p:pic>
            <p:nvPicPr>
              <p:cNvPr id="14" name="図 13">
                <a:extLst>
                  <a:ext uri="{FF2B5EF4-FFF2-40B4-BE49-F238E27FC236}">
                    <a16:creationId xmlns:a16="http://schemas.microsoft.com/office/drawing/2014/main" id="{E5896BF1-DBFA-4A9A-B5F9-E1FA39FC3A30}"/>
                  </a:ext>
                </a:extLst>
              </p:cNvPr>
              <p:cNvPicPr>
                <a:picLocks noChangeAspect="1"/>
              </p:cNvPicPr>
              <p:nvPr/>
            </p:nvPicPr>
            <p:blipFill rotWithShape="1">
              <a:blip r:embed="rId3"/>
              <a:srcRect l="13599" t="53496" r="77290" b="13385"/>
              <a:stretch/>
            </p:blipFill>
            <p:spPr>
              <a:xfrm>
                <a:off x="5012234" y="2248085"/>
                <a:ext cx="3913279" cy="3000547"/>
              </a:xfrm>
              <a:prstGeom prst="rect">
                <a:avLst/>
              </a:prstGeom>
            </p:spPr>
          </p:pic>
          <p:sp>
            <p:nvSpPr>
              <p:cNvPr id="15" name="テキスト ボックス 14">
                <a:extLst>
                  <a:ext uri="{FF2B5EF4-FFF2-40B4-BE49-F238E27FC236}">
                    <a16:creationId xmlns:a16="http://schemas.microsoft.com/office/drawing/2014/main" id="{99192FBA-B063-4DBA-8FFF-AC19F883348F}"/>
                  </a:ext>
                </a:extLst>
              </p:cNvPr>
              <p:cNvSpPr txBox="1"/>
              <p:nvPr/>
            </p:nvSpPr>
            <p:spPr>
              <a:xfrm>
                <a:off x="5666692" y="3945219"/>
                <a:ext cx="676274" cy="369332"/>
              </a:xfrm>
              <a:prstGeom prst="rect">
                <a:avLst/>
              </a:prstGeom>
              <a:solidFill>
                <a:schemeClr val="bg1"/>
              </a:solidFill>
            </p:spPr>
            <p:txBody>
              <a:bodyPr wrap="square" rtlCol="0">
                <a:spAutoFit/>
              </a:bodyPr>
              <a:lstStyle/>
              <a:p>
                <a:r>
                  <a:rPr kumimoji="1" lang="ja-JP" altLang="en-US" dirty="0"/>
                  <a:t>農家</a:t>
                </a:r>
              </a:p>
            </p:txBody>
          </p:sp>
          <p:sp>
            <p:nvSpPr>
              <p:cNvPr id="16" name="テキスト ボックス 15">
                <a:extLst>
                  <a:ext uri="{FF2B5EF4-FFF2-40B4-BE49-F238E27FC236}">
                    <a16:creationId xmlns:a16="http://schemas.microsoft.com/office/drawing/2014/main" id="{90B16D7B-3127-42A1-B5FE-0607D96DFBC5}"/>
                  </a:ext>
                </a:extLst>
              </p:cNvPr>
              <p:cNvSpPr txBox="1"/>
              <p:nvPr/>
            </p:nvSpPr>
            <p:spPr>
              <a:xfrm>
                <a:off x="6399370" y="3945219"/>
                <a:ext cx="676274" cy="369332"/>
              </a:xfrm>
              <a:prstGeom prst="rect">
                <a:avLst/>
              </a:prstGeom>
              <a:solidFill>
                <a:schemeClr val="bg1"/>
              </a:solidFill>
            </p:spPr>
            <p:txBody>
              <a:bodyPr wrap="square" rtlCol="0">
                <a:spAutoFit/>
              </a:bodyPr>
              <a:lstStyle/>
              <a:p>
                <a:r>
                  <a:rPr kumimoji="1" lang="ja-JP" altLang="en-US" dirty="0"/>
                  <a:t>陸軍</a:t>
                </a:r>
              </a:p>
            </p:txBody>
          </p:sp>
          <p:sp>
            <p:nvSpPr>
              <p:cNvPr id="17" name="テキスト ボックス 16">
                <a:extLst>
                  <a:ext uri="{FF2B5EF4-FFF2-40B4-BE49-F238E27FC236}">
                    <a16:creationId xmlns:a16="http://schemas.microsoft.com/office/drawing/2014/main" id="{31FF0FA2-683C-4F88-9D88-18B2D053F048}"/>
                  </a:ext>
                </a:extLst>
              </p:cNvPr>
              <p:cNvSpPr txBox="1"/>
              <p:nvPr/>
            </p:nvSpPr>
            <p:spPr>
              <a:xfrm>
                <a:off x="7219146" y="3971680"/>
                <a:ext cx="676274" cy="369332"/>
              </a:xfrm>
              <a:prstGeom prst="rect">
                <a:avLst/>
              </a:prstGeom>
              <a:solidFill>
                <a:schemeClr val="bg1"/>
              </a:solidFill>
            </p:spPr>
            <p:txBody>
              <a:bodyPr wrap="square" rtlCol="0">
                <a:spAutoFit/>
              </a:bodyPr>
              <a:lstStyle/>
              <a:p>
                <a:r>
                  <a:rPr kumimoji="1" lang="ja-JP" altLang="en-US" dirty="0"/>
                  <a:t>海軍</a:t>
                </a:r>
              </a:p>
            </p:txBody>
          </p:sp>
          <p:sp>
            <p:nvSpPr>
              <p:cNvPr id="18" name="テキスト ボックス 17">
                <a:extLst>
                  <a:ext uri="{FF2B5EF4-FFF2-40B4-BE49-F238E27FC236}">
                    <a16:creationId xmlns:a16="http://schemas.microsoft.com/office/drawing/2014/main" id="{AD75485A-F19E-4327-88F8-F1D5EE80FEA6}"/>
                  </a:ext>
                </a:extLst>
              </p:cNvPr>
              <p:cNvSpPr txBox="1"/>
              <p:nvPr/>
            </p:nvSpPr>
            <p:spPr>
              <a:xfrm>
                <a:off x="8038921" y="3971187"/>
                <a:ext cx="676274" cy="646331"/>
              </a:xfrm>
              <a:prstGeom prst="rect">
                <a:avLst/>
              </a:prstGeom>
              <a:solidFill>
                <a:schemeClr val="bg1"/>
              </a:solidFill>
            </p:spPr>
            <p:txBody>
              <a:bodyPr wrap="square" rtlCol="0">
                <a:spAutoFit/>
              </a:bodyPr>
              <a:lstStyle/>
              <a:p>
                <a:r>
                  <a:rPr kumimoji="1" lang="ja-JP" altLang="en-US" dirty="0"/>
                  <a:t>都市住民</a:t>
                </a:r>
              </a:p>
            </p:txBody>
          </p:sp>
        </p:grpSp>
      </p:grpSp>
      <p:sp>
        <p:nvSpPr>
          <p:cNvPr id="19" name="テキスト ボックス 18">
            <a:extLst>
              <a:ext uri="{FF2B5EF4-FFF2-40B4-BE49-F238E27FC236}">
                <a16:creationId xmlns:a16="http://schemas.microsoft.com/office/drawing/2014/main" id="{1AD19506-3A91-44B1-9DE7-B796CBA735FB}"/>
              </a:ext>
            </a:extLst>
          </p:cNvPr>
          <p:cNvSpPr txBox="1"/>
          <p:nvPr/>
        </p:nvSpPr>
        <p:spPr>
          <a:xfrm>
            <a:off x="2080851" y="6405160"/>
            <a:ext cx="7950054" cy="369332"/>
          </a:xfrm>
          <a:prstGeom prst="rect">
            <a:avLst/>
          </a:prstGeom>
          <a:noFill/>
        </p:spPr>
        <p:txBody>
          <a:bodyPr wrap="square" rtlCol="0">
            <a:spAutoFit/>
          </a:bodyPr>
          <a:lstStyle/>
          <a:p>
            <a:r>
              <a:rPr kumimoji="1" lang="ja-JP" altLang="en-US" b="1" dirty="0">
                <a:solidFill>
                  <a:srgbClr val="00B050"/>
                </a:solidFill>
              </a:rPr>
              <a:t>＊一般住民への配給量を昭和</a:t>
            </a:r>
            <a:r>
              <a:rPr kumimoji="1" lang="en-US" altLang="ja-JP" b="1" dirty="0">
                <a:solidFill>
                  <a:srgbClr val="00B050"/>
                </a:solidFill>
              </a:rPr>
              <a:t>20</a:t>
            </a:r>
            <a:r>
              <a:rPr kumimoji="1" lang="ja-JP" altLang="en-US" b="1" dirty="0">
                <a:solidFill>
                  <a:srgbClr val="00B050"/>
                </a:solidFill>
              </a:rPr>
              <a:t>年</a:t>
            </a:r>
            <a:r>
              <a:rPr kumimoji="1" lang="en-US" altLang="ja-JP" b="1" dirty="0">
                <a:solidFill>
                  <a:srgbClr val="00B050"/>
                </a:solidFill>
              </a:rPr>
              <a:t>8</a:t>
            </a:r>
            <a:r>
              <a:rPr kumimoji="1" lang="ja-JP" altLang="en-US" b="1" dirty="0">
                <a:solidFill>
                  <a:srgbClr val="00B050"/>
                </a:solidFill>
              </a:rPr>
              <a:t>月からさらに</a:t>
            </a:r>
            <a:r>
              <a:rPr kumimoji="1" lang="en-US" altLang="ja-JP" b="1" dirty="0">
                <a:solidFill>
                  <a:srgbClr val="00B050"/>
                </a:solidFill>
              </a:rPr>
              <a:t>1</a:t>
            </a:r>
            <a:r>
              <a:rPr kumimoji="1" lang="ja-JP" altLang="en-US" b="1" dirty="0">
                <a:solidFill>
                  <a:srgbClr val="00B050"/>
                </a:solidFill>
              </a:rPr>
              <a:t>割削減予定だった</a:t>
            </a:r>
          </a:p>
        </p:txBody>
      </p:sp>
      <p:sp>
        <p:nvSpPr>
          <p:cNvPr id="20" name="テキスト ボックス 19">
            <a:extLst>
              <a:ext uri="{FF2B5EF4-FFF2-40B4-BE49-F238E27FC236}">
                <a16:creationId xmlns:a16="http://schemas.microsoft.com/office/drawing/2014/main" id="{77C0E321-DA7B-4DB4-B60F-EB8DFCD1F752}"/>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14</a:t>
            </a:r>
            <a:r>
              <a:rPr lang="en-US" altLang="ja-JP" dirty="0">
                <a:solidFill>
                  <a:schemeClr val="bg1"/>
                </a:solidFill>
              </a:rPr>
              <a:t>/</a:t>
            </a:r>
            <a:endParaRPr lang="ja-JP" altLang="en-US" dirty="0">
              <a:solidFill>
                <a:schemeClr val="bg1"/>
              </a:solidFill>
            </a:endParaRPr>
          </a:p>
        </p:txBody>
      </p:sp>
    </p:spTree>
    <p:extLst>
      <p:ext uri="{BB962C8B-B14F-4D97-AF65-F5344CB8AC3E}">
        <p14:creationId xmlns:p14="http://schemas.microsoft.com/office/powerpoint/2010/main" val="278991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44E4A20-D2B9-4FDD-A1FF-A26BC42C5BF4}"/>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先行研究②</a:t>
            </a:r>
          </a:p>
        </p:txBody>
      </p:sp>
      <p:sp>
        <p:nvSpPr>
          <p:cNvPr id="25" name="テキスト ボックス 24">
            <a:extLst>
              <a:ext uri="{FF2B5EF4-FFF2-40B4-BE49-F238E27FC236}">
                <a16:creationId xmlns:a16="http://schemas.microsoft.com/office/drawing/2014/main" id="{14D8CE5A-20A9-4E9D-A692-23C4ECBBA9CF}"/>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3/16</a:t>
            </a:r>
            <a:endParaRPr lang="ja-JP" altLang="en-US" dirty="0">
              <a:solidFill>
                <a:schemeClr val="bg1"/>
              </a:solidFill>
              <a:latin typeface="Times New Roman" panose="02020603050405020304" pitchFamily="18" charset="0"/>
              <a:cs typeface="Times New Roman" panose="02020603050405020304" pitchFamily="18" charset="0"/>
            </a:endParaRPr>
          </a:p>
        </p:txBody>
      </p:sp>
      <p:sp>
        <p:nvSpPr>
          <p:cNvPr id="24" name="正方形/長方形 23">
            <a:extLst>
              <a:ext uri="{FF2B5EF4-FFF2-40B4-BE49-F238E27FC236}">
                <a16:creationId xmlns:a16="http://schemas.microsoft.com/office/drawing/2014/main" id="{9F6DDC9B-7A44-44D0-B0A5-C5D3BC0582E1}"/>
              </a:ext>
            </a:extLst>
          </p:cNvPr>
          <p:cNvSpPr/>
          <p:nvPr/>
        </p:nvSpPr>
        <p:spPr>
          <a:xfrm>
            <a:off x="64400" y="455498"/>
            <a:ext cx="8299671" cy="369332"/>
          </a:xfrm>
          <a:prstGeom prst="rect">
            <a:avLst/>
          </a:prstGeom>
        </p:spPr>
        <p:txBody>
          <a:bodyPr wrap="square">
            <a:spAutoFit/>
          </a:bodyPr>
          <a:lstStyle/>
          <a:p>
            <a:r>
              <a:rPr lang="ja-JP" altLang="en-US" b="1" u="sng" dirty="0"/>
              <a:t>〇食料と十五年戦争に関する先行研究　　海野</a:t>
            </a:r>
            <a:r>
              <a:rPr lang="en-US" altLang="ja-JP" b="1" u="sng" dirty="0"/>
              <a:t>2016</a:t>
            </a:r>
            <a:r>
              <a:rPr lang="ja-JP" altLang="en-US" b="1" u="sng" dirty="0"/>
              <a:t>　食料も大丈夫也　</a:t>
            </a:r>
          </a:p>
        </p:txBody>
      </p:sp>
      <p:sp>
        <p:nvSpPr>
          <p:cNvPr id="26" name="テキスト ボックス 25">
            <a:extLst>
              <a:ext uri="{FF2B5EF4-FFF2-40B4-BE49-F238E27FC236}">
                <a16:creationId xmlns:a16="http://schemas.microsoft.com/office/drawing/2014/main" id="{20A26413-F126-40DE-9EF0-00B178F6451D}"/>
              </a:ext>
            </a:extLst>
          </p:cNvPr>
          <p:cNvSpPr txBox="1"/>
          <p:nvPr/>
        </p:nvSpPr>
        <p:spPr>
          <a:xfrm>
            <a:off x="286724" y="872526"/>
            <a:ext cx="8678329" cy="646331"/>
          </a:xfrm>
          <a:prstGeom prst="rect">
            <a:avLst/>
          </a:prstGeom>
          <a:noFill/>
        </p:spPr>
        <p:txBody>
          <a:bodyPr wrap="square" rtlCol="0">
            <a:spAutoFit/>
          </a:bodyPr>
          <a:lstStyle/>
          <a:p>
            <a:r>
              <a:rPr kumimoji="1" lang="ja-JP" altLang="en-US" b="1" dirty="0">
                <a:solidFill>
                  <a:srgbClr val="FF0000"/>
                </a:solidFill>
              </a:rPr>
              <a:t>→　十五年戦争期間中の、凶作による食料不足が</a:t>
            </a:r>
            <a:endParaRPr kumimoji="1" lang="en-US" altLang="ja-JP" b="1" dirty="0">
              <a:solidFill>
                <a:srgbClr val="FF0000"/>
              </a:solidFill>
            </a:endParaRPr>
          </a:p>
          <a:p>
            <a:r>
              <a:rPr kumimoji="1" lang="ja-JP" altLang="en-US" b="1" dirty="0">
                <a:solidFill>
                  <a:srgbClr val="FF0000"/>
                </a:solidFill>
              </a:rPr>
              <a:t>　　当時の日本社会に大きな影響を与えた可能性を示唆</a:t>
            </a:r>
            <a:endParaRPr kumimoji="1" lang="en-US" altLang="ja-JP" b="1" dirty="0">
              <a:solidFill>
                <a:srgbClr val="FF0000"/>
              </a:solidFill>
            </a:endParaRPr>
          </a:p>
        </p:txBody>
      </p:sp>
      <p:sp>
        <p:nvSpPr>
          <p:cNvPr id="2" name="テキスト ボックス 1">
            <a:extLst>
              <a:ext uri="{FF2B5EF4-FFF2-40B4-BE49-F238E27FC236}">
                <a16:creationId xmlns:a16="http://schemas.microsoft.com/office/drawing/2014/main" id="{2EFEA5F3-E109-4198-8BAD-9D0A2CDC7DD1}"/>
              </a:ext>
            </a:extLst>
          </p:cNvPr>
          <p:cNvSpPr txBox="1"/>
          <p:nvPr/>
        </p:nvSpPr>
        <p:spPr>
          <a:xfrm>
            <a:off x="5535204" y="6607337"/>
            <a:ext cx="3781325" cy="276999"/>
          </a:xfrm>
          <a:prstGeom prst="rect">
            <a:avLst/>
          </a:prstGeom>
          <a:noFill/>
        </p:spPr>
        <p:txBody>
          <a:bodyPr wrap="square" rtlCol="0">
            <a:spAutoFit/>
          </a:bodyPr>
          <a:lstStyle/>
          <a:p>
            <a:r>
              <a:rPr kumimoji="1" lang="ja-JP" altLang="en-US" sz="1200" dirty="0"/>
              <a:t>データは，海野（</a:t>
            </a:r>
            <a:r>
              <a:rPr kumimoji="1" lang="en-US" altLang="ja-JP" sz="1200" dirty="0"/>
              <a:t>2016</a:t>
            </a:r>
            <a:r>
              <a:rPr kumimoji="1" lang="ja-JP" altLang="en-US" sz="1200" dirty="0"/>
              <a:t>）より引用。図は自分で作成</a:t>
            </a:r>
          </a:p>
        </p:txBody>
      </p:sp>
      <p:grpSp>
        <p:nvGrpSpPr>
          <p:cNvPr id="10" name="グループ化 9">
            <a:extLst>
              <a:ext uri="{FF2B5EF4-FFF2-40B4-BE49-F238E27FC236}">
                <a16:creationId xmlns:a16="http://schemas.microsoft.com/office/drawing/2014/main" id="{7F822F26-A846-46EF-B2B9-2E061FC1348E}"/>
              </a:ext>
            </a:extLst>
          </p:cNvPr>
          <p:cNvGrpSpPr/>
          <p:nvPr/>
        </p:nvGrpSpPr>
        <p:grpSpPr>
          <a:xfrm>
            <a:off x="1" y="1569867"/>
            <a:ext cx="8827316" cy="5175969"/>
            <a:chOff x="1" y="1569867"/>
            <a:chExt cx="8827316" cy="5175969"/>
          </a:xfrm>
        </p:grpSpPr>
        <p:pic>
          <p:nvPicPr>
            <p:cNvPr id="6" name="図 5">
              <a:extLst>
                <a:ext uri="{FF2B5EF4-FFF2-40B4-BE49-F238E27FC236}">
                  <a16:creationId xmlns:a16="http://schemas.microsoft.com/office/drawing/2014/main" id="{F286AB80-62A1-443F-BAEE-81B2E695EC11}"/>
                </a:ext>
              </a:extLst>
            </p:cNvPr>
            <p:cNvPicPr>
              <a:picLocks noChangeAspect="1"/>
            </p:cNvPicPr>
            <p:nvPr/>
          </p:nvPicPr>
          <p:blipFill rotWithShape="1">
            <a:blip r:embed="rId2"/>
            <a:srcRect r="140" b="22343"/>
            <a:stretch/>
          </p:blipFill>
          <p:spPr>
            <a:xfrm>
              <a:off x="1" y="1671886"/>
              <a:ext cx="7719026" cy="3355867"/>
            </a:xfrm>
            <a:prstGeom prst="rect">
              <a:avLst/>
            </a:prstGeom>
          </p:spPr>
        </p:pic>
        <p:sp>
          <p:nvSpPr>
            <p:cNvPr id="37" name="テキスト ボックス 36">
              <a:extLst>
                <a:ext uri="{FF2B5EF4-FFF2-40B4-BE49-F238E27FC236}">
                  <a16:creationId xmlns:a16="http://schemas.microsoft.com/office/drawing/2014/main" id="{725B0D70-3669-4E18-A414-5A658AA9831D}"/>
                </a:ext>
              </a:extLst>
            </p:cNvPr>
            <p:cNvSpPr txBox="1"/>
            <p:nvPr/>
          </p:nvSpPr>
          <p:spPr>
            <a:xfrm>
              <a:off x="51211" y="5448084"/>
              <a:ext cx="2933529" cy="1138773"/>
            </a:xfrm>
            <a:prstGeom prst="rect">
              <a:avLst/>
            </a:prstGeom>
            <a:noFill/>
          </p:spPr>
          <p:txBody>
            <a:bodyPr wrap="square" rtlCol="0">
              <a:spAutoFit/>
            </a:bodyPr>
            <a:lstStyle/>
            <a:p>
              <a:r>
                <a:rPr kumimoji="1" lang="ja-JP" altLang="en-US" sz="2000" dirty="0"/>
                <a:t>“前年の収穫量”と</a:t>
              </a:r>
              <a:endParaRPr kumimoji="1" lang="en-US" altLang="ja-JP" sz="2000" dirty="0"/>
            </a:p>
            <a:p>
              <a:r>
                <a:rPr kumimoji="1" lang="ja-JP" altLang="en-US" sz="2000" dirty="0"/>
                <a:t>“輸入量</a:t>
              </a:r>
              <a:r>
                <a:rPr kumimoji="1" lang="en-US" altLang="ja-JP" sz="2000" dirty="0"/>
                <a:t>+</a:t>
              </a:r>
              <a:r>
                <a:rPr kumimoji="1" lang="ja-JP" altLang="en-US" sz="2000" dirty="0"/>
                <a:t>繰り越し量”の</a:t>
              </a:r>
              <a:endParaRPr kumimoji="1" lang="en-US" altLang="ja-JP" sz="2000" dirty="0"/>
            </a:p>
            <a:p>
              <a:r>
                <a:rPr kumimoji="1" lang="ja-JP" altLang="en-US" sz="2000" dirty="0"/>
                <a:t>ラグ相関係数　</a:t>
              </a:r>
              <a:r>
                <a:rPr kumimoji="1" lang="en-US" altLang="ja-JP" sz="2800" b="1" dirty="0">
                  <a:solidFill>
                    <a:srgbClr val="FF0000"/>
                  </a:solidFill>
                </a:rPr>
                <a:t>-0.60</a:t>
              </a:r>
              <a:endParaRPr kumimoji="1" lang="en-US" altLang="ja-JP" sz="2000" b="1" dirty="0">
                <a:solidFill>
                  <a:srgbClr val="FF0000"/>
                </a:solidFill>
              </a:endParaRPr>
            </a:p>
          </p:txBody>
        </p:sp>
        <p:sp>
          <p:nvSpPr>
            <p:cNvPr id="38" name="テキスト ボックス 37">
              <a:extLst>
                <a:ext uri="{FF2B5EF4-FFF2-40B4-BE49-F238E27FC236}">
                  <a16:creationId xmlns:a16="http://schemas.microsoft.com/office/drawing/2014/main" id="{33401408-E4F4-4B65-9C99-AD67585982AC}"/>
                </a:ext>
              </a:extLst>
            </p:cNvPr>
            <p:cNvSpPr txBox="1"/>
            <p:nvPr/>
          </p:nvSpPr>
          <p:spPr>
            <a:xfrm>
              <a:off x="7799522" y="3528468"/>
              <a:ext cx="1027795" cy="461665"/>
            </a:xfrm>
            <a:prstGeom prst="rect">
              <a:avLst/>
            </a:prstGeom>
            <a:noFill/>
          </p:spPr>
          <p:txBody>
            <a:bodyPr wrap="square" rtlCol="0">
              <a:spAutoFit/>
            </a:bodyPr>
            <a:lstStyle/>
            <a:p>
              <a:r>
                <a:rPr kumimoji="1" lang="en-US" altLang="ja-JP" sz="2400" dirty="0"/>
                <a:t>σ</a:t>
              </a:r>
              <a:r>
                <a:rPr kumimoji="1" lang="ja-JP" altLang="en-US" sz="2400" dirty="0"/>
                <a:t> </a:t>
              </a:r>
              <a:r>
                <a:rPr kumimoji="1" lang="en-US" altLang="ja-JP" sz="2400" dirty="0"/>
                <a:t>90.1</a:t>
              </a:r>
            </a:p>
          </p:txBody>
        </p:sp>
        <p:sp>
          <p:nvSpPr>
            <p:cNvPr id="39" name="テキスト ボックス 38">
              <a:extLst>
                <a:ext uri="{FF2B5EF4-FFF2-40B4-BE49-F238E27FC236}">
                  <a16:creationId xmlns:a16="http://schemas.microsoft.com/office/drawing/2014/main" id="{A7BCD6D9-E3FE-4373-9E73-C1ADFAA15750}"/>
                </a:ext>
              </a:extLst>
            </p:cNvPr>
            <p:cNvSpPr txBox="1"/>
            <p:nvPr/>
          </p:nvSpPr>
          <p:spPr>
            <a:xfrm>
              <a:off x="7789792" y="2677805"/>
              <a:ext cx="1027795" cy="461665"/>
            </a:xfrm>
            <a:prstGeom prst="rect">
              <a:avLst/>
            </a:prstGeom>
            <a:noFill/>
          </p:spPr>
          <p:txBody>
            <a:bodyPr wrap="square" rtlCol="0">
              <a:spAutoFit/>
            </a:bodyPr>
            <a:lstStyle/>
            <a:p>
              <a:r>
                <a:rPr kumimoji="1" lang="en-US" altLang="ja-JP" sz="2400" dirty="0"/>
                <a:t>σ</a:t>
              </a:r>
              <a:r>
                <a:rPr kumimoji="1" lang="ja-JP" altLang="en-US" sz="2400" dirty="0"/>
                <a:t> </a:t>
              </a:r>
              <a:r>
                <a:rPr kumimoji="1" lang="en-US" altLang="ja-JP" sz="2400" dirty="0"/>
                <a:t>73.1</a:t>
              </a:r>
            </a:p>
          </p:txBody>
        </p:sp>
        <p:pic>
          <p:nvPicPr>
            <p:cNvPr id="43" name="図 42">
              <a:extLst>
                <a:ext uri="{FF2B5EF4-FFF2-40B4-BE49-F238E27FC236}">
                  <a16:creationId xmlns:a16="http://schemas.microsoft.com/office/drawing/2014/main" id="{C7243FD8-AF5A-48BD-85D3-0A314B411A68}"/>
                </a:ext>
              </a:extLst>
            </p:cNvPr>
            <p:cNvPicPr>
              <a:picLocks noChangeAspect="1"/>
            </p:cNvPicPr>
            <p:nvPr/>
          </p:nvPicPr>
          <p:blipFill rotWithShape="1">
            <a:blip r:embed="rId3"/>
            <a:srcRect l="7881" t="91902" r="7703"/>
            <a:stretch/>
          </p:blipFill>
          <p:spPr>
            <a:xfrm>
              <a:off x="1360432" y="2142296"/>
              <a:ext cx="6230813" cy="334169"/>
            </a:xfrm>
            <a:prstGeom prst="rect">
              <a:avLst/>
            </a:prstGeom>
          </p:spPr>
        </p:pic>
        <p:grpSp>
          <p:nvGrpSpPr>
            <p:cNvPr id="5" name="グループ化 4">
              <a:extLst>
                <a:ext uri="{FF2B5EF4-FFF2-40B4-BE49-F238E27FC236}">
                  <a16:creationId xmlns:a16="http://schemas.microsoft.com/office/drawing/2014/main" id="{71BBE151-A5BB-41D5-973C-EF110D5150A6}"/>
                </a:ext>
              </a:extLst>
            </p:cNvPr>
            <p:cNvGrpSpPr/>
            <p:nvPr/>
          </p:nvGrpSpPr>
          <p:grpSpPr>
            <a:xfrm>
              <a:off x="3884608" y="6068080"/>
              <a:ext cx="4058890" cy="677756"/>
              <a:chOff x="-3275316" y="4120376"/>
              <a:chExt cx="4058890" cy="677756"/>
            </a:xfrm>
          </p:grpSpPr>
          <p:sp>
            <p:nvSpPr>
              <p:cNvPr id="44" name="テキスト ボックス 43">
                <a:extLst>
                  <a:ext uri="{FF2B5EF4-FFF2-40B4-BE49-F238E27FC236}">
                    <a16:creationId xmlns:a16="http://schemas.microsoft.com/office/drawing/2014/main" id="{AE7F3C9A-F6D2-47F3-BC6C-386602EBE40B}"/>
                  </a:ext>
                </a:extLst>
              </p:cNvPr>
              <p:cNvSpPr txBox="1"/>
              <p:nvPr/>
            </p:nvSpPr>
            <p:spPr>
              <a:xfrm>
                <a:off x="-2684086" y="4120376"/>
                <a:ext cx="1168894" cy="677756"/>
              </a:xfrm>
              <a:prstGeom prst="rect">
                <a:avLst/>
              </a:prstGeom>
              <a:solidFill>
                <a:schemeClr val="bg1"/>
              </a:solidFill>
            </p:spPr>
            <p:txBody>
              <a:bodyPr wrap="square" rtlCol="0">
                <a:spAutoFit/>
              </a:bodyPr>
              <a:lstStyle/>
              <a:p>
                <a:r>
                  <a:rPr kumimoji="1" lang="ja-JP" altLang="en-US" b="1" dirty="0"/>
                  <a:t>ベトナム侵攻</a:t>
                </a:r>
              </a:p>
            </p:txBody>
          </p:sp>
          <p:sp>
            <p:nvSpPr>
              <p:cNvPr id="45" name="テキスト ボックス 44">
                <a:extLst>
                  <a:ext uri="{FF2B5EF4-FFF2-40B4-BE49-F238E27FC236}">
                    <a16:creationId xmlns:a16="http://schemas.microsoft.com/office/drawing/2014/main" id="{293C1D30-F69B-493F-8137-88EC26534E1B}"/>
                  </a:ext>
                </a:extLst>
              </p:cNvPr>
              <p:cNvSpPr txBox="1"/>
              <p:nvPr/>
            </p:nvSpPr>
            <p:spPr>
              <a:xfrm>
                <a:off x="79067" y="4171107"/>
                <a:ext cx="704507" cy="387289"/>
              </a:xfrm>
              <a:prstGeom prst="rect">
                <a:avLst/>
              </a:prstGeom>
              <a:solidFill>
                <a:schemeClr val="bg1"/>
              </a:solidFill>
            </p:spPr>
            <p:txBody>
              <a:bodyPr wrap="square" rtlCol="0">
                <a:spAutoFit/>
              </a:bodyPr>
              <a:lstStyle/>
              <a:p>
                <a:r>
                  <a:rPr kumimoji="1" lang="ja-JP" altLang="en-US" b="1" dirty="0"/>
                  <a:t>終戦</a:t>
                </a:r>
              </a:p>
            </p:txBody>
          </p:sp>
          <p:sp>
            <p:nvSpPr>
              <p:cNvPr id="46" name="矢印: 右 45">
                <a:extLst>
                  <a:ext uri="{FF2B5EF4-FFF2-40B4-BE49-F238E27FC236}">
                    <a16:creationId xmlns:a16="http://schemas.microsoft.com/office/drawing/2014/main" id="{694E6E12-6763-4902-AA79-6D2332F31C8A}"/>
                  </a:ext>
                </a:extLst>
              </p:cNvPr>
              <p:cNvSpPr/>
              <p:nvPr/>
            </p:nvSpPr>
            <p:spPr>
              <a:xfrm>
                <a:off x="-3275316" y="4149954"/>
                <a:ext cx="520261" cy="437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矢印: 右 46">
                <a:extLst>
                  <a:ext uri="{FF2B5EF4-FFF2-40B4-BE49-F238E27FC236}">
                    <a16:creationId xmlns:a16="http://schemas.microsoft.com/office/drawing/2014/main" id="{5F54A9AF-F094-4DC7-8388-959011DAD4E5}"/>
                  </a:ext>
                </a:extLst>
              </p:cNvPr>
              <p:cNvSpPr/>
              <p:nvPr/>
            </p:nvSpPr>
            <p:spPr>
              <a:xfrm>
                <a:off x="-583131" y="4215269"/>
                <a:ext cx="520261" cy="303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3" name="テキスト ボックス 52">
              <a:extLst>
                <a:ext uri="{FF2B5EF4-FFF2-40B4-BE49-F238E27FC236}">
                  <a16:creationId xmlns:a16="http://schemas.microsoft.com/office/drawing/2014/main" id="{1C27583C-9CD1-47F9-89DD-E2007933F091}"/>
                </a:ext>
              </a:extLst>
            </p:cNvPr>
            <p:cNvSpPr txBox="1"/>
            <p:nvPr/>
          </p:nvSpPr>
          <p:spPr>
            <a:xfrm>
              <a:off x="84515" y="1569867"/>
              <a:ext cx="793510" cy="424349"/>
            </a:xfrm>
            <a:prstGeom prst="rect">
              <a:avLst/>
            </a:prstGeom>
            <a:noFill/>
          </p:spPr>
          <p:txBody>
            <a:bodyPr wrap="square" rtlCol="0">
              <a:spAutoFit/>
            </a:bodyPr>
            <a:lstStyle/>
            <a:p>
              <a:r>
                <a:rPr kumimoji="1" lang="ja-JP" altLang="en-US" dirty="0"/>
                <a:t>万</a:t>
              </a:r>
              <a:r>
                <a:rPr kumimoji="1" lang="en-US" altLang="ja-JP" sz="2400" b="1" dirty="0"/>
                <a:t>t</a:t>
              </a:r>
              <a:endParaRPr kumimoji="1" lang="ja-JP" altLang="en-US" b="1" dirty="0"/>
            </a:p>
          </p:txBody>
        </p:sp>
      </p:grpSp>
      <p:sp>
        <p:nvSpPr>
          <p:cNvPr id="57" name="テキスト ボックス 56">
            <a:extLst>
              <a:ext uri="{FF2B5EF4-FFF2-40B4-BE49-F238E27FC236}">
                <a16:creationId xmlns:a16="http://schemas.microsoft.com/office/drawing/2014/main" id="{EF5364D9-C27F-4BEE-84DB-F44C3B1A61E5}"/>
              </a:ext>
            </a:extLst>
          </p:cNvPr>
          <p:cNvSpPr txBox="1"/>
          <p:nvPr/>
        </p:nvSpPr>
        <p:spPr>
          <a:xfrm>
            <a:off x="3693649" y="5379424"/>
            <a:ext cx="2035834" cy="646331"/>
          </a:xfrm>
          <a:prstGeom prst="rect">
            <a:avLst/>
          </a:prstGeom>
          <a:solidFill>
            <a:schemeClr val="bg1"/>
          </a:solidFill>
        </p:spPr>
        <p:txBody>
          <a:bodyPr wrap="square" rtlCol="0">
            <a:spAutoFit/>
          </a:bodyPr>
          <a:lstStyle/>
          <a:p>
            <a:r>
              <a:rPr kumimoji="1" lang="en-US" altLang="ja-JP" b="1" dirty="0"/>
              <a:t>1939</a:t>
            </a:r>
            <a:r>
              <a:rPr kumimoji="1" lang="ja-JP" altLang="en-US" b="1" dirty="0"/>
              <a:t>年朝鮮大凶作</a:t>
            </a:r>
            <a:endParaRPr kumimoji="1" lang="en-US" altLang="ja-JP" b="1" dirty="0"/>
          </a:p>
          <a:p>
            <a:r>
              <a:rPr kumimoji="1" lang="en-US" altLang="ja-JP" b="1" dirty="0"/>
              <a:t>41</a:t>
            </a:r>
            <a:r>
              <a:rPr kumimoji="1" lang="ja-JP" altLang="en-US" b="1" dirty="0"/>
              <a:t>年日本大凶作</a:t>
            </a:r>
            <a:endParaRPr kumimoji="1" lang="en-US" altLang="ja-JP" b="1" dirty="0"/>
          </a:p>
        </p:txBody>
      </p:sp>
      <p:sp>
        <p:nvSpPr>
          <p:cNvPr id="21" name="テキスト ボックス 20">
            <a:extLst>
              <a:ext uri="{FF2B5EF4-FFF2-40B4-BE49-F238E27FC236}">
                <a16:creationId xmlns:a16="http://schemas.microsoft.com/office/drawing/2014/main" id="{A89E6E57-A4DF-4EDD-9BC5-75A33BEA2204}"/>
              </a:ext>
            </a:extLst>
          </p:cNvPr>
          <p:cNvSpPr txBox="1"/>
          <p:nvPr/>
        </p:nvSpPr>
        <p:spPr>
          <a:xfrm>
            <a:off x="6394586" y="5486163"/>
            <a:ext cx="1460021" cy="646331"/>
          </a:xfrm>
          <a:prstGeom prst="rect">
            <a:avLst/>
          </a:prstGeom>
          <a:solidFill>
            <a:schemeClr val="bg1"/>
          </a:solidFill>
        </p:spPr>
        <p:txBody>
          <a:bodyPr wrap="square" rtlCol="0">
            <a:spAutoFit/>
          </a:bodyPr>
          <a:lstStyle/>
          <a:p>
            <a:r>
              <a:rPr kumimoji="1" lang="en-US" altLang="ja-JP" b="1" dirty="0"/>
              <a:t>1945</a:t>
            </a:r>
            <a:r>
              <a:rPr kumimoji="1" lang="ja-JP" altLang="en-US" b="1" dirty="0"/>
              <a:t>年</a:t>
            </a:r>
            <a:endParaRPr kumimoji="1" lang="en-US" altLang="ja-JP" b="1" dirty="0"/>
          </a:p>
          <a:p>
            <a:r>
              <a:rPr kumimoji="1" lang="ja-JP" altLang="en-US" b="1" dirty="0"/>
              <a:t>日本大凶作</a:t>
            </a:r>
            <a:endParaRPr kumimoji="1" lang="en-US" altLang="ja-JP" b="1" dirty="0"/>
          </a:p>
        </p:txBody>
      </p:sp>
      <p:pic>
        <p:nvPicPr>
          <p:cNvPr id="27" name="図 26">
            <a:extLst>
              <a:ext uri="{FF2B5EF4-FFF2-40B4-BE49-F238E27FC236}">
                <a16:creationId xmlns:a16="http://schemas.microsoft.com/office/drawing/2014/main" id="{23CEBD29-576B-494A-89B7-BBFCB56B6452}"/>
              </a:ext>
            </a:extLst>
          </p:cNvPr>
          <p:cNvPicPr>
            <a:picLocks noChangeAspect="1"/>
          </p:cNvPicPr>
          <p:nvPr/>
        </p:nvPicPr>
        <p:blipFill rotWithShape="1">
          <a:blip r:embed="rId4"/>
          <a:srcRect t="3104" r="7737"/>
          <a:stretch/>
        </p:blipFill>
        <p:spPr>
          <a:xfrm>
            <a:off x="286724" y="4817933"/>
            <a:ext cx="6759845" cy="763004"/>
          </a:xfrm>
          <a:prstGeom prst="rect">
            <a:avLst/>
          </a:prstGeom>
        </p:spPr>
      </p:pic>
    </p:spTree>
    <p:extLst>
      <p:ext uri="{BB962C8B-B14F-4D97-AF65-F5344CB8AC3E}">
        <p14:creationId xmlns:p14="http://schemas.microsoft.com/office/powerpoint/2010/main" val="5812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30A0DE-370F-43D6-A773-3FD58E699A14}"/>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研究目的</a:t>
            </a:r>
          </a:p>
        </p:txBody>
      </p:sp>
      <p:sp>
        <p:nvSpPr>
          <p:cNvPr id="10" name="コンテンツ プレースホルダー 2">
            <a:extLst>
              <a:ext uri="{FF2B5EF4-FFF2-40B4-BE49-F238E27FC236}">
                <a16:creationId xmlns:a16="http://schemas.microsoft.com/office/drawing/2014/main" id="{77576F0D-7D00-4FE5-B353-DEBC5F494922}"/>
              </a:ext>
            </a:extLst>
          </p:cNvPr>
          <p:cNvSpPr txBox="1">
            <a:spLocks/>
          </p:cNvSpPr>
          <p:nvPr/>
        </p:nvSpPr>
        <p:spPr>
          <a:xfrm>
            <a:off x="0" y="2131842"/>
            <a:ext cx="8883348" cy="407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昭和初期凶作中の気象が凶作にどう影響したか、詳しく述べられていない。</a:t>
            </a:r>
            <a:endParaRPr lang="en-US" altLang="ja-JP" sz="1800" dirty="0"/>
          </a:p>
        </p:txBody>
      </p:sp>
      <p:sp>
        <p:nvSpPr>
          <p:cNvPr id="11" name="正方形/長方形 10">
            <a:extLst>
              <a:ext uri="{FF2B5EF4-FFF2-40B4-BE49-F238E27FC236}">
                <a16:creationId xmlns:a16="http://schemas.microsoft.com/office/drawing/2014/main" id="{BCBF574F-BCDB-40D4-9D44-14B0D50DD8E5}"/>
              </a:ext>
            </a:extLst>
          </p:cNvPr>
          <p:cNvSpPr/>
          <p:nvPr/>
        </p:nvSpPr>
        <p:spPr>
          <a:xfrm>
            <a:off x="64400" y="465018"/>
            <a:ext cx="2749551" cy="369332"/>
          </a:xfrm>
          <a:prstGeom prst="rect">
            <a:avLst/>
          </a:prstGeom>
        </p:spPr>
        <p:txBody>
          <a:bodyPr wrap="square">
            <a:spAutoFit/>
          </a:bodyPr>
          <a:lstStyle/>
          <a:p>
            <a:r>
              <a:rPr lang="ja-JP" altLang="en-US" b="1" u="sng" dirty="0"/>
              <a:t>〇先行研究②について</a:t>
            </a:r>
          </a:p>
        </p:txBody>
      </p:sp>
      <p:sp>
        <p:nvSpPr>
          <p:cNvPr id="12" name="テキスト ボックス 11">
            <a:extLst>
              <a:ext uri="{FF2B5EF4-FFF2-40B4-BE49-F238E27FC236}">
                <a16:creationId xmlns:a16="http://schemas.microsoft.com/office/drawing/2014/main" id="{881D54DB-9134-404D-9CE6-12805E286026}"/>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4/16</a:t>
            </a:r>
            <a:endParaRPr lang="ja-JP" altLang="en-US" dirty="0">
              <a:solidFill>
                <a:schemeClr val="bg1"/>
              </a:solidFill>
            </a:endParaRPr>
          </a:p>
        </p:txBody>
      </p:sp>
      <p:grpSp>
        <p:nvGrpSpPr>
          <p:cNvPr id="2" name="グループ化 1">
            <a:extLst>
              <a:ext uri="{FF2B5EF4-FFF2-40B4-BE49-F238E27FC236}">
                <a16:creationId xmlns:a16="http://schemas.microsoft.com/office/drawing/2014/main" id="{221BC3DC-2033-4614-B369-6D7AC89CF88E}"/>
              </a:ext>
            </a:extLst>
          </p:cNvPr>
          <p:cNvGrpSpPr/>
          <p:nvPr/>
        </p:nvGrpSpPr>
        <p:grpSpPr>
          <a:xfrm>
            <a:off x="1041663" y="1045811"/>
            <a:ext cx="5438362" cy="965716"/>
            <a:chOff x="2150460" y="3646255"/>
            <a:chExt cx="4230933" cy="751307"/>
          </a:xfrm>
        </p:grpSpPr>
        <p:sp>
          <p:nvSpPr>
            <p:cNvPr id="13" name="四角形: 角を丸くする 12">
              <a:extLst>
                <a:ext uri="{FF2B5EF4-FFF2-40B4-BE49-F238E27FC236}">
                  <a16:creationId xmlns:a16="http://schemas.microsoft.com/office/drawing/2014/main" id="{B258C7C2-2285-4BCD-9F32-F854F219DF7C}"/>
                </a:ext>
              </a:extLst>
            </p:cNvPr>
            <p:cNvSpPr/>
            <p:nvPr/>
          </p:nvSpPr>
          <p:spPr>
            <a:xfrm>
              <a:off x="2150460" y="3657729"/>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凶作</a:t>
              </a:r>
              <a:endParaRPr kumimoji="1" lang="en-US" altLang="ja-JP" sz="2800" b="1" dirty="0"/>
            </a:p>
          </p:txBody>
        </p:sp>
        <p:sp>
          <p:nvSpPr>
            <p:cNvPr id="14" name="四角形: 角を丸くする 13">
              <a:extLst>
                <a:ext uri="{FF2B5EF4-FFF2-40B4-BE49-F238E27FC236}">
                  <a16:creationId xmlns:a16="http://schemas.microsoft.com/office/drawing/2014/main" id="{2B459001-0267-4766-A153-6C878A770F08}"/>
                </a:ext>
              </a:extLst>
            </p:cNvPr>
            <p:cNvSpPr/>
            <p:nvPr/>
          </p:nvSpPr>
          <p:spPr>
            <a:xfrm>
              <a:off x="4519342" y="3646255"/>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歴史</a:t>
              </a:r>
              <a:endParaRPr kumimoji="1" lang="en-US" altLang="ja-JP" sz="2800" b="1" dirty="0"/>
            </a:p>
          </p:txBody>
        </p:sp>
        <p:sp>
          <p:nvSpPr>
            <p:cNvPr id="16" name="矢印: 右 15">
              <a:extLst>
                <a:ext uri="{FF2B5EF4-FFF2-40B4-BE49-F238E27FC236}">
                  <a16:creationId xmlns:a16="http://schemas.microsoft.com/office/drawing/2014/main" id="{10120ACD-9A28-49DA-BE2A-73E1EF451238}"/>
                </a:ext>
              </a:extLst>
            </p:cNvPr>
            <p:cNvSpPr/>
            <p:nvPr/>
          </p:nvSpPr>
          <p:spPr>
            <a:xfrm>
              <a:off x="4129468" y="3736107"/>
              <a:ext cx="313441" cy="54032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22353214-21EE-4B66-8C47-7E5714DF380C}"/>
              </a:ext>
            </a:extLst>
          </p:cNvPr>
          <p:cNvGrpSpPr/>
          <p:nvPr/>
        </p:nvGrpSpPr>
        <p:grpSpPr>
          <a:xfrm>
            <a:off x="506244" y="4463791"/>
            <a:ext cx="8131512" cy="873694"/>
            <a:chOff x="1276710" y="6059253"/>
            <a:chExt cx="6992450" cy="751307"/>
          </a:xfrm>
        </p:grpSpPr>
        <p:grpSp>
          <p:nvGrpSpPr>
            <p:cNvPr id="17" name="グループ化 16">
              <a:extLst>
                <a:ext uri="{FF2B5EF4-FFF2-40B4-BE49-F238E27FC236}">
                  <a16:creationId xmlns:a16="http://schemas.microsoft.com/office/drawing/2014/main" id="{0EDF72B3-CD8F-4B69-B129-B37F9C69AE5D}"/>
                </a:ext>
              </a:extLst>
            </p:cNvPr>
            <p:cNvGrpSpPr/>
            <p:nvPr/>
          </p:nvGrpSpPr>
          <p:grpSpPr>
            <a:xfrm>
              <a:off x="4038227" y="6059253"/>
              <a:ext cx="4230933" cy="751307"/>
              <a:chOff x="2150460" y="3646255"/>
              <a:chExt cx="4230933" cy="751307"/>
            </a:xfrm>
          </p:grpSpPr>
          <p:sp>
            <p:nvSpPr>
              <p:cNvPr id="18" name="四角形: 角を丸くする 17">
                <a:extLst>
                  <a:ext uri="{FF2B5EF4-FFF2-40B4-BE49-F238E27FC236}">
                    <a16:creationId xmlns:a16="http://schemas.microsoft.com/office/drawing/2014/main" id="{1441CADF-6546-4EEB-ADAF-AA733A3B3518}"/>
                  </a:ext>
                </a:extLst>
              </p:cNvPr>
              <p:cNvSpPr/>
              <p:nvPr/>
            </p:nvSpPr>
            <p:spPr>
              <a:xfrm>
                <a:off x="2150460" y="3657729"/>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凶作</a:t>
                </a:r>
                <a:endParaRPr kumimoji="1" lang="en-US" altLang="ja-JP" sz="2800" b="1" dirty="0"/>
              </a:p>
            </p:txBody>
          </p:sp>
          <p:sp>
            <p:nvSpPr>
              <p:cNvPr id="19" name="四角形: 角を丸くする 18">
                <a:extLst>
                  <a:ext uri="{FF2B5EF4-FFF2-40B4-BE49-F238E27FC236}">
                    <a16:creationId xmlns:a16="http://schemas.microsoft.com/office/drawing/2014/main" id="{7695BE19-9500-40C9-A01E-5B2208AB5EC8}"/>
                  </a:ext>
                </a:extLst>
              </p:cNvPr>
              <p:cNvSpPr/>
              <p:nvPr/>
            </p:nvSpPr>
            <p:spPr>
              <a:xfrm>
                <a:off x="4519342" y="3646255"/>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歴史</a:t>
                </a:r>
                <a:endParaRPr kumimoji="1" lang="en-US" altLang="ja-JP" sz="2800" b="1" dirty="0"/>
              </a:p>
            </p:txBody>
          </p:sp>
          <p:sp>
            <p:nvSpPr>
              <p:cNvPr id="20" name="矢印: 右 19">
                <a:extLst>
                  <a:ext uri="{FF2B5EF4-FFF2-40B4-BE49-F238E27FC236}">
                    <a16:creationId xmlns:a16="http://schemas.microsoft.com/office/drawing/2014/main" id="{7CDC7E1B-B62C-4498-BEA5-A06ED3D0490E}"/>
                  </a:ext>
                </a:extLst>
              </p:cNvPr>
              <p:cNvSpPr/>
              <p:nvPr/>
            </p:nvSpPr>
            <p:spPr>
              <a:xfrm>
                <a:off x="4129468" y="3736107"/>
                <a:ext cx="313441" cy="54032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四角形: 角を丸くする 20">
              <a:extLst>
                <a:ext uri="{FF2B5EF4-FFF2-40B4-BE49-F238E27FC236}">
                  <a16:creationId xmlns:a16="http://schemas.microsoft.com/office/drawing/2014/main" id="{38FFE6FF-A64D-4A7D-92A7-C6AF9054A451}"/>
                </a:ext>
              </a:extLst>
            </p:cNvPr>
            <p:cNvSpPr/>
            <p:nvPr/>
          </p:nvSpPr>
          <p:spPr>
            <a:xfrm>
              <a:off x="1276710" y="6063566"/>
              <a:ext cx="2086408" cy="7398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気象</a:t>
              </a:r>
              <a:endParaRPr kumimoji="1" lang="en-US" altLang="ja-JP" sz="2800" b="1" dirty="0"/>
            </a:p>
          </p:txBody>
        </p:sp>
        <p:sp>
          <p:nvSpPr>
            <p:cNvPr id="22" name="矢印: 右 21">
              <a:extLst>
                <a:ext uri="{FF2B5EF4-FFF2-40B4-BE49-F238E27FC236}">
                  <a16:creationId xmlns:a16="http://schemas.microsoft.com/office/drawing/2014/main" id="{1EDBC038-7EA4-442D-BD8C-8A9737A16CC1}"/>
                </a:ext>
              </a:extLst>
            </p:cNvPr>
            <p:cNvSpPr/>
            <p:nvPr/>
          </p:nvSpPr>
          <p:spPr>
            <a:xfrm>
              <a:off x="3480074" y="6141944"/>
              <a:ext cx="313441" cy="5403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id="{F8B74551-816F-4B9D-B5E3-1726969DCBCD}"/>
              </a:ext>
            </a:extLst>
          </p:cNvPr>
          <p:cNvSpPr/>
          <p:nvPr/>
        </p:nvSpPr>
        <p:spPr>
          <a:xfrm>
            <a:off x="184722" y="3125496"/>
            <a:ext cx="8883348" cy="117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2400" b="1" dirty="0">
                <a:solidFill>
                  <a:srgbClr val="FF0000"/>
                </a:solidFill>
              </a:rPr>
              <a:t>    </a:t>
            </a:r>
            <a:r>
              <a:rPr kumimoji="1" lang="ja-JP" altLang="en-US" sz="2000" dirty="0">
                <a:solidFill>
                  <a:schemeClr val="tx1"/>
                </a:solidFill>
              </a:rPr>
              <a:t>当時の気象が昭和初期大凶作に与えた影響を明らかにすることで</a:t>
            </a:r>
            <a:endParaRPr kumimoji="1" lang="en-US" altLang="ja-JP" sz="2000" dirty="0">
              <a:solidFill>
                <a:schemeClr val="tx1"/>
              </a:solidFill>
            </a:endParaRPr>
          </a:p>
          <a:p>
            <a:r>
              <a:rPr kumimoji="1" lang="ja-JP" altLang="en-US" sz="2000" b="1" dirty="0">
                <a:solidFill>
                  <a:schemeClr val="tx1"/>
                </a:solidFill>
              </a:rPr>
              <a:t>　</a:t>
            </a:r>
            <a:r>
              <a:rPr kumimoji="1" lang="ja-JP" altLang="en-US" sz="2000" dirty="0">
                <a:solidFill>
                  <a:schemeClr val="tx1"/>
                </a:solidFill>
              </a:rPr>
              <a:t>気象と歴史の関係を繋ぐ</a:t>
            </a:r>
            <a:endParaRPr kumimoji="1" lang="en-US" altLang="ja-JP" sz="2000" dirty="0">
              <a:solidFill>
                <a:schemeClr val="tx1"/>
              </a:solidFill>
            </a:endParaRPr>
          </a:p>
          <a:p>
            <a:r>
              <a:rPr kumimoji="1" lang="ja-JP" altLang="en-US" sz="2000" dirty="0">
                <a:solidFill>
                  <a:schemeClr val="tx1"/>
                </a:solidFill>
              </a:rPr>
              <a:t>　</a:t>
            </a:r>
            <a:endParaRPr kumimoji="1" lang="en-US" altLang="ja-JP" sz="2000" dirty="0">
              <a:solidFill>
                <a:schemeClr val="tx1"/>
              </a:solidFill>
            </a:endParaRPr>
          </a:p>
          <a:p>
            <a:r>
              <a:rPr kumimoji="1" lang="ja-JP" altLang="en-US" sz="2000" dirty="0">
                <a:solidFill>
                  <a:schemeClr val="tx1"/>
                </a:solidFill>
              </a:rPr>
              <a:t>　→</a:t>
            </a:r>
            <a:r>
              <a:rPr kumimoji="1" lang="ja-JP" altLang="en-US" sz="2000" b="1" dirty="0">
                <a:solidFill>
                  <a:srgbClr val="FF0000"/>
                </a:solidFill>
              </a:rPr>
              <a:t>互いの更なる発展に繋がるのではないか</a:t>
            </a:r>
            <a:endParaRPr kumimoji="1" lang="en-US" altLang="ja-JP" sz="2000" b="1" dirty="0">
              <a:solidFill>
                <a:srgbClr val="FF0000"/>
              </a:solidFill>
            </a:endParaRPr>
          </a:p>
        </p:txBody>
      </p:sp>
      <p:sp>
        <p:nvSpPr>
          <p:cNvPr id="24" name="正方形/長方形 23">
            <a:extLst>
              <a:ext uri="{FF2B5EF4-FFF2-40B4-BE49-F238E27FC236}">
                <a16:creationId xmlns:a16="http://schemas.microsoft.com/office/drawing/2014/main" id="{0144145D-1FCD-45FC-9BB1-47A1EED565AB}"/>
              </a:ext>
            </a:extLst>
          </p:cNvPr>
          <p:cNvSpPr/>
          <p:nvPr/>
        </p:nvSpPr>
        <p:spPr>
          <a:xfrm>
            <a:off x="0" y="2782081"/>
            <a:ext cx="3923934" cy="369332"/>
          </a:xfrm>
          <a:prstGeom prst="rect">
            <a:avLst/>
          </a:prstGeom>
        </p:spPr>
        <p:txBody>
          <a:bodyPr wrap="square">
            <a:spAutoFit/>
          </a:bodyPr>
          <a:lstStyle/>
          <a:p>
            <a:r>
              <a:rPr lang="ja-JP" altLang="en-US" b="1" u="sng" dirty="0"/>
              <a:t>〇２つの先行研究を受けて</a:t>
            </a:r>
          </a:p>
        </p:txBody>
      </p:sp>
      <p:sp>
        <p:nvSpPr>
          <p:cNvPr id="25" name="楕円 24">
            <a:extLst>
              <a:ext uri="{FF2B5EF4-FFF2-40B4-BE49-F238E27FC236}">
                <a16:creationId xmlns:a16="http://schemas.microsoft.com/office/drawing/2014/main" id="{51CB0B23-1555-4B22-984C-0AA9BDFF8A66}"/>
              </a:ext>
            </a:extLst>
          </p:cNvPr>
          <p:cNvSpPr/>
          <p:nvPr/>
        </p:nvSpPr>
        <p:spPr>
          <a:xfrm>
            <a:off x="6749371" y="3590312"/>
            <a:ext cx="1611391" cy="8380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15</a:t>
            </a:r>
            <a:r>
              <a:rPr kumimoji="1" lang="ja-JP" altLang="en-US" b="1" dirty="0"/>
              <a:t>年間を通じて</a:t>
            </a:r>
          </a:p>
        </p:txBody>
      </p:sp>
      <p:sp>
        <p:nvSpPr>
          <p:cNvPr id="26" name="正方形/長方形 25">
            <a:extLst>
              <a:ext uri="{FF2B5EF4-FFF2-40B4-BE49-F238E27FC236}">
                <a16:creationId xmlns:a16="http://schemas.microsoft.com/office/drawing/2014/main" id="{3379E223-663D-49DF-BEBB-209F4CB2A191}"/>
              </a:ext>
            </a:extLst>
          </p:cNvPr>
          <p:cNvSpPr/>
          <p:nvPr/>
        </p:nvSpPr>
        <p:spPr>
          <a:xfrm>
            <a:off x="1088192" y="5696695"/>
            <a:ext cx="5830194" cy="86035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昭和初期凶作中の気象が凶作にどう影響したか、</a:t>
            </a:r>
          </a:p>
          <a:p>
            <a:r>
              <a:rPr kumimoji="1" lang="ja-JP" altLang="en-US" sz="2000" b="1" dirty="0">
                <a:solidFill>
                  <a:schemeClr val="tx1"/>
                </a:solidFill>
              </a:rPr>
              <a:t>当時の気象場を解析し，明らかにする</a:t>
            </a:r>
          </a:p>
        </p:txBody>
      </p:sp>
      <p:sp>
        <p:nvSpPr>
          <p:cNvPr id="27" name="楕円 26">
            <a:extLst>
              <a:ext uri="{FF2B5EF4-FFF2-40B4-BE49-F238E27FC236}">
                <a16:creationId xmlns:a16="http://schemas.microsoft.com/office/drawing/2014/main" id="{A7F1E977-57F2-40BE-8456-BD9791747F66}"/>
              </a:ext>
            </a:extLst>
          </p:cNvPr>
          <p:cNvSpPr/>
          <p:nvPr/>
        </p:nvSpPr>
        <p:spPr>
          <a:xfrm>
            <a:off x="126064" y="5512871"/>
            <a:ext cx="1035345" cy="592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目的</a:t>
            </a:r>
          </a:p>
        </p:txBody>
      </p:sp>
    </p:spTree>
    <p:extLst>
      <p:ext uri="{BB962C8B-B14F-4D97-AF65-F5344CB8AC3E}">
        <p14:creationId xmlns:p14="http://schemas.microsoft.com/office/powerpoint/2010/main" val="287704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FA2A13-B3C4-4747-BDC5-324902CF4A1E}"/>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研究手法</a:t>
            </a:r>
          </a:p>
        </p:txBody>
      </p:sp>
      <p:sp>
        <p:nvSpPr>
          <p:cNvPr id="7" name="正方形/長方形 6">
            <a:extLst>
              <a:ext uri="{FF2B5EF4-FFF2-40B4-BE49-F238E27FC236}">
                <a16:creationId xmlns:a16="http://schemas.microsoft.com/office/drawing/2014/main" id="{762BF78A-B756-4CA9-A83D-6A44FB37D207}"/>
              </a:ext>
            </a:extLst>
          </p:cNvPr>
          <p:cNvSpPr/>
          <p:nvPr/>
        </p:nvSpPr>
        <p:spPr>
          <a:xfrm>
            <a:off x="79750" y="2150319"/>
            <a:ext cx="5716465" cy="369332"/>
          </a:xfrm>
          <a:prstGeom prst="rect">
            <a:avLst/>
          </a:prstGeom>
        </p:spPr>
        <p:txBody>
          <a:bodyPr wrap="square">
            <a:spAutoFit/>
          </a:bodyPr>
          <a:lstStyle/>
          <a:p>
            <a:r>
              <a:rPr lang="ja-JP" altLang="en-US" dirty="0">
                <a:latin typeface="+mj-ea"/>
              </a:rPr>
              <a:t>・</a:t>
            </a:r>
            <a:r>
              <a:rPr lang="ja-JP" altLang="en-US" b="1" u="sng" dirty="0">
                <a:latin typeface="+mj-ea"/>
              </a:rPr>
              <a:t>当時の気象が凶作に与えた影響を調べるためには</a:t>
            </a:r>
            <a:r>
              <a:rPr lang="en-US" altLang="ja-JP" b="1" u="sng" dirty="0">
                <a:latin typeface="+mj-ea"/>
              </a:rPr>
              <a:t>…</a:t>
            </a:r>
          </a:p>
        </p:txBody>
      </p:sp>
      <p:sp>
        <p:nvSpPr>
          <p:cNvPr id="13" name="正方形/長方形 12">
            <a:extLst>
              <a:ext uri="{FF2B5EF4-FFF2-40B4-BE49-F238E27FC236}">
                <a16:creationId xmlns:a16="http://schemas.microsoft.com/office/drawing/2014/main" id="{FCECC896-B3AA-4B9F-BA3F-2D80F686D44E}"/>
              </a:ext>
            </a:extLst>
          </p:cNvPr>
          <p:cNvSpPr/>
          <p:nvPr/>
        </p:nvSpPr>
        <p:spPr>
          <a:xfrm>
            <a:off x="232763" y="4515208"/>
            <a:ext cx="5511005" cy="892552"/>
          </a:xfrm>
          <a:prstGeom prst="rect">
            <a:avLst/>
          </a:prstGeom>
        </p:spPr>
        <p:txBody>
          <a:bodyPr wrap="square">
            <a:spAutoFit/>
          </a:bodyPr>
          <a:lstStyle/>
          <a:p>
            <a:r>
              <a:rPr lang="ja-JP" altLang="en-US" u="sng" dirty="0"/>
              <a:t>②地上観測記録　</a:t>
            </a:r>
            <a:endParaRPr lang="en-US" altLang="ja-JP" u="sng" dirty="0"/>
          </a:p>
          <a:p>
            <a:r>
              <a:rPr kumimoji="1" lang="ja-JP" altLang="en-US" sz="1600" dirty="0"/>
              <a:t>・気象官署での観測記録</a:t>
            </a:r>
            <a:endParaRPr kumimoji="1" lang="en-US" altLang="ja-JP" sz="1600" dirty="0"/>
          </a:p>
          <a:p>
            <a:r>
              <a:rPr kumimoji="1" lang="ja-JP" altLang="en-US" dirty="0"/>
              <a:t>・日最低気温、日照時間</a:t>
            </a:r>
            <a:endParaRPr kumimoji="1" lang="en-US" altLang="ja-JP" dirty="0"/>
          </a:p>
        </p:txBody>
      </p:sp>
      <p:grpSp>
        <p:nvGrpSpPr>
          <p:cNvPr id="14" name="グループ化 13">
            <a:extLst>
              <a:ext uri="{FF2B5EF4-FFF2-40B4-BE49-F238E27FC236}">
                <a16:creationId xmlns:a16="http://schemas.microsoft.com/office/drawing/2014/main" id="{550B2B70-E5CD-4D6D-A609-6B466D54D8AF}"/>
              </a:ext>
            </a:extLst>
          </p:cNvPr>
          <p:cNvGrpSpPr/>
          <p:nvPr/>
        </p:nvGrpSpPr>
        <p:grpSpPr>
          <a:xfrm>
            <a:off x="3560470" y="3883342"/>
            <a:ext cx="2560644" cy="2788289"/>
            <a:chOff x="6674157" y="474234"/>
            <a:chExt cx="3303468" cy="3597152"/>
          </a:xfrm>
        </p:grpSpPr>
        <p:grpSp>
          <p:nvGrpSpPr>
            <p:cNvPr id="15" name="グループ化 14">
              <a:extLst>
                <a:ext uri="{FF2B5EF4-FFF2-40B4-BE49-F238E27FC236}">
                  <a16:creationId xmlns:a16="http://schemas.microsoft.com/office/drawing/2014/main" id="{4C81F100-BB8A-412B-A24F-AC08DAD2DD1C}"/>
                </a:ext>
              </a:extLst>
            </p:cNvPr>
            <p:cNvGrpSpPr/>
            <p:nvPr/>
          </p:nvGrpSpPr>
          <p:grpSpPr>
            <a:xfrm>
              <a:off x="6844113" y="883344"/>
              <a:ext cx="2059128" cy="3188042"/>
              <a:chOff x="6594825" y="826137"/>
              <a:chExt cx="2059128" cy="3188042"/>
            </a:xfrm>
          </p:grpSpPr>
          <p:pic>
            <p:nvPicPr>
              <p:cNvPr id="30" name="図 29">
                <a:extLst>
                  <a:ext uri="{FF2B5EF4-FFF2-40B4-BE49-F238E27FC236}">
                    <a16:creationId xmlns:a16="http://schemas.microsoft.com/office/drawing/2014/main" id="{BC7CAC30-4895-4967-832A-A31CD23685F4}"/>
                  </a:ext>
                </a:extLst>
              </p:cNvPr>
              <p:cNvPicPr>
                <a:picLocks noChangeAspect="1"/>
              </p:cNvPicPr>
              <p:nvPr/>
            </p:nvPicPr>
            <p:blipFill rotWithShape="1">
              <a:blip r:embed="rId3">
                <a:extLst>
                  <a:ext uri="{28A0092B-C50C-407E-A947-70E740481C1C}">
                    <a14:useLocalDpi xmlns:a14="http://schemas.microsoft.com/office/drawing/2010/main" val="0"/>
                  </a:ext>
                </a:extLst>
              </a:blip>
              <a:srcRect l="36254" r="1" b="1306"/>
              <a:stretch/>
            </p:blipFill>
            <p:spPr>
              <a:xfrm>
                <a:off x="6594825" y="826137"/>
                <a:ext cx="2059128" cy="3188042"/>
              </a:xfrm>
              <a:prstGeom prst="rect">
                <a:avLst/>
              </a:prstGeom>
            </p:spPr>
          </p:pic>
          <p:sp>
            <p:nvSpPr>
              <p:cNvPr id="18" name="正方形/長方形 17">
                <a:extLst>
                  <a:ext uri="{FF2B5EF4-FFF2-40B4-BE49-F238E27FC236}">
                    <a16:creationId xmlns:a16="http://schemas.microsoft.com/office/drawing/2014/main" id="{A57E97B2-3BFA-4282-B18A-5AF204F8E37B}"/>
                  </a:ext>
                </a:extLst>
              </p:cNvPr>
              <p:cNvSpPr/>
              <p:nvPr/>
            </p:nvSpPr>
            <p:spPr>
              <a:xfrm>
                <a:off x="7808943" y="1472533"/>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5531CD5-873E-4F5A-9104-B6810A893339}"/>
                  </a:ext>
                </a:extLst>
              </p:cNvPr>
              <p:cNvSpPr/>
              <p:nvPr/>
            </p:nvSpPr>
            <p:spPr>
              <a:xfrm>
                <a:off x="7449061" y="1349700"/>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033A78A-059C-4C73-9DF3-8A742903F92F}"/>
                  </a:ext>
                </a:extLst>
              </p:cNvPr>
              <p:cNvSpPr/>
              <p:nvPr/>
            </p:nvSpPr>
            <p:spPr>
              <a:xfrm>
                <a:off x="7072220" y="1413867"/>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F5FC9D7-CB98-4A50-B7A5-1E7BDDA6774D}"/>
                  </a:ext>
                </a:extLst>
              </p:cNvPr>
              <p:cNvSpPr/>
              <p:nvPr/>
            </p:nvSpPr>
            <p:spPr>
              <a:xfrm>
                <a:off x="7699761" y="2035227"/>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4E626023-855F-4751-8303-D51682D96507}"/>
                  </a:ext>
                </a:extLst>
              </p:cNvPr>
              <p:cNvSpPr/>
              <p:nvPr/>
            </p:nvSpPr>
            <p:spPr>
              <a:xfrm>
                <a:off x="8076602" y="208619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264A9845-95A5-407C-B04C-30C9B8413631}"/>
                  </a:ext>
                </a:extLst>
              </p:cNvPr>
              <p:cNvSpPr/>
              <p:nvPr/>
            </p:nvSpPr>
            <p:spPr>
              <a:xfrm>
                <a:off x="6963038" y="2569351"/>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000B095F-12EA-4A10-BA8F-F5CB8FE10A2C}"/>
                  </a:ext>
                </a:extLst>
              </p:cNvPr>
              <p:cNvSpPr/>
              <p:nvPr/>
            </p:nvSpPr>
            <p:spPr>
              <a:xfrm>
                <a:off x="7104094" y="1957861"/>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091D86B1-2139-4364-81C0-2BEC1333204D}"/>
                  </a:ext>
                </a:extLst>
              </p:cNvPr>
              <p:cNvSpPr/>
              <p:nvPr/>
            </p:nvSpPr>
            <p:spPr>
              <a:xfrm>
                <a:off x="7181402"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0921A361-F612-4D0B-A038-73A6275EAECF}"/>
                  </a:ext>
                </a:extLst>
              </p:cNvPr>
              <p:cNvSpPr/>
              <p:nvPr/>
            </p:nvSpPr>
            <p:spPr>
              <a:xfrm>
                <a:off x="7782516" y="2813594"/>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0AFE7592-269F-43CC-8455-18AA0790BB91}"/>
                  </a:ext>
                </a:extLst>
              </p:cNvPr>
              <p:cNvSpPr/>
              <p:nvPr/>
            </p:nvSpPr>
            <p:spPr>
              <a:xfrm>
                <a:off x="7590579"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BD788143-3E82-43A9-AEDF-8CCEA268AF2E}"/>
                  </a:ext>
                </a:extLst>
              </p:cNvPr>
              <p:cNvSpPr/>
              <p:nvPr/>
            </p:nvSpPr>
            <p:spPr>
              <a:xfrm>
                <a:off x="7290584" y="343340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DE9EB271-D4FA-466D-A5E5-C74312A1AE30}"/>
                  </a:ext>
                </a:extLst>
              </p:cNvPr>
              <p:cNvSpPr/>
              <p:nvPr/>
            </p:nvSpPr>
            <p:spPr>
              <a:xfrm>
                <a:off x="7355695" y="3817745"/>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テキスト ボックス 15">
              <a:extLst>
                <a:ext uri="{FF2B5EF4-FFF2-40B4-BE49-F238E27FC236}">
                  <a16:creationId xmlns:a16="http://schemas.microsoft.com/office/drawing/2014/main" id="{596EA497-9B67-47B5-9576-C13A2FA5C87C}"/>
                </a:ext>
              </a:extLst>
            </p:cNvPr>
            <p:cNvSpPr txBox="1"/>
            <p:nvPr/>
          </p:nvSpPr>
          <p:spPr>
            <a:xfrm>
              <a:off x="6674157" y="474234"/>
              <a:ext cx="3303468" cy="511300"/>
            </a:xfrm>
            <a:prstGeom prst="rect">
              <a:avLst/>
            </a:prstGeom>
            <a:noFill/>
          </p:spPr>
          <p:txBody>
            <a:bodyPr wrap="square" rtlCol="0">
              <a:spAutoFit/>
            </a:bodyPr>
            <a:lstStyle/>
            <a:p>
              <a:r>
                <a:rPr kumimoji="1" lang="ja-JP" altLang="en-US" sz="1400" dirty="0"/>
                <a:t>当時の気温の観測点</a:t>
              </a:r>
            </a:p>
          </p:txBody>
        </p:sp>
      </p:grpSp>
      <p:sp>
        <p:nvSpPr>
          <p:cNvPr id="3" name="テキスト ボックス 2">
            <a:extLst>
              <a:ext uri="{FF2B5EF4-FFF2-40B4-BE49-F238E27FC236}">
                <a16:creationId xmlns:a16="http://schemas.microsoft.com/office/drawing/2014/main" id="{5916A4AF-D686-4FE7-A17D-52BFDAB45FB6}"/>
              </a:ext>
            </a:extLst>
          </p:cNvPr>
          <p:cNvSpPr txBox="1"/>
          <p:nvPr/>
        </p:nvSpPr>
        <p:spPr>
          <a:xfrm>
            <a:off x="79750" y="523730"/>
            <a:ext cx="6176512" cy="800219"/>
          </a:xfrm>
          <a:prstGeom prst="rect">
            <a:avLst/>
          </a:prstGeom>
          <a:noFill/>
        </p:spPr>
        <p:txBody>
          <a:bodyPr wrap="square" rtlCol="0">
            <a:spAutoFit/>
          </a:bodyPr>
          <a:lstStyle/>
          <a:p>
            <a:r>
              <a:rPr kumimoji="1" lang="ja-JP" altLang="en-US" dirty="0"/>
              <a:t>・冷夏による凶作の被害が大きい</a:t>
            </a:r>
            <a:r>
              <a:rPr kumimoji="1" lang="en-US" altLang="ja-JP" dirty="0"/>
              <a:t>&amp;</a:t>
            </a:r>
            <a:r>
              <a:rPr kumimoji="1" lang="ja-JP" altLang="en-US" dirty="0"/>
              <a:t>主要な米の生産地の</a:t>
            </a:r>
            <a:endParaRPr kumimoji="1" lang="en-US" altLang="ja-JP" dirty="0"/>
          </a:p>
          <a:p>
            <a:pPr algn="ctr"/>
            <a:r>
              <a:rPr kumimoji="1" lang="ja-JP" altLang="en-US" sz="2800" b="1" dirty="0">
                <a:solidFill>
                  <a:srgbClr val="FF0000"/>
                </a:solidFill>
              </a:rPr>
              <a:t>東北地方</a:t>
            </a:r>
            <a:r>
              <a:rPr kumimoji="1" lang="ja-JP" altLang="en-US" b="1" dirty="0"/>
              <a:t>に注目</a:t>
            </a:r>
            <a:endParaRPr kumimoji="1" lang="en-US" altLang="ja-JP" b="1" dirty="0"/>
          </a:p>
        </p:txBody>
      </p:sp>
      <p:sp>
        <p:nvSpPr>
          <p:cNvPr id="31" name="正方形/長方形 30">
            <a:extLst>
              <a:ext uri="{FF2B5EF4-FFF2-40B4-BE49-F238E27FC236}">
                <a16:creationId xmlns:a16="http://schemas.microsoft.com/office/drawing/2014/main" id="{03A310E2-A2E7-41EE-92AD-71BBED70FFEA}"/>
              </a:ext>
            </a:extLst>
          </p:cNvPr>
          <p:cNvSpPr/>
          <p:nvPr/>
        </p:nvSpPr>
        <p:spPr>
          <a:xfrm>
            <a:off x="229852" y="3225552"/>
            <a:ext cx="5716465" cy="1107996"/>
          </a:xfrm>
          <a:prstGeom prst="rect">
            <a:avLst/>
          </a:prstGeom>
        </p:spPr>
        <p:txBody>
          <a:bodyPr wrap="square">
            <a:spAutoFit/>
          </a:bodyPr>
          <a:lstStyle/>
          <a:p>
            <a:r>
              <a:rPr lang="ja-JP" altLang="en-US" u="sng" dirty="0"/>
              <a:t>①</a:t>
            </a:r>
            <a:r>
              <a:rPr lang="en-US" altLang="ja-JP" u="sng" dirty="0">
                <a:latin typeface="Times New Roman" panose="02020603050405020304" pitchFamily="18" charset="0"/>
                <a:cs typeface="Times New Roman" panose="02020603050405020304" pitchFamily="18" charset="0"/>
              </a:rPr>
              <a:t>ERA20C</a:t>
            </a:r>
            <a:r>
              <a:rPr lang="ja-JP" altLang="en-US" u="sng" dirty="0"/>
              <a:t>再解析データ</a:t>
            </a:r>
            <a:endParaRPr lang="en-US" altLang="ja-JP" u="sng" dirty="0"/>
          </a:p>
          <a:p>
            <a:r>
              <a:rPr lang="ja-JP" altLang="en-US" sz="1600" dirty="0"/>
              <a:t>・</a:t>
            </a:r>
            <a:r>
              <a:rPr lang="en-GB" altLang="ja-JP" sz="1600" dirty="0"/>
              <a:t>1900</a:t>
            </a:r>
            <a:r>
              <a:rPr lang="ja-JP" altLang="ja-JP" sz="1600" dirty="0"/>
              <a:t>年以降における全球の</a:t>
            </a:r>
            <a:r>
              <a:rPr lang="ja-JP" altLang="en-US" sz="1600" dirty="0"/>
              <a:t>気象</a:t>
            </a:r>
            <a:r>
              <a:rPr lang="ja-JP" altLang="ja-JP" sz="1600" dirty="0"/>
              <a:t>再解析</a:t>
            </a:r>
            <a:r>
              <a:rPr lang="ja-JP" altLang="en-US" sz="1600" dirty="0"/>
              <a:t>プロダクト。</a:t>
            </a:r>
            <a:endParaRPr lang="en-US" altLang="ja-JP" sz="1600" dirty="0"/>
          </a:p>
          <a:p>
            <a:r>
              <a:rPr lang="ja-JP" altLang="en-US" sz="1600" dirty="0"/>
              <a:t>・水平解像度 </a:t>
            </a:r>
            <a:r>
              <a:rPr lang="en-US" altLang="ja-JP" sz="1600" dirty="0"/>
              <a:t>0.75°×0.75° </a:t>
            </a:r>
          </a:p>
          <a:p>
            <a:r>
              <a:rPr lang="ja-JP" altLang="en-US" sz="1600" dirty="0"/>
              <a:t>・気温、風向風速</a:t>
            </a:r>
            <a:endParaRPr lang="en-US" altLang="ja-JP" sz="1600" dirty="0"/>
          </a:p>
        </p:txBody>
      </p:sp>
      <p:sp>
        <p:nvSpPr>
          <p:cNvPr id="32" name="テキスト ボックス 31">
            <a:extLst>
              <a:ext uri="{FF2B5EF4-FFF2-40B4-BE49-F238E27FC236}">
                <a16:creationId xmlns:a16="http://schemas.microsoft.com/office/drawing/2014/main" id="{61F7D7B2-65E9-4A3B-88B2-DA1B7318B0D4}"/>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5/16</a:t>
            </a:r>
            <a:endParaRPr lang="ja-JP" altLang="en-US" dirty="0">
              <a:solidFill>
                <a:schemeClr val="bg1"/>
              </a:solidFill>
              <a:latin typeface="Times New Roman" panose="02020603050405020304" pitchFamily="18" charset="0"/>
              <a:cs typeface="Times New Roman" panose="02020603050405020304" pitchFamily="18" charset="0"/>
            </a:endParaRPr>
          </a:p>
        </p:txBody>
      </p:sp>
      <p:grpSp>
        <p:nvGrpSpPr>
          <p:cNvPr id="6" name="グループ化 5">
            <a:extLst>
              <a:ext uri="{FF2B5EF4-FFF2-40B4-BE49-F238E27FC236}">
                <a16:creationId xmlns:a16="http://schemas.microsoft.com/office/drawing/2014/main" id="{1A9052FC-4B29-443E-A3B9-26032294BF42}"/>
              </a:ext>
            </a:extLst>
          </p:cNvPr>
          <p:cNvGrpSpPr/>
          <p:nvPr/>
        </p:nvGrpSpPr>
        <p:grpSpPr>
          <a:xfrm>
            <a:off x="6206019" y="451254"/>
            <a:ext cx="2925126" cy="2735355"/>
            <a:chOff x="6167840" y="591602"/>
            <a:chExt cx="2925126" cy="2735355"/>
          </a:xfrm>
        </p:grpSpPr>
        <p:grpSp>
          <p:nvGrpSpPr>
            <p:cNvPr id="5" name="グループ化 4">
              <a:extLst>
                <a:ext uri="{FF2B5EF4-FFF2-40B4-BE49-F238E27FC236}">
                  <a16:creationId xmlns:a16="http://schemas.microsoft.com/office/drawing/2014/main" id="{9E804E9B-2228-4ADE-86C6-203BF5AB19C8}"/>
                </a:ext>
              </a:extLst>
            </p:cNvPr>
            <p:cNvGrpSpPr/>
            <p:nvPr/>
          </p:nvGrpSpPr>
          <p:grpSpPr>
            <a:xfrm>
              <a:off x="6167840" y="591602"/>
              <a:ext cx="2925126" cy="2735355"/>
              <a:chOff x="6177465" y="620207"/>
              <a:chExt cx="2925126" cy="2735355"/>
            </a:xfrm>
          </p:grpSpPr>
          <p:sp>
            <p:nvSpPr>
              <p:cNvPr id="37" name="吹き出し: 角を丸めた四角形 36">
                <a:extLst>
                  <a:ext uri="{FF2B5EF4-FFF2-40B4-BE49-F238E27FC236}">
                    <a16:creationId xmlns:a16="http://schemas.microsoft.com/office/drawing/2014/main" id="{6E31599D-927C-4E7F-9254-8D7C7E31C335}"/>
                  </a:ext>
                </a:extLst>
              </p:cNvPr>
              <p:cNvSpPr/>
              <p:nvPr/>
            </p:nvSpPr>
            <p:spPr>
              <a:xfrm rot="5400000">
                <a:off x="6281344" y="534316"/>
                <a:ext cx="2717367" cy="2925126"/>
              </a:xfrm>
              <a:prstGeom prst="wedgeRoundRectCallout">
                <a:avLst>
                  <a:gd name="adj1" fmla="val -34099"/>
                  <a:gd name="adj2" fmla="val 78339"/>
                  <a:gd name="adj3" fmla="val 16667"/>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F3EBEF1-95E1-40E9-8E42-A1F60C398212}"/>
                  </a:ext>
                </a:extLst>
              </p:cNvPr>
              <p:cNvSpPr txBox="1"/>
              <p:nvPr/>
            </p:nvSpPr>
            <p:spPr>
              <a:xfrm>
                <a:off x="6424832" y="620207"/>
                <a:ext cx="2463094" cy="646331"/>
              </a:xfrm>
              <a:prstGeom prst="rect">
                <a:avLst/>
              </a:prstGeom>
              <a:noFill/>
            </p:spPr>
            <p:txBody>
              <a:bodyPr wrap="square" rtlCol="0">
                <a:spAutoFit/>
              </a:bodyPr>
              <a:lstStyle/>
              <a:p>
                <a:r>
                  <a:rPr kumimoji="1" lang="en-US" altLang="ja-JP" dirty="0"/>
                  <a:t>1958~1962</a:t>
                </a:r>
                <a:r>
                  <a:rPr kumimoji="1" lang="ja-JP" altLang="en-US" dirty="0"/>
                  <a:t>年地方別</a:t>
                </a:r>
                <a:endParaRPr kumimoji="1" lang="en-US" altLang="ja-JP" dirty="0"/>
              </a:p>
              <a:p>
                <a:r>
                  <a:rPr kumimoji="1" lang="ja-JP" altLang="en-US" dirty="0"/>
                  <a:t>米生産量の割合</a:t>
                </a:r>
                <a:r>
                  <a:rPr kumimoji="1" lang="en-US" altLang="ja-JP" dirty="0"/>
                  <a:t>【%】</a:t>
                </a:r>
                <a:endParaRPr kumimoji="1" lang="ja-JP" altLang="en-US" dirty="0"/>
              </a:p>
            </p:txBody>
          </p:sp>
          <p:pic>
            <p:nvPicPr>
              <p:cNvPr id="10" name="図 9">
                <a:extLst>
                  <a:ext uri="{FF2B5EF4-FFF2-40B4-BE49-F238E27FC236}">
                    <a16:creationId xmlns:a16="http://schemas.microsoft.com/office/drawing/2014/main" id="{B828451B-AB82-43AE-A1EA-DF03E4ACB1D8}"/>
                  </a:ext>
                </a:extLst>
              </p:cNvPr>
              <p:cNvPicPr>
                <a:picLocks noChangeAspect="1"/>
              </p:cNvPicPr>
              <p:nvPr/>
            </p:nvPicPr>
            <p:blipFill rotWithShape="1">
              <a:blip r:embed="rId4"/>
              <a:srcRect l="29123" t="10011" r="30261" b="22706"/>
              <a:stretch/>
            </p:blipFill>
            <p:spPr>
              <a:xfrm>
                <a:off x="6712341" y="1243777"/>
                <a:ext cx="1862027" cy="1854098"/>
              </a:xfrm>
              <a:prstGeom prst="rect">
                <a:avLst/>
              </a:prstGeom>
            </p:spPr>
          </p:pic>
        </p:grpSp>
        <p:pic>
          <p:nvPicPr>
            <p:cNvPr id="36" name="図 35">
              <a:extLst>
                <a:ext uri="{FF2B5EF4-FFF2-40B4-BE49-F238E27FC236}">
                  <a16:creationId xmlns:a16="http://schemas.microsoft.com/office/drawing/2014/main" id="{85783ABD-AE56-48D0-8754-7A0B3F322029}"/>
                </a:ext>
              </a:extLst>
            </p:cNvPr>
            <p:cNvPicPr>
              <a:picLocks noChangeAspect="1"/>
            </p:cNvPicPr>
            <p:nvPr/>
          </p:nvPicPr>
          <p:blipFill rotWithShape="1">
            <a:blip r:embed="rId4"/>
            <a:srcRect l="29123" t="84440" r="28452" b="2382"/>
            <a:stretch/>
          </p:blipFill>
          <p:spPr>
            <a:xfrm>
              <a:off x="6699388" y="2912113"/>
              <a:ext cx="1862027" cy="314313"/>
            </a:xfrm>
            <a:prstGeom prst="rect">
              <a:avLst/>
            </a:prstGeom>
          </p:spPr>
        </p:pic>
      </p:grpSp>
      <p:sp>
        <p:nvSpPr>
          <p:cNvPr id="40" name="正方形/長方形 39">
            <a:extLst>
              <a:ext uri="{FF2B5EF4-FFF2-40B4-BE49-F238E27FC236}">
                <a16:creationId xmlns:a16="http://schemas.microsoft.com/office/drawing/2014/main" id="{42167B9B-2BD0-4A2B-B0E6-850BC2A7AB6A}"/>
              </a:ext>
            </a:extLst>
          </p:cNvPr>
          <p:cNvSpPr/>
          <p:nvPr/>
        </p:nvSpPr>
        <p:spPr>
          <a:xfrm>
            <a:off x="22951" y="2744255"/>
            <a:ext cx="1723292" cy="369332"/>
          </a:xfrm>
          <a:prstGeom prst="rect">
            <a:avLst/>
          </a:prstGeom>
        </p:spPr>
        <p:txBody>
          <a:bodyPr wrap="square">
            <a:spAutoFit/>
          </a:bodyPr>
          <a:lstStyle/>
          <a:p>
            <a:r>
              <a:rPr lang="ja-JP" altLang="en-US" b="1" u="sng" dirty="0"/>
              <a:t>〇使用データ</a:t>
            </a:r>
            <a:endParaRPr lang="en-US" altLang="ja-JP" b="1" u="sng" dirty="0"/>
          </a:p>
        </p:txBody>
      </p:sp>
      <p:sp>
        <p:nvSpPr>
          <p:cNvPr id="35" name="正方形/長方形 34">
            <a:extLst>
              <a:ext uri="{FF2B5EF4-FFF2-40B4-BE49-F238E27FC236}">
                <a16:creationId xmlns:a16="http://schemas.microsoft.com/office/drawing/2014/main" id="{8EA4A10A-377B-40F1-B799-CDF5B6423DB2}"/>
              </a:ext>
            </a:extLst>
          </p:cNvPr>
          <p:cNvSpPr/>
          <p:nvPr/>
        </p:nvSpPr>
        <p:spPr>
          <a:xfrm>
            <a:off x="247240" y="5827625"/>
            <a:ext cx="3785278" cy="646331"/>
          </a:xfrm>
          <a:prstGeom prst="rect">
            <a:avLst/>
          </a:prstGeom>
        </p:spPr>
        <p:txBody>
          <a:bodyPr wrap="square">
            <a:spAutoFit/>
          </a:bodyPr>
          <a:lstStyle/>
          <a:p>
            <a:r>
              <a:rPr lang="ja-JP" altLang="en-US" u="sng" dirty="0"/>
              <a:t>米収穫量データ </a:t>
            </a:r>
            <a:r>
              <a:rPr lang="en-US" altLang="ja-JP" u="sng" dirty="0"/>
              <a:t>rice yield data</a:t>
            </a:r>
          </a:p>
          <a:p>
            <a:r>
              <a:rPr kumimoji="1" lang="ja-JP" altLang="en-US" dirty="0"/>
              <a:t> </a:t>
            </a:r>
            <a:r>
              <a:rPr lang="en-US" altLang="ja-JP" sz="1600" dirty="0"/>
              <a:t>…</a:t>
            </a:r>
            <a:r>
              <a:rPr lang="ja-JP" altLang="en-US" sz="1600" dirty="0"/>
              <a:t>農林統計書（</a:t>
            </a:r>
            <a:r>
              <a:rPr lang="en-US" altLang="ja-JP" sz="1600" dirty="0">
                <a:latin typeface="Times New Roman" panose="02020603050405020304" pitchFamily="18" charset="0"/>
                <a:cs typeface="Times New Roman" panose="02020603050405020304" pitchFamily="18" charset="0"/>
              </a:rPr>
              <a:t>1931</a:t>
            </a:r>
            <a:r>
              <a:rPr lang="ja-JP" altLang="en-US"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46</a:t>
            </a:r>
            <a:r>
              <a:rPr lang="ja-JP" altLang="en-US" sz="1600" dirty="0"/>
              <a:t>年）</a:t>
            </a:r>
            <a:endParaRPr kumimoji="1" lang="en-US" altLang="ja-JP" sz="1600" dirty="0"/>
          </a:p>
        </p:txBody>
      </p:sp>
    </p:spTree>
    <p:extLst>
      <p:ext uri="{BB962C8B-B14F-4D97-AF65-F5344CB8AC3E}">
        <p14:creationId xmlns:p14="http://schemas.microsoft.com/office/powerpoint/2010/main" val="190773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B1940915-717E-4427-B2DB-74FF3F877AA6}"/>
              </a:ext>
            </a:extLst>
          </p:cNvPr>
          <p:cNvGrpSpPr/>
          <p:nvPr/>
        </p:nvGrpSpPr>
        <p:grpSpPr>
          <a:xfrm>
            <a:off x="350969" y="2381210"/>
            <a:ext cx="8647818" cy="1397160"/>
            <a:chOff x="1276710" y="6063566"/>
            <a:chExt cx="4623568" cy="746994"/>
          </a:xfrm>
        </p:grpSpPr>
        <p:sp>
          <p:nvSpPr>
            <p:cNvPr id="8" name="四角形: 角を丸くする 7">
              <a:extLst>
                <a:ext uri="{FF2B5EF4-FFF2-40B4-BE49-F238E27FC236}">
                  <a16:creationId xmlns:a16="http://schemas.microsoft.com/office/drawing/2014/main" id="{5D0D635E-97BB-4215-AFE6-F7D11C6EDC47}"/>
                </a:ext>
              </a:extLst>
            </p:cNvPr>
            <p:cNvSpPr/>
            <p:nvPr/>
          </p:nvSpPr>
          <p:spPr>
            <a:xfrm>
              <a:off x="4038227" y="6070727"/>
              <a:ext cx="1862051" cy="73983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t>凶作</a:t>
              </a:r>
              <a:endParaRPr kumimoji="1" lang="en-US" altLang="ja-JP" sz="5400" b="1" dirty="0"/>
            </a:p>
          </p:txBody>
        </p:sp>
        <p:sp>
          <p:nvSpPr>
            <p:cNvPr id="6" name="四角形: 角を丸くする 5">
              <a:extLst>
                <a:ext uri="{FF2B5EF4-FFF2-40B4-BE49-F238E27FC236}">
                  <a16:creationId xmlns:a16="http://schemas.microsoft.com/office/drawing/2014/main" id="{04E5E07B-5E19-4140-9980-688B6E178A3F}"/>
                </a:ext>
              </a:extLst>
            </p:cNvPr>
            <p:cNvSpPr/>
            <p:nvPr/>
          </p:nvSpPr>
          <p:spPr>
            <a:xfrm>
              <a:off x="1276710" y="6063566"/>
              <a:ext cx="2086408" cy="7398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t>気象</a:t>
              </a:r>
              <a:endParaRPr kumimoji="1" lang="en-US" altLang="ja-JP" sz="5400" b="1" dirty="0"/>
            </a:p>
          </p:txBody>
        </p:sp>
        <p:sp>
          <p:nvSpPr>
            <p:cNvPr id="7" name="矢印: 右 6">
              <a:extLst>
                <a:ext uri="{FF2B5EF4-FFF2-40B4-BE49-F238E27FC236}">
                  <a16:creationId xmlns:a16="http://schemas.microsoft.com/office/drawing/2014/main" id="{82D3792E-22B7-4747-B3E9-20926E294D29}"/>
                </a:ext>
              </a:extLst>
            </p:cNvPr>
            <p:cNvSpPr/>
            <p:nvPr/>
          </p:nvSpPr>
          <p:spPr>
            <a:xfrm>
              <a:off x="3480074" y="6141944"/>
              <a:ext cx="313441" cy="5403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844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DDE0B4B-1617-48EC-B176-F7BCBC3E0BA8}"/>
              </a:ext>
            </a:extLst>
          </p:cNvPr>
          <p:cNvSpPr/>
          <p:nvPr/>
        </p:nvSpPr>
        <p:spPr>
          <a:xfrm>
            <a:off x="0" y="0"/>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研究手法・使用データ</a:t>
            </a:r>
          </a:p>
        </p:txBody>
      </p:sp>
      <p:sp>
        <p:nvSpPr>
          <p:cNvPr id="5" name="正方形/長方形 4">
            <a:extLst>
              <a:ext uri="{FF2B5EF4-FFF2-40B4-BE49-F238E27FC236}">
                <a16:creationId xmlns:a16="http://schemas.microsoft.com/office/drawing/2014/main" id="{B4A2BEC7-7376-4757-9EB0-F7AB6D57D144}"/>
              </a:ext>
            </a:extLst>
          </p:cNvPr>
          <p:cNvSpPr/>
          <p:nvPr/>
        </p:nvSpPr>
        <p:spPr>
          <a:xfrm>
            <a:off x="107576" y="546865"/>
            <a:ext cx="8785412" cy="4801314"/>
          </a:xfrm>
          <a:prstGeom prst="rect">
            <a:avLst/>
          </a:prstGeom>
        </p:spPr>
        <p:txBody>
          <a:bodyPr wrap="square">
            <a:spAutoFit/>
          </a:bodyPr>
          <a:lstStyle/>
          <a:p>
            <a:r>
              <a:rPr lang="ja-JP" altLang="en-US" u="sng" dirty="0">
                <a:latin typeface="+mj-ea"/>
              </a:rPr>
              <a:t>○</a:t>
            </a:r>
            <a:r>
              <a:rPr lang="ja-JP" altLang="en-US" b="1" u="sng" dirty="0">
                <a:latin typeface="+mj-ea"/>
              </a:rPr>
              <a:t>当時の気象が凶作に与えた影響を調べるためには</a:t>
            </a:r>
            <a:r>
              <a:rPr lang="en-US" altLang="ja-JP" b="1" u="sng" dirty="0">
                <a:latin typeface="+mj-ea"/>
              </a:rPr>
              <a:t>…</a:t>
            </a:r>
          </a:p>
          <a:p>
            <a:endParaRPr lang="en-US" altLang="ja-JP" b="1" u="sng" dirty="0">
              <a:latin typeface="+mj-ea"/>
            </a:endParaRPr>
          </a:p>
          <a:p>
            <a:r>
              <a:rPr lang="ja-JP" altLang="en-US" dirty="0">
                <a:latin typeface="+mj-ea"/>
              </a:rPr>
              <a:t>　　</a:t>
            </a:r>
            <a:r>
              <a:rPr lang="ja-JP" altLang="en-US" b="1" dirty="0">
                <a:solidFill>
                  <a:srgbClr val="FF0000"/>
                </a:solidFill>
                <a:latin typeface="+mj-ea"/>
              </a:rPr>
              <a:t>→気象・気候に関係する</a:t>
            </a:r>
            <a:r>
              <a:rPr lang="en-US" altLang="ja-JP" b="1" dirty="0">
                <a:solidFill>
                  <a:srgbClr val="FF0000"/>
                </a:solidFill>
                <a:latin typeface="+mj-ea"/>
              </a:rPr>
              <a:t>【</a:t>
            </a:r>
            <a:r>
              <a:rPr lang="ja-JP" altLang="en-US" b="1" dirty="0">
                <a:solidFill>
                  <a:srgbClr val="FF0000"/>
                </a:solidFill>
                <a:latin typeface="+mj-ea"/>
              </a:rPr>
              <a:t>イネの生理学的指数</a:t>
            </a:r>
            <a:r>
              <a:rPr lang="en-US" altLang="ja-JP" b="1" dirty="0">
                <a:solidFill>
                  <a:srgbClr val="FF0000"/>
                </a:solidFill>
                <a:latin typeface="+mj-ea"/>
              </a:rPr>
              <a:t>】</a:t>
            </a:r>
            <a:r>
              <a:rPr lang="ja-JP" altLang="en-US" b="1" dirty="0">
                <a:solidFill>
                  <a:srgbClr val="FF0000"/>
                </a:solidFill>
                <a:latin typeface="+mj-ea"/>
              </a:rPr>
              <a:t>　を用いた</a:t>
            </a:r>
            <a:endParaRPr lang="en-US" altLang="ja-JP" b="1" dirty="0">
              <a:solidFill>
                <a:srgbClr val="FF0000"/>
              </a:solidFill>
              <a:latin typeface="+mj-ea"/>
            </a:endParaRPr>
          </a:p>
          <a:p>
            <a:r>
              <a:rPr lang="ja-JP" altLang="en-US" b="1" dirty="0">
                <a:solidFill>
                  <a:srgbClr val="FF0000"/>
                </a:solidFill>
                <a:latin typeface="+mj-ea"/>
              </a:rPr>
              <a:t>　</a:t>
            </a:r>
            <a:endParaRPr lang="en-US" altLang="ja-JP" b="1" dirty="0">
              <a:solidFill>
                <a:srgbClr val="FF0000"/>
              </a:solidFill>
              <a:latin typeface="+mj-ea"/>
            </a:endParaRPr>
          </a:p>
          <a:p>
            <a:r>
              <a:rPr lang="ja-JP" altLang="en-US" b="1" dirty="0">
                <a:solidFill>
                  <a:srgbClr val="FF0000"/>
                </a:solidFill>
                <a:latin typeface="+mj-ea"/>
              </a:rPr>
              <a:t>　　</a:t>
            </a:r>
            <a:r>
              <a:rPr lang="ja-JP" altLang="en-US" b="1" dirty="0">
                <a:latin typeface="+mj-ea"/>
              </a:rPr>
              <a:t>①減数分裂限界温度</a:t>
            </a:r>
            <a:endParaRPr lang="en-US" altLang="ja-JP" b="1" dirty="0">
              <a:latin typeface="+mj-ea"/>
            </a:endParaRPr>
          </a:p>
          <a:p>
            <a:r>
              <a:rPr lang="ja-JP" altLang="en-US" b="1" dirty="0">
                <a:latin typeface="+mj-ea"/>
              </a:rPr>
              <a:t>　　　</a:t>
            </a:r>
            <a:r>
              <a:rPr lang="en-US" altLang="ja-JP" b="1" dirty="0">
                <a:latin typeface="+mj-ea"/>
              </a:rPr>
              <a:t>…</a:t>
            </a:r>
            <a:r>
              <a:rPr lang="ja-JP" altLang="en-US" b="1" dirty="0">
                <a:latin typeface="+mj-ea"/>
              </a:rPr>
              <a:t>イネは減数分裂をする</a:t>
            </a:r>
            <a:r>
              <a:rPr lang="en-US" altLang="ja-JP" b="1" dirty="0">
                <a:latin typeface="+mj-ea"/>
              </a:rPr>
              <a:t>7</a:t>
            </a:r>
            <a:r>
              <a:rPr lang="ja-JP" altLang="en-US" b="1" dirty="0">
                <a:latin typeface="+mj-ea"/>
              </a:rPr>
              <a:t>月に</a:t>
            </a:r>
            <a:endParaRPr lang="en-US" altLang="ja-JP" b="1" dirty="0">
              <a:latin typeface="+mj-ea"/>
            </a:endParaRPr>
          </a:p>
          <a:p>
            <a:r>
              <a:rPr lang="ja-JP" altLang="en-US" b="1" dirty="0">
                <a:latin typeface="+mj-ea"/>
              </a:rPr>
              <a:t>　　　　気温が</a:t>
            </a:r>
            <a:r>
              <a:rPr lang="en-US" altLang="ja-JP" b="1" dirty="0">
                <a:latin typeface="+mj-ea"/>
              </a:rPr>
              <a:t>17℃</a:t>
            </a:r>
            <a:r>
              <a:rPr lang="ja-JP" altLang="en-US" b="1" dirty="0">
                <a:latin typeface="+mj-ea"/>
              </a:rPr>
              <a:t>以下になると、</a:t>
            </a:r>
            <a:endParaRPr lang="en-US" altLang="ja-JP" b="1" dirty="0">
              <a:latin typeface="+mj-ea"/>
            </a:endParaRPr>
          </a:p>
          <a:p>
            <a:r>
              <a:rPr lang="ja-JP" altLang="en-US" b="1" dirty="0">
                <a:latin typeface="+mj-ea"/>
              </a:rPr>
              <a:t>　　　　花粉が作られなくなる</a:t>
            </a:r>
            <a:endParaRPr lang="en-US" altLang="ja-JP" b="1" dirty="0">
              <a:latin typeface="+mj-ea"/>
            </a:endParaRPr>
          </a:p>
          <a:p>
            <a:r>
              <a:rPr lang="en-US" altLang="ja-JP" b="1" dirty="0">
                <a:latin typeface="+mj-ea"/>
              </a:rPr>
              <a:t>               </a:t>
            </a:r>
          </a:p>
          <a:p>
            <a:endParaRPr lang="en-US" altLang="ja-JP" b="1" dirty="0">
              <a:latin typeface="+mj-ea"/>
            </a:endParaRPr>
          </a:p>
          <a:p>
            <a:r>
              <a:rPr lang="ja-JP" altLang="en-US" b="1" dirty="0">
                <a:latin typeface="+mj-ea"/>
              </a:rPr>
              <a:t>　　②積算日射量</a:t>
            </a:r>
            <a:endParaRPr lang="en-US" altLang="ja-JP" b="1" dirty="0">
              <a:latin typeface="+mj-ea"/>
            </a:endParaRPr>
          </a:p>
          <a:p>
            <a:r>
              <a:rPr lang="ja-JP" altLang="en-US" b="1" dirty="0">
                <a:latin typeface="+mj-ea"/>
              </a:rPr>
              <a:t>　　　</a:t>
            </a:r>
            <a:r>
              <a:rPr lang="en-US" altLang="ja-JP" b="1" dirty="0">
                <a:latin typeface="+mj-ea"/>
              </a:rPr>
              <a:t>…</a:t>
            </a:r>
            <a:r>
              <a:rPr lang="ja-JP" altLang="en-US" b="1" dirty="0">
                <a:latin typeface="+mj-ea"/>
              </a:rPr>
              <a:t>イネの収穫量と積算日射量の間には</a:t>
            </a:r>
            <a:endParaRPr lang="en-US" altLang="ja-JP" b="1" dirty="0">
              <a:latin typeface="+mj-ea"/>
            </a:endParaRPr>
          </a:p>
          <a:p>
            <a:r>
              <a:rPr lang="ja-JP" altLang="en-US" b="1" dirty="0">
                <a:latin typeface="+mj-ea"/>
              </a:rPr>
              <a:t>　　　　正の相関がある。</a:t>
            </a:r>
            <a:endParaRPr lang="en-US" altLang="ja-JP" b="1" dirty="0">
              <a:latin typeface="+mj-ea"/>
            </a:endParaRPr>
          </a:p>
          <a:p>
            <a:r>
              <a:rPr lang="ja-JP" altLang="en-US" b="1" dirty="0">
                <a:latin typeface="+mj-ea"/>
              </a:rPr>
              <a:t>　　　</a:t>
            </a:r>
            <a:endParaRPr lang="en-US" altLang="ja-JP" b="1" dirty="0">
              <a:latin typeface="Times New Roman" panose="02020603050405020304" pitchFamily="18" charset="0"/>
              <a:cs typeface="Times New Roman" panose="02020603050405020304" pitchFamily="18" charset="0"/>
            </a:endParaRPr>
          </a:p>
          <a:p>
            <a:endParaRPr lang="en-US" altLang="ja-JP" b="1" dirty="0">
              <a:latin typeface="+mj-ea"/>
            </a:endParaRPr>
          </a:p>
          <a:p>
            <a:r>
              <a:rPr lang="ja-JP" altLang="en-US" b="1" dirty="0">
                <a:latin typeface="Times New Roman" panose="02020603050405020304" pitchFamily="18" charset="0"/>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1931~46</a:t>
            </a:r>
            <a:r>
              <a:rPr lang="ja-JP" altLang="en-US" b="1" dirty="0">
                <a:latin typeface="Times New Roman" panose="02020603050405020304" pitchFamily="18" charset="0"/>
                <a:cs typeface="Times New Roman" panose="02020603050405020304" pitchFamily="18" charset="0"/>
              </a:rPr>
              <a:t>年の各年の</a:t>
            </a:r>
            <a:r>
              <a:rPr lang="ja-JP" altLang="en-US" b="1" dirty="0">
                <a:latin typeface="+mj-ea"/>
              </a:rPr>
              <a:t>米収穫量と東北地方における上</a:t>
            </a:r>
            <a:r>
              <a:rPr lang="en-US" altLang="ja-JP" b="1" dirty="0">
                <a:latin typeface="+mj-ea"/>
              </a:rPr>
              <a:t>2</a:t>
            </a:r>
            <a:r>
              <a:rPr lang="ja-JP" altLang="en-US" b="1" dirty="0">
                <a:latin typeface="+mj-ea"/>
              </a:rPr>
              <a:t>つの指数を比較した。</a:t>
            </a:r>
            <a:endParaRPr lang="en-US" altLang="ja-JP" b="1" dirty="0">
              <a:latin typeface="+mj-ea"/>
            </a:endParaRPr>
          </a:p>
          <a:p>
            <a:r>
              <a:rPr lang="ja-JP" altLang="en-US" b="1" dirty="0">
                <a:latin typeface="+mj-ea"/>
              </a:rPr>
              <a:t>　</a:t>
            </a:r>
            <a:endParaRPr lang="en-US" altLang="ja-JP" b="1" dirty="0">
              <a:latin typeface="+mj-ea"/>
            </a:endParaRPr>
          </a:p>
        </p:txBody>
      </p:sp>
      <p:sp>
        <p:nvSpPr>
          <p:cNvPr id="8" name="テキスト ボックス 7">
            <a:extLst>
              <a:ext uri="{FF2B5EF4-FFF2-40B4-BE49-F238E27FC236}">
                <a16:creationId xmlns:a16="http://schemas.microsoft.com/office/drawing/2014/main" id="{BF6FFCAC-5F22-467D-B4FB-4B3E9CF8D558}"/>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6/16</a:t>
            </a:r>
            <a:endParaRPr lang="ja-JP" altLang="en-US" dirty="0">
              <a:solidFill>
                <a:schemeClr val="bg1"/>
              </a:solidFill>
              <a:latin typeface="Times New Roman" panose="02020603050405020304" pitchFamily="18" charset="0"/>
              <a:cs typeface="Times New Roman" panose="02020603050405020304" pitchFamily="18" charset="0"/>
            </a:endParaRPr>
          </a:p>
        </p:txBody>
      </p:sp>
      <p:grpSp>
        <p:nvGrpSpPr>
          <p:cNvPr id="2" name="グループ化 1">
            <a:extLst>
              <a:ext uri="{FF2B5EF4-FFF2-40B4-BE49-F238E27FC236}">
                <a16:creationId xmlns:a16="http://schemas.microsoft.com/office/drawing/2014/main" id="{72B7C74E-4FCF-4746-9BCD-BE2F59D63049}"/>
              </a:ext>
            </a:extLst>
          </p:cNvPr>
          <p:cNvGrpSpPr/>
          <p:nvPr/>
        </p:nvGrpSpPr>
        <p:grpSpPr>
          <a:xfrm>
            <a:off x="6002468" y="1705131"/>
            <a:ext cx="3141532" cy="1230579"/>
            <a:chOff x="4308244" y="1676933"/>
            <a:chExt cx="3141532" cy="1230579"/>
          </a:xfrm>
        </p:grpSpPr>
        <p:grpSp>
          <p:nvGrpSpPr>
            <p:cNvPr id="19" name="グループ化 18">
              <a:extLst>
                <a:ext uri="{FF2B5EF4-FFF2-40B4-BE49-F238E27FC236}">
                  <a16:creationId xmlns:a16="http://schemas.microsoft.com/office/drawing/2014/main" id="{0FAAC93E-9A6C-4D88-8673-22AF9A157215}"/>
                </a:ext>
              </a:extLst>
            </p:cNvPr>
            <p:cNvGrpSpPr/>
            <p:nvPr/>
          </p:nvGrpSpPr>
          <p:grpSpPr>
            <a:xfrm>
              <a:off x="5468828" y="1676933"/>
              <a:ext cx="1980948" cy="1077146"/>
              <a:chOff x="1764445" y="3373992"/>
              <a:chExt cx="1980948" cy="1077146"/>
            </a:xfrm>
          </p:grpSpPr>
          <p:pic>
            <p:nvPicPr>
              <p:cNvPr id="14" name="図 13" descr="花 が含まれている画像&#10;&#10;自動的に生成された説明">
                <a:extLst>
                  <a:ext uri="{FF2B5EF4-FFF2-40B4-BE49-F238E27FC236}">
                    <a16:creationId xmlns:a16="http://schemas.microsoft.com/office/drawing/2014/main" id="{E46D6B63-615A-48ED-A4E9-B05CEB0F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445" y="3373992"/>
                <a:ext cx="1056108" cy="1077146"/>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ECC700A3-E99F-4228-95DE-6B783657AF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568" b="77052" l="3887" r="34986">
                            <a14:foregroundMark x1="23250" y1="72500" x2="23250" y2="72500"/>
                          </a14:backgroundRemoval>
                        </a14:imgEffect>
                      </a14:imgLayer>
                    </a14:imgProps>
                  </a:ext>
                  <a:ext uri="{28A0092B-C50C-407E-A947-70E740481C1C}">
                    <a14:useLocalDpi xmlns:a14="http://schemas.microsoft.com/office/drawing/2010/main" val="0"/>
                  </a:ext>
                </a:extLst>
              </a:blip>
              <a:srcRect t="52883" r="61127" b="20263"/>
              <a:stretch/>
            </p:blipFill>
            <p:spPr>
              <a:xfrm>
                <a:off x="2689285" y="3511297"/>
                <a:ext cx="1056108" cy="802537"/>
              </a:xfrm>
              <a:prstGeom prst="rect">
                <a:avLst/>
              </a:prstGeom>
            </p:spPr>
          </p:pic>
        </p:grpSp>
        <p:sp>
          <p:nvSpPr>
            <p:cNvPr id="20" name="乗算記号 19">
              <a:extLst>
                <a:ext uri="{FF2B5EF4-FFF2-40B4-BE49-F238E27FC236}">
                  <a16:creationId xmlns:a16="http://schemas.microsoft.com/office/drawing/2014/main" id="{E2194916-E708-4C2D-A8EC-06C2D82B0C49}"/>
                </a:ext>
              </a:extLst>
            </p:cNvPr>
            <p:cNvSpPr/>
            <p:nvPr/>
          </p:nvSpPr>
          <p:spPr>
            <a:xfrm>
              <a:off x="4308244" y="1755720"/>
              <a:ext cx="1160584" cy="1151792"/>
            </a:xfrm>
            <a:prstGeom prst="mathMultipl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9F20BA62-410E-49E1-9967-F3FA13139FB3}"/>
              </a:ext>
            </a:extLst>
          </p:cNvPr>
          <p:cNvGrpSpPr/>
          <p:nvPr/>
        </p:nvGrpSpPr>
        <p:grpSpPr>
          <a:xfrm>
            <a:off x="6244700" y="3201520"/>
            <a:ext cx="2773794" cy="1078923"/>
            <a:chOff x="5059366" y="3247110"/>
            <a:chExt cx="2773794" cy="1078923"/>
          </a:xfrm>
        </p:grpSpPr>
        <p:pic>
          <p:nvPicPr>
            <p:cNvPr id="21" name="図 20" descr="花 が含まれている画像&#10;&#10;自動的に生成された説明">
              <a:extLst>
                <a:ext uri="{FF2B5EF4-FFF2-40B4-BE49-F238E27FC236}">
                  <a16:creationId xmlns:a16="http://schemas.microsoft.com/office/drawing/2014/main" id="{E9D2D47F-6823-4768-8318-2FFE8E3DA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693" y="3248887"/>
              <a:ext cx="1056108" cy="1077146"/>
            </a:xfrm>
            <a:prstGeom prst="rect">
              <a:avLst/>
            </a:prstGeom>
          </p:spPr>
        </p:pic>
        <p:pic>
          <p:nvPicPr>
            <p:cNvPr id="24" name="図 23" descr="ウィンドウ が含まれている画像&#10;&#10;自動的に生成された説明">
              <a:extLst>
                <a:ext uri="{FF2B5EF4-FFF2-40B4-BE49-F238E27FC236}">
                  <a16:creationId xmlns:a16="http://schemas.microsoft.com/office/drawing/2014/main" id="{B0BBC018-7FA6-4740-B4AA-1C01825C4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5228" y="3247110"/>
              <a:ext cx="727932" cy="737088"/>
            </a:xfrm>
            <a:prstGeom prst="rect">
              <a:avLst/>
            </a:prstGeom>
          </p:spPr>
        </p:pic>
        <p:sp>
          <p:nvSpPr>
            <p:cNvPr id="25" name="円: 塗りつぶしなし 24">
              <a:extLst>
                <a:ext uri="{FF2B5EF4-FFF2-40B4-BE49-F238E27FC236}">
                  <a16:creationId xmlns:a16="http://schemas.microsoft.com/office/drawing/2014/main" id="{5B66A095-400C-4282-8671-3CABA23EE9A7}"/>
                </a:ext>
              </a:extLst>
            </p:cNvPr>
            <p:cNvSpPr/>
            <p:nvPr/>
          </p:nvSpPr>
          <p:spPr>
            <a:xfrm>
              <a:off x="5059366" y="3363020"/>
              <a:ext cx="818924" cy="818924"/>
            </a:xfrm>
            <a:prstGeom prst="donut">
              <a:avLst>
                <a:gd name="adj" fmla="val 147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42264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FE4E434-5A31-4396-BADC-06BA4BEE6CD6}"/>
              </a:ext>
            </a:extLst>
          </p:cNvPr>
          <p:cNvSpPr/>
          <p:nvPr/>
        </p:nvSpPr>
        <p:spPr>
          <a:xfrm>
            <a:off x="-7646" y="-7481"/>
            <a:ext cx="9159292" cy="38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結果：</a:t>
            </a:r>
            <a:r>
              <a:rPr kumimoji="1" lang="ja-JP" altLang="en-US" sz="2400" b="1" u="sng" dirty="0"/>
              <a:t>減数分裂限界温度</a:t>
            </a:r>
            <a:r>
              <a:rPr kumimoji="1" lang="en-US" altLang="ja-JP" b="1" u="sng" dirty="0"/>
              <a:t>【</a:t>
            </a:r>
            <a:r>
              <a:rPr kumimoji="1" lang="ja-JP" altLang="en-US" b="1" u="sng" dirty="0"/>
              <a:t>℃</a:t>
            </a:r>
            <a:r>
              <a:rPr kumimoji="1" lang="en-US" altLang="ja-JP" b="1" u="sng" dirty="0"/>
              <a:t>】</a:t>
            </a:r>
            <a:r>
              <a:rPr kumimoji="1" lang="en-US" altLang="ja-JP" sz="2400" b="1" u="sng" dirty="0"/>
              <a:t>…</a:t>
            </a:r>
            <a:r>
              <a:rPr kumimoji="1" lang="en-US" altLang="ja-JP" u="sng" dirty="0"/>
              <a:t>17℃</a:t>
            </a:r>
            <a:r>
              <a:rPr kumimoji="1" lang="ja-JP" altLang="en-US" u="sng" dirty="0"/>
              <a:t>以下でイネは受粉障害</a:t>
            </a:r>
            <a:endParaRPr kumimoji="1" lang="ja-JP" altLang="en-US" sz="2400" dirty="0"/>
          </a:p>
        </p:txBody>
      </p:sp>
      <p:sp>
        <p:nvSpPr>
          <p:cNvPr id="35" name="テキスト ボックス 34">
            <a:extLst>
              <a:ext uri="{FF2B5EF4-FFF2-40B4-BE49-F238E27FC236}">
                <a16:creationId xmlns:a16="http://schemas.microsoft.com/office/drawing/2014/main" id="{0C27124D-CAAC-40E6-A585-4BCB0302A742}"/>
              </a:ext>
            </a:extLst>
          </p:cNvPr>
          <p:cNvSpPr txBox="1"/>
          <p:nvPr/>
        </p:nvSpPr>
        <p:spPr>
          <a:xfrm>
            <a:off x="3384540" y="6300864"/>
            <a:ext cx="5683054" cy="461665"/>
          </a:xfrm>
          <a:prstGeom prst="rect">
            <a:avLst/>
          </a:prstGeom>
          <a:solidFill>
            <a:srgbClr val="FFC000"/>
          </a:solidFill>
        </p:spPr>
        <p:txBody>
          <a:bodyPr wrap="square" rtlCol="0">
            <a:spAutoFit/>
          </a:bodyPr>
          <a:lstStyle/>
          <a:p>
            <a:pPr algn="ctr"/>
            <a:r>
              <a:rPr lang="ja-JP" altLang="en-US" sz="2000" b="1" dirty="0"/>
              <a:t>凶作年は、平均最低気温が</a:t>
            </a:r>
            <a:r>
              <a:rPr lang="en-US" altLang="ja-JP" sz="2400" b="1" dirty="0">
                <a:solidFill>
                  <a:srgbClr val="FF0000"/>
                </a:solidFill>
                <a:latin typeface="Times New Roman" panose="02020603050405020304" pitchFamily="18" charset="0"/>
                <a:cs typeface="Times New Roman" panose="02020603050405020304" pitchFamily="18" charset="0"/>
              </a:rPr>
              <a:t>17</a:t>
            </a:r>
            <a:r>
              <a:rPr lang="ja-JP" altLang="en-US" sz="2400" b="1" dirty="0">
                <a:solidFill>
                  <a:srgbClr val="FF0000"/>
                </a:solidFill>
                <a:latin typeface="Times New Roman" panose="02020603050405020304" pitchFamily="18" charset="0"/>
                <a:cs typeface="Times New Roman" panose="02020603050405020304" pitchFamily="18" charset="0"/>
              </a:rPr>
              <a:t>℃</a:t>
            </a:r>
            <a:r>
              <a:rPr lang="ja-JP" altLang="en-US" sz="2000" b="1" dirty="0">
                <a:latin typeface="Times New Roman" panose="02020603050405020304" pitchFamily="18" charset="0"/>
                <a:cs typeface="Times New Roman" panose="02020603050405020304" pitchFamily="18" charset="0"/>
              </a:rPr>
              <a:t>付近であった</a:t>
            </a:r>
            <a:endParaRPr lang="en-US" altLang="ja-JP" sz="2000" b="1" dirty="0"/>
          </a:p>
        </p:txBody>
      </p:sp>
      <p:sp>
        <p:nvSpPr>
          <p:cNvPr id="68" name="テキスト ボックス 67">
            <a:extLst>
              <a:ext uri="{FF2B5EF4-FFF2-40B4-BE49-F238E27FC236}">
                <a16:creationId xmlns:a16="http://schemas.microsoft.com/office/drawing/2014/main" id="{50BBC8CD-86C8-4B50-8268-A674D5E2DE00}"/>
              </a:ext>
            </a:extLst>
          </p:cNvPr>
          <p:cNvSpPr txBox="1"/>
          <p:nvPr/>
        </p:nvSpPr>
        <p:spPr>
          <a:xfrm>
            <a:off x="8504029" y="0"/>
            <a:ext cx="627116" cy="369332"/>
          </a:xfrm>
          <a:prstGeom prst="rect">
            <a:avLst/>
          </a:prstGeom>
          <a:noFill/>
        </p:spPr>
        <p:txBody>
          <a:bodyPr wrap="square" rtlCol="0">
            <a:spAutoFit/>
          </a:bodyPr>
          <a:lstStyle/>
          <a:p>
            <a:r>
              <a:rPr lang="en-US" altLang="ja-JP" dirty="0">
                <a:solidFill>
                  <a:schemeClr val="bg1"/>
                </a:solidFill>
                <a:latin typeface="Times New Roman" panose="02020603050405020304" pitchFamily="18" charset="0"/>
                <a:cs typeface="Times New Roman" panose="02020603050405020304" pitchFamily="18" charset="0"/>
              </a:rPr>
              <a:t>7/16</a:t>
            </a:r>
            <a:endParaRPr lang="ja-JP" altLang="en-US" dirty="0">
              <a:solidFill>
                <a:schemeClr val="bg1"/>
              </a:solidFill>
            </a:endParaRPr>
          </a:p>
        </p:txBody>
      </p:sp>
      <p:sp>
        <p:nvSpPr>
          <p:cNvPr id="54" name="テキスト ボックス 53">
            <a:extLst>
              <a:ext uri="{FF2B5EF4-FFF2-40B4-BE49-F238E27FC236}">
                <a16:creationId xmlns:a16="http://schemas.microsoft.com/office/drawing/2014/main" id="{E8528E95-1395-48CF-8F44-76BB612EED6B}"/>
              </a:ext>
            </a:extLst>
          </p:cNvPr>
          <p:cNvSpPr txBox="1"/>
          <p:nvPr/>
        </p:nvSpPr>
        <p:spPr>
          <a:xfrm>
            <a:off x="650314" y="2189023"/>
            <a:ext cx="1319032" cy="523220"/>
          </a:xfrm>
          <a:prstGeom prst="rect">
            <a:avLst/>
          </a:prstGeom>
          <a:noFill/>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E139.5~E141.5</a:t>
            </a:r>
          </a:p>
          <a:p>
            <a:r>
              <a:rPr kumimoji="1" lang="en-US" altLang="ja-JP" sz="1400" dirty="0">
                <a:solidFill>
                  <a:schemeClr val="bg1"/>
                </a:solidFill>
                <a:latin typeface="Times New Roman" panose="02020603050405020304" pitchFamily="18" charset="0"/>
                <a:cs typeface="Times New Roman" panose="02020603050405020304" pitchFamily="18" charset="0"/>
              </a:rPr>
              <a:t>N37~N41.5</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grpSp>
        <p:nvGrpSpPr>
          <p:cNvPr id="60" name="グループ化 59">
            <a:extLst>
              <a:ext uri="{FF2B5EF4-FFF2-40B4-BE49-F238E27FC236}">
                <a16:creationId xmlns:a16="http://schemas.microsoft.com/office/drawing/2014/main" id="{FE820A6F-C60C-4AD4-85FC-BFB43868B878}"/>
              </a:ext>
            </a:extLst>
          </p:cNvPr>
          <p:cNvGrpSpPr/>
          <p:nvPr/>
        </p:nvGrpSpPr>
        <p:grpSpPr>
          <a:xfrm>
            <a:off x="2515949" y="3316651"/>
            <a:ext cx="6590195" cy="2847198"/>
            <a:chOff x="2515949" y="3142210"/>
            <a:chExt cx="6590195" cy="3011535"/>
          </a:xfrm>
        </p:grpSpPr>
        <p:grpSp>
          <p:nvGrpSpPr>
            <p:cNvPr id="61" name="グループ化 60">
              <a:extLst>
                <a:ext uri="{FF2B5EF4-FFF2-40B4-BE49-F238E27FC236}">
                  <a16:creationId xmlns:a16="http://schemas.microsoft.com/office/drawing/2014/main" id="{1F72B81A-DF6E-4FD4-A472-49FB5A82252A}"/>
                </a:ext>
              </a:extLst>
            </p:cNvPr>
            <p:cNvGrpSpPr/>
            <p:nvPr/>
          </p:nvGrpSpPr>
          <p:grpSpPr>
            <a:xfrm>
              <a:off x="2515949" y="3142210"/>
              <a:ext cx="6590195" cy="3011535"/>
              <a:chOff x="2515949" y="2961846"/>
              <a:chExt cx="6590195" cy="3181452"/>
            </a:xfrm>
          </p:grpSpPr>
          <p:cxnSp>
            <p:nvCxnSpPr>
              <p:cNvPr id="64" name="直線コネクタ 63">
                <a:extLst>
                  <a:ext uri="{FF2B5EF4-FFF2-40B4-BE49-F238E27FC236}">
                    <a16:creationId xmlns:a16="http://schemas.microsoft.com/office/drawing/2014/main" id="{30EDE9B1-F853-4945-AE51-284053882472}"/>
                  </a:ext>
                </a:extLst>
              </p:cNvPr>
              <p:cNvCxnSpPr>
                <a:cxnSpLocks/>
              </p:cNvCxnSpPr>
              <p:nvPr/>
            </p:nvCxnSpPr>
            <p:spPr>
              <a:xfrm>
                <a:off x="5812616" y="3028256"/>
                <a:ext cx="0" cy="2991523"/>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直線コネクタ 64">
                <a:extLst>
                  <a:ext uri="{FF2B5EF4-FFF2-40B4-BE49-F238E27FC236}">
                    <a16:creationId xmlns:a16="http://schemas.microsoft.com/office/drawing/2014/main" id="{21C49FFC-D267-42FF-9FE5-0FA8B2305C8E}"/>
                  </a:ext>
                </a:extLst>
              </p:cNvPr>
              <p:cNvCxnSpPr>
                <a:cxnSpLocks/>
              </p:cNvCxnSpPr>
              <p:nvPr/>
            </p:nvCxnSpPr>
            <p:spPr>
              <a:xfrm flipV="1">
                <a:off x="2579298" y="6107587"/>
                <a:ext cx="6526846" cy="35711"/>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直線コネクタ 65">
                <a:extLst>
                  <a:ext uri="{FF2B5EF4-FFF2-40B4-BE49-F238E27FC236}">
                    <a16:creationId xmlns:a16="http://schemas.microsoft.com/office/drawing/2014/main" id="{D2AE32FB-E7A5-4247-84FE-E14CDDDC06EE}"/>
                  </a:ext>
                </a:extLst>
              </p:cNvPr>
              <p:cNvCxnSpPr>
                <a:cxnSpLocks/>
              </p:cNvCxnSpPr>
              <p:nvPr/>
            </p:nvCxnSpPr>
            <p:spPr>
              <a:xfrm flipV="1">
                <a:off x="2515949" y="3282567"/>
                <a:ext cx="6530353" cy="8927"/>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直線コネクタ 66">
                <a:extLst>
                  <a:ext uri="{FF2B5EF4-FFF2-40B4-BE49-F238E27FC236}">
                    <a16:creationId xmlns:a16="http://schemas.microsoft.com/office/drawing/2014/main" id="{4A266801-1985-4586-AA2D-A1A93A505562}"/>
                  </a:ext>
                </a:extLst>
              </p:cNvPr>
              <p:cNvCxnSpPr>
                <a:cxnSpLocks/>
              </p:cNvCxnSpPr>
              <p:nvPr/>
            </p:nvCxnSpPr>
            <p:spPr>
              <a:xfrm>
                <a:off x="2515949" y="2961846"/>
                <a:ext cx="6568469" cy="0"/>
              </a:xfrm>
              <a:prstGeom prst="line">
                <a:avLst/>
              </a:prstGeom>
              <a:ln w="38100"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2" name="正方形/長方形 61">
              <a:extLst>
                <a:ext uri="{FF2B5EF4-FFF2-40B4-BE49-F238E27FC236}">
                  <a16:creationId xmlns:a16="http://schemas.microsoft.com/office/drawing/2014/main" id="{2C971053-1D9B-4CAE-8A88-6C0D0F8E86DE}"/>
                </a:ext>
              </a:extLst>
            </p:cNvPr>
            <p:cNvSpPr/>
            <p:nvPr/>
          </p:nvSpPr>
          <p:spPr>
            <a:xfrm>
              <a:off x="5901998" y="3161265"/>
              <a:ext cx="1497502" cy="292987"/>
            </a:xfrm>
            <a:prstGeom prst="rect">
              <a:avLst/>
            </a:prstGeom>
          </p:spPr>
          <p:txBody>
            <a:bodyPr wrap="square" lIns="0" tIns="0" rIns="0" bIns="0">
              <a:spAutoFit/>
            </a:bodyPr>
            <a:lstStyle/>
            <a:p>
              <a:r>
                <a:rPr kumimoji="1" lang="ja-JP" altLang="en-US" b="1" dirty="0">
                  <a:solidFill>
                    <a:srgbClr val="00B0F0"/>
                  </a:solidFill>
                </a:rPr>
                <a:t>凶作年平均</a:t>
              </a:r>
              <a:endParaRPr lang="ja-JP" altLang="en-US" dirty="0"/>
            </a:p>
          </p:txBody>
        </p:sp>
        <p:sp>
          <p:nvSpPr>
            <p:cNvPr id="63" name="正方形/長方形 62">
              <a:extLst>
                <a:ext uri="{FF2B5EF4-FFF2-40B4-BE49-F238E27FC236}">
                  <a16:creationId xmlns:a16="http://schemas.microsoft.com/office/drawing/2014/main" id="{CC235FB4-5231-49C9-93EC-190E6C0722FD}"/>
                </a:ext>
              </a:extLst>
            </p:cNvPr>
            <p:cNvSpPr/>
            <p:nvPr/>
          </p:nvSpPr>
          <p:spPr>
            <a:xfrm>
              <a:off x="2678637" y="3161265"/>
              <a:ext cx="1154162" cy="292987"/>
            </a:xfrm>
            <a:prstGeom prst="rect">
              <a:avLst/>
            </a:prstGeom>
          </p:spPr>
          <p:txBody>
            <a:bodyPr wrap="none" lIns="0" tIns="0" rIns="0" bIns="0">
              <a:spAutoFit/>
            </a:bodyPr>
            <a:lstStyle/>
            <a:p>
              <a:r>
                <a:rPr kumimoji="1" lang="ja-JP" altLang="en-US" b="1" dirty="0">
                  <a:solidFill>
                    <a:schemeClr val="accent2"/>
                  </a:solidFill>
                </a:rPr>
                <a:t>豊作年平均</a:t>
              </a:r>
              <a:endParaRPr kumimoji="1" lang="en-US" altLang="ja-JP" b="1" dirty="0">
                <a:solidFill>
                  <a:schemeClr val="accent2"/>
                </a:solidFill>
              </a:endParaRPr>
            </a:p>
          </p:txBody>
        </p:sp>
      </p:grpSp>
      <p:pic>
        <p:nvPicPr>
          <p:cNvPr id="7" name="図 6">
            <a:extLst>
              <a:ext uri="{FF2B5EF4-FFF2-40B4-BE49-F238E27FC236}">
                <a16:creationId xmlns:a16="http://schemas.microsoft.com/office/drawing/2014/main" id="{7EDA5C5E-2250-4AA9-82CF-376EDF7D347A}"/>
              </a:ext>
            </a:extLst>
          </p:cNvPr>
          <p:cNvPicPr>
            <a:picLocks noChangeAspect="1"/>
          </p:cNvPicPr>
          <p:nvPr/>
        </p:nvPicPr>
        <p:blipFill rotWithShape="1">
          <a:blip r:embed="rId3">
            <a:extLst>
              <a:ext uri="{28A0092B-C50C-407E-A947-70E740481C1C}">
                <a14:useLocalDpi xmlns:a14="http://schemas.microsoft.com/office/drawing/2010/main" val="0"/>
              </a:ext>
            </a:extLst>
          </a:blip>
          <a:srcRect t="4778" r="27028"/>
          <a:stretch/>
        </p:blipFill>
        <p:spPr>
          <a:xfrm>
            <a:off x="3157845" y="3801485"/>
            <a:ext cx="1768267" cy="2319807"/>
          </a:xfrm>
          <a:prstGeom prst="rect">
            <a:avLst/>
          </a:prstGeom>
        </p:spPr>
      </p:pic>
      <p:pic>
        <p:nvPicPr>
          <p:cNvPr id="10" name="図 9" descr="地図のスクリーンショット&#10;&#10;自動的に生成された説明">
            <a:extLst>
              <a:ext uri="{FF2B5EF4-FFF2-40B4-BE49-F238E27FC236}">
                <a16:creationId xmlns:a16="http://schemas.microsoft.com/office/drawing/2014/main" id="{DA6AAA98-14B8-4102-B5E8-51EBECC40E77}"/>
              </a:ext>
            </a:extLst>
          </p:cNvPr>
          <p:cNvPicPr>
            <a:picLocks noChangeAspect="1"/>
          </p:cNvPicPr>
          <p:nvPr/>
        </p:nvPicPr>
        <p:blipFill rotWithShape="1">
          <a:blip r:embed="rId4">
            <a:extLst>
              <a:ext uri="{28A0092B-C50C-407E-A947-70E740481C1C}">
                <a14:useLocalDpi xmlns:a14="http://schemas.microsoft.com/office/drawing/2010/main" val="0"/>
              </a:ext>
            </a:extLst>
          </a:blip>
          <a:srcRect t="4778" r="27252"/>
          <a:stretch/>
        </p:blipFill>
        <p:spPr>
          <a:xfrm>
            <a:off x="6491362" y="3767962"/>
            <a:ext cx="1788496" cy="2330642"/>
          </a:xfrm>
          <a:prstGeom prst="rect">
            <a:avLst/>
          </a:prstGeom>
        </p:spPr>
      </p:pic>
      <p:grpSp>
        <p:nvGrpSpPr>
          <p:cNvPr id="3" name="グループ化 2">
            <a:extLst>
              <a:ext uri="{FF2B5EF4-FFF2-40B4-BE49-F238E27FC236}">
                <a16:creationId xmlns:a16="http://schemas.microsoft.com/office/drawing/2014/main" id="{F384CDF6-60A3-46B9-BAAD-3471B74249C1}"/>
              </a:ext>
            </a:extLst>
          </p:cNvPr>
          <p:cNvGrpSpPr/>
          <p:nvPr/>
        </p:nvGrpSpPr>
        <p:grpSpPr>
          <a:xfrm>
            <a:off x="5889219" y="3722206"/>
            <a:ext cx="576930" cy="2239726"/>
            <a:chOff x="2949729" y="4055024"/>
            <a:chExt cx="576930" cy="2239726"/>
          </a:xfrm>
        </p:grpSpPr>
        <p:pic>
          <p:nvPicPr>
            <p:cNvPr id="6" name="図 5">
              <a:extLst>
                <a:ext uri="{FF2B5EF4-FFF2-40B4-BE49-F238E27FC236}">
                  <a16:creationId xmlns:a16="http://schemas.microsoft.com/office/drawing/2014/main" id="{33379914-3095-4AB6-A7E6-253293E76852}"/>
                </a:ext>
              </a:extLst>
            </p:cNvPr>
            <p:cNvPicPr>
              <a:picLocks noChangeAspect="1"/>
            </p:cNvPicPr>
            <p:nvPr/>
          </p:nvPicPr>
          <p:blipFill rotWithShape="1">
            <a:blip r:embed="rId5"/>
            <a:srcRect l="16006" t="784" b="1"/>
            <a:stretch/>
          </p:blipFill>
          <p:spPr>
            <a:xfrm>
              <a:off x="2949729" y="4171290"/>
              <a:ext cx="442334" cy="2123460"/>
            </a:xfrm>
            <a:prstGeom prst="rect">
              <a:avLst/>
            </a:prstGeom>
          </p:spPr>
        </p:pic>
        <p:sp>
          <p:nvSpPr>
            <p:cNvPr id="44" name="テキスト ボックス 43">
              <a:extLst>
                <a:ext uri="{FF2B5EF4-FFF2-40B4-BE49-F238E27FC236}">
                  <a16:creationId xmlns:a16="http://schemas.microsoft.com/office/drawing/2014/main" id="{7929CCB0-5592-42ED-B418-BBE669E6842C}"/>
                </a:ext>
              </a:extLst>
            </p:cNvPr>
            <p:cNvSpPr txBox="1"/>
            <p:nvPr/>
          </p:nvSpPr>
          <p:spPr>
            <a:xfrm>
              <a:off x="3220977" y="4055024"/>
              <a:ext cx="305682" cy="458621"/>
            </a:xfrm>
            <a:prstGeom prst="rect">
              <a:avLst/>
            </a:prstGeom>
            <a:noFill/>
          </p:spPr>
          <p:txBody>
            <a:bodyPr wrap="square" rtlCol="0">
              <a:spAutoFit/>
            </a:bodyPr>
            <a:lstStyle/>
            <a:p>
              <a:r>
                <a:rPr kumimoji="1" lang="ja-JP" altLang="en-US" dirty="0"/>
                <a:t>℃</a:t>
              </a:r>
            </a:p>
          </p:txBody>
        </p:sp>
      </p:grpSp>
      <p:sp>
        <p:nvSpPr>
          <p:cNvPr id="58" name="テキスト ボックス 57">
            <a:extLst>
              <a:ext uri="{FF2B5EF4-FFF2-40B4-BE49-F238E27FC236}">
                <a16:creationId xmlns:a16="http://schemas.microsoft.com/office/drawing/2014/main" id="{7FC85999-43F2-48F6-826D-42EC1D3372E6}"/>
              </a:ext>
            </a:extLst>
          </p:cNvPr>
          <p:cNvSpPr txBox="1"/>
          <p:nvPr/>
        </p:nvSpPr>
        <p:spPr>
          <a:xfrm>
            <a:off x="2515949" y="519076"/>
            <a:ext cx="305682" cy="458621"/>
          </a:xfrm>
          <a:prstGeom prst="rect">
            <a:avLst/>
          </a:prstGeom>
          <a:noFill/>
        </p:spPr>
        <p:txBody>
          <a:bodyPr wrap="square" rtlCol="0">
            <a:spAutoFit/>
          </a:bodyPr>
          <a:lstStyle/>
          <a:p>
            <a:r>
              <a:rPr kumimoji="1" lang="ja-JP" altLang="en-US" dirty="0"/>
              <a:t>℃</a:t>
            </a:r>
          </a:p>
        </p:txBody>
      </p:sp>
      <p:grpSp>
        <p:nvGrpSpPr>
          <p:cNvPr id="101" name="グループ化 100">
            <a:extLst>
              <a:ext uri="{FF2B5EF4-FFF2-40B4-BE49-F238E27FC236}">
                <a16:creationId xmlns:a16="http://schemas.microsoft.com/office/drawing/2014/main" id="{1CC8FB90-D6C2-44D6-BAF3-3F2FE7B6A379}"/>
              </a:ext>
            </a:extLst>
          </p:cNvPr>
          <p:cNvGrpSpPr/>
          <p:nvPr/>
        </p:nvGrpSpPr>
        <p:grpSpPr>
          <a:xfrm>
            <a:off x="15002" y="367695"/>
            <a:ext cx="2130249" cy="2647744"/>
            <a:chOff x="3510301" y="2426670"/>
            <a:chExt cx="2961441" cy="3680855"/>
          </a:xfrm>
        </p:grpSpPr>
        <p:grpSp>
          <p:nvGrpSpPr>
            <p:cNvPr id="102" name="グループ化 101">
              <a:extLst>
                <a:ext uri="{FF2B5EF4-FFF2-40B4-BE49-F238E27FC236}">
                  <a16:creationId xmlns:a16="http://schemas.microsoft.com/office/drawing/2014/main" id="{B1C00067-0A29-457D-8808-E23D693384D0}"/>
                </a:ext>
              </a:extLst>
            </p:cNvPr>
            <p:cNvGrpSpPr/>
            <p:nvPr/>
          </p:nvGrpSpPr>
          <p:grpSpPr>
            <a:xfrm>
              <a:off x="3510301" y="2426670"/>
              <a:ext cx="2961441" cy="3680855"/>
              <a:chOff x="6631570" y="518739"/>
              <a:chExt cx="2961441" cy="3680855"/>
            </a:xfrm>
          </p:grpSpPr>
          <p:grpSp>
            <p:nvGrpSpPr>
              <p:cNvPr id="104" name="グループ化 103">
                <a:extLst>
                  <a:ext uri="{FF2B5EF4-FFF2-40B4-BE49-F238E27FC236}">
                    <a16:creationId xmlns:a16="http://schemas.microsoft.com/office/drawing/2014/main" id="{D8097960-BF2C-4B2A-9A85-A348FB63682C}"/>
                  </a:ext>
                </a:extLst>
              </p:cNvPr>
              <p:cNvGrpSpPr/>
              <p:nvPr/>
            </p:nvGrpSpPr>
            <p:grpSpPr>
              <a:xfrm>
                <a:off x="6631570" y="883344"/>
                <a:ext cx="2271671" cy="3316250"/>
                <a:chOff x="6382282" y="826137"/>
                <a:chExt cx="2271671" cy="3316250"/>
              </a:xfrm>
            </p:grpSpPr>
            <p:grpSp>
              <p:nvGrpSpPr>
                <p:cNvPr id="106" name="グループ化 105">
                  <a:extLst>
                    <a:ext uri="{FF2B5EF4-FFF2-40B4-BE49-F238E27FC236}">
                      <a16:creationId xmlns:a16="http://schemas.microsoft.com/office/drawing/2014/main" id="{48BE16BA-4413-4389-9D10-37B80DA37D09}"/>
                    </a:ext>
                  </a:extLst>
                </p:cNvPr>
                <p:cNvGrpSpPr/>
                <p:nvPr/>
              </p:nvGrpSpPr>
              <p:grpSpPr>
                <a:xfrm>
                  <a:off x="6382282" y="826137"/>
                  <a:ext cx="2271671" cy="3316250"/>
                  <a:chOff x="6295936" y="580954"/>
                  <a:chExt cx="2488466" cy="3632735"/>
                </a:xfrm>
              </p:grpSpPr>
              <p:pic>
                <p:nvPicPr>
                  <p:cNvPr id="119" name="図 118">
                    <a:extLst>
                      <a:ext uri="{FF2B5EF4-FFF2-40B4-BE49-F238E27FC236}">
                        <a16:creationId xmlns:a16="http://schemas.microsoft.com/office/drawing/2014/main" id="{83FB7A14-0F6D-4549-AA0F-F8819147F5A8}"/>
                      </a:ext>
                    </a:extLst>
                  </p:cNvPr>
                  <p:cNvPicPr>
                    <a:picLocks noChangeAspect="1"/>
                  </p:cNvPicPr>
                  <p:nvPr/>
                </p:nvPicPr>
                <p:blipFill rotWithShape="1">
                  <a:blip r:embed="rId6">
                    <a:extLst>
                      <a:ext uri="{28A0092B-C50C-407E-A947-70E740481C1C}">
                        <a14:useLocalDpi xmlns:a14="http://schemas.microsoft.com/office/drawing/2010/main" val="0"/>
                      </a:ext>
                    </a:extLst>
                  </a:blip>
                  <a:srcRect l="36254" r="1" b="1306"/>
                  <a:stretch/>
                </p:blipFill>
                <p:spPr>
                  <a:xfrm>
                    <a:off x="6528762" y="580954"/>
                    <a:ext cx="2255640" cy="3492291"/>
                  </a:xfrm>
                  <a:prstGeom prst="rect">
                    <a:avLst/>
                  </a:prstGeom>
                </p:spPr>
              </p:pic>
              <p:sp>
                <p:nvSpPr>
                  <p:cNvPr id="120" name="正方形/長方形 119">
                    <a:extLst>
                      <a:ext uri="{FF2B5EF4-FFF2-40B4-BE49-F238E27FC236}">
                        <a16:creationId xmlns:a16="http://schemas.microsoft.com/office/drawing/2014/main" id="{3D2D4F15-4922-4B72-BF7C-C679EF9E1A5F}"/>
                      </a:ext>
                    </a:extLst>
                  </p:cNvPr>
                  <p:cNvSpPr/>
                  <p:nvPr/>
                </p:nvSpPr>
                <p:spPr>
                  <a:xfrm>
                    <a:off x="6295936" y="3967468"/>
                    <a:ext cx="1555234" cy="246221"/>
                  </a:xfrm>
                  <a:prstGeom prst="rect">
                    <a:avLst/>
                  </a:prstGeom>
                </p:spPr>
                <p:txBody>
                  <a:bodyPr wrap="none">
                    <a:spAutoFit/>
                  </a:bodyPr>
                  <a:lstStyle/>
                  <a:p>
                    <a:r>
                      <a:rPr lang="ja-JP" altLang="en-US" sz="1000" dirty="0"/>
                      <a:t>http://www.sekaichizu.jp/</a:t>
                    </a:r>
                  </a:p>
                </p:txBody>
              </p:sp>
            </p:grpSp>
            <p:sp>
              <p:nvSpPr>
                <p:cNvPr id="107" name="正方形/長方形 106">
                  <a:extLst>
                    <a:ext uri="{FF2B5EF4-FFF2-40B4-BE49-F238E27FC236}">
                      <a16:creationId xmlns:a16="http://schemas.microsoft.com/office/drawing/2014/main" id="{DB6043E8-FBB8-4DB8-A555-9BBFD9C85F86}"/>
                    </a:ext>
                  </a:extLst>
                </p:cNvPr>
                <p:cNvSpPr/>
                <p:nvPr/>
              </p:nvSpPr>
              <p:spPr>
                <a:xfrm>
                  <a:off x="7808943" y="1472533"/>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28D103C1-B682-43EC-A30A-4A175224DC50}"/>
                    </a:ext>
                  </a:extLst>
                </p:cNvPr>
                <p:cNvSpPr/>
                <p:nvPr/>
              </p:nvSpPr>
              <p:spPr>
                <a:xfrm>
                  <a:off x="7449061" y="1349700"/>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F6F0C8C1-4353-40F8-8364-EB1A78A7B376}"/>
                    </a:ext>
                  </a:extLst>
                </p:cNvPr>
                <p:cNvSpPr/>
                <p:nvPr/>
              </p:nvSpPr>
              <p:spPr>
                <a:xfrm>
                  <a:off x="7072220" y="1413867"/>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23E1D33F-C9E2-4C83-800A-94172601440B}"/>
                    </a:ext>
                  </a:extLst>
                </p:cNvPr>
                <p:cNvSpPr/>
                <p:nvPr/>
              </p:nvSpPr>
              <p:spPr>
                <a:xfrm>
                  <a:off x="7699761" y="2035227"/>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正方形/長方形 110">
                  <a:extLst>
                    <a:ext uri="{FF2B5EF4-FFF2-40B4-BE49-F238E27FC236}">
                      <a16:creationId xmlns:a16="http://schemas.microsoft.com/office/drawing/2014/main" id="{DE3B9218-1AC7-4513-AC93-006E5DA08598}"/>
                    </a:ext>
                  </a:extLst>
                </p:cNvPr>
                <p:cNvSpPr/>
                <p:nvPr/>
              </p:nvSpPr>
              <p:spPr>
                <a:xfrm>
                  <a:off x="8076602" y="208619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2" name="正方形/長方形 111">
                  <a:extLst>
                    <a:ext uri="{FF2B5EF4-FFF2-40B4-BE49-F238E27FC236}">
                      <a16:creationId xmlns:a16="http://schemas.microsoft.com/office/drawing/2014/main" id="{E50D4BB3-05A5-4334-ACDB-B656A6E6A1D4}"/>
                    </a:ext>
                  </a:extLst>
                </p:cNvPr>
                <p:cNvSpPr/>
                <p:nvPr/>
              </p:nvSpPr>
              <p:spPr>
                <a:xfrm>
                  <a:off x="6963038" y="2569351"/>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正方形/長方形 112">
                  <a:extLst>
                    <a:ext uri="{FF2B5EF4-FFF2-40B4-BE49-F238E27FC236}">
                      <a16:creationId xmlns:a16="http://schemas.microsoft.com/office/drawing/2014/main" id="{CF07325D-2EBA-4928-A8F5-E2241A99A674}"/>
                    </a:ext>
                  </a:extLst>
                </p:cNvPr>
                <p:cNvSpPr/>
                <p:nvPr/>
              </p:nvSpPr>
              <p:spPr>
                <a:xfrm>
                  <a:off x="7104094" y="1957861"/>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正方形/長方形 113">
                  <a:extLst>
                    <a:ext uri="{FF2B5EF4-FFF2-40B4-BE49-F238E27FC236}">
                      <a16:creationId xmlns:a16="http://schemas.microsoft.com/office/drawing/2014/main" id="{EA8A858C-BDEF-4412-8192-002C5F4CD7F3}"/>
                    </a:ext>
                  </a:extLst>
                </p:cNvPr>
                <p:cNvSpPr/>
                <p:nvPr/>
              </p:nvSpPr>
              <p:spPr>
                <a:xfrm>
                  <a:off x="7181402"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正方形/長方形 114">
                  <a:extLst>
                    <a:ext uri="{FF2B5EF4-FFF2-40B4-BE49-F238E27FC236}">
                      <a16:creationId xmlns:a16="http://schemas.microsoft.com/office/drawing/2014/main" id="{75DC3E79-52C4-4CF1-8FC1-B01883B44A1A}"/>
                    </a:ext>
                  </a:extLst>
                </p:cNvPr>
                <p:cNvSpPr/>
                <p:nvPr/>
              </p:nvSpPr>
              <p:spPr>
                <a:xfrm>
                  <a:off x="7782516" y="2813594"/>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正方形/長方形 115">
                  <a:extLst>
                    <a:ext uri="{FF2B5EF4-FFF2-40B4-BE49-F238E27FC236}">
                      <a16:creationId xmlns:a16="http://schemas.microsoft.com/office/drawing/2014/main" id="{0F041BE1-BD48-4FA3-8B98-491561DCF9C3}"/>
                    </a:ext>
                  </a:extLst>
                </p:cNvPr>
                <p:cNvSpPr/>
                <p:nvPr/>
              </p:nvSpPr>
              <p:spPr>
                <a:xfrm>
                  <a:off x="7590579" y="2921852"/>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正方形/長方形 116">
                  <a:extLst>
                    <a:ext uri="{FF2B5EF4-FFF2-40B4-BE49-F238E27FC236}">
                      <a16:creationId xmlns:a16="http://schemas.microsoft.com/office/drawing/2014/main" id="{A6FE8C7F-4794-442A-880E-7A837C7AAEBE}"/>
                    </a:ext>
                  </a:extLst>
                </p:cNvPr>
                <p:cNvSpPr/>
                <p:nvPr/>
              </p:nvSpPr>
              <p:spPr>
                <a:xfrm>
                  <a:off x="7290584" y="3433406"/>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正方形/長方形 117">
                  <a:extLst>
                    <a:ext uri="{FF2B5EF4-FFF2-40B4-BE49-F238E27FC236}">
                      <a16:creationId xmlns:a16="http://schemas.microsoft.com/office/drawing/2014/main" id="{93296232-DEA4-4C0F-880C-567BD81C9EC4}"/>
                    </a:ext>
                  </a:extLst>
                </p:cNvPr>
                <p:cNvSpPr/>
                <p:nvPr/>
              </p:nvSpPr>
              <p:spPr>
                <a:xfrm>
                  <a:off x="7355695" y="3817745"/>
                  <a:ext cx="109182" cy="128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5" name="テキスト ボックス 104">
                <a:extLst>
                  <a:ext uri="{FF2B5EF4-FFF2-40B4-BE49-F238E27FC236}">
                    <a16:creationId xmlns:a16="http://schemas.microsoft.com/office/drawing/2014/main" id="{EB6851B2-F566-4798-93B9-6EE91D695766}"/>
                  </a:ext>
                </a:extLst>
              </p:cNvPr>
              <p:cNvSpPr txBox="1"/>
              <p:nvPr/>
            </p:nvSpPr>
            <p:spPr>
              <a:xfrm>
                <a:off x="6743659" y="518739"/>
                <a:ext cx="2849352" cy="391568"/>
              </a:xfrm>
              <a:prstGeom prst="rect">
                <a:avLst/>
              </a:prstGeom>
              <a:noFill/>
            </p:spPr>
            <p:txBody>
              <a:bodyPr wrap="square" rtlCol="0">
                <a:spAutoFit/>
              </a:bodyPr>
              <a:lstStyle/>
              <a:p>
                <a:r>
                  <a:rPr kumimoji="1" lang="ja-JP" altLang="en-US" sz="1400" dirty="0"/>
                  <a:t>当時の気温観測点</a:t>
                </a:r>
              </a:p>
            </p:txBody>
          </p:sp>
        </p:grpSp>
        <p:sp>
          <p:nvSpPr>
            <p:cNvPr id="103" name="正方形/長方形 102">
              <a:extLst>
                <a:ext uri="{FF2B5EF4-FFF2-40B4-BE49-F238E27FC236}">
                  <a16:creationId xmlns:a16="http://schemas.microsoft.com/office/drawing/2014/main" id="{CC075CF1-A5F5-4337-93A6-6D3C0820368D}"/>
                </a:ext>
              </a:extLst>
            </p:cNvPr>
            <p:cNvSpPr/>
            <p:nvPr/>
          </p:nvSpPr>
          <p:spPr>
            <a:xfrm>
              <a:off x="4768824" y="2992054"/>
              <a:ext cx="109182" cy="128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4" name="テキスト ボックス 123">
            <a:extLst>
              <a:ext uri="{FF2B5EF4-FFF2-40B4-BE49-F238E27FC236}">
                <a16:creationId xmlns:a16="http://schemas.microsoft.com/office/drawing/2014/main" id="{94CA0493-771E-4417-B14E-8A43B70801B2}"/>
              </a:ext>
            </a:extLst>
          </p:cNvPr>
          <p:cNvSpPr txBox="1"/>
          <p:nvPr/>
        </p:nvSpPr>
        <p:spPr>
          <a:xfrm>
            <a:off x="8304750" y="5305147"/>
            <a:ext cx="706722" cy="553998"/>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a:t>
            </a:r>
            <a:r>
              <a:rPr kumimoji="1" lang="en-US" altLang="ja-JP" b="1" dirty="0">
                <a:solidFill>
                  <a:srgbClr val="00B0F0"/>
                </a:solidFill>
                <a:latin typeface="Times New Roman" panose="02020603050405020304" pitchFamily="18" charset="0"/>
                <a:cs typeface="Times New Roman" panose="02020603050405020304" pitchFamily="18" charset="0"/>
              </a:rPr>
              <a:t>17.6</a:t>
            </a:r>
            <a:r>
              <a:rPr kumimoji="1" lang="ja-JP" altLang="en-US" b="1" dirty="0">
                <a:solidFill>
                  <a:srgbClr val="00B0F0"/>
                </a:solidFill>
                <a:latin typeface="Times New Roman" panose="02020603050405020304" pitchFamily="18" charset="0"/>
                <a:cs typeface="Times New Roman" panose="02020603050405020304" pitchFamily="18" charset="0"/>
              </a:rPr>
              <a:t>℃</a:t>
            </a:r>
          </a:p>
        </p:txBody>
      </p:sp>
      <p:sp>
        <p:nvSpPr>
          <p:cNvPr id="125" name="テキスト ボックス 124">
            <a:extLst>
              <a:ext uri="{FF2B5EF4-FFF2-40B4-BE49-F238E27FC236}">
                <a16:creationId xmlns:a16="http://schemas.microsoft.com/office/drawing/2014/main" id="{B11D542A-614B-474C-B314-16A484CF6CCA}"/>
              </a:ext>
            </a:extLst>
          </p:cNvPr>
          <p:cNvSpPr txBox="1"/>
          <p:nvPr/>
        </p:nvSpPr>
        <p:spPr>
          <a:xfrm>
            <a:off x="5003074" y="5502369"/>
            <a:ext cx="706722" cy="553998"/>
          </a:xfrm>
          <a:prstGeom prst="rect">
            <a:avLst/>
          </a:prstGeom>
          <a:solidFill>
            <a:schemeClr val="bg1"/>
          </a:solidFill>
        </p:spPr>
        <p:txBody>
          <a:bodyPr wrap="square" lIns="0" tIns="0" rIns="0" bIns="0" rtlCol="0">
            <a:spAutoFit/>
          </a:bodyPr>
          <a:lstStyle/>
          <a:p>
            <a:r>
              <a:rPr kumimoji="1" lang="ja-JP" altLang="en-US" b="1" dirty="0">
                <a:latin typeface="Times New Roman" panose="02020603050405020304" pitchFamily="18" charset="0"/>
                <a:cs typeface="Times New Roman" panose="02020603050405020304" pitchFamily="18" charset="0"/>
              </a:rPr>
              <a:t>平均値</a:t>
            </a:r>
            <a:r>
              <a:rPr kumimoji="1" lang="en-US" altLang="ja-JP" b="1" dirty="0">
                <a:solidFill>
                  <a:schemeClr val="accent2"/>
                </a:solidFill>
                <a:latin typeface="Times New Roman" panose="02020603050405020304" pitchFamily="18" charset="0"/>
                <a:cs typeface="Times New Roman" panose="02020603050405020304" pitchFamily="18" charset="0"/>
              </a:rPr>
              <a:t>20.0</a:t>
            </a:r>
            <a:r>
              <a:rPr kumimoji="1" lang="ja-JP" altLang="en-US" b="1" dirty="0">
                <a:solidFill>
                  <a:schemeClr val="accent2"/>
                </a:solidFill>
                <a:latin typeface="Times New Roman" panose="02020603050405020304" pitchFamily="18" charset="0"/>
                <a:cs typeface="Times New Roman" panose="02020603050405020304" pitchFamily="18" charset="0"/>
              </a:rPr>
              <a:t>℃</a:t>
            </a:r>
          </a:p>
        </p:txBody>
      </p:sp>
      <p:grpSp>
        <p:nvGrpSpPr>
          <p:cNvPr id="19" name="グループ化 18">
            <a:extLst>
              <a:ext uri="{FF2B5EF4-FFF2-40B4-BE49-F238E27FC236}">
                <a16:creationId xmlns:a16="http://schemas.microsoft.com/office/drawing/2014/main" id="{EA2C61C3-4C90-4F3D-8DF9-95A29CC7FC2F}"/>
              </a:ext>
            </a:extLst>
          </p:cNvPr>
          <p:cNvGrpSpPr/>
          <p:nvPr/>
        </p:nvGrpSpPr>
        <p:grpSpPr>
          <a:xfrm>
            <a:off x="1916192" y="262247"/>
            <a:ext cx="6428476" cy="3158747"/>
            <a:chOff x="2464551" y="262247"/>
            <a:chExt cx="5784264" cy="3158747"/>
          </a:xfrm>
        </p:grpSpPr>
        <p:grpSp>
          <p:nvGrpSpPr>
            <p:cNvPr id="17" name="グループ化 16">
              <a:extLst>
                <a:ext uri="{FF2B5EF4-FFF2-40B4-BE49-F238E27FC236}">
                  <a16:creationId xmlns:a16="http://schemas.microsoft.com/office/drawing/2014/main" id="{789BE29C-AAA9-419D-9D64-FF34EC436A57}"/>
                </a:ext>
              </a:extLst>
            </p:cNvPr>
            <p:cNvGrpSpPr/>
            <p:nvPr/>
          </p:nvGrpSpPr>
          <p:grpSpPr>
            <a:xfrm>
              <a:off x="2547541" y="441823"/>
              <a:ext cx="5701274" cy="2979171"/>
              <a:chOff x="2547541" y="441823"/>
              <a:chExt cx="5701274" cy="2979171"/>
            </a:xfrm>
          </p:grpSpPr>
          <p:pic>
            <p:nvPicPr>
              <p:cNvPr id="122" name="図 121">
                <a:extLst>
                  <a:ext uri="{FF2B5EF4-FFF2-40B4-BE49-F238E27FC236}">
                    <a16:creationId xmlns:a16="http://schemas.microsoft.com/office/drawing/2014/main" id="{90C9F349-F6DC-424F-B83A-F6B4C3350588}"/>
                  </a:ext>
                </a:extLst>
              </p:cNvPr>
              <p:cNvPicPr>
                <a:picLocks noChangeAspect="1"/>
              </p:cNvPicPr>
              <p:nvPr/>
            </p:nvPicPr>
            <p:blipFill rotWithShape="1">
              <a:blip r:embed="rId7"/>
              <a:srcRect l="1" r="-3519" b="22723"/>
              <a:stretch/>
            </p:blipFill>
            <p:spPr>
              <a:xfrm>
                <a:off x="2547541" y="441823"/>
                <a:ext cx="5701274" cy="2573615"/>
              </a:xfrm>
              <a:prstGeom prst="rect">
                <a:avLst/>
              </a:prstGeom>
            </p:spPr>
          </p:pic>
          <p:cxnSp>
            <p:nvCxnSpPr>
              <p:cNvPr id="57" name="直線コネクタ 56">
                <a:extLst>
                  <a:ext uri="{FF2B5EF4-FFF2-40B4-BE49-F238E27FC236}">
                    <a16:creationId xmlns:a16="http://schemas.microsoft.com/office/drawing/2014/main" id="{CE22A05F-1CBC-4CE9-A1FA-ACE4357BAF37}"/>
                  </a:ext>
                </a:extLst>
              </p:cNvPr>
              <p:cNvCxnSpPr>
                <a:cxnSpLocks/>
              </p:cNvCxnSpPr>
              <p:nvPr/>
            </p:nvCxnSpPr>
            <p:spPr>
              <a:xfrm flipV="1">
                <a:off x="2951320" y="2146248"/>
                <a:ext cx="469713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1" name="図 120">
                <a:extLst>
                  <a:ext uri="{FF2B5EF4-FFF2-40B4-BE49-F238E27FC236}">
                    <a16:creationId xmlns:a16="http://schemas.microsoft.com/office/drawing/2014/main" id="{3245DE52-C154-482E-8DB0-886855C122BB}"/>
                  </a:ext>
                </a:extLst>
              </p:cNvPr>
              <p:cNvPicPr>
                <a:picLocks noChangeAspect="1"/>
              </p:cNvPicPr>
              <p:nvPr/>
            </p:nvPicPr>
            <p:blipFill>
              <a:blip r:embed="rId8"/>
              <a:stretch>
                <a:fillRect/>
              </a:stretch>
            </p:blipFill>
            <p:spPr>
              <a:xfrm>
                <a:off x="2676720" y="2860113"/>
                <a:ext cx="5218628" cy="560881"/>
              </a:xfrm>
              <a:prstGeom prst="rect">
                <a:avLst/>
              </a:prstGeom>
            </p:spPr>
          </p:pic>
          <p:pic>
            <p:nvPicPr>
              <p:cNvPr id="123" name="図 122">
                <a:extLst>
                  <a:ext uri="{FF2B5EF4-FFF2-40B4-BE49-F238E27FC236}">
                    <a16:creationId xmlns:a16="http://schemas.microsoft.com/office/drawing/2014/main" id="{695F0BC5-950B-4804-A695-7FE640A3B9DF}"/>
                  </a:ext>
                </a:extLst>
              </p:cNvPr>
              <p:cNvPicPr>
                <a:picLocks noChangeAspect="1"/>
              </p:cNvPicPr>
              <p:nvPr/>
            </p:nvPicPr>
            <p:blipFill>
              <a:blip r:embed="rId9"/>
              <a:stretch>
                <a:fillRect/>
              </a:stretch>
            </p:blipFill>
            <p:spPr>
              <a:xfrm>
                <a:off x="5286034" y="835417"/>
                <a:ext cx="2442684" cy="326936"/>
              </a:xfrm>
              <a:prstGeom prst="rect">
                <a:avLst/>
              </a:prstGeom>
            </p:spPr>
          </p:pic>
        </p:grpSp>
        <p:sp>
          <p:nvSpPr>
            <p:cNvPr id="128" name="テキスト ボックス 127">
              <a:extLst>
                <a:ext uri="{FF2B5EF4-FFF2-40B4-BE49-F238E27FC236}">
                  <a16:creationId xmlns:a16="http://schemas.microsoft.com/office/drawing/2014/main" id="{E4F40D22-1235-4C29-9555-C2AB78EFBC8E}"/>
                </a:ext>
              </a:extLst>
            </p:cNvPr>
            <p:cNvSpPr txBox="1"/>
            <p:nvPr/>
          </p:nvSpPr>
          <p:spPr>
            <a:xfrm>
              <a:off x="2464551" y="616746"/>
              <a:ext cx="305682" cy="400110"/>
            </a:xfrm>
            <a:prstGeom prst="rect">
              <a:avLst/>
            </a:prstGeom>
            <a:noFill/>
          </p:spPr>
          <p:txBody>
            <a:bodyPr wrap="square" rtlCol="0">
              <a:spAutoFit/>
            </a:bodyPr>
            <a:lstStyle/>
            <a:p>
              <a:r>
                <a:rPr kumimoji="1" lang="ja-JP" altLang="en-US" sz="2000" dirty="0"/>
                <a:t>℃</a:t>
              </a:r>
            </a:p>
          </p:txBody>
        </p:sp>
        <p:sp>
          <p:nvSpPr>
            <p:cNvPr id="129" name="テキスト ボックス 128">
              <a:extLst>
                <a:ext uri="{FF2B5EF4-FFF2-40B4-BE49-F238E27FC236}">
                  <a16:creationId xmlns:a16="http://schemas.microsoft.com/office/drawing/2014/main" id="{1D208E20-37D6-477B-A478-3DDB80515003}"/>
                </a:ext>
              </a:extLst>
            </p:cNvPr>
            <p:cNvSpPr txBox="1"/>
            <p:nvPr/>
          </p:nvSpPr>
          <p:spPr>
            <a:xfrm>
              <a:off x="7878849" y="262247"/>
              <a:ext cx="334048" cy="684443"/>
            </a:xfrm>
            <a:prstGeom prst="rect">
              <a:avLst/>
            </a:prstGeom>
            <a:noFill/>
          </p:spPr>
          <p:txBody>
            <a:bodyPr wrap="square" lIns="0" tIns="0" rIns="0" bIns="0" rtlCol="0">
              <a:spAutoFit/>
            </a:bodyPr>
            <a:lstStyle/>
            <a:p>
              <a:r>
                <a:rPr kumimoji="1" lang="en-US" altLang="ja-JP" dirty="0"/>
                <a:t>	</a:t>
              </a:r>
              <a:r>
                <a:rPr kumimoji="1" lang="en-US" altLang="ja-JP" sz="2800" b="1" dirty="0"/>
                <a:t>t</a:t>
              </a:r>
              <a:endParaRPr kumimoji="1" lang="ja-JP" altLang="en-US" dirty="0"/>
            </a:p>
          </p:txBody>
        </p:sp>
      </p:grpSp>
      <p:sp>
        <p:nvSpPr>
          <p:cNvPr id="2" name="テキスト ボックス 1">
            <a:extLst>
              <a:ext uri="{FF2B5EF4-FFF2-40B4-BE49-F238E27FC236}">
                <a16:creationId xmlns:a16="http://schemas.microsoft.com/office/drawing/2014/main" id="{6DEBB025-E6AC-4B11-898E-EAAD53D489AB}"/>
              </a:ext>
            </a:extLst>
          </p:cNvPr>
          <p:cNvSpPr txBox="1"/>
          <p:nvPr/>
        </p:nvSpPr>
        <p:spPr>
          <a:xfrm>
            <a:off x="3786688" y="3297502"/>
            <a:ext cx="2471029" cy="338554"/>
          </a:xfrm>
          <a:prstGeom prst="rect">
            <a:avLst/>
          </a:prstGeom>
          <a:noFill/>
        </p:spPr>
        <p:txBody>
          <a:bodyPr wrap="square" rtlCol="0">
            <a:spAutoFit/>
          </a:bodyPr>
          <a:lstStyle/>
          <a:p>
            <a:r>
              <a:rPr kumimoji="1" lang="en-US" altLang="ja-JP" sz="1600" dirty="0"/>
              <a:t>ERA20C</a:t>
            </a:r>
            <a:r>
              <a:rPr kumimoji="1" lang="ja-JP" altLang="en-US" sz="1600" dirty="0"/>
              <a:t>再解析データ</a:t>
            </a:r>
          </a:p>
        </p:txBody>
      </p:sp>
      <p:sp>
        <p:nvSpPr>
          <p:cNvPr id="70" name="テキスト ボックス 69">
            <a:extLst>
              <a:ext uri="{FF2B5EF4-FFF2-40B4-BE49-F238E27FC236}">
                <a16:creationId xmlns:a16="http://schemas.microsoft.com/office/drawing/2014/main" id="{BE399EF5-5385-4EBB-8117-9D3FA8201367}"/>
              </a:ext>
            </a:extLst>
          </p:cNvPr>
          <p:cNvSpPr txBox="1"/>
          <p:nvPr/>
        </p:nvSpPr>
        <p:spPr>
          <a:xfrm>
            <a:off x="7109153" y="3306405"/>
            <a:ext cx="2103791" cy="338554"/>
          </a:xfrm>
          <a:prstGeom prst="rect">
            <a:avLst/>
          </a:prstGeom>
          <a:noFill/>
        </p:spPr>
        <p:txBody>
          <a:bodyPr wrap="square" rtlCol="0">
            <a:spAutoFit/>
          </a:bodyPr>
          <a:lstStyle/>
          <a:p>
            <a:r>
              <a:rPr kumimoji="1" lang="en-US" altLang="ja-JP" sz="1600" dirty="0"/>
              <a:t>ERA20C</a:t>
            </a:r>
            <a:r>
              <a:rPr kumimoji="1" lang="ja-JP" altLang="en-US" sz="1600" dirty="0"/>
              <a:t>再解析データ</a:t>
            </a:r>
          </a:p>
        </p:txBody>
      </p:sp>
      <p:sp>
        <p:nvSpPr>
          <p:cNvPr id="72" name="正方形/長方形 71">
            <a:extLst>
              <a:ext uri="{FF2B5EF4-FFF2-40B4-BE49-F238E27FC236}">
                <a16:creationId xmlns:a16="http://schemas.microsoft.com/office/drawing/2014/main" id="{CB31C687-D06D-4542-9449-E3EE412DDA0F}"/>
              </a:ext>
            </a:extLst>
          </p:cNvPr>
          <p:cNvSpPr/>
          <p:nvPr/>
        </p:nvSpPr>
        <p:spPr>
          <a:xfrm>
            <a:off x="8146790" y="442257"/>
            <a:ext cx="997210" cy="646331"/>
          </a:xfrm>
          <a:prstGeom prst="rect">
            <a:avLst/>
          </a:prstGeom>
        </p:spPr>
        <p:txBody>
          <a:bodyPr wrap="square">
            <a:spAutoFit/>
          </a:bodyPr>
          <a:lstStyle/>
          <a:p>
            <a:r>
              <a:rPr lang="ja-JP" altLang="en-US" sz="1600" dirty="0"/>
              <a:t>相関係数</a:t>
            </a:r>
            <a:endParaRPr lang="en-US" altLang="ja-JP" sz="1600" dirty="0"/>
          </a:p>
          <a:p>
            <a:r>
              <a:rPr lang="en-US" altLang="ja-JP" sz="2000" dirty="0"/>
              <a:t>0.85</a:t>
            </a:r>
            <a:endParaRPr lang="en-US" altLang="ja-JP" sz="2400" dirty="0"/>
          </a:p>
        </p:txBody>
      </p:sp>
      <p:sp>
        <p:nvSpPr>
          <p:cNvPr id="18" name="テキスト ボックス 17">
            <a:extLst>
              <a:ext uri="{FF2B5EF4-FFF2-40B4-BE49-F238E27FC236}">
                <a16:creationId xmlns:a16="http://schemas.microsoft.com/office/drawing/2014/main" id="{8013C1A7-AA66-4B87-AE48-FADF4F5E50D8}"/>
              </a:ext>
            </a:extLst>
          </p:cNvPr>
          <p:cNvSpPr txBox="1"/>
          <p:nvPr/>
        </p:nvSpPr>
        <p:spPr>
          <a:xfrm>
            <a:off x="8139296" y="1426391"/>
            <a:ext cx="1095226" cy="1477328"/>
          </a:xfrm>
          <a:prstGeom prst="rect">
            <a:avLst/>
          </a:prstGeom>
          <a:noFill/>
        </p:spPr>
        <p:txBody>
          <a:bodyPr wrap="square" rtlCol="0">
            <a:spAutoFit/>
          </a:bodyPr>
          <a:lstStyle/>
          <a:p>
            <a:r>
              <a:rPr kumimoji="1" lang="ja-JP" altLang="en-US" sz="1600" dirty="0"/>
              <a:t>凶作年</a:t>
            </a:r>
            <a:endParaRPr kumimoji="1" lang="en-US" altLang="ja-JP" sz="1600" dirty="0"/>
          </a:p>
          <a:p>
            <a:r>
              <a:rPr kumimoji="1" lang="en-US" altLang="ja-JP" sz="2000" b="1" dirty="0">
                <a:solidFill>
                  <a:srgbClr val="00B0F0"/>
                </a:solidFill>
                <a:latin typeface="Times New Roman" panose="02020603050405020304" pitchFamily="18" charset="0"/>
                <a:cs typeface="Times New Roman" panose="02020603050405020304" pitchFamily="18" charset="0"/>
              </a:rPr>
              <a:t>17.6</a:t>
            </a:r>
            <a:r>
              <a:rPr kumimoji="1" lang="ja-JP" altLang="en-US" sz="2000" b="1" dirty="0">
                <a:solidFill>
                  <a:srgbClr val="00B0F0"/>
                </a:solidFill>
                <a:latin typeface="Times New Roman" panose="02020603050405020304" pitchFamily="18" charset="0"/>
                <a:cs typeface="Times New Roman" panose="02020603050405020304" pitchFamily="18" charset="0"/>
              </a:rPr>
              <a:t>℃</a:t>
            </a:r>
            <a:endParaRPr kumimoji="1" lang="en-US" altLang="ja-JP" sz="2000" b="1" dirty="0">
              <a:solidFill>
                <a:srgbClr val="00B0F0"/>
              </a:solidFill>
              <a:latin typeface="Times New Roman" panose="02020603050405020304" pitchFamily="18" charset="0"/>
              <a:cs typeface="Times New Roman" panose="02020603050405020304" pitchFamily="18" charset="0"/>
            </a:endParaRPr>
          </a:p>
          <a:p>
            <a:endParaRPr kumimoji="1" lang="en-US" altLang="ja-JP" b="1" dirty="0">
              <a:solidFill>
                <a:srgbClr val="7030A0"/>
              </a:solidFill>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豊作年</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2000" b="1" dirty="0">
                <a:solidFill>
                  <a:schemeClr val="accent2"/>
                </a:solidFill>
                <a:latin typeface="Times New Roman" panose="02020603050405020304" pitchFamily="18" charset="0"/>
                <a:cs typeface="Times New Roman" panose="02020603050405020304" pitchFamily="18" charset="0"/>
              </a:rPr>
              <a:t>20.4</a:t>
            </a:r>
            <a:r>
              <a:rPr kumimoji="1" lang="ja-JP" altLang="en-US" sz="2000" b="1" dirty="0">
                <a:solidFill>
                  <a:schemeClr val="accent2"/>
                </a:solidFill>
                <a:latin typeface="Times New Roman" panose="02020603050405020304" pitchFamily="18" charset="0"/>
                <a:cs typeface="Times New Roman" panose="02020603050405020304" pitchFamily="18" charset="0"/>
              </a:rPr>
              <a:t>℃</a:t>
            </a:r>
          </a:p>
        </p:txBody>
      </p:sp>
      <p:sp>
        <p:nvSpPr>
          <p:cNvPr id="84" name="テキスト ボックス 83">
            <a:extLst>
              <a:ext uri="{FF2B5EF4-FFF2-40B4-BE49-F238E27FC236}">
                <a16:creationId xmlns:a16="http://schemas.microsoft.com/office/drawing/2014/main" id="{C61783B3-FCDE-4992-B100-81879D1E94B6}"/>
              </a:ext>
            </a:extLst>
          </p:cNvPr>
          <p:cNvSpPr txBox="1"/>
          <p:nvPr/>
        </p:nvSpPr>
        <p:spPr>
          <a:xfrm>
            <a:off x="2489009" y="502102"/>
            <a:ext cx="895531" cy="369332"/>
          </a:xfrm>
          <a:prstGeom prst="rect">
            <a:avLst/>
          </a:prstGeom>
          <a:noFill/>
        </p:spPr>
        <p:txBody>
          <a:bodyPr wrap="square" rtlCol="0">
            <a:spAutoFit/>
          </a:bodyPr>
          <a:lstStyle/>
          <a:p>
            <a:r>
              <a:rPr kumimoji="1" lang="ja-JP" altLang="en-US" dirty="0"/>
              <a:t>観測値</a:t>
            </a:r>
            <a:endParaRPr kumimoji="1" lang="en-US" altLang="ja-JP" dirty="0"/>
          </a:p>
        </p:txBody>
      </p:sp>
      <p:sp>
        <p:nvSpPr>
          <p:cNvPr id="4" name="フレーム 3">
            <a:extLst>
              <a:ext uri="{FF2B5EF4-FFF2-40B4-BE49-F238E27FC236}">
                <a16:creationId xmlns:a16="http://schemas.microsoft.com/office/drawing/2014/main" id="{5EBD2FBF-368A-42D9-B15E-B6EB5BA286D9}"/>
              </a:ext>
            </a:extLst>
          </p:cNvPr>
          <p:cNvSpPr/>
          <p:nvPr/>
        </p:nvSpPr>
        <p:spPr>
          <a:xfrm>
            <a:off x="2008425" y="1976224"/>
            <a:ext cx="339727" cy="39288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9" name="直線コネクタ 68">
            <a:extLst>
              <a:ext uri="{FF2B5EF4-FFF2-40B4-BE49-F238E27FC236}">
                <a16:creationId xmlns:a16="http://schemas.microsoft.com/office/drawing/2014/main" id="{0C4C776A-4FBD-41F2-A8C7-0705D418BD4D}"/>
              </a:ext>
            </a:extLst>
          </p:cNvPr>
          <p:cNvCxnSpPr>
            <a:cxnSpLocks/>
          </p:cNvCxnSpPr>
          <p:nvPr/>
        </p:nvCxnSpPr>
        <p:spPr>
          <a:xfrm flipH="1">
            <a:off x="2502336" y="3334666"/>
            <a:ext cx="13613" cy="2829183"/>
          </a:xfrm>
          <a:prstGeom prst="line">
            <a:avLst/>
          </a:prstGeom>
          <a:ln w="3810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図 14" descr="テキスト, 地図 が含まれている画像&#10;&#10;自動的に生成された説明">
            <a:extLst>
              <a:ext uri="{FF2B5EF4-FFF2-40B4-BE49-F238E27FC236}">
                <a16:creationId xmlns:a16="http://schemas.microsoft.com/office/drawing/2014/main" id="{2467452A-5937-45A3-828E-7145ABC3304D}"/>
              </a:ext>
            </a:extLst>
          </p:cNvPr>
          <p:cNvPicPr>
            <a:picLocks noChangeAspect="1"/>
          </p:cNvPicPr>
          <p:nvPr/>
        </p:nvPicPr>
        <p:blipFill rotWithShape="1">
          <a:blip r:embed="rId10">
            <a:extLst>
              <a:ext uri="{28A0092B-C50C-407E-A947-70E740481C1C}">
                <a14:useLocalDpi xmlns:a14="http://schemas.microsoft.com/office/drawing/2010/main" val="0"/>
              </a:ext>
            </a:extLst>
          </a:blip>
          <a:srcRect t="3955" r="28563"/>
          <a:stretch/>
        </p:blipFill>
        <p:spPr>
          <a:xfrm>
            <a:off x="66474" y="4010415"/>
            <a:ext cx="1882545" cy="2640217"/>
          </a:xfrm>
          <a:prstGeom prst="rect">
            <a:avLst/>
          </a:prstGeom>
        </p:spPr>
      </p:pic>
      <p:pic>
        <p:nvPicPr>
          <p:cNvPr id="73" name="図 72" descr="テキスト, 地図 が含まれている画像&#10;&#10;自動的に生成された説明">
            <a:extLst>
              <a:ext uri="{FF2B5EF4-FFF2-40B4-BE49-F238E27FC236}">
                <a16:creationId xmlns:a16="http://schemas.microsoft.com/office/drawing/2014/main" id="{FDEBDCC1-EC3A-4E40-8B8C-93797A2681E5}"/>
              </a:ext>
            </a:extLst>
          </p:cNvPr>
          <p:cNvPicPr>
            <a:picLocks noChangeAspect="1"/>
          </p:cNvPicPr>
          <p:nvPr/>
        </p:nvPicPr>
        <p:blipFill rotWithShape="1">
          <a:blip r:embed="rId10">
            <a:extLst>
              <a:ext uri="{28A0092B-C50C-407E-A947-70E740481C1C}">
                <a14:useLocalDpi xmlns:a14="http://schemas.microsoft.com/office/drawing/2010/main" val="0"/>
              </a:ext>
            </a:extLst>
          </a:blip>
          <a:srcRect l="86197" b="3484"/>
          <a:stretch/>
        </p:blipFill>
        <p:spPr>
          <a:xfrm>
            <a:off x="1978797" y="3843772"/>
            <a:ext cx="413848" cy="3018716"/>
          </a:xfrm>
          <a:prstGeom prst="rect">
            <a:avLst/>
          </a:prstGeom>
        </p:spPr>
      </p:pic>
      <p:sp>
        <p:nvSpPr>
          <p:cNvPr id="16" name="テキスト ボックス 15">
            <a:extLst>
              <a:ext uri="{FF2B5EF4-FFF2-40B4-BE49-F238E27FC236}">
                <a16:creationId xmlns:a16="http://schemas.microsoft.com/office/drawing/2014/main" id="{354B68B5-23ED-4320-811B-1D61DF9C91A7}"/>
              </a:ext>
            </a:extLst>
          </p:cNvPr>
          <p:cNvSpPr txBox="1"/>
          <p:nvPr/>
        </p:nvSpPr>
        <p:spPr>
          <a:xfrm>
            <a:off x="118011" y="3399006"/>
            <a:ext cx="2383638" cy="646331"/>
          </a:xfrm>
          <a:prstGeom prst="rect">
            <a:avLst/>
          </a:prstGeom>
          <a:noFill/>
        </p:spPr>
        <p:txBody>
          <a:bodyPr wrap="square" rtlCol="0">
            <a:spAutoFit/>
          </a:bodyPr>
          <a:lstStyle/>
          <a:p>
            <a:r>
              <a:rPr kumimoji="1" lang="en-US" altLang="ja-JP" dirty="0"/>
              <a:t>7</a:t>
            </a:r>
            <a:r>
              <a:rPr kumimoji="1" lang="ja-JP" altLang="en-US" dirty="0"/>
              <a:t>月</a:t>
            </a:r>
            <a:r>
              <a:rPr kumimoji="1" lang="en-US" altLang="ja-JP" dirty="0"/>
              <a:t>WRF</a:t>
            </a:r>
            <a:r>
              <a:rPr kumimoji="1" lang="ja-JP" altLang="en-US" dirty="0"/>
              <a:t>気温と</a:t>
            </a:r>
            <a:endParaRPr kumimoji="1" lang="en-US" altLang="ja-JP" dirty="0"/>
          </a:p>
          <a:p>
            <a:r>
              <a:rPr kumimoji="1" lang="ja-JP" altLang="en-US" dirty="0"/>
              <a:t>米収穫量の相関</a:t>
            </a:r>
          </a:p>
        </p:txBody>
      </p:sp>
      <p:sp>
        <p:nvSpPr>
          <p:cNvPr id="8" name="テキスト ボックス 7">
            <a:extLst>
              <a:ext uri="{FF2B5EF4-FFF2-40B4-BE49-F238E27FC236}">
                <a16:creationId xmlns:a16="http://schemas.microsoft.com/office/drawing/2014/main" id="{6475E3C8-5B2D-40C5-A9FD-7716598C180A}"/>
              </a:ext>
            </a:extLst>
          </p:cNvPr>
          <p:cNvSpPr txBox="1"/>
          <p:nvPr/>
        </p:nvSpPr>
        <p:spPr>
          <a:xfrm>
            <a:off x="2423909" y="1795126"/>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71" name="テキスト ボックス 70">
            <a:extLst>
              <a:ext uri="{FF2B5EF4-FFF2-40B4-BE49-F238E27FC236}">
                <a16:creationId xmlns:a16="http://schemas.microsoft.com/office/drawing/2014/main" id="{83D6866E-9928-4BD9-B6BB-FFAE1D174DD4}"/>
              </a:ext>
            </a:extLst>
          </p:cNvPr>
          <p:cNvSpPr txBox="1"/>
          <p:nvPr/>
        </p:nvSpPr>
        <p:spPr>
          <a:xfrm>
            <a:off x="2752189" y="1213077"/>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74" name="テキスト ボックス 73">
            <a:extLst>
              <a:ext uri="{FF2B5EF4-FFF2-40B4-BE49-F238E27FC236}">
                <a16:creationId xmlns:a16="http://schemas.microsoft.com/office/drawing/2014/main" id="{46EF928E-6F4D-465A-80C2-AA6FBCCB97A9}"/>
              </a:ext>
            </a:extLst>
          </p:cNvPr>
          <p:cNvSpPr txBox="1"/>
          <p:nvPr/>
        </p:nvSpPr>
        <p:spPr>
          <a:xfrm>
            <a:off x="3071133" y="825536"/>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75" name="テキスト ボックス 74">
            <a:extLst>
              <a:ext uri="{FF2B5EF4-FFF2-40B4-BE49-F238E27FC236}">
                <a16:creationId xmlns:a16="http://schemas.microsoft.com/office/drawing/2014/main" id="{482DB189-8E44-43AF-AD38-AAF596243404}"/>
              </a:ext>
            </a:extLst>
          </p:cNvPr>
          <p:cNvSpPr txBox="1"/>
          <p:nvPr/>
        </p:nvSpPr>
        <p:spPr>
          <a:xfrm>
            <a:off x="3413686" y="1578259"/>
            <a:ext cx="369170"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76" name="テキスト ボックス 75">
            <a:extLst>
              <a:ext uri="{FF2B5EF4-FFF2-40B4-BE49-F238E27FC236}">
                <a16:creationId xmlns:a16="http://schemas.microsoft.com/office/drawing/2014/main" id="{F0D59C51-B597-455C-A6D7-1AB062B3C1C4}"/>
              </a:ext>
            </a:extLst>
          </p:cNvPr>
          <p:cNvSpPr txBox="1"/>
          <p:nvPr/>
        </p:nvSpPr>
        <p:spPr>
          <a:xfrm>
            <a:off x="3671026" y="1483392"/>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sp>
        <p:nvSpPr>
          <p:cNvPr id="77" name="テキスト ボックス 76">
            <a:extLst>
              <a:ext uri="{FF2B5EF4-FFF2-40B4-BE49-F238E27FC236}">
                <a16:creationId xmlns:a16="http://schemas.microsoft.com/office/drawing/2014/main" id="{073B9250-EA95-4EDB-A9CD-8AB916EADB62}"/>
              </a:ext>
            </a:extLst>
          </p:cNvPr>
          <p:cNvSpPr txBox="1"/>
          <p:nvPr/>
        </p:nvSpPr>
        <p:spPr>
          <a:xfrm>
            <a:off x="4002069" y="1454479"/>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11</a:t>
            </a:r>
            <a:endParaRPr kumimoji="1" lang="ja-JP" altLang="en-US" dirty="0">
              <a:latin typeface="Times New Roman" panose="02020603050405020304" pitchFamily="18" charset="0"/>
              <a:cs typeface="Times New Roman" panose="02020603050405020304" pitchFamily="18" charset="0"/>
            </a:endParaRPr>
          </a:p>
        </p:txBody>
      </p:sp>
      <p:sp>
        <p:nvSpPr>
          <p:cNvPr id="78" name="テキスト ボックス 77">
            <a:extLst>
              <a:ext uri="{FF2B5EF4-FFF2-40B4-BE49-F238E27FC236}">
                <a16:creationId xmlns:a16="http://schemas.microsoft.com/office/drawing/2014/main" id="{4C2BDFA7-6D5D-45DB-83CD-F6DBDCD6D34E}"/>
              </a:ext>
            </a:extLst>
          </p:cNvPr>
          <p:cNvSpPr txBox="1"/>
          <p:nvPr/>
        </p:nvSpPr>
        <p:spPr>
          <a:xfrm>
            <a:off x="4366545" y="908900"/>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CAEA5D45-2142-4816-810A-CFC05CB8ED25}"/>
              </a:ext>
            </a:extLst>
          </p:cNvPr>
          <p:cNvSpPr txBox="1"/>
          <p:nvPr/>
        </p:nvSpPr>
        <p:spPr>
          <a:xfrm>
            <a:off x="4684525" y="1459666"/>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80" name="テキスト ボックス 79">
            <a:extLst>
              <a:ext uri="{FF2B5EF4-FFF2-40B4-BE49-F238E27FC236}">
                <a16:creationId xmlns:a16="http://schemas.microsoft.com/office/drawing/2014/main" id="{3687B681-5F21-49F2-83AE-B251C63545F3}"/>
              </a:ext>
            </a:extLst>
          </p:cNvPr>
          <p:cNvSpPr txBox="1"/>
          <p:nvPr/>
        </p:nvSpPr>
        <p:spPr>
          <a:xfrm>
            <a:off x="5021042" y="1060049"/>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p:txBody>
      </p:sp>
      <p:sp>
        <p:nvSpPr>
          <p:cNvPr id="81" name="テキスト ボックス 80">
            <a:extLst>
              <a:ext uri="{FF2B5EF4-FFF2-40B4-BE49-F238E27FC236}">
                <a16:creationId xmlns:a16="http://schemas.microsoft.com/office/drawing/2014/main" id="{6545B08F-AD66-46AE-B8AC-271B83B9E5EE}"/>
              </a:ext>
            </a:extLst>
          </p:cNvPr>
          <p:cNvSpPr txBox="1"/>
          <p:nvPr/>
        </p:nvSpPr>
        <p:spPr>
          <a:xfrm>
            <a:off x="5343192" y="119486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82" name="テキスト ボックス 81">
            <a:extLst>
              <a:ext uri="{FF2B5EF4-FFF2-40B4-BE49-F238E27FC236}">
                <a16:creationId xmlns:a16="http://schemas.microsoft.com/office/drawing/2014/main" id="{19DEFB91-CAB3-4EEC-BD36-A2F65416DB8E}"/>
              </a:ext>
            </a:extLst>
          </p:cNvPr>
          <p:cNvSpPr txBox="1"/>
          <p:nvPr/>
        </p:nvSpPr>
        <p:spPr>
          <a:xfrm>
            <a:off x="5636908" y="174285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83" name="テキスト ボックス 82">
            <a:extLst>
              <a:ext uri="{FF2B5EF4-FFF2-40B4-BE49-F238E27FC236}">
                <a16:creationId xmlns:a16="http://schemas.microsoft.com/office/drawing/2014/main" id="{C10F68E6-B478-4A66-8A1D-A2129109557B}"/>
              </a:ext>
            </a:extLst>
          </p:cNvPr>
          <p:cNvSpPr txBox="1"/>
          <p:nvPr/>
        </p:nvSpPr>
        <p:spPr>
          <a:xfrm>
            <a:off x="5995180" y="1034330"/>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14</a:t>
            </a:r>
            <a:endParaRPr kumimoji="1" lang="ja-JP" altLang="en-US" dirty="0">
              <a:latin typeface="Times New Roman" panose="02020603050405020304" pitchFamily="18" charset="0"/>
              <a:cs typeface="Times New Roman" panose="02020603050405020304" pitchFamily="18" charset="0"/>
            </a:endParaRPr>
          </a:p>
        </p:txBody>
      </p:sp>
      <p:sp>
        <p:nvSpPr>
          <p:cNvPr id="85" name="テキスト ボックス 84">
            <a:extLst>
              <a:ext uri="{FF2B5EF4-FFF2-40B4-BE49-F238E27FC236}">
                <a16:creationId xmlns:a16="http://schemas.microsoft.com/office/drawing/2014/main" id="{77AB5B16-E4A4-4AC7-B4BE-5927226767F3}"/>
              </a:ext>
            </a:extLst>
          </p:cNvPr>
          <p:cNvSpPr txBox="1"/>
          <p:nvPr/>
        </p:nvSpPr>
        <p:spPr>
          <a:xfrm>
            <a:off x="6331553" y="103980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86" name="テキスト ボックス 85">
            <a:extLst>
              <a:ext uri="{FF2B5EF4-FFF2-40B4-BE49-F238E27FC236}">
                <a16:creationId xmlns:a16="http://schemas.microsoft.com/office/drawing/2014/main" id="{5D8501A7-5832-4A3B-98F6-1183ACE96834}"/>
              </a:ext>
            </a:extLst>
          </p:cNvPr>
          <p:cNvSpPr txBox="1"/>
          <p:nvPr/>
        </p:nvSpPr>
        <p:spPr>
          <a:xfrm>
            <a:off x="6665107" y="1192182"/>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87" name="テキスト ボックス 86">
            <a:extLst>
              <a:ext uri="{FF2B5EF4-FFF2-40B4-BE49-F238E27FC236}">
                <a16:creationId xmlns:a16="http://schemas.microsoft.com/office/drawing/2014/main" id="{35E684E0-D934-42F7-B116-ADE552D8257F}"/>
              </a:ext>
            </a:extLst>
          </p:cNvPr>
          <p:cNvSpPr txBox="1"/>
          <p:nvPr/>
        </p:nvSpPr>
        <p:spPr>
          <a:xfrm>
            <a:off x="6958295" y="1845478"/>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
        <p:nvSpPr>
          <p:cNvPr id="88" name="テキスト ボックス 87">
            <a:extLst>
              <a:ext uri="{FF2B5EF4-FFF2-40B4-BE49-F238E27FC236}">
                <a16:creationId xmlns:a16="http://schemas.microsoft.com/office/drawing/2014/main" id="{26C550A2-2F6E-4FF9-9AE0-5A9D70B5D8AE}"/>
              </a:ext>
            </a:extLst>
          </p:cNvPr>
          <p:cNvSpPr txBox="1"/>
          <p:nvPr/>
        </p:nvSpPr>
        <p:spPr>
          <a:xfrm>
            <a:off x="7337579" y="1050846"/>
            <a:ext cx="441205" cy="369332"/>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13</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38656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25294</TotalTime>
  <Words>1738</Words>
  <Application>Microsoft Office PowerPoint</Application>
  <PresentationFormat>画面に合わせる (4:3)</PresentationFormat>
  <Paragraphs>499</Paragraphs>
  <Slides>31</Slides>
  <Notes>16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游ゴシック</vt:lpstr>
      <vt:lpstr>游ゴシック Light</vt:lpstr>
      <vt:lpstr>Arial</vt:lpstr>
      <vt:lpstr>Calibri</vt:lpstr>
      <vt:lpstr>Calibri Light</vt:lpstr>
      <vt:lpstr>Courier New</vt:lpstr>
      <vt:lpstr>Times New Roman</vt:lpstr>
      <vt:lpstr>Office テーマ</vt:lpstr>
      <vt:lpstr>昭和初期大凶作を 引き起こした度重なる冷夏 -日本の動乱と異常気象-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kotaro1727@outlook.jp</dc:creator>
  <cp:lastModifiedBy>kotaro1727@outlook.jp</cp:lastModifiedBy>
  <cp:revision>421</cp:revision>
  <cp:lastPrinted>2020-02-13T15:32:52Z</cp:lastPrinted>
  <dcterms:created xsi:type="dcterms:W3CDTF">2020-01-27T04:54:35Z</dcterms:created>
  <dcterms:modified xsi:type="dcterms:W3CDTF">2020-03-31T07:50:16Z</dcterms:modified>
</cp:coreProperties>
</file>