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2"/>
  </p:notesMasterIdLst>
  <p:sldIdLst>
    <p:sldId id="256" r:id="rId2"/>
    <p:sldId id="259" r:id="rId3"/>
    <p:sldId id="260" r:id="rId4"/>
    <p:sldId id="261" r:id="rId5"/>
    <p:sldId id="262" r:id="rId6"/>
    <p:sldId id="391" r:id="rId7"/>
    <p:sldId id="392" r:id="rId8"/>
    <p:sldId id="393" r:id="rId9"/>
    <p:sldId id="394" r:id="rId10"/>
    <p:sldId id="395" r:id="rId11"/>
    <p:sldId id="390" r:id="rId12"/>
    <p:sldId id="361" r:id="rId13"/>
    <p:sldId id="265" r:id="rId14"/>
    <p:sldId id="266" r:id="rId15"/>
    <p:sldId id="396" r:id="rId16"/>
    <p:sldId id="398" r:id="rId17"/>
    <p:sldId id="416" r:id="rId18"/>
    <p:sldId id="268" r:id="rId19"/>
    <p:sldId id="372" r:id="rId20"/>
    <p:sldId id="399" r:id="rId21"/>
    <p:sldId id="404" r:id="rId22"/>
    <p:sldId id="402" r:id="rId23"/>
    <p:sldId id="267" r:id="rId24"/>
    <p:sldId id="371" r:id="rId25"/>
    <p:sldId id="412" r:id="rId26"/>
    <p:sldId id="405" r:id="rId27"/>
    <p:sldId id="386" r:id="rId28"/>
    <p:sldId id="362" r:id="rId29"/>
    <p:sldId id="406" r:id="rId30"/>
    <p:sldId id="409" r:id="rId31"/>
    <p:sldId id="333" r:id="rId32"/>
    <p:sldId id="338" r:id="rId33"/>
    <p:sldId id="335" r:id="rId34"/>
    <p:sldId id="407" r:id="rId35"/>
    <p:sldId id="408" r:id="rId36"/>
    <p:sldId id="397" r:id="rId37"/>
    <p:sldId id="403" r:id="rId38"/>
    <p:sldId id="279" r:id="rId39"/>
    <p:sldId id="350" r:id="rId40"/>
    <p:sldId id="353" r:id="rId41"/>
    <p:sldId id="354" r:id="rId42"/>
    <p:sldId id="273" r:id="rId43"/>
    <p:sldId id="363" r:id="rId44"/>
    <p:sldId id="410" r:id="rId45"/>
    <p:sldId id="400" r:id="rId46"/>
    <p:sldId id="411" r:id="rId47"/>
    <p:sldId id="413" r:id="rId48"/>
    <p:sldId id="414" r:id="rId49"/>
    <p:sldId id="415" r:id="rId50"/>
    <p:sldId id="417" r:id="rId5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23F0E"/>
    <a:srgbClr val="CFEAF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143" autoAdjust="0"/>
    <p:restoredTop sz="94660"/>
  </p:normalViewPr>
  <p:slideViewPr>
    <p:cSldViewPr snapToGrid="0" showGuides="1">
      <p:cViewPr varScale="1">
        <p:scale>
          <a:sx n="127" d="100"/>
          <a:sy n="127" d="100"/>
        </p:scale>
        <p:origin x="1536" y="12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91628B-3211-49F3-A264-3A2B575FFB22}" type="datetimeFigureOut">
              <a:rPr kumimoji="1" lang="ja-JP" altLang="en-US" smtClean="0"/>
              <a:t>2020/2/24</a:t>
            </a:fld>
            <a:endParaRPr kumimoji="1" lang="ja-JP" altLang="en-US"/>
          </a:p>
        </p:txBody>
      </p:sp>
      <p:sp>
        <p:nvSpPr>
          <p:cNvPr id="4" name="スライド イメージ プレースホルダー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43152E7-A13C-40F7-BB96-4DBE5069E0AB}" type="slidenum">
              <a:rPr kumimoji="1" lang="ja-JP" altLang="en-US" smtClean="0"/>
              <a:t>‹#›</a:t>
            </a:fld>
            <a:endParaRPr kumimoji="1" lang="ja-JP" altLang="en-US"/>
          </a:p>
        </p:txBody>
      </p:sp>
    </p:spTree>
    <p:extLst>
      <p:ext uri="{BB962C8B-B14F-4D97-AF65-F5344CB8AC3E}">
        <p14:creationId xmlns:p14="http://schemas.microsoft.com/office/powerpoint/2010/main" val="4255514588"/>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0D5AE8AC-3BC3-46CB-A5A8-FE4872B9E18E}" type="slidenum">
              <a:rPr kumimoji="1" lang="ja-JP" altLang="en-US" smtClean="0"/>
              <a:t>2</a:t>
            </a:fld>
            <a:endParaRPr kumimoji="1" lang="ja-JP" altLang="en-US"/>
          </a:p>
        </p:txBody>
      </p:sp>
    </p:spTree>
    <p:extLst>
      <p:ext uri="{BB962C8B-B14F-4D97-AF65-F5344CB8AC3E}">
        <p14:creationId xmlns:p14="http://schemas.microsoft.com/office/powerpoint/2010/main" val="18033204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0D5AE8AC-3BC3-46CB-A5A8-FE4872B9E18E}" type="slidenum">
              <a:rPr kumimoji="1" lang="ja-JP" altLang="en-US" smtClean="0"/>
              <a:t>25</a:t>
            </a:fld>
            <a:endParaRPr kumimoji="1" lang="ja-JP" altLang="en-US"/>
          </a:p>
        </p:txBody>
      </p:sp>
    </p:spTree>
    <p:extLst>
      <p:ext uri="{BB962C8B-B14F-4D97-AF65-F5344CB8AC3E}">
        <p14:creationId xmlns:p14="http://schemas.microsoft.com/office/powerpoint/2010/main" val="27288270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0D5AE8AC-3BC3-46CB-A5A8-FE4872B9E18E}" type="slidenum">
              <a:rPr kumimoji="1" lang="ja-JP" altLang="en-US" smtClean="0"/>
              <a:t>28</a:t>
            </a:fld>
            <a:endParaRPr kumimoji="1" lang="ja-JP" altLang="en-US"/>
          </a:p>
        </p:txBody>
      </p:sp>
    </p:spTree>
    <p:extLst>
      <p:ext uri="{BB962C8B-B14F-4D97-AF65-F5344CB8AC3E}">
        <p14:creationId xmlns:p14="http://schemas.microsoft.com/office/powerpoint/2010/main" val="4726947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0D5AE8AC-3BC3-46CB-A5A8-FE4872B9E18E}" type="slidenum">
              <a:rPr kumimoji="1" lang="ja-JP" altLang="en-US" smtClean="0"/>
              <a:t>3</a:t>
            </a:fld>
            <a:endParaRPr kumimoji="1" lang="ja-JP" altLang="en-US"/>
          </a:p>
        </p:txBody>
      </p:sp>
    </p:spTree>
    <p:extLst>
      <p:ext uri="{BB962C8B-B14F-4D97-AF65-F5344CB8AC3E}">
        <p14:creationId xmlns:p14="http://schemas.microsoft.com/office/powerpoint/2010/main" val="16875737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0D5AE8AC-3BC3-46CB-A5A8-FE4872B9E18E}" type="slidenum">
              <a:rPr kumimoji="1" lang="ja-JP" altLang="en-US" smtClean="0"/>
              <a:t>4</a:t>
            </a:fld>
            <a:endParaRPr kumimoji="1" lang="ja-JP" altLang="en-US"/>
          </a:p>
        </p:txBody>
      </p:sp>
    </p:spTree>
    <p:extLst>
      <p:ext uri="{BB962C8B-B14F-4D97-AF65-F5344CB8AC3E}">
        <p14:creationId xmlns:p14="http://schemas.microsoft.com/office/powerpoint/2010/main" val="3111403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0D5AE8AC-3BC3-46CB-A5A8-FE4872B9E18E}" type="slidenum">
              <a:rPr kumimoji="1" lang="ja-JP" altLang="en-US" smtClean="0"/>
              <a:t>5</a:t>
            </a:fld>
            <a:endParaRPr kumimoji="1" lang="ja-JP" altLang="en-US"/>
          </a:p>
        </p:txBody>
      </p:sp>
    </p:spTree>
    <p:extLst>
      <p:ext uri="{BB962C8B-B14F-4D97-AF65-F5344CB8AC3E}">
        <p14:creationId xmlns:p14="http://schemas.microsoft.com/office/powerpoint/2010/main" val="956481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0D5AE8AC-3BC3-46CB-A5A8-FE4872B9E18E}" type="slidenum">
              <a:rPr kumimoji="1" lang="ja-JP" altLang="en-US" smtClean="0"/>
              <a:t>12</a:t>
            </a:fld>
            <a:endParaRPr kumimoji="1" lang="ja-JP" altLang="en-US"/>
          </a:p>
        </p:txBody>
      </p:sp>
    </p:spTree>
    <p:extLst>
      <p:ext uri="{BB962C8B-B14F-4D97-AF65-F5344CB8AC3E}">
        <p14:creationId xmlns:p14="http://schemas.microsoft.com/office/powerpoint/2010/main" val="742234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0D5AE8AC-3BC3-46CB-A5A8-FE4872B9E18E}" type="slidenum">
              <a:rPr kumimoji="1" lang="ja-JP" altLang="en-US" smtClean="0"/>
              <a:t>13</a:t>
            </a:fld>
            <a:endParaRPr kumimoji="1" lang="ja-JP" altLang="en-US"/>
          </a:p>
        </p:txBody>
      </p:sp>
    </p:spTree>
    <p:extLst>
      <p:ext uri="{BB962C8B-B14F-4D97-AF65-F5344CB8AC3E}">
        <p14:creationId xmlns:p14="http://schemas.microsoft.com/office/powerpoint/2010/main" val="23054130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0D5AE8AC-3BC3-46CB-A5A8-FE4872B9E18E}" type="slidenum">
              <a:rPr kumimoji="1" lang="ja-JP" altLang="en-US" smtClean="0"/>
              <a:t>14</a:t>
            </a:fld>
            <a:endParaRPr kumimoji="1" lang="ja-JP" altLang="en-US"/>
          </a:p>
        </p:txBody>
      </p:sp>
    </p:spTree>
    <p:extLst>
      <p:ext uri="{BB962C8B-B14F-4D97-AF65-F5344CB8AC3E}">
        <p14:creationId xmlns:p14="http://schemas.microsoft.com/office/powerpoint/2010/main" val="4726947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0D5AE8AC-3BC3-46CB-A5A8-FE4872B9E18E}" type="slidenum">
              <a:rPr kumimoji="1" lang="ja-JP" altLang="en-US" smtClean="0"/>
              <a:t>18</a:t>
            </a:fld>
            <a:endParaRPr kumimoji="1" lang="ja-JP" altLang="en-US"/>
          </a:p>
        </p:txBody>
      </p:sp>
    </p:spTree>
    <p:extLst>
      <p:ext uri="{BB962C8B-B14F-4D97-AF65-F5344CB8AC3E}">
        <p14:creationId xmlns:p14="http://schemas.microsoft.com/office/powerpoint/2010/main" val="27288270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0D5AE8AC-3BC3-46CB-A5A8-FE4872B9E18E}" type="slidenum">
              <a:rPr kumimoji="1" lang="ja-JP" altLang="en-US" smtClean="0"/>
              <a:t>23</a:t>
            </a:fld>
            <a:endParaRPr kumimoji="1" lang="ja-JP" altLang="en-US"/>
          </a:p>
        </p:txBody>
      </p:sp>
    </p:spTree>
    <p:extLst>
      <p:ext uri="{BB962C8B-B14F-4D97-AF65-F5344CB8AC3E}">
        <p14:creationId xmlns:p14="http://schemas.microsoft.com/office/powerpoint/2010/main" val="23340111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A08CF2DF-1CF5-4864-B174-7E4B26537AB9}" type="datetimeFigureOut">
              <a:rPr kumimoji="1" lang="ja-JP" altLang="en-US" smtClean="0"/>
              <a:t>2020/2/24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941E1639-30AA-4E96-BEE4-1CB1C6078C3F}" type="slidenum">
              <a:rPr kumimoji="1" lang="ja-JP" altLang="en-US" smtClean="0"/>
              <a:t>‹#›</a:t>
            </a:fld>
            <a:endParaRPr kumimoji="1" lang="ja-JP" altLang="en-US"/>
          </a:p>
        </p:txBody>
      </p:sp>
    </p:spTree>
    <p:extLst>
      <p:ext uri="{BB962C8B-B14F-4D97-AF65-F5344CB8AC3E}">
        <p14:creationId xmlns:p14="http://schemas.microsoft.com/office/powerpoint/2010/main" val="4691437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A08CF2DF-1CF5-4864-B174-7E4B26537AB9}" type="datetimeFigureOut">
              <a:rPr kumimoji="1" lang="ja-JP" altLang="en-US" smtClean="0"/>
              <a:t>2020/2/24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941E1639-30AA-4E96-BEE4-1CB1C6078C3F}" type="slidenum">
              <a:rPr kumimoji="1" lang="ja-JP" altLang="en-US" smtClean="0"/>
              <a:t>‹#›</a:t>
            </a:fld>
            <a:endParaRPr kumimoji="1" lang="ja-JP" altLang="en-US"/>
          </a:p>
        </p:txBody>
      </p:sp>
    </p:spTree>
    <p:extLst>
      <p:ext uri="{BB962C8B-B14F-4D97-AF65-F5344CB8AC3E}">
        <p14:creationId xmlns:p14="http://schemas.microsoft.com/office/powerpoint/2010/main" val="14407794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A08CF2DF-1CF5-4864-B174-7E4B26537AB9}" type="datetimeFigureOut">
              <a:rPr kumimoji="1" lang="ja-JP" altLang="en-US" smtClean="0"/>
              <a:t>2020/2/24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941E1639-30AA-4E96-BEE4-1CB1C6078C3F}" type="slidenum">
              <a:rPr kumimoji="1" lang="ja-JP" altLang="en-US" smtClean="0"/>
              <a:t>‹#›</a:t>
            </a:fld>
            <a:endParaRPr kumimoji="1" lang="ja-JP" altLang="en-US"/>
          </a:p>
        </p:txBody>
      </p:sp>
    </p:spTree>
    <p:extLst>
      <p:ext uri="{BB962C8B-B14F-4D97-AF65-F5344CB8AC3E}">
        <p14:creationId xmlns:p14="http://schemas.microsoft.com/office/powerpoint/2010/main" val="34714373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A08CF2DF-1CF5-4864-B174-7E4B26537AB9}" type="datetimeFigureOut">
              <a:rPr kumimoji="1" lang="ja-JP" altLang="en-US" smtClean="0"/>
              <a:t>2020/2/24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941E1639-30AA-4E96-BEE4-1CB1C6078C3F}" type="slidenum">
              <a:rPr kumimoji="1" lang="ja-JP" altLang="en-US" smtClean="0"/>
              <a:t>‹#›</a:t>
            </a:fld>
            <a:endParaRPr kumimoji="1" lang="ja-JP" altLang="en-US"/>
          </a:p>
        </p:txBody>
      </p:sp>
    </p:spTree>
    <p:extLst>
      <p:ext uri="{BB962C8B-B14F-4D97-AF65-F5344CB8AC3E}">
        <p14:creationId xmlns:p14="http://schemas.microsoft.com/office/powerpoint/2010/main" val="8990043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A08CF2DF-1CF5-4864-B174-7E4B26537AB9}" type="datetimeFigureOut">
              <a:rPr kumimoji="1" lang="ja-JP" altLang="en-US" smtClean="0"/>
              <a:t>2020/2/24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941E1639-30AA-4E96-BEE4-1CB1C6078C3F}" type="slidenum">
              <a:rPr kumimoji="1" lang="ja-JP" altLang="en-US" smtClean="0"/>
              <a:t>‹#›</a:t>
            </a:fld>
            <a:endParaRPr kumimoji="1" lang="ja-JP" altLang="en-US"/>
          </a:p>
        </p:txBody>
      </p:sp>
    </p:spTree>
    <p:extLst>
      <p:ext uri="{BB962C8B-B14F-4D97-AF65-F5344CB8AC3E}">
        <p14:creationId xmlns:p14="http://schemas.microsoft.com/office/powerpoint/2010/main" val="12434994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A08CF2DF-1CF5-4864-B174-7E4B26537AB9}" type="datetimeFigureOut">
              <a:rPr kumimoji="1" lang="ja-JP" altLang="en-US" smtClean="0"/>
              <a:t>2020/2/24</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941E1639-30AA-4E96-BEE4-1CB1C6078C3F}" type="slidenum">
              <a:rPr kumimoji="1" lang="ja-JP" altLang="en-US" smtClean="0"/>
              <a:t>‹#›</a:t>
            </a:fld>
            <a:endParaRPr kumimoji="1" lang="ja-JP" altLang="en-US"/>
          </a:p>
        </p:txBody>
      </p:sp>
    </p:spTree>
    <p:extLst>
      <p:ext uri="{BB962C8B-B14F-4D97-AF65-F5344CB8AC3E}">
        <p14:creationId xmlns:p14="http://schemas.microsoft.com/office/powerpoint/2010/main" val="38567215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A08CF2DF-1CF5-4864-B174-7E4B26537AB9}" type="datetimeFigureOut">
              <a:rPr kumimoji="1" lang="ja-JP" altLang="en-US" smtClean="0"/>
              <a:t>2020/2/24</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941E1639-30AA-4E96-BEE4-1CB1C6078C3F}" type="slidenum">
              <a:rPr kumimoji="1" lang="ja-JP" altLang="en-US" smtClean="0"/>
              <a:t>‹#›</a:t>
            </a:fld>
            <a:endParaRPr kumimoji="1" lang="ja-JP" altLang="en-US"/>
          </a:p>
        </p:txBody>
      </p:sp>
    </p:spTree>
    <p:extLst>
      <p:ext uri="{BB962C8B-B14F-4D97-AF65-F5344CB8AC3E}">
        <p14:creationId xmlns:p14="http://schemas.microsoft.com/office/powerpoint/2010/main" val="6938835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A08CF2DF-1CF5-4864-B174-7E4B26537AB9}" type="datetimeFigureOut">
              <a:rPr kumimoji="1" lang="ja-JP" altLang="en-US" smtClean="0"/>
              <a:t>2020/2/24</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941E1639-30AA-4E96-BEE4-1CB1C6078C3F}" type="slidenum">
              <a:rPr kumimoji="1" lang="ja-JP" altLang="en-US" smtClean="0"/>
              <a:t>‹#›</a:t>
            </a:fld>
            <a:endParaRPr kumimoji="1" lang="ja-JP" altLang="en-US"/>
          </a:p>
        </p:txBody>
      </p:sp>
    </p:spTree>
    <p:extLst>
      <p:ext uri="{BB962C8B-B14F-4D97-AF65-F5344CB8AC3E}">
        <p14:creationId xmlns:p14="http://schemas.microsoft.com/office/powerpoint/2010/main" val="320806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08CF2DF-1CF5-4864-B174-7E4B26537AB9}" type="datetimeFigureOut">
              <a:rPr kumimoji="1" lang="ja-JP" altLang="en-US" smtClean="0"/>
              <a:t>2020/2/24</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941E1639-30AA-4E96-BEE4-1CB1C6078C3F}" type="slidenum">
              <a:rPr kumimoji="1" lang="ja-JP" altLang="en-US" smtClean="0"/>
              <a:t>‹#›</a:t>
            </a:fld>
            <a:endParaRPr kumimoji="1" lang="ja-JP" altLang="en-US"/>
          </a:p>
        </p:txBody>
      </p:sp>
    </p:spTree>
    <p:extLst>
      <p:ext uri="{BB962C8B-B14F-4D97-AF65-F5344CB8AC3E}">
        <p14:creationId xmlns:p14="http://schemas.microsoft.com/office/powerpoint/2010/main" val="14981100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A08CF2DF-1CF5-4864-B174-7E4B26537AB9}" type="datetimeFigureOut">
              <a:rPr kumimoji="1" lang="ja-JP" altLang="en-US" smtClean="0"/>
              <a:t>2020/2/24</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941E1639-30AA-4E96-BEE4-1CB1C6078C3F}" type="slidenum">
              <a:rPr kumimoji="1" lang="ja-JP" altLang="en-US" smtClean="0"/>
              <a:t>‹#›</a:t>
            </a:fld>
            <a:endParaRPr kumimoji="1" lang="ja-JP" altLang="en-US"/>
          </a:p>
        </p:txBody>
      </p:sp>
    </p:spTree>
    <p:extLst>
      <p:ext uri="{BB962C8B-B14F-4D97-AF65-F5344CB8AC3E}">
        <p14:creationId xmlns:p14="http://schemas.microsoft.com/office/powerpoint/2010/main" val="39671439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A08CF2DF-1CF5-4864-B174-7E4B26537AB9}" type="datetimeFigureOut">
              <a:rPr kumimoji="1" lang="ja-JP" altLang="en-US" smtClean="0"/>
              <a:t>2020/2/24</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941E1639-30AA-4E96-BEE4-1CB1C6078C3F}" type="slidenum">
              <a:rPr kumimoji="1" lang="ja-JP" altLang="en-US" smtClean="0"/>
              <a:t>‹#›</a:t>
            </a:fld>
            <a:endParaRPr kumimoji="1" lang="ja-JP" altLang="en-US"/>
          </a:p>
        </p:txBody>
      </p:sp>
    </p:spTree>
    <p:extLst>
      <p:ext uri="{BB962C8B-B14F-4D97-AF65-F5344CB8AC3E}">
        <p14:creationId xmlns:p14="http://schemas.microsoft.com/office/powerpoint/2010/main" val="41574037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08CF2DF-1CF5-4864-B174-7E4B26537AB9}" type="datetimeFigureOut">
              <a:rPr kumimoji="1" lang="ja-JP" altLang="en-US" smtClean="0"/>
              <a:t>2020/2/24</a:t>
            </a:fld>
            <a:endParaRPr kumimoji="1" lang="ja-JP"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41E1639-30AA-4E96-BEE4-1CB1C6078C3F}" type="slidenum">
              <a:rPr kumimoji="1" lang="ja-JP" altLang="en-US" smtClean="0"/>
              <a:t>‹#›</a:t>
            </a:fld>
            <a:endParaRPr kumimoji="1" lang="ja-JP" altLang="en-US"/>
          </a:p>
        </p:txBody>
      </p:sp>
    </p:spTree>
    <p:extLst>
      <p:ext uri="{BB962C8B-B14F-4D97-AF65-F5344CB8AC3E}">
        <p14:creationId xmlns:p14="http://schemas.microsoft.com/office/powerpoint/2010/main" val="39764146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22.sv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24.svg"/></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32.png"/><Relationship Id="rId11" Type="http://schemas.openxmlformats.org/officeDocument/2006/relationships/image" Target="../media/image37.png"/><Relationship Id="rId5" Type="http://schemas.openxmlformats.org/officeDocument/2006/relationships/image" Target="../media/image31.png"/><Relationship Id="rId10" Type="http://schemas.openxmlformats.org/officeDocument/2006/relationships/image" Target="../media/image36.png"/><Relationship Id="rId4" Type="http://schemas.openxmlformats.org/officeDocument/2006/relationships/image" Target="../media/image30.png"/><Relationship Id="rId9" Type="http://schemas.openxmlformats.org/officeDocument/2006/relationships/image" Target="../media/image35.png"/></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1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6.gif"/><Relationship Id="rId4" Type="http://schemas.openxmlformats.org/officeDocument/2006/relationships/image" Target="../media/image5.gif"/></Relationships>
</file>

<file path=ppt/slides/_rels/slide2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50.png"/><Relationship Id="rId4" Type="http://schemas.openxmlformats.org/officeDocument/2006/relationships/image" Target="../media/image49.png"/></Relationships>
</file>

<file path=ppt/slides/_rels/slide2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image" Target="../media/image53.png"/></Relationships>
</file>

<file path=ppt/slides/_rels/slide2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45.png"/><Relationship Id="rId1" Type="http://schemas.openxmlformats.org/officeDocument/2006/relationships/slideLayout" Target="../slideLayouts/slideLayout7.xml"/><Relationship Id="rId5" Type="http://schemas.openxmlformats.org/officeDocument/2006/relationships/image" Target="../media/image46.png"/><Relationship Id="rId4" Type="http://schemas.openxmlformats.org/officeDocument/2006/relationships/image" Target="../media/image28.png"/></Relationships>
</file>

<file path=ppt/slides/_rels/slide2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7.xml"/><Relationship Id="rId5" Type="http://schemas.openxmlformats.org/officeDocument/2006/relationships/image" Target="../media/image59.png"/><Relationship Id="rId4" Type="http://schemas.openxmlformats.org/officeDocument/2006/relationships/image" Target="../media/image58.png"/></Relationships>
</file>

<file path=ppt/slides/_rels/slide2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2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7.xml"/><Relationship Id="rId4" Type="http://schemas.openxmlformats.org/officeDocument/2006/relationships/image" Target="../media/image67.png"/></Relationships>
</file>

<file path=ppt/slides/_rels/slide3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7.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3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7.xml"/><Relationship Id="rId4" Type="http://schemas.openxmlformats.org/officeDocument/2006/relationships/image" Target="../media/image76.png"/></Relationships>
</file>

<file path=ppt/slides/_rels/slide3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80.png"/><Relationship Id="rId4" Type="http://schemas.openxmlformats.org/officeDocument/2006/relationships/image" Target="../media/image79.png"/></Relationships>
</file>

<file path=ppt/slides/_rels/slide35.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83.png"/><Relationship Id="rId7" Type="http://schemas.openxmlformats.org/officeDocument/2006/relationships/image" Target="../media/image87.png"/><Relationship Id="rId2" Type="http://schemas.openxmlformats.org/officeDocument/2006/relationships/image" Target="../media/image82.png"/><Relationship Id="rId1" Type="http://schemas.openxmlformats.org/officeDocument/2006/relationships/slideLayout" Target="../slideLayouts/slideLayout7.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4.png"/></Relationships>
</file>

<file path=ppt/slides/_rels/slide37.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7.xml"/><Relationship Id="rId4" Type="http://schemas.openxmlformats.org/officeDocument/2006/relationships/hyperlink" Target="http://www.jamstec.go.jp/apl/j/column/20170802/"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11.svg"/><Relationship Id="rId4" Type="http://schemas.openxmlformats.org/officeDocument/2006/relationships/image" Target="../media/image10.png"/></Relationships>
</file>

<file path=ppt/slides/_rels/slide40.xml.rels><?xml version="1.0" encoding="UTF-8" standalone="yes"?>
<Relationships xmlns="http://schemas.openxmlformats.org/package/2006/relationships"><Relationship Id="rId2" Type="http://schemas.openxmlformats.org/officeDocument/2006/relationships/image" Target="../media/image92.gif"/><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hyperlink" Target="https://ja.wikipedia.org/wiki/%E6%88%90%E5%B1%A4%E5%9C%8F" TargetMode="External"/><Relationship Id="rId2" Type="http://schemas.openxmlformats.org/officeDocument/2006/relationships/hyperlink" Target="https://ja.wikipedia.org/wiki/%E6%B0%97%E6%B8%A9" TargetMode="External"/><Relationship Id="rId1" Type="http://schemas.openxmlformats.org/officeDocument/2006/relationships/slideLayout" Target="../slideLayouts/slideLayout7.xml"/><Relationship Id="rId4" Type="http://schemas.openxmlformats.org/officeDocument/2006/relationships/hyperlink" Target="https://ja.wikipedia.org/wiki/%E3%82%B1%E3%83%AB%E3%83%93%E3%83%B3" TargetMode="External"/></Relationships>
</file>

<file path=ppt/slides/_rels/slide42.xml.rels><?xml version="1.0" encoding="UTF-8" standalone="yes"?>
<Relationships xmlns="http://schemas.openxmlformats.org/package/2006/relationships"><Relationship Id="rId2" Type="http://schemas.openxmlformats.org/officeDocument/2006/relationships/image" Target="../media/image93.jp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8" Type="http://schemas.openxmlformats.org/officeDocument/2006/relationships/image" Target="../media/image100.png"/><Relationship Id="rId3" Type="http://schemas.openxmlformats.org/officeDocument/2006/relationships/image" Target="../media/image95.png"/><Relationship Id="rId7" Type="http://schemas.openxmlformats.org/officeDocument/2006/relationships/image" Target="../media/image99.png"/><Relationship Id="rId2" Type="http://schemas.openxmlformats.org/officeDocument/2006/relationships/image" Target="../media/image94.png"/><Relationship Id="rId1" Type="http://schemas.openxmlformats.org/officeDocument/2006/relationships/slideLayout" Target="../slideLayouts/slideLayout7.xml"/><Relationship Id="rId6" Type="http://schemas.openxmlformats.org/officeDocument/2006/relationships/image" Target="../media/image98.png"/><Relationship Id="rId5" Type="http://schemas.openxmlformats.org/officeDocument/2006/relationships/image" Target="../media/image97.png"/><Relationship Id="rId4" Type="http://schemas.openxmlformats.org/officeDocument/2006/relationships/image" Target="../media/image96.png"/><Relationship Id="rId9" Type="http://schemas.openxmlformats.org/officeDocument/2006/relationships/image" Target="../media/image101.png"/></Relationships>
</file>

<file path=ppt/slides/_rels/slide44.xml.rels><?xml version="1.0" encoding="UTF-8" standalone="yes"?>
<Relationships xmlns="http://schemas.openxmlformats.org/package/2006/relationships"><Relationship Id="rId8" Type="http://schemas.openxmlformats.org/officeDocument/2006/relationships/image" Target="../media/image108.png"/><Relationship Id="rId3" Type="http://schemas.openxmlformats.org/officeDocument/2006/relationships/image" Target="../media/image103.png"/><Relationship Id="rId7" Type="http://schemas.openxmlformats.org/officeDocument/2006/relationships/image" Target="../media/image107.png"/><Relationship Id="rId2" Type="http://schemas.openxmlformats.org/officeDocument/2006/relationships/image" Target="../media/image102.png"/><Relationship Id="rId1" Type="http://schemas.openxmlformats.org/officeDocument/2006/relationships/slideLayout" Target="../slideLayouts/slideLayout7.xml"/><Relationship Id="rId6" Type="http://schemas.openxmlformats.org/officeDocument/2006/relationships/image" Target="../media/image106.png"/><Relationship Id="rId5" Type="http://schemas.openxmlformats.org/officeDocument/2006/relationships/image" Target="../media/image105.png"/><Relationship Id="rId4" Type="http://schemas.openxmlformats.org/officeDocument/2006/relationships/image" Target="../media/image104.png"/></Relationships>
</file>

<file path=ppt/slides/_rels/slide45.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7.xml"/><Relationship Id="rId4" Type="http://schemas.openxmlformats.org/officeDocument/2006/relationships/image" Target="../media/image71.png"/></Relationships>
</file>

<file path=ppt/slides/_rels/slide47.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7.xml"/><Relationship Id="rId6" Type="http://schemas.openxmlformats.org/officeDocument/2006/relationships/image" Target="../media/image117.png"/><Relationship Id="rId5" Type="http://schemas.openxmlformats.org/officeDocument/2006/relationships/image" Target="../media/image116.png"/><Relationship Id="rId4" Type="http://schemas.openxmlformats.org/officeDocument/2006/relationships/image" Target="../media/image115.png"/></Relationships>
</file>

<file path=ppt/slides/_rels/slide49.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png"/><Relationship Id="rId1" Type="http://schemas.openxmlformats.org/officeDocument/2006/relationships/slideLayout" Target="../slideLayouts/slideLayout7.xml"/><Relationship Id="rId5" Type="http://schemas.openxmlformats.org/officeDocument/2006/relationships/image" Target="../media/image121.png"/><Relationship Id="rId4" Type="http://schemas.openxmlformats.org/officeDocument/2006/relationships/image" Target="../media/image120.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4.sv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4.sv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4.sv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8.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4CEE4B2D-DDA2-470C-969F-38950CFAB9CF}"/>
              </a:ext>
            </a:extLst>
          </p:cNvPr>
          <p:cNvPicPr>
            <a:picLocks noChangeAspect="1"/>
          </p:cNvPicPr>
          <p:nvPr/>
        </p:nvPicPr>
        <p:blipFill rotWithShape="1">
          <a:blip r:embed="rId2">
            <a:extLst>
              <a:ext uri="{28A0092B-C50C-407E-A947-70E740481C1C}">
                <a14:useLocalDpi xmlns:a14="http://schemas.microsoft.com/office/drawing/2010/main" val="0"/>
              </a:ext>
            </a:extLst>
          </a:blip>
          <a:srcRect t="-83" r="26650" b="83"/>
          <a:stretch/>
        </p:blipFill>
        <p:spPr>
          <a:xfrm rot="5400000">
            <a:off x="1143000" y="-1149368"/>
            <a:ext cx="6858000" cy="9144000"/>
          </a:xfrm>
          <a:prstGeom prst="rect">
            <a:avLst/>
          </a:prstGeom>
        </p:spPr>
      </p:pic>
      <p:sp>
        <p:nvSpPr>
          <p:cNvPr id="5" name="テキスト ボックス 4">
            <a:extLst>
              <a:ext uri="{FF2B5EF4-FFF2-40B4-BE49-F238E27FC236}">
                <a16:creationId xmlns:a16="http://schemas.microsoft.com/office/drawing/2014/main" id="{78ED9830-0BA6-459F-9E18-F5CBEF478DA2}"/>
              </a:ext>
            </a:extLst>
          </p:cNvPr>
          <p:cNvSpPr txBox="1"/>
          <p:nvPr/>
        </p:nvSpPr>
        <p:spPr>
          <a:xfrm>
            <a:off x="0" y="1063132"/>
            <a:ext cx="9144000" cy="2492990"/>
          </a:xfrm>
          <a:prstGeom prst="rect">
            <a:avLst/>
          </a:prstGeom>
          <a:noFill/>
        </p:spPr>
        <p:txBody>
          <a:bodyPr wrap="square" rtlCol="0">
            <a:spAutoFit/>
          </a:bodyPr>
          <a:lstStyle/>
          <a:p>
            <a:pPr algn="ctr"/>
            <a:r>
              <a:rPr lang="ja-JP" altLang="en-US" sz="3600" b="1" dirty="0">
                <a:solidFill>
                  <a:schemeClr val="bg1"/>
                </a:solidFill>
              </a:rPr>
              <a:t>南極振動が及ぼすソマリジェットを介した</a:t>
            </a:r>
            <a:endParaRPr lang="en-US" altLang="ja-JP" sz="3600" b="1" dirty="0">
              <a:solidFill>
                <a:schemeClr val="bg1"/>
              </a:solidFill>
            </a:endParaRPr>
          </a:p>
          <a:p>
            <a:pPr algn="ctr"/>
            <a:r>
              <a:rPr lang="ja-JP" altLang="en-US" sz="3600" b="1" dirty="0">
                <a:solidFill>
                  <a:schemeClr val="bg1"/>
                </a:solidFill>
              </a:rPr>
              <a:t>北半球大気循環への影響</a:t>
            </a:r>
            <a:endParaRPr lang="en-US" altLang="ja-JP" sz="3600" b="1" dirty="0">
              <a:solidFill>
                <a:schemeClr val="bg1"/>
              </a:solidFill>
            </a:endParaRPr>
          </a:p>
          <a:p>
            <a:pPr algn="ctr"/>
            <a:r>
              <a:rPr lang="en-US" altLang="ja-JP" sz="2800" b="1" dirty="0">
                <a:solidFill>
                  <a:schemeClr val="bg1"/>
                </a:solidFill>
              </a:rPr>
              <a:t>Influence of the Antarctic Oscillation (AAO) upon atmospheric circulations in the Northern Hemisphere through the Somali Jet</a:t>
            </a:r>
            <a:endParaRPr lang="en-US" altLang="ja-JP" sz="1400" b="1" dirty="0">
              <a:solidFill>
                <a:schemeClr val="bg1"/>
              </a:solidFill>
            </a:endParaRPr>
          </a:p>
        </p:txBody>
      </p:sp>
      <p:sp>
        <p:nvSpPr>
          <p:cNvPr id="6" name="テキスト ボックス 5">
            <a:extLst>
              <a:ext uri="{FF2B5EF4-FFF2-40B4-BE49-F238E27FC236}">
                <a16:creationId xmlns:a16="http://schemas.microsoft.com/office/drawing/2014/main" id="{0D94FF59-578F-41D9-8D7E-50A2F5372191}"/>
              </a:ext>
            </a:extLst>
          </p:cNvPr>
          <p:cNvSpPr txBox="1"/>
          <p:nvPr/>
        </p:nvSpPr>
        <p:spPr>
          <a:xfrm>
            <a:off x="4049032" y="4282329"/>
            <a:ext cx="5094968" cy="1446550"/>
          </a:xfrm>
          <a:prstGeom prst="rect">
            <a:avLst/>
          </a:prstGeom>
          <a:noFill/>
        </p:spPr>
        <p:txBody>
          <a:bodyPr wrap="square" rtlCol="0">
            <a:spAutoFit/>
          </a:bodyPr>
          <a:lstStyle/>
          <a:p>
            <a:pPr algn="ctr"/>
            <a:r>
              <a:rPr kumimoji="1" lang="ja-JP" altLang="en-US" sz="2400" b="1" dirty="0"/>
              <a:t>三重大学大学院／生物資源学研究科</a:t>
            </a:r>
            <a:endParaRPr kumimoji="1" lang="en-US" altLang="ja-JP" sz="2400" b="1" dirty="0"/>
          </a:p>
          <a:p>
            <a:pPr algn="ctr"/>
            <a:r>
              <a:rPr kumimoji="1" lang="ja-JP" altLang="en-US" sz="2400" b="1" dirty="0"/>
              <a:t>気象・気候ダイナミクス研究室</a:t>
            </a:r>
            <a:endParaRPr kumimoji="1" lang="en-US" altLang="ja-JP" sz="2400" b="1" dirty="0"/>
          </a:p>
          <a:p>
            <a:pPr algn="ctr"/>
            <a:r>
              <a:rPr kumimoji="1" lang="ja-JP" altLang="en-US" sz="2000" b="1" dirty="0"/>
              <a:t>＊</a:t>
            </a:r>
            <a:r>
              <a:rPr kumimoji="1" lang="en-US" altLang="ja-JP" sz="2000" b="1" dirty="0"/>
              <a:t>518M206      </a:t>
            </a:r>
            <a:r>
              <a:rPr kumimoji="1" lang="ja-JP" altLang="en-US" sz="2000" b="1" dirty="0"/>
              <a:t>杉原　直樹</a:t>
            </a:r>
            <a:endParaRPr kumimoji="1" lang="en-US" altLang="ja-JP" sz="2000" b="1" dirty="0"/>
          </a:p>
          <a:p>
            <a:pPr algn="ctr"/>
            <a:r>
              <a:rPr kumimoji="1" lang="ja-JP" altLang="en-US" sz="1600" b="1" dirty="0"/>
              <a:t>　　</a:t>
            </a:r>
            <a:r>
              <a:rPr kumimoji="1" lang="ja-JP" altLang="en-US" b="1" dirty="0"/>
              <a:t>指導教員　</a:t>
            </a:r>
            <a:r>
              <a:rPr kumimoji="1" lang="ja-JP" altLang="en-US" sz="2000" b="1" dirty="0"/>
              <a:t>立花　義裕</a:t>
            </a:r>
            <a:r>
              <a:rPr kumimoji="1" lang="ja-JP" altLang="en-US" b="1" dirty="0"/>
              <a:t>　教授</a:t>
            </a:r>
            <a:endParaRPr kumimoji="1" lang="ja-JP" altLang="en-US" sz="1200" dirty="0"/>
          </a:p>
        </p:txBody>
      </p:sp>
      <p:pic>
        <p:nvPicPr>
          <p:cNvPr id="7" name="図 6">
            <a:extLst>
              <a:ext uri="{FF2B5EF4-FFF2-40B4-BE49-F238E27FC236}">
                <a16:creationId xmlns:a16="http://schemas.microsoft.com/office/drawing/2014/main" id="{A6F1002D-5EF6-4632-9FB1-EFE77329E6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879357"/>
            <a:ext cx="997532" cy="997532"/>
          </a:xfrm>
          <a:prstGeom prst="rect">
            <a:avLst/>
          </a:prstGeom>
        </p:spPr>
      </p:pic>
      <p:sp>
        <p:nvSpPr>
          <p:cNvPr id="8" name="テキスト ボックス 7">
            <a:extLst>
              <a:ext uri="{FF2B5EF4-FFF2-40B4-BE49-F238E27FC236}">
                <a16:creationId xmlns:a16="http://schemas.microsoft.com/office/drawing/2014/main" id="{784D1F68-C085-4956-955E-ADADE41BB2EC}"/>
              </a:ext>
            </a:extLst>
          </p:cNvPr>
          <p:cNvSpPr txBox="1"/>
          <p:nvPr/>
        </p:nvSpPr>
        <p:spPr>
          <a:xfrm>
            <a:off x="1345151" y="6569068"/>
            <a:ext cx="3889191" cy="307777"/>
          </a:xfrm>
          <a:prstGeom prst="rect">
            <a:avLst/>
          </a:prstGeom>
          <a:noFill/>
        </p:spPr>
        <p:txBody>
          <a:bodyPr wrap="square" rtlCol="0">
            <a:spAutoFit/>
          </a:bodyPr>
          <a:lstStyle/>
          <a:p>
            <a:r>
              <a:rPr kumimoji="1" lang="ja-JP" altLang="en-US" sz="1400" dirty="0"/>
              <a:t>写真撮影　松岡優輝（三重大）</a:t>
            </a:r>
          </a:p>
        </p:txBody>
      </p:sp>
      <p:pic>
        <p:nvPicPr>
          <p:cNvPr id="9" name="Picture 2" descr="http://www.qm.mach.mie-u.ac.jp/image/logo/%E4%B8%89%E9%87%8D%E5%A4%A7%E3%82%B7%E3%83%B3%E3%83%9C%E3%83%AB.jpg">
            <a:extLst>
              <a:ext uri="{FF2B5EF4-FFF2-40B4-BE49-F238E27FC236}">
                <a16:creationId xmlns:a16="http://schemas.microsoft.com/office/drawing/2014/main" id="{28FB5093-858D-4F69-AA48-636287A127CC}"/>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7499" b="19514"/>
          <a:stretch/>
        </p:blipFill>
        <p:spPr bwMode="auto">
          <a:xfrm>
            <a:off x="7640152" y="6455086"/>
            <a:ext cx="1450948" cy="3436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03438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EFE1297F-19D9-4406-8F36-E45E44427112}"/>
              </a:ext>
            </a:extLst>
          </p:cNvPr>
          <p:cNvSpPr/>
          <p:nvPr/>
        </p:nvSpPr>
        <p:spPr>
          <a:xfrm>
            <a:off x="10740" y="17928"/>
            <a:ext cx="2520425" cy="369332"/>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kumimoji="1" lang="ja-JP" altLang="en-US" sz="2000" dirty="0">
                <a:ln>
                  <a:solidFill>
                    <a:schemeClr val="tx1"/>
                  </a:solidFill>
                </a:ln>
                <a:latin typeface="HGP創英角ｺﾞｼｯｸUB" panose="020B0900000000000000" pitchFamily="50" charset="-128"/>
                <a:ea typeface="HGP創英角ｺﾞｼｯｸUB" panose="020B0900000000000000" pitchFamily="50" charset="-128"/>
              </a:rPr>
              <a:t>はじめにまとめを</a:t>
            </a:r>
          </a:p>
        </p:txBody>
      </p:sp>
      <p:grpSp>
        <p:nvGrpSpPr>
          <p:cNvPr id="19" name="グループ化 18">
            <a:extLst>
              <a:ext uri="{FF2B5EF4-FFF2-40B4-BE49-F238E27FC236}">
                <a16:creationId xmlns:a16="http://schemas.microsoft.com/office/drawing/2014/main" id="{89D8BFED-1EC7-4E80-8B60-58AA185B58A7}"/>
              </a:ext>
            </a:extLst>
          </p:cNvPr>
          <p:cNvGrpSpPr/>
          <p:nvPr/>
        </p:nvGrpSpPr>
        <p:grpSpPr>
          <a:xfrm>
            <a:off x="1975825" y="1813686"/>
            <a:ext cx="5124767" cy="4374327"/>
            <a:chOff x="0" y="950387"/>
            <a:chExt cx="6409461" cy="5139385"/>
          </a:xfrm>
        </p:grpSpPr>
        <p:grpSp>
          <p:nvGrpSpPr>
            <p:cNvPr id="3" name="グループ化 2">
              <a:extLst>
                <a:ext uri="{FF2B5EF4-FFF2-40B4-BE49-F238E27FC236}">
                  <a16:creationId xmlns:a16="http://schemas.microsoft.com/office/drawing/2014/main" id="{4ED14AC1-570D-446A-8C4B-B73360A2E0E1}"/>
                </a:ext>
              </a:extLst>
            </p:cNvPr>
            <p:cNvGrpSpPr/>
            <p:nvPr/>
          </p:nvGrpSpPr>
          <p:grpSpPr>
            <a:xfrm>
              <a:off x="0" y="950387"/>
              <a:ext cx="6409461" cy="5139385"/>
              <a:chOff x="843516" y="896976"/>
              <a:chExt cx="6409461" cy="5139385"/>
            </a:xfrm>
          </p:grpSpPr>
          <p:grpSp>
            <p:nvGrpSpPr>
              <p:cNvPr id="4" name="グループ化 3">
                <a:extLst>
                  <a:ext uri="{FF2B5EF4-FFF2-40B4-BE49-F238E27FC236}">
                    <a16:creationId xmlns:a16="http://schemas.microsoft.com/office/drawing/2014/main" id="{4C1512BB-699A-4E5A-ACF5-65CB425B999D}"/>
                  </a:ext>
                </a:extLst>
              </p:cNvPr>
              <p:cNvGrpSpPr/>
              <p:nvPr/>
            </p:nvGrpSpPr>
            <p:grpSpPr>
              <a:xfrm>
                <a:off x="855940" y="896976"/>
                <a:ext cx="6397037" cy="5139385"/>
                <a:chOff x="445500" y="402240"/>
                <a:chExt cx="7063349" cy="5866598"/>
              </a:xfrm>
            </p:grpSpPr>
            <p:pic>
              <p:nvPicPr>
                <p:cNvPr id="6" name="図 5">
                  <a:extLst>
                    <a:ext uri="{FF2B5EF4-FFF2-40B4-BE49-F238E27FC236}">
                      <a16:creationId xmlns:a16="http://schemas.microsoft.com/office/drawing/2014/main" id="{7434D165-1A39-4F40-88E3-CF37533B5C94}"/>
                    </a:ext>
                  </a:extLst>
                </p:cNvPr>
                <p:cNvPicPr>
                  <a:picLocks noChangeAspect="1"/>
                </p:cNvPicPr>
                <p:nvPr/>
              </p:nvPicPr>
              <p:blipFill rotWithShape="1">
                <a:blip r:embed="rId2">
                  <a:extLst>
                    <a:ext uri="{28A0092B-C50C-407E-A947-70E740481C1C}">
                      <a14:useLocalDpi xmlns:a14="http://schemas.microsoft.com/office/drawing/2010/main" val="0"/>
                    </a:ext>
                  </a:extLst>
                </a:blip>
                <a:srcRect l="6619" t="1763" r="3970" b="4242"/>
                <a:stretch/>
              </p:blipFill>
              <p:spPr>
                <a:xfrm>
                  <a:off x="905639" y="538934"/>
                  <a:ext cx="6560689" cy="5729904"/>
                </a:xfrm>
                <a:prstGeom prst="rect">
                  <a:avLst/>
                </a:prstGeom>
                <a:ln>
                  <a:solidFill>
                    <a:schemeClr val="lt1"/>
                  </a:solidFill>
                </a:ln>
                <a:scene3d>
                  <a:camera prst="perspectiveRelaxedModerately" fov="6000000">
                    <a:rot lat="21000000" lon="0" rev="0"/>
                  </a:camera>
                  <a:lightRig rig="threePt" dir="t"/>
                </a:scene3d>
              </p:spPr>
            </p:pic>
            <p:cxnSp>
              <p:nvCxnSpPr>
                <p:cNvPr id="7" name="直線コネクタ 6">
                  <a:extLst>
                    <a:ext uri="{FF2B5EF4-FFF2-40B4-BE49-F238E27FC236}">
                      <a16:creationId xmlns:a16="http://schemas.microsoft.com/office/drawing/2014/main" id="{7960BC33-BF02-4A9F-903F-90F7AE5BE238}"/>
                    </a:ext>
                  </a:extLst>
                </p:cNvPr>
                <p:cNvCxnSpPr>
                  <a:cxnSpLocks/>
                </p:cNvCxnSpPr>
                <p:nvPr/>
              </p:nvCxnSpPr>
              <p:spPr>
                <a:xfrm>
                  <a:off x="445500" y="2738332"/>
                  <a:ext cx="6970765"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8" name="楕円 7">
                  <a:extLst>
                    <a:ext uri="{FF2B5EF4-FFF2-40B4-BE49-F238E27FC236}">
                      <a16:creationId xmlns:a16="http://schemas.microsoft.com/office/drawing/2014/main" id="{76C450E2-38D9-4500-B8D7-3B5C5249E898}"/>
                    </a:ext>
                  </a:extLst>
                </p:cNvPr>
                <p:cNvSpPr/>
                <p:nvPr/>
              </p:nvSpPr>
              <p:spPr>
                <a:xfrm>
                  <a:off x="837524" y="3649983"/>
                  <a:ext cx="6671325" cy="911511"/>
                </a:xfrm>
                <a:prstGeom prst="ellipse">
                  <a:avLst/>
                </a:prstGeom>
                <a:solidFill>
                  <a:srgbClr val="FF0000">
                    <a:alpha val="20000"/>
                  </a:srgbClr>
                </a:solidFill>
                <a:ln>
                  <a:noFill/>
                </a:ln>
                <a:scene3d>
                  <a:camera prst="perspectiveRelaxedModerately"/>
                  <a:lightRig rig="threePt" dir="t"/>
                </a:scene3d>
                <a:sp3d>
                  <a:bevelT w="228600" h="127000"/>
                  <a:bevelB h="501650"/>
                </a:sp3d>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kumimoji="1" lang="ja-JP" altLang="en-US" sz="3200" b="1" dirty="0">
                      <a:solidFill>
                        <a:schemeClr val="bg2">
                          <a:lumMod val="75000"/>
                        </a:schemeClr>
                      </a:solidFill>
                    </a:rPr>
                    <a:t>暖</a:t>
                  </a:r>
                  <a:r>
                    <a:rPr kumimoji="1" lang="en-US" altLang="ja-JP" sz="3200" b="1" dirty="0">
                      <a:solidFill>
                        <a:schemeClr val="bg2">
                          <a:lumMod val="75000"/>
                        </a:schemeClr>
                      </a:solidFill>
                    </a:rPr>
                    <a:t>SST</a:t>
                  </a:r>
                  <a:endParaRPr kumimoji="1" lang="ja-JP" altLang="en-US" sz="3200" b="1" dirty="0">
                    <a:solidFill>
                      <a:schemeClr val="bg2">
                        <a:lumMod val="75000"/>
                      </a:schemeClr>
                    </a:solidFill>
                  </a:endParaRPr>
                </a:p>
              </p:txBody>
            </p:sp>
            <p:sp>
              <p:nvSpPr>
                <p:cNvPr id="9" name="楕円 8">
                  <a:extLst>
                    <a:ext uri="{FF2B5EF4-FFF2-40B4-BE49-F238E27FC236}">
                      <a16:creationId xmlns:a16="http://schemas.microsoft.com/office/drawing/2014/main" id="{2FBD010E-F63F-4BED-9963-A5BA962542B9}"/>
                    </a:ext>
                  </a:extLst>
                </p:cNvPr>
                <p:cNvSpPr/>
                <p:nvPr/>
              </p:nvSpPr>
              <p:spPr>
                <a:xfrm>
                  <a:off x="2132164" y="5082165"/>
                  <a:ext cx="4252888" cy="942427"/>
                </a:xfrm>
                <a:prstGeom prst="ellipse">
                  <a:avLst/>
                </a:prstGeom>
                <a:solidFill>
                  <a:srgbClr val="002060">
                    <a:alpha val="20000"/>
                  </a:srgbClr>
                </a:solidFill>
                <a:ln>
                  <a:solidFill>
                    <a:schemeClr val="accent1">
                      <a:lumMod val="60000"/>
                      <a:lumOff val="40000"/>
                    </a:schemeClr>
                  </a:solidFill>
                </a:ln>
                <a:scene3d>
                  <a:camera prst="perspectiveRelaxedModerately"/>
                  <a:lightRig rig="threePt" dir="t"/>
                </a:scene3d>
                <a:sp3d>
                  <a:bevelT w="228600" h="127000"/>
                  <a:bevelB h="501650"/>
                </a:sp3d>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kumimoji="1" lang="en-US" altLang="ja-JP" sz="3200" b="1" dirty="0">
                      <a:solidFill>
                        <a:schemeClr val="bg2">
                          <a:lumMod val="75000"/>
                        </a:schemeClr>
                      </a:solidFill>
                    </a:rPr>
                    <a:t>AAO</a:t>
                  </a:r>
                  <a:r>
                    <a:rPr kumimoji="1" lang="ja-JP" altLang="en-US" sz="3200" b="1" dirty="0">
                      <a:solidFill>
                        <a:schemeClr val="bg2">
                          <a:lumMod val="75000"/>
                        </a:schemeClr>
                      </a:solidFill>
                    </a:rPr>
                    <a:t>正</a:t>
                  </a:r>
                </a:p>
              </p:txBody>
            </p:sp>
            <p:sp>
              <p:nvSpPr>
                <p:cNvPr id="10" name="環状矢印 10">
                  <a:extLst>
                    <a:ext uri="{FF2B5EF4-FFF2-40B4-BE49-F238E27FC236}">
                      <a16:creationId xmlns:a16="http://schemas.microsoft.com/office/drawing/2014/main" id="{51D1D9EE-DE0A-41E9-AC7C-A22629BDE63E}"/>
                    </a:ext>
                  </a:extLst>
                </p:cNvPr>
                <p:cNvSpPr/>
                <p:nvPr/>
              </p:nvSpPr>
              <p:spPr>
                <a:xfrm rot="18383902">
                  <a:off x="2140533" y="571185"/>
                  <a:ext cx="2873929" cy="5977157"/>
                </a:xfrm>
                <a:prstGeom prst="circularArrow">
                  <a:avLst>
                    <a:gd name="adj1" fmla="val 10442"/>
                    <a:gd name="adj2" fmla="val 2160065"/>
                    <a:gd name="adj3" fmla="val 20109894"/>
                    <a:gd name="adj4" fmla="val 10800000"/>
                    <a:gd name="adj5" fmla="val 10612"/>
                  </a:avLst>
                </a:prstGeom>
                <a:solidFill>
                  <a:schemeClr val="accent6">
                    <a:alpha val="20000"/>
                  </a:schemeClr>
                </a:solidFill>
                <a:ln>
                  <a:solidFill>
                    <a:schemeClr val="accent6">
                      <a:lumMod val="40000"/>
                      <a:lumOff val="60000"/>
                    </a:schemeClr>
                  </a:solidFill>
                </a:ln>
                <a:scene3d>
                  <a:camera prst="isometricRightUp">
                    <a:rot lat="1269501" lon="18202348" rev="19871593"/>
                  </a:camera>
                  <a:lightRig rig="twoPt" dir="t"/>
                </a:scene3d>
                <a:sp3d prstMaterial="powder">
                  <a:bevelT h="63500"/>
                  <a:bevelB h="254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tx1"/>
                    </a:solidFill>
                  </a:endParaRPr>
                </a:p>
              </p:txBody>
            </p:sp>
            <p:sp>
              <p:nvSpPr>
                <p:cNvPr id="11" name="環状矢印 10">
                  <a:extLst>
                    <a:ext uri="{FF2B5EF4-FFF2-40B4-BE49-F238E27FC236}">
                      <a16:creationId xmlns:a16="http://schemas.microsoft.com/office/drawing/2014/main" id="{581BED87-F4C2-42E7-B31D-1A60D2214CD9}"/>
                    </a:ext>
                  </a:extLst>
                </p:cNvPr>
                <p:cNvSpPr/>
                <p:nvPr/>
              </p:nvSpPr>
              <p:spPr>
                <a:xfrm rot="18383902">
                  <a:off x="2977815" y="196430"/>
                  <a:ext cx="2590386" cy="5977158"/>
                </a:xfrm>
                <a:prstGeom prst="circularArrow">
                  <a:avLst>
                    <a:gd name="adj1" fmla="val 10442"/>
                    <a:gd name="adj2" fmla="val 2160065"/>
                    <a:gd name="adj3" fmla="val 20109894"/>
                    <a:gd name="adj4" fmla="val 10800000"/>
                    <a:gd name="adj5" fmla="val 10612"/>
                  </a:avLst>
                </a:prstGeom>
                <a:solidFill>
                  <a:schemeClr val="accent6">
                    <a:alpha val="20000"/>
                  </a:schemeClr>
                </a:solidFill>
                <a:ln>
                  <a:solidFill>
                    <a:schemeClr val="accent6">
                      <a:lumMod val="40000"/>
                      <a:lumOff val="60000"/>
                    </a:schemeClr>
                  </a:solidFill>
                </a:ln>
                <a:scene3d>
                  <a:camera prst="isometricRightUp">
                    <a:rot lat="1269501" lon="18202348" rev="19871593"/>
                  </a:camera>
                  <a:lightRig rig="twoPt" dir="t"/>
                </a:scene3d>
                <a:sp3d prstMaterial="powder">
                  <a:bevelT h="63500"/>
                  <a:bevelB h="254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tx1"/>
                    </a:solidFill>
                  </a:endParaRPr>
                </a:p>
              </p:txBody>
            </p:sp>
            <p:sp>
              <p:nvSpPr>
                <p:cNvPr id="12" name="矢印: 右 11">
                  <a:extLst>
                    <a:ext uri="{FF2B5EF4-FFF2-40B4-BE49-F238E27FC236}">
                      <a16:creationId xmlns:a16="http://schemas.microsoft.com/office/drawing/2014/main" id="{6137FA1B-7AC3-42C4-9A2E-EAB9F18FE7A1}"/>
                    </a:ext>
                  </a:extLst>
                </p:cNvPr>
                <p:cNvSpPr/>
                <p:nvPr/>
              </p:nvSpPr>
              <p:spPr>
                <a:xfrm rot="19882990">
                  <a:off x="2720305" y="1664117"/>
                  <a:ext cx="1808862" cy="1150957"/>
                </a:xfrm>
                <a:prstGeom prst="rightArrow">
                  <a:avLst/>
                </a:prstGeom>
                <a:solidFill>
                  <a:srgbClr val="0070C0">
                    <a:alpha val="15000"/>
                  </a:srgbClr>
                </a:solidFill>
                <a:scene3d>
                  <a:camera prst="perspectiveRight"/>
                  <a:lightRig rig="threePt" dir="t"/>
                </a:scene3d>
                <a:sp3d extrusionH="38100">
                  <a:bevelT w="114300" h="133350" prst="artDeco"/>
                  <a:bevelB w="114300" prst="artDeco"/>
                </a:sp3d>
              </p:spPr>
              <p:style>
                <a:lnRef idx="3">
                  <a:schemeClr val="lt1"/>
                </a:lnRef>
                <a:fillRef idx="1">
                  <a:schemeClr val="accent6"/>
                </a:fillRef>
                <a:effectRef idx="1">
                  <a:schemeClr val="accent6"/>
                </a:effectRef>
                <a:fontRef idx="minor">
                  <a:schemeClr val="lt1"/>
                </a:fontRef>
              </p:style>
              <p:txBody>
                <a:bodyPr rtlCol="0" anchor="ctr"/>
                <a:lstStyle/>
                <a:p>
                  <a:pPr algn="ctr"/>
                  <a:endParaRPr kumimoji="1" lang="ja-JP" altLang="en-US" sz="3200" b="1" dirty="0"/>
                </a:p>
              </p:txBody>
            </p:sp>
            <p:sp>
              <p:nvSpPr>
                <p:cNvPr id="13" name="矢印: 下 12">
                  <a:extLst>
                    <a:ext uri="{FF2B5EF4-FFF2-40B4-BE49-F238E27FC236}">
                      <a16:creationId xmlns:a16="http://schemas.microsoft.com/office/drawing/2014/main" id="{BB6CEC5F-DB0C-4B81-902F-D13B267D6AA6}"/>
                    </a:ext>
                  </a:extLst>
                </p:cNvPr>
                <p:cNvSpPr/>
                <p:nvPr/>
              </p:nvSpPr>
              <p:spPr>
                <a:xfrm rot="10800000">
                  <a:off x="3631288" y="3043698"/>
                  <a:ext cx="627320" cy="781493"/>
                </a:xfrm>
                <a:prstGeom prst="downArrow">
                  <a:avLst/>
                </a:prstGeom>
                <a:solidFill>
                  <a:schemeClr val="accent4">
                    <a:alpha val="20000"/>
                  </a:schemeClr>
                </a:solidFill>
                <a:ln>
                  <a:solidFill>
                    <a:schemeClr val="accent6"/>
                  </a:solidFill>
                </a:ln>
                <a:scene3d>
                  <a:camera prst="orthographicFront">
                    <a:rot lat="0" lon="0" rev="0"/>
                  </a:camera>
                  <a:lightRig rig="threePt" dir="t"/>
                </a:scene3d>
                <a:sp3d prstMaterial="dkEdge">
                  <a:bevelT w="63500" h="146050" prst="artDeco"/>
                  <a:bevelB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4" name="楕円 13">
                  <a:extLst>
                    <a:ext uri="{FF2B5EF4-FFF2-40B4-BE49-F238E27FC236}">
                      <a16:creationId xmlns:a16="http://schemas.microsoft.com/office/drawing/2014/main" id="{F51202B4-58FB-4F78-9B68-58C015F30A73}"/>
                    </a:ext>
                  </a:extLst>
                </p:cNvPr>
                <p:cNvSpPr/>
                <p:nvPr/>
              </p:nvSpPr>
              <p:spPr>
                <a:xfrm>
                  <a:off x="3381551" y="402240"/>
                  <a:ext cx="3962152" cy="1175210"/>
                </a:xfrm>
                <a:prstGeom prst="ellipse">
                  <a:avLst/>
                </a:prstGeom>
                <a:solidFill>
                  <a:schemeClr val="accent4">
                    <a:alpha val="80000"/>
                  </a:schemeClr>
                </a:solidFill>
                <a:ln>
                  <a:solidFill>
                    <a:schemeClr val="accent4">
                      <a:lumMod val="20000"/>
                      <a:lumOff val="80000"/>
                    </a:schemeClr>
                  </a:solidFill>
                </a:ln>
                <a:scene3d>
                  <a:camera prst="perspectiveRelaxedModerately"/>
                  <a:lightRig rig="threePt" dir="t"/>
                </a:scene3d>
                <a:sp3d>
                  <a:bevelT w="228600" h="127000"/>
                  <a:bevelB h="501650"/>
                </a:sp3d>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kumimoji="1" lang="ja-JP" altLang="en-US" sz="2000" b="1" dirty="0">
                      <a:solidFill>
                        <a:schemeClr val="tx1"/>
                      </a:solidFill>
                    </a:rPr>
                    <a:t>チベット高気圧</a:t>
                  </a:r>
                </a:p>
              </p:txBody>
            </p:sp>
            <p:pic>
              <p:nvPicPr>
                <p:cNvPr id="15" name="グラフィックス 14" descr="雨">
                  <a:extLst>
                    <a:ext uri="{FF2B5EF4-FFF2-40B4-BE49-F238E27FC236}">
                      <a16:creationId xmlns:a16="http://schemas.microsoft.com/office/drawing/2014/main" id="{116DE66B-DC66-4870-AD01-C9ECE93F4B8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701251" y="1157527"/>
                  <a:ext cx="1919011" cy="1401651"/>
                </a:xfrm>
                <a:prstGeom prst="rect">
                  <a:avLst/>
                </a:prstGeom>
              </p:spPr>
            </p:pic>
            <p:pic>
              <p:nvPicPr>
                <p:cNvPr id="16" name="グラフィックス 15" descr="戻る (RTL)">
                  <a:extLst>
                    <a:ext uri="{FF2B5EF4-FFF2-40B4-BE49-F238E27FC236}">
                      <a16:creationId xmlns:a16="http://schemas.microsoft.com/office/drawing/2014/main" id="{AAE8BCF2-818D-4869-BC24-E84DE0A7418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14711961">
                  <a:off x="3715987" y="908762"/>
                  <a:ext cx="914400" cy="914400"/>
                </a:xfrm>
                <a:prstGeom prst="rect">
                  <a:avLst/>
                </a:prstGeom>
              </p:spPr>
            </p:pic>
            <p:sp>
              <p:nvSpPr>
                <p:cNvPr id="17" name="矢印: 下 16">
                  <a:extLst>
                    <a:ext uri="{FF2B5EF4-FFF2-40B4-BE49-F238E27FC236}">
                      <a16:creationId xmlns:a16="http://schemas.microsoft.com/office/drawing/2014/main" id="{D7F02AAF-260A-4267-8DEB-163D11E83F80}"/>
                    </a:ext>
                  </a:extLst>
                </p:cNvPr>
                <p:cNvSpPr/>
                <p:nvPr/>
              </p:nvSpPr>
              <p:spPr>
                <a:xfrm rot="10800000">
                  <a:off x="2678171" y="3218906"/>
                  <a:ext cx="627320" cy="781494"/>
                </a:xfrm>
                <a:prstGeom prst="downArrow">
                  <a:avLst/>
                </a:prstGeom>
                <a:solidFill>
                  <a:schemeClr val="accent4">
                    <a:alpha val="20000"/>
                  </a:schemeClr>
                </a:solidFill>
                <a:ln>
                  <a:solidFill>
                    <a:schemeClr val="accent6"/>
                  </a:solidFill>
                </a:ln>
                <a:scene3d>
                  <a:camera prst="orthographicFront">
                    <a:rot lat="0" lon="0" rev="0"/>
                  </a:camera>
                  <a:lightRig rig="threePt" dir="t"/>
                </a:scene3d>
                <a:sp3d prstMaterial="dkEdge">
                  <a:bevelT w="63500" h="146050" prst="artDeco"/>
                  <a:bevelB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5" name="テキスト ボックス 4">
                <a:extLst>
                  <a:ext uri="{FF2B5EF4-FFF2-40B4-BE49-F238E27FC236}">
                    <a16:creationId xmlns:a16="http://schemas.microsoft.com/office/drawing/2014/main" id="{6F03BC1A-2815-4DB0-8D06-666061CAD3E0}"/>
                  </a:ext>
                </a:extLst>
              </p:cNvPr>
              <p:cNvSpPr txBox="1"/>
              <p:nvPr/>
            </p:nvSpPr>
            <p:spPr>
              <a:xfrm>
                <a:off x="843516" y="2939168"/>
                <a:ext cx="1033978" cy="369332"/>
              </a:xfrm>
              <a:prstGeom prst="rect">
                <a:avLst/>
              </a:prstGeom>
              <a:noFill/>
            </p:spPr>
            <p:txBody>
              <a:bodyPr wrap="square" rtlCol="0">
                <a:spAutoFit/>
              </a:bodyPr>
              <a:lstStyle/>
              <a:p>
                <a:r>
                  <a:rPr kumimoji="1" lang="ja-JP" altLang="en-US" b="1" dirty="0">
                    <a:solidFill>
                      <a:srgbClr val="FF0000"/>
                    </a:solidFill>
                  </a:rPr>
                  <a:t>赤道</a:t>
                </a:r>
              </a:p>
            </p:txBody>
          </p:sp>
        </p:grpSp>
        <p:sp>
          <p:nvSpPr>
            <p:cNvPr id="18" name="正方形/長方形 17">
              <a:extLst>
                <a:ext uri="{FF2B5EF4-FFF2-40B4-BE49-F238E27FC236}">
                  <a16:creationId xmlns:a16="http://schemas.microsoft.com/office/drawing/2014/main" id="{61AEB07C-2E59-44F4-86C7-52A271DEA342}"/>
                </a:ext>
              </a:extLst>
            </p:cNvPr>
            <p:cNvSpPr/>
            <p:nvPr/>
          </p:nvSpPr>
          <p:spPr>
            <a:xfrm rot="19866406">
              <a:off x="2241846" y="2486702"/>
              <a:ext cx="1172512" cy="304972"/>
            </a:xfrm>
            <a:prstGeom prst="rect">
              <a:avLst/>
            </a:prstGeom>
            <a:solidFill>
              <a:schemeClr val="accent5">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300"/>
                </a:lnSpc>
              </a:pPr>
              <a:r>
                <a:rPr kumimoji="1" lang="ja-JP" altLang="en-US" sz="1400" b="1" dirty="0"/>
                <a:t>ソマリジェット</a:t>
              </a:r>
            </a:p>
          </p:txBody>
        </p:sp>
      </p:grpSp>
      <p:sp>
        <p:nvSpPr>
          <p:cNvPr id="20" name="正方形/長方形 19">
            <a:extLst>
              <a:ext uri="{FF2B5EF4-FFF2-40B4-BE49-F238E27FC236}">
                <a16:creationId xmlns:a16="http://schemas.microsoft.com/office/drawing/2014/main" id="{22E14786-8EEA-4C6D-AE03-90B367B57290}"/>
              </a:ext>
            </a:extLst>
          </p:cNvPr>
          <p:cNvSpPr/>
          <p:nvPr/>
        </p:nvSpPr>
        <p:spPr>
          <a:xfrm>
            <a:off x="41078" y="6005614"/>
            <a:ext cx="3896132" cy="75734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b="1" dirty="0"/>
              <a:t>①</a:t>
            </a:r>
            <a:r>
              <a:rPr kumimoji="1" lang="en-US" altLang="ja-JP" dirty="0">
                <a:solidFill>
                  <a:srgbClr val="0070C0"/>
                </a:solidFill>
              </a:rPr>
              <a:t>12,1,2</a:t>
            </a:r>
            <a:r>
              <a:rPr kumimoji="1" lang="ja-JP" altLang="en-US" dirty="0">
                <a:solidFill>
                  <a:srgbClr val="0070C0"/>
                </a:solidFill>
              </a:rPr>
              <a:t>月</a:t>
            </a:r>
            <a:r>
              <a:rPr kumimoji="1" lang="ja-JP" altLang="en-US" dirty="0"/>
              <a:t>の</a:t>
            </a:r>
            <a:r>
              <a:rPr kumimoji="1" lang="en-US" altLang="ja-JP" dirty="0"/>
              <a:t>AAO</a:t>
            </a:r>
            <a:r>
              <a:rPr kumimoji="1" lang="ja-JP" altLang="en-US" dirty="0"/>
              <a:t>が正の時に南半球中緯度で</a:t>
            </a:r>
            <a:r>
              <a:rPr kumimoji="1" lang="ja-JP" altLang="en-US" b="1" dirty="0"/>
              <a:t>海面水温</a:t>
            </a:r>
            <a:r>
              <a:rPr kumimoji="1" lang="en-US" altLang="ja-JP" b="1" dirty="0"/>
              <a:t>(SST)</a:t>
            </a:r>
            <a:r>
              <a:rPr kumimoji="1" lang="ja-JP" altLang="en-US" dirty="0"/>
              <a:t>が暖まる</a:t>
            </a:r>
            <a:endParaRPr kumimoji="1" lang="en-US" altLang="ja-JP" dirty="0"/>
          </a:p>
        </p:txBody>
      </p:sp>
      <p:sp>
        <p:nvSpPr>
          <p:cNvPr id="22" name="矢印: 下 21">
            <a:extLst>
              <a:ext uri="{FF2B5EF4-FFF2-40B4-BE49-F238E27FC236}">
                <a16:creationId xmlns:a16="http://schemas.microsoft.com/office/drawing/2014/main" id="{5D498866-0009-4970-9312-B217D58F693F}"/>
              </a:ext>
            </a:extLst>
          </p:cNvPr>
          <p:cNvSpPr/>
          <p:nvPr/>
        </p:nvSpPr>
        <p:spPr>
          <a:xfrm rot="10800000">
            <a:off x="4946016" y="3842184"/>
            <a:ext cx="454266" cy="582707"/>
          </a:xfrm>
          <a:prstGeom prst="downArrow">
            <a:avLst/>
          </a:prstGeom>
          <a:solidFill>
            <a:schemeClr val="accent4">
              <a:alpha val="20000"/>
            </a:schemeClr>
          </a:solidFill>
          <a:ln>
            <a:solidFill>
              <a:schemeClr val="accent6"/>
            </a:solidFill>
          </a:ln>
          <a:scene3d>
            <a:camera prst="orthographicFront">
              <a:rot lat="0" lon="0" rev="0"/>
            </a:camera>
            <a:lightRig rig="threePt" dir="t"/>
          </a:scene3d>
          <a:sp3d prstMaterial="dkEdge">
            <a:bevelT w="63500" h="146050" prst="artDeco"/>
            <a:bevelB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7" name="四角形: 角を丸くする 36">
            <a:extLst>
              <a:ext uri="{FF2B5EF4-FFF2-40B4-BE49-F238E27FC236}">
                <a16:creationId xmlns:a16="http://schemas.microsoft.com/office/drawing/2014/main" id="{DC1746C8-268C-4B92-BD18-89C4EC5E3CB1}"/>
              </a:ext>
            </a:extLst>
          </p:cNvPr>
          <p:cNvSpPr/>
          <p:nvPr/>
        </p:nvSpPr>
        <p:spPr>
          <a:xfrm>
            <a:off x="8433640" y="19336"/>
            <a:ext cx="695019" cy="274556"/>
          </a:xfrm>
          <a:prstGeom prst="roundRect">
            <a:avLst/>
          </a:prstGeom>
          <a:ln w="38100"/>
        </p:spPr>
        <p:style>
          <a:lnRef idx="2">
            <a:schemeClr val="accent5"/>
          </a:lnRef>
          <a:fillRef idx="1">
            <a:schemeClr val="lt1"/>
          </a:fillRef>
          <a:effectRef idx="0">
            <a:schemeClr val="accent5"/>
          </a:effectRef>
          <a:fontRef idx="minor">
            <a:schemeClr val="dk1"/>
          </a:fontRef>
        </p:style>
        <p:txBody>
          <a:bodyPr rtlCol="0" anchor="ctr"/>
          <a:lstStyle/>
          <a:p>
            <a:pPr algn="ctr"/>
            <a:r>
              <a:rPr kumimoji="1" lang="en-US" altLang="ja-JP" b="1" dirty="0"/>
              <a:t>4/13</a:t>
            </a:r>
            <a:endParaRPr kumimoji="1" lang="ja-JP" altLang="en-US" b="1" dirty="0"/>
          </a:p>
        </p:txBody>
      </p:sp>
      <p:sp>
        <p:nvSpPr>
          <p:cNvPr id="27" name="正方形/長方形 26">
            <a:extLst>
              <a:ext uri="{FF2B5EF4-FFF2-40B4-BE49-F238E27FC236}">
                <a16:creationId xmlns:a16="http://schemas.microsoft.com/office/drawing/2014/main" id="{379C9718-8390-4D9C-8F97-C153D4E09E73}"/>
              </a:ext>
            </a:extLst>
          </p:cNvPr>
          <p:cNvSpPr/>
          <p:nvPr/>
        </p:nvSpPr>
        <p:spPr>
          <a:xfrm>
            <a:off x="31740" y="5193470"/>
            <a:ext cx="1986506" cy="66778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b="1" dirty="0"/>
              <a:t>②</a:t>
            </a:r>
            <a:r>
              <a:rPr kumimoji="1" lang="ja-JP" altLang="en-US" b="1" dirty="0"/>
              <a:t>高温</a:t>
            </a:r>
            <a:r>
              <a:rPr kumimoji="1" lang="en-US" altLang="ja-JP" b="1" dirty="0"/>
              <a:t>SST</a:t>
            </a:r>
            <a:r>
              <a:rPr kumimoji="1" lang="ja-JP" altLang="en-US" dirty="0"/>
              <a:t>は</a:t>
            </a:r>
            <a:r>
              <a:rPr kumimoji="1" lang="en-US" altLang="ja-JP" dirty="0">
                <a:solidFill>
                  <a:schemeClr val="accent2"/>
                </a:solidFill>
              </a:rPr>
              <a:t>5,6</a:t>
            </a:r>
            <a:r>
              <a:rPr kumimoji="1" lang="ja-JP" altLang="en-US" dirty="0">
                <a:solidFill>
                  <a:schemeClr val="accent2"/>
                </a:solidFill>
              </a:rPr>
              <a:t>月</a:t>
            </a:r>
            <a:r>
              <a:rPr kumimoji="1" lang="ja-JP" altLang="en-US" dirty="0"/>
              <a:t>まで持続する</a:t>
            </a:r>
            <a:endParaRPr kumimoji="1" lang="ja-JP" altLang="en-US" dirty="0">
              <a:solidFill>
                <a:schemeClr val="tx1"/>
              </a:solidFill>
            </a:endParaRPr>
          </a:p>
        </p:txBody>
      </p:sp>
      <p:sp>
        <p:nvSpPr>
          <p:cNvPr id="28" name="正方形/長方形 27">
            <a:extLst>
              <a:ext uri="{FF2B5EF4-FFF2-40B4-BE49-F238E27FC236}">
                <a16:creationId xmlns:a16="http://schemas.microsoft.com/office/drawing/2014/main" id="{344FE6BC-C1A6-48C2-B679-C59A727A8BE6}"/>
              </a:ext>
            </a:extLst>
          </p:cNvPr>
          <p:cNvSpPr/>
          <p:nvPr/>
        </p:nvSpPr>
        <p:spPr>
          <a:xfrm>
            <a:off x="51135" y="4074596"/>
            <a:ext cx="1986506" cy="814763"/>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b="1" dirty="0">
                <a:solidFill>
                  <a:schemeClr val="tx1"/>
                </a:solidFill>
              </a:rPr>
              <a:t>③</a:t>
            </a:r>
            <a:r>
              <a:rPr kumimoji="1" lang="en-US" altLang="ja-JP" dirty="0">
                <a:solidFill>
                  <a:schemeClr val="accent2"/>
                </a:solidFill>
              </a:rPr>
              <a:t>5,6</a:t>
            </a:r>
            <a:r>
              <a:rPr kumimoji="1" lang="ja-JP" altLang="en-US" dirty="0">
                <a:solidFill>
                  <a:schemeClr val="accent2"/>
                </a:solidFill>
              </a:rPr>
              <a:t>月</a:t>
            </a:r>
            <a:r>
              <a:rPr kumimoji="1" lang="ja-JP" altLang="en-US" dirty="0">
                <a:solidFill>
                  <a:schemeClr val="tx1"/>
                </a:solidFill>
              </a:rPr>
              <a:t>に顕著に海から大気に</a:t>
            </a:r>
            <a:r>
              <a:rPr kumimoji="1" lang="ja-JP" altLang="en-US" b="1" dirty="0">
                <a:solidFill>
                  <a:schemeClr val="tx1"/>
                </a:solidFill>
              </a:rPr>
              <a:t>熱が輸送</a:t>
            </a:r>
            <a:r>
              <a:rPr kumimoji="1" lang="ja-JP" altLang="en-US" dirty="0">
                <a:solidFill>
                  <a:schemeClr val="tx1"/>
                </a:solidFill>
              </a:rPr>
              <a:t>される</a:t>
            </a:r>
          </a:p>
        </p:txBody>
      </p:sp>
      <p:sp>
        <p:nvSpPr>
          <p:cNvPr id="33" name="正方形/長方形 32">
            <a:extLst>
              <a:ext uri="{FF2B5EF4-FFF2-40B4-BE49-F238E27FC236}">
                <a16:creationId xmlns:a16="http://schemas.microsoft.com/office/drawing/2014/main" id="{13AEBB86-538C-4CCC-9E77-AC14FA32AF61}"/>
              </a:ext>
            </a:extLst>
          </p:cNvPr>
          <p:cNvSpPr/>
          <p:nvPr/>
        </p:nvSpPr>
        <p:spPr>
          <a:xfrm>
            <a:off x="7060132" y="1537619"/>
            <a:ext cx="2103172" cy="1508073"/>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b="1" dirty="0">
                <a:solidFill>
                  <a:schemeClr val="tx1"/>
                </a:solidFill>
              </a:rPr>
              <a:t>⑤</a:t>
            </a:r>
            <a:r>
              <a:rPr kumimoji="1" lang="ja-JP" altLang="en-US" dirty="0">
                <a:solidFill>
                  <a:schemeClr val="tx1"/>
                </a:solidFill>
              </a:rPr>
              <a:t>ソマリジェットの強化による水蒸気の流入によりインド周辺の</a:t>
            </a:r>
            <a:r>
              <a:rPr kumimoji="1" lang="ja-JP" altLang="en-US" b="1" dirty="0">
                <a:solidFill>
                  <a:schemeClr val="tx1"/>
                </a:solidFill>
              </a:rPr>
              <a:t>対流活動が活発化</a:t>
            </a:r>
          </a:p>
        </p:txBody>
      </p:sp>
      <p:sp>
        <p:nvSpPr>
          <p:cNvPr id="32" name="正方形/長方形 31">
            <a:extLst>
              <a:ext uri="{FF2B5EF4-FFF2-40B4-BE49-F238E27FC236}">
                <a16:creationId xmlns:a16="http://schemas.microsoft.com/office/drawing/2014/main" id="{8323A233-9CCF-403E-B552-C8E366005335}"/>
              </a:ext>
            </a:extLst>
          </p:cNvPr>
          <p:cNvSpPr/>
          <p:nvPr/>
        </p:nvSpPr>
        <p:spPr>
          <a:xfrm>
            <a:off x="7025103" y="3705855"/>
            <a:ext cx="2103172" cy="1508073"/>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b="1" dirty="0">
                <a:solidFill>
                  <a:schemeClr val="tx1"/>
                </a:solidFill>
              </a:rPr>
              <a:t>⑥</a:t>
            </a:r>
            <a:r>
              <a:rPr kumimoji="1" lang="ja-JP" altLang="en-US" dirty="0">
                <a:solidFill>
                  <a:schemeClr val="tx1"/>
                </a:solidFill>
              </a:rPr>
              <a:t>対流による潜熱加熱により</a:t>
            </a:r>
            <a:r>
              <a:rPr kumimoji="1" lang="en-US" altLang="ja-JP" dirty="0">
                <a:solidFill>
                  <a:schemeClr val="accent2"/>
                </a:solidFill>
              </a:rPr>
              <a:t>5,6</a:t>
            </a:r>
            <a:r>
              <a:rPr kumimoji="1" lang="ja-JP" altLang="en-US" dirty="0">
                <a:solidFill>
                  <a:schemeClr val="accent2"/>
                </a:solidFill>
              </a:rPr>
              <a:t>月</a:t>
            </a:r>
            <a:r>
              <a:rPr kumimoji="1" lang="ja-JP" altLang="en-US" dirty="0">
                <a:solidFill>
                  <a:schemeClr val="tx1"/>
                </a:solidFill>
              </a:rPr>
              <a:t>の</a:t>
            </a:r>
            <a:r>
              <a:rPr kumimoji="1" lang="ja-JP" altLang="en-US" b="1" dirty="0">
                <a:solidFill>
                  <a:schemeClr val="tx1"/>
                </a:solidFill>
              </a:rPr>
              <a:t>チベット高気圧が強化</a:t>
            </a:r>
            <a:r>
              <a:rPr kumimoji="1" lang="ja-JP" altLang="en-US" dirty="0">
                <a:solidFill>
                  <a:schemeClr val="tx1"/>
                </a:solidFill>
              </a:rPr>
              <a:t>される</a:t>
            </a:r>
          </a:p>
        </p:txBody>
      </p:sp>
      <p:sp>
        <p:nvSpPr>
          <p:cNvPr id="39" name="左矢印 27">
            <a:extLst>
              <a:ext uri="{FF2B5EF4-FFF2-40B4-BE49-F238E27FC236}">
                <a16:creationId xmlns:a16="http://schemas.microsoft.com/office/drawing/2014/main" id="{2A4C78AD-43F2-49DA-A5BD-ABE31232C0F7}"/>
              </a:ext>
            </a:extLst>
          </p:cNvPr>
          <p:cNvSpPr/>
          <p:nvPr/>
        </p:nvSpPr>
        <p:spPr>
          <a:xfrm rot="10800000">
            <a:off x="2150067" y="1409379"/>
            <a:ext cx="4802169" cy="616320"/>
          </a:xfrm>
          <a:prstGeom prst="leftArrow">
            <a:avLst/>
          </a:prstGeom>
          <a:solidFill>
            <a:srgbClr val="5B9BD5">
              <a:alpha val="25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cxnSp>
        <p:nvCxnSpPr>
          <p:cNvPr id="40" name="直線矢印コネクタ 39">
            <a:extLst>
              <a:ext uri="{FF2B5EF4-FFF2-40B4-BE49-F238E27FC236}">
                <a16:creationId xmlns:a16="http://schemas.microsoft.com/office/drawing/2014/main" id="{D9F8355C-F643-4810-9549-33E78798D5EF}"/>
              </a:ext>
            </a:extLst>
          </p:cNvPr>
          <p:cNvCxnSpPr>
            <a:cxnSpLocks/>
          </p:cNvCxnSpPr>
          <p:nvPr/>
        </p:nvCxnSpPr>
        <p:spPr>
          <a:xfrm flipH="1" flipV="1">
            <a:off x="6571417" y="2689961"/>
            <a:ext cx="735259" cy="995221"/>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1" name="左矢印 27">
            <a:extLst>
              <a:ext uri="{FF2B5EF4-FFF2-40B4-BE49-F238E27FC236}">
                <a16:creationId xmlns:a16="http://schemas.microsoft.com/office/drawing/2014/main" id="{04D11C8A-93BD-4E03-BC0C-FBD08F2E72BB}"/>
              </a:ext>
            </a:extLst>
          </p:cNvPr>
          <p:cNvSpPr/>
          <p:nvPr/>
        </p:nvSpPr>
        <p:spPr>
          <a:xfrm rot="16200000">
            <a:off x="6592929" y="3248245"/>
            <a:ext cx="3249094" cy="1212101"/>
          </a:xfrm>
          <a:prstGeom prst="leftArrow">
            <a:avLst/>
          </a:prstGeom>
          <a:solidFill>
            <a:srgbClr val="5B9BD5">
              <a:alpha val="25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4" name="正方形/長方形 33">
            <a:extLst>
              <a:ext uri="{FF2B5EF4-FFF2-40B4-BE49-F238E27FC236}">
                <a16:creationId xmlns:a16="http://schemas.microsoft.com/office/drawing/2014/main" id="{F9373AFB-D1D6-B543-B5D9-37DDF8320691}"/>
              </a:ext>
            </a:extLst>
          </p:cNvPr>
          <p:cNvSpPr/>
          <p:nvPr/>
        </p:nvSpPr>
        <p:spPr>
          <a:xfrm>
            <a:off x="51135" y="3931920"/>
            <a:ext cx="1986506" cy="957439"/>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b="1" dirty="0">
                <a:solidFill>
                  <a:schemeClr val="tx1"/>
                </a:solidFill>
              </a:rPr>
              <a:t>③</a:t>
            </a:r>
            <a:r>
              <a:rPr kumimoji="1" lang="en-US" altLang="ja-JP" dirty="0">
                <a:solidFill>
                  <a:schemeClr val="accent2"/>
                </a:solidFill>
              </a:rPr>
              <a:t>5,6</a:t>
            </a:r>
            <a:r>
              <a:rPr kumimoji="1" lang="ja-JP" altLang="en-US" dirty="0">
                <a:solidFill>
                  <a:schemeClr val="accent2"/>
                </a:solidFill>
              </a:rPr>
              <a:t>月</a:t>
            </a:r>
            <a:r>
              <a:rPr kumimoji="1" lang="ja-JP" altLang="en-US" dirty="0">
                <a:solidFill>
                  <a:schemeClr val="tx1"/>
                </a:solidFill>
              </a:rPr>
              <a:t>に</a:t>
            </a:r>
            <a:r>
              <a:rPr kumimoji="1" lang="ja-JP" altLang="en-US">
                <a:solidFill>
                  <a:schemeClr val="tx1"/>
                </a:solidFill>
              </a:rPr>
              <a:t>顕著に高温</a:t>
            </a:r>
            <a:r>
              <a:rPr kumimoji="1" lang="en-US" altLang="ja-JP" dirty="0">
                <a:solidFill>
                  <a:schemeClr val="tx1"/>
                </a:solidFill>
              </a:rPr>
              <a:t>SST</a:t>
            </a:r>
            <a:r>
              <a:rPr kumimoji="1" lang="ja-JP" altLang="en-US">
                <a:solidFill>
                  <a:schemeClr val="tx1"/>
                </a:solidFill>
              </a:rPr>
              <a:t>から</a:t>
            </a:r>
            <a:r>
              <a:rPr kumimoji="1" lang="ja-JP" altLang="en-US" b="1">
                <a:solidFill>
                  <a:schemeClr val="tx1"/>
                </a:solidFill>
              </a:rPr>
              <a:t>熱フラックス</a:t>
            </a:r>
            <a:r>
              <a:rPr kumimoji="1" lang="ja-JP" altLang="en-US">
                <a:solidFill>
                  <a:schemeClr val="tx1"/>
                </a:solidFill>
              </a:rPr>
              <a:t>がでる</a:t>
            </a:r>
            <a:endParaRPr kumimoji="1" lang="ja-JP" altLang="en-US" dirty="0">
              <a:solidFill>
                <a:schemeClr val="tx1"/>
              </a:solidFill>
            </a:endParaRPr>
          </a:p>
        </p:txBody>
      </p:sp>
      <p:sp>
        <p:nvSpPr>
          <p:cNvPr id="42" name="正方形/長方形 41">
            <a:extLst>
              <a:ext uri="{FF2B5EF4-FFF2-40B4-BE49-F238E27FC236}">
                <a16:creationId xmlns:a16="http://schemas.microsoft.com/office/drawing/2014/main" id="{FC0002C9-FC2F-47B5-AB24-07D1F3E9E342}"/>
              </a:ext>
            </a:extLst>
          </p:cNvPr>
          <p:cNvSpPr/>
          <p:nvPr/>
        </p:nvSpPr>
        <p:spPr>
          <a:xfrm>
            <a:off x="0" y="2000998"/>
            <a:ext cx="2103172" cy="1450369"/>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b="1" dirty="0">
                <a:solidFill>
                  <a:schemeClr val="tx1"/>
                </a:solidFill>
              </a:rPr>
              <a:t>④</a:t>
            </a:r>
            <a:r>
              <a:rPr kumimoji="1" lang="ja-JP" altLang="en-US" dirty="0">
                <a:solidFill>
                  <a:schemeClr val="tx1"/>
                </a:solidFill>
              </a:rPr>
              <a:t>高温</a:t>
            </a:r>
            <a:r>
              <a:rPr kumimoji="1" lang="en-US" altLang="ja-JP" dirty="0">
                <a:solidFill>
                  <a:schemeClr val="tx1"/>
                </a:solidFill>
              </a:rPr>
              <a:t>SST</a:t>
            </a:r>
            <a:r>
              <a:rPr kumimoji="1" lang="ja-JP" altLang="en-US" dirty="0">
                <a:solidFill>
                  <a:schemeClr val="tx1"/>
                </a:solidFill>
              </a:rPr>
              <a:t>は対流を活発化させ南北循環が変化し、</a:t>
            </a:r>
            <a:r>
              <a:rPr kumimoji="1" lang="en-US" altLang="ja-JP" dirty="0">
                <a:solidFill>
                  <a:schemeClr val="accent2"/>
                </a:solidFill>
              </a:rPr>
              <a:t>5,6</a:t>
            </a:r>
            <a:r>
              <a:rPr kumimoji="1" lang="ja-JP" altLang="en-US" dirty="0">
                <a:solidFill>
                  <a:schemeClr val="accent2"/>
                </a:solidFill>
              </a:rPr>
              <a:t>月</a:t>
            </a:r>
            <a:r>
              <a:rPr kumimoji="1" lang="ja-JP" altLang="en-US" dirty="0">
                <a:solidFill>
                  <a:schemeClr val="tx1"/>
                </a:solidFill>
              </a:rPr>
              <a:t>の</a:t>
            </a:r>
            <a:r>
              <a:rPr kumimoji="1" lang="ja-JP" altLang="en-US" b="1" dirty="0">
                <a:solidFill>
                  <a:schemeClr val="tx1"/>
                </a:solidFill>
              </a:rPr>
              <a:t>ソマリジェットを強化</a:t>
            </a:r>
            <a:r>
              <a:rPr kumimoji="1" lang="ja-JP" altLang="en-US" dirty="0">
                <a:solidFill>
                  <a:schemeClr val="tx1"/>
                </a:solidFill>
              </a:rPr>
              <a:t>する</a:t>
            </a:r>
          </a:p>
        </p:txBody>
      </p:sp>
      <p:sp>
        <p:nvSpPr>
          <p:cNvPr id="25" name="左矢印 27">
            <a:extLst>
              <a:ext uri="{FF2B5EF4-FFF2-40B4-BE49-F238E27FC236}">
                <a16:creationId xmlns:a16="http://schemas.microsoft.com/office/drawing/2014/main" id="{A0439A39-7EB2-4C64-94C1-3B441D3D07CA}"/>
              </a:ext>
            </a:extLst>
          </p:cNvPr>
          <p:cNvSpPr/>
          <p:nvPr/>
        </p:nvSpPr>
        <p:spPr>
          <a:xfrm rot="5400000">
            <a:off x="-1781430" y="3518799"/>
            <a:ext cx="5488463" cy="1212101"/>
          </a:xfrm>
          <a:prstGeom prst="leftArrow">
            <a:avLst/>
          </a:prstGeom>
          <a:solidFill>
            <a:srgbClr val="5B9BD5">
              <a:alpha val="25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grpSp>
        <p:nvGrpSpPr>
          <p:cNvPr id="43" name="グループ化 42">
            <a:extLst>
              <a:ext uri="{FF2B5EF4-FFF2-40B4-BE49-F238E27FC236}">
                <a16:creationId xmlns:a16="http://schemas.microsoft.com/office/drawing/2014/main" id="{DEA7ECC2-E238-4055-AC98-112C53245DF1}"/>
              </a:ext>
            </a:extLst>
          </p:cNvPr>
          <p:cNvGrpSpPr/>
          <p:nvPr/>
        </p:nvGrpSpPr>
        <p:grpSpPr>
          <a:xfrm>
            <a:off x="-45979" y="360899"/>
            <a:ext cx="9235958" cy="1080703"/>
            <a:chOff x="-17071" y="0"/>
            <a:chExt cx="9235958" cy="1156265"/>
          </a:xfrm>
        </p:grpSpPr>
        <p:grpSp>
          <p:nvGrpSpPr>
            <p:cNvPr id="44" name="グループ化 43">
              <a:extLst>
                <a:ext uri="{FF2B5EF4-FFF2-40B4-BE49-F238E27FC236}">
                  <a16:creationId xmlns:a16="http://schemas.microsoft.com/office/drawing/2014/main" id="{D2144DC8-6CF6-43D1-9FC0-41B384567E8F}"/>
                </a:ext>
              </a:extLst>
            </p:cNvPr>
            <p:cNvGrpSpPr/>
            <p:nvPr/>
          </p:nvGrpSpPr>
          <p:grpSpPr>
            <a:xfrm>
              <a:off x="-17071" y="0"/>
              <a:ext cx="9178141" cy="1156265"/>
              <a:chOff x="-56083" y="3249521"/>
              <a:chExt cx="9178141" cy="1762380"/>
            </a:xfrm>
          </p:grpSpPr>
          <p:grpSp>
            <p:nvGrpSpPr>
              <p:cNvPr id="56" name="グループ化 55">
                <a:extLst>
                  <a:ext uri="{FF2B5EF4-FFF2-40B4-BE49-F238E27FC236}">
                    <a16:creationId xmlns:a16="http://schemas.microsoft.com/office/drawing/2014/main" id="{527A1E0E-82CD-4B7B-946A-C162585E3092}"/>
                  </a:ext>
                </a:extLst>
              </p:cNvPr>
              <p:cNvGrpSpPr/>
              <p:nvPr/>
            </p:nvGrpSpPr>
            <p:grpSpPr>
              <a:xfrm>
                <a:off x="1" y="3249521"/>
                <a:ext cx="9122057" cy="1662503"/>
                <a:chOff x="-1" y="1333343"/>
                <a:chExt cx="9122057" cy="1662503"/>
              </a:xfrm>
            </p:grpSpPr>
            <p:sp>
              <p:nvSpPr>
                <p:cNvPr id="61" name="四角形: 角を丸くする 60">
                  <a:extLst>
                    <a:ext uri="{FF2B5EF4-FFF2-40B4-BE49-F238E27FC236}">
                      <a16:creationId xmlns:a16="http://schemas.microsoft.com/office/drawing/2014/main" id="{E6960B7A-1D24-4559-9B3D-42F5D9E84A2B}"/>
                    </a:ext>
                  </a:extLst>
                </p:cNvPr>
                <p:cNvSpPr/>
                <p:nvPr/>
              </p:nvSpPr>
              <p:spPr>
                <a:xfrm>
                  <a:off x="-1" y="1452697"/>
                  <a:ext cx="2584680" cy="1514776"/>
                </a:xfrm>
                <a:prstGeom prst="roundRect">
                  <a:avLst/>
                </a:prstGeom>
                <a:solidFill>
                  <a:schemeClr val="accent5">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62" name="四角形: 角を丸くする 61">
                  <a:extLst>
                    <a:ext uri="{FF2B5EF4-FFF2-40B4-BE49-F238E27FC236}">
                      <a16:creationId xmlns:a16="http://schemas.microsoft.com/office/drawing/2014/main" id="{BFD81D00-3E9A-4F69-8070-B389C28DA780}"/>
                    </a:ext>
                  </a:extLst>
                </p:cNvPr>
                <p:cNvSpPr/>
                <p:nvPr/>
              </p:nvSpPr>
              <p:spPr>
                <a:xfrm>
                  <a:off x="2690797" y="1481072"/>
                  <a:ext cx="6370075" cy="1514774"/>
                </a:xfrm>
                <a:prstGeom prst="roundRect">
                  <a:avLst/>
                </a:prstGeom>
                <a:solidFill>
                  <a:schemeClr val="accent4">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63" name="矢印: ストライプ 62">
                  <a:extLst>
                    <a:ext uri="{FF2B5EF4-FFF2-40B4-BE49-F238E27FC236}">
                      <a16:creationId xmlns:a16="http://schemas.microsoft.com/office/drawing/2014/main" id="{83FE169C-BEB6-4C22-9498-E731975CD19C}"/>
                    </a:ext>
                  </a:extLst>
                </p:cNvPr>
                <p:cNvSpPr/>
                <p:nvPr/>
              </p:nvSpPr>
              <p:spPr>
                <a:xfrm>
                  <a:off x="2113591" y="1788134"/>
                  <a:ext cx="691962" cy="942132"/>
                </a:xfrm>
                <a:prstGeom prst="stripedRightArrow">
                  <a:avLst>
                    <a:gd name="adj1" fmla="val 44521"/>
                    <a:gd name="adj2" fmla="val 44447"/>
                  </a:avLst>
                </a:prstGeom>
                <a:solidFill>
                  <a:srgbClr val="C00000">
                    <a:alpha val="20000"/>
                  </a:srgbClr>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b="1" dirty="0">
                    <a:latin typeface="Segoe UI" panose="020B0502040204020203" pitchFamily="34" charset="0"/>
                    <a:cs typeface="Segoe UI" panose="020B0502040204020203" pitchFamily="34" charset="0"/>
                  </a:endParaRPr>
                </a:p>
              </p:txBody>
            </p:sp>
            <p:grpSp>
              <p:nvGrpSpPr>
                <p:cNvPr id="64" name="グループ化 63">
                  <a:extLst>
                    <a:ext uri="{FF2B5EF4-FFF2-40B4-BE49-F238E27FC236}">
                      <a16:creationId xmlns:a16="http://schemas.microsoft.com/office/drawing/2014/main" id="{D39829AF-7D26-4424-9361-520C9FE3F59C}"/>
                    </a:ext>
                  </a:extLst>
                </p:cNvPr>
                <p:cNvGrpSpPr/>
                <p:nvPr/>
              </p:nvGrpSpPr>
              <p:grpSpPr>
                <a:xfrm>
                  <a:off x="-1" y="1333343"/>
                  <a:ext cx="9122057" cy="1538119"/>
                  <a:chOff x="11944208" y="27016972"/>
                  <a:chExt cx="10890009" cy="1582582"/>
                </a:xfrm>
              </p:grpSpPr>
              <p:grpSp>
                <p:nvGrpSpPr>
                  <p:cNvPr id="65" name="グループ化 64">
                    <a:extLst>
                      <a:ext uri="{FF2B5EF4-FFF2-40B4-BE49-F238E27FC236}">
                        <a16:creationId xmlns:a16="http://schemas.microsoft.com/office/drawing/2014/main" id="{F7F9AB06-B8F0-42F0-A445-547D2FBCE582}"/>
                      </a:ext>
                    </a:extLst>
                  </p:cNvPr>
                  <p:cNvGrpSpPr/>
                  <p:nvPr/>
                </p:nvGrpSpPr>
                <p:grpSpPr>
                  <a:xfrm>
                    <a:off x="11944208" y="27017052"/>
                    <a:ext cx="10890009" cy="1582502"/>
                    <a:chOff x="11839075" y="18601505"/>
                    <a:chExt cx="9295158" cy="1582502"/>
                  </a:xfrm>
                </p:grpSpPr>
                <p:grpSp>
                  <p:nvGrpSpPr>
                    <p:cNvPr id="67" name="グループ化 66">
                      <a:extLst>
                        <a:ext uri="{FF2B5EF4-FFF2-40B4-BE49-F238E27FC236}">
                          <a16:creationId xmlns:a16="http://schemas.microsoft.com/office/drawing/2014/main" id="{93017904-E766-45C3-AEBA-534E9548C8B0}"/>
                        </a:ext>
                      </a:extLst>
                    </p:cNvPr>
                    <p:cNvGrpSpPr/>
                    <p:nvPr/>
                  </p:nvGrpSpPr>
                  <p:grpSpPr>
                    <a:xfrm>
                      <a:off x="11839075" y="18919016"/>
                      <a:ext cx="9295158" cy="1264991"/>
                      <a:chOff x="11540249" y="18308933"/>
                      <a:chExt cx="9295158" cy="1264991"/>
                    </a:xfrm>
                  </p:grpSpPr>
                  <p:sp>
                    <p:nvSpPr>
                      <p:cNvPr id="69" name="円/楕円 159">
                        <a:extLst>
                          <a:ext uri="{FF2B5EF4-FFF2-40B4-BE49-F238E27FC236}">
                            <a16:creationId xmlns:a16="http://schemas.microsoft.com/office/drawing/2014/main" id="{B609083D-D142-4C86-8C63-027C18DFDBEF}"/>
                          </a:ext>
                        </a:extLst>
                      </p:cNvPr>
                      <p:cNvSpPr/>
                      <p:nvPr/>
                    </p:nvSpPr>
                    <p:spPr>
                      <a:xfrm>
                        <a:off x="11540249" y="18413636"/>
                        <a:ext cx="1078583" cy="1099510"/>
                      </a:xfrm>
                      <a:prstGeom prst="ellipse">
                        <a:avLst/>
                      </a:prstGeom>
                      <a:solidFill>
                        <a:srgbClr val="0070C0">
                          <a:alpha val="20000"/>
                        </a:srgbClr>
                      </a:solidFill>
                      <a:ln w="12700">
                        <a:solidFill>
                          <a:schemeClr val="tx1"/>
                        </a:solidFill>
                      </a:ln>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50800" h="50800"/>
                      </a:sp3d>
                    </p:spPr>
                    <p:txBody>
                      <a:bodyPr rtlCol="0" anchor="ctr"/>
                      <a:lstStyle/>
                      <a:p>
                        <a:pPr algn="ctr" defTabSz="1527930">
                          <a:defRPr/>
                        </a:pPr>
                        <a:r>
                          <a:rPr kumimoji="1" lang="en-US" altLang="ja-JP" sz="3344" b="1" kern="0" dirty="0">
                            <a:solidFill>
                              <a:prstClr val="white"/>
                            </a:solidFill>
                            <a:latin typeface="Segoe UI" panose="020B0502040204020203" pitchFamily="34" charset="0"/>
                            <a:ea typeface="ＭＳ Ｐゴシック"/>
                            <a:cs typeface="Segoe UI" panose="020B0502040204020203" pitchFamily="34" charset="0"/>
                          </a:rPr>
                          <a:t> </a:t>
                        </a:r>
                        <a:endParaRPr kumimoji="1" lang="en-US" altLang="ja-JP" b="1" kern="0" dirty="0">
                          <a:solidFill>
                            <a:prstClr val="white"/>
                          </a:solidFill>
                          <a:latin typeface="Segoe UI" panose="020B0502040204020203" pitchFamily="34" charset="0"/>
                          <a:ea typeface="ＭＳ Ｐゴシック"/>
                          <a:cs typeface="Segoe UI" panose="020B0502040204020203" pitchFamily="34" charset="0"/>
                        </a:endParaRPr>
                      </a:p>
                    </p:txBody>
                  </p:sp>
                  <p:sp>
                    <p:nvSpPr>
                      <p:cNvPr id="70" name="右矢印 171">
                        <a:extLst>
                          <a:ext uri="{FF2B5EF4-FFF2-40B4-BE49-F238E27FC236}">
                            <a16:creationId xmlns:a16="http://schemas.microsoft.com/office/drawing/2014/main" id="{C756C144-1C03-4E2E-B293-60A8EEE3FEB7}"/>
                          </a:ext>
                        </a:extLst>
                      </p:cNvPr>
                      <p:cNvSpPr/>
                      <p:nvPr/>
                    </p:nvSpPr>
                    <p:spPr>
                      <a:xfrm>
                        <a:off x="12643216" y="18749583"/>
                        <a:ext cx="326296" cy="427565"/>
                      </a:xfrm>
                      <a:prstGeom prst="rightArrow">
                        <a:avLst/>
                      </a:prstGeom>
                      <a:gradFill rotWithShape="1">
                        <a:gsLst>
                          <a:gs pos="0">
                            <a:srgbClr val="84AA33"/>
                          </a:gs>
                          <a:gs pos="100000">
                            <a:srgbClr val="84AA33">
                              <a:shade val="48000"/>
                              <a:satMod val="180000"/>
                              <a:lumMod val="94000"/>
                            </a:srgbClr>
                          </a:gs>
                          <a:gs pos="100000">
                            <a:srgbClr val="84AA33">
                              <a:shade val="48000"/>
                              <a:satMod val="180000"/>
                              <a:lumMod val="94000"/>
                            </a:srgbClr>
                          </a:gs>
                        </a:gsLst>
                        <a:lin ang="4140000" scaled="1"/>
                      </a:gradFill>
                      <a:ln w="12700">
                        <a:solidFill>
                          <a:schemeClr val="tx1"/>
                        </a:solidFill>
                      </a:ln>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50800" h="50800"/>
                      </a:sp3d>
                    </p:spPr>
                    <p:txBody>
                      <a:bodyPr rtlCol="0" anchor="ctr"/>
                      <a:lstStyle/>
                      <a:p>
                        <a:pPr algn="ctr" defTabSz="1527930">
                          <a:defRPr/>
                        </a:pPr>
                        <a:endParaRPr kumimoji="1" lang="ja-JP" altLang="en-US" sz="3344" kern="0" dirty="0">
                          <a:solidFill>
                            <a:prstClr val="white"/>
                          </a:solidFill>
                          <a:latin typeface="Times"/>
                          <a:ea typeface="ＭＳ Ｐゴシック"/>
                        </a:endParaRPr>
                      </a:p>
                    </p:txBody>
                  </p:sp>
                  <p:sp>
                    <p:nvSpPr>
                      <p:cNvPr id="71" name="大波 163">
                        <a:extLst>
                          <a:ext uri="{FF2B5EF4-FFF2-40B4-BE49-F238E27FC236}">
                            <a16:creationId xmlns:a16="http://schemas.microsoft.com/office/drawing/2014/main" id="{2C53E42D-2C3A-4419-8AB2-2918898878D2}"/>
                          </a:ext>
                        </a:extLst>
                      </p:cNvPr>
                      <p:cNvSpPr/>
                      <p:nvPr/>
                    </p:nvSpPr>
                    <p:spPr>
                      <a:xfrm>
                        <a:off x="12969512" y="18413636"/>
                        <a:ext cx="683407" cy="1160288"/>
                      </a:xfrm>
                      <a:prstGeom prst="wave">
                        <a:avLst>
                          <a:gd name="adj1" fmla="val 8632"/>
                          <a:gd name="adj2" fmla="val -25"/>
                        </a:avLst>
                      </a:prstGeom>
                      <a:solidFill>
                        <a:srgbClr val="FF0000">
                          <a:alpha val="20000"/>
                        </a:srgbClr>
                      </a:solidFill>
                      <a:ln w="12700">
                        <a:solidFill>
                          <a:schemeClr val="tx1"/>
                        </a:solidFill>
                      </a:ln>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50800" h="50800"/>
                      </a:sp3d>
                    </p:spPr>
                    <p:txBody>
                      <a:bodyPr rtlCol="0" anchor="ctr"/>
                      <a:lstStyle/>
                      <a:p>
                        <a:pPr algn="ctr" defTabSz="1527930">
                          <a:defRPr/>
                        </a:pPr>
                        <a:endParaRPr kumimoji="1" lang="en-US" altLang="ja-JP" sz="3009" b="1" kern="0" dirty="0">
                          <a:solidFill>
                            <a:prstClr val="white"/>
                          </a:solidFill>
                          <a:latin typeface="Segoe UI" panose="020B0502040204020203" pitchFamily="34" charset="0"/>
                          <a:ea typeface="ＭＳ Ｐゴシック"/>
                          <a:cs typeface="Segoe UI" panose="020B0502040204020203" pitchFamily="34" charset="0"/>
                        </a:endParaRPr>
                      </a:p>
                    </p:txBody>
                  </p:sp>
                  <p:sp>
                    <p:nvSpPr>
                      <p:cNvPr id="72" name="角丸四角形 165">
                        <a:extLst>
                          <a:ext uri="{FF2B5EF4-FFF2-40B4-BE49-F238E27FC236}">
                            <a16:creationId xmlns:a16="http://schemas.microsoft.com/office/drawing/2014/main" id="{666A7004-5118-4298-90CF-1BC88AA1F427}"/>
                          </a:ext>
                        </a:extLst>
                      </p:cNvPr>
                      <p:cNvSpPr/>
                      <p:nvPr/>
                    </p:nvSpPr>
                    <p:spPr>
                      <a:xfrm>
                        <a:off x="17093107" y="18308933"/>
                        <a:ext cx="995595" cy="1264991"/>
                      </a:xfrm>
                      <a:prstGeom prst="roundRect">
                        <a:avLst/>
                      </a:prstGeom>
                      <a:solidFill>
                        <a:srgbClr val="00B0F0">
                          <a:alpha val="15000"/>
                        </a:srgbClr>
                      </a:solidFill>
                      <a:ln w="12700">
                        <a:solidFill>
                          <a:schemeClr val="tx1"/>
                        </a:solidFill>
                      </a:ln>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50800" h="50800"/>
                      </a:sp3d>
                    </p:spPr>
                    <p:txBody>
                      <a:bodyPr rtlCol="0" anchor="ctr"/>
                      <a:lstStyle/>
                      <a:p>
                        <a:pPr algn="ctr" defTabSz="1527930">
                          <a:defRPr/>
                        </a:pPr>
                        <a:endParaRPr kumimoji="1" lang="en-US" altLang="ja-JP" sz="4400" b="1" kern="0" dirty="0">
                          <a:solidFill>
                            <a:prstClr val="white"/>
                          </a:solidFill>
                          <a:latin typeface="Segoe UI" panose="020B0502040204020203" pitchFamily="34" charset="0"/>
                          <a:ea typeface="ＭＳ Ｐゴシック"/>
                          <a:cs typeface="Segoe UI" panose="020B0502040204020203" pitchFamily="34" charset="0"/>
                        </a:endParaRPr>
                      </a:p>
                    </p:txBody>
                  </p:sp>
                  <p:sp>
                    <p:nvSpPr>
                      <p:cNvPr id="73" name="円/楕円 162">
                        <a:extLst>
                          <a:ext uri="{FF2B5EF4-FFF2-40B4-BE49-F238E27FC236}">
                            <a16:creationId xmlns:a16="http://schemas.microsoft.com/office/drawing/2014/main" id="{B791927F-96F2-4236-AD6D-09ACF13734E6}"/>
                          </a:ext>
                        </a:extLst>
                      </p:cNvPr>
                      <p:cNvSpPr/>
                      <p:nvPr/>
                    </p:nvSpPr>
                    <p:spPr>
                      <a:xfrm>
                        <a:off x="19681720" y="18308933"/>
                        <a:ext cx="1153687" cy="1236142"/>
                      </a:xfrm>
                      <a:prstGeom prst="ellipse">
                        <a:avLst/>
                      </a:prstGeom>
                      <a:solidFill>
                        <a:srgbClr val="00B050"/>
                      </a:solidFill>
                      <a:ln w="12700">
                        <a:solidFill>
                          <a:schemeClr val="tx1"/>
                        </a:solidFill>
                      </a:ln>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50800" h="50800"/>
                      </a:sp3d>
                    </p:spPr>
                    <p:txBody>
                      <a:bodyPr rtlCol="0" anchor="ctr"/>
                      <a:lstStyle/>
                      <a:p>
                        <a:pPr algn="ctr" defTabSz="1527930">
                          <a:defRPr/>
                        </a:pPr>
                        <a:endParaRPr kumimoji="1" lang="en-US" altLang="ja-JP" sz="4800" b="1" kern="0" dirty="0">
                          <a:solidFill>
                            <a:prstClr val="white"/>
                          </a:solidFill>
                          <a:latin typeface="Segoe UI" panose="020B0502040204020203" pitchFamily="34" charset="0"/>
                          <a:ea typeface="ＭＳ Ｐゴシック"/>
                          <a:cs typeface="Segoe UI" panose="020B0502040204020203" pitchFamily="34" charset="0"/>
                        </a:endParaRPr>
                      </a:p>
                    </p:txBody>
                  </p:sp>
                </p:grpSp>
                <p:sp>
                  <p:nvSpPr>
                    <p:cNvPr id="68" name="楕円 67">
                      <a:extLst>
                        <a:ext uri="{FF2B5EF4-FFF2-40B4-BE49-F238E27FC236}">
                          <a16:creationId xmlns:a16="http://schemas.microsoft.com/office/drawing/2014/main" id="{05941772-114B-48EE-936E-559740561DA3}"/>
                        </a:ext>
                      </a:extLst>
                    </p:cNvPr>
                    <p:cNvSpPr/>
                    <p:nvPr/>
                  </p:nvSpPr>
                  <p:spPr>
                    <a:xfrm>
                      <a:off x="14570781" y="18601505"/>
                      <a:ext cx="1489999" cy="348333"/>
                    </a:xfrm>
                    <a:prstGeom prst="ellipse">
                      <a:avLst/>
                    </a:prstGeom>
                    <a:solidFill>
                      <a:schemeClr val="accent4"/>
                    </a:solidFill>
                    <a:ln w="12700">
                      <a:solidFill>
                        <a:schemeClr val="accent2"/>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kumimoji="1" lang="en-US" altLang="ja-JP" b="1" dirty="0"/>
                        <a:t>5,6</a:t>
                      </a:r>
                      <a:r>
                        <a:rPr kumimoji="1" lang="ja-JP" altLang="en-US" b="1" dirty="0"/>
                        <a:t>月</a:t>
                      </a:r>
                    </a:p>
                  </p:txBody>
                </p:sp>
              </p:grpSp>
              <p:sp>
                <p:nvSpPr>
                  <p:cNvPr id="66" name="楕円 65">
                    <a:extLst>
                      <a:ext uri="{FF2B5EF4-FFF2-40B4-BE49-F238E27FC236}">
                        <a16:creationId xmlns:a16="http://schemas.microsoft.com/office/drawing/2014/main" id="{A89858EE-4790-40E2-8000-644CA7BBF7F7}"/>
                      </a:ext>
                    </a:extLst>
                  </p:cNvPr>
                  <p:cNvSpPr/>
                  <p:nvPr/>
                </p:nvSpPr>
                <p:spPr>
                  <a:xfrm>
                    <a:off x="12017250" y="27016972"/>
                    <a:ext cx="2020852" cy="348334"/>
                  </a:xfrm>
                  <a:prstGeom prst="ellipse">
                    <a:avLst/>
                  </a:prstGeom>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b="1" dirty="0">
                        <a:latin typeface="Segoe UI" panose="020B0502040204020203" pitchFamily="34" charset="0"/>
                        <a:cs typeface="Segoe UI" panose="020B0502040204020203" pitchFamily="34" charset="0"/>
                      </a:rPr>
                      <a:t>12,1,2</a:t>
                    </a:r>
                    <a:r>
                      <a:rPr kumimoji="1" lang="ja-JP" altLang="en-US" b="1" dirty="0">
                        <a:latin typeface="Segoe UI" panose="020B0502040204020203" pitchFamily="34" charset="0"/>
                        <a:cs typeface="Segoe UI" panose="020B0502040204020203" pitchFamily="34" charset="0"/>
                      </a:rPr>
                      <a:t>月</a:t>
                    </a:r>
                  </a:p>
                </p:txBody>
              </p:sp>
            </p:grpSp>
          </p:grpSp>
          <p:sp>
            <p:nvSpPr>
              <p:cNvPr id="57" name="雲 56">
                <a:extLst>
                  <a:ext uri="{FF2B5EF4-FFF2-40B4-BE49-F238E27FC236}">
                    <a16:creationId xmlns:a16="http://schemas.microsoft.com/office/drawing/2014/main" id="{6AB16926-B7A5-4635-AB4E-71A77AF813F2}"/>
                  </a:ext>
                </a:extLst>
              </p:cNvPr>
              <p:cNvSpPr/>
              <p:nvPr/>
            </p:nvSpPr>
            <p:spPr>
              <a:xfrm>
                <a:off x="6651555" y="3414749"/>
                <a:ext cx="1113250" cy="1479773"/>
              </a:xfrm>
              <a:prstGeom prst="cloud">
                <a:avLst/>
              </a:prstGeom>
              <a:gradFill rotWithShape="1">
                <a:gsLst>
                  <a:gs pos="0">
                    <a:srgbClr val="FEB80A"/>
                  </a:gs>
                  <a:gs pos="100000">
                    <a:srgbClr val="FEB80A">
                      <a:shade val="48000"/>
                      <a:satMod val="180000"/>
                      <a:lumMod val="94000"/>
                    </a:srgbClr>
                  </a:gs>
                  <a:gs pos="100000">
                    <a:srgbClr val="FEB80A">
                      <a:shade val="48000"/>
                      <a:satMod val="180000"/>
                      <a:lumMod val="94000"/>
                    </a:srgbClr>
                  </a:gs>
                </a:gsLst>
                <a:lin ang="4140000" scaled="1"/>
              </a:gradFill>
              <a:ln w="12700">
                <a:solidFill>
                  <a:schemeClr val="tx1"/>
                </a:solidFill>
              </a:ln>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50800" h="50800"/>
              </a:sp3d>
            </p:spPr>
            <p:txBody>
              <a:bodyPr rtlCol="0" anchor="ctr"/>
              <a:lstStyle/>
              <a:p>
                <a:pPr algn="ctr"/>
                <a:endParaRPr kumimoji="1" lang="ja-JP" altLang="en-US" sz="2400" b="1" dirty="0">
                  <a:solidFill>
                    <a:schemeClr val="bg1"/>
                  </a:solidFill>
                  <a:latin typeface="Segoe UI" panose="020B0502040204020203" pitchFamily="34" charset="0"/>
                  <a:cs typeface="Segoe UI" panose="020B0502040204020203" pitchFamily="34" charset="0"/>
                </a:endParaRPr>
              </a:p>
            </p:txBody>
          </p:sp>
          <p:sp>
            <p:nvSpPr>
              <p:cNvPr id="58" name="円/楕円 162">
                <a:extLst>
                  <a:ext uri="{FF2B5EF4-FFF2-40B4-BE49-F238E27FC236}">
                    <a16:creationId xmlns:a16="http://schemas.microsoft.com/office/drawing/2014/main" id="{F2C13D2B-F5DF-4AC6-AAFF-BF8461994117}"/>
                  </a:ext>
                </a:extLst>
              </p:cNvPr>
              <p:cNvSpPr/>
              <p:nvPr/>
            </p:nvSpPr>
            <p:spPr>
              <a:xfrm>
                <a:off x="2754977" y="3553189"/>
                <a:ext cx="1050799" cy="1458712"/>
              </a:xfrm>
              <a:prstGeom prst="ellipse">
                <a:avLst/>
              </a:prstGeom>
              <a:solidFill>
                <a:schemeClr val="accent2">
                  <a:alpha val="20000"/>
                </a:schemeClr>
              </a:solidFill>
              <a:ln w="12700">
                <a:solidFill>
                  <a:schemeClr val="tx1"/>
                </a:solidFill>
              </a:ln>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50800" h="50800"/>
              </a:sp3d>
            </p:spPr>
            <p:txBody>
              <a:bodyPr rtlCol="0" anchor="ctr"/>
              <a:lstStyle/>
              <a:p>
                <a:pPr algn="ctr" defTabSz="1527930">
                  <a:defRPr/>
                </a:pPr>
                <a:endParaRPr kumimoji="1" lang="ja-JP" altLang="en-US" sz="4400" b="1" kern="0" dirty="0">
                  <a:solidFill>
                    <a:prstClr val="white"/>
                  </a:solidFill>
                  <a:latin typeface="Segoe UI" panose="020B0502040204020203" pitchFamily="34" charset="0"/>
                  <a:ea typeface="ＭＳ Ｐゴシック"/>
                  <a:cs typeface="Segoe UI" panose="020B0502040204020203" pitchFamily="34" charset="0"/>
                </a:endParaRPr>
              </a:p>
            </p:txBody>
          </p:sp>
          <p:sp>
            <p:nvSpPr>
              <p:cNvPr id="59" name="雲 58">
                <a:extLst>
                  <a:ext uri="{FF2B5EF4-FFF2-40B4-BE49-F238E27FC236}">
                    <a16:creationId xmlns:a16="http://schemas.microsoft.com/office/drawing/2014/main" id="{160A47FD-553E-4C45-8045-2BA87946B6E0}"/>
                  </a:ext>
                </a:extLst>
              </p:cNvPr>
              <p:cNvSpPr/>
              <p:nvPr/>
            </p:nvSpPr>
            <p:spPr>
              <a:xfrm>
                <a:off x="3949679" y="3472499"/>
                <a:ext cx="1200757" cy="1458712"/>
              </a:xfrm>
              <a:prstGeom prst="cloud">
                <a:avLst/>
              </a:prstGeom>
              <a:solidFill>
                <a:srgbClr val="FF3300">
                  <a:alpha val="15000"/>
                </a:srgbClr>
              </a:solidFill>
              <a:ln w="12700">
                <a:solidFill>
                  <a:schemeClr val="tx1"/>
                </a:solidFill>
              </a:ln>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50800" h="50800"/>
              </a:sp3d>
            </p:spPr>
            <p:txBody>
              <a:bodyPr rtlCol="0" anchor="ctr"/>
              <a:lstStyle/>
              <a:p>
                <a:pPr algn="ctr" defTabSz="1527930">
                  <a:defRPr/>
                </a:pPr>
                <a:endParaRPr kumimoji="1" lang="ja-JP" altLang="en-US" sz="4000" b="1" kern="0" dirty="0">
                  <a:solidFill>
                    <a:prstClr val="white"/>
                  </a:solidFill>
                  <a:latin typeface="Segoe UI" panose="020B0502040204020203" pitchFamily="34" charset="0"/>
                  <a:ea typeface="ＭＳ Ｐゴシック"/>
                  <a:cs typeface="Segoe UI" panose="020B0502040204020203" pitchFamily="34" charset="0"/>
                </a:endParaRPr>
              </a:p>
            </p:txBody>
          </p:sp>
          <p:sp>
            <p:nvSpPr>
              <p:cNvPr id="60" name="テキスト ボックス 59">
                <a:extLst>
                  <a:ext uri="{FF2B5EF4-FFF2-40B4-BE49-F238E27FC236}">
                    <a16:creationId xmlns:a16="http://schemas.microsoft.com/office/drawing/2014/main" id="{A9AC6015-7BBC-4679-9AA3-171B51F8E93A}"/>
                  </a:ext>
                </a:extLst>
              </p:cNvPr>
              <p:cNvSpPr txBox="1"/>
              <p:nvPr/>
            </p:nvSpPr>
            <p:spPr>
              <a:xfrm>
                <a:off x="-56083" y="3936224"/>
                <a:ext cx="1141110" cy="609848"/>
              </a:xfrm>
              <a:prstGeom prst="rect">
                <a:avLst/>
              </a:prstGeom>
              <a:noFill/>
            </p:spPr>
            <p:txBody>
              <a:bodyPr wrap="square" rtlCol="0">
                <a:spAutoFit/>
              </a:bodyPr>
              <a:lstStyle/>
              <a:p>
                <a:pPr algn="ctr"/>
                <a:r>
                  <a:rPr kumimoji="1" lang="ja-JP" altLang="en-US" sz="1600" b="1" dirty="0">
                    <a:solidFill>
                      <a:schemeClr val="bg1"/>
                    </a:solidFill>
                  </a:rPr>
                  <a:t>①</a:t>
                </a:r>
                <a:r>
                  <a:rPr kumimoji="1" lang="ja-JP" altLang="en-US" sz="2000" b="1" dirty="0">
                    <a:solidFill>
                      <a:schemeClr val="bg1"/>
                    </a:solidFill>
                  </a:rPr>
                  <a:t>正</a:t>
                </a:r>
                <a:r>
                  <a:rPr kumimoji="1" lang="en-US" altLang="ja-JP" sz="2000" b="1" dirty="0">
                    <a:solidFill>
                      <a:schemeClr val="bg1"/>
                    </a:solidFill>
                  </a:rPr>
                  <a:t>AAO</a:t>
                </a:r>
                <a:endParaRPr kumimoji="1" lang="ja-JP" altLang="en-US" b="1" dirty="0">
                  <a:solidFill>
                    <a:schemeClr val="bg1"/>
                  </a:solidFill>
                </a:endParaRPr>
              </a:p>
            </p:txBody>
          </p:sp>
        </p:grpSp>
        <p:sp>
          <p:nvSpPr>
            <p:cNvPr id="45" name="テキスト ボックス 44">
              <a:extLst>
                <a:ext uri="{FF2B5EF4-FFF2-40B4-BE49-F238E27FC236}">
                  <a16:creationId xmlns:a16="http://schemas.microsoft.com/office/drawing/2014/main" id="{B6501F72-5DF4-4F76-A612-3035F7A11A5B}"/>
                </a:ext>
              </a:extLst>
            </p:cNvPr>
            <p:cNvSpPr txBox="1"/>
            <p:nvPr/>
          </p:nvSpPr>
          <p:spPr>
            <a:xfrm>
              <a:off x="1309195" y="287934"/>
              <a:ext cx="937206" cy="646331"/>
            </a:xfrm>
            <a:prstGeom prst="rect">
              <a:avLst/>
            </a:prstGeom>
            <a:noFill/>
          </p:spPr>
          <p:txBody>
            <a:bodyPr wrap="square" rtlCol="0">
              <a:spAutoFit/>
            </a:bodyPr>
            <a:lstStyle/>
            <a:p>
              <a:pPr algn="ctr"/>
              <a:r>
                <a:rPr kumimoji="1" lang="ja-JP" altLang="en-US" b="1" dirty="0">
                  <a:solidFill>
                    <a:schemeClr val="bg1"/>
                  </a:solidFill>
                </a:rPr>
                <a:t>②</a:t>
              </a:r>
              <a:endParaRPr kumimoji="1" lang="en-US" altLang="ja-JP" b="1" dirty="0">
                <a:solidFill>
                  <a:schemeClr val="bg1"/>
                </a:solidFill>
              </a:endParaRPr>
            </a:p>
            <a:p>
              <a:pPr algn="ctr"/>
              <a:r>
                <a:rPr kumimoji="1" lang="ja-JP" altLang="en-US" b="1" dirty="0">
                  <a:solidFill>
                    <a:schemeClr val="bg1"/>
                  </a:solidFill>
                </a:rPr>
                <a:t>温</a:t>
              </a:r>
              <a:r>
                <a:rPr kumimoji="1" lang="en-US" altLang="ja-JP" b="1" dirty="0">
                  <a:solidFill>
                    <a:schemeClr val="bg1"/>
                  </a:solidFill>
                </a:rPr>
                <a:t>SST</a:t>
              </a:r>
              <a:endParaRPr kumimoji="1" lang="ja-JP" altLang="en-US" b="1" dirty="0">
                <a:solidFill>
                  <a:schemeClr val="bg1"/>
                </a:solidFill>
              </a:endParaRPr>
            </a:p>
          </p:txBody>
        </p:sp>
        <p:sp>
          <p:nvSpPr>
            <p:cNvPr id="46" name="テキスト ボックス 45">
              <a:extLst>
                <a:ext uri="{FF2B5EF4-FFF2-40B4-BE49-F238E27FC236}">
                  <a16:creationId xmlns:a16="http://schemas.microsoft.com/office/drawing/2014/main" id="{C789DA44-9CC0-46B7-8D49-DC66C0AB62BA}"/>
                </a:ext>
              </a:extLst>
            </p:cNvPr>
            <p:cNvSpPr txBox="1"/>
            <p:nvPr/>
          </p:nvSpPr>
          <p:spPr>
            <a:xfrm>
              <a:off x="2767596" y="315135"/>
              <a:ext cx="1107670" cy="738664"/>
            </a:xfrm>
            <a:prstGeom prst="rect">
              <a:avLst/>
            </a:prstGeom>
            <a:noFill/>
          </p:spPr>
          <p:txBody>
            <a:bodyPr wrap="square" rtlCol="0">
              <a:spAutoFit/>
            </a:bodyPr>
            <a:lstStyle/>
            <a:p>
              <a:pPr algn="ctr"/>
              <a:r>
                <a:rPr kumimoji="1" lang="ja-JP" altLang="en-US" sz="1400" b="1" dirty="0">
                  <a:solidFill>
                    <a:schemeClr val="bg1"/>
                  </a:solidFill>
                </a:rPr>
                <a:t>③温</a:t>
              </a:r>
              <a:r>
                <a:rPr kumimoji="1" lang="en-US" altLang="ja-JP" sz="1400" b="1" dirty="0">
                  <a:solidFill>
                    <a:schemeClr val="bg1"/>
                  </a:solidFill>
                </a:rPr>
                <a:t>SST</a:t>
              </a:r>
              <a:r>
                <a:rPr kumimoji="1" lang="ja-JP" altLang="en-US" sz="1400" b="1" dirty="0">
                  <a:solidFill>
                    <a:schemeClr val="bg1"/>
                  </a:solidFill>
                </a:rPr>
                <a:t>＋上向き熱フラックス</a:t>
              </a:r>
              <a:endParaRPr kumimoji="1" lang="ja-JP" altLang="en-US" sz="1600" b="1" dirty="0">
                <a:solidFill>
                  <a:schemeClr val="bg1"/>
                </a:solidFill>
              </a:endParaRPr>
            </a:p>
          </p:txBody>
        </p:sp>
        <p:sp>
          <p:nvSpPr>
            <p:cNvPr id="47" name="テキスト ボックス 46">
              <a:extLst>
                <a:ext uri="{FF2B5EF4-FFF2-40B4-BE49-F238E27FC236}">
                  <a16:creationId xmlns:a16="http://schemas.microsoft.com/office/drawing/2014/main" id="{0A2F208F-4085-46AB-A293-77D6F9A80817}"/>
                </a:ext>
              </a:extLst>
            </p:cNvPr>
            <p:cNvSpPr txBox="1"/>
            <p:nvPr/>
          </p:nvSpPr>
          <p:spPr>
            <a:xfrm>
              <a:off x="4036345" y="228353"/>
              <a:ext cx="1200758" cy="830997"/>
            </a:xfrm>
            <a:prstGeom prst="rect">
              <a:avLst/>
            </a:prstGeom>
            <a:noFill/>
          </p:spPr>
          <p:txBody>
            <a:bodyPr wrap="square" rtlCol="0">
              <a:spAutoFit/>
            </a:bodyPr>
            <a:lstStyle/>
            <a:p>
              <a:pPr algn="ctr"/>
              <a:r>
                <a:rPr kumimoji="1" lang="ja-JP" altLang="en-US" sz="1600" b="1" dirty="0">
                  <a:solidFill>
                    <a:schemeClr val="bg1"/>
                  </a:solidFill>
                </a:rPr>
                <a:t>④南インド洋で対流の活発化</a:t>
              </a:r>
              <a:endParaRPr kumimoji="1" lang="en-US" altLang="ja-JP" sz="1600" b="1" dirty="0">
                <a:solidFill>
                  <a:schemeClr val="bg1"/>
                </a:solidFill>
              </a:endParaRPr>
            </a:p>
          </p:txBody>
        </p:sp>
        <p:sp>
          <p:nvSpPr>
            <p:cNvPr id="48" name="テキスト ボックス 47">
              <a:extLst>
                <a:ext uri="{FF2B5EF4-FFF2-40B4-BE49-F238E27FC236}">
                  <a16:creationId xmlns:a16="http://schemas.microsoft.com/office/drawing/2014/main" id="{CD90D26A-F034-4733-8446-6877914D56DB}"/>
                </a:ext>
              </a:extLst>
            </p:cNvPr>
            <p:cNvSpPr txBox="1"/>
            <p:nvPr/>
          </p:nvSpPr>
          <p:spPr>
            <a:xfrm>
              <a:off x="2168510" y="460507"/>
              <a:ext cx="670680" cy="338554"/>
            </a:xfrm>
            <a:prstGeom prst="rect">
              <a:avLst/>
            </a:prstGeom>
            <a:noFill/>
          </p:spPr>
          <p:txBody>
            <a:bodyPr wrap="square" rtlCol="0">
              <a:spAutoFit/>
            </a:bodyPr>
            <a:lstStyle/>
            <a:p>
              <a:pPr algn="ctr"/>
              <a:r>
                <a:rPr kumimoji="1" lang="ja-JP" altLang="en-US" sz="1600" b="1" dirty="0">
                  <a:solidFill>
                    <a:schemeClr val="bg1"/>
                  </a:solidFill>
                </a:rPr>
                <a:t>持続</a:t>
              </a:r>
              <a:endParaRPr kumimoji="1" lang="ja-JP" altLang="en-US" b="1" dirty="0">
                <a:solidFill>
                  <a:schemeClr val="bg1"/>
                </a:solidFill>
              </a:endParaRPr>
            </a:p>
          </p:txBody>
        </p:sp>
        <p:sp>
          <p:nvSpPr>
            <p:cNvPr id="49" name="テキスト ボックス 48">
              <a:extLst>
                <a:ext uri="{FF2B5EF4-FFF2-40B4-BE49-F238E27FC236}">
                  <a16:creationId xmlns:a16="http://schemas.microsoft.com/office/drawing/2014/main" id="{315FD9BC-44F2-4B79-97A5-0C6C61779CBE}"/>
                </a:ext>
              </a:extLst>
            </p:cNvPr>
            <p:cNvSpPr txBox="1"/>
            <p:nvPr/>
          </p:nvSpPr>
          <p:spPr>
            <a:xfrm>
              <a:off x="5358290" y="235089"/>
              <a:ext cx="1200758" cy="646331"/>
            </a:xfrm>
            <a:prstGeom prst="rect">
              <a:avLst/>
            </a:prstGeom>
            <a:noFill/>
          </p:spPr>
          <p:txBody>
            <a:bodyPr wrap="square" rtlCol="0">
              <a:spAutoFit/>
            </a:bodyPr>
            <a:lstStyle/>
            <a:p>
              <a:pPr algn="ctr"/>
              <a:r>
                <a:rPr kumimoji="1" lang="ja-JP" altLang="en-US" b="1" dirty="0">
                  <a:solidFill>
                    <a:schemeClr val="bg1"/>
                  </a:solidFill>
                </a:rPr>
                <a:t>⑤</a:t>
              </a:r>
              <a:endParaRPr kumimoji="1" lang="en-US" altLang="ja-JP" b="1" dirty="0">
                <a:solidFill>
                  <a:schemeClr val="bg1"/>
                </a:solidFill>
              </a:endParaRPr>
            </a:p>
            <a:p>
              <a:pPr algn="ctr"/>
              <a:r>
                <a:rPr kumimoji="1" lang="en-US" altLang="ja-JP" b="1" dirty="0">
                  <a:solidFill>
                    <a:schemeClr val="bg1"/>
                  </a:solidFill>
                </a:rPr>
                <a:t>SMJ</a:t>
              </a:r>
              <a:r>
                <a:rPr kumimoji="1" lang="ja-JP" altLang="en-US" b="1" dirty="0">
                  <a:solidFill>
                    <a:schemeClr val="bg1"/>
                  </a:solidFill>
                </a:rPr>
                <a:t>強化</a:t>
              </a:r>
              <a:endParaRPr kumimoji="1" lang="en-US" altLang="ja-JP" sz="1600" b="1" dirty="0">
                <a:solidFill>
                  <a:schemeClr val="bg1"/>
                </a:solidFill>
              </a:endParaRPr>
            </a:p>
          </p:txBody>
        </p:sp>
        <p:sp>
          <p:nvSpPr>
            <p:cNvPr id="50" name="テキスト ボックス 49">
              <a:extLst>
                <a:ext uri="{FF2B5EF4-FFF2-40B4-BE49-F238E27FC236}">
                  <a16:creationId xmlns:a16="http://schemas.microsoft.com/office/drawing/2014/main" id="{0203D3A4-6A89-4629-874F-E496E56DD06D}"/>
                </a:ext>
              </a:extLst>
            </p:cNvPr>
            <p:cNvSpPr txBox="1"/>
            <p:nvPr/>
          </p:nvSpPr>
          <p:spPr>
            <a:xfrm>
              <a:off x="6646813" y="181189"/>
              <a:ext cx="1157004" cy="830997"/>
            </a:xfrm>
            <a:prstGeom prst="rect">
              <a:avLst/>
            </a:prstGeom>
            <a:noFill/>
          </p:spPr>
          <p:txBody>
            <a:bodyPr wrap="square" rtlCol="0">
              <a:spAutoFit/>
            </a:bodyPr>
            <a:lstStyle/>
            <a:p>
              <a:pPr algn="ctr"/>
              <a:r>
                <a:rPr kumimoji="1" lang="ja-JP" altLang="en-US" sz="1600" b="1" dirty="0">
                  <a:solidFill>
                    <a:schemeClr val="bg1"/>
                  </a:solidFill>
                </a:rPr>
                <a:t>⑥インドでの対流の活発化</a:t>
              </a:r>
              <a:endParaRPr kumimoji="1" lang="en-US" altLang="ja-JP" sz="1600" b="1" dirty="0">
                <a:solidFill>
                  <a:schemeClr val="bg1"/>
                </a:solidFill>
              </a:endParaRPr>
            </a:p>
          </p:txBody>
        </p:sp>
        <p:sp>
          <p:nvSpPr>
            <p:cNvPr id="51" name="テキスト ボックス 50">
              <a:extLst>
                <a:ext uri="{FF2B5EF4-FFF2-40B4-BE49-F238E27FC236}">
                  <a16:creationId xmlns:a16="http://schemas.microsoft.com/office/drawing/2014/main" id="{3512DB81-EFBB-49AF-B8B2-5EFB9D18BC9F}"/>
                </a:ext>
              </a:extLst>
            </p:cNvPr>
            <p:cNvSpPr txBox="1"/>
            <p:nvPr/>
          </p:nvSpPr>
          <p:spPr>
            <a:xfrm>
              <a:off x="8002383" y="259741"/>
              <a:ext cx="1216504" cy="830997"/>
            </a:xfrm>
            <a:prstGeom prst="rect">
              <a:avLst/>
            </a:prstGeom>
            <a:noFill/>
          </p:spPr>
          <p:txBody>
            <a:bodyPr wrap="square" rtlCol="0">
              <a:spAutoFit/>
            </a:bodyPr>
            <a:lstStyle/>
            <a:p>
              <a:pPr algn="ctr"/>
              <a:r>
                <a:rPr kumimoji="1" lang="ja-JP" altLang="en-US" sz="1600" b="1" dirty="0">
                  <a:solidFill>
                    <a:schemeClr val="bg1"/>
                  </a:solidFill>
                </a:rPr>
                <a:t>⑦チベット高気圧の</a:t>
              </a:r>
              <a:endParaRPr kumimoji="1" lang="en-US" altLang="ja-JP" sz="1600" b="1" dirty="0">
                <a:solidFill>
                  <a:schemeClr val="bg1"/>
                </a:solidFill>
              </a:endParaRPr>
            </a:p>
            <a:p>
              <a:pPr algn="ctr"/>
              <a:r>
                <a:rPr kumimoji="1" lang="ja-JP" altLang="en-US" sz="1600" b="1" dirty="0">
                  <a:solidFill>
                    <a:schemeClr val="bg1"/>
                  </a:solidFill>
                </a:rPr>
                <a:t>強化</a:t>
              </a:r>
              <a:endParaRPr kumimoji="1" lang="en-US" altLang="ja-JP" sz="1400" b="1" dirty="0">
                <a:solidFill>
                  <a:schemeClr val="bg1"/>
                </a:solidFill>
              </a:endParaRPr>
            </a:p>
          </p:txBody>
        </p:sp>
        <p:sp>
          <p:nvSpPr>
            <p:cNvPr id="52" name="右矢印 171">
              <a:extLst>
                <a:ext uri="{FF2B5EF4-FFF2-40B4-BE49-F238E27FC236}">
                  <a16:creationId xmlns:a16="http://schemas.microsoft.com/office/drawing/2014/main" id="{A18B34FE-B7EC-4248-8C49-73A6010EE1C5}"/>
                </a:ext>
              </a:extLst>
            </p:cNvPr>
            <p:cNvSpPr/>
            <p:nvPr/>
          </p:nvSpPr>
          <p:spPr>
            <a:xfrm>
              <a:off x="3783228" y="502885"/>
              <a:ext cx="320219" cy="272636"/>
            </a:xfrm>
            <a:prstGeom prst="rightArrow">
              <a:avLst/>
            </a:prstGeom>
            <a:gradFill rotWithShape="1">
              <a:gsLst>
                <a:gs pos="0">
                  <a:srgbClr val="84AA33"/>
                </a:gs>
                <a:gs pos="100000">
                  <a:srgbClr val="84AA33">
                    <a:shade val="48000"/>
                    <a:satMod val="180000"/>
                    <a:lumMod val="94000"/>
                  </a:srgbClr>
                </a:gs>
                <a:gs pos="100000">
                  <a:srgbClr val="84AA33">
                    <a:shade val="48000"/>
                    <a:satMod val="180000"/>
                    <a:lumMod val="94000"/>
                  </a:srgbClr>
                </a:gs>
              </a:gsLst>
              <a:lin ang="4140000" scaled="1"/>
            </a:gradFill>
            <a:ln w="12700">
              <a:solidFill>
                <a:schemeClr val="tx1"/>
              </a:solidFill>
            </a:ln>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50800" h="50800"/>
            </a:sp3d>
          </p:spPr>
          <p:txBody>
            <a:bodyPr rtlCol="0" anchor="ctr"/>
            <a:lstStyle/>
            <a:p>
              <a:pPr algn="ctr" defTabSz="1527930">
                <a:defRPr/>
              </a:pPr>
              <a:endParaRPr kumimoji="1" lang="ja-JP" altLang="en-US" sz="3344" kern="0" dirty="0">
                <a:solidFill>
                  <a:prstClr val="white"/>
                </a:solidFill>
                <a:latin typeface="Times"/>
                <a:ea typeface="ＭＳ Ｐゴシック"/>
              </a:endParaRPr>
            </a:p>
          </p:txBody>
        </p:sp>
        <p:sp>
          <p:nvSpPr>
            <p:cNvPr id="53" name="右矢印 171">
              <a:extLst>
                <a:ext uri="{FF2B5EF4-FFF2-40B4-BE49-F238E27FC236}">
                  <a16:creationId xmlns:a16="http://schemas.microsoft.com/office/drawing/2014/main" id="{15131E8C-4FC6-49C0-83D7-4264179D1658}"/>
                </a:ext>
              </a:extLst>
            </p:cNvPr>
            <p:cNvSpPr/>
            <p:nvPr/>
          </p:nvSpPr>
          <p:spPr>
            <a:xfrm>
              <a:off x="5198180" y="483759"/>
              <a:ext cx="320219" cy="272636"/>
            </a:xfrm>
            <a:prstGeom prst="rightArrow">
              <a:avLst/>
            </a:prstGeom>
            <a:gradFill rotWithShape="1">
              <a:gsLst>
                <a:gs pos="0">
                  <a:srgbClr val="84AA33"/>
                </a:gs>
                <a:gs pos="100000">
                  <a:srgbClr val="84AA33">
                    <a:shade val="48000"/>
                    <a:satMod val="180000"/>
                    <a:lumMod val="94000"/>
                  </a:srgbClr>
                </a:gs>
                <a:gs pos="100000">
                  <a:srgbClr val="84AA33">
                    <a:shade val="48000"/>
                    <a:satMod val="180000"/>
                    <a:lumMod val="94000"/>
                  </a:srgbClr>
                </a:gs>
              </a:gsLst>
              <a:lin ang="4140000" scaled="1"/>
            </a:gradFill>
            <a:ln w="12700">
              <a:solidFill>
                <a:schemeClr val="tx1"/>
              </a:solidFill>
            </a:ln>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50800" h="50800"/>
            </a:sp3d>
          </p:spPr>
          <p:txBody>
            <a:bodyPr rtlCol="0" anchor="ctr"/>
            <a:lstStyle/>
            <a:p>
              <a:pPr algn="ctr" defTabSz="1527930">
                <a:defRPr/>
              </a:pPr>
              <a:endParaRPr kumimoji="1" lang="ja-JP" altLang="en-US" sz="3344" kern="0" dirty="0">
                <a:solidFill>
                  <a:prstClr val="white"/>
                </a:solidFill>
                <a:latin typeface="Times"/>
                <a:ea typeface="ＭＳ Ｐゴシック"/>
              </a:endParaRPr>
            </a:p>
          </p:txBody>
        </p:sp>
        <p:sp>
          <p:nvSpPr>
            <p:cNvPr id="54" name="右矢印 171">
              <a:extLst>
                <a:ext uri="{FF2B5EF4-FFF2-40B4-BE49-F238E27FC236}">
                  <a16:creationId xmlns:a16="http://schemas.microsoft.com/office/drawing/2014/main" id="{BAD6A36D-8066-477F-A444-ADF6C4053917}"/>
                </a:ext>
              </a:extLst>
            </p:cNvPr>
            <p:cNvSpPr/>
            <p:nvPr/>
          </p:nvSpPr>
          <p:spPr>
            <a:xfrm>
              <a:off x="6418003" y="506854"/>
              <a:ext cx="320219" cy="272636"/>
            </a:xfrm>
            <a:prstGeom prst="rightArrow">
              <a:avLst/>
            </a:prstGeom>
            <a:gradFill rotWithShape="1">
              <a:gsLst>
                <a:gs pos="0">
                  <a:srgbClr val="84AA33"/>
                </a:gs>
                <a:gs pos="100000">
                  <a:srgbClr val="84AA33">
                    <a:shade val="48000"/>
                    <a:satMod val="180000"/>
                    <a:lumMod val="94000"/>
                  </a:srgbClr>
                </a:gs>
                <a:gs pos="100000">
                  <a:srgbClr val="84AA33">
                    <a:shade val="48000"/>
                    <a:satMod val="180000"/>
                    <a:lumMod val="94000"/>
                  </a:srgbClr>
                </a:gs>
              </a:gsLst>
              <a:lin ang="4140000" scaled="1"/>
            </a:gradFill>
            <a:ln w="12700">
              <a:solidFill>
                <a:schemeClr val="tx1"/>
              </a:solidFill>
            </a:ln>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50800" h="50800"/>
            </a:sp3d>
          </p:spPr>
          <p:txBody>
            <a:bodyPr rtlCol="0" anchor="ctr"/>
            <a:lstStyle/>
            <a:p>
              <a:pPr algn="ctr" defTabSz="1527930">
                <a:defRPr/>
              </a:pPr>
              <a:endParaRPr kumimoji="1" lang="ja-JP" altLang="en-US" sz="3344" kern="0" dirty="0">
                <a:solidFill>
                  <a:prstClr val="white"/>
                </a:solidFill>
                <a:latin typeface="Times"/>
                <a:ea typeface="ＭＳ Ｐゴシック"/>
              </a:endParaRPr>
            </a:p>
          </p:txBody>
        </p:sp>
        <p:sp>
          <p:nvSpPr>
            <p:cNvPr id="55" name="右矢印 171">
              <a:extLst>
                <a:ext uri="{FF2B5EF4-FFF2-40B4-BE49-F238E27FC236}">
                  <a16:creationId xmlns:a16="http://schemas.microsoft.com/office/drawing/2014/main" id="{1A03B6AE-3D98-45EC-83BD-DB90AB1982A7}"/>
                </a:ext>
              </a:extLst>
            </p:cNvPr>
            <p:cNvSpPr/>
            <p:nvPr/>
          </p:nvSpPr>
          <p:spPr>
            <a:xfrm>
              <a:off x="7769912" y="460507"/>
              <a:ext cx="320219" cy="272636"/>
            </a:xfrm>
            <a:prstGeom prst="rightArrow">
              <a:avLst/>
            </a:prstGeom>
            <a:gradFill rotWithShape="1">
              <a:gsLst>
                <a:gs pos="0">
                  <a:srgbClr val="84AA33"/>
                </a:gs>
                <a:gs pos="100000">
                  <a:srgbClr val="84AA33">
                    <a:shade val="48000"/>
                    <a:satMod val="180000"/>
                    <a:lumMod val="94000"/>
                  </a:srgbClr>
                </a:gs>
                <a:gs pos="100000">
                  <a:srgbClr val="84AA33">
                    <a:shade val="48000"/>
                    <a:satMod val="180000"/>
                    <a:lumMod val="94000"/>
                  </a:srgbClr>
                </a:gs>
              </a:gsLst>
              <a:lin ang="4140000" scaled="1"/>
            </a:gradFill>
            <a:ln w="12700">
              <a:solidFill>
                <a:schemeClr val="tx1"/>
              </a:solidFill>
            </a:ln>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50800" h="50800"/>
            </a:sp3d>
          </p:spPr>
          <p:txBody>
            <a:bodyPr rtlCol="0" anchor="ctr"/>
            <a:lstStyle/>
            <a:p>
              <a:pPr algn="ctr" defTabSz="1527930">
                <a:defRPr/>
              </a:pPr>
              <a:endParaRPr kumimoji="1" lang="ja-JP" altLang="en-US" sz="3344" kern="0" dirty="0">
                <a:solidFill>
                  <a:prstClr val="white"/>
                </a:solidFill>
                <a:latin typeface="Times"/>
                <a:ea typeface="ＭＳ Ｐゴシック"/>
              </a:endParaRPr>
            </a:p>
          </p:txBody>
        </p:sp>
      </p:grpSp>
      <p:sp>
        <p:nvSpPr>
          <p:cNvPr id="74" name="フレーム 73">
            <a:extLst>
              <a:ext uri="{FF2B5EF4-FFF2-40B4-BE49-F238E27FC236}">
                <a16:creationId xmlns:a16="http://schemas.microsoft.com/office/drawing/2014/main" id="{209997ED-8992-4E6A-8B13-891C8E343EF2}"/>
              </a:ext>
            </a:extLst>
          </p:cNvPr>
          <p:cNvSpPr/>
          <p:nvPr/>
        </p:nvSpPr>
        <p:spPr>
          <a:xfrm>
            <a:off x="6531540" y="258750"/>
            <a:ext cx="2607864" cy="1222269"/>
          </a:xfrm>
          <a:prstGeom prst="frame">
            <a:avLst>
              <a:gd name="adj1" fmla="val 7606"/>
            </a:avLst>
          </a:prstGeom>
          <a:solidFill>
            <a:srgbClr val="05F91C">
              <a:alpha val="50000"/>
            </a:srgb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Tree>
    <p:extLst>
      <p:ext uri="{BB962C8B-B14F-4D97-AF65-F5344CB8AC3E}">
        <p14:creationId xmlns:p14="http://schemas.microsoft.com/office/powerpoint/2010/main" val="28123042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EFE1297F-19D9-4406-8F36-E45E44427112}"/>
              </a:ext>
            </a:extLst>
          </p:cNvPr>
          <p:cNvSpPr/>
          <p:nvPr/>
        </p:nvSpPr>
        <p:spPr>
          <a:xfrm>
            <a:off x="10740" y="17928"/>
            <a:ext cx="2520425" cy="369332"/>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kumimoji="1" lang="ja-JP" altLang="en-US" sz="2000" dirty="0">
                <a:ln>
                  <a:solidFill>
                    <a:schemeClr val="tx1"/>
                  </a:solidFill>
                </a:ln>
                <a:latin typeface="HGP創英角ｺﾞｼｯｸUB" panose="020B0900000000000000" pitchFamily="50" charset="-128"/>
                <a:ea typeface="HGP創英角ｺﾞｼｯｸUB" panose="020B0900000000000000" pitchFamily="50" charset="-128"/>
              </a:rPr>
              <a:t>はじめにまとめを</a:t>
            </a:r>
          </a:p>
        </p:txBody>
      </p:sp>
      <p:grpSp>
        <p:nvGrpSpPr>
          <p:cNvPr id="19" name="グループ化 18">
            <a:extLst>
              <a:ext uri="{FF2B5EF4-FFF2-40B4-BE49-F238E27FC236}">
                <a16:creationId xmlns:a16="http://schemas.microsoft.com/office/drawing/2014/main" id="{89D8BFED-1EC7-4E80-8B60-58AA185B58A7}"/>
              </a:ext>
            </a:extLst>
          </p:cNvPr>
          <p:cNvGrpSpPr/>
          <p:nvPr/>
        </p:nvGrpSpPr>
        <p:grpSpPr>
          <a:xfrm>
            <a:off x="1975825" y="1813686"/>
            <a:ext cx="5124767" cy="4374327"/>
            <a:chOff x="0" y="950387"/>
            <a:chExt cx="6409461" cy="5139385"/>
          </a:xfrm>
        </p:grpSpPr>
        <p:grpSp>
          <p:nvGrpSpPr>
            <p:cNvPr id="3" name="グループ化 2">
              <a:extLst>
                <a:ext uri="{FF2B5EF4-FFF2-40B4-BE49-F238E27FC236}">
                  <a16:creationId xmlns:a16="http://schemas.microsoft.com/office/drawing/2014/main" id="{4ED14AC1-570D-446A-8C4B-B73360A2E0E1}"/>
                </a:ext>
              </a:extLst>
            </p:cNvPr>
            <p:cNvGrpSpPr/>
            <p:nvPr/>
          </p:nvGrpSpPr>
          <p:grpSpPr>
            <a:xfrm>
              <a:off x="0" y="950387"/>
              <a:ext cx="6409461" cy="5139385"/>
              <a:chOff x="843516" y="896976"/>
              <a:chExt cx="6409461" cy="5139385"/>
            </a:xfrm>
          </p:grpSpPr>
          <p:grpSp>
            <p:nvGrpSpPr>
              <p:cNvPr id="4" name="グループ化 3">
                <a:extLst>
                  <a:ext uri="{FF2B5EF4-FFF2-40B4-BE49-F238E27FC236}">
                    <a16:creationId xmlns:a16="http://schemas.microsoft.com/office/drawing/2014/main" id="{4C1512BB-699A-4E5A-ACF5-65CB425B999D}"/>
                  </a:ext>
                </a:extLst>
              </p:cNvPr>
              <p:cNvGrpSpPr/>
              <p:nvPr/>
            </p:nvGrpSpPr>
            <p:grpSpPr>
              <a:xfrm>
                <a:off x="855940" y="896976"/>
                <a:ext cx="6397037" cy="5139385"/>
                <a:chOff x="445500" y="402240"/>
                <a:chExt cx="7063349" cy="5866598"/>
              </a:xfrm>
            </p:grpSpPr>
            <p:pic>
              <p:nvPicPr>
                <p:cNvPr id="6" name="図 5">
                  <a:extLst>
                    <a:ext uri="{FF2B5EF4-FFF2-40B4-BE49-F238E27FC236}">
                      <a16:creationId xmlns:a16="http://schemas.microsoft.com/office/drawing/2014/main" id="{7434D165-1A39-4F40-88E3-CF37533B5C94}"/>
                    </a:ext>
                  </a:extLst>
                </p:cNvPr>
                <p:cNvPicPr>
                  <a:picLocks noChangeAspect="1"/>
                </p:cNvPicPr>
                <p:nvPr/>
              </p:nvPicPr>
              <p:blipFill rotWithShape="1">
                <a:blip r:embed="rId2">
                  <a:extLst>
                    <a:ext uri="{28A0092B-C50C-407E-A947-70E740481C1C}">
                      <a14:useLocalDpi xmlns:a14="http://schemas.microsoft.com/office/drawing/2010/main" val="0"/>
                    </a:ext>
                  </a:extLst>
                </a:blip>
                <a:srcRect l="6619" t="1763" r="3970" b="4242"/>
                <a:stretch/>
              </p:blipFill>
              <p:spPr>
                <a:xfrm>
                  <a:off x="905639" y="538934"/>
                  <a:ext cx="6560689" cy="5729904"/>
                </a:xfrm>
                <a:prstGeom prst="rect">
                  <a:avLst/>
                </a:prstGeom>
                <a:ln>
                  <a:solidFill>
                    <a:schemeClr val="lt1"/>
                  </a:solidFill>
                </a:ln>
                <a:scene3d>
                  <a:camera prst="perspectiveRelaxedModerately" fov="6000000">
                    <a:rot lat="21000000" lon="0" rev="0"/>
                  </a:camera>
                  <a:lightRig rig="threePt" dir="t"/>
                </a:scene3d>
              </p:spPr>
            </p:pic>
            <p:cxnSp>
              <p:nvCxnSpPr>
                <p:cNvPr id="7" name="直線コネクタ 6">
                  <a:extLst>
                    <a:ext uri="{FF2B5EF4-FFF2-40B4-BE49-F238E27FC236}">
                      <a16:creationId xmlns:a16="http://schemas.microsoft.com/office/drawing/2014/main" id="{7960BC33-BF02-4A9F-903F-90F7AE5BE238}"/>
                    </a:ext>
                  </a:extLst>
                </p:cNvPr>
                <p:cNvCxnSpPr>
                  <a:cxnSpLocks/>
                </p:cNvCxnSpPr>
                <p:nvPr/>
              </p:nvCxnSpPr>
              <p:spPr>
                <a:xfrm>
                  <a:off x="445500" y="2738332"/>
                  <a:ext cx="6970765"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8" name="楕円 7">
                  <a:extLst>
                    <a:ext uri="{FF2B5EF4-FFF2-40B4-BE49-F238E27FC236}">
                      <a16:creationId xmlns:a16="http://schemas.microsoft.com/office/drawing/2014/main" id="{76C450E2-38D9-4500-B8D7-3B5C5249E898}"/>
                    </a:ext>
                  </a:extLst>
                </p:cNvPr>
                <p:cNvSpPr/>
                <p:nvPr/>
              </p:nvSpPr>
              <p:spPr>
                <a:xfrm>
                  <a:off x="837524" y="3649983"/>
                  <a:ext cx="6671325" cy="911511"/>
                </a:xfrm>
                <a:prstGeom prst="ellipse">
                  <a:avLst/>
                </a:prstGeom>
                <a:solidFill>
                  <a:srgbClr val="FF0000">
                    <a:alpha val="60000"/>
                  </a:srgbClr>
                </a:solidFill>
                <a:ln>
                  <a:solidFill>
                    <a:srgbClr val="FF0000"/>
                  </a:solidFill>
                </a:ln>
                <a:scene3d>
                  <a:camera prst="perspectiveRelaxedModerately"/>
                  <a:lightRig rig="threePt" dir="t"/>
                </a:scene3d>
                <a:sp3d>
                  <a:bevelT w="228600" h="127000"/>
                  <a:bevelB h="501650"/>
                </a:sp3d>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kumimoji="1" lang="ja-JP" altLang="en-US" sz="3200" b="1" dirty="0">
                      <a:solidFill>
                        <a:schemeClr val="tx1"/>
                      </a:solidFill>
                    </a:rPr>
                    <a:t>暖</a:t>
                  </a:r>
                  <a:r>
                    <a:rPr kumimoji="1" lang="en-US" altLang="ja-JP" sz="3200" b="1" dirty="0">
                      <a:solidFill>
                        <a:schemeClr val="tx1"/>
                      </a:solidFill>
                    </a:rPr>
                    <a:t>SST</a:t>
                  </a:r>
                  <a:endParaRPr kumimoji="1" lang="ja-JP" altLang="en-US" sz="3200" b="1" dirty="0">
                    <a:solidFill>
                      <a:schemeClr val="tx1"/>
                    </a:solidFill>
                  </a:endParaRPr>
                </a:p>
              </p:txBody>
            </p:sp>
            <p:sp>
              <p:nvSpPr>
                <p:cNvPr id="9" name="楕円 8">
                  <a:extLst>
                    <a:ext uri="{FF2B5EF4-FFF2-40B4-BE49-F238E27FC236}">
                      <a16:creationId xmlns:a16="http://schemas.microsoft.com/office/drawing/2014/main" id="{2FBD010E-F63F-4BED-9963-A5BA962542B9}"/>
                    </a:ext>
                  </a:extLst>
                </p:cNvPr>
                <p:cNvSpPr/>
                <p:nvPr/>
              </p:nvSpPr>
              <p:spPr>
                <a:xfrm>
                  <a:off x="2132164" y="5082165"/>
                  <a:ext cx="4252888" cy="942427"/>
                </a:xfrm>
                <a:prstGeom prst="ellipse">
                  <a:avLst/>
                </a:prstGeom>
                <a:solidFill>
                  <a:srgbClr val="002060">
                    <a:alpha val="60000"/>
                  </a:srgbClr>
                </a:solidFill>
                <a:ln>
                  <a:solidFill>
                    <a:schemeClr val="accent1">
                      <a:lumMod val="60000"/>
                      <a:lumOff val="40000"/>
                    </a:schemeClr>
                  </a:solidFill>
                </a:ln>
                <a:scene3d>
                  <a:camera prst="perspectiveRelaxedModerately"/>
                  <a:lightRig rig="threePt" dir="t"/>
                </a:scene3d>
                <a:sp3d>
                  <a:bevelT w="228600" h="127000"/>
                  <a:bevelB h="501650"/>
                </a:sp3d>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kumimoji="1" lang="en-US" altLang="ja-JP" sz="3200" b="1" dirty="0">
                      <a:solidFill>
                        <a:schemeClr val="tx1"/>
                      </a:solidFill>
                    </a:rPr>
                    <a:t>AAO</a:t>
                  </a:r>
                  <a:r>
                    <a:rPr kumimoji="1" lang="ja-JP" altLang="en-US" sz="3200" b="1" dirty="0">
                      <a:solidFill>
                        <a:schemeClr val="tx1"/>
                      </a:solidFill>
                    </a:rPr>
                    <a:t>正</a:t>
                  </a:r>
                </a:p>
              </p:txBody>
            </p:sp>
            <p:sp>
              <p:nvSpPr>
                <p:cNvPr id="10" name="環状矢印 10">
                  <a:extLst>
                    <a:ext uri="{FF2B5EF4-FFF2-40B4-BE49-F238E27FC236}">
                      <a16:creationId xmlns:a16="http://schemas.microsoft.com/office/drawing/2014/main" id="{51D1D9EE-DE0A-41E9-AC7C-A22629BDE63E}"/>
                    </a:ext>
                  </a:extLst>
                </p:cNvPr>
                <p:cNvSpPr/>
                <p:nvPr/>
              </p:nvSpPr>
              <p:spPr>
                <a:xfrm rot="18383902">
                  <a:off x="2280485" y="576216"/>
                  <a:ext cx="2873928" cy="5977157"/>
                </a:xfrm>
                <a:prstGeom prst="circularArrow">
                  <a:avLst>
                    <a:gd name="adj1" fmla="val 10442"/>
                    <a:gd name="adj2" fmla="val 2160065"/>
                    <a:gd name="adj3" fmla="val 20109894"/>
                    <a:gd name="adj4" fmla="val 10800000"/>
                    <a:gd name="adj5" fmla="val 10612"/>
                  </a:avLst>
                </a:prstGeom>
                <a:solidFill>
                  <a:schemeClr val="accent6">
                    <a:alpha val="80000"/>
                  </a:schemeClr>
                </a:solidFill>
                <a:ln>
                  <a:solidFill>
                    <a:srgbClr val="00B050"/>
                  </a:solidFill>
                </a:ln>
                <a:scene3d>
                  <a:camera prst="isometricRightUp">
                    <a:rot lat="1269501" lon="18202348" rev="19871593"/>
                  </a:camera>
                  <a:lightRig rig="twoPt" dir="t"/>
                </a:scene3d>
                <a:sp3d prstMaterial="powder">
                  <a:bevelT h="63500"/>
                  <a:bevelB h="254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tx1"/>
                    </a:solidFill>
                  </a:endParaRPr>
                </a:p>
              </p:txBody>
            </p:sp>
            <p:sp>
              <p:nvSpPr>
                <p:cNvPr id="11" name="環状矢印 10">
                  <a:extLst>
                    <a:ext uri="{FF2B5EF4-FFF2-40B4-BE49-F238E27FC236}">
                      <a16:creationId xmlns:a16="http://schemas.microsoft.com/office/drawing/2014/main" id="{581BED87-F4C2-42E7-B31D-1A60D2214CD9}"/>
                    </a:ext>
                  </a:extLst>
                </p:cNvPr>
                <p:cNvSpPr/>
                <p:nvPr/>
              </p:nvSpPr>
              <p:spPr>
                <a:xfrm rot="18383902">
                  <a:off x="2977815" y="196430"/>
                  <a:ext cx="2590386" cy="5977158"/>
                </a:xfrm>
                <a:prstGeom prst="circularArrow">
                  <a:avLst>
                    <a:gd name="adj1" fmla="val 10442"/>
                    <a:gd name="adj2" fmla="val 2160065"/>
                    <a:gd name="adj3" fmla="val 20109894"/>
                    <a:gd name="adj4" fmla="val 10800000"/>
                    <a:gd name="adj5" fmla="val 10612"/>
                  </a:avLst>
                </a:prstGeom>
                <a:solidFill>
                  <a:schemeClr val="accent6">
                    <a:alpha val="80000"/>
                  </a:schemeClr>
                </a:solidFill>
                <a:ln>
                  <a:solidFill>
                    <a:srgbClr val="00B050"/>
                  </a:solidFill>
                </a:ln>
                <a:scene3d>
                  <a:camera prst="isometricRightUp">
                    <a:rot lat="1269501" lon="18202348" rev="19871593"/>
                  </a:camera>
                  <a:lightRig rig="twoPt" dir="t"/>
                </a:scene3d>
                <a:sp3d prstMaterial="powder">
                  <a:bevelT h="63500"/>
                  <a:bevelB h="254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tx1"/>
                    </a:solidFill>
                  </a:endParaRPr>
                </a:p>
              </p:txBody>
            </p:sp>
            <p:sp>
              <p:nvSpPr>
                <p:cNvPr id="12" name="矢印: 右 11">
                  <a:extLst>
                    <a:ext uri="{FF2B5EF4-FFF2-40B4-BE49-F238E27FC236}">
                      <a16:creationId xmlns:a16="http://schemas.microsoft.com/office/drawing/2014/main" id="{6137FA1B-7AC3-42C4-9A2E-EAB9F18FE7A1}"/>
                    </a:ext>
                  </a:extLst>
                </p:cNvPr>
                <p:cNvSpPr/>
                <p:nvPr/>
              </p:nvSpPr>
              <p:spPr>
                <a:xfrm rot="19882990">
                  <a:off x="2720305" y="1664117"/>
                  <a:ext cx="1808862" cy="1150957"/>
                </a:xfrm>
                <a:prstGeom prst="rightArrow">
                  <a:avLst/>
                </a:prstGeom>
                <a:solidFill>
                  <a:srgbClr val="0070C0">
                    <a:alpha val="85000"/>
                  </a:srgbClr>
                </a:solidFill>
                <a:scene3d>
                  <a:camera prst="perspectiveRight"/>
                  <a:lightRig rig="threePt" dir="t"/>
                </a:scene3d>
                <a:sp3d extrusionH="38100">
                  <a:bevelT w="114300" h="133350" prst="artDeco"/>
                  <a:bevelB w="114300" prst="artDeco"/>
                </a:sp3d>
              </p:spPr>
              <p:style>
                <a:lnRef idx="3">
                  <a:schemeClr val="lt1"/>
                </a:lnRef>
                <a:fillRef idx="1">
                  <a:schemeClr val="accent6"/>
                </a:fillRef>
                <a:effectRef idx="1">
                  <a:schemeClr val="accent6"/>
                </a:effectRef>
                <a:fontRef idx="minor">
                  <a:schemeClr val="lt1"/>
                </a:fontRef>
              </p:style>
              <p:txBody>
                <a:bodyPr rtlCol="0" anchor="ctr"/>
                <a:lstStyle/>
                <a:p>
                  <a:pPr algn="ctr"/>
                  <a:endParaRPr kumimoji="1" lang="ja-JP" altLang="en-US" sz="3200" b="1" dirty="0"/>
                </a:p>
              </p:txBody>
            </p:sp>
            <p:sp>
              <p:nvSpPr>
                <p:cNvPr id="13" name="矢印: 下 12">
                  <a:extLst>
                    <a:ext uri="{FF2B5EF4-FFF2-40B4-BE49-F238E27FC236}">
                      <a16:creationId xmlns:a16="http://schemas.microsoft.com/office/drawing/2014/main" id="{BB6CEC5F-DB0C-4B81-902F-D13B267D6AA6}"/>
                    </a:ext>
                  </a:extLst>
                </p:cNvPr>
                <p:cNvSpPr/>
                <p:nvPr/>
              </p:nvSpPr>
              <p:spPr>
                <a:xfrm rot="10800000">
                  <a:off x="3631288" y="3043698"/>
                  <a:ext cx="627320" cy="781493"/>
                </a:xfrm>
                <a:prstGeom prst="downArrow">
                  <a:avLst/>
                </a:prstGeom>
                <a:solidFill>
                  <a:schemeClr val="accent4">
                    <a:alpha val="80000"/>
                  </a:schemeClr>
                </a:solidFill>
                <a:ln>
                  <a:solidFill>
                    <a:schemeClr val="accent6"/>
                  </a:solidFill>
                </a:ln>
                <a:scene3d>
                  <a:camera prst="orthographicFront">
                    <a:rot lat="0" lon="0" rev="0"/>
                  </a:camera>
                  <a:lightRig rig="threePt" dir="t"/>
                </a:scene3d>
                <a:sp3d prstMaterial="dkEdge">
                  <a:bevelT w="63500" h="146050" prst="artDeco"/>
                  <a:bevelB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4" name="楕円 13">
                  <a:extLst>
                    <a:ext uri="{FF2B5EF4-FFF2-40B4-BE49-F238E27FC236}">
                      <a16:creationId xmlns:a16="http://schemas.microsoft.com/office/drawing/2014/main" id="{F51202B4-58FB-4F78-9B68-58C015F30A73}"/>
                    </a:ext>
                  </a:extLst>
                </p:cNvPr>
                <p:cNvSpPr/>
                <p:nvPr/>
              </p:nvSpPr>
              <p:spPr>
                <a:xfrm>
                  <a:off x="3381551" y="402240"/>
                  <a:ext cx="3962152" cy="1175210"/>
                </a:xfrm>
                <a:prstGeom prst="ellipse">
                  <a:avLst/>
                </a:prstGeom>
                <a:solidFill>
                  <a:schemeClr val="accent4">
                    <a:alpha val="70000"/>
                  </a:schemeClr>
                </a:solidFill>
                <a:ln>
                  <a:solidFill>
                    <a:schemeClr val="accent4">
                      <a:lumMod val="20000"/>
                      <a:lumOff val="80000"/>
                    </a:schemeClr>
                  </a:solidFill>
                </a:ln>
                <a:scene3d>
                  <a:camera prst="perspectiveRelaxedModerately"/>
                  <a:lightRig rig="threePt" dir="t"/>
                </a:scene3d>
                <a:sp3d>
                  <a:bevelT w="228600" h="127000"/>
                  <a:bevelB h="501650"/>
                </a:sp3d>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kumimoji="1" lang="ja-JP" altLang="en-US" sz="2000" b="1" dirty="0">
                      <a:solidFill>
                        <a:schemeClr val="tx1"/>
                      </a:solidFill>
                    </a:rPr>
                    <a:t>チベット高気圧</a:t>
                  </a:r>
                </a:p>
              </p:txBody>
            </p:sp>
            <p:pic>
              <p:nvPicPr>
                <p:cNvPr id="15" name="グラフィックス 14" descr="雨">
                  <a:extLst>
                    <a:ext uri="{FF2B5EF4-FFF2-40B4-BE49-F238E27FC236}">
                      <a16:creationId xmlns:a16="http://schemas.microsoft.com/office/drawing/2014/main" id="{116DE66B-DC66-4870-AD01-C9ECE93F4B8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950374" y="1157529"/>
                  <a:ext cx="1469841" cy="1077952"/>
                </a:xfrm>
                <a:prstGeom prst="rect">
                  <a:avLst/>
                </a:prstGeom>
              </p:spPr>
            </p:pic>
            <p:pic>
              <p:nvPicPr>
                <p:cNvPr id="16" name="グラフィックス 15" descr="戻る (RTL)">
                  <a:extLst>
                    <a:ext uri="{FF2B5EF4-FFF2-40B4-BE49-F238E27FC236}">
                      <a16:creationId xmlns:a16="http://schemas.microsoft.com/office/drawing/2014/main" id="{AAE8BCF2-818D-4869-BC24-E84DE0A7418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14711961">
                  <a:off x="3715987" y="908762"/>
                  <a:ext cx="914400" cy="914400"/>
                </a:xfrm>
                <a:prstGeom prst="rect">
                  <a:avLst/>
                </a:prstGeom>
              </p:spPr>
            </p:pic>
            <p:sp>
              <p:nvSpPr>
                <p:cNvPr id="17" name="矢印: 下 16">
                  <a:extLst>
                    <a:ext uri="{FF2B5EF4-FFF2-40B4-BE49-F238E27FC236}">
                      <a16:creationId xmlns:a16="http://schemas.microsoft.com/office/drawing/2014/main" id="{D7F02AAF-260A-4267-8DEB-163D11E83F80}"/>
                    </a:ext>
                  </a:extLst>
                </p:cNvPr>
                <p:cNvSpPr/>
                <p:nvPr/>
              </p:nvSpPr>
              <p:spPr>
                <a:xfrm rot="10800000">
                  <a:off x="2678171" y="3218906"/>
                  <a:ext cx="627320" cy="781494"/>
                </a:xfrm>
                <a:prstGeom prst="downArrow">
                  <a:avLst/>
                </a:prstGeom>
                <a:solidFill>
                  <a:schemeClr val="accent4">
                    <a:alpha val="80000"/>
                  </a:schemeClr>
                </a:solidFill>
                <a:ln>
                  <a:solidFill>
                    <a:schemeClr val="accent6"/>
                  </a:solidFill>
                </a:ln>
                <a:scene3d>
                  <a:camera prst="orthographicFront">
                    <a:rot lat="0" lon="0" rev="0"/>
                  </a:camera>
                  <a:lightRig rig="threePt" dir="t"/>
                </a:scene3d>
                <a:sp3d prstMaterial="dkEdge">
                  <a:bevelT w="63500" h="146050" prst="artDeco"/>
                  <a:bevelB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5" name="テキスト ボックス 4">
                <a:extLst>
                  <a:ext uri="{FF2B5EF4-FFF2-40B4-BE49-F238E27FC236}">
                    <a16:creationId xmlns:a16="http://schemas.microsoft.com/office/drawing/2014/main" id="{6F03BC1A-2815-4DB0-8D06-666061CAD3E0}"/>
                  </a:ext>
                </a:extLst>
              </p:cNvPr>
              <p:cNvSpPr txBox="1"/>
              <p:nvPr/>
            </p:nvSpPr>
            <p:spPr>
              <a:xfrm>
                <a:off x="843516" y="2939168"/>
                <a:ext cx="1033978" cy="369332"/>
              </a:xfrm>
              <a:prstGeom prst="rect">
                <a:avLst/>
              </a:prstGeom>
              <a:noFill/>
            </p:spPr>
            <p:txBody>
              <a:bodyPr wrap="square" rtlCol="0">
                <a:spAutoFit/>
              </a:bodyPr>
              <a:lstStyle/>
              <a:p>
                <a:r>
                  <a:rPr kumimoji="1" lang="ja-JP" altLang="en-US" b="1" dirty="0">
                    <a:solidFill>
                      <a:srgbClr val="FF0000"/>
                    </a:solidFill>
                  </a:rPr>
                  <a:t>赤道</a:t>
                </a:r>
              </a:p>
            </p:txBody>
          </p:sp>
        </p:grpSp>
        <p:sp>
          <p:nvSpPr>
            <p:cNvPr id="18" name="正方形/長方形 17">
              <a:extLst>
                <a:ext uri="{FF2B5EF4-FFF2-40B4-BE49-F238E27FC236}">
                  <a16:creationId xmlns:a16="http://schemas.microsoft.com/office/drawing/2014/main" id="{61AEB07C-2E59-44F4-86C7-52A271DEA342}"/>
                </a:ext>
              </a:extLst>
            </p:cNvPr>
            <p:cNvSpPr/>
            <p:nvPr/>
          </p:nvSpPr>
          <p:spPr>
            <a:xfrm rot="19866406">
              <a:off x="2241846" y="2486702"/>
              <a:ext cx="1172512" cy="304972"/>
            </a:xfrm>
            <a:prstGeom prst="rect">
              <a:avLst/>
            </a:prstGeom>
            <a:solidFill>
              <a:schemeClr val="accent5">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300"/>
                </a:lnSpc>
              </a:pPr>
              <a:r>
                <a:rPr kumimoji="1" lang="ja-JP" altLang="en-US" sz="1400" b="1" dirty="0"/>
                <a:t>ソマリジェット</a:t>
              </a:r>
            </a:p>
          </p:txBody>
        </p:sp>
      </p:grpSp>
      <p:sp>
        <p:nvSpPr>
          <p:cNvPr id="20" name="正方形/長方形 19">
            <a:extLst>
              <a:ext uri="{FF2B5EF4-FFF2-40B4-BE49-F238E27FC236}">
                <a16:creationId xmlns:a16="http://schemas.microsoft.com/office/drawing/2014/main" id="{22E14786-8EEA-4C6D-AE03-90B367B57290}"/>
              </a:ext>
            </a:extLst>
          </p:cNvPr>
          <p:cNvSpPr/>
          <p:nvPr/>
        </p:nvSpPr>
        <p:spPr>
          <a:xfrm>
            <a:off x="41078" y="6005614"/>
            <a:ext cx="3896132" cy="75734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b="1" dirty="0"/>
              <a:t>①</a:t>
            </a:r>
            <a:r>
              <a:rPr kumimoji="1" lang="en-US" altLang="ja-JP" dirty="0">
                <a:solidFill>
                  <a:srgbClr val="0070C0"/>
                </a:solidFill>
              </a:rPr>
              <a:t>12,1,2</a:t>
            </a:r>
            <a:r>
              <a:rPr kumimoji="1" lang="ja-JP" altLang="en-US" dirty="0">
                <a:solidFill>
                  <a:srgbClr val="0070C0"/>
                </a:solidFill>
              </a:rPr>
              <a:t>月</a:t>
            </a:r>
            <a:r>
              <a:rPr kumimoji="1" lang="ja-JP" altLang="en-US" dirty="0"/>
              <a:t>の</a:t>
            </a:r>
            <a:r>
              <a:rPr kumimoji="1" lang="en-US" altLang="ja-JP" dirty="0"/>
              <a:t>AAO</a:t>
            </a:r>
            <a:r>
              <a:rPr kumimoji="1" lang="ja-JP" altLang="en-US" dirty="0"/>
              <a:t>が正の時に南半球中緯度で</a:t>
            </a:r>
            <a:r>
              <a:rPr kumimoji="1" lang="ja-JP" altLang="en-US" b="1" dirty="0"/>
              <a:t>海面水温</a:t>
            </a:r>
            <a:r>
              <a:rPr kumimoji="1" lang="en-US" altLang="ja-JP" b="1" dirty="0"/>
              <a:t>(SST)</a:t>
            </a:r>
            <a:r>
              <a:rPr kumimoji="1" lang="ja-JP" altLang="en-US" dirty="0"/>
              <a:t>が暖まる</a:t>
            </a:r>
            <a:endParaRPr kumimoji="1" lang="en-US" altLang="ja-JP" dirty="0"/>
          </a:p>
        </p:txBody>
      </p:sp>
      <p:sp>
        <p:nvSpPr>
          <p:cNvPr id="21" name="正方形/長方形 20">
            <a:extLst>
              <a:ext uri="{FF2B5EF4-FFF2-40B4-BE49-F238E27FC236}">
                <a16:creationId xmlns:a16="http://schemas.microsoft.com/office/drawing/2014/main" id="{E96A7E1B-FC8F-46E5-A1CF-E5877B98E7AE}"/>
              </a:ext>
            </a:extLst>
          </p:cNvPr>
          <p:cNvSpPr/>
          <p:nvPr/>
        </p:nvSpPr>
        <p:spPr>
          <a:xfrm>
            <a:off x="31740" y="5193470"/>
            <a:ext cx="1986506" cy="66778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b="1" dirty="0"/>
              <a:t>②</a:t>
            </a:r>
            <a:r>
              <a:rPr kumimoji="1" lang="ja-JP" altLang="en-US" b="1" dirty="0"/>
              <a:t>高温</a:t>
            </a:r>
            <a:r>
              <a:rPr kumimoji="1" lang="en-US" altLang="ja-JP" b="1" dirty="0"/>
              <a:t>SST</a:t>
            </a:r>
            <a:r>
              <a:rPr kumimoji="1" lang="ja-JP" altLang="en-US" dirty="0"/>
              <a:t>は</a:t>
            </a:r>
            <a:r>
              <a:rPr kumimoji="1" lang="en-US" altLang="ja-JP" dirty="0">
                <a:solidFill>
                  <a:schemeClr val="accent2"/>
                </a:solidFill>
              </a:rPr>
              <a:t>5,6</a:t>
            </a:r>
            <a:r>
              <a:rPr kumimoji="1" lang="ja-JP" altLang="en-US" dirty="0">
                <a:solidFill>
                  <a:schemeClr val="accent2"/>
                </a:solidFill>
              </a:rPr>
              <a:t>月</a:t>
            </a:r>
            <a:r>
              <a:rPr kumimoji="1" lang="ja-JP" altLang="en-US" dirty="0"/>
              <a:t>まで持続する</a:t>
            </a:r>
            <a:endParaRPr kumimoji="1" lang="ja-JP" altLang="en-US" dirty="0">
              <a:solidFill>
                <a:schemeClr val="tx1"/>
              </a:solidFill>
            </a:endParaRPr>
          </a:p>
        </p:txBody>
      </p:sp>
      <p:sp>
        <p:nvSpPr>
          <p:cNvPr id="22" name="矢印: 下 21">
            <a:extLst>
              <a:ext uri="{FF2B5EF4-FFF2-40B4-BE49-F238E27FC236}">
                <a16:creationId xmlns:a16="http://schemas.microsoft.com/office/drawing/2014/main" id="{5D498866-0009-4970-9312-B217D58F693F}"/>
              </a:ext>
            </a:extLst>
          </p:cNvPr>
          <p:cNvSpPr/>
          <p:nvPr/>
        </p:nvSpPr>
        <p:spPr>
          <a:xfrm rot="10800000">
            <a:off x="4946016" y="3842184"/>
            <a:ext cx="454266" cy="582707"/>
          </a:xfrm>
          <a:prstGeom prst="downArrow">
            <a:avLst/>
          </a:prstGeom>
          <a:solidFill>
            <a:schemeClr val="accent4">
              <a:alpha val="80000"/>
            </a:schemeClr>
          </a:solidFill>
          <a:ln>
            <a:solidFill>
              <a:schemeClr val="accent6"/>
            </a:solidFill>
          </a:ln>
          <a:scene3d>
            <a:camera prst="orthographicFront">
              <a:rot lat="0" lon="0" rev="0"/>
            </a:camera>
            <a:lightRig rig="threePt" dir="t"/>
          </a:scene3d>
          <a:sp3d prstMaterial="dkEdge">
            <a:bevelT w="63500" h="146050" prst="artDeco"/>
            <a:bevelB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3" name="正方形/長方形 22">
            <a:extLst>
              <a:ext uri="{FF2B5EF4-FFF2-40B4-BE49-F238E27FC236}">
                <a16:creationId xmlns:a16="http://schemas.microsoft.com/office/drawing/2014/main" id="{5AC7D9B7-4EFC-46A4-B715-5DBC5004D5C8}"/>
              </a:ext>
            </a:extLst>
          </p:cNvPr>
          <p:cNvSpPr/>
          <p:nvPr/>
        </p:nvSpPr>
        <p:spPr>
          <a:xfrm>
            <a:off x="51135" y="4074596"/>
            <a:ext cx="1986506" cy="814763"/>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b="1" dirty="0">
                <a:solidFill>
                  <a:schemeClr val="tx1"/>
                </a:solidFill>
              </a:rPr>
              <a:t>③</a:t>
            </a:r>
            <a:r>
              <a:rPr kumimoji="1" lang="en-US" altLang="ja-JP" dirty="0">
                <a:solidFill>
                  <a:schemeClr val="accent2"/>
                </a:solidFill>
              </a:rPr>
              <a:t>5,6</a:t>
            </a:r>
            <a:r>
              <a:rPr kumimoji="1" lang="ja-JP" altLang="en-US" dirty="0">
                <a:solidFill>
                  <a:schemeClr val="accent2"/>
                </a:solidFill>
              </a:rPr>
              <a:t>月</a:t>
            </a:r>
            <a:r>
              <a:rPr kumimoji="1" lang="ja-JP" altLang="en-US" dirty="0">
                <a:solidFill>
                  <a:schemeClr val="tx1"/>
                </a:solidFill>
              </a:rPr>
              <a:t>に顕著に海から大気に</a:t>
            </a:r>
            <a:r>
              <a:rPr kumimoji="1" lang="ja-JP" altLang="en-US" b="1" dirty="0">
                <a:solidFill>
                  <a:schemeClr val="tx1"/>
                </a:solidFill>
              </a:rPr>
              <a:t>熱が輸送</a:t>
            </a:r>
            <a:r>
              <a:rPr kumimoji="1" lang="ja-JP" altLang="en-US" dirty="0">
                <a:solidFill>
                  <a:schemeClr val="tx1"/>
                </a:solidFill>
              </a:rPr>
              <a:t>される</a:t>
            </a:r>
          </a:p>
        </p:txBody>
      </p:sp>
      <p:cxnSp>
        <p:nvCxnSpPr>
          <p:cNvPr id="36" name="直線矢印コネクタ 35">
            <a:extLst>
              <a:ext uri="{FF2B5EF4-FFF2-40B4-BE49-F238E27FC236}">
                <a16:creationId xmlns:a16="http://schemas.microsoft.com/office/drawing/2014/main" id="{7F070ED1-EEF5-460F-89CB-93A42D578E49}"/>
              </a:ext>
            </a:extLst>
          </p:cNvPr>
          <p:cNvCxnSpPr>
            <a:cxnSpLocks/>
          </p:cNvCxnSpPr>
          <p:nvPr/>
        </p:nvCxnSpPr>
        <p:spPr>
          <a:xfrm flipV="1">
            <a:off x="2035890" y="5002752"/>
            <a:ext cx="2057182" cy="94738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1" name="直線矢印コネクタ 40">
            <a:extLst>
              <a:ext uri="{FF2B5EF4-FFF2-40B4-BE49-F238E27FC236}">
                <a16:creationId xmlns:a16="http://schemas.microsoft.com/office/drawing/2014/main" id="{A61267B0-8C1B-45A4-8F62-85014CAE1A17}"/>
              </a:ext>
            </a:extLst>
          </p:cNvPr>
          <p:cNvCxnSpPr>
            <a:cxnSpLocks/>
          </p:cNvCxnSpPr>
          <p:nvPr/>
        </p:nvCxnSpPr>
        <p:spPr>
          <a:xfrm flipV="1">
            <a:off x="2049551" y="4148807"/>
            <a:ext cx="2484851" cy="14358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4" name="直線矢印コネクタ 43">
            <a:extLst>
              <a:ext uri="{FF2B5EF4-FFF2-40B4-BE49-F238E27FC236}">
                <a16:creationId xmlns:a16="http://schemas.microsoft.com/office/drawing/2014/main" id="{3D94E2E6-D08B-474F-A685-320DFF1ED68B}"/>
              </a:ext>
            </a:extLst>
          </p:cNvPr>
          <p:cNvCxnSpPr>
            <a:cxnSpLocks/>
          </p:cNvCxnSpPr>
          <p:nvPr/>
        </p:nvCxnSpPr>
        <p:spPr>
          <a:xfrm>
            <a:off x="2103172" y="2083932"/>
            <a:ext cx="874133" cy="82703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1" name="テキスト ボックス 30">
            <a:extLst>
              <a:ext uri="{FF2B5EF4-FFF2-40B4-BE49-F238E27FC236}">
                <a16:creationId xmlns:a16="http://schemas.microsoft.com/office/drawing/2014/main" id="{113C8DA3-B6B2-44B7-9F53-0DA588FE7E84}"/>
              </a:ext>
            </a:extLst>
          </p:cNvPr>
          <p:cNvSpPr txBox="1"/>
          <p:nvPr/>
        </p:nvSpPr>
        <p:spPr>
          <a:xfrm>
            <a:off x="5456172" y="6475000"/>
            <a:ext cx="3935789" cy="400110"/>
          </a:xfrm>
          <a:prstGeom prst="rect">
            <a:avLst/>
          </a:prstGeom>
          <a:noFill/>
        </p:spPr>
        <p:txBody>
          <a:bodyPr wrap="square" rtlCol="0">
            <a:spAutoFit/>
          </a:bodyPr>
          <a:lstStyle/>
          <a:p>
            <a:r>
              <a:rPr kumimoji="1" lang="ja-JP" altLang="en-US" sz="2000" b="1" dirty="0"/>
              <a:t>この結果を順に説明していく</a:t>
            </a:r>
          </a:p>
        </p:txBody>
      </p:sp>
      <p:sp>
        <p:nvSpPr>
          <p:cNvPr id="37" name="四角形: 角を丸くする 36">
            <a:extLst>
              <a:ext uri="{FF2B5EF4-FFF2-40B4-BE49-F238E27FC236}">
                <a16:creationId xmlns:a16="http://schemas.microsoft.com/office/drawing/2014/main" id="{DC1746C8-268C-4B92-BD18-89C4EC5E3CB1}"/>
              </a:ext>
            </a:extLst>
          </p:cNvPr>
          <p:cNvSpPr/>
          <p:nvPr/>
        </p:nvSpPr>
        <p:spPr>
          <a:xfrm>
            <a:off x="8433640" y="19336"/>
            <a:ext cx="695019" cy="274556"/>
          </a:xfrm>
          <a:prstGeom prst="roundRect">
            <a:avLst/>
          </a:prstGeom>
          <a:ln w="38100"/>
        </p:spPr>
        <p:style>
          <a:lnRef idx="2">
            <a:schemeClr val="accent5"/>
          </a:lnRef>
          <a:fillRef idx="1">
            <a:schemeClr val="lt1"/>
          </a:fillRef>
          <a:effectRef idx="0">
            <a:schemeClr val="accent5"/>
          </a:effectRef>
          <a:fontRef idx="minor">
            <a:schemeClr val="dk1"/>
          </a:fontRef>
        </p:style>
        <p:txBody>
          <a:bodyPr rtlCol="0" anchor="ctr"/>
          <a:lstStyle/>
          <a:p>
            <a:pPr algn="ctr"/>
            <a:r>
              <a:rPr kumimoji="1" lang="en-US" altLang="ja-JP" b="1" dirty="0"/>
              <a:t>4/13</a:t>
            </a:r>
            <a:endParaRPr kumimoji="1" lang="ja-JP" altLang="en-US" b="1" dirty="0"/>
          </a:p>
        </p:txBody>
      </p:sp>
      <p:grpSp>
        <p:nvGrpSpPr>
          <p:cNvPr id="38" name="グループ化 37">
            <a:extLst>
              <a:ext uri="{FF2B5EF4-FFF2-40B4-BE49-F238E27FC236}">
                <a16:creationId xmlns:a16="http://schemas.microsoft.com/office/drawing/2014/main" id="{71ED875F-2122-4D32-9001-70C7FCF17EEF}"/>
              </a:ext>
            </a:extLst>
          </p:cNvPr>
          <p:cNvGrpSpPr/>
          <p:nvPr/>
        </p:nvGrpSpPr>
        <p:grpSpPr>
          <a:xfrm>
            <a:off x="-4702" y="218515"/>
            <a:ext cx="9235958" cy="1156265"/>
            <a:chOff x="-17071" y="0"/>
            <a:chExt cx="9235958" cy="1156265"/>
          </a:xfrm>
        </p:grpSpPr>
        <p:grpSp>
          <p:nvGrpSpPr>
            <p:cNvPr id="39" name="グループ化 38">
              <a:extLst>
                <a:ext uri="{FF2B5EF4-FFF2-40B4-BE49-F238E27FC236}">
                  <a16:creationId xmlns:a16="http://schemas.microsoft.com/office/drawing/2014/main" id="{E2823C1F-9990-4796-ABA6-78826E8330FF}"/>
                </a:ext>
              </a:extLst>
            </p:cNvPr>
            <p:cNvGrpSpPr/>
            <p:nvPr/>
          </p:nvGrpSpPr>
          <p:grpSpPr>
            <a:xfrm>
              <a:off x="-17071" y="0"/>
              <a:ext cx="9178141" cy="1156265"/>
              <a:chOff x="-56083" y="3249521"/>
              <a:chExt cx="9178141" cy="1762380"/>
            </a:xfrm>
          </p:grpSpPr>
          <p:grpSp>
            <p:nvGrpSpPr>
              <p:cNvPr id="53" name="グループ化 52">
                <a:extLst>
                  <a:ext uri="{FF2B5EF4-FFF2-40B4-BE49-F238E27FC236}">
                    <a16:creationId xmlns:a16="http://schemas.microsoft.com/office/drawing/2014/main" id="{B3B3F35B-4050-4830-8325-E479F23A43D0}"/>
                  </a:ext>
                </a:extLst>
              </p:cNvPr>
              <p:cNvGrpSpPr/>
              <p:nvPr/>
            </p:nvGrpSpPr>
            <p:grpSpPr>
              <a:xfrm>
                <a:off x="1" y="3249521"/>
                <a:ext cx="9122057" cy="1662503"/>
                <a:chOff x="-1" y="1333343"/>
                <a:chExt cx="9122057" cy="1662503"/>
              </a:xfrm>
            </p:grpSpPr>
            <p:sp>
              <p:nvSpPr>
                <p:cNvPr id="58" name="四角形: 角を丸くする 57">
                  <a:extLst>
                    <a:ext uri="{FF2B5EF4-FFF2-40B4-BE49-F238E27FC236}">
                      <a16:creationId xmlns:a16="http://schemas.microsoft.com/office/drawing/2014/main" id="{7A7FE1B8-5CE2-4A89-A1FD-C18E61973F48}"/>
                    </a:ext>
                  </a:extLst>
                </p:cNvPr>
                <p:cNvSpPr/>
                <p:nvPr/>
              </p:nvSpPr>
              <p:spPr>
                <a:xfrm>
                  <a:off x="2690797" y="1481072"/>
                  <a:ext cx="6370075" cy="1514774"/>
                </a:xfrm>
                <a:prstGeom prst="roundRect">
                  <a:avLst/>
                </a:prstGeom>
                <a:solidFill>
                  <a:schemeClr val="accent4">
                    <a:lumMod val="40000"/>
                    <a:lumOff val="6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9" name="四角形: 角を丸くする 58">
                  <a:extLst>
                    <a:ext uri="{FF2B5EF4-FFF2-40B4-BE49-F238E27FC236}">
                      <a16:creationId xmlns:a16="http://schemas.microsoft.com/office/drawing/2014/main" id="{2C8D1DE1-610C-4417-A214-7F53CEC9B8E5}"/>
                    </a:ext>
                  </a:extLst>
                </p:cNvPr>
                <p:cNvSpPr/>
                <p:nvPr/>
              </p:nvSpPr>
              <p:spPr>
                <a:xfrm>
                  <a:off x="-1" y="1452697"/>
                  <a:ext cx="2584680" cy="1514776"/>
                </a:xfrm>
                <a:prstGeom prst="roundRect">
                  <a:avLst/>
                </a:prstGeom>
                <a:solidFill>
                  <a:schemeClr val="accent5">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60" name="矢印: ストライプ 59">
                  <a:extLst>
                    <a:ext uri="{FF2B5EF4-FFF2-40B4-BE49-F238E27FC236}">
                      <a16:creationId xmlns:a16="http://schemas.microsoft.com/office/drawing/2014/main" id="{0932259A-2A3F-436F-A2C4-57A8D4672AF2}"/>
                    </a:ext>
                  </a:extLst>
                </p:cNvPr>
                <p:cNvSpPr/>
                <p:nvPr/>
              </p:nvSpPr>
              <p:spPr>
                <a:xfrm>
                  <a:off x="2113591" y="1788134"/>
                  <a:ext cx="691962" cy="942132"/>
                </a:xfrm>
                <a:prstGeom prst="stripedRightArrow">
                  <a:avLst>
                    <a:gd name="adj1" fmla="val 44521"/>
                    <a:gd name="adj2" fmla="val 44447"/>
                  </a:avLst>
                </a:prstGeom>
                <a:solidFill>
                  <a:srgbClr val="C000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b="1" dirty="0">
                    <a:latin typeface="Segoe UI" panose="020B0502040204020203" pitchFamily="34" charset="0"/>
                    <a:cs typeface="Segoe UI" panose="020B0502040204020203" pitchFamily="34" charset="0"/>
                  </a:endParaRPr>
                </a:p>
              </p:txBody>
            </p:sp>
            <p:grpSp>
              <p:nvGrpSpPr>
                <p:cNvPr id="61" name="グループ化 60">
                  <a:extLst>
                    <a:ext uri="{FF2B5EF4-FFF2-40B4-BE49-F238E27FC236}">
                      <a16:creationId xmlns:a16="http://schemas.microsoft.com/office/drawing/2014/main" id="{E43FC3C7-03B3-47C2-8684-6B1B502AE035}"/>
                    </a:ext>
                  </a:extLst>
                </p:cNvPr>
                <p:cNvGrpSpPr/>
                <p:nvPr/>
              </p:nvGrpSpPr>
              <p:grpSpPr>
                <a:xfrm>
                  <a:off x="-1" y="1333343"/>
                  <a:ext cx="9122057" cy="1538119"/>
                  <a:chOff x="11944208" y="27016972"/>
                  <a:chExt cx="10890009" cy="1582582"/>
                </a:xfrm>
              </p:grpSpPr>
              <p:grpSp>
                <p:nvGrpSpPr>
                  <p:cNvPr id="62" name="グループ化 61">
                    <a:extLst>
                      <a:ext uri="{FF2B5EF4-FFF2-40B4-BE49-F238E27FC236}">
                        <a16:creationId xmlns:a16="http://schemas.microsoft.com/office/drawing/2014/main" id="{2960BFB9-974B-49B0-9327-913816D838E1}"/>
                      </a:ext>
                    </a:extLst>
                  </p:cNvPr>
                  <p:cNvGrpSpPr/>
                  <p:nvPr/>
                </p:nvGrpSpPr>
                <p:grpSpPr>
                  <a:xfrm>
                    <a:off x="11944208" y="27017052"/>
                    <a:ext cx="10890009" cy="1582502"/>
                    <a:chOff x="11839075" y="18601505"/>
                    <a:chExt cx="9295158" cy="1582502"/>
                  </a:xfrm>
                </p:grpSpPr>
                <p:grpSp>
                  <p:nvGrpSpPr>
                    <p:cNvPr id="64" name="グループ化 63">
                      <a:extLst>
                        <a:ext uri="{FF2B5EF4-FFF2-40B4-BE49-F238E27FC236}">
                          <a16:creationId xmlns:a16="http://schemas.microsoft.com/office/drawing/2014/main" id="{17EE2240-ACF7-4980-B719-A62E75DE6FA6}"/>
                        </a:ext>
                      </a:extLst>
                    </p:cNvPr>
                    <p:cNvGrpSpPr/>
                    <p:nvPr/>
                  </p:nvGrpSpPr>
                  <p:grpSpPr>
                    <a:xfrm>
                      <a:off x="11839075" y="18919016"/>
                      <a:ext cx="9295158" cy="1264991"/>
                      <a:chOff x="11540249" y="18308933"/>
                      <a:chExt cx="9295158" cy="1264991"/>
                    </a:xfrm>
                  </p:grpSpPr>
                  <p:sp>
                    <p:nvSpPr>
                      <p:cNvPr id="66" name="円/楕円 159">
                        <a:extLst>
                          <a:ext uri="{FF2B5EF4-FFF2-40B4-BE49-F238E27FC236}">
                            <a16:creationId xmlns:a16="http://schemas.microsoft.com/office/drawing/2014/main" id="{A5C16B5D-1489-49F9-A8C1-B4D2A1B77DEB}"/>
                          </a:ext>
                        </a:extLst>
                      </p:cNvPr>
                      <p:cNvSpPr/>
                      <p:nvPr/>
                    </p:nvSpPr>
                    <p:spPr>
                      <a:xfrm>
                        <a:off x="11540249" y="18413636"/>
                        <a:ext cx="1078583" cy="1099510"/>
                      </a:xfrm>
                      <a:prstGeom prst="ellipse">
                        <a:avLst/>
                      </a:prstGeom>
                      <a:solidFill>
                        <a:srgbClr val="0070C0"/>
                      </a:solidFill>
                      <a:ln w="12700">
                        <a:solidFill>
                          <a:schemeClr val="tx1"/>
                        </a:solidFill>
                      </a:ln>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50800" h="50800"/>
                      </a:sp3d>
                    </p:spPr>
                    <p:txBody>
                      <a:bodyPr rtlCol="0" anchor="ctr"/>
                      <a:lstStyle/>
                      <a:p>
                        <a:pPr algn="ctr" defTabSz="1527930">
                          <a:defRPr/>
                        </a:pPr>
                        <a:r>
                          <a:rPr kumimoji="1" lang="en-US" altLang="ja-JP" sz="3344" b="1" kern="0" dirty="0">
                            <a:solidFill>
                              <a:prstClr val="white"/>
                            </a:solidFill>
                            <a:latin typeface="Segoe UI" panose="020B0502040204020203" pitchFamily="34" charset="0"/>
                            <a:ea typeface="ＭＳ Ｐゴシック"/>
                            <a:cs typeface="Segoe UI" panose="020B0502040204020203" pitchFamily="34" charset="0"/>
                          </a:rPr>
                          <a:t> </a:t>
                        </a:r>
                        <a:endParaRPr kumimoji="1" lang="en-US" altLang="ja-JP" b="1" kern="0" dirty="0">
                          <a:solidFill>
                            <a:prstClr val="white"/>
                          </a:solidFill>
                          <a:latin typeface="Segoe UI" panose="020B0502040204020203" pitchFamily="34" charset="0"/>
                          <a:ea typeface="ＭＳ Ｐゴシック"/>
                          <a:cs typeface="Segoe UI" panose="020B0502040204020203" pitchFamily="34" charset="0"/>
                        </a:endParaRPr>
                      </a:p>
                    </p:txBody>
                  </p:sp>
                  <p:sp>
                    <p:nvSpPr>
                      <p:cNvPr id="67" name="右矢印 171">
                        <a:extLst>
                          <a:ext uri="{FF2B5EF4-FFF2-40B4-BE49-F238E27FC236}">
                            <a16:creationId xmlns:a16="http://schemas.microsoft.com/office/drawing/2014/main" id="{1BAA6CF0-C699-4E5A-8B00-2E0B07A267F3}"/>
                          </a:ext>
                        </a:extLst>
                      </p:cNvPr>
                      <p:cNvSpPr/>
                      <p:nvPr/>
                    </p:nvSpPr>
                    <p:spPr>
                      <a:xfrm>
                        <a:off x="12643216" y="18749583"/>
                        <a:ext cx="326296" cy="427565"/>
                      </a:xfrm>
                      <a:prstGeom prst="rightArrow">
                        <a:avLst/>
                      </a:prstGeom>
                      <a:gradFill rotWithShape="1">
                        <a:gsLst>
                          <a:gs pos="0">
                            <a:srgbClr val="84AA33"/>
                          </a:gs>
                          <a:gs pos="100000">
                            <a:srgbClr val="84AA33">
                              <a:shade val="48000"/>
                              <a:satMod val="180000"/>
                              <a:lumMod val="94000"/>
                            </a:srgbClr>
                          </a:gs>
                          <a:gs pos="100000">
                            <a:srgbClr val="84AA33">
                              <a:shade val="48000"/>
                              <a:satMod val="180000"/>
                              <a:lumMod val="94000"/>
                            </a:srgbClr>
                          </a:gs>
                        </a:gsLst>
                        <a:lin ang="4140000" scaled="1"/>
                      </a:gradFill>
                      <a:ln w="12700">
                        <a:solidFill>
                          <a:schemeClr val="tx1"/>
                        </a:solidFill>
                      </a:ln>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50800" h="50800"/>
                      </a:sp3d>
                    </p:spPr>
                    <p:txBody>
                      <a:bodyPr rtlCol="0" anchor="ctr"/>
                      <a:lstStyle/>
                      <a:p>
                        <a:pPr algn="ctr" defTabSz="1527930">
                          <a:defRPr/>
                        </a:pPr>
                        <a:endParaRPr kumimoji="1" lang="ja-JP" altLang="en-US" sz="3344" kern="0" dirty="0">
                          <a:solidFill>
                            <a:prstClr val="white"/>
                          </a:solidFill>
                          <a:latin typeface="Times"/>
                          <a:ea typeface="ＭＳ Ｐゴシック"/>
                        </a:endParaRPr>
                      </a:p>
                    </p:txBody>
                  </p:sp>
                  <p:sp>
                    <p:nvSpPr>
                      <p:cNvPr id="68" name="大波 163">
                        <a:extLst>
                          <a:ext uri="{FF2B5EF4-FFF2-40B4-BE49-F238E27FC236}">
                            <a16:creationId xmlns:a16="http://schemas.microsoft.com/office/drawing/2014/main" id="{AC3B7DFD-4EDE-4401-B966-630BB1F616F9}"/>
                          </a:ext>
                        </a:extLst>
                      </p:cNvPr>
                      <p:cNvSpPr/>
                      <p:nvPr/>
                    </p:nvSpPr>
                    <p:spPr>
                      <a:xfrm>
                        <a:off x="12969512" y="18413636"/>
                        <a:ext cx="683407" cy="1160288"/>
                      </a:xfrm>
                      <a:prstGeom prst="wave">
                        <a:avLst>
                          <a:gd name="adj1" fmla="val 8632"/>
                          <a:gd name="adj2" fmla="val -25"/>
                        </a:avLst>
                      </a:prstGeom>
                      <a:solidFill>
                        <a:srgbClr val="FF0000"/>
                      </a:solidFill>
                      <a:ln w="12700">
                        <a:solidFill>
                          <a:schemeClr val="tx1"/>
                        </a:solidFill>
                      </a:ln>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50800" h="50800"/>
                      </a:sp3d>
                    </p:spPr>
                    <p:txBody>
                      <a:bodyPr rtlCol="0" anchor="ctr"/>
                      <a:lstStyle/>
                      <a:p>
                        <a:pPr algn="ctr" defTabSz="1527930">
                          <a:defRPr/>
                        </a:pPr>
                        <a:endParaRPr kumimoji="1" lang="en-US" altLang="ja-JP" sz="3009" b="1" kern="0" dirty="0">
                          <a:solidFill>
                            <a:prstClr val="white"/>
                          </a:solidFill>
                          <a:latin typeface="Segoe UI" panose="020B0502040204020203" pitchFamily="34" charset="0"/>
                          <a:ea typeface="ＭＳ Ｐゴシック"/>
                          <a:cs typeface="Segoe UI" panose="020B0502040204020203" pitchFamily="34" charset="0"/>
                        </a:endParaRPr>
                      </a:p>
                    </p:txBody>
                  </p:sp>
                  <p:sp>
                    <p:nvSpPr>
                      <p:cNvPr id="69" name="角丸四角形 165">
                        <a:extLst>
                          <a:ext uri="{FF2B5EF4-FFF2-40B4-BE49-F238E27FC236}">
                            <a16:creationId xmlns:a16="http://schemas.microsoft.com/office/drawing/2014/main" id="{B3D5A576-1676-44BA-9175-59C25012F3F5}"/>
                          </a:ext>
                        </a:extLst>
                      </p:cNvPr>
                      <p:cNvSpPr/>
                      <p:nvPr/>
                    </p:nvSpPr>
                    <p:spPr>
                      <a:xfrm>
                        <a:off x="17093107" y="18308933"/>
                        <a:ext cx="995595" cy="1264991"/>
                      </a:xfrm>
                      <a:prstGeom prst="roundRect">
                        <a:avLst/>
                      </a:prstGeom>
                      <a:solidFill>
                        <a:srgbClr val="00B0F0"/>
                      </a:solidFill>
                      <a:ln w="12700">
                        <a:solidFill>
                          <a:schemeClr val="tx1"/>
                        </a:solidFill>
                      </a:ln>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50800" h="50800"/>
                      </a:sp3d>
                    </p:spPr>
                    <p:txBody>
                      <a:bodyPr rtlCol="0" anchor="ctr"/>
                      <a:lstStyle/>
                      <a:p>
                        <a:pPr algn="ctr" defTabSz="1527930">
                          <a:defRPr/>
                        </a:pPr>
                        <a:endParaRPr kumimoji="1" lang="en-US" altLang="ja-JP" sz="4400" b="1" kern="0" dirty="0">
                          <a:solidFill>
                            <a:prstClr val="white"/>
                          </a:solidFill>
                          <a:latin typeface="Segoe UI" panose="020B0502040204020203" pitchFamily="34" charset="0"/>
                          <a:ea typeface="ＭＳ Ｐゴシック"/>
                          <a:cs typeface="Segoe UI" panose="020B0502040204020203" pitchFamily="34" charset="0"/>
                        </a:endParaRPr>
                      </a:p>
                    </p:txBody>
                  </p:sp>
                  <p:sp>
                    <p:nvSpPr>
                      <p:cNvPr id="70" name="円/楕円 162">
                        <a:extLst>
                          <a:ext uri="{FF2B5EF4-FFF2-40B4-BE49-F238E27FC236}">
                            <a16:creationId xmlns:a16="http://schemas.microsoft.com/office/drawing/2014/main" id="{CD85BD3E-629D-4973-8CC4-BE53B3321CFF}"/>
                          </a:ext>
                        </a:extLst>
                      </p:cNvPr>
                      <p:cNvSpPr/>
                      <p:nvPr/>
                    </p:nvSpPr>
                    <p:spPr>
                      <a:xfrm>
                        <a:off x="19681720" y="18308933"/>
                        <a:ext cx="1153687" cy="1236142"/>
                      </a:xfrm>
                      <a:prstGeom prst="ellipse">
                        <a:avLst/>
                      </a:prstGeom>
                      <a:solidFill>
                        <a:srgbClr val="00B050"/>
                      </a:solidFill>
                      <a:ln w="12700">
                        <a:solidFill>
                          <a:schemeClr val="tx1"/>
                        </a:solidFill>
                      </a:ln>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50800" h="50800"/>
                      </a:sp3d>
                    </p:spPr>
                    <p:txBody>
                      <a:bodyPr rtlCol="0" anchor="ctr"/>
                      <a:lstStyle/>
                      <a:p>
                        <a:pPr algn="ctr" defTabSz="1527930">
                          <a:defRPr/>
                        </a:pPr>
                        <a:endParaRPr kumimoji="1" lang="en-US" altLang="ja-JP" sz="4800" b="1" kern="0" dirty="0">
                          <a:solidFill>
                            <a:prstClr val="white"/>
                          </a:solidFill>
                          <a:latin typeface="Segoe UI" panose="020B0502040204020203" pitchFamily="34" charset="0"/>
                          <a:ea typeface="ＭＳ Ｐゴシック"/>
                          <a:cs typeface="Segoe UI" panose="020B0502040204020203" pitchFamily="34" charset="0"/>
                        </a:endParaRPr>
                      </a:p>
                    </p:txBody>
                  </p:sp>
                </p:grpSp>
                <p:sp>
                  <p:nvSpPr>
                    <p:cNvPr id="65" name="楕円 64">
                      <a:extLst>
                        <a:ext uri="{FF2B5EF4-FFF2-40B4-BE49-F238E27FC236}">
                          <a16:creationId xmlns:a16="http://schemas.microsoft.com/office/drawing/2014/main" id="{F776B73E-3326-4A3C-B03C-73EBCA860F29}"/>
                        </a:ext>
                      </a:extLst>
                    </p:cNvPr>
                    <p:cNvSpPr/>
                    <p:nvPr/>
                  </p:nvSpPr>
                  <p:spPr>
                    <a:xfrm>
                      <a:off x="14570781" y="18601505"/>
                      <a:ext cx="1489999" cy="348333"/>
                    </a:xfrm>
                    <a:prstGeom prst="ellipse">
                      <a:avLst/>
                    </a:prstGeom>
                    <a:solidFill>
                      <a:schemeClr val="accent4"/>
                    </a:solidFill>
                    <a:ln w="12700">
                      <a:solidFill>
                        <a:schemeClr val="accent2"/>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kumimoji="1" lang="en-US" altLang="ja-JP" b="1" dirty="0"/>
                        <a:t>5,6</a:t>
                      </a:r>
                      <a:r>
                        <a:rPr kumimoji="1" lang="ja-JP" altLang="en-US" b="1" dirty="0"/>
                        <a:t>月</a:t>
                      </a:r>
                    </a:p>
                  </p:txBody>
                </p:sp>
              </p:grpSp>
              <p:sp>
                <p:nvSpPr>
                  <p:cNvPr id="63" name="楕円 62">
                    <a:extLst>
                      <a:ext uri="{FF2B5EF4-FFF2-40B4-BE49-F238E27FC236}">
                        <a16:creationId xmlns:a16="http://schemas.microsoft.com/office/drawing/2014/main" id="{EBB7428C-426B-45C1-94B8-E9586086CE10}"/>
                      </a:ext>
                    </a:extLst>
                  </p:cNvPr>
                  <p:cNvSpPr/>
                  <p:nvPr/>
                </p:nvSpPr>
                <p:spPr>
                  <a:xfrm>
                    <a:off x="12017250" y="27016972"/>
                    <a:ext cx="2020852" cy="348334"/>
                  </a:xfrm>
                  <a:prstGeom prst="ellipse">
                    <a:avLst/>
                  </a:prstGeom>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b="1" dirty="0">
                        <a:latin typeface="Segoe UI" panose="020B0502040204020203" pitchFamily="34" charset="0"/>
                        <a:cs typeface="Segoe UI" panose="020B0502040204020203" pitchFamily="34" charset="0"/>
                      </a:rPr>
                      <a:t>12,1,2</a:t>
                    </a:r>
                    <a:r>
                      <a:rPr kumimoji="1" lang="ja-JP" altLang="en-US" b="1" dirty="0">
                        <a:latin typeface="Segoe UI" panose="020B0502040204020203" pitchFamily="34" charset="0"/>
                        <a:cs typeface="Segoe UI" panose="020B0502040204020203" pitchFamily="34" charset="0"/>
                      </a:rPr>
                      <a:t>月</a:t>
                    </a:r>
                  </a:p>
                </p:txBody>
              </p:sp>
            </p:grpSp>
          </p:grpSp>
          <p:sp>
            <p:nvSpPr>
              <p:cNvPr id="54" name="雲 53">
                <a:extLst>
                  <a:ext uri="{FF2B5EF4-FFF2-40B4-BE49-F238E27FC236}">
                    <a16:creationId xmlns:a16="http://schemas.microsoft.com/office/drawing/2014/main" id="{6671282A-16CE-4BC6-904A-CAFAE317ED1C}"/>
                  </a:ext>
                </a:extLst>
              </p:cNvPr>
              <p:cNvSpPr/>
              <p:nvPr/>
            </p:nvSpPr>
            <p:spPr>
              <a:xfrm>
                <a:off x="6651555" y="3414749"/>
                <a:ext cx="1113250" cy="1479773"/>
              </a:xfrm>
              <a:prstGeom prst="cloud">
                <a:avLst/>
              </a:prstGeom>
              <a:gradFill rotWithShape="1">
                <a:gsLst>
                  <a:gs pos="0">
                    <a:srgbClr val="FEB80A"/>
                  </a:gs>
                  <a:gs pos="100000">
                    <a:srgbClr val="FEB80A">
                      <a:shade val="48000"/>
                      <a:satMod val="180000"/>
                      <a:lumMod val="94000"/>
                    </a:srgbClr>
                  </a:gs>
                  <a:gs pos="100000">
                    <a:srgbClr val="FEB80A">
                      <a:shade val="48000"/>
                      <a:satMod val="180000"/>
                      <a:lumMod val="94000"/>
                    </a:srgbClr>
                  </a:gs>
                </a:gsLst>
                <a:lin ang="4140000" scaled="1"/>
              </a:gradFill>
              <a:ln w="12700">
                <a:solidFill>
                  <a:schemeClr val="tx1"/>
                </a:solidFill>
              </a:ln>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50800" h="50800"/>
              </a:sp3d>
            </p:spPr>
            <p:txBody>
              <a:bodyPr rtlCol="0" anchor="ctr"/>
              <a:lstStyle/>
              <a:p>
                <a:pPr algn="ctr"/>
                <a:endParaRPr kumimoji="1" lang="ja-JP" altLang="en-US" sz="2400" b="1" dirty="0">
                  <a:solidFill>
                    <a:schemeClr val="bg1"/>
                  </a:solidFill>
                  <a:latin typeface="Segoe UI" panose="020B0502040204020203" pitchFamily="34" charset="0"/>
                  <a:cs typeface="Segoe UI" panose="020B0502040204020203" pitchFamily="34" charset="0"/>
                </a:endParaRPr>
              </a:p>
            </p:txBody>
          </p:sp>
          <p:sp>
            <p:nvSpPr>
              <p:cNvPr id="55" name="円/楕円 162">
                <a:extLst>
                  <a:ext uri="{FF2B5EF4-FFF2-40B4-BE49-F238E27FC236}">
                    <a16:creationId xmlns:a16="http://schemas.microsoft.com/office/drawing/2014/main" id="{150A8E73-8021-4547-B261-9414934EFC4D}"/>
                  </a:ext>
                </a:extLst>
              </p:cNvPr>
              <p:cNvSpPr/>
              <p:nvPr/>
            </p:nvSpPr>
            <p:spPr>
              <a:xfrm>
                <a:off x="2754977" y="3553189"/>
                <a:ext cx="1050799" cy="1458712"/>
              </a:xfrm>
              <a:prstGeom prst="ellipse">
                <a:avLst/>
              </a:prstGeom>
              <a:solidFill>
                <a:schemeClr val="accent2"/>
              </a:solidFill>
              <a:ln w="12700">
                <a:solidFill>
                  <a:schemeClr val="tx1"/>
                </a:solidFill>
              </a:ln>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50800" h="50800"/>
              </a:sp3d>
            </p:spPr>
            <p:txBody>
              <a:bodyPr rtlCol="0" anchor="ctr"/>
              <a:lstStyle/>
              <a:p>
                <a:pPr algn="ctr" defTabSz="1527930">
                  <a:defRPr/>
                </a:pPr>
                <a:endParaRPr kumimoji="1" lang="ja-JP" altLang="en-US" sz="4400" b="1" kern="0" dirty="0">
                  <a:solidFill>
                    <a:prstClr val="white"/>
                  </a:solidFill>
                  <a:latin typeface="Segoe UI" panose="020B0502040204020203" pitchFamily="34" charset="0"/>
                  <a:ea typeface="ＭＳ Ｐゴシック"/>
                  <a:cs typeface="Segoe UI" panose="020B0502040204020203" pitchFamily="34" charset="0"/>
                </a:endParaRPr>
              </a:p>
            </p:txBody>
          </p:sp>
          <p:sp>
            <p:nvSpPr>
              <p:cNvPr id="56" name="雲 55">
                <a:extLst>
                  <a:ext uri="{FF2B5EF4-FFF2-40B4-BE49-F238E27FC236}">
                    <a16:creationId xmlns:a16="http://schemas.microsoft.com/office/drawing/2014/main" id="{D1402F81-A6BB-4000-841E-56EB284CF934}"/>
                  </a:ext>
                </a:extLst>
              </p:cNvPr>
              <p:cNvSpPr/>
              <p:nvPr/>
            </p:nvSpPr>
            <p:spPr>
              <a:xfrm>
                <a:off x="3949679" y="3472499"/>
                <a:ext cx="1200757" cy="1458712"/>
              </a:xfrm>
              <a:prstGeom prst="cloud">
                <a:avLst/>
              </a:prstGeom>
              <a:solidFill>
                <a:srgbClr val="FF3300"/>
              </a:solidFill>
              <a:ln w="12700">
                <a:solidFill>
                  <a:schemeClr val="tx1"/>
                </a:solidFill>
              </a:ln>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50800" h="50800"/>
              </a:sp3d>
            </p:spPr>
            <p:txBody>
              <a:bodyPr rtlCol="0" anchor="ctr"/>
              <a:lstStyle/>
              <a:p>
                <a:pPr algn="ctr" defTabSz="1527930">
                  <a:defRPr/>
                </a:pPr>
                <a:endParaRPr kumimoji="1" lang="ja-JP" altLang="en-US" sz="4000" b="1" kern="0" dirty="0">
                  <a:solidFill>
                    <a:prstClr val="white"/>
                  </a:solidFill>
                  <a:latin typeface="Segoe UI" panose="020B0502040204020203" pitchFamily="34" charset="0"/>
                  <a:ea typeface="ＭＳ Ｐゴシック"/>
                  <a:cs typeface="Segoe UI" panose="020B0502040204020203" pitchFamily="34" charset="0"/>
                </a:endParaRPr>
              </a:p>
            </p:txBody>
          </p:sp>
          <p:sp>
            <p:nvSpPr>
              <p:cNvPr id="57" name="テキスト ボックス 56">
                <a:extLst>
                  <a:ext uri="{FF2B5EF4-FFF2-40B4-BE49-F238E27FC236}">
                    <a16:creationId xmlns:a16="http://schemas.microsoft.com/office/drawing/2014/main" id="{F3C0C208-2EF6-4E26-B4CC-E8009585E4E6}"/>
                  </a:ext>
                </a:extLst>
              </p:cNvPr>
              <p:cNvSpPr txBox="1"/>
              <p:nvPr/>
            </p:nvSpPr>
            <p:spPr>
              <a:xfrm>
                <a:off x="-56083" y="3936224"/>
                <a:ext cx="1141110" cy="609848"/>
              </a:xfrm>
              <a:prstGeom prst="rect">
                <a:avLst/>
              </a:prstGeom>
              <a:noFill/>
            </p:spPr>
            <p:txBody>
              <a:bodyPr wrap="square" rtlCol="0">
                <a:spAutoFit/>
              </a:bodyPr>
              <a:lstStyle/>
              <a:p>
                <a:pPr algn="ctr"/>
                <a:r>
                  <a:rPr kumimoji="1" lang="ja-JP" altLang="en-US" sz="1600" b="1" dirty="0">
                    <a:solidFill>
                      <a:schemeClr val="bg1"/>
                    </a:solidFill>
                  </a:rPr>
                  <a:t>①</a:t>
                </a:r>
                <a:r>
                  <a:rPr kumimoji="1" lang="ja-JP" altLang="en-US" sz="2000" b="1" dirty="0">
                    <a:solidFill>
                      <a:schemeClr val="bg1"/>
                    </a:solidFill>
                  </a:rPr>
                  <a:t>正</a:t>
                </a:r>
                <a:r>
                  <a:rPr kumimoji="1" lang="en-US" altLang="ja-JP" sz="2000" b="1" dirty="0">
                    <a:solidFill>
                      <a:schemeClr val="bg1"/>
                    </a:solidFill>
                  </a:rPr>
                  <a:t>AAO</a:t>
                </a:r>
                <a:endParaRPr kumimoji="1" lang="ja-JP" altLang="en-US" b="1" dirty="0">
                  <a:solidFill>
                    <a:schemeClr val="bg1"/>
                  </a:solidFill>
                </a:endParaRPr>
              </a:p>
            </p:txBody>
          </p:sp>
        </p:grpSp>
        <p:sp>
          <p:nvSpPr>
            <p:cNvPr id="40" name="テキスト ボックス 39">
              <a:extLst>
                <a:ext uri="{FF2B5EF4-FFF2-40B4-BE49-F238E27FC236}">
                  <a16:creationId xmlns:a16="http://schemas.microsoft.com/office/drawing/2014/main" id="{29AFE5A1-98A4-4B5D-8493-993958F63C7B}"/>
                </a:ext>
              </a:extLst>
            </p:cNvPr>
            <p:cNvSpPr txBox="1"/>
            <p:nvPr/>
          </p:nvSpPr>
          <p:spPr>
            <a:xfrm>
              <a:off x="1309195" y="287934"/>
              <a:ext cx="937206" cy="646331"/>
            </a:xfrm>
            <a:prstGeom prst="rect">
              <a:avLst/>
            </a:prstGeom>
            <a:noFill/>
          </p:spPr>
          <p:txBody>
            <a:bodyPr wrap="square" rtlCol="0">
              <a:spAutoFit/>
            </a:bodyPr>
            <a:lstStyle/>
            <a:p>
              <a:pPr algn="ctr"/>
              <a:r>
                <a:rPr kumimoji="1" lang="ja-JP" altLang="en-US" b="1" dirty="0">
                  <a:solidFill>
                    <a:schemeClr val="bg1"/>
                  </a:solidFill>
                </a:rPr>
                <a:t>②</a:t>
              </a:r>
              <a:endParaRPr kumimoji="1" lang="en-US" altLang="ja-JP" b="1" dirty="0">
                <a:solidFill>
                  <a:schemeClr val="bg1"/>
                </a:solidFill>
              </a:endParaRPr>
            </a:p>
            <a:p>
              <a:pPr algn="ctr"/>
              <a:r>
                <a:rPr kumimoji="1" lang="ja-JP" altLang="en-US" b="1" dirty="0">
                  <a:solidFill>
                    <a:schemeClr val="bg1"/>
                  </a:solidFill>
                </a:rPr>
                <a:t>温</a:t>
              </a:r>
              <a:r>
                <a:rPr kumimoji="1" lang="en-US" altLang="ja-JP" b="1" dirty="0">
                  <a:solidFill>
                    <a:schemeClr val="bg1"/>
                  </a:solidFill>
                </a:rPr>
                <a:t>SST</a:t>
              </a:r>
              <a:endParaRPr kumimoji="1" lang="ja-JP" altLang="en-US" b="1" dirty="0">
                <a:solidFill>
                  <a:schemeClr val="bg1"/>
                </a:solidFill>
              </a:endParaRPr>
            </a:p>
          </p:txBody>
        </p:sp>
        <p:sp>
          <p:nvSpPr>
            <p:cNvPr id="42" name="テキスト ボックス 41">
              <a:extLst>
                <a:ext uri="{FF2B5EF4-FFF2-40B4-BE49-F238E27FC236}">
                  <a16:creationId xmlns:a16="http://schemas.microsoft.com/office/drawing/2014/main" id="{7C91240D-D81A-4367-882C-C4278A8828F4}"/>
                </a:ext>
              </a:extLst>
            </p:cNvPr>
            <p:cNvSpPr txBox="1"/>
            <p:nvPr/>
          </p:nvSpPr>
          <p:spPr>
            <a:xfrm>
              <a:off x="2767596" y="315135"/>
              <a:ext cx="1107670" cy="738664"/>
            </a:xfrm>
            <a:prstGeom prst="rect">
              <a:avLst/>
            </a:prstGeom>
            <a:noFill/>
          </p:spPr>
          <p:txBody>
            <a:bodyPr wrap="square" rtlCol="0">
              <a:spAutoFit/>
            </a:bodyPr>
            <a:lstStyle/>
            <a:p>
              <a:pPr algn="ctr"/>
              <a:r>
                <a:rPr kumimoji="1" lang="ja-JP" altLang="en-US" sz="1400" b="1" dirty="0">
                  <a:solidFill>
                    <a:schemeClr val="bg1"/>
                  </a:solidFill>
                </a:rPr>
                <a:t>③温</a:t>
              </a:r>
              <a:r>
                <a:rPr kumimoji="1" lang="en-US" altLang="ja-JP" sz="1400" b="1" dirty="0">
                  <a:solidFill>
                    <a:schemeClr val="bg1"/>
                  </a:solidFill>
                </a:rPr>
                <a:t>SST</a:t>
              </a:r>
              <a:r>
                <a:rPr kumimoji="1" lang="ja-JP" altLang="en-US" sz="1400" b="1" dirty="0">
                  <a:solidFill>
                    <a:schemeClr val="bg1"/>
                  </a:solidFill>
                </a:rPr>
                <a:t>＋上向き熱フラックス</a:t>
              </a:r>
              <a:endParaRPr kumimoji="1" lang="ja-JP" altLang="en-US" sz="1600" b="1" dirty="0">
                <a:solidFill>
                  <a:schemeClr val="bg1"/>
                </a:solidFill>
              </a:endParaRPr>
            </a:p>
          </p:txBody>
        </p:sp>
        <p:sp>
          <p:nvSpPr>
            <p:cNvPr id="43" name="テキスト ボックス 42">
              <a:extLst>
                <a:ext uri="{FF2B5EF4-FFF2-40B4-BE49-F238E27FC236}">
                  <a16:creationId xmlns:a16="http://schemas.microsoft.com/office/drawing/2014/main" id="{BB75EA56-22A4-4FF1-9B1F-7DF8F042E6B2}"/>
                </a:ext>
              </a:extLst>
            </p:cNvPr>
            <p:cNvSpPr txBox="1"/>
            <p:nvPr/>
          </p:nvSpPr>
          <p:spPr>
            <a:xfrm>
              <a:off x="4036345" y="228353"/>
              <a:ext cx="1200758" cy="830997"/>
            </a:xfrm>
            <a:prstGeom prst="rect">
              <a:avLst/>
            </a:prstGeom>
            <a:noFill/>
          </p:spPr>
          <p:txBody>
            <a:bodyPr wrap="square" rtlCol="0">
              <a:spAutoFit/>
            </a:bodyPr>
            <a:lstStyle/>
            <a:p>
              <a:pPr algn="ctr"/>
              <a:r>
                <a:rPr kumimoji="1" lang="ja-JP" altLang="en-US" sz="1600" b="1" dirty="0">
                  <a:solidFill>
                    <a:schemeClr val="bg1"/>
                  </a:solidFill>
                </a:rPr>
                <a:t>④南インド洋で対流の活発化</a:t>
              </a:r>
              <a:endParaRPr kumimoji="1" lang="en-US" altLang="ja-JP" sz="1600" b="1" dirty="0">
                <a:solidFill>
                  <a:schemeClr val="bg1"/>
                </a:solidFill>
              </a:endParaRPr>
            </a:p>
          </p:txBody>
        </p:sp>
        <p:sp>
          <p:nvSpPr>
            <p:cNvPr id="45" name="テキスト ボックス 44">
              <a:extLst>
                <a:ext uri="{FF2B5EF4-FFF2-40B4-BE49-F238E27FC236}">
                  <a16:creationId xmlns:a16="http://schemas.microsoft.com/office/drawing/2014/main" id="{D3830AA5-18ED-46FE-A30E-BCB42B54D8FE}"/>
                </a:ext>
              </a:extLst>
            </p:cNvPr>
            <p:cNvSpPr txBox="1"/>
            <p:nvPr/>
          </p:nvSpPr>
          <p:spPr>
            <a:xfrm>
              <a:off x="2168510" y="460507"/>
              <a:ext cx="670680" cy="338554"/>
            </a:xfrm>
            <a:prstGeom prst="rect">
              <a:avLst/>
            </a:prstGeom>
            <a:noFill/>
          </p:spPr>
          <p:txBody>
            <a:bodyPr wrap="square" rtlCol="0">
              <a:spAutoFit/>
            </a:bodyPr>
            <a:lstStyle/>
            <a:p>
              <a:pPr algn="ctr"/>
              <a:r>
                <a:rPr kumimoji="1" lang="ja-JP" altLang="en-US" sz="1600" b="1" dirty="0">
                  <a:solidFill>
                    <a:schemeClr val="bg1"/>
                  </a:solidFill>
                </a:rPr>
                <a:t>持続</a:t>
              </a:r>
              <a:endParaRPr kumimoji="1" lang="ja-JP" altLang="en-US" b="1" dirty="0">
                <a:solidFill>
                  <a:schemeClr val="bg1"/>
                </a:solidFill>
              </a:endParaRPr>
            </a:p>
          </p:txBody>
        </p:sp>
        <p:sp>
          <p:nvSpPr>
            <p:cNvPr id="46" name="テキスト ボックス 45">
              <a:extLst>
                <a:ext uri="{FF2B5EF4-FFF2-40B4-BE49-F238E27FC236}">
                  <a16:creationId xmlns:a16="http://schemas.microsoft.com/office/drawing/2014/main" id="{0C23DF56-794C-44CA-BF13-08C48CEABA85}"/>
                </a:ext>
              </a:extLst>
            </p:cNvPr>
            <p:cNvSpPr txBox="1"/>
            <p:nvPr/>
          </p:nvSpPr>
          <p:spPr>
            <a:xfrm>
              <a:off x="5358290" y="235089"/>
              <a:ext cx="1200758" cy="646331"/>
            </a:xfrm>
            <a:prstGeom prst="rect">
              <a:avLst/>
            </a:prstGeom>
            <a:noFill/>
          </p:spPr>
          <p:txBody>
            <a:bodyPr wrap="square" rtlCol="0">
              <a:spAutoFit/>
            </a:bodyPr>
            <a:lstStyle/>
            <a:p>
              <a:pPr algn="ctr"/>
              <a:r>
                <a:rPr kumimoji="1" lang="ja-JP" altLang="en-US" b="1" dirty="0">
                  <a:solidFill>
                    <a:schemeClr val="bg1"/>
                  </a:solidFill>
                </a:rPr>
                <a:t>⑤</a:t>
              </a:r>
              <a:endParaRPr kumimoji="1" lang="en-US" altLang="ja-JP" b="1" dirty="0">
                <a:solidFill>
                  <a:schemeClr val="bg1"/>
                </a:solidFill>
              </a:endParaRPr>
            </a:p>
            <a:p>
              <a:pPr algn="ctr"/>
              <a:r>
                <a:rPr kumimoji="1" lang="en-US" altLang="ja-JP" b="1" dirty="0">
                  <a:solidFill>
                    <a:schemeClr val="bg1"/>
                  </a:solidFill>
                </a:rPr>
                <a:t>SMJ</a:t>
              </a:r>
              <a:r>
                <a:rPr kumimoji="1" lang="ja-JP" altLang="en-US" b="1" dirty="0">
                  <a:solidFill>
                    <a:schemeClr val="bg1"/>
                  </a:solidFill>
                </a:rPr>
                <a:t>強化</a:t>
              </a:r>
              <a:endParaRPr kumimoji="1" lang="en-US" altLang="ja-JP" sz="1600" b="1" dirty="0">
                <a:solidFill>
                  <a:schemeClr val="bg1"/>
                </a:solidFill>
              </a:endParaRPr>
            </a:p>
          </p:txBody>
        </p:sp>
        <p:sp>
          <p:nvSpPr>
            <p:cNvPr id="47" name="テキスト ボックス 46">
              <a:extLst>
                <a:ext uri="{FF2B5EF4-FFF2-40B4-BE49-F238E27FC236}">
                  <a16:creationId xmlns:a16="http://schemas.microsoft.com/office/drawing/2014/main" id="{B4FA5187-0A05-4BE1-9147-8A3D6C9B4AD8}"/>
                </a:ext>
              </a:extLst>
            </p:cNvPr>
            <p:cNvSpPr txBox="1"/>
            <p:nvPr/>
          </p:nvSpPr>
          <p:spPr>
            <a:xfrm>
              <a:off x="6646813" y="181189"/>
              <a:ext cx="1157004" cy="830997"/>
            </a:xfrm>
            <a:prstGeom prst="rect">
              <a:avLst/>
            </a:prstGeom>
            <a:noFill/>
          </p:spPr>
          <p:txBody>
            <a:bodyPr wrap="square" rtlCol="0">
              <a:spAutoFit/>
            </a:bodyPr>
            <a:lstStyle/>
            <a:p>
              <a:pPr algn="ctr"/>
              <a:r>
                <a:rPr kumimoji="1" lang="ja-JP" altLang="en-US" sz="1600" b="1" dirty="0">
                  <a:solidFill>
                    <a:schemeClr val="bg1"/>
                  </a:solidFill>
                </a:rPr>
                <a:t>⑥インドでの対流の活発化</a:t>
              </a:r>
              <a:endParaRPr kumimoji="1" lang="en-US" altLang="ja-JP" sz="1600" b="1" dirty="0">
                <a:solidFill>
                  <a:schemeClr val="bg1"/>
                </a:solidFill>
              </a:endParaRPr>
            </a:p>
          </p:txBody>
        </p:sp>
        <p:sp>
          <p:nvSpPr>
            <p:cNvPr id="48" name="テキスト ボックス 47">
              <a:extLst>
                <a:ext uri="{FF2B5EF4-FFF2-40B4-BE49-F238E27FC236}">
                  <a16:creationId xmlns:a16="http://schemas.microsoft.com/office/drawing/2014/main" id="{3C17965F-9EDA-40BB-B903-7DC38FB5D903}"/>
                </a:ext>
              </a:extLst>
            </p:cNvPr>
            <p:cNvSpPr txBox="1"/>
            <p:nvPr/>
          </p:nvSpPr>
          <p:spPr>
            <a:xfrm>
              <a:off x="8002383" y="259741"/>
              <a:ext cx="1216504" cy="830997"/>
            </a:xfrm>
            <a:prstGeom prst="rect">
              <a:avLst/>
            </a:prstGeom>
            <a:noFill/>
          </p:spPr>
          <p:txBody>
            <a:bodyPr wrap="square" rtlCol="0">
              <a:spAutoFit/>
            </a:bodyPr>
            <a:lstStyle/>
            <a:p>
              <a:pPr algn="ctr"/>
              <a:r>
                <a:rPr kumimoji="1" lang="ja-JP" altLang="en-US" sz="1600" b="1" dirty="0">
                  <a:solidFill>
                    <a:schemeClr val="bg1"/>
                  </a:solidFill>
                </a:rPr>
                <a:t>⑦チベット高気圧の</a:t>
              </a:r>
              <a:endParaRPr kumimoji="1" lang="en-US" altLang="ja-JP" sz="1600" b="1" dirty="0">
                <a:solidFill>
                  <a:schemeClr val="bg1"/>
                </a:solidFill>
              </a:endParaRPr>
            </a:p>
            <a:p>
              <a:pPr algn="ctr"/>
              <a:r>
                <a:rPr kumimoji="1" lang="ja-JP" altLang="en-US" sz="1600" b="1" dirty="0">
                  <a:solidFill>
                    <a:schemeClr val="bg1"/>
                  </a:solidFill>
                </a:rPr>
                <a:t>強化</a:t>
              </a:r>
              <a:endParaRPr kumimoji="1" lang="en-US" altLang="ja-JP" sz="1400" b="1" dirty="0">
                <a:solidFill>
                  <a:schemeClr val="bg1"/>
                </a:solidFill>
              </a:endParaRPr>
            </a:p>
          </p:txBody>
        </p:sp>
        <p:sp>
          <p:nvSpPr>
            <p:cNvPr id="49" name="右矢印 171">
              <a:extLst>
                <a:ext uri="{FF2B5EF4-FFF2-40B4-BE49-F238E27FC236}">
                  <a16:creationId xmlns:a16="http://schemas.microsoft.com/office/drawing/2014/main" id="{06568B2D-43A8-4811-8CA4-6B767EBDDD15}"/>
                </a:ext>
              </a:extLst>
            </p:cNvPr>
            <p:cNvSpPr/>
            <p:nvPr/>
          </p:nvSpPr>
          <p:spPr>
            <a:xfrm>
              <a:off x="3783228" y="502885"/>
              <a:ext cx="320219" cy="272636"/>
            </a:xfrm>
            <a:prstGeom prst="rightArrow">
              <a:avLst/>
            </a:prstGeom>
            <a:gradFill rotWithShape="1">
              <a:gsLst>
                <a:gs pos="0">
                  <a:srgbClr val="84AA33"/>
                </a:gs>
                <a:gs pos="100000">
                  <a:srgbClr val="84AA33">
                    <a:shade val="48000"/>
                    <a:satMod val="180000"/>
                    <a:lumMod val="94000"/>
                  </a:srgbClr>
                </a:gs>
                <a:gs pos="100000">
                  <a:srgbClr val="84AA33">
                    <a:shade val="48000"/>
                    <a:satMod val="180000"/>
                    <a:lumMod val="94000"/>
                  </a:srgbClr>
                </a:gs>
              </a:gsLst>
              <a:lin ang="4140000" scaled="1"/>
            </a:gradFill>
            <a:ln w="12700">
              <a:solidFill>
                <a:schemeClr val="tx1"/>
              </a:solidFill>
            </a:ln>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50800" h="50800"/>
            </a:sp3d>
          </p:spPr>
          <p:txBody>
            <a:bodyPr rtlCol="0" anchor="ctr"/>
            <a:lstStyle/>
            <a:p>
              <a:pPr algn="ctr" defTabSz="1527930">
                <a:defRPr/>
              </a:pPr>
              <a:endParaRPr kumimoji="1" lang="ja-JP" altLang="en-US" sz="3344" kern="0" dirty="0">
                <a:solidFill>
                  <a:prstClr val="white"/>
                </a:solidFill>
                <a:latin typeface="Times"/>
                <a:ea typeface="ＭＳ Ｐゴシック"/>
              </a:endParaRPr>
            </a:p>
          </p:txBody>
        </p:sp>
        <p:sp>
          <p:nvSpPr>
            <p:cNvPr id="50" name="右矢印 171">
              <a:extLst>
                <a:ext uri="{FF2B5EF4-FFF2-40B4-BE49-F238E27FC236}">
                  <a16:creationId xmlns:a16="http://schemas.microsoft.com/office/drawing/2014/main" id="{DC975A3B-5AD1-4194-B374-6255E94CF4E6}"/>
                </a:ext>
              </a:extLst>
            </p:cNvPr>
            <p:cNvSpPr/>
            <p:nvPr/>
          </p:nvSpPr>
          <p:spPr>
            <a:xfrm>
              <a:off x="5198180" y="483759"/>
              <a:ext cx="320219" cy="272636"/>
            </a:xfrm>
            <a:prstGeom prst="rightArrow">
              <a:avLst/>
            </a:prstGeom>
            <a:gradFill rotWithShape="1">
              <a:gsLst>
                <a:gs pos="0">
                  <a:srgbClr val="84AA33"/>
                </a:gs>
                <a:gs pos="100000">
                  <a:srgbClr val="84AA33">
                    <a:shade val="48000"/>
                    <a:satMod val="180000"/>
                    <a:lumMod val="94000"/>
                  </a:srgbClr>
                </a:gs>
                <a:gs pos="100000">
                  <a:srgbClr val="84AA33">
                    <a:shade val="48000"/>
                    <a:satMod val="180000"/>
                    <a:lumMod val="94000"/>
                  </a:srgbClr>
                </a:gs>
              </a:gsLst>
              <a:lin ang="4140000" scaled="1"/>
            </a:gradFill>
            <a:ln w="12700">
              <a:solidFill>
                <a:schemeClr val="tx1"/>
              </a:solidFill>
            </a:ln>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50800" h="50800"/>
            </a:sp3d>
          </p:spPr>
          <p:txBody>
            <a:bodyPr rtlCol="0" anchor="ctr"/>
            <a:lstStyle/>
            <a:p>
              <a:pPr algn="ctr" defTabSz="1527930">
                <a:defRPr/>
              </a:pPr>
              <a:endParaRPr kumimoji="1" lang="ja-JP" altLang="en-US" sz="3344" kern="0" dirty="0">
                <a:solidFill>
                  <a:prstClr val="white"/>
                </a:solidFill>
                <a:latin typeface="Times"/>
                <a:ea typeface="ＭＳ Ｐゴシック"/>
              </a:endParaRPr>
            </a:p>
          </p:txBody>
        </p:sp>
        <p:sp>
          <p:nvSpPr>
            <p:cNvPr id="51" name="右矢印 171">
              <a:extLst>
                <a:ext uri="{FF2B5EF4-FFF2-40B4-BE49-F238E27FC236}">
                  <a16:creationId xmlns:a16="http://schemas.microsoft.com/office/drawing/2014/main" id="{47E26835-C761-47DE-A22D-677074E40D7D}"/>
                </a:ext>
              </a:extLst>
            </p:cNvPr>
            <p:cNvSpPr/>
            <p:nvPr/>
          </p:nvSpPr>
          <p:spPr>
            <a:xfrm>
              <a:off x="6418003" y="506854"/>
              <a:ext cx="320219" cy="272636"/>
            </a:xfrm>
            <a:prstGeom prst="rightArrow">
              <a:avLst/>
            </a:prstGeom>
            <a:gradFill rotWithShape="1">
              <a:gsLst>
                <a:gs pos="0">
                  <a:srgbClr val="84AA33"/>
                </a:gs>
                <a:gs pos="100000">
                  <a:srgbClr val="84AA33">
                    <a:shade val="48000"/>
                    <a:satMod val="180000"/>
                    <a:lumMod val="94000"/>
                  </a:srgbClr>
                </a:gs>
                <a:gs pos="100000">
                  <a:srgbClr val="84AA33">
                    <a:shade val="48000"/>
                    <a:satMod val="180000"/>
                    <a:lumMod val="94000"/>
                  </a:srgbClr>
                </a:gs>
              </a:gsLst>
              <a:lin ang="4140000" scaled="1"/>
            </a:gradFill>
            <a:ln w="12700">
              <a:solidFill>
                <a:schemeClr val="tx1"/>
              </a:solidFill>
            </a:ln>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50800" h="50800"/>
            </a:sp3d>
          </p:spPr>
          <p:txBody>
            <a:bodyPr rtlCol="0" anchor="ctr"/>
            <a:lstStyle/>
            <a:p>
              <a:pPr algn="ctr" defTabSz="1527930">
                <a:defRPr/>
              </a:pPr>
              <a:endParaRPr kumimoji="1" lang="ja-JP" altLang="en-US" sz="3344" kern="0" dirty="0">
                <a:solidFill>
                  <a:prstClr val="white"/>
                </a:solidFill>
                <a:latin typeface="Times"/>
                <a:ea typeface="ＭＳ Ｐゴシック"/>
              </a:endParaRPr>
            </a:p>
          </p:txBody>
        </p:sp>
        <p:sp>
          <p:nvSpPr>
            <p:cNvPr id="52" name="右矢印 171">
              <a:extLst>
                <a:ext uri="{FF2B5EF4-FFF2-40B4-BE49-F238E27FC236}">
                  <a16:creationId xmlns:a16="http://schemas.microsoft.com/office/drawing/2014/main" id="{F9CEFDB9-C7F7-4C6D-956D-28355B8137B9}"/>
                </a:ext>
              </a:extLst>
            </p:cNvPr>
            <p:cNvSpPr/>
            <p:nvPr/>
          </p:nvSpPr>
          <p:spPr>
            <a:xfrm>
              <a:off x="7769912" y="460507"/>
              <a:ext cx="320219" cy="272636"/>
            </a:xfrm>
            <a:prstGeom prst="rightArrow">
              <a:avLst/>
            </a:prstGeom>
            <a:gradFill rotWithShape="1">
              <a:gsLst>
                <a:gs pos="0">
                  <a:srgbClr val="84AA33"/>
                </a:gs>
                <a:gs pos="100000">
                  <a:srgbClr val="84AA33">
                    <a:shade val="48000"/>
                    <a:satMod val="180000"/>
                    <a:lumMod val="94000"/>
                  </a:srgbClr>
                </a:gs>
                <a:gs pos="100000">
                  <a:srgbClr val="84AA33">
                    <a:shade val="48000"/>
                    <a:satMod val="180000"/>
                    <a:lumMod val="94000"/>
                  </a:srgbClr>
                </a:gs>
              </a:gsLst>
              <a:lin ang="4140000" scaled="1"/>
            </a:gradFill>
            <a:ln w="12700">
              <a:solidFill>
                <a:schemeClr val="tx1"/>
              </a:solidFill>
            </a:ln>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50800" h="50800"/>
            </a:sp3d>
          </p:spPr>
          <p:txBody>
            <a:bodyPr rtlCol="0" anchor="ctr"/>
            <a:lstStyle/>
            <a:p>
              <a:pPr algn="ctr" defTabSz="1527930">
                <a:defRPr/>
              </a:pPr>
              <a:endParaRPr kumimoji="1" lang="ja-JP" altLang="en-US" sz="3344" kern="0" dirty="0">
                <a:solidFill>
                  <a:prstClr val="white"/>
                </a:solidFill>
                <a:latin typeface="Times"/>
                <a:ea typeface="ＭＳ Ｐゴシック"/>
              </a:endParaRPr>
            </a:p>
          </p:txBody>
        </p:sp>
      </p:grpSp>
      <p:sp>
        <p:nvSpPr>
          <p:cNvPr id="71" name="左矢印 27">
            <a:extLst>
              <a:ext uri="{FF2B5EF4-FFF2-40B4-BE49-F238E27FC236}">
                <a16:creationId xmlns:a16="http://schemas.microsoft.com/office/drawing/2014/main" id="{BC043E05-756C-4C6A-84CB-CF4B10BC0D84}"/>
              </a:ext>
            </a:extLst>
          </p:cNvPr>
          <p:cNvSpPr/>
          <p:nvPr/>
        </p:nvSpPr>
        <p:spPr>
          <a:xfrm rot="10800000">
            <a:off x="2150067" y="1409379"/>
            <a:ext cx="4802169" cy="616320"/>
          </a:xfrm>
          <a:prstGeom prst="leftArrow">
            <a:avLst/>
          </a:prstGeom>
          <a:solidFill>
            <a:srgbClr val="5B9BD5">
              <a:alpha val="25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72" name="正方形/長方形 71">
            <a:extLst>
              <a:ext uri="{FF2B5EF4-FFF2-40B4-BE49-F238E27FC236}">
                <a16:creationId xmlns:a16="http://schemas.microsoft.com/office/drawing/2014/main" id="{994BD214-D120-4428-81AF-339A24D6C248}"/>
              </a:ext>
            </a:extLst>
          </p:cNvPr>
          <p:cNvSpPr/>
          <p:nvPr/>
        </p:nvSpPr>
        <p:spPr>
          <a:xfrm>
            <a:off x="7060132" y="1537619"/>
            <a:ext cx="2103172" cy="1508073"/>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b="1" dirty="0">
                <a:solidFill>
                  <a:schemeClr val="tx1"/>
                </a:solidFill>
              </a:rPr>
              <a:t>⑤</a:t>
            </a:r>
            <a:r>
              <a:rPr kumimoji="1" lang="ja-JP" altLang="en-US" dirty="0">
                <a:solidFill>
                  <a:schemeClr val="tx1"/>
                </a:solidFill>
              </a:rPr>
              <a:t>ソマリジェットの強化による水蒸気の流入によりインド周辺の</a:t>
            </a:r>
            <a:r>
              <a:rPr kumimoji="1" lang="ja-JP" altLang="en-US" b="1" dirty="0">
                <a:solidFill>
                  <a:schemeClr val="tx1"/>
                </a:solidFill>
              </a:rPr>
              <a:t>対流活動が活発化</a:t>
            </a:r>
          </a:p>
        </p:txBody>
      </p:sp>
      <p:sp>
        <p:nvSpPr>
          <p:cNvPr id="73" name="正方形/長方形 72">
            <a:extLst>
              <a:ext uri="{FF2B5EF4-FFF2-40B4-BE49-F238E27FC236}">
                <a16:creationId xmlns:a16="http://schemas.microsoft.com/office/drawing/2014/main" id="{302352A9-4A67-42AA-8F9E-E445BF688984}"/>
              </a:ext>
            </a:extLst>
          </p:cNvPr>
          <p:cNvSpPr/>
          <p:nvPr/>
        </p:nvSpPr>
        <p:spPr>
          <a:xfrm>
            <a:off x="7025103" y="3705855"/>
            <a:ext cx="2103172" cy="1508073"/>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b="1" dirty="0">
                <a:solidFill>
                  <a:schemeClr val="tx1"/>
                </a:solidFill>
              </a:rPr>
              <a:t>⑥</a:t>
            </a:r>
            <a:r>
              <a:rPr kumimoji="1" lang="ja-JP" altLang="en-US" dirty="0">
                <a:solidFill>
                  <a:schemeClr val="tx1"/>
                </a:solidFill>
              </a:rPr>
              <a:t>対流による潜熱加熱により</a:t>
            </a:r>
            <a:r>
              <a:rPr kumimoji="1" lang="en-US" altLang="ja-JP" dirty="0">
                <a:solidFill>
                  <a:schemeClr val="accent2"/>
                </a:solidFill>
              </a:rPr>
              <a:t>5,6</a:t>
            </a:r>
            <a:r>
              <a:rPr kumimoji="1" lang="ja-JP" altLang="en-US" dirty="0">
                <a:solidFill>
                  <a:schemeClr val="accent2"/>
                </a:solidFill>
              </a:rPr>
              <a:t>月</a:t>
            </a:r>
            <a:r>
              <a:rPr kumimoji="1" lang="ja-JP" altLang="en-US" dirty="0">
                <a:solidFill>
                  <a:schemeClr val="tx1"/>
                </a:solidFill>
              </a:rPr>
              <a:t>の</a:t>
            </a:r>
            <a:r>
              <a:rPr kumimoji="1" lang="ja-JP" altLang="en-US" b="1" dirty="0">
                <a:solidFill>
                  <a:schemeClr val="tx1"/>
                </a:solidFill>
              </a:rPr>
              <a:t>チベット高気圧が強化</a:t>
            </a:r>
            <a:r>
              <a:rPr kumimoji="1" lang="ja-JP" altLang="en-US" dirty="0">
                <a:solidFill>
                  <a:schemeClr val="tx1"/>
                </a:solidFill>
              </a:rPr>
              <a:t>される</a:t>
            </a:r>
          </a:p>
        </p:txBody>
      </p:sp>
      <p:sp>
        <p:nvSpPr>
          <p:cNvPr id="74" name="左矢印 27">
            <a:extLst>
              <a:ext uri="{FF2B5EF4-FFF2-40B4-BE49-F238E27FC236}">
                <a16:creationId xmlns:a16="http://schemas.microsoft.com/office/drawing/2014/main" id="{1D47BA22-1D3C-465B-8EA9-6AB95F5AA8A3}"/>
              </a:ext>
            </a:extLst>
          </p:cNvPr>
          <p:cNvSpPr/>
          <p:nvPr/>
        </p:nvSpPr>
        <p:spPr>
          <a:xfrm rot="16200000">
            <a:off x="6592929" y="3248245"/>
            <a:ext cx="3249094" cy="1212101"/>
          </a:xfrm>
          <a:prstGeom prst="leftArrow">
            <a:avLst/>
          </a:prstGeom>
          <a:solidFill>
            <a:srgbClr val="5B9BD5">
              <a:alpha val="25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cxnSp>
        <p:nvCxnSpPr>
          <p:cNvPr id="75" name="直線矢印コネクタ 74">
            <a:extLst>
              <a:ext uri="{FF2B5EF4-FFF2-40B4-BE49-F238E27FC236}">
                <a16:creationId xmlns:a16="http://schemas.microsoft.com/office/drawing/2014/main" id="{5EC39875-D050-471C-BDAA-20373CB2BC92}"/>
              </a:ext>
            </a:extLst>
          </p:cNvPr>
          <p:cNvCxnSpPr>
            <a:cxnSpLocks/>
          </p:cNvCxnSpPr>
          <p:nvPr/>
        </p:nvCxnSpPr>
        <p:spPr>
          <a:xfrm flipH="1" flipV="1">
            <a:off x="6571417" y="2689961"/>
            <a:ext cx="735259" cy="995221"/>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6" name="直線矢印コネクタ 75">
            <a:extLst>
              <a:ext uri="{FF2B5EF4-FFF2-40B4-BE49-F238E27FC236}">
                <a16:creationId xmlns:a16="http://schemas.microsoft.com/office/drawing/2014/main" id="{82791A8A-92AB-4286-B960-1BD4DE67C66B}"/>
              </a:ext>
            </a:extLst>
          </p:cNvPr>
          <p:cNvCxnSpPr>
            <a:cxnSpLocks/>
          </p:cNvCxnSpPr>
          <p:nvPr/>
        </p:nvCxnSpPr>
        <p:spPr>
          <a:xfrm flipH="1">
            <a:off x="5456172" y="2176423"/>
            <a:ext cx="1577376" cy="839393"/>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7" name="正方形/長方形 76">
            <a:extLst>
              <a:ext uri="{FF2B5EF4-FFF2-40B4-BE49-F238E27FC236}">
                <a16:creationId xmlns:a16="http://schemas.microsoft.com/office/drawing/2014/main" id="{B5BC6A45-8DCB-D34E-B6E8-67DB5BA1B32A}"/>
              </a:ext>
            </a:extLst>
          </p:cNvPr>
          <p:cNvSpPr/>
          <p:nvPr/>
        </p:nvSpPr>
        <p:spPr>
          <a:xfrm>
            <a:off x="51135" y="3931920"/>
            <a:ext cx="1986506" cy="957439"/>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b="1" dirty="0">
                <a:solidFill>
                  <a:schemeClr val="tx1"/>
                </a:solidFill>
              </a:rPr>
              <a:t>③</a:t>
            </a:r>
            <a:r>
              <a:rPr kumimoji="1" lang="en-US" altLang="ja-JP" dirty="0">
                <a:solidFill>
                  <a:schemeClr val="accent2"/>
                </a:solidFill>
              </a:rPr>
              <a:t>5,6</a:t>
            </a:r>
            <a:r>
              <a:rPr kumimoji="1" lang="ja-JP" altLang="en-US" dirty="0">
                <a:solidFill>
                  <a:schemeClr val="accent2"/>
                </a:solidFill>
              </a:rPr>
              <a:t>月</a:t>
            </a:r>
            <a:r>
              <a:rPr kumimoji="1" lang="ja-JP" altLang="en-US" dirty="0">
                <a:solidFill>
                  <a:schemeClr val="tx1"/>
                </a:solidFill>
              </a:rPr>
              <a:t>に</a:t>
            </a:r>
            <a:r>
              <a:rPr kumimoji="1" lang="ja-JP" altLang="en-US">
                <a:solidFill>
                  <a:schemeClr val="tx1"/>
                </a:solidFill>
              </a:rPr>
              <a:t>顕著に高温</a:t>
            </a:r>
            <a:r>
              <a:rPr kumimoji="1" lang="en-US" altLang="ja-JP" dirty="0">
                <a:solidFill>
                  <a:schemeClr val="tx1"/>
                </a:solidFill>
              </a:rPr>
              <a:t>SST</a:t>
            </a:r>
            <a:r>
              <a:rPr kumimoji="1" lang="ja-JP" altLang="en-US">
                <a:solidFill>
                  <a:schemeClr val="tx1"/>
                </a:solidFill>
              </a:rPr>
              <a:t>から</a:t>
            </a:r>
            <a:r>
              <a:rPr kumimoji="1" lang="ja-JP" altLang="en-US" b="1">
                <a:solidFill>
                  <a:schemeClr val="tx1"/>
                </a:solidFill>
              </a:rPr>
              <a:t>熱フラックス</a:t>
            </a:r>
            <a:r>
              <a:rPr kumimoji="1" lang="ja-JP" altLang="en-US">
                <a:solidFill>
                  <a:schemeClr val="tx1"/>
                </a:solidFill>
              </a:rPr>
              <a:t>がでる</a:t>
            </a:r>
            <a:endParaRPr kumimoji="1" lang="ja-JP" altLang="en-US" dirty="0">
              <a:solidFill>
                <a:schemeClr val="tx1"/>
              </a:solidFill>
            </a:endParaRPr>
          </a:p>
        </p:txBody>
      </p:sp>
      <p:sp>
        <p:nvSpPr>
          <p:cNvPr id="79" name="正方形/長方形 78">
            <a:extLst>
              <a:ext uri="{FF2B5EF4-FFF2-40B4-BE49-F238E27FC236}">
                <a16:creationId xmlns:a16="http://schemas.microsoft.com/office/drawing/2014/main" id="{326250FC-27C9-4AD3-902C-DB02C83B9544}"/>
              </a:ext>
            </a:extLst>
          </p:cNvPr>
          <p:cNvSpPr/>
          <p:nvPr/>
        </p:nvSpPr>
        <p:spPr>
          <a:xfrm>
            <a:off x="0" y="2000998"/>
            <a:ext cx="2103172" cy="1450369"/>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b="1" dirty="0">
                <a:solidFill>
                  <a:schemeClr val="tx1"/>
                </a:solidFill>
              </a:rPr>
              <a:t>④</a:t>
            </a:r>
            <a:r>
              <a:rPr kumimoji="1" lang="ja-JP" altLang="en-US" dirty="0">
                <a:solidFill>
                  <a:schemeClr val="tx1"/>
                </a:solidFill>
              </a:rPr>
              <a:t>高温</a:t>
            </a:r>
            <a:r>
              <a:rPr kumimoji="1" lang="en-US" altLang="ja-JP" dirty="0">
                <a:solidFill>
                  <a:schemeClr val="tx1"/>
                </a:solidFill>
              </a:rPr>
              <a:t>SST</a:t>
            </a:r>
            <a:r>
              <a:rPr kumimoji="1" lang="ja-JP" altLang="en-US" dirty="0">
                <a:solidFill>
                  <a:schemeClr val="tx1"/>
                </a:solidFill>
              </a:rPr>
              <a:t>は対流を活発化させ南北循環が変化し、</a:t>
            </a:r>
            <a:r>
              <a:rPr kumimoji="1" lang="en-US" altLang="ja-JP" dirty="0">
                <a:solidFill>
                  <a:schemeClr val="accent2"/>
                </a:solidFill>
              </a:rPr>
              <a:t>5,6</a:t>
            </a:r>
            <a:r>
              <a:rPr kumimoji="1" lang="ja-JP" altLang="en-US" dirty="0">
                <a:solidFill>
                  <a:schemeClr val="accent2"/>
                </a:solidFill>
              </a:rPr>
              <a:t>月</a:t>
            </a:r>
            <a:r>
              <a:rPr kumimoji="1" lang="ja-JP" altLang="en-US" dirty="0">
                <a:solidFill>
                  <a:schemeClr val="tx1"/>
                </a:solidFill>
              </a:rPr>
              <a:t>の</a:t>
            </a:r>
            <a:r>
              <a:rPr kumimoji="1" lang="ja-JP" altLang="en-US" b="1" dirty="0">
                <a:solidFill>
                  <a:schemeClr val="tx1"/>
                </a:solidFill>
              </a:rPr>
              <a:t>ソマリジェットを強化</a:t>
            </a:r>
            <a:r>
              <a:rPr kumimoji="1" lang="ja-JP" altLang="en-US" dirty="0">
                <a:solidFill>
                  <a:schemeClr val="tx1"/>
                </a:solidFill>
              </a:rPr>
              <a:t>する</a:t>
            </a:r>
          </a:p>
        </p:txBody>
      </p:sp>
      <p:sp>
        <p:nvSpPr>
          <p:cNvPr id="25" name="左矢印 27">
            <a:extLst>
              <a:ext uri="{FF2B5EF4-FFF2-40B4-BE49-F238E27FC236}">
                <a16:creationId xmlns:a16="http://schemas.microsoft.com/office/drawing/2014/main" id="{A0439A39-7EB2-4C64-94C1-3B441D3D07CA}"/>
              </a:ext>
            </a:extLst>
          </p:cNvPr>
          <p:cNvSpPr/>
          <p:nvPr/>
        </p:nvSpPr>
        <p:spPr>
          <a:xfrm rot="5400000">
            <a:off x="-1781430" y="3518799"/>
            <a:ext cx="5488463" cy="1212101"/>
          </a:xfrm>
          <a:prstGeom prst="leftArrow">
            <a:avLst/>
          </a:prstGeom>
          <a:solidFill>
            <a:srgbClr val="5B9BD5">
              <a:alpha val="25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8543774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グループ化 31">
            <a:extLst>
              <a:ext uri="{FF2B5EF4-FFF2-40B4-BE49-F238E27FC236}">
                <a16:creationId xmlns:a16="http://schemas.microsoft.com/office/drawing/2014/main" id="{E42CBA77-9CB3-44B7-81F4-8CC0B470B491}"/>
              </a:ext>
            </a:extLst>
          </p:cNvPr>
          <p:cNvGrpSpPr/>
          <p:nvPr/>
        </p:nvGrpSpPr>
        <p:grpSpPr>
          <a:xfrm>
            <a:off x="-45979" y="-14174"/>
            <a:ext cx="9235958" cy="1156265"/>
            <a:chOff x="-17071" y="0"/>
            <a:chExt cx="9235958" cy="1156265"/>
          </a:xfrm>
        </p:grpSpPr>
        <p:grpSp>
          <p:nvGrpSpPr>
            <p:cNvPr id="34" name="グループ化 33">
              <a:extLst>
                <a:ext uri="{FF2B5EF4-FFF2-40B4-BE49-F238E27FC236}">
                  <a16:creationId xmlns:a16="http://schemas.microsoft.com/office/drawing/2014/main" id="{2FFFCB8C-18F3-41AC-8531-C16E27DE3B69}"/>
                </a:ext>
              </a:extLst>
            </p:cNvPr>
            <p:cNvGrpSpPr/>
            <p:nvPr/>
          </p:nvGrpSpPr>
          <p:grpSpPr>
            <a:xfrm>
              <a:off x="-17071" y="0"/>
              <a:ext cx="9178141" cy="1156265"/>
              <a:chOff x="-56083" y="3249521"/>
              <a:chExt cx="9178141" cy="1762380"/>
            </a:xfrm>
          </p:grpSpPr>
          <p:grpSp>
            <p:nvGrpSpPr>
              <p:cNvPr id="50" name="グループ化 49">
                <a:extLst>
                  <a:ext uri="{FF2B5EF4-FFF2-40B4-BE49-F238E27FC236}">
                    <a16:creationId xmlns:a16="http://schemas.microsoft.com/office/drawing/2014/main" id="{31888B38-4524-4451-8C5E-72F13FAAB3AE}"/>
                  </a:ext>
                </a:extLst>
              </p:cNvPr>
              <p:cNvGrpSpPr/>
              <p:nvPr/>
            </p:nvGrpSpPr>
            <p:grpSpPr>
              <a:xfrm>
                <a:off x="1" y="3249521"/>
                <a:ext cx="9122057" cy="1662503"/>
                <a:chOff x="-1" y="1333343"/>
                <a:chExt cx="9122057" cy="1662503"/>
              </a:xfrm>
            </p:grpSpPr>
            <p:sp>
              <p:nvSpPr>
                <p:cNvPr id="55" name="四角形: 角を丸くする 54">
                  <a:extLst>
                    <a:ext uri="{FF2B5EF4-FFF2-40B4-BE49-F238E27FC236}">
                      <a16:creationId xmlns:a16="http://schemas.microsoft.com/office/drawing/2014/main" id="{854652CF-6841-487C-B3A0-6CF881B7890A}"/>
                    </a:ext>
                  </a:extLst>
                </p:cNvPr>
                <p:cNvSpPr/>
                <p:nvPr/>
              </p:nvSpPr>
              <p:spPr>
                <a:xfrm>
                  <a:off x="2690797" y="1481072"/>
                  <a:ext cx="6370075" cy="1514774"/>
                </a:xfrm>
                <a:prstGeom prst="roundRect">
                  <a:avLst/>
                </a:prstGeom>
                <a:solidFill>
                  <a:schemeClr val="accent4">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6" name="四角形: 角を丸くする 55">
                  <a:extLst>
                    <a:ext uri="{FF2B5EF4-FFF2-40B4-BE49-F238E27FC236}">
                      <a16:creationId xmlns:a16="http://schemas.microsoft.com/office/drawing/2014/main" id="{D0FA31BE-503A-4BB3-B2EF-423FAB08C36E}"/>
                    </a:ext>
                  </a:extLst>
                </p:cNvPr>
                <p:cNvSpPr/>
                <p:nvPr/>
              </p:nvSpPr>
              <p:spPr>
                <a:xfrm>
                  <a:off x="-1" y="1452697"/>
                  <a:ext cx="2584680" cy="1514776"/>
                </a:xfrm>
                <a:prstGeom prst="roundRect">
                  <a:avLst/>
                </a:prstGeom>
                <a:solidFill>
                  <a:schemeClr val="accent5">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7" name="矢印: ストライプ 56">
                  <a:extLst>
                    <a:ext uri="{FF2B5EF4-FFF2-40B4-BE49-F238E27FC236}">
                      <a16:creationId xmlns:a16="http://schemas.microsoft.com/office/drawing/2014/main" id="{3EF6944C-8CC1-4948-A168-3F0FBFB5DE81}"/>
                    </a:ext>
                  </a:extLst>
                </p:cNvPr>
                <p:cNvSpPr/>
                <p:nvPr/>
              </p:nvSpPr>
              <p:spPr>
                <a:xfrm>
                  <a:off x="2113591" y="1788134"/>
                  <a:ext cx="691962" cy="942132"/>
                </a:xfrm>
                <a:prstGeom prst="stripedRightArrow">
                  <a:avLst>
                    <a:gd name="adj1" fmla="val 44521"/>
                    <a:gd name="adj2" fmla="val 44447"/>
                  </a:avLst>
                </a:prstGeom>
                <a:solidFill>
                  <a:srgbClr val="C00000">
                    <a:alpha val="20000"/>
                  </a:srgbClr>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b="1" dirty="0">
                    <a:latin typeface="Segoe UI" panose="020B0502040204020203" pitchFamily="34" charset="0"/>
                    <a:cs typeface="Segoe UI" panose="020B0502040204020203" pitchFamily="34" charset="0"/>
                  </a:endParaRPr>
                </a:p>
              </p:txBody>
            </p:sp>
            <p:grpSp>
              <p:nvGrpSpPr>
                <p:cNvPr id="58" name="グループ化 57">
                  <a:extLst>
                    <a:ext uri="{FF2B5EF4-FFF2-40B4-BE49-F238E27FC236}">
                      <a16:creationId xmlns:a16="http://schemas.microsoft.com/office/drawing/2014/main" id="{7A48A488-973C-4ACF-8EB4-2067359293E9}"/>
                    </a:ext>
                  </a:extLst>
                </p:cNvPr>
                <p:cNvGrpSpPr/>
                <p:nvPr/>
              </p:nvGrpSpPr>
              <p:grpSpPr>
                <a:xfrm>
                  <a:off x="-1" y="1333343"/>
                  <a:ext cx="9122057" cy="1538119"/>
                  <a:chOff x="11944208" y="27016972"/>
                  <a:chExt cx="10890009" cy="1582582"/>
                </a:xfrm>
              </p:grpSpPr>
              <p:grpSp>
                <p:nvGrpSpPr>
                  <p:cNvPr id="59" name="グループ化 58">
                    <a:extLst>
                      <a:ext uri="{FF2B5EF4-FFF2-40B4-BE49-F238E27FC236}">
                        <a16:creationId xmlns:a16="http://schemas.microsoft.com/office/drawing/2014/main" id="{3B339773-26B3-4DB7-8915-F8B7B26FCE2C}"/>
                      </a:ext>
                    </a:extLst>
                  </p:cNvPr>
                  <p:cNvGrpSpPr/>
                  <p:nvPr/>
                </p:nvGrpSpPr>
                <p:grpSpPr>
                  <a:xfrm>
                    <a:off x="11944208" y="27017052"/>
                    <a:ext cx="10890009" cy="1582502"/>
                    <a:chOff x="11839075" y="18601505"/>
                    <a:chExt cx="9295158" cy="1582502"/>
                  </a:xfrm>
                </p:grpSpPr>
                <p:grpSp>
                  <p:nvGrpSpPr>
                    <p:cNvPr id="61" name="グループ化 60">
                      <a:extLst>
                        <a:ext uri="{FF2B5EF4-FFF2-40B4-BE49-F238E27FC236}">
                          <a16:creationId xmlns:a16="http://schemas.microsoft.com/office/drawing/2014/main" id="{2F75B626-3708-4BA4-99E8-C4A4F449D91E}"/>
                        </a:ext>
                      </a:extLst>
                    </p:cNvPr>
                    <p:cNvGrpSpPr/>
                    <p:nvPr/>
                  </p:nvGrpSpPr>
                  <p:grpSpPr>
                    <a:xfrm>
                      <a:off x="11839075" y="18919016"/>
                      <a:ext cx="9295158" cy="1264991"/>
                      <a:chOff x="11540249" y="18308933"/>
                      <a:chExt cx="9295158" cy="1264991"/>
                    </a:xfrm>
                  </p:grpSpPr>
                  <p:sp>
                    <p:nvSpPr>
                      <p:cNvPr id="63" name="円/楕円 159">
                        <a:extLst>
                          <a:ext uri="{FF2B5EF4-FFF2-40B4-BE49-F238E27FC236}">
                            <a16:creationId xmlns:a16="http://schemas.microsoft.com/office/drawing/2014/main" id="{3EE4C479-5E10-4172-B4EC-6D43E4E63B3F}"/>
                          </a:ext>
                        </a:extLst>
                      </p:cNvPr>
                      <p:cNvSpPr/>
                      <p:nvPr/>
                    </p:nvSpPr>
                    <p:spPr>
                      <a:xfrm>
                        <a:off x="11540249" y="18413636"/>
                        <a:ext cx="1078583" cy="1099510"/>
                      </a:xfrm>
                      <a:prstGeom prst="ellipse">
                        <a:avLst/>
                      </a:prstGeom>
                      <a:solidFill>
                        <a:srgbClr val="0070C0"/>
                      </a:solidFill>
                      <a:ln w="12700">
                        <a:solidFill>
                          <a:schemeClr val="tx1"/>
                        </a:solidFill>
                      </a:ln>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50800" h="50800"/>
                      </a:sp3d>
                    </p:spPr>
                    <p:txBody>
                      <a:bodyPr rtlCol="0" anchor="ctr"/>
                      <a:lstStyle/>
                      <a:p>
                        <a:pPr algn="ctr" defTabSz="1527930">
                          <a:defRPr/>
                        </a:pPr>
                        <a:r>
                          <a:rPr kumimoji="1" lang="en-US" altLang="ja-JP" sz="3344" b="1" kern="0" dirty="0">
                            <a:solidFill>
                              <a:prstClr val="white"/>
                            </a:solidFill>
                            <a:latin typeface="Segoe UI" panose="020B0502040204020203" pitchFamily="34" charset="0"/>
                            <a:ea typeface="ＭＳ Ｐゴシック"/>
                            <a:cs typeface="Segoe UI" panose="020B0502040204020203" pitchFamily="34" charset="0"/>
                          </a:rPr>
                          <a:t> </a:t>
                        </a:r>
                        <a:endParaRPr kumimoji="1" lang="en-US" altLang="ja-JP" b="1" kern="0" dirty="0">
                          <a:solidFill>
                            <a:prstClr val="white"/>
                          </a:solidFill>
                          <a:latin typeface="Segoe UI" panose="020B0502040204020203" pitchFamily="34" charset="0"/>
                          <a:ea typeface="ＭＳ Ｐゴシック"/>
                          <a:cs typeface="Segoe UI" panose="020B0502040204020203" pitchFamily="34" charset="0"/>
                        </a:endParaRPr>
                      </a:p>
                    </p:txBody>
                  </p:sp>
                  <p:sp>
                    <p:nvSpPr>
                      <p:cNvPr id="64" name="右矢印 171">
                        <a:extLst>
                          <a:ext uri="{FF2B5EF4-FFF2-40B4-BE49-F238E27FC236}">
                            <a16:creationId xmlns:a16="http://schemas.microsoft.com/office/drawing/2014/main" id="{6847709E-A746-4304-9B61-7941D65CD15C}"/>
                          </a:ext>
                        </a:extLst>
                      </p:cNvPr>
                      <p:cNvSpPr/>
                      <p:nvPr/>
                    </p:nvSpPr>
                    <p:spPr>
                      <a:xfrm>
                        <a:off x="12643216" y="18749583"/>
                        <a:ext cx="326296" cy="427565"/>
                      </a:xfrm>
                      <a:prstGeom prst="rightArrow">
                        <a:avLst/>
                      </a:prstGeom>
                      <a:gradFill rotWithShape="1">
                        <a:gsLst>
                          <a:gs pos="0">
                            <a:srgbClr val="84AA33"/>
                          </a:gs>
                          <a:gs pos="100000">
                            <a:srgbClr val="84AA33">
                              <a:shade val="48000"/>
                              <a:satMod val="180000"/>
                              <a:lumMod val="94000"/>
                            </a:srgbClr>
                          </a:gs>
                          <a:gs pos="100000">
                            <a:srgbClr val="84AA33">
                              <a:shade val="48000"/>
                              <a:satMod val="180000"/>
                              <a:lumMod val="94000"/>
                            </a:srgbClr>
                          </a:gs>
                        </a:gsLst>
                        <a:lin ang="4140000" scaled="1"/>
                      </a:gradFill>
                      <a:ln w="12700">
                        <a:solidFill>
                          <a:schemeClr val="tx1"/>
                        </a:solidFill>
                      </a:ln>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50800" h="50800"/>
                      </a:sp3d>
                    </p:spPr>
                    <p:txBody>
                      <a:bodyPr rtlCol="0" anchor="ctr"/>
                      <a:lstStyle/>
                      <a:p>
                        <a:pPr algn="ctr" defTabSz="1527930">
                          <a:defRPr/>
                        </a:pPr>
                        <a:endParaRPr kumimoji="1" lang="ja-JP" altLang="en-US" sz="3344" kern="0" dirty="0">
                          <a:solidFill>
                            <a:prstClr val="white"/>
                          </a:solidFill>
                          <a:latin typeface="Times"/>
                          <a:ea typeface="ＭＳ Ｐゴシック"/>
                        </a:endParaRPr>
                      </a:p>
                    </p:txBody>
                  </p:sp>
                  <p:sp>
                    <p:nvSpPr>
                      <p:cNvPr id="65" name="大波 163">
                        <a:extLst>
                          <a:ext uri="{FF2B5EF4-FFF2-40B4-BE49-F238E27FC236}">
                            <a16:creationId xmlns:a16="http://schemas.microsoft.com/office/drawing/2014/main" id="{99326C2D-F8B9-457B-9732-7E6BB26BEF43}"/>
                          </a:ext>
                        </a:extLst>
                      </p:cNvPr>
                      <p:cNvSpPr/>
                      <p:nvPr/>
                    </p:nvSpPr>
                    <p:spPr>
                      <a:xfrm>
                        <a:off x="12969512" y="18413636"/>
                        <a:ext cx="683407" cy="1160288"/>
                      </a:xfrm>
                      <a:prstGeom prst="wave">
                        <a:avLst>
                          <a:gd name="adj1" fmla="val 8632"/>
                          <a:gd name="adj2" fmla="val -25"/>
                        </a:avLst>
                      </a:prstGeom>
                      <a:solidFill>
                        <a:srgbClr val="FF0000">
                          <a:alpha val="20000"/>
                        </a:srgbClr>
                      </a:solidFill>
                      <a:ln w="12700">
                        <a:solidFill>
                          <a:schemeClr val="tx1"/>
                        </a:solidFill>
                      </a:ln>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50800" h="50800"/>
                      </a:sp3d>
                    </p:spPr>
                    <p:txBody>
                      <a:bodyPr rtlCol="0" anchor="ctr"/>
                      <a:lstStyle/>
                      <a:p>
                        <a:pPr algn="ctr" defTabSz="1527930">
                          <a:defRPr/>
                        </a:pPr>
                        <a:endParaRPr kumimoji="1" lang="en-US" altLang="ja-JP" sz="3009" b="1" kern="0" dirty="0">
                          <a:solidFill>
                            <a:prstClr val="white"/>
                          </a:solidFill>
                          <a:latin typeface="Segoe UI" panose="020B0502040204020203" pitchFamily="34" charset="0"/>
                          <a:ea typeface="ＭＳ Ｐゴシック"/>
                          <a:cs typeface="Segoe UI" panose="020B0502040204020203" pitchFamily="34" charset="0"/>
                        </a:endParaRPr>
                      </a:p>
                    </p:txBody>
                  </p:sp>
                  <p:sp>
                    <p:nvSpPr>
                      <p:cNvPr id="66" name="角丸四角形 165">
                        <a:extLst>
                          <a:ext uri="{FF2B5EF4-FFF2-40B4-BE49-F238E27FC236}">
                            <a16:creationId xmlns:a16="http://schemas.microsoft.com/office/drawing/2014/main" id="{6E014B58-0B7A-4360-9BFD-B97D63850092}"/>
                          </a:ext>
                        </a:extLst>
                      </p:cNvPr>
                      <p:cNvSpPr/>
                      <p:nvPr/>
                    </p:nvSpPr>
                    <p:spPr>
                      <a:xfrm>
                        <a:off x="17093107" y="18308933"/>
                        <a:ext cx="995595" cy="1264991"/>
                      </a:xfrm>
                      <a:prstGeom prst="roundRect">
                        <a:avLst/>
                      </a:prstGeom>
                      <a:solidFill>
                        <a:srgbClr val="00B0F0"/>
                      </a:solidFill>
                      <a:ln w="12700">
                        <a:solidFill>
                          <a:schemeClr val="tx1"/>
                        </a:solidFill>
                      </a:ln>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50800" h="50800"/>
                      </a:sp3d>
                    </p:spPr>
                    <p:txBody>
                      <a:bodyPr rtlCol="0" anchor="ctr"/>
                      <a:lstStyle/>
                      <a:p>
                        <a:pPr algn="ctr" defTabSz="1527930">
                          <a:defRPr/>
                        </a:pPr>
                        <a:endParaRPr kumimoji="1" lang="en-US" altLang="ja-JP" sz="4400" b="1" kern="0" dirty="0">
                          <a:solidFill>
                            <a:prstClr val="white"/>
                          </a:solidFill>
                          <a:latin typeface="Segoe UI" panose="020B0502040204020203" pitchFamily="34" charset="0"/>
                          <a:ea typeface="ＭＳ Ｐゴシック"/>
                          <a:cs typeface="Segoe UI" panose="020B0502040204020203" pitchFamily="34" charset="0"/>
                        </a:endParaRPr>
                      </a:p>
                    </p:txBody>
                  </p:sp>
                  <p:sp>
                    <p:nvSpPr>
                      <p:cNvPr id="67" name="円/楕円 162">
                        <a:extLst>
                          <a:ext uri="{FF2B5EF4-FFF2-40B4-BE49-F238E27FC236}">
                            <a16:creationId xmlns:a16="http://schemas.microsoft.com/office/drawing/2014/main" id="{A3E24739-E88B-4DF1-887C-E67B74218AFB}"/>
                          </a:ext>
                        </a:extLst>
                      </p:cNvPr>
                      <p:cNvSpPr/>
                      <p:nvPr/>
                    </p:nvSpPr>
                    <p:spPr>
                      <a:xfrm>
                        <a:off x="19681720" y="18308933"/>
                        <a:ext cx="1153687" cy="1236142"/>
                      </a:xfrm>
                      <a:prstGeom prst="ellipse">
                        <a:avLst/>
                      </a:prstGeom>
                      <a:solidFill>
                        <a:srgbClr val="00B050"/>
                      </a:solidFill>
                      <a:ln w="12700">
                        <a:solidFill>
                          <a:schemeClr val="tx1"/>
                        </a:solidFill>
                      </a:ln>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50800" h="50800"/>
                      </a:sp3d>
                    </p:spPr>
                    <p:txBody>
                      <a:bodyPr rtlCol="0" anchor="ctr"/>
                      <a:lstStyle/>
                      <a:p>
                        <a:pPr algn="ctr" defTabSz="1527930">
                          <a:defRPr/>
                        </a:pPr>
                        <a:endParaRPr kumimoji="1" lang="en-US" altLang="ja-JP" sz="4800" b="1" kern="0" dirty="0">
                          <a:solidFill>
                            <a:prstClr val="white"/>
                          </a:solidFill>
                          <a:latin typeface="Segoe UI" panose="020B0502040204020203" pitchFamily="34" charset="0"/>
                          <a:ea typeface="ＭＳ Ｐゴシック"/>
                          <a:cs typeface="Segoe UI" panose="020B0502040204020203" pitchFamily="34" charset="0"/>
                        </a:endParaRPr>
                      </a:p>
                    </p:txBody>
                  </p:sp>
                </p:grpSp>
                <p:sp>
                  <p:nvSpPr>
                    <p:cNvPr id="62" name="楕円 61">
                      <a:extLst>
                        <a:ext uri="{FF2B5EF4-FFF2-40B4-BE49-F238E27FC236}">
                          <a16:creationId xmlns:a16="http://schemas.microsoft.com/office/drawing/2014/main" id="{8CBD25D8-7DDB-40C1-92DF-0740FF90E78D}"/>
                        </a:ext>
                      </a:extLst>
                    </p:cNvPr>
                    <p:cNvSpPr/>
                    <p:nvPr/>
                  </p:nvSpPr>
                  <p:spPr>
                    <a:xfrm>
                      <a:off x="14570781" y="18601505"/>
                      <a:ext cx="1489999" cy="348333"/>
                    </a:xfrm>
                    <a:prstGeom prst="ellipse">
                      <a:avLst/>
                    </a:prstGeom>
                    <a:solidFill>
                      <a:schemeClr val="accent4"/>
                    </a:solidFill>
                    <a:ln w="12700">
                      <a:solidFill>
                        <a:schemeClr val="accent2"/>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kumimoji="1" lang="en-US" altLang="ja-JP" b="1" dirty="0"/>
                        <a:t>5,6</a:t>
                      </a:r>
                      <a:r>
                        <a:rPr kumimoji="1" lang="ja-JP" altLang="en-US" b="1" dirty="0"/>
                        <a:t>月</a:t>
                      </a:r>
                    </a:p>
                  </p:txBody>
                </p:sp>
              </p:grpSp>
              <p:sp>
                <p:nvSpPr>
                  <p:cNvPr id="60" name="楕円 59">
                    <a:extLst>
                      <a:ext uri="{FF2B5EF4-FFF2-40B4-BE49-F238E27FC236}">
                        <a16:creationId xmlns:a16="http://schemas.microsoft.com/office/drawing/2014/main" id="{37B07E84-9F07-467E-B651-2D74977D2C5B}"/>
                      </a:ext>
                    </a:extLst>
                  </p:cNvPr>
                  <p:cNvSpPr/>
                  <p:nvPr/>
                </p:nvSpPr>
                <p:spPr>
                  <a:xfrm>
                    <a:off x="12017250" y="27016972"/>
                    <a:ext cx="2020852" cy="348334"/>
                  </a:xfrm>
                  <a:prstGeom prst="ellipse">
                    <a:avLst/>
                  </a:prstGeom>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b="1" dirty="0">
                        <a:latin typeface="Segoe UI" panose="020B0502040204020203" pitchFamily="34" charset="0"/>
                        <a:cs typeface="Segoe UI" panose="020B0502040204020203" pitchFamily="34" charset="0"/>
                      </a:rPr>
                      <a:t>12,1,2</a:t>
                    </a:r>
                    <a:r>
                      <a:rPr kumimoji="1" lang="ja-JP" altLang="en-US" b="1" dirty="0">
                        <a:latin typeface="Segoe UI" panose="020B0502040204020203" pitchFamily="34" charset="0"/>
                        <a:cs typeface="Segoe UI" panose="020B0502040204020203" pitchFamily="34" charset="0"/>
                      </a:rPr>
                      <a:t>月</a:t>
                    </a:r>
                  </a:p>
                </p:txBody>
              </p:sp>
            </p:grpSp>
          </p:grpSp>
          <p:sp>
            <p:nvSpPr>
              <p:cNvPr id="51" name="雲 50">
                <a:extLst>
                  <a:ext uri="{FF2B5EF4-FFF2-40B4-BE49-F238E27FC236}">
                    <a16:creationId xmlns:a16="http://schemas.microsoft.com/office/drawing/2014/main" id="{A7C991E2-4CC3-4BF5-80CC-E520CC79C7B9}"/>
                  </a:ext>
                </a:extLst>
              </p:cNvPr>
              <p:cNvSpPr/>
              <p:nvPr/>
            </p:nvSpPr>
            <p:spPr>
              <a:xfrm>
                <a:off x="6651555" y="3414749"/>
                <a:ext cx="1113250" cy="1479773"/>
              </a:xfrm>
              <a:prstGeom prst="cloud">
                <a:avLst/>
              </a:prstGeom>
              <a:gradFill rotWithShape="1">
                <a:gsLst>
                  <a:gs pos="0">
                    <a:srgbClr val="FEB80A">
                      <a:alpha val="20000"/>
                    </a:srgbClr>
                  </a:gs>
                  <a:gs pos="100000">
                    <a:srgbClr val="FEB80A">
                      <a:shade val="48000"/>
                      <a:satMod val="180000"/>
                      <a:lumMod val="94000"/>
                    </a:srgbClr>
                  </a:gs>
                  <a:gs pos="100000">
                    <a:srgbClr val="FEB80A">
                      <a:shade val="48000"/>
                      <a:satMod val="180000"/>
                      <a:lumMod val="94000"/>
                    </a:srgbClr>
                  </a:gs>
                </a:gsLst>
                <a:lin ang="4140000" scaled="1"/>
              </a:gradFill>
              <a:ln w="12700">
                <a:solidFill>
                  <a:schemeClr val="tx1"/>
                </a:solidFill>
              </a:ln>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50800" h="50800"/>
              </a:sp3d>
            </p:spPr>
            <p:txBody>
              <a:bodyPr rtlCol="0" anchor="ctr"/>
              <a:lstStyle/>
              <a:p>
                <a:pPr algn="ctr"/>
                <a:endParaRPr kumimoji="1" lang="ja-JP" altLang="en-US" sz="2400" b="1" dirty="0">
                  <a:solidFill>
                    <a:schemeClr val="bg1"/>
                  </a:solidFill>
                  <a:latin typeface="Segoe UI" panose="020B0502040204020203" pitchFamily="34" charset="0"/>
                  <a:cs typeface="Segoe UI" panose="020B0502040204020203" pitchFamily="34" charset="0"/>
                </a:endParaRPr>
              </a:p>
            </p:txBody>
          </p:sp>
          <p:sp>
            <p:nvSpPr>
              <p:cNvPr id="52" name="円/楕円 162">
                <a:extLst>
                  <a:ext uri="{FF2B5EF4-FFF2-40B4-BE49-F238E27FC236}">
                    <a16:creationId xmlns:a16="http://schemas.microsoft.com/office/drawing/2014/main" id="{B69074C7-97AA-4D30-A381-14A3B3EB0AEA}"/>
                  </a:ext>
                </a:extLst>
              </p:cNvPr>
              <p:cNvSpPr/>
              <p:nvPr/>
            </p:nvSpPr>
            <p:spPr>
              <a:xfrm>
                <a:off x="2754977" y="3553189"/>
                <a:ext cx="1050799" cy="1458712"/>
              </a:xfrm>
              <a:prstGeom prst="ellipse">
                <a:avLst/>
              </a:prstGeom>
              <a:solidFill>
                <a:schemeClr val="accent2">
                  <a:alpha val="20000"/>
                </a:schemeClr>
              </a:solidFill>
              <a:ln w="12700">
                <a:solidFill>
                  <a:schemeClr val="tx1"/>
                </a:solidFill>
              </a:ln>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50800" h="50800"/>
              </a:sp3d>
            </p:spPr>
            <p:txBody>
              <a:bodyPr rtlCol="0" anchor="ctr"/>
              <a:lstStyle/>
              <a:p>
                <a:pPr algn="ctr" defTabSz="1527930">
                  <a:defRPr/>
                </a:pPr>
                <a:endParaRPr kumimoji="1" lang="ja-JP" altLang="en-US" sz="4400" b="1" kern="0" dirty="0">
                  <a:solidFill>
                    <a:prstClr val="white"/>
                  </a:solidFill>
                  <a:latin typeface="Segoe UI" panose="020B0502040204020203" pitchFamily="34" charset="0"/>
                  <a:ea typeface="ＭＳ Ｐゴシック"/>
                  <a:cs typeface="Segoe UI" panose="020B0502040204020203" pitchFamily="34" charset="0"/>
                </a:endParaRPr>
              </a:p>
            </p:txBody>
          </p:sp>
          <p:sp>
            <p:nvSpPr>
              <p:cNvPr id="53" name="雲 52">
                <a:extLst>
                  <a:ext uri="{FF2B5EF4-FFF2-40B4-BE49-F238E27FC236}">
                    <a16:creationId xmlns:a16="http://schemas.microsoft.com/office/drawing/2014/main" id="{1F77FB1F-0234-40BB-8B31-1F2E66675F8C}"/>
                  </a:ext>
                </a:extLst>
              </p:cNvPr>
              <p:cNvSpPr/>
              <p:nvPr/>
            </p:nvSpPr>
            <p:spPr>
              <a:xfrm>
                <a:off x="3949679" y="3472499"/>
                <a:ext cx="1200757" cy="1458712"/>
              </a:xfrm>
              <a:prstGeom prst="cloud">
                <a:avLst/>
              </a:prstGeom>
              <a:solidFill>
                <a:srgbClr val="FF3300">
                  <a:alpha val="20000"/>
                </a:srgbClr>
              </a:solidFill>
              <a:ln w="12700">
                <a:solidFill>
                  <a:schemeClr val="tx1"/>
                </a:solidFill>
              </a:ln>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50800" h="50800"/>
              </a:sp3d>
            </p:spPr>
            <p:txBody>
              <a:bodyPr rtlCol="0" anchor="ctr"/>
              <a:lstStyle/>
              <a:p>
                <a:pPr algn="ctr" defTabSz="1527930">
                  <a:defRPr/>
                </a:pPr>
                <a:endParaRPr kumimoji="1" lang="ja-JP" altLang="en-US" sz="4000" b="1" kern="0" dirty="0">
                  <a:solidFill>
                    <a:prstClr val="white"/>
                  </a:solidFill>
                  <a:latin typeface="Segoe UI" panose="020B0502040204020203" pitchFamily="34" charset="0"/>
                  <a:ea typeface="ＭＳ Ｐゴシック"/>
                  <a:cs typeface="Segoe UI" panose="020B0502040204020203" pitchFamily="34" charset="0"/>
                </a:endParaRPr>
              </a:p>
            </p:txBody>
          </p:sp>
          <p:sp>
            <p:nvSpPr>
              <p:cNvPr id="54" name="テキスト ボックス 53">
                <a:extLst>
                  <a:ext uri="{FF2B5EF4-FFF2-40B4-BE49-F238E27FC236}">
                    <a16:creationId xmlns:a16="http://schemas.microsoft.com/office/drawing/2014/main" id="{304E7799-47B2-476B-8DAC-D172D494C021}"/>
                  </a:ext>
                </a:extLst>
              </p:cNvPr>
              <p:cNvSpPr txBox="1"/>
              <p:nvPr/>
            </p:nvSpPr>
            <p:spPr>
              <a:xfrm>
                <a:off x="-56083" y="3936224"/>
                <a:ext cx="1141110" cy="609848"/>
              </a:xfrm>
              <a:prstGeom prst="rect">
                <a:avLst/>
              </a:prstGeom>
              <a:noFill/>
            </p:spPr>
            <p:txBody>
              <a:bodyPr wrap="square" rtlCol="0">
                <a:spAutoFit/>
              </a:bodyPr>
              <a:lstStyle/>
              <a:p>
                <a:pPr algn="ctr"/>
                <a:r>
                  <a:rPr kumimoji="1" lang="ja-JP" altLang="en-US" sz="1600" b="1" dirty="0">
                    <a:solidFill>
                      <a:schemeClr val="bg1"/>
                    </a:solidFill>
                  </a:rPr>
                  <a:t>①</a:t>
                </a:r>
                <a:r>
                  <a:rPr kumimoji="1" lang="ja-JP" altLang="en-US" sz="2000" b="1" dirty="0">
                    <a:solidFill>
                      <a:schemeClr val="bg1"/>
                    </a:solidFill>
                  </a:rPr>
                  <a:t>正</a:t>
                </a:r>
                <a:r>
                  <a:rPr kumimoji="1" lang="en-US" altLang="ja-JP" sz="2000" b="1" dirty="0">
                    <a:solidFill>
                      <a:schemeClr val="bg1"/>
                    </a:solidFill>
                  </a:rPr>
                  <a:t>AAO</a:t>
                </a:r>
                <a:endParaRPr kumimoji="1" lang="ja-JP" altLang="en-US" b="1" dirty="0">
                  <a:solidFill>
                    <a:schemeClr val="bg1"/>
                  </a:solidFill>
                </a:endParaRPr>
              </a:p>
            </p:txBody>
          </p:sp>
        </p:grpSp>
        <p:sp>
          <p:nvSpPr>
            <p:cNvPr id="39" name="テキスト ボックス 38">
              <a:extLst>
                <a:ext uri="{FF2B5EF4-FFF2-40B4-BE49-F238E27FC236}">
                  <a16:creationId xmlns:a16="http://schemas.microsoft.com/office/drawing/2014/main" id="{60646F90-FC2B-4F88-845B-4CF150A919B1}"/>
                </a:ext>
              </a:extLst>
            </p:cNvPr>
            <p:cNvSpPr txBox="1"/>
            <p:nvPr/>
          </p:nvSpPr>
          <p:spPr>
            <a:xfrm>
              <a:off x="1309195" y="287934"/>
              <a:ext cx="937206" cy="646331"/>
            </a:xfrm>
            <a:prstGeom prst="rect">
              <a:avLst/>
            </a:prstGeom>
            <a:noFill/>
          </p:spPr>
          <p:txBody>
            <a:bodyPr wrap="square" rtlCol="0">
              <a:spAutoFit/>
            </a:bodyPr>
            <a:lstStyle/>
            <a:p>
              <a:pPr algn="ctr"/>
              <a:r>
                <a:rPr kumimoji="1" lang="ja-JP" altLang="en-US" b="1" dirty="0">
                  <a:solidFill>
                    <a:schemeClr val="bg1"/>
                  </a:solidFill>
                </a:rPr>
                <a:t>②</a:t>
              </a:r>
              <a:endParaRPr kumimoji="1" lang="en-US" altLang="ja-JP" b="1" dirty="0">
                <a:solidFill>
                  <a:schemeClr val="bg1"/>
                </a:solidFill>
              </a:endParaRPr>
            </a:p>
            <a:p>
              <a:pPr algn="ctr"/>
              <a:r>
                <a:rPr kumimoji="1" lang="ja-JP" altLang="en-US" b="1" dirty="0">
                  <a:solidFill>
                    <a:schemeClr val="bg1"/>
                  </a:solidFill>
                </a:rPr>
                <a:t>温</a:t>
              </a:r>
              <a:r>
                <a:rPr kumimoji="1" lang="en-US" altLang="ja-JP" b="1" dirty="0">
                  <a:solidFill>
                    <a:schemeClr val="bg1"/>
                  </a:solidFill>
                </a:rPr>
                <a:t>SST</a:t>
              </a:r>
              <a:endParaRPr kumimoji="1" lang="ja-JP" altLang="en-US" b="1" dirty="0">
                <a:solidFill>
                  <a:schemeClr val="bg1"/>
                </a:solidFill>
              </a:endParaRPr>
            </a:p>
          </p:txBody>
        </p:sp>
        <p:sp>
          <p:nvSpPr>
            <p:cNvPr id="40" name="テキスト ボックス 39">
              <a:extLst>
                <a:ext uri="{FF2B5EF4-FFF2-40B4-BE49-F238E27FC236}">
                  <a16:creationId xmlns:a16="http://schemas.microsoft.com/office/drawing/2014/main" id="{B8ADA8AA-EEC7-4F70-8FD5-465CBD8FD6E3}"/>
                </a:ext>
              </a:extLst>
            </p:cNvPr>
            <p:cNvSpPr txBox="1"/>
            <p:nvPr/>
          </p:nvSpPr>
          <p:spPr>
            <a:xfrm>
              <a:off x="2767596" y="315135"/>
              <a:ext cx="1107670" cy="738664"/>
            </a:xfrm>
            <a:prstGeom prst="rect">
              <a:avLst/>
            </a:prstGeom>
            <a:noFill/>
          </p:spPr>
          <p:txBody>
            <a:bodyPr wrap="square" rtlCol="0">
              <a:spAutoFit/>
            </a:bodyPr>
            <a:lstStyle/>
            <a:p>
              <a:pPr algn="ctr"/>
              <a:r>
                <a:rPr kumimoji="1" lang="ja-JP" altLang="en-US" sz="1400" b="1" dirty="0">
                  <a:solidFill>
                    <a:schemeClr val="bg1"/>
                  </a:solidFill>
                </a:rPr>
                <a:t>③温</a:t>
              </a:r>
              <a:r>
                <a:rPr kumimoji="1" lang="en-US" altLang="ja-JP" sz="1400" b="1" dirty="0">
                  <a:solidFill>
                    <a:schemeClr val="bg1"/>
                  </a:solidFill>
                </a:rPr>
                <a:t>SST</a:t>
              </a:r>
              <a:r>
                <a:rPr kumimoji="1" lang="ja-JP" altLang="en-US" sz="1400" b="1" dirty="0">
                  <a:solidFill>
                    <a:schemeClr val="bg1"/>
                  </a:solidFill>
                </a:rPr>
                <a:t>＋上向き熱フラックス</a:t>
              </a:r>
              <a:endParaRPr kumimoji="1" lang="ja-JP" altLang="en-US" sz="1600" b="1" dirty="0">
                <a:solidFill>
                  <a:schemeClr val="bg1"/>
                </a:solidFill>
              </a:endParaRPr>
            </a:p>
          </p:txBody>
        </p:sp>
        <p:sp>
          <p:nvSpPr>
            <p:cNvPr id="41" name="テキスト ボックス 40">
              <a:extLst>
                <a:ext uri="{FF2B5EF4-FFF2-40B4-BE49-F238E27FC236}">
                  <a16:creationId xmlns:a16="http://schemas.microsoft.com/office/drawing/2014/main" id="{D45ED728-F4A8-4EF8-A8E5-2412BED2D5BC}"/>
                </a:ext>
              </a:extLst>
            </p:cNvPr>
            <p:cNvSpPr txBox="1"/>
            <p:nvPr/>
          </p:nvSpPr>
          <p:spPr>
            <a:xfrm>
              <a:off x="4036345" y="228353"/>
              <a:ext cx="1200758" cy="830997"/>
            </a:xfrm>
            <a:prstGeom prst="rect">
              <a:avLst/>
            </a:prstGeom>
            <a:noFill/>
          </p:spPr>
          <p:txBody>
            <a:bodyPr wrap="square" rtlCol="0">
              <a:spAutoFit/>
            </a:bodyPr>
            <a:lstStyle/>
            <a:p>
              <a:pPr algn="ctr"/>
              <a:r>
                <a:rPr kumimoji="1" lang="ja-JP" altLang="en-US" sz="1600" b="1" dirty="0">
                  <a:solidFill>
                    <a:schemeClr val="bg1"/>
                  </a:solidFill>
                </a:rPr>
                <a:t>④南インド洋で対流の活発化</a:t>
              </a:r>
              <a:endParaRPr kumimoji="1" lang="en-US" altLang="ja-JP" sz="1600" b="1" dirty="0">
                <a:solidFill>
                  <a:schemeClr val="bg1"/>
                </a:solidFill>
              </a:endParaRPr>
            </a:p>
          </p:txBody>
        </p:sp>
        <p:sp>
          <p:nvSpPr>
            <p:cNvPr id="42" name="テキスト ボックス 41">
              <a:extLst>
                <a:ext uri="{FF2B5EF4-FFF2-40B4-BE49-F238E27FC236}">
                  <a16:creationId xmlns:a16="http://schemas.microsoft.com/office/drawing/2014/main" id="{566B41BC-151C-4F94-AD13-03F2CEB467F2}"/>
                </a:ext>
              </a:extLst>
            </p:cNvPr>
            <p:cNvSpPr txBox="1"/>
            <p:nvPr/>
          </p:nvSpPr>
          <p:spPr>
            <a:xfrm>
              <a:off x="2168510" y="460507"/>
              <a:ext cx="670680" cy="338554"/>
            </a:xfrm>
            <a:prstGeom prst="rect">
              <a:avLst/>
            </a:prstGeom>
            <a:noFill/>
          </p:spPr>
          <p:txBody>
            <a:bodyPr wrap="square" rtlCol="0">
              <a:spAutoFit/>
            </a:bodyPr>
            <a:lstStyle/>
            <a:p>
              <a:pPr algn="ctr"/>
              <a:r>
                <a:rPr kumimoji="1" lang="ja-JP" altLang="en-US" sz="1600" b="1" dirty="0">
                  <a:solidFill>
                    <a:schemeClr val="bg1"/>
                  </a:solidFill>
                </a:rPr>
                <a:t>持続</a:t>
              </a:r>
              <a:endParaRPr kumimoji="1" lang="ja-JP" altLang="en-US" b="1" dirty="0">
                <a:solidFill>
                  <a:schemeClr val="bg1"/>
                </a:solidFill>
              </a:endParaRPr>
            </a:p>
          </p:txBody>
        </p:sp>
        <p:sp>
          <p:nvSpPr>
            <p:cNvPr id="43" name="テキスト ボックス 42">
              <a:extLst>
                <a:ext uri="{FF2B5EF4-FFF2-40B4-BE49-F238E27FC236}">
                  <a16:creationId xmlns:a16="http://schemas.microsoft.com/office/drawing/2014/main" id="{51683E7C-A3B0-4458-B563-3654A6D58BA2}"/>
                </a:ext>
              </a:extLst>
            </p:cNvPr>
            <p:cNvSpPr txBox="1"/>
            <p:nvPr/>
          </p:nvSpPr>
          <p:spPr>
            <a:xfrm>
              <a:off x="5358290" y="235089"/>
              <a:ext cx="1200758" cy="646331"/>
            </a:xfrm>
            <a:prstGeom prst="rect">
              <a:avLst/>
            </a:prstGeom>
            <a:noFill/>
          </p:spPr>
          <p:txBody>
            <a:bodyPr wrap="square" rtlCol="0">
              <a:spAutoFit/>
            </a:bodyPr>
            <a:lstStyle/>
            <a:p>
              <a:pPr algn="ctr"/>
              <a:r>
                <a:rPr kumimoji="1" lang="ja-JP" altLang="en-US" b="1" dirty="0">
                  <a:solidFill>
                    <a:schemeClr val="bg1"/>
                  </a:solidFill>
                </a:rPr>
                <a:t>⑤</a:t>
              </a:r>
              <a:endParaRPr kumimoji="1" lang="en-US" altLang="ja-JP" b="1" dirty="0">
                <a:solidFill>
                  <a:schemeClr val="bg1"/>
                </a:solidFill>
              </a:endParaRPr>
            </a:p>
            <a:p>
              <a:pPr algn="ctr"/>
              <a:r>
                <a:rPr kumimoji="1" lang="en-US" altLang="ja-JP" b="1" dirty="0">
                  <a:solidFill>
                    <a:schemeClr val="bg1"/>
                  </a:solidFill>
                </a:rPr>
                <a:t>SMJ</a:t>
              </a:r>
              <a:r>
                <a:rPr kumimoji="1" lang="ja-JP" altLang="en-US" b="1" dirty="0">
                  <a:solidFill>
                    <a:schemeClr val="bg1"/>
                  </a:solidFill>
                </a:rPr>
                <a:t>強化</a:t>
              </a:r>
              <a:endParaRPr kumimoji="1" lang="en-US" altLang="ja-JP" sz="1600" b="1" dirty="0">
                <a:solidFill>
                  <a:schemeClr val="bg1"/>
                </a:solidFill>
              </a:endParaRPr>
            </a:p>
          </p:txBody>
        </p:sp>
        <p:sp>
          <p:nvSpPr>
            <p:cNvPr id="44" name="テキスト ボックス 43">
              <a:extLst>
                <a:ext uri="{FF2B5EF4-FFF2-40B4-BE49-F238E27FC236}">
                  <a16:creationId xmlns:a16="http://schemas.microsoft.com/office/drawing/2014/main" id="{AC336B74-503C-4650-ABF8-76D98C118A99}"/>
                </a:ext>
              </a:extLst>
            </p:cNvPr>
            <p:cNvSpPr txBox="1"/>
            <p:nvPr/>
          </p:nvSpPr>
          <p:spPr>
            <a:xfrm>
              <a:off x="6646813" y="181189"/>
              <a:ext cx="1157004" cy="830997"/>
            </a:xfrm>
            <a:prstGeom prst="rect">
              <a:avLst/>
            </a:prstGeom>
            <a:noFill/>
          </p:spPr>
          <p:txBody>
            <a:bodyPr wrap="square" rtlCol="0">
              <a:spAutoFit/>
            </a:bodyPr>
            <a:lstStyle/>
            <a:p>
              <a:pPr algn="ctr"/>
              <a:r>
                <a:rPr kumimoji="1" lang="ja-JP" altLang="en-US" sz="1600" b="1" dirty="0">
                  <a:solidFill>
                    <a:schemeClr val="bg1"/>
                  </a:solidFill>
                </a:rPr>
                <a:t>⑥インドでの対流の活発化</a:t>
              </a:r>
              <a:endParaRPr kumimoji="1" lang="en-US" altLang="ja-JP" sz="1600" b="1" dirty="0">
                <a:solidFill>
                  <a:schemeClr val="bg1"/>
                </a:solidFill>
              </a:endParaRPr>
            </a:p>
          </p:txBody>
        </p:sp>
        <p:sp>
          <p:nvSpPr>
            <p:cNvPr id="45" name="テキスト ボックス 44">
              <a:extLst>
                <a:ext uri="{FF2B5EF4-FFF2-40B4-BE49-F238E27FC236}">
                  <a16:creationId xmlns:a16="http://schemas.microsoft.com/office/drawing/2014/main" id="{109FD642-A377-4434-8F61-147605F01736}"/>
                </a:ext>
              </a:extLst>
            </p:cNvPr>
            <p:cNvSpPr txBox="1"/>
            <p:nvPr/>
          </p:nvSpPr>
          <p:spPr>
            <a:xfrm>
              <a:off x="8002383" y="259741"/>
              <a:ext cx="1216504" cy="830997"/>
            </a:xfrm>
            <a:prstGeom prst="rect">
              <a:avLst/>
            </a:prstGeom>
            <a:noFill/>
          </p:spPr>
          <p:txBody>
            <a:bodyPr wrap="square" rtlCol="0">
              <a:spAutoFit/>
            </a:bodyPr>
            <a:lstStyle/>
            <a:p>
              <a:pPr algn="ctr"/>
              <a:r>
                <a:rPr kumimoji="1" lang="ja-JP" altLang="en-US" sz="1600" b="1" dirty="0">
                  <a:solidFill>
                    <a:schemeClr val="bg1"/>
                  </a:solidFill>
                </a:rPr>
                <a:t>⑦チベット高気圧の</a:t>
              </a:r>
              <a:endParaRPr kumimoji="1" lang="en-US" altLang="ja-JP" sz="1600" b="1" dirty="0">
                <a:solidFill>
                  <a:schemeClr val="bg1"/>
                </a:solidFill>
              </a:endParaRPr>
            </a:p>
            <a:p>
              <a:pPr algn="ctr"/>
              <a:r>
                <a:rPr kumimoji="1" lang="ja-JP" altLang="en-US" sz="1600" b="1" dirty="0">
                  <a:solidFill>
                    <a:schemeClr val="bg1"/>
                  </a:solidFill>
                </a:rPr>
                <a:t>強化</a:t>
              </a:r>
              <a:endParaRPr kumimoji="1" lang="en-US" altLang="ja-JP" sz="1400" b="1" dirty="0">
                <a:solidFill>
                  <a:schemeClr val="bg1"/>
                </a:solidFill>
              </a:endParaRPr>
            </a:p>
          </p:txBody>
        </p:sp>
        <p:sp>
          <p:nvSpPr>
            <p:cNvPr id="46" name="右矢印 171">
              <a:extLst>
                <a:ext uri="{FF2B5EF4-FFF2-40B4-BE49-F238E27FC236}">
                  <a16:creationId xmlns:a16="http://schemas.microsoft.com/office/drawing/2014/main" id="{708FE1E1-BEC7-4601-9DBE-86FC10B7B5EA}"/>
                </a:ext>
              </a:extLst>
            </p:cNvPr>
            <p:cNvSpPr/>
            <p:nvPr/>
          </p:nvSpPr>
          <p:spPr>
            <a:xfrm>
              <a:off x="3783228" y="502885"/>
              <a:ext cx="320219" cy="272636"/>
            </a:xfrm>
            <a:prstGeom prst="rightArrow">
              <a:avLst/>
            </a:prstGeom>
            <a:gradFill rotWithShape="1">
              <a:gsLst>
                <a:gs pos="0">
                  <a:srgbClr val="84AA33"/>
                </a:gs>
                <a:gs pos="100000">
                  <a:srgbClr val="84AA33">
                    <a:shade val="48000"/>
                    <a:satMod val="180000"/>
                    <a:lumMod val="94000"/>
                  </a:srgbClr>
                </a:gs>
                <a:gs pos="100000">
                  <a:srgbClr val="84AA33">
                    <a:shade val="48000"/>
                    <a:satMod val="180000"/>
                    <a:lumMod val="94000"/>
                  </a:srgbClr>
                </a:gs>
              </a:gsLst>
              <a:lin ang="4140000" scaled="1"/>
            </a:gradFill>
            <a:ln w="12700">
              <a:solidFill>
                <a:schemeClr val="tx1"/>
              </a:solidFill>
            </a:ln>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50800" h="50800"/>
            </a:sp3d>
          </p:spPr>
          <p:txBody>
            <a:bodyPr rtlCol="0" anchor="ctr"/>
            <a:lstStyle/>
            <a:p>
              <a:pPr algn="ctr" defTabSz="1527930">
                <a:defRPr/>
              </a:pPr>
              <a:endParaRPr kumimoji="1" lang="ja-JP" altLang="en-US" sz="3344" kern="0" dirty="0">
                <a:solidFill>
                  <a:prstClr val="white"/>
                </a:solidFill>
                <a:latin typeface="Times"/>
                <a:ea typeface="ＭＳ Ｐゴシック"/>
              </a:endParaRPr>
            </a:p>
          </p:txBody>
        </p:sp>
        <p:sp>
          <p:nvSpPr>
            <p:cNvPr id="47" name="右矢印 171">
              <a:extLst>
                <a:ext uri="{FF2B5EF4-FFF2-40B4-BE49-F238E27FC236}">
                  <a16:creationId xmlns:a16="http://schemas.microsoft.com/office/drawing/2014/main" id="{4A3C953E-6CF0-411B-AFA9-4263A65328C6}"/>
                </a:ext>
              </a:extLst>
            </p:cNvPr>
            <p:cNvSpPr/>
            <p:nvPr/>
          </p:nvSpPr>
          <p:spPr>
            <a:xfrm>
              <a:off x="5198180" y="483759"/>
              <a:ext cx="320219" cy="272636"/>
            </a:xfrm>
            <a:prstGeom prst="rightArrow">
              <a:avLst/>
            </a:prstGeom>
            <a:gradFill rotWithShape="1">
              <a:gsLst>
                <a:gs pos="0">
                  <a:srgbClr val="84AA33"/>
                </a:gs>
                <a:gs pos="100000">
                  <a:srgbClr val="84AA33">
                    <a:shade val="48000"/>
                    <a:satMod val="180000"/>
                    <a:lumMod val="94000"/>
                  </a:srgbClr>
                </a:gs>
                <a:gs pos="100000">
                  <a:srgbClr val="84AA33">
                    <a:shade val="48000"/>
                    <a:satMod val="180000"/>
                    <a:lumMod val="94000"/>
                  </a:srgbClr>
                </a:gs>
              </a:gsLst>
              <a:lin ang="4140000" scaled="1"/>
            </a:gradFill>
            <a:ln w="12700">
              <a:solidFill>
                <a:schemeClr val="tx1"/>
              </a:solidFill>
            </a:ln>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50800" h="50800"/>
            </a:sp3d>
          </p:spPr>
          <p:txBody>
            <a:bodyPr rtlCol="0" anchor="ctr"/>
            <a:lstStyle/>
            <a:p>
              <a:pPr algn="ctr" defTabSz="1527930">
                <a:defRPr/>
              </a:pPr>
              <a:endParaRPr kumimoji="1" lang="ja-JP" altLang="en-US" sz="3344" kern="0" dirty="0">
                <a:solidFill>
                  <a:prstClr val="white"/>
                </a:solidFill>
                <a:latin typeface="Times"/>
                <a:ea typeface="ＭＳ Ｐゴシック"/>
              </a:endParaRPr>
            </a:p>
          </p:txBody>
        </p:sp>
        <p:sp>
          <p:nvSpPr>
            <p:cNvPr id="48" name="右矢印 171">
              <a:extLst>
                <a:ext uri="{FF2B5EF4-FFF2-40B4-BE49-F238E27FC236}">
                  <a16:creationId xmlns:a16="http://schemas.microsoft.com/office/drawing/2014/main" id="{9B340DC2-FA55-4592-BEB4-8E199224B8BD}"/>
                </a:ext>
              </a:extLst>
            </p:cNvPr>
            <p:cNvSpPr/>
            <p:nvPr/>
          </p:nvSpPr>
          <p:spPr>
            <a:xfrm>
              <a:off x="6418003" y="506854"/>
              <a:ext cx="320219" cy="272636"/>
            </a:xfrm>
            <a:prstGeom prst="rightArrow">
              <a:avLst/>
            </a:prstGeom>
            <a:gradFill rotWithShape="1">
              <a:gsLst>
                <a:gs pos="0">
                  <a:srgbClr val="84AA33"/>
                </a:gs>
                <a:gs pos="100000">
                  <a:srgbClr val="84AA33">
                    <a:shade val="48000"/>
                    <a:satMod val="180000"/>
                    <a:lumMod val="94000"/>
                  </a:srgbClr>
                </a:gs>
                <a:gs pos="100000">
                  <a:srgbClr val="84AA33">
                    <a:shade val="48000"/>
                    <a:satMod val="180000"/>
                    <a:lumMod val="94000"/>
                  </a:srgbClr>
                </a:gs>
              </a:gsLst>
              <a:lin ang="4140000" scaled="1"/>
            </a:gradFill>
            <a:ln w="12700">
              <a:solidFill>
                <a:schemeClr val="tx1"/>
              </a:solidFill>
            </a:ln>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50800" h="50800"/>
            </a:sp3d>
          </p:spPr>
          <p:txBody>
            <a:bodyPr rtlCol="0" anchor="ctr"/>
            <a:lstStyle/>
            <a:p>
              <a:pPr algn="ctr" defTabSz="1527930">
                <a:defRPr/>
              </a:pPr>
              <a:endParaRPr kumimoji="1" lang="ja-JP" altLang="en-US" sz="3344" kern="0" dirty="0">
                <a:solidFill>
                  <a:prstClr val="white"/>
                </a:solidFill>
                <a:latin typeface="Times"/>
                <a:ea typeface="ＭＳ Ｐゴシック"/>
              </a:endParaRPr>
            </a:p>
          </p:txBody>
        </p:sp>
        <p:sp>
          <p:nvSpPr>
            <p:cNvPr id="49" name="右矢印 171">
              <a:extLst>
                <a:ext uri="{FF2B5EF4-FFF2-40B4-BE49-F238E27FC236}">
                  <a16:creationId xmlns:a16="http://schemas.microsoft.com/office/drawing/2014/main" id="{BDB1A03F-0913-4A1B-B4B3-B39A68A889AD}"/>
                </a:ext>
              </a:extLst>
            </p:cNvPr>
            <p:cNvSpPr/>
            <p:nvPr/>
          </p:nvSpPr>
          <p:spPr>
            <a:xfrm>
              <a:off x="7769912" y="460507"/>
              <a:ext cx="320219" cy="272636"/>
            </a:xfrm>
            <a:prstGeom prst="rightArrow">
              <a:avLst/>
            </a:prstGeom>
            <a:gradFill rotWithShape="1">
              <a:gsLst>
                <a:gs pos="0">
                  <a:srgbClr val="84AA33"/>
                </a:gs>
                <a:gs pos="100000">
                  <a:srgbClr val="84AA33">
                    <a:shade val="48000"/>
                    <a:satMod val="180000"/>
                    <a:lumMod val="94000"/>
                  </a:srgbClr>
                </a:gs>
                <a:gs pos="100000">
                  <a:srgbClr val="84AA33">
                    <a:shade val="48000"/>
                    <a:satMod val="180000"/>
                    <a:lumMod val="94000"/>
                  </a:srgbClr>
                </a:gs>
              </a:gsLst>
              <a:lin ang="4140000" scaled="1"/>
            </a:gradFill>
            <a:ln w="12700">
              <a:solidFill>
                <a:schemeClr val="tx1"/>
              </a:solidFill>
            </a:ln>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50800" h="50800"/>
            </a:sp3d>
          </p:spPr>
          <p:txBody>
            <a:bodyPr rtlCol="0" anchor="ctr"/>
            <a:lstStyle/>
            <a:p>
              <a:pPr algn="ctr" defTabSz="1527930">
                <a:defRPr/>
              </a:pPr>
              <a:endParaRPr kumimoji="1" lang="ja-JP" altLang="en-US" sz="3344" kern="0" dirty="0">
                <a:solidFill>
                  <a:prstClr val="white"/>
                </a:solidFill>
                <a:latin typeface="Times"/>
                <a:ea typeface="ＭＳ Ｐゴシック"/>
              </a:endParaRPr>
            </a:p>
          </p:txBody>
        </p:sp>
      </p:grpSp>
      <p:sp>
        <p:nvSpPr>
          <p:cNvPr id="11" name="テキスト ボックス 10">
            <a:extLst>
              <a:ext uri="{FF2B5EF4-FFF2-40B4-BE49-F238E27FC236}">
                <a16:creationId xmlns:a16="http://schemas.microsoft.com/office/drawing/2014/main" id="{751D31D0-FB26-4DDE-A94A-C674CC9E1F10}"/>
              </a:ext>
            </a:extLst>
          </p:cNvPr>
          <p:cNvSpPr txBox="1"/>
          <p:nvPr/>
        </p:nvSpPr>
        <p:spPr>
          <a:xfrm>
            <a:off x="168532" y="1608471"/>
            <a:ext cx="4304489"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800" i="0" u="none" strike="noStrike" kern="1200" cap="none" spc="0" normalizeH="0" baseline="0" noProof="0" dirty="0">
                <a:ln>
                  <a:noFill/>
                </a:ln>
                <a:solidFill>
                  <a:schemeClr val="accent1"/>
                </a:solidFill>
                <a:effectLst/>
                <a:uLnTx/>
                <a:uFillTx/>
                <a:latin typeface="Calibri" panose="020F0502020204030204"/>
                <a:ea typeface="游ゴシック" panose="020B0400000000000000" pitchFamily="50" charset="-128"/>
                <a:cs typeface="+mn-cs"/>
              </a:rPr>
              <a:t>12,1,2</a:t>
            </a:r>
            <a:r>
              <a:rPr kumimoji="1" lang="ja-JP" altLang="en-US" sz="1800" i="0" u="none" strike="noStrike" kern="1200" cap="none" spc="0" normalizeH="0" baseline="0" noProof="0" dirty="0">
                <a:ln>
                  <a:noFill/>
                </a:ln>
                <a:solidFill>
                  <a:schemeClr val="accent1"/>
                </a:solidFill>
                <a:effectLst/>
                <a:uLnTx/>
                <a:uFillTx/>
                <a:latin typeface="Calibri" panose="020F0502020204030204"/>
                <a:ea typeface="游ゴシック" panose="020B0400000000000000" pitchFamily="50" charset="-128"/>
                <a:cs typeface="+mn-cs"/>
              </a:rPr>
              <a:t>月</a:t>
            </a:r>
            <a:r>
              <a:rPr kumimoji="1" lang="en-US" altLang="ja-JP" sz="1800" i="0" u="none" strike="noStrike" kern="1200" cap="none" spc="0" normalizeH="0" baseline="0" noProof="0" dirty="0">
                <a:ln>
                  <a:noFill/>
                </a:ln>
                <a:solidFill>
                  <a:schemeClr val="accent1"/>
                </a:solidFill>
                <a:effectLst/>
                <a:uLnTx/>
                <a:uFillTx/>
                <a:latin typeface="Calibri" panose="020F0502020204030204"/>
                <a:ea typeface="游ゴシック" panose="020B0400000000000000" pitchFamily="50" charset="-128"/>
                <a:cs typeface="+mn-cs"/>
              </a:rPr>
              <a:t>AAOI</a:t>
            </a:r>
            <a:r>
              <a:rPr kumimoji="1" lang="ja-JP" altLang="en-US" dirty="0">
                <a:solidFill>
                  <a:schemeClr val="accent1"/>
                </a:solidFill>
                <a:latin typeface="Calibri" panose="020F0502020204030204"/>
                <a:ea typeface="游ゴシック" panose="020B0400000000000000" pitchFamily="50" charset="-128"/>
              </a:rPr>
              <a:t>　</a:t>
            </a:r>
            <a:r>
              <a:rPr kumimoji="1" lang="en-US" altLang="ja-JP" sz="1800" i="0" u="none" strike="noStrike" kern="1200" cap="none" spc="0" normalizeH="0" baseline="0" noProof="0" dirty="0">
                <a:ln>
                  <a:noFill/>
                </a:ln>
                <a:effectLst/>
                <a:uLnTx/>
                <a:uFillTx/>
                <a:latin typeface="Calibri" panose="020F0502020204030204"/>
                <a:ea typeface="游ゴシック" panose="020B0400000000000000" pitchFamily="50" charset="-128"/>
                <a:cs typeface="+mn-cs"/>
              </a:rPr>
              <a:t>vs</a:t>
            </a:r>
            <a:r>
              <a:rPr kumimoji="1" lang="ja-JP" altLang="en-US" sz="1800" i="0" u="none" strike="noStrike" kern="1200" cap="none" spc="0" normalizeH="0" baseline="0" noProof="0" dirty="0">
                <a:ln>
                  <a:noFill/>
                </a:ln>
                <a:solidFill>
                  <a:srgbClr val="FC8604"/>
                </a:solidFill>
                <a:effectLst/>
                <a:uLnTx/>
                <a:uFillTx/>
                <a:latin typeface="Calibri" panose="020F0502020204030204"/>
                <a:ea typeface="游ゴシック" panose="020B0400000000000000" pitchFamily="50" charset="-128"/>
                <a:cs typeface="+mn-cs"/>
              </a:rPr>
              <a:t>　</a:t>
            </a:r>
            <a:r>
              <a:rPr kumimoji="1" lang="en-US" altLang="ja-JP" sz="1800" i="0" u="none" strike="noStrike" kern="1200" cap="none" spc="0" normalizeH="0" baseline="0" noProof="0" dirty="0">
                <a:ln>
                  <a:noFill/>
                </a:ln>
                <a:solidFill>
                  <a:srgbClr val="FC8604"/>
                </a:solidFill>
                <a:effectLst/>
                <a:uLnTx/>
                <a:uFillTx/>
                <a:latin typeface="Calibri" panose="020F0502020204030204"/>
                <a:ea typeface="游ゴシック" panose="020B0400000000000000" pitchFamily="50" charset="-128"/>
                <a:cs typeface="+mn-cs"/>
              </a:rPr>
              <a:t>5,6</a:t>
            </a:r>
            <a:r>
              <a:rPr kumimoji="1" lang="ja-JP" altLang="en-US" sz="1800" i="0" u="none" strike="noStrike" kern="1200" cap="none" spc="0" normalizeH="0" baseline="0" noProof="0" dirty="0">
                <a:ln>
                  <a:noFill/>
                </a:ln>
                <a:solidFill>
                  <a:srgbClr val="FC8604"/>
                </a:solidFill>
                <a:effectLst/>
                <a:uLnTx/>
                <a:uFillTx/>
                <a:latin typeface="Calibri" panose="020F0502020204030204"/>
                <a:ea typeface="游ゴシック" panose="020B0400000000000000" pitchFamily="50" charset="-128"/>
                <a:cs typeface="+mn-cs"/>
              </a:rPr>
              <a:t>月</a:t>
            </a:r>
            <a:r>
              <a:rPr kumimoji="1" lang="en-US" altLang="ja-JP" sz="180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800hPa</a:t>
            </a:r>
            <a:r>
              <a:rPr kumimoji="1" lang="ja-JP" altLang="en-US" sz="180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面の風</a:t>
            </a:r>
          </a:p>
        </p:txBody>
      </p:sp>
      <p:sp>
        <p:nvSpPr>
          <p:cNvPr id="12" name="テキスト ボックス 11">
            <a:extLst>
              <a:ext uri="{FF2B5EF4-FFF2-40B4-BE49-F238E27FC236}">
                <a16:creationId xmlns:a16="http://schemas.microsoft.com/office/drawing/2014/main" id="{E1E47BFD-1D92-4F56-B707-ABE4EB1E080A}"/>
              </a:ext>
            </a:extLst>
          </p:cNvPr>
          <p:cNvSpPr txBox="1"/>
          <p:nvPr/>
        </p:nvSpPr>
        <p:spPr>
          <a:xfrm>
            <a:off x="-17946" y="3907140"/>
            <a:ext cx="4304489"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800" i="0" u="none" strike="noStrike" kern="1200" cap="none" spc="0" normalizeH="0" baseline="0" noProof="0" dirty="0">
                <a:ln>
                  <a:noFill/>
                </a:ln>
                <a:solidFill>
                  <a:schemeClr val="accent1"/>
                </a:solidFill>
                <a:effectLst/>
                <a:uLnTx/>
                <a:uFillTx/>
                <a:latin typeface="Calibri" panose="020F0502020204030204"/>
                <a:ea typeface="游ゴシック" panose="020B0400000000000000" pitchFamily="50" charset="-128"/>
                <a:cs typeface="+mn-cs"/>
              </a:rPr>
              <a:t>12,1,2</a:t>
            </a:r>
            <a:r>
              <a:rPr kumimoji="1" lang="ja-JP" altLang="en-US" sz="1800" i="0" u="none" strike="noStrike" kern="1200" cap="none" spc="0" normalizeH="0" baseline="0" noProof="0" dirty="0">
                <a:ln>
                  <a:noFill/>
                </a:ln>
                <a:solidFill>
                  <a:schemeClr val="accent1"/>
                </a:solidFill>
                <a:effectLst/>
                <a:uLnTx/>
                <a:uFillTx/>
                <a:latin typeface="Calibri" panose="020F0502020204030204"/>
                <a:ea typeface="游ゴシック" panose="020B0400000000000000" pitchFamily="50" charset="-128"/>
                <a:cs typeface="+mn-cs"/>
              </a:rPr>
              <a:t>月</a:t>
            </a:r>
            <a:r>
              <a:rPr kumimoji="1" lang="en-US" altLang="ja-JP" sz="1800" i="0" u="none" strike="noStrike" kern="1200" cap="none" spc="0" normalizeH="0" baseline="0" noProof="0" dirty="0">
                <a:ln>
                  <a:noFill/>
                </a:ln>
                <a:solidFill>
                  <a:schemeClr val="accent1"/>
                </a:solidFill>
                <a:effectLst/>
                <a:uLnTx/>
                <a:uFillTx/>
                <a:latin typeface="Calibri" panose="020F0502020204030204"/>
                <a:ea typeface="游ゴシック" panose="020B0400000000000000" pitchFamily="50" charset="-128"/>
                <a:cs typeface="+mn-cs"/>
              </a:rPr>
              <a:t>AAOI</a:t>
            </a:r>
            <a:r>
              <a:rPr kumimoji="1" lang="ja-JP" altLang="en-US" sz="1800" i="0" u="none" strike="noStrike" kern="1200" cap="none" spc="0" normalizeH="0" baseline="0" noProof="0" dirty="0">
                <a:ln>
                  <a:noFill/>
                </a:ln>
                <a:solidFill>
                  <a:srgbClr val="FC8604"/>
                </a:solidFill>
                <a:effectLst/>
                <a:uLnTx/>
                <a:uFillTx/>
                <a:latin typeface="Calibri" panose="020F0502020204030204"/>
                <a:ea typeface="游ゴシック" panose="020B0400000000000000" pitchFamily="50" charset="-128"/>
                <a:cs typeface="+mn-cs"/>
              </a:rPr>
              <a:t>　</a:t>
            </a:r>
            <a:r>
              <a:rPr kumimoji="1" lang="en-US" altLang="ja-JP" sz="1800" i="0" u="none" strike="noStrike" kern="1200" cap="none" spc="0" normalizeH="0" baseline="0" noProof="0" dirty="0">
                <a:ln>
                  <a:noFill/>
                </a:ln>
                <a:effectLst/>
                <a:uLnTx/>
                <a:uFillTx/>
                <a:latin typeface="Calibri" panose="020F0502020204030204"/>
                <a:ea typeface="游ゴシック" panose="020B0400000000000000" pitchFamily="50" charset="-128"/>
                <a:cs typeface="+mn-cs"/>
              </a:rPr>
              <a:t>vs</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800" i="0" u="none" strike="noStrike" kern="1200" cap="none" spc="0" normalizeH="0" baseline="0" noProof="0" dirty="0">
                <a:ln>
                  <a:noFill/>
                </a:ln>
                <a:solidFill>
                  <a:srgbClr val="FC8604"/>
                </a:solidFill>
                <a:effectLst/>
                <a:uLnTx/>
                <a:uFillTx/>
                <a:latin typeface="Calibri" panose="020F0502020204030204"/>
                <a:ea typeface="游ゴシック" panose="020B0400000000000000" pitchFamily="50" charset="-128"/>
                <a:cs typeface="+mn-cs"/>
              </a:rPr>
              <a:t>5,6</a:t>
            </a:r>
            <a:r>
              <a:rPr kumimoji="1" lang="ja-JP" altLang="en-US" sz="1800" i="0" u="none" strike="noStrike" kern="1200" cap="none" spc="0" normalizeH="0" baseline="0" noProof="0" dirty="0">
                <a:ln>
                  <a:noFill/>
                </a:ln>
                <a:solidFill>
                  <a:srgbClr val="FC8604"/>
                </a:solidFill>
                <a:effectLst/>
                <a:uLnTx/>
                <a:uFillTx/>
                <a:latin typeface="Calibri" panose="020F0502020204030204"/>
                <a:ea typeface="游ゴシック" panose="020B0400000000000000" pitchFamily="50" charset="-128"/>
                <a:cs typeface="+mn-cs"/>
              </a:rPr>
              <a:t>月</a:t>
            </a:r>
            <a:r>
              <a:rPr kumimoji="1" lang="en-US" altLang="ja-JP" sz="180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200hPa</a:t>
            </a:r>
            <a:r>
              <a:rPr kumimoji="1" lang="ja-JP" altLang="en-US" sz="180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面 ジオポテンシャル高度</a:t>
            </a:r>
          </a:p>
        </p:txBody>
      </p:sp>
      <p:grpSp>
        <p:nvGrpSpPr>
          <p:cNvPr id="4" name="グループ化 3">
            <a:extLst>
              <a:ext uri="{FF2B5EF4-FFF2-40B4-BE49-F238E27FC236}">
                <a16:creationId xmlns:a16="http://schemas.microsoft.com/office/drawing/2014/main" id="{94B29EF9-3523-4C36-ADDE-FF9322DEF3FA}"/>
              </a:ext>
            </a:extLst>
          </p:cNvPr>
          <p:cNvGrpSpPr/>
          <p:nvPr/>
        </p:nvGrpSpPr>
        <p:grpSpPr>
          <a:xfrm>
            <a:off x="350170" y="1896350"/>
            <a:ext cx="3526584" cy="2045608"/>
            <a:chOff x="350170" y="1896350"/>
            <a:chExt cx="3526584" cy="2045608"/>
          </a:xfrm>
        </p:grpSpPr>
        <p:grpSp>
          <p:nvGrpSpPr>
            <p:cNvPr id="18" name="グループ化 17">
              <a:extLst>
                <a:ext uri="{FF2B5EF4-FFF2-40B4-BE49-F238E27FC236}">
                  <a16:creationId xmlns:a16="http://schemas.microsoft.com/office/drawing/2014/main" id="{76DD8BC8-3A1B-42C1-8C9C-EF72B92E4237}"/>
                </a:ext>
              </a:extLst>
            </p:cNvPr>
            <p:cNvGrpSpPr/>
            <p:nvPr/>
          </p:nvGrpSpPr>
          <p:grpSpPr>
            <a:xfrm>
              <a:off x="350170" y="1896350"/>
              <a:ext cx="3468950" cy="2045608"/>
              <a:chOff x="120189" y="898061"/>
              <a:chExt cx="3528124" cy="2224300"/>
            </a:xfrm>
          </p:grpSpPr>
          <p:pic>
            <p:nvPicPr>
              <p:cNvPr id="10" name="図 9">
                <a:extLst>
                  <a:ext uri="{FF2B5EF4-FFF2-40B4-BE49-F238E27FC236}">
                    <a16:creationId xmlns:a16="http://schemas.microsoft.com/office/drawing/2014/main" id="{3588CFEE-A0E2-4881-A6D5-EF307CAA6481}"/>
                  </a:ext>
                </a:extLst>
              </p:cNvPr>
              <p:cNvPicPr>
                <a:picLocks noChangeAspect="1"/>
              </p:cNvPicPr>
              <p:nvPr/>
            </p:nvPicPr>
            <p:blipFill rotWithShape="1">
              <a:blip r:embed="rId3">
                <a:extLst>
                  <a:ext uri="{28A0092B-C50C-407E-A947-70E740481C1C}">
                    <a14:useLocalDpi xmlns:a14="http://schemas.microsoft.com/office/drawing/2010/main" val="0"/>
                  </a:ext>
                </a:extLst>
              </a:blip>
              <a:srcRect t="27544" r="2388" b="24917"/>
              <a:stretch/>
            </p:blipFill>
            <p:spPr>
              <a:xfrm>
                <a:off x="120189" y="898061"/>
                <a:ext cx="3528124" cy="2224300"/>
              </a:xfrm>
              <a:prstGeom prst="rect">
                <a:avLst/>
              </a:prstGeom>
            </p:spPr>
          </p:pic>
          <p:sp>
            <p:nvSpPr>
              <p:cNvPr id="20" name="正方形/長方形 19">
                <a:extLst>
                  <a:ext uri="{FF2B5EF4-FFF2-40B4-BE49-F238E27FC236}">
                    <a16:creationId xmlns:a16="http://schemas.microsoft.com/office/drawing/2014/main" id="{E1B61BF5-DB9E-40EA-A5CB-02F1A602E785}"/>
                  </a:ext>
                </a:extLst>
              </p:cNvPr>
              <p:cNvSpPr/>
              <p:nvPr/>
            </p:nvSpPr>
            <p:spPr>
              <a:xfrm>
                <a:off x="1291798" y="1557068"/>
                <a:ext cx="327278" cy="30528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grpSp>
        <p:pic>
          <p:nvPicPr>
            <p:cNvPr id="24" name="図 23">
              <a:extLst>
                <a:ext uri="{FF2B5EF4-FFF2-40B4-BE49-F238E27FC236}">
                  <a16:creationId xmlns:a16="http://schemas.microsoft.com/office/drawing/2014/main" id="{6157AAF4-AE3C-4B9B-8D9B-45DCFE641028}"/>
                </a:ext>
              </a:extLst>
            </p:cNvPr>
            <p:cNvPicPr>
              <a:picLocks noChangeAspect="1"/>
            </p:cNvPicPr>
            <p:nvPr/>
          </p:nvPicPr>
          <p:blipFill rotWithShape="1">
            <a:blip r:embed="rId3">
              <a:extLst>
                <a:ext uri="{28A0092B-C50C-407E-A947-70E740481C1C}">
                  <a14:useLocalDpi xmlns:a14="http://schemas.microsoft.com/office/drawing/2010/main" val="0"/>
                </a:ext>
              </a:extLst>
            </a:blip>
            <a:srcRect l="66850" t="74861" r="14658" b="21374"/>
            <a:stretch/>
          </p:blipFill>
          <p:spPr>
            <a:xfrm>
              <a:off x="3433977" y="3807021"/>
              <a:ext cx="442777" cy="116708"/>
            </a:xfrm>
            <a:prstGeom prst="rect">
              <a:avLst/>
            </a:prstGeom>
          </p:spPr>
        </p:pic>
      </p:grpSp>
      <p:grpSp>
        <p:nvGrpSpPr>
          <p:cNvPr id="21" name="グループ化 20">
            <a:extLst>
              <a:ext uri="{FF2B5EF4-FFF2-40B4-BE49-F238E27FC236}">
                <a16:creationId xmlns:a16="http://schemas.microsoft.com/office/drawing/2014/main" id="{CB0EF2DD-2644-432E-9C1B-398962B26C54}"/>
              </a:ext>
            </a:extLst>
          </p:cNvPr>
          <p:cNvGrpSpPr/>
          <p:nvPr/>
        </p:nvGrpSpPr>
        <p:grpSpPr>
          <a:xfrm>
            <a:off x="5598336" y="1493809"/>
            <a:ext cx="3318845" cy="984885"/>
            <a:chOff x="3224354" y="1339803"/>
            <a:chExt cx="4304489" cy="984885"/>
          </a:xfrm>
        </p:grpSpPr>
        <p:sp>
          <p:nvSpPr>
            <p:cNvPr id="14" name="テキスト ボックス 13">
              <a:extLst>
                <a:ext uri="{FF2B5EF4-FFF2-40B4-BE49-F238E27FC236}">
                  <a16:creationId xmlns:a16="http://schemas.microsoft.com/office/drawing/2014/main" id="{7D43B18D-D136-43C6-9E64-F98F34BE671F}"/>
                </a:ext>
              </a:extLst>
            </p:cNvPr>
            <p:cNvSpPr txBox="1"/>
            <p:nvPr/>
          </p:nvSpPr>
          <p:spPr>
            <a:xfrm>
              <a:off x="3224354" y="1339803"/>
              <a:ext cx="4304489" cy="984885"/>
            </a:xfrm>
            <a:prstGeom prst="rect">
              <a:avLst/>
            </a:prstGeom>
            <a:ln>
              <a:noFill/>
            </a:ln>
          </p:spPr>
          <p:style>
            <a:lnRef idx="2">
              <a:schemeClr val="accent5"/>
            </a:lnRef>
            <a:fillRef idx="1">
              <a:schemeClr val="lt1"/>
            </a:fillRef>
            <a:effectRef idx="0">
              <a:schemeClr val="accent5"/>
            </a:effectRef>
            <a:fontRef idx="minor">
              <a:schemeClr val="dk1"/>
            </a:fontRef>
          </p:style>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800" i="0" u="none" strike="noStrike" kern="1200" cap="none" spc="0" normalizeH="0" baseline="0" noProof="0" dirty="0">
                  <a:ln>
                    <a:noFill/>
                  </a:ln>
                  <a:solidFill>
                    <a:srgbClr val="4472C4"/>
                  </a:solidFill>
                  <a:effectLst/>
                  <a:uLnTx/>
                  <a:uFillTx/>
                  <a:latin typeface="Calibri" panose="020F0502020204030204"/>
                  <a:ea typeface="游ゴシック" panose="020B0400000000000000" pitchFamily="50" charset="-128"/>
                  <a:cs typeface="+mn-cs"/>
                </a:rPr>
                <a:t>12,1,2</a:t>
              </a:r>
              <a:r>
                <a:rPr kumimoji="1" lang="ja-JP" altLang="en-US" sz="1800" i="0" u="none" strike="noStrike" kern="1200" cap="none" spc="0" normalizeH="0" baseline="0" noProof="0" dirty="0">
                  <a:ln>
                    <a:noFill/>
                  </a:ln>
                  <a:solidFill>
                    <a:srgbClr val="4472C4"/>
                  </a:solidFill>
                  <a:effectLst/>
                  <a:uLnTx/>
                  <a:uFillTx/>
                  <a:latin typeface="Calibri" panose="020F0502020204030204"/>
                  <a:ea typeface="游ゴシック" panose="020B0400000000000000" pitchFamily="50" charset="-128"/>
                  <a:cs typeface="+mn-cs"/>
                </a:rPr>
                <a:t>月</a:t>
              </a:r>
              <a:r>
                <a:rPr kumimoji="1" lang="en-US" altLang="ja-JP" sz="180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AAOI</a:t>
              </a:r>
              <a:r>
                <a:rPr kumimoji="1" lang="ja-JP" altLang="en-US" sz="180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が正の</a:t>
              </a:r>
              <a:r>
                <a:rPr kumimoji="1" lang="ja-JP" altLang="en-US" dirty="0">
                  <a:solidFill>
                    <a:prstClr val="black"/>
                  </a:solidFill>
                  <a:latin typeface="Calibri" panose="020F0502020204030204"/>
                  <a:ea typeface="游ゴシック" panose="020B0400000000000000" pitchFamily="50" charset="-128"/>
                </a:rPr>
                <a:t>年</a:t>
              </a:r>
              <a:r>
                <a:rPr kumimoji="1" lang="ja-JP" altLang="en-US" sz="180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の</a:t>
              </a:r>
              <a:r>
                <a:rPr kumimoji="1" lang="en-US" altLang="ja-JP" sz="1800" i="0" u="none" strike="noStrike" kern="1200" cap="none" spc="0" normalizeH="0" baseline="0" noProof="0" dirty="0">
                  <a:ln>
                    <a:noFill/>
                  </a:ln>
                  <a:solidFill>
                    <a:schemeClr val="accent2"/>
                  </a:solidFill>
                  <a:effectLst/>
                  <a:uLnTx/>
                  <a:uFillTx/>
                  <a:latin typeface="Calibri" panose="020F0502020204030204"/>
                  <a:ea typeface="游ゴシック" panose="020B0400000000000000" pitchFamily="50" charset="-128"/>
                  <a:cs typeface="+mn-cs"/>
                </a:rPr>
                <a:t>5,6</a:t>
              </a:r>
              <a:r>
                <a:rPr kumimoji="1" lang="ja-JP" altLang="en-US" sz="1800" i="0" u="none" strike="noStrike" kern="1200" cap="none" spc="0" normalizeH="0" baseline="0" noProof="0" dirty="0">
                  <a:ln>
                    <a:noFill/>
                  </a:ln>
                  <a:solidFill>
                    <a:schemeClr val="accent2"/>
                  </a:solidFill>
                  <a:effectLst/>
                  <a:uLnTx/>
                  <a:uFillTx/>
                  <a:latin typeface="Calibri" panose="020F0502020204030204"/>
                  <a:ea typeface="游ゴシック" panose="020B0400000000000000" pitchFamily="50" charset="-128"/>
                  <a:cs typeface="+mn-cs"/>
                </a:rPr>
                <a:t>月</a:t>
              </a:r>
              <a:endParaRPr kumimoji="1" lang="en-US" altLang="ja-JP" sz="1800" i="0" u="none" strike="noStrike" kern="1200" cap="none" spc="0" normalizeH="0" baseline="0" noProof="0" dirty="0">
                <a:ln>
                  <a:noFill/>
                </a:ln>
                <a:solidFill>
                  <a:schemeClr val="accent2"/>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①</a:t>
              </a:r>
              <a:r>
                <a:rPr kumimoji="1" lang="ja-JP" altLang="en-US" sz="2000" b="1" u="sng" dirty="0">
                  <a:solidFill>
                    <a:prstClr val="black"/>
                  </a:solidFill>
                  <a:latin typeface="Calibri" panose="020F0502020204030204"/>
                  <a:ea typeface="游ゴシック" panose="020B0400000000000000" pitchFamily="50" charset="-128"/>
                </a:rPr>
                <a:t>ソマリジェット</a:t>
              </a:r>
              <a:r>
                <a:rPr kumimoji="1" lang="ja-JP" altLang="en-US" sz="2000" b="1" i="0" u="sng"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の強まり</a:t>
              </a:r>
              <a:endParaRPr kumimoji="1" lang="en-US" altLang="ja-JP" sz="1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②</a:t>
              </a:r>
              <a:r>
                <a:rPr kumimoji="1" lang="ja-JP" altLang="en-US" sz="2000" b="1" i="0" u="sng"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チベット高気圧強化</a:t>
              </a:r>
            </a:p>
          </p:txBody>
        </p:sp>
        <p:cxnSp>
          <p:nvCxnSpPr>
            <p:cNvPr id="22" name="直線コネクタ 21">
              <a:extLst>
                <a:ext uri="{FF2B5EF4-FFF2-40B4-BE49-F238E27FC236}">
                  <a16:creationId xmlns:a16="http://schemas.microsoft.com/office/drawing/2014/main" id="{C5B8B829-8F72-4403-807A-899C8AD853C0}"/>
                </a:ext>
              </a:extLst>
            </p:cNvPr>
            <p:cNvCxnSpPr>
              <a:cxnSpLocks/>
            </p:cNvCxnSpPr>
            <p:nvPr/>
          </p:nvCxnSpPr>
          <p:spPr>
            <a:xfrm>
              <a:off x="3309548" y="1623975"/>
              <a:ext cx="3057607" cy="0"/>
            </a:xfrm>
            <a:prstGeom prst="line">
              <a:avLst/>
            </a:prstGeom>
            <a:ln w="28575"/>
          </p:spPr>
          <p:style>
            <a:lnRef idx="1">
              <a:schemeClr val="accent1"/>
            </a:lnRef>
            <a:fillRef idx="0">
              <a:schemeClr val="accent1"/>
            </a:fillRef>
            <a:effectRef idx="0">
              <a:schemeClr val="accent1"/>
            </a:effectRef>
            <a:fontRef idx="minor">
              <a:schemeClr val="tx1"/>
            </a:fontRef>
          </p:style>
        </p:cxnSp>
      </p:grpSp>
      <p:sp>
        <p:nvSpPr>
          <p:cNvPr id="26" name="テキスト ボックス 25">
            <a:extLst>
              <a:ext uri="{FF2B5EF4-FFF2-40B4-BE49-F238E27FC236}">
                <a16:creationId xmlns:a16="http://schemas.microsoft.com/office/drawing/2014/main" id="{F456D16C-E763-4D40-820B-1552B4517936}"/>
              </a:ext>
            </a:extLst>
          </p:cNvPr>
          <p:cNvSpPr txBox="1"/>
          <p:nvPr/>
        </p:nvSpPr>
        <p:spPr>
          <a:xfrm>
            <a:off x="0" y="6413205"/>
            <a:ext cx="6263113"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矢印：風回帰係数</a:t>
            </a:r>
            <a:r>
              <a:rPr kumimoji="1" lang="en-US" altLang="ja-JP"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(m/s)</a:t>
            </a:r>
            <a:r>
              <a:rPr kumimoji="1" lang="ja-JP" altLang="en-US" sz="1200" b="0" i="0" u="none" strike="noStrike" kern="1200" cap="none" spc="0" normalizeH="0" baseline="0" noProof="0" dirty="0" err="1">
                <a:ln>
                  <a:noFill/>
                </a:ln>
                <a:solidFill>
                  <a:prstClr val="black"/>
                </a:solidFill>
                <a:effectLst/>
                <a:uLnTx/>
                <a:uFillTx/>
                <a:latin typeface="Calibri" panose="020F0502020204030204"/>
                <a:ea typeface="游ゴシック" panose="020B0400000000000000" pitchFamily="50" charset="-128"/>
                <a:cs typeface="+mn-cs"/>
              </a:rPr>
              <a:t>，</a:t>
            </a:r>
            <a:endParaRPr kumimoji="1" lang="en-US" altLang="ja-JP"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等値線</a:t>
            </a:r>
            <a:r>
              <a:rPr kumimoji="1" lang="en-US" altLang="ja-JP"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r>
              <a:rPr kumimoji="1" lang="ja-JP" altLang="en-US"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陰影：ジオポテンシャル高度回帰係数</a:t>
            </a:r>
            <a:r>
              <a:rPr kumimoji="1" lang="en-US" altLang="ja-JP"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(m)</a:t>
            </a:r>
            <a:r>
              <a:rPr kumimoji="1" lang="ja-JP" altLang="en-US" sz="1200" b="0" i="0" u="none" strike="noStrike" kern="1200" cap="none" spc="0" normalizeH="0" baseline="0" noProof="0" dirty="0" err="1">
                <a:ln>
                  <a:noFill/>
                </a:ln>
                <a:solidFill>
                  <a:prstClr val="black"/>
                </a:solidFill>
                <a:effectLst/>
                <a:uLnTx/>
                <a:uFillTx/>
                <a:latin typeface="Calibri" panose="020F0502020204030204"/>
                <a:ea typeface="游ゴシック" panose="020B0400000000000000" pitchFamily="50" charset="-128"/>
                <a:cs typeface="+mn-cs"/>
              </a:rPr>
              <a:t>、</a:t>
            </a:r>
            <a:r>
              <a:rPr kumimoji="1" lang="ja-JP" altLang="en-US"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ハッチ</a:t>
            </a:r>
            <a:r>
              <a:rPr kumimoji="1" lang="ja-JP" altLang="en-US" sz="1200" dirty="0">
                <a:solidFill>
                  <a:prstClr val="black"/>
                </a:solidFill>
                <a:latin typeface="Calibri" panose="020F0502020204030204"/>
                <a:ea typeface="游ゴシック" panose="020B0400000000000000" pitchFamily="50" charset="-128"/>
              </a:rPr>
              <a:t>：</a:t>
            </a:r>
            <a:r>
              <a:rPr kumimoji="1" lang="ja-JP" altLang="en-US" sz="1000" dirty="0">
                <a:solidFill>
                  <a:prstClr val="black"/>
                </a:solidFill>
                <a:latin typeface="Calibri" panose="020F0502020204030204"/>
                <a:ea typeface="游ゴシック" panose="020B0400000000000000" pitchFamily="50" charset="-128"/>
              </a:rPr>
              <a:t>信頼区間</a:t>
            </a:r>
            <a:r>
              <a:rPr kumimoji="1" lang="en-US" altLang="ja-JP" sz="1000" dirty="0">
                <a:solidFill>
                  <a:prstClr val="black"/>
                </a:solidFill>
                <a:latin typeface="Calibri" panose="020F0502020204030204"/>
                <a:ea typeface="游ゴシック" panose="020B0400000000000000" pitchFamily="50" charset="-128"/>
              </a:rPr>
              <a:t>90</a:t>
            </a:r>
            <a:r>
              <a:rPr kumimoji="1" lang="ja-JP" altLang="en-US" sz="1000" dirty="0">
                <a:solidFill>
                  <a:prstClr val="black"/>
                </a:solidFill>
                <a:latin typeface="Calibri" panose="020F0502020204030204"/>
                <a:ea typeface="游ゴシック" panose="020B0400000000000000" pitchFamily="50" charset="-128"/>
              </a:rPr>
              <a:t>％以上の領域</a:t>
            </a:r>
            <a:endParaRPr kumimoji="1" lang="ja-JP" altLang="en-US"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27" name="テキスト ボックス 26">
            <a:extLst>
              <a:ext uri="{FF2B5EF4-FFF2-40B4-BE49-F238E27FC236}">
                <a16:creationId xmlns:a16="http://schemas.microsoft.com/office/drawing/2014/main" id="{9036CDDA-A69D-4813-A154-63F420749E90}"/>
              </a:ext>
            </a:extLst>
          </p:cNvPr>
          <p:cNvSpPr txBox="1"/>
          <p:nvPr/>
        </p:nvSpPr>
        <p:spPr>
          <a:xfrm>
            <a:off x="4153190" y="2652343"/>
            <a:ext cx="4719323" cy="1415772"/>
          </a:xfrm>
          <a:prstGeom prst="rect">
            <a:avLst/>
          </a:prstGeom>
          <a:solidFill>
            <a:schemeClr val="accent4">
              <a:lumMod val="20000"/>
              <a:lumOff val="80000"/>
            </a:schemeClr>
          </a:solid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a:ln>
                  <a:noFill/>
                </a:ln>
                <a:solidFill>
                  <a:srgbClr val="4472C4"/>
                </a:solidFill>
                <a:effectLst/>
                <a:uLnTx/>
                <a:uFillTx/>
                <a:latin typeface="Calibri" panose="020F0502020204030204"/>
                <a:ea typeface="游ゴシック" panose="020B0400000000000000" pitchFamily="50" charset="-128"/>
                <a:cs typeface="+mn-cs"/>
              </a:rPr>
              <a:t>12,1,2</a:t>
            </a:r>
            <a:r>
              <a:rPr kumimoji="1" lang="ja-JP" altLang="en-US" sz="1800" b="1" i="0" u="none" strike="noStrike" kern="1200" cap="none" spc="0" normalizeH="0" baseline="0" noProof="0" dirty="0">
                <a:ln>
                  <a:noFill/>
                </a:ln>
                <a:solidFill>
                  <a:srgbClr val="4472C4"/>
                </a:solidFill>
                <a:effectLst/>
                <a:uLnTx/>
                <a:uFillTx/>
                <a:latin typeface="Calibri" panose="020F0502020204030204"/>
                <a:ea typeface="游ゴシック" panose="020B0400000000000000" pitchFamily="50" charset="-128"/>
                <a:cs typeface="+mn-cs"/>
              </a:rPr>
              <a:t>月</a:t>
            </a:r>
            <a:r>
              <a:rPr kumimoji="1"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AAOI</a:t>
            </a:r>
            <a:r>
              <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との相関　</a:t>
            </a:r>
            <a:r>
              <a:rPr kumimoji="1" lang="ja-JP" altLang="en-US" sz="1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とも</a:t>
            </a:r>
            <a:r>
              <a:rPr kumimoji="1" lang="ja-JP" altLang="en-US" sz="14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rPr>
              <a:t>に</a:t>
            </a:r>
            <a:r>
              <a:rPr kumimoji="1" lang="en-US" altLang="ja-JP" sz="1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90</a:t>
            </a:r>
            <a:r>
              <a:rPr kumimoji="1" lang="ja-JP" altLang="en-US" sz="14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rPr>
              <a:t>％</a:t>
            </a:r>
            <a:r>
              <a:rPr kumimoji="1" lang="ja-JP" altLang="en-US" sz="1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以上有意</a:t>
            </a:r>
            <a:endParaRPr kumimoji="1" lang="en-US" altLang="ja-JP" sz="1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（それぞれ赤枠で領域平均したものとの相関）</a:t>
            </a:r>
            <a:endParaRPr kumimoji="1" lang="en-US" altLang="ja-JP" sz="16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16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a:ln>
                  <a:noFill/>
                </a:ln>
                <a:solidFill>
                  <a:srgbClr val="ED7D31"/>
                </a:solidFill>
                <a:effectLst/>
                <a:uLnTx/>
                <a:uFillTx/>
                <a:latin typeface="Calibri" panose="020F0502020204030204"/>
                <a:ea typeface="游ゴシック" panose="020B0400000000000000" pitchFamily="50" charset="-128"/>
                <a:cs typeface="+mn-cs"/>
              </a:rPr>
              <a:t>5,6</a:t>
            </a:r>
            <a:r>
              <a:rPr kumimoji="1" lang="ja-JP" altLang="en-US" sz="1800" b="1" i="0" u="none" strike="noStrike" kern="1200" cap="none" spc="0" normalizeH="0" baseline="0" noProof="0" dirty="0">
                <a:ln>
                  <a:noFill/>
                </a:ln>
                <a:solidFill>
                  <a:srgbClr val="ED7D31"/>
                </a:solidFill>
                <a:effectLst/>
                <a:uLnTx/>
                <a:uFillTx/>
                <a:latin typeface="Calibri" panose="020F0502020204030204"/>
                <a:ea typeface="游ゴシック" panose="020B0400000000000000" pitchFamily="50" charset="-128"/>
                <a:cs typeface="+mn-cs"/>
              </a:rPr>
              <a:t>月</a:t>
            </a:r>
            <a:r>
              <a:rPr kumimoji="1"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SMJ</a:t>
            </a:r>
            <a:r>
              <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　　相関係数　</a:t>
            </a:r>
            <a:r>
              <a:rPr kumimoji="1" lang="en-US" altLang="ja-JP" sz="1800" b="1"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0.37</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a:ln>
                  <a:noFill/>
                </a:ln>
                <a:solidFill>
                  <a:srgbClr val="ED7D31"/>
                </a:solidFill>
                <a:effectLst/>
                <a:uLnTx/>
                <a:uFillTx/>
                <a:latin typeface="Calibri" panose="020F0502020204030204"/>
                <a:ea typeface="游ゴシック" panose="020B0400000000000000" pitchFamily="50" charset="-128"/>
                <a:cs typeface="+mn-cs"/>
              </a:rPr>
              <a:t>5,6</a:t>
            </a:r>
            <a:r>
              <a:rPr kumimoji="1" lang="ja-JP" altLang="en-US" sz="1800" b="1" i="0" u="none" strike="noStrike" kern="1200" cap="none" spc="0" normalizeH="0" baseline="0" noProof="0" dirty="0">
                <a:ln>
                  <a:noFill/>
                </a:ln>
                <a:solidFill>
                  <a:srgbClr val="ED7D31"/>
                </a:solidFill>
                <a:effectLst/>
                <a:uLnTx/>
                <a:uFillTx/>
                <a:latin typeface="Calibri" panose="020F0502020204030204"/>
                <a:ea typeface="游ゴシック" panose="020B0400000000000000" pitchFamily="50" charset="-128"/>
                <a:cs typeface="+mn-cs"/>
              </a:rPr>
              <a:t>月</a:t>
            </a:r>
            <a:r>
              <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チベット高気圧　→　相関係数　</a:t>
            </a:r>
            <a:r>
              <a:rPr kumimoji="1" lang="en-US" altLang="ja-JP" sz="1800" b="1"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0.41</a:t>
            </a:r>
          </a:p>
        </p:txBody>
      </p:sp>
      <p:sp>
        <p:nvSpPr>
          <p:cNvPr id="28" name="テキスト ボックス 27">
            <a:extLst>
              <a:ext uri="{FF2B5EF4-FFF2-40B4-BE49-F238E27FC236}">
                <a16:creationId xmlns:a16="http://schemas.microsoft.com/office/drawing/2014/main" id="{104192C7-839B-4125-B80F-BE93BD057380}"/>
              </a:ext>
            </a:extLst>
          </p:cNvPr>
          <p:cNvSpPr txBox="1"/>
          <p:nvPr/>
        </p:nvSpPr>
        <p:spPr>
          <a:xfrm>
            <a:off x="5187585" y="4177849"/>
            <a:ext cx="2743398" cy="1631216"/>
          </a:xfrm>
          <a:prstGeom prst="rect">
            <a:avLst/>
          </a:prstGeom>
          <a:noFill/>
          <a:ln w="38100">
            <a:solidFill>
              <a:schemeClr val="accent1"/>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仮説</a:t>
            </a:r>
            <a:endParaRPr kumimoji="1" lang="en-US" altLang="ja-JP" sz="20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600" b="1" i="0" u="none" strike="noStrike" kern="1200" cap="none" spc="0" normalizeH="0" baseline="0" noProof="0" dirty="0">
                <a:ln>
                  <a:noFill/>
                </a:ln>
                <a:solidFill>
                  <a:schemeClr val="accent1"/>
                </a:solidFill>
                <a:effectLst/>
                <a:uLnTx/>
                <a:uFillTx/>
                <a:latin typeface="Calibri" panose="020F0502020204030204"/>
                <a:ea typeface="游ゴシック" panose="020B0400000000000000" pitchFamily="50" charset="-128"/>
                <a:cs typeface="+mn-cs"/>
              </a:rPr>
              <a:t>12,1,2</a:t>
            </a:r>
            <a:r>
              <a:rPr kumimoji="1" lang="ja-JP" altLang="en-US" sz="1600" b="1" i="0" u="none" strike="noStrike" kern="1200" cap="none" spc="0" normalizeH="0" baseline="0" noProof="0" dirty="0">
                <a:ln>
                  <a:noFill/>
                </a:ln>
                <a:solidFill>
                  <a:schemeClr val="accent1"/>
                </a:solidFill>
                <a:effectLst/>
                <a:uLnTx/>
                <a:uFillTx/>
                <a:latin typeface="Calibri" panose="020F0502020204030204"/>
                <a:ea typeface="游ゴシック" panose="020B0400000000000000" pitchFamily="50" charset="-128"/>
                <a:cs typeface="+mn-cs"/>
              </a:rPr>
              <a:t>月</a:t>
            </a:r>
            <a:r>
              <a:rPr kumimoji="1" lang="en-US" altLang="ja-JP" sz="1600" b="1" i="0" u="none" strike="noStrike" kern="1200" cap="none" spc="0" normalizeH="0" baseline="0" noProof="0" dirty="0">
                <a:ln>
                  <a:noFill/>
                </a:ln>
                <a:solidFill>
                  <a:schemeClr val="accent1"/>
                </a:solidFill>
                <a:effectLst/>
                <a:uLnTx/>
                <a:uFillTx/>
                <a:latin typeface="Calibri" panose="020F0502020204030204"/>
                <a:ea typeface="游ゴシック" panose="020B0400000000000000" pitchFamily="50" charset="-128"/>
                <a:cs typeface="+mn-cs"/>
              </a:rPr>
              <a:t>AAO</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endParaRPr kumimoji="1" lang="en-US" altLang="ja-JP" sz="16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600" b="1" i="0" u="none" strike="noStrike" kern="1200" cap="none" spc="0" normalizeH="0" baseline="0" noProof="0" dirty="0">
                <a:ln>
                  <a:noFill/>
                </a:ln>
                <a:solidFill>
                  <a:schemeClr val="accent2"/>
                </a:solidFill>
                <a:effectLst/>
                <a:uLnTx/>
                <a:uFillTx/>
                <a:latin typeface="Calibri" panose="020F0502020204030204"/>
                <a:ea typeface="游ゴシック" panose="020B0400000000000000" pitchFamily="50" charset="-128"/>
                <a:cs typeface="+mn-cs"/>
              </a:rPr>
              <a:t>5,6</a:t>
            </a:r>
            <a:r>
              <a:rPr kumimoji="1" lang="ja-JP" altLang="en-US" sz="1600" b="1" i="0" u="none" strike="noStrike" kern="1200" cap="none" spc="0" normalizeH="0" baseline="0" noProof="0" dirty="0">
                <a:ln>
                  <a:noFill/>
                </a:ln>
                <a:solidFill>
                  <a:schemeClr val="accent2"/>
                </a:solidFill>
                <a:effectLst/>
                <a:uLnTx/>
                <a:uFillTx/>
                <a:latin typeface="Calibri" panose="020F0502020204030204"/>
                <a:ea typeface="游ゴシック" panose="020B0400000000000000" pitchFamily="50" charset="-128"/>
                <a:cs typeface="+mn-cs"/>
              </a:rPr>
              <a:t>月</a:t>
            </a:r>
            <a:r>
              <a:rPr kumimoji="1" lang="ja-JP" altLang="en-US" sz="1600" b="1" dirty="0">
                <a:solidFill>
                  <a:prstClr val="black"/>
                </a:solidFill>
                <a:latin typeface="Calibri" panose="020F0502020204030204"/>
                <a:ea typeface="游ゴシック" panose="020B0400000000000000" pitchFamily="50" charset="-128"/>
              </a:rPr>
              <a:t>ソマリジェット</a:t>
            </a:r>
            <a:r>
              <a:rPr kumimoji="1" lang="ja-JP" altLang="en-US" sz="16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強化</a:t>
            </a:r>
            <a:endParaRPr kumimoji="1" lang="en-US" altLang="ja-JP" sz="16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endParaRPr kumimoji="1" lang="en-US" altLang="ja-JP" sz="16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600" b="1" i="0" u="none" strike="noStrike" kern="1200" cap="none" spc="0" normalizeH="0" baseline="0" noProof="0" dirty="0">
                <a:ln>
                  <a:noFill/>
                </a:ln>
                <a:solidFill>
                  <a:schemeClr val="accent2"/>
                </a:solidFill>
                <a:effectLst/>
                <a:uLnTx/>
                <a:uFillTx/>
                <a:latin typeface="Calibri" panose="020F0502020204030204"/>
                <a:ea typeface="游ゴシック" panose="020B0400000000000000" pitchFamily="50" charset="-128"/>
                <a:cs typeface="+mn-cs"/>
              </a:rPr>
              <a:t>5,6</a:t>
            </a:r>
            <a:r>
              <a:rPr kumimoji="1" lang="ja-JP" altLang="en-US" sz="1600" b="1" i="0" u="none" strike="noStrike" kern="1200" cap="none" spc="0" normalizeH="0" baseline="0" noProof="0" dirty="0">
                <a:ln>
                  <a:noFill/>
                </a:ln>
                <a:solidFill>
                  <a:schemeClr val="accent2"/>
                </a:solidFill>
                <a:effectLst/>
                <a:uLnTx/>
                <a:uFillTx/>
                <a:latin typeface="Calibri" panose="020F0502020204030204"/>
                <a:ea typeface="游ゴシック" panose="020B0400000000000000" pitchFamily="50" charset="-128"/>
                <a:cs typeface="+mn-cs"/>
              </a:rPr>
              <a:t>月</a:t>
            </a:r>
            <a:r>
              <a:rPr kumimoji="1" lang="ja-JP" altLang="en-US" sz="16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チベット高気圧強化</a:t>
            </a:r>
            <a:endParaRPr kumimoji="1" lang="ja-JP" altLang="en-US"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35" name="フレーム 34">
            <a:extLst>
              <a:ext uri="{FF2B5EF4-FFF2-40B4-BE49-F238E27FC236}">
                <a16:creationId xmlns:a16="http://schemas.microsoft.com/office/drawing/2014/main" id="{DC5B70DE-772F-43ED-A7F1-3BF14F15973F}"/>
              </a:ext>
            </a:extLst>
          </p:cNvPr>
          <p:cNvSpPr/>
          <p:nvPr/>
        </p:nvSpPr>
        <p:spPr>
          <a:xfrm>
            <a:off x="-21779" y="7006"/>
            <a:ext cx="1216675" cy="1157937"/>
          </a:xfrm>
          <a:prstGeom prst="frame">
            <a:avLst>
              <a:gd name="adj1" fmla="val 7606"/>
            </a:avLst>
          </a:prstGeom>
          <a:solidFill>
            <a:srgbClr val="05F91C">
              <a:alpha val="50000"/>
            </a:srgb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33" name="フレーム 32">
            <a:extLst>
              <a:ext uri="{FF2B5EF4-FFF2-40B4-BE49-F238E27FC236}">
                <a16:creationId xmlns:a16="http://schemas.microsoft.com/office/drawing/2014/main" id="{9A669A46-319A-4440-A4C4-AF29D3D8AE24}"/>
              </a:ext>
            </a:extLst>
          </p:cNvPr>
          <p:cNvSpPr/>
          <p:nvPr/>
        </p:nvSpPr>
        <p:spPr>
          <a:xfrm>
            <a:off x="5328116" y="7006"/>
            <a:ext cx="1216675" cy="1157937"/>
          </a:xfrm>
          <a:prstGeom prst="frame">
            <a:avLst>
              <a:gd name="adj1" fmla="val 7606"/>
            </a:avLst>
          </a:prstGeom>
          <a:solidFill>
            <a:srgbClr val="05F91C">
              <a:alpha val="50000"/>
            </a:srgb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36" name="フレーム 35">
            <a:extLst>
              <a:ext uri="{FF2B5EF4-FFF2-40B4-BE49-F238E27FC236}">
                <a16:creationId xmlns:a16="http://schemas.microsoft.com/office/drawing/2014/main" id="{0E1F83B8-FAF8-4373-AB38-ABBA3B1AF096}"/>
              </a:ext>
            </a:extLst>
          </p:cNvPr>
          <p:cNvSpPr/>
          <p:nvPr/>
        </p:nvSpPr>
        <p:spPr>
          <a:xfrm>
            <a:off x="7927325" y="-9485"/>
            <a:ext cx="1216675" cy="1157937"/>
          </a:xfrm>
          <a:prstGeom prst="frame">
            <a:avLst>
              <a:gd name="adj1" fmla="val 7606"/>
            </a:avLst>
          </a:prstGeom>
          <a:solidFill>
            <a:srgbClr val="05F91C">
              <a:alpha val="50000"/>
            </a:srgb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grpSp>
        <p:nvGrpSpPr>
          <p:cNvPr id="2" name="グループ化 1">
            <a:extLst>
              <a:ext uri="{FF2B5EF4-FFF2-40B4-BE49-F238E27FC236}">
                <a16:creationId xmlns:a16="http://schemas.microsoft.com/office/drawing/2014/main" id="{CB36E3B6-D412-451C-A677-3364AFE8394D}"/>
              </a:ext>
            </a:extLst>
          </p:cNvPr>
          <p:cNvGrpSpPr/>
          <p:nvPr/>
        </p:nvGrpSpPr>
        <p:grpSpPr>
          <a:xfrm>
            <a:off x="672742" y="4466570"/>
            <a:ext cx="3223469" cy="1978759"/>
            <a:chOff x="785906" y="4479616"/>
            <a:chExt cx="3223469" cy="1978759"/>
          </a:xfrm>
        </p:grpSpPr>
        <p:pic>
          <p:nvPicPr>
            <p:cNvPr id="31" name="図 30">
              <a:extLst>
                <a:ext uri="{FF2B5EF4-FFF2-40B4-BE49-F238E27FC236}">
                  <a16:creationId xmlns:a16="http://schemas.microsoft.com/office/drawing/2014/main" id="{B0BA0C81-4679-40DF-B5C7-64D5754153F5}"/>
                </a:ext>
              </a:extLst>
            </p:cNvPr>
            <p:cNvPicPr>
              <a:picLocks noChangeAspect="1"/>
            </p:cNvPicPr>
            <p:nvPr/>
          </p:nvPicPr>
          <p:blipFill rotWithShape="1">
            <a:blip r:embed="rId4"/>
            <a:srcRect r="3330"/>
            <a:stretch/>
          </p:blipFill>
          <p:spPr>
            <a:xfrm>
              <a:off x="785906" y="4479616"/>
              <a:ext cx="3223469" cy="1978759"/>
            </a:xfrm>
            <a:prstGeom prst="rect">
              <a:avLst/>
            </a:prstGeom>
          </p:spPr>
        </p:pic>
        <p:sp>
          <p:nvSpPr>
            <p:cNvPr id="38" name="正方形/長方形 37">
              <a:extLst>
                <a:ext uri="{FF2B5EF4-FFF2-40B4-BE49-F238E27FC236}">
                  <a16:creationId xmlns:a16="http://schemas.microsoft.com/office/drawing/2014/main" id="{B1A63E76-E04D-42B6-A0D7-A7207BE59430}"/>
                </a:ext>
              </a:extLst>
            </p:cNvPr>
            <p:cNvSpPr/>
            <p:nvPr/>
          </p:nvSpPr>
          <p:spPr>
            <a:xfrm>
              <a:off x="2359704" y="5051384"/>
              <a:ext cx="321789" cy="20411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grpSp>
      <p:sp>
        <p:nvSpPr>
          <p:cNvPr id="3" name="テキスト ボックス 2">
            <a:extLst>
              <a:ext uri="{FF2B5EF4-FFF2-40B4-BE49-F238E27FC236}">
                <a16:creationId xmlns:a16="http://schemas.microsoft.com/office/drawing/2014/main" id="{29A25DC9-A54F-4F2E-932C-331AAEEC25A1}"/>
              </a:ext>
            </a:extLst>
          </p:cNvPr>
          <p:cNvSpPr txBox="1"/>
          <p:nvPr/>
        </p:nvSpPr>
        <p:spPr>
          <a:xfrm>
            <a:off x="62626" y="1218355"/>
            <a:ext cx="5265489"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kumimoji="1" lang="en-US" altLang="ja-JP" b="1" dirty="0"/>
              <a:t>AAO</a:t>
            </a:r>
            <a:r>
              <a:rPr kumimoji="1" lang="ja-JP" altLang="en-US" b="1" dirty="0"/>
              <a:t>とソマリジェット、チベット高気圧との関係</a:t>
            </a:r>
          </a:p>
        </p:txBody>
      </p:sp>
      <p:sp>
        <p:nvSpPr>
          <p:cNvPr id="69" name="四角形: 角を丸くする 68">
            <a:extLst>
              <a:ext uri="{FF2B5EF4-FFF2-40B4-BE49-F238E27FC236}">
                <a16:creationId xmlns:a16="http://schemas.microsoft.com/office/drawing/2014/main" id="{4575E86E-5FBD-4CB6-9855-EC289453017B}"/>
              </a:ext>
            </a:extLst>
          </p:cNvPr>
          <p:cNvSpPr/>
          <p:nvPr/>
        </p:nvSpPr>
        <p:spPr>
          <a:xfrm>
            <a:off x="8469362" y="-19686"/>
            <a:ext cx="671083" cy="274556"/>
          </a:xfrm>
          <a:prstGeom prst="roundRect">
            <a:avLst/>
          </a:prstGeom>
          <a:ln w="38100"/>
        </p:spPr>
        <p:style>
          <a:lnRef idx="2">
            <a:schemeClr val="accent5"/>
          </a:lnRef>
          <a:fillRef idx="1">
            <a:schemeClr val="lt1"/>
          </a:fillRef>
          <a:effectRef idx="0">
            <a:schemeClr val="accent5"/>
          </a:effectRef>
          <a:fontRef idx="minor">
            <a:schemeClr val="dk1"/>
          </a:fontRef>
        </p:style>
        <p:txBody>
          <a:bodyPr rtlCol="0" anchor="ctr"/>
          <a:lstStyle/>
          <a:p>
            <a:pPr algn="ctr"/>
            <a:r>
              <a:rPr kumimoji="1" lang="en-US" altLang="ja-JP" b="1" dirty="0"/>
              <a:t>6/13</a:t>
            </a:r>
            <a:endParaRPr kumimoji="1" lang="ja-JP" altLang="en-US" b="1" dirty="0"/>
          </a:p>
        </p:txBody>
      </p:sp>
      <p:grpSp>
        <p:nvGrpSpPr>
          <p:cNvPr id="13" name="グループ化 12">
            <a:extLst>
              <a:ext uri="{FF2B5EF4-FFF2-40B4-BE49-F238E27FC236}">
                <a16:creationId xmlns:a16="http://schemas.microsoft.com/office/drawing/2014/main" id="{7D7C4E01-E711-49D9-BB3C-CB6E9DF5DEA6}"/>
              </a:ext>
            </a:extLst>
          </p:cNvPr>
          <p:cNvGrpSpPr/>
          <p:nvPr/>
        </p:nvGrpSpPr>
        <p:grpSpPr>
          <a:xfrm>
            <a:off x="4436304" y="5914354"/>
            <a:ext cx="4363201" cy="646331"/>
            <a:chOff x="4518590" y="6043358"/>
            <a:chExt cx="4363201" cy="646331"/>
          </a:xfrm>
        </p:grpSpPr>
        <p:sp>
          <p:nvSpPr>
            <p:cNvPr id="5" name="テキスト ボックス 4">
              <a:extLst>
                <a:ext uri="{FF2B5EF4-FFF2-40B4-BE49-F238E27FC236}">
                  <a16:creationId xmlns:a16="http://schemas.microsoft.com/office/drawing/2014/main" id="{228DE50D-E177-4546-8F44-0F99105DAFDF}"/>
                </a:ext>
              </a:extLst>
            </p:cNvPr>
            <p:cNvSpPr txBox="1"/>
            <p:nvPr/>
          </p:nvSpPr>
          <p:spPr>
            <a:xfrm>
              <a:off x="4518590" y="6043358"/>
              <a:ext cx="4363201" cy="646331"/>
            </a:xfrm>
            <a:prstGeom prst="rect">
              <a:avLst/>
            </a:prstGeom>
            <a:noFill/>
          </p:spPr>
          <p:txBody>
            <a:bodyPr wrap="square" rtlCol="0">
              <a:spAutoFit/>
            </a:bodyPr>
            <a:lstStyle/>
            <a:p>
              <a:pPr algn="ctr"/>
              <a:r>
                <a:rPr kumimoji="1" lang="ja-JP" altLang="en-US" dirty="0"/>
                <a:t>なぜ，</a:t>
              </a:r>
              <a:r>
                <a:rPr kumimoji="1" lang="en-US" altLang="ja-JP" dirty="0"/>
                <a:t>AAO</a:t>
              </a:r>
              <a:r>
                <a:rPr kumimoji="1" lang="ja-JP" altLang="en-US" dirty="0"/>
                <a:t>と約半年後の</a:t>
              </a:r>
              <a:r>
                <a:rPr kumimoji="1" lang="en-US" altLang="ja-JP" dirty="0"/>
                <a:t>5,6</a:t>
              </a:r>
              <a:r>
                <a:rPr kumimoji="1" lang="ja-JP" altLang="en-US" dirty="0"/>
                <a:t>月の</a:t>
              </a:r>
              <a:endParaRPr kumimoji="1" lang="en-US" altLang="ja-JP" dirty="0"/>
            </a:p>
            <a:p>
              <a:pPr algn="ctr"/>
              <a:r>
                <a:rPr kumimoji="1" lang="ja-JP" altLang="en-US" dirty="0"/>
                <a:t>ソマリジェットと関係があるのか？</a:t>
              </a:r>
            </a:p>
          </p:txBody>
        </p:sp>
        <p:cxnSp>
          <p:nvCxnSpPr>
            <p:cNvPr id="7" name="直線コネクタ 6">
              <a:extLst>
                <a:ext uri="{FF2B5EF4-FFF2-40B4-BE49-F238E27FC236}">
                  <a16:creationId xmlns:a16="http://schemas.microsoft.com/office/drawing/2014/main" id="{24E61479-ED4C-470D-992E-8F01D829F459}"/>
                </a:ext>
              </a:extLst>
            </p:cNvPr>
            <p:cNvCxnSpPr>
              <a:cxnSpLocks/>
            </p:cNvCxnSpPr>
            <p:nvPr/>
          </p:nvCxnSpPr>
          <p:spPr>
            <a:xfrm>
              <a:off x="5107707" y="6343429"/>
              <a:ext cx="3211736"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0" name="直線コネクタ 69">
              <a:extLst>
                <a:ext uri="{FF2B5EF4-FFF2-40B4-BE49-F238E27FC236}">
                  <a16:creationId xmlns:a16="http://schemas.microsoft.com/office/drawing/2014/main" id="{D7F099DC-0910-4B02-B7D7-2DE27E299E74}"/>
                </a:ext>
              </a:extLst>
            </p:cNvPr>
            <p:cNvCxnSpPr>
              <a:cxnSpLocks/>
            </p:cNvCxnSpPr>
            <p:nvPr/>
          </p:nvCxnSpPr>
          <p:spPr>
            <a:xfrm>
              <a:off x="4896111" y="6621686"/>
              <a:ext cx="3655537"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1221737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グループ化 29">
            <a:extLst>
              <a:ext uri="{FF2B5EF4-FFF2-40B4-BE49-F238E27FC236}">
                <a16:creationId xmlns:a16="http://schemas.microsoft.com/office/drawing/2014/main" id="{184AD1C0-9967-43A8-9DDD-E46C08940201}"/>
              </a:ext>
            </a:extLst>
          </p:cNvPr>
          <p:cNvGrpSpPr/>
          <p:nvPr/>
        </p:nvGrpSpPr>
        <p:grpSpPr>
          <a:xfrm>
            <a:off x="-45979" y="-2529"/>
            <a:ext cx="9235958" cy="1156265"/>
            <a:chOff x="-17071" y="0"/>
            <a:chExt cx="9235958" cy="1156265"/>
          </a:xfrm>
        </p:grpSpPr>
        <p:grpSp>
          <p:nvGrpSpPr>
            <p:cNvPr id="34" name="グループ化 33">
              <a:extLst>
                <a:ext uri="{FF2B5EF4-FFF2-40B4-BE49-F238E27FC236}">
                  <a16:creationId xmlns:a16="http://schemas.microsoft.com/office/drawing/2014/main" id="{E1913E35-F3B9-426F-88DB-69851E954730}"/>
                </a:ext>
              </a:extLst>
            </p:cNvPr>
            <p:cNvGrpSpPr/>
            <p:nvPr/>
          </p:nvGrpSpPr>
          <p:grpSpPr>
            <a:xfrm>
              <a:off x="-17071" y="0"/>
              <a:ext cx="9178141" cy="1156265"/>
              <a:chOff x="-56083" y="3249521"/>
              <a:chExt cx="9178141" cy="1762380"/>
            </a:xfrm>
          </p:grpSpPr>
          <p:grpSp>
            <p:nvGrpSpPr>
              <p:cNvPr id="55" name="グループ化 54">
                <a:extLst>
                  <a:ext uri="{FF2B5EF4-FFF2-40B4-BE49-F238E27FC236}">
                    <a16:creationId xmlns:a16="http://schemas.microsoft.com/office/drawing/2014/main" id="{F25C32FE-4CA8-4A28-BA43-2074A7C11B8E}"/>
                  </a:ext>
                </a:extLst>
              </p:cNvPr>
              <p:cNvGrpSpPr/>
              <p:nvPr/>
            </p:nvGrpSpPr>
            <p:grpSpPr>
              <a:xfrm>
                <a:off x="1" y="3249521"/>
                <a:ext cx="9122057" cy="1662503"/>
                <a:chOff x="-1" y="1333343"/>
                <a:chExt cx="9122057" cy="1662503"/>
              </a:xfrm>
            </p:grpSpPr>
            <p:sp>
              <p:nvSpPr>
                <p:cNvPr id="60" name="四角形: 角を丸くする 59">
                  <a:extLst>
                    <a:ext uri="{FF2B5EF4-FFF2-40B4-BE49-F238E27FC236}">
                      <a16:creationId xmlns:a16="http://schemas.microsoft.com/office/drawing/2014/main" id="{DC3EFAF2-E1D2-402D-BD08-8A1091B34788}"/>
                    </a:ext>
                  </a:extLst>
                </p:cNvPr>
                <p:cNvSpPr/>
                <p:nvPr/>
              </p:nvSpPr>
              <p:spPr>
                <a:xfrm>
                  <a:off x="2690797" y="1481072"/>
                  <a:ext cx="6370075" cy="1514774"/>
                </a:xfrm>
                <a:prstGeom prst="roundRect">
                  <a:avLst/>
                </a:prstGeom>
                <a:solidFill>
                  <a:schemeClr val="accent4">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61" name="四角形: 角を丸くする 60">
                  <a:extLst>
                    <a:ext uri="{FF2B5EF4-FFF2-40B4-BE49-F238E27FC236}">
                      <a16:creationId xmlns:a16="http://schemas.microsoft.com/office/drawing/2014/main" id="{02CE9BA5-6E59-40A0-BADB-D70B64B68540}"/>
                    </a:ext>
                  </a:extLst>
                </p:cNvPr>
                <p:cNvSpPr/>
                <p:nvPr/>
              </p:nvSpPr>
              <p:spPr>
                <a:xfrm>
                  <a:off x="-1" y="1452697"/>
                  <a:ext cx="2584680" cy="1514776"/>
                </a:xfrm>
                <a:prstGeom prst="roundRect">
                  <a:avLst/>
                </a:prstGeom>
                <a:solidFill>
                  <a:schemeClr val="accent5">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62" name="矢印: ストライプ 61">
                  <a:extLst>
                    <a:ext uri="{FF2B5EF4-FFF2-40B4-BE49-F238E27FC236}">
                      <a16:creationId xmlns:a16="http://schemas.microsoft.com/office/drawing/2014/main" id="{F1826D13-5102-4EAD-B8B6-90F292AE8526}"/>
                    </a:ext>
                  </a:extLst>
                </p:cNvPr>
                <p:cNvSpPr/>
                <p:nvPr/>
              </p:nvSpPr>
              <p:spPr>
                <a:xfrm>
                  <a:off x="2113591" y="1788134"/>
                  <a:ext cx="691962" cy="942132"/>
                </a:xfrm>
                <a:prstGeom prst="stripedRightArrow">
                  <a:avLst>
                    <a:gd name="adj1" fmla="val 44521"/>
                    <a:gd name="adj2" fmla="val 44447"/>
                  </a:avLst>
                </a:prstGeom>
                <a:solidFill>
                  <a:srgbClr val="C000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b="1" dirty="0">
                    <a:latin typeface="Segoe UI" panose="020B0502040204020203" pitchFamily="34" charset="0"/>
                    <a:cs typeface="Segoe UI" panose="020B0502040204020203" pitchFamily="34" charset="0"/>
                  </a:endParaRPr>
                </a:p>
              </p:txBody>
            </p:sp>
            <p:grpSp>
              <p:nvGrpSpPr>
                <p:cNvPr id="63" name="グループ化 62">
                  <a:extLst>
                    <a:ext uri="{FF2B5EF4-FFF2-40B4-BE49-F238E27FC236}">
                      <a16:creationId xmlns:a16="http://schemas.microsoft.com/office/drawing/2014/main" id="{B363721C-E236-4167-80E2-FC0186C7275F}"/>
                    </a:ext>
                  </a:extLst>
                </p:cNvPr>
                <p:cNvGrpSpPr/>
                <p:nvPr/>
              </p:nvGrpSpPr>
              <p:grpSpPr>
                <a:xfrm>
                  <a:off x="-1" y="1333343"/>
                  <a:ext cx="9122057" cy="1538119"/>
                  <a:chOff x="11944208" y="27016972"/>
                  <a:chExt cx="10890009" cy="1582582"/>
                </a:xfrm>
              </p:grpSpPr>
              <p:grpSp>
                <p:nvGrpSpPr>
                  <p:cNvPr id="64" name="グループ化 63">
                    <a:extLst>
                      <a:ext uri="{FF2B5EF4-FFF2-40B4-BE49-F238E27FC236}">
                        <a16:creationId xmlns:a16="http://schemas.microsoft.com/office/drawing/2014/main" id="{829E3DF3-367C-4EB1-84D6-DB4CA7CFE6D9}"/>
                      </a:ext>
                    </a:extLst>
                  </p:cNvPr>
                  <p:cNvGrpSpPr/>
                  <p:nvPr/>
                </p:nvGrpSpPr>
                <p:grpSpPr>
                  <a:xfrm>
                    <a:off x="11944208" y="27017052"/>
                    <a:ext cx="10890009" cy="1582502"/>
                    <a:chOff x="11839075" y="18601505"/>
                    <a:chExt cx="9295158" cy="1582502"/>
                  </a:xfrm>
                </p:grpSpPr>
                <p:grpSp>
                  <p:nvGrpSpPr>
                    <p:cNvPr id="66" name="グループ化 65">
                      <a:extLst>
                        <a:ext uri="{FF2B5EF4-FFF2-40B4-BE49-F238E27FC236}">
                          <a16:creationId xmlns:a16="http://schemas.microsoft.com/office/drawing/2014/main" id="{D5318F93-91F3-4050-83F9-5C9A57721D08}"/>
                        </a:ext>
                      </a:extLst>
                    </p:cNvPr>
                    <p:cNvGrpSpPr/>
                    <p:nvPr/>
                  </p:nvGrpSpPr>
                  <p:grpSpPr>
                    <a:xfrm>
                      <a:off x="11839075" y="18919016"/>
                      <a:ext cx="9295158" cy="1264991"/>
                      <a:chOff x="11540249" y="18308933"/>
                      <a:chExt cx="9295158" cy="1264991"/>
                    </a:xfrm>
                  </p:grpSpPr>
                  <p:sp>
                    <p:nvSpPr>
                      <p:cNvPr id="68" name="円/楕円 159">
                        <a:extLst>
                          <a:ext uri="{FF2B5EF4-FFF2-40B4-BE49-F238E27FC236}">
                            <a16:creationId xmlns:a16="http://schemas.microsoft.com/office/drawing/2014/main" id="{D6419E11-5565-48AE-B202-D19C53FF24CD}"/>
                          </a:ext>
                        </a:extLst>
                      </p:cNvPr>
                      <p:cNvSpPr/>
                      <p:nvPr/>
                    </p:nvSpPr>
                    <p:spPr>
                      <a:xfrm>
                        <a:off x="11540249" y="18413636"/>
                        <a:ext cx="1078583" cy="1099510"/>
                      </a:xfrm>
                      <a:prstGeom prst="ellipse">
                        <a:avLst/>
                      </a:prstGeom>
                      <a:solidFill>
                        <a:srgbClr val="0070C0"/>
                      </a:solidFill>
                      <a:ln w="12700">
                        <a:solidFill>
                          <a:schemeClr val="tx1"/>
                        </a:solidFill>
                      </a:ln>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50800" h="50800"/>
                      </a:sp3d>
                    </p:spPr>
                    <p:txBody>
                      <a:bodyPr rtlCol="0" anchor="ctr"/>
                      <a:lstStyle/>
                      <a:p>
                        <a:pPr algn="ctr" defTabSz="1527930">
                          <a:defRPr/>
                        </a:pPr>
                        <a:r>
                          <a:rPr kumimoji="1" lang="en-US" altLang="ja-JP" sz="3344" b="1" kern="0" dirty="0">
                            <a:solidFill>
                              <a:prstClr val="white"/>
                            </a:solidFill>
                            <a:latin typeface="Segoe UI" panose="020B0502040204020203" pitchFamily="34" charset="0"/>
                            <a:ea typeface="ＭＳ Ｐゴシック"/>
                            <a:cs typeface="Segoe UI" panose="020B0502040204020203" pitchFamily="34" charset="0"/>
                          </a:rPr>
                          <a:t> </a:t>
                        </a:r>
                        <a:endParaRPr kumimoji="1" lang="en-US" altLang="ja-JP" b="1" kern="0" dirty="0">
                          <a:solidFill>
                            <a:prstClr val="white"/>
                          </a:solidFill>
                          <a:latin typeface="Segoe UI" panose="020B0502040204020203" pitchFamily="34" charset="0"/>
                          <a:ea typeface="ＭＳ Ｐゴシック"/>
                          <a:cs typeface="Segoe UI" panose="020B0502040204020203" pitchFamily="34" charset="0"/>
                        </a:endParaRPr>
                      </a:p>
                    </p:txBody>
                  </p:sp>
                  <p:sp>
                    <p:nvSpPr>
                      <p:cNvPr id="69" name="右矢印 171">
                        <a:extLst>
                          <a:ext uri="{FF2B5EF4-FFF2-40B4-BE49-F238E27FC236}">
                            <a16:creationId xmlns:a16="http://schemas.microsoft.com/office/drawing/2014/main" id="{EAD67328-5AF5-446D-BAE0-FF9128461FFC}"/>
                          </a:ext>
                        </a:extLst>
                      </p:cNvPr>
                      <p:cNvSpPr/>
                      <p:nvPr/>
                    </p:nvSpPr>
                    <p:spPr>
                      <a:xfrm>
                        <a:off x="12643216" y="18749583"/>
                        <a:ext cx="326296" cy="427565"/>
                      </a:xfrm>
                      <a:prstGeom prst="rightArrow">
                        <a:avLst/>
                      </a:prstGeom>
                      <a:gradFill rotWithShape="1">
                        <a:gsLst>
                          <a:gs pos="0">
                            <a:srgbClr val="84AA33"/>
                          </a:gs>
                          <a:gs pos="100000">
                            <a:srgbClr val="84AA33">
                              <a:shade val="48000"/>
                              <a:satMod val="180000"/>
                              <a:lumMod val="94000"/>
                            </a:srgbClr>
                          </a:gs>
                          <a:gs pos="100000">
                            <a:srgbClr val="84AA33">
                              <a:shade val="48000"/>
                              <a:satMod val="180000"/>
                              <a:lumMod val="94000"/>
                            </a:srgbClr>
                          </a:gs>
                        </a:gsLst>
                        <a:lin ang="4140000" scaled="1"/>
                      </a:gradFill>
                      <a:ln w="12700">
                        <a:solidFill>
                          <a:schemeClr val="tx1"/>
                        </a:solidFill>
                      </a:ln>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50800" h="50800"/>
                      </a:sp3d>
                    </p:spPr>
                    <p:txBody>
                      <a:bodyPr rtlCol="0" anchor="ctr"/>
                      <a:lstStyle/>
                      <a:p>
                        <a:pPr algn="ctr" defTabSz="1527930">
                          <a:defRPr/>
                        </a:pPr>
                        <a:endParaRPr kumimoji="1" lang="ja-JP" altLang="en-US" sz="3344" kern="0" dirty="0">
                          <a:solidFill>
                            <a:prstClr val="white"/>
                          </a:solidFill>
                          <a:latin typeface="Times"/>
                          <a:ea typeface="ＭＳ Ｐゴシック"/>
                        </a:endParaRPr>
                      </a:p>
                    </p:txBody>
                  </p:sp>
                  <p:sp>
                    <p:nvSpPr>
                      <p:cNvPr id="70" name="大波 163">
                        <a:extLst>
                          <a:ext uri="{FF2B5EF4-FFF2-40B4-BE49-F238E27FC236}">
                            <a16:creationId xmlns:a16="http://schemas.microsoft.com/office/drawing/2014/main" id="{BC2E73EA-C64D-4129-945E-D3CF134E051F}"/>
                          </a:ext>
                        </a:extLst>
                      </p:cNvPr>
                      <p:cNvSpPr/>
                      <p:nvPr/>
                    </p:nvSpPr>
                    <p:spPr>
                      <a:xfrm>
                        <a:off x="12969512" y="18413636"/>
                        <a:ext cx="683407" cy="1160288"/>
                      </a:xfrm>
                      <a:prstGeom prst="wave">
                        <a:avLst>
                          <a:gd name="adj1" fmla="val 8632"/>
                          <a:gd name="adj2" fmla="val -25"/>
                        </a:avLst>
                      </a:prstGeom>
                      <a:solidFill>
                        <a:srgbClr val="FF0000"/>
                      </a:solidFill>
                      <a:ln w="12700">
                        <a:solidFill>
                          <a:schemeClr val="tx1"/>
                        </a:solidFill>
                      </a:ln>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50800" h="50800"/>
                      </a:sp3d>
                    </p:spPr>
                    <p:txBody>
                      <a:bodyPr rtlCol="0" anchor="ctr"/>
                      <a:lstStyle/>
                      <a:p>
                        <a:pPr algn="ctr" defTabSz="1527930">
                          <a:defRPr/>
                        </a:pPr>
                        <a:endParaRPr kumimoji="1" lang="en-US" altLang="ja-JP" sz="3009" b="1" kern="0" dirty="0">
                          <a:solidFill>
                            <a:prstClr val="white"/>
                          </a:solidFill>
                          <a:latin typeface="Segoe UI" panose="020B0502040204020203" pitchFamily="34" charset="0"/>
                          <a:ea typeface="ＭＳ Ｐゴシック"/>
                          <a:cs typeface="Segoe UI" panose="020B0502040204020203" pitchFamily="34" charset="0"/>
                        </a:endParaRPr>
                      </a:p>
                    </p:txBody>
                  </p:sp>
                  <p:sp>
                    <p:nvSpPr>
                      <p:cNvPr id="71" name="角丸四角形 165">
                        <a:extLst>
                          <a:ext uri="{FF2B5EF4-FFF2-40B4-BE49-F238E27FC236}">
                            <a16:creationId xmlns:a16="http://schemas.microsoft.com/office/drawing/2014/main" id="{4D70A486-E8D2-4EB1-8EA0-F8AEA9531E48}"/>
                          </a:ext>
                        </a:extLst>
                      </p:cNvPr>
                      <p:cNvSpPr/>
                      <p:nvPr/>
                    </p:nvSpPr>
                    <p:spPr>
                      <a:xfrm>
                        <a:off x="17093107" y="18308933"/>
                        <a:ext cx="995595" cy="1264991"/>
                      </a:xfrm>
                      <a:prstGeom prst="roundRect">
                        <a:avLst/>
                      </a:prstGeom>
                      <a:solidFill>
                        <a:srgbClr val="00B0F0">
                          <a:alpha val="20000"/>
                        </a:srgbClr>
                      </a:solidFill>
                      <a:ln w="12700">
                        <a:solidFill>
                          <a:schemeClr val="tx1"/>
                        </a:solidFill>
                      </a:ln>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50800" h="50800"/>
                      </a:sp3d>
                    </p:spPr>
                    <p:txBody>
                      <a:bodyPr rtlCol="0" anchor="ctr"/>
                      <a:lstStyle/>
                      <a:p>
                        <a:pPr algn="ctr" defTabSz="1527930">
                          <a:defRPr/>
                        </a:pPr>
                        <a:endParaRPr kumimoji="1" lang="en-US" altLang="ja-JP" sz="4400" b="1" kern="0" dirty="0">
                          <a:solidFill>
                            <a:prstClr val="white"/>
                          </a:solidFill>
                          <a:latin typeface="Segoe UI" panose="020B0502040204020203" pitchFamily="34" charset="0"/>
                          <a:ea typeface="ＭＳ Ｐゴシック"/>
                          <a:cs typeface="Segoe UI" panose="020B0502040204020203" pitchFamily="34" charset="0"/>
                        </a:endParaRPr>
                      </a:p>
                    </p:txBody>
                  </p:sp>
                  <p:sp>
                    <p:nvSpPr>
                      <p:cNvPr id="72" name="円/楕円 162">
                        <a:extLst>
                          <a:ext uri="{FF2B5EF4-FFF2-40B4-BE49-F238E27FC236}">
                            <a16:creationId xmlns:a16="http://schemas.microsoft.com/office/drawing/2014/main" id="{E522576C-61A6-41FD-B4DD-8998BBFE5DD0}"/>
                          </a:ext>
                        </a:extLst>
                      </p:cNvPr>
                      <p:cNvSpPr/>
                      <p:nvPr/>
                    </p:nvSpPr>
                    <p:spPr>
                      <a:xfrm>
                        <a:off x="19681720" y="18308933"/>
                        <a:ext cx="1153687" cy="1236142"/>
                      </a:xfrm>
                      <a:prstGeom prst="ellipse">
                        <a:avLst/>
                      </a:prstGeom>
                      <a:solidFill>
                        <a:srgbClr val="00B050">
                          <a:alpha val="20000"/>
                        </a:srgbClr>
                      </a:solidFill>
                      <a:ln w="12700">
                        <a:solidFill>
                          <a:schemeClr val="tx1"/>
                        </a:solidFill>
                      </a:ln>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50800" h="50800"/>
                      </a:sp3d>
                    </p:spPr>
                    <p:txBody>
                      <a:bodyPr rtlCol="0" anchor="ctr"/>
                      <a:lstStyle/>
                      <a:p>
                        <a:pPr algn="ctr" defTabSz="1527930">
                          <a:defRPr/>
                        </a:pPr>
                        <a:endParaRPr kumimoji="1" lang="en-US" altLang="ja-JP" sz="4800" b="1" kern="0" dirty="0">
                          <a:solidFill>
                            <a:prstClr val="white"/>
                          </a:solidFill>
                          <a:latin typeface="Segoe UI" panose="020B0502040204020203" pitchFamily="34" charset="0"/>
                          <a:ea typeface="ＭＳ Ｐゴシック"/>
                          <a:cs typeface="Segoe UI" panose="020B0502040204020203" pitchFamily="34" charset="0"/>
                        </a:endParaRPr>
                      </a:p>
                    </p:txBody>
                  </p:sp>
                </p:grpSp>
                <p:sp>
                  <p:nvSpPr>
                    <p:cNvPr id="67" name="楕円 66">
                      <a:extLst>
                        <a:ext uri="{FF2B5EF4-FFF2-40B4-BE49-F238E27FC236}">
                          <a16:creationId xmlns:a16="http://schemas.microsoft.com/office/drawing/2014/main" id="{8FC05653-D33C-4FC9-94A7-B53D01EC36CA}"/>
                        </a:ext>
                      </a:extLst>
                    </p:cNvPr>
                    <p:cNvSpPr/>
                    <p:nvPr/>
                  </p:nvSpPr>
                  <p:spPr>
                    <a:xfrm>
                      <a:off x="14570781" y="18601505"/>
                      <a:ext cx="1489999" cy="348333"/>
                    </a:xfrm>
                    <a:prstGeom prst="ellipse">
                      <a:avLst/>
                    </a:prstGeom>
                    <a:solidFill>
                      <a:schemeClr val="accent4"/>
                    </a:solidFill>
                    <a:ln w="12700">
                      <a:solidFill>
                        <a:schemeClr val="accent2"/>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kumimoji="1" lang="en-US" altLang="ja-JP" b="1" dirty="0"/>
                        <a:t>5,6</a:t>
                      </a:r>
                      <a:r>
                        <a:rPr kumimoji="1" lang="ja-JP" altLang="en-US" b="1" dirty="0"/>
                        <a:t>月</a:t>
                      </a:r>
                    </a:p>
                  </p:txBody>
                </p:sp>
              </p:grpSp>
              <p:sp>
                <p:nvSpPr>
                  <p:cNvPr id="65" name="楕円 64">
                    <a:extLst>
                      <a:ext uri="{FF2B5EF4-FFF2-40B4-BE49-F238E27FC236}">
                        <a16:creationId xmlns:a16="http://schemas.microsoft.com/office/drawing/2014/main" id="{DE6D6500-DAC3-4DF8-9DC6-0E40DD4395C8}"/>
                      </a:ext>
                    </a:extLst>
                  </p:cNvPr>
                  <p:cNvSpPr/>
                  <p:nvPr/>
                </p:nvSpPr>
                <p:spPr>
                  <a:xfrm>
                    <a:off x="12017250" y="27016972"/>
                    <a:ext cx="2020852" cy="348334"/>
                  </a:xfrm>
                  <a:prstGeom prst="ellipse">
                    <a:avLst/>
                  </a:prstGeom>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b="1" dirty="0">
                        <a:latin typeface="Segoe UI" panose="020B0502040204020203" pitchFamily="34" charset="0"/>
                        <a:cs typeface="Segoe UI" panose="020B0502040204020203" pitchFamily="34" charset="0"/>
                      </a:rPr>
                      <a:t>12,1,2</a:t>
                    </a:r>
                    <a:r>
                      <a:rPr kumimoji="1" lang="ja-JP" altLang="en-US" b="1" dirty="0">
                        <a:latin typeface="Segoe UI" panose="020B0502040204020203" pitchFamily="34" charset="0"/>
                        <a:cs typeface="Segoe UI" panose="020B0502040204020203" pitchFamily="34" charset="0"/>
                      </a:rPr>
                      <a:t>月</a:t>
                    </a:r>
                  </a:p>
                </p:txBody>
              </p:sp>
            </p:grpSp>
          </p:grpSp>
          <p:sp>
            <p:nvSpPr>
              <p:cNvPr id="56" name="雲 55">
                <a:extLst>
                  <a:ext uri="{FF2B5EF4-FFF2-40B4-BE49-F238E27FC236}">
                    <a16:creationId xmlns:a16="http://schemas.microsoft.com/office/drawing/2014/main" id="{A3E786A8-CCBB-4089-A5D0-D22523BC758F}"/>
                  </a:ext>
                </a:extLst>
              </p:cNvPr>
              <p:cNvSpPr/>
              <p:nvPr/>
            </p:nvSpPr>
            <p:spPr>
              <a:xfrm>
                <a:off x="6651555" y="3414749"/>
                <a:ext cx="1113250" cy="1479773"/>
              </a:xfrm>
              <a:prstGeom prst="cloud">
                <a:avLst/>
              </a:prstGeom>
              <a:gradFill rotWithShape="1">
                <a:gsLst>
                  <a:gs pos="0">
                    <a:srgbClr val="FEB80A">
                      <a:alpha val="20000"/>
                    </a:srgbClr>
                  </a:gs>
                  <a:gs pos="100000">
                    <a:srgbClr val="FEB80A">
                      <a:shade val="48000"/>
                      <a:satMod val="180000"/>
                      <a:lumMod val="94000"/>
                    </a:srgbClr>
                  </a:gs>
                  <a:gs pos="100000">
                    <a:srgbClr val="FEB80A">
                      <a:shade val="48000"/>
                      <a:satMod val="180000"/>
                      <a:lumMod val="94000"/>
                    </a:srgbClr>
                  </a:gs>
                </a:gsLst>
                <a:lin ang="4140000" scaled="1"/>
              </a:gradFill>
              <a:ln w="12700">
                <a:solidFill>
                  <a:schemeClr val="tx1"/>
                </a:solidFill>
              </a:ln>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50800" h="50800"/>
              </a:sp3d>
            </p:spPr>
            <p:txBody>
              <a:bodyPr rtlCol="0" anchor="ctr"/>
              <a:lstStyle/>
              <a:p>
                <a:pPr algn="ctr"/>
                <a:endParaRPr kumimoji="1" lang="ja-JP" altLang="en-US" sz="2400" b="1" dirty="0">
                  <a:solidFill>
                    <a:schemeClr val="bg1"/>
                  </a:solidFill>
                  <a:latin typeface="Segoe UI" panose="020B0502040204020203" pitchFamily="34" charset="0"/>
                  <a:cs typeface="Segoe UI" panose="020B0502040204020203" pitchFamily="34" charset="0"/>
                </a:endParaRPr>
              </a:p>
            </p:txBody>
          </p:sp>
          <p:sp>
            <p:nvSpPr>
              <p:cNvPr id="57" name="円/楕円 162">
                <a:extLst>
                  <a:ext uri="{FF2B5EF4-FFF2-40B4-BE49-F238E27FC236}">
                    <a16:creationId xmlns:a16="http://schemas.microsoft.com/office/drawing/2014/main" id="{DE02A5A2-AED3-4701-897F-664D1C4EED43}"/>
                  </a:ext>
                </a:extLst>
              </p:cNvPr>
              <p:cNvSpPr/>
              <p:nvPr/>
            </p:nvSpPr>
            <p:spPr>
              <a:xfrm>
                <a:off x="2754977" y="3553189"/>
                <a:ext cx="1050799" cy="1458712"/>
              </a:xfrm>
              <a:prstGeom prst="ellipse">
                <a:avLst/>
              </a:prstGeom>
              <a:solidFill>
                <a:schemeClr val="accent2">
                  <a:alpha val="20000"/>
                </a:schemeClr>
              </a:solidFill>
              <a:ln w="12700">
                <a:solidFill>
                  <a:schemeClr val="tx1"/>
                </a:solidFill>
              </a:ln>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50800" h="50800"/>
              </a:sp3d>
            </p:spPr>
            <p:txBody>
              <a:bodyPr rtlCol="0" anchor="ctr"/>
              <a:lstStyle/>
              <a:p>
                <a:pPr algn="ctr" defTabSz="1527930">
                  <a:defRPr/>
                </a:pPr>
                <a:endParaRPr kumimoji="1" lang="ja-JP" altLang="en-US" sz="4400" b="1" kern="0" dirty="0">
                  <a:solidFill>
                    <a:prstClr val="white"/>
                  </a:solidFill>
                  <a:latin typeface="Segoe UI" panose="020B0502040204020203" pitchFamily="34" charset="0"/>
                  <a:ea typeface="ＭＳ Ｐゴシック"/>
                  <a:cs typeface="Segoe UI" panose="020B0502040204020203" pitchFamily="34" charset="0"/>
                </a:endParaRPr>
              </a:p>
            </p:txBody>
          </p:sp>
          <p:sp>
            <p:nvSpPr>
              <p:cNvPr id="58" name="雲 57">
                <a:extLst>
                  <a:ext uri="{FF2B5EF4-FFF2-40B4-BE49-F238E27FC236}">
                    <a16:creationId xmlns:a16="http://schemas.microsoft.com/office/drawing/2014/main" id="{48A2D688-AA1F-4BA1-8ABC-E74A13313249}"/>
                  </a:ext>
                </a:extLst>
              </p:cNvPr>
              <p:cNvSpPr/>
              <p:nvPr/>
            </p:nvSpPr>
            <p:spPr>
              <a:xfrm>
                <a:off x="3949679" y="3472499"/>
                <a:ext cx="1200757" cy="1458712"/>
              </a:xfrm>
              <a:prstGeom prst="cloud">
                <a:avLst/>
              </a:prstGeom>
              <a:solidFill>
                <a:srgbClr val="FF3300">
                  <a:alpha val="20000"/>
                </a:srgbClr>
              </a:solidFill>
              <a:ln w="12700">
                <a:solidFill>
                  <a:schemeClr val="tx1"/>
                </a:solidFill>
              </a:ln>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50800" h="50800"/>
              </a:sp3d>
            </p:spPr>
            <p:txBody>
              <a:bodyPr rtlCol="0" anchor="ctr"/>
              <a:lstStyle/>
              <a:p>
                <a:pPr algn="ctr" defTabSz="1527930">
                  <a:defRPr/>
                </a:pPr>
                <a:endParaRPr kumimoji="1" lang="ja-JP" altLang="en-US" sz="4000" b="1" kern="0" dirty="0">
                  <a:solidFill>
                    <a:prstClr val="white"/>
                  </a:solidFill>
                  <a:latin typeface="Segoe UI" panose="020B0502040204020203" pitchFamily="34" charset="0"/>
                  <a:ea typeface="ＭＳ Ｐゴシック"/>
                  <a:cs typeface="Segoe UI" panose="020B0502040204020203" pitchFamily="34" charset="0"/>
                </a:endParaRPr>
              </a:p>
            </p:txBody>
          </p:sp>
          <p:sp>
            <p:nvSpPr>
              <p:cNvPr id="59" name="テキスト ボックス 58">
                <a:extLst>
                  <a:ext uri="{FF2B5EF4-FFF2-40B4-BE49-F238E27FC236}">
                    <a16:creationId xmlns:a16="http://schemas.microsoft.com/office/drawing/2014/main" id="{9B0404F8-7A7C-42B0-A521-50DC33EA936B}"/>
                  </a:ext>
                </a:extLst>
              </p:cNvPr>
              <p:cNvSpPr txBox="1"/>
              <p:nvPr/>
            </p:nvSpPr>
            <p:spPr>
              <a:xfrm>
                <a:off x="-56083" y="3936224"/>
                <a:ext cx="1141110" cy="609848"/>
              </a:xfrm>
              <a:prstGeom prst="rect">
                <a:avLst/>
              </a:prstGeom>
              <a:noFill/>
            </p:spPr>
            <p:txBody>
              <a:bodyPr wrap="square" rtlCol="0">
                <a:spAutoFit/>
              </a:bodyPr>
              <a:lstStyle/>
              <a:p>
                <a:pPr algn="ctr"/>
                <a:r>
                  <a:rPr kumimoji="1" lang="ja-JP" altLang="en-US" sz="1600" b="1" dirty="0">
                    <a:solidFill>
                      <a:schemeClr val="bg1"/>
                    </a:solidFill>
                  </a:rPr>
                  <a:t>①</a:t>
                </a:r>
                <a:r>
                  <a:rPr kumimoji="1" lang="ja-JP" altLang="en-US" sz="2000" b="1" dirty="0">
                    <a:solidFill>
                      <a:schemeClr val="bg1"/>
                    </a:solidFill>
                  </a:rPr>
                  <a:t>正</a:t>
                </a:r>
                <a:r>
                  <a:rPr kumimoji="1" lang="en-US" altLang="ja-JP" sz="2000" b="1" dirty="0">
                    <a:solidFill>
                      <a:schemeClr val="bg1"/>
                    </a:solidFill>
                  </a:rPr>
                  <a:t>AAO</a:t>
                </a:r>
                <a:endParaRPr kumimoji="1" lang="ja-JP" altLang="en-US" b="1" dirty="0">
                  <a:solidFill>
                    <a:schemeClr val="bg1"/>
                  </a:solidFill>
                </a:endParaRPr>
              </a:p>
            </p:txBody>
          </p:sp>
        </p:grpSp>
        <p:sp>
          <p:nvSpPr>
            <p:cNvPr id="35" name="テキスト ボックス 34">
              <a:extLst>
                <a:ext uri="{FF2B5EF4-FFF2-40B4-BE49-F238E27FC236}">
                  <a16:creationId xmlns:a16="http://schemas.microsoft.com/office/drawing/2014/main" id="{806C33DB-7E9E-49BC-A2CB-8EF1C34047D1}"/>
                </a:ext>
              </a:extLst>
            </p:cNvPr>
            <p:cNvSpPr txBox="1"/>
            <p:nvPr/>
          </p:nvSpPr>
          <p:spPr>
            <a:xfrm>
              <a:off x="1309195" y="287934"/>
              <a:ext cx="937206" cy="646331"/>
            </a:xfrm>
            <a:prstGeom prst="rect">
              <a:avLst/>
            </a:prstGeom>
            <a:noFill/>
          </p:spPr>
          <p:txBody>
            <a:bodyPr wrap="square" rtlCol="0">
              <a:spAutoFit/>
            </a:bodyPr>
            <a:lstStyle/>
            <a:p>
              <a:pPr algn="ctr"/>
              <a:r>
                <a:rPr kumimoji="1" lang="ja-JP" altLang="en-US" b="1" dirty="0">
                  <a:solidFill>
                    <a:schemeClr val="bg1"/>
                  </a:solidFill>
                </a:rPr>
                <a:t>②</a:t>
              </a:r>
              <a:endParaRPr kumimoji="1" lang="en-US" altLang="ja-JP" b="1" dirty="0">
                <a:solidFill>
                  <a:schemeClr val="bg1"/>
                </a:solidFill>
              </a:endParaRPr>
            </a:p>
            <a:p>
              <a:pPr algn="ctr"/>
              <a:r>
                <a:rPr kumimoji="1" lang="ja-JP" altLang="en-US" b="1" dirty="0">
                  <a:solidFill>
                    <a:schemeClr val="bg1"/>
                  </a:solidFill>
                </a:rPr>
                <a:t>温</a:t>
              </a:r>
              <a:r>
                <a:rPr kumimoji="1" lang="en-US" altLang="ja-JP" b="1" dirty="0">
                  <a:solidFill>
                    <a:schemeClr val="bg1"/>
                  </a:solidFill>
                </a:rPr>
                <a:t>SST</a:t>
              </a:r>
              <a:endParaRPr kumimoji="1" lang="ja-JP" altLang="en-US" b="1" dirty="0">
                <a:solidFill>
                  <a:schemeClr val="bg1"/>
                </a:solidFill>
              </a:endParaRPr>
            </a:p>
          </p:txBody>
        </p:sp>
        <p:sp>
          <p:nvSpPr>
            <p:cNvPr id="36" name="テキスト ボックス 35">
              <a:extLst>
                <a:ext uri="{FF2B5EF4-FFF2-40B4-BE49-F238E27FC236}">
                  <a16:creationId xmlns:a16="http://schemas.microsoft.com/office/drawing/2014/main" id="{1E081675-7855-40CE-9943-22267DECD5DE}"/>
                </a:ext>
              </a:extLst>
            </p:cNvPr>
            <p:cNvSpPr txBox="1"/>
            <p:nvPr/>
          </p:nvSpPr>
          <p:spPr>
            <a:xfrm>
              <a:off x="2767596" y="315135"/>
              <a:ext cx="1107670" cy="738664"/>
            </a:xfrm>
            <a:prstGeom prst="rect">
              <a:avLst/>
            </a:prstGeom>
            <a:noFill/>
          </p:spPr>
          <p:txBody>
            <a:bodyPr wrap="square" rtlCol="0">
              <a:spAutoFit/>
            </a:bodyPr>
            <a:lstStyle/>
            <a:p>
              <a:pPr algn="ctr"/>
              <a:r>
                <a:rPr kumimoji="1" lang="ja-JP" altLang="en-US" sz="1400" b="1" dirty="0">
                  <a:solidFill>
                    <a:schemeClr val="bg1"/>
                  </a:solidFill>
                </a:rPr>
                <a:t>③温</a:t>
              </a:r>
              <a:r>
                <a:rPr kumimoji="1" lang="en-US" altLang="ja-JP" sz="1400" b="1" dirty="0">
                  <a:solidFill>
                    <a:schemeClr val="bg1"/>
                  </a:solidFill>
                </a:rPr>
                <a:t>SST</a:t>
              </a:r>
              <a:r>
                <a:rPr kumimoji="1" lang="ja-JP" altLang="en-US" sz="1400" b="1" dirty="0">
                  <a:solidFill>
                    <a:schemeClr val="bg1"/>
                  </a:solidFill>
                </a:rPr>
                <a:t>＋上向き熱フラックス</a:t>
              </a:r>
              <a:endParaRPr kumimoji="1" lang="ja-JP" altLang="en-US" sz="1600" b="1" dirty="0">
                <a:solidFill>
                  <a:schemeClr val="bg1"/>
                </a:solidFill>
              </a:endParaRPr>
            </a:p>
          </p:txBody>
        </p:sp>
        <p:sp>
          <p:nvSpPr>
            <p:cNvPr id="39" name="テキスト ボックス 38">
              <a:extLst>
                <a:ext uri="{FF2B5EF4-FFF2-40B4-BE49-F238E27FC236}">
                  <a16:creationId xmlns:a16="http://schemas.microsoft.com/office/drawing/2014/main" id="{665068FD-CE0C-426C-B777-6D0E448A02A1}"/>
                </a:ext>
              </a:extLst>
            </p:cNvPr>
            <p:cNvSpPr txBox="1"/>
            <p:nvPr/>
          </p:nvSpPr>
          <p:spPr>
            <a:xfrm>
              <a:off x="4036345" y="228353"/>
              <a:ext cx="1200758" cy="830997"/>
            </a:xfrm>
            <a:prstGeom prst="rect">
              <a:avLst/>
            </a:prstGeom>
            <a:noFill/>
          </p:spPr>
          <p:txBody>
            <a:bodyPr wrap="square" rtlCol="0">
              <a:spAutoFit/>
            </a:bodyPr>
            <a:lstStyle/>
            <a:p>
              <a:pPr algn="ctr"/>
              <a:r>
                <a:rPr kumimoji="1" lang="ja-JP" altLang="en-US" sz="1600" b="1" dirty="0">
                  <a:solidFill>
                    <a:schemeClr val="bg1"/>
                  </a:solidFill>
                </a:rPr>
                <a:t>④南インド洋で対流の活発化</a:t>
              </a:r>
              <a:endParaRPr kumimoji="1" lang="en-US" altLang="ja-JP" sz="1600" b="1" dirty="0">
                <a:solidFill>
                  <a:schemeClr val="bg1"/>
                </a:solidFill>
              </a:endParaRPr>
            </a:p>
          </p:txBody>
        </p:sp>
        <p:sp>
          <p:nvSpPr>
            <p:cNvPr id="40" name="テキスト ボックス 39">
              <a:extLst>
                <a:ext uri="{FF2B5EF4-FFF2-40B4-BE49-F238E27FC236}">
                  <a16:creationId xmlns:a16="http://schemas.microsoft.com/office/drawing/2014/main" id="{FA750CA9-8A01-4999-93ED-60C513C85988}"/>
                </a:ext>
              </a:extLst>
            </p:cNvPr>
            <p:cNvSpPr txBox="1"/>
            <p:nvPr/>
          </p:nvSpPr>
          <p:spPr>
            <a:xfrm>
              <a:off x="2168510" y="460507"/>
              <a:ext cx="670680" cy="338554"/>
            </a:xfrm>
            <a:prstGeom prst="rect">
              <a:avLst/>
            </a:prstGeom>
            <a:noFill/>
          </p:spPr>
          <p:txBody>
            <a:bodyPr wrap="square" rtlCol="0">
              <a:spAutoFit/>
            </a:bodyPr>
            <a:lstStyle/>
            <a:p>
              <a:pPr algn="ctr"/>
              <a:r>
                <a:rPr kumimoji="1" lang="ja-JP" altLang="en-US" sz="1600" b="1" dirty="0">
                  <a:solidFill>
                    <a:schemeClr val="bg1"/>
                  </a:solidFill>
                </a:rPr>
                <a:t>持続</a:t>
              </a:r>
              <a:endParaRPr kumimoji="1" lang="ja-JP" altLang="en-US" b="1" dirty="0">
                <a:solidFill>
                  <a:schemeClr val="bg1"/>
                </a:solidFill>
              </a:endParaRPr>
            </a:p>
          </p:txBody>
        </p:sp>
        <p:sp>
          <p:nvSpPr>
            <p:cNvPr id="48" name="テキスト ボックス 47">
              <a:extLst>
                <a:ext uri="{FF2B5EF4-FFF2-40B4-BE49-F238E27FC236}">
                  <a16:creationId xmlns:a16="http://schemas.microsoft.com/office/drawing/2014/main" id="{927C4317-FB67-45B9-8C90-DAD41E3512FD}"/>
                </a:ext>
              </a:extLst>
            </p:cNvPr>
            <p:cNvSpPr txBox="1"/>
            <p:nvPr/>
          </p:nvSpPr>
          <p:spPr>
            <a:xfrm>
              <a:off x="5358290" y="235089"/>
              <a:ext cx="1200758" cy="646331"/>
            </a:xfrm>
            <a:prstGeom prst="rect">
              <a:avLst/>
            </a:prstGeom>
            <a:noFill/>
          </p:spPr>
          <p:txBody>
            <a:bodyPr wrap="square" rtlCol="0">
              <a:spAutoFit/>
            </a:bodyPr>
            <a:lstStyle/>
            <a:p>
              <a:pPr algn="ctr"/>
              <a:r>
                <a:rPr kumimoji="1" lang="ja-JP" altLang="en-US" b="1" dirty="0">
                  <a:solidFill>
                    <a:schemeClr val="bg1"/>
                  </a:solidFill>
                </a:rPr>
                <a:t>⑤</a:t>
              </a:r>
              <a:endParaRPr kumimoji="1" lang="en-US" altLang="ja-JP" b="1" dirty="0">
                <a:solidFill>
                  <a:schemeClr val="bg1"/>
                </a:solidFill>
              </a:endParaRPr>
            </a:p>
            <a:p>
              <a:pPr algn="ctr"/>
              <a:r>
                <a:rPr kumimoji="1" lang="en-US" altLang="ja-JP" b="1" dirty="0">
                  <a:solidFill>
                    <a:schemeClr val="bg1"/>
                  </a:solidFill>
                </a:rPr>
                <a:t>SMJ</a:t>
              </a:r>
              <a:r>
                <a:rPr kumimoji="1" lang="ja-JP" altLang="en-US" b="1" dirty="0">
                  <a:solidFill>
                    <a:schemeClr val="bg1"/>
                  </a:solidFill>
                </a:rPr>
                <a:t>強化</a:t>
              </a:r>
              <a:endParaRPr kumimoji="1" lang="en-US" altLang="ja-JP" sz="1600" b="1" dirty="0">
                <a:solidFill>
                  <a:schemeClr val="bg1"/>
                </a:solidFill>
              </a:endParaRPr>
            </a:p>
          </p:txBody>
        </p:sp>
        <p:sp>
          <p:nvSpPr>
            <p:cNvPr id="49" name="テキスト ボックス 48">
              <a:extLst>
                <a:ext uri="{FF2B5EF4-FFF2-40B4-BE49-F238E27FC236}">
                  <a16:creationId xmlns:a16="http://schemas.microsoft.com/office/drawing/2014/main" id="{DD891BDA-98D8-4D0A-9561-66F4A6D4142F}"/>
                </a:ext>
              </a:extLst>
            </p:cNvPr>
            <p:cNvSpPr txBox="1"/>
            <p:nvPr/>
          </p:nvSpPr>
          <p:spPr>
            <a:xfrm>
              <a:off x="6646813" y="181189"/>
              <a:ext cx="1157004" cy="830997"/>
            </a:xfrm>
            <a:prstGeom prst="rect">
              <a:avLst/>
            </a:prstGeom>
            <a:noFill/>
          </p:spPr>
          <p:txBody>
            <a:bodyPr wrap="square" rtlCol="0">
              <a:spAutoFit/>
            </a:bodyPr>
            <a:lstStyle/>
            <a:p>
              <a:pPr algn="ctr"/>
              <a:r>
                <a:rPr kumimoji="1" lang="ja-JP" altLang="en-US" sz="1600" b="1" dirty="0">
                  <a:solidFill>
                    <a:schemeClr val="bg1"/>
                  </a:solidFill>
                </a:rPr>
                <a:t>⑥インドでの対流の活発化</a:t>
              </a:r>
              <a:endParaRPr kumimoji="1" lang="en-US" altLang="ja-JP" sz="1600" b="1" dirty="0">
                <a:solidFill>
                  <a:schemeClr val="bg1"/>
                </a:solidFill>
              </a:endParaRPr>
            </a:p>
          </p:txBody>
        </p:sp>
        <p:sp>
          <p:nvSpPr>
            <p:cNvPr id="50" name="テキスト ボックス 49">
              <a:extLst>
                <a:ext uri="{FF2B5EF4-FFF2-40B4-BE49-F238E27FC236}">
                  <a16:creationId xmlns:a16="http://schemas.microsoft.com/office/drawing/2014/main" id="{1764B21F-6918-4121-AB2F-47B988E9566D}"/>
                </a:ext>
              </a:extLst>
            </p:cNvPr>
            <p:cNvSpPr txBox="1"/>
            <p:nvPr/>
          </p:nvSpPr>
          <p:spPr>
            <a:xfrm>
              <a:off x="8002383" y="259741"/>
              <a:ext cx="1216504" cy="830997"/>
            </a:xfrm>
            <a:prstGeom prst="rect">
              <a:avLst/>
            </a:prstGeom>
            <a:noFill/>
          </p:spPr>
          <p:txBody>
            <a:bodyPr wrap="square" rtlCol="0">
              <a:spAutoFit/>
            </a:bodyPr>
            <a:lstStyle/>
            <a:p>
              <a:pPr algn="ctr"/>
              <a:r>
                <a:rPr kumimoji="1" lang="ja-JP" altLang="en-US" sz="1600" b="1" dirty="0">
                  <a:solidFill>
                    <a:schemeClr val="bg1"/>
                  </a:solidFill>
                </a:rPr>
                <a:t>⑦チベット高気圧の</a:t>
              </a:r>
              <a:endParaRPr kumimoji="1" lang="en-US" altLang="ja-JP" sz="1600" b="1" dirty="0">
                <a:solidFill>
                  <a:schemeClr val="bg1"/>
                </a:solidFill>
              </a:endParaRPr>
            </a:p>
            <a:p>
              <a:pPr algn="ctr"/>
              <a:r>
                <a:rPr kumimoji="1" lang="ja-JP" altLang="en-US" sz="1600" b="1" dirty="0">
                  <a:solidFill>
                    <a:schemeClr val="bg1"/>
                  </a:solidFill>
                </a:rPr>
                <a:t>強化</a:t>
              </a:r>
              <a:endParaRPr kumimoji="1" lang="en-US" altLang="ja-JP" sz="1400" b="1" dirty="0">
                <a:solidFill>
                  <a:schemeClr val="bg1"/>
                </a:solidFill>
              </a:endParaRPr>
            </a:p>
          </p:txBody>
        </p:sp>
        <p:sp>
          <p:nvSpPr>
            <p:cNvPr id="51" name="右矢印 171">
              <a:extLst>
                <a:ext uri="{FF2B5EF4-FFF2-40B4-BE49-F238E27FC236}">
                  <a16:creationId xmlns:a16="http://schemas.microsoft.com/office/drawing/2014/main" id="{5E17D1C1-92BE-4577-8E71-5F77E2FDA080}"/>
                </a:ext>
              </a:extLst>
            </p:cNvPr>
            <p:cNvSpPr/>
            <p:nvPr/>
          </p:nvSpPr>
          <p:spPr>
            <a:xfrm>
              <a:off x="3783228" y="502885"/>
              <a:ext cx="320219" cy="272636"/>
            </a:xfrm>
            <a:prstGeom prst="rightArrow">
              <a:avLst/>
            </a:prstGeom>
            <a:gradFill rotWithShape="1">
              <a:gsLst>
                <a:gs pos="0">
                  <a:srgbClr val="84AA33"/>
                </a:gs>
                <a:gs pos="100000">
                  <a:srgbClr val="84AA33">
                    <a:shade val="48000"/>
                    <a:satMod val="180000"/>
                    <a:lumMod val="94000"/>
                  </a:srgbClr>
                </a:gs>
                <a:gs pos="100000">
                  <a:srgbClr val="84AA33">
                    <a:shade val="48000"/>
                    <a:satMod val="180000"/>
                    <a:lumMod val="94000"/>
                  </a:srgbClr>
                </a:gs>
              </a:gsLst>
              <a:lin ang="4140000" scaled="1"/>
            </a:gradFill>
            <a:ln w="12700">
              <a:solidFill>
                <a:schemeClr val="tx1"/>
              </a:solidFill>
            </a:ln>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50800" h="50800"/>
            </a:sp3d>
          </p:spPr>
          <p:txBody>
            <a:bodyPr rtlCol="0" anchor="ctr"/>
            <a:lstStyle/>
            <a:p>
              <a:pPr algn="ctr" defTabSz="1527930">
                <a:defRPr/>
              </a:pPr>
              <a:endParaRPr kumimoji="1" lang="ja-JP" altLang="en-US" sz="3344" kern="0" dirty="0">
                <a:solidFill>
                  <a:prstClr val="white"/>
                </a:solidFill>
                <a:latin typeface="Times"/>
                <a:ea typeface="ＭＳ Ｐゴシック"/>
              </a:endParaRPr>
            </a:p>
          </p:txBody>
        </p:sp>
        <p:sp>
          <p:nvSpPr>
            <p:cNvPr id="52" name="右矢印 171">
              <a:extLst>
                <a:ext uri="{FF2B5EF4-FFF2-40B4-BE49-F238E27FC236}">
                  <a16:creationId xmlns:a16="http://schemas.microsoft.com/office/drawing/2014/main" id="{23E2DD59-62C0-4037-ACE2-B853B91A2BBE}"/>
                </a:ext>
              </a:extLst>
            </p:cNvPr>
            <p:cNvSpPr/>
            <p:nvPr/>
          </p:nvSpPr>
          <p:spPr>
            <a:xfrm>
              <a:off x="5198180" y="483759"/>
              <a:ext cx="320219" cy="272636"/>
            </a:xfrm>
            <a:prstGeom prst="rightArrow">
              <a:avLst/>
            </a:prstGeom>
            <a:gradFill rotWithShape="1">
              <a:gsLst>
                <a:gs pos="0">
                  <a:srgbClr val="84AA33"/>
                </a:gs>
                <a:gs pos="100000">
                  <a:srgbClr val="84AA33">
                    <a:shade val="48000"/>
                    <a:satMod val="180000"/>
                    <a:lumMod val="94000"/>
                  </a:srgbClr>
                </a:gs>
                <a:gs pos="100000">
                  <a:srgbClr val="84AA33">
                    <a:shade val="48000"/>
                    <a:satMod val="180000"/>
                    <a:lumMod val="94000"/>
                  </a:srgbClr>
                </a:gs>
              </a:gsLst>
              <a:lin ang="4140000" scaled="1"/>
            </a:gradFill>
            <a:ln w="12700">
              <a:solidFill>
                <a:schemeClr val="tx1"/>
              </a:solidFill>
            </a:ln>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50800" h="50800"/>
            </a:sp3d>
          </p:spPr>
          <p:txBody>
            <a:bodyPr rtlCol="0" anchor="ctr"/>
            <a:lstStyle/>
            <a:p>
              <a:pPr algn="ctr" defTabSz="1527930">
                <a:defRPr/>
              </a:pPr>
              <a:endParaRPr kumimoji="1" lang="ja-JP" altLang="en-US" sz="3344" kern="0" dirty="0">
                <a:solidFill>
                  <a:prstClr val="white"/>
                </a:solidFill>
                <a:latin typeface="Times"/>
                <a:ea typeface="ＭＳ Ｐゴシック"/>
              </a:endParaRPr>
            </a:p>
          </p:txBody>
        </p:sp>
        <p:sp>
          <p:nvSpPr>
            <p:cNvPr id="53" name="右矢印 171">
              <a:extLst>
                <a:ext uri="{FF2B5EF4-FFF2-40B4-BE49-F238E27FC236}">
                  <a16:creationId xmlns:a16="http://schemas.microsoft.com/office/drawing/2014/main" id="{74D7C545-9EC9-45EF-A6D8-2BE4C3421674}"/>
                </a:ext>
              </a:extLst>
            </p:cNvPr>
            <p:cNvSpPr/>
            <p:nvPr/>
          </p:nvSpPr>
          <p:spPr>
            <a:xfrm>
              <a:off x="6418003" y="506854"/>
              <a:ext cx="320219" cy="272636"/>
            </a:xfrm>
            <a:prstGeom prst="rightArrow">
              <a:avLst/>
            </a:prstGeom>
            <a:gradFill rotWithShape="1">
              <a:gsLst>
                <a:gs pos="0">
                  <a:srgbClr val="84AA33"/>
                </a:gs>
                <a:gs pos="100000">
                  <a:srgbClr val="84AA33">
                    <a:shade val="48000"/>
                    <a:satMod val="180000"/>
                    <a:lumMod val="94000"/>
                  </a:srgbClr>
                </a:gs>
                <a:gs pos="100000">
                  <a:srgbClr val="84AA33">
                    <a:shade val="48000"/>
                    <a:satMod val="180000"/>
                    <a:lumMod val="94000"/>
                  </a:srgbClr>
                </a:gs>
              </a:gsLst>
              <a:lin ang="4140000" scaled="1"/>
            </a:gradFill>
            <a:ln w="12700">
              <a:solidFill>
                <a:schemeClr val="tx1"/>
              </a:solidFill>
            </a:ln>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50800" h="50800"/>
            </a:sp3d>
          </p:spPr>
          <p:txBody>
            <a:bodyPr rtlCol="0" anchor="ctr"/>
            <a:lstStyle/>
            <a:p>
              <a:pPr algn="ctr" defTabSz="1527930">
                <a:defRPr/>
              </a:pPr>
              <a:endParaRPr kumimoji="1" lang="ja-JP" altLang="en-US" sz="3344" kern="0" dirty="0">
                <a:solidFill>
                  <a:prstClr val="white"/>
                </a:solidFill>
                <a:latin typeface="Times"/>
                <a:ea typeface="ＭＳ Ｐゴシック"/>
              </a:endParaRPr>
            </a:p>
          </p:txBody>
        </p:sp>
        <p:sp>
          <p:nvSpPr>
            <p:cNvPr id="54" name="右矢印 171">
              <a:extLst>
                <a:ext uri="{FF2B5EF4-FFF2-40B4-BE49-F238E27FC236}">
                  <a16:creationId xmlns:a16="http://schemas.microsoft.com/office/drawing/2014/main" id="{C63FC157-CE8B-4B98-9929-662D0D857044}"/>
                </a:ext>
              </a:extLst>
            </p:cNvPr>
            <p:cNvSpPr/>
            <p:nvPr/>
          </p:nvSpPr>
          <p:spPr>
            <a:xfrm>
              <a:off x="7769912" y="460507"/>
              <a:ext cx="320219" cy="272636"/>
            </a:xfrm>
            <a:prstGeom prst="rightArrow">
              <a:avLst/>
            </a:prstGeom>
            <a:gradFill rotWithShape="1">
              <a:gsLst>
                <a:gs pos="0">
                  <a:srgbClr val="84AA33"/>
                </a:gs>
                <a:gs pos="100000">
                  <a:srgbClr val="84AA33">
                    <a:shade val="48000"/>
                    <a:satMod val="180000"/>
                    <a:lumMod val="94000"/>
                  </a:srgbClr>
                </a:gs>
                <a:gs pos="100000">
                  <a:srgbClr val="84AA33">
                    <a:shade val="48000"/>
                    <a:satMod val="180000"/>
                    <a:lumMod val="94000"/>
                  </a:srgbClr>
                </a:gs>
              </a:gsLst>
              <a:lin ang="4140000" scaled="1"/>
            </a:gradFill>
            <a:ln w="12700">
              <a:solidFill>
                <a:schemeClr val="tx1"/>
              </a:solidFill>
            </a:ln>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50800" h="50800"/>
            </a:sp3d>
          </p:spPr>
          <p:txBody>
            <a:bodyPr rtlCol="0" anchor="ctr"/>
            <a:lstStyle/>
            <a:p>
              <a:pPr algn="ctr" defTabSz="1527930">
                <a:defRPr/>
              </a:pPr>
              <a:endParaRPr kumimoji="1" lang="ja-JP" altLang="en-US" sz="3344" kern="0" dirty="0">
                <a:solidFill>
                  <a:prstClr val="white"/>
                </a:solidFill>
                <a:latin typeface="Times"/>
                <a:ea typeface="ＭＳ Ｐゴシック"/>
              </a:endParaRPr>
            </a:p>
          </p:txBody>
        </p:sp>
      </p:grpSp>
      <p:sp>
        <p:nvSpPr>
          <p:cNvPr id="10" name="テキスト ボックス 9">
            <a:extLst>
              <a:ext uri="{FF2B5EF4-FFF2-40B4-BE49-F238E27FC236}">
                <a16:creationId xmlns:a16="http://schemas.microsoft.com/office/drawing/2014/main" id="{BA86D645-FD5C-4F23-9B38-FE5C0DEE2461}"/>
              </a:ext>
            </a:extLst>
          </p:cNvPr>
          <p:cNvSpPr txBox="1"/>
          <p:nvPr/>
        </p:nvSpPr>
        <p:spPr>
          <a:xfrm>
            <a:off x="167206" y="1660569"/>
            <a:ext cx="4555934" cy="369332"/>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kumimoji="1" lang="en-US" altLang="ja-JP" dirty="0">
                <a:solidFill>
                  <a:srgbClr val="0070C0"/>
                </a:solidFill>
              </a:rPr>
              <a:t>12,1,2</a:t>
            </a:r>
            <a:r>
              <a:rPr kumimoji="1" lang="ja-JP" altLang="en-US" dirty="0">
                <a:solidFill>
                  <a:srgbClr val="0070C0"/>
                </a:solidFill>
              </a:rPr>
              <a:t>月</a:t>
            </a:r>
            <a:r>
              <a:rPr kumimoji="1" lang="en-US" altLang="ja-JP" dirty="0">
                <a:solidFill>
                  <a:srgbClr val="0070C0"/>
                </a:solidFill>
              </a:rPr>
              <a:t>AAOI</a:t>
            </a:r>
            <a:r>
              <a:rPr kumimoji="1" lang="ja-JP" altLang="en-US" dirty="0">
                <a:solidFill>
                  <a:srgbClr val="0070C0"/>
                </a:solidFill>
              </a:rPr>
              <a:t>　</a:t>
            </a:r>
            <a:r>
              <a:rPr kumimoji="1" lang="en-US" altLang="ja-JP" dirty="0">
                <a:solidFill>
                  <a:schemeClr val="tx1"/>
                </a:solidFill>
              </a:rPr>
              <a:t>vs</a:t>
            </a:r>
            <a:r>
              <a:rPr kumimoji="1" lang="ja-JP" altLang="en-US" dirty="0">
                <a:solidFill>
                  <a:srgbClr val="0070C0"/>
                </a:solidFill>
              </a:rPr>
              <a:t>　</a:t>
            </a:r>
            <a:r>
              <a:rPr kumimoji="1" lang="en-US" altLang="ja-JP" dirty="0">
                <a:solidFill>
                  <a:schemeClr val="accent1"/>
                </a:solidFill>
              </a:rPr>
              <a:t>12,1,2</a:t>
            </a:r>
            <a:r>
              <a:rPr kumimoji="1" lang="ja-JP" altLang="en-US" dirty="0">
                <a:solidFill>
                  <a:schemeClr val="accent1"/>
                </a:solidFill>
              </a:rPr>
              <a:t>月</a:t>
            </a:r>
            <a:r>
              <a:rPr kumimoji="1" lang="ja-JP" altLang="en-US" b="1" dirty="0">
                <a:solidFill>
                  <a:schemeClr val="tx1"/>
                </a:solidFill>
              </a:rPr>
              <a:t>左</a:t>
            </a:r>
            <a:r>
              <a:rPr kumimoji="1" lang="en-US" altLang="ja-JP" b="1" dirty="0">
                <a:solidFill>
                  <a:schemeClr val="tx1"/>
                </a:solidFill>
              </a:rPr>
              <a:t>Z850,</a:t>
            </a:r>
            <a:r>
              <a:rPr kumimoji="1" lang="ja-JP" altLang="en-US" b="1" dirty="0">
                <a:solidFill>
                  <a:schemeClr val="tx1"/>
                </a:solidFill>
              </a:rPr>
              <a:t>　右</a:t>
            </a:r>
            <a:r>
              <a:rPr kumimoji="1" lang="en-US" altLang="ja-JP" b="1" dirty="0">
                <a:solidFill>
                  <a:schemeClr val="tx1"/>
                </a:solidFill>
              </a:rPr>
              <a:t>SST</a:t>
            </a:r>
            <a:endParaRPr kumimoji="1" lang="ja-JP" altLang="en-US" b="1" dirty="0">
              <a:solidFill>
                <a:schemeClr val="tx1"/>
              </a:solidFill>
            </a:endParaRPr>
          </a:p>
        </p:txBody>
      </p:sp>
      <p:sp>
        <p:nvSpPr>
          <p:cNvPr id="17" name="テキスト ボックス 16">
            <a:extLst>
              <a:ext uri="{FF2B5EF4-FFF2-40B4-BE49-F238E27FC236}">
                <a16:creationId xmlns:a16="http://schemas.microsoft.com/office/drawing/2014/main" id="{63D20544-256A-473B-BA6B-0270032AC0FF}"/>
              </a:ext>
            </a:extLst>
          </p:cNvPr>
          <p:cNvSpPr txBox="1"/>
          <p:nvPr/>
        </p:nvSpPr>
        <p:spPr>
          <a:xfrm>
            <a:off x="5090208" y="5934670"/>
            <a:ext cx="4125784" cy="923330"/>
          </a:xfrm>
          <a:prstGeom prst="rect">
            <a:avLst/>
          </a:prstGeom>
          <a:noFill/>
        </p:spPr>
        <p:txBody>
          <a:bodyPr wrap="square" rtlCol="0">
            <a:spAutoFit/>
          </a:bodyPr>
          <a:lstStyle/>
          <a:p>
            <a:r>
              <a:rPr kumimoji="1" lang="en-US" altLang="ja-JP" b="1" dirty="0">
                <a:solidFill>
                  <a:srgbClr val="0070C0"/>
                </a:solidFill>
              </a:rPr>
              <a:t>12,1,2</a:t>
            </a:r>
            <a:r>
              <a:rPr kumimoji="1" lang="ja-JP" altLang="en-US" b="1" dirty="0">
                <a:solidFill>
                  <a:srgbClr val="0070C0"/>
                </a:solidFill>
              </a:rPr>
              <a:t>月</a:t>
            </a:r>
            <a:r>
              <a:rPr kumimoji="1" lang="ja-JP" altLang="en-US" b="1" dirty="0"/>
              <a:t>の中緯度</a:t>
            </a:r>
            <a:r>
              <a:rPr kumimoji="1" lang="en-US" altLang="ja-JP" b="1" dirty="0"/>
              <a:t>SST</a:t>
            </a:r>
            <a:r>
              <a:rPr kumimoji="1" lang="ja-JP" altLang="en-US" b="1" dirty="0"/>
              <a:t>が</a:t>
            </a:r>
            <a:r>
              <a:rPr lang="en-US" altLang="ja-JP" b="1" dirty="0">
                <a:solidFill>
                  <a:srgbClr val="FC8604"/>
                </a:solidFill>
              </a:rPr>
              <a:t>5,6</a:t>
            </a:r>
            <a:r>
              <a:rPr lang="ja-JP" altLang="en-US" b="1" dirty="0">
                <a:solidFill>
                  <a:srgbClr val="FC8604"/>
                </a:solidFill>
              </a:rPr>
              <a:t>月</a:t>
            </a:r>
            <a:r>
              <a:rPr lang="ja-JP" altLang="en-US" b="1" dirty="0"/>
              <a:t>まで持続</a:t>
            </a:r>
            <a:endParaRPr lang="en-US" altLang="ja-JP" b="1" dirty="0"/>
          </a:p>
          <a:p>
            <a:endParaRPr lang="en-US" altLang="ja-JP" b="1" dirty="0"/>
          </a:p>
          <a:p>
            <a:r>
              <a:rPr lang="ja-JP" altLang="en-US" b="1" dirty="0"/>
              <a:t>持続した</a:t>
            </a:r>
            <a:r>
              <a:rPr lang="en-US" altLang="ja-JP" b="1" dirty="0"/>
              <a:t>SST</a:t>
            </a:r>
            <a:r>
              <a:rPr lang="ja-JP" altLang="en-US" b="1" dirty="0"/>
              <a:t>が</a:t>
            </a:r>
            <a:r>
              <a:rPr lang="en-US" altLang="ja-JP" b="1" dirty="0"/>
              <a:t>5,6</a:t>
            </a:r>
            <a:r>
              <a:rPr lang="ja-JP" altLang="en-US" b="1" dirty="0"/>
              <a:t>月の大気場に影響？</a:t>
            </a:r>
            <a:endParaRPr lang="en-US" altLang="ja-JP" b="1" dirty="0"/>
          </a:p>
        </p:txBody>
      </p:sp>
      <p:sp>
        <p:nvSpPr>
          <p:cNvPr id="14" name="テキスト ボックス 13">
            <a:extLst>
              <a:ext uri="{FF2B5EF4-FFF2-40B4-BE49-F238E27FC236}">
                <a16:creationId xmlns:a16="http://schemas.microsoft.com/office/drawing/2014/main" id="{8664A9DC-9A42-44D3-9E6F-81E0A31F722E}"/>
              </a:ext>
            </a:extLst>
          </p:cNvPr>
          <p:cNvSpPr txBox="1"/>
          <p:nvPr/>
        </p:nvSpPr>
        <p:spPr>
          <a:xfrm>
            <a:off x="5663458" y="1691083"/>
            <a:ext cx="3106188" cy="369332"/>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en-US" altLang="ja-JP" dirty="0">
                <a:solidFill>
                  <a:schemeClr val="accent1"/>
                </a:solidFill>
              </a:rPr>
              <a:t>12,1,2</a:t>
            </a:r>
            <a:r>
              <a:rPr lang="ja-JP" altLang="en-US" dirty="0">
                <a:solidFill>
                  <a:schemeClr val="accent1"/>
                </a:solidFill>
              </a:rPr>
              <a:t>月</a:t>
            </a:r>
            <a:r>
              <a:rPr lang="en-US" altLang="ja-JP" dirty="0">
                <a:solidFill>
                  <a:schemeClr val="accent1"/>
                </a:solidFill>
              </a:rPr>
              <a:t>AAOI</a:t>
            </a:r>
            <a:r>
              <a:rPr lang="ja-JP" altLang="en-US" dirty="0">
                <a:solidFill>
                  <a:srgbClr val="FC8604"/>
                </a:solidFill>
              </a:rPr>
              <a:t>　</a:t>
            </a:r>
            <a:r>
              <a:rPr lang="en-US" altLang="ja-JP" dirty="0"/>
              <a:t>vs</a:t>
            </a:r>
            <a:r>
              <a:rPr lang="ja-JP" altLang="en-US" dirty="0"/>
              <a:t>　</a:t>
            </a:r>
            <a:r>
              <a:rPr lang="en-US" altLang="ja-JP" b="1" dirty="0">
                <a:solidFill>
                  <a:srgbClr val="FC8604"/>
                </a:solidFill>
              </a:rPr>
              <a:t>5.6</a:t>
            </a:r>
            <a:r>
              <a:rPr lang="ja-JP" altLang="en-US" b="1" dirty="0">
                <a:solidFill>
                  <a:srgbClr val="FC8604"/>
                </a:solidFill>
              </a:rPr>
              <a:t>月</a:t>
            </a:r>
            <a:r>
              <a:rPr lang="en-US" altLang="ja-JP" b="1" dirty="0">
                <a:solidFill>
                  <a:srgbClr val="FC8604"/>
                </a:solidFill>
              </a:rPr>
              <a:t>SST</a:t>
            </a:r>
            <a:endParaRPr kumimoji="1" lang="ja-JP" altLang="en-US" b="1" dirty="0"/>
          </a:p>
        </p:txBody>
      </p:sp>
      <p:sp>
        <p:nvSpPr>
          <p:cNvPr id="37" name="テキスト ボックス 36">
            <a:extLst>
              <a:ext uri="{FF2B5EF4-FFF2-40B4-BE49-F238E27FC236}">
                <a16:creationId xmlns:a16="http://schemas.microsoft.com/office/drawing/2014/main" id="{40EEDA9B-BB3B-4E8B-82FB-AA25DF045743}"/>
              </a:ext>
            </a:extLst>
          </p:cNvPr>
          <p:cNvSpPr txBox="1"/>
          <p:nvPr/>
        </p:nvSpPr>
        <p:spPr>
          <a:xfrm>
            <a:off x="5307454" y="4992804"/>
            <a:ext cx="3443002" cy="923330"/>
          </a:xfrm>
          <a:prstGeom prst="rect">
            <a:avLst/>
          </a:prstGeom>
          <a:noFill/>
        </p:spPr>
        <p:txBody>
          <a:bodyPr wrap="square" rtlCol="0">
            <a:spAutoFit/>
          </a:bodyPr>
          <a:lstStyle/>
          <a:p>
            <a:r>
              <a:rPr kumimoji="1" lang="ja-JP" altLang="en-US" dirty="0"/>
              <a:t>南極振動の大気場に合わせて</a:t>
            </a:r>
            <a:endParaRPr kumimoji="1" lang="en-US" altLang="ja-JP" dirty="0"/>
          </a:p>
          <a:p>
            <a:r>
              <a:rPr kumimoji="1" lang="ja-JP" altLang="en-US" dirty="0"/>
              <a:t>高緯度で</a:t>
            </a:r>
            <a:r>
              <a:rPr kumimoji="1" lang="ja-JP" altLang="en-US" dirty="0">
                <a:solidFill>
                  <a:srgbClr val="00B0F0"/>
                </a:solidFill>
              </a:rPr>
              <a:t>低水温</a:t>
            </a:r>
            <a:r>
              <a:rPr kumimoji="1" lang="ja-JP" altLang="en-US" dirty="0"/>
              <a:t>、</a:t>
            </a:r>
            <a:endParaRPr kumimoji="1" lang="en-US" altLang="ja-JP" dirty="0"/>
          </a:p>
          <a:p>
            <a:r>
              <a:rPr kumimoji="1" lang="ja-JP" altLang="en-US" dirty="0"/>
              <a:t>中緯度で</a:t>
            </a:r>
            <a:r>
              <a:rPr kumimoji="1" lang="ja-JP" altLang="en-US" dirty="0">
                <a:solidFill>
                  <a:srgbClr val="FF0000"/>
                </a:solidFill>
              </a:rPr>
              <a:t>高水温</a:t>
            </a:r>
          </a:p>
        </p:txBody>
      </p:sp>
      <p:sp>
        <p:nvSpPr>
          <p:cNvPr id="29" name="テキスト ボックス 28">
            <a:extLst>
              <a:ext uri="{FF2B5EF4-FFF2-40B4-BE49-F238E27FC236}">
                <a16:creationId xmlns:a16="http://schemas.microsoft.com/office/drawing/2014/main" id="{DFB2369C-210E-4808-A2AC-D74782CBD31F}"/>
              </a:ext>
            </a:extLst>
          </p:cNvPr>
          <p:cNvSpPr txBox="1"/>
          <p:nvPr/>
        </p:nvSpPr>
        <p:spPr>
          <a:xfrm>
            <a:off x="548066" y="3892216"/>
            <a:ext cx="4337691" cy="646331"/>
          </a:xfrm>
          <a:prstGeom prst="rect">
            <a:avLst/>
          </a:prstGeom>
          <a:noFill/>
        </p:spPr>
        <p:txBody>
          <a:bodyPr wrap="square" rtlCol="0">
            <a:spAutoFit/>
          </a:bodyPr>
          <a:lstStyle/>
          <a:p>
            <a:r>
              <a:rPr kumimoji="1" lang="en-US" altLang="ja-JP" dirty="0">
                <a:solidFill>
                  <a:schemeClr val="accent1"/>
                </a:solidFill>
              </a:rPr>
              <a:t>12,1,2</a:t>
            </a:r>
            <a:r>
              <a:rPr kumimoji="1" lang="ja-JP" altLang="en-US" dirty="0">
                <a:solidFill>
                  <a:schemeClr val="accent1"/>
                </a:solidFill>
              </a:rPr>
              <a:t>月</a:t>
            </a:r>
            <a:r>
              <a:rPr kumimoji="1" lang="en-US" altLang="ja-JP" dirty="0">
                <a:solidFill>
                  <a:schemeClr val="accent1"/>
                </a:solidFill>
              </a:rPr>
              <a:t>AAO</a:t>
            </a:r>
            <a:r>
              <a:rPr kumimoji="1" lang="ja-JP" altLang="en-US" dirty="0"/>
              <a:t>と</a:t>
            </a:r>
            <a:r>
              <a:rPr kumimoji="1" lang="en-US" altLang="ja-JP" dirty="0"/>
              <a:t>50~110E</a:t>
            </a:r>
            <a:r>
              <a:rPr kumimoji="1" lang="ja-JP" altLang="en-US" dirty="0"/>
              <a:t>度で東西平均した</a:t>
            </a:r>
            <a:endParaRPr kumimoji="1" lang="en-US" altLang="ja-JP" dirty="0"/>
          </a:p>
          <a:p>
            <a:r>
              <a:rPr kumimoji="1" lang="en-US" altLang="ja-JP" dirty="0"/>
              <a:t>SST</a:t>
            </a:r>
            <a:r>
              <a:rPr kumimoji="1" lang="ja-JP" altLang="en-US" dirty="0"/>
              <a:t>とのラグ回帰係数の時系列</a:t>
            </a:r>
          </a:p>
        </p:txBody>
      </p:sp>
      <p:sp>
        <p:nvSpPr>
          <p:cNvPr id="31" name="テキスト ボックス 30">
            <a:extLst>
              <a:ext uri="{FF2B5EF4-FFF2-40B4-BE49-F238E27FC236}">
                <a16:creationId xmlns:a16="http://schemas.microsoft.com/office/drawing/2014/main" id="{15A4AE5B-2797-441F-8A8E-AB0680415D27}"/>
              </a:ext>
            </a:extLst>
          </p:cNvPr>
          <p:cNvSpPr txBox="1"/>
          <p:nvPr/>
        </p:nvSpPr>
        <p:spPr>
          <a:xfrm>
            <a:off x="5022008" y="1930958"/>
            <a:ext cx="4220233" cy="276999"/>
          </a:xfrm>
          <a:prstGeom prst="rect">
            <a:avLst/>
          </a:prstGeom>
          <a:noFill/>
        </p:spPr>
        <p:txBody>
          <a:bodyPr wrap="square" rtlCol="0">
            <a:spAutoFit/>
          </a:bodyPr>
          <a:lstStyle/>
          <a:p>
            <a:r>
              <a:rPr lang="ja-JP" altLang="en-US" sz="1200" dirty="0"/>
              <a:t>コンター・色：</a:t>
            </a:r>
            <a:r>
              <a:rPr lang="en-US" altLang="ja-JP" sz="1200" dirty="0"/>
              <a:t>SST(</a:t>
            </a:r>
            <a:r>
              <a:rPr lang="ja-JP" altLang="en-US" sz="1200" dirty="0"/>
              <a:t>℃</a:t>
            </a:r>
            <a:r>
              <a:rPr lang="en-US" altLang="ja-JP" sz="1200" dirty="0"/>
              <a:t>)</a:t>
            </a:r>
            <a:r>
              <a:rPr lang="ja-JP" altLang="en-US" sz="1200" dirty="0"/>
              <a:t>”、ドット：信頼区間</a:t>
            </a:r>
            <a:r>
              <a:rPr lang="en-US" altLang="ja-JP" sz="1200" dirty="0"/>
              <a:t>90%</a:t>
            </a:r>
            <a:r>
              <a:rPr lang="ja-JP" altLang="en-US" sz="1200" dirty="0"/>
              <a:t>以上の領域　　</a:t>
            </a:r>
            <a:endParaRPr kumimoji="1" lang="ja-JP" altLang="en-US" sz="1200" dirty="0"/>
          </a:p>
        </p:txBody>
      </p:sp>
      <p:sp>
        <p:nvSpPr>
          <p:cNvPr id="33" name="フレーム 32">
            <a:extLst>
              <a:ext uri="{FF2B5EF4-FFF2-40B4-BE49-F238E27FC236}">
                <a16:creationId xmlns:a16="http://schemas.microsoft.com/office/drawing/2014/main" id="{7D9E372B-EBBD-4EA9-8115-1294E5BDD074}"/>
              </a:ext>
            </a:extLst>
          </p:cNvPr>
          <p:cNvSpPr/>
          <p:nvPr/>
        </p:nvSpPr>
        <p:spPr>
          <a:xfrm>
            <a:off x="-4498" y="-11270"/>
            <a:ext cx="2946340" cy="1157937"/>
          </a:xfrm>
          <a:prstGeom prst="frame">
            <a:avLst>
              <a:gd name="adj1" fmla="val 7606"/>
            </a:avLst>
          </a:prstGeom>
          <a:solidFill>
            <a:srgbClr val="05F91C">
              <a:alpha val="50000"/>
            </a:srgb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21" name="テキスト ボックス 20">
            <a:extLst>
              <a:ext uri="{FF2B5EF4-FFF2-40B4-BE49-F238E27FC236}">
                <a16:creationId xmlns:a16="http://schemas.microsoft.com/office/drawing/2014/main" id="{2A06A3FF-EA8E-4B4B-BB61-C28B59D87B2E}"/>
              </a:ext>
            </a:extLst>
          </p:cNvPr>
          <p:cNvSpPr txBox="1"/>
          <p:nvPr/>
        </p:nvSpPr>
        <p:spPr>
          <a:xfrm>
            <a:off x="125809" y="6675170"/>
            <a:ext cx="3948729" cy="261610"/>
          </a:xfrm>
          <a:prstGeom prst="rect">
            <a:avLst/>
          </a:prstGeom>
          <a:noFill/>
        </p:spPr>
        <p:txBody>
          <a:bodyPr wrap="square" rtlCol="0">
            <a:spAutoFit/>
          </a:bodyPr>
          <a:lstStyle/>
          <a:p>
            <a:r>
              <a:rPr lang="ja-JP" altLang="en-US" sz="1100" dirty="0"/>
              <a:t>コンター、陰影：</a:t>
            </a:r>
            <a:r>
              <a:rPr lang="en-US" altLang="ja-JP" sz="1100" dirty="0"/>
              <a:t>SST(</a:t>
            </a:r>
            <a:r>
              <a:rPr lang="ja-JP" altLang="en-US" sz="1100" dirty="0"/>
              <a:t>℃</a:t>
            </a:r>
            <a:r>
              <a:rPr lang="en-US" altLang="ja-JP" sz="1100" dirty="0"/>
              <a:t>)</a:t>
            </a:r>
            <a:r>
              <a:rPr lang="ja-JP" altLang="en-US" sz="1100" dirty="0" err="1"/>
              <a:t>，</a:t>
            </a:r>
            <a:r>
              <a:rPr lang="ja-JP" altLang="en-US" sz="1100" dirty="0"/>
              <a:t>斜線：信頼区間</a:t>
            </a:r>
            <a:r>
              <a:rPr lang="en-US" altLang="ja-JP" sz="1100" dirty="0"/>
              <a:t>90</a:t>
            </a:r>
            <a:r>
              <a:rPr lang="ja-JP" altLang="en-US" sz="1100" dirty="0"/>
              <a:t>％以上の領域　　</a:t>
            </a:r>
            <a:endParaRPr kumimoji="1" lang="ja-JP" altLang="en-US" sz="1100" dirty="0"/>
          </a:p>
        </p:txBody>
      </p:sp>
      <p:sp>
        <p:nvSpPr>
          <p:cNvPr id="3" name="テキスト ボックス 2">
            <a:extLst>
              <a:ext uri="{FF2B5EF4-FFF2-40B4-BE49-F238E27FC236}">
                <a16:creationId xmlns:a16="http://schemas.microsoft.com/office/drawing/2014/main" id="{6F572E93-CEDB-454F-95C6-3816500D345D}"/>
              </a:ext>
            </a:extLst>
          </p:cNvPr>
          <p:cNvSpPr txBox="1"/>
          <p:nvPr/>
        </p:nvSpPr>
        <p:spPr>
          <a:xfrm>
            <a:off x="182111" y="1271765"/>
            <a:ext cx="5820079"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kumimoji="1" lang="en-US" altLang="ja-JP" b="1" dirty="0"/>
              <a:t>AAO</a:t>
            </a:r>
            <a:r>
              <a:rPr kumimoji="1" lang="ja-JP" altLang="en-US" b="1" dirty="0"/>
              <a:t>による約半年ラグでの影響の原因として</a:t>
            </a:r>
            <a:r>
              <a:rPr kumimoji="1" lang="en-US" altLang="ja-JP" b="1" dirty="0"/>
              <a:t>SST</a:t>
            </a:r>
            <a:r>
              <a:rPr kumimoji="1" lang="ja-JP" altLang="en-US" b="1" dirty="0"/>
              <a:t>に着目</a:t>
            </a:r>
          </a:p>
        </p:txBody>
      </p:sp>
      <p:pic>
        <p:nvPicPr>
          <p:cNvPr id="8" name="図 7">
            <a:extLst>
              <a:ext uri="{FF2B5EF4-FFF2-40B4-BE49-F238E27FC236}">
                <a16:creationId xmlns:a16="http://schemas.microsoft.com/office/drawing/2014/main" id="{7064C869-37DB-422D-913B-445DD3FA9944}"/>
              </a:ext>
            </a:extLst>
          </p:cNvPr>
          <p:cNvPicPr>
            <a:picLocks noChangeAspect="1"/>
          </p:cNvPicPr>
          <p:nvPr/>
        </p:nvPicPr>
        <p:blipFill rotWithShape="1">
          <a:blip r:embed="rId3">
            <a:extLst>
              <a:ext uri="{28A0092B-C50C-407E-A947-70E740481C1C}">
                <a14:useLocalDpi xmlns:a14="http://schemas.microsoft.com/office/drawing/2010/main" val="0"/>
              </a:ext>
            </a:extLst>
          </a:blip>
          <a:srcRect l="4902" t="15691" b="15366"/>
          <a:stretch/>
        </p:blipFill>
        <p:spPr>
          <a:xfrm>
            <a:off x="5510637" y="2230425"/>
            <a:ext cx="3172326" cy="2640320"/>
          </a:xfrm>
          <a:prstGeom prst="rect">
            <a:avLst/>
          </a:prstGeom>
        </p:spPr>
      </p:pic>
      <p:pic>
        <p:nvPicPr>
          <p:cNvPr id="12" name="図 11">
            <a:extLst>
              <a:ext uri="{FF2B5EF4-FFF2-40B4-BE49-F238E27FC236}">
                <a16:creationId xmlns:a16="http://schemas.microsoft.com/office/drawing/2014/main" id="{7CEB3990-E1CF-41B3-9E52-E4ECC60CFF4F}"/>
              </a:ext>
            </a:extLst>
          </p:cNvPr>
          <p:cNvPicPr>
            <a:picLocks noChangeAspect="1"/>
          </p:cNvPicPr>
          <p:nvPr/>
        </p:nvPicPr>
        <p:blipFill rotWithShape="1">
          <a:blip r:embed="rId4">
            <a:extLst>
              <a:ext uri="{28A0092B-C50C-407E-A947-70E740481C1C}">
                <a14:useLocalDpi xmlns:a14="http://schemas.microsoft.com/office/drawing/2010/main" val="0"/>
              </a:ext>
            </a:extLst>
          </a:blip>
          <a:srcRect l="4325" t="15274" b="15366"/>
          <a:stretch/>
        </p:blipFill>
        <p:spPr>
          <a:xfrm>
            <a:off x="5510637" y="2217541"/>
            <a:ext cx="3172325" cy="2637348"/>
          </a:xfrm>
          <a:prstGeom prst="rect">
            <a:avLst/>
          </a:prstGeom>
        </p:spPr>
      </p:pic>
      <p:sp>
        <p:nvSpPr>
          <p:cNvPr id="24" name="円: 塗りつぶしなし 23">
            <a:extLst>
              <a:ext uri="{FF2B5EF4-FFF2-40B4-BE49-F238E27FC236}">
                <a16:creationId xmlns:a16="http://schemas.microsoft.com/office/drawing/2014/main" id="{E53085CB-EDF8-4404-A5A8-2D90A0BC6BE9}"/>
              </a:ext>
            </a:extLst>
          </p:cNvPr>
          <p:cNvSpPr/>
          <p:nvPr/>
        </p:nvSpPr>
        <p:spPr>
          <a:xfrm>
            <a:off x="5996689" y="2536175"/>
            <a:ext cx="2064533" cy="2017404"/>
          </a:xfrm>
          <a:prstGeom prst="donut">
            <a:avLst>
              <a:gd name="adj" fmla="val 10633"/>
            </a:avLst>
          </a:prstGeom>
          <a:solidFill>
            <a:srgbClr val="FF9999">
              <a:alpha val="10000"/>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tx1"/>
              </a:solidFill>
            </a:endParaRPr>
          </a:p>
        </p:txBody>
      </p:sp>
      <p:pic>
        <p:nvPicPr>
          <p:cNvPr id="19" name="図 18">
            <a:extLst>
              <a:ext uri="{FF2B5EF4-FFF2-40B4-BE49-F238E27FC236}">
                <a16:creationId xmlns:a16="http://schemas.microsoft.com/office/drawing/2014/main" id="{6D87A9D7-38A8-4B4A-AFC1-68995AFC2F8E}"/>
              </a:ext>
            </a:extLst>
          </p:cNvPr>
          <p:cNvPicPr>
            <a:picLocks noChangeAspect="1"/>
          </p:cNvPicPr>
          <p:nvPr/>
        </p:nvPicPr>
        <p:blipFill rotWithShape="1">
          <a:blip r:embed="rId5">
            <a:extLst>
              <a:ext uri="{28A0092B-C50C-407E-A947-70E740481C1C}">
                <a14:useLocalDpi xmlns:a14="http://schemas.microsoft.com/office/drawing/2010/main" val="0"/>
              </a:ext>
            </a:extLst>
          </a:blip>
          <a:srcRect t="15274" r="3290" b="15366"/>
          <a:stretch/>
        </p:blipFill>
        <p:spPr>
          <a:xfrm>
            <a:off x="2004361" y="2005519"/>
            <a:ext cx="1942126" cy="1803078"/>
          </a:xfrm>
          <a:prstGeom prst="rect">
            <a:avLst/>
          </a:prstGeom>
        </p:spPr>
      </p:pic>
      <p:pic>
        <p:nvPicPr>
          <p:cNvPr id="81" name="図 80">
            <a:extLst>
              <a:ext uri="{FF2B5EF4-FFF2-40B4-BE49-F238E27FC236}">
                <a16:creationId xmlns:a16="http://schemas.microsoft.com/office/drawing/2014/main" id="{7F0560EE-6E08-4704-A6BF-8553A4C911AA}"/>
              </a:ext>
            </a:extLst>
          </p:cNvPr>
          <p:cNvPicPr>
            <a:picLocks noChangeAspect="1"/>
          </p:cNvPicPr>
          <p:nvPr/>
        </p:nvPicPr>
        <p:blipFill rotWithShape="1">
          <a:blip r:embed="rId6">
            <a:extLst>
              <a:ext uri="{28A0092B-C50C-407E-A947-70E740481C1C}">
                <a14:useLocalDpi xmlns:a14="http://schemas.microsoft.com/office/drawing/2010/main" val="0"/>
              </a:ext>
            </a:extLst>
          </a:blip>
          <a:srcRect l="12513" t="5051" r="3150" b="11806"/>
          <a:stretch/>
        </p:blipFill>
        <p:spPr>
          <a:xfrm>
            <a:off x="1088702" y="4506648"/>
            <a:ext cx="3335847" cy="1872616"/>
          </a:xfrm>
          <a:prstGeom prst="rect">
            <a:avLst/>
          </a:prstGeom>
        </p:spPr>
      </p:pic>
      <p:pic>
        <p:nvPicPr>
          <p:cNvPr id="45" name="図 44">
            <a:extLst>
              <a:ext uri="{FF2B5EF4-FFF2-40B4-BE49-F238E27FC236}">
                <a16:creationId xmlns:a16="http://schemas.microsoft.com/office/drawing/2014/main" id="{0468954B-1B28-4371-A9E4-A861B70A3DA9}"/>
              </a:ext>
            </a:extLst>
          </p:cNvPr>
          <p:cNvPicPr>
            <a:picLocks noChangeAspect="1"/>
          </p:cNvPicPr>
          <p:nvPr/>
        </p:nvPicPr>
        <p:blipFill rotWithShape="1">
          <a:blip r:embed="rId7"/>
          <a:srcRect t="89801"/>
          <a:stretch/>
        </p:blipFill>
        <p:spPr>
          <a:xfrm>
            <a:off x="723654" y="6474572"/>
            <a:ext cx="3825977" cy="242170"/>
          </a:xfrm>
          <a:prstGeom prst="rect">
            <a:avLst/>
          </a:prstGeom>
        </p:spPr>
      </p:pic>
      <p:sp>
        <p:nvSpPr>
          <p:cNvPr id="46" name="正方形/長方形 45">
            <a:extLst>
              <a:ext uri="{FF2B5EF4-FFF2-40B4-BE49-F238E27FC236}">
                <a16:creationId xmlns:a16="http://schemas.microsoft.com/office/drawing/2014/main" id="{7B9CB113-8772-48F7-BC5D-6E7333668CEC}"/>
              </a:ext>
            </a:extLst>
          </p:cNvPr>
          <p:cNvSpPr/>
          <p:nvPr/>
        </p:nvSpPr>
        <p:spPr>
          <a:xfrm>
            <a:off x="1148381" y="5550345"/>
            <a:ext cx="3209050" cy="459662"/>
          </a:xfrm>
          <a:prstGeom prst="rect">
            <a:avLst/>
          </a:prstGeom>
          <a:solidFill>
            <a:srgbClr val="FFFF00">
              <a:alpha val="10000"/>
            </a:srgbClr>
          </a:solid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7" name="矢印: 下 46">
            <a:extLst>
              <a:ext uri="{FF2B5EF4-FFF2-40B4-BE49-F238E27FC236}">
                <a16:creationId xmlns:a16="http://schemas.microsoft.com/office/drawing/2014/main" id="{0AAAC787-03D6-4531-A9E8-613D5AC08E68}"/>
              </a:ext>
            </a:extLst>
          </p:cNvPr>
          <p:cNvSpPr/>
          <p:nvPr/>
        </p:nvSpPr>
        <p:spPr>
          <a:xfrm>
            <a:off x="457700" y="4524656"/>
            <a:ext cx="180728" cy="1728979"/>
          </a:xfrm>
          <a:prstGeom prst="down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23" name="図 22">
            <a:extLst>
              <a:ext uri="{FF2B5EF4-FFF2-40B4-BE49-F238E27FC236}">
                <a16:creationId xmlns:a16="http://schemas.microsoft.com/office/drawing/2014/main" id="{6B2E7617-0795-4A02-8C02-84805BAC1610}"/>
              </a:ext>
            </a:extLst>
          </p:cNvPr>
          <p:cNvPicPr>
            <a:picLocks noChangeAspect="1"/>
          </p:cNvPicPr>
          <p:nvPr/>
        </p:nvPicPr>
        <p:blipFill>
          <a:blip r:embed="rId8"/>
          <a:stretch>
            <a:fillRect/>
          </a:stretch>
        </p:blipFill>
        <p:spPr>
          <a:xfrm>
            <a:off x="2985023" y="4524654"/>
            <a:ext cx="850806" cy="1616611"/>
          </a:xfrm>
          <a:prstGeom prst="rect">
            <a:avLst/>
          </a:prstGeom>
        </p:spPr>
      </p:pic>
      <p:pic>
        <p:nvPicPr>
          <p:cNvPr id="44" name="図 43">
            <a:extLst>
              <a:ext uri="{FF2B5EF4-FFF2-40B4-BE49-F238E27FC236}">
                <a16:creationId xmlns:a16="http://schemas.microsoft.com/office/drawing/2014/main" id="{93AED39E-0BDC-4662-94C3-8E51D1DD4B68}"/>
              </a:ext>
            </a:extLst>
          </p:cNvPr>
          <p:cNvPicPr>
            <a:picLocks noChangeAspect="1"/>
          </p:cNvPicPr>
          <p:nvPr/>
        </p:nvPicPr>
        <p:blipFill rotWithShape="1">
          <a:blip r:embed="rId9"/>
          <a:srcRect t="3105" r="85163"/>
          <a:stretch/>
        </p:blipFill>
        <p:spPr>
          <a:xfrm>
            <a:off x="636325" y="4432799"/>
            <a:ext cx="458156" cy="2092928"/>
          </a:xfrm>
          <a:prstGeom prst="rect">
            <a:avLst/>
          </a:prstGeom>
        </p:spPr>
      </p:pic>
      <p:pic>
        <p:nvPicPr>
          <p:cNvPr id="82" name="図 81">
            <a:extLst>
              <a:ext uri="{FF2B5EF4-FFF2-40B4-BE49-F238E27FC236}">
                <a16:creationId xmlns:a16="http://schemas.microsoft.com/office/drawing/2014/main" id="{AD0311E9-FE08-4290-A0ED-AC293375DE69}"/>
              </a:ext>
            </a:extLst>
          </p:cNvPr>
          <p:cNvPicPr>
            <a:picLocks noChangeAspect="1"/>
          </p:cNvPicPr>
          <p:nvPr/>
        </p:nvPicPr>
        <p:blipFill rotWithShape="1">
          <a:blip r:embed="rId10">
            <a:extLst>
              <a:ext uri="{28A0092B-C50C-407E-A947-70E740481C1C}">
                <a14:useLocalDpi xmlns:a14="http://schemas.microsoft.com/office/drawing/2010/main" val="0"/>
              </a:ext>
            </a:extLst>
          </a:blip>
          <a:srcRect l="10939" t="88205" r="2139" b="6634"/>
          <a:stretch/>
        </p:blipFill>
        <p:spPr>
          <a:xfrm>
            <a:off x="1037772" y="6368581"/>
            <a:ext cx="3429578" cy="126063"/>
          </a:xfrm>
          <a:prstGeom prst="rect">
            <a:avLst/>
          </a:prstGeom>
        </p:spPr>
      </p:pic>
      <p:sp>
        <p:nvSpPr>
          <p:cNvPr id="73" name="四角形: 角を丸くする 72">
            <a:extLst>
              <a:ext uri="{FF2B5EF4-FFF2-40B4-BE49-F238E27FC236}">
                <a16:creationId xmlns:a16="http://schemas.microsoft.com/office/drawing/2014/main" id="{0600B5B8-AF4C-40B5-997C-8D398B0BC90E}"/>
              </a:ext>
            </a:extLst>
          </p:cNvPr>
          <p:cNvSpPr/>
          <p:nvPr/>
        </p:nvSpPr>
        <p:spPr>
          <a:xfrm>
            <a:off x="8456311" y="26388"/>
            <a:ext cx="674167" cy="274556"/>
          </a:xfrm>
          <a:prstGeom prst="roundRect">
            <a:avLst/>
          </a:prstGeom>
          <a:ln w="38100"/>
        </p:spPr>
        <p:style>
          <a:lnRef idx="2">
            <a:schemeClr val="accent5"/>
          </a:lnRef>
          <a:fillRef idx="1">
            <a:schemeClr val="lt1"/>
          </a:fillRef>
          <a:effectRef idx="0">
            <a:schemeClr val="accent5"/>
          </a:effectRef>
          <a:fontRef idx="minor">
            <a:schemeClr val="dk1"/>
          </a:fontRef>
        </p:style>
        <p:txBody>
          <a:bodyPr rtlCol="0" anchor="ctr"/>
          <a:lstStyle/>
          <a:p>
            <a:pPr algn="ctr"/>
            <a:r>
              <a:rPr kumimoji="1" lang="en-US" altLang="ja-JP" b="1" dirty="0"/>
              <a:t>7/13</a:t>
            </a:r>
            <a:endParaRPr kumimoji="1" lang="ja-JP" altLang="en-US" b="1" dirty="0"/>
          </a:p>
        </p:txBody>
      </p:sp>
      <p:sp>
        <p:nvSpPr>
          <p:cNvPr id="4" name="フローチャート: 手作業 3">
            <a:extLst>
              <a:ext uri="{FF2B5EF4-FFF2-40B4-BE49-F238E27FC236}">
                <a16:creationId xmlns:a16="http://schemas.microsoft.com/office/drawing/2014/main" id="{FD737A90-983A-496C-8CD7-674AFC2280C5}"/>
              </a:ext>
            </a:extLst>
          </p:cNvPr>
          <p:cNvSpPr/>
          <p:nvPr/>
        </p:nvSpPr>
        <p:spPr>
          <a:xfrm rot="15500076">
            <a:off x="5443172" y="3183308"/>
            <a:ext cx="1409590" cy="1010516"/>
          </a:xfrm>
          <a:prstGeom prst="flowChartManualOperation">
            <a:avLst/>
          </a:prstGeom>
          <a:solidFill>
            <a:srgbClr val="FFFF00">
              <a:alpha val="5000"/>
            </a:srgbClr>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4" name="矢印: ストライプ 73">
            <a:extLst>
              <a:ext uri="{FF2B5EF4-FFF2-40B4-BE49-F238E27FC236}">
                <a16:creationId xmlns:a16="http://schemas.microsoft.com/office/drawing/2014/main" id="{89B33E09-39DF-41D0-910B-056523AE6B13}"/>
              </a:ext>
            </a:extLst>
          </p:cNvPr>
          <p:cNvSpPr/>
          <p:nvPr/>
        </p:nvSpPr>
        <p:spPr>
          <a:xfrm rot="8635857">
            <a:off x="3858226" y="4368910"/>
            <a:ext cx="2163005" cy="404426"/>
          </a:xfrm>
          <a:prstGeom prst="stripedRightArrow">
            <a:avLst>
              <a:gd name="adj1" fmla="val 41389"/>
              <a:gd name="adj2" fmla="val 157834"/>
            </a:avLst>
          </a:prstGeom>
        </p:spPr>
        <p:style>
          <a:lnRef idx="3">
            <a:schemeClr val="lt1"/>
          </a:lnRef>
          <a:fillRef idx="1">
            <a:schemeClr val="accent4"/>
          </a:fillRef>
          <a:effectRef idx="1">
            <a:schemeClr val="accent4"/>
          </a:effectRef>
          <a:fontRef idx="minor">
            <a:schemeClr val="lt1"/>
          </a:fontRef>
        </p:style>
        <p:txBody>
          <a:bodyPr rtlCol="0" anchor="ctr"/>
          <a:lstStyle/>
          <a:p>
            <a:pPr algn="ctr"/>
            <a:endParaRPr kumimoji="1" lang="ja-JP" altLang="en-US" sz="1200" b="1" dirty="0">
              <a:latin typeface="Segoe UI" panose="020B0502040204020203" pitchFamily="34" charset="0"/>
              <a:cs typeface="Segoe UI" panose="020B0502040204020203" pitchFamily="34" charset="0"/>
            </a:endParaRPr>
          </a:p>
        </p:txBody>
      </p:sp>
      <p:pic>
        <p:nvPicPr>
          <p:cNvPr id="75" name="図 74">
            <a:extLst>
              <a:ext uri="{FF2B5EF4-FFF2-40B4-BE49-F238E27FC236}">
                <a16:creationId xmlns:a16="http://schemas.microsoft.com/office/drawing/2014/main" id="{6D8A0A3E-B7F1-4B26-AA81-32B466006D9A}"/>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t="15131" b="14314"/>
          <a:stretch/>
        </p:blipFill>
        <p:spPr>
          <a:xfrm>
            <a:off x="125810" y="1998175"/>
            <a:ext cx="1982383" cy="1810582"/>
          </a:xfrm>
          <a:prstGeom prst="rect">
            <a:avLst/>
          </a:prstGeom>
        </p:spPr>
      </p:pic>
      <p:sp>
        <p:nvSpPr>
          <p:cNvPr id="76" name="正方形/長方形 75">
            <a:extLst>
              <a:ext uri="{FF2B5EF4-FFF2-40B4-BE49-F238E27FC236}">
                <a16:creationId xmlns:a16="http://schemas.microsoft.com/office/drawing/2014/main" id="{0183B4ED-E716-436E-BF4D-E2047F367ADA}"/>
              </a:ext>
            </a:extLst>
          </p:cNvPr>
          <p:cNvSpPr/>
          <p:nvPr/>
        </p:nvSpPr>
        <p:spPr>
          <a:xfrm>
            <a:off x="86238" y="1684026"/>
            <a:ext cx="4501428" cy="2220834"/>
          </a:xfrm>
          <a:prstGeom prst="rect">
            <a:avLst/>
          </a:prstGeom>
          <a:noFill/>
          <a:ln w="28575"/>
        </p:spPr>
        <p:style>
          <a:lnRef idx="2">
            <a:schemeClr val="accent5"/>
          </a:lnRef>
          <a:fillRef idx="1">
            <a:schemeClr val="lt1"/>
          </a:fillRef>
          <a:effectRef idx="0">
            <a:schemeClr val="accent5"/>
          </a:effectRef>
          <a:fontRef idx="minor">
            <a:schemeClr val="dk1"/>
          </a:fontRef>
        </p:style>
        <p:txBody>
          <a:bodyPr rtlCol="0" anchor="ctr"/>
          <a:lstStyle/>
          <a:p>
            <a:pPr algn="ctr"/>
            <a:endParaRPr kumimoji="1" lang="ja-JP" altLang="en-US"/>
          </a:p>
        </p:txBody>
      </p:sp>
      <p:sp>
        <p:nvSpPr>
          <p:cNvPr id="77" name="正方形/長方形 76">
            <a:extLst>
              <a:ext uri="{FF2B5EF4-FFF2-40B4-BE49-F238E27FC236}">
                <a16:creationId xmlns:a16="http://schemas.microsoft.com/office/drawing/2014/main" id="{08DE9E8A-9DFA-4E0A-8D03-8625258C23C5}"/>
              </a:ext>
            </a:extLst>
          </p:cNvPr>
          <p:cNvSpPr/>
          <p:nvPr/>
        </p:nvSpPr>
        <p:spPr>
          <a:xfrm>
            <a:off x="5090208" y="1679939"/>
            <a:ext cx="4040270" cy="3269912"/>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3" name="矢印: ストライプ 42">
            <a:extLst>
              <a:ext uri="{FF2B5EF4-FFF2-40B4-BE49-F238E27FC236}">
                <a16:creationId xmlns:a16="http://schemas.microsoft.com/office/drawing/2014/main" id="{564F47C5-985A-42A7-A42F-4D620CAC2437}"/>
              </a:ext>
            </a:extLst>
          </p:cNvPr>
          <p:cNvSpPr/>
          <p:nvPr/>
        </p:nvSpPr>
        <p:spPr>
          <a:xfrm>
            <a:off x="4007437" y="2395593"/>
            <a:ext cx="1509568" cy="1077438"/>
          </a:xfrm>
          <a:prstGeom prst="stripedRightArrow">
            <a:avLst>
              <a:gd name="adj1" fmla="val 44521"/>
              <a:gd name="adj2" fmla="val 59622"/>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a:latin typeface="Segoe UI" panose="020B0502040204020203" pitchFamily="34" charset="0"/>
                <a:cs typeface="Segoe UI" panose="020B0502040204020203" pitchFamily="34" charset="0"/>
              </a:rPr>
              <a:t>持続</a:t>
            </a:r>
          </a:p>
        </p:txBody>
      </p:sp>
      <p:sp>
        <p:nvSpPr>
          <p:cNvPr id="5" name="楕円 4">
            <a:extLst>
              <a:ext uri="{FF2B5EF4-FFF2-40B4-BE49-F238E27FC236}">
                <a16:creationId xmlns:a16="http://schemas.microsoft.com/office/drawing/2014/main" id="{B1A415B3-6EA5-46AF-BB14-7BF834DD5817}"/>
              </a:ext>
            </a:extLst>
          </p:cNvPr>
          <p:cNvSpPr/>
          <p:nvPr/>
        </p:nvSpPr>
        <p:spPr>
          <a:xfrm>
            <a:off x="950076" y="6092075"/>
            <a:ext cx="917045" cy="278994"/>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b="1" dirty="0"/>
              <a:t>南極</a:t>
            </a:r>
          </a:p>
        </p:txBody>
      </p:sp>
      <p:sp>
        <p:nvSpPr>
          <p:cNvPr id="78" name="楕円 77">
            <a:extLst>
              <a:ext uri="{FF2B5EF4-FFF2-40B4-BE49-F238E27FC236}">
                <a16:creationId xmlns:a16="http://schemas.microsoft.com/office/drawing/2014/main" id="{05B26CB6-E292-4F08-A16E-832E64D0F5FE}"/>
              </a:ext>
            </a:extLst>
          </p:cNvPr>
          <p:cNvSpPr/>
          <p:nvPr/>
        </p:nvSpPr>
        <p:spPr>
          <a:xfrm>
            <a:off x="4226828" y="6092075"/>
            <a:ext cx="917045" cy="273576"/>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b="1" dirty="0"/>
              <a:t>赤道</a:t>
            </a:r>
          </a:p>
        </p:txBody>
      </p:sp>
      <p:sp>
        <p:nvSpPr>
          <p:cNvPr id="79" name="正方形/長方形 78">
            <a:extLst>
              <a:ext uri="{FF2B5EF4-FFF2-40B4-BE49-F238E27FC236}">
                <a16:creationId xmlns:a16="http://schemas.microsoft.com/office/drawing/2014/main" id="{6FB05FDC-0A89-A044-96CF-B019540E0B37}"/>
              </a:ext>
            </a:extLst>
          </p:cNvPr>
          <p:cNvSpPr/>
          <p:nvPr/>
        </p:nvSpPr>
        <p:spPr>
          <a:xfrm>
            <a:off x="1140008" y="4527088"/>
            <a:ext cx="3209050" cy="459662"/>
          </a:xfrm>
          <a:prstGeom prst="rect">
            <a:avLst/>
          </a:prstGeom>
          <a:solidFill>
            <a:srgbClr val="FFFF00">
              <a:alpha val="10000"/>
            </a:srgbClr>
          </a:solid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Tree>
    <p:extLst>
      <p:ext uri="{BB962C8B-B14F-4D97-AF65-F5344CB8AC3E}">
        <p14:creationId xmlns:p14="http://schemas.microsoft.com/office/powerpoint/2010/main" val="3012992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79"/>
                                        </p:tgtEl>
                                      </p:cBhvr>
                                    </p:animEffect>
                                    <p:set>
                                      <p:cBhvr>
                                        <p:cTn id="7" dur="1" fill="hold">
                                          <p:stCondLst>
                                            <p:cond delay="499"/>
                                          </p:stCondLst>
                                        </p:cTn>
                                        <p:tgtEl>
                                          <p:spTgt spid="79"/>
                                        </p:tgtEl>
                                        <p:attrNameLst>
                                          <p:attrName>style.visibility</p:attrName>
                                        </p:attrNameLst>
                                      </p:cBhvr>
                                      <p:to>
                                        <p:strVal val="hidden"/>
                                      </p:to>
                                    </p:se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46"/>
                                        </p:tgtEl>
                                        <p:attrNameLst>
                                          <p:attrName>style.visibility</p:attrName>
                                        </p:attrNameLst>
                                      </p:cBhvr>
                                      <p:to>
                                        <p:strVal val="visible"/>
                                      </p:to>
                                    </p:set>
                                    <p:animEffect transition="in" filter="dissolve">
                                      <p:cBhvr>
                                        <p:cTn id="11"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7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 name="グループ化 44">
            <a:extLst>
              <a:ext uri="{FF2B5EF4-FFF2-40B4-BE49-F238E27FC236}">
                <a16:creationId xmlns:a16="http://schemas.microsoft.com/office/drawing/2014/main" id="{AEC06E23-FB41-4CAB-92CA-EB1072367858}"/>
              </a:ext>
            </a:extLst>
          </p:cNvPr>
          <p:cNvGrpSpPr/>
          <p:nvPr/>
        </p:nvGrpSpPr>
        <p:grpSpPr>
          <a:xfrm>
            <a:off x="-45979" y="-8109"/>
            <a:ext cx="9235958" cy="1156265"/>
            <a:chOff x="-17071" y="0"/>
            <a:chExt cx="9235958" cy="1156265"/>
          </a:xfrm>
        </p:grpSpPr>
        <p:grpSp>
          <p:nvGrpSpPr>
            <p:cNvPr id="46" name="グループ化 45">
              <a:extLst>
                <a:ext uri="{FF2B5EF4-FFF2-40B4-BE49-F238E27FC236}">
                  <a16:creationId xmlns:a16="http://schemas.microsoft.com/office/drawing/2014/main" id="{00D04472-81F9-4970-B0F9-E80E5B1F95AE}"/>
                </a:ext>
              </a:extLst>
            </p:cNvPr>
            <p:cNvGrpSpPr/>
            <p:nvPr/>
          </p:nvGrpSpPr>
          <p:grpSpPr>
            <a:xfrm>
              <a:off x="-17071" y="0"/>
              <a:ext cx="9178141" cy="1156265"/>
              <a:chOff x="-56083" y="3249521"/>
              <a:chExt cx="9178141" cy="1762380"/>
            </a:xfrm>
          </p:grpSpPr>
          <p:grpSp>
            <p:nvGrpSpPr>
              <p:cNvPr id="58" name="グループ化 57">
                <a:extLst>
                  <a:ext uri="{FF2B5EF4-FFF2-40B4-BE49-F238E27FC236}">
                    <a16:creationId xmlns:a16="http://schemas.microsoft.com/office/drawing/2014/main" id="{2D28F480-4E10-43FF-8EFA-06FF5BAC6F26}"/>
                  </a:ext>
                </a:extLst>
              </p:cNvPr>
              <p:cNvGrpSpPr/>
              <p:nvPr/>
            </p:nvGrpSpPr>
            <p:grpSpPr>
              <a:xfrm>
                <a:off x="1" y="3249521"/>
                <a:ext cx="9122057" cy="1662503"/>
                <a:chOff x="-1" y="1333343"/>
                <a:chExt cx="9122057" cy="1662503"/>
              </a:xfrm>
            </p:grpSpPr>
            <p:sp>
              <p:nvSpPr>
                <p:cNvPr id="63" name="四角形: 角を丸くする 62">
                  <a:extLst>
                    <a:ext uri="{FF2B5EF4-FFF2-40B4-BE49-F238E27FC236}">
                      <a16:creationId xmlns:a16="http://schemas.microsoft.com/office/drawing/2014/main" id="{796E8D89-7DD8-42CB-B930-288CF054F823}"/>
                    </a:ext>
                  </a:extLst>
                </p:cNvPr>
                <p:cNvSpPr/>
                <p:nvPr/>
              </p:nvSpPr>
              <p:spPr>
                <a:xfrm>
                  <a:off x="2690797" y="1481072"/>
                  <a:ext cx="6370075" cy="1514774"/>
                </a:xfrm>
                <a:prstGeom prst="roundRect">
                  <a:avLst/>
                </a:prstGeom>
                <a:solidFill>
                  <a:schemeClr val="accent4">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64" name="四角形: 角を丸くする 63">
                  <a:extLst>
                    <a:ext uri="{FF2B5EF4-FFF2-40B4-BE49-F238E27FC236}">
                      <a16:creationId xmlns:a16="http://schemas.microsoft.com/office/drawing/2014/main" id="{907ECBE9-7F50-496A-8831-D2201A790D77}"/>
                    </a:ext>
                  </a:extLst>
                </p:cNvPr>
                <p:cNvSpPr/>
                <p:nvPr/>
              </p:nvSpPr>
              <p:spPr>
                <a:xfrm>
                  <a:off x="-1" y="1452697"/>
                  <a:ext cx="2584680" cy="1514776"/>
                </a:xfrm>
                <a:prstGeom prst="roundRect">
                  <a:avLst/>
                </a:prstGeom>
                <a:solidFill>
                  <a:schemeClr val="accent5">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65" name="矢印: ストライプ 64">
                  <a:extLst>
                    <a:ext uri="{FF2B5EF4-FFF2-40B4-BE49-F238E27FC236}">
                      <a16:creationId xmlns:a16="http://schemas.microsoft.com/office/drawing/2014/main" id="{C2590540-AF20-466B-A2FD-D740EE5DFAD0}"/>
                    </a:ext>
                  </a:extLst>
                </p:cNvPr>
                <p:cNvSpPr/>
                <p:nvPr/>
              </p:nvSpPr>
              <p:spPr>
                <a:xfrm>
                  <a:off x="2113591" y="1788134"/>
                  <a:ext cx="691962" cy="942132"/>
                </a:xfrm>
                <a:prstGeom prst="stripedRightArrow">
                  <a:avLst>
                    <a:gd name="adj1" fmla="val 44521"/>
                    <a:gd name="adj2" fmla="val 44447"/>
                  </a:avLst>
                </a:prstGeom>
                <a:solidFill>
                  <a:srgbClr val="C000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b="1" dirty="0">
                    <a:latin typeface="Segoe UI" panose="020B0502040204020203" pitchFamily="34" charset="0"/>
                    <a:cs typeface="Segoe UI" panose="020B0502040204020203" pitchFamily="34" charset="0"/>
                  </a:endParaRPr>
                </a:p>
              </p:txBody>
            </p:sp>
            <p:grpSp>
              <p:nvGrpSpPr>
                <p:cNvPr id="66" name="グループ化 65">
                  <a:extLst>
                    <a:ext uri="{FF2B5EF4-FFF2-40B4-BE49-F238E27FC236}">
                      <a16:creationId xmlns:a16="http://schemas.microsoft.com/office/drawing/2014/main" id="{C9DAB023-0B24-42C3-B1CF-D83A83A55156}"/>
                    </a:ext>
                  </a:extLst>
                </p:cNvPr>
                <p:cNvGrpSpPr/>
                <p:nvPr/>
              </p:nvGrpSpPr>
              <p:grpSpPr>
                <a:xfrm>
                  <a:off x="-1" y="1333343"/>
                  <a:ext cx="9122057" cy="1538119"/>
                  <a:chOff x="11944208" y="27016972"/>
                  <a:chExt cx="10890009" cy="1582582"/>
                </a:xfrm>
              </p:grpSpPr>
              <p:grpSp>
                <p:nvGrpSpPr>
                  <p:cNvPr id="67" name="グループ化 66">
                    <a:extLst>
                      <a:ext uri="{FF2B5EF4-FFF2-40B4-BE49-F238E27FC236}">
                        <a16:creationId xmlns:a16="http://schemas.microsoft.com/office/drawing/2014/main" id="{BBF01855-75F5-4731-A852-F32514974CF1}"/>
                      </a:ext>
                    </a:extLst>
                  </p:cNvPr>
                  <p:cNvGrpSpPr/>
                  <p:nvPr/>
                </p:nvGrpSpPr>
                <p:grpSpPr>
                  <a:xfrm>
                    <a:off x="11944208" y="27017052"/>
                    <a:ext cx="10890009" cy="1582502"/>
                    <a:chOff x="11839075" y="18601505"/>
                    <a:chExt cx="9295158" cy="1582502"/>
                  </a:xfrm>
                </p:grpSpPr>
                <p:grpSp>
                  <p:nvGrpSpPr>
                    <p:cNvPr id="69" name="グループ化 68">
                      <a:extLst>
                        <a:ext uri="{FF2B5EF4-FFF2-40B4-BE49-F238E27FC236}">
                          <a16:creationId xmlns:a16="http://schemas.microsoft.com/office/drawing/2014/main" id="{43FBBC13-2B73-43CC-940F-A99AA70D8E8F}"/>
                        </a:ext>
                      </a:extLst>
                    </p:cNvPr>
                    <p:cNvGrpSpPr/>
                    <p:nvPr/>
                  </p:nvGrpSpPr>
                  <p:grpSpPr>
                    <a:xfrm>
                      <a:off x="11839075" y="18919016"/>
                      <a:ext cx="9295158" cy="1264991"/>
                      <a:chOff x="11540249" y="18308933"/>
                      <a:chExt cx="9295158" cy="1264991"/>
                    </a:xfrm>
                  </p:grpSpPr>
                  <p:sp>
                    <p:nvSpPr>
                      <p:cNvPr id="71" name="円/楕円 159">
                        <a:extLst>
                          <a:ext uri="{FF2B5EF4-FFF2-40B4-BE49-F238E27FC236}">
                            <a16:creationId xmlns:a16="http://schemas.microsoft.com/office/drawing/2014/main" id="{9892A878-131F-498C-B456-72D4DF1B0963}"/>
                          </a:ext>
                        </a:extLst>
                      </p:cNvPr>
                      <p:cNvSpPr/>
                      <p:nvPr/>
                    </p:nvSpPr>
                    <p:spPr>
                      <a:xfrm>
                        <a:off x="11540249" y="18413636"/>
                        <a:ext cx="1078583" cy="1099510"/>
                      </a:xfrm>
                      <a:prstGeom prst="ellipse">
                        <a:avLst/>
                      </a:prstGeom>
                      <a:solidFill>
                        <a:srgbClr val="0070C0">
                          <a:alpha val="20000"/>
                        </a:srgbClr>
                      </a:solidFill>
                      <a:ln w="12700">
                        <a:solidFill>
                          <a:schemeClr val="tx1"/>
                        </a:solidFill>
                      </a:ln>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50800" h="50800"/>
                      </a:sp3d>
                    </p:spPr>
                    <p:txBody>
                      <a:bodyPr rtlCol="0" anchor="ctr"/>
                      <a:lstStyle/>
                      <a:p>
                        <a:pPr algn="ctr" defTabSz="1527930">
                          <a:defRPr/>
                        </a:pPr>
                        <a:r>
                          <a:rPr kumimoji="1" lang="en-US" altLang="ja-JP" sz="3344" b="1" kern="0" dirty="0">
                            <a:solidFill>
                              <a:prstClr val="white"/>
                            </a:solidFill>
                            <a:latin typeface="Segoe UI" panose="020B0502040204020203" pitchFamily="34" charset="0"/>
                            <a:ea typeface="ＭＳ Ｐゴシック"/>
                            <a:cs typeface="Segoe UI" panose="020B0502040204020203" pitchFamily="34" charset="0"/>
                          </a:rPr>
                          <a:t> </a:t>
                        </a:r>
                        <a:endParaRPr kumimoji="1" lang="en-US" altLang="ja-JP" b="1" kern="0" dirty="0">
                          <a:solidFill>
                            <a:prstClr val="white"/>
                          </a:solidFill>
                          <a:latin typeface="Segoe UI" panose="020B0502040204020203" pitchFamily="34" charset="0"/>
                          <a:ea typeface="ＭＳ Ｐゴシック"/>
                          <a:cs typeface="Segoe UI" panose="020B0502040204020203" pitchFamily="34" charset="0"/>
                        </a:endParaRPr>
                      </a:p>
                    </p:txBody>
                  </p:sp>
                  <p:sp>
                    <p:nvSpPr>
                      <p:cNvPr id="72" name="右矢印 171">
                        <a:extLst>
                          <a:ext uri="{FF2B5EF4-FFF2-40B4-BE49-F238E27FC236}">
                            <a16:creationId xmlns:a16="http://schemas.microsoft.com/office/drawing/2014/main" id="{B243F6FC-EE50-438F-B850-28707D0733F4}"/>
                          </a:ext>
                        </a:extLst>
                      </p:cNvPr>
                      <p:cNvSpPr/>
                      <p:nvPr/>
                    </p:nvSpPr>
                    <p:spPr>
                      <a:xfrm>
                        <a:off x="12643216" y="18749583"/>
                        <a:ext cx="326296" cy="427565"/>
                      </a:xfrm>
                      <a:prstGeom prst="rightArrow">
                        <a:avLst/>
                      </a:prstGeom>
                      <a:gradFill rotWithShape="1">
                        <a:gsLst>
                          <a:gs pos="0">
                            <a:srgbClr val="84AA33"/>
                          </a:gs>
                          <a:gs pos="100000">
                            <a:srgbClr val="84AA33">
                              <a:shade val="48000"/>
                              <a:satMod val="180000"/>
                              <a:lumMod val="94000"/>
                            </a:srgbClr>
                          </a:gs>
                          <a:gs pos="100000">
                            <a:srgbClr val="84AA33">
                              <a:shade val="48000"/>
                              <a:satMod val="180000"/>
                              <a:lumMod val="94000"/>
                            </a:srgbClr>
                          </a:gs>
                        </a:gsLst>
                        <a:lin ang="4140000" scaled="1"/>
                      </a:gradFill>
                      <a:ln w="12700">
                        <a:solidFill>
                          <a:schemeClr val="tx1"/>
                        </a:solidFill>
                      </a:ln>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50800" h="50800"/>
                      </a:sp3d>
                    </p:spPr>
                    <p:txBody>
                      <a:bodyPr rtlCol="0" anchor="ctr"/>
                      <a:lstStyle/>
                      <a:p>
                        <a:pPr algn="ctr" defTabSz="1527930">
                          <a:defRPr/>
                        </a:pPr>
                        <a:endParaRPr kumimoji="1" lang="ja-JP" altLang="en-US" sz="3344" kern="0" dirty="0">
                          <a:solidFill>
                            <a:prstClr val="white"/>
                          </a:solidFill>
                          <a:latin typeface="Times"/>
                          <a:ea typeface="ＭＳ Ｐゴシック"/>
                        </a:endParaRPr>
                      </a:p>
                    </p:txBody>
                  </p:sp>
                  <p:sp>
                    <p:nvSpPr>
                      <p:cNvPr id="73" name="大波 163">
                        <a:extLst>
                          <a:ext uri="{FF2B5EF4-FFF2-40B4-BE49-F238E27FC236}">
                            <a16:creationId xmlns:a16="http://schemas.microsoft.com/office/drawing/2014/main" id="{31BC862F-685D-4E02-98C1-B192BB1F644E}"/>
                          </a:ext>
                        </a:extLst>
                      </p:cNvPr>
                      <p:cNvSpPr/>
                      <p:nvPr/>
                    </p:nvSpPr>
                    <p:spPr>
                      <a:xfrm>
                        <a:off x="12969512" y="18413636"/>
                        <a:ext cx="683407" cy="1160288"/>
                      </a:xfrm>
                      <a:prstGeom prst="wave">
                        <a:avLst>
                          <a:gd name="adj1" fmla="val 8632"/>
                          <a:gd name="adj2" fmla="val -25"/>
                        </a:avLst>
                      </a:prstGeom>
                      <a:solidFill>
                        <a:srgbClr val="FF0000">
                          <a:alpha val="20000"/>
                        </a:srgbClr>
                      </a:solidFill>
                      <a:ln w="12700">
                        <a:solidFill>
                          <a:schemeClr val="tx1"/>
                        </a:solidFill>
                      </a:ln>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50800" h="50800"/>
                      </a:sp3d>
                    </p:spPr>
                    <p:txBody>
                      <a:bodyPr rtlCol="0" anchor="ctr"/>
                      <a:lstStyle/>
                      <a:p>
                        <a:pPr algn="ctr" defTabSz="1527930">
                          <a:defRPr/>
                        </a:pPr>
                        <a:endParaRPr kumimoji="1" lang="en-US" altLang="ja-JP" sz="3009" b="1" kern="0" dirty="0">
                          <a:solidFill>
                            <a:prstClr val="white"/>
                          </a:solidFill>
                          <a:latin typeface="Segoe UI" panose="020B0502040204020203" pitchFamily="34" charset="0"/>
                          <a:ea typeface="ＭＳ Ｐゴシック"/>
                          <a:cs typeface="Segoe UI" panose="020B0502040204020203" pitchFamily="34" charset="0"/>
                        </a:endParaRPr>
                      </a:p>
                    </p:txBody>
                  </p:sp>
                  <p:sp>
                    <p:nvSpPr>
                      <p:cNvPr id="74" name="角丸四角形 165">
                        <a:extLst>
                          <a:ext uri="{FF2B5EF4-FFF2-40B4-BE49-F238E27FC236}">
                            <a16:creationId xmlns:a16="http://schemas.microsoft.com/office/drawing/2014/main" id="{2315952A-BCE9-461A-A6F3-3ADC0667C8AC}"/>
                          </a:ext>
                        </a:extLst>
                      </p:cNvPr>
                      <p:cNvSpPr/>
                      <p:nvPr/>
                    </p:nvSpPr>
                    <p:spPr>
                      <a:xfrm>
                        <a:off x="17093107" y="18308933"/>
                        <a:ext cx="995595" cy="1264991"/>
                      </a:xfrm>
                      <a:prstGeom prst="roundRect">
                        <a:avLst/>
                      </a:prstGeom>
                      <a:solidFill>
                        <a:srgbClr val="00B0F0">
                          <a:alpha val="20000"/>
                        </a:srgbClr>
                      </a:solidFill>
                      <a:ln w="12700">
                        <a:solidFill>
                          <a:schemeClr val="tx1"/>
                        </a:solidFill>
                      </a:ln>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50800" h="50800"/>
                      </a:sp3d>
                    </p:spPr>
                    <p:txBody>
                      <a:bodyPr rtlCol="0" anchor="ctr"/>
                      <a:lstStyle/>
                      <a:p>
                        <a:pPr algn="ctr" defTabSz="1527930">
                          <a:defRPr/>
                        </a:pPr>
                        <a:endParaRPr kumimoji="1" lang="en-US" altLang="ja-JP" sz="4400" b="1" kern="0" dirty="0">
                          <a:solidFill>
                            <a:prstClr val="white"/>
                          </a:solidFill>
                          <a:latin typeface="Segoe UI" panose="020B0502040204020203" pitchFamily="34" charset="0"/>
                          <a:ea typeface="ＭＳ Ｐゴシック"/>
                          <a:cs typeface="Segoe UI" panose="020B0502040204020203" pitchFamily="34" charset="0"/>
                        </a:endParaRPr>
                      </a:p>
                    </p:txBody>
                  </p:sp>
                  <p:sp>
                    <p:nvSpPr>
                      <p:cNvPr id="75" name="円/楕円 162">
                        <a:extLst>
                          <a:ext uri="{FF2B5EF4-FFF2-40B4-BE49-F238E27FC236}">
                            <a16:creationId xmlns:a16="http://schemas.microsoft.com/office/drawing/2014/main" id="{23E56E73-8D1E-4584-932F-9CDB58235744}"/>
                          </a:ext>
                        </a:extLst>
                      </p:cNvPr>
                      <p:cNvSpPr/>
                      <p:nvPr/>
                    </p:nvSpPr>
                    <p:spPr>
                      <a:xfrm>
                        <a:off x="19681720" y="18308933"/>
                        <a:ext cx="1153687" cy="1236142"/>
                      </a:xfrm>
                      <a:prstGeom prst="ellipse">
                        <a:avLst/>
                      </a:prstGeom>
                      <a:solidFill>
                        <a:srgbClr val="00B050">
                          <a:alpha val="20000"/>
                        </a:srgbClr>
                      </a:solidFill>
                      <a:ln w="12700">
                        <a:solidFill>
                          <a:schemeClr val="tx1"/>
                        </a:solidFill>
                      </a:ln>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50800" h="50800"/>
                      </a:sp3d>
                    </p:spPr>
                    <p:txBody>
                      <a:bodyPr rtlCol="0" anchor="ctr"/>
                      <a:lstStyle/>
                      <a:p>
                        <a:pPr algn="ctr" defTabSz="1527930">
                          <a:defRPr/>
                        </a:pPr>
                        <a:endParaRPr kumimoji="1" lang="en-US" altLang="ja-JP" sz="4800" b="1" kern="0" dirty="0">
                          <a:solidFill>
                            <a:prstClr val="white"/>
                          </a:solidFill>
                          <a:latin typeface="Segoe UI" panose="020B0502040204020203" pitchFamily="34" charset="0"/>
                          <a:ea typeface="ＭＳ Ｐゴシック"/>
                          <a:cs typeface="Segoe UI" panose="020B0502040204020203" pitchFamily="34" charset="0"/>
                        </a:endParaRPr>
                      </a:p>
                    </p:txBody>
                  </p:sp>
                </p:grpSp>
                <p:sp>
                  <p:nvSpPr>
                    <p:cNvPr id="70" name="楕円 69">
                      <a:extLst>
                        <a:ext uri="{FF2B5EF4-FFF2-40B4-BE49-F238E27FC236}">
                          <a16:creationId xmlns:a16="http://schemas.microsoft.com/office/drawing/2014/main" id="{B6A97057-7EFF-4871-80CA-1F99DF867708}"/>
                        </a:ext>
                      </a:extLst>
                    </p:cNvPr>
                    <p:cNvSpPr/>
                    <p:nvPr/>
                  </p:nvSpPr>
                  <p:spPr>
                    <a:xfrm>
                      <a:off x="14570781" y="18601505"/>
                      <a:ext cx="1489999" cy="348333"/>
                    </a:xfrm>
                    <a:prstGeom prst="ellipse">
                      <a:avLst/>
                    </a:prstGeom>
                    <a:solidFill>
                      <a:schemeClr val="accent4"/>
                    </a:solidFill>
                    <a:ln w="12700">
                      <a:solidFill>
                        <a:schemeClr val="accent2"/>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kumimoji="1" lang="en-US" altLang="ja-JP" b="1" dirty="0"/>
                        <a:t>5,6</a:t>
                      </a:r>
                      <a:r>
                        <a:rPr kumimoji="1" lang="ja-JP" altLang="en-US" b="1" dirty="0"/>
                        <a:t>月</a:t>
                      </a:r>
                    </a:p>
                  </p:txBody>
                </p:sp>
              </p:grpSp>
              <p:sp>
                <p:nvSpPr>
                  <p:cNvPr id="68" name="楕円 67">
                    <a:extLst>
                      <a:ext uri="{FF2B5EF4-FFF2-40B4-BE49-F238E27FC236}">
                        <a16:creationId xmlns:a16="http://schemas.microsoft.com/office/drawing/2014/main" id="{1DC8ED8B-75AB-4EB3-A687-BADE5F7E5AA7}"/>
                      </a:ext>
                    </a:extLst>
                  </p:cNvPr>
                  <p:cNvSpPr/>
                  <p:nvPr/>
                </p:nvSpPr>
                <p:spPr>
                  <a:xfrm>
                    <a:off x="12017250" y="27016972"/>
                    <a:ext cx="2020852" cy="348334"/>
                  </a:xfrm>
                  <a:prstGeom prst="ellipse">
                    <a:avLst/>
                  </a:prstGeom>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b="1" dirty="0">
                        <a:latin typeface="Segoe UI" panose="020B0502040204020203" pitchFamily="34" charset="0"/>
                        <a:cs typeface="Segoe UI" panose="020B0502040204020203" pitchFamily="34" charset="0"/>
                      </a:rPr>
                      <a:t>12,1,2</a:t>
                    </a:r>
                    <a:r>
                      <a:rPr kumimoji="1" lang="ja-JP" altLang="en-US" b="1" dirty="0">
                        <a:latin typeface="Segoe UI" panose="020B0502040204020203" pitchFamily="34" charset="0"/>
                        <a:cs typeface="Segoe UI" panose="020B0502040204020203" pitchFamily="34" charset="0"/>
                      </a:rPr>
                      <a:t>月</a:t>
                    </a:r>
                  </a:p>
                </p:txBody>
              </p:sp>
            </p:grpSp>
          </p:grpSp>
          <p:sp>
            <p:nvSpPr>
              <p:cNvPr id="59" name="雲 58">
                <a:extLst>
                  <a:ext uri="{FF2B5EF4-FFF2-40B4-BE49-F238E27FC236}">
                    <a16:creationId xmlns:a16="http://schemas.microsoft.com/office/drawing/2014/main" id="{BEF70D58-2FB9-4CED-96AD-F9D5F5FE18DB}"/>
                  </a:ext>
                </a:extLst>
              </p:cNvPr>
              <p:cNvSpPr/>
              <p:nvPr/>
            </p:nvSpPr>
            <p:spPr>
              <a:xfrm>
                <a:off x="6651555" y="3414749"/>
                <a:ext cx="1113250" cy="1479773"/>
              </a:xfrm>
              <a:prstGeom prst="cloud">
                <a:avLst/>
              </a:prstGeom>
              <a:gradFill rotWithShape="1">
                <a:gsLst>
                  <a:gs pos="0">
                    <a:srgbClr val="FEB80A">
                      <a:alpha val="20000"/>
                    </a:srgbClr>
                  </a:gs>
                  <a:gs pos="100000">
                    <a:srgbClr val="FEB80A">
                      <a:shade val="48000"/>
                      <a:satMod val="180000"/>
                      <a:lumMod val="94000"/>
                    </a:srgbClr>
                  </a:gs>
                  <a:gs pos="100000">
                    <a:srgbClr val="FEB80A">
                      <a:shade val="48000"/>
                      <a:satMod val="180000"/>
                      <a:lumMod val="94000"/>
                    </a:srgbClr>
                  </a:gs>
                </a:gsLst>
                <a:lin ang="4140000" scaled="1"/>
              </a:gradFill>
              <a:ln w="12700">
                <a:solidFill>
                  <a:schemeClr val="tx1"/>
                </a:solidFill>
              </a:ln>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50800" h="50800"/>
              </a:sp3d>
            </p:spPr>
            <p:txBody>
              <a:bodyPr rtlCol="0" anchor="ctr"/>
              <a:lstStyle/>
              <a:p>
                <a:pPr algn="ctr"/>
                <a:endParaRPr kumimoji="1" lang="ja-JP" altLang="en-US" sz="2400" b="1" dirty="0">
                  <a:solidFill>
                    <a:schemeClr val="bg1"/>
                  </a:solidFill>
                  <a:latin typeface="Segoe UI" panose="020B0502040204020203" pitchFamily="34" charset="0"/>
                  <a:cs typeface="Segoe UI" panose="020B0502040204020203" pitchFamily="34" charset="0"/>
                </a:endParaRPr>
              </a:p>
            </p:txBody>
          </p:sp>
          <p:sp>
            <p:nvSpPr>
              <p:cNvPr id="60" name="円/楕円 162">
                <a:extLst>
                  <a:ext uri="{FF2B5EF4-FFF2-40B4-BE49-F238E27FC236}">
                    <a16:creationId xmlns:a16="http://schemas.microsoft.com/office/drawing/2014/main" id="{2E3F0A7C-F1D9-446F-B660-9AA8F38A95D3}"/>
                  </a:ext>
                </a:extLst>
              </p:cNvPr>
              <p:cNvSpPr/>
              <p:nvPr/>
            </p:nvSpPr>
            <p:spPr>
              <a:xfrm>
                <a:off x="2754977" y="3553189"/>
                <a:ext cx="1050799" cy="1458712"/>
              </a:xfrm>
              <a:prstGeom prst="ellipse">
                <a:avLst/>
              </a:prstGeom>
              <a:solidFill>
                <a:schemeClr val="accent2"/>
              </a:solidFill>
              <a:ln w="12700">
                <a:solidFill>
                  <a:schemeClr val="tx1"/>
                </a:solidFill>
              </a:ln>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50800" h="50800"/>
              </a:sp3d>
            </p:spPr>
            <p:txBody>
              <a:bodyPr rtlCol="0" anchor="ctr"/>
              <a:lstStyle/>
              <a:p>
                <a:pPr algn="ctr" defTabSz="1527930">
                  <a:defRPr/>
                </a:pPr>
                <a:endParaRPr kumimoji="1" lang="ja-JP" altLang="en-US" sz="4400" b="1" kern="0" dirty="0">
                  <a:solidFill>
                    <a:prstClr val="white"/>
                  </a:solidFill>
                  <a:latin typeface="Segoe UI" panose="020B0502040204020203" pitchFamily="34" charset="0"/>
                  <a:ea typeface="ＭＳ Ｐゴシック"/>
                  <a:cs typeface="Segoe UI" panose="020B0502040204020203" pitchFamily="34" charset="0"/>
                </a:endParaRPr>
              </a:p>
            </p:txBody>
          </p:sp>
          <p:sp>
            <p:nvSpPr>
              <p:cNvPr id="61" name="雲 60">
                <a:extLst>
                  <a:ext uri="{FF2B5EF4-FFF2-40B4-BE49-F238E27FC236}">
                    <a16:creationId xmlns:a16="http://schemas.microsoft.com/office/drawing/2014/main" id="{E7E6B765-9E00-41AD-9972-8B9326C93678}"/>
                  </a:ext>
                </a:extLst>
              </p:cNvPr>
              <p:cNvSpPr/>
              <p:nvPr/>
            </p:nvSpPr>
            <p:spPr>
              <a:xfrm>
                <a:off x="3949679" y="3472499"/>
                <a:ext cx="1200757" cy="1458712"/>
              </a:xfrm>
              <a:prstGeom prst="cloud">
                <a:avLst/>
              </a:prstGeom>
              <a:solidFill>
                <a:srgbClr val="FF3300">
                  <a:alpha val="20000"/>
                </a:srgbClr>
              </a:solidFill>
              <a:ln w="12700">
                <a:solidFill>
                  <a:schemeClr val="tx1"/>
                </a:solidFill>
              </a:ln>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50800" h="50800"/>
              </a:sp3d>
            </p:spPr>
            <p:txBody>
              <a:bodyPr rtlCol="0" anchor="ctr"/>
              <a:lstStyle/>
              <a:p>
                <a:pPr algn="ctr" defTabSz="1527930">
                  <a:defRPr/>
                </a:pPr>
                <a:endParaRPr kumimoji="1" lang="ja-JP" altLang="en-US" sz="4000" b="1" kern="0" dirty="0">
                  <a:solidFill>
                    <a:prstClr val="white"/>
                  </a:solidFill>
                  <a:latin typeface="Segoe UI" panose="020B0502040204020203" pitchFamily="34" charset="0"/>
                  <a:ea typeface="ＭＳ Ｐゴシック"/>
                  <a:cs typeface="Segoe UI" panose="020B0502040204020203" pitchFamily="34" charset="0"/>
                </a:endParaRPr>
              </a:p>
            </p:txBody>
          </p:sp>
          <p:sp>
            <p:nvSpPr>
              <p:cNvPr id="62" name="テキスト ボックス 61">
                <a:extLst>
                  <a:ext uri="{FF2B5EF4-FFF2-40B4-BE49-F238E27FC236}">
                    <a16:creationId xmlns:a16="http://schemas.microsoft.com/office/drawing/2014/main" id="{C7F024CE-45E3-4B92-A76B-F4AD9ECFA700}"/>
                  </a:ext>
                </a:extLst>
              </p:cNvPr>
              <p:cNvSpPr txBox="1"/>
              <p:nvPr/>
            </p:nvSpPr>
            <p:spPr>
              <a:xfrm>
                <a:off x="-56083" y="3936224"/>
                <a:ext cx="1141110" cy="609848"/>
              </a:xfrm>
              <a:prstGeom prst="rect">
                <a:avLst/>
              </a:prstGeom>
              <a:noFill/>
            </p:spPr>
            <p:txBody>
              <a:bodyPr wrap="square" rtlCol="0">
                <a:spAutoFit/>
              </a:bodyPr>
              <a:lstStyle/>
              <a:p>
                <a:pPr algn="ctr"/>
                <a:r>
                  <a:rPr kumimoji="1" lang="ja-JP" altLang="en-US" sz="1600" b="1" dirty="0">
                    <a:solidFill>
                      <a:schemeClr val="bg1"/>
                    </a:solidFill>
                  </a:rPr>
                  <a:t>①</a:t>
                </a:r>
                <a:r>
                  <a:rPr kumimoji="1" lang="ja-JP" altLang="en-US" sz="2000" b="1" dirty="0">
                    <a:solidFill>
                      <a:schemeClr val="bg1"/>
                    </a:solidFill>
                  </a:rPr>
                  <a:t>正</a:t>
                </a:r>
                <a:r>
                  <a:rPr kumimoji="1" lang="en-US" altLang="ja-JP" sz="2000" b="1" dirty="0">
                    <a:solidFill>
                      <a:schemeClr val="bg1"/>
                    </a:solidFill>
                  </a:rPr>
                  <a:t>AAO</a:t>
                </a:r>
                <a:endParaRPr kumimoji="1" lang="ja-JP" altLang="en-US" b="1" dirty="0">
                  <a:solidFill>
                    <a:schemeClr val="bg1"/>
                  </a:solidFill>
                </a:endParaRPr>
              </a:p>
            </p:txBody>
          </p:sp>
        </p:grpSp>
        <p:sp>
          <p:nvSpPr>
            <p:cNvPr id="47" name="テキスト ボックス 46">
              <a:extLst>
                <a:ext uri="{FF2B5EF4-FFF2-40B4-BE49-F238E27FC236}">
                  <a16:creationId xmlns:a16="http://schemas.microsoft.com/office/drawing/2014/main" id="{3192611C-3AB2-48D7-9FE9-E9FF490D326C}"/>
                </a:ext>
              </a:extLst>
            </p:cNvPr>
            <p:cNvSpPr txBox="1"/>
            <p:nvPr/>
          </p:nvSpPr>
          <p:spPr>
            <a:xfrm>
              <a:off x="1309195" y="287934"/>
              <a:ext cx="937206" cy="646331"/>
            </a:xfrm>
            <a:prstGeom prst="rect">
              <a:avLst/>
            </a:prstGeom>
            <a:noFill/>
          </p:spPr>
          <p:txBody>
            <a:bodyPr wrap="square" rtlCol="0">
              <a:spAutoFit/>
            </a:bodyPr>
            <a:lstStyle/>
            <a:p>
              <a:pPr algn="ctr"/>
              <a:r>
                <a:rPr kumimoji="1" lang="ja-JP" altLang="en-US" b="1" dirty="0">
                  <a:solidFill>
                    <a:schemeClr val="bg1"/>
                  </a:solidFill>
                </a:rPr>
                <a:t>②</a:t>
              </a:r>
              <a:endParaRPr kumimoji="1" lang="en-US" altLang="ja-JP" b="1" dirty="0">
                <a:solidFill>
                  <a:schemeClr val="bg1"/>
                </a:solidFill>
              </a:endParaRPr>
            </a:p>
            <a:p>
              <a:pPr algn="ctr"/>
              <a:r>
                <a:rPr kumimoji="1" lang="ja-JP" altLang="en-US" b="1" dirty="0">
                  <a:solidFill>
                    <a:schemeClr val="bg1"/>
                  </a:solidFill>
                </a:rPr>
                <a:t>温</a:t>
              </a:r>
              <a:r>
                <a:rPr kumimoji="1" lang="en-US" altLang="ja-JP" b="1" dirty="0">
                  <a:solidFill>
                    <a:schemeClr val="bg1"/>
                  </a:solidFill>
                </a:rPr>
                <a:t>SST</a:t>
              </a:r>
              <a:endParaRPr kumimoji="1" lang="ja-JP" altLang="en-US" b="1" dirty="0">
                <a:solidFill>
                  <a:schemeClr val="bg1"/>
                </a:solidFill>
              </a:endParaRPr>
            </a:p>
          </p:txBody>
        </p:sp>
        <p:sp>
          <p:nvSpPr>
            <p:cNvPr id="48" name="テキスト ボックス 47">
              <a:extLst>
                <a:ext uri="{FF2B5EF4-FFF2-40B4-BE49-F238E27FC236}">
                  <a16:creationId xmlns:a16="http://schemas.microsoft.com/office/drawing/2014/main" id="{54005ABE-9050-4C98-BEAD-E58DCFD7E1D0}"/>
                </a:ext>
              </a:extLst>
            </p:cNvPr>
            <p:cNvSpPr txBox="1"/>
            <p:nvPr/>
          </p:nvSpPr>
          <p:spPr>
            <a:xfrm>
              <a:off x="2767596" y="315135"/>
              <a:ext cx="1107670" cy="738664"/>
            </a:xfrm>
            <a:prstGeom prst="rect">
              <a:avLst/>
            </a:prstGeom>
            <a:noFill/>
          </p:spPr>
          <p:txBody>
            <a:bodyPr wrap="square" rtlCol="0">
              <a:spAutoFit/>
            </a:bodyPr>
            <a:lstStyle/>
            <a:p>
              <a:pPr algn="ctr"/>
              <a:r>
                <a:rPr kumimoji="1" lang="ja-JP" altLang="en-US" sz="1400" b="1" dirty="0">
                  <a:solidFill>
                    <a:schemeClr val="bg1"/>
                  </a:solidFill>
                </a:rPr>
                <a:t>③温</a:t>
              </a:r>
              <a:r>
                <a:rPr kumimoji="1" lang="en-US" altLang="ja-JP" sz="1400" b="1" dirty="0">
                  <a:solidFill>
                    <a:schemeClr val="bg1"/>
                  </a:solidFill>
                </a:rPr>
                <a:t>SST</a:t>
              </a:r>
              <a:r>
                <a:rPr kumimoji="1" lang="ja-JP" altLang="en-US" sz="1400" b="1" dirty="0">
                  <a:solidFill>
                    <a:schemeClr val="bg1"/>
                  </a:solidFill>
                </a:rPr>
                <a:t>＋上向き熱フラックス</a:t>
              </a:r>
              <a:endParaRPr kumimoji="1" lang="ja-JP" altLang="en-US" sz="1600" b="1" dirty="0">
                <a:solidFill>
                  <a:schemeClr val="bg1"/>
                </a:solidFill>
              </a:endParaRPr>
            </a:p>
          </p:txBody>
        </p:sp>
        <p:sp>
          <p:nvSpPr>
            <p:cNvPr id="49" name="テキスト ボックス 48">
              <a:extLst>
                <a:ext uri="{FF2B5EF4-FFF2-40B4-BE49-F238E27FC236}">
                  <a16:creationId xmlns:a16="http://schemas.microsoft.com/office/drawing/2014/main" id="{887767D9-FEB4-44F4-B2EA-351C7462244C}"/>
                </a:ext>
              </a:extLst>
            </p:cNvPr>
            <p:cNvSpPr txBox="1"/>
            <p:nvPr/>
          </p:nvSpPr>
          <p:spPr>
            <a:xfrm>
              <a:off x="4036345" y="228353"/>
              <a:ext cx="1200758" cy="830997"/>
            </a:xfrm>
            <a:prstGeom prst="rect">
              <a:avLst/>
            </a:prstGeom>
            <a:noFill/>
          </p:spPr>
          <p:txBody>
            <a:bodyPr wrap="square" rtlCol="0">
              <a:spAutoFit/>
            </a:bodyPr>
            <a:lstStyle/>
            <a:p>
              <a:pPr algn="ctr"/>
              <a:r>
                <a:rPr kumimoji="1" lang="ja-JP" altLang="en-US" sz="1600" b="1" dirty="0">
                  <a:solidFill>
                    <a:schemeClr val="bg1"/>
                  </a:solidFill>
                </a:rPr>
                <a:t>④南インド洋で対流の活発化</a:t>
              </a:r>
              <a:endParaRPr kumimoji="1" lang="en-US" altLang="ja-JP" sz="1600" b="1" dirty="0">
                <a:solidFill>
                  <a:schemeClr val="bg1"/>
                </a:solidFill>
              </a:endParaRPr>
            </a:p>
          </p:txBody>
        </p:sp>
        <p:sp>
          <p:nvSpPr>
            <p:cNvPr id="50" name="テキスト ボックス 49">
              <a:extLst>
                <a:ext uri="{FF2B5EF4-FFF2-40B4-BE49-F238E27FC236}">
                  <a16:creationId xmlns:a16="http://schemas.microsoft.com/office/drawing/2014/main" id="{54AAAA47-D1FB-4A6B-A5FD-A6F10CA25510}"/>
                </a:ext>
              </a:extLst>
            </p:cNvPr>
            <p:cNvSpPr txBox="1"/>
            <p:nvPr/>
          </p:nvSpPr>
          <p:spPr>
            <a:xfrm>
              <a:off x="2168510" y="460507"/>
              <a:ext cx="670680" cy="338554"/>
            </a:xfrm>
            <a:prstGeom prst="rect">
              <a:avLst/>
            </a:prstGeom>
            <a:noFill/>
          </p:spPr>
          <p:txBody>
            <a:bodyPr wrap="square" rtlCol="0">
              <a:spAutoFit/>
            </a:bodyPr>
            <a:lstStyle/>
            <a:p>
              <a:pPr algn="ctr"/>
              <a:r>
                <a:rPr kumimoji="1" lang="ja-JP" altLang="en-US" sz="1600" b="1" dirty="0">
                  <a:solidFill>
                    <a:schemeClr val="bg1"/>
                  </a:solidFill>
                </a:rPr>
                <a:t>持続</a:t>
              </a:r>
              <a:endParaRPr kumimoji="1" lang="ja-JP" altLang="en-US" b="1" dirty="0">
                <a:solidFill>
                  <a:schemeClr val="bg1"/>
                </a:solidFill>
              </a:endParaRPr>
            </a:p>
          </p:txBody>
        </p:sp>
        <p:sp>
          <p:nvSpPr>
            <p:cNvPr id="51" name="テキスト ボックス 50">
              <a:extLst>
                <a:ext uri="{FF2B5EF4-FFF2-40B4-BE49-F238E27FC236}">
                  <a16:creationId xmlns:a16="http://schemas.microsoft.com/office/drawing/2014/main" id="{E5723E52-F6F8-4758-A64B-42E2C2C2BAA6}"/>
                </a:ext>
              </a:extLst>
            </p:cNvPr>
            <p:cNvSpPr txBox="1"/>
            <p:nvPr/>
          </p:nvSpPr>
          <p:spPr>
            <a:xfrm>
              <a:off x="5358290" y="235089"/>
              <a:ext cx="1200758" cy="646331"/>
            </a:xfrm>
            <a:prstGeom prst="rect">
              <a:avLst/>
            </a:prstGeom>
            <a:noFill/>
          </p:spPr>
          <p:txBody>
            <a:bodyPr wrap="square" rtlCol="0">
              <a:spAutoFit/>
            </a:bodyPr>
            <a:lstStyle/>
            <a:p>
              <a:pPr algn="ctr"/>
              <a:r>
                <a:rPr kumimoji="1" lang="ja-JP" altLang="en-US" b="1" dirty="0">
                  <a:solidFill>
                    <a:schemeClr val="bg1"/>
                  </a:solidFill>
                </a:rPr>
                <a:t>⑤</a:t>
              </a:r>
              <a:endParaRPr kumimoji="1" lang="en-US" altLang="ja-JP" b="1" dirty="0">
                <a:solidFill>
                  <a:schemeClr val="bg1"/>
                </a:solidFill>
              </a:endParaRPr>
            </a:p>
            <a:p>
              <a:pPr algn="ctr"/>
              <a:r>
                <a:rPr kumimoji="1" lang="en-US" altLang="ja-JP" b="1" dirty="0">
                  <a:solidFill>
                    <a:schemeClr val="bg1"/>
                  </a:solidFill>
                </a:rPr>
                <a:t>SMJ</a:t>
              </a:r>
              <a:r>
                <a:rPr kumimoji="1" lang="ja-JP" altLang="en-US" b="1" dirty="0">
                  <a:solidFill>
                    <a:schemeClr val="bg1"/>
                  </a:solidFill>
                </a:rPr>
                <a:t>強化</a:t>
              </a:r>
              <a:endParaRPr kumimoji="1" lang="en-US" altLang="ja-JP" sz="1600" b="1" dirty="0">
                <a:solidFill>
                  <a:schemeClr val="bg1"/>
                </a:solidFill>
              </a:endParaRPr>
            </a:p>
          </p:txBody>
        </p:sp>
        <p:sp>
          <p:nvSpPr>
            <p:cNvPr id="52" name="テキスト ボックス 51">
              <a:extLst>
                <a:ext uri="{FF2B5EF4-FFF2-40B4-BE49-F238E27FC236}">
                  <a16:creationId xmlns:a16="http://schemas.microsoft.com/office/drawing/2014/main" id="{60CFA2FB-983E-4A4A-8595-43E4D0F2C723}"/>
                </a:ext>
              </a:extLst>
            </p:cNvPr>
            <p:cNvSpPr txBox="1"/>
            <p:nvPr/>
          </p:nvSpPr>
          <p:spPr>
            <a:xfrm>
              <a:off x="6646813" y="181189"/>
              <a:ext cx="1157004" cy="830997"/>
            </a:xfrm>
            <a:prstGeom prst="rect">
              <a:avLst/>
            </a:prstGeom>
            <a:noFill/>
          </p:spPr>
          <p:txBody>
            <a:bodyPr wrap="square" rtlCol="0">
              <a:spAutoFit/>
            </a:bodyPr>
            <a:lstStyle/>
            <a:p>
              <a:pPr algn="ctr"/>
              <a:r>
                <a:rPr kumimoji="1" lang="ja-JP" altLang="en-US" sz="1600" b="1" dirty="0">
                  <a:solidFill>
                    <a:schemeClr val="bg1"/>
                  </a:solidFill>
                </a:rPr>
                <a:t>⑥インドでの対流の活発化</a:t>
              </a:r>
              <a:endParaRPr kumimoji="1" lang="en-US" altLang="ja-JP" sz="1600" b="1" dirty="0">
                <a:solidFill>
                  <a:schemeClr val="bg1"/>
                </a:solidFill>
              </a:endParaRPr>
            </a:p>
          </p:txBody>
        </p:sp>
        <p:sp>
          <p:nvSpPr>
            <p:cNvPr id="53" name="テキスト ボックス 52">
              <a:extLst>
                <a:ext uri="{FF2B5EF4-FFF2-40B4-BE49-F238E27FC236}">
                  <a16:creationId xmlns:a16="http://schemas.microsoft.com/office/drawing/2014/main" id="{D0828B9D-23E2-49FF-B8B7-344B6F6795CF}"/>
                </a:ext>
              </a:extLst>
            </p:cNvPr>
            <p:cNvSpPr txBox="1"/>
            <p:nvPr/>
          </p:nvSpPr>
          <p:spPr>
            <a:xfrm>
              <a:off x="8002383" y="259741"/>
              <a:ext cx="1216504" cy="830997"/>
            </a:xfrm>
            <a:prstGeom prst="rect">
              <a:avLst/>
            </a:prstGeom>
            <a:noFill/>
          </p:spPr>
          <p:txBody>
            <a:bodyPr wrap="square" rtlCol="0">
              <a:spAutoFit/>
            </a:bodyPr>
            <a:lstStyle/>
            <a:p>
              <a:pPr algn="ctr"/>
              <a:r>
                <a:rPr kumimoji="1" lang="ja-JP" altLang="en-US" sz="1600" b="1" dirty="0">
                  <a:solidFill>
                    <a:schemeClr val="bg1"/>
                  </a:solidFill>
                </a:rPr>
                <a:t>⑦チベット高気圧の</a:t>
              </a:r>
              <a:endParaRPr kumimoji="1" lang="en-US" altLang="ja-JP" sz="1600" b="1" dirty="0">
                <a:solidFill>
                  <a:schemeClr val="bg1"/>
                </a:solidFill>
              </a:endParaRPr>
            </a:p>
            <a:p>
              <a:pPr algn="ctr"/>
              <a:r>
                <a:rPr kumimoji="1" lang="ja-JP" altLang="en-US" sz="1600" b="1" dirty="0">
                  <a:solidFill>
                    <a:schemeClr val="bg1"/>
                  </a:solidFill>
                </a:rPr>
                <a:t>強化</a:t>
              </a:r>
              <a:endParaRPr kumimoji="1" lang="en-US" altLang="ja-JP" sz="1400" b="1" dirty="0">
                <a:solidFill>
                  <a:schemeClr val="bg1"/>
                </a:solidFill>
              </a:endParaRPr>
            </a:p>
          </p:txBody>
        </p:sp>
        <p:sp>
          <p:nvSpPr>
            <p:cNvPr id="54" name="右矢印 171">
              <a:extLst>
                <a:ext uri="{FF2B5EF4-FFF2-40B4-BE49-F238E27FC236}">
                  <a16:creationId xmlns:a16="http://schemas.microsoft.com/office/drawing/2014/main" id="{2A61390F-879A-4582-B401-45C276615737}"/>
                </a:ext>
              </a:extLst>
            </p:cNvPr>
            <p:cNvSpPr/>
            <p:nvPr/>
          </p:nvSpPr>
          <p:spPr>
            <a:xfrm>
              <a:off x="3783228" y="502885"/>
              <a:ext cx="320219" cy="272636"/>
            </a:xfrm>
            <a:prstGeom prst="rightArrow">
              <a:avLst/>
            </a:prstGeom>
            <a:gradFill rotWithShape="1">
              <a:gsLst>
                <a:gs pos="0">
                  <a:srgbClr val="84AA33"/>
                </a:gs>
                <a:gs pos="100000">
                  <a:srgbClr val="84AA33">
                    <a:shade val="48000"/>
                    <a:satMod val="180000"/>
                    <a:lumMod val="94000"/>
                  </a:srgbClr>
                </a:gs>
                <a:gs pos="100000">
                  <a:srgbClr val="84AA33">
                    <a:shade val="48000"/>
                    <a:satMod val="180000"/>
                    <a:lumMod val="94000"/>
                  </a:srgbClr>
                </a:gs>
              </a:gsLst>
              <a:lin ang="4140000" scaled="1"/>
            </a:gradFill>
            <a:ln w="12700">
              <a:solidFill>
                <a:schemeClr val="tx1"/>
              </a:solidFill>
            </a:ln>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50800" h="50800"/>
            </a:sp3d>
          </p:spPr>
          <p:txBody>
            <a:bodyPr rtlCol="0" anchor="ctr"/>
            <a:lstStyle/>
            <a:p>
              <a:pPr algn="ctr" defTabSz="1527930">
                <a:defRPr/>
              </a:pPr>
              <a:endParaRPr kumimoji="1" lang="ja-JP" altLang="en-US" sz="3344" kern="0" dirty="0">
                <a:solidFill>
                  <a:prstClr val="white"/>
                </a:solidFill>
                <a:latin typeface="Times"/>
                <a:ea typeface="ＭＳ Ｐゴシック"/>
              </a:endParaRPr>
            </a:p>
          </p:txBody>
        </p:sp>
        <p:sp>
          <p:nvSpPr>
            <p:cNvPr id="55" name="右矢印 171">
              <a:extLst>
                <a:ext uri="{FF2B5EF4-FFF2-40B4-BE49-F238E27FC236}">
                  <a16:creationId xmlns:a16="http://schemas.microsoft.com/office/drawing/2014/main" id="{5655C99B-5F6D-425F-BE0E-9ABC8528C5B7}"/>
                </a:ext>
              </a:extLst>
            </p:cNvPr>
            <p:cNvSpPr/>
            <p:nvPr/>
          </p:nvSpPr>
          <p:spPr>
            <a:xfrm>
              <a:off x="5198180" y="483759"/>
              <a:ext cx="320219" cy="272636"/>
            </a:xfrm>
            <a:prstGeom prst="rightArrow">
              <a:avLst/>
            </a:prstGeom>
            <a:gradFill rotWithShape="1">
              <a:gsLst>
                <a:gs pos="0">
                  <a:srgbClr val="84AA33"/>
                </a:gs>
                <a:gs pos="100000">
                  <a:srgbClr val="84AA33">
                    <a:shade val="48000"/>
                    <a:satMod val="180000"/>
                    <a:lumMod val="94000"/>
                  </a:srgbClr>
                </a:gs>
                <a:gs pos="100000">
                  <a:srgbClr val="84AA33">
                    <a:shade val="48000"/>
                    <a:satMod val="180000"/>
                    <a:lumMod val="94000"/>
                  </a:srgbClr>
                </a:gs>
              </a:gsLst>
              <a:lin ang="4140000" scaled="1"/>
            </a:gradFill>
            <a:ln w="12700">
              <a:solidFill>
                <a:schemeClr val="tx1"/>
              </a:solidFill>
            </a:ln>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50800" h="50800"/>
            </a:sp3d>
          </p:spPr>
          <p:txBody>
            <a:bodyPr rtlCol="0" anchor="ctr"/>
            <a:lstStyle/>
            <a:p>
              <a:pPr algn="ctr" defTabSz="1527930">
                <a:defRPr/>
              </a:pPr>
              <a:endParaRPr kumimoji="1" lang="ja-JP" altLang="en-US" sz="3344" kern="0" dirty="0">
                <a:solidFill>
                  <a:prstClr val="white"/>
                </a:solidFill>
                <a:latin typeface="Times"/>
                <a:ea typeface="ＭＳ Ｐゴシック"/>
              </a:endParaRPr>
            </a:p>
          </p:txBody>
        </p:sp>
        <p:sp>
          <p:nvSpPr>
            <p:cNvPr id="56" name="右矢印 171">
              <a:extLst>
                <a:ext uri="{FF2B5EF4-FFF2-40B4-BE49-F238E27FC236}">
                  <a16:creationId xmlns:a16="http://schemas.microsoft.com/office/drawing/2014/main" id="{430BE31D-5AFB-40B1-A672-D8B0DAD3EB06}"/>
                </a:ext>
              </a:extLst>
            </p:cNvPr>
            <p:cNvSpPr/>
            <p:nvPr/>
          </p:nvSpPr>
          <p:spPr>
            <a:xfrm>
              <a:off x="6418003" y="506854"/>
              <a:ext cx="320219" cy="272636"/>
            </a:xfrm>
            <a:prstGeom prst="rightArrow">
              <a:avLst/>
            </a:prstGeom>
            <a:gradFill rotWithShape="1">
              <a:gsLst>
                <a:gs pos="0">
                  <a:srgbClr val="84AA33"/>
                </a:gs>
                <a:gs pos="100000">
                  <a:srgbClr val="84AA33">
                    <a:shade val="48000"/>
                    <a:satMod val="180000"/>
                    <a:lumMod val="94000"/>
                  </a:srgbClr>
                </a:gs>
                <a:gs pos="100000">
                  <a:srgbClr val="84AA33">
                    <a:shade val="48000"/>
                    <a:satMod val="180000"/>
                    <a:lumMod val="94000"/>
                  </a:srgbClr>
                </a:gs>
              </a:gsLst>
              <a:lin ang="4140000" scaled="1"/>
            </a:gradFill>
            <a:ln w="12700">
              <a:solidFill>
                <a:schemeClr val="tx1"/>
              </a:solidFill>
            </a:ln>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50800" h="50800"/>
            </a:sp3d>
          </p:spPr>
          <p:txBody>
            <a:bodyPr rtlCol="0" anchor="ctr"/>
            <a:lstStyle/>
            <a:p>
              <a:pPr algn="ctr" defTabSz="1527930">
                <a:defRPr/>
              </a:pPr>
              <a:endParaRPr kumimoji="1" lang="ja-JP" altLang="en-US" sz="3344" kern="0" dirty="0">
                <a:solidFill>
                  <a:prstClr val="white"/>
                </a:solidFill>
                <a:latin typeface="Times"/>
                <a:ea typeface="ＭＳ Ｐゴシック"/>
              </a:endParaRPr>
            </a:p>
          </p:txBody>
        </p:sp>
        <p:sp>
          <p:nvSpPr>
            <p:cNvPr id="57" name="右矢印 171">
              <a:extLst>
                <a:ext uri="{FF2B5EF4-FFF2-40B4-BE49-F238E27FC236}">
                  <a16:creationId xmlns:a16="http://schemas.microsoft.com/office/drawing/2014/main" id="{BC7E8BBC-EFA2-4758-BAE0-14A0BE24B804}"/>
                </a:ext>
              </a:extLst>
            </p:cNvPr>
            <p:cNvSpPr/>
            <p:nvPr/>
          </p:nvSpPr>
          <p:spPr>
            <a:xfrm>
              <a:off x="7769912" y="460507"/>
              <a:ext cx="320219" cy="272636"/>
            </a:xfrm>
            <a:prstGeom prst="rightArrow">
              <a:avLst/>
            </a:prstGeom>
            <a:gradFill rotWithShape="1">
              <a:gsLst>
                <a:gs pos="0">
                  <a:srgbClr val="84AA33"/>
                </a:gs>
                <a:gs pos="100000">
                  <a:srgbClr val="84AA33">
                    <a:shade val="48000"/>
                    <a:satMod val="180000"/>
                    <a:lumMod val="94000"/>
                  </a:srgbClr>
                </a:gs>
                <a:gs pos="100000">
                  <a:srgbClr val="84AA33">
                    <a:shade val="48000"/>
                    <a:satMod val="180000"/>
                    <a:lumMod val="94000"/>
                  </a:srgbClr>
                </a:gs>
              </a:gsLst>
              <a:lin ang="4140000" scaled="1"/>
            </a:gradFill>
            <a:ln w="12700">
              <a:solidFill>
                <a:schemeClr val="tx1"/>
              </a:solidFill>
            </a:ln>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50800" h="50800"/>
            </a:sp3d>
          </p:spPr>
          <p:txBody>
            <a:bodyPr rtlCol="0" anchor="ctr"/>
            <a:lstStyle/>
            <a:p>
              <a:pPr algn="ctr" defTabSz="1527930">
                <a:defRPr/>
              </a:pPr>
              <a:endParaRPr kumimoji="1" lang="ja-JP" altLang="en-US" sz="3344" kern="0" dirty="0">
                <a:solidFill>
                  <a:prstClr val="white"/>
                </a:solidFill>
                <a:latin typeface="Times"/>
                <a:ea typeface="ＭＳ Ｐゴシック"/>
              </a:endParaRPr>
            </a:p>
          </p:txBody>
        </p:sp>
      </p:grpSp>
      <p:sp>
        <p:nvSpPr>
          <p:cNvPr id="13" name="テキスト ボックス 12">
            <a:extLst>
              <a:ext uri="{FF2B5EF4-FFF2-40B4-BE49-F238E27FC236}">
                <a16:creationId xmlns:a16="http://schemas.microsoft.com/office/drawing/2014/main" id="{6AF363E1-56AE-466E-893A-6BB68494E5E7}"/>
              </a:ext>
            </a:extLst>
          </p:cNvPr>
          <p:cNvSpPr txBox="1"/>
          <p:nvPr/>
        </p:nvSpPr>
        <p:spPr>
          <a:xfrm>
            <a:off x="167217" y="1669468"/>
            <a:ext cx="3819774" cy="646331"/>
          </a:xfrm>
          <a:prstGeom prst="rect">
            <a:avLst/>
          </a:prstGeom>
          <a:noFill/>
        </p:spPr>
        <p:txBody>
          <a:bodyPr wrap="square" rtlCol="0">
            <a:spAutoFit/>
          </a:bodyPr>
          <a:lstStyle/>
          <a:p>
            <a:r>
              <a:rPr kumimoji="1" lang="en-US" altLang="ja-JP" b="1" dirty="0">
                <a:solidFill>
                  <a:schemeClr val="accent1"/>
                </a:solidFill>
              </a:rPr>
              <a:t>12,1,2</a:t>
            </a:r>
            <a:r>
              <a:rPr kumimoji="1" lang="ja-JP" altLang="en-US" b="1" dirty="0">
                <a:solidFill>
                  <a:schemeClr val="accent1"/>
                </a:solidFill>
              </a:rPr>
              <a:t>月</a:t>
            </a:r>
            <a:r>
              <a:rPr kumimoji="1" lang="en-US" altLang="ja-JP" b="1" dirty="0">
                <a:solidFill>
                  <a:schemeClr val="accent1"/>
                </a:solidFill>
              </a:rPr>
              <a:t>AAOI</a:t>
            </a:r>
            <a:r>
              <a:rPr kumimoji="1" lang="ja-JP" altLang="en-US" b="1" dirty="0">
                <a:solidFill>
                  <a:schemeClr val="accent1"/>
                </a:solidFill>
              </a:rPr>
              <a:t> </a:t>
            </a:r>
            <a:r>
              <a:rPr kumimoji="1" lang="ja-JP" altLang="en-US" b="1" dirty="0">
                <a:solidFill>
                  <a:srgbClr val="FC8604"/>
                </a:solidFill>
              </a:rPr>
              <a:t>　</a:t>
            </a:r>
            <a:r>
              <a:rPr kumimoji="1" lang="en-US" altLang="ja-JP" b="1" dirty="0"/>
              <a:t>vs</a:t>
            </a:r>
          </a:p>
          <a:p>
            <a:r>
              <a:rPr kumimoji="1" lang="en-US" altLang="ja-JP" b="1" dirty="0">
                <a:solidFill>
                  <a:srgbClr val="FC8604"/>
                </a:solidFill>
              </a:rPr>
              <a:t>5,6</a:t>
            </a:r>
            <a:r>
              <a:rPr kumimoji="1" lang="ja-JP" altLang="en-US" b="1" dirty="0">
                <a:solidFill>
                  <a:srgbClr val="FC8604"/>
                </a:solidFill>
              </a:rPr>
              <a:t>月</a:t>
            </a:r>
            <a:r>
              <a:rPr lang="ja-JP" altLang="en-US" b="1" dirty="0"/>
              <a:t>熱フラックス（潜熱＋顕熱）</a:t>
            </a:r>
            <a:endParaRPr kumimoji="1" lang="ja-JP" altLang="en-US" b="1" dirty="0"/>
          </a:p>
        </p:txBody>
      </p:sp>
      <p:sp>
        <p:nvSpPr>
          <p:cNvPr id="16" name="テキスト ボックス 15">
            <a:extLst>
              <a:ext uri="{FF2B5EF4-FFF2-40B4-BE49-F238E27FC236}">
                <a16:creationId xmlns:a16="http://schemas.microsoft.com/office/drawing/2014/main" id="{B2C63155-858E-4CF6-904C-462FF40E2C7F}"/>
              </a:ext>
            </a:extLst>
          </p:cNvPr>
          <p:cNvSpPr txBox="1"/>
          <p:nvPr/>
        </p:nvSpPr>
        <p:spPr>
          <a:xfrm>
            <a:off x="4250488" y="1656899"/>
            <a:ext cx="4559303" cy="584775"/>
          </a:xfrm>
          <a:prstGeom prst="rect">
            <a:avLst/>
          </a:prstGeom>
          <a:noFill/>
        </p:spPr>
        <p:txBody>
          <a:bodyPr wrap="square" rtlCol="0">
            <a:spAutoFit/>
          </a:bodyPr>
          <a:lstStyle/>
          <a:p>
            <a:r>
              <a:rPr kumimoji="1" lang="en-US" altLang="ja-JP" sz="1600" b="1" dirty="0">
                <a:solidFill>
                  <a:schemeClr val="accent1"/>
                </a:solidFill>
              </a:rPr>
              <a:t>12,1,2</a:t>
            </a:r>
            <a:r>
              <a:rPr kumimoji="1" lang="ja-JP" altLang="en-US" sz="1600" b="1" dirty="0">
                <a:solidFill>
                  <a:schemeClr val="accent1"/>
                </a:solidFill>
              </a:rPr>
              <a:t>月</a:t>
            </a:r>
            <a:r>
              <a:rPr kumimoji="1" lang="en-US" altLang="ja-JP" sz="1600" b="1" dirty="0">
                <a:solidFill>
                  <a:schemeClr val="accent1"/>
                </a:solidFill>
              </a:rPr>
              <a:t>AAO</a:t>
            </a:r>
            <a:r>
              <a:rPr kumimoji="1" lang="ja-JP" altLang="en-US" sz="1600" b="1" dirty="0"/>
              <a:t>とインド洋（</a:t>
            </a:r>
            <a:r>
              <a:rPr kumimoji="1" lang="en-US" altLang="ja-JP" sz="1600" b="1" dirty="0"/>
              <a:t>50E-110E</a:t>
            </a:r>
            <a:r>
              <a:rPr kumimoji="1" lang="ja-JP" altLang="en-US" sz="1600" b="1" dirty="0"/>
              <a:t>）で東西平均した熱フラックスとのラグ回帰係数の時系列</a:t>
            </a:r>
            <a:endParaRPr kumimoji="1" lang="en-US" altLang="ja-JP" sz="1600" b="1" dirty="0"/>
          </a:p>
        </p:txBody>
      </p:sp>
      <p:sp>
        <p:nvSpPr>
          <p:cNvPr id="34" name="テキスト ボックス 33">
            <a:extLst>
              <a:ext uri="{FF2B5EF4-FFF2-40B4-BE49-F238E27FC236}">
                <a16:creationId xmlns:a16="http://schemas.microsoft.com/office/drawing/2014/main" id="{7A3387A1-46D0-4466-A516-F5059BA3C03E}"/>
              </a:ext>
            </a:extLst>
          </p:cNvPr>
          <p:cNvSpPr txBox="1"/>
          <p:nvPr/>
        </p:nvSpPr>
        <p:spPr>
          <a:xfrm>
            <a:off x="176295" y="6294265"/>
            <a:ext cx="8922742" cy="369332"/>
          </a:xfrm>
          <a:prstGeom prst="rect">
            <a:avLst/>
          </a:prstGeom>
          <a:noFill/>
        </p:spPr>
        <p:txBody>
          <a:bodyPr wrap="square" rtlCol="0">
            <a:spAutoFit/>
          </a:bodyPr>
          <a:lstStyle/>
          <a:p>
            <a:pPr algn="ctr"/>
            <a:r>
              <a:rPr kumimoji="1" lang="en-US" altLang="ja-JP" b="1" dirty="0">
                <a:solidFill>
                  <a:srgbClr val="C00000"/>
                </a:solidFill>
              </a:rPr>
              <a:t>5,6</a:t>
            </a:r>
            <a:r>
              <a:rPr kumimoji="1" lang="ja-JP" altLang="en-US" b="1" dirty="0">
                <a:solidFill>
                  <a:srgbClr val="C00000"/>
                </a:solidFill>
              </a:rPr>
              <a:t>月まで持続する</a:t>
            </a:r>
            <a:r>
              <a:rPr kumimoji="1" lang="en-US" altLang="ja-JP" b="1" dirty="0">
                <a:solidFill>
                  <a:srgbClr val="C00000"/>
                </a:solidFill>
              </a:rPr>
              <a:t>SST</a:t>
            </a:r>
            <a:r>
              <a:rPr kumimoji="1" lang="ja-JP" altLang="en-US" b="1" dirty="0">
                <a:solidFill>
                  <a:srgbClr val="C00000"/>
                </a:solidFill>
              </a:rPr>
              <a:t>によるラグを持った上向き熱フラックスが</a:t>
            </a:r>
            <a:r>
              <a:rPr kumimoji="1" lang="en-US" altLang="ja-JP" b="1" dirty="0">
                <a:solidFill>
                  <a:srgbClr val="C00000"/>
                </a:solidFill>
              </a:rPr>
              <a:t>SMJ</a:t>
            </a:r>
            <a:r>
              <a:rPr kumimoji="1" lang="ja-JP" altLang="en-US" b="1" dirty="0">
                <a:solidFill>
                  <a:srgbClr val="C00000"/>
                </a:solidFill>
              </a:rPr>
              <a:t>強化に起因？</a:t>
            </a:r>
          </a:p>
        </p:txBody>
      </p:sp>
      <p:sp>
        <p:nvSpPr>
          <p:cNvPr id="35" name="テキスト ボックス 34">
            <a:extLst>
              <a:ext uri="{FF2B5EF4-FFF2-40B4-BE49-F238E27FC236}">
                <a16:creationId xmlns:a16="http://schemas.microsoft.com/office/drawing/2014/main" id="{A97DC1D5-B832-47A1-9F15-A1336CE65EB5}"/>
              </a:ext>
            </a:extLst>
          </p:cNvPr>
          <p:cNvSpPr txBox="1"/>
          <p:nvPr/>
        </p:nvSpPr>
        <p:spPr>
          <a:xfrm>
            <a:off x="140295" y="6618616"/>
            <a:ext cx="7970423" cy="276999"/>
          </a:xfrm>
          <a:prstGeom prst="rect">
            <a:avLst/>
          </a:prstGeom>
          <a:noFill/>
        </p:spPr>
        <p:txBody>
          <a:bodyPr wrap="square" rtlCol="0">
            <a:spAutoFit/>
          </a:bodyPr>
          <a:lstStyle/>
          <a:p>
            <a:r>
              <a:rPr kumimoji="1" lang="ja-JP" altLang="en-US" sz="1200" dirty="0"/>
              <a:t>陰影，コンター：熱フラックス回帰係数</a:t>
            </a:r>
            <a:r>
              <a:rPr kumimoji="1" lang="en-US" altLang="ja-JP" sz="1200" dirty="0"/>
              <a:t>(W/m2)</a:t>
            </a:r>
            <a:r>
              <a:rPr kumimoji="1" lang="ja-JP" altLang="en-US" sz="1200" dirty="0"/>
              <a:t>　　ハッチ：</a:t>
            </a:r>
            <a:r>
              <a:rPr kumimoji="1" lang="ja-JP" altLang="en-US" sz="1200" dirty="0">
                <a:solidFill>
                  <a:prstClr val="black"/>
                </a:solidFill>
              </a:rPr>
              <a:t>信頼区間</a:t>
            </a:r>
            <a:r>
              <a:rPr kumimoji="1" lang="en-US" altLang="ja-JP" sz="1200" dirty="0">
                <a:solidFill>
                  <a:prstClr val="black"/>
                </a:solidFill>
              </a:rPr>
              <a:t>90</a:t>
            </a:r>
            <a:r>
              <a:rPr kumimoji="1" lang="ja-JP" altLang="en-US" sz="1200" dirty="0">
                <a:solidFill>
                  <a:prstClr val="black"/>
                </a:solidFill>
              </a:rPr>
              <a:t>％以上の領域</a:t>
            </a:r>
            <a:endParaRPr kumimoji="1" lang="ja-JP" altLang="en-US" sz="1200" dirty="0"/>
          </a:p>
        </p:txBody>
      </p:sp>
      <p:grpSp>
        <p:nvGrpSpPr>
          <p:cNvPr id="10" name="グループ化 9">
            <a:extLst>
              <a:ext uri="{FF2B5EF4-FFF2-40B4-BE49-F238E27FC236}">
                <a16:creationId xmlns:a16="http://schemas.microsoft.com/office/drawing/2014/main" id="{45606C8C-0EB3-40E1-B40D-3EA979FE89A0}"/>
              </a:ext>
            </a:extLst>
          </p:cNvPr>
          <p:cNvGrpSpPr/>
          <p:nvPr/>
        </p:nvGrpSpPr>
        <p:grpSpPr>
          <a:xfrm>
            <a:off x="127795" y="5078664"/>
            <a:ext cx="8435092" cy="1180228"/>
            <a:chOff x="273232" y="5305114"/>
            <a:chExt cx="5113868" cy="1180228"/>
          </a:xfrm>
        </p:grpSpPr>
        <p:sp>
          <p:nvSpPr>
            <p:cNvPr id="32" name="テキスト ボックス 31">
              <a:extLst>
                <a:ext uri="{FF2B5EF4-FFF2-40B4-BE49-F238E27FC236}">
                  <a16:creationId xmlns:a16="http://schemas.microsoft.com/office/drawing/2014/main" id="{7D3D6572-66D3-41B6-8DFE-A8E0B1F6A2C0}"/>
                </a:ext>
              </a:extLst>
            </p:cNvPr>
            <p:cNvSpPr txBox="1"/>
            <p:nvPr/>
          </p:nvSpPr>
          <p:spPr>
            <a:xfrm>
              <a:off x="532903" y="5602343"/>
              <a:ext cx="4854197" cy="882999"/>
            </a:xfrm>
            <a:prstGeom prst="rect">
              <a:avLst/>
            </a:prstGeom>
            <a:solidFill>
              <a:schemeClr val="accent4">
                <a:lumMod val="20000"/>
                <a:lumOff val="80000"/>
              </a:schemeClr>
            </a:solidFill>
            <a:ln w="28575">
              <a:solidFill>
                <a:srgbClr val="002060"/>
              </a:solidFill>
            </a:ln>
          </p:spPr>
          <p:txBody>
            <a:bodyPr wrap="square" rtlCol="0">
              <a:spAutoFit/>
            </a:bodyPr>
            <a:lstStyle/>
            <a:p>
              <a:pPr>
                <a:lnSpc>
                  <a:spcPct val="150000"/>
                </a:lnSpc>
              </a:pPr>
              <a:r>
                <a:rPr kumimoji="1" lang="ja-JP" altLang="en-US" b="1" dirty="0"/>
                <a:t>南半球が夏 → 冬に移行ることで熱容量の違いで海と大気の熱コントラストが大きくなり、熱フラックスが上向きに顕著に（特に</a:t>
              </a:r>
              <a:r>
                <a:rPr kumimoji="1" lang="en-US" altLang="ja-JP" b="1" dirty="0"/>
                <a:t>4</a:t>
              </a:r>
              <a:r>
                <a:rPr kumimoji="1" lang="ja-JP" altLang="en-US" b="1" dirty="0"/>
                <a:t>月から</a:t>
              </a:r>
              <a:r>
                <a:rPr kumimoji="1" lang="en-US" altLang="ja-JP" b="1" dirty="0"/>
                <a:t>7</a:t>
              </a:r>
              <a:r>
                <a:rPr kumimoji="1" lang="ja-JP" altLang="en-US" b="1" dirty="0"/>
                <a:t>月にかけて）</a:t>
              </a:r>
            </a:p>
          </p:txBody>
        </p:sp>
        <p:sp>
          <p:nvSpPr>
            <p:cNvPr id="33" name="楕円 32">
              <a:extLst>
                <a:ext uri="{FF2B5EF4-FFF2-40B4-BE49-F238E27FC236}">
                  <a16:creationId xmlns:a16="http://schemas.microsoft.com/office/drawing/2014/main" id="{90D2917D-E783-4C40-8247-1C2D9A4C5682}"/>
                </a:ext>
              </a:extLst>
            </p:cNvPr>
            <p:cNvSpPr/>
            <p:nvPr/>
          </p:nvSpPr>
          <p:spPr>
            <a:xfrm>
              <a:off x="273232" y="5305114"/>
              <a:ext cx="1023457" cy="38985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b="1" dirty="0"/>
                <a:t>Point</a:t>
              </a:r>
              <a:endParaRPr kumimoji="1" lang="ja-JP" altLang="en-US" b="1" dirty="0"/>
            </a:p>
          </p:txBody>
        </p:sp>
      </p:grpSp>
      <p:sp>
        <p:nvSpPr>
          <p:cNvPr id="39" name="フレーム 38">
            <a:extLst>
              <a:ext uri="{FF2B5EF4-FFF2-40B4-BE49-F238E27FC236}">
                <a16:creationId xmlns:a16="http://schemas.microsoft.com/office/drawing/2014/main" id="{F02BC086-959B-4FDF-952D-6189A1130ADC}"/>
              </a:ext>
            </a:extLst>
          </p:cNvPr>
          <p:cNvSpPr/>
          <p:nvPr/>
        </p:nvSpPr>
        <p:spPr>
          <a:xfrm>
            <a:off x="1885251" y="33841"/>
            <a:ext cx="2355938" cy="1157937"/>
          </a:xfrm>
          <a:prstGeom prst="frame">
            <a:avLst>
              <a:gd name="adj1" fmla="val 7606"/>
            </a:avLst>
          </a:prstGeom>
          <a:solidFill>
            <a:srgbClr val="05F91C">
              <a:alpha val="50000"/>
            </a:srgb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44" name="テキスト ボックス 43">
            <a:extLst>
              <a:ext uri="{FF2B5EF4-FFF2-40B4-BE49-F238E27FC236}">
                <a16:creationId xmlns:a16="http://schemas.microsoft.com/office/drawing/2014/main" id="{06043CE0-E9F5-4F17-A503-BA4F86863898}"/>
              </a:ext>
            </a:extLst>
          </p:cNvPr>
          <p:cNvSpPr txBox="1"/>
          <p:nvPr/>
        </p:nvSpPr>
        <p:spPr>
          <a:xfrm>
            <a:off x="5525660" y="4152477"/>
            <a:ext cx="976835" cy="411611"/>
          </a:xfrm>
          <a:prstGeom prst="rect">
            <a:avLst/>
          </a:prstGeom>
          <a:noFill/>
        </p:spPr>
        <p:txBody>
          <a:bodyPr wrap="square" rtlCol="0">
            <a:spAutoFit/>
          </a:bodyPr>
          <a:lstStyle/>
          <a:p>
            <a:r>
              <a:rPr kumimoji="1" lang="en-US" altLang="ja-JP" sz="2000" b="1" dirty="0">
                <a:solidFill>
                  <a:schemeClr val="accent1"/>
                </a:solidFill>
              </a:rPr>
              <a:t>Winter</a:t>
            </a:r>
            <a:endParaRPr kumimoji="1" lang="ja-JP" altLang="en-US" sz="2000" b="1" dirty="0">
              <a:solidFill>
                <a:schemeClr val="accent1"/>
              </a:solidFill>
            </a:endParaRPr>
          </a:p>
        </p:txBody>
      </p:sp>
      <p:sp>
        <p:nvSpPr>
          <p:cNvPr id="76" name="四角形: 角を丸くする 75">
            <a:extLst>
              <a:ext uri="{FF2B5EF4-FFF2-40B4-BE49-F238E27FC236}">
                <a16:creationId xmlns:a16="http://schemas.microsoft.com/office/drawing/2014/main" id="{6CD277ED-2756-4B57-86BF-AC1D4D26412B}"/>
              </a:ext>
            </a:extLst>
          </p:cNvPr>
          <p:cNvSpPr/>
          <p:nvPr/>
        </p:nvSpPr>
        <p:spPr>
          <a:xfrm>
            <a:off x="8418527" y="7442"/>
            <a:ext cx="711952" cy="274556"/>
          </a:xfrm>
          <a:prstGeom prst="roundRect">
            <a:avLst/>
          </a:prstGeom>
          <a:ln w="38100"/>
        </p:spPr>
        <p:style>
          <a:lnRef idx="2">
            <a:schemeClr val="accent5"/>
          </a:lnRef>
          <a:fillRef idx="1">
            <a:schemeClr val="lt1"/>
          </a:fillRef>
          <a:effectRef idx="0">
            <a:schemeClr val="accent5"/>
          </a:effectRef>
          <a:fontRef idx="minor">
            <a:schemeClr val="dk1"/>
          </a:fontRef>
        </p:style>
        <p:txBody>
          <a:bodyPr rtlCol="0" anchor="ctr"/>
          <a:lstStyle/>
          <a:p>
            <a:pPr algn="ctr"/>
            <a:r>
              <a:rPr kumimoji="1" lang="en-US" altLang="ja-JP" b="1" dirty="0"/>
              <a:t>8/13</a:t>
            </a:r>
            <a:endParaRPr kumimoji="1" lang="ja-JP" altLang="en-US" b="1" dirty="0"/>
          </a:p>
        </p:txBody>
      </p:sp>
      <p:grpSp>
        <p:nvGrpSpPr>
          <p:cNvPr id="2" name="グループ化 1">
            <a:extLst>
              <a:ext uri="{FF2B5EF4-FFF2-40B4-BE49-F238E27FC236}">
                <a16:creationId xmlns:a16="http://schemas.microsoft.com/office/drawing/2014/main" id="{18CB0E62-89AD-480D-AABE-0F1E42F66265}"/>
              </a:ext>
            </a:extLst>
          </p:cNvPr>
          <p:cNvGrpSpPr/>
          <p:nvPr/>
        </p:nvGrpSpPr>
        <p:grpSpPr>
          <a:xfrm>
            <a:off x="917676" y="2247859"/>
            <a:ext cx="8212803" cy="3110348"/>
            <a:chOff x="884625" y="2029726"/>
            <a:chExt cx="8212803" cy="3110348"/>
          </a:xfrm>
        </p:grpSpPr>
        <p:pic>
          <p:nvPicPr>
            <p:cNvPr id="77" name="図 76">
              <a:extLst>
                <a:ext uri="{FF2B5EF4-FFF2-40B4-BE49-F238E27FC236}">
                  <a16:creationId xmlns:a16="http://schemas.microsoft.com/office/drawing/2014/main" id="{92555D6B-CC63-4706-9058-FB84FD7F87C9}"/>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884625" y="2029726"/>
              <a:ext cx="7562392" cy="3110348"/>
            </a:xfrm>
            <a:prstGeom prst="rect">
              <a:avLst/>
            </a:prstGeom>
            <a:noFill/>
            <a:ln>
              <a:noFill/>
            </a:ln>
          </p:spPr>
        </p:pic>
        <p:sp>
          <p:nvSpPr>
            <p:cNvPr id="5" name="楕円 4">
              <a:extLst>
                <a:ext uri="{FF2B5EF4-FFF2-40B4-BE49-F238E27FC236}">
                  <a16:creationId xmlns:a16="http://schemas.microsoft.com/office/drawing/2014/main" id="{802D6569-FAB4-4332-B8BC-0CBEA89683D3}"/>
                </a:ext>
              </a:extLst>
            </p:cNvPr>
            <p:cNvSpPr/>
            <p:nvPr/>
          </p:nvSpPr>
          <p:spPr>
            <a:xfrm rot="18513312">
              <a:off x="6889582" y="3208594"/>
              <a:ext cx="666538" cy="1388497"/>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0" name="直線矢印コネクタ 39">
              <a:extLst>
                <a:ext uri="{FF2B5EF4-FFF2-40B4-BE49-F238E27FC236}">
                  <a16:creationId xmlns:a16="http://schemas.microsoft.com/office/drawing/2014/main" id="{1A709055-E03C-4687-8B21-E7D615C29931}"/>
                </a:ext>
              </a:extLst>
            </p:cNvPr>
            <p:cNvCxnSpPr>
              <a:cxnSpLocks/>
            </p:cNvCxnSpPr>
            <p:nvPr/>
          </p:nvCxnSpPr>
          <p:spPr>
            <a:xfrm>
              <a:off x="8337677" y="2156161"/>
              <a:ext cx="7478" cy="1099209"/>
            </a:xfrm>
            <a:prstGeom prst="straightConnector1">
              <a:avLst/>
            </a:prstGeom>
            <a:ln w="381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1" name="直線矢印コネクタ 40">
              <a:extLst>
                <a:ext uri="{FF2B5EF4-FFF2-40B4-BE49-F238E27FC236}">
                  <a16:creationId xmlns:a16="http://schemas.microsoft.com/office/drawing/2014/main" id="{DE398D83-0AC0-4D04-A85C-9F3AA9207473}"/>
                </a:ext>
              </a:extLst>
            </p:cNvPr>
            <p:cNvCxnSpPr>
              <a:cxnSpLocks/>
            </p:cNvCxnSpPr>
            <p:nvPr/>
          </p:nvCxnSpPr>
          <p:spPr>
            <a:xfrm>
              <a:off x="8362807" y="3309750"/>
              <a:ext cx="22669" cy="1424056"/>
            </a:xfrm>
            <a:prstGeom prst="straightConnector1">
              <a:avLst/>
            </a:prstGeom>
            <a:ln w="38100">
              <a:solidFill>
                <a:schemeClr val="accent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2" name="直線コネクタ 41">
              <a:extLst>
                <a:ext uri="{FF2B5EF4-FFF2-40B4-BE49-F238E27FC236}">
                  <a16:creationId xmlns:a16="http://schemas.microsoft.com/office/drawing/2014/main" id="{7128454C-A933-41F4-A96E-05BC9991A03F}"/>
                </a:ext>
              </a:extLst>
            </p:cNvPr>
            <p:cNvCxnSpPr>
              <a:cxnSpLocks/>
            </p:cNvCxnSpPr>
            <p:nvPr/>
          </p:nvCxnSpPr>
          <p:spPr>
            <a:xfrm>
              <a:off x="4908487" y="3255370"/>
              <a:ext cx="4188941" cy="0"/>
            </a:xfrm>
            <a:prstGeom prst="line">
              <a:avLst/>
            </a:prstGeom>
            <a:ln w="76200">
              <a:solidFill>
                <a:srgbClr val="00B050"/>
              </a:solidFill>
              <a:prstDash val="sysDot"/>
            </a:ln>
          </p:spPr>
          <p:style>
            <a:lnRef idx="1">
              <a:schemeClr val="accent1"/>
            </a:lnRef>
            <a:fillRef idx="0">
              <a:schemeClr val="accent1"/>
            </a:fillRef>
            <a:effectRef idx="0">
              <a:schemeClr val="accent1"/>
            </a:effectRef>
            <a:fontRef idx="minor">
              <a:schemeClr val="tx1"/>
            </a:fontRef>
          </p:style>
        </p:cxnSp>
        <p:sp>
          <p:nvSpPr>
            <p:cNvPr id="43" name="テキスト ボックス 42">
              <a:extLst>
                <a:ext uri="{FF2B5EF4-FFF2-40B4-BE49-F238E27FC236}">
                  <a16:creationId xmlns:a16="http://schemas.microsoft.com/office/drawing/2014/main" id="{7568CBB7-F789-410B-94AB-167319EE48D7}"/>
                </a:ext>
              </a:extLst>
            </p:cNvPr>
            <p:cNvSpPr txBox="1"/>
            <p:nvPr/>
          </p:nvSpPr>
          <p:spPr>
            <a:xfrm>
              <a:off x="8385476" y="2313064"/>
              <a:ext cx="522352" cy="646331"/>
            </a:xfrm>
            <a:prstGeom prst="rect">
              <a:avLst/>
            </a:prstGeom>
            <a:noFill/>
          </p:spPr>
          <p:txBody>
            <a:bodyPr wrap="square" rtlCol="0">
              <a:spAutoFit/>
            </a:bodyPr>
            <a:lstStyle/>
            <a:p>
              <a:r>
                <a:rPr kumimoji="1" lang="ja-JP" altLang="en-US" sz="3600" b="1" dirty="0">
                  <a:solidFill>
                    <a:srgbClr val="FF0000"/>
                  </a:solidFill>
                </a:rPr>
                <a:t>夏</a:t>
              </a:r>
            </a:p>
          </p:txBody>
        </p:sp>
        <p:sp>
          <p:nvSpPr>
            <p:cNvPr id="78" name="正方形/長方形 77">
              <a:extLst>
                <a:ext uri="{FF2B5EF4-FFF2-40B4-BE49-F238E27FC236}">
                  <a16:creationId xmlns:a16="http://schemas.microsoft.com/office/drawing/2014/main" id="{FCCAA0A1-875D-4976-885D-FC829A73560B}"/>
                </a:ext>
              </a:extLst>
            </p:cNvPr>
            <p:cNvSpPr/>
            <p:nvPr/>
          </p:nvSpPr>
          <p:spPr>
            <a:xfrm>
              <a:off x="4900789" y="3593448"/>
              <a:ext cx="3359935" cy="595299"/>
            </a:xfrm>
            <a:prstGeom prst="rect">
              <a:avLst/>
            </a:prstGeom>
            <a:solidFill>
              <a:schemeClr val="accent4">
                <a:alpha val="25000"/>
              </a:schemeClr>
            </a:solid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sp>
        <p:nvSpPr>
          <p:cNvPr id="79" name="テキスト ボックス 78">
            <a:extLst>
              <a:ext uri="{FF2B5EF4-FFF2-40B4-BE49-F238E27FC236}">
                <a16:creationId xmlns:a16="http://schemas.microsoft.com/office/drawing/2014/main" id="{4987B963-53F6-4836-858D-25E9219CDFDA}"/>
              </a:ext>
            </a:extLst>
          </p:cNvPr>
          <p:cNvSpPr txBox="1"/>
          <p:nvPr/>
        </p:nvSpPr>
        <p:spPr>
          <a:xfrm>
            <a:off x="182112" y="1271765"/>
            <a:ext cx="3777672"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kumimoji="1" lang="ja-JP" altLang="en-US" b="1" dirty="0"/>
              <a:t>持続する暖かい</a:t>
            </a:r>
            <a:r>
              <a:rPr kumimoji="1" lang="en-US" altLang="ja-JP" b="1" dirty="0"/>
              <a:t>SST</a:t>
            </a:r>
            <a:r>
              <a:rPr kumimoji="1" lang="ja-JP" altLang="en-US" b="1" dirty="0"/>
              <a:t>の大気への影響</a:t>
            </a:r>
          </a:p>
        </p:txBody>
      </p:sp>
      <p:sp>
        <p:nvSpPr>
          <p:cNvPr id="80" name="楕円 79">
            <a:extLst>
              <a:ext uri="{FF2B5EF4-FFF2-40B4-BE49-F238E27FC236}">
                <a16:creationId xmlns:a16="http://schemas.microsoft.com/office/drawing/2014/main" id="{4DF30F1D-55D5-47C9-98CA-712760003BA5}"/>
              </a:ext>
            </a:extLst>
          </p:cNvPr>
          <p:cNvSpPr/>
          <p:nvPr/>
        </p:nvSpPr>
        <p:spPr>
          <a:xfrm>
            <a:off x="4706354" y="4632548"/>
            <a:ext cx="976831" cy="278994"/>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b="1" dirty="0"/>
              <a:t>南極</a:t>
            </a:r>
          </a:p>
        </p:txBody>
      </p:sp>
      <p:sp>
        <p:nvSpPr>
          <p:cNvPr id="81" name="楕円 80">
            <a:extLst>
              <a:ext uri="{FF2B5EF4-FFF2-40B4-BE49-F238E27FC236}">
                <a16:creationId xmlns:a16="http://schemas.microsoft.com/office/drawing/2014/main" id="{7E1F9E66-D078-41D2-B3B7-C21CD83D12D2}"/>
              </a:ext>
            </a:extLst>
          </p:cNvPr>
          <p:cNvSpPr/>
          <p:nvPr/>
        </p:nvSpPr>
        <p:spPr>
          <a:xfrm>
            <a:off x="8178939" y="4629022"/>
            <a:ext cx="917045" cy="273576"/>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b="1" dirty="0"/>
              <a:t>赤道</a:t>
            </a:r>
          </a:p>
        </p:txBody>
      </p:sp>
      <p:sp>
        <p:nvSpPr>
          <p:cNvPr id="82" name="テキスト ボックス 81">
            <a:extLst>
              <a:ext uri="{FF2B5EF4-FFF2-40B4-BE49-F238E27FC236}">
                <a16:creationId xmlns:a16="http://schemas.microsoft.com/office/drawing/2014/main" id="{3BFC296A-82E3-4FC9-A2EB-DA25D45290A4}"/>
              </a:ext>
            </a:extLst>
          </p:cNvPr>
          <p:cNvSpPr txBox="1"/>
          <p:nvPr/>
        </p:nvSpPr>
        <p:spPr>
          <a:xfrm>
            <a:off x="8447501" y="3846172"/>
            <a:ext cx="452750" cy="646331"/>
          </a:xfrm>
          <a:prstGeom prst="rect">
            <a:avLst/>
          </a:prstGeom>
          <a:noFill/>
        </p:spPr>
        <p:txBody>
          <a:bodyPr wrap="square" rtlCol="0">
            <a:spAutoFit/>
          </a:bodyPr>
          <a:lstStyle/>
          <a:p>
            <a:r>
              <a:rPr kumimoji="1" lang="ja-JP" altLang="en-US" sz="3600" b="1" dirty="0">
                <a:solidFill>
                  <a:schemeClr val="accent1"/>
                </a:solidFill>
              </a:rPr>
              <a:t>冬</a:t>
            </a:r>
          </a:p>
        </p:txBody>
      </p:sp>
      <p:cxnSp>
        <p:nvCxnSpPr>
          <p:cNvPr id="83" name="直線矢印コネクタ 82">
            <a:extLst>
              <a:ext uri="{FF2B5EF4-FFF2-40B4-BE49-F238E27FC236}">
                <a16:creationId xmlns:a16="http://schemas.microsoft.com/office/drawing/2014/main" id="{D91B3BE2-1E66-43D5-B42F-DC0398FCC5CC}"/>
              </a:ext>
            </a:extLst>
          </p:cNvPr>
          <p:cNvCxnSpPr>
            <a:cxnSpLocks/>
          </p:cNvCxnSpPr>
          <p:nvPr/>
        </p:nvCxnSpPr>
        <p:spPr>
          <a:xfrm>
            <a:off x="5757266" y="2360440"/>
            <a:ext cx="7478" cy="1099209"/>
          </a:xfrm>
          <a:prstGeom prst="straightConnector1">
            <a:avLst/>
          </a:prstGeom>
          <a:ln w="381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84" name="直線矢印コネクタ 83">
            <a:extLst>
              <a:ext uri="{FF2B5EF4-FFF2-40B4-BE49-F238E27FC236}">
                <a16:creationId xmlns:a16="http://schemas.microsoft.com/office/drawing/2014/main" id="{B14D5E96-1672-4BD4-BBC2-846C2760801E}"/>
              </a:ext>
            </a:extLst>
          </p:cNvPr>
          <p:cNvCxnSpPr>
            <a:cxnSpLocks/>
          </p:cNvCxnSpPr>
          <p:nvPr/>
        </p:nvCxnSpPr>
        <p:spPr>
          <a:xfrm flipH="1">
            <a:off x="5774838" y="3498915"/>
            <a:ext cx="1" cy="1453024"/>
          </a:xfrm>
          <a:prstGeom prst="straightConnector1">
            <a:avLst/>
          </a:prstGeom>
          <a:ln w="38100">
            <a:solidFill>
              <a:schemeClr val="accent1"/>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024354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図 32">
            <a:extLst>
              <a:ext uri="{FF2B5EF4-FFF2-40B4-BE49-F238E27FC236}">
                <a16:creationId xmlns:a16="http://schemas.microsoft.com/office/drawing/2014/main" id="{003230BF-CD99-45AA-A71E-8518B2059F77}"/>
              </a:ext>
            </a:extLst>
          </p:cNvPr>
          <p:cNvPicPr>
            <a:picLocks noChangeAspect="1"/>
          </p:cNvPicPr>
          <p:nvPr/>
        </p:nvPicPr>
        <p:blipFill>
          <a:blip r:embed="rId2"/>
          <a:stretch>
            <a:fillRect/>
          </a:stretch>
        </p:blipFill>
        <p:spPr>
          <a:xfrm>
            <a:off x="369412" y="560335"/>
            <a:ext cx="8672210" cy="5105716"/>
          </a:xfrm>
          <a:prstGeom prst="rect">
            <a:avLst/>
          </a:prstGeom>
        </p:spPr>
      </p:pic>
      <p:grpSp>
        <p:nvGrpSpPr>
          <p:cNvPr id="81" name="グループ化 80">
            <a:extLst>
              <a:ext uri="{FF2B5EF4-FFF2-40B4-BE49-F238E27FC236}">
                <a16:creationId xmlns:a16="http://schemas.microsoft.com/office/drawing/2014/main" id="{DDD099CB-0496-4094-8A36-252089E930BA}"/>
              </a:ext>
            </a:extLst>
          </p:cNvPr>
          <p:cNvGrpSpPr/>
          <p:nvPr/>
        </p:nvGrpSpPr>
        <p:grpSpPr>
          <a:xfrm>
            <a:off x="3795449" y="2191208"/>
            <a:ext cx="3328210" cy="2108880"/>
            <a:chOff x="3837962" y="2599328"/>
            <a:chExt cx="3328210" cy="2108880"/>
          </a:xfrm>
        </p:grpSpPr>
        <p:sp>
          <p:nvSpPr>
            <p:cNvPr id="38" name="矢印: 下 37">
              <a:extLst>
                <a:ext uri="{FF2B5EF4-FFF2-40B4-BE49-F238E27FC236}">
                  <a16:creationId xmlns:a16="http://schemas.microsoft.com/office/drawing/2014/main" id="{0BEBEB63-E997-412E-8D30-F49ABA7BE066}"/>
                </a:ext>
              </a:extLst>
            </p:cNvPr>
            <p:cNvSpPr/>
            <p:nvPr/>
          </p:nvSpPr>
          <p:spPr>
            <a:xfrm rot="10800000">
              <a:off x="3837962" y="3629564"/>
              <a:ext cx="771977" cy="1078644"/>
            </a:xfrm>
            <a:prstGeom prst="downArrow">
              <a:avLst/>
            </a:prstGeom>
            <a:solidFill>
              <a:schemeClr val="accent4">
                <a:alpha val="50000"/>
              </a:schemeClr>
            </a:solidFill>
            <a:ln>
              <a:solidFill>
                <a:schemeClr val="accent6"/>
              </a:solidFill>
            </a:ln>
            <a:scene3d>
              <a:camera prst="orthographicFront">
                <a:rot lat="0" lon="0" rev="0"/>
              </a:camera>
              <a:lightRig rig="threePt" dir="t"/>
            </a:scene3d>
            <a:sp3d prstMaterial="dkEdge">
              <a:bevelT w="63500" h="146050" prst="artDeco"/>
              <a:bevelB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9" name="矢印: 下 38">
              <a:extLst>
                <a:ext uri="{FF2B5EF4-FFF2-40B4-BE49-F238E27FC236}">
                  <a16:creationId xmlns:a16="http://schemas.microsoft.com/office/drawing/2014/main" id="{A92AB466-178C-4A1A-8B08-70F63A03DBDB}"/>
                </a:ext>
              </a:extLst>
            </p:cNvPr>
            <p:cNvSpPr/>
            <p:nvPr/>
          </p:nvSpPr>
          <p:spPr>
            <a:xfrm rot="10800000">
              <a:off x="5037642" y="3090242"/>
              <a:ext cx="786612" cy="1078644"/>
            </a:xfrm>
            <a:prstGeom prst="downArrow">
              <a:avLst/>
            </a:prstGeom>
            <a:solidFill>
              <a:schemeClr val="accent4">
                <a:alpha val="50000"/>
              </a:schemeClr>
            </a:solidFill>
            <a:ln>
              <a:solidFill>
                <a:schemeClr val="accent6"/>
              </a:solidFill>
            </a:ln>
            <a:scene3d>
              <a:camera prst="orthographicFront">
                <a:rot lat="0" lon="0" rev="0"/>
              </a:camera>
              <a:lightRig rig="threePt" dir="t"/>
            </a:scene3d>
            <a:sp3d prstMaterial="dkEdge">
              <a:bevelT w="63500" h="146050" prst="artDeco"/>
              <a:bevelB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0" name="矢印: 下 39">
              <a:extLst>
                <a:ext uri="{FF2B5EF4-FFF2-40B4-BE49-F238E27FC236}">
                  <a16:creationId xmlns:a16="http://schemas.microsoft.com/office/drawing/2014/main" id="{FCA99DF8-78F3-4ACB-A917-D9C967E0E52A}"/>
                </a:ext>
              </a:extLst>
            </p:cNvPr>
            <p:cNvSpPr/>
            <p:nvPr/>
          </p:nvSpPr>
          <p:spPr>
            <a:xfrm rot="10800000">
              <a:off x="6514745" y="2599328"/>
              <a:ext cx="651427" cy="1078644"/>
            </a:xfrm>
            <a:prstGeom prst="downArrow">
              <a:avLst/>
            </a:prstGeom>
            <a:solidFill>
              <a:schemeClr val="accent4">
                <a:alpha val="50000"/>
              </a:schemeClr>
            </a:solidFill>
            <a:ln>
              <a:solidFill>
                <a:schemeClr val="accent6"/>
              </a:solidFill>
            </a:ln>
            <a:scene3d>
              <a:camera prst="orthographicFront">
                <a:rot lat="0" lon="0" rev="0"/>
              </a:camera>
              <a:lightRig rig="threePt" dir="t"/>
            </a:scene3d>
            <a:sp3d prstMaterial="dkEdge">
              <a:bevelT w="63500" h="146050" prst="artDeco"/>
              <a:bevelB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grpSp>
        <p:nvGrpSpPr>
          <p:cNvPr id="45" name="グループ化 44">
            <a:extLst>
              <a:ext uri="{FF2B5EF4-FFF2-40B4-BE49-F238E27FC236}">
                <a16:creationId xmlns:a16="http://schemas.microsoft.com/office/drawing/2014/main" id="{436A7C24-C317-447A-A43E-DB04A9A8A40D}"/>
              </a:ext>
            </a:extLst>
          </p:cNvPr>
          <p:cNvGrpSpPr/>
          <p:nvPr/>
        </p:nvGrpSpPr>
        <p:grpSpPr>
          <a:xfrm>
            <a:off x="-45979" y="29388"/>
            <a:ext cx="9235958" cy="1156265"/>
            <a:chOff x="-17071" y="0"/>
            <a:chExt cx="9235958" cy="1156265"/>
          </a:xfrm>
        </p:grpSpPr>
        <p:grpSp>
          <p:nvGrpSpPr>
            <p:cNvPr id="46" name="グループ化 45">
              <a:extLst>
                <a:ext uri="{FF2B5EF4-FFF2-40B4-BE49-F238E27FC236}">
                  <a16:creationId xmlns:a16="http://schemas.microsoft.com/office/drawing/2014/main" id="{6B6EBB1A-A6A3-4625-8975-46B12A52E3AE}"/>
                </a:ext>
              </a:extLst>
            </p:cNvPr>
            <p:cNvGrpSpPr/>
            <p:nvPr/>
          </p:nvGrpSpPr>
          <p:grpSpPr>
            <a:xfrm>
              <a:off x="-17071" y="0"/>
              <a:ext cx="9178141" cy="1156265"/>
              <a:chOff x="-56083" y="3249521"/>
              <a:chExt cx="9178141" cy="1762380"/>
            </a:xfrm>
          </p:grpSpPr>
          <p:grpSp>
            <p:nvGrpSpPr>
              <p:cNvPr id="58" name="グループ化 57">
                <a:extLst>
                  <a:ext uri="{FF2B5EF4-FFF2-40B4-BE49-F238E27FC236}">
                    <a16:creationId xmlns:a16="http://schemas.microsoft.com/office/drawing/2014/main" id="{AB2BEDED-8FEC-4FBD-B13A-83AE796F0AB2}"/>
                  </a:ext>
                </a:extLst>
              </p:cNvPr>
              <p:cNvGrpSpPr/>
              <p:nvPr/>
            </p:nvGrpSpPr>
            <p:grpSpPr>
              <a:xfrm>
                <a:off x="1" y="3249521"/>
                <a:ext cx="9122057" cy="1662503"/>
                <a:chOff x="-1" y="1333343"/>
                <a:chExt cx="9122057" cy="1662503"/>
              </a:xfrm>
            </p:grpSpPr>
            <p:sp>
              <p:nvSpPr>
                <p:cNvPr id="63" name="四角形: 角を丸くする 62">
                  <a:extLst>
                    <a:ext uri="{FF2B5EF4-FFF2-40B4-BE49-F238E27FC236}">
                      <a16:creationId xmlns:a16="http://schemas.microsoft.com/office/drawing/2014/main" id="{EC737F1E-79E1-4CBE-AC64-8B8C699F2AC2}"/>
                    </a:ext>
                  </a:extLst>
                </p:cNvPr>
                <p:cNvSpPr/>
                <p:nvPr/>
              </p:nvSpPr>
              <p:spPr>
                <a:xfrm>
                  <a:off x="2690797" y="1481072"/>
                  <a:ext cx="6370075" cy="1514774"/>
                </a:xfrm>
                <a:prstGeom prst="roundRect">
                  <a:avLst/>
                </a:prstGeom>
                <a:solidFill>
                  <a:schemeClr val="accent4">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64" name="四角形: 角を丸くする 63">
                  <a:extLst>
                    <a:ext uri="{FF2B5EF4-FFF2-40B4-BE49-F238E27FC236}">
                      <a16:creationId xmlns:a16="http://schemas.microsoft.com/office/drawing/2014/main" id="{814C5A02-4891-404E-AFE0-CD1421A94C51}"/>
                    </a:ext>
                  </a:extLst>
                </p:cNvPr>
                <p:cNvSpPr/>
                <p:nvPr/>
              </p:nvSpPr>
              <p:spPr>
                <a:xfrm>
                  <a:off x="-1" y="1452697"/>
                  <a:ext cx="2584680" cy="1514776"/>
                </a:xfrm>
                <a:prstGeom prst="roundRect">
                  <a:avLst/>
                </a:prstGeom>
                <a:solidFill>
                  <a:schemeClr val="accent5">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65" name="矢印: ストライプ 64">
                  <a:extLst>
                    <a:ext uri="{FF2B5EF4-FFF2-40B4-BE49-F238E27FC236}">
                      <a16:creationId xmlns:a16="http://schemas.microsoft.com/office/drawing/2014/main" id="{B1666AF0-B42A-45CC-B87F-9A57C133FEAE}"/>
                    </a:ext>
                  </a:extLst>
                </p:cNvPr>
                <p:cNvSpPr/>
                <p:nvPr/>
              </p:nvSpPr>
              <p:spPr>
                <a:xfrm>
                  <a:off x="2113591" y="1788134"/>
                  <a:ext cx="691962" cy="942132"/>
                </a:xfrm>
                <a:prstGeom prst="stripedRightArrow">
                  <a:avLst>
                    <a:gd name="adj1" fmla="val 44521"/>
                    <a:gd name="adj2" fmla="val 44447"/>
                  </a:avLst>
                </a:prstGeom>
                <a:solidFill>
                  <a:srgbClr val="C00000">
                    <a:alpha val="20000"/>
                  </a:srgbClr>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b="1" dirty="0">
                    <a:latin typeface="Segoe UI" panose="020B0502040204020203" pitchFamily="34" charset="0"/>
                    <a:cs typeface="Segoe UI" panose="020B0502040204020203" pitchFamily="34" charset="0"/>
                  </a:endParaRPr>
                </a:p>
              </p:txBody>
            </p:sp>
            <p:grpSp>
              <p:nvGrpSpPr>
                <p:cNvPr id="66" name="グループ化 65">
                  <a:extLst>
                    <a:ext uri="{FF2B5EF4-FFF2-40B4-BE49-F238E27FC236}">
                      <a16:creationId xmlns:a16="http://schemas.microsoft.com/office/drawing/2014/main" id="{83343D42-164C-4B98-8B49-98E0721AF594}"/>
                    </a:ext>
                  </a:extLst>
                </p:cNvPr>
                <p:cNvGrpSpPr/>
                <p:nvPr/>
              </p:nvGrpSpPr>
              <p:grpSpPr>
                <a:xfrm>
                  <a:off x="-1" y="1333343"/>
                  <a:ext cx="9122057" cy="1538119"/>
                  <a:chOff x="11944208" y="27016972"/>
                  <a:chExt cx="10890009" cy="1582582"/>
                </a:xfrm>
              </p:grpSpPr>
              <p:grpSp>
                <p:nvGrpSpPr>
                  <p:cNvPr id="67" name="グループ化 66">
                    <a:extLst>
                      <a:ext uri="{FF2B5EF4-FFF2-40B4-BE49-F238E27FC236}">
                        <a16:creationId xmlns:a16="http://schemas.microsoft.com/office/drawing/2014/main" id="{0B0959A4-6528-4293-92C9-D4B9F65A7511}"/>
                      </a:ext>
                    </a:extLst>
                  </p:cNvPr>
                  <p:cNvGrpSpPr/>
                  <p:nvPr/>
                </p:nvGrpSpPr>
                <p:grpSpPr>
                  <a:xfrm>
                    <a:off x="11944208" y="27017052"/>
                    <a:ext cx="10890009" cy="1582502"/>
                    <a:chOff x="11839075" y="18601505"/>
                    <a:chExt cx="9295158" cy="1582502"/>
                  </a:xfrm>
                </p:grpSpPr>
                <p:grpSp>
                  <p:nvGrpSpPr>
                    <p:cNvPr id="69" name="グループ化 68">
                      <a:extLst>
                        <a:ext uri="{FF2B5EF4-FFF2-40B4-BE49-F238E27FC236}">
                          <a16:creationId xmlns:a16="http://schemas.microsoft.com/office/drawing/2014/main" id="{61200373-AD49-4D83-B9BA-6C6A09A7113B}"/>
                        </a:ext>
                      </a:extLst>
                    </p:cNvPr>
                    <p:cNvGrpSpPr/>
                    <p:nvPr/>
                  </p:nvGrpSpPr>
                  <p:grpSpPr>
                    <a:xfrm>
                      <a:off x="11839075" y="18919016"/>
                      <a:ext cx="9295158" cy="1264991"/>
                      <a:chOff x="11540249" y="18308933"/>
                      <a:chExt cx="9295158" cy="1264991"/>
                    </a:xfrm>
                  </p:grpSpPr>
                  <p:sp>
                    <p:nvSpPr>
                      <p:cNvPr id="71" name="円/楕円 159">
                        <a:extLst>
                          <a:ext uri="{FF2B5EF4-FFF2-40B4-BE49-F238E27FC236}">
                            <a16:creationId xmlns:a16="http://schemas.microsoft.com/office/drawing/2014/main" id="{DEFF14DF-AF00-4E96-8194-B47EA40DDDD8}"/>
                          </a:ext>
                        </a:extLst>
                      </p:cNvPr>
                      <p:cNvSpPr/>
                      <p:nvPr/>
                    </p:nvSpPr>
                    <p:spPr>
                      <a:xfrm>
                        <a:off x="11540249" y="18413636"/>
                        <a:ext cx="1078583" cy="1099510"/>
                      </a:xfrm>
                      <a:prstGeom prst="ellipse">
                        <a:avLst/>
                      </a:prstGeom>
                      <a:solidFill>
                        <a:srgbClr val="0070C0">
                          <a:alpha val="20000"/>
                        </a:srgbClr>
                      </a:solidFill>
                      <a:ln w="12700">
                        <a:solidFill>
                          <a:schemeClr val="tx1"/>
                        </a:solidFill>
                      </a:ln>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50800" h="50800"/>
                      </a:sp3d>
                    </p:spPr>
                    <p:txBody>
                      <a:bodyPr rtlCol="0" anchor="ctr"/>
                      <a:lstStyle/>
                      <a:p>
                        <a:pPr algn="ctr" defTabSz="1527930">
                          <a:defRPr/>
                        </a:pPr>
                        <a:r>
                          <a:rPr kumimoji="1" lang="en-US" altLang="ja-JP" sz="3344" b="1" kern="0" dirty="0">
                            <a:solidFill>
                              <a:prstClr val="white"/>
                            </a:solidFill>
                            <a:latin typeface="Segoe UI" panose="020B0502040204020203" pitchFamily="34" charset="0"/>
                            <a:ea typeface="ＭＳ Ｐゴシック"/>
                            <a:cs typeface="Segoe UI" panose="020B0502040204020203" pitchFamily="34" charset="0"/>
                          </a:rPr>
                          <a:t> </a:t>
                        </a:r>
                        <a:endParaRPr kumimoji="1" lang="en-US" altLang="ja-JP" b="1" kern="0" dirty="0">
                          <a:solidFill>
                            <a:prstClr val="white"/>
                          </a:solidFill>
                          <a:latin typeface="Segoe UI" panose="020B0502040204020203" pitchFamily="34" charset="0"/>
                          <a:ea typeface="ＭＳ Ｐゴシック"/>
                          <a:cs typeface="Segoe UI" panose="020B0502040204020203" pitchFamily="34" charset="0"/>
                        </a:endParaRPr>
                      </a:p>
                    </p:txBody>
                  </p:sp>
                  <p:sp>
                    <p:nvSpPr>
                      <p:cNvPr id="72" name="右矢印 171">
                        <a:extLst>
                          <a:ext uri="{FF2B5EF4-FFF2-40B4-BE49-F238E27FC236}">
                            <a16:creationId xmlns:a16="http://schemas.microsoft.com/office/drawing/2014/main" id="{FA8D1FD7-47F3-4945-8F86-65F05E5CEE57}"/>
                          </a:ext>
                        </a:extLst>
                      </p:cNvPr>
                      <p:cNvSpPr/>
                      <p:nvPr/>
                    </p:nvSpPr>
                    <p:spPr>
                      <a:xfrm>
                        <a:off x="12643216" y="18749583"/>
                        <a:ext cx="326296" cy="427565"/>
                      </a:xfrm>
                      <a:prstGeom prst="rightArrow">
                        <a:avLst/>
                      </a:prstGeom>
                      <a:gradFill rotWithShape="1">
                        <a:gsLst>
                          <a:gs pos="0">
                            <a:srgbClr val="84AA33"/>
                          </a:gs>
                          <a:gs pos="100000">
                            <a:srgbClr val="84AA33">
                              <a:shade val="48000"/>
                              <a:satMod val="180000"/>
                              <a:lumMod val="94000"/>
                            </a:srgbClr>
                          </a:gs>
                          <a:gs pos="100000">
                            <a:srgbClr val="84AA33">
                              <a:shade val="48000"/>
                              <a:satMod val="180000"/>
                              <a:lumMod val="94000"/>
                            </a:srgbClr>
                          </a:gs>
                        </a:gsLst>
                        <a:lin ang="4140000" scaled="1"/>
                      </a:gradFill>
                      <a:ln w="12700">
                        <a:solidFill>
                          <a:schemeClr val="tx1"/>
                        </a:solidFill>
                      </a:ln>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50800" h="50800"/>
                      </a:sp3d>
                    </p:spPr>
                    <p:txBody>
                      <a:bodyPr rtlCol="0" anchor="ctr"/>
                      <a:lstStyle/>
                      <a:p>
                        <a:pPr algn="ctr" defTabSz="1527930">
                          <a:defRPr/>
                        </a:pPr>
                        <a:endParaRPr kumimoji="1" lang="ja-JP" altLang="en-US" sz="3344" kern="0" dirty="0">
                          <a:solidFill>
                            <a:prstClr val="white"/>
                          </a:solidFill>
                          <a:latin typeface="Times"/>
                          <a:ea typeface="ＭＳ Ｐゴシック"/>
                        </a:endParaRPr>
                      </a:p>
                    </p:txBody>
                  </p:sp>
                  <p:sp>
                    <p:nvSpPr>
                      <p:cNvPr id="73" name="大波 163">
                        <a:extLst>
                          <a:ext uri="{FF2B5EF4-FFF2-40B4-BE49-F238E27FC236}">
                            <a16:creationId xmlns:a16="http://schemas.microsoft.com/office/drawing/2014/main" id="{ABE10C22-D231-45A4-9A33-7BFDFFD8050A}"/>
                          </a:ext>
                        </a:extLst>
                      </p:cNvPr>
                      <p:cNvSpPr/>
                      <p:nvPr/>
                    </p:nvSpPr>
                    <p:spPr>
                      <a:xfrm>
                        <a:off x="12969512" y="18413636"/>
                        <a:ext cx="683407" cy="1160288"/>
                      </a:xfrm>
                      <a:prstGeom prst="wave">
                        <a:avLst>
                          <a:gd name="adj1" fmla="val 8632"/>
                          <a:gd name="adj2" fmla="val -25"/>
                        </a:avLst>
                      </a:prstGeom>
                      <a:solidFill>
                        <a:srgbClr val="FF0000">
                          <a:alpha val="20000"/>
                        </a:srgbClr>
                      </a:solidFill>
                      <a:ln w="12700">
                        <a:solidFill>
                          <a:schemeClr val="tx1"/>
                        </a:solidFill>
                      </a:ln>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50800" h="50800"/>
                      </a:sp3d>
                    </p:spPr>
                    <p:txBody>
                      <a:bodyPr rtlCol="0" anchor="ctr"/>
                      <a:lstStyle/>
                      <a:p>
                        <a:pPr algn="ctr" defTabSz="1527930">
                          <a:defRPr/>
                        </a:pPr>
                        <a:endParaRPr kumimoji="1" lang="en-US" altLang="ja-JP" sz="3009" b="1" kern="0" dirty="0">
                          <a:solidFill>
                            <a:prstClr val="white"/>
                          </a:solidFill>
                          <a:latin typeface="Segoe UI" panose="020B0502040204020203" pitchFamily="34" charset="0"/>
                          <a:ea typeface="ＭＳ Ｐゴシック"/>
                          <a:cs typeface="Segoe UI" panose="020B0502040204020203" pitchFamily="34" charset="0"/>
                        </a:endParaRPr>
                      </a:p>
                    </p:txBody>
                  </p:sp>
                  <p:sp>
                    <p:nvSpPr>
                      <p:cNvPr id="74" name="角丸四角形 165">
                        <a:extLst>
                          <a:ext uri="{FF2B5EF4-FFF2-40B4-BE49-F238E27FC236}">
                            <a16:creationId xmlns:a16="http://schemas.microsoft.com/office/drawing/2014/main" id="{57B02EF9-F710-4FE1-B6EE-7086F8C37DBE}"/>
                          </a:ext>
                        </a:extLst>
                      </p:cNvPr>
                      <p:cNvSpPr/>
                      <p:nvPr/>
                    </p:nvSpPr>
                    <p:spPr>
                      <a:xfrm>
                        <a:off x="17093107" y="18308933"/>
                        <a:ext cx="995595" cy="1264991"/>
                      </a:xfrm>
                      <a:prstGeom prst="roundRect">
                        <a:avLst/>
                      </a:prstGeom>
                      <a:solidFill>
                        <a:srgbClr val="00B0F0">
                          <a:alpha val="20000"/>
                        </a:srgbClr>
                      </a:solidFill>
                      <a:ln w="12700">
                        <a:solidFill>
                          <a:schemeClr val="tx1"/>
                        </a:solidFill>
                      </a:ln>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50800" h="50800"/>
                      </a:sp3d>
                    </p:spPr>
                    <p:txBody>
                      <a:bodyPr rtlCol="0" anchor="ctr"/>
                      <a:lstStyle/>
                      <a:p>
                        <a:pPr algn="ctr" defTabSz="1527930">
                          <a:defRPr/>
                        </a:pPr>
                        <a:endParaRPr kumimoji="1" lang="en-US" altLang="ja-JP" sz="4400" b="1" kern="0" dirty="0">
                          <a:solidFill>
                            <a:prstClr val="white"/>
                          </a:solidFill>
                          <a:latin typeface="Segoe UI" panose="020B0502040204020203" pitchFamily="34" charset="0"/>
                          <a:ea typeface="ＭＳ Ｐゴシック"/>
                          <a:cs typeface="Segoe UI" panose="020B0502040204020203" pitchFamily="34" charset="0"/>
                        </a:endParaRPr>
                      </a:p>
                    </p:txBody>
                  </p:sp>
                  <p:sp>
                    <p:nvSpPr>
                      <p:cNvPr id="75" name="円/楕円 162">
                        <a:extLst>
                          <a:ext uri="{FF2B5EF4-FFF2-40B4-BE49-F238E27FC236}">
                            <a16:creationId xmlns:a16="http://schemas.microsoft.com/office/drawing/2014/main" id="{6A6B3B35-6266-4038-A88A-A58660F7241B}"/>
                          </a:ext>
                        </a:extLst>
                      </p:cNvPr>
                      <p:cNvSpPr/>
                      <p:nvPr/>
                    </p:nvSpPr>
                    <p:spPr>
                      <a:xfrm>
                        <a:off x="19681720" y="18308933"/>
                        <a:ext cx="1153687" cy="1236142"/>
                      </a:xfrm>
                      <a:prstGeom prst="ellipse">
                        <a:avLst/>
                      </a:prstGeom>
                      <a:solidFill>
                        <a:srgbClr val="00B050">
                          <a:alpha val="20000"/>
                        </a:srgbClr>
                      </a:solidFill>
                      <a:ln w="12700">
                        <a:solidFill>
                          <a:schemeClr val="tx1"/>
                        </a:solidFill>
                      </a:ln>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50800" h="50800"/>
                      </a:sp3d>
                    </p:spPr>
                    <p:txBody>
                      <a:bodyPr rtlCol="0" anchor="ctr"/>
                      <a:lstStyle/>
                      <a:p>
                        <a:pPr algn="ctr" defTabSz="1527930">
                          <a:defRPr/>
                        </a:pPr>
                        <a:endParaRPr kumimoji="1" lang="en-US" altLang="ja-JP" sz="4800" b="1" kern="0" dirty="0">
                          <a:solidFill>
                            <a:prstClr val="white"/>
                          </a:solidFill>
                          <a:latin typeface="Segoe UI" panose="020B0502040204020203" pitchFamily="34" charset="0"/>
                          <a:ea typeface="ＭＳ Ｐゴシック"/>
                          <a:cs typeface="Segoe UI" panose="020B0502040204020203" pitchFamily="34" charset="0"/>
                        </a:endParaRPr>
                      </a:p>
                    </p:txBody>
                  </p:sp>
                </p:grpSp>
                <p:sp>
                  <p:nvSpPr>
                    <p:cNvPr id="70" name="楕円 69">
                      <a:extLst>
                        <a:ext uri="{FF2B5EF4-FFF2-40B4-BE49-F238E27FC236}">
                          <a16:creationId xmlns:a16="http://schemas.microsoft.com/office/drawing/2014/main" id="{3CBA844B-A2E7-4457-A26F-C17171886322}"/>
                        </a:ext>
                      </a:extLst>
                    </p:cNvPr>
                    <p:cNvSpPr/>
                    <p:nvPr/>
                  </p:nvSpPr>
                  <p:spPr>
                    <a:xfrm>
                      <a:off x="14570781" y="18601505"/>
                      <a:ext cx="1489999" cy="348333"/>
                    </a:xfrm>
                    <a:prstGeom prst="ellipse">
                      <a:avLst/>
                    </a:prstGeom>
                    <a:solidFill>
                      <a:schemeClr val="accent4"/>
                    </a:solidFill>
                    <a:ln w="12700">
                      <a:solidFill>
                        <a:schemeClr val="accent2"/>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kumimoji="1" lang="en-US" altLang="ja-JP" b="1" dirty="0"/>
                        <a:t>5,6</a:t>
                      </a:r>
                      <a:r>
                        <a:rPr kumimoji="1" lang="ja-JP" altLang="en-US" b="1" dirty="0"/>
                        <a:t>月</a:t>
                      </a:r>
                    </a:p>
                  </p:txBody>
                </p:sp>
              </p:grpSp>
              <p:sp>
                <p:nvSpPr>
                  <p:cNvPr id="68" name="楕円 67">
                    <a:extLst>
                      <a:ext uri="{FF2B5EF4-FFF2-40B4-BE49-F238E27FC236}">
                        <a16:creationId xmlns:a16="http://schemas.microsoft.com/office/drawing/2014/main" id="{AE2AD006-F296-4581-AE02-FDFCEFE19B94}"/>
                      </a:ext>
                    </a:extLst>
                  </p:cNvPr>
                  <p:cNvSpPr/>
                  <p:nvPr/>
                </p:nvSpPr>
                <p:spPr>
                  <a:xfrm>
                    <a:off x="12017250" y="27016972"/>
                    <a:ext cx="2020852" cy="348334"/>
                  </a:xfrm>
                  <a:prstGeom prst="ellipse">
                    <a:avLst/>
                  </a:prstGeom>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b="1" dirty="0">
                        <a:latin typeface="Segoe UI" panose="020B0502040204020203" pitchFamily="34" charset="0"/>
                        <a:cs typeface="Segoe UI" panose="020B0502040204020203" pitchFamily="34" charset="0"/>
                      </a:rPr>
                      <a:t>12,1,2</a:t>
                    </a:r>
                    <a:r>
                      <a:rPr kumimoji="1" lang="ja-JP" altLang="en-US" b="1" dirty="0">
                        <a:latin typeface="Segoe UI" panose="020B0502040204020203" pitchFamily="34" charset="0"/>
                        <a:cs typeface="Segoe UI" panose="020B0502040204020203" pitchFamily="34" charset="0"/>
                      </a:rPr>
                      <a:t>月</a:t>
                    </a:r>
                  </a:p>
                </p:txBody>
              </p:sp>
            </p:grpSp>
          </p:grpSp>
          <p:sp>
            <p:nvSpPr>
              <p:cNvPr id="59" name="雲 58">
                <a:extLst>
                  <a:ext uri="{FF2B5EF4-FFF2-40B4-BE49-F238E27FC236}">
                    <a16:creationId xmlns:a16="http://schemas.microsoft.com/office/drawing/2014/main" id="{569E45D8-34BD-4E29-9192-F0DFF1D4C9FF}"/>
                  </a:ext>
                </a:extLst>
              </p:cNvPr>
              <p:cNvSpPr/>
              <p:nvPr/>
            </p:nvSpPr>
            <p:spPr>
              <a:xfrm>
                <a:off x="6651555" y="3414749"/>
                <a:ext cx="1113250" cy="1479773"/>
              </a:xfrm>
              <a:prstGeom prst="cloud">
                <a:avLst/>
              </a:prstGeom>
              <a:gradFill rotWithShape="1">
                <a:gsLst>
                  <a:gs pos="0">
                    <a:srgbClr val="FEB80A">
                      <a:alpha val="20000"/>
                    </a:srgbClr>
                  </a:gs>
                  <a:gs pos="100000">
                    <a:srgbClr val="FEB80A">
                      <a:shade val="48000"/>
                      <a:satMod val="180000"/>
                      <a:lumMod val="94000"/>
                    </a:srgbClr>
                  </a:gs>
                  <a:gs pos="100000">
                    <a:srgbClr val="FEB80A">
                      <a:shade val="48000"/>
                      <a:satMod val="180000"/>
                      <a:lumMod val="94000"/>
                    </a:srgbClr>
                  </a:gs>
                </a:gsLst>
                <a:lin ang="4140000" scaled="1"/>
              </a:gradFill>
              <a:ln w="12700">
                <a:solidFill>
                  <a:schemeClr val="tx1"/>
                </a:solidFill>
              </a:ln>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50800" h="50800"/>
              </a:sp3d>
            </p:spPr>
            <p:txBody>
              <a:bodyPr rtlCol="0" anchor="ctr"/>
              <a:lstStyle/>
              <a:p>
                <a:pPr algn="ctr"/>
                <a:endParaRPr kumimoji="1" lang="ja-JP" altLang="en-US" sz="2400" b="1" dirty="0">
                  <a:solidFill>
                    <a:schemeClr val="bg1"/>
                  </a:solidFill>
                  <a:latin typeface="Segoe UI" panose="020B0502040204020203" pitchFamily="34" charset="0"/>
                  <a:cs typeface="Segoe UI" panose="020B0502040204020203" pitchFamily="34" charset="0"/>
                </a:endParaRPr>
              </a:p>
            </p:txBody>
          </p:sp>
          <p:sp>
            <p:nvSpPr>
              <p:cNvPr id="60" name="円/楕円 162">
                <a:extLst>
                  <a:ext uri="{FF2B5EF4-FFF2-40B4-BE49-F238E27FC236}">
                    <a16:creationId xmlns:a16="http://schemas.microsoft.com/office/drawing/2014/main" id="{225069BC-4680-46DC-BB8A-C55B6EF29B28}"/>
                  </a:ext>
                </a:extLst>
              </p:cNvPr>
              <p:cNvSpPr/>
              <p:nvPr/>
            </p:nvSpPr>
            <p:spPr>
              <a:xfrm>
                <a:off x="2754977" y="3553189"/>
                <a:ext cx="1050799" cy="1458712"/>
              </a:xfrm>
              <a:prstGeom prst="ellipse">
                <a:avLst/>
              </a:prstGeom>
              <a:solidFill>
                <a:schemeClr val="accent2"/>
              </a:solidFill>
              <a:ln w="12700">
                <a:solidFill>
                  <a:schemeClr val="tx1"/>
                </a:solidFill>
              </a:ln>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50800" h="50800"/>
              </a:sp3d>
            </p:spPr>
            <p:txBody>
              <a:bodyPr rtlCol="0" anchor="ctr"/>
              <a:lstStyle/>
              <a:p>
                <a:pPr algn="ctr" defTabSz="1527930">
                  <a:defRPr/>
                </a:pPr>
                <a:endParaRPr kumimoji="1" lang="ja-JP" altLang="en-US" sz="4400" b="1" kern="0" dirty="0">
                  <a:solidFill>
                    <a:prstClr val="white"/>
                  </a:solidFill>
                  <a:latin typeface="Segoe UI" panose="020B0502040204020203" pitchFamily="34" charset="0"/>
                  <a:ea typeface="ＭＳ Ｐゴシック"/>
                  <a:cs typeface="Segoe UI" panose="020B0502040204020203" pitchFamily="34" charset="0"/>
                </a:endParaRPr>
              </a:p>
            </p:txBody>
          </p:sp>
          <p:sp>
            <p:nvSpPr>
              <p:cNvPr id="61" name="雲 60">
                <a:extLst>
                  <a:ext uri="{FF2B5EF4-FFF2-40B4-BE49-F238E27FC236}">
                    <a16:creationId xmlns:a16="http://schemas.microsoft.com/office/drawing/2014/main" id="{CA52CAD7-E1A5-4BD2-8266-6311639227AF}"/>
                  </a:ext>
                </a:extLst>
              </p:cNvPr>
              <p:cNvSpPr/>
              <p:nvPr/>
            </p:nvSpPr>
            <p:spPr>
              <a:xfrm>
                <a:off x="3949679" y="3472499"/>
                <a:ext cx="1200757" cy="1458712"/>
              </a:xfrm>
              <a:prstGeom prst="cloud">
                <a:avLst/>
              </a:prstGeom>
              <a:solidFill>
                <a:srgbClr val="FF3300"/>
              </a:solidFill>
              <a:ln w="12700">
                <a:solidFill>
                  <a:schemeClr val="tx1"/>
                </a:solidFill>
              </a:ln>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50800" h="50800"/>
              </a:sp3d>
            </p:spPr>
            <p:txBody>
              <a:bodyPr rtlCol="0" anchor="ctr"/>
              <a:lstStyle/>
              <a:p>
                <a:pPr algn="ctr" defTabSz="1527930">
                  <a:defRPr/>
                </a:pPr>
                <a:endParaRPr kumimoji="1" lang="ja-JP" altLang="en-US" sz="4000" b="1" kern="0" dirty="0">
                  <a:solidFill>
                    <a:prstClr val="white"/>
                  </a:solidFill>
                  <a:latin typeface="Segoe UI" panose="020B0502040204020203" pitchFamily="34" charset="0"/>
                  <a:ea typeface="ＭＳ Ｐゴシック"/>
                  <a:cs typeface="Segoe UI" panose="020B0502040204020203" pitchFamily="34" charset="0"/>
                </a:endParaRPr>
              </a:p>
            </p:txBody>
          </p:sp>
          <p:sp>
            <p:nvSpPr>
              <p:cNvPr id="62" name="テキスト ボックス 61">
                <a:extLst>
                  <a:ext uri="{FF2B5EF4-FFF2-40B4-BE49-F238E27FC236}">
                    <a16:creationId xmlns:a16="http://schemas.microsoft.com/office/drawing/2014/main" id="{FA92BB81-AA72-4976-B5D6-52F216760231}"/>
                  </a:ext>
                </a:extLst>
              </p:cNvPr>
              <p:cNvSpPr txBox="1"/>
              <p:nvPr/>
            </p:nvSpPr>
            <p:spPr>
              <a:xfrm>
                <a:off x="-56083" y="3936224"/>
                <a:ext cx="1141110" cy="609848"/>
              </a:xfrm>
              <a:prstGeom prst="rect">
                <a:avLst/>
              </a:prstGeom>
              <a:noFill/>
            </p:spPr>
            <p:txBody>
              <a:bodyPr wrap="square" rtlCol="0">
                <a:spAutoFit/>
              </a:bodyPr>
              <a:lstStyle/>
              <a:p>
                <a:pPr algn="ctr"/>
                <a:r>
                  <a:rPr kumimoji="1" lang="ja-JP" altLang="en-US" sz="1600" b="1" dirty="0">
                    <a:solidFill>
                      <a:schemeClr val="bg1"/>
                    </a:solidFill>
                  </a:rPr>
                  <a:t>①</a:t>
                </a:r>
                <a:r>
                  <a:rPr kumimoji="1" lang="ja-JP" altLang="en-US" sz="2000" b="1" dirty="0">
                    <a:solidFill>
                      <a:schemeClr val="bg1"/>
                    </a:solidFill>
                  </a:rPr>
                  <a:t>正</a:t>
                </a:r>
                <a:r>
                  <a:rPr kumimoji="1" lang="en-US" altLang="ja-JP" sz="2000" b="1" dirty="0">
                    <a:solidFill>
                      <a:schemeClr val="bg1"/>
                    </a:solidFill>
                  </a:rPr>
                  <a:t>AAO</a:t>
                </a:r>
                <a:endParaRPr kumimoji="1" lang="ja-JP" altLang="en-US" b="1" dirty="0">
                  <a:solidFill>
                    <a:schemeClr val="bg1"/>
                  </a:solidFill>
                </a:endParaRPr>
              </a:p>
            </p:txBody>
          </p:sp>
        </p:grpSp>
        <p:sp>
          <p:nvSpPr>
            <p:cNvPr id="47" name="テキスト ボックス 46">
              <a:extLst>
                <a:ext uri="{FF2B5EF4-FFF2-40B4-BE49-F238E27FC236}">
                  <a16:creationId xmlns:a16="http://schemas.microsoft.com/office/drawing/2014/main" id="{667DF9AE-D06A-456B-BA83-E37028012856}"/>
                </a:ext>
              </a:extLst>
            </p:cNvPr>
            <p:cNvSpPr txBox="1"/>
            <p:nvPr/>
          </p:nvSpPr>
          <p:spPr>
            <a:xfrm>
              <a:off x="1309195" y="287934"/>
              <a:ext cx="937206" cy="646331"/>
            </a:xfrm>
            <a:prstGeom prst="rect">
              <a:avLst/>
            </a:prstGeom>
            <a:noFill/>
          </p:spPr>
          <p:txBody>
            <a:bodyPr wrap="square" rtlCol="0">
              <a:spAutoFit/>
            </a:bodyPr>
            <a:lstStyle/>
            <a:p>
              <a:pPr algn="ctr"/>
              <a:r>
                <a:rPr kumimoji="1" lang="ja-JP" altLang="en-US" b="1" dirty="0">
                  <a:solidFill>
                    <a:schemeClr val="bg1"/>
                  </a:solidFill>
                </a:rPr>
                <a:t>②</a:t>
              </a:r>
              <a:endParaRPr kumimoji="1" lang="en-US" altLang="ja-JP" b="1" dirty="0">
                <a:solidFill>
                  <a:schemeClr val="bg1"/>
                </a:solidFill>
              </a:endParaRPr>
            </a:p>
            <a:p>
              <a:pPr algn="ctr"/>
              <a:r>
                <a:rPr kumimoji="1" lang="ja-JP" altLang="en-US" b="1" dirty="0">
                  <a:solidFill>
                    <a:schemeClr val="bg1"/>
                  </a:solidFill>
                </a:rPr>
                <a:t>温</a:t>
              </a:r>
              <a:r>
                <a:rPr kumimoji="1" lang="en-US" altLang="ja-JP" b="1" dirty="0">
                  <a:solidFill>
                    <a:schemeClr val="bg1"/>
                  </a:solidFill>
                </a:rPr>
                <a:t>SST</a:t>
              </a:r>
              <a:endParaRPr kumimoji="1" lang="ja-JP" altLang="en-US" b="1" dirty="0">
                <a:solidFill>
                  <a:schemeClr val="bg1"/>
                </a:solidFill>
              </a:endParaRPr>
            </a:p>
          </p:txBody>
        </p:sp>
        <p:sp>
          <p:nvSpPr>
            <p:cNvPr id="48" name="テキスト ボックス 47">
              <a:extLst>
                <a:ext uri="{FF2B5EF4-FFF2-40B4-BE49-F238E27FC236}">
                  <a16:creationId xmlns:a16="http://schemas.microsoft.com/office/drawing/2014/main" id="{870F2C2F-9DA6-4E64-BAD2-15B997B0058D}"/>
                </a:ext>
              </a:extLst>
            </p:cNvPr>
            <p:cNvSpPr txBox="1"/>
            <p:nvPr/>
          </p:nvSpPr>
          <p:spPr>
            <a:xfrm>
              <a:off x="2767596" y="315135"/>
              <a:ext cx="1107670" cy="738664"/>
            </a:xfrm>
            <a:prstGeom prst="rect">
              <a:avLst/>
            </a:prstGeom>
            <a:noFill/>
          </p:spPr>
          <p:txBody>
            <a:bodyPr wrap="square" rtlCol="0">
              <a:spAutoFit/>
            </a:bodyPr>
            <a:lstStyle/>
            <a:p>
              <a:pPr algn="ctr"/>
              <a:r>
                <a:rPr kumimoji="1" lang="ja-JP" altLang="en-US" sz="1400" b="1" dirty="0">
                  <a:solidFill>
                    <a:schemeClr val="bg1"/>
                  </a:solidFill>
                </a:rPr>
                <a:t>③温</a:t>
              </a:r>
              <a:r>
                <a:rPr kumimoji="1" lang="en-US" altLang="ja-JP" sz="1400" b="1" dirty="0">
                  <a:solidFill>
                    <a:schemeClr val="bg1"/>
                  </a:solidFill>
                </a:rPr>
                <a:t>SST</a:t>
              </a:r>
              <a:r>
                <a:rPr kumimoji="1" lang="ja-JP" altLang="en-US" sz="1400" b="1" dirty="0">
                  <a:solidFill>
                    <a:schemeClr val="bg1"/>
                  </a:solidFill>
                </a:rPr>
                <a:t>＋上向き熱フラックス</a:t>
              </a:r>
              <a:endParaRPr kumimoji="1" lang="ja-JP" altLang="en-US" sz="1600" b="1" dirty="0">
                <a:solidFill>
                  <a:schemeClr val="bg1"/>
                </a:solidFill>
              </a:endParaRPr>
            </a:p>
          </p:txBody>
        </p:sp>
        <p:sp>
          <p:nvSpPr>
            <p:cNvPr id="49" name="テキスト ボックス 48">
              <a:extLst>
                <a:ext uri="{FF2B5EF4-FFF2-40B4-BE49-F238E27FC236}">
                  <a16:creationId xmlns:a16="http://schemas.microsoft.com/office/drawing/2014/main" id="{FE56F28B-F14F-4097-B84E-9C9095990B75}"/>
                </a:ext>
              </a:extLst>
            </p:cNvPr>
            <p:cNvSpPr txBox="1"/>
            <p:nvPr/>
          </p:nvSpPr>
          <p:spPr>
            <a:xfrm>
              <a:off x="4036345" y="228353"/>
              <a:ext cx="1200758" cy="830997"/>
            </a:xfrm>
            <a:prstGeom prst="rect">
              <a:avLst/>
            </a:prstGeom>
            <a:noFill/>
          </p:spPr>
          <p:txBody>
            <a:bodyPr wrap="square" rtlCol="0">
              <a:spAutoFit/>
            </a:bodyPr>
            <a:lstStyle/>
            <a:p>
              <a:pPr algn="ctr"/>
              <a:r>
                <a:rPr kumimoji="1" lang="ja-JP" altLang="en-US" sz="1600" b="1" dirty="0">
                  <a:solidFill>
                    <a:schemeClr val="bg1"/>
                  </a:solidFill>
                </a:rPr>
                <a:t>④南インド洋で対流の活発化</a:t>
              </a:r>
              <a:endParaRPr kumimoji="1" lang="en-US" altLang="ja-JP" sz="1600" b="1" dirty="0">
                <a:solidFill>
                  <a:schemeClr val="bg1"/>
                </a:solidFill>
              </a:endParaRPr>
            </a:p>
          </p:txBody>
        </p:sp>
        <p:sp>
          <p:nvSpPr>
            <p:cNvPr id="50" name="テキスト ボックス 49">
              <a:extLst>
                <a:ext uri="{FF2B5EF4-FFF2-40B4-BE49-F238E27FC236}">
                  <a16:creationId xmlns:a16="http://schemas.microsoft.com/office/drawing/2014/main" id="{78209829-1BFD-40FC-ABF0-F2D3E8B131B6}"/>
                </a:ext>
              </a:extLst>
            </p:cNvPr>
            <p:cNvSpPr txBox="1"/>
            <p:nvPr/>
          </p:nvSpPr>
          <p:spPr>
            <a:xfrm>
              <a:off x="2168510" y="460507"/>
              <a:ext cx="670680" cy="338554"/>
            </a:xfrm>
            <a:prstGeom prst="rect">
              <a:avLst/>
            </a:prstGeom>
            <a:noFill/>
          </p:spPr>
          <p:txBody>
            <a:bodyPr wrap="square" rtlCol="0">
              <a:spAutoFit/>
            </a:bodyPr>
            <a:lstStyle/>
            <a:p>
              <a:pPr algn="ctr"/>
              <a:r>
                <a:rPr kumimoji="1" lang="ja-JP" altLang="en-US" sz="1600" b="1" dirty="0">
                  <a:solidFill>
                    <a:schemeClr val="bg1"/>
                  </a:solidFill>
                </a:rPr>
                <a:t>持続</a:t>
              </a:r>
              <a:endParaRPr kumimoji="1" lang="ja-JP" altLang="en-US" b="1" dirty="0">
                <a:solidFill>
                  <a:schemeClr val="bg1"/>
                </a:solidFill>
              </a:endParaRPr>
            </a:p>
          </p:txBody>
        </p:sp>
        <p:sp>
          <p:nvSpPr>
            <p:cNvPr id="51" name="テキスト ボックス 50">
              <a:extLst>
                <a:ext uri="{FF2B5EF4-FFF2-40B4-BE49-F238E27FC236}">
                  <a16:creationId xmlns:a16="http://schemas.microsoft.com/office/drawing/2014/main" id="{F673CF91-4E97-497A-A3F9-6D0AEA32DBD6}"/>
                </a:ext>
              </a:extLst>
            </p:cNvPr>
            <p:cNvSpPr txBox="1"/>
            <p:nvPr/>
          </p:nvSpPr>
          <p:spPr>
            <a:xfrm>
              <a:off x="5358290" y="235089"/>
              <a:ext cx="1200758" cy="646331"/>
            </a:xfrm>
            <a:prstGeom prst="rect">
              <a:avLst/>
            </a:prstGeom>
            <a:noFill/>
          </p:spPr>
          <p:txBody>
            <a:bodyPr wrap="square" rtlCol="0">
              <a:spAutoFit/>
            </a:bodyPr>
            <a:lstStyle/>
            <a:p>
              <a:pPr algn="ctr"/>
              <a:r>
                <a:rPr kumimoji="1" lang="ja-JP" altLang="en-US" b="1" dirty="0">
                  <a:solidFill>
                    <a:schemeClr val="bg1"/>
                  </a:solidFill>
                </a:rPr>
                <a:t>⑤</a:t>
              </a:r>
              <a:endParaRPr kumimoji="1" lang="en-US" altLang="ja-JP" b="1" dirty="0">
                <a:solidFill>
                  <a:schemeClr val="bg1"/>
                </a:solidFill>
              </a:endParaRPr>
            </a:p>
            <a:p>
              <a:pPr algn="ctr"/>
              <a:r>
                <a:rPr kumimoji="1" lang="en-US" altLang="ja-JP" b="1" dirty="0">
                  <a:solidFill>
                    <a:schemeClr val="bg1"/>
                  </a:solidFill>
                </a:rPr>
                <a:t>SMJ</a:t>
              </a:r>
              <a:r>
                <a:rPr kumimoji="1" lang="ja-JP" altLang="en-US" b="1" dirty="0">
                  <a:solidFill>
                    <a:schemeClr val="bg1"/>
                  </a:solidFill>
                </a:rPr>
                <a:t>強化</a:t>
              </a:r>
              <a:endParaRPr kumimoji="1" lang="en-US" altLang="ja-JP" sz="1600" b="1" dirty="0">
                <a:solidFill>
                  <a:schemeClr val="bg1"/>
                </a:solidFill>
              </a:endParaRPr>
            </a:p>
          </p:txBody>
        </p:sp>
        <p:sp>
          <p:nvSpPr>
            <p:cNvPr id="52" name="テキスト ボックス 51">
              <a:extLst>
                <a:ext uri="{FF2B5EF4-FFF2-40B4-BE49-F238E27FC236}">
                  <a16:creationId xmlns:a16="http://schemas.microsoft.com/office/drawing/2014/main" id="{5B4315BC-C943-424A-94DA-0C635A9D4004}"/>
                </a:ext>
              </a:extLst>
            </p:cNvPr>
            <p:cNvSpPr txBox="1"/>
            <p:nvPr/>
          </p:nvSpPr>
          <p:spPr>
            <a:xfrm>
              <a:off x="6646813" y="181189"/>
              <a:ext cx="1157004" cy="830997"/>
            </a:xfrm>
            <a:prstGeom prst="rect">
              <a:avLst/>
            </a:prstGeom>
            <a:noFill/>
          </p:spPr>
          <p:txBody>
            <a:bodyPr wrap="square" rtlCol="0">
              <a:spAutoFit/>
            </a:bodyPr>
            <a:lstStyle/>
            <a:p>
              <a:pPr algn="ctr"/>
              <a:r>
                <a:rPr kumimoji="1" lang="ja-JP" altLang="en-US" sz="1600" b="1" dirty="0">
                  <a:solidFill>
                    <a:schemeClr val="bg1"/>
                  </a:solidFill>
                </a:rPr>
                <a:t>⑥インドでの対流の活発化</a:t>
              </a:r>
              <a:endParaRPr kumimoji="1" lang="en-US" altLang="ja-JP" sz="1600" b="1" dirty="0">
                <a:solidFill>
                  <a:schemeClr val="bg1"/>
                </a:solidFill>
              </a:endParaRPr>
            </a:p>
          </p:txBody>
        </p:sp>
        <p:sp>
          <p:nvSpPr>
            <p:cNvPr id="53" name="テキスト ボックス 52">
              <a:extLst>
                <a:ext uri="{FF2B5EF4-FFF2-40B4-BE49-F238E27FC236}">
                  <a16:creationId xmlns:a16="http://schemas.microsoft.com/office/drawing/2014/main" id="{494C606D-7733-43DA-9797-8DDE85E92F3A}"/>
                </a:ext>
              </a:extLst>
            </p:cNvPr>
            <p:cNvSpPr txBox="1"/>
            <p:nvPr/>
          </p:nvSpPr>
          <p:spPr>
            <a:xfrm>
              <a:off x="8002383" y="259741"/>
              <a:ext cx="1216504" cy="830997"/>
            </a:xfrm>
            <a:prstGeom prst="rect">
              <a:avLst/>
            </a:prstGeom>
            <a:noFill/>
          </p:spPr>
          <p:txBody>
            <a:bodyPr wrap="square" rtlCol="0">
              <a:spAutoFit/>
            </a:bodyPr>
            <a:lstStyle/>
            <a:p>
              <a:pPr algn="ctr"/>
              <a:r>
                <a:rPr kumimoji="1" lang="ja-JP" altLang="en-US" sz="1600" b="1" dirty="0">
                  <a:solidFill>
                    <a:schemeClr val="bg1"/>
                  </a:solidFill>
                </a:rPr>
                <a:t>⑦チベット高気圧の</a:t>
              </a:r>
              <a:endParaRPr kumimoji="1" lang="en-US" altLang="ja-JP" sz="1600" b="1" dirty="0">
                <a:solidFill>
                  <a:schemeClr val="bg1"/>
                </a:solidFill>
              </a:endParaRPr>
            </a:p>
            <a:p>
              <a:pPr algn="ctr"/>
              <a:r>
                <a:rPr kumimoji="1" lang="ja-JP" altLang="en-US" sz="1600" b="1" dirty="0">
                  <a:solidFill>
                    <a:schemeClr val="bg1"/>
                  </a:solidFill>
                </a:rPr>
                <a:t>強化</a:t>
              </a:r>
              <a:endParaRPr kumimoji="1" lang="en-US" altLang="ja-JP" sz="1400" b="1" dirty="0">
                <a:solidFill>
                  <a:schemeClr val="bg1"/>
                </a:solidFill>
              </a:endParaRPr>
            </a:p>
          </p:txBody>
        </p:sp>
        <p:sp>
          <p:nvSpPr>
            <p:cNvPr id="54" name="右矢印 171">
              <a:extLst>
                <a:ext uri="{FF2B5EF4-FFF2-40B4-BE49-F238E27FC236}">
                  <a16:creationId xmlns:a16="http://schemas.microsoft.com/office/drawing/2014/main" id="{8C7F71AC-7FD6-4603-B78E-2F5F7F78634F}"/>
                </a:ext>
              </a:extLst>
            </p:cNvPr>
            <p:cNvSpPr/>
            <p:nvPr/>
          </p:nvSpPr>
          <p:spPr>
            <a:xfrm>
              <a:off x="3783228" y="502885"/>
              <a:ext cx="320219" cy="272636"/>
            </a:xfrm>
            <a:prstGeom prst="rightArrow">
              <a:avLst/>
            </a:prstGeom>
            <a:gradFill rotWithShape="1">
              <a:gsLst>
                <a:gs pos="0">
                  <a:srgbClr val="84AA33"/>
                </a:gs>
                <a:gs pos="100000">
                  <a:srgbClr val="84AA33">
                    <a:shade val="48000"/>
                    <a:satMod val="180000"/>
                    <a:lumMod val="94000"/>
                  </a:srgbClr>
                </a:gs>
                <a:gs pos="100000">
                  <a:srgbClr val="84AA33">
                    <a:shade val="48000"/>
                    <a:satMod val="180000"/>
                    <a:lumMod val="94000"/>
                  </a:srgbClr>
                </a:gs>
              </a:gsLst>
              <a:lin ang="4140000" scaled="1"/>
            </a:gradFill>
            <a:ln w="12700">
              <a:solidFill>
                <a:schemeClr val="tx1"/>
              </a:solidFill>
            </a:ln>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50800" h="50800"/>
            </a:sp3d>
          </p:spPr>
          <p:txBody>
            <a:bodyPr rtlCol="0" anchor="ctr"/>
            <a:lstStyle/>
            <a:p>
              <a:pPr algn="ctr" defTabSz="1527930">
                <a:defRPr/>
              </a:pPr>
              <a:endParaRPr kumimoji="1" lang="ja-JP" altLang="en-US" sz="3344" kern="0" dirty="0">
                <a:solidFill>
                  <a:prstClr val="white"/>
                </a:solidFill>
                <a:latin typeface="Times"/>
                <a:ea typeface="ＭＳ Ｐゴシック"/>
              </a:endParaRPr>
            </a:p>
          </p:txBody>
        </p:sp>
        <p:sp>
          <p:nvSpPr>
            <p:cNvPr id="55" name="右矢印 171">
              <a:extLst>
                <a:ext uri="{FF2B5EF4-FFF2-40B4-BE49-F238E27FC236}">
                  <a16:creationId xmlns:a16="http://schemas.microsoft.com/office/drawing/2014/main" id="{83F3E3C3-7DCC-47D7-8E5F-2BE7A03F9EB0}"/>
                </a:ext>
              </a:extLst>
            </p:cNvPr>
            <p:cNvSpPr/>
            <p:nvPr/>
          </p:nvSpPr>
          <p:spPr>
            <a:xfrm>
              <a:off x="5198180" y="483759"/>
              <a:ext cx="320219" cy="272636"/>
            </a:xfrm>
            <a:prstGeom prst="rightArrow">
              <a:avLst/>
            </a:prstGeom>
            <a:gradFill rotWithShape="1">
              <a:gsLst>
                <a:gs pos="0">
                  <a:srgbClr val="84AA33"/>
                </a:gs>
                <a:gs pos="100000">
                  <a:srgbClr val="84AA33">
                    <a:shade val="48000"/>
                    <a:satMod val="180000"/>
                    <a:lumMod val="94000"/>
                  </a:srgbClr>
                </a:gs>
                <a:gs pos="100000">
                  <a:srgbClr val="84AA33">
                    <a:shade val="48000"/>
                    <a:satMod val="180000"/>
                    <a:lumMod val="94000"/>
                  </a:srgbClr>
                </a:gs>
              </a:gsLst>
              <a:lin ang="4140000" scaled="1"/>
            </a:gradFill>
            <a:ln w="12700">
              <a:solidFill>
                <a:schemeClr val="tx1"/>
              </a:solidFill>
            </a:ln>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50800" h="50800"/>
            </a:sp3d>
          </p:spPr>
          <p:txBody>
            <a:bodyPr rtlCol="0" anchor="ctr"/>
            <a:lstStyle/>
            <a:p>
              <a:pPr algn="ctr" defTabSz="1527930">
                <a:defRPr/>
              </a:pPr>
              <a:endParaRPr kumimoji="1" lang="ja-JP" altLang="en-US" sz="3344" kern="0" dirty="0">
                <a:solidFill>
                  <a:prstClr val="white"/>
                </a:solidFill>
                <a:latin typeface="Times"/>
                <a:ea typeface="ＭＳ Ｐゴシック"/>
              </a:endParaRPr>
            </a:p>
          </p:txBody>
        </p:sp>
        <p:sp>
          <p:nvSpPr>
            <p:cNvPr id="56" name="右矢印 171">
              <a:extLst>
                <a:ext uri="{FF2B5EF4-FFF2-40B4-BE49-F238E27FC236}">
                  <a16:creationId xmlns:a16="http://schemas.microsoft.com/office/drawing/2014/main" id="{A02B7B0C-8347-4BEA-9DAE-BF217EDF9F83}"/>
                </a:ext>
              </a:extLst>
            </p:cNvPr>
            <p:cNvSpPr/>
            <p:nvPr/>
          </p:nvSpPr>
          <p:spPr>
            <a:xfrm>
              <a:off x="6418003" y="506854"/>
              <a:ext cx="320219" cy="272636"/>
            </a:xfrm>
            <a:prstGeom prst="rightArrow">
              <a:avLst/>
            </a:prstGeom>
            <a:gradFill rotWithShape="1">
              <a:gsLst>
                <a:gs pos="0">
                  <a:srgbClr val="84AA33"/>
                </a:gs>
                <a:gs pos="100000">
                  <a:srgbClr val="84AA33">
                    <a:shade val="48000"/>
                    <a:satMod val="180000"/>
                    <a:lumMod val="94000"/>
                  </a:srgbClr>
                </a:gs>
                <a:gs pos="100000">
                  <a:srgbClr val="84AA33">
                    <a:shade val="48000"/>
                    <a:satMod val="180000"/>
                    <a:lumMod val="94000"/>
                  </a:srgbClr>
                </a:gs>
              </a:gsLst>
              <a:lin ang="4140000" scaled="1"/>
            </a:gradFill>
            <a:ln w="12700">
              <a:solidFill>
                <a:schemeClr val="tx1"/>
              </a:solidFill>
            </a:ln>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50800" h="50800"/>
            </a:sp3d>
          </p:spPr>
          <p:txBody>
            <a:bodyPr rtlCol="0" anchor="ctr"/>
            <a:lstStyle/>
            <a:p>
              <a:pPr algn="ctr" defTabSz="1527930">
                <a:defRPr/>
              </a:pPr>
              <a:endParaRPr kumimoji="1" lang="ja-JP" altLang="en-US" sz="3344" kern="0" dirty="0">
                <a:solidFill>
                  <a:prstClr val="white"/>
                </a:solidFill>
                <a:latin typeface="Times"/>
                <a:ea typeface="ＭＳ Ｐゴシック"/>
              </a:endParaRPr>
            </a:p>
          </p:txBody>
        </p:sp>
        <p:sp>
          <p:nvSpPr>
            <p:cNvPr id="57" name="右矢印 171">
              <a:extLst>
                <a:ext uri="{FF2B5EF4-FFF2-40B4-BE49-F238E27FC236}">
                  <a16:creationId xmlns:a16="http://schemas.microsoft.com/office/drawing/2014/main" id="{515DDA79-27E5-480D-837E-65833C21B44D}"/>
                </a:ext>
              </a:extLst>
            </p:cNvPr>
            <p:cNvSpPr/>
            <p:nvPr/>
          </p:nvSpPr>
          <p:spPr>
            <a:xfrm>
              <a:off x="7769912" y="460507"/>
              <a:ext cx="320219" cy="272636"/>
            </a:xfrm>
            <a:prstGeom prst="rightArrow">
              <a:avLst/>
            </a:prstGeom>
            <a:gradFill rotWithShape="1">
              <a:gsLst>
                <a:gs pos="0">
                  <a:srgbClr val="84AA33"/>
                </a:gs>
                <a:gs pos="100000">
                  <a:srgbClr val="84AA33">
                    <a:shade val="48000"/>
                    <a:satMod val="180000"/>
                    <a:lumMod val="94000"/>
                  </a:srgbClr>
                </a:gs>
                <a:gs pos="100000">
                  <a:srgbClr val="84AA33">
                    <a:shade val="48000"/>
                    <a:satMod val="180000"/>
                    <a:lumMod val="94000"/>
                  </a:srgbClr>
                </a:gs>
              </a:gsLst>
              <a:lin ang="4140000" scaled="1"/>
            </a:gradFill>
            <a:ln w="12700">
              <a:solidFill>
                <a:schemeClr val="tx1"/>
              </a:solidFill>
            </a:ln>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50800" h="50800"/>
            </a:sp3d>
          </p:spPr>
          <p:txBody>
            <a:bodyPr rtlCol="0" anchor="ctr"/>
            <a:lstStyle/>
            <a:p>
              <a:pPr algn="ctr" defTabSz="1527930">
                <a:defRPr/>
              </a:pPr>
              <a:endParaRPr kumimoji="1" lang="ja-JP" altLang="en-US" sz="3344" kern="0" dirty="0">
                <a:solidFill>
                  <a:prstClr val="white"/>
                </a:solidFill>
                <a:latin typeface="Times"/>
                <a:ea typeface="ＭＳ Ｐゴシック"/>
              </a:endParaRPr>
            </a:p>
          </p:txBody>
        </p:sp>
      </p:grpSp>
      <p:sp>
        <p:nvSpPr>
          <p:cNvPr id="77" name="テキスト ボックス 76">
            <a:extLst>
              <a:ext uri="{FF2B5EF4-FFF2-40B4-BE49-F238E27FC236}">
                <a16:creationId xmlns:a16="http://schemas.microsoft.com/office/drawing/2014/main" id="{77250AB0-0133-4C7E-A7B0-CD3C20DC2045}"/>
              </a:ext>
            </a:extLst>
          </p:cNvPr>
          <p:cNvSpPr txBox="1"/>
          <p:nvPr/>
        </p:nvSpPr>
        <p:spPr>
          <a:xfrm>
            <a:off x="71289" y="1141141"/>
            <a:ext cx="3317096" cy="646331"/>
          </a:xfrm>
          <a:prstGeom prst="rect">
            <a:avLst/>
          </a:prstGeom>
          <a:noFill/>
        </p:spPr>
        <p:txBody>
          <a:bodyPr wrap="square" rtlCol="0">
            <a:spAutoFit/>
          </a:bodyPr>
          <a:lstStyle/>
          <a:p>
            <a:r>
              <a:rPr kumimoji="1" lang="en-US" altLang="ja-JP" b="1" dirty="0">
                <a:solidFill>
                  <a:schemeClr val="accent1"/>
                </a:solidFill>
              </a:rPr>
              <a:t>12,1,2</a:t>
            </a:r>
            <a:r>
              <a:rPr kumimoji="1" lang="ja-JP" altLang="en-US" b="1" dirty="0">
                <a:solidFill>
                  <a:schemeClr val="accent1"/>
                </a:solidFill>
              </a:rPr>
              <a:t>月</a:t>
            </a:r>
            <a:r>
              <a:rPr kumimoji="1" lang="en-US" altLang="ja-JP" b="1" dirty="0">
                <a:solidFill>
                  <a:schemeClr val="accent1"/>
                </a:solidFill>
              </a:rPr>
              <a:t>AAOI</a:t>
            </a:r>
            <a:r>
              <a:rPr kumimoji="1" lang="ja-JP" altLang="en-US" b="1" dirty="0">
                <a:solidFill>
                  <a:srgbClr val="FC8604"/>
                </a:solidFill>
              </a:rPr>
              <a:t>　</a:t>
            </a:r>
            <a:r>
              <a:rPr kumimoji="1" lang="en-US" altLang="ja-JP" b="1" dirty="0"/>
              <a:t>vs</a:t>
            </a:r>
          </a:p>
          <a:p>
            <a:r>
              <a:rPr kumimoji="1" lang="en-US" altLang="ja-JP" b="1" dirty="0">
                <a:solidFill>
                  <a:srgbClr val="FC8604"/>
                </a:solidFill>
              </a:rPr>
              <a:t>5,6</a:t>
            </a:r>
            <a:r>
              <a:rPr kumimoji="1" lang="ja-JP" altLang="en-US" b="1" dirty="0">
                <a:solidFill>
                  <a:srgbClr val="FC8604"/>
                </a:solidFill>
              </a:rPr>
              <a:t>月　</a:t>
            </a:r>
            <a:r>
              <a:rPr kumimoji="1" lang="ja-JP" altLang="en-US" b="1" dirty="0"/>
              <a:t>対流による非断熱加熱</a:t>
            </a:r>
            <a:endParaRPr kumimoji="1" lang="ja-JP" altLang="en-US" dirty="0"/>
          </a:p>
        </p:txBody>
      </p:sp>
      <p:sp>
        <p:nvSpPr>
          <p:cNvPr id="78" name="テキスト ボックス 77">
            <a:extLst>
              <a:ext uri="{FF2B5EF4-FFF2-40B4-BE49-F238E27FC236}">
                <a16:creationId xmlns:a16="http://schemas.microsoft.com/office/drawing/2014/main" id="{BEE49814-8DD5-4703-80F7-29F022D75890}"/>
              </a:ext>
            </a:extLst>
          </p:cNvPr>
          <p:cNvSpPr txBox="1"/>
          <p:nvPr/>
        </p:nvSpPr>
        <p:spPr>
          <a:xfrm>
            <a:off x="14718" y="1724736"/>
            <a:ext cx="4552708" cy="369332"/>
          </a:xfrm>
          <a:prstGeom prst="rect">
            <a:avLst/>
          </a:prstGeom>
          <a:noFill/>
        </p:spPr>
        <p:txBody>
          <a:bodyPr wrap="square" rtlCol="0">
            <a:spAutoFit/>
          </a:bodyPr>
          <a:lstStyle/>
          <a:p>
            <a:r>
              <a:rPr kumimoji="1" lang="ja-JP" altLang="en-US" b="1" dirty="0"/>
              <a:t>南緯</a:t>
            </a:r>
            <a:r>
              <a:rPr kumimoji="1" lang="en-US" altLang="ja-JP" b="1" dirty="0"/>
              <a:t>30</a:t>
            </a:r>
            <a:r>
              <a:rPr kumimoji="1" lang="ja-JP" altLang="en-US" b="1" dirty="0"/>
              <a:t>度～</a:t>
            </a:r>
            <a:r>
              <a:rPr kumimoji="1" lang="en-US" altLang="ja-JP" b="1" dirty="0"/>
              <a:t>25</a:t>
            </a:r>
            <a:r>
              <a:rPr kumimoji="1" lang="ja-JP" altLang="en-US" b="1" dirty="0"/>
              <a:t>度で平均した経度高度断面図</a:t>
            </a:r>
          </a:p>
        </p:txBody>
      </p:sp>
      <p:cxnSp>
        <p:nvCxnSpPr>
          <p:cNvPr id="79" name="直線矢印コネクタ 78">
            <a:extLst>
              <a:ext uri="{FF2B5EF4-FFF2-40B4-BE49-F238E27FC236}">
                <a16:creationId xmlns:a16="http://schemas.microsoft.com/office/drawing/2014/main" id="{89289534-2A61-41DE-90E7-FFF8AB792927}"/>
              </a:ext>
            </a:extLst>
          </p:cNvPr>
          <p:cNvCxnSpPr>
            <a:cxnSpLocks/>
          </p:cNvCxnSpPr>
          <p:nvPr/>
        </p:nvCxnSpPr>
        <p:spPr>
          <a:xfrm>
            <a:off x="2139602" y="2016413"/>
            <a:ext cx="1109711" cy="597605"/>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2" name="テキスト ボックス 81">
            <a:extLst>
              <a:ext uri="{FF2B5EF4-FFF2-40B4-BE49-F238E27FC236}">
                <a16:creationId xmlns:a16="http://schemas.microsoft.com/office/drawing/2014/main" id="{9525EADC-F900-4A7D-8C49-5DCF151C0F3D}"/>
              </a:ext>
            </a:extLst>
          </p:cNvPr>
          <p:cNvSpPr txBox="1"/>
          <p:nvPr/>
        </p:nvSpPr>
        <p:spPr>
          <a:xfrm>
            <a:off x="1053477" y="5630276"/>
            <a:ext cx="7649755" cy="369332"/>
          </a:xfrm>
          <a:prstGeom prst="rect">
            <a:avLst/>
          </a:prstGeom>
          <a:noFill/>
        </p:spPr>
        <p:txBody>
          <a:bodyPr wrap="square" rtlCol="0">
            <a:spAutoFit/>
          </a:bodyPr>
          <a:lstStyle/>
          <a:p>
            <a:r>
              <a:rPr kumimoji="1" lang="ja-JP" altLang="en-US" sz="1200" dirty="0">
                <a:solidFill>
                  <a:srgbClr val="FF0000"/>
                </a:solidFill>
              </a:rPr>
              <a:t>〇 </a:t>
            </a:r>
            <a:r>
              <a:rPr kumimoji="1" lang="ja-JP" altLang="en-US" b="1" u="sng" dirty="0"/>
              <a:t>熱フラックスが顕著にみられた領域で対流の活発化がみられる</a:t>
            </a:r>
            <a:endParaRPr kumimoji="1" lang="en-US" altLang="ja-JP" b="1" u="sng" dirty="0"/>
          </a:p>
        </p:txBody>
      </p:sp>
      <p:sp>
        <p:nvSpPr>
          <p:cNvPr id="83" name="テキスト ボックス 82">
            <a:extLst>
              <a:ext uri="{FF2B5EF4-FFF2-40B4-BE49-F238E27FC236}">
                <a16:creationId xmlns:a16="http://schemas.microsoft.com/office/drawing/2014/main" id="{B55EBC66-2165-4841-BA44-0C4ECB87FB26}"/>
              </a:ext>
            </a:extLst>
          </p:cNvPr>
          <p:cNvSpPr txBox="1"/>
          <p:nvPr/>
        </p:nvSpPr>
        <p:spPr>
          <a:xfrm>
            <a:off x="468320" y="6035598"/>
            <a:ext cx="8207360" cy="369332"/>
          </a:xfrm>
          <a:prstGeom prst="rect">
            <a:avLst/>
          </a:prstGeom>
          <a:noFill/>
        </p:spPr>
        <p:txBody>
          <a:bodyPr wrap="square" rtlCol="0">
            <a:spAutoFit/>
          </a:bodyPr>
          <a:lstStyle/>
          <a:p>
            <a:r>
              <a:rPr kumimoji="1" lang="ja-JP" altLang="en-US" b="1" u="sng" dirty="0">
                <a:solidFill>
                  <a:srgbClr val="C00000"/>
                </a:solidFill>
              </a:rPr>
              <a:t>この対流がソマリジェット周辺の子午面循環を変化させている可能性がある？</a:t>
            </a:r>
          </a:p>
        </p:txBody>
      </p:sp>
      <p:sp>
        <p:nvSpPr>
          <p:cNvPr id="84" name="テキスト ボックス 83">
            <a:extLst>
              <a:ext uri="{FF2B5EF4-FFF2-40B4-BE49-F238E27FC236}">
                <a16:creationId xmlns:a16="http://schemas.microsoft.com/office/drawing/2014/main" id="{03B6FF61-1A99-4086-A263-4E619FC303C2}"/>
              </a:ext>
            </a:extLst>
          </p:cNvPr>
          <p:cNvSpPr txBox="1"/>
          <p:nvPr/>
        </p:nvSpPr>
        <p:spPr>
          <a:xfrm>
            <a:off x="571776" y="6579172"/>
            <a:ext cx="8499202" cy="276999"/>
          </a:xfrm>
          <a:prstGeom prst="rect">
            <a:avLst/>
          </a:prstGeom>
          <a:noFill/>
        </p:spPr>
        <p:txBody>
          <a:bodyPr wrap="square" rtlCol="0">
            <a:spAutoFit/>
          </a:bodyPr>
          <a:lstStyle/>
          <a:p>
            <a:r>
              <a:rPr kumimoji="1" lang="ja-JP" altLang="en-US" sz="1200" dirty="0"/>
              <a:t>陰影，コンター：対流による非断熱加熱回帰係数（</a:t>
            </a:r>
            <a:r>
              <a:rPr kumimoji="1" lang="en-US" altLang="ja-JP" sz="1200" dirty="0"/>
              <a:t>K/day)</a:t>
            </a:r>
            <a:r>
              <a:rPr kumimoji="1" lang="ja-JP" altLang="en-US" sz="1200" dirty="0"/>
              <a:t>・熱フラックス（</a:t>
            </a:r>
            <a:r>
              <a:rPr kumimoji="1" lang="en-US" altLang="ja-JP" sz="1200" dirty="0"/>
              <a:t>W/m2)</a:t>
            </a:r>
            <a:r>
              <a:rPr kumimoji="1" lang="ja-JP" altLang="en-US" sz="1200" dirty="0"/>
              <a:t>　ハッチ：</a:t>
            </a:r>
            <a:r>
              <a:rPr kumimoji="1" lang="ja-JP" altLang="en-US" sz="1200" dirty="0">
                <a:solidFill>
                  <a:prstClr val="black"/>
                </a:solidFill>
              </a:rPr>
              <a:t>信頼区間</a:t>
            </a:r>
            <a:r>
              <a:rPr kumimoji="1" lang="en-US" altLang="ja-JP" sz="1200" dirty="0">
                <a:solidFill>
                  <a:prstClr val="black"/>
                </a:solidFill>
              </a:rPr>
              <a:t>90</a:t>
            </a:r>
            <a:r>
              <a:rPr kumimoji="1" lang="ja-JP" altLang="en-US" sz="1200" dirty="0">
                <a:solidFill>
                  <a:prstClr val="black"/>
                </a:solidFill>
              </a:rPr>
              <a:t>％以上の領域</a:t>
            </a:r>
            <a:endParaRPr kumimoji="1" lang="ja-JP" altLang="en-US" sz="1200" dirty="0"/>
          </a:p>
        </p:txBody>
      </p:sp>
      <p:sp>
        <p:nvSpPr>
          <p:cNvPr id="85" name="テキスト ボックス 84">
            <a:extLst>
              <a:ext uri="{FF2B5EF4-FFF2-40B4-BE49-F238E27FC236}">
                <a16:creationId xmlns:a16="http://schemas.microsoft.com/office/drawing/2014/main" id="{443DCBA8-02E5-4EF6-A245-7C300D75DCAE}"/>
              </a:ext>
            </a:extLst>
          </p:cNvPr>
          <p:cNvSpPr txBox="1"/>
          <p:nvPr/>
        </p:nvSpPr>
        <p:spPr>
          <a:xfrm>
            <a:off x="6760603" y="4562302"/>
            <a:ext cx="2281019" cy="646331"/>
          </a:xfrm>
          <a:prstGeom prst="rect">
            <a:avLst/>
          </a:prstGeom>
          <a:noFill/>
        </p:spPr>
        <p:txBody>
          <a:bodyPr wrap="square" rtlCol="0">
            <a:spAutoFit/>
          </a:bodyPr>
          <a:lstStyle/>
          <a:p>
            <a:r>
              <a:rPr kumimoji="1" lang="en-US" altLang="ja-JP" b="1" dirty="0">
                <a:solidFill>
                  <a:schemeClr val="accent1"/>
                </a:solidFill>
              </a:rPr>
              <a:t>12,1,2</a:t>
            </a:r>
            <a:r>
              <a:rPr kumimoji="1" lang="ja-JP" altLang="en-US" b="1" dirty="0">
                <a:solidFill>
                  <a:schemeClr val="accent1"/>
                </a:solidFill>
              </a:rPr>
              <a:t>月</a:t>
            </a:r>
            <a:r>
              <a:rPr kumimoji="1" lang="en-US" altLang="ja-JP" b="1" dirty="0">
                <a:solidFill>
                  <a:schemeClr val="accent1"/>
                </a:solidFill>
              </a:rPr>
              <a:t>AAOI</a:t>
            </a:r>
            <a:r>
              <a:rPr kumimoji="1" lang="ja-JP" altLang="en-US" b="1" dirty="0">
                <a:solidFill>
                  <a:schemeClr val="accent1"/>
                </a:solidFill>
              </a:rPr>
              <a:t> </a:t>
            </a:r>
            <a:r>
              <a:rPr kumimoji="1" lang="ja-JP" altLang="en-US" b="1" dirty="0">
                <a:solidFill>
                  <a:srgbClr val="FC8604"/>
                </a:solidFill>
              </a:rPr>
              <a:t>　</a:t>
            </a:r>
            <a:r>
              <a:rPr kumimoji="1" lang="en-US" altLang="ja-JP" b="1" dirty="0"/>
              <a:t>vs</a:t>
            </a:r>
            <a:r>
              <a:rPr kumimoji="1" lang="ja-JP" altLang="en-US" b="1" dirty="0"/>
              <a:t>　</a:t>
            </a:r>
            <a:endParaRPr kumimoji="1" lang="en-US" altLang="ja-JP" b="1" dirty="0"/>
          </a:p>
          <a:p>
            <a:r>
              <a:rPr kumimoji="1" lang="en-US" altLang="ja-JP" b="1" dirty="0">
                <a:solidFill>
                  <a:srgbClr val="FC8604"/>
                </a:solidFill>
              </a:rPr>
              <a:t>5,6</a:t>
            </a:r>
            <a:r>
              <a:rPr kumimoji="1" lang="ja-JP" altLang="en-US" b="1" dirty="0">
                <a:solidFill>
                  <a:srgbClr val="FC8604"/>
                </a:solidFill>
              </a:rPr>
              <a:t>月</a:t>
            </a:r>
            <a:r>
              <a:rPr lang="ja-JP" altLang="en-US" b="1" dirty="0"/>
              <a:t>熱フラックス</a:t>
            </a:r>
            <a:endParaRPr kumimoji="1" lang="ja-JP" altLang="en-US" b="1" dirty="0"/>
          </a:p>
        </p:txBody>
      </p:sp>
      <p:cxnSp>
        <p:nvCxnSpPr>
          <p:cNvPr id="86" name="直線矢印コネクタ 85">
            <a:extLst>
              <a:ext uri="{FF2B5EF4-FFF2-40B4-BE49-F238E27FC236}">
                <a16:creationId xmlns:a16="http://schemas.microsoft.com/office/drawing/2014/main" id="{F493E959-B2A9-452B-B487-0D4E7940696A}"/>
              </a:ext>
            </a:extLst>
          </p:cNvPr>
          <p:cNvCxnSpPr>
            <a:cxnSpLocks/>
          </p:cNvCxnSpPr>
          <p:nvPr/>
        </p:nvCxnSpPr>
        <p:spPr>
          <a:xfrm flipH="1" flipV="1">
            <a:off x="7405884" y="3727933"/>
            <a:ext cx="249382" cy="83437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8" name="四角形: 角を丸くする 87">
            <a:extLst>
              <a:ext uri="{FF2B5EF4-FFF2-40B4-BE49-F238E27FC236}">
                <a16:creationId xmlns:a16="http://schemas.microsoft.com/office/drawing/2014/main" id="{60419195-BD77-487D-8895-CEDAD5090949}"/>
              </a:ext>
            </a:extLst>
          </p:cNvPr>
          <p:cNvSpPr/>
          <p:nvPr/>
        </p:nvSpPr>
        <p:spPr>
          <a:xfrm>
            <a:off x="8441198" y="1829"/>
            <a:ext cx="687106" cy="274556"/>
          </a:xfrm>
          <a:prstGeom prst="roundRect">
            <a:avLst/>
          </a:prstGeom>
          <a:ln w="38100"/>
        </p:spPr>
        <p:style>
          <a:lnRef idx="2">
            <a:schemeClr val="accent5"/>
          </a:lnRef>
          <a:fillRef idx="1">
            <a:schemeClr val="lt1"/>
          </a:fillRef>
          <a:effectRef idx="0">
            <a:schemeClr val="accent5"/>
          </a:effectRef>
          <a:fontRef idx="minor">
            <a:schemeClr val="dk1"/>
          </a:fontRef>
        </p:style>
        <p:txBody>
          <a:bodyPr rtlCol="0" anchor="ctr"/>
          <a:lstStyle/>
          <a:p>
            <a:pPr algn="ctr"/>
            <a:r>
              <a:rPr kumimoji="1" lang="en-US" altLang="ja-JP" b="1" dirty="0"/>
              <a:t>9/13</a:t>
            </a:r>
            <a:endParaRPr kumimoji="1" lang="ja-JP" altLang="en-US" b="1" dirty="0"/>
          </a:p>
        </p:txBody>
      </p:sp>
      <p:sp>
        <p:nvSpPr>
          <p:cNvPr id="89" name="フレーム 88">
            <a:extLst>
              <a:ext uri="{FF2B5EF4-FFF2-40B4-BE49-F238E27FC236}">
                <a16:creationId xmlns:a16="http://schemas.microsoft.com/office/drawing/2014/main" id="{AEBE2506-65F1-4362-AEFC-8555E21AFDAD}"/>
              </a:ext>
            </a:extLst>
          </p:cNvPr>
          <p:cNvSpPr/>
          <p:nvPr/>
        </p:nvSpPr>
        <p:spPr>
          <a:xfrm>
            <a:off x="2557692" y="25608"/>
            <a:ext cx="2811213" cy="1157937"/>
          </a:xfrm>
          <a:prstGeom prst="frame">
            <a:avLst>
              <a:gd name="adj1" fmla="val 7606"/>
            </a:avLst>
          </a:prstGeom>
          <a:solidFill>
            <a:srgbClr val="05F91C">
              <a:alpha val="50000"/>
            </a:srgb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91" name="楕円 90">
            <a:extLst>
              <a:ext uri="{FF2B5EF4-FFF2-40B4-BE49-F238E27FC236}">
                <a16:creationId xmlns:a16="http://schemas.microsoft.com/office/drawing/2014/main" id="{2963AD17-6810-4180-9516-BD3BAF0F2928}"/>
              </a:ext>
            </a:extLst>
          </p:cNvPr>
          <p:cNvSpPr/>
          <p:nvPr/>
        </p:nvSpPr>
        <p:spPr>
          <a:xfrm>
            <a:off x="4109999" y="4153898"/>
            <a:ext cx="142875" cy="123825"/>
          </a:xfrm>
          <a:prstGeom prst="ellipse">
            <a:avLst/>
          </a:prstGeom>
          <a:solidFill>
            <a:srgbClr val="FF0000"/>
          </a:solidFill>
          <a:ln w="1270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92" name="楕円 91">
            <a:extLst>
              <a:ext uri="{FF2B5EF4-FFF2-40B4-BE49-F238E27FC236}">
                <a16:creationId xmlns:a16="http://schemas.microsoft.com/office/drawing/2014/main" id="{47589D85-ED45-4018-97FB-C96F265A8864}"/>
              </a:ext>
            </a:extLst>
          </p:cNvPr>
          <p:cNvSpPr/>
          <p:nvPr/>
        </p:nvSpPr>
        <p:spPr>
          <a:xfrm>
            <a:off x="5368905" y="3604108"/>
            <a:ext cx="142875" cy="123825"/>
          </a:xfrm>
          <a:prstGeom prst="ellipse">
            <a:avLst/>
          </a:prstGeom>
          <a:solidFill>
            <a:srgbClr val="FF0000"/>
          </a:solidFill>
          <a:ln w="1270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93" name="楕円 92">
            <a:extLst>
              <a:ext uri="{FF2B5EF4-FFF2-40B4-BE49-F238E27FC236}">
                <a16:creationId xmlns:a16="http://schemas.microsoft.com/office/drawing/2014/main" id="{9F99CC5E-744B-4A7F-A310-758DBCD13029}"/>
              </a:ext>
            </a:extLst>
          </p:cNvPr>
          <p:cNvSpPr/>
          <p:nvPr/>
        </p:nvSpPr>
        <p:spPr>
          <a:xfrm>
            <a:off x="6651693" y="3051280"/>
            <a:ext cx="142875" cy="123825"/>
          </a:xfrm>
          <a:prstGeom prst="ellipse">
            <a:avLst/>
          </a:prstGeom>
          <a:solidFill>
            <a:srgbClr val="FF0000"/>
          </a:solidFill>
          <a:ln w="1270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2" name="四角形: 角を丸くする 1">
            <a:extLst>
              <a:ext uri="{FF2B5EF4-FFF2-40B4-BE49-F238E27FC236}">
                <a16:creationId xmlns:a16="http://schemas.microsoft.com/office/drawing/2014/main" id="{E4519D72-7FD2-4259-9F1C-53DAEA0FE422}"/>
              </a:ext>
            </a:extLst>
          </p:cNvPr>
          <p:cNvSpPr/>
          <p:nvPr/>
        </p:nvSpPr>
        <p:spPr>
          <a:xfrm rot="20095286">
            <a:off x="2580113" y="3782331"/>
            <a:ext cx="4742592" cy="219062"/>
          </a:xfrm>
          <a:prstGeom prst="roundRect">
            <a:avLst/>
          </a:prstGeom>
          <a:solidFill>
            <a:srgbClr val="FF0000">
              <a:alpha val="40000"/>
            </a:srgbClr>
          </a:solidFill>
          <a:ln w="22225">
            <a:solidFill>
              <a:schemeClr val="tx1"/>
            </a:solidFill>
          </a:ln>
          <a:scene3d>
            <a:camera prst="perspectiveRelaxed"/>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648864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1"/>
                                        </p:tgtEl>
                                        <p:attrNameLst>
                                          <p:attrName>style.visibility</p:attrName>
                                        </p:attrNameLst>
                                      </p:cBhvr>
                                      <p:to>
                                        <p:strVal val="visible"/>
                                      </p:to>
                                    </p:set>
                                    <p:animEffect transition="in" filter="fade">
                                      <p:cBhvr>
                                        <p:cTn id="7" dur="1000"/>
                                        <p:tgtEl>
                                          <p:spTgt spid="81"/>
                                        </p:tgtEl>
                                      </p:cBhvr>
                                    </p:animEffect>
                                    <p:anim calcmode="lin" valueType="num">
                                      <p:cBhvr>
                                        <p:cTn id="8" dur="1000" fill="hold"/>
                                        <p:tgtEl>
                                          <p:spTgt spid="81"/>
                                        </p:tgtEl>
                                        <p:attrNameLst>
                                          <p:attrName>ppt_x</p:attrName>
                                        </p:attrNameLst>
                                      </p:cBhvr>
                                      <p:tavLst>
                                        <p:tav tm="0">
                                          <p:val>
                                            <p:strVal val="#ppt_x"/>
                                          </p:val>
                                        </p:tav>
                                        <p:tav tm="100000">
                                          <p:val>
                                            <p:strVal val="#ppt_x"/>
                                          </p:val>
                                        </p:tav>
                                      </p:tavLst>
                                    </p:anim>
                                    <p:anim calcmode="lin" valueType="num">
                                      <p:cBhvr>
                                        <p:cTn id="9" dur="1000" fill="hold"/>
                                        <p:tgtEl>
                                          <p:spTgt spid="8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2" name="グループ化 71">
            <a:extLst>
              <a:ext uri="{FF2B5EF4-FFF2-40B4-BE49-F238E27FC236}">
                <a16:creationId xmlns:a16="http://schemas.microsoft.com/office/drawing/2014/main" id="{7BB1C66C-3F38-4200-9B0A-DFF11AD656AD}"/>
              </a:ext>
            </a:extLst>
          </p:cNvPr>
          <p:cNvGrpSpPr/>
          <p:nvPr/>
        </p:nvGrpSpPr>
        <p:grpSpPr>
          <a:xfrm>
            <a:off x="-45979" y="5209"/>
            <a:ext cx="9250725" cy="1160984"/>
            <a:chOff x="-17071" y="0"/>
            <a:chExt cx="9250725" cy="1160984"/>
          </a:xfrm>
        </p:grpSpPr>
        <p:grpSp>
          <p:nvGrpSpPr>
            <p:cNvPr id="73" name="グループ化 72">
              <a:extLst>
                <a:ext uri="{FF2B5EF4-FFF2-40B4-BE49-F238E27FC236}">
                  <a16:creationId xmlns:a16="http://schemas.microsoft.com/office/drawing/2014/main" id="{E14938DA-9DA7-4CF2-B2AA-92ED4957AD73}"/>
                </a:ext>
              </a:extLst>
            </p:cNvPr>
            <p:cNvGrpSpPr/>
            <p:nvPr/>
          </p:nvGrpSpPr>
          <p:grpSpPr>
            <a:xfrm>
              <a:off x="-17071" y="0"/>
              <a:ext cx="9175686" cy="1156264"/>
              <a:chOff x="-56083" y="3249522"/>
              <a:chExt cx="9175686" cy="1762379"/>
            </a:xfrm>
          </p:grpSpPr>
          <p:grpSp>
            <p:nvGrpSpPr>
              <p:cNvPr id="85" name="グループ化 84">
                <a:extLst>
                  <a:ext uri="{FF2B5EF4-FFF2-40B4-BE49-F238E27FC236}">
                    <a16:creationId xmlns:a16="http://schemas.microsoft.com/office/drawing/2014/main" id="{FF2C6CDD-CEE8-4E9F-97C3-28717472CF24}"/>
                  </a:ext>
                </a:extLst>
              </p:cNvPr>
              <p:cNvGrpSpPr/>
              <p:nvPr/>
            </p:nvGrpSpPr>
            <p:grpSpPr>
              <a:xfrm>
                <a:off x="1" y="3249522"/>
                <a:ext cx="9119602" cy="1662503"/>
                <a:chOff x="-1" y="1333344"/>
                <a:chExt cx="9119602" cy="1662503"/>
              </a:xfrm>
            </p:grpSpPr>
            <p:sp>
              <p:nvSpPr>
                <p:cNvPr id="90" name="四角形: 角を丸くする 89">
                  <a:extLst>
                    <a:ext uri="{FF2B5EF4-FFF2-40B4-BE49-F238E27FC236}">
                      <a16:creationId xmlns:a16="http://schemas.microsoft.com/office/drawing/2014/main" id="{3B3B1EBD-75D8-48C7-A156-EBF75973A555}"/>
                    </a:ext>
                  </a:extLst>
                </p:cNvPr>
                <p:cNvSpPr/>
                <p:nvPr/>
              </p:nvSpPr>
              <p:spPr>
                <a:xfrm>
                  <a:off x="2690797" y="1481074"/>
                  <a:ext cx="6370075" cy="1514773"/>
                </a:xfrm>
                <a:prstGeom prst="roundRect">
                  <a:avLst/>
                </a:prstGeom>
                <a:solidFill>
                  <a:schemeClr val="accent4">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91" name="四角形: 角を丸くする 90">
                  <a:extLst>
                    <a:ext uri="{FF2B5EF4-FFF2-40B4-BE49-F238E27FC236}">
                      <a16:creationId xmlns:a16="http://schemas.microsoft.com/office/drawing/2014/main" id="{E29C46B3-14AD-4CF1-83D1-679C8E4CF9ED}"/>
                    </a:ext>
                  </a:extLst>
                </p:cNvPr>
                <p:cNvSpPr/>
                <p:nvPr/>
              </p:nvSpPr>
              <p:spPr>
                <a:xfrm>
                  <a:off x="-1" y="1452697"/>
                  <a:ext cx="2584680" cy="1514776"/>
                </a:xfrm>
                <a:prstGeom prst="roundRect">
                  <a:avLst/>
                </a:prstGeom>
                <a:solidFill>
                  <a:schemeClr val="accent5">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92" name="矢印: ストライプ 91">
                  <a:extLst>
                    <a:ext uri="{FF2B5EF4-FFF2-40B4-BE49-F238E27FC236}">
                      <a16:creationId xmlns:a16="http://schemas.microsoft.com/office/drawing/2014/main" id="{81F6B413-B8AE-4E4A-9B03-0815C0A1F7A8}"/>
                    </a:ext>
                  </a:extLst>
                </p:cNvPr>
                <p:cNvSpPr/>
                <p:nvPr/>
              </p:nvSpPr>
              <p:spPr>
                <a:xfrm>
                  <a:off x="2113591" y="1788134"/>
                  <a:ext cx="691962" cy="942132"/>
                </a:xfrm>
                <a:prstGeom prst="stripedRightArrow">
                  <a:avLst>
                    <a:gd name="adj1" fmla="val 44521"/>
                    <a:gd name="adj2" fmla="val 44447"/>
                  </a:avLst>
                </a:prstGeom>
                <a:solidFill>
                  <a:srgbClr val="C000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b="1" dirty="0">
                    <a:latin typeface="Segoe UI" panose="020B0502040204020203" pitchFamily="34" charset="0"/>
                    <a:cs typeface="Segoe UI" panose="020B0502040204020203" pitchFamily="34" charset="0"/>
                  </a:endParaRPr>
                </a:p>
              </p:txBody>
            </p:sp>
            <p:grpSp>
              <p:nvGrpSpPr>
                <p:cNvPr id="93" name="グループ化 92">
                  <a:extLst>
                    <a:ext uri="{FF2B5EF4-FFF2-40B4-BE49-F238E27FC236}">
                      <a16:creationId xmlns:a16="http://schemas.microsoft.com/office/drawing/2014/main" id="{7A30054A-9FDB-4795-A4AC-66004D1FCF36}"/>
                    </a:ext>
                  </a:extLst>
                </p:cNvPr>
                <p:cNvGrpSpPr/>
                <p:nvPr/>
              </p:nvGrpSpPr>
              <p:grpSpPr>
                <a:xfrm>
                  <a:off x="0" y="1333344"/>
                  <a:ext cx="9119601" cy="1606200"/>
                  <a:chOff x="11944209" y="27016972"/>
                  <a:chExt cx="10887077" cy="1652631"/>
                </a:xfrm>
              </p:grpSpPr>
              <p:grpSp>
                <p:nvGrpSpPr>
                  <p:cNvPr id="94" name="グループ化 93">
                    <a:extLst>
                      <a:ext uri="{FF2B5EF4-FFF2-40B4-BE49-F238E27FC236}">
                        <a16:creationId xmlns:a16="http://schemas.microsoft.com/office/drawing/2014/main" id="{C7DCD872-0FD5-40B5-8E49-55BF8B450894}"/>
                      </a:ext>
                    </a:extLst>
                  </p:cNvPr>
                  <p:cNvGrpSpPr/>
                  <p:nvPr/>
                </p:nvGrpSpPr>
                <p:grpSpPr>
                  <a:xfrm>
                    <a:off x="11944209" y="27017052"/>
                    <a:ext cx="10887077" cy="1652551"/>
                    <a:chOff x="11839075" y="18601505"/>
                    <a:chExt cx="9292655" cy="1652551"/>
                  </a:xfrm>
                </p:grpSpPr>
                <p:grpSp>
                  <p:nvGrpSpPr>
                    <p:cNvPr id="96" name="グループ化 95">
                      <a:extLst>
                        <a:ext uri="{FF2B5EF4-FFF2-40B4-BE49-F238E27FC236}">
                          <a16:creationId xmlns:a16="http://schemas.microsoft.com/office/drawing/2014/main" id="{5B7809AA-E8F5-47EA-B18F-C8685C2D8706}"/>
                        </a:ext>
                      </a:extLst>
                    </p:cNvPr>
                    <p:cNvGrpSpPr/>
                    <p:nvPr/>
                  </p:nvGrpSpPr>
                  <p:grpSpPr>
                    <a:xfrm>
                      <a:off x="11839075" y="18919016"/>
                      <a:ext cx="9292655" cy="1335040"/>
                      <a:chOff x="11540249" y="18308933"/>
                      <a:chExt cx="9292655" cy="1335040"/>
                    </a:xfrm>
                  </p:grpSpPr>
                  <p:sp>
                    <p:nvSpPr>
                      <p:cNvPr id="98" name="円/楕円 159">
                        <a:extLst>
                          <a:ext uri="{FF2B5EF4-FFF2-40B4-BE49-F238E27FC236}">
                            <a16:creationId xmlns:a16="http://schemas.microsoft.com/office/drawing/2014/main" id="{2AEA2B36-9A57-4C94-99BB-CDCA8A920231}"/>
                          </a:ext>
                        </a:extLst>
                      </p:cNvPr>
                      <p:cNvSpPr/>
                      <p:nvPr/>
                    </p:nvSpPr>
                    <p:spPr>
                      <a:xfrm>
                        <a:off x="11540249" y="18413636"/>
                        <a:ext cx="1078583" cy="1099510"/>
                      </a:xfrm>
                      <a:prstGeom prst="ellipse">
                        <a:avLst/>
                      </a:prstGeom>
                      <a:solidFill>
                        <a:srgbClr val="0070C0">
                          <a:alpha val="20000"/>
                        </a:srgbClr>
                      </a:solidFill>
                      <a:ln w="12700">
                        <a:solidFill>
                          <a:schemeClr val="tx1"/>
                        </a:solidFill>
                      </a:ln>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50800" h="50800"/>
                      </a:sp3d>
                    </p:spPr>
                    <p:txBody>
                      <a:bodyPr rtlCol="0" anchor="ctr"/>
                      <a:lstStyle/>
                      <a:p>
                        <a:pPr algn="ctr" defTabSz="1527930">
                          <a:defRPr/>
                        </a:pPr>
                        <a:r>
                          <a:rPr kumimoji="1" lang="en-US" altLang="ja-JP" sz="3344" b="1" kern="0" dirty="0">
                            <a:solidFill>
                              <a:prstClr val="white"/>
                            </a:solidFill>
                            <a:latin typeface="Segoe UI" panose="020B0502040204020203" pitchFamily="34" charset="0"/>
                            <a:ea typeface="ＭＳ Ｐゴシック"/>
                            <a:cs typeface="Segoe UI" panose="020B0502040204020203" pitchFamily="34" charset="0"/>
                          </a:rPr>
                          <a:t> </a:t>
                        </a:r>
                        <a:endParaRPr kumimoji="1" lang="en-US" altLang="ja-JP" b="1" kern="0" dirty="0">
                          <a:solidFill>
                            <a:prstClr val="white"/>
                          </a:solidFill>
                          <a:latin typeface="Segoe UI" panose="020B0502040204020203" pitchFamily="34" charset="0"/>
                          <a:ea typeface="ＭＳ Ｐゴシック"/>
                          <a:cs typeface="Segoe UI" panose="020B0502040204020203" pitchFamily="34" charset="0"/>
                        </a:endParaRPr>
                      </a:p>
                    </p:txBody>
                  </p:sp>
                  <p:sp>
                    <p:nvSpPr>
                      <p:cNvPr id="99" name="右矢印 171">
                        <a:extLst>
                          <a:ext uri="{FF2B5EF4-FFF2-40B4-BE49-F238E27FC236}">
                            <a16:creationId xmlns:a16="http://schemas.microsoft.com/office/drawing/2014/main" id="{A30E5140-7E2F-49EC-B085-FEB8339797D1}"/>
                          </a:ext>
                        </a:extLst>
                      </p:cNvPr>
                      <p:cNvSpPr/>
                      <p:nvPr/>
                    </p:nvSpPr>
                    <p:spPr>
                      <a:xfrm>
                        <a:off x="12643216" y="18749583"/>
                        <a:ext cx="326296" cy="427565"/>
                      </a:xfrm>
                      <a:prstGeom prst="rightArrow">
                        <a:avLst/>
                      </a:prstGeom>
                      <a:gradFill rotWithShape="1">
                        <a:gsLst>
                          <a:gs pos="0">
                            <a:srgbClr val="84AA33"/>
                          </a:gs>
                          <a:gs pos="100000">
                            <a:srgbClr val="84AA33">
                              <a:shade val="48000"/>
                              <a:satMod val="180000"/>
                              <a:lumMod val="94000"/>
                            </a:srgbClr>
                          </a:gs>
                          <a:gs pos="100000">
                            <a:srgbClr val="84AA33">
                              <a:shade val="48000"/>
                              <a:satMod val="180000"/>
                              <a:lumMod val="94000"/>
                            </a:srgbClr>
                          </a:gs>
                        </a:gsLst>
                        <a:lin ang="4140000" scaled="1"/>
                      </a:gradFill>
                      <a:ln w="12700">
                        <a:solidFill>
                          <a:schemeClr val="tx1"/>
                        </a:solidFill>
                      </a:ln>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50800" h="50800"/>
                      </a:sp3d>
                    </p:spPr>
                    <p:txBody>
                      <a:bodyPr rtlCol="0" anchor="ctr"/>
                      <a:lstStyle/>
                      <a:p>
                        <a:pPr algn="ctr" defTabSz="1527930">
                          <a:defRPr/>
                        </a:pPr>
                        <a:endParaRPr kumimoji="1" lang="ja-JP" altLang="en-US" sz="3344" kern="0" dirty="0">
                          <a:solidFill>
                            <a:prstClr val="white"/>
                          </a:solidFill>
                          <a:latin typeface="Times"/>
                          <a:ea typeface="ＭＳ Ｐゴシック"/>
                        </a:endParaRPr>
                      </a:p>
                    </p:txBody>
                  </p:sp>
                  <p:sp>
                    <p:nvSpPr>
                      <p:cNvPr id="100" name="大波 163">
                        <a:extLst>
                          <a:ext uri="{FF2B5EF4-FFF2-40B4-BE49-F238E27FC236}">
                            <a16:creationId xmlns:a16="http://schemas.microsoft.com/office/drawing/2014/main" id="{A7C48A51-EEFC-45D3-B932-BD84E5416022}"/>
                          </a:ext>
                        </a:extLst>
                      </p:cNvPr>
                      <p:cNvSpPr/>
                      <p:nvPr/>
                    </p:nvSpPr>
                    <p:spPr>
                      <a:xfrm>
                        <a:off x="12969512" y="18413636"/>
                        <a:ext cx="683407" cy="1160288"/>
                      </a:xfrm>
                      <a:prstGeom prst="wave">
                        <a:avLst>
                          <a:gd name="adj1" fmla="val 8632"/>
                          <a:gd name="adj2" fmla="val -25"/>
                        </a:avLst>
                      </a:prstGeom>
                      <a:solidFill>
                        <a:srgbClr val="FF0000">
                          <a:alpha val="20000"/>
                        </a:srgbClr>
                      </a:solidFill>
                      <a:ln w="12700">
                        <a:solidFill>
                          <a:schemeClr val="tx1"/>
                        </a:solidFill>
                      </a:ln>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50800" h="50800"/>
                      </a:sp3d>
                    </p:spPr>
                    <p:txBody>
                      <a:bodyPr rtlCol="0" anchor="ctr"/>
                      <a:lstStyle/>
                      <a:p>
                        <a:pPr algn="ctr" defTabSz="1527930">
                          <a:defRPr/>
                        </a:pPr>
                        <a:endParaRPr kumimoji="1" lang="en-US" altLang="ja-JP" sz="3009" b="1" kern="0" dirty="0">
                          <a:solidFill>
                            <a:prstClr val="white"/>
                          </a:solidFill>
                          <a:latin typeface="Segoe UI" panose="020B0502040204020203" pitchFamily="34" charset="0"/>
                          <a:ea typeface="ＭＳ Ｐゴシック"/>
                          <a:cs typeface="Segoe UI" panose="020B0502040204020203" pitchFamily="34" charset="0"/>
                        </a:endParaRPr>
                      </a:p>
                    </p:txBody>
                  </p:sp>
                  <p:sp>
                    <p:nvSpPr>
                      <p:cNvPr id="101" name="角丸四角形 165">
                        <a:extLst>
                          <a:ext uri="{FF2B5EF4-FFF2-40B4-BE49-F238E27FC236}">
                            <a16:creationId xmlns:a16="http://schemas.microsoft.com/office/drawing/2014/main" id="{5A114AE9-94BB-4C9C-81D8-A556F8C8F2B1}"/>
                          </a:ext>
                        </a:extLst>
                      </p:cNvPr>
                      <p:cNvSpPr/>
                      <p:nvPr/>
                    </p:nvSpPr>
                    <p:spPr>
                      <a:xfrm>
                        <a:off x="17093107" y="18308933"/>
                        <a:ext cx="995595" cy="1264991"/>
                      </a:xfrm>
                      <a:prstGeom prst="roundRect">
                        <a:avLst/>
                      </a:prstGeom>
                      <a:solidFill>
                        <a:srgbClr val="00B0F0"/>
                      </a:solidFill>
                      <a:ln w="12700">
                        <a:solidFill>
                          <a:schemeClr val="tx1"/>
                        </a:solidFill>
                      </a:ln>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50800" h="50800"/>
                      </a:sp3d>
                    </p:spPr>
                    <p:txBody>
                      <a:bodyPr rtlCol="0" anchor="ctr"/>
                      <a:lstStyle/>
                      <a:p>
                        <a:pPr algn="ctr" defTabSz="1527930">
                          <a:defRPr/>
                        </a:pPr>
                        <a:endParaRPr kumimoji="1" lang="en-US" altLang="ja-JP" sz="4400" b="1" kern="0" dirty="0">
                          <a:solidFill>
                            <a:prstClr val="white"/>
                          </a:solidFill>
                          <a:latin typeface="Segoe UI" panose="020B0502040204020203" pitchFamily="34" charset="0"/>
                          <a:ea typeface="ＭＳ Ｐゴシック"/>
                          <a:cs typeface="Segoe UI" panose="020B0502040204020203" pitchFamily="34" charset="0"/>
                        </a:endParaRPr>
                      </a:p>
                    </p:txBody>
                  </p:sp>
                  <p:sp>
                    <p:nvSpPr>
                      <p:cNvPr id="102" name="円/楕円 162">
                        <a:extLst>
                          <a:ext uri="{FF2B5EF4-FFF2-40B4-BE49-F238E27FC236}">
                            <a16:creationId xmlns:a16="http://schemas.microsoft.com/office/drawing/2014/main" id="{0A98CFD1-40E9-48D8-B89D-4F27CC0FE84B}"/>
                          </a:ext>
                        </a:extLst>
                      </p:cNvPr>
                      <p:cNvSpPr/>
                      <p:nvPr/>
                    </p:nvSpPr>
                    <p:spPr>
                      <a:xfrm>
                        <a:off x="19679217" y="18407832"/>
                        <a:ext cx="1153687" cy="1236141"/>
                      </a:xfrm>
                      <a:prstGeom prst="ellipse">
                        <a:avLst/>
                      </a:prstGeom>
                      <a:solidFill>
                        <a:srgbClr val="00B050">
                          <a:alpha val="20000"/>
                        </a:srgbClr>
                      </a:solidFill>
                      <a:ln w="12700">
                        <a:solidFill>
                          <a:schemeClr val="tx1"/>
                        </a:solidFill>
                      </a:ln>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50800" h="50800"/>
                      </a:sp3d>
                    </p:spPr>
                    <p:txBody>
                      <a:bodyPr rtlCol="0" anchor="ctr"/>
                      <a:lstStyle/>
                      <a:p>
                        <a:pPr algn="ctr" defTabSz="1527930">
                          <a:defRPr/>
                        </a:pPr>
                        <a:endParaRPr kumimoji="1" lang="en-US" altLang="ja-JP" sz="4800" b="1" kern="0" dirty="0">
                          <a:solidFill>
                            <a:prstClr val="white"/>
                          </a:solidFill>
                          <a:latin typeface="Segoe UI" panose="020B0502040204020203" pitchFamily="34" charset="0"/>
                          <a:ea typeface="ＭＳ Ｐゴシック"/>
                          <a:cs typeface="Segoe UI" panose="020B0502040204020203" pitchFamily="34" charset="0"/>
                        </a:endParaRPr>
                      </a:p>
                    </p:txBody>
                  </p:sp>
                </p:grpSp>
                <p:sp>
                  <p:nvSpPr>
                    <p:cNvPr id="97" name="楕円 96">
                      <a:extLst>
                        <a:ext uri="{FF2B5EF4-FFF2-40B4-BE49-F238E27FC236}">
                          <a16:creationId xmlns:a16="http://schemas.microsoft.com/office/drawing/2014/main" id="{06E24B24-1BF6-4FCA-8A20-F57C3863222E}"/>
                        </a:ext>
                      </a:extLst>
                    </p:cNvPr>
                    <p:cNvSpPr/>
                    <p:nvPr/>
                  </p:nvSpPr>
                  <p:spPr>
                    <a:xfrm>
                      <a:off x="14570781" y="18601505"/>
                      <a:ext cx="1489999" cy="348333"/>
                    </a:xfrm>
                    <a:prstGeom prst="ellipse">
                      <a:avLst/>
                    </a:prstGeom>
                    <a:solidFill>
                      <a:schemeClr val="accent4"/>
                    </a:solidFill>
                    <a:ln w="12700">
                      <a:solidFill>
                        <a:schemeClr val="accent2"/>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kumimoji="1" lang="en-US" altLang="ja-JP" b="1" dirty="0"/>
                        <a:t>5,6</a:t>
                      </a:r>
                      <a:r>
                        <a:rPr kumimoji="1" lang="ja-JP" altLang="en-US" b="1" dirty="0"/>
                        <a:t>月</a:t>
                      </a:r>
                    </a:p>
                  </p:txBody>
                </p:sp>
              </p:grpSp>
              <p:sp>
                <p:nvSpPr>
                  <p:cNvPr id="95" name="楕円 94">
                    <a:extLst>
                      <a:ext uri="{FF2B5EF4-FFF2-40B4-BE49-F238E27FC236}">
                        <a16:creationId xmlns:a16="http://schemas.microsoft.com/office/drawing/2014/main" id="{DFCB63D2-97A3-4F8A-A36E-4C7005E26895}"/>
                      </a:ext>
                    </a:extLst>
                  </p:cNvPr>
                  <p:cNvSpPr/>
                  <p:nvPr/>
                </p:nvSpPr>
                <p:spPr>
                  <a:xfrm>
                    <a:off x="12017250" y="27016972"/>
                    <a:ext cx="2020852" cy="348334"/>
                  </a:xfrm>
                  <a:prstGeom prst="ellipse">
                    <a:avLst/>
                  </a:prstGeom>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b="1" dirty="0">
                        <a:latin typeface="Segoe UI" panose="020B0502040204020203" pitchFamily="34" charset="0"/>
                        <a:cs typeface="Segoe UI" panose="020B0502040204020203" pitchFamily="34" charset="0"/>
                      </a:rPr>
                      <a:t>12,1,2</a:t>
                    </a:r>
                    <a:r>
                      <a:rPr kumimoji="1" lang="ja-JP" altLang="en-US" b="1" dirty="0">
                        <a:latin typeface="Segoe UI" panose="020B0502040204020203" pitchFamily="34" charset="0"/>
                        <a:cs typeface="Segoe UI" panose="020B0502040204020203" pitchFamily="34" charset="0"/>
                      </a:rPr>
                      <a:t>月</a:t>
                    </a:r>
                  </a:p>
                </p:txBody>
              </p:sp>
            </p:grpSp>
          </p:grpSp>
          <p:sp>
            <p:nvSpPr>
              <p:cNvPr id="86" name="雲 85">
                <a:extLst>
                  <a:ext uri="{FF2B5EF4-FFF2-40B4-BE49-F238E27FC236}">
                    <a16:creationId xmlns:a16="http://schemas.microsoft.com/office/drawing/2014/main" id="{9FCC33FC-DDA1-41AA-BBCF-DF18A3D96313}"/>
                  </a:ext>
                </a:extLst>
              </p:cNvPr>
              <p:cNvSpPr/>
              <p:nvPr/>
            </p:nvSpPr>
            <p:spPr>
              <a:xfrm>
                <a:off x="6651555" y="3414749"/>
                <a:ext cx="1113250" cy="1479773"/>
              </a:xfrm>
              <a:prstGeom prst="cloud">
                <a:avLst/>
              </a:prstGeom>
              <a:gradFill rotWithShape="1">
                <a:gsLst>
                  <a:gs pos="0">
                    <a:srgbClr val="FEB80A">
                      <a:alpha val="20000"/>
                    </a:srgbClr>
                  </a:gs>
                  <a:gs pos="100000">
                    <a:srgbClr val="FEB80A">
                      <a:shade val="48000"/>
                      <a:satMod val="180000"/>
                      <a:lumMod val="94000"/>
                    </a:srgbClr>
                  </a:gs>
                  <a:gs pos="100000">
                    <a:srgbClr val="FEB80A">
                      <a:shade val="48000"/>
                      <a:satMod val="180000"/>
                      <a:lumMod val="94000"/>
                    </a:srgbClr>
                  </a:gs>
                </a:gsLst>
                <a:lin ang="4140000" scaled="1"/>
              </a:gradFill>
              <a:ln w="12700">
                <a:solidFill>
                  <a:schemeClr val="tx1"/>
                </a:solidFill>
              </a:ln>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50800" h="50800"/>
              </a:sp3d>
            </p:spPr>
            <p:txBody>
              <a:bodyPr rtlCol="0" anchor="ctr"/>
              <a:lstStyle/>
              <a:p>
                <a:pPr algn="ctr"/>
                <a:endParaRPr kumimoji="1" lang="ja-JP" altLang="en-US" sz="2400" b="1" dirty="0">
                  <a:solidFill>
                    <a:schemeClr val="bg1"/>
                  </a:solidFill>
                  <a:latin typeface="Segoe UI" panose="020B0502040204020203" pitchFamily="34" charset="0"/>
                  <a:cs typeface="Segoe UI" panose="020B0502040204020203" pitchFamily="34" charset="0"/>
                </a:endParaRPr>
              </a:p>
            </p:txBody>
          </p:sp>
          <p:sp>
            <p:nvSpPr>
              <p:cNvPr id="87" name="円/楕円 162">
                <a:extLst>
                  <a:ext uri="{FF2B5EF4-FFF2-40B4-BE49-F238E27FC236}">
                    <a16:creationId xmlns:a16="http://schemas.microsoft.com/office/drawing/2014/main" id="{F62F4256-4199-4C1D-8A2B-37D0082E1EB9}"/>
                  </a:ext>
                </a:extLst>
              </p:cNvPr>
              <p:cNvSpPr/>
              <p:nvPr/>
            </p:nvSpPr>
            <p:spPr>
              <a:xfrm>
                <a:off x="2754977" y="3553189"/>
                <a:ext cx="1050799" cy="1458712"/>
              </a:xfrm>
              <a:prstGeom prst="ellipse">
                <a:avLst/>
              </a:prstGeom>
              <a:solidFill>
                <a:schemeClr val="accent2"/>
              </a:solidFill>
              <a:ln w="12700">
                <a:solidFill>
                  <a:schemeClr val="tx1"/>
                </a:solidFill>
              </a:ln>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50800" h="50800"/>
              </a:sp3d>
            </p:spPr>
            <p:txBody>
              <a:bodyPr rtlCol="0" anchor="ctr"/>
              <a:lstStyle/>
              <a:p>
                <a:pPr algn="ctr" defTabSz="1527930">
                  <a:defRPr/>
                </a:pPr>
                <a:endParaRPr kumimoji="1" lang="ja-JP" altLang="en-US" sz="4400" b="1" kern="0" dirty="0">
                  <a:solidFill>
                    <a:prstClr val="white"/>
                  </a:solidFill>
                  <a:latin typeface="Segoe UI" panose="020B0502040204020203" pitchFamily="34" charset="0"/>
                  <a:ea typeface="ＭＳ Ｐゴシック"/>
                  <a:cs typeface="Segoe UI" panose="020B0502040204020203" pitchFamily="34" charset="0"/>
                </a:endParaRPr>
              </a:p>
            </p:txBody>
          </p:sp>
          <p:sp>
            <p:nvSpPr>
              <p:cNvPr id="88" name="雲 87">
                <a:extLst>
                  <a:ext uri="{FF2B5EF4-FFF2-40B4-BE49-F238E27FC236}">
                    <a16:creationId xmlns:a16="http://schemas.microsoft.com/office/drawing/2014/main" id="{7851DA54-3B66-4EBE-B877-E96D570DDA2D}"/>
                  </a:ext>
                </a:extLst>
              </p:cNvPr>
              <p:cNvSpPr/>
              <p:nvPr/>
            </p:nvSpPr>
            <p:spPr>
              <a:xfrm>
                <a:off x="3949679" y="3472499"/>
                <a:ext cx="1200757" cy="1458712"/>
              </a:xfrm>
              <a:prstGeom prst="cloud">
                <a:avLst/>
              </a:prstGeom>
              <a:solidFill>
                <a:srgbClr val="FF3300"/>
              </a:solidFill>
              <a:ln w="12700">
                <a:solidFill>
                  <a:schemeClr val="tx1"/>
                </a:solidFill>
              </a:ln>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50800" h="50800"/>
              </a:sp3d>
            </p:spPr>
            <p:txBody>
              <a:bodyPr rtlCol="0" anchor="ctr"/>
              <a:lstStyle/>
              <a:p>
                <a:pPr algn="ctr" defTabSz="1527930">
                  <a:defRPr/>
                </a:pPr>
                <a:endParaRPr kumimoji="1" lang="ja-JP" altLang="en-US" sz="4000" b="1" kern="0" dirty="0">
                  <a:solidFill>
                    <a:prstClr val="white"/>
                  </a:solidFill>
                  <a:latin typeface="Segoe UI" panose="020B0502040204020203" pitchFamily="34" charset="0"/>
                  <a:ea typeface="ＭＳ Ｐゴシック"/>
                  <a:cs typeface="Segoe UI" panose="020B0502040204020203" pitchFamily="34" charset="0"/>
                </a:endParaRPr>
              </a:p>
            </p:txBody>
          </p:sp>
          <p:sp>
            <p:nvSpPr>
              <p:cNvPr id="89" name="テキスト ボックス 88">
                <a:extLst>
                  <a:ext uri="{FF2B5EF4-FFF2-40B4-BE49-F238E27FC236}">
                    <a16:creationId xmlns:a16="http://schemas.microsoft.com/office/drawing/2014/main" id="{2676AC71-3C74-4C60-82F5-DC9DB80E1ED8}"/>
                  </a:ext>
                </a:extLst>
              </p:cNvPr>
              <p:cNvSpPr txBox="1"/>
              <p:nvPr/>
            </p:nvSpPr>
            <p:spPr>
              <a:xfrm>
                <a:off x="-56083" y="3936224"/>
                <a:ext cx="1141110" cy="609848"/>
              </a:xfrm>
              <a:prstGeom prst="rect">
                <a:avLst/>
              </a:prstGeom>
              <a:noFill/>
            </p:spPr>
            <p:txBody>
              <a:bodyPr wrap="square" rtlCol="0">
                <a:spAutoFit/>
              </a:bodyPr>
              <a:lstStyle/>
              <a:p>
                <a:pPr algn="ctr"/>
                <a:r>
                  <a:rPr kumimoji="1" lang="ja-JP" altLang="en-US" sz="1600" b="1" dirty="0">
                    <a:solidFill>
                      <a:schemeClr val="bg1"/>
                    </a:solidFill>
                  </a:rPr>
                  <a:t>①</a:t>
                </a:r>
                <a:r>
                  <a:rPr kumimoji="1" lang="ja-JP" altLang="en-US" sz="2000" b="1" dirty="0">
                    <a:solidFill>
                      <a:schemeClr val="bg1"/>
                    </a:solidFill>
                  </a:rPr>
                  <a:t>正</a:t>
                </a:r>
                <a:r>
                  <a:rPr kumimoji="1" lang="en-US" altLang="ja-JP" sz="2000" b="1" dirty="0">
                    <a:solidFill>
                      <a:schemeClr val="bg1"/>
                    </a:solidFill>
                  </a:rPr>
                  <a:t>AAO</a:t>
                </a:r>
                <a:endParaRPr kumimoji="1" lang="ja-JP" altLang="en-US" b="1" dirty="0">
                  <a:solidFill>
                    <a:schemeClr val="bg1"/>
                  </a:solidFill>
                </a:endParaRPr>
              </a:p>
            </p:txBody>
          </p:sp>
        </p:grpSp>
        <p:sp>
          <p:nvSpPr>
            <p:cNvPr id="74" name="テキスト ボックス 73">
              <a:extLst>
                <a:ext uri="{FF2B5EF4-FFF2-40B4-BE49-F238E27FC236}">
                  <a16:creationId xmlns:a16="http://schemas.microsoft.com/office/drawing/2014/main" id="{E2807D06-D17E-4BDC-B355-3A40E5141584}"/>
                </a:ext>
              </a:extLst>
            </p:cNvPr>
            <p:cNvSpPr txBox="1"/>
            <p:nvPr/>
          </p:nvSpPr>
          <p:spPr>
            <a:xfrm>
              <a:off x="1309195" y="287934"/>
              <a:ext cx="937206" cy="646331"/>
            </a:xfrm>
            <a:prstGeom prst="rect">
              <a:avLst/>
            </a:prstGeom>
            <a:noFill/>
          </p:spPr>
          <p:txBody>
            <a:bodyPr wrap="square" rtlCol="0">
              <a:spAutoFit/>
            </a:bodyPr>
            <a:lstStyle/>
            <a:p>
              <a:pPr algn="ctr"/>
              <a:r>
                <a:rPr kumimoji="1" lang="ja-JP" altLang="en-US" b="1" dirty="0">
                  <a:solidFill>
                    <a:schemeClr val="bg1"/>
                  </a:solidFill>
                </a:rPr>
                <a:t>②</a:t>
              </a:r>
              <a:endParaRPr kumimoji="1" lang="en-US" altLang="ja-JP" b="1" dirty="0">
                <a:solidFill>
                  <a:schemeClr val="bg1"/>
                </a:solidFill>
              </a:endParaRPr>
            </a:p>
            <a:p>
              <a:pPr algn="ctr"/>
              <a:r>
                <a:rPr kumimoji="1" lang="ja-JP" altLang="en-US" b="1" dirty="0">
                  <a:solidFill>
                    <a:schemeClr val="bg1"/>
                  </a:solidFill>
                </a:rPr>
                <a:t>温</a:t>
              </a:r>
              <a:r>
                <a:rPr kumimoji="1" lang="en-US" altLang="ja-JP" b="1" dirty="0">
                  <a:solidFill>
                    <a:schemeClr val="bg1"/>
                  </a:solidFill>
                </a:rPr>
                <a:t>SST</a:t>
              </a:r>
              <a:endParaRPr kumimoji="1" lang="ja-JP" altLang="en-US" b="1" dirty="0">
                <a:solidFill>
                  <a:schemeClr val="bg1"/>
                </a:solidFill>
              </a:endParaRPr>
            </a:p>
          </p:txBody>
        </p:sp>
        <p:sp>
          <p:nvSpPr>
            <p:cNvPr id="75" name="テキスト ボックス 74">
              <a:extLst>
                <a:ext uri="{FF2B5EF4-FFF2-40B4-BE49-F238E27FC236}">
                  <a16:creationId xmlns:a16="http://schemas.microsoft.com/office/drawing/2014/main" id="{31586505-8935-4BA7-8C80-181732F206ED}"/>
                </a:ext>
              </a:extLst>
            </p:cNvPr>
            <p:cNvSpPr txBox="1"/>
            <p:nvPr/>
          </p:nvSpPr>
          <p:spPr>
            <a:xfrm>
              <a:off x="2767596" y="315135"/>
              <a:ext cx="1107670" cy="738664"/>
            </a:xfrm>
            <a:prstGeom prst="rect">
              <a:avLst/>
            </a:prstGeom>
            <a:noFill/>
          </p:spPr>
          <p:txBody>
            <a:bodyPr wrap="square" rtlCol="0">
              <a:spAutoFit/>
            </a:bodyPr>
            <a:lstStyle/>
            <a:p>
              <a:pPr algn="ctr"/>
              <a:r>
                <a:rPr kumimoji="1" lang="ja-JP" altLang="en-US" sz="1400" b="1" dirty="0">
                  <a:solidFill>
                    <a:schemeClr val="bg1"/>
                  </a:solidFill>
                </a:rPr>
                <a:t>③温</a:t>
              </a:r>
              <a:r>
                <a:rPr kumimoji="1" lang="en-US" altLang="ja-JP" sz="1400" b="1" dirty="0">
                  <a:solidFill>
                    <a:schemeClr val="bg1"/>
                  </a:solidFill>
                </a:rPr>
                <a:t>SST</a:t>
              </a:r>
              <a:r>
                <a:rPr kumimoji="1" lang="ja-JP" altLang="en-US" sz="1400" b="1" dirty="0">
                  <a:solidFill>
                    <a:schemeClr val="bg1"/>
                  </a:solidFill>
                </a:rPr>
                <a:t>＋上向き熱フラックス</a:t>
              </a:r>
              <a:endParaRPr kumimoji="1" lang="ja-JP" altLang="en-US" sz="1600" b="1" dirty="0">
                <a:solidFill>
                  <a:schemeClr val="bg1"/>
                </a:solidFill>
              </a:endParaRPr>
            </a:p>
          </p:txBody>
        </p:sp>
        <p:sp>
          <p:nvSpPr>
            <p:cNvPr id="76" name="テキスト ボックス 75">
              <a:extLst>
                <a:ext uri="{FF2B5EF4-FFF2-40B4-BE49-F238E27FC236}">
                  <a16:creationId xmlns:a16="http://schemas.microsoft.com/office/drawing/2014/main" id="{DCEA0220-944E-4F79-814E-C7C019C64BE3}"/>
                </a:ext>
              </a:extLst>
            </p:cNvPr>
            <p:cNvSpPr txBox="1"/>
            <p:nvPr/>
          </p:nvSpPr>
          <p:spPr>
            <a:xfrm>
              <a:off x="4036345" y="228353"/>
              <a:ext cx="1200758" cy="830997"/>
            </a:xfrm>
            <a:prstGeom prst="rect">
              <a:avLst/>
            </a:prstGeom>
            <a:noFill/>
          </p:spPr>
          <p:txBody>
            <a:bodyPr wrap="square" rtlCol="0">
              <a:spAutoFit/>
            </a:bodyPr>
            <a:lstStyle/>
            <a:p>
              <a:pPr algn="ctr"/>
              <a:r>
                <a:rPr kumimoji="1" lang="ja-JP" altLang="en-US" sz="1600" b="1" dirty="0">
                  <a:solidFill>
                    <a:schemeClr val="bg1"/>
                  </a:solidFill>
                </a:rPr>
                <a:t>④南インド洋で対流の活発化</a:t>
              </a:r>
              <a:endParaRPr kumimoji="1" lang="en-US" altLang="ja-JP" sz="1600" b="1" dirty="0">
                <a:solidFill>
                  <a:schemeClr val="bg1"/>
                </a:solidFill>
              </a:endParaRPr>
            </a:p>
          </p:txBody>
        </p:sp>
        <p:sp>
          <p:nvSpPr>
            <p:cNvPr id="77" name="テキスト ボックス 76">
              <a:extLst>
                <a:ext uri="{FF2B5EF4-FFF2-40B4-BE49-F238E27FC236}">
                  <a16:creationId xmlns:a16="http://schemas.microsoft.com/office/drawing/2014/main" id="{2B353662-7AAF-4B7C-A92E-12D1B1DD83EF}"/>
                </a:ext>
              </a:extLst>
            </p:cNvPr>
            <p:cNvSpPr txBox="1"/>
            <p:nvPr/>
          </p:nvSpPr>
          <p:spPr>
            <a:xfrm>
              <a:off x="2168510" y="460507"/>
              <a:ext cx="670680" cy="338554"/>
            </a:xfrm>
            <a:prstGeom prst="rect">
              <a:avLst/>
            </a:prstGeom>
            <a:noFill/>
          </p:spPr>
          <p:txBody>
            <a:bodyPr wrap="square" rtlCol="0">
              <a:spAutoFit/>
            </a:bodyPr>
            <a:lstStyle/>
            <a:p>
              <a:pPr algn="ctr"/>
              <a:r>
                <a:rPr kumimoji="1" lang="ja-JP" altLang="en-US" sz="1600" b="1" dirty="0">
                  <a:solidFill>
                    <a:schemeClr val="bg1"/>
                  </a:solidFill>
                </a:rPr>
                <a:t>持続</a:t>
              </a:r>
              <a:endParaRPr kumimoji="1" lang="ja-JP" altLang="en-US" b="1" dirty="0">
                <a:solidFill>
                  <a:schemeClr val="bg1"/>
                </a:solidFill>
              </a:endParaRPr>
            </a:p>
          </p:txBody>
        </p:sp>
        <p:sp>
          <p:nvSpPr>
            <p:cNvPr id="78" name="テキスト ボックス 77">
              <a:extLst>
                <a:ext uri="{FF2B5EF4-FFF2-40B4-BE49-F238E27FC236}">
                  <a16:creationId xmlns:a16="http://schemas.microsoft.com/office/drawing/2014/main" id="{5EC8A2CC-B978-4EEE-AA57-98627ABACC6C}"/>
                </a:ext>
              </a:extLst>
            </p:cNvPr>
            <p:cNvSpPr txBox="1"/>
            <p:nvPr/>
          </p:nvSpPr>
          <p:spPr>
            <a:xfrm>
              <a:off x="5358290" y="235089"/>
              <a:ext cx="1200758" cy="646331"/>
            </a:xfrm>
            <a:prstGeom prst="rect">
              <a:avLst/>
            </a:prstGeom>
            <a:noFill/>
          </p:spPr>
          <p:txBody>
            <a:bodyPr wrap="square" rtlCol="0">
              <a:spAutoFit/>
            </a:bodyPr>
            <a:lstStyle/>
            <a:p>
              <a:pPr algn="ctr"/>
              <a:r>
                <a:rPr kumimoji="1" lang="ja-JP" altLang="en-US" b="1" dirty="0">
                  <a:solidFill>
                    <a:schemeClr val="bg1"/>
                  </a:solidFill>
                </a:rPr>
                <a:t>⑤</a:t>
              </a:r>
              <a:endParaRPr kumimoji="1" lang="en-US" altLang="ja-JP" b="1" dirty="0">
                <a:solidFill>
                  <a:schemeClr val="bg1"/>
                </a:solidFill>
              </a:endParaRPr>
            </a:p>
            <a:p>
              <a:pPr algn="ctr"/>
              <a:r>
                <a:rPr kumimoji="1" lang="en-US" altLang="ja-JP" b="1" dirty="0">
                  <a:solidFill>
                    <a:schemeClr val="bg1"/>
                  </a:solidFill>
                </a:rPr>
                <a:t>SMJ</a:t>
              </a:r>
              <a:r>
                <a:rPr kumimoji="1" lang="ja-JP" altLang="en-US" b="1" dirty="0">
                  <a:solidFill>
                    <a:schemeClr val="bg1"/>
                  </a:solidFill>
                </a:rPr>
                <a:t>強化</a:t>
              </a:r>
              <a:endParaRPr kumimoji="1" lang="en-US" altLang="ja-JP" sz="1600" b="1" dirty="0">
                <a:solidFill>
                  <a:schemeClr val="bg1"/>
                </a:solidFill>
              </a:endParaRPr>
            </a:p>
          </p:txBody>
        </p:sp>
        <p:sp>
          <p:nvSpPr>
            <p:cNvPr id="79" name="テキスト ボックス 78">
              <a:extLst>
                <a:ext uri="{FF2B5EF4-FFF2-40B4-BE49-F238E27FC236}">
                  <a16:creationId xmlns:a16="http://schemas.microsoft.com/office/drawing/2014/main" id="{97D0DF5D-DF98-4A3C-9AA7-C5BC41AFBFAD}"/>
                </a:ext>
              </a:extLst>
            </p:cNvPr>
            <p:cNvSpPr txBox="1"/>
            <p:nvPr/>
          </p:nvSpPr>
          <p:spPr>
            <a:xfrm>
              <a:off x="6646813" y="181189"/>
              <a:ext cx="1157004" cy="830997"/>
            </a:xfrm>
            <a:prstGeom prst="rect">
              <a:avLst/>
            </a:prstGeom>
            <a:noFill/>
          </p:spPr>
          <p:txBody>
            <a:bodyPr wrap="square" rtlCol="0">
              <a:spAutoFit/>
            </a:bodyPr>
            <a:lstStyle/>
            <a:p>
              <a:pPr algn="ctr"/>
              <a:r>
                <a:rPr kumimoji="1" lang="ja-JP" altLang="en-US" sz="1600" b="1" dirty="0">
                  <a:solidFill>
                    <a:schemeClr val="bg1"/>
                  </a:solidFill>
                </a:rPr>
                <a:t>⑥インドでの対流の活発化</a:t>
              </a:r>
              <a:endParaRPr kumimoji="1" lang="en-US" altLang="ja-JP" sz="1600" b="1" dirty="0">
                <a:solidFill>
                  <a:schemeClr val="bg1"/>
                </a:solidFill>
              </a:endParaRPr>
            </a:p>
          </p:txBody>
        </p:sp>
        <p:sp>
          <p:nvSpPr>
            <p:cNvPr id="80" name="テキスト ボックス 79">
              <a:extLst>
                <a:ext uri="{FF2B5EF4-FFF2-40B4-BE49-F238E27FC236}">
                  <a16:creationId xmlns:a16="http://schemas.microsoft.com/office/drawing/2014/main" id="{46864608-F07B-4F09-AF83-E73CF6CAFF35}"/>
                </a:ext>
              </a:extLst>
            </p:cNvPr>
            <p:cNvSpPr txBox="1"/>
            <p:nvPr/>
          </p:nvSpPr>
          <p:spPr>
            <a:xfrm>
              <a:off x="8017150" y="329987"/>
              <a:ext cx="1216504" cy="830997"/>
            </a:xfrm>
            <a:prstGeom prst="rect">
              <a:avLst/>
            </a:prstGeom>
            <a:noFill/>
          </p:spPr>
          <p:txBody>
            <a:bodyPr wrap="square" rtlCol="0">
              <a:spAutoFit/>
            </a:bodyPr>
            <a:lstStyle/>
            <a:p>
              <a:pPr algn="ctr"/>
              <a:r>
                <a:rPr kumimoji="1" lang="ja-JP" altLang="en-US" sz="1600" b="1" dirty="0">
                  <a:solidFill>
                    <a:schemeClr val="bg1"/>
                  </a:solidFill>
                </a:rPr>
                <a:t>⑦チベット高気圧の</a:t>
              </a:r>
              <a:endParaRPr kumimoji="1" lang="en-US" altLang="ja-JP" sz="1600" b="1" dirty="0">
                <a:solidFill>
                  <a:schemeClr val="bg1"/>
                </a:solidFill>
              </a:endParaRPr>
            </a:p>
            <a:p>
              <a:pPr algn="ctr"/>
              <a:r>
                <a:rPr kumimoji="1" lang="ja-JP" altLang="en-US" sz="1600" b="1" dirty="0">
                  <a:solidFill>
                    <a:schemeClr val="bg1"/>
                  </a:solidFill>
                </a:rPr>
                <a:t>強化</a:t>
              </a:r>
              <a:endParaRPr kumimoji="1" lang="en-US" altLang="ja-JP" sz="1400" b="1" dirty="0">
                <a:solidFill>
                  <a:schemeClr val="bg1"/>
                </a:solidFill>
              </a:endParaRPr>
            </a:p>
          </p:txBody>
        </p:sp>
        <p:sp>
          <p:nvSpPr>
            <p:cNvPr id="81" name="右矢印 171">
              <a:extLst>
                <a:ext uri="{FF2B5EF4-FFF2-40B4-BE49-F238E27FC236}">
                  <a16:creationId xmlns:a16="http://schemas.microsoft.com/office/drawing/2014/main" id="{19D7EE90-CE99-4881-AA91-256669A64371}"/>
                </a:ext>
              </a:extLst>
            </p:cNvPr>
            <p:cNvSpPr/>
            <p:nvPr/>
          </p:nvSpPr>
          <p:spPr>
            <a:xfrm>
              <a:off x="3783228" y="502885"/>
              <a:ext cx="320219" cy="272636"/>
            </a:xfrm>
            <a:prstGeom prst="rightArrow">
              <a:avLst/>
            </a:prstGeom>
            <a:gradFill rotWithShape="1">
              <a:gsLst>
                <a:gs pos="0">
                  <a:srgbClr val="84AA33"/>
                </a:gs>
                <a:gs pos="100000">
                  <a:srgbClr val="84AA33">
                    <a:shade val="48000"/>
                    <a:satMod val="180000"/>
                    <a:lumMod val="94000"/>
                  </a:srgbClr>
                </a:gs>
                <a:gs pos="100000">
                  <a:srgbClr val="84AA33">
                    <a:shade val="48000"/>
                    <a:satMod val="180000"/>
                    <a:lumMod val="94000"/>
                  </a:srgbClr>
                </a:gs>
              </a:gsLst>
              <a:lin ang="4140000" scaled="1"/>
            </a:gradFill>
            <a:ln w="12700">
              <a:solidFill>
                <a:schemeClr val="tx1"/>
              </a:solidFill>
            </a:ln>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50800" h="50800"/>
            </a:sp3d>
          </p:spPr>
          <p:txBody>
            <a:bodyPr rtlCol="0" anchor="ctr"/>
            <a:lstStyle/>
            <a:p>
              <a:pPr algn="ctr" defTabSz="1527930">
                <a:defRPr/>
              </a:pPr>
              <a:endParaRPr kumimoji="1" lang="ja-JP" altLang="en-US" sz="3344" kern="0" dirty="0">
                <a:solidFill>
                  <a:prstClr val="white"/>
                </a:solidFill>
                <a:latin typeface="Times"/>
                <a:ea typeface="ＭＳ Ｐゴシック"/>
              </a:endParaRPr>
            </a:p>
          </p:txBody>
        </p:sp>
        <p:sp>
          <p:nvSpPr>
            <p:cNvPr id="82" name="右矢印 171">
              <a:extLst>
                <a:ext uri="{FF2B5EF4-FFF2-40B4-BE49-F238E27FC236}">
                  <a16:creationId xmlns:a16="http://schemas.microsoft.com/office/drawing/2014/main" id="{2DB3E1CD-72BD-4FFE-A708-97322B2777EC}"/>
                </a:ext>
              </a:extLst>
            </p:cNvPr>
            <p:cNvSpPr/>
            <p:nvPr/>
          </p:nvSpPr>
          <p:spPr>
            <a:xfrm>
              <a:off x="5198180" y="483759"/>
              <a:ext cx="320219" cy="272636"/>
            </a:xfrm>
            <a:prstGeom prst="rightArrow">
              <a:avLst/>
            </a:prstGeom>
            <a:gradFill rotWithShape="1">
              <a:gsLst>
                <a:gs pos="0">
                  <a:srgbClr val="84AA33"/>
                </a:gs>
                <a:gs pos="100000">
                  <a:srgbClr val="84AA33">
                    <a:shade val="48000"/>
                    <a:satMod val="180000"/>
                    <a:lumMod val="94000"/>
                  </a:srgbClr>
                </a:gs>
                <a:gs pos="100000">
                  <a:srgbClr val="84AA33">
                    <a:shade val="48000"/>
                    <a:satMod val="180000"/>
                    <a:lumMod val="94000"/>
                  </a:srgbClr>
                </a:gs>
              </a:gsLst>
              <a:lin ang="4140000" scaled="1"/>
            </a:gradFill>
            <a:ln w="12700">
              <a:solidFill>
                <a:schemeClr val="tx1"/>
              </a:solidFill>
            </a:ln>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50800" h="50800"/>
            </a:sp3d>
          </p:spPr>
          <p:txBody>
            <a:bodyPr rtlCol="0" anchor="ctr"/>
            <a:lstStyle/>
            <a:p>
              <a:pPr algn="ctr" defTabSz="1527930">
                <a:defRPr/>
              </a:pPr>
              <a:endParaRPr kumimoji="1" lang="ja-JP" altLang="en-US" sz="3344" kern="0" dirty="0">
                <a:solidFill>
                  <a:prstClr val="white"/>
                </a:solidFill>
                <a:latin typeface="Times"/>
                <a:ea typeface="ＭＳ Ｐゴシック"/>
              </a:endParaRPr>
            </a:p>
          </p:txBody>
        </p:sp>
        <p:sp>
          <p:nvSpPr>
            <p:cNvPr id="83" name="右矢印 171">
              <a:extLst>
                <a:ext uri="{FF2B5EF4-FFF2-40B4-BE49-F238E27FC236}">
                  <a16:creationId xmlns:a16="http://schemas.microsoft.com/office/drawing/2014/main" id="{4994F456-C42D-4E17-A43E-969FD1B2247D}"/>
                </a:ext>
              </a:extLst>
            </p:cNvPr>
            <p:cNvSpPr/>
            <p:nvPr/>
          </p:nvSpPr>
          <p:spPr>
            <a:xfrm>
              <a:off x="6418003" y="506854"/>
              <a:ext cx="320219" cy="272636"/>
            </a:xfrm>
            <a:prstGeom prst="rightArrow">
              <a:avLst/>
            </a:prstGeom>
            <a:gradFill rotWithShape="1">
              <a:gsLst>
                <a:gs pos="0">
                  <a:srgbClr val="84AA33"/>
                </a:gs>
                <a:gs pos="100000">
                  <a:srgbClr val="84AA33">
                    <a:shade val="48000"/>
                    <a:satMod val="180000"/>
                    <a:lumMod val="94000"/>
                  </a:srgbClr>
                </a:gs>
                <a:gs pos="100000">
                  <a:srgbClr val="84AA33">
                    <a:shade val="48000"/>
                    <a:satMod val="180000"/>
                    <a:lumMod val="94000"/>
                  </a:srgbClr>
                </a:gs>
              </a:gsLst>
              <a:lin ang="4140000" scaled="1"/>
            </a:gradFill>
            <a:ln w="12700">
              <a:solidFill>
                <a:schemeClr val="tx1"/>
              </a:solidFill>
            </a:ln>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50800" h="50800"/>
            </a:sp3d>
          </p:spPr>
          <p:txBody>
            <a:bodyPr rtlCol="0" anchor="ctr"/>
            <a:lstStyle/>
            <a:p>
              <a:pPr algn="ctr" defTabSz="1527930">
                <a:defRPr/>
              </a:pPr>
              <a:endParaRPr kumimoji="1" lang="ja-JP" altLang="en-US" sz="3344" kern="0" dirty="0">
                <a:solidFill>
                  <a:prstClr val="white"/>
                </a:solidFill>
                <a:latin typeface="Times"/>
                <a:ea typeface="ＭＳ Ｐゴシック"/>
              </a:endParaRPr>
            </a:p>
          </p:txBody>
        </p:sp>
        <p:sp>
          <p:nvSpPr>
            <p:cNvPr id="84" name="右矢印 171">
              <a:extLst>
                <a:ext uri="{FF2B5EF4-FFF2-40B4-BE49-F238E27FC236}">
                  <a16:creationId xmlns:a16="http://schemas.microsoft.com/office/drawing/2014/main" id="{2CAB6094-8E12-4649-AE05-50F13189F280}"/>
                </a:ext>
              </a:extLst>
            </p:cNvPr>
            <p:cNvSpPr/>
            <p:nvPr/>
          </p:nvSpPr>
          <p:spPr>
            <a:xfrm>
              <a:off x="7769912" y="460507"/>
              <a:ext cx="320219" cy="272636"/>
            </a:xfrm>
            <a:prstGeom prst="rightArrow">
              <a:avLst/>
            </a:prstGeom>
            <a:gradFill rotWithShape="1">
              <a:gsLst>
                <a:gs pos="0">
                  <a:srgbClr val="84AA33"/>
                </a:gs>
                <a:gs pos="100000">
                  <a:srgbClr val="84AA33">
                    <a:shade val="48000"/>
                    <a:satMod val="180000"/>
                    <a:lumMod val="94000"/>
                  </a:srgbClr>
                </a:gs>
                <a:gs pos="100000">
                  <a:srgbClr val="84AA33">
                    <a:shade val="48000"/>
                    <a:satMod val="180000"/>
                    <a:lumMod val="94000"/>
                  </a:srgbClr>
                </a:gs>
              </a:gsLst>
              <a:lin ang="4140000" scaled="1"/>
            </a:gradFill>
            <a:ln w="12700">
              <a:solidFill>
                <a:schemeClr val="tx1"/>
              </a:solidFill>
            </a:ln>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50800" h="50800"/>
            </a:sp3d>
          </p:spPr>
          <p:txBody>
            <a:bodyPr rtlCol="0" anchor="ctr"/>
            <a:lstStyle/>
            <a:p>
              <a:pPr algn="ctr" defTabSz="1527930">
                <a:defRPr/>
              </a:pPr>
              <a:endParaRPr kumimoji="1" lang="ja-JP" altLang="en-US" sz="3344" kern="0" dirty="0">
                <a:solidFill>
                  <a:prstClr val="white"/>
                </a:solidFill>
                <a:latin typeface="Times"/>
                <a:ea typeface="ＭＳ Ｐゴシック"/>
              </a:endParaRPr>
            </a:p>
          </p:txBody>
        </p:sp>
      </p:grpSp>
      <p:sp>
        <p:nvSpPr>
          <p:cNvPr id="3" name="フレーム 2">
            <a:extLst>
              <a:ext uri="{FF2B5EF4-FFF2-40B4-BE49-F238E27FC236}">
                <a16:creationId xmlns:a16="http://schemas.microsoft.com/office/drawing/2014/main" id="{B16A0E4A-97CC-4894-B8A3-DEFB0EBC0824}"/>
              </a:ext>
            </a:extLst>
          </p:cNvPr>
          <p:cNvSpPr/>
          <p:nvPr/>
        </p:nvSpPr>
        <p:spPr>
          <a:xfrm>
            <a:off x="2078182" y="33841"/>
            <a:ext cx="4481315" cy="1157937"/>
          </a:xfrm>
          <a:prstGeom prst="frame">
            <a:avLst>
              <a:gd name="adj1" fmla="val 7606"/>
            </a:avLst>
          </a:prstGeom>
          <a:solidFill>
            <a:srgbClr val="05F91C">
              <a:alpha val="50000"/>
            </a:srgb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44" name="テキスト ボックス 43">
            <a:extLst>
              <a:ext uri="{FF2B5EF4-FFF2-40B4-BE49-F238E27FC236}">
                <a16:creationId xmlns:a16="http://schemas.microsoft.com/office/drawing/2014/main" id="{9A927D87-D4A4-40C5-AE22-47AD140C5A53}"/>
              </a:ext>
            </a:extLst>
          </p:cNvPr>
          <p:cNvSpPr txBox="1"/>
          <p:nvPr/>
        </p:nvSpPr>
        <p:spPr>
          <a:xfrm>
            <a:off x="4405435" y="3788496"/>
            <a:ext cx="2413184" cy="1323439"/>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kumimoji="1" lang="ja-JP" altLang="en-US" sz="1600" dirty="0"/>
              <a:t>ベクトル＝風</a:t>
            </a:r>
            <a:endParaRPr kumimoji="1" lang="en-US" altLang="ja-JP" sz="1600" dirty="0"/>
          </a:p>
          <a:p>
            <a:r>
              <a:rPr kumimoji="1" lang="en-US" altLang="ja-JP" sz="1600" b="1" dirty="0">
                <a:solidFill>
                  <a:srgbClr val="00B050"/>
                </a:solidFill>
              </a:rPr>
              <a:t>30E~60E</a:t>
            </a:r>
            <a:r>
              <a:rPr kumimoji="1" lang="ja-JP" altLang="en-US" sz="1600" b="1" dirty="0">
                <a:solidFill>
                  <a:srgbClr val="00B050"/>
                </a:solidFill>
              </a:rPr>
              <a:t>で東西平均</a:t>
            </a:r>
          </a:p>
          <a:p>
            <a:endParaRPr kumimoji="1" lang="en-US" altLang="ja-JP" sz="1600" dirty="0"/>
          </a:p>
          <a:p>
            <a:r>
              <a:rPr kumimoji="1" lang="ja-JP" altLang="en-US" sz="1600" dirty="0"/>
              <a:t>シェイド＝非断熱加熱</a:t>
            </a:r>
            <a:endParaRPr kumimoji="1" lang="en-US" altLang="ja-JP" sz="1600" dirty="0"/>
          </a:p>
          <a:p>
            <a:r>
              <a:rPr kumimoji="1" lang="en-US" altLang="ja-JP" sz="1600" b="1" dirty="0">
                <a:solidFill>
                  <a:srgbClr val="FF0000"/>
                </a:solidFill>
              </a:rPr>
              <a:t>30E~110E</a:t>
            </a:r>
            <a:r>
              <a:rPr kumimoji="1" lang="ja-JP" altLang="en-US" sz="1600" b="1" dirty="0">
                <a:solidFill>
                  <a:srgbClr val="FF0000"/>
                </a:solidFill>
              </a:rPr>
              <a:t>で東西平均</a:t>
            </a:r>
          </a:p>
        </p:txBody>
      </p:sp>
      <p:sp>
        <p:nvSpPr>
          <p:cNvPr id="45" name="テキスト ボックス 44">
            <a:extLst>
              <a:ext uri="{FF2B5EF4-FFF2-40B4-BE49-F238E27FC236}">
                <a16:creationId xmlns:a16="http://schemas.microsoft.com/office/drawing/2014/main" id="{0FA1DBDA-C314-48D9-8F96-FE7C452BFA99}"/>
              </a:ext>
            </a:extLst>
          </p:cNvPr>
          <p:cNvSpPr txBox="1"/>
          <p:nvPr/>
        </p:nvSpPr>
        <p:spPr>
          <a:xfrm>
            <a:off x="4682305" y="5478896"/>
            <a:ext cx="2279709" cy="92333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kumimoji="1" lang="ja-JP" altLang="en-US" dirty="0"/>
              <a:t>上＝熱フラックス</a:t>
            </a:r>
            <a:endParaRPr kumimoji="1" lang="en-US" altLang="ja-JP" dirty="0"/>
          </a:p>
          <a:p>
            <a:r>
              <a:rPr kumimoji="1" lang="ja-JP" altLang="en-US" dirty="0"/>
              <a:t>下＝</a:t>
            </a:r>
            <a:r>
              <a:rPr kumimoji="1" lang="en-US" altLang="ja-JP" dirty="0"/>
              <a:t>SST</a:t>
            </a:r>
          </a:p>
          <a:p>
            <a:r>
              <a:rPr kumimoji="1" lang="en-US" altLang="ja-JP" b="1" dirty="0">
                <a:solidFill>
                  <a:srgbClr val="FF0000"/>
                </a:solidFill>
              </a:rPr>
              <a:t>30E~110E</a:t>
            </a:r>
            <a:r>
              <a:rPr kumimoji="1" lang="ja-JP" altLang="en-US" b="1" dirty="0">
                <a:solidFill>
                  <a:srgbClr val="FF0000"/>
                </a:solidFill>
              </a:rPr>
              <a:t>で東西平均</a:t>
            </a:r>
          </a:p>
        </p:txBody>
      </p:sp>
      <p:sp>
        <p:nvSpPr>
          <p:cNvPr id="46" name="テキスト ボックス 45">
            <a:extLst>
              <a:ext uri="{FF2B5EF4-FFF2-40B4-BE49-F238E27FC236}">
                <a16:creationId xmlns:a16="http://schemas.microsoft.com/office/drawing/2014/main" id="{C7F832F5-E5F5-45F0-A52E-6907E021496F}"/>
              </a:ext>
            </a:extLst>
          </p:cNvPr>
          <p:cNvSpPr txBox="1"/>
          <p:nvPr/>
        </p:nvSpPr>
        <p:spPr>
          <a:xfrm>
            <a:off x="56974" y="1224980"/>
            <a:ext cx="2838775"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kumimoji="1" lang="ja-JP" altLang="en-US" b="1" dirty="0"/>
              <a:t>持続する</a:t>
            </a:r>
            <a:r>
              <a:rPr kumimoji="1" lang="en-US" altLang="ja-JP" b="1" dirty="0"/>
              <a:t>SST</a:t>
            </a:r>
            <a:r>
              <a:rPr kumimoji="1" lang="ja-JP" altLang="en-US" b="1" dirty="0"/>
              <a:t>の影響を確認</a:t>
            </a:r>
          </a:p>
        </p:txBody>
      </p:sp>
      <p:sp>
        <p:nvSpPr>
          <p:cNvPr id="47" name="テキスト ボックス 46">
            <a:extLst>
              <a:ext uri="{FF2B5EF4-FFF2-40B4-BE49-F238E27FC236}">
                <a16:creationId xmlns:a16="http://schemas.microsoft.com/office/drawing/2014/main" id="{DD287AF9-6A2F-40F3-A163-B99C86DC3E79}"/>
              </a:ext>
            </a:extLst>
          </p:cNvPr>
          <p:cNvSpPr txBox="1"/>
          <p:nvPr/>
        </p:nvSpPr>
        <p:spPr>
          <a:xfrm>
            <a:off x="6808910" y="1623328"/>
            <a:ext cx="2335090" cy="830997"/>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kumimoji="1" lang="ja-JP" altLang="en-US" sz="1600" dirty="0"/>
              <a:t>高温</a:t>
            </a:r>
            <a:r>
              <a:rPr kumimoji="1" lang="en-US" altLang="ja-JP" sz="1600" dirty="0"/>
              <a:t>SST</a:t>
            </a:r>
            <a:r>
              <a:rPr kumimoji="1" lang="ja-JP" altLang="en-US" sz="1600" dirty="0"/>
              <a:t>がみられた中緯度（</a:t>
            </a:r>
            <a:r>
              <a:rPr kumimoji="1" lang="en-US" altLang="ja-JP" sz="1600" dirty="0"/>
              <a:t>30S~40S</a:t>
            </a:r>
            <a:r>
              <a:rPr kumimoji="1" lang="ja-JP" altLang="en-US" sz="1600" dirty="0"/>
              <a:t>）で上向き熱フラックスが顕著</a:t>
            </a:r>
          </a:p>
        </p:txBody>
      </p:sp>
      <p:sp>
        <p:nvSpPr>
          <p:cNvPr id="49" name="テキスト ボックス 48">
            <a:extLst>
              <a:ext uri="{FF2B5EF4-FFF2-40B4-BE49-F238E27FC236}">
                <a16:creationId xmlns:a16="http://schemas.microsoft.com/office/drawing/2014/main" id="{B5A6DEDC-C554-407D-84AE-7B2D85667819}"/>
              </a:ext>
            </a:extLst>
          </p:cNvPr>
          <p:cNvSpPr txBox="1"/>
          <p:nvPr/>
        </p:nvSpPr>
        <p:spPr>
          <a:xfrm>
            <a:off x="7100599" y="3001765"/>
            <a:ext cx="2008005" cy="830997"/>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kumimoji="1" lang="ja-JP" altLang="en-US" sz="1600" dirty="0"/>
              <a:t>その上空で上昇流と対流による非断熱加熱がみられる</a:t>
            </a:r>
          </a:p>
        </p:txBody>
      </p:sp>
      <p:sp>
        <p:nvSpPr>
          <p:cNvPr id="51" name="テキスト ボックス 50">
            <a:extLst>
              <a:ext uri="{FF2B5EF4-FFF2-40B4-BE49-F238E27FC236}">
                <a16:creationId xmlns:a16="http://schemas.microsoft.com/office/drawing/2014/main" id="{713442EE-B72C-4122-A34E-99307EC3682A}"/>
              </a:ext>
            </a:extLst>
          </p:cNvPr>
          <p:cNvSpPr txBox="1"/>
          <p:nvPr/>
        </p:nvSpPr>
        <p:spPr>
          <a:xfrm>
            <a:off x="7100599" y="4196768"/>
            <a:ext cx="1970379" cy="1323439"/>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kumimoji="1" lang="ja-JP" altLang="en-US" sz="1600" dirty="0"/>
              <a:t>この対流がソマリジェット</a:t>
            </a:r>
            <a:r>
              <a:rPr kumimoji="1" lang="en-US" altLang="ja-JP" sz="1600" dirty="0"/>
              <a:t>(SMJ)</a:t>
            </a:r>
            <a:r>
              <a:rPr kumimoji="1" lang="ja-JP" altLang="en-US" sz="1600" dirty="0"/>
              <a:t>周辺の子午面循環を変化させ下降流に伴い</a:t>
            </a:r>
            <a:r>
              <a:rPr kumimoji="1" lang="en-US" altLang="ja-JP" sz="1600" dirty="0"/>
              <a:t>SMJ</a:t>
            </a:r>
            <a:r>
              <a:rPr kumimoji="1" lang="ja-JP" altLang="en-US" sz="1600" dirty="0"/>
              <a:t>を強化</a:t>
            </a:r>
          </a:p>
        </p:txBody>
      </p:sp>
      <p:sp>
        <p:nvSpPr>
          <p:cNvPr id="52" name="左矢印 27">
            <a:extLst>
              <a:ext uri="{FF2B5EF4-FFF2-40B4-BE49-F238E27FC236}">
                <a16:creationId xmlns:a16="http://schemas.microsoft.com/office/drawing/2014/main" id="{1E1BD022-0955-4A46-B72F-5C46B6DD5CA4}"/>
              </a:ext>
            </a:extLst>
          </p:cNvPr>
          <p:cNvSpPr/>
          <p:nvPr/>
        </p:nvSpPr>
        <p:spPr>
          <a:xfrm rot="16200000">
            <a:off x="5350212" y="3313874"/>
            <a:ext cx="5100777" cy="1212101"/>
          </a:xfrm>
          <a:prstGeom prst="leftArrow">
            <a:avLst/>
          </a:prstGeom>
          <a:solidFill>
            <a:srgbClr val="5B9BD5">
              <a:alpha val="25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55" name="八角形 54">
            <a:extLst>
              <a:ext uri="{FF2B5EF4-FFF2-40B4-BE49-F238E27FC236}">
                <a16:creationId xmlns:a16="http://schemas.microsoft.com/office/drawing/2014/main" id="{3529EDBD-3CB8-4DCF-9B84-AEB2CD058FC3}"/>
              </a:ext>
            </a:extLst>
          </p:cNvPr>
          <p:cNvSpPr/>
          <p:nvPr/>
        </p:nvSpPr>
        <p:spPr>
          <a:xfrm>
            <a:off x="6755100" y="1313490"/>
            <a:ext cx="370295" cy="309838"/>
          </a:xfrm>
          <a:prstGeom prst="octagon">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b="1" dirty="0"/>
              <a:t>１</a:t>
            </a:r>
          </a:p>
        </p:txBody>
      </p:sp>
      <p:sp>
        <p:nvSpPr>
          <p:cNvPr id="58" name="八角形 57">
            <a:extLst>
              <a:ext uri="{FF2B5EF4-FFF2-40B4-BE49-F238E27FC236}">
                <a16:creationId xmlns:a16="http://schemas.microsoft.com/office/drawing/2014/main" id="{10A316F6-8F0A-408D-8E9F-A2475D1D85D7}"/>
              </a:ext>
            </a:extLst>
          </p:cNvPr>
          <p:cNvSpPr/>
          <p:nvPr/>
        </p:nvSpPr>
        <p:spPr>
          <a:xfrm>
            <a:off x="6962015" y="2756210"/>
            <a:ext cx="370295" cy="309838"/>
          </a:xfrm>
          <a:prstGeom prst="octagon">
            <a:avLst/>
          </a:prstGeom>
          <a:ln>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b="1" dirty="0"/>
              <a:t>２</a:t>
            </a:r>
          </a:p>
        </p:txBody>
      </p:sp>
      <p:sp>
        <p:nvSpPr>
          <p:cNvPr id="61" name="八角形 60">
            <a:extLst>
              <a:ext uri="{FF2B5EF4-FFF2-40B4-BE49-F238E27FC236}">
                <a16:creationId xmlns:a16="http://schemas.microsoft.com/office/drawing/2014/main" id="{B7CABC7C-70EF-41FE-A232-F62F51B8228D}"/>
              </a:ext>
            </a:extLst>
          </p:cNvPr>
          <p:cNvSpPr/>
          <p:nvPr/>
        </p:nvSpPr>
        <p:spPr>
          <a:xfrm>
            <a:off x="6871437" y="3987609"/>
            <a:ext cx="370295" cy="309838"/>
          </a:xfrm>
          <a:prstGeom prst="octagon">
            <a:avLst/>
          </a:prstGeom>
          <a:ln>
            <a:solidFill>
              <a:schemeClr val="accent2"/>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b="1" dirty="0"/>
              <a:t>３</a:t>
            </a:r>
          </a:p>
        </p:txBody>
      </p:sp>
      <p:pic>
        <p:nvPicPr>
          <p:cNvPr id="107" name="図 106">
            <a:extLst>
              <a:ext uri="{FF2B5EF4-FFF2-40B4-BE49-F238E27FC236}">
                <a16:creationId xmlns:a16="http://schemas.microsoft.com/office/drawing/2014/main" id="{D41E94FE-7D64-4BC3-9E47-B14EA36FC4AA}"/>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47091" y="1579404"/>
            <a:ext cx="4495039" cy="4985453"/>
          </a:xfrm>
          <a:prstGeom prst="rect">
            <a:avLst/>
          </a:prstGeom>
          <a:noFill/>
          <a:ln>
            <a:noFill/>
          </a:ln>
        </p:spPr>
      </p:pic>
      <p:sp>
        <p:nvSpPr>
          <p:cNvPr id="108" name="矢印: 右 107">
            <a:extLst>
              <a:ext uri="{FF2B5EF4-FFF2-40B4-BE49-F238E27FC236}">
                <a16:creationId xmlns:a16="http://schemas.microsoft.com/office/drawing/2014/main" id="{54FEE3D3-4C78-4DBA-AFDC-64D3D9E0022C}"/>
              </a:ext>
            </a:extLst>
          </p:cNvPr>
          <p:cNvSpPr/>
          <p:nvPr/>
        </p:nvSpPr>
        <p:spPr>
          <a:xfrm rot="16200000">
            <a:off x="1176158" y="2791327"/>
            <a:ext cx="2236906" cy="762789"/>
          </a:xfrm>
          <a:prstGeom prst="rightArrow">
            <a:avLst/>
          </a:prstGeom>
          <a:solidFill>
            <a:schemeClr val="accent1">
              <a:alpha val="10000"/>
            </a:schemeClr>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09" name="フレーム 108">
            <a:extLst>
              <a:ext uri="{FF2B5EF4-FFF2-40B4-BE49-F238E27FC236}">
                <a16:creationId xmlns:a16="http://schemas.microsoft.com/office/drawing/2014/main" id="{D438547A-A9B4-477A-9991-DFFD65A956CC}"/>
              </a:ext>
            </a:extLst>
          </p:cNvPr>
          <p:cNvSpPr/>
          <p:nvPr/>
        </p:nvSpPr>
        <p:spPr>
          <a:xfrm>
            <a:off x="1982562" y="4211549"/>
            <a:ext cx="656690" cy="1834071"/>
          </a:xfrm>
          <a:prstGeom prst="frame">
            <a:avLst>
              <a:gd name="adj1" fmla="val 3807"/>
            </a:avLst>
          </a:prstGeom>
          <a:solidFill>
            <a:srgbClr val="05F91C">
              <a:alpha val="50000"/>
            </a:srgbClr>
          </a:solidFill>
          <a:ln w="19050">
            <a:solidFill>
              <a:srgbClr val="48F2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10" name="八角形 109">
            <a:extLst>
              <a:ext uri="{FF2B5EF4-FFF2-40B4-BE49-F238E27FC236}">
                <a16:creationId xmlns:a16="http://schemas.microsoft.com/office/drawing/2014/main" id="{820E8006-AFD5-4815-B342-35883A9E088A}"/>
              </a:ext>
            </a:extLst>
          </p:cNvPr>
          <p:cNvSpPr/>
          <p:nvPr/>
        </p:nvSpPr>
        <p:spPr>
          <a:xfrm>
            <a:off x="1544107" y="4988805"/>
            <a:ext cx="387705" cy="361677"/>
          </a:xfrm>
          <a:prstGeom prst="octagon">
            <a:avLst/>
          </a:prstGeom>
          <a:ln w="28575">
            <a:solidFill>
              <a:srgbClr val="48F248"/>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b="1" dirty="0"/>
              <a:t>１</a:t>
            </a:r>
          </a:p>
        </p:txBody>
      </p:sp>
      <p:sp>
        <p:nvSpPr>
          <p:cNvPr id="111" name="八角形 110">
            <a:extLst>
              <a:ext uri="{FF2B5EF4-FFF2-40B4-BE49-F238E27FC236}">
                <a16:creationId xmlns:a16="http://schemas.microsoft.com/office/drawing/2014/main" id="{4D4C13F7-AD3F-48A4-8DB4-BB362259F1F4}"/>
              </a:ext>
            </a:extLst>
          </p:cNvPr>
          <p:cNvSpPr/>
          <p:nvPr/>
        </p:nvSpPr>
        <p:spPr>
          <a:xfrm>
            <a:off x="1624055" y="2393784"/>
            <a:ext cx="387705" cy="361677"/>
          </a:xfrm>
          <a:prstGeom prst="octagon">
            <a:avLst/>
          </a:prstGeom>
          <a:ln w="28575">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b="1" dirty="0"/>
              <a:t>２</a:t>
            </a:r>
          </a:p>
        </p:txBody>
      </p:sp>
      <p:sp>
        <p:nvSpPr>
          <p:cNvPr id="112" name="矢印: 下 111">
            <a:extLst>
              <a:ext uri="{FF2B5EF4-FFF2-40B4-BE49-F238E27FC236}">
                <a16:creationId xmlns:a16="http://schemas.microsoft.com/office/drawing/2014/main" id="{77117D62-B2ED-4937-B958-A55E4D1781BE}"/>
              </a:ext>
            </a:extLst>
          </p:cNvPr>
          <p:cNvSpPr/>
          <p:nvPr/>
        </p:nvSpPr>
        <p:spPr>
          <a:xfrm>
            <a:off x="2973740" y="2322109"/>
            <a:ext cx="762792" cy="2034425"/>
          </a:xfrm>
          <a:prstGeom prst="downArrow">
            <a:avLst/>
          </a:prstGeom>
          <a:solidFill>
            <a:srgbClr val="FFC000">
              <a:alpha val="10000"/>
            </a:srgbClr>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15" name="八角形 114">
            <a:extLst>
              <a:ext uri="{FF2B5EF4-FFF2-40B4-BE49-F238E27FC236}">
                <a16:creationId xmlns:a16="http://schemas.microsoft.com/office/drawing/2014/main" id="{E666F8E8-F624-4806-B3F9-E4D042063F95}"/>
              </a:ext>
            </a:extLst>
          </p:cNvPr>
          <p:cNvSpPr/>
          <p:nvPr/>
        </p:nvSpPr>
        <p:spPr>
          <a:xfrm>
            <a:off x="2714853" y="3001765"/>
            <a:ext cx="387705" cy="361677"/>
          </a:xfrm>
          <a:prstGeom prst="octagon">
            <a:avLst/>
          </a:prstGeom>
          <a:ln w="28575">
            <a:solidFill>
              <a:schemeClr val="accent2"/>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b="1" dirty="0"/>
              <a:t>３</a:t>
            </a:r>
          </a:p>
        </p:txBody>
      </p:sp>
      <p:sp>
        <p:nvSpPr>
          <p:cNvPr id="116" name="テキスト ボックス 115">
            <a:extLst>
              <a:ext uri="{FF2B5EF4-FFF2-40B4-BE49-F238E27FC236}">
                <a16:creationId xmlns:a16="http://schemas.microsoft.com/office/drawing/2014/main" id="{9D3927BD-1EBE-4DBA-A34F-E99D18CE2AF8}"/>
              </a:ext>
            </a:extLst>
          </p:cNvPr>
          <p:cNvSpPr txBox="1"/>
          <p:nvPr/>
        </p:nvSpPr>
        <p:spPr>
          <a:xfrm>
            <a:off x="3599496" y="5258598"/>
            <a:ext cx="466951" cy="276999"/>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kumimoji="1" lang="en-US" altLang="ja-JP" sz="1200" dirty="0"/>
              <a:t>SST</a:t>
            </a:r>
            <a:endParaRPr kumimoji="1" lang="ja-JP" altLang="en-US" sz="1200" dirty="0"/>
          </a:p>
        </p:txBody>
      </p:sp>
      <p:sp>
        <p:nvSpPr>
          <p:cNvPr id="117" name="テキスト ボックス 116">
            <a:extLst>
              <a:ext uri="{FF2B5EF4-FFF2-40B4-BE49-F238E27FC236}">
                <a16:creationId xmlns:a16="http://schemas.microsoft.com/office/drawing/2014/main" id="{297CC54F-FA08-4F9D-B11E-B1A02B13800A}"/>
              </a:ext>
            </a:extLst>
          </p:cNvPr>
          <p:cNvSpPr txBox="1"/>
          <p:nvPr/>
        </p:nvSpPr>
        <p:spPr>
          <a:xfrm>
            <a:off x="2948937" y="4448048"/>
            <a:ext cx="1121068" cy="276999"/>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kumimoji="1" lang="ja-JP" altLang="en-US" sz="1200" dirty="0"/>
              <a:t>熱フラックス</a:t>
            </a:r>
          </a:p>
        </p:txBody>
      </p:sp>
      <p:sp>
        <p:nvSpPr>
          <p:cNvPr id="64" name="四角形: 角を丸くする 63">
            <a:extLst>
              <a:ext uri="{FF2B5EF4-FFF2-40B4-BE49-F238E27FC236}">
                <a16:creationId xmlns:a16="http://schemas.microsoft.com/office/drawing/2014/main" id="{08A2EFC4-70C3-44AD-B5E6-CFC6DA0BCE7D}"/>
              </a:ext>
            </a:extLst>
          </p:cNvPr>
          <p:cNvSpPr/>
          <p:nvPr/>
        </p:nvSpPr>
        <p:spPr>
          <a:xfrm>
            <a:off x="8320285" y="17648"/>
            <a:ext cx="816292" cy="274556"/>
          </a:xfrm>
          <a:prstGeom prst="roundRect">
            <a:avLst/>
          </a:prstGeom>
          <a:ln w="38100"/>
        </p:spPr>
        <p:style>
          <a:lnRef idx="2">
            <a:schemeClr val="accent5"/>
          </a:lnRef>
          <a:fillRef idx="1">
            <a:schemeClr val="lt1"/>
          </a:fillRef>
          <a:effectRef idx="0">
            <a:schemeClr val="accent5"/>
          </a:effectRef>
          <a:fontRef idx="minor">
            <a:schemeClr val="dk1"/>
          </a:fontRef>
        </p:style>
        <p:txBody>
          <a:bodyPr rtlCol="0" anchor="ctr"/>
          <a:lstStyle/>
          <a:p>
            <a:pPr algn="ctr"/>
            <a:r>
              <a:rPr kumimoji="1" lang="en-US" altLang="ja-JP" b="1" dirty="0"/>
              <a:t>10/13</a:t>
            </a:r>
            <a:endParaRPr kumimoji="1" lang="ja-JP" altLang="en-US" b="1" dirty="0"/>
          </a:p>
        </p:txBody>
      </p:sp>
      <p:sp>
        <p:nvSpPr>
          <p:cNvPr id="68" name="テキスト ボックス 67">
            <a:extLst>
              <a:ext uri="{FF2B5EF4-FFF2-40B4-BE49-F238E27FC236}">
                <a16:creationId xmlns:a16="http://schemas.microsoft.com/office/drawing/2014/main" id="{2FAC35BF-C682-4673-A5AE-8FC13B1F0CDB}"/>
              </a:ext>
            </a:extLst>
          </p:cNvPr>
          <p:cNvSpPr txBox="1"/>
          <p:nvPr/>
        </p:nvSpPr>
        <p:spPr>
          <a:xfrm>
            <a:off x="2768771" y="1756511"/>
            <a:ext cx="1319142" cy="276999"/>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kumimoji="1" lang="ja-JP" altLang="en-US" sz="1200" dirty="0"/>
              <a:t>風＋非断熱加熱</a:t>
            </a:r>
          </a:p>
        </p:txBody>
      </p:sp>
      <p:sp>
        <p:nvSpPr>
          <p:cNvPr id="71" name="テキスト ボックス 70">
            <a:extLst>
              <a:ext uri="{FF2B5EF4-FFF2-40B4-BE49-F238E27FC236}">
                <a16:creationId xmlns:a16="http://schemas.microsoft.com/office/drawing/2014/main" id="{D539912F-DEEB-4CDA-8108-9E3319EB95A0}"/>
              </a:ext>
            </a:extLst>
          </p:cNvPr>
          <p:cNvSpPr txBox="1"/>
          <p:nvPr/>
        </p:nvSpPr>
        <p:spPr>
          <a:xfrm>
            <a:off x="235268" y="6470314"/>
            <a:ext cx="9100537" cy="369332"/>
          </a:xfrm>
          <a:prstGeom prst="rect">
            <a:avLst/>
          </a:prstGeom>
          <a:noFill/>
        </p:spPr>
        <p:txBody>
          <a:bodyPr wrap="square" rtlCol="0">
            <a:spAutoFit/>
          </a:bodyPr>
          <a:lstStyle/>
          <a:p>
            <a:r>
              <a:rPr kumimoji="1" lang="ja-JP" altLang="en-US" b="1" u="sng" dirty="0">
                <a:solidFill>
                  <a:srgbClr val="C00000"/>
                </a:solidFill>
              </a:rPr>
              <a:t>この対流が</a:t>
            </a:r>
            <a:r>
              <a:rPr kumimoji="1" lang="en-US" altLang="ja-JP" b="1" u="sng" dirty="0">
                <a:solidFill>
                  <a:srgbClr val="C00000"/>
                </a:solidFill>
              </a:rPr>
              <a:t>SMJ</a:t>
            </a:r>
            <a:r>
              <a:rPr kumimoji="1" lang="ja-JP" altLang="en-US" b="1" u="sng" dirty="0">
                <a:solidFill>
                  <a:srgbClr val="C00000"/>
                </a:solidFill>
              </a:rPr>
              <a:t>周辺の子午面循環を変化させ，</a:t>
            </a:r>
            <a:r>
              <a:rPr kumimoji="1" lang="en-US" altLang="ja-JP" b="1" u="sng" dirty="0">
                <a:solidFill>
                  <a:srgbClr val="C00000"/>
                </a:solidFill>
              </a:rPr>
              <a:t>SMJ</a:t>
            </a:r>
            <a:r>
              <a:rPr kumimoji="1" lang="ja-JP" altLang="en-US" b="1" u="sng" dirty="0">
                <a:solidFill>
                  <a:srgbClr val="C00000"/>
                </a:solidFill>
              </a:rPr>
              <a:t>を強化している可能性が示唆される</a:t>
            </a:r>
          </a:p>
        </p:txBody>
      </p:sp>
      <p:sp>
        <p:nvSpPr>
          <p:cNvPr id="103" name="楕円 102">
            <a:extLst>
              <a:ext uri="{FF2B5EF4-FFF2-40B4-BE49-F238E27FC236}">
                <a16:creationId xmlns:a16="http://schemas.microsoft.com/office/drawing/2014/main" id="{DB018405-BC90-483F-B6C6-8C38265E2C12}"/>
              </a:ext>
            </a:extLst>
          </p:cNvPr>
          <p:cNvSpPr/>
          <p:nvPr/>
        </p:nvSpPr>
        <p:spPr>
          <a:xfrm>
            <a:off x="85239" y="5766082"/>
            <a:ext cx="965405" cy="278994"/>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b="1" dirty="0"/>
              <a:t>南極</a:t>
            </a:r>
          </a:p>
        </p:txBody>
      </p:sp>
      <p:sp>
        <p:nvSpPr>
          <p:cNvPr id="104" name="楕円 103">
            <a:extLst>
              <a:ext uri="{FF2B5EF4-FFF2-40B4-BE49-F238E27FC236}">
                <a16:creationId xmlns:a16="http://schemas.microsoft.com/office/drawing/2014/main" id="{A894CA12-5B5C-4041-A803-4B80C116BC25}"/>
              </a:ext>
            </a:extLst>
          </p:cNvPr>
          <p:cNvSpPr/>
          <p:nvPr/>
        </p:nvSpPr>
        <p:spPr>
          <a:xfrm>
            <a:off x="3607924" y="5766082"/>
            <a:ext cx="917045" cy="273576"/>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b="1" dirty="0"/>
              <a:t>赤道</a:t>
            </a:r>
          </a:p>
        </p:txBody>
      </p:sp>
      <p:sp>
        <p:nvSpPr>
          <p:cNvPr id="113" name="矢印: 右 112">
            <a:extLst>
              <a:ext uri="{FF2B5EF4-FFF2-40B4-BE49-F238E27FC236}">
                <a16:creationId xmlns:a16="http://schemas.microsoft.com/office/drawing/2014/main" id="{E85E767B-5FF4-4CF8-BA4E-A53979EB694A}"/>
              </a:ext>
            </a:extLst>
          </p:cNvPr>
          <p:cNvSpPr/>
          <p:nvPr/>
        </p:nvSpPr>
        <p:spPr>
          <a:xfrm>
            <a:off x="3446399" y="3596256"/>
            <a:ext cx="759583" cy="746460"/>
          </a:xfrm>
          <a:prstGeom prst="rightArrow">
            <a:avLst/>
          </a:prstGeom>
          <a:solidFill>
            <a:srgbClr val="FF0000">
              <a:alpha val="15000"/>
            </a:srgbClr>
          </a:solid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nvGrpSpPr>
          <p:cNvPr id="7" name="グループ化 6">
            <a:extLst>
              <a:ext uri="{FF2B5EF4-FFF2-40B4-BE49-F238E27FC236}">
                <a16:creationId xmlns:a16="http://schemas.microsoft.com/office/drawing/2014/main" id="{1BAE642F-E2D9-4AA3-BEF7-0768D25ACB93}"/>
              </a:ext>
            </a:extLst>
          </p:cNvPr>
          <p:cNvGrpSpPr/>
          <p:nvPr/>
        </p:nvGrpSpPr>
        <p:grpSpPr>
          <a:xfrm>
            <a:off x="4441927" y="1471298"/>
            <a:ext cx="2398406" cy="1924829"/>
            <a:chOff x="4212463" y="1342517"/>
            <a:chExt cx="2464483" cy="2199328"/>
          </a:xfrm>
        </p:grpSpPr>
        <p:grpSp>
          <p:nvGrpSpPr>
            <p:cNvPr id="5" name="グループ化 4">
              <a:extLst>
                <a:ext uri="{FF2B5EF4-FFF2-40B4-BE49-F238E27FC236}">
                  <a16:creationId xmlns:a16="http://schemas.microsoft.com/office/drawing/2014/main" id="{CD0BB108-97A0-4E29-BECF-36D1F3F958D4}"/>
                </a:ext>
              </a:extLst>
            </p:cNvPr>
            <p:cNvGrpSpPr/>
            <p:nvPr/>
          </p:nvGrpSpPr>
          <p:grpSpPr>
            <a:xfrm>
              <a:off x="4212463" y="1342517"/>
              <a:ext cx="2464483" cy="2199328"/>
              <a:chOff x="4583259" y="1335582"/>
              <a:chExt cx="1815708" cy="1157937"/>
            </a:xfrm>
          </p:grpSpPr>
          <p:pic>
            <p:nvPicPr>
              <p:cNvPr id="38" name="図 37">
                <a:extLst>
                  <a:ext uri="{FF2B5EF4-FFF2-40B4-BE49-F238E27FC236}">
                    <a16:creationId xmlns:a16="http://schemas.microsoft.com/office/drawing/2014/main" id="{CC4031AF-AE48-4514-8FA3-90C591AFF454}"/>
                  </a:ext>
                </a:extLst>
              </p:cNvPr>
              <p:cNvPicPr>
                <a:picLocks noChangeAspect="1"/>
              </p:cNvPicPr>
              <p:nvPr/>
            </p:nvPicPr>
            <p:blipFill rotWithShape="1">
              <a:blip r:embed="rId3">
                <a:extLst>
                  <a:ext uri="{28A0092B-C50C-407E-A947-70E740481C1C}">
                    <a14:useLocalDpi xmlns:a14="http://schemas.microsoft.com/office/drawing/2010/main" val="0"/>
                  </a:ext>
                </a:extLst>
              </a:blip>
              <a:srcRect l="6619" t="1763" r="3970" b="27281"/>
              <a:stretch/>
            </p:blipFill>
            <p:spPr>
              <a:xfrm>
                <a:off x="4583259" y="1335582"/>
                <a:ext cx="1815708" cy="1157937"/>
              </a:xfrm>
              <a:prstGeom prst="rect">
                <a:avLst/>
              </a:prstGeom>
              <a:scene3d>
                <a:camera prst="perspectiveRelaxedModerately" fov="6000000">
                  <a:rot lat="21594000" lon="0" rev="0"/>
                </a:camera>
                <a:lightRig rig="threePt" dir="t"/>
              </a:scene3d>
            </p:spPr>
          </p:pic>
          <p:cxnSp>
            <p:nvCxnSpPr>
              <p:cNvPr id="8" name="直線コネクタ 7">
                <a:extLst>
                  <a:ext uri="{FF2B5EF4-FFF2-40B4-BE49-F238E27FC236}">
                    <a16:creationId xmlns:a16="http://schemas.microsoft.com/office/drawing/2014/main" id="{550D467D-E8BC-4091-B7A1-80E54BE5EE79}"/>
                  </a:ext>
                </a:extLst>
              </p:cNvPr>
              <p:cNvCxnSpPr/>
              <p:nvPr/>
            </p:nvCxnSpPr>
            <p:spPr>
              <a:xfrm>
                <a:off x="5049278" y="2488364"/>
                <a:ext cx="94045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6" name="直線コネクタ 65">
                <a:extLst>
                  <a:ext uri="{FF2B5EF4-FFF2-40B4-BE49-F238E27FC236}">
                    <a16:creationId xmlns:a16="http://schemas.microsoft.com/office/drawing/2014/main" id="{AD6168BB-738C-401B-A924-DF046D5D9207}"/>
                  </a:ext>
                </a:extLst>
              </p:cNvPr>
              <p:cNvCxnSpPr/>
              <p:nvPr/>
            </p:nvCxnSpPr>
            <p:spPr>
              <a:xfrm>
                <a:off x="5068441" y="1725374"/>
                <a:ext cx="94045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7" name="直線コネクタ 66">
                <a:extLst>
                  <a:ext uri="{FF2B5EF4-FFF2-40B4-BE49-F238E27FC236}">
                    <a16:creationId xmlns:a16="http://schemas.microsoft.com/office/drawing/2014/main" id="{A798B004-3078-4AD1-8327-AAD41B0D31ED}"/>
                  </a:ext>
                </a:extLst>
              </p:cNvPr>
              <p:cNvCxnSpPr>
                <a:cxnSpLocks/>
              </p:cNvCxnSpPr>
              <p:nvPr/>
            </p:nvCxnSpPr>
            <p:spPr>
              <a:xfrm>
                <a:off x="5041721" y="2442182"/>
                <a:ext cx="317825" cy="0"/>
              </a:xfrm>
              <a:prstGeom prst="line">
                <a:avLst/>
              </a:prstGeom>
              <a:ln w="38100">
                <a:solidFill>
                  <a:srgbClr val="05F91C"/>
                </a:solidFill>
              </a:ln>
            </p:spPr>
            <p:style>
              <a:lnRef idx="1">
                <a:schemeClr val="accent1"/>
              </a:lnRef>
              <a:fillRef idx="0">
                <a:schemeClr val="accent1"/>
              </a:fillRef>
              <a:effectRef idx="0">
                <a:schemeClr val="accent1"/>
              </a:effectRef>
              <a:fontRef idx="minor">
                <a:schemeClr val="tx1"/>
              </a:fontRef>
            </p:style>
          </p:cxnSp>
          <p:cxnSp>
            <p:nvCxnSpPr>
              <p:cNvPr id="69" name="直線コネクタ 68">
                <a:extLst>
                  <a:ext uri="{FF2B5EF4-FFF2-40B4-BE49-F238E27FC236}">
                    <a16:creationId xmlns:a16="http://schemas.microsoft.com/office/drawing/2014/main" id="{3D8E9F63-582A-449B-847E-53F1F1A00413}"/>
                  </a:ext>
                </a:extLst>
              </p:cNvPr>
              <p:cNvCxnSpPr>
                <a:cxnSpLocks/>
              </p:cNvCxnSpPr>
              <p:nvPr/>
            </p:nvCxnSpPr>
            <p:spPr>
              <a:xfrm>
                <a:off x="5068441" y="1763309"/>
                <a:ext cx="317825" cy="0"/>
              </a:xfrm>
              <a:prstGeom prst="line">
                <a:avLst/>
              </a:prstGeom>
              <a:ln w="38100">
                <a:solidFill>
                  <a:srgbClr val="05F91C"/>
                </a:solidFill>
              </a:ln>
            </p:spPr>
            <p:style>
              <a:lnRef idx="1">
                <a:schemeClr val="accent1"/>
              </a:lnRef>
              <a:fillRef idx="0">
                <a:schemeClr val="accent1"/>
              </a:fillRef>
              <a:effectRef idx="0">
                <a:schemeClr val="accent1"/>
              </a:effectRef>
              <a:fontRef idx="minor">
                <a:schemeClr val="tx1"/>
              </a:fontRef>
            </p:style>
          </p:cxnSp>
          <p:cxnSp>
            <p:nvCxnSpPr>
              <p:cNvPr id="11" name="直線矢印コネクタ 10">
                <a:extLst>
                  <a:ext uri="{FF2B5EF4-FFF2-40B4-BE49-F238E27FC236}">
                    <a16:creationId xmlns:a16="http://schemas.microsoft.com/office/drawing/2014/main" id="{AFCF53D0-9E52-473F-96A2-764045109841}"/>
                  </a:ext>
                </a:extLst>
              </p:cNvPr>
              <p:cNvCxnSpPr>
                <a:cxnSpLocks/>
              </p:cNvCxnSpPr>
              <p:nvPr/>
            </p:nvCxnSpPr>
            <p:spPr>
              <a:xfrm flipV="1">
                <a:off x="5218849" y="1768675"/>
                <a:ext cx="0" cy="673507"/>
              </a:xfrm>
              <a:prstGeom prst="straightConnector1">
                <a:avLst/>
              </a:prstGeom>
              <a:ln w="38100">
                <a:solidFill>
                  <a:srgbClr val="05F91C"/>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70" name="直線矢印コネクタ 69">
                <a:extLst>
                  <a:ext uri="{FF2B5EF4-FFF2-40B4-BE49-F238E27FC236}">
                    <a16:creationId xmlns:a16="http://schemas.microsoft.com/office/drawing/2014/main" id="{B5E4F115-7BDC-4848-89B0-77DEFF7550A0}"/>
                  </a:ext>
                </a:extLst>
              </p:cNvPr>
              <p:cNvCxnSpPr>
                <a:cxnSpLocks/>
              </p:cNvCxnSpPr>
              <p:nvPr/>
            </p:nvCxnSpPr>
            <p:spPr>
              <a:xfrm flipV="1">
                <a:off x="5741543" y="1750911"/>
                <a:ext cx="0" cy="697566"/>
              </a:xfrm>
              <a:prstGeom prst="straightConnector1">
                <a:avLst/>
              </a:prstGeom>
              <a:ln w="38100">
                <a:solidFill>
                  <a:srgbClr val="FF0000"/>
                </a:solidFill>
                <a:prstDash val="sysDot"/>
                <a:tailEnd type="triangle"/>
              </a:ln>
            </p:spPr>
            <p:style>
              <a:lnRef idx="1">
                <a:schemeClr val="accent1"/>
              </a:lnRef>
              <a:fillRef idx="0">
                <a:schemeClr val="accent1"/>
              </a:fillRef>
              <a:effectRef idx="0">
                <a:schemeClr val="accent1"/>
              </a:effectRef>
              <a:fontRef idx="minor">
                <a:schemeClr val="tx1"/>
              </a:fontRef>
            </p:style>
          </p:cxnSp>
        </p:grpSp>
        <p:sp>
          <p:nvSpPr>
            <p:cNvPr id="6" name="正方形/長方形 5">
              <a:extLst>
                <a:ext uri="{FF2B5EF4-FFF2-40B4-BE49-F238E27FC236}">
                  <a16:creationId xmlns:a16="http://schemas.microsoft.com/office/drawing/2014/main" id="{7B848EE2-73A7-47D2-85AD-039CB9DD248B}"/>
                </a:ext>
              </a:extLst>
            </p:cNvPr>
            <p:cNvSpPr/>
            <p:nvPr/>
          </p:nvSpPr>
          <p:spPr>
            <a:xfrm>
              <a:off x="4483315" y="1756511"/>
              <a:ext cx="607249" cy="274152"/>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dirty="0"/>
                <a:t>30E</a:t>
              </a:r>
              <a:endParaRPr kumimoji="1" lang="ja-JP" altLang="en-US" dirty="0"/>
            </a:p>
          </p:txBody>
        </p:sp>
        <p:sp>
          <p:nvSpPr>
            <p:cNvPr id="105" name="正方形/長方形 104">
              <a:extLst>
                <a:ext uri="{FF2B5EF4-FFF2-40B4-BE49-F238E27FC236}">
                  <a16:creationId xmlns:a16="http://schemas.microsoft.com/office/drawing/2014/main" id="{AC3CB174-D5DF-460E-9948-A49869068EC2}"/>
                </a:ext>
              </a:extLst>
            </p:cNvPr>
            <p:cNvSpPr/>
            <p:nvPr/>
          </p:nvSpPr>
          <p:spPr>
            <a:xfrm>
              <a:off x="5922431" y="1742335"/>
              <a:ext cx="704590" cy="274152"/>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dirty="0"/>
                <a:t>110E</a:t>
              </a:r>
              <a:endParaRPr kumimoji="1" lang="ja-JP" altLang="en-US" dirty="0"/>
            </a:p>
          </p:txBody>
        </p:sp>
      </p:grpSp>
      <p:grpSp>
        <p:nvGrpSpPr>
          <p:cNvPr id="4" name="グループ化 3">
            <a:extLst>
              <a:ext uri="{FF2B5EF4-FFF2-40B4-BE49-F238E27FC236}">
                <a16:creationId xmlns:a16="http://schemas.microsoft.com/office/drawing/2014/main" id="{34182606-8536-46CC-BE2D-E86F07BBADAE}"/>
              </a:ext>
            </a:extLst>
          </p:cNvPr>
          <p:cNvGrpSpPr/>
          <p:nvPr/>
        </p:nvGrpSpPr>
        <p:grpSpPr>
          <a:xfrm>
            <a:off x="3248634" y="3232394"/>
            <a:ext cx="1094926" cy="433517"/>
            <a:chOff x="3633737" y="3287854"/>
            <a:chExt cx="1260470" cy="433517"/>
          </a:xfrm>
        </p:grpSpPr>
        <p:sp>
          <p:nvSpPr>
            <p:cNvPr id="114" name="正方形/長方形 113">
              <a:extLst>
                <a:ext uri="{FF2B5EF4-FFF2-40B4-BE49-F238E27FC236}">
                  <a16:creationId xmlns:a16="http://schemas.microsoft.com/office/drawing/2014/main" id="{B84A1183-E8F9-4856-99FB-151CFB8AF3AF}"/>
                </a:ext>
              </a:extLst>
            </p:cNvPr>
            <p:cNvSpPr/>
            <p:nvPr/>
          </p:nvSpPr>
          <p:spPr>
            <a:xfrm rot="20722474">
              <a:off x="3756216" y="3294832"/>
              <a:ext cx="981574" cy="341226"/>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algn="ctr">
                <a:lnSpc>
                  <a:spcPts val="1300"/>
                </a:lnSpc>
              </a:pPr>
              <a:endParaRPr kumimoji="1" lang="ja-JP" altLang="en-US" sz="1400" b="1" dirty="0">
                <a:solidFill>
                  <a:schemeClr val="tx1"/>
                </a:solidFill>
              </a:endParaRPr>
            </a:p>
          </p:txBody>
        </p:sp>
        <p:sp>
          <p:nvSpPr>
            <p:cNvPr id="2" name="テキスト ボックス 1">
              <a:extLst>
                <a:ext uri="{FF2B5EF4-FFF2-40B4-BE49-F238E27FC236}">
                  <a16:creationId xmlns:a16="http://schemas.microsoft.com/office/drawing/2014/main" id="{AD4D9A93-42A3-4A6E-9AD9-9E0FDDD83996}"/>
                </a:ext>
              </a:extLst>
            </p:cNvPr>
            <p:cNvSpPr txBox="1"/>
            <p:nvPr/>
          </p:nvSpPr>
          <p:spPr>
            <a:xfrm rot="20815409">
              <a:off x="3633737" y="3287854"/>
              <a:ext cx="1260470" cy="433517"/>
            </a:xfrm>
            <a:prstGeom prst="rect">
              <a:avLst/>
            </a:prstGeom>
            <a:noFill/>
          </p:spPr>
          <p:txBody>
            <a:bodyPr wrap="square" rtlCol="0">
              <a:spAutoFit/>
            </a:bodyPr>
            <a:lstStyle/>
            <a:p>
              <a:pPr algn="ctr">
                <a:lnSpc>
                  <a:spcPts val="1300"/>
                </a:lnSpc>
              </a:pPr>
              <a:r>
                <a:rPr kumimoji="1" lang="ja-JP" altLang="en-US" sz="1400" b="1" dirty="0"/>
                <a:t>ソマリ</a:t>
              </a:r>
              <a:endParaRPr kumimoji="1" lang="en-US" altLang="ja-JP" sz="1400" b="1" dirty="0"/>
            </a:p>
            <a:p>
              <a:pPr algn="ctr">
                <a:lnSpc>
                  <a:spcPts val="1300"/>
                </a:lnSpc>
              </a:pPr>
              <a:r>
                <a:rPr kumimoji="1" lang="ja-JP" altLang="en-US" sz="1400" b="1" dirty="0"/>
                <a:t>ジェット</a:t>
              </a:r>
            </a:p>
          </p:txBody>
        </p:sp>
      </p:grpSp>
    </p:spTree>
    <p:extLst>
      <p:ext uri="{BB962C8B-B14F-4D97-AF65-F5344CB8AC3E}">
        <p14:creationId xmlns:p14="http://schemas.microsoft.com/office/powerpoint/2010/main" val="24471573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2" name="グループ化 71">
            <a:extLst>
              <a:ext uri="{FF2B5EF4-FFF2-40B4-BE49-F238E27FC236}">
                <a16:creationId xmlns:a16="http://schemas.microsoft.com/office/drawing/2014/main" id="{7BB1C66C-3F38-4200-9B0A-DFF11AD656AD}"/>
              </a:ext>
            </a:extLst>
          </p:cNvPr>
          <p:cNvGrpSpPr/>
          <p:nvPr/>
        </p:nvGrpSpPr>
        <p:grpSpPr>
          <a:xfrm>
            <a:off x="-45979" y="5209"/>
            <a:ext cx="9250725" cy="1160984"/>
            <a:chOff x="-17071" y="0"/>
            <a:chExt cx="9250725" cy="1160984"/>
          </a:xfrm>
        </p:grpSpPr>
        <p:grpSp>
          <p:nvGrpSpPr>
            <p:cNvPr id="73" name="グループ化 72">
              <a:extLst>
                <a:ext uri="{FF2B5EF4-FFF2-40B4-BE49-F238E27FC236}">
                  <a16:creationId xmlns:a16="http://schemas.microsoft.com/office/drawing/2014/main" id="{E14938DA-9DA7-4CF2-B2AA-92ED4957AD73}"/>
                </a:ext>
              </a:extLst>
            </p:cNvPr>
            <p:cNvGrpSpPr/>
            <p:nvPr/>
          </p:nvGrpSpPr>
          <p:grpSpPr>
            <a:xfrm>
              <a:off x="-17071" y="0"/>
              <a:ext cx="9175686" cy="1156264"/>
              <a:chOff x="-56083" y="3249522"/>
              <a:chExt cx="9175686" cy="1762379"/>
            </a:xfrm>
          </p:grpSpPr>
          <p:grpSp>
            <p:nvGrpSpPr>
              <p:cNvPr id="85" name="グループ化 84">
                <a:extLst>
                  <a:ext uri="{FF2B5EF4-FFF2-40B4-BE49-F238E27FC236}">
                    <a16:creationId xmlns:a16="http://schemas.microsoft.com/office/drawing/2014/main" id="{FF2C6CDD-CEE8-4E9F-97C3-28717472CF24}"/>
                  </a:ext>
                </a:extLst>
              </p:cNvPr>
              <p:cNvGrpSpPr/>
              <p:nvPr/>
            </p:nvGrpSpPr>
            <p:grpSpPr>
              <a:xfrm>
                <a:off x="1" y="3249522"/>
                <a:ext cx="9119602" cy="1662503"/>
                <a:chOff x="-1" y="1333344"/>
                <a:chExt cx="9119602" cy="1662503"/>
              </a:xfrm>
            </p:grpSpPr>
            <p:sp>
              <p:nvSpPr>
                <p:cNvPr id="90" name="四角形: 角を丸くする 89">
                  <a:extLst>
                    <a:ext uri="{FF2B5EF4-FFF2-40B4-BE49-F238E27FC236}">
                      <a16:creationId xmlns:a16="http://schemas.microsoft.com/office/drawing/2014/main" id="{3B3B1EBD-75D8-48C7-A156-EBF75973A555}"/>
                    </a:ext>
                  </a:extLst>
                </p:cNvPr>
                <p:cNvSpPr/>
                <p:nvPr/>
              </p:nvSpPr>
              <p:spPr>
                <a:xfrm>
                  <a:off x="2690797" y="1481074"/>
                  <a:ext cx="6370075" cy="1514773"/>
                </a:xfrm>
                <a:prstGeom prst="roundRect">
                  <a:avLst/>
                </a:prstGeom>
                <a:solidFill>
                  <a:schemeClr val="accent4">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91" name="四角形: 角を丸くする 90">
                  <a:extLst>
                    <a:ext uri="{FF2B5EF4-FFF2-40B4-BE49-F238E27FC236}">
                      <a16:creationId xmlns:a16="http://schemas.microsoft.com/office/drawing/2014/main" id="{E29C46B3-14AD-4CF1-83D1-679C8E4CF9ED}"/>
                    </a:ext>
                  </a:extLst>
                </p:cNvPr>
                <p:cNvSpPr/>
                <p:nvPr/>
              </p:nvSpPr>
              <p:spPr>
                <a:xfrm>
                  <a:off x="-1" y="1452697"/>
                  <a:ext cx="2584680" cy="1514776"/>
                </a:xfrm>
                <a:prstGeom prst="roundRect">
                  <a:avLst/>
                </a:prstGeom>
                <a:solidFill>
                  <a:schemeClr val="accent5">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92" name="矢印: ストライプ 91">
                  <a:extLst>
                    <a:ext uri="{FF2B5EF4-FFF2-40B4-BE49-F238E27FC236}">
                      <a16:creationId xmlns:a16="http://schemas.microsoft.com/office/drawing/2014/main" id="{81F6B413-B8AE-4E4A-9B03-0815C0A1F7A8}"/>
                    </a:ext>
                  </a:extLst>
                </p:cNvPr>
                <p:cNvSpPr/>
                <p:nvPr/>
              </p:nvSpPr>
              <p:spPr>
                <a:xfrm>
                  <a:off x="2113591" y="1788134"/>
                  <a:ext cx="691962" cy="942132"/>
                </a:xfrm>
                <a:prstGeom prst="stripedRightArrow">
                  <a:avLst>
                    <a:gd name="adj1" fmla="val 44521"/>
                    <a:gd name="adj2" fmla="val 44447"/>
                  </a:avLst>
                </a:prstGeom>
                <a:solidFill>
                  <a:srgbClr val="C000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b="1" dirty="0">
                    <a:latin typeface="Segoe UI" panose="020B0502040204020203" pitchFamily="34" charset="0"/>
                    <a:cs typeface="Segoe UI" panose="020B0502040204020203" pitchFamily="34" charset="0"/>
                  </a:endParaRPr>
                </a:p>
              </p:txBody>
            </p:sp>
            <p:grpSp>
              <p:nvGrpSpPr>
                <p:cNvPr id="93" name="グループ化 92">
                  <a:extLst>
                    <a:ext uri="{FF2B5EF4-FFF2-40B4-BE49-F238E27FC236}">
                      <a16:creationId xmlns:a16="http://schemas.microsoft.com/office/drawing/2014/main" id="{7A30054A-9FDB-4795-A4AC-66004D1FCF36}"/>
                    </a:ext>
                  </a:extLst>
                </p:cNvPr>
                <p:cNvGrpSpPr/>
                <p:nvPr/>
              </p:nvGrpSpPr>
              <p:grpSpPr>
                <a:xfrm>
                  <a:off x="0" y="1333344"/>
                  <a:ext cx="9119601" cy="1606200"/>
                  <a:chOff x="11944209" y="27016972"/>
                  <a:chExt cx="10887077" cy="1652631"/>
                </a:xfrm>
              </p:grpSpPr>
              <p:grpSp>
                <p:nvGrpSpPr>
                  <p:cNvPr id="94" name="グループ化 93">
                    <a:extLst>
                      <a:ext uri="{FF2B5EF4-FFF2-40B4-BE49-F238E27FC236}">
                        <a16:creationId xmlns:a16="http://schemas.microsoft.com/office/drawing/2014/main" id="{C7DCD872-0FD5-40B5-8E49-55BF8B450894}"/>
                      </a:ext>
                    </a:extLst>
                  </p:cNvPr>
                  <p:cNvGrpSpPr/>
                  <p:nvPr/>
                </p:nvGrpSpPr>
                <p:grpSpPr>
                  <a:xfrm>
                    <a:off x="11944209" y="27017052"/>
                    <a:ext cx="10887077" cy="1652551"/>
                    <a:chOff x="11839075" y="18601505"/>
                    <a:chExt cx="9292655" cy="1652551"/>
                  </a:xfrm>
                </p:grpSpPr>
                <p:grpSp>
                  <p:nvGrpSpPr>
                    <p:cNvPr id="96" name="グループ化 95">
                      <a:extLst>
                        <a:ext uri="{FF2B5EF4-FFF2-40B4-BE49-F238E27FC236}">
                          <a16:creationId xmlns:a16="http://schemas.microsoft.com/office/drawing/2014/main" id="{5B7809AA-E8F5-47EA-B18F-C8685C2D8706}"/>
                        </a:ext>
                      </a:extLst>
                    </p:cNvPr>
                    <p:cNvGrpSpPr/>
                    <p:nvPr/>
                  </p:nvGrpSpPr>
                  <p:grpSpPr>
                    <a:xfrm>
                      <a:off x="11839075" y="18919016"/>
                      <a:ext cx="9292655" cy="1335040"/>
                      <a:chOff x="11540249" y="18308933"/>
                      <a:chExt cx="9292655" cy="1335040"/>
                    </a:xfrm>
                  </p:grpSpPr>
                  <p:sp>
                    <p:nvSpPr>
                      <p:cNvPr id="98" name="円/楕円 159">
                        <a:extLst>
                          <a:ext uri="{FF2B5EF4-FFF2-40B4-BE49-F238E27FC236}">
                            <a16:creationId xmlns:a16="http://schemas.microsoft.com/office/drawing/2014/main" id="{2AEA2B36-9A57-4C94-99BB-CDCA8A920231}"/>
                          </a:ext>
                        </a:extLst>
                      </p:cNvPr>
                      <p:cNvSpPr/>
                      <p:nvPr/>
                    </p:nvSpPr>
                    <p:spPr>
                      <a:xfrm>
                        <a:off x="11540249" y="18413636"/>
                        <a:ext cx="1078583" cy="1099510"/>
                      </a:xfrm>
                      <a:prstGeom prst="ellipse">
                        <a:avLst/>
                      </a:prstGeom>
                      <a:solidFill>
                        <a:srgbClr val="0070C0">
                          <a:alpha val="20000"/>
                        </a:srgbClr>
                      </a:solidFill>
                      <a:ln w="12700">
                        <a:solidFill>
                          <a:schemeClr val="tx1"/>
                        </a:solidFill>
                      </a:ln>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50800" h="50800"/>
                      </a:sp3d>
                    </p:spPr>
                    <p:txBody>
                      <a:bodyPr rtlCol="0" anchor="ctr"/>
                      <a:lstStyle/>
                      <a:p>
                        <a:pPr algn="ctr" defTabSz="1527930">
                          <a:defRPr/>
                        </a:pPr>
                        <a:r>
                          <a:rPr kumimoji="1" lang="en-US" altLang="ja-JP" sz="3344" b="1" kern="0" dirty="0">
                            <a:solidFill>
                              <a:prstClr val="white"/>
                            </a:solidFill>
                            <a:latin typeface="Segoe UI" panose="020B0502040204020203" pitchFamily="34" charset="0"/>
                            <a:ea typeface="ＭＳ Ｐゴシック"/>
                            <a:cs typeface="Segoe UI" panose="020B0502040204020203" pitchFamily="34" charset="0"/>
                          </a:rPr>
                          <a:t> </a:t>
                        </a:r>
                        <a:endParaRPr kumimoji="1" lang="en-US" altLang="ja-JP" b="1" kern="0" dirty="0">
                          <a:solidFill>
                            <a:prstClr val="white"/>
                          </a:solidFill>
                          <a:latin typeface="Segoe UI" panose="020B0502040204020203" pitchFamily="34" charset="0"/>
                          <a:ea typeface="ＭＳ Ｐゴシック"/>
                          <a:cs typeface="Segoe UI" panose="020B0502040204020203" pitchFamily="34" charset="0"/>
                        </a:endParaRPr>
                      </a:p>
                    </p:txBody>
                  </p:sp>
                  <p:sp>
                    <p:nvSpPr>
                      <p:cNvPr id="99" name="右矢印 171">
                        <a:extLst>
                          <a:ext uri="{FF2B5EF4-FFF2-40B4-BE49-F238E27FC236}">
                            <a16:creationId xmlns:a16="http://schemas.microsoft.com/office/drawing/2014/main" id="{A30E5140-7E2F-49EC-B085-FEB8339797D1}"/>
                          </a:ext>
                        </a:extLst>
                      </p:cNvPr>
                      <p:cNvSpPr/>
                      <p:nvPr/>
                    </p:nvSpPr>
                    <p:spPr>
                      <a:xfrm>
                        <a:off x="12643216" y="18749583"/>
                        <a:ext cx="326296" cy="427565"/>
                      </a:xfrm>
                      <a:prstGeom prst="rightArrow">
                        <a:avLst/>
                      </a:prstGeom>
                      <a:gradFill rotWithShape="1">
                        <a:gsLst>
                          <a:gs pos="0">
                            <a:srgbClr val="84AA33"/>
                          </a:gs>
                          <a:gs pos="100000">
                            <a:srgbClr val="84AA33">
                              <a:shade val="48000"/>
                              <a:satMod val="180000"/>
                              <a:lumMod val="94000"/>
                            </a:srgbClr>
                          </a:gs>
                          <a:gs pos="100000">
                            <a:srgbClr val="84AA33">
                              <a:shade val="48000"/>
                              <a:satMod val="180000"/>
                              <a:lumMod val="94000"/>
                            </a:srgbClr>
                          </a:gs>
                        </a:gsLst>
                        <a:lin ang="4140000" scaled="1"/>
                      </a:gradFill>
                      <a:ln w="12700">
                        <a:solidFill>
                          <a:schemeClr val="tx1"/>
                        </a:solidFill>
                      </a:ln>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50800" h="50800"/>
                      </a:sp3d>
                    </p:spPr>
                    <p:txBody>
                      <a:bodyPr rtlCol="0" anchor="ctr"/>
                      <a:lstStyle/>
                      <a:p>
                        <a:pPr algn="ctr" defTabSz="1527930">
                          <a:defRPr/>
                        </a:pPr>
                        <a:endParaRPr kumimoji="1" lang="ja-JP" altLang="en-US" sz="3344" kern="0" dirty="0">
                          <a:solidFill>
                            <a:prstClr val="white"/>
                          </a:solidFill>
                          <a:latin typeface="Times"/>
                          <a:ea typeface="ＭＳ Ｐゴシック"/>
                        </a:endParaRPr>
                      </a:p>
                    </p:txBody>
                  </p:sp>
                  <p:sp>
                    <p:nvSpPr>
                      <p:cNvPr id="100" name="大波 163">
                        <a:extLst>
                          <a:ext uri="{FF2B5EF4-FFF2-40B4-BE49-F238E27FC236}">
                            <a16:creationId xmlns:a16="http://schemas.microsoft.com/office/drawing/2014/main" id="{A7C48A51-EEFC-45D3-B932-BD84E5416022}"/>
                          </a:ext>
                        </a:extLst>
                      </p:cNvPr>
                      <p:cNvSpPr/>
                      <p:nvPr/>
                    </p:nvSpPr>
                    <p:spPr>
                      <a:xfrm>
                        <a:off x="12969512" y="18413636"/>
                        <a:ext cx="683407" cy="1160288"/>
                      </a:xfrm>
                      <a:prstGeom prst="wave">
                        <a:avLst>
                          <a:gd name="adj1" fmla="val 8632"/>
                          <a:gd name="adj2" fmla="val -25"/>
                        </a:avLst>
                      </a:prstGeom>
                      <a:solidFill>
                        <a:srgbClr val="FF0000">
                          <a:alpha val="20000"/>
                        </a:srgbClr>
                      </a:solidFill>
                      <a:ln w="12700">
                        <a:solidFill>
                          <a:schemeClr val="tx1"/>
                        </a:solidFill>
                      </a:ln>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50800" h="50800"/>
                      </a:sp3d>
                    </p:spPr>
                    <p:txBody>
                      <a:bodyPr rtlCol="0" anchor="ctr"/>
                      <a:lstStyle/>
                      <a:p>
                        <a:pPr algn="ctr" defTabSz="1527930">
                          <a:defRPr/>
                        </a:pPr>
                        <a:endParaRPr kumimoji="1" lang="en-US" altLang="ja-JP" sz="3009" b="1" kern="0" dirty="0">
                          <a:solidFill>
                            <a:prstClr val="white"/>
                          </a:solidFill>
                          <a:latin typeface="Segoe UI" panose="020B0502040204020203" pitchFamily="34" charset="0"/>
                          <a:ea typeface="ＭＳ Ｐゴシック"/>
                          <a:cs typeface="Segoe UI" panose="020B0502040204020203" pitchFamily="34" charset="0"/>
                        </a:endParaRPr>
                      </a:p>
                    </p:txBody>
                  </p:sp>
                  <p:sp>
                    <p:nvSpPr>
                      <p:cNvPr id="101" name="角丸四角形 165">
                        <a:extLst>
                          <a:ext uri="{FF2B5EF4-FFF2-40B4-BE49-F238E27FC236}">
                            <a16:creationId xmlns:a16="http://schemas.microsoft.com/office/drawing/2014/main" id="{5A114AE9-94BB-4C9C-81D8-A556F8C8F2B1}"/>
                          </a:ext>
                        </a:extLst>
                      </p:cNvPr>
                      <p:cNvSpPr/>
                      <p:nvPr/>
                    </p:nvSpPr>
                    <p:spPr>
                      <a:xfrm>
                        <a:off x="17093107" y="18308933"/>
                        <a:ext cx="995595" cy="1264991"/>
                      </a:xfrm>
                      <a:prstGeom prst="roundRect">
                        <a:avLst/>
                      </a:prstGeom>
                      <a:solidFill>
                        <a:srgbClr val="00B0F0"/>
                      </a:solidFill>
                      <a:ln w="12700">
                        <a:solidFill>
                          <a:schemeClr val="tx1"/>
                        </a:solidFill>
                      </a:ln>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50800" h="50800"/>
                      </a:sp3d>
                    </p:spPr>
                    <p:txBody>
                      <a:bodyPr rtlCol="0" anchor="ctr"/>
                      <a:lstStyle/>
                      <a:p>
                        <a:pPr algn="ctr" defTabSz="1527930">
                          <a:defRPr/>
                        </a:pPr>
                        <a:endParaRPr kumimoji="1" lang="en-US" altLang="ja-JP" sz="4400" b="1" kern="0" dirty="0">
                          <a:solidFill>
                            <a:prstClr val="white"/>
                          </a:solidFill>
                          <a:latin typeface="Segoe UI" panose="020B0502040204020203" pitchFamily="34" charset="0"/>
                          <a:ea typeface="ＭＳ Ｐゴシック"/>
                          <a:cs typeface="Segoe UI" panose="020B0502040204020203" pitchFamily="34" charset="0"/>
                        </a:endParaRPr>
                      </a:p>
                    </p:txBody>
                  </p:sp>
                  <p:sp>
                    <p:nvSpPr>
                      <p:cNvPr id="102" name="円/楕円 162">
                        <a:extLst>
                          <a:ext uri="{FF2B5EF4-FFF2-40B4-BE49-F238E27FC236}">
                            <a16:creationId xmlns:a16="http://schemas.microsoft.com/office/drawing/2014/main" id="{0A98CFD1-40E9-48D8-B89D-4F27CC0FE84B}"/>
                          </a:ext>
                        </a:extLst>
                      </p:cNvPr>
                      <p:cNvSpPr/>
                      <p:nvPr/>
                    </p:nvSpPr>
                    <p:spPr>
                      <a:xfrm>
                        <a:off x="19679217" y="18407832"/>
                        <a:ext cx="1153687" cy="1236141"/>
                      </a:xfrm>
                      <a:prstGeom prst="ellipse">
                        <a:avLst/>
                      </a:prstGeom>
                      <a:solidFill>
                        <a:srgbClr val="00B050">
                          <a:alpha val="20000"/>
                        </a:srgbClr>
                      </a:solidFill>
                      <a:ln w="12700">
                        <a:solidFill>
                          <a:schemeClr val="tx1"/>
                        </a:solidFill>
                      </a:ln>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50800" h="50800"/>
                      </a:sp3d>
                    </p:spPr>
                    <p:txBody>
                      <a:bodyPr rtlCol="0" anchor="ctr"/>
                      <a:lstStyle/>
                      <a:p>
                        <a:pPr algn="ctr" defTabSz="1527930">
                          <a:defRPr/>
                        </a:pPr>
                        <a:endParaRPr kumimoji="1" lang="en-US" altLang="ja-JP" sz="4800" b="1" kern="0" dirty="0">
                          <a:solidFill>
                            <a:prstClr val="white"/>
                          </a:solidFill>
                          <a:latin typeface="Segoe UI" panose="020B0502040204020203" pitchFamily="34" charset="0"/>
                          <a:ea typeface="ＭＳ Ｐゴシック"/>
                          <a:cs typeface="Segoe UI" panose="020B0502040204020203" pitchFamily="34" charset="0"/>
                        </a:endParaRPr>
                      </a:p>
                    </p:txBody>
                  </p:sp>
                </p:grpSp>
                <p:sp>
                  <p:nvSpPr>
                    <p:cNvPr id="97" name="楕円 96">
                      <a:extLst>
                        <a:ext uri="{FF2B5EF4-FFF2-40B4-BE49-F238E27FC236}">
                          <a16:creationId xmlns:a16="http://schemas.microsoft.com/office/drawing/2014/main" id="{06E24B24-1BF6-4FCA-8A20-F57C3863222E}"/>
                        </a:ext>
                      </a:extLst>
                    </p:cNvPr>
                    <p:cNvSpPr/>
                    <p:nvPr/>
                  </p:nvSpPr>
                  <p:spPr>
                    <a:xfrm>
                      <a:off x="14570781" y="18601505"/>
                      <a:ext cx="1489999" cy="348333"/>
                    </a:xfrm>
                    <a:prstGeom prst="ellipse">
                      <a:avLst/>
                    </a:prstGeom>
                    <a:solidFill>
                      <a:schemeClr val="accent4"/>
                    </a:solidFill>
                    <a:ln w="12700">
                      <a:solidFill>
                        <a:schemeClr val="accent2"/>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kumimoji="1" lang="en-US" altLang="ja-JP" b="1" dirty="0"/>
                        <a:t>5,6</a:t>
                      </a:r>
                      <a:r>
                        <a:rPr kumimoji="1" lang="ja-JP" altLang="en-US" b="1" dirty="0"/>
                        <a:t>月</a:t>
                      </a:r>
                    </a:p>
                  </p:txBody>
                </p:sp>
              </p:grpSp>
              <p:sp>
                <p:nvSpPr>
                  <p:cNvPr id="95" name="楕円 94">
                    <a:extLst>
                      <a:ext uri="{FF2B5EF4-FFF2-40B4-BE49-F238E27FC236}">
                        <a16:creationId xmlns:a16="http://schemas.microsoft.com/office/drawing/2014/main" id="{DFCB63D2-97A3-4F8A-A36E-4C7005E26895}"/>
                      </a:ext>
                    </a:extLst>
                  </p:cNvPr>
                  <p:cNvSpPr/>
                  <p:nvPr/>
                </p:nvSpPr>
                <p:spPr>
                  <a:xfrm>
                    <a:off x="12017250" y="27016972"/>
                    <a:ext cx="2020852" cy="348334"/>
                  </a:xfrm>
                  <a:prstGeom prst="ellipse">
                    <a:avLst/>
                  </a:prstGeom>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b="1" dirty="0">
                        <a:latin typeface="Segoe UI" panose="020B0502040204020203" pitchFamily="34" charset="0"/>
                        <a:cs typeface="Segoe UI" panose="020B0502040204020203" pitchFamily="34" charset="0"/>
                      </a:rPr>
                      <a:t>12,1,2</a:t>
                    </a:r>
                    <a:r>
                      <a:rPr kumimoji="1" lang="ja-JP" altLang="en-US" b="1" dirty="0">
                        <a:latin typeface="Segoe UI" panose="020B0502040204020203" pitchFamily="34" charset="0"/>
                        <a:cs typeface="Segoe UI" panose="020B0502040204020203" pitchFamily="34" charset="0"/>
                      </a:rPr>
                      <a:t>月</a:t>
                    </a:r>
                  </a:p>
                </p:txBody>
              </p:sp>
            </p:grpSp>
          </p:grpSp>
          <p:sp>
            <p:nvSpPr>
              <p:cNvPr id="86" name="雲 85">
                <a:extLst>
                  <a:ext uri="{FF2B5EF4-FFF2-40B4-BE49-F238E27FC236}">
                    <a16:creationId xmlns:a16="http://schemas.microsoft.com/office/drawing/2014/main" id="{9FCC33FC-DDA1-41AA-BBCF-DF18A3D96313}"/>
                  </a:ext>
                </a:extLst>
              </p:cNvPr>
              <p:cNvSpPr/>
              <p:nvPr/>
            </p:nvSpPr>
            <p:spPr>
              <a:xfrm>
                <a:off x="6651555" y="3414749"/>
                <a:ext cx="1113250" cy="1479773"/>
              </a:xfrm>
              <a:prstGeom prst="cloud">
                <a:avLst/>
              </a:prstGeom>
              <a:gradFill rotWithShape="1">
                <a:gsLst>
                  <a:gs pos="0">
                    <a:srgbClr val="FEB80A">
                      <a:alpha val="20000"/>
                    </a:srgbClr>
                  </a:gs>
                  <a:gs pos="100000">
                    <a:srgbClr val="FEB80A">
                      <a:shade val="48000"/>
                      <a:satMod val="180000"/>
                      <a:lumMod val="94000"/>
                    </a:srgbClr>
                  </a:gs>
                  <a:gs pos="100000">
                    <a:srgbClr val="FEB80A">
                      <a:shade val="48000"/>
                      <a:satMod val="180000"/>
                      <a:lumMod val="94000"/>
                    </a:srgbClr>
                  </a:gs>
                </a:gsLst>
                <a:lin ang="4140000" scaled="1"/>
              </a:gradFill>
              <a:ln w="12700">
                <a:solidFill>
                  <a:schemeClr val="tx1"/>
                </a:solidFill>
              </a:ln>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50800" h="50800"/>
              </a:sp3d>
            </p:spPr>
            <p:txBody>
              <a:bodyPr rtlCol="0" anchor="ctr"/>
              <a:lstStyle/>
              <a:p>
                <a:pPr algn="ctr"/>
                <a:endParaRPr kumimoji="1" lang="ja-JP" altLang="en-US" sz="2400" b="1" dirty="0">
                  <a:solidFill>
                    <a:schemeClr val="bg1"/>
                  </a:solidFill>
                  <a:latin typeface="Segoe UI" panose="020B0502040204020203" pitchFamily="34" charset="0"/>
                  <a:cs typeface="Segoe UI" panose="020B0502040204020203" pitchFamily="34" charset="0"/>
                </a:endParaRPr>
              </a:p>
            </p:txBody>
          </p:sp>
          <p:sp>
            <p:nvSpPr>
              <p:cNvPr id="87" name="円/楕円 162">
                <a:extLst>
                  <a:ext uri="{FF2B5EF4-FFF2-40B4-BE49-F238E27FC236}">
                    <a16:creationId xmlns:a16="http://schemas.microsoft.com/office/drawing/2014/main" id="{F62F4256-4199-4C1D-8A2B-37D0082E1EB9}"/>
                  </a:ext>
                </a:extLst>
              </p:cNvPr>
              <p:cNvSpPr/>
              <p:nvPr/>
            </p:nvSpPr>
            <p:spPr>
              <a:xfrm>
                <a:off x="2754977" y="3553189"/>
                <a:ext cx="1050799" cy="1458712"/>
              </a:xfrm>
              <a:prstGeom prst="ellipse">
                <a:avLst/>
              </a:prstGeom>
              <a:solidFill>
                <a:schemeClr val="accent2"/>
              </a:solidFill>
              <a:ln w="12700">
                <a:solidFill>
                  <a:schemeClr val="tx1"/>
                </a:solidFill>
              </a:ln>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50800" h="50800"/>
              </a:sp3d>
            </p:spPr>
            <p:txBody>
              <a:bodyPr rtlCol="0" anchor="ctr"/>
              <a:lstStyle/>
              <a:p>
                <a:pPr algn="ctr" defTabSz="1527930">
                  <a:defRPr/>
                </a:pPr>
                <a:endParaRPr kumimoji="1" lang="ja-JP" altLang="en-US" sz="4400" b="1" kern="0" dirty="0">
                  <a:solidFill>
                    <a:prstClr val="white"/>
                  </a:solidFill>
                  <a:latin typeface="Segoe UI" panose="020B0502040204020203" pitchFamily="34" charset="0"/>
                  <a:ea typeface="ＭＳ Ｐゴシック"/>
                  <a:cs typeface="Segoe UI" panose="020B0502040204020203" pitchFamily="34" charset="0"/>
                </a:endParaRPr>
              </a:p>
            </p:txBody>
          </p:sp>
          <p:sp>
            <p:nvSpPr>
              <p:cNvPr id="88" name="雲 87">
                <a:extLst>
                  <a:ext uri="{FF2B5EF4-FFF2-40B4-BE49-F238E27FC236}">
                    <a16:creationId xmlns:a16="http://schemas.microsoft.com/office/drawing/2014/main" id="{7851DA54-3B66-4EBE-B877-E96D570DDA2D}"/>
                  </a:ext>
                </a:extLst>
              </p:cNvPr>
              <p:cNvSpPr/>
              <p:nvPr/>
            </p:nvSpPr>
            <p:spPr>
              <a:xfrm>
                <a:off x="3949679" y="3472499"/>
                <a:ext cx="1200757" cy="1458712"/>
              </a:xfrm>
              <a:prstGeom prst="cloud">
                <a:avLst/>
              </a:prstGeom>
              <a:solidFill>
                <a:srgbClr val="FF3300"/>
              </a:solidFill>
              <a:ln w="12700">
                <a:solidFill>
                  <a:schemeClr val="tx1"/>
                </a:solidFill>
              </a:ln>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50800" h="50800"/>
              </a:sp3d>
            </p:spPr>
            <p:txBody>
              <a:bodyPr rtlCol="0" anchor="ctr"/>
              <a:lstStyle/>
              <a:p>
                <a:pPr algn="ctr" defTabSz="1527930">
                  <a:defRPr/>
                </a:pPr>
                <a:endParaRPr kumimoji="1" lang="ja-JP" altLang="en-US" sz="4000" b="1" kern="0" dirty="0">
                  <a:solidFill>
                    <a:prstClr val="white"/>
                  </a:solidFill>
                  <a:latin typeface="Segoe UI" panose="020B0502040204020203" pitchFamily="34" charset="0"/>
                  <a:ea typeface="ＭＳ Ｐゴシック"/>
                  <a:cs typeface="Segoe UI" panose="020B0502040204020203" pitchFamily="34" charset="0"/>
                </a:endParaRPr>
              </a:p>
            </p:txBody>
          </p:sp>
          <p:sp>
            <p:nvSpPr>
              <p:cNvPr id="89" name="テキスト ボックス 88">
                <a:extLst>
                  <a:ext uri="{FF2B5EF4-FFF2-40B4-BE49-F238E27FC236}">
                    <a16:creationId xmlns:a16="http://schemas.microsoft.com/office/drawing/2014/main" id="{2676AC71-3C74-4C60-82F5-DC9DB80E1ED8}"/>
                  </a:ext>
                </a:extLst>
              </p:cNvPr>
              <p:cNvSpPr txBox="1"/>
              <p:nvPr/>
            </p:nvSpPr>
            <p:spPr>
              <a:xfrm>
                <a:off x="-56083" y="3936224"/>
                <a:ext cx="1141110" cy="609848"/>
              </a:xfrm>
              <a:prstGeom prst="rect">
                <a:avLst/>
              </a:prstGeom>
              <a:noFill/>
            </p:spPr>
            <p:txBody>
              <a:bodyPr wrap="square" rtlCol="0">
                <a:spAutoFit/>
              </a:bodyPr>
              <a:lstStyle/>
              <a:p>
                <a:pPr algn="ctr"/>
                <a:r>
                  <a:rPr kumimoji="1" lang="ja-JP" altLang="en-US" sz="1600" b="1" dirty="0">
                    <a:solidFill>
                      <a:schemeClr val="bg1"/>
                    </a:solidFill>
                  </a:rPr>
                  <a:t>①</a:t>
                </a:r>
                <a:r>
                  <a:rPr kumimoji="1" lang="ja-JP" altLang="en-US" sz="2000" b="1" dirty="0">
                    <a:solidFill>
                      <a:schemeClr val="bg1"/>
                    </a:solidFill>
                  </a:rPr>
                  <a:t>正</a:t>
                </a:r>
                <a:r>
                  <a:rPr kumimoji="1" lang="en-US" altLang="ja-JP" sz="2000" b="1" dirty="0">
                    <a:solidFill>
                      <a:schemeClr val="bg1"/>
                    </a:solidFill>
                  </a:rPr>
                  <a:t>AAO</a:t>
                </a:r>
                <a:endParaRPr kumimoji="1" lang="ja-JP" altLang="en-US" b="1" dirty="0">
                  <a:solidFill>
                    <a:schemeClr val="bg1"/>
                  </a:solidFill>
                </a:endParaRPr>
              </a:p>
            </p:txBody>
          </p:sp>
        </p:grpSp>
        <p:sp>
          <p:nvSpPr>
            <p:cNvPr id="74" name="テキスト ボックス 73">
              <a:extLst>
                <a:ext uri="{FF2B5EF4-FFF2-40B4-BE49-F238E27FC236}">
                  <a16:creationId xmlns:a16="http://schemas.microsoft.com/office/drawing/2014/main" id="{E2807D06-D17E-4BDC-B355-3A40E5141584}"/>
                </a:ext>
              </a:extLst>
            </p:cNvPr>
            <p:cNvSpPr txBox="1"/>
            <p:nvPr/>
          </p:nvSpPr>
          <p:spPr>
            <a:xfrm>
              <a:off x="1309195" y="287934"/>
              <a:ext cx="937206" cy="646331"/>
            </a:xfrm>
            <a:prstGeom prst="rect">
              <a:avLst/>
            </a:prstGeom>
            <a:noFill/>
          </p:spPr>
          <p:txBody>
            <a:bodyPr wrap="square" rtlCol="0">
              <a:spAutoFit/>
            </a:bodyPr>
            <a:lstStyle/>
            <a:p>
              <a:pPr algn="ctr"/>
              <a:r>
                <a:rPr kumimoji="1" lang="ja-JP" altLang="en-US" b="1" dirty="0">
                  <a:solidFill>
                    <a:schemeClr val="bg1"/>
                  </a:solidFill>
                </a:rPr>
                <a:t>②</a:t>
              </a:r>
              <a:endParaRPr kumimoji="1" lang="en-US" altLang="ja-JP" b="1" dirty="0">
                <a:solidFill>
                  <a:schemeClr val="bg1"/>
                </a:solidFill>
              </a:endParaRPr>
            </a:p>
            <a:p>
              <a:pPr algn="ctr"/>
              <a:r>
                <a:rPr kumimoji="1" lang="ja-JP" altLang="en-US" b="1" dirty="0">
                  <a:solidFill>
                    <a:schemeClr val="bg1"/>
                  </a:solidFill>
                </a:rPr>
                <a:t>温</a:t>
              </a:r>
              <a:r>
                <a:rPr kumimoji="1" lang="en-US" altLang="ja-JP" b="1" dirty="0">
                  <a:solidFill>
                    <a:schemeClr val="bg1"/>
                  </a:solidFill>
                </a:rPr>
                <a:t>SST</a:t>
              </a:r>
              <a:endParaRPr kumimoji="1" lang="ja-JP" altLang="en-US" b="1" dirty="0">
                <a:solidFill>
                  <a:schemeClr val="bg1"/>
                </a:solidFill>
              </a:endParaRPr>
            </a:p>
          </p:txBody>
        </p:sp>
        <p:sp>
          <p:nvSpPr>
            <p:cNvPr id="75" name="テキスト ボックス 74">
              <a:extLst>
                <a:ext uri="{FF2B5EF4-FFF2-40B4-BE49-F238E27FC236}">
                  <a16:creationId xmlns:a16="http://schemas.microsoft.com/office/drawing/2014/main" id="{31586505-8935-4BA7-8C80-181732F206ED}"/>
                </a:ext>
              </a:extLst>
            </p:cNvPr>
            <p:cNvSpPr txBox="1"/>
            <p:nvPr/>
          </p:nvSpPr>
          <p:spPr>
            <a:xfrm>
              <a:off x="2767596" y="315135"/>
              <a:ext cx="1107670" cy="738664"/>
            </a:xfrm>
            <a:prstGeom prst="rect">
              <a:avLst/>
            </a:prstGeom>
            <a:noFill/>
          </p:spPr>
          <p:txBody>
            <a:bodyPr wrap="square" rtlCol="0">
              <a:spAutoFit/>
            </a:bodyPr>
            <a:lstStyle/>
            <a:p>
              <a:pPr algn="ctr"/>
              <a:r>
                <a:rPr kumimoji="1" lang="ja-JP" altLang="en-US" sz="1400" b="1" dirty="0">
                  <a:solidFill>
                    <a:schemeClr val="bg1"/>
                  </a:solidFill>
                </a:rPr>
                <a:t>③温</a:t>
              </a:r>
              <a:r>
                <a:rPr kumimoji="1" lang="en-US" altLang="ja-JP" sz="1400" b="1" dirty="0">
                  <a:solidFill>
                    <a:schemeClr val="bg1"/>
                  </a:solidFill>
                </a:rPr>
                <a:t>SST</a:t>
              </a:r>
              <a:r>
                <a:rPr kumimoji="1" lang="ja-JP" altLang="en-US" sz="1400" b="1" dirty="0">
                  <a:solidFill>
                    <a:schemeClr val="bg1"/>
                  </a:solidFill>
                </a:rPr>
                <a:t>＋上向き熱フラックス</a:t>
              </a:r>
              <a:endParaRPr kumimoji="1" lang="ja-JP" altLang="en-US" sz="1600" b="1" dirty="0">
                <a:solidFill>
                  <a:schemeClr val="bg1"/>
                </a:solidFill>
              </a:endParaRPr>
            </a:p>
          </p:txBody>
        </p:sp>
        <p:sp>
          <p:nvSpPr>
            <p:cNvPr id="76" name="テキスト ボックス 75">
              <a:extLst>
                <a:ext uri="{FF2B5EF4-FFF2-40B4-BE49-F238E27FC236}">
                  <a16:creationId xmlns:a16="http://schemas.microsoft.com/office/drawing/2014/main" id="{DCEA0220-944E-4F79-814E-C7C019C64BE3}"/>
                </a:ext>
              </a:extLst>
            </p:cNvPr>
            <p:cNvSpPr txBox="1"/>
            <p:nvPr/>
          </p:nvSpPr>
          <p:spPr>
            <a:xfrm>
              <a:off x="4036345" y="228353"/>
              <a:ext cx="1200758" cy="830997"/>
            </a:xfrm>
            <a:prstGeom prst="rect">
              <a:avLst/>
            </a:prstGeom>
            <a:noFill/>
          </p:spPr>
          <p:txBody>
            <a:bodyPr wrap="square" rtlCol="0">
              <a:spAutoFit/>
            </a:bodyPr>
            <a:lstStyle/>
            <a:p>
              <a:pPr algn="ctr"/>
              <a:r>
                <a:rPr kumimoji="1" lang="ja-JP" altLang="en-US" sz="1600" b="1" dirty="0">
                  <a:solidFill>
                    <a:schemeClr val="bg1"/>
                  </a:solidFill>
                </a:rPr>
                <a:t>④南インド洋で対流の活発化</a:t>
              </a:r>
              <a:endParaRPr kumimoji="1" lang="en-US" altLang="ja-JP" sz="1600" b="1" dirty="0">
                <a:solidFill>
                  <a:schemeClr val="bg1"/>
                </a:solidFill>
              </a:endParaRPr>
            </a:p>
          </p:txBody>
        </p:sp>
        <p:sp>
          <p:nvSpPr>
            <p:cNvPr id="77" name="テキスト ボックス 76">
              <a:extLst>
                <a:ext uri="{FF2B5EF4-FFF2-40B4-BE49-F238E27FC236}">
                  <a16:creationId xmlns:a16="http://schemas.microsoft.com/office/drawing/2014/main" id="{2B353662-7AAF-4B7C-A92E-12D1B1DD83EF}"/>
                </a:ext>
              </a:extLst>
            </p:cNvPr>
            <p:cNvSpPr txBox="1"/>
            <p:nvPr/>
          </p:nvSpPr>
          <p:spPr>
            <a:xfrm>
              <a:off x="2168510" y="460507"/>
              <a:ext cx="670680" cy="338554"/>
            </a:xfrm>
            <a:prstGeom prst="rect">
              <a:avLst/>
            </a:prstGeom>
            <a:noFill/>
          </p:spPr>
          <p:txBody>
            <a:bodyPr wrap="square" rtlCol="0">
              <a:spAutoFit/>
            </a:bodyPr>
            <a:lstStyle/>
            <a:p>
              <a:pPr algn="ctr"/>
              <a:r>
                <a:rPr kumimoji="1" lang="ja-JP" altLang="en-US" sz="1600" b="1" dirty="0">
                  <a:solidFill>
                    <a:schemeClr val="bg1"/>
                  </a:solidFill>
                </a:rPr>
                <a:t>持続</a:t>
              </a:r>
              <a:endParaRPr kumimoji="1" lang="ja-JP" altLang="en-US" b="1" dirty="0">
                <a:solidFill>
                  <a:schemeClr val="bg1"/>
                </a:solidFill>
              </a:endParaRPr>
            </a:p>
          </p:txBody>
        </p:sp>
        <p:sp>
          <p:nvSpPr>
            <p:cNvPr id="78" name="テキスト ボックス 77">
              <a:extLst>
                <a:ext uri="{FF2B5EF4-FFF2-40B4-BE49-F238E27FC236}">
                  <a16:creationId xmlns:a16="http://schemas.microsoft.com/office/drawing/2014/main" id="{5EC8A2CC-B978-4EEE-AA57-98627ABACC6C}"/>
                </a:ext>
              </a:extLst>
            </p:cNvPr>
            <p:cNvSpPr txBox="1"/>
            <p:nvPr/>
          </p:nvSpPr>
          <p:spPr>
            <a:xfrm>
              <a:off x="5358290" y="235089"/>
              <a:ext cx="1200758" cy="646331"/>
            </a:xfrm>
            <a:prstGeom prst="rect">
              <a:avLst/>
            </a:prstGeom>
            <a:noFill/>
          </p:spPr>
          <p:txBody>
            <a:bodyPr wrap="square" rtlCol="0">
              <a:spAutoFit/>
            </a:bodyPr>
            <a:lstStyle/>
            <a:p>
              <a:pPr algn="ctr"/>
              <a:r>
                <a:rPr kumimoji="1" lang="ja-JP" altLang="en-US" b="1" dirty="0">
                  <a:solidFill>
                    <a:schemeClr val="bg1"/>
                  </a:solidFill>
                </a:rPr>
                <a:t>⑤</a:t>
              </a:r>
              <a:endParaRPr kumimoji="1" lang="en-US" altLang="ja-JP" b="1" dirty="0">
                <a:solidFill>
                  <a:schemeClr val="bg1"/>
                </a:solidFill>
              </a:endParaRPr>
            </a:p>
            <a:p>
              <a:pPr algn="ctr"/>
              <a:r>
                <a:rPr kumimoji="1" lang="en-US" altLang="ja-JP" b="1" dirty="0">
                  <a:solidFill>
                    <a:schemeClr val="bg1"/>
                  </a:solidFill>
                </a:rPr>
                <a:t>SMJ</a:t>
              </a:r>
              <a:r>
                <a:rPr kumimoji="1" lang="ja-JP" altLang="en-US" b="1" dirty="0">
                  <a:solidFill>
                    <a:schemeClr val="bg1"/>
                  </a:solidFill>
                </a:rPr>
                <a:t>強化</a:t>
              </a:r>
              <a:endParaRPr kumimoji="1" lang="en-US" altLang="ja-JP" sz="1600" b="1" dirty="0">
                <a:solidFill>
                  <a:schemeClr val="bg1"/>
                </a:solidFill>
              </a:endParaRPr>
            </a:p>
          </p:txBody>
        </p:sp>
        <p:sp>
          <p:nvSpPr>
            <p:cNvPr id="79" name="テキスト ボックス 78">
              <a:extLst>
                <a:ext uri="{FF2B5EF4-FFF2-40B4-BE49-F238E27FC236}">
                  <a16:creationId xmlns:a16="http://schemas.microsoft.com/office/drawing/2014/main" id="{97D0DF5D-DF98-4A3C-9AA7-C5BC41AFBFAD}"/>
                </a:ext>
              </a:extLst>
            </p:cNvPr>
            <p:cNvSpPr txBox="1"/>
            <p:nvPr/>
          </p:nvSpPr>
          <p:spPr>
            <a:xfrm>
              <a:off x="6646813" y="181189"/>
              <a:ext cx="1157004" cy="830997"/>
            </a:xfrm>
            <a:prstGeom prst="rect">
              <a:avLst/>
            </a:prstGeom>
            <a:noFill/>
          </p:spPr>
          <p:txBody>
            <a:bodyPr wrap="square" rtlCol="0">
              <a:spAutoFit/>
            </a:bodyPr>
            <a:lstStyle/>
            <a:p>
              <a:pPr algn="ctr"/>
              <a:r>
                <a:rPr kumimoji="1" lang="ja-JP" altLang="en-US" sz="1600" b="1" dirty="0">
                  <a:solidFill>
                    <a:schemeClr val="bg1"/>
                  </a:solidFill>
                </a:rPr>
                <a:t>⑥インドでの対流の活発化</a:t>
              </a:r>
              <a:endParaRPr kumimoji="1" lang="en-US" altLang="ja-JP" sz="1600" b="1" dirty="0">
                <a:solidFill>
                  <a:schemeClr val="bg1"/>
                </a:solidFill>
              </a:endParaRPr>
            </a:p>
          </p:txBody>
        </p:sp>
        <p:sp>
          <p:nvSpPr>
            <p:cNvPr id="80" name="テキスト ボックス 79">
              <a:extLst>
                <a:ext uri="{FF2B5EF4-FFF2-40B4-BE49-F238E27FC236}">
                  <a16:creationId xmlns:a16="http://schemas.microsoft.com/office/drawing/2014/main" id="{46864608-F07B-4F09-AF83-E73CF6CAFF35}"/>
                </a:ext>
              </a:extLst>
            </p:cNvPr>
            <p:cNvSpPr txBox="1"/>
            <p:nvPr/>
          </p:nvSpPr>
          <p:spPr>
            <a:xfrm>
              <a:off x="8017150" y="329987"/>
              <a:ext cx="1216504" cy="830997"/>
            </a:xfrm>
            <a:prstGeom prst="rect">
              <a:avLst/>
            </a:prstGeom>
            <a:noFill/>
          </p:spPr>
          <p:txBody>
            <a:bodyPr wrap="square" rtlCol="0">
              <a:spAutoFit/>
            </a:bodyPr>
            <a:lstStyle/>
            <a:p>
              <a:pPr algn="ctr"/>
              <a:r>
                <a:rPr kumimoji="1" lang="ja-JP" altLang="en-US" sz="1600" b="1" dirty="0">
                  <a:solidFill>
                    <a:schemeClr val="bg1"/>
                  </a:solidFill>
                </a:rPr>
                <a:t>⑦チベット高気圧の</a:t>
              </a:r>
              <a:endParaRPr kumimoji="1" lang="en-US" altLang="ja-JP" sz="1600" b="1" dirty="0">
                <a:solidFill>
                  <a:schemeClr val="bg1"/>
                </a:solidFill>
              </a:endParaRPr>
            </a:p>
            <a:p>
              <a:pPr algn="ctr"/>
              <a:r>
                <a:rPr kumimoji="1" lang="ja-JP" altLang="en-US" sz="1600" b="1" dirty="0">
                  <a:solidFill>
                    <a:schemeClr val="bg1"/>
                  </a:solidFill>
                </a:rPr>
                <a:t>強化</a:t>
              </a:r>
              <a:endParaRPr kumimoji="1" lang="en-US" altLang="ja-JP" sz="1400" b="1" dirty="0">
                <a:solidFill>
                  <a:schemeClr val="bg1"/>
                </a:solidFill>
              </a:endParaRPr>
            </a:p>
          </p:txBody>
        </p:sp>
        <p:sp>
          <p:nvSpPr>
            <p:cNvPr id="81" name="右矢印 171">
              <a:extLst>
                <a:ext uri="{FF2B5EF4-FFF2-40B4-BE49-F238E27FC236}">
                  <a16:creationId xmlns:a16="http://schemas.microsoft.com/office/drawing/2014/main" id="{19D7EE90-CE99-4881-AA91-256669A64371}"/>
                </a:ext>
              </a:extLst>
            </p:cNvPr>
            <p:cNvSpPr/>
            <p:nvPr/>
          </p:nvSpPr>
          <p:spPr>
            <a:xfrm>
              <a:off x="3783228" y="502885"/>
              <a:ext cx="320219" cy="272636"/>
            </a:xfrm>
            <a:prstGeom prst="rightArrow">
              <a:avLst/>
            </a:prstGeom>
            <a:gradFill rotWithShape="1">
              <a:gsLst>
                <a:gs pos="0">
                  <a:srgbClr val="84AA33"/>
                </a:gs>
                <a:gs pos="100000">
                  <a:srgbClr val="84AA33">
                    <a:shade val="48000"/>
                    <a:satMod val="180000"/>
                    <a:lumMod val="94000"/>
                  </a:srgbClr>
                </a:gs>
                <a:gs pos="100000">
                  <a:srgbClr val="84AA33">
                    <a:shade val="48000"/>
                    <a:satMod val="180000"/>
                    <a:lumMod val="94000"/>
                  </a:srgbClr>
                </a:gs>
              </a:gsLst>
              <a:lin ang="4140000" scaled="1"/>
            </a:gradFill>
            <a:ln w="12700">
              <a:solidFill>
                <a:schemeClr val="tx1"/>
              </a:solidFill>
            </a:ln>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50800" h="50800"/>
            </a:sp3d>
          </p:spPr>
          <p:txBody>
            <a:bodyPr rtlCol="0" anchor="ctr"/>
            <a:lstStyle/>
            <a:p>
              <a:pPr algn="ctr" defTabSz="1527930">
                <a:defRPr/>
              </a:pPr>
              <a:endParaRPr kumimoji="1" lang="ja-JP" altLang="en-US" sz="3344" kern="0" dirty="0">
                <a:solidFill>
                  <a:prstClr val="white"/>
                </a:solidFill>
                <a:latin typeface="Times"/>
                <a:ea typeface="ＭＳ Ｐゴシック"/>
              </a:endParaRPr>
            </a:p>
          </p:txBody>
        </p:sp>
        <p:sp>
          <p:nvSpPr>
            <p:cNvPr id="82" name="右矢印 171">
              <a:extLst>
                <a:ext uri="{FF2B5EF4-FFF2-40B4-BE49-F238E27FC236}">
                  <a16:creationId xmlns:a16="http://schemas.microsoft.com/office/drawing/2014/main" id="{2DB3E1CD-72BD-4FFE-A708-97322B2777EC}"/>
                </a:ext>
              </a:extLst>
            </p:cNvPr>
            <p:cNvSpPr/>
            <p:nvPr/>
          </p:nvSpPr>
          <p:spPr>
            <a:xfrm>
              <a:off x="5198180" y="483759"/>
              <a:ext cx="320219" cy="272636"/>
            </a:xfrm>
            <a:prstGeom prst="rightArrow">
              <a:avLst/>
            </a:prstGeom>
            <a:gradFill rotWithShape="1">
              <a:gsLst>
                <a:gs pos="0">
                  <a:srgbClr val="84AA33"/>
                </a:gs>
                <a:gs pos="100000">
                  <a:srgbClr val="84AA33">
                    <a:shade val="48000"/>
                    <a:satMod val="180000"/>
                    <a:lumMod val="94000"/>
                  </a:srgbClr>
                </a:gs>
                <a:gs pos="100000">
                  <a:srgbClr val="84AA33">
                    <a:shade val="48000"/>
                    <a:satMod val="180000"/>
                    <a:lumMod val="94000"/>
                  </a:srgbClr>
                </a:gs>
              </a:gsLst>
              <a:lin ang="4140000" scaled="1"/>
            </a:gradFill>
            <a:ln w="12700">
              <a:solidFill>
                <a:schemeClr val="tx1"/>
              </a:solidFill>
            </a:ln>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50800" h="50800"/>
            </a:sp3d>
          </p:spPr>
          <p:txBody>
            <a:bodyPr rtlCol="0" anchor="ctr"/>
            <a:lstStyle/>
            <a:p>
              <a:pPr algn="ctr" defTabSz="1527930">
                <a:defRPr/>
              </a:pPr>
              <a:endParaRPr kumimoji="1" lang="ja-JP" altLang="en-US" sz="3344" kern="0" dirty="0">
                <a:solidFill>
                  <a:prstClr val="white"/>
                </a:solidFill>
                <a:latin typeface="Times"/>
                <a:ea typeface="ＭＳ Ｐゴシック"/>
              </a:endParaRPr>
            </a:p>
          </p:txBody>
        </p:sp>
        <p:sp>
          <p:nvSpPr>
            <p:cNvPr id="83" name="右矢印 171">
              <a:extLst>
                <a:ext uri="{FF2B5EF4-FFF2-40B4-BE49-F238E27FC236}">
                  <a16:creationId xmlns:a16="http://schemas.microsoft.com/office/drawing/2014/main" id="{4994F456-C42D-4E17-A43E-969FD1B2247D}"/>
                </a:ext>
              </a:extLst>
            </p:cNvPr>
            <p:cNvSpPr/>
            <p:nvPr/>
          </p:nvSpPr>
          <p:spPr>
            <a:xfrm>
              <a:off x="6418003" y="506854"/>
              <a:ext cx="320219" cy="272636"/>
            </a:xfrm>
            <a:prstGeom prst="rightArrow">
              <a:avLst/>
            </a:prstGeom>
            <a:gradFill rotWithShape="1">
              <a:gsLst>
                <a:gs pos="0">
                  <a:srgbClr val="84AA33"/>
                </a:gs>
                <a:gs pos="100000">
                  <a:srgbClr val="84AA33">
                    <a:shade val="48000"/>
                    <a:satMod val="180000"/>
                    <a:lumMod val="94000"/>
                  </a:srgbClr>
                </a:gs>
                <a:gs pos="100000">
                  <a:srgbClr val="84AA33">
                    <a:shade val="48000"/>
                    <a:satMod val="180000"/>
                    <a:lumMod val="94000"/>
                  </a:srgbClr>
                </a:gs>
              </a:gsLst>
              <a:lin ang="4140000" scaled="1"/>
            </a:gradFill>
            <a:ln w="12700">
              <a:solidFill>
                <a:schemeClr val="tx1"/>
              </a:solidFill>
            </a:ln>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50800" h="50800"/>
            </a:sp3d>
          </p:spPr>
          <p:txBody>
            <a:bodyPr rtlCol="0" anchor="ctr"/>
            <a:lstStyle/>
            <a:p>
              <a:pPr algn="ctr" defTabSz="1527930">
                <a:defRPr/>
              </a:pPr>
              <a:endParaRPr kumimoji="1" lang="ja-JP" altLang="en-US" sz="3344" kern="0" dirty="0">
                <a:solidFill>
                  <a:prstClr val="white"/>
                </a:solidFill>
                <a:latin typeface="Times"/>
                <a:ea typeface="ＭＳ Ｐゴシック"/>
              </a:endParaRPr>
            </a:p>
          </p:txBody>
        </p:sp>
        <p:sp>
          <p:nvSpPr>
            <p:cNvPr id="84" name="右矢印 171">
              <a:extLst>
                <a:ext uri="{FF2B5EF4-FFF2-40B4-BE49-F238E27FC236}">
                  <a16:creationId xmlns:a16="http://schemas.microsoft.com/office/drawing/2014/main" id="{2CAB6094-8E12-4649-AE05-50F13189F280}"/>
                </a:ext>
              </a:extLst>
            </p:cNvPr>
            <p:cNvSpPr/>
            <p:nvPr/>
          </p:nvSpPr>
          <p:spPr>
            <a:xfrm>
              <a:off x="7769912" y="460507"/>
              <a:ext cx="320219" cy="272636"/>
            </a:xfrm>
            <a:prstGeom prst="rightArrow">
              <a:avLst/>
            </a:prstGeom>
            <a:gradFill rotWithShape="1">
              <a:gsLst>
                <a:gs pos="0">
                  <a:srgbClr val="84AA33"/>
                </a:gs>
                <a:gs pos="100000">
                  <a:srgbClr val="84AA33">
                    <a:shade val="48000"/>
                    <a:satMod val="180000"/>
                    <a:lumMod val="94000"/>
                  </a:srgbClr>
                </a:gs>
                <a:gs pos="100000">
                  <a:srgbClr val="84AA33">
                    <a:shade val="48000"/>
                    <a:satMod val="180000"/>
                    <a:lumMod val="94000"/>
                  </a:srgbClr>
                </a:gs>
              </a:gsLst>
              <a:lin ang="4140000" scaled="1"/>
            </a:gradFill>
            <a:ln w="12700">
              <a:solidFill>
                <a:schemeClr val="tx1"/>
              </a:solidFill>
            </a:ln>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50800" h="50800"/>
            </a:sp3d>
          </p:spPr>
          <p:txBody>
            <a:bodyPr rtlCol="0" anchor="ctr"/>
            <a:lstStyle/>
            <a:p>
              <a:pPr algn="ctr" defTabSz="1527930">
                <a:defRPr/>
              </a:pPr>
              <a:endParaRPr kumimoji="1" lang="ja-JP" altLang="en-US" sz="3344" kern="0" dirty="0">
                <a:solidFill>
                  <a:prstClr val="white"/>
                </a:solidFill>
                <a:latin typeface="Times"/>
                <a:ea typeface="ＭＳ Ｐゴシック"/>
              </a:endParaRPr>
            </a:p>
          </p:txBody>
        </p:sp>
      </p:grpSp>
      <p:sp>
        <p:nvSpPr>
          <p:cNvPr id="3" name="フレーム 2">
            <a:extLst>
              <a:ext uri="{FF2B5EF4-FFF2-40B4-BE49-F238E27FC236}">
                <a16:creationId xmlns:a16="http://schemas.microsoft.com/office/drawing/2014/main" id="{B16A0E4A-97CC-4894-B8A3-DEFB0EBC0824}"/>
              </a:ext>
            </a:extLst>
          </p:cNvPr>
          <p:cNvSpPr/>
          <p:nvPr/>
        </p:nvSpPr>
        <p:spPr>
          <a:xfrm>
            <a:off x="2078182" y="33841"/>
            <a:ext cx="4481315" cy="1157937"/>
          </a:xfrm>
          <a:prstGeom prst="frame">
            <a:avLst>
              <a:gd name="adj1" fmla="val 7606"/>
            </a:avLst>
          </a:prstGeom>
          <a:solidFill>
            <a:srgbClr val="05F91C">
              <a:alpha val="50000"/>
            </a:srgb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44" name="テキスト ボックス 43">
            <a:extLst>
              <a:ext uri="{FF2B5EF4-FFF2-40B4-BE49-F238E27FC236}">
                <a16:creationId xmlns:a16="http://schemas.microsoft.com/office/drawing/2014/main" id="{9A927D87-D4A4-40C5-AE22-47AD140C5A53}"/>
              </a:ext>
            </a:extLst>
          </p:cNvPr>
          <p:cNvSpPr txBox="1"/>
          <p:nvPr/>
        </p:nvSpPr>
        <p:spPr>
          <a:xfrm>
            <a:off x="4405435" y="3788496"/>
            <a:ext cx="2413184" cy="1323439"/>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kumimoji="1" lang="ja-JP" altLang="en-US" sz="1600" dirty="0"/>
              <a:t>ベクトル＝風</a:t>
            </a:r>
            <a:endParaRPr kumimoji="1" lang="en-US" altLang="ja-JP" sz="1600" dirty="0"/>
          </a:p>
          <a:p>
            <a:r>
              <a:rPr kumimoji="1" lang="en-US" altLang="ja-JP" sz="1600" b="1" dirty="0">
                <a:solidFill>
                  <a:srgbClr val="00B050"/>
                </a:solidFill>
              </a:rPr>
              <a:t>30E~60E</a:t>
            </a:r>
            <a:r>
              <a:rPr kumimoji="1" lang="ja-JP" altLang="en-US" sz="1600" b="1" dirty="0">
                <a:solidFill>
                  <a:srgbClr val="00B050"/>
                </a:solidFill>
              </a:rPr>
              <a:t>で東西平均</a:t>
            </a:r>
          </a:p>
          <a:p>
            <a:endParaRPr kumimoji="1" lang="en-US" altLang="ja-JP" sz="1600" dirty="0"/>
          </a:p>
          <a:p>
            <a:r>
              <a:rPr kumimoji="1" lang="ja-JP" altLang="en-US" sz="1600" dirty="0"/>
              <a:t>シェイド＝非断熱加熱</a:t>
            </a:r>
            <a:endParaRPr kumimoji="1" lang="en-US" altLang="ja-JP" sz="1600" dirty="0"/>
          </a:p>
          <a:p>
            <a:r>
              <a:rPr kumimoji="1" lang="en-US" altLang="ja-JP" sz="1600" b="1" dirty="0">
                <a:solidFill>
                  <a:srgbClr val="FF0000"/>
                </a:solidFill>
              </a:rPr>
              <a:t>30E~110E</a:t>
            </a:r>
            <a:r>
              <a:rPr kumimoji="1" lang="ja-JP" altLang="en-US" sz="1600" b="1" dirty="0">
                <a:solidFill>
                  <a:srgbClr val="FF0000"/>
                </a:solidFill>
              </a:rPr>
              <a:t>で東西平均</a:t>
            </a:r>
          </a:p>
        </p:txBody>
      </p:sp>
      <p:sp>
        <p:nvSpPr>
          <p:cNvPr id="45" name="テキスト ボックス 44">
            <a:extLst>
              <a:ext uri="{FF2B5EF4-FFF2-40B4-BE49-F238E27FC236}">
                <a16:creationId xmlns:a16="http://schemas.microsoft.com/office/drawing/2014/main" id="{0FA1DBDA-C314-48D9-8F96-FE7C452BFA99}"/>
              </a:ext>
            </a:extLst>
          </p:cNvPr>
          <p:cNvSpPr txBox="1"/>
          <p:nvPr/>
        </p:nvSpPr>
        <p:spPr>
          <a:xfrm>
            <a:off x="4682305" y="5478896"/>
            <a:ext cx="2279709" cy="92333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kumimoji="1" lang="ja-JP" altLang="en-US" dirty="0"/>
              <a:t>上＝熱フラックス</a:t>
            </a:r>
            <a:endParaRPr kumimoji="1" lang="en-US" altLang="ja-JP" dirty="0"/>
          </a:p>
          <a:p>
            <a:r>
              <a:rPr kumimoji="1" lang="ja-JP" altLang="en-US" dirty="0"/>
              <a:t>下＝</a:t>
            </a:r>
            <a:r>
              <a:rPr kumimoji="1" lang="en-US" altLang="ja-JP" dirty="0"/>
              <a:t>SST</a:t>
            </a:r>
          </a:p>
          <a:p>
            <a:r>
              <a:rPr kumimoji="1" lang="en-US" altLang="ja-JP" b="1" dirty="0">
                <a:solidFill>
                  <a:srgbClr val="FF0000"/>
                </a:solidFill>
              </a:rPr>
              <a:t>30E~110E</a:t>
            </a:r>
            <a:r>
              <a:rPr kumimoji="1" lang="ja-JP" altLang="en-US" b="1" dirty="0">
                <a:solidFill>
                  <a:srgbClr val="FF0000"/>
                </a:solidFill>
              </a:rPr>
              <a:t>で東西平均</a:t>
            </a:r>
          </a:p>
        </p:txBody>
      </p:sp>
      <p:sp>
        <p:nvSpPr>
          <p:cNvPr id="46" name="テキスト ボックス 45">
            <a:extLst>
              <a:ext uri="{FF2B5EF4-FFF2-40B4-BE49-F238E27FC236}">
                <a16:creationId xmlns:a16="http://schemas.microsoft.com/office/drawing/2014/main" id="{C7F832F5-E5F5-45F0-A52E-6907E021496F}"/>
              </a:ext>
            </a:extLst>
          </p:cNvPr>
          <p:cNvSpPr txBox="1"/>
          <p:nvPr/>
        </p:nvSpPr>
        <p:spPr>
          <a:xfrm>
            <a:off x="56974" y="1224980"/>
            <a:ext cx="2838775"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kumimoji="1" lang="ja-JP" altLang="en-US" b="1" dirty="0"/>
              <a:t>持続する</a:t>
            </a:r>
            <a:r>
              <a:rPr kumimoji="1" lang="en-US" altLang="ja-JP" b="1" dirty="0"/>
              <a:t>SST</a:t>
            </a:r>
            <a:r>
              <a:rPr kumimoji="1" lang="ja-JP" altLang="en-US" b="1" dirty="0"/>
              <a:t>の影響を確認</a:t>
            </a:r>
          </a:p>
        </p:txBody>
      </p:sp>
      <p:sp>
        <p:nvSpPr>
          <p:cNvPr id="47" name="テキスト ボックス 46">
            <a:extLst>
              <a:ext uri="{FF2B5EF4-FFF2-40B4-BE49-F238E27FC236}">
                <a16:creationId xmlns:a16="http://schemas.microsoft.com/office/drawing/2014/main" id="{DD287AF9-6A2F-40F3-A163-B99C86DC3E79}"/>
              </a:ext>
            </a:extLst>
          </p:cNvPr>
          <p:cNvSpPr txBox="1"/>
          <p:nvPr/>
        </p:nvSpPr>
        <p:spPr>
          <a:xfrm>
            <a:off x="6808910" y="1623328"/>
            <a:ext cx="2335090" cy="830997"/>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kumimoji="1" lang="ja-JP" altLang="en-US" sz="1600" dirty="0"/>
              <a:t>高温</a:t>
            </a:r>
            <a:r>
              <a:rPr kumimoji="1" lang="en-US" altLang="ja-JP" sz="1600" dirty="0"/>
              <a:t>SST</a:t>
            </a:r>
            <a:r>
              <a:rPr kumimoji="1" lang="ja-JP" altLang="en-US" sz="1600" dirty="0"/>
              <a:t>がみられた中緯度（</a:t>
            </a:r>
            <a:r>
              <a:rPr kumimoji="1" lang="en-US" altLang="ja-JP" sz="1600" dirty="0"/>
              <a:t>30S~40S</a:t>
            </a:r>
            <a:r>
              <a:rPr kumimoji="1" lang="ja-JP" altLang="en-US" sz="1600" dirty="0"/>
              <a:t>）で上向き熱フラックスが顕著</a:t>
            </a:r>
          </a:p>
        </p:txBody>
      </p:sp>
      <p:sp>
        <p:nvSpPr>
          <p:cNvPr id="49" name="テキスト ボックス 48">
            <a:extLst>
              <a:ext uri="{FF2B5EF4-FFF2-40B4-BE49-F238E27FC236}">
                <a16:creationId xmlns:a16="http://schemas.microsoft.com/office/drawing/2014/main" id="{B5A6DEDC-C554-407D-84AE-7B2D85667819}"/>
              </a:ext>
            </a:extLst>
          </p:cNvPr>
          <p:cNvSpPr txBox="1"/>
          <p:nvPr/>
        </p:nvSpPr>
        <p:spPr>
          <a:xfrm>
            <a:off x="7100599" y="3001765"/>
            <a:ext cx="2008005" cy="830997"/>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kumimoji="1" lang="ja-JP" altLang="en-US" sz="1600" dirty="0"/>
              <a:t>その上空で上昇流と対流による非断熱加熱がみられる</a:t>
            </a:r>
          </a:p>
        </p:txBody>
      </p:sp>
      <p:sp>
        <p:nvSpPr>
          <p:cNvPr id="51" name="テキスト ボックス 50">
            <a:extLst>
              <a:ext uri="{FF2B5EF4-FFF2-40B4-BE49-F238E27FC236}">
                <a16:creationId xmlns:a16="http://schemas.microsoft.com/office/drawing/2014/main" id="{713442EE-B72C-4122-A34E-99307EC3682A}"/>
              </a:ext>
            </a:extLst>
          </p:cNvPr>
          <p:cNvSpPr txBox="1"/>
          <p:nvPr/>
        </p:nvSpPr>
        <p:spPr>
          <a:xfrm>
            <a:off x="7100599" y="4196768"/>
            <a:ext cx="1970379" cy="1323439"/>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kumimoji="1" lang="ja-JP" altLang="en-US" sz="1600" dirty="0"/>
              <a:t>この対流がソマリジェット</a:t>
            </a:r>
            <a:r>
              <a:rPr kumimoji="1" lang="en-US" altLang="ja-JP" sz="1600" dirty="0"/>
              <a:t>(SMJ)</a:t>
            </a:r>
            <a:r>
              <a:rPr kumimoji="1" lang="ja-JP" altLang="en-US" sz="1600" dirty="0"/>
              <a:t>周辺の子午面循環を変化させ下降流に伴い</a:t>
            </a:r>
            <a:r>
              <a:rPr kumimoji="1" lang="en-US" altLang="ja-JP" sz="1600" dirty="0"/>
              <a:t>SMJ</a:t>
            </a:r>
            <a:r>
              <a:rPr kumimoji="1" lang="ja-JP" altLang="en-US" sz="1600" dirty="0"/>
              <a:t>を強化</a:t>
            </a:r>
          </a:p>
        </p:txBody>
      </p:sp>
      <p:sp>
        <p:nvSpPr>
          <p:cNvPr id="52" name="左矢印 27">
            <a:extLst>
              <a:ext uri="{FF2B5EF4-FFF2-40B4-BE49-F238E27FC236}">
                <a16:creationId xmlns:a16="http://schemas.microsoft.com/office/drawing/2014/main" id="{1E1BD022-0955-4A46-B72F-5C46B6DD5CA4}"/>
              </a:ext>
            </a:extLst>
          </p:cNvPr>
          <p:cNvSpPr/>
          <p:nvPr/>
        </p:nvSpPr>
        <p:spPr>
          <a:xfrm rot="16200000">
            <a:off x="5350212" y="3313874"/>
            <a:ext cx="5100777" cy="1212101"/>
          </a:xfrm>
          <a:prstGeom prst="leftArrow">
            <a:avLst/>
          </a:prstGeom>
          <a:solidFill>
            <a:srgbClr val="5B9BD5">
              <a:alpha val="25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55" name="八角形 54">
            <a:extLst>
              <a:ext uri="{FF2B5EF4-FFF2-40B4-BE49-F238E27FC236}">
                <a16:creationId xmlns:a16="http://schemas.microsoft.com/office/drawing/2014/main" id="{3529EDBD-3CB8-4DCF-9B84-AEB2CD058FC3}"/>
              </a:ext>
            </a:extLst>
          </p:cNvPr>
          <p:cNvSpPr/>
          <p:nvPr/>
        </p:nvSpPr>
        <p:spPr>
          <a:xfrm>
            <a:off x="6755100" y="1313490"/>
            <a:ext cx="370295" cy="309838"/>
          </a:xfrm>
          <a:prstGeom prst="octagon">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b="1" dirty="0"/>
              <a:t>１</a:t>
            </a:r>
          </a:p>
        </p:txBody>
      </p:sp>
      <p:sp>
        <p:nvSpPr>
          <p:cNvPr id="58" name="八角形 57">
            <a:extLst>
              <a:ext uri="{FF2B5EF4-FFF2-40B4-BE49-F238E27FC236}">
                <a16:creationId xmlns:a16="http://schemas.microsoft.com/office/drawing/2014/main" id="{10A316F6-8F0A-408D-8E9F-A2475D1D85D7}"/>
              </a:ext>
            </a:extLst>
          </p:cNvPr>
          <p:cNvSpPr/>
          <p:nvPr/>
        </p:nvSpPr>
        <p:spPr>
          <a:xfrm>
            <a:off x="6962015" y="2756210"/>
            <a:ext cx="370295" cy="309838"/>
          </a:xfrm>
          <a:prstGeom prst="octagon">
            <a:avLst/>
          </a:prstGeom>
          <a:ln>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b="1" dirty="0"/>
              <a:t>２</a:t>
            </a:r>
          </a:p>
        </p:txBody>
      </p:sp>
      <p:sp>
        <p:nvSpPr>
          <p:cNvPr id="61" name="八角形 60">
            <a:extLst>
              <a:ext uri="{FF2B5EF4-FFF2-40B4-BE49-F238E27FC236}">
                <a16:creationId xmlns:a16="http://schemas.microsoft.com/office/drawing/2014/main" id="{B7CABC7C-70EF-41FE-A232-F62F51B8228D}"/>
              </a:ext>
            </a:extLst>
          </p:cNvPr>
          <p:cNvSpPr/>
          <p:nvPr/>
        </p:nvSpPr>
        <p:spPr>
          <a:xfrm>
            <a:off x="6871437" y="3987609"/>
            <a:ext cx="370295" cy="309838"/>
          </a:xfrm>
          <a:prstGeom prst="octagon">
            <a:avLst/>
          </a:prstGeom>
          <a:ln>
            <a:solidFill>
              <a:schemeClr val="accent2"/>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b="1" dirty="0"/>
              <a:t>３</a:t>
            </a:r>
          </a:p>
        </p:txBody>
      </p:sp>
      <p:pic>
        <p:nvPicPr>
          <p:cNvPr id="107" name="図 106">
            <a:extLst>
              <a:ext uri="{FF2B5EF4-FFF2-40B4-BE49-F238E27FC236}">
                <a16:creationId xmlns:a16="http://schemas.microsoft.com/office/drawing/2014/main" id="{D41E94FE-7D64-4BC3-9E47-B14EA36FC4AA}"/>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47091" y="1579404"/>
            <a:ext cx="4495039" cy="4985453"/>
          </a:xfrm>
          <a:prstGeom prst="rect">
            <a:avLst/>
          </a:prstGeom>
          <a:noFill/>
          <a:ln>
            <a:noFill/>
          </a:ln>
        </p:spPr>
      </p:pic>
      <p:sp>
        <p:nvSpPr>
          <p:cNvPr id="108" name="矢印: 右 107">
            <a:extLst>
              <a:ext uri="{FF2B5EF4-FFF2-40B4-BE49-F238E27FC236}">
                <a16:creationId xmlns:a16="http://schemas.microsoft.com/office/drawing/2014/main" id="{54FEE3D3-4C78-4DBA-AFDC-64D3D9E0022C}"/>
              </a:ext>
            </a:extLst>
          </p:cNvPr>
          <p:cNvSpPr/>
          <p:nvPr/>
        </p:nvSpPr>
        <p:spPr>
          <a:xfrm rot="16200000">
            <a:off x="1176158" y="2791327"/>
            <a:ext cx="2236906" cy="762789"/>
          </a:xfrm>
          <a:prstGeom prst="rightArrow">
            <a:avLst/>
          </a:prstGeom>
          <a:solidFill>
            <a:schemeClr val="accent1">
              <a:alpha val="10000"/>
            </a:schemeClr>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09" name="フレーム 108">
            <a:extLst>
              <a:ext uri="{FF2B5EF4-FFF2-40B4-BE49-F238E27FC236}">
                <a16:creationId xmlns:a16="http://schemas.microsoft.com/office/drawing/2014/main" id="{D438547A-A9B4-477A-9991-DFFD65A956CC}"/>
              </a:ext>
            </a:extLst>
          </p:cNvPr>
          <p:cNvSpPr/>
          <p:nvPr/>
        </p:nvSpPr>
        <p:spPr>
          <a:xfrm>
            <a:off x="1982562" y="4211549"/>
            <a:ext cx="656690" cy="1834071"/>
          </a:xfrm>
          <a:prstGeom prst="frame">
            <a:avLst>
              <a:gd name="adj1" fmla="val 3807"/>
            </a:avLst>
          </a:prstGeom>
          <a:solidFill>
            <a:srgbClr val="05F91C">
              <a:alpha val="50000"/>
            </a:srgbClr>
          </a:solidFill>
          <a:ln w="19050">
            <a:solidFill>
              <a:srgbClr val="48F2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10" name="八角形 109">
            <a:extLst>
              <a:ext uri="{FF2B5EF4-FFF2-40B4-BE49-F238E27FC236}">
                <a16:creationId xmlns:a16="http://schemas.microsoft.com/office/drawing/2014/main" id="{820E8006-AFD5-4815-B342-35883A9E088A}"/>
              </a:ext>
            </a:extLst>
          </p:cNvPr>
          <p:cNvSpPr/>
          <p:nvPr/>
        </p:nvSpPr>
        <p:spPr>
          <a:xfrm>
            <a:off x="1544107" y="4988805"/>
            <a:ext cx="387705" cy="361677"/>
          </a:xfrm>
          <a:prstGeom prst="octagon">
            <a:avLst/>
          </a:prstGeom>
          <a:ln w="28575">
            <a:solidFill>
              <a:srgbClr val="48F248"/>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b="1" dirty="0"/>
              <a:t>１</a:t>
            </a:r>
          </a:p>
        </p:txBody>
      </p:sp>
      <p:sp>
        <p:nvSpPr>
          <p:cNvPr id="111" name="八角形 110">
            <a:extLst>
              <a:ext uri="{FF2B5EF4-FFF2-40B4-BE49-F238E27FC236}">
                <a16:creationId xmlns:a16="http://schemas.microsoft.com/office/drawing/2014/main" id="{4D4C13F7-AD3F-48A4-8DB4-BB362259F1F4}"/>
              </a:ext>
            </a:extLst>
          </p:cNvPr>
          <p:cNvSpPr/>
          <p:nvPr/>
        </p:nvSpPr>
        <p:spPr>
          <a:xfrm>
            <a:off x="1624055" y="2393784"/>
            <a:ext cx="387705" cy="361677"/>
          </a:xfrm>
          <a:prstGeom prst="octagon">
            <a:avLst/>
          </a:prstGeom>
          <a:ln w="28575">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b="1" dirty="0"/>
              <a:t>２</a:t>
            </a:r>
          </a:p>
        </p:txBody>
      </p:sp>
      <p:sp>
        <p:nvSpPr>
          <p:cNvPr id="112" name="矢印: 下 111">
            <a:extLst>
              <a:ext uri="{FF2B5EF4-FFF2-40B4-BE49-F238E27FC236}">
                <a16:creationId xmlns:a16="http://schemas.microsoft.com/office/drawing/2014/main" id="{77117D62-B2ED-4937-B958-A55E4D1781BE}"/>
              </a:ext>
            </a:extLst>
          </p:cNvPr>
          <p:cNvSpPr/>
          <p:nvPr/>
        </p:nvSpPr>
        <p:spPr>
          <a:xfrm>
            <a:off x="2973740" y="2322109"/>
            <a:ext cx="762792" cy="2034425"/>
          </a:xfrm>
          <a:prstGeom prst="downArrow">
            <a:avLst/>
          </a:prstGeom>
          <a:solidFill>
            <a:srgbClr val="FFC000">
              <a:alpha val="10000"/>
            </a:srgbClr>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15" name="八角形 114">
            <a:extLst>
              <a:ext uri="{FF2B5EF4-FFF2-40B4-BE49-F238E27FC236}">
                <a16:creationId xmlns:a16="http://schemas.microsoft.com/office/drawing/2014/main" id="{E666F8E8-F624-4806-B3F9-E4D042063F95}"/>
              </a:ext>
            </a:extLst>
          </p:cNvPr>
          <p:cNvSpPr/>
          <p:nvPr/>
        </p:nvSpPr>
        <p:spPr>
          <a:xfrm>
            <a:off x="2714853" y="3001765"/>
            <a:ext cx="387705" cy="361677"/>
          </a:xfrm>
          <a:prstGeom prst="octagon">
            <a:avLst/>
          </a:prstGeom>
          <a:ln w="28575">
            <a:solidFill>
              <a:schemeClr val="accent2"/>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b="1" dirty="0"/>
              <a:t>３</a:t>
            </a:r>
          </a:p>
        </p:txBody>
      </p:sp>
      <p:sp>
        <p:nvSpPr>
          <p:cNvPr id="116" name="テキスト ボックス 115">
            <a:extLst>
              <a:ext uri="{FF2B5EF4-FFF2-40B4-BE49-F238E27FC236}">
                <a16:creationId xmlns:a16="http://schemas.microsoft.com/office/drawing/2014/main" id="{9D3927BD-1EBE-4DBA-A34F-E99D18CE2AF8}"/>
              </a:ext>
            </a:extLst>
          </p:cNvPr>
          <p:cNvSpPr txBox="1"/>
          <p:nvPr/>
        </p:nvSpPr>
        <p:spPr>
          <a:xfrm>
            <a:off x="3599496" y="5258598"/>
            <a:ext cx="466951" cy="276999"/>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kumimoji="1" lang="en-US" altLang="ja-JP" sz="1200" dirty="0"/>
              <a:t>SST</a:t>
            </a:r>
            <a:endParaRPr kumimoji="1" lang="ja-JP" altLang="en-US" sz="1200" dirty="0"/>
          </a:p>
        </p:txBody>
      </p:sp>
      <p:sp>
        <p:nvSpPr>
          <p:cNvPr id="117" name="テキスト ボックス 116">
            <a:extLst>
              <a:ext uri="{FF2B5EF4-FFF2-40B4-BE49-F238E27FC236}">
                <a16:creationId xmlns:a16="http://schemas.microsoft.com/office/drawing/2014/main" id="{297CC54F-FA08-4F9D-B11E-B1A02B13800A}"/>
              </a:ext>
            </a:extLst>
          </p:cNvPr>
          <p:cNvSpPr txBox="1"/>
          <p:nvPr/>
        </p:nvSpPr>
        <p:spPr>
          <a:xfrm>
            <a:off x="2948937" y="4448048"/>
            <a:ext cx="1121068" cy="276999"/>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kumimoji="1" lang="ja-JP" altLang="en-US" sz="1200" dirty="0"/>
              <a:t>熱フラックス</a:t>
            </a:r>
          </a:p>
        </p:txBody>
      </p:sp>
      <p:sp>
        <p:nvSpPr>
          <p:cNvPr id="64" name="四角形: 角を丸くする 63">
            <a:extLst>
              <a:ext uri="{FF2B5EF4-FFF2-40B4-BE49-F238E27FC236}">
                <a16:creationId xmlns:a16="http://schemas.microsoft.com/office/drawing/2014/main" id="{08A2EFC4-70C3-44AD-B5E6-CFC6DA0BCE7D}"/>
              </a:ext>
            </a:extLst>
          </p:cNvPr>
          <p:cNvSpPr/>
          <p:nvPr/>
        </p:nvSpPr>
        <p:spPr>
          <a:xfrm>
            <a:off x="8320285" y="17648"/>
            <a:ext cx="816292" cy="274556"/>
          </a:xfrm>
          <a:prstGeom prst="roundRect">
            <a:avLst/>
          </a:prstGeom>
          <a:ln w="38100"/>
        </p:spPr>
        <p:style>
          <a:lnRef idx="2">
            <a:schemeClr val="accent5"/>
          </a:lnRef>
          <a:fillRef idx="1">
            <a:schemeClr val="lt1"/>
          </a:fillRef>
          <a:effectRef idx="0">
            <a:schemeClr val="accent5"/>
          </a:effectRef>
          <a:fontRef idx="minor">
            <a:schemeClr val="dk1"/>
          </a:fontRef>
        </p:style>
        <p:txBody>
          <a:bodyPr rtlCol="0" anchor="ctr"/>
          <a:lstStyle/>
          <a:p>
            <a:pPr algn="ctr"/>
            <a:r>
              <a:rPr kumimoji="1" lang="en-US" altLang="ja-JP" b="1" dirty="0"/>
              <a:t>10/13</a:t>
            </a:r>
            <a:endParaRPr kumimoji="1" lang="ja-JP" altLang="en-US" b="1" dirty="0"/>
          </a:p>
        </p:txBody>
      </p:sp>
      <p:sp>
        <p:nvSpPr>
          <p:cNvPr id="68" name="テキスト ボックス 67">
            <a:extLst>
              <a:ext uri="{FF2B5EF4-FFF2-40B4-BE49-F238E27FC236}">
                <a16:creationId xmlns:a16="http://schemas.microsoft.com/office/drawing/2014/main" id="{2FAC35BF-C682-4673-A5AE-8FC13B1F0CDB}"/>
              </a:ext>
            </a:extLst>
          </p:cNvPr>
          <p:cNvSpPr txBox="1"/>
          <p:nvPr/>
        </p:nvSpPr>
        <p:spPr>
          <a:xfrm>
            <a:off x="2768771" y="1756511"/>
            <a:ext cx="1319142" cy="276999"/>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kumimoji="1" lang="ja-JP" altLang="en-US" sz="1200" dirty="0"/>
              <a:t>風＋非断熱加熱</a:t>
            </a:r>
          </a:p>
        </p:txBody>
      </p:sp>
      <p:sp>
        <p:nvSpPr>
          <p:cNvPr id="71" name="テキスト ボックス 70">
            <a:extLst>
              <a:ext uri="{FF2B5EF4-FFF2-40B4-BE49-F238E27FC236}">
                <a16:creationId xmlns:a16="http://schemas.microsoft.com/office/drawing/2014/main" id="{D539912F-DEEB-4CDA-8108-9E3319EB95A0}"/>
              </a:ext>
            </a:extLst>
          </p:cNvPr>
          <p:cNvSpPr txBox="1"/>
          <p:nvPr/>
        </p:nvSpPr>
        <p:spPr>
          <a:xfrm>
            <a:off x="235268" y="6470314"/>
            <a:ext cx="9100537" cy="369332"/>
          </a:xfrm>
          <a:prstGeom prst="rect">
            <a:avLst/>
          </a:prstGeom>
          <a:noFill/>
        </p:spPr>
        <p:txBody>
          <a:bodyPr wrap="square" rtlCol="0">
            <a:spAutoFit/>
          </a:bodyPr>
          <a:lstStyle/>
          <a:p>
            <a:r>
              <a:rPr kumimoji="1" lang="ja-JP" altLang="en-US" b="1" u="sng" dirty="0">
                <a:solidFill>
                  <a:srgbClr val="C00000"/>
                </a:solidFill>
              </a:rPr>
              <a:t>この対流が</a:t>
            </a:r>
            <a:r>
              <a:rPr kumimoji="1" lang="en-US" altLang="ja-JP" b="1" u="sng" dirty="0">
                <a:solidFill>
                  <a:srgbClr val="C00000"/>
                </a:solidFill>
              </a:rPr>
              <a:t>SMJ</a:t>
            </a:r>
            <a:r>
              <a:rPr kumimoji="1" lang="ja-JP" altLang="en-US" b="1" u="sng" dirty="0">
                <a:solidFill>
                  <a:srgbClr val="C00000"/>
                </a:solidFill>
              </a:rPr>
              <a:t>周辺の子午面循環を変化させ，</a:t>
            </a:r>
            <a:r>
              <a:rPr kumimoji="1" lang="en-US" altLang="ja-JP" b="1" u="sng" dirty="0">
                <a:solidFill>
                  <a:srgbClr val="C00000"/>
                </a:solidFill>
              </a:rPr>
              <a:t>SMJ</a:t>
            </a:r>
            <a:r>
              <a:rPr kumimoji="1" lang="ja-JP" altLang="en-US" b="1" u="sng" dirty="0">
                <a:solidFill>
                  <a:srgbClr val="C00000"/>
                </a:solidFill>
              </a:rPr>
              <a:t>を強化している可能性が示唆される</a:t>
            </a:r>
          </a:p>
        </p:txBody>
      </p:sp>
      <p:sp>
        <p:nvSpPr>
          <p:cNvPr id="103" name="楕円 102">
            <a:extLst>
              <a:ext uri="{FF2B5EF4-FFF2-40B4-BE49-F238E27FC236}">
                <a16:creationId xmlns:a16="http://schemas.microsoft.com/office/drawing/2014/main" id="{DB018405-BC90-483F-B6C6-8C38265E2C12}"/>
              </a:ext>
            </a:extLst>
          </p:cNvPr>
          <p:cNvSpPr/>
          <p:nvPr/>
        </p:nvSpPr>
        <p:spPr>
          <a:xfrm>
            <a:off x="85239" y="5766082"/>
            <a:ext cx="965405" cy="278994"/>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b="1" dirty="0"/>
              <a:t>南極</a:t>
            </a:r>
          </a:p>
        </p:txBody>
      </p:sp>
      <p:sp>
        <p:nvSpPr>
          <p:cNvPr id="104" name="楕円 103">
            <a:extLst>
              <a:ext uri="{FF2B5EF4-FFF2-40B4-BE49-F238E27FC236}">
                <a16:creationId xmlns:a16="http://schemas.microsoft.com/office/drawing/2014/main" id="{A894CA12-5B5C-4041-A803-4B80C116BC25}"/>
              </a:ext>
            </a:extLst>
          </p:cNvPr>
          <p:cNvSpPr/>
          <p:nvPr/>
        </p:nvSpPr>
        <p:spPr>
          <a:xfrm>
            <a:off x="3607924" y="5766082"/>
            <a:ext cx="917045" cy="273576"/>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b="1" dirty="0"/>
              <a:t>赤道</a:t>
            </a:r>
          </a:p>
        </p:txBody>
      </p:sp>
      <p:sp>
        <p:nvSpPr>
          <p:cNvPr id="113" name="矢印: 右 112">
            <a:extLst>
              <a:ext uri="{FF2B5EF4-FFF2-40B4-BE49-F238E27FC236}">
                <a16:creationId xmlns:a16="http://schemas.microsoft.com/office/drawing/2014/main" id="{E85E767B-5FF4-4CF8-BA4E-A53979EB694A}"/>
              </a:ext>
            </a:extLst>
          </p:cNvPr>
          <p:cNvSpPr/>
          <p:nvPr/>
        </p:nvSpPr>
        <p:spPr>
          <a:xfrm>
            <a:off x="3446399" y="3596256"/>
            <a:ext cx="759583" cy="746460"/>
          </a:xfrm>
          <a:prstGeom prst="rightArrow">
            <a:avLst/>
          </a:prstGeom>
          <a:solidFill>
            <a:srgbClr val="FF0000">
              <a:alpha val="15000"/>
            </a:srgbClr>
          </a:solid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nvGrpSpPr>
          <p:cNvPr id="4" name="グループ化 3">
            <a:extLst>
              <a:ext uri="{FF2B5EF4-FFF2-40B4-BE49-F238E27FC236}">
                <a16:creationId xmlns:a16="http://schemas.microsoft.com/office/drawing/2014/main" id="{34182606-8536-46CC-BE2D-E86F07BBADAE}"/>
              </a:ext>
            </a:extLst>
          </p:cNvPr>
          <p:cNvGrpSpPr/>
          <p:nvPr/>
        </p:nvGrpSpPr>
        <p:grpSpPr>
          <a:xfrm>
            <a:off x="3248634" y="3232394"/>
            <a:ext cx="1094926" cy="433517"/>
            <a:chOff x="3633737" y="3287854"/>
            <a:chExt cx="1260470" cy="433517"/>
          </a:xfrm>
        </p:grpSpPr>
        <p:sp>
          <p:nvSpPr>
            <p:cNvPr id="114" name="正方形/長方形 113">
              <a:extLst>
                <a:ext uri="{FF2B5EF4-FFF2-40B4-BE49-F238E27FC236}">
                  <a16:creationId xmlns:a16="http://schemas.microsoft.com/office/drawing/2014/main" id="{B84A1183-E8F9-4856-99FB-151CFB8AF3AF}"/>
                </a:ext>
              </a:extLst>
            </p:cNvPr>
            <p:cNvSpPr/>
            <p:nvPr/>
          </p:nvSpPr>
          <p:spPr>
            <a:xfrm rot="20722474">
              <a:off x="3756216" y="3294832"/>
              <a:ext cx="981574" cy="341226"/>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algn="ctr">
                <a:lnSpc>
                  <a:spcPts val="1300"/>
                </a:lnSpc>
              </a:pPr>
              <a:endParaRPr kumimoji="1" lang="ja-JP" altLang="en-US" sz="1400" b="1" dirty="0">
                <a:solidFill>
                  <a:schemeClr val="tx1"/>
                </a:solidFill>
              </a:endParaRPr>
            </a:p>
          </p:txBody>
        </p:sp>
        <p:sp>
          <p:nvSpPr>
            <p:cNvPr id="2" name="テキスト ボックス 1">
              <a:extLst>
                <a:ext uri="{FF2B5EF4-FFF2-40B4-BE49-F238E27FC236}">
                  <a16:creationId xmlns:a16="http://schemas.microsoft.com/office/drawing/2014/main" id="{AD4D9A93-42A3-4A6E-9AD9-9E0FDDD83996}"/>
                </a:ext>
              </a:extLst>
            </p:cNvPr>
            <p:cNvSpPr txBox="1"/>
            <p:nvPr/>
          </p:nvSpPr>
          <p:spPr>
            <a:xfrm rot="20815409">
              <a:off x="3633737" y="3287854"/>
              <a:ext cx="1260470" cy="433517"/>
            </a:xfrm>
            <a:prstGeom prst="rect">
              <a:avLst/>
            </a:prstGeom>
            <a:noFill/>
          </p:spPr>
          <p:txBody>
            <a:bodyPr wrap="square" rtlCol="0">
              <a:spAutoFit/>
            </a:bodyPr>
            <a:lstStyle/>
            <a:p>
              <a:pPr algn="ctr">
                <a:lnSpc>
                  <a:spcPts val="1300"/>
                </a:lnSpc>
              </a:pPr>
              <a:r>
                <a:rPr kumimoji="1" lang="ja-JP" altLang="en-US" sz="1400" b="1" dirty="0"/>
                <a:t>ソマリ</a:t>
              </a:r>
              <a:endParaRPr kumimoji="1" lang="en-US" altLang="ja-JP" sz="1400" b="1" dirty="0"/>
            </a:p>
            <a:p>
              <a:pPr algn="ctr">
                <a:lnSpc>
                  <a:spcPts val="1300"/>
                </a:lnSpc>
              </a:pPr>
              <a:r>
                <a:rPr kumimoji="1" lang="ja-JP" altLang="en-US" sz="1400" b="1" dirty="0"/>
                <a:t>ジェット</a:t>
              </a:r>
            </a:p>
          </p:txBody>
        </p:sp>
      </p:grpSp>
      <p:grpSp>
        <p:nvGrpSpPr>
          <p:cNvPr id="106" name="グループ化 105">
            <a:extLst>
              <a:ext uri="{FF2B5EF4-FFF2-40B4-BE49-F238E27FC236}">
                <a16:creationId xmlns:a16="http://schemas.microsoft.com/office/drawing/2014/main" id="{2985570E-5DDA-47FF-8EA1-5962C593DF6E}"/>
              </a:ext>
            </a:extLst>
          </p:cNvPr>
          <p:cNvGrpSpPr/>
          <p:nvPr/>
        </p:nvGrpSpPr>
        <p:grpSpPr>
          <a:xfrm rot="5400000">
            <a:off x="4301338" y="1524323"/>
            <a:ext cx="2398406" cy="1924829"/>
            <a:chOff x="4212463" y="1342517"/>
            <a:chExt cx="2464483" cy="2199328"/>
          </a:xfrm>
        </p:grpSpPr>
        <p:grpSp>
          <p:nvGrpSpPr>
            <p:cNvPr id="118" name="グループ化 117">
              <a:extLst>
                <a:ext uri="{FF2B5EF4-FFF2-40B4-BE49-F238E27FC236}">
                  <a16:creationId xmlns:a16="http://schemas.microsoft.com/office/drawing/2014/main" id="{CAA45020-A8AF-49F2-B820-81090022FADC}"/>
                </a:ext>
              </a:extLst>
            </p:cNvPr>
            <p:cNvGrpSpPr/>
            <p:nvPr/>
          </p:nvGrpSpPr>
          <p:grpSpPr>
            <a:xfrm>
              <a:off x="4212463" y="1342517"/>
              <a:ext cx="2464483" cy="2199328"/>
              <a:chOff x="4583259" y="1335582"/>
              <a:chExt cx="1815708" cy="1157937"/>
            </a:xfrm>
          </p:grpSpPr>
          <p:pic>
            <p:nvPicPr>
              <p:cNvPr id="121" name="図 120">
                <a:extLst>
                  <a:ext uri="{FF2B5EF4-FFF2-40B4-BE49-F238E27FC236}">
                    <a16:creationId xmlns:a16="http://schemas.microsoft.com/office/drawing/2014/main" id="{C1383719-026E-49E4-AFEA-5EA978F19A6F}"/>
                  </a:ext>
                </a:extLst>
              </p:cNvPr>
              <p:cNvPicPr>
                <a:picLocks noChangeAspect="1"/>
              </p:cNvPicPr>
              <p:nvPr/>
            </p:nvPicPr>
            <p:blipFill rotWithShape="1">
              <a:blip r:embed="rId3">
                <a:extLst>
                  <a:ext uri="{28A0092B-C50C-407E-A947-70E740481C1C}">
                    <a14:useLocalDpi xmlns:a14="http://schemas.microsoft.com/office/drawing/2010/main" val="0"/>
                  </a:ext>
                </a:extLst>
              </a:blip>
              <a:srcRect l="6619" t="1763" r="3970" b="27281"/>
              <a:stretch/>
            </p:blipFill>
            <p:spPr>
              <a:xfrm>
                <a:off x="4583259" y="1335582"/>
                <a:ext cx="1815708" cy="1157937"/>
              </a:xfrm>
              <a:prstGeom prst="rect">
                <a:avLst/>
              </a:prstGeom>
              <a:scene3d>
                <a:camera prst="perspectiveRelaxedModerately" fov="6000000">
                  <a:rot lat="21594000" lon="0" rev="0"/>
                </a:camera>
                <a:lightRig rig="threePt" dir="t"/>
              </a:scene3d>
            </p:spPr>
          </p:pic>
          <p:cxnSp>
            <p:nvCxnSpPr>
              <p:cNvPr id="122" name="直線コネクタ 121">
                <a:extLst>
                  <a:ext uri="{FF2B5EF4-FFF2-40B4-BE49-F238E27FC236}">
                    <a16:creationId xmlns:a16="http://schemas.microsoft.com/office/drawing/2014/main" id="{6FD4118D-09DF-4326-AB4D-60D86BD99A3C}"/>
                  </a:ext>
                </a:extLst>
              </p:cNvPr>
              <p:cNvCxnSpPr/>
              <p:nvPr/>
            </p:nvCxnSpPr>
            <p:spPr>
              <a:xfrm>
                <a:off x="5049278" y="2488364"/>
                <a:ext cx="94045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3" name="直線コネクタ 122">
                <a:extLst>
                  <a:ext uri="{FF2B5EF4-FFF2-40B4-BE49-F238E27FC236}">
                    <a16:creationId xmlns:a16="http://schemas.microsoft.com/office/drawing/2014/main" id="{AC98DBEF-AC42-4FB3-BA9E-D98053D0A4E0}"/>
                  </a:ext>
                </a:extLst>
              </p:cNvPr>
              <p:cNvCxnSpPr/>
              <p:nvPr/>
            </p:nvCxnSpPr>
            <p:spPr>
              <a:xfrm>
                <a:off x="5068441" y="1725374"/>
                <a:ext cx="94045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4" name="直線コネクタ 123">
                <a:extLst>
                  <a:ext uri="{FF2B5EF4-FFF2-40B4-BE49-F238E27FC236}">
                    <a16:creationId xmlns:a16="http://schemas.microsoft.com/office/drawing/2014/main" id="{B8C0811B-4D68-4E91-A319-D5CEDE49A8B1}"/>
                  </a:ext>
                </a:extLst>
              </p:cNvPr>
              <p:cNvCxnSpPr>
                <a:cxnSpLocks/>
              </p:cNvCxnSpPr>
              <p:nvPr/>
            </p:nvCxnSpPr>
            <p:spPr>
              <a:xfrm>
                <a:off x="5041721" y="2442182"/>
                <a:ext cx="317825" cy="0"/>
              </a:xfrm>
              <a:prstGeom prst="line">
                <a:avLst/>
              </a:prstGeom>
              <a:ln w="38100">
                <a:solidFill>
                  <a:srgbClr val="05F91C"/>
                </a:solidFill>
              </a:ln>
            </p:spPr>
            <p:style>
              <a:lnRef idx="1">
                <a:schemeClr val="accent1"/>
              </a:lnRef>
              <a:fillRef idx="0">
                <a:schemeClr val="accent1"/>
              </a:fillRef>
              <a:effectRef idx="0">
                <a:schemeClr val="accent1"/>
              </a:effectRef>
              <a:fontRef idx="minor">
                <a:schemeClr val="tx1"/>
              </a:fontRef>
            </p:style>
          </p:cxnSp>
          <p:cxnSp>
            <p:nvCxnSpPr>
              <p:cNvPr id="125" name="直線コネクタ 124">
                <a:extLst>
                  <a:ext uri="{FF2B5EF4-FFF2-40B4-BE49-F238E27FC236}">
                    <a16:creationId xmlns:a16="http://schemas.microsoft.com/office/drawing/2014/main" id="{DAC23D91-DD2F-4C08-AE02-91A342938BA3}"/>
                  </a:ext>
                </a:extLst>
              </p:cNvPr>
              <p:cNvCxnSpPr>
                <a:cxnSpLocks/>
              </p:cNvCxnSpPr>
              <p:nvPr/>
            </p:nvCxnSpPr>
            <p:spPr>
              <a:xfrm>
                <a:off x="5068441" y="1763309"/>
                <a:ext cx="317825" cy="0"/>
              </a:xfrm>
              <a:prstGeom prst="line">
                <a:avLst/>
              </a:prstGeom>
              <a:ln w="38100">
                <a:solidFill>
                  <a:srgbClr val="05F91C"/>
                </a:solidFill>
              </a:ln>
            </p:spPr>
            <p:style>
              <a:lnRef idx="1">
                <a:schemeClr val="accent1"/>
              </a:lnRef>
              <a:fillRef idx="0">
                <a:schemeClr val="accent1"/>
              </a:fillRef>
              <a:effectRef idx="0">
                <a:schemeClr val="accent1"/>
              </a:effectRef>
              <a:fontRef idx="minor">
                <a:schemeClr val="tx1"/>
              </a:fontRef>
            </p:style>
          </p:cxnSp>
          <p:cxnSp>
            <p:nvCxnSpPr>
              <p:cNvPr id="126" name="直線矢印コネクタ 125">
                <a:extLst>
                  <a:ext uri="{FF2B5EF4-FFF2-40B4-BE49-F238E27FC236}">
                    <a16:creationId xmlns:a16="http://schemas.microsoft.com/office/drawing/2014/main" id="{3D98616D-0137-4594-8F73-FB8C530791E5}"/>
                  </a:ext>
                </a:extLst>
              </p:cNvPr>
              <p:cNvCxnSpPr>
                <a:cxnSpLocks/>
              </p:cNvCxnSpPr>
              <p:nvPr/>
            </p:nvCxnSpPr>
            <p:spPr>
              <a:xfrm flipV="1">
                <a:off x="5218849" y="1768675"/>
                <a:ext cx="0" cy="673507"/>
              </a:xfrm>
              <a:prstGeom prst="straightConnector1">
                <a:avLst/>
              </a:prstGeom>
              <a:ln w="38100">
                <a:solidFill>
                  <a:srgbClr val="05F91C"/>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127" name="直線矢印コネクタ 126">
                <a:extLst>
                  <a:ext uri="{FF2B5EF4-FFF2-40B4-BE49-F238E27FC236}">
                    <a16:creationId xmlns:a16="http://schemas.microsoft.com/office/drawing/2014/main" id="{B49BF62A-394C-4E20-B873-121EC99157E8}"/>
                  </a:ext>
                </a:extLst>
              </p:cNvPr>
              <p:cNvCxnSpPr>
                <a:cxnSpLocks/>
              </p:cNvCxnSpPr>
              <p:nvPr/>
            </p:nvCxnSpPr>
            <p:spPr>
              <a:xfrm flipV="1">
                <a:off x="5741543" y="1750911"/>
                <a:ext cx="0" cy="697566"/>
              </a:xfrm>
              <a:prstGeom prst="straightConnector1">
                <a:avLst/>
              </a:prstGeom>
              <a:ln w="38100">
                <a:solidFill>
                  <a:srgbClr val="FF0000"/>
                </a:solidFill>
                <a:prstDash val="sysDot"/>
                <a:tailEnd type="triangle"/>
              </a:ln>
            </p:spPr>
            <p:style>
              <a:lnRef idx="1">
                <a:schemeClr val="accent1"/>
              </a:lnRef>
              <a:fillRef idx="0">
                <a:schemeClr val="accent1"/>
              </a:fillRef>
              <a:effectRef idx="0">
                <a:schemeClr val="accent1"/>
              </a:effectRef>
              <a:fontRef idx="minor">
                <a:schemeClr val="tx1"/>
              </a:fontRef>
            </p:style>
          </p:cxnSp>
        </p:grpSp>
        <p:sp>
          <p:nvSpPr>
            <p:cNvPr id="119" name="正方形/長方形 118">
              <a:extLst>
                <a:ext uri="{FF2B5EF4-FFF2-40B4-BE49-F238E27FC236}">
                  <a16:creationId xmlns:a16="http://schemas.microsoft.com/office/drawing/2014/main" id="{8D9946D2-748A-44B7-AAEB-69D0E3F5179A}"/>
                </a:ext>
              </a:extLst>
            </p:cNvPr>
            <p:cNvSpPr/>
            <p:nvPr/>
          </p:nvSpPr>
          <p:spPr>
            <a:xfrm>
              <a:off x="4483315" y="1756511"/>
              <a:ext cx="607249" cy="274152"/>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dirty="0"/>
                <a:t>30E</a:t>
              </a:r>
              <a:endParaRPr kumimoji="1" lang="ja-JP" altLang="en-US" dirty="0"/>
            </a:p>
          </p:txBody>
        </p:sp>
        <p:sp>
          <p:nvSpPr>
            <p:cNvPr id="120" name="正方形/長方形 119">
              <a:extLst>
                <a:ext uri="{FF2B5EF4-FFF2-40B4-BE49-F238E27FC236}">
                  <a16:creationId xmlns:a16="http://schemas.microsoft.com/office/drawing/2014/main" id="{8490037D-AC1D-4117-AD85-7E61792409D0}"/>
                </a:ext>
              </a:extLst>
            </p:cNvPr>
            <p:cNvSpPr/>
            <p:nvPr/>
          </p:nvSpPr>
          <p:spPr>
            <a:xfrm>
              <a:off x="5922431" y="1742335"/>
              <a:ext cx="704590" cy="274152"/>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dirty="0"/>
                <a:t>110E</a:t>
              </a:r>
              <a:endParaRPr kumimoji="1" lang="ja-JP" altLang="en-US" dirty="0"/>
            </a:p>
          </p:txBody>
        </p:sp>
      </p:grpSp>
    </p:spTree>
    <p:extLst>
      <p:ext uri="{BB962C8B-B14F-4D97-AF65-F5344CB8AC3E}">
        <p14:creationId xmlns:p14="http://schemas.microsoft.com/office/powerpoint/2010/main" val="13183798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グループ化 12">
            <a:extLst>
              <a:ext uri="{FF2B5EF4-FFF2-40B4-BE49-F238E27FC236}">
                <a16:creationId xmlns:a16="http://schemas.microsoft.com/office/drawing/2014/main" id="{286BC339-E9F7-4604-91D9-55BFC5D24313}"/>
              </a:ext>
            </a:extLst>
          </p:cNvPr>
          <p:cNvGrpSpPr/>
          <p:nvPr/>
        </p:nvGrpSpPr>
        <p:grpSpPr>
          <a:xfrm>
            <a:off x="5602187" y="3719766"/>
            <a:ext cx="3490875" cy="3138234"/>
            <a:chOff x="5653125" y="2686790"/>
            <a:chExt cx="3490875" cy="3138234"/>
          </a:xfrm>
        </p:grpSpPr>
        <p:pic>
          <p:nvPicPr>
            <p:cNvPr id="21" name="図 20">
              <a:extLst>
                <a:ext uri="{FF2B5EF4-FFF2-40B4-BE49-F238E27FC236}">
                  <a16:creationId xmlns:a16="http://schemas.microsoft.com/office/drawing/2014/main" id="{3C3A26C0-4546-4331-A592-7D4EDE2ED785}"/>
                </a:ext>
              </a:extLst>
            </p:cNvPr>
            <p:cNvPicPr>
              <a:picLocks noChangeAspect="1"/>
            </p:cNvPicPr>
            <p:nvPr/>
          </p:nvPicPr>
          <p:blipFill rotWithShape="1">
            <a:blip r:embed="rId3">
              <a:extLst>
                <a:ext uri="{28A0092B-C50C-407E-A947-70E740481C1C}">
                  <a14:useLocalDpi xmlns:a14="http://schemas.microsoft.com/office/drawing/2010/main" val="0"/>
                </a:ext>
              </a:extLst>
            </a:blip>
            <a:srcRect t="11272"/>
            <a:stretch/>
          </p:blipFill>
          <p:spPr>
            <a:xfrm>
              <a:off x="5653125" y="2686790"/>
              <a:ext cx="3490875" cy="3138234"/>
            </a:xfrm>
            <a:prstGeom prst="rect">
              <a:avLst/>
            </a:prstGeom>
          </p:spPr>
        </p:pic>
        <p:sp>
          <p:nvSpPr>
            <p:cNvPr id="38" name="楕円 37">
              <a:extLst>
                <a:ext uri="{FF2B5EF4-FFF2-40B4-BE49-F238E27FC236}">
                  <a16:creationId xmlns:a16="http://schemas.microsoft.com/office/drawing/2014/main" id="{8BA808B8-F0EE-4D01-9294-62E5D91DD9C6}"/>
                </a:ext>
              </a:extLst>
            </p:cNvPr>
            <p:cNvSpPr/>
            <p:nvPr/>
          </p:nvSpPr>
          <p:spPr>
            <a:xfrm>
              <a:off x="6002732" y="4168110"/>
              <a:ext cx="375760" cy="36660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2400" b="1" dirty="0"/>
                <a:t>1</a:t>
              </a:r>
              <a:endParaRPr kumimoji="1" lang="ja-JP" altLang="en-US" sz="2400" b="1" dirty="0"/>
            </a:p>
          </p:txBody>
        </p:sp>
        <p:sp>
          <p:nvSpPr>
            <p:cNvPr id="39" name="楕円 38">
              <a:extLst>
                <a:ext uri="{FF2B5EF4-FFF2-40B4-BE49-F238E27FC236}">
                  <a16:creationId xmlns:a16="http://schemas.microsoft.com/office/drawing/2014/main" id="{53AF0317-A130-4366-958D-19591081B8A6}"/>
                </a:ext>
              </a:extLst>
            </p:cNvPr>
            <p:cNvSpPr/>
            <p:nvPr/>
          </p:nvSpPr>
          <p:spPr>
            <a:xfrm>
              <a:off x="7195887" y="4168110"/>
              <a:ext cx="375760" cy="36660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400" b="1" dirty="0"/>
                <a:t>2</a:t>
              </a:r>
              <a:endParaRPr kumimoji="1" lang="ja-JP" altLang="en-US" sz="2400" b="1" dirty="0"/>
            </a:p>
          </p:txBody>
        </p:sp>
        <p:sp>
          <p:nvSpPr>
            <p:cNvPr id="40" name="楕円 39">
              <a:extLst>
                <a:ext uri="{FF2B5EF4-FFF2-40B4-BE49-F238E27FC236}">
                  <a16:creationId xmlns:a16="http://schemas.microsoft.com/office/drawing/2014/main" id="{12F870F5-50E5-4127-A35A-BE11685BDFB8}"/>
                </a:ext>
              </a:extLst>
            </p:cNvPr>
            <p:cNvSpPr/>
            <p:nvPr/>
          </p:nvSpPr>
          <p:spPr>
            <a:xfrm>
              <a:off x="8124638" y="4164189"/>
              <a:ext cx="375760" cy="36660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３</a:t>
              </a:r>
            </a:p>
          </p:txBody>
        </p:sp>
      </p:grpSp>
      <p:sp>
        <p:nvSpPr>
          <p:cNvPr id="28" name="テキスト ボックス 27">
            <a:extLst>
              <a:ext uri="{FF2B5EF4-FFF2-40B4-BE49-F238E27FC236}">
                <a16:creationId xmlns:a16="http://schemas.microsoft.com/office/drawing/2014/main" id="{2D58E603-9473-43BD-800D-893FDEC2A1D5}"/>
              </a:ext>
            </a:extLst>
          </p:cNvPr>
          <p:cNvSpPr txBox="1"/>
          <p:nvPr/>
        </p:nvSpPr>
        <p:spPr>
          <a:xfrm>
            <a:off x="5346638" y="3403507"/>
            <a:ext cx="3896882" cy="369332"/>
          </a:xfrm>
          <a:prstGeom prst="rect">
            <a:avLst/>
          </a:prstGeom>
          <a:noFill/>
        </p:spPr>
        <p:txBody>
          <a:bodyPr wrap="square" rtlCol="0">
            <a:spAutoFit/>
          </a:bodyPr>
          <a:lstStyle/>
          <a:p>
            <a:r>
              <a:rPr kumimoji="1" lang="en-US" altLang="ja-JP" dirty="0"/>
              <a:t>LBM</a:t>
            </a:r>
            <a:r>
              <a:rPr kumimoji="1" lang="ja-JP" altLang="en-US" dirty="0"/>
              <a:t>実験　熱源の位置　</a:t>
            </a:r>
            <a:r>
              <a:rPr kumimoji="1" lang="en-US" altLang="ja-JP" dirty="0"/>
              <a:t>500hPa</a:t>
            </a:r>
            <a:r>
              <a:rPr kumimoji="1" lang="ja-JP" altLang="en-US" dirty="0"/>
              <a:t>付近</a:t>
            </a:r>
          </a:p>
        </p:txBody>
      </p:sp>
      <p:sp>
        <p:nvSpPr>
          <p:cNvPr id="29" name="テキスト ボックス 28">
            <a:extLst>
              <a:ext uri="{FF2B5EF4-FFF2-40B4-BE49-F238E27FC236}">
                <a16:creationId xmlns:a16="http://schemas.microsoft.com/office/drawing/2014/main" id="{3962E530-3673-4F6B-8BBC-0AD8C83D3150}"/>
              </a:ext>
            </a:extLst>
          </p:cNvPr>
          <p:cNvSpPr txBox="1"/>
          <p:nvPr/>
        </p:nvSpPr>
        <p:spPr>
          <a:xfrm>
            <a:off x="196483" y="3380213"/>
            <a:ext cx="4844043" cy="1200329"/>
          </a:xfrm>
          <a:prstGeom prst="rect">
            <a:avLst/>
          </a:prstGeom>
          <a:solidFill>
            <a:schemeClr val="accent5">
              <a:lumMod val="20000"/>
              <a:lumOff val="80000"/>
            </a:schemeClr>
          </a:solidFill>
          <a:ln w="19050">
            <a:solidFill>
              <a:schemeClr val="accent1"/>
            </a:solidFill>
          </a:ln>
        </p:spPr>
        <p:style>
          <a:lnRef idx="1">
            <a:schemeClr val="accent5"/>
          </a:lnRef>
          <a:fillRef idx="2">
            <a:schemeClr val="accent5"/>
          </a:fillRef>
          <a:effectRef idx="1">
            <a:schemeClr val="accent5"/>
          </a:effectRef>
          <a:fontRef idx="minor">
            <a:schemeClr val="dk1"/>
          </a:fontRef>
        </p:style>
        <p:txBody>
          <a:bodyPr wrap="square" rtlCol="0">
            <a:spAutoFit/>
          </a:bodyPr>
          <a:lstStyle/>
          <a:p>
            <a:r>
              <a:rPr kumimoji="1" lang="ja-JP" altLang="en-US" b="1" u="sng" dirty="0">
                <a:solidFill>
                  <a:schemeClr val="accent1"/>
                </a:solidFill>
              </a:rPr>
              <a:t>実験①</a:t>
            </a:r>
            <a:endParaRPr kumimoji="1" lang="en-US" altLang="ja-JP" b="1" u="sng" dirty="0">
              <a:solidFill>
                <a:schemeClr val="accent1"/>
              </a:solidFill>
            </a:endParaRPr>
          </a:p>
          <a:p>
            <a:r>
              <a:rPr kumimoji="1" lang="ja-JP" altLang="en-US" dirty="0"/>
              <a:t>南インド洋の対流による非断熱加熱を再現した３つの熱源 </a:t>
            </a:r>
            <a:r>
              <a:rPr kumimoji="1" lang="en-US" altLang="ja-JP" dirty="0"/>
              <a:t>(1K/day)</a:t>
            </a:r>
            <a:r>
              <a:rPr kumimoji="1" lang="ja-JP" altLang="en-US" dirty="0"/>
              <a:t> を置いた実験</a:t>
            </a:r>
            <a:endParaRPr kumimoji="1" lang="en-US" altLang="ja-JP" dirty="0"/>
          </a:p>
          <a:p>
            <a:r>
              <a:rPr kumimoji="1" lang="ja-JP" altLang="en-US" dirty="0"/>
              <a:t>→　</a:t>
            </a:r>
            <a:r>
              <a:rPr kumimoji="1" lang="ja-JP" altLang="en-US" b="1" u="sng" dirty="0"/>
              <a:t>ソマリジェットの強化を確認する実験</a:t>
            </a:r>
            <a:endParaRPr kumimoji="1" lang="en-US" altLang="ja-JP" b="1" u="sng" dirty="0"/>
          </a:p>
        </p:txBody>
      </p:sp>
      <p:sp>
        <p:nvSpPr>
          <p:cNvPr id="32" name="テキスト ボックス 31">
            <a:extLst>
              <a:ext uri="{FF2B5EF4-FFF2-40B4-BE49-F238E27FC236}">
                <a16:creationId xmlns:a16="http://schemas.microsoft.com/office/drawing/2014/main" id="{2942803C-3A80-45CE-AD6D-8B637F663890}"/>
              </a:ext>
            </a:extLst>
          </p:cNvPr>
          <p:cNvSpPr txBox="1"/>
          <p:nvPr/>
        </p:nvSpPr>
        <p:spPr>
          <a:xfrm>
            <a:off x="8174" y="1474708"/>
            <a:ext cx="9098678" cy="646331"/>
          </a:xfrm>
          <a:prstGeom prst="rect">
            <a:avLst/>
          </a:prstGeom>
          <a:noFill/>
        </p:spPr>
        <p:txBody>
          <a:bodyPr wrap="square" rtlCol="0">
            <a:spAutoFit/>
          </a:bodyPr>
          <a:lstStyle/>
          <a:p>
            <a:r>
              <a:rPr kumimoji="1" lang="ja-JP" altLang="en-US" u="sng" dirty="0"/>
              <a:t>再解析だけでは因果関係がはっきりできない</a:t>
            </a:r>
            <a:r>
              <a:rPr kumimoji="1" lang="en-US" altLang="ja-JP" u="sng" dirty="0"/>
              <a:t>……..</a:t>
            </a:r>
          </a:p>
          <a:p>
            <a:r>
              <a:rPr kumimoji="1" lang="ja-JP" altLang="en-US" u="sng" dirty="0"/>
              <a:t>南インド洋の対流がソマリジェットを強めているか線形傾圧モデル（</a:t>
            </a:r>
            <a:r>
              <a:rPr kumimoji="1" lang="en-US" altLang="ja-JP" u="sng" dirty="0"/>
              <a:t>LBM</a:t>
            </a:r>
            <a:r>
              <a:rPr kumimoji="1" lang="ja-JP" altLang="en-US" u="sng" dirty="0"/>
              <a:t>）で確認した。</a:t>
            </a:r>
          </a:p>
        </p:txBody>
      </p:sp>
      <p:sp>
        <p:nvSpPr>
          <p:cNvPr id="33" name="テキスト ボックス 32">
            <a:extLst>
              <a:ext uri="{FF2B5EF4-FFF2-40B4-BE49-F238E27FC236}">
                <a16:creationId xmlns:a16="http://schemas.microsoft.com/office/drawing/2014/main" id="{F4B5FF99-7708-4DC8-80C7-78A896D914D4}"/>
              </a:ext>
            </a:extLst>
          </p:cNvPr>
          <p:cNvSpPr txBox="1"/>
          <p:nvPr/>
        </p:nvSpPr>
        <p:spPr>
          <a:xfrm>
            <a:off x="67161" y="2273653"/>
            <a:ext cx="9009677" cy="892552"/>
          </a:xfrm>
          <a:prstGeom prst="rect">
            <a:avLst/>
          </a:prstGeom>
          <a:solidFill>
            <a:schemeClr val="accent4">
              <a:lumMod val="20000"/>
              <a:lumOff val="80000"/>
            </a:schemeClr>
          </a:solidFill>
          <a:ln w="38100"/>
        </p:spPr>
        <p:style>
          <a:lnRef idx="1">
            <a:schemeClr val="accent4"/>
          </a:lnRef>
          <a:fillRef idx="2">
            <a:schemeClr val="accent4"/>
          </a:fillRef>
          <a:effectRef idx="1">
            <a:schemeClr val="accent4"/>
          </a:effectRef>
          <a:fontRef idx="minor">
            <a:schemeClr val="dk1"/>
          </a:fontRef>
        </p:style>
        <p:txBody>
          <a:bodyPr wrap="square" rtlCol="0">
            <a:spAutoFit/>
          </a:bodyPr>
          <a:lstStyle/>
          <a:p>
            <a:r>
              <a:rPr kumimoji="1" lang="ja-JP" altLang="en-US" sz="2000" b="1" dirty="0"/>
              <a:t>＊線形傾圧モデル実験設定＊（</a:t>
            </a:r>
            <a:r>
              <a:rPr kumimoji="1" lang="en-US" altLang="ja-JP" sz="2000" b="1" dirty="0"/>
              <a:t>Watanabe</a:t>
            </a:r>
            <a:r>
              <a:rPr kumimoji="1" lang="ja-JP" altLang="en-US" sz="2000" b="1" dirty="0"/>
              <a:t> </a:t>
            </a:r>
            <a:r>
              <a:rPr kumimoji="1" lang="en-US" altLang="ja-JP" sz="2000" b="1" dirty="0"/>
              <a:t>and</a:t>
            </a:r>
            <a:r>
              <a:rPr kumimoji="1" lang="ja-JP" altLang="en-US" sz="2000" b="1" dirty="0"/>
              <a:t> </a:t>
            </a:r>
            <a:r>
              <a:rPr kumimoji="1" lang="en-US" altLang="ja-JP" sz="2000" b="1" dirty="0"/>
              <a:t>Kimoto</a:t>
            </a:r>
            <a:r>
              <a:rPr kumimoji="1" lang="ja-JP" altLang="en-US" sz="2000" b="1" dirty="0" err="1"/>
              <a:t>，</a:t>
            </a:r>
            <a:r>
              <a:rPr kumimoji="1" lang="en-US" altLang="ja-JP" sz="2000" b="1" dirty="0"/>
              <a:t>2000</a:t>
            </a:r>
            <a:r>
              <a:rPr kumimoji="1" lang="ja-JP" altLang="en-US" sz="2000" b="1" dirty="0"/>
              <a:t>）</a:t>
            </a:r>
            <a:endParaRPr kumimoji="1" lang="en-US" altLang="ja-JP" sz="1600" dirty="0"/>
          </a:p>
          <a:p>
            <a:r>
              <a:rPr lang="ja-JP" altLang="en-US" sz="1600" dirty="0"/>
              <a:t>モデル実験の使用データ：</a:t>
            </a:r>
            <a:r>
              <a:rPr lang="en-US" altLang="ja-JP" sz="1600" dirty="0"/>
              <a:t>5,6</a:t>
            </a:r>
            <a:r>
              <a:rPr lang="ja-JP" altLang="en-US" sz="1600" dirty="0"/>
              <a:t>月平均（</a:t>
            </a:r>
            <a:r>
              <a:rPr lang="en-US" altLang="ja-JP" sz="1600" dirty="0"/>
              <a:t>1988</a:t>
            </a:r>
            <a:r>
              <a:rPr lang="ja-JP" altLang="en-US" sz="1600" dirty="0"/>
              <a:t>～</a:t>
            </a:r>
            <a:r>
              <a:rPr lang="en-US" altLang="ja-JP" sz="1600" dirty="0"/>
              <a:t>2017</a:t>
            </a:r>
            <a:r>
              <a:rPr lang="ja-JP" altLang="en-US" sz="1600" dirty="0"/>
              <a:t>）の</a:t>
            </a:r>
            <a:r>
              <a:rPr lang="en-US" altLang="ja-JP" sz="1600" dirty="0"/>
              <a:t>JRA-55</a:t>
            </a:r>
            <a:r>
              <a:rPr lang="ja-JP" altLang="en-US" sz="1600" dirty="0"/>
              <a:t>再解析データ</a:t>
            </a:r>
            <a:endParaRPr lang="en-US" altLang="ja-JP" sz="1600" dirty="0"/>
          </a:p>
          <a:p>
            <a:r>
              <a:rPr lang="ja-JP" altLang="en-US" sz="1600" dirty="0"/>
              <a:t>水平解像度：</a:t>
            </a:r>
            <a:r>
              <a:rPr lang="en-US" altLang="ja-JP" sz="1600" dirty="0"/>
              <a:t>2.8°×</a:t>
            </a:r>
            <a:r>
              <a:rPr lang="ja-JP" altLang="en-US" sz="1600" dirty="0"/>
              <a:t>　</a:t>
            </a:r>
            <a:r>
              <a:rPr lang="en-US" altLang="ja-JP" sz="1600" dirty="0"/>
              <a:t>2.8°</a:t>
            </a:r>
            <a:r>
              <a:rPr lang="ja-JP" altLang="en-US" sz="1600" dirty="0"/>
              <a:t>鉛直層：</a:t>
            </a:r>
            <a:r>
              <a:rPr lang="en-US" altLang="ja-JP" sz="1600" dirty="0"/>
              <a:t>20</a:t>
            </a:r>
            <a:r>
              <a:rPr lang="ja-JP" altLang="en-US" sz="1600" dirty="0"/>
              <a:t>層</a:t>
            </a:r>
            <a:endParaRPr lang="en-US" altLang="ja-JP" b="1" dirty="0"/>
          </a:p>
        </p:txBody>
      </p:sp>
      <p:grpSp>
        <p:nvGrpSpPr>
          <p:cNvPr id="34" name="グループ化 33">
            <a:extLst>
              <a:ext uri="{FF2B5EF4-FFF2-40B4-BE49-F238E27FC236}">
                <a16:creationId xmlns:a16="http://schemas.microsoft.com/office/drawing/2014/main" id="{8FB24AE0-26E6-487C-8430-F3FDE4DBF993}"/>
              </a:ext>
            </a:extLst>
          </p:cNvPr>
          <p:cNvGrpSpPr/>
          <p:nvPr/>
        </p:nvGrpSpPr>
        <p:grpSpPr>
          <a:xfrm>
            <a:off x="-45979" y="12219"/>
            <a:ext cx="9235958" cy="1156265"/>
            <a:chOff x="-17071" y="0"/>
            <a:chExt cx="9235958" cy="1156265"/>
          </a:xfrm>
        </p:grpSpPr>
        <p:grpSp>
          <p:nvGrpSpPr>
            <p:cNvPr id="35" name="グループ化 34">
              <a:extLst>
                <a:ext uri="{FF2B5EF4-FFF2-40B4-BE49-F238E27FC236}">
                  <a16:creationId xmlns:a16="http://schemas.microsoft.com/office/drawing/2014/main" id="{E536D05A-4C40-404E-BE8F-5B8667AB8BF2}"/>
                </a:ext>
              </a:extLst>
            </p:cNvPr>
            <p:cNvGrpSpPr/>
            <p:nvPr/>
          </p:nvGrpSpPr>
          <p:grpSpPr>
            <a:xfrm>
              <a:off x="-17071" y="0"/>
              <a:ext cx="9178141" cy="1156265"/>
              <a:chOff x="-56083" y="3249521"/>
              <a:chExt cx="9178141" cy="1762380"/>
            </a:xfrm>
          </p:grpSpPr>
          <p:grpSp>
            <p:nvGrpSpPr>
              <p:cNvPr id="50" name="グループ化 49">
                <a:extLst>
                  <a:ext uri="{FF2B5EF4-FFF2-40B4-BE49-F238E27FC236}">
                    <a16:creationId xmlns:a16="http://schemas.microsoft.com/office/drawing/2014/main" id="{D79F241F-F438-4DC2-BE87-E865F6593BB4}"/>
                  </a:ext>
                </a:extLst>
              </p:cNvPr>
              <p:cNvGrpSpPr/>
              <p:nvPr/>
            </p:nvGrpSpPr>
            <p:grpSpPr>
              <a:xfrm>
                <a:off x="1" y="3249521"/>
                <a:ext cx="9122057" cy="1662503"/>
                <a:chOff x="-1" y="1333343"/>
                <a:chExt cx="9122057" cy="1662503"/>
              </a:xfrm>
            </p:grpSpPr>
            <p:sp>
              <p:nvSpPr>
                <p:cNvPr id="55" name="四角形: 角を丸くする 54">
                  <a:extLst>
                    <a:ext uri="{FF2B5EF4-FFF2-40B4-BE49-F238E27FC236}">
                      <a16:creationId xmlns:a16="http://schemas.microsoft.com/office/drawing/2014/main" id="{F96FB677-6980-450A-AA09-7144B50A2C21}"/>
                    </a:ext>
                  </a:extLst>
                </p:cNvPr>
                <p:cNvSpPr/>
                <p:nvPr/>
              </p:nvSpPr>
              <p:spPr>
                <a:xfrm>
                  <a:off x="2690797" y="1481072"/>
                  <a:ext cx="6370075" cy="1514774"/>
                </a:xfrm>
                <a:prstGeom prst="roundRect">
                  <a:avLst/>
                </a:prstGeom>
                <a:solidFill>
                  <a:schemeClr val="accent4">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6" name="四角形: 角を丸くする 55">
                  <a:extLst>
                    <a:ext uri="{FF2B5EF4-FFF2-40B4-BE49-F238E27FC236}">
                      <a16:creationId xmlns:a16="http://schemas.microsoft.com/office/drawing/2014/main" id="{E1477C01-B40F-4D70-80A9-E6E526466244}"/>
                    </a:ext>
                  </a:extLst>
                </p:cNvPr>
                <p:cNvSpPr/>
                <p:nvPr/>
              </p:nvSpPr>
              <p:spPr>
                <a:xfrm>
                  <a:off x="-1" y="1452697"/>
                  <a:ext cx="2584680" cy="1514776"/>
                </a:xfrm>
                <a:prstGeom prst="roundRect">
                  <a:avLst/>
                </a:prstGeom>
                <a:solidFill>
                  <a:schemeClr val="accent5">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7" name="矢印: ストライプ 56">
                  <a:extLst>
                    <a:ext uri="{FF2B5EF4-FFF2-40B4-BE49-F238E27FC236}">
                      <a16:creationId xmlns:a16="http://schemas.microsoft.com/office/drawing/2014/main" id="{35CEED4E-2530-4C82-A5C1-E713D8AA8AAC}"/>
                    </a:ext>
                  </a:extLst>
                </p:cNvPr>
                <p:cNvSpPr/>
                <p:nvPr/>
              </p:nvSpPr>
              <p:spPr>
                <a:xfrm>
                  <a:off x="2113591" y="1788134"/>
                  <a:ext cx="691962" cy="942132"/>
                </a:xfrm>
                <a:prstGeom prst="stripedRightArrow">
                  <a:avLst>
                    <a:gd name="adj1" fmla="val 44521"/>
                    <a:gd name="adj2" fmla="val 44447"/>
                  </a:avLst>
                </a:prstGeom>
                <a:solidFill>
                  <a:srgbClr val="C00000">
                    <a:alpha val="20000"/>
                  </a:srgbClr>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b="1" dirty="0">
                    <a:latin typeface="Segoe UI" panose="020B0502040204020203" pitchFamily="34" charset="0"/>
                    <a:cs typeface="Segoe UI" panose="020B0502040204020203" pitchFamily="34" charset="0"/>
                  </a:endParaRPr>
                </a:p>
              </p:txBody>
            </p:sp>
            <p:grpSp>
              <p:nvGrpSpPr>
                <p:cNvPr id="58" name="グループ化 57">
                  <a:extLst>
                    <a:ext uri="{FF2B5EF4-FFF2-40B4-BE49-F238E27FC236}">
                      <a16:creationId xmlns:a16="http://schemas.microsoft.com/office/drawing/2014/main" id="{420DDA03-1939-485B-B5F9-F65BA7860E65}"/>
                    </a:ext>
                  </a:extLst>
                </p:cNvPr>
                <p:cNvGrpSpPr/>
                <p:nvPr/>
              </p:nvGrpSpPr>
              <p:grpSpPr>
                <a:xfrm>
                  <a:off x="-1" y="1333343"/>
                  <a:ext cx="9122057" cy="1538119"/>
                  <a:chOff x="11944208" y="27016972"/>
                  <a:chExt cx="10890009" cy="1582582"/>
                </a:xfrm>
              </p:grpSpPr>
              <p:grpSp>
                <p:nvGrpSpPr>
                  <p:cNvPr id="59" name="グループ化 58">
                    <a:extLst>
                      <a:ext uri="{FF2B5EF4-FFF2-40B4-BE49-F238E27FC236}">
                        <a16:creationId xmlns:a16="http://schemas.microsoft.com/office/drawing/2014/main" id="{8F614BF6-B7E2-4C95-B0E8-985152B8D522}"/>
                      </a:ext>
                    </a:extLst>
                  </p:cNvPr>
                  <p:cNvGrpSpPr/>
                  <p:nvPr/>
                </p:nvGrpSpPr>
                <p:grpSpPr>
                  <a:xfrm>
                    <a:off x="11944208" y="27017052"/>
                    <a:ext cx="10890009" cy="1582502"/>
                    <a:chOff x="11839075" y="18601505"/>
                    <a:chExt cx="9295158" cy="1582502"/>
                  </a:xfrm>
                </p:grpSpPr>
                <p:grpSp>
                  <p:nvGrpSpPr>
                    <p:cNvPr id="61" name="グループ化 60">
                      <a:extLst>
                        <a:ext uri="{FF2B5EF4-FFF2-40B4-BE49-F238E27FC236}">
                          <a16:creationId xmlns:a16="http://schemas.microsoft.com/office/drawing/2014/main" id="{F35D2E5F-D824-4069-BC65-D954F0F69857}"/>
                        </a:ext>
                      </a:extLst>
                    </p:cNvPr>
                    <p:cNvGrpSpPr/>
                    <p:nvPr/>
                  </p:nvGrpSpPr>
                  <p:grpSpPr>
                    <a:xfrm>
                      <a:off x="11839075" y="18919016"/>
                      <a:ext cx="9295158" cy="1264991"/>
                      <a:chOff x="11540249" y="18308933"/>
                      <a:chExt cx="9295158" cy="1264991"/>
                    </a:xfrm>
                  </p:grpSpPr>
                  <p:sp>
                    <p:nvSpPr>
                      <p:cNvPr id="63" name="円/楕円 159">
                        <a:extLst>
                          <a:ext uri="{FF2B5EF4-FFF2-40B4-BE49-F238E27FC236}">
                            <a16:creationId xmlns:a16="http://schemas.microsoft.com/office/drawing/2014/main" id="{384C36AA-757B-4FCB-BDCE-788550DD4BFB}"/>
                          </a:ext>
                        </a:extLst>
                      </p:cNvPr>
                      <p:cNvSpPr/>
                      <p:nvPr/>
                    </p:nvSpPr>
                    <p:spPr>
                      <a:xfrm>
                        <a:off x="11540249" y="18413636"/>
                        <a:ext cx="1078583" cy="1099510"/>
                      </a:xfrm>
                      <a:prstGeom prst="ellipse">
                        <a:avLst/>
                      </a:prstGeom>
                      <a:solidFill>
                        <a:srgbClr val="0070C0">
                          <a:alpha val="20000"/>
                        </a:srgbClr>
                      </a:solidFill>
                      <a:ln w="12700">
                        <a:solidFill>
                          <a:schemeClr val="tx1"/>
                        </a:solidFill>
                      </a:ln>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50800" h="50800"/>
                      </a:sp3d>
                    </p:spPr>
                    <p:txBody>
                      <a:bodyPr rtlCol="0" anchor="ctr"/>
                      <a:lstStyle/>
                      <a:p>
                        <a:pPr algn="ctr" defTabSz="1527930">
                          <a:defRPr/>
                        </a:pPr>
                        <a:r>
                          <a:rPr kumimoji="1" lang="en-US" altLang="ja-JP" sz="3344" b="1" kern="0" dirty="0">
                            <a:solidFill>
                              <a:prstClr val="white"/>
                            </a:solidFill>
                            <a:latin typeface="Segoe UI" panose="020B0502040204020203" pitchFamily="34" charset="0"/>
                            <a:ea typeface="ＭＳ Ｐゴシック"/>
                            <a:cs typeface="Segoe UI" panose="020B0502040204020203" pitchFamily="34" charset="0"/>
                          </a:rPr>
                          <a:t> </a:t>
                        </a:r>
                        <a:endParaRPr kumimoji="1" lang="en-US" altLang="ja-JP" b="1" kern="0" dirty="0">
                          <a:solidFill>
                            <a:prstClr val="white"/>
                          </a:solidFill>
                          <a:latin typeface="Segoe UI" panose="020B0502040204020203" pitchFamily="34" charset="0"/>
                          <a:ea typeface="ＭＳ Ｐゴシック"/>
                          <a:cs typeface="Segoe UI" panose="020B0502040204020203" pitchFamily="34" charset="0"/>
                        </a:endParaRPr>
                      </a:p>
                    </p:txBody>
                  </p:sp>
                  <p:sp>
                    <p:nvSpPr>
                      <p:cNvPr id="64" name="右矢印 171">
                        <a:extLst>
                          <a:ext uri="{FF2B5EF4-FFF2-40B4-BE49-F238E27FC236}">
                            <a16:creationId xmlns:a16="http://schemas.microsoft.com/office/drawing/2014/main" id="{C9BB01E2-E582-4D5A-A497-295BB612A5EA}"/>
                          </a:ext>
                        </a:extLst>
                      </p:cNvPr>
                      <p:cNvSpPr/>
                      <p:nvPr/>
                    </p:nvSpPr>
                    <p:spPr>
                      <a:xfrm>
                        <a:off x="12643216" y="18749583"/>
                        <a:ext cx="326296" cy="427565"/>
                      </a:xfrm>
                      <a:prstGeom prst="rightArrow">
                        <a:avLst/>
                      </a:prstGeom>
                      <a:gradFill rotWithShape="1">
                        <a:gsLst>
                          <a:gs pos="0">
                            <a:srgbClr val="84AA33"/>
                          </a:gs>
                          <a:gs pos="100000">
                            <a:srgbClr val="84AA33">
                              <a:shade val="48000"/>
                              <a:satMod val="180000"/>
                              <a:lumMod val="94000"/>
                            </a:srgbClr>
                          </a:gs>
                          <a:gs pos="100000">
                            <a:srgbClr val="84AA33">
                              <a:shade val="48000"/>
                              <a:satMod val="180000"/>
                              <a:lumMod val="94000"/>
                            </a:srgbClr>
                          </a:gs>
                        </a:gsLst>
                        <a:lin ang="4140000" scaled="1"/>
                      </a:gradFill>
                      <a:ln w="12700">
                        <a:solidFill>
                          <a:schemeClr val="tx1"/>
                        </a:solidFill>
                      </a:ln>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50800" h="50800"/>
                      </a:sp3d>
                    </p:spPr>
                    <p:txBody>
                      <a:bodyPr rtlCol="0" anchor="ctr"/>
                      <a:lstStyle/>
                      <a:p>
                        <a:pPr algn="ctr" defTabSz="1527930">
                          <a:defRPr/>
                        </a:pPr>
                        <a:endParaRPr kumimoji="1" lang="ja-JP" altLang="en-US" sz="3344" kern="0" dirty="0">
                          <a:solidFill>
                            <a:prstClr val="white"/>
                          </a:solidFill>
                          <a:latin typeface="Times"/>
                          <a:ea typeface="ＭＳ Ｐゴシック"/>
                        </a:endParaRPr>
                      </a:p>
                    </p:txBody>
                  </p:sp>
                  <p:sp>
                    <p:nvSpPr>
                      <p:cNvPr id="65" name="大波 163">
                        <a:extLst>
                          <a:ext uri="{FF2B5EF4-FFF2-40B4-BE49-F238E27FC236}">
                            <a16:creationId xmlns:a16="http://schemas.microsoft.com/office/drawing/2014/main" id="{402A7C07-8892-406C-99E1-A8501B45CDE1}"/>
                          </a:ext>
                        </a:extLst>
                      </p:cNvPr>
                      <p:cNvSpPr/>
                      <p:nvPr/>
                    </p:nvSpPr>
                    <p:spPr>
                      <a:xfrm>
                        <a:off x="12969512" y="18413636"/>
                        <a:ext cx="683407" cy="1160288"/>
                      </a:xfrm>
                      <a:prstGeom prst="wave">
                        <a:avLst>
                          <a:gd name="adj1" fmla="val 8632"/>
                          <a:gd name="adj2" fmla="val -25"/>
                        </a:avLst>
                      </a:prstGeom>
                      <a:solidFill>
                        <a:srgbClr val="FF0000">
                          <a:alpha val="20000"/>
                        </a:srgbClr>
                      </a:solidFill>
                      <a:ln w="12700">
                        <a:solidFill>
                          <a:schemeClr val="tx1"/>
                        </a:solidFill>
                      </a:ln>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50800" h="50800"/>
                      </a:sp3d>
                    </p:spPr>
                    <p:txBody>
                      <a:bodyPr rtlCol="0" anchor="ctr"/>
                      <a:lstStyle/>
                      <a:p>
                        <a:pPr algn="ctr" defTabSz="1527930">
                          <a:defRPr/>
                        </a:pPr>
                        <a:endParaRPr kumimoji="1" lang="en-US" altLang="ja-JP" sz="3009" b="1" kern="0" dirty="0">
                          <a:solidFill>
                            <a:prstClr val="white"/>
                          </a:solidFill>
                          <a:latin typeface="Segoe UI" panose="020B0502040204020203" pitchFamily="34" charset="0"/>
                          <a:ea typeface="ＭＳ Ｐゴシック"/>
                          <a:cs typeface="Segoe UI" panose="020B0502040204020203" pitchFamily="34" charset="0"/>
                        </a:endParaRPr>
                      </a:p>
                    </p:txBody>
                  </p:sp>
                  <p:sp>
                    <p:nvSpPr>
                      <p:cNvPr id="66" name="角丸四角形 165">
                        <a:extLst>
                          <a:ext uri="{FF2B5EF4-FFF2-40B4-BE49-F238E27FC236}">
                            <a16:creationId xmlns:a16="http://schemas.microsoft.com/office/drawing/2014/main" id="{97D3234E-C192-4F7C-9219-327010F38F7B}"/>
                          </a:ext>
                        </a:extLst>
                      </p:cNvPr>
                      <p:cNvSpPr/>
                      <p:nvPr/>
                    </p:nvSpPr>
                    <p:spPr>
                      <a:xfrm>
                        <a:off x="17093107" y="18308933"/>
                        <a:ext cx="995595" cy="1264991"/>
                      </a:xfrm>
                      <a:prstGeom prst="roundRect">
                        <a:avLst/>
                      </a:prstGeom>
                      <a:solidFill>
                        <a:srgbClr val="00B0F0"/>
                      </a:solidFill>
                      <a:ln w="12700">
                        <a:solidFill>
                          <a:schemeClr val="tx1"/>
                        </a:solidFill>
                      </a:ln>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50800" h="50800"/>
                      </a:sp3d>
                    </p:spPr>
                    <p:txBody>
                      <a:bodyPr rtlCol="0" anchor="ctr"/>
                      <a:lstStyle/>
                      <a:p>
                        <a:pPr algn="ctr" defTabSz="1527930">
                          <a:defRPr/>
                        </a:pPr>
                        <a:endParaRPr kumimoji="1" lang="en-US" altLang="ja-JP" sz="4400" b="1" kern="0" dirty="0">
                          <a:solidFill>
                            <a:prstClr val="white"/>
                          </a:solidFill>
                          <a:latin typeface="Segoe UI" panose="020B0502040204020203" pitchFamily="34" charset="0"/>
                          <a:ea typeface="ＭＳ Ｐゴシック"/>
                          <a:cs typeface="Segoe UI" panose="020B0502040204020203" pitchFamily="34" charset="0"/>
                        </a:endParaRPr>
                      </a:p>
                    </p:txBody>
                  </p:sp>
                  <p:sp>
                    <p:nvSpPr>
                      <p:cNvPr id="67" name="円/楕円 162">
                        <a:extLst>
                          <a:ext uri="{FF2B5EF4-FFF2-40B4-BE49-F238E27FC236}">
                            <a16:creationId xmlns:a16="http://schemas.microsoft.com/office/drawing/2014/main" id="{4F52FEC9-EF73-4369-AFE8-B016B761316D}"/>
                          </a:ext>
                        </a:extLst>
                      </p:cNvPr>
                      <p:cNvSpPr/>
                      <p:nvPr/>
                    </p:nvSpPr>
                    <p:spPr>
                      <a:xfrm>
                        <a:off x="19681720" y="18308933"/>
                        <a:ext cx="1153687" cy="1236142"/>
                      </a:xfrm>
                      <a:prstGeom prst="ellipse">
                        <a:avLst/>
                      </a:prstGeom>
                      <a:solidFill>
                        <a:srgbClr val="00B050">
                          <a:alpha val="20000"/>
                        </a:srgbClr>
                      </a:solidFill>
                      <a:ln w="12700">
                        <a:solidFill>
                          <a:schemeClr val="tx1"/>
                        </a:solidFill>
                      </a:ln>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50800" h="50800"/>
                      </a:sp3d>
                    </p:spPr>
                    <p:txBody>
                      <a:bodyPr rtlCol="0" anchor="ctr"/>
                      <a:lstStyle/>
                      <a:p>
                        <a:pPr algn="ctr" defTabSz="1527930">
                          <a:defRPr/>
                        </a:pPr>
                        <a:endParaRPr kumimoji="1" lang="en-US" altLang="ja-JP" sz="4800" b="1" kern="0" dirty="0">
                          <a:solidFill>
                            <a:prstClr val="white"/>
                          </a:solidFill>
                          <a:latin typeface="Segoe UI" panose="020B0502040204020203" pitchFamily="34" charset="0"/>
                          <a:ea typeface="ＭＳ Ｐゴシック"/>
                          <a:cs typeface="Segoe UI" panose="020B0502040204020203" pitchFamily="34" charset="0"/>
                        </a:endParaRPr>
                      </a:p>
                    </p:txBody>
                  </p:sp>
                </p:grpSp>
                <p:sp>
                  <p:nvSpPr>
                    <p:cNvPr id="62" name="楕円 61">
                      <a:extLst>
                        <a:ext uri="{FF2B5EF4-FFF2-40B4-BE49-F238E27FC236}">
                          <a16:creationId xmlns:a16="http://schemas.microsoft.com/office/drawing/2014/main" id="{E7E8F339-BBA0-4E81-A01F-B2D5337B3BB7}"/>
                        </a:ext>
                      </a:extLst>
                    </p:cNvPr>
                    <p:cNvSpPr/>
                    <p:nvPr/>
                  </p:nvSpPr>
                  <p:spPr>
                    <a:xfrm>
                      <a:off x="14570781" y="18601505"/>
                      <a:ext cx="1489999" cy="348333"/>
                    </a:xfrm>
                    <a:prstGeom prst="ellipse">
                      <a:avLst/>
                    </a:prstGeom>
                    <a:solidFill>
                      <a:schemeClr val="accent4"/>
                    </a:solidFill>
                    <a:ln w="12700">
                      <a:solidFill>
                        <a:schemeClr val="accent2"/>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kumimoji="1" lang="en-US" altLang="ja-JP" b="1" dirty="0"/>
                        <a:t>5,6</a:t>
                      </a:r>
                      <a:r>
                        <a:rPr kumimoji="1" lang="ja-JP" altLang="en-US" b="1" dirty="0"/>
                        <a:t>月</a:t>
                      </a:r>
                    </a:p>
                  </p:txBody>
                </p:sp>
              </p:grpSp>
              <p:sp>
                <p:nvSpPr>
                  <p:cNvPr id="60" name="楕円 59">
                    <a:extLst>
                      <a:ext uri="{FF2B5EF4-FFF2-40B4-BE49-F238E27FC236}">
                        <a16:creationId xmlns:a16="http://schemas.microsoft.com/office/drawing/2014/main" id="{41BA2163-7CAC-4D1B-93AA-A41F0C059C4E}"/>
                      </a:ext>
                    </a:extLst>
                  </p:cNvPr>
                  <p:cNvSpPr/>
                  <p:nvPr/>
                </p:nvSpPr>
                <p:spPr>
                  <a:xfrm>
                    <a:off x="12017250" y="27016972"/>
                    <a:ext cx="2020852" cy="348334"/>
                  </a:xfrm>
                  <a:prstGeom prst="ellipse">
                    <a:avLst/>
                  </a:prstGeom>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b="1" dirty="0">
                        <a:latin typeface="Segoe UI" panose="020B0502040204020203" pitchFamily="34" charset="0"/>
                        <a:cs typeface="Segoe UI" panose="020B0502040204020203" pitchFamily="34" charset="0"/>
                      </a:rPr>
                      <a:t>12,1,2</a:t>
                    </a:r>
                    <a:r>
                      <a:rPr kumimoji="1" lang="ja-JP" altLang="en-US" b="1" dirty="0">
                        <a:latin typeface="Segoe UI" panose="020B0502040204020203" pitchFamily="34" charset="0"/>
                        <a:cs typeface="Segoe UI" panose="020B0502040204020203" pitchFamily="34" charset="0"/>
                      </a:rPr>
                      <a:t>月</a:t>
                    </a:r>
                  </a:p>
                </p:txBody>
              </p:sp>
            </p:grpSp>
          </p:grpSp>
          <p:sp>
            <p:nvSpPr>
              <p:cNvPr id="51" name="雲 50">
                <a:extLst>
                  <a:ext uri="{FF2B5EF4-FFF2-40B4-BE49-F238E27FC236}">
                    <a16:creationId xmlns:a16="http://schemas.microsoft.com/office/drawing/2014/main" id="{C3F8B3B0-7B8F-47EE-8344-0A5313D726E5}"/>
                  </a:ext>
                </a:extLst>
              </p:cNvPr>
              <p:cNvSpPr/>
              <p:nvPr/>
            </p:nvSpPr>
            <p:spPr>
              <a:xfrm>
                <a:off x="6651555" y="3414749"/>
                <a:ext cx="1113250" cy="1479773"/>
              </a:xfrm>
              <a:prstGeom prst="cloud">
                <a:avLst/>
              </a:prstGeom>
              <a:gradFill rotWithShape="1">
                <a:gsLst>
                  <a:gs pos="0">
                    <a:srgbClr val="FEB80A">
                      <a:alpha val="20000"/>
                    </a:srgbClr>
                  </a:gs>
                  <a:gs pos="100000">
                    <a:srgbClr val="FEB80A">
                      <a:shade val="48000"/>
                      <a:satMod val="180000"/>
                      <a:lumMod val="94000"/>
                    </a:srgbClr>
                  </a:gs>
                  <a:gs pos="100000">
                    <a:srgbClr val="FEB80A">
                      <a:shade val="48000"/>
                      <a:satMod val="180000"/>
                      <a:lumMod val="94000"/>
                    </a:srgbClr>
                  </a:gs>
                </a:gsLst>
                <a:lin ang="4140000" scaled="1"/>
              </a:gradFill>
              <a:ln w="12700">
                <a:solidFill>
                  <a:schemeClr val="tx1"/>
                </a:solidFill>
              </a:ln>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50800" h="50800"/>
              </a:sp3d>
            </p:spPr>
            <p:txBody>
              <a:bodyPr rtlCol="0" anchor="ctr"/>
              <a:lstStyle/>
              <a:p>
                <a:pPr algn="ctr"/>
                <a:endParaRPr kumimoji="1" lang="ja-JP" altLang="en-US" sz="2400" b="1" dirty="0">
                  <a:solidFill>
                    <a:schemeClr val="bg1"/>
                  </a:solidFill>
                  <a:latin typeface="Segoe UI" panose="020B0502040204020203" pitchFamily="34" charset="0"/>
                  <a:cs typeface="Segoe UI" panose="020B0502040204020203" pitchFamily="34" charset="0"/>
                </a:endParaRPr>
              </a:p>
            </p:txBody>
          </p:sp>
          <p:sp>
            <p:nvSpPr>
              <p:cNvPr id="52" name="円/楕円 162">
                <a:extLst>
                  <a:ext uri="{FF2B5EF4-FFF2-40B4-BE49-F238E27FC236}">
                    <a16:creationId xmlns:a16="http://schemas.microsoft.com/office/drawing/2014/main" id="{653F1025-C524-4E5B-A295-9D8F09B72BC5}"/>
                  </a:ext>
                </a:extLst>
              </p:cNvPr>
              <p:cNvSpPr/>
              <p:nvPr/>
            </p:nvSpPr>
            <p:spPr>
              <a:xfrm>
                <a:off x="2754977" y="3553189"/>
                <a:ext cx="1050799" cy="1458712"/>
              </a:xfrm>
              <a:prstGeom prst="ellipse">
                <a:avLst/>
              </a:prstGeom>
              <a:solidFill>
                <a:schemeClr val="accent2">
                  <a:alpha val="20000"/>
                </a:schemeClr>
              </a:solidFill>
              <a:ln w="12700">
                <a:solidFill>
                  <a:schemeClr val="tx1"/>
                </a:solidFill>
              </a:ln>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50800" h="50800"/>
              </a:sp3d>
            </p:spPr>
            <p:txBody>
              <a:bodyPr rtlCol="0" anchor="ctr"/>
              <a:lstStyle/>
              <a:p>
                <a:pPr algn="ctr" defTabSz="1527930">
                  <a:defRPr/>
                </a:pPr>
                <a:endParaRPr kumimoji="1" lang="ja-JP" altLang="en-US" sz="4400" b="1" kern="0" dirty="0">
                  <a:solidFill>
                    <a:prstClr val="white"/>
                  </a:solidFill>
                  <a:latin typeface="Segoe UI" panose="020B0502040204020203" pitchFamily="34" charset="0"/>
                  <a:ea typeface="ＭＳ Ｐゴシック"/>
                  <a:cs typeface="Segoe UI" panose="020B0502040204020203" pitchFamily="34" charset="0"/>
                </a:endParaRPr>
              </a:p>
            </p:txBody>
          </p:sp>
          <p:sp>
            <p:nvSpPr>
              <p:cNvPr id="53" name="雲 52">
                <a:extLst>
                  <a:ext uri="{FF2B5EF4-FFF2-40B4-BE49-F238E27FC236}">
                    <a16:creationId xmlns:a16="http://schemas.microsoft.com/office/drawing/2014/main" id="{60145B40-8FB2-4C0C-A17E-E35C73D143C1}"/>
                  </a:ext>
                </a:extLst>
              </p:cNvPr>
              <p:cNvSpPr/>
              <p:nvPr/>
            </p:nvSpPr>
            <p:spPr>
              <a:xfrm>
                <a:off x="3949679" y="3472499"/>
                <a:ext cx="1200757" cy="1458712"/>
              </a:xfrm>
              <a:prstGeom prst="cloud">
                <a:avLst/>
              </a:prstGeom>
              <a:solidFill>
                <a:srgbClr val="FF3300"/>
              </a:solidFill>
              <a:ln w="12700">
                <a:solidFill>
                  <a:schemeClr val="tx1"/>
                </a:solidFill>
              </a:ln>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50800" h="50800"/>
              </a:sp3d>
            </p:spPr>
            <p:txBody>
              <a:bodyPr rtlCol="0" anchor="ctr"/>
              <a:lstStyle/>
              <a:p>
                <a:pPr algn="ctr" defTabSz="1527930">
                  <a:defRPr/>
                </a:pPr>
                <a:endParaRPr kumimoji="1" lang="ja-JP" altLang="en-US" sz="4000" b="1" kern="0" dirty="0">
                  <a:solidFill>
                    <a:prstClr val="white"/>
                  </a:solidFill>
                  <a:latin typeface="Segoe UI" panose="020B0502040204020203" pitchFamily="34" charset="0"/>
                  <a:ea typeface="ＭＳ Ｐゴシック"/>
                  <a:cs typeface="Segoe UI" panose="020B0502040204020203" pitchFamily="34" charset="0"/>
                </a:endParaRPr>
              </a:p>
            </p:txBody>
          </p:sp>
          <p:sp>
            <p:nvSpPr>
              <p:cNvPr id="54" name="テキスト ボックス 53">
                <a:extLst>
                  <a:ext uri="{FF2B5EF4-FFF2-40B4-BE49-F238E27FC236}">
                    <a16:creationId xmlns:a16="http://schemas.microsoft.com/office/drawing/2014/main" id="{208EF727-FA51-48A9-866C-605CB61BCD44}"/>
                  </a:ext>
                </a:extLst>
              </p:cNvPr>
              <p:cNvSpPr txBox="1"/>
              <p:nvPr/>
            </p:nvSpPr>
            <p:spPr>
              <a:xfrm>
                <a:off x="-56083" y="3936224"/>
                <a:ext cx="1141110" cy="609848"/>
              </a:xfrm>
              <a:prstGeom prst="rect">
                <a:avLst/>
              </a:prstGeom>
              <a:noFill/>
            </p:spPr>
            <p:txBody>
              <a:bodyPr wrap="square" rtlCol="0">
                <a:spAutoFit/>
              </a:bodyPr>
              <a:lstStyle/>
              <a:p>
                <a:pPr algn="ctr"/>
                <a:r>
                  <a:rPr kumimoji="1" lang="ja-JP" altLang="en-US" sz="1600" b="1" dirty="0">
                    <a:solidFill>
                      <a:schemeClr val="bg1"/>
                    </a:solidFill>
                  </a:rPr>
                  <a:t>①</a:t>
                </a:r>
                <a:r>
                  <a:rPr kumimoji="1" lang="ja-JP" altLang="en-US" sz="2000" b="1" dirty="0">
                    <a:solidFill>
                      <a:schemeClr val="bg1"/>
                    </a:solidFill>
                  </a:rPr>
                  <a:t>正</a:t>
                </a:r>
                <a:r>
                  <a:rPr kumimoji="1" lang="en-US" altLang="ja-JP" sz="2000" b="1" dirty="0">
                    <a:solidFill>
                      <a:schemeClr val="bg1"/>
                    </a:solidFill>
                  </a:rPr>
                  <a:t>AAO</a:t>
                </a:r>
                <a:endParaRPr kumimoji="1" lang="ja-JP" altLang="en-US" b="1" dirty="0">
                  <a:solidFill>
                    <a:schemeClr val="bg1"/>
                  </a:solidFill>
                </a:endParaRPr>
              </a:p>
            </p:txBody>
          </p:sp>
        </p:grpSp>
        <p:sp>
          <p:nvSpPr>
            <p:cNvPr id="36" name="テキスト ボックス 35">
              <a:extLst>
                <a:ext uri="{FF2B5EF4-FFF2-40B4-BE49-F238E27FC236}">
                  <a16:creationId xmlns:a16="http://schemas.microsoft.com/office/drawing/2014/main" id="{D082E1E9-BCA3-42A2-A058-3B3F88FACCC4}"/>
                </a:ext>
              </a:extLst>
            </p:cNvPr>
            <p:cNvSpPr txBox="1"/>
            <p:nvPr/>
          </p:nvSpPr>
          <p:spPr>
            <a:xfrm>
              <a:off x="1309195" y="287934"/>
              <a:ext cx="937206" cy="646331"/>
            </a:xfrm>
            <a:prstGeom prst="rect">
              <a:avLst/>
            </a:prstGeom>
            <a:noFill/>
          </p:spPr>
          <p:txBody>
            <a:bodyPr wrap="square" rtlCol="0">
              <a:spAutoFit/>
            </a:bodyPr>
            <a:lstStyle/>
            <a:p>
              <a:pPr algn="ctr"/>
              <a:r>
                <a:rPr kumimoji="1" lang="ja-JP" altLang="en-US" b="1" dirty="0">
                  <a:solidFill>
                    <a:schemeClr val="bg1"/>
                  </a:solidFill>
                </a:rPr>
                <a:t>②</a:t>
              </a:r>
              <a:endParaRPr kumimoji="1" lang="en-US" altLang="ja-JP" b="1" dirty="0">
                <a:solidFill>
                  <a:schemeClr val="bg1"/>
                </a:solidFill>
              </a:endParaRPr>
            </a:p>
            <a:p>
              <a:pPr algn="ctr"/>
              <a:r>
                <a:rPr kumimoji="1" lang="ja-JP" altLang="en-US" b="1" dirty="0">
                  <a:solidFill>
                    <a:schemeClr val="bg1"/>
                  </a:solidFill>
                </a:rPr>
                <a:t>温</a:t>
              </a:r>
              <a:r>
                <a:rPr kumimoji="1" lang="en-US" altLang="ja-JP" b="1" dirty="0">
                  <a:solidFill>
                    <a:schemeClr val="bg1"/>
                  </a:solidFill>
                </a:rPr>
                <a:t>SST</a:t>
              </a:r>
              <a:endParaRPr kumimoji="1" lang="ja-JP" altLang="en-US" b="1" dirty="0">
                <a:solidFill>
                  <a:schemeClr val="bg1"/>
                </a:solidFill>
              </a:endParaRPr>
            </a:p>
          </p:txBody>
        </p:sp>
        <p:sp>
          <p:nvSpPr>
            <p:cNvPr id="37" name="テキスト ボックス 36">
              <a:extLst>
                <a:ext uri="{FF2B5EF4-FFF2-40B4-BE49-F238E27FC236}">
                  <a16:creationId xmlns:a16="http://schemas.microsoft.com/office/drawing/2014/main" id="{3F6FC9E8-9127-4782-AC45-42F8EC502308}"/>
                </a:ext>
              </a:extLst>
            </p:cNvPr>
            <p:cNvSpPr txBox="1"/>
            <p:nvPr/>
          </p:nvSpPr>
          <p:spPr>
            <a:xfrm>
              <a:off x="2767596" y="315135"/>
              <a:ext cx="1107670" cy="738664"/>
            </a:xfrm>
            <a:prstGeom prst="rect">
              <a:avLst/>
            </a:prstGeom>
            <a:noFill/>
          </p:spPr>
          <p:txBody>
            <a:bodyPr wrap="square" rtlCol="0">
              <a:spAutoFit/>
            </a:bodyPr>
            <a:lstStyle/>
            <a:p>
              <a:pPr algn="ctr"/>
              <a:r>
                <a:rPr kumimoji="1" lang="ja-JP" altLang="en-US" sz="1400" b="1" dirty="0">
                  <a:solidFill>
                    <a:schemeClr val="bg1"/>
                  </a:solidFill>
                </a:rPr>
                <a:t>③温</a:t>
              </a:r>
              <a:r>
                <a:rPr kumimoji="1" lang="en-US" altLang="ja-JP" sz="1400" b="1" dirty="0">
                  <a:solidFill>
                    <a:schemeClr val="bg1"/>
                  </a:solidFill>
                </a:rPr>
                <a:t>SST</a:t>
              </a:r>
              <a:r>
                <a:rPr kumimoji="1" lang="ja-JP" altLang="en-US" sz="1400" b="1" dirty="0">
                  <a:solidFill>
                    <a:schemeClr val="bg1"/>
                  </a:solidFill>
                </a:rPr>
                <a:t>＋上向き熱フラックス</a:t>
              </a:r>
              <a:endParaRPr kumimoji="1" lang="ja-JP" altLang="en-US" sz="1600" b="1" dirty="0">
                <a:solidFill>
                  <a:schemeClr val="bg1"/>
                </a:solidFill>
              </a:endParaRPr>
            </a:p>
          </p:txBody>
        </p:sp>
        <p:sp>
          <p:nvSpPr>
            <p:cNvPr id="41" name="テキスト ボックス 40">
              <a:extLst>
                <a:ext uri="{FF2B5EF4-FFF2-40B4-BE49-F238E27FC236}">
                  <a16:creationId xmlns:a16="http://schemas.microsoft.com/office/drawing/2014/main" id="{D0BD18BE-D385-4BF6-A6D9-8EAB638C4CC1}"/>
                </a:ext>
              </a:extLst>
            </p:cNvPr>
            <p:cNvSpPr txBox="1"/>
            <p:nvPr/>
          </p:nvSpPr>
          <p:spPr>
            <a:xfrm>
              <a:off x="4036345" y="228353"/>
              <a:ext cx="1200758" cy="830997"/>
            </a:xfrm>
            <a:prstGeom prst="rect">
              <a:avLst/>
            </a:prstGeom>
            <a:noFill/>
          </p:spPr>
          <p:txBody>
            <a:bodyPr wrap="square" rtlCol="0">
              <a:spAutoFit/>
            </a:bodyPr>
            <a:lstStyle/>
            <a:p>
              <a:pPr algn="ctr"/>
              <a:r>
                <a:rPr kumimoji="1" lang="ja-JP" altLang="en-US" sz="1600" b="1" dirty="0">
                  <a:solidFill>
                    <a:schemeClr val="bg1"/>
                  </a:solidFill>
                </a:rPr>
                <a:t>④南インド洋で対流の活発化</a:t>
              </a:r>
              <a:endParaRPr kumimoji="1" lang="en-US" altLang="ja-JP" sz="1600" b="1" dirty="0">
                <a:solidFill>
                  <a:schemeClr val="bg1"/>
                </a:solidFill>
              </a:endParaRPr>
            </a:p>
          </p:txBody>
        </p:sp>
        <p:sp>
          <p:nvSpPr>
            <p:cNvPr id="42" name="テキスト ボックス 41">
              <a:extLst>
                <a:ext uri="{FF2B5EF4-FFF2-40B4-BE49-F238E27FC236}">
                  <a16:creationId xmlns:a16="http://schemas.microsoft.com/office/drawing/2014/main" id="{FE6B508F-D476-446E-BB6A-A57E20386823}"/>
                </a:ext>
              </a:extLst>
            </p:cNvPr>
            <p:cNvSpPr txBox="1"/>
            <p:nvPr/>
          </p:nvSpPr>
          <p:spPr>
            <a:xfrm>
              <a:off x="2168510" y="460507"/>
              <a:ext cx="670680" cy="338554"/>
            </a:xfrm>
            <a:prstGeom prst="rect">
              <a:avLst/>
            </a:prstGeom>
            <a:noFill/>
          </p:spPr>
          <p:txBody>
            <a:bodyPr wrap="square" rtlCol="0">
              <a:spAutoFit/>
            </a:bodyPr>
            <a:lstStyle/>
            <a:p>
              <a:pPr algn="ctr"/>
              <a:r>
                <a:rPr kumimoji="1" lang="ja-JP" altLang="en-US" sz="1600" b="1" dirty="0">
                  <a:solidFill>
                    <a:schemeClr val="bg1"/>
                  </a:solidFill>
                </a:rPr>
                <a:t>持続</a:t>
              </a:r>
              <a:endParaRPr kumimoji="1" lang="ja-JP" altLang="en-US" b="1" dirty="0">
                <a:solidFill>
                  <a:schemeClr val="bg1"/>
                </a:solidFill>
              </a:endParaRPr>
            </a:p>
          </p:txBody>
        </p:sp>
        <p:sp>
          <p:nvSpPr>
            <p:cNvPr id="43" name="テキスト ボックス 42">
              <a:extLst>
                <a:ext uri="{FF2B5EF4-FFF2-40B4-BE49-F238E27FC236}">
                  <a16:creationId xmlns:a16="http://schemas.microsoft.com/office/drawing/2014/main" id="{4E41A17E-B740-41D1-ADFE-9C8BCEFDE54A}"/>
                </a:ext>
              </a:extLst>
            </p:cNvPr>
            <p:cNvSpPr txBox="1"/>
            <p:nvPr/>
          </p:nvSpPr>
          <p:spPr>
            <a:xfrm>
              <a:off x="5358290" y="235089"/>
              <a:ext cx="1200758" cy="646331"/>
            </a:xfrm>
            <a:prstGeom prst="rect">
              <a:avLst/>
            </a:prstGeom>
            <a:noFill/>
          </p:spPr>
          <p:txBody>
            <a:bodyPr wrap="square" rtlCol="0">
              <a:spAutoFit/>
            </a:bodyPr>
            <a:lstStyle/>
            <a:p>
              <a:pPr algn="ctr"/>
              <a:r>
                <a:rPr kumimoji="1" lang="ja-JP" altLang="en-US" b="1" dirty="0">
                  <a:solidFill>
                    <a:schemeClr val="bg1"/>
                  </a:solidFill>
                </a:rPr>
                <a:t>⑤</a:t>
              </a:r>
              <a:endParaRPr kumimoji="1" lang="en-US" altLang="ja-JP" b="1" dirty="0">
                <a:solidFill>
                  <a:schemeClr val="bg1"/>
                </a:solidFill>
              </a:endParaRPr>
            </a:p>
            <a:p>
              <a:pPr algn="ctr"/>
              <a:r>
                <a:rPr kumimoji="1" lang="en-US" altLang="ja-JP" b="1" dirty="0">
                  <a:solidFill>
                    <a:schemeClr val="bg1"/>
                  </a:solidFill>
                </a:rPr>
                <a:t>SMJ</a:t>
              </a:r>
              <a:r>
                <a:rPr kumimoji="1" lang="ja-JP" altLang="en-US" b="1" dirty="0">
                  <a:solidFill>
                    <a:schemeClr val="bg1"/>
                  </a:solidFill>
                </a:rPr>
                <a:t>強化</a:t>
              </a:r>
              <a:endParaRPr kumimoji="1" lang="en-US" altLang="ja-JP" sz="1600" b="1" dirty="0">
                <a:solidFill>
                  <a:schemeClr val="bg1"/>
                </a:solidFill>
              </a:endParaRPr>
            </a:p>
          </p:txBody>
        </p:sp>
        <p:sp>
          <p:nvSpPr>
            <p:cNvPr id="44" name="テキスト ボックス 43">
              <a:extLst>
                <a:ext uri="{FF2B5EF4-FFF2-40B4-BE49-F238E27FC236}">
                  <a16:creationId xmlns:a16="http://schemas.microsoft.com/office/drawing/2014/main" id="{8ABAAABB-144E-4526-8A30-17BFBF6BAA63}"/>
                </a:ext>
              </a:extLst>
            </p:cNvPr>
            <p:cNvSpPr txBox="1"/>
            <p:nvPr/>
          </p:nvSpPr>
          <p:spPr>
            <a:xfrm>
              <a:off x="6646813" y="181189"/>
              <a:ext cx="1157004" cy="830997"/>
            </a:xfrm>
            <a:prstGeom prst="rect">
              <a:avLst/>
            </a:prstGeom>
            <a:noFill/>
          </p:spPr>
          <p:txBody>
            <a:bodyPr wrap="square" rtlCol="0">
              <a:spAutoFit/>
            </a:bodyPr>
            <a:lstStyle/>
            <a:p>
              <a:pPr algn="ctr"/>
              <a:r>
                <a:rPr kumimoji="1" lang="ja-JP" altLang="en-US" sz="1600" b="1" dirty="0">
                  <a:solidFill>
                    <a:schemeClr val="bg1"/>
                  </a:solidFill>
                </a:rPr>
                <a:t>⑥インドでの対流の活発化</a:t>
              </a:r>
              <a:endParaRPr kumimoji="1" lang="en-US" altLang="ja-JP" sz="1600" b="1" dirty="0">
                <a:solidFill>
                  <a:schemeClr val="bg1"/>
                </a:solidFill>
              </a:endParaRPr>
            </a:p>
          </p:txBody>
        </p:sp>
        <p:sp>
          <p:nvSpPr>
            <p:cNvPr id="45" name="テキスト ボックス 44">
              <a:extLst>
                <a:ext uri="{FF2B5EF4-FFF2-40B4-BE49-F238E27FC236}">
                  <a16:creationId xmlns:a16="http://schemas.microsoft.com/office/drawing/2014/main" id="{7A591321-A18E-4A4E-9E87-814020D767BD}"/>
                </a:ext>
              </a:extLst>
            </p:cNvPr>
            <p:cNvSpPr txBox="1"/>
            <p:nvPr/>
          </p:nvSpPr>
          <p:spPr>
            <a:xfrm>
              <a:off x="8002383" y="259741"/>
              <a:ext cx="1216504" cy="830997"/>
            </a:xfrm>
            <a:prstGeom prst="rect">
              <a:avLst/>
            </a:prstGeom>
            <a:noFill/>
          </p:spPr>
          <p:txBody>
            <a:bodyPr wrap="square" rtlCol="0">
              <a:spAutoFit/>
            </a:bodyPr>
            <a:lstStyle/>
            <a:p>
              <a:pPr algn="ctr"/>
              <a:r>
                <a:rPr kumimoji="1" lang="ja-JP" altLang="en-US" sz="1600" b="1" dirty="0">
                  <a:solidFill>
                    <a:schemeClr val="bg1"/>
                  </a:solidFill>
                </a:rPr>
                <a:t>⑦チベット高気圧の</a:t>
              </a:r>
              <a:endParaRPr kumimoji="1" lang="en-US" altLang="ja-JP" sz="1600" b="1" dirty="0">
                <a:solidFill>
                  <a:schemeClr val="bg1"/>
                </a:solidFill>
              </a:endParaRPr>
            </a:p>
            <a:p>
              <a:pPr algn="ctr"/>
              <a:r>
                <a:rPr kumimoji="1" lang="ja-JP" altLang="en-US" sz="1600" b="1" dirty="0">
                  <a:solidFill>
                    <a:schemeClr val="bg1"/>
                  </a:solidFill>
                </a:rPr>
                <a:t>強化</a:t>
              </a:r>
              <a:endParaRPr kumimoji="1" lang="en-US" altLang="ja-JP" sz="1400" b="1" dirty="0">
                <a:solidFill>
                  <a:schemeClr val="bg1"/>
                </a:solidFill>
              </a:endParaRPr>
            </a:p>
          </p:txBody>
        </p:sp>
        <p:sp>
          <p:nvSpPr>
            <p:cNvPr id="46" name="右矢印 171">
              <a:extLst>
                <a:ext uri="{FF2B5EF4-FFF2-40B4-BE49-F238E27FC236}">
                  <a16:creationId xmlns:a16="http://schemas.microsoft.com/office/drawing/2014/main" id="{A60762F3-15A0-40D5-BE27-9F678B9018A0}"/>
                </a:ext>
              </a:extLst>
            </p:cNvPr>
            <p:cNvSpPr/>
            <p:nvPr/>
          </p:nvSpPr>
          <p:spPr>
            <a:xfrm>
              <a:off x="3783228" y="502885"/>
              <a:ext cx="320219" cy="272636"/>
            </a:xfrm>
            <a:prstGeom prst="rightArrow">
              <a:avLst/>
            </a:prstGeom>
            <a:gradFill rotWithShape="1">
              <a:gsLst>
                <a:gs pos="0">
                  <a:srgbClr val="84AA33"/>
                </a:gs>
                <a:gs pos="100000">
                  <a:srgbClr val="84AA33">
                    <a:shade val="48000"/>
                    <a:satMod val="180000"/>
                    <a:lumMod val="94000"/>
                  </a:srgbClr>
                </a:gs>
                <a:gs pos="100000">
                  <a:srgbClr val="84AA33">
                    <a:shade val="48000"/>
                    <a:satMod val="180000"/>
                    <a:lumMod val="94000"/>
                  </a:srgbClr>
                </a:gs>
              </a:gsLst>
              <a:lin ang="4140000" scaled="1"/>
            </a:gradFill>
            <a:ln w="12700">
              <a:solidFill>
                <a:schemeClr val="tx1"/>
              </a:solidFill>
            </a:ln>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50800" h="50800"/>
            </a:sp3d>
          </p:spPr>
          <p:txBody>
            <a:bodyPr rtlCol="0" anchor="ctr"/>
            <a:lstStyle/>
            <a:p>
              <a:pPr algn="ctr" defTabSz="1527930">
                <a:defRPr/>
              </a:pPr>
              <a:endParaRPr kumimoji="1" lang="ja-JP" altLang="en-US" sz="3344" kern="0" dirty="0">
                <a:solidFill>
                  <a:prstClr val="white"/>
                </a:solidFill>
                <a:latin typeface="Times"/>
                <a:ea typeface="ＭＳ Ｐゴシック"/>
              </a:endParaRPr>
            </a:p>
          </p:txBody>
        </p:sp>
        <p:sp>
          <p:nvSpPr>
            <p:cNvPr id="47" name="右矢印 171">
              <a:extLst>
                <a:ext uri="{FF2B5EF4-FFF2-40B4-BE49-F238E27FC236}">
                  <a16:creationId xmlns:a16="http://schemas.microsoft.com/office/drawing/2014/main" id="{10435EC6-2C2E-4270-9932-6C66BE3B7CFE}"/>
                </a:ext>
              </a:extLst>
            </p:cNvPr>
            <p:cNvSpPr/>
            <p:nvPr/>
          </p:nvSpPr>
          <p:spPr>
            <a:xfrm>
              <a:off x="5198180" y="483759"/>
              <a:ext cx="320219" cy="272636"/>
            </a:xfrm>
            <a:prstGeom prst="rightArrow">
              <a:avLst/>
            </a:prstGeom>
            <a:gradFill rotWithShape="1">
              <a:gsLst>
                <a:gs pos="0">
                  <a:srgbClr val="84AA33"/>
                </a:gs>
                <a:gs pos="100000">
                  <a:srgbClr val="84AA33">
                    <a:shade val="48000"/>
                    <a:satMod val="180000"/>
                    <a:lumMod val="94000"/>
                  </a:srgbClr>
                </a:gs>
                <a:gs pos="100000">
                  <a:srgbClr val="84AA33">
                    <a:shade val="48000"/>
                    <a:satMod val="180000"/>
                    <a:lumMod val="94000"/>
                  </a:srgbClr>
                </a:gs>
              </a:gsLst>
              <a:lin ang="4140000" scaled="1"/>
            </a:gradFill>
            <a:ln w="12700">
              <a:solidFill>
                <a:schemeClr val="tx1"/>
              </a:solidFill>
            </a:ln>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50800" h="50800"/>
            </a:sp3d>
          </p:spPr>
          <p:txBody>
            <a:bodyPr rtlCol="0" anchor="ctr"/>
            <a:lstStyle/>
            <a:p>
              <a:pPr algn="ctr" defTabSz="1527930">
                <a:defRPr/>
              </a:pPr>
              <a:endParaRPr kumimoji="1" lang="ja-JP" altLang="en-US" sz="3344" kern="0" dirty="0">
                <a:solidFill>
                  <a:prstClr val="white"/>
                </a:solidFill>
                <a:latin typeface="Times"/>
                <a:ea typeface="ＭＳ Ｐゴシック"/>
              </a:endParaRPr>
            </a:p>
          </p:txBody>
        </p:sp>
        <p:sp>
          <p:nvSpPr>
            <p:cNvPr id="48" name="右矢印 171">
              <a:extLst>
                <a:ext uri="{FF2B5EF4-FFF2-40B4-BE49-F238E27FC236}">
                  <a16:creationId xmlns:a16="http://schemas.microsoft.com/office/drawing/2014/main" id="{62032E68-2A0C-49F1-A95A-ECC751B0B7FE}"/>
                </a:ext>
              </a:extLst>
            </p:cNvPr>
            <p:cNvSpPr/>
            <p:nvPr/>
          </p:nvSpPr>
          <p:spPr>
            <a:xfrm>
              <a:off x="6418003" y="506854"/>
              <a:ext cx="320219" cy="272636"/>
            </a:xfrm>
            <a:prstGeom prst="rightArrow">
              <a:avLst/>
            </a:prstGeom>
            <a:gradFill rotWithShape="1">
              <a:gsLst>
                <a:gs pos="0">
                  <a:srgbClr val="84AA33"/>
                </a:gs>
                <a:gs pos="100000">
                  <a:srgbClr val="84AA33">
                    <a:shade val="48000"/>
                    <a:satMod val="180000"/>
                    <a:lumMod val="94000"/>
                  </a:srgbClr>
                </a:gs>
                <a:gs pos="100000">
                  <a:srgbClr val="84AA33">
                    <a:shade val="48000"/>
                    <a:satMod val="180000"/>
                    <a:lumMod val="94000"/>
                  </a:srgbClr>
                </a:gs>
              </a:gsLst>
              <a:lin ang="4140000" scaled="1"/>
            </a:gradFill>
            <a:ln w="12700">
              <a:solidFill>
                <a:schemeClr val="tx1"/>
              </a:solidFill>
            </a:ln>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50800" h="50800"/>
            </a:sp3d>
          </p:spPr>
          <p:txBody>
            <a:bodyPr rtlCol="0" anchor="ctr"/>
            <a:lstStyle/>
            <a:p>
              <a:pPr algn="ctr" defTabSz="1527930">
                <a:defRPr/>
              </a:pPr>
              <a:endParaRPr kumimoji="1" lang="ja-JP" altLang="en-US" sz="3344" kern="0" dirty="0">
                <a:solidFill>
                  <a:prstClr val="white"/>
                </a:solidFill>
                <a:latin typeface="Times"/>
                <a:ea typeface="ＭＳ Ｐゴシック"/>
              </a:endParaRPr>
            </a:p>
          </p:txBody>
        </p:sp>
        <p:sp>
          <p:nvSpPr>
            <p:cNvPr id="49" name="右矢印 171">
              <a:extLst>
                <a:ext uri="{FF2B5EF4-FFF2-40B4-BE49-F238E27FC236}">
                  <a16:creationId xmlns:a16="http://schemas.microsoft.com/office/drawing/2014/main" id="{2AE92757-F4E1-4D52-86AA-BCCEC1A5C793}"/>
                </a:ext>
              </a:extLst>
            </p:cNvPr>
            <p:cNvSpPr/>
            <p:nvPr/>
          </p:nvSpPr>
          <p:spPr>
            <a:xfrm>
              <a:off x="7769912" y="460507"/>
              <a:ext cx="320219" cy="272636"/>
            </a:xfrm>
            <a:prstGeom prst="rightArrow">
              <a:avLst/>
            </a:prstGeom>
            <a:gradFill rotWithShape="1">
              <a:gsLst>
                <a:gs pos="0">
                  <a:srgbClr val="84AA33"/>
                </a:gs>
                <a:gs pos="100000">
                  <a:srgbClr val="84AA33">
                    <a:shade val="48000"/>
                    <a:satMod val="180000"/>
                    <a:lumMod val="94000"/>
                  </a:srgbClr>
                </a:gs>
                <a:gs pos="100000">
                  <a:srgbClr val="84AA33">
                    <a:shade val="48000"/>
                    <a:satMod val="180000"/>
                    <a:lumMod val="94000"/>
                  </a:srgbClr>
                </a:gs>
              </a:gsLst>
              <a:lin ang="4140000" scaled="1"/>
            </a:gradFill>
            <a:ln w="12700">
              <a:solidFill>
                <a:schemeClr val="tx1"/>
              </a:solidFill>
            </a:ln>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50800" h="50800"/>
            </a:sp3d>
          </p:spPr>
          <p:txBody>
            <a:bodyPr rtlCol="0" anchor="ctr"/>
            <a:lstStyle/>
            <a:p>
              <a:pPr algn="ctr" defTabSz="1527930">
                <a:defRPr/>
              </a:pPr>
              <a:endParaRPr kumimoji="1" lang="ja-JP" altLang="en-US" sz="3344" kern="0" dirty="0">
                <a:solidFill>
                  <a:prstClr val="white"/>
                </a:solidFill>
                <a:latin typeface="Times"/>
                <a:ea typeface="ＭＳ Ｐゴシック"/>
              </a:endParaRPr>
            </a:p>
          </p:txBody>
        </p:sp>
      </p:grpSp>
      <p:sp>
        <p:nvSpPr>
          <p:cNvPr id="68" name="四角形: 角を丸くする 67">
            <a:extLst>
              <a:ext uri="{FF2B5EF4-FFF2-40B4-BE49-F238E27FC236}">
                <a16:creationId xmlns:a16="http://schemas.microsoft.com/office/drawing/2014/main" id="{EA5A0501-ABFD-4355-9E89-5781426C0131}"/>
              </a:ext>
            </a:extLst>
          </p:cNvPr>
          <p:cNvSpPr/>
          <p:nvPr/>
        </p:nvSpPr>
        <p:spPr>
          <a:xfrm>
            <a:off x="8327841" y="17220"/>
            <a:ext cx="820823" cy="274556"/>
          </a:xfrm>
          <a:prstGeom prst="roundRect">
            <a:avLst/>
          </a:prstGeom>
          <a:ln w="38100"/>
        </p:spPr>
        <p:style>
          <a:lnRef idx="2">
            <a:schemeClr val="accent5"/>
          </a:lnRef>
          <a:fillRef idx="1">
            <a:schemeClr val="lt1"/>
          </a:fillRef>
          <a:effectRef idx="0">
            <a:schemeClr val="accent5"/>
          </a:effectRef>
          <a:fontRef idx="minor">
            <a:schemeClr val="dk1"/>
          </a:fontRef>
        </p:style>
        <p:txBody>
          <a:bodyPr rtlCol="0" anchor="ctr"/>
          <a:lstStyle/>
          <a:p>
            <a:pPr algn="ctr"/>
            <a:r>
              <a:rPr kumimoji="1" lang="en-US" altLang="ja-JP" b="1" dirty="0"/>
              <a:t>11/13</a:t>
            </a:r>
            <a:endParaRPr kumimoji="1" lang="ja-JP" altLang="en-US" b="1" dirty="0"/>
          </a:p>
        </p:txBody>
      </p:sp>
      <p:sp>
        <p:nvSpPr>
          <p:cNvPr id="69" name="フレーム 68">
            <a:extLst>
              <a:ext uri="{FF2B5EF4-FFF2-40B4-BE49-F238E27FC236}">
                <a16:creationId xmlns:a16="http://schemas.microsoft.com/office/drawing/2014/main" id="{0A58D93D-90B0-43A5-82A6-A3F90E4B0D00}"/>
              </a:ext>
            </a:extLst>
          </p:cNvPr>
          <p:cNvSpPr/>
          <p:nvPr/>
        </p:nvSpPr>
        <p:spPr>
          <a:xfrm>
            <a:off x="3895124" y="17003"/>
            <a:ext cx="2626142" cy="1153134"/>
          </a:xfrm>
          <a:prstGeom prst="frame">
            <a:avLst>
              <a:gd name="adj1" fmla="val 7606"/>
            </a:avLst>
          </a:prstGeom>
          <a:solidFill>
            <a:srgbClr val="05F91C">
              <a:alpha val="50000"/>
            </a:srgb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grpSp>
        <p:nvGrpSpPr>
          <p:cNvPr id="12" name="グループ化 11">
            <a:extLst>
              <a:ext uri="{FF2B5EF4-FFF2-40B4-BE49-F238E27FC236}">
                <a16:creationId xmlns:a16="http://schemas.microsoft.com/office/drawing/2014/main" id="{59796D5F-6CC9-4387-860D-F61A0F124A74}"/>
              </a:ext>
            </a:extLst>
          </p:cNvPr>
          <p:cNvGrpSpPr/>
          <p:nvPr/>
        </p:nvGrpSpPr>
        <p:grpSpPr>
          <a:xfrm>
            <a:off x="1146539" y="4668164"/>
            <a:ext cx="3582575" cy="2031325"/>
            <a:chOff x="1" y="1583714"/>
            <a:chExt cx="5447651" cy="2341503"/>
          </a:xfrm>
        </p:grpSpPr>
        <p:pic>
          <p:nvPicPr>
            <p:cNvPr id="15" name="図 14">
              <a:extLst>
                <a:ext uri="{FF2B5EF4-FFF2-40B4-BE49-F238E27FC236}">
                  <a16:creationId xmlns:a16="http://schemas.microsoft.com/office/drawing/2014/main" id="{5E786317-B60D-4FBE-978A-845D1934BBA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3967"/>
            <a:stretch/>
          </p:blipFill>
          <p:spPr>
            <a:xfrm>
              <a:off x="3721887" y="1583714"/>
              <a:ext cx="1725765" cy="2293698"/>
            </a:xfrm>
            <a:prstGeom prst="rect">
              <a:avLst/>
            </a:prstGeom>
          </p:spPr>
        </p:pic>
        <p:pic>
          <p:nvPicPr>
            <p:cNvPr id="17" name="図 16">
              <a:extLst>
                <a:ext uri="{FF2B5EF4-FFF2-40B4-BE49-F238E27FC236}">
                  <a16:creationId xmlns:a16="http://schemas.microsoft.com/office/drawing/2014/main" id="{C334AC6F-81EA-466F-9CF9-6A91338A0B2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3746"/>
            <a:stretch/>
          </p:blipFill>
          <p:spPr>
            <a:xfrm>
              <a:off x="1" y="1601777"/>
              <a:ext cx="1723002" cy="2295281"/>
            </a:xfrm>
            <a:prstGeom prst="rect">
              <a:avLst/>
            </a:prstGeom>
          </p:spPr>
        </p:pic>
        <p:sp>
          <p:nvSpPr>
            <p:cNvPr id="18" name="楕円 17">
              <a:extLst>
                <a:ext uri="{FF2B5EF4-FFF2-40B4-BE49-F238E27FC236}">
                  <a16:creationId xmlns:a16="http://schemas.microsoft.com/office/drawing/2014/main" id="{A42402BB-5A18-4A94-9368-DF36F2CAFD8B}"/>
                </a:ext>
              </a:extLst>
            </p:cNvPr>
            <p:cNvSpPr/>
            <p:nvPr/>
          </p:nvSpPr>
          <p:spPr>
            <a:xfrm>
              <a:off x="1178961" y="1612143"/>
              <a:ext cx="536549" cy="49876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2000" b="1" dirty="0"/>
                <a:t>1</a:t>
              </a:r>
              <a:endParaRPr kumimoji="1" lang="ja-JP" altLang="en-US" sz="2000" b="1" dirty="0"/>
            </a:p>
          </p:txBody>
        </p:sp>
        <p:pic>
          <p:nvPicPr>
            <p:cNvPr id="19" name="図 18">
              <a:extLst>
                <a:ext uri="{FF2B5EF4-FFF2-40B4-BE49-F238E27FC236}">
                  <a16:creationId xmlns:a16="http://schemas.microsoft.com/office/drawing/2014/main" id="{AAD4F09E-30DD-4569-8D01-812EEB40E01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3705"/>
            <a:stretch/>
          </p:blipFill>
          <p:spPr>
            <a:xfrm>
              <a:off x="1778033" y="1591515"/>
              <a:ext cx="1751097" cy="2333702"/>
            </a:xfrm>
            <a:prstGeom prst="rect">
              <a:avLst/>
            </a:prstGeom>
          </p:spPr>
        </p:pic>
        <p:sp>
          <p:nvSpPr>
            <p:cNvPr id="20" name="楕円 19">
              <a:extLst>
                <a:ext uri="{FF2B5EF4-FFF2-40B4-BE49-F238E27FC236}">
                  <a16:creationId xmlns:a16="http://schemas.microsoft.com/office/drawing/2014/main" id="{D7FF62E3-E6F6-4329-91F3-71FB85DCC853}"/>
                </a:ext>
              </a:extLst>
            </p:cNvPr>
            <p:cNvSpPr/>
            <p:nvPr/>
          </p:nvSpPr>
          <p:spPr>
            <a:xfrm>
              <a:off x="2992581" y="1612143"/>
              <a:ext cx="536549" cy="49876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b="1" dirty="0"/>
                <a:t>２</a:t>
              </a:r>
              <a:endParaRPr kumimoji="1" lang="ja-JP" altLang="en-US" sz="2000" b="1" dirty="0"/>
            </a:p>
          </p:txBody>
        </p:sp>
        <p:sp>
          <p:nvSpPr>
            <p:cNvPr id="22" name="楕円 21">
              <a:extLst>
                <a:ext uri="{FF2B5EF4-FFF2-40B4-BE49-F238E27FC236}">
                  <a16:creationId xmlns:a16="http://schemas.microsoft.com/office/drawing/2014/main" id="{EF1171DC-CBA3-458E-8F5D-E87FB3123113}"/>
                </a:ext>
              </a:extLst>
            </p:cNvPr>
            <p:cNvSpPr/>
            <p:nvPr/>
          </p:nvSpPr>
          <p:spPr>
            <a:xfrm>
              <a:off x="4865519" y="1592748"/>
              <a:ext cx="536549" cy="49876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b="1" dirty="0"/>
                <a:t>３</a:t>
              </a:r>
              <a:endParaRPr kumimoji="1" lang="ja-JP" altLang="en-US" b="1" dirty="0"/>
            </a:p>
          </p:txBody>
        </p:sp>
      </p:grpSp>
    </p:spTree>
    <p:extLst>
      <p:ext uri="{BB962C8B-B14F-4D97-AF65-F5344CB8AC3E}">
        <p14:creationId xmlns:p14="http://schemas.microsoft.com/office/powerpoint/2010/main" val="10610520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グループ化 27">
            <a:extLst>
              <a:ext uri="{FF2B5EF4-FFF2-40B4-BE49-F238E27FC236}">
                <a16:creationId xmlns:a16="http://schemas.microsoft.com/office/drawing/2014/main" id="{6ADD0059-CDF0-4D13-B196-082FBD1800D4}"/>
              </a:ext>
            </a:extLst>
          </p:cNvPr>
          <p:cNvGrpSpPr/>
          <p:nvPr/>
        </p:nvGrpSpPr>
        <p:grpSpPr>
          <a:xfrm>
            <a:off x="-45979" y="12220"/>
            <a:ext cx="9235958" cy="1080703"/>
            <a:chOff x="-17071" y="0"/>
            <a:chExt cx="9235958" cy="1156265"/>
          </a:xfrm>
        </p:grpSpPr>
        <p:grpSp>
          <p:nvGrpSpPr>
            <p:cNvPr id="30" name="グループ化 29">
              <a:extLst>
                <a:ext uri="{FF2B5EF4-FFF2-40B4-BE49-F238E27FC236}">
                  <a16:creationId xmlns:a16="http://schemas.microsoft.com/office/drawing/2014/main" id="{9A5B90A8-ADE3-4EF9-8889-AF1F1154D47D}"/>
                </a:ext>
              </a:extLst>
            </p:cNvPr>
            <p:cNvGrpSpPr/>
            <p:nvPr/>
          </p:nvGrpSpPr>
          <p:grpSpPr>
            <a:xfrm>
              <a:off x="-17071" y="0"/>
              <a:ext cx="9178141" cy="1156265"/>
              <a:chOff x="-56083" y="3249521"/>
              <a:chExt cx="9178141" cy="1762380"/>
            </a:xfrm>
          </p:grpSpPr>
          <p:grpSp>
            <p:nvGrpSpPr>
              <p:cNvPr id="42" name="グループ化 41">
                <a:extLst>
                  <a:ext uri="{FF2B5EF4-FFF2-40B4-BE49-F238E27FC236}">
                    <a16:creationId xmlns:a16="http://schemas.microsoft.com/office/drawing/2014/main" id="{A53F102C-2604-4359-9BFF-EBE900300FD3}"/>
                  </a:ext>
                </a:extLst>
              </p:cNvPr>
              <p:cNvGrpSpPr/>
              <p:nvPr/>
            </p:nvGrpSpPr>
            <p:grpSpPr>
              <a:xfrm>
                <a:off x="1" y="3249521"/>
                <a:ext cx="9122057" cy="1662503"/>
                <a:chOff x="-1" y="1333343"/>
                <a:chExt cx="9122057" cy="1662503"/>
              </a:xfrm>
            </p:grpSpPr>
            <p:sp>
              <p:nvSpPr>
                <p:cNvPr id="48" name="四角形: 角を丸くする 47">
                  <a:extLst>
                    <a:ext uri="{FF2B5EF4-FFF2-40B4-BE49-F238E27FC236}">
                      <a16:creationId xmlns:a16="http://schemas.microsoft.com/office/drawing/2014/main" id="{6B081A3E-4481-47B4-B0B8-A60AADCB8B5B}"/>
                    </a:ext>
                  </a:extLst>
                </p:cNvPr>
                <p:cNvSpPr/>
                <p:nvPr/>
              </p:nvSpPr>
              <p:spPr>
                <a:xfrm>
                  <a:off x="-1" y="1452697"/>
                  <a:ext cx="2584680" cy="1514776"/>
                </a:xfrm>
                <a:prstGeom prst="roundRect">
                  <a:avLst/>
                </a:prstGeom>
                <a:solidFill>
                  <a:schemeClr val="accent5">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7" name="四角形: 角を丸くする 46">
                  <a:extLst>
                    <a:ext uri="{FF2B5EF4-FFF2-40B4-BE49-F238E27FC236}">
                      <a16:creationId xmlns:a16="http://schemas.microsoft.com/office/drawing/2014/main" id="{C46CF5AF-0E22-4C76-9C56-17D91016961D}"/>
                    </a:ext>
                  </a:extLst>
                </p:cNvPr>
                <p:cNvSpPr/>
                <p:nvPr/>
              </p:nvSpPr>
              <p:spPr>
                <a:xfrm>
                  <a:off x="2690797" y="1481072"/>
                  <a:ext cx="6370075" cy="1514774"/>
                </a:xfrm>
                <a:prstGeom prst="roundRect">
                  <a:avLst/>
                </a:prstGeom>
                <a:solidFill>
                  <a:schemeClr val="accent4">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9" name="矢印: ストライプ 48">
                  <a:extLst>
                    <a:ext uri="{FF2B5EF4-FFF2-40B4-BE49-F238E27FC236}">
                      <a16:creationId xmlns:a16="http://schemas.microsoft.com/office/drawing/2014/main" id="{76A67767-2559-4021-980E-3F08D327EC45}"/>
                    </a:ext>
                  </a:extLst>
                </p:cNvPr>
                <p:cNvSpPr/>
                <p:nvPr/>
              </p:nvSpPr>
              <p:spPr>
                <a:xfrm>
                  <a:off x="2113591" y="1788134"/>
                  <a:ext cx="691962" cy="942132"/>
                </a:xfrm>
                <a:prstGeom prst="stripedRightArrow">
                  <a:avLst>
                    <a:gd name="adj1" fmla="val 44521"/>
                    <a:gd name="adj2" fmla="val 44447"/>
                  </a:avLst>
                </a:prstGeom>
                <a:solidFill>
                  <a:srgbClr val="C00000">
                    <a:alpha val="20000"/>
                  </a:srgbClr>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b="1" dirty="0">
                    <a:latin typeface="Segoe UI" panose="020B0502040204020203" pitchFamily="34" charset="0"/>
                    <a:cs typeface="Segoe UI" panose="020B0502040204020203" pitchFamily="34" charset="0"/>
                  </a:endParaRPr>
                </a:p>
              </p:txBody>
            </p:sp>
            <p:grpSp>
              <p:nvGrpSpPr>
                <p:cNvPr id="50" name="グループ化 49">
                  <a:extLst>
                    <a:ext uri="{FF2B5EF4-FFF2-40B4-BE49-F238E27FC236}">
                      <a16:creationId xmlns:a16="http://schemas.microsoft.com/office/drawing/2014/main" id="{301B732F-DA8D-41A7-A494-7669E9FA63CA}"/>
                    </a:ext>
                  </a:extLst>
                </p:cNvPr>
                <p:cNvGrpSpPr/>
                <p:nvPr/>
              </p:nvGrpSpPr>
              <p:grpSpPr>
                <a:xfrm>
                  <a:off x="-1" y="1333343"/>
                  <a:ext cx="9122057" cy="1538119"/>
                  <a:chOff x="11944208" y="27016972"/>
                  <a:chExt cx="10890009" cy="1582582"/>
                </a:xfrm>
              </p:grpSpPr>
              <p:grpSp>
                <p:nvGrpSpPr>
                  <p:cNvPr id="51" name="グループ化 50">
                    <a:extLst>
                      <a:ext uri="{FF2B5EF4-FFF2-40B4-BE49-F238E27FC236}">
                        <a16:creationId xmlns:a16="http://schemas.microsoft.com/office/drawing/2014/main" id="{E613663D-5DCE-4155-9F40-770DBF978FAB}"/>
                      </a:ext>
                    </a:extLst>
                  </p:cNvPr>
                  <p:cNvGrpSpPr/>
                  <p:nvPr/>
                </p:nvGrpSpPr>
                <p:grpSpPr>
                  <a:xfrm>
                    <a:off x="11944208" y="27017052"/>
                    <a:ext cx="10890009" cy="1582502"/>
                    <a:chOff x="11839075" y="18601505"/>
                    <a:chExt cx="9295158" cy="1582502"/>
                  </a:xfrm>
                </p:grpSpPr>
                <p:grpSp>
                  <p:nvGrpSpPr>
                    <p:cNvPr id="53" name="グループ化 52">
                      <a:extLst>
                        <a:ext uri="{FF2B5EF4-FFF2-40B4-BE49-F238E27FC236}">
                          <a16:creationId xmlns:a16="http://schemas.microsoft.com/office/drawing/2014/main" id="{B4A934C4-91B2-481C-8F15-B8792EF11B32}"/>
                        </a:ext>
                      </a:extLst>
                    </p:cNvPr>
                    <p:cNvGrpSpPr/>
                    <p:nvPr/>
                  </p:nvGrpSpPr>
                  <p:grpSpPr>
                    <a:xfrm>
                      <a:off x="11839075" y="18919016"/>
                      <a:ext cx="9295158" cy="1264991"/>
                      <a:chOff x="11540249" y="18308933"/>
                      <a:chExt cx="9295158" cy="1264991"/>
                    </a:xfrm>
                  </p:grpSpPr>
                  <p:sp>
                    <p:nvSpPr>
                      <p:cNvPr id="55" name="円/楕円 159">
                        <a:extLst>
                          <a:ext uri="{FF2B5EF4-FFF2-40B4-BE49-F238E27FC236}">
                            <a16:creationId xmlns:a16="http://schemas.microsoft.com/office/drawing/2014/main" id="{773D1F53-43E5-47F5-A751-6AF4D0DFD81F}"/>
                          </a:ext>
                        </a:extLst>
                      </p:cNvPr>
                      <p:cNvSpPr/>
                      <p:nvPr/>
                    </p:nvSpPr>
                    <p:spPr>
                      <a:xfrm>
                        <a:off x="11540249" y="18413636"/>
                        <a:ext cx="1078583" cy="1099510"/>
                      </a:xfrm>
                      <a:prstGeom prst="ellipse">
                        <a:avLst/>
                      </a:prstGeom>
                      <a:solidFill>
                        <a:srgbClr val="0070C0">
                          <a:alpha val="20000"/>
                        </a:srgbClr>
                      </a:solidFill>
                      <a:ln w="12700">
                        <a:solidFill>
                          <a:schemeClr val="tx1"/>
                        </a:solidFill>
                      </a:ln>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50800" h="50800"/>
                      </a:sp3d>
                    </p:spPr>
                    <p:txBody>
                      <a:bodyPr rtlCol="0" anchor="ctr"/>
                      <a:lstStyle/>
                      <a:p>
                        <a:pPr algn="ctr" defTabSz="1527930">
                          <a:defRPr/>
                        </a:pPr>
                        <a:r>
                          <a:rPr kumimoji="1" lang="en-US" altLang="ja-JP" sz="3344" b="1" kern="0" dirty="0">
                            <a:solidFill>
                              <a:prstClr val="white"/>
                            </a:solidFill>
                            <a:latin typeface="Segoe UI" panose="020B0502040204020203" pitchFamily="34" charset="0"/>
                            <a:ea typeface="ＭＳ Ｐゴシック"/>
                            <a:cs typeface="Segoe UI" panose="020B0502040204020203" pitchFamily="34" charset="0"/>
                          </a:rPr>
                          <a:t> </a:t>
                        </a:r>
                        <a:endParaRPr kumimoji="1" lang="en-US" altLang="ja-JP" b="1" kern="0" dirty="0">
                          <a:solidFill>
                            <a:prstClr val="white"/>
                          </a:solidFill>
                          <a:latin typeface="Segoe UI" panose="020B0502040204020203" pitchFamily="34" charset="0"/>
                          <a:ea typeface="ＭＳ Ｐゴシック"/>
                          <a:cs typeface="Segoe UI" panose="020B0502040204020203" pitchFamily="34" charset="0"/>
                        </a:endParaRPr>
                      </a:p>
                    </p:txBody>
                  </p:sp>
                  <p:sp>
                    <p:nvSpPr>
                      <p:cNvPr id="56" name="右矢印 171">
                        <a:extLst>
                          <a:ext uri="{FF2B5EF4-FFF2-40B4-BE49-F238E27FC236}">
                            <a16:creationId xmlns:a16="http://schemas.microsoft.com/office/drawing/2014/main" id="{7918B4B5-C663-4551-8819-5B531B558CB8}"/>
                          </a:ext>
                        </a:extLst>
                      </p:cNvPr>
                      <p:cNvSpPr/>
                      <p:nvPr/>
                    </p:nvSpPr>
                    <p:spPr>
                      <a:xfrm>
                        <a:off x="12643216" y="18749583"/>
                        <a:ext cx="326296" cy="427565"/>
                      </a:xfrm>
                      <a:prstGeom prst="rightArrow">
                        <a:avLst/>
                      </a:prstGeom>
                      <a:gradFill rotWithShape="1">
                        <a:gsLst>
                          <a:gs pos="0">
                            <a:srgbClr val="84AA33"/>
                          </a:gs>
                          <a:gs pos="100000">
                            <a:srgbClr val="84AA33">
                              <a:shade val="48000"/>
                              <a:satMod val="180000"/>
                              <a:lumMod val="94000"/>
                            </a:srgbClr>
                          </a:gs>
                          <a:gs pos="100000">
                            <a:srgbClr val="84AA33">
                              <a:shade val="48000"/>
                              <a:satMod val="180000"/>
                              <a:lumMod val="94000"/>
                            </a:srgbClr>
                          </a:gs>
                        </a:gsLst>
                        <a:lin ang="4140000" scaled="1"/>
                      </a:gradFill>
                      <a:ln w="12700">
                        <a:solidFill>
                          <a:schemeClr val="tx1"/>
                        </a:solidFill>
                      </a:ln>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50800" h="50800"/>
                      </a:sp3d>
                    </p:spPr>
                    <p:txBody>
                      <a:bodyPr rtlCol="0" anchor="ctr"/>
                      <a:lstStyle/>
                      <a:p>
                        <a:pPr algn="ctr" defTabSz="1527930">
                          <a:defRPr/>
                        </a:pPr>
                        <a:endParaRPr kumimoji="1" lang="ja-JP" altLang="en-US" sz="3344" kern="0" dirty="0">
                          <a:solidFill>
                            <a:prstClr val="white"/>
                          </a:solidFill>
                          <a:latin typeface="Times"/>
                          <a:ea typeface="ＭＳ Ｐゴシック"/>
                        </a:endParaRPr>
                      </a:p>
                    </p:txBody>
                  </p:sp>
                  <p:sp>
                    <p:nvSpPr>
                      <p:cNvPr id="57" name="大波 163">
                        <a:extLst>
                          <a:ext uri="{FF2B5EF4-FFF2-40B4-BE49-F238E27FC236}">
                            <a16:creationId xmlns:a16="http://schemas.microsoft.com/office/drawing/2014/main" id="{E79C5789-15C7-42CE-A7D1-7009C7069B3B}"/>
                          </a:ext>
                        </a:extLst>
                      </p:cNvPr>
                      <p:cNvSpPr/>
                      <p:nvPr/>
                    </p:nvSpPr>
                    <p:spPr>
                      <a:xfrm>
                        <a:off x="12969512" y="18413636"/>
                        <a:ext cx="683407" cy="1160288"/>
                      </a:xfrm>
                      <a:prstGeom prst="wave">
                        <a:avLst>
                          <a:gd name="adj1" fmla="val 8632"/>
                          <a:gd name="adj2" fmla="val -25"/>
                        </a:avLst>
                      </a:prstGeom>
                      <a:solidFill>
                        <a:srgbClr val="FF0000">
                          <a:alpha val="20000"/>
                        </a:srgbClr>
                      </a:solidFill>
                      <a:ln w="12700">
                        <a:solidFill>
                          <a:schemeClr val="tx1"/>
                        </a:solidFill>
                      </a:ln>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50800" h="50800"/>
                      </a:sp3d>
                    </p:spPr>
                    <p:txBody>
                      <a:bodyPr rtlCol="0" anchor="ctr"/>
                      <a:lstStyle/>
                      <a:p>
                        <a:pPr algn="ctr" defTabSz="1527930">
                          <a:defRPr/>
                        </a:pPr>
                        <a:endParaRPr kumimoji="1" lang="en-US" altLang="ja-JP" sz="3009" b="1" kern="0" dirty="0">
                          <a:solidFill>
                            <a:prstClr val="white"/>
                          </a:solidFill>
                          <a:latin typeface="Segoe UI" panose="020B0502040204020203" pitchFamily="34" charset="0"/>
                          <a:ea typeface="ＭＳ Ｐゴシック"/>
                          <a:cs typeface="Segoe UI" panose="020B0502040204020203" pitchFamily="34" charset="0"/>
                        </a:endParaRPr>
                      </a:p>
                    </p:txBody>
                  </p:sp>
                  <p:sp>
                    <p:nvSpPr>
                      <p:cNvPr id="58" name="角丸四角形 165">
                        <a:extLst>
                          <a:ext uri="{FF2B5EF4-FFF2-40B4-BE49-F238E27FC236}">
                            <a16:creationId xmlns:a16="http://schemas.microsoft.com/office/drawing/2014/main" id="{364EDD1C-37D1-47CB-A797-9626A2C7DE3B}"/>
                          </a:ext>
                        </a:extLst>
                      </p:cNvPr>
                      <p:cNvSpPr/>
                      <p:nvPr/>
                    </p:nvSpPr>
                    <p:spPr>
                      <a:xfrm>
                        <a:off x="17093107" y="18308933"/>
                        <a:ext cx="995595" cy="1264991"/>
                      </a:xfrm>
                      <a:prstGeom prst="roundRect">
                        <a:avLst/>
                      </a:prstGeom>
                      <a:solidFill>
                        <a:srgbClr val="00B0F0"/>
                      </a:solidFill>
                      <a:ln w="12700">
                        <a:solidFill>
                          <a:schemeClr val="tx1"/>
                        </a:solidFill>
                      </a:ln>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50800" h="50800"/>
                      </a:sp3d>
                    </p:spPr>
                    <p:txBody>
                      <a:bodyPr rtlCol="0" anchor="ctr"/>
                      <a:lstStyle/>
                      <a:p>
                        <a:pPr algn="ctr" defTabSz="1527930">
                          <a:defRPr/>
                        </a:pPr>
                        <a:endParaRPr kumimoji="1" lang="en-US" altLang="ja-JP" sz="4400" b="1" kern="0" dirty="0">
                          <a:solidFill>
                            <a:prstClr val="white"/>
                          </a:solidFill>
                          <a:latin typeface="Segoe UI" panose="020B0502040204020203" pitchFamily="34" charset="0"/>
                          <a:ea typeface="ＭＳ Ｐゴシック"/>
                          <a:cs typeface="Segoe UI" panose="020B0502040204020203" pitchFamily="34" charset="0"/>
                        </a:endParaRPr>
                      </a:p>
                    </p:txBody>
                  </p:sp>
                  <p:sp>
                    <p:nvSpPr>
                      <p:cNvPr id="59" name="円/楕円 162">
                        <a:extLst>
                          <a:ext uri="{FF2B5EF4-FFF2-40B4-BE49-F238E27FC236}">
                            <a16:creationId xmlns:a16="http://schemas.microsoft.com/office/drawing/2014/main" id="{9AFFD28A-E144-4147-BF13-BB61FDE92466}"/>
                          </a:ext>
                        </a:extLst>
                      </p:cNvPr>
                      <p:cNvSpPr/>
                      <p:nvPr/>
                    </p:nvSpPr>
                    <p:spPr>
                      <a:xfrm>
                        <a:off x="19681720" y="18308933"/>
                        <a:ext cx="1153687" cy="1236142"/>
                      </a:xfrm>
                      <a:prstGeom prst="ellipse">
                        <a:avLst/>
                      </a:prstGeom>
                      <a:solidFill>
                        <a:srgbClr val="00B050"/>
                      </a:solidFill>
                      <a:ln w="12700">
                        <a:solidFill>
                          <a:schemeClr val="tx1"/>
                        </a:solidFill>
                      </a:ln>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50800" h="50800"/>
                      </a:sp3d>
                    </p:spPr>
                    <p:txBody>
                      <a:bodyPr rtlCol="0" anchor="ctr"/>
                      <a:lstStyle/>
                      <a:p>
                        <a:pPr algn="ctr" defTabSz="1527930">
                          <a:defRPr/>
                        </a:pPr>
                        <a:endParaRPr kumimoji="1" lang="en-US" altLang="ja-JP" sz="4800" b="1" kern="0" dirty="0">
                          <a:solidFill>
                            <a:prstClr val="white"/>
                          </a:solidFill>
                          <a:latin typeface="Segoe UI" panose="020B0502040204020203" pitchFamily="34" charset="0"/>
                          <a:ea typeface="ＭＳ Ｐゴシック"/>
                          <a:cs typeface="Segoe UI" panose="020B0502040204020203" pitchFamily="34" charset="0"/>
                        </a:endParaRPr>
                      </a:p>
                    </p:txBody>
                  </p:sp>
                </p:grpSp>
                <p:sp>
                  <p:nvSpPr>
                    <p:cNvPr id="54" name="楕円 53">
                      <a:extLst>
                        <a:ext uri="{FF2B5EF4-FFF2-40B4-BE49-F238E27FC236}">
                          <a16:creationId xmlns:a16="http://schemas.microsoft.com/office/drawing/2014/main" id="{5D9CAA47-300F-46D6-BB47-846A5AEA3FCD}"/>
                        </a:ext>
                      </a:extLst>
                    </p:cNvPr>
                    <p:cNvSpPr/>
                    <p:nvPr/>
                  </p:nvSpPr>
                  <p:spPr>
                    <a:xfrm>
                      <a:off x="14570781" y="18601505"/>
                      <a:ext cx="1489999" cy="348333"/>
                    </a:xfrm>
                    <a:prstGeom prst="ellipse">
                      <a:avLst/>
                    </a:prstGeom>
                    <a:solidFill>
                      <a:schemeClr val="accent4"/>
                    </a:solidFill>
                    <a:ln w="12700">
                      <a:solidFill>
                        <a:schemeClr val="accent2"/>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kumimoji="1" lang="en-US" altLang="ja-JP" b="1" dirty="0"/>
                        <a:t>5,6</a:t>
                      </a:r>
                      <a:r>
                        <a:rPr kumimoji="1" lang="ja-JP" altLang="en-US" b="1" dirty="0"/>
                        <a:t>月</a:t>
                      </a:r>
                    </a:p>
                  </p:txBody>
                </p:sp>
              </p:grpSp>
              <p:sp>
                <p:nvSpPr>
                  <p:cNvPr id="52" name="楕円 51">
                    <a:extLst>
                      <a:ext uri="{FF2B5EF4-FFF2-40B4-BE49-F238E27FC236}">
                        <a16:creationId xmlns:a16="http://schemas.microsoft.com/office/drawing/2014/main" id="{6303109F-2741-422F-9EBB-E5AE0AE74F78}"/>
                      </a:ext>
                    </a:extLst>
                  </p:cNvPr>
                  <p:cNvSpPr/>
                  <p:nvPr/>
                </p:nvSpPr>
                <p:spPr>
                  <a:xfrm>
                    <a:off x="12017250" y="27016972"/>
                    <a:ext cx="2020852" cy="348334"/>
                  </a:xfrm>
                  <a:prstGeom prst="ellipse">
                    <a:avLst/>
                  </a:prstGeom>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b="1" dirty="0">
                        <a:latin typeface="Segoe UI" panose="020B0502040204020203" pitchFamily="34" charset="0"/>
                        <a:cs typeface="Segoe UI" panose="020B0502040204020203" pitchFamily="34" charset="0"/>
                      </a:rPr>
                      <a:t>12,1,2</a:t>
                    </a:r>
                    <a:r>
                      <a:rPr kumimoji="1" lang="ja-JP" altLang="en-US" b="1" dirty="0">
                        <a:latin typeface="Segoe UI" panose="020B0502040204020203" pitchFamily="34" charset="0"/>
                        <a:cs typeface="Segoe UI" panose="020B0502040204020203" pitchFamily="34" charset="0"/>
                      </a:rPr>
                      <a:t>月</a:t>
                    </a:r>
                  </a:p>
                </p:txBody>
              </p:sp>
            </p:grpSp>
          </p:grpSp>
          <p:sp>
            <p:nvSpPr>
              <p:cNvPr id="43" name="雲 42">
                <a:extLst>
                  <a:ext uri="{FF2B5EF4-FFF2-40B4-BE49-F238E27FC236}">
                    <a16:creationId xmlns:a16="http://schemas.microsoft.com/office/drawing/2014/main" id="{FFED8971-E5E0-43AD-9E3C-30F6F4095E44}"/>
                  </a:ext>
                </a:extLst>
              </p:cNvPr>
              <p:cNvSpPr/>
              <p:nvPr/>
            </p:nvSpPr>
            <p:spPr>
              <a:xfrm>
                <a:off x="6651555" y="3414749"/>
                <a:ext cx="1113250" cy="1479773"/>
              </a:xfrm>
              <a:prstGeom prst="cloud">
                <a:avLst/>
              </a:prstGeom>
              <a:gradFill rotWithShape="1">
                <a:gsLst>
                  <a:gs pos="0">
                    <a:srgbClr val="FEB80A"/>
                  </a:gs>
                  <a:gs pos="100000">
                    <a:srgbClr val="FEB80A">
                      <a:shade val="48000"/>
                      <a:satMod val="180000"/>
                      <a:lumMod val="94000"/>
                    </a:srgbClr>
                  </a:gs>
                  <a:gs pos="100000">
                    <a:srgbClr val="FEB80A">
                      <a:shade val="48000"/>
                      <a:satMod val="180000"/>
                      <a:lumMod val="94000"/>
                    </a:srgbClr>
                  </a:gs>
                </a:gsLst>
                <a:lin ang="4140000" scaled="1"/>
              </a:gradFill>
              <a:ln w="12700">
                <a:solidFill>
                  <a:schemeClr val="tx1"/>
                </a:solidFill>
              </a:ln>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50800" h="50800"/>
              </a:sp3d>
            </p:spPr>
            <p:txBody>
              <a:bodyPr rtlCol="0" anchor="ctr"/>
              <a:lstStyle/>
              <a:p>
                <a:pPr algn="ctr"/>
                <a:endParaRPr kumimoji="1" lang="ja-JP" altLang="en-US" sz="2400" b="1" dirty="0">
                  <a:solidFill>
                    <a:schemeClr val="bg1"/>
                  </a:solidFill>
                  <a:latin typeface="Segoe UI" panose="020B0502040204020203" pitchFamily="34" charset="0"/>
                  <a:cs typeface="Segoe UI" panose="020B0502040204020203" pitchFamily="34" charset="0"/>
                </a:endParaRPr>
              </a:p>
            </p:txBody>
          </p:sp>
          <p:sp>
            <p:nvSpPr>
              <p:cNvPr id="44" name="円/楕円 162">
                <a:extLst>
                  <a:ext uri="{FF2B5EF4-FFF2-40B4-BE49-F238E27FC236}">
                    <a16:creationId xmlns:a16="http://schemas.microsoft.com/office/drawing/2014/main" id="{708F3365-1ABF-4467-94D6-9757AE3BBF06}"/>
                  </a:ext>
                </a:extLst>
              </p:cNvPr>
              <p:cNvSpPr/>
              <p:nvPr/>
            </p:nvSpPr>
            <p:spPr>
              <a:xfrm>
                <a:off x="2754977" y="3553189"/>
                <a:ext cx="1050799" cy="1458712"/>
              </a:xfrm>
              <a:prstGeom prst="ellipse">
                <a:avLst/>
              </a:prstGeom>
              <a:solidFill>
                <a:schemeClr val="accent2">
                  <a:alpha val="20000"/>
                </a:schemeClr>
              </a:solidFill>
              <a:ln w="12700">
                <a:solidFill>
                  <a:schemeClr val="tx1"/>
                </a:solidFill>
              </a:ln>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50800" h="50800"/>
              </a:sp3d>
            </p:spPr>
            <p:txBody>
              <a:bodyPr rtlCol="0" anchor="ctr"/>
              <a:lstStyle/>
              <a:p>
                <a:pPr algn="ctr" defTabSz="1527930">
                  <a:defRPr/>
                </a:pPr>
                <a:endParaRPr kumimoji="1" lang="ja-JP" altLang="en-US" sz="4400" b="1" kern="0" dirty="0">
                  <a:solidFill>
                    <a:prstClr val="white"/>
                  </a:solidFill>
                  <a:latin typeface="Segoe UI" panose="020B0502040204020203" pitchFamily="34" charset="0"/>
                  <a:ea typeface="ＭＳ Ｐゴシック"/>
                  <a:cs typeface="Segoe UI" panose="020B0502040204020203" pitchFamily="34" charset="0"/>
                </a:endParaRPr>
              </a:p>
            </p:txBody>
          </p:sp>
          <p:sp>
            <p:nvSpPr>
              <p:cNvPr id="45" name="雲 44">
                <a:extLst>
                  <a:ext uri="{FF2B5EF4-FFF2-40B4-BE49-F238E27FC236}">
                    <a16:creationId xmlns:a16="http://schemas.microsoft.com/office/drawing/2014/main" id="{2F6C7E9A-3432-4724-B4A6-D9CDFDFC0DE1}"/>
                  </a:ext>
                </a:extLst>
              </p:cNvPr>
              <p:cNvSpPr/>
              <p:nvPr/>
            </p:nvSpPr>
            <p:spPr>
              <a:xfrm>
                <a:off x="3949679" y="3472499"/>
                <a:ext cx="1200757" cy="1458712"/>
              </a:xfrm>
              <a:prstGeom prst="cloud">
                <a:avLst/>
              </a:prstGeom>
              <a:solidFill>
                <a:srgbClr val="FF3300"/>
              </a:solidFill>
              <a:ln w="12700">
                <a:solidFill>
                  <a:schemeClr val="tx1"/>
                </a:solidFill>
              </a:ln>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50800" h="50800"/>
              </a:sp3d>
            </p:spPr>
            <p:txBody>
              <a:bodyPr rtlCol="0" anchor="ctr"/>
              <a:lstStyle/>
              <a:p>
                <a:pPr algn="ctr" defTabSz="1527930">
                  <a:defRPr/>
                </a:pPr>
                <a:endParaRPr kumimoji="1" lang="ja-JP" altLang="en-US" sz="4000" b="1" kern="0" dirty="0">
                  <a:solidFill>
                    <a:prstClr val="white"/>
                  </a:solidFill>
                  <a:latin typeface="Segoe UI" panose="020B0502040204020203" pitchFamily="34" charset="0"/>
                  <a:ea typeface="ＭＳ Ｐゴシック"/>
                  <a:cs typeface="Segoe UI" panose="020B0502040204020203" pitchFamily="34" charset="0"/>
                </a:endParaRPr>
              </a:p>
            </p:txBody>
          </p:sp>
          <p:sp>
            <p:nvSpPr>
              <p:cNvPr id="46" name="テキスト ボックス 45">
                <a:extLst>
                  <a:ext uri="{FF2B5EF4-FFF2-40B4-BE49-F238E27FC236}">
                    <a16:creationId xmlns:a16="http://schemas.microsoft.com/office/drawing/2014/main" id="{19455A07-456F-4E3A-836C-A3433903429E}"/>
                  </a:ext>
                </a:extLst>
              </p:cNvPr>
              <p:cNvSpPr txBox="1"/>
              <p:nvPr/>
            </p:nvSpPr>
            <p:spPr>
              <a:xfrm>
                <a:off x="-56083" y="3936224"/>
                <a:ext cx="1141110" cy="609848"/>
              </a:xfrm>
              <a:prstGeom prst="rect">
                <a:avLst/>
              </a:prstGeom>
              <a:noFill/>
            </p:spPr>
            <p:txBody>
              <a:bodyPr wrap="square" rtlCol="0">
                <a:spAutoFit/>
              </a:bodyPr>
              <a:lstStyle/>
              <a:p>
                <a:pPr algn="ctr"/>
                <a:r>
                  <a:rPr kumimoji="1" lang="ja-JP" altLang="en-US" sz="1600" b="1" dirty="0">
                    <a:solidFill>
                      <a:schemeClr val="bg1"/>
                    </a:solidFill>
                  </a:rPr>
                  <a:t>①</a:t>
                </a:r>
                <a:r>
                  <a:rPr kumimoji="1" lang="ja-JP" altLang="en-US" sz="2000" b="1" dirty="0">
                    <a:solidFill>
                      <a:schemeClr val="bg1"/>
                    </a:solidFill>
                  </a:rPr>
                  <a:t>正</a:t>
                </a:r>
                <a:r>
                  <a:rPr kumimoji="1" lang="en-US" altLang="ja-JP" sz="2000" b="1" dirty="0">
                    <a:solidFill>
                      <a:schemeClr val="bg1"/>
                    </a:solidFill>
                  </a:rPr>
                  <a:t>AAO</a:t>
                </a:r>
                <a:endParaRPr kumimoji="1" lang="ja-JP" altLang="en-US" b="1" dirty="0">
                  <a:solidFill>
                    <a:schemeClr val="bg1"/>
                  </a:solidFill>
                </a:endParaRPr>
              </a:p>
            </p:txBody>
          </p:sp>
        </p:grpSp>
        <p:sp>
          <p:nvSpPr>
            <p:cNvPr id="31" name="テキスト ボックス 30">
              <a:extLst>
                <a:ext uri="{FF2B5EF4-FFF2-40B4-BE49-F238E27FC236}">
                  <a16:creationId xmlns:a16="http://schemas.microsoft.com/office/drawing/2014/main" id="{8A9D7DE2-57DB-4CEF-B9B1-F62CD67B959E}"/>
                </a:ext>
              </a:extLst>
            </p:cNvPr>
            <p:cNvSpPr txBox="1"/>
            <p:nvPr/>
          </p:nvSpPr>
          <p:spPr>
            <a:xfrm>
              <a:off x="1309195" y="287934"/>
              <a:ext cx="937206" cy="646331"/>
            </a:xfrm>
            <a:prstGeom prst="rect">
              <a:avLst/>
            </a:prstGeom>
            <a:noFill/>
          </p:spPr>
          <p:txBody>
            <a:bodyPr wrap="square" rtlCol="0">
              <a:spAutoFit/>
            </a:bodyPr>
            <a:lstStyle/>
            <a:p>
              <a:pPr algn="ctr"/>
              <a:r>
                <a:rPr kumimoji="1" lang="ja-JP" altLang="en-US" b="1" dirty="0">
                  <a:solidFill>
                    <a:schemeClr val="bg1"/>
                  </a:solidFill>
                </a:rPr>
                <a:t>②</a:t>
              </a:r>
              <a:endParaRPr kumimoji="1" lang="en-US" altLang="ja-JP" b="1" dirty="0">
                <a:solidFill>
                  <a:schemeClr val="bg1"/>
                </a:solidFill>
              </a:endParaRPr>
            </a:p>
            <a:p>
              <a:pPr algn="ctr"/>
              <a:r>
                <a:rPr kumimoji="1" lang="ja-JP" altLang="en-US" b="1" dirty="0">
                  <a:solidFill>
                    <a:schemeClr val="bg1"/>
                  </a:solidFill>
                </a:rPr>
                <a:t>温</a:t>
              </a:r>
              <a:r>
                <a:rPr kumimoji="1" lang="en-US" altLang="ja-JP" b="1" dirty="0">
                  <a:solidFill>
                    <a:schemeClr val="bg1"/>
                  </a:solidFill>
                </a:rPr>
                <a:t>SST</a:t>
              </a:r>
              <a:endParaRPr kumimoji="1" lang="ja-JP" altLang="en-US" b="1" dirty="0">
                <a:solidFill>
                  <a:schemeClr val="bg1"/>
                </a:solidFill>
              </a:endParaRPr>
            </a:p>
          </p:txBody>
        </p:sp>
        <p:sp>
          <p:nvSpPr>
            <p:cNvPr id="32" name="テキスト ボックス 31">
              <a:extLst>
                <a:ext uri="{FF2B5EF4-FFF2-40B4-BE49-F238E27FC236}">
                  <a16:creationId xmlns:a16="http://schemas.microsoft.com/office/drawing/2014/main" id="{6084B13C-2F3B-4C2A-B97C-2290ECE0F9BC}"/>
                </a:ext>
              </a:extLst>
            </p:cNvPr>
            <p:cNvSpPr txBox="1"/>
            <p:nvPr/>
          </p:nvSpPr>
          <p:spPr>
            <a:xfrm>
              <a:off x="2767596" y="315135"/>
              <a:ext cx="1107670" cy="738664"/>
            </a:xfrm>
            <a:prstGeom prst="rect">
              <a:avLst/>
            </a:prstGeom>
            <a:noFill/>
          </p:spPr>
          <p:txBody>
            <a:bodyPr wrap="square" rtlCol="0">
              <a:spAutoFit/>
            </a:bodyPr>
            <a:lstStyle/>
            <a:p>
              <a:pPr algn="ctr"/>
              <a:r>
                <a:rPr kumimoji="1" lang="ja-JP" altLang="en-US" sz="1400" b="1" dirty="0">
                  <a:solidFill>
                    <a:schemeClr val="bg1"/>
                  </a:solidFill>
                </a:rPr>
                <a:t>③温</a:t>
              </a:r>
              <a:r>
                <a:rPr kumimoji="1" lang="en-US" altLang="ja-JP" sz="1400" b="1" dirty="0">
                  <a:solidFill>
                    <a:schemeClr val="bg1"/>
                  </a:solidFill>
                </a:rPr>
                <a:t>SST</a:t>
              </a:r>
              <a:r>
                <a:rPr kumimoji="1" lang="ja-JP" altLang="en-US" sz="1400" b="1" dirty="0">
                  <a:solidFill>
                    <a:schemeClr val="bg1"/>
                  </a:solidFill>
                </a:rPr>
                <a:t>＋上向き熱フラックス</a:t>
              </a:r>
              <a:endParaRPr kumimoji="1" lang="ja-JP" altLang="en-US" sz="1600" b="1" dirty="0">
                <a:solidFill>
                  <a:schemeClr val="bg1"/>
                </a:solidFill>
              </a:endParaRPr>
            </a:p>
          </p:txBody>
        </p:sp>
        <p:sp>
          <p:nvSpPr>
            <p:cNvPr id="33" name="テキスト ボックス 32">
              <a:extLst>
                <a:ext uri="{FF2B5EF4-FFF2-40B4-BE49-F238E27FC236}">
                  <a16:creationId xmlns:a16="http://schemas.microsoft.com/office/drawing/2014/main" id="{760B35D3-7FE9-41FC-AB93-0DA3DC63631F}"/>
                </a:ext>
              </a:extLst>
            </p:cNvPr>
            <p:cNvSpPr txBox="1"/>
            <p:nvPr/>
          </p:nvSpPr>
          <p:spPr>
            <a:xfrm>
              <a:off x="4036345" y="228353"/>
              <a:ext cx="1200758" cy="830997"/>
            </a:xfrm>
            <a:prstGeom prst="rect">
              <a:avLst/>
            </a:prstGeom>
            <a:noFill/>
          </p:spPr>
          <p:txBody>
            <a:bodyPr wrap="square" rtlCol="0">
              <a:spAutoFit/>
            </a:bodyPr>
            <a:lstStyle/>
            <a:p>
              <a:pPr algn="ctr"/>
              <a:r>
                <a:rPr kumimoji="1" lang="ja-JP" altLang="en-US" sz="1600" b="1" dirty="0">
                  <a:solidFill>
                    <a:schemeClr val="bg1"/>
                  </a:solidFill>
                </a:rPr>
                <a:t>④南インド洋で対流の活発化</a:t>
              </a:r>
              <a:endParaRPr kumimoji="1" lang="en-US" altLang="ja-JP" sz="1600" b="1" dirty="0">
                <a:solidFill>
                  <a:schemeClr val="bg1"/>
                </a:solidFill>
              </a:endParaRPr>
            </a:p>
          </p:txBody>
        </p:sp>
        <p:sp>
          <p:nvSpPr>
            <p:cNvPr id="34" name="テキスト ボックス 33">
              <a:extLst>
                <a:ext uri="{FF2B5EF4-FFF2-40B4-BE49-F238E27FC236}">
                  <a16:creationId xmlns:a16="http://schemas.microsoft.com/office/drawing/2014/main" id="{5ECE9399-C687-402C-92BD-7CF21646A296}"/>
                </a:ext>
              </a:extLst>
            </p:cNvPr>
            <p:cNvSpPr txBox="1"/>
            <p:nvPr/>
          </p:nvSpPr>
          <p:spPr>
            <a:xfrm>
              <a:off x="2168510" y="460507"/>
              <a:ext cx="670680" cy="338554"/>
            </a:xfrm>
            <a:prstGeom prst="rect">
              <a:avLst/>
            </a:prstGeom>
            <a:noFill/>
          </p:spPr>
          <p:txBody>
            <a:bodyPr wrap="square" rtlCol="0">
              <a:spAutoFit/>
            </a:bodyPr>
            <a:lstStyle/>
            <a:p>
              <a:pPr algn="ctr"/>
              <a:r>
                <a:rPr kumimoji="1" lang="ja-JP" altLang="en-US" sz="1600" b="1" dirty="0">
                  <a:solidFill>
                    <a:schemeClr val="bg1"/>
                  </a:solidFill>
                </a:rPr>
                <a:t>持続</a:t>
              </a:r>
              <a:endParaRPr kumimoji="1" lang="ja-JP" altLang="en-US" b="1" dirty="0">
                <a:solidFill>
                  <a:schemeClr val="bg1"/>
                </a:solidFill>
              </a:endParaRPr>
            </a:p>
          </p:txBody>
        </p:sp>
        <p:sp>
          <p:nvSpPr>
            <p:cNvPr id="35" name="テキスト ボックス 34">
              <a:extLst>
                <a:ext uri="{FF2B5EF4-FFF2-40B4-BE49-F238E27FC236}">
                  <a16:creationId xmlns:a16="http://schemas.microsoft.com/office/drawing/2014/main" id="{F2012AAA-E6AB-4F2B-90F5-D029DF2E7095}"/>
                </a:ext>
              </a:extLst>
            </p:cNvPr>
            <p:cNvSpPr txBox="1"/>
            <p:nvPr/>
          </p:nvSpPr>
          <p:spPr>
            <a:xfrm>
              <a:off x="5358290" y="235089"/>
              <a:ext cx="1200758" cy="646331"/>
            </a:xfrm>
            <a:prstGeom prst="rect">
              <a:avLst/>
            </a:prstGeom>
            <a:noFill/>
          </p:spPr>
          <p:txBody>
            <a:bodyPr wrap="square" rtlCol="0">
              <a:spAutoFit/>
            </a:bodyPr>
            <a:lstStyle/>
            <a:p>
              <a:pPr algn="ctr"/>
              <a:r>
                <a:rPr kumimoji="1" lang="ja-JP" altLang="en-US" b="1" dirty="0">
                  <a:solidFill>
                    <a:schemeClr val="bg1"/>
                  </a:solidFill>
                </a:rPr>
                <a:t>⑤</a:t>
              </a:r>
              <a:endParaRPr kumimoji="1" lang="en-US" altLang="ja-JP" b="1" dirty="0">
                <a:solidFill>
                  <a:schemeClr val="bg1"/>
                </a:solidFill>
              </a:endParaRPr>
            </a:p>
            <a:p>
              <a:pPr algn="ctr"/>
              <a:r>
                <a:rPr kumimoji="1" lang="en-US" altLang="ja-JP" b="1" dirty="0">
                  <a:solidFill>
                    <a:schemeClr val="bg1"/>
                  </a:solidFill>
                </a:rPr>
                <a:t>SMJ</a:t>
              </a:r>
              <a:r>
                <a:rPr kumimoji="1" lang="ja-JP" altLang="en-US" b="1" dirty="0">
                  <a:solidFill>
                    <a:schemeClr val="bg1"/>
                  </a:solidFill>
                </a:rPr>
                <a:t>強化</a:t>
              </a:r>
              <a:endParaRPr kumimoji="1" lang="en-US" altLang="ja-JP" sz="1600" b="1" dirty="0">
                <a:solidFill>
                  <a:schemeClr val="bg1"/>
                </a:solidFill>
              </a:endParaRPr>
            </a:p>
          </p:txBody>
        </p:sp>
        <p:sp>
          <p:nvSpPr>
            <p:cNvPr id="36" name="テキスト ボックス 35">
              <a:extLst>
                <a:ext uri="{FF2B5EF4-FFF2-40B4-BE49-F238E27FC236}">
                  <a16:creationId xmlns:a16="http://schemas.microsoft.com/office/drawing/2014/main" id="{5C6BB644-14CB-42C0-A550-18A20E50EA98}"/>
                </a:ext>
              </a:extLst>
            </p:cNvPr>
            <p:cNvSpPr txBox="1"/>
            <p:nvPr/>
          </p:nvSpPr>
          <p:spPr>
            <a:xfrm>
              <a:off x="6646813" y="181189"/>
              <a:ext cx="1157004" cy="830997"/>
            </a:xfrm>
            <a:prstGeom prst="rect">
              <a:avLst/>
            </a:prstGeom>
            <a:noFill/>
          </p:spPr>
          <p:txBody>
            <a:bodyPr wrap="square" rtlCol="0">
              <a:spAutoFit/>
            </a:bodyPr>
            <a:lstStyle/>
            <a:p>
              <a:pPr algn="ctr"/>
              <a:r>
                <a:rPr kumimoji="1" lang="ja-JP" altLang="en-US" sz="1600" b="1" dirty="0">
                  <a:solidFill>
                    <a:schemeClr val="bg1"/>
                  </a:solidFill>
                </a:rPr>
                <a:t>⑥インドでの対流の活発化</a:t>
              </a:r>
              <a:endParaRPr kumimoji="1" lang="en-US" altLang="ja-JP" sz="1600" b="1" dirty="0">
                <a:solidFill>
                  <a:schemeClr val="bg1"/>
                </a:solidFill>
              </a:endParaRPr>
            </a:p>
          </p:txBody>
        </p:sp>
        <p:sp>
          <p:nvSpPr>
            <p:cNvPr id="37" name="テキスト ボックス 36">
              <a:extLst>
                <a:ext uri="{FF2B5EF4-FFF2-40B4-BE49-F238E27FC236}">
                  <a16:creationId xmlns:a16="http://schemas.microsoft.com/office/drawing/2014/main" id="{03777680-636B-4264-ABFE-A96C1FD4D07D}"/>
                </a:ext>
              </a:extLst>
            </p:cNvPr>
            <p:cNvSpPr txBox="1"/>
            <p:nvPr/>
          </p:nvSpPr>
          <p:spPr>
            <a:xfrm>
              <a:off x="8002383" y="259741"/>
              <a:ext cx="1216504" cy="830997"/>
            </a:xfrm>
            <a:prstGeom prst="rect">
              <a:avLst/>
            </a:prstGeom>
            <a:noFill/>
          </p:spPr>
          <p:txBody>
            <a:bodyPr wrap="square" rtlCol="0">
              <a:spAutoFit/>
            </a:bodyPr>
            <a:lstStyle/>
            <a:p>
              <a:pPr algn="ctr"/>
              <a:r>
                <a:rPr kumimoji="1" lang="ja-JP" altLang="en-US" sz="1600" b="1" dirty="0">
                  <a:solidFill>
                    <a:schemeClr val="bg1"/>
                  </a:solidFill>
                </a:rPr>
                <a:t>⑦チベット高気圧の</a:t>
              </a:r>
              <a:endParaRPr kumimoji="1" lang="en-US" altLang="ja-JP" sz="1600" b="1" dirty="0">
                <a:solidFill>
                  <a:schemeClr val="bg1"/>
                </a:solidFill>
              </a:endParaRPr>
            </a:p>
            <a:p>
              <a:pPr algn="ctr"/>
              <a:r>
                <a:rPr kumimoji="1" lang="ja-JP" altLang="en-US" sz="1600" b="1" dirty="0">
                  <a:solidFill>
                    <a:schemeClr val="bg1"/>
                  </a:solidFill>
                </a:rPr>
                <a:t>強化</a:t>
              </a:r>
              <a:endParaRPr kumimoji="1" lang="en-US" altLang="ja-JP" sz="1400" b="1" dirty="0">
                <a:solidFill>
                  <a:schemeClr val="bg1"/>
                </a:solidFill>
              </a:endParaRPr>
            </a:p>
          </p:txBody>
        </p:sp>
        <p:sp>
          <p:nvSpPr>
            <p:cNvPr id="38" name="右矢印 171">
              <a:extLst>
                <a:ext uri="{FF2B5EF4-FFF2-40B4-BE49-F238E27FC236}">
                  <a16:creationId xmlns:a16="http://schemas.microsoft.com/office/drawing/2014/main" id="{DBC07A73-4775-4CCF-BE9D-15FB8B4C1A19}"/>
                </a:ext>
              </a:extLst>
            </p:cNvPr>
            <p:cNvSpPr/>
            <p:nvPr/>
          </p:nvSpPr>
          <p:spPr>
            <a:xfrm>
              <a:off x="3783228" y="502885"/>
              <a:ext cx="320219" cy="272636"/>
            </a:xfrm>
            <a:prstGeom prst="rightArrow">
              <a:avLst/>
            </a:prstGeom>
            <a:gradFill rotWithShape="1">
              <a:gsLst>
                <a:gs pos="0">
                  <a:srgbClr val="84AA33"/>
                </a:gs>
                <a:gs pos="100000">
                  <a:srgbClr val="84AA33">
                    <a:shade val="48000"/>
                    <a:satMod val="180000"/>
                    <a:lumMod val="94000"/>
                  </a:srgbClr>
                </a:gs>
                <a:gs pos="100000">
                  <a:srgbClr val="84AA33">
                    <a:shade val="48000"/>
                    <a:satMod val="180000"/>
                    <a:lumMod val="94000"/>
                  </a:srgbClr>
                </a:gs>
              </a:gsLst>
              <a:lin ang="4140000" scaled="1"/>
            </a:gradFill>
            <a:ln w="12700">
              <a:solidFill>
                <a:schemeClr val="tx1"/>
              </a:solidFill>
            </a:ln>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50800" h="50800"/>
            </a:sp3d>
          </p:spPr>
          <p:txBody>
            <a:bodyPr rtlCol="0" anchor="ctr"/>
            <a:lstStyle/>
            <a:p>
              <a:pPr algn="ctr" defTabSz="1527930">
                <a:defRPr/>
              </a:pPr>
              <a:endParaRPr kumimoji="1" lang="ja-JP" altLang="en-US" sz="3344" kern="0" dirty="0">
                <a:solidFill>
                  <a:prstClr val="white"/>
                </a:solidFill>
                <a:latin typeface="Times"/>
                <a:ea typeface="ＭＳ Ｐゴシック"/>
              </a:endParaRPr>
            </a:p>
          </p:txBody>
        </p:sp>
        <p:sp>
          <p:nvSpPr>
            <p:cNvPr id="39" name="右矢印 171">
              <a:extLst>
                <a:ext uri="{FF2B5EF4-FFF2-40B4-BE49-F238E27FC236}">
                  <a16:creationId xmlns:a16="http://schemas.microsoft.com/office/drawing/2014/main" id="{F36AB840-BFE3-4518-95BC-607BAAFE2762}"/>
                </a:ext>
              </a:extLst>
            </p:cNvPr>
            <p:cNvSpPr/>
            <p:nvPr/>
          </p:nvSpPr>
          <p:spPr>
            <a:xfrm>
              <a:off x="5198180" y="483759"/>
              <a:ext cx="320219" cy="272636"/>
            </a:xfrm>
            <a:prstGeom prst="rightArrow">
              <a:avLst/>
            </a:prstGeom>
            <a:gradFill rotWithShape="1">
              <a:gsLst>
                <a:gs pos="0">
                  <a:srgbClr val="84AA33"/>
                </a:gs>
                <a:gs pos="100000">
                  <a:srgbClr val="84AA33">
                    <a:shade val="48000"/>
                    <a:satMod val="180000"/>
                    <a:lumMod val="94000"/>
                  </a:srgbClr>
                </a:gs>
                <a:gs pos="100000">
                  <a:srgbClr val="84AA33">
                    <a:shade val="48000"/>
                    <a:satMod val="180000"/>
                    <a:lumMod val="94000"/>
                  </a:srgbClr>
                </a:gs>
              </a:gsLst>
              <a:lin ang="4140000" scaled="1"/>
            </a:gradFill>
            <a:ln w="12700">
              <a:solidFill>
                <a:schemeClr val="tx1"/>
              </a:solidFill>
            </a:ln>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50800" h="50800"/>
            </a:sp3d>
          </p:spPr>
          <p:txBody>
            <a:bodyPr rtlCol="0" anchor="ctr"/>
            <a:lstStyle/>
            <a:p>
              <a:pPr algn="ctr" defTabSz="1527930">
                <a:defRPr/>
              </a:pPr>
              <a:endParaRPr kumimoji="1" lang="ja-JP" altLang="en-US" sz="3344" kern="0" dirty="0">
                <a:solidFill>
                  <a:prstClr val="white"/>
                </a:solidFill>
                <a:latin typeface="Times"/>
                <a:ea typeface="ＭＳ Ｐゴシック"/>
              </a:endParaRPr>
            </a:p>
          </p:txBody>
        </p:sp>
        <p:sp>
          <p:nvSpPr>
            <p:cNvPr id="40" name="右矢印 171">
              <a:extLst>
                <a:ext uri="{FF2B5EF4-FFF2-40B4-BE49-F238E27FC236}">
                  <a16:creationId xmlns:a16="http://schemas.microsoft.com/office/drawing/2014/main" id="{AB0EF7E2-005C-43BD-B5A9-2DEDEC8BD07F}"/>
                </a:ext>
              </a:extLst>
            </p:cNvPr>
            <p:cNvSpPr/>
            <p:nvPr/>
          </p:nvSpPr>
          <p:spPr>
            <a:xfrm>
              <a:off x="6418003" y="506854"/>
              <a:ext cx="320219" cy="272636"/>
            </a:xfrm>
            <a:prstGeom prst="rightArrow">
              <a:avLst/>
            </a:prstGeom>
            <a:gradFill rotWithShape="1">
              <a:gsLst>
                <a:gs pos="0">
                  <a:srgbClr val="84AA33"/>
                </a:gs>
                <a:gs pos="100000">
                  <a:srgbClr val="84AA33">
                    <a:shade val="48000"/>
                    <a:satMod val="180000"/>
                    <a:lumMod val="94000"/>
                  </a:srgbClr>
                </a:gs>
                <a:gs pos="100000">
                  <a:srgbClr val="84AA33">
                    <a:shade val="48000"/>
                    <a:satMod val="180000"/>
                    <a:lumMod val="94000"/>
                  </a:srgbClr>
                </a:gs>
              </a:gsLst>
              <a:lin ang="4140000" scaled="1"/>
            </a:gradFill>
            <a:ln w="12700">
              <a:solidFill>
                <a:schemeClr val="tx1"/>
              </a:solidFill>
            </a:ln>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50800" h="50800"/>
            </a:sp3d>
          </p:spPr>
          <p:txBody>
            <a:bodyPr rtlCol="0" anchor="ctr"/>
            <a:lstStyle/>
            <a:p>
              <a:pPr algn="ctr" defTabSz="1527930">
                <a:defRPr/>
              </a:pPr>
              <a:endParaRPr kumimoji="1" lang="ja-JP" altLang="en-US" sz="3344" kern="0" dirty="0">
                <a:solidFill>
                  <a:prstClr val="white"/>
                </a:solidFill>
                <a:latin typeface="Times"/>
                <a:ea typeface="ＭＳ Ｐゴシック"/>
              </a:endParaRPr>
            </a:p>
          </p:txBody>
        </p:sp>
        <p:sp>
          <p:nvSpPr>
            <p:cNvPr id="41" name="右矢印 171">
              <a:extLst>
                <a:ext uri="{FF2B5EF4-FFF2-40B4-BE49-F238E27FC236}">
                  <a16:creationId xmlns:a16="http://schemas.microsoft.com/office/drawing/2014/main" id="{76BFAC0F-DAAA-493F-BDD4-C2B0AD5BD7AE}"/>
                </a:ext>
              </a:extLst>
            </p:cNvPr>
            <p:cNvSpPr/>
            <p:nvPr/>
          </p:nvSpPr>
          <p:spPr>
            <a:xfrm>
              <a:off x="7769912" y="460507"/>
              <a:ext cx="320219" cy="272636"/>
            </a:xfrm>
            <a:prstGeom prst="rightArrow">
              <a:avLst/>
            </a:prstGeom>
            <a:gradFill rotWithShape="1">
              <a:gsLst>
                <a:gs pos="0">
                  <a:srgbClr val="84AA33"/>
                </a:gs>
                <a:gs pos="100000">
                  <a:srgbClr val="84AA33">
                    <a:shade val="48000"/>
                    <a:satMod val="180000"/>
                    <a:lumMod val="94000"/>
                  </a:srgbClr>
                </a:gs>
                <a:gs pos="100000">
                  <a:srgbClr val="84AA33">
                    <a:shade val="48000"/>
                    <a:satMod val="180000"/>
                    <a:lumMod val="94000"/>
                  </a:srgbClr>
                </a:gs>
              </a:gsLst>
              <a:lin ang="4140000" scaled="1"/>
            </a:gradFill>
            <a:ln w="12700">
              <a:solidFill>
                <a:schemeClr val="tx1"/>
              </a:solidFill>
            </a:ln>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50800" h="50800"/>
            </a:sp3d>
          </p:spPr>
          <p:txBody>
            <a:bodyPr rtlCol="0" anchor="ctr"/>
            <a:lstStyle/>
            <a:p>
              <a:pPr algn="ctr" defTabSz="1527930">
                <a:defRPr/>
              </a:pPr>
              <a:endParaRPr kumimoji="1" lang="ja-JP" altLang="en-US" sz="3344" kern="0" dirty="0">
                <a:solidFill>
                  <a:prstClr val="white"/>
                </a:solidFill>
                <a:latin typeface="Times"/>
                <a:ea typeface="ＭＳ Ｐゴシック"/>
              </a:endParaRPr>
            </a:p>
          </p:txBody>
        </p:sp>
      </p:grpSp>
      <p:grpSp>
        <p:nvGrpSpPr>
          <p:cNvPr id="5" name="グループ化 4">
            <a:extLst>
              <a:ext uri="{FF2B5EF4-FFF2-40B4-BE49-F238E27FC236}">
                <a16:creationId xmlns:a16="http://schemas.microsoft.com/office/drawing/2014/main" id="{7CD6CEBC-9DE6-4D28-9BC9-A8CD455F0911}"/>
              </a:ext>
            </a:extLst>
          </p:cNvPr>
          <p:cNvGrpSpPr/>
          <p:nvPr/>
        </p:nvGrpSpPr>
        <p:grpSpPr>
          <a:xfrm>
            <a:off x="61047" y="1022328"/>
            <a:ext cx="8998227" cy="2431469"/>
            <a:chOff x="-2" y="899766"/>
            <a:chExt cx="8998227" cy="2493715"/>
          </a:xfrm>
        </p:grpSpPr>
        <p:sp>
          <p:nvSpPr>
            <p:cNvPr id="21" name="四角形: 角を丸くする 20">
              <a:extLst>
                <a:ext uri="{FF2B5EF4-FFF2-40B4-BE49-F238E27FC236}">
                  <a16:creationId xmlns:a16="http://schemas.microsoft.com/office/drawing/2014/main" id="{FBB8D13C-DCC0-4224-BE05-9F4D34E77251}"/>
                </a:ext>
              </a:extLst>
            </p:cNvPr>
            <p:cNvSpPr/>
            <p:nvPr/>
          </p:nvSpPr>
          <p:spPr>
            <a:xfrm>
              <a:off x="129826" y="1114612"/>
              <a:ext cx="8868399" cy="2278869"/>
            </a:xfrm>
            <a:prstGeom prst="roundRect">
              <a:avLst>
                <a:gd name="adj" fmla="val 9580"/>
              </a:avLst>
            </a:prstGeom>
            <a:noFill/>
            <a:ln w="38100">
              <a:solidFill>
                <a:schemeClr val="accent1"/>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ja-JP" altLang="en-US" dirty="0"/>
            </a:p>
          </p:txBody>
        </p:sp>
        <p:pic>
          <p:nvPicPr>
            <p:cNvPr id="14" name="図 13">
              <a:extLst>
                <a:ext uri="{FF2B5EF4-FFF2-40B4-BE49-F238E27FC236}">
                  <a16:creationId xmlns:a16="http://schemas.microsoft.com/office/drawing/2014/main" id="{06655FBA-D376-4B7C-BA46-43F44C12537D}"/>
                </a:ext>
              </a:extLst>
            </p:cNvPr>
            <p:cNvPicPr>
              <a:picLocks noChangeAspect="1"/>
            </p:cNvPicPr>
            <p:nvPr/>
          </p:nvPicPr>
          <p:blipFill>
            <a:blip r:embed="rId2"/>
            <a:stretch>
              <a:fillRect/>
            </a:stretch>
          </p:blipFill>
          <p:spPr>
            <a:xfrm>
              <a:off x="281048" y="1550262"/>
              <a:ext cx="2843932" cy="1796084"/>
            </a:xfrm>
            <a:prstGeom prst="rect">
              <a:avLst/>
            </a:prstGeom>
          </p:spPr>
        </p:pic>
        <p:sp>
          <p:nvSpPr>
            <p:cNvPr id="18" name="楕円 17">
              <a:extLst>
                <a:ext uri="{FF2B5EF4-FFF2-40B4-BE49-F238E27FC236}">
                  <a16:creationId xmlns:a16="http://schemas.microsoft.com/office/drawing/2014/main" id="{64BE86AE-DB4E-4066-83B5-6BFF12D98F89}"/>
                </a:ext>
              </a:extLst>
            </p:cNvPr>
            <p:cNvSpPr/>
            <p:nvPr/>
          </p:nvSpPr>
          <p:spPr>
            <a:xfrm>
              <a:off x="-2" y="899766"/>
              <a:ext cx="1525927" cy="370295"/>
            </a:xfrm>
            <a:prstGeom prst="ellipse">
              <a:avLst/>
            </a:prstGeom>
            <a:solidFill>
              <a:srgbClr val="00B0F0"/>
            </a:solidFill>
            <a:ln>
              <a:solidFill>
                <a:srgbClr val="00206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kumimoji="1" lang="en-US" altLang="ja-JP" b="1" dirty="0">
                  <a:solidFill>
                    <a:schemeClr val="bg1"/>
                  </a:solidFill>
                </a:rPr>
                <a:t>LBM</a:t>
              </a:r>
              <a:r>
                <a:rPr kumimoji="1" lang="ja-JP" altLang="en-US" b="1" dirty="0">
                  <a:solidFill>
                    <a:schemeClr val="bg1"/>
                  </a:solidFill>
                </a:rPr>
                <a:t>結果</a:t>
              </a:r>
            </a:p>
          </p:txBody>
        </p:sp>
        <p:sp>
          <p:nvSpPr>
            <p:cNvPr id="2" name="テキスト ボックス 1">
              <a:extLst>
                <a:ext uri="{FF2B5EF4-FFF2-40B4-BE49-F238E27FC236}">
                  <a16:creationId xmlns:a16="http://schemas.microsoft.com/office/drawing/2014/main" id="{86EB0B4B-CFF3-44C5-8F8F-DC12E561B0D0}"/>
                </a:ext>
              </a:extLst>
            </p:cNvPr>
            <p:cNvSpPr txBox="1"/>
            <p:nvPr/>
          </p:nvSpPr>
          <p:spPr>
            <a:xfrm>
              <a:off x="223209" y="1292490"/>
              <a:ext cx="3731499" cy="315656"/>
            </a:xfrm>
            <a:prstGeom prst="rect">
              <a:avLst/>
            </a:prstGeom>
            <a:noFill/>
          </p:spPr>
          <p:txBody>
            <a:bodyPr wrap="square" rtlCol="0">
              <a:spAutoFit/>
            </a:bodyPr>
            <a:lstStyle/>
            <a:p>
              <a:r>
                <a:rPr kumimoji="1" lang="en-US" altLang="ja-JP" sz="1400" b="1" dirty="0"/>
                <a:t>750hPa</a:t>
              </a:r>
              <a:r>
                <a:rPr kumimoji="1" lang="ja-JP" altLang="en-US" sz="1400" b="1" dirty="0"/>
                <a:t>風（ベクトル</a:t>
              </a:r>
              <a:r>
                <a:rPr kumimoji="1" lang="en-US" altLang="ja-JP" sz="1400" b="1" dirty="0"/>
                <a:t>,m/s</a:t>
              </a:r>
              <a:r>
                <a:rPr kumimoji="1" lang="ja-JP" altLang="en-US" sz="1400" b="1" dirty="0"/>
                <a:t>），陰影：南北風</a:t>
              </a:r>
              <a:endParaRPr kumimoji="1" lang="en-US" altLang="ja-JP" sz="1400" b="1" dirty="0"/>
            </a:p>
          </p:txBody>
        </p:sp>
        <p:sp>
          <p:nvSpPr>
            <p:cNvPr id="20" name="テキスト ボックス 19">
              <a:extLst>
                <a:ext uri="{FF2B5EF4-FFF2-40B4-BE49-F238E27FC236}">
                  <a16:creationId xmlns:a16="http://schemas.microsoft.com/office/drawing/2014/main" id="{3A550100-C96D-4099-9B3D-F712D79C63E9}"/>
                </a:ext>
              </a:extLst>
            </p:cNvPr>
            <p:cNvSpPr txBox="1"/>
            <p:nvPr/>
          </p:nvSpPr>
          <p:spPr>
            <a:xfrm>
              <a:off x="4751583" y="1159663"/>
              <a:ext cx="4185166" cy="315656"/>
            </a:xfrm>
            <a:prstGeom prst="rect">
              <a:avLst/>
            </a:prstGeom>
            <a:noFill/>
          </p:spPr>
          <p:txBody>
            <a:bodyPr wrap="square" rtlCol="0">
              <a:spAutoFit/>
            </a:bodyPr>
            <a:lstStyle/>
            <a:p>
              <a:r>
                <a:rPr kumimoji="1" lang="ja-JP" altLang="en-US" sz="1400" b="1" dirty="0"/>
                <a:t>東経</a:t>
              </a:r>
              <a:r>
                <a:rPr kumimoji="1" lang="en-US" altLang="ja-JP" sz="1400" b="1" dirty="0"/>
                <a:t>45</a:t>
              </a:r>
              <a:r>
                <a:rPr kumimoji="1" lang="ja-JP" altLang="en-US" sz="1400" b="1" dirty="0"/>
                <a:t>度の緯度高度断面図の鉛直風（陰影</a:t>
              </a:r>
              <a:r>
                <a:rPr kumimoji="1" lang="en-US" altLang="ja-JP" sz="1400" b="1" dirty="0"/>
                <a:t>,Pa/s</a:t>
              </a:r>
              <a:r>
                <a:rPr kumimoji="1" lang="ja-JP" altLang="en-US" sz="1400" b="1" dirty="0"/>
                <a:t>）</a:t>
              </a:r>
              <a:endParaRPr kumimoji="1" lang="en-US" altLang="ja-JP" sz="1400" b="1" dirty="0"/>
            </a:p>
          </p:txBody>
        </p:sp>
      </p:grpSp>
      <p:sp>
        <p:nvSpPr>
          <p:cNvPr id="24" name="フレーム 23">
            <a:extLst>
              <a:ext uri="{FF2B5EF4-FFF2-40B4-BE49-F238E27FC236}">
                <a16:creationId xmlns:a16="http://schemas.microsoft.com/office/drawing/2014/main" id="{D8AD4B8D-7EF1-4A65-A78B-DB12311D2057}"/>
              </a:ext>
            </a:extLst>
          </p:cNvPr>
          <p:cNvSpPr/>
          <p:nvPr/>
        </p:nvSpPr>
        <p:spPr>
          <a:xfrm>
            <a:off x="3895124" y="0"/>
            <a:ext cx="2626142" cy="1153134"/>
          </a:xfrm>
          <a:prstGeom prst="frame">
            <a:avLst>
              <a:gd name="adj1" fmla="val 7606"/>
            </a:avLst>
          </a:prstGeom>
          <a:solidFill>
            <a:srgbClr val="05F91C">
              <a:alpha val="50000"/>
            </a:srgb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26" name="テキスト ボックス 25">
            <a:extLst>
              <a:ext uri="{FF2B5EF4-FFF2-40B4-BE49-F238E27FC236}">
                <a16:creationId xmlns:a16="http://schemas.microsoft.com/office/drawing/2014/main" id="{15F2FADC-2F41-4FB1-9109-1A3906DD6A20}"/>
              </a:ext>
            </a:extLst>
          </p:cNvPr>
          <p:cNvSpPr txBox="1"/>
          <p:nvPr/>
        </p:nvSpPr>
        <p:spPr>
          <a:xfrm>
            <a:off x="3236775" y="1617204"/>
            <a:ext cx="2937307" cy="1661993"/>
          </a:xfrm>
          <a:prstGeom prst="rect">
            <a:avLst/>
          </a:prstGeom>
          <a:noFill/>
        </p:spPr>
        <p:txBody>
          <a:bodyPr wrap="square" rtlCol="0">
            <a:spAutoFit/>
          </a:bodyPr>
          <a:lstStyle/>
          <a:p>
            <a:pPr algn="ctr"/>
            <a:r>
              <a:rPr kumimoji="1" lang="ja-JP" altLang="en-US" sz="1600" dirty="0"/>
              <a:t>ソマリジェットの強まりが</a:t>
            </a:r>
            <a:endParaRPr kumimoji="1" lang="en-US" altLang="ja-JP" sz="1600" dirty="0"/>
          </a:p>
          <a:p>
            <a:pPr algn="ctr"/>
            <a:r>
              <a:rPr kumimoji="1" lang="ja-JP" altLang="en-US" sz="1600" dirty="0"/>
              <a:t>おおむね再現されていた。</a:t>
            </a:r>
            <a:endParaRPr kumimoji="1" lang="en-US" altLang="ja-JP" sz="1600" dirty="0"/>
          </a:p>
          <a:p>
            <a:pPr algn="ctr"/>
            <a:endParaRPr kumimoji="1" lang="en-US" altLang="ja-JP" sz="1600" dirty="0"/>
          </a:p>
          <a:p>
            <a:pPr algn="ctr"/>
            <a:r>
              <a:rPr kumimoji="1" lang="ja-JP" altLang="en-US" b="1" u="sng" dirty="0"/>
              <a:t>このことから南インド洋の対流はソマリジェットを</a:t>
            </a:r>
            <a:endParaRPr kumimoji="1" lang="en-US" altLang="ja-JP" b="1" u="sng" dirty="0"/>
          </a:p>
          <a:p>
            <a:pPr algn="ctr"/>
            <a:r>
              <a:rPr kumimoji="1" lang="ja-JP" altLang="en-US" b="1" u="sng" dirty="0"/>
              <a:t>強めることが示唆された。</a:t>
            </a:r>
          </a:p>
        </p:txBody>
      </p:sp>
      <p:grpSp>
        <p:nvGrpSpPr>
          <p:cNvPr id="6" name="グループ化 5">
            <a:extLst>
              <a:ext uri="{FF2B5EF4-FFF2-40B4-BE49-F238E27FC236}">
                <a16:creationId xmlns:a16="http://schemas.microsoft.com/office/drawing/2014/main" id="{5A35C9A1-A1F4-4A1C-870F-BE2B3E2DD92B}"/>
              </a:ext>
            </a:extLst>
          </p:cNvPr>
          <p:cNvGrpSpPr/>
          <p:nvPr/>
        </p:nvGrpSpPr>
        <p:grpSpPr>
          <a:xfrm>
            <a:off x="6140371" y="1516627"/>
            <a:ext cx="2895786" cy="1809877"/>
            <a:chOff x="5114304" y="1799813"/>
            <a:chExt cx="2895786" cy="1809877"/>
          </a:xfrm>
        </p:grpSpPr>
        <p:pic>
          <p:nvPicPr>
            <p:cNvPr id="69" name="図 68">
              <a:extLst>
                <a:ext uri="{FF2B5EF4-FFF2-40B4-BE49-F238E27FC236}">
                  <a16:creationId xmlns:a16="http://schemas.microsoft.com/office/drawing/2014/main" id="{374EFC2B-789F-4CEF-AF41-6E4894A7B151}"/>
                </a:ext>
              </a:extLst>
            </p:cNvPr>
            <p:cNvPicPr>
              <a:picLocks noChangeAspect="1"/>
            </p:cNvPicPr>
            <p:nvPr/>
          </p:nvPicPr>
          <p:blipFill rotWithShape="1">
            <a:blip r:embed="rId3">
              <a:extLst>
                <a:ext uri="{28A0092B-C50C-407E-A947-70E740481C1C}">
                  <a14:useLocalDpi xmlns:a14="http://schemas.microsoft.com/office/drawing/2010/main" val="0"/>
                </a:ext>
              </a:extLst>
            </a:blip>
            <a:srcRect l="8277" t="4923" r="2532"/>
            <a:stretch/>
          </p:blipFill>
          <p:spPr>
            <a:xfrm>
              <a:off x="5114304" y="1799813"/>
              <a:ext cx="2895786" cy="1809877"/>
            </a:xfrm>
            <a:prstGeom prst="rect">
              <a:avLst/>
            </a:prstGeom>
          </p:spPr>
        </p:pic>
        <p:grpSp>
          <p:nvGrpSpPr>
            <p:cNvPr id="70" name="グループ化 69">
              <a:extLst>
                <a:ext uri="{FF2B5EF4-FFF2-40B4-BE49-F238E27FC236}">
                  <a16:creationId xmlns:a16="http://schemas.microsoft.com/office/drawing/2014/main" id="{79197C94-F1DE-4775-AC71-A1C0669462DB}"/>
                </a:ext>
              </a:extLst>
            </p:cNvPr>
            <p:cNvGrpSpPr/>
            <p:nvPr/>
          </p:nvGrpSpPr>
          <p:grpSpPr>
            <a:xfrm>
              <a:off x="6184230" y="2092005"/>
              <a:ext cx="1025242" cy="1429217"/>
              <a:chOff x="6498864" y="2591490"/>
              <a:chExt cx="1025242" cy="1429217"/>
            </a:xfrm>
          </p:grpSpPr>
          <p:sp>
            <p:nvSpPr>
              <p:cNvPr id="71" name="矢印: 右 70">
                <a:extLst>
                  <a:ext uri="{FF2B5EF4-FFF2-40B4-BE49-F238E27FC236}">
                    <a16:creationId xmlns:a16="http://schemas.microsoft.com/office/drawing/2014/main" id="{0E1D8949-6514-4979-8751-6D28C9F1CD0D}"/>
                  </a:ext>
                </a:extLst>
              </p:cNvPr>
              <p:cNvSpPr/>
              <p:nvPr/>
            </p:nvSpPr>
            <p:spPr>
              <a:xfrm rot="16200000">
                <a:off x="6092853" y="2997501"/>
                <a:ext cx="1258540" cy="446518"/>
              </a:xfrm>
              <a:prstGeom prst="rightArrow">
                <a:avLst/>
              </a:prstGeom>
              <a:solidFill>
                <a:schemeClr val="accent1">
                  <a:alpha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72" name="矢印: 下 71">
                <a:extLst>
                  <a:ext uri="{FF2B5EF4-FFF2-40B4-BE49-F238E27FC236}">
                    <a16:creationId xmlns:a16="http://schemas.microsoft.com/office/drawing/2014/main" id="{6CE0058D-2654-4A6C-B150-B40D01B418D8}"/>
                  </a:ext>
                </a:extLst>
              </p:cNvPr>
              <p:cNvSpPr/>
              <p:nvPr/>
            </p:nvSpPr>
            <p:spPr>
              <a:xfrm rot="19781234">
                <a:off x="7028799" y="2712190"/>
                <a:ext cx="495307" cy="1308517"/>
              </a:xfrm>
              <a:prstGeom prst="downArrow">
                <a:avLst/>
              </a:prstGeom>
              <a:solidFill>
                <a:srgbClr val="FFC000">
                  <a:alpha val="10000"/>
                </a:srgb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grpSp>
      <p:sp>
        <p:nvSpPr>
          <p:cNvPr id="66" name="テキスト ボックス 65">
            <a:extLst>
              <a:ext uri="{FF2B5EF4-FFF2-40B4-BE49-F238E27FC236}">
                <a16:creationId xmlns:a16="http://schemas.microsoft.com/office/drawing/2014/main" id="{2524F950-E474-437D-A016-05C6F7EACEAA}"/>
              </a:ext>
            </a:extLst>
          </p:cNvPr>
          <p:cNvSpPr txBox="1"/>
          <p:nvPr/>
        </p:nvSpPr>
        <p:spPr>
          <a:xfrm>
            <a:off x="-3408" y="6619061"/>
            <a:ext cx="8467276" cy="253916"/>
          </a:xfrm>
          <a:prstGeom prst="rect">
            <a:avLst/>
          </a:prstGeom>
          <a:noFill/>
        </p:spPr>
        <p:txBody>
          <a:bodyPr wrap="square" rtlCol="0">
            <a:spAutoFit/>
          </a:bodyPr>
          <a:lstStyle/>
          <a:p>
            <a:r>
              <a:rPr lang="ja-JP" altLang="en-US" sz="1050" dirty="0"/>
              <a:t>陰影：鉛直流</a:t>
            </a:r>
            <a:r>
              <a:rPr lang="en-US" altLang="ja-JP" sz="1050" dirty="0"/>
              <a:t>(Pa/s</a:t>
            </a:r>
            <a:r>
              <a:rPr lang="ja-JP" altLang="en-US" sz="1050" dirty="0"/>
              <a:t>）</a:t>
            </a:r>
            <a:r>
              <a:rPr lang="en-US" altLang="ja-JP" sz="1050" dirty="0"/>
              <a:t> </a:t>
            </a:r>
            <a:r>
              <a:rPr lang="ja-JP" altLang="en-US" sz="1050" dirty="0" err="1"/>
              <a:t>、</a:t>
            </a:r>
            <a:r>
              <a:rPr lang="ja-JP" altLang="en-US" sz="1050" dirty="0"/>
              <a:t>ジオポテンシャル高度</a:t>
            </a:r>
            <a:r>
              <a:rPr lang="en-US" altLang="ja-JP" sz="1050" dirty="0"/>
              <a:t>(m)</a:t>
            </a:r>
            <a:r>
              <a:rPr lang="ja-JP" altLang="en-US" sz="1050" dirty="0"/>
              <a:t>　　矢印：風</a:t>
            </a:r>
            <a:r>
              <a:rPr lang="en-US" altLang="ja-JP" sz="1050" dirty="0"/>
              <a:t>(m/s)</a:t>
            </a:r>
            <a:r>
              <a:rPr lang="ja-JP" altLang="en-US" sz="1050" dirty="0"/>
              <a:t>　　ハッチ：</a:t>
            </a:r>
            <a:r>
              <a:rPr kumimoji="1" lang="ja-JP" altLang="en-US" sz="1050" dirty="0">
                <a:solidFill>
                  <a:prstClr val="black"/>
                </a:solidFill>
              </a:rPr>
              <a:t>信頼区間</a:t>
            </a:r>
            <a:r>
              <a:rPr kumimoji="1" lang="en-US" altLang="ja-JP" sz="1050" dirty="0">
                <a:solidFill>
                  <a:prstClr val="black"/>
                </a:solidFill>
              </a:rPr>
              <a:t>90</a:t>
            </a:r>
            <a:r>
              <a:rPr kumimoji="1" lang="ja-JP" altLang="en-US" sz="1050" dirty="0">
                <a:solidFill>
                  <a:prstClr val="black"/>
                </a:solidFill>
              </a:rPr>
              <a:t>％以上の領域</a:t>
            </a:r>
            <a:endParaRPr kumimoji="1" lang="ja-JP" altLang="en-US" sz="1050" dirty="0"/>
          </a:p>
        </p:txBody>
      </p:sp>
      <p:grpSp>
        <p:nvGrpSpPr>
          <p:cNvPr id="3" name="グループ化 2">
            <a:extLst>
              <a:ext uri="{FF2B5EF4-FFF2-40B4-BE49-F238E27FC236}">
                <a16:creationId xmlns:a16="http://schemas.microsoft.com/office/drawing/2014/main" id="{B58704D0-5C16-4147-B894-097579AC1212}"/>
              </a:ext>
            </a:extLst>
          </p:cNvPr>
          <p:cNvGrpSpPr/>
          <p:nvPr/>
        </p:nvGrpSpPr>
        <p:grpSpPr>
          <a:xfrm>
            <a:off x="71289" y="12220"/>
            <a:ext cx="9103985" cy="6567012"/>
            <a:chOff x="71289" y="12220"/>
            <a:chExt cx="9103985" cy="6567012"/>
          </a:xfrm>
        </p:grpSpPr>
        <p:pic>
          <p:nvPicPr>
            <p:cNvPr id="60" name="図 59">
              <a:extLst>
                <a:ext uri="{FF2B5EF4-FFF2-40B4-BE49-F238E27FC236}">
                  <a16:creationId xmlns:a16="http://schemas.microsoft.com/office/drawing/2014/main" id="{C32FF3B6-1CD1-4C0A-A165-2D11C614A4BA}"/>
                </a:ext>
              </a:extLst>
            </p:cNvPr>
            <p:cNvPicPr>
              <a:picLocks noChangeAspect="1"/>
            </p:cNvPicPr>
            <p:nvPr/>
          </p:nvPicPr>
          <p:blipFill rotWithShape="1">
            <a:blip r:embed="rId4"/>
            <a:srcRect r="3330"/>
            <a:stretch/>
          </p:blipFill>
          <p:spPr>
            <a:xfrm>
              <a:off x="590491" y="4837824"/>
              <a:ext cx="3098221" cy="1632715"/>
            </a:xfrm>
            <a:prstGeom prst="rect">
              <a:avLst/>
            </a:prstGeom>
          </p:spPr>
        </p:pic>
        <p:sp>
          <p:nvSpPr>
            <p:cNvPr id="63" name="テキスト ボックス 62">
              <a:extLst>
                <a:ext uri="{FF2B5EF4-FFF2-40B4-BE49-F238E27FC236}">
                  <a16:creationId xmlns:a16="http://schemas.microsoft.com/office/drawing/2014/main" id="{5A01EEF3-0809-4A4F-9D19-831D32A9251F}"/>
                </a:ext>
              </a:extLst>
            </p:cNvPr>
            <p:cNvSpPr txBox="1"/>
            <p:nvPr/>
          </p:nvSpPr>
          <p:spPr>
            <a:xfrm>
              <a:off x="171502" y="3818712"/>
              <a:ext cx="3788281" cy="369332"/>
            </a:xfrm>
            <a:prstGeom prst="rect">
              <a:avLst/>
            </a:prstGeom>
            <a:ln>
              <a:solidFill>
                <a:srgbClr val="00B050"/>
              </a:solidFill>
            </a:ln>
          </p:spPr>
          <p:style>
            <a:lnRef idx="2">
              <a:schemeClr val="accent6"/>
            </a:lnRef>
            <a:fillRef idx="1">
              <a:schemeClr val="lt1"/>
            </a:fillRef>
            <a:effectRef idx="0">
              <a:schemeClr val="accent6"/>
            </a:effectRef>
            <a:fontRef idx="minor">
              <a:schemeClr val="dk1"/>
            </a:fontRef>
          </p:style>
          <p:txBody>
            <a:bodyPr wrap="square" rtlCol="0">
              <a:spAutoFit/>
            </a:bodyPr>
            <a:lstStyle/>
            <a:p>
              <a:r>
                <a:rPr kumimoji="1" lang="en-US" altLang="ja-JP" b="1" u="sng" dirty="0"/>
                <a:t>SMJ</a:t>
              </a:r>
              <a:r>
                <a:rPr kumimoji="1" lang="ja-JP" altLang="en-US" b="1" u="sng" dirty="0"/>
                <a:t>の北半球への影響（統計解析）</a:t>
              </a:r>
            </a:p>
          </p:txBody>
        </p:sp>
        <p:sp>
          <p:nvSpPr>
            <p:cNvPr id="64" name="テキスト ボックス 63">
              <a:extLst>
                <a:ext uri="{FF2B5EF4-FFF2-40B4-BE49-F238E27FC236}">
                  <a16:creationId xmlns:a16="http://schemas.microsoft.com/office/drawing/2014/main" id="{B4AFCBEC-605E-485E-AB5F-550A866ABE40}"/>
                </a:ext>
              </a:extLst>
            </p:cNvPr>
            <p:cNvSpPr txBox="1"/>
            <p:nvPr/>
          </p:nvSpPr>
          <p:spPr>
            <a:xfrm>
              <a:off x="71289" y="4212458"/>
              <a:ext cx="4304489"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800" i="0" u="none" strike="noStrike" kern="1200" cap="none" spc="0" normalizeH="0" baseline="0" noProof="0" dirty="0">
                  <a:ln>
                    <a:noFill/>
                  </a:ln>
                  <a:solidFill>
                    <a:schemeClr val="accent1"/>
                  </a:solidFill>
                  <a:effectLst/>
                  <a:uLnTx/>
                  <a:uFillTx/>
                  <a:latin typeface="Calibri" panose="020F0502020204030204"/>
                  <a:ea typeface="游ゴシック" panose="020B0400000000000000" pitchFamily="50" charset="-128"/>
                  <a:cs typeface="+mn-cs"/>
                </a:rPr>
                <a:t>12,1,2</a:t>
              </a:r>
              <a:r>
                <a:rPr kumimoji="1" lang="ja-JP" altLang="en-US" sz="1800" i="0" u="none" strike="noStrike" kern="1200" cap="none" spc="0" normalizeH="0" baseline="0" noProof="0" dirty="0">
                  <a:ln>
                    <a:noFill/>
                  </a:ln>
                  <a:solidFill>
                    <a:schemeClr val="accent1"/>
                  </a:solidFill>
                  <a:effectLst/>
                  <a:uLnTx/>
                  <a:uFillTx/>
                  <a:latin typeface="Calibri" panose="020F0502020204030204"/>
                  <a:ea typeface="游ゴシック" panose="020B0400000000000000" pitchFamily="50" charset="-128"/>
                  <a:cs typeface="+mn-cs"/>
                </a:rPr>
                <a:t>月</a:t>
              </a:r>
              <a:r>
                <a:rPr kumimoji="1" lang="en-US" altLang="ja-JP" sz="1800" i="0" u="none" strike="noStrike" kern="1200" cap="none" spc="0" normalizeH="0" baseline="0" noProof="0" dirty="0">
                  <a:ln>
                    <a:noFill/>
                  </a:ln>
                  <a:solidFill>
                    <a:schemeClr val="accent1"/>
                  </a:solidFill>
                  <a:effectLst/>
                  <a:uLnTx/>
                  <a:uFillTx/>
                  <a:latin typeface="Calibri" panose="020F0502020204030204"/>
                  <a:ea typeface="游ゴシック" panose="020B0400000000000000" pitchFamily="50" charset="-128"/>
                  <a:cs typeface="+mn-cs"/>
                </a:rPr>
                <a:t>AAOI</a:t>
              </a:r>
              <a:r>
                <a:rPr kumimoji="1" lang="ja-JP" altLang="en-US" sz="1800" i="0" u="none" strike="noStrike" kern="1200" cap="none" spc="0" normalizeH="0" baseline="0" noProof="0" dirty="0">
                  <a:ln>
                    <a:noFill/>
                  </a:ln>
                  <a:solidFill>
                    <a:srgbClr val="FC8604"/>
                  </a:solidFill>
                  <a:effectLst/>
                  <a:uLnTx/>
                  <a:uFillTx/>
                  <a:latin typeface="Calibri" panose="020F0502020204030204"/>
                  <a:ea typeface="游ゴシック" panose="020B0400000000000000" pitchFamily="50" charset="-128"/>
                  <a:cs typeface="+mn-cs"/>
                </a:rPr>
                <a:t>　</a:t>
              </a:r>
              <a:r>
                <a:rPr kumimoji="1" lang="en-US" altLang="ja-JP" sz="1800" i="0" u="none" strike="noStrike" kern="1200" cap="none" spc="0" normalizeH="0" baseline="0" noProof="0" dirty="0">
                  <a:ln>
                    <a:noFill/>
                  </a:ln>
                  <a:effectLst/>
                  <a:uLnTx/>
                  <a:uFillTx/>
                  <a:latin typeface="Calibri" panose="020F0502020204030204"/>
                  <a:ea typeface="游ゴシック" panose="020B0400000000000000" pitchFamily="50" charset="-128"/>
                  <a:cs typeface="+mn-cs"/>
                </a:rPr>
                <a:t>vs</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800" i="0" u="none" strike="noStrike" kern="1200" cap="none" spc="0" normalizeH="0" baseline="0" noProof="0" dirty="0">
                  <a:ln>
                    <a:noFill/>
                  </a:ln>
                  <a:solidFill>
                    <a:srgbClr val="FC8604"/>
                  </a:solidFill>
                  <a:effectLst/>
                  <a:uLnTx/>
                  <a:uFillTx/>
                  <a:latin typeface="Calibri" panose="020F0502020204030204"/>
                  <a:ea typeface="游ゴシック" panose="020B0400000000000000" pitchFamily="50" charset="-128"/>
                  <a:cs typeface="+mn-cs"/>
                </a:rPr>
                <a:t>5,6</a:t>
              </a:r>
              <a:r>
                <a:rPr kumimoji="1" lang="ja-JP" altLang="en-US" sz="1800" i="0" u="none" strike="noStrike" kern="1200" cap="none" spc="0" normalizeH="0" baseline="0" noProof="0" dirty="0">
                  <a:ln>
                    <a:noFill/>
                  </a:ln>
                  <a:solidFill>
                    <a:srgbClr val="FC8604"/>
                  </a:solidFill>
                  <a:effectLst/>
                  <a:uLnTx/>
                  <a:uFillTx/>
                  <a:latin typeface="Calibri" panose="020F0502020204030204"/>
                  <a:ea typeface="游ゴシック" panose="020B0400000000000000" pitchFamily="50" charset="-128"/>
                  <a:cs typeface="+mn-cs"/>
                </a:rPr>
                <a:t>月</a:t>
              </a:r>
              <a:r>
                <a:rPr kumimoji="1" lang="en-US" altLang="ja-JP" sz="180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200hPa</a:t>
              </a:r>
              <a:r>
                <a:rPr kumimoji="1" lang="ja-JP" altLang="en-US" sz="180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面 ジオポテンシャル高度</a:t>
              </a:r>
            </a:p>
          </p:txBody>
        </p:sp>
        <p:sp>
          <p:nvSpPr>
            <p:cNvPr id="65" name="テキスト ボックス 64">
              <a:extLst>
                <a:ext uri="{FF2B5EF4-FFF2-40B4-BE49-F238E27FC236}">
                  <a16:creationId xmlns:a16="http://schemas.microsoft.com/office/drawing/2014/main" id="{C8ECD634-9088-46FE-A2F5-B681EEE347CB}"/>
                </a:ext>
              </a:extLst>
            </p:cNvPr>
            <p:cNvSpPr txBox="1"/>
            <p:nvPr/>
          </p:nvSpPr>
          <p:spPr>
            <a:xfrm>
              <a:off x="4207914" y="4240130"/>
              <a:ext cx="4967360" cy="2339102"/>
            </a:xfrm>
            <a:prstGeom prst="rect">
              <a:avLst/>
            </a:prstGeom>
            <a:noFill/>
          </p:spPr>
          <p:txBody>
            <a:bodyPr wrap="square" rtlCol="0">
              <a:spAutoFit/>
            </a:bodyPr>
            <a:lstStyle/>
            <a:p>
              <a:r>
                <a:rPr kumimoji="1" lang="ja-JP" altLang="en-US" dirty="0"/>
                <a:t>南極振動によって強められたソマリジェットは</a:t>
              </a:r>
              <a:r>
                <a:rPr kumimoji="1" lang="ja-JP" altLang="en-US" b="1" dirty="0">
                  <a:solidFill>
                    <a:srgbClr val="FF0000"/>
                  </a:solidFill>
                </a:rPr>
                <a:t>チベット高気圧を強める</a:t>
              </a:r>
              <a:r>
                <a:rPr kumimoji="1" lang="ja-JP" altLang="en-US" dirty="0"/>
                <a:t>ことも示唆した．</a:t>
              </a:r>
              <a:endParaRPr kumimoji="1" lang="en-US" altLang="ja-JP" dirty="0"/>
            </a:p>
            <a:p>
              <a:endParaRPr kumimoji="1" lang="en-US" altLang="ja-JP" dirty="0"/>
            </a:p>
            <a:p>
              <a:r>
                <a:rPr lang="ja-JP" altLang="en-US" dirty="0"/>
                <a:t>初期ソマリジェットがチベット高気圧に</a:t>
              </a:r>
              <a:endParaRPr lang="en-US" altLang="ja-JP" dirty="0"/>
            </a:p>
            <a:p>
              <a:r>
                <a:rPr lang="ja-JP" altLang="en-US" dirty="0"/>
                <a:t>影響することは</a:t>
              </a:r>
              <a:endParaRPr lang="en-US" altLang="ja-JP" dirty="0"/>
            </a:p>
            <a:p>
              <a:r>
                <a:rPr lang="en-US" altLang="ja-JP" sz="2000" b="1" dirty="0"/>
                <a:t>Ge et al., 2018</a:t>
              </a:r>
              <a:r>
                <a:rPr lang="ja-JP" altLang="en-US" dirty="0"/>
                <a:t>　でも示されている．</a:t>
              </a:r>
              <a:endParaRPr kumimoji="1" lang="en-US" altLang="ja-JP" dirty="0"/>
            </a:p>
            <a:p>
              <a:r>
                <a:rPr kumimoji="1" lang="ja-JP" altLang="en-US" dirty="0"/>
                <a:t>　　↓</a:t>
              </a:r>
              <a:endParaRPr kumimoji="1" lang="en-US" altLang="ja-JP" dirty="0"/>
            </a:p>
            <a:p>
              <a:r>
                <a:rPr kumimoji="1" lang="ja-JP" altLang="en-US" dirty="0"/>
                <a:t>時間の都合上、今回の発表では省略します．</a:t>
              </a:r>
            </a:p>
          </p:txBody>
        </p:sp>
        <p:cxnSp>
          <p:nvCxnSpPr>
            <p:cNvPr id="8" name="直線コネクタ 7">
              <a:extLst>
                <a:ext uri="{FF2B5EF4-FFF2-40B4-BE49-F238E27FC236}">
                  <a16:creationId xmlns:a16="http://schemas.microsoft.com/office/drawing/2014/main" id="{04E2C50F-7629-47F8-A6BA-9F1C90C432F3}"/>
                </a:ext>
              </a:extLst>
            </p:cNvPr>
            <p:cNvCxnSpPr>
              <a:stCxn id="63" idx="3"/>
            </p:cNvCxnSpPr>
            <p:nvPr/>
          </p:nvCxnSpPr>
          <p:spPr>
            <a:xfrm>
              <a:off x="3959783" y="4003378"/>
              <a:ext cx="5076374" cy="0"/>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sp>
          <p:nvSpPr>
            <p:cNvPr id="61" name="フレーム 60">
              <a:extLst>
                <a:ext uri="{FF2B5EF4-FFF2-40B4-BE49-F238E27FC236}">
                  <a16:creationId xmlns:a16="http://schemas.microsoft.com/office/drawing/2014/main" id="{136EB40A-1E43-47C1-8E77-D7871013FBF1}"/>
                </a:ext>
              </a:extLst>
            </p:cNvPr>
            <p:cNvSpPr/>
            <p:nvPr/>
          </p:nvSpPr>
          <p:spPr>
            <a:xfrm>
              <a:off x="5329382" y="12220"/>
              <a:ext cx="3826758" cy="1153134"/>
            </a:xfrm>
            <a:prstGeom prst="frame">
              <a:avLst>
                <a:gd name="adj1" fmla="val 7606"/>
              </a:avLst>
            </a:prstGeom>
            <a:solidFill>
              <a:srgbClr val="05F91C">
                <a:alpha val="50000"/>
              </a:srgb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grpSp>
      <p:sp>
        <p:nvSpPr>
          <p:cNvPr id="62" name="四角形: 角を丸くする 61">
            <a:extLst>
              <a:ext uri="{FF2B5EF4-FFF2-40B4-BE49-F238E27FC236}">
                <a16:creationId xmlns:a16="http://schemas.microsoft.com/office/drawing/2014/main" id="{56A67DCD-5E53-4785-B66B-B38978A3BB25}"/>
              </a:ext>
            </a:extLst>
          </p:cNvPr>
          <p:cNvSpPr/>
          <p:nvPr/>
        </p:nvSpPr>
        <p:spPr>
          <a:xfrm>
            <a:off x="8327841" y="17220"/>
            <a:ext cx="820823" cy="274556"/>
          </a:xfrm>
          <a:prstGeom prst="roundRect">
            <a:avLst/>
          </a:prstGeom>
          <a:ln w="38100"/>
        </p:spPr>
        <p:style>
          <a:lnRef idx="2">
            <a:schemeClr val="accent5"/>
          </a:lnRef>
          <a:fillRef idx="1">
            <a:schemeClr val="lt1"/>
          </a:fillRef>
          <a:effectRef idx="0">
            <a:schemeClr val="accent5"/>
          </a:effectRef>
          <a:fontRef idx="minor">
            <a:schemeClr val="dk1"/>
          </a:fontRef>
        </p:style>
        <p:txBody>
          <a:bodyPr rtlCol="0" anchor="ctr"/>
          <a:lstStyle/>
          <a:p>
            <a:pPr algn="ctr"/>
            <a:r>
              <a:rPr kumimoji="1" lang="en-US" altLang="ja-JP" b="1" dirty="0"/>
              <a:t>12/13</a:t>
            </a:r>
            <a:endParaRPr kumimoji="1" lang="ja-JP" altLang="en-US" b="1" dirty="0"/>
          </a:p>
        </p:txBody>
      </p:sp>
    </p:spTree>
    <p:extLst>
      <p:ext uri="{BB962C8B-B14F-4D97-AF65-F5344CB8AC3E}">
        <p14:creationId xmlns:p14="http://schemas.microsoft.com/office/powerpoint/2010/main" val="1502491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par>
                                <p:cTn id="8" presetID="3" presetClass="exit" presetSubtype="10" fill="hold" grpId="0" nodeType="withEffect">
                                  <p:stCondLst>
                                    <p:cond delay="0"/>
                                  </p:stCondLst>
                                  <p:childTnLst>
                                    <p:animEffect transition="out" filter="blinds(horizontal)">
                                      <p:cBhvr>
                                        <p:cTn id="9" dur="500"/>
                                        <p:tgtEl>
                                          <p:spTgt spid="24"/>
                                        </p:tgtEl>
                                      </p:cBhvr>
                                    </p:animEffect>
                                    <p:set>
                                      <p:cBhvr>
                                        <p:cTn id="10" dur="1" fill="hold">
                                          <p:stCondLst>
                                            <p:cond delay="499"/>
                                          </p:stCondLst>
                                        </p:cTn>
                                        <p:tgtEl>
                                          <p:spTgt spid="2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テキスト ボックス 10">
            <a:extLst>
              <a:ext uri="{FF2B5EF4-FFF2-40B4-BE49-F238E27FC236}">
                <a16:creationId xmlns:a16="http://schemas.microsoft.com/office/drawing/2014/main" id="{30087B03-6413-4612-9F43-E9E04C1C3442}"/>
              </a:ext>
            </a:extLst>
          </p:cNvPr>
          <p:cNvSpPr txBox="1"/>
          <p:nvPr/>
        </p:nvSpPr>
        <p:spPr>
          <a:xfrm>
            <a:off x="-45757" y="795157"/>
            <a:ext cx="1820981" cy="707886"/>
          </a:xfrm>
          <a:prstGeom prst="rect">
            <a:avLst/>
          </a:prstGeom>
          <a:noFill/>
        </p:spPr>
        <p:txBody>
          <a:bodyPr wrap="square" rtlCol="0">
            <a:spAutoFit/>
          </a:bodyPr>
          <a:lstStyle/>
          <a:p>
            <a:r>
              <a:rPr kumimoji="1" lang="ja-JP" altLang="en-US" sz="2800" b="1" dirty="0"/>
              <a:t>一方</a:t>
            </a:r>
            <a:r>
              <a:rPr lang="en-US" altLang="ja-JP" sz="2800" b="1" dirty="0"/>
              <a:t>……</a:t>
            </a:r>
            <a:r>
              <a:rPr lang="ja-JP" altLang="en-US" sz="4000" b="1" dirty="0"/>
              <a:t>　</a:t>
            </a:r>
            <a:endParaRPr kumimoji="1" lang="ja-JP" altLang="en-US" sz="4000" b="1" dirty="0"/>
          </a:p>
        </p:txBody>
      </p:sp>
      <p:sp>
        <p:nvSpPr>
          <p:cNvPr id="26" name="テキスト ボックス 25">
            <a:extLst>
              <a:ext uri="{FF2B5EF4-FFF2-40B4-BE49-F238E27FC236}">
                <a16:creationId xmlns:a16="http://schemas.microsoft.com/office/drawing/2014/main" id="{BE2D2B4E-7091-462F-8940-8624F8A9174F}"/>
              </a:ext>
            </a:extLst>
          </p:cNvPr>
          <p:cNvSpPr txBox="1"/>
          <p:nvPr/>
        </p:nvSpPr>
        <p:spPr>
          <a:xfrm>
            <a:off x="148632" y="4845621"/>
            <a:ext cx="5773146" cy="646331"/>
          </a:xfrm>
          <a:prstGeom prst="rect">
            <a:avLst/>
          </a:prstGeom>
          <a:noFill/>
        </p:spPr>
        <p:txBody>
          <a:bodyPr wrap="square" rtlCol="0">
            <a:spAutoFit/>
          </a:bodyPr>
          <a:lstStyle/>
          <a:p>
            <a:pPr algn="ctr"/>
            <a:r>
              <a:rPr kumimoji="1" lang="ja-JP" altLang="en-US" b="1" u="sng" dirty="0"/>
              <a:t>このことから、南極振動が北半球の気候に対しても</a:t>
            </a:r>
            <a:endParaRPr kumimoji="1" lang="en-US" altLang="ja-JP" b="1" u="sng" dirty="0"/>
          </a:p>
          <a:p>
            <a:pPr algn="ctr"/>
            <a:r>
              <a:rPr kumimoji="1" lang="ja-JP" altLang="en-US" b="1" u="sng" dirty="0"/>
              <a:t>非常に重要な現象であることがわかる。</a:t>
            </a:r>
            <a:endParaRPr kumimoji="1" lang="en-US" altLang="ja-JP" b="1" u="sng" dirty="0"/>
          </a:p>
        </p:txBody>
      </p:sp>
      <p:sp>
        <p:nvSpPr>
          <p:cNvPr id="27" name="テキスト ボックス 26">
            <a:extLst>
              <a:ext uri="{FF2B5EF4-FFF2-40B4-BE49-F238E27FC236}">
                <a16:creationId xmlns:a16="http://schemas.microsoft.com/office/drawing/2014/main" id="{6AE2CEB3-29FF-4BD9-9963-7802308C019B}"/>
              </a:ext>
            </a:extLst>
          </p:cNvPr>
          <p:cNvSpPr txBox="1"/>
          <p:nvPr/>
        </p:nvSpPr>
        <p:spPr>
          <a:xfrm>
            <a:off x="150321" y="5577236"/>
            <a:ext cx="8333048" cy="1200329"/>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ja-JP" altLang="en-US" sz="2000" dirty="0">
                <a:latin typeface="+mn-ea"/>
              </a:rPr>
              <a:t>これらの研究は成層圏を介して両半球間の影響を考察している</a:t>
            </a:r>
            <a:endParaRPr lang="en-US" altLang="ja-JP" sz="2000" dirty="0">
              <a:latin typeface="+mn-ea"/>
            </a:endParaRPr>
          </a:p>
          <a:p>
            <a:pPr algn="ctr"/>
            <a:r>
              <a:rPr lang="ja-JP" altLang="en-US" sz="3200" dirty="0">
                <a:latin typeface="+mn-ea"/>
              </a:rPr>
              <a:t>⇓</a:t>
            </a:r>
            <a:endParaRPr lang="en-US" altLang="ja-JP" sz="3200" dirty="0">
              <a:latin typeface="+mn-ea"/>
            </a:endParaRPr>
          </a:p>
          <a:p>
            <a:pPr algn="ctr"/>
            <a:r>
              <a:rPr lang="ja-JP" altLang="en-US" sz="2000" b="1" dirty="0">
                <a:solidFill>
                  <a:srgbClr val="FF0000"/>
                </a:solidFill>
                <a:latin typeface="+mn-ea"/>
              </a:rPr>
              <a:t>対流圏</a:t>
            </a:r>
            <a:r>
              <a:rPr lang="ja-JP" altLang="en-US" sz="2000" b="1" dirty="0">
                <a:latin typeface="+mn-ea"/>
              </a:rPr>
              <a:t>だけで南極振動が北半球へ影響を及ぼすかを評価する</a:t>
            </a:r>
            <a:endParaRPr lang="en-US" altLang="ja-JP" sz="2000" b="1" dirty="0">
              <a:latin typeface="HGP創英角ｺﾞｼｯｸUB" panose="020B0900000000000000" pitchFamily="50" charset="-128"/>
              <a:ea typeface="HGP創英角ｺﾞｼｯｸUB" panose="020B0900000000000000" pitchFamily="50" charset="-128"/>
            </a:endParaRPr>
          </a:p>
        </p:txBody>
      </p:sp>
      <p:sp>
        <p:nvSpPr>
          <p:cNvPr id="30" name="テキスト ボックス 29">
            <a:extLst>
              <a:ext uri="{FF2B5EF4-FFF2-40B4-BE49-F238E27FC236}">
                <a16:creationId xmlns:a16="http://schemas.microsoft.com/office/drawing/2014/main" id="{7875CCF3-275B-42D7-B8BD-9FD693A5482F}"/>
              </a:ext>
            </a:extLst>
          </p:cNvPr>
          <p:cNvSpPr txBox="1"/>
          <p:nvPr/>
        </p:nvSpPr>
        <p:spPr>
          <a:xfrm>
            <a:off x="1482792" y="101820"/>
            <a:ext cx="6719971" cy="738664"/>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altLang="ja-JP" dirty="0">
                <a:latin typeface="HGPｺﾞｼｯｸE" panose="020B0900000000000000" pitchFamily="50" charset="-128"/>
                <a:ea typeface="HGPｺﾞｼｯｸE" panose="020B0900000000000000" pitchFamily="50" charset="-128"/>
              </a:rPr>
              <a:t>El Niño</a:t>
            </a:r>
            <a:r>
              <a:rPr lang="ja-JP" altLang="en-US" dirty="0">
                <a:latin typeface="HGPｺﾞｼｯｸE" panose="020B0900000000000000" pitchFamily="50" charset="-128"/>
                <a:ea typeface="HGPｺﾞｼｯｸE" panose="020B0900000000000000" pitchFamily="50" charset="-128"/>
              </a:rPr>
              <a:t>　や　</a:t>
            </a:r>
            <a:r>
              <a:rPr lang="en-US" altLang="ja-JP" dirty="0">
                <a:latin typeface="HGPｺﾞｼｯｸE" panose="020B0900000000000000" pitchFamily="50" charset="-128"/>
                <a:ea typeface="HGPｺﾞｼｯｸE" panose="020B0900000000000000" pitchFamily="50" charset="-128"/>
              </a:rPr>
              <a:t>La Niña</a:t>
            </a:r>
            <a:r>
              <a:rPr lang="ja-JP" altLang="en-US" dirty="0">
                <a:latin typeface="HGPｺﾞｼｯｸE" panose="020B0900000000000000" pitchFamily="50" charset="-128"/>
                <a:ea typeface="HGPｺﾞｼｯｸE" panose="020B0900000000000000" pitchFamily="50" charset="-128"/>
              </a:rPr>
              <a:t>　など熱帯域が</a:t>
            </a:r>
            <a:endParaRPr lang="en-US" altLang="ja-JP" dirty="0">
              <a:latin typeface="HGPｺﾞｼｯｸE" panose="020B0900000000000000" pitchFamily="50" charset="-128"/>
              <a:ea typeface="HGPｺﾞｼｯｸE" panose="020B0900000000000000" pitchFamily="50" charset="-128"/>
            </a:endParaRPr>
          </a:p>
          <a:p>
            <a:pPr algn="ctr"/>
            <a:r>
              <a:rPr lang="ja-JP" altLang="en-US" dirty="0">
                <a:latin typeface="HGPｺﾞｼｯｸE" panose="020B0900000000000000" pitchFamily="50" charset="-128"/>
                <a:ea typeface="HGPｺﾞｼｯｸE" panose="020B0900000000000000" pitchFamily="50" charset="-128"/>
              </a:rPr>
              <a:t>及ぼす</a:t>
            </a:r>
            <a:r>
              <a:rPr lang="ja-JP" altLang="en-US" sz="2400" dirty="0">
                <a:solidFill>
                  <a:srgbClr val="FF0000"/>
                </a:solidFill>
                <a:latin typeface="HGPｺﾞｼｯｸE" panose="020B0900000000000000" pitchFamily="50" charset="-128"/>
                <a:ea typeface="HGPｺﾞｼｯｸE" panose="020B0900000000000000" pitchFamily="50" charset="-128"/>
              </a:rPr>
              <a:t>中緯度・高緯度</a:t>
            </a:r>
            <a:r>
              <a:rPr lang="ja-JP" altLang="en-US" dirty="0">
                <a:latin typeface="HGPｺﾞｼｯｸE" panose="020B0900000000000000" pitchFamily="50" charset="-128"/>
                <a:ea typeface="HGPｺﾞｼｯｸE" panose="020B0900000000000000" pitchFamily="50" charset="-128"/>
              </a:rPr>
              <a:t>への影響の研究は数多く存在する</a:t>
            </a:r>
            <a:endParaRPr lang="en-US" altLang="ja-JP" dirty="0">
              <a:latin typeface="HGPｺﾞｼｯｸE" panose="020B0900000000000000" pitchFamily="50" charset="-128"/>
              <a:ea typeface="HGPｺﾞｼｯｸE" panose="020B0900000000000000" pitchFamily="50" charset="-128"/>
            </a:endParaRPr>
          </a:p>
        </p:txBody>
      </p:sp>
      <p:sp>
        <p:nvSpPr>
          <p:cNvPr id="15" name="テキスト ボックス 14">
            <a:extLst>
              <a:ext uri="{FF2B5EF4-FFF2-40B4-BE49-F238E27FC236}">
                <a16:creationId xmlns:a16="http://schemas.microsoft.com/office/drawing/2014/main" id="{50092EAB-28C4-4083-8792-5F63D4F96A81}"/>
              </a:ext>
            </a:extLst>
          </p:cNvPr>
          <p:cNvSpPr txBox="1"/>
          <p:nvPr/>
        </p:nvSpPr>
        <p:spPr>
          <a:xfrm>
            <a:off x="1375606" y="1055480"/>
            <a:ext cx="7421522" cy="338554"/>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kumimoji="1" lang="ja-JP" altLang="en-US" sz="1600" dirty="0"/>
              <a:t>極域の現象から熱帯域あるいは逆半球への影響を考察した研究は非常に少ない</a:t>
            </a:r>
          </a:p>
        </p:txBody>
      </p:sp>
      <p:sp>
        <p:nvSpPr>
          <p:cNvPr id="16" name="正方形/長方形 15">
            <a:extLst>
              <a:ext uri="{FF2B5EF4-FFF2-40B4-BE49-F238E27FC236}">
                <a16:creationId xmlns:a16="http://schemas.microsoft.com/office/drawing/2014/main" id="{2BD68277-9B56-4ACD-8277-42E2F198E4F6}"/>
              </a:ext>
            </a:extLst>
          </p:cNvPr>
          <p:cNvSpPr/>
          <p:nvPr/>
        </p:nvSpPr>
        <p:spPr>
          <a:xfrm>
            <a:off x="15341" y="4759"/>
            <a:ext cx="1360265" cy="3145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a:t>導入</a:t>
            </a:r>
          </a:p>
        </p:txBody>
      </p:sp>
      <p:grpSp>
        <p:nvGrpSpPr>
          <p:cNvPr id="29" name="グループ化 28">
            <a:extLst>
              <a:ext uri="{FF2B5EF4-FFF2-40B4-BE49-F238E27FC236}">
                <a16:creationId xmlns:a16="http://schemas.microsoft.com/office/drawing/2014/main" id="{3FDC1804-F539-41CD-B1E3-E434EE55B2A2}"/>
              </a:ext>
            </a:extLst>
          </p:cNvPr>
          <p:cNvGrpSpPr/>
          <p:nvPr/>
        </p:nvGrpSpPr>
        <p:grpSpPr>
          <a:xfrm>
            <a:off x="-468689" y="832632"/>
            <a:ext cx="5911806" cy="4326123"/>
            <a:chOff x="2133330" y="1409910"/>
            <a:chExt cx="5911806" cy="4326123"/>
          </a:xfrm>
        </p:grpSpPr>
        <p:grpSp>
          <p:nvGrpSpPr>
            <p:cNvPr id="31" name="グループ化 30">
              <a:extLst>
                <a:ext uri="{FF2B5EF4-FFF2-40B4-BE49-F238E27FC236}">
                  <a16:creationId xmlns:a16="http://schemas.microsoft.com/office/drawing/2014/main" id="{F23E8E3C-1EF4-43C0-8281-E074832361A2}"/>
                </a:ext>
              </a:extLst>
            </p:cNvPr>
            <p:cNvGrpSpPr/>
            <p:nvPr/>
          </p:nvGrpSpPr>
          <p:grpSpPr>
            <a:xfrm>
              <a:off x="2984460" y="1409910"/>
              <a:ext cx="3974993" cy="4326123"/>
              <a:chOff x="364390" y="-663244"/>
              <a:chExt cx="7464882" cy="6104764"/>
            </a:xfrm>
          </p:grpSpPr>
          <p:pic>
            <p:nvPicPr>
              <p:cNvPr id="35" name="図 34">
                <a:extLst>
                  <a:ext uri="{FF2B5EF4-FFF2-40B4-BE49-F238E27FC236}">
                    <a16:creationId xmlns:a16="http://schemas.microsoft.com/office/drawing/2014/main" id="{ECD53B92-0B1B-414C-8CF4-690E7F6C8C1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679" t="29081" r="5546" b="28966"/>
              <a:stretch/>
            </p:blipFill>
            <p:spPr>
              <a:xfrm>
                <a:off x="364390" y="-663244"/>
                <a:ext cx="7464882" cy="6104764"/>
              </a:xfrm>
              <a:prstGeom prst="rect">
                <a:avLst/>
              </a:prstGeom>
              <a:scene3d>
                <a:camera prst="perspectiveRelaxed"/>
                <a:lightRig rig="chilly" dir="t"/>
              </a:scene3d>
            </p:spPr>
          </p:pic>
          <p:sp>
            <p:nvSpPr>
              <p:cNvPr id="36" name="楕円 35">
                <a:extLst>
                  <a:ext uri="{FF2B5EF4-FFF2-40B4-BE49-F238E27FC236}">
                    <a16:creationId xmlns:a16="http://schemas.microsoft.com/office/drawing/2014/main" id="{96395CDD-05EE-4CCB-B848-3D0ED67630C2}"/>
                  </a:ext>
                </a:extLst>
              </p:cNvPr>
              <p:cNvSpPr/>
              <p:nvPr/>
            </p:nvSpPr>
            <p:spPr>
              <a:xfrm>
                <a:off x="1524769" y="3763912"/>
                <a:ext cx="4804159" cy="1009354"/>
              </a:xfrm>
              <a:prstGeom prst="ellipse">
                <a:avLst/>
              </a:prstGeom>
              <a:solidFill>
                <a:srgbClr val="2F4489"/>
              </a:solidFill>
            </p:spPr>
            <p:style>
              <a:lnRef idx="3">
                <a:schemeClr val="lt1"/>
              </a:lnRef>
              <a:fillRef idx="1">
                <a:schemeClr val="accent2"/>
              </a:fillRef>
              <a:effectRef idx="1">
                <a:schemeClr val="accent2"/>
              </a:effectRef>
              <a:fontRef idx="minor">
                <a:schemeClr val="lt1"/>
              </a:fontRef>
            </p:style>
            <p:txBody>
              <a:bodyPr rtlCol="0" anchor="ctr"/>
              <a:lstStyle/>
              <a:p>
                <a:pPr algn="ctr"/>
                <a:r>
                  <a:rPr kumimoji="1" lang="ja-JP" altLang="en-US" sz="1100" b="1" u="sng" dirty="0">
                    <a:solidFill>
                      <a:schemeClr val="bg1"/>
                    </a:solidFill>
                    <a:latin typeface="Segoe UI" panose="020B0502040204020203" pitchFamily="34" charset="0"/>
                    <a:cs typeface="Segoe UI" panose="020B0502040204020203" pitchFamily="34" charset="0"/>
                  </a:rPr>
                  <a:t>南極振動</a:t>
                </a:r>
                <a:endParaRPr kumimoji="1" lang="en-US" altLang="ja-JP" sz="1100" b="1" u="sng" dirty="0">
                  <a:solidFill>
                    <a:schemeClr val="bg1"/>
                  </a:solidFill>
                  <a:latin typeface="Segoe UI" panose="020B0502040204020203" pitchFamily="34" charset="0"/>
                  <a:cs typeface="Segoe UI" panose="020B0502040204020203" pitchFamily="34" charset="0"/>
                </a:endParaRPr>
              </a:p>
              <a:p>
                <a:pPr algn="ctr"/>
                <a:r>
                  <a:rPr kumimoji="1" lang="ja-JP" altLang="en-US" sz="1100" b="1" u="sng" dirty="0">
                    <a:solidFill>
                      <a:schemeClr val="bg1"/>
                    </a:solidFill>
                    <a:latin typeface="Segoe UI" panose="020B0502040204020203" pitchFamily="34" charset="0"/>
                    <a:cs typeface="Segoe UI" panose="020B0502040204020203" pitchFamily="34" charset="0"/>
                  </a:rPr>
                  <a:t>＆</a:t>
                </a:r>
                <a:endParaRPr kumimoji="1" lang="en-US" altLang="ja-JP" sz="1100" b="1" u="sng" dirty="0">
                  <a:solidFill>
                    <a:schemeClr val="bg1"/>
                  </a:solidFill>
                  <a:latin typeface="Segoe UI" panose="020B0502040204020203" pitchFamily="34" charset="0"/>
                  <a:cs typeface="Segoe UI" panose="020B0502040204020203" pitchFamily="34" charset="0"/>
                </a:endParaRPr>
              </a:p>
              <a:p>
                <a:pPr algn="ctr"/>
                <a:r>
                  <a:rPr kumimoji="1" lang="ja-JP" altLang="en-US" sz="1100" b="1" dirty="0">
                    <a:solidFill>
                      <a:schemeClr val="bg1"/>
                    </a:solidFill>
                    <a:latin typeface="Segoe UI" panose="020B0502040204020203" pitchFamily="34" charset="0"/>
                    <a:cs typeface="Segoe UI" panose="020B0502040204020203" pitchFamily="34" charset="0"/>
                  </a:rPr>
                  <a:t>成層圏突然昇温</a:t>
                </a:r>
                <a:endParaRPr kumimoji="1" lang="en-US" altLang="ja-JP" sz="1100" b="1" dirty="0">
                  <a:solidFill>
                    <a:schemeClr val="bg1"/>
                  </a:solidFill>
                  <a:latin typeface="Segoe UI" panose="020B0502040204020203" pitchFamily="34" charset="0"/>
                  <a:cs typeface="Segoe UI" panose="020B0502040204020203" pitchFamily="34" charset="0"/>
                </a:endParaRPr>
              </a:p>
            </p:txBody>
          </p:sp>
        </p:grpSp>
        <p:sp>
          <p:nvSpPr>
            <p:cNvPr id="32" name="正方形/長方形 31">
              <a:extLst>
                <a:ext uri="{FF2B5EF4-FFF2-40B4-BE49-F238E27FC236}">
                  <a16:creationId xmlns:a16="http://schemas.microsoft.com/office/drawing/2014/main" id="{2B6C8B28-753C-48B5-8F62-6C5BB526BCBD}"/>
                </a:ext>
              </a:extLst>
            </p:cNvPr>
            <p:cNvSpPr/>
            <p:nvPr/>
          </p:nvSpPr>
          <p:spPr>
            <a:xfrm>
              <a:off x="3381419" y="1674786"/>
              <a:ext cx="4120398" cy="2940864"/>
            </a:xfrm>
            <a:prstGeom prst="rect">
              <a:avLst/>
            </a:prstGeom>
            <a:solidFill>
              <a:schemeClr val="accent1">
                <a:alpha val="41000"/>
              </a:schemeClr>
            </a:solidFill>
            <a:scene3d>
              <a:camera prst="perspectiveRelaxedModerately"/>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3" name="環状矢印 10">
              <a:extLst>
                <a:ext uri="{FF2B5EF4-FFF2-40B4-BE49-F238E27FC236}">
                  <a16:creationId xmlns:a16="http://schemas.microsoft.com/office/drawing/2014/main" id="{6ED67734-617E-46B7-8591-248BECE8CFC9}"/>
                </a:ext>
              </a:extLst>
            </p:cNvPr>
            <p:cNvSpPr/>
            <p:nvPr/>
          </p:nvSpPr>
          <p:spPr>
            <a:xfrm rot="18383902">
              <a:off x="3892548" y="1436128"/>
              <a:ext cx="2393370" cy="5911806"/>
            </a:xfrm>
            <a:prstGeom prst="circularArrow">
              <a:avLst>
                <a:gd name="adj1" fmla="val 10442"/>
                <a:gd name="adj2" fmla="val 2160065"/>
                <a:gd name="adj3" fmla="val 20109894"/>
                <a:gd name="adj4" fmla="val 10800000"/>
                <a:gd name="adj5" fmla="val 10612"/>
              </a:avLst>
            </a:prstGeom>
            <a:solidFill>
              <a:schemeClr val="accent6">
                <a:alpha val="80000"/>
              </a:schemeClr>
            </a:solidFill>
            <a:ln>
              <a:solidFill>
                <a:srgbClr val="00B050"/>
              </a:solidFill>
            </a:ln>
            <a:scene3d>
              <a:camera prst="isometricRightUp">
                <a:rot lat="2535539" lon="17244075" rev="19356872"/>
              </a:camera>
              <a:lightRig rig="twoPt" dir="t"/>
            </a:scene3d>
            <a:sp3d prstMaterial="powder">
              <a:bevelT h="63500"/>
              <a:bevelB h="254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tx1"/>
                </a:solidFill>
              </a:endParaRPr>
            </a:p>
          </p:txBody>
        </p:sp>
        <p:sp>
          <p:nvSpPr>
            <p:cNvPr id="34" name="矢印: 二方向 33">
              <a:extLst>
                <a:ext uri="{FF2B5EF4-FFF2-40B4-BE49-F238E27FC236}">
                  <a16:creationId xmlns:a16="http://schemas.microsoft.com/office/drawing/2014/main" id="{39C5ADDA-1EBE-49AA-BF81-03F3890832D2}"/>
                </a:ext>
              </a:extLst>
            </p:cNvPr>
            <p:cNvSpPr/>
            <p:nvPr/>
          </p:nvSpPr>
          <p:spPr>
            <a:xfrm rot="17829756">
              <a:off x="4415528" y="2340823"/>
              <a:ext cx="2492326" cy="2693304"/>
            </a:xfrm>
            <a:prstGeom prst="leftUpArrow">
              <a:avLst>
                <a:gd name="adj1" fmla="val 16458"/>
                <a:gd name="adj2" fmla="val 15975"/>
                <a:gd name="adj3" fmla="val 26426"/>
              </a:avLst>
            </a:prstGeom>
            <a:solidFill>
              <a:schemeClr val="accent6">
                <a:alpha val="80000"/>
              </a:schemeClr>
            </a:solidFill>
            <a:ln>
              <a:solidFill>
                <a:srgbClr val="00B050"/>
              </a:solidFill>
            </a:ln>
            <a:scene3d>
              <a:camera prst="orthographicFront">
                <a:rot lat="18299988" lon="0" rev="0"/>
              </a:camera>
              <a:lightRig rig="threePt" dir="t"/>
            </a:scene3d>
            <a:sp3d prstMaterial="plastic">
              <a:bevelT w="222250" h="304800" prst="coolSlant"/>
              <a:bevelB w="952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5" name="角丸四角形吹き出し 14">
            <a:extLst>
              <a:ext uri="{FF2B5EF4-FFF2-40B4-BE49-F238E27FC236}">
                <a16:creationId xmlns:a16="http://schemas.microsoft.com/office/drawing/2014/main" id="{6FFB3F8E-0AC8-43FA-A2C0-3C084D0B6D5A}"/>
              </a:ext>
            </a:extLst>
          </p:cNvPr>
          <p:cNvSpPr/>
          <p:nvPr/>
        </p:nvSpPr>
        <p:spPr>
          <a:xfrm>
            <a:off x="6164322" y="4579028"/>
            <a:ext cx="2831046" cy="861723"/>
          </a:xfrm>
          <a:prstGeom prst="wedgeRoundRectCallout">
            <a:avLst>
              <a:gd name="adj1" fmla="val -212864"/>
              <a:gd name="adj2" fmla="val -47283"/>
              <a:gd name="adj3" fmla="val 16667"/>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600" dirty="0" err="1"/>
              <a:t>Eguchi</a:t>
            </a:r>
            <a:r>
              <a:rPr kumimoji="1" lang="ja-JP" altLang="en-US" sz="1600" dirty="0"/>
              <a:t> </a:t>
            </a:r>
            <a:r>
              <a:rPr kumimoji="1" lang="en-US" altLang="ja-JP" sz="1600" dirty="0"/>
              <a:t>and</a:t>
            </a:r>
            <a:r>
              <a:rPr kumimoji="1" lang="ja-JP" altLang="en-US" sz="1600" dirty="0"/>
              <a:t> </a:t>
            </a:r>
            <a:r>
              <a:rPr kumimoji="1" lang="en-US" altLang="ja-JP" sz="1600" dirty="0"/>
              <a:t>Kodera</a:t>
            </a:r>
            <a:r>
              <a:rPr kumimoji="1" lang="ja-JP" altLang="en-US" sz="1600" dirty="0"/>
              <a:t>（</a:t>
            </a:r>
            <a:r>
              <a:rPr kumimoji="1" lang="en-US" altLang="ja-JP" sz="1600" dirty="0"/>
              <a:t>2007</a:t>
            </a:r>
            <a:r>
              <a:rPr kumimoji="1" lang="ja-JP" altLang="en-US" sz="1600" dirty="0"/>
              <a:t>）</a:t>
            </a:r>
            <a:endParaRPr kumimoji="1" lang="en-US" altLang="ja-JP" sz="1600" dirty="0"/>
          </a:p>
          <a:p>
            <a:pPr algn="ctr"/>
            <a:r>
              <a:rPr lang="ja-JP" altLang="en-US" sz="1600" dirty="0"/>
              <a:t>南半球の成層圏突然昇温が</a:t>
            </a:r>
            <a:endParaRPr lang="en-US" altLang="ja-JP" sz="1600" dirty="0"/>
          </a:p>
          <a:p>
            <a:pPr algn="ctr"/>
            <a:r>
              <a:rPr lang="ja-JP" altLang="en-US" sz="1600" dirty="0"/>
              <a:t>熱帯対流に影響を及ぼす</a:t>
            </a:r>
            <a:endParaRPr lang="en-US" altLang="ja-JP" sz="1600" dirty="0"/>
          </a:p>
        </p:txBody>
      </p:sp>
      <p:sp>
        <p:nvSpPr>
          <p:cNvPr id="24" name="角丸四角形吹き出し 21">
            <a:extLst>
              <a:ext uri="{FF2B5EF4-FFF2-40B4-BE49-F238E27FC236}">
                <a16:creationId xmlns:a16="http://schemas.microsoft.com/office/drawing/2014/main" id="{3BCE99AD-F0A5-4009-988B-947C73C85D18}"/>
              </a:ext>
            </a:extLst>
          </p:cNvPr>
          <p:cNvSpPr/>
          <p:nvPr/>
        </p:nvSpPr>
        <p:spPr>
          <a:xfrm>
            <a:off x="5634866" y="1444419"/>
            <a:ext cx="2516925" cy="940274"/>
          </a:xfrm>
          <a:prstGeom prst="wedgeRoundRectCallout">
            <a:avLst>
              <a:gd name="adj1" fmla="val -103783"/>
              <a:gd name="adj2" fmla="val 57580"/>
              <a:gd name="adj3" fmla="val 16667"/>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600" dirty="0"/>
              <a:t>Tachibana</a:t>
            </a:r>
            <a:r>
              <a:rPr lang="ja-JP" altLang="en-US" sz="1600" dirty="0"/>
              <a:t> </a:t>
            </a:r>
            <a:r>
              <a:rPr lang="en-US" altLang="ja-JP" sz="1600" dirty="0"/>
              <a:t>et</a:t>
            </a:r>
            <a:r>
              <a:rPr lang="ja-JP" altLang="en-US" sz="1600" dirty="0"/>
              <a:t> </a:t>
            </a:r>
            <a:r>
              <a:rPr lang="en-US" altLang="ja-JP" sz="1600" dirty="0"/>
              <a:t>al.,</a:t>
            </a:r>
            <a:r>
              <a:rPr kumimoji="1" lang="ja-JP" altLang="en-US" sz="1600" dirty="0"/>
              <a:t>（</a:t>
            </a:r>
            <a:r>
              <a:rPr kumimoji="1" lang="en-US" altLang="ja-JP" sz="1600" dirty="0"/>
              <a:t>2018</a:t>
            </a:r>
            <a:r>
              <a:rPr kumimoji="1" lang="ja-JP" altLang="en-US" sz="1600" dirty="0"/>
              <a:t>）</a:t>
            </a:r>
            <a:endParaRPr lang="en-US" altLang="ja-JP" sz="1600" dirty="0"/>
          </a:p>
          <a:p>
            <a:pPr algn="ctr"/>
            <a:r>
              <a:rPr kumimoji="1" lang="ja-JP" altLang="en-US" sz="1600" dirty="0"/>
              <a:t>北極振動と南極振動が</a:t>
            </a:r>
            <a:endParaRPr kumimoji="1" lang="en-US" altLang="ja-JP" sz="1600" dirty="0"/>
          </a:p>
          <a:p>
            <a:pPr algn="ctr"/>
            <a:r>
              <a:rPr kumimoji="1" lang="ja-JP" altLang="en-US" sz="1600" dirty="0"/>
              <a:t>同期して変動している</a:t>
            </a:r>
            <a:endParaRPr kumimoji="1" lang="en-US" altLang="ja-JP" sz="1600" dirty="0"/>
          </a:p>
        </p:txBody>
      </p:sp>
      <p:sp>
        <p:nvSpPr>
          <p:cNvPr id="2" name="テキスト ボックス 1">
            <a:extLst>
              <a:ext uri="{FF2B5EF4-FFF2-40B4-BE49-F238E27FC236}">
                <a16:creationId xmlns:a16="http://schemas.microsoft.com/office/drawing/2014/main" id="{08A54E7B-0B2A-4772-8FC4-01DF9BDE2F1B}"/>
              </a:ext>
            </a:extLst>
          </p:cNvPr>
          <p:cNvSpPr txBox="1"/>
          <p:nvPr/>
        </p:nvSpPr>
        <p:spPr>
          <a:xfrm>
            <a:off x="4178283" y="3489363"/>
            <a:ext cx="1157701" cy="369332"/>
          </a:xfrm>
          <a:prstGeom prst="rect">
            <a:avLst/>
          </a:prstGeom>
          <a:noFill/>
        </p:spPr>
        <p:txBody>
          <a:bodyPr wrap="square" rtlCol="0">
            <a:spAutoFit/>
          </a:bodyPr>
          <a:lstStyle/>
          <a:p>
            <a:r>
              <a:rPr kumimoji="1" lang="ja-JP" altLang="en-US" b="1" u="sng" dirty="0"/>
              <a:t>成層圏</a:t>
            </a:r>
          </a:p>
        </p:txBody>
      </p:sp>
      <p:sp>
        <p:nvSpPr>
          <p:cNvPr id="37" name="テキスト ボックス 36">
            <a:extLst>
              <a:ext uri="{FF2B5EF4-FFF2-40B4-BE49-F238E27FC236}">
                <a16:creationId xmlns:a16="http://schemas.microsoft.com/office/drawing/2014/main" id="{1E610D24-E601-41AE-B112-CBB4E577721E}"/>
              </a:ext>
            </a:extLst>
          </p:cNvPr>
          <p:cNvSpPr txBox="1"/>
          <p:nvPr/>
        </p:nvSpPr>
        <p:spPr>
          <a:xfrm>
            <a:off x="124713" y="4211414"/>
            <a:ext cx="1157701" cy="369332"/>
          </a:xfrm>
          <a:prstGeom prst="rect">
            <a:avLst/>
          </a:prstGeom>
          <a:noFill/>
        </p:spPr>
        <p:txBody>
          <a:bodyPr wrap="square" rtlCol="0">
            <a:spAutoFit/>
          </a:bodyPr>
          <a:lstStyle/>
          <a:p>
            <a:r>
              <a:rPr kumimoji="1" lang="ja-JP" altLang="en-US" b="1" u="sng" dirty="0"/>
              <a:t>対流圏</a:t>
            </a:r>
          </a:p>
        </p:txBody>
      </p:sp>
      <p:sp>
        <p:nvSpPr>
          <p:cNvPr id="3" name="四角形: 角を丸くする 2">
            <a:extLst>
              <a:ext uri="{FF2B5EF4-FFF2-40B4-BE49-F238E27FC236}">
                <a16:creationId xmlns:a16="http://schemas.microsoft.com/office/drawing/2014/main" id="{C3270227-D4A1-4AA7-9166-C97AA698717A}"/>
              </a:ext>
            </a:extLst>
          </p:cNvPr>
          <p:cNvSpPr/>
          <p:nvPr/>
        </p:nvSpPr>
        <p:spPr>
          <a:xfrm>
            <a:off x="8309950" y="19336"/>
            <a:ext cx="818709" cy="274556"/>
          </a:xfrm>
          <a:prstGeom prst="roundRect">
            <a:avLst/>
          </a:prstGeom>
          <a:ln w="38100"/>
        </p:spPr>
        <p:style>
          <a:lnRef idx="2">
            <a:schemeClr val="accent5"/>
          </a:lnRef>
          <a:fillRef idx="1">
            <a:schemeClr val="lt1"/>
          </a:fillRef>
          <a:effectRef idx="0">
            <a:schemeClr val="accent5"/>
          </a:effectRef>
          <a:fontRef idx="minor">
            <a:schemeClr val="dk1"/>
          </a:fontRef>
        </p:style>
        <p:txBody>
          <a:bodyPr rtlCol="0" anchor="ctr"/>
          <a:lstStyle/>
          <a:p>
            <a:pPr algn="ctr"/>
            <a:r>
              <a:rPr kumimoji="1" lang="en-US" altLang="ja-JP" b="1" dirty="0"/>
              <a:t>1/13</a:t>
            </a:r>
            <a:endParaRPr kumimoji="1" lang="ja-JP" altLang="en-US" b="1" dirty="0"/>
          </a:p>
        </p:txBody>
      </p:sp>
      <p:cxnSp>
        <p:nvCxnSpPr>
          <p:cNvPr id="5" name="直線コネクタ 4">
            <a:extLst>
              <a:ext uri="{FF2B5EF4-FFF2-40B4-BE49-F238E27FC236}">
                <a16:creationId xmlns:a16="http://schemas.microsoft.com/office/drawing/2014/main" id="{AB8E259D-DC83-4D4C-8541-82DD6FB6847B}"/>
              </a:ext>
            </a:extLst>
          </p:cNvPr>
          <p:cNvCxnSpPr/>
          <p:nvPr/>
        </p:nvCxnSpPr>
        <p:spPr>
          <a:xfrm>
            <a:off x="1503848" y="1337593"/>
            <a:ext cx="717917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2" name="グループ化 21">
            <a:extLst>
              <a:ext uri="{FF2B5EF4-FFF2-40B4-BE49-F238E27FC236}">
                <a16:creationId xmlns:a16="http://schemas.microsoft.com/office/drawing/2014/main" id="{5777CC8C-8A64-419A-A78F-DF0422D613CD}"/>
              </a:ext>
            </a:extLst>
          </p:cNvPr>
          <p:cNvGrpSpPr/>
          <p:nvPr/>
        </p:nvGrpSpPr>
        <p:grpSpPr>
          <a:xfrm>
            <a:off x="5415780" y="2485931"/>
            <a:ext cx="3461144" cy="1985909"/>
            <a:chOff x="5965998" y="1542347"/>
            <a:chExt cx="3178002" cy="1731695"/>
          </a:xfrm>
        </p:grpSpPr>
        <p:pic>
          <p:nvPicPr>
            <p:cNvPr id="23" name="Picture 2" descr="ãåæ¥µæ¯åãã®ç»åæ¤ç´¢çµæ">
              <a:extLst>
                <a:ext uri="{FF2B5EF4-FFF2-40B4-BE49-F238E27FC236}">
                  <a16:creationId xmlns:a16="http://schemas.microsoft.com/office/drawing/2014/main" id="{A8E623FE-2D33-4C2E-B1D7-BB8D52D09EF9}"/>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8278" r="17103"/>
            <a:stretch/>
          </p:blipFill>
          <p:spPr bwMode="auto">
            <a:xfrm>
              <a:off x="5965998" y="1713064"/>
              <a:ext cx="1561051" cy="1560978"/>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4" descr="é¢é£ç»å">
              <a:extLst>
                <a:ext uri="{FF2B5EF4-FFF2-40B4-BE49-F238E27FC236}">
                  <a16:creationId xmlns:a16="http://schemas.microsoft.com/office/drawing/2014/main" id="{76E98272-0DB3-4B33-B989-F8A2CEFCAFFE}"/>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8278" r="16158"/>
            <a:stretch/>
          </p:blipFill>
          <p:spPr bwMode="auto">
            <a:xfrm>
              <a:off x="7590123" y="1713050"/>
              <a:ext cx="1553877" cy="1536304"/>
            </a:xfrm>
            <a:prstGeom prst="rect">
              <a:avLst/>
            </a:prstGeom>
            <a:noFill/>
            <a:extLst>
              <a:ext uri="{909E8E84-426E-40DD-AFC4-6F175D3DCCD1}">
                <a14:hiddenFill xmlns:a14="http://schemas.microsoft.com/office/drawing/2010/main">
                  <a:solidFill>
                    <a:srgbClr val="FFFFFF"/>
                  </a:solidFill>
                </a14:hiddenFill>
              </a:ext>
            </a:extLst>
          </p:spPr>
        </p:pic>
        <p:sp>
          <p:nvSpPr>
            <p:cNvPr id="38" name="テキスト ボックス 37">
              <a:extLst>
                <a:ext uri="{FF2B5EF4-FFF2-40B4-BE49-F238E27FC236}">
                  <a16:creationId xmlns:a16="http://schemas.microsoft.com/office/drawing/2014/main" id="{0C0CC64E-29C1-479B-8469-27F5840BFC6E}"/>
                </a:ext>
              </a:extLst>
            </p:cNvPr>
            <p:cNvSpPr txBox="1"/>
            <p:nvPr/>
          </p:nvSpPr>
          <p:spPr>
            <a:xfrm>
              <a:off x="6016199" y="1542347"/>
              <a:ext cx="1339956" cy="268379"/>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kumimoji="1" lang="ja-JP" altLang="en-US" sz="1400" b="1" dirty="0"/>
                <a:t>北極振動（正）</a:t>
              </a:r>
            </a:p>
          </p:txBody>
        </p:sp>
        <p:sp>
          <p:nvSpPr>
            <p:cNvPr id="39" name="テキスト ボックス 38">
              <a:extLst>
                <a:ext uri="{FF2B5EF4-FFF2-40B4-BE49-F238E27FC236}">
                  <a16:creationId xmlns:a16="http://schemas.microsoft.com/office/drawing/2014/main" id="{D1726D82-610C-47FC-8D55-548B49B86B51}"/>
                </a:ext>
              </a:extLst>
            </p:cNvPr>
            <p:cNvSpPr txBox="1"/>
            <p:nvPr/>
          </p:nvSpPr>
          <p:spPr>
            <a:xfrm>
              <a:off x="7594209" y="1542347"/>
              <a:ext cx="1339955" cy="268379"/>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kumimoji="1" lang="ja-JP" altLang="en-US" sz="1400" b="1" dirty="0"/>
                <a:t>南極振動（正）</a:t>
              </a:r>
            </a:p>
          </p:txBody>
        </p:sp>
      </p:grpSp>
    </p:spTree>
    <p:extLst>
      <p:ext uri="{BB962C8B-B14F-4D97-AF65-F5344CB8AC3E}">
        <p14:creationId xmlns:p14="http://schemas.microsoft.com/office/powerpoint/2010/main" val="21784484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図 31">
            <a:extLst>
              <a:ext uri="{FF2B5EF4-FFF2-40B4-BE49-F238E27FC236}">
                <a16:creationId xmlns:a16="http://schemas.microsoft.com/office/drawing/2014/main" id="{74CF1534-8087-4493-826A-800300358F33}"/>
              </a:ext>
            </a:extLst>
          </p:cNvPr>
          <p:cNvPicPr>
            <a:picLocks noChangeAspect="1"/>
          </p:cNvPicPr>
          <p:nvPr/>
        </p:nvPicPr>
        <p:blipFill>
          <a:blip r:embed="rId2"/>
          <a:stretch>
            <a:fillRect/>
          </a:stretch>
        </p:blipFill>
        <p:spPr>
          <a:xfrm>
            <a:off x="607408" y="2083225"/>
            <a:ext cx="7894245" cy="4705180"/>
          </a:xfrm>
          <a:prstGeom prst="rect">
            <a:avLst/>
          </a:prstGeom>
        </p:spPr>
      </p:pic>
      <p:sp>
        <p:nvSpPr>
          <p:cNvPr id="2" name="正方形/長方形 1">
            <a:extLst>
              <a:ext uri="{FF2B5EF4-FFF2-40B4-BE49-F238E27FC236}">
                <a16:creationId xmlns:a16="http://schemas.microsoft.com/office/drawing/2014/main" id="{EFE1297F-19D9-4406-8F36-E45E44427112}"/>
              </a:ext>
            </a:extLst>
          </p:cNvPr>
          <p:cNvSpPr/>
          <p:nvPr/>
        </p:nvSpPr>
        <p:spPr>
          <a:xfrm>
            <a:off x="10740" y="17928"/>
            <a:ext cx="2520425" cy="369332"/>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kumimoji="1" lang="ja-JP" altLang="en-US" sz="1600" dirty="0">
                <a:ln>
                  <a:solidFill>
                    <a:schemeClr val="tx1"/>
                  </a:solidFill>
                </a:ln>
                <a:latin typeface="HGP創英角ｺﾞｼｯｸUB" panose="020B0900000000000000" pitchFamily="50" charset="-128"/>
                <a:ea typeface="HGP創英角ｺﾞｼｯｸUB" panose="020B0900000000000000" pitchFamily="50" charset="-128"/>
              </a:rPr>
              <a:t>まとめ</a:t>
            </a:r>
          </a:p>
        </p:txBody>
      </p:sp>
      <p:sp>
        <p:nvSpPr>
          <p:cNvPr id="22" name="矢印: 下 21">
            <a:extLst>
              <a:ext uri="{FF2B5EF4-FFF2-40B4-BE49-F238E27FC236}">
                <a16:creationId xmlns:a16="http://schemas.microsoft.com/office/drawing/2014/main" id="{5D498866-0009-4970-9312-B217D58F693F}"/>
              </a:ext>
            </a:extLst>
          </p:cNvPr>
          <p:cNvSpPr/>
          <p:nvPr/>
        </p:nvSpPr>
        <p:spPr>
          <a:xfrm rot="10800000">
            <a:off x="5431036" y="4380081"/>
            <a:ext cx="347185" cy="453111"/>
          </a:xfrm>
          <a:prstGeom prst="downArrow">
            <a:avLst/>
          </a:prstGeom>
          <a:solidFill>
            <a:schemeClr val="accent4">
              <a:alpha val="80000"/>
            </a:schemeClr>
          </a:solidFill>
          <a:ln>
            <a:solidFill>
              <a:schemeClr val="accent6"/>
            </a:solidFill>
          </a:ln>
          <a:scene3d>
            <a:camera prst="orthographicFront">
              <a:rot lat="0" lon="0" rev="0"/>
            </a:camera>
            <a:lightRig rig="threePt" dir="t"/>
          </a:scene3d>
          <a:sp3d prstMaterial="dkEdge">
            <a:bevelT w="63500" h="146050" prst="artDeco"/>
            <a:bevelB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8" name="テキスト ボックス 27">
            <a:extLst>
              <a:ext uri="{FF2B5EF4-FFF2-40B4-BE49-F238E27FC236}">
                <a16:creationId xmlns:a16="http://schemas.microsoft.com/office/drawing/2014/main" id="{A91EE873-69CD-4C77-BF81-D9EB3F7126CD}"/>
              </a:ext>
            </a:extLst>
          </p:cNvPr>
          <p:cNvSpPr txBox="1"/>
          <p:nvPr/>
        </p:nvSpPr>
        <p:spPr>
          <a:xfrm>
            <a:off x="607408" y="704059"/>
            <a:ext cx="8153515" cy="1323439"/>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rtlCol="0">
            <a:spAutoFit/>
          </a:bodyPr>
          <a:lstStyle/>
          <a:p>
            <a:pPr algn="ctr"/>
            <a:r>
              <a:rPr kumimoji="1" lang="en-US" altLang="ja-JP" sz="2000" b="1" i="1" dirty="0">
                <a:solidFill>
                  <a:schemeClr val="accent1"/>
                </a:solidFill>
              </a:rPr>
              <a:t>12,1,2</a:t>
            </a:r>
            <a:r>
              <a:rPr kumimoji="1" lang="ja-JP" altLang="en-US" sz="2000" b="1" i="1">
                <a:solidFill>
                  <a:schemeClr val="accent1"/>
                </a:solidFill>
              </a:rPr>
              <a:t>月</a:t>
            </a:r>
            <a:r>
              <a:rPr kumimoji="1" lang="ja-JP" altLang="en-US" sz="2000" b="1" i="1"/>
              <a:t>の正の南極振動に</a:t>
            </a:r>
            <a:r>
              <a:rPr kumimoji="1" lang="ja-JP" altLang="en-US" sz="2000" b="1" i="1" dirty="0"/>
              <a:t>伴う南半球中緯度の温かい</a:t>
            </a:r>
            <a:r>
              <a:rPr kumimoji="1" lang="en-US" altLang="ja-JP" sz="2000" b="1" i="1" dirty="0"/>
              <a:t>SST</a:t>
            </a:r>
            <a:r>
              <a:rPr kumimoji="1" lang="ja-JP" altLang="en-US" sz="2000" b="1" i="1" dirty="0"/>
              <a:t>は</a:t>
            </a:r>
            <a:r>
              <a:rPr kumimoji="1" lang="en-US" altLang="ja-JP" sz="2000" b="1" i="1" dirty="0">
                <a:solidFill>
                  <a:schemeClr val="accent2"/>
                </a:solidFill>
              </a:rPr>
              <a:t>5,6</a:t>
            </a:r>
            <a:r>
              <a:rPr kumimoji="1" lang="ja-JP" altLang="en-US" sz="2000" b="1" i="1" dirty="0">
                <a:solidFill>
                  <a:schemeClr val="accent2"/>
                </a:solidFill>
              </a:rPr>
              <a:t>月</a:t>
            </a:r>
            <a:r>
              <a:rPr kumimoji="1" lang="ja-JP" altLang="en-US" sz="2000" b="1" i="1" dirty="0"/>
              <a:t>まで持続し</a:t>
            </a:r>
            <a:r>
              <a:rPr kumimoji="1" lang="ja-JP" altLang="en-US" sz="2000" b="1" i="1" dirty="0">
                <a:solidFill>
                  <a:srgbClr val="FF0000"/>
                </a:solidFill>
              </a:rPr>
              <a:t>ソマリジェットとチベット高気圧を強める</a:t>
            </a:r>
            <a:r>
              <a:rPr kumimoji="1" lang="ja-JP" altLang="en-US" sz="2000" b="1" i="1" dirty="0"/>
              <a:t>。</a:t>
            </a:r>
            <a:endParaRPr kumimoji="1" lang="en-US" altLang="ja-JP" sz="2000" b="1" i="1" dirty="0"/>
          </a:p>
          <a:p>
            <a:pPr algn="ctr"/>
            <a:r>
              <a:rPr kumimoji="1" lang="en-US" altLang="ja-JP" sz="2000" b="1" i="1" dirty="0">
                <a:solidFill>
                  <a:schemeClr val="accent1"/>
                </a:solidFill>
              </a:rPr>
              <a:t>12,1,2</a:t>
            </a:r>
            <a:r>
              <a:rPr kumimoji="1" lang="ja-JP" altLang="en-US" sz="2000" b="1" i="1">
                <a:solidFill>
                  <a:schemeClr val="accent1"/>
                </a:solidFill>
              </a:rPr>
              <a:t>月の南極振動</a:t>
            </a:r>
            <a:r>
              <a:rPr kumimoji="1" lang="ja-JP" altLang="en-US" sz="2000" b="1" i="1"/>
              <a:t>は</a:t>
            </a:r>
            <a:r>
              <a:rPr kumimoji="1" lang="ja-JP" altLang="en-US" sz="2000" b="1" i="1" dirty="0"/>
              <a:t>ソマリジェットを通して</a:t>
            </a:r>
            <a:r>
              <a:rPr kumimoji="1" lang="en-US" altLang="ja-JP" sz="2000" b="1" i="1" dirty="0">
                <a:solidFill>
                  <a:schemeClr val="accent2"/>
                </a:solidFill>
              </a:rPr>
              <a:t>5,6</a:t>
            </a:r>
            <a:r>
              <a:rPr kumimoji="1" lang="ja-JP" altLang="en-US" sz="2000" b="1" i="1" dirty="0">
                <a:solidFill>
                  <a:schemeClr val="accent2"/>
                </a:solidFill>
              </a:rPr>
              <a:t>月の北半球中緯度の</a:t>
            </a:r>
            <a:endParaRPr kumimoji="1" lang="en-US" altLang="ja-JP" sz="2000" b="1" i="1" dirty="0">
              <a:solidFill>
                <a:schemeClr val="accent2"/>
              </a:solidFill>
            </a:endParaRPr>
          </a:p>
          <a:p>
            <a:pPr algn="ctr"/>
            <a:r>
              <a:rPr kumimoji="1" lang="ja-JP" altLang="en-US" sz="2000" b="1" i="1" dirty="0">
                <a:solidFill>
                  <a:schemeClr val="accent2"/>
                </a:solidFill>
              </a:rPr>
              <a:t>大規模な大気循環</a:t>
            </a:r>
            <a:r>
              <a:rPr kumimoji="1" lang="ja-JP" altLang="en-US" sz="2000" b="1" i="1" dirty="0"/>
              <a:t>に影響を与える可能性があることを示唆した。</a:t>
            </a:r>
            <a:endParaRPr kumimoji="1" lang="en-US" altLang="ja-JP" dirty="0"/>
          </a:p>
        </p:txBody>
      </p:sp>
      <p:sp>
        <p:nvSpPr>
          <p:cNvPr id="35" name="矢印: 下 34">
            <a:extLst>
              <a:ext uri="{FF2B5EF4-FFF2-40B4-BE49-F238E27FC236}">
                <a16:creationId xmlns:a16="http://schemas.microsoft.com/office/drawing/2014/main" id="{7CE869C0-9FB5-4040-BBCD-6B74B06FFD9A}"/>
              </a:ext>
            </a:extLst>
          </p:cNvPr>
          <p:cNvSpPr/>
          <p:nvPr/>
        </p:nvSpPr>
        <p:spPr>
          <a:xfrm rot="10800000">
            <a:off x="4882444" y="4349938"/>
            <a:ext cx="347183" cy="453108"/>
          </a:xfrm>
          <a:prstGeom prst="downArrow">
            <a:avLst/>
          </a:prstGeom>
          <a:solidFill>
            <a:schemeClr val="accent4">
              <a:alpha val="80000"/>
            </a:schemeClr>
          </a:solidFill>
          <a:ln>
            <a:solidFill>
              <a:schemeClr val="accent6"/>
            </a:solidFill>
          </a:ln>
          <a:scene3d>
            <a:camera prst="orthographicFront">
              <a:rot lat="0" lon="0" rev="0"/>
            </a:camera>
            <a:lightRig rig="threePt" dir="t"/>
          </a:scene3d>
          <a:sp3d prstMaterial="dkEdge">
            <a:bevelT w="63500" h="146050" prst="artDeco"/>
            <a:bevelB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7" name="四角形: 角を丸くする 36">
            <a:extLst>
              <a:ext uri="{FF2B5EF4-FFF2-40B4-BE49-F238E27FC236}">
                <a16:creationId xmlns:a16="http://schemas.microsoft.com/office/drawing/2014/main" id="{6102F52A-C577-4059-BAFC-CC59DD796DA3}"/>
              </a:ext>
            </a:extLst>
          </p:cNvPr>
          <p:cNvSpPr/>
          <p:nvPr/>
        </p:nvSpPr>
        <p:spPr>
          <a:xfrm>
            <a:off x="8373183" y="17220"/>
            <a:ext cx="775481" cy="274556"/>
          </a:xfrm>
          <a:prstGeom prst="roundRect">
            <a:avLst/>
          </a:prstGeom>
          <a:ln w="38100"/>
        </p:spPr>
        <p:style>
          <a:lnRef idx="2">
            <a:schemeClr val="accent5"/>
          </a:lnRef>
          <a:fillRef idx="1">
            <a:schemeClr val="lt1"/>
          </a:fillRef>
          <a:effectRef idx="0">
            <a:schemeClr val="accent5"/>
          </a:effectRef>
          <a:fontRef idx="minor">
            <a:schemeClr val="dk1"/>
          </a:fontRef>
        </p:style>
        <p:txBody>
          <a:bodyPr rtlCol="0" anchor="ctr"/>
          <a:lstStyle/>
          <a:p>
            <a:pPr algn="ctr"/>
            <a:r>
              <a:rPr kumimoji="1" lang="en-US" altLang="ja-JP" b="1" dirty="0"/>
              <a:t>13/13</a:t>
            </a:r>
            <a:endParaRPr kumimoji="1" lang="ja-JP" altLang="en-US" b="1" dirty="0"/>
          </a:p>
        </p:txBody>
      </p:sp>
      <p:sp>
        <p:nvSpPr>
          <p:cNvPr id="8" name="正方形/長方形 7">
            <a:extLst>
              <a:ext uri="{FF2B5EF4-FFF2-40B4-BE49-F238E27FC236}">
                <a16:creationId xmlns:a16="http://schemas.microsoft.com/office/drawing/2014/main" id="{06BE44F1-ECF2-3443-8492-EA6F39427FEB}"/>
              </a:ext>
            </a:extLst>
          </p:cNvPr>
          <p:cNvSpPr/>
          <p:nvPr/>
        </p:nvSpPr>
        <p:spPr>
          <a:xfrm>
            <a:off x="252094" y="6075952"/>
            <a:ext cx="3676812" cy="65644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b="1" dirty="0"/>
              <a:t>①</a:t>
            </a:r>
            <a:r>
              <a:rPr kumimoji="1" lang="en-US" altLang="ja-JP" dirty="0">
                <a:solidFill>
                  <a:srgbClr val="0070C0"/>
                </a:solidFill>
              </a:rPr>
              <a:t>12,1,2</a:t>
            </a:r>
            <a:r>
              <a:rPr kumimoji="1" lang="ja-JP" altLang="en-US" dirty="0">
                <a:solidFill>
                  <a:srgbClr val="0070C0"/>
                </a:solidFill>
              </a:rPr>
              <a:t>月</a:t>
            </a:r>
            <a:r>
              <a:rPr kumimoji="1" lang="ja-JP" altLang="en-US" dirty="0"/>
              <a:t>の</a:t>
            </a:r>
            <a:r>
              <a:rPr kumimoji="1" lang="en-US" altLang="ja-JP" dirty="0"/>
              <a:t>AAO</a:t>
            </a:r>
            <a:r>
              <a:rPr kumimoji="1" lang="ja-JP" altLang="en-US" dirty="0"/>
              <a:t>が正の時に南半球中緯度で</a:t>
            </a:r>
            <a:r>
              <a:rPr kumimoji="1" lang="ja-JP" altLang="en-US" b="1" dirty="0"/>
              <a:t>海面水温</a:t>
            </a:r>
            <a:r>
              <a:rPr kumimoji="1" lang="en-US" altLang="ja-JP" b="1" dirty="0"/>
              <a:t>(SST)</a:t>
            </a:r>
            <a:r>
              <a:rPr kumimoji="1" lang="ja-JP" altLang="en-US" dirty="0"/>
              <a:t>が暖まる</a:t>
            </a:r>
            <a:endParaRPr kumimoji="1" lang="en-US" altLang="ja-JP" dirty="0"/>
          </a:p>
        </p:txBody>
      </p:sp>
    </p:spTree>
    <p:extLst>
      <p:ext uri="{BB962C8B-B14F-4D97-AF65-F5344CB8AC3E}">
        <p14:creationId xmlns:p14="http://schemas.microsoft.com/office/powerpoint/2010/main" val="16511641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EBED2EDA-6C39-493F-B3EA-531788A2E177}"/>
              </a:ext>
            </a:extLst>
          </p:cNvPr>
          <p:cNvSpPr/>
          <p:nvPr/>
        </p:nvSpPr>
        <p:spPr>
          <a:xfrm>
            <a:off x="61716" y="94748"/>
            <a:ext cx="2520425" cy="526178"/>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kumimoji="1" lang="ja-JP" altLang="en-US" sz="2800" b="1" dirty="0">
                <a:ln>
                  <a:solidFill>
                    <a:schemeClr val="tx1"/>
                  </a:solidFill>
                </a:ln>
                <a:latin typeface="HGP創英角ｺﾞｼｯｸUB" panose="020B0900000000000000" pitchFamily="50" charset="-128"/>
                <a:ea typeface="HGP創英角ｺﾞｼｯｸUB" panose="020B0900000000000000" pitchFamily="50" charset="-128"/>
              </a:rPr>
              <a:t>課題</a:t>
            </a:r>
          </a:p>
        </p:txBody>
      </p:sp>
      <p:sp>
        <p:nvSpPr>
          <p:cNvPr id="9" name="テキスト ボックス 8">
            <a:extLst>
              <a:ext uri="{FF2B5EF4-FFF2-40B4-BE49-F238E27FC236}">
                <a16:creationId xmlns:a16="http://schemas.microsoft.com/office/drawing/2014/main" id="{8C56CABA-105B-4900-9EA1-6E9E86C0269D}"/>
              </a:ext>
            </a:extLst>
          </p:cNvPr>
          <p:cNvSpPr txBox="1"/>
          <p:nvPr/>
        </p:nvSpPr>
        <p:spPr>
          <a:xfrm>
            <a:off x="5629984" y="1605953"/>
            <a:ext cx="3347762" cy="1785104"/>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r>
              <a:rPr kumimoji="1" lang="ja-JP" altLang="en-US" sz="2000" b="1" dirty="0"/>
              <a:t>チベット高気圧の変動要因</a:t>
            </a:r>
            <a:endParaRPr kumimoji="1" lang="en-US" altLang="ja-JP" sz="2000" b="1" dirty="0"/>
          </a:p>
          <a:p>
            <a:r>
              <a:rPr kumimoji="1" lang="ja-JP" altLang="en-US" dirty="0"/>
              <a:t>・</a:t>
            </a:r>
            <a:r>
              <a:rPr kumimoji="1" lang="ja-JP" altLang="en-US" u="sng" dirty="0">
                <a:solidFill>
                  <a:srgbClr val="FF0000"/>
                </a:solidFill>
              </a:rPr>
              <a:t>ソマリジェット</a:t>
            </a:r>
            <a:endParaRPr kumimoji="1" lang="en-US" altLang="ja-JP" u="sng" dirty="0">
              <a:solidFill>
                <a:srgbClr val="FF0000"/>
              </a:solidFill>
            </a:endParaRPr>
          </a:p>
          <a:p>
            <a:r>
              <a:rPr kumimoji="1" lang="ja-JP" altLang="en-US" u="sng" dirty="0">
                <a:solidFill>
                  <a:srgbClr val="FF0000"/>
                </a:solidFill>
              </a:rPr>
              <a:t>（アジアモンスーン）</a:t>
            </a:r>
            <a:endParaRPr kumimoji="1" lang="en-US" altLang="ja-JP" u="sng" dirty="0">
              <a:solidFill>
                <a:srgbClr val="FF0000"/>
              </a:solidFill>
            </a:endParaRPr>
          </a:p>
          <a:p>
            <a:r>
              <a:rPr kumimoji="1" lang="ja-JP" altLang="en-US" dirty="0"/>
              <a:t>・シルクロードパターン</a:t>
            </a:r>
            <a:endParaRPr kumimoji="1" lang="en-US" altLang="ja-JP" dirty="0"/>
          </a:p>
          <a:p>
            <a:r>
              <a:rPr kumimoji="1" lang="ja-JP" altLang="en-US" dirty="0"/>
              <a:t>・熱帯域の対流</a:t>
            </a:r>
            <a:endParaRPr kumimoji="1" lang="en-US" altLang="ja-JP" dirty="0"/>
          </a:p>
          <a:p>
            <a:r>
              <a:rPr kumimoji="1" lang="ja-JP" altLang="en-US" dirty="0"/>
              <a:t>など</a:t>
            </a:r>
          </a:p>
        </p:txBody>
      </p:sp>
      <p:sp>
        <p:nvSpPr>
          <p:cNvPr id="10" name="テキスト ボックス 9">
            <a:extLst>
              <a:ext uri="{FF2B5EF4-FFF2-40B4-BE49-F238E27FC236}">
                <a16:creationId xmlns:a16="http://schemas.microsoft.com/office/drawing/2014/main" id="{58F7EDC3-E808-4F54-AA25-3E9F55E552F4}"/>
              </a:ext>
            </a:extLst>
          </p:cNvPr>
          <p:cNvSpPr txBox="1"/>
          <p:nvPr/>
        </p:nvSpPr>
        <p:spPr>
          <a:xfrm>
            <a:off x="61716" y="1605953"/>
            <a:ext cx="3347762" cy="2062103"/>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kumimoji="1" lang="ja-JP" altLang="en-US" sz="2000" b="1" dirty="0"/>
              <a:t>ソマリジェットの変動要因</a:t>
            </a:r>
            <a:endParaRPr kumimoji="1" lang="en-US" altLang="ja-JP" sz="2000" b="1" dirty="0"/>
          </a:p>
          <a:p>
            <a:r>
              <a:rPr kumimoji="1" lang="ja-JP" altLang="en-US" dirty="0"/>
              <a:t>・</a:t>
            </a:r>
            <a:r>
              <a:rPr kumimoji="1" lang="ja-JP" altLang="en-US" u="sng" dirty="0">
                <a:solidFill>
                  <a:srgbClr val="FF0000"/>
                </a:solidFill>
              </a:rPr>
              <a:t>チベット高気圧</a:t>
            </a:r>
            <a:endParaRPr kumimoji="1" lang="en-US" altLang="ja-JP" u="sng" dirty="0">
              <a:solidFill>
                <a:srgbClr val="FF0000"/>
              </a:solidFill>
            </a:endParaRPr>
          </a:p>
          <a:p>
            <a:r>
              <a:rPr kumimoji="1" lang="ja-JP" altLang="en-US" dirty="0"/>
              <a:t>・</a:t>
            </a:r>
            <a:r>
              <a:rPr kumimoji="1" lang="en-US" altLang="ja-JP" dirty="0"/>
              <a:t>ENSO</a:t>
            </a:r>
          </a:p>
          <a:p>
            <a:r>
              <a:rPr kumimoji="1" lang="ja-JP" altLang="en-US" dirty="0"/>
              <a:t>・ヒマラヤの降雪</a:t>
            </a:r>
            <a:endParaRPr kumimoji="1" lang="en-US" altLang="ja-JP" dirty="0"/>
          </a:p>
          <a:p>
            <a:r>
              <a:rPr kumimoji="1" lang="ja-JP" altLang="en-US" dirty="0"/>
              <a:t>・インド洋ダイポールモード</a:t>
            </a:r>
            <a:endParaRPr kumimoji="1" lang="en-US" altLang="ja-JP" dirty="0"/>
          </a:p>
          <a:p>
            <a:r>
              <a:rPr kumimoji="1" lang="ja-JP" altLang="en-US" dirty="0"/>
              <a:t>・ユーラシアの融雪</a:t>
            </a:r>
            <a:endParaRPr kumimoji="1" lang="en-US" altLang="ja-JP" dirty="0"/>
          </a:p>
          <a:p>
            <a:r>
              <a:rPr kumimoji="1" lang="ja-JP" altLang="en-US" dirty="0"/>
              <a:t>など</a:t>
            </a:r>
          </a:p>
        </p:txBody>
      </p:sp>
      <p:sp>
        <p:nvSpPr>
          <p:cNvPr id="11" name="矢印: 下 10">
            <a:extLst>
              <a:ext uri="{FF2B5EF4-FFF2-40B4-BE49-F238E27FC236}">
                <a16:creationId xmlns:a16="http://schemas.microsoft.com/office/drawing/2014/main" id="{D9B623CE-4B2A-4EBD-90D8-A16E85016A35}"/>
              </a:ext>
            </a:extLst>
          </p:cNvPr>
          <p:cNvSpPr/>
          <p:nvPr/>
        </p:nvSpPr>
        <p:spPr>
          <a:xfrm>
            <a:off x="4014669" y="3105163"/>
            <a:ext cx="1114662" cy="923331"/>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12" name="テキスト ボックス 11">
            <a:extLst>
              <a:ext uri="{FF2B5EF4-FFF2-40B4-BE49-F238E27FC236}">
                <a16:creationId xmlns:a16="http://schemas.microsoft.com/office/drawing/2014/main" id="{C102229F-6821-4A24-8FAF-3F58089E70D6}"/>
              </a:ext>
            </a:extLst>
          </p:cNvPr>
          <p:cNvSpPr txBox="1"/>
          <p:nvPr/>
        </p:nvSpPr>
        <p:spPr>
          <a:xfrm>
            <a:off x="1107104" y="4123113"/>
            <a:ext cx="7133831" cy="92333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kumimoji="1" lang="ja-JP" altLang="en-US" b="1" u="sng" dirty="0"/>
              <a:t>今後の課題</a:t>
            </a:r>
            <a:endParaRPr kumimoji="1" lang="en-US" altLang="ja-JP" b="1" u="sng" dirty="0"/>
          </a:p>
          <a:p>
            <a:r>
              <a:rPr kumimoji="1" lang="ja-JP" altLang="en-US" dirty="0"/>
              <a:t>チベット高気圧の強化に南極振動由来のソマリジェットがどれくらいの寄与率を持っているかを明らかにする必要がある</a:t>
            </a:r>
          </a:p>
        </p:txBody>
      </p:sp>
      <p:cxnSp>
        <p:nvCxnSpPr>
          <p:cNvPr id="14" name="直線矢印コネクタ 13">
            <a:extLst>
              <a:ext uri="{FF2B5EF4-FFF2-40B4-BE49-F238E27FC236}">
                <a16:creationId xmlns:a16="http://schemas.microsoft.com/office/drawing/2014/main" id="{5C5FE2C4-D99C-4B61-B645-84B863F44DB2}"/>
              </a:ext>
            </a:extLst>
          </p:cNvPr>
          <p:cNvCxnSpPr/>
          <p:nvPr/>
        </p:nvCxnSpPr>
        <p:spPr>
          <a:xfrm>
            <a:off x="3526158" y="2395578"/>
            <a:ext cx="2000093" cy="0"/>
          </a:xfrm>
          <a:prstGeom prst="straightConnector1">
            <a:avLst/>
          </a:prstGeom>
          <a:ln w="76200">
            <a:solidFill>
              <a:srgbClr val="0070C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5" name="テキスト ボックス 14">
            <a:extLst>
              <a:ext uri="{FF2B5EF4-FFF2-40B4-BE49-F238E27FC236}">
                <a16:creationId xmlns:a16="http://schemas.microsoft.com/office/drawing/2014/main" id="{D98F66C5-2A04-49B1-8D3D-CE367310899C}"/>
              </a:ext>
            </a:extLst>
          </p:cNvPr>
          <p:cNvSpPr txBox="1"/>
          <p:nvPr/>
        </p:nvSpPr>
        <p:spPr>
          <a:xfrm>
            <a:off x="3691606" y="2506795"/>
            <a:ext cx="1964828" cy="646331"/>
          </a:xfrm>
          <a:prstGeom prst="rect">
            <a:avLst/>
          </a:prstGeom>
          <a:noFill/>
        </p:spPr>
        <p:txBody>
          <a:bodyPr wrap="square" rtlCol="0">
            <a:spAutoFit/>
          </a:bodyPr>
          <a:lstStyle/>
          <a:p>
            <a:r>
              <a:rPr kumimoji="1" lang="ja-JP" altLang="en-US" dirty="0"/>
              <a:t>互いに影響を及ぼし合っている</a:t>
            </a:r>
          </a:p>
        </p:txBody>
      </p:sp>
      <p:sp>
        <p:nvSpPr>
          <p:cNvPr id="16" name="四角形: 角を丸くする 15">
            <a:extLst>
              <a:ext uri="{FF2B5EF4-FFF2-40B4-BE49-F238E27FC236}">
                <a16:creationId xmlns:a16="http://schemas.microsoft.com/office/drawing/2014/main" id="{1207CAC7-3150-4456-82A3-00FDA9CEF02C}"/>
              </a:ext>
            </a:extLst>
          </p:cNvPr>
          <p:cNvSpPr/>
          <p:nvPr/>
        </p:nvSpPr>
        <p:spPr>
          <a:xfrm>
            <a:off x="8373183" y="17220"/>
            <a:ext cx="775481" cy="274556"/>
          </a:xfrm>
          <a:prstGeom prst="roundRect">
            <a:avLst/>
          </a:prstGeom>
          <a:ln w="38100"/>
        </p:spPr>
        <p:style>
          <a:lnRef idx="2">
            <a:schemeClr val="accent5"/>
          </a:lnRef>
          <a:fillRef idx="1">
            <a:schemeClr val="lt1"/>
          </a:fillRef>
          <a:effectRef idx="0">
            <a:schemeClr val="accent5"/>
          </a:effectRef>
          <a:fontRef idx="minor">
            <a:schemeClr val="dk1"/>
          </a:fontRef>
        </p:style>
        <p:txBody>
          <a:bodyPr rtlCol="0" anchor="ctr"/>
          <a:lstStyle/>
          <a:p>
            <a:pPr algn="ctr"/>
            <a:r>
              <a:rPr kumimoji="1" lang="ja-JP" altLang="en-US" b="1" dirty="0"/>
              <a:t>＋</a:t>
            </a:r>
            <a:r>
              <a:rPr kumimoji="1" lang="en-US" altLang="ja-JP" b="1" dirty="0"/>
              <a:t>α</a:t>
            </a:r>
            <a:endParaRPr kumimoji="1" lang="ja-JP" altLang="en-US" b="1" dirty="0"/>
          </a:p>
        </p:txBody>
      </p:sp>
      <p:grpSp>
        <p:nvGrpSpPr>
          <p:cNvPr id="4" name="グループ化 3">
            <a:extLst>
              <a:ext uri="{FF2B5EF4-FFF2-40B4-BE49-F238E27FC236}">
                <a16:creationId xmlns:a16="http://schemas.microsoft.com/office/drawing/2014/main" id="{D9CC15ED-9BF6-4FAD-94FE-4CEA13A930F8}"/>
              </a:ext>
            </a:extLst>
          </p:cNvPr>
          <p:cNvGrpSpPr/>
          <p:nvPr/>
        </p:nvGrpSpPr>
        <p:grpSpPr>
          <a:xfrm>
            <a:off x="894029" y="288187"/>
            <a:ext cx="7308082" cy="1975036"/>
            <a:chOff x="936632" y="369450"/>
            <a:chExt cx="7504565" cy="3219070"/>
          </a:xfrm>
        </p:grpSpPr>
        <p:sp>
          <p:nvSpPr>
            <p:cNvPr id="3" name="四角形: 角を丸くする 2">
              <a:extLst>
                <a:ext uri="{FF2B5EF4-FFF2-40B4-BE49-F238E27FC236}">
                  <a16:creationId xmlns:a16="http://schemas.microsoft.com/office/drawing/2014/main" id="{423C468F-67AC-4D6B-8D18-79AEBDE11EB3}"/>
                </a:ext>
              </a:extLst>
            </p:cNvPr>
            <p:cNvSpPr/>
            <p:nvPr/>
          </p:nvSpPr>
          <p:spPr>
            <a:xfrm>
              <a:off x="936632" y="1059662"/>
              <a:ext cx="1708925" cy="1329990"/>
            </a:xfrm>
            <a:prstGeom prst="roundRect">
              <a:avLst/>
            </a:prstGeom>
            <a:solidFill>
              <a:srgbClr val="6D91D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ソマリジェット</a:t>
              </a:r>
              <a:endParaRPr kumimoji="1" lang="ja-JP" altLang="en-US" sz="3600" b="1" dirty="0"/>
            </a:p>
          </p:txBody>
        </p:sp>
        <p:sp>
          <p:nvSpPr>
            <p:cNvPr id="6" name="四角形: 角を丸くする 5">
              <a:extLst>
                <a:ext uri="{FF2B5EF4-FFF2-40B4-BE49-F238E27FC236}">
                  <a16:creationId xmlns:a16="http://schemas.microsoft.com/office/drawing/2014/main" id="{1EB75153-7AFA-4AC4-9BDD-33783FDC48FB}"/>
                </a:ext>
              </a:extLst>
            </p:cNvPr>
            <p:cNvSpPr/>
            <p:nvPr/>
          </p:nvSpPr>
          <p:spPr>
            <a:xfrm>
              <a:off x="6242105" y="731466"/>
              <a:ext cx="2199092" cy="1617326"/>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kumimoji="1" lang="ja-JP" altLang="en-US" sz="3600" b="1" dirty="0"/>
                <a:t>チベット高気圧</a:t>
              </a:r>
            </a:p>
          </p:txBody>
        </p:sp>
        <p:sp>
          <p:nvSpPr>
            <p:cNvPr id="7" name="吹き出し: 円形 6">
              <a:extLst>
                <a:ext uri="{FF2B5EF4-FFF2-40B4-BE49-F238E27FC236}">
                  <a16:creationId xmlns:a16="http://schemas.microsoft.com/office/drawing/2014/main" id="{39FE2742-3D6D-4E59-B45B-3FF1EFB810DB}"/>
                </a:ext>
              </a:extLst>
            </p:cNvPr>
            <p:cNvSpPr/>
            <p:nvPr/>
          </p:nvSpPr>
          <p:spPr>
            <a:xfrm>
              <a:off x="4666462" y="369450"/>
              <a:ext cx="1443392" cy="960105"/>
            </a:xfrm>
            <a:prstGeom prst="wedgeEllipseCallout">
              <a:avLst>
                <a:gd name="adj1" fmla="val -59576"/>
                <a:gd name="adj2" fmla="val 84629"/>
              </a:avLst>
            </a:prstGeom>
            <a:ln w="28575"/>
          </p:spPr>
          <p:style>
            <a:lnRef idx="2">
              <a:schemeClr val="accent1"/>
            </a:lnRef>
            <a:fillRef idx="1">
              <a:schemeClr val="lt1"/>
            </a:fillRef>
            <a:effectRef idx="0">
              <a:schemeClr val="accent1"/>
            </a:effectRef>
            <a:fontRef idx="minor">
              <a:schemeClr val="dk1"/>
            </a:fontRef>
          </p:style>
          <p:txBody>
            <a:bodyPr rtlCol="0" anchor="ctr"/>
            <a:lstStyle/>
            <a:p>
              <a:pPr algn="ctr"/>
              <a:r>
                <a:rPr kumimoji="1" lang="ja-JP" altLang="en-US" dirty="0"/>
                <a:t>今回の解析</a:t>
              </a:r>
            </a:p>
          </p:txBody>
        </p:sp>
        <p:sp>
          <p:nvSpPr>
            <p:cNvPr id="8" name="吹き出し: 円形 7">
              <a:extLst>
                <a:ext uri="{FF2B5EF4-FFF2-40B4-BE49-F238E27FC236}">
                  <a16:creationId xmlns:a16="http://schemas.microsoft.com/office/drawing/2014/main" id="{C55766ED-2E42-419C-8E8C-865B0E13506A}"/>
                </a:ext>
              </a:extLst>
            </p:cNvPr>
            <p:cNvSpPr/>
            <p:nvPr/>
          </p:nvSpPr>
          <p:spPr>
            <a:xfrm>
              <a:off x="3619513" y="2685572"/>
              <a:ext cx="2121197" cy="902948"/>
            </a:xfrm>
            <a:prstGeom prst="wedgeEllipseCallout">
              <a:avLst>
                <a:gd name="adj1" fmla="val -26266"/>
                <a:gd name="adj2" fmla="val -116456"/>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dirty="0"/>
                <a:t>逆の</a:t>
              </a:r>
              <a:endParaRPr kumimoji="1" lang="en-US" altLang="ja-JP" dirty="0"/>
            </a:p>
            <a:p>
              <a:pPr algn="ctr"/>
              <a:r>
                <a:rPr kumimoji="1" lang="ja-JP" altLang="en-US" dirty="0"/>
                <a:t>成分もある</a:t>
              </a:r>
            </a:p>
          </p:txBody>
        </p:sp>
        <p:cxnSp>
          <p:nvCxnSpPr>
            <p:cNvPr id="18" name="直線矢印コネクタ 17">
              <a:extLst>
                <a:ext uri="{FF2B5EF4-FFF2-40B4-BE49-F238E27FC236}">
                  <a16:creationId xmlns:a16="http://schemas.microsoft.com/office/drawing/2014/main" id="{8B7D3157-E4EB-406C-B931-CEA958490AFB}"/>
                </a:ext>
              </a:extLst>
            </p:cNvPr>
            <p:cNvCxnSpPr/>
            <p:nvPr/>
          </p:nvCxnSpPr>
          <p:spPr>
            <a:xfrm>
              <a:off x="3597143" y="1692774"/>
              <a:ext cx="1767086"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20" name="直線矢印コネクタ 19">
              <a:extLst>
                <a:ext uri="{FF2B5EF4-FFF2-40B4-BE49-F238E27FC236}">
                  <a16:creationId xmlns:a16="http://schemas.microsoft.com/office/drawing/2014/main" id="{B60B5835-BF45-4081-8509-98F85090A423}"/>
                </a:ext>
              </a:extLst>
            </p:cNvPr>
            <p:cNvCxnSpPr>
              <a:cxnSpLocks/>
            </p:cNvCxnSpPr>
            <p:nvPr/>
          </p:nvCxnSpPr>
          <p:spPr>
            <a:xfrm flipH="1">
              <a:off x="3589587" y="1987497"/>
              <a:ext cx="1774642"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5" name="テキスト ボックス 4">
            <a:extLst>
              <a:ext uri="{FF2B5EF4-FFF2-40B4-BE49-F238E27FC236}">
                <a16:creationId xmlns:a16="http://schemas.microsoft.com/office/drawing/2014/main" id="{89EF20A4-0C05-420B-82C7-FF1A31C1DEDC}"/>
              </a:ext>
            </a:extLst>
          </p:cNvPr>
          <p:cNvSpPr txBox="1"/>
          <p:nvPr/>
        </p:nvSpPr>
        <p:spPr>
          <a:xfrm>
            <a:off x="453420" y="5569527"/>
            <a:ext cx="6476372" cy="646331"/>
          </a:xfrm>
          <a:prstGeom prst="rect">
            <a:avLst/>
          </a:prstGeom>
          <a:noFill/>
        </p:spPr>
        <p:txBody>
          <a:bodyPr wrap="square" rtlCol="0">
            <a:spAutoFit/>
          </a:bodyPr>
          <a:lstStyle/>
          <a:p>
            <a:r>
              <a:rPr kumimoji="1" lang="ja-JP" altLang="en-US" dirty="0"/>
              <a:t>その他の課題</a:t>
            </a:r>
            <a:endParaRPr kumimoji="1" lang="en-US" altLang="ja-JP" dirty="0"/>
          </a:p>
          <a:p>
            <a:r>
              <a:rPr kumimoji="1" lang="ja-JP" altLang="en-US" dirty="0"/>
              <a:t>南半球中緯度の高温</a:t>
            </a:r>
            <a:r>
              <a:rPr kumimoji="1" lang="en-US" altLang="ja-JP" dirty="0"/>
              <a:t>SST</a:t>
            </a:r>
            <a:r>
              <a:rPr kumimoji="1" lang="ja-JP" altLang="en-US" dirty="0"/>
              <a:t>は南極振動が作っているのか？　など</a:t>
            </a:r>
          </a:p>
        </p:txBody>
      </p:sp>
    </p:spTree>
    <p:extLst>
      <p:ext uri="{BB962C8B-B14F-4D97-AF65-F5344CB8AC3E}">
        <p14:creationId xmlns:p14="http://schemas.microsoft.com/office/powerpoint/2010/main" val="6810714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8604AF0A-FE4D-43F7-B4A7-5F2EDC5D5B01}"/>
              </a:ext>
            </a:extLst>
          </p:cNvPr>
          <p:cNvSpPr txBox="1"/>
          <p:nvPr/>
        </p:nvSpPr>
        <p:spPr>
          <a:xfrm>
            <a:off x="304170" y="60943"/>
            <a:ext cx="8728364" cy="461665"/>
          </a:xfrm>
          <a:prstGeom prst="rect">
            <a:avLst/>
          </a:prstGeom>
          <a:noFill/>
        </p:spPr>
        <p:txBody>
          <a:bodyPr wrap="square" rtlCol="0">
            <a:spAutoFit/>
          </a:bodyPr>
          <a:lstStyle/>
          <a:p>
            <a:pPr algn="ctr"/>
            <a:r>
              <a:rPr kumimoji="1" lang="ja-JP" altLang="en-US" sz="2400" b="1" dirty="0"/>
              <a:t>参考・引用文献</a:t>
            </a:r>
          </a:p>
        </p:txBody>
      </p:sp>
      <p:sp>
        <p:nvSpPr>
          <p:cNvPr id="3" name="テキスト ボックス 2">
            <a:extLst>
              <a:ext uri="{FF2B5EF4-FFF2-40B4-BE49-F238E27FC236}">
                <a16:creationId xmlns:a16="http://schemas.microsoft.com/office/drawing/2014/main" id="{1A22F213-2E87-4771-9819-069715AF78E5}"/>
              </a:ext>
            </a:extLst>
          </p:cNvPr>
          <p:cNvSpPr txBox="1"/>
          <p:nvPr/>
        </p:nvSpPr>
        <p:spPr>
          <a:xfrm>
            <a:off x="415636" y="650118"/>
            <a:ext cx="8520546" cy="5847755"/>
          </a:xfrm>
          <a:prstGeom prst="rect">
            <a:avLst/>
          </a:prstGeom>
          <a:noFill/>
        </p:spPr>
        <p:txBody>
          <a:bodyPr wrap="square" rtlCol="0">
            <a:spAutoFit/>
          </a:bodyPr>
          <a:lstStyle/>
          <a:p>
            <a:r>
              <a:rPr lang="ja-JP" altLang="ja-JP" sz="1100" dirty="0"/>
              <a:t>・</a:t>
            </a:r>
            <a:r>
              <a:rPr lang="en-US" altLang="ja-JP" sz="1100" dirty="0"/>
              <a:t>Wang, H., &amp; </a:t>
            </a:r>
            <a:r>
              <a:rPr lang="en-US" altLang="ja-JP" sz="1100" dirty="0" err="1"/>
              <a:t>Xue</a:t>
            </a:r>
            <a:r>
              <a:rPr lang="en-US" altLang="ja-JP" sz="1100" dirty="0"/>
              <a:t>, F. (2003). Interannual variability of Somali Jet and its influences on the inter-hemispheric water vapor transport and on the East Asian summer rainfall. </a:t>
            </a:r>
            <a:r>
              <a:rPr lang="en-US" altLang="ja-JP" sz="1100" i="1" dirty="0"/>
              <a:t>Acta </a:t>
            </a:r>
            <a:r>
              <a:rPr lang="en-US" altLang="ja-JP" sz="1100" i="1" dirty="0" err="1"/>
              <a:t>Geophysica</a:t>
            </a:r>
            <a:r>
              <a:rPr lang="en-US" altLang="ja-JP" sz="1100" i="1" dirty="0"/>
              <a:t> </a:t>
            </a:r>
            <a:r>
              <a:rPr lang="en-US" altLang="ja-JP" sz="1100" i="1" dirty="0" err="1"/>
              <a:t>Sinica</a:t>
            </a:r>
            <a:r>
              <a:rPr lang="en-US" altLang="ja-JP" sz="1100" dirty="0"/>
              <a:t>. https://doi.org/10.1002/cjg2.311</a:t>
            </a:r>
            <a:endParaRPr lang="ja-JP" altLang="ja-JP" sz="1100" dirty="0"/>
          </a:p>
          <a:p>
            <a:r>
              <a:rPr lang="ja-JP" altLang="ja-JP" sz="1100" b="1" dirty="0"/>
              <a:t>・</a:t>
            </a:r>
            <a:r>
              <a:rPr lang="en-US" altLang="ja-JP" sz="1100" dirty="0"/>
              <a:t>Shi, W., Xiao, Z., &amp; </a:t>
            </a:r>
            <a:r>
              <a:rPr lang="en-US" altLang="ja-JP" sz="1100" dirty="0" err="1"/>
              <a:t>Xue</a:t>
            </a:r>
            <a:r>
              <a:rPr lang="en-US" altLang="ja-JP" sz="1100" dirty="0"/>
              <a:t>, J. (2016). </a:t>
            </a:r>
            <a:r>
              <a:rPr lang="en-US" altLang="ja-JP" sz="1100" dirty="0" err="1"/>
              <a:t>Teleconnected</a:t>
            </a:r>
            <a:r>
              <a:rPr lang="en-US" altLang="ja-JP" sz="1100" dirty="0"/>
              <a:t> influence of the boreal winter Antarctic Oscillation on the Somali Jet: Bridging role of sea surface temperature in southern high and middle latitudes. </a:t>
            </a:r>
            <a:r>
              <a:rPr lang="en-US" altLang="ja-JP" sz="1100" i="1" dirty="0"/>
              <a:t>Advances in Atmospheric Sciences</a:t>
            </a:r>
            <a:r>
              <a:rPr lang="en-US" altLang="ja-JP" sz="1100" dirty="0"/>
              <a:t>. https://doi.org/10.1007/s00376-015-5094-7</a:t>
            </a:r>
            <a:endParaRPr lang="ja-JP" altLang="ja-JP" sz="1100" dirty="0"/>
          </a:p>
          <a:p>
            <a:r>
              <a:rPr lang="ja-JP" altLang="ja-JP" sz="1100" b="1" dirty="0"/>
              <a:t>・</a:t>
            </a:r>
            <a:r>
              <a:rPr lang="en-US" altLang="ja-JP" sz="1100" dirty="0"/>
              <a:t>Gao, H., Liu, Y. Y., Wang, Y. G., &amp; Li, W. J. (2013). Precursory influence of the Antarctic Oscillation on the onset of Asian summer monsoon. </a:t>
            </a:r>
            <a:r>
              <a:rPr lang="en-US" altLang="ja-JP" sz="1100" i="1" dirty="0"/>
              <a:t>Chinese Science Bulletin</a:t>
            </a:r>
            <a:r>
              <a:rPr lang="en-US" altLang="ja-JP" sz="1100" dirty="0"/>
              <a:t>. https://doi.org/10.1007/s11434-012-5455-x</a:t>
            </a:r>
            <a:endParaRPr lang="ja-JP" altLang="ja-JP" sz="1100" dirty="0"/>
          </a:p>
          <a:p>
            <a:r>
              <a:rPr lang="ja-JP" altLang="ja-JP" sz="1100" b="1" dirty="0"/>
              <a:t>・</a:t>
            </a:r>
            <a:r>
              <a:rPr lang="en-US" altLang="ja-JP" sz="1100" dirty="0"/>
              <a:t>Gong, D., &amp; Wang, S. (1999). Definition of Antarctic oscillation index. </a:t>
            </a:r>
            <a:r>
              <a:rPr lang="en-US" altLang="ja-JP" sz="1100" i="1" dirty="0"/>
              <a:t>Geophysical Research Letters</a:t>
            </a:r>
            <a:r>
              <a:rPr lang="en-US" altLang="ja-JP" sz="1100" dirty="0"/>
              <a:t>. https://doi.org/10.1029/1999GL900003</a:t>
            </a:r>
            <a:endParaRPr lang="ja-JP" altLang="ja-JP" sz="1100" dirty="0"/>
          </a:p>
          <a:p>
            <a:r>
              <a:rPr lang="ja-JP" altLang="ja-JP" sz="1100" b="1" dirty="0"/>
              <a:t>・</a:t>
            </a:r>
            <a:r>
              <a:rPr lang="en-US" altLang="ja-JP" sz="1100" dirty="0"/>
              <a:t>Kobayashi, S., Ota, Y., Harada, Y., </a:t>
            </a:r>
            <a:r>
              <a:rPr lang="en-US" altLang="ja-JP" sz="1100" dirty="0" err="1"/>
              <a:t>Ebita</a:t>
            </a:r>
            <a:r>
              <a:rPr lang="en-US" altLang="ja-JP" sz="1100" dirty="0"/>
              <a:t>, A., Moriya, M., Onoda, H., et al. (2015). The JRA-55 reanalysis: General specifications and basic characteristics. </a:t>
            </a:r>
            <a:r>
              <a:rPr lang="en-US" altLang="ja-JP" sz="1100" i="1" dirty="0"/>
              <a:t>Journal of the Meteorological Society of Japan</a:t>
            </a:r>
            <a:r>
              <a:rPr lang="en-US" altLang="ja-JP" sz="1100" dirty="0"/>
              <a:t>. https://doi.org/10.2151/jmsj.2015-001</a:t>
            </a:r>
            <a:endParaRPr lang="ja-JP" altLang="ja-JP" sz="1100" dirty="0"/>
          </a:p>
          <a:p>
            <a:r>
              <a:rPr lang="ja-JP" altLang="ja-JP" sz="1100" b="1" dirty="0"/>
              <a:t>・</a:t>
            </a:r>
            <a:r>
              <a:rPr lang="en-US" altLang="ja-JP" sz="1100" dirty="0"/>
              <a:t>Watanabe, M., &amp; Kimoto, M. (2000). Atmosphere-ocean thermal coupling in the North Atlantic: A positive feedback. </a:t>
            </a:r>
            <a:r>
              <a:rPr lang="en-US" altLang="ja-JP" sz="1100" i="1" dirty="0"/>
              <a:t>Quarterly Journal of the Royal Meteorological Society</a:t>
            </a:r>
            <a:r>
              <a:rPr lang="en-US" altLang="ja-JP" sz="1100" dirty="0"/>
              <a:t>. https://doi.org/10.1256/smsqj.57016</a:t>
            </a:r>
            <a:endParaRPr lang="ja-JP" altLang="ja-JP" sz="1100" dirty="0"/>
          </a:p>
          <a:p>
            <a:r>
              <a:rPr lang="ja-JP" altLang="ja-JP" sz="1100" b="1" dirty="0"/>
              <a:t>・</a:t>
            </a:r>
            <a:r>
              <a:rPr lang="en-US" altLang="ja-JP" sz="1100" dirty="0" err="1"/>
              <a:t>Xue</a:t>
            </a:r>
            <a:r>
              <a:rPr lang="en-US" altLang="ja-JP" sz="1100" dirty="0"/>
              <a:t>, F., Wang, H., &amp; He, J. (2004). Interannual variability of Mascarene high and Australian high and their influences on East Asian summer monsoon. </a:t>
            </a:r>
            <a:r>
              <a:rPr lang="en-US" altLang="ja-JP" sz="1100" i="1" dirty="0"/>
              <a:t>Journal of the Meteorological Society of Japan</a:t>
            </a:r>
            <a:r>
              <a:rPr lang="en-US" altLang="ja-JP" sz="1100" dirty="0"/>
              <a:t>. https://doi.org/10.2151/jmsj.2004.1173</a:t>
            </a:r>
            <a:endParaRPr lang="ja-JP" altLang="ja-JP" sz="1100" dirty="0"/>
          </a:p>
          <a:p>
            <a:r>
              <a:rPr lang="ja-JP" altLang="ja-JP" sz="1100" b="1" dirty="0"/>
              <a:t>・</a:t>
            </a:r>
            <a:r>
              <a:rPr lang="en-US" altLang="ja-JP" sz="1100" dirty="0" err="1"/>
              <a:t>Eguchi</a:t>
            </a:r>
            <a:r>
              <a:rPr lang="en-US" altLang="ja-JP" sz="1100" dirty="0"/>
              <a:t>, N., &amp; Kodera, K. (2007). Impact of the 2002, Southern Hemisphere, stratospheric warming on the tropical cirrus clouds and convective activity. </a:t>
            </a:r>
            <a:r>
              <a:rPr lang="en-US" altLang="ja-JP" sz="1100" i="1" dirty="0"/>
              <a:t>Geophysical Research Letters</a:t>
            </a:r>
            <a:r>
              <a:rPr lang="en-US" altLang="ja-JP" sz="1100" dirty="0"/>
              <a:t>. https://doi.org/10.1029/2006GL028744</a:t>
            </a:r>
            <a:endParaRPr lang="ja-JP" altLang="ja-JP" sz="1100" dirty="0"/>
          </a:p>
          <a:p>
            <a:r>
              <a:rPr lang="ja-JP" altLang="ja-JP" sz="1100" b="1" dirty="0"/>
              <a:t>・</a:t>
            </a:r>
            <a:r>
              <a:rPr lang="ja-JP" altLang="ja-JP" sz="1100" dirty="0"/>
              <a:t> </a:t>
            </a:r>
            <a:r>
              <a:rPr lang="en-US" altLang="ja-JP" sz="1100" dirty="0"/>
              <a:t>Tachibana, Y., Inoue, Y., Komatsu, K. K., Nakamura, T., Honda, M., Ogata, K., &amp; Yamazaki, K. (2018). Interhemispheric Synchronization Between the AO and the AAO. </a:t>
            </a:r>
            <a:r>
              <a:rPr lang="en-US" altLang="ja-JP" sz="1100" i="1" dirty="0"/>
              <a:t>Geophysical Research Letters</a:t>
            </a:r>
            <a:r>
              <a:rPr lang="en-US" altLang="ja-JP" sz="1100" dirty="0"/>
              <a:t>, (24), 13,477-13,484. https://doi.org/10.1029/2018GL081002</a:t>
            </a:r>
            <a:endParaRPr lang="ja-JP" altLang="ja-JP" sz="1100" dirty="0"/>
          </a:p>
          <a:p>
            <a:r>
              <a:rPr lang="ja-JP" altLang="ja-JP" sz="1100" b="1" dirty="0"/>
              <a:t>・</a:t>
            </a:r>
            <a:r>
              <a:rPr lang="en-US" altLang="ja-JP" sz="1100" dirty="0"/>
              <a:t>Halpern, D., &amp; </a:t>
            </a:r>
            <a:r>
              <a:rPr lang="en-US" altLang="ja-JP" sz="1100" dirty="0" err="1"/>
              <a:t>Woiceshyn</a:t>
            </a:r>
            <a:r>
              <a:rPr lang="en-US" altLang="ja-JP" sz="1100" dirty="0"/>
              <a:t>, P. M. (2001). Somali jet i</a:t>
            </a:r>
            <a:r>
              <a:rPr lang="en-US" altLang="ja-JP" sz="1100" i="1" dirty="0"/>
              <a:t>45</a:t>
            </a:r>
            <a:r>
              <a:rPr lang="en-US" altLang="ja-JP" sz="1100" dirty="0"/>
              <a:t>n the Arabian Sea, El Niño, and India rainfall. </a:t>
            </a:r>
            <a:r>
              <a:rPr lang="en-US" altLang="ja-JP" sz="1100" i="1" dirty="0"/>
              <a:t>Journal of Climate</a:t>
            </a:r>
            <a:r>
              <a:rPr lang="en-US" altLang="ja-JP" sz="1100" dirty="0"/>
              <a:t>. https://doi.org/10.1175/1520-0442(2001)014 &lt;0434:SJITAS&gt;2.0.CO;2</a:t>
            </a:r>
            <a:endParaRPr lang="ja-JP" altLang="ja-JP" sz="1100" dirty="0"/>
          </a:p>
          <a:p>
            <a:r>
              <a:rPr lang="ja-JP" altLang="ja-JP" sz="1100" b="1" dirty="0"/>
              <a:t>・</a:t>
            </a:r>
            <a:r>
              <a:rPr lang="en-US" altLang="ja-JP" sz="1100" dirty="0" err="1"/>
              <a:t>Kripalani</a:t>
            </a:r>
            <a:r>
              <a:rPr lang="en-US" altLang="ja-JP" sz="1100" dirty="0"/>
              <a:t>, R. H., Kulkarni, A., &amp; </a:t>
            </a:r>
            <a:r>
              <a:rPr lang="en-US" altLang="ja-JP" sz="1100" dirty="0" err="1"/>
              <a:t>Sabade</a:t>
            </a:r>
            <a:r>
              <a:rPr lang="en-US" altLang="ja-JP" sz="1100" dirty="0"/>
              <a:t>, S. S. (2003). Western Himalayan snow cover and Indian monsoon rainfall: A re-examination with INSAT and NCEP/NCAR data. </a:t>
            </a:r>
            <a:r>
              <a:rPr lang="en-US" altLang="ja-JP" sz="1100" i="1" dirty="0"/>
              <a:t>Theoretical and Applied Climatology</a:t>
            </a:r>
            <a:r>
              <a:rPr lang="en-US" altLang="ja-JP" sz="1100" dirty="0"/>
              <a:t>. https://doi.org/10.1007/s00704-002-0699-z</a:t>
            </a:r>
            <a:endParaRPr lang="ja-JP" altLang="ja-JP" sz="1100" dirty="0"/>
          </a:p>
          <a:p>
            <a:r>
              <a:rPr lang="ja-JP" altLang="ja-JP" sz="1100" b="1" dirty="0"/>
              <a:t>・</a:t>
            </a:r>
            <a:r>
              <a:rPr lang="en-US" altLang="ja-JP" sz="1100" dirty="0"/>
              <a:t>Rayner, N. A., Parker, D. E., Horton, E. B., </a:t>
            </a:r>
            <a:r>
              <a:rPr lang="en-US" altLang="ja-JP" sz="1100" dirty="0" err="1"/>
              <a:t>Folland</a:t>
            </a:r>
            <a:r>
              <a:rPr lang="en-US" altLang="ja-JP" sz="1100" dirty="0"/>
              <a:t>, C. K., Alexander, L. V., Rowell, D. P., et al. (2003). Global analyses of sea surface temperature, sea ice, and night marine air temperature since the late nineteenth century. </a:t>
            </a:r>
            <a:r>
              <a:rPr lang="en-US" altLang="ja-JP" sz="1100" i="1" dirty="0"/>
              <a:t>Journal of Geophysical Research D: Atmospheres</a:t>
            </a:r>
            <a:r>
              <a:rPr lang="en-US" altLang="ja-JP" sz="1100" dirty="0"/>
              <a:t>. https://doi.org/10.1029/2002jd002670</a:t>
            </a:r>
            <a:endParaRPr lang="ja-JP" altLang="ja-JP" sz="1100" dirty="0"/>
          </a:p>
          <a:p>
            <a:r>
              <a:rPr lang="ja-JP" altLang="ja-JP" sz="1100" b="1" dirty="0"/>
              <a:t>・</a:t>
            </a:r>
            <a:r>
              <a:rPr lang="en-US" altLang="ja-JP" sz="1100" dirty="0"/>
              <a:t>Zhang, L., &amp; Han, W. (2018). Impact of Ningaloo Niño on Tropical Pacific and an </a:t>
            </a:r>
            <a:r>
              <a:rPr lang="en-US" altLang="ja-JP" sz="1100" dirty="0" err="1"/>
              <a:t>Interbasin</a:t>
            </a:r>
            <a:r>
              <a:rPr lang="en-US" altLang="ja-JP" sz="1100" dirty="0"/>
              <a:t> Coupling Mechanism. </a:t>
            </a:r>
            <a:r>
              <a:rPr lang="en-US" altLang="ja-JP" sz="1100" i="1" dirty="0"/>
              <a:t>Geophysical Research Letters</a:t>
            </a:r>
            <a:r>
              <a:rPr lang="en-US" altLang="ja-JP" sz="1100" dirty="0"/>
              <a:t>. https://doi.org/10.1029/2018GL078579</a:t>
            </a:r>
            <a:endParaRPr lang="ja-JP" altLang="ja-JP" sz="1100" dirty="0"/>
          </a:p>
          <a:p>
            <a:r>
              <a:rPr lang="ja-JP" altLang="ja-JP" sz="1100" dirty="0"/>
              <a:t>・</a:t>
            </a:r>
            <a:r>
              <a:rPr lang="en-US" altLang="ja-JP" sz="1100" dirty="0"/>
              <a:t>Wang, L., Chen, W., &amp; Huang, R. (2008). Interdecadal modulation of PDO on the impact of</a:t>
            </a:r>
            <a:r>
              <a:rPr lang="ja-JP" altLang="ja-JP" sz="1100" dirty="0"/>
              <a:t>　</a:t>
            </a:r>
            <a:r>
              <a:rPr lang="en-US" altLang="ja-JP" sz="1100" dirty="0"/>
              <a:t>ENSO on the east Asian winter monsoon. </a:t>
            </a:r>
            <a:r>
              <a:rPr lang="en-US" altLang="ja-JP" sz="1100" i="1" dirty="0"/>
              <a:t>Geophysical Research Letters</a:t>
            </a:r>
            <a:r>
              <a:rPr lang="en-US" altLang="ja-JP" sz="1100" dirty="0"/>
              <a:t>. https://doi.org/10.1029/2008GL035287</a:t>
            </a:r>
            <a:endParaRPr lang="ja-JP" altLang="ja-JP" sz="1100" dirty="0"/>
          </a:p>
          <a:p>
            <a:r>
              <a:rPr lang="ja-JP" altLang="ja-JP" sz="1100" dirty="0"/>
              <a:t>・</a:t>
            </a:r>
            <a:r>
              <a:rPr lang="en-US" altLang="ja-JP" sz="1100" dirty="0"/>
              <a:t>Yuan, X. (2004). ENSO-related impacts on Antarctic sea ice: A synthesis of phenomenon and mechanisms. </a:t>
            </a:r>
            <a:r>
              <a:rPr lang="en-US" altLang="ja-JP" sz="1100" i="1" dirty="0"/>
              <a:t>Antarctic Science</a:t>
            </a:r>
            <a:r>
              <a:rPr lang="en-US" altLang="ja-JP" sz="1100" dirty="0"/>
              <a:t>. https://doi.org/10.1017/S0954102004002238</a:t>
            </a:r>
            <a:endParaRPr lang="ja-JP" altLang="ja-JP" sz="1100" dirty="0"/>
          </a:p>
          <a:p>
            <a:r>
              <a:rPr lang="ja-JP" altLang="ja-JP" sz="1100" dirty="0"/>
              <a:t>・</a:t>
            </a:r>
            <a:r>
              <a:rPr lang="en-US" altLang="ja-JP" sz="1100" dirty="0"/>
              <a:t>Chen, T.-C., &amp; Yen, M.-C. (1994). Interannual Variation of the Indian Monsoon Simulated by the NCAR Community Climate Model: Effect of the Tropical Pacific SST. </a:t>
            </a:r>
            <a:r>
              <a:rPr lang="en-US" altLang="ja-JP" sz="1100" i="1" dirty="0"/>
              <a:t>Journal of Climate</a:t>
            </a:r>
            <a:r>
              <a:rPr lang="en-US" altLang="ja-JP" sz="1100" dirty="0"/>
              <a:t>. https://doi.org/10.1175/1520-0442(1994)007&lt;1403:ivotim&gt;2.0.co;2</a:t>
            </a:r>
            <a:endParaRPr lang="ja-JP" altLang="ja-JP" sz="1100" dirty="0"/>
          </a:p>
          <a:p>
            <a:r>
              <a:rPr lang="ja-JP" altLang="ja-JP" sz="1100" dirty="0"/>
              <a:t>・</a:t>
            </a:r>
            <a:r>
              <a:rPr lang="en-US" altLang="ja-JP" sz="1100" dirty="0"/>
              <a:t>Rajagopalan, B., &amp; Molnar, P. (2013). Signatures of Tibetan Plateau heating on Indian summer monsoon rainfall variability. </a:t>
            </a:r>
            <a:r>
              <a:rPr lang="en-US" altLang="ja-JP" sz="1100" i="1" dirty="0"/>
              <a:t>Journal of Geophysical Research Atmospheres</a:t>
            </a:r>
            <a:r>
              <a:rPr lang="en-US" altLang="ja-JP" sz="1100" dirty="0"/>
              <a:t>. https://doi.org/10.1002/jgrd.50124</a:t>
            </a:r>
            <a:endParaRPr lang="ja-JP" altLang="ja-JP" sz="1100" dirty="0"/>
          </a:p>
        </p:txBody>
      </p:sp>
    </p:spTree>
    <p:extLst>
      <p:ext uri="{BB962C8B-B14F-4D97-AF65-F5344CB8AC3E}">
        <p14:creationId xmlns:p14="http://schemas.microsoft.com/office/powerpoint/2010/main" val="25836606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79" name="グループ化 78">
            <a:extLst>
              <a:ext uri="{FF2B5EF4-FFF2-40B4-BE49-F238E27FC236}">
                <a16:creationId xmlns:a16="http://schemas.microsoft.com/office/drawing/2014/main" id="{CB691361-F964-4000-934D-92C7FE23BDFF}"/>
              </a:ext>
            </a:extLst>
          </p:cNvPr>
          <p:cNvGrpSpPr/>
          <p:nvPr/>
        </p:nvGrpSpPr>
        <p:grpSpPr>
          <a:xfrm>
            <a:off x="-45979" y="29388"/>
            <a:ext cx="9235958" cy="1156265"/>
            <a:chOff x="-17071" y="0"/>
            <a:chExt cx="9235958" cy="1156265"/>
          </a:xfrm>
        </p:grpSpPr>
        <p:grpSp>
          <p:nvGrpSpPr>
            <p:cNvPr id="81" name="グループ化 80">
              <a:extLst>
                <a:ext uri="{FF2B5EF4-FFF2-40B4-BE49-F238E27FC236}">
                  <a16:creationId xmlns:a16="http://schemas.microsoft.com/office/drawing/2014/main" id="{4AF13F12-F6C4-40DA-99CF-730CB8D94AAB}"/>
                </a:ext>
              </a:extLst>
            </p:cNvPr>
            <p:cNvGrpSpPr/>
            <p:nvPr/>
          </p:nvGrpSpPr>
          <p:grpSpPr>
            <a:xfrm>
              <a:off x="-17071" y="0"/>
              <a:ext cx="9178141" cy="1156265"/>
              <a:chOff x="-56083" y="3249521"/>
              <a:chExt cx="9178141" cy="1762380"/>
            </a:xfrm>
          </p:grpSpPr>
          <p:grpSp>
            <p:nvGrpSpPr>
              <p:cNvPr id="93" name="グループ化 92">
                <a:extLst>
                  <a:ext uri="{FF2B5EF4-FFF2-40B4-BE49-F238E27FC236}">
                    <a16:creationId xmlns:a16="http://schemas.microsoft.com/office/drawing/2014/main" id="{00566ECF-BFB0-4818-88E7-92F75E3D8175}"/>
                  </a:ext>
                </a:extLst>
              </p:cNvPr>
              <p:cNvGrpSpPr/>
              <p:nvPr/>
            </p:nvGrpSpPr>
            <p:grpSpPr>
              <a:xfrm>
                <a:off x="1" y="3249521"/>
                <a:ext cx="9122057" cy="1662503"/>
                <a:chOff x="-1" y="1333343"/>
                <a:chExt cx="9122057" cy="1662503"/>
              </a:xfrm>
            </p:grpSpPr>
            <p:sp>
              <p:nvSpPr>
                <p:cNvPr id="98" name="四角形: 角を丸くする 97">
                  <a:extLst>
                    <a:ext uri="{FF2B5EF4-FFF2-40B4-BE49-F238E27FC236}">
                      <a16:creationId xmlns:a16="http://schemas.microsoft.com/office/drawing/2014/main" id="{A3CC35BD-1796-40C8-BB22-8CBA2BAC5333}"/>
                    </a:ext>
                  </a:extLst>
                </p:cNvPr>
                <p:cNvSpPr/>
                <p:nvPr/>
              </p:nvSpPr>
              <p:spPr>
                <a:xfrm>
                  <a:off x="2690797" y="1481072"/>
                  <a:ext cx="6370075" cy="1514774"/>
                </a:xfrm>
                <a:prstGeom prst="roundRect">
                  <a:avLst/>
                </a:prstGeom>
                <a:solidFill>
                  <a:schemeClr val="accent4">
                    <a:lumMod val="60000"/>
                    <a:lumOff val="4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99" name="四角形: 角を丸くする 98">
                  <a:extLst>
                    <a:ext uri="{FF2B5EF4-FFF2-40B4-BE49-F238E27FC236}">
                      <a16:creationId xmlns:a16="http://schemas.microsoft.com/office/drawing/2014/main" id="{60886DCA-E879-4617-B589-4966AD74EFEF}"/>
                    </a:ext>
                  </a:extLst>
                </p:cNvPr>
                <p:cNvSpPr/>
                <p:nvPr/>
              </p:nvSpPr>
              <p:spPr>
                <a:xfrm>
                  <a:off x="-1" y="1452697"/>
                  <a:ext cx="2584680" cy="1514776"/>
                </a:xfrm>
                <a:prstGeom prst="roundRect">
                  <a:avLst/>
                </a:prstGeom>
                <a:solidFill>
                  <a:schemeClr val="accent5">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00" name="矢印: ストライプ 99">
                  <a:extLst>
                    <a:ext uri="{FF2B5EF4-FFF2-40B4-BE49-F238E27FC236}">
                      <a16:creationId xmlns:a16="http://schemas.microsoft.com/office/drawing/2014/main" id="{5F724BCD-9FAA-4AE7-BA1C-E95DE05516D7}"/>
                    </a:ext>
                  </a:extLst>
                </p:cNvPr>
                <p:cNvSpPr/>
                <p:nvPr/>
              </p:nvSpPr>
              <p:spPr>
                <a:xfrm>
                  <a:off x="2113591" y="1788134"/>
                  <a:ext cx="691962" cy="942132"/>
                </a:xfrm>
                <a:prstGeom prst="stripedRightArrow">
                  <a:avLst>
                    <a:gd name="adj1" fmla="val 44521"/>
                    <a:gd name="adj2" fmla="val 44447"/>
                  </a:avLst>
                </a:prstGeom>
                <a:solidFill>
                  <a:srgbClr val="C000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b="1" dirty="0">
                    <a:latin typeface="Segoe UI" panose="020B0502040204020203" pitchFamily="34" charset="0"/>
                    <a:cs typeface="Segoe UI" panose="020B0502040204020203" pitchFamily="34" charset="0"/>
                  </a:endParaRPr>
                </a:p>
              </p:txBody>
            </p:sp>
            <p:grpSp>
              <p:nvGrpSpPr>
                <p:cNvPr id="101" name="グループ化 100">
                  <a:extLst>
                    <a:ext uri="{FF2B5EF4-FFF2-40B4-BE49-F238E27FC236}">
                      <a16:creationId xmlns:a16="http://schemas.microsoft.com/office/drawing/2014/main" id="{8BF08194-B905-4D63-A358-55F33F558526}"/>
                    </a:ext>
                  </a:extLst>
                </p:cNvPr>
                <p:cNvGrpSpPr/>
                <p:nvPr/>
              </p:nvGrpSpPr>
              <p:grpSpPr>
                <a:xfrm>
                  <a:off x="-1" y="1333343"/>
                  <a:ext cx="9122057" cy="1538119"/>
                  <a:chOff x="11944208" y="27016972"/>
                  <a:chExt cx="10890009" cy="1582582"/>
                </a:xfrm>
              </p:grpSpPr>
              <p:grpSp>
                <p:nvGrpSpPr>
                  <p:cNvPr id="102" name="グループ化 101">
                    <a:extLst>
                      <a:ext uri="{FF2B5EF4-FFF2-40B4-BE49-F238E27FC236}">
                        <a16:creationId xmlns:a16="http://schemas.microsoft.com/office/drawing/2014/main" id="{613B1DBC-BE5E-47C3-BB77-A512A6311C1A}"/>
                      </a:ext>
                    </a:extLst>
                  </p:cNvPr>
                  <p:cNvGrpSpPr/>
                  <p:nvPr/>
                </p:nvGrpSpPr>
                <p:grpSpPr>
                  <a:xfrm>
                    <a:off x="11944208" y="27017052"/>
                    <a:ext cx="10890009" cy="1582502"/>
                    <a:chOff x="11839075" y="18601505"/>
                    <a:chExt cx="9295158" cy="1582502"/>
                  </a:xfrm>
                </p:grpSpPr>
                <p:grpSp>
                  <p:nvGrpSpPr>
                    <p:cNvPr id="104" name="グループ化 103">
                      <a:extLst>
                        <a:ext uri="{FF2B5EF4-FFF2-40B4-BE49-F238E27FC236}">
                          <a16:creationId xmlns:a16="http://schemas.microsoft.com/office/drawing/2014/main" id="{406AFD8D-ED14-4B0C-9962-256A7632E21F}"/>
                        </a:ext>
                      </a:extLst>
                    </p:cNvPr>
                    <p:cNvGrpSpPr/>
                    <p:nvPr/>
                  </p:nvGrpSpPr>
                  <p:grpSpPr>
                    <a:xfrm>
                      <a:off x="11839075" y="18919016"/>
                      <a:ext cx="9295158" cy="1264991"/>
                      <a:chOff x="11540249" y="18308933"/>
                      <a:chExt cx="9295158" cy="1264991"/>
                    </a:xfrm>
                  </p:grpSpPr>
                  <p:sp>
                    <p:nvSpPr>
                      <p:cNvPr id="106" name="円/楕円 159">
                        <a:extLst>
                          <a:ext uri="{FF2B5EF4-FFF2-40B4-BE49-F238E27FC236}">
                            <a16:creationId xmlns:a16="http://schemas.microsoft.com/office/drawing/2014/main" id="{D39CEC5F-DCBB-453E-ABEE-9E599F81375D}"/>
                          </a:ext>
                        </a:extLst>
                      </p:cNvPr>
                      <p:cNvSpPr/>
                      <p:nvPr/>
                    </p:nvSpPr>
                    <p:spPr>
                      <a:xfrm>
                        <a:off x="11540249" y="18413636"/>
                        <a:ext cx="1078583" cy="1099510"/>
                      </a:xfrm>
                      <a:prstGeom prst="ellipse">
                        <a:avLst/>
                      </a:prstGeom>
                      <a:solidFill>
                        <a:srgbClr val="0070C0"/>
                      </a:solidFill>
                      <a:ln w="12700">
                        <a:solidFill>
                          <a:schemeClr val="tx1"/>
                        </a:solidFill>
                      </a:ln>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50800" h="50800"/>
                      </a:sp3d>
                    </p:spPr>
                    <p:txBody>
                      <a:bodyPr rtlCol="0" anchor="ctr"/>
                      <a:lstStyle/>
                      <a:p>
                        <a:pPr algn="ctr" defTabSz="1527930">
                          <a:defRPr/>
                        </a:pPr>
                        <a:r>
                          <a:rPr kumimoji="1" lang="en-US" altLang="ja-JP" sz="3344" b="1" kern="0" dirty="0">
                            <a:solidFill>
                              <a:prstClr val="white"/>
                            </a:solidFill>
                            <a:latin typeface="Segoe UI" panose="020B0502040204020203" pitchFamily="34" charset="0"/>
                            <a:ea typeface="ＭＳ Ｐゴシック"/>
                            <a:cs typeface="Segoe UI" panose="020B0502040204020203" pitchFamily="34" charset="0"/>
                          </a:rPr>
                          <a:t> </a:t>
                        </a:r>
                        <a:endParaRPr kumimoji="1" lang="en-US" altLang="ja-JP" b="1" kern="0" dirty="0">
                          <a:solidFill>
                            <a:prstClr val="white"/>
                          </a:solidFill>
                          <a:latin typeface="Segoe UI" panose="020B0502040204020203" pitchFamily="34" charset="0"/>
                          <a:ea typeface="ＭＳ Ｐゴシック"/>
                          <a:cs typeface="Segoe UI" panose="020B0502040204020203" pitchFamily="34" charset="0"/>
                        </a:endParaRPr>
                      </a:p>
                    </p:txBody>
                  </p:sp>
                  <p:sp>
                    <p:nvSpPr>
                      <p:cNvPr id="107" name="右矢印 171">
                        <a:extLst>
                          <a:ext uri="{FF2B5EF4-FFF2-40B4-BE49-F238E27FC236}">
                            <a16:creationId xmlns:a16="http://schemas.microsoft.com/office/drawing/2014/main" id="{2EB97636-C97B-46B8-A5D7-A83358BD83BA}"/>
                          </a:ext>
                        </a:extLst>
                      </p:cNvPr>
                      <p:cNvSpPr/>
                      <p:nvPr/>
                    </p:nvSpPr>
                    <p:spPr>
                      <a:xfrm>
                        <a:off x="12643216" y="18749583"/>
                        <a:ext cx="326296" cy="427565"/>
                      </a:xfrm>
                      <a:prstGeom prst="rightArrow">
                        <a:avLst/>
                      </a:prstGeom>
                      <a:gradFill rotWithShape="1">
                        <a:gsLst>
                          <a:gs pos="0">
                            <a:srgbClr val="84AA33"/>
                          </a:gs>
                          <a:gs pos="100000">
                            <a:srgbClr val="84AA33">
                              <a:shade val="48000"/>
                              <a:satMod val="180000"/>
                              <a:lumMod val="94000"/>
                            </a:srgbClr>
                          </a:gs>
                          <a:gs pos="100000">
                            <a:srgbClr val="84AA33">
                              <a:shade val="48000"/>
                              <a:satMod val="180000"/>
                              <a:lumMod val="94000"/>
                            </a:srgbClr>
                          </a:gs>
                        </a:gsLst>
                        <a:lin ang="4140000" scaled="1"/>
                      </a:gradFill>
                      <a:ln w="12700">
                        <a:solidFill>
                          <a:schemeClr val="tx1"/>
                        </a:solidFill>
                      </a:ln>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50800" h="50800"/>
                      </a:sp3d>
                    </p:spPr>
                    <p:txBody>
                      <a:bodyPr rtlCol="0" anchor="ctr"/>
                      <a:lstStyle/>
                      <a:p>
                        <a:pPr algn="ctr" defTabSz="1527930">
                          <a:defRPr/>
                        </a:pPr>
                        <a:endParaRPr kumimoji="1" lang="ja-JP" altLang="en-US" sz="3344" kern="0" dirty="0">
                          <a:solidFill>
                            <a:prstClr val="white"/>
                          </a:solidFill>
                          <a:latin typeface="Times"/>
                          <a:ea typeface="ＭＳ Ｐゴシック"/>
                        </a:endParaRPr>
                      </a:p>
                    </p:txBody>
                  </p:sp>
                  <p:sp>
                    <p:nvSpPr>
                      <p:cNvPr id="108" name="大波 163">
                        <a:extLst>
                          <a:ext uri="{FF2B5EF4-FFF2-40B4-BE49-F238E27FC236}">
                            <a16:creationId xmlns:a16="http://schemas.microsoft.com/office/drawing/2014/main" id="{79B3AF91-AB6D-4C79-83BA-72DA5B1D4E9F}"/>
                          </a:ext>
                        </a:extLst>
                      </p:cNvPr>
                      <p:cNvSpPr/>
                      <p:nvPr/>
                    </p:nvSpPr>
                    <p:spPr>
                      <a:xfrm>
                        <a:off x="12969512" y="18413636"/>
                        <a:ext cx="683407" cy="1160288"/>
                      </a:xfrm>
                      <a:prstGeom prst="wave">
                        <a:avLst>
                          <a:gd name="adj1" fmla="val 8632"/>
                          <a:gd name="adj2" fmla="val -25"/>
                        </a:avLst>
                      </a:prstGeom>
                      <a:solidFill>
                        <a:srgbClr val="FF0000"/>
                      </a:solidFill>
                      <a:ln w="12700">
                        <a:solidFill>
                          <a:schemeClr val="tx1"/>
                        </a:solidFill>
                      </a:ln>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50800" h="50800"/>
                      </a:sp3d>
                    </p:spPr>
                    <p:txBody>
                      <a:bodyPr rtlCol="0" anchor="ctr"/>
                      <a:lstStyle/>
                      <a:p>
                        <a:pPr algn="ctr" defTabSz="1527930">
                          <a:defRPr/>
                        </a:pPr>
                        <a:endParaRPr kumimoji="1" lang="en-US" altLang="ja-JP" sz="3009" b="1" kern="0" dirty="0">
                          <a:solidFill>
                            <a:prstClr val="white"/>
                          </a:solidFill>
                          <a:latin typeface="Segoe UI" panose="020B0502040204020203" pitchFamily="34" charset="0"/>
                          <a:ea typeface="ＭＳ Ｐゴシック"/>
                          <a:cs typeface="Segoe UI" panose="020B0502040204020203" pitchFamily="34" charset="0"/>
                        </a:endParaRPr>
                      </a:p>
                    </p:txBody>
                  </p:sp>
                  <p:sp>
                    <p:nvSpPr>
                      <p:cNvPr id="109" name="角丸四角形 165">
                        <a:extLst>
                          <a:ext uri="{FF2B5EF4-FFF2-40B4-BE49-F238E27FC236}">
                            <a16:creationId xmlns:a16="http://schemas.microsoft.com/office/drawing/2014/main" id="{E81CC867-ED78-44BB-ACC8-5EEB3ACCAE43}"/>
                          </a:ext>
                        </a:extLst>
                      </p:cNvPr>
                      <p:cNvSpPr/>
                      <p:nvPr/>
                    </p:nvSpPr>
                    <p:spPr>
                      <a:xfrm>
                        <a:off x="17093107" y="18308933"/>
                        <a:ext cx="995595" cy="1264991"/>
                      </a:xfrm>
                      <a:prstGeom prst="roundRect">
                        <a:avLst/>
                      </a:prstGeom>
                      <a:solidFill>
                        <a:srgbClr val="00B0F0"/>
                      </a:solidFill>
                      <a:ln w="12700">
                        <a:solidFill>
                          <a:schemeClr val="tx1"/>
                        </a:solidFill>
                      </a:ln>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50800" h="50800"/>
                      </a:sp3d>
                    </p:spPr>
                    <p:txBody>
                      <a:bodyPr rtlCol="0" anchor="ctr"/>
                      <a:lstStyle/>
                      <a:p>
                        <a:pPr algn="ctr" defTabSz="1527930">
                          <a:defRPr/>
                        </a:pPr>
                        <a:endParaRPr kumimoji="1" lang="en-US" altLang="ja-JP" sz="4400" b="1" kern="0" dirty="0">
                          <a:solidFill>
                            <a:prstClr val="white"/>
                          </a:solidFill>
                          <a:latin typeface="Segoe UI" panose="020B0502040204020203" pitchFamily="34" charset="0"/>
                          <a:ea typeface="ＭＳ Ｐゴシック"/>
                          <a:cs typeface="Segoe UI" panose="020B0502040204020203" pitchFamily="34" charset="0"/>
                        </a:endParaRPr>
                      </a:p>
                    </p:txBody>
                  </p:sp>
                  <p:sp>
                    <p:nvSpPr>
                      <p:cNvPr id="110" name="円/楕円 162">
                        <a:extLst>
                          <a:ext uri="{FF2B5EF4-FFF2-40B4-BE49-F238E27FC236}">
                            <a16:creationId xmlns:a16="http://schemas.microsoft.com/office/drawing/2014/main" id="{57141F7B-6B1A-4BF9-9A40-18745230F01F}"/>
                          </a:ext>
                        </a:extLst>
                      </p:cNvPr>
                      <p:cNvSpPr/>
                      <p:nvPr/>
                    </p:nvSpPr>
                    <p:spPr>
                      <a:xfrm>
                        <a:off x="19681720" y="18308933"/>
                        <a:ext cx="1153687" cy="1236142"/>
                      </a:xfrm>
                      <a:prstGeom prst="ellipse">
                        <a:avLst/>
                      </a:prstGeom>
                      <a:solidFill>
                        <a:srgbClr val="00B050"/>
                      </a:solidFill>
                      <a:ln w="12700">
                        <a:solidFill>
                          <a:schemeClr val="tx1"/>
                        </a:solidFill>
                      </a:ln>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50800" h="50800"/>
                      </a:sp3d>
                    </p:spPr>
                    <p:txBody>
                      <a:bodyPr rtlCol="0" anchor="ctr"/>
                      <a:lstStyle/>
                      <a:p>
                        <a:pPr algn="ctr" defTabSz="1527930">
                          <a:defRPr/>
                        </a:pPr>
                        <a:endParaRPr kumimoji="1" lang="en-US" altLang="ja-JP" sz="4800" b="1" kern="0" dirty="0">
                          <a:solidFill>
                            <a:prstClr val="white"/>
                          </a:solidFill>
                          <a:latin typeface="Segoe UI" panose="020B0502040204020203" pitchFamily="34" charset="0"/>
                          <a:ea typeface="ＭＳ Ｐゴシック"/>
                          <a:cs typeface="Segoe UI" panose="020B0502040204020203" pitchFamily="34" charset="0"/>
                        </a:endParaRPr>
                      </a:p>
                    </p:txBody>
                  </p:sp>
                </p:grpSp>
                <p:sp>
                  <p:nvSpPr>
                    <p:cNvPr id="105" name="楕円 104">
                      <a:extLst>
                        <a:ext uri="{FF2B5EF4-FFF2-40B4-BE49-F238E27FC236}">
                          <a16:creationId xmlns:a16="http://schemas.microsoft.com/office/drawing/2014/main" id="{A7C96B71-D8D1-4350-9A48-F97E8740CECA}"/>
                        </a:ext>
                      </a:extLst>
                    </p:cNvPr>
                    <p:cNvSpPr/>
                    <p:nvPr/>
                  </p:nvSpPr>
                  <p:spPr>
                    <a:xfrm>
                      <a:off x="14570781" y="18601505"/>
                      <a:ext cx="1489999" cy="348333"/>
                    </a:xfrm>
                    <a:prstGeom prst="ellipse">
                      <a:avLst/>
                    </a:prstGeom>
                    <a:solidFill>
                      <a:schemeClr val="accent4"/>
                    </a:solidFill>
                    <a:ln w="12700">
                      <a:solidFill>
                        <a:schemeClr val="accent2"/>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kumimoji="1" lang="en-US" altLang="ja-JP" b="1" dirty="0"/>
                        <a:t>5,6</a:t>
                      </a:r>
                      <a:r>
                        <a:rPr kumimoji="1" lang="ja-JP" altLang="en-US" b="1" dirty="0"/>
                        <a:t>月</a:t>
                      </a:r>
                    </a:p>
                  </p:txBody>
                </p:sp>
              </p:grpSp>
              <p:sp>
                <p:nvSpPr>
                  <p:cNvPr id="103" name="楕円 102">
                    <a:extLst>
                      <a:ext uri="{FF2B5EF4-FFF2-40B4-BE49-F238E27FC236}">
                        <a16:creationId xmlns:a16="http://schemas.microsoft.com/office/drawing/2014/main" id="{2B43ED13-51AD-45FD-B86F-3F1F71260FC3}"/>
                      </a:ext>
                    </a:extLst>
                  </p:cNvPr>
                  <p:cNvSpPr/>
                  <p:nvPr/>
                </p:nvSpPr>
                <p:spPr>
                  <a:xfrm>
                    <a:off x="12017250" y="27016972"/>
                    <a:ext cx="2020852" cy="348334"/>
                  </a:xfrm>
                  <a:prstGeom prst="ellipse">
                    <a:avLst/>
                  </a:prstGeom>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b="1" dirty="0">
                        <a:latin typeface="Segoe UI" panose="020B0502040204020203" pitchFamily="34" charset="0"/>
                        <a:cs typeface="Segoe UI" panose="020B0502040204020203" pitchFamily="34" charset="0"/>
                      </a:rPr>
                      <a:t>12,1,2</a:t>
                    </a:r>
                    <a:r>
                      <a:rPr kumimoji="1" lang="ja-JP" altLang="en-US" b="1" dirty="0">
                        <a:latin typeface="Segoe UI" panose="020B0502040204020203" pitchFamily="34" charset="0"/>
                        <a:cs typeface="Segoe UI" panose="020B0502040204020203" pitchFamily="34" charset="0"/>
                      </a:rPr>
                      <a:t>月</a:t>
                    </a:r>
                  </a:p>
                </p:txBody>
              </p:sp>
            </p:grpSp>
          </p:grpSp>
          <p:sp>
            <p:nvSpPr>
              <p:cNvPr id="94" name="雲 93">
                <a:extLst>
                  <a:ext uri="{FF2B5EF4-FFF2-40B4-BE49-F238E27FC236}">
                    <a16:creationId xmlns:a16="http://schemas.microsoft.com/office/drawing/2014/main" id="{6E112E8C-6724-453B-9DD2-7F14569A91DF}"/>
                  </a:ext>
                </a:extLst>
              </p:cNvPr>
              <p:cNvSpPr/>
              <p:nvPr/>
            </p:nvSpPr>
            <p:spPr>
              <a:xfrm>
                <a:off x="6651555" y="3414749"/>
                <a:ext cx="1113250" cy="1479773"/>
              </a:xfrm>
              <a:prstGeom prst="cloud">
                <a:avLst/>
              </a:prstGeom>
              <a:gradFill rotWithShape="1">
                <a:gsLst>
                  <a:gs pos="0">
                    <a:srgbClr val="FEB80A"/>
                  </a:gs>
                  <a:gs pos="100000">
                    <a:srgbClr val="FEB80A">
                      <a:shade val="48000"/>
                      <a:satMod val="180000"/>
                      <a:lumMod val="94000"/>
                    </a:srgbClr>
                  </a:gs>
                  <a:gs pos="100000">
                    <a:srgbClr val="FEB80A">
                      <a:shade val="48000"/>
                      <a:satMod val="180000"/>
                      <a:lumMod val="94000"/>
                    </a:srgbClr>
                  </a:gs>
                </a:gsLst>
                <a:lin ang="4140000" scaled="1"/>
              </a:gradFill>
              <a:ln w="12700">
                <a:solidFill>
                  <a:schemeClr val="tx1"/>
                </a:solidFill>
              </a:ln>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50800" h="50800"/>
              </a:sp3d>
            </p:spPr>
            <p:txBody>
              <a:bodyPr rtlCol="0" anchor="ctr"/>
              <a:lstStyle/>
              <a:p>
                <a:pPr algn="ctr"/>
                <a:endParaRPr kumimoji="1" lang="ja-JP" altLang="en-US" sz="2400" b="1" dirty="0">
                  <a:solidFill>
                    <a:schemeClr val="bg1"/>
                  </a:solidFill>
                  <a:latin typeface="Segoe UI" panose="020B0502040204020203" pitchFamily="34" charset="0"/>
                  <a:cs typeface="Segoe UI" panose="020B0502040204020203" pitchFamily="34" charset="0"/>
                </a:endParaRPr>
              </a:p>
            </p:txBody>
          </p:sp>
          <p:sp>
            <p:nvSpPr>
              <p:cNvPr id="95" name="円/楕円 162">
                <a:extLst>
                  <a:ext uri="{FF2B5EF4-FFF2-40B4-BE49-F238E27FC236}">
                    <a16:creationId xmlns:a16="http://schemas.microsoft.com/office/drawing/2014/main" id="{393FDD08-9A5F-4DBB-B9DF-F79AEA99C068}"/>
                  </a:ext>
                </a:extLst>
              </p:cNvPr>
              <p:cNvSpPr/>
              <p:nvPr/>
            </p:nvSpPr>
            <p:spPr>
              <a:xfrm>
                <a:off x="2754977" y="3553189"/>
                <a:ext cx="1050799" cy="1458712"/>
              </a:xfrm>
              <a:prstGeom prst="ellipse">
                <a:avLst/>
              </a:prstGeom>
              <a:solidFill>
                <a:schemeClr val="accent2"/>
              </a:solidFill>
              <a:ln w="12700">
                <a:solidFill>
                  <a:schemeClr val="tx1"/>
                </a:solidFill>
              </a:ln>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50800" h="50800"/>
              </a:sp3d>
            </p:spPr>
            <p:txBody>
              <a:bodyPr rtlCol="0" anchor="ctr"/>
              <a:lstStyle/>
              <a:p>
                <a:pPr algn="ctr" defTabSz="1527930">
                  <a:defRPr/>
                </a:pPr>
                <a:endParaRPr kumimoji="1" lang="ja-JP" altLang="en-US" sz="4400" b="1" kern="0" dirty="0">
                  <a:solidFill>
                    <a:prstClr val="white"/>
                  </a:solidFill>
                  <a:latin typeface="Segoe UI" panose="020B0502040204020203" pitchFamily="34" charset="0"/>
                  <a:ea typeface="ＭＳ Ｐゴシック"/>
                  <a:cs typeface="Segoe UI" panose="020B0502040204020203" pitchFamily="34" charset="0"/>
                </a:endParaRPr>
              </a:p>
            </p:txBody>
          </p:sp>
          <p:sp>
            <p:nvSpPr>
              <p:cNvPr id="96" name="雲 95">
                <a:extLst>
                  <a:ext uri="{FF2B5EF4-FFF2-40B4-BE49-F238E27FC236}">
                    <a16:creationId xmlns:a16="http://schemas.microsoft.com/office/drawing/2014/main" id="{DCDAA9ED-589E-469F-990B-0F53E80B7756}"/>
                  </a:ext>
                </a:extLst>
              </p:cNvPr>
              <p:cNvSpPr/>
              <p:nvPr/>
            </p:nvSpPr>
            <p:spPr>
              <a:xfrm>
                <a:off x="3949679" y="3472499"/>
                <a:ext cx="1200757" cy="1458712"/>
              </a:xfrm>
              <a:prstGeom prst="cloud">
                <a:avLst/>
              </a:prstGeom>
              <a:solidFill>
                <a:srgbClr val="FF3300"/>
              </a:solidFill>
              <a:ln w="12700">
                <a:solidFill>
                  <a:schemeClr val="tx1"/>
                </a:solidFill>
              </a:ln>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50800" h="50800"/>
              </a:sp3d>
            </p:spPr>
            <p:txBody>
              <a:bodyPr rtlCol="0" anchor="ctr"/>
              <a:lstStyle/>
              <a:p>
                <a:pPr algn="ctr" defTabSz="1527930">
                  <a:defRPr/>
                </a:pPr>
                <a:endParaRPr kumimoji="1" lang="ja-JP" altLang="en-US" sz="4000" b="1" kern="0" dirty="0">
                  <a:solidFill>
                    <a:prstClr val="white"/>
                  </a:solidFill>
                  <a:latin typeface="Segoe UI" panose="020B0502040204020203" pitchFamily="34" charset="0"/>
                  <a:ea typeface="ＭＳ Ｐゴシック"/>
                  <a:cs typeface="Segoe UI" panose="020B0502040204020203" pitchFamily="34" charset="0"/>
                </a:endParaRPr>
              </a:p>
            </p:txBody>
          </p:sp>
          <p:sp>
            <p:nvSpPr>
              <p:cNvPr id="97" name="テキスト ボックス 96">
                <a:extLst>
                  <a:ext uri="{FF2B5EF4-FFF2-40B4-BE49-F238E27FC236}">
                    <a16:creationId xmlns:a16="http://schemas.microsoft.com/office/drawing/2014/main" id="{ACB5FB49-195F-4684-87C2-54FC299ED4D0}"/>
                  </a:ext>
                </a:extLst>
              </p:cNvPr>
              <p:cNvSpPr txBox="1"/>
              <p:nvPr/>
            </p:nvSpPr>
            <p:spPr>
              <a:xfrm>
                <a:off x="-56083" y="3936224"/>
                <a:ext cx="1141110" cy="609848"/>
              </a:xfrm>
              <a:prstGeom prst="rect">
                <a:avLst/>
              </a:prstGeom>
              <a:noFill/>
            </p:spPr>
            <p:txBody>
              <a:bodyPr wrap="square" rtlCol="0">
                <a:spAutoFit/>
              </a:bodyPr>
              <a:lstStyle/>
              <a:p>
                <a:pPr algn="ctr"/>
                <a:r>
                  <a:rPr kumimoji="1" lang="ja-JP" altLang="en-US" sz="1600" b="1" dirty="0">
                    <a:solidFill>
                      <a:schemeClr val="bg1"/>
                    </a:solidFill>
                  </a:rPr>
                  <a:t>①</a:t>
                </a:r>
                <a:r>
                  <a:rPr kumimoji="1" lang="ja-JP" altLang="en-US" sz="2000" b="1" dirty="0">
                    <a:solidFill>
                      <a:schemeClr val="bg1"/>
                    </a:solidFill>
                  </a:rPr>
                  <a:t>正</a:t>
                </a:r>
                <a:r>
                  <a:rPr kumimoji="1" lang="en-US" altLang="ja-JP" sz="2000" b="1" dirty="0">
                    <a:solidFill>
                      <a:schemeClr val="bg1"/>
                    </a:solidFill>
                  </a:rPr>
                  <a:t>AAO</a:t>
                </a:r>
                <a:endParaRPr kumimoji="1" lang="ja-JP" altLang="en-US" b="1" dirty="0">
                  <a:solidFill>
                    <a:schemeClr val="bg1"/>
                  </a:solidFill>
                </a:endParaRPr>
              </a:p>
            </p:txBody>
          </p:sp>
        </p:grpSp>
        <p:sp>
          <p:nvSpPr>
            <p:cNvPr id="82" name="テキスト ボックス 81">
              <a:extLst>
                <a:ext uri="{FF2B5EF4-FFF2-40B4-BE49-F238E27FC236}">
                  <a16:creationId xmlns:a16="http://schemas.microsoft.com/office/drawing/2014/main" id="{87039E0E-5E20-4D54-B766-7B96B50B486C}"/>
                </a:ext>
              </a:extLst>
            </p:cNvPr>
            <p:cNvSpPr txBox="1"/>
            <p:nvPr/>
          </p:nvSpPr>
          <p:spPr>
            <a:xfrm>
              <a:off x="1309195" y="287934"/>
              <a:ext cx="937206" cy="646331"/>
            </a:xfrm>
            <a:prstGeom prst="rect">
              <a:avLst/>
            </a:prstGeom>
            <a:noFill/>
          </p:spPr>
          <p:txBody>
            <a:bodyPr wrap="square" rtlCol="0">
              <a:spAutoFit/>
            </a:bodyPr>
            <a:lstStyle/>
            <a:p>
              <a:pPr algn="ctr"/>
              <a:r>
                <a:rPr kumimoji="1" lang="ja-JP" altLang="en-US" b="1" dirty="0">
                  <a:solidFill>
                    <a:schemeClr val="bg1"/>
                  </a:solidFill>
                </a:rPr>
                <a:t>②</a:t>
              </a:r>
              <a:endParaRPr kumimoji="1" lang="en-US" altLang="ja-JP" b="1" dirty="0">
                <a:solidFill>
                  <a:schemeClr val="bg1"/>
                </a:solidFill>
              </a:endParaRPr>
            </a:p>
            <a:p>
              <a:pPr algn="ctr"/>
              <a:r>
                <a:rPr kumimoji="1" lang="ja-JP" altLang="en-US" b="1" dirty="0">
                  <a:solidFill>
                    <a:schemeClr val="bg1"/>
                  </a:solidFill>
                </a:rPr>
                <a:t>温</a:t>
              </a:r>
              <a:r>
                <a:rPr kumimoji="1" lang="en-US" altLang="ja-JP" b="1" dirty="0">
                  <a:solidFill>
                    <a:schemeClr val="bg1"/>
                  </a:solidFill>
                </a:rPr>
                <a:t>SST</a:t>
              </a:r>
              <a:endParaRPr kumimoji="1" lang="ja-JP" altLang="en-US" b="1" dirty="0">
                <a:solidFill>
                  <a:schemeClr val="bg1"/>
                </a:solidFill>
              </a:endParaRPr>
            </a:p>
          </p:txBody>
        </p:sp>
        <p:sp>
          <p:nvSpPr>
            <p:cNvPr id="83" name="テキスト ボックス 82">
              <a:extLst>
                <a:ext uri="{FF2B5EF4-FFF2-40B4-BE49-F238E27FC236}">
                  <a16:creationId xmlns:a16="http://schemas.microsoft.com/office/drawing/2014/main" id="{05BCC257-B5DF-4332-881A-8C9E9D401390}"/>
                </a:ext>
              </a:extLst>
            </p:cNvPr>
            <p:cNvSpPr txBox="1"/>
            <p:nvPr/>
          </p:nvSpPr>
          <p:spPr>
            <a:xfrm>
              <a:off x="2767596" y="315135"/>
              <a:ext cx="1107670" cy="738664"/>
            </a:xfrm>
            <a:prstGeom prst="rect">
              <a:avLst/>
            </a:prstGeom>
            <a:noFill/>
          </p:spPr>
          <p:txBody>
            <a:bodyPr wrap="square" rtlCol="0">
              <a:spAutoFit/>
            </a:bodyPr>
            <a:lstStyle/>
            <a:p>
              <a:pPr algn="ctr"/>
              <a:r>
                <a:rPr kumimoji="1" lang="ja-JP" altLang="en-US" sz="1400" b="1" dirty="0">
                  <a:solidFill>
                    <a:schemeClr val="bg1"/>
                  </a:solidFill>
                </a:rPr>
                <a:t>③温</a:t>
              </a:r>
              <a:r>
                <a:rPr kumimoji="1" lang="en-US" altLang="ja-JP" sz="1400" b="1" dirty="0">
                  <a:solidFill>
                    <a:schemeClr val="bg1"/>
                  </a:solidFill>
                </a:rPr>
                <a:t>SST</a:t>
              </a:r>
              <a:r>
                <a:rPr kumimoji="1" lang="ja-JP" altLang="en-US" sz="1400" b="1" dirty="0">
                  <a:solidFill>
                    <a:schemeClr val="bg1"/>
                  </a:solidFill>
                </a:rPr>
                <a:t>＋上向き熱フラックス</a:t>
              </a:r>
              <a:endParaRPr kumimoji="1" lang="ja-JP" altLang="en-US" sz="1600" b="1" dirty="0">
                <a:solidFill>
                  <a:schemeClr val="bg1"/>
                </a:solidFill>
              </a:endParaRPr>
            </a:p>
          </p:txBody>
        </p:sp>
        <p:sp>
          <p:nvSpPr>
            <p:cNvPr id="84" name="テキスト ボックス 83">
              <a:extLst>
                <a:ext uri="{FF2B5EF4-FFF2-40B4-BE49-F238E27FC236}">
                  <a16:creationId xmlns:a16="http://schemas.microsoft.com/office/drawing/2014/main" id="{B75ECB80-ADE3-4212-9D1B-FB765AC5DA31}"/>
                </a:ext>
              </a:extLst>
            </p:cNvPr>
            <p:cNvSpPr txBox="1"/>
            <p:nvPr/>
          </p:nvSpPr>
          <p:spPr>
            <a:xfrm>
              <a:off x="4036345" y="228353"/>
              <a:ext cx="1200758" cy="830997"/>
            </a:xfrm>
            <a:prstGeom prst="rect">
              <a:avLst/>
            </a:prstGeom>
            <a:noFill/>
          </p:spPr>
          <p:txBody>
            <a:bodyPr wrap="square" rtlCol="0">
              <a:spAutoFit/>
            </a:bodyPr>
            <a:lstStyle/>
            <a:p>
              <a:pPr algn="ctr"/>
              <a:r>
                <a:rPr kumimoji="1" lang="ja-JP" altLang="en-US" sz="1600" b="1" dirty="0">
                  <a:solidFill>
                    <a:schemeClr val="bg1"/>
                  </a:solidFill>
                </a:rPr>
                <a:t>④南インド洋で対流の活発化</a:t>
              </a:r>
              <a:endParaRPr kumimoji="1" lang="en-US" altLang="ja-JP" sz="1600" b="1" dirty="0">
                <a:solidFill>
                  <a:schemeClr val="bg1"/>
                </a:solidFill>
              </a:endParaRPr>
            </a:p>
          </p:txBody>
        </p:sp>
        <p:sp>
          <p:nvSpPr>
            <p:cNvPr id="85" name="テキスト ボックス 84">
              <a:extLst>
                <a:ext uri="{FF2B5EF4-FFF2-40B4-BE49-F238E27FC236}">
                  <a16:creationId xmlns:a16="http://schemas.microsoft.com/office/drawing/2014/main" id="{93709BEE-856E-412D-8704-6CFB744D8BC2}"/>
                </a:ext>
              </a:extLst>
            </p:cNvPr>
            <p:cNvSpPr txBox="1"/>
            <p:nvPr/>
          </p:nvSpPr>
          <p:spPr>
            <a:xfrm>
              <a:off x="2168510" y="460507"/>
              <a:ext cx="670680" cy="338554"/>
            </a:xfrm>
            <a:prstGeom prst="rect">
              <a:avLst/>
            </a:prstGeom>
            <a:noFill/>
          </p:spPr>
          <p:txBody>
            <a:bodyPr wrap="square" rtlCol="0">
              <a:spAutoFit/>
            </a:bodyPr>
            <a:lstStyle/>
            <a:p>
              <a:pPr algn="ctr"/>
              <a:r>
                <a:rPr kumimoji="1" lang="ja-JP" altLang="en-US" sz="1600" b="1" dirty="0">
                  <a:solidFill>
                    <a:schemeClr val="bg1"/>
                  </a:solidFill>
                </a:rPr>
                <a:t>持続</a:t>
              </a:r>
              <a:endParaRPr kumimoji="1" lang="ja-JP" altLang="en-US" b="1" dirty="0">
                <a:solidFill>
                  <a:schemeClr val="bg1"/>
                </a:solidFill>
              </a:endParaRPr>
            </a:p>
          </p:txBody>
        </p:sp>
        <p:sp>
          <p:nvSpPr>
            <p:cNvPr id="86" name="テキスト ボックス 85">
              <a:extLst>
                <a:ext uri="{FF2B5EF4-FFF2-40B4-BE49-F238E27FC236}">
                  <a16:creationId xmlns:a16="http://schemas.microsoft.com/office/drawing/2014/main" id="{82B5E87E-573A-41BB-9C51-68B06B62030C}"/>
                </a:ext>
              </a:extLst>
            </p:cNvPr>
            <p:cNvSpPr txBox="1"/>
            <p:nvPr/>
          </p:nvSpPr>
          <p:spPr>
            <a:xfrm>
              <a:off x="5358290" y="235089"/>
              <a:ext cx="1200758" cy="646331"/>
            </a:xfrm>
            <a:prstGeom prst="rect">
              <a:avLst/>
            </a:prstGeom>
            <a:noFill/>
          </p:spPr>
          <p:txBody>
            <a:bodyPr wrap="square" rtlCol="0">
              <a:spAutoFit/>
            </a:bodyPr>
            <a:lstStyle/>
            <a:p>
              <a:pPr algn="ctr"/>
              <a:r>
                <a:rPr kumimoji="1" lang="ja-JP" altLang="en-US" b="1" dirty="0">
                  <a:solidFill>
                    <a:schemeClr val="bg1"/>
                  </a:solidFill>
                </a:rPr>
                <a:t>⑤</a:t>
              </a:r>
              <a:endParaRPr kumimoji="1" lang="en-US" altLang="ja-JP" b="1" dirty="0">
                <a:solidFill>
                  <a:schemeClr val="bg1"/>
                </a:solidFill>
              </a:endParaRPr>
            </a:p>
            <a:p>
              <a:pPr algn="ctr"/>
              <a:r>
                <a:rPr kumimoji="1" lang="en-US" altLang="ja-JP" b="1" dirty="0">
                  <a:solidFill>
                    <a:schemeClr val="bg1"/>
                  </a:solidFill>
                </a:rPr>
                <a:t>SMJ</a:t>
              </a:r>
              <a:r>
                <a:rPr kumimoji="1" lang="ja-JP" altLang="en-US" b="1" dirty="0">
                  <a:solidFill>
                    <a:schemeClr val="bg1"/>
                  </a:solidFill>
                </a:rPr>
                <a:t>強化</a:t>
              </a:r>
              <a:endParaRPr kumimoji="1" lang="en-US" altLang="ja-JP" sz="1600" b="1" dirty="0">
                <a:solidFill>
                  <a:schemeClr val="bg1"/>
                </a:solidFill>
              </a:endParaRPr>
            </a:p>
          </p:txBody>
        </p:sp>
        <p:sp>
          <p:nvSpPr>
            <p:cNvPr id="87" name="テキスト ボックス 86">
              <a:extLst>
                <a:ext uri="{FF2B5EF4-FFF2-40B4-BE49-F238E27FC236}">
                  <a16:creationId xmlns:a16="http://schemas.microsoft.com/office/drawing/2014/main" id="{514B828C-6F6D-4F28-82FE-D1F4B6CAD56E}"/>
                </a:ext>
              </a:extLst>
            </p:cNvPr>
            <p:cNvSpPr txBox="1"/>
            <p:nvPr/>
          </p:nvSpPr>
          <p:spPr>
            <a:xfrm>
              <a:off x="6646813" y="181189"/>
              <a:ext cx="1157004" cy="830997"/>
            </a:xfrm>
            <a:prstGeom prst="rect">
              <a:avLst/>
            </a:prstGeom>
            <a:noFill/>
          </p:spPr>
          <p:txBody>
            <a:bodyPr wrap="square" rtlCol="0">
              <a:spAutoFit/>
            </a:bodyPr>
            <a:lstStyle/>
            <a:p>
              <a:pPr algn="ctr"/>
              <a:r>
                <a:rPr kumimoji="1" lang="ja-JP" altLang="en-US" sz="1600" b="1" dirty="0">
                  <a:solidFill>
                    <a:schemeClr val="bg1"/>
                  </a:solidFill>
                </a:rPr>
                <a:t>⑥インドでの対流の活発化</a:t>
              </a:r>
              <a:endParaRPr kumimoji="1" lang="en-US" altLang="ja-JP" sz="1600" b="1" dirty="0">
                <a:solidFill>
                  <a:schemeClr val="bg1"/>
                </a:solidFill>
              </a:endParaRPr>
            </a:p>
          </p:txBody>
        </p:sp>
        <p:sp>
          <p:nvSpPr>
            <p:cNvPr id="88" name="テキスト ボックス 87">
              <a:extLst>
                <a:ext uri="{FF2B5EF4-FFF2-40B4-BE49-F238E27FC236}">
                  <a16:creationId xmlns:a16="http://schemas.microsoft.com/office/drawing/2014/main" id="{EAB56B8B-97A2-4234-87E6-F9AF566B7320}"/>
                </a:ext>
              </a:extLst>
            </p:cNvPr>
            <p:cNvSpPr txBox="1"/>
            <p:nvPr/>
          </p:nvSpPr>
          <p:spPr>
            <a:xfrm>
              <a:off x="8002383" y="259741"/>
              <a:ext cx="1216504" cy="830997"/>
            </a:xfrm>
            <a:prstGeom prst="rect">
              <a:avLst/>
            </a:prstGeom>
            <a:noFill/>
          </p:spPr>
          <p:txBody>
            <a:bodyPr wrap="square" rtlCol="0">
              <a:spAutoFit/>
            </a:bodyPr>
            <a:lstStyle/>
            <a:p>
              <a:pPr algn="ctr"/>
              <a:r>
                <a:rPr kumimoji="1" lang="ja-JP" altLang="en-US" sz="1600" b="1" dirty="0">
                  <a:solidFill>
                    <a:schemeClr val="bg1"/>
                  </a:solidFill>
                </a:rPr>
                <a:t>⑦チベット高気圧の</a:t>
              </a:r>
              <a:endParaRPr kumimoji="1" lang="en-US" altLang="ja-JP" sz="1600" b="1" dirty="0">
                <a:solidFill>
                  <a:schemeClr val="bg1"/>
                </a:solidFill>
              </a:endParaRPr>
            </a:p>
            <a:p>
              <a:pPr algn="ctr"/>
              <a:r>
                <a:rPr kumimoji="1" lang="ja-JP" altLang="en-US" sz="1600" b="1" dirty="0">
                  <a:solidFill>
                    <a:schemeClr val="bg1"/>
                  </a:solidFill>
                </a:rPr>
                <a:t>強化</a:t>
              </a:r>
              <a:endParaRPr kumimoji="1" lang="en-US" altLang="ja-JP" sz="1400" b="1" dirty="0">
                <a:solidFill>
                  <a:schemeClr val="bg1"/>
                </a:solidFill>
              </a:endParaRPr>
            </a:p>
          </p:txBody>
        </p:sp>
        <p:sp>
          <p:nvSpPr>
            <p:cNvPr id="89" name="右矢印 171">
              <a:extLst>
                <a:ext uri="{FF2B5EF4-FFF2-40B4-BE49-F238E27FC236}">
                  <a16:creationId xmlns:a16="http://schemas.microsoft.com/office/drawing/2014/main" id="{15FCB8C5-B168-4D73-A1EE-3948BBC79028}"/>
                </a:ext>
              </a:extLst>
            </p:cNvPr>
            <p:cNvSpPr/>
            <p:nvPr/>
          </p:nvSpPr>
          <p:spPr>
            <a:xfrm>
              <a:off x="3783228" y="502885"/>
              <a:ext cx="320219" cy="272636"/>
            </a:xfrm>
            <a:prstGeom prst="rightArrow">
              <a:avLst/>
            </a:prstGeom>
            <a:gradFill rotWithShape="1">
              <a:gsLst>
                <a:gs pos="0">
                  <a:srgbClr val="84AA33"/>
                </a:gs>
                <a:gs pos="100000">
                  <a:srgbClr val="84AA33">
                    <a:shade val="48000"/>
                    <a:satMod val="180000"/>
                    <a:lumMod val="94000"/>
                  </a:srgbClr>
                </a:gs>
                <a:gs pos="100000">
                  <a:srgbClr val="84AA33">
                    <a:shade val="48000"/>
                    <a:satMod val="180000"/>
                    <a:lumMod val="94000"/>
                  </a:srgbClr>
                </a:gs>
              </a:gsLst>
              <a:lin ang="4140000" scaled="1"/>
            </a:gradFill>
            <a:ln w="12700">
              <a:solidFill>
                <a:schemeClr val="tx1"/>
              </a:solidFill>
            </a:ln>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50800" h="50800"/>
            </a:sp3d>
          </p:spPr>
          <p:txBody>
            <a:bodyPr rtlCol="0" anchor="ctr"/>
            <a:lstStyle/>
            <a:p>
              <a:pPr algn="ctr" defTabSz="1527930">
                <a:defRPr/>
              </a:pPr>
              <a:endParaRPr kumimoji="1" lang="ja-JP" altLang="en-US" sz="3344" kern="0" dirty="0">
                <a:solidFill>
                  <a:prstClr val="white"/>
                </a:solidFill>
                <a:latin typeface="Times"/>
                <a:ea typeface="ＭＳ Ｐゴシック"/>
              </a:endParaRPr>
            </a:p>
          </p:txBody>
        </p:sp>
        <p:sp>
          <p:nvSpPr>
            <p:cNvPr id="90" name="右矢印 171">
              <a:extLst>
                <a:ext uri="{FF2B5EF4-FFF2-40B4-BE49-F238E27FC236}">
                  <a16:creationId xmlns:a16="http://schemas.microsoft.com/office/drawing/2014/main" id="{5180F4CD-C751-4730-B3B4-8212E0851F48}"/>
                </a:ext>
              </a:extLst>
            </p:cNvPr>
            <p:cNvSpPr/>
            <p:nvPr/>
          </p:nvSpPr>
          <p:spPr>
            <a:xfrm>
              <a:off x="5198180" y="483759"/>
              <a:ext cx="320219" cy="272636"/>
            </a:xfrm>
            <a:prstGeom prst="rightArrow">
              <a:avLst/>
            </a:prstGeom>
            <a:gradFill rotWithShape="1">
              <a:gsLst>
                <a:gs pos="0">
                  <a:srgbClr val="84AA33"/>
                </a:gs>
                <a:gs pos="100000">
                  <a:srgbClr val="84AA33">
                    <a:shade val="48000"/>
                    <a:satMod val="180000"/>
                    <a:lumMod val="94000"/>
                  </a:srgbClr>
                </a:gs>
                <a:gs pos="100000">
                  <a:srgbClr val="84AA33">
                    <a:shade val="48000"/>
                    <a:satMod val="180000"/>
                    <a:lumMod val="94000"/>
                  </a:srgbClr>
                </a:gs>
              </a:gsLst>
              <a:lin ang="4140000" scaled="1"/>
            </a:gradFill>
            <a:ln w="12700">
              <a:solidFill>
                <a:schemeClr val="tx1"/>
              </a:solidFill>
            </a:ln>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50800" h="50800"/>
            </a:sp3d>
          </p:spPr>
          <p:txBody>
            <a:bodyPr rtlCol="0" anchor="ctr"/>
            <a:lstStyle/>
            <a:p>
              <a:pPr algn="ctr" defTabSz="1527930">
                <a:defRPr/>
              </a:pPr>
              <a:endParaRPr kumimoji="1" lang="ja-JP" altLang="en-US" sz="3344" kern="0" dirty="0">
                <a:solidFill>
                  <a:prstClr val="white"/>
                </a:solidFill>
                <a:latin typeface="Times"/>
                <a:ea typeface="ＭＳ Ｐゴシック"/>
              </a:endParaRPr>
            </a:p>
          </p:txBody>
        </p:sp>
        <p:sp>
          <p:nvSpPr>
            <p:cNvPr id="91" name="右矢印 171">
              <a:extLst>
                <a:ext uri="{FF2B5EF4-FFF2-40B4-BE49-F238E27FC236}">
                  <a16:creationId xmlns:a16="http://schemas.microsoft.com/office/drawing/2014/main" id="{50F89E4A-275A-4743-829E-35FB4F179C6B}"/>
                </a:ext>
              </a:extLst>
            </p:cNvPr>
            <p:cNvSpPr/>
            <p:nvPr/>
          </p:nvSpPr>
          <p:spPr>
            <a:xfrm>
              <a:off x="6418003" y="506854"/>
              <a:ext cx="320219" cy="272636"/>
            </a:xfrm>
            <a:prstGeom prst="rightArrow">
              <a:avLst/>
            </a:prstGeom>
            <a:gradFill rotWithShape="1">
              <a:gsLst>
                <a:gs pos="0">
                  <a:srgbClr val="84AA33"/>
                </a:gs>
                <a:gs pos="100000">
                  <a:srgbClr val="84AA33">
                    <a:shade val="48000"/>
                    <a:satMod val="180000"/>
                    <a:lumMod val="94000"/>
                  </a:srgbClr>
                </a:gs>
                <a:gs pos="100000">
                  <a:srgbClr val="84AA33">
                    <a:shade val="48000"/>
                    <a:satMod val="180000"/>
                    <a:lumMod val="94000"/>
                  </a:srgbClr>
                </a:gs>
              </a:gsLst>
              <a:lin ang="4140000" scaled="1"/>
            </a:gradFill>
            <a:ln w="12700">
              <a:solidFill>
                <a:schemeClr val="tx1"/>
              </a:solidFill>
            </a:ln>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50800" h="50800"/>
            </a:sp3d>
          </p:spPr>
          <p:txBody>
            <a:bodyPr rtlCol="0" anchor="ctr"/>
            <a:lstStyle/>
            <a:p>
              <a:pPr algn="ctr" defTabSz="1527930">
                <a:defRPr/>
              </a:pPr>
              <a:endParaRPr kumimoji="1" lang="ja-JP" altLang="en-US" sz="3344" kern="0" dirty="0">
                <a:solidFill>
                  <a:prstClr val="white"/>
                </a:solidFill>
                <a:latin typeface="Times"/>
                <a:ea typeface="ＭＳ Ｐゴシック"/>
              </a:endParaRPr>
            </a:p>
          </p:txBody>
        </p:sp>
        <p:sp>
          <p:nvSpPr>
            <p:cNvPr id="92" name="右矢印 171">
              <a:extLst>
                <a:ext uri="{FF2B5EF4-FFF2-40B4-BE49-F238E27FC236}">
                  <a16:creationId xmlns:a16="http://schemas.microsoft.com/office/drawing/2014/main" id="{DE2897C4-4635-4E1B-848B-7F767FFD032A}"/>
                </a:ext>
              </a:extLst>
            </p:cNvPr>
            <p:cNvSpPr/>
            <p:nvPr/>
          </p:nvSpPr>
          <p:spPr>
            <a:xfrm>
              <a:off x="7769912" y="460507"/>
              <a:ext cx="320219" cy="272636"/>
            </a:xfrm>
            <a:prstGeom prst="rightArrow">
              <a:avLst/>
            </a:prstGeom>
            <a:gradFill rotWithShape="1">
              <a:gsLst>
                <a:gs pos="0">
                  <a:srgbClr val="84AA33"/>
                </a:gs>
                <a:gs pos="100000">
                  <a:srgbClr val="84AA33">
                    <a:shade val="48000"/>
                    <a:satMod val="180000"/>
                    <a:lumMod val="94000"/>
                  </a:srgbClr>
                </a:gs>
                <a:gs pos="100000">
                  <a:srgbClr val="84AA33">
                    <a:shade val="48000"/>
                    <a:satMod val="180000"/>
                    <a:lumMod val="94000"/>
                  </a:srgbClr>
                </a:gs>
              </a:gsLst>
              <a:lin ang="4140000" scaled="1"/>
            </a:gradFill>
            <a:ln w="12700">
              <a:solidFill>
                <a:schemeClr val="tx1"/>
              </a:solidFill>
            </a:ln>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50800" h="50800"/>
            </a:sp3d>
          </p:spPr>
          <p:txBody>
            <a:bodyPr rtlCol="0" anchor="ctr"/>
            <a:lstStyle/>
            <a:p>
              <a:pPr algn="ctr" defTabSz="1527930">
                <a:defRPr/>
              </a:pPr>
              <a:endParaRPr kumimoji="1" lang="ja-JP" altLang="en-US" sz="3344" kern="0" dirty="0">
                <a:solidFill>
                  <a:prstClr val="white"/>
                </a:solidFill>
                <a:latin typeface="Times"/>
                <a:ea typeface="ＭＳ Ｐゴシック"/>
              </a:endParaRPr>
            </a:p>
          </p:txBody>
        </p:sp>
      </p:grpSp>
      <p:sp>
        <p:nvSpPr>
          <p:cNvPr id="11" name="テキスト ボックス 10">
            <a:extLst>
              <a:ext uri="{FF2B5EF4-FFF2-40B4-BE49-F238E27FC236}">
                <a16:creationId xmlns:a16="http://schemas.microsoft.com/office/drawing/2014/main" id="{A6A0AA6B-EBEB-46F0-BEC5-4B5420ADD6AE}"/>
              </a:ext>
            </a:extLst>
          </p:cNvPr>
          <p:cNvSpPr txBox="1"/>
          <p:nvPr/>
        </p:nvSpPr>
        <p:spPr>
          <a:xfrm>
            <a:off x="89543" y="1337197"/>
            <a:ext cx="3317096" cy="646331"/>
          </a:xfrm>
          <a:prstGeom prst="rect">
            <a:avLst/>
          </a:prstGeom>
          <a:noFill/>
        </p:spPr>
        <p:txBody>
          <a:bodyPr wrap="square" rtlCol="0">
            <a:spAutoFit/>
          </a:bodyPr>
          <a:lstStyle/>
          <a:p>
            <a:r>
              <a:rPr kumimoji="1" lang="en-US" altLang="ja-JP" b="1" dirty="0">
                <a:solidFill>
                  <a:schemeClr val="accent1"/>
                </a:solidFill>
              </a:rPr>
              <a:t>12,1,2</a:t>
            </a:r>
            <a:r>
              <a:rPr kumimoji="1" lang="ja-JP" altLang="en-US" b="1" dirty="0">
                <a:solidFill>
                  <a:schemeClr val="accent1"/>
                </a:solidFill>
              </a:rPr>
              <a:t>月</a:t>
            </a:r>
            <a:r>
              <a:rPr kumimoji="1" lang="en-US" altLang="ja-JP" b="1" dirty="0">
                <a:solidFill>
                  <a:schemeClr val="accent1"/>
                </a:solidFill>
              </a:rPr>
              <a:t>AAOI</a:t>
            </a:r>
            <a:r>
              <a:rPr kumimoji="1" lang="ja-JP" altLang="en-US" b="1" dirty="0">
                <a:solidFill>
                  <a:srgbClr val="FC8604"/>
                </a:solidFill>
              </a:rPr>
              <a:t>　</a:t>
            </a:r>
            <a:r>
              <a:rPr kumimoji="1" lang="en-US" altLang="ja-JP" b="1" dirty="0"/>
              <a:t>vs</a:t>
            </a:r>
          </a:p>
          <a:p>
            <a:r>
              <a:rPr kumimoji="1" lang="en-US" altLang="ja-JP" b="1" dirty="0">
                <a:solidFill>
                  <a:srgbClr val="FC8604"/>
                </a:solidFill>
              </a:rPr>
              <a:t>5,6</a:t>
            </a:r>
            <a:r>
              <a:rPr kumimoji="1" lang="ja-JP" altLang="en-US" b="1" dirty="0">
                <a:solidFill>
                  <a:srgbClr val="FC8604"/>
                </a:solidFill>
              </a:rPr>
              <a:t>月　</a:t>
            </a:r>
            <a:r>
              <a:rPr kumimoji="1" lang="ja-JP" altLang="en-US" b="1" dirty="0"/>
              <a:t>対流による非断熱加熱</a:t>
            </a:r>
            <a:endParaRPr kumimoji="1" lang="ja-JP" altLang="en-US" dirty="0"/>
          </a:p>
        </p:txBody>
      </p:sp>
      <p:sp>
        <p:nvSpPr>
          <p:cNvPr id="13" name="テキスト ボックス 12">
            <a:extLst>
              <a:ext uri="{FF2B5EF4-FFF2-40B4-BE49-F238E27FC236}">
                <a16:creationId xmlns:a16="http://schemas.microsoft.com/office/drawing/2014/main" id="{04A294C0-6E83-4B05-98D7-AD3BC71A4217}"/>
              </a:ext>
            </a:extLst>
          </p:cNvPr>
          <p:cNvSpPr txBox="1"/>
          <p:nvPr/>
        </p:nvSpPr>
        <p:spPr>
          <a:xfrm>
            <a:off x="84601" y="1929044"/>
            <a:ext cx="4552708" cy="369332"/>
          </a:xfrm>
          <a:prstGeom prst="rect">
            <a:avLst/>
          </a:prstGeom>
          <a:noFill/>
        </p:spPr>
        <p:txBody>
          <a:bodyPr wrap="square" rtlCol="0">
            <a:spAutoFit/>
          </a:bodyPr>
          <a:lstStyle/>
          <a:p>
            <a:r>
              <a:rPr kumimoji="1" lang="ja-JP" altLang="en-US" b="1" dirty="0"/>
              <a:t>南緯</a:t>
            </a:r>
            <a:r>
              <a:rPr kumimoji="1" lang="en-US" altLang="ja-JP" b="1" dirty="0"/>
              <a:t>30</a:t>
            </a:r>
            <a:r>
              <a:rPr kumimoji="1" lang="ja-JP" altLang="en-US" b="1" dirty="0"/>
              <a:t>度～</a:t>
            </a:r>
            <a:r>
              <a:rPr kumimoji="1" lang="en-US" altLang="ja-JP" b="1" dirty="0"/>
              <a:t>25</a:t>
            </a:r>
            <a:r>
              <a:rPr kumimoji="1" lang="ja-JP" altLang="en-US" b="1" dirty="0"/>
              <a:t>度で平均した経度高度断面図</a:t>
            </a:r>
          </a:p>
        </p:txBody>
      </p:sp>
      <p:sp>
        <p:nvSpPr>
          <p:cNvPr id="21" name="テキスト ボックス 20">
            <a:extLst>
              <a:ext uri="{FF2B5EF4-FFF2-40B4-BE49-F238E27FC236}">
                <a16:creationId xmlns:a16="http://schemas.microsoft.com/office/drawing/2014/main" id="{7DBBBB3F-3C40-45C2-9E34-22EAC7EB826C}"/>
              </a:ext>
            </a:extLst>
          </p:cNvPr>
          <p:cNvSpPr txBox="1"/>
          <p:nvPr/>
        </p:nvSpPr>
        <p:spPr>
          <a:xfrm>
            <a:off x="1041362" y="5336137"/>
            <a:ext cx="7649755" cy="369332"/>
          </a:xfrm>
          <a:prstGeom prst="rect">
            <a:avLst/>
          </a:prstGeom>
          <a:noFill/>
        </p:spPr>
        <p:txBody>
          <a:bodyPr wrap="square" rtlCol="0">
            <a:spAutoFit/>
          </a:bodyPr>
          <a:lstStyle/>
          <a:p>
            <a:r>
              <a:rPr kumimoji="1" lang="ja-JP" altLang="en-US" sz="1200" dirty="0">
                <a:solidFill>
                  <a:srgbClr val="FF0000"/>
                </a:solidFill>
              </a:rPr>
              <a:t>〇 </a:t>
            </a:r>
            <a:r>
              <a:rPr kumimoji="1" lang="ja-JP" altLang="en-US" b="1" u="sng" dirty="0"/>
              <a:t>熱フラックスが顕著にみられた領域で対流の活発化がみられる</a:t>
            </a:r>
            <a:endParaRPr kumimoji="1" lang="en-US" altLang="ja-JP" b="1" u="sng" dirty="0"/>
          </a:p>
        </p:txBody>
      </p:sp>
      <p:sp>
        <p:nvSpPr>
          <p:cNvPr id="30" name="テキスト ボックス 29">
            <a:extLst>
              <a:ext uri="{FF2B5EF4-FFF2-40B4-BE49-F238E27FC236}">
                <a16:creationId xmlns:a16="http://schemas.microsoft.com/office/drawing/2014/main" id="{9DF784C8-F1B9-458F-8A6A-CCAE687BD4D2}"/>
              </a:ext>
            </a:extLst>
          </p:cNvPr>
          <p:cNvSpPr txBox="1"/>
          <p:nvPr/>
        </p:nvSpPr>
        <p:spPr>
          <a:xfrm>
            <a:off x="1252640" y="6011512"/>
            <a:ext cx="7068849" cy="369332"/>
          </a:xfrm>
          <a:prstGeom prst="rect">
            <a:avLst/>
          </a:prstGeom>
          <a:noFill/>
        </p:spPr>
        <p:txBody>
          <a:bodyPr wrap="square" rtlCol="0">
            <a:spAutoFit/>
          </a:bodyPr>
          <a:lstStyle/>
          <a:p>
            <a:r>
              <a:rPr kumimoji="1" lang="ja-JP" altLang="en-US" b="1" u="sng" dirty="0">
                <a:solidFill>
                  <a:srgbClr val="C00000"/>
                </a:solidFill>
              </a:rPr>
              <a:t>この対流が</a:t>
            </a:r>
            <a:r>
              <a:rPr kumimoji="1" lang="en-US" altLang="ja-JP" b="1" u="sng" dirty="0">
                <a:solidFill>
                  <a:srgbClr val="C00000"/>
                </a:solidFill>
              </a:rPr>
              <a:t>SMJ</a:t>
            </a:r>
            <a:r>
              <a:rPr kumimoji="1" lang="ja-JP" altLang="en-US" b="1" u="sng" dirty="0">
                <a:solidFill>
                  <a:srgbClr val="C00000"/>
                </a:solidFill>
              </a:rPr>
              <a:t>周辺の子午面循環を変化させている可能性がある？</a:t>
            </a:r>
          </a:p>
        </p:txBody>
      </p:sp>
      <p:sp>
        <p:nvSpPr>
          <p:cNvPr id="23" name="テキスト ボックス 22">
            <a:extLst>
              <a:ext uri="{FF2B5EF4-FFF2-40B4-BE49-F238E27FC236}">
                <a16:creationId xmlns:a16="http://schemas.microsoft.com/office/drawing/2014/main" id="{72D64707-E72D-40B6-8B76-57F481BEDDF2}"/>
              </a:ext>
            </a:extLst>
          </p:cNvPr>
          <p:cNvSpPr txBox="1"/>
          <p:nvPr/>
        </p:nvSpPr>
        <p:spPr>
          <a:xfrm>
            <a:off x="571776" y="6579172"/>
            <a:ext cx="8499202" cy="276999"/>
          </a:xfrm>
          <a:prstGeom prst="rect">
            <a:avLst/>
          </a:prstGeom>
          <a:noFill/>
        </p:spPr>
        <p:txBody>
          <a:bodyPr wrap="square" rtlCol="0">
            <a:spAutoFit/>
          </a:bodyPr>
          <a:lstStyle/>
          <a:p>
            <a:r>
              <a:rPr kumimoji="1" lang="ja-JP" altLang="en-US" sz="1200" dirty="0"/>
              <a:t>陰影，コンター：対流による非断熱加熱回帰係数（</a:t>
            </a:r>
            <a:r>
              <a:rPr kumimoji="1" lang="en-US" altLang="ja-JP" sz="1200" dirty="0"/>
              <a:t>K/day)</a:t>
            </a:r>
            <a:r>
              <a:rPr kumimoji="1" lang="ja-JP" altLang="en-US" sz="1200" dirty="0"/>
              <a:t>・熱フラックス（</a:t>
            </a:r>
            <a:r>
              <a:rPr kumimoji="1" lang="en-US" altLang="ja-JP" sz="1200" dirty="0"/>
              <a:t>W/m2)</a:t>
            </a:r>
            <a:r>
              <a:rPr kumimoji="1" lang="ja-JP" altLang="en-US" sz="1200" dirty="0"/>
              <a:t>　ハッチ：</a:t>
            </a:r>
            <a:r>
              <a:rPr kumimoji="1" lang="ja-JP" altLang="en-US" sz="1200" dirty="0">
                <a:solidFill>
                  <a:prstClr val="black"/>
                </a:solidFill>
              </a:rPr>
              <a:t>信頼区間</a:t>
            </a:r>
            <a:r>
              <a:rPr kumimoji="1" lang="en-US" altLang="ja-JP" sz="1200" dirty="0">
                <a:solidFill>
                  <a:prstClr val="black"/>
                </a:solidFill>
              </a:rPr>
              <a:t>90</a:t>
            </a:r>
            <a:r>
              <a:rPr kumimoji="1" lang="ja-JP" altLang="en-US" sz="1200" dirty="0">
                <a:solidFill>
                  <a:prstClr val="black"/>
                </a:solidFill>
              </a:rPr>
              <a:t>％以上の領域</a:t>
            </a:r>
            <a:endParaRPr kumimoji="1" lang="ja-JP" altLang="en-US" sz="1200" dirty="0"/>
          </a:p>
        </p:txBody>
      </p:sp>
      <p:sp>
        <p:nvSpPr>
          <p:cNvPr id="71" name="テキスト ボックス 70">
            <a:extLst>
              <a:ext uri="{FF2B5EF4-FFF2-40B4-BE49-F238E27FC236}">
                <a16:creationId xmlns:a16="http://schemas.microsoft.com/office/drawing/2014/main" id="{CB5C6393-BF1A-464E-A0B2-27323679DEFA}"/>
              </a:ext>
            </a:extLst>
          </p:cNvPr>
          <p:cNvSpPr txBox="1"/>
          <p:nvPr/>
        </p:nvSpPr>
        <p:spPr>
          <a:xfrm>
            <a:off x="4842640" y="1909946"/>
            <a:ext cx="4121132" cy="369332"/>
          </a:xfrm>
          <a:prstGeom prst="rect">
            <a:avLst/>
          </a:prstGeom>
          <a:noFill/>
        </p:spPr>
        <p:txBody>
          <a:bodyPr wrap="square" rtlCol="0">
            <a:spAutoFit/>
          </a:bodyPr>
          <a:lstStyle/>
          <a:p>
            <a:r>
              <a:rPr kumimoji="1" lang="en-US" altLang="ja-JP" b="1" dirty="0">
                <a:solidFill>
                  <a:schemeClr val="accent1"/>
                </a:solidFill>
              </a:rPr>
              <a:t>12,1,2</a:t>
            </a:r>
            <a:r>
              <a:rPr kumimoji="1" lang="ja-JP" altLang="en-US" b="1" dirty="0">
                <a:solidFill>
                  <a:schemeClr val="accent1"/>
                </a:solidFill>
              </a:rPr>
              <a:t>月</a:t>
            </a:r>
            <a:r>
              <a:rPr kumimoji="1" lang="en-US" altLang="ja-JP" b="1" dirty="0">
                <a:solidFill>
                  <a:schemeClr val="accent1"/>
                </a:solidFill>
              </a:rPr>
              <a:t>AAOI</a:t>
            </a:r>
            <a:r>
              <a:rPr kumimoji="1" lang="ja-JP" altLang="en-US" b="1" dirty="0">
                <a:solidFill>
                  <a:schemeClr val="accent1"/>
                </a:solidFill>
              </a:rPr>
              <a:t> </a:t>
            </a:r>
            <a:r>
              <a:rPr kumimoji="1" lang="ja-JP" altLang="en-US" b="1" dirty="0">
                <a:solidFill>
                  <a:srgbClr val="FC8604"/>
                </a:solidFill>
              </a:rPr>
              <a:t>　</a:t>
            </a:r>
            <a:r>
              <a:rPr kumimoji="1" lang="en-US" altLang="ja-JP" b="1" dirty="0"/>
              <a:t>vs</a:t>
            </a:r>
            <a:r>
              <a:rPr kumimoji="1" lang="ja-JP" altLang="en-US" b="1" dirty="0"/>
              <a:t>　</a:t>
            </a:r>
            <a:r>
              <a:rPr kumimoji="1" lang="en-US" altLang="ja-JP" b="1" dirty="0">
                <a:solidFill>
                  <a:srgbClr val="FC8604"/>
                </a:solidFill>
              </a:rPr>
              <a:t>5,6</a:t>
            </a:r>
            <a:r>
              <a:rPr kumimoji="1" lang="ja-JP" altLang="en-US" b="1" dirty="0">
                <a:solidFill>
                  <a:srgbClr val="FC8604"/>
                </a:solidFill>
              </a:rPr>
              <a:t>月</a:t>
            </a:r>
            <a:r>
              <a:rPr lang="ja-JP" altLang="en-US" b="1" dirty="0"/>
              <a:t>熱フラックス</a:t>
            </a:r>
            <a:endParaRPr kumimoji="1" lang="ja-JP" altLang="en-US" b="1" dirty="0"/>
          </a:p>
        </p:txBody>
      </p:sp>
      <p:sp>
        <p:nvSpPr>
          <p:cNvPr id="33" name="フレーム 32">
            <a:extLst>
              <a:ext uri="{FF2B5EF4-FFF2-40B4-BE49-F238E27FC236}">
                <a16:creationId xmlns:a16="http://schemas.microsoft.com/office/drawing/2014/main" id="{69698077-6399-4AFD-BF0E-88AA5FBA3717}"/>
              </a:ext>
            </a:extLst>
          </p:cNvPr>
          <p:cNvSpPr/>
          <p:nvPr/>
        </p:nvSpPr>
        <p:spPr>
          <a:xfrm>
            <a:off x="2700903" y="86355"/>
            <a:ext cx="2811213" cy="1157937"/>
          </a:xfrm>
          <a:prstGeom prst="frame">
            <a:avLst>
              <a:gd name="adj1" fmla="val 7606"/>
            </a:avLst>
          </a:prstGeom>
          <a:solidFill>
            <a:srgbClr val="05F91C">
              <a:alpha val="50000"/>
            </a:srgb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pic>
        <p:nvPicPr>
          <p:cNvPr id="111" name="図 110">
            <a:extLst>
              <a:ext uri="{FF2B5EF4-FFF2-40B4-BE49-F238E27FC236}">
                <a16:creationId xmlns:a16="http://schemas.microsoft.com/office/drawing/2014/main" id="{910C7516-BA05-4D04-ABAC-D587F4B1D3CE}"/>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300388" y="2324992"/>
            <a:ext cx="4121133" cy="2736941"/>
          </a:xfrm>
          <a:prstGeom prst="rect">
            <a:avLst/>
          </a:prstGeom>
          <a:noFill/>
          <a:ln>
            <a:noFill/>
          </a:ln>
        </p:spPr>
      </p:pic>
      <p:pic>
        <p:nvPicPr>
          <p:cNvPr id="113" name="図 112">
            <a:extLst>
              <a:ext uri="{FF2B5EF4-FFF2-40B4-BE49-F238E27FC236}">
                <a16:creationId xmlns:a16="http://schemas.microsoft.com/office/drawing/2014/main" id="{528B3B3A-FFF2-4E3D-8382-173BF7B06965}"/>
              </a:ext>
            </a:extLst>
          </p:cNvPr>
          <p:cNvPicPr>
            <a:picLocks noChangeAspect="1"/>
          </p:cNvPicPr>
          <p:nvPr/>
        </p:nvPicPr>
        <p:blipFill rotWithShape="1">
          <a:blip r:embed="rId4">
            <a:extLst>
              <a:ext uri="{28A0092B-C50C-407E-A947-70E740481C1C}">
                <a14:useLocalDpi xmlns:a14="http://schemas.microsoft.com/office/drawing/2010/main" val="0"/>
              </a:ext>
            </a:extLst>
          </a:blip>
          <a:srcRect t="15304" r="2456" b="12826"/>
          <a:stretch/>
        </p:blipFill>
        <p:spPr>
          <a:xfrm>
            <a:off x="4749335" y="2324992"/>
            <a:ext cx="3941782" cy="2569823"/>
          </a:xfrm>
          <a:prstGeom prst="rect">
            <a:avLst/>
          </a:prstGeom>
        </p:spPr>
      </p:pic>
      <p:sp>
        <p:nvSpPr>
          <p:cNvPr id="114" name="四角形: 角を丸くする 113">
            <a:extLst>
              <a:ext uri="{FF2B5EF4-FFF2-40B4-BE49-F238E27FC236}">
                <a16:creationId xmlns:a16="http://schemas.microsoft.com/office/drawing/2014/main" id="{0364A00E-AA47-4DE6-9515-7DAD6D5DC876}"/>
              </a:ext>
            </a:extLst>
          </p:cNvPr>
          <p:cNvSpPr/>
          <p:nvPr/>
        </p:nvSpPr>
        <p:spPr>
          <a:xfrm>
            <a:off x="4975020" y="3693462"/>
            <a:ext cx="3579532" cy="137950"/>
          </a:xfrm>
          <a:prstGeom prst="roundRect">
            <a:avLst/>
          </a:prstGeom>
          <a:solidFill>
            <a:srgbClr val="FF0000">
              <a:alpha val="2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32" name="図 131">
            <a:extLst>
              <a:ext uri="{FF2B5EF4-FFF2-40B4-BE49-F238E27FC236}">
                <a16:creationId xmlns:a16="http://schemas.microsoft.com/office/drawing/2014/main" id="{1C9EB516-3E1E-40A9-B10F-D8783F859CA0}"/>
              </a:ext>
            </a:extLst>
          </p:cNvPr>
          <p:cNvPicPr>
            <a:picLocks noChangeAspect="1"/>
          </p:cNvPicPr>
          <p:nvPr/>
        </p:nvPicPr>
        <p:blipFill rotWithShape="1">
          <a:blip r:embed="rId5">
            <a:extLst>
              <a:ext uri="{28A0092B-C50C-407E-A947-70E740481C1C}">
                <a14:useLocalDpi xmlns:a14="http://schemas.microsoft.com/office/drawing/2010/main" val="0"/>
              </a:ext>
            </a:extLst>
          </a:blip>
          <a:srcRect l="8607" t="92658" r="1965" b="-35"/>
          <a:stretch/>
        </p:blipFill>
        <p:spPr>
          <a:xfrm>
            <a:off x="4969494" y="4926238"/>
            <a:ext cx="3965356" cy="197259"/>
          </a:xfrm>
          <a:prstGeom prst="rect">
            <a:avLst/>
          </a:prstGeom>
        </p:spPr>
      </p:pic>
      <p:sp>
        <p:nvSpPr>
          <p:cNvPr id="133" name="楕円 132">
            <a:extLst>
              <a:ext uri="{FF2B5EF4-FFF2-40B4-BE49-F238E27FC236}">
                <a16:creationId xmlns:a16="http://schemas.microsoft.com/office/drawing/2014/main" id="{96C5502A-3A0C-4EB5-A9AB-2906BA7A938D}"/>
              </a:ext>
            </a:extLst>
          </p:cNvPr>
          <p:cNvSpPr/>
          <p:nvPr/>
        </p:nvSpPr>
        <p:spPr>
          <a:xfrm>
            <a:off x="6043639" y="3697559"/>
            <a:ext cx="142875" cy="123825"/>
          </a:xfrm>
          <a:prstGeom prst="ellipse">
            <a:avLst/>
          </a:prstGeom>
          <a:solidFill>
            <a:srgbClr val="FF0000"/>
          </a:solidFill>
          <a:ln w="1270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134" name="楕円 133">
            <a:extLst>
              <a:ext uri="{FF2B5EF4-FFF2-40B4-BE49-F238E27FC236}">
                <a16:creationId xmlns:a16="http://schemas.microsoft.com/office/drawing/2014/main" id="{AB5E8E9B-E1AF-4266-9988-6237FD2E5883}"/>
              </a:ext>
            </a:extLst>
          </p:cNvPr>
          <p:cNvSpPr/>
          <p:nvPr/>
        </p:nvSpPr>
        <p:spPr>
          <a:xfrm>
            <a:off x="7146846" y="3707587"/>
            <a:ext cx="142875" cy="123825"/>
          </a:xfrm>
          <a:prstGeom prst="ellipse">
            <a:avLst/>
          </a:prstGeom>
          <a:solidFill>
            <a:srgbClr val="FF0000"/>
          </a:solidFill>
          <a:ln w="1270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135" name="楕円 134">
            <a:extLst>
              <a:ext uri="{FF2B5EF4-FFF2-40B4-BE49-F238E27FC236}">
                <a16:creationId xmlns:a16="http://schemas.microsoft.com/office/drawing/2014/main" id="{F56FE724-46E6-46CB-A68B-6F93DB941D93}"/>
              </a:ext>
            </a:extLst>
          </p:cNvPr>
          <p:cNvSpPr/>
          <p:nvPr/>
        </p:nvSpPr>
        <p:spPr>
          <a:xfrm>
            <a:off x="8178615" y="3693462"/>
            <a:ext cx="142875" cy="123825"/>
          </a:xfrm>
          <a:prstGeom prst="ellipse">
            <a:avLst/>
          </a:prstGeom>
          <a:solidFill>
            <a:srgbClr val="FF0000"/>
          </a:solidFill>
          <a:ln w="1270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cxnSp>
        <p:nvCxnSpPr>
          <p:cNvPr id="136" name="直線矢印コネクタ 135">
            <a:extLst>
              <a:ext uri="{FF2B5EF4-FFF2-40B4-BE49-F238E27FC236}">
                <a16:creationId xmlns:a16="http://schemas.microsoft.com/office/drawing/2014/main" id="{CFF62045-EEE1-4C00-88FF-A24C69C8910D}"/>
              </a:ext>
            </a:extLst>
          </p:cNvPr>
          <p:cNvCxnSpPr>
            <a:cxnSpLocks/>
          </p:cNvCxnSpPr>
          <p:nvPr/>
        </p:nvCxnSpPr>
        <p:spPr>
          <a:xfrm>
            <a:off x="1615890" y="2814040"/>
            <a:ext cx="4427749" cy="948397"/>
          </a:xfrm>
          <a:prstGeom prst="straightConnector1">
            <a:avLst/>
          </a:prstGeom>
          <a:ln w="28575">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137" name="直線矢印コネクタ 136">
            <a:extLst>
              <a:ext uri="{FF2B5EF4-FFF2-40B4-BE49-F238E27FC236}">
                <a16:creationId xmlns:a16="http://schemas.microsoft.com/office/drawing/2014/main" id="{A1829E80-01F9-4C65-AC2D-1070C03FDF64}"/>
              </a:ext>
            </a:extLst>
          </p:cNvPr>
          <p:cNvCxnSpPr>
            <a:cxnSpLocks/>
          </p:cNvCxnSpPr>
          <p:nvPr/>
        </p:nvCxnSpPr>
        <p:spPr>
          <a:xfrm>
            <a:off x="2810282" y="2777151"/>
            <a:ext cx="4336564" cy="992348"/>
          </a:xfrm>
          <a:prstGeom prst="straightConnector1">
            <a:avLst/>
          </a:prstGeom>
          <a:ln w="28575">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138" name="直線矢印コネクタ 137">
            <a:extLst>
              <a:ext uri="{FF2B5EF4-FFF2-40B4-BE49-F238E27FC236}">
                <a16:creationId xmlns:a16="http://schemas.microsoft.com/office/drawing/2014/main" id="{DCE868BD-DC63-4550-9682-734FA0D74119}"/>
              </a:ext>
            </a:extLst>
          </p:cNvPr>
          <p:cNvCxnSpPr>
            <a:cxnSpLocks/>
          </p:cNvCxnSpPr>
          <p:nvPr/>
        </p:nvCxnSpPr>
        <p:spPr>
          <a:xfrm>
            <a:off x="3959783" y="2763614"/>
            <a:ext cx="4218832" cy="990437"/>
          </a:xfrm>
          <a:prstGeom prst="straightConnector1">
            <a:avLst/>
          </a:prstGeom>
          <a:ln w="28575">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51" name="四角形: 角を丸くする 50">
            <a:extLst>
              <a:ext uri="{FF2B5EF4-FFF2-40B4-BE49-F238E27FC236}">
                <a16:creationId xmlns:a16="http://schemas.microsoft.com/office/drawing/2014/main" id="{8CBBF089-4615-44DA-8773-41C06EFB5803}"/>
              </a:ext>
            </a:extLst>
          </p:cNvPr>
          <p:cNvSpPr/>
          <p:nvPr/>
        </p:nvSpPr>
        <p:spPr>
          <a:xfrm>
            <a:off x="8441198" y="1829"/>
            <a:ext cx="687106" cy="274556"/>
          </a:xfrm>
          <a:prstGeom prst="roundRect">
            <a:avLst/>
          </a:prstGeom>
          <a:ln w="38100"/>
        </p:spPr>
        <p:style>
          <a:lnRef idx="2">
            <a:schemeClr val="accent5"/>
          </a:lnRef>
          <a:fillRef idx="1">
            <a:schemeClr val="lt1"/>
          </a:fillRef>
          <a:effectRef idx="0">
            <a:schemeClr val="accent5"/>
          </a:effectRef>
          <a:fontRef idx="minor">
            <a:schemeClr val="dk1"/>
          </a:fontRef>
        </p:style>
        <p:txBody>
          <a:bodyPr rtlCol="0" anchor="ctr"/>
          <a:lstStyle/>
          <a:p>
            <a:pPr algn="ctr"/>
            <a:r>
              <a:rPr kumimoji="1" lang="en-US" altLang="ja-JP" b="1" dirty="0"/>
              <a:t>9/15</a:t>
            </a:r>
            <a:endParaRPr kumimoji="1" lang="ja-JP" altLang="en-US" b="1" dirty="0"/>
          </a:p>
        </p:txBody>
      </p:sp>
    </p:spTree>
    <p:extLst>
      <p:ext uri="{BB962C8B-B14F-4D97-AF65-F5344CB8AC3E}">
        <p14:creationId xmlns:p14="http://schemas.microsoft.com/office/powerpoint/2010/main" val="27160531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6" name="図 65">
            <a:extLst>
              <a:ext uri="{FF2B5EF4-FFF2-40B4-BE49-F238E27FC236}">
                <a16:creationId xmlns:a16="http://schemas.microsoft.com/office/drawing/2014/main" id="{495810E0-2FE2-4076-9EEF-5F747F1B7F89}"/>
              </a:ext>
            </a:extLst>
          </p:cNvPr>
          <p:cNvPicPr>
            <a:picLocks noChangeAspect="1"/>
          </p:cNvPicPr>
          <p:nvPr/>
        </p:nvPicPr>
        <p:blipFill rotWithShape="1">
          <a:blip r:embed="rId2">
            <a:extLst>
              <a:ext uri="{28A0092B-C50C-407E-A947-70E740481C1C}">
                <a14:useLocalDpi xmlns:a14="http://schemas.microsoft.com/office/drawing/2010/main" val="0"/>
              </a:ext>
            </a:extLst>
          </a:blip>
          <a:srcRect t="22028" r="3544" b="19585"/>
          <a:stretch/>
        </p:blipFill>
        <p:spPr>
          <a:xfrm>
            <a:off x="3138153" y="2257810"/>
            <a:ext cx="2728429" cy="1768884"/>
          </a:xfrm>
          <a:prstGeom prst="rect">
            <a:avLst/>
          </a:prstGeom>
        </p:spPr>
      </p:pic>
      <p:pic>
        <p:nvPicPr>
          <p:cNvPr id="65" name="図 64">
            <a:extLst>
              <a:ext uri="{FF2B5EF4-FFF2-40B4-BE49-F238E27FC236}">
                <a16:creationId xmlns:a16="http://schemas.microsoft.com/office/drawing/2014/main" id="{122EBD8B-FD3B-418C-AE76-05FC48423DA2}"/>
              </a:ext>
            </a:extLst>
          </p:cNvPr>
          <p:cNvPicPr>
            <a:picLocks noChangeAspect="1"/>
          </p:cNvPicPr>
          <p:nvPr/>
        </p:nvPicPr>
        <p:blipFill rotWithShape="1">
          <a:blip r:embed="rId3">
            <a:extLst>
              <a:ext uri="{28A0092B-C50C-407E-A947-70E740481C1C}">
                <a14:useLocalDpi xmlns:a14="http://schemas.microsoft.com/office/drawing/2010/main" val="0"/>
              </a:ext>
            </a:extLst>
          </a:blip>
          <a:srcRect t="22145" b="15450"/>
          <a:stretch/>
        </p:blipFill>
        <p:spPr>
          <a:xfrm>
            <a:off x="112655" y="2065003"/>
            <a:ext cx="3002534" cy="2007843"/>
          </a:xfrm>
          <a:prstGeom prst="rect">
            <a:avLst/>
          </a:prstGeom>
        </p:spPr>
      </p:pic>
      <p:grpSp>
        <p:nvGrpSpPr>
          <p:cNvPr id="34" name="グループ化 33">
            <a:extLst>
              <a:ext uri="{FF2B5EF4-FFF2-40B4-BE49-F238E27FC236}">
                <a16:creationId xmlns:a16="http://schemas.microsoft.com/office/drawing/2014/main" id="{E27CFDDF-4FB1-40CE-A687-AC1CE8E6926C}"/>
              </a:ext>
            </a:extLst>
          </p:cNvPr>
          <p:cNvGrpSpPr/>
          <p:nvPr/>
        </p:nvGrpSpPr>
        <p:grpSpPr>
          <a:xfrm>
            <a:off x="-45979" y="12219"/>
            <a:ext cx="9235958" cy="1156265"/>
            <a:chOff x="-17071" y="0"/>
            <a:chExt cx="9235958" cy="1156265"/>
          </a:xfrm>
        </p:grpSpPr>
        <p:grpSp>
          <p:nvGrpSpPr>
            <p:cNvPr id="35" name="グループ化 34">
              <a:extLst>
                <a:ext uri="{FF2B5EF4-FFF2-40B4-BE49-F238E27FC236}">
                  <a16:creationId xmlns:a16="http://schemas.microsoft.com/office/drawing/2014/main" id="{2704F870-DBE7-44A4-AD5A-03B1074E31DC}"/>
                </a:ext>
              </a:extLst>
            </p:cNvPr>
            <p:cNvGrpSpPr/>
            <p:nvPr/>
          </p:nvGrpSpPr>
          <p:grpSpPr>
            <a:xfrm>
              <a:off x="-17071" y="0"/>
              <a:ext cx="9178141" cy="1156265"/>
              <a:chOff x="-56083" y="3249521"/>
              <a:chExt cx="9178141" cy="1762380"/>
            </a:xfrm>
          </p:grpSpPr>
          <p:grpSp>
            <p:nvGrpSpPr>
              <p:cNvPr id="47" name="グループ化 46">
                <a:extLst>
                  <a:ext uri="{FF2B5EF4-FFF2-40B4-BE49-F238E27FC236}">
                    <a16:creationId xmlns:a16="http://schemas.microsoft.com/office/drawing/2014/main" id="{AA424460-7519-4E01-9DC5-CA2DD3E04375}"/>
                  </a:ext>
                </a:extLst>
              </p:cNvPr>
              <p:cNvGrpSpPr/>
              <p:nvPr/>
            </p:nvGrpSpPr>
            <p:grpSpPr>
              <a:xfrm>
                <a:off x="1" y="3249521"/>
                <a:ext cx="9122057" cy="1662503"/>
                <a:chOff x="-1" y="1333343"/>
                <a:chExt cx="9122057" cy="1662503"/>
              </a:xfrm>
            </p:grpSpPr>
            <p:sp>
              <p:nvSpPr>
                <p:cNvPr id="52" name="四角形: 角を丸くする 51">
                  <a:extLst>
                    <a:ext uri="{FF2B5EF4-FFF2-40B4-BE49-F238E27FC236}">
                      <a16:creationId xmlns:a16="http://schemas.microsoft.com/office/drawing/2014/main" id="{57859F42-641E-4D19-A849-0CE7B31FC028}"/>
                    </a:ext>
                  </a:extLst>
                </p:cNvPr>
                <p:cNvSpPr/>
                <p:nvPr/>
              </p:nvSpPr>
              <p:spPr>
                <a:xfrm>
                  <a:off x="2690797" y="1481072"/>
                  <a:ext cx="6370075" cy="1514774"/>
                </a:xfrm>
                <a:prstGeom prst="roundRect">
                  <a:avLst/>
                </a:prstGeom>
                <a:solidFill>
                  <a:schemeClr val="accent4">
                    <a:lumMod val="60000"/>
                    <a:lumOff val="4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3" name="四角形: 角を丸くする 52">
                  <a:extLst>
                    <a:ext uri="{FF2B5EF4-FFF2-40B4-BE49-F238E27FC236}">
                      <a16:creationId xmlns:a16="http://schemas.microsoft.com/office/drawing/2014/main" id="{49F237EC-23DC-468D-90E7-2407342098AE}"/>
                    </a:ext>
                  </a:extLst>
                </p:cNvPr>
                <p:cNvSpPr/>
                <p:nvPr/>
              </p:nvSpPr>
              <p:spPr>
                <a:xfrm>
                  <a:off x="-1" y="1452697"/>
                  <a:ext cx="2584680" cy="1514776"/>
                </a:xfrm>
                <a:prstGeom prst="roundRect">
                  <a:avLst/>
                </a:prstGeom>
                <a:solidFill>
                  <a:schemeClr val="accent5">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4" name="矢印: ストライプ 53">
                  <a:extLst>
                    <a:ext uri="{FF2B5EF4-FFF2-40B4-BE49-F238E27FC236}">
                      <a16:creationId xmlns:a16="http://schemas.microsoft.com/office/drawing/2014/main" id="{137E954C-6CB8-4460-B4B6-64636F3210BE}"/>
                    </a:ext>
                  </a:extLst>
                </p:cNvPr>
                <p:cNvSpPr/>
                <p:nvPr/>
              </p:nvSpPr>
              <p:spPr>
                <a:xfrm>
                  <a:off x="2113591" y="1788134"/>
                  <a:ext cx="691962" cy="942132"/>
                </a:xfrm>
                <a:prstGeom prst="stripedRightArrow">
                  <a:avLst>
                    <a:gd name="adj1" fmla="val 44521"/>
                    <a:gd name="adj2" fmla="val 44447"/>
                  </a:avLst>
                </a:prstGeom>
                <a:solidFill>
                  <a:srgbClr val="C000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b="1" dirty="0">
                    <a:latin typeface="Segoe UI" panose="020B0502040204020203" pitchFamily="34" charset="0"/>
                    <a:cs typeface="Segoe UI" panose="020B0502040204020203" pitchFamily="34" charset="0"/>
                  </a:endParaRPr>
                </a:p>
              </p:txBody>
            </p:sp>
            <p:grpSp>
              <p:nvGrpSpPr>
                <p:cNvPr id="55" name="グループ化 54">
                  <a:extLst>
                    <a:ext uri="{FF2B5EF4-FFF2-40B4-BE49-F238E27FC236}">
                      <a16:creationId xmlns:a16="http://schemas.microsoft.com/office/drawing/2014/main" id="{4262A291-FC17-41E8-B9F8-07A891DF735B}"/>
                    </a:ext>
                  </a:extLst>
                </p:cNvPr>
                <p:cNvGrpSpPr/>
                <p:nvPr/>
              </p:nvGrpSpPr>
              <p:grpSpPr>
                <a:xfrm>
                  <a:off x="-1" y="1333343"/>
                  <a:ext cx="9122057" cy="1538119"/>
                  <a:chOff x="11944208" y="27016972"/>
                  <a:chExt cx="10890009" cy="1582582"/>
                </a:xfrm>
              </p:grpSpPr>
              <p:grpSp>
                <p:nvGrpSpPr>
                  <p:cNvPr id="56" name="グループ化 55">
                    <a:extLst>
                      <a:ext uri="{FF2B5EF4-FFF2-40B4-BE49-F238E27FC236}">
                        <a16:creationId xmlns:a16="http://schemas.microsoft.com/office/drawing/2014/main" id="{564704A5-2DD8-413F-B2BD-E0C8705AB627}"/>
                      </a:ext>
                    </a:extLst>
                  </p:cNvPr>
                  <p:cNvGrpSpPr/>
                  <p:nvPr/>
                </p:nvGrpSpPr>
                <p:grpSpPr>
                  <a:xfrm>
                    <a:off x="11944208" y="27017052"/>
                    <a:ext cx="10890009" cy="1582502"/>
                    <a:chOff x="11839075" y="18601505"/>
                    <a:chExt cx="9295158" cy="1582502"/>
                  </a:xfrm>
                </p:grpSpPr>
                <p:grpSp>
                  <p:nvGrpSpPr>
                    <p:cNvPr id="58" name="グループ化 57">
                      <a:extLst>
                        <a:ext uri="{FF2B5EF4-FFF2-40B4-BE49-F238E27FC236}">
                          <a16:creationId xmlns:a16="http://schemas.microsoft.com/office/drawing/2014/main" id="{B19D378F-825E-42A5-8D6F-6F787FBF3E39}"/>
                        </a:ext>
                      </a:extLst>
                    </p:cNvPr>
                    <p:cNvGrpSpPr/>
                    <p:nvPr/>
                  </p:nvGrpSpPr>
                  <p:grpSpPr>
                    <a:xfrm>
                      <a:off x="11839075" y="18919016"/>
                      <a:ext cx="9295158" cy="1264991"/>
                      <a:chOff x="11540249" y="18308933"/>
                      <a:chExt cx="9295158" cy="1264991"/>
                    </a:xfrm>
                  </p:grpSpPr>
                  <p:sp>
                    <p:nvSpPr>
                      <p:cNvPr id="60" name="円/楕円 159">
                        <a:extLst>
                          <a:ext uri="{FF2B5EF4-FFF2-40B4-BE49-F238E27FC236}">
                            <a16:creationId xmlns:a16="http://schemas.microsoft.com/office/drawing/2014/main" id="{5D9F0A54-E2F6-486B-811A-C258982DCB7C}"/>
                          </a:ext>
                        </a:extLst>
                      </p:cNvPr>
                      <p:cNvSpPr/>
                      <p:nvPr/>
                    </p:nvSpPr>
                    <p:spPr>
                      <a:xfrm>
                        <a:off x="11540249" y="18413636"/>
                        <a:ext cx="1078583" cy="1099510"/>
                      </a:xfrm>
                      <a:prstGeom prst="ellipse">
                        <a:avLst/>
                      </a:prstGeom>
                      <a:solidFill>
                        <a:srgbClr val="0070C0"/>
                      </a:solidFill>
                      <a:ln w="12700">
                        <a:solidFill>
                          <a:schemeClr val="tx1"/>
                        </a:solidFill>
                      </a:ln>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50800" h="50800"/>
                      </a:sp3d>
                    </p:spPr>
                    <p:txBody>
                      <a:bodyPr rtlCol="0" anchor="ctr"/>
                      <a:lstStyle/>
                      <a:p>
                        <a:pPr algn="ctr" defTabSz="1527930">
                          <a:defRPr/>
                        </a:pPr>
                        <a:r>
                          <a:rPr kumimoji="1" lang="en-US" altLang="ja-JP" sz="3344" b="1" kern="0" dirty="0">
                            <a:solidFill>
                              <a:prstClr val="white"/>
                            </a:solidFill>
                            <a:latin typeface="Segoe UI" panose="020B0502040204020203" pitchFamily="34" charset="0"/>
                            <a:ea typeface="ＭＳ Ｐゴシック"/>
                            <a:cs typeface="Segoe UI" panose="020B0502040204020203" pitchFamily="34" charset="0"/>
                          </a:rPr>
                          <a:t> </a:t>
                        </a:r>
                        <a:endParaRPr kumimoji="1" lang="en-US" altLang="ja-JP" b="1" kern="0" dirty="0">
                          <a:solidFill>
                            <a:prstClr val="white"/>
                          </a:solidFill>
                          <a:latin typeface="Segoe UI" panose="020B0502040204020203" pitchFamily="34" charset="0"/>
                          <a:ea typeface="ＭＳ Ｐゴシック"/>
                          <a:cs typeface="Segoe UI" panose="020B0502040204020203" pitchFamily="34" charset="0"/>
                        </a:endParaRPr>
                      </a:p>
                    </p:txBody>
                  </p:sp>
                  <p:sp>
                    <p:nvSpPr>
                      <p:cNvPr id="61" name="右矢印 171">
                        <a:extLst>
                          <a:ext uri="{FF2B5EF4-FFF2-40B4-BE49-F238E27FC236}">
                            <a16:creationId xmlns:a16="http://schemas.microsoft.com/office/drawing/2014/main" id="{73F96FB9-3315-4521-8153-22EE8CC7C161}"/>
                          </a:ext>
                        </a:extLst>
                      </p:cNvPr>
                      <p:cNvSpPr/>
                      <p:nvPr/>
                    </p:nvSpPr>
                    <p:spPr>
                      <a:xfrm>
                        <a:off x="12643216" y="18749583"/>
                        <a:ext cx="326296" cy="427565"/>
                      </a:xfrm>
                      <a:prstGeom prst="rightArrow">
                        <a:avLst/>
                      </a:prstGeom>
                      <a:gradFill rotWithShape="1">
                        <a:gsLst>
                          <a:gs pos="0">
                            <a:srgbClr val="84AA33"/>
                          </a:gs>
                          <a:gs pos="100000">
                            <a:srgbClr val="84AA33">
                              <a:shade val="48000"/>
                              <a:satMod val="180000"/>
                              <a:lumMod val="94000"/>
                            </a:srgbClr>
                          </a:gs>
                          <a:gs pos="100000">
                            <a:srgbClr val="84AA33">
                              <a:shade val="48000"/>
                              <a:satMod val="180000"/>
                              <a:lumMod val="94000"/>
                            </a:srgbClr>
                          </a:gs>
                        </a:gsLst>
                        <a:lin ang="4140000" scaled="1"/>
                      </a:gradFill>
                      <a:ln w="12700">
                        <a:solidFill>
                          <a:schemeClr val="tx1"/>
                        </a:solidFill>
                      </a:ln>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50800" h="50800"/>
                      </a:sp3d>
                    </p:spPr>
                    <p:txBody>
                      <a:bodyPr rtlCol="0" anchor="ctr"/>
                      <a:lstStyle/>
                      <a:p>
                        <a:pPr algn="ctr" defTabSz="1527930">
                          <a:defRPr/>
                        </a:pPr>
                        <a:endParaRPr kumimoji="1" lang="ja-JP" altLang="en-US" sz="3344" kern="0" dirty="0">
                          <a:solidFill>
                            <a:prstClr val="white"/>
                          </a:solidFill>
                          <a:latin typeface="Times"/>
                          <a:ea typeface="ＭＳ Ｐゴシック"/>
                        </a:endParaRPr>
                      </a:p>
                    </p:txBody>
                  </p:sp>
                  <p:sp>
                    <p:nvSpPr>
                      <p:cNvPr id="62" name="大波 163">
                        <a:extLst>
                          <a:ext uri="{FF2B5EF4-FFF2-40B4-BE49-F238E27FC236}">
                            <a16:creationId xmlns:a16="http://schemas.microsoft.com/office/drawing/2014/main" id="{880C73EF-E648-4400-84C2-7ABF21055D23}"/>
                          </a:ext>
                        </a:extLst>
                      </p:cNvPr>
                      <p:cNvSpPr/>
                      <p:nvPr/>
                    </p:nvSpPr>
                    <p:spPr>
                      <a:xfrm>
                        <a:off x="12969512" y="18413636"/>
                        <a:ext cx="683407" cy="1160288"/>
                      </a:xfrm>
                      <a:prstGeom prst="wave">
                        <a:avLst>
                          <a:gd name="adj1" fmla="val 8632"/>
                          <a:gd name="adj2" fmla="val -25"/>
                        </a:avLst>
                      </a:prstGeom>
                      <a:solidFill>
                        <a:srgbClr val="FF0000"/>
                      </a:solidFill>
                      <a:ln w="12700">
                        <a:solidFill>
                          <a:schemeClr val="tx1"/>
                        </a:solidFill>
                      </a:ln>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50800" h="50800"/>
                      </a:sp3d>
                    </p:spPr>
                    <p:txBody>
                      <a:bodyPr rtlCol="0" anchor="ctr"/>
                      <a:lstStyle/>
                      <a:p>
                        <a:pPr algn="ctr" defTabSz="1527930">
                          <a:defRPr/>
                        </a:pPr>
                        <a:endParaRPr kumimoji="1" lang="en-US" altLang="ja-JP" sz="3009" b="1" kern="0" dirty="0">
                          <a:solidFill>
                            <a:prstClr val="white"/>
                          </a:solidFill>
                          <a:latin typeface="Segoe UI" panose="020B0502040204020203" pitchFamily="34" charset="0"/>
                          <a:ea typeface="ＭＳ Ｐゴシック"/>
                          <a:cs typeface="Segoe UI" panose="020B0502040204020203" pitchFamily="34" charset="0"/>
                        </a:endParaRPr>
                      </a:p>
                    </p:txBody>
                  </p:sp>
                  <p:sp>
                    <p:nvSpPr>
                      <p:cNvPr id="63" name="角丸四角形 165">
                        <a:extLst>
                          <a:ext uri="{FF2B5EF4-FFF2-40B4-BE49-F238E27FC236}">
                            <a16:creationId xmlns:a16="http://schemas.microsoft.com/office/drawing/2014/main" id="{21C1452E-89BA-4FBC-94FF-B0805D58F6D6}"/>
                          </a:ext>
                        </a:extLst>
                      </p:cNvPr>
                      <p:cNvSpPr/>
                      <p:nvPr/>
                    </p:nvSpPr>
                    <p:spPr>
                      <a:xfrm>
                        <a:off x="17093107" y="18308933"/>
                        <a:ext cx="995595" cy="1264991"/>
                      </a:xfrm>
                      <a:prstGeom prst="roundRect">
                        <a:avLst/>
                      </a:prstGeom>
                      <a:solidFill>
                        <a:srgbClr val="00B0F0"/>
                      </a:solidFill>
                      <a:ln w="12700">
                        <a:solidFill>
                          <a:schemeClr val="tx1"/>
                        </a:solidFill>
                      </a:ln>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50800" h="50800"/>
                      </a:sp3d>
                    </p:spPr>
                    <p:txBody>
                      <a:bodyPr rtlCol="0" anchor="ctr"/>
                      <a:lstStyle/>
                      <a:p>
                        <a:pPr algn="ctr" defTabSz="1527930">
                          <a:defRPr/>
                        </a:pPr>
                        <a:endParaRPr kumimoji="1" lang="en-US" altLang="ja-JP" sz="4400" b="1" kern="0" dirty="0">
                          <a:solidFill>
                            <a:prstClr val="white"/>
                          </a:solidFill>
                          <a:latin typeface="Segoe UI" panose="020B0502040204020203" pitchFamily="34" charset="0"/>
                          <a:ea typeface="ＭＳ Ｐゴシック"/>
                          <a:cs typeface="Segoe UI" panose="020B0502040204020203" pitchFamily="34" charset="0"/>
                        </a:endParaRPr>
                      </a:p>
                    </p:txBody>
                  </p:sp>
                  <p:sp>
                    <p:nvSpPr>
                      <p:cNvPr id="64" name="円/楕円 162">
                        <a:extLst>
                          <a:ext uri="{FF2B5EF4-FFF2-40B4-BE49-F238E27FC236}">
                            <a16:creationId xmlns:a16="http://schemas.microsoft.com/office/drawing/2014/main" id="{CD958065-C2AD-427A-A4C9-7C82D6D4CE11}"/>
                          </a:ext>
                        </a:extLst>
                      </p:cNvPr>
                      <p:cNvSpPr/>
                      <p:nvPr/>
                    </p:nvSpPr>
                    <p:spPr>
                      <a:xfrm>
                        <a:off x="19681720" y="18308933"/>
                        <a:ext cx="1153687" cy="1236142"/>
                      </a:xfrm>
                      <a:prstGeom prst="ellipse">
                        <a:avLst/>
                      </a:prstGeom>
                      <a:solidFill>
                        <a:srgbClr val="00B050"/>
                      </a:solidFill>
                      <a:ln w="12700">
                        <a:solidFill>
                          <a:schemeClr val="tx1"/>
                        </a:solidFill>
                      </a:ln>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50800" h="50800"/>
                      </a:sp3d>
                    </p:spPr>
                    <p:txBody>
                      <a:bodyPr rtlCol="0" anchor="ctr"/>
                      <a:lstStyle/>
                      <a:p>
                        <a:pPr algn="ctr" defTabSz="1527930">
                          <a:defRPr/>
                        </a:pPr>
                        <a:endParaRPr kumimoji="1" lang="en-US" altLang="ja-JP" sz="4800" b="1" kern="0" dirty="0">
                          <a:solidFill>
                            <a:prstClr val="white"/>
                          </a:solidFill>
                          <a:latin typeface="Segoe UI" panose="020B0502040204020203" pitchFamily="34" charset="0"/>
                          <a:ea typeface="ＭＳ Ｐゴシック"/>
                          <a:cs typeface="Segoe UI" panose="020B0502040204020203" pitchFamily="34" charset="0"/>
                        </a:endParaRPr>
                      </a:p>
                    </p:txBody>
                  </p:sp>
                </p:grpSp>
                <p:sp>
                  <p:nvSpPr>
                    <p:cNvPr id="59" name="楕円 58">
                      <a:extLst>
                        <a:ext uri="{FF2B5EF4-FFF2-40B4-BE49-F238E27FC236}">
                          <a16:creationId xmlns:a16="http://schemas.microsoft.com/office/drawing/2014/main" id="{D2663B1F-CBC5-4875-B5B7-E93F02C00C97}"/>
                        </a:ext>
                      </a:extLst>
                    </p:cNvPr>
                    <p:cNvSpPr/>
                    <p:nvPr/>
                  </p:nvSpPr>
                  <p:spPr>
                    <a:xfrm>
                      <a:off x="14570781" y="18601505"/>
                      <a:ext cx="1489999" cy="348333"/>
                    </a:xfrm>
                    <a:prstGeom prst="ellipse">
                      <a:avLst/>
                    </a:prstGeom>
                    <a:solidFill>
                      <a:schemeClr val="accent4"/>
                    </a:solidFill>
                    <a:ln w="12700">
                      <a:solidFill>
                        <a:schemeClr val="accent2"/>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kumimoji="1" lang="en-US" altLang="ja-JP" b="1" dirty="0"/>
                        <a:t>5,6</a:t>
                      </a:r>
                      <a:r>
                        <a:rPr kumimoji="1" lang="ja-JP" altLang="en-US" b="1" dirty="0"/>
                        <a:t>月</a:t>
                      </a:r>
                    </a:p>
                  </p:txBody>
                </p:sp>
              </p:grpSp>
              <p:sp>
                <p:nvSpPr>
                  <p:cNvPr id="57" name="楕円 56">
                    <a:extLst>
                      <a:ext uri="{FF2B5EF4-FFF2-40B4-BE49-F238E27FC236}">
                        <a16:creationId xmlns:a16="http://schemas.microsoft.com/office/drawing/2014/main" id="{298EF0E0-4B87-4A8C-98F7-3A7733851AF5}"/>
                      </a:ext>
                    </a:extLst>
                  </p:cNvPr>
                  <p:cNvSpPr/>
                  <p:nvPr/>
                </p:nvSpPr>
                <p:spPr>
                  <a:xfrm>
                    <a:off x="12017250" y="27016972"/>
                    <a:ext cx="2020852" cy="490356"/>
                  </a:xfrm>
                  <a:prstGeom prst="ellipse">
                    <a:avLst/>
                  </a:prstGeom>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b="1" dirty="0">
                        <a:latin typeface="Segoe UI" panose="020B0502040204020203" pitchFamily="34" charset="0"/>
                        <a:cs typeface="Segoe UI" panose="020B0502040204020203" pitchFamily="34" charset="0"/>
                      </a:rPr>
                      <a:t>12,1,2</a:t>
                    </a:r>
                    <a:r>
                      <a:rPr kumimoji="1" lang="ja-JP" altLang="en-US" b="1" dirty="0">
                        <a:latin typeface="Segoe UI" panose="020B0502040204020203" pitchFamily="34" charset="0"/>
                        <a:cs typeface="Segoe UI" panose="020B0502040204020203" pitchFamily="34" charset="0"/>
                      </a:rPr>
                      <a:t>月</a:t>
                    </a:r>
                  </a:p>
                </p:txBody>
              </p:sp>
            </p:grpSp>
          </p:grpSp>
          <p:sp>
            <p:nvSpPr>
              <p:cNvPr id="48" name="雲 47">
                <a:extLst>
                  <a:ext uri="{FF2B5EF4-FFF2-40B4-BE49-F238E27FC236}">
                    <a16:creationId xmlns:a16="http://schemas.microsoft.com/office/drawing/2014/main" id="{EEBF8778-6B8C-4379-A72F-981639654A9F}"/>
                  </a:ext>
                </a:extLst>
              </p:cNvPr>
              <p:cNvSpPr/>
              <p:nvPr/>
            </p:nvSpPr>
            <p:spPr>
              <a:xfrm>
                <a:off x="6651555" y="3414749"/>
                <a:ext cx="1113250" cy="1479773"/>
              </a:xfrm>
              <a:prstGeom prst="cloud">
                <a:avLst/>
              </a:prstGeom>
              <a:gradFill rotWithShape="1">
                <a:gsLst>
                  <a:gs pos="0">
                    <a:srgbClr val="FEB80A"/>
                  </a:gs>
                  <a:gs pos="100000">
                    <a:srgbClr val="FEB80A">
                      <a:shade val="48000"/>
                      <a:satMod val="180000"/>
                      <a:lumMod val="94000"/>
                    </a:srgbClr>
                  </a:gs>
                  <a:gs pos="100000">
                    <a:srgbClr val="FEB80A">
                      <a:shade val="48000"/>
                      <a:satMod val="180000"/>
                      <a:lumMod val="94000"/>
                    </a:srgbClr>
                  </a:gs>
                </a:gsLst>
                <a:lin ang="4140000" scaled="1"/>
              </a:gradFill>
              <a:ln w="12700">
                <a:solidFill>
                  <a:schemeClr val="tx1"/>
                </a:solidFill>
              </a:ln>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50800" h="50800"/>
              </a:sp3d>
            </p:spPr>
            <p:txBody>
              <a:bodyPr rtlCol="0" anchor="ctr"/>
              <a:lstStyle/>
              <a:p>
                <a:pPr algn="ctr"/>
                <a:endParaRPr kumimoji="1" lang="ja-JP" altLang="en-US" sz="2400" b="1" dirty="0">
                  <a:solidFill>
                    <a:schemeClr val="bg1"/>
                  </a:solidFill>
                  <a:latin typeface="Segoe UI" panose="020B0502040204020203" pitchFamily="34" charset="0"/>
                  <a:cs typeface="Segoe UI" panose="020B0502040204020203" pitchFamily="34" charset="0"/>
                </a:endParaRPr>
              </a:p>
            </p:txBody>
          </p:sp>
          <p:sp>
            <p:nvSpPr>
              <p:cNvPr id="49" name="円/楕円 162">
                <a:extLst>
                  <a:ext uri="{FF2B5EF4-FFF2-40B4-BE49-F238E27FC236}">
                    <a16:creationId xmlns:a16="http://schemas.microsoft.com/office/drawing/2014/main" id="{1045D6BC-6E99-47FA-9842-3CA2D8AC62A7}"/>
                  </a:ext>
                </a:extLst>
              </p:cNvPr>
              <p:cNvSpPr/>
              <p:nvPr/>
            </p:nvSpPr>
            <p:spPr>
              <a:xfrm>
                <a:off x="2754977" y="3553189"/>
                <a:ext cx="1050799" cy="1458712"/>
              </a:xfrm>
              <a:prstGeom prst="ellipse">
                <a:avLst/>
              </a:prstGeom>
              <a:solidFill>
                <a:schemeClr val="accent2"/>
              </a:solidFill>
              <a:ln w="12700">
                <a:solidFill>
                  <a:schemeClr val="tx1"/>
                </a:solidFill>
              </a:ln>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50800" h="50800"/>
              </a:sp3d>
            </p:spPr>
            <p:txBody>
              <a:bodyPr rtlCol="0" anchor="ctr"/>
              <a:lstStyle/>
              <a:p>
                <a:pPr algn="ctr" defTabSz="1527930">
                  <a:defRPr/>
                </a:pPr>
                <a:endParaRPr kumimoji="1" lang="ja-JP" altLang="en-US" sz="4400" b="1" kern="0" dirty="0">
                  <a:solidFill>
                    <a:prstClr val="white"/>
                  </a:solidFill>
                  <a:latin typeface="Segoe UI" panose="020B0502040204020203" pitchFamily="34" charset="0"/>
                  <a:ea typeface="ＭＳ Ｐゴシック"/>
                  <a:cs typeface="Segoe UI" panose="020B0502040204020203" pitchFamily="34" charset="0"/>
                </a:endParaRPr>
              </a:p>
            </p:txBody>
          </p:sp>
          <p:sp>
            <p:nvSpPr>
              <p:cNvPr id="50" name="雲 49">
                <a:extLst>
                  <a:ext uri="{FF2B5EF4-FFF2-40B4-BE49-F238E27FC236}">
                    <a16:creationId xmlns:a16="http://schemas.microsoft.com/office/drawing/2014/main" id="{1BD4F9CB-802F-49A2-BEE5-D01703AD0621}"/>
                  </a:ext>
                </a:extLst>
              </p:cNvPr>
              <p:cNvSpPr/>
              <p:nvPr/>
            </p:nvSpPr>
            <p:spPr>
              <a:xfrm>
                <a:off x="3949679" y="3472499"/>
                <a:ext cx="1200757" cy="1458712"/>
              </a:xfrm>
              <a:prstGeom prst="cloud">
                <a:avLst/>
              </a:prstGeom>
              <a:solidFill>
                <a:srgbClr val="FF3300"/>
              </a:solidFill>
              <a:ln w="12700">
                <a:solidFill>
                  <a:schemeClr val="tx1"/>
                </a:solidFill>
              </a:ln>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50800" h="50800"/>
              </a:sp3d>
            </p:spPr>
            <p:txBody>
              <a:bodyPr rtlCol="0" anchor="ctr"/>
              <a:lstStyle/>
              <a:p>
                <a:pPr algn="ctr" defTabSz="1527930">
                  <a:defRPr/>
                </a:pPr>
                <a:endParaRPr kumimoji="1" lang="ja-JP" altLang="en-US" sz="4000" b="1" kern="0" dirty="0">
                  <a:solidFill>
                    <a:prstClr val="white"/>
                  </a:solidFill>
                  <a:latin typeface="Segoe UI" panose="020B0502040204020203" pitchFamily="34" charset="0"/>
                  <a:ea typeface="ＭＳ Ｐゴシック"/>
                  <a:cs typeface="Segoe UI" panose="020B0502040204020203" pitchFamily="34" charset="0"/>
                </a:endParaRPr>
              </a:p>
            </p:txBody>
          </p:sp>
          <p:sp>
            <p:nvSpPr>
              <p:cNvPr id="51" name="テキスト ボックス 50">
                <a:extLst>
                  <a:ext uri="{FF2B5EF4-FFF2-40B4-BE49-F238E27FC236}">
                    <a16:creationId xmlns:a16="http://schemas.microsoft.com/office/drawing/2014/main" id="{022219C1-0A5E-48DA-8CED-602D4982AE5C}"/>
                  </a:ext>
                </a:extLst>
              </p:cNvPr>
              <p:cNvSpPr txBox="1"/>
              <p:nvPr/>
            </p:nvSpPr>
            <p:spPr>
              <a:xfrm>
                <a:off x="-56083" y="3936224"/>
                <a:ext cx="1141110" cy="609848"/>
              </a:xfrm>
              <a:prstGeom prst="rect">
                <a:avLst/>
              </a:prstGeom>
              <a:noFill/>
            </p:spPr>
            <p:txBody>
              <a:bodyPr wrap="square" rtlCol="0">
                <a:spAutoFit/>
              </a:bodyPr>
              <a:lstStyle/>
              <a:p>
                <a:pPr algn="ctr"/>
                <a:r>
                  <a:rPr kumimoji="1" lang="ja-JP" altLang="en-US" sz="1600" b="1" dirty="0">
                    <a:solidFill>
                      <a:schemeClr val="bg1"/>
                    </a:solidFill>
                  </a:rPr>
                  <a:t>①</a:t>
                </a:r>
                <a:r>
                  <a:rPr kumimoji="1" lang="ja-JP" altLang="en-US" sz="2000" b="1" dirty="0">
                    <a:solidFill>
                      <a:schemeClr val="bg1"/>
                    </a:solidFill>
                  </a:rPr>
                  <a:t>正</a:t>
                </a:r>
                <a:r>
                  <a:rPr kumimoji="1" lang="en-US" altLang="ja-JP" sz="2000" b="1" dirty="0">
                    <a:solidFill>
                      <a:schemeClr val="bg1"/>
                    </a:solidFill>
                  </a:rPr>
                  <a:t>AAO</a:t>
                </a:r>
                <a:endParaRPr kumimoji="1" lang="ja-JP" altLang="en-US" b="1" dirty="0">
                  <a:solidFill>
                    <a:schemeClr val="bg1"/>
                  </a:solidFill>
                </a:endParaRPr>
              </a:p>
            </p:txBody>
          </p:sp>
        </p:grpSp>
        <p:sp>
          <p:nvSpPr>
            <p:cNvPr id="36" name="テキスト ボックス 35">
              <a:extLst>
                <a:ext uri="{FF2B5EF4-FFF2-40B4-BE49-F238E27FC236}">
                  <a16:creationId xmlns:a16="http://schemas.microsoft.com/office/drawing/2014/main" id="{DC09EF39-F414-4CA9-A4F7-D5341EF7ACE2}"/>
                </a:ext>
              </a:extLst>
            </p:cNvPr>
            <p:cNvSpPr txBox="1"/>
            <p:nvPr/>
          </p:nvSpPr>
          <p:spPr>
            <a:xfrm>
              <a:off x="1309195" y="287934"/>
              <a:ext cx="937206" cy="646331"/>
            </a:xfrm>
            <a:prstGeom prst="rect">
              <a:avLst/>
            </a:prstGeom>
            <a:noFill/>
          </p:spPr>
          <p:txBody>
            <a:bodyPr wrap="square" rtlCol="0">
              <a:spAutoFit/>
            </a:bodyPr>
            <a:lstStyle/>
            <a:p>
              <a:pPr algn="ctr"/>
              <a:r>
                <a:rPr kumimoji="1" lang="ja-JP" altLang="en-US" b="1" dirty="0">
                  <a:solidFill>
                    <a:schemeClr val="bg1"/>
                  </a:solidFill>
                </a:rPr>
                <a:t>②</a:t>
              </a:r>
              <a:endParaRPr kumimoji="1" lang="en-US" altLang="ja-JP" b="1" dirty="0">
                <a:solidFill>
                  <a:schemeClr val="bg1"/>
                </a:solidFill>
              </a:endParaRPr>
            </a:p>
            <a:p>
              <a:pPr algn="ctr"/>
              <a:r>
                <a:rPr kumimoji="1" lang="ja-JP" altLang="en-US" b="1" dirty="0">
                  <a:solidFill>
                    <a:schemeClr val="bg1"/>
                  </a:solidFill>
                </a:rPr>
                <a:t>温</a:t>
              </a:r>
              <a:r>
                <a:rPr kumimoji="1" lang="en-US" altLang="ja-JP" b="1" dirty="0">
                  <a:solidFill>
                    <a:schemeClr val="bg1"/>
                  </a:solidFill>
                </a:rPr>
                <a:t>SST</a:t>
              </a:r>
              <a:endParaRPr kumimoji="1" lang="ja-JP" altLang="en-US" b="1" dirty="0">
                <a:solidFill>
                  <a:schemeClr val="bg1"/>
                </a:solidFill>
              </a:endParaRPr>
            </a:p>
          </p:txBody>
        </p:sp>
        <p:sp>
          <p:nvSpPr>
            <p:cNvPr id="37" name="テキスト ボックス 36">
              <a:extLst>
                <a:ext uri="{FF2B5EF4-FFF2-40B4-BE49-F238E27FC236}">
                  <a16:creationId xmlns:a16="http://schemas.microsoft.com/office/drawing/2014/main" id="{ED2DC5EF-C332-43CA-82F1-B3BE66B22AB0}"/>
                </a:ext>
              </a:extLst>
            </p:cNvPr>
            <p:cNvSpPr txBox="1"/>
            <p:nvPr/>
          </p:nvSpPr>
          <p:spPr>
            <a:xfrm>
              <a:off x="2767596" y="315135"/>
              <a:ext cx="1107670" cy="738664"/>
            </a:xfrm>
            <a:prstGeom prst="rect">
              <a:avLst/>
            </a:prstGeom>
            <a:noFill/>
          </p:spPr>
          <p:txBody>
            <a:bodyPr wrap="square" rtlCol="0">
              <a:spAutoFit/>
            </a:bodyPr>
            <a:lstStyle/>
            <a:p>
              <a:pPr algn="ctr"/>
              <a:r>
                <a:rPr kumimoji="1" lang="ja-JP" altLang="en-US" sz="1400" b="1" dirty="0">
                  <a:solidFill>
                    <a:schemeClr val="bg1"/>
                  </a:solidFill>
                </a:rPr>
                <a:t>③温</a:t>
              </a:r>
              <a:r>
                <a:rPr kumimoji="1" lang="en-US" altLang="ja-JP" sz="1400" b="1" dirty="0">
                  <a:solidFill>
                    <a:schemeClr val="bg1"/>
                  </a:solidFill>
                </a:rPr>
                <a:t>SST</a:t>
              </a:r>
              <a:r>
                <a:rPr kumimoji="1" lang="ja-JP" altLang="en-US" sz="1400" b="1" dirty="0">
                  <a:solidFill>
                    <a:schemeClr val="bg1"/>
                  </a:solidFill>
                </a:rPr>
                <a:t>＋上向き熱フラックス</a:t>
              </a:r>
              <a:endParaRPr kumimoji="1" lang="ja-JP" altLang="en-US" sz="1600" b="1" dirty="0">
                <a:solidFill>
                  <a:schemeClr val="bg1"/>
                </a:solidFill>
              </a:endParaRPr>
            </a:p>
          </p:txBody>
        </p:sp>
        <p:sp>
          <p:nvSpPr>
            <p:cNvPr id="38" name="テキスト ボックス 37">
              <a:extLst>
                <a:ext uri="{FF2B5EF4-FFF2-40B4-BE49-F238E27FC236}">
                  <a16:creationId xmlns:a16="http://schemas.microsoft.com/office/drawing/2014/main" id="{C2109710-B57A-4426-BE83-E01CD2A90C0E}"/>
                </a:ext>
              </a:extLst>
            </p:cNvPr>
            <p:cNvSpPr txBox="1"/>
            <p:nvPr/>
          </p:nvSpPr>
          <p:spPr>
            <a:xfrm>
              <a:off x="4036345" y="228353"/>
              <a:ext cx="1200758" cy="830997"/>
            </a:xfrm>
            <a:prstGeom prst="rect">
              <a:avLst/>
            </a:prstGeom>
            <a:noFill/>
          </p:spPr>
          <p:txBody>
            <a:bodyPr wrap="square" rtlCol="0">
              <a:spAutoFit/>
            </a:bodyPr>
            <a:lstStyle/>
            <a:p>
              <a:pPr algn="ctr"/>
              <a:r>
                <a:rPr kumimoji="1" lang="ja-JP" altLang="en-US" sz="1600" b="1" dirty="0">
                  <a:solidFill>
                    <a:schemeClr val="bg1"/>
                  </a:solidFill>
                </a:rPr>
                <a:t>④南インド洋で対流の活発化</a:t>
              </a:r>
              <a:endParaRPr kumimoji="1" lang="en-US" altLang="ja-JP" sz="1600" b="1" dirty="0">
                <a:solidFill>
                  <a:schemeClr val="bg1"/>
                </a:solidFill>
              </a:endParaRPr>
            </a:p>
          </p:txBody>
        </p:sp>
        <p:sp>
          <p:nvSpPr>
            <p:cNvPr id="39" name="テキスト ボックス 38">
              <a:extLst>
                <a:ext uri="{FF2B5EF4-FFF2-40B4-BE49-F238E27FC236}">
                  <a16:creationId xmlns:a16="http://schemas.microsoft.com/office/drawing/2014/main" id="{7A2625A7-AF43-49C7-AEC8-05E5CC744C97}"/>
                </a:ext>
              </a:extLst>
            </p:cNvPr>
            <p:cNvSpPr txBox="1"/>
            <p:nvPr/>
          </p:nvSpPr>
          <p:spPr>
            <a:xfrm>
              <a:off x="2168510" y="460507"/>
              <a:ext cx="670680" cy="338554"/>
            </a:xfrm>
            <a:prstGeom prst="rect">
              <a:avLst/>
            </a:prstGeom>
            <a:noFill/>
          </p:spPr>
          <p:txBody>
            <a:bodyPr wrap="square" rtlCol="0">
              <a:spAutoFit/>
            </a:bodyPr>
            <a:lstStyle/>
            <a:p>
              <a:pPr algn="ctr"/>
              <a:r>
                <a:rPr kumimoji="1" lang="ja-JP" altLang="en-US" sz="1600" b="1" dirty="0">
                  <a:solidFill>
                    <a:schemeClr val="bg1"/>
                  </a:solidFill>
                </a:rPr>
                <a:t>持続</a:t>
              </a:r>
              <a:endParaRPr kumimoji="1" lang="ja-JP" altLang="en-US" b="1" dirty="0">
                <a:solidFill>
                  <a:schemeClr val="bg1"/>
                </a:solidFill>
              </a:endParaRPr>
            </a:p>
          </p:txBody>
        </p:sp>
        <p:sp>
          <p:nvSpPr>
            <p:cNvPr id="40" name="テキスト ボックス 39">
              <a:extLst>
                <a:ext uri="{FF2B5EF4-FFF2-40B4-BE49-F238E27FC236}">
                  <a16:creationId xmlns:a16="http://schemas.microsoft.com/office/drawing/2014/main" id="{07B4A376-32B2-4E33-BF36-75C7FEF1B926}"/>
                </a:ext>
              </a:extLst>
            </p:cNvPr>
            <p:cNvSpPr txBox="1"/>
            <p:nvPr/>
          </p:nvSpPr>
          <p:spPr>
            <a:xfrm>
              <a:off x="5358290" y="235089"/>
              <a:ext cx="1200758" cy="646331"/>
            </a:xfrm>
            <a:prstGeom prst="rect">
              <a:avLst/>
            </a:prstGeom>
            <a:noFill/>
          </p:spPr>
          <p:txBody>
            <a:bodyPr wrap="square" rtlCol="0">
              <a:spAutoFit/>
            </a:bodyPr>
            <a:lstStyle/>
            <a:p>
              <a:pPr algn="ctr"/>
              <a:r>
                <a:rPr kumimoji="1" lang="ja-JP" altLang="en-US" b="1" dirty="0">
                  <a:solidFill>
                    <a:schemeClr val="bg1"/>
                  </a:solidFill>
                </a:rPr>
                <a:t>⑤</a:t>
              </a:r>
              <a:endParaRPr kumimoji="1" lang="en-US" altLang="ja-JP" b="1" dirty="0">
                <a:solidFill>
                  <a:schemeClr val="bg1"/>
                </a:solidFill>
              </a:endParaRPr>
            </a:p>
            <a:p>
              <a:pPr algn="ctr"/>
              <a:r>
                <a:rPr kumimoji="1" lang="en-US" altLang="ja-JP" b="1" dirty="0">
                  <a:solidFill>
                    <a:schemeClr val="bg1"/>
                  </a:solidFill>
                </a:rPr>
                <a:t>SMJ</a:t>
              </a:r>
              <a:r>
                <a:rPr kumimoji="1" lang="ja-JP" altLang="en-US" b="1" dirty="0">
                  <a:solidFill>
                    <a:schemeClr val="bg1"/>
                  </a:solidFill>
                </a:rPr>
                <a:t>強化</a:t>
              </a:r>
              <a:endParaRPr kumimoji="1" lang="en-US" altLang="ja-JP" sz="1600" b="1" dirty="0">
                <a:solidFill>
                  <a:schemeClr val="bg1"/>
                </a:solidFill>
              </a:endParaRPr>
            </a:p>
          </p:txBody>
        </p:sp>
        <p:sp>
          <p:nvSpPr>
            <p:cNvPr id="41" name="テキスト ボックス 40">
              <a:extLst>
                <a:ext uri="{FF2B5EF4-FFF2-40B4-BE49-F238E27FC236}">
                  <a16:creationId xmlns:a16="http://schemas.microsoft.com/office/drawing/2014/main" id="{69E1638E-C4CA-4749-B95F-5E4098E329DF}"/>
                </a:ext>
              </a:extLst>
            </p:cNvPr>
            <p:cNvSpPr txBox="1"/>
            <p:nvPr/>
          </p:nvSpPr>
          <p:spPr>
            <a:xfrm>
              <a:off x="6646813" y="181189"/>
              <a:ext cx="1157004" cy="830997"/>
            </a:xfrm>
            <a:prstGeom prst="rect">
              <a:avLst/>
            </a:prstGeom>
            <a:noFill/>
          </p:spPr>
          <p:txBody>
            <a:bodyPr wrap="square" rtlCol="0">
              <a:spAutoFit/>
            </a:bodyPr>
            <a:lstStyle/>
            <a:p>
              <a:pPr algn="ctr"/>
              <a:r>
                <a:rPr kumimoji="1" lang="ja-JP" altLang="en-US" sz="1600" b="1" dirty="0">
                  <a:solidFill>
                    <a:schemeClr val="bg1"/>
                  </a:solidFill>
                </a:rPr>
                <a:t>⑥インドでの対流の活発化</a:t>
              </a:r>
              <a:endParaRPr kumimoji="1" lang="en-US" altLang="ja-JP" sz="1600" b="1" dirty="0">
                <a:solidFill>
                  <a:schemeClr val="bg1"/>
                </a:solidFill>
              </a:endParaRPr>
            </a:p>
          </p:txBody>
        </p:sp>
        <p:sp>
          <p:nvSpPr>
            <p:cNvPr id="42" name="テキスト ボックス 41">
              <a:extLst>
                <a:ext uri="{FF2B5EF4-FFF2-40B4-BE49-F238E27FC236}">
                  <a16:creationId xmlns:a16="http://schemas.microsoft.com/office/drawing/2014/main" id="{633F4A39-1A60-419F-B17E-133967018C0A}"/>
                </a:ext>
              </a:extLst>
            </p:cNvPr>
            <p:cNvSpPr txBox="1"/>
            <p:nvPr/>
          </p:nvSpPr>
          <p:spPr>
            <a:xfrm>
              <a:off x="8002383" y="259741"/>
              <a:ext cx="1216504" cy="830997"/>
            </a:xfrm>
            <a:prstGeom prst="rect">
              <a:avLst/>
            </a:prstGeom>
            <a:noFill/>
          </p:spPr>
          <p:txBody>
            <a:bodyPr wrap="square" rtlCol="0">
              <a:spAutoFit/>
            </a:bodyPr>
            <a:lstStyle/>
            <a:p>
              <a:pPr algn="ctr"/>
              <a:r>
                <a:rPr kumimoji="1" lang="ja-JP" altLang="en-US" sz="1600" b="1" dirty="0">
                  <a:solidFill>
                    <a:schemeClr val="bg1"/>
                  </a:solidFill>
                </a:rPr>
                <a:t>⑦チベット高気圧の</a:t>
              </a:r>
              <a:endParaRPr kumimoji="1" lang="en-US" altLang="ja-JP" sz="1600" b="1" dirty="0">
                <a:solidFill>
                  <a:schemeClr val="bg1"/>
                </a:solidFill>
              </a:endParaRPr>
            </a:p>
            <a:p>
              <a:pPr algn="ctr"/>
              <a:r>
                <a:rPr kumimoji="1" lang="ja-JP" altLang="en-US" sz="1600" b="1" dirty="0">
                  <a:solidFill>
                    <a:schemeClr val="bg1"/>
                  </a:solidFill>
                </a:rPr>
                <a:t>強化</a:t>
              </a:r>
              <a:endParaRPr kumimoji="1" lang="en-US" altLang="ja-JP" sz="1400" b="1" dirty="0">
                <a:solidFill>
                  <a:schemeClr val="bg1"/>
                </a:solidFill>
              </a:endParaRPr>
            </a:p>
          </p:txBody>
        </p:sp>
        <p:sp>
          <p:nvSpPr>
            <p:cNvPr id="43" name="右矢印 171">
              <a:extLst>
                <a:ext uri="{FF2B5EF4-FFF2-40B4-BE49-F238E27FC236}">
                  <a16:creationId xmlns:a16="http://schemas.microsoft.com/office/drawing/2014/main" id="{36EDC234-7D9C-418A-8CD4-99D79D054828}"/>
                </a:ext>
              </a:extLst>
            </p:cNvPr>
            <p:cNvSpPr/>
            <p:nvPr/>
          </p:nvSpPr>
          <p:spPr>
            <a:xfrm>
              <a:off x="3783228" y="502885"/>
              <a:ext cx="320219" cy="272636"/>
            </a:xfrm>
            <a:prstGeom prst="rightArrow">
              <a:avLst/>
            </a:prstGeom>
            <a:gradFill rotWithShape="1">
              <a:gsLst>
                <a:gs pos="0">
                  <a:srgbClr val="84AA33"/>
                </a:gs>
                <a:gs pos="100000">
                  <a:srgbClr val="84AA33">
                    <a:shade val="48000"/>
                    <a:satMod val="180000"/>
                    <a:lumMod val="94000"/>
                  </a:srgbClr>
                </a:gs>
                <a:gs pos="100000">
                  <a:srgbClr val="84AA33">
                    <a:shade val="48000"/>
                    <a:satMod val="180000"/>
                    <a:lumMod val="94000"/>
                  </a:srgbClr>
                </a:gs>
              </a:gsLst>
              <a:lin ang="4140000" scaled="1"/>
            </a:gradFill>
            <a:ln w="12700">
              <a:solidFill>
                <a:schemeClr val="tx1"/>
              </a:solidFill>
            </a:ln>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50800" h="50800"/>
            </a:sp3d>
          </p:spPr>
          <p:txBody>
            <a:bodyPr rtlCol="0" anchor="ctr"/>
            <a:lstStyle/>
            <a:p>
              <a:pPr algn="ctr" defTabSz="1527930">
                <a:defRPr/>
              </a:pPr>
              <a:endParaRPr kumimoji="1" lang="ja-JP" altLang="en-US" sz="3344" kern="0" dirty="0">
                <a:solidFill>
                  <a:prstClr val="white"/>
                </a:solidFill>
                <a:latin typeface="Times"/>
                <a:ea typeface="ＭＳ Ｐゴシック"/>
              </a:endParaRPr>
            </a:p>
          </p:txBody>
        </p:sp>
        <p:sp>
          <p:nvSpPr>
            <p:cNvPr id="44" name="右矢印 171">
              <a:extLst>
                <a:ext uri="{FF2B5EF4-FFF2-40B4-BE49-F238E27FC236}">
                  <a16:creationId xmlns:a16="http://schemas.microsoft.com/office/drawing/2014/main" id="{236391DE-EB9E-4263-959D-F33E1755E762}"/>
                </a:ext>
              </a:extLst>
            </p:cNvPr>
            <p:cNvSpPr/>
            <p:nvPr/>
          </p:nvSpPr>
          <p:spPr>
            <a:xfrm>
              <a:off x="5198180" y="483759"/>
              <a:ext cx="320219" cy="272636"/>
            </a:xfrm>
            <a:prstGeom prst="rightArrow">
              <a:avLst/>
            </a:prstGeom>
            <a:gradFill rotWithShape="1">
              <a:gsLst>
                <a:gs pos="0">
                  <a:srgbClr val="84AA33"/>
                </a:gs>
                <a:gs pos="100000">
                  <a:srgbClr val="84AA33">
                    <a:shade val="48000"/>
                    <a:satMod val="180000"/>
                    <a:lumMod val="94000"/>
                  </a:srgbClr>
                </a:gs>
                <a:gs pos="100000">
                  <a:srgbClr val="84AA33">
                    <a:shade val="48000"/>
                    <a:satMod val="180000"/>
                    <a:lumMod val="94000"/>
                  </a:srgbClr>
                </a:gs>
              </a:gsLst>
              <a:lin ang="4140000" scaled="1"/>
            </a:gradFill>
            <a:ln w="12700">
              <a:solidFill>
                <a:schemeClr val="tx1"/>
              </a:solidFill>
            </a:ln>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50800" h="50800"/>
            </a:sp3d>
          </p:spPr>
          <p:txBody>
            <a:bodyPr rtlCol="0" anchor="ctr"/>
            <a:lstStyle/>
            <a:p>
              <a:pPr algn="ctr" defTabSz="1527930">
                <a:defRPr/>
              </a:pPr>
              <a:endParaRPr kumimoji="1" lang="ja-JP" altLang="en-US" sz="3344" kern="0" dirty="0">
                <a:solidFill>
                  <a:prstClr val="white"/>
                </a:solidFill>
                <a:latin typeface="Times"/>
                <a:ea typeface="ＭＳ Ｐゴシック"/>
              </a:endParaRPr>
            </a:p>
          </p:txBody>
        </p:sp>
        <p:sp>
          <p:nvSpPr>
            <p:cNvPr id="45" name="右矢印 171">
              <a:extLst>
                <a:ext uri="{FF2B5EF4-FFF2-40B4-BE49-F238E27FC236}">
                  <a16:creationId xmlns:a16="http://schemas.microsoft.com/office/drawing/2014/main" id="{D1CE644D-50CB-48A1-82A2-AD1EE0421636}"/>
                </a:ext>
              </a:extLst>
            </p:cNvPr>
            <p:cNvSpPr/>
            <p:nvPr/>
          </p:nvSpPr>
          <p:spPr>
            <a:xfrm>
              <a:off x="6418003" y="506854"/>
              <a:ext cx="320219" cy="272636"/>
            </a:xfrm>
            <a:prstGeom prst="rightArrow">
              <a:avLst/>
            </a:prstGeom>
            <a:gradFill rotWithShape="1">
              <a:gsLst>
                <a:gs pos="0">
                  <a:srgbClr val="84AA33"/>
                </a:gs>
                <a:gs pos="100000">
                  <a:srgbClr val="84AA33">
                    <a:shade val="48000"/>
                    <a:satMod val="180000"/>
                    <a:lumMod val="94000"/>
                  </a:srgbClr>
                </a:gs>
                <a:gs pos="100000">
                  <a:srgbClr val="84AA33">
                    <a:shade val="48000"/>
                    <a:satMod val="180000"/>
                    <a:lumMod val="94000"/>
                  </a:srgbClr>
                </a:gs>
              </a:gsLst>
              <a:lin ang="4140000" scaled="1"/>
            </a:gradFill>
            <a:ln w="12700">
              <a:solidFill>
                <a:schemeClr val="tx1"/>
              </a:solidFill>
            </a:ln>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50800" h="50800"/>
            </a:sp3d>
          </p:spPr>
          <p:txBody>
            <a:bodyPr rtlCol="0" anchor="ctr"/>
            <a:lstStyle/>
            <a:p>
              <a:pPr algn="ctr" defTabSz="1527930">
                <a:defRPr/>
              </a:pPr>
              <a:endParaRPr kumimoji="1" lang="ja-JP" altLang="en-US" sz="3344" kern="0" dirty="0">
                <a:solidFill>
                  <a:prstClr val="white"/>
                </a:solidFill>
                <a:latin typeface="Times"/>
                <a:ea typeface="ＭＳ Ｐゴシック"/>
              </a:endParaRPr>
            </a:p>
          </p:txBody>
        </p:sp>
        <p:sp>
          <p:nvSpPr>
            <p:cNvPr id="46" name="右矢印 171">
              <a:extLst>
                <a:ext uri="{FF2B5EF4-FFF2-40B4-BE49-F238E27FC236}">
                  <a16:creationId xmlns:a16="http://schemas.microsoft.com/office/drawing/2014/main" id="{8D244842-2CDC-4FDE-BA2D-628BED77C39A}"/>
                </a:ext>
              </a:extLst>
            </p:cNvPr>
            <p:cNvSpPr/>
            <p:nvPr/>
          </p:nvSpPr>
          <p:spPr>
            <a:xfrm>
              <a:off x="7769912" y="460507"/>
              <a:ext cx="320219" cy="272636"/>
            </a:xfrm>
            <a:prstGeom prst="rightArrow">
              <a:avLst/>
            </a:prstGeom>
            <a:gradFill rotWithShape="1">
              <a:gsLst>
                <a:gs pos="0">
                  <a:srgbClr val="84AA33"/>
                </a:gs>
                <a:gs pos="100000">
                  <a:srgbClr val="84AA33">
                    <a:shade val="48000"/>
                    <a:satMod val="180000"/>
                    <a:lumMod val="94000"/>
                  </a:srgbClr>
                </a:gs>
                <a:gs pos="100000">
                  <a:srgbClr val="84AA33">
                    <a:shade val="48000"/>
                    <a:satMod val="180000"/>
                    <a:lumMod val="94000"/>
                  </a:srgbClr>
                </a:gs>
              </a:gsLst>
              <a:lin ang="4140000" scaled="1"/>
            </a:gradFill>
            <a:ln w="12700">
              <a:solidFill>
                <a:schemeClr val="tx1"/>
              </a:solidFill>
            </a:ln>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50800" h="50800"/>
            </a:sp3d>
          </p:spPr>
          <p:txBody>
            <a:bodyPr rtlCol="0" anchor="ctr"/>
            <a:lstStyle/>
            <a:p>
              <a:pPr algn="ctr" defTabSz="1527930">
                <a:defRPr/>
              </a:pPr>
              <a:endParaRPr kumimoji="1" lang="ja-JP" altLang="en-US" sz="3344" kern="0" dirty="0">
                <a:solidFill>
                  <a:prstClr val="white"/>
                </a:solidFill>
                <a:latin typeface="Times"/>
                <a:ea typeface="ＭＳ Ｐゴシック"/>
              </a:endParaRPr>
            </a:p>
          </p:txBody>
        </p:sp>
      </p:grpSp>
      <p:sp>
        <p:nvSpPr>
          <p:cNvPr id="6" name="四角形: 角を丸くする 5">
            <a:extLst>
              <a:ext uri="{FF2B5EF4-FFF2-40B4-BE49-F238E27FC236}">
                <a16:creationId xmlns:a16="http://schemas.microsoft.com/office/drawing/2014/main" id="{08F49AD3-BC2C-4388-9ABB-9427E3C68FEA}"/>
              </a:ext>
            </a:extLst>
          </p:cNvPr>
          <p:cNvSpPr/>
          <p:nvPr/>
        </p:nvSpPr>
        <p:spPr>
          <a:xfrm>
            <a:off x="20384" y="1479996"/>
            <a:ext cx="9128886" cy="2796006"/>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四角形: 角を丸くする 10">
            <a:extLst>
              <a:ext uri="{FF2B5EF4-FFF2-40B4-BE49-F238E27FC236}">
                <a16:creationId xmlns:a16="http://schemas.microsoft.com/office/drawing/2014/main" id="{AC987659-BFEE-445C-8302-E72EB947E0E1}"/>
              </a:ext>
            </a:extLst>
          </p:cNvPr>
          <p:cNvSpPr/>
          <p:nvPr/>
        </p:nvSpPr>
        <p:spPr>
          <a:xfrm>
            <a:off x="5386983" y="4418283"/>
            <a:ext cx="3395280" cy="2393178"/>
          </a:xfrm>
          <a:prstGeom prst="roundRect">
            <a:avLst/>
          </a:prstGeom>
          <a:solidFill>
            <a:schemeClr val="accent6">
              <a:lumMod val="20000"/>
              <a:lumOff val="80000"/>
            </a:schemeClr>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b="1" dirty="0">
                <a:solidFill>
                  <a:schemeClr val="tx1"/>
                </a:solidFill>
              </a:rPr>
              <a:t>SMJ</a:t>
            </a:r>
            <a:r>
              <a:rPr kumimoji="1" lang="ja-JP" altLang="en-US" b="1" dirty="0">
                <a:solidFill>
                  <a:schemeClr val="tx1"/>
                </a:solidFill>
              </a:rPr>
              <a:t>の強化により多量の水蒸気がインド周辺流入</a:t>
            </a:r>
            <a:endParaRPr kumimoji="1" lang="en-US" altLang="ja-JP" b="1" dirty="0">
              <a:solidFill>
                <a:schemeClr val="tx1"/>
              </a:solidFill>
            </a:endParaRPr>
          </a:p>
          <a:p>
            <a:pPr algn="ctr"/>
            <a:r>
              <a:rPr kumimoji="1" lang="ja-JP" altLang="en-US" b="1" dirty="0">
                <a:solidFill>
                  <a:schemeClr val="tx1"/>
                </a:solidFill>
              </a:rPr>
              <a:t>↓</a:t>
            </a:r>
            <a:endParaRPr kumimoji="1" lang="en-US" altLang="ja-JP" b="1" dirty="0">
              <a:solidFill>
                <a:schemeClr val="tx1"/>
              </a:solidFill>
            </a:endParaRPr>
          </a:p>
          <a:p>
            <a:pPr algn="ctr"/>
            <a:r>
              <a:rPr kumimoji="1" lang="ja-JP" altLang="en-US" b="1" dirty="0">
                <a:solidFill>
                  <a:schemeClr val="tx1"/>
                </a:solidFill>
              </a:rPr>
              <a:t>対流の活発化によりインドの上空で非断熱加熱</a:t>
            </a:r>
            <a:endParaRPr kumimoji="1" lang="en-US" altLang="ja-JP" b="1" dirty="0">
              <a:solidFill>
                <a:schemeClr val="tx1"/>
              </a:solidFill>
            </a:endParaRPr>
          </a:p>
          <a:p>
            <a:pPr algn="ctr"/>
            <a:r>
              <a:rPr kumimoji="1" lang="ja-JP" altLang="en-US" b="1" dirty="0">
                <a:solidFill>
                  <a:schemeClr val="tx1"/>
                </a:solidFill>
              </a:rPr>
              <a:t>↓</a:t>
            </a:r>
            <a:endParaRPr kumimoji="1" lang="en-US" altLang="ja-JP" b="1" dirty="0">
              <a:solidFill>
                <a:schemeClr val="tx1"/>
              </a:solidFill>
            </a:endParaRPr>
          </a:p>
          <a:p>
            <a:pPr algn="ctr"/>
            <a:r>
              <a:rPr kumimoji="1" lang="ja-JP" altLang="en-US" b="1" dirty="0">
                <a:solidFill>
                  <a:schemeClr val="tx1"/>
                </a:solidFill>
              </a:rPr>
              <a:t>非断熱加熱によりチベット高気圧を強める可能性がある</a:t>
            </a:r>
          </a:p>
        </p:txBody>
      </p:sp>
      <p:grpSp>
        <p:nvGrpSpPr>
          <p:cNvPr id="14" name="グループ化 13">
            <a:extLst>
              <a:ext uri="{FF2B5EF4-FFF2-40B4-BE49-F238E27FC236}">
                <a16:creationId xmlns:a16="http://schemas.microsoft.com/office/drawing/2014/main" id="{BCD20BF4-2784-4B26-BA93-33D95AA2BE5E}"/>
              </a:ext>
            </a:extLst>
          </p:cNvPr>
          <p:cNvGrpSpPr/>
          <p:nvPr/>
        </p:nvGrpSpPr>
        <p:grpSpPr>
          <a:xfrm>
            <a:off x="3511540" y="2652963"/>
            <a:ext cx="2269584" cy="502146"/>
            <a:chOff x="3362879" y="2078403"/>
            <a:chExt cx="2269584" cy="502146"/>
          </a:xfrm>
        </p:grpSpPr>
        <p:cxnSp>
          <p:nvCxnSpPr>
            <p:cNvPr id="15" name="直線コネクタ 14">
              <a:extLst>
                <a:ext uri="{FF2B5EF4-FFF2-40B4-BE49-F238E27FC236}">
                  <a16:creationId xmlns:a16="http://schemas.microsoft.com/office/drawing/2014/main" id="{F8E3CCFD-4AB7-47F1-BA1A-8836030D91F5}"/>
                </a:ext>
              </a:extLst>
            </p:cNvPr>
            <p:cNvCxnSpPr>
              <a:cxnSpLocks/>
            </p:cNvCxnSpPr>
            <p:nvPr/>
          </p:nvCxnSpPr>
          <p:spPr>
            <a:xfrm>
              <a:off x="3362879" y="2259550"/>
              <a:ext cx="2269584" cy="0"/>
            </a:xfrm>
            <a:prstGeom prst="line">
              <a:avLst/>
            </a:prstGeom>
            <a:ln w="38100">
              <a:solidFill>
                <a:schemeClr val="accent4"/>
              </a:solidFill>
              <a:prstDash val="sysDot"/>
            </a:ln>
          </p:spPr>
          <p:style>
            <a:lnRef idx="1">
              <a:schemeClr val="accent1"/>
            </a:lnRef>
            <a:fillRef idx="0">
              <a:schemeClr val="accent1"/>
            </a:fillRef>
            <a:effectRef idx="0">
              <a:schemeClr val="accent1"/>
            </a:effectRef>
            <a:fontRef idx="minor">
              <a:schemeClr val="tx1"/>
            </a:fontRef>
          </p:style>
        </p:cxnSp>
        <p:sp>
          <p:nvSpPr>
            <p:cNvPr id="20" name="楕円 19">
              <a:extLst>
                <a:ext uri="{FF2B5EF4-FFF2-40B4-BE49-F238E27FC236}">
                  <a16:creationId xmlns:a16="http://schemas.microsoft.com/office/drawing/2014/main" id="{CBA08C98-8CCE-473D-B8C1-44EB7C7ACA81}"/>
                </a:ext>
              </a:extLst>
            </p:cNvPr>
            <p:cNvSpPr/>
            <p:nvPr/>
          </p:nvSpPr>
          <p:spPr>
            <a:xfrm>
              <a:off x="3745872" y="2078403"/>
              <a:ext cx="1195489" cy="502146"/>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grpSp>
        <p:nvGrpSpPr>
          <p:cNvPr id="16" name="グループ化 15">
            <a:extLst>
              <a:ext uri="{FF2B5EF4-FFF2-40B4-BE49-F238E27FC236}">
                <a16:creationId xmlns:a16="http://schemas.microsoft.com/office/drawing/2014/main" id="{50ED79D4-9B91-4058-B4E7-4E7CED9C9A6D}"/>
              </a:ext>
            </a:extLst>
          </p:cNvPr>
          <p:cNvGrpSpPr/>
          <p:nvPr/>
        </p:nvGrpSpPr>
        <p:grpSpPr>
          <a:xfrm>
            <a:off x="6151744" y="2289778"/>
            <a:ext cx="2435713" cy="1919741"/>
            <a:chOff x="6151744" y="2213980"/>
            <a:chExt cx="2435713" cy="1919741"/>
          </a:xfrm>
        </p:grpSpPr>
        <p:pic>
          <p:nvPicPr>
            <p:cNvPr id="13" name="図 12">
              <a:extLst>
                <a:ext uri="{FF2B5EF4-FFF2-40B4-BE49-F238E27FC236}">
                  <a16:creationId xmlns:a16="http://schemas.microsoft.com/office/drawing/2014/main" id="{34883D5E-0360-42C4-8367-930A774D435E}"/>
                </a:ext>
              </a:extLst>
            </p:cNvPr>
            <p:cNvPicPr>
              <a:picLocks noChangeAspect="1"/>
            </p:cNvPicPr>
            <p:nvPr/>
          </p:nvPicPr>
          <p:blipFill rotWithShape="1">
            <a:blip r:embed="rId4">
              <a:extLst>
                <a:ext uri="{28A0092B-C50C-407E-A947-70E740481C1C}">
                  <a14:useLocalDpi xmlns:a14="http://schemas.microsoft.com/office/drawing/2010/main" val="0"/>
                </a:ext>
              </a:extLst>
            </a:blip>
            <a:srcRect l="9631" t="3636" b="5895"/>
            <a:stretch/>
          </p:blipFill>
          <p:spPr>
            <a:xfrm>
              <a:off x="6151744" y="2213980"/>
              <a:ext cx="2435713" cy="1919741"/>
            </a:xfrm>
            <a:prstGeom prst="rect">
              <a:avLst/>
            </a:prstGeom>
          </p:spPr>
        </p:pic>
        <p:sp>
          <p:nvSpPr>
            <p:cNvPr id="22" name="楕円 21">
              <a:extLst>
                <a:ext uri="{FF2B5EF4-FFF2-40B4-BE49-F238E27FC236}">
                  <a16:creationId xmlns:a16="http://schemas.microsoft.com/office/drawing/2014/main" id="{9E9A2C13-17D4-4126-AC0E-A3EF137D820B}"/>
                </a:ext>
              </a:extLst>
            </p:cNvPr>
            <p:cNvSpPr/>
            <p:nvPr/>
          </p:nvSpPr>
          <p:spPr>
            <a:xfrm>
              <a:off x="6931088" y="2540626"/>
              <a:ext cx="459465" cy="1392472"/>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sp>
        <p:nvSpPr>
          <p:cNvPr id="23" name="テキスト ボックス 22">
            <a:extLst>
              <a:ext uri="{FF2B5EF4-FFF2-40B4-BE49-F238E27FC236}">
                <a16:creationId xmlns:a16="http://schemas.microsoft.com/office/drawing/2014/main" id="{1AEDD673-CA25-4A41-80E6-7CDB6ED8111A}"/>
              </a:ext>
            </a:extLst>
          </p:cNvPr>
          <p:cNvSpPr txBox="1"/>
          <p:nvPr/>
        </p:nvSpPr>
        <p:spPr>
          <a:xfrm>
            <a:off x="5883300" y="1479755"/>
            <a:ext cx="3317096" cy="646331"/>
          </a:xfrm>
          <a:prstGeom prst="rect">
            <a:avLst/>
          </a:prstGeom>
          <a:noFill/>
        </p:spPr>
        <p:txBody>
          <a:bodyPr wrap="square" rtlCol="0">
            <a:spAutoFit/>
          </a:bodyPr>
          <a:lstStyle/>
          <a:p>
            <a:r>
              <a:rPr kumimoji="1" lang="en-US" altLang="ja-JP" b="1" dirty="0">
                <a:solidFill>
                  <a:schemeClr val="accent1"/>
                </a:solidFill>
              </a:rPr>
              <a:t>12,1,2</a:t>
            </a:r>
            <a:r>
              <a:rPr kumimoji="1" lang="ja-JP" altLang="en-US" b="1" dirty="0">
                <a:solidFill>
                  <a:schemeClr val="accent1"/>
                </a:solidFill>
              </a:rPr>
              <a:t>月</a:t>
            </a:r>
            <a:r>
              <a:rPr kumimoji="1" lang="en-US" altLang="ja-JP" b="1" dirty="0">
                <a:solidFill>
                  <a:schemeClr val="accent1"/>
                </a:solidFill>
              </a:rPr>
              <a:t>AAOI</a:t>
            </a:r>
            <a:r>
              <a:rPr kumimoji="1" lang="ja-JP" altLang="en-US" b="1" dirty="0">
                <a:solidFill>
                  <a:srgbClr val="FC8604"/>
                </a:solidFill>
              </a:rPr>
              <a:t>　</a:t>
            </a:r>
            <a:r>
              <a:rPr kumimoji="1" lang="en-US" altLang="ja-JP" b="1" dirty="0"/>
              <a:t>vs</a:t>
            </a:r>
          </a:p>
          <a:p>
            <a:r>
              <a:rPr kumimoji="1" lang="en-US" altLang="ja-JP" b="1" dirty="0">
                <a:solidFill>
                  <a:srgbClr val="FC8604"/>
                </a:solidFill>
              </a:rPr>
              <a:t>5,6</a:t>
            </a:r>
            <a:r>
              <a:rPr kumimoji="1" lang="ja-JP" altLang="en-US" b="1" dirty="0">
                <a:solidFill>
                  <a:srgbClr val="FC8604"/>
                </a:solidFill>
              </a:rPr>
              <a:t>月</a:t>
            </a:r>
            <a:r>
              <a:rPr kumimoji="1" lang="ja-JP" altLang="en-US" b="1" dirty="0"/>
              <a:t>対流による非断熱加熱</a:t>
            </a:r>
            <a:endParaRPr kumimoji="1" lang="ja-JP" altLang="en-US" dirty="0"/>
          </a:p>
        </p:txBody>
      </p:sp>
      <p:sp>
        <p:nvSpPr>
          <p:cNvPr id="24" name="テキスト ボックス 23">
            <a:extLst>
              <a:ext uri="{FF2B5EF4-FFF2-40B4-BE49-F238E27FC236}">
                <a16:creationId xmlns:a16="http://schemas.microsoft.com/office/drawing/2014/main" id="{E29331FD-2B36-4004-86A7-E9E75AB6046C}"/>
              </a:ext>
            </a:extLst>
          </p:cNvPr>
          <p:cNvSpPr txBox="1"/>
          <p:nvPr/>
        </p:nvSpPr>
        <p:spPr>
          <a:xfrm>
            <a:off x="5854879" y="1994043"/>
            <a:ext cx="2959382" cy="369332"/>
          </a:xfrm>
          <a:prstGeom prst="rect">
            <a:avLst/>
          </a:prstGeom>
          <a:noFill/>
        </p:spPr>
        <p:txBody>
          <a:bodyPr wrap="square" rtlCol="0">
            <a:spAutoFit/>
          </a:bodyPr>
          <a:lstStyle/>
          <a:p>
            <a:r>
              <a:rPr kumimoji="1" lang="ja-JP" altLang="en-US" b="1" dirty="0"/>
              <a:t>北緯</a:t>
            </a:r>
            <a:r>
              <a:rPr kumimoji="1" lang="en-US" altLang="ja-JP" b="1" dirty="0"/>
              <a:t>15</a:t>
            </a:r>
            <a:r>
              <a:rPr kumimoji="1" lang="ja-JP" altLang="en-US" b="1" dirty="0"/>
              <a:t>度の経度高度断面図</a:t>
            </a:r>
          </a:p>
        </p:txBody>
      </p:sp>
      <p:grpSp>
        <p:nvGrpSpPr>
          <p:cNvPr id="2" name="グループ化 1">
            <a:extLst>
              <a:ext uri="{FF2B5EF4-FFF2-40B4-BE49-F238E27FC236}">
                <a16:creationId xmlns:a16="http://schemas.microsoft.com/office/drawing/2014/main" id="{A112471A-1FD7-420F-BF59-24875C563CE2}"/>
              </a:ext>
            </a:extLst>
          </p:cNvPr>
          <p:cNvGrpSpPr/>
          <p:nvPr/>
        </p:nvGrpSpPr>
        <p:grpSpPr>
          <a:xfrm>
            <a:off x="233871" y="4353670"/>
            <a:ext cx="4500971" cy="2279898"/>
            <a:chOff x="275069" y="4476806"/>
            <a:chExt cx="4500971" cy="2279898"/>
          </a:xfrm>
        </p:grpSpPr>
        <p:sp>
          <p:nvSpPr>
            <p:cNvPr id="12" name="四角形: 角を丸くする 11">
              <a:extLst>
                <a:ext uri="{FF2B5EF4-FFF2-40B4-BE49-F238E27FC236}">
                  <a16:creationId xmlns:a16="http://schemas.microsoft.com/office/drawing/2014/main" id="{5B7D88B1-04E2-444B-9469-D885653429E9}"/>
                </a:ext>
              </a:extLst>
            </p:cNvPr>
            <p:cNvSpPr/>
            <p:nvPr/>
          </p:nvSpPr>
          <p:spPr>
            <a:xfrm>
              <a:off x="275069" y="4476806"/>
              <a:ext cx="4304488" cy="2279898"/>
            </a:xfrm>
            <a:prstGeom prst="round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0" name="図 9">
              <a:extLst>
                <a:ext uri="{FF2B5EF4-FFF2-40B4-BE49-F238E27FC236}">
                  <a16:creationId xmlns:a16="http://schemas.microsoft.com/office/drawing/2014/main" id="{67434FBB-ABEA-433E-A759-A63381EAA3C6}"/>
                </a:ext>
              </a:extLst>
            </p:cNvPr>
            <p:cNvPicPr>
              <a:picLocks noChangeAspect="1"/>
            </p:cNvPicPr>
            <p:nvPr/>
          </p:nvPicPr>
          <p:blipFill rotWithShape="1">
            <a:blip r:embed="rId5"/>
            <a:srcRect r="3330"/>
            <a:stretch/>
          </p:blipFill>
          <p:spPr>
            <a:xfrm>
              <a:off x="760775" y="5104262"/>
              <a:ext cx="3128838" cy="1606275"/>
            </a:xfrm>
            <a:prstGeom prst="rect">
              <a:avLst/>
            </a:prstGeom>
          </p:spPr>
        </p:pic>
        <p:sp>
          <p:nvSpPr>
            <p:cNvPr id="25" name="テキスト ボックス 24">
              <a:extLst>
                <a:ext uri="{FF2B5EF4-FFF2-40B4-BE49-F238E27FC236}">
                  <a16:creationId xmlns:a16="http://schemas.microsoft.com/office/drawing/2014/main" id="{703735B2-8711-4F0A-B4CC-0B7F5A004201}"/>
                </a:ext>
              </a:extLst>
            </p:cNvPr>
            <p:cNvSpPr txBox="1"/>
            <p:nvPr/>
          </p:nvSpPr>
          <p:spPr>
            <a:xfrm>
              <a:off x="471551" y="4515752"/>
              <a:ext cx="4304489"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600" b="1" i="0" u="none" strike="noStrike" kern="1200" cap="none" spc="0" normalizeH="0" baseline="0" noProof="0" dirty="0">
                  <a:ln>
                    <a:noFill/>
                  </a:ln>
                  <a:solidFill>
                    <a:schemeClr val="accent1"/>
                  </a:solidFill>
                  <a:effectLst/>
                  <a:uLnTx/>
                  <a:uFillTx/>
                  <a:latin typeface="Calibri" panose="020F0502020204030204"/>
                  <a:ea typeface="游ゴシック" panose="020B0400000000000000" pitchFamily="50" charset="-128"/>
                  <a:cs typeface="+mn-cs"/>
                </a:rPr>
                <a:t>12,1,2</a:t>
              </a:r>
              <a:r>
                <a:rPr kumimoji="1" lang="ja-JP" altLang="en-US" sz="1600" b="1" i="0" u="none" strike="noStrike" kern="1200" cap="none" spc="0" normalizeH="0" baseline="0" noProof="0" dirty="0">
                  <a:ln>
                    <a:noFill/>
                  </a:ln>
                  <a:solidFill>
                    <a:schemeClr val="accent1"/>
                  </a:solidFill>
                  <a:effectLst/>
                  <a:uLnTx/>
                  <a:uFillTx/>
                  <a:latin typeface="Calibri" panose="020F0502020204030204"/>
                  <a:ea typeface="游ゴシック" panose="020B0400000000000000" pitchFamily="50" charset="-128"/>
                  <a:cs typeface="+mn-cs"/>
                </a:rPr>
                <a:t>月</a:t>
              </a:r>
              <a:r>
                <a:rPr kumimoji="1" lang="en-US" altLang="ja-JP" sz="1600" b="1" i="0" u="none" strike="noStrike" kern="1200" cap="none" spc="0" normalizeH="0" baseline="0" noProof="0" dirty="0">
                  <a:ln>
                    <a:noFill/>
                  </a:ln>
                  <a:solidFill>
                    <a:schemeClr val="accent1"/>
                  </a:solidFill>
                  <a:effectLst/>
                  <a:uLnTx/>
                  <a:uFillTx/>
                  <a:latin typeface="Calibri" panose="020F0502020204030204"/>
                  <a:ea typeface="游ゴシック" panose="020B0400000000000000" pitchFamily="50" charset="-128"/>
                  <a:cs typeface="+mn-cs"/>
                </a:rPr>
                <a:t>AAOI</a:t>
              </a:r>
              <a:r>
                <a:rPr kumimoji="1" lang="ja-JP" altLang="en-US" sz="1600" b="1" i="0" u="none" strike="noStrike" kern="1200" cap="none" spc="0" normalizeH="0" baseline="0" noProof="0" dirty="0">
                  <a:ln>
                    <a:noFill/>
                  </a:ln>
                  <a:solidFill>
                    <a:srgbClr val="FC8604"/>
                  </a:solidFill>
                  <a:effectLst/>
                  <a:uLnTx/>
                  <a:uFillTx/>
                  <a:latin typeface="Calibri" panose="020F0502020204030204"/>
                  <a:ea typeface="游ゴシック" panose="020B0400000000000000" pitchFamily="50" charset="-128"/>
                  <a:cs typeface="+mn-cs"/>
                </a:rPr>
                <a:t>　</a:t>
              </a:r>
              <a:r>
                <a:rPr kumimoji="1" lang="en-US" altLang="ja-JP" sz="1600" b="1" i="0" u="none" strike="noStrike" kern="1200" cap="none" spc="0" normalizeH="0" baseline="0" noProof="0" dirty="0">
                  <a:ln>
                    <a:noFill/>
                  </a:ln>
                  <a:effectLst/>
                  <a:uLnTx/>
                  <a:uFillTx/>
                  <a:latin typeface="Calibri" panose="020F0502020204030204"/>
                  <a:ea typeface="游ゴシック" panose="020B0400000000000000" pitchFamily="50" charset="-128"/>
                  <a:cs typeface="+mn-cs"/>
                </a:rPr>
                <a:t>vs</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600" b="1" i="0" u="none" strike="noStrike" kern="1200" cap="none" spc="0" normalizeH="0" baseline="0" noProof="0" dirty="0">
                  <a:ln>
                    <a:noFill/>
                  </a:ln>
                  <a:solidFill>
                    <a:srgbClr val="FC8604"/>
                  </a:solidFill>
                  <a:effectLst/>
                  <a:uLnTx/>
                  <a:uFillTx/>
                  <a:latin typeface="Calibri" panose="020F0502020204030204"/>
                  <a:ea typeface="游ゴシック" panose="020B0400000000000000" pitchFamily="50" charset="-128"/>
                  <a:cs typeface="+mn-cs"/>
                </a:rPr>
                <a:t>5,6</a:t>
              </a:r>
              <a:r>
                <a:rPr kumimoji="1" lang="ja-JP" altLang="en-US" sz="1600" b="1" i="0" u="none" strike="noStrike" kern="1200" cap="none" spc="0" normalizeH="0" baseline="0" noProof="0" dirty="0">
                  <a:ln>
                    <a:noFill/>
                  </a:ln>
                  <a:solidFill>
                    <a:srgbClr val="FC8604"/>
                  </a:solidFill>
                  <a:effectLst/>
                  <a:uLnTx/>
                  <a:uFillTx/>
                  <a:latin typeface="Calibri" panose="020F0502020204030204"/>
                  <a:ea typeface="游ゴシック" panose="020B0400000000000000" pitchFamily="50" charset="-128"/>
                  <a:cs typeface="+mn-cs"/>
                </a:rPr>
                <a:t>月</a:t>
              </a:r>
              <a:r>
                <a:rPr kumimoji="1" lang="en-US" altLang="ja-JP" sz="16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200hPa</a:t>
              </a:r>
              <a:r>
                <a:rPr kumimoji="1" lang="ja-JP" altLang="en-US" sz="16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面 ジオポテンシャル高度</a:t>
              </a:r>
            </a:p>
          </p:txBody>
        </p:sp>
      </p:grpSp>
      <p:sp>
        <p:nvSpPr>
          <p:cNvPr id="26" name="テキスト ボックス 25">
            <a:extLst>
              <a:ext uri="{FF2B5EF4-FFF2-40B4-BE49-F238E27FC236}">
                <a16:creationId xmlns:a16="http://schemas.microsoft.com/office/drawing/2014/main" id="{E3BA4168-70E3-43EB-8AF8-12B87E5B69E5}"/>
              </a:ext>
            </a:extLst>
          </p:cNvPr>
          <p:cNvSpPr txBox="1"/>
          <p:nvPr/>
        </p:nvSpPr>
        <p:spPr>
          <a:xfrm>
            <a:off x="249023" y="1511903"/>
            <a:ext cx="3127121"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600" b="1" i="0" u="none" strike="noStrike" kern="1200" cap="none" spc="0" normalizeH="0" baseline="0" noProof="0" dirty="0">
                <a:ln>
                  <a:noFill/>
                </a:ln>
                <a:solidFill>
                  <a:schemeClr val="accent1"/>
                </a:solidFill>
                <a:effectLst/>
                <a:uLnTx/>
                <a:uFillTx/>
                <a:latin typeface="Calibri" panose="020F0502020204030204"/>
                <a:ea typeface="游ゴシック" panose="020B0400000000000000" pitchFamily="50" charset="-128"/>
                <a:cs typeface="+mn-cs"/>
              </a:rPr>
              <a:t>12,1,2</a:t>
            </a:r>
            <a:r>
              <a:rPr kumimoji="1" lang="ja-JP" altLang="en-US" sz="1600" b="1" i="0" u="none" strike="noStrike" kern="1200" cap="none" spc="0" normalizeH="0" baseline="0" noProof="0" dirty="0">
                <a:ln>
                  <a:noFill/>
                </a:ln>
                <a:solidFill>
                  <a:schemeClr val="accent1"/>
                </a:solidFill>
                <a:effectLst/>
                <a:uLnTx/>
                <a:uFillTx/>
                <a:latin typeface="Calibri" panose="020F0502020204030204"/>
                <a:ea typeface="游ゴシック" panose="020B0400000000000000" pitchFamily="50" charset="-128"/>
                <a:cs typeface="+mn-cs"/>
              </a:rPr>
              <a:t>月</a:t>
            </a:r>
            <a:r>
              <a:rPr kumimoji="1" lang="en-US" altLang="ja-JP" sz="1600" b="1" i="0" u="none" strike="noStrike" kern="1200" cap="none" spc="0" normalizeH="0" baseline="0" noProof="0" dirty="0">
                <a:ln>
                  <a:noFill/>
                </a:ln>
                <a:solidFill>
                  <a:schemeClr val="accent1"/>
                </a:solidFill>
                <a:effectLst/>
                <a:uLnTx/>
                <a:uFillTx/>
                <a:latin typeface="Calibri" panose="020F0502020204030204"/>
                <a:ea typeface="游ゴシック" panose="020B0400000000000000" pitchFamily="50" charset="-128"/>
                <a:cs typeface="+mn-cs"/>
              </a:rPr>
              <a:t>AAOI</a:t>
            </a:r>
            <a:r>
              <a:rPr kumimoji="1" lang="ja-JP" altLang="en-US" sz="1600" b="1" dirty="0">
                <a:solidFill>
                  <a:schemeClr val="accent1"/>
                </a:solidFill>
                <a:latin typeface="Calibri" panose="020F0502020204030204"/>
                <a:ea typeface="游ゴシック" panose="020B0400000000000000" pitchFamily="50" charset="-128"/>
              </a:rPr>
              <a:t>　</a:t>
            </a:r>
            <a:r>
              <a:rPr kumimoji="1" lang="en-US" altLang="ja-JP" sz="1600" b="1" i="0" u="none" strike="noStrike" kern="1200" cap="none" spc="0" normalizeH="0" baseline="0" noProof="0" dirty="0">
                <a:ln>
                  <a:noFill/>
                </a:ln>
                <a:effectLst/>
                <a:uLnTx/>
                <a:uFillTx/>
                <a:latin typeface="Calibri" panose="020F0502020204030204"/>
                <a:ea typeface="游ゴシック" panose="020B0400000000000000" pitchFamily="50" charset="-128"/>
                <a:cs typeface="+mn-cs"/>
              </a:rPr>
              <a:t>vs</a:t>
            </a:r>
            <a:r>
              <a:rPr kumimoji="1" lang="ja-JP" altLang="en-US" sz="1600" b="1" i="0" u="none" strike="noStrike" kern="1200" cap="none" spc="0" normalizeH="0" baseline="0" noProof="0" dirty="0">
                <a:ln>
                  <a:noFill/>
                </a:ln>
                <a:solidFill>
                  <a:srgbClr val="FC8604"/>
                </a:solidFill>
                <a:effectLst/>
                <a:uLnTx/>
                <a:uFillTx/>
                <a:latin typeface="Calibri" panose="020F0502020204030204"/>
                <a:ea typeface="游ゴシック" panose="020B0400000000000000" pitchFamily="50" charset="-128"/>
                <a:cs typeface="+mn-cs"/>
              </a:rPr>
              <a:t>　</a:t>
            </a:r>
            <a:endParaRPr kumimoji="1" lang="en-US" altLang="ja-JP" sz="1600" b="1" i="0" u="none" strike="noStrike" kern="1200" cap="none" spc="0" normalizeH="0" baseline="0" noProof="0" dirty="0">
              <a:ln>
                <a:noFill/>
              </a:ln>
              <a:solidFill>
                <a:srgbClr val="FC8604"/>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600" b="1" i="0" u="none" strike="noStrike" kern="1200" cap="none" spc="0" normalizeH="0" baseline="0" noProof="0" dirty="0">
                <a:ln>
                  <a:noFill/>
                </a:ln>
                <a:solidFill>
                  <a:srgbClr val="FC8604"/>
                </a:solidFill>
                <a:effectLst/>
                <a:uLnTx/>
                <a:uFillTx/>
                <a:latin typeface="Calibri" panose="020F0502020204030204"/>
                <a:ea typeface="游ゴシック" panose="020B0400000000000000" pitchFamily="50" charset="-128"/>
                <a:cs typeface="+mn-cs"/>
              </a:rPr>
              <a:t>5,6</a:t>
            </a:r>
            <a:r>
              <a:rPr kumimoji="1" lang="ja-JP" altLang="en-US" sz="1600" b="1" i="0" u="none" strike="noStrike" kern="1200" cap="none" spc="0" normalizeH="0" baseline="0" noProof="0" dirty="0">
                <a:ln>
                  <a:noFill/>
                </a:ln>
                <a:solidFill>
                  <a:srgbClr val="FC8604"/>
                </a:solidFill>
                <a:effectLst/>
                <a:uLnTx/>
                <a:uFillTx/>
                <a:latin typeface="Calibri" panose="020F0502020204030204"/>
                <a:ea typeface="游ゴシック" panose="020B0400000000000000" pitchFamily="50" charset="-128"/>
                <a:cs typeface="+mn-cs"/>
              </a:rPr>
              <a:t>月</a:t>
            </a:r>
            <a:r>
              <a:rPr kumimoji="1" lang="ja-JP" altLang="en-US" sz="1600" b="1" dirty="0">
                <a:solidFill>
                  <a:prstClr val="black"/>
                </a:solidFill>
                <a:latin typeface="Calibri" panose="020F0502020204030204"/>
                <a:ea typeface="游ゴシック" panose="020B0400000000000000" pitchFamily="50" charset="-128"/>
              </a:rPr>
              <a:t>水蒸気フラックス</a:t>
            </a:r>
            <a:r>
              <a:rPr kumimoji="1" lang="en-US" altLang="ja-JP" sz="1600" b="1" dirty="0">
                <a:solidFill>
                  <a:prstClr val="black"/>
                </a:solidFill>
                <a:latin typeface="Calibri" panose="020F0502020204030204"/>
                <a:ea typeface="游ゴシック" panose="020B0400000000000000" pitchFamily="50" charset="-128"/>
              </a:rPr>
              <a:t>(kg/m*s)</a:t>
            </a:r>
            <a:endParaRPr kumimoji="1" lang="ja-JP" altLang="en-US" sz="16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27" name="テキスト ボックス 26">
            <a:extLst>
              <a:ext uri="{FF2B5EF4-FFF2-40B4-BE49-F238E27FC236}">
                <a16:creationId xmlns:a16="http://schemas.microsoft.com/office/drawing/2014/main" id="{8ED6AF2A-9DF0-45D0-9A4A-9D6AEDE4124B}"/>
              </a:ext>
            </a:extLst>
          </p:cNvPr>
          <p:cNvSpPr txBox="1"/>
          <p:nvPr/>
        </p:nvSpPr>
        <p:spPr>
          <a:xfrm>
            <a:off x="3166315" y="1707459"/>
            <a:ext cx="2716985"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600" b="1" i="0" u="none" strike="noStrike" kern="1200" cap="none" spc="0" normalizeH="0" baseline="0" noProof="0" dirty="0">
                <a:ln>
                  <a:noFill/>
                </a:ln>
                <a:solidFill>
                  <a:schemeClr val="accent1"/>
                </a:solidFill>
                <a:effectLst/>
                <a:uLnTx/>
                <a:uFillTx/>
                <a:latin typeface="Calibri" panose="020F0502020204030204"/>
                <a:ea typeface="游ゴシック" panose="020B0400000000000000" pitchFamily="50" charset="-128"/>
                <a:cs typeface="+mn-cs"/>
              </a:rPr>
              <a:t>12,1,2</a:t>
            </a:r>
            <a:r>
              <a:rPr kumimoji="1" lang="ja-JP" altLang="en-US" sz="1600" b="1" i="0" u="none" strike="noStrike" kern="1200" cap="none" spc="0" normalizeH="0" baseline="0" noProof="0" dirty="0">
                <a:ln>
                  <a:noFill/>
                </a:ln>
                <a:solidFill>
                  <a:schemeClr val="accent1"/>
                </a:solidFill>
                <a:effectLst/>
                <a:uLnTx/>
                <a:uFillTx/>
                <a:latin typeface="Calibri" panose="020F0502020204030204"/>
                <a:ea typeface="游ゴシック" panose="020B0400000000000000" pitchFamily="50" charset="-128"/>
                <a:cs typeface="+mn-cs"/>
              </a:rPr>
              <a:t>月</a:t>
            </a:r>
            <a:r>
              <a:rPr kumimoji="1" lang="en-US" altLang="ja-JP" sz="1600" b="1" i="0" u="none" strike="noStrike" kern="1200" cap="none" spc="0" normalizeH="0" baseline="0" noProof="0" dirty="0">
                <a:ln>
                  <a:noFill/>
                </a:ln>
                <a:solidFill>
                  <a:schemeClr val="accent1"/>
                </a:solidFill>
                <a:effectLst/>
                <a:uLnTx/>
                <a:uFillTx/>
                <a:latin typeface="Calibri" panose="020F0502020204030204"/>
                <a:ea typeface="游ゴシック" panose="020B0400000000000000" pitchFamily="50" charset="-128"/>
                <a:cs typeface="+mn-cs"/>
              </a:rPr>
              <a:t>AAOI</a:t>
            </a:r>
            <a:r>
              <a:rPr kumimoji="1" lang="ja-JP" altLang="en-US" sz="1600" b="1" dirty="0">
                <a:solidFill>
                  <a:schemeClr val="accent1"/>
                </a:solidFill>
                <a:latin typeface="Calibri" panose="020F0502020204030204"/>
                <a:ea typeface="游ゴシック" panose="020B0400000000000000" pitchFamily="50" charset="-128"/>
              </a:rPr>
              <a:t>　</a:t>
            </a:r>
            <a:r>
              <a:rPr kumimoji="1" lang="en-US" altLang="ja-JP" sz="1600" b="1" i="0" u="none" strike="noStrike" kern="1200" cap="none" spc="0" normalizeH="0" baseline="0" noProof="0" dirty="0">
                <a:ln>
                  <a:noFill/>
                </a:ln>
                <a:effectLst/>
                <a:uLnTx/>
                <a:uFillTx/>
                <a:latin typeface="Calibri" panose="020F0502020204030204"/>
                <a:ea typeface="游ゴシック" panose="020B0400000000000000" pitchFamily="50" charset="-128"/>
                <a:cs typeface="+mn-cs"/>
              </a:rPr>
              <a:t>vs</a:t>
            </a:r>
            <a:r>
              <a:rPr kumimoji="1" lang="ja-JP" altLang="en-US" sz="1600" b="1" i="0" u="none" strike="noStrike" kern="1200" cap="none" spc="0" normalizeH="0" baseline="0" noProof="0" dirty="0">
                <a:ln>
                  <a:noFill/>
                </a:ln>
                <a:solidFill>
                  <a:srgbClr val="FC8604"/>
                </a:solidFill>
                <a:effectLst/>
                <a:uLnTx/>
                <a:uFillTx/>
                <a:latin typeface="Calibri" panose="020F0502020204030204"/>
                <a:ea typeface="游ゴシック" panose="020B0400000000000000" pitchFamily="50" charset="-128"/>
                <a:cs typeface="+mn-cs"/>
              </a:rPr>
              <a:t>　</a:t>
            </a:r>
            <a:endParaRPr kumimoji="1" lang="en-US" altLang="ja-JP" sz="1600" b="1" i="0" u="none" strike="noStrike" kern="1200" cap="none" spc="0" normalizeH="0" baseline="0" noProof="0" dirty="0">
              <a:ln>
                <a:noFill/>
              </a:ln>
              <a:solidFill>
                <a:srgbClr val="FC8604"/>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600" b="1" i="0" u="none" strike="noStrike" kern="1200" cap="none" spc="0" normalizeH="0" baseline="0" noProof="0" dirty="0">
                <a:ln>
                  <a:noFill/>
                </a:ln>
                <a:solidFill>
                  <a:srgbClr val="FC8604"/>
                </a:solidFill>
                <a:effectLst/>
                <a:uLnTx/>
                <a:uFillTx/>
                <a:latin typeface="Calibri" panose="020F0502020204030204"/>
                <a:ea typeface="游ゴシック" panose="020B0400000000000000" pitchFamily="50" charset="-128"/>
                <a:cs typeface="+mn-cs"/>
              </a:rPr>
              <a:t>5,6</a:t>
            </a:r>
            <a:r>
              <a:rPr kumimoji="1" lang="ja-JP" altLang="en-US" sz="1600" b="1" i="0" u="none" strike="noStrike" kern="1200" cap="none" spc="0" normalizeH="0" baseline="0" noProof="0" dirty="0">
                <a:ln>
                  <a:noFill/>
                </a:ln>
                <a:solidFill>
                  <a:srgbClr val="FC8604"/>
                </a:solidFill>
                <a:effectLst/>
                <a:uLnTx/>
                <a:uFillTx/>
                <a:latin typeface="Calibri" panose="020F0502020204030204"/>
                <a:ea typeface="游ゴシック" panose="020B0400000000000000" pitchFamily="50" charset="-128"/>
                <a:cs typeface="+mn-cs"/>
              </a:rPr>
              <a:t>月</a:t>
            </a:r>
            <a:r>
              <a:rPr kumimoji="1" lang="ja-JP" altLang="en-US" sz="16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外向き長波放射</a:t>
            </a:r>
            <a:r>
              <a:rPr kumimoji="1" lang="en-US" altLang="ja-JP" sz="1600" b="1" dirty="0">
                <a:solidFill>
                  <a:prstClr val="black"/>
                </a:solidFill>
                <a:latin typeface="Calibri" panose="020F0502020204030204"/>
                <a:ea typeface="游ゴシック" panose="020B0400000000000000" pitchFamily="50" charset="-128"/>
              </a:rPr>
              <a:t>(w/m</a:t>
            </a:r>
            <a:r>
              <a:rPr kumimoji="1" lang="en-US" altLang="ja-JP" sz="1600" b="1" baseline="30000" dirty="0">
                <a:solidFill>
                  <a:prstClr val="black"/>
                </a:solidFill>
                <a:latin typeface="Calibri" panose="020F0502020204030204"/>
                <a:ea typeface="游ゴシック" panose="020B0400000000000000" pitchFamily="50" charset="-128"/>
              </a:rPr>
              <a:t>2</a:t>
            </a:r>
            <a:r>
              <a:rPr kumimoji="1" lang="en-US" altLang="ja-JP" sz="1600" b="1" dirty="0">
                <a:solidFill>
                  <a:prstClr val="black"/>
                </a:solidFill>
                <a:latin typeface="Calibri" panose="020F0502020204030204"/>
                <a:ea typeface="游ゴシック" panose="020B0400000000000000" pitchFamily="50" charset="-128"/>
              </a:rPr>
              <a:t>)</a:t>
            </a:r>
            <a:endParaRPr kumimoji="1" lang="ja-JP" altLang="en-US" sz="16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29" name="楕円 28">
            <a:extLst>
              <a:ext uri="{FF2B5EF4-FFF2-40B4-BE49-F238E27FC236}">
                <a16:creationId xmlns:a16="http://schemas.microsoft.com/office/drawing/2014/main" id="{51923567-9822-40C5-9AF3-555AFB70F936}"/>
              </a:ext>
            </a:extLst>
          </p:cNvPr>
          <p:cNvSpPr/>
          <p:nvPr/>
        </p:nvSpPr>
        <p:spPr>
          <a:xfrm>
            <a:off x="657461" y="2565661"/>
            <a:ext cx="1701348" cy="519100"/>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9" name="矢印: 下 8">
            <a:extLst>
              <a:ext uri="{FF2B5EF4-FFF2-40B4-BE49-F238E27FC236}">
                <a16:creationId xmlns:a16="http://schemas.microsoft.com/office/drawing/2014/main" id="{39D78922-8C47-4A83-BA13-C175268C8CF6}"/>
              </a:ext>
            </a:extLst>
          </p:cNvPr>
          <p:cNvSpPr/>
          <p:nvPr/>
        </p:nvSpPr>
        <p:spPr>
          <a:xfrm>
            <a:off x="2787355" y="3919267"/>
            <a:ext cx="600492" cy="78977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0" name="テキスト ボックス 29">
            <a:extLst>
              <a:ext uri="{FF2B5EF4-FFF2-40B4-BE49-F238E27FC236}">
                <a16:creationId xmlns:a16="http://schemas.microsoft.com/office/drawing/2014/main" id="{B1884FAA-F759-46CB-94B6-5583488AE30C}"/>
              </a:ext>
            </a:extLst>
          </p:cNvPr>
          <p:cNvSpPr txBox="1"/>
          <p:nvPr/>
        </p:nvSpPr>
        <p:spPr>
          <a:xfrm>
            <a:off x="571776" y="6614337"/>
            <a:ext cx="4477302" cy="276999"/>
          </a:xfrm>
          <a:prstGeom prst="rect">
            <a:avLst/>
          </a:prstGeom>
          <a:noFill/>
        </p:spPr>
        <p:txBody>
          <a:bodyPr wrap="square" rtlCol="0">
            <a:spAutoFit/>
          </a:bodyPr>
          <a:lstStyle/>
          <a:p>
            <a:r>
              <a:rPr kumimoji="1" lang="ja-JP" altLang="en-US" sz="1200" dirty="0"/>
              <a:t>陰影、コンター：回帰係数　ハッチ：</a:t>
            </a:r>
            <a:r>
              <a:rPr kumimoji="1" lang="ja-JP" altLang="en-US" sz="1200" dirty="0">
                <a:solidFill>
                  <a:prstClr val="black"/>
                </a:solidFill>
              </a:rPr>
              <a:t>信頼区間</a:t>
            </a:r>
            <a:r>
              <a:rPr kumimoji="1" lang="en-US" altLang="ja-JP" sz="1200" dirty="0">
                <a:solidFill>
                  <a:prstClr val="black"/>
                </a:solidFill>
              </a:rPr>
              <a:t>90</a:t>
            </a:r>
            <a:r>
              <a:rPr kumimoji="1" lang="ja-JP" altLang="en-US" sz="1200" dirty="0">
                <a:solidFill>
                  <a:prstClr val="black"/>
                </a:solidFill>
              </a:rPr>
              <a:t>％以上の領域</a:t>
            </a:r>
            <a:endParaRPr kumimoji="1" lang="ja-JP" altLang="en-US" sz="1200" dirty="0"/>
          </a:p>
        </p:txBody>
      </p:sp>
      <p:sp>
        <p:nvSpPr>
          <p:cNvPr id="5" name="テキスト ボックス 4">
            <a:extLst>
              <a:ext uri="{FF2B5EF4-FFF2-40B4-BE49-F238E27FC236}">
                <a16:creationId xmlns:a16="http://schemas.microsoft.com/office/drawing/2014/main" id="{B1203466-3231-4D3E-A766-322BE07C280F}"/>
              </a:ext>
            </a:extLst>
          </p:cNvPr>
          <p:cNvSpPr txBox="1"/>
          <p:nvPr/>
        </p:nvSpPr>
        <p:spPr>
          <a:xfrm>
            <a:off x="8359007" y="2308078"/>
            <a:ext cx="985942" cy="369332"/>
          </a:xfrm>
          <a:prstGeom prst="rect">
            <a:avLst/>
          </a:prstGeom>
          <a:noFill/>
        </p:spPr>
        <p:txBody>
          <a:bodyPr wrap="square" rtlCol="0">
            <a:spAutoFit/>
          </a:bodyPr>
          <a:lstStyle/>
          <a:p>
            <a:r>
              <a:rPr kumimoji="1" lang="en-US" altLang="ja-JP" dirty="0"/>
              <a:t>(K/day)</a:t>
            </a:r>
            <a:endParaRPr kumimoji="1" lang="ja-JP" altLang="en-US" dirty="0"/>
          </a:p>
        </p:txBody>
      </p:sp>
      <p:sp>
        <p:nvSpPr>
          <p:cNvPr id="4" name="テキスト ボックス 3">
            <a:extLst>
              <a:ext uri="{FF2B5EF4-FFF2-40B4-BE49-F238E27FC236}">
                <a16:creationId xmlns:a16="http://schemas.microsoft.com/office/drawing/2014/main" id="{E4A7A145-8C25-477D-BB8C-44BC64A5D318}"/>
              </a:ext>
            </a:extLst>
          </p:cNvPr>
          <p:cNvSpPr txBox="1"/>
          <p:nvPr/>
        </p:nvSpPr>
        <p:spPr>
          <a:xfrm>
            <a:off x="233871" y="1119267"/>
            <a:ext cx="6805729" cy="461665"/>
          </a:xfrm>
          <a:prstGeom prst="rect">
            <a:avLst/>
          </a:prstGeom>
          <a:noFill/>
        </p:spPr>
        <p:txBody>
          <a:bodyPr wrap="square" rtlCol="0">
            <a:spAutoFit/>
          </a:bodyPr>
          <a:lstStyle/>
          <a:p>
            <a:r>
              <a:rPr kumimoji="1" lang="ja-JP" altLang="en-US" sz="2400" b="1" dirty="0"/>
              <a:t>強化された</a:t>
            </a:r>
            <a:r>
              <a:rPr kumimoji="1" lang="en-US" altLang="ja-JP" sz="2400" b="1" dirty="0"/>
              <a:t>SMJ</a:t>
            </a:r>
            <a:r>
              <a:rPr kumimoji="1" lang="ja-JP" altLang="en-US" sz="2400" b="1" dirty="0"/>
              <a:t>の北半球への影響</a:t>
            </a:r>
          </a:p>
        </p:txBody>
      </p:sp>
      <p:sp>
        <p:nvSpPr>
          <p:cNvPr id="32" name="フレーム 31">
            <a:extLst>
              <a:ext uri="{FF2B5EF4-FFF2-40B4-BE49-F238E27FC236}">
                <a16:creationId xmlns:a16="http://schemas.microsoft.com/office/drawing/2014/main" id="{EBD40539-45BA-4BEE-AEF0-62CF0B8F62CD}"/>
              </a:ext>
            </a:extLst>
          </p:cNvPr>
          <p:cNvSpPr/>
          <p:nvPr/>
        </p:nvSpPr>
        <p:spPr>
          <a:xfrm>
            <a:off x="5267246" y="24572"/>
            <a:ext cx="3898067" cy="1157937"/>
          </a:xfrm>
          <a:prstGeom prst="frame">
            <a:avLst>
              <a:gd name="adj1" fmla="val 7606"/>
            </a:avLst>
          </a:prstGeom>
          <a:solidFill>
            <a:srgbClr val="05F91C">
              <a:alpha val="50000"/>
            </a:srgb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7" name="テキスト ボックス 16">
            <a:extLst>
              <a:ext uri="{FF2B5EF4-FFF2-40B4-BE49-F238E27FC236}">
                <a16:creationId xmlns:a16="http://schemas.microsoft.com/office/drawing/2014/main" id="{136CE255-F672-445F-A27E-28E3F5F96B81}"/>
              </a:ext>
            </a:extLst>
          </p:cNvPr>
          <p:cNvSpPr txBox="1"/>
          <p:nvPr/>
        </p:nvSpPr>
        <p:spPr>
          <a:xfrm>
            <a:off x="393339" y="3951925"/>
            <a:ext cx="2290176" cy="307777"/>
          </a:xfrm>
          <a:prstGeom prst="rect">
            <a:avLst/>
          </a:prstGeom>
          <a:noFill/>
        </p:spPr>
        <p:txBody>
          <a:bodyPr wrap="square" rtlCol="0">
            <a:spAutoFit/>
          </a:bodyPr>
          <a:lstStyle/>
          <a:p>
            <a:r>
              <a:rPr kumimoji="1" lang="ja-JP" altLang="en-US" sz="1400" b="1" dirty="0"/>
              <a:t>赤色は収束域を表す</a:t>
            </a:r>
          </a:p>
        </p:txBody>
      </p:sp>
      <p:cxnSp>
        <p:nvCxnSpPr>
          <p:cNvPr id="67" name="直線矢印コネクタ 66">
            <a:extLst>
              <a:ext uri="{FF2B5EF4-FFF2-40B4-BE49-F238E27FC236}">
                <a16:creationId xmlns:a16="http://schemas.microsoft.com/office/drawing/2014/main" id="{53472302-AEA9-43EE-9327-1D6F022C18F9}"/>
              </a:ext>
            </a:extLst>
          </p:cNvPr>
          <p:cNvCxnSpPr>
            <a:cxnSpLocks/>
          </p:cNvCxnSpPr>
          <p:nvPr/>
        </p:nvCxnSpPr>
        <p:spPr>
          <a:xfrm>
            <a:off x="4792848" y="2930077"/>
            <a:ext cx="2042188" cy="445910"/>
          </a:xfrm>
          <a:prstGeom prst="straightConnector1">
            <a:avLst/>
          </a:prstGeom>
          <a:ln w="28575">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68" name="四角形: 角を丸くする 67">
            <a:extLst>
              <a:ext uri="{FF2B5EF4-FFF2-40B4-BE49-F238E27FC236}">
                <a16:creationId xmlns:a16="http://schemas.microsoft.com/office/drawing/2014/main" id="{C1D2BA4D-5B0B-4918-A4F4-CE0BADB3641D}"/>
              </a:ext>
            </a:extLst>
          </p:cNvPr>
          <p:cNvSpPr/>
          <p:nvPr/>
        </p:nvSpPr>
        <p:spPr>
          <a:xfrm>
            <a:off x="8359008" y="17220"/>
            <a:ext cx="796058" cy="274556"/>
          </a:xfrm>
          <a:prstGeom prst="roundRect">
            <a:avLst/>
          </a:prstGeom>
          <a:ln w="38100"/>
        </p:spPr>
        <p:style>
          <a:lnRef idx="2">
            <a:schemeClr val="accent5"/>
          </a:lnRef>
          <a:fillRef idx="1">
            <a:schemeClr val="lt1"/>
          </a:fillRef>
          <a:effectRef idx="0">
            <a:schemeClr val="accent5"/>
          </a:effectRef>
          <a:fontRef idx="minor">
            <a:schemeClr val="dk1"/>
          </a:fontRef>
        </p:style>
        <p:txBody>
          <a:bodyPr rtlCol="0" anchor="ctr"/>
          <a:lstStyle/>
          <a:p>
            <a:pPr algn="ctr"/>
            <a:r>
              <a:rPr kumimoji="1" lang="en-US" altLang="ja-JP" b="1" dirty="0"/>
              <a:t>11/15</a:t>
            </a:r>
            <a:endParaRPr kumimoji="1" lang="ja-JP" altLang="en-US" b="1" dirty="0"/>
          </a:p>
        </p:txBody>
      </p:sp>
    </p:spTree>
    <p:extLst>
      <p:ext uri="{BB962C8B-B14F-4D97-AF65-F5344CB8AC3E}">
        <p14:creationId xmlns:p14="http://schemas.microsoft.com/office/powerpoint/2010/main" val="349154246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20" name="グループ化 19">
            <a:extLst>
              <a:ext uri="{FF2B5EF4-FFF2-40B4-BE49-F238E27FC236}">
                <a16:creationId xmlns:a16="http://schemas.microsoft.com/office/drawing/2014/main" id="{70AB00D5-84DA-42F7-A5A2-34EDED7D4B17}"/>
              </a:ext>
            </a:extLst>
          </p:cNvPr>
          <p:cNvGrpSpPr/>
          <p:nvPr/>
        </p:nvGrpSpPr>
        <p:grpSpPr>
          <a:xfrm>
            <a:off x="-45979" y="12219"/>
            <a:ext cx="9235958" cy="1156265"/>
            <a:chOff x="-17071" y="0"/>
            <a:chExt cx="9235958" cy="1156265"/>
          </a:xfrm>
        </p:grpSpPr>
        <p:grpSp>
          <p:nvGrpSpPr>
            <p:cNvPr id="21" name="グループ化 20">
              <a:extLst>
                <a:ext uri="{FF2B5EF4-FFF2-40B4-BE49-F238E27FC236}">
                  <a16:creationId xmlns:a16="http://schemas.microsoft.com/office/drawing/2014/main" id="{7DEBD9CF-25E4-4D53-B0B8-9DAB6E4B9BFB}"/>
                </a:ext>
              </a:extLst>
            </p:cNvPr>
            <p:cNvGrpSpPr/>
            <p:nvPr/>
          </p:nvGrpSpPr>
          <p:grpSpPr>
            <a:xfrm>
              <a:off x="-17071" y="0"/>
              <a:ext cx="9178141" cy="1156265"/>
              <a:chOff x="-56083" y="3249521"/>
              <a:chExt cx="9178141" cy="1762380"/>
            </a:xfrm>
          </p:grpSpPr>
          <p:grpSp>
            <p:nvGrpSpPr>
              <p:cNvPr id="37" name="グループ化 36">
                <a:extLst>
                  <a:ext uri="{FF2B5EF4-FFF2-40B4-BE49-F238E27FC236}">
                    <a16:creationId xmlns:a16="http://schemas.microsoft.com/office/drawing/2014/main" id="{91238946-AA3D-487C-890E-26FDB83671FC}"/>
                  </a:ext>
                </a:extLst>
              </p:cNvPr>
              <p:cNvGrpSpPr/>
              <p:nvPr/>
            </p:nvGrpSpPr>
            <p:grpSpPr>
              <a:xfrm>
                <a:off x="1" y="3249521"/>
                <a:ext cx="9122057" cy="1662503"/>
                <a:chOff x="-1" y="1333343"/>
                <a:chExt cx="9122057" cy="1662503"/>
              </a:xfrm>
            </p:grpSpPr>
            <p:sp>
              <p:nvSpPr>
                <p:cNvPr id="47" name="四角形: 角を丸くする 46">
                  <a:extLst>
                    <a:ext uri="{FF2B5EF4-FFF2-40B4-BE49-F238E27FC236}">
                      <a16:creationId xmlns:a16="http://schemas.microsoft.com/office/drawing/2014/main" id="{5D4DF270-5094-4239-959A-1626B1ECCF09}"/>
                    </a:ext>
                  </a:extLst>
                </p:cNvPr>
                <p:cNvSpPr/>
                <p:nvPr/>
              </p:nvSpPr>
              <p:spPr>
                <a:xfrm>
                  <a:off x="2690797" y="1481072"/>
                  <a:ext cx="6370075" cy="1514774"/>
                </a:xfrm>
                <a:prstGeom prst="roundRect">
                  <a:avLst/>
                </a:prstGeom>
                <a:solidFill>
                  <a:schemeClr val="accent4">
                    <a:lumMod val="60000"/>
                    <a:lumOff val="4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8" name="四角形: 角を丸くする 47">
                  <a:extLst>
                    <a:ext uri="{FF2B5EF4-FFF2-40B4-BE49-F238E27FC236}">
                      <a16:creationId xmlns:a16="http://schemas.microsoft.com/office/drawing/2014/main" id="{2C33205D-03B7-4649-9803-C53C4C29DE3F}"/>
                    </a:ext>
                  </a:extLst>
                </p:cNvPr>
                <p:cNvSpPr/>
                <p:nvPr/>
              </p:nvSpPr>
              <p:spPr>
                <a:xfrm>
                  <a:off x="-1" y="1452697"/>
                  <a:ext cx="2584680" cy="1514776"/>
                </a:xfrm>
                <a:prstGeom prst="roundRect">
                  <a:avLst/>
                </a:prstGeom>
                <a:solidFill>
                  <a:schemeClr val="accent5">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9" name="矢印: ストライプ 48">
                  <a:extLst>
                    <a:ext uri="{FF2B5EF4-FFF2-40B4-BE49-F238E27FC236}">
                      <a16:creationId xmlns:a16="http://schemas.microsoft.com/office/drawing/2014/main" id="{7DD2C3A5-42F4-4D37-AC5E-3CFA5646B505}"/>
                    </a:ext>
                  </a:extLst>
                </p:cNvPr>
                <p:cNvSpPr/>
                <p:nvPr/>
              </p:nvSpPr>
              <p:spPr>
                <a:xfrm>
                  <a:off x="2113591" y="1788134"/>
                  <a:ext cx="691962" cy="942132"/>
                </a:xfrm>
                <a:prstGeom prst="stripedRightArrow">
                  <a:avLst>
                    <a:gd name="adj1" fmla="val 44521"/>
                    <a:gd name="adj2" fmla="val 44447"/>
                  </a:avLst>
                </a:prstGeom>
                <a:solidFill>
                  <a:srgbClr val="C000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b="1" dirty="0">
                    <a:latin typeface="Segoe UI" panose="020B0502040204020203" pitchFamily="34" charset="0"/>
                    <a:cs typeface="Segoe UI" panose="020B0502040204020203" pitchFamily="34" charset="0"/>
                  </a:endParaRPr>
                </a:p>
              </p:txBody>
            </p:sp>
            <p:grpSp>
              <p:nvGrpSpPr>
                <p:cNvPr id="50" name="グループ化 49">
                  <a:extLst>
                    <a:ext uri="{FF2B5EF4-FFF2-40B4-BE49-F238E27FC236}">
                      <a16:creationId xmlns:a16="http://schemas.microsoft.com/office/drawing/2014/main" id="{CBCA5054-EBB0-475F-87BB-46534CA5D693}"/>
                    </a:ext>
                  </a:extLst>
                </p:cNvPr>
                <p:cNvGrpSpPr/>
                <p:nvPr/>
              </p:nvGrpSpPr>
              <p:grpSpPr>
                <a:xfrm>
                  <a:off x="-1" y="1333343"/>
                  <a:ext cx="9122057" cy="1538119"/>
                  <a:chOff x="11944208" y="27016972"/>
                  <a:chExt cx="10890009" cy="1582582"/>
                </a:xfrm>
              </p:grpSpPr>
              <p:grpSp>
                <p:nvGrpSpPr>
                  <p:cNvPr id="51" name="グループ化 50">
                    <a:extLst>
                      <a:ext uri="{FF2B5EF4-FFF2-40B4-BE49-F238E27FC236}">
                        <a16:creationId xmlns:a16="http://schemas.microsoft.com/office/drawing/2014/main" id="{9640F185-14E6-409B-8AB3-C4FA1F2E2E5C}"/>
                      </a:ext>
                    </a:extLst>
                  </p:cNvPr>
                  <p:cNvGrpSpPr/>
                  <p:nvPr/>
                </p:nvGrpSpPr>
                <p:grpSpPr>
                  <a:xfrm>
                    <a:off x="11944208" y="27017052"/>
                    <a:ext cx="10890009" cy="1582502"/>
                    <a:chOff x="11839075" y="18601505"/>
                    <a:chExt cx="9295158" cy="1582502"/>
                  </a:xfrm>
                </p:grpSpPr>
                <p:grpSp>
                  <p:nvGrpSpPr>
                    <p:cNvPr id="55" name="グループ化 54">
                      <a:extLst>
                        <a:ext uri="{FF2B5EF4-FFF2-40B4-BE49-F238E27FC236}">
                          <a16:creationId xmlns:a16="http://schemas.microsoft.com/office/drawing/2014/main" id="{908EE9E3-A094-4A84-99E9-4C4B370CF810}"/>
                        </a:ext>
                      </a:extLst>
                    </p:cNvPr>
                    <p:cNvGrpSpPr/>
                    <p:nvPr/>
                  </p:nvGrpSpPr>
                  <p:grpSpPr>
                    <a:xfrm>
                      <a:off x="11839075" y="18919016"/>
                      <a:ext cx="9295158" cy="1264991"/>
                      <a:chOff x="11540249" y="18308933"/>
                      <a:chExt cx="9295158" cy="1264991"/>
                    </a:xfrm>
                  </p:grpSpPr>
                  <p:sp>
                    <p:nvSpPr>
                      <p:cNvPr id="57" name="円/楕円 159">
                        <a:extLst>
                          <a:ext uri="{FF2B5EF4-FFF2-40B4-BE49-F238E27FC236}">
                            <a16:creationId xmlns:a16="http://schemas.microsoft.com/office/drawing/2014/main" id="{626874F4-F73B-40AD-8C2A-56C27FEBDFF0}"/>
                          </a:ext>
                        </a:extLst>
                      </p:cNvPr>
                      <p:cNvSpPr/>
                      <p:nvPr/>
                    </p:nvSpPr>
                    <p:spPr>
                      <a:xfrm>
                        <a:off x="11540249" y="18413636"/>
                        <a:ext cx="1078583" cy="1099510"/>
                      </a:xfrm>
                      <a:prstGeom prst="ellipse">
                        <a:avLst/>
                      </a:prstGeom>
                      <a:solidFill>
                        <a:srgbClr val="0070C0"/>
                      </a:solidFill>
                      <a:ln w="12700">
                        <a:solidFill>
                          <a:schemeClr val="tx1"/>
                        </a:solidFill>
                      </a:ln>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50800" h="50800"/>
                      </a:sp3d>
                    </p:spPr>
                    <p:txBody>
                      <a:bodyPr rtlCol="0" anchor="ctr"/>
                      <a:lstStyle/>
                      <a:p>
                        <a:pPr algn="ctr" defTabSz="1527930">
                          <a:defRPr/>
                        </a:pPr>
                        <a:r>
                          <a:rPr kumimoji="1" lang="en-US" altLang="ja-JP" sz="3344" b="1" kern="0" dirty="0">
                            <a:solidFill>
                              <a:prstClr val="white"/>
                            </a:solidFill>
                            <a:latin typeface="Segoe UI" panose="020B0502040204020203" pitchFamily="34" charset="0"/>
                            <a:ea typeface="ＭＳ Ｐゴシック"/>
                            <a:cs typeface="Segoe UI" panose="020B0502040204020203" pitchFamily="34" charset="0"/>
                          </a:rPr>
                          <a:t> </a:t>
                        </a:r>
                        <a:endParaRPr kumimoji="1" lang="en-US" altLang="ja-JP" b="1" kern="0" dirty="0">
                          <a:solidFill>
                            <a:prstClr val="white"/>
                          </a:solidFill>
                          <a:latin typeface="Segoe UI" panose="020B0502040204020203" pitchFamily="34" charset="0"/>
                          <a:ea typeface="ＭＳ Ｐゴシック"/>
                          <a:cs typeface="Segoe UI" panose="020B0502040204020203" pitchFamily="34" charset="0"/>
                        </a:endParaRPr>
                      </a:p>
                    </p:txBody>
                  </p:sp>
                  <p:sp>
                    <p:nvSpPr>
                      <p:cNvPr id="58" name="右矢印 171">
                        <a:extLst>
                          <a:ext uri="{FF2B5EF4-FFF2-40B4-BE49-F238E27FC236}">
                            <a16:creationId xmlns:a16="http://schemas.microsoft.com/office/drawing/2014/main" id="{51AAFD13-D33B-445F-AD00-6D017E35247F}"/>
                          </a:ext>
                        </a:extLst>
                      </p:cNvPr>
                      <p:cNvSpPr/>
                      <p:nvPr/>
                    </p:nvSpPr>
                    <p:spPr>
                      <a:xfrm>
                        <a:off x="12643216" y="18749583"/>
                        <a:ext cx="326296" cy="427565"/>
                      </a:xfrm>
                      <a:prstGeom prst="rightArrow">
                        <a:avLst/>
                      </a:prstGeom>
                      <a:gradFill rotWithShape="1">
                        <a:gsLst>
                          <a:gs pos="0">
                            <a:srgbClr val="84AA33"/>
                          </a:gs>
                          <a:gs pos="100000">
                            <a:srgbClr val="84AA33">
                              <a:shade val="48000"/>
                              <a:satMod val="180000"/>
                              <a:lumMod val="94000"/>
                            </a:srgbClr>
                          </a:gs>
                          <a:gs pos="100000">
                            <a:srgbClr val="84AA33">
                              <a:shade val="48000"/>
                              <a:satMod val="180000"/>
                              <a:lumMod val="94000"/>
                            </a:srgbClr>
                          </a:gs>
                        </a:gsLst>
                        <a:lin ang="4140000" scaled="1"/>
                      </a:gradFill>
                      <a:ln w="12700">
                        <a:solidFill>
                          <a:schemeClr val="tx1"/>
                        </a:solidFill>
                      </a:ln>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50800" h="50800"/>
                      </a:sp3d>
                    </p:spPr>
                    <p:txBody>
                      <a:bodyPr rtlCol="0" anchor="ctr"/>
                      <a:lstStyle/>
                      <a:p>
                        <a:pPr algn="ctr" defTabSz="1527930">
                          <a:defRPr/>
                        </a:pPr>
                        <a:endParaRPr kumimoji="1" lang="ja-JP" altLang="en-US" sz="3344" kern="0" dirty="0">
                          <a:solidFill>
                            <a:prstClr val="white"/>
                          </a:solidFill>
                          <a:latin typeface="Times"/>
                          <a:ea typeface="ＭＳ Ｐゴシック"/>
                        </a:endParaRPr>
                      </a:p>
                    </p:txBody>
                  </p:sp>
                  <p:sp>
                    <p:nvSpPr>
                      <p:cNvPr id="59" name="大波 163">
                        <a:extLst>
                          <a:ext uri="{FF2B5EF4-FFF2-40B4-BE49-F238E27FC236}">
                            <a16:creationId xmlns:a16="http://schemas.microsoft.com/office/drawing/2014/main" id="{52E129DB-8B81-44E7-92CE-85AA23A72E84}"/>
                          </a:ext>
                        </a:extLst>
                      </p:cNvPr>
                      <p:cNvSpPr/>
                      <p:nvPr/>
                    </p:nvSpPr>
                    <p:spPr>
                      <a:xfrm>
                        <a:off x="12969512" y="18413636"/>
                        <a:ext cx="683407" cy="1160288"/>
                      </a:xfrm>
                      <a:prstGeom prst="wave">
                        <a:avLst>
                          <a:gd name="adj1" fmla="val 8632"/>
                          <a:gd name="adj2" fmla="val -25"/>
                        </a:avLst>
                      </a:prstGeom>
                      <a:solidFill>
                        <a:srgbClr val="FF0000"/>
                      </a:solidFill>
                      <a:ln w="12700">
                        <a:solidFill>
                          <a:schemeClr val="tx1"/>
                        </a:solidFill>
                      </a:ln>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50800" h="50800"/>
                      </a:sp3d>
                    </p:spPr>
                    <p:txBody>
                      <a:bodyPr rtlCol="0" anchor="ctr"/>
                      <a:lstStyle/>
                      <a:p>
                        <a:pPr algn="ctr" defTabSz="1527930">
                          <a:defRPr/>
                        </a:pPr>
                        <a:endParaRPr kumimoji="1" lang="en-US" altLang="ja-JP" sz="3009" b="1" kern="0" dirty="0">
                          <a:solidFill>
                            <a:prstClr val="white"/>
                          </a:solidFill>
                          <a:latin typeface="Segoe UI" panose="020B0502040204020203" pitchFamily="34" charset="0"/>
                          <a:ea typeface="ＭＳ Ｐゴシック"/>
                          <a:cs typeface="Segoe UI" panose="020B0502040204020203" pitchFamily="34" charset="0"/>
                        </a:endParaRPr>
                      </a:p>
                    </p:txBody>
                  </p:sp>
                  <p:sp>
                    <p:nvSpPr>
                      <p:cNvPr id="60" name="角丸四角形 165">
                        <a:extLst>
                          <a:ext uri="{FF2B5EF4-FFF2-40B4-BE49-F238E27FC236}">
                            <a16:creationId xmlns:a16="http://schemas.microsoft.com/office/drawing/2014/main" id="{E06EF7EE-2F73-4B04-A948-4E8790317AFD}"/>
                          </a:ext>
                        </a:extLst>
                      </p:cNvPr>
                      <p:cNvSpPr/>
                      <p:nvPr/>
                    </p:nvSpPr>
                    <p:spPr>
                      <a:xfrm>
                        <a:off x="17093107" y="18308933"/>
                        <a:ext cx="995595" cy="1264991"/>
                      </a:xfrm>
                      <a:prstGeom prst="roundRect">
                        <a:avLst/>
                      </a:prstGeom>
                      <a:solidFill>
                        <a:srgbClr val="00B0F0"/>
                      </a:solidFill>
                      <a:ln w="12700">
                        <a:solidFill>
                          <a:schemeClr val="tx1"/>
                        </a:solidFill>
                      </a:ln>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50800" h="50800"/>
                      </a:sp3d>
                    </p:spPr>
                    <p:txBody>
                      <a:bodyPr rtlCol="0" anchor="ctr"/>
                      <a:lstStyle/>
                      <a:p>
                        <a:pPr algn="ctr" defTabSz="1527930">
                          <a:defRPr/>
                        </a:pPr>
                        <a:endParaRPr kumimoji="1" lang="en-US" altLang="ja-JP" sz="4400" b="1" kern="0" dirty="0">
                          <a:solidFill>
                            <a:prstClr val="white"/>
                          </a:solidFill>
                          <a:latin typeface="Segoe UI" panose="020B0502040204020203" pitchFamily="34" charset="0"/>
                          <a:ea typeface="ＭＳ Ｐゴシック"/>
                          <a:cs typeface="Segoe UI" panose="020B0502040204020203" pitchFamily="34" charset="0"/>
                        </a:endParaRPr>
                      </a:p>
                    </p:txBody>
                  </p:sp>
                  <p:sp>
                    <p:nvSpPr>
                      <p:cNvPr id="61" name="円/楕円 162">
                        <a:extLst>
                          <a:ext uri="{FF2B5EF4-FFF2-40B4-BE49-F238E27FC236}">
                            <a16:creationId xmlns:a16="http://schemas.microsoft.com/office/drawing/2014/main" id="{A0D92648-57A2-4C29-A3C7-6E16F6EF3BB8}"/>
                          </a:ext>
                        </a:extLst>
                      </p:cNvPr>
                      <p:cNvSpPr/>
                      <p:nvPr/>
                    </p:nvSpPr>
                    <p:spPr>
                      <a:xfrm>
                        <a:off x="19681720" y="18308933"/>
                        <a:ext cx="1153687" cy="1236142"/>
                      </a:xfrm>
                      <a:prstGeom prst="ellipse">
                        <a:avLst/>
                      </a:prstGeom>
                      <a:solidFill>
                        <a:srgbClr val="00B050"/>
                      </a:solidFill>
                      <a:ln w="12700">
                        <a:solidFill>
                          <a:schemeClr val="tx1"/>
                        </a:solidFill>
                      </a:ln>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50800" h="50800"/>
                      </a:sp3d>
                    </p:spPr>
                    <p:txBody>
                      <a:bodyPr rtlCol="0" anchor="ctr"/>
                      <a:lstStyle/>
                      <a:p>
                        <a:pPr algn="ctr" defTabSz="1527930">
                          <a:defRPr/>
                        </a:pPr>
                        <a:endParaRPr kumimoji="1" lang="en-US" altLang="ja-JP" sz="4800" b="1" kern="0" dirty="0">
                          <a:solidFill>
                            <a:prstClr val="white"/>
                          </a:solidFill>
                          <a:latin typeface="Segoe UI" panose="020B0502040204020203" pitchFamily="34" charset="0"/>
                          <a:ea typeface="ＭＳ Ｐゴシック"/>
                          <a:cs typeface="Segoe UI" panose="020B0502040204020203" pitchFamily="34" charset="0"/>
                        </a:endParaRPr>
                      </a:p>
                    </p:txBody>
                  </p:sp>
                </p:grpSp>
                <p:sp>
                  <p:nvSpPr>
                    <p:cNvPr id="56" name="楕円 55">
                      <a:extLst>
                        <a:ext uri="{FF2B5EF4-FFF2-40B4-BE49-F238E27FC236}">
                          <a16:creationId xmlns:a16="http://schemas.microsoft.com/office/drawing/2014/main" id="{FD25AC73-BCAD-441C-9FD0-D4BEC6E6D50F}"/>
                        </a:ext>
                      </a:extLst>
                    </p:cNvPr>
                    <p:cNvSpPr/>
                    <p:nvPr/>
                  </p:nvSpPr>
                  <p:spPr>
                    <a:xfrm>
                      <a:off x="14570781" y="18601505"/>
                      <a:ext cx="1489999" cy="348333"/>
                    </a:xfrm>
                    <a:prstGeom prst="ellipse">
                      <a:avLst/>
                    </a:prstGeom>
                    <a:solidFill>
                      <a:schemeClr val="accent4"/>
                    </a:solidFill>
                    <a:ln w="12700">
                      <a:solidFill>
                        <a:schemeClr val="accent2"/>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kumimoji="1" lang="en-US" altLang="ja-JP" b="1" dirty="0"/>
                        <a:t>5,6</a:t>
                      </a:r>
                      <a:r>
                        <a:rPr kumimoji="1" lang="ja-JP" altLang="en-US" b="1" dirty="0"/>
                        <a:t>月</a:t>
                      </a:r>
                    </a:p>
                  </p:txBody>
                </p:sp>
              </p:grpSp>
              <p:sp>
                <p:nvSpPr>
                  <p:cNvPr id="54" name="楕円 53">
                    <a:extLst>
                      <a:ext uri="{FF2B5EF4-FFF2-40B4-BE49-F238E27FC236}">
                        <a16:creationId xmlns:a16="http://schemas.microsoft.com/office/drawing/2014/main" id="{3167EFFE-8329-47D0-BE10-3E148F0D3661}"/>
                      </a:ext>
                    </a:extLst>
                  </p:cNvPr>
                  <p:cNvSpPr/>
                  <p:nvPr/>
                </p:nvSpPr>
                <p:spPr>
                  <a:xfrm>
                    <a:off x="12017250" y="27016972"/>
                    <a:ext cx="2020852" cy="348334"/>
                  </a:xfrm>
                  <a:prstGeom prst="ellipse">
                    <a:avLst/>
                  </a:prstGeom>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b="1" dirty="0">
                        <a:latin typeface="Segoe UI" panose="020B0502040204020203" pitchFamily="34" charset="0"/>
                        <a:cs typeface="Segoe UI" panose="020B0502040204020203" pitchFamily="34" charset="0"/>
                      </a:rPr>
                      <a:t>12,1,2</a:t>
                    </a:r>
                    <a:r>
                      <a:rPr kumimoji="1" lang="ja-JP" altLang="en-US" b="1" dirty="0">
                        <a:latin typeface="Segoe UI" panose="020B0502040204020203" pitchFamily="34" charset="0"/>
                        <a:cs typeface="Segoe UI" panose="020B0502040204020203" pitchFamily="34" charset="0"/>
                      </a:rPr>
                      <a:t>月</a:t>
                    </a:r>
                  </a:p>
                </p:txBody>
              </p:sp>
            </p:grpSp>
          </p:grpSp>
          <p:sp>
            <p:nvSpPr>
              <p:cNvPr id="38" name="雲 37">
                <a:extLst>
                  <a:ext uri="{FF2B5EF4-FFF2-40B4-BE49-F238E27FC236}">
                    <a16:creationId xmlns:a16="http://schemas.microsoft.com/office/drawing/2014/main" id="{9B72921E-2C8E-4B7D-B853-D40B99533FDC}"/>
                  </a:ext>
                </a:extLst>
              </p:cNvPr>
              <p:cNvSpPr/>
              <p:nvPr/>
            </p:nvSpPr>
            <p:spPr>
              <a:xfrm>
                <a:off x="6651555" y="3414749"/>
                <a:ext cx="1113250" cy="1479773"/>
              </a:xfrm>
              <a:prstGeom prst="cloud">
                <a:avLst/>
              </a:prstGeom>
              <a:gradFill rotWithShape="1">
                <a:gsLst>
                  <a:gs pos="0">
                    <a:srgbClr val="FEB80A"/>
                  </a:gs>
                  <a:gs pos="100000">
                    <a:srgbClr val="FEB80A">
                      <a:shade val="48000"/>
                      <a:satMod val="180000"/>
                      <a:lumMod val="94000"/>
                    </a:srgbClr>
                  </a:gs>
                  <a:gs pos="100000">
                    <a:srgbClr val="FEB80A">
                      <a:shade val="48000"/>
                      <a:satMod val="180000"/>
                      <a:lumMod val="94000"/>
                    </a:srgbClr>
                  </a:gs>
                </a:gsLst>
                <a:lin ang="4140000" scaled="1"/>
              </a:gradFill>
              <a:ln w="12700">
                <a:solidFill>
                  <a:schemeClr val="tx1"/>
                </a:solidFill>
              </a:ln>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50800" h="50800"/>
              </a:sp3d>
            </p:spPr>
            <p:txBody>
              <a:bodyPr rtlCol="0" anchor="ctr"/>
              <a:lstStyle/>
              <a:p>
                <a:pPr algn="ctr"/>
                <a:endParaRPr kumimoji="1" lang="ja-JP" altLang="en-US" sz="2400" b="1" dirty="0">
                  <a:solidFill>
                    <a:schemeClr val="bg1"/>
                  </a:solidFill>
                  <a:latin typeface="Segoe UI" panose="020B0502040204020203" pitchFamily="34" charset="0"/>
                  <a:cs typeface="Segoe UI" panose="020B0502040204020203" pitchFamily="34" charset="0"/>
                </a:endParaRPr>
              </a:p>
            </p:txBody>
          </p:sp>
          <p:sp>
            <p:nvSpPr>
              <p:cNvPr id="39" name="円/楕円 162">
                <a:extLst>
                  <a:ext uri="{FF2B5EF4-FFF2-40B4-BE49-F238E27FC236}">
                    <a16:creationId xmlns:a16="http://schemas.microsoft.com/office/drawing/2014/main" id="{6B92C5F7-F1C1-4B38-9798-90711EEF115E}"/>
                  </a:ext>
                </a:extLst>
              </p:cNvPr>
              <p:cNvSpPr/>
              <p:nvPr/>
            </p:nvSpPr>
            <p:spPr>
              <a:xfrm>
                <a:off x="2754977" y="3553189"/>
                <a:ext cx="1050799" cy="1458712"/>
              </a:xfrm>
              <a:prstGeom prst="ellipse">
                <a:avLst/>
              </a:prstGeom>
              <a:solidFill>
                <a:schemeClr val="accent2"/>
              </a:solidFill>
              <a:ln w="12700">
                <a:solidFill>
                  <a:schemeClr val="tx1"/>
                </a:solidFill>
              </a:ln>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50800" h="50800"/>
              </a:sp3d>
            </p:spPr>
            <p:txBody>
              <a:bodyPr rtlCol="0" anchor="ctr"/>
              <a:lstStyle/>
              <a:p>
                <a:pPr algn="ctr" defTabSz="1527930">
                  <a:defRPr/>
                </a:pPr>
                <a:endParaRPr kumimoji="1" lang="ja-JP" altLang="en-US" sz="4400" b="1" kern="0" dirty="0">
                  <a:solidFill>
                    <a:prstClr val="white"/>
                  </a:solidFill>
                  <a:latin typeface="Segoe UI" panose="020B0502040204020203" pitchFamily="34" charset="0"/>
                  <a:ea typeface="ＭＳ Ｐゴシック"/>
                  <a:cs typeface="Segoe UI" panose="020B0502040204020203" pitchFamily="34" charset="0"/>
                </a:endParaRPr>
              </a:p>
            </p:txBody>
          </p:sp>
          <p:sp>
            <p:nvSpPr>
              <p:cNvPr id="40" name="雲 39">
                <a:extLst>
                  <a:ext uri="{FF2B5EF4-FFF2-40B4-BE49-F238E27FC236}">
                    <a16:creationId xmlns:a16="http://schemas.microsoft.com/office/drawing/2014/main" id="{14618FCF-5065-462D-B6A7-E72EFB3CB602}"/>
                  </a:ext>
                </a:extLst>
              </p:cNvPr>
              <p:cNvSpPr/>
              <p:nvPr/>
            </p:nvSpPr>
            <p:spPr>
              <a:xfrm>
                <a:off x="3949679" y="3472499"/>
                <a:ext cx="1200757" cy="1458712"/>
              </a:xfrm>
              <a:prstGeom prst="cloud">
                <a:avLst/>
              </a:prstGeom>
              <a:solidFill>
                <a:srgbClr val="FF3300"/>
              </a:solidFill>
              <a:ln w="12700">
                <a:solidFill>
                  <a:schemeClr val="tx1"/>
                </a:solidFill>
              </a:ln>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50800" h="50800"/>
              </a:sp3d>
            </p:spPr>
            <p:txBody>
              <a:bodyPr rtlCol="0" anchor="ctr"/>
              <a:lstStyle/>
              <a:p>
                <a:pPr algn="ctr" defTabSz="1527930">
                  <a:defRPr/>
                </a:pPr>
                <a:endParaRPr kumimoji="1" lang="ja-JP" altLang="en-US" sz="4000" b="1" kern="0" dirty="0">
                  <a:solidFill>
                    <a:prstClr val="white"/>
                  </a:solidFill>
                  <a:latin typeface="Segoe UI" panose="020B0502040204020203" pitchFamily="34" charset="0"/>
                  <a:ea typeface="ＭＳ Ｐゴシック"/>
                  <a:cs typeface="Segoe UI" panose="020B0502040204020203" pitchFamily="34" charset="0"/>
                </a:endParaRPr>
              </a:p>
            </p:txBody>
          </p:sp>
          <p:sp>
            <p:nvSpPr>
              <p:cNvPr id="46" name="テキスト ボックス 45">
                <a:extLst>
                  <a:ext uri="{FF2B5EF4-FFF2-40B4-BE49-F238E27FC236}">
                    <a16:creationId xmlns:a16="http://schemas.microsoft.com/office/drawing/2014/main" id="{3DBF906A-8333-419B-B8E3-200EA58BEA6E}"/>
                  </a:ext>
                </a:extLst>
              </p:cNvPr>
              <p:cNvSpPr txBox="1"/>
              <p:nvPr/>
            </p:nvSpPr>
            <p:spPr>
              <a:xfrm>
                <a:off x="-56083" y="3936224"/>
                <a:ext cx="1141110" cy="609848"/>
              </a:xfrm>
              <a:prstGeom prst="rect">
                <a:avLst/>
              </a:prstGeom>
              <a:noFill/>
            </p:spPr>
            <p:txBody>
              <a:bodyPr wrap="square" rtlCol="0">
                <a:spAutoFit/>
              </a:bodyPr>
              <a:lstStyle/>
              <a:p>
                <a:pPr algn="ctr"/>
                <a:r>
                  <a:rPr kumimoji="1" lang="ja-JP" altLang="en-US" sz="1600" b="1" dirty="0">
                    <a:solidFill>
                      <a:schemeClr val="bg1"/>
                    </a:solidFill>
                  </a:rPr>
                  <a:t>①</a:t>
                </a:r>
                <a:r>
                  <a:rPr kumimoji="1" lang="ja-JP" altLang="en-US" sz="2000" b="1" dirty="0">
                    <a:solidFill>
                      <a:schemeClr val="bg1"/>
                    </a:solidFill>
                  </a:rPr>
                  <a:t>正</a:t>
                </a:r>
                <a:r>
                  <a:rPr kumimoji="1" lang="en-US" altLang="ja-JP" sz="2000" b="1" dirty="0">
                    <a:solidFill>
                      <a:schemeClr val="bg1"/>
                    </a:solidFill>
                  </a:rPr>
                  <a:t>AAO</a:t>
                </a:r>
                <a:endParaRPr kumimoji="1" lang="ja-JP" altLang="en-US" b="1" dirty="0">
                  <a:solidFill>
                    <a:schemeClr val="bg1"/>
                  </a:solidFill>
                </a:endParaRPr>
              </a:p>
            </p:txBody>
          </p:sp>
        </p:grpSp>
        <p:sp>
          <p:nvSpPr>
            <p:cNvPr id="22" name="テキスト ボックス 21">
              <a:extLst>
                <a:ext uri="{FF2B5EF4-FFF2-40B4-BE49-F238E27FC236}">
                  <a16:creationId xmlns:a16="http://schemas.microsoft.com/office/drawing/2014/main" id="{D5F72D5F-E5E2-4DC8-933B-635B2BC5E788}"/>
                </a:ext>
              </a:extLst>
            </p:cNvPr>
            <p:cNvSpPr txBox="1"/>
            <p:nvPr/>
          </p:nvSpPr>
          <p:spPr>
            <a:xfrm>
              <a:off x="1309195" y="287934"/>
              <a:ext cx="937206" cy="646331"/>
            </a:xfrm>
            <a:prstGeom prst="rect">
              <a:avLst/>
            </a:prstGeom>
            <a:noFill/>
          </p:spPr>
          <p:txBody>
            <a:bodyPr wrap="square" rtlCol="0">
              <a:spAutoFit/>
            </a:bodyPr>
            <a:lstStyle/>
            <a:p>
              <a:pPr algn="ctr"/>
              <a:r>
                <a:rPr kumimoji="1" lang="ja-JP" altLang="en-US" b="1" dirty="0">
                  <a:solidFill>
                    <a:schemeClr val="bg1"/>
                  </a:solidFill>
                </a:rPr>
                <a:t>②</a:t>
              </a:r>
              <a:endParaRPr kumimoji="1" lang="en-US" altLang="ja-JP" b="1" dirty="0">
                <a:solidFill>
                  <a:schemeClr val="bg1"/>
                </a:solidFill>
              </a:endParaRPr>
            </a:p>
            <a:p>
              <a:pPr algn="ctr"/>
              <a:r>
                <a:rPr kumimoji="1" lang="ja-JP" altLang="en-US" b="1" dirty="0">
                  <a:solidFill>
                    <a:schemeClr val="bg1"/>
                  </a:solidFill>
                </a:rPr>
                <a:t>温</a:t>
              </a:r>
              <a:r>
                <a:rPr kumimoji="1" lang="en-US" altLang="ja-JP" b="1" dirty="0">
                  <a:solidFill>
                    <a:schemeClr val="bg1"/>
                  </a:solidFill>
                </a:rPr>
                <a:t>SST</a:t>
              </a:r>
              <a:endParaRPr kumimoji="1" lang="ja-JP" altLang="en-US" b="1" dirty="0">
                <a:solidFill>
                  <a:schemeClr val="bg1"/>
                </a:solidFill>
              </a:endParaRPr>
            </a:p>
          </p:txBody>
        </p:sp>
        <p:sp>
          <p:nvSpPr>
            <p:cNvPr id="23" name="テキスト ボックス 22">
              <a:extLst>
                <a:ext uri="{FF2B5EF4-FFF2-40B4-BE49-F238E27FC236}">
                  <a16:creationId xmlns:a16="http://schemas.microsoft.com/office/drawing/2014/main" id="{73194574-540D-4361-A7B8-1D846A589D1F}"/>
                </a:ext>
              </a:extLst>
            </p:cNvPr>
            <p:cNvSpPr txBox="1"/>
            <p:nvPr/>
          </p:nvSpPr>
          <p:spPr>
            <a:xfrm>
              <a:off x="2767596" y="315135"/>
              <a:ext cx="1107670" cy="738664"/>
            </a:xfrm>
            <a:prstGeom prst="rect">
              <a:avLst/>
            </a:prstGeom>
            <a:noFill/>
          </p:spPr>
          <p:txBody>
            <a:bodyPr wrap="square" rtlCol="0">
              <a:spAutoFit/>
            </a:bodyPr>
            <a:lstStyle/>
            <a:p>
              <a:pPr algn="ctr"/>
              <a:r>
                <a:rPr kumimoji="1" lang="ja-JP" altLang="en-US" sz="1400" b="1" dirty="0">
                  <a:solidFill>
                    <a:schemeClr val="bg1"/>
                  </a:solidFill>
                </a:rPr>
                <a:t>③温</a:t>
              </a:r>
              <a:r>
                <a:rPr kumimoji="1" lang="en-US" altLang="ja-JP" sz="1400" b="1" dirty="0">
                  <a:solidFill>
                    <a:schemeClr val="bg1"/>
                  </a:solidFill>
                </a:rPr>
                <a:t>SST</a:t>
              </a:r>
              <a:r>
                <a:rPr kumimoji="1" lang="ja-JP" altLang="en-US" sz="1400" b="1" dirty="0">
                  <a:solidFill>
                    <a:schemeClr val="bg1"/>
                  </a:solidFill>
                </a:rPr>
                <a:t>＋上向き熱フラックス</a:t>
              </a:r>
              <a:endParaRPr kumimoji="1" lang="ja-JP" altLang="en-US" sz="1600" b="1" dirty="0">
                <a:solidFill>
                  <a:schemeClr val="bg1"/>
                </a:solidFill>
              </a:endParaRPr>
            </a:p>
          </p:txBody>
        </p:sp>
        <p:sp>
          <p:nvSpPr>
            <p:cNvPr id="24" name="テキスト ボックス 23">
              <a:extLst>
                <a:ext uri="{FF2B5EF4-FFF2-40B4-BE49-F238E27FC236}">
                  <a16:creationId xmlns:a16="http://schemas.microsoft.com/office/drawing/2014/main" id="{0CA336F4-A476-4BE4-8094-DA13B0DA164F}"/>
                </a:ext>
              </a:extLst>
            </p:cNvPr>
            <p:cNvSpPr txBox="1"/>
            <p:nvPr/>
          </p:nvSpPr>
          <p:spPr>
            <a:xfrm>
              <a:off x="4036345" y="228353"/>
              <a:ext cx="1200758" cy="830997"/>
            </a:xfrm>
            <a:prstGeom prst="rect">
              <a:avLst/>
            </a:prstGeom>
            <a:noFill/>
          </p:spPr>
          <p:txBody>
            <a:bodyPr wrap="square" rtlCol="0">
              <a:spAutoFit/>
            </a:bodyPr>
            <a:lstStyle/>
            <a:p>
              <a:pPr algn="ctr"/>
              <a:r>
                <a:rPr kumimoji="1" lang="ja-JP" altLang="en-US" sz="1600" b="1" dirty="0">
                  <a:solidFill>
                    <a:schemeClr val="bg1"/>
                  </a:solidFill>
                </a:rPr>
                <a:t>④南インド洋で対流の活発化</a:t>
              </a:r>
              <a:endParaRPr kumimoji="1" lang="en-US" altLang="ja-JP" sz="1600" b="1" dirty="0">
                <a:solidFill>
                  <a:schemeClr val="bg1"/>
                </a:solidFill>
              </a:endParaRPr>
            </a:p>
          </p:txBody>
        </p:sp>
        <p:sp>
          <p:nvSpPr>
            <p:cNvPr id="25" name="テキスト ボックス 24">
              <a:extLst>
                <a:ext uri="{FF2B5EF4-FFF2-40B4-BE49-F238E27FC236}">
                  <a16:creationId xmlns:a16="http://schemas.microsoft.com/office/drawing/2014/main" id="{5253FE26-4612-468D-9BA4-4DFE29EF5F22}"/>
                </a:ext>
              </a:extLst>
            </p:cNvPr>
            <p:cNvSpPr txBox="1"/>
            <p:nvPr/>
          </p:nvSpPr>
          <p:spPr>
            <a:xfrm>
              <a:off x="2168510" y="460507"/>
              <a:ext cx="670680" cy="338554"/>
            </a:xfrm>
            <a:prstGeom prst="rect">
              <a:avLst/>
            </a:prstGeom>
            <a:noFill/>
          </p:spPr>
          <p:txBody>
            <a:bodyPr wrap="square" rtlCol="0">
              <a:spAutoFit/>
            </a:bodyPr>
            <a:lstStyle/>
            <a:p>
              <a:pPr algn="ctr"/>
              <a:r>
                <a:rPr kumimoji="1" lang="ja-JP" altLang="en-US" sz="1600" b="1" dirty="0">
                  <a:solidFill>
                    <a:schemeClr val="bg1"/>
                  </a:solidFill>
                </a:rPr>
                <a:t>持続</a:t>
              </a:r>
              <a:endParaRPr kumimoji="1" lang="ja-JP" altLang="en-US" b="1" dirty="0">
                <a:solidFill>
                  <a:schemeClr val="bg1"/>
                </a:solidFill>
              </a:endParaRPr>
            </a:p>
          </p:txBody>
        </p:sp>
        <p:sp>
          <p:nvSpPr>
            <p:cNvPr id="26" name="テキスト ボックス 25">
              <a:extLst>
                <a:ext uri="{FF2B5EF4-FFF2-40B4-BE49-F238E27FC236}">
                  <a16:creationId xmlns:a16="http://schemas.microsoft.com/office/drawing/2014/main" id="{01193C09-08BB-4344-A66C-FF18BB01550C}"/>
                </a:ext>
              </a:extLst>
            </p:cNvPr>
            <p:cNvSpPr txBox="1"/>
            <p:nvPr/>
          </p:nvSpPr>
          <p:spPr>
            <a:xfrm>
              <a:off x="5358290" y="235089"/>
              <a:ext cx="1200758" cy="646331"/>
            </a:xfrm>
            <a:prstGeom prst="rect">
              <a:avLst/>
            </a:prstGeom>
            <a:noFill/>
          </p:spPr>
          <p:txBody>
            <a:bodyPr wrap="square" rtlCol="0">
              <a:spAutoFit/>
            </a:bodyPr>
            <a:lstStyle/>
            <a:p>
              <a:pPr algn="ctr"/>
              <a:r>
                <a:rPr kumimoji="1" lang="ja-JP" altLang="en-US" b="1" dirty="0">
                  <a:solidFill>
                    <a:schemeClr val="bg1"/>
                  </a:solidFill>
                </a:rPr>
                <a:t>⑤</a:t>
              </a:r>
              <a:endParaRPr kumimoji="1" lang="en-US" altLang="ja-JP" b="1" dirty="0">
                <a:solidFill>
                  <a:schemeClr val="bg1"/>
                </a:solidFill>
              </a:endParaRPr>
            </a:p>
            <a:p>
              <a:pPr algn="ctr"/>
              <a:r>
                <a:rPr kumimoji="1" lang="en-US" altLang="ja-JP" b="1" dirty="0">
                  <a:solidFill>
                    <a:schemeClr val="bg1"/>
                  </a:solidFill>
                </a:rPr>
                <a:t>SMJ</a:t>
              </a:r>
              <a:r>
                <a:rPr kumimoji="1" lang="ja-JP" altLang="en-US" b="1" dirty="0">
                  <a:solidFill>
                    <a:schemeClr val="bg1"/>
                  </a:solidFill>
                </a:rPr>
                <a:t>強化</a:t>
              </a:r>
              <a:endParaRPr kumimoji="1" lang="en-US" altLang="ja-JP" sz="1600" b="1" dirty="0">
                <a:solidFill>
                  <a:schemeClr val="bg1"/>
                </a:solidFill>
              </a:endParaRPr>
            </a:p>
          </p:txBody>
        </p:sp>
        <p:sp>
          <p:nvSpPr>
            <p:cNvPr id="28" name="テキスト ボックス 27">
              <a:extLst>
                <a:ext uri="{FF2B5EF4-FFF2-40B4-BE49-F238E27FC236}">
                  <a16:creationId xmlns:a16="http://schemas.microsoft.com/office/drawing/2014/main" id="{2E1DB6A8-C7C7-47BF-B4EC-814E16192FF5}"/>
                </a:ext>
              </a:extLst>
            </p:cNvPr>
            <p:cNvSpPr txBox="1"/>
            <p:nvPr/>
          </p:nvSpPr>
          <p:spPr>
            <a:xfrm>
              <a:off x="6646813" y="181189"/>
              <a:ext cx="1157004" cy="830997"/>
            </a:xfrm>
            <a:prstGeom prst="rect">
              <a:avLst/>
            </a:prstGeom>
            <a:noFill/>
          </p:spPr>
          <p:txBody>
            <a:bodyPr wrap="square" rtlCol="0">
              <a:spAutoFit/>
            </a:bodyPr>
            <a:lstStyle/>
            <a:p>
              <a:pPr algn="ctr"/>
              <a:r>
                <a:rPr kumimoji="1" lang="ja-JP" altLang="en-US" sz="1600" b="1" dirty="0">
                  <a:solidFill>
                    <a:schemeClr val="bg1"/>
                  </a:solidFill>
                </a:rPr>
                <a:t>⑥インドでの対流の活発化</a:t>
              </a:r>
              <a:endParaRPr kumimoji="1" lang="en-US" altLang="ja-JP" sz="1600" b="1" dirty="0">
                <a:solidFill>
                  <a:schemeClr val="bg1"/>
                </a:solidFill>
              </a:endParaRPr>
            </a:p>
          </p:txBody>
        </p:sp>
        <p:sp>
          <p:nvSpPr>
            <p:cNvPr id="29" name="テキスト ボックス 28">
              <a:extLst>
                <a:ext uri="{FF2B5EF4-FFF2-40B4-BE49-F238E27FC236}">
                  <a16:creationId xmlns:a16="http://schemas.microsoft.com/office/drawing/2014/main" id="{FAC52C01-4EAC-478A-9F16-CA227876ACF1}"/>
                </a:ext>
              </a:extLst>
            </p:cNvPr>
            <p:cNvSpPr txBox="1"/>
            <p:nvPr/>
          </p:nvSpPr>
          <p:spPr>
            <a:xfrm>
              <a:off x="8002383" y="259741"/>
              <a:ext cx="1216504" cy="830997"/>
            </a:xfrm>
            <a:prstGeom prst="rect">
              <a:avLst/>
            </a:prstGeom>
            <a:noFill/>
          </p:spPr>
          <p:txBody>
            <a:bodyPr wrap="square" rtlCol="0">
              <a:spAutoFit/>
            </a:bodyPr>
            <a:lstStyle/>
            <a:p>
              <a:pPr algn="ctr"/>
              <a:r>
                <a:rPr kumimoji="1" lang="ja-JP" altLang="en-US" sz="1600" b="1" dirty="0">
                  <a:solidFill>
                    <a:schemeClr val="bg1"/>
                  </a:solidFill>
                </a:rPr>
                <a:t>⑦チベット高気圧の</a:t>
              </a:r>
              <a:endParaRPr kumimoji="1" lang="en-US" altLang="ja-JP" sz="1600" b="1" dirty="0">
                <a:solidFill>
                  <a:schemeClr val="bg1"/>
                </a:solidFill>
              </a:endParaRPr>
            </a:p>
            <a:p>
              <a:pPr algn="ctr"/>
              <a:r>
                <a:rPr kumimoji="1" lang="ja-JP" altLang="en-US" sz="1600" b="1" dirty="0">
                  <a:solidFill>
                    <a:schemeClr val="bg1"/>
                  </a:solidFill>
                </a:rPr>
                <a:t>強化</a:t>
              </a:r>
              <a:endParaRPr kumimoji="1" lang="en-US" altLang="ja-JP" sz="1400" b="1" dirty="0">
                <a:solidFill>
                  <a:schemeClr val="bg1"/>
                </a:solidFill>
              </a:endParaRPr>
            </a:p>
          </p:txBody>
        </p:sp>
        <p:sp>
          <p:nvSpPr>
            <p:cNvPr id="32" name="右矢印 171">
              <a:extLst>
                <a:ext uri="{FF2B5EF4-FFF2-40B4-BE49-F238E27FC236}">
                  <a16:creationId xmlns:a16="http://schemas.microsoft.com/office/drawing/2014/main" id="{0F4EDC4D-AA0C-4647-8CA2-013EBA3A23DE}"/>
                </a:ext>
              </a:extLst>
            </p:cNvPr>
            <p:cNvSpPr/>
            <p:nvPr/>
          </p:nvSpPr>
          <p:spPr>
            <a:xfrm>
              <a:off x="3783228" y="502885"/>
              <a:ext cx="320219" cy="272636"/>
            </a:xfrm>
            <a:prstGeom prst="rightArrow">
              <a:avLst/>
            </a:prstGeom>
            <a:gradFill rotWithShape="1">
              <a:gsLst>
                <a:gs pos="0">
                  <a:srgbClr val="84AA33"/>
                </a:gs>
                <a:gs pos="100000">
                  <a:srgbClr val="84AA33">
                    <a:shade val="48000"/>
                    <a:satMod val="180000"/>
                    <a:lumMod val="94000"/>
                  </a:srgbClr>
                </a:gs>
                <a:gs pos="100000">
                  <a:srgbClr val="84AA33">
                    <a:shade val="48000"/>
                    <a:satMod val="180000"/>
                    <a:lumMod val="94000"/>
                  </a:srgbClr>
                </a:gs>
              </a:gsLst>
              <a:lin ang="4140000" scaled="1"/>
            </a:gradFill>
            <a:ln w="12700">
              <a:solidFill>
                <a:schemeClr val="tx1"/>
              </a:solidFill>
            </a:ln>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50800" h="50800"/>
            </a:sp3d>
          </p:spPr>
          <p:txBody>
            <a:bodyPr rtlCol="0" anchor="ctr"/>
            <a:lstStyle/>
            <a:p>
              <a:pPr algn="ctr" defTabSz="1527930">
                <a:defRPr/>
              </a:pPr>
              <a:endParaRPr kumimoji="1" lang="ja-JP" altLang="en-US" sz="3344" kern="0" dirty="0">
                <a:solidFill>
                  <a:prstClr val="white"/>
                </a:solidFill>
                <a:latin typeface="Times"/>
                <a:ea typeface="ＭＳ Ｐゴシック"/>
              </a:endParaRPr>
            </a:p>
          </p:txBody>
        </p:sp>
        <p:sp>
          <p:nvSpPr>
            <p:cNvPr id="33" name="右矢印 171">
              <a:extLst>
                <a:ext uri="{FF2B5EF4-FFF2-40B4-BE49-F238E27FC236}">
                  <a16:creationId xmlns:a16="http://schemas.microsoft.com/office/drawing/2014/main" id="{00399856-670E-4028-9089-748B0ACEE045}"/>
                </a:ext>
              </a:extLst>
            </p:cNvPr>
            <p:cNvSpPr/>
            <p:nvPr/>
          </p:nvSpPr>
          <p:spPr>
            <a:xfrm>
              <a:off x="5198180" y="483759"/>
              <a:ext cx="320219" cy="272636"/>
            </a:xfrm>
            <a:prstGeom prst="rightArrow">
              <a:avLst/>
            </a:prstGeom>
            <a:gradFill rotWithShape="1">
              <a:gsLst>
                <a:gs pos="0">
                  <a:srgbClr val="84AA33"/>
                </a:gs>
                <a:gs pos="100000">
                  <a:srgbClr val="84AA33">
                    <a:shade val="48000"/>
                    <a:satMod val="180000"/>
                    <a:lumMod val="94000"/>
                  </a:srgbClr>
                </a:gs>
                <a:gs pos="100000">
                  <a:srgbClr val="84AA33">
                    <a:shade val="48000"/>
                    <a:satMod val="180000"/>
                    <a:lumMod val="94000"/>
                  </a:srgbClr>
                </a:gs>
              </a:gsLst>
              <a:lin ang="4140000" scaled="1"/>
            </a:gradFill>
            <a:ln w="12700">
              <a:solidFill>
                <a:schemeClr val="tx1"/>
              </a:solidFill>
            </a:ln>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50800" h="50800"/>
            </a:sp3d>
          </p:spPr>
          <p:txBody>
            <a:bodyPr rtlCol="0" anchor="ctr"/>
            <a:lstStyle/>
            <a:p>
              <a:pPr algn="ctr" defTabSz="1527930">
                <a:defRPr/>
              </a:pPr>
              <a:endParaRPr kumimoji="1" lang="ja-JP" altLang="en-US" sz="3344" kern="0" dirty="0">
                <a:solidFill>
                  <a:prstClr val="white"/>
                </a:solidFill>
                <a:latin typeface="Times"/>
                <a:ea typeface="ＭＳ Ｐゴシック"/>
              </a:endParaRPr>
            </a:p>
          </p:txBody>
        </p:sp>
        <p:sp>
          <p:nvSpPr>
            <p:cNvPr id="34" name="右矢印 171">
              <a:extLst>
                <a:ext uri="{FF2B5EF4-FFF2-40B4-BE49-F238E27FC236}">
                  <a16:creationId xmlns:a16="http://schemas.microsoft.com/office/drawing/2014/main" id="{024B1F85-835A-4B72-80D1-5A57276D41C4}"/>
                </a:ext>
              </a:extLst>
            </p:cNvPr>
            <p:cNvSpPr/>
            <p:nvPr/>
          </p:nvSpPr>
          <p:spPr>
            <a:xfrm>
              <a:off x="6418003" y="506854"/>
              <a:ext cx="320219" cy="272636"/>
            </a:xfrm>
            <a:prstGeom prst="rightArrow">
              <a:avLst/>
            </a:prstGeom>
            <a:gradFill rotWithShape="1">
              <a:gsLst>
                <a:gs pos="0">
                  <a:srgbClr val="84AA33"/>
                </a:gs>
                <a:gs pos="100000">
                  <a:srgbClr val="84AA33">
                    <a:shade val="48000"/>
                    <a:satMod val="180000"/>
                    <a:lumMod val="94000"/>
                  </a:srgbClr>
                </a:gs>
                <a:gs pos="100000">
                  <a:srgbClr val="84AA33">
                    <a:shade val="48000"/>
                    <a:satMod val="180000"/>
                    <a:lumMod val="94000"/>
                  </a:srgbClr>
                </a:gs>
              </a:gsLst>
              <a:lin ang="4140000" scaled="1"/>
            </a:gradFill>
            <a:ln w="12700">
              <a:solidFill>
                <a:schemeClr val="tx1"/>
              </a:solidFill>
            </a:ln>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50800" h="50800"/>
            </a:sp3d>
          </p:spPr>
          <p:txBody>
            <a:bodyPr rtlCol="0" anchor="ctr"/>
            <a:lstStyle/>
            <a:p>
              <a:pPr algn="ctr" defTabSz="1527930">
                <a:defRPr/>
              </a:pPr>
              <a:endParaRPr kumimoji="1" lang="ja-JP" altLang="en-US" sz="3344" kern="0" dirty="0">
                <a:solidFill>
                  <a:prstClr val="white"/>
                </a:solidFill>
                <a:latin typeface="Times"/>
                <a:ea typeface="ＭＳ Ｐゴシック"/>
              </a:endParaRPr>
            </a:p>
          </p:txBody>
        </p:sp>
        <p:sp>
          <p:nvSpPr>
            <p:cNvPr id="35" name="右矢印 171">
              <a:extLst>
                <a:ext uri="{FF2B5EF4-FFF2-40B4-BE49-F238E27FC236}">
                  <a16:creationId xmlns:a16="http://schemas.microsoft.com/office/drawing/2014/main" id="{D85CA927-C4E1-4C1B-A800-7C6C8AF27EAE}"/>
                </a:ext>
              </a:extLst>
            </p:cNvPr>
            <p:cNvSpPr/>
            <p:nvPr/>
          </p:nvSpPr>
          <p:spPr>
            <a:xfrm>
              <a:off x="7769912" y="460507"/>
              <a:ext cx="320219" cy="272636"/>
            </a:xfrm>
            <a:prstGeom prst="rightArrow">
              <a:avLst/>
            </a:prstGeom>
            <a:gradFill rotWithShape="1">
              <a:gsLst>
                <a:gs pos="0">
                  <a:srgbClr val="84AA33"/>
                </a:gs>
                <a:gs pos="100000">
                  <a:srgbClr val="84AA33">
                    <a:shade val="48000"/>
                    <a:satMod val="180000"/>
                    <a:lumMod val="94000"/>
                  </a:srgbClr>
                </a:gs>
                <a:gs pos="100000">
                  <a:srgbClr val="84AA33">
                    <a:shade val="48000"/>
                    <a:satMod val="180000"/>
                    <a:lumMod val="94000"/>
                  </a:srgbClr>
                </a:gs>
              </a:gsLst>
              <a:lin ang="4140000" scaled="1"/>
            </a:gradFill>
            <a:ln w="12700">
              <a:solidFill>
                <a:schemeClr val="tx1"/>
              </a:solidFill>
            </a:ln>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50800" h="50800"/>
            </a:sp3d>
          </p:spPr>
          <p:txBody>
            <a:bodyPr rtlCol="0" anchor="ctr"/>
            <a:lstStyle/>
            <a:p>
              <a:pPr algn="ctr" defTabSz="1527930">
                <a:defRPr/>
              </a:pPr>
              <a:endParaRPr kumimoji="1" lang="ja-JP" altLang="en-US" sz="3344" kern="0" dirty="0">
                <a:solidFill>
                  <a:prstClr val="white"/>
                </a:solidFill>
                <a:latin typeface="Times"/>
                <a:ea typeface="ＭＳ Ｐゴシック"/>
              </a:endParaRPr>
            </a:p>
          </p:txBody>
        </p:sp>
      </p:grpSp>
      <p:sp>
        <p:nvSpPr>
          <p:cNvPr id="10" name="テキスト ボックス 9">
            <a:extLst>
              <a:ext uri="{FF2B5EF4-FFF2-40B4-BE49-F238E27FC236}">
                <a16:creationId xmlns:a16="http://schemas.microsoft.com/office/drawing/2014/main" id="{9C1FF0C6-7581-42CE-97DC-CF93364F5851}"/>
              </a:ext>
            </a:extLst>
          </p:cNvPr>
          <p:cNvSpPr txBox="1"/>
          <p:nvPr/>
        </p:nvSpPr>
        <p:spPr>
          <a:xfrm>
            <a:off x="42564" y="2515354"/>
            <a:ext cx="9009677" cy="892552"/>
          </a:xfrm>
          <a:prstGeom prst="rect">
            <a:avLst/>
          </a:prstGeom>
          <a:solidFill>
            <a:schemeClr val="accent4">
              <a:lumMod val="20000"/>
              <a:lumOff val="80000"/>
            </a:schemeClr>
          </a:solidFill>
          <a:ln w="38100"/>
        </p:spPr>
        <p:style>
          <a:lnRef idx="1">
            <a:schemeClr val="accent4"/>
          </a:lnRef>
          <a:fillRef idx="2">
            <a:schemeClr val="accent4"/>
          </a:fillRef>
          <a:effectRef idx="1">
            <a:schemeClr val="accent4"/>
          </a:effectRef>
          <a:fontRef idx="minor">
            <a:schemeClr val="dk1"/>
          </a:fontRef>
        </p:style>
        <p:txBody>
          <a:bodyPr wrap="square" rtlCol="0">
            <a:spAutoFit/>
          </a:bodyPr>
          <a:lstStyle/>
          <a:p>
            <a:r>
              <a:rPr kumimoji="1" lang="ja-JP" altLang="en-US" sz="2000" b="1" dirty="0"/>
              <a:t>＊線形傾圧モデル実験設定＊（</a:t>
            </a:r>
            <a:r>
              <a:rPr kumimoji="1" lang="en-US" altLang="ja-JP" sz="2000" b="1" dirty="0"/>
              <a:t>Watanabe</a:t>
            </a:r>
            <a:r>
              <a:rPr kumimoji="1" lang="ja-JP" altLang="en-US" sz="2000" b="1" dirty="0"/>
              <a:t> </a:t>
            </a:r>
            <a:r>
              <a:rPr kumimoji="1" lang="en-US" altLang="ja-JP" sz="2000" b="1" dirty="0"/>
              <a:t>and</a:t>
            </a:r>
            <a:r>
              <a:rPr kumimoji="1" lang="ja-JP" altLang="en-US" sz="2000" b="1" dirty="0"/>
              <a:t> </a:t>
            </a:r>
            <a:r>
              <a:rPr kumimoji="1" lang="en-US" altLang="ja-JP" sz="2000" b="1" dirty="0"/>
              <a:t>Kimoto</a:t>
            </a:r>
            <a:r>
              <a:rPr kumimoji="1" lang="ja-JP" altLang="en-US" sz="2000" b="1" dirty="0" err="1"/>
              <a:t>，</a:t>
            </a:r>
            <a:r>
              <a:rPr kumimoji="1" lang="en-US" altLang="ja-JP" sz="2000" b="1" dirty="0"/>
              <a:t>2000</a:t>
            </a:r>
            <a:r>
              <a:rPr kumimoji="1" lang="ja-JP" altLang="en-US" sz="2000" b="1" dirty="0"/>
              <a:t>）</a:t>
            </a:r>
            <a:endParaRPr kumimoji="1" lang="en-US" altLang="ja-JP" sz="1600" dirty="0"/>
          </a:p>
          <a:p>
            <a:r>
              <a:rPr lang="ja-JP" altLang="en-US" sz="1600" dirty="0"/>
              <a:t>モデル実験の使用データ：</a:t>
            </a:r>
            <a:r>
              <a:rPr lang="en-US" altLang="ja-JP" sz="1600" dirty="0"/>
              <a:t>5,6</a:t>
            </a:r>
            <a:r>
              <a:rPr lang="ja-JP" altLang="en-US" sz="1600" dirty="0"/>
              <a:t>月平均の</a:t>
            </a:r>
            <a:r>
              <a:rPr lang="en-US" altLang="ja-JP" sz="1600" dirty="0"/>
              <a:t>JRA-55</a:t>
            </a:r>
            <a:r>
              <a:rPr lang="ja-JP" altLang="en-US" sz="1600" dirty="0"/>
              <a:t>再解析データ</a:t>
            </a:r>
            <a:endParaRPr lang="en-US" altLang="ja-JP" sz="1600" dirty="0"/>
          </a:p>
          <a:p>
            <a:r>
              <a:rPr lang="ja-JP" altLang="en-US" sz="1600" dirty="0"/>
              <a:t>水平解像度：</a:t>
            </a:r>
            <a:r>
              <a:rPr lang="en-US" altLang="ja-JP" sz="1600" dirty="0"/>
              <a:t>2.8°×</a:t>
            </a:r>
            <a:r>
              <a:rPr lang="ja-JP" altLang="en-US" sz="1600" dirty="0"/>
              <a:t>　</a:t>
            </a:r>
            <a:r>
              <a:rPr lang="en-US" altLang="ja-JP" sz="1600" dirty="0"/>
              <a:t>2.8°</a:t>
            </a:r>
            <a:r>
              <a:rPr lang="ja-JP" altLang="en-US" sz="1600" dirty="0"/>
              <a:t>鉛直層：</a:t>
            </a:r>
            <a:r>
              <a:rPr lang="en-US" altLang="ja-JP" sz="1600" dirty="0"/>
              <a:t>20</a:t>
            </a:r>
            <a:r>
              <a:rPr lang="ja-JP" altLang="en-US" sz="1600" dirty="0"/>
              <a:t>層</a:t>
            </a:r>
            <a:endParaRPr lang="en-US" altLang="ja-JP" b="1" dirty="0"/>
          </a:p>
        </p:txBody>
      </p:sp>
      <p:sp>
        <p:nvSpPr>
          <p:cNvPr id="31" name="テキスト ボックス 30">
            <a:extLst>
              <a:ext uri="{FF2B5EF4-FFF2-40B4-BE49-F238E27FC236}">
                <a16:creationId xmlns:a16="http://schemas.microsoft.com/office/drawing/2014/main" id="{193305E8-7E57-4617-AA95-39F18291250F}"/>
              </a:ext>
            </a:extLst>
          </p:cNvPr>
          <p:cNvSpPr txBox="1"/>
          <p:nvPr/>
        </p:nvSpPr>
        <p:spPr>
          <a:xfrm>
            <a:off x="8494033" y="1247184"/>
            <a:ext cx="861623" cy="369332"/>
          </a:xfrm>
          <a:prstGeom prst="rect">
            <a:avLst/>
          </a:prstGeom>
          <a:noFill/>
        </p:spPr>
        <p:txBody>
          <a:bodyPr wrap="square" rtlCol="0">
            <a:spAutoFit/>
          </a:bodyPr>
          <a:lstStyle/>
          <a:p>
            <a:r>
              <a:rPr kumimoji="1" lang="en-US" altLang="ja-JP" b="1" dirty="0"/>
              <a:t>10/12</a:t>
            </a:r>
            <a:endParaRPr kumimoji="1" lang="ja-JP" altLang="en-US" b="1" dirty="0"/>
          </a:p>
        </p:txBody>
      </p:sp>
      <p:sp>
        <p:nvSpPr>
          <p:cNvPr id="14" name="テキスト ボックス 13">
            <a:extLst>
              <a:ext uri="{FF2B5EF4-FFF2-40B4-BE49-F238E27FC236}">
                <a16:creationId xmlns:a16="http://schemas.microsoft.com/office/drawing/2014/main" id="{869A8BBB-3743-4B5D-A228-1C18BEAFADC5}"/>
              </a:ext>
            </a:extLst>
          </p:cNvPr>
          <p:cNvSpPr txBox="1"/>
          <p:nvPr/>
        </p:nvSpPr>
        <p:spPr>
          <a:xfrm>
            <a:off x="67158" y="1489529"/>
            <a:ext cx="8857686" cy="923330"/>
          </a:xfrm>
          <a:prstGeom prst="rect">
            <a:avLst/>
          </a:prstGeom>
          <a:noFill/>
        </p:spPr>
        <p:txBody>
          <a:bodyPr wrap="square" rtlCol="0">
            <a:spAutoFit/>
          </a:bodyPr>
          <a:lstStyle/>
          <a:p>
            <a:r>
              <a:rPr kumimoji="1" lang="ja-JP" altLang="en-US" u="sng" dirty="0"/>
              <a:t>再解析だけでは因果関係がはっきりできない</a:t>
            </a:r>
            <a:r>
              <a:rPr kumimoji="1" lang="en-US" altLang="ja-JP" u="sng" dirty="0"/>
              <a:t>……..</a:t>
            </a:r>
          </a:p>
          <a:p>
            <a:r>
              <a:rPr kumimoji="1" lang="ja-JP" altLang="en-US" u="sng" dirty="0"/>
              <a:t>南インド洋の対流とインド周辺の対流がそれぞれ</a:t>
            </a:r>
            <a:r>
              <a:rPr kumimoji="1" lang="en-US" altLang="ja-JP" u="sng" dirty="0"/>
              <a:t>SMJ</a:t>
            </a:r>
            <a:r>
              <a:rPr kumimoji="1" lang="ja-JP" altLang="en-US" u="sng" dirty="0" err="1"/>
              <a:t>、</a:t>
            </a:r>
            <a:r>
              <a:rPr kumimoji="1" lang="ja-JP" altLang="en-US" u="sng" dirty="0"/>
              <a:t>チベット高気圧を強めているか線形傾圧モデルで確認した。</a:t>
            </a:r>
          </a:p>
        </p:txBody>
      </p:sp>
      <p:grpSp>
        <p:nvGrpSpPr>
          <p:cNvPr id="53" name="グループ化 52">
            <a:extLst>
              <a:ext uri="{FF2B5EF4-FFF2-40B4-BE49-F238E27FC236}">
                <a16:creationId xmlns:a16="http://schemas.microsoft.com/office/drawing/2014/main" id="{FFE6D666-BBB2-45A3-8810-0BBDB0D8AE7D}"/>
              </a:ext>
            </a:extLst>
          </p:cNvPr>
          <p:cNvGrpSpPr/>
          <p:nvPr/>
        </p:nvGrpSpPr>
        <p:grpSpPr>
          <a:xfrm>
            <a:off x="4807135" y="3751118"/>
            <a:ext cx="4245106" cy="2401877"/>
            <a:chOff x="4831731" y="4032923"/>
            <a:chExt cx="4245106" cy="2401877"/>
          </a:xfrm>
        </p:grpSpPr>
        <p:pic>
          <p:nvPicPr>
            <p:cNvPr id="41" name="図 40">
              <a:extLst>
                <a:ext uri="{FF2B5EF4-FFF2-40B4-BE49-F238E27FC236}">
                  <a16:creationId xmlns:a16="http://schemas.microsoft.com/office/drawing/2014/main" id="{83C2D9B8-6CAB-4184-8D98-67DECA130729}"/>
                </a:ext>
              </a:extLst>
            </p:cNvPr>
            <p:cNvPicPr>
              <a:picLocks noChangeAspect="1"/>
            </p:cNvPicPr>
            <p:nvPr/>
          </p:nvPicPr>
          <p:blipFill>
            <a:blip r:embed="rId3"/>
            <a:stretch>
              <a:fillRect/>
            </a:stretch>
          </p:blipFill>
          <p:spPr>
            <a:xfrm>
              <a:off x="4831731" y="4032923"/>
              <a:ext cx="4245106" cy="2401877"/>
            </a:xfrm>
            <a:prstGeom prst="rect">
              <a:avLst/>
            </a:prstGeom>
          </p:spPr>
        </p:pic>
        <p:sp>
          <p:nvSpPr>
            <p:cNvPr id="42" name="楕円 41">
              <a:extLst>
                <a:ext uri="{FF2B5EF4-FFF2-40B4-BE49-F238E27FC236}">
                  <a16:creationId xmlns:a16="http://schemas.microsoft.com/office/drawing/2014/main" id="{582E664D-A9EE-4960-B724-2E95946363B8}"/>
                </a:ext>
              </a:extLst>
            </p:cNvPr>
            <p:cNvSpPr/>
            <p:nvPr/>
          </p:nvSpPr>
          <p:spPr>
            <a:xfrm>
              <a:off x="5272284" y="4558772"/>
              <a:ext cx="1307366" cy="370295"/>
            </a:xfrm>
            <a:prstGeom prst="ellipse">
              <a:avLst/>
            </a:prstGeom>
            <a:solidFill>
              <a:srgbClr val="00B050"/>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kumimoji="1" lang="ja-JP" altLang="en-US" b="1" dirty="0">
                  <a:solidFill>
                    <a:schemeClr val="bg1"/>
                  </a:solidFill>
                </a:rPr>
                <a:t>実験②</a:t>
              </a:r>
            </a:p>
          </p:txBody>
        </p:sp>
        <p:sp>
          <p:nvSpPr>
            <p:cNvPr id="43" name="楕円 42">
              <a:extLst>
                <a:ext uri="{FF2B5EF4-FFF2-40B4-BE49-F238E27FC236}">
                  <a16:creationId xmlns:a16="http://schemas.microsoft.com/office/drawing/2014/main" id="{7600628B-08DD-41A7-B451-FEE434758105}"/>
                </a:ext>
              </a:extLst>
            </p:cNvPr>
            <p:cNvSpPr/>
            <p:nvPr/>
          </p:nvSpPr>
          <p:spPr>
            <a:xfrm>
              <a:off x="6861777" y="5245196"/>
              <a:ext cx="1307366" cy="370295"/>
            </a:xfrm>
            <a:prstGeom prst="ellipse">
              <a:avLst/>
            </a:prstGeom>
            <a:solidFill>
              <a:srgbClr val="00B0F0"/>
            </a:solidFill>
            <a:ln>
              <a:solidFill>
                <a:srgbClr val="00206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kumimoji="1" lang="ja-JP" altLang="en-US" b="1" dirty="0">
                  <a:solidFill>
                    <a:schemeClr val="bg1"/>
                  </a:solidFill>
                </a:rPr>
                <a:t>実験①</a:t>
              </a:r>
            </a:p>
          </p:txBody>
        </p:sp>
        <p:cxnSp>
          <p:nvCxnSpPr>
            <p:cNvPr id="27" name="直線矢印コネクタ 26">
              <a:extLst>
                <a:ext uri="{FF2B5EF4-FFF2-40B4-BE49-F238E27FC236}">
                  <a16:creationId xmlns:a16="http://schemas.microsoft.com/office/drawing/2014/main" id="{C16748E8-062E-4F83-BB08-88A130756992}"/>
                </a:ext>
              </a:extLst>
            </p:cNvPr>
            <p:cNvCxnSpPr>
              <a:cxnSpLocks/>
              <a:stCxn id="43" idx="2"/>
            </p:cNvCxnSpPr>
            <p:nvPr/>
          </p:nvCxnSpPr>
          <p:spPr>
            <a:xfrm flipH="1">
              <a:off x="6045621" y="5430344"/>
              <a:ext cx="816156" cy="35078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4" name="直線矢印コネクタ 43">
              <a:extLst>
                <a:ext uri="{FF2B5EF4-FFF2-40B4-BE49-F238E27FC236}">
                  <a16:creationId xmlns:a16="http://schemas.microsoft.com/office/drawing/2014/main" id="{F3F1F3F2-F94D-4B81-9997-171DFCBBA514}"/>
                </a:ext>
              </a:extLst>
            </p:cNvPr>
            <p:cNvCxnSpPr>
              <a:cxnSpLocks/>
              <a:stCxn id="43" idx="2"/>
            </p:cNvCxnSpPr>
            <p:nvPr/>
          </p:nvCxnSpPr>
          <p:spPr>
            <a:xfrm flipH="1">
              <a:off x="6755980" y="5430344"/>
              <a:ext cx="105797" cy="35078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5" name="直線矢印コネクタ 44">
              <a:extLst>
                <a:ext uri="{FF2B5EF4-FFF2-40B4-BE49-F238E27FC236}">
                  <a16:creationId xmlns:a16="http://schemas.microsoft.com/office/drawing/2014/main" id="{DEE08AD9-78CE-432B-8682-5E77C831931C}"/>
                </a:ext>
              </a:extLst>
            </p:cNvPr>
            <p:cNvCxnSpPr>
              <a:cxnSpLocks/>
            </p:cNvCxnSpPr>
            <p:nvPr/>
          </p:nvCxnSpPr>
          <p:spPr>
            <a:xfrm flipV="1">
              <a:off x="6453699" y="4439660"/>
              <a:ext cx="408078" cy="30426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52" name="テキスト ボックス 51">
            <a:extLst>
              <a:ext uri="{FF2B5EF4-FFF2-40B4-BE49-F238E27FC236}">
                <a16:creationId xmlns:a16="http://schemas.microsoft.com/office/drawing/2014/main" id="{6D2EA3F0-9A37-4DCF-8736-8CF711B094C2}"/>
              </a:ext>
            </a:extLst>
          </p:cNvPr>
          <p:cNvSpPr txBox="1"/>
          <p:nvPr/>
        </p:nvSpPr>
        <p:spPr>
          <a:xfrm>
            <a:off x="91759" y="3659396"/>
            <a:ext cx="4521123" cy="2862322"/>
          </a:xfrm>
          <a:prstGeom prst="rect">
            <a:avLst/>
          </a:prstGeom>
          <a:solidFill>
            <a:schemeClr val="accent5">
              <a:lumMod val="20000"/>
              <a:lumOff val="80000"/>
            </a:schemeClr>
          </a:solidFill>
          <a:ln w="19050">
            <a:solidFill>
              <a:schemeClr val="accent1"/>
            </a:solidFill>
          </a:ln>
        </p:spPr>
        <p:style>
          <a:lnRef idx="1">
            <a:schemeClr val="accent5"/>
          </a:lnRef>
          <a:fillRef idx="2">
            <a:schemeClr val="accent5"/>
          </a:fillRef>
          <a:effectRef idx="1">
            <a:schemeClr val="accent5"/>
          </a:effectRef>
          <a:fontRef idx="minor">
            <a:schemeClr val="dk1"/>
          </a:fontRef>
        </p:style>
        <p:txBody>
          <a:bodyPr wrap="square" rtlCol="0">
            <a:spAutoFit/>
          </a:bodyPr>
          <a:lstStyle/>
          <a:p>
            <a:r>
              <a:rPr kumimoji="1" lang="ja-JP" altLang="en-US" b="1" u="sng" dirty="0"/>
              <a:t>二つのモデル実験</a:t>
            </a:r>
            <a:endParaRPr kumimoji="1" lang="en-US" altLang="ja-JP" b="1" u="sng" dirty="0"/>
          </a:p>
          <a:p>
            <a:r>
              <a:rPr kumimoji="1" lang="ja-JP" altLang="en-US" b="1" u="sng" dirty="0">
                <a:solidFill>
                  <a:schemeClr val="accent1"/>
                </a:solidFill>
              </a:rPr>
              <a:t>実験①</a:t>
            </a:r>
            <a:endParaRPr kumimoji="1" lang="en-US" altLang="ja-JP" b="1" u="sng" dirty="0">
              <a:solidFill>
                <a:schemeClr val="accent1"/>
              </a:solidFill>
            </a:endParaRPr>
          </a:p>
          <a:p>
            <a:r>
              <a:rPr kumimoji="1" lang="ja-JP" altLang="en-US" dirty="0"/>
              <a:t>南インド洋の対流による非断熱加熱を再現した二つの熱源 </a:t>
            </a:r>
            <a:r>
              <a:rPr kumimoji="1" lang="en-US" altLang="ja-JP" dirty="0"/>
              <a:t>(1K/day)</a:t>
            </a:r>
            <a:r>
              <a:rPr kumimoji="1" lang="ja-JP" altLang="en-US" dirty="0"/>
              <a:t> を置いた実験　→　</a:t>
            </a:r>
            <a:r>
              <a:rPr kumimoji="1" lang="en-US" altLang="ja-JP" b="1" u="sng" dirty="0"/>
              <a:t>SMJ</a:t>
            </a:r>
            <a:r>
              <a:rPr kumimoji="1" lang="ja-JP" altLang="en-US" b="1" u="sng" dirty="0"/>
              <a:t>の強化を確認する実験</a:t>
            </a:r>
            <a:endParaRPr kumimoji="1" lang="en-US" altLang="ja-JP" b="1" u="sng" dirty="0"/>
          </a:p>
          <a:p>
            <a:endParaRPr kumimoji="1" lang="en-US" altLang="ja-JP" dirty="0"/>
          </a:p>
          <a:p>
            <a:r>
              <a:rPr kumimoji="1" lang="ja-JP" altLang="en-US" b="1" u="sng" dirty="0">
                <a:solidFill>
                  <a:srgbClr val="00B050"/>
                </a:solidFill>
              </a:rPr>
              <a:t>実験②</a:t>
            </a:r>
            <a:endParaRPr kumimoji="1" lang="en-US" altLang="ja-JP" b="1" u="sng" dirty="0">
              <a:solidFill>
                <a:srgbClr val="00B050"/>
              </a:solidFill>
            </a:endParaRPr>
          </a:p>
          <a:p>
            <a:r>
              <a:rPr kumimoji="1" lang="ja-JP" altLang="en-US" dirty="0"/>
              <a:t>インド西部の対流による非断熱加熱を再現した熱源 </a:t>
            </a:r>
            <a:r>
              <a:rPr kumimoji="1" lang="en-US" altLang="ja-JP" dirty="0"/>
              <a:t>(1K/day) </a:t>
            </a:r>
            <a:r>
              <a:rPr kumimoji="1" lang="ja-JP" altLang="en-US" dirty="0" err="1"/>
              <a:t>を置</a:t>
            </a:r>
            <a:r>
              <a:rPr kumimoji="1" lang="ja-JP" altLang="en-US" dirty="0"/>
              <a:t>いた実験</a:t>
            </a:r>
            <a:endParaRPr kumimoji="1" lang="en-US" altLang="ja-JP" dirty="0"/>
          </a:p>
          <a:p>
            <a:r>
              <a:rPr kumimoji="1" lang="ja-JP" altLang="en-US" dirty="0"/>
              <a:t>→</a:t>
            </a:r>
            <a:r>
              <a:rPr kumimoji="1" lang="ja-JP" altLang="en-US" b="1" u="sng" dirty="0"/>
              <a:t>チベット高気圧の強化を確認する実験</a:t>
            </a:r>
          </a:p>
        </p:txBody>
      </p:sp>
      <p:sp>
        <p:nvSpPr>
          <p:cNvPr id="18" name="フレーム 17">
            <a:extLst>
              <a:ext uri="{FF2B5EF4-FFF2-40B4-BE49-F238E27FC236}">
                <a16:creationId xmlns:a16="http://schemas.microsoft.com/office/drawing/2014/main" id="{7351A0CF-687D-49AB-AD9D-85523C4CF505}"/>
              </a:ext>
            </a:extLst>
          </p:cNvPr>
          <p:cNvSpPr/>
          <p:nvPr/>
        </p:nvSpPr>
        <p:spPr>
          <a:xfrm>
            <a:off x="3816298" y="33841"/>
            <a:ext cx="2612806" cy="1157937"/>
          </a:xfrm>
          <a:prstGeom prst="frame">
            <a:avLst>
              <a:gd name="adj1" fmla="val 7606"/>
            </a:avLst>
          </a:prstGeom>
          <a:solidFill>
            <a:srgbClr val="05F91C">
              <a:alpha val="50000"/>
            </a:srgb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3" name="楕円 12">
            <a:extLst>
              <a:ext uri="{FF2B5EF4-FFF2-40B4-BE49-F238E27FC236}">
                <a16:creationId xmlns:a16="http://schemas.microsoft.com/office/drawing/2014/main" id="{F41F8F3A-5828-44FF-A609-64A790CDDEB5}"/>
              </a:ext>
            </a:extLst>
          </p:cNvPr>
          <p:cNvSpPr/>
          <p:nvPr/>
        </p:nvSpPr>
        <p:spPr>
          <a:xfrm>
            <a:off x="4612882" y="1016739"/>
            <a:ext cx="1307366" cy="370295"/>
          </a:xfrm>
          <a:prstGeom prst="ellipse">
            <a:avLst/>
          </a:prstGeom>
          <a:solidFill>
            <a:srgbClr val="00B0F0"/>
          </a:solidFill>
          <a:ln>
            <a:solidFill>
              <a:srgbClr val="00206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kumimoji="1" lang="ja-JP" altLang="en-US" b="1" dirty="0">
                <a:solidFill>
                  <a:schemeClr val="bg1"/>
                </a:solidFill>
              </a:rPr>
              <a:t>実験①</a:t>
            </a:r>
          </a:p>
        </p:txBody>
      </p:sp>
      <p:sp>
        <p:nvSpPr>
          <p:cNvPr id="19" name="フレーム 18">
            <a:extLst>
              <a:ext uri="{FF2B5EF4-FFF2-40B4-BE49-F238E27FC236}">
                <a16:creationId xmlns:a16="http://schemas.microsoft.com/office/drawing/2014/main" id="{FE048075-284B-493E-928A-525697FD0929}"/>
              </a:ext>
            </a:extLst>
          </p:cNvPr>
          <p:cNvSpPr/>
          <p:nvPr/>
        </p:nvSpPr>
        <p:spPr>
          <a:xfrm>
            <a:off x="6731384" y="20051"/>
            <a:ext cx="2412616" cy="1157937"/>
          </a:xfrm>
          <a:prstGeom prst="frame">
            <a:avLst>
              <a:gd name="adj1" fmla="val 7606"/>
            </a:avLst>
          </a:prstGeom>
          <a:solidFill>
            <a:srgbClr val="05F91C">
              <a:alpha val="50000"/>
            </a:srgb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36" name="楕円 35">
            <a:extLst>
              <a:ext uri="{FF2B5EF4-FFF2-40B4-BE49-F238E27FC236}">
                <a16:creationId xmlns:a16="http://schemas.microsoft.com/office/drawing/2014/main" id="{D50A2BEA-E7D9-464E-9411-42D735E88A08}"/>
              </a:ext>
            </a:extLst>
          </p:cNvPr>
          <p:cNvSpPr/>
          <p:nvPr/>
        </p:nvSpPr>
        <p:spPr>
          <a:xfrm>
            <a:off x="7387297" y="1039201"/>
            <a:ext cx="1307366" cy="370295"/>
          </a:xfrm>
          <a:prstGeom prst="ellipse">
            <a:avLst/>
          </a:prstGeom>
          <a:solidFill>
            <a:srgbClr val="00B050"/>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kumimoji="1" lang="ja-JP" altLang="en-US" b="1" dirty="0">
                <a:solidFill>
                  <a:schemeClr val="bg1"/>
                </a:solidFill>
              </a:rPr>
              <a:t>実験②</a:t>
            </a:r>
          </a:p>
        </p:txBody>
      </p:sp>
    </p:spTree>
    <p:extLst>
      <p:ext uri="{BB962C8B-B14F-4D97-AF65-F5344CB8AC3E}">
        <p14:creationId xmlns:p14="http://schemas.microsoft.com/office/powerpoint/2010/main" val="181803810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28" name="グループ化 27">
            <a:extLst>
              <a:ext uri="{FF2B5EF4-FFF2-40B4-BE49-F238E27FC236}">
                <a16:creationId xmlns:a16="http://schemas.microsoft.com/office/drawing/2014/main" id="{6ADD0059-CDF0-4D13-B196-082FBD1800D4}"/>
              </a:ext>
            </a:extLst>
          </p:cNvPr>
          <p:cNvGrpSpPr/>
          <p:nvPr/>
        </p:nvGrpSpPr>
        <p:grpSpPr>
          <a:xfrm>
            <a:off x="-45979" y="12220"/>
            <a:ext cx="9235958" cy="1080703"/>
            <a:chOff x="-17071" y="0"/>
            <a:chExt cx="9235958" cy="1156265"/>
          </a:xfrm>
        </p:grpSpPr>
        <p:grpSp>
          <p:nvGrpSpPr>
            <p:cNvPr id="30" name="グループ化 29">
              <a:extLst>
                <a:ext uri="{FF2B5EF4-FFF2-40B4-BE49-F238E27FC236}">
                  <a16:creationId xmlns:a16="http://schemas.microsoft.com/office/drawing/2014/main" id="{9A5B90A8-ADE3-4EF9-8889-AF1F1154D47D}"/>
                </a:ext>
              </a:extLst>
            </p:cNvPr>
            <p:cNvGrpSpPr/>
            <p:nvPr/>
          </p:nvGrpSpPr>
          <p:grpSpPr>
            <a:xfrm>
              <a:off x="-17071" y="0"/>
              <a:ext cx="9178141" cy="1156265"/>
              <a:chOff x="-56083" y="3249521"/>
              <a:chExt cx="9178141" cy="1762380"/>
            </a:xfrm>
          </p:grpSpPr>
          <p:grpSp>
            <p:nvGrpSpPr>
              <p:cNvPr id="42" name="グループ化 41">
                <a:extLst>
                  <a:ext uri="{FF2B5EF4-FFF2-40B4-BE49-F238E27FC236}">
                    <a16:creationId xmlns:a16="http://schemas.microsoft.com/office/drawing/2014/main" id="{A53F102C-2604-4359-9BFF-EBE900300FD3}"/>
                  </a:ext>
                </a:extLst>
              </p:cNvPr>
              <p:cNvGrpSpPr/>
              <p:nvPr/>
            </p:nvGrpSpPr>
            <p:grpSpPr>
              <a:xfrm>
                <a:off x="1" y="3249521"/>
                <a:ext cx="9122057" cy="1662503"/>
                <a:chOff x="-1" y="1333343"/>
                <a:chExt cx="9122057" cy="1662503"/>
              </a:xfrm>
            </p:grpSpPr>
            <p:sp>
              <p:nvSpPr>
                <p:cNvPr id="48" name="四角形: 角を丸くする 47">
                  <a:extLst>
                    <a:ext uri="{FF2B5EF4-FFF2-40B4-BE49-F238E27FC236}">
                      <a16:creationId xmlns:a16="http://schemas.microsoft.com/office/drawing/2014/main" id="{6B081A3E-4481-47B4-B0B8-A60AADCB8B5B}"/>
                    </a:ext>
                  </a:extLst>
                </p:cNvPr>
                <p:cNvSpPr/>
                <p:nvPr/>
              </p:nvSpPr>
              <p:spPr>
                <a:xfrm>
                  <a:off x="-1" y="1452697"/>
                  <a:ext cx="2584680" cy="1514776"/>
                </a:xfrm>
                <a:prstGeom prst="roundRect">
                  <a:avLst/>
                </a:prstGeom>
                <a:solidFill>
                  <a:schemeClr val="accent5">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7" name="四角形: 角を丸くする 46">
                  <a:extLst>
                    <a:ext uri="{FF2B5EF4-FFF2-40B4-BE49-F238E27FC236}">
                      <a16:creationId xmlns:a16="http://schemas.microsoft.com/office/drawing/2014/main" id="{C46CF5AF-0E22-4C76-9C56-17D91016961D}"/>
                    </a:ext>
                  </a:extLst>
                </p:cNvPr>
                <p:cNvSpPr/>
                <p:nvPr/>
              </p:nvSpPr>
              <p:spPr>
                <a:xfrm>
                  <a:off x="2690797" y="1481072"/>
                  <a:ext cx="6370075" cy="1514774"/>
                </a:xfrm>
                <a:prstGeom prst="roundRect">
                  <a:avLst/>
                </a:prstGeom>
                <a:solidFill>
                  <a:schemeClr val="accent4">
                    <a:lumMod val="60000"/>
                    <a:lumOff val="4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9" name="矢印: ストライプ 48">
                  <a:extLst>
                    <a:ext uri="{FF2B5EF4-FFF2-40B4-BE49-F238E27FC236}">
                      <a16:creationId xmlns:a16="http://schemas.microsoft.com/office/drawing/2014/main" id="{76A67767-2559-4021-980E-3F08D327EC45}"/>
                    </a:ext>
                  </a:extLst>
                </p:cNvPr>
                <p:cNvSpPr/>
                <p:nvPr/>
              </p:nvSpPr>
              <p:spPr>
                <a:xfrm>
                  <a:off x="2113591" y="1788134"/>
                  <a:ext cx="691962" cy="942132"/>
                </a:xfrm>
                <a:prstGeom prst="stripedRightArrow">
                  <a:avLst>
                    <a:gd name="adj1" fmla="val 44521"/>
                    <a:gd name="adj2" fmla="val 44447"/>
                  </a:avLst>
                </a:prstGeom>
                <a:solidFill>
                  <a:srgbClr val="C000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b="1" dirty="0">
                    <a:latin typeface="Segoe UI" panose="020B0502040204020203" pitchFamily="34" charset="0"/>
                    <a:cs typeface="Segoe UI" panose="020B0502040204020203" pitchFamily="34" charset="0"/>
                  </a:endParaRPr>
                </a:p>
              </p:txBody>
            </p:sp>
            <p:grpSp>
              <p:nvGrpSpPr>
                <p:cNvPr id="50" name="グループ化 49">
                  <a:extLst>
                    <a:ext uri="{FF2B5EF4-FFF2-40B4-BE49-F238E27FC236}">
                      <a16:creationId xmlns:a16="http://schemas.microsoft.com/office/drawing/2014/main" id="{301B732F-DA8D-41A7-A494-7669E9FA63CA}"/>
                    </a:ext>
                  </a:extLst>
                </p:cNvPr>
                <p:cNvGrpSpPr/>
                <p:nvPr/>
              </p:nvGrpSpPr>
              <p:grpSpPr>
                <a:xfrm>
                  <a:off x="-1" y="1333343"/>
                  <a:ext cx="9122057" cy="1538119"/>
                  <a:chOff x="11944208" y="27016972"/>
                  <a:chExt cx="10890009" cy="1582582"/>
                </a:xfrm>
              </p:grpSpPr>
              <p:grpSp>
                <p:nvGrpSpPr>
                  <p:cNvPr id="51" name="グループ化 50">
                    <a:extLst>
                      <a:ext uri="{FF2B5EF4-FFF2-40B4-BE49-F238E27FC236}">
                        <a16:creationId xmlns:a16="http://schemas.microsoft.com/office/drawing/2014/main" id="{E613663D-5DCE-4155-9F40-770DBF978FAB}"/>
                      </a:ext>
                    </a:extLst>
                  </p:cNvPr>
                  <p:cNvGrpSpPr/>
                  <p:nvPr/>
                </p:nvGrpSpPr>
                <p:grpSpPr>
                  <a:xfrm>
                    <a:off x="11944208" y="27017052"/>
                    <a:ext cx="10890009" cy="1582502"/>
                    <a:chOff x="11839075" y="18601505"/>
                    <a:chExt cx="9295158" cy="1582502"/>
                  </a:xfrm>
                </p:grpSpPr>
                <p:grpSp>
                  <p:nvGrpSpPr>
                    <p:cNvPr id="53" name="グループ化 52">
                      <a:extLst>
                        <a:ext uri="{FF2B5EF4-FFF2-40B4-BE49-F238E27FC236}">
                          <a16:creationId xmlns:a16="http://schemas.microsoft.com/office/drawing/2014/main" id="{B4A934C4-91B2-481C-8F15-B8792EF11B32}"/>
                        </a:ext>
                      </a:extLst>
                    </p:cNvPr>
                    <p:cNvGrpSpPr/>
                    <p:nvPr/>
                  </p:nvGrpSpPr>
                  <p:grpSpPr>
                    <a:xfrm>
                      <a:off x="11839075" y="18919016"/>
                      <a:ext cx="9295158" cy="1264991"/>
                      <a:chOff x="11540249" y="18308933"/>
                      <a:chExt cx="9295158" cy="1264991"/>
                    </a:xfrm>
                  </p:grpSpPr>
                  <p:sp>
                    <p:nvSpPr>
                      <p:cNvPr id="55" name="円/楕円 159">
                        <a:extLst>
                          <a:ext uri="{FF2B5EF4-FFF2-40B4-BE49-F238E27FC236}">
                            <a16:creationId xmlns:a16="http://schemas.microsoft.com/office/drawing/2014/main" id="{773D1F53-43E5-47F5-A751-6AF4D0DFD81F}"/>
                          </a:ext>
                        </a:extLst>
                      </p:cNvPr>
                      <p:cNvSpPr/>
                      <p:nvPr/>
                    </p:nvSpPr>
                    <p:spPr>
                      <a:xfrm>
                        <a:off x="11540249" y="18413636"/>
                        <a:ext cx="1078583" cy="1099510"/>
                      </a:xfrm>
                      <a:prstGeom prst="ellipse">
                        <a:avLst/>
                      </a:prstGeom>
                      <a:solidFill>
                        <a:srgbClr val="0070C0"/>
                      </a:solidFill>
                      <a:ln w="12700">
                        <a:solidFill>
                          <a:schemeClr val="tx1"/>
                        </a:solidFill>
                      </a:ln>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50800" h="50800"/>
                      </a:sp3d>
                    </p:spPr>
                    <p:txBody>
                      <a:bodyPr rtlCol="0" anchor="ctr"/>
                      <a:lstStyle/>
                      <a:p>
                        <a:pPr algn="ctr" defTabSz="1527930">
                          <a:defRPr/>
                        </a:pPr>
                        <a:r>
                          <a:rPr kumimoji="1" lang="en-US" altLang="ja-JP" sz="3344" b="1" kern="0" dirty="0">
                            <a:solidFill>
                              <a:prstClr val="white"/>
                            </a:solidFill>
                            <a:latin typeface="Segoe UI" panose="020B0502040204020203" pitchFamily="34" charset="0"/>
                            <a:ea typeface="ＭＳ Ｐゴシック"/>
                            <a:cs typeface="Segoe UI" panose="020B0502040204020203" pitchFamily="34" charset="0"/>
                          </a:rPr>
                          <a:t> </a:t>
                        </a:r>
                        <a:endParaRPr kumimoji="1" lang="en-US" altLang="ja-JP" b="1" kern="0" dirty="0">
                          <a:solidFill>
                            <a:prstClr val="white"/>
                          </a:solidFill>
                          <a:latin typeface="Segoe UI" panose="020B0502040204020203" pitchFamily="34" charset="0"/>
                          <a:ea typeface="ＭＳ Ｐゴシック"/>
                          <a:cs typeface="Segoe UI" panose="020B0502040204020203" pitchFamily="34" charset="0"/>
                        </a:endParaRPr>
                      </a:p>
                    </p:txBody>
                  </p:sp>
                  <p:sp>
                    <p:nvSpPr>
                      <p:cNvPr id="56" name="右矢印 171">
                        <a:extLst>
                          <a:ext uri="{FF2B5EF4-FFF2-40B4-BE49-F238E27FC236}">
                            <a16:creationId xmlns:a16="http://schemas.microsoft.com/office/drawing/2014/main" id="{7918B4B5-C663-4551-8819-5B531B558CB8}"/>
                          </a:ext>
                        </a:extLst>
                      </p:cNvPr>
                      <p:cNvSpPr/>
                      <p:nvPr/>
                    </p:nvSpPr>
                    <p:spPr>
                      <a:xfrm>
                        <a:off x="12643216" y="18749583"/>
                        <a:ext cx="326296" cy="427565"/>
                      </a:xfrm>
                      <a:prstGeom prst="rightArrow">
                        <a:avLst/>
                      </a:prstGeom>
                      <a:gradFill rotWithShape="1">
                        <a:gsLst>
                          <a:gs pos="0">
                            <a:srgbClr val="84AA33"/>
                          </a:gs>
                          <a:gs pos="100000">
                            <a:srgbClr val="84AA33">
                              <a:shade val="48000"/>
                              <a:satMod val="180000"/>
                              <a:lumMod val="94000"/>
                            </a:srgbClr>
                          </a:gs>
                          <a:gs pos="100000">
                            <a:srgbClr val="84AA33">
                              <a:shade val="48000"/>
                              <a:satMod val="180000"/>
                              <a:lumMod val="94000"/>
                            </a:srgbClr>
                          </a:gs>
                        </a:gsLst>
                        <a:lin ang="4140000" scaled="1"/>
                      </a:gradFill>
                      <a:ln w="12700">
                        <a:solidFill>
                          <a:schemeClr val="tx1"/>
                        </a:solidFill>
                      </a:ln>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50800" h="50800"/>
                      </a:sp3d>
                    </p:spPr>
                    <p:txBody>
                      <a:bodyPr rtlCol="0" anchor="ctr"/>
                      <a:lstStyle/>
                      <a:p>
                        <a:pPr algn="ctr" defTabSz="1527930">
                          <a:defRPr/>
                        </a:pPr>
                        <a:endParaRPr kumimoji="1" lang="ja-JP" altLang="en-US" sz="3344" kern="0" dirty="0">
                          <a:solidFill>
                            <a:prstClr val="white"/>
                          </a:solidFill>
                          <a:latin typeface="Times"/>
                          <a:ea typeface="ＭＳ Ｐゴシック"/>
                        </a:endParaRPr>
                      </a:p>
                    </p:txBody>
                  </p:sp>
                  <p:sp>
                    <p:nvSpPr>
                      <p:cNvPr id="57" name="大波 163">
                        <a:extLst>
                          <a:ext uri="{FF2B5EF4-FFF2-40B4-BE49-F238E27FC236}">
                            <a16:creationId xmlns:a16="http://schemas.microsoft.com/office/drawing/2014/main" id="{E79C5789-15C7-42CE-A7D1-7009C7069B3B}"/>
                          </a:ext>
                        </a:extLst>
                      </p:cNvPr>
                      <p:cNvSpPr/>
                      <p:nvPr/>
                    </p:nvSpPr>
                    <p:spPr>
                      <a:xfrm>
                        <a:off x="12969512" y="18413636"/>
                        <a:ext cx="683407" cy="1160288"/>
                      </a:xfrm>
                      <a:prstGeom prst="wave">
                        <a:avLst>
                          <a:gd name="adj1" fmla="val 8632"/>
                          <a:gd name="adj2" fmla="val -25"/>
                        </a:avLst>
                      </a:prstGeom>
                      <a:solidFill>
                        <a:srgbClr val="FF0000"/>
                      </a:solidFill>
                      <a:ln w="12700">
                        <a:solidFill>
                          <a:schemeClr val="tx1"/>
                        </a:solidFill>
                      </a:ln>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50800" h="50800"/>
                      </a:sp3d>
                    </p:spPr>
                    <p:txBody>
                      <a:bodyPr rtlCol="0" anchor="ctr"/>
                      <a:lstStyle/>
                      <a:p>
                        <a:pPr algn="ctr" defTabSz="1527930">
                          <a:defRPr/>
                        </a:pPr>
                        <a:endParaRPr kumimoji="1" lang="en-US" altLang="ja-JP" sz="3009" b="1" kern="0" dirty="0">
                          <a:solidFill>
                            <a:prstClr val="white"/>
                          </a:solidFill>
                          <a:latin typeface="Segoe UI" panose="020B0502040204020203" pitchFamily="34" charset="0"/>
                          <a:ea typeface="ＭＳ Ｐゴシック"/>
                          <a:cs typeface="Segoe UI" panose="020B0502040204020203" pitchFamily="34" charset="0"/>
                        </a:endParaRPr>
                      </a:p>
                    </p:txBody>
                  </p:sp>
                  <p:sp>
                    <p:nvSpPr>
                      <p:cNvPr id="58" name="角丸四角形 165">
                        <a:extLst>
                          <a:ext uri="{FF2B5EF4-FFF2-40B4-BE49-F238E27FC236}">
                            <a16:creationId xmlns:a16="http://schemas.microsoft.com/office/drawing/2014/main" id="{364EDD1C-37D1-47CB-A797-9626A2C7DE3B}"/>
                          </a:ext>
                        </a:extLst>
                      </p:cNvPr>
                      <p:cNvSpPr/>
                      <p:nvPr/>
                    </p:nvSpPr>
                    <p:spPr>
                      <a:xfrm>
                        <a:off x="17093107" y="18308933"/>
                        <a:ext cx="995595" cy="1264991"/>
                      </a:xfrm>
                      <a:prstGeom prst="roundRect">
                        <a:avLst/>
                      </a:prstGeom>
                      <a:solidFill>
                        <a:srgbClr val="00B0F0"/>
                      </a:solidFill>
                      <a:ln w="12700">
                        <a:solidFill>
                          <a:schemeClr val="tx1"/>
                        </a:solidFill>
                      </a:ln>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50800" h="50800"/>
                      </a:sp3d>
                    </p:spPr>
                    <p:txBody>
                      <a:bodyPr rtlCol="0" anchor="ctr"/>
                      <a:lstStyle/>
                      <a:p>
                        <a:pPr algn="ctr" defTabSz="1527930">
                          <a:defRPr/>
                        </a:pPr>
                        <a:endParaRPr kumimoji="1" lang="en-US" altLang="ja-JP" sz="4400" b="1" kern="0" dirty="0">
                          <a:solidFill>
                            <a:prstClr val="white"/>
                          </a:solidFill>
                          <a:latin typeface="Segoe UI" panose="020B0502040204020203" pitchFamily="34" charset="0"/>
                          <a:ea typeface="ＭＳ Ｐゴシック"/>
                          <a:cs typeface="Segoe UI" panose="020B0502040204020203" pitchFamily="34" charset="0"/>
                        </a:endParaRPr>
                      </a:p>
                    </p:txBody>
                  </p:sp>
                  <p:sp>
                    <p:nvSpPr>
                      <p:cNvPr id="59" name="円/楕円 162">
                        <a:extLst>
                          <a:ext uri="{FF2B5EF4-FFF2-40B4-BE49-F238E27FC236}">
                            <a16:creationId xmlns:a16="http://schemas.microsoft.com/office/drawing/2014/main" id="{9AFFD28A-E144-4147-BF13-BB61FDE92466}"/>
                          </a:ext>
                        </a:extLst>
                      </p:cNvPr>
                      <p:cNvSpPr/>
                      <p:nvPr/>
                    </p:nvSpPr>
                    <p:spPr>
                      <a:xfrm>
                        <a:off x="19681720" y="18308933"/>
                        <a:ext cx="1153687" cy="1236142"/>
                      </a:xfrm>
                      <a:prstGeom prst="ellipse">
                        <a:avLst/>
                      </a:prstGeom>
                      <a:solidFill>
                        <a:srgbClr val="00B050"/>
                      </a:solidFill>
                      <a:ln w="12700">
                        <a:solidFill>
                          <a:schemeClr val="tx1"/>
                        </a:solidFill>
                      </a:ln>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50800" h="50800"/>
                      </a:sp3d>
                    </p:spPr>
                    <p:txBody>
                      <a:bodyPr rtlCol="0" anchor="ctr"/>
                      <a:lstStyle/>
                      <a:p>
                        <a:pPr algn="ctr" defTabSz="1527930">
                          <a:defRPr/>
                        </a:pPr>
                        <a:endParaRPr kumimoji="1" lang="en-US" altLang="ja-JP" sz="4800" b="1" kern="0" dirty="0">
                          <a:solidFill>
                            <a:prstClr val="white"/>
                          </a:solidFill>
                          <a:latin typeface="Segoe UI" panose="020B0502040204020203" pitchFamily="34" charset="0"/>
                          <a:ea typeface="ＭＳ Ｐゴシック"/>
                          <a:cs typeface="Segoe UI" panose="020B0502040204020203" pitchFamily="34" charset="0"/>
                        </a:endParaRPr>
                      </a:p>
                    </p:txBody>
                  </p:sp>
                </p:grpSp>
                <p:sp>
                  <p:nvSpPr>
                    <p:cNvPr id="54" name="楕円 53">
                      <a:extLst>
                        <a:ext uri="{FF2B5EF4-FFF2-40B4-BE49-F238E27FC236}">
                          <a16:creationId xmlns:a16="http://schemas.microsoft.com/office/drawing/2014/main" id="{5D9CAA47-300F-46D6-BB47-846A5AEA3FCD}"/>
                        </a:ext>
                      </a:extLst>
                    </p:cNvPr>
                    <p:cNvSpPr/>
                    <p:nvPr/>
                  </p:nvSpPr>
                  <p:spPr>
                    <a:xfrm>
                      <a:off x="14570781" y="18601505"/>
                      <a:ext cx="1489999" cy="348333"/>
                    </a:xfrm>
                    <a:prstGeom prst="ellipse">
                      <a:avLst/>
                    </a:prstGeom>
                    <a:solidFill>
                      <a:schemeClr val="accent4"/>
                    </a:solidFill>
                    <a:ln w="12700">
                      <a:solidFill>
                        <a:schemeClr val="accent2"/>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kumimoji="1" lang="en-US" altLang="ja-JP" b="1" dirty="0"/>
                        <a:t>5,6</a:t>
                      </a:r>
                      <a:r>
                        <a:rPr kumimoji="1" lang="ja-JP" altLang="en-US" b="1" dirty="0"/>
                        <a:t>月</a:t>
                      </a:r>
                    </a:p>
                  </p:txBody>
                </p:sp>
              </p:grpSp>
              <p:sp>
                <p:nvSpPr>
                  <p:cNvPr id="52" name="楕円 51">
                    <a:extLst>
                      <a:ext uri="{FF2B5EF4-FFF2-40B4-BE49-F238E27FC236}">
                        <a16:creationId xmlns:a16="http://schemas.microsoft.com/office/drawing/2014/main" id="{6303109F-2741-422F-9EBB-E5AE0AE74F78}"/>
                      </a:ext>
                    </a:extLst>
                  </p:cNvPr>
                  <p:cNvSpPr/>
                  <p:nvPr/>
                </p:nvSpPr>
                <p:spPr>
                  <a:xfrm>
                    <a:off x="12017250" y="27016972"/>
                    <a:ext cx="2020852" cy="348334"/>
                  </a:xfrm>
                  <a:prstGeom prst="ellipse">
                    <a:avLst/>
                  </a:prstGeom>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b="1" dirty="0">
                        <a:latin typeface="Segoe UI" panose="020B0502040204020203" pitchFamily="34" charset="0"/>
                        <a:cs typeface="Segoe UI" panose="020B0502040204020203" pitchFamily="34" charset="0"/>
                      </a:rPr>
                      <a:t>12,1,2</a:t>
                    </a:r>
                    <a:r>
                      <a:rPr kumimoji="1" lang="ja-JP" altLang="en-US" b="1" dirty="0">
                        <a:latin typeface="Segoe UI" panose="020B0502040204020203" pitchFamily="34" charset="0"/>
                        <a:cs typeface="Segoe UI" panose="020B0502040204020203" pitchFamily="34" charset="0"/>
                      </a:rPr>
                      <a:t>月</a:t>
                    </a:r>
                  </a:p>
                </p:txBody>
              </p:sp>
            </p:grpSp>
          </p:grpSp>
          <p:sp>
            <p:nvSpPr>
              <p:cNvPr id="43" name="雲 42">
                <a:extLst>
                  <a:ext uri="{FF2B5EF4-FFF2-40B4-BE49-F238E27FC236}">
                    <a16:creationId xmlns:a16="http://schemas.microsoft.com/office/drawing/2014/main" id="{FFED8971-E5E0-43AD-9E3C-30F6F4095E44}"/>
                  </a:ext>
                </a:extLst>
              </p:cNvPr>
              <p:cNvSpPr/>
              <p:nvPr/>
            </p:nvSpPr>
            <p:spPr>
              <a:xfrm>
                <a:off x="6651555" y="3414749"/>
                <a:ext cx="1113250" cy="1479773"/>
              </a:xfrm>
              <a:prstGeom prst="cloud">
                <a:avLst/>
              </a:prstGeom>
              <a:gradFill rotWithShape="1">
                <a:gsLst>
                  <a:gs pos="0">
                    <a:srgbClr val="FEB80A"/>
                  </a:gs>
                  <a:gs pos="100000">
                    <a:srgbClr val="FEB80A">
                      <a:shade val="48000"/>
                      <a:satMod val="180000"/>
                      <a:lumMod val="94000"/>
                    </a:srgbClr>
                  </a:gs>
                  <a:gs pos="100000">
                    <a:srgbClr val="FEB80A">
                      <a:shade val="48000"/>
                      <a:satMod val="180000"/>
                      <a:lumMod val="94000"/>
                    </a:srgbClr>
                  </a:gs>
                </a:gsLst>
                <a:lin ang="4140000" scaled="1"/>
              </a:gradFill>
              <a:ln w="12700">
                <a:solidFill>
                  <a:schemeClr val="tx1"/>
                </a:solidFill>
              </a:ln>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50800" h="50800"/>
              </a:sp3d>
            </p:spPr>
            <p:txBody>
              <a:bodyPr rtlCol="0" anchor="ctr"/>
              <a:lstStyle/>
              <a:p>
                <a:pPr algn="ctr"/>
                <a:endParaRPr kumimoji="1" lang="ja-JP" altLang="en-US" sz="2400" b="1" dirty="0">
                  <a:solidFill>
                    <a:schemeClr val="bg1"/>
                  </a:solidFill>
                  <a:latin typeface="Segoe UI" panose="020B0502040204020203" pitchFamily="34" charset="0"/>
                  <a:cs typeface="Segoe UI" panose="020B0502040204020203" pitchFamily="34" charset="0"/>
                </a:endParaRPr>
              </a:p>
            </p:txBody>
          </p:sp>
          <p:sp>
            <p:nvSpPr>
              <p:cNvPr id="44" name="円/楕円 162">
                <a:extLst>
                  <a:ext uri="{FF2B5EF4-FFF2-40B4-BE49-F238E27FC236}">
                    <a16:creationId xmlns:a16="http://schemas.microsoft.com/office/drawing/2014/main" id="{708F3365-1ABF-4467-94D6-9757AE3BBF06}"/>
                  </a:ext>
                </a:extLst>
              </p:cNvPr>
              <p:cNvSpPr/>
              <p:nvPr/>
            </p:nvSpPr>
            <p:spPr>
              <a:xfrm>
                <a:off x="2754977" y="3553189"/>
                <a:ext cx="1050799" cy="1458712"/>
              </a:xfrm>
              <a:prstGeom prst="ellipse">
                <a:avLst/>
              </a:prstGeom>
              <a:solidFill>
                <a:schemeClr val="accent2"/>
              </a:solidFill>
              <a:ln w="12700">
                <a:solidFill>
                  <a:schemeClr val="tx1"/>
                </a:solidFill>
              </a:ln>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50800" h="50800"/>
              </a:sp3d>
            </p:spPr>
            <p:txBody>
              <a:bodyPr rtlCol="0" anchor="ctr"/>
              <a:lstStyle/>
              <a:p>
                <a:pPr algn="ctr" defTabSz="1527930">
                  <a:defRPr/>
                </a:pPr>
                <a:endParaRPr kumimoji="1" lang="ja-JP" altLang="en-US" sz="4400" b="1" kern="0" dirty="0">
                  <a:solidFill>
                    <a:prstClr val="white"/>
                  </a:solidFill>
                  <a:latin typeface="Segoe UI" panose="020B0502040204020203" pitchFamily="34" charset="0"/>
                  <a:ea typeface="ＭＳ Ｐゴシック"/>
                  <a:cs typeface="Segoe UI" panose="020B0502040204020203" pitchFamily="34" charset="0"/>
                </a:endParaRPr>
              </a:p>
            </p:txBody>
          </p:sp>
          <p:sp>
            <p:nvSpPr>
              <p:cNvPr id="45" name="雲 44">
                <a:extLst>
                  <a:ext uri="{FF2B5EF4-FFF2-40B4-BE49-F238E27FC236}">
                    <a16:creationId xmlns:a16="http://schemas.microsoft.com/office/drawing/2014/main" id="{2F6C7E9A-3432-4724-B4A6-D9CDFDFC0DE1}"/>
                  </a:ext>
                </a:extLst>
              </p:cNvPr>
              <p:cNvSpPr/>
              <p:nvPr/>
            </p:nvSpPr>
            <p:spPr>
              <a:xfrm>
                <a:off x="3949679" y="3472499"/>
                <a:ext cx="1200757" cy="1458712"/>
              </a:xfrm>
              <a:prstGeom prst="cloud">
                <a:avLst/>
              </a:prstGeom>
              <a:solidFill>
                <a:srgbClr val="FF3300"/>
              </a:solidFill>
              <a:ln w="12700">
                <a:solidFill>
                  <a:schemeClr val="tx1"/>
                </a:solidFill>
              </a:ln>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50800" h="50800"/>
              </a:sp3d>
            </p:spPr>
            <p:txBody>
              <a:bodyPr rtlCol="0" anchor="ctr"/>
              <a:lstStyle/>
              <a:p>
                <a:pPr algn="ctr" defTabSz="1527930">
                  <a:defRPr/>
                </a:pPr>
                <a:endParaRPr kumimoji="1" lang="ja-JP" altLang="en-US" sz="4000" b="1" kern="0" dirty="0">
                  <a:solidFill>
                    <a:prstClr val="white"/>
                  </a:solidFill>
                  <a:latin typeface="Segoe UI" panose="020B0502040204020203" pitchFamily="34" charset="0"/>
                  <a:ea typeface="ＭＳ Ｐゴシック"/>
                  <a:cs typeface="Segoe UI" panose="020B0502040204020203" pitchFamily="34" charset="0"/>
                </a:endParaRPr>
              </a:p>
            </p:txBody>
          </p:sp>
          <p:sp>
            <p:nvSpPr>
              <p:cNvPr id="46" name="テキスト ボックス 45">
                <a:extLst>
                  <a:ext uri="{FF2B5EF4-FFF2-40B4-BE49-F238E27FC236}">
                    <a16:creationId xmlns:a16="http://schemas.microsoft.com/office/drawing/2014/main" id="{19455A07-456F-4E3A-836C-A3433903429E}"/>
                  </a:ext>
                </a:extLst>
              </p:cNvPr>
              <p:cNvSpPr txBox="1"/>
              <p:nvPr/>
            </p:nvSpPr>
            <p:spPr>
              <a:xfrm>
                <a:off x="-56083" y="3936224"/>
                <a:ext cx="1141110" cy="609848"/>
              </a:xfrm>
              <a:prstGeom prst="rect">
                <a:avLst/>
              </a:prstGeom>
              <a:noFill/>
            </p:spPr>
            <p:txBody>
              <a:bodyPr wrap="square" rtlCol="0">
                <a:spAutoFit/>
              </a:bodyPr>
              <a:lstStyle/>
              <a:p>
                <a:pPr algn="ctr"/>
                <a:r>
                  <a:rPr kumimoji="1" lang="ja-JP" altLang="en-US" sz="1600" b="1" dirty="0">
                    <a:solidFill>
                      <a:schemeClr val="bg1"/>
                    </a:solidFill>
                  </a:rPr>
                  <a:t>①</a:t>
                </a:r>
                <a:r>
                  <a:rPr kumimoji="1" lang="ja-JP" altLang="en-US" sz="2000" b="1" dirty="0">
                    <a:solidFill>
                      <a:schemeClr val="bg1"/>
                    </a:solidFill>
                  </a:rPr>
                  <a:t>正</a:t>
                </a:r>
                <a:r>
                  <a:rPr kumimoji="1" lang="en-US" altLang="ja-JP" sz="2000" b="1" dirty="0">
                    <a:solidFill>
                      <a:schemeClr val="bg1"/>
                    </a:solidFill>
                  </a:rPr>
                  <a:t>AAO</a:t>
                </a:r>
                <a:endParaRPr kumimoji="1" lang="ja-JP" altLang="en-US" b="1" dirty="0">
                  <a:solidFill>
                    <a:schemeClr val="bg1"/>
                  </a:solidFill>
                </a:endParaRPr>
              </a:p>
            </p:txBody>
          </p:sp>
        </p:grpSp>
        <p:sp>
          <p:nvSpPr>
            <p:cNvPr id="31" name="テキスト ボックス 30">
              <a:extLst>
                <a:ext uri="{FF2B5EF4-FFF2-40B4-BE49-F238E27FC236}">
                  <a16:creationId xmlns:a16="http://schemas.microsoft.com/office/drawing/2014/main" id="{8A9D7DE2-57DB-4CEF-B9B1-F62CD67B959E}"/>
                </a:ext>
              </a:extLst>
            </p:cNvPr>
            <p:cNvSpPr txBox="1"/>
            <p:nvPr/>
          </p:nvSpPr>
          <p:spPr>
            <a:xfrm>
              <a:off x="1309195" y="287934"/>
              <a:ext cx="937206" cy="646331"/>
            </a:xfrm>
            <a:prstGeom prst="rect">
              <a:avLst/>
            </a:prstGeom>
            <a:noFill/>
          </p:spPr>
          <p:txBody>
            <a:bodyPr wrap="square" rtlCol="0">
              <a:spAutoFit/>
            </a:bodyPr>
            <a:lstStyle/>
            <a:p>
              <a:pPr algn="ctr"/>
              <a:r>
                <a:rPr kumimoji="1" lang="ja-JP" altLang="en-US" b="1" dirty="0">
                  <a:solidFill>
                    <a:schemeClr val="bg1"/>
                  </a:solidFill>
                </a:rPr>
                <a:t>②</a:t>
              </a:r>
              <a:endParaRPr kumimoji="1" lang="en-US" altLang="ja-JP" b="1" dirty="0">
                <a:solidFill>
                  <a:schemeClr val="bg1"/>
                </a:solidFill>
              </a:endParaRPr>
            </a:p>
            <a:p>
              <a:pPr algn="ctr"/>
              <a:r>
                <a:rPr kumimoji="1" lang="ja-JP" altLang="en-US" b="1" dirty="0">
                  <a:solidFill>
                    <a:schemeClr val="bg1"/>
                  </a:solidFill>
                </a:rPr>
                <a:t>温</a:t>
              </a:r>
              <a:r>
                <a:rPr kumimoji="1" lang="en-US" altLang="ja-JP" b="1" dirty="0">
                  <a:solidFill>
                    <a:schemeClr val="bg1"/>
                  </a:solidFill>
                </a:rPr>
                <a:t>SST</a:t>
              </a:r>
              <a:endParaRPr kumimoji="1" lang="ja-JP" altLang="en-US" b="1" dirty="0">
                <a:solidFill>
                  <a:schemeClr val="bg1"/>
                </a:solidFill>
              </a:endParaRPr>
            </a:p>
          </p:txBody>
        </p:sp>
        <p:sp>
          <p:nvSpPr>
            <p:cNvPr id="32" name="テキスト ボックス 31">
              <a:extLst>
                <a:ext uri="{FF2B5EF4-FFF2-40B4-BE49-F238E27FC236}">
                  <a16:creationId xmlns:a16="http://schemas.microsoft.com/office/drawing/2014/main" id="{6084B13C-2F3B-4C2A-B97C-2290ECE0F9BC}"/>
                </a:ext>
              </a:extLst>
            </p:cNvPr>
            <p:cNvSpPr txBox="1"/>
            <p:nvPr/>
          </p:nvSpPr>
          <p:spPr>
            <a:xfrm>
              <a:off x="2767596" y="315135"/>
              <a:ext cx="1107670" cy="738664"/>
            </a:xfrm>
            <a:prstGeom prst="rect">
              <a:avLst/>
            </a:prstGeom>
            <a:noFill/>
          </p:spPr>
          <p:txBody>
            <a:bodyPr wrap="square" rtlCol="0">
              <a:spAutoFit/>
            </a:bodyPr>
            <a:lstStyle/>
            <a:p>
              <a:pPr algn="ctr"/>
              <a:r>
                <a:rPr kumimoji="1" lang="ja-JP" altLang="en-US" sz="1400" b="1" dirty="0">
                  <a:solidFill>
                    <a:schemeClr val="bg1"/>
                  </a:solidFill>
                </a:rPr>
                <a:t>③温</a:t>
              </a:r>
              <a:r>
                <a:rPr kumimoji="1" lang="en-US" altLang="ja-JP" sz="1400" b="1" dirty="0">
                  <a:solidFill>
                    <a:schemeClr val="bg1"/>
                  </a:solidFill>
                </a:rPr>
                <a:t>SST</a:t>
              </a:r>
              <a:r>
                <a:rPr kumimoji="1" lang="ja-JP" altLang="en-US" sz="1400" b="1" dirty="0">
                  <a:solidFill>
                    <a:schemeClr val="bg1"/>
                  </a:solidFill>
                </a:rPr>
                <a:t>＋上向き熱フラックス</a:t>
              </a:r>
              <a:endParaRPr kumimoji="1" lang="ja-JP" altLang="en-US" sz="1600" b="1" dirty="0">
                <a:solidFill>
                  <a:schemeClr val="bg1"/>
                </a:solidFill>
              </a:endParaRPr>
            </a:p>
          </p:txBody>
        </p:sp>
        <p:sp>
          <p:nvSpPr>
            <p:cNvPr id="33" name="テキスト ボックス 32">
              <a:extLst>
                <a:ext uri="{FF2B5EF4-FFF2-40B4-BE49-F238E27FC236}">
                  <a16:creationId xmlns:a16="http://schemas.microsoft.com/office/drawing/2014/main" id="{760B35D3-7FE9-41FC-AB93-0DA3DC63631F}"/>
                </a:ext>
              </a:extLst>
            </p:cNvPr>
            <p:cNvSpPr txBox="1"/>
            <p:nvPr/>
          </p:nvSpPr>
          <p:spPr>
            <a:xfrm>
              <a:off x="4036345" y="228353"/>
              <a:ext cx="1200758" cy="830997"/>
            </a:xfrm>
            <a:prstGeom prst="rect">
              <a:avLst/>
            </a:prstGeom>
            <a:noFill/>
          </p:spPr>
          <p:txBody>
            <a:bodyPr wrap="square" rtlCol="0">
              <a:spAutoFit/>
            </a:bodyPr>
            <a:lstStyle/>
            <a:p>
              <a:pPr algn="ctr"/>
              <a:r>
                <a:rPr kumimoji="1" lang="ja-JP" altLang="en-US" sz="1600" b="1" dirty="0">
                  <a:solidFill>
                    <a:schemeClr val="bg1"/>
                  </a:solidFill>
                </a:rPr>
                <a:t>④南インド洋で対流の活発化</a:t>
              </a:r>
              <a:endParaRPr kumimoji="1" lang="en-US" altLang="ja-JP" sz="1600" b="1" dirty="0">
                <a:solidFill>
                  <a:schemeClr val="bg1"/>
                </a:solidFill>
              </a:endParaRPr>
            </a:p>
          </p:txBody>
        </p:sp>
        <p:sp>
          <p:nvSpPr>
            <p:cNvPr id="34" name="テキスト ボックス 33">
              <a:extLst>
                <a:ext uri="{FF2B5EF4-FFF2-40B4-BE49-F238E27FC236}">
                  <a16:creationId xmlns:a16="http://schemas.microsoft.com/office/drawing/2014/main" id="{5ECE9399-C687-402C-92BD-7CF21646A296}"/>
                </a:ext>
              </a:extLst>
            </p:cNvPr>
            <p:cNvSpPr txBox="1"/>
            <p:nvPr/>
          </p:nvSpPr>
          <p:spPr>
            <a:xfrm>
              <a:off x="2168510" y="460507"/>
              <a:ext cx="670680" cy="338554"/>
            </a:xfrm>
            <a:prstGeom prst="rect">
              <a:avLst/>
            </a:prstGeom>
            <a:noFill/>
          </p:spPr>
          <p:txBody>
            <a:bodyPr wrap="square" rtlCol="0">
              <a:spAutoFit/>
            </a:bodyPr>
            <a:lstStyle/>
            <a:p>
              <a:pPr algn="ctr"/>
              <a:r>
                <a:rPr kumimoji="1" lang="ja-JP" altLang="en-US" sz="1600" b="1" dirty="0">
                  <a:solidFill>
                    <a:schemeClr val="bg1"/>
                  </a:solidFill>
                </a:rPr>
                <a:t>持続</a:t>
              </a:r>
              <a:endParaRPr kumimoji="1" lang="ja-JP" altLang="en-US" b="1" dirty="0">
                <a:solidFill>
                  <a:schemeClr val="bg1"/>
                </a:solidFill>
              </a:endParaRPr>
            </a:p>
          </p:txBody>
        </p:sp>
        <p:sp>
          <p:nvSpPr>
            <p:cNvPr id="35" name="テキスト ボックス 34">
              <a:extLst>
                <a:ext uri="{FF2B5EF4-FFF2-40B4-BE49-F238E27FC236}">
                  <a16:creationId xmlns:a16="http://schemas.microsoft.com/office/drawing/2014/main" id="{F2012AAA-E6AB-4F2B-90F5-D029DF2E7095}"/>
                </a:ext>
              </a:extLst>
            </p:cNvPr>
            <p:cNvSpPr txBox="1"/>
            <p:nvPr/>
          </p:nvSpPr>
          <p:spPr>
            <a:xfrm>
              <a:off x="5358290" y="235089"/>
              <a:ext cx="1200758" cy="646331"/>
            </a:xfrm>
            <a:prstGeom prst="rect">
              <a:avLst/>
            </a:prstGeom>
            <a:noFill/>
          </p:spPr>
          <p:txBody>
            <a:bodyPr wrap="square" rtlCol="0">
              <a:spAutoFit/>
            </a:bodyPr>
            <a:lstStyle/>
            <a:p>
              <a:pPr algn="ctr"/>
              <a:r>
                <a:rPr kumimoji="1" lang="ja-JP" altLang="en-US" b="1" dirty="0">
                  <a:solidFill>
                    <a:schemeClr val="bg1"/>
                  </a:solidFill>
                </a:rPr>
                <a:t>⑤</a:t>
              </a:r>
              <a:endParaRPr kumimoji="1" lang="en-US" altLang="ja-JP" b="1" dirty="0">
                <a:solidFill>
                  <a:schemeClr val="bg1"/>
                </a:solidFill>
              </a:endParaRPr>
            </a:p>
            <a:p>
              <a:pPr algn="ctr"/>
              <a:r>
                <a:rPr kumimoji="1" lang="en-US" altLang="ja-JP" b="1" dirty="0">
                  <a:solidFill>
                    <a:schemeClr val="bg1"/>
                  </a:solidFill>
                </a:rPr>
                <a:t>SMJ</a:t>
              </a:r>
              <a:r>
                <a:rPr kumimoji="1" lang="ja-JP" altLang="en-US" b="1" dirty="0">
                  <a:solidFill>
                    <a:schemeClr val="bg1"/>
                  </a:solidFill>
                </a:rPr>
                <a:t>強化</a:t>
              </a:r>
              <a:endParaRPr kumimoji="1" lang="en-US" altLang="ja-JP" sz="1600" b="1" dirty="0">
                <a:solidFill>
                  <a:schemeClr val="bg1"/>
                </a:solidFill>
              </a:endParaRPr>
            </a:p>
          </p:txBody>
        </p:sp>
        <p:sp>
          <p:nvSpPr>
            <p:cNvPr id="36" name="テキスト ボックス 35">
              <a:extLst>
                <a:ext uri="{FF2B5EF4-FFF2-40B4-BE49-F238E27FC236}">
                  <a16:creationId xmlns:a16="http://schemas.microsoft.com/office/drawing/2014/main" id="{5C6BB644-14CB-42C0-A550-18A20E50EA98}"/>
                </a:ext>
              </a:extLst>
            </p:cNvPr>
            <p:cNvSpPr txBox="1"/>
            <p:nvPr/>
          </p:nvSpPr>
          <p:spPr>
            <a:xfrm>
              <a:off x="6646813" y="181189"/>
              <a:ext cx="1157004" cy="830997"/>
            </a:xfrm>
            <a:prstGeom prst="rect">
              <a:avLst/>
            </a:prstGeom>
            <a:noFill/>
          </p:spPr>
          <p:txBody>
            <a:bodyPr wrap="square" rtlCol="0">
              <a:spAutoFit/>
            </a:bodyPr>
            <a:lstStyle/>
            <a:p>
              <a:pPr algn="ctr"/>
              <a:r>
                <a:rPr kumimoji="1" lang="ja-JP" altLang="en-US" sz="1600" b="1" dirty="0">
                  <a:solidFill>
                    <a:schemeClr val="bg1"/>
                  </a:solidFill>
                </a:rPr>
                <a:t>⑥インドでの対流の活発化</a:t>
              </a:r>
              <a:endParaRPr kumimoji="1" lang="en-US" altLang="ja-JP" sz="1600" b="1" dirty="0">
                <a:solidFill>
                  <a:schemeClr val="bg1"/>
                </a:solidFill>
              </a:endParaRPr>
            </a:p>
          </p:txBody>
        </p:sp>
        <p:sp>
          <p:nvSpPr>
            <p:cNvPr id="37" name="テキスト ボックス 36">
              <a:extLst>
                <a:ext uri="{FF2B5EF4-FFF2-40B4-BE49-F238E27FC236}">
                  <a16:creationId xmlns:a16="http://schemas.microsoft.com/office/drawing/2014/main" id="{03777680-636B-4264-ABFE-A96C1FD4D07D}"/>
                </a:ext>
              </a:extLst>
            </p:cNvPr>
            <p:cNvSpPr txBox="1"/>
            <p:nvPr/>
          </p:nvSpPr>
          <p:spPr>
            <a:xfrm>
              <a:off x="8002383" y="259741"/>
              <a:ext cx="1216504" cy="830997"/>
            </a:xfrm>
            <a:prstGeom prst="rect">
              <a:avLst/>
            </a:prstGeom>
            <a:noFill/>
          </p:spPr>
          <p:txBody>
            <a:bodyPr wrap="square" rtlCol="0">
              <a:spAutoFit/>
            </a:bodyPr>
            <a:lstStyle/>
            <a:p>
              <a:pPr algn="ctr"/>
              <a:r>
                <a:rPr kumimoji="1" lang="ja-JP" altLang="en-US" sz="1600" b="1" dirty="0">
                  <a:solidFill>
                    <a:schemeClr val="bg1"/>
                  </a:solidFill>
                </a:rPr>
                <a:t>⑦チベット高気圧の</a:t>
              </a:r>
              <a:endParaRPr kumimoji="1" lang="en-US" altLang="ja-JP" sz="1600" b="1" dirty="0">
                <a:solidFill>
                  <a:schemeClr val="bg1"/>
                </a:solidFill>
              </a:endParaRPr>
            </a:p>
            <a:p>
              <a:pPr algn="ctr"/>
              <a:r>
                <a:rPr kumimoji="1" lang="ja-JP" altLang="en-US" sz="1600" b="1" dirty="0">
                  <a:solidFill>
                    <a:schemeClr val="bg1"/>
                  </a:solidFill>
                </a:rPr>
                <a:t>強化</a:t>
              </a:r>
              <a:endParaRPr kumimoji="1" lang="en-US" altLang="ja-JP" sz="1400" b="1" dirty="0">
                <a:solidFill>
                  <a:schemeClr val="bg1"/>
                </a:solidFill>
              </a:endParaRPr>
            </a:p>
          </p:txBody>
        </p:sp>
        <p:sp>
          <p:nvSpPr>
            <p:cNvPr id="38" name="右矢印 171">
              <a:extLst>
                <a:ext uri="{FF2B5EF4-FFF2-40B4-BE49-F238E27FC236}">
                  <a16:creationId xmlns:a16="http://schemas.microsoft.com/office/drawing/2014/main" id="{DBC07A73-4775-4CCF-BE9D-15FB8B4C1A19}"/>
                </a:ext>
              </a:extLst>
            </p:cNvPr>
            <p:cNvSpPr/>
            <p:nvPr/>
          </p:nvSpPr>
          <p:spPr>
            <a:xfrm>
              <a:off x="3783228" y="502885"/>
              <a:ext cx="320219" cy="272636"/>
            </a:xfrm>
            <a:prstGeom prst="rightArrow">
              <a:avLst/>
            </a:prstGeom>
            <a:gradFill rotWithShape="1">
              <a:gsLst>
                <a:gs pos="0">
                  <a:srgbClr val="84AA33"/>
                </a:gs>
                <a:gs pos="100000">
                  <a:srgbClr val="84AA33">
                    <a:shade val="48000"/>
                    <a:satMod val="180000"/>
                    <a:lumMod val="94000"/>
                  </a:srgbClr>
                </a:gs>
                <a:gs pos="100000">
                  <a:srgbClr val="84AA33">
                    <a:shade val="48000"/>
                    <a:satMod val="180000"/>
                    <a:lumMod val="94000"/>
                  </a:srgbClr>
                </a:gs>
              </a:gsLst>
              <a:lin ang="4140000" scaled="1"/>
            </a:gradFill>
            <a:ln w="12700">
              <a:solidFill>
                <a:schemeClr val="tx1"/>
              </a:solidFill>
            </a:ln>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50800" h="50800"/>
            </a:sp3d>
          </p:spPr>
          <p:txBody>
            <a:bodyPr rtlCol="0" anchor="ctr"/>
            <a:lstStyle/>
            <a:p>
              <a:pPr algn="ctr" defTabSz="1527930">
                <a:defRPr/>
              </a:pPr>
              <a:endParaRPr kumimoji="1" lang="ja-JP" altLang="en-US" sz="3344" kern="0" dirty="0">
                <a:solidFill>
                  <a:prstClr val="white"/>
                </a:solidFill>
                <a:latin typeface="Times"/>
                <a:ea typeface="ＭＳ Ｐゴシック"/>
              </a:endParaRPr>
            </a:p>
          </p:txBody>
        </p:sp>
        <p:sp>
          <p:nvSpPr>
            <p:cNvPr id="39" name="右矢印 171">
              <a:extLst>
                <a:ext uri="{FF2B5EF4-FFF2-40B4-BE49-F238E27FC236}">
                  <a16:creationId xmlns:a16="http://schemas.microsoft.com/office/drawing/2014/main" id="{F36AB840-BFE3-4518-95BC-607BAAFE2762}"/>
                </a:ext>
              </a:extLst>
            </p:cNvPr>
            <p:cNvSpPr/>
            <p:nvPr/>
          </p:nvSpPr>
          <p:spPr>
            <a:xfrm>
              <a:off x="5198180" y="483759"/>
              <a:ext cx="320219" cy="272636"/>
            </a:xfrm>
            <a:prstGeom prst="rightArrow">
              <a:avLst/>
            </a:prstGeom>
            <a:gradFill rotWithShape="1">
              <a:gsLst>
                <a:gs pos="0">
                  <a:srgbClr val="84AA33"/>
                </a:gs>
                <a:gs pos="100000">
                  <a:srgbClr val="84AA33">
                    <a:shade val="48000"/>
                    <a:satMod val="180000"/>
                    <a:lumMod val="94000"/>
                  </a:srgbClr>
                </a:gs>
                <a:gs pos="100000">
                  <a:srgbClr val="84AA33">
                    <a:shade val="48000"/>
                    <a:satMod val="180000"/>
                    <a:lumMod val="94000"/>
                  </a:srgbClr>
                </a:gs>
              </a:gsLst>
              <a:lin ang="4140000" scaled="1"/>
            </a:gradFill>
            <a:ln w="12700">
              <a:solidFill>
                <a:schemeClr val="tx1"/>
              </a:solidFill>
            </a:ln>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50800" h="50800"/>
            </a:sp3d>
          </p:spPr>
          <p:txBody>
            <a:bodyPr rtlCol="0" anchor="ctr"/>
            <a:lstStyle/>
            <a:p>
              <a:pPr algn="ctr" defTabSz="1527930">
                <a:defRPr/>
              </a:pPr>
              <a:endParaRPr kumimoji="1" lang="ja-JP" altLang="en-US" sz="3344" kern="0" dirty="0">
                <a:solidFill>
                  <a:prstClr val="white"/>
                </a:solidFill>
                <a:latin typeface="Times"/>
                <a:ea typeface="ＭＳ Ｐゴシック"/>
              </a:endParaRPr>
            </a:p>
          </p:txBody>
        </p:sp>
        <p:sp>
          <p:nvSpPr>
            <p:cNvPr id="40" name="右矢印 171">
              <a:extLst>
                <a:ext uri="{FF2B5EF4-FFF2-40B4-BE49-F238E27FC236}">
                  <a16:creationId xmlns:a16="http://schemas.microsoft.com/office/drawing/2014/main" id="{AB0EF7E2-005C-43BD-B5A9-2DEDEC8BD07F}"/>
                </a:ext>
              </a:extLst>
            </p:cNvPr>
            <p:cNvSpPr/>
            <p:nvPr/>
          </p:nvSpPr>
          <p:spPr>
            <a:xfrm>
              <a:off x="6418003" y="506854"/>
              <a:ext cx="320219" cy="272636"/>
            </a:xfrm>
            <a:prstGeom prst="rightArrow">
              <a:avLst/>
            </a:prstGeom>
            <a:gradFill rotWithShape="1">
              <a:gsLst>
                <a:gs pos="0">
                  <a:srgbClr val="84AA33"/>
                </a:gs>
                <a:gs pos="100000">
                  <a:srgbClr val="84AA33">
                    <a:shade val="48000"/>
                    <a:satMod val="180000"/>
                    <a:lumMod val="94000"/>
                  </a:srgbClr>
                </a:gs>
                <a:gs pos="100000">
                  <a:srgbClr val="84AA33">
                    <a:shade val="48000"/>
                    <a:satMod val="180000"/>
                    <a:lumMod val="94000"/>
                  </a:srgbClr>
                </a:gs>
              </a:gsLst>
              <a:lin ang="4140000" scaled="1"/>
            </a:gradFill>
            <a:ln w="12700">
              <a:solidFill>
                <a:schemeClr val="tx1"/>
              </a:solidFill>
            </a:ln>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50800" h="50800"/>
            </a:sp3d>
          </p:spPr>
          <p:txBody>
            <a:bodyPr rtlCol="0" anchor="ctr"/>
            <a:lstStyle/>
            <a:p>
              <a:pPr algn="ctr" defTabSz="1527930">
                <a:defRPr/>
              </a:pPr>
              <a:endParaRPr kumimoji="1" lang="ja-JP" altLang="en-US" sz="3344" kern="0" dirty="0">
                <a:solidFill>
                  <a:prstClr val="white"/>
                </a:solidFill>
                <a:latin typeface="Times"/>
                <a:ea typeface="ＭＳ Ｐゴシック"/>
              </a:endParaRPr>
            </a:p>
          </p:txBody>
        </p:sp>
        <p:sp>
          <p:nvSpPr>
            <p:cNvPr id="41" name="右矢印 171">
              <a:extLst>
                <a:ext uri="{FF2B5EF4-FFF2-40B4-BE49-F238E27FC236}">
                  <a16:creationId xmlns:a16="http://schemas.microsoft.com/office/drawing/2014/main" id="{76BFAC0F-DAAA-493F-BDD4-C2B0AD5BD7AE}"/>
                </a:ext>
              </a:extLst>
            </p:cNvPr>
            <p:cNvSpPr/>
            <p:nvPr/>
          </p:nvSpPr>
          <p:spPr>
            <a:xfrm>
              <a:off x="7769912" y="460507"/>
              <a:ext cx="320219" cy="272636"/>
            </a:xfrm>
            <a:prstGeom prst="rightArrow">
              <a:avLst/>
            </a:prstGeom>
            <a:gradFill rotWithShape="1">
              <a:gsLst>
                <a:gs pos="0">
                  <a:srgbClr val="84AA33"/>
                </a:gs>
                <a:gs pos="100000">
                  <a:srgbClr val="84AA33">
                    <a:shade val="48000"/>
                    <a:satMod val="180000"/>
                    <a:lumMod val="94000"/>
                  </a:srgbClr>
                </a:gs>
                <a:gs pos="100000">
                  <a:srgbClr val="84AA33">
                    <a:shade val="48000"/>
                    <a:satMod val="180000"/>
                    <a:lumMod val="94000"/>
                  </a:srgbClr>
                </a:gs>
              </a:gsLst>
              <a:lin ang="4140000" scaled="1"/>
            </a:gradFill>
            <a:ln w="12700">
              <a:solidFill>
                <a:schemeClr val="tx1"/>
              </a:solidFill>
            </a:ln>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50800" h="50800"/>
            </a:sp3d>
          </p:spPr>
          <p:txBody>
            <a:bodyPr rtlCol="0" anchor="ctr"/>
            <a:lstStyle/>
            <a:p>
              <a:pPr algn="ctr" defTabSz="1527930">
                <a:defRPr/>
              </a:pPr>
              <a:endParaRPr kumimoji="1" lang="ja-JP" altLang="en-US" sz="3344" kern="0" dirty="0">
                <a:solidFill>
                  <a:prstClr val="white"/>
                </a:solidFill>
                <a:latin typeface="Times"/>
                <a:ea typeface="ＭＳ Ｐゴシック"/>
              </a:endParaRPr>
            </a:p>
          </p:txBody>
        </p:sp>
      </p:grpSp>
      <p:grpSp>
        <p:nvGrpSpPr>
          <p:cNvPr id="5" name="グループ化 4">
            <a:extLst>
              <a:ext uri="{FF2B5EF4-FFF2-40B4-BE49-F238E27FC236}">
                <a16:creationId xmlns:a16="http://schemas.microsoft.com/office/drawing/2014/main" id="{7CD6CEBC-9DE6-4D28-9BC9-A8CD455F0911}"/>
              </a:ext>
            </a:extLst>
          </p:cNvPr>
          <p:cNvGrpSpPr/>
          <p:nvPr/>
        </p:nvGrpSpPr>
        <p:grpSpPr>
          <a:xfrm>
            <a:off x="61048" y="1187823"/>
            <a:ext cx="8998226" cy="2676595"/>
            <a:chOff x="-1" y="899766"/>
            <a:chExt cx="8998226" cy="2745116"/>
          </a:xfrm>
        </p:grpSpPr>
        <p:sp>
          <p:nvSpPr>
            <p:cNvPr id="21" name="四角形: 角を丸くする 20">
              <a:extLst>
                <a:ext uri="{FF2B5EF4-FFF2-40B4-BE49-F238E27FC236}">
                  <a16:creationId xmlns:a16="http://schemas.microsoft.com/office/drawing/2014/main" id="{FBB8D13C-DCC0-4224-BE05-9F4D34E77251}"/>
                </a:ext>
              </a:extLst>
            </p:cNvPr>
            <p:cNvSpPr/>
            <p:nvPr/>
          </p:nvSpPr>
          <p:spPr>
            <a:xfrm>
              <a:off x="129826" y="1114611"/>
              <a:ext cx="8868399" cy="2530271"/>
            </a:xfrm>
            <a:prstGeom prst="roundRect">
              <a:avLst>
                <a:gd name="adj" fmla="val 9580"/>
              </a:avLst>
            </a:prstGeom>
            <a:noFill/>
            <a:ln w="38100">
              <a:solidFill>
                <a:schemeClr val="accent1"/>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ja-JP" altLang="en-US" dirty="0"/>
            </a:p>
          </p:txBody>
        </p:sp>
        <p:pic>
          <p:nvPicPr>
            <p:cNvPr id="14" name="図 13">
              <a:extLst>
                <a:ext uri="{FF2B5EF4-FFF2-40B4-BE49-F238E27FC236}">
                  <a16:creationId xmlns:a16="http://schemas.microsoft.com/office/drawing/2014/main" id="{06655FBA-D376-4B7C-BA46-43F44C12537D}"/>
                </a:ext>
              </a:extLst>
            </p:cNvPr>
            <p:cNvPicPr>
              <a:picLocks noChangeAspect="1"/>
            </p:cNvPicPr>
            <p:nvPr/>
          </p:nvPicPr>
          <p:blipFill>
            <a:blip r:embed="rId2"/>
            <a:stretch>
              <a:fillRect/>
            </a:stretch>
          </p:blipFill>
          <p:spPr>
            <a:xfrm>
              <a:off x="1240603" y="1798002"/>
              <a:ext cx="2843932" cy="1796084"/>
            </a:xfrm>
            <a:prstGeom prst="rect">
              <a:avLst/>
            </a:prstGeom>
          </p:spPr>
        </p:pic>
        <p:sp>
          <p:nvSpPr>
            <p:cNvPr id="18" name="楕円 17">
              <a:extLst>
                <a:ext uri="{FF2B5EF4-FFF2-40B4-BE49-F238E27FC236}">
                  <a16:creationId xmlns:a16="http://schemas.microsoft.com/office/drawing/2014/main" id="{64BE86AE-DB4E-4066-83B5-6BFF12D98F89}"/>
                </a:ext>
              </a:extLst>
            </p:cNvPr>
            <p:cNvSpPr/>
            <p:nvPr/>
          </p:nvSpPr>
          <p:spPr>
            <a:xfrm>
              <a:off x="-1" y="899766"/>
              <a:ext cx="1307366" cy="370295"/>
            </a:xfrm>
            <a:prstGeom prst="ellipse">
              <a:avLst/>
            </a:prstGeom>
            <a:solidFill>
              <a:srgbClr val="00B0F0"/>
            </a:solidFill>
            <a:ln>
              <a:solidFill>
                <a:srgbClr val="00206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kumimoji="1" lang="ja-JP" altLang="en-US" b="1" dirty="0">
                  <a:solidFill>
                    <a:schemeClr val="bg1"/>
                  </a:solidFill>
                </a:rPr>
                <a:t>実験①</a:t>
              </a:r>
            </a:p>
          </p:txBody>
        </p:sp>
        <p:sp>
          <p:nvSpPr>
            <p:cNvPr id="2" name="テキスト ボックス 1">
              <a:extLst>
                <a:ext uri="{FF2B5EF4-FFF2-40B4-BE49-F238E27FC236}">
                  <a16:creationId xmlns:a16="http://schemas.microsoft.com/office/drawing/2014/main" id="{86EB0B4B-CFF3-44C5-8F8F-DC12E561B0D0}"/>
                </a:ext>
              </a:extLst>
            </p:cNvPr>
            <p:cNvSpPr txBox="1"/>
            <p:nvPr/>
          </p:nvSpPr>
          <p:spPr>
            <a:xfrm>
              <a:off x="223209" y="1292490"/>
              <a:ext cx="3731499" cy="536614"/>
            </a:xfrm>
            <a:prstGeom prst="rect">
              <a:avLst/>
            </a:prstGeom>
            <a:noFill/>
          </p:spPr>
          <p:txBody>
            <a:bodyPr wrap="square" rtlCol="0">
              <a:spAutoFit/>
            </a:bodyPr>
            <a:lstStyle/>
            <a:p>
              <a:r>
                <a:rPr kumimoji="1" lang="ja-JP" altLang="en-US" sz="1400" b="1" dirty="0"/>
                <a:t>実験①</a:t>
              </a:r>
              <a:r>
                <a:rPr kumimoji="1" lang="en-US" altLang="ja-JP" sz="1400" b="1" dirty="0"/>
                <a:t>LBM</a:t>
              </a:r>
              <a:r>
                <a:rPr kumimoji="1" lang="ja-JP" altLang="en-US" sz="1400" b="1" dirty="0"/>
                <a:t>結果</a:t>
              </a:r>
              <a:endParaRPr kumimoji="1" lang="en-US" altLang="ja-JP" sz="1400" b="1" dirty="0"/>
            </a:p>
            <a:p>
              <a:r>
                <a:rPr kumimoji="1" lang="en-US" altLang="ja-JP" sz="1400" b="1" dirty="0"/>
                <a:t>750hPa</a:t>
              </a:r>
              <a:r>
                <a:rPr kumimoji="1" lang="ja-JP" altLang="en-US" sz="1400" b="1" dirty="0"/>
                <a:t>風（ベクトル</a:t>
              </a:r>
              <a:r>
                <a:rPr kumimoji="1" lang="en-US" altLang="ja-JP" sz="1400" b="1" dirty="0"/>
                <a:t>,m/s</a:t>
              </a:r>
              <a:r>
                <a:rPr kumimoji="1" lang="ja-JP" altLang="en-US" sz="1400" b="1" dirty="0"/>
                <a:t>），陰影：南北風</a:t>
              </a:r>
              <a:endParaRPr kumimoji="1" lang="en-US" altLang="ja-JP" sz="1400" b="1" dirty="0"/>
            </a:p>
          </p:txBody>
        </p:sp>
        <p:sp>
          <p:nvSpPr>
            <p:cNvPr id="20" name="テキスト ボックス 19">
              <a:extLst>
                <a:ext uri="{FF2B5EF4-FFF2-40B4-BE49-F238E27FC236}">
                  <a16:creationId xmlns:a16="http://schemas.microsoft.com/office/drawing/2014/main" id="{3A550100-C96D-4099-9B3D-F712D79C63E9}"/>
                </a:ext>
              </a:extLst>
            </p:cNvPr>
            <p:cNvSpPr txBox="1"/>
            <p:nvPr/>
          </p:nvSpPr>
          <p:spPr>
            <a:xfrm>
              <a:off x="4857981" y="1244085"/>
              <a:ext cx="3485257" cy="536614"/>
            </a:xfrm>
            <a:prstGeom prst="rect">
              <a:avLst/>
            </a:prstGeom>
            <a:noFill/>
          </p:spPr>
          <p:txBody>
            <a:bodyPr wrap="square" rtlCol="0">
              <a:spAutoFit/>
            </a:bodyPr>
            <a:lstStyle/>
            <a:p>
              <a:r>
                <a:rPr kumimoji="1" lang="ja-JP" altLang="en-US" sz="1400" b="1" dirty="0"/>
                <a:t>実験①</a:t>
              </a:r>
              <a:r>
                <a:rPr kumimoji="1" lang="en-US" altLang="ja-JP" sz="1400" b="1" dirty="0"/>
                <a:t>LBM</a:t>
              </a:r>
              <a:r>
                <a:rPr kumimoji="1" lang="ja-JP" altLang="en-US" sz="1400" b="1" dirty="0"/>
                <a:t>結果</a:t>
              </a:r>
              <a:endParaRPr kumimoji="1" lang="en-US" altLang="ja-JP" sz="1400" b="1" dirty="0"/>
            </a:p>
            <a:p>
              <a:r>
                <a:rPr kumimoji="1" lang="ja-JP" altLang="en-US" sz="1400" b="1" dirty="0"/>
                <a:t>東経</a:t>
              </a:r>
              <a:r>
                <a:rPr kumimoji="1" lang="en-US" altLang="ja-JP" sz="1400" b="1" dirty="0"/>
                <a:t>45</a:t>
              </a:r>
              <a:r>
                <a:rPr kumimoji="1" lang="ja-JP" altLang="en-US" sz="1400" b="1" dirty="0"/>
                <a:t>度の鉛直風（陰影</a:t>
              </a:r>
              <a:r>
                <a:rPr kumimoji="1" lang="en-US" altLang="ja-JP" sz="1400" b="1" dirty="0"/>
                <a:t>,Pa/s</a:t>
              </a:r>
              <a:r>
                <a:rPr kumimoji="1" lang="ja-JP" altLang="en-US" sz="1400" b="1" dirty="0"/>
                <a:t>）</a:t>
              </a:r>
              <a:endParaRPr kumimoji="1" lang="en-US" altLang="ja-JP" sz="1400" b="1" dirty="0"/>
            </a:p>
          </p:txBody>
        </p:sp>
      </p:grpSp>
      <p:grpSp>
        <p:nvGrpSpPr>
          <p:cNvPr id="22" name="グループ化 21">
            <a:extLst>
              <a:ext uri="{FF2B5EF4-FFF2-40B4-BE49-F238E27FC236}">
                <a16:creationId xmlns:a16="http://schemas.microsoft.com/office/drawing/2014/main" id="{E858702F-A21A-4867-9EC7-66CEB40FEA2E}"/>
              </a:ext>
            </a:extLst>
          </p:cNvPr>
          <p:cNvGrpSpPr/>
          <p:nvPr/>
        </p:nvGrpSpPr>
        <p:grpSpPr>
          <a:xfrm>
            <a:off x="70921" y="3891567"/>
            <a:ext cx="5808446" cy="2559017"/>
            <a:chOff x="75581" y="3629360"/>
            <a:chExt cx="5505290" cy="2484913"/>
          </a:xfrm>
        </p:grpSpPr>
        <p:sp>
          <p:nvSpPr>
            <p:cNvPr id="4" name="四角形: 角を丸くする 3">
              <a:extLst>
                <a:ext uri="{FF2B5EF4-FFF2-40B4-BE49-F238E27FC236}">
                  <a16:creationId xmlns:a16="http://schemas.microsoft.com/office/drawing/2014/main" id="{C2964A93-C02F-4239-A99D-25D9CAC4E582}"/>
                </a:ext>
              </a:extLst>
            </p:cNvPr>
            <p:cNvSpPr/>
            <p:nvPr/>
          </p:nvSpPr>
          <p:spPr>
            <a:xfrm>
              <a:off x="75581" y="3794733"/>
              <a:ext cx="5505290" cy="2319540"/>
            </a:xfrm>
            <a:prstGeom prst="roundRect">
              <a:avLst/>
            </a:prstGeom>
            <a:noFill/>
            <a:ln w="38100">
              <a:solidFill>
                <a:srgbClr val="00B050"/>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ja-JP" altLang="en-US" dirty="0"/>
            </a:p>
          </p:txBody>
        </p:sp>
        <p:sp>
          <p:nvSpPr>
            <p:cNvPr id="19" name="楕円 18">
              <a:extLst>
                <a:ext uri="{FF2B5EF4-FFF2-40B4-BE49-F238E27FC236}">
                  <a16:creationId xmlns:a16="http://schemas.microsoft.com/office/drawing/2014/main" id="{23187DE6-3610-4C4F-8C8E-FD2BC9576AD8}"/>
                </a:ext>
              </a:extLst>
            </p:cNvPr>
            <p:cNvSpPr/>
            <p:nvPr/>
          </p:nvSpPr>
          <p:spPr>
            <a:xfrm>
              <a:off x="75581" y="3629360"/>
              <a:ext cx="1258957" cy="318456"/>
            </a:xfrm>
            <a:prstGeom prst="ellipse">
              <a:avLst/>
            </a:prstGeom>
            <a:solidFill>
              <a:srgbClr val="00B050"/>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kumimoji="1" lang="ja-JP" altLang="en-US" b="1" dirty="0">
                  <a:solidFill>
                    <a:schemeClr val="bg1"/>
                  </a:solidFill>
                </a:rPr>
                <a:t>実験②</a:t>
              </a:r>
            </a:p>
          </p:txBody>
        </p:sp>
        <p:sp>
          <p:nvSpPr>
            <p:cNvPr id="3" name="テキスト ボックス 2">
              <a:extLst>
                <a:ext uri="{FF2B5EF4-FFF2-40B4-BE49-F238E27FC236}">
                  <a16:creationId xmlns:a16="http://schemas.microsoft.com/office/drawing/2014/main" id="{F3C5E60B-A468-47F4-8489-BCE1F8F9FE97}"/>
                </a:ext>
              </a:extLst>
            </p:cNvPr>
            <p:cNvSpPr txBox="1"/>
            <p:nvPr/>
          </p:nvSpPr>
          <p:spPr>
            <a:xfrm>
              <a:off x="878206" y="3778273"/>
              <a:ext cx="2376643" cy="567841"/>
            </a:xfrm>
            <a:prstGeom prst="rect">
              <a:avLst/>
            </a:prstGeom>
            <a:noFill/>
          </p:spPr>
          <p:txBody>
            <a:bodyPr wrap="square" rtlCol="0">
              <a:spAutoFit/>
            </a:bodyPr>
            <a:lstStyle/>
            <a:p>
              <a:r>
                <a:rPr kumimoji="1" lang="ja-JP" altLang="en-US" b="1" dirty="0"/>
                <a:t>　　</a:t>
              </a:r>
              <a:r>
                <a:rPr kumimoji="1" lang="ja-JP" altLang="en-US" sz="1400" b="1" dirty="0"/>
                <a:t>実験②</a:t>
              </a:r>
              <a:r>
                <a:rPr kumimoji="1" lang="en-US" altLang="ja-JP" sz="1400" b="1" dirty="0"/>
                <a:t>LBM</a:t>
              </a:r>
              <a:r>
                <a:rPr kumimoji="1" lang="ja-JP" altLang="en-US" sz="1400" b="1" dirty="0"/>
                <a:t>結果</a:t>
              </a:r>
              <a:endParaRPr kumimoji="1" lang="en-US" altLang="ja-JP" sz="1400" b="1" dirty="0"/>
            </a:p>
            <a:p>
              <a:r>
                <a:rPr kumimoji="1" lang="en-US" altLang="ja-JP" sz="1400" b="1" dirty="0"/>
                <a:t>Z200</a:t>
              </a:r>
              <a:r>
                <a:rPr kumimoji="1" lang="ja-JP" altLang="en-US" sz="1400" b="1" dirty="0"/>
                <a:t>（陰影、コンター：ｍ）</a:t>
              </a:r>
            </a:p>
          </p:txBody>
        </p:sp>
      </p:grpSp>
      <p:sp>
        <p:nvSpPr>
          <p:cNvPr id="24" name="フレーム 23">
            <a:extLst>
              <a:ext uri="{FF2B5EF4-FFF2-40B4-BE49-F238E27FC236}">
                <a16:creationId xmlns:a16="http://schemas.microsoft.com/office/drawing/2014/main" id="{D8AD4B8D-7EF1-4A65-A78B-DB12311D2057}"/>
              </a:ext>
            </a:extLst>
          </p:cNvPr>
          <p:cNvSpPr/>
          <p:nvPr/>
        </p:nvSpPr>
        <p:spPr>
          <a:xfrm>
            <a:off x="3872722" y="15114"/>
            <a:ext cx="2626142" cy="1153134"/>
          </a:xfrm>
          <a:prstGeom prst="frame">
            <a:avLst>
              <a:gd name="adj1" fmla="val 7606"/>
            </a:avLst>
          </a:prstGeom>
          <a:solidFill>
            <a:srgbClr val="05F91C">
              <a:alpha val="50000"/>
            </a:srgb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2" name="楕円 11">
            <a:extLst>
              <a:ext uri="{FF2B5EF4-FFF2-40B4-BE49-F238E27FC236}">
                <a16:creationId xmlns:a16="http://schemas.microsoft.com/office/drawing/2014/main" id="{02B64585-79FA-4BCA-815C-DF3BC148685A}"/>
              </a:ext>
            </a:extLst>
          </p:cNvPr>
          <p:cNvSpPr/>
          <p:nvPr/>
        </p:nvSpPr>
        <p:spPr>
          <a:xfrm>
            <a:off x="4572000" y="915938"/>
            <a:ext cx="1307366" cy="370295"/>
          </a:xfrm>
          <a:prstGeom prst="ellipse">
            <a:avLst/>
          </a:prstGeom>
          <a:solidFill>
            <a:srgbClr val="00B0F0"/>
          </a:solidFill>
          <a:ln>
            <a:solidFill>
              <a:srgbClr val="00206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kumimoji="1" lang="ja-JP" altLang="en-US" b="1" dirty="0">
                <a:solidFill>
                  <a:schemeClr val="bg1"/>
                </a:solidFill>
              </a:rPr>
              <a:t>実験①</a:t>
            </a:r>
          </a:p>
        </p:txBody>
      </p:sp>
      <p:sp>
        <p:nvSpPr>
          <p:cNvPr id="25" name="フレーム 24">
            <a:extLst>
              <a:ext uri="{FF2B5EF4-FFF2-40B4-BE49-F238E27FC236}">
                <a16:creationId xmlns:a16="http://schemas.microsoft.com/office/drawing/2014/main" id="{273B1F17-D37C-446A-BA70-D664C49CE231}"/>
              </a:ext>
            </a:extLst>
          </p:cNvPr>
          <p:cNvSpPr/>
          <p:nvPr/>
        </p:nvSpPr>
        <p:spPr>
          <a:xfrm>
            <a:off x="6698716" y="22522"/>
            <a:ext cx="2445284" cy="1151428"/>
          </a:xfrm>
          <a:prstGeom prst="frame">
            <a:avLst>
              <a:gd name="adj1" fmla="val 7606"/>
            </a:avLst>
          </a:prstGeom>
          <a:solidFill>
            <a:srgbClr val="05F91C">
              <a:alpha val="50000"/>
            </a:srgb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3" name="楕円 12">
            <a:extLst>
              <a:ext uri="{FF2B5EF4-FFF2-40B4-BE49-F238E27FC236}">
                <a16:creationId xmlns:a16="http://schemas.microsoft.com/office/drawing/2014/main" id="{BDE1035A-1A86-4B26-AF02-98E4A74B9442}"/>
              </a:ext>
            </a:extLst>
          </p:cNvPr>
          <p:cNvSpPr/>
          <p:nvPr/>
        </p:nvSpPr>
        <p:spPr>
          <a:xfrm>
            <a:off x="7276452" y="949189"/>
            <a:ext cx="1307366" cy="318456"/>
          </a:xfrm>
          <a:prstGeom prst="ellipse">
            <a:avLst/>
          </a:prstGeom>
          <a:solidFill>
            <a:srgbClr val="00B050"/>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kumimoji="1" lang="ja-JP" altLang="en-US" b="1" dirty="0">
                <a:solidFill>
                  <a:schemeClr val="bg1"/>
                </a:solidFill>
              </a:rPr>
              <a:t>実験②</a:t>
            </a:r>
          </a:p>
        </p:txBody>
      </p:sp>
      <p:sp>
        <p:nvSpPr>
          <p:cNvPr id="26" name="テキスト ボックス 25">
            <a:extLst>
              <a:ext uri="{FF2B5EF4-FFF2-40B4-BE49-F238E27FC236}">
                <a16:creationId xmlns:a16="http://schemas.microsoft.com/office/drawing/2014/main" id="{15F2FADC-2F41-4FB1-9109-1A3906DD6A20}"/>
              </a:ext>
            </a:extLst>
          </p:cNvPr>
          <p:cNvSpPr txBox="1"/>
          <p:nvPr/>
        </p:nvSpPr>
        <p:spPr>
          <a:xfrm>
            <a:off x="6055141" y="3909656"/>
            <a:ext cx="2937307" cy="2739211"/>
          </a:xfrm>
          <a:prstGeom prst="rect">
            <a:avLst/>
          </a:prstGeom>
          <a:noFill/>
        </p:spPr>
        <p:txBody>
          <a:bodyPr wrap="square" rtlCol="0">
            <a:spAutoFit/>
          </a:bodyPr>
          <a:lstStyle/>
          <a:p>
            <a:r>
              <a:rPr kumimoji="1" lang="en-US" altLang="ja-JP" dirty="0"/>
              <a:t>SMJ</a:t>
            </a:r>
            <a:r>
              <a:rPr kumimoji="1" lang="ja-JP" altLang="en-US" dirty="0" err="1"/>
              <a:t>とチ</a:t>
            </a:r>
            <a:r>
              <a:rPr kumimoji="1" lang="ja-JP" altLang="en-US" dirty="0"/>
              <a:t>ベット高気圧の強まりがおおむね</a:t>
            </a:r>
            <a:endParaRPr kumimoji="1" lang="en-US" altLang="ja-JP" dirty="0"/>
          </a:p>
          <a:p>
            <a:r>
              <a:rPr kumimoji="1" lang="ja-JP" altLang="en-US" dirty="0"/>
              <a:t>再現されていた。</a:t>
            </a:r>
            <a:endParaRPr kumimoji="1" lang="en-US" altLang="ja-JP" dirty="0"/>
          </a:p>
          <a:p>
            <a:endParaRPr kumimoji="1" lang="en-US" altLang="ja-JP" dirty="0"/>
          </a:p>
          <a:p>
            <a:pPr algn="ctr"/>
            <a:r>
              <a:rPr kumimoji="1" lang="ja-JP" altLang="en-US" sz="2000" b="1" u="sng" dirty="0"/>
              <a:t>このことから南インド洋の対流とインド西の対流は</a:t>
            </a:r>
            <a:r>
              <a:rPr kumimoji="1" lang="en-US" altLang="ja-JP" sz="2000" b="1" u="sng" dirty="0"/>
              <a:t>SMJ</a:t>
            </a:r>
            <a:r>
              <a:rPr kumimoji="1" lang="ja-JP" altLang="en-US" sz="2000" b="1" u="sng" dirty="0" err="1"/>
              <a:t>とチ</a:t>
            </a:r>
            <a:r>
              <a:rPr kumimoji="1" lang="ja-JP" altLang="en-US" sz="2000" b="1" u="sng" dirty="0"/>
              <a:t>ベット高気圧を強めることが示唆された。</a:t>
            </a:r>
          </a:p>
        </p:txBody>
      </p:sp>
      <p:pic>
        <p:nvPicPr>
          <p:cNvPr id="29" name="図 28">
            <a:extLst>
              <a:ext uri="{FF2B5EF4-FFF2-40B4-BE49-F238E27FC236}">
                <a16:creationId xmlns:a16="http://schemas.microsoft.com/office/drawing/2014/main" id="{86815192-48FA-4B37-88E2-B3238359538C}"/>
              </a:ext>
            </a:extLst>
          </p:cNvPr>
          <p:cNvPicPr>
            <a:picLocks noChangeAspect="1"/>
          </p:cNvPicPr>
          <p:nvPr/>
        </p:nvPicPr>
        <p:blipFill rotWithShape="1">
          <a:blip r:embed="rId3"/>
          <a:srcRect t="-13785" b="-1"/>
          <a:stretch/>
        </p:blipFill>
        <p:spPr>
          <a:xfrm>
            <a:off x="151552" y="4389825"/>
            <a:ext cx="3193077" cy="1764003"/>
          </a:xfrm>
          <a:prstGeom prst="rect">
            <a:avLst/>
          </a:prstGeom>
        </p:spPr>
      </p:pic>
      <p:pic>
        <p:nvPicPr>
          <p:cNvPr id="60" name="図 59">
            <a:extLst>
              <a:ext uri="{FF2B5EF4-FFF2-40B4-BE49-F238E27FC236}">
                <a16:creationId xmlns:a16="http://schemas.microsoft.com/office/drawing/2014/main" id="{C32FF3B6-1CD1-4C0A-A165-2D11C614A4BA}"/>
              </a:ext>
            </a:extLst>
          </p:cNvPr>
          <p:cNvPicPr>
            <a:picLocks noChangeAspect="1"/>
          </p:cNvPicPr>
          <p:nvPr/>
        </p:nvPicPr>
        <p:blipFill rotWithShape="1">
          <a:blip r:embed="rId4"/>
          <a:srcRect r="3330"/>
          <a:stretch/>
        </p:blipFill>
        <p:spPr>
          <a:xfrm>
            <a:off x="3307273" y="4625733"/>
            <a:ext cx="2453155" cy="1505894"/>
          </a:xfrm>
          <a:prstGeom prst="rect">
            <a:avLst/>
          </a:prstGeom>
        </p:spPr>
      </p:pic>
      <p:sp>
        <p:nvSpPr>
          <p:cNvPr id="61" name="テキスト ボックス 60">
            <a:extLst>
              <a:ext uri="{FF2B5EF4-FFF2-40B4-BE49-F238E27FC236}">
                <a16:creationId xmlns:a16="http://schemas.microsoft.com/office/drawing/2014/main" id="{6017DE6E-0076-4733-8E44-979BD0337A4D}"/>
              </a:ext>
            </a:extLst>
          </p:cNvPr>
          <p:cNvSpPr txBox="1"/>
          <p:nvPr/>
        </p:nvSpPr>
        <p:spPr>
          <a:xfrm>
            <a:off x="3591551" y="4082193"/>
            <a:ext cx="2058129"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400" i="0" u="none" strike="noStrike" kern="1200" cap="none" spc="0" normalizeH="0" baseline="0" noProof="0" dirty="0">
                <a:ln>
                  <a:noFill/>
                </a:ln>
                <a:solidFill>
                  <a:schemeClr val="accent1"/>
                </a:solidFill>
                <a:effectLst/>
                <a:uLnTx/>
                <a:uFillTx/>
                <a:latin typeface="Calibri" panose="020F0502020204030204"/>
                <a:ea typeface="游ゴシック" panose="020B0400000000000000" pitchFamily="50" charset="-128"/>
                <a:cs typeface="+mn-cs"/>
              </a:rPr>
              <a:t>12,1,2</a:t>
            </a:r>
            <a:r>
              <a:rPr kumimoji="1" lang="ja-JP" altLang="en-US" sz="1400" i="0" u="none" strike="noStrike" kern="1200" cap="none" spc="0" normalizeH="0" baseline="0" noProof="0" dirty="0">
                <a:ln>
                  <a:noFill/>
                </a:ln>
                <a:solidFill>
                  <a:schemeClr val="accent1"/>
                </a:solidFill>
                <a:effectLst/>
                <a:uLnTx/>
                <a:uFillTx/>
                <a:latin typeface="Calibri" panose="020F0502020204030204"/>
                <a:ea typeface="游ゴシック" panose="020B0400000000000000" pitchFamily="50" charset="-128"/>
                <a:cs typeface="+mn-cs"/>
              </a:rPr>
              <a:t>月</a:t>
            </a:r>
            <a:r>
              <a:rPr kumimoji="1" lang="en-US" altLang="ja-JP" sz="1400" i="0" u="none" strike="noStrike" kern="1200" cap="none" spc="0" normalizeH="0" baseline="0" noProof="0" dirty="0">
                <a:ln>
                  <a:noFill/>
                </a:ln>
                <a:solidFill>
                  <a:schemeClr val="accent1"/>
                </a:solidFill>
                <a:effectLst/>
                <a:uLnTx/>
                <a:uFillTx/>
                <a:latin typeface="Calibri" panose="020F0502020204030204"/>
                <a:ea typeface="游ゴシック" panose="020B0400000000000000" pitchFamily="50" charset="-128"/>
                <a:cs typeface="+mn-cs"/>
              </a:rPr>
              <a:t>AAOI</a:t>
            </a:r>
            <a:r>
              <a:rPr kumimoji="1" lang="ja-JP" altLang="en-US" sz="1400" i="0" u="none" strike="noStrike" kern="1200" cap="none" spc="0" normalizeH="0" baseline="0" noProof="0" dirty="0">
                <a:ln>
                  <a:noFill/>
                </a:ln>
                <a:solidFill>
                  <a:srgbClr val="FC8604"/>
                </a:solidFill>
                <a:effectLst/>
                <a:uLnTx/>
                <a:uFillTx/>
                <a:latin typeface="Calibri" panose="020F0502020204030204"/>
                <a:ea typeface="游ゴシック" panose="020B0400000000000000" pitchFamily="50" charset="-128"/>
                <a:cs typeface="+mn-cs"/>
              </a:rPr>
              <a:t>　</a:t>
            </a:r>
            <a:r>
              <a:rPr kumimoji="1" lang="en-US" altLang="ja-JP" sz="1400" i="0" u="none" strike="noStrike" kern="1200" cap="none" spc="0" normalizeH="0" baseline="0" noProof="0" dirty="0">
                <a:ln>
                  <a:noFill/>
                </a:ln>
                <a:effectLst/>
                <a:uLnTx/>
                <a:uFillTx/>
                <a:latin typeface="Calibri" panose="020F0502020204030204"/>
                <a:ea typeface="游ゴシック" panose="020B0400000000000000" pitchFamily="50" charset="-128"/>
                <a:cs typeface="+mn-cs"/>
              </a:rPr>
              <a:t>vs</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400" i="0" u="none" strike="noStrike" kern="1200" cap="none" spc="0" normalizeH="0" baseline="0" noProof="0" dirty="0">
                <a:ln>
                  <a:noFill/>
                </a:ln>
                <a:solidFill>
                  <a:srgbClr val="FC8604"/>
                </a:solidFill>
                <a:effectLst/>
                <a:uLnTx/>
                <a:uFillTx/>
                <a:latin typeface="Calibri" panose="020F0502020204030204"/>
                <a:ea typeface="游ゴシック" panose="020B0400000000000000" pitchFamily="50" charset="-128"/>
                <a:cs typeface="+mn-cs"/>
              </a:rPr>
              <a:t>5,6</a:t>
            </a:r>
            <a:r>
              <a:rPr kumimoji="1" lang="ja-JP" altLang="en-US" sz="1400" i="0" u="none" strike="noStrike" kern="1200" cap="none" spc="0" normalizeH="0" baseline="0" noProof="0" dirty="0">
                <a:ln>
                  <a:noFill/>
                </a:ln>
                <a:solidFill>
                  <a:srgbClr val="FC8604"/>
                </a:solidFill>
                <a:effectLst/>
                <a:uLnTx/>
                <a:uFillTx/>
                <a:latin typeface="Calibri" panose="020F0502020204030204"/>
                <a:ea typeface="游ゴシック" panose="020B0400000000000000" pitchFamily="50" charset="-128"/>
                <a:cs typeface="+mn-cs"/>
              </a:rPr>
              <a:t>月</a:t>
            </a:r>
            <a:r>
              <a:rPr kumimoji="1" lang="en-US" altLang="ja-JP" sz="1400" i="0" u="none" strike="noStrike" kern="1200" cap="none" spc="0" normalizeH="0" baseline="0" noProof="0" dirty="0">
                <a:ln>
                  <a:noFill/>
                </a:ln>
                <a:effectLst/>
                <a:uLnTx/>
                <a:uFillTx/>
                <a:latin typeface="Calibri" panose="020F0502020204030204"/>
                <a:ea typeface="游ゴシック" panose="020B0400000000000000" pitchFamily="50" charset="-128"/>
                <a:cs typeface="+mn-cs"/>
              </a:rPr>
              <a:t>Z</a:t>
            </a:r>
            <a:r>
              <a:rPr kumimoji="1" lang="en-US" altLang="ja-JP" sz="140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200</a:t>
            </a:r>
            <a:r>
              <a:rPr kumimoji="1" lang="ja-JP" altLang="en-US" sz="140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（再解析）</a:t>
            </a:r>
          </a:p>
        </p:txBody>
      </p:sp>
      <p:sp>
        <p:nvSpPr>
          <p:cNvPr id="62" name="四角形: 角を丸くする 61">
            <a:extLst>
              <a:ext uri="{FF2B5EF4-FFF2-40B4-BE49-F238E27FC236}">
                <a16:creationId xmlns:a16="http://schemas.microsoft.com/office/drawing/2014/main" id="{56A67DCD-5E53-4785-B66B-B38978A3BB25}"/>
              </a:ext>
            </a:extLst>
          </p:cNvPr>
          <p:cNvSpPr/>
          <p:nvPr/>
        </p:nvSpPr>
        <p:spPr>
          <a:xfrm>
            <a:off x="8327841" y="17220"/>
            <a:ext cx="820823" cy="274556"/>
          </a:xfrm>
          <a:prstGeom prst="roundRect">
            <a:avLst/>
          </a:prstGeom>
          <a:ln w="38100"/>
        </p:spPr>
        <p:style>
          <a:lnRef idx="2">
            <a:schemeClr val="accent5"/>
          </a:lnRef>
          <a:fillRef idx="1">
            <a:schemeClr val="lt1"/>
          </a:fillRef>
          <a:effectRef idx="0">
            <a:schemeClr val="accent5"/>
          </a:effectRef>
          <a:fontRef idx="minor">
            <a:schemeClr val="dk1"/>
          </a:fontRef>
        </p:style>
        <p:txBody>
          <a:bodyPr rtlCol="0" anchor="ctr"/>
          <a:lstStyle/>
          <a:p>
            <a:pPr algn="ctr"/>
            <a:r>
              <a:rPr kumimoji="1" lang="en-US" altLang="ja-JP" b="1" dirty="0"/>
              <a:t>13/15</a:t>
            </a:r>
            <a:endParaRPr kumimoji="1" lang="ja-JP" altLang="en-US" b="1" dirty="0"/>
          </a:p>
        </p:txBody>
      </p:sp>
      <p:pic>
        <p:nvPicPr>
          <p:cNvPr id="69" name="図 68">
            <a:extLst>
              <a:ext uri="{FF2B5EF4-FFF2-40B4-BE49-F238E27FC236}">
                <a16:creationId xmlns:a16="http://schemas.microsoft.com/office/drawing/2014/main" id="{374EFC2B-789F-4CEF-AF41-6E4894A7B151}"/>
              </a:ext>
            </a:extLst>
          </p:cNvPr>
          <p:cNvPicPr>
            <a:picLocks noChangeAspect="1"/>
          </p:cNvPicPr>
          <p:nvPr/>
        </p:nvPicPr>
        <p:blipFill rotWithShape="1">
          <a:blip r:embed="rId5">
            <a:extLst>
              <a:ext uri="{28A0092B-C50C-407E-A947-70E740481C1C}">
                <a14:useLocalDpi xmlns:a14="http://schemas.microsoft.com/office/drawing/2010/main" val="0"/>
              </a:ext>
            </a:extLst>
          </a:blip>
          <a:srcRect l="8277" t="4923" r="2532"/>
          <a:stretch/>
        </p:blipFill>
        <p:spPr>
          <a:xfrm>
            <a:off x="5170012" y="2014626"/>
            <a:ext cx="2895786" cy="1809877"/>
          </a:xfrm>
          <a:prstGeom prst="rect">
            <a:avLst/>
          </a:prstGeom>
        </p:spPr>
      </p:pic>
      <p:grpSp>
        <p:nvGrpSpPr>
          <p:cNvPr id="70" name="グループ化 69">
            <a:extLst>
              <a:ext uri="{FF2B5EF4-FFF2-40B4-BE49-F238E27FC236}">
                <a16:creationId xmlns:a16="http://schemas.microsoft.com/office/drawing/2014/main" id="{79197C94-F1DE-4775-AC71-A1C0669462DB}"/>
              </a:ext>
            </a:extLst>
          </p:cNvPr>
          <p:cNvGrpSpPr/>
          <p:nvPr/>
        </p:nvGrpSpPr>
        <p:grpSpPr>
          <a:xfrm>
            <a:off x="6276000" y="2351150"/>
            <a:ext cx="1025242" cy="1429217"/>
            <a:chOff x="6498864" y="2591490"/>
            <a:chExt cx="1025242" cy="1429217"/>
          </a:xfrm>
        </p:grpSpPr>
        <p:sp>
          <p:nvSpPr>
            <p:cNvPr id="71" name="矢印: 右 70">
              <a:extLst>
                <a:ext uri="{FF2B5EF4-FFF2-40B4-BE49-F238E27FC236}">
                  <a16:creationId xmlns:a16="http://schemas.microsoft.com/office/drawing/2014/main" id="{0E1D8949-6514-4979-8751-6D28C9F1CD0D}"/>
                </a:ext>
              </a:extLst>
            </p:cNvPr>
            <p:cNvSpPr/>
            <p:nvPr/>
          </p:nvSpPr>
          <p:spPr>
            <a:xfrm rot="16200000">
              <a:off x="6092853" y="2997501"/>
              <a:ext cx="1258540" cy="446518"/>
            </a:xfrm>
            <a:prstGeom prst="rightArrow">
              <a:avLst/>
            </a:prstGeom>
            <a:solidFill>
              <a:schemeClr val="accent1">
                <a:alpha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72" name="矢印: 下 71">
              <a:extLst>
                <a:ext uri="{FF2B5EF4-FFF2-40B4-BE49-F238E27FC236}">
                  <a16:creationId xmlns:a16="http://schemas.microsoft.com/office/drawing/2014/main" id="{6CE0058D-2654-4A6C-B150-B40D01B418D8}"/>
                </a:ext>
              </a:extLst>
            </p:cNvPr>
            <p:cNvSpPr/>
            <p:nvPr/>
          </p:nvSpPr>
          <p:spPr>
            <a:xfrm rot="19781234">
              <a:off x="7028799" y="2712190"/>
              <a:ext cx="495307" cy="1308517"/>
            </a:xfrm>
            <a:prstGeom prst="downArrow">
              <a:avLst/>
            </a:prstGeom>
            <a:solidFill>
              <a:srgbClr val="FFC000">
                <a:alpha val="10000"/>
              </a:srgb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spTree>
    <p:extLst>
      <p:ext uri="{BB962C8B-B14F-4D97-AF65-F5344CB8AC3E}">
        <p14:creationId xmlns:p14="http://schemas.microsoft.com/office/powerpoint/2010/main" val="319093041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8" name="図 17">
            <a:extLst>
              <a:ext uri="{FF2B5EF4-FFF2-40B4-BE49-F238E27FC236}">
                <a16:creationId xmlns:a16="http://schemas.microsoft.com/office/drawing/2014/main" id="{02F30959-A640-4C0E-A434-C98443740A26}"/>
              </a:ext>
            </a:extLst>
          </p:cNvPr>
          <p:cNvPicPr>
            <a:picLocks noChangeAspect="1"/>
          </p:cNvPicPr>
          <p:nvPr/>
        </p:nvPicPr>
        <p:blipFill rotWithShape="1">
          <a:blip r:embed="rId2">
            <a:extLst>
              <a:ext uri="{28A0092B-C50C-407E-A947-70E740481C1C}">
                <a14:useLocalDpi xmlns:a14="http://schemas.microsoft.com/office/drawing/2010/main" val="0"/>
              </a:ext>
            </a:extLst>
          </a:blip>
          <a:srcRect t="33060" b="30967"/>
          <a:stretch/>
        </p:blipFill>
        <p:spPr>
          <a:xfrm>
            <a:off x="2972981" y="3385453"/>
            <a:ext cx="3442933" cy="1573015"/>
          </a:xfrm>
          <a:prstGeom prst="rect">
            <a:avLst/>
          </a:prstGeom>
        </p:spPr>
      </p:pic>
      <p:sp>
        <p:nvSpPr>
          <p:cNvPr id="2" name="テキスト ボックス 1">
            <a:extLst>
              <a:ext uri="{FF2B5EF4-FFF2-40B4-BE49-F238E27FC236}">
                <a16:creationId xmlns:a16="http://schemas.microsoft.com/office/drawing/2014/main" id="{F213494F-8661-4D88-91A2-78E1F6114094}"/>
              </a:ext>
            </a:extLst>
          </p:cNvPr>
          <p:cNvSpPr txBox="1"/>
          <p:nvPr/>
        </p:nvSpPr>
        <p:spPr>
          <a:xfrm>
            <a:off x="0" y="6474"/>
            <a:ext cx="9144000" cy="461665"/>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r>
              <a:rPr kumimoji="1" lang="ja-JP" altLang="en-US" sz="2400" b="1" u="sng" dirty="0"/>
              <a:t>　他の</a:t>
            </a:r>
            <a:r>
              <a:rPr kumimoji="1" lang="en-US" altLang="ja-JP" sz="2400" b="1" u="sng" dirty="0"/>
              <a:t>SMJ</a:t>
            </a:r>
            <a:r>
              <a:rPr kumimoji="1" lang="ja-JP" altLang="en-US" sz="2400" b="1" u="sng" dirty="0"/>
              <a:t>を強化する要因をチェック　</a:t>
            </a:r>
            <a:endParaRPr kumimoji="1" lang="en-US" altLang="ja-JP" sz="2400" b="1" u="sng" dirty="0"/>
          </a:p>
        </p:txBody>
      </p:sp>
      <p:sp>
        <p:nvSpPr>
          <p:cNvPr id="5" name="テキスト ボックス 4">
            <a:extLst>
              <a:ext uri="{FF2B5EF4-FFF2-40B4-BE49-F238E27FC236}">
                <a16:creationId xmlns:a16="http://schemas.microsoft.com/office/drawing/2014/main" id="{4FCC072E-92DF-4359-BF2C-B71EDD865988}"/>
              </a:ext>
            </a:extLst>
          </p:cNvPr>
          <p:cNvSpPr txBox="1"/>
          <p:nvPr/>
        </p:nvSpPr>
        <p:spPr>
          <a:xfrm>
            <a:off x="26746" y="549089"/>
            <a:ext cx="2395577" cy="369332"/>
          </a:xfrm>
          <a:prstGeom prst="rect">
            <a:avLst/>
          </a:prstGeom>
          <a:noFill/>
        </p:spPr>
        <p:txBody>
          <a:bodyPr wrap="square" rtlCol="0">
            <a:spAutoFit/>
          </a:bodyPr>
          <a:lstStyle/>
          <a:p>
            <a:r>
              <a:rPr kumimoji="1" lang="en-US" altLang="ja-JP" b="1" dirty="0">
                <a:solidFill>
                  <a:schemeClr val="accent6"/>
                </a:solidFill>
              </a:rPr>
              <a:t>SMJ</a:t>
            </a:r>
            <a:r>
              <a:rPr kumimoji="1" lang="ja-JP" altLang="en-US" b="1" dirty="0">
                <a:solidFill>
                  <a:schemeClr val="accent6"/>
                </a:solidFill>
              </a:rPr>
              <a:t>の経年変動要因</a:t>
            </a:r>
          </a:p>
        </p:txBody>
      </p:sp>
      <p:pic>
        <p:nvPicPr>
          <p:cNvPr id="7" name="図 6">
            <a:extLst>
              <a:ext uri="{FF2B5EF4-FFF2-40B4-BE49-F238E27FC236}">
                <a16:creationId xmlns:a16="http://schemas.microsoft.com/office/drawing/2014/main" id="{B6E135F2-437D-49AC-A118-D0980DAF195B}"/>
              </a:ext>
            </a:extLst>
          </p:cNvPr>
          <p:cNvPicPr>
            <a:picLocks noChangeAspect="1"/>
          </p:cNvPicPr>
          <p:nvPr/>
        </p:nvPicPr>
        <p:blipFill rotWithShape="1">
          <a:blip r:embed="rId3">
            <a:extLst>
              <a:ext uri="{28A0092B-C50C-407E-A947-70E740481C1C}">
                <a14:useLocalDpi xmlns:a14="http://schemas.microsoft.com/office/drawing/2010/main" val="0"/>
              </a:ext>
            </a:extLst>
          </a:blip>
          <a:srcRect t="13559" b="11515"/>
          <a:stretch/>
        </p:blipFill>
        <p:spPr>
          <a:xfrm>
            <a:off x="87908" y="3838035"/>
            <a:ext cx="2837058" cy="2558536"/>
          </a:xfrm>
          <a:prstGeom prst="rect">
            <a:avLst/>
          </a:prstGeom>
        </p:spPr>
      </p:pic>
      <p:sp>
        <p:nvSpPr>
          <p:cNvPr id="8" name="テキスト ボックス 7">
            <a:extLst>
              <a:ext uri="{FF2B5EF4-FFF2-40B4-BE49-F238E27FC236}">
                <a16:creationId xmlns:a16="http://schemas.microsoft.com/office/drawing/2014/main" id="{45F6B5A3-EAE4-49FD-A003-3A05F53F8C65}"/>
              </a:ext>
            </a:extLst>
          </p:cNvPr>
          <p:cNvSpPr txBox="1"/>
          <p:nvPr/>
        </p:nvSpPr>
        <p:spPr>
          <a:xfrm>
            <a:off x="-18488" y="3552144"/>
            <a:ext cx="3151280" cy="369332"/>
          </a:xfrm>
          <a:prstGeom prst="rect">
            <a:avLst/>
          </a:prstGeom>
          <a:noFill/>
        </p:spPr>
        <p:txBody>
          <a:bodyPr wrap="square" rtlCol="0">
            <a:spAutoFit/>
          </a:bodyPr>
          <a:lstStyle/>
          <a:p>
            <a:r>
              <a:rPr kumimoji="1" lang="en-US" altLang="ja-JP" dirty="0"/>
              <a:t>2m</a:t>
            </a:r>
            <a:r>
              <a:rPr kumimoji="1" lang="ja-JP" altLang="en-US" dirty="0"/>
              <a:t>気温</a:t>
            </a:r>
            <a:r>
              <a:rPr kumimoji="1" lang="en-US" altLang="ja-JP" dirty="0"/>
              <a:t>3,4</a:t>
            </a:r>
            <a:r>
              <a:rPr kumimoji="1" lang="ja-JP" altLang="en-US" dirty="0"/>
              <a:t>月（</a:t>
            </a:r>
            <a:r>
              <a:rPr kumimoji="1" lang="en-US" altLang="ja-JP" dirty="0"/>
              <a:t>DJF,AAO</a:t>
            </a:r>
            <a:r>
              <a:rPr kumimoji="1" lang="ja-JP" altLang="en-US" dirty="0"/>
              <a:t>回帰）</a:t>
            </a:r>
          </a:p>
        </p:txBody>
      </p:sp>
      <p:sp>
        <p:nvSpPr>
          <p:cNvPr id="11" name="テキスト ボックス 10">
            <a:extLst>
              <a:ext uri="{FF2B5EF4-FFF2-40B4-BE49-F238E27FC236}">
                <a16:creationId xmlns:a16="http://schemas.microsoft.com/office/drawing/2014/main" id="{A563FE29-EE70-4E8B-B137-428E3F9E90F3}"/>
              </a:ext>
            </a:extLst>
          </p:cNvPr>
          <p:cNvSpPr txBox="1"/>
          <p:nvPr/>
        </p:nvSpPr>
        <p:spPr>
          <a:xfrm>
            <a:off x="3050794" y="3068688"/>
            <a:ext cx="3264635" cy="369332"/>
          </a:xfrm>
          <a:prstGeom prst="rect">
            <a:avLst/>
          </a:prstGeom>
          <a:noFill/>
        </p:spPr>
        <p:txBody>
          <a:bodyPr wrap="square" rtlCol="0">
            <a:spAutoFit/>
          </a:bodyPr>
          <a:lstStyle/>
          <a:p>
            <a:r>
              <a:rPr kumimoji="1" lang="en-US" altLang="ja-JP" dirty="0"/>
              <a:t>SST</a:t>
            </a:r>
            <a:r>
              <a:rPr kumimoji="1" lang="ja-JP" altLang="en-US" dirty="0"/>
              <a:t>　</a:t>
            </a:r>
            <a:r>
              <a:rPr kumimoji="1" lang="en-US" altLang="ja-JP" dirty="0"/>
              <a:t>5,6</a:t>
            </a:r>
            <a:r>
              <a:rPr kumimoji="1" lang="ja-JP" altLang="en-US" dirty="0"/>
              <a:t>月　 （</a:t>
            </a:r>
            <a:r>
              <a:rPr kumimoji="1" lang="en-US" altLang="ja-JP" dirty="0"/>
              <a:t>DJF,AAO</a:t>
            </a:r>
            <a:r>
              <a:rPr kumimoji="1" lang="ja-JP" altLang="en-US" dirty="0"/>
              <a:t>回帰）　</a:t>
            </a:r>
          </a:p>
        </p:txBody>
      </p:sp>
      <p:pic>
        <p:nvPicPr>
          <p:cNvPr id="12" name="図 11">
            <a:extLst>
              <a:ext uri="{FF2B5EF4-FFF2-40B4-BE49-F238E27FC236}">
                <a16:creationId xmlns:a16="http://schemas.microsoft.com/office/drawing/2014/main" id="{12C572F2-41D8-4E85-82C5-3612C707FC9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3304" b="10704"/>
          <a:stretch/>
        </p:blipFill>
        <p:spPr>
          <a:xfrm>
            <a:off x="6701113" y="4010999"/>
            <a:ext cx="2442887" cy="2530163"/>
          </a:xfrm>
          <a:prstGeom prst="rect">
            <a:avLst/>
          </a:prstGeom>
        </p:spPr>
      </p:pic>
      <p:sp>
        <p:nvSpPr>
          <p:cNvPr id="13" name="テキスト ボックス 12">
            <a:extLst>
              <a:ext uri="{FF2B5EF4-FFF2-40B4-BE49-F238E27FC236}">
                <a16:creationId xmlns:a16="http://schemas.microsoft.com/office/drawing/2014/main" id="{0DAC89A1-897B-4818-B69A-98D86472B47C}"/>
              </a:ext>
            </a:extLst>
          </p:cNvPr>
          <p:cNvSpPr txBox="1"/>
          <p:nvPr/>
        </p:nvSpPr>
        <p:spPr>
          <a:xfrm>
            <a:off x="6171020" y="3645847"/>
            <a:ext cx="3151280" cy="369332"/>
          </a:xfrm>
          <a:prstGeom prst="rect">
            <a:avLst/>
          </a:prstGeom>
          <a:noFill/>
        </p:spPr>
        <p:txBody>
          <a:bodyPr wrap="square" rtlCol="0">
            <a:spAutoFit/>
          </a:bodyPr>
          <a:lstStyle/>
          <a:p>
            <a:r>
              <a:rPr kumimoji="1" lang="en-US" altLang="ja-JP" dirty="0"/>
              <a:t>2m</a:t>
            </a:r>
            <a:r>
              <a:rPr kumimoji="1" lang="ja-JP" altLang="en-US" dirty="0"/>
              <a:t>気温</a:t>
            </a:r>
            <a:r>
              <a:rPr kumimoji="1" lang="en-US" altLang="ja-JP" dirty="0"/>
              <a:t>5,6</a:t>
            </a:r>
            <a:r>
              <a:rPr kumimoji="1" lang="ja-JP" altLang="en-US" dirty="0"/>
              <a:t>月（</a:t>
            </a:r>
            <a:r>
              <a:rPr kumimoji="1" lang="en-US" altLang="ja-JP" dirty="0"/>
              <a:t>DJF,AAO</a:t>
            </a:r>
            <a:r>
              <a:rPr kumimoji="1" lang="ja-JP" altLang="en-US" dirty="0"/>
              <a:t>回帰）</a:t>
            </a:r>
          </a:p>
        </p:txBody>
      </p:sp>
      <p:sp>
        <p:nvSpPr>
          <p:cNvPr id="21" name="テキスト ボックス 20">
            <a:extLst>
              <a:ext uri="{FF2B5EF4-FFF2-40B4-BE49-F238E27FC236}">
                <a16:creationId xmlns:a16="http://schemas.microsoft.com/office/drawing/2014/main" id="{FCBA45B0-58C4-4EDE-AD0B-4444354DF44F}"/>
              </a:ext>
            </a:extLst>
          </p:cNvPr>
          <p:cNvSpPr txBox="1"/>
          <p:nvPr/>
        </p:nvSpPr>
        <p:spPr>
          <a:xfrm rot="16200000">
            <a:off x="6753439" y="2015007"/>
            <a:ext cx="553998" cy="369332"/>
          </a:xfrm>
          <a:prstGeom prst="rect">
            <a:avLst/>
          </a:prstGeom>
          <a:noFill/>
        </p:spPr>
        <p:txBody>
          <a:bodyPr vert="eaVert" wrap="square" rtlCol="0">
            <a:spAutoFit/>
          </a:bodyPr>
          <a:lstStyle/>
          <a:p>
            <a:r>
              <a:rPr kumimoji="1" lang="ja-JP" altLang="en-US" sz="2400" b="1" dirty="0">
                <a:solidFill>
                  <a:srgbClr val="FF0000"/>
                </a:solidFill>
              </a:rPr>
              <a:t>〇</a:t>
            </a:r>
          </a:p>
        </p:txBody>
      </p:sp>
      <p:sp>
        <p:nvSpPr>
          <p:cNvPr id="22" name="テキスト ボックス 21">
            <a:extLst>
              <a:ext uri="{FF2B5EF4-FFF2-40B4-BE49-F238E27FC236}">
                <a16:creationId xmlns:a16="http://schemas.microsoft.com/office/drawing/2014/main" id="{D30E6C25-1F41-437B-9C8D-1970B1334256}"/>
              </a:ext>
            </a:extLst>
          </p:cNvPr>
          <p:cNvSpPr txBox="1"/>
          <p:nvPr/>
        </p:nvSpPr>
        <p:spPr>
          <a:xfrm rot="16200000">
            <a:off x="6753439" y="2325020"/>
            <a:ext cx="553998" cy="369332"/>
          </a:xfrm>
          <a:prstGeom prst="rect">
            <a:avLst/>
          </a:prstGeom>
          <a:noFill/>
        </p:spPr>
        <p:txBody>
          <a:bodyPr vert="eaVert" wrap="square" rtlCol="0">
            <a:spAutoFit/>
          </a:bodyPr>
          <a:lstStyle/>
          <a:p>
            <a:r>
              <a:rPr kumimoji="1" lang="ja-JP" altLang="en-US" sz="2400" b="1" dirty="0">
                <a:solidFill>
                  <a:srgbClr val="FF0000"/>
                </a:solidFill>
              </a:rPr>
              <a:t>〇</a:t>
            </a:r>
          </a:p>
        </p:txBody>
      </p:sp>
      <p:sp>
        <p:nvSpPr>
          <p:cNvPr id="23" name="テキスト ボックス 22">
            <a:extLst>
              <a:ext uri="{FF2B5EF4-FFF2-40B4-BE49-F238E27FC236}">
                <a16:creationId xmlns:a16="http://schemas.microsoft.com/office/drawing/2014/main" id="{2B411364-9971-462D-9225-75172E936ECC}"/>
              </a:ext>
            </a:extLst>
          </p:cNvPr>
          <p:cNvSpPr txBox="1"/>
          <p:nvPr/>
        </p:nvSpPr>
        <p:spPr>
          <a:xfrm rot="16200000">
            <a:off x="6753440" y="1385041"/>
            <a:ext cx="553998" cy="369332"/>
          </a:xfrm>
          <a:prstGeom prst="rect">
            <a:avLst/>
          </a:prstGeom>
          <a:noFill/>
        </p:spPr>
        <p:txBody>
          <a:bodyPr vert="eaVert" wrap="square" rtlCol="0">
            <a:spAutoFit/>
          </a:bodyPr>
          <a:lstStyle/>
          <a:p>
            <a:r>
              <a:rPr kumimoji="1" lang="ja-JP" altLang="en-US" sz="2400" b="1" dirty="0">
                <a:solidFill>
                  <a:srgbClr val="FF0000"/>
                </a:solidFill>
              </a:rPr>
              <a:t>〇</a:t>
            </a:r>
          </a:p>
        </p:txBody>
      </p:sp>
      <p:sp>
        <p:nvSpPr>
          <p:cNvPr id="25" name="テキスト ボックス 24">
            <a:extLst>
              <a:ext uri="{FF2B5EF4-FFF2-40B4-BE49-F238E27FC236}">
                <a16:creationId xmlns:a16="http://schemas.microsoft.com/office/drawing/2014/main" id="{440B1D30-CEBB-44AA-972B-7A5F75F4B82C}"/>
              </a:ext>
            </a:extLst>
          </p:cNvPr>
          <p:cNvSpPr txBox="1"/>
          <p:nvPr/>
        </p:nvSpPr>
        <p:spPr>
          <a:xfrm rot="16200000">
            <a:off x="6753440" y="1087433"/>
            <a:ext cx="553998" cy="369332"/>
          </a:xfrm>
          <a:prstGeom prst="rect">
            <a:avLst/>
          </a:prstGeom>
          <a:noFill/>
        </p:spPr>
        <p:txBody>
          <a:bodyPr vert="eaVert" wrap="square" rtlCol="0">
            <a:spAutoFit/>
          </a:bodyPr>
          <a:lstStyle/>
          <a:p>
            <a:r>
              <a:rPr kumimoji="1" lang="ja-JP" altLang="en-US" sz="2400" dirty="0"/>
              <a:t>△</a:t>
            </a:r>
          </a:p>
        </p:txBody>
      </p:sp>
      <p:grpSp>
        <p:nvGrpSpPr>
          <p:cNvPr id="9" name="グループ化 8">
            <a:extLst>
              <a:ext uri="{FF2B5EF4-FFF2-40B4-BE49-F238E27FC236}">
                <a16:creationId xmlns:a16="http://schemas.microsoft.com/office/drawing/2014/main" id="{C9938277-2F9A-4E9C-829A-DA660ED9D2E2}"/>
              </a:ext>
            </a:extLst>
          </p:cNvPr>
          <p:cNvGrpSpPr/>
          <p:nvPr/>
        </p:nvGrpSpPr>
        <p:grpSpPr>
          <a:xfrm>
            <a:off x="94944" y="893639"/>
            <a:ext cx="7120161" cy="2031325"/>
            <a:chOff x="287167" y="1529302"/>
            <a:chExt cx="7120161" cy="2031325"/>
          </a:xfrm>
        </p:grpSpPr>
        <p:sp>
          <p:nvSpPr>
            <p:cNvPr id="4" name="テキスト ボックス 3">
              <a:extLst>
                <a:ext uri="{FF2B5EF4-FFF2-40B4-BE49-F238E27FC236}">
                  <a16:creationId xmlns:a16="http://schemas.microsoft.com/office/drawing/2014/main" id="{359B2EBC-0C72-47E1-A1AF-4C1C0ED156E7}"/>
                </a:ext>
              </a:extLst>
            </p:cNvPr>
            <p:cNvSpPr txBox="1"/>
            <p:nvPr/>
          </p:nvSpPr>
          <p:spPr>
            <a:xfrm>
              <a:off x="287167" y="1529302"/>
              <a:ext cx="6090962" cy="203132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endParaRPr kumimoji="1" lang="en-US" altLang="ja-JP" dirty="0"/>
            </a:p>
            <a:p>
              <a:r>
                <a:rPr kumimoji="1" lang="ja-JP" altLang="en-US" dirty="0"/>
                <a:t>・海陸の熱コントラストの変動　</a:t>
              </a:r>
              <a:endParaRPr kumimoji="1" lang="en-US" altLang="ja-JP" dirty="0"/>
            </a:p>
            <a:p>
              <a:r>
                <a:rPr kumimoji="1" lang="ja-JP" altLang="en-US" dirty="0"/>
                <a:t>・</a:t>
              </a:r>
              <a:r>
                <a:rPr kumimoji="1" lang="en-US" altLang="ja-JP" dirty="0"/>
                <a:t>ENSO</a:t>
              </a:r>
              <a:r>
                <a:rPr kumimoji="1" lang="ja-JP" altLang="en-US" dirty="0"/>
                <a:t>の変動　（ラニーニャの時</a:t>
              </a:r>
              <a:r>
                <a:rPr kumimoji="1" lang="en-US" altLang="ja-JP" dirty="0"/>
                <a:t>SMJ</a:t>
              </a:r>
              <a:r>
                <a:rPr kumimoji="1" lang="ja-JP" altLang="en-US" dirty="0"/>
                <a:t>強化）</a:t>
              </a:r>
              <a:endParaRPr kumimoji="1" lang="en-US" altLang="ja-JP" dirty="0"/>
            </a:p>
            <a:p>
              <a:r>
                <a:rPr kumimoji="1" lang="ja-JP" altLang="en-US" dirty="0"/>
                <a:t>・ヒマラヤの降雪（春に降雪が少ないと</a:t>
              </a:r>
              <a:r>
                <a:rPr kumimoji="1" lang="en-US" altLang="ja-JP" dirty="0"/>
                <a:t>SMJ</a:t>
              </a:r>
              <a:r>
                <a:rPr kumimoji="1" lang="ja-JP" altLang="en-US" dirty="0"/>
                <a:t>強化）</a:t>
              </a:r>
              <a:endParaRPr kumimoji="1" lang="en-US" altLang="ja-JP" dirty="0"/>
            </a:p>
            <a:p>
              <a:r>
                <a:rPr kumimoji="1" lang="ja-JP" altLang="en-US" dirty="0"/>
                <a:t>・インド洋ダイポールモード（</a:t>
              </a:r>
              <a:r>
                <a:rPr kumimoji="1" lang="en-US" altLang="ja-JP" dirty="0"/>
                <a:t>IOD</a:t>
              </a:r>
              <a:r>
                <a:rPr kumimoji="1" lang="ja-JP" altLang="en-US" dirty="0"/>
                <a:t>）</a:t>
              </a:r>
              <a:endParaRPr kumimoji="1" lang="en-US" altLang="ja-JP" dirty="0"/>
            </a:p>
            <a:p>
              <a:r>
                <a:rPr kumimoji="1" lang="ja-JP" altLang="en-US" dirty="0"/>
                <a:t>・ユーラシアの雪の融雪速度（融雪が早いと</a:t>
              </a:r>
              <a:r>
                <a:rPr kumimoji="1" lang="en-US" altLang="ja-JP" dirty="0"/>
                <a:t>SMJ</a:t>
              </a:r>
              <a:r>
                <a:rPr kumimoji="1" lang="ja-JP" altLang="en-US" dirty="0"/>
                <a:t>強化）</a:t>
              </a:r>
              <a:endParaRPr kumimoji="1" lang="en-US" altLang="ja-JP" dirty="0"/>
            </a:p>
            <a:p>
              <a:r>
                <a:rPr kumimoji="1" lang="ja-JP" altLang="en-US" dirty="0"/>
                <a:t>　　　　　　　　　　　　　　　　　　　　など</a:t>
              </a:r>
              <a:r>
                <a:rPr kumimoji="1" lang="en-US" altLang="ja-JP" dirty="0"/>
                <a:t>…..</a:t>
              </a:r>
              <a:endParaRPr kumimoji="1" lang="ja-JP" altLang="en-US" dirty="0"/>
            </a:p>
          </p:txBody>
        </p:sp>
        <p:sp>
          <p:nvSpPr>
            <p:cNvPr id="24" name="テキスト ボックス 23">
              <a:extLst>
                <a:ext uri="{FF2B5EF4-FFF2-40B4-BE49-F238E27FC236}">
                  <a16:creationId xmlns:a16="http://schemas.microsoft.com/office/drawing/2014/main" id="{C681362A-BE3A-48FA-9492-A6823BA099FC}"/>
                </a:ext>
              </a:extLst>
            </p:cNvPr>
            <p:cNvSpPr txBox="1"/>
            <p:nvPr/>
          </p:nvSpPr>
          <p:spPr>
            <a:xfrm rot="16200000">
              <a:off x="6945663" y="2331903"/>
              <a:ext cx="553998" cy="369332"/>
            </a:xfrm>
            <a:prstGeom prst="rect">
              <a:avLst/>
            </a:prstGeom>
            <a:noFill/>
          </p:spPr>
          <p:txBody>
            <a:bodyPr vert="eaVert" wrap="square" rtlCol="0">
              <a:spAutoFit/>
            </a:bodyPr>
            <a:lstStyle/>
            <a:p>
              <a:r>
                <a:rPr kumimoji="1" lang="ja-JP" altLang="en-US" sz="2400" b="1" dirty="0">
                  <a:solidFill>
                    <a:srgbClr val="FF0000"/>
                  </a:solidFill>
                </a:rPr>
                <a:t>〇</a:t>
              </a:r>
            </a:p>
          </p:txBody>
        </p:sp>
        <p:cxnSp>
          <p:nvCxnSpPr>
            <p:cNvPr id="27" name="直線コネクタ 26">
              <a:extLst>
                <a:ext uri="{FF2B5EF4-FFF2-40B4-BE49-F238E27FC236}">
                  <a16:creationId xmlns:a16="http://schemas.microsoft.com/office/drawing/2014/main" id="{B8CBBA19-A656-4471-8859-2B6889A615E5}"/>
                </a:ext>
              </a:extLst>
            </p:cNvPr>
            <p:cNvCxnSpPr/>
            <p:nvPr/>
          </p:nvCxnSpPr>
          <p:spPr>
            <a:xfrm>
              <a:off x="4616539" y="1927851"/>
              <a:ext cx="2241323"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直線コネクタ 27">
              <a:extLst>
                <a:ext uri="{FF2B5EF4-FFF2-40B4-BE49-F238E27FC236}">
                  <a16:creationId xmlns:a16="http://schemas.microsoft.com/office/drawing/2014/main" id="{5EE3E103-6FED-4277-AC48-554C409CF509}"/>
                </a:ext>
              </a:extLst>
            </p:cNvPr>
            <p:cNvCxnSpPr>
              <a:cxnSpLocks/>
            </p:cNvCxnSpPr>
            <p:nvPr/>
          </p:nvCxnSpPr>
          <p:spPr>
            <a:xfrm>
              <a:off x="5954936" y="3085682"/>
              <a:ext cx="902925"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直線コネクタ 28">
              <a:extLst>
                <a:ext uri="{FF2B5EF4-FFF2-40B4-BE49-F238E27FC236}">
                  <a16:creationId xmlns:a16="http://schemas.microsoft.com/office/drawing/2014/main" id="{96B00CFC-1C4B-4AE6-9961-F3553FEB9A65}"/>
                </a:ext>
              </a:extLst>
            </p:cNvPr>
            <p:cNvCxnSpPr>
              <a:cxnSpLocks/>
            </p:cNvCxnSpPr>
            <p:nvPr/>
          </p:nvCxnSpPr>
          <p:spPr>
            <a:xfrm>
              <a:off x="4921339" y="2232651"/>
              <a:ext cx="1936523" cy="691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直線コネクタ 29">
              <a:extLst>
                <a:ext uri="{FF2B5EF4-FFF2-40B4-BE49-F238E27FC236}">
                  <a16:creationId xmlns:a16="http://schemas.microsoft.com/office/drawing/2014/main" id="{1F376C3A-3029-4556-8511-446E85B7346C}"/>
                </a:ext>
              </a:extLst>
            </p:cNvPr>
            <p:cNvCxnSpPr>
              <a:cxnSpLocks/>
            </p:cNvCxnSpPr>
            <p:nvPr/>
          </p:nvCxnSpPr>
          <p:spPr>
            <a:xfrm>
              <a:off x="5484178" y="2486437"/>
              <a:ext cx="1373684" cy="1052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直線コネクタ 30">
              <a:extLst>
                <a:ext uri="{FF2B5EF4-FFF2-40B4-BE49-F238E27FC236}">
                  <a16:creationId xmlns:a16="http://schemas.microsoft.com/office/drawing/2014/main" id="{2AD288E8-E648-4B77-ACD0-4CAE17428928}"/>
                </a:ext>
              </a:extLst>
            </p:cNvPr>
            <p:cNvCxnSpPr/>
            <p:nvPr/>
          </p:nvCxnSpPr>
          <p:spPr>
            <a:xfrm>
              <a:off x="4616539" y="2784302"/>
              <a:ext cx="2241323"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6" name="図 5">
            <a:extLst>
              <a:ext uri="{FF2B5EF4-FFF2-40B4-BE49-F238E27FC236}">
                <a16:creationId xmlns:a16="http://schemas.microsoft.com/office/drawing/2014/main" id="{7C762FB3-2150-4434-B99A-1BF019925318}"/>
              </a:ext>
            </a:extLst>
          </p:cNvPr>
          <p:cNvPicPr>
            <a:picLocks noChangeAspect="1"/>
          </p:cNvPicPr>
          <p:nvPr/>
        </p:nvPicPr>
        <p:blipFill rotWithShape="1">
          <a:blip r:embed="rId5">
            <a:extLst>
              <a:ext uri="{28A0092B-C50C-407E-A947-70E740481C1C}">
                <a14:useLocalDpi xmlns:a14="http://schemas.microsoft.com/office/drawing/2010/main" val="0"/>
              </a:ext>
            </a:extLst>
          </a:blip>
          <a:srcRect t="29752" b="26796"/>
          <a:stretch/>
        </p:blipFill>
        <p:spPr>
          <a:xfrm>
            <a:off x="3210218" y="5225225"/>
            <a:ext cx="3054556" cy="1632775"/>
          </a:xfrm>
          <a:prstGeom prst="rect">
            <a:avLst/>
          </a:prstGeom>
        </p:spPr>
      </p:pic>
      <p:sp>
        <p:nvSpPr>
          <p:cNvPr id="26" name="テキスト ボックス 25">
            <a:extLst>
              <a:ext uri="{FF2B5EF4-FFF2-40B4-BE49-F238E27FC236}">
                <a16:creationId xmlns:a16="http://schemas.microsoft.com/office/drawing/2014/main" id="{8905BAB4-FA06-4F77-90AB-52A7E4559A34}"/>
              </a:ext>
            </a:extLst>
          </p:cNvPr>
          <p:cNvSpPr txBox="1"/>
          <p:nvPr/>
        </p:nvSpPr>
        <p:spPr>
          <a:xfrm>
            <a:off x="3069011" y="4932637"/>
            <a:ext cx="4306645" cy="369332"/>
          </a:xfrm>
          <a:prstGeom prst="rect">
            <a:avLst/>
          </a:prstGeom>
          <a:noFill/>
        </p:spPr>
        <p:txBody>
          <a:bodyPr wrap="square" rtlCol="0">
            <a:spAutoFit/>
          </a:bodyPr>
          <a:lstStyle/>
          <a:p>
            <a:r>
              <a:rPr kumimoji="1" lang="ja-JP" altLang="en-US" dirty="0"/>
              <a:t>積雪深</a:t>
            </a:r>
            <a:r>
              <a:rPr kumimoji="1" lang="en-US" altLang="ja-JP" dirty="0"/>
              <a:t>(</a:t>
            </a:r>
            <a:r>
              <a:rPr kumimoji="1" lang="ja-JP" altLang="en-US" dirty="0" err="1"/>
              <a:t>ｍ</a:t>
            </a:r>
            <a:r>
              <a:rPr kumimoji="1" lang="en-US" altLang="ja-JP" dirty="0"/>
              <a:t>)3,4</a:t>
            </a:r>
            <a:r>
              <a:rPr kumimoji="1" lang="ja-JP" altLang="en-US" dirty="0"/>
              <a:t>月（</a:t>
            </a:r>
            <a:r>
              <a:rPr kumimoji="1" lang="en-US" altLang="ja-JP" dirty="0"/>
              <a:t>DJF,AAO</a:t>
            </a:r>
            <a:r>
              <a:rPr kumimoji="1" lang="ja-JP" altLang="en-US" dirty="0"/>
              <a:t>回帰）　</a:t>
            </a:r>
          </a:p>
        </p:txBody>
      </p:sp>
      <p:sp>
        <p:nvSpPr>
          <p:cNvPr id="14" name="正方形/長方形 13">
            <a:extLst>
              <a:ext uri="{FF2B5EF4-FFF2-40B4-BE49-F238E27FC236}">
                <a16:creationId xmlns:a16="http://schemas.microsoft.com/office/drawing/2014/main" id="{CCA238D0-7704-42A4-AF62-AF536B5C1822}"/>
              </a:ext>
            </a:extLst>
          </p:cNvPr>
          <p:cNvSpPr/>
          <p:nvPr/>
        </p:nvSpPr>
        <p:spPr>
          <a:xfrm>
            <a:off x="3156555" y="4034459"/>
            <a:ext cx="3053114" cy="172663"/>
          </a:xfrm>
          <a:prstGeom prst="rect">
            <a:avLst/>
          </a:prstGeom>
          <a:noFill/>
          <a:ln w="28575"/>
        </p:spPr>
        <p:style>
          <a:lnRef idx="2">
            <a:schemeClr val="accent4"/>
          </a:lnRef>
          <a:fillRef idx="1">
            <a:schemeClr val="lt1"/>
          </a:fillRef>
          <a:effectRef idx="0">
            <a:schemeClr val="accent4"/>
          </a:effectRef>
          <a:fontRef idx="minor">
            <a:schemeClr val="dk1"/>
          </a:fontRef>
        </p:style>
        <p:txBody>
          <a:bodyPr rtlCol="0" anchor="ctr"/>
          <a:lstStyle/>
          <a:p>
            <a:pPr algn="ctr"/>
            <a:endParaRPr kumimoji="1" lang="ja-JP" altLang="en-US"/>
          </a:p>
        </p:txBody>
      </p:sp>
      <p:sp>
        <p:nvSpPr>
          <p:cNvPr id="15" name="楕円 14">
            <a:extLst>
              <a:ext uri="{FF2B5EF4-FFF2-40B4-BE49-F238E27FC236}">
                <a16:creationId xmlns:a16="http://schemas.microsoft.com/office/drawing/2014/main" id="{7965AA1A-4C46-45A7-A20C-D8CFD5717F71}"/>
              </a:ext>
            </a:extLst>
          </p:cNvPr>
          <p:cNvSpPr/>
          <p:nvPr/>
        </p:nvSpPr>
        <p:spPr>
          <a:xfrm>
            <a:off x="997528" y="4463646"/>
            <a:ext cx="770816" cy="568647"/>
          </a:xfrm>
          <a:prstGeom prst="ellipse">
            <a:avLst/>
          </a:pr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楕円 31">
            <a:extLst>
              <a:ext uri="{FF2B5EF4-FFF2-40B4-BE49-F238E27FC236}">
                <a16:creationId xmlns:a16="http://schemas.microsoft.com/office/drawing/2014/main" id="{E674F26A-1B99-46AC-9825-8BC1432424AB}"/>
              </a:ext>
            </a:extLst>
          </p:cNvPr>
          <p:cNvSpPr/>
          <p:nvPr/>
        </p:nvSpPr>
        <p:spPr>
          <a:xfrm>
            <a:off x="4114246" y="5594557"/>
            <a:ext cx="770816" cy="568647"/>
          </a:xfrm>
          <a:prstGeom prst="ellipse">
            <a:avLst/>
          </a:pr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四角形: 角を丸くする 32">
            <a:extLst>
              <a:ext uri="{FF2B5EF4-FFF2-40B4-BE49-F238E27FC236}">
                <a16:creationId xmlns:a16="http://schemas.microsoft.com/office/drawing/2014/main" id="{0C5B4D91-1886-445A-B15D-17CCDAF78178}"/>
              </a:ext>
            </a:extLst>
          </p:cNvPr>
          <p:cNvSpPr/>
          <p:nvPr/>
        </p:nvSpPr>
        <p:spPr>
          <a:xfrm>
            <a:off x="8320284" y="17220"/>
            <a:ext cx="828381" cy="274556"/>
          </a:xfrm>
          <a:prstGeom prst="roundRect">
            <a:avLst/>
          </a:prstGeom>
          <a:ln w="38100"/>
        </p:spPr>
        <p:style>
          <a:lnRef idx="2">
            <a:schemeClr val="accent5"/>
          </a:lnRef>
          <a:fillRef idx="1">
            <a:schemeClr val="lt1"/>
          </a:fillRef>
          <a:effectRef idx="0">
            <a:schemeClr val="accent5"/>
          </a:effectRef>
          <a:fontRef idx="minor">
            <a:schemeClr val="dk1"/>
          </a:fontRef>
        </p:style>
        <p:txBody>
          <a:bodyPr rtlCol="0" anchor="ctr"/>
          <a:lstStyle/>
          <a:p>
            <a:pPr algn="ctr"/>
            <a:r>
              <a:rPr kumimoji="1" lang="en-US" altLang="ja-JP" b="1" dirty="0"/>
              <a:t>15/15</a:t>
            </a:r>
            <a:endParaRPr kumimoji="1" lang="ja-JP" altLang="en-US" b="1" dirty="0"/>
          </a:p>
        </p:txBody>
      </p:sp>
    </p:spTree>
    <p:extLst>
      <p:ext uri="{BB962C8B-B14F-4D97-AF65-F5344CB8AC3E}">
        <p14:creationId xmlns:p14="http://schemas.microsoft.com/office/powerpoint/2010/main" val="347212725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2" name="グループ化 1">
            <a:extLst>
              <a:ext uri="{FF2B5EF4-FFF2-40B4-BE49-F238E27FC236}">
                <a16:creationId xmlns:a16="http://schemas.microsoft.com/office/drawing/2014/main" id="{D2BA9590-E10B-40A8-B6A1-C8A8B23548ED}"/>
              </a:ext>
            </a:extLst>
          </p:cNvPr>
          <p:cNvGrpSpPr/>
          <p:nvPr/>
        </p:nvGrpSpPr>
        <p:grpSpPr>
          <a:xfrm>
            <a:off x="0" y="0"/>
            <a:ext cx="9144000" cy="396301"/>
            <a:chOff x="-1" y="-17928"/>
            <a:chExt cx="9144000" cy="396301"/>
          </a:xfrm>
        </p:grpSpPr>
        <p:sp>
          <p:nvSpPr>
            <p:cNvPr id="3" name="正方形/長方形 2">
              <a:extLst>
                <a:ext uri="{FF2B5EF4-FFF2-40B4-BE49-F238E27FC236}">
                  <a16:creationId xmlns:a16="http://schemas.microsoft.com/office/drawing/2014/main" id="{52CA54F7-C26D-48CF-AC71-2D3ACDCEA0C9}"/>
                </a:ext>
              </a:extLst>
            </p:cNvPr>
            <p:cNvSpPr/>
            <p:nvPr/>
          </p:nvSpPr>
          <p:spPr>
            <a:xfrm>
              <a:off x="0" y="-17928"/>
              <a:ext cx="3854824" cy="246528"/>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kumimoji="1" lang="en-US" altLang="ja-JP" sz="1600" dirty="0">
                  <a:ln>
                    <a:solidFill>
                      <a:schemeClr val="tx1"/>
                    </a:solidFill>
                  </a:ln>
                  <a:latin typeface="HGP創英角ｺﾞｼｯｸUB" panose="020B0900000000000000" pitchFamily="50" charset="-128"/>
                  <a:ea typeface="HGP創英角ｺﾞｼｯｸUB" panose="020B0900000000000000" pitchFamily="50" charset="-128"/>
                </a:rPr>
                <a:t>5,6</a:t>
              </a:r>
              <a:r>
                <a:rPr kumimoji="1" lang="ja-JP" altLang="en-US" sz="1600" dirty="0">
                  <a:ln>
                    <a:solidFill>
                      <a:schemeClr val="tx1"/>
                    </a:solidFill>
                  </a:ln>
                  <a:latin typeface="HGP創英角ｺﾞｼｯｸUB" panose="020B0900000000000000" pitchFamily="50" charset="-128"/>
                  <a:ea typeface="HGP創英角ｺﾞｼｯｸUB" panose="020B0900000000000000" pitchFamily="50" charset="-128"/>
                </a:rPr>
                <a:t>月の熱フラックス</a:t>
              </a:r>
            </a:p>
          </p:txBody>
        </p:sp>
        <p:sp>
          <p:nvSpPr>
            <p:cNvPr id="4" name="正方形/長方形 3">
              <a:extLst>
                <a:ext uri="{FF2B5EF4-FFF2-40B4-BE49-F238E27FC236}">
                  <a16:creationId xmlns:a16="http://schemas.microsoft.com/office/drawing/2014/main" id="{EAF2E542-2F78-422A-8481-C6F57550365C}"/>
                </a:ext>
              </a:extLst>
            </p:cNvPr>
            <p:cNvSpPr/>
            <p:nvPr/>
          </p:nvSpPr>
          <p:spPr>
            <a:xfrm>
              <a:off x="-1" y="228601"/>
              <a:ext cx="9144000" cy="149772"/>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5" name="Picture 2" descr="http://www.qm.mach.mie-u.ac.jp/image/logo/%E4%B8%89%E9%87%8D%E5%A4%A7%E3%82%B7%E3%83%B3%E3%83%9C%E3%83%AB.jpg">
              <a:extLst>
                <a:ext uri="{FF2B5EF4-FFF2-40B4-BE49-F238E27FC236}">
                  <a16:creationId xmlns:a16="http://schemas.microsoft.com/office/drawing/2014/main" id="{73B79DB7-8053-4136-870A-C55BD9CC768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24544" y="11525"/>
              <a:ext cx="921544" cy="228600"/>
            </a:xfrm>
            <a:prstGeom prst="rect">
              <a:avLst/>
            </a:prstGeom>
            <a:noFill/>
            <a:extLst>
              <a:ext uri="{909E8E84-426E-40DD-AFC4-6F175D3DCCD1}">
                <a14:hiddenFill xmlns:a14="http://schemas.microsoft.com/office/drawing/2010/main">
                  <a:solidFill>
                    <a:srgbClr val="FFFFFF"/>
                  </a:solidFill>
                </a14:hiddenFill>
              </a:ext>
            </a:extLst>
          </p:spPr>
        </p:pic>
        <p:sp>
          <p:nvSpPr>
            <p:cNvPr id="6" name="正方形/長方形 5">
              <a:extLst>
                <a:ext uri="{FF2B5EF4-FFF2-40B4-BE49-F238E27FC236}">
                  <a16:creationId xmlns:a16="http://schemas.microsoft.com/office/drawing/2014/main" id="{21A86033-226A-4ADC-897A-1C45CD41C531}"/>
                </a:ext>
              </a:extLst>
            </p:cNvPr>
            <p:cNvSpPr/>
            <p:nvPr/>
          </p:nvSpPr>
          <p:spPr>
            <a:xfrm>
              <a:off x="859219" y="233911"/>
              <a:ext cx="1135117" cy="144461"/>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b="1" dirty="0">
                  <a:solidFill>
                    <a:schemeClr val="bg1">
                      <a:lumMod val="75000"/>
                    </a:schemeClr>
                  </a:solidFill>
                </a:rPr>
                <a:t>Introduction</a:t>
              </a:r>
              <a:endParaRPr kumimoji="1" lang="ja-JP" altLang="en-US" sz="1400" b="1" dirty="0">
                <a:solidFill>
                  <a:schemeClr val="bg1">
                    <a:lumMod val="75000"/>
                  </a:schemeClr>
                </a:solidFill>
              </a:endParaRPr>
            </a:p>
          </p:txBody>
        </p:sp>
        <p:sp>
          <p:nvSpPr>
            <p:cNvPr id="7" name="正方形/長方形 6">
              <a:extLst>
                <a:ext uri="{FF2B5EF4-FFF2-40B4-BE49-F238E27FC236}">
                  <a16:creationId xmlns:a16="http://schemas.microsoft.com/office/drawing/2014/main" id="{A8B66945-5F45-4392-B197-BF9ADB85A7B4}"/>
                </a:ext>
              </a:extLst>
            </p:cNvPr>
            <p:cNvSpPr/>
            <p:nvPr/>
          </p:nvSpPr>
          <p:spPr>
            <a:xfrm>
              <a:off x="2885088" y="236483"/>
              <a:ext cx="1198180" cy="141889"/>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b="1" dirty="0">
                  <a:solidFill>
                    <a:schemeClr val="bg1">
                      <a:lumMod val="75000"/>
                    </a:schemeClr>
                  </a:solidFill>
                </a:rPr>
                <a:t>Method/Data</a:t>
              </a:r>
              <a:endParaRPr kumimoji="1" lang="ja-JP" altLang="en-US" sz="1400" b="1" dirty="0">
                <a:solidFill>
                  <a:schemeClr val="bg1">
                    <a:lumMod val="75000"/>
                  </a:schemeClr>
                </a:solidFill>
              </a:endParaRPr>
            </a:p>
          </p:txBody>
        </p:sp>
        <p:sp>
          <p:nvSpPr>
            <p:cNvPr id="8" name="正方形/長方形 7">
              <a:extLst>
                <a:ext uri="{FF2B5EF4-FFF2-40B4-BE49-F238E27FC236}">
                  <a16:creationId xmlns:a16="http://schemas.microsoft.com/office/drawing/2014/main" id="{B665C993-0FF5-47B1-97E1-4DB84AB93AFB}"/>
                </a:ext>
              </a:extLst>
            </p:cNvPr>
            <p:cNvSpPr/>
            <p:nvPr/>
          </p:nvSpPr>
          <p:spPr>
            <a:xfrm>
              <a:off x="5131677" y="228601"/>
              <a:ext cx="1198180" cy="145830"/>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b="1" dirty="0">
                  <a:solidFill>
                    <a:schemeClr val="tx1"/>
                  </a:solidFill>
                </a:rPr>
                <a:t>Result</a:t>
              </a:r>
              <a:endParaRPr kumimoji="1" lang="ja-JP" altLang="en-US" sz="1400" b="1" dirty="0">
                <a:solidFill>
                  <a:schemeClr val="tx1"/>
                </a:solidFill>
              </a:endParaRPr>
            </a:p>
          </p:txBody>
        </p:sp>
        <p:sp>
          <p:nvSpPr>
            <p:cNvPr id="9" name="正方形/長方形 8">
              <a:extLst>
                <a:ext uri="{FF2B5EF4-FFF2-40B4-BE49-F238E27FC236}">
                  <a16:creationId xmlns:a16="http://schemas.microsoft.com/office/drawing/2014/main" id="{63EB6371-B9B3-4FEF-B01D-5E82D8344418}"/>
                </a:ext>
              </a:extLst>
            </p:cNvPr>
            <p:cNvSpPr/>
            <p:nvPr/>
          </p:nvSpPr>
          <p:spPr>
            <a:xfrm>
              <a:off x="7141782" y="228600"/>
              <a:ext cx="1198180" cy="145831"/>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b="1" dirty="0">
                  <a:solidFill>
                    <a:schemeClr val="bg1">
                      <a:lumMod val="75000"/>
                    </a:schemeClr>
                  </a:solidFill>
                </a:rPr>
                <a:t>Summary</a:t>
              </a:r>
              <a:endParaRPr kumimoji="1" lang="ja-JP" altLang="en-US" sz="1400" b="1" dirty="0">
                <a:solidFill>
                  <a:schemeClr val="bg1">
                    <a:lumMod val="75000"/>
                  </a:schemeClr>
                </a:solidFill>
              </a:endParaRPr>
            </a:p>
          </p:txBody>
        </p:sp>
      </p:grpSp>
      <p:sp>
        <p:nvSpPr>
          <p:cNvPr id="13" name="テキスト ボックス 12">
            <a:extLst>
              <a:ext uri="{FF2B5EF4-FFF2-40B4-BE49-F238E27FC236}">
                <a16:creationId xmlns:a16="http://schemas.microsoft.com/office/drawing/2014/main" id="{6AF363E1-56AE-466E-893A-6BB68494E5E7}"/>
              </a:ext>
            </a:extLst>
          </p:cNvPr>
          <p:cNvSpPr txBox="1"/>
          <p:nvPr/>
        </p:nvSpPr>
        <p:spPr>
          <a:xfrm>
            <a:off x="178101" y="561846"/>
            <a:ext cx="2497354" cy="369332"/>
          </a:xfrm>
          <a:prstGeom prst="rect">
            <a:avLst/>
          </a:prstGeom>
          <a:noFill/>
        </p:spPr>
        <p:txBody>
          <a:bodyPr wrap="square" rtlCol="0">
            <a:spAutoFit/>
          </a:bodyPr>
          <a:lstStyle/>
          <a:p>
            <a:r>
              <a:rPr kumimoji="1" lang="en-US" altLang="ja-JP" b="1" dirty="0">
                <a:solidFill>
                  <a:srgbClr val="FC8604"/>
                </a:solidFill>
              </a:rPr>
              <a:t>5,6</a:t>
            </a:r>
            <a:r>
              <a:rPr kumimoji="1" lang="ja-JP" altLang="en-US" b="1" dirty="0">
                <a:solidFill>
                  <a:srgbClr val="FC8604"/>
                </a:solidFill>
              </a:rPr>
              <a:t>月</a:t>
            </a:r>
            <a:r>
              <a:rPr kumimoji="1" lang="ja-JP" altLang="en-US" dirty="0"/>
              <a:t>　</a:t>
            </a:r>
            <a:r>
              <a:rPr lang="ja-JP" altLang="en-US" dirty="0"/>
              <a:t>熱フラックス</a:t>
            </a:r>
            <a:endParaRPr kumimoji="1" lang="ja-JP" altLang="en-US" dirty="0"/>
          </a:p>
        </p:txBody>
      </p:sp>
      <p:grpSp>
        <p:nvGrpSpPr>
          <p:cNvPr id="12" name="グループ化 11">
            <a:extLst>
              <a:ext uri="{FF2B5EF4-FFF2-40B4-BE49-F238E27FC236}">
                <a16:creationId xmlns:a16="http://schemas.microsoft.com/office/drawing/2014/main" id="{F0B8C767-C70E-46C4-960E-3563E1966D60}"/>
              </a:ext>
            </a:extLst>
          </p:cNvPr>
          <p:cNvGrpSpPr/>
          <p:nvPr/>
        </p:nvGrpSpPr>
        <p:grpSpPr>
          <a:xfrm>
            <a:off x="191758" y="906564"/>
            <a:ext cx="2572966" cy="3053592"/>
            <a:chOff x="140295" y="931178"/>
            <a:chExt cx="2572966" cy="3053592"/>
          </a:xfrm>
        </p:grpSpPr>
        <p:pic>
          <p:nvPicPr>
            <p:cNvPr id="11" name="図 10">
              <a:extLst>
                <a:ext uri="{FF2B5EF4-FFF2-40B4-BE49-F238E27FC236}">
                  <a16:creationId xmlns:a16="http://schemas.microsoft.com/office/drawing/2014/main" id="{51BF9E00-CD27-4BC3-B6B1-83882552FF1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8320"/>
            <a:stretch/>
          </p:blipFill>
          <p:spPr>
            <a:xfrm>
              <a:off x="140295" y="931178"/>
              <a:ext cx="2572966" cy="3053592"/>
            </a:xfrm>
            <a:prstGeom prst="rect">
              <a:avLst/>
            </a:prstGeom>
          </p:spPr>
        </p:pic>
        <p:sp>
          <p:nvSpPr>
            <p:cNvPr id="14" name="正方形/長方形 13">
              <a:extLst>
                <a:ext uri="{FF2B5EF4-FFF2-40B4-BE49-F238E27FC236}">
                  <a16:creationId xmlns:a16="http://schemas.microsoft.com/office/drawing/2014/main" id="{05C379CD-D2F5-4A39-A9DF-899512C1298C}"/>
                </a:ext>
              </a:extLst>
            </p:cNvPr>
            <p:cNvSpPr/>
            <p:nvPr/>
          </p:nvSpPr>
          <p:spPr>
            <a:xfrm>
              <a:off x="1426779" y="2311437"/>
              <a:ext cx="828286" cy="237901"/>
            </a:xfrm>
            <a:prstGeom prst="rect">
              <a:avLst/>
            </a:prstGeom>
            <a:noFill/>
            <a:ln w="28575" cap="flat" cmpd="sng" algn="ctr">
              <a:solidFill>
                <a:srgbClr val="00B05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p>
              <a:pPr algn="ctr"/>
              <a:endParaRPr kumimoji="1" lang="ja-JP" altLang="en-US" dirty="0"/>
            </a:p>
          </p:txBody>
        </p:sp>
      </p:grpSp>
      <p:sp>
        <p:nvSpPr>
          <p:cNvPr id="15" name="テキスト ボックス 14">
            <a:extLst>
              <a:ext uri="{FF2B5EF4-FFF2-40B4-BE49-F238E27FC236}">
                <a16:creationId xmlns:a16="http://schemas.microsoft.com/office/drawing/2014/main" id="{F6D12DE9-CD10-45E4-8D1F-6CE846022643}"/>
              </a:ext>
            </a:extLst>
          </p:cNvPr>
          <p:cNvSpPr txBox="1"/>
          <p:nvPr/>
        </p:nvSpPr>
        <p:spPr>
          <a:xfrm>
            <a:off x="2931975" y="659042"/>
            <a:ext cx="2302587" cy="203132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kumimoji="1" lang="ja-JP" altLang="en-US" dirty="0"/>
              <a:t>・南半球の夏季</a:t>
            </a:r>
            <a:endParaRPr kumimoji="1" lang="en-US" altLang="ja-JP" dirty="0"/>
          </a:p>
          <a:p>
            <a:r>
              <a:rPr kumimoji="1" lang="en-US" altLang="ja-JP" dirty="0"/>
              <a:t>(12,1,2,3</a:t>
            </a:r>
            <a:r>
              <a:rPr kumimoji="1" lang="ja-JP" altLang="en-US" dirty="0"/>
              <a:t>月）に</a:t>
            </a:r>
            <a:endParaRPr kumimoji="1" lang="en-US" altLang="ja-JP" dirty="0"/>
          </a:p>
          <a:p>
            <a:r>
              <a:rPr kumimoji="1" lang="ja-JP" altLang="en-US" dirty="0"/>
              <a:t>下向き熱フラックス</a:t>
            </a:r>
            <a:endParaRPr kumimoji="1" lang="en-US" altLang="ja-JP" dirty="0"/>
          </a:p>
          <a:p>
            <a:endParaRPr kumimoji="1" lang="en-US" altLang="ja-JP" dirty="0"/>
          </a:p>
          <a:p>
            <a:r>
              <a:rPr kumimoji="1" lang="ja-JP" altLang="en-US" dirty="0"/>
              <a:t>・南半球の冬季</a:t>
            </a:r>
            <a:endParaRPr kumimoji="1" lang="en-US" altLang="ja-JP" dirty="0"/>
          </a:p>
          <a:p>
            <a:r>
              <a:rPr kumimoji="1" lang="ja-JP" altLang="en-US"/>
              <a:t>（</a:t>
            </a:r>
            <a:r>
              <a:rPr kumimoji="1" lang="en-US" altLang="ja-JP" dirty="0"/>
              <a:t>5,6,7</a:t>
            </a:r>
            <a:r>
              <a:rPr kumimoji="1" lang="ja-JP" altLang="en-US"/>
              <a:t>月</a:t>
            </a:r>
            <a:r>
              <a:rPr kumimoji="1" lang="ja-JP" altLang="en-US" dirty="0"/>
              <a:t>）に</a:t>
            </a:r>
            <a:endParaRPr kumimoji="1" lang="en-US" altLang="ja-JP" dirty="0"/>
          </a:p>
          <a:p>
            <a:r>
              <a:rPr kumimoji="1" lang="ja-JP" altLang="en-US" dirty="0"/>
              <a:t>上向き熱フラックス</a:t>
            </a:r>
            <a:endParaRPr kumimoji="1" lang="en-US" altLang="ja-JP" dirty="0"/>
          </a:p>
        </p:txBody>
      </p:sp>
      <p:sp>
        <p:nvSpPr>
          <p:cNvPr id="16" name="テキスト ボックス 15">
            <a:extLst>
              <a:ext uri="{FF2B5EF4-FFF2-40B4-BE49-F238E27FC236}">
                <a16:creationId xmlns:a16="http://schemas.microsoft.com/office/drawing/2014/main" id="{B2C63155-858E-4CF6-904C-462FF40E2C7F}"/>
              </a:ext>
            </a:extLst>
          </p:cNvPr>
          <p:cNvSpPr txBox="1"/>
          <p:nvPr/>
        </p:nvSpPr>
        <p:spPr>
          <a:xfrm>
            <a:off x="5569064" y="444517"/>
            <a:ext cx="3665620" cy="369332"/>
          </a:xfrm>
          <a:prstGeom prst="rect">
            <a:avLst/>
          </a:prstGeom>
          <a:noFill/>
        </p:spPr>
        <p:txBody>
          <a:bodyPr wrap="square" rtlCol="0">
            <a:spAutoFit/>
          </a:bodyPr>
          <a:lstStyle/>
          <a:p>
            <a:r>
              <a:rPr kumimoji="1" lang="ja-JP" altLang="en-US" b="1" dirty="0"/>
              <a:t>左図領域の熱フラックスの年変動</a:t>
            </a:r>
            <a:endParaRPr kumimoji="1" lang="en-US" altLang="ja-JP" b="1" dirty="0"/>
          </a:p>
        </p:txBody>
      </p:sp>
      <p:sp>
        <p:nvSpPr>
          <p:cNvPr id="20" name="テキスト ボックス 19">
            <a:extLst>
              <a:ext uri="{FF2B5EF4-FFF2-40B4-BE49-F238E27FC236}">
                <a16:creationId xmlns:a16="http://schemas.microsoft.com/office/drawing/2014/main" id="{D4AFF3CB-E750-46AB-A8CF-0A9B774FCB15}"/>
              </a:ext>
            </a:extLst>
          </p:cNvPr>
          <p:cNvSpPr txBox="1"/>
          <p:nvPr/>
        </p:nvSpPr>
        <p:spPr>
          <a:xfrm>
            <a:off x="5860009" y="756948"/>
            <a:ext cx="3193306" cy="369332"/>
          </a:xfrm>
          <a:prstGeom prst="rect">
            <a:avLst/>
          </a:prstGeom>
          <a:noFill/>
        </p:spPr>
        <p:txBody>
          <a:bodyPr wrap="square" rtlCol="0">
            <a:spAutoFit/>
          </a:bodyPr>
          <a:lstStyle/>
          <a:p>
            <a:r>
              <a:rPr kumimoji="1" lang="en-US" altLang="ja-JP" b="1" u="sng" dirty="0">
                <a:solidFill>
                  <a:schemeClr val="accent2"/>
                </a:solidFill>
              </a:rPr>
              <a:t>AAO</a:t>
            </a:r>
            <a:r>
              <a:rPr kumimoji="1" lang="ja-JP" altLang="en-US" b="1" u="sng" dirty="0">
                <a:solidFill>
                  <a:schemeClr val="accent2"/>
                </a:solidFill>
              </a:rPr>
              <a:t>正の年　－　</a:t>
            </a:r>
            <a:r>
              <a:rPr kumimoji="1" lang="en-US" altLang="ja-JP" b="1" u="sng" dirty="0">
                <a:solidFill>
                  <a:schemeClr val="accent2"/>
                </a:solidFill>
              </a:rPr>
              <a:t>AAO</a:t>
            </a:r>
            <a:r>
              <a:rPr kumimoji="1" lang="ja-JP" altLang="en-US" b="1" u="sng" dirty="0">
                <a:solidFill>
                  <a:schemeClr val="accent2"/>
                </a:solidFill>
              </a:rPr>
              <a:t>負の年</a:t>
            </a:r>
          </a:p>
        </p:txBody>
      </p:sp>
      <p:sp>
        <p:nvSpPr>
          <p:cNvPr id="26" name="テキスト ボックス 25">
            <a:extLst>
              <a:ext uri="{FF2B5EF4-FFF2-40B4-BE49-F238E27FC236}">
                <a16:creationId xmlns:a16="http://schemas.microsoft.com/office/drawing/2014/main" id="{326627FB-A592-4EE7-9FBC-D74F1020CB6A}"/>
              </a:ext>
            </a:extLst>
          </p:cNvPr>
          <p:cNvSpPr txBox="1"/>
          <p:nvPr/>
        </p:nvSpPr>
        <p:spPr>
          <a:xfrm>
            <a:off x="5591735" y="3705694"/>
            <a:ext cx="3484251" cy="369332"/>
          </a:xfrm>
          <a:prstGeom prst="rect">
            <a:avLst/>
          </a:prstGeom>
          <a:noFill/>
        </p:spPr>
        <p:txBody>
          <a:bodyPr wrap="square" rtlCol="0">
            <a:spAutoFit/>
          </a:bodyPr>
          <a:lstStyle/>
          <a:p>
            <a:r>
              <a:rPr kumimoji="1" lang="ja-JP" altLang="en-US" b="1" dirty="0"/>
              <a:t>左図領域の　</a:t>
            </a:r>
            <a:r>
              <a:rPr kumimoji="1" lang="en-US" altLang="ja-JP" b="1" dirty="0"/>
              <a:t>SST</a:t>
            </a:r>
            <a:r>
              <a:rPr kumimoji="1" lang="ja-JP" altLang="en-US" b="1" dirty="0"/>
              <a:t>　－　２ｍ気温</a:t>
            </a:r>
            <a:endParaRPr kumimoji="1" lang="en-US" altLang="ja-JP" b="1" dirty="0"/>
          </a:p>
        </p:txBody>
      </p:sp>
      <p:sp>
        <p:nvSpPr>
          <p:cNvPr id="27" name="テキスト ボックス 26">
            <a:extLst>
              <a:ext uri="{FF2B5EF4-FFF2-40B4-BE49-F238E27FC236}">
                <a16:creationId xmlns:a16="http://schemas.microsoft.com/office/drawing/2014/main" id="{A66FDA03-D5E5-4839-9688-46F4549F75B0}"/>
              </a:ext>
            </a:extLst>
          </p:cNvPr>
          <p:cNvSpPr txBox="1"/>
          <p:nvPr/>
        </p:nvSpPr>
        <p:spPr>
          <a:xfrm>
            <a:off x="6058782" y="4002369"/>
            <a:ext cx="2686183" cy="369332"/>
          </a:xfrm>
          <a:prstGeom prst="rect">
            <a:avLst/>
          </a:prstGeom>
          <a:noFill/>
          <a:ln>
            <a:noFill/>
          </a:ln>
        </p:spPr>
        <p:style>
          <a:lnRef idx="0">
            <a:scrgbClr r="0" g="0" b="0"/>
          </a:lnRef>
          <a:fillRef idx="0">
            <a:scrgbClr r="0" g="0" b="0"/>
          </a:fillRef>
          <a:effectRef idx="0">
            <a:scrgbClr r="0" g="0" b="0"/>
          </a:effectRef>
          <a:fontRef idx="minor">
            <a:schemeClr val="accent6"/>
          </a:fontRef>
        </p:style>
        <p:txBody>
          <a:bodyPr wrap="square" rtlCol="0">
            <a:spAutoFit/>
          </a:bodyPr>
          <a:lstStyle/>
          <a:p>
            <a:r>
              <a:rPr kumimoji="1" lang="en-US" altLang="ja-JP" b="1" u="sng" dirty="0">
                <a:solidFill>
                  <a:schemeClr val="accent2"/>
                </a:solidFill>
              </a:rPr>
              <a:t>AAO</a:t>
            </a:r>
            <a:r>
              <a:rPr kumimoji="1" lang="ja-JP" altLang="en-US" b="1" u="sng" dirty="0">
                <a:solidFill>
                  <a:schemeClr val="accent2"/>
                </a:solidFill>
              </a:rPr>
              <a:t>正が顕著な年を抽出</a:t>
            </a:r>
            <a:endParaRPr kumimoji="1" lang="en-US" altLang="ja-JP" b="1" u="sng" dirty="0">
              <a:solidFill>
                <a:schemeClr val="accent2"/>
              </a:solidFill>
            </a:endParaRPr>
          </a:p>
        </p:txBody>
      </p:sp>
      <p:sp>
        <p:nvSpPr>
          <p:cNvPr id="28" name="矢印: 上向き折線 27">
            <a:extLst>
              <a:ext uri="{FF2B5EF4-FFF2-40B4-BE49-F238E27FC236}">
                <a16:creationId xmlns:a16="http://schemas.microsoft.com/office/drawing/2014/main" id="{0BE08F67-FA9A-498C-93B9-0F1AB281F090}"/>
              </a:ext>
            </a:extLst>
          </p:cNvPr>
          <p:cNvSpPr/>
          <p:nvPr/>
        </p:nvSpPr>
        <p:spPr>
          <a:xfrm rot="5400000">
            <a:off x="4511899" y="2610494"/>
            <a:ext cx="639795" cy="930431"/>
          </a:xfrm>
          <a:prstGeom prst="bentUpArrow">
            <a:avLst>
              <a:gd name="adj1" fmla="val 25000"/>
              <a:gd name="adj2" fmla="val 23228"/>
              <a:gd name="adj3" fmla="val 25000"/>
            </a:avLst>
          </a:prstGeom>
          <a:solidFill>
            <a:schemeClr val="accent6">
              <a:lumMod val="40000"/>
              <a:lumOff val="60000"/>
            </a:schemeClr>
          </a:solidFill>
          <a:ln w="12700" cap="flat" cmpd="sng" algn="ctr">
            <a:solidFill>
              <a:srgbClr val="00B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9" name="テキスト ボックス 28">
            <a:extLst>
              <a:ext uri="{FF2B5EF4-FFF2-40B4-BE49-F238E27FC236}">
                <a16:creationId xmlns:a16="http://schemas.microsoft.com/office/drawing/2014/main" id="{BBE32398-67D2-4816-999C-7C47F2AE9F87}"/>
              </a:ext>
            </a:extLst>
          </p:cNvPr>
          <p:cNvSpPr txBox="1"/>
          <p:nvPr/>
        </p:nvSpPr>
        <p:spPr>
          <a:xfrm>
            <a:off x="859220" y="3758415"/>
            <a:ext cx="4512051" cy="369332"/>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kumimoji="1" lang="en-US" altLang="ja-JP" b="1" dirty="0"/>
              <a:t>4</a:t>
            </a:r>
            <a:r>
              <a:rPr kumimoji="1" lang="ja-JP" altLang="en-US" b="1" dirty="0"/>
              <a:t>月ごろから</a:t>
            </a:r>
            <a:r>
              <a:rPr kumimoji="1" lang="en-US" altLang="ja-JP" b="1" dirty="0"/>
              <a:t>SST</a:t>
            </a:r>
            <a:r>
              <a:rPr kumimoji="1" lang="ja-JP" altLang="en-US" b="1" dirty="0"/>
              <a:t>と２ｍ気温との差が顕著に</a:t>
            </a:r>
          </a:p>
        </p:txBody>
      </p:sp>
      <p:cxnSp>
        <p:nvCxnSpPr>
          <p:cNvPr id="31" name="直線コネクタ 30">
            <a:extLst>
              <a:ext uri="{FF2B5EF4-FFF2-40B4-BE49-F238E27FC236}">
                <a16:creationId xmlns:a16="http://schemas.microsoft.com/office/drawing/2014/main" id="{1A37935F-B241-4B07-80B6-432F364F4FB2}"/>
              </a:ext>
            </a:extLst>
          </p:cNvPr>
          <p:cNvCxnSpPr/>
          <p:nvPr/>
        </p:nvCxnSpPr>
        <p:spPr>
          <a:xfrm>
            <a:off x="744133" y="4102842"/>
            <a:ext cx="4718217" cy="0"/>
          </a:xfrm>
          <a:prstGeom prst="line">
            <a:avLst/>
          </a:prstGeom>
          <a:ln w="28575"/>
        </p:spPr>
        <p:style>
          <a:lnRef idx="1">
            <a:schemeClr val="accent1"/>
          </a:lnRef>
          <a:fillRef idx="0">
            <a:schemeClr val="accent1"/>
          </a:fillRef>
          <a:effectRef idx="0">
            <a:schemeClr val="accent1"/>
          </a:effectRef>
          <a:fontRef idx="minor">
            <a:schemeClr val="tx1"/>
          </a:fontRef>
        </p:style>
      </p:cxnSp>
      <p:grpSp>
        <p:nvGrpSpPr>
          <p:cNvPr id="10" name="グループ化 9">
            <a:extLst>
              <a:ext uri="{FF2B5EF4-FFF2-40B4-BE49-F238E27FC236}">
                <a16:creationId xmlns:a16="http://schemas.microsoft.com/office/drawing/2014/main" id="{45606C8C-0EB3-40E1-B40D-3EA979FE89A0}"/>
              </a:ext>
            </a:extLst>
          </p:cNvPr>
          <p:cNvGrpSpPr/>
          <p:nvPr/>
        </p:nvGrpSpPr>
        <p:grpSpPr>
          <a:xfrm>
            <a:off x="100023" y="4083562"/>
            <a:ext cx="5126862" cy="1603664"/>
            <a:chOff x="273232" y="4545250"/>
            <a:chExt cx="5126862" cy="1603664"/>
          </a:xfrm>
        </p:grpSpPr>
        <p:sp>
          <p:nvSpPr>
            <p:cNvPr id="32" name="テキスト ボックス 31">
              <a:extLst>
                <a:ext uri="{FF2B5EF4-FFF2-40B4-BE49-F238E27FC236}">
                  <a16:creationId xmlns:a16="http://schemas.microsoft.com/office/drawing/2014/main" id="{7D3D6572-66D3-41B6-8DFE-A8E0B1F6A2C0}"/>
                </a:ext>
              </a:extLst>
            </p:cNvPr>
            <p:cNvSpPr txBox="1"/>
            <p:nvPr/>
          </p:nvSpPr>
          <p:spPr>
            <a:xfrm>
              <a:off x="545897" y="4849904"/>
              <a:ext cx="4854197" cy="1299010"/>
            </a:xfrm>
            <a:prstGeom prst="rect">
              <a:avLst/>
            </a:prstGeom>
            <a:solidFill>
              <a:schemeClr val="accent4">
                <a:lumMod val="20000"/>
                <a:lumOff val="80000"/>
              </a:schemeClr>
            </a:solidFill>
            <a:ln w="28575">
              <a:solidFill>
                <a:srgbClr val="002060"/>
              </a:solidFill>
            </a:ln>
          </p:spPr>
          <p:txBody>
            <a:bodyPr wrap="square" rtlCol="0">
              <a:spAutoFit/>
            </a:bodyPr>
            <a:lstStyle/>
            <a:p>
              <a:pPr>
                <a:lnSpc>
                  <a:spcPct val="150000"/>
                </a:lnSpc>
              </a:pPr>
              <a:r>
                <a:rPr kumimoji="1" lang="ja-JP" altLang="en-US" b="1" dirty="0"/>
                <a:t>南半球が夏 → 冬に移行することで</a:t>
              </a:r>
              <a:endParaRPr kumimoji="1" lang="en-US" altLang="ja-JP" b="1" dirty="0"/>
            </a:p>
            <a:p>
              <a:pPr>
                <a:lnSpc>
                  <a:spcPct val="150000"/>
                </a:lnSpc>
              </a:pPr>
              <a:r>
                <a:rPr kumimoji="1" lang="ja-JP" altLang="en-US" b="1" dirty="0"/>
                <a:t>熱容量の違いで海と大気の熱コントラストが大きくなり、熱フラックスが上向きに顕著に</a:t>
              </a:r>
            </a:p>
          </p:txBody>
        </p:sp>
        <p:sp>
          <p:nvSpPr>
            <p:cNvPr id="33" name="楕円 32">
              <a:extLst>
                <a:ext uri="{FF2B5EF4-FFF2-40B4-BE49-F238E27FC236}">
                  <a16:creationId xmlns:a16="http://schemas.microsoft.com/office/drawing/2014/main" id="{90D2917D-E783-4C40-8247-1C2D9A4C5682}"/>
                </a:ext>
              </a:extLst>
            </p:cNvPr>
            <p:cNvSpPr/>
            <p:nvPr/>
          </p:nvSpPr>
          <p:spPr>
            <a:xfrm>
              <a:off x="273232" y="4545250"/>
              <a:ext cx="1023457" cy="38985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b="1" dirty="0"/>
                <a:t>Point</a:t>
              </a:r>
              <a:endParaRPr kumimoji="1" lang="ja-JP" altLang="en-US" b="1" dirty="0"/>
            </a:p>
          </p:txBody>
        </p:sp>
      </p:grpSp>
      <p:sp>
        <p:nvSpPr>
          <p:cNvPr id="34" name="テキスト ボックス 33">
            <a:extLst>
              <a:ext uri="{FF2B5EF4-FFF2-40B4-BE49-F238E27FC236}">
                <a16:creationId xmlns:a16="http://schemas.microsoft.com/office/drawing/2014/main" id="{7A3387A1-46D0-4466-A516-F5059BA3C03E}"/>
              </a:ext>
            </a:extLst>
          </p:cNvPr>
          <p:cNvSpPr txBox="1"/>
          <p:nvPr/>
        </p:nvSpPr>
        <p:spPr>
          <a:xfrm>
            <a:off x="719257" y="5864142"/>
            <a:ext cx="4488045" cy="646331"/>
          </a:xfrm>
          <a:prstGeom prst="rect">
            <a:avLst/>
          </a:prstGeom>
          <a:noFill/>
        </p:spPr>
        <p:txBody>
          <a:bodyPr wrap="square" rtlCol="0">
            <a:spAutoFit/>
          </a:bodyPr>
          <a:lstStyle/>
          <a:p>
            <a:pPr algn="ctr"/>
            <a:r>
              <a:rPr kumimoji="1" lang="en-US" altLang="ja-JP" b="1" dirty="0">
                <a:solidFill>
                  <a:srgbClr val="C00000"/>
                </a:solidFill>
              </a:rPr>
              <a:t>5,6</a:t>
            </a:r>
            <a:r>
              <a:rPr kumimoji="1" lang="ja-JP" altLang="en-US" b="1" dirty="0">
                <a:solidFill>
                  <a:srgbClr val="C00000"/>
                </a:solidFill>
              </a:rPr>
              <a:t>月まで持続する</a:t>
            </a:r>
            <a:r>
              <a:rPr kumimoji="1" lang="en-US" altLang="ja-JP" b="1" dirty="0">
                <a:solidFill>
                  <a:srgbClr val="C00000"/>
                </a:solidFill>
              </a:rPr>
              <a:t>SST</a:t>
            </a:r>
            <a:r>
              <a:rPr kumimoji="1" lang="ja-JP" altLang="en-US" b="1" dirty="0">
                <a:solidFill>
                  <a:srgbClr val="C00000"/>
                </a:solidFill>
              </a:rPr>
              <a:t>によるラグを持った</a:t>
            </a:r>
            <a:endParaRPr kumimoji="1" lang="en-US" altLang="ja-JP" b="1" dirty="0">
              <a:solidFill>
                <a:srgbClr val="C00000"/>
              </a:solidFill>
            </a:endParaRPr>
          </a:p>
          <a:p>
            <a:pPr algn="ctr"/>
            <a:r>
              <a:rPr kumimoji="1" lang="ja-JP" altLang="en-US" b="1" dirty="0">
                <a:solidFill>
                  <a:srgbClr val="C00000"/>
                </a:solidFill>
              </a:rPr>
              <a:t>上向き熱フラックスが重要</a:t>
            </a:r>
          </a:p>
        </p:txBody>
      </p:sp>
      <p:sp>
        <p:nvSpPr>
          <p:cNvPr id="35" name="テキスト ボックス 34">
            <a:extLst>
              <a:ext uri="{FF2B5EF4-FFF2-40B4-BE49-F238E27FC236}">
                <a16:creationId xmlns:a16="http://schemas.microsoft.com/office/drawing/2014/main" id="{A97DC1D5-B832-47A1-9F15-A1336CE65EB5}"/>
              </a:ext>
            </a:extLst>
          </p:cNvPr>
          <p:cNvSpPr txBox="1"/>
          <p:nvPr/>
        </p:nvSpPr>
        <p:spPr>
          <a:xfrm>
            <a:off x="140295" y="6618616"/>
            <a:ext cx="7970423" cy="276999"/>
          </a:xfrm>
          <a:prstGeom prst="rect">
            <a:avLst/>
          </a:prstGeom>
          <a:noFill/>
        </p:spPr>
        <p:txBody>
          <a:bodyPr wrap="square" rtlCol="0">
            <a:spAutoFit/>
          </a:bodyPr>
          <a:lstStyle/>
          <a:p>
            <a:r>
              <a:rPr kumimoji="1" lang="ja-JP" altLang="en-US" sz="1200" dirty="0"/>
              <a:t>陰影：熱フラックス回帰係数</a:t>
            </a:r>
            <a:r>
              <a:rPr kumimoji="1" lang="en-US" altLang="ja-JP" sz="1200" dirty="0"/>
              <a:t>(W/m2)</a:t>
            </a:r>
            <a:r>
              <a:rPr kumimoji="1" lang="ja-JP" altLang="en-US" sz="1200" dirty="0"/>
              <a:t>　　ハッチ：</a:t>
            </a:r>
            <a:r>
              <a:rPr kumimoji="1" lang="ja-JP" altLang="en-US" sz="1200" dirty="0">
                <a:solidFill>
                  <a:prstClr val="black"/>
                </a:solidFill>
              </a:rPr>
              <a:t>信頼区間</a:t>
            </a:r>
            <a:r>
              <a:rPr kumimoji="1" lang="en-US" altLang="ja-JP" sz="1200" dirty="0">
                <a:solidFill>
                  <a:prstClr val="black"/>
                </a:solidFill>
              </a:rPr>
              <a:t>90</a:t>
            </a:r>
            <a:r>
              <a:rPr kumimoji="1" lang="ja-JP" altLang="en-US" sz="1200" dirty="0">
                <a:solidFill>
                  <a:prstClr val="black"/>
                </a:solidFill>
              </a:rPr>
              <a:t>％以上の領域</a:t>
            </a:r>
            <a:endParaRPr kumimoji="1" lang="ja-JP" altLang="en-US" sz="1200" dirty="0"/>
          </a:p>
        </p:txBody>
      </p:sp>
      <p:sp>
        <p:nvSpPr>
          <p:cNvPr id="36" name="テキスト ボックス 35">
            <a:extLst>
              <a:ext uri="{FF2B5EF4-FFF2-40B4-BE49-F238E27FC236}">
                <a16:creationId xmlns:a16="http://schemas.microsoft.com/office/drawing/2014/main" id="{9A788012-E45E-4D38-8F38-42DC22EBE16F}"/>
              </a:ext>
            </a:extLst>
          </p:cNvPr>
          <p:cNvSpPr txBox="1"/>
          <p:nvPr/>
        </p:nvSpPr>
        <p:spPr>
          <a:xfrm>
            <a:off x="8547387" y="-72959"/>
            <a:ext cx="654199" cy="369332"/>
          </a:xfrm>
          <a:prstGeom prst="rect">
            <a:avLst/>
          </a:prstGeom>
          <a:noFill/>
        </p:spPr>
        <p:txBody>
          <a:bodyPr wrap="square" rtlCol="0">
            <a:spAutoFit/>
          </a:bodyPr>
          <a:lstStyle/>
          <a:p>
            <a:r>
              <a:rPr kumimoji="1" lang="en-US" altLang="ja-JP" b="1" dirty="0"/>
              <a:t>8/12</a:t>
            </a:r>
            <a:endParaRPr kumimoji="1" lang="ja-JP" altLang="en-US" b="1" dirty="0"/>
          </a:p>
        </p:txBody>
      </p:sp>
      <p:pic>
        <p:nvPicPr>
          <p:cNvPr id="37" name="図 36">
            <a:extLst>
              <a:ext uri="{FF2B5EF4-FFF2-40B4-BE49-F238E27FC236}">
                <a16:creationId xmlns:a16="http://schemas.microsoft.com/office/drawing/2014/main" id="{AE02608B-2BAB-45AC-857D-F60C9462E386}"/>
              </a:ext>
            </a:extLst>
          </p:cNvPr>
          <p:cNvPicPr>
            <a:picLocks noChangeAspect="1"/>
          </p:cNvPicPr>
          <p:nvPr/>
        </p:nvPicPr>
        <p:blipFill rotWithShape="1">
          <a:blip r:embed="rId5">
            <a:extLst>
              <a:ext uri="{28A0092B-C50C-407E-A947-70E740481C1C}">
                <a14:useLocalDpi xmlns:a14="http://schemas.microsoft.com/office/drawing/2010/main" val="0"/>
              </a:ext>
            </a:extLst>
          </a:blip>
          <a:srcRect l="13197" t="7567" r="2410" b="8387"/>
          <a:stretch/>
        </p:blipFill>
        <p:spPr>
          <a:xfrm>
            <a:off x="5709323" y="1108419"/>
            <a:ext cx="3394257" cy="2063169"/>
          </a:xfrm>
          <a:prstGeom prst="rect">
            <a:avLst/>
          </a:prstGeom>
        </p:spPr>
      </p:pic>
      <p:sp>
        <p:nvSpPr>
          <p:cNvPr id="38" name="テキスト ボックス 37">
            <a:extLst>
              <a:ext uri="{FF2B5EF4-FFF2-40B4-BE49-F238E27FC236}">
                <a16:creationId xmlns:a16="http://schemas.microsoft.com/office/drawing/2014/main" id="{7676CB7C-80E5-4FB5-A991-0ADFB85A8C2E}"/>
              </a:ext>
            </a:extLst>
          </p:cNvPr>
          <p:cNvSpPr txBox="1"/>
          <p:nvPr/>
        </p:nvSpPr>
        <p:spPr>
          <a:xfrm>
            <a:off x="5614464" y="3119036"/>
            <a:ext cx="3665620" cy="311809"/>
          </a:xfrm>
          <a:prstGeom prst="rect">
            <a:avLst/>
          </a:prstGeom>
          <a:noFill/>
        </p:spPr>
        <p:txBody>
          <a:bodyPr wrap="square" rtlCol="0">
            <a:spAutoFit/>
          </a:bodyPr>
          <a:lstStyle/>
          <a:p>
            <a:r>
              <a:rPr kumimoji="1" lang="en-US" altLang="ja-JP" dirty="0"/>
              <a:t>12   1   2    3   4    5   6   7   8   9  10 11</a:t>
            </a:r>
            <a:r>
              <a:rPr kumimoji="1" lang="ja-JP" altLang="en-US" dirty="0"/>
              <a:t> </a:t>
            </a:r>
            <a:endParaRPr kumimoji="1" lang="en-US" altLang="ja-JP" dirty="0"/>
          </a:p>
        </p:txBody>
      </p:sp>
      <p:grpSp>
        <p:nvGrpSpPr>
          <p:cNvPr id="45" name="グループ化 44">
            <a:extLst>
              <a:ext uri="{FF2B5EF4-FFF2-40B4-BE49-F238E27FC236}">
                <a16:creationId xmlns:a16="http://schemas.microsoft.com/office/drawing/2014/main" id="{EBB3DA68-F13B-4306-A795-05056CB14C15}"/>
              </a:ext>
            </a:extLst>
          </p:cNvPr>
          <p:cNvGrpSpPr/>
          <p:nvPr/>
        </p:nvGrpSpPr>
        <p:grpSpPr>
          <a:xfrm>
            <a:off x="5591735" y="4327999"/>
            <a:ext cx="3665620" cy="2230167"/>
            <a:chOff x="5569064" y="4470308"/>
            <a:chExt cx="3665620" cy="2230167"/>
          </a:xfrm>
        </p:grpSpPr>
        <p:grpSp>
          <p:nvGrpSpPr>
            <p:cNvPr id="48" name="グループ化 47">
              <a:extLst>
                <a:ext uri="{FF2B5EF4-FFF2-40B4-BE49-F238E27FC236}">
                  <a16:creationId xmlns:a16="http://schemas.microsoft.com/office/drawing/2014/main" id="{269D2EA8-FA0C-4D0D-B76A-EAB42AC21B2A}"/>
                </a:ext>
              </a:extLst>
            </p:cNvPr>
            <p:cNvGrpSpPr/>
            <p:nvPr/>
          </p:nvGrpSpPr>
          <p:grpSpPr>
            <a:xfrm>
              <a:off x="5569064" y="4470308"/>
              <a:ext cx="3665620" cy="2230167"/>
              <a:chOff x="5637078" y="3981077"/>
              <a:chExt cx="3665620" cy="2230167"/>
            </a:xfrm>
          </p:grpSpPr>
          <p:pic>
            <p:nvPicPr>
              <p:cNvPr id="50" name="図 49">
                <a:extLst>
                  <a:ext uri="{FF2B5EF4-FFF2-40B4-BE49-F238E27FC236}">
                    <a16:creationId xmlns:a16="http://schemas.microsoft.com/office/drawing/2014/main" id="{115AC054-64A6-4AB6-BD0E-DB262F756295}"/>
                  </a:ext>
                </a:extLst>
              </p:cNvPr>
              <p:cNvPicPr>
                <a:picLocks noChangeAspect="1"/>
              </p:cNvPicPr>
              <p:nvPr/>
            </p:nvPicPr>
            <p:blipFill rotWithShape="1">
              <a:blip r:embed="rId6">
                <a:extLst>
                  <a:ext uri="{28A0092B-C50C-407E-A947-70E740481C1C}">
                    <a14:useLocalDpi xmlns:a14="http://schemas.microsoft.com/office/drawing/2010/main" val="0"/>
                  </a:ext>
                </a:extLst>
              </a:blip>
              <a:srcRect l="11796" t="7177" r="2662" b="8226"/>
              <a:stretch/>
            </p:blipFill>
            <p:spPr>
              <a:xfrm>
                <a:off x="5659749" y="3981077"/>
                <a:ext cx="3484251" cy="1998337"/>
              </a:xfrm>
              <a:prstGeom prst="rect">
                <a:avLst/>
              </a:prstGeom>
            </p:spPr>
          </p:pic>
          <p:sp>
            <p:nvSpPr>
              <p:cNvPr id="51" name="テキスト ボックス 50">
                <a:extLst>
                  <a:ext uri="{FF2B5EF4-FFF2-40B4-BE49-F238E27FC236}">
                    <a16:creationId xmlns:a16="http://schemas.microsoft.com/office/drawing/2014/main" id="{8D9B2950-59E6-4D2F-AB59-11A335F842EE}"/>
                  </a:ext>
                </a:extLst>
              </p:cNvPr>
              <p:cNvSpPr txBox="1"/>
              <p:nvPr/>
            </p:nvSpPr>
            <p:spPr>
              <a:xfrm>
                <a:off x="5637078" y="5899435"/>
                <a:ext cx="3665620" cy="311809"/>
              </a:xfrm>
              <a:prstGeom prst="rect">
                <a:avLst/>
              </a:prstGeom>
              <a:noFill/>
            </p:spPr>
            <p:txBody>
              <a:bodyPr wrap="square" rtlCol="0">
                <a:spAutoFit/>
              </a:bodyPr>
              <a:lstStyle/>
              <a:p>
                <a:r>
                  <a:rPr kumimoji="1" lang="en-US" altLang="ja-JP" dirty="0"/>
                  <a:t>12   1   2    3   4    5   6   7   8   9  10 11</a:t>
                </a:r>
                <a:r>
                  <a:rPr kumimoji="1" lang="ja-JP" altLang="en-US" dirty="0"/>
                  <a:t> </a:t>
                </a:r>
                <a:endParaRPr kumimoji="1" lang="en-US" altLang="ja-JP" dirty="0"/>
              </a:p>
            </p:txBody>
          </p:sp>
        </p:grpSp>
        <p:cxnSp>
          <p:nvCxnSpPr>
            <p:cNvPr id="49" name="直線コネクタ 48">
              <a:extLst>
                <a:ext uri="{FF2B5EF4-FFF2-40B4-BE49-F238E27FC236}">
                  <a16:creationId xmlns:a16="http://schemas.microsoft.com/office/drawing/2014/main" id="{C639CB60-342B-4925-A478-B3B14B9A89DF}"/>
                </a:ext>
              </a:extLst>
            </p:cNvPr>
            <p:cNvCxnSpPr>
              <a:cxnSpLocks/>
            </p:cNvCxnSpPr>
            <p:nvPr/>
          </p:nvCxnSpPr>
          <p:spPr>
            <a:xfrm>
              <a:off x="5848790" y="5696699"/>
              <a:ext cx="315162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85855612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2F462E6C-F62B-4085-9B29-4F13F64066D3}"/>
              </a:ext>
            </a:extLst>
          </p:cNvPr>
          <p:cNvPicPr>
            <a:picLocks noChangeAspect="1"/>
          </p:cNvPicPr>
          <p:nvPr/>
        </p:nvPicPr>
        <p:blipFill rotWithShape="1">
          <a:blip r:embed="rId2">
            <a:extLst>
              <a:ext uri="{28A0092B-C50C-407E-A947-70E740481C1C}">
                <a14:useLocalDpi xmlns:a14="http://schemas.microsoft.com/office/drawing/2010/main" val="0"/>
              </a:ext>
            </a:extLst>
          </a:blip>
          <a:srcRect l="10549" b="5104"/>
          <a:stretch/>
        </p:blipFill>
        <p:spPr>
          <a:xfrm>
            <a:off x="120912" y="691155"/>
            <a:ext cx="5493957" cy="2655671"/>
          </a:xfrm>
          <a:prstGeom prst="rect">
            <a:avLst/>
          </a:prstGeom>
        </p:spPr>
      </p:pic>
      <p:sp>
        <p:nvSpPr>
          <p:cNvPr id="3" name="テキスト ボックス 2">
            <a:extLst>
              <a:ext uri="{FF2B5EF4-FFF2-40B4-BE49-F238E27FC236}">
                <a16:creationId xmlns:a16="http://schemas.microsoft.com/office/drawing/2014/main" id="{4E4CCE5D-1F65-46F5-9BD7-125EF2D05CFD}"/>
              </a:ext>
            </a:extLst>
          </p:cNvPr>
          <p:cNvSpPr txBox="1"/>
          <p:nvPr/>
        </p:nvSpPr>
        <p:spPr>
          <a:xfrm>
            <a:off x="219153" y="558389"/>
            <a:ext cx="2939683" cy="400110"/>
          </a:xfrm>
          <a:prstGeom prst="rect">
            <a:avLst/>
          </a:prstGeom>
          <a:noFill/>
        </p:spPr>
        <p:txBody>
          <a:bodyPr wrap="square" rtlCol="0">
            <a:spAutoFit/>
          </a:bodyPr>
          <a:lstStyle/>
          <a:p>
            <a:r>
              <a:rPr kumimoji="1" lang="en-US" altLang="ja-JP" sz="2000" dirty="0"/>
              <a:t>SMJ</a:t>
            </a:r>
            <a:r>
              <a:rPr kumimoji="1" lang="ja-JP" altLang="en-US" sz="2000" dirty="0"/>
              <a:t>の標準偏差</a:t>
            </a:r>
          </a:p>
        </p:txBody>
      </p:sp>
      <p:sp>
        <p:nvSpPr>
          <p:cNvPr id="4" name="テキスト ボックス 3">
            <a:extLst>
              <a:ext uri="{FF2B5EF4-FFF2-40B4-BE49-F238E27FC236}">
                <a16:creationId xmlns:a16="http://schemas.microsoft.com/office/drawing/2014/main" id="{84EAD370-7C51-461C-83D0-774B0288DBF2}"/>
              </a:ext>
            </a:extLst>
          </p:cNvPr>
          <p:cNvSpPr txBox="1"/>
          <p:nvPr/>
        </p:nvSpPr>
        <p:spPr>
          <a:xfrm>
            <a:off x="5675324" y="1670316"/>
            <a:ext cx="2954797" cy="923330"/>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kumimoji="1" lang="ja-JP" altLang="en-US" dirty="0"/>
              <a:t>最も標準偏差が大きくかつそれなりに</a:t>
            </a:r>
            <a:r>
              <a:rPr kumimoji="1" lang="en-US" altLang="ja-JP" dirty="0"/>
              <a:t>SMJ</a:t>
            </a:r>
            <a:r>
              <a:rPr kumimoji="1" lang="ja-JP" altLang="en-US" dirty="0"/>
              <a:t>強度が強い</a:t>
            </a:r>
            <a:r>
              <a:rPr kumimoji="1" lang="en-US" altLang="ja-JP" dirty="0"/>
              <a:t>5</a:t>
            </a:r>
            <a:r>
              <a:rPr kumimoji="1" lang="ja-JP" altLang="en-US" dirty="0" err="1"/>
              <a:t>，</a:t>
            </a:r>
            <a:r>
              <a:rPr kumimoji="1" lang="en-US" altLang="ja-JP" dirty="0"/>
              <a:t>6</a:t>
            </a:r>
            <a:r>
              <a:rPr kumimoji="1" lang="ja-JP" altLang="en-US" dirty="0"/>
              <a:t>月の</a:t>
            </a:r>
            <a:r>
              <a:rPr kumimoji="1" lang="en-US" altLang="ja-JP" dirty="0"/>
              <a:t>SMJ</a:t>
            </a:r>
            <a:r>
              <a:rPr kumimoji="1" lang="ja-JP" altLang="en-US" dirty="0"/>
              <a:t>に着目した．</a:t>
            </a:r>
            <a:endParaRPr kumimoji="1" lang="en-US" altLang="ja-JP" dirty="0"/>
          </a:p>
        </p:txBody>
      </p:sp>
      <p:pic>
        <p:nvPicPr>
          <p:cNvPr id="11" name="図 10">
            <a:extLst>
              <a:ext uri="{FF2B5EF4-FFF2-40B4-BE49-F238E27FC236}">
                <a16:creationId xmlns:a16="http://schemas.microsoft.com/office/drawing/2014/main" id="{AC3A32FD-63AA-4F66-86BB-8329897A3D86}"/>
              </a:ext>
            </a:extLst>
          </p:cNvPr>
          <p:cNvPicPr>
            <a:picLocks noChangeAspect="1"/>
          </p:cNvPicPr>
          <p:nvPr/>
        </p:nvPicPr>
        <p:blipFill>
          <a:blip r:embed="rId3"/>
          <a:stretch>
            <a:fillRect/>
          </a:stretch>
        </p:blipFill>
        <p:spPr>
          <a:xfrm>
            <a:off x="460976" y="4021195"/>
            <a:ext cx="3869197" cy="2919039"/>
          </a:xfrm>
          <a:prstGeom prst="rect">
            <a:avLst/>
          </a:prstGeom>
        </p:spPr>
      </p:pic>
      <p:sp>
        <p:nvSpPr>
          <p:cNvPr id="12" name="テキスト ボックス 11">
            <a:extLst>
              <a:ext uri="{FF2B5EF4-FFF2-40B4-BE49-F238E27FC236}">
                <a16:creationId xmlns:a16="http://schemas.microsoft.com/office/drawing/2014/main" id="{E6BDCA60-3C96-4EAA-9CCB-8DC5186F3F36}"/>
              </a:ext>
            </a:extLst>
          </p:cNvPr>
          <p:cNvSpPr txBox="1"/>
          <p:nvPr/>
        </p:nvSpPr>
        <p:spPr>
          <a:xfrm>
            <a:off x="4881837" y="4382817"/>
            <a:ext cx="3997667" cy="2031325"/>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kumimoji="1" lang="en-US" altLang="ja-JP" b="1" dirty="0"/>
              <a:t>5,6</a:t>
            </a:r>
            <a:r>
              <a:rPr kumimoji="1" lang="ja-JP" altLang="en-US" b="1" dirty="0"/>
              <a:t>月</a:t>
            </a:r>
            <a:r>
              <a:rPr kumimoji="1" lang="en-US" altLang="ja-JP" b="1" dirty="0"/>
              <a:t>SMJ</a:t>
            </a:r>
            <a:r>
              <a:rPr kumimoji="1" lang="ja-JP" altLang="en-US" b="1" dirty="0"/>
              <a:t>と</a:t>
            </a:r>
            <a:r>
              <a:rPr kumimoji="1" lang="en-US" altLang="ja-JP" b="1" dirty="0"/>
              <a:t>AAO</a:t>
            </a:r>
            <a:r>
              <a:rPr kumimoji="1" lang="ja-JP" altLang="en-US" b="1" dirty="0"/>
              <a:t>のラグ相関係数図</a:t>
            </a:r>
            <a:r>
              <a:rPr kumimoji="1" lang="ja-JP" altLang="en-US" dirty="0"/>
              <a:t>．</a:t>
            </a:r>
            <a:endParaRPr kumimoji="1" lang="en-US" altLang="ja-JP" dirty="0"/>
          </a:p>
          <a:p>
            <a:endParaRPr kumimoji="1" lang="en-US" altLang="ja-JP" dirty="0"/>
          </a:p>
          <a:p>
            <a:r>
              <a:rPr kumimoji="1" lang="ja-JP" altLang="en-US" dirty="0"/>
              <a:t>・</a:t>
            </a:r>
            <a:r>
              <a:rPr kumimoji="1" lang="en-US" altLang="ja-JP" dirty="0"/>
              <a:t>12</a:t>
            </a:r>
            <a:r>
              <a:rPr kumimoji="1" lang="ja-JP" altLang="en-US" dirty="0" err="1"/>
              <a:t>，</a:t>
            </a:r>
            <a:r>
              <a:rPr kumimoji="1" lang="en-US" altLang="ja-JP" dirty="0"/>
              <a:t>1</a:t>
            </a:r>
            <a:r>
              <a:rPr kumimoji="1" lang="ja-JP" altLang="en-US" dirty="0"/>
              <a:t>月の</a:t>
            </a:r>
            <a:r>
              <a:rPr kumimoji="1" lang="en-US" altLang="ja-JP" dirty="0"/>
              <a:t>AAO</a:t>
            </a:r>
            <a:r>
              <a:rPr kumimoji="1" lang="ja-JP" altLang="en-US" dirty="0"/>
              <a:t>と特に有意な相関が見られる</a:t>
            </a:r>
            <a:endParaRPr kumimoji="1" lang="en-US" altLang="ja-JP" dirty="0"/>
          </a:p>
          <a:p>
            <a:endParaRPr kumimoji="1" lang="en-US" altLang="ja-JP" dirty="0"/>
          </a:p>
          <a:p>
            <a:r>
              <a:rPr kumimoji="1" lang="ja-JP" altLang="en-US" dirty="0"/>
              <a:t>・同時の</a:t>
            </a:r>
            <a:r>
              <a:rPr kumimoji="1" lang="en-US" altLang="ja-JP" dirty="0"/>
              <a:t>5</a:t>
            </a:r>
            <a:r>
              <a:rPr kumimoji="1" lang="ja-JP" altLang="en-US" dirty="0" err="1"/>
              <a:t>，</a:t>
            </a:r>
            <a:r>
              <a:rPr kumimoji="1" lang="en-US" altLang="ja-JP" dirty="0"/>
              <a:t>6</a:t>
            </a:r>
            <a:r>
              <a:rPr kumimoji="1" lang="ja-JP" altLang="en-US" dirty="0"/>
              <a:t>月の</a:t>
            </a:r>
            <a:r>
              <a:rPr kumimoji="1" lang="en-US" altLang="ja-JP" dirty="0"/>
              <a:t>AAO</a:t>
            </a:r>
            <a:r>
              <a:rPr kumimoji="1" lang="ja-JP" altLang="en-US" dirty="0"/>
              <a:t>とは相関はなく，ラグが重要であることがわかる</a:t>
            </a:r>
            <a:endParaRPr kumimoji="1" lang="en-US" altLang="ja-JP" dirty="0"/>
          </a:p>
        </p:txBody>
      </p:sp>
      <p:sp>
        <p:nvSpPr>
          <p:cNvPr id="7" name="テキスト ボックス 6">
            <a:extLst>
              <a:ext uri="{FF2B5EF4-FFF2-40B4-BE49-F238E27FC236}">
                <a16:creationId xmlns:a16="http://schemas.microsoft.com/office/drawing/2014/main" id="{3F7C3F52-E542-4E97-9485-77502705C426}"/>
              </a:ext>
            </a:extLst>
          </p:cNvPr>
          <p:cNvSpPr txBox="1"/>
          <p:nvPr/>
        </p:nvSpPr>
        <p:spPr>
          <a:xfrm>
            <a:off x="0" y="0"/>
            <a:ext cx="9144000" cy="461665"/>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r>
              <a:rPr kumimoji="1" lang="en-US" altLang="ja-JP" sz="2400" b="1" u="sng" dirty="0"/>
              <a:t>5,6</a:t>
            </a:r>
            <a:r>
              <a:rPr kumimoji="1" lang="ja-JP" altLang="en-US" sz="2400" b="1" u="sng" dirty="0"/>
              <a:t>月の</a:t>
            </a:r>
            <a:r>
              <a:rPr kumimoji="1" lang="en-US" altLang="ja-JP" sz="2400" b="1" u="sng" dirty="0"/>
              <a:t>SMJ</a:t>
            </a:r>
            <a:r>
              <a:rPr kumimoji="1" lang="ja-JP" altLang="en-US" sz="2400" b="1" u="sng" dirty="0"/>
              <a:t>の特徴　</a:t>
            </a:r>
            <a:endParaRPr kumimoji="1" lang="en-US" altLang="ja-JP" sz="2400" b="1" u="sng" dirty="0"/>
          </a:p>
        </p:txBody>
      </p:sp>
      <p:sp>
        <p:nvSpPr>
          <p:cNvPr id="5" name="テキスト ボックス 4">
            <a:extLst>
              <a:ext uri="{FF2B5EF4-FFF2-40B4-BE49-F238E27FC236}">
                <a16:creationId xmlns:a16="http://schemas.microsoft.com/office/drawing/2014/main" id="{2FE9754C-887A-418F-8DA6-1E0E1952FC20}"/>
              </a:ext>
            </a:extLst>
          </p:cNvPr>
          <p:cNvSpPr txBox="1"/>
          <p:nvPr/>
        </p:nvSpPr>
        <p:spPr>
          <a:xfrm>
            <a:off x="460976" y="3272192"/>
            <a:ext cx="5093437" cy="369332"/>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kumimoji="1" lang="en-US" altLang="ja-JP" dirty="0"/>
              <a:t>1      2      3      4      5      6      7      8      9     10    11   12</a:t>
            </a:r>
            <a:endParaRPr kumimoji="1" lang="ja-JP" altLang="en-US" dirty="0"/>
          </a:p>
        </p:txBody>
      </p:sp>
    </p:spTree>
    <p:extLst>
      <p:ext uri="{BB962C8B-B14F-4D97-AF65-F5344CB8AC3E}">
        <p14:creationId xmlns:p14="http://schemas.microsoft.com/office/powerpoint/2010/main" val="17331197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図 16">
            <a:extLst>
              <a:ext uri="{FF2B5EF4-FFF2-40B4-BE49-F238E27FC236}">
                <a16:creationId xmlns:a16="http://schemas.microsoft.com/office/drawing/2014/main" id="{428CA6F9-A059-4CFB-9D28-BE69A4B6A8AF}"/>
              </a:ext>
            </a:extLst>
          </p:cNvPr>
          <p:cNvPicPr>
            <a:picLocks noChangeAspect="1"/>
          </p:cNvPicPr>
          <p:nvPr/>
        </p:nvPicPr>
        <p:blipFill rotWithShape="1">
          <a:blip r:embed="rId3">
            <a:extLst>
              <a:ext uri="{28A0092B-C50C-407E-A947-70E740481C1C}">
                <a14:useLocalDpi xmlns:a14="http://schemas.microsoft.com/office/drawing/2010/main" val="0"/>
              </a:ext>
            </a:extLst>
          </a:blip>
          <a:srcRect t="16290" r="3761" b="3109"/>
          <a:stretch/>
        </p:blipFill>
        <p:spPr>
          <a:xfrm>
            <a:off x="127500" y="2055724"/>
            <a:ext cx="4303115" cy="3371707"/>
          </a:xfrm>
          <a:prstGeom prst="rect">
            <a:avLst/>
          </a:prstGeom>
        </p:spPr>
      </p:pic>
      <p:sp>
        <p:nvSpPr>
          <p:cNvPr id="11" name="テキスト ボックス 10">
            <a:extLst>
              <a:ext uri="{FF2B5EF4-FFF2-40B4-BE49-F238E27FC236}">
                <a16:creationId xmlns:a16="http://schemas.microsoft.com/office/drawing/2014/main" id="{E0E9E7A5-E919-4F84-9B00-EBBA57EDA498}"/>
              </a:ext>
            </a:extLst>
          </p:cNvPr>
          <p:cNvSpPr txBox="1"/>
          <p:nvPr/>
        </p:nvSpPr>
        <p:spPr>
          <a:xfrm>
            <a:off x="0" y="411830"/>
            <a:ext cx="5587144" cy="523220"/>
          </a:xfrm>
          <a:prstGeom prst="rect">
            <a:avLst/>
          </a:prstGeom>
          <a:noFill/>
        </p:spPr>
        <p:txBody>
          <a:bodyPr wrap="square" rtlCol="0">
            <a:spAutoFit/>
          </a:bodyPr>
          <a:lstStyle/>
          <a:p>
            <a:r>
              <a:rPr kumimoji="1" lang="ja-JP" altLang="en-US" sz="2800" b="1" dirty="0"/>
              <a:t>ソマリジェット（</a:t>
            </a:r>
            <a:r>
              <a:rPr kumimoji="1" lang="en-US" altLang="ja-JP" sz="2800" b="1" dirty="0"/>
              <a:t>SMJ</a:t>
            </a:r>
            <a:r>
              <a:rPr kumimoji="1" lang="ja-JP" altLang="en-US" sz="2800" b="1" dirty="0"/>
              <a:t>）</a:t>
            </a:r>
          </a:p>
        </p:txBody>
      </p:sp>
      <p:sp>
        <p:nvSpPr>
          <p:cNvPr id="12" name="テキスト ボックス 11">
            <a:extLst>
              <a:ext uri="{FF2B5EF4-FFF2-40B4-BE49-F238E27FC236}">
                <a16:creationId xmlns:a16="http://schemas.microsoft.com/office/drawing/2014/main" id="{251154B2-04FD-41E5-A285-872416B64D27}"/>
              </a:ext>
            </a:extLst>
          </p:cNvPr>
          <p:cNvSpPr txBox="1"/>
          <p:nvPr/>
        </p:nvSpPr>
        <p:spPr>
          <a:xfrm>
            <a:off x="638774" y="935050"/>
            <a:ext cx="7583683" cy="646331"/>
          </a:xfrm>
          <a:prstGeom prst="rect">
            <a:avLst/>
          </a:prstGeom>
          <a:solidFill>
            <a:sysClr val="window" lastClr="FFFFFF"/>
          </a:solidFill>
          <a:ln w="12700" cap="flat" cmpd="sng" algn="ctr">
            <a:solidFill>
              <a:srgbClr val="5B9BD5"/>
            </a:solidFill>
            <a:prstDash val="solid"/>
            <a:miter lim="800000"/>
          </a:ln>
          <a:effectLst/>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1" lang="ja-JP" altLang="en-US" sz="1800" i="0" u="none" strike="noStrike" kern="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ソマリア沖の地上～</a:t>
            </a:r>
            <a:r>
              <a:rPr kumimoji="1" lang="en-US" altLang="ja-JP" sz="1800" i="0" u="none" strike="noStrike" kern="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700hPa</a:t>
            </a:r>
            <a:r>
              <a:rPr kumimoji="1" lang="ja-JP" altLang="en-US" sz="1800" i="0" u="none" strike="noStrike" kern="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面付近に吹く下層ジェットのこと</a:t>
            </a:r>
            <a:endParaRPr kumimoji="1" lang="en-US" altLang="ja-JP" sz="1800" i="0" u="none" strike="noStrike" kern="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defTabSz="914400" eaLnBrk="1" fontAlgn="auto" latinLnBrk="0" hangingPunct="1">
              <a:lnSpc>
                <a:spcPct val="100000"/>
              </a:lnSpc>
              <a:spcBef>
                <a:spcPts val="0"/>
              </a:spcBef>
              <a:spcAft>
                <a:spcPts val="0"/>
              </a:spcAft>
              <a:buClrTx/>
              <a:buSzTx/>
              <a:buFontTx/>
              <a:buNone/>
              <a:tabLst/>
              <a:defRPr/>
            </a:pPr>
            <a:r>
              <a:rPr kumimoji="1" lang="ja-JP" altLang="en-US" sz="1800" i="0" u="none" strike="noStrike" kern="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北半球の夏</a:t>
            </a:r>
            <a:r>
              <a:rPr kumimoji="1" lang="en-US" altLang="ja-JP" sz="1800" i="0" u="none" strike="noStrike" kern="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(6.7.8</a:t>
            </a:r>
            <a:r>
              <a:rPr kumimoji="1" lang="ja-JP" altLang="en-US" sz="1800" i="0" u="none" strike="noStrike" kern="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月</a:t>
            </a:r>
            <a:r>
              <a:rPr kumimoji="1" lang="en-US" altLang="ja-JP" sz="1800" i="0" u="none" strike="noStrike" kern="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r>
              <a:rPr kumimoji="1" lang="ja-JP" altLang="en-US" sz="1800" i="0" u="none" strike="noStrike" kern="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に南風が発達。冬には北風に変化する。</a:t>
            </a:r>
          </a:p>
        </p:txBody>
      </p:sp>
      <p:pic>
        <p:nvPicPr>
          <p:cNvPr id="13" name="図 12">
            <a:extLst>
              <a:ext uri="{FF2B5EF4-FFF2-40B4-BE49-F238E27FC236}">
                <a16:creationId xmlns:a16="http://schemas.microsoft.com/office/drawing/2014/main" id="{8B60F0CE-F936-4783-BD82-095BD79DB83A}"/>
              </a:ext>
            </a:extLst>
          </p:cNvPr>
          <p:cNvPicPr>
            <a:picLocks noChangeAspect="1"/>
          </p:cNvPicPr>
          <p:nvPr/>
        </p:nvPicPr>
        <p:blipFill>
          <a:blip r:embed="rId4"/>
          <a:stretch>
            <a:fillRect/>
          </a:stretch>
        </p:blipFill>
        <p:spPr>
          <a:xfrm>
            <a:off x="158761" y="1695590"/>
            <a:ext cx="3932261" cy="499915"/>
          </a:xfrm>
          <a:prstGeom prst="rect">
            <a:avLst/>
          </a:prstGeom>
        </p:spPr>
      </p:pic>
      <p:sp>
        <p:nvSpPr>
          <p:cNvPr id="14" name="テキスト ボックス 13">
            <a:extLst>
              <a:ext uri="{FF2B5EF4-FFF2-40B4-BE49-F238E27FC236}">
                <a16:creationId xmlns:a16="http://schemas.microsoft.com/office/drawing/2014/main" id="{B87F874F-C743-4A6F-A60F-0E6EE330CB3C}"/>
              </a:ext>
            </a:extLst>
          </p:cNvPr>
          <p:cNvSpPr txBox="1"/>
          <p:nvPr/>
        </p:nvSpPr>
        <p:spPr>
          <a:xfrm>
            <a:off x="158761" y="5398101"/>
            <a:ext cx="2616204" cy="369332"/>
          </a:xfrm>
          <a:prstGeom prst="rect">
            <a:avLst/>
          </a:prstGeom>
          <a:noFill/>
        </p:spPr>
        <p:txBody>
          <a:bodyPr wrap="square" rtlCol="0">
            <a:spAutoFit/>
          </a:bodyPr>
          <a:lstStyle/>
          <a:p>
            <a:r>
              <a:rPr kumimoji="1" lang="ja-JP" altLang="en-US" dirty="0"/>
              <a:t>矢印：風向・風速</a:t>
            </a:r>
            <a:r>
              <a:rPr lang="en-US" altLang="ja-JP" dirty="0"/>
              <a:t>(m/s)</a:t>
            </a:r>
            <a:r>
              <a:rPr lang="ja-JP" altLang="en-US" dirty="0"/>
              <a:t>　　</a:t>
            </a:r>
            <a:endParaRPr lang="en-US" altLang="ja-JP" dirty="0"/>
          </a:p>
        </p:txBody>
      </p:sp>
      <p:sp>
        <p:nvSpPr>
          <p:cNvPr id="15" name="テキスト ボックス 14">
            <a:extLst>
              <a:ext uri="{FF2B5EF4-FFF2-40B4-BE49-F238E27FC236}">
                <a16:creationId xmlns:a16="http://schemas.microsoft.com/office/drawing/2014/main" id="{0C6C1173-1623-4637-9611-52743872960C}"/>
              </a:ext>
            </a:extLst>
          </p:cNvPr>
          <p:cNvSpPr txBox="1"/>
          <p:nvPr/>
        </p:nvSpPr>
        <p:spPr>
          <a:xfrm>
            <a:off x="5089990" y="1606268"/>
            <a:ext cx="3491674" cy="954107"/>
          </a:xfrm>
          <a:prstGeom prst="rect">
            <a:avLst/>
          </a:prstGeom>
          <a:ln w="28575">
            <a:solidFill>
              <a:schemeClr val="bg1"/>
            </a:solidFill>
          </a:ln>
        </p:spPr>
        <p:style>
          <a:lnRef idx="2">
            <a:schemeClr val="dk1"/>
          </a:lnRef>
          <a:fillRef idx="1">
            <a:schemeClr val="lt1"/>
          </a:fillRef>
          <a:effectRef idx="0">
            <a:schemeClr val="dk1"/>
          </a:effectRef>
          <a:fontRef idx="minor">
            <a:schemeClr val="dk1"/>
          </a:fontRef>
        </p:style>
        <p:txBody>
          <a:bodyPr wrap="square" rtlCol="0">
            <a:spAutoFit/>
          </a:bodyPr>
          <a:lstStyle/>
          <a:p>
            <a:r>
              <a:rPr kumimoji="1" lang="ja-JP" altLang="en-US" sz="2800" b="1" u="sng" dirty="0">
                <a:solidFill>
                  <a:srgbClr val="C00000"/>
                </a:solidFill>
              </a:rPr>
              <a:t>赤道</a:t>
            </a:r>
            <a:r>
              <a:rPr kumimoji="1" lang="ja-JP" altLang="en-US" sz="2000" b="1" dirty="0">
                <a:solidFill>
                  <a:schemeClr val="tx1"/>
                </a:solidFill>
              </a:rPr>
              <a:t>をまたいで</a:t>
            </a:r>
            <a:r>
              <a:rPr lang="ja-JP" altLang="en-US" sz="2000" b="1" dirty="0">
                <a:solidFill>
                  <a:schemeClr val="tx1"/>
                </a:solidFill>
              </a:rPr>
              <a:t>顕著に吹く</a:t>
            </a:r>
            <a:endParaRPr lang="en-US" altLang="ja-JP" sz="2000" b="1" dirty="0">
              <a:solidFill>
                <a:schemeClr val="tx1"/>
              </a:solidFill>
            </a:endParaRPr>
          </a:p>
          <a:p>
            <a:r>
              <a:rPr kumimoji="1" lang="ja-JP" altLang="en-US" sz="2400" b="1" u="sng" dirty="0">
                <a:solidFill>
                  <a:srgbClr val="C00000"/>
                </a:solidFill>
              </a:rPr>
              <a:t>唯一の</a:t>
            </a:r>
            <a:r>
              <a:rPr kumimoji="1" lang="ja-JP" altLang="en-US" sz="2800" b="1" u="sng" dirty="0">
                <a:solidFill>
                  <a:srgbClr val="C00000"/>
                </a:solidFill>
              </a:rPr>
              <a:t>風</a:t>
            </a:r>
            <a:r>
              <a:rPr kumimoji="1" lang="ja-JP" altLang="en-US" sz="2000" b="1" dirty="0">
                <a:solidFill>
                  <a:schemeClr val="tx1"/>
                </a:solidFill>
              </a:rPr>
              <a:t>！！</a:t>
            </a:r>
            <a:endParaRPr kumimoji="1" lang="en-US" altLang="ja-JP" sz="2000" b="1" dirty="0">
              <a:solidFill>
                <a:schemeClr val="tx1"/>
              </a:solidFill>
            </a:endParaRPr>
          </a:p>
        </p:txBody>
      </p:sp>
      <p:sp>
        <p:nvSpPr>
          <p:cNvPr id="16" name="テキスト ボックス 15">
            <a:extLst>
              <a:ext uri="{FF2B5EF4-FFF2-40B4-BE49-F238E27FC236}">
                <a16:creationId xmlns:a16="http://schemas.microsoft.com/office/drawing/2014/main" id="{2EB7F0D6-1740-4C9E-ACDB-02E4F5B597E6}"/>
              </a:ext>
            </a:extLst>
          </p:cNvPr>
          <p:cNvSpPr txBox="1"/>
          <p:nvPr/>
        </p:nvSpPr>
        <p:spPr>
          <a:xfrm>
            <a:off x="4871611" y="2513748"/>
            <a:ext cx="3928432" cy="1200329"/>
          </a:xfrm>
          <a:prstGeom prst="rect">
            <a:avLst/>
          </a:prstGeom>
          <a:solidFill>
            <a:schemeClr val="accent5">
              <a:lumMod val="20000"/>
              <a:lumOff val="80000"/>
            </a:schemeClr>
          </a:solidFill>
        </p:spPr>
        <p:style>
          <a:lnRef idx="2">
            <a:schemeClr val="dk1"/>
          </a:lnRef>
          <a:fillRef idx="1">
            <a:schemeClr val="lt1"/>
          </a:fillRef>
          <a:effectRef idx="0">
            <a:schemeClr val="dk1"/>
          </a:effectRef>
          <a:fontRef idx="minor">
            <a:schemeClr val="dk1"/>
          </a:fontRef>
        </p:style>
        <p:txBody>
          <a:bodyPr wrap="square" rtlCol="0">
            <a:spAutoFit/>
          </a:bodyPr>
          <a:lstStyle/>
          <a:p>
            <a:r>
              <a:rPr kumimoji="1" lang="ja-JP" altLang="en-US" b="1" u="sng" dirty="0">
                <a:solidFill>
                  <a:srgbClr val="0070C0"/>
                </a:solidFill>
              </a:rPr>
              <a:t>ソマリジェットの影響</a:t>
            </a:r>
            <a:endParaRPr kumimoji="1" lang="en-US" altLang="ja-JP" b="1" u="sng" dirty="0">
              <a:solidFill>
                <a:srgbClr val="0070C0"/>
              </a:solidFill>
            </a:endParaRPr>
          </a:p>
          <a:p>
            <a:r>
              <a:rPr lang="ja-JP" altLang="en-US" dirty="0"/>
              <a:t>・インドやアジアモンスーン地域の</a:t>
            </a:r>
            <a:endParaRPr lang="en-US" altLang="ja-JP" dirty="0"/>
          </a:p>
          <a:p>
            <a:r>
              <a:rPr lang="ja-JP" altLang="en-US" dirty="0"/>
              <a:t>　降水・大気循環に影響を及ぼす（</a:t>
            </a:r>
            <a:r>
              <a:rPr lang="en-US" altLang="ja-JP" dirty="0"/>
              <a:t>Wang</a:t>
            </a:r>
            <a:r>
              <a:rPr lang="ja-JP" altLang="en-US" dirty="0"/>
              <a:t> </a:t>
            </a:r>
            <a:r>
              <a:rPr lang="en-US" altLang="ja-JP" dirty="0"/>
              <a:t>et al.,</a:t>
            </a:r>
            <a:r>
              <a:rPr lang="ja-JP" altLang="en-US" dirty="0"/>
              <a:t> </a:t>
            </a:r>
            <a:r>
              <a:rPr lang="en-US" altLang="ja-JP" dirty="0"/>
              <a:t>2003</a:t>
            </a:r>
            <a:r>
              <a:rPr lang="ja-JP" altLang="en-US" dirty="0"/>
              <a:t>）</a:t>
            </a:r>
            <a:endParaRPr lang="en-US" altLang="ja-JP" dirty="0"/>
          </a:p>
        </p:txBody>
      </p:sp>
      <p:sp>
        <p:nvSpPr>
          <p:cNvPr id="18" name="楕円 17">
            <a:extLst>
              <a:ext uri="{FF2B5EF4-FFF2-40B4-BE49-F238E27FC236}">
                <a16:creationId xmlns:a16="http://schemas.microsoft.com/office/drawing/2014/main" id="{A06FBCB3-AA68-4624-8408-2E6C86FEE62B}"/>
              </a:ext>
            </a:extLst>
          </p:cNvPr>
          <p:cNvSpPr/>
          <p:nvPr/>
        </p:nvSpPr>
        <p:spPr>
          <a:xfrm>
            <a:off x="1573963" y="2376964"/>
            <a:ext cx="2545470" cy="663555"/>
          </a:xfrm>
          <a:prstGeom prst="ellipse">
            <a:avLst/>
          </a:prstGeom>
          <a:solidFill>
            <a:srgbClr val="00B0F0">
              <a:alpha val="40000"/>
            </a:srgbClr>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tx1"/>
                </a:solidFill>
              </a:rPr>
              <a:t>降水／大気循環</a:t>
            </a:r>
          </a:p>
        </p:txBody>
      </p:sp>
      <p:sp>
        <p:nvSpPr>
          <p:cNvPr id="19" name="テキスト ボックス 18">
            <a:extLst>
              <a:ext uri="{FF2B5EF4-FFF2-40B4-BE49-F238E27FC236}">
                <a16:creationId xmlns:a16="http://schemas.microsoft.com/office/drawing/2014/main" id="{8FDAF8C5-8E67-4472-BEF1-A39F92B6192E}"/>
              </a:ext>
            </a:extLst>
          </p:cNvPr>
          <p:cNvSpPr txBox="1"/>
          <p:nvPr/>
        </p:nvSpPr>
        <p:spPr>
          <a:xfrm>
            <a:off x="4568665" y="3896522"/>
            <a:ext cx="4422223" cy="1754326"/>
          </a:xfrm>
          <a:prstGeom prst="rect">
            <a:avLst/>
          </a:prstGeom>
          <a:solidFill>
            <a:schemeClr val="accent6">
              <a:lumMod val="20000"/>
              <a:lumOff val="80000"/>
            </a:schemeClr>
          </a:solidFill>
        </p:spPr>
        <p:style>
          <a:lnRef idx="2">
            <a:schemeClr val="dk1"/>
          </a:lnRef>
          <a:fillRef idx="1">
            <a:schemeClr val="lt1"/>
          </a:fillRef>
          <a:effectRef idx="0">
            <a:schemeClr val="dk1"/>
          </a:effectRef>
          <a:fontRef idx="minor">
            <a:schemeClr val="dk1"/>
          </a:fontRef>
        </p:style>
        <p:txBody>
          <a:bodyPr wrap="square" rtlCol="0">
            <a:spAutoFit/>
          </a:bodyPr>
          <a:lstStyle/>
          <a:p>
            <a:r>
              <a:rPr kumimoji="1" lang="ja-JP" altLang="en-US" dirty="0"/>
              <a:t>　</a:t>
            </a:r>
            <a:r>
              <a:rPr kumimoji="1" lang="ja-JP" altLang="en-US" b="1" u="sng" dirty="0">
                <a:solidFill>
                  <a:srgbClr val="0070C0"/>
                </a:solidFill>
              </a:rPr>
              <a:t>ソマリジェット強度の年々変動要因</a:t>
            </a:r>
            <a:endParaRPr kumimoji="1" lang="en-US" altLang="ja-JP" b="1" u="sng" dirty="0">
              <a:solidFill>
                <a:srgbClr val="0070C0"/>
              </a:solidFill>
            </a:endParaRPr>
          </a:p>
          <a:p>
            <a:r>
              <a:rPr kumimoji="1" lang="ja-JP" altLang="en-US" dirty="0"/>
              <a:t>・海・陸の熱コントラスト</a:t>
            </a:r>
            <a:r>
              <a:rPr kumimoji="1" lang="ja-JP" altLang="en-US" sz="900" dirty="0"/>
              <a:t>（</a:t>
            </a:r>
            <a:r>
              <a:rPr kumimoji="1" lang="en-US" altLang="ja-JP" sz="900" dirty="0"/>
              <a:t>Young</a:t>
            </a:r>
            <a:r>
              <a:rPr kumimoji="1" lang="ja-JP" altLang="en-US" sz="900" dirty="0"/>
              <a:t> </a:t>
            </a:r>
            <a:r>
              <a:rPr kumimoji="1" lang="en-US" altLang="ja-JP" sz="900" dirty="0"/>
              <a:t>and</a:t>
            </a:r>
            <a:r>
              <a:rPr kumimoji="1" lang="ja-JP" altLang="en-US" sz="900" dirty="0"/>
              <a:t> </a:t>
            </a:r>
            <a:r>
              <a:rPr kumimoji="1" lang="en-US" altLang="ja-JP" sz="900" dirty="0"/>
              <a:t>Kwang,</a:t>
            </a:r>
            <a:r>
              <a:rPr kumimoji="1" lang="ja-JP" altLang="en-US" sz="900" dirty="0"/>
              <a:t> </a:t>
            </a:r>
            <a:r>
              <a:rPr kumimoji="1" lang="en-US" altLang="ja-JP" sz="900" dirty="0"/>
              <a:t>2002</a:t>
            </a:r>
            <a:r>
              <a:rPr kumimoji="1" lang="ja-JP" altLang="en-US" sz="900" dirty="0"/>
              <a:t>）</a:t>
            </a:r>
            <a:endParaRPr kumimoji="1" lang="en-US" altLang="ja-JP" dirty="0"/>
          </a:p>
          <a:p>
            <a:r>
              <a:rPr kumimoji="1" lang="ja-JP" altLang="en-US" dirty="0"/>
              <a:t>・チベットの降雪　</a:t>
            </a:r>
            <a:r>
              <a:rPr kumimoji="1" lang="ja-JP" altLang="en-US" sz="900" dirty="0"/>
              <a:t>（</a:t>
            </a:r>
            <a:r>
              <a:rPr kumimoji="1" lang="en-US" altLang="ja-JP" sz="900" dirty="0"/>
              <a:t>R.</a:t>
            </a:r>
            <a:r>
              <a:rPr kumimoji="1" lang="ja-JP" altLang="en-US" sz="900" dirty="0"/>
              <a:t> </a:t>
            </a:r>
            <a:r>
              <a:rPr kumimoji="1" lang="en-US" altLang="ja-JP" sz="900" dirty="0"/>
              <a:t>H.  </a:t>
            </a:r>
            <a:r>
              <a:rPr kumimoji="1" lang="en-US" altLang="ja-JP" sz="900" dirty="0" err="1"/>
              <a:t>Kripalani</a:t>
            </a:r>
            <a:r>
              <a:rPr kumimoji="1" lang="ja-JP" altLang="en-US" sz="900" dirty="0"/>
              <a:t> </a:t>
            </a:r>
            <a:r>
              <a:rPr kumimoji="1" lang="en-US" altLang="ja-JP" sz="900" dirty="0"/>
              <a:t>et</a:t>
            </a:r>
            <a:r>
              <a:rPr kumimoji="1" lang="ja-JP" altLang="en-US" sz="900" dirty="0"/>
              <a:t> </a:t>
            </a:r>
            <a:r>
              <a:rPr kumimoji="1" lang="en-US" altLang="ja-JP" sz="900" dirty="0"/>
              <a:t>al.,</a:t>
            </a:r>
            <a:r>
              <a:rPr kumimoji="1" lang="ja-JP" altLang="en-US" sz="900" dirty="0"/>
              <a:t> </a:t>
            </a:r>
            <a:r>
              <a:rPr kumimoji="1" lang="en-US" altLang="ja-JP" sz="900" dirty="0"/>
              <a:t>2003</a:t>
            </a:r>
            <a:r>
              <a:rPr kumimoji="1" lang="ja-JP" altLang="en-US" sz="900" dirty="0"/>
              <a:t>）</a:t>
            </a:r>
            <a:endParaRPr kumimoji="1" lang="en-US" altLang="ja-JP" dirty="0"/>
          </a:p>
          <a:p>
            <a:r>
              <a:rPr kumimoji="1" lang="ja-JP" altLang="en-US" dirty="0"/>
              <a:t>・南方振動（</a:t>
            </a:r>
            <a:r>
              <a:rPr kumimoji="1" lang="en-US" altLang="ja-JP" dirty="0"/>
              <a:t>ENSO</a:t>
            </a:r>
            <a:r>
              <a:rPr kumimoji="1" lang="ja-JP" altLang="en-US" dirty="0"/>
              <a:t>）　</a:t>
            </a:r>
            <a:r>
              <a:rPr kumimoji="1" lang="ja-JP" altLang="en-US" sz="900" dirty="0"/>
              <a:t>（</a:t>
            </a:r>
            <a:r>
              <a:rPr kumimoji="1" lang="en-US" altLang="ja-JP" sz="900" dirty="0"/>
              <a:t>Halpern and </a:t>
            </a:r>
            <a:r>
              <a:rPr kumimoji="1" lang="en-US" altLang="ja-JP" sz="900" dirty="0" err="1"/>
              <a:t>Woiceshyn</a:t>
            </a:r>
            <a:r>
              <a:rPr kumimoji="1" lang="en-US" altLang="ja-JP" sz="900" dirty="0"/>
              <a:t>, 2001</a:t>
            </a:r>
            <a:r>
              <a:rPr kumimoji="1" lang="ja-JP" altLang="en-US" sz="900" dirty="0"/>
              <a:t>）</a:t>
            </a:r>
            <a:endParaRPr kumimoji="1" lang="en-US" altLang="ja-JP" sz="900" dirty="0"/>
          </a:p>
          <a:p>
            <a:r>
              <a:rPr kumimoji="1" lang="ja-JP" altLang="en-US" dirty="0"/>
              <a:t>・インド洋ダイポールモード　</a:t>
            </a:r>
            <a:r>
              <a:rPr kumimoji="1" lang="ja-JP" altLang="en-US" sz="900" dirty="0"/>
              <a:t>（</a:t>
            </a:r>
            <a:r>
              <a:rPr kumimoji="1" lang="en-US" altLang="ja-JP" sz="900" dirty="0"/>
              <a:t>Yang et al., 2010</a:t>
            </a:r>
            <a:r>
              <a:rPr kumimoji="1" lang="ja-JP" altLang="en-US" sz="900" dirty="0"/>
              <a:t>）</a:t>
            </a:r>
            <a:endParaRPr kumimoji="1" lang="en-US" altLang="ja-JP" sz="900" dirty="0"/>
          </a:p>
          <a:p>
            <a:r>
              <a:rPr kumimoji="1" lang="ja-JP" altLang="en-US" dirty="0"/>
              <a:t>・南極振動</a:t>
            </a:r>
            <a:r>
              <a:rPr kumimoji="1" lang="ja-JP" altLang="en-US" sz="900" dirty="0"/>
              <a:t>（</a:t>
            </a:r>
            <a:r>
              <a:rPr kumimoji="1" lang="en-US" altLang="ja-JP" sz="900" dirty="0"/>
              <a:t>Shi</a:t>
            </a:r>
            <a:r>
              <a:rPr kumimoji="1" lang="ja-JP" altLang="en-US" sz="900" dirty="0"/>
              <a:t> </a:t>
            </a:r>
            <a:r>
              <a:rPr kumimoji="1" lang="en-US" altLang="ja-JP" sz="900" dirty="0"/>
              <a:t>and</a:t>
            </a:r>
            <a:r>
              <a:rPr kumimoji="1" lang="ja-JP" altLang="en-US" sz="900" dirty="0"/>
              <a:t> </a:t>
            </a:r>
            <a:r>
              <a:rPr kumimoji="1" lang="en-US" altLang="ja-JP" sz="900" dirty="0"/>
              <a:t>Xiao, 2014</a:t>
            </a:r>
            <a:r>
              <a:rPr kumimoji="1" lang="ja-JP" altLang="en-US" sz="900" dirty="0"/>
              <a:t>）</a:t>
            </a:r>
            <a:endParaRPr kumimoji="1" lang="en-US" altLang="ja-JP" dirty="0"/>
          </a:p>
        </p:txBody>
      </p:sp>
      <p:sp>
        <p:nvSpPr>
          <p:cNvPr id="20" name="テキスト ボックス 19">
            <a:extLst>
              <a:ext uri="{FF2B5EF4-FFF2-40B4-BE49-F238E27FC236}">
                <a16:creationId xmlns:a16="http://schemas.microsoft.com/office/drawing/2014/main" id="{4B3470DF-45EC-4795-A436-464B2A4A6F3F}"/>
              </a:ext>
            </a:extLst>
          </p:cNvPr>
          <p:cNvSpPr txBox="1"/>
          <p:nvPr/>
        </p:nvSpPr>
        <p:spPr>
          <a:xfrm>
            <a:off x="78209" y="5798135"/>
            <a:ext cx="8980912" cy="923330"/>
          </a:xfrm>
          <a:prstGeom prst="rect">
            <a:avLst/>
          </a:prstGeom>
          <a:ln w="28575">
            <a:solidFill>
              <a:schemeClr val="tx1"/>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kumimoji="1" lang="ja-JP" altLang="en-US" dirty="0"/>
              <a:t>ソマリジェットは様々な影響を受け変動し、アジアモンスーン気候に影響を及ぼす</a:t>
            </a:r>
            <a:endParaRPr kumimoji="1" lang="en-US" altLang="ja-JP" dirty="0"/>
          </a:p>
          <a:p>
            <a:pPr algn="ctr"/>
            <a:r>
              <a:rPr kumimoji="1" lang="ja-JP" altLang="en-US" dirty="0"/>
              <a:t>↓</a:t>
            </a:r>
            <a:endParaRPr kumimoji="1" lang="en-US" altLang="ja-JP" dirty="0"/>
          </a:p>
          <a:p>
            <a:pPr algn="ctr"/>
            <a:r>
              <a:rPr kumimoji="1" lang="ja-JP" altLang="en-US" b="1" dirty="0"/>
              <a:t>南半球の影響を受け、北半球に影響を伝える橋渡しになる可能性が大いにある</a:t>
            </a:r>
          </a:p>
        </p:txBody>
      </p:sp>
      <p:sp>
        <p:nvSpPr>
          <p:cNvPr id="23" name="正方形/長方形 22">
            <a:extLst>
              <a:ext uri="{FF2B5EF4-FFF2-40B4-BE49-F238E27FC236}">
                <a16:creationId xmlns:a16="http://schemas.microsoft.com/office/drawing/2014/main" id="{A17E3764-3D6F-4941-9536-BB9D76AE5428}"/>
              </a:ext>
            </a:extLst>
          </p:cNvPr>
          <p:cNvSpPr/>
          <p:nvPr/>
        </p:nvSpPr>
        <p:spPr>
          <a:xfrm>
            <a:off x="1462841" y="3185907"/>
            <a:ext cx="528274" cy="71061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4" name="正方形/長方形 23">
            <a:extLst>
              <a:ext uri="{FF2B5EF4-FFF2-40B4-BE49-F238E27FC236}">
                <a16:creationId xmlns:a16="http://schemas.microsoft.com/office/drawing/2014/main" id="{163DED46-C750-4998-ADD9-356F8FD38DC7}"/>
              </a:ext>
            </a:extLst>
          </p:cNvPr>
          <p:cNvSpPr/>
          <p:nvPr/>
        </p:nvSpPr>
        <p:spPr>
          <a:xfrm>
            <a:off x="0" y="-7225"/>
            <a:ext cx="1360265" cy="3145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a:t>導入</a:t>
            </a:r>
          </a:p>
        </p:txBody>
      </p:sp>
      <p:cxnSp>
        <p:nvCxnSpPr>
          <p:cNvPr id="3" name="直線コネクタ 2">
            <a:extLst>
              <a:ext uri="{FF2B5EF4-FFF2-40B4-BE49-F238E27FC236}">
                <a16:creationId xmlns:a16="http://schemas.microsoft.com/office/drawing/2014/main" id="{0FCC857B-3F43-4179-AB95-E4C64B6C52EC}"/>
              </a:ext>
            </a:extLst>
          </p:cNvPr>
          <p:cNvCxnSpPr>
            <a:cxnSpLocks/>
          </p:cNvCxnSpPr>
          <p:nvPr/>
        </p:nvCxnSpPr>
        <p:spPr>
          <a:xfrm>
            <a:off x="291556" y="3658451"/>
            <a:ext cx="409151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21" name="四角形: 角を丸くする 20">
            <a:extLst>
              <a:ext uri="{FF2B5EF4-FFF2-40B4-BE49-F238E27FC236}">
                <a16:creationId xmlns:a16="http://schemas.microsoft.com/office/drawing/2014/main" id="{F94DCCDC-23F3-4E2B-BC05-0FFE6231C657}"/>
              </a:ext>
            </a:extLst>
          </p:cNvPr>
          <p:cNvSpPr/>
          <p:nvPr/>
        </p:nvSpPr>
        <p:spPr>
          <a:xfrm>
            <a:off x="8471426" y="19336"/>
            <a:ext cx="657234" cy="274556"/>
          </a:xfrm>
          <a:prstGeom prst="roundRect">
            <a:avLst/>
          </a:prstGeom>
          <a:ln w="38100"/>
        </p:spPr>
        <p:style>
          <a:lnRef idx="2">
            <a:schemeClr val="accent5"/>
          </a:lnRef>
          <a:fillRef idx="1">
            <a:schemeClr val="lt1"/>
          </a:fillRef>
          <a:effectRef idx="0">
            <a:schemeClr val="accent5"/>
          </a:effectRef>
          <a:fontRef idx="minor">
            <a:schemeClr val="dk1"/>
          </a:fontRef>
        </p:style>
        <p:txBody>
          <a:bodyPr rtlCol="0" anchor="ctr"/>
          <a:lstStyle/>
          <a:p>
            <a:pPr algn="ctr"/>
            <a:r>
              <a:rPr kumimoji="1" lang="en-US" altLang="ja-JP" b="1" dirty="0"/>
              <a:t>2/13</a:t>
            </a:r>
            <a:endParaRPr kumimoji="1" lang="ja-JP" altLang="en-US" b="1" dirty="0"/>
          </a:p>
        </p:txBody>
      </p:sp>
    </p:spTree>
    <p:extLst>
      <p:ext uri="{BB962C8B-B14F-4D97-AF65-F5344CB8AC3E}">
        <p14:creationId xmlns:p14="http://schemas.microsoft.com/office/powerpoint/2010/main" val="242615374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A7B47119-8ED4-4A47-BED4-78FCFCD60F40}"/>
              </a:ext>
            </a:extLst>
          </p:cNvPr>
          <p:cNvSpPr txBox="1"/>
          <p:nvPr/>
        </p:nvSpPr>
        <p:spPr>
          <a:xfrm>
            <a:off x="0" y="0"/>
            <a:ext cx="9144000" cy="461665"/>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r>
              <a:rPr kumimoji="1" lang="en-US" altLang="ja-JP" sz="2400" b="1" u="sng" dirty="0"/>
              <a:t>5,6</a:t>
            </a:r>
            <a:r>
              <a:rPr kumimoji="1" lang="ja-JP" altLang="en-US" sz="2400" b="1" u="sng" dirty="0"/>
              <a:t>月の同時</a:t>
            </a:r>
            <a:r>
              <a:rPr kumimoji="1" lang="en-US" altLang="ja-JP" sz="2400" b="1" u="sng" dirty="0"/>
              <a:t>AAO</a:t>
            </a:r>
            <a:r>
              <a:rPr kumimoji="1" lang="ja-JP" altLang="en-US" sz="2400" b="1" u="sng" dirty="0"/>
              <a:t>と</a:t>
            </a:r>
            <a:r>
              <a:rPr kumimoji="1" lang="en-US" altLang="ja-JP" sz="2400" b="1" u="sng" dirty="0"/>
              <a:t>SMJ</a:t>
            </a:r>
            <a:r>
              <a:rPr kumimoji="1" lang="ja-JP" altLang="en-US" sz="2400" b="1" u="sng" dirty="0"/>
              <a:t>ととの関係　</a:t>
            </a:r>
            <a:endParaRPr kumimoji="1" lang="en-US" altLang="ja-JP" sz="2400" b="1" u="sng" dirty="0"/>
          </a:p>
        </p:txBody>
      </p:sp>
      <p:pic>
        <p:nvPicPr>
          <p:cNvPr id="4" name="図 3">
            <a:extLst>
              <a:ext uri="{FF2B5EF4-FFF2-40B4-BE49-F238E27FC236}">
                <a16:creationId xmlns:a16="http://schemas.microsoft.com/office/drawing/2014/main" id="{7AD89DBA-D7A4-41EF-B474-A041AC743ADE}"/>
              </a:ext>
            </a:extLst>
          </p:cNvPr>
          <p:cNvPicPr>
            <a:picLocks noChangeAspect="1"/>
          </p:cNvPicPr>
          <p:nvPr/>
        </p:nvPicPr>
        <p:blipFill rotWithShape="1">
          <a:blip r:embed="rId2">
            <a:extLst>
              <a:ext uri="{28A0092B-C50C-407E-A947-70E740481C1C}">
                <a14:useLocalDpi xmlns:a14="http://schemas.microsoft.com/office/drawing/2010/main" val="0"/>
              </a:ext>
            </a:extLst>
          </a:blip>
          <a:srcRect t="15207" b="15151"/>
          <a:stretch/>
        </p:blipFill>
        <p:spPr>
          <a:xfrm>
            <a:off x="1080655" y="1093120"/>
            <a:ext cx="2780984" cy="2507093"/>
          </a:xfrm>
          <a:prstGeom prst="rect">
            <a:avLst/>
          </a:prstGeom>
        </p:spPr>
      </p:pic>
      <p:pic>
        <p:nvPicPr>
          <p:cNvPr id="6" name="図 5">
            <a:extLst>
              <a:ext uri="{FF2B5EF4-FFF2-40B4-BE49-F238E27FC236}">
                <a16:creationId xmlns:a16="http://schemas.microsoft.com/office/drawing/2014/main" id="{CD3B0857-96F2-4830-9E4F-2778F1716FBB}"/>
              </a:ext>
            </a:extLst>
          </p:cNvPr>
          <p:cNvPicPr>
            <a:picLocks noChangeAspect="1"/>
          </p:cNvPicPr>
          <p:nvPr/>
        </p:nvPicPr>
        <p:blipFill rotWithShape="1">
          <a:blip r:embed="rId3">
            <a:extLst>
              <a:ext uri="{28A0092B-C50C-407E-A947-70E740481C1C}">
                <a14:useLocalDpi xmlns:a14="http://schemas.microsoft.com/office/drawing/2010/main" val="0"/>
              </a:ext>
            </a:extLst>
          </a:blip>
          <a:srcRect t="15096" b="13223"/>
          <a:stretch/>
        </p:blipFill>
        <p:spPr>
          <a:xfrm>
            <a:off x="5414442" y="1142289"/>
            <a:ext cx="2648903" cy="2457924"/>
          </a:xfrm>
          <a:prstGeom prst="rect">
            <a:avLst/>
          </a:prstGeom>
        </p:spPr>
      </p:pic>
      <p:sp>
        <p:nvSpPr>
          <p:cNvPr id="7" name="テキスト ボックス 6">
            <a:extLst>
              <a:ext uri="{FF2B5EF4-FFF2-40B4-BE49-F238E27FC236}">
                <a16:creationId xmlns:a16="http://schemas.microsoft.com/office/drawing/2014/main" id="{ACACC4FF-4A81-41EF-A69D-DDD7E0A03CD8}"/>
              </a:ext>
            </a:extLst>
          </p:cNvPr>
          <p:cNvSpPr txBox="1"/>
          <p:nvPr/>
        </p:nvSpPr>
        <p:spPr>
          <a:xfrm>
            <a:off x="793487" y="783297"/>
            <a:ext cx="3355319" cy="369332"/>
          </a:xfrm>
          <a:prstGeom prst="rect">
            <a:avLst/>
          </a:prstGeom>
          <a:noFill/>
        </p:spPr>
        <p:txBody>
          <a:bodyPr wrap="square" rtlCol="0">
            <a:spAutoFit/>
          </a:bodyPr>
          <a:lstStyle/>
          <a:p>
            <a:r>
              <a:rPr kumimoji="1" lang="en-US" altLang="ja-JP" dirty="0"/>
              <a:t>AAO(5,6</a:t>
            </a:r>
            <a:r>
              <a:rPr kumimoji="1" lang="ja-JP" altLang="en-US" dirty="0"/>
              <a:t>月</a:t>
            </a:r>
            <a:r>
              <a:rPr kumimoji="1" lang="en-US" altLang="ja-JP" dirty="0"/>
              <a:t>)</a:t>
            </a:r>
            <a:r>
              <a:rPr kumimoji="1" lang="ja-JP" altLang="en-US" dirty="0"/>
              <a:t>　</a:t>
            </a:r>
            <a:r>
              <a:rPr kumimoji="1" lang="en-US" altLang="ja-JP" dirty="0"/>
              <a:t>VS </a:t>
            </a:r>
            <a:r>
              <a:rPr kumimoji="1" lang="ja-JP" altLang="en-US" dirty="0"/>
              <a:t>　</a:t>
            </a:r>
            <a:r>
              <a:rPr kumimoji="1" lang="en-US" altLang="ja-JP" dirty="0"/>
              <a:t>Z850(5,6</a:t>
            </a:r>
            <a:r>
              <a:rPr kumimoji="1" lang="ja-JP" altLang="en-US" dirty="0"/>
              <a:t>月</a:t>
            </a:r>
            <a:r>
              <a:rPr kumimoji="1" lang="en-US" altLang="ja-JP" dirty="0"/>
              <a:t>)</a:t>
            </a:r>
            <a:endParaRPr kumimoji="1" lang="ja-JP" altLang="en-US" dirty="0"/>
          </a:p>
        </p:txBody>
      </p:sp>
      <p:sp>
        <p:nvSpPr>
          <p:cNvPr id="8" name="テキスト ボックス 7">
            <a:extLst>
              <a:ext uri="{FF2B5EF4-FFF2-40B4-BE49-F238E27FC236}">
                <a16:creationId xmlns:a16="http://schemas.microsoft.com/office/drawing/2014/main" id="{55C0311F-1C73-4591-8FB6-7ACAF547B077}"/>
              </a:ext>
            </a:extLst>
          </p:cNvPr>
          <p:cNvSpPr txBox="1"/>
          <p:nvPr/>
        </p:nvSpPr>
        <p:spPr>
          <a:xfrm>
            <a:off x="4769742" y="783297"/>
            <a:ext cx="4064420" cy="369332"/>
          </a:xfrm>
          <a:prstGeom prst="rect">
            <a:avLst/>
          </a:prstGeom>
          <a:noFill/>
        </p:spPr>
        <p:txBody>
          <a:bodyPr wrap="square" rtlCol="0">
            <a:spAutoFit/>
          </a:bodyPr>
          <a:lstStyle/>
          <a:p>
            <a:r>
              <a:rPr kumimoji="1" lang="en-US" altLang="ja-JP" dirty="0"/>
              <a:t>AAO(5,6</a:t>
            </a:r>
            <a:r>
              <a:rPr kumimoji="1" lang="ja-JP" altLang="en-US" dirty="0"/>
              <a:t>月</a:t>
            </a:r>
            <a:r>
              <a:rPr kumimoji="1" lang="en-US" altLang="ja-JP" dirty="0"/>
              <a:t>)</a:t>
            </a:r>
            <a:r>
              <a:rPr kumimoji="1" lang="ja-JP" altLang="en-US" dirty="0"/>
              <a:t>　</a:t>
            </a:r>
            <a:r>
              <a:rPr kumimoji="1" lang="en-US" altLang="ja-JP" dirty="0"/>
              <a:t>VS </a:t>
            </a:r>
            <a:r>
              <a:rPr kumimoji="1" lang="ja-JP" altLang="en-US" dirty="0"/>
              <a:t>　熱フラックス</a:t>
            </a:r>
            <a:r>
              <a:rPr kumimoji="1" lang="en-US" altLang="ja-JP" dirty="0"/>
              <a:t>(5,6</a:t>
            </a:r>
            <a:r>
              <a:rPr kumimoji="1" lang="ja-JP" altLang="en-US" dirty="0"/>
              <a:t>月</a:t>
            </a:r>
            <a:r>
              <a:rPr kumimoji="1" lang="en-US" altLang="ja-JP" dirty="0"/>
              <a:t>)</a:t>
            </a:r>
            <a:endParaRPr kumimoji="1" lang="ja-JP" altLang="en-US" dirty="0"/>
          </a:p>
        </p:txBody>
      </p:sp>
      <p:pic>
        <p:nvPicPr>
          <p:cNvPr id="10" name="図 9">
            <a:extLst>
              <a:ext uri="{FF2B5EF4-FFF2-40B4-BE49-F238E27FC236}">
                <a16:creationId xmlns:a16="http://schemas.microsoft.com/office/drawing/2014/main" id="{6833EE5F-EA5C-46E6-BC2C-040B14958C46}"/>
              </a:ext>
            </a:extLst>
          </p:cNvPr>
          <p:cNvPicPr>
            <a:picLocks noChangeAspect="1"/>
          </p:cNvPicPr>
          <p:nvPr/>
        </p:nvPicPr>
        <p:blipFill rotWithShape="1">
          <a:blip r:embed="rId4">
            <a:extLst>
              <a:ext uri="{28A0092B-C50C-407E-A947-70E740481C1C}">
                <a14:useLocalDpi xmlns:a14="http://schemas.microsoft.com/office/drawing/2010/main" val="0"/>
              </a:ext>
            </a:extLst>
          </a:blip>
          <a:srcRect t="32862" b="26281"/>
          <a:stretch/>
        </p:blipFill>
        <p:spPr>
          <a:xfrm>
            <a:off x="2706357" y="4307504"/>
            <a:ext cx="3731285" cy="2261713"/>
          </a:xfrm>
          <a:prstGeom prst="rect">
            <a:avLst/>
          </a:prstGeom>
        </p:spPr>
      </p:pic>
      <p:sp>
        <p:nvSpPr>
          <p:cNvPr id="11" name="テキスト ボックス 10">
            <a:extLst>
              <a:ext uri="{FF2B5EF4-FFF2-40B4-BE49-F238E27FC236}">
                <a16:creationId xmlns:a16="http://schemas.microsoft.com/office/drawing/2014/main" id="{E298BD5A-8C6A-46C2-B193-AE617F606529}"/>
              </a:ext>
            </a:extLst>
          </p:cNvPr>
          <p:cNvSpPr txBox="1"/>
          <p:nvPr/>
        </p:nvSpPr>
        <p:spPr>
          <a:xfrm>
            <a:off x="3085238" y="3959205"/>
            <a:ext cx="2973524" cy="369332"/>
          </a:xfrm>
          <a:prstGeom prst="rect">
            <a:avLst/>
          </a:prstGeom>
          <a:noFill/>
        </p:spPr>
        <p:txBody>
          <a:bodyPr wrap="square" rtlCol="0">
            <a:spAutoFit/>
          </a:bodyPr>
          <a:lstStyle/>
          <a:p>
            <a:r>
              <a:rPr kumimoji="1" lang="en-US" altLang="ja-JP" dirty="0"/>
              <a:t>AAO(5,6</a:t>
            </a:r>
            <a:r>
              <a:rPr kumimoji="1" lang="ja-JP" altLang="en-US" dirty="0"/>
              <a:t>月</a:t>
            </a:r>
            <a:r>
              <a:rPr kumimoji="1" lang="en-US" altLang="ja-JP" dirty="0"/>
              <a:t>)</a:t>
            </a:r>
            <a:r>
              <a:rPr kumimoji="1" lang="ja-JP" altLang="en-US" dirty="0"/>
              <a:t>　</a:t>
            </a:r>
            <a:r>
              <a:rPr kumimoji="1" lang="en-US" altLang="ja-JP" dirty="0"/>
              <a:t>VS </a:t>
            </a:r>
            <a:r>
              <a:rPr kumimoji="1" lang="ja-JP" altLang="en-US" dirty="0"/>
              <a:t>　風</a:t>
            </a:r>
            <a:r>
              <a:rPr kumimoji="1" lang="en-US" altLang="ja-JP" dirty="0"/>
              <a:t>(5,6</a:t>
            </a:r>
            <a:r>
              <a:rPr kumimoji="1" lang="ja-JP" altLang="en-US" dirty="0"/>
              <a:t>月</a:t>
            </a:r>
            <a:r>
              <a:rPr kumimoji="1" lang="en-US" altLang="ja-JP" dirty="0"/>
              <a:t>)</a:t>
            </a:r>
            <a:endParaRPr kumimoji="1" lang="ja-JP" altLang="en-US" dirty="0"/>
          </a:p>
        </p:txBody>
      </p:sp>
    </p:spTree>
    <p:extLst>
      <p:ext uri="{BB962C8B-B14F-4D97-AF65-F5344CB8AC3E}">
        <p14:creationId xmlns:p14="http://schemas.microsoft.com/office/powerpoint/2010/main" val="208644471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FD182B7D-FDC2-464D-B3D0-AA432C62408E}"/>
              </a:ext>
            </a:extLst>
          </p:cNvPr>
          <p:cNvPicPr>
            <a:picLocks noChangeAspect="1"/>
          </p:cNvPicPr>
          <p:nvPr/>
        </p:nvPicPr>
        <p:blipFill rotWithShape="1">
          <a:blip r:embed="rId2">
            <a:extLst>
              <a:ext uri="{28A0092B-C50C-407E-A947-70E740481C1C}">
                <a14:useLocalDpi xmlns:a14="http://schemas.microsoft.com/office/drawing/2010/main" val="0"/>
              </a:ext>
            </a:extLst>
          </a:blip>
          <a:srcRect t="15939" b="15228"/>
          <a:stretch/>
        </p:blipFill>
        <p:spPr>
          <a:xfrm>
            <a:off x="3204812" y="4102216"/>
            <a:ext cx="2608760" cy="2324477"/>
          </a:xfrm>
          <a:prstGeom prst="rect">
            <a:avLst/>
          </a:prstGeom>
        </p:spPr>
      </p:pic>
      <p:pic>
        <p:nvPicPr>
          <p:cNvPr id="7" name="図 6">
            <a:extLst>
              <a:ext uri="{FF2B5EF4-FFF2-40B4-BE49-F238E27FC236}">
                <a16:creationId xmlns:a16="http://schemas.microsoft.com/office/drawing/2014/main" id="{7CE2B556-BEA5-4A6C-8CD3-84D19C7D0E5C}"/>
              </a:ext>
            </a:extLst>
          </p:cNvPr>
          <p:cNvPicPr>
            <a:picLocks noChangeAspect="1"/>
          </p:cNvPicPr>
          <p:nvPr/>
        </p:nvPicPr>
        <p:blipFill rotWithShape="1">
          <a:blip r:embed="rId3">
            <a:extLst>
              <a:ext uri="{28A0092B-C50C-407E-A947-70E740481C1C}">
                <a14:useLocalDpi xmlns:a14="http://schemas.microsoft.com/office/drawing/2010/main" val="0"/>
              </a:ext>
            </a:extLst>
          </a:blip>
          <a:srcRect t="32838" r="3394" b="30520"/>
          <a:stretch/>
        </p:blipFill>
        <p:spPr>
          <a:xfrm>
            <a:off x="5788404" y="4353886"/>
            <a:ext cx="3355596" cy="1647574"/>
          </a:xfrm>
          <a:prstGeom prst="rect">
            <a:avLst/>
          </a:prstGeom>
        </p:spPr>
      </p:pic>
      <p:pic>
        <p:nvPicPr>
          <p:cNvPr id="9" name="図 8">
            <a:extLst>
              <a:ext uri="{FF2B5EF4-FFF2-40B4-BE49-F238E27FC236}">
                <a16:creationId xmlns:a16="http://schemas.microsoft.com/office/drawing/2014/main" id="{B3E704D8-B6DA-48F3-90B8-097D4B99C289}"/>
              </a:ext>
            </a:extLst>
          </p:cNvPr>
          <p:cNvPicPr>
            <a:picLocks noChangeAspect="1"/>
          </p:cNvPicPr>
          <p:nvPr/>
        </p:nvPicPr>
        <p:blipFill rotWithShape="1">
          <a:blip r:embed="rId4">
            <a:extLst>
              <a:ext uri="{28A0092B-C50C-407E-A947-70E740481C1C}">
                <a14:useLocalDpi xmlns:a14="http://schemas.microsoft.com/office/drawing/2010/main" val="0"/>
              </a:ext>
            </a:extLst>
          </a:blip>
          <a:srcRect t="31148" b="28195"/>
          <a:stretch/>
        </p:blipFill>
        <p:spPr>
          <a:xfrm>
            <a:off x="-1" y="996293"/>
            <a:ext cx="4412206" cy="2322101"/>
          </a:xfrm>
          <a:prstGeom prst="rect">
            <a:avLst/>
          </a:prstGeom>
        </p:spPr>
      </p:pic>
      <p:pic>
        <p:nvPicPr>
          <p:cNvPr id="4" name="図 3">
            <a:extLst>
              <a:ext uri="{FF2B5EF4-FFF2-40B4-BE49-F238E27FC236}">
                <a16:creationId xmlns:a16="http://schemas.microsoft.com/office/drawing/2014/main" id="{B916909C-B765-4C5B-AD8A-A546AD84A233}"/>
              </a:ext>
            </a:extLst>
          </p:cNvPr>
          <p:cNvPicPr>
            <a:picLocks noChangeAspect="1"/>
          </p:cNvPicPr>
          <p:nvPr/>
        </p:nvPicPr>
        <p:blipFill rotWithShape="1">
          <a:blip r:embed="rId5">
            <a:extLst>
              <a:ext uri="{28A0092B-C50C-407E-A947-70E740481C1C}">
                <a14:useLocalDpi xmlns:a14="http://schemas.microsoft.com/office/drawing/2010/main" val="0"/>
              </a:ext>
            </a:extLst>
          </a:blip>
          <a:srcRect t="30686" b="27907"/>
          <a:stretch/>
        </p:blipFill>
        <p:spPr>
          <a:xfrm>
            <a:off x="4731796" y="996293"/>
            <a:ext cx="4409463" cy="2363517"/>
          </a:xfrm>
          <a:prstGeom prst="rect">
            <a:avLst/>
          </a:prstGeom>
        </p:spPr>
      </p:pic>
      <p:pic>
        <p:nvPicPr>
          <p:cNvPr id="6" name="図 5">
            <a:extLst>
              <a:ext uri="{FF2B5EF4-FFF2-40B4-BE49-F238E27FC236}">
                <a16:creationId xmlns:a16="http://schemas.microsoft.com/office/drawing/2014/main" id="{BEF9BA77-09AD-467E-863D-364608FBFDFA}"/>
              </a:ext>
            </a:extLst>
          </p:cNvPr>
          <p:cNvPicPr>
            <a:picLocks noChangeAspect="1"/>
          </p:cNvPicPr>
          <p:nvPr/>
        </p:nvPicPr>
        <p:blipFill rotWithShape="1">
          <a:blip r:embed="rId6">
            <a:extLst>
              <a:ext uri="{28A0092B-C50C-407E-A947-70E740481C1C}">
                <a14:useLocalDpi xmlns:a14="http://schemas.microsoft.com/office/drawing/2010/main" val="0"/>
              </a:ext>
            </a:extLst>
          </a:blip>
          <a:srcRect t="24987" b="23181"/>
          <a:stretch/>
        </p:blipFill>
        <p:spPr>
          <a:xfrm>
            <a:off x="58723" y="4102217"/>
            <a:ext cx="3208897" cy="2411752"/>
          </a:xfrm>
          <a:prstGeom prst="rect">
            <a:avLst/>
          </a:prstGeom>
        </p:spPr>
      </p:pic>
      <p:sp>
        <p:nvSpPr>
          <p:cNvPr id="10" name="テキスト ボックス 9">
            <a:extLst>
              <a:ext uri="{FF2B5EF4-FFF2-40B4-BE49-F238E27FC236}">
                <a16:creationId xmlns:a16="http://schemas.microsoft.com/office/drawing/2014/main" id="{D2DF2F86-3443-4805-AA6C-3C25CFD84366}"/>
              </a:ext>
            </a:extLst>
          </p:cNvPr>
          <p:cNvSpPr txBox="1"/>
          <p:nvPr/>
        </p:nvSpPr>
        <p:spPr>
          <a:xfrm>
            <a:off x="0" y="6474"/>
            <a:ext cx="9144000" cy="461665"/>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endParaRPr kumimoji="1" lang="ja-JP" altLang="en-US" sz="2400" dirty="0">
              <a:solidFill>
                <a:schemeClr val="accent1"/>
              </a:solidFill>
            </a:endParaRPr>
          </a:p>
        </p:txBody>
      </p:sp>
      <p:sp>
        <p:nvSpPr>
          <p:cNvPr id="2" name="テキスト ボックス 1">
            <a:extLst>
              <a:ext uri="{FF2B5EF4-FFF2-40B4-BE49-F238E27FC236}">
                <a16:creationId xmlns:a16="http://schemas.microsoft.com/office/drawing/2014/main" id="{7810CA01-CAC9-40C3-823C-6C957278F05E}"/>
              </a:ext>
            </a:extLst>
          </p:cNvPr>
          <p:cNvSpPr txBox="1"/>
          <p:nvPr/>
        </p:nvSpPr>
        <p:spPr>
          <a:xfrm>
            <a:off x="110884" y="611465"/>
            <a:ext cx="2441197" cy="369332"/>
          </a:xfrm>
          <a:prstGeom prst="rect">
            <a:avLst/>
          </a:prstGeom>
          <a:noFill/>
        </p:spPr>
        <p:txBody>
          <a:bodyPr wrap="square" rtlCol="0">
            <a:spAutoFit/>
          </a:bodyPr>
          <a:lstStyle/>
          <a:p>
            <a:r>
              <a:rPr kumimoji="1" lang="en-US" altLang="ja-JP" dirty="0"/>
              <a:t>850hPa</a:t>
            </a:r>
            <a:r>
              <a:rPr kumimoji="1" lang="ja-JP" altLang="en-US" dirty="0"/>
              <a:t>面</a:t>
            </a:r>
          </a:p>
        </p:txBody>
      </p:sp>
      <p:sp>
        <p:nvSpPr>
          <p:cNvPr id="11" name="テキスト ボックス 10">
            <a:extLst>
              <a:ext uri="{FF2B5EF4-FFF2-40B4-BE49-F238E27FC236}">
                <a16:creationId xmlns:a16="http://schemas.microsoft.com/office/drawing/2014/main" id="{BDC62DF6-4A63-4555-84D1-D35367BB6D8B}"/>
              </a:ext>
            </a:extLst>
          </p:cNvPr>
          <p:cNvSpPr txBox="1"/>
          <p:nvPr/>
        </p:nvSpPr>
        <p:spPr>
          <a:xfrm>
            <a:off x="5117643" y="598243"/>
            <a:ext cx="2441197" cy="369332"/>
          </a:xfrm>
          <a:prstGeom prst="rect">
            <a:avLst/>
          </a:prstGeom>
          <a:noFill/>
        </p:spPr>
        <p:txBody>
          <a:bodyPr wrap="square" rtlCol="0">
            <a:spAutoFit/>
          </a:bodyPr>
          <a:lstStyle/>
          <a:p>
            <a:r>
              <a:rPr kumimoji="1" lang="en-US" altLang="ja-JP" dirty="0"/>
              <a:t>200hPa</a:t>
            </a:r>
            <a:r>
              <a:rPr kumimoji="1" lang="ja-JP" altLang="en-US" dirty="0"/>
              <a:t>面</a:t>
            </a:r>
          </a:p>
        </p:txBody>
      </p:sp>
      <p:sp>
        <p:nvSpPr>
          <p:cNvPr id="8" name="テキスト ボックス 7">
            <a:extLst>
              <a:ext uri="{FF2B5EF4-FFF2-40B4-BE49-F238E27FC236}">
                <a16:creationId xmlns:a16="http://schemas.microsoft.com/office/drawing/2014/main" id="{7A710C70-864D-42A7-B737-EEA60B40619D}"/>
              </a:ext>
            </a:extLst>
          </p:cNvPr>
          <p:cNvSpPr txBox="1"/>
          <p:nvPr/>
        </p:nvSpPr>
        <p:spPr>
          <a:xfrm>
            <a:off x="4102326" y="3447086"/>
            <a:ext cx="813732" cy="584775"/>
          </a:xfrm>
          <a:prstGeom prst="rect">
            <a:avLst/>
          </a:prstGeom>
          <a:noFill/>
        </p:spPr>
        <p:txBody>
          <a:bodyPr wrap="square" rtlCol="0">
            <a:spAutoFit/>
          </a:bodyPr>
          <a:lstStyle/>
          <a:p>
            <a:r>
              <a:rPr kumimoji="1" lang="en-US" altLang="ja-JP" sz="3200" b="1" dirty="0"/>
              <a:t>SST</a:t>
            </a:r>
            <a:endParaRPr kumimoji="1" lang="ja-JP" altLang="en-US" sz="3200" b="1" dirty="0"/>
          </a:p>
        </p:txBody>
      </p:sp>
    </p:spTree>
    <p:extLst>
      <p:ext uri="{BB962C8B-B14F-4D97-AF65-F5344CB8AC3E}">
        <p14:creationId xmlns:p14="http://schemas.microsoft.com/office/powerpoint/2010/main" val="298511313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7F14DD2A-95E2-4566-A0B8-E167EFE24A11}"/>
              </a:ext>
            </a:extLst>
          </p:cNvPr>
          <p:cNvPicPr>
            <a:picLocks noChangeAspect="1"/>
          </p:cNvPicPr>
          <p:nvPr/>
        </p:nvPicPr>
        <p:blipFill rotWithShape="1">
          <a:blip r:embed="rId2">
            <a:extLst>
              <a:ext uri="{28A0092B-C50C-407E-A947-70E740481C1C}">
                <a14:useLocalDpi xmlns:a14="http://schemas.microsoft.com/office/drawing/2010/main" val="0"/>
              </a:ext>
            </a:extLst>
          </a:blip>
          <a:srcRect l="9938" t="3172"/>
          <a:stretch/>
        </p:blipFill>
        <p:spPr>
          <a:xfrm>
            <a:off x="662731" y="1669516"/>
            <a:ext cx="3498966" cy="4869701"/>
          </a:xfrm>
          <a:prstGeom prst="rect">
            <a:avLst/>
          </a:prstGeom>
        </p:spPr>
      </p:pic>
      <p:sp>
        <p:nvSpPr>
          <p:cNvPr id="11" name="テキスト ボックス 10">
            <a:extLst>
              <a:ext uri="{FF2B5EF4-FFF2-40B4-BE49-F238E27FC236}">
                <a16:creationId xmlns:a16="http://schemas.microsoft.com/office/drawing/2014/main" id="{5997C8D4-94C1-4B47-9CC4-028C1D9BD3A3}"/>
              </a:ext>
            </a:extLst>
          </p:cNvPr>
          <p:cNvSpPr txBox="1"/>
          <p:nvPr/>
        </p:nvSpPr>
        <p:spPr>
          <a:xfrm>
            <a:off x="0" y="6474"/>
            <a:ext cx="9144000" cy="461665"/>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r>
              <a:rPr kumimoji="1" lang="ja-JP" altLang="en-US" sz="2400" b="1" u="sng" dirty="0"/>
              <a:t>　</a:t>
            </a:r>
            <a:r>
              <a:rPr kumimoji="1" lang="en-US" altLang="ja-JP" sz="2400" b="1" u="sng" dirty="0">
                <a:solidFill>
                  <a:schemeClr val="accent2"/>
                </a:solidFill>
              </a:rPr>
              <a:t>5,6</a:t>
            </a:r>
            <a:r>
              <a:rPr kumimoji="1" lang="ja-JP" altLang="en-US" sz="2400" b="1" u="sng" dirty="0">
                <a:solidFill>
                  <a:schemeClr val="accent2"/>
                </a:solidFill>
              </a:rPr>
              <a:t>月</a:t>
            </a:r>
            <a:r>
              <a:rPr kumimoji="1" lang="ja-JP" altLang="en-US" sz="2400" b="1" u="sng" dirty="0">
                <a:solidFill>
                  <a:schemeClr val="bg1"/>
                </a:solidFill>
              </a:rPr>
              <a:t>の風の子午面循環</a:t>
            </a:r>
            <a:r>
              <a:rPr kumimoji="1" lang="ja-JP" altLang="en-US" sz="2400" b="1" u="sng" dirty="0"/>
              <a:t>　</a:t>
            </a:r>
            <a:endParaRPr kumimoji="1" lang="en-US" altLang="ja-JP" sz="2400" b="1" u="sng" dirty="0"/>
          </a:p>
        </p:txBody>
      </p:sp>
      <p:sp>
        <p:nvSpPr>
          <p:cNvPr id="13" name="テキスト ボックス 12">
            <a:extLst>
              <a:ext uri="{FF2B5EF4-FFF2-40B4-BE49-F238E27FC236}">
                <a16:creationId xmlns:a16="http://schemas.microsoft.com/office/drawing/2014/main" id="{3465C41C-568D-4EC4-9EE8-EDFD718B7052}"/>
              </a:ext>
            </a:extLst>
          </p:cNvPr>
          <p:cNvSpPr txBox="1"/>
          <p:nvPr/>
        </p:nvSpPr>
        <p:spPr>
          <a:xfrm>
            <a:off x="446072" y="1073572"/>
            <a:ext cx="3521924"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kumimoji="1" lang="en-US" altLang="ja-JP" b="1" dirty="0"/>
              <a:t>10~110E</a:t>
            </a:r>
            <a:r>
              <a:rPr kumimoji="1" lang="ja-JP" altLang="en-US" b="1" dirty="0" err="1"/>
              <a:t>で平</a:t>
            </a:r>
            <a:r>
              <a:rPr kumimoji="1" lang="ja-JP" altLang="en-US" b="1" dirty="0"/>
              <a:t>均した緯度高度断面</a:t>
            </a:r>
          </a:p>
        </p:txBody>
      </p:sp>
      <p:grpSp>
        <p:nvGrpSpPr>
          <p:cNvPr id="7" name="グループ化 6">
            <a:extLst>
              <a:ext uri="{FF2B5EF4-FFF2-40B4-BE49-F238E27FC236}">
                <a16:creationId xmlns:a16="http://schemas.microsoft.com/office/drawing/2014/main" id="{D6819FED-8054-450E-9C7D-06AFE21C9460}"/>
              </a:ext>
            </a:extLst>
          </p:cNvPr>
          <p:cNvGrpSpPr/>
          <p:nvPr/>
        </p:nvGrpSpPr>
        <p:grpSpPr>
          <a:xfrm>
            <a:off x="4725688" y="2810750"/>
            <a:ext cx="3468950" cy="2045608"/>
            <a:chOff x="120189" y="898061"/>
            <a:chExt cx="3528124" cy="2224300"/>
          </a:xfrm>
        </p:grpSpPr>
        <p:pic>
          <p:nvPicPr>
            <p:cNvPr id="8" name="図 7">
              <a:extLst>
                <a:ext uri="{FF2B5EF4-FFF2-40B4-BE49-F238E27FC236}">
                  <a16:creationId xmlns:a16="http://schemas.microsoft.com/office/drawing/2014/main" id="{3B4F139D-9A0B-42D7-8C87-5EF869618D90}"/>
                </a:ext>
              </a:extLst>
            </p:cNvPr>
            <p:cNvPicPr>
              <a:picLocks noChangeAspect="1"/>
            </p:cNvPicPr>
            <p:nvPr/>
          </p:nvPicPr>
          <p:blipFill rotWithShape="1">
            <a:blip r:embed="rId3">
              <a:extLst>
                <a:ext uri="{28A0092B-C50C-407E-A947-70E740481C1C}">
                  <a14:useLocalDpi xmlns:a14="http://schemas.microsoft.com/office/drawing/2010/main" val="0"/>
                </a:ext>
              </a:extLst>
            </a:blip>
            <a:srcRect t="27544" r="2388" b="24917"/>
            <a:stretch/>
          </p:blipFill>
          <p:spPr>
            <a:xfrm>
              <a:off x="120189" y="898061"/>
              <a:ext cx="3528124" cy="2224300"/>
            </a:xfrm>
            <a:prstGeom prst="rect">
              <a:avLst/>
            </a:prstGeom>
          </p:spPr>
        </p:pic>
        <p:sp>
          <p:nvSpPr>
            <p:cNvPr id="9" name="正方形/長方形 8">
              <a:extLst>
                <a:ext uri="{FF2B5EF4-FFF2-40B4-BE49-F238E27FC236}">
                  <a16:creationId xmlns:a16="http://schemas.microsoft.com/office/drawing/2014/main" id="{0AC70793-B5A2-46FC-A0CC-6A97B9A5698A}"/>
                </a:ext>
              </a:extLst>
            </p:cNvPr>
            <p:cNvSpPr/>
            <p:nvPr/>
          </p:nvSpPr>
          <p:spPr>
            <a:xfrm>
              <a:off x="1291798" y="1557068"/>
              <a:ext cx="327278" cy="30528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grpSp>
      <p:sp>
        <p:nvSpPr>
          <p:cNvPr id="14" name="テキスト ボックス 13">
            <a:extLst>
              <a:ext uri="{FF2B5EF4-FFF2-40B4-BE49-F238E27FC236}">
                <a16:creationId xmlns:a16="http://schemas.microsoft.com/office/drawing/2014/main" id="{190F2800-013B-4BF3-9E28-CF79D0FCFF9C}"/>
              </a:ext>
            </a:extLst>
          </p:cNvPr>
          <p:cNvSpPr txBox="1"/>
          <p:nvPr/>
        </p:nvSpPr>
        <p:spPr>
          <a:xfrm>
            <a:off x="4572000" y="2441418"/>
            <a:ext cx="4304489"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800" i="0" u="none" strike="noStrike" kern="1200" cap="none" spc="0" normalizeH="0" baseline="0" noProof="0" dirty="0">
                <a:ln>
                  <a:noFill/>
                </a:ln>
                <a:solidFill>
                  <a:schemeClr val="accent1"/>
                </a:solidFill>
                <a:effectLst/>
                <a:uLnTx/>
                <a:uFillTx/>
                <a:latin typeface="Calibri" panose="020F0502020204030204"/>
                <a:ea typeface="游ゴシック" panose="020B0400000000000000" pitchFamily="50" charset="-128"/>
                <a:cs typeface="+mn-cs"/>
              </a:rPr>
              <a:t>12,1,2</a:t>
            </a:r>
            <a:r>
              <a:rPr kumimoji="1" lang="ja-JP" altLang="en-US" sz="1800" i="0" u="none" strike="noStrike" kern="1200" cap="none" spc="0" normalizeH="0" baseline="0" noProof="0" dirty="0">
                <a:ln>
                  <a:noFill/>
                </a:ln>
                <a:solidFill>
                  <a:schemeClr val="accent1"/>
                </a:solidFill>
                <a:effectLst/>
                <a:uLnTx/>
                <a:uFillTx/>
                <a:latin typeface="Calibri" panose="020F0502020204030204"/>
                <a:ea typeface="游ゴシック" panose="020B0400000000000000" pitchFamily="50" charset="-128"/>
                <a:cs typeface="+mn-cs"/>
              </a:rPr>
              <a:t>月</a:t>
            </a:r>
            <a:r>
              <a:rPr kumimoji="1" lang="en-US" altLang="ja-JP" sz="1800" i="0" u="none" strike="noStrike" kern="1200" cap="none" spc="0" normalizeH="0" baseline="0" noProof="0" dirty="0">
                <a:ln>
                  <a:noFill/>
                </a:ln>
                <a:solidFill>
                  <a:schemeClr val="accent1"/>
                </a:solidFill>
                <a:effectLst/>
                <a:uLnTx/>
                <a:uFillTx/>
                <a:latin typeface="Calibri" panose="020F0502020204030204"/>
                <a:ea typeface="游ゴシック" panose="020B0400000000000000" pitchFamily="50" charset="-128"/>
                <a:cs typeface="+mn-cs"/>
              </a:rPr>
              <a:t>AAOI</a:t>
            </a:r>
            <a:r>
              <a:rPr kumimoji="1" lang="ja-JP" altLang="en-US" dirty="0">
                <a:solidFill>
                  <a:schemeClr val="accent1"/>
                </a:solidFill>
                <a:latin typeface="Calibri" panose="020F0502020204030204"/>
                <a:ea typeface="游ゴシック" panose="020B0400000000000000" pitchFamily="50" charset="-128"/>
              </a:rPr>
              <a:t>　</a:t>
            </a:r>
            <a:r>
              <a:rPr kumimoji="1" lang="en-US" altLang="ja-JP" sz="1800" i="0" u="none" strike="noStrike" kern="1200" cap="none" spc="0" normalizeH="0" baseline="0" noProof="0" dirty="0">
                <a:ln>
                  <a:noFill/>
                </a:ln>
                <a:effectLst/>
                <a:uLnTx/>
                <a:uFillTx/>
                <a:latin typeface="Calibri" panose="020F0502020204030204"/>
                <a:ea typeface="游ゴシック" panose="020B0400000000000000" pitchFamily="50" charset="-128"/>
                <a:cs typeface="+mn-cs"/>
              </a:rPr>
              <a:t>vs</a:t>
            </a:r>
            <a:r>
              <a:rPr kumimoji="1" lang="ja-JP" altLang="en-US" sz="1800" i="0" u="none" strike="noStrike" kern="1200" cap="none" spc="0" normalizeH="0" baseline="0" noProof="0" dirty="0">
                <a:ln>
                  <a:noFill/>
                </a:ln>
                <a:solidFill>
                  <a:srgbClr val="FC8604"/>
                </a:solidFill>
                <a:effectLst/>
                <a:uLnTx/>
                <a:uFillTx/>
                <a:latin typeface="Calibri" panose="020F0502020204030204"/>
                <a:ea typeface="游ゴシック" panose="020B0400000000000000" pitchFamily="50" charset="-128"/>
                <a:cs typeface="+mn-cs"/>
              </a:rPr>
              <a:t>　</a:t>
            </a:r>
            <a:r>
              <a:rPr kumimoji="1" lang="en-US" altLang="ja-JP" sz="1800" i="0" u="none" strike="noStrike" kern="1200" cap="none" spc="0" normalizeH="0" baseline="0" noProof="0" dirty="0">
                <a:ln>
                  <a:noFill/>
                </a:ln>
                <a:solidFill>
                  <a:srgbClr val="FC8604"/>
                </a:solidFill>
                <a:effectLst/>
                <a:uLnTx/>
                <a:uFillTx/>
                <a:latin typeface="Calibri" panose="020F0502020204030204"/>
                <a:ea typeface="游ゴシック" panose="020B0400000000000000" pitchFamily="50" charset="-128"/>
                <a:cs typeface="+mn-cs"/>
              </a:rPr>
              <a:t>5,6</a:t>
            </a:r>
            <a:r>
              <a:rPr kumimoji="1" lang="ja-JP" altLang="en-US" sz="1800" i="0" u="none" strike="noStrike" kern="1200" cap="none" spc="0" normalizeH="0" baseline="0" noProof="0" dirty="0">
                <a:ln>
                  <a:noFill/>
                </a:ln>
                <a:solidFill>
                  <a:srgbClr val="FC8604"/>
                </a:solidFill>
                <a:effectLst/>
                <a:uLnTx/>
                <a:uFillTx/>
                <a:latin typeface="Calibri" panose="020F0502020204030204"/>
                <a:ea typeface="游ゴシック" panose="020B0400000000000000" pitchFamily="50" charset="-128"/>
                <a:cs typeface="+mn-cs"/>
              </a:rPr>
              <a:t>月</a:t>
            </a:r>
            <a:r>
              <a:rPr kumimoji="1" lang="en-US" altLang="ja-JP" sz="180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800hPa</a:t>
            </a:r>
            <a:r>
              <a:rPr kumimoji="1" lang="ja-JP" altLang="en-US" sz="180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面の風</a:t>
            </a:r>
          </a:p>
        </p:txBody>
      </p:sp>
    </p:spTree>
    <p:extLst>
      <p:ext uri="{BB962C8B-B14F-4D97-AF65-F5344CB8AC3E}">
        <p14:creationId xmlns:p14="http://schemas.microsoft.com/office/powerpoint/2010/main" val="423099970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 name="図 9">
            <a:extLst>
              <a:ext uri="{FF2B5EF4-FFF2-40B4-BE49-F238E27FC236}">
                <a16:creationId xmlns:a16="http://schemas.microsoft.com/office/drawing/2014/main" id="{559A7358-910F-4DD0-977D-995AB9505C13}"/>
              </a:ext>
            </a:extLst>
          </p:cNvPr>
          <p:cNvPicPr>
            <a:picLocks noChangeAspect="1"/>
          </p:cNvPicPr>
          <p:nvPr/>
        </p:nvPicPr>
        <p:blipFill rotWithShape="1">
          <a:blip r:embed="rId2">
            <a:extLst>
              <a:ext uri="{28A0092B-C50C-407E-A947-70E740481C1C}">
                <a14:useLocalDpi xmlns:a14="http://schemas.microsoft.com/office/drawing/2010/main" val="0"/>
              </a:ext>
            </a:extLst>
          </a:blip>
          <a:srcRect t="15104" b="15041"/>
          <a:stretch/>
        </p:blipFill>
        <p:spPr>
          <a:xfrm>
            <a:off x="759203" y="3573710"/>
            <a:ext cx="3517005" cy="2952589"/>
          </a:xfrm>
          <a:prstGeom prst="rect">
            <a:avLst/>
          </a:prstGeom>
        </p:spPr>
      </p:pic>
      <p:pic>
        <p:nvPicPr>
          <p:cNvPr id="4" name="図 3">
            <a:extLst>
              <a:ext uri="{FF2B5EF4-FFF2-40B4-BE49-F238E27FC236}">
                <a16:creationId xmlns:a16="http://schemas.microsoft.com/office/drawing/2014/main" id="{BA743577-7299-4F34-BAEE-BB0986AF6E9B}"/>
              </a:ext>
            </a:extLst>
          </p:cNvPr>
          <p:cNvPicPr>
            <a:picLocks noChangeAspect="1"/>
          </p:cNvPicPr>
          <p:nvPr/>
        </p:nvPicPr>
        <p:blipFill rotWithShape="1">
          <a:blip r:embed="rId3">
            <a:extLst>
              <a:ext uri="{28A0092B-C50C-407E-A947-70E740481C1C}">
                <a14:useLocalDpi xmlns:a14="http://schemas.microsoft.com/office/drawing/2010/main" val="0"/>
              </a:ext>
            </a:extLst>
          </a:blip>
          <a:srcRect t="32648" b="28918"/>
          <a:stretch/>
        </p:blipFill>
        <p:spPr>
          <a:xfrm>
            <a:off x="4867794" y="1761688"/>
            <a:ext cx="4030591" cy="2005333"/>
          </a:xfrm>
          <a:prstGeom prst="rect">
            <a:avLst/>
          </a:prstGeom>
        </p:spPr>
      </p:pic>
      <p:sp>
        <p:nvSpPr>
          <p:cNvPr id="8" name="テキスト ボックス 7">
            <a:extLst>
              <a:ext uri="{FF2B5EF4-FFF2-40B4-BE49-F238E27FC236}">
                <a16:creationId xmlns:a16="http://schemas.microsoft.com/office/drawing/2014/main" id="{3EAA65F1-74E4-4EC3-B6E2-2E47B06EE0E5}"/>
              </a:ext>
            </a:extLst>
          </p:cNvPr>
          <p:cNvSpPr txBox="1"/>
          <p:nvPr/>
        </p:nvSpPr>
        <p:spPr>
          <a:xfrm>
            <a:off x="0" y="6474"/>
            <a:ext cx="9144000" cy="461665"/>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r>
              <a:rPr kumimoji="1" lang="ja-JP" altLang="en-US" sz="2400" b="1" u="sng" dirty="0"/>
              <a:t>　</a:t>
            </a:r>
            <a:r>
              <a:rPr kumimoji="1" lang="en-US" altLang="ja-JP" sz="2400" b="1" u="sng" dirty="0">
                <a:solidFill>
                  <a:schemeClr val="accent2"/>
                </a:solidFill>
              </a:rPr>
              <a:t>5,6</a:t>
            </a:r>
            <a:r>
              <a:rPr kumimoji="1" lang="ja-JP" altLang="en-US" sz="2400" b="1" u="sng" dirty="0">
                <a:solidFill>
                  <a:schemeClr val="accent2"/>
                </a:solidFill>
              </a:rPr>
              <a:t>月</a:t>
            </a:r>
            <a:r>
              <a:rPr kumimoji="1" lang="ja-JP" altLang="en-US" sz="2400" b="1" u="sng" dirty="0">
                <a:solidFill>
                  <a:schemeClr val="bg1"/>
                </a:solidFill>
              </a:rPr>
              <a:t>の外向き長波放射</a:t>
            </a:r>
            <a:r>
              <a:rPr kumimoji="1" lang="ja-JP" altLang="en-US" sz="2400" b="1" u="sng" dirty="0"/>
              <a:t>　</a:t>
            </a:r>
            <a:endParaRPr kumimoji="1" lang="en-US" altLang="ja-JP" sz="2400" b="1" u="sng" dirty="0"/>
          </a:p>
        </p:txBody>
      </p:sp>
      <p:pic>
        <p:nvPicPr>
          <p:cNvPr id="9" name="図 8">
            <a:extLst>
              <a:ext uri="{FF2B5EF4-FFF2-40B4-BE49-F238E27FC236}">
                <a16:creationId xmlns:a16="http://schemas.microsoft.com/office/drawing/2014/main" id="{A4DC14D1-ACDE-4CBC-938C-7C2EB77F0E95}"/>
              </a:ext>
            </a:extLst>
          </p:cNvPr>
          <p:cNvPicPr>
            <a:picLocks noChangeAspect="1"/>
          </p:cNvPicPr>
          <p:nvPr/>
        </p:nvPicPr>
        <p:blipFill rotWithShape="1">
          <a:blip r:embed="rId4">
            <a:extLst>
              <a:ext uri="{28A0092B-C50C-407E-A947-70E740481C1C}">
                <a14:useLocalDpi xmlns:a14="http://schemas.microsoft.com/office/drawing/2010/main" val="0"/>
              </a:ext>
            </a:extLst>
          </a:blip>
          <a:srcRect t="32266" b="30029"/>
          <a:stretch/>
        </p:blipFill>
        <p:spPr>
          <a:xfrm>
            <a:off x="463412" y="1208015"/>
            <a:ext cx="4108588" cy="2005334"/>
          </a:xfrm>
          <a:prstGeom prst="rect">
            <a:avLst/>
          </a:prstGeom>
        </p:spPr>
      </p:pic>
      <p:sp>
        <p:nvSpPr>
          <p:cNvPr id="3" name="テキスト ボックス 2">
            <a:extLst>
              <a:ext uri="{FF2B5EF4-FFF2-40B4-BE49-F238E27FC236}">
                <a16:creationId xmlns:a16="http://schemas.microsoft.com/office/drawing/2014/main" id="{3693E5B2-43DA-4248-AD71-CF6E153FB839}"/>
              </a:ext>
            </a:extLst>
          </p:cNvPr>
          <p:cNvSpPr txBox="1"/>
          <p:nvPr/>
        </p:nvSpPr>
        <p:spPr>
          <a:xfrm>
            <a:off x="4276208" y="3953225"/>
            <a:ext cx="4832058" cy="1569660"/>
          </a:xfrm>
          <a:prstGeom prst="rect">
            <a:avLst/>
          </a:prstGeom>
          <a:noFill/>
        </p:spPr>
        <p:txBody>
          <a:bodyPr wrap="square" rtlCol="0">
            <a:spAutoFit/>
          </a:bodyPr>
          <a:lstStyle/>
          <a:p>
            <a:r>
              <a:rPr kumimoji="1" lang="ja-JP" altLang="en-US" sz="2400" b="1" dirty="0"/>
              <a:t>インド周辺の対流活動と</a:t>
            </a:r>
            <a:endParaRPr kumimoji="1" lang="en-US" altLang="ja-JP" sz="2400" b="1" dirty="0"/>
          </a:p>
          <a:p>
            <a:r>
              <a:rPr kumimoji="1" lang="ja-JP" altLang="en-US" sz="2400" b="1" dirty="0"/>
              <a:t>南緯</a:t>
            </a:r>
            <a:r>
              <a:rPr kumimoji="1" lang="en-US" altLang="ja-JP" sz="2400" b="1" dirty="0"/>
              <a:t>30</a:t>
            </a:r>
            <a:r>
              <a:rPr kumimoji="1" lang="ja-JP" altLang="en-US" sz="2400" b="1" dirty="0"/>
              <a:t>度付近の上向き</a:t>
            </a:r>
            <a:endParaRPr kumimoji="1" lang="en-US" altLang="ja-JP" sz="2400" b="1" dirty="0"/>
          </a:p>
          <a:p>
            <a:r>
              <a:rPr kumimoji="1" lang="ja-JP" altLang="en-US" sz="2400" b="1" dirty="0"/>
              <a:t>熱フラックスが見られたエリアで対流活動が活発に！</a:t>
            </a:r>
          </a:p>
        </p:txBody>
      </p:sp>
    </p:spTree>
    <p:extLst>
      <p:ext uri="{BB962C8B-B14F-4D97-AF65-F5344CB8AC3E}">
        <p14:creationId xmlns:p14="http://schemas.microsoft.com/office/powerpoint/2010/main" val="374360399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33" name="グループ化 32">
            <a:extLst>
              <a:ext uri="{FF2B5EF4-FFF2-40B4-BE49-F238E27FC236}">
                <a16:creationId xmlns:a16="http://schemas.microsoft.com/office/drawing/2014/main" id="{C1D705F7-3D6C-45E8-9280-3637B2153C69}"/>
              </a:ext>
            </a:extLst>
          </p:cNvPr>
          <p:cNvGrpSpPr/>
          <p:nvPr/>
        </p:nvGrpSpPr>
        <p:grpSpPr>
          <a:xfrm>
            <a:off x="440001" y="1738115"/>
            <a:ext cx="3861144" cy="3898766"/>
            <a:chOff x="26684" y="0"/>
            <a:chExt cx="6972378" cy="5322290"/>
          </a:xfrm>
        </p:grpSpPr>
        <p:grpSp>
          <p:nvGrpSpPr>
            <p:cNvPr id="25" name="グループ化 24">
              <a:extLst>
                <a:ext uri="{FF2B5EF4-FFF2-40B4-BE49-F238E27FC236}">
                  <a16:creationId xmlns:a16="http://schemas.microsoft.com/office/drawing/2014/main" id="{550C14F1-499A-48E3-A84D-EB66A453D293}"/>
                </a:ext>
              </a:extLst>
            </p:cNvPr>
            <p:cNvGrpSpPr/>
            <p:nvPr/>
          </p:nvGrpSpPr>
          <p:grpSpPr>
            <a:xfrm>
              <a:off x="26684" y="0"/>
              <a:ext cx="6972378" cy="5322290"/>
              <a:chOff x="1137566" y="274306"/>
              <a:chExt cx="6972378" cy="5322290"/>
            </a:xfrm>
          </p:grpSpPr>
          <p:grpSp>
            <p:nvGrpSpPr>
              <p:cNvPr id="20" name="グループ化 19">
                <a:extLst>
                  <a:ext uri="{FF2B5EF4-FFF2-40B4-BE49-F238E27FC236}">
                    <a16:creationId xmlns:a16="http://schemas.microsoft.com/office/drawing/2014/main" id="{D3866963-AF1C-4914-AE42-16DB0C2AC25F}"/>
                  </a:ext>
                </a:extLst>
              </p:cNvPr>
              <p:cNvGrpSpPr/>
              <p:nvPr/>
            </p:nvGrpSpPr>
            <p:grpSpPr>
              <a:xfrm>
                <a:off x="1315707" y="4028568"/>
                <a:ext cx="6794237" cy="1568028"/>
                <a:chOff x="1360262" y="2955470"/>
                <a:chExt cx="6794237" cy="1568028"/>
              </a:xfrm>
            </p:grpSpPr>
            <p:grpSp>
              <p:nvGrpSpPr>
                <p:cNvPr id="16" name="グループ化 15">
                  <a:extLst>
                    <a:ext uri="{FF2B5EF4-FFF2-40B4-BE49-F238E27FC236}">
                      <a16:creationId xmlns:a16="http://schemas.microsoft.com/office/drawing/2014/main" id="{7A49DFFF-D2EA-4C6E-9462-A0281208EF6B}"/>
                    </a:ext>
                  </a:extLst>
                </p:cNvPr>
                <p:cNvGrpSpPr/>
                <p:nvPr/>
              </p:nvGrpSpPr>
              <p:grpSpPr>
                <a:xfrm>
                  <a:off x="1360262" y="2955470"/>
                  <a:ext cx="6794237" cy="1568028"/>
                  <a:chOff x="1262021" y="763932"/>
                  <a:chExt cx="6794237" cy="1568028"/>
                </a:xfrm>
              </p:grpSpPr>
              <p:pic>
                <p:nvPicPr>
                  <p:cNvPr id="3" name="図 2">
                    <a:extLst>
                      <a:ext uri="{FF2B5EF4-FFF2-40B4-BE49-F238E27FC236}">
                        <a16:creationId xmlns:a16="http://schemas.microsoft.com/office/drawing/2014/main" id="{183027FF-C55C-4F00-8739-900DA0E098A9}"/>
                      </a:ext>
                    </a:extLst>
                  </p:cNvPr>
                  <p:cNvPicPr>
                    <a:picLocks noChangeAspect="1"/>
                  </p:cNvPicPr>
                  <p:nvPr/>
                </p:nvPicPr>
                <p:blipFill rotWithShape="1">
                  <a:blip r:embed="rId2">
                    <a:extLst>
                      <a:ext uri="{28A0092B-C50C-407E-A947-70E740481C1C}">
                        <a14:useLocalDpi xmlns:a14="http://schemas.microsoft.com/office/drawing/2010/main" val="0"/>
                      </a:ext>
                    </a:extLst>
                  </a:blip>
                  <a:srcRect l="11223" t="88213" b="6575"/>
                  <a:stretch/>
                </p:blipFill>
                <p:spPr>
                  <a:xfrm>
                    <a:off x="1291462" y="2130147"/>
                    <a:ext cx="6764796" cy="201813"/>
                  </a:xfrm>
                  <a:prstGeom prst="rect">
                    <a:avLst/>
                  </a:prstGeom>
                </p:spPr>
              </p:pic>
              <p:pic>
                <p:nvPicPr>
                  <p:cNvPr id="7" name="図 6">
                    <a:extLst>
                      <a:ext uri="{FF2B5EF4-FFF2-40B4-BE49-F238E27FC236}">
                        <a16:creationId xmlns:a16="http://schemas.microsoft.com/office/drawing/2014/main" id="{6CBAFFA2-FE5B-4DBA-9DB6-E06895A33EF7}"/>
                      </a:ext>
                    </a:extLst>
                  </p:cNvPr>
                  <p:cNvPicPr>
                    <a:picLocks noChangeAspect="1"/>
                  </p:cNvPicPr>
                  <p:nvPr/>
                </p:nvPicPr>
                <p:blipFill rotWithShape="1">
                  <a:blip r:embed="rId2">
                    <a:extLst>
                      <a:ext uri="{28A0092B-C50C-407E-A947-70E740481C1C}">
                        <a14:useLocalDpi xmlns:a14="http://schemas.microsoft.com/office/drawing/2010/main" val="0"/>
                      </a:ext>
                    </a:extLst>
                  </a:blip>
                  <a:srcRect l="9736" t="74681" r="86645" b="20954"/>
                  <a:stretch/>
                </p:blipFill>
                <p:spPr>
                  <a:xfrm>
                    <a:off x="1262021" y="796153"/>
                    <a:ext cx="275829" cy="201814"/>
                  </a:xfrm>
                  <a:prstGeom prst="rect">
                    <a:avLst/>
                  </a:prstGeom>
                </p:spPr>
              </p:pic>
              <p:pic>
                <p:nvPicPr>
                  <p:cNvPr id="15" name="図 14">
                    <a:extLst>
                      <a:ext uri="{FF2B5EF4-FFF2-40B4-BE49-F238E27FC236}">
                        <a16:creationId xmlns:a16="http://schemas.microsoft.com/office/drawing/2014/main" id="{FCE4F491-75FB-4C59-A55A-0CA7CB327AB7}"/>
                      </a:ext>
                    </a:extLst>
                  </p:cNvPr>
                  <p:cNvPicPr>
                    <a:picLocks noChangeAspect="1"/>
                  </p:cNvPicPr>
                  <p:nvPr/>
                </p:nvPicPr>
                <p:blipFill rotWithShape="1">
                  <a:blip r:embed="rId3"/>
                  <a:srcRect l="18466" t="11546" r="4881" b="17436"/>
                  <a:stretch/>
                </p:blipFill>
                <p:spPr>
                  <a:xfrm>
                    <a:off x="1560145" y="763932"/>
                    <a:ext cx="6087185" cy="1363999"/>
                  </a:xfrm>
                  <a:prstGeom prst="rect">
                    <a:avLst/>
                  </a:prstGeom>
                </p:spPr>
              </p:pic>
            </p:grpSp>
            <p:pic>
              <p:nvPicPr>
                <p:cNvPr id="17" name="図 16">
                  <a:extLst>
                    <a:ext uri="{FF2B5EF4-FFF2-40B4-BE49-F238E27FC236}">
                      <a16:creationId xmlns:a16="http://schemas.microsoft.com/office/drawing/2014/main" id="{EB3FA692-2B69-4A76-A2E9-6EB34725A4CF}"/>
                    </a:ext>
                  </a:extLst>
                </p:cNvPr>
                <p:cNvPicPr>
                  <a:picLocks noChangeAspect="1"/>
                </p:cNvPicPr>
                <p:nvPr/>
              </p:nvPicPr>
              <p:blipFill rotWithShape="1">
                <a:blip r:embed="rId2">
                  <a:extLst>
                    <a:ext uri="{28A0092B-C50C-407E-A947-70E740481C1C}">
                      <a14:useLocalDpi xmlns:a14="http://schemas.microsoft.com/office/drawing/2010/main" val="0"/>
                    </a:ext>
                  </a:extLst>
                </a:blip>
                <a:srcRect l="10727" t="3046" r="87290" b="88096"/>
                <a:stretch/>
              </p:blipFill>
              <p:spPr>
                <a:xfrm>
                  <a:off x="1454538" y="3519890"/>
                  <a:ext cx="151138" cy="409561"/>
                </a:xfrm>
                <a:prstGeom prst="rect">
                  <a:avLst/>
                </a:prstGeom>
              </p:spPr>
            </p:pic>
          </p:grpSp>
          <p:grpSp>
            <p:nvGrpSpPr>
              <p:cNvPr id="24" name="グループ化 23">
                <a:extLst>
                  <a:ext uri="{FF2B5EF4-FFF2-40B4-BE49-F238E27FC236}">
                    <a16:creationId xmlns:a16="http://schemas.microsoft.com/office/drawing/2014/main" id="{9F5C404E-663B-4DFF-84F4-D45529E78F9E}"/>
                  </a:ext>
                </a:extLst>
              </p:cNvPr>
              <p:cNvGrpSpPr/>
              <p:nvPr/>
            </p:nvGrpSpPr>
            <p:grpSpPr>
              <a:xfrm>
                <a:off x="1137566" y="274306"/>
                <a:ext cx="6498022" cy="3755841"/>
                <a:chOff x="1137566" y="274306"/>
                <a:chExt cx="6498022" cy="3755841"/>
              </a:xfrm>
            </p:grpSpPr>
            <p:pic>
              <p:nvPicPr>
                <p:cNvPr id="22" name="図 21">
                  <a:extLst>
                    <a:ext uri="{FF2B5EF4-FFF2-40B4-BE49-F238E27FC236}">
                      <a16:creationId xmlns:a16="http://schemas.microsoft.com/office/drawing/2014/main" id="{AA3CFEF2-211A-4043-BF45-72828DBD5308}"/>
                    </a:ext>
                  </a:extLst>
                </p:cNvPr>
                <p:cNvPicPr>
                  <a:picLocks noChangeAspect="1"/>
                </p:cNvPicPr>
                <p:nvPr/>
              </p:nvPicPr>
              <p:blipFill rotWithShape="1">
                <a:blip r:embed="rId4">
                  <a:extLst>
                    <a:ext uri="{28A0092B-C50C-407E-A947-70E740481C1C}">
                      <a14:useLocalDpi xmlns:a14="http://schemas.microsoft.com/office/drawing/2010/main" val="0"/>
                    </a:ext>
                  </a:extLst>
                </a:blip>
                <a:srcRect l="14260" t="6146" r="4587" b="12213"/>
                <a:stretch/>
              </p:blipFill>
              <p:spPr>
                <a:xfrm>
                  <a:off x="1508412" y="448313"/>
                  <a:ext cx="6127176" cy="3579154"/>
                </a:xfrm>
                <a:prstGeom prst="rect">
                  <a:avLst/>
                </a:prstGeom>
              </p:spPr>
            </p:pic>
            <p:pic>
              <p:nvPicPr>
                <p:cNvPr id="23" name="図 22">
                  <a:extLst>
                    <a:ext uri="{FF2B5EF4-FFF2-40B4-BE49-F238E27FC236}">
                      <a16:creationId xmlns:a16="http://schemas.microsoft.com/office/drawing/2014/main" id="{BFD321A3-A0E9-4519-8359-F163564BC58C}"/>
                    </a:ext>
                  </a:extLst>
                </p:cNvPr>
                <p:cNvPicPr>
                  <a:picLocks noChangeAspect="1"/>
                </p:cNvPicPr>
                <p:nvPr/>
              </p:nvPicPr>
              <p:blipFill rotWithShape="1">
                <a:blip r:embed="rId4">
                  <a:extLst>
                    <a:ext uri="{28A0092B-C50C-407E-A947-70E740481C1C}">
                      <a14:useLocalDpi xmlns:a14="http://schemas.microsoft.com/office/drawing/2010/main" val="0"/>
                    </a:ext>
                  </a:extLst>
                </a:blip>
                <a:srcRect l="7512" t="3653" r="87119" b="10675"/>
                <a:stretch/>
              </p:blipFill>
              <p:spPr>
                <a:xfrm>
                  <a:off x="1137566" y="274306"/>
                  <a:ext cx="405406" cy="3755841"/>
                </a:xfrm>
                <a:prstGeom prst="rect">
                  <a:avLst/>
                </a:prstGeom>
              </p:spPr>
            </p:pic>
          </p:grpSp>
        </p:grpSp>
        <p:grpSp>
          <p:nvGrpSpPr>
            <p:cNvPr id="32" name="グループ化 31">
              <a:extLst>
                <a:ext uri="{FF2B5EF4-FFF2-40B4-BE49-F238E27FC236}">
                  <a16:creationId xmlns:a16="http://schemas.microsoft.com/office/drawing/2014/main" id="{BE338CDF-EFA1-4CD1-81FA-72BA76B0DFDA}"/>
                </a:ext>
              </a:extLst>
            </p:cNvPr>
            <p:cNvGrpSpPr/>
            <p:nvPr/>
          </p:nvGrpSpPr>
          <p:grpSpPr>
            <a:xfrm>
              <a:off x="6558395" y="357997"/>
              <a:ext cx="440667" cy="3228543"/>
              <a:chOff x="6558395" y="357997"/>
              <a:chExt cx="440667" cy="3228543"/>
            </a:xfrm>
          </p:grpSpPr>
          <p:pic>
            <p:nvPicPr>
              <p:cNvPr id="30" name="図 29">
                <a:extLst>
                  <a:ext uri="{FF2B5EF4-FFF2-40B4-BE49-F238E27FC236}">
                    <a16:creationId xmlns:a16="http://schemas.microsoft.com/office/drawing/2014/main" id="{65C34BF2-0ADB-4D06-BF63-5E1F54A0BB14}"/>
                  </a:ext>
                </a:extLst>
              </p:cNvPr>
              <p:cNvPicPr>
                <a:picLocks noChangeAspect="1"/>
              </p:cNvPicPr>
              <p:nvPr/>
            </p:nvPicPr>
            <p:blipFill rotWithShape="1">
              <a:blip r:embed="rId5">
                <a:extLst>
                  <a:ext uri="{28A0092B-C50C-407E-A947-70E740481C1C}">
                    <a14:useLocalDpi xmlns:a14="http://schemas.microsoft.com/office/drawing/2010/main" val="0"/>
                  </a:ext>
                </a:extLst>
              </a:blip>
              <a:srcRect l="8447" t="92667" r="7851" b="95"/>
              <a:stretch/>
            </p:blipFill>
            <p:spPr>
              <a:xfrm rot="16200000">
                <a:off x="5165860" y="1750532"/>
                <a:ext cx="3211174" cy="426104"/>
              </a:xfrm>
              <a:prstGeom prst="rect">
                <a:avLst/>
              </a:prstGeom>
            </p:spPr>
          </p:pic>
          <p:sp>
            <p:nvSpPr>
              <p:cNvPr id="31" name="正方形/長方形 30">
                <a:extLst>
                  <a:ext uri="{FF2B5EF4-FFF2-40B4-BE49-F238E27FC236}">
                    <a16:creationId xmlns:a16="http://schemas.microsoft.com/office/drawing/2014/main" id="{F5FB88B3-E8FC-4906-A2A2-B122DCDCBB84}"/>
                  </a:ext>
                </a:extLst>
              </p:cNvPr>
              <p:cNvSpPr/>
              <p:nvPr/>
            </p:nvSpPr>
            <p:spPr>
              <a:xfrm>
                <a:off x="6847921" y="3329601"/>
                <a:ext cx="151141" cy="256939"/>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grpSp>
      </p:grpSp>
      <p:pic>
        <p:nvPicPr>
          <p:cNvPr id="47" name="図 46">
            <a:extLst>
              <a:ext uri="{FF2B5EF4-FFF2-40B4-BE49-F238E27FC236}">
                <a16:creationId xmlns:a16="http://schemas.microsoft.com/office/drawing/2014/main" id="{0C708D4D-02A6-4AF5-A70B-74E4DFA0E121}"/>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4404001" y="1673104"/>
            <a:ext cx="4495039" cy="5184896"/>
          </a:xfrm>
          <a:prstGeom prst="rect">
            <a:avLst/>
          </a:prstGeom>
          <a:noFill/>
          <a:ln>
            <a:noFill/>
          </a:ln>
        </p:spPr>
      </p:pic>
      <p:sp>
        <p:nvSpPr>
          <p:cNvPr id="48" name="テキスト ボックス 47">
            <a:extLst>
              <a:ext uri="{FF2B5EF4-FFF2-40B4-BE49-F238E27FC236}">
                <a16:creationId xmlns:a16="http://schemas.microsoft.com/office/drawing/2014/main" id="{04B2B208-7196-4F56-A691-1DC064E06C30}"/>
              </a:ext>
            </a:extLst>
          </p:cNvPr>
          <p:cNvSpPr txBox="1"/>
          <p:nvPr/>
        </p:nvSpPr>
        <p:spPr>
          <a:xfrm>
            <a:off x="691399" y="754681"/>
            <a:ext cx="3393090" cy="83099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kumimoji="1" lang="ja-JP" altLang="en-US" sz="1600" dirty="0"/>
              <a:t>ベクトル＝風　</a:t>
            </a:r>
            <a:r>
              <a:rPr kumimoji="1" lang="en-US" altLang="ja-JP" sz="1600" dirty="0"/>
              <a:t>30E~60E</a:t>
            </a:r>
            <a:r>
              <a:rPr kumimoji="1" lang="ja-JP" altLang="en-US" sz="1600" dirty="0"/>
              <a:t>で平均</a:t>
            </a:r>
          </a:p>
          <a:p>
            <a:endParaRPr kumimoji="1" lang="en-US" altLang="ja-JP" sz="1600" dirty="0"/>
          </a:p>
          <a:p>
            <a:r>
              <a:rPr kumimoji="1" lang="ja-JP" altLang="en-US" sz="1600" dirty="0"/>
              <a:t>シェイド＝気温　</a:t>
            </a:r>
            <a:r>
              <a:rPr kumimoji="1" lang="en-US" altLang="ja-JP" sz="1600" dirty="0"/>
              <a:t>30E~110E</a:t>
            </a:r>
            <a:r>
              <a:rPr kumimoji="1" lang="ja-JP" altLang="en-US" sz="1600" dirty="0"/>
              <a:t>で平均</a:t>
            </a:r>
          </a:p>
        </p:txBody>
      </p:sp>
      <p:sp>
        <p:nvSpPr>
          <p:cNvPr id="49" name="テキスト ボックス 48">
            <a:extLst>
              <a:ext uri="{FF2B5EF4-FFF2-40B4-BE49-F238E27FC236}">
                <a16:creationId xmlns:a16="http://schemas.microsoft.com/office/drawing/2014/main" id="{C48C58D5-773E-4F23-95C7-4BF174917D07}"/>
              </a:ext>
            </a:extLst>
          </p:cNvPr>
          <p:cNvSpPr txBox="1"/>
          <p:nvPr/>
        </p:nvSpPr>
        <p:spPr>
          <a:xfrm>
            <a:off x="4714802" y="754681"/>
            <a:ext cx="4121053" cy="83099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kumimoji="1" lang="ja-JP" altLang="en-US" sz="1600" dirty="0"/>
              <a:t>ベクトル＝風　</a:t>
            </a:r>
            <a:r>
              <a:rPr kumimoji="1" lang="en-US" altLang="ja-JP" sz="1600" dirty="0"/>
              <a:t>30E~60E</a:t>
            </a:r>
            <a:r>
              <a:rPr kumimoji="1" lang="ja-JP" altLang="en-US" sz="1600" dirty="0"/>
              <a:t>で平均</a:t>
            </a:r>
          </a:p>
          <a:p>
            <a:endParaRPr kumimoji="1" lang="en-US" altLang="ja-JP" sz="1600" dirty="0"/>
          </a:p>
          <a:p>
            <a:r>
              <a:rPr kumimoji="1" lang="ja-JP" altLang="en-US" sz="1600" dirty="0"/>
              <a:t>シェイド＝非断熱加熱　</a:t>
            </a:r>
            <a:r>
              <a:rPr kumimoji="1" lang="en-US" altLang="ja-JP" sz="1600" dirty="0"/>
              <a:t>30E~110E</a:t>
            </a:r>
            <a:r>
              <a:rPr kumimoji="1" lang="ja-JP" altLang="en-US" sz="1600" dirty="0"/>
              <a:t>で平均</a:t>
            </a:r>
          </a:p>
        </p:txBody>
      </p:sp>
      <p:sp>
        <p:nvSpPr>
          <p:cNvPr id="50" name="テキスト ボックス 49">
            <a:extLst>
              <a:ext uri="{FF2B5EF4-FFF2-40B4-BE49-F238E27FC236}">
                <a16:creationId xmlns:a16="http://schemas.microsoft.com/office/drawing/2014/main" id="{5DF65793-DD07-495A-AA93-7A17A92A82F4}"/>
              </a:ext>
            </a:extLst>
          </p:cNvPr>
          <p:cNvSpPr txBox="1"/>
          <p:nvPr/>
        </p:nvSpPr>
        <p:spPr>
          <a:xfrm>
            <a:off x="0" y="6474"/>
            <a:ext cx="9144000" cy="461665"/>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r>
              <a:rPr kumimoji="1" lang="ja-JP" altLang="en-US" sz="2400" b="1" u="sng" dirty="0"/>
              <a:t>　熱フラックスと気温の関係　</a:t>
            </a:r>
            <a:endParaRPr kumimoji="1" lang="en-US" altLang="ja-JP" sz="2400" b="1" u="sng" dirty="0"/>
          </a:p>
        </p:txBody>
      </p:sp>
    </p:spTree>
    <p:extLst>
      <p:ext uri="{BB962C8B-B14F-4D97-AF65-F5344CB8AC3E}">
        <p14:creationId xmlns:p14="http://schemas.microsoft.com/office/powerpoint/2010/main" val="278252091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184725E4-4395-4F75-8774-0136F01DADE1}"/>
              </a:ext>
            </a:extLst>
          </p:cNvPr>
          <p:cNvSpPr txBox="1"/>
          <p:nvPr/>
        </p:nvSpPr>
        <p:spPr>
          <a:xfrm>
            <a:off x="0" y="0"/>
            <a:ext cx="9144000" cy="461665"/>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r>
              <a:rPr kumimoji="1" lang="en-US" altLang="ja-JP" sz="2400" b="1" u="sng" dirty="0"/>
              <a:t>SMJ</a:t>
            </a:r>
            <a:r>
              <a:rPr kumimoji="1" lang="ja-JP" altLang="en-US" sz="2400" b="1" u="sng" dirty="0" err="1"/>
              <a:t>とチ</a:t>
            </a:r>
            <a:r>
              <a:rPr kumimoji="1" lang="ja-JP" altLang="en-US" sz="2400" b="1" u="sng" dirty="0"/>
              <a:t>ベット高気圧との関係　</a:t>
            </a:r>
            <a:endParaRPr kumimoji="1" lang="en-US" altLang="ja-JP" sz="2400" b="1" u="sng" dirty="0"/>
          </a:p>
        </p:txBody>
      </p:sp>
      <p:pic>
        <p:nvPicPr>
          <p:cNvPr id="2" name="図 1">
            <a:extLst>
              <a:ext uri="{FF2B5EF4-FFF2-40B4-BE49-F238E27FC236}">
                <a16:creationId xmlns:a16="http://schemas.microsoft.com/office/drawing/2014/main" id="{B9D7B5E1-056E-4DD4-B89B-E1F675F3143F}"/>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783795" y="1142934"/>
            <a:ext cx="6090285" cy="5715066"/>
          </a:xfrm>
          <a:prstGeom prst="rect">
            <a:avLst/>
          </a:prstGeom>
          <a:noFill/>
          <a:ln>
            <a:noFill/>
          </a:ln>
        </p:spPr>
      </p:pic>
      <p:sp>
        <p:nvSpPr>
          <p:cNvPr id="4" name="テキスト ボックス 3">
            <a:extLst>
              <a:ext uri="{FF2B5EF4-FFF2-40B4-BE49-F238E27FC236}">
                <a16:creationId xmlns:a16="http://schemas.microsoft.com/office/drawing/2014/main" id="{F1336A68-96DE-4409-A12E-BF1DD72F8774}"/>
              </a:ext>
            </a:extLst>
          </p:cNvPr>
          <p:cNvSpPr txBox="1"/>
          <p:nvPr/>
        </p:nvSpPr>
        <p:spPr>
          <a:xfrm>
            <a:off x="529329" y="1688826"/>
            <a:ext cx="1209124" cy="646331"/>
          </a:xfrm>
          <a:prstGeom prst="rect">
            <a:avLst/>
          </a:prstGeom>
          <a:noFill/>
        </p:spPr>
        <p:txBody>
          <a:bodyPr wrap="square" rtlCol="0">
            <a:spAutoFit/>
          </a:bodyPr>
          <a:lstStyle/>
          <a:p>
            <a:pPr algn="ctr"/>
            <a:r>
              <a:rPr kumimoji="1" lang="ja-JP" altLang="en-US" dirty="0"/>
              <a:t>５月下旬</a:t>
            </a:r>
            <a:endParaRPr kumimoji="1" lang="en-US" altLang="ja-JP" dirty="0"/>
          </a:p>
          <a:p>
            <a:pPr algn="ctr"/>
            <a:r>
              <a:rPr kumimoji="1" lang="ja-JP" altLang="en-US" dirty="0"/>
              <a:t>同時</a:t>
            </a:r>
          </a:p>
        </p:txBody>
      </p:sp>
      <p:sp>
        <p:nvSpPr>
          <p:cNvPr id="5" name="テキスト ボックス 4">
            <a:extLst>
              <a:ext uri="{FF2B5EF4-FFF2-40B4-BE49-F238E27FC236}">
                <a16:creationId xmlns:a16="http://schemas.microsoft.com/office/drawing/2014/main" id="{60FD0D76-A17A-46F8-BC74-4156CEBA4783}"/>
              </a:ext>
            </a:extLst>
          </p:cNvPr>
          <p:cNvSpPr txBox="1"/>
          <p:nvPr/>
        </p:nvSpPr>
        <p:spPr>
          <a:xfrm>
            <a:off x="506321" y="5466033"/>
            <a:ext cx="1209124" cy="369332"/>
          </a:xfrm>
          <a:prstGeom prst="rect">
            <a:avLst/>
          </a:prstGeom>
          <a:noFill/>
        </p:spPr>
        <p:txBody>
          <a:bodyPr wrap="square" rtlCol="0">
            <a:spAutoFit/>
          </a:bodyPr>
          <a:lstStyle/>
          <a:p>
            <a:r>
              <a:rPr kumimoji="1" lang="ja-JP" altLang="en-US" dirty="0"/>
              <a:t>６月下旬</a:t>
            </a:r>
          </a:p>
        </p:txBody>
      </p:sp>
      <p:sp>
        <p:nvSpPr>
          <p:cNvPr id="6" name="テキスト ボックス 5">
            <a:extLst>
              <a:ext uri="{FF2B5EF4-FFF2-40B4-BE49-F238E27FC236}">
                <a16:creationId xmlns:a16="http://schemas.microsoft.com/office/drawing/2014/main" id="{1B56B116-8993-4F47-BFC3-D1E2E0BF25FB}"/>
              </a:ext>
            </a:extLst>
          </p:cNvPr>
          <p:cNvSpPr txBox="1"/>
          <p:nvPr/>
        </p:nvSpPr>
        <p:spPr>
          <a:xfrm>
            <a:off x="506321" y="3525767"/>
            <a:ext cx="1209124" cy="369332"/>
          </a:xfrm>
          <a:prstGeom prst="rect">
            <a:avLst/>
          </a:prstGeom>
          <a:noFill/>
        </p:spPr>
        <p:txBody>
          <a:bodyPr wrap="square" rtlCol="0">
            <a:spAutoFit/>
          </a:bodyPr>
          <a:lstStyle/>
          <a:p>
            <a:r>
              <a:rPr kumimoji="1" lang="ja-JP" altLang="en-US" dirty="0"/>
              <a:t>６月上旬</a:t>
            </a:r>
          </a:p>
        </p:txBody>
      </p:sp>
      <p:sp>
        <p:nvSpPr>
          <p:cNvPr id="8" name="矢印: 下 7">
            <a:extLst>
              <a:ext uri="{FF2B5EF4-FFF2-40B4-BE49-F238E27FC236}">
                <a16:creationId xmlns:a16="http://schemas.microsoft.com/office/drawing/2014/main" id="{B1A724C6-541F-41A9-934E-08B3D537B075}"/>
              </a:ext>
            </a:extLst>
          </p:cNvPr>
          <p:cNvSpPr/>
          <p:nvPr/>
        </p:nvSpPr>
        <p:spPr>
          <a:xfrm>
            <a:off x="982413" y="2661896"/>
            <a:ext cx="257279" cy="58944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矢印: 下 8">
            <a:extLst>
              <a:ext uri="{FF2B5EF4-FFF2-40B4-BE49-F238E27FC236}">
                <a16:creationId xmlns:a16="http://schemas.microsoft.com/office/drawing/2014/main" id="{E45A2173-E00C-4D3A-9A51-BF6A3198F677}"/>
              </a:ext>
            </a:extLst>
          </p:cNvPr>
          <p:cNvSpPr/>
          <p:nvPr/>
        </p:nvSpPr>
        <p:spPr>
          <a:xfrm>
            <a:off x="1006173" y="4299630"/>
            <a:ext cx="257279" cy="58944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a:extLst>
              <a:ext uri="{FF2B5EF4-FFF2-40B4-BE49-F238E27FC236}">
                <a16:creationId xmlns:a16="http://schemas.microsoft.com/office/drawing/2014/main" id="{CAC7DCE0-EA07-4AD0-8010-B2C5773AA152}"/>
              </a:ext>
            </a:extLst>
          </p:cNvPr>
          <p:cNvSpPr txBox="1"/>
          <p:nvPr/>
        </p:nvSpPr>
        <p:spPr>
          <a:xfrm>
            <a:off x="340065" y="610233"/>
            <a:ext cx="6143862" cy="369332"/>
          </a:xfrm>
          <a:prstGeom prst="rect">
            <a:avLst/>
          </a:prstGeom>
          <a:noFill/>
        </p:spPr>
        <p:txBody>
          <a:bodyPr wrap="square" rtlCol="0">
            <a:spAutoFit/>
          </a:bodyPr>
          <a:lstStyle/>
          <a:p>
            <a:r>
              <a:rPr kumimoji="1" lang="ja-JP" altLang="en-US" b="1" dirty="0"/>
              <a:t>５月下旬の</a:t>
            </a:r>
            <a:r>
              <a:rPr kumimoji="1" lang="en-US" altLang="ja-JP" b="1" dirty="0"/>
              <a:t>SMJ</a:t>
            </a:r>
            <a:r>
              <a:rPr kumimoji="1" lang="ja-JP" altLang="en-US" b="1" dirty="0"/>
              <a:t>インデックスで同時・ラグ回帰</a:t>
            </a:r>
          </a:p>
        </p:txBody>
      </p:sp>
      <p:sp>
        <p:nvSpPr>
          <p:cNvPr id="7" name="四角形: 角を丸くする 6">
            <a:extLst>
              <a:ext uri="{FF2B5EF4-FFF2-40B4-BE49-F238E27FC236}">
                <a16:creationId xmlns:a16="http://schemas.microsoft.com/office/drawing/2014/main" id="{1ECD37C1-6E2B-480C-98DC-55E53D5CD225}"/>
              </a:ext>
            </a:extLst>
          </p:cNvPr>
          <p:cNvSpPr/>
          <p:nvPr/>
        </p:nvSpPr>
        <p:spPr>
          <a:xfrm>
            <a:off x="1643650" y="1033649"/>
            <a:ext cx="6370573" cy="1896813"/>
          </a:xfrm>
          <a:prstGeom prst="roundRect">
            <a:avLst/>
          </a:prstGeom>
          <a:noFill/>
          <a:ln w="38100"/>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Tree>
    <p:extLst>
      <p:ext uri="{BB962C8B-B14F-4D97-AF65-F5344CB8AC3E}">
        <p14:creationId xmlns:p14="http://schemas.microsoft.com/office/powerpoint/2010/main" val="236099478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4" name="グループ化 3">
            <a:extLst>
              <a:ext uri="{FF2B5EF4-FFF2-40B4-BE49-F238E27FC236}">
                <a16:creationId xmlns:a16="http://schemas.microsoft.com/office/drawing/2014/main" id="{15FB463B-19DF-49F5-8E6E-60AB228076D3}"/>
              </a:ext>
            </a:extLst>
          </p:cNvPr>
          <p:cNvGrpSpPr/>
          <p:nvPr/>
        </p:nvGrpSpPr>
        <p:grpSpPr>
          <a:xfrm>
            <a:off x="0" y="617791"/>
            <a:ext cx="9113774" cy="6283662"/>
            <a:chOff x="-2" y="120912"/>
            <a:chExt cx="9113774" cy="6283662"/>
          </a:xfrm>
        </p:grpSpPr>
        <p:sp>
          <p:nvSpPr>
            <p:cNvPr id="21" name="四角形: 角を丸くする 20">
              <a:extLst>
                <a:ext uri="{FF2B5EF4-FFF2-40B4-BE49-F238E27FC236}">
                  <a16:creationId xmlns:a16="http://schemas.microsoft.com/office/drawing/2014/main" id="{998D55EA-AEDC-4AA4-97E8-8AE47D28052F}"/>
                </a:ext>
              </a:extLst>
            </p:cNvPr>
            <p:cNvSpPr/>
            <p:nvPr/>
          </p:nvSpPr>
          <p:spPr>
            <a:xfrm>
              <a:off x="6164968" y="540323"/>
              <a:ext cx="2944849" cy="5864251"/>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0" name="四角形: 角を丸くする 19">
              <a:extLst>
                <a:ext uri="{FF2B5EF4-FFF2-40B4-BE49-F238E27FC236}">
                  <a16:creationId xmlns:a16="http://schemas.microsoft.com/office/drawing/2014/main" id="{2C77E8C2-5624-4893-98F5-7594411A329A}"/>
                </a:ext>
              </a:extLst>
            </p:cNvPr>
            <p:cNvSpPr/>
            <p:nvPr/>
          </p:nvSpPr>
          <p:spPr>
            <a:xfrm>
              <a:off x="3204071" y="483649"/>
              <a:ext cx="2944849" cy="5864251"/>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四角形: 角を丸くする 17">
              <a:extLst>
                <a:ext uri="{FF2B5EF4-FFF2-40B4-BE49-F238E27FC236}">
                  <a16:creationId xmlns:a16="http://schemas.microsoft.com/office/drawing/2014/main" id="{127C061B-830E-44AA-A1E4-DD33C00AF05E}"/>
                </a:ext>
              </a:extLst>
            </p:cNvPr>
            <p:cNvSpPr/>
            <p:nvPr/>
          </p:nvSpPr>
          <p:spPr>
            <a:xfrm>
              <a:off x="39756" y="483650"/>
              <a:ext cx="2944849" cy="5864251"/>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 name="図 2">
              <a:extLst>
                <a:ext uri="{FF2B5EF4-FFF2-40B4-BE49-F238E27FC236}">
                  <a16:creationId xmlns:a16="http://schemas.microsoft.com/office/drawing/2014/main" id="{43EB4D5C-48E7-4F8F-BB7F-20B2C507CB4D}"/>
                </a:ext>
              </a:extLst>
            </p:cNvPr>
            <p:cNvPicPr>
              <a:picLocks noChangeAspect="1"/>
            </p:cNvPicPr>
            <p:nvPr/>
          </p:nvPicPr>
          <p:blipFill rotWithShape="1">
            <a:blip r:embed="rId2">
              <a:extLst>
                <a:ext uri="{28A0092B-C50C-407E-A947-70E740481C1C}">
                  <a14:useLocalDpi xmlns:a14="http://schemas.microsoft.com/office/drawing/2010/main" val="0"/>
                </a:ext>
              </a:extLst>
            </a:blip>
            <a:srcRect t="10841"/>
            <a:stretch/>
          </p:blipFill>
          <p:spPr>
            <a:xfrm>
              <a:off x="3266602" y="1091939"/>
              <a:ext cx="2690309" cy="2195365"/>
            </a:xfrm>
            <a:prstGeom prst="rect">
              <a:avLst/>
            </a:prstGeom>
          </p:spPr>
        </p:pic>
        <p:pic>
          <p:nvPicPr>
            <p:cNvPr id="5" name="図 4">
              <a:extLst>
                <a:ext uri="{FF2B5EF4-FFF2-40B4-BE49-F238E27FC236}">
                  <a16:creationId xmlns:a16="http://schemas.microsoft.com/office/drawing/2014/main" id="{7D726569-8C96-4E31-8574-1481A9584B55}"/>
                </a:ext>
              </a:extLst>
            </p:cNvPr>
            <p:cNvPicPr>
              <a:picLocks noChangeAspect="1"/>
            </p:cNvPicPr>
            <p:nvPr/>
          </p:nvPicPr>
          <p:blipFill rotWithShape="1">
            <a:blip r:embed="rId3">
              <a:extLst>
                <a:ext uri="{28A0092B-C50C-407E-A947-70E740481C1C}">
                  <a14:useLocalDpi xmlns:a14="http://schemas.microsoft.com/office/drawing/2010/main" val="0"/>
                </a:ext>
              </a:extLst>
            </a:blip>
            <a:srcRect t="11700"/>
            <a:stretch/>
          </p:blipFill>
          <p:spPr>
            <a:xfrm>
              <a:off x="-2" y="1091939"/>
              <a:ext cx="2905092" cy="2195365"/>
            </a:xfrm>
            <a:prstGeom prst="rect">
              <a:avLst/>
            </a:prstGeom>
          </p:spPr>
        </p:pic>
        <p:pic>
          <p:nvPicPr>
            <p:cNvPr id="7" name="図 6">
              <a:extLst>
                <a:ext uri="{FF2B5EF4-FFF2-40B4-BE49-F238E27FC236}">
                  <a16:creationId xmlns:a16="http://schemas.microsoft.com/office/drawing/2014/main" id="{8C0229D6-EFAB-4D58-9E9F-54B19BC9F611}"/>
                </a:ext>
              </a:extLst>
            </p:cNvPr>
            <p:cNvPicPr>
              <a:picLocks noChangeAspect="1"/>
            </p:cNvPicPr>
            <p:nvPr/>
          </p:nvPicPr>
          <p:blipFill rotWithShape="1">
            <a:blip r:embed="rId4">
              <a:extLst>
                <a:ext uri="{28A0092B-C50C-407E-A947-70E740481C1C}">
                  <a14:useLocalDpi xmlns:a14="http://schemas.microsoft.com/office/drawing/2010/main" val="0"/>
                </a:ext>
              </a:extLst>
            </a:blip>
            <a:srcRect t="11364"/>
            <a:stretch/>
          </p:blipFill>
          <p:spPr>
            <a:xfrm>
              <a:off x="6208680" y="1083587"/>
              <a:ext cx="2905092" cy="2203716"/>
            </a:xfrm>
            <a:prstGeom prst="rect">
              <a:avLst/>
            </a:prstGeom>
          </p:spPr>
        </p:pic>
        <p:sp>
          <p:nvSpPr>
            <p:cNvPr id="19" name="楕円 18">
              <a:extLst>
                <a:ext uri="{FF2B5EF4-FFF2-40B4-BE49-F238E27FC236}">
                  <a16:creationId xmlns:a16="http://schemas.microsoft.com/office/drawing/2014/main" id="{BD336A7A-D3BB-4BA0-AEE6-565951E282B8}"/>
                </a:ext>
              </a:extLst>
            </p:cNvPr>
            <p:cNvSpPr/>
            <p:nvPr/>
          </p:nvSpPr>
          <p:spPr>
            <a:xfrm>
              <a:off x="165055" y="120912"/>
              <a:ext cx="2139837" cy="543264"/>
            </a:xfrm>
            <a:prstGeom prst="ellipse">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kumimoji="1" lang="en-US" altLang="ja-JP" sz="2800" b="1" dirty="0">
                  <a:solidFill>
                    <a:schemeClr val="bg1"/>
                  </a:solidFill>
                </a:rPr>
                <a:t>5</a:t>
              </a:r>
              <a:r>
                <a:rPr kumimoji="1" lang="ja-JP" altLang="en-US" sz="2800" b="1" dirty="0">
                  <a:solidFill>
                    <a:schemeClr val="bg1"/>
                  </a:solidFill>
                </a:rPr>
                <a:t>月下旬</a:t>
              </a:r>
            </a:p>
          </p:txBody>
        </p:sp>
        <p:sp>
          <p:nvSpPr>
            <p:cNvPr id="22" name="楕円 21">
              <a:extLst>
                <a:ext uri="{FF2B5EF4-FFF2-40B4-BE49-F238E27FC236}">
                  <a16:creationId xmlns:a16="http://schemas.microsoft.com/office/drawing/2014/main" id="{45EF6BFF-EA61-4A78-BCFF-85ADF1CD3C27}"/>
                </a:ext>
              </a:extLst>
            </p:cNvPr>
            <p:cNvSpPr/>
            <p:nvPr/>
          </p:nvSpPr>
          <p:spPr>
            <a:xfrm>
              <a:off x="6284253" y="120912"/>
              <a:ext cx="2226930" cy="543264"/>
            </a:xfrm>
            <a:prstGeom prst="ellipse">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kumimoji="1" lang="en-US" altLang="ja-JP" sz="2800" b="1" dirty="0">
                  <a:solidFill>
                    <a:schemeClr val="bg1"/>
                  </a:solidFill>
                </a:rPr>
                <a:t>6</a:t>
              </a:r>
              <a:r>
                <a:rPr kumimoji="1" lang="ja-JP" altLang="en-US" sz="2800" b="1" dirty="0">
                  <a:solidFill>
                    <a:schemeClr val="bg1"/>
                  </a:solidFill>
                </a:rPr>
                <a:t>月下旬</a:t>
              </a:r>
            </a:p>
          </p:txBody>
        </p:sp>
        <p:sp>
          <p:nvSpPr>
            <p:cNvPr id="23" name="楕円 22">
              <a:extLst>
                <a:ext uri="{FF2B5EF4-FFF2-40B4-BE49-F238E27FC236}">
                  <a16:creationId xmlns:a16="http://schemas.microsoft.com/office/drawing/2014/main" id="{8A465A61-AC0B-40DF-BBFC-5603D4707CA2}"/>
                </a:ext>
              </a:extLst>
            </p:cNvPr>
            <p:cNvSpPr/>
            <p:nvPr/>
          </p:nvSpPr>
          <p:spPr>
            <a:xfrm>
              <a:off x="3161224" y="120912"/>
              <a:ext cx="2483074" cy="543263"/>
            </a:xfrm>
            <a:prstGeom prst="ellipse">
              <a:avLst/>
            </a:prstGeom>
            <a:solidFill>
              <a:srgbClr val="00B0F0"/>
            </a:solidFill>
            <a:ln>
              <a:solidFill>
                <a:srgbClr val="00206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kumimoji="1" lang="ja-JP" altLang="en-US" sz="2800" b="1" dirty="0">
                  <a:solidFill>
                    <a:schemeClr val="bg1"/>
                  </a:solidFill>
                </a:rPr>
                <a:t>６月上旬</a:t>
              </a:r>
            </a:p>
          </p:txBody>
        </p:sp>
        <p:sp>
          <p:nvSpPr>
            <p:cNvPr id="24" name="矢印: 右 23">
              <a:extLst>
                <a:ext uri="{FF2B5EF4-FFF2-40B4-BE49-F238E27FC236}">
                  <a16:creationId xmlns:a16="http://schemas.microsoft.com/office/drawing/2014/main" id="{AC81EAA0-7EC9-40EE-8827-6117A9D7045D}"/>
                </a:ext>
              </a:extLst>
            </p:cNvPr>
            <p:cNvSpPr/>
            <p:nvPr/>
          </p:nvSpPr>
          <p:spPr>
            <a:xfrm>
              <a:off x="2840014" y="1787210"/>
              <a:ext cx="554852" cy="60456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矢印: 右 26">
              <a:extLst>
                <a:ext uri="{FF2B5EF4-FFF2-40B4-BE49-F238E27FC236}">
                  <a16:creationId xmlns:a16="http://schemas.microsoft.com/office/drawing/2014/main" id="{BDFAFD06-193A-443B-BD37-CD86E5E75E37}"/>
                </a:ext>
              </a:extLst>
            </p:cNvPr>
            <p:cNvSpPr/>
            <p:nvPr/>
          </p:nvSpPr>
          <p:spPr>
            <a:xfrm>
              <a:off x="5770085" y="1809863"/>
              <a:ext cx="554852" cy="60456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3" name="図 12">
              <a:extLst>
                <a:ext uri="{FF2B5EF4-FFF2-40B4-BE49-F238E27FC236}">
                  <a16:creationId xmlns:a16="http://schemas.microsoft.com/office/drawing/2014/main" id="{E9954D1B-70C8-41B7-8431-18DEE8471C1E}"/>
                </a:ext>
              </a:extLst>
            </p:cNvPr>
            <p:cNvPicPr>
              <a:picLocks noChangeAspect="1"/>
            </p:cNvPicPr>
            <p:nvPr/>
          </p:nvPicPr>
          <p:blipFill rotWithShape="1">
            <a:blip r:embed="rId5">
              <a:extLst>
                <a:ext uri="{28A0092B-C50C-407E-A947-70E740481C1C}">
                  <a14:useLocalDpi xmlns:a14="http://schemas.microsoft.com/office/drawing/2010/main" val="0"/>
                </a:ext>
              </a:extLst>
            </a:blip>
            <a:srcRect t="22109" b="17949"/>
            <a:stretch/>
          </p:blipFill>
          <p:spPr>
            <a:xfrm>
              <a:off x="3336907" y="3695332"/>
              <a:ext cx="2741430" cy="2195365"/>
            </a:xfrm>
            <a:prstGeom prst="rect">
              <a:avLst/>
            </a:prstGeom>
          </p:spPr>
        </p:pic>
        <p:pic>
          <p:nvPicPr>
            <p:cNvPr id="16" name="図 15">
              <a:extLst>
                <a:ext uri="{FF2B5EF4-FFF2-40B4-BE49-F238E27FC236}">
                  <a16:creationId xmlns:a16="http://schemas.microsoft.com/office/drawing/2014/main" id="{0F28DBB8-2D3A-4530-B1BF-1D5297F64E2F}"/>
                </a:ext>
              </a:extLst>
            </p:cNvPr>
            <p:cNvPicPr>
              <a:picLocks noChangeAspect="1"/>
            </p:cNvPicPr>
            <p:nvPr/>
          </p:nvPicPr>
          <p:blipFill rotWithShape="1">
            <a:blip r:embed="rId6">
              <a:extLst>
                <a:ext uri="{28A0092B-C50C-407E-A947-70E740481C1C}">
                  <a14:useLocalDpi xmlns:a14="http://schemas.microsoft.com/office/drawing/2010/main" val="0"/>
                </a:ext>
              </a:extLst>
            </a:blip>
            <a:srcRect t="21549" b="18129"/>
            <a:stretch/>
          </p:blipFill>
          <p:spPr>
            <a:xfrm>
              <a:off x="6241113" y="3695332"/>
              <a:ext cx="2741430" cy="2195365"/>
            </a:xfrm>
            <a:prstGeom prst="rect">
              <a:avLst/>
            </a:prstGeom>
          </p:spPr>
        </p:pic>
        <p:pic>
          <p:nvPicPr>
            <p:cNvPr id="26" name="図 25">
              <a:extLst>
                <a:ext uri="{FF2B5EF4-FFF2-40B4-BE49-F238E27FC236}">
                  <a16:creationId xmlns:a16="http://schemas.microsoft.com/office/drawing/2014/main" id="{D10454FA-EF6F-4E39-BEE3-3F3FEC7F4584}"/>
                </a:ext>
              </a:extLst>
            </p:cNvPr>
            <p:cNvPicPr>
              <a:picLocks noChangeAspect="1"/>
            </p:cNvPicPr>
            <p:nvPr/>
          </p:nvPicPr>
          <p:blipFill rotWithShape="1">
            <a:blip r:embed="rId7">
              <a:extLst>
                <a:ext uri="{28A0092B-C50C-407E-A947-70E740481C1C}">
                  <a14:useLocalDpi xmlns:a14="http://schemas.microsoft.com/office/drawing/2010/main" val="0"/>
                </a:ext>
              </a:extLst>
            </a:blip>
            <a:srcRect t="22109" b="18900"/>
            <a:stretch/>
          </p:blipFill>
          <p:spPr>
            <a:xfrm>
              <a:off x="83790" y="3695331"/>
              <a:ext cx="2817024" cy="2195365"/>
            </a:xfrm>
            <a:prstGeom prst="rect">
              <a:avLst/>
            </a:prstGeom>
          </p:spPr>
        </p:pic>
        <p:sp>
          <p:nvSpPr>
            <p:cNvPr id="28" name="矢印: 右 27">
              <a:extLst>
                <a:ext uri="{FF2B5EF4-FFF2-40B4-BE49-F238E27FC236}">
                  <a16:creationId xmlns:a16="http://schemas.microsoft.com/office/drawing/2014/main" id="{24E84E50-2B1C-4DA2-A668-1C0985F7238D}"/>
                </a:ext>
              </a:extLst>
            </p:cNvPr>
            <p:cNvSpPr/>
            <p:nvPr/>
          </p:nvSpPr>
          <p:spPr>
            <a:xfrm>
              <a:off x="2739208" y="4466229"/>
              <a:ext cx="554852" cy="60456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矢印: 右 28">
              <a:extLst>
                <a:ext uri="{FF2B5EF4-FFF2-40B4-BE49-F238E27FC236}">
                  <a16:creationId xmlns:a16="http://schemas.microsoft.com/office/drawing/2014/main" id="{BD9EB8B6-AF41-481F-9C8E-B0DE57517A1E}"/>
                </a:ext>
              </a:extLst>
            </p:cNvPr>
            <p:cNvSpPr/>
            <p:nvPr/>
          </p:nvSpPr>
          <p:spPr>
            <a:xfrm>
              <a:off x="5887542" y="4498920"/>
              <a:ext cx="554852" cy="60456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 name="テキスト ボックス 1">
            <a:extLst>
              <a:ext uri="{FF2B5EF4-FFF2-40B4-BE49-F238E27FC236}">
                <a16:creationId xmlns:a16="http://schemas.microsoft.com/office/drawing/2014/main" id="{75C880B4-9788-46E8-8BD4-1FCE07F86D33}"/>
              </a:ext>
            </a:extLst>
          </p:cNvPr>
          <p:cNvSpPr txBox="1"/>
          <p:nvPr/>
        </p:nvSpPr>
        <p:spPr>
          <a:xfrm>
            <a:off x="169422" y="255854"/>
            <a:ext cx="4632457" cy="369332"/>
          </a:xfrm>
          <a:prstGeom prst="rect">
            <a:avLst/>
          </a:prstGeom>
          <a:noFill/>
        </p:spPr>
        <p:txBody>
          <a:bodyPr wrap="square" rtlCol="0">
            <a:spAutoFit/>
          </a:bodyPr>
          <a:lstStyle/>
          <a:p>
            <a:r>
              <a:rPr kumimoji="1" lang="en-US" altLang="ja-JP" b="1" dirty="0"/>
              <a:t>12,1,2</a:t>
            </a:r>
            <a:r>
              <a:rPr kumimoji="1" lang="ja-JP" altLang="en-US" b="1" dirty="0"/>
              <a:t>月</a:t>
            </a:r>
            <a:r>
              <a:rPr kumimoji="1" lang="en-US" altLang="ja-JP" b="1" dirty="0"/>
              <a:t>AAO</a:t>
            </a:r>
            <a:r>
              <a:rPr kumimoji="1" lang="ja-JP" altLang="en-US" b="1" dirty="0"/>
              <a:t>と半月平均場とのラグ回帰</a:t>
            </a:r>
          </a:p>
        </p:txBody>
      </p:sp>
    </p:spTree>
    <p:extLst>
      <p:ext uri="{BB962C8B-B14F-4D97-AF65-F5344CB8AC3E}">
        <p14:creationId xmlns:p14="http://schemas.microsoft.com/office/powerpoint/2010/main" val="86233398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テキスト ボックス 5">
            <a:extLst>
              <a:ext uri="{FF2B5EF4-FFF2-40B4-BE49-F238E27FC236}">
                <a16:creationId xmlns:a16="http://schemas.microsoft.com/office/drawing/2014/main" id="{1EF1ACF5-0863-41F2-A198-D97B4EBB586F}"/>
              </a:ext>
            </a:extLst>
          </p:cNvPr>
          <p:cNvSpPr txBox="1"/>
          <p:nvPr/>
        </p:nvSpPr>
        <p:spPr>
          <a:xfrm>
            <a:off x="812301" y="1970068"/>
            <a:ext cx="4446767" cy="300082"/>
          </a:xfrm>
          <a:prstGeom prst="rect">
            <a:avLst/>
          </a:prstGeom>
          <a:noFill/>
        </p:spPr>
        <p:txBody>
          <a:bodyPr wrap="square" rtlCol="0">
            <a:spAutoFit/>
          </a:bodyPr>
          <a:lstStyle/>
          <a:p>
            <a:r>
              <a:rPr kumimoji="1" lang="en-US" altLang="ja-JP" sz="1350" dirty="0"/>
              <a:t>SMJ</a:t>
            </a:r>
            <a:r>
              <a:rPr kumimoji="1" lang="ja-JP" altLang="en-US" sz="1350" dirty="0"/>
              <a:t>インデックス（</a:t>
            </a:r>
            <a:r>
              <a:rPr kumimoji="1" lang="en-US" altLang="ja-JP" sz="1350" dirty="0"/>
              <a:t>MJ)</a:t>
            </a:r>
            <a:r>
              <a:rPr kumimoji="1" lang="ja-JP" altLang="en-US" sz="1350" dirty="0"/>
              <a:t>　</a:t>
            </a:r>
            <a:r>
              <a:rPr kumimoji="1" lang="en-US" altLang="ja-JP" sz="1350" dirty="0"/>
              <a:t>vs</a:t>
            </a:r>
            <a:r>
              <a:rPr kumimoji="1" lang="ja-JP" altLang="en-US" sz="1350" dirty="0"/>
              <a:t>　</a:t>
            </a:r>
            <a:r>
              <a:rPr kumimoji="1" lang="en-US" altLang="ja-JP" sz="1350" dirty="0"/>
              <a:t>CNVHR</a:t>
            </a:r>
            <a:r>
              <a:rPr kumimoji="1" lang="ja-JP" altLang="en-US" sz="1350" dirty="0"/>
              <a:t>（</a:t>
            </a:r>
            <a:r>
              <a:rPr kumimoji="1" lang="en-US" altLang="ja-JP" sz="1350" dirty="0"/>
              <a:t>MJ)</a:t>
            </a:r>
            <a:r>
              <a:rPr kumimoji="1" lang="ja-JP" altLang="en-US" sz="1350" dirty="0"/>
              <a:t>　相関係数</a:t>
            </a:r>
          </a:p>
        </p:txBody>
      </p:sp>
      <p:sp>
        <p:nvSpPr>
          <p:cNvPr id="2" name="テキスト ボックス 1">
            <a:extLst>
              <a:ext uri="{FF2B5EF4-FFF2-40B4-BE49-F238E27FC236}">
                <a16:creationId xmlns:a16="http://schemas.microsoft.com/office/drawing/2014/main" id="{3BE02F21-4AFF-47FF-8D1B-91EE7F498780}"/>
              </a:ext>
            </a:extLst>
          </p:cNvPr>
          <p:cNvSpPr txBox="1"/>
          <p:nvPr/>
        </p:nvSpPr>
        <p:spPr>
          <a:xfrm>
            <a:off x="66913" y="1552632"/>
            <a:ext cx="5255368" cy="369332"/>
          </a:xfrm>
          <a:prstGeom prst="rect">
            <a:avLst/>
          </a:prstGeom>
          <a:noFill/>
        </p:spPr>
        <p:txBody>
          <a:bodyPr wrap="square" rtlCol="0">
            <a:spAutoFit/>
          </a:bodyPr>
          <a:lstStyle/>
          <a:p>
            <a:r>
              <a:rPr kumimoji="1" lang="ja-JP" altLang="en-US" dirty="0"/>
              <a:t>どこの非断熱加熱が</a:t>
            </a:r>
            <a:r>
              <a:rPr kumimoji="1" lang="en-US" altLang="ja-JP" dirty="0"/>
              <a:t>SMJ</a:t>
            </a:r>
            <a:r>
              <a:rPr kumimoji="1" lang="ja-JP" altLang="en-US" dirty="0"/>
              <a:t>に作用しているのか</a:t>
            </a:r>
          </a:p>
        </p:txBody>
      </p:sp>
      <p:grpSp>
        <p:nvGrpSpPr>
          <p:cNvPr id="4" name="グループ化 3">
            <a:extLst>
              <a:ext uri="{FF2B5EF4-FFF2-40B4-BE49-F238E27FC236}">
                <a16:creationId xmlns:a16="http://schemas.microsoft.com/office/drawing/2014/main" id="{724AABD6-87C7-4965-812E-EECA0BF807F8}"/>
              </a:ext>
            </a:extLst>
          </p:cNvPr>
          <p:cNvGrpSpPr/>
          <p:nvPr/>
        </p:nvGrpSpPr>
        <p:grpSpPr>
          <a:xfrm>
            <a:off x="524514" y="2243191"/>
            <a:ext cx="5022342" cy="2850243"/>
            <a:chOff x="524514" y="2243192"/>
            <a:chExt cx="3648205" cy="2599134"/>
          </a:xfrm>
        </p:grpSpPr>
        <p:pic>
          <p:nvPicPr>
            <p:cNvPr id="8" name="図 7">
              <a:extLst>
                <a:ext uri="{FF2B5EF4-FFF2-40B4-BE49-F238E27FC236}">
                  <a16:creationId xmlns:a16="http://schemas.microsoft.com/office/drawing/2014/main" id="{BE09409A-05EF-432D-B0F2-052A3AC10FB3}"/>
                </a:ext>
              </a:extLst>
            </p:cNvPr>
            <p:cNvPicPr>
              <a:picLocks noChangeAspect="1"/>
            </p:cNvPicPr>
            <p:nvPr/>
          </p:nvPicPr>
          <p:blipFill rotWithShape="1">
            <a:blip r:embed="rId2">
              <a:extLst>
                <a:ext uri="{28A0092B-C50C-407E-A947-70E740481C1C}">
                  <a14:useLocalDpi xmlns:a14="http://schemas.microsoft.com/office/drawing/2010/main" val="0"/>
                </a:ext>
              </a:extLst>
            </a:blip>
            <a:srcRect l="8183" t="3594"/>
            <a:stretch/>
          </p:blipFill>
          <p:spPr>
            <a:xfrm>
              <a:off x="524514" y="2243192"/>
              <a:ext cx="3648205" cy="2599134"/>
            </a:xfrm>
            <a:prstGeom prst="rect">
              <a:avLst/>
            </a:prstGeom>
          </p:spPr>
        </p:pic>
        <p:sp>
          <p:nvSpPr>
            <p:cNvPr id="3" name="楕円 2">
              <a:extLst>
                <a:ext uri="{FF2B5EF4-FFF2-40B4-BE49-F238E27FC236}">
                  <a16:creationId xmlns:a16="http://schemas.microsoft.com/office/drawing/2014/main" id="{60393AC5-0F77-4B44-8482-4E19441FC670}"/>
                </a:ext>
              </a:extLst>
            </p:cNvPr>
            <p:cNvSpPr/>
            <p:nvPr/>
          </p:nvSpPr>
          <p:spPr>
            <a:xfrm>
              <a:off x="1360263" y="2743200"/>
              <a:ext cx="740589" cy="6858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楕円 6">
              <a:extLst>
                <a:ext uri="{FF2B5EF4-FFF2-40B4-BE49-F238E27FC236}">
                  <a16:creationId xmlns:a16="http://schemas.microsoft.com/office/drawing/2014/main" id="{E76A3C6E-EACE-4A2E-936A-88D201520BA7}"/>
                </a:ext>
              </a:extLst>
            </p:cNvPr>
            <p:cNvSpPr/>
            <p:nvPr/>
          </p:nvSpPr>
          <p:spPr>
            <a:xfrm>
              <a:off x="2283480" y="2743200"/>
              <a:ext cx="740589" cy="6858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9" name="テキスト ボックス 8">
            <a:extLst>
              <a:ext uri="{FF2B5EF4-FFF2-40B4-BE49-F238E27FC236}">
                <a16:creationId xmlns:a16="http://schemas.microsoft.com/office/drawing/2014/main" id="{E16401B3-4532-4AE5-95C3-42365847310B}"/>
              </a:ext>
            </a:extLst>
          </p:cNvPr>
          <p:cNvSpPr txBox="1"/>
          <p:nvPr/>
        </p:nvSpPr>
        <p:spPr>
          <a:xfrm>
            <a:off x="0" y="6474"/>
            <a:ext cx="9144000" cy="461665"/>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r>
              <a:rPr kumimoji="1" lang="en-US" altLang="ja-JP" sz="2400" b="1" u="sng" dirty="0"/>
              <a:t>SMJ</a:t>
            </a:r>
            <a:r>
              <a:rPr kumimoji="1" lang="ja-JP" altLang="en-US" sz="2400" b="1" u="sng" dirty="0"/>
              <a:t>と南半球中緯度の非断熱加熱との相関関係　</a:t>
            </a:r>
            <a:endParaRPr kumimoji="1" lang="en-US" altLang="ja-JP" sz="2400" b="1" u="sng" dirty="0"/>
          </a:p>
        </p:txBody>
      </p:sp>
    </p:spTree>
    <p:extLst>
      <p:ext uri="{BB962C8B-B14F-4D97-AF65-F5344CB8AC3E}">
        <p14:creationId xmlns:p14="http://schemas.microsoft.com/office/powerpoint/2010/main" val="254553297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図 1"/>
          <p:cNvPicPr>
            <a:picLocks noChangeAspect="1"/>
          </p:cNvPicPr>
          <p:nvPr/>
        </p:nvPicPr>
        <p:blipFill rotWithShape="1">
          <a:blip r:embed="rId2" cstate="print">
            <a:extLst>
              <a:ext uri="{28A0092B-C50C-407E-A947-70E740481C1C}">
                <a14:useLocalDpi xmlns:a14="http://schemas.microsoft.com/office/drawing/2010/main" val="0"/>
              </a:ext>
            </a:extLst>
          </a:blip>
          <a:srcRect l="12479" r="12479"/>
          <a:stretch/>
        </p:blipFill>
        <p:spPr>
          <a:xfrm>
            <a:off x="0" y="1609646"/>
            <a:ext cx="4536713" cy="3400661"/>
          </a:xfrm>
          <a:prstGeom prst="rect">
            <a:avLst/>
          </a:prstGeom>
        </p:spPr>
      </p:pic>
      <p:pic>
        <p:nvPicPr>
          <p:cNvPr id="3" name="図 2"/>
          <p:cNvPicPr>
            <a:picLocks noChangeAspect="1"/>
          </p:cNvPicPr>
          <p:nvPr/>
        </p:nvPicPr>
        <p:blipFill rotWithShape="1">
          <a:blip r:embed="rId3" cstate="print">
            <a:extLst>
              <a:ext uri="{28A0092B-C50C-407E-A947-70E740481C1C}">
                <a14:useLocalDpi xmlns:a14="http://schemas.microsoft.com/office/drawing/2010/main" val="0"/>
              </a:ext>
            </a:extLst>
          </a:blip>
          <a:srcRect l="12893" r="12644"/>
          <a:stretch/>
        </p:blipFill>
        <p:spPr>
          <a:xfrm>
            <a:off x="4642262" y="1609646"/>
            <a:ext cx="4501738" cy="3400661"/>
          </a:xfrm>
          <a:prstGeom prst="rect">
            <a:avLst/>
          </a:prstGeom>
        </p:spPr>
      </p:pic>
      <p:sp>
        <p:nvSpPr>
          <p:cNvPr id="4" name="テキスト ボックス 3">
            <a:extLst>
              <a:ext uri="{FF2B5EF4-FFF2-40B4-BE49-F238E27FC236}">
                <a16:creationId xmlns:a16="http://schemas.microsoft.com/office/drawing/2014/main" id="{AB5158D6-C59F-483C-A098-6C8874D7E2C2}"/>
              </a:ext>
            </a:extLst>
          </p:cNvPr>
          <p:cNvSpPr txBox="1"/>
          <p:nvPr/>
        </p:nvSpPr>
        <p:spPr>
          <a:xfrm>
            <a:off x="0" y="-27665"/>
            <a:ext cx="9144000" cy="461665"/>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r>
              <a:rPr kumimoji="1" lang="ja-JP" altLang="en-US" sz="2400" b="1" u="sng" dirty="0"/>
              <a:t>　</a:t>
            </a:r>
            <a:r>
              <a:rPr kumimoji="1" lang="ja-JP" altLang="en-US" sz="2400" b="1" u="sng" dirty="0">
                <a:solidFill>
                  <a:schemeClr val="bg1"/>
                </a:solidFill>
              </a:rPr>
              <a:t>インド洋ダイポールモードの概要　</a:t>
            </a:r>
            <a:endParaRPr kumimoji="1" lang="en-US" altLang="ja-JP" sz="2400" b="1" u="sng" dirty="0">
              <a:solidFill>
                <a:schemeClr val="bg1"/>
              </a:solidFill>
            </a:endParaRPr>
          </a:p>
        </p:txBody>
      </p:sp>
      <p:sp>
        <p:nvSpPr>
          <p:cNvPr id="5" name="テキスト ボックス 4">
            <a:extLst>
              <a:ext uri="{FF2B5EF4-FFF2-40B4-BE49-F238E27FC236}">
                <a16:creationId xmlns:a16="http://schemas.microsoft.com/office/drawing/2014/main" id="{6A5A41D9-3E0A-45AA-B1C6-22BA77C9581D}"/>
              </a:ext>
            </a:extLst>
          </p:cNvPr>
          <p:cNvSpPr txBox="1"/>
          <p:nvPr/>
        </p:nvSpPr>
        <p:spPr>
          <a:xfrm>
            <a:off x="117446" y="6261454"/>
            <a:ext cx="5201174" cy="523220"/>
          </a:xfrm>
          <a:prstGeom prst="rect">
            <a:avLst/>
          </a:prstGeom>
          <a:noFill/>
        </p:spPr>
        <p:txBody>
          <a:bodyPr wrap="square" rtlCol="0">
            <a:spAutoFit/>
          </a:bodyPr>
          <a:lstStyle/>
          <a:p>
            <a:r>
              <a:rPr lang="ja-JP" altLang="en-US" sz="1400" b="1" dirty="0">
                <a:hlinkClick r:id="rId4">
                  <a:extLst>
                    <a:ext uri="{A12FA001-AC4F-418D-AE19-62706E023703}">
                      <ahyp:hlinkClr xmlns:ahyp="http://schemas.microsoft.com/office/drawing/2018/hyperlinkcolor" val="tx"/>
                    </a:ext>
                  </a:extLst>
                </a:hlinkClick>
              </a:rPr>
              <a:t>ＪＡＭＳＴＥＣ　ホームページより引用</a:t>
            </a:r>
            <a:endParaRPr lang="en-US" altLang="ja-JP" sz="1400" b="1" dirty="0">
              <a:hlinkClick r:id="rId4">
                <a:extLst>
                  <a:ext uri="{A12FA001-AC4F-418D-AE19-62706E023703}">
                    <ahyp:hlinkClr xmlns:ahyp="http://schemas.microsoft.com/office/drawing/2018/hyperlinkcolor" val="tx"/>
                  </a:ext>
                </a:extLst>
              </a:hlinkClick>
            </a:endParaRPr>
          </a:p>
          <a:p>
            <a:r>
              <a:rPr lang="en-US" altLang="ja-JP" sz="1400" dirty="0">
                <a:hlinkClick r:id="rId4">
                  <a:extLst>
                    <a:ext uri="{A12FA001-AC4F-418D-AE19-62706E023703}">
                      <ahyp:hlinkClr xmlns:ahyp="http://schemas.microsoft.com/office/drawing/2018/hyperlinkcolor" val="tx"/>
                    </a:ext>
                  </a:extLst>
                </a:hlinkClick>
              </a:rPr>
              <a:t>http://www.jamstec.go.jp/apl/j/column/20170802/</a:t>
            </a:r>
            <a:endParaRPr kumimoji="1" lang="ja-JP" altLang="en-US" dirty="0"/>
          </a:p>
        </p:txBody>
      </p:sp>
    </p:spTree>
    <p:extLst>
      <p:ext uri="{BB962C8B-B14F-4D97-AF65-F5344CB8AC3E}">
        <p14:creationId xmlns:p14="http://schemas.microsoft.com/office/powerpoint/2010/main" val="65769164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FFC1CCA3-0436-4257-AC5E-4CFAFA0A55BF}"/>
              </a:ext>
            </a:extLst>
          </p:cNvPr>
          <p:cNvSpPr txBox="1"/>
          <p:nvPr/>
        </p:nvSpPr>
        <p:spPr>
          <a:xfrm>
            <a:off x="0" y="-27665"/>
            <a:ext cx="9144000" cy="461665"/>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r>
              <a:rPr kumimoji="1" lang="ja-JP" altLang="en-US" sz="2400" b="1" u="sng" dirty="0"/>
              <a:t>　</a:t>
            </a:r>
            <a:r>
              <a:rPr kumimoji="1" lang="en-US" altLang="ja-JP" sz="2400" b="1" u="sng" dirty="0">
                <a:solidFill>
                  <a:schemeClr val="bg1"/>
                </a:solidFill>
              </a:rPr>
              <a:t>EOF</a:t>
            </a:r>
            <a:r>
              <a:rPr kumimoji="1" lang="ja-JP" altLang="en-US" sz="2400" b="1" u="sng" dirty="0">
                <a:solidFill>
                  <a:schemeClr val="bg1"/>
                </a:solidFill>
              </a:rPr>
              <a:t>解析とは　</a:t>
            </a:r>
            <a:endParaRPr kumimoji="1" lang="en-US" altLang="ja-JP" sz="2400" b="1" u="sng" dirty="0">
              <a:solidFill>
                <a:schemeClr val="bg1"/>
              </a:solidFill>
            </a:endParaRPr>
          </a:p>
        </p:txBody>
      </p:sp>
      <p:grpSp>
        <p:nvGrpSpPr>
          <p:cNvPr id="11" name="グループ化 10">
            <a:extLst>
              <a:ext uri="{FF2B5EF4-FFF2-40B4-BE49-F238E27FC236}">
                <a16:creationId xmlns:a16="http://schemas.microsoft.com/office/drawing/2014/main" id="{93830431-C2D3-43FD-B13C-B682536462D6}"/>
              </a:ext>
            </a:extLst>
          </p:cNvPr>
          <p:cNvGrpSpPr/>
          <p:nvPr/>
        </p:nvGrpSpPr>
        <p:grpSpPr>
          <a:xfrm>
            <a:off x="218114" y="2483142"/>
            <a:ext cx="3158997" cy="3112316"/>
            <a:chOff x="1065402" y="2701256"/>
            <a:chExt cx="3158997" cy="3112316"/>
          </a:xfrm>
        </p:grpSpPr>
        <p:pic>
          <p:nvPicPr>
            <p:cNvPr id="4" name="図 3">
              <a:extLst>
                <a:ext uri="{FF2B5EF4-FFF2-40B4-BE49-F238E27FC236}">
                  <a16:creationId xmlns:a16="http://schemas.microsoft.com/office/drawing/2014/main" id="{CFA39620-B7C0-4447-AD2B-150C645BC2F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237" t="15413" r="4396" b="15474"/>
            <a:stretch/>
          </p:blipFill>
          <p:spPr>
            <a:xfrm>
              <a:off x="1065402" y="2701256"/>
              <a:ext cx="2244597" cy="2197916"/>
            </a:xfrm>
            <a:prstGeom prst="rect">
              <a:avLst/>
            </a:prstGeom>
          </p:spPr>
        </p:pic>
        <p:pic>
          <p:nvPicPr>
            <p:cNvPr id="5" name="図 4">
              <a:extLst>
                <a:ext uri="{FF2B5EF4-FFF2-40B4-BE49-F238E27FC236}">
                  <a16:creationId xmlns:a16="http://schemas.microsoft.com/office/drawing/2014/main" id="{6652D69E-1167-4CB1-A7F6-10CC6B70DF2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237" t="15413" r="4396" b="15474"/>
            <a:stretch/>
          </p:blipFill>
          <p:spPr>
            <a:xfrm>
              <a:off x="1217802" y="2853656"/>
              <a:ext cx="2244597" cy="2197916"/>
            </a:xfrm>
            <a:prstGeom prst="rect">
              <a:avLst/>
            </a:prstGeom>
          </p:spPr>
        </p:pic>
        <p:pic>
          <p:nvPicPr>
            <p:cNvPr id="6" name="図 5">
              <a:extLst>
                <a:ext uri="{FF2B5EF4-FFF2-40B4-BE49-F238E27FC236}">
                  <a16:creationId xmlns:a16="http://schemas.microsoft.com/office/drawing/2014/main" id="{A70C1B85-E8C7-43F1-9975-EF2B94BB9E4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237" t="15413" r="4396" b="15474"/>
            <a:stretch/>
          </p:blipFill>
          <p:spPr>
            <a:xfrm>
              <a:off x="1370202" y="3006056"/>
              <a:ext cx="2244597" cy="2197916"/>
            </a:xfrm>
            <a:prstGeom prst="rect">
              <a:avLst/>
            </a:prstGeom>
          </p:spPr>
        </p:pic>
        <p:pic>
          <p:nvPicPr>
            <p:cNvPr id="7" name="図 6">
              <a:extLst>
                <a:ext uri="{FF2B5EF4-FFF2-40B4-BE49-F238E27FC236}">
                  <a16:creationId xmlns:a16="http://schemas.microsoft.com/office/drawing/2014/main" id="{8225ABE4-40F9-451F-87A9-293B8A36364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237" t="15413" r="4396" b="15474"/>
            <a:stretch/>
          </p:blipFill>
          <p:spPr>
            <a:xfrm>
              <a:off x="1522602" y="3158456"/>
              <a:ext cx="2244597" cy="2197916"/>
            </a:xfrm>
            <a:prstGeom prst="rect">
              <a:avLst/>
            </a:prstGeom>
          </p:spPr>
        </p:pic>
        <p:pic>
          <p:nvPicPr>
            <p:cNvPr id="8" name="図 7">
              <a:extLst>
                <a:ext uri="{FF2B5EF4-FFF2-40B4-BE49-F238E27FC236}">
                  <a16:creationId xmlns:a16="http://schemas.microsoft.com/office/drawing/2014/main" id="{5001930F-1648-45BE-BBEB-FBDE1D24CC3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237" t="15413" r="4396" b="15474"/>
            <a:stretch/>
          </p:blipFill>
          <p:spPr>
            <a:xfrm>
              <a:off x="1675002" y="3310856"/>
              <a:ext cx="2244597" cy="2197916"/>
            </a:xfrm>
            <a:prstGeom prst="rect">
              <a:avLst/>
            </a:prstGeom>
          </p:spPr>
        </p:pic>
        <p:pic>
          <p:nvPicPr>
            <p:cNvPr id="9" name="図 8">
              <a:extLst>
                <a:ext uri="{FF2B5EF4-FFF2-40B4-BE49-F238E27FC236}">
                  <a16:creationId xmlns:a16="http://schemas.microsoft.com/office/drawing/2014/main" id="{A695706B-C5F3-4299-A79F-FCFC62F63E4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237" t="15413" r="4396" b="15474"/>
            <a:stretch/>
          </p:blipFill>
          <p:spPr>
            <a:xfrm>
              <a:off x="1827402" y="3463256"/>
              <a:ext cx="2244597" cy="2197916"/>
            </a:xfrm>
            <a:prstGeom prst="rect">
              <a:avLst/>
            </a:prstGeom>
          </p:spPr>
        </p:pic>
        <p:pic>
          <p:nvPicPr>
            <p:cNvPr id="10" name="図 9">
              <a:extLst>
                <a:ext uri="{FF2B5EF4-FFF2-40B4-BE49-F238E27FC236}">
                  <a16:creationId xmlns:a16="http://schemas.microsoft.com/office/drawing/2014/main" id="{FAADD23C-29FB-401C-A6F1-5902EF2E023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237" t="15413" r="4396" b="15474"/>
            <a:stretch/>
          </p:blipFill>
          <p:spPr>
            <a:xfrm>
              <a:off x="1979802" y="3615656"/>
              <a:ext cx="2244597" cy="2197916"/>
            </a:xfrm>
            <a:prstGeom prst="rect">
              <a:avLst/>
            </a:prstGeom>
          </p:spPr>
        </p:pic>
      </p:grpSp>
      <p:sp>
        <p:nvSpPr>
          <p:cNvPr id="12" name="テキスト ボックス 11">
            <a:extLst>
              <a:ext uri="{FF2B5EF4-FFF2-40B4-BE49-F238E27FC236}">
                <a16:creationId xmlns:a16="http://schemas.microsoft.com/office/drawing/2014/main" id="{7D81D659-26C9-4066-87F1-46533FB3FB80}"/>
              </a:ext>
            </a:extLst>
          </p:cNvPr>
          <p:cNvSpPr txBox="1"/>
          <p:nvPr/>
        </p:nvSpPr>
        <p:spPr>
          <a:xfrm>
            <a:off x="233065" y="523573"/>
            <a:ext cx="4043493" cy="1200329"/>
          </a:xfrm>
          <a:prstGeom prst="rect">
            <a:avLst/>
          </a:prstGeom>
          <a:noFill/>
        </p:spPr>
        <p:txBody>
          <a:bodyPr wrap="square" rtlCol="0">
            <a:spAutoFit/>
          </a:bodyPr>
          <a:lstStyle/>
          <a:p>
            <a:r>
              <a:rPr kumimoji="1" lang="ja-JP" altLang="en-US" dirty="0"/>
              <a:t>気象学では以下のように使われる</a:t>
            </a:r>
            <a:endParaRPr kumimoji="1" lang="en-US" altLang="ja-JP" dirty="0"/>
          </a:p>
          <a:p>
            <a:endParaRPr kumimoji="1" lang="en-US" altLang="ja-JP" dirty="0"/>
          </a:p>
          <a:p>
            <a:r>
              <a:rPr lang="ja-JP" altLang="en-US" dirty="0"/>
              <a:t>時間方向によくある</a:t>
            </a:r>
          </a:p>
          <a:p>
            <a:r>
              <a:rPr lang="ja-JP" altLang="en-US" dirty="0"/>
              <a:t>偏差パターンを探すのに用いる</a:t>
            </a:r>
            <a:endParaRPr kumimoji="1" lang="ja-JP" altLang="en-US" dirty="0"/>
          </a:p>
        </p:txBody>
      </p:sp>
      <p:sp>
        <p:nvSpPr>
          <p:cNvPr id="13" name="テキスト ボックス 12">
            <a:extLst>
              <a:ext uri="{FF2B5EF4-FFF2-40B4-BE49-F238E27FC236}">
                <a16:creationId xmlns:a16="http://schemas.microsoft.com/office/drawing/2014/main" id="{7528853E-8324-4BBE-8A1A-71C5FD43BE49}"/>
              </a:ext>
            </a:extLst>
          </p:cNvPr>
          <p:cNvSpPr txBox="1"/>
          <p:nvPr/>
        </p:nvSpPr>
        <p:spPr>
          <a:xfrm>
            <a:off x="218114" y="1960557"/>
            <a:ext cx="3221372" cy="369332"/>
          </a:xfrm>
          <a:prstGeom prst="rect">
            <a:avLst/>
          </a:prstGeom>
          <a:noFill/>
        </p:spPr>
        <p:txBody>
          <a:bodyPr wrap="square" rtlCol="0">
            <a:spAutoFit/>
          </a:bodyPr>
          <a:lstStyle/>
          <a:p>
            <a:r>
              <a:rPr kumimoji="1" lang="ja-JP" altLang="en-US" b="1" dirty="0"/>
              <a:t>偏差場のデータを</a:t>
            </a:r>
            <a:r>
              <a:rPr kumimoji="1" lang="en-US" altLang="ja-JP" b="1" dirty="0"/>
              <a:t>30</a:t>
            </a:r>
            <a:r>
              <a:rPr kumimoji="1" lang="ja-JP" altLang="en-US" b="1" dirty="0"/>
              <a:t>年分用意</a:t>
            </a:r>
          </a:p>
        </p:txBody>
      </p:sp>
      <p:sp>
        <p:nvSpPr>
          <p:cNvPr id="14" name="右中かっこ 13">
            <a:extLst>
              <a:ext uri="{FF2B5EF4-FFF2-40B4-BE49-F238E27FC236}">
                <a16:creationId xmlns:a16="http://schemas.microsoft.com/office/drawing/2014/main" id="{946A9FAB-D578-44C7-B876-7284BD855087}"/>
              </a:ext>
            </a:extLst>
          </p:cNvPr>
          <p:cNvSpPr/>
          <p:nvPr/>
        </p:nvSpPr>
        <p:spPr>
          <a:xfrm rot="19451566">
            <a:off x="3099317" y="2232444"/>
            <a:ext cx="578840" cy="1321265"/>
          </a:xfrm>
          <a:prstGeom prst="righ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5" name="テキスト ボックス 14">
            <a:extLst>
              <a:ext uri="{FF2B5EF4-FFF2-40B4-BE49-F238E27FC236}">
                <a16:creationId xmlns:a16="http://schemas.microsoft.com/office/drawing/2014/main" id="{FE13D9ED-C85B-440B-AAB4-751256A25052}"/>
              </a:ext>
            </a:extLst>
          </p:cNvPr>
          <p:cNvSpPr txBox="1"/>
          <p:nvPr/>
        </p:nvSpPr>
        <p:spPr>
          <a:xfrm>
            <a:off x="3846038" y="2258421"/>
            <a:ext cx="1166069" cy="646331"/>
          </a:xfrm>
          <a:prstGeom prst="rect">
            <a:avLst/>
          </a:prstGeom>
          <a:noFill/>
        </p:spPr>
        <p:txBody>
          <a:bodyPr wrap="square" rtlCol="0">
            <a:spAutoFit/>
          </a:bodyPr>
          <a:lstStyle/>
          <a:p>
            <a:r>
              <a:rPr kumimoji="1" lang="en-US" altLang="ja-JP" b="1" dirty="0"/>
              <a:t>30</a:t>
            </a:r>
            <a:r>
              <a:rPr kumimoji="1" lang="ja-JP" altLang="en-US" b="1" dirty="0"/>
              <a:t>年分のデータ</a:t>
            </a:r>
          </a:p>
        </p:txBody>
      </p:sp>
      <p:sp>
        <p:nvSpPr>
          <p:cNvPr id="16" name="テキスト ボックス 15">
            <a:extLst>
              <a:ext uri="{FF2B5EF4-FFF2-40B4-BE49-F238E27FC236}">
                <a16:creationId xmlns:a16="http://schemas.microsoft.com/office/drawing/2014/main" id="{62A0DAFA-427D-43E3-A1B5-EA1829836554}"/>
              </a:ext>
            </a:extLst>
          </p:cNvPr>
          <p:cNvSpPr txBox="1"/>
          <p:nvPr/>
        </p:nvSpPr>
        <p:spPr>
          <a:xfrm>
            <a:off x="5114488" y="604217"/>
            <a:ext cx="3670183" cy="2031325"/>
          </a:xfrm>
          <a:prstGeom prst="rect">
            <a:avLst/>
          </a:prstGeom>
          <a:noFill/>
        </p:spPr>
        <p:txBody>
          <a:bodyPr wrap="square" rtlCol="0">
            <a:spAutoFit/>
          </a:bodyPr>
          <a:lstStyle/>
          <a:p>
            <a:r>
              <a:rPr lang="ja-JP" altLang="en-US" b="1" dirty="0"/>
              <a:t>共分散行列の固有値・固有ベクトル問題を解くことで</a:t>
            </a:r>
            <a:endParaRPr lang="en-US" altLang="ja-JP" b="1" dirty="0"/>
          </a:p>
          <a:p>
            <a:endParaRPr lang="ja-JP" altLang="en-US" b="1" dirty="0"/>
          </a:p>
          <a:p>
            <a:r>
              <a:rPr lang="en-US" altLang="ja-JP" b="1" dirty="0"/>
              <a:t>30</a:t>
            </a:r>
            <a:r>
              <a:rPr lang="ja-JP" altLang="en-US" b="1" dirty="0"/>
              <a:t>個の偏差パターンを一番よく説明できる偏差パターン</a:t>
            </a:r>
            <a:endParaRPr kumimoji="1" lang="en-US" altLang="ja-JP" b="1" dirty="0"/>
          </a:p>
          <a:p>
            <a:pPr algn="ctr"/>
            <a:r>
              <a:rPr kumimoji="1" lang="ja-JP" altLang="en-US" b="1" dirty="0"/>
              <a:t>↓</a:t>
            </a:r>
            <a:endParaRPr kumimoji="1" lang="en-US" altLang="ja-JP" b="1" dirty="0"/>
          </a:p>
          <a:p>
            <a:pPr algn="ctr"/>
            <a:r>
              <a:rPr kumimoji="1" lang="ja-JP" altLang="en-US" b="1" dirty="0">
                <a:solidFill>
                  <a:srgbClr val="FF0000"/>
                </a:solidFill>
              </a:rPr>
              <a:t>第１モード</a:t>
            </a:r>
          </a:p>
        </p:txBody>
      </p:sp>
      <p:pic>
        <p:nvPicPr>
          <p:cNvPr id="17" name="図 16">
            <a:extLst>
              <a:ext uri="{FF2B5EF4-FFF2-40B4-BE49-F238E27FC236}">
                <a16:creationId xmlns:a16="http://schemas.microsoft.com/office/drawing/2014/main" id="{6DB2D755-4973-4AEF-BC92-D90004D1991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5131" b="14314"/>
          <a:stretch/>
        </p:blipFill>
        <p:spPr>
          <a:xfrm>
            <a:off x="5590556" y="2635543"/>
            <a:ext cx="2573330" cy="2350315"/>
          </a:xfrm>
          <a:prstGeom prst="rect">
            <a:avLst/>
          </a:prstGeom>
        </p:spPr>
      </p:pic>
      <p:sp>
        <p:nvSpPr>
          <p:cNvPr id="18" name="テキスト ボックス 17">
            <a:extLst>
              <a:ext uri="{FF2B5EF4-FFF2-40B4-BE49-F238E27FC236}">
                <a16:creationId xmlns:a16="http://schemas.microsoft.com/office/drawing/2014/main" id="{3C025D56-9881-490E-BA76-64DBDD810751}"/>
              </a:ext>
            </a:extLst>
          </p:cNvPr>
          <p:cNvSpPr txBox="1"/>
          <p:nvPr/>
        </p:nvSpPr>
        <p:spPr>
          <a:xfrm>
            <a:off x="7370234" y="2708410"/>
            <a:ext cx="896033" cy="369332"/>
          </a:xfrm>
          <a:prstGeom prst="rect">
            <a:avLst/>
          </a:prstGeom>
          <a:noFill/>
        </p:spPr>
        <p:txBody>
          <a:bodyPr wrap="square" rtlCol="0">
            <a:spAutoFit/>
          </a:bodyPr>
          <a:lstStyle/>
          <a:p>
            <a:r>
              <a:rPr kumimoji="1" lang="ja-JP" altLang="en-US" dirty="0"/>
              <a:t>（例）</a:t>
            </a:r>
          </a:p>
        </p:txBody>
      </p:sp>
      <p:sp>
        <p:nvSpPr>
          <p:cNvPr id="19" name="テキスト ボックス 18">
            <a:extLst>
              <a:ext uri="{FF2B5EF4-FFF2-40B4-BE49-F238E27FC236}">
                <a16:creationId xmlns:a16="http://schemas.microsoft.com/office/drawing/2014/main" id="{38DF22D9-9137-4213-9C1B-E0CA493B3FBF}"/>
              </a:ext>
            </a:extLst>
          </p:cNvPr>
          <p:cNvSpPr txBox="1"/>
          <p:nvPr/>
        </p:nvSpPr>
        <p:spPr>
          <a:xfrm>
            <a:off x="4890082" y="5138258"/>
            <a:ext cx="4118994" cy="1200329"/>
          </a:xfrm>
          <a:prstGeom prst="rect">
            <a:avLst/>
          </a:prstGeom>
          <a:noFill/>
        </p:spPr>
        <p:txBody>
          <a:bodyPr wrap="square" rtlCol="0">
            <a:spAutoFit/>
          </a:bodyPr>
          <a:lstStyle/>
          <a:p>
            <a:r>
              <a:rPr lang="ja-JP" altLang="en-US" b="1" dirty="0"/>
              <a:t>以降，</a:t>
            </a:r>
            <a:r>
              <a:rPr lang="en-US" altLang="ja-JP" b="1" dirty="0"/>
              <a:t>2</a:t>
            </a:r>
            <a:r>
              <a:rPr lang="ja-JP" altLang="en-US" b="1" dirty="0"/>
              <a:t>番目，</a:t>
            </a:r>
            <a:r>
              <a:rPr lang="en-US" altLang="ja-JP" b="1" dirty="0"/>
              <a:t>3</a:t>
            </a:r>
            <a:r>
              <a:rPr lang="ja-JP" altLang="en-US" b="1" dirty="0"/>
              <a:t>番目</a:t>
            </a:r>
            <a:r>
              <a:rPr lang="ja-JP" altLang="en-US" b="1" dirty="0" err="1"/>
              <a:t>．．．</a:t>
            </a:r>
            <a:r>
              <a:rPr lang="ja-JP" altLang="en-US" b="1" dirty="0"/>
              <a:t>と</a:t>
            </a:r>
          </a:p>
          <a:p>
            <a:r>
              <a:rPr lang="ja-JP" altLang="en-US" b="1" dirty="0"/>
              <a:t>よく説明できる順に偏差パターンが</a:t>
            </a:r>
            <a:endParaRPr lang="en-US" altLang="ja-JP" b="1" dirty="0"/>
          </a:p>
          <a:p>
            <a:r>
              <a:rPr lang="ja-JP" altLang="en-US" b="1" dirty="0"/>
              <a:t>切り分けられてくる</a:t>
            </a:r>
          </a:p>
          <a:p>
            <a:r>
              <a:rPr lang="ja-JP" altLang="en-US" b="1" dirty="0"/>
              <a:t>第</a:t>
            </a:r>
            <a:r>
              <a:rPr lang="en-US" altLang="ja-JP" b="1" dirty="0"/>
              <a:t>2</a:t>
            </a:r>
            <a:r>
              <a:rPr lang="ja-JP" altLang="en-US" b="1" dirty="0" err="1"/>
              <a:t>，</a:t>
            </a:r>
            <a:r>
              <a:rPr lang="ja-JP" altLang="en-US" b="1" dirty="0"/>
              <a:t>第</a:t>
            </a:r>
            <a:r>
              <a:rPr lang="en-US" altLang="ja-JP" b="1" dirty="0"/>
              <a:t>3</a:t>
            </a:r>
            <a:r>
              <a:rPr lang="ja-JP" altLang="en-US" b="1" dirty="0" err="1"/>
              <a:t>，，，</a:t>
            </a:r>
            <a:r>
              <a:rPr lang="ja-JP" altLang="en-US" b="1" dirty="0"/>
              <a:t>モードとする</a:t>
            </a:r>
            <a:endParaRPr kumimoji="1" lang="ja-JP" altLang="en-US" b="1" dirty="0"/>
          </a:p>
        </p:txBody>
      </p:sp>
    </p:spTree>
    <p:extLst>
      <p:ext uri="{BB962C8B-B14F-4D97-AF65-F5344CB8AC3E}">
        <p14:creationId xmlns:p14="http://schemas.microsoft.com/office/powerpoint/2010/main" val="30979413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テキスト ボックス 9">
            <a:extLst>
              <a:ext uri="{FF2B5EF4-FFF2-40B4-BE49-F238E27FC236}">
                <a16:creationId xmlns:a16="http://schemas.microsoft.com/office/drawing/2014/main" id="{BC555804-BDDD-41AD-A73B-C15B9F4C97E6}"/>
              </a:ext>
            </a:extLst>
          </p:cNvPr>
          <p:cNvSpPr txBox="1"/>
          <p:nvPr/>
        </p:nvSpPr>
        <p:spPr>
          <a:xfrm>
            <a:off x="15341" y="4040008"/>
            <a:ext cx="3060555" cy="523220"/>
          </a:xfrm>
          <a:prstGeom prst="rect">
            <a:avLst/>
          </a:prstGeom>
          <a:noFill/>
        </p:spPr>
        <p:txBody>
          <a:bodyPr wrap="square" rtlCol="0">
            <a:spAutoFit/>
          </a:bodyPr>
          <a:lstStyle/>
          <a:p>
            <a:r>
              <a:rPr lang="ja-JP" altLang="en-US" sz="2800" u="sng" dirty="0"/>
              <a:t>本研究の目的</a:t>
            </a:r>
            <a:endParaRPr kumimoji="1" lang="ja-JP" altLang="en-US" sz="2800" u="sng" dirty="0"/>
          </a:p>
        </p:txBody>
      </p:sp>
      <p:sp>
        <p:nvSpPr>
          <p:cNvPr id="19" name="テキスト ボックス 18">
            <a:extLst>
              <a:ext uri="{FF2B5EF4-FFF2-40B4-BE49-F238E27FC236}">
                <a16:creationId xmlns:a16="http://schemas.microsoft.com/office/drawing/2014/main" id="{7AAA1F03-C841-42AC-B3F6-B9AD49F541C5}"/>
              </a:ext>
            </a:extLst>
          </p:cNvPr>
          <p:cNvSpPr txBox="1"/>
          <p:nvPr/>
        </p:nvSpPr>
        <p:spPr>
          <a:xfrm>
            <a:off x="4650639" y="1046238"/>
            <a:ext cx="4351113" cy="2123658"/>
          </a:xfrm>
          <a:prstGeom prst="rect">
            <a:avLst/>
          </a:prstGeom>
          <a:solidFill>
            <a:schemeClr val="bg1">
              <a:lumMod val="95000"/>
              <a:alpha val="56000"/>
            </a:schemeClr>
          </a:solidFill>
          <a:ln w="19050">
            <a:solidFill>
              <a:srgbClr val="0070C0"/>
            </a:solidFill>
          </a:ln>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pPr algn="ctr"/>
            <a:r>
              <a:rPr kumimoji="1" lang="ja-JP" altLang="en-US" dirty="0">
                <a:solidFill>
                  <a:srgbClr val="002060"/>
                </a:solidFill>
              </a:rPr>
              <a:t>赤道をまたいで吹くことから</a:t>
            </a:r>
            <a:endParaRPr kumimoji="1" lang="en-US" altLang="ja-JP" dirty="0">
              <a:solidFill>
                <a:srgbClr val="002060"/>
              </a:solidFill>
            </a:endParaRPr>
          </a:p>
          <a:p>
            <a:pPr algn="ctr"/>
            <a:r>
              <a:rPr kumimoji="1" lang="ja-JP" altLang="en-US" dirty="0">
                <a:solidFill>
                  <a:srgbClr val="002060"/>
                </a:solidFill>
              </a:rPr>
              <a:t>南半球と北半球をつなぐ大きな役割を果たしていると予想されるにも関わらず，</a:t>
            </a:r>
            <a:endParaRPr kumimoji="1" lang="en-US" altLang="ja-JP" dirty="0">
              <a:solidFill>
                <a:srgbClr val="002060"/>
              </a:solidFill>
            </a:endParaRPr>
          </a:p>
          <a:p>
            <a:pPr algn="ctr"/>
            <a:endParaRPr kumimoji="1" lang="en-US" altLang="ja-JP" b="1" dirty="0">
              <a:solidFill>
                <a:srgbClr val="002060"/>
              </a:solidFill>
            </a:endParaRPr>
          </a:p>
          <a:p>
            <a:pPr algn="ctr"/>
            <a:r>
              <a:rPr kumimoji="1" lang="ja-JP" altLang="en-US" sz="2400" b="1" i="1" u="sng" dirty="0">
                <a:solidFill>
                  <a:srgbClr val="FF0000"/>
                </a:solidFill>
              </a:rPr>
              <a:t>ソマリジェット</a:t>
            </a:r>
            <a:r>
              <a:rPr kumimoji="1" lang="ja-JP" altLang="en-US" sz="2400" b="1" i="1" u="sng" dirty="0">
                <a:solidFill>
                  <a:srgbClr val="002060"/>
                </a:solidFill>
              </a:rPr>
              <a:t>に着目して</a:t>
            </a:r>
            <a:endParaRPr kumimoji="1" lang="en-US" altLang="ja-JP" b="1" dirty="0">
              <a:solidFill>
                <a:srgbClr val="002060"/>
              </a:solidFill>
            </a:endParaRPr>
          </a:p>
          <a:p>
            <a:pPr algn="ctr"/>
            <a:r>
              <a:rPr kumimoji="1" lang="ja-JP" altLang="en-US" b="1" dirty="0">
                <a:solidFill>
                  <a:srgbClr val="002060"/>
                </a:solidFill>
              </a:rPr>
              <a:t>南極振動と北半球中緯度大気場との両者の関係を考察した研究はない</a:t>
            </a:r>
          </a:p>
        </p:txBody>
      </p:sp>
      <p:sp>
        <p:nvSpPr>
          <p:cNvPr id="20" name="テキスト ボックス 19">
            <a:extLst>
              <a:ext uri="{FF2B5EF4-FFF2-40B4-BE49-F238E27FC236}">
                <a16:creationId xmlns:a16="http://schemas.microsoft.com/office/drawing/2014/main" id="{49D7260D-87C5-4B9A-B95E-4C3E52F3E2D3}"/>
              </a:ext>
            </a:extLst>
          </p:cNvPr>
          <p:cNvSpPr txBox="1"/>
          <p:nvPr/>
        </p:nvSpPr>
        <p:spPr>
          <a:xfrm>
            <a:off x="982834" y="4596077"/>
            <a:ext cx="7335611" cy="830997"/>
          </a:xfrm>
          <a:prstGeom prst="rect">
            <a:avLst/>
          </a:prstGeom>
          <a:ln>
            <a:solidFill>
              <a:srgbClr val="C00000"/>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kumimoji="1" lang="ja-JP" altLang="en-US" sz="2400" b="1" i="1" u="sng" dirty="0"/>
              <a:t>南極振動が北半球に影響を及ぼすか</a:t>
            </a:r>
            <a:r>
              <a:rPr kumimoji="1" lang="en-US" altLang="ja-JP" sz="2400" b="1" i="1" u="sng" dirty="0"/>
              <a:t>,</a:t>
            </a:r>
          </a:p>
          <a:p>
            <a:pPr algn="ctr"/>
            <a:r>
              <a:rPr kumimoji="1" lang="ja-JP" altLang="en-US" sz="2400" b="1" i="1" u="sng" dirty="0"/>
              <a:t>ソマリジェットに着目して明らかにする</a:t>
            </a:r>
            <a:endParaRPr kumimoji="1" lang="en-US" altLang="ja-JP" sz="2400" b="1" i="1" u="sng" dirty="0"/>
          </a:p>
        </p:txBody>
      </p:sp>
      <p:sp>
        <p:nvSpPr>
          <p:cNvPr id="71" name="正方形/長方形 70">
            <a:extLst>
              <a:ext uri="{FF2B5EF4-FFF2-40B4-BE49-F238E27FC236}">
                <a16:creationId xmlns:a16="http://schemas.microsoft.com/office/drawing/2014/main" id="{74620B9A-3005-4A59-A27E-047A12AF22F0}"/>
              </a:ext>
            </a:extLst>
          </p:cNvPr>
          <p:cNvSpPr/>
          <p:nvPr/>
        </p:nvSpPr>
        <p:spPr>
          <a:xfrm>
            <a:off x="15341" y="4759"/>
            <a:ext cx="1360265" cy="3145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a:t>目的</a:t>
            </a:r>
          </a:p>
        </p:txBody>
      </p:sp>
      <p:grpSp>
        <p:nvGrpSpPr>
          <p:cNvPr id="5" name="グループ化 4">
            <a:extLst>
              <a:ext uri="{FF2B5EF4-FFF2-40B4-BE49-F238E27FC236}">
                <a16:creationId xmlns:a16="http://schemas.microsoft.com/office/drawing/2014/main" id="{8592548B-3C7B-4AA9-A922-F5A76EA85732}"/>
              </a:ext>
            </a:extLst>
          </p:cNvPr>
          <p:cNvGrpSpPr/>
          <p:nvPr/>
        </p:nvGrpSpPr>
        <p:grpSpPr>
          <a:xfrm>
            <a:off x="885612" y="6045901"/>
            <a:ext cx="7681536" cy="646331"/>
            <a:chOff x="780636" y="5645859"/>
            <a:chExt cx="7681536" cy="646331"/>
          </a:xfrm>
        </p:grpSpPr>
        <p:sp>
          <p:nvSpPr>
            <p:cNvPr id="2" name="テキスト ボックス 1">
              <a:extLst>
                <a:ext uri="{FF2B5EF4-FFF2-40B4-BE49-F238E27FC236}">
                  <a16:creationId xmlns:a16="http://schemas.microsoft.com/office/drawing/2014/main" id="{4F0B1A69-198E-4F67-A2F8-C6F37B24047E}"/>
                </a:ext>
              </a:extLst>
            </p:cNvPr>
            <p:cNvSpPr txBox="1"/>
            <p:nvPr/>
          </p:nvSpPr>
          <p:spPr>
            <a:xfrm>
              <a:off x="780636" y="5645859"/>
              <a:ext cx="7681536" cy="646331"/>
            </a:xfrm>
            <a:prstGeom prst="rect">
              <a:avLst/>
            </a:prstGeom>
            <a:noFill/>
          </p:spPr>
          <p:txBody>
            <a:bodyPr wrap="square" rtlCol="0">
              <a:spAutoFit/>
            </a:bodyPr>
            <a:lstStyle/>
            <a:p>
              <a:pPr algn="ctr"/>
              <a:r>
                <a:rPr kumimoji="1" lang="ja-JP" altLang="en-US" b="1" dirty="0"/>
                <a:t>北半球の異常気象を予測するために南半球の大気変化を知る必要があるという気候研究のための新しいアイデアになる可能性がある．</a:t>
              </a:r>
            </a:p>
          </p:txBody>
        </p:sp>
        <p:cxnSp>
          <p:nvCxnSpPr>
            <p:cNvPr id="4" name="直線コネクタ 3">
              <a:extLst>
                <a:ext uri="{FF2B5EF4-FFF2-40B4-BE49-F238E27FC236}">
                  <a16:creationId xmlns:a16="http://schemas.microsoft.com/office/drawing/2014/main" id="{D5907C27-73D4-4639-A312-BFDD501505BD}"/>
                </a:ext>
              </a:extLst>
            </p:cNvPr>
            <p:cNvCxnSpPr/>
            <p:nvPr/>
          </p:nvCxnSpPr>
          <p:spPr>
            <a:xfrm>
              <a:off x="926225" y="5947768"/>
              <a:ext cx="7394059" cy="0"/>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54" name="直線コネクタ 53">
              <a:extLst>
                <a:ext uri="{FF2B5EF4-FFF2-40B4-BE49-F238E27FC236}">
                  <a16:creationId xmlns:a16="http://schemas.microsoft.com/office/drawing/2014/main" id="{524B338B-46F4-406A-B8A5-1B6890A26A47}"/>
                </a:ext>
              </a:extLst>
            </p:cNvPr>
            <p:cNvCxnSpPr>
              <a:cxnSpLocks/>
            </p:cNvCxnSpPr>
            <p:nvPr/>
          </p:nvCxnSpPr>
          <p:spPr>
            <a:xfrm>
              <a:off x="1375606" y="6213523"/>
              <a:ext cx="6340116" cy="0"/>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grpSp>
      <p:sp>
        <p:nvSpPr>
          <p:cNvPr id="55" name="テキスト ボックス 54">
            <a:extLst>
              <a:ext uri="{FF2B5EF4-FFF2-40B4-BE49-F238E27FC236}">
                <a16:creationId xmlns:a16="http://schemas.microsoft.com/office/drawing/2014/main" id="{9EE60ABA-D904-460A-AD48-58B8D84516F4}"/>
              </a:ext>
            </a:extLst>
          </p:cNvPr>
          <p:cNvSpPr txBox="1"/>
          <p:nvPr/>
        </p:nvSpPr>
        <p:spPr>
          <a:xfrm>
            <a:off x="207930" y="5580092"/>
            <a:ext cx="3060555" cy="400110"/>
          </a:xfrm>
          <a:prstGeom prst="rect">
            <a:avLst/>
          </a:prstGeom>
          <a:noFill/>
        </p:spPr>
        <p:txBody>
          <a:bodyPr wrap="square" rtlCol="0">
            <a:spAutoFit/>
          </a:bodyPr>
          <a:lstStyle/>
          <a:p>
            <a:r>
              <a:rPr kumimoji="1" lang="ja-JP" altLang="en-US" sz="2000" u="sng" dirty="0"/>
              <a:t>このことにより</a:t>
            </a:r>
          </a:p>
        </p:txBody>
      </p:sp>
      <p:sp>
        <p:nvSpPr>
          <p:cNvPr id="21" name="四角形: 角を丸くする 20">
            <a:extLst>
              <a:ext uri="{FF2B5EF4-FFF2-40B4-BE49-F238E27FC236}">
                <a16:creationId xmlns:a16="http://schemas.microsoft.com/office/drawing/2014/main" id="{44C886CD-531B-4652-8EB5-4135B4EBF305}"/>
              </a:ext>
            </a:extLst>
          </p:cNvPr>
          <p:cNvSpPr/>
          <p:nvPr/>
        </p:nvSpPr>
        <p:spPr>
          <a:xfrm>
            <a:off x="8462172" y="19336"/>
            <a:ext cx="666488" cy="274556"/>
          </a:xfrm>
          <a:prstGeom prst="roundRect">
            <a:avLst/>
          </a:prstGeom>
          <a:ln w="38100"/>
        </p:spPr>
        <p:style>
          <a:lnRef idx="2">
            <a:schemeClr val="accent5"/>
          </a:lnRef>
          <a:fillRef idx="1">
            <a:schemeClr val="lt1"/>
          </a:fillRef>
          <a:effectRef idx="0">
            <a:schemeClr val="accent5"/>
          </a:effectRef>
          <a:fontRef idx="minor">
            <a:schemeClr val="dk1"/>
          </a:fontRef>
        </p:style>
        <p:txBody>
          <a:bodyPr rtlCol="0" anchor="ctr"/>
          <a:lstStyle/>
          <a:p>
            <a:pPr algn="ctr"/>
            <a:r>
              <a:rPr kumimoji="1" lang="en-US" altLang="ja-JP" b="1" dirty="0"/>
              <a:t>3/13</a:t>
            </a:r>
            <a:endParaRPr kumimoji="1" lang="ja-JP" altLang="en-US" b="1" dirty="0"/>
          </a:p>
        </p:txBody>
      </p:sp>
      <p:pic>
        <p:nvPicPr>
          <p:cNvPr id="22" name="図 21">
            <a:extLst>
              <a:ext uri="{FF2B5EF4-FFF2-40B4-BE49-F238E27FC236}">
                <a16:creationId xmlns:a16="http://schemas.microsoft.com/office/drawing/2014/main" id="{A5A6A3C2-7348-49E6-96B0-8051F012FCBE}"/>
              </a:ext>
            </a:extLst>
          </p:cNvPr>
          <p:cNvPicPr>
            <a:picLocks noChangeAspect="1"/>
          </p:cNvPicPr>
          <p:nvPr/>
        </p:nvPicPr>
        <p:blipFill rotWithShape="1">
          <a:blip r:embed="rId3">
            <a:extLst>
              <a:ext uri="{28A0092B-C50C-407E-A947-70E740481C1C}">
                <a14:useLocalDpi xmlns:a14="http://schemas.microsoft.com/office/drawing/2010/main" val="0"/>
              </a:ext>
            </a:extLst>
          </a:blip>
          <a:srcRect l="6619" t="1763" r="3970" b="4242"/>
          <a:stretch/>
        </p:blipFill>
        <p:spPr>
          <a:xfrm>
            <a:off x="423417" y="524745"/>
            <a:ext cx="3868973" cy="2806541"/>
          </a:xfrm>
          <a:prstGeom prst="rect">
            <a:avLst/>
          </a:prstGeom>
          <a:ln>
            <a:solidFill>
              <a:schemeClr val="lt1"/>
            </a:solidFill>
          </a:ln>
          <a:scene3d>
            <a:camera prst="perspectiveRelaxedModerately" fov="6000000">
              <a:rot lat="21000000" lon="0" rev="0"/>
            </a:camera>
            <a:lightRig rig="threePt" dir="t"/>
          </a:scene3d>
        </p:spPr>
      </p:pic>
      <p:sp>
        <p:nvSpPr>
          <p:cNvPr id="23" name="楕円 22">
            <a:extLst>
              <a:ext uri="{FF2B5EF4-FFF2-40B4-BE49-F238E27FC236}">
                <a16:creationId xmlns:a16="http://schemas.microsoft.com/office/drawing/2014/main" id="{D292DC0A-4B6D-474F-878C-2E834B67CD74}"/>
              </a:ext>
            </a:extLst>
          </p:cNvPr>
          <p:cNvSpPr/>
          <p:nvPr/>
        </p:nvSpPr>
        <p:spPr>
          <a:xfrm>
            <a:off x="642761" y="3010565"/>
            <a:ext cx="3551801" cy="763689"/>
          </a:xfrm>
          <a:prstGeom prst="ellipse">
            <a:avLst/>
          </a:prstGeom>
          <a:solidFill>
            <a:srgbClr val="2F4489">
              <a:alpha val="50000"/>
            </a:srgbClr>
          </a:solidFill>
          <a:ln>
            <a:solidFill>
              <a:srgbClr val="00B050"/>
            </a:solidFill>
          </a:ln>
        </p:spPr>
        <p:style>
          <a:lnRef idx="3">
            <a:schemeClr val="lt1"/>
          </a:lnRef>
          <a:fillRef idx="1">
            <a:schemeClr val="accent2"/>
          </a:fillRef>
          <a:effectRef idx="1">
            <a:schemeClr val="accent2"/>
          </a:effectRef>
          <a:fontRef idx="minor">
            <a:schemeClr val="lt1"/>
          </a:fontRef>
        </p:style>
        <p:txBody>
          <a:bodyPr rtlCol="0" anchor="ctr"/>
          <a:lstStyle/>
          <a:p>
            <a:pPr algn="ctr"/>
            <a:endParaRPr kumimoji="1" lang="en-US" altLang="ja-JP" b="1" u="sng" dirty="0">
              <a:solidFill>
                <a:srgbClr val="002060"/>
              </a:solidFill>
              <a:latin typeface="Segoe UI" panose="020B0502040204020203" pitchFamily="34" charset="0"/>
              <a:cs typeface="Segoe UI" panose="020B0502040204020203" pitchFamily="34" charset="0"/>
            </a:endParaRPr>
          </a:p>
          <a:p>
            <a:pPr algn="ctr"/>
            <a:r>
              <a:rPr kumimoji="1" lang="ja-JP" altLang="en-US" b="1" u="sng" dirty="0">
                <a:solidFill>
                  <a:srgbClr val="002060"/>
                </a:solidFill>
                <a:latin typeface="Segoe UI" panose="020B0502040204020203" pitchFamily="34" charset="0"/>
                <a:cs typeface="Segoe UI" panose="020B0502040204020203" pitchFamily="34" charset="0"/>
              </a:rPr>
              <a:t>南極振動</a:t>
            </a:r>
            <a:endParaRPr kumimoji="1" lang="en-US" altLang="ja-JP" b="1" u="sng" dirty="0">
              <a:solidFill>
                <a:srgbClr val="002060"/>
              </a:solidFill>
              <a:latin typeface="Segoe UI" panose="020B0502040204020203" pitchFamily="34" charset="0"/>
              <a:cs typeface="Segoe UI" panose="020B0502040204020203" pitchFamily="34" charset="0"/>
            </a:endParaRPr>
          </a:p>
        </p:txBody>
      </p:sp>
      <p:sp>
        <p:nvSpPr>
          <p:cNvPr id="18" name="環状矢印 10">
            <a:extLst>
              <a:ext uri="{FF2B5EF4-FFF2-40B4-BE49-F238E27FC236}">
                <a16:creationId xmlns:a16="http://schemas.microsoft.com/office/drawing/2014/main" id="{CDBDCEBC-F6CA-4843-B3B0-34FEE85BB8C3}"/>
              </a:ext>
            </a:extLst>
          </p:cNvPr>
          <p:cNvSpPr/>
          <p:nvPr/>
        </p:nvSpPr>
        <p:spPr>
          <a:xfrm rot="18383902">
            <a:off x="1221976" y="-437477"/>
            <a:ext cx="2393370" cy="5911806"/>
          </a:xfrm>
          <a:prstGeom prst="circularArrow">
            <a:avLst>
              <a:gd name="adj1" fmla="val 10442"/>
              <a:gd name="adj2" fmla="val 2160065"/>
              <a:gd name="adj3" fmla="val 20109894"/>
              <a:gd name="adj4" fmla="val 10800000"/>
              <a:gd name="adj5" fmla="val 10612"/>
            </a:avLst>
          </a:prstGeom>
          <a:solidFill>
            <a:schemeClr val="accent6">
              <a:alpha val="80000"/>
            </a:schemeClr>
          </a:solidFill>
          <a:ln>
            <a:solidFill>
              <a:srgbClr val="00B050"/>
            </a:solidFill>
          </a:ln>
          <a:scene3d>
            <a:camera prst="isometricRightUp">
              <a:rot lat="2535539" lon="18000000" rev="19356872"/>
            </a:camera>
            <a:lightRig rig="twoPt" dir="t"/>
          </a:scene3d>
          <a:sp3d prstMaterial="powder">
            <a:bevelT h="63500"/>
            <a:bevelB h="254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tx1"/>
              </a:solidFill>
            </a:endParaRPr>
          </a:p>
        </p:txBody>
      </p:sp>
      <p:sp>
        <p:nvSpPr>
          <p:cNvPr id="6" name="楕円 5">
            <a:extLst>
              <a:ext uri="{FF2B5EF4-FFF2-40B4-BE49-F238E27FC236}">
                <a16:creationId xmlns:a16="http://schemas.microsoft.com/office/drawing/2014/main" id="{861504F6-28D5-4824-8934-9E2EE162F67D}"/>
              </a:ext>
            </a:extLst>
          </p:cNvPr>
          <p:cNvSpPr/>
          <p:nvPr/>
        </p:nvSpPr>
        <p:spPr>
          <a:xfrm>
            <a:off x="2444536" y="514314"/>
            <a:ext cx="2312450" cy="532339"/>
          </a:xfrm>
          <a:prstGeom prst="ellipse">
            <a:avLst/>
          </a:prstGeom>
          <a:solidFill>
            <a:schemeClr val="accent4">
              <a:alpha val="5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tx1"/>
                </a:solidFill>
              </a:rPr>
              <a:t>北半球中緯度大気循環</a:t>
            </a:r>
          </a:p>
        </p:txBody>
      </p:sp>
      <p:pic>
        <p:nvPicPr>
          <p:cNvPr id="8" name="グラフィックス 7" descr="疑問符">
            <a:extLst>
              <a:ext uri="{FF2B5EF4-FFF2-40B4-BE49-F238E27FC236}">
                <a16:creationId xmlns:a16="http://schemas.microsoft.com/office/drawing/2014/main" id="{00A19ECF-6BFD-4E50-8A42-7385534F4E1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861167" y="1392010"/>
            <a:ext cx="1801809" cy="1801809"/>
          </a:xfrm>
          <a:prstGeom prst="rect">
            <a:avLst/>
          </a:prstGeom>
        </p:spPr>
      </p:pic>
      <p:sp>
        <p:nvSpPr>
          <p:cNvPr id="27" name="環状矢印 10">
            <a:extLst>
              <a:ext uri="{FF2B5EF4-FFF2-40B4-BE49-F238E27FC236}">
                <a16:creationId xmlns:a16="http://schemas.microsoft.com/office/drawing/2014/main" id="{A4A21EFE-8FF3-4E57-95DB-AB8B57101714}"/>
              </a:ext>
            </a:extLst>
          </p:cNvPr>
          <p:cNvSpPr/>
          <p:nvPr/>
        </p:nvSpPr>
        <p:spPr>
          <a:xfrm rot="18383902">
            <a:off x="2319768" y="-413989"/>
            <a:ext cx="1261904" cy="2902777"/>
          </a:xfrm>
          <a:prstGeom prst="circularArrow">
            <a:avLst>
              <a:gd name="adj1" fmla="val 10442"/>
              <a:gd name="adj2" fmla="val 2160065"/>
              <a:gd name="adj3" fmla="val 20109894"/>
              <a:gd name="adj4" fmla="val 10800000"/>
              <a:gd name="adj5" fmla="val 10612"/>
            </a:avLst>
          </a:prstGeom>
          <a:solidFill>
            <a:schemeClr val="accent5">
              <a:alpha val="80000"/>
            </a:schemeClr>
          </a:solidFill>
          <a:ln>
            <a:solidFill>
              <a:schemeClr val="tx2"/>
            </a:solidFill>
          </a:ln>
          <a:scene3d>
            <a:camera prst="isometricRightUp">
              <a:rot lat="2535539" lon="18000000" rev="19356872"/>
            </a:camera>
            <a:lightRig rig="twoPt" dir="t"/>
          </a:scene3d>
          <a:sp3d prstMaterial="powder">
            <a:bevelT h="63500"/>
            <a:bevelB h="254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tx1"/>
              </a:solidFill>
            </a:endParaRPr>
          </a:p>
        </p:txBody>
      </p:sp>
      <p:sp>
        <p:nvSpPr>
          <p:cNvPr id="28" name="矢印: 右 27">
            <a:extLst>
              <a:ext uri="{FF2B5EF4-FFF2-40B4-BE49-F238E27FC236}">
                <a16:creationId xmlns:a16="http://schemas.microsoft.com/office/drawing/2014/main" id="{F62A179A-5718-459E-B1CE-8CD8776C684B}"/>
              </a:ext>
            </a:extLst>
          </p:cNvPr>
          <p:cNvSpPr/>
          <p:nvPr/>
        </p:nvSpPr>
        <p:spPr>
          <a:xfrm rot="19882990">
            <a:off x="1681145" y="1018259"/>
            <a:ext cx="884927" cy="858191"/>
          </a:xfrm>
          <a:prstGeom prst="rightArrow">
            <a:avLst/>
          </a:prstGeom>
          <a:solidFill>
            <a:srgbClr val="F23F0E">
              <a:alpha val="95686"/>
            </a:srgbClr>
          </a:solidFill>
          <a:scene3d>
            <a:camera prst="perspectiveRight"/>
            <a:lightRig rig="threePt" dir="t"/>
          </a:scene3d>
          <a:sp3d extrusionH="38100">
            <a:bevelT w="114300" h="133350" prst="artDeco"/>
            <a:bevelB w="114300" prst="artDeco"/>
          </a:sp3d>
        </p:spPr>
        <p:style>
          <a:lnRef idx="3">
            <a:schemeClr val="lt1"/>
          </a:lnRef>
          <a:fillRef idx="1">
            <a:schemeClr val="accent6"/>
          </a:fillRef>
          <a:effectRef idx="1">
            <a:schemeClr val="accent6"/>
          </a:effectRef>
          <a:fontRef idx="minor">
            <a:schemeClr val="lt1"/>
          </a:fontRef>
        </p:style>
        <p:txBody>
          <a:bodyPr rtlCol="0" anchor="ctr"/>
          <a:lstStyle/>
          <a:p>
            <a:pPr algn="ctr"/>
            <a:endParaRPr kumimoji="1" lang="ja-JP" altLang="en-US" sz="3200" b="1" dirty="0"/>
          </a:p>
        </p:txBody>
      </p:sp>
      <p:sp>
        <p:nvSpPr>
          <p:cNvPr id="3" name="正方形/長方形 2">
            <a:extLst>
              <a:ext uri="{FF2B5EF4-FFF2-40B4-BE49-F238E27FC236}">
                <a16:creationId xmlns:a16="http://schemas.microsoft.com/office/drawing/2014/main" id="{BD146416-3D45-4518-ADB2-EEBE694289D5}"/>
              </a:ext>
            </a:extLst>
          </p:cNvPr>
          <p:cNvSpPr/>
          <p:nvPr/>
        </p:nvSpPr>
        <p:spPr>
          <a:xfrm rot="19912440">
            <a:off x="1665958" y="1296954"/>
            <a:ext cx="784758" cy="33569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000" b="1" dirty="0">
                <a:solidFill>
                  <a:schemeClr val="bg1"/>
                </a:solidFill>
              </a:rPr>
              <a:t>SMJ</a:t>
            </a:r>
            <a:endParaRPr kumimoji="1" lang="ja-JP" altLang="en-US" sz="2000" b="1" dirty="0">
              <a:solidFill>
                <a:schemeClr val="bg1"/>
              </a:solidFill>
            </a:endParaRPr>
          </a:p>
        </p:txBody>
      </p:sp>
    </p:spTree>
    <p:extLst>
      <p:ext uri="{BB962C8B-B14F-4D97-AF65-F5344CB8AC3E}">
        <p14:creationId xmlns:p14="http://schemas.microsoft.com/office/powerpoint/2010/main" val="275599663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6" name="Picture 2" descr="タヒチとダーウィン">
            <a:extLst>
              <a:ext uri="{FF2B5EF4-FFF2-40B4-BE49-F238E27FC236}">
                <a16:creationId xmlns:a16="http://schemas.microsoft.com/office/drawing/2014/main" id="{904669A9-6B62-4540-997E-5A772DF7508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50652" y="1434518"/>
            <a:ext cx="3924349" cy="1214306"/>
          </a:xfrm>
          <a:prstGeom prst="rect">
            <a:avLst/>
          </a:prstGeom>
          <a:noFill/>
          <a:extLst>
            <a:ext uri="{909E8E84-426E-40DD-AFC4-6F175D3DCCD1}">
              <a14:hiddenFill xmlns:a14="http://schemas.microsoft.com/office/drawing/2010/main">
                <a:solidFill>
                  <a:srgbClr val="FFFFFF"/>
                </a:solidFill>
              </a14:hiddenFill>
            </a:ext>
          </a:extLst>
        </p:spPr>
      </p:pic>
      <p:sp>
        <p:nvSpPr>
          <p:cNvPr id="5" name="テキスト ボックス 4">
            <a:extLst>
              <a:ext uri="{FF2B5EF4-FFF2-40B4-BE49-F238E27FC236}">
                <a16:creationId xmlns:a16="http://schemas.microsoft.com/office/drawing/2014/main" id="{FC6DB2E9-1945-4EE4-99B2-9A316F8761C6}"/>
              </a:ext>
            </a:extLst>
          </p:cNvPr>
          <p:cNvSpPr txBox="1"/>
          <p:nvPr/>
        </p:nvSpPr>
        <p:spPr>
          <a:xfrm>
            <a:off x="0" y="-27665"/>
            <a:ext cx="9144000" cy="461665"/>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r>
              <a:rPr kumimoji="1" lang="ja-JP" altLang="en-US" sz="2400" b="1" u="sng" dirty="0"/>
              <a:t>　</a:t>
            </a:r>
            <a:r>
              <a:rPr kumimoji="1" lang="en-US" altLang="ja-JP" sz="2400" b="1" u="sng" dirty="0">
                <a:solidFill>
                  <a:schemeClr val="bg1"/>
                </a:solidFill>
              </a:rPr>
              <a:t>ENSO</a:t>
            </a:r>
            <a:r>
              <a:rPr kumimoji="1" lang="ja-JP" altLang="en-US" sz="2400" b="1" u="sng" dirty="0">
                <a:solidFill>
                  <a:schemeClr val="bg1"/>
                </a:solidFill>
              </a:rPr>
              <a:t>　</a:t>
            </a:r>
            <a:endParaRPr kumimoji="1" lang="en-US" altLang="ja-JP" sz="2400" b="1" u="sng" dirty="0">
              <a:solidFill>
                <a:schemeClr val="bg1"/>
              </a:solidFill>
            </a:endParaRPr>
          </a:p>
        </p:txBody>
      </p:sp>
      <p:sp>
        <p:nvSpPr>
          <p:cNvPr id="4" name="テキスト ボックス 3">
            <a:extLst>
              <a:ext uri="{FF2B5EF4-FFF2-40B4-BE49-F238E27FC236}">
                <a16:creationId xmlns:a16="http://schemas.microsoft.com/office/drawing/2014/main" id="{CF475529-824C-4F24-A6BD-C8B8F3059B90}"/>
              </a:ext>
            </a:extLst>
          </p:cNvPr>
          <p:cNvSpPr txBox="1"/>
          <p:nvPr/>
        </p:nvSpPr>
        <p:spPr>
          <a:xfrm>
            <a:off x="302004" y="1233182"/>
            <a:ext cx="4269996" cy="1477328"/>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kumimoji="1" lang="ja-JP" altLang="en-US" b="1" dirty="0"/>
              <a:t>本研究の</a:t>
            </a:r>
            <a:r>
              <a:rPr kumimoji="1" lang="en-US" altLang="ja-JP" b="1" dirty="0"/>
              <a:t>ENSO</a:t>
            </a:r>
            <a:r>
              <a:rPr kumimoji="1" lang="ja-JP" altLang="en-US" b="1" dirty="0"/>
              <a:t>インデックスの定義</a:t>
            </a:r>
            <a:endParaRPr kumimoji="1" lang="en-US" altLang="ja-JP" b="1" dirty="0"/>
          </a:p>
          <a:p>
            <a:endParaRPr kumimoji="1" lang="en-US" altLang="ja-JP" dirty="0"/>
          </a:p>
          <a:p>
            <a:r>
              <a:rPr kumimoji="1" lang="ja-JP" altLang="en-US" dirty="0"/>
              <a:t>気象庁の</a:t>
            </a:r>
            <a:r>
              <a:rPr kumimoji="1" lang="en-US" altLang="ja-JP" dirty="0"/>
              <a:t>NINO3.0</a:t>
            </a:r>
            <a:r>
              <a:rPr kumimoji="1" lang="ja-JP" altLang="en-US" dirty="0"/>
              <a:t>領域の監視指数を使用</a:t>
            </a:r>
            <a:endParaRPr kumimoji="1" lang="en-US" altLang="ja-JP" dirty="0"/>
          </a:p>
          <a:p>
            <a:r>
              <a:rPr kumimoji="1" lang="ja-JP" altLang="en-US" dirty="0"/>
              <a:t>領域　：　</a:t>
            </a:r>
            <a:r>
              <a:rPr kumimoji="1" lang="en-US" altLang="ja-JP" dirty="0"/>
              <a:t>5N-5S</a:t>
            </a:r>
            <a:r>
              <a:rPr kumimoji="1" lang="ja-JP" altLang="en-US" dirty="0" err="1"/>
              <a:t>、</a:t>
            </a:r>
            <a:r>
              <a:rPr kumimoji="1" lang="en-US" altLang="ja-JP" dirty="0"/>
              <a:t>150W-90W</a:t>
            </a:r>
            <a:r>
              <a:rPr kumimoji="1" lang="ja-JP" altLang="en-US" dirty="0"/>
              <a:t>　</a:t>
            </a:r>
            <a:endParaRPr kumimoji="1" lang="en-US" altLang="ja-JP" dirty="0"/>
          </a:p>
          <a:p>
            <a:r>
              <a:rPr kumimoji="1" lang="ja-JP" altLang="en-US" dirty="0"/>
              <a:t>海面水温の基準値の差</a:t>
            </a:r>
            <a:endParaRPr kumimoji="1" lang="en-US" altLang="ja-JP" dirty="0"/>
          </a:p>
        </p:txBody>
      </p:sp>
      <p:sp>
        <p:nvSpPr>
          <p:cNvPr id="6" name="テキスト ボックス 5">
            <a:extLst>
              <a:ext uri="{FF2B5EF4-FFF2-40B4-BE49-F238E27FC236}">
                <a16:creationId xmlns:a16="http://schemas.microsoft.com/office/drawing/2014/main" id="{B1D6A052-0E74-45F3-B84B-17E9D877A317}"/>
              </a:ext>
            </a:extLst>
          </p:cNvPr>
          <p:cNvSpPr txBox="1"/>
          <p:nvPr/>
        </p:nvSpPr>
        <p:spPr>
          <a:xfrm>
            <a:off x="562061" y="3285847"/>
            <a:ext cx="6904139" cy="923330"/>
          </a:xfrm>
          <a:prstGeom prst="rect">
            <a:avLst/>
          </a:prstGeom>
          <a:noFill/>
        </p:spPr>
        <p:txBody>
          <a:bodyPr wrap="square" rtlCol="0">
            <a:spAutoFit/>
          </a:bodyPr>
          <a:lstStyle/>
          <a:p>
            <a:r>
              <a:rPr kumimoji="1" lang="ja-JP" altLang="en-US" u="sng" dirty="0"/>
              <a:t>南方振動（</a:t>
            </a:r>
            <a:r>
              <a:rPr kumimoji="1" lang="en-US" altLang="ja-JP" u="sng" dirty="0"/>
              <a:t>ENSO</a:t>
            </a:r>
            <a:r>
              <a:rPr kumimoji="1" lang="ja-JP" altLang="en-US" u="sng" dirty="0"/>
              <a:t>）とは</a:t>
            </a:r>
            <a:endParaRPr kumimoji="1" lang="en-US" altLang="ja-JP" u="sng" dirty="0"/>
          </a:p>
          <a:p>
            <a:r>
              <a:rPr kumimoji="1" lang="ja-JP" altLang="en-US" u="sng" dirty="0"/>
              <a:t>ダーウィンとタヒチの地上気温の差で表す</a:t>
            </a:r>
            <a:endParaRPr kumimoji="1" lang="en-US" altLang="ja-JP" u="sng" dirty="0"/>
          </a:p>
          <a:p>
            <a:r>
              <a:rPr kumimoji="1" lang="ja-JP" altLang="en-US" u="sng" dirty="0"/>
              <a:t>貿易風の強弱の指標になる</a:t>
            </a:r>
            <a:endParaRPr kumimoji="1" lang="en-US" altLang="ja-JP" u="sng" dirty="0"/>
          </a:p>
        </p:txBody>
      </p:sp>
      <p:sp>
        <p:nvSpPr>
          <p:cNvPr id="2" name="テキスト ボックス 1">
            <a:extLst>
              <a:ext uri="{FF2B5EF4-FFF2-40B4-BE49-F238E27FC236}">
                <a16:creationId xmlns:a16="http://schemas.microsoft.com/office/drawing/2014/main" id="{16A3E37B-A386-40A5-B40D-609E8721EE4B}"/>
              </a:ext>
            </a:extLst>
          </p:cNvPr>
          <p:cNvSpPr txBox="1"/>
          <p:nvPr/>
        </p:nvSpPr>
        <p:spPr>
          <a:xfrm>
            <a:off x="4949851" y="2909455"/>
            <a:ext cx="3825150" cy="376392"/>
          </a:xfrm>
          <a:prstGeom prst="rect">
            <a:avLst/>
          </a:prstGeom>
          <a:noFill/>
        </p:spPr>
        <p:txBody>
          <a:bodyPr wrap="square" rtlCol="0">
            <a:spAutoFit/>
          </a:bodyPr>
          <a:lstStyle/>
          <a:p>
            <a:r>
              <a:rPr kumimoji="1" lang="ja-JP" altLang="en-US" dirty="0"/>
              <a:t>気象庁</a:t>
            </a:r>
            <a:r>
              <a:rPr kumimoji="1" lang="en-US" altLang="ja-JP" dirty="0"/>
              <a:t>HP</a:t>
            </a:r>
            <a:r>
              <a:rPr kumimoji="1" lang="ja-JP" altLang="en-US" dirty="0"/>
              <a:t>より引用</a:t>
            </a:r>
          </a:p>
        </p:txBody>
      </p:sp>
    </p:spTree>
    <p:extLst>
      <p:ext uri="{BB962C8B-B14F-4D97-AF65-F5344CB8AC3E}">
        <p14:creationId xmlns:p14="http://schemas.microsoft.com/office/powerpoint/2010/main" val="108408694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8F16DDDF-29DC-4EB6-9C8B-46541D8A820C}"/>
              </a:ext>
            </a:extLst>
          </p:cNvPr>
          <p:cNvSpPr txBox="1"/>
          <p:nvPr/>
        </p:nvSpPr>
        <p:spPr>
          <a:xfrm>
            <a:off x="0" y="-27665"/>
            <a:ext cx="9144000" cy="461665"/>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1" i="0" u="sng"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　用語説明　</a:t>
            </a:r>
            <a:endParaRPr kumimoji="1" lang="en-US" altLang="ja-JP" sz="2400" b="1" i="0" u="sng"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 name="テキスト ボックス 2">
            <a:extLst>
              <a:ext uri="{FF2B5EF4-FFF2-40B4-BE49-F238E27FC236}">
                <a16:creationId xmlns:a16="http://schemas.microsoft.com/office/drawing/2014/main" id="{AD7780A6-9C9B-44E1-A21A-4E3FEB2BF88D}"/>
              </a:ext>
            </a:extLst>
          </p:cNvPr>
          <p:cNvSpPr txBox="1"/>
          <p:nvPr/>
        </p:nvSpPr>
        <p:spPr>
          <a:xfrm>
            <a:off x="46139" y="755010"/>
            <a:ext cx="9051721" cy="147732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・成層圏突然昇温</a:t>
            </a:r>
            <a:endParaRPr kumimoji="1" lang="en-US" altLang="ja-JP"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日々の</a:t>
            </a:r>
            <a:r>
              <a:rPr kumimoji="0"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hlinkClick r:id="rId2" tooltip="気温"/>
              </a:rPr>
              <a:t>気温</a:t>
            </a:r>
            <a:r>
              <a:rPr kumimoji="0"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変化が緩やかな</a:t>
            </a:r>
            <a:r>
              <a:rPr kumimoji="0"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hlinkClick r:id="rId3" tooltip="成層圏"/>
              </a:rPr>
              <a:t>成層圏</a:t>
            </a:r>
            <a:r>
              <a:rPr kumimoji="0"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において、突然気温が上昇する現象のこと。</a:t>
            </a:r>
            <a:endParaRPr kumimoji="0"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数日間で</a:t>
            </a:r>
            <a:r>
              <a:rPr kumimoji="0"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20K</a:t>
            </a:r>
            <a:r>
              <a:rPr kumimoji="0"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r>
              <a:rPr kumimoji="0"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hlinkClick r:id="rId4" tooltip="ケルビン"/>
              </a:rPr>
              <a:t>ケルビン</a:t>
            </a:r>
            <a:r>
              <a:rPr kumimoji="0"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）程度の上昇が起こるが、時に</a:t>
            </a:r>
            <a:r>
              <a:rPr kumimoji="0"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50K</a:t>
            </a:r>
            <a:r>
              <a:rPr kumimoji="0"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以上の急激な上昇が起こることもある</a:t>
            </a:r>
            <a:endParaRPr kumimoji="0"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一方、下降に転じるときはその速度が遅く、気温が元に戻るまで</a:t>
            </a:r>
            <a:r>
              <a:rPr kumimoji="0"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1〜2</a:t>
            </a:r>
            <a:r>
              <a:rPr kumimoji="0"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ヶ月程度かかる。</a:t>
            </a:r>
            <a:endParaRPr kumimoji="1" lang="ja-JP" altLang="en-US"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4" name="テキスト ボックス 3">
            <a:extLst>
              <a:ext uri="{FF2B5EF4-FFF2-40B4-BE49-F238E27FC236}">
                <a16:creationId xmlns:a16="http://schemas.microsoft.com/office/drawing/2014/main" id="{A4E27D85-C6F6-4CE0-A382-B971B064E06D}"/>
              </a:ext>
            </a:extLst>
          </p:cNvPr>
          <p:cNvSpPr txBox="1"/>
          <p:nvPr/>
        </p:nvSpPr>
        <p:spPr>
          <a:xfrm>
            <a:off x="864066" y="2788240"/>
            <a:ext cx="7248088" cy="230832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通常、成層圏では冬極は低気圧性の循環による西風が卓越</a:t>
            </a:r>
            <a:endParaRPr kumimoji="1"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endParaRPr kumimoji="1"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プラネタリー波が伝わってくると西風が南北に蛇行</a:t>
            </a:r>
            <a:endParaRPr kumimoji="1"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endParaRPr kumimoji="1"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空気塊が極方向に運ばれる</a:t>
            </a:r>
            <a:endParaRPr kumimoji="1"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endParaRPr kumimoji="1"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極域で行き場がなくなった空気塊は成層圏で断熱加熱を伴って</a:t>
            </a:r>
            <a:endParaRPr kumimoji="0"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下降し突然昇温が発生する</a:t>
            </a: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423828582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テキスト ボックス 2"/>
          <p:cNvSpPr txBox="1"/>
          <p:nvPr/>
        </p:nvSpPr>
        <p:spPr>
          <a:xfrm>
            <a:off x="263347" y="665684"/>
            <a:ext cx="8617305" cy="3323987"/>
          </a:xfrm>
          <a:prstGeom prst="rect">
            <a:avLst/>
          </a:prstGeom>
          <a:ln w="28575"/>
        </p:spPr>
        <p:style>
          <a:lnRef idx="2">
            <a:schemeClr val="dk1"/>
          </a:lnRef>
          <a:fillRef idx="1">
            <a:schemeClr val="lt1"/>
          </a:fillRef>
          <a:effectRef idx="0">
            <a:schemeClr val="dk1"/>
          </a:effectRef>
          <a:fontRef idx="minor">
            <a:schemeClr val="dk1"/>
          </a:fontRef>
        </p:style>
        <p:txBody>
          <a:bodyPr wrap="square" rtlCol="0">
            <a:spAutoFit/>
          </a:bodyPr>
          <a:lstStyle/>
          <a:p>
            <a:pPr marL="342900" indent="-342900">
              <a:buAutoNum type="arabicParenBoth"/>
            </a:pPr>
            <a:r>
              <a:rPr lang="ja-JP" altLang="en-US" sz="1400" dirty="0"/>
              <a:t>相関分析</a:t>
            </a:r>
            <a:endParaRPr lang="en-US" altLang="ja-JP" sz="1400" dirty="0"/>
          </a:p>
          <a:p>
            <a:r>
              <a:rPr lang="ja-JP" altLang="en-US" sz="1400" dirty="0"/>
              <a:t>相関係数によって</a:t>
            </a:r>
            <a:r>
              <a:rPr lang="en-US" altLang="ja-JP" sz="1400" dirty="0"/>
              <a:t>2</a:t>
            </a:r>
            <a:r>
              <a:rPr lang="ja-JP" altLang="en-US" sz="1400" dirty="0" err="1"/>
              <a:t>つの</a:t>
            </a:r>
            <a:r>
              <a:rPr lang="ja-JP" altLang="en-US" sz="1400" dirty="0"/>
              <a:t>項目の間の相関性を要約する手法。</a:t>
            </a:r>
            <a:endParaRPr lang="en-US" altLang="ja-JP" sz="1400" dirty="0"/>
          </a:p>
          <a:p>
            <a:endParaRPr lang="en-US" altLang="ja-JP" sz="1400" dirty="0"/>
          </a:p>
          <a:p>
            <a:r>
              <a:rPr lang="en-US" altLang="ja-JP" sz="1400" dirty="0"/>
              <a:t>(2)</a:t>
            </a:r>
            <a:r>
              <a:rPr lang="ja-JP" altLang="en-US" sz="1400" dirty="0"/>
              <a:t>相関係数</a:t>
            </a:r>
            <a:endParaRPr lang="en-US" altLang="ja-JP" sz="1400" dirty="0"/>
          </a:p>
          <a:p>
            <a:r>
              <a:rPr lang="en-US" altLang="ja-JP" sz="1400" dirty="0"/>
              <a:t>2</a:t>
            </a:r>
            <a:r>
              <a:rPr lang="ja-JP" altLang="en-US" sz="1400" dirty="0" err="1"/>
              <a:t>つの</a:t>
            </a:r>
            <a:r>
              <a:rPr lang="ja-JP" altLang="en-US" sz="1400" dirty="0"/>
              <a:t>データの直線的な大小関係が一致している程度を表す指標</a:t>
            </a:r>
            <a:endParaRPr lang="en-US" altLang="ja-JP" sz="1400" dirty="0"/>
          </a:p>
          <a:p>
            <a:endParaRPr lang="en-US" altLang="ja-JP" sz="1400" dirty="0"/>
          </a:p>
          <a:p>
            <a:r>
              <a:rPr lang="en-US" altLang="ja-JP" sz="1400" dirty="0"/>
              <a:t>(3)</a:t>
            </a:r>
            <a:r>
              <a:rPr lang="ja-JP" altLang="en-US" sz="1400" dirty="0"/>
              <a:t> 回帰分析</a:t>
            </a:r>
          </a:p>
          <a:p>
            <a:r>
              <a:rPr lang="en-US" altLang="ja-JP" sz="1400" dirty="0"/>
              <a:t>2</a:t>
            </a:r>
            <a:r>
              <a:rPr lang="ja-JP" altLang="en-US" sz="1400" dirty="0" err="1"/>
              <a:t>つの</a:t>
            </a:r>
            <a:r>
              <a:rPr lang="ja-JP" altLang="en-US" sz="1400" dirty="0"/>
              <a:t>項目について因果関係を直線で近似する手法。単回帰分析ともいう。</a:t>
            </a:r>
            <a:r>
              <a:rPr lang="en-US" altLang="ja-JP" sz="1400" dirty="0"/>
              <a:t>X</a:t>
            </a:r>
            <a:r>
              <a:rPr lang="ja-JP" altLang="en-US" sz="1400" dirty="0"/>
              <a:t>が決まれば</a:t>
            </a:r>
            <a:r>
              <a:rPr lang="en-US" altLang="ja-JP" sz="1400" dirty="0"/>
              <a:t>Y</a:t>
            </a:r>
            <a:r>
              <a:rPr lang="ja-JP" altLang="en-US" sz="1400" dirty="0"/>
              <a:t>が決まる関係。</a:t>
            </a:r>
          </a:p>
          <a:p>
            <a:r>
              <a:rPr lang="en-US" altLang="ja-JP" sz="1400" dirty="0"/>
              <a:t>1</a:t>
            </a:r>
            <a:r>
              <a:rPr lang="ja-JP" altLang="en-US" sz="1400" dirty="0" err="1"/>
              <a:t>つの</a:t>
            </a:r>
            <a:r>
              <a:rPr lang="ja-JP" altLang="en-US" sz="1400" dirty="0"/>
              <a:t>目的変数を</a:t>
            </a:r>
            <a:r>
              <a:rPr lang="en-US" altLang="ja-JP" sz="1400" dirty="0"/>
              <a:t>1</a:t>
            </a:r>
            <a:r>
              <a:rPr lang="ja-JP" altLang="en-US" sz="1400" dirty="0" err="1"/>
              <a:t>つの</a:t>
            </a:r>
            <a:r>
              <a:rPr lang="ja-JP" altLang="en-US" sz="1400" dirty="0"/>
              <a:t>説明変数で予測するもの</a:t>
            </a:r>
            <a:endParaRPr lang="en-US" altLang="ja-JP" sz="1400" dirty="0"/>
          </a:p>
          <a:p>
            <a:endParaRPr lang="en-US" altLang="ja-JP" sz="1400" dirty="0"/>
          </a:p>
          <a:p>
            <a:r>
              <a:rPr lang="en-US" altLang="ja-JP" sz="1400" dirty="0"/>
              <a:t>(4)</a:t>
            </a:r>
            <a:r>
              <a:rPr lang="ja-JP" altLang="en-US" sz="1400" dirty="0"/>
              <a:t>回帰直線</a:t>
            </a:r>
            <a:endParaRPr lang="en-US" altLang="ja-JP" sz="1400" dirty="0"/>
          </a:p>
          <a:p>
            <a:r>
              <a:rPr lang="en-US" altLang="ja-JP" sz="1400" dirty="0"/>
              <a:t>2</a:t>
            </a:r>
            <a:r>
              <a:rPr lang="ja-JP" altLang="en-US" sz="1400" dirty="0" err="1"/>
              <a:t>つの</a:t>
            </a:r>
            <a:r>
              <a:rPr lang="ja-JP" altLang="en-US" sz="1400" dirty="0"/>
              <a:t>項目の因果関係を直線</a:t>
            </a:r>
            <a:r>
              <a:rPr lang="en-US" altLang="ja-JP" sz="1400" dirty="0"/>
              <a:t>y=</a:t>
            </a:r>
            <a:r>
              <a:rPr lang="en-US" altLang="ja-JP" sz="1400" dirty="0" err="1"/>
              <a:t>a+bx</a:t>
            </a:r>
            <a:r>
              <a:rPr lang="ja-JP" altLang="en-US" sz="1400" dirty="0" err="1"/>
              <a:t>で近</a:t>
            </a:r>
            <a:r>
              <a:rPr lang="ja-JP" altLang="en-US" sz="1400" dirty="0"/>
              <a:t>似したもの</a:t>
            </a:r>
            <a:endParaRPr lang="en-US" altLang="ja-JP" sz="1400" dirty="0"/>
          </a:p>
          <a:p>
            <a:endParaRPr lang="ja-JP" altLang="en-US" sz="1400" dirty="0"/>
          </a:p>
          <a:p>
            <a:r>
              <a:rPr lang="en-US" altLang="ja-JP" sz="1400" dirty="0"/>
              <a:t>(5)</a:t>
            </a:r>
            <a:r>
              <a:rPr lang="ja-JP" altLang="en-US" sz="1400" dirty="0"/>
              <a:t>回帰係数　</a:t>
            </a:r>
            <a:endParaRPr lang="en-US" altLang="ja-JP" sz="1400" dirty="0"/>
          </a:p>
          <a:p>
            <a:r>
              <a:rPr lang="ja-JP" altLang="en-US" sz="1400" dirty="0"/>
              <a:t>回帰直線の傾き。説明変数が</a:t>
            </a:r>
            <a:r>
              <a:rPr lang="en-US" altLang="ja-JP" sz="1400" dirty="0"/>
              <a:t>1</a:t>
            </a:r>
            <a:r>
              <a:rPr lang="ja-JP" altLang="en-US" sz="1400" dirty="0"/>
              <a:t>増加した時、目的変数が平均的にいくつ変化するかを表す値。</a:t>
            </a:r>
            <a:endParaRPr lang="ja-JP" altLang="en-US" dirty="0"/>
          </a:p>
        </p:txBody>
      </p:sp>
      <p:pic>
        <p:nvPicPr>
          <p:cNvPr id="4" name="図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523407"/>
            <a:ext cx="2595968" cy="2174128"/>
          </a:xfrm>
          <a:prstGeom prst="rect">
            <a:avLst/>
          </a:prstGeom>
        </p:spPr>
      </p:pic>
      <p:sp>
        <p:nvSpPr>
          <p:cNvPr id="5" name="テキスト ボックス 4"/>
          <p:cNvSpPr txBox="1"/>
          <p:nvPr/>
        </p:nvSpPr>
        <p:spPr>
          <a:xfrm>
            <a:off x="1256565" y="5712673"/>
            <a:ext cx="1258215" cy="40011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kumimoji="1" lang="ja-JP" altLang="en-US" sz="2000" b="1" dirty="0"/>
              <a:t>回帰直線</a:t>
            </a:r>
          </a:p>
        </p:txBody>
      </p:sp>
      <p:sp>
        <p:nvSpPr>
          <p:cNvPr id="6" name="テキスト ボックス 5">
            <a:extLst>
              <a:ext uri="{FF2B5EF4-FFF2-40B4-BE49-F238E27FC236}">
                <a16:creationId xmlns:a16="http://schemas.microsoft.com/office/drawing/2014/main" id="{49DDC724-5EB4-457D-B01C-0C63B1D708B8}"/>
              </a:ext>
            </a:extLst>
          </p:cNvPr>
          <p:cNvSpPr txBox="1"/>
          <p:nvPr/>
        </p:nvSpPr>
        <p:spPr>
          <a:xfrm>
            <a:off x="0" y="-27665"/>
            <a:ext cx="9144000" cy="461665"/>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r>
              <a:rPr kumimoji="1" lang="ja-JP" altLang="en-US" sz="2400" b="1" u="sng" dirty="0"/>
              <a:t>　</a:t>
            </a:r>
            <a:r>
              <a:rPr kumimoji="1" lang="ja-JP" altLang="en-US" sz="2400" b="1" u="sng" dirty="0">
                <a:solidFill>
                  <a:schemeClr val="bg1"/>
                </a:solidFill>
              </a:rPr>
              <a:t>相関回帰とは　</a:t>
            </a:r>
            <a:endParaRPr kumimoji="1" lang="en-US" altLang="ja-JP" sz="2400" b="1" u="sng" dirty="0">
              <a:solidFill>
                <a:schemeClr val="bg1"/>
              </a:solidFill>
            </a:endParaRPr>
          </a:p>
        </p:txBody>
      </p:sp>
      <p:grpSp>
        <p:nvGrpSpPr>
          <p:cNvPr id="10" name="グループ化 9">
            <a:extLst>
              <a:ext uri="{FF2B5EF4-FFF2-40B4-BE49-F238E27FC236}">
                <a16:creationId xmlns:a16="http://schemas.microsoft.com/office/drawing/2014/main" id="{00817257-FFC8-47D7-991D-F818835A4856}"/>
              </a:ext>
            </a:extLst>
          </p:cNvPr>
          <p:cNvGrpSpPr/>
          <p:nvPr/>
        </p:nvGrpSpPr>
        <p:grpSpPr>
          <a:xfrm>
            <a:off x="2067015" y="5130203"/>
            <a:ext cx="2781211" cy="553998"/>
            <a:chOff x="4383543" y="4191073"/>
            <a:chExt cx="2781211" cy="553998"/>
          </a:xfrm>
        </p:grpSpPr>
        <p:sp>
          <p:nvSpPr>
            <p:cNvPr id="7" name="テキスト ボックス 6">
              <a:extLst>
                <a:ext uri="{FF2B5EF4-FFF2-40B4-BE49-F238E27FC236}">
                  <a16:creationId xmlns:a16="http://schemas.microsoft.com/office/drawing/2014/main" id="{C6E6BA6F-65D6-4ADD-BB64-67755757DADE}"/>
                </a:ext>
              </a:extLst>
            </p:cNvPr>
            <p:cNvSpPr txBox="1"/>
            <p:nvPr/>
          </p:nvSpPr>
          <p:spPr>
            <a:xfrm>
              <a:off x="4383543" y="4191073"/>
              <a:ext cx="2781211" cy="553998"/>
            </a:xfrm>
            <a:prstGeom prst="rect">
              <a:avLst/>
            </a:prstGeom>
            <a:noFill/>
          </p:spPr>
          <p:txBody>
            <a:bodyPr wrap="none" lIns="0" tIns="0" rIns="0" bIns="0" rtlCol="0">
              <a:spAutoFit/>
            </a:bodyPr>
            <a:lstStyle/>
            <a:p>
              <a:r>
                <a:rPr kumimoji="1" lang="en-US" altLang="ja-JP" dirty="0"/>
                <a:t>a=</a:t>
              </a:r>
              <a:r>
                <a:rPr kumimoji="1" lang="ja-JP" altLang="en-US" dirty="0"/>
                <a:t>∑</a:t>
              </a:r>
              <a:r>
                <a:rPr kumimoji="1" lang="en-US" altLang="ja-JP" dirty="0"/>
                <a:t>{x(</a:t>
              </a:r>
              <a:r>
                <a:rPr kumimoji="1" lang="en-US" altLang="ja-JP" dirty="0" err="1"/>
                <a:t>i</a:t>
              </a:r>
              <a:r>
                <a:rPr kumimoji="1" lang="en-US" altLang="ja-JP" dirty="0"/>
                <a:t>)-x(</a:t>
              </a:r>
              <a:r>
                <a:rPr kumimoji="1" lang="ja-JP" altLang="en-US" dirty="0"/>
                <a:t>平均</a:t>
              </a:r>
              <a:r>
                <a:rPr kumimoji="1" lang="en-US" altLang="ja-JP" dirty="0"/>
                <a:t>)}{y(</a:t>
              </a:r>
              <a:r>
                <a:rPr kumimoji="1" lang="en-US" altLang="ja-JP" dirty="0" err="1"/>
                <a:t>i</a:t>
              </a:r>
              <a:r>
                <a:rPr kumimoji="1" lang="en-US" altLang="ja-JP" dirty="0"/>
                <a:t>)-y(</a:t>
              </a:r>
              <a:r>
                <a:rPr kumimoji="1" lang="ja-JP" altLang="en-US" dirty="0"/>
                <a:t>平均</a:t>
              </a:r>
              <a:r>
                <a:rPr kumimoji="1" lang="en-US" altLang="ja-JP" dirty="0"/>
                <a:t>)}</a:t>
              </a:r>
            </a:p>
            <a:p>
              <a:pPr algn="ctr"/>
              <a:r>
                <a:rPr kumimoji="1" lang="ja-JP" altLang="en-US" dirty="0"/>
                <a:t>∑</a:t>
              </a:r>
              <a:r>
                <a:rPr kumimoji="1" lang="en-US" altLang="ja-JP" dirty="0"/>
                <a:t>{x(</a:t>
              </a:r>
              <a:r>
                <a:rPr kumimoji="1" lang="en-US" altLang="ja-JP" dirty="0" err="1"/>
                <a:t>i</a:t>
              </a:r>
              <a:r>
                <a:rPr kumimoji="1" lang="en-US" altLang="ja-JP" dirty="0"/>
                <a:t>)-x(</a:t>
              </a:r>
              <a:r>
                <a:rPr kumimoji="1" lang="ja-JP" altLang="en-US" dirty="0"/>
                <a:t>平均</a:t>
              </a:r>
              <a:r>
                <a:rPr kumimoji="1" lang="en-US" altLang="ja-JP" dirty="0"/>
                <a:t>)}</a:t>
              </a:r>
              <a:r>
                <a:rPr kumimoji="1" lang="en-US" altLang="ja-JP" baseline="30000" dirty="0"/>
                <a:t>2</a:t>
              </a:r>
            </a:p>
          </p:txBody>
        </p:sp>
        <p:cxnSp>
          <p:nvCxnSpPr>
            <p:cNvPr id="9" name="直線コネクタ 8">
              <a:extLst>
                <a:ext uri="{FF2B5EF4-FFF2-40B4-BE49-F238E27FC236}">
                  <a16:creationId xmlns:a16="http://schemas.microsoft.com/office/drawing/2014/main" id="{DC7B4C3E-B5FD-49AA-88D7-95ACDB4C1554}"/>
                </a:ext>
              </a:extLst>
            </p:cNvPr>
            <p:cNvCxnSpPr>
              <a:cxnSpLocks/>
            </p:cNvCxnSpPr>
            <p:nvPr/>
          </p:nvCxnSpPr>
          <p:spPr>
            <a:xfrm>
              <a:off x="4515669" y="4475896"/>
              <a:ext cx="251695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 name="テキスト ボックス 1">
            <a:extLst>
              <a:ext uri="{FF2B5EF4-FFF2-40B4-BE49-F238E27FC236}">
                <a16:creationId xmlns:a16="http://schemas.microsoft.com/office/drawing/2014/main" id="{DD58B497-1A01-4C42-BE69-912015E11A7F}"/>
              </a:ext>
            </a:extLst>
          </p:cNvPr>
          <p:cNvSpPr txBox="1"/>
          <p:nvPr/>
        </p:nvSpPr>
        <p:spPr>
          <a:xfrm>
            <a:off x="2067015" y="4595634"/>
            <a:ext cx="2720718" cy="369332"/>
          </a:xfrm>
          <a:prstGeom prst="rect">
            <a:avLst/>
          </a:prstGeom>
          <a:noFill/>
        </p:spPr>
        <p:txBody>
          <a:bodyPr wrap="square" rtlCol="0">
            <a:spAutoFit/>
          </a:bodyPr>
          <a:lstStyle/>
          <a:p>
            <a:r>
              <a:rPr kumimoji="1" lang="en-US" altLang="ja-JP" dirty="0"/>
              <a:t>X</a:t>
            </a:r>
            <a:r>
              <a:rPr kumimoji="1" lang="ja-JP" altLang="en-US" dirty="0"/>
              <a:t>と</a:t>
            </a:r>
            <a:r>
              <a:rPr kumimoji="1" lang="en-US" altLang="ja-JP" dirty="0"/>
              <a:t>Y</a:t>
            </a:r>
            <a:r>
              <a:rPr kumimoji="1" lang="ja-JP" altLang="en-US" dirty="0" err="1"/>
              <a:t>の共</a:t>
            </a:r>
            <a:r>
              <a:rPr kumimoji="1" lang="ja-JP" altLang="en-US" dirty="0"/>
              <a:t>分散／</a:t>
            </a:r>
            <a:r>
              <a:rPr kumimoji="1" lang="en-US" altLang="ja-JP" dirty="0"/>
              <a:t>X</a:t>
            </a:r>
            <a:r>
              <a:rPr kumimoji="1" lang="ja-JP" altLang="en-US" dirty="0"/>
              <a:t>の分散</a:t>
            </a:r>
            <a:endParaRPr kumimoji="1" lang="en-US" altLang="ja-JP" dirty="0"/>
          </a:p>
        </p:txBody>
      </p:sp>
      <p:sp>
        <p:nvSpPr>
          <p:cNvPr id="11" name="テキスト ボックス 10">
            <a:extLst>
              <a:ext uri="{FF2B5EF4-FFF2-40B4-BE49-F238E27FC236}">
                <a16:creationId xmlns:a16="http://schemas.microsoft.com/office/drawing/2014/main" id="{D0558F43-0805-4F3F-8900-55F4879D5727}"/>
              </a:ext>
            </a:extLst>
          </p:cNvPr>
          <p:cNvSpPr txBox="1"/>
          <p:nvPr/>
        </p:nvSpPr>
        <p:spPr>
          <a:xfrm>
            <a:off x="5074373" y="4758852"/>
            <a:ext cx="4005223" cy="1231106"/>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kumimoji="1" lang="ja-JP" altLang="en-US" sz="2000" b="1" dirty="0"/>
              <a:t>共分散＝</a:t>
            </a:r>
            <a:r>
              <a:rPr kumimoji="1" lang="en-US" altLang="ja-JP" sz="2000" b="1" dirty="0"/>
              <a:t>X</a:t>
            </a:r>
            <a:r>
              <a:rPr kumimoji="1" lang="ja-JP" altLang="en-US" sz="2000" b="1" dirty="0"/>
              <a:t>の偏差</a:t>
            </a:r>
            <a:r>
              <a:rPr kumimoji="1" lang="en-US" altLang="ja-JP" sz="2000" b="1" dirty="0"/>
              <a:t>×Y</a:t>
            </a:r>
            <a:r>
              <a:rPr kumimoji="1" lang="ja-JP" altLang="en-US" sz="2000" b="1" dirty="0"/>
              <a:t>の偏差</a:t>
            </a:r>
            <a:endParaRPr kumimoji="1" lang="en-US" altLang="ja-JP" sz="2000" b="1" dirty="0"/>
          </a:p>
          <a:p>
            <a:r>
              <a:rPr kumimoji="1" lang="en-US" altLang="ja-JP" dirty="0"/>
              <a:t>X</a:t>
            </a:r>
            <a:r>
              <a:rPr kumimoji="1" lang="ja-JP" altLang="en-US" dirty="0"/>
              <a:t>と</a:t>
            </a:r>
            <a:r>
              <a:rPr kumimoji="1" lang="en-US" altLang="ja-JP" dirty="0"/>
              <a:t>Y</a:t>
            </a:r>
            <a:r>
              <a:rPr kumimoji="1" lang="ja-JP" altLang="en-US" dirty="0"/>
              <a:t>の関係性を表す。</a:t>
            </a:r>
            <a:endParaRPr kumimoji="1" lang="en-US" altLang="ja-JP" dirty="0"/>
          </a:p>
          <a:p>
            <a:r>
              <a:rPr kumimoji="1" lang="ja-JP" altLang="en-US" dirty="0"/>
              <a:t>正に大きい＝</a:t>
            </a:r>
            <a:r>
              <a:rPr kumimoji="1" lang="en-US" altLang="ja-JP" dirty="0"/>
              <a:t>X</a:t>
            </a:r>
            <a:r>
              <a:rPr kumimoji="1" lang="ja-JP" altLang="en-US" dirty="0"/>
              <a:t>が大きいと</a:t>
            </a:r>
            <a:r>
              <a:rPr kumimoji="1" lang="en-US" altLang="ja-JP" dirty="0"/>
              <a:t>Y</a:t>
            </a:r>
            <a:r>
              <a:rPr kumimoji="1" lang="ja-JP" altLang="en-US" dirty="0"/>
              <a:t>も大きい</a:t>
            </a:r>
            <a:endParaRPr kumimoji="1" lang="en-US" altLang="ja-JP" dirty="0"/>
          </a:p>
          <a:p>
            <a:r>
              <a:rPr kumimoji="1" lang="ja-JP" altLang="en-US" dirty="0"/>
              <a:t>負に大きい＝</a:t>
            </a:r>
            <a:r>
              <a:rPr kumimoji="1" lang="en-US" altLang="ja-JP" dirty="0"/>
              <a:t>X</a:t>
            </a:r>
            <a:r>
              <a:rPr kumimoji="1" lang="ja-JP" altLang="en-US" dirty="0"/>
              <a:t>が大きいと</a:t>
            </a:r>
            <a:r>
              <a:rPr kumimoji="1" lang="en-US" altLang="ja-JP" dirty="0"/>
              <a:t>Y</a:t>
            </a:r>
            <a:r>
              <a:rPr kumimoji="1" lang="ja-JP" altLang="en-US" dirty="0"/>
              <a:t>は小さい</a:t>
            </a:r>
          </a:p>
        </p:txBody>
      </p:sp>
    </p:spTree>
    <p:extLst>
      <p:ext uri="{BB962C8B-B14F-4D97-AF65-F5344CB8AC3E}">
        <p14:creationId xmlns:p14="http://schemas.microsoft.com/office/powerpoint/2010/main" val="200629762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58649AF6-12D3-4FEF-B498-B15565056D4C}"/>
              </a:ext>
            </a:extLst>
          </p:cNvPr>
          <p:cNvPicPr>
            <a:picLocks noChangeAspect="1"/>
          </p:cNvPicPr>
          <p:nvPr/>
        </p:nvPicPr>
        <p:blipFill rotWithShape="1">
          <a:blip r:embed="rId2">
            <a:extLst>
              <a:ext uri="{28A0092B-C50C-407E-A947-70E740481C1C}">
                <a14:useLocalDpi xmlns:a14="http://schemas.microsoft.com/office/drawing/2010/main" val="0"/>
              </a:ext>
            </a:extLst>
          </a:blip>
          <a:srcRect t="11132" b="15352"/>
          <a:stretch/>
        </p:blipFill>
        <p:spPr>
          <a:xfrm>
            <a:off x="0" y="584287"/>
            <a:ext cx="2309526" cy="2197916"/>
          </a:xfrm>
          <a:prstGeom prst="rect">
            <a:avLst/>
          </a:prstGeom>
        </p:spPr>
      </p:pic>
      <p:pic>
        <p:nvPicPr>
          <p:cNvPr id="5" name="図 4">
            <a:extLst>
              <a:ext uri="{FF2B5EF4-FFF2-40B4-BE49-F238E27FC236}">
                <a16:creationId xmlns:a16="http://schemas.microsoft.com/office/drawing/2014/main" id="{FF5181F6-2E17-4326-A050-1B50CF1E0817}"/>
              </a:ext>
            </a:extLst>
          </p:cNvPr>
          <p:cNvPicPr>
            <a:picLocks noChangeAspect="1"/>
          </p:cNvPicPr>
          <p:nvPr/>
        </p:nvPicPr>
        <p:blipFill rotWithShape="1">
          <a:blip r:embed="rId3">
            <a:extLst>
              <a:ext uri="{28A0092B-C50C-407E-A947-70E740481C1C}">
                <a14:useLocalDpi xmlns:a14="http://schemas.microsoft.com/office/drawing/2010/main" val="0"/>
              </a:ext>
            </a:extLst>
          </a:blip>
          <a:srcRect t="11132" b="14984"/>
          <a:stretch/>
        </p:blipFill>
        <p:spPr>
          <a:xfrm>
            <a:off x="2265292" y="584287"/>
            <a:ext cx="2298054" cy="2197916"/>
          </a:xfrm>
          <a:prstGeom prst="rect">
            <a:avLst/>
          </a:prstGeom>
        </p:spPr>
      </p:pic>
      <p:pic>
        <p:nvPicPr>
          <p:cNvPr id="7" name="図 6">
            <a:extLst>
              <a:ext uri="{FF2B5EF4-FFF2-40B4-BE49-F238E27FC236}">
                <a16:creationId xmlns:a16="http://schemas.microsoft.com/office/drawing/2014/main" id="{C3F6F8C0-EA34-463F-B7D2-4EBABF73EACB}"/>
              </a:ext>
            </a:extLst>
          </p:cNvPr>
          <p:cNvPicPr>
            <a:picLocks noChangeAspect="1"/>
          </p:cNvPicPr>
          <p:nvPr/>
        </p:nvPicPr>
        <p:blipFill rotWithShape="1">
          <a:blip r:embed="rId4">
            <a:extLst>
              <a:ext uri="{28A0092B-C50C-407E-A947-70E740481C1C}">
                <a14:useLocalDpi xmlns:a14="http://schemas.microsoft.com/office/drawing/2010/main" val="0"/>
              </a:ext>
            </a:extLst>
          </a:blip>
          <a:srcRect t="11253" b="15107"/>
          <a:stretch/>
        </p:blipFill>
        <p:spPr>
          <a:xfrm>
            <a:off x="4446167" y="584288"/>
            <a:ext cx="2305689" cy="2197916"/>
          </a:xfrm>
          <a:prstGeom prst="rect">
            <a:avLst/>
          </a:prstGeom>
        </p:spPr>
      </p:pic>
      <p:pic>
        <p:nvPicPr>
          <p:cNvPr id="9" name="図 8">
            <a:extLst>
              <a:ext uri="{FF2B5EF4-FFF2-40B4-BE49-F238E27FC236}">
                <a16:creationId xmlns:a16="http://schemas.microsoft.com/office/drawing/2014/main" id="{A8FAF91D-44CF-4808-92E0-2F9B164D0498}"/>
              </a:ext>
            </a:extLst>
          </p:cNvPr>
          <p:cNvPicPr>
            <a:picLocks noChangeAspect="1"/>
          </p:cNvPicPr>
          <p:nvPr/>
        </p:nvPicPr>
        <p:blipFill rotWithShape="1">
          <a:blip r:embed="rId5">
            <a:extLst>
              <a:ext uri="{28A0092B-C50C-407E-A947-70E740481C1C}">
                <a14:useLocalDpi xmlns:a14="http://schemas.microsoft.com/office/drawing/2010/main" val="0"/>
              </a:ext>
            </a:extLst>
          </a:blip>
          <a:srcRect t="10886" b="14863"/>
          <a:stretch/>
        </p:blipFill>
        <p:spPr>
          <a:xfrm>
            <a:off x="6751856" y="584288"/>
            <a:ext cx="2286696" cy="2197916"/>
          </a:xfrm>
          <a:prstGeom prst="rect">
            <a:avLst/>
          </a:prstGeom>
        </p:spPr>
      </p:pic>
      <p:pic>
        <p:nvPicPr>
          <p:cNvPr id="11" name="図 10">
            <a:extLst>
              <a:ext uri="{FF2B5EF4-FFF2-40B4-BE49-F238E27FC236}">
                <a16:creationId xmlns:a16="http://schemas.microsoft.com/office/drawing/2014/main" id="{95C502A2-2A8F-47C1-9ECD-BA0FC1AB86F5}"/>
              </a:ext>
            </a:extLst>
          </p:cNvPr>
          <p:cNvPicPr>
            <a:picLocks noChangeAspect="1"/>
          </p:cNvPicPr>
          <p:nvPr/>
        </p:nvPicPr>
        <p:blipFill rotWithShape="1">
          <a:blip r:embed="rId6">
            <a:extLst>
              <a:ext uri="{28A0092B-C50C-407E-A947-70E740481C1C}">
                <a14:useLocalDpi xmlns:a14="http://schemas.microsoft.com/office/drawing/2010/main" val="0"/>
              </a:ext>
            </a:extLst>
          </a:blip>
          <a:srcRect t="11622" b="14740"/>
          <a:stretch/>
        </p:blipFill>
        <p:spPr>
          <a:xfrm>
            <a:off x="0" y="3715475"/>
            <a:ext cx="2305689" cy="2197916"/>
          </a:xfrm>
          <a:prstGeom prst="rect">
            <a:avLst/>
          </a:prstGeom>
        </p:spPr>
      </p:pic>
      <p:pic>
        <p:nvPicPr>
          <p:cNvPr id="12" name="図 11">
            <a:extLst>
              <a:ext uri="{FF2B5EF4-FFF2-40B4-BE49-F238E27FC236}">
                <a16:creationId xmlns:a16="http://schemas.microsoft.com/office/drawing/2014/main" id="{D193B3D8-E606-46DB-A24C-C5ED0264FC28}"/>
              </a:ext>
            </a:extLst>
          </p:cNvPr>
          <p:cNvPicPr>
            <a:picLocks noChangeAspect="1"/>
          </p:cNvPicPr>
          <p:nvPr/>
        </p:nvPicPr>
        <p:blipFill rotWithShape="1">
          <a:blip r:embed="rId7"/>
          <a:srcRect t="11131" b="14740"/>
          <a:stretch/>
        </p:blipFill>
        <p:spPr>
          <a:xfrm>
            <a:off x="2207040" y="3708198"/>
            <a:ext cx="2298054" cy="2205193"/>
          </a:xfrm>
          <a:prstGeom prst="rect">
            <a:avLst/>
          </a:prstGeom>
        </p:spPr>
      </p:pic>
      <p:pic>
        <p:nvPicPr>
          <p:cNvPr id="13" name="図 12">
            <a:extLst>
              <a:ext uri="{FF2B5EF4-FFF2-40B4-BE49-F238E27FC236}">
                <a16:creationId xmlns:a16="http://schemas.microsoft.com/office/drawing/2014/main" id="{2D67EEC9-40CE-47CA-9CCA-58FEC01A37AD}"/>
              </a:ext>
            </a:extLst>
          </p:cNvPr>
          <p:cNvPicPr>
            <a:picLocks noChangeAspect="1"/>
          </p:cNvPicPr>
          <p:nvPr/>
        </p:nvPicPr>
        <p:blipFill rotWithShape="1">
          <a:blip r:embed="rId8"/>
          <a:srcRect t="11498" b="14985"/>
          <a:stretch/>
        </p:blipFill>
        <p:spPr>
          <a:xfrm>
            <a:off x="4446167" y="3715475"/>
            <a:ext cx="2305689" cy="2194264"/>
          </a:xfrm>
          <a:prstGeom prst="rect">
            <a:avLst/>
          </a:prstGeom>
        </p:spPr>
      </p:pic>
      <p:pic>
        <p:nvPicPr>
          <p:cNvPr id="15" name="図 14">
            <a:extLst>
              <a:ext uri="{FF2B5EF4-FFF2-40B4-BE49-F238E27FC236}">
                <a16:creationId xmlns:a16="http://schemas.microsoft.com/office/drawing/2014/main" id="{5F8A7E44-A983-4ADB-A134-1FE136C2AE2A}"/>
              </a:ext>
            </a:extLst>
          </p:cNvPr>
          <p:cNvPicPr>
            <a:picLocks noChangeAspect="1"/>
          </p:cNvPicPr>
          <p:nvPr/>
        </p:nvPicPr>
        <p:blipFill rotWithShape="1">
          <a:blip r:embed="rId9">
            <a:extLst>
              <a:ext uri="{28A0092B-C50C-407E-A947-70E740481C1C}">
                <a14:useLocalDpi xmlns:a14="http://schemas.microsoft.com/office/drawing/2010/main" val="0"/>
              </a:ext>
            </a:extLst>
          </a:blip>
          <a:srcRect t="11253" b="15352"/>
          <a:stretch/>
        </p:blipFill>
        <p:spPr>
          <a:xfrm>
            <a:off x="6645572" y="3708199"/>
            <a:ext cx="2309531" cy="2194264"/>
          </a:xfrm>
          <a:prstGeom prst="rect">
            <a:avLst/>
          </a:prstGeom>
        </p:spPr>
      </p:pic>
    </p:spTree>
    <p:extLst>
      <p:ext uri="{BB962C8B-B14F-4D97-AF65-F5344CB8AC3E}">
        <p14:creationId xmlns:p14="http://schemas.microsoft.com/office/powerpoint/2010/main" val="196626272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24E23718-8836-4E38-AD7D-4F27B2D78010}"/>
              </a:ext>
            </a:extLst>
          </p:cNvPr>
          <p:cNvPicPr>
            <a:picLocks noChangeAspect="1"/>
          </p:cNvPicPr>
          <p:nvPr/>
        </p:nvPicPr>
        <p:blipFill rotWithShape="1">
          <a:blip r:embed="rId2">
            <a:extLst>
              <a:ext uri="{28A0092B-C50C-407E-A947-70E740481C1C}">
                <a14:useLocalDpi xmlns:a14="http://schemas.microsoft.com/office/drawing/2010/main" val="0"/>
              </a:ext>
            </a:extLst>
          </a:blip>
          <a:srcRect t="15096" b="14931"/>
          <a:stretch/>
        </p:blipFill>
        <p:spPr>
          <a:xfrm>
            <a:off x="154754" y="846387"/>
            <a:ext cx="2277639" cy="2063068"/>
          </a:xfrm>
          <a:prstGeom prst="rect">
            <a:avLst/>
          </a:prstGeom>
        </p:spPr>
      </p:pic>
      <p:pic>
        <p:nvPicPr>
          <p:cNvPr id="5" name="図 4">
            <a:extLst>
              <a:ext uri="{FF2B5EF4-FFF2-40B4-BE49-F238E27FC236}">
                <a16:creationId xmlns:a16="http://schemas.microsoft.com/office/drawing/2014/main" id="{4688C7BD-5FEE-4EAF-A6C9-E9691AF51A8B}"/>
              </a:ext>
            </a:extLst>
          </p:cNvPr>
          <p:cNvPicPr>
            <a:picLocks noChangeAspect="1"/>
          </p:cNvPicPr>
          <p:nvPr/>
        </p:nvPicPr>
        <p:blipFill rotWithShape="1">
          <a:blip r:embed="rId3">
            <a:extLst>
              <a:ext uri="{28A0092B-C50C-407E-A947-70E740481C1C}">
                <a14:useLocalDpi xmlns:a14="http://schemas.microsoft.com/office/drawing/2010/main" val="0"/>
              </a:ext>
            </a:extLst>
          </a:blip>
          <a:srcRect t="15427" b="14821"/>
          <a:stretch/>
        </p:blipFill>
        <p:spPr>
          <a:xfrm>
            <a:off x="2308505" y="846387"/>
            <a:ext cx="2284835" cy="2063068"/>
          </a:xfrm>
          <a:prstGeom prst="rect">
            <a:avLst/>
          </a:prstGeom>
        </p:spPr>
      </p:pic>
      <p:pic>
        <p:nvPicPr>
          <p:cNvPr id="7" name="図 6">
            <a:extLst>
              <a:ext uri="{FF2B5EF4-FFF2-40B4-BE49-F238E27FC236}">
                <a16:creationId xmlns:a16="http://schemas.microsoft.com/office/drawing/2014/main" id="{7DD03334-B1A4-4555-A8DF-7B49CAA8A18F}"/>
              </a:ext>
            </a:extLst>
          </p:cNvPr>
          <p:cNvPicPr>
            <a:picLocks noChangeAspect="1"/>
          </p:cNvPicPr>
          <p:nvPr/>
        </p:nvPicPr>
        <p:blipFill rotWithShape="1">
          <a:blip r:embed="rId4">
            <a:extLst>
              <a:ext uri="{28A0092B-C50C-407E-A947-70E740481C1C}">
                <a14:useLocalDpi xmlns:a14="http://schemas.microsoft.com/office/drawing/2010/main" val="0"/>
              </a:ext>
            </a:extLst>
          </a:blip>
          <a:srcRect t="15207" b="15041"/>
          <a:stretch/>
        </p:blipFill>
        <p:spPr>
          <a:xfrm>
            <a:off x="4593340" y="846388"/>
            <a:ext cx="2284835" cy="2063068"/>
          </a:xfrm>
          <a:prstGeom prst="rect">
            <a:avLst/>
          </a:prstGeom>
        </p:spPr>
      </p:pic>
      <p:pic>
        <p:nvPicPr>
          <p:cNvPr id="9" name="図 8">
            <a:extLst>
              <a:ext uri="{FF2B5EF4-FFF2-40B4-BE49-F238E27FC236}">
                <a16:creationId xmlns:a16="http://schemas.microsoft.com/office/drawing/2014/main" id="{ED26AAF6-2849-4CC8-9F39-74787BF90D4E}"/>
              </a:ext>
            </a:extLst>
          </p:cNvPr>
          <p:cNvPicPr>
            <a:picLocks noChangeAspect="1"/>
          </p:cNvPicPr>
          <p:nvPr/>
        </p:nvPicPr>
        <p:blipFill rotWithShape="1">
          <a:blip r:embed="rId5">
            <a:extLst>
              <a:ext uri="{28A0092B-C50C-407E-A947-70E740481C1C}">
                <a14:useLocalDpi xmlns:a14="http://schemas.microsoft.com/office/drawing/2010/main" val="0"/>
              </a:ext>
            </a:extLst>
          </a:blip>
          <a:srcRect t="15428" b="15261"/>
          <a:stretch/>
        </p:blipFill>
        <p:spPr>
          <a:xfrm>
            <a:off x="6761483" y="846387"/>
            <a:ext cx="2277639" cy="2043575"/>
          </a:xfrm>
          <a:prstGeom prst="rect">
            <a:avLst/>
          </a:prstGeom>
        </p:spPr>
      </p:pic>
      <p:pic>
        <p:nvPicPr>
          <p:cNvPr id="11" name="図 10">
            <a:extLst>
              <a:ext uri="{FF2B5EF4-FFF2-40B4-BE49-F238E27FC236}">
                <a16:creationId xmlns:a16="http://schemas.microsoft.com/office/drawing/2014/main" id="{D3861AF4-6FF7-4276-8148-A7947392F166}"/>
              </a:ext>
            </a:extLst>
          </p:cNvPr>
          <p:cNvPicPr>
            <a:picLocks noChangeAspect="1"/>
          </p:cNvPicPr>
          <p:nvPr/>
        </p:nvPicPr>
        <p:blipFill rotWithShape="1">
          <a:blip r:embed="rId6">
            <a:extLst>
              <a:ext uri="{28A0092B-C50C-407E-A947-70E740481C1C}">
                <a14:useLocalDpi xmlns:a14="http://schemas.microsoft.com/office/drawing/2010/main" val="0"/>
              </a:ext>
            </a:extLst>
          </a:blip>
          <a:srcRect t="15427" b="15151"/>
          <a:stretch/>
        </p:blipFill>
        <p:spPr>
          <a:xfrm>
            <a:off x="136678" y="4186592"/>
            <a:ext cx="2295715" cy="2063068"/>
          </a:xfrm>
          <a:prstGeom prst="rect">
            <a:avLst/>
          </a:prstGeom>
        </p:spPr>
      </p:pic>
      <p:pic>
        <p:nvPicPr>
          <p:cNvPr id="13" name="図 12">
            <a:extLst>
              <a:ext uri="{FF2B5EF4-FFF2-40B4-BE49-F238E27FC236}">
                <a16:creationId xmlns:a16="http://schemas.microsoft.com/office/drawing/2014/main" id="{C34C6C28-599B-4354-9CC2-FC5C5534AE0D}"/>
              </a:ext>
            </a:extLst>
          </p:cNvPr>
          <p:cNvPicPr>
            <a:picLocks noChangeAspect="1"/>
          </p:cNvPicPr>
          <p:nvPr/>
        </p:nvPicPr>
        <p:blipFill rotWithShape="1">
          <a:blip r:embed="rId7">
            <a:extLst>
              <a:ext uri="{28A0092B-C50C-407E-A947-70E740481C1C}">
                <a14:useLocalDpi xmlns:a14="http://schemas.microsoft.com/office/drawing/2010/main" val="0"/>
              </a:ext>
            </a:extLst>
          </a:blip>
          <a:srcRect t="15427" b="14600"/>
          <a:stretch/>
        </p:blipFill>
        <p:spPr>
          <a:xfrm>
            <a:off x="2315701" y="4186592"/>
            <a:ext cx="2277639" cy="2063068"/>
          </a:xfrm>
          <a:prstGeom prst="rect">
            <a:avLst/>
          </a:prstGeom>
        </p:spPr>
      </p:pic>
      <p:pic>
        <p:nvPicPr>
          <p:cNvPr id="15" name="図 14">
            <a:extLst>
              <a:ext uri="{FF2B5EF4-FFF2-40B4-BE49-F238E27FC236}">
                <a16:creationId xmlns:a16="http://schemas.microsoft.com/office/drawing/2014/main" id="{915231CA-F000-43A1-9FF4-3D4B983AF99C}"/>
              </a:ext>
            </a:extLst>
          </p:cNvPr>
          <p:cNvPicPr>
            <a:picLocks noChangeAspect="1"/>
          </p:cNvPicPr>
          <p:nvPr/>
        </p:nvPicPr>
        <p:blipFill rotWithShape="1">
          <a:blip r:embed="rId8">
            <a:extLst>
              <a:ext uri="{28A0092B-C50C-407E-A947-70E740481C1C}">
                <a14:useLocalDpi xmlns:a14="http://schemas.microsoft.com/office/drawing/2010/main" val="0"/>
              </a:ext>
            </a:extLst>
          </a:blip>
          <a:srcRect t="15647" b="14821"/>
          <a:stretch/>
        </p:blipFill>
        <p:spPr>
          <a:xfrm>
            <a:off x="4611416" y="4186593"/>
            <a:ext cx="2295715" cy="2066342"/>
          </a:xfrm>
          <a:prstGeom prst="rect">
            <a:avLst/>
          </a:prstGeom>
        </p:spPr>
      </p:pic>
      <p:sp>
        <p:nvSpPr>
          <p:cNvPr id="16" name="正方形/長方形 15">
            <a:extLst>
              <a:ext uri="{FF2B5EF4-FFF2-40B4-BE49-F238E27FC236}">
                <a16:creationId xmlns:a16="http://schemas.microsoft.com/office/drawing/2014/main" id="{83A9CED9-7494-488B-9C9E-54C5B117A843}"/>
              </a:ext>
            </a:extLst>
          </p:cNvPr>
          <p:cNvSpPr/>
          <p:nvPr/>
        </p:nvSpPr>
        <p:spPr>
          <a:xfrm>
            <a:off x="343679" y="279609"/>
            <a:ext cx="661405" cy="49876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800" b="1" dirty="0"/>
              <a:t>10</a:t>
            </a:r>
            <a:endParaRPr kumimoji="1" lang="ja-JP" altLang="en-US" sz="2800" b="1" dirty="0"/>
          </a:p>
        </p:txBody>
      </p:sp>
      <p:sp>
        <p:nvSpPr>
          <p:cNvPr id="17" name="正方形/長方形 16">
            <a:extLst>
              <a:ext uri="{FF2B5EF4-FFF2-40B4-BE49-F238E27FC236}">
                <a16:creationId xmlns:a16="http://schemas.microsoft.com/office/drawing/2014/main" id="{855713E6-904B-4A37-B504-C6D302DDF05A}"/>
              </a:ext>
            </a:extLst>
          </p:cNvPr>
          <p:cNvSpPr/>
          <p:nvPr/>
        </p:nvSpPr>
        <p:spPr>
          <a:xfrm>
            <a:off x="2432393" y="279609"/>
            <a:ext cx="661406" cy="49876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800" b="1" dirty="0"/>
              <a:t>11</a:t>
            </a:r>
            <a:endParaRPr kumimoji="1" lang="ja-JP" altLang="en-US" sz="2800" b="1" dirty="0"/>
          </a:p>
        </p:txBody>
      </p:sp>
      <p:sp>
        <p:nvSpPr>
          <p:cNvPr id="18" name="正方形/長方形 17">
            <a:extLst>
              <a:ext uri="{FF2B5EF4-FFF2-40B4-BE49-F238E27FC236}">
                <a16:creationId xmlns:a16="http://schemas.microsoft.com/office/drawing/2014/main" id="{463D0B6A-C72B-4FBD-B3C7-BD16C7C0CA85}"/>
              </a:ext>
            </a:extLst>
          </p:cNvPr>
          <p:cNvSpPr/>
          <p:nvPr/>
        </p:nvSpPr>
        <p:spPr>
          <a:xfrm>
            <a:off x="4818698" y="279609"/>
            <a:ext cx="661405" cy="49876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800" b="1" dirty="0"/>
              <a:t>12</a:t>
            </a:r>
            <a:endParaRPr kumimoji="1" lang="ja-JP" altLang="en-US" sz="2800" b="1" dirty="0"/>
          </a:p>
        </p:txBody>
      </p:sp>
      <p:sp>
        <p:nvSpPr>
          <p:cNvPr id="19" name="正方形/長方形 18">
            <a:extLst>
              <a:ext uri="{FF2B5EF4-FFF2-40B4-BE49-F238E27FC236}">
                <a16:creationId xmlns:a16="http://schemas.microsoft.com/office/drawing/2014/main" id="{F8E10305-DE9E-429A-9B8C-D4785353A364}"/>
              </a:ext>
            </a:extLst>
          </p:cNvPr>
          <p:cNvSpPr/>
          <p:nvPr/>
        </p:nvSpPr>
        <p:spPr>
          <a:xfrm>
            <a:off x="6995120" y="279609"/>
            <a:ext cx="661405" cy="49876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800" b="1" dirty="0"/>
              <a:t>1</a:t>
            </a:r>
            <a:endParaRPr kumimoji="1" lang="ja-JP" altLang="en-US" sz="2800" b="1" dirty="0"/>
          </a:p>
        </p:txBody>
      </p:sp>
      <p:sp>
        <p:nvSpPr>
          <p:cNvPr id="20" name="正方形/長方形 19">
            <a:extLst>
              <a:ext uri="{FF2B5EF4-FFF2-40B4-BE49-F238E27FC236}">
                <a16:creationId xmlns:a16="http://schemas.microsoft.com/office/drawing/2014/main" id="{CD90EBFE-EEAE-490F-9809-49929429CBC6}"/>
              </a:ext>
            </a:extLst>
          </p:cNvPr>
          <p:cNvSpPr/>
          <p:nvPr/>
        </p:nvSpPr>
        <p:spPr>
          <a:xfrm>
            <a:off x="343678" y="3605959"/>
            <a:ext cx="661405" cy="49876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800" b="1" dirty="0"/>
              <a:t>2</a:t>
            </a:r>
            <a:endParaRPr kumimoji="1" lang="ja-JP" altLang="en-US" sz="2800" b="1" dirty="0"/>
          </a:p>
        </p:txBody>
      </p:sp>
      <p:sp>
        <p:nvSpPr>
          <p:cNvPr id="21" name="正方形/長方形 20">
            <a:extLst>
              <a:ext uri="{FF2B5EF4-FFF2-40B4-BE49-F238E27FC236}">
                <a16:creationId xmlns:a16="http://schemas.microsoft.com/office/drawing/2014/main" id="{A0CF6904-3FA4-403C-B76C-1C30D0821EF3}"/>
              </a:ext>
            </a:extLst>
          </p:cNvPr>
          <p:cNvSpPr/>
          <p:nvPr/>
        </p:nvSpPr>
        <p:spPr>
          <a:xfrm>
            <a:off x="4818698" y="3605959"/>
            <a:ext cx="661405" cy="49876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800" b="1" dirty="0"/>
              <a:t>4</a:t>
            </a:r>
            <a:endParaRPr kumimoji="1" lang="ja-JP" altLang="en-US" sz="2800" b="1" dirty="0"/>
          </a:p>
        </p:txBody>
      </p:sp>
      <p:sp>
        <p:nvSpPr>
          <p:cNvPr id="22" name="正方形/長方形 21">
            <a:extLst>
              <a:ext uri="{FF2B5EF4-FFF2-40B4-BE49-F238E27FC236}">
                <a16:creationId xmlns:a16="http://schemas.microsoft.com/office/drawing/2014/main" id="{9DB136ED-DCA3-4A6A-9F9C-C23DADA07960}"/>
              </a:ext>
            </a:extLst>
          </p:cNvPr>
          <p:cNvSpPr/>
          <p:nvPr/>
        </p:nvSpPr>
        <p:spPr>
          <a:xfrm>
            <a:off x="2433716" y="3605959"/>
            <a:ext cx="661405" cy="49876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800" b="1" dirty="0"/>
              <a:t>3</a:t>
            </a:r>
          </a:p>
        </p:txBody>
      </p:sp>
    </p:spTree>
    <p:extLst>
      <p:ext uri="{BB962C8B-B14F-4D97-AF65-F5344CB8AC3E}">
        <p14:creationId xmlns:p14="http://schemas.microsoft.com/office/powerpoint/2010/main" val="375275288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5002C160-EBEB-4D46-8E7B-DC60DF37318D}"/>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753308" y="3532869"/>
            <a:ext cx="5924550" cy="2981325"/>
          </a:xfrm>
          <a:prstGeom prst="rect">
            <a:avLst/>
          </a:prstGeom>
          <a:noFill/>
          <a:ln>
            <a:noFill/>
          </a:ln>
        </p:spPr>
      </p:pic>
      <p:grpSp>
        <p:nvGrpSpPr>
          <p:cNvPr id="5" name="グループ化 4">
            <a:extLst>
              <a:ext uri="{FF2B5EF4-FFF2-40B4-BE49-F238E27FC236}">
                <a16:creationId xmlns:a16="http://schemas.microsoft.com/office/drawing/2014/main" id="{1858A615-8136-41AB-B092-66F07D7CA88C}"/>
              </a:ext>
            </a:extLst>
          </p:cNvPr>
          <p:cNvGrpSpPr/>
          <p:nvPr/>
        </p:nvGrpSpPr>
        <p:grpSpPr>
          <a:xfrm>
            <a:off x="1698312" y="247650"/>
            <a:ext cx="5898515" cy="2981325"/>
            <a:chOff x="1698312" y="247650"/>
            <a:chExt cx="5898515" cy="3181350"/>
          </a:xfrm>
        </p:grpSpPr>
        <p:pic>
          <p:nvPicPr>
            <p:cNvPr id="2" name="図 1">
              <a:extLst>
                <a:ext uri="{FF2B5EF4-FFF2-40B4-BE49-F238E27FC236}">
                  <a16:creationId xmlns:a16="http://schemas.microsoft.com/office/drawing/2014/main" id="{B43B475D-054F-4D19-A212-A74231352C35}"/>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1698312" y="247650"/>
              <a:ext cx="5898515" cy="3181350"/>
            </a:xfrm>
            <a:prstGeom prst="rect">
              <a:avLst/>
            </a:prstGeom>
            <a:noFill/>
            <a:ln>
              <a:noFill/>
            </a:ln>
          </p:spPr>
        </p:pic>
        <p:sp>
          <p:nvSpPr>
            <p:cNvPr id="4" name="四角形: 角を丸くする 3">
              <a:extLst>
                <a:ext uri="{FF2B5EF4-FFF2-40B4-BE49-F238E27FC236}">
                  <a16:creationId xmlns:a16="http://schemas.microsoft.com/office/drawing/2014/main" id="{41FCCF63-3F94-4E69-90C0-AEA31087ABED}"/>
                </a:ext>
              </a:extLst>
            </p:cNvPr>
            <p:cNvSpPr/>
            <p:nvPr/>
          </p:nvSpPr>
          <p:spPr>
            <a:xfrm>
              <a:off x="1863799" y="1745674"/>
              <a:ext cx="2489047" cy="136026"/>
            </a:xfrm>
            <a:prstGeom prst="roundRect">
              <a:avLst/>
            </a:prstGeom>
            <a:solidFill>
              <a:srgbClr val="FF0000">
                <a:alpha val="2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spTree>
    <p:extLst>
      <p:ext uri="{BB962C8B-B14F-4D97-AF65-F5344CB8AC3E}">
        <p14:creationId xmlns:p14="http://schemas.microsoft.com/office/powerpoint/2010/main" val="82767043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4BDB79F1-4544-4B76-B160-1F2D7D2F711E}"/>
              </a:ext>
            </a:extLst>
          </p:cNvPr>
          <p:cNvPicPr>
            <a:picLocks noChangeAspect="1"/>
          </p:cNvPicPr>
          <p:nvPr/>
        </p:nvPicPr>
        <p:blipFill rotWithShape="1">
          <a:blip r:embed="rId2">
            <a:extLst>
              <a:ext uri="{28A0092B-C50C-407E-A947-70E740481C1C}">
                <a14:useLocalDpi xmlns:a14="http://schemas.microsoft.com/office/drawing/2010/main" val="0"/>
              </a:ext>
            </a:extLst>
          </a:blip>
          <a:srcRect t="15427" b="14931"/>
          <a:stretch/>
        </p:blipFill>
        <p:spPr>
          <a:xfrm>
            <a:off x="583810" y="2371433"/>
            <a:ext cx="3279694" cy="2956687"/>
          </a:xfrm>
          <a:prstGeom prst="rect">
            <a:avLst/>
          </a:prstGeom>
        </p:spPr>
      </p:pic>
      <p:sp>
        <p:nvSpPr>
          <p:cNvPr id="4" name="テキスト ボックス 3">
            <a:extLst>
              <a:ext uri="{FF2B5EF4-FFF2-40B4-BE49-F238E27FC236}">
                <a16:creationId xmlns:a16="http://schemas.microsoft.com/office/drawing/2014/main" id="{820FC42C-6148-4536-A539-D0BACEAA29BB}"/>
              </a:ext>
            </a:extLst>
          </p:cNvPr>
          <p:cNvSpPr txBox="1"/>
          <p:nvPr/>
        </p:nvSpPr>
        <p:spPr>
          <a:xfrm>
            <a:off x="583810" y="1583825"/>
            <a:ext cx="3566916" cy="646331"/>
          </a:xfrm>
          <a:prstGeom prst="rect">
            <a:avLst/>
          </a:prstGeom>
          <a:noFill/>
        </p:spPr>
        <p:txBody>
          <a:bodyPr wrap="square" rtlCol="0">
            <a:spAutoFit/>
          </a:bodyPr>
          <a:lstStyle/>
          <a:p>
            <a:r>
              <a:rPr kumimoji="1" lang="en-US" altLang="ja-JP" dirty="0"/>
              <a:t>AAO(12,1,2</a:t>
            </a:r>
            <a:r>
              <a:rPr kumimoji="1" lang="ja-JP" altLang="en-US" dirty="0"/>
              <a:t>月</a:t>
            </a:r>
            <a:r>
              <a:rPr kumimoji="1" lang="en-US" altLang="ja-JP" dirty="0"/>
              <a:t>)</a:t>
            </a:r>
            <a:r>
              <a:rPr kumimoji="1" lang="ja-JP" altLang="en-US" dirty="0"/>
              <a:t>　</a:t>
            </a:r>
            <a:r>
              <a:rPr kumimoji="1" lang="en-US" altLang="ja-JP" dirty="0"/>
              <a:t>VS</a:t>
            </a:r>
            <a:r>
              <a:rPr kumimoji="1" lang="ja-JP" altLang="en-US" dirty="0"/>
              <a:t>　</a:t>
            </a:r>
            <a:r>
              <a:rPr kumimoji="1" lang="en-US" altLang="ja-JP" dirty="0"/>
              <a:t>Z50(5,6</a:t>
            </a:r>
            <a:r>
              <a:rPr kumimoji="1" lang="ja-JP" altLang="en-US" dirty="0"/>
              <a:t>月</a:t>
            </a:r>
            <a:r>
              <a:rPr kumimoji="1" lang="en-US" altLang="ja-JP" dirty="0"/>
              <a:t>)</a:t>
            </a:r>
          </a:p>
          <a:p>
            <a:r>
              <a:rPr kumimoji="1" lang="ja-JP" altLang="en-US" dirty="0"/>
              <a:t>成層圏の影響がないかの確認</a:t>
            </a:r>
            <a:endParaRPr kumimoji="1" lang="en-US" altLang="ja-JP" dirty="0"/>
          </a:p>
        </p:txBody>
      </p:sp>
      <p:sp>
        <p:nvSpPr>
          <p:cNvPr id="5" name="テキスト ボックス 4">
            <a:extLst>
              <a:ext uri="{FF2B5EF4-FFF2-40B4-BE49-F238E27FC236}">
                <a16:creationId xmlns:a16="http://schemas.microsoft.com/office/drawing/2014/main" id="{BE480B6B-778C-4485-82D6-8B03D7730283}"/>
              </a:ext>
            </a:extLst>
          </p:cNvPr>
          <p:cNvSpPr txBox="1"/>
          <p:nvPr/>
        </p:nvSpPr>
        <p:spPr>
          <a:xfrm>
            <a:off x="0" y="-27665"/>
            <a:ext cx="9144000" cy="461665"/>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r>
              <a:rPr kumimoji="1" lang="ja-JP" altLang="en-US" sz="2400" b="1" u="sng" dirty="0">
                <a:solidFill>
                  <a:schemeClr val="bg1"/>
                </a:solidFill>
              </a:rPr>
              <a:t>成層圏との関係　</a:t>
            </a:r>
            <a:endParaRPr kumimoji="1" lang="en-US" altLang="ja-JP" sz="2400" b="1" u="sng" dirty="0">
              <a:solidFill>
                <a:schemeClr val="bg1"/>
              </a:solidFill>
            </a:endParaRPr>
          </a:p>
        </p:txBody>
      </p:sp>
      <p:pic>
        <p:nvPicPr>
          <p:cNvPr id="7" name="図 6">
            <a:extLst>
              <a:ext uri="{FF2B5EF4-FFF2-40B4-BE49-F238E27FC236}">
                <a16:creationId xmlns:a16="http://schemas.microsoft.com/office/drawing/2014/main" id="{1DF1B717-1B43-4FDF-B995-A91D402507C4}"/>
              </a:ext>
            </a:extLst>
          </p:cNvPr>
          <p:cNvPicPr>
            <a:picLocks noChangeAspect="1"/>
          </p:cNvPicPr>
          <p:nvPr/>
        </p:nvPicPr>
        <p:blipFill rotWithShape="1">
          <a:blip r:embed="rId3">
            <a:extLst>
              <a:ext uri="{28A0092B-C50C-407E-A947-70E740481C1C}">
                <a14:useLocalDpi xmlns:a14="http://schemas.microsoft.com/office/drawing/2010/main" val="0"/>
              </a:ext>
            </a:extLst>
          </a:blip>
          <a:srcRect t="28780" b="26832"/>
          <a:stretch/>
        </p:blipFill>
        <p:spPr>
          <a:xfrm>
            <a:off x="4863159" y="1154752"/>
            <a:ext cx="3827143" cy="2199096"/>
          </a:xfrm>
          <a:prstGeom prst="rect">
            <a:avLst/>
          </a:prstGeom>
        </p:spPr>
      </p:pic>
      <p:pic>
        <p:nvPicPr>
          <p:cNvPr id="8" name="図 7">
            <a:extLst>
              <a:ext uri="{FF2B5EF4-FFF2-40B4-BE49-F238E27FC236}">
                <a16:creationId xmlns:a16="http://schemas.microsoft.com/office/drawing/2014/main" id="{CFB38820-6CB7-4FE7-BE84-C5BE883E2435}"/>
              </a:ext>
            </a:extLst>
          </p:cNvPr>
          <p:cNvPicPr>
            <a:picLocks noChangeAspect="1"/>
          </p:cNvPicPr>
          <p:nvPr/>
        </p:nvPicPr>
        <p:blipFill rotWithShape="1">
          <a:blip r:embed="rId4">
            <a:extLst>
              <a:ext uri="{28A0092B-C50C-407E-A947-70E740481C1C}">
                <a14:useLocalDpi xmlns:a14="http://schemas.microsoft.com/office/drawing/2010/main" val="0"/>
              </a:ext>
            </a:extLst>
          </a:blip>
          <a:srcRect t="30686" b="27907"/>
          <a:stretch/>
        </p:blipFill>
        <p:spPr>
          <a:xfrm>
            <a:off x="4641933" y="4470508"/>
            <a:ext cx="4409463" cy="2363517"/>
          </a:xfrm>
          <a:prstGeom prst="rect">
            <a:avLst/>
          </a:prstGeom>
        </p:spPr>
      </p:pic>
      <p:sp>
        <p:nvSpPr>
          <p:cNvPr id="9" name="テキスト ボックス 8">
            <a:extLst>
              <a:ext uri="{FF2B5EF4-FFF2-40B4-BE49-F238E27FC236}">
                <a16:creationId xmlns:a16="http://schemas.microsoft.com/office/drawing/2014/main" id="{78B0906A-31AE-4814-AE05-6B5D863F4538}"/>
              </a:ext>
            </a:extLst>
          </p:cNvPr>
          <p:cNvSpPr txBox="1"/>
          <p:nvPr/>
        </p:nvSpPr>
        <p:spPr>
          <a:xfrm>
            <a:off x="5063206" y="734427"/>
            <a:ext cx="3566916" cy="369332"/>
          </a:xfrm>
          <a:prstGeom prst="rect">
            <a:avLst/>
          </a:prstGeom>
          <a:noFill/>
        </p:spPr>
        <p:txBody>
          <a:bodyPr wrap="square" rtlCol="0">
            <a:spAutoFit/>
          </a:bodyPr>
          <a:lstStyle/>
          <a:p>
            <a:r>
              <a:rPr kumimoji="1" lang="en-US" altLang="ja-JP" dirty="0"/>
              <a:t>AAO(12,1,2</a:t>
            </a:r>
            <a:r>
              <a:rPr kumimoji="1" lang="ja-JP" altLang="en-US" dirty="0"/>
              <a:t>月</a:t>
            </a:r>
            <a:r>
              <a:rPr kumimoji="1" lang="en-US" altLang="ja-JP" dirty="0"/>
              <a:t>)</a:t>
            </a:r>
            <a:r>
              <a:rPr kumimoji="1" lang="ja-JP" altLang="en-US" dirty="0"/>
              <a:t>　</a:t>
            </a:r>
            <a:r>
              <a:rPr kumimoji="1" lang="en-US" altLang="ja-JP" dirty="0"/>
              <a:t>VS</a:t>
            </a:r>
            <a:r>
              <a:rPr kumimoji="1" lang="ja-JP" altLang="en-US" dirty="0"/>
              <a:t>　</a:t>
            </a:r>
            <a:r>
              <a:rPr kumimoji="1" lang="en-US" altLang="ja-JP" dirty="0"/>
              <a:t>Z50(5,6</a:t>
            </a:r>
            <a:r>
              <a:rPr kumimoji="1" lang="ja-JP" altLang="en-US" dirty="0"/>
              <a:t>月</a:t>
            </a:r>
            <a:r>
              <a:rPr kumimoji="1" lang="en-US" altLang="ja-JP" dirty="0"/>
              <a:t>)</a:t>
            </a:r>
          </a:p>
        </p:txBody>
      </p:sp>
      <p:sp>
        <p:nvSpPr>
          <p:cNvPr id="10" name="テキスト ボックス 9">
            <a:extLst>
              <a:ext uri="{FF2B5EF4-FFF2-40B4-BE49-F238E27FC236}">
                <a16:creationId xmlns:a16="http://schemas.microsoft.com/office/drawing/2014/main" id="{28BA8B9C-9273-453F-BD3E-B5FDDAE6FF1D}"/>
              </a:ext>
            </a:extLst>
          </p:cNvPr>
          <p:cNvSpPr txBox="1"/>
          <p:nvPr/>
        </p:nvSpPr>
        <p:spPr>
          <a:xfrm>
            <a:off x="4863159" y="4111439"/>
            <a:ext cx="3566916" cy="369332"/>
          </a:xfrm>
          <a:prstGeom prst="rect">
            <a:avLst/>
          </a:prstGeom>
          <a:noFill/>
        </p:spPr>
        <p:txBody>
          <a:bodyPr wrap="square" rtlCol="0">
            <a:spAutoFit/>
          </a:bodyPr>
          <a:lstStyle/>
          <a:p>
            <a:r>
              <a:rPr kumimoji="1" lang="en-US" altLang="ja-JP" dirty="0"/>
              <a:t>AAO(12,1,2</a:t>
            </a:r>
            <a:r>
              <a:rPr kumimoji="1" lang="ja-JP" altLang="en-US" dirty="0"/>
              <a:t>月</a:t>
            </a:r>
            <a:r>
              <a:rPr kumimoji="1" lang="en-US" altLang="ja-JP" dirty="0"/>
              <a:t>)</a:t>
            </a:r>
            <a:r>
              <a:rPr kumimoji="1" lang="ja-JP" altLang="en-US" dirty="0"/>
              <a:t>　</a:t>
            </a:r>
            <a:r>
              <a:rPr kumimoji="1" lang="en-US" altLang="ja-JP" dirty="0"/>
              <a:t>VS</a:t>
            </a:r>
            <a:r>
              <a:rPr kumimoji="1" lang="ja-JP" altLang="en-US" dirty="0"/>
              <a:t>　</a:t>
            </a:r>
            <a:r>
              <a:rPr kumimoji="1" lang="en-US" altLang="ja-JP" dirty="0"/>
              <a:t>Z200(5,6</a:t>
            </a:r>
            <a:r>
              <a:rPr kumimoji="1" lang="ja-JP" altLang="en-US" dirty="0"/>
              <a:t>月</a:t>
            </a:r>
            <a:r>
              <a:rPr kumimoji="1" lang="en-US" altLang="ja-JP" dirty="0"/>
              <a:t>)</a:t>
            </a:r>
          </a:p>
        </p:txBody>
      </p:sp>
    </p:spTree>
    <p:extLst>
      <p:ext uri="{BB962C8B-B14F-4D97-AF65-F5344CB8AC3E}">
        <p14:creationId xmlns:p14="http://schemas.microsoft.com/office/powerpoint/2010/main" val="413817429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A596305A-8CEB-4A88-966E-783A76A23749}"/>
              </a:ext>
            </a:extLst>
          </p:cNvPr>
          <p:cNvSpPr txBox="1"/>
          <p:nvPr/>
        </p:nvSpPr>
        <p:spPr>
          <a:xfrm>
            <a:off x="188925" y="574334"/>
            <a:ext cx="7738393" cy="369332"/>
          </a:xfrm>
          <a:prstGeom prst="rect">
            <a:avLst/>
          </a:prstGeom>
          <a:noFill/>
        </p:spPr>
        <p:txBody>
          <a:bodyPr wrap="square" rtlCol="0">
            <a:spAutoFit/>
          </a:bodyPr>
          <a:lstStyle/>
          <a:p>
            <a:r>
              <a:rPr kumimoji="1" lang="ja-JP" altLang="en-US" dirty="0"/>
              <a:t>・マスカリン高気圧との関係を押さえておくべきとご意見から</a:t>
            </a:r>
          </a:p>
        </p:txBody>
      </p:sp>
      <p:sp>
        <p:nvSpPr>
          <p:cNvPr id="5" name="テキスト ボックス 4">
            <a:extLst>
              <a:ext uri="{FF2B5EF4-FFF2-40B4-BE49-F238E27FC236}">
                <a16:creationId xmlns:a16="http://schemas.microsoft.com/office/drawing/2014/main" id="{53B36C8F-C002-40C0-911E-6D5387949469}"/>
              </a:ext>
            </a:extLst>
          </p:cNvPr>
          <p:cNvSpPr txBox="1"/>
          <p:nvPr/>
        </p:nvSpPr>
        <p:spPr>
          <a:xfrm>
            <a:off x="159794" y="942637"/>
            <a:ext cx="6514156" cy="369332"/>
          </a:xfrm>
          <a:prstGeom prst="rect">
            <a:avLst/>
          </a:prstGeom>
          <a:noFill/>
        </p:spPr>
        <p:txBody>
          <a:bodyPr wrap="square" rtlCol="0">
            <a:spAutoFit/>
          </a:bodyPr>
          <a:lstStyle/>
          <a:p>
            <a:r>
              <a:rPr kumimoji="1" lang="en-US" altLang="ja-JP" b="1" dirty="0">
                <a:solidFill>
                  <a:schemeClr val="accent1"/>
                </a:solidFill>
              </a:rPr>
              <a:t>12,1,2</a:t>
            </a:r>
            <a:r>
              <a:rPr kumimoji="1" lang="ja-JP" altLang="en-US" b="1" dirty="0">
                <a:solidFill>
                  <a:schemeClr val="accent1"/>
                </a:solidFill>
              </a:rPr>
              <a:t>月南極振動</a:t>
            </a:r>
            <a:r>
              <a:rPr kumimoji="1" lang="ja-JP" altLang="en-US" dirty="0"/>
              <a:t>　</a:t>
            </a:r>
            <a:r>
              <a:rPr kumimoji="1" lang="en-US" altLang="ja-JP" dirty="0"/>
              <a:t>VS</a:t>
            </a:r>
            <a:r>
              <a:rPr kumimoji="1" lang="ja-JP" altLang="en-US" dirty="0"/>
              <a:t>　</a:t>
            </a:r>
            <a:r>
              <a:rPr kumimoji="1" lang="en-US" altLang="ja-JP" b="1" dirty="0">
                <a:solidFill>
                  <a:schemeClr val="accent2"/>
                </a:solidFill>
              </a:rPr>
              <a:t>5,6</a:t>
            </a:r>
            <a:r>
              <a:rPr kumimoji="1" lang="ja-JP" altLang="en-US" b="1" dirty="0">
                <a:solidFill>
                  <a:schemeClr val="accent2"/>
                </a:solidFill>
              </a:rPr>
              <a:t>月</a:t>
            </a:r>
            <a:r>
              <a:rPr kumimoji="1" lang="en-US" altLang="ja-JP" b="1" dirty="0">
                <a:solidFill>
                  <a:schemeClr val="accent2"/>
                </a:solidFill>
              </a:rPr>
              <a:t>850hPa</a:t>
            </a:r>
            <a:r>
              <a:rPr kumimoji="1" lang="ja-JP" altLang="en-US" b="1" dirty="0">
                <a:solidFill>
                  <a:schemeClr val="accent2"/>
                </a:solidFill>
              </a:rPr>
              <a:t>ジオポテンシャル高度</a:t>
            </a:r>
          </a:p>
        </p:txBody>
      </p:sp>
      <p:pic>
        <p:nvPicPr>
          <p:cNvPr id="8" name="図 7">
            <a:extLst>
              <a:ext uri="{FF2B5EF4-FFF2-40B4-BE49-F238E27FC236}">
                <a16:creationId xmlns:a16="http://schemas.microsoft.com/office/drawing/2014/main" id="{7B2B1FA3-F395-4BD6-9F56-B058C4E2FF93}"/>
              </a:ext>
            </a:extLst>
          </p:cNvPr>
          <p:cNvPicPr>
            <a:picLocks noChangeAspect="1"/>
          </p:cNvPicPr>
          <p:nvPr/>
        </p:nvPicPr>
        <p:blipFill rotWithShape="1">
          <a:blip r:embed="rId2">
            <a:extLst>
              <a:ext uri="{28A0092B-C50C-407E-A947-70E740481C1C}">
                <a14:useLocalDpi xmlns:a14="http://schemas.microsoft.com/office/drawing/2010/main" val="0"/>
              </a:ext>
            </a:extLst>
          </a:blip>
          <a:srcRect t="27041" b="24628"/>
          <a:stretch/>
        </p:blipFill>
        <p:spPr>
          <a:xfrm>
            <a:off x="509934" y="1486193"/>
            <a:ext cx="3132551" cy="1959844"/>
          </a:xfrm>
          <a:prstGeom prst="rect">
            <a:avLst/>
          </a:prstGeom>
        </p:spPr>
      </p:pic>
      <p:sp>
        <p:nvSpPr>
          <p:cNvPr id="9" name="楕円 8">
            <a:extLst>
              <a:ext uri="{FF2B5EF4-FFF2-40B4-BE49-F238E27FC236}">
                <a16:creationId xmlns:a16="http://schemas.microsoft.com/office/drawing/2014/main" id="{B1ECA881-DFFC-4B7C-AC3E-6D5367E89EB8}"/>
              </a:ext>
            </a:extLst>
          </p:cNvPr>
          <p:cNvSpPr/>
          <p:nvPr/>
        </p:nvSpPr>
        <p:spPr>
          <a:xfrm>
            <a:off x="1040896" y="2402722"/>
            <a:ext cx="1035313" cy="215368"/>
          </a:xfrm>
          <a:prstGeom prst="ellipse">
            <a:avLst/>
          </a:prstGeom>
          <a:solidFill>
            <a:srgbClr val="FF0000">
              <a:alpha val="20000"/>
            </a:srgbClr>
          </a:solidFill>
          <a:ln>
            <a:solidFill>
              <a:schemeClr val="accent4"/>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kumimoji="1" lang="en-US" altLang="ja-JP" dirty="0">
                <a:solidFill>
                  <a:schemeClr val="tx1"/>
                </a:solidFill>
              </a:rPr>
              <a:t>MH</a:t>
            </a:r>
            <a:endParaRPr kumimoji="1" lang="ja-JP" altLang="en-US" dirty="0">
              <a:solidFill>
                <a:schemeClr val="tx1"/>
              </a:solidFill>
            </a:endParaRPr>
          </a:p>
        </p:txBody>
      </p:sp>
      <p:sp>
        <p:nvSpPr>
          <p:cNvPr id="10" name="正方形/長方形 9">
            <a:extLst>
              <a:ext uri="{FF2B5EF4-FFF2-40B4-BE49-F238E27FC236}">
                <a16:creationId xmlns:a16="http://schemas.microsoft.com/office/drawing/2014/main" id="{D54A46EC-8E9F-47FF-A7B2-E2EA155D64B6}"/>
              </a:ext>
            </a:extLst>
          </p:cNvPr>
          <p:cNvSpPr/>
          <p:nvPr/>
        </p:nvSpPr>
        <p:spPr>
          <a:xfrm>
            <a:off x="944694" y="2576946"/>
            <a:ext cx="1518896" cy="136026"/>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テキスト ボックス 10">
            <a:extLst>
              <a:ext uri="{FF2B5EF4-FFF2-40B4-BE49-F238E27FC236}">
                <a16:creationId xmlns:a16="http://schemas.microsoft.com/office/drawing/2014/main" id="{7FB378C8-5669-4008-9BCA-6019120B1999}"/>
              </a:ext>
            </a:extLst>
          </p:cNvPr>
          <p:cNvSpPr txBox="1"/>
          <p:nvPr/>
        </p:nvSpPr>
        <p:spPr>
          <a:xfrm>
            <a:off x="3738687" y="1854496"/>
            <a:ext cx="2962355" cy="92333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kumimoji="1" lang="ja-JP" altLang="en-US" dirty="0"/>
              <a:t>実線：気候値（ｍ）</a:t>
            </a:r>
            <a:endParaRPr kumimoji="1" lang="en-US" altLang="ja-JP" dirty="0"/>
          </a:p>
          <a:p>
            <a:endParaRPr kumimoji="1" lang="en-US" altLang="ja-JP" dirty="0"/>
          </a:p>
          <a:p>
            <a:r>
              <a:rPr kumimoji="1" lang="ja-JP" altLang="en-US" dirty="0"/>
              <a:t>シェイド：回帰係数（ｍ）</a:t>
            </a:r>
          </a:p>
        </p:txBody>
      </p:sp>
      <p:sp>
        <p:nvSpPr>
          <p:cNvPr id="13" name="テキスト ボックス 12">
            <a:extLst>
              <a:ext uri="{FF2B5EF4-FFF2-40B4-BE49-F238E27FC236}">
                <a16:creationId xmlns:a16="http://schemas.microsoft.com/office/drawing/2014/main" id="{CB2BBF42-7DB6-4D77-9869-66284EF2D6A0}"/>
              </a:ext>
            </a:extLst>
          </p:cNvPr>
          <p:cNvSpPr txBox="1"/>
          <p:nvPr/>
        </p:nvSpPr>
        <p:spPr>
          <a:xfrm>
            <a:off x="1114661" y="3710843"/>
            <a:ext cx="6914677" cy="369332"/>
          </a:xfrm>
          <a:prstGeom prst="rect">
            <a:avLst/>
          </a:prstGeom>
          <a:noFill/>
        </p:spPr>
        <p:txBody>
          <a:bodyPr wrap="square" rtlCol="0">
            <a:spAutoFit/>
          </a:bodyPr>
          <a:lstStyle/>
          <a:p>
            <a:r>
              <a:rPr kumimoji="1" lang="en-US" altLang="ja-JP" dirty="0"/>
              <a:t>12,1,2</a:t>
            </a:r>
            <a:r>
              <a:rPr kumimoji="1" lang="ja-JP" altLang="en-US" dirty="0"/>
              <a:t>月の南極振動とマスカリン高気圧（</a:t>
            </a:r>
            <a:r>
              <a:rPr kumimoji="1" lang="en-US" altLang="ja-JP" dirty="0"/>
              <a:t>5,6</a:t>
            </a:r>
            <a:r>
              <a:rPr kumimoji="1" lang="ja-JP" altLang="en-US" dirty="0"/>
              <a:t>月）との相関はない</a:t>
            </a:r>
          </a:p>
        </p:txBody>
      </p:sp>
      <p:sp>
        <p:nvSpPr>
          <p:cNvPr id="17" name="テキスト ボックス 16">
            <a:extLst>
              <a:ext uri="{FF2B5EF4-FFF2-40B4-BE49-F238E27FC236}">
                <a16:creationId xmlns:a16="http://schemas.microsoft.com/office/drawing/2014/main" id="{B639555A-93C5-41A4-9BB3-BB4EF42A8C07}"/>
              </a:ext>
            </a:extLst>
          </p:cNvPr>
          <p:cNvSpPr txBox="1"/>
          <p:nvPr/>
        </p:nvSpPr>
        <p:spPr>
          <a:xfrm>
            <a:off x="0" y="9620"/>
            <a:ext cx="7927319" cy="400110"/>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r>
              <a:rPr kumimoji="1" lang="ja-JP" altLang="en-US" sz="2000" b="1" dirty="0"/>
              <a:t>・マスカリン高気圧との関係</a:t>
            </a:r>
            <a:r>
              <a:rPr kumimoji="1" lang="ja-JP" altLang="en-US" sz="2000" dirty="0"/>
              <a:t>　  </a:t>
            </a:r>
            <a:endParaRPr kumimoji="1" lang="en-US" altLang="ja-JP" sz="2000" dirty="0"/>
          </a:p>
        </p:txBody>
      </p:sp>
    </p:spTree>
    <p:extLst>
      <p:ext uri="{BB962C8B-B14F-4D97-AF65-F5344CB8AC3E}">
        <p14:creationId xmlns:p14="http://schemas.microsoft.com/office/powerpoint/2010/main" val="20579285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DE345708-9895-47C5-8474-6F1C32E49CA4}"/>
              </a:ext>
            </a:extLst>
          </p:cNvPr>
          <p:cNvSpPr txBox="1"/>
          <p:nvPr/>
        </p:nvSpPr>
        <p:spPr>
          <a:xfrm>
            <a:off x="0" y="0"/>
            <a:ext cx="7927319" cy="400110"/>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r>
              <a:rPr kumimoji="1" lang="ja-JP" altLang="en-US" sz="2000" b="1" dirty="0"/>
              <a:t>・</a:t>
            </a:r>
            <a:r>
              <a:rPr kumimoji="1" lang="ja-JP" altLang="en-US" sz="2000" dirty="0"/>
              <a:t>南半球中緯度の気候値を確認</a:t>
            </a:r>
            <a:r>
              <a:rPr kumimoji="1" lang="en-US" altLang="ja-JP" sz="2000" dirty="0"/>
              <a:t>                </a:t>
            </a:r>
            <a:r>
              <a:rPr kumimoji="1" lang="ja-JP" altLang="en-US" sz="2000" dirty="0"/>
              <a:t>南緯</a:t>
            </a:r>
            <a:r>
              <a:rPr kumimoji="1" lang="en-US" altLang="ja-JP" sz="2000" dirty="0"/>
              <a:t>30</a:t>
            </a:r>
            <a:r>
              <a:rPr kumimoji="1" lang="ja-JP" altLang="en-US" sz="2000" dirty="0"/>
              <a:t>度の対流 </a:t>
            </a:r>
            <a:r>
              <a:rPr kumimoji="1" lang="en-US" altLang="ja-JP" sz="2000" dirty="0"/>
              <a:t>or </a:t>
            </a:r>
            <a:r>
              <a:rPr kumimoji="1" lang="ja-JP" altLang="en-US" sz="2000" dirty="0"/>
              <a:t>降水　  </a:t>
            </a:r>
            <a:endParaRPr kumimoji="1" lang="en-US" altLang="ja-JP" sz="2000" dirty="0"/>
          </a:p>
        </p:txBody>
      </p:sp>
      <p:grpSp>
        <p:nvGrpSpPr>
          <p:cNvPr id="3" name="グループ化 2">
            <a:extLst>
              <a:ext uri="{FF2B5EF4-FFF2-40B4-BE49-F238E27FC236}">
                <a16:creationId xmlns:a16="http://schemas.microsoft.com/office/drawing/2014/main" id="{86530911-08EC-466A-9A8F-9DC1ADE6C1FA}"/>
              </a:ext>
            </a:extLst>
          </p:cNvPr>
          <p:cNvGrpSpPr/>
          <p:nvPr/>
        </p:nvGrpSpPr>
        <p:grpSpPr>
          <a:xfrm>
            <a:off x="87899" y="1167765"/>
            <a:ext cx="4127776" cy="2482277"/>
            <a:chOff x="413718" y="2506401"/>
            <a:chExt cx="5882151" cy="3461372"/>
          </a:xfrm>
        </p:grpSpPr>
        <p:pic>
          <p:nvPicPr>
            <p:cNvPr id="4" name="図 3">
              <a:extLst>
                <a:ext uri="{FF2B5EF4-FFF2-40B4-BE49-F238E27FC236}">
                  <a16:creationId xmlns:a16="http://schemas.microsoft.com/office/drawing/2014/main" id="{D65E29E8-9939-421A-A07D-4A69C0B1AA53}"/>
                </a:ext>
              </a:extLst>
            </p:cNvPr>
            <p:cNvPicPr>
              <a:picLocks noChangeAspect="1"/>
            </p:cNvPicPr>
            <p:nvPr/>
          </p:nvPicPr>
          <p:blipFill rotWithShape="1">
            <a:blip r:embed="rId2">
              <a:extLst>
                <a:ext uri="{28A0092B-C50C-407E-A947-70E740481C1C}">
                  <a14:useLocalDpi xmlns:a14="http://schemas.microsoft.com/office/drawing/2010/main" val="0"/>
                </a:ext>
              </a:extLst>
            </a:blip>
            <a:srcRect l="10487" t="3636" b="5785"/>
            <a:stretch/>
          </p:blipFill>
          <p:spPr>
            <a:xfrm>
              <a:off x="413718" y="2506401"/>
              <a:ext cx="3074390" cy="3461372"/>
            </a:xfrm>
            <a:prstGeom prst="rect">
              <a:avLst/>
            </a:prstGeom>
          </p:spPr>
        </p:pic>
        <p:pic>
          <p:nvPicPr>
            <p:cNvPr id="5" name="図 4">
              <a:extLst>
                <a:ext uri="{FF2B5EF4-FFF2-40B4-BE49-F238E27FC236}">
                  <a16:creationId xmlns:a16="http://schemas.microsoft.com/office/drawing/2014/main" id="{E2703517-96FD-494B-A133-7A247ED7546C}"/>
                </a:ext>
              </a:extLst>
            </p:cNvPr>
            <p:cNvPicPr>
              <a:picLocks noChangeAspect="1"/>
            </p:cNvPicPr>
            <p:nvPr/>
          </p:nvPicPr>
          <p:blipFill rotWithShape="1">
            <a:blip r:embed="rId3">
              <a:extLst>
                <a:ext uri="{28A0092B-C50C-407E-A947-70E740481C1C}">
                  <a14:useLocalDpi xmlns:a14="http://schemas.microsoft.com/office/drawing/2010/main" val="0"/>
                </a:ext>
              </a:extLst>
            </a:blip>
            <a:srcRect t="21773" b="19819"/>
            <a:stretch/>
          </p:blipFill>
          <p:spPr>
            <a:xfrm>
              <a:off x="3564058" y="2841917"/>
              <a:ext cx="2731811" cy="3079140"/>
            </a:xfrm>
            <a:prstGeom prst="rect">
              <a:avLst/>
            </a:prstGeom>
          </p:spPr>
        </p:pic>
        <p:cxnSp>
          <p:nvCxnSpPr>
            <p:cNvPr id="6" name="直線コネクタ 5">
              <a:extLst>
                <a:ext uri="{FF2B5EF4-FFF2-40B4-BE49-F238E27FC236}">
                  <a16:creationId xmlns:a16="http://schemas.microsoft.com/office/drawing/2014/main" id="{5D623E5F-20B9-4DD3-BFE7-68A357A7E6FC}"/>
                </a:ext>
              </a:extLst>
            </p:cNvPr>
            <p:cNvCxnSpPr>
              <a:cxnSpLocks/>
            </p:cNvCxnSpPr>
            <p:nvPr/>
          </p:nvCxnSpPr>
          <p:spPr>
            <a:xfrm flipH="1">
              <a:off x="3711494" y="4676487"/>
              <a:ext cx="2414001" cy="0"/>
            </a:xfrm>
            <a:prstGeom prst="line">
              <a:avLst/>
            </a:prstGeom>
            <a:ln w="38100">
              <a:solidFill>
                <a:srgbClr val="00B050"/>
              </a:solidFill>
              <a:prstDash val="sysDash"/>
            </a:ln>
          </p:spPr>
          <p:style>
            <a:lnRef idx="1">
              <a:schemeClr val="accent1"/>
            </a:lnRef>
            <a:fillRef idx="0">
              <a:schemeClr val="accent1"/>
            </a:fillRef>
            <a:effectRef idx="0">
              <a:schemeClr val="accent1"/>
            </a:effectRef>
            <a:fontRef idx="minor">
              <a:schemeClr val="tx1"/>
            </a:fontRef>
          </p:style>
        </p:cxnSp>
        <p:cxnSp>
          <p:nvCxnSpPr>
            <p:cNvPr id="8" name="直線矢印コネクタ 7">
              <a:extLst>
                <a:ext uri="{FF2B5EF4-FFF2-40B4-BE49-F238E27FC236}">
                  <a16:creationId xmlns:a16="http://schemas.microsoft.com/office/drawing/2014/main" id="{4EAF794B-3A03-4E8E-BAA5-3A22309BCD97}"/>
                </a:ext>
              </a:extLst>
            </p:cNvPr>
            <p:cNvCxnSpPr>
              <a:cxnSpLocks/>
            </p:cNvCxnSpPr>
            <p:nvPr/>
          </p:nvCxnSpPr>
          <p:spPr>
            <a:xfrm>
              <a:off x="1284676" y="3404334"/>
              <a:ext cx="3246287" cy="1202065"/>
            </a:xfrm>
            <a:prstGeom prst="straightConnector1">
              <a:avLst/>
            </a:prstGeom>
            <a:ln w="28575">
              <a:solidFill>
                <a:srgbClr val="00B0F0"/>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9" name="直線矢印コネクタ 8">
              <a:extLst>
                <a:ext uri="{FF2B5EF4-FFF2-40B4-BE49-F238E27FC236}">
                  <a16:creationId xmlns:a16="http://schemas.microsoft.com/office/drawing/2014/main" id="{018347A5-347D-4374-B01F-D9ED17B60E7B}"/>
                </a:ext>
              </a:extLst>
            </p:cNvPr>
            <p:cNvCxnSpPr>
              <a:cxnSpLocks/>
            </p:cNvCxnSpPr>
            <p:nvPr/>
          </p:nvCxnSpPr>
          <p:spPr>
            <a:xfrm>
              <a:off x="3051494" y="3557983"/>
              <a:ext cx="2779277" cy="1106942"/>
            </a:xfrm>
            <a:prstGeom prst="straightConnector1">
              <a:avLst/>
            </a:prstGeom>
            <a:ln w="28575">
              <a:solidFill>
                <a:srgbClr val="00B0F0"/>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10" name="直線矢印コネクタ 9">
              <a:extLst>
                <a:ext uri="{FF2B5EF4-FFF2-40B4-BE49-F238E27FC236}">
                  <a16:creationId xmlns:a16="http://schemas.microsoft.com/office/drawing/2014/main" id="{144C5AAA-7EC3-4E2A-9C93-96DC377253FD}"/>
                </a:ext>
              </a:extLst>
            </p:cNvPr>
            <p:cNvCxnSpPr>
              <a:cxnSpLocks/>
            </p:cNvCxnSpPr>
            <p:nvPr/>
          </p:nvCxnSpPr>
          <p:spPr>
            <a:xfrm>
              <a:off x="2329473" y="3580189"/>
              <a:ext cx="2925453" cy="1084736"/>
            </a:xfrm>
            <a:prstGeom prst="straightConnector1">
              <a:avLst/>
            </a:prstGeom>
            <a:ln w="28575">
              <a:solidFill>
                <a:srgbClr val="00B0F0"/>
              </a:solidFill>
              <a:prstDash val="sysDot"/>
              <a:tailEnd type="triangle"/>
            </a:ln>
          </p:spPr>
          <p:style>
            <a:lnRef idx="1">
              <a:schemeClr val="accent1"/>
            </a:lnRef>
            <a:fillRef idx="0">
              <a:schemeClr val="accent1"/>
            </a:fillRef>
            <a:effectRef idx="0">
              <a:schemeClr val="accent1"/>
            </a:effectRef>
            <a:fontRef idx="minor">
              <a:schemeClr val="tx1"/>
            </a:fontRef>
          </p:style>
        </p:cxnSp>
      </p:grpSp>
      <p:sp>
        <p:nvSpPr>
          <p:cNvPr id="11" name="テキスト ボックス 10">
            <a:extLst>
              <a:ext uri="{FF2B5EF4-FFF2-40B4-BE49-F238E27FC236}">
                <a16:creationId xmlns:a16="http://schemas.microsoft.com/office/drawing/2014/main" id="{5CA7A71B-3170-4F24-B8EA-E7FDC29A714D}"/>
              </a:ext>
            </a:extLst>
          </p:cNvPr>
          <p:cNvSpPr txBox="1"/>
          <p:nvPr/>
        </p:nvSpPr>
        <p:spPr>
          <a:xfrm>
            <a:off x="45342" y="539802"/>
            <a:ext cx="4572000" cy="646331"/>
          </a:xfrm>
          <a:prstGeom prst="rect">
            <a:avLst/>
          </a:prstGeom>
          <a:noFill/>
        </p:spPr>
        <p:txBody>
          <a:bodyPr wrap="square" rtlCol="0">
            <a:spAutoFit/>
          </a:bodyPr>
          <a:lstStyle/>
          <a:p>
            <a:r>
              <a:rPr kumimoji="1" lang="ja-JP" altLang="en-US" dirty="0"/>
              <a:t>南半球中緯度の上向き熱フラックスが見られる場所で対流による非断熱加熱がある</a:t>
            </a:r>
          </a:p>
        </p:txBody>
      </p:sp>
      <p:sp>
        <p:nvSpPr>
          <p:cNvPr id="12" name="矢印: 右 11">
            <a:extLst>
              <a:ext uri="{FF2B5EF4-FFF2-40B4-BE49-F238E27FC236}">
                <a16:creationId xmlns:a16="http://schemas.microsoft.com/office/drawing/2014/main" id="{9993D112-FAEC-4B27-ABD6-E58E5FC2F0EA}"/>
              </a:ext>
            </a:extLst>
          </p:cNvPr>
          <p:cNvSpPr/>
          <p:nvPr/>
        </p:nvSpPr>
        <p:spPr>
          <a:xfrm>
            <a:off x="4409544" y="869058"/>
            <a:ext cx="1014052" cy="488768"/>
          </a:xfrm>
          <a:prstGeom prst="rightArrow">
            <a:avLst>
              <a:gd name="adj1" fmla="val 50000"/>
              <a:gd name="adj2" fmla="val 7216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テキスト ボックス 12">
            <a:extLst>
              <a:ext uri="{FF2B5EF4-FFF2-40B4-BE49-F238E27FC236}">
                <a16:creationId xmlns:a16="http://schemas.microsoft.com/office/drawing/2014/main" id="{54DF6098-6DC6-4F22-882B-4E3D8AC1280B}"/>
              </a:ext>
            </a:extLst>
          </p:cNvPr>
          <p:cNvSpPr txBox="1"/>
          <p:nvPr/>
        </p:nvSpPr>
        <p:spPr>
          <a:xfrm>
            <a:off x="5519989" y="585968"/>
            <a:ext cx="3461555" cy="1200329"/>
          </a:xfrm>
          <a:prstGeom prst="rect">
            <a:avLst/>
          </a:prstGeom>
          <a:noFill/>
        </p:spPr>
        <p:txBody>
          <a:bodyPr wrap="square" rtlCol="0">
            <a:spAutoFit/>
          </a:bodyPr>
          <a:lstStyle/>
          <a:p>
            <a:r>
              <a:rPr kumimoji="1" lang="ja-JP" altLang="en-US" dirty="0"/>
              <a:t>このエリアって対流が立つものなのか？</a:t>
            </a:r>
            <a:endParaRPr kumimoji="1" lang="en-US" altLang="ja-JP" dirty="0"/>
          </a:p>
          <a:p>
            <a:r>
              <a:rPr kumimoji="1" lang="ja-JP" altLang="en-US" dirty="0"/>
              <a:t>という指摘があったので気候値がどうなっているかを確認した</a:t>
            </a:r>
          </a:p>
        </p:txBody>
      </p:sp>
      <p:pic>
        <p:nvPicPr>
          <p:cNvPr id="15" name="図 14">
            <a:extLst>
              <a:ext uri="{FF2B5EF4-FFF2-40B4-BE49-F238E27FC236}">
                <a16:creationId xmlns:a16="http://schemas.microsoft.com/office/drawing/2014/main" id="{9373E19C-714A-4859-ADAC-4E9A704A4D45}"/>
              </a:ext>
            </a:extLst>
          </p:cNvPr>
          <p:cNvPicPr>
            <a:picLocks noChangeAspect="1"/>
          </p:cNvPicPr>
          <p:nvPr/>
        </p:nvPicPr>
        <p:blipFill rotWithShape="1">
          <a:blip r:embed="rId4">
            <a:extLst>
              <a:ext uri="{28A0092B-C50C-407E-A947-70E740481C1C}">
                <a14:useLocalDpi xmlns:a14="http://schemas.microsoft.com/office/drawing/2010/main" val="0"/>
              </a:ext>
            </a:extLst>
          </a:blip>
          <a:srcRect t="13315"/>
          <a:stretch/>
        </p:blipFill>
        <p:spPr>
          <a:xfrm>
            <a:off x="63225" y="4609785"/>
            <a:ext cx="3171150" cy="2123524"/>
          </a:xfrm>
          <a:prstGeom prst="rect">
            <a:avLst/>
          </a:prstGeom>
        </p:spPr>
      </p:pic>
      <p:sp>
        <p:nvSpPr>
          <p:cNvPr id="16" name="テキスト ボックス 15">
            <a:extLst>
              <a:ext uri="{FF2B5EF4-FFF2-40B4-BE49-F238E27FC236}">
                <a16:creationId xmlns:a16="http://schemas.microsoft.com/office/drawing/2014/main" id="{2D4FAF11-0E0A-4F86-AE83-79DF29E07290}"/>
              </a:ext>
            </a:extLst>
          </p:cNvPr>
          <p:cNvSpPr txBox="1"/>
          <p:nvPr/>
        </p:nvSpPr>
        <p:spPr>
          <a:xfrm>
            <a:off x="-17524" y="4273646"/>
            <a:ext cx="3332648" cy="369332"/>
          </a:xfrm>
          <a:prstGeom prst="rect">
            <a:avLst/>
          </a:prstGeom>
          <a:noFill/>
        </p:spPr>
        <p:txBody>
          <a:bodyPr wrap="square" rtlCol="0">
            <a:spAutoFit/>
          </a:bodyPr>
          <a:lstStyle/>
          <a:p>
            <a:r>
              <a:rPr kumimoji="1" lang="en-US" altLang="ja-JP" dirty="0"/>
              <a:t>5,6</a:t>
            </a:r>
            <a:r>
              <a:rPr kumimoji="1" lang="ja-JP" altLang="en-US" dirty="0"/>
              <a:t>月　対流による非断熱加熱</a:t>
            </a:r>
          </a:p>
        </p:txBody>
      </p:sp>
      <p:sp>
        <p:nvSpPr>
          <p:cNvPr id="17" name="テキスト ボックス 16">
            <a:extLst>
              <a:ext uri="{FF2B5EF4-FFF2-40B4-BE49-F238E27FC236}">
                <a16:creationId xmlns:a16="http://schemas.microsoft.com/office/drawing/2014/main" id="{7119CE80-7FC2-40A4-8EDD-32F9AC8654E5}"/>
              </a:ext>
            </a:extLst>
          </p:cNvPr>
          <p:cNvSpPr txBox="1"/>
          <p:nvPr/>
        </p:nvSpPr>
        <p:spPr>
          <a:xfrm>
            <a:off x="2709595" y="6583219"/>
            <a:ext cx="605529" cy="307777"/>
          </a:xfrm>
          <a:prstGeom prst="rect">
            <a:avLst/>
          </a:prstGeom>
          <a:noFill/>
        </p:spPr>
        <p:txBody>
          <a:bodyPr wrap="square" rtlCol="0">
            <a:spAutoFit/>
          </a:bodyPr>
          <a:lstStyle/>
          <a:p>
            <a:r>
              <a:rPr kumimoji="1" lang="en-US" altLang="ja-JP" sz="1400" dirty="0"/>
              <a:t>K/day</a:t>
            </a:r>
            <a:endParaRPr kumimoji="1" lang="ja-JP" altLang="en-US" sz="1400" dirty="0"/>
          </a:p>
        </p:txBody>
      </p:sp>
      <p:pic>
        <p:nvPicPr>
          <p:cNvPr id="18" name="Picture 2" descr="https://ds.data.jma.go.jp/gmd/jra/atlas/figures/world/C_HCLOUD_ave_MAY_RC.png">
            <a:extLst>
              <a:ext uri="{FF2B5EF4-FFF2-40B4-BE49-F238E27FC236}">
                <a16:creationId xmlns:a16="http://schemas.microsoft.com/office/drawing/2014/main" id="{48C327EC-CCC8-420F-8449-3CA65D2496C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95873" y="3684265"/>
            <a:ext cx="3171150" cy="1536934"/>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8" descr="https://ds.data.jma.go.jp/gmd/jra/atlas/figures/world/B_PRECIPsfc_ave_MAY_RC.png">
            <a:extLst>
              <a:ext uri="{FF2B5EF4-FFF2-40B4-BE49-F238E27FC236}">
                <a16:creationId xmlns:a16="http://schemas.microsoft.com/office/drawing/2014/main" id="{55FAE52B-DAA5-4ED4-AAB8-68E071108AC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95873" y="5308322"/>
            <a:ext cx="3171150" cy="1534366"/>
          </a:xfrm>
          <a:prstGeom prst="rect">
            <a:avLst/>
          </a:prstGeom>
          <a:noFill/>
          <a:extLst>
            <a:ext uri="{909E8E84-426E-40DD-AFC4-6F175D3DCCD1}">
              <a14:hiddenFill xmlns:a14="http://schemas.microsoft.com/office/drawing/2010/main">
                <a:solidFill>
                  <a:srgbClr val="FFFFFF"/>
                </a:solidFill>
              </a14:hiddenFill>
            </a:ext>
          </a:extLst>
        </p:spPr>
      </p:pic>
      <p:sp>
        <p:nvSpPr>
          <p:cNvPr id="20" name="テキスト ボックス 19">
            <a:extLst>
              <a:ext uri="{FF2B5EF4-FFF2-40B4-BE49-F238E27FC236}">
                <a16:creationId xmlns:a16="http://schemas.microsoft.com/office/drawing/2014/main" id="{43B346AC-9980-4F0A-B39B-C100FD20D813}"/>
              </a:ext>
            </a:extLst>
          </p:cNvPr>
          <p:cNvSpPr txBox="1"/>
          <p:nvPr/>
        </p:nvSpPr>
        <p:spPr>
          <a:xfrm>
            <a:off x="6567023" y="4231269"/>
            <a:ext cx="2414521" cy="646331"/>
          </a:xfrm>
          <a:prstGeom prst="rect">
            <a:avLst/>
          </a:prstGeom>
          <a:noFill/>
        </p:spPr>
        <p:txBody>
          <a:bodyPr wrap="square" rtlCol="0">
            <a:spAutoFit/>
          </a:bodyPr>
          <a:lstStyle/>
          <a:p>
            <a:r>
              <a:rPr kumimoji="1" lang="ja-JP" altLang="en-US" dirty="0"/>
              <a:t>上層雲の割合（</a:t>
            </a:r>
            <a:r>
              <a:rPr kumimoji="1" lang="en-US" altLang="ja-JP" dirty="0"/>
              <a:t>5</a:t>
            </a:r>
            <a:r>
              <a:rPr kumimoji="1" lang="ja-JP" altLang="en-US" dirty="0"/>
              <a:t>月）</a:t>
            </a:r>
            <a:endParaRPr kumimoji="1" lang="en-US" altLang="ja-JP" dirty="0"/>
          </a:p>
          <a:p>
            <a:r>
              <a:rPr kumimoji="1" lang="en-US" altLang="ja-JP" dirty="0"/>
              <a:t>JRA</a:t>
            </a:r>
            <a:r>
              <a:rPr kumimoji="1" lang="ja-JP" altLang="en-US" dirty="0"/>
              <a:t>アトラスより</a:t>
            </a:r>
          </a:p>
        </p:txBody>
      </p:sp>
      <p:sp>
        <p:nvSpPr>
          <p:cNvPr id="21" name="テキスト ボックス 20">
            <a:extLst>
              <a:ext uri="{FF2B5EF4-FFF2-40B4-BE49-F238E27FC236}">
                <a16:creationId xmlns:a16="http://schemas.microsoft.com/office/drawing/2014/main" id="{5DF0E4AA-9172-4747-B5F3-00E2D46454D7}"/>
              </a:ext>
            </a:extLst>
          </p:cNvPr>
          <p:cNvSpPr txBox="1"/>
          <p:nvPr/>
        </p:nvSpPr>
        <p:spPr>
          <a:xfrm>
            <a:off x="6567023" y="5671547"/>
            <a:ext cx="2414521" cy="646331"/>
          </a:xfrm>
          <a:prstGeom prst="rect">
            <a:avLst/>
          </a:prstGeom>
          <a:noFill/>
        </p:spPr>
        <p:txBody>
          <a:bodyPr wrap="square" rtlCol="0">
            <a:spAutoFit/>
          </a:bodyPr>
          <a:lstStyle/>
          <a:p>
            <a:r>
              <a:rPr kumimoji="1" lang="ja-JP" altLang="en-US" dirty="0"/>
              <a:t>降水量（</a:t>
            </a:r>
            <a:r>
              <a:rPr kumimoji="1" lang="en-US" altLang="ja-JP" dirty="0"/>
              <a:t>5</a:t>
            </a:r>
            <a:r>
              <a:rPr kumimoji="1" lang="ja-JP" altLang="en-US" dirty="0"/>
              <a:t>月）</a:t>
            </a:r>
            <a:endParaRPr kumimoji="1" lang="en-US" altLang="ja-JP" dirty="0"/>
          </a:p>
          <a:p>
            <a:r>
              <a:rPr kumimoji="1" lang="en-US" altLang="ja-JP" dirty="0"/>
              <a:t>JRA</a:t>
            </a:r>
            <a:r>
              <a:rPr kumimoji="1" lang="ja-JP" altLang="en-US" dirty="0"/>
              <a:t>アトラスより</a:t>
            </a:r>
          </a:p>
        </p:txBody>
      </p:sp>
      <p:sp>
        <p:nvSpPr>
          <p:cNvPr id="22" name="テキスト ボックス 21">
            <a:extLst>
              <a:ext uri="{FF2B5EF4-FFF2-40B4-BE49-F238E27FC236}">
                <a16:creationId xmlns:a16="http://schemas.microsoft.com/office/drawing/2014/main" id="{13BD8FBB-6418-4480-AF0A-B975815074D4}"/>
              </a:ext>
            </a:extLst>
          </p:cNvPr>
          <p:cNvSpPr txBox="1"/>
          <p:nvPr/>
        </p:nvSpPr>
        <p:spPr>
          <a:xfrm>
            <a:off x="4997581" y="2259229"/>
            <a:ext cx="3963680" cy="646331"/>
          </a:xfrm>
          <a:prstGeom prst="rect">
            <a:avLst/>
          </a:prstGeom>
          <a:noFill/>
        </p:spPr>
        <p:txBody>
          <a:bodyPr wrap="square" rtlCol="0">
            <a:spAutoFit/>
          </a:bodyPr>
          <a:lstStyle/>
          <a:p>
            <a:r>
              <a:rPr kumimoji="1" lang="ja-JP" altLang="en-US" dirty="0"/>
              <a:t>熱帯域に比べると小さい値だが</a:t>
            </a:r>
            <a:endParaRPr kumimoji="1" lang="en-US" altLang="ja-JP" dirty="0"/>
          </a:p>
          <a:p>
            <a:r>
              <a:rPr kumimoji="1" lang="ja-JP" altLang="en-US" dirty="0"/>
              <a:t>対流が全くたたないところではない</a:t>
            </a:r>
          </a:p>
        </p:txBody>
      </p:sp>
      <p:sp>
        <p:nvSpPr>
          <p:cNvPr id="23" name="矢印: 下 22">
            <a:extLst>
              <a:ext uri="{FF2B5EF4-FFF2-40B4-BE49-F238E27FC236}">
                <a16:creationId xmlns:a16="http://schemas.microsoft.com/office/drawing/2014/main" id="{361649B4-D01A-47D7-80C8-9F1B8729B000}"/>
              </a:ext>
            </a:extLst>
          </p:cNvPr>
          <p:cNvSpPr/>
          <p:nvPr/>
        </p:nvSpPr>
        <p:spPr>
          <a:xfrm>
            <a:off x="6733309" y="1786297"/>
            <a:ext cx="430635" cy="450348"/>
          </a:xfrm>
          <a:prstGeom prst="down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正方形/長方形 23">
            <a:extLst>
              <a:ext uri="{FF2B5EF4-FFF2-40B4-BE49-F238E27FC236}">
                <a16:creationId xmlns:a16="http://schemas.microsoft.com/office/drawing/2014/main" id="{049A89BE-D2B4-4C0C-98D7-CDF7B2F71AC2}"/>
              </a:ext>
            </a:extLst>
          </p:cNvPr>
          <p:cNvSpPr/>
          <p:nvPr/>
        </p:nvSpPr>
        <p:spPr>
          <a:xfrm>
            <a:off x="362802" y="5761264"/>
            <a:ext cx="618549" cy="125658"/>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正方形/長方形 24">
            <a:extLst>
              <a:ext uri="{FF2B5EF4-FFF2-40B4-BE49-F238E27FC236}">
                <a16:creationId xmlns:a16="http://schemas.microsoft.com/office/drawing/2014/main" id="{9226697B-0424-43C9-8553-571685934B30}"/>
              </a:ext>
            </a:extLst>
          </p:cNvPr>
          <p:cNvSpPr/>
          <p:nvPr/>
        </p:nvSpPr>
        <p:spPr>
          <a:xfrm>
            <a:off x="3910382" y="4688320"/>
            <a:ext cx="499162" cy="117948"/>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正方形/長方形 25">
            <a:extLst>
              <a:ext uri="{FF2B5EF4-FFF2-40B4-BE49-F238E27FC236}">
                <a16:creationId xmlns:a16="http://schemas.microsoft.com/office/drawing/2014/main" id="{8BBF0D9E-05D3-4E7C-8662-2025EE4917C2}"/>
              </a:ext>
            </a:extLst>
          </p:cNvPr>
          <p:cNvSpPr/>
          <p:nvPr/>
        </p:nvSpPr>
        <p:spPr>
          <a:xfrm>
            <a:off x="3904408" y="6302475"/>
            <a:ext cx="505135" cy="105881"/>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29803558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50815F0A-8005-404A-B565-2FD18135F197}"/>
              </a:ext>
            </a:extLst>
          </p:cNvPr>
          <p:cNvSpPr txBox="1"/>
          <p:nvPr/>
        </p:nvSpPr>
        <p:spPr>
          <a:xfrm>
            <a:off x="401071" y="1844819"/>
            <a:ext cx="7767524" cy="1754326"/>
          </a:xfrm>
          <a:prstGeom prst="rect">
            <a:avLst/>
          </a:prstGeom>
          <a:noFill/>
        </p:spPr>
        <p:txBody>
          <a:bodyPr wrap="square" rtlCol="0">
            <a:spAutoFit/>
          </a:bodyPr>
          <a:lstStyle/>
          <a:p>
            <a:r>
              <a:rPr kumimoji="1" lang="ja-JP" altLang="en-US" dirty="0"/>
              <a:t>南極振動とニンガルニーニョとの相関</a:t>
            </a:r>
            <a:endParaRPr kumimoji="1" lang="en-US" altLang="ja-JP" dirty="0"/>
          </a:p>
          <a:p>
            <a:r>
              <a:rPr kumimoji="1" lang="en-US" altLang="ja-JP" dirty="0"/>
              <a:t>AAO</a:t>
            </a:r>
            <a:r>
              <a:rPr kumimoji="1" lang="ja-JP" altLang="en-US" dirty="0"/>
              <a:t>（</a:t>
            </a:r>
            <a:r>
              <a:rPr kumimoji="1" lang="en-US" altLang="ja-JP" dirty="0"/>
              <a:t>12,1,2</a:t>
            </a:r>
            <a:r>
              <a:rPr kumimoji="1" lang="ja-JP" altLang="en-US" dirty="0"/>
              <a:t>月）　</a:t>
            </a:r>
            <a:r>
              <a:rPr kumimoji="1" lang="en-US" altLang="ja-JP" dirty="0"/>
              <a:t>VS</a:t>
            </a:r>
            <a:r>
              <a:rPr kumimoji="1" lang="ja-JP" altLang="en-US" dirty="0"/>
              <a:t>　ニンガル（</a:t>
            </a:r>
            <a:r>
              <a:rPr kumimoji="1" lang="en-US" altLang="ja-JP" dirty="0"/>
              <a:t>12,1,2</a:t>
            </a:r>
            <a:r>
              <a:rPr kumimoji="1" lang="ja-JP" altLang="en-US" dirty="0"/>
              <a:t>月）　→　</a:t>
            </a:r>
            <a:r>
              <a:rPr kumimoji="1" lang="en-US" altLang="ja-JP" b="1" dirty="0">
                <a:solidFill>
                  <a:srgbClr val="FF0000"/>
                </a:solidFill>
              </a:rPr>
              <a:t>0.42</a:t>
            </a:r>
          </a:p>
          <a:p>
            <a:r>
              <a:rPr kumimoji="1" lang="ja-JP" altLang="en-US" dirty="0"/>
              <a:t>　　　　　　　　 </a:t>
            </a:r>
            <a:r>
              <a:rPr kumimoji="1" lang="en-US" altLang="ja-JP" dirty="0"/>
              <a:t>VS</a:t>
            </a:r>
            <a:r>
              <a:rPr kumimoji="1" lang="ja-JP" altLang="en-US" dirty="0"/>
              <a:t>　ニンガル（</a:t>
            </a:r>
            <a:r>
              <a:rPr kumimoji="1" lang="en-US" altLang="ja-JP" dirty="0"/>
              <a:t>5,6</a:t>
            </a:r>
            <a:r>
              <a:rPr kumimoji="1" lang="ja-JP" altLang="en-US" dirty="0"/>
              <a:t>月）　　→　　</a:t>
            </a:r>
            <a:r>
              <a:rPr kumimoji="1" lang="en-US" altLang="ja-JP" b="1" dirty="0">
                <a:solidFill>
                  <a:srgbClr val="FF0000"/>
                </a:solidFill>
              </a:rPr>
              <a:t>0.47</a:t>
            </a:r>
          </a:p>
          <a:p>
            <a:endParaRPr kumimoji="1" lang="en-US" altLang="ja-JP" dirty="0"/>
          </a:p>
          <a:p>
            <a:r>
              <a:rPr kumimoji="1" lang="en-US" altLang="ja-JP" dirty="0"/>
              <a:t>AAO</a:t>
            </a:r>
            <a:r>
              <a:rPr kumimoji="1" lang="ja-JP" altLang="en-US" dirty="0"/>
              <a:t> （</a:t>
            </a:r>
            <a:r>
              <a:rPr kumimoji="1" lang="en-US" altLang="ja-JP" dirty="0"/>
              <a:t>5,6</a:t>
            </a:r>
            <a:r>
              <a:rPr kumimoji="1" lang="ja-JP" altLang="en-US" dirty="0"/>
              <a:t>月）　</a:t>
            </a:r>
            <a:r>
              <a:rPr kumimoji="1" lang="en-US" altLang="ja-JP" dirty="0"/>
              <a:t>VS</a:t>
            </a:r>
            <a:r>
              <a:rPr kumimoji="1" lang="ja-JP" altLang="en-US" dirty="0"/>
              <a:t>　ニンガル（</a:t>
            </a:r>
            <a:r>
              <a:rPr kumimoji="1" lang="en-US" altLang="ja-JP" dirty="0"/>
              <a:t>5,6</a:t>
            </a:r>
            <a:r>
              <a:rPr kumimoji="1" lang="ja-JP" altLang="en-US" dirty="0"/>
              <a:t>月）　→　</a:t>
            </a:r>
            <a:r>
              <a:rPr kumimoji="1" lang="en-US" altLang="ja-JP" dirty="0"/>
              <a:t>0.15</a:t>
            </a:r>
          </a:p>
          <a:p>
            <a:r>
              <a:rPr kumimoji="1" lang="ja-JP" altLang="en-US" dirty="0"/>
              <a:t>ニンガル　</a:t>
            </a:r>
            <a:r>
              <a:rPr kumimoji="1" lang="en-US" altLang="ja-JP" dirty="0"/>
              <a:t>VS</a:t>
            </a:r>
            <a:r>
              <a:rPr kumimoji="1" lang="ja-JP" altLang="en-US" dirty="0"/>
              <a:t>　</a:t>
            </a:r>
            <a:r>
              <a:rPr kumimoji="1" lang="en-US" altLang="ja-JP" dirty="0"/>
              <a:t>SMJ</a:t>
            </a:r>
            <a:r>
              <a:rPr kumimoji="1" lang="ja-JP" altLang="en-US" dirty="0"/>
              <a:t>（</a:t>
            </a:r>
            <a:r>
              <a:rPr kumimoji="1" lang="en-US" altLang="ja-JP" dirty="0"/>
              <a:t>5,6</a:t>
            </a:r>
            <a:r>
              <a:rPr kumimoji="1" lang="ja-JP" altLang="en-US" dirty="0"/>
              <a:t>月）　→　</a:t>
            </a:r>
            <a:r>
              <a:rPr kumimoji="1" lang="en-US" altLang="ja-JP" dirty="0"/>
              <a:t>12,1,2</a:t>
            </a:r>
            <a:r>
              <a:rPr kumimoji="1" lang="ja-JP" altLang="en-US" dirty="0"/>
              <a:t>月と</a:t>
            </a:r>
            <a:r>
              <a:rPr kumimoji="1" lang="en-US" altLang="ja-JP" dirty="0"/>
              <a:t>5,6</a:t>
            </a:r>
            <a:r>
              <a:rPr kumimoji="1" lang="ja-JP" altLang="en-US" dirty="0"/>
              <a:t>月とも有意な相関はない</a:t>
            </a:r>
            <a:endParaRPr kumimoji="1" lang="en-US" altLang="ja-JP" dirty="0"/>
          </a:p>
        </p:txBody>
      </p:sp>
      <p:sp>
        <p:nvSpPr>
          <p:cNvPr id="4" name="テキスト ボックス 3">
            <a:extLst>
              <a:ext uri="{FF2B5EF4-FFF2-40B4-BE49-F238E27FC236}">
                <a16:creationId xmlns:a16="http://schemas.microsoft.com/office/drawing/2014/main" id="{50F0929E-6AE3-4E30-BC0C-4DB034E0C06A}"/>
              </a:ext>
            </a:extLst>
          </p:cNvPr>
          <p:cNvSpPr txBox="1"/>
          <p:nvPr/>
        </p:nvSpPr>
        <p:spPr>
          <a:xfrm>
            <a:off x="0" y="0"/>
            <a:ext cx="7927319" cy="400110"/>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r>
              <a:rPr kumimoji="1" lang="ja-JP" altLang="en-US" sz="2000" b="1" dirty="0"/>
              <a:t>・ニンガルニーニョとの関係</a:t>
            </a:r>
            <a:endParaRPr kumimoji="1" lang="en-US" altLang="ja-JP" sz="2000" b="1" dirty="0"/>
          </a:p>
        </p:txBody>
      </p:sp>
      <p:pic>
        <p:nvPicPr>
          <p:cNvPr id="5" name="図 4">
            <a:extLst>
              <a:ext uri="{FF2B5EF4-FFF2-40B4-BE49-F238E27FC236}">
                <a16:creationId xmlns:a16="http://schemas.microsoft.com/office/drawing/2014/main" id="{BA2C7D6C-277C-445C-BD5E-1641EF69869C}"/>
              </a:ext>
            </a:extLst>
          </p:cNvPr>
          <p:cNvPicPr>
            <a:picLocks noChangeAspect="1"/>
          </p:cNvPicPr>
          <p:nvPr/>
        </p:nvPicPr>
        <p:blipFill>
          <a:blip r:embed="rId2"/>
          <a:stretch>
            <a:fillRect/>
          </a:stretch>
        </p:blipFill>
        <p:spPr>
          <a:xfrm>
            <a:off x="3895646" y="400110"/>
            <a:ext cx="5172075" cy="1485900"/>
          </a:xfrm>
          <a:prstGeom prst="rect">
            <a:avLst/>
          </a:prstGeom>
        </p:spPr>
      </p:pic>
      <p:sp>
        <p:nvSpPr>
          <p:cNvPr id="6" name="正方形/長方形 5">
            <a:extLst>
              <a:ext uri="{FF2B5EF4-FFF2-40B4-BE49-F238E27FC236}">
                <a16:creationId xmlns:a16="http://schemas.microsoft.com/office/drawing/2014/main" id="{3412A57A-5D3D-4AE0-9944-A73B9F063EF6}"/>
              </a:ext>
            </a:extLst>
          </p:cNvPr>
          <p:cNvSpPr/>
          <p:nvPr/>
        </p:nvSpPr>
        <p:spPr>
          <a:xfrm>
            <a:off x="5561971" y="1337593"/>
            <a:ext cx="128469" cy="166255"/>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id="{E18E7A38-7797-496A-A806-B59639FC5C47}"/>
              </a:ext>
            </a:extLst>
          </p:cNvPr>
          <p:cNvSpPr txBox="1"/>
          <p:nvPr/>
        </p:nvSpPr>
        <p:spPr>
          <a:xfrm>
            <a:off x="216085" y="485626"/>
            <a:ext cx="4068748" cy="1200329"/>
          </a:xfrm>
          <a:prstGeom prst="rect">
            <a:avLst/>
          </a:prstGeom>
          <a:noFill/>
        </p:spPr>
        <p:txBody>
          <a:bodyPr wrap="square" rtlCol="0">
            <a:spAutoFit/>
          </a:bodyPr>
          <a:lstStyle/>
          <a:p>
            <a:r>
              <a:rPr kumimoji="1" lang="ja-JP" altLang="en-US" dirty="0"/>
              <a:t>ニンガルニーニョとは</a:t>
            </a:r>
            <a:r>
              <a:rPr kumimoji="1" lang="en-US" altLang="ja-JP" dirty="0"/>
              <a:t>…</a:t>
            </a:r>
          </a:p>
          <a:p>
            <a:r>
              <a:rPr kumimoji="1" lang="ja-JP" altLang="en-US" dirty="0"/>
              <a:t>インド洋南東部の海水温の変動</a:t>
            </a:r>
            <a:endParaRPr kumimoji="1" lang="en-US" altLang="ja-JP" dirty="0"/>
          </a:p>
          <a:p>
            <a:endParaRPr kumimoji="1" lang="en-US" altLang="ja-JP" dirty="0"/>
          </a:p>
          <a:p>
            <a:r>
              <a:rPr kumimoji="1" lang="ja-JP" altLang="en-US" dirty="0"/>
              <a:t>　　　　　　</a:t>
            </a:r>
            <a:r>
              <a:rPr kumimoji="1" lang="en-US" altLang="ja-JP" dirty="0"/>
              <a:t>Zhang</a:t>
            </a:r>
            <a:r>
              <a:rPr kumimoji="1" lang="ja-JP" altLang="en-US" dirty="0"/>
              <a:t> </a:t>
            </a:r>
            <a:r>
              <a:rPr kumimoji="1" lang="en-US" altLang="ja-JP" dirty="0"/>
              <a:t>and</a:t>
            </a:r>
            <a:r>
              <a:rPr kumimoji="1" lang="ja-JP" altLang="en-US" dirty="0"/>
              <a:t> </a:t>
            </a:r>
            <a:r>
              <a:rPr kumimoji="1" lang="en-US" altLang="ja-JP" dirty="0"/>
              <a:t>Han</a:t>
            </a:r>
            <a:r>
              <a:rPr kumimoji="1" lang="ja-JP" altLang="en-US" dirty="0"/>
              <a:t> </a:t>
            </a:r>
            <a:r>
              <a:rPr kumimoji="1" lang="en-US" altLang="ja-JP" dirty="0"/>
              <a:t>(2018)</a:t>
            </a:r>
            <a:r>
              <a:rPr kumimoji="1" lang="ja-JP" altLang="en-US" dirty="0"/>
              <a:t>→</a:t>
            </a:r>
            <a:endParaRPr kumimoji="1" lang="en-US" altLang="ja-JP" dirty="0"/>
          </a:p>
        </p:txBody>
      </p:sp>
      <p:pic>
        <p:nvPicPr>
          <p:cNvPr id="8" name="図 7">
            <a:extLst>
              <a:ext uri="{FF2B5EF4-FFF2-40B4-BE49-F238E27FC236}">
                <a16:creationId xmlns:a16="http://schemas.microsoft.com/office/drawing/2014/main" id="{0BC19EAA-C176-4216-AC20-8B9189C50682}"/>
              </a:ext>
            </a:extLst>
          </p:cNvPr>
          <p:cNvPicPr>
            <a:picLocks noChangeAspect="1"/>
          </p:cNvPicPr>
          <p:nvPr/>
        </p:nvPicPr>
        <p:blipFill rotWithShape="1">
          <a:blip r:embed="rId3">
            <a:extLst>
              <a:ext uri="{28A0092B-C50C-407E-A947-70E740481C1C}">
                <a14:useLocalDpi xmlns:a14="http://schemas.microsoft.com/office/drawing/2010/main" val="0"/>
              </a:ext>
            </a:extLst>
          </a:blip>
          <a:srcRect t="27172" b="20551"/>
          <a:stretch/>
        </p:blipFill>
        <p:spPr>
          <a:xfrm>
            <a:off x="534529" y="5161083"/>
            <a:ext cx="2359909" cy="1597011"/>
          </a:xfrm>
          <a:prstGeom prst="rect">
            <a:avLst/>
          </a:prstGeom>
        </p:spPr>
      </p:pic>
      <p:pic>
        <p:nvPicPr>
          <p:cNvPr id="9" name="図 8">
            <a:extLst>
              <a:ext uri="{FF2B5EF4-FFF2-40B4-BE49-F238E27FC236}">
                <a16:creationId xmlns:a16="http://schemas.microsoft.com/office/drawing/2014/main" id="{226050B9-172C-4FF5-8EC2-614CDA3FA0FD}"/>
              </a:ext>
            </a:extLst>
          </p:cNvPr>
          <p:cNvPicPr>
            <a:picLocks noChangeAspect="1"/>
          </p:cNvPicPr>
          <p:nvPr/>
        </p:nvPicPr>
        <p:blipFill rotWithShape="1">
          <a:blip r:embed="rId4">
            <a:extLst>
              <a:ext uri="{28A0092B-C50C-407E-A947-70E740481C1C}">
                <a14:useLocalDpi xmlns:a14="http://schemas.microsoft.com/office/drawing/2010/main" val="0"/>
              </a:ext>
            </a:extLst>
          </a:blip>
          <a:srcRect t="32737" b="30600"/>
          <a:stretch/>
        </p:blipFill>
        <p:spPr>
          <a:xfrm>
            <a:off x="3428967" y="5161083"/>
            <a:ext cx="2798022" cy="1597011"/>
          </a:xfrm>
          <a:prstGeom prst="rect">
            <a:avLst/>
          </a:prstGeom>
        </p:spPr>
      </p:pic>
      <p:sp>
        <p:nvSpPr>
          <p:cNvPr id="10" name="テキスト ボックス 9">
            <a:extLst>
              <a:ext uri="{FF2B5EF4-FFF2-40B4-BE49-F238E27FC236}">
                <a16:creationId xmlns:a16="http://schemas.microsoft.com/office/drawing/2014/main" id="{7BA9FA30-3EFF-4E37-B073-E2745834F364}"/>
              </a:ext>
            </a:extLst>
          </p:cNvPr>
          <p:cNvSpPr txBox="1"/>
          <p:nvPr/>
        </p:nvSpPr>
        <p:spPr>
          <a:xfrm>
            <a:off x="-1" y="4791751"/>
            <a:ext cx="6627511" cy="369332"/>
          </a:xfrm>
          <a:prstGeom prst="rect">
            <a:avLst/>
          </a:prstGeom>
          <a:noFill/>
        </p:spPr>
        <p:txBody>
          <a:bodyPr wrap="square" rtlCol="0">
            <a:spAutoFit/>
          </a:bodyPr>
          <a:lstStyle/>
          <a:p>
            <a:r>
              <a:rPr kumimoji="1" lang="en-US" altLang="ja-JP" b="1" dirty="0">
                <a:solidFill>
                  <a:schemeClr val="accent1"/>
                </a:solidFill>
              </a:rPr>
              <a:t>12,1,2</a:t>
            </a:r>
            <a:r>
              <a:rPr kumimoji="1" lang="ja-JP" altLang="en-US" b="1" dirty="0">
                <a:solidFill>
                  <a:schemeClr val="accent1"/>
                </a:solidFill>
              </a:rPr>
              <a:t>月南極振動</a:t>
            </a:r>
            <a:r>
              <a:rPr kumimoji="1" lang="ja-JP" altLang="en-US" dirty="0"/>
              <a:t>　</a:t>
            </a:r>
            <a:r>
              <a:rPr kumimoji="1" lang="en-US" altLang="ja-JP" dirty="0"/>
              <a:t>VS</a:t>
            </a:r>
            <a:r>
              <a:rPr kumimoji="1" lang="ja-JP" altLang="en-US" dirty="0"/>
              <a:t>　</a:t>
            </a:r>
            <a:r>
              <a:rPr kumimoji="1" lang="en-US" altLang="ja-JP" b="1" dirty="0">
                <a:solidFill>
                  <a:schemeClr val="accent2"/>
                </a:solidFill>
              </a:rPr>
              <a:t>5,6</a:t>
            </a:r>
            <a:r>
              <a:rPr kumimoji="1" lang="ja-JP" altLang="en-US" b="1" dirty="0">
                <a:solidFill>
                  <a:schemeClr val="accent2"/>
                </a:solidFill>
              </a:rPr>
              <a:t>月</a:t>
            </a:r>
            <a:r>
              <a:rPr kumimoji="1" lang="ja-JP" altLang="en-US" b="1" dirty="0"/>
              <a:t>風＆</a:t>
            </a:r>
            <a:r>
              <a:rPr kumimoji="1" lang="en-US" altLang="ja-JP" b="1" dirty="0"/>
              <a:t>200hPa</a:t>
            </a:r>
            <a:r>
              <a:rPr kumimoji="1" lang="ja-JP" altLang="en-US" b="1" dirty="0"/>
              <a:t>ジオポテンシャル高度</a:t>
            </a:r>
          </a:p>
        </p:txBody>
      </p:sp>
      <p:pic>
        <p:nvPicPr>
          <p:cNvPr id="11" name="図 10">
            <a:extLst>
              <a:ext uri="{FF2B5EF4-FFF2-40B4-BE49-F238E27FC236}">
                <a16:creationId xmlns:a16="http://schemas.microsoft.com/office/drawing/2014/main" id="{D91B101B-9DF6-4F84-897D-B0839F939B4C}"/>
              </a:ext>
            </a:extLst>
          </p:cNvPr>
          <p:cNvPicPr>
            <a:picLocks noChangeAspect="1"/>
          </p:cNvPicPr>
          <p:nvPr/>
        </p:nvPicPr>
        <p:blipFill rotWithShape="1">
          <a:blip r:embed="rId5">
            <a:extLst>
              <a:ext uri="{28A0092B-C50C-407E-A947-70E740481C1C}">
                <a14:useLocalDpi xmlns:a14="http://schemas.microsoft.com/office/drawing/2010/main" val="0"/>
              </a:ext>
            </a:extLst>
          </a:blip>
          <a:srcRect l="8330" t="3966"/>
          <a:stretch/>
        </p:blipFill>
        <p:spPr>
          <a:xfrm>
            <a:off x="6544385" y="4404961"/>
            <a:ext cx="2591349" cy="2430729"/>
          </a:xfrm>
          <a:prstGeom prst="rect">
            <a:avLst/>
          </a:prstGeom>
        </p:spPr>
      </p:pic>
      <p:sp>
        <p:nvSpPr>
          <p:cNvPr id="12" name="テキスト ボックス 11">
            <a:extLst>
              <a:ext uri="{FF2B5EF4-FFF2-40B4-BE49-F238E27FC236}">
                <a16:creationId xmlns:a16="http://schemas.microsoft.com/office/drawing/2014/main" id="{CF63C230-ADDE-4402-84CA-8A235740E4ED}"/>
              </a:ext>
            </a:extLst>
          </p:cNvPr>
          <p:cNvSpPr txBox="1"/>
          <p:nvPr/>
        </p:nvSpPr>
        <p:spPr>
          <a:xfrm>
            <a:off x="5914511" y="3603697"/>
            <a:ext cx="3317096" cy="646331"/>
          </a:xfrm>
          <a:prstGeom prst="rect">
            <a:avLst/>
          </a:prstGeom>
          <a:noFill/>
        </p:spPr>
        <p:txBody>
          <a:bodyPr wrap="square" rtlCol="0">
            <a:spAutoFit/>
          </a:bodyPr>
          <a:lstStyle/>
          <a:p>
            <a:r>
              <a:rPr kumimoji="1" lang="en-US" altLang="ja-JP" b="1" dirty="0">
                <a:solidFill>
                  <a:schemeClr val="accent1"/>
                </a:solidFill>
              </a:rPr>
              <a:t>12,1,2</a:t>
            </a:r>
            <a:r>
              <a:rPr kumimoji="1" lang="ja-JP" altLang="en-US" b="1" dirty="0">
                <a:solidFill>
                  <a:schemeClr val="accent1"/>
                </a:solidFill>
              </a:rPr>
              <a:t>月</a:t>
            </a:r>
            <a:r>
              <a:rPr kumimoji="1" lang="en-US" altLang="ja-JP" b="1" dirty="0">
                <a:solidFill>
                  <a:schemeClr val="accent1"/>
                </a:solidFill>
              </a:rPr>
              <a:t>AAOI</a:t>
            </a:r>
            <a:r>
              <a:rPr kumimoji="1" lang="ja-JP" altLang="en-US" b="1" dirty="0">
                <a:solidFill>
                  <a:srgbClr val="FC8604"/>
                </a:solidFill>
              </a:rPr>
              <a:t>　</a:t>
            </a:r>
            <a:r>
              <a:rPr kumimoji="1" lang="en-US" altLang="ja-JP" b="1" dirty="0"/>
              <a:t>vs</a:t>
            </a:r>
          </a:p>
          <a:p>
            <a:r>
              <a:rPr kumimoji="1" lang="en-US" altLang="ja-JP" b="1" dirty="0">
                <a:solidFill>
                  <a:srgbClr val="FC8604"/>
                </a:solidFill>
              </a:rPr>
              <a:t>5,6</a:t>
            </a:r>
            <a:r>
              <a:rPr kumimoji="1" lang="ja-JP" altLang="en-US" b="1" dirty="0">
                <a:solidFill>
                  <a:srgbClr val="FC8604"/>
                </a:solidFill>
              </a:rPr>
              <a:t>月　</a:t>
            </a:r>
            <a:r>
              <a:rPr kumimoji="1" lang="ja-JP" altLang="en-US" b="1" dirty="0"/>
              <a:t>対流による非断熱加熱</a:t>
            </a:r>
            <a:endParaRPr kumimoji="1" lang="ja-JP" altLang="en-US" dirty="0"/>
          </a:p>
        </p:txBody>
      </p:sp>
      <p:sp>
        <p:nvSpPr>
          <p:cNvPr id="13" name="テキスト ボックス 12">
            <a:extLst>
              <a:ext uri="{FF2B5EF4-FFF2-40B4-BE49-F238E27FC236}">
                <a16:creationId xmlns:a16="http://schemas.microsoft.com/office/drawing/2014/main" id="{9AFE70CE-259A-427C-A1DC-DD760E496459}"/>
              </a:ext>
            </a:extLst>
          </p:cNvPr>
          <p:cNvSpPr txBox="1"/>
          <p:nvPr/>
        </p:nvSpPr>
        <p:spPr>
          <a:xfrm>
            <a:off x="6272225" y="4135892"/>
            <a:ext cx="2959382" cy="369332"/>
          </a:xfrm>
          <a:prstGeom prst="rect">
            <a:avLst/>
          </a:prstGeom>
          <a:noFill/>
        </p:spPr>
        <p:txBody>
          <a:bodyPr wrap="square" rtlCol="0">
            <a:spAutoFit/>
          </a:bodyPr>
          <a:lstStyle/>
          <a:p>
            <a:r>
              <a:rPr kumimoji="1" lang="ja-JP" altLang="en-US" b="1" dirty="0"/>
              <a:t>南緯</a:t>
            </a:r>
            <a:r>
              <a:rPr kumimoji="1" lang="en-US" altLang="ja-JP" b="1" dirty="0"/>
              <a:t>30</a:t>
            </a:r>
            <a:r>
              <a:rPr kumimoji="1" lang="ja-JP" altLang="en-US" b="1" dirty="0"/>
              <a:t>度の経度高度断面図</a:t>
            </a:r>
          </a:p>
        </p:txBody>
      </p:sp>
      <p:sp>
        <p:nvSpPr>
          <p:cNvPr id="14" name="テキスト ボックス 13">
            <a:extLst>
              <a:ext uri="{FF2B5EF4-FFF2-40B4-BE49-F238E27FC236}">
                <a16:creationId xmlns:a16="http://schemas.microsoft.com/office/drawing/2014/main" id="{50E62CDC-3E8A-4B60-AAA2-232FC4CE3523}"/>
              </a:ext>
            </a:extLst>
          </p:cNvPr>
          <p:cNvSpPr txBox="1"/>
          <p:nvPr/>
        </p:nvSpPr>
        <p:spPr>
          <a:xfrm>
            <a:off x="373070" y="3925968"/>
            <a:ext cx="5712840" cy="646331"/>
          </a:xfrm>
          <a:prstGeom prst="rect">
            <a:avLst/>
          </a:prstGeom>
          <a:noFill/>
        </p:spPr>
        <p:txBody>
          <a:bodyPr wrap="square" rtlCol="0">
            <a:spAutoFit/>
          </a:bodyPr>
          <a:lstStyle/>
          <a:p>
            <a:r>
              <a:rPr kumimoji="1" lang="ja-JP" altLang="en-US" dirty="0"/>
              <a:t>・</a:t>
            </a:r>
            <a:r>
              <a:rPr kumimoji="1" lang="ja-JP" altLang="en-US" b="1" dirty="0"/>
              <a:t>ニンガルニーニョを除いた残差インデックスでも</a:t>
            </a:r>
            <a:endParaRPr kumimoji="1" lang="en-US" altLang="ja-JP" b="1" dirty="0"/>
          </a:p>
          <a:p>
            <a:r>
              <a:rPr kumimoji="1" lang="ja-JP" altLang="en-US" b="1" dirty="0"/>
              <a:t>同じ解析を行った。</a:t>
            </a:r>
          </a:p>
        </p:txBody>
      </p:sp>
      <p:cxnSp>
        <p:nvCxnSpPr>
          <p:cNvPr id="16" name="直線コネクタ 15">
            <a:extLst>
              <a:ext uri="{FF2B5EF4-FFF2-40B4-BE49-F238E27FC236}">
                <a16:creationId xmlns:a16="http://schemas.microsoft.com/office/drawing/2014/main" id="{2C9E9B92-B581-42C5-9E69-E7C40330A490}"/>
              </a:ext>
            </a:extLst>
          </p:cNvPr>
          <p:cNvCxnSpPr>
            <a:cxnSpLocks/>
          </p:cNvCxnSpPr>
          <p:nvPr/>
        </p:nvCxnSpPr>
        <p:spPr>
          <a:xfrm>
            <a:off x="0" y="3599145"/>
            <a:ext cx="9135734" cy="0"/>
          </a:xfrm>
          <a:prstGeom prst="line">
            <a:avLst/>
          </a:prstGeom>
          <a:ln w="190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346825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テキスト ボックス 9">
            <a:extLst>
              <a:ext uri="{FF2B5EF4-FFF2-40B4-BE49-F238E27FC236}">
                <a16:creationId xmlns:a16="http://schemas.microsoft.com/office/drawing/2014/main" id="{E6507AD2-890E-4694-A13B-BC640D3104BB}"/>
              </a:ext>
            </a:extLst>
          </p:cNvPr>
          <p:cNvSpPr txBox="1"/>
          <p:nvPr/>
        </p:nvSpPr>
        <p:spPr>
          <a:xfrm>
            <a:off x="55227" y="530811"/>
            <a:ext cx="1987906"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kumimoji="1" lang="ja-JP" altLang="en-US" b="1" dirty="0"/>
              <a:t>使用データ</a:t>
            </a:r>
          </a:p>
        </p:txBody>
      </p:sp>
      <p:sp>
        <p:nvSpPr>
          <p:cNvPr id="11" name="テキスト ボックス 10">
            <a:extLst>
              <a:ext uri="{FF2B5EF4-FFF2-40B4-BE49-F238E27FC236}">
                <a16:creationId xmlns:a16="http://schemas.microsoft.com/office/drawing/2014/main" id="{3682EF21-02DA-442A-8491-2A4FD8DC20A9}"/>
              </a:ext>
            </a:extLst>
          </p:cNvPr>
          <p:cNvSpPr txBox="1"/>
          <p:nvPr/>
        </p:nvSpPr>
        <p:spPr>
          <a:xfrm>
            <a:off x="2272996" y="452895"/>
            <a:ext cx="6781823" cy="615553"/>
          </a:xfrm>
          <a:prstGeom prst="rect">
            <a:avLst/>
          </a:prstGeom>
          <a:noFill/>
        </p:spPr>
        <p:txBody>
          <a:bodyPr wrap="square" rtlCol="0">
            <a:spAutoFit/>
          </a:bodyPr>
          <a:lstStyle/>
          <a:p>
            <a:r>
              <a:rPr kumimoji="1" lang="ja-JP" altLang="en-US" sz="1600" b="1" u="sng" dirty="0"/>
              <a:t>・</a:t>
            </a:r>
            <a:r>
              <a:rPr kumimoji="1" lang="en-US" altLang="ja-JP" sz="1600" b="1" u="sng" dirty="0"/>
              <a:t>JRA-55</a:t>
            </a:r>
            <a:r>
              <a:rPr kumimoji="1" lang="ja-JP" altLang="en-US" sz="1600" b="1" u="sng" dirty="0"/>
              <a:t> </a:t>
            </a:r>
            <a:r>
              <a:rPr lang="ja-JP" altLang="en-US" sz="1600" b="1" u="sng" dirty="0"/>
              <a:t>再解析データ</a:t>
            </a:r>
            <a:r>
              <a:rPr lang="ja-JP" altLang="en-US" sz="1600" b="1" dirty="0"/>
              <a:t>　</a:t>
            </a:r>
            <a:r>
              <a:rPr lang="ja-JP" altLang="en-US" sz="1600" b="1" u="sng" dirty="0"/>
              <a:t>・</a:t>
            </a:r>
            <a:r>
              <a:rPr lang="en-US" altLang="ja-JP" sz="1600" b="1" u="sng" dirty="0" err="1"/>
              <a:t>HadISST</a:t>
            </a:r>
            <a:r>
              <a:rPr lang="ja-JP" altLang="en-US" sz="1600" b="1" u="sng" dirty="0"/>
              <a:t>データ</a:t>
            </a:r>
            <a:r>
              <a:rPr lang="ja-JP" altLang="en-US" sz="1600" b="1" dirty="0"/>
              <a:t>　</a:t>
            </a:r>
            <a:r>
              <a:rPr lang="ja-JP" altLang="en-US" sz="1600" b="1" u="sng" dirty="0"/>
              <a:t>・</a:t>
            </a:r>
            <a:r>
              <a:rPr lang="en-US" altLang="ja-JP" sz="1600" b="1" u="sng" dirty="0" err="1"/>
              <a:t>Ncep</a:t>
            </a:r>
            <a:r>
              <a:rPr lang="ja-JP" altLang="en-US" sz="1600" b="1" u="sng" dirty="0"/>
              <a:t> </a:t>
            </a:r>
            <a:r>
              <a:rPr lang="en-US" altLang="ja-JP" sz="1600" b="1" u="sng" dirty="0" err="1"/>
              <a:t>ncar</a:t>
            </a:r>
            <a:r>
              <a:rPr lang="ja-JP" altLang="en-US" sz="1600" b="1" u="sng" dirty="0"/>
              <a:t> 再解析データ</a:t>
            </a:r>
            <a:r>
              <a:rPr lang="ja-JP" altLang="en-US" b="1" dirty="0"/>
              <a:t>　　</a:t>
            </a:r>
            <a:endParaRPr lang="en-US" altLang="ja-JP" b="1" u="sng" dirty="0"/>
          </a:p>
          <a:p>
            <a:r>
              <a:rPr lang="en-US" altLang="ja-JP" sz="1600" dirty="0"/>
              <a:t>12.1.2</a:t>
            </a:r>
            <a:r>
              <a:rPr lang="ja-JP" altLang="en-US" sz="1600" dirty="0"/>
              <a:t>月と</a:t>
            </a:r>
            <a:r>
              <a:rPr lang="en-US" altLang="ja-JP" sz="1600" dirty="0"/>
              <a:t>5.6</a:t>
            </a:r>
            <a:r>
              <a:rPr lang="ja-JP" altLang="en-US" sz="1600" dirty="0"/>
              <a:t>月の</a:t>
            </a:r>
            <a:r>
              <a:rPr lang="en-US" altLang="ja-JP" sz="1600" dirty="0"/>
              <a:t>3</a:t>
            </a:r>
            <a:r>
              <a:rPr lang="ja-JP" altLang="en-US" sz="1600" dirty="0"/>
              <a:t>か月、</a:t>
            </a:r>
            <a:r>
              <a:rPr lang="en-US" altLang="ja-JP" sz="1600" dirty="0"/>
              <a:t>2</a:t>
            </a:r>
            <a:r>
              <a:rPr lang="ja-JP" altLang="en-US" sz="1600" dirty="0"/>
              <a:t>か月平均の気象要素を使用　　　　　　</a:t>
            </a:r>
            <a:endParaRPr lang="en-US" altLang="ja-JP" sz="1200" b="1" dirty="0"/>
          </a:p>
        </p:txBody>
      </p:sp>
      <p:sp>
        <p:nvSpPr>
          <p:cNvPr id="12" name="テキスト ボックス 11">
            <a:extLst>
              <a:ext uri="{FF2B5EF4-FFF2-40B4-BE49-F238E27FC236}">
                <a16:creationId xmlns:a16="http://schemas.microsoft.com/office/drawing/2014/main" id="{3D4EBCEA-D22B-4305-B28D-23DAA16CA403}"/>
              </a:ext>
            </a:extLst>
          </p:cNvPr>
          <p:cNvSpPr txBox="1"/>
          <p:nvPr/>
        </p:nvSpPr>
        <p:spPr>
          <a:xfrm>
            <a:off x="55227" y="1278148"/>
            <a:ext cx="4337732"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kumimoji="1" lang="ja-JP" altLang="en-US" b="1" dirty="0">
                <a:solidFill>
                  <a:schemeClr val="tx1"/>
                </a:solidFill>
              </a:rPr>
              <a:t>南極振動（</a:t>
            </a:r>
            <a:r>
              <a:rPr lang="en-US" altLang="ja-JP" b="1" dirty="0">
                <a:solidFill>
                  <a:schemeClr val="tx1"/>
                </a:solidFill>
              </a:rPr>
              <a:t>AAO</a:t>
            </a:r>
            <a:r>
              <a:rPr kumimoji="1" lang="ja-JP" altLang="en-US" b="1" dirty="0">
                <a:solidFill>
                  <a:schemeClr val="tx1"/>
                </a:solidFill>
              </a:rPr>
              <a:t>）インデックスの定義</a:t>
            </a:r>
          </a:p>
        </p:txBody>
      </p:sp>
      <p:pic>
        <p:nvPicPr>
          <p:cNvPr id="14" name="図 13">
            <a:extLst>
              <a:ext uri="{FF2B5EF4-FFF2-40B4-BE49-F238E27FC236}">
                <a16:creationId xmlns:a16="http://schemas.microsoft.com/office/drawing/2014/main" id="{23A64A02-60F0-46B0-996A-E24298632EB1}"/>
              </a:ext>
            </a:extLst>
          </p:cNvPr>
          <p:cNvPicPr>
            <a:picLocks noChangeAspect="1"/>
          </p:cNvPicPr>
          <p:nvPr/>
        </p:nvPicPr>
        <p:blipFill rotWithShape="1">
          <a:blip r:embed="rId3">
            <a:extLst>
              <a:ext uri="{28A0092B-C50C-407E-A947-70E740481C1C}">
                <a14:useLocalDpi xmlns:a14="http://schemas.microsoft.com/office/drawing/2010/main" val="0"/>
              </a:ext>
            </a:extLst>
          </a:blip>
          <a:srcRect l="12215" t="7584"/>
          <a:stretch/>
        </p:blipFill>
        <p:spPr>
          <a:xfrm>
            <a:off x="55227" y="3854923"/>
            <a:ext cx="4516773" cy="2341661"/>
          </a:xfrm>
          <a:prstGeom prst="rect">
            <a:avLst/>
          </a:prstGeom>
        </p:spPr>
      </p:pic>
      <p:sp>
        <p:nvSpPr>
          <p:cNvPr id="15" name="テキスト ボックス 14">
            <a:extLst>
              <a:ext uri="{FF2B5EF4-FFF2-40B4-BE49-F238E27FC236}">
                <a16:creationId xmlns:a16="http://schemas.microsoft.com/office/drawing/2014/main" id="{0A3278C6-0238-419B-8B02-F63997FE6F48}"/>
              </a:ext>
            </a:extLst>
          </p:cNvPr>
          <p:cNvSpPr txBox="1"/>
          <p:nvPr/>
        </p:nvSpPr>
        <p:spPr>
          <a:xfrm>
            <a:off x="100645" y="3274093"/>
            <a:ext cx="4516774" cy="646331"/>
          </a:xfrm>
          <a:prstGeom prst="rect">
            <a:avLst/>
          </a:prstGeom>
          <a:noFill/>
        </p:spPr>
        <p:txBody>
          <a:bodyPr wrap="square" rtlCol="0">
            <a:spAutoFit/>
          </a:bodyPr>
          <a:lstStyle/>
          <a:p>
            <a:r>
              <a:rPr kumimoji="1" lang="en-US" altLang="ja-JP" b="1" dirty="0"/>
              <a:t>12,1,2</a:t>
            </a:r>
            <a:r>
              <a:rPr kumimoji="1" lang="ja-JP" altLang="en-US" b="1" dirty="0"/>
              <a:t>月の</a:t>
            </a:r>
            <a:r>
              <a:rPr kumimoji="1" lang="en-US" altLang="ja-JP" b="1" dirty="0"/>
              <a:t>AAO</a:t>
            </a:r>
            <a:r>
              <a:rPr kumimoji="1" lang="ja-JP" altLang="en-US" b="1" dirty="0"/>
              <a:t>インデックス</a:t>
            </a:r>
            <a:endParaRPr kumimoji="1" lang="en-US" altLang="ja-JP" b="1" dirty="0"/>
          </a:p>
          <a:p>
            <a:r>
              <a:rPr kumimoji="1" lang="ja-JP" altLang="en-US" b="1" dirty="0"/>
              <a:t>（</a:t>
            </a:r>
            <a:r>
              <a:rPr kumimoji="1" lang="en-US" altLang="ja-JP" b="1" dirty="0"/>
              <a:t>ENSO</a:t>
            </a:r>
            <a:r>
              <a:rPr kumimoji="1" lang="ja-JP" altLang="en-US" b="1" dirty="0"/>
              <a:t>の変動成分を除いている）</a:t>
            </a:r>
          </a:p>
        </p:txBody>
      </p:sp>
      <p:sp>
        <p:nvSpPr>
          <p:cNvPr id="16" name="テキスト ボックス 15">
            <a:extLst>
              <a:ext uri="{FF2B5EF4-FFF2-40B4-BE49-F238E27FC236}">
                <a16:creationId xmlns:a16="http://schemas.microsoft.com/office/drawing/2014/main" id="{15E03008-5D55-4213-B7D7-2B109B0A19C4}"/>
              </a:ext>
            </a:extLst>
          </p:cNvPr>
          <p:cNvSpPr txBox="1"/>
          <p:nvPr/>
        </p:nvSpPr>
        <p:spPr>
          <a:xfrm>
            <a:off x="4538771" y="3340267"/>
            <a:ext cx="4475879" cy="2677656"/>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kumimoji="1" lang="en-US" altLang="ja-JP" dirty="0"/>
              <a:t>ENSO</a:t>
            </a:r>
            <a:r>
              <a:rPr kumimoji="1" lang="ja-JP" altLang="en-US" dirty="0"/>
              <a:t>の変動成分を線形的に除いた</a:t>
            </a:r>
            <a:endParaRPr kumimoji="1" lang="en-US" altLang="ja-JP" dirty="0"/>
          </a:p>
          <a:p>
            <a:r>
              <a:rPr kumimoji="1" lang="ja-JP" altLang="en-US" dirty="0"/>
              <a:t>残差インデックスを使用している</a:t>
            </a:r>
            <a:endParaRPr kumimoji="1" lang="en-US" altLang="ja-JP" dirty="0"/>
          </a:p>
          <a:p>
            <a:endParaRPr kumimoji="1" lang="en-US" altLang="ja-JP" dirty="0"/>
          </a:p>
          <a:p>
            <a:r>
              <a:rPr kumimoji="1" lang="en-US" altLang="ja-JP" sz="2400" b="1" dirty="0"/>
              <a:t>AAOI</a:t>
            </a:r>
            <a:r>
              <a:rPr kumimoji="1" lang="ja-JP" altLang="en-US" sz="2400" b="1" dirty="0"/>
              <a:t> ＝ </a:t>
            </a:r>
            <a:r>
              <a:rPr kumimoji="1" lang="en-US" altLang="ja-JP" sz="2400" b="1" dirty="0"/>
              <a:t>AAO </a:t>
            </a:r>
            <a:r>
              <a:rPr kumimoji="1" lang="ja-JP" altLang="en-US" sz="2400" b="1" dirty="0"/>
              <a:t>－（ </a:t>
            </a:r>
            <a:r>
              <a:rPr kumimoji="1" lang="en-US" altLang="ja-JP" sz="2400" b="1" dirty="0"/>
              <a:t>ENSO × </a:t>
            </a:r>
            <a:r>
              <a:rPr kumimoji="1" lang="ja-JP" altLang="en-US" sz="2400" b="1" dirty="0"/>
              <a:t>ｒ ）</a:t>
            </a:r>
            <a:endParaRPr kumimoji="1" lang="en-US" altLang="ja-JP" sz="2400" b="1" dirty="0"/>
          </a:p>
          <a:p>
            <a:endParaRPr kumimoji="1" lang="en-US" altLang="ja-JP" dirty="0"/>
          </a:p>
          <a:p>
            <a:r>
              <a:rPr kumimoji="1" lang="en-US" altLang="ja-JP" dirty="0"/>
              <a:t>AAO</a:t>
            </a:r>
            <a:r>
              <a:rPr kumimoji="1" lang="ja-JP" altLang="en-US" dirty="0"/>
              <a:t>   </a:t>
            </a:r>
            <a:r>
              <a:rPr kumimoji="1" lang="en-US" altLang="ja-JP" dirty="0"/>
              <a:t>=</a:t>
            </a:r>
            <a:r>
              <a:rPr kumimoji="1" lang="ja-JP" altLang="en-US" dirty="0"/>
              <a:t>   </a:t>
            </a:r>
            <a:r>
              <a:rPr kumimoji="1" lang="en-US" altLang="ja-JP" dirty="0"/>
              <a:t>12,1,2</a:t>
            </a:r>
            <a:r>
              <a:rPr kumimoji="1" lang="ja-JP" altLang="en-US" dirty="0"/>
              <a:t>月</a:t>
            </a:r>
            <a:r>
              <a:rPr kumimoji="1" lang="en-US" altLang="ja-JP" dirty="0"/>
              <a:t>AAO</a:t>
            </a:r>
            <a:r>
              <a:rPr kumimoji="1" lang="ja-JP" altLang="en-US" dirty="0"/>
              <a:t>インデックス</a:t>
            </a:r>
            <a:endParaRPr kumimoji="1" lang="en-US" altLang="ja-JP" dirty="0"/>
          </a:p>
          <a:p>
            <a:r>
              <a:rPr kumimoji="1" lang="en-US" altLang="ja-JP" dirty="0"/>
              <a:t>ENSO</a:t>
            </a:r>
            <a:r>
              <a:rPr kumimoji="1" lang="ja-JP" altLang="en-US" dirty="0"/>
              <a:t>   </a:t>
            </a:r>
            <a:r>
              <a:rPr kumimoji="1" lang="en-US" altLang="ja-JP" dirty="0"/>
              <a:t>=   12,1,2,</a:t>
            </a:r>
            <a:r>
              <a:rPr kumimoji="1" lang="ja-JP" altLang="en-US" dirty="0"/>
              <a:t>月</a:t>
            </a:r>
            <a:r>
              <a:rPr kumimoji="1" lang="en-US" altLang="ja-JP" dirty="0"/>
              <a:t>ENSO</a:t>
            </a:r>
            <a:r>
              <a:rPr kumimoji="1" lang="ja-JP" altLang="en-US" dirty="0"/>
              <a:t>インデックス</a:t>
            </a:r>
            <a:endParaRPr kumimoji="1" lang="en-US" altLang="ja-JP" dirty="0"/>
          </a:p>
          <a:p>
            <a:r>
              <a:rPr kumimoji="1" lang="ja-JP" altLang="en-US" b="1" dirty="0" err="1"/>
              <a:t>ｒ</a:t>
            </a:r>
            <a:r>
              <a:rPr kumimoji="1" lang="en-US" altLang="ja-JP" dirty="0"/>
              <a:t>   =    AAO</a:t>
            </a:r>
            <a:r>
              <a:rPr kumimoji="1" lang="ja-JP" altLang="en-US" dirty="0"/>
              <a:t>と</a:t>
            </a:r>
            <a:r>
              <a:rPr kumimoji="1" lang="en-US" altLang="ja-JP" dirty="0"/>
              <a:t>ENSO</a:t>
            </a:r>
            <a:r>
              <a:rPr kumimoji="1" lang="ja-JP" altLang="en-US" dirty="0"/>
              <a:t>の相関係数（</a:t>
            </a:r>
            <a:r>
              <a:rPr kumimoji="1" lang="en-US" altLang="ja-JP" dirty="0"/>
              <a:t>0.34</a:t>
            </a:r>
            <a:r>
              <a:rPr kumimoji="1" lang="ja-JP" altLang="en-US" dirty="0"/>
              <a:t>）</a:t>
            </a:r>
            <a:endParaRPr kumimoji="1" lang="en-US" altLang="ja-JP" dirty="0"/>
          </a:p>
          <a:p>
            <a:r>
              <a:rPr kumimoji="1" lang="en-US" altLang="ja-JP" dirty="0"/>
              <a:t>AAOI   =   12,1,2</a:t>
            </a:r>
            <a:r>
              <a:rPr kumimoji="1" lang="ja-JP" altLang="en-US" dirty="0"/>
              <a:t>月</a:t>
            </a:r>
            <a:r>
              <a:rPr kumimoji="1" lang="en-US" altLang="ja-JP" dirty="0"/>
              <a:t>AAO</a:t>
            </a:r>
            <a:r>
              <a:rPr kumimoji="1" lang="ja-JP" altLang="en-US" dirty="0"/>
              <a:t>残差インデックス</a:t>
            </a:r>
            <a:endParaRPr kumimoji="1" lang="en-US" altLang="ja-JP" dirty="0"/>
          </a:p>
        </p:txBody>
      </p:sp>
      <p:sp>
        <p:nvSpPr>
          <p:cNvPr id="17" name="テキスト ボックス 16">
            <a:extLst>
              <a:ext uri="{FF2B5EF4-FFF2-40B4-BE49-F238E27FC236}">
                <a16:creationId xmlns:a16="http://schemas.microsoft.com/office/drawing/2014/main" id="{FB7E14EA-08A8-4A2A-A8D9-C80990EA7305}"/>
              </a:ext>
            </a:extLst>
          </p:cNvPr>
          <p:cNvSpPr txBox="1"/>
          <p:nvPr/>
        </p:nvSpPr>
        <p:spPr>
          <a:xfrm>
            <a:off x="2088551" y="6231295"/>
            <a:ext cx="5468333" cy="461665"/>
          </a:xfrm>
          <a:prstGeom prst="rect">
            <a:avLst/>
          </a:prstGeom>
          <a:noFill/>
          <a:ln w="9525"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wrap="square" rtlCol="0">
            <a:spAutoFit/>
          </a:bodyPr>
          <a:lstStyle/>
          <a:p>
            <a:r>
              <a:rPr kumimoji="1" lang="ja-JP" altLang="en-US" sz="2400" b="1" u="sng" dirty="0"/>
              <a:t>線形回帰で南極振動の影響を評価する</a:t>
            </a:r>
          </a:p>
        </p:txBody>
      </p:sp>
      <p:sp>
        <p:nvSpPr>
          <p:cNvPr id="19" name="正方形/長方形 18">
            <a:extLst>
              <a:ext uri="{FF2B5EF4-FFF2-40B4-BE49-F238E27FC236}">
                <a16:creationId xmlns:a16="http://schemas.microsoft.com/office/drawing/2014/main" id="{81904BB6-97C3-4A34-8416-6DCD37935E72}"/>
              </a:ext>
            </a:extLst>
          </p:cNvPr>
          <p:cNvSpPr/>
          <p:nvPr/>
        </p:nvSpPr>
        <p:spPr>
          <a:xfrm>
            <a:off x="15341" y="4759"/>
            <a:ext cx="1684990" cy="3145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a:t>解析手法</a:t>
            </a:r>
          </a:p>
        </p:txBody>
      </p:sp>
      <p:sp>
        <p:nvSpPr>
          <p:cNvPr id="20" name="四角形: 角を丸くする 19">
            <a:extLst>
              <a:ext uri="{FF2B5EF4-FFF2-40B4-BE49-F238E27FC236}">
                <a16:creationId xmlns:a16="http://schemas.microsoft.com/office/drawing/2014/main" id="{0A043E1D-5357-4EF0-A240-B28DDA7EA3D4}"/>
              </a:ext>
            </a:extLst>
          </p:cNvPr>
          <p:cNvSpPr/>
          <p:nvPr/>
        </p:nvSpPr>
        <p:spPr>
          <a:xfrm>
            <a:off x="8441198" y="24758"/>
            <a:ext cx="687462" cy="274556"/>
          </a:xfrm>
          <a:prstGeom prst="roundRect">
            <a:avLst/>
          </a:prstGeom>
          <a:ln w="38100"/>
        </p:spPr>
        <p:style>
          <a:lnRef idx="2">
            <a:schemeClr val="accent5"/>
          </a:lnRef>
          <a:fillRef idx="1">
            <a:schemeClr val="lt1"/>
          </a:fillRef>
          <a:effectRef idx="0">
            <a:schemeClr val="accent5"/>
          </a:effectRef>
          <a:fontRef idx="minor">
            <a:schemeClr val="dk1"/>
          </a:fontRef>
        </p:style>
        <p:txBody>
          <a:bodyPr rtlCol="0" anchor="ctr"/>
          <a:lstStyle/>
          <a:p>
            <a:pPr algn="ctr"/>
            <a:r>
              <a:rPr kumimoji="1" lang="en-US" altLang="ja-JP" b="1" dirty="0"/>
              <a:t>5/13</a:t>
            </a:r>
            <a:endParaRPr kumimoji="1" lang="ja-JP" altLang="en-US" b="1" dirty="0"/>
          </a:p>
        </p:txBody>
      </p:sp>
      <p:sp>
        <p:nvSpPr>
          <p:cNvPr id="21" name="テキスト ボックス 20">
            <a:extLst>
              <a:ext uri="{FF2B5EF4-FFF2-40B4-BE49-F238E27FC236}">
                <a16:creationId xmlns:a16="http://schemas.microsoft.com/office/drawing/2014/main" id="{743B92BA-749E-4235-8EE3-CF1F9FF6166E}"/>
              </a:ext>
            </a:extLst>
          </p:cNvPr>
          <p:cNvSpPr txBox="1"/>
          <p:nvPr/>
        </p:nvSpPr>
        <p:spPr>
          <a:xfrm>
            <a:off x="55227" y="1804659"/>
            <a:ext cx="8683020" cy="1200329"/>
          </a:xfrm>
          <a:prstGeom prst="rect">
            <a:avLst/>
          </a:prstGeom>
          <a:noFill/>
        </p:spPr>
        <p:txBody>
          <a:bodyPr wrap="square" rtlCol="0">
            <a:spAutoFit/>
          </a:bodyPr>
          <a:lstStyle/>
          <a:p>
            <a:r>
              <a:rPr kumimoji="1" lang="ja-JP" altLang="en-US" b="1" dirty="0"/>
              <a:t>解析期間</a:t>
            </a:r>
            <a:r>
              <a:rPr kumimoji="1" lang="ja-JP" altLang="en-US" dirty="0"/>
              <a:t>：</a:t>
            </a:r>
            <a:r>
              <a:rPr kumimoji="1" lang="en-US" altLang="ja-JP" dirty="0"/>
              <a:t>1988</a:t>
            </a:r>
            <a:r>
              <a:rPr kumimoji="1" lang="ja-JP" altLang="en-US" dirty="0"/>
              <a:t>年～</a:t>
            </a:r>
            <a:r>
              <a:rPr kumimoji="1" lang="en-US" altLang="ja-JP" dirty="0"/>
              <a:t>2017</a:t>
            </a:r>
            <a:r>
              <a:rPr kumimoji="1" lang="ja-JP" altLang="en-US" dirty="0"/>
              <a:t>年（</a:t>
            </a:r>
            <a:r>
              <a:rPr kumimoji="1" lang="en-US" altLang="ja-JP" dirty="0"/>
              <a:t>30</a:t>
            </a:r>
            <a:r>
              <a:rPr kumimoji="1" lang="ja-JP" altLang="en-US" dirty="0"/>
              <a:t>年間）　，　</a:t>
            </a:r>
            <a:r>
              <a:rPr kumimoji="1" lang="en-US" altLang="ja-JP" dirty="0"/>
              <a:t>12,1,2</a:t>
            </a:r>
            <a:r>
              <a:rPr kumimoji="1" lang="ja-JP" altLang="en-US" dirty="0"/>
              <a:t>月の</a:t>
            </a:r>
            <a:r>
              <a:rPr kumimoji="1" lang="en-US" altLang="ja-JP" dirty="0"/>
              <a:t>3</a:t>
            </a:r>
            <a:r>
              <a:rPr kumimoji="1" lang="ja-JP" altLang="en-US" dirty="0"/>
              <a:t>か月平均</a:t>
            </a:r>
            <a:endParaRPr kumimoji="1" lang="en-US" altLang="ja-JP" sz="1100" dirty="0"/>
          </a:p>
          <a:p>
            <a:r>
              <a:rPr lang="ja-JP" altLang="en-US" b="1" dirty="0"/>
              <a:t>定義</a:t>
            </a:r>
            <a:endParaRPr lang="en-US" altLang="ja-JP" b="1" dirty="0"/>
          </a:p>
          <a:p>
            <a:r>
              <a:rPr lang="en-US" altLang="ja-JP" dirty="0"/>
              <a:t>JRA-55</a:t>
            </a:r>
            <a:r>
              <a:rPr lang="ja-JP" altLang="en-US" dirty="0"/>
              <a:t>のジオポテンシャル高度を</a:t>
            </a:r>
            <a:r>
              <a:rPr lang="en-US" altLang="ja-JP" dirty="0"/>
              <a:t>1000hPa</a:t>
            </a:r>
            <a:r>
              <a:rPr lang="ja-JP" altLang="en-US" dirty="0"/>
              <a:t>～</a:t>
            </a:r>
            <a:r>
              <a:rPr lang="en-US" altLang="ja-JP" dirty="0"/>
              <a:t>200hPa</a:t>
            </a:r>
            <a:r>
              <a:rPr lang="ja-JP" altLang="en-US" dirty="0"/>
              <a:t>面で平均し，南緯</a:t>
            </a:r>
            <a:r>
              <a:rPr lang="en-US" altLang="ja-JP" dirty="0"/>
              <a:t>40</a:t>
            </a:r>
            <a:r>
              <a:rPr lang="ja-JP" altLang="en-US" dirty="0"/>
              <a:t>度以南の領域で</a:t>
            </a:r>
            <a:r>
              <a:rPr lang="en-US" altLang="ja-JP" dirty="0"/>
              <a:t>EOF</a:t>
            </a:r>
            <a:r>
              <a:rPr lang="ja-JP" altLang="en-US" dirty="0"/>
              <a:t>解析した第１モードを</a:t>
            </a:r>
            <a:r>
              <a:rPr lang="en-US" altLang="ja-JP" dirty="0"/>
              <a:t>AAO</a:t>
            </a:r>
            <a:r>
              <a:rPr lang="ja-JP" altLang="en-US" dirty="0"/>
              <a:t>インデックスとした</a:t>
            </a:r>
            <a:endParaRPr kumimoji="1" lang="ja-JP" altLang="en-US" dirty="0"/>
          </a:p>
        </p:txBody>
      </p:sp>
    </p:spTree>
    <p:extLst>
      <p:ext uri="{BB962C8B-B14F-4D97-AF65-F5344CB8AC3E}">
        <p14:creationId xmlns:p14="http://schemas.microsoft.com/office/powerpoint/2010/main" val="429140640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グループ化 17">
            <a:extLst>
              <a:ext uri="{FF2B5EF4-FFF2-40B4-BE49-F238E27FC236}">
                <a16:creationId xmlns:a16="http://schemas.microsoft.com/office/drawing/2014/main" id="{BEAAED4F-23FC-4AA6-8FE9-0425B09CA046}"/>
              </a:ext>
            </a:extLst>
          </p:cNvPr>
          <p:cNvGrpSpPr/>
          <p:nvPr/>
        </p:nvGrpSpPr>
        <p:grpSpPr>
          <a:xfrm>
            <a:off x="1991904" y="1163782"/>
            <a:ext cx="5299048" cy="3493077"/>
            <a:chOff x="540955" y="740589"/>
            <a:chExt cx="5299048" cy="3493077"/>
          </a:xfrm>
        </p:grpSpPr>
        <p:sp>
          <p:nvSpPr>
            <p:cNvPr id="2" name="四角形: 角を丸くする 1">
              <a:extLst>
                <a:ext uri="{FF2B5EF4-FFF2-40B4-BE49-F238E27FC236}">
                  <a16:creationId xmlns:a16="http://schemas.microsoft.com/office/drawing/2014/main" id="{4816F0B0-3763-452D-9066-756DADF3E5AB}"/>
                </a:ext>
              </a:extLst>
            </p:cNvPr>
            <p:cNvSpPr/>
            <p:nvPr/>
          </p:nvSpPr>
          <p:spPr>
            <a:xfrm>
              <a:off x="785931" y="740589"/>
              <a:ext cx="2095186" cy="687689"/>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600" dirty="0"/>
                <a:t>The Antarctic Oscillation is positive in DJF</a:t>
              </a:r>
              <a:endParaRPr kumimoji="1" lang="ja-JP" altLang="en-US" sz="1600" dirty="0"/>
            </a:p>
          </p:txBody>
        </p:sp>
        <p:sp>
          <p:nvSpPr>
            <p:cNvPr id="3" name="四角形: 角を丸くする 2">
              <a:extLst>
                <a:ext uri="{FF2B5EF4-FFF2-40B4-BE49-F238E27FC236}">
                  <a16:creationId xmlns:a16="http://schemas.microsoft.com/office/drawing/2014/main" id="{5D2039D1-7CD7-425C-9EE9-3B4994F2EDDD}"/>
                </a:ext>
              </a:extLst>
            </p:cNvPr>
            <p:cNvSpPr/>
            <p:nvPr/>
          </p:nvSpPr>
          <p:spPr>
            <a:xfrm>
              <a:off x="724526" y="1856355"/>
              <a:ext cx="2095186" cy="474203"/>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600" dirty="0"/>
                <a:t>The warm SST persists until May-June</a:t>
              </a:r>
              <a:endParaRPr kumimoji="1" lang="ja-JP" altLang="en-US" sz="1600" dirty="0"/>
            </a:p>
          </p:txBody>
        </p:sp>
        <p:sp>
          <p:nvSpPr>
            <p:cNvPr id="5" name="四角形: 角を丸くする 4">
              <a:extLst>
                <a:ext uri="{FF2B5EF4-FFF2-40B4-BE49-F238E27FC236}">
                  <a16:creationId xmlns:a16="http://schemas.microsoft.com/office/drawing/2014/main" id="{68B1ED34-21D9-47BB-A1E4-3D330A06CAC8}"/>
                </a:ext>
              </a:extLst>
            </p:cNvPr>
            <p:cNvSpPr/>
            <p:nvPr/>
          </p:nvSpPr>
          <p:spPr>
            <a:xfrm>
              <a:off x="540955" y="2742728"/>
              <a:ext cx="2462330" cy="474203"/>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600" dirty="0"/>
                <a:t>Upward heat flux appears in the warm SST area</a:t>
              </a:r>
              <a:endParaRPr kumimoji="1" lang="ja-JP" altLang="en-US" sz="1600" dirty="0"/>
            </a:p>
          </p:txBody>
        </p:sp>
        <p:sp>
          <p:nvSpPr>
            <p:cNvPr id="6" name="四角形: 角を丸くする 5">
              <a:extLst>
                <a:ext uri="{FF2B5EF4-FFF2-40B4-BE49-F238E27FC236}">
                  <a16:creationId xmlns:a16="http://schemas.microsoft.com/office/drawing/2014/main" id="{08650FAC-B8C9-4AFC-9439-9BEE4CCFBE1D}"/>
                </a:ext>
              </a:extLst>
            </p:cNvPr>
            <p:cNvSpPr/>
            <p:nvPr/>
          </p:nvSpPr>
          <p:spPr>
            <a:xfrm>
              <a:off x="540955" y="3641068"/>
              <a:ext cx="2462329" cy="592598"/>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600" dirty="0"/>
                <a:t>Convection is activated in the upward heat flux area</a:t>
              </a:r>
              <a:endParaRPr kumimoji="1" lang="ja-JP" altLang="en-US" sz="1600" dirty="0"/>
            </a:p>
          </p:txBody>
        </p:sp>
        <p:sp>
          <p:nvSpPr>
            <p:cNvPr id="7" name="四角形: 角を丸くする 6">
              <a:extLst>
                <a:ext uri="{FF2B5EF4-FFF2-40B4-BE49-F238E27FC236}">
                  <a16:creationId xmlns:a16="http://schemas.microsoft.com/office/drawing/2014/main" id="{6814F6EC-943C-4D9B-A7ED-C22B68ADCB1E}"/>
                </a:ext>
              </a:extLst>
            </p:cNvPr>
            <p:cNvSpPr/>
            <p:nvPr/>
          </p:nvSpPr>
          <p:spPr>
            <a:xfrm>
              <a:off x="3610367" y="3777409"/>
              <a:ext cx="2229636" cy="319913"/>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600" dirty="0"/>
                <a:t>The SMJ is strengthened</a:t>
              </a:r>
              <a:endParaRPr kumimoji="1" lang="ja-JP" altLang="en-US" sz="1600" dirty="0"/>
            </a:p>
          </p:txBody>
        </p:sp>
        <p:sp>
          <p:nvSpPr>
            <p:cNvPr id="8" name="四角形: 角を丸くする 7">
              <a:extLst>
                <a:ext uri="{FF2B5EF4-FFF2-40B4-BE49-F238E27FC236}">
                  <a16:creationId xmlns:a16="http://schemas.microsoft.com/office/drawing/2014/main" id="{C6204350-64A1-4BCB-B7B5-CF6E1C5B39F6}"/>
                </a:ext>
              </a:extLst>
            </p:cNvPr>
            <p:cNvSpPr/>
            <p:nvPr/>
          </p:nvSpPr>
          <p:spPr>
            <a:xfrm>
              <a:off x="3377675" y="2742728"/>
              <a:ext cx="2462328" cy="474203"/>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600" dirty="0"/>
                <a:t>Increased water vapor inflow around India</a:t>
              </a:r>
              <a:endParaRPr kumimoji="1" lang="ja-JP" altLang="en-US" sz="1600" dirty="0"/>
            </a:p>
          </p:txBody>
        </p:sp>
        <p:sp>
          <p:nvSpPr>
            <p:cNvPr id="9" name="四角形: 角を丸くする 8">
              <a:extLst>
                <a:ext uri="{FF2B5EF4-FFF2-40B4-BE49-F238E27FC236}">
                  <a16:creationId xmlns:a16="http://schemas.microsoft.com/office/drawing/2014/main" id="{9240769A-2C73-4963-BF3D-2E8C69DDFEAA}"/>
                </a:ext>
              </a:extLst>
            </p:cNvPr>
            <p:cNvSpPr/>
            <p:nvPr/>
          </p:nvSpPr>
          <p:spPr>
            <a:xfrm>
              <a:off x="3561246" y="1859735"/>
              <a:ext cx="2095186" cy="474203"/>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600" dirty="0"/>
                <a:t>Convection is activated around India</a:t>
              </a:r>
              <a:endParaRPr kumimoji="1" lang="ja-JP" altLang="en-US" sz="1600" dirty="0"/>
            </a:p>
          </p:txBody>
        </p:sp>
        <p:sp>
          <p:nvSpPr>
            <p:cNvPr id="10" name="四角形: 角を丸くする 9">
              <a:extLst>
                <a:ext uri="{FF2B5EF4-FFF2-40B4-BE49-F238E27FC236}">
                  <a16:creationId xmlns:a16="http://schemas.microsoft.com/office/drawing/2014/main" id="{015EA807-3182-449F-9793-BCA472AD47A9}"/>
                </a:ext>
              </a:extLst>
            </p:cNvPr>
            <p:cNvSpPr/>
            <p:nvPr/>
          </p:nvSpPr>
          <p:spPr>
            <a:xfrm>
              <a:off x="3561246" y="954074"/>
              <a:ext cx="2095186" cy="474203"/>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600" dirty="0"/>
                <a:t>The Tibetan High is strengthened</a:t>
              </a:r>
              <a:endParaRPr kumimoji="1" lang="ja-JP" altLang="en-US" sz="1600" dirty="0"/>
            </a:p>
          </p:txBody>
        </p:sp>
        <p:sp>
          <p:nvSpPr>
            <p:cNvPr id="11" name="矢印: 下 10">
              <a:extLst>
                <a:ext uri="{FF2B5EF4-FFF2-40B4-BE49-F238E27FC236}">
                  <a16:creationId xmlns:a16="http://schemas.microsoft.com/office/drawing/2014/main" id="{CA10AE26-ACC0-450C-B2F3-5AC8FEFE9EFB}"/>
                </a:ext>
              </a:extLst>
            </p:cNvPr>
            <p:cNvSpPr/>
            <p:nvPr/>
          </p:nvSpPr>
          <p:spPr>
            <a:xfrm>
              <a:off x="1583194" y="1490624"/>
              <a:ext cx="377852" cy="287167"/>
            </a:xfrm>
            <a:prstGeom prst="down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2" name="矢印: 下 11">
              <a:extLst>
                <a:ext uri="{FF2B5EF4-FFF2-40B4-BE49-F238E27FC236}">
                  <a16:creationId xmlns:a16="http://schemas.microsoft.com/office/drawing/2014/main" id="{907E4F8A-A5AA-43D2-8480-9642559EFC59}"/>
                </a:ext>
              </a:extLst>
            </p:cNvPr>
            <p:cNvSpPr/>
            <p:nvPr/>
          </p:nvSpPr>
          <p:spPr>
            <a:xfrm>
              <a:off x="1583194" y="2399043"/>
              <a:ext cx="377852" cy="287167"/>
            </a:xfrm>
            <a:prstGeom prst="down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3" name="矢印: 下 12">
              <a:extLst>
                <a:ext uri="{FF2B5EF4-FFF2-40B4-BE49-F238E27FC236}">
                  <a16:creationId xmlns:a16="http://schemas.microsoft.com/office/drawing/2014/main" id="{74B35C6F-0423-47EA-9955-61A100ED1BC8}"/>
                </a:ext>
              </a:extLst>
            </p:cNvPr>
            <p:cNvSpPr/>
            <p:nvPr/>
          </p:nvSpPr>
          <p:spPr>
            <a:xfrm>
              <a:off x="1583194" y="3285416"/>
              <a:ext cx="377852" cy="287167"/>
            </a:xfrm>
            <a:prstGeom prst="down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4" name="矢印: 下 13">
              <a:extLst>
                <a:ext uri="{FF2B5EF4-FFF2-40B4-BE49-F238E27FC236}">
                  <a16:creationId xmlns:a16="http://schemas.microsoft.com/office/drawing/2014/main" id="{A56DEF93-69D1-4923-A794-093F97E649F7}"/>
                </a:ext>
              </a:extLst>
            </p:cNvPr>
            <p:cNvSpPr/>
            <p:nvPr/>
          </p:nvSpPr>
          <p:spPr>
            <a:xfrm rot="16200000">
              <a:off x="3068779" y="3793783"/>
              <a:ext cx="377852" cy="287167"/>
            </a:xfrm>
            <a:prstGeom prst="down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5" name="矢印: 下 14">
              <a:extLst>
                <a:ext uri="{FF2B5EF4-FFF2-40B4-BE49-F238E27FC236}">
                  <a16:creationId xmlns:a16="http://schemas.microsoft.com/office/drawing/2014/main" id="{7A6BD1A7-9232-4054-8779-A06AF45EAACA}"/>
                </a:ext>
              </a:extLst>
            </p:cNvPr>
            <p:cNvSpPr/>
            <p:nvPr/>
          </p:nvSpPr>
          <p:spPr>
            <a:xfrm rot="10800000">
              <a:off x="4419913" y="3285416"/>
              <a:ext cx="377852" cy="287167"/>
            </a:xfrm>
            <a:prstGeom prst="down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6" name="矢印: 下 15">
              <a:extLst>
                <a:ext uri="{FF2B5EF4-FFF2-40B4-BE49-F238E27FC236}">
                  <a16:creationId xmlns:a16="http://schemas.microsoft.com/office/drawing/2014/main" id="{B53B3B10-ED79-4F77-AA88-CC7E1DB4CE6A}"/>
                </a:ext>
              </a:extLst>
            </p:cNvPr>
            <p:cNvSpPr/>
            <p:nvPr/>
          </p:nvSpPr>
          <p:spPr>
            <a:xfrm rot="10800000">
              <a:off x="4419913" y="2394319"/>
              <a:ext cx="377852" cy="287167"/>
            </a:xfrm>
            <a:prstGeom prst="down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7" name="矢印: 下 16">
              <a:extLst>
                <a:ext uri="{FF2B5EF4-FFF2-40B4-BE49-F238E27FC236}">
                  <a16:creationId xmlns:a16="http://schemas.microsoft.com/office/drawing/2014/main" id="{69166271-FD91-4A6A-B4E8-F84CE8BD443C}"/>
                </a:ext>
              </a:extLst>
            </p:cNvPr>
            <p:cNvSpPr/>
            <p:nvPr/>
          </p:nvSpPr>
          <p:spPr>
            <a:xfrm rot="10800000">
              <a:off x="4419913" y="1496763"/>
              <a:ext cx="377852" cy="287167"/>
            </a:xfrm>
            <a:prstGeom prst="down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grpSp>
    </p:spTree>
    <p:extLst>
      <p:ext uri="{BB962C8B-B14F-4D97-AF65-F5344CB8AC3E}">
        <p14:creationId xmlns:p14="http://schemas.microsoft.com/office/powerpoint/2010/main" val="23349096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EFE1297F-19D9-4406-8F36-E45E44427112}"/>
              </a:ext>
            </a:extLst>
          </p:cNvPr>
          <p:cNvSpPr/>
          <p:nvPr/>
        </p:nvSpPr>
        <p:spPr>
          <a:xfrm>
            <a:off x="10740" y="17928"/>
            <a:ext cx="2520425" cy="369332"/>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kumimoji="1" lang="ja-JP" altLang="en-US" sz="2000">
                <a:ln>
                  <a:solidFill>
                    <a:schemeClr val="tx1"/>
                  </a:solidFill>
                </a:ln>
                <a:latin typeface="HGP創英角ｺﾞｼｯｸUB" panose="020B0900000000000000" pitchFamily="50" charset="-128"/>
                <a:ea typeface="HGP創英角ｺﾞｼｯｸUB" panose="020B0900000000000000" pitchFamily="50" charset="-128"/>
              </a:rPr>
              <a:t>はじめにまとめを</a:t>
            </a:r>
            <a:endParaRPr kumimoji="1" lang="ja-JP" altLang="en-US" sz="2000" dirty="0">
              <a:ln>
                <a:solidFill>
                  <a:schemeClr val="tx1"/>
                </a:solidFill>
              </a:ln>
              <a:latin typeface="HGP創英角ｺﾞｼｯｸUB" panose="020B0900000000000000" pitchFamily="50" charset="-128"/>
              <a:ea typeface="HGP創英角ｺﾞｼｯｸUB" panose="020B0900000000000000" pitchFamily="50" charset="-128"/>
            </a:endParaRPr>
          </a:p>
        </p:txBody>
      </p:sp>
      <p:grpSp>
        <p:nvGrpSpPr>
          <p:cNvPr id="19" name="グループ化 18">
            <a:extLst>
              <a:ext uri="{FF2B5EF4-FFF2-40B4-BE49-F238E27FC236}">
                <a16:creationId xmlns:a16="http://schemas.microsoft.com/office/drawing/2014/main" id="{89D8BFED-1EC7-4E80-8B60-58AA185B58A7}"/>
              </a:ext>
            </a:extLst>
          </p:cNvPr>
          <p:cNvGrpSpPr/>
          <p:nvPr/>
        </p:nvGrpSpPr>
        <p:grpSpPr>
          <a:xfrm>
            <a:off x="1975825" y="1813686"/>
            <a:ext cx="5124767" cy="4374327"/>
            <a:chOff x="0" y="950387"/>
            <a:chExt cx="6409461" cy="5139385"/>
          </a:xfrm>
        </p:grpSpPr>
        <p:grpSp>
          <p:nvGrpSpPr>
            <p:cNvPr id="3" name="グループ化 2">
              <a:extLst>
                <a:ext uri="{FF2B5EF4-FFF2-40B4-BE49-F238E27FC236}">
                  <a16:creationId xmlns:a16="http://schemas.microsoft.com/office/drawing/2014/main" id="{4ED14AC1-570D-446A-8C4B-B73360A2E0E1}"/>
                </a:ext>
              </a:extLst>
            </p:cNvPr>
            <p:cNvGrpSpPr/>
            <p:nvPr/>
          </p:nvGrpSpPr>
          <p:grpSpPr>
            <a:xfrm>
              <a:off x="0" y="950387"/>
              <a:ext cx="6409461" cy="5139385"/>
              <a:chOff x="843516" y="896976"/>
              <a:chExt cx="6409461" cy="5139385"/>
            </a:xfrm>
          </p:grpSpPr>
          <p:grpSp>
            <p:nvGrpSpPr>
              <p:cNvPr id="4" name="グループ化 3">
                <a:extLst>
                  <a:ext uri="{FF2B5EF4-FFF2-40B4-BE49-F238E27FC236}">
                    <a16:creationId xmlns:a16="http://schemas.microsoft.com/office/drawing/2014/main" id="{4C1512BB-699A-4E5A-ACF5-65CB425B999D}"/>
                  </a:ext>
                </a:extLst>
              </p:cNvPr>
              <p:cNvGrpSpPr/>
              <p:nvPr/>
            </p:nvGrpSpPr>
            <p:grpSpPr>
              <a:xfrm>
                <a:off x="855940" y="896976"/>
                <a:ext cx="6397037" cy="5139385"/>
                <a:chOff x="445500" y="402240"/>
                <a:chExt cx="7063349" cy="5866598"/>
              </a:xfrm>
            </p:grpSpPr>
            <p:pic>
              <p:nvPicPr>
                <p:cNvPr id="6" name="図 5">
                  <a:extLst>
                    <a:ext uri="{FF2B5EF4-FFF2-40B4-BE49-F238E27FC236}">
                      <a16:creationId xmlns:a16="http://schemas.microsoft.com/office/drawing/2014/main" id="{7434D165-1A39-4F40-88E3-CF37533B5C94}"/>
                    </a:ext>
                  </a:extLst>
                </p:cNvPr>
                <p:cNvPicPr>
                  <a:picLocks noChangeAspect="1"/>
                </p:cNvPicPr>
                <p:nvPr/>
              </p:nvPicPr>
              <p:blipFill rotWithShape="1">
                <a:blip r:embed="rId2">
                  <a:extLst>
                    <a:ext uri="{28A0092B-C50C-407E-A947-70E740481C1C}">
                      <a14:useLocalDpi xmlns:a14="http://schemas.microsoft.com/office/drawing/2010/main" val="0"/>
                    </a:ext>
                  </a:extLst>
                </a:blip>
                <a:srcRect l="6619" t="1763" r="3970" b="4242"/>
                <a:stretch/>
              </p:blipFill>
              <p:spPr>
                <a:xfrm>
                  <a:off x="905639" y="538934"/>
                  <a:ext cx="6560689" cy="5729904"/>
                </a:xfrm>
                <a:prstGeom prst="rect">
                  <a:avLst/>
                </a:prstGeom>
                <a:ln>
                  <a:solidFill>
                    <a:schemeClr val="lt1"/>
                  </a:solidFill>
                </a:ln>
                <a:scene3d>
                  <a:camera prst="perspectiveRelaxedModerately" fov="6000000">
                    <a:rot lat="21000000" lon="0" rev="0"/>
                  </a:camera>
                  <a:lightRig rig="threePt" dir="t"/>
                </a:scene3d>
              </p:spPr>
            </p:pic>
            <p:cxnSp>
              <p:nvCxnSpPr>
                <p:cNvPr id="7" name="直線コネクタ 6">
                  <a:extLst>
                    <a:ext uri="{FF2B5EF4-FFF2-40B4-BE49-F238E27FC236}">
                      <a16:creationId xmlns:a16="http://schemas.microsoft.com/office/drawing/2014/main" id="{7960BC33-BF02-4A9F-903F-90F7AE5BE238}"/>
                    </a:ext>
                  </a:extLst>
                </p:cNvPr>
                <p:cNvCxnSpPr>
                  <a:cxnSpLocks/>
                </p:cNvCxnSpPr>
                <p:nvPr/>
              </p:nvCxnSpPr>
              <p:spPr>
                <a:xfrm>
                  <a:off x="445500" y="2738332"/>
                  <a:ext cx="6970765"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8" name="楕円 7">
                  <a:extLst>
                    <a:ext uri="{FF2B5EF4-FFF2-40B4-BE49-F238E27FC236}">
                      <a16:creationId xmlns:a16="http://schemas.microsoft.com/office/drawing/2014/main" id="{76C450E2-38D9-4500-B8D7-3B5C5249E898}"/>
                    </a:ext>
                  </a:extLst>
                </p:cNvPr>
                <p:cNvSpPr/>
                <p:nvPr/>
              </p:nvSpPr>
              <p:spPr>
                <a:xfrm>
                  <a:off x="837524" y="3649983"/>
                  <a:ext cx="6671325" cy="911511"/>
                </a:xfrm>
                <a:prstGeom prst="ellipse">
                  <a:avLst/>
                </a:prstGeom>
                <a:solidFill>
                  <a:srgbClr val="FF0000">
                    <a:alpha val="60000"/>
                  </a:srgbClr>
                </a:solidFill>
                <a:ln>
                  <a:solidFill>
                    <a:srgbClr val="FF0000"/>
                  </a:solidFill>
                </a:ln>
                <a:scene3d>
                  <a:camera prst="perspectiveRelaxedModerately"/>
                  <a:lightRig rig="threePt" dir="t"/>
                </a:scene3d>
                <a:sp3d>
                  <a:bevelT w="228600" h="127000"/>
                  <a:bevelB h="501650"/>
                </a:sp3d>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kumimoji="1" lang="ja-JP" altLang="en-US" sz="3200" b="1" dirty="0">
                      <a:solidFill>
                        <a:schemeClr val="tx1"/>
                      </a:solidFill>
                    </a:rPr>
                    <a:t>暖</a:t>
                  </a:r>
                  <a:r>
                    <a:rPr kumimoji="1" lang="en-US" altLang="ja-JP" sz="3200" b="1" dirty="0">
                      <a:solidFill>
                        <a:schemeClr val="tx1"/>
                      </a:solidFill>
                    </a:rPr>
                    <a:t>SST</a:t>
                  </a:r>
                  <a:endParaRPr kumimoji="1" lang="ja-JP" altLang="en-US" sz="3200" b="1" dirty="0">
                    <a:solidFill>
                      <a:schemeClr val="tx1"/>
                    </a:solidFill>
                  </a:endParaRPr>
                </a:p>
              </p:txBody>
            </p:sp>
            <p:sp>
              <p:nvSpPr>
                <p:cNvPr id="9" name="楕円 8">
                  <a:extLst>
                    <a:ext uri="{FF2B5EF4-FFF2-40B4-BE49-F238E27FC236}">
                      <a16:creationId xmlns:a16="http://schemas.microsoft.com/office/drawing/2014/main" id="{2FBD010E-F63F-4BED-9963-A5BA962542B9}"/>
                    </a:ext>
                  </a:extLst>
                </p:cNvPr>
                <p:cNvSpPr/>
                <p:nvPr/>
              </p:nvSpPr>
              <p:spPr>
                <a:xfrm>
                  <a:off x="2132164" y="5082165"/>
                  <a:ext cx="4252888" cy="942427"/>
                </a:xfrm>
                <a:prstGeom prst="ellipse">
                  <a:avLst/>
                </a:prstGeom>
                <a:solidFill>
                  <a:srgbClr val="002060">
                    <a:alpha val="60000"/>
                  </a:srgbClr>
                </a:solidFill>
                <a:ln>
                  <a:solidFill>
                    <a:schemeClr val="accent1">
                      <a:lumMod val="60000"/>
                      <a:lumOff val="40000"/>
                    </a:schemeClr>
                  </a:solidFill>
                </a:ln>
                <a:scene3d>
                  <a:camera prst="perspectiveRelaxedModerately"/>
                  <a:lightRig rig="threePt" dir="t"/>
                </a:scene3d>
                <a:sp3d>
                  <a:bevelT w="228600" h="127000"/>
                  <a:bevelB h="501650"/>
                </a:sp3d>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kumimoji="1" lang="en-US" altLang="ja-JP" sz="3200" b="1" dirty="0">
                      <a:solidFill>
                        <a:schemeClr val="tx1"/>
                      </a:solidFill>
                    </a:rPr>
                    <a:t>AAO</a:t>
                  </a:r>
                  <a:r>
                    <a:rPr kumimoji="1" lang="ja-JP" altLang="en-US" sz="3200" b="1" dirty="0">
                      <a:solidFill>
                        <a:schemeClr val="tx1"/>
                      </a:solidFill>
                    </a:rPr>
                    <a:t>正</a:t>
                  </a:r>
                </a:p>
              </p:txBody>
            </p:sp>
            <p:sp>
              <p:nvSpPr>
                <p:cNvPr id="10" name="環状矢印 10">
                  <a:extLst>
                    <a:ext uri="{FF2B5EF4-FFF2-40B4-BE49-F238E27FC236}">
                      <a16:creationId xmlns:a16="http://schemas.microsoft.com/office/drawing/2014/main" id="{51D1D9EE-DE0A-41E9-AC7C-A22629BDE63E}"/>
                    </a:ext>
                  </a:extLst>
                </p:cNvPr>
                <p:cNvSpPr/>
                <p:nvPr/>
              </p:nvSpPr>
              <p:spPr>
                <a:xfrm rot="18383902">
                  <a:off x="2140533" y="571185"/>
                  <a:ext cx="2873929" cy="5977157"/>
                </a:xfrm>
                <a:prstGeom prst="circularArrow">
                  <a:avLst>
                    <a:gd name="adj1" fmla="val 10442"/>
                    <a:gd name="adj2" fmla="val 2160065"/>
                    <a:gd name="adj3" fmla="val 20109894"/>
                    <a:gd name="adj4" fmla="val 10800000"/>
                    <a:gd name="adj5" fmla="val 10612"/>
                  </a:avLst>
                </a:prstGeom>
                <a:solidFill>
                  <a:schemeClr val="accent6">
                    <a:alpha val="20000"/>
                  </a:schemeClr>
                </a:solidFill>
                <a:ln>
                  <a:solidFill>
                    <a:schemeClr val="accent6">
                      <a:lumMod val="40000"/>
                      <a:lumOff val="60000"/>
                    </a:schemeClr>
                  </a:solidFill>
                </a:ln>
                <a:scene3d>
                  <a:camera prst="isometricRightUp">
                    <a:rot lat="1269501" lon="18202348" rev="19871593"/>
                  </a:camera>
                  <a:lightRig rig="twoPt" dir="t"/>
                </a:scene3d>
                <a:sp3d prstMaterial="powder">
                  <a:bevelT h="63500"/>
                  <a:bevelB h="254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tx1"/>
                    </a:solidFill>
                  </a:endParaRPr>
                </a:p>
              </p:txBody>
            </p:sp>
            <p:sp>
              <p:nvSpPr>
                <p:cNvPr id="11" name="環状矢印 10">
                  <a:extLst>
                    <a:ext uri="{FF2B5EF4-FFF2-40B4-BE49-F238E27FC236}">
                      <a16:creationId xmlns:a16="http://schemas.microsoft.com/office/drawing/2014/main" id="{581BED87-F4C2-42E7-B31D-1A60D2214CD9}"/>
                    </a:ext>
                  </a:extLst>
                </p:cNvPr>
                <p:cNvSpPr/>
                <p:nvPr/>
              </p:nvSpPr>
              <p:spPr>
                <a:xfrm rot="18383902">
                  <a:off x="2977815" y="196430"/>
                  <a:ext cx="2590386" cy="5977158"/>
                </a:xfrm>
                <a:prstGeom prst="circularArrow">
                  <a:avLst>
                    <a:gd name="adj1" fmla="val 10442"/>
                    <a:gd name="adj2" fmla="val 2160065"/>
                    <a:gd name="adj3" fmla="val 20109894"/>
                    <a:gd name="adj4" fmla="val 10800000"/>
                    <a:gd name="adj5" fmla="val 10612"/>
                  </a:avLst>
                </a:prstGeom>
                <a:solidFill>
                  <a:schemeClr val="accent6">
                    <a:alpha val="20000"/>
                  </a:schemeClr>
                </a:solidFill>
                <a:ln>
                  <a:solidFill>
                    <a:schemeClr val="accent6">
                      <a:lumMod val="40000"/>
                      <a:lumOff val="60000"/>
                    </a:schemeClr>
                  </a:solidFill>
                </a:ln>
                <a:scene3d>
                  <a:camera prst="isometricRightUp">
                    <a:rot lat="1269501" lon="18202348" rev="19871593"/>
                  </a:camera>
                  <a:lightRig rig="twoPt" dir="t"/>
                </a:scene3d>
                <a:sp3d prstMaterial="powder">
                  <a:bevelT h="63500"/>
                  <a:bevelB h="254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tx1"/>
                    </a:solidFill>
                  </a:endParaRPr>
                </a:p>
              </p:txBody>
            </p:sp>
            <p:sp>
              <p:nvSpPr>
                <p:cNvPr id="12" name="矢印: 右 11">
                  <a:extLst>
                    <a:ext uri="{FF2B5EF4-FFF2-40B4-BE49-F238E27FC236}">
                      <a16:creationId xmlns:a16="http://schemas.microsoft.com/office/drawing/2014/main" id="{6137FA1B-7AC3-42C4-9A2E-EAB9F18FE7A1}"/>
                    </a:ext>
                  </a:extLst>
                </p:cNvPr>
                <p:cNvSpPr/>
                <p:nvPr/>
              </p:nvSpPr>
              <p:spPr>
                <a:xfrm rot="19882990">
                  <a:off x="2720305" y="1664117"/>
                  <a:ext cx="1808862" cy="1150957"/>
                </a:xfrm>
                <a:prstGeom prst="rightArrow">
                  <a:avLst/>
                </a:prstGeom>
                <a:solidFill>
                  <a:srgbClr val="0070C0">
                    <a:alpha val="15000"/>
                  </a:srgbClr>
                </a:solidFill>
                <a:scene3d>
                  <a:camera prst="perspectiveRight"/>
                  <a:lightRig rig="threePt" dir="t"/>
                </a:scene3d>
                <a:sp3d extrusionH="38100">
                  <a:bevelT w="114300" h="133350" prst="artDeco"/>
                  <a:bevelB w="114300" prst="artDeco"/>
                </a:sp3d>
              </p:spPr>
              <p:style>
                <a:lnRef idx="3">
                  <a:schemeClr val="lt1"/>
                </a:lnRef>
                <a:fillRef idx="1">
                  <a:schemeClr val="accent6"/>
                </a:fillRef>
                <a:effectRef idx="1">
                  <a:schemeClr val="accent6"/>
                </a:effectRef>
                <a:fontRef idx="minor">
                  <a:schemeClr val="lt1"/>
                </a:fontRef>
              </p:style>
              <p:txBody>
                <a:bodyPr rtlCol="0" anchor="ctr"/>
                <a:lstStyle/>
                <a:p>
                  <a:pPr algn="ctr"/>
                  <a:endParaRPr kumimoji="1" lang="ja-JP" altLang="en-US" sz="3200" b="1" dirty="0"/>
                </a:p>
              </p:txBody>
            </p:sp>
            <p:sp>
              <p:nvSpPr>
                <p:cNvPr id="13" name="矢印: 下 12">
                  <a:extLst>
                    <a:ext uri="{FF2B5EF4-FFF2-40B4-BE49-F238E27FC236}">
                      <a16:creationId xmlns:a16="http://schemas.microsoft.com/office/drawing/2014/main" id="{BB6CEC5F-DB0C-4B81-902F-D13B267D6AA6}"/>
                    </a:ext>
                  </a:extLst>
                </p:cNvPr>
                <p:cNvSpPr/>
                <p:nvPr/>
              </p:nvSpPr>
              <p:spPr>
                <a:xfrm rot="10800000">
                  <a:off x="3631288" y="3043698"/>
                  <a:ext cx="627320" cy="781493"/>
                </a:xfrm>
                <a:prstGeom prst="downArrow">
                  <a:avLst/>
                </a:prstGeom>
                <a:solidFill>
                  <a:schemeClr val="accent4">
                    <a:alpha val="20000"/>
                  </a:schemeClr>
                </a:solidFill>
                <a:ln>
                  <a:solidFill>
                    <a:schemeClr val="accent6"/>
                  </a:solidFill>
                </a:ln>
                <a:scene3d>
                  <a:camera prst="orthographicFront">
                    <a:rot lat="0" lon="0" rev="0"/>
                  </a:camera>
                  <a:lightRig rig="threePt" dir="t"/>
                </a:scene3d>
                <a:sp3d prstMaterial="dkEdge">
                  <a:bevelT w="63500" h="146050" prst="artDeco"/>
                  <a:bevelB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4" name="楕円 13">
                  <a:extLst>
                    <a:ext uri="{FF2B5EF4-FFF2-40B4-BE49-F238E27FC236}">
                      <a16:creationId xmlns:a16="http://schemas.microsoft.com/office/drawing/2014/main" id="{F51202B4-58FB-4F78-9B68-58C015F30A73}"/>
                    </a:ext>
                  </a:extLst>
                </p:cNvPr>
                <p:cNvSpPr/>
                <p:nvPr/>
              </p:nvSpPr>
              <p:spPr>
                <a:xfrm>
                  <a:off x="3381551" y="402240"/>
                  <a:ext cx="3962152" cy="1175210"/>
                </a:xfrm>
                <a:prstGeom prst="ellipse">
                  <a:avLst/>
                </a:prstGeom>
                <a:solidFill>
                  <a:schemeClr val="accent4">
                    <a:alpha val="20000"/>
                  </a:schemeClr>
                </a:solidFill>
                <a:ln>
                  <a:noFill/>
                </a:ln>
                <a:scene3d>
                  <a:camera prst="perspectiveRelaxedModerately"/>
                  <a:lightRig rig="threePt" dir="t"/>
                </a:scene3d>
                <a:sp3d>
                  <a:bevelT w="228600" h="127000"/>
                  <a:bevelB h="501650"/>
                </a:sp3d>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kumimoji="1" lang="ja-JP" altLang="en-US" sz="2000" b="1" dirty="0">
                      <a:solidFill>
                        <a:schemeClr val="tx1"/>
                      </a:solidFill>
                    </a:rPr>
                    <a:t>チベット高気圧</a:t>
                  </a:r>
                </a:p>
              </p:txBody>
            </p:sp>
            <p:pic>
              <p:nvPicPr>
                <p:cNvPr id="15" name="グラフィックス 14" descr="雨">
                  <a:extLst>
                    <a:ext uri="{FF2B5EF4-FFF2-40B4-BE49-F238E27FC236}">
                      <a16:creationId xmlns:a16="http://schemas.microsoft.com/office/drawing/2014/main" id="{116DE66B-DC66-4870-AD01-C9ECE93F4B8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950374" y="1157529"/>
                  <a:ext cx="1469841" cy="1077952"/>
                </a:xfrm>
                <a:prstGeom prst="rect">
                  <a:avLst/>
                </a:prstGeom>
              </p:spPr>
            </p:pic>
            <p:pic>
              <p:nvPicPr>
                <p:cNvPr id="16" name="グラフィックス 15" descr="戻る (RTL)">
                  <a:extLst>
                    <a:ext uri="{FF2B5EF4-FFF2-40B4-BE49-F238E27FC236}">
                      <a16:creationId xmlns:a16="http://schemas.microsoft.com/office/drawing/2014/main" id="{AAE8BCF2-818D-4869-BC24-E84DE0A7418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14711961">
                  <a:off x="3715987" y="908762"/>
                  <a:ext cx="914400" cy="914400"/>
                </a:xfrm>
                <a:prstGeom prst="rect">
                  <a:avLst/>
                </a:prstGeom>
              </p:spPr>
            </p:pic>
            <p:sp>
              <p:nvSpPr>
                <p:cNvPr id="17" name="矢印: 下 16">
                  <a:extLst>
                    <a:ext uri="{FF2B5EF4-FFF2-40B4-BE49-F238E27FC236}">
                      <a16:creationId xmlns:a16="http://schemas.microsoft.com/office/drawing/2014/main" id="{D7F02AAF-260A-4267-8DEB-163D11E83F80}"/>
                    </a:ext>
                  </a:extLst>
                </p:cNvPr>
                <p:cNvSpPr/>
                <p:nvPr/>
              </p:nvSpPr>
              <p:spPr>
                <a:xfrm rot="10800000">
                  <a:off x="2678171" y="3218906"/>
                  <a:ext cx="627320" cy="781494"/>
                </a:xfrm>
                <a:prstGeom prst="downArrow">
                  <a:avLst/>
                </a:prstGeom>
                <a:solidFill>
                  <a:schemeClr val="accent4">
                    <a:alpha val="20000"/>
                  </a:schemeClr>
                </a:solidFill>
                <a:ln>
                  <a:solidFill>
                    <a:schemeClr val="accent6"/>
                  </a:solidFill>
                </a:ln>
                <a:scene3d>
                  <a:camera prst="orthographicFront">
                    <a:rot lat="0" lon="0" rev="0"/>
                  </a:camera>
                  <a:lightRig rig="threePt" dir="t"/>
                </a:scene3d>
                <a:sp3d prstMaterial="dkEdge">
                  <a:bevelT w="63500" h="146050" prst="artDeco"/>
                  <a:bevelB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5" name="テキスト ボックス 4">
                <a:extLst>
                  <a:ext uri="{FF2B5EF4-FFF2-40B4-BE49-F238E27FC236}">
                    <a16:creationId xmlns:a16="http://schemas.microsoft.com/office/drawing/2014/main" id="{6F03BC1A-2815-4DB0-8D06-666061CAD3E0}"/>
                  </a:ext>
                </a:extLst>
              </p:cNvPr>
              <p:cNvSpPr txBox="1"/>
              <p:nvPr/>
            </p:nvSpPr>
            <p:spPr>
              <a:xfrm>
                <a:off x="843516" y="2939168"/>
                <a:ext cx="1033978" cy="369332"/>
              </a:xfrm>
              <a:prstGeom prst="rect">
                <a:avLst/>
              </a:prstGeom>
              <a:noFill/>
            </p:spPr>
            <p:txBody>
              <a:bodyPr wrap="square" rtlCol="0">
                <a:spAutoFit/>
              </a:bodyPr>
              <a:lstStyle/>
              <a:p>
                <a:r>
                  <a:rPr kumimoji="1" lang="ja-JP" altLang="en-US" b="1" dirty="0">
                    <a:solidFill>
                      <a:srgbClr val="FF0000"/>
                    </a:solidFill>
                  </a:rPr>
                  <a:t>赤道</a:t>
                </a:r>
              </a:p>
            </p:txBody>
          </p:sp>
        </p:grpSp>
        <p:sp>
          <p:nvSpPr>
            <p:cNvPr id="18" name="正方形/長方形 17">
              <a:extLst>
                <a:ext uri="{FF2B5EF4-FFF2-40B4-BE49-F238E27FC236}">
                  <a16:creationId xmlns:a16="http://schemas.microsoft.com/office/drawing/2014/main" id="{61AEB07C-2E59-44F4-86C7-52A271DEA342}"/>
                </a:ext>
              </a:extLst>
            </p:cNvPr>
            <p:cNvSpPr/>
            <p:nvPr/>
          </p:nvSpPr>
          <p:spPr>
            <a:xfrm rot="19866406">
              <a:off x="2241846" y="2486702"/>
              <a:ext cx="1172512" cy="304972"/>
            </a:xfrm>
            <a:prstGeom prst="rect">
              <a:avLst/>
            </a:prstGeom>
            <a:solidFill>
              <a:schemeClr val="accent5">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300"/>
                </a:lnSpc>
              </a:pPr>
              <a:r>
                <a:rPr kumimoji="1" lang="ja-JP" altLang="en-US" sz="1400" b="1" dirty="0"/>
                <a:t>ソマリジェット</a:t>
              </a:r>
            </a:p>
          </p:txBody>
        </p:sp>
      </p:grpSp>
      <p:sp>
        <p:nvSpPr>
          <p:cNvPr id="20" name="正方形/長方形 19">
            <a:extLst>
              <a:ext uri="{FF2B5EF4-FFF2-40B4-BE49-F238E27FC236}">
                <a16:creationId xmlns:a16="http://schemas.microsoft.com/office/drawing/2014/main" id="{22E14786-8EEA-4C6D-AE03-90B367B57290}"/>
              </a:ext>
            </a:extLst>
          </p:cNvPr>
          <p:cNvSpPr/>
          <p:nvPr/>
        </p:nvSpPr>
        <p:spPr>
          <a:xfrm>
            <a:off x="41078" y="6005614"/>
            <a:ext cx="3896132" cy="75734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b="1" dirty="0"/>
              <a:t>①</a:t>
            </a:r>
            <a:r>
              <a:rPr kumimoji="1" lang="en-US" altLang="ja-JP" dirty="0">
                <a:solidFill>
                  <a:srgbClr val="0070C0"/>
                </a:solidFill>
              </a:rPr>
              <a:t>12,1,2</a:t>
            </a:r>
            <a:r>
              <a:rPr kumimoji="1" lang="ja-JP" altLang="en-US" dirty="0">
                <a:solidFill>
                  <a:srgbClr val="0070C0"/>
                </a:solidFill>
              </a:rPr>
              <a:t>月</a:t>
            </a:r>
            <a:r>
              <a:rPr kumimoji="1" lang="ja-JP" altLang="en-US" dirty="0"/>
              <a:t>の</a:t>
            </a:r>
            <a:r>
              <a:rPr kumimoji="1" lang="en-US" altLang="ja-JP" dirty="0"/>
              <a:t>AAO</a:t>
            </a:r>
            <a:r>
              <a:rPr kumimoji="1" lang="ja-JP" altLang="en-US" dirty="0"/>
              <a:t>が正の時に南半球中緯度で</a:t>
            </a:r>
            <a:r>
              <a:rPr kumimoji="1" lang="ja-JP" altLang="en-US" b="1" dirty="0"/>
              <a:t>海面水温</a:t>
            </a:r>
            <a:r>
              <a:rPr kumimoji="1" lang="en-US" altLang="ja-JP" b="1" dirty="0"/>
              <a:t>(SST)</a:t>
            </a:r>
            <a:r>
              <a:rPr kumimoji="1" lang="ja-JP" altLang="en-US" dirty="0"/>
              <a:t>が暖まる</a:t>
            </a:r>
            <a:endParaRPr kumimoji="1" lang="en-US" altLang="ja-JP" dirty="0"/>
          </a:p>
        </p:txBody>
      </p:sp>
      <p:sp>
        <p:nvSpPr>
          <p:cNvPr id="22" name="矢印: 下 21">
            <a:extLst>
              <a:ext uri="{FF2B5EF4-FFF2-40B4-BE49-F238E27FC236}">
                <a16:creationId xmlns:a16="http://schemas.microsoft.com/office/drawing/2014/main" id="{5D498866-0009-4970-9312-B217D58F693F}"/>
              </a:ext>
            </a:extLst>
          </p:cNvPr>
          <p:cNvSpPr/>
          <p:nvPr/>
        </p:nvSpPr>
        <p:spPr>
          <a:xfrm rot="10800000">
            <a:off x="4946016" y="3842184"/>
            <a:ext cx="454266" cy="582707"/>
          </a:xfrm>
          <a:prstGeom prst="downArrow">
            <a:avLst/>
          </a:prstGeom>
          <a:solidFill>
            <a:schemeClr val="accent4">
              <a:alpha val="20000"/>
            </a:schemeClr>
          </a:solidFill>
          <a:ln>
            <a:solidFill>
              <a:schemeClr val="accent6"/>
            </a:solidFill>
          </a:ln>
          <a:scene3d>
            <a:camera prst="orthographicFront">
              <a:rot lat="0" lon="0" rev="0"/>
            </a:camera>
            <a:lightRig rig="threePt" dir="t"/>
          </a:scene3d>
          <a:sp3d prstMaterial="dkEdge">
            <a:bevelT w="63500" h="146050" prst="artDeco"/>
            <a:bevelB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cxnSp>
        <p:nvCxnSpPr>
          <p:cNvPr id="36" name="直線矢印コネクタ 35">
            <a:extLst>
              <a:ext uri="{FF2B5EF4-FFF2-40B4-BE49-F238E27FC236}">
                <a16:creationId xmlns:a16="http://schemas.microsoft.com/office/drawing/2014/main" id="{7F070ED1-EEF5-460F-89CB-93A42D578E49}"/>
              </a:ext>
            </a:extLst>
          </p:cNvPr>
          <p:cNvCxnSpPr>
            <a:cxnSpLocks/>
          </p:cNvCxnSpPr>
          <p:nvPr/>
        </p:nvCxnSpPr>
        <p:spPr>
          <a:xfrm flipV="1">
            <a:off x="2035890" y="5002752"/>
            <a:ext cx="2057182" cy="947384"/>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5" name="テキスト ボックス 34">
            <a:extLst>
              <a:ext uri="{FF2B5EF4-FFF2-40B4-BE49-F238E27FC236}">
                <a16:creationId xmlns:a16="http://schemas.microsoft.com/office/drawing/2014/main" id="{27F1604A-6258-418B-8099-B66F7174EC58}"/>
              </a:ext>
            </a:extLst>
          </p:cNvPr>
          <p:cNvSpPr txBox="1"/>
          <p:nvPr/>
        </p:nvSpPr>
        <p:spPr>
          <a:xfrm>
            <a:off x="520790" y="424250"/>
            <a:ext cx="7998095" cy="95410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kumimoji="1" lang="en-US" altLang="ja-JP" sz="2800" b="1" dirty="0">
                <a:solidFill>
                  <a:schemeClr val="accent1"/>
                </a:solidFill>
              </a:rPr>
              <a:t>12,1,2</a:t>
            </a:r>
            <a:r>
              <a:rPr kumimoji="1" lang="ja-JP" altLang="en-US" sz="2800" b="1" dirty="0">
                <a:solidFill>
                  <a:schemeClr val="accent1"/>
                </a:solidFill>
              </a:rPr>
              <a:t>月南極振動</a:t>
            </a:r>
            <a:r>
              <a:rPr kumimoji="1" lang="ja-JP" altLang="en-US" sz="2000" dirty="0"/>
              <a:t>が</a:t>
            </a:r>
            <a:r>
              <a:rPr kumimoji="1" lang="ja-JP" altLang="en-US" dirty="0"/>
              <a:t>約半年後の</a:t>
            </a:r>
            <a:r>
              <a:rPr kumimoji="1" lang="en-US" altLang="ja-JP" sz="2800" b="1" dirty="0">
                <a:solidFill>
                  <a:schemeClr val="accent2"/>
                </a:solidFill>
              </a:rPr>
              <a:t>5,6</a:t>
            </a:r>
            <a:r>
              <a:rPr kumimoji="1" lang="ja-JP" altLang="en-US" sz="2800" b="1" dirty="0">
                <a:solidFill>
                  <a:schemeClr val="accent2"/>
                </a:solidFill>
              </a:rPr>
              <a:t>月のソマリジェット</a:t>
            </a:r>
            <a:endParaRPr kumimoji="1" lang="en-US" altLang="ja-JP" sz="2800" b="1" dirty="0">
              <a:solidFill>
                <a:schemeClr val="accent2"/>
              </a:solidFill>
            </a:endParaRPr>
          </a:p>
          <a:p>
            <a:pPr algn="ctr"/>
            <a:r>
              <a:rPr kumimoji="1" lang="ja-JP" altLang="en-US" dirty="0"/>
              <a:t>及び</a:t>
            </a:r>
            <a:r>
              <a:rPr kumimoji="1" lang="ja-JP" altLang="en-US" sz="2800" b="1" dirty="0">
                <a:solidFill>
                  <a:srgbClr val="00B050"/>
                </a:solidFill>
              </a:rPr>
              <a:t>チベット高気圧</a:t>
            </a:r>
            <a:r>
              <a:rPr kumimoji="1" lang="ja-JP" altLang="en-US" sz="2000" dirty="0"/>
              <a:t>を</a:t>
            </a:r>
            <a:r>
              <a:rPr kumimoji="1" lang="ja-JP" altLang="en-US" sz="2000" dirty="0">
                <a:solidFill>
                  <a:schemeClr val="tx1"/>
                </a:solidFill>
              </a:rPr>
              <a:t>強める可能性</a:t>
            </a:r>
            <a:r>
              <a:rPr kumimoji="1" lang="ja-JP" altLang="en-US" dirty="0"/>
              <a:t>が示唆された。　　　　　　</a:t>
            </a:r>
          </a:p>
        </p:txBody>
      </p:sp>
      <p:sp>
        <p:nvSpPr>
          <p:cNvPr id="37" name="四角形: 角を丸くする 36">
            <a:extLst>
              <a:ext uri="{FF2B5EF4-FFF2-40B4-BE49-F238E27FC236}">
                <a16:creationId xmlns:a16="http://schemas.microsoft.com/office/drawing/2014/main" id="{DC1746C8-268C-4B92-BD18-89C4EC5E3CB1}"/>
              </a:ext>
            </a:extLst>
          </p:cNvPr>
          <p:cNvSpPr/>
          <p:nvPr/>
        </p:nvSpPr>
        <p:spPr>
          <a:xfrm>
            <a:off x="8433640" y="19336"/>
            <a:ext cx="695019" cy="274556"/>
          </a:xfrm>
          <a:prstGeom prst="roundRect">
            <a:avLst/>
          </a:prstGeom>
          <a:ln w="38100"/>
        </p:spPr>
        <p:style>
          <a:lnRef idx="2">
            <a:schemeClr val="accent5"/>
          </a:lnRef>
          <a:fillRef idx="1">
            <a:schemeClr val="lt1"/>
          </a:fillRef>
          <a:effectRef idx="0">
            <a:schemeClr val="accent5"/>
          </a:effectRef>
          <a:fontRef idx="minor">
            <a:schemeClr val="dk1"/>
          </a:fontRef>
        </p:style>
        <p:txBody>
          <a:bodyPr rtlCol="0" anchor="ctr"/>
          <a:lstStyle/>
          <a:p>
            <a:pPr algn="ctr"/>
            <a:r>
              <a:rPr kumimoji="1" lang="en-US" altLang="ja-JP" b="1" dirty="0"/>
              <a:t>4/13</a:t>
            </a:r>
            <a:endParaRPr kumimoji="1" lang="ja-JP" altLang="en-US" b="1" dirty="0"/>
          </a:p>
        </p:txBody>
      </p:sp>
      <p:sp>
        <p:nvSpPr>
          <p:cNvPr id="38" name="正方形/長方形 37">
            <a:extLst>
              <a:ext uri="{FF2B5EF4-FFF2-40B4-BE49-F238E27FC236}">
                <a16:creationId xmlns:a16="http://schemas.microsoft.com/office/drawing/2014/main" id="{E8E62A57-1AAD-48F1-B766-A03477321523}"/>
              </a:ext>
            </a:extLst>
          </p:cNvPr>
          <p:cNvSpPr/>
          <p:nvPr/>
        </p:nvSpPr>
        <p:spPr>
          <a:xfrm>
            <a:off x="31740" y="5193470"/>
            <a:ext cx="1986506" cy="66778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b="1" dirty="0"/>
              <a:t>②</a:t>
            </a:r>
            <a:r>
              <a:rPr kumimoji="1" lang="ja-JP" altLang="en-US" b="1" dirty="0"/>
              <a:t>高温</a:t>
            </a:r>
            <a:r>
              <a:rPr kumimoji="1" lang="en-US" altLang="ja-JP" b="1" dirty="0"/>
              <a:t>SST</a:t>
            </a:r>
            <a:r>
              <a:rPr kumimoji="1" lang="ja-JP" altLang="en-US" dirty="0"/>
              <a:t>は</a:t>
            </a:r>
            <a:r>
              <a:rPr kumimoji="1" lang="en-US" altLang="ja-JP" dirty="0">
                <a:solidFill>
                  <a:schemeClr val="accent2"/>
                </a:solidFill>
              </a:rPr>
              <a:t>5,6</a:t>
            </a:r>
            <a:r>
              <a:rPr kumimoji="1" lang="ja-JP" altLang="en-US" dirty="0">
                <a:solidFill>
                  <a:schemeClr val="accent2"/>
                </a:solidFill>
              </a:rPr>
              <a:t>月</a:t>
            </a:r>
            <a:r>
              <a:rPr kumimoji="1" lang="ja-JP" altLang="en-US" dirty="0"/>
              <a:t>まで持続する</a:t>
            </a:r>
            <a:endParaRPr kumimoji="1" lang="ja-JP" altLang="en-US" dirty="0">
              <a:solidFill>
                <a:schemeClr val="tx1"/>
              </a:solidFill>
            </a:endParaRPr>
          </a:p>
        </p:txBody>
      </p:sp>
      <p:sp>
        <p:nvSpPr>
          <p:cNvPr id="25" name="左矢印 27">
            <a:extLst>
              <a:ext uri="{FF2B5EF4-FFF2-40B4-BE49-F238E27FC236}">
                <a16:creationId xmlns:a16="http://schemas.microsoft.com/office/drawing/2014/main" id="{A0439A39-7EB2-4C64-94C1-3B441D3D07CA}"/>
              </a:ext>
            </a:extLst>
          </p:cNvPr>
          <p:cNvSpPr/>
          <p:nvPr/>
        </p:nvSpPr>
        <p:spPr>
          <a:xfrm rot="5400000">
            <a:off x="-1781430" y="3518799"/>
            <a:ext cx="5488463" cy="1212101"/>
          </a:xfrm>
          <a:prstGeom prst="leftArrow">
            <a:avLst/>
          </a:prstGeom>
          <a:solidFill>
            <a:srgbClr val="5B9BD5">
              <a:alpha val="25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grpSp>
        <p:nvGrpSpPr>
          <p:cNvPr id="21" name="グループ化 20">
            <a:extLst>
              <a:ext uri="{FF2B5EF4-FFF2-40B4-BE49-F238E27FC236}">
                <a16:creationId xmlns:a16="http://schemas.microsoft.com/office/drawing/2014/main" id="{3FB8C899-BC91-481D-8428-8EE20DA9008F}"/>
              </a:ext>
            </a:extLst>
          </p:cNvPr>
          <p:cNvGrpSpPr/>
          <p:nvPr/>
        </p:nvGrpSpPr>
        <p:grpSpPr>
          <a:xfrm>
            <a:off x="-51753" y="152420"/>
            <a:ext cx="9247506" cy="1322071"/>
            <a:chOff x="-11548" y="152659"/>
            <a:chExt cx="9247506" cy="1322071"/>
          </a:xfrm>
        </p:grpSpPr>
        <p:grpSp>
          <p:nvGrpSpPr>
            <p:cNvPr id="64" name="グループ化 63">
              <a:extLst>
                <a:ext uri="{FF2B5EF4-FFF2-40B4-BE49-F238E27FC236}">
                  <a16:creationId xmlns:a16="http://schemas.microsoft.com/office/drawing/2014/main" id="{0CA5B184-CA7F-4B1F-A885-782F614C072F}"/>
                </a:ext>
              </a:extLst>
            </p:cNvPr>
            <p:cNvGrpSpPr/>
            <p:nvPr/>
          </p:nvGrpSpPr>
          <p:grpSpPr>
            <a:xfrm>
              <a:off x="0" y="300688"/>
              <a:ext cx="9235958" cy="1156265"/>
              <a:chOff x="-17071" y="0"/>
              <a:chExt cx="9235958" cy="1156265"/>
            </a:xfrm>
          </p:grpSpPr>
          <p:grpSp>
            <p:nvGrpSpPr>
              <p:cNvPr id="65" name="グループ化 64">
                <a:extLst>
                  <a:ext uri="{FF2B5EF4-FFF2-40B4-BE49-F238E27FC236}">
                    <a16:creationId xmlns:a16="http://schemas.microsoft.com/office/drawing/2014/main" id="{EEB85012-1325-4EDC-91D9-645FCE491294}"/>
                  </a:ext>
                </a:extLst>
              </p:cNvPr>
              <p:cNvGrpSpPr/>
              <p:nvPr/>
            </p:nvGrpSpPr>
            <p:grpSpPr>
              <a:xfrm>
                <a:off x="-17071" y="0"/>
                <a:ext cx="9178141" cy="1156265"/>
                <a:chOff x="-56083" y="3249521"/>
                <a:chExt cx="9178141" cy="1762380"/>
              </a:xfrm>
            </p:grpSpPr>
            <p:grpSp>
              <p:nvGrpSpPr>
                <p:cNvPr id="77" name="グループ化 76">
                  <a:extLst>
                    <a:ext uri="{FF2B5EF4-FFF2-40B4-BE49-F238E27FC236}">
                      <a16:creationId xmlns:a16="http://schemas.microsoft.com/office/drawing/2014/main" id="{154FCAA7-BE01-4A5F-904A-4687DFA0471E}"/>
                    </a:ext>
                  </a:extLst>
                </p:cNvPr>
                <p:cNvGrpSpPr/>
                <p:nvPr/>
              </p:nvGrpSpPr>
              <p:grpSpPr>
                <a:xfrm>
                  <a:off x="1" y="3249521"/>
                  <a:ext cx="9122057" cy="1662503"/>
                  <a:chOff x="-1" y="1333343"/>
                  <a:chExt cx="9122057" cy="1662503"/>
                </a:xfrm>
              </p:grpSpPr>
              <p:sp>
                <p:nvSpPr>
                  <p:cNvPr id="82" name="四角形: 角を丸くする 81">
                    <a:extLst>
                      <a:ext uri="{FF2B5EF4-FFF2-40B4-BE49-F238E27FC236}">
                        <a16:creationId xmlns:a16="http://schemas.microsoft.com/office/drawing/2014/main" id="{9179F22D-CE92-41D0-A6C6-3CA27E9EF8BE}"/>
                      </a:ext>
                    </a:extLst>
                  </p:cNvPr>
                  <p:cNvSpPr/>
                  <p:nvPr/>
                </p:nvSpPr>
                <p:spPr>
                  <a:xfrm>
                    <a:off x="2690797" y="1481072"/>
                    <a:ext cx="6370075" cy="1514774"/>
                  </a:xfrm>
                  <a:prstGeom prst="roundRect">
                    <a:avLst/>
                  </a:prstGeom>
                  <a:solidFill>
                    <a:schemeClr val="accent4">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83" name="四角形: 角を丸くする 82">
                    <a:extLst>
                      <a:ext uri="{FF2B5EF4-FFF2-40B4-BE49-F238E27FC236}">
                        <a16:creationId xmlns:a16="http://schemas.microsoft.com/office/drawing/2014/main" id="{C2461F1E-491A-4B5D-B934-752CB939F752}"/>
                      </a:ext>
                    </a:extLst>
                  </p:cNvPr>
                  <p:cNvSpPr/>
                  <p:nvPr/>
                </p:nvSpPr>
                <p:spPr>
                  <a:xfrm>
                    <a:off x="-1" y="1452697"/>
                    <a:ext cx="2584680" cy="1514776"/>
                  </a:xfrm>
                  <a:prstGeom prst="roundRect">
                    <a:avLst/>
                  </a:prstGeom>
                  <a:solidFill>
                    <a:schemeClr val="accent5">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84" name="矢印: ストライプ 83">
                    <a:extLst>
                      <a:ext uri="{FF2B5EF4-FFF2-40B4-BE49-F238E27FC236}">
                        <a16:creationId xmlns:a16="http://schemas.microsoft.com/office/drawing/2014/main" id="{BEE92E00-D61D-4BD5-89A4-D8109E2ED11F}"/>
                      </a:ext>
                    </a:extLst>
                  </p:cNvPr>
                  <p:cNvSpPr/>
                  <p:nvPr/>
                </p:nvSpPr>
                <p:spPr>
                  <a:xfrm>
                    <a:off x="2113591" y="1788134"/>
                    <a:ext cx="691962" cy="942132"/>
                  </a:xfrm>
                  <a:prstGeom prst="stripedRightArrow">
                    <a:avLst>
                      <a:gd name="adj1" fmla="val 44521"/>
                      <a:gd name="adj2" fmla="val 44447"/>
                    </a:avLst>
                  </a:prstGeom>
                  <a:solidFill>
                    <a:srgbClr val="C000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b="1" dirty="0">
                      <a:latin typeface="Segoe UI" panose="020B0502040204020203" pitchFamily="34" charset="0"/>
                      <a:cs typeface="Segoe UI" panose="020B0502040204020203" pitchFamily="34" charset="0"/>
                    </a:endParaRPr>
                  </a:p>
                </p:txBody>
              </p:sp>
              <p:grpSp>
                <p:nvGrpSpPr>
                  <p:cNvPr id="85" name="グループ化 84">
                    <a:extLst>
                      <a:ext uri="{FF2B5EF4-FFF2-40B4-BE49-F238E27FC236}">
                        <a16:creationId xmlns:a16="http://schemas.microsoft.com/office/drawing/2014/main" id="{FF500674-CF30-4C4C-8F9B-90E4A2C275DA}"/>
                      </a:ext>
                    </a:extLst>
                  </p:cNvPr>
                  <p:cNvGrpSpPr/>
                  <p:nvPr/>
                </p:nvGrpSpPr>
                <p:grpSpPr>
                  <a:xfrm>
                    <a:off x="-1" y="1333343"/>
                    <a:ext cx="9122057" cy="1538119"/>
                    <a:chOff x="11944208" y="27016972"/>
                    <a:chExt cx="10890009" cy="1582582"/>
                  </a:xfrm>
                </p:grpSpPr>
                <p:grpSp>
                  <p:nvGrpSpPr>
                    <p:cNvPr id="86" name="グループ化 85">
                      <a:extLst>
                        <a:ext uri="{FF2B5EF4-FFF2-40B4-BE49-F238E27FC236}">
                          <a16:creationId xmlns:a16="http://schemas.microsoft.com/office/drawing/2014/main" id="{DF987D66-390C-4295-81C8-D410A6779571}"/>
                        </a:ext>
                      </a:extLst>
                    </p:cNvPr>
                    <p:cNvGrpSpPr/>
                    <p:nvPr/>
                  </p:nvGrpSpPr>
                  <p:grpSpPr>
                    <a:xfrm>
                      <a:off x="11944208" y="27017052"/>
                      <a:ext cx="10890009" cy="1582502"/>
                      <a:chOff x="11839075" y="18601505"/>
                      <a:chExt cx="9295158" cy="1582502"/>
                    </a:xfrm>
                  </p:grpSpPr>
                  <p:grpSp>
                    <p:nvGrpSpPr>
                      <p:cNvPr id="88" name="グループ化 87">
                        <a:extLst>
                          <a:ext uri="{FF2B5EF4-FFF2-40B4-BE49-F238E27FC236}">
                            <a16:creationId xmlns:a16="http://schemas.microsoft.com/office/drawing/2014/main" id="{972BFD44-C0BF-41A2-BD9E-22B00669D542}"/>
                          </a:ext>
                        </a:extLst>
                      </p:cNvPr>
                      <p:cNvGrpSpPr/>
                      <p:nvPr/>
                    </p:nvGrpSpPr>
                    <p:grpSpPr>
                      <a:xfrm>
                        <a:off x="11839075" y="18919016"/>
                        <a:ext cx="9295158" cy="1264991"/>
                        <a:chOff x="11540249" y="18308933"/>
                        <a:chExt cx="9295158" cy="1264991"/>
                      </a:xfrm>
                    </p:grpSpPr>
                    <p:sp>
                      <p:nvSpPr>
                        <p:cNvPr id="90" name="円/楕円 159">
                          <a:extLst>
                            <a:ext uri="{FF2B5EF4-FFF2-40B4-BE49-F238E27FC236}">
                              <a16:creationId xmlns:a16="http://schemas.microsoft.com/office/drawing/2014/main" id="{2FFF1AF0-6721-4058-AAAE-D49EAA1922B4}"/>
                            </a:ext>
                          </a:extLst>
                        </p:cNvPr>
                        <p:cNvSpPr/>
                        <p:nvPr/>
                      </p:nvSpPr>
                      <p:spPr>
                        <a:xfrm>
                          <a:off x="11540249" y="18413636"/>
                          <a:ext cx="1078583" cy="1099510"/>
                        </a:xfrm>
                        <a:prstGeom prst="ellipse">
                          <a:avLst/>
                        </a:prstGeom>
                        <a:solidFill>
                          <a:srgbClr val="0070C0"/>
                        </a:solidFill>
                        <a:ln w="12700">
                          <a:solidFill>
                            <a:schemeClr val="tx1"/>
                          </a:solidFill>
                        </a:ln>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50800" h="50800"/>
                        </a:sp3d>
                      </p:spPr>
                      <p:txBody>
                        <a:bodyPr rtlCol="0" anchor="ctr"/>
                        <a:lstStyle/>
                        <a:p>
                          <a:pPr algn="ctr" defTabSz="1527930">
                            <a:defRPr/>
                          </a:pPr>
                          <a:r>
                            <a:rPr kumimoji="1" lang="en-US" altLang="ja-JP" sz="3344" b="1" kern="0" dirty="0">
                              <a:solidFill>
                                <a:prstClr val="white"/>
                              </a:solidFill>
                              <a:latin typeface="Segoe UI" panose="020B0502040204020203" pitchFamily="34" charset="0"/>
                              <a:ea typeface="ＭＳ Ｐゴシック"/>
                              <a:cs typeface="Segoe UI" panose="020B0502040204020203" pitchFamily="34" charset="0"/>
                            </a:rPr>
                            <a:t> </a:t>
                          </a:r>
                          <a:endParaRPr kumimoji="1" lang="en-US" altLang="ja-JP" b="1" kern="0" dirty="0">
                            <a:solidFill>
                              <a:prstClr val="white"/>
                            </a:solidFill>
                            <a:latin typeface="Segoe UI" panose="020B0502040204020203" pitchFamily="34" charset="0"/>
                            <a:ea typeface="ＭＳ Ｐゴシック"/>
                            <a:cs typeface="Segoe UI" panose="020B0502040204020203" pitchFamily="34" charset="0"/>
                          </a:endParaRPr>
                        </a:p>
                      </p:txBody>
                    </p:sp>
                    <p:sp>
                      <p:nvSpPr>
                        <p:cNvPr id="91" name="右矢印 171">
                          <a:extLst>
                            <a:ext uri="{FF2B5EF4-FFF2-40B4-BE49-F238E27FC236}">
                              <a16:creationId xmlns:a16="http://schemas.microsoft.com/office/drawing/2014/main" id="{DF371AEB-8F9B-44E6-83FD-462942943304}"/>
                            </a:ext>
                          </a:extLst>
                        </p:cNvPr>
                        <p:cNvSpPr/>
                        <p:nvPr/>
                      </p:nvSpPr>
                      <p:spPr>
                        <a:xfrm>
                          <a:off x="12643216" y="18749583"/>
                          <a:ext cx="326296" cy="427565"/>
                        </a:xfrm>
                        <a:prstGeom prst="rightArrow">
                          <a:avLst/>
                        </a:prstGeom>
                        <a:gradFill rotWithShape="1">
                          <a:gsLst>
                            <a:gs pos="0">
                              <a:srgbClr val="84AA33"/>
                            </a:gs>
                            <a:gs pos="100000">
                              <a:srgbClr val="84AA33">
                                <a:shade val="48000"/>
                                <a:satMod val="180000"/>
                                <a:lumMod val="94000"/>
                              </a:srgbClr>
                            </a:gs>
                            <a:gs pos="100000">
                              <a:srgbClr val="84AA33">
                                <a:shade val="48000"/>
                                <a:satMod val="180000"/>
                                <a:lumMod val="94000"/>
                              </a:srgbClr>
                            </a:gs>
                          </a:gsLst>
                          <a:lin ang="4140000" scaled="1"/>
                        </a:gradFill>
                        <a:ln w="12700">
                          <a:solidFill>
                            <a:schemeClr val="tx1"/>
                          </a:solidFill>
                        </a:ln>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50800" h="50800"/>
                        </a:sp3d>
                      </p:spPr>
                      <p:txBody>
                        <a:bodyPr rtlCol="0" anchor="ctr"/>
                        <a:lstStyle/>
                        <a:p>
                          <a:pPr algn="ctr" defTabSz="1527930">
                            <a:defRPr/>
                          </a:pPr>
                          <a:endParaRPr kumimoji="1" lang="ja-JP" altLang="en-US" sz="3344" kern="0" dirty="0">
                            <a:solidFill>
                              <a:prstClr val="white"/>
                            </a:solidFill>
                            <a:latin typeface="Times"/>
                            <a:ea typeface="ＭＳ Ｐゴシック"/>
                          </a:endParaRPr>
                        </a:p>
                      </p:txBody>
                    </p:sp>
                    <p:sp>
                      <p:nvSpPr>
                        <p:cNvPr id="92" name="大波 163">
                          <a:extLst>
                            <a:ext uri="{FF2B5EF4-FFF2-40B4-BE49-F238E27FC236}">
                              <a16:creationId xmlns:a16="http://schemas.microsoft.com/office/drawing/2014/main" id="{9334CD8D-8A27-41B0-9887-97BF02EE99F3}"/>
                            </a:ext>
                          </a:extLst>
                        </p:cNvPr>
                        <p:cNvSpPr/>
                        <p:nvPr/>
                      </p:nvSpPr>
                      <p:spPr>
                        <a:xfrm>
                          <a:off x="12969512" y="18413636"/>
                          <a:ext cx="683407" cy="1160288"/>
                        </a:xfrm>
                        <a:prstGeom prst="wave">
                          <a:avLst>
                            <a:gd name="adj1" fmla="val 8632"/>
                            <a:gd name="adj2" fmla="val -25"/>
                          </a:avLst>
                        </a:prstGeom>
                        <a:solidFill>
                          <a:srgbClr val="FF0000"/>
                        </a:solidFill>
                        <a:ln w="12700">
                          <a:solidFill>
                            <a:schemeClr val="tx1"/>
                          </a:solidFill>
                        </a:ln>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50800" h="50800"/>
                        </a:sp3d>
                      </p:spPr>
                      <p:txBody>
                        <a:bodyPr rtlCol="0" anchor="ctr"/>
                        <a:lstStyle/>
                        <a:p>
                          <a:pPr algn="ctr" defTabSz="1527930">
                            <a:defRPr/>
                          </a:pPr>
                          <a:endParaRPr kumimoji="1" lang="en-US" altLang="ja-JP" sz="3009" b="1" kern="0" dirty="0">
                            <a:solidFill>
                              <a:prstClr val="white"/>
                            </a:solidFill>
                            <a:latin typeface="Segoe UI" panose="020B0502040204020203" pitchFamily="34" charset="0"/>
                            <a:ea typeface="ＭＳ Ｐゴシック"/>
                            <a:cs typeface="Segoe UI" panose="020B0502040204020203" pitchFamily="34" charset="0"/>
                          </a:endParaRPr>
                        </a:p>
                      </p:txBody>
                    </p:sp>
                    <p:sp>
                      <p:nvSpPr>
                        <p:cNvPr id="93" name="角丸四角形 165">
                          <a:extLst>
                            <a:ext uri="{FF2B5EF4-FFF2-40B4-BE49-F238E27FC236}">
                              <a16:creationId xmlns:a16="http://schemas.microsoft.com/office/drawing/2014/main" id="{DB29614D-D57B-4C31-A18E-93FA73AE7AF7}"/>
                            </a:ext>
                          </a:extLst>
                        </p:cNvPr>
                        <p:cNvSpPr/>
                        <p:nvPr/>
                      </p:nvSpPr>
                      <p:spPr>
                        <a:xfrm>
                          <a:off x="17093107" y="18308933"/>
                          <a:ext cx="995595" cy="1264991"/>
                        </a:xfrm>
                        <a:prstGeom prst="roundRect">
                          <a:avLst/>
                        </a:prstGeom>
                        <a:solidFill>
                          <a:srgbClr val="00B0F0">
                            <a:alpha val="20000"/>
                          </a:srgbClr>
                        </a:solidFill>
                        <a:ln w="12700">
                          <a:solidFill>
                            <a:schemeClr val="tx1"/>
                          </a:solidFill>
                        </a:ln>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50800" h="50800"/>
                        </a:sp3d>
                      </p:spPr>
                      <p:txBody>
                        <a:bodyPr rtlCol="0" anchor="ctr"/>
                        <a:lstStyle/>
                        <a:p>
                          <a:pPr algn="ctr" defTabSz="1527930">
                            <a:defRPr/>
                          </a:pPr>
                          <a:endParaRPr kumimoji="1" lang="en-US" altLang="ja-JP" sz="4400" b="1" kern="0" dirty="0">
                            <a:solidFill>
                              <a:prstClr val="white"/>
                            </a:solidFill>
                            <a:latin typeface="Segoe UI" panose="020B0502040204020203" pitchFamily="34" charset="0"/>
                            <a:ea typeface="ＭＳ Ｐゴシック"/>
                            <a:cs typeface="Segoe UI" panose="020B0502040204020203" pitchFamily="34" charset="0"/>
                          </a:endParaRPr>
                        </a:p>
                      </p:txBody>
                    </p:sp>
                    <p:sp>
                      <p:nvSpPr>
                        <p:cNvPr id="94" name="円/楕円 162">
                          <a:extLst>
                            <a:ext uri="{FF2B5EF4-FFF2-40B4-BE49-F238E27FC236}">
                              <a16:creationId xmlns:a16="http://schemas.microsoft.com/office/drawing/2014/main" id="{67835FEB-5DDC-4AB8-BBB0-B07A284B66DF}"/>
                            </a:ext>
                          </a:extLst>
                        </p:cNvPr>
                        <p:cNvSpPr/>
                        <p:nvPr/>
                      </p:nvSpPr>
                      <p:spPr>
                        <a:xfrm>
                          <a:off x="19681720" y="18308933"/>
                          <a:ext cx="1153687" cy="1236142"/>
                        </a:xfrm>
                        <a:prstGeom prst="ellipse">
                          <a:avLst/>
                        </a:prstGeom>
                        <a:solidFill>
                          <a:srgbClr val="00B050">
                            <a:alpha val="20000"/>
                          </a:srgbClr>
                        </a:solidFill>
                        <a:ln w="12700">
                          <a:solidFill>
                            <a:schemeClr val="tx1"/>
                          </a:solidFill>
                        </a:ln>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50800" h="50800"/>
                        </a:sp3d>
                      </p:spPr>
                      <p:txBody>
                        <a:bodyPr rtlCol="0" anchor="ctr"/>
                        <a:lstStyle/>
                        <a:p>
                          <a:pPr algn="ctr" defTabSz="1527930">
                            <a:defRPr/>
                          </a:pPr>
                          <a:endParaRPr kumimoji="1" lang="en-US" altLang="ja-JP" sz="4800" b="1" kern="0" dirty="0">
                            <a:solidFill>
                              <a:prstClr val="white"/>
                            </a:solidFill>
                            <a:latin typeface="Segoe UI" panose="020B0502040204020203" pitchFamily="34" charset="0"/>
                            <a:ea typeface="ＭＳ Ｐゴシック"/>
                            <a:cs typeface="Segoe UI" panose="020B0502040204020203" pitchFamily="34" charset="0"/>
                          </a:endParaRPr>
                        </a:p>
                      </p:txBody>
                    </p:sp>
                  </p:grpSp>
                  <p:sp>
                    <p:nvSpPr>
                      <p:cNvPr id="89" name="楕円 88">
                        <a:extLst>
                          <a:ext uri="{FF2B5EF4-FFF2-40B4-BE49-F238E27FC236}">
                            <a16:creationId xmlns:a16="http://schemas.microsoft.com/office/drawing/2014/main" id="{EC09FB5F-EC94-40E3-9664-74B428787132}"/>
                          </a:ext>
                        </a:extLst>
                      </p:cNvPr>
                      <p:cNvSpPr/>
                      <p:nvPr/>
                    </p:nvSpPr>
                    <p:spPr>
                      <a:xfrm>
                        <a:off x="14570781" y="18601505"/>
                        <a:ext cx="1489999" cy="348333"/>
                      </a:xfrm>
                      <a:prstGeom prst="ellipse">
                        <a:avLst/>
                      </a:prstGeom>
                      <a:solidFill>
                        <a:schemeClr val="accent4"/>
                      </a:solidFill>
                      <a:ln w="12700">
                        <a:solidFill>
                          <a:schemeClr val="accent2"/>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kumimoji="1" lang="en-US" altLang="ja-JP" b="1" dirty="0"/>
                          <a:t>5,6</a:t>
                        </a:r>
                        <a:r>
                          <a:rPr kumimoji="1" lang="ja-JP" altLang="en-US" b="1" dirty="0"/>
                          <a:t>月</a:t>
                        </a:r>
                      </a:p>
                    </p:txBody>
                  </p:sp>
                </p:grpSp>
                <p:sp>
                  <p:nvSpPr>
                    <p:cNvPr id="87" name="楕円 86">
                      <a:extLst>
                        <a:ext uri="{FF2B5EF4-FFF2-40B4-BE49-F238E27FC236}">
                          <a16:creationId xmlns:a16="http://schemas.microsoft.com/office/drawing/2014/main" id="{FB2C79A7-D49B-4860-9587-BC403426B625}"/>
                        </a:ext>
                      </a:extLst>
                    </p:cNvPr>
                    <p:cNvSpPr/>
                    <p:nvPr/>
                  </p:nvSpPr>
                  <p:spPr>
                    <a:xfrm>
                      <a:off x="12017250" y="27016972"/>
                      <a:ext cx="2020852" cy="348334"/>
                    </a:xfrm>
                    <a:prstGeom prst="ellipse">
                      <a:avLst/>
                    </a:prstGeom>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b="1" dirty="0">
                          <a:latin typeface="Segoe UI" panose="020B0502040204020203" pitchFamily="34" charset="0"/>
                          <a:cs typeface="Segoe UI" panose="020B0502040204020203" pitchFamily="34" charset="0"/>
                        </a:rPr>
                        <a:t>12,1,2</a:t>
                      </a:r>
                      <a:r>
                        <a:rPr kumimoji="1" lang="ja-JP" altLang="en-US" b="1" dirty="0">
                          <a:latin typeface="Segoe UI" panose="020B0502040204020203" pitchFamily="34" charset="0"/>
                          <a:cs typeface="Segoe UI" panose="020B0502040204020203" pitchFamily="34" charset="0"/>
                        </a:rPr>
                        <a:t>月</a:t>
                      </a:r>
                    </a:p>
                  </p:txBody>
                </p:sp>
              </p:grpSp>
            </p:grpSp>
            <p:sp>
              <p:nvSpPr>
                <p:cNvPr id="78" name="雲 77">
                  <a:extLst>
                    <a:ext uri="{FF2B5EF4-FFF2-40B4-BE49-F238E27FC236}">
                      <a16:creationId xmlns:a16="http://schemas.microsoft.com/office/drawing/2014/main" id="{985428E4-02A7-4B5F-87F8-00DD7464C7CD}"/>
                    </a:ext>
                  </a:extLst>
                </p:cNvPr>
                <p:cNvSpPr/>
                <p:nvPr/>
              </p:nvSpPr>
              <p:spPr>
                <a:xfrm>
                  <a:off x="6651555" y="3414749"/>
                  <a:ext cx="1113250" cy="1479773"/>
                </a:xfrm>
                <a:prstGeom prst="cloud">
                  <a:avLst/>
                </a:prstGeom>
                <a:gradFill rotWithShape="1">
                  <a:gsLst>
                    <a:gs pos="0">
                      <a:srgbClr val="FEB80A">
                        <a:alpha val="20000"/>
                      </a:srgbClr>
                    </a:gs>
                    <a:gs pos="100000">
                      <a:srgbClr val="FEB80A">
                        <a:shade val="48000"/>
                        <a:satMod val="180000"/>
                        <a:lumMod val="94000"/>
                      </a:srgbClr>
                    </a:gs>
                    <a:gs pos="100000">
                      <a:srgbClr val="FEB80A">
                        <a:shade val="48000"/>
                        <a:satMod val="180000"/>
                        <a:lumMod val="94000"/>
                      </a:srgbClr>
                    </a:gs>
                  </a:gsLst>
                  <a:lin ang="4140000" scaled="1"/>
                </a:gradFill>
                <a:ln w="12700">
                  <a:solidFill>
                    <a:schemeClr val="tx1"/>
                  </a:solidFill>
                </a:ln>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50800" h="50800"/>
                </a:sp3d>
              </p:spPr>
              <p:txBody>
                <a:bodyPr rtlCol="0" anchor="ctr"/>
                <a:lstStyle/>
                <a:p>
                  <a:pPr algn="ctr"/>
                  <a:endParaRPr kumimoji="1" lang="ja-JP" altLang="en-US" sz="2400" b="1" dirty="0">
                    <a:solidFill>
                      <a:schemeClr val="bg1"/>
                    </a:solidFill>
                    <a:latin typeface="Segoe UI" panose="020B0502040204020203" pitchFamily="34" charset="0"/>
                    <a:cs typeface="Segoe UI" panose="020B0502040204020203" pitchFamily="34" charset="0"/>
                  </a:endParaRPr>
                </a:p>
              </p:txBody>
            </p:sp>
            <p:sp>
              <p:nvSpPr>
                <p:cNvPr id="79" name="円/楕円 162">
                  <a:extLst>
                    <a:ext uri="{FF2B5EF4-FFF2-40B4-BE49-F238E27FC236}">
                      <a16:creationId xmlns:a16="http://schemas.microsoft.com/office/drawing/2014/main" id="{D87E826D-C67F-4CEF-8165-8CAF6FC2D38E}"/>
                    </a:ext>
                  </a:extLst>
                </p:cNvPr>
                <p:cNvSpPr/>
                <p:nvPr/>
              </p:nvSpPr>
              <p:spPr>
                <a:xfrm>
                  <a:off x="2754977" y="3553189"/>
                  <a:ext cx="1050799" cy="1458712"/>
                </a:xfrm>
                <a:prstGeom prst="ellipse">
                  <a:avLst/>
                </a:prstGeom>
                <a:solidFill>
                  <a:schemeClr val="accent2">
                    <a:alpha val="20000"/>
                  </a:schemeClr>
                </a:solidFill>
                <a:ln w="12700">
                  <a:solidFill>
                    <a:schemeClr val="tx1"/>
                  </a:solidFill>
                </a:ln>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50800" h="50800"/>
                </a:sp3d>
              </p:spPr>
              <p:txBody>
                <a:bodyPr rtlCol="0" anchor="ctr"/>
                <a:lstStyle/>
                <a:p>
                  <a:pPr algn="ctr" defTabSz="1527930">
                    <a:defRPr/>
                  </a:pPr>
                  <a:endParaRPr kumimoji="1" lang="ja-JP" altLang="en-US" sz="4400" b="1" kern="0" dirty="0">
                    <a:solidFill>
                      <a:prstClr val="white"/>
                    </a:solidFill>
                    <a:latin typeface="Segoe UI" panose="020B0502040204020203" pitchFamily="34" charset="0"/>
                    <a:ea typeface="ＭＳ Ｐゴシック"/>
                    <a:cs typeface="Segoe UI" panose="020B0502040204020203" pitchFamily="34" charset="0"/>
                  </a:endParaRPr>
                </a:p>
              </p:txBody>
            </p:sp>
            <p:sp>
              <p:nvSpPr>
                <p:cNvPr id="80" name="雲 79">
                  <a:extLst>
                    <a:ext uri="{FF2B5EF4-FFF2-40B4-BE49-F238E27FC236}">
                      <a16:creationId xmlns:a16="http://schemas.microsoft.com/office/drawing/2014/main" id="{E37D6470-E57B-46D4-A5BF-4F9CACA9F552}"/>
                    </a:ext>
                  </a:extLst>
                </p:cNvPr>
                <p:cNvSpPr/>
                <p:nvPr/>
              </p:nvSpPr>
              <p:spPr>
                <a:xfrm>
                  <a:off x="3949679" y="3472499"/>
                  <a:ext cx="1200757" cy="1458712"/>
                </a:xfrm>
                <a:prstGeom prst="cloud">
                  <a:avLst/>
                </a:prstGeom>
                <a:solidFill>
                  <a:srgbClr val="FF3300">
                    <a:alpha val="20000"/>
                  </a:srgbClr>
                </a:solidFill>
                <a:ln w="12700">
                  <a:solidFill>
                    <a:schemeClr val="tx1"/>
                  </a:solidFill>
                </a:ln>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50800" h="50800"/>
                </a:sp3d>
              </p:spPr>
              <p:txBody>
                <a:bodyPr rtlCol="0" anchor="ctr"/>
                <a:lstStyle/>
                <a:p>
                  <a:pPr algn="ctr" defTabSz="1527930">
                    <a:defRPr/>
                  </a:pPr>
                  <a:endParaRPr kumimoji="1" lang="ja-JP" altLang="en-US" sz="4000" b="1" kern="0" dirty="0">
                    <a:solidFill>
                      <a:prstClr val="white"/>
                    </a:solidFill>
                    <a:latin typeface="Segoe UI" panose="020B0502040204020203" pitchFamily="34" charset="0"/>
                    <a:ea typeface="ＭＳ Ｐゴシック"/>
                    <a:cs typeface="Segoe UI" panose="020B0502040204020203" pitchFamily="34" charset="0"/>
                  </a:endParaRPr>
                </a:p>
              </p:txBody>
            </p:sp>
            <p:sp>
              <p:nvSpPr>
                <p:cNvPr id="81" name="テキスト ボックス 80">
                  <a:extLst>
                    <a:ext uri="{FF2B5EF4-FFF2-40B4-BE49-F238E27FC236}">
                      <a16:creationId xmlns:a16="http://schemas.microsoft.com/office/drawing/2014/main" id="{5E3844A8-F27A-4C9B-8666-0D048B4C5C68}"/>
                    </a:ext>
                  </a:extLst>
                </p:cNvPr>
                <p:cNvSpPr txBox="1"/>
                <p:nvPr/>
              </p:nvSpPr>
              <p:spPr>
                <a:xfrm>
                  <a:off x="-56083" y="3936224"/>
                  <a:ext cx="1141110" cy="609848"/>
                </a:xfrm>
                <a:prstGeom prst="rect">
                  <a:avLst/>
                </a:prstGeom>
                <a:noFill/>
              </p:spPr>
              <p:txBody>
                <a:bodyPr wrap="square" rtlCol="0">
                  <a:spAutoFit/>
                </a:bodyPr>
                <a:lstStyle/>
                <a:p>
                  <a:pPr algn="ctr"/>
                  <a:r>
                    <a:rPr kumimoji="1" lang="ja-JP" altLang="en-US" sz="1600" b="1" dirty="0">
                      <a:solidFill>
                        <a:schemeClr val="bg1"/>
                      </a:solidFill>
                    </a:rPr>
                    <a:t>①</a:t>
                  </a:r>
                  <a:r>
                    <a:rPr kumimoji="1" lang="ja-JP" altLang="en-US" sz="2000" b="1" dirty="0">
                      <a:solidFill>
                        <a:schemeClr val="bg1"/>
                      </a:solidFill>
                    </a:rPr>
                    <a:t>正</a:t>
                  </a:r>
                  <a:r>
                    <a:rPr kumimoji="1" lang="en-US" altLang="ja-JP" sz="2000" b="1" dirty="0">
                      <a:solidFill>
                        <a:schemeClr val="bg1"/>
                      </a:solidFill>
                    </a:rPr>
                    <a:t>AAO</a:t>
                  </a:r>
                  <a:endParaRPr kumimoji="1" lang="ja-JP" altLang="en-US" b="1" dirty="0">
                    <a:solidFill>
                      <a:schemeClr val="bg1"/>
                    </a:solidFill>
                  </a:endParaRPr>
                </a:p>
              </p:txBody>
            </p:sp>
          </p:grpSp>
          <p:sp>
            <p:nvSpPr>
              <p:cNvPr id="66" name="テキスト ボックス 65">
                <a:extLst>
                  <a:ext uri="{FF2B5EF4-FFF2-40B4-BE49-F238E27FC236}">
                    <a16:creationId xmlns:a16="http://schemas.microsoft.com/office/drawing/2014/main" id="{A5A6C303-46D0-40B1-8DB4-5788C80A4BFD}"/>
                  </a:ext>
                </a:extLst>
              </p:cNvPr>
              <p:cNvSpPr txBox="1"/>
              <p:nvPr/>
            </p:nvSpPr>
            <p:spPr>
              <a:xfrm>
                <a:off x="1309195" y="287934"/>
                <a:ext cx="937206" cy="646331"/>
              </a:xfrm>
              <a:prstGeom prst="rect">
                <a:avLst/>
              </a:prstGeom>
              <a:noFill/>
            </p:spPr>
            <p:txBody>
              <a:bodyPr wrap="square" rtlCol="0">
                <a:spAutoFit/>
              </a:bodyPr>
              <a:lstStyle/>
              <a:p>
                <a:pPr algn="ctr"/>
                <a:r>
                  <a:rPr kumimoji="1" lang="ja-JP" altLang="en-US" b="1" dirty="0">
                    <a:solidFill>
                      <a:schemeClr val="bg1"/>
                    </a:solidFill>
                  </a:rPr>
                  <a:t>②</a:t>
                </a:r>
                <a:endParaRPr kumimoji="1" lang="en-US" altLang="ja-JP" b="1" dirty="0">
                  <a:solidFill>
                    <a:schemeClr val="bg1"/>
                  </a:solidFill>
                </a:endParaRPr>
              </a:p>
              <a:p>
                <a:pPr algn="ctr"/>
                <a:r>
                  <a:rPr kumimoji="1" lang="ja-JP" altLang="en-US" b="1" dirty="0">
                    <a:solidFill>
                      <a:schemeClr val="bg1"/>
                    </a:solidFill>
                  </a:rPr>
                  <a:t>温</a:t>
                </a:r>
                <a:r>
                  <a:rPr kumimoji="1" lang="en-US" altLang="ja-JP" b="1" dirty="0">
                    <a:solidFill>
                      <a:schemeClr val="bg1"/>
                    </a:solidFill>
                  </a:rPr>
                  <a:t>SST</a:t>
                </a:r>
                <a:endParaRPr kumimoji="1" lang="ja-JP" altLang="en-US" b="1" dirty="0">
                  <a:solidFill>
                    <a:schemeClr val="bg1"/>
                  </a:solidFill>
                </a:endParaRPr>
              </a:p>
            </p:txBody>
          </p:sp>
          <p:sp>
            <p:nvSpPr>
              <p:cNvPr id="67" name="テキスト ボックス 66">
                <a:extLst>
                  <a:ext uri="{FF2B5EF4-FFF2-40B4-BE49-F238E27FC236}">
                    <a16:creationId xmlns:a16="http://schemas.microsoft.com/office/drawing/2014/main" id="{9ED5065A-3D1E-4458-9E41-D2BD08FFAE14}"/>
                  </a:ext>
                </a:extLst>
              </p:cNvPr>
              <p:cNvSpPr txBox="1"/>
              <p:nvPr/>
            </p:nvSpPr>
            <p:spPr>
              <a:xfrm>
                <a:off x="2767596" y="315135"/>
                <a:ext cx="1107670" cy="738664"/>
              </a:xfrm>
              <a:prstGeom prst="rect">
                <a:avLst/>
              </a:prstGeom>
              <a:noFill/>
            </p:spPr>
            <p:txBody>
              <a:bodyPr wrap="square" rtlCol="0">
                <a:spAutoFit/>
              </a:bodyPr>
              <a:lstStyle/>
              <a:p>
                <a:pPr algn="ctr"/>
                <a:r>
                  <a:rPr kumimoji="1" lang="ja-JP" altLang="en-US" sz="1400" b="1" dirty="0">
                    <a:solidFill>
                      <a:schemeClr val="bg1"/>
                    </a:solidFill>
                  </a:rPr>
                  <a:t>③温</a:t>
                </a:r>
                <a:r>
                  <a:rPr kumimoji="1" lang="en-US" altLang="ja-JP" sz="1400" b="1" dirty="0">
                    <a:solidFill>
                      <a:schemeClr val="bg1"/>
                    </a:solidFill>
                  </a:rPr>
                  <a:t>SST</a:t>
                </a:r>
                <a:r>
                  <a:rPr kumimoji="1" lang="ja-JP" altLang="en-US" sz="1400" b="1" dirty="0">
                    <a:solidFill>
                      <a:schemeClr val="bg1"/>
                    </a:solidFill>
                  </a:rPr>
                  <a:t>＋上向き熱フラックス</a:t>
                </a:r>
                <a:endParaRPr kumimoji="1" lang="ja-JP" altLang="en-US" sz="1600" b="1" dirty="0">
                  <a:solidFill>
                    <a:schemeClr val="bg1"/>
                  </a:solidFill>
                </a:endParaRPr>
              </a:p>
            </p:txBody>
          </p:sp>
          <p:sp>
            <p:nvSpPr>
              <p:cNvPr id="68" name="テキスト ボックス 67">
                <a:extLst>
                  <a:ext uri="{FF2B5EF4-FFF2-40B4-BE49-F238E27FC236}">
                    <a16:creationId xmlns:a16="http://schemas.microsoft.com/office/drawing/2014/main" id="{37C7CB1E-9408-448F-8C4B-6EAA2F36F61B}"/>
                  </a:ext>
                </a:extLst>
              </p:cNvPr>
              <p:cNvSpPr txBox="1"/>
              <p:nvPr/>
            </p:nvSpPr>
            <p:spPr>
              <a:xfrm>
                <a:off x="4036345" y="228353"/>
                <a:ext cx="1200758" cy="830997"/>
              </a:xfrm>
              <a:prstGeom prst="rect">
                <a:avLst/>
              </a:prstGeom>
              <a:noFill/>
            </p:spPr>
            <p:txBody>
              <a:bodyPr wrap="square" rtlCol="0">
                <a:spAutoFit/>
              </a:bodyPr>
              <a:lstStyle/>
              <a:p>
                <a:pPr algn="ctr"/>
                <a:r>
                  <a:rPr kumimoji="1" lang="ja-JP" altLang="en-US" sz="1600" b="1" dirty="0">
                    <a:solidFill>
                      <a:schemeClr val="bg1"/>
                    </a:solidFill>
                  </a:rPr>
                  <a:t>④南インド洋で対流の活発化</a:t>
                </a:r>
                <a:endParaRPr kumimoji="1" lang="en-US" altLang="ja-JP" sz="1600" b="1" dirty="0">
                  <a:solidFill>
                    <a:schemeClr val="bg1"/>
                  </a:solidFill>
                </a:endParaRPr>
              </a:p>
            </p:txBody>
          </p:sp>
          <p:sp>
            <p:nvSpPr>
              <p:cNvPr id="69" name="テキスト ボックス 68">
                <a:extLst>
                  <a:ext uri="{FF2B5EF4-FFF2-40B4-BE49-F238E27FC236}">
                    <a16:creationId xmlns:a16="http://schemas.microsoft.com/office/drawing/2014/main" id="{6379C88E-4827-4998-9A31-85B90CB190A3}"/>
                  </a:ext>
                </a:extLst>
              </p:cNvPr>
              <p:cNvSpPr txBox="1"/>
              <p:nvPr/>
            </p:nvSpPr>
            <p:spPr>
              <a:xfrm>
                <a:off x="2168510" y="460507"/>
                <a:ext cx="670680" cy="338554"/>
              </a:xfrm>
              <a:prstGeom prst="rect">
                <a:avLst/>
              </a:prstGeom>
              <a:noFill/>
            </p:spPr>
            <p:txBody>
              <a:bodyPr wrap="square" rtlCol="0">
                <a:spAutoFit/>
              </a:bodyPr>
              <a:lstStyle/>
              <a:p>
                <a:pPr algn="ctr"/>
                <a:r>
                  <a:rPr kumimoji="1" lang="ja-JP" altLang="en-US" sz="1600" b="1" dirty="0">
                    <a:solidFill>
                      <a:schemeClr val="bg1"/>
                    </a:solidFill>
                  </a:rPr>
                  <a:t>持続</a:t>
                </a:r>
                <a:endParaRPr kumimoji="1" lang="ja-JP" altLang="en-US" b="1" dirty="0">
                  <a:solidFill>
                    <a:schemeClr val="bg1"/>
                  </a:solidFill>
                </a:endParaRPr>
              </a:p>
            </p:txBody>
          </p:sp>
          <p:sp>
            <p:nvSpPr>
              <p:cNvPr id="70" name="テキスト ボックス 69">
                <a:extLst>
                  <a:ext uri="{FF2B5EF4-FFF2-40B4-BE49-F238E27FC236}">
                    <a16:creationId xmlns:a16="http://schemas.microsoft.com/office/drawing/2014/main" id="{D83AFA84-08BB-44E0-AFED-F6011428FB37}"/>
                  </a:ext>
                </a:extLst>
              </p:cNvPr>
              <p:cNvSpPr txBox="1"/>
              <p:nvPr/>
            </p:nvSpPr>
            <p:spPr>
              <a:xfrm>
                <a:off x="5358290" y="235089"/>
                <a:ext cx="1200758" cy="646331"/>
              </a:xfrm>
              <a:prstGeom prst="rect">
                <a:avLst/>
              </a:prstGeom>
              <a:noFill/>
            </p:spPr>
            <p:txBody>
              <a:bodyPr wrap="square" rtlCol="0">
                <a:spAutoFit/>
              </a:bodyPr>
              <a:lstStyle/>
              <a:p>
                <a:pPr algn="ctr"/>
                <a:r>
                  <a:rPr kumimoji="1" lang="ja-JP" altLang="en-US" b="1" dirty="0">
                    <a:solidFill>
                      <a:schemeClr val="bg1"/>
                    </a:solidFill>
                  </a:rPr>
                  <a:t>⑤</a:t>
                </a:r>
                <a:endParaRPr kumimoji="1" lang="en-US" altLang="ja-JP" b="1" dirty="0">
                  <a:solidFill>
                    <a:schemeClr val="bg1"/>
                  </a:solidFill>
                </a:endParaRPr>
              </a:p>
              <a:p>
                <a:pPr algn="ctr"/>
                <a:r>
                  <a:rPr kumimoji="1" lang="en-US" altLang="ja-JP" b="1" dirty="0">
                    <a:solidFill>
                      <a:schemeClr val="bg1"/>
                    </a:solidFill>
                  </a:rPr>
                  <a:t>SMJ</a:t>
                </a:r>
                <a:r>
                  <a:rPr kumimoji="1" lang="ja-JP" altLang="en-US" b="1" dirty="0">
                    <a:solidFill>
                      <a:schemeClr val="bg1"/>
                    </a:solidFill>
                  </a:rPr>
                  <a:t>強化</a:t>
                </a:r>
                <a:endParaRPr kumimoji="1" lang="en-US" altLang="ja-JP" sz="1600" b="1" dirty="0">
                  <a:solidFill>
                    <a:schemeClr val="bg1"/>
                  </a:solidFill>
                </a:endParaRPr>
              </a:p>
            </p:txBody>
          </p:sp>
          <p:sp>
            <p:nvSpPr>
              <p:cNvPr id="71" name="テキスト ボックス 70">
                <a:extLst>
                  <a:ext uri="{FF2B5EF4-FFF2-40B4-BE49-F238E27FC236}">
                    <a16:creationId xmlns:a16="http://schemas.microsoft.com/office/drawing/2014/main" id="{3362114D-A26C-468B-BEDC-9E2AC045097D}"/>
                  </a:ext>
                </a:extLst>
              </p:cNvPr>
              <p:cNvSpPr txBox="1"/>
              <p:nvPr/>
            </p:nvSpPr>
            <p:spPr>
              <a:xfrm>
                <a:off x="6646813" y="181189"/>
                <a:ext cx="1157004" cy="830997"/>
              </a:xfrm>
              <a:prstGeom prst="rect">
                <a:avLst/>
              </a:prstGeom>
              <a:noFill/>
            </p:spPr>
            <p:txBody>
              <a:bodyPr wrap="square" rtlCol="0">
                <a:spAutoFit/>
              </a:bodyPr>
              <a:lstStyle/>
              <a:p>
                <a:pPr algn="ctr"/>
                <a:r>
                  <a:rPr kumimoji="1" lang="ja-JP" altLang="en-US" sz="1600" b="1" dirty="0">
                    <a:solidFill>
                      <a:schemeClr val="bg1"/>
                    </a:solidFill>
                  </a:rPr>
                  <a:t>⑥インドでの対流の活発化</a:t>
                </a:r>
                <a:endParaRPr kumimoji="1" lang="en-US" altLang="ja-JP" sz="1600" b="1" dirty="0">
                  <a:solidFill>
                    <a:schemeClr val="bg1"/>
                  </a:solidFill>
                </a:endParaRPr>
              </a:p>
            </p:txBody>
          </p:sp>
          <p:sp>
            <p:nvSpPr>
              <p:cNvPr id="72" name="テキスト ボックス 71">
                <a:extLst>
                  <a:ext uri="{FF2B5EF4-FFF2-40B4-BE49-F238E27FC236}">
                    <a16:creationId xmlns:a16="http://schemas.microsoft.com/office/drawing/2014/main" id="{E6C785AB-28DE-4C76-BDAF-50548242F1ED}"/>
                  </a:ext>
                </a:extLst>
              </p:cNvPr>
              <p:cNvSpPr txBox="1"/>
              <p:nvPr/>
            </p:nvSpPr>
            <p:spPr>
              <a:xfrm>
                <a:off x="8002383" y="259741"/>
                <a:ext cx="1216504" cy="830997"/>
              </a:xfrm>
              <a:prstGeom prst="rect">
                <a:avLst/>
              </a:prstGeom>
              <a:noFill/>
            </p:spPr>
            <p:txBody>
              <a:bodyPr wrap="square" rtlCol="0">
                <a:spAutoFit/>
              </a:bodyPr>
              <a:lstStyle/>
              <a:p>
                <a:pPr algn="ctr"/>
                <a:r>
                  <a:rPr kumimoji="1" lang="ja-JP" altLang="en-US" sz="1600" b="1" dirty="0">
                    <a:solidFill>
                      <a:schemeClr val="bg1"/>
                    </a:solidFill>
                  </a:rPr>
                  <a:t>⑦チベット高気圧の</a:t>
                </a:r>
                <a:endParaRPr kumimoji="1" lang="en-US" altLang="ja-JP" sz="1600" b="1" dirty="0">
                  <a:solidFill>
                    <a:schemeClr val="bg1"/>
                  </a:solidFill>
                </a:endParaRPr>
              </a:p>
              <a:p>
                <a:pPr algn="ctr"/>
                <a:r>
                  <a:rPr kumimoji="1" lang="ja-JP" altLang="en-US" sz="1600" b="1" dirty="0">
                    <a:solidFill>
                      <a:schemeClr val="bg1"/>
                    </a:solidFill>
                  </a:rPr>
                  <a:t>強化</a:t>
                </a:r>
                <a:endParaRPr kumimoji="1" lang="en-US" altLang="ja-JP" sz="1400" b="1" dirty="0">
                  <a:solidFill>
                    <a:schemeClr val="bg1"/>
                  </a:solidFill>
                </a:endParaRPr>
              </a:p>
            </p:txBody>
          </p:sp>
          <p:sp>
            <p:nvSpPr>
              <p:cNvPr id="73" name="右矢印 171">
                <a:extLst>
                  <a:ext uri="{FF2B5EF4-FFF2-40B4-BE49-F238E27FC236}">
                    <a16:creationId xmlns:a16="http://schemas.microsoft.com/office/drawing/2014/main" id="{DF44A5D5-5173-4762-8386-9FAC56E04614}"/>
                  </a:ext>
                </a:extLst>
              </p:cNvPr>
              <p:cNvSpPr/>
              <p:nvPr/>
            </p:nvSpPr>
            <p:spPr>
              <a:xfrm>
                <a:off x="3783228" y="502885"/>
                <a:ext cx="320219" cy="272636"/>
              </a:xfrm>
              <a:prstGeom prst="rightArrow">
                <a:avLst/>
              </a:prstGeom>
              <a:gradFill rotWithShape="1">
                <a:gsLst>
                  <a:gs pos="0">
                    <a:srgbClr val="84AA33"/>
                  </a:gs>
                  <a:gs pos="100000">
                    <a:srgbClr val="84AA33">
                      <a:shade val="48000"/>
                      <a:satMod val="180000"/>
                      <a:lumMod val="94000"/>
                    </a:srgbClr>
                  </a:gs>
                  <a:gs pos="100000">
                    <a:srgbClr val="84AA33">
                      <a:shade val="48000"/>
                      <a:satMod val="180000"/>
                      <a:lumMod val="94000"/>
                    </a:srgbClr>
                  </a:gs>
                </a:gsLst>
                <a:lin ang="4140000" scaled="1"/>
              </a:gradFill>
              <a:ln w="12700">
                <a:solidFill>
                  <a:schemeClr val="tx1"/>
                </a:solidFill>
              </a:ln>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50800" h="50800"/>
              </a:sp3d>
            </p:spPr>
            <p:txBody>
              <a:bodyPr rtlCol="0" anchor="ctr"/>
              <a:lstStyle/>
              <a:p>
                <a:pPr algn="ctr" defTabSz="1527930">
                  <a:defRPr/>
                </a:pPr>
                <a:endParaRPr kumimoji="1" lang="ja-JP" altLang="en-US" sz="3344" kern="0" dirty="0">
                  <a:solidFill>
                    <a:prstClr val="white"/>
                  </a:solidFill>
                  <a:latin typeface="Times"/>
                  <a:ea typeface="ＭＳ Ｐゴシック"/>
                </a:endParaRPr>
              </a:p>
            </p:txBody>
          </p:sp>
          <p:sp>
            <p:nvSpPr>
              <p:cNvPr id="74" name="右矢印 171">
                <a:extLst>
                  <a:ext uri="{FF2B5EF4-FFF2-40B4-BE49-F238E27FC236}">
                    <a16:creationId xmlns:a16="http://schemas.microsoft.com/office/drawing/2014/main" id="{0FF3766B-C3A0-40CD-A196-09C3670031C0}"/>
                  </a:ext>
                </a:extLst>
              </p:cNvPr>
              <p:cNvSpPr/>
              <p:nvPr/>
            </p:nvSpPr>
            <p:spPr>
              <a:xfrm>
                <a:off x="5198180" y="483759"/>
                <a:ext cx="320219" cy="272636"/>
              </a:xfrm>
              <a:prstGeom prst="rightArrow">
                <a:avLst/>
              </a:prstGeom>
              <a:gradFill rotWithShape="1">
                <a:gsLst>
                  <a:gs pos="0">
                    <a:srgbClr val="84AA33"/>
                  </a:gs>
                  <a:gs pos="100000">
                    <a:srgbClr val="84AA33">
                      <a:shade val="48000"/>
                      <a:satMod val="180000"/>
                      <a:lumMod val="94000"/>
                    </a:srgbClr>
                  </a:gs>
                  <a:gs pos="100000">
                    <a:srgbClr val="84AA33">
                      <a:shade val="48000"/>
                      <a:satMod val="180000"/>
                      <a:lumMod val="94000"/>
                    </a:srgbClr>
                  </a:gs>
                </a:gsLst>
                <a:lin ang="4140000" scaled="1"/>
              </a:gradFill>
              <a:ln w="12700">
                <a:solidFill>
                  <a:schemeClr val="tx1"/>
                </a:solidFill>
              </a:ln>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50800" h="50800"/>
              </a:sp3d>
            </p:spPr>
            <p:txBody>
              <a:bodyPr rtlCol="0" anchor="ctr"/>
              <a:lstStyle/>
              <a:p>
                <a:pPr algn="ctr" defTabSz="1527930">
                  <a:defRPr/>
                </a:pPr>
                <a:endParaRPr kumimoji="1" lang="ja-JP" altLang="en-US" sz="3344" kern="0" dirty="0">
                  <a:solidFill>
                    <a:prstClr val="white"/>
                  </a:solidFill>
                  <a:latin typeface="Times"/>
                  <a:ea typeface="ＭＳ Ｐゴシック"/>
                </a:endParaRPr>
              </a:p>
            </p:txBody>
          </p:sp>
          <p:sp>
            <p:nvSpPr>
              <p:cNvPr id="75" name="右矢印 171">
                <a:extLst>
                  <a:ext uri="{FF2B5EF4-FFF2-40B4-BE49-F238E27FC236}">
                    <a16:creationId xmlns:a16="http://schemas.microsoft.com/office/drawing/2014/main" id="{83AE323A-CAD0-4977-80DF-4328DE57DDC7}"/>
                  </a:ext>
                </a:extLst>
              </p:cNvPr>
              <p:cNvSpPr/>
              <p:nvPr/>
            </p:nvSpPr>
            <p:spPr>
              <a:xfrm>
                <a:off x="6418003" y="506854"/>
                <a:ext cx="320219" cy="272636"/>
              </a:xfrm>
              <a:prstGeom prst="rightArrow">
                <a:avLst/>
              </a:prstGeom>
              <a:gradFill rotWithShape="1">
                <a:gsLst>
                  <a:gs pos="0">
                    <a:srgbClr val="84AA33"/>
                  </a:gs>
                  <a:gs pos="100000">
                    <a:srgbClr val="84AA33">
                      <a:shade val="48000"/>
                      <a:satMod val="180000"/>
                      <a:lumMod val="94000"/>
                    </a:srgbClr>
                  </a:gs>
                  <a:gs pos="100000">
                    <a:srgbClr val="84AA33">
                      <a:shade val="48000"/>
                      <a:satMod val="180000"/>
                      <a:lumMod val="94000"/>
                    </a:srgbClr>
                  </a:gs>
                </a:gsLst>
                <a:lin ang="4140000" scaled="1"/>
              </a:gradFill>
              <a:ln w="12700">
                <a:solidFill>
                  <a:schemeClr val="tx1"/>
                </a:solidFill>
              </a:ln>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50800" h="50800"/>
              </a:sp3d>
            </p:spPr>
            <p:txBody>
              <a:bodyPr rtlCol="0" anchor="ctr"/>
              <a:lstStyle/>
              <a:p>
                <a:pPr algn="ctr" defTabSz="1527930">
                  <a:defRPr/>
                </a:pPr>
                <a:endParaRPr kumimoji="1" lang="ja-JP" altLang="en-US" sz="3344" kern="0" dirty="0">
                  <a:solidFill>
                    <a:prstClr val="white"/>
                  </a:solidFill>
                  <a:latin typeface="Times"/>
                  <a:ea typeface="ＭＳ Ｐゴシック"/>
                </a:endParaRPr>
              </a:p>
            </p:txBody>
          </p:sp>
          <p:sp>
            <p:nvSpPr>
              <p:cNvPr id="76" name="右矢印 171">
                <a:extLst>
                  <a:ext uri="{FF2B5EF4-FFF2-40B4-BE49-F238E27FC236}">
                    <a16:creationId xmlns:a16="http://schemas.microsoft.com/office/drawing/2014/main" id="{B5959972-3ACD-40CE-B7BB-BA1AD89EEE6C}"/>
                  </a:ext>
                </a:extLst>
              </p:cNvPr>
              <p:cNvSpPr/>
              <p:nvPr/>
            </p:nvSpPr>
            <p:spPr>
              <a:xfrm>
                <a:off x="7769912" y="460507"/>
                <a:ext cx="320219" cy="272636"/>
              </a:xfrm>
              <a:prstGeom prst="rightArrow">
                <a:avLst/>
              </a:prstGeom>
              <a:gradFill rotWithShape="1">
                <a:gsLst>
                  <a:gs pos="0">
                    <a:srgbClr val="84AA33"/>
                  </a:gs>
                  <a:gs pos="100000">
                    <a:srgbClr val="84AA33">
                      <a:shade val="48000"/>
                      <a:satMod val="180000"/>
                      <a:lumMod val="94000"/>
                    </a:srgbClr>
                  </a:gs>
                  <a:gs pos="100000">
                    <a:srgbClr val="84AA33">
                      <a:shade val="48000"/>
                      <a:satMod val="180000"/>
                      <a:lumMod val="94000"/>
                    </a:srgbClr>
                  </a:gs>
                </a:gsLst>
                <a:lin ang="4140000" scaled="1"/>
              </a:gradFill>
              <a:ln w="12700">
                <a:solidFill>
                  <a:schemeClr val="tx1"/>
                </a:solidFill>
              </a:ln>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50800" h="50800"/>
              </a:sp3d>
            </p:spPr>
            <p:txBody>
              <a:bodyPr rtlCol="0" anchor="ctr"/>
              <a:lstStyle/>
              <a:p>
                <a:pPr algn="ctr" defTabSz="1527930">
                  <a:defRPr/>
                </a:pPr>
                <a:endParaRPr kumimoji="1" lang="ja-JP" altLang="en-US" sz="3344" kern="0" dirty="0">
                  <a:solidFill>
                    <a:prstClr val="white"/>
                  </a:solidFill>
                  <a:latin typeface="Times"/>
                  <a:ea typeface="ＭＳ Ｐゴシック"/>
                </a:endParaRPr>
              </a:p>
            </p:txBody>
          </p:sp>
        </p:grpSp>
        <p:sp>
          <p:nvSpPr>
            <p:cNvPr id="95" name="フレーム 94">
              <a:extLst>
                <a:ext uri="{FF2B5EF4-FFF2-40B4-BE49-F238E27FC236}">
                  <a16:creationId xmlns:a16="http://schemas.microsoft.com/office/drawing/2014/main" id="{1F088813-D7D1-49C6-9134-BE1B636EFE9F}"/>
                </a:ext>
              </a:extLst>
            </p:cNvPr>
            <p:cNvSpPr/>
            <p:nvPr/>
          </p:nvSpPr>
          <p:spPr>
            <a:xfrm>
              <a:off x="-11548" y="152659"/>
              <a:ext cx="2985619" cy="1322071"/>
            </a:xfrm>
            <a:prstGeom prst="frame">
              <a:avLst>
                <a:gd name="adj1" fmla="val 7606"/>
              </a:avLst>
            </a:prstGeom>
            <a:solidFill>
              <a:srgbClr val="05F91C">
                <a:alpha val="50000"/>
              </a:srgb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grpSp>
    </p:spTree>
    <p:extLst>
      <p:ext uri="{BB962C8B-B14F-4D97-AF65-F5344CB8AC3E}">
        <p14:creationId xmlns:p14="http://schemas.microsoft.com/office/powerpoint/2010/main" val="756726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fade">
                                      <p:cBhvr>
                                        <p:cTn id="12"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EFE1297F-19D9-4406-8F36-E45E44427112}"/>
              </a:ext>
            </a:extLst>
          </p:cNvPr>
          <p:cNvSpPr/>
          <p:nvPr/>
        </p:nvSpPr>
        <p:spPr>
          <a:xfrm>
            <a:off x="10740" y="17928"/>
            <a:ext cx="2520425" cy="369332"/>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kumimoji="1" lang="ja-JP" altLang="en-US" sz="2000" dirty="0">
                <a:ln>
                  <a:solidFill>
                    <a:schemeClr val="tx1"/>
                  </a:solidFill>
                </a:ln>
                <a:latin typeface="HGP創英角ｺﾞｼｯｸUB" panose="020B0900000000000000" pitchFamily="50" charset="-128"/>
                <a:ea typeface="HGP創英角ｺﾞｼｯｸUB" panose="020B0900000000000000" pitchFamily="50" charset="-128"/>
              </a:rPr>
              <a:t>はじめにまとめを</a:t>
            </a:r>
          </a:p>
        </p:txBody>
      </p:sp>
      <p:grpSp>
        <p:nvGrpSpPr>
          <p:cNvPr id="19" name="グループ化 18">
            <a:extLst>
              <a:ext uri="{FF2B5EF4-FFF2-40B4-BE49-F238E27FC236}">
                <a16:creationId xmlns:a16="http://schemas.microsoft.com/office/drawing/2014/main" id="{89D8BFED-1EC7-4E80-8B60-58AA185B58A7}"/>
              </a:ext>
            </a:extLst>
          </p:cNvPr>
          <p:cNvGrpSpPr/>
          <p:nvPr/>
        </p:nvGrpSpPr>
        <p:grpSpPr>
          <a:xfrm>
            <a:off x="1975825" y="1813686"/>
            <a:ext cx="5124767" cy="4374327"/>
            <a:chOff x="0" y="950387"/>
            <a:chExt cx="6409461" cy="5139385"/>
          </a:xfrm>
        </p:grpSpPr>
        <p:grpSp>
          <p:nvGrpSpPr>
            <p:cNvPr id="3" name="グループ化 2">
              <a:extLst>
                <a:ext uri="{FF2B5EF4-FFF2-40B4-BE49-F238E27FC236}">
                  <a16:creationId xmlns:a16="http://schemas.microsoft.com/office/drawing/2014/main" id="{4ED14AC1-570D-446A-8C4B-B73360A2E0E1}"/>
                </a:ext>
              </a:extLst>
            </p:cNvPr>
            <p:cNvGrpSpPr/>
            <p:nvPr/>
          </p:nvGrpSpPr>
          <p:grpSpPr>
            <a:xfrm>
              <a:off x="0" y="950387"/>
              <a:ext cx="6409461" cy="5139385"/>
              <a:chOff x="843516" y="896976"/>
              <a:chExt cx="6409461" cy="5139385"/>
            </a:xfrm>
          </p:grpSpPr>
          <p:grpSp>
            <p:nvGrpSpPr>
              <p:cNvPr id="4" name="グループ化 3">
                <a:extLst>
                  <a:ext uri="{FF2B5EF4-FFF2-40B4-BE49-F238E27FC236}">
                    <a16:creationId xmlns:a16="http://schemas.microsoft.com/office/drawing/2014/main" id="{4C1512BB-699A-4E5A-ACF5-65CB425B999D}"/>
                  </a:ext>
                </a:extLst>
              </p:cNvPr>
              <p:cNvGrpSpPr/>
              <p:nvPr/>
            </p:nvGrpSpPr>
            <p:grpSpPr>
              <a:xfrm>
                <a:off x="855940" y="896976"/>
                <a:ext cx="6397037" cy="5139385"/>
                <a:chOff x="445500" y="402240"/>
                <a:chExt cx="7063349" cy="5866598"/>
              </a:xfrm>
            </p:grpSpPr>
            <p:pic>
              <p:nvPicPr>
                <p:cNvPr id="6" name="図 5">
                  <a:extLst>
                    <a:ext uri="{FF2B5EF4-FFF2-40B4-BE49-F238E27FC236}">
                      <a16:creationId xmlns:a16="http://schemas.microsoft.com/office/drawing/2014/main" id="{7434D165-1A39-4F40-88E3-CF37533B5C94}"/>
                    </a:ext>
                  </a:extLst>
                </p:cNvPr>
                <p:cNvPicPr>
                  <a:picLocks noChangeAspect="1"/>
                </p:cNvPicPr>
                <p:nvPr/>
              </p:nvPicPr>
              <p:blipFill rotWithShape="1">
                <a:blip r:embed="rId2">
                  <a:extLst>
                    <a:ext uri="{28A0092B-C50C-407E-A947-70E740481C1C}">
                      <a14:useLocalDpi xmlns:a14="http://schemas.microsoft.com/office/drawing/2010/main" val="0"/>
                    </a:ext>
                  </a:extLst>
                </a:blip>
                <a:srcRect l="6619" t="1763" r="3970" b="4242"/>
                <a:stretch/>
              </p:blipFill>
              <p:spPr>
                <a:xfrm>
                  <a:off x="905639" y="538934"/>
                  <a:ext cx="6560689" cy="5729904"/>
                </a:xfrm>
                <a:prstGeom prst="rect">
                  <a:avLst/>
                </a:prstGeom>
                <a:ln>
                  <a:solidFill>
                    <a:schemeClr val="lt1"/>
                  </a:solidFill>
                </a:ln>
                <a:scene3d>
                  <a:camera prst="perspectiveRelaxedModerately" fov="6000000">
                    <a:rot lat="21000000" lon="0" rev="0"/>
                  </a:camera>
                  <a:lightRig rig="threePt" dir="t"/>
                </a:scene3d>
              </p:spPr>
            </p:pic>
            <p:cxnSp>
              <p:nvCxnSpPr>
                <p:cNvPr id="7" name="直線コネクタ 6">
                  <a:extLst>
                    <a:ext uri="{FF2B5EF4-FFF2-40B4-BE49-F238E27FC236}">
                      <a16:creationId xmlns:a16="http://schemas.microsoft.com/office/drawing/2014/main" id="{7960BC33-BF02-4A9F-903F-90F7AE5BE238}"/>
                    </a:ext>
                  </a:extLst>
                </p:cNvPr>
                <p:cNvCxnSpPr>
                  <a:cxnSpLocks/>
                </p:cNvCxnSpPr>
                <p:nvPr/>
              </p:nvCxnSpPr>
              <p:spPr>
                <a:xfrm>
                  <a:off x="445500" y="2738332"/>
                  <a:ext cx="6970765"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8" name="楕円 7">
                  <a:extLst>
                    <a:ext uri="{FF2B5EF4-FFF2-40B4-BE49-F238E27FC236}">
                      <a16:creationId xmlns:a16="http://schemas.microsoft.com/office/drawing/2014/main" id="{76C450E2-38D9-4500-B8D7-3B5C5249E898}"/>
                    </a:ext>
                  </a:extLst>
                </p:cNvPr>
                <p:cNvSpPr/>
                <p:nvPr/>
              </p:nvSpPr>
              <p:spPr>
                <a:xfrm>
                  <a:off x="837524" y="3649983"/>
                  <a:ext cx="6671325" cy="911511"/>
                </a:xfrm>
                <a:prstGeom prst="ellipse">
                  <a:avLst/>
                </a:prstGeom>
                <a:solidFill>
                  <a:srgbClr val="FF0000">
                    <a:alpha val="60000"/>
                  </a:srgbClr>
                </a:solidFill>
                <a:ln>
                  <a:solidFill>
                    <a:srgbClr val="FF0000"/>
                  </a:solidFill>
                </a:ln>
                <a:scene3d>
                  <a:camera prst="perspectiveRelaxedModerately"/>
                  <a:lightRig rig="threePt" dir="t"/>
                </a:scene3d>
                <a:sp3d>
                  <a:bevelT w="228600" h="127000"/>
                  <a:bevelB h="501650"/>
                </a:sp3d>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kumimoji="1" lang="ja-JP" altLang="en-US" sz="3200" b="1" dirty="0">
                      <a:solidFill>
                        <a:schemeClr val="tx1"/>
                      </a:solidFill>
                    </a:rPr>
                    <a:t>暖</a:t>
                  </a:r>
                  <a:r>
                    <a:rPr kumimoji="1" lang="en-US" altLang="ja-JP" sz="3200" b="1" dirty="0">
                      <a:solidFill>
                        <a:schemeClr val="tx1"/>
                      </a:solidFill>
                    </a:rPr>
                    <a:t>SST</a:t>
                  </a:r>
                  <a:endParaRPr kumimoji="1" lang="ja-JP" altLang="en-US" sz="3200" b="1" dirty="0">
                    <a:solidFill>
                      <a:schemeClr val="tx1"/>
                    </a:solidFill>
                  </a:endParaRPr>
                </a:p>
              </p:txBody>
            </p:sp>
            <p:sp>
              <p:nvSpPr>
                <p:cNvPr id="9" name="楕円 8">
                  <a:extLst>
                    <a:ext uri="{FF2B5EF4-FFF2-40B4-BE49-F238E27FC236}">
                      <a16:creationId xmlns:a16="http://schemas.microsoft.com/office/drawing/2014/main" id="{2FBD010E-F63F-4BED-9963-A5BA962542B9}"/>
                    </a:ext>
                  </a:extLst>
                </p:cNvPr>
                <p:cNvSpPr/>
                <p:nvPr/>
              </p:nvSpPr>
              <p:spPr>
                <a:xfrm>
                  <a:off x="2132164" y="5082165"/>
                  <a:ext cx="4252888" cy="942427"/>
                </a:xfrm>
                <a:prstGeom prst="ellipse">
                  <a:avLst/>
                </a:prstGeom>
                <a:solidFill>
                  <a:srgbClr val="002060">
                    <a:alpha val="20000"/>
                  </a:srgbClr>
                </a:solidFill>
                <a:ln>
                  <a:solidFill>
                    <a:schemeClr val="accent1">
                      <a:lumMod val="60000"/>
                      <a:lumOff val="40000"/>
                    </a:schemeClr>
                  </a:solidFill>
                </a:ln>
                <a:scene3d>
                  <a:camera prst="perspectiveRelaxedModerately"/>
                  <a:lightRig rig="threePt" dir="t"/>
                </a:scene3d>
                <a:sp3d>
                  <a:bevelT w="228600" h="127000"/>
                  <a:bevelB h="501650"/>
                </a:sp3d>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kumimoji="1" lang="en-US" altLang="ja-JP" sz="3200" b="1" dirty="0">
                      <a:solidFill>
                        <a:schemeClr val="bg2">
                          <a:lumMod val="75000"/>
                        </a:schemeClr>
                      </a:solidFill>
                    </a:rPr>
                    <a:t>AAO</a:t>
                  </a:r>
                  <a:r>
                    <a:rPr kumimoji="1" lang="ja-JP" altLang="en-US" sz="3200" b="1" dirty="0">
                      <a:solidFill>
                        <a:schemeClr val="bg2">
                          <a:lumMod val="75000"/>
                        </a:schemeClr>
                      </a:solidFill>
                    </a:rPr>
                    <a:t>正</a:t>
                  </a:r>
                </a:p>
              </p:txBody>
            </p:sp>
            <p:sp>
              <p:nvSpPr>
                <p:cNvPr id="10" name="環状矢印 10">
                  <a:extLst>
                    <a:ext uri="{FF2B5EF4-FFF2-40B4-BE49-F238E27FC236}">
                      <a16:creationId xmlns:a16="http://schemas.microsoft.com/office/drawing/2014/main" id="{51D1D9EE-DE0A-41E9-AC7C-A22629BDE63E}"/>
                    </a:ext>
                  </a:extLst>
                </p:cNvPr>
                <p:cNvSpPr/>
                <p:nvPr/>
              </p:nvSpPr>
              <p:spPr>
                <a:xfrm rot="18383902">
                  <a:off x="2140533" y="571185"/>
                  <a:ext cx="2873929" cy="5977157"/>
                </a:xfrm>
                <a:prstGeom prst="circularArrow">
                  <a:avLst>
                    <a:gd name="adj1" fmla="val 10442"/>
                    <a:gd name="adj2" fmla="val 2160065"/>
                    <a:gd name="adj3" fmla="val 20109894"/>
                    <a:gd name="adj4" fmla="val 10800000"/>
                    <a:gd name="adj5" fmla="val 10612"/>
                  </a:avLst>
                </a:prstGeom>
                <a:solidFill>
                  <a:schemeClr val="accent6">
                    <a:alpha val="20000"/>
                  </a:schemeClr>
                </a:solidFill>
                <a:ln>
                  <a:solidFill>
                    <a:schemeClr val="accent6">
                      <a:lumMod val="40000"/>
                      <a:lumOff val="60000"/>
                    </a:schemeClr>
                  </a:solidFill>
                </a:ln>
                <a:scene3d>
                  <a:camera prst="isometricRightUp">
                    <a:rot lat="1269501" lon="18202348" rev="19871593"/>
                  </a:camera>
                  <a:lightRig rig="twoPt" dir="t"/>
                </a:scene3d>
                <a:sp3d prstMaterial="powder">
                  <a:bevelT h="63500"/>
                  <a:bevelB h="254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tx1"/>
                    </a:solidFill>
                  </a:endParaRPr>
                </a:p>
              </p:txBody>
            </p:sp>
            <p:sp>
              <p:nvSpPr>
                <p:cNvPr id="11" name="環状矢印 10">
                  <a:extLst>
                    <a:ext uri="{FF2B5EF4-FFF2-40B4-BE49-F238E27FC236}">
                      <a16:creationId xmlns:a16="http://schemas.microsoft.com/office/drawing/2014/main" id="{581BED87-F4C2-42E7-B31D-1A60D2214CD9}"/>
                    </a:ext>
                  </a:extLst>
                </p:cNvPr>
                <p:cNvSpPr/>
                <p:nvPr/>
              </p:nvSpPr>
              <p:spPr>
                <a:xfrm rot="18383902">
                  <a:off x="2977815" y="196430"/>
                  <a:ext cx="2590386" cy="5977158"/>
                </a:xfrm>
                <a:prstGeom prst="circularArrow">
                  <a:avLst>
                    <a:gd name="adj1" fmla="val 10442"/>
                    <a:gd name="adj2" fmla="val 2160065"/>
                    <a:gd name="adj3" fmla="val 20109894"/>
                    <a:gd name="adj4" fmla="val 10800000"/>
                    <a:gd name="adj5" fmla="val 10612"/>
                  </a:avLst>
                </a:prstGeom>
                <a:solidFill>
                  <a:schemeClr val="accent6">
                    <a:alpha val="20000"/>
                  </a:schemeClr>
                </a:solidFill>
                <a:ln>
                  <a:solidFill>
                    <a:schemeClr val="accent6">
                      <a:lumMod val="40000"/>
                      <a:lumOff val="60000"/>
                    </a:schemeClr>
                  </a:solidFill>
                </a:ln>
                <a:scene3d>
                  <a:camera prst="isometricRightUp">
                    <a:rot lat="1269501" lon="18202348" rev="19871593"/>
                  </a:camera>
                  <a:lightRig rig="twoPt" dir="t"/>
                </a:scene3d>
                <a:sp3d prstMaterial="powder">
                  <a:bevelT h="63500"/>
                  <a:bevelB h="254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tx1"/>
                    </a:solidFill>
                  </a:endParaRPr>
                </a:p>
              </p:txBody>
            </p:sp>
            <p:sp>
              <p:nvSpPr>
                <p:cNvPr id="12" name="矢印: 右 11">
                  <a:extLst>
                    <a:ext uri="{FF2B5EF4-FFF2-40B4-BE49-F238E27FC236}">
                      <a16:creationId xmlns:a16="http://schemas.microsoft.com/office/drawing/2014/main" id="{6137FA1B-7AC3-42C4-9A2E-EAB9F18FE7A1}"/>
                    </a:ext>
                  </a:extLst>
                </p:cNvPr>
                <p:cNvSpPr/>
                <p:nvPr/>
              </p:nvSpPr>
              <p:spPr>
                <a:xfrm rot="19882990">
                  <a:off x="2720305" y="1664117"/>
                  <a:ext cx="1808862" cy="1150957"/>
                </a:xfrm>
                <a:prstGeom prst="rightArrow">
                  <a:avLst/>
                </a:prstGeom>
                <a:solidFill>
                  <a:srgbClr val="0070C0">
                    <a:alpha val="15000"/>
                  </a:srgbClr>
                </a:solidFill>
                <a:scene3d>
                  <a:camera prst="perspectiveRight"/>
                  <a:lightRig rig="threePt" dir="t"/>
                </a:scene3d>
                <a:sp3d extrusionH="38100">
                  <a:bevelT w="114300" h="133350" prst="artDeco"/>
                  <a:bevelB w="114300" prst="artDeco"/>
                </a:sp3d>
              </p:spPr>
              <p:style>
                <a:lnRef idx="3">
                  <a:schemeClr val="lt1"/>
                </a:lnRef>
                <a:fillRef idx="1">
                  <a:schemeClr val="accent6"/>
                </a:fillRef>
                <a:effectRef idx="1">
                  <a:schemeClr val="accent6"/>
                </a:effectRef>
                <a:fontRef idx="minor">
                  <a:schemeClr val="lt1"/>
                </a:fontRef>
              </p:style>
              <p:txBody>
                <a:bodyPr rtlCol="0" anchor="ctr"/>
                <a:lstStyle/>
                <a:p>
                  <a:pPr algn="ctr"/>
                  <a:endParaRPr kumimoji="1" lang="ja-JP" altLang="en-US" sz="3200" b="1" dirty="0"/>
                </a:p>
              </p:txBody>
            </p:sp>
            <p:sp>
              <p:nvSpPr>
                <p:cNvPr id="13" name="矢印: 下 12">
                  <a:extLst>
                    <a:ext uri="{FF2B5EF4-FFF2-40B4-BE49-F238E27FC236}">
                      <a16:creationId xmlns:a16="http://schemas.microsoft.com/office/drawing/2014/main" id="{BB6CEC5F-DB0C-4B81-902F-D13B267D6AA6}"/>
                    </a:ext>
                  </a:extLst>
                </p:cNvPr>
                <p:cNvSpPr/>
                <p:nvPr/>
              </p:nvSpPr>
              <p:spPr>
                <a:xfrm rot="10800000">
                  <a:off x="3631288" y="3043698"/>
                  <a:ext cx="627320" cy="781493"/>
                </a:xfrm>
                <a:prstGeom prst="downArrow">
                  <a:avLst/>
                </a:prstGeom>
                <a:solidFill>
                  <a:schemeClr val="accent4">
                    <a:alpha val="80000"/>
                  </a:schemeClr>
                </a:solidFill>
                <a:ln>
                  <a:solidFill>
                    <a:schemeClr val="accent6"/>
                  </a:solidFill>
                </a:ln>
                <a:scene3d>
                  <a:camera prst="orthographicFront">
                    <a:rot lat="0" lon="0" rev="0"/>
                  </a:camera>
                  <a:lightRig rig="threePt" dir="t"/>
                </a:scene3d>
                <a:sp3d prstMaterial="dkEdge">
                  <a:bevelT w="63500" h="146050" prst="artDeco"/>
                  <a:bevelB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4" name="楕円 13">
                  <a:extLst>
                    <a:ext uri="{FF2B5EF4-FFF2-40B4-BE49-F238E27FC236}">
                      <a16:creationId xmlns:a16="http://schemas.microsoft.com/office/drawing/2014/main" id="{F51202B4-58FB-4F78-9B68-58C015F30A73}"/>
                    </a:ext>
                  </a:extLst>
                </p:cNvPr>
                <p:cNvSpPr/>
                <p:nvPr/>
              </p:nvSpPr>
              <p:spPr>
                <a:xfrm>
                  <a:off x="3381551" y="402240"/>
                  <a:ext cx="3962152" cy="1175210"/>
                </a:xfrm>
                <a:prstGeom prst="ellipse">
                  <a:avLst/>
                </a:prstGeom>
                <a:solidFill>
                  <a:schemeClr val="accent4">
                    <a:alpha val="20000"/>
                  </a:schemeClr>
                </a:solidFill>
                <a:ln>
                  <a:noFill/>
                </a:ln>
                <a:scene3d>
                  <a:camera prst="perspectiveRelaxedModerately"/>
                  <a:lightRig rig="threePt" dir="t"/>
                </a:scene3d>
                <a:sp3d>
                  <a:bevelT w="228600" h="127000"/>
                  <a:bevelB h="501650"/>
                </a:sp3d>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kumimoji="1" lang="ja-JP" altLang="en-US" sz="2000" b="1" dirty="0">
                      <a:solidFill>
                        <a:schemeClr val="tx1"/>
                      </a:solidFill>
                    </a:rPr>
                    <a:t>チベット高気圧</a:t>
                  </a:r>
                </a:p>
              </p:txBody>
            </p:sp>
            <p:pic>
              <p:nvPicPr>
                <p:cNvPr id="15" name="グラフィックス 14" descr="雨">
                  <a:extLst>
                    <a:ext uri="{FF2B5EF4-FFF2-40B4-BE49-F238E27FC236}">
                      <a16:creationId xmlns:a16="http://schemas.microsoft.com/office/drawing/2014/main" id="{116DE66B-DC66-4870-AD01-C9ECE93F4B8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950374" y="1157529"/>
                  <a:ext cx="1469841" cy="1077952"/>
                </a:xfrm>
                <a:prstGeom prst="rect">
                  <a:avLst/>
                </a:prstGeom>
              </p:spPr>
            </p:pic>
            <p:pic>
              <p:nvPicPr>
                <p:cNvPr id="16" name="グラフィックス 15" descr="戻る (RTL)">
                  <a:extLst>
                    <a:ext uri="{FF2B5EF4-FFF2-40B4-BE49-F238E27FC236}">
                      <a16:creationId xmlns:a16="http://schemas.microsoft.com/office/drawing/2014/main" id="{AAE8BCF2-818D-4869-BC24-E84DE0A7418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14711961">
                  <a:off x="3715987" y="908762"/>
                  <a:ext cx="914400" cy="914400"/>
                </a:xfrm>
                <a:prstGeom prst="rect">
                  <a:avLst/>
                </a:prstGeom>
              </p:spPr>
            </p:pic>
            <p:sp>
              <p:nvSpPr>
                <p:cNvPr id="17" name="矢印: 下 16">
                  <a:extLst>
                    <a:ext uri="{FF2B5EF4-FFF2-40B4-BE49-F238E27FC236}">
                      <a16:creationId xmlns:a16="http://schemas.microsoft.com/office/drawing/2014/main" id="{D7F02AAF-260A-4267-8DEB-163D11E83F80}"/>
                    </a:ext>
                  </a:extLst>
                </p:cNvPr>
                <p:cNvSpPr/>
                <p:nvPr/>
              </p:nvSpPr>
              <p:spPr>
                <a:xfrm rot="10800000">
                  <a:off x="2678171" y="3218906"/>
                  <a:ext cx="627320" cy="781494"/>
                </a:xfrm>
                <a:prstGeom prst="downArrow">
                  <a:avLst/>
                </a:prstGeom>
                <a:solidFill>
                  <a:schemeClr val="accent4">
                    <a:alpha val="80000"/>
                  </a:schemeClr>
                </a:solidFill>
                <a:ln>
                  <a:solidFill>
                    <a:schemeClr val="accent6"/>
                  </a:solidFill>
                </a:ln>
                <a:scene3d>
                  <a:camera prst="orthographicFront">
                    <a:rot lat="0" lon="0" rev="0"/>
                  </a:camera>
                  <a:lightRig rig="threePt" dir="t"/>
                </a:scene3d>
                <a:sp3d prstMaterial="dkEdge">
                  <a:bevelT w="63500" h="146050" prst="artDeco"/>
                  <a:bevelB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5" name="テキスト ボックス 4">
                <a:extLst>
                  <a:ext uri="{FF2B5EF4-FFF2-40B4-BE49-F238E27FC236}">
                    <a16:creationId xmlns:a16="http://schemas.microsoft.com/office/drawing/2014/main" id="{6F03BC1A-2815-4DB0-8D06-666061CAD3E0}"/>
                  </a:ext>
                </a:extLst>
              </p:cNvPr>
              <p:cNvSpPr txBox="1"/>
              <p:nvPr/>
            </p:nvSpPr>
            <p:spPr>
              <a:xfrm>
                <a:off x="843516" y="2939168"/>
                <a:ext cx="1033978" cy="369332"/>
              </a:xfrm>
              <a:prstGeom prst="rect">
                <a:avLst/>
              </a:prstGeom>
              <a:noFill/>
            </p:spPr>
            <p:txBody>
              <a:bodyPr wrap="square" rtlCol="0">
                <a:spAutoFit/>
              </a:bodyPr>
              <a:lstStyle/>
              <a:p>
                <a:r>
                  <a:rPr kumimoji="1" lang="ja-JP" altLang="en-US" b="1" dirty="0">
                    <a:solidFill>
                      <a:srgbClr val="FF0000"/>
                    </a:solidFill>
                  </a:rPr>
                  <a:t>赤道</a:t>
                </a:r>
              </a:p>
            </p:txBody>
          </p:sp>
        </p:grpSp>
        <p:sp>
          <p:nvSpPr>
            <p:cNvPr id="18" name="正方形/長方形 17">
              <a:extLst>
                <a:ext uri="{FF2B5EF4-FFF2-40B4-BE49-F238E27FC236}">
                  <a16:creationId xmlns:a16="http://schemas.microsoft.com/office/drawing/2014/main" id="{61AEB07C-2E59-44F4-86C7-52A271DEA342}"/>
                </a:ext>
              </a:extLst>
            </p:cNvPr>
            <p:cNvSpPr/>
            <p:nvPr/>
          </p:nvSpPr>
          <p:spPr>
            <a:xfrm rot="19866406">
              <a:off x="2241846" y="2486702"/>
              <a:ext cx="1172512" cy="304972"/>
            </a:xfrm>
            <a:prstGeom prst="rect">
              <a:avLst/>
            </a:prstGeom>
            <a:solidFill>
              <a:schemeClr val="accent5">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300"/>
                </a:lnSpc>
              </a:pPr>
              <a:r>
                <a:rPr kumimoji="1" lang="ja-JP" altLang="en-US" sz="1400" b="1" dirty="0"/>
                <a:t>ソマリジェット</a:t>
              </a:r>
            </a:p>
          </p:txBody>
        </p:sp>
      </p:grpSp>
      <p:sp>
        <p:nvSpPr>
          <p:cNvPr id="20" name="正方形/長方形 19">
            <a:extLst>
              <a:ext uri="{FF2B5EF4-FFF2-40B4-BE49-F238E27FC236}">
                <a16:creationId xmlns:a16="http://schemas.microsoft.com/office/drawing/2014/main" id="{22E14786-8EEA-4C6D-AE03-90B367B57290}"/>
              </a:ext>
            </a:extLst>
          </p:cNvPr>
          <p:cNvSpPr/>
          <p:nvPr/>
        </p:nvSpPr>
        <p:spPr>
          <a:xfrm>
            <a:off x="41078" y="6005614"/>
            <a:ext cx="3896132" cy="75734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b="1" dirty="0"/>
              <a:t>①</a:t>
            </a:r>
            <a:r>
              <a:rPr kumimoji="1" lang="en-US" altLang="ja-JP" dirty="0">
                <a:solidFill>
                  <a:srgbClr val="0070C0"/>
                </a:solidFill>
              </a:rPr>
              <a:t>12,1,2</a:t>
            </a:r>
            <a:r>
              <a:rPr kumimoji="1" lang="ja-JP" altLang="en-US" dirty="0">
                <a:solidFill>
                  <a:srgbClr val="0070C0"/>
                </a:solidFill>
              </a:rPr>
              <a:t>月</a:t>
            </a:r>
            <a:r>
              <a:rPr kumimoji="1" lang="ja-JP" altLang="en-US" dirty="0"/>
              <a:t>の</a:t>
            </a:r>
            <a:r>
              <a:rPr kumimoji="1" lang="en-US" altLang="ja-JP" dirty="0"/>
              <a:t>AAO</a:t>
            </a:r>
            <a:r>
              <a:rPr kumimoji="1" lang="ja-JP" altLang="en-US" dirty="0"/>
              <a:t>が正の時に南半球中緯度で</a:t>
            </a:r>
            <a:r>
              <a:rPr kumimoji="1" lang="ja-JP" altLang="en-US" b="1" dirty="0"/>
              <a:t>海面水温</a:t>
            </a:r>
            <a:r>
              <a:rPr kumimoji="1" lang="en-US" altLang="ja-JP" b="1" dirty="0"/>
              <a:t>(SST)</a:t>
            </a:r>
            <a:r>
              <a:rPr kumimoji="1" lang="ja-JP" altLang="en-US" dirty="0"/>
              <a:t>が暖まる</a:t>
            </a:r>
            <a:endParaRPr kumimoji="1" lang="en-US" altLang="ja-JP" dirty="0"/>
          </a:p>
        </p:txBody>
      </p:sp>
      <p:sp>
        <p:nvSpPr>
          <p:cNvPr id="22" name="矢印: 下 21">
            <a:extLst>
              <a:ext uri="{FF2B5EF4-FFF2-40B4-BE49-F238E27FC236}">
                <a16:creationId xmlns:a16="http://schemas.microsoft.com/office/drawing/2014/main" id="{5D498866-0009-4970-9312-B217D58F693F}"/>
              </a:ext>
            </a:extLst>
          </p:cNvPr>
          <p:cNvSpPr/>
          <p:nvPr/>
        </p:nvSpPr>
        <p:spPr>
          <a:xfrm rot="10800000">
            <a:off x="4946016" y="3842184"/>
            <a:ext cx="454266" cy="582707"/>
          </a:xfrm>
          <a:prstGeom prst="downArrow">
            <a:avLst/>
          </a:prstGeom>
          <a:solidFill>
            <a:schemeClr val="accent4">
              <a:alpha val="80000"/>
            </a:schemeClr>
          </a:solidFill>
          <a:ln>
            <a:solidFill>
              <a:schemeClr val="accent6"/>
            </a:solidFill>
          </a:ln>
          <a:scene3d>
            <a:camera prst="orthographicFront">
              <a:rot lat="0" lon="0" rev="0"/>
            </a:camera>
            <a:lightRig rig="threePt" dir="t"/>
          </a:scene3d>
          <a:sp3d prstMaterial="dkEdge">
            <a:bevelT w="63500" h="146050" prst="artDeco"/>
            <a:bevelB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7" name="四角形: 角を丸くする 36">
            <a:extLst>
              <a:ext uri="{FF2B5EF4-FFF2-40B4-BE49-F238E27FC236}">
                <a16:creationId xmlns:a16="http://schemas.microsoft.com/office/drawing/2014/main" id="{DC1746C8-268C-4B92-BD18-89C4EC5E3CB1}"/>
              </a:ext>
            </a:extLst>
          </p:cNvPr>
          <p:cNvSpPr/>
          <p:nvPr/>
        </p:nvSpPr>
        <p:spPr>
          <a:xfrm>
            <a:off x="8433640" y="19336"/>
            <a:ext cx="695019" cy="274556"/>
          </a:xfrm>
          <a:prstGeom prst="roundRect">
            <a:avLst/>
          </a:prstGeom>
          <a:ln w="38100"/>
        </p:spPr>
        <p:style>
          <a:lnRef idx="2">
            <a:schemeClr val="accent5"/>
          </a:lnRef>
          <a:fillRef idx="1">
            <a:schemeClr val="lt1"/>
          </a:fillRef>
          <a:effectRef idx="0">
            <a:schemeClr val="accent5"/>
          </a:effectRef>
          <a:fontRef idx="minor">
            <a:schemeClr val="dk1"/>
          </a:fontRef>
        </p:style>
        <p:txBody>
          <a:bodyPr rtlCol="0" anchor="ctr"/>
          <a:lstStyle/>
          <a:p>
            <a:pPr algn="ctr"/>
            <a:r>
              <a:rPr kumimoji="1" lang="en-US" altLang="ja-JP" b="1" dirty="0"/>
              <a:t>4/13</a:t>
            </a:r>
            <a:endParaRPr kumimoji="1" lang="ja-JP" altLang="en-US" b="1" dirty="0"/>
          </a:p>
        </p:txBody>
      </p:sp>
      <p:sp>
        <p:nvSpPr>
          <p:cNvPr id="27" name="正方形/長方形 26">
            <a:extLst>
              <a:ext uri="{FF2B5EF4-FFF2-40B4-BE49-F238E27FC236}">
                <a16:creationId xmlns:a16="http://schemas.microsoft.com/office/drawing/2014/main" id="{379C9718-8390-4D9C-8F97-C153D4E09E73}"/>
              </a:ext>
            </a:extLst>
          </p:cNvPr>
          <p:cNvSpPr/>
          <p:nvPr/>
        </p:nvSpPr>
        <p:spPr>
          <a:xfrm>
            <a:off x="31740" y="5193470"/>
            <a:ext cx="1986506" cy="66778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b="1" dirty="0"/>
              <a:t>②</a:t>
            </a:r>
            <a:r>
              <a:rPr kumimoji="1" lang="ja-JP" altLang="en-US" b="1" dirty="0"/>
              <a:t>高温</a:t>
            </a:r>
            <a:r>
              <a:rPr kumimoji="1" lang="en-US" altLang="ja-JP" b="1" dirty="0"/>
              <a:t>SST</a:t>
            </a:r>
            <a:r>
              <a:rPr kumimoji="1" lang="ja-JP" altLang="en-US" dirty="0"/>
              <a:t>は</a:t>
            </a:r>
            <a:r>
              <a:rPr kumimoji="1" lang="en-US" altLang="ja-JP" dirty="0">
                <a:solidFill>
                  <a:schemeClr val="accent2"/>
                </a:solidFill>
              </a:rPr>
              <a:t>5,6</a:t>
            </a:r>
            <a:r>
              <a:rPr kumimoji="1" lang="ja-JP" altLang="en-US" dirty="0">
                <a:solidFill>
                  <a:schemeClr val="accent2"/>
                </a:solidFill>
              </a:rPr>
              <a:t>月</a:t>
            </a:r>
            <a:r>
              <a:rPr kumimoji="1" lang="ja-JP" altLang="en-US" dirty="0"/>
              <a:t>まで持続する</a:t>
            </a:r>
            <a:endParaRPr kumimoji="1" lang="ja-JP" altLang="en-US" dirty="0">
              <a:solidFill>
                <a:schemeClr val="tx1"/>
              </a:solidFill>
            </a:endParaRPr>
          </a:p>
        </p:txBody>
      </p:sp>
      <p:sp>
        <p:nvSpPr>
          <p:cNvPr id="28" name="正方形/長方形 27">
            <a:extLst>
              <a:ext uri="{FF2B5EF4-FFF2-40B4-BE49-F238E27FC236}">
                <a16:creationId xmlns:a16="http://schemas.microsoft.com/office/drawing/2014/main" id="{344FE6BC-C1A6-48C2-B679-C59A727A8BE6}"/>
              </a:ext>
            </a:extLst>
          </p:cNvPr>
          <p:cNvSpPr/>
          <p:nvPr/>
        </p:nvSpPr>
        <p:spPr>
          <a:xfrm>
            <a:off x="51135" y="3931920"/>
            <a:ext cx="1986506" cy="957439"/>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b="1" dirty="0">
                <a:solidFill>
                  <a:schemeClr val="tx1"/>
                </a:solidFill>
              </a:rPr>
              <a:t>③</a:t>
            </a:r>
            <a:r>
              <a:rPr kumimoji="1" lang="en-US" altLang="ja-JP" dirty="0">
                <a:solidFill>
                  <a:schemeClr val="accent2"/>
                </a:solidFill>
              </a:rPr>
              <a:t>5,6</a:t>
            </a:r>
            <a:r>
              <a:rPr kumimoji="1" lang="ja-JP" altLang="en-US" dirty="0">
                <a:solidFill>
                  <a:schemeClr val="accent2"/>
                </a:solidFill>
              </a:rPr>
              <a:t>月</a:t>
            </a:r>
            <a:r>
              <a:rPr kumimoji="1" lang="ja-JP" altLang="en-US" dirty="0">
                <a:solidFill>
                  <a:schemeClr val="tx1"/>
                </a:solidFill>
              </a:rPr>
              <a:t>に</a:t>
            </a:r>
            <a:r>
              <a:rPr kumimoji="1" lang="ja-JP" altLang="en-US">
                <a:solidFill>
                  <a:schemeClr val="tx1"/>
                </a:solidFill>
              </a:rPr>
              <a:t>顕著に高温</a:t>
            </a:r>
            <a:r>
              <a:rPr kumimoji="1" lang="en-US" altLang="ja-JP" dirty="0">
                <a:solidFill>
                  <a:schemeClr val="tx1"/>
                </a:solidFill>
              </a:rPr>
              <a:t>SST</a:t>
            </a:r>
            <a:r>
              <a:rPr kumimoji="1" lang="ja-JP" altLang="en-US">
                <a:solidFill>
                  <a:schemeClr val="tx1"/>
                </a:solidFill>
              </a:rPr>
              <a:t>から</a:t>
            </a:r>
            <a:r>
              <a:rPr kumimoji="1" lang="ja-JP" altLang="en-US" b="1">
                <a:solidFill>
                  <a:schemeClr val="tx1"/>
                </a:solidFill>
              </a:rPr>
              <a:t>熱フラックス</a:t>
            </a:r>
            <a:r>
              <a:rPr kumimoji="1" lang="ja-JP" altLang="en-US">
                <a:solidFill>
                  <a:schemeClr val="tx1"/>
                </a:solidFill>
              </a:rPr>
              <a:t>がでる</a:t>
            </a:r>
            <a:endParaRPr kumimoji="1" lang="ja-JP" altLang="en-US" dirty="0">
              <a:solidFill>
                <a:schemeClr val="tx1"/>
              </a:solidFill>
            </a:endParaRPr>
          </a:p>
        </p:txBody>
      </p:sp>
      <p:cxnSp>
        <p:nvCxnSpPr>
          <p:cNvPr id="29" name="直線矢印コネクタ 28">
            <a:extLst>
              <a:ext uri="{FF2B5EF4-FFF2-40B4-BE49-F238E27FC236}">
                <a16:creationId xmlns:a16="http://schemas.microsoft.com/office/drawing/2014/main" id="{DFEF302C-8847-416D-9C36-74C738BAE3C8}"/>
              </a:ext>
            </a:extLst>
          </p:cNvPr>
          <p:cNvCxnSpPr>
            <a:cxnSpLocks/>
          </p:cNvCxnSpPr>
          <p:nvPr/>
        </p:nvCxnSpPr>
        <p:spPr>
          <a:xfrm flipV="1">
            <a:off x="2049551" y="4148807"/>
            <a:ext cx="2484851" cy="143584"/>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5" name="左矢印 27">
            <a:extLst>
              <a:ext uri="{FF2B5EF4-FFF2-40B4-BE49-F238E27FC236}">
                <a16:creationId xmlns:a16="http://schemas.microsoft.com/office/drawing/2014/main" id="{A0439A39-7EB2-4C64-94C1-3B441D3D07CA}"/>
              </a:ext>
            </a:extLst>
          </p:cNvPr>
          <p:cNvSpPr/>
          <p:nvPr/>
        </p:nvSpPr>
        <p:spPr>
          <a:xfrm rot="5400000">
            <a:off x="-1781430" y="3518799"/>
            <a:ext cx="5488463" cy="1212101"/>
          </a:xfrm>
          <a:prstGeom prst="leftArrow">
            <a:avLst/>
          </a:prstGeom>
          <a:solidFill>
            <a:srgbClr val="5B9BD5">
              <a:alpha val="25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grpSp>
        <p:nvGrpSpPr>
          <p:cNvPr id="30" name="グループ化 29">
            <a:extLst>
              <a:ext uri="{FF2B5EF4-FFF2-40B4-BE49-F238E27FC236}">
                <a16:creationId xmlns:a16="http://schemas.microsoft.com/office/drawing/2014/main" id="{D9E13B65-2D28-4563-8795-522D80A90B51}"/>
              </a:ext>
            </a:extLst>
          </p:cNvPr>
          <p:cNvGrpSpPr/>
          <p:nvPr/>
        </p:nvGrpSpPr>
        <p:grpSpPr>
          <a:xfrm>
            <a:off x="-45979" y="285190"/>
            <a:ext cx="9235958" cy="1156265"/>
            <a:chOff x="-17071" y="0"/>
            <a:chExt cx="9235958" cy="1156265"/>
          </a:xfrm>
        </p:grpSpPr>
        <p:grpSp>
          <p:nvGrpSpPr>
            <p:cNvPr id="32" name="グループ化 31">
              <a:extLst>
                <a:ext uri="{FF2B5EF4-FFF2-40B4-BE49-F238E27FC236}">
                  <a16:creationId xmlns:a16="http://schemas.microsoft.com/office/drawing/2014/main" id="{69BB887D-BF4F-4103-B699-5576297CAC2F}"/>
                </a:ext>
              </a:extLst>
            </p:cNvPr>
            <p:cNvGrpSpPr/>
            <p:nvPr/>
          </p:nvGrpSpPr>
          <p:grpSpPr>
            <a:xfrm>
              <a:off x="-17071" y="0"/>
              <a:ext cx="9178141" cy="1156265"/>
              <a:chOff x="-56083" y="3249521"/>
              <a:chExt cx="9178141" cy="1762380"/>
            </a:xfrm>
          </p:grpSpPr>
          <p:grpSp>
            <p:nvGrpSpPr>
              <p:cNvPr id="46" name="グループ化 45">
                <a:extLst>
                  <a:ext uri="{FF2B5EF4-FFF2-40B4-BE49-F238E27FC236}">
                    <a16:creationId xmlns:a16="http://schemas.microsoft.com/office/drawing/2014/main" id="{82773136-7C09-4477-99F4-393F611DDC84}"/>
                  </a:ext>
                </a:extLst>
              </p:cNvPr>
              <p:cNvGrpSpPr/>
              <p:nvPr/>
            </p:nvGrpSpPr>
            <p:grpSpPr>
              <a:xfrm>
                <a:off x="1" y="3249521"/>
                <a:ext cx="9122057" cy="1662503"/>
                <a:chOff x="-1" y="1333343"/>
                <a:chExt cx="9122057" cy="1662503"/>
              </a:xfrm>
            </p:grpSpPr>
            <p:sp>
              <p:nvSpPr>
                <p:cNvPr id="51" name="四角形: 角を丸くする 50">
                  <a:extLst>
                    <a:ext uri="{FF2B5EF4-FFF2-40B4-BE49-F238E27FC236}">
                      <a16:creationId xmlns:a16="http://schemas.microsoft.com/office/drawing/2014/main" id="{B0048C87-7038-495C-B686-838A18ADD799}"/>
                    </a:ext>
                  </a:extLst>
                </p:cNvPr>
                <p:cNvSpPr/>
                <p:nvPr/>
              </p:nvSpPr>
              <p:spPr>
                <a:xfrm>
                  <a:off x="2690797" y="1481072"/>
                  <a:ext cx="6370075" cy="1514774"/>
                </a:xfrm>
                <a:prstGeom prst="roundRect">
                  <a:avLst/>
                </a:prstGeom>
                <a:solidFill>
                  <a:schemeClr val="accent4">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2" name="四角形: 角を丸くする 51">
                  <a:extLst>
                    <a:ext uri="{FF2B5EF4-FFF2-40B4-BE49-F238E27FC236}">
                      <a16:creationId xmlns:a16="http://schemas.microsoft.com/office/drawing/2014/main" id="{1B7009E9-4A4F-4756-9414-6B442DB8B6C9}"/>
                    </a:ext>
                  </a:extLst>
                </p:cNvPr>
                <p:cNvSpPr/>
                <p:nvPr/>
              </p:nvSpPr>
              <p:spPr>
                <a:xfrm>
                  <a:off x="-1" y="1452697"/>
                  <a:ext cx="2584680" cy="1514776"/>
                </a:xfrm>
                <a:prstGeom prst="roundRect">
                  <a:avLst/>
                </a:prstGeom>
                <a:solidFill>
                  <a:schemeClr val="accent5">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3" name="矢印: ストライプ 52">
                  <a:extLst>
                    <a:ext uri="{FF2B5EF4-FFF2-40B4-BE49-F238E27FC236}">
                      <a16:creationId xmlns:a16="http://schemas.microsoft.com/office/drawing/2014/main" id="{6E2DB32C-49E0-49B8-B5D7-594906830DD2}"/>
                    </a:ext>
                  </a:extLst>
                </p:cNvPr>
                <p:cNvSpPr/>
                <p:nvPr/>
              </p:nvSpPr>
              <p:spPr>
                <a:xfrm>
                  <a:off x="2113591" y="1788134"/>
                  <a:ext cx="691962" cy="942132"/>
                </a:xfrm>
                <a:prstGeom prst="stripedRightArrow">
                  <a:avLst>
                    <a:gd name="adj1" fmla="val 44521"/>
                    <a:gd name="adj2" fmla="val 44447"/>
                  </a:avLst>
                </a:prstGeom>
                <a:solidFill>
                  <a:srgbClr val="C000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b="1" dirty="0">
                    <a:latin typeface="Segoe UI" panose="020B0502040204020203" pitchFamily="34" charset="0"/>
                    <a:cs typeface="Segoe UI" panose="020B0502040204020203" pitchFamily="34" charset="0"/>
                  </a:endParaRPr>
                </a:p>
              </p:txBody>
            </p:sp>
            <p:grpSp>
              <p:nvGrpSpPr>
                <p:cNvPr id="54" name="グループ化 53">
                  <a:extLst>
                    <a:ext uri="{FF2B5EF4-FFF2-40B4-BE49-F238E27FC236}">
                      <a16:creationId xmlns:a16="http://schemas.microsoft.com/office/drawing/2014/main" id="{66E5DF82-6EFB-4458-B65E-1062BD2183AD}"/>
                    </a:ext>
                  </a:extLst>
                </p:cNvPr>
                <p:cNvGrpSpPr/>
                <p:nvPr/>
              </p:nvGrpSpPr>
              <p:grpSpPr>
                <a:xfrm>
                  <a:off x="-1" y="1333343"/>
                  <a:ext cx="9122057" cy="1538119"/>
                  <a:chOff x="11944208" y="27016972"/>
                  <a:chExt cx="10890009" cy="1582582"/>
                </a:xfrm>
              </p:grpSpPr>
              <p:grpSp>
                <p:nvGrpSpPr>
                  <p:cNvPr id="55" name="グループ化 54">
                    <a:extLst>
                      <a:ext uri="{FF2B5EF4-FFF2-40B4-BE49-F238E27FC236}">
                        <a16:creationId xmlns:a16="http://schemas.microsoft.com/office/drawing/2014/main" id="{8F69107D-275D-4CD1-BFEC-D877E514B7F3}"/>
                      </a:ext>
                    </a:extLst>
                  </p:cNvPr>
                  <p:cNvGrpSpPr/>
                  <p:nvPr/>
                </p:nvGrpSpPr>
                <p:grpSpPr>
                  <a:xfrm>
                    <a:off x="11944208" y="27017052"/>
                    <a:ext cx="10890009" cy="1582502"/>
                    <a:chOff x="11839075" y="18601505"/>
                    <a:chExt cx="9295158" cy="1582502"/>
                  </a:xfrm>
                </p:grpSpPr>
                <p:grpSp>
                  <p:nvGrpSpPr>
                    <p:cNvPr id="57" name="グループ化 56">
                      <a:extLst>
                        <a:ext uri="{FF2B5EF4-FFF2-40B4-BE49-F238E27FC236}">
                          <a16:creationId xmlns:a16="http://schemas.microsoft.com/office/drawing/2014/main" id="{0F3568E8-91EE-40E8-BCE9-1DBD6CF99408}"/>
                        </a:ext>
                      </a:extLst>
                    </p:cNvPr>
                    <p:cNvGrpSpPr/>
                    <p:nvPr/>
                  </p:nvGrpSpPr>
                  <p:grpSpPr>
                    <a:xfrm>
                      <a:off x="11839075" y="18919016"/>
                      <a:ext cx="9295158" cy="1264991"/>
                      <a:chOff x="11540249" y="18308933"/>
                      <a:chExt cx="9295158" cy="1264991"/>
                    </a:xfrm>
                  </p:grpSpPr>
                  <p:sp>
                    <p:nvSpPr>
                      <p:cNvPr id="59" name="円/楕円 159">
                        <a:extLst>
                          <a:ext uri="{FF2B5EF4-FFF2-40B4-BE49-F238E27FC236}">
                            <a16:creationId xmlns:a16="http://schemas.microsoft.com/office/drawing/2014/main" id="{0DE100A6-8889-458A-A943-0CFA6D8C62BC}"/>
                          </a:ext>
                        </a:extLst>
                      </p:cNvPr>
                      <p:cNvSpPr/>
                      <p:nvPr/>
                    </p:nvSpPr>
                    <p:spPr>
                      <a:xfrm>
                        <a:off x="11540249" y="18413636"/>
                        <a:ext cx="1078583" cy="1099510"/>
                      </a:xfrm>
                      <a:prstGeom prst="ellipse">
                        <a:avLst/>
                      </a:prstGeom>
                      <a:solidFill>
                        <a:srgbClr val="0070C0">
                          <a:alpha val="20000"/>
                        </a:srgbClr>
                      </a:solidFill>
                      <a:ln w="12700">
                        <a:solidFill>
                          <a:schemeClr val="tx1"/>
                        </a:solidFill>
                      </a:ln>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50800" h="50800"/>
                      </a:sp3d>
                    </p:spPr>
                    <p:txBody>
                      <a:bodyPr rtlCol="0" anchor="ctr"/>
                      <a:lstStyle/>
                      <a:p>
                        <a:pPr algn="ctr" defTabSz="1527930">
                          <a:defRPr/>
                        </a:pPr>
                        <a:r>
                          <a:rPr kumimoji="1" lang="en-US" altLang="ja-JP" sz="3344" b="1" kern="0" dirty="0">
                            <a:solidFill>
                              <a:prstClr val="white"/>
                            </a:solidFill>
                            <a:latin typeface="Segoe UI" panose="020B0502040204020203" pitchFamily="34" charset="0"/>
                            <a:ea typeface="ＭＳ Ｐゴシック"/>
                            <a:cs typeface="Segoe UI" panose="020B0502040204020203" pitchFamily="34" charset="0"/>
                          </a:rPr>
                          <a:t> </a:t>
                        </a:r>
                        <a:endParaRPr kumimoji="1" lang="en-US" altLang="ja-JP" b="1" kern="0" dirty="0">
                          <a:solidFill>
                            <a:prstClr val="white"/>
                          </a:solidFill>
                          <a:latin typeface="Segoe UI" panose="020B0502040204020203" pitchFamily="34" charset="0"/>
                          <a:ea typeface="ＭＳ Ｐゴシック"/>
                          <a:cs typeface="Segoe UI" panose="020B0502040204020203" pitchFamily="34" charset="0"/>
                        </a:endParaRPr>
                      </a:p>
                    </p:txBody>
                  </p:sp>
                  <p:sp>
                    <p:nvSpPr>
                      <p:cNvPr id="60" name="右矢印 171">
                        <a:extLst>
                          <a:ext uri="{FF2B5EF4-FFF2-40B4-BE49-F238E27FC236}">
                            <a16:creationId xmlns:a16="http://schemas.microsoft.com/office/drawing/2014/main" id="{0A53FA96-1F84-4046-AE0A-CF6F3E5F0524}"/>
                          </a:ext>
                        </a:extLst>
                      </p:cNvPr>
                      <p:cNvSpPr/>
                      <p:nvPr/>
                    </p:nvSpPr>
                    <p:spPr>
                      <a:xfrm>
                        <a:off x="12643216" y="18749583"/>
                        <a:ext cx="326296" cy="427565"/>
                      </a:xfrm>
                      <a:prstGeom prst="rightArrow">
                        <a:avLst/>
                      </a:prstGeom>
                      <a:gradFill rotWithShape="1">
                        <a:gsLst>
                          <a:gs pos="0">
                            <a:srgbClr val="84AA33"/>
                          </a:gs>
                          <a:gs pos="100000">
                            <a:srgbClr val="84AA33">
                              <a:shade val="48000"/>
                              <a:satMod val="180000"/>
                              <a:lumMod val="94000"/>
                            </a:srgbClr>
                          </a:gs>
                          <a:gs pos="100000">
                            <a:srgbClr val="84AA33">
                              <a:shade val="48000"/>
                              <a:satMod val="180000"/>
                              <a:lumMod val="94000"/>
                            </a:srgbClr>
                          </a:gs>
                        </a:gsLst>
                        <a:lin ang="4140000" scaled="1"/>
                      </a:gradFill>
                      <a:ln w="12700">
                        <a:solidFill>
                          <a:schemeClr val="tx1"/>
                        </a:solidFill>
                      </a:ln>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50800" h="50800"/>
                      </a:sp3d>
                    </p:spPr>
                    <p:txBody>
                      <a:bodyPr rtlCol="0" anchor="ctr"/>
                      <a:lstStyle/>
                      <a:p>
                        <a:pPr algn="ctr" defTabSz="1527930">
                          <a:defRPr/>
                        </a:pPr>
                        <a:endParaRPr kumimoji="1" lang="ja-JP" altLang="en-US" sz="3344" kern="0" dirty="0">
                          <a:solidFill>
                            <a:prstClr val="white"/>
                          </a:solidFill>
                          <a:latin typeface="Times"/>
                          <a:ea typeface="ＭＳ Ｐゴシック"/>
                        </a:endParaRPr>
                      </a:p>
                    </p:txBody>
                  </p:sp>
                  <p:sp>
                    <p:nvSpPr>
                      <p:cNvPr id="61" name="大波 163">
                        <a:extLst>
                          <a:ext uri="{FF2B5EF4-FFF2-40B4-BE49-F238E27FC236}">
                            <a16:creationId xmlns:a16="http://schemas.microsoft.com/office/drawing/2014/main" id="{FF33F2E1-BD31-47DD-AB3A-B08B2E849AF1}"/>
                          </a:ext>
                        </a:extLst>
                      </p:cNvPr>
                      <p:cNvSpPr/>
                      <p:nvPr/>
                    </p:nvSpPr>
                    <p:spPr>
                      <a:xfrm>
                        <a:off x="12969512" y="18413636"/>
                        <a:ext cx="683407" cy="1160288"/>
                      </a:xfrm>
                      <a:prstGeom prst="wave">
                        <a:avLst>
                          <a:gd name="adj1" fmla="val 8632"/>
                          <a:gd name="adj2" fmla="val -25"/>
                        </a:avLst>
                      </a:prstGeom>
                      <a:solidFill>
                        <a:srgbClr val="FF0000">
                          <a:alpha val="20000"/>
                        </a:srgbClr>
                      </a:solidFill>
                      <a:ln w="12700">
                        <a:solidFill>
                          <a:schemeClr val="tx1"/>
                        </a:solidFill>
                      </a:ln>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50800" h="50800"/>
                      </a:sp3d>
                    </p:spPr>
                    <p:txBody>
                      <a:bodyPr rtlCol="0" anchor="ctr"/>
                      <a:lstStyle/>
                      <a:p>
                        <a:pPr algn="ctr" defTabSz="1527930">
                          <a:defRPr/>
                        </a:pPr>
                        <a:endParaRPr kumimoji="1" lang="en-US" altLang="ja-JP" sz="3009" b="1" kern="0" dirty="0">
                          <a:solidFill>
                            <a:prstClr val="white"/>
                          </a:solidFill>
                          <a:latin typeface="Segoe UI" panose="020B0502040204020203" pitchFamily="34" charset="0"/>
                          <a:ea typeface="ＭＳ Ｐゴシック"/>
                          <a:cs typeface="Segoe UI" panose="020B0502040204020203" pitchFamily="34" charset="0"/>
                        </a:endParaRPr>
                      </a:p>
                    </p:txBody>
                  </p:sp>
                  <p:sp>
                    <p:nvSpPr>
                      <p:cNvPr id="62" name="角丸四角形 165">
                        <a:extLst>
                          <a:ext uri="{FF2B5EF4-FFF2-40B4-BE49-F238E27FC236}">
                            <a16:creationId xmlns:a16="http://schemas.microsoft.com/office/drawing/2014/main" id="{D46FAD78-194E-41AF-B140-6E5AE647B765}"/>
                          </a:ext>
                        </a:extLst>
                      </p:cNvPr>
                      <p:cNvSpPr/>
                      <p:nvPr/>
                    </p:nvSpPr>
                    <p:spPr>
                      <a:xfrm>
                        <a:off x="17093107" y="18308933"/>
                        <a:ext cx="995595" cy="1264991"/>
                      </a:xfrm>
                      <a:prstGeom prst="roundRect">
                        <a:avLst/>
                      </a:prstGeom>
                      <a:solidFill>
                        <a:srgbClr val="00B0F0">
                          <a:alpha val="20000"/>
                        </a:srgbClr>
                      </a:solidFill>
                      <a:ln w="12700">
                        <a:solidFill>
                          <a:schemeClr val="tx1"/>
                        </a:solidFill>
                      </a:ln>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50800" h="50800"/>
                      </a:sp3d>
                    </p:spPr>
                    <p:txBody>
                      <a:bodyPr rtlCol="0" anchor="ctr"/>
                      <a:lstStyle/>
                      <a:p>
                        <a:pPr algn="ctr" defTabSz="1527930">
                          <a:defRPr/>
                        </a:pPr>
                        <a:endParaRPr kumimoji="1" lang="en-US" altLang="ja-JP" sz="4400" b="1" kern="0" dirty="0">
                          <a:solidFill>
                            <a:prstClr val="white"/>
                          </a:solidFill>
                          <a:latin typeface="Segoe UI" panose="020B0502040204020203" pitchFamily="34" charset="0"/>
                          <a:ea typeface="ＭＳ Ｐゴシック"/>
                          <a:cs typeface="Segoe UI" panose="020B0502040204020203" pitchFamily="34" charset="0"/>
                        </a:endParaRPr>
                      </a:p>
                    </p:txBody>
                  </p:sp>
                  <p:sp>
                    <p:nvSpPr>
                      <p:cNvPr id="63" name="円/楕円 162">
                        <a:extLst>
                          <a:ext uri="{FF2B5EF4-FFF2-40B4-BE49-F238E27FC236}">
                            <a16:creationId xmlns:a16="http://schemas.microsoft.com/office/drawing/2014/main" id="{184008A7-D362-4679-B1A9-B139574985B7}"/>
                          </a:ext>
                        </a:extLst>
                      </p:cNvPr>
                      <p:cNvSpPr/>
                      <p:nvPr/>
                    </p:nvSpPr>
                    <p:spPr>
                      <a:xfrm>
                        <a:off x="19681720" y="18308933"/>
                        <a:ext cx="1153687" cy="1236142"/>
                      </a:xfrm>
                      <a:prstGeom prst="ellipse">
                        <a:avLst/>
                      </a:prstGeom>
                      <a:solidFill>
                        <a:srgbClr val="00B050">
                          <a:alpha val="20000"/>
                        </a:srgbClr>
                      </a:solidFill>
                      <a:ln w="12700">
                        <a:solidFill>
                          <a:schemeClr val="tx1"/>
                        </a:solidFill>
                      </a:ln>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50800" h="50800"/>
                      </a:sp3d>
                    </p:spPr>
                    <p:txBody>
                      <a:bodyPr rtlCol="0" anchor="ctr"/>
                      <a:lstStyle/>
                      <a:p>
                        <a:pPr algn="ctr" defTabSz="1527930">
                          <a:defRPr/>
                        </a:pPr>
                        <a:endParaRPr kumimoji="1" lang="en-US" altLang="ja-JP" sz="4800" b="1" kern="0" dirty="0">
                          <a:solidFill>
                            <a:prstClr val="white"/>
                          </a:solidFill>
                          <a:latin typeface="Segoe UI" panose="020B0502040204020203" pitchFamily="34" charset="0"/>
                          <a:ea typeface="ＭＳ Ｐゴシック"/>
                          <a:cs typeface="Segoe UI" panose="020B0502040204020203" pitchFamily="34" charset="0"/>
                        </a:endParaRPr>
                      </a:p>
                    </p:txBody>
                  </p:sp>
                </p:grpSp>
                <p:sp>
                  <p:nvSpPr>
                    <p:cNvPr id="58" name="楕円 57">
                      <a:extLst>
                        <a:ext uri="{FF2B5EF4-FFF2-40B4-BE49-F238E27FC236}">
                          <a16:creationId xmlns:a16="http://schemas.microsoft.com/office/drawing/2014/main" id="{7461155C-8914-4CB8-AA32-458BAD8CEDBF}"/>
                        </a:ext>
                      </a:extLst>
                    </p:cNvPr>
                    <p:cNvSpPr/>
                    <p:nvPr/>
                  </p:nvSpPr>
                  <p:spPr>
                    <a:xfrm>
                      <a:off x="14570781" y="18601505"/>
                      <a:ext cx="1489999" cy="348333"/>
                    </a:xfrm>
                    <a:prstGeom prst="ellipse">
                      <a:avLst/>
                    </a:prstGeom>
                    <a:solidFill>
                      <a:schemeClr val="accent4"/>
                    </a:solidFill>
                    <a:ln w="12700">
                      <a:solidFill>
                        <a:schemeClr val="accent2"/>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kumimoji="1" lang="en-US" altLang="ja-JP" b="1" dirty="0"/>
                        <a:t>5,6</a:t>
                      </a:r>
                      <a:r>
                        <a:rPr kumimoji="1" lang="ja-JP" altLang="en-US" b="1" dirty="0"/>
                        <a:t>月</a:t>
                      </a:r>
                    </a:p>
                  </p:txBody>
                </p:sp>
              </p:grpSp>
              <p:sp>
                <p:nvSpPr>
                  <p:cNvPr id="56" name="楕円 55">
                    <a:extLst>
                      <a:ext uri="{FF2B5EF4-FFF2-40B4-BE49-F238E27FC236}">
                        <a16:creationId xmlns:a16="http://schemas.microsoft.com/office/drawing/2014/main" id="{75B1F305-B534-42E8-BB28-7A0919EC161D}"/>
                      </a:ext>
                    </a:extLst>
                  </p:cNvPr>
                  <p:cNvSpPr/>
                  <p:nvPr/>
                </p:nvSpPr>
                <p:spPr>
                  <a:xfrm>
                    <a:off x="12017250" y="27016972"/>
                    <a:ext cx="2020852" cy="348334"/>
                  </a:xfrm>
                  <a:prstGeom prst="ellipse">
                    <a:avLst/>
                  </a:prstGeom>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b="1" dirty="0">
                        <a:latin typeface="Segoe UI" panose="020B0502040204020203" pitchFamily="34" charset="0"/>
                        <a:cs typeface="Segoe UI" panose="020B0502040204020203" pitchFamily="34" charset="0"/>
                      </a:rPr>
                      <a:t>12,1,2</a:t>
                    </a:r>
                    <a:r>
                      <a:rPr kumimoji="1" lang="ja-JP" altLang="en-US" b="1" dirty="0">
                        <a:latin typeface="Segoe UI" panose="020B0502040204020203" pitchFamily="34" charset="0"/>
                        <a:cs typeface="Segoe UI" panose="020B0502040204020203" pitchFamily="34" charset="0"/>
                      </a:rPr>
                      <a:t>月</a:t>
                    </a:r>
                  </a:p>
                </p:txBody>
              </p:sp>
            </p:grpSp>
          </p:grpSp>
          <p:sp>
            <p:nvSpPr>
              <p:cNvPr id="47" name="雲 46">
                <a:extLst>
                  <a:ext uri="{FF2B5EF4-FFF2-40B4-BE49-F238E27FC236}">
                    <a16:creationId xmlns:a16="http://schemas.microsoft.com/office/drawing/2014/main" id="{9FB6BCD5-1A7B-42C9-8EBE-1AC9FDFCEE3D}"/>
                  </a:ext>
                </a:extLst>
              </p:cNvPr>
              <p:cNvSpPr/>
              <p:nvPr/>
            </p:nvSpPr>
            <p:spPr>
              <a:xfrm>
                <a:off x="6651555" y="3414749"/>
                <a:ext cx="1113250" cy="1479773"/>
              </a:xfrm>
              <a:prstGeom prst="cloud">
                <a:avLst/>
              </a:prstGeom>
              <a:gradFill rotWithShape="1">
                <a:gsLst>
                  <a:gs pos="0">
                    <a:srgbClr val="FEB80A">
                      <a:alpha val="20000"/>
                    </a:srgbClr>
                  </a:gs>
                  <a:gs pos="100000">
                    <a:srgbClr val="FEB80A">
                      <a:shade val="48000"/>
                      <a:satMod val="180000"/>
                      <a:lumMod val="94000"/>
                    </a:srgbClr>
                  </a:gs>
                  <a:gs pos="100000">
                    <a:srgbClr val="FEB80A">
                      <a:shade val="48000"/>
                      <a:satMod val="180000"/>
                      <a:lumMod val="94000"/>
                    </a:srgbClr>
                  </a:gs>
                </a:gsLst>
                <a:lin ang="4140000" scaled="1"/>
              </a:gradFill>
              <a:ln w="12700">
                <a:solidFill>
                  <a:schemeClr val="tx1"/>
                </a:solidFill>
              </a:ln>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50800" h="50800"/>
              </a:sp3d>
            </p:spPr>
            <p:txBody>
              <a:bodyPr rtlCol="0" anchor="ctr"/>
              <a:lstStyle/>
              <a:p>
                <a:pPr algn="ctr"/>
                <a:endParaRPr kumimoji="1" lang="ja-JP" altLang="en-US" sz="2400" b="1" dirty="0">
                  <a:solidFill>
                    <a:schemeClr val="bg1"/>
                  </a:solidFill>
                  <a:latin typeface="Segoe UI" panose="020B0502040204020203" pitchFamily="34" charset="0"/>
                  <a:cs typeface="Segoe UI" panose="020B0502040204020203" pitchFamily="34" charset="0"/>
                </a:endParaRPr>
              </a:p>
            </p:txBody>
          </p:sp>
          <p:sp>
            <p:nvSpPr>
              <p:cNvPr id="48" name="円/楕円 162">
                <a:extLst>
                  <a:ext uri="{FF2B5EF4-FFF2-40B4-BE49-F238E27FC236}">
                    <a16:creationId xmlns:a16="http://schemas.microsoft.com/office/drawing/2014/main" id="{B48FAD23-A4DA-4420-88B3-EE96923CBD80}"/>
                  </a:ext>
                </a:extLst>
              </p:cNvPr>
              <p:cNvSpPr/>
              <p:nvPr/>
            </p:nvSpPr>
            <p:spPr>
              <a:xfrm>
                <a:off x="2754977" y="3553189"/>
                <a:ext cx="1050799" cy="1458712"/>
              </a:xfrm>
              <a:prstGeom prst="ellipse">
                <a:avLst/>
              </a:prstGeom>
              <a:solidFill>
                <a:schemeClr val="accent2"/>
              </a:solidFill>
              <a:ln w="12700">
                <a:solidFill>
                  <a:schemeClr val="tx1"/>
                </a:solidFill>
              </a:ln>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50800" h="50800"/>
              </a:sp3d>
            </p:spPr>
            <p:txBody>
              <a:bodyPr rtlCol="0" anchor="ctr"/>
              <a:lstStyle/>
              <a:p>
                <a:pPr algn="ctr" defTabSz="1527930">
                  <a:defRPr/>
                </a:pPr>
                <a:endParaRPr kumimoji="1" lang="ja-JP" altLang="en-US" sz="4400" b="1" kern="0" dirty="0">
                  <a:solidFill>
                    <a:prstClr val="white"/>
                  </a:solidFill>
                  <a:latin typeface="Segoe UI" panose="020B0502040204020203" pitchFamily="34" charset="0"/>
                  <a:ea typeface="ＭＳ Ｐゴシック"/>
                  <a:cs typeface="Segoe UI" panose="020B0502040204020203" pitchFamily="34" charset="0"/>
                </a:endParaRPr>
              </a:p>
            </p:txBody>
          </p:sp>
          <p:sp>
            <p:nvSpPr>
              <p:cNvPr id="49" name="雲 48">
                <a:extLst>
                  <a:ext uri="{FF2B5EF4-FFF2-40B4-BE49-F238E27FC236}">
                    <a16:creationId xmlns:a16="http://schemas.microsoft.com/office/drawing/2014/main" id="{634802BB-A91A-4609-B66D-3046EC0A0810}"/>
                  </a:ext>
                </a:extLst>
              </p:cNvPr>
              <p:cNvSpPr/>
              <p:nvPr/>
            </p:nvSpPr>
            <p:spPr>
              <a:xfrm>
                <a:off x="3949679" y="3472499"/>
                <a:ext cx="1200757" cy="1458712"/>
              </a:xfrm>
              <a:prstGeom prst="cloud">
                <a:avLst/>
              </a:prstGeom>
              <a:solidFill>
                <a:srgbClr val="FF3300">
                  <a:alpha val="20000"/>
                </a:srgbClr>
              </a:solidFill>
              <a:ln w="12700">
                <a:solidFill>
                  <a:schemeClr val="tx1"/>
                </a:solidFill>
              </a:ln>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50800" h="50800"/>
              </a:sp3d>
            </p:spPr>
            <p:txBody>
              <a:bodyPr rtlCol="0" anchor="ctr"/>
              <a:lstStyle/>
              <a:p>
                <a:pPr algn="ctr" defTabSz="1527930">
                  <a:defRPr/>
                </a:pPr>
                <a:endParaRPr kumimoji="1" lang="ja-JP" altLang="en-US" sz="4000" b="1" kern="0" dirty="0">
                  <a:solidFill>
                    <a:prstClr val="white"/>
                  </a:solidFill>
                  <a:latin typeface="Segoe UI" panose="020B0502040204020203" pitchFamily="34" charset="0"/>
                  <a:ea typeface="ＭＳ Ｐゴシック"/>
                  <a:cs typeface="Segoe UI" panose="020B0502040204020203" pitchFamily="34" charset="0"/>
                </a:endParaRPr>
              </a:p>
            </p:txBody>
          </p:sp>
          <p:sp>
            <p:nvSpPr>
              <p:cNvPr id="50" name="テキスト ボックス 49">
                <a:extLst>
                  <a:ext uri="{FF2B5EF4-FFF2-40B4-BE49-F238E27FC236}">
                    <a16:creationId xmlns:a16="http://schemas.microsoft.com/office/drawing/2014/main" id="{945D8738-9F56-441B-8316-ECE795333305}"/>
                  </a:ext>
                </a:extLst>
              </p:cNvPr>
              <p:cNvSpPr txBox="1"/>
              <p:nvPr/>
            </p:nvSpPr>
            <p:spPr>
              <a:xfrm>
                <a:off x="-56083" y="3936224"/>
                <a:ext cx="1141110" cy="609848"/>
              </a:xfrm>
              <a:prstGeom prst="rect">
                <a:avLst/>
              </a:prstGeom>
              <a:noFill/>
            </p:spPr>
            <p:txBody>
              <a:bodyPr wrap="square" rtlCol="0">
                <a:spAutoFit/>
              </a:bodyPr>
              <a:lstStyle/>
              <a:p>
                <a:pPr algn="ctr"/>
                <a:r>
                  <a:rPr kumimoji="1" lang="ja-JP" altLang="en-US" sz="1600" b="1" dirty="0">
                    <a:solidFill>
                      <a:schemeClr val="bg1"/>
                    </a:solidFill>
                  </a:rPr>
                  <a:t>①</a:t>
                </a:r>
                <a:r>
                  <a:rPr kumimoji="1" lang="ja-JP" altLang="en-US" sz="2000" b="1" dirty="0">
                    <a:solidFill>
                      <a:schemeClr val="bg1"/>
                    </a:solidFill>
                  </a:rPr>
                  <a:t>正</a:t>
                </a:r>
                <a:r>
                  <a:rPr kumimoji="1" lang="en-US" altLang="ja-JP" sz="2000" b="1" dirty="0">
                    <a:solidFill>
                      <a:schemeClr val="bg1"/>
                    </a:solidFill>
                  </a:rPr>
                  <a:t>AAO</a:t>
                </a:r>
                <a:endParaRPr kumimoji="1" lang="ja-JP" altLang="en-US" b="1" dirty="0">
                  <a:solidFill>
                    <a:schemeClr val="bg1"/>
                  </a:solidFill>
                </a:endParaRPr>
              </a:p>
            </p:txBody>
          </p:sp>
        </p:grpSp>
        <p:sp>
          <p:nvSpPr>
            <p:cNvPr id="33" name="テキスト ボックス 32">
              <a:extLst>
                <a:ext uri="{FF2B5EF4-FFF2-40B4-BE49-F238E27FC236}">
                  <a16:creationId xmlns:a16="http://schemas.microsoft.com/office/drawing/2014/main" id="{307A733E-37AB-428B-9F2A-E04FDFDDABC5}"/>
                </a:ext>
              </a:extLst>
            </p:cNvPr>
            <p:cNvSpPr txBox="1"/>
            <p:nvPr/>
          </p:nvSpPr>
          <p:spPr>
            <a:xfrm>
              <a:off x="1309195" y="287934"/>
              <a:ext cx="937206" cy="646331"/>
            </a:xfrm>
            <a:prstGeom prst="rect">
              <a:avLst/>
            </a:prstGeom>
            <a:noFill/>
          </p:spPr>
          <p:txBody>
            <a:bodyPr wrap="square" rtlCol="0">
              <a:spAutoFit/>
            </a:bodyPr>
            <a:lstStyle/>
            <a:p>
              <a:pPr algn="ctr"/>
              <a:r>
                <a:rPr kumimoji="1" lang="ja-JP" altLang="en-US" b="1" dirty="0">
                  <a:solidFill>
                    <a:schemeClr val="bg1"/>
                  </a:solidFill>
                </a:rPr>
                <a:t>②</a:t>
              </a:r>
              <a:endParaRPr kumimoji="1" lang="en-US" altLang="ja-JP" b="1" dirty="0">
                <a:solidFill>
                  <a:schemeClr val="bg1"/>
                </a:solidFill>
              </a:endParaRPr>
            </a:p>
            <a:p>
              <a:pPr algn="ctr"/>
              <a:r>
                <a:rPr kumimoji="1" lang="ja-JP" altLang="en-US" b="1" dirty="0">
                  <a:solidFill>
                    <a:schemeClr val="bg1"/>
                  </a:solidFill>
                </a:rPr>
                <a:t>温</a:t>
              </a:r>
              <a:r>
                <a:rPr kumimoji="1" lang="en-US" altLang="ja-JP" b="1" dirty="0">
                  <a:solidFill>
                    <a:schemeClr val="bg1"/>
                  </a:solidFill>
                </a:rPr>
                <a:t>SST</a:t>
              </a:r>
              <a:endParaRPr kumimoji="1" lang="ja-JP" altLang="en-US" b="1" dirty="0">
                <a:solidFill>
                  <a:schemeClr val="bg1"/>
                </a:solidFill>
              </a:endParaRPr>
            </a:p>
          </p:txBody>
        </p:sp>
        <p:sp>
          <p:nvSpPr>
            <p:cNvPr id="34" name="テキスト ボックス 33">
              <a:extLst>
                <a:ext uri="{FF2B5EF4-FFF2-40B4-BE49-F238E27FC236}">
                  <a16:creationId xmlns:a16="http://schemas.microsoft.com/office/drawing/2014/main" id="{B0F51E76-03C9-446B-AA50-89C784991813}"/>
                </a:ext>
              </a:extLst>
            </p:cNvPr>
            <p:cNvSpPr txBox="1"/>
            <p:nvPr/>
          </p:nvSpPr>
          <p:spPr>
            <a:xfrm>
              <a:off x="2767596" y="315135"/>
              <a:ext cx="1107670" cy="738664"/>
            </a:xfrm>
            <a:prstGeom prst="rect">
              <a:avLst/>
            </a:prstGeom>
            <a:noFill/>
          </p:spPr>
          <p:txBody>
            <a:bodyPr wrap="square" rtlCol="0">
              <a:spAutoFit/>
            </a:bodyPr>
            <a:lstStyle/>
            <a:p>
              <a:pPr algn="ctr"/>
              <a:r>
                <a:rPr kumimoji="1" lang="ja-JP" altLang="en-US" sz="1400" b="1" dirty="0">
                  <a:solidFill>
                    <a:schemeClr val="bg1"/>
                  </a:solidFill>
                </a:rPr>
                <a:t>③温</a:t>
              </a:r>
              <a:r>
                <a:rPr kumimoji="1" lang="en-US" altLang="ja-JP" sz="1400" b="1" dirty="0">
                  <a:solidFill>
                    <a:schemeClr val="bg1"/>
                  </a:solidFill>
                </a:rPr>
                <a:t>SST</a:t>
              </a:r>
              <a:r>
                <a:rPr kumimoji="1" lang="ja-JP" altLang="en-US" sz="1400" b="1" dirty="0">
                  <a:solidFill>
                    <a:schemeClr val="bg1"/>
                  </a:solidFill>
                </a:rPr>
                <a:t>＋上向き熱フラックス</a:t>
              </a:r>
              <a:endParaRPr kumimoji="1" lang="ja-JP" altLang="en-US" sz="1600" b="1" dirty="0">
                <a:solidFill>
                  <a:schemeClr val="bg1"/>
                </a:solidFill>
              </a:endParaRPr>
            </a:p>
          </p:txBody>
        </p:sp>
        <p:sp>
          <p:nvSpPr>
            <p:cNvPr id="36" name="テキスト ボックス 35">
              <a:extLst>
                <a:ext uri="{FF2B5EF4-FFF2-40B4-BE49-F238E27FC236}">
                  <a16:creationId xmlns:a16="http://schemas.microsoft.com/office/drawing/2014/main" id="{96BB2D10-6CFF-4694-9BB5-C177F5B7599F}"/>
                </a:ext>
              </a:extLst>
            </p:cNvPr>
            <p:cNvSpPr txBox="1"/>
            <p:nvPr/>
          </p:nvSpPr>
          <p:spPr>
            <a:xfrm>
              <a:off x="4036345" y="228353"/>
              <a:ext cx="1200758" cy="830997"/>
            </a:xfrm>
            <a:prstGeom prst="rect">
              <a:avLst/>
            </a:prstGeom>
            <a:noFill/>
          </p:spPr>
          <p:txBody>
            <a:bodyPr wrap="square" rtlCol="0">
              <a:spAutoFit/>
            </a:bodyPr>
            <a:lstStyle/>
            <a:p>
              <a:pPr algn="ctr"/>
              <a:r>
                <a:rPr kumimoji="1" lang="ja-JP" altLang="en-US" sz="1600" b="1" dirty="0">
                  <a:solidFill>
                    <a:schemeClr val="bg1"/>
                  </a:solidFill>
                </a:rPr>
                <a:t>④南インド洋で対流の活発化</a:t>
              </a:r>
              <a:endParaRPr kumimoji="1" lang="en-US" altLang="ja-JP" sz="1600" b="1" dirty="0">
                <a:solidFill>
                  <a:schemeClr val="bg1"/>
                </a:solidFill>
              </a:endParaRPr>
            </a:p>
          </p:txBody>
        </p:sp>
        <p:sp>
          <p:nvSpPr>
            <p:cNvPr id="38" name="テキスト ボックス 37">
              <a:extLst>
                <a:ext uri="{FF2B5EF4-FFF2-40B4-BE49-F238E27FC236}">
                  <a16:creationId xmlns:a16="http://schemas.microsoft.com/office/drawing/2014/main" id="{34D6CA99-6D30-47E9-9F63-FF0190F2065F}"/>
                </a:ext>
              </a:extLst>
            </p:cNvPr>
            <p:cNvSpPr txBox="1"/>
            <p:nvPr/>
          </p:nvSpPr>
          <p:spPr>
            <a:xfrm>
              <a:off x="2168510" y="460507"/>
              <a:ext cx="670680" cy="338554"/>
            </a:xfrm>
            <a:prstGeom prst="rect">
              <a:avLst/>
            </a:prstGeom>
            <a:noFill/>
          </p:spPr>
          <p:txBody>
            <a:bodyPr wrap="square" rtlCol="0">
              <a:spAutoFit/>
            </a:bodyPr>
            <a:lstStyle/>
            <a:p>
              <a:pPr algn="ctr"/>
              <a:r>
                <a:rPr kumimoji="1" lang="ja-JP" altLang="en-US" sz="1600" b="1" dirty="0">
                  <a:solidFill>
                    <a:schemeClr val="bg1"/>
                  </a:solidFill>
                </a:rPr>
                <a:t>持続</a:t>
              </a:r>
              <a:endParaRPr kumimoji="1" lang="ja-JP" altLang="en-US" b="1" dirty="0">
                <a:solidFill>
                  <a:schemeClr val="bg1"/>
                </a:solidFill>
              </a:endParaRPr>
            </a:p>
          </p:txBody>
        </p:sp>
        <p:sp>
          <p:nvSpPr>
            <p:cNvPr id="39" name="テキスト ボックス 38">
              <a:extLst>
                <a:ext uri="{FF2B5EF4-FFF2-40B4-BE49-F238E27FC236}">
                  <a16:creationId xmlns:a16="http://schemas.microsoft.com/office/drawing/2014/main" id="{20B8A494-D74E-414C-B48A-2F2B016A1CE1}"/>
                </a:ext>
              </a:extLst>
            </p:cNvPr>
            <p:cNvSpPr txBox="1"/>
            <p:nvPr/>
          </p:nvSpPr>
          <p:spPr>
            <a:xfrm>
              <a:off x="5358290" y="235089"/>
              <a:ext cx="1200758" cy="646331"/>
            </a:xfrm>
            <a:prstGeom prst="rect">
              <a:avLst/>
            </a:prstGeom>
            <a:noFill/>
          </p:spPr>
          <p:txBody>
            <a:bodyPr wrap="square" rtlCol="0">
              <a:spAutoFit/>
            </a:bodyPr>
            <a:lstStyle/>
            <a:p>
              <a:pPr algn="ctr"/>
              <a:r>
                <a:rPr kumimoji="1" lang="ja-JP" altLang="en-US" b="1" dirty="0">
                  <a:solidFill>
                    <a:schemeClr val="bg1"/>
                  </a:solidFill>
                </a:rPr>
                <a:t>⑤</a:t>
              </a:r>
              <a:endParaRPr kumimoji="1" lang="en-US" altLang="ja-JP" b="1" dirty="0">
                <a:solidFill>
                  <a:schemeClr val="bg1"/>
                </a:solidFill>
              </a:endParaRPr>
            </a:p>
            <a:p>
              <a:pPr algn="ctr"/>
              <a:r>
                <a:rPr kumimoji="1" lang="en-US" altLang="ja-JP" b="1" dirty="0">
                  <a:solidFill>
                    <a:schemeClr val="bg1"/>
                  </a:solidFill>
                </a:rPr>
                <a:t>SMJ</a:t>
              </a:r>
              <a:r>
                <a:rPr kumimoji="1" lang="ja-JP" altLang="en-US" b="1" dirty="0">
                  <a:solidFill>
                    <a:schemeClr val="bg1"/>
                  </a:solidFill>
                </a:rPr>
                <a:t>強化</a:t>
              </a:r>
              <a:endParaRPr kumimoji="1" lang="en-US" altLang="ja-JP" sz="1600" b="1" dirty="0">
                <a:solidFill>
                  <a:schemeClr val="bg1"/>
                </a:solidFill>
              </a:endParaRPr>
            </a:p>
          </p:txBody>
        </p:sp>
        <p:sp>
          <p:nvSpPr>
            <p:cNvPr id="40" name="テキスト ボックス 39">
              <a:extLst>
                <a:ext uri="{FF2B5EF4-FFF2-40B4-BE49-F238E27FC236}">
                  <a16:creationId xmlns:a16="http://schemas.microsoft.com/office/drawing/2014/main" id="{8C3E335A-88F4-4BB6-82EC-3C1BB4742C2C}"/>
                </a:ext>
              </a:extLst>
            </p:cNvPr>
            <p:cNvSpPr txBox="1"/>
            <p:nvPr/>
          </p:nvSpPr>
          <p:spPr>
            <a:xfrm>
              <a:off x="6646813" y="181189"/>
              <a:ext cx="1157004" cy="830997"/>
            </a:xfrm>
            <a:prstGeom prst="rect">
              <a:avLst/>
            </a:prstGeom>
            <a:noFill/>
          </p:spPr>
          <p:txBody>
            <a:bodyPr wrap="square" rtlCol="0">
              <a:spAutoFit/>
            </a:bodyPr>
            <a:lstStyle/>
            <a:p>
              <a:pPr algn="ctr"/>
              <a:r>
                <a:rPr kumimoji="1" lang="ja-JP" altLang="en-US" sz="1600" b="1" dirty="0">
                  <a:solidFill>
                    <a:schemeClr val="bg1"/>
                  </a:solidFill>
                </a:rPr>
                <a:t>⑥インドでの対流の活発化</a:t>
              </a:r>
              <a:endParaRPr kumimoji="1" lang="en-US" altLang="ja-JP" sz="1600" b="1" dirty="0">
                <a:solidFill>
                  <a:schemeClr val="bg1"/>
                </a:solidFill>
              </a:endParaRPr>
            </a:p>
          </p:txBody>
        </p:sp>
        <p:sp>
          <p:nvSpPr>
            <p:cNvPr id="41" name="テキスト ボックス 40">
              <a:extLst>
                <a:ext uri="{FF2B5EF4-FFF2-40B4-BE49-F238E27FC236}">
                  <a16:creationId xmlns:a16="http://schemas.microsoft.com/office/drawing/2014/main" id="{21538252-6D66-4135-A139-72E684506044}"/>
                </a:ext>
              </a:extLst>
            </p:cNvPr>
            <p:cNvSpPr txBox="1"/>
            <p:nvPr/>
          </p:nvSpPr>
          <p:spPr>
            <a:xfrm>
              <a:off x="8002383" y="259741"/>
              <a:ext cx="1216504" cy="830997"/>
            </a:xfrm>
            <a:prstGeom prst="rect">
              <a:avLst/>
            </a:prstGeom>
            <a:noFill/>
          </p:spPr>
          <p:txBody>
            <a:bodyPr wrap="square" rtlCol="0">
              <a:spAutoFit/>
            </a:bodyPr>
            <a:lstStyle/>
            <a:p>
              <a:pPr algn="ctr"/>
              <a:r>
                <a:rPr kumimoji="1" lang="ja-JP" altLang="en-US" sz="1600" b="1" dirty="0">
                  <a:solidFill>
                    <a:schemeClr val="bg1"/>
                  </a:solidFill>
                </a:rPr>
                <a:t>⑦チベット高気圧の</a:t>
              </a:r>
              <a:endParaRPr kumimoji="1" lang="en-US" altLang="ja-JP" sz="1600" b="1" dirty="0">
                <a:solidFill>
                  <a:schemeClr val="bg1"/>
                </a:solidFill>
              </a:endParaRPr>
            </a:p>
            <a:p>
              <a:pPr algn="ctr"/>
              <a:r>
                <a:rPr kumimoji="1" lang="ja-JP" altLang="en-US" sz="1600" b="1" dirty="0">
                  <a:solidFill>
                    <a:schemeClr val="bg1"/>
                  </a:solidFill>
                </a:rPr>
                <a:t>強化</a:t>
              </a:r>
              <a:endParaRPr kumimoji="1" lang="en-US" altLang="ja-JP" sz="1400" b="1" dirty="0">
                <a:solidFill>
                  <a:schemeClr val="bg1"/>
                </a:solidFill>
              </a:endParaRPr>
            </a:p>
          </p:txBody>
        </p:sp>
        <p:sp>
          <p:nvSpPr>
            <p:cNvPr id="42" name="右矢印 171">
              <a:extLst>
                <a:ext uri="{FF2B5EF4-FFF2-40B4-BE49-F238E27FC236}">
                  <a16:creationId xmlns:a16="http://schemas.microsoft.com/office/drawing/2014/main" id="{6DD016DD-2D0B-4184-9A4F-6E76E8EEBBBB}"/>
                </a:ext>
              </a:extLst>
            </p:cNvPr>
            <p:cNvSpPr/>
            <p:nvPr/>
          </p:nvSpPr>
          <p:spPr>
            <a:xfrm>
              <a:off x="3783228" y="502885"/>
              <a:ext cx="320219" cy="272636"/>
            </a:xfrm>
            <a:prstGeom prst="rightArrow">
              <a:avLst/>
            </a:prstGeom>
            <a:gradFill rotWithShape="1">
              <a:gsLst>
                <a:gs pos="0">
                  <a:srgbClr val="84AA33"/>
                </a:gs>
                <a:gs pos="100000">
                  <a:srgbClr val="84AA33">
                    <a:shade val="48000"/>
                    <a:satMod val="180000"/>
                    <a:lumMod val="94000"/>
                  </a:srgbClr>
                </a:gs>
                <a:gs pos="100000">
                  <a:srgbClr val="84AA33">
                    <a:shade val="48000"/>
                    <a:satMod val="180000"/>
                    <a:lumMod val="94000"/>
                  </a:srgbClr>
                </a:gs>
              </a:gsLst>
              <a:lin ang="4140000" scaled="1"/>
            </a:gradFill>
            <a:ln w="12700">
              <a:solidFill>
                <a:schemeClr val="tx1"/>
              </a:solidFill>
            </a:ln>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50800" h="50800"/>
            </a:sp3d>
          </p:spPr>
          <p:txBody>
            <a:bodyPr rtlCol="0" anchor="ctr"/>
            <a:lstStyle/>
            <a:p>
              <a:pPr algn="ctr" defTabSz="1527930">
                <a:defRPr/>
              </a:pPr>
              <a:endParaRPr kumimoji="1" lang="ja-JP" altLang="en-US" sz="3344" kern="0" dirty="0">
                <a:solidFill>
                  <a:prstClr val="white"/>
                </a:solidFill>
                <a:latin typeface="Times"/>
                <a:ea typeface="ＭＳ Ｐゴシック"/>
              </a:endParaRPr>
            </a:p>
          </p:txBody>
        </p:sp>
        <p:sp>
          <p:nvSpPr>
            <p:cNvPr id="43" name="右矢印 171">
              <a:extLst>
                <a:ext uri="{FF2B5EF4-FFF2-40B4-BE49-F238E27FC236}">
                  <a16:creationId xmlns:a16="http://schemas.microsoft.com/office/drawing/2014/main" id="{049D4B56-3F95-4257-85FE-7C02DE223337}"/>
                </a:ext>
              </a:extLst>
            </p:cNvPr>
            <p:cNvSpPr/>
            <p:nvPr/>
          </p:nvSpPr>
          <p:spPr>
            <a:xfrm>
              <a:off x="5198180" y="483759"/>
              <a:ext cx="320219" cy="272636"/>
            </a:xfrm>
            <a:prstGeom prst="rightArrow">
              <a:avLst/>
            </a:prstGeom>
            <a:gradFill rotWithShape="1">
              <a:gsLst>
                <a:gs pos="0">
                  <a:srgbClr val="84AA33"/>
                </a:gs>
                <a:gs pos="100000">
                  <a:srgbClr val="84AA33">
                    <a:shade val="48000"/>
                    <a:satMod val="180000"/>
                    <a:lumMod val="94000"/>
                  </a:srgbClr>
                </a:gs>
                <a:gs pos="100000">
                  <a:srgbClr val="84AA33">
                    <a:shade val="48000"/>
                    <a:satMod val="180000"/>
                    <a:lumMod val="94000"/>
                  </a:srgbClr>
                </a:gs>
              </a:gsLst>
              <a:lin ang="4140000" scaled="1"/>
            </a:gradFill>
            <a:ln w="12700">
              <a:solidFill>
                <a:schemeClr val="tx1"/>
              </a:solidFill>
            </a:ln>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50800" h="50800"/>
            </a:sp3d>
          </p:spPr>
          <p:txBody>
            <a:bodyPr rtlCol="0" anchor="ctr"/>
            <a:lstStyle/>
            <a:p>
              <a:pPr algn="ctr" defTabSz="1527930">
                <a:defRPr/>
              </a:pPr>
              <a:endParaRPr kumimoji="1" lang="ja-JP" altLang="en-US" sz="3344" kern="0" dirty="0">
                <a:solidFill>
                  <a:prstClr val="white"/>
                </a:solidFill>
                <a:latin typeface="Times"/>
                <a:ea typeface="ＭＳ Ｐゴシック"/>
              </a:endParaRPr>
            </a:p>
          </p:txBody>
        </p:sp>
        <p:sp>
          <p:nvSpPr>
            <p:cNvPr id="44" name="右矢印 171">
              <a:extLst>
                <a:ext uri="{FF2B5EF4-FFF2-40B4-BE49-F238E27FC236}">
                  <a16:creationId xmlns:a16="http://schemas.microsoft.com/office/drawing/2014/main" id="{390DDAC5-4743-4490-A227-6365435AE61B}"/>
                </a:ext>
              </a:extLst>
            </p:cNvPr>
            <p:cNvSpPr/>
            <p:nvPr/>
          </p:nvSpPr>
          <p:spPr>
            <a:xfrm>
              <a:off x="6418003" y="506854"/>
              <a:ext cx="320219" cy="272636"/>
            </a:xfrm>
            <a:prstGeom prst="rightArrow">
              <a:avLst/>
            </a:prstGeom>
            <a:gradFill rotWithShape="1">
              <a:gsLst>
                <a:gs pos="0">
                  <a:srgbClr val="84AA33"/>
                </a:gs>
                <a:gs pos="100000">
                  <a:srgbClr val="84AA33">
                    <a:shade val="48000"/>
                    <a:satMod val="180000"/>
                    <a:lumMod val="94000"/>
                  </a:srgbClr>
                </a:gs>
                <a:gs pos="100000">
                  <a:srgbClr val="84AA33">
                    <a:shade val="48000"/>
                    <a:satMod val="180000"/>
                    <a:lumMod val="94000"/>
                  </a:srgbClr>
                </a:gs>
              </a:gsLst>
              <a:lin ang="4140000" scaled="1"/>
            </a:gradFill>
            <a:ln w="12700">
              <a:solidFill>
                <a:schemeClr val="tx1"/>
              </a:solidFill>
            </a:ln>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50800" h="50800"/>
            </a:sp3d>
          </p:spPr>
          <p:txBody>
            <a:bodyPr rtlCol="0" anchor="ctr"/>
            <a:lstStyle/>
            <a:p>
              <a:pPr algn="ctr" defTabSz="1527930">
                <a:defRPr/>
              </a:pPr>
              <a:endParaRPr kumimoji="1" lang="ja-JP" altLang="en-US" sz="3344" kern="0" dirty="0">
                <a:solidFill>
                  <a:prstClr val="white"/>
                </a:solidFill>
                <a:latin typeface="Times"/>
                <a:ea typeface="ＭＳ Ｐゴシック"/>
              </a:endParaRPr>
            </a:p>
          </p:txBody>
        </p:sp>
        <p:sp>
          <p:nvSpPr>
            <p:cNvPr id="45" name="右矢印 171">
              <a:extLst>
                <a:ext uri="{FF2B5EF4-FFF2-40B4-BE49-F238E27FC236}">
                  <a16:creationId xmlns:a16="http://schemas.microsoft.com/office/drawing/2014/main" id="{790DB87E-6019-4615-A614-118A8AD3732E}"/>
                </a:ext>
              </a:extLst>
            </p:cNvPr>
            <p:cNvSpPr/>
            <p:nvPr/>
          </p:nvSpPr>
          <p:spPr>
            <a:xfrm>
              <a:off x="7769912" y="460507"/>
              <a:ext cx="320219" cy="272636"/>
            </a:xfrm>
            <a:prstGeom prst="rightArrow">
              <a:avLst/>
            </a:prstGeom>
            <a:gradFill rotWithShape="1">
              <a:gsLst>
                <a:gs pos="0">
                  <a:srgbClr val="84AA33"/>
                </a:gs>
                <a:gs pos="100000">
                  <a:srgbClr val="84AA33">
                    <a:shade val="48000"/>
                    <a:satMod val="180000"/>
                    <a:lumMod val="94000"/>
                  </a:srgbClr>
                </a:gs>
                <a:gs pos="100000">
                  <a:srgbClr val="84AA33">
                    <a:shade val="48000"/>
                    <a:satMod val="180000"/>
                    <a:lumMod val="94000"/>
                  </a:srgbClr>
                </a:gs>
              </a:gsLst>
              <a:lin ang="4140000" scaled="1"/>
            </a:gradFill>
            <a:ln w="12700">
              <a:solidFill>
                <a:schemeClr val="tx1"/>
              </a:solidFill>
            </a:ln>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50800" h="50800"/>
            </a:sp3d>
          </p:spPr>
          <p:txBody>
            <a:bodyPr rtlCol="0" anchor="ctr"/>
            <a:lstStyle/>
            <a:p>
              <a:pPr algn="ctr" defTabSz="1527930">
                <a:defRPr/>
              </a:pPr>
              <a:endParaRPr kumimoji="1" lang="ja-JP" altLang="en-US" sz="3344" kern="0" dirty="0">
                <a:solidFill>
                  <a:prstClr val="white"/>
                </a:solidFill>
                <a:latin typeface="Times"/>
                <a:ea typeface="ＭＳ Ｐゴシック"/>
              </a:endParaRPr>
            </a:p>
          </p:txBody>
        </p:sp>
      </p:grpSp>
      <p:sp>
        <p:nvSpPr>
          <p:cNvPr id="64" name="フレーム 63">
            <a:extLst>
              <a:ext uri="{FF2B5EF4-FFF2-40B4-BE49-F238E27FC236}">
                <a16:creationId xmlns:a16="http://schemas.microsoft.com/office/drawing/2014/main" id="{F20FA1AD-B28C-44D8-BCEC-CD09C9365456}"/>
              </a:ext>
            </a:extLst>
          </p:cNvPr>
          <p:cNvSpPr/>
          <p:nvPr/>
        </p:nvSpPr>
        <p:spPr>
          <a:xfrm>
            <a:off x="2089074" y="95041"/>
            <a:ext cx="2135834" cy="1370772"/>
          </a:xfrm>
          <a:prstGeom prst="frame">
            <a:avLst>
              <a:gd name="adj1" fmla="val 7606"/>
            </a:avLst>
          </a:prstGeom>
          <a:solidFill>
            <a:srgbClr val="05F91C">
              <a:alpha val="50000"/>
            </a:srgb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Tree>
    <p:extLst>
      <p:ext uri="{BB962C8B-B14F-4D97-AF65-F5344CB8AC3E}">
        <p14:creationId xmlns:p14="http://schemas.microsoft.com/office/powerpoint/2010/main" val="26248882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EFE1297F-19D9-4406-8F36-E45E44427112}"/>
              </a:ext>
            </a:extLst>
          </p:cNvPr>
          <p:cNvSpPr/>
          <p:nvPr/>
        </p:nvSpPr>
        <p:spPr>
          <a:xfrm>
            <a:off x="10740" y="17928"/>
            <a:ext cx="2520425" cy="369332"/>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kumimoji="1" lang="ja-JP" altLang="en-US" sz="2000" dirty="0">
                <a:ln>
                  <a:solidFill>
                    <a:schemeClr val="tx1"/>
                  </a:solidFill>
                </a:ln>
                <a:latin typeface="HGP創英角ｺﾞｼｯｸUB" panose="020B0900000000000000" pitchFamily="50" charset="-128"/>
                <a:ea typeface="HGP創英角ｺﾞｼｯｸUB" panose="020B0900000000000000" pitchFamily="50" charset="-128"/>
              </a:rPr>
              <a:t>はじめにまとめを</a:t>
            </a:r>
          </a:p>
        </p:txBody>
      </p:sp>
      <p:grpSp>
        <p:nvGrpSpPr>
          <p:cNvPr id="19" name="グループ化 18">
            <a:extLst>
              <a:ext uri="{FF2B5EF4-FFF2-40B4-BE49-F238E27FC236}">
                <a16:creationId xmlns:a16="http://schemas.microsoft.com/office/drawing/2014/main" id="{89D8BFED-1EC7-4E80-8B60-58AA185B58A7}"/>
              </a:ext>
            </a:extLst>
          </p:cNvPr>
          <p:cNvGrpSpPr/>
          <p:nvPr/>
        </p:nvGrpSpPr>
        <p:grpSpPr>
          <a:xfrm>
            <a:off x="1975825" y="1813686"/>
            <a:ext cx="5124767" cy="4374327"/>
            <a:chOff x="0" y="950387"/>
            <a:chExt cx="6409461" cy="5139385"/>
          </a:xfrm>
        </p:grpSpPr>
        <p:grpSp>
          <p:nvGrpSpPr>
            <p:cNvPr id="3" name="グループ化 2">
              <a:extLst>
                <a:ext uri="{FF2B5EF4-FFF2-40B4-BE49-F238E27FC236}">
                  <a16:creationId xmlns:a16="http://schemas.microsoft.com/office/drawing/2014/main" id="{4ED14AC1-570D-446A-8C4B-B73360A2E0E1}"/>
                </a:ext>
              </a:extLst>
            </p:cNvPr>
            <p:cNvGrpSpPr/>
            <p:nvPr/>
          </p:nvGrpSpPr>
          <p:grpSpPr>
            <a:xfrm>
              <a:off x="0" y="950387"/>
              <a:ext cx="6409461" cy="5139385"/>
              <a:chOff x="843516" y="896976"/>
              <a:chExt cx="6409461" cy="5139385"/>
            </a:xfrm>
          </p:grpSpPr>
          <p:grpSp>
            <p:nvGrpSpPr>
              <p:cNvPr id="4" name="グループ化 3">
                <a:extLst>
                  <a:ext uri="{FF2B5EF4-FFF2-40B4-BE49-F238E27FC236}">
                    <a16:creationId xmlns:a16="http://schemas.microsoft.com/office/drawing/2014/main" id="{4C1512BB-699A-4E5A-ACF5-65CB425B999D}"/>
                  </a:ext>
                </a:extLst>
              </p:cNvPr>
              <p:cNvGrpSpPr/>
              <p:nvPr/>
            </p:nvGrpSpPr>
            <p:grpSpPr>
              <a:xfrm>
                <a:off x="855940" y="896976"/>
                <a:ext cx="6397037" cy="5139385"/>
                <a:chOff x="445500" y="402240"/>
                <a:chExt cx="7063349" cy="5866598"/>
              </a:xfrm>
            </p:grpSpPr>
            <p:pic>
              <p:nvPicPr>
                <p:cNvPr id="6" name="図 5">
                  <a:extLst>
                    <a:ext uri="{FF2B5EF4-FFF2-40B4-BE49-F238E27FC236}">
                      <a16:creationId xmlns:a16="http://schemas.microsoft.com/office/drawing/2014/main" id="{7434D165-1A39-4F40-88E3-CF37533B5C94}"/>
                    </a:ext>
                  </a:extLst>
                </p:cNvPr>
                <p:cNvPicPr>
                  <a:picLocks noChangeAspect="1"/>
                </p:cNvPicPr>
                <p:nvPr/>
              </p:nvPicPr>
              <p:blipFill rotWithShape="1">
                <a:blip r:embed="rId2">
                  <a:extLst>
                    <a:ext uri="{28A0092B-C50C-407E-A947-70E740481C1C}">
                      <a14:useLocalDpi xmlns:a14="http://schemas.microsoft.com/office/drawing/2010/main" val="0"/>
                    </a:ext>
                  </a:extLst>
                </a:blip>
                <a:srcRect l="6619" t="1763" r="3970" b="4242"/>
                <a:stretch/>
              </p:blipFill>
              <p:spPr>
                <a:xfrm>
                  <a:off x="905639" y="538934"/>
                  <a:ext cx="6560689" cy="5729904"/>
                </a:xfrm>
                <a:prstGeom prst="rect">
                  <a:avLst/>
                </a:prstGeom>
                <a:ln>
                  <a:solidFill>
                    <a:schemeClr val="lt1"/>
                  </a:solidFill>
                </a:ln>
                <a:scene3d>
                  <a:camera prst="perspectiveRelaxedModerately" fov="6000000">
                    <a:rot lat="21000000" lon="0" rev="0"/>
                  </a:camera>
                  <a:lightRig rig="threePt" dir="t"/>
                </a:scene3d>
              </p:spPr>
            </p:pic>
            <p:cxnSp>
              <p:nvCxnSpPr>
                <p:cNvPr id="7" name="直線コネクタ 6">
                  <a:extLst>
                    <a:ext uri="{FF2B5EF4-FFF2-40B4-BE49-F238E27FC236}">
                      <a16:creationId xmlns:a16="http://schemas.microsoft.com/office/drawing/2014/main" id="{7960BC33-BF02-4A9F-903F-90F7AE5BE238}"/>
                    </a:ext>
                  </a:extLst>
                </p:cNvPr>
                <p:cNvCxnSpPr>
                  <a:cxnSpLocks/>
                </p:cNvCxnSpPr>
                <p:nvPr/>
              </p:nvCxnSpPr>
              <p:spPr>
                <a:xfrm>
                  <a:off x="445500" y="2738332"/>
                  <a:ext cx="6970765"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8" name="楕円 7">
                  <a:extLst>
                    <a:ext uri="{FF2B5EF4-FFF2-40B4-BE49-F238E27FC236}">
                      <a16:creationId xmlns:a16="http://schemas.microsoft.com/office/drawing/2014/main" id="{76C450E2-38D9-4500-B8D7-3B5C5249E898}"/>
                    </a:ext>
                  </a:extLst>
                </p:cNvPr>
                <p:cNvSpPr/>
                <p:nvPr/>
              </p:nvSpPr>
              <p:spPr>
                <a:xfrm>
                  <a:off x="837524" y="3649983"/>
                  <a:ext cx="6671325" cy="911511"/>
                </a:xfrm>
                <a:prstGeom prst="ellipse">
                  <a:avLst/>
                </a:prstGeom>
                <a:solidFill>
                  <a:srgbClr val="FF0000">
                    <a:alpha val="20000"/>
                  </a:srgbClr>
                </a:solidFill>
                <a:ln>
                  <a:noFill/>
                </a:ln>
                <a:scene3d>
                  <a:camera prst="perspectiveRelaxedModerately"/>
                  <a:lightRig rig="threePt" dir="t"/>
                </a:scene3d>
                <a:sp3d>
                  <a:bevelT w="228600" h="127000"/>
                  <a:bevelB h="501650"/>
                </a:sp3d>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kumimoji="1" lang="ja-JP" altLang="en-US" sz="3200" b="1" dirty="0">
                      <a:solidFill>
                        <a:schemeClr val="bg2">
                          <a:lumMod val="75000"/>
                        </a:schemeClr>
                      </a:solidFill>
                    </a:rPr>
                    <a:t>暖</a:t>
                  </a:r>
                  <a:r>
                    <a:rPr kumimoji="1" lang="en-US" altLang="ja-JP" sz="3200" b="1" dirty="0">
                      <a:solidFill>
                        <a:schemeClr val="bg2">
                          <a:lumMod val="75000"/>
                        </a:schemeClr>
                      </a:solidFill>
                    </a:rPr>
                    <a:t>SST</a:t>
                  </a:r>
                  <a:endParaRPr kumimoji="1" lang="ja-JP" altLang="en-US" sz="3200" b="1" dirty="0">
                    <a:solidFill>
                      <a:schemeClr val="bg2">
                        <a:lumMod val="75000"/>
                      </a:schemeClr>
                    </a:solidFill>
                  </a:endParaRPr>
                </a:p>
              </p:txBody>
            </p:sp>
            <p:sp>
              <p:nvSpPr>
                <p:cNvPr id="9" name="楕円 8">
                  <a:extLst>
                    <a:ext uri="{FF2B5EF4-FFF2-40B4-BE49-F238E27FC236}">
                      <a16:creationId xmlns:a16="http://schemas.microsoft.com/office/drawing/2014/main" id="{2FBD010E-F63F-4BED-9963-A5BA962542B9}"/>
                    </a:ext>
                  </a:extLst>
                </p:cNvPr>
                <p:cNvSpPr/>
                <p:nvPr/>
              </p:nvSpPr>
              <p:spPr>
                <a:xfrm>
                  <a:off x="2132164" y="5082165"/>
                  <a:ext cx="4252888" cy="942427"/>
                </a:xfrm>
                <a:prstGeom prst="ellipse">
                  <a:avLst/>
                </a:prstGeom>
                <a:solidFill>
                  <a:srgbClr val="002060">
                    <a:alpha val="20000"/>
                  </a:srgbClr>
                </a:solidFill>
                <a:ln>
                  <a:solidFill>
                    <a:schemeClr val="accent1">
                      <a:lumMod val="60000"/>
                      <a:lumOff val="40000"/>
                    </a:schemeClr>
                  </a:solidFill>
                </a:ln>
                <a:scene3d>
                  <a:camera prst="perspectiveRelaxedModerately"/>
                  <a:lightRig rig="threePt" dir="t"/>
                </a:scene3d>
                <a:sp3d>
                  <a:bevelT w="228600" h="127000"/>
                  <a:bevelB h="501650"/>
                </a:sp3d>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kumimoji="1" lang="en-US" altLang="ja-JP" sz="3200" b="1" dirty="0">
                      <a:solidFill>
                        <a:schemeClr val="bg2">
                          <a:lumMod val="75000"/>
                        </a:schemeClr>
                      </a:solidFill>
                    </a:rPr>
                    <a:t>AAO</a:t>
                  </a:r>
                  <a:r>
                    <a:rPr kumimoji="1" lang="ja-JP" altLang="en-US" sz="3200" b="1" dirty="0">
                      <a:solidFill>
                        <a:schemeClr val="bg2">
                          <a:lumMod val="75000"/>
                        </a:schemeClr>
                      </a:solidFill>
                    </a:rPr>
                    <a:t>正</a:t>
                  </a:r>
                </a:p>
              </p:txBody>
            </p:sp>
            <p:sp>
              <p:nvSpPr>
                <p:cNvPr id="10" name="環状矢印 10">
                  <a:extLst>
                    <a:ext uri="{FF2B5EF4-FFF2-40B4-BE49-F238E27FC236}">
                      <a16:creationId xmlns:a16="http://schemas.microsoft.com/office/drawing/2014/main" id="{51D1D9EE-DE0A-41E9-AC7C-A22629BDE63E}"/>
                    </a:ext>
                  </a:extLst>
                </p:cNvPr>
                <p:cNvSpPr/>
                <p:nvPr/>
              </p:nvSpPr>
              <p:spPr>
                <a:xfrm rot="18383902">
                  <a:off x="2140533" y="571185"/>
                  <a:ext cx="2873929" cy="5977157"/>
                </a:xfrm>
                <a:prstGeom prst="circularArrow">
                  <a:avLst>
                    <a:gd name="adj1" fmla="val 10442"/>
                    <a:gd name="adj2" fmla="val 2160065"/>
                    <a:gd name="adj3" fmla="val 20109894"/>
                    <a:gd name="adj4" fmla="val 10800000"/>
                    <a:gd name="adj5" fmla="val 10612"/>
                  </a:avLst>
                </a:prstGeom>
                <a:solidFill>
                  <a:schemeClr val="accent6">
                    <a:alpha val="80000"/>
                  </a:schemeClr>
                </a:solidFill>
                <a:ln>
                  <a:solidFill>
                    <a:srgbClr val="00B050"/>
                  </a:solidFill>
                </a:ln>
                <a:scene3d>
                  <a:camera prst="isometricRightUp">
                    <a:rot lat="1269501" lon="18202348" rev="19871593"/>
                  </a:camera>
                  <a:lightRig rig="twoPt" dir="t"/>
                </a:scene3d>
                <a:sp3d prstMaterial="powder">
                  <a:bevelT h="63500"/>
                  <a:bevelB h="254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tx1"/>
                    </a:solidFill>
                  </a:endParaRPr>
                </a:p>
              </p:txBody>
            </p:sp>
            <p:sp>
              <p:nvSpPr>
                <p:cNvPr id="11" name="環状矢印 10">
                  <a:extLst>
                    <a:ext uri="{FF2B5EF4-FFF2-40B4-BE49-F238E27FC236}">
                      <a16:creationId xmlns:a16="http://schemas.microsoft.com/office/drawing/2014/main" id="{581BED87-F4C2-42E7-B31D-1A60D2214CD9}"/>
                    </a:ext>
                  </a:extLst>
                </p:cNvPr>
                <p:cNvSpPr/>
                <p:nvPr/>
              </p:nvSpPr>
              <p:spPr>
                <a:xfrm rot="18383902">
                  <a:off x="2977815" y="196430"/>
                  <a:ext cx="2590386" cy="5977158"/>
                </a:xfrm>
                <a:prstGeom prst="circularArrow">
                  <a:avLst>
                    <a:gd name="adj1" fmla="val 10442"/>
                    <a:gd name="adj2" fmla="val 2160065"/>
                    <a:gd name="adj3" fmla="val 20109894"/>
                    <a:gd name="adj4" fmla="val 10800000"/>
                    <a:gd name="adj5" fmla="val 10612"/>
                  </a:avLst>
                </a:prstGeom>
                <a:solidFill>
                  <a:schemeClr val="accent6">
                    <a:alpha val="80000"/>
                  </a:schemeClr>
                </a:solidFill>
                <a:ln>
                  <a:solidFill>
                    <a:srgbClr val="00B050"/>
                  </a:solidFill>
                </a:ln>
                <a:scene3d>
                  <a:camera prst="isometricRightUp">
                    <a:rot lat="1269501" lon="18202348" rev="19871593"/>
                  </a:camera>
                  <a:lightRig rig="twoPt" dir="t"/>
                </a:scene3d>
                <a:sp3d prstMaterial="powder">
                  <a:bevelT h="63500"/>
                  <a:bevelB h="254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tx1"/>
                    </a:solidFill>
                  </a:endParaRPr>
                </a:p>
              </p:txBody>
            </p:sp>
            <p:sp>
              <p:nvSpPr>
                <p:cNvPr id="12" name="矢印: 右 11">
                  <a:extLst>
                    <a:ext uri="{FF2B5EF4-FFF2-40B4-BE49-F238E27FC236}">
                      <a16:creationId xmlns:a16="http://schemas.microsoft.com/office/drawing/2014/main" id="{6137FA1B-7AC3-42C4-9A2E-EAB9F18FE7A1}"/>
                    </a:ext>
                  </a:extLst>
                </p:cNvPr>
                <p:cNvSpPr/>
                <p:nvPr/>
              </p:nvSpPr>
              <p:spPr>
                <a:xfrm rot="19882990">
                  <a:off x="2720305" y="1664117"/>
                  <a:ext cx="1808862" cy="1150957"/>
                </a:xfrm>
                <a:prstGeom prst="rightArrow">
                  <a:avLst/>
                </a:prstGeom>
                <a:solidFill>
                  <a:srgbClr val="0070C0">
                    <a:alpha val="75000"/>
                  </a:srgbClr>
                </a:solidFill>
                <a:scene3d>
                  <a:camera prst="perspectiveRight"/>
                  <a:lightRig rig="threePt" dir="t"/>
                </a:scene3d>
                <a:sp3d extrusionH="38100">
                  <a:bevelT w="114300" h="133350" prst="artDeco"/>
                  <a:bevelB w="114300" prst="artDeco"/>
                </a:sp3d>
              </p:spPr>
              <p:style>
                <a:lnRef idx="3">
                  <a:schemeClr val="lt1"/>
                </a:lnRef>
                <a:fillRef idx="1">
                  <a:schemeClr val="accent6"/>
                </a:fillRef>
                <a:effectRef idx="1">
                  <a:schemeClr val="accent6"/>
                </a:effectRef>
                <a:fontRef idx="minor">
                  <a:schemeClr val="lt1"/>
                </a:fontRef>
              </p:style>
              <p:txBody>
                <a:bodyPr rtlCol="0" anchor="ctr"/>
                <a:lstStyle/>
                <a:p>
                  <a:pPr algn="ctr"/>
                  <a:endParaRPr kumimoji="1" lang="ja-JP" altLang="en-US" sz="3200" b="1" dirty="0"/>
                </a:p>
              </p:txBody>
            </p:sp>
            <p:sp>
              <p:nvSpPr>
                <p:cNvPr id="13" name="矢印: 下 12">
                  <a:extLst>
                    <a:ext uri="{FF2B5EF4-FFF2-40B4-BE49-F238E27FC236}">
                      <a16:creationId xmlns:a16="http://schemas.microsoft.com/office/drawing/2014/main" id="{BB6CEC5F-DB0C-4B81-902F-D13B267D6AA6}"/>
                    </a:ext>
                  </a:extLst>
                </p:cNvPr>
                <p:cNvSpPr/>
                <p:nvPr/>
              </p:nvSpPr>
              <p:spPr>
                <a:xfrm rot="10800000">
                  <a:off x="3631288" y="3043698"/>
                  <a:ext cx="627320" cy="781493"/>
                </a:xfrm>
                <a:prstGeom prst="downArrow">
                  <a:avLst/>
                </a:prstGeom>
                <a:solidFill>
                  <a:schemeClr val="accent4">
                    <a:alpha val="20000"/>
                  </a:schemeClr>
                </a:solidFill>
                <a:ln>
                  <a:solidFill>
                    <a:schemeClr val="accent6"/>
                  </a:solidFill>
                </a:ln>
                <a:scene3d>
                  <a:camera prst="orthographicFront">
                    <a:rot lat="0" lon="0" rev="0"/>
                  </a:camera>
                  <a:lightRig rig="threePt" dir="t"/>
                </a:scene3d>
                <a:sp3d prstMaterial="dkEdge">
                  <a:bevelT w="63500" h="146050" prst="artDeco"/>
                  <a:bevelB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4" name="楕円 13">
                  <a:extLst>
                    <a:ext uri="{FF2B5EF4-FFF2-40B4-BE49-F238E27FC236}">
                      <a16:creationId xmlns:a16="http://schemas.microsoft.com/office/drawing/2014/main" id="{F51202B4-58FB-4F78-9B68-58C015F30A73}"/>
                    </a:ext>
                  </a:extLst>
                </p:cNvPr>
                <p:cNvSpPr/>
                <p:nvPr/>
              </p:nvSpPr>
              <p:spPr>
                <a:xfrm>
                  <a:off x="3381551" y="402240"/>
                  <a:ext cx="3962152" cy="1175210"/>
                </a:xfrm>
                <a:prstGeom prst="ellipse">
                  <a:avLst/>
                </a:prstGeom>
                <a:solidFill>
                  <a:schemeClr val="accent4">
                    <a:alpha val="20000"/>
                  </a:schemeClr>
                </a:solidFill>
                <a:ln>
                  <a:noFill/>
                </a:ln>
                <a:scene3d>
                  <a:camera prst="perspectiveRelaxedModerately"/>
                  <a:lightRig rig="threePt" dir="t"/>
                </a:scene3d>
                <a:sp3d>
                  <a:bevelT w="228600" h="127000"/>
                  <a:bevelB h="501650"/>
                </a:sp3d>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kumimoji="1" lang="ja-JP" altLang="en-US" sz="2000" b="1" dirty="0">
                      <a:solidFill>
                        <a:schemeClr val="tx1"/>
                      </a:solidFill>
                    </a:rPr>
                    <a:t>チベット高気圧</a:t>
                  </a:r>
                </a:p>
              </p:txBody>
            </p:sp>
            <p:pic>
              <p:nvPicPr>
                <p:cNvPr id="15" name="グラフィックス 14" descr="雨">
                  <a:extLst>
                    <a:ext uri="{FF2B5EF4-FFF2-40B4-BE49-F238E27FC236}">
                      <a16:creationId xmlns:a16="http://schemas.microsoft.com/office/drawing/2014/main" id="{116DE66B-DC66-4870-AD01-C9ECE93F4B8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950374" y="1157529"/>
                  <a:ext cx="1469841" cy="1077952"/>
                </a:xfrm>
                <a:prstGeom prst="rect">
                  <a:avLst/>
                </a:prstGeom>
              </p:spPr>
            </p:pic>
            <p:pic>
              <p:nvPicPr>
                <p:cNvPr id="16" name="グラフィックス 15" descr="戻る (RTL)">
                  <a:extLst>
                    <a:ext uri="{FF2B5EF4-FFF2-40B4-BE49-F238E27FC236}">
                      <a16:creationId xmlns:a16="http://schemas.microsoft.com/office/drawing/2014/main" id="{AAE8BCF2-818D-4869-BC24-E84DE0A7418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14711961">
                  <a:off x="3715987" y="908762"/>
                  <a:ext cx="914400" cy="914400"/>
                </a:xfrm>
                <a:prstGeom prst="rect">
                  <a:avLst/>
                </a:prstGeom>
              </p:spPr>
            </p:pic>
            <p:sp>
              <p:nvSpPr>
                <p:cNvPr id="17" name="矢印: 下 16">
                  <a:extLst>
                    <a:ext uri="{FF2B5EF4-FFF2-40B4-BE49-F238E27FC236}">
                      <a16:creationId xmlns:a16="http://schemas.microsoft.com/office/drawing/2014/main" id="{D7F02AAF-260A-4267-8DEB-163D11E83F80}"/>
                    </a:ext>
                  </a:extLst>
                </p:cNvPr>
                <p:cNvSpPr/>
                <p:nvPr/>
              </p:nvSpPr>
              <p:spPr>
                <a:xfrm rot="10800000">
                  <a:off x="2678171" y="3218906"/>
                  <a:ext cx="627320" cy="781494"/>
                </a:xfrm>
                <a:prstGeom prst="downArrow">
                  <a:avLst/>
                </a:prstGeom>
                <a:solidFill>
                  <a:schemeClr val="accent4">
                    <a:alpha val="20000"/>
                  </a:schemeClr>
                </a:solidFill>
                <a:ln>
                  <a:solidFill>
                    <a:schemeClr val="accent6"/>
                  </a:solidFill>
                </a:ln>
                <a:scene3d>
                  <a:camera prst="orthographicFront">
                    <a:rot lat="0" lon="0" rev="0"/>
                  </a:camera>
                  <a:lightRig rig="threePt" dir="t"/>
                </a:scene3d>
                <a:sp3d prstMaterial="dkEdge">
                  <a:bevelT w="63500" h="146050" prst="artDeco"/>
                  <a:bevelB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5" name="テキスト ボックス 4">
                <a:extLst>
                  <a:ext uri="{FF2B5EF4-FFF2-40B4-BE49-F238E27FC236}">
                    <a16:creationId xmlns:a16="http://schemas.microsoft.com/office/drawing/2014/main" id="{6F03BC1A-2815-4DB0-8D06-666061CAD3E0}"/>
                  </a:ext>
                </a:extLst>
              </p:cNvPr>
              <p:cNvSpPr txBox="1"/>
              <p:nvPr/>
            </p:nvSpPr>
            <p:spPr>
              <a:xfrm>
                <a:off x="843516" y="2939168"/>
                <a:ext cx="1033978" cy="369332"/>
              </a:xfrm>
              <a:prstGeom prst="rect">
                <a:avLst/>
              </a:prstGeom>
              <a:noFill/>
            </p:spPr>
            <p:txBody>
              <a:bodyPr wrap="square" rtlCol="0">
                <a:spAutoFit/>
              </a:bodyPr>
              <a:lstStyle/>
              <a:p>
                <a:r>
                  <a:rPr kumimoji="1" lang="ja-JP" altLang="en-US" b="1" dirty="0">
                    <a:solidFill>
                      <a:srgbClr val="FF0000"/>
                    </a:solidFill>
                  </a:rPr>
                  <a:t>赤道</a:t>
                </a:r>
              </a:p>
            </p:txBody>
          </p:sp>
        </p:grpSp>
        <p:sp>
          <p:nvSpPr>
            <p:cNvPr id="18" name="正方形/長方形 17">
              <a:extLst>
                <a:ext uri="{FF2B5EF4-FFF2-40B4-BE49-F238E27FC236}">
                  <a16:creationId xmlns:a16="http://schemas.microsoft.com/office/drawing/2014/main" id="{61AEB07C-2E59-44F4-86C7-52A271DEA342}"/>
                </a:ext>
              </a:extLst>
            </p:cNvPr>
            <p:cNvSpPr/>
            <p:nvPr/>
          </p:nvSpPr>
          <p:spPr>
            <a:xfrm rot="19866406">
              <a:off x="2241846" y="2486702"/>
              <a:ext cx="1172512" cy="304972"/>
            </a:xfrm>
            <a:prstGeom prst="rect">
              <a:avLst/>
            </a:prstGeom>
            <a:solidFill>
              <a:schemeClr val="accent5">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300"/>
                </a:lnSpc>
              </a:pPr>
              <a:r>
                <a:rPr kumimoji="1" lang="ja-JP" altLang="en-US" sz="1400" b="1" dirty="0"/>
                <a:t>ソマリジェット</a:t>
              </a:r>
            </a:p>
          </p:txBody>
        </p:sp>
      </p:grpSp>
      <p:sp>
        <p:nvSpPr>
          <p:cNvPr id="20" name="正方形/長方形 19">
            <a:extLst>
              <a:ext uri="{FF2B5EF4-FFF2-40B4-BE49-F238E27FC236}">
                <a16:creationId xmlns:a16="http://schemas.microsoft.com/office/drawing/2014/main" id="{22E14786-8EEA-4C6D-AE03-90B367B57290}"/>
              </a:ext>
            </a:extLst>
          </p:cNvPr>
          <p:cNvSpPr/>
          <p:nvPr/>
        </p:nvSpPr>
        <p:spPr>
          <a:xfrm>
            <a:off x="41078" y="6005614"/>
            <a:ext cx="3896132" cy="75734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b="1" dirty="0"/>
              <a:t>①</a:t>
            </a:r>
            <a:r>
              <a:rPr kumimoji="1" lang="en-US" altLang="ja-JP" dirty="0">
                <a:solidFill>
                  <a:srgbClr val="0070C0"/>
                </a:solidFill>
              </a:rPr>
              <a:t>12,1,2</a:t>
            </a:r>
            <a:r>
              <a:rPr kumimoji="1" lang="ja-JP" altLang="en-US" dirty="0">
                <a:solidFill>
                  <a:srgbClr val="0070C0"/>
                </a:solidFill>
              </a:rPr>
              <a:t>月</a:t>
            </a:r>
            <a:r>
              <a:rPr kumimoji="1" lang="ja-JP" altLang="en-US" dirty="0"/>
              <a:t>の</a:t>
            </a:r>
            <a:r>
              <a:rPr kumimoji="1" lang="en-US" altLang="ja-JP" dirty="0"/>
              <a:t>AAO</a:t>
            </a:r>
            <a:r>
              <a:rPr kumimoji="1" lang="ja-JP" altLang="en-US" dirty="0"/>
              <a:t>が正の時に南半球中緯度で</a:t>
            </a:r>
            <a:r>
              <a:rPr kumimoji="1" lang="ja-JP" altLang="en-US" b="1" dirty="0"/>
              <a:t>海面水温</a:t>
            </a:r>
            <a:r>
              <a:rPr kumimoji="1" lang="en-US" altLang="ja-JP" b="1" dirty="0"/>
              <a:t>(SST)</a:t>
            </a:r>
            <a:r>
              <a:rPr kumimoji="1" lang="ja-JP" altLang="en-US" dirty="0"/>
              <a:t>が暖まる</a:t>
            </a:r>
            <a:endParaRPr kumimoji="1" lang="en-US" altLang="ja-JP" dirty="0"/>
          </a:p>
        </p:txBody>
      </p:sp>
      <p:sp>
        <p:nvSpPr>
          <p:cNvPr id="22" name="矢印: 下 21">
            <a:extLst>
              <a:ext uri="{FF2B5EF4-FFF2-40B4-BE49-F238E27FC236}">
                <a16:creationId xmlns:a16="http://schemas.microsoft.com/office/drawing/2014/main" id="{5D498866-0009-4970-9312-B217D58F693F}"/>
              </a:ext>
            </a:extLst>
          </p:cNvPr>
          <p:cNvSpPr/>
          <p:nvPr/>
        </p:nvSpPr>
        <p:spPr>
          <a:xfrm rot="10800000">
            <a:off x="4946016" y="3842184"/>
            <a:ext cx="454266" cy="582707"/>
          </a:xfrm>
          <a:prstGeom prst="downArrow">
            <a:avLst/>
          </a:prstGeom>
          <a:solidFill>
            <a:schemeClr val="accent4">
              <a:alpha val="20000"/>
            </a:schemeClr>
          </a:solidFill>
          <a:ln>
            <a:solidFill>
              <a:schemeClr val="accent6"/>
            </a:solidFill>
          </a:ln>
          <a:scene3d>
            <a:camera prst="orthographicFront">
              <a:rot lat="0" lon="0" rev="0"/>
            </a:camera>
            <a:lightRig rig="threePt" dir="t"/>
          </a:scene3d>
          <a:sp3d prstMaterial="dkEdge">
            <a:bevelT w="63500" h="146050" prst="artDeco"/>
            <a:bevelB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7" name="四角形: 角を丸くする 36">
            <a:extLst>
              <a:ext uri="{FF2B5EF4-FFF2-40B4-BE49-F238E27FC236}">
                <a16:creationId xmlns:a16="http://schemas.microsoft.com/office/drawing/2014/main" id="{DC1746C8-268C-4B92-BD18-89C4EC5E3CB1}"/>
              </a:ext>
            </a:extLst>
          </p:cNvPr>
          <p:cNvSpPr/>
          <p:nvPr/>
        </p:nvSpPr>
        <p:spPr>
          <a:xfrm>
            <a:off x="8433640" y="19336"/>
            <a:ext cx="695019" cy="274556"/>
          </a:xfrm>
          <a:prstGeom prst="roundRect">
            <a:avLst/>
          </a:prstGeom>
          <a:ln w="38100"/>
        </p:spPr>
        <p:style>
          <a:lnRef idx="2">
            <a:schemeClr val="accent5"/>
          </a:lnRef>
          <a:fillRef idx="1">
            <a:schemeClr val="lt1"/>
          </a:fillRef>
          <a:effectRef idx="0">
            <a:schemeClr val="accent5"/>
          </a:effectRef>
          <a:fontRef idx="minor">
            <a:schemeClr val="dk1"/>
          </a:fontRef>
        </p:style>
        <p:txBody>
          <a:bodyPr rtlCol="0" anchor="ctr"/>
          <a:lstStyle/>
          <a:p>
            <a:pPr algn="ctr"/>
            <a:r>
              <a:rPr kumimoji="1" lang="en-US" altLang="ja-JP" b="1" dirty="0"/>
              <a:t>4/13</a:t>
            </a:r>
            <a:endParaRPr kumimoji="1" lang="ja-JP" altLang="en-US" b="1" dirty="0"/>
          </a:p>
        </p:txBody>
      </p:sp>
      <p:sp>
        <p:nvSpPr>
          <p:cNvPr id="27" name="正方形/長方形 26">
            <a:extLst>
              <a:ext uri="{FF2B5EF4-FFF2-40B4-BE49-F238E27FC236}">
                <a16:creationId xmlns:a16="http://schemas.microsoft.com/office/drawing/2014/main" id="{379C9718-8390-4D9C-8F97-C153D4E09E73}"/>
              </a:ext>
            </a:extLst>
          </p:cNvPr>
          <p:cNvSpPr/>
          <p:nvPr/>
        </p:nvSpPr>
        <p:spPr>
          <a:xfrm>
            <a:off x="31740" y="5193470"/>
            <a:ext cx="1986506" cy="66778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b="1" dirty="0"/>
              <a:t>②</a:t>
            </a:r>
            <a:r>
              <a:rPr kumimoji="1" lang="ja-JP" altLang="en-US" b="1" dirty="0"/>
              <a:t>高温</a:t>
            </a:r>
            <a:r>
              <a:rPr kumimoji="1" lang="en-US" altLang="ja-JP" b="1" dirty="0"/>
              <a:t>SST</a:t>
            </a:r>
            <a:r>
              <a:rPr kumimoji="1" lang="ja-JP" altLang="en-US" dirty="0"/>
              <a:t>は</a:t>
            </a:r>
            <a:r>
              <a:rPr kumimoji="1" lang="en-US" altLang="ja-JP" dirty="0">
                <a:solidFill>
                  <a:schemeClr val="accent2"/>
                </a:solidFill>
              </a:rPr>
              <a:t>5,6</a:t>
            </a:r>
            <a:r>
              <a:rPr kumimoji="1" lang="ja-JP" altLang="en-US" dirty="0">
                <a:solidFill>
                  <a:schemeClr val="accent2"/>
                </a:solidFill>
              </a:rPr>
              <a:t>月</a:t>
            </a:r>
            <a:r>
              <a:rPr kumimoji="1" lang="ja-JP" altLang="en-US" dirty="0"/>
              <a:t>まで持続する</a:t>
            </a:r>
            <a:endParaRPr kumimoji="1" lang="ja-JP" altLang="en-US" dirty="0">
              <a:solidFill>
                <a:schemeClr val="tx1"/>
              </a:solidFill>
            </a:endParaRPr>
          </a:p>
        </p:txBody>
      </p:sp>
      <p:sp>
        <p:nvSpPr>
          <p:cNvPr id="28" name="正方形/長方形 27">
            <a:extLst>
              <a:ext uri="{FF2B5EF4-FFF2-40B4-BE49-F238E27FC236}">
                <a16:creationId xmlns:a16="http://schemas.microsoft.com/office/drawing/2014/main" id="{344FE6BC-C1A6-48C2-B679-C59A727A8BE6}"/>
              </a:ext>
            </a:extLst>
          </p:cNvPr>
          <p:cNvSpPr/>
          <p:nvPr/>
        </p:nvSpPr>
        <p:spPr>
          <a:xfrm>
            <a:off x="51135" y="4074596"/>
            <a:ext cx="1986506" cy="814763"/>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b="1" dirty="0">
                <a:solidFill>
                  <a:schemeClr val="tx1"/>
                </a:solidFill>
              </a:rPr>
              <a:t>③</a:t>
            </a:r>
            <a:r>
              <a:rPr kumimoji="1" lang="en-US" altLang="ja-JP" dirty="0">
                <a:solidFill>
                  <a:schemeClr val="accent2"/>
                </a:solidFill>
              </a:rPr>
              <a:t>5,6</a:t>
            </a:r>
            <a:r>
              <a:rPr kumimoji="1" lang="ja-JP" altLang="en-US" dirty="0">
                <a:solidFill>
                  <a:schemeClr val="accent2"/>
                </a:solidFill>
              </a:rPr>
              <a:t>月</a:t>
            </a:r>
            <a:r>
              <a:rPr kumimoji="1" lang="ja-JP" altLang="en-US" dirty="0">
                <a:solidFill>
                  <a:schemeClr val="tx1"/>
                </a:solidFill>
              </a:rPr>
              <a:t>に顕著に海から大気に</a:t>
            </a:r>
            <a:r>
              <a:rPr kumimoji="1" lang="ja-JP" altLang="en-US" b="1" dirty="0">
                <a:solidFill>
                  <a:schemeClr val="tx1"/>
                </a:solidFill>
              </a:rPr>
              <a:t>熱が輸送</a:t>
            </a:r>
            <a:r>
              <a:rPr kumimoji="1" lang="ja-JP" altLang="en-US" dirty="0">
                <a:solidFill>
                  <a:schemeClr val="tx1"/>
                </a:solidFill>
              </a:rPr>
              <a:t>される</a:t>
            </a:r>
          </a:p>
        </p:txBody>
      </p:sp>
      <p:cxnSp>
        <p:nvCxnSpPr>
          <p:cNvPr id="33" name="直線矢印コネクタ 32">
            <a:extLst>
              <a:ext uri="{FF2B5EF4-FFF2-40B4-BE49-F238E27FC236}">
                <a16:creationId xmlns:a16="http://schemas.microsoft.com/office/drawing/2014/main" id="{141AB610-34AB-43F2-AAB7-F44B12FCF781}"/>
              </a:ext>
            </a:extLst>
          </p:cNvPr>
          <p:cNvCxnSpPr>
            <a:cxnSpLocks/>
          </p:cNvCxnSpPr>
          <p:nvPr/>
        </p:nvCxnSpPr>
        <p:spPr>
          <a:xfrm>
            <a:off x="2103172" y="2083932"/>
            <a:ext cx="1169020" cy="462785"/>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2" name="正方形/長方形 31">
            <a:extLst>
              <a:ext uri="{FF2B5EF4-FFF2-40B4-BE49-F238E27FC236}">
                <a16:creationId xmlns:a16="http://schemas.microsoft.com/office/drawing/2014/main" id="{9D825E21-F391-E449-97F4-C7571FEB4FB3}"/>
              </a:ext>
            </a:extLst>
          </p:cNvPr>
          <p:cNvSpPr/>
          <p:nvPr/>
        </p:nvSpPr>
        <p:spPr>
          <a:xfrm>
            <a:off x="51135" y="3931920"/>
            <a:ext cx="1986506" cy="957439"/>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b="1" dirty="0">
                <a:solidFill>
                  <a:schemeClr val="tx1"/>
                </a:solidFill>
              </a:rPr>
              <a:t>③</a:t>
            </a:r>
            <a:r>
              <a:rPr kumimoji="1" lang="en-US" altLang="ja-JP" dirty="0">
                <a:solidFill>
                  <a:schemeClr val="accent2"/>
                </a:solidFill>
              </a:rPr>
              <a:t>5,6</a:t>
            </a:r>
            <a:r>
              <a:rPr kumimoji="1" lang="ja-JP" altLang="en-US" dirty="0">
                <a:solidFill>
                  <a:schemeClr val="accent2"/>
                </a:solidFill>
              </a:rPr>
              <a:t>月</a:t>
            </a:r>
            <a:r>
              <a:rPr kumimoji="1" lang="ja-JP" altLang="en-US" dirty="0">
                <a:solidFill>
                  <a:schemeClr val="tx1"/>
                </a:solidFill>
              </a:rPr>
              <a:t>に</a:t>
            </a:r>
            <a:r>
              <a:rPr kumimoji="1" lang="ja-JP" altLang="en-US">
                <a:solidFill>
                  <a:schemeClr val="tx1"/>
                </a:solidFill>
              </a:rPr>
              <a:t>顕著に高温</a:t>
            </a:r>
            <a:r>
              <a:rPr kumimoji="1" lang="en-US" altLang="ja-JP" dirty="0">
                <a:solidFill>
                  <a:schemeClr val="tx1"/>
                </a:solidFill>
              </a:rPr>
              <a:t>SST</a:t>
            </a:r>
            <a:r>
              <a:rPr kumimoji="1" lang="ja-JP" altLang="en-US">
                <a:solidFill>
                  <a:schemeClr val="tx1"/>
                </a:solidFill>
              </a:rPr>
              <a:t>から</a:t>
            </a:r>
            <a:r>
              <a:rPr kumimoji="1" lang="ja-JP" altLang="en-US" b="1">
                <a:solidFill>
                  <a:schemeClr val="tx1"/>
                </a:solidFill>
              </a:rPr>
              <a:t>熱フラックス</a:t>
            </a:r>
            <a:r>
              <a:rPr kumimoji="1" lang="ja-JP" altLang="en-US">
                <a:solidFill>
                  <a:schemeClr val="tx1"/>
                </a:solidFill>
              </a:rPr>
              <a:t>がでる</a:t>
            </a:r>
            <a:endParaRPr kumimoji="1" lang="ja-JP" altLang="en-US" dirty="0">
              <a:solidFill>
                <a:schemeClr val="tx1"/>
              </a:solidFill>
            </a:endParaRPr>
          </a:p>
        </p:txBody>
      </p:sp>
      <p:sp>
        <p:nvSpPr>
          <p:cNvPr id="34" name="正方形/長方形 33">
            <a:extLst>
              <a:ext uri="{FF2B5EF4-FFF2-40B4-BE49-F238E27FC236}">
                <a16:creationId xmlns:a16="http://schemas.microsoft.com/office/drawing/2014/main" id="{84347FBB-10C7-4901-96B5-73A6B6DE90E6}"/>
              </a:ext>
            </a:extLst>
          </p:cNvPr>
          <p:cNvSpPr/>
          <p:nvPr/>
        </p:nvSpPr>
        <p:spPr>
          <a:xfrm>
            <a:off x="0" y="2000998"/>
            <a:ext cx="2103172" cy="1450369"/>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b="1" dirty="0">
                <a:solidFill>
                  <a:schemeClr val="tx1"/>
                </a:solidFill>
              </a:rPr>
              <a:t>④</a:t>
            </a:r>
            <a:r>
              <a:rPr kumimoji="1" lang="ja-JP" altLang="en-US" dirty="0">
                <a:solidFill>
                  <a:schemeClr val="tx1"/>
                </a:solidFill>
              </a:rPr>
              <a:t>高温</a:t>
            </a:r>
            <a:r>
              <a:rPr kumimoji="1" lang="en-US" altLang="ja-JP" dirty="0">
                <a:solidFill>
                  <a:schemeClr val="tx1"/>
                </a:solidFill>
              </a:rPr>
              <a:t>SST</a:t>
            </a:r>
            <a:r>
              <a:rPr kumimoji="1" lang="ja-JP" altLang="en-US" dirty="0">
                <a:solidFill>
                  <a:schemeClr val="tx1"/>
                </a:solidFill>
              </a:rPr>
              <a:t>は対流を活発化させ南北循環が変化し、</a:t>
            </a:r>
            <a:r>
              <a:rPr kumimoji="1" lang="en-US" altLang="ja-JP" dirty="0">
                <a:solidFill>
                  <a:schemeClr val="accent2"/>
                </a:solidFill>
              </a:rPr>
              <a:t>5,6</a:t>
            </a:r>
            <a:r>
              <a:rPr kumimoji="1" lang="ja-JP" altLang="en-US" dirty="0">
                <a:solidFill>
                  <a:schemeClr val="accent2"/>
                </a:solidFill>
              </a:rPr>
              <a:t>月</a:t>
            </a:r>
            <a:r>
              <a:rPr kumimoji="1" lang="ja-JP" altLang="en-US" dirty="0">
                <a:solidFill>
                  <a:schemeClr val="tx1"/>
                </a:solidFill>
              </a:rPr>
              <a:t>の</a:t>
            </a:r>
            <a:r>
              <a:rPr kumimoji="1" lang="ja-JP" altLang="en-US" b="1" dirty="0">
                <a:solidFill>
                  <a:schemeClr val="tx1"/>
                </a:solidFill>
              </a:rPr>
              <a:t>ソマリジェットを強化</a:t>
            </a:r>
            <a:r>
              <a:rPr kumimoji="1" lang="ja-JP" altLang="en-US" dirty="0">
                <a:solidFill>
                  <a:schemeClr val="tx1"/>
                </a:solidFill>
              </a:rPr>
              <a:t>する</a:t>
            </a:r>
          </a:p>
        </p:txBody>
      </p:sp>
      <p:sp>
        <p:nvSpPr>
          <p:cNvPr id="25" name="左矢印 27">
            <a:extLst>
              <a:ext uri="{FF2B5EF4-FFF2-40B4-BE49-F238E27FC236}">
                <a16:creationId xmlns:a16="http://schemas.microsoft.com/office/drawing/2014/main" id="{A0439A39-7EB2-4C64-94C1-3B441D3D07CA}"/>
              </a:ext>
            </a:extLst>
          </p:cNvPr>
          <p:cNvSpPr/>
          <p:nvPr/>
        </p:nvSpPr>
        <p:spPr>
          <a:xfrm rot="5400000">
            <a:off x="-1781430" y="3518799"/>
            <a:ext cx="5488463" cy="1212101"/>
          </a:xfrm>
          <a:prstGeom prst="leftArrow">
            <a:avLst/>
          </a:prstGeom>
          <a:solidFill>
            <a:srgbClr val="5B9BD5">
              <a:alpha val="25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grpSp>
        <p:nvGrpSpPr>
          <p:cNvPr id="36" name="グループ化 35">
            <a:extLst>
              <a:ext uri="{FF2B5EF4-FFF2-40B4-BE49-F238E27FC236}">
                <a16:creationId xmlns:a16="http://schemas.microsoft.com/office/drawing/2014/main" id="{42018D38-B697-4E3B-8833-A6C9B797EDEC}"/>
              </a:ext>
            </a:extLst>
          </p:cNvPr>
          <p:cNvGrpSpPr/>
          <p:nvPr/>
        </p:nvGrpSpPr>
        <p:grpSpPr>
          <a:xfrm>
            <a:off x="-53363" y="284223"/>
            <a:ext cx="9250725" cy="1160984"/>
            <a:chOff x="-17071" y="0"/>
            <a:chExt cx="9250725" cy="1160984"/>
          </a:xfrm>
        </p:grpSpPr>
        <p:grpSp>
          <p:nvGrpSpPr>
            <p:cNvPr id="38" name="グループ化 37">
              <a:extLst>
                <a:ext uri="{FF2B5EF4-FFF2-40B4-BE49-F238E27FC236}">
                  <a16:creationId xmlns:a16="http://schemas.microsoft.com/office/drawing/2014/main" id="{D96B822D-3C3B-4186-9EE4-E3848BE0DF38}"/>
                </a:ext>
              </a:extLst>
            </p:cNvPr>
            <p:cNvGrpSpPr/>
            <p:nvPr/>
          </p:nvGrpSpPr>
          <p:grpSpPr>
            <a:xfrm>
              <a:off x="-17071" y="0"/>
              <a:ext cx="9175686" cy="1156264"/>
              <a:chOff x="-56083" y="3249522"/>
              <a:chExt cx="9175686" cy="1762379"/>
            </a:xfrm>
          </p:grpSpPr>
          <p:grpSp>
            <p:nvGrpSpPr>
              <p:cNvPr id="50" name="グループ化 49">
                <a:extLst>
                  <a:ext uri="{FF2B5EF4-FFF2-40B4-BE49-F238E27FC236}">
                    <a16:creationId xmlns:a16="http://schemas.microsoft.com/office/drawing/2014/main" id="{98415EA9-2535-4530-8350-035A21EDD880}"/>
                  </a:ext>
                </a:extLst>
              </p:cNvPr>
              <p:cNvGrpSpPr/>
              <p:nvPr/>
            </p:nvGrpSpPr>
            <p:grpSpPr>
              <a:xfrm>
                <a:off x="1" y="3249522"/>
                <a:ext cx="9119602" cy="1662503"/>
                <a:chOff x="-1" y="1333344"/>
                <a:chExt cx="9119602" cy="1662503"/>
              </a:xfrm>
            </p:grpSpPr>
            <p:sp>
              <p:nvSpPr>
                <p:cNvPr id="55" name="四角形: 角を丸くする 54">
                  <a:extLst>
                    <a:ext uri="{FF2B5EF4-FFF2-40B4-BE49-F238E27FC236}">
                      <a16:creationId xmlns:a16="http://schemas.microsoft.com/office/drawing/2014/main" id="{0C125BEA-1046-4D70-A565-FFACEBF4F834}"/>
                    </a:ext>
                  </a:extLst>
                </p:cNvPr>
                <p:cNvSpPr/>
                <p:nvPr/>
              </p:nvSpPr>
              <p:spPr>
                <a:xfrm>
                  <a:off x="2690797" y="1481074"/>
                  <a:ext cx="6370075" cy="1514773"/>
                </a:xfrm>
                <a:prstGeom prst="roundRect">
                  <a:avLst/>
                </a:prstGeom>
                <a:solidFill>
                  <a:schemeClr val="accent4">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6" name="四角形: 角を丸くする 55">
                  <a:extLst>
                    <a:ext uri="{FF2B5EF4-FFF2-40B4-BE49-F238E27FC236}">
                      <a16:creationId xmlns:a16="http://schemas.microsoft.com/office/drawing/2014/main" id="{53469BC1-2BED-4464-9244-7A8B20CD336D}"/>
                    </a:ext>
                  </a:extLst>
                </p:cNvPr>
                <p:cNvSpPr/>
                <p:nvPr/>
              </p:nvSpPr>
              <p:spPr>
                <a:xfrm>
                  <a:off x="-1" y="1452697"/>
                  <a:ext cx="2584680" cy="1514776"/>
                </a:xfrm>
                <a:prstGeom prst="roundRect">
                  <a:avLst/>
                </a:prstGeom>
                <a:solidFill>
                  <a:schemeClr val="accent5">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7" name="矢印: ストライプ 56">
                  <a:extLst>
                    <a:ext uri="{FF2B5EF4-FFF2-40B4-BE49-F238E27FC236}">
                      <a16:creationId xmlns:a16="http://schemas.microsoft.com/office/drawing/2014/main" id="{38DDE69C-18CF-4AB3-A20B-4CF926DDEC42}"/>
                    </a:ext>
                  </a:extLst>
                </p:cNvPr>
                <p:cNvSpPr/>
                <p:nvPr/>
              </p:nvSpPr>
              <p:spPr>
                <a:xfrm>
                  <a:off x="2113591" y="1788134"/>
                  <a:ext cx="691962" cy="942132"/>
                </a:xfrm>
                <a:prstGeom prst="stripedRightArrow">
                  <a:avLst>
                    <a:gd name="adj1" fmla="val 44521"/>
                    <a:gd name="adj2" fmla="val 44447"/>
                  </a:avLst>
                </a:prstGeom>
                <a:solidFill>
                  <a:srgbClr val="C00000">
                    <a:alpha val="24000"/>
                  </a:srgbClr>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b="1" dirty="0">
                    <a:latin typeface="Segoe UI" panose="020B0502040204020203" pitchFamily="34" charset="0"/>
                    <a:cs typeface="Segoe UI" panose="020B0502040204020203" pitchFamily="34" charset="0"/>
                  </a:endParaRPr>
                </a:p>
              </p:txBody>
            </p:sp>
            <p:grpSp>
              <p:nvGrpSpPr>
                <p:cNvPr id="58" name="グループ化 57">
                  <a:extLst>
                    <a:ext uri="{FF2B5EF4-FFF2-40B4-BE49-F238E27FC236}">
                      <a16:creationId xmlns:a16="http://schemas.microsoft.com/office/drawing/2014/main" id="{6203DD9C-FB73-4EF8-A703-9CB8BD81C3AB}"/>
                    </a:ext>
                  </a:extLst>
                </p:cNvPr>
                <p:cNvGrpSpPr/>
                <p:nvPr/>
              </p:nvGrpSpPr>
              <p:grpSpPr>
                <a:xfrm>
                  <a:off x="0" y="1333344"/>
                  <a:ext cx="9119601" cy="1606200"/>
                  <a:chOff x="11944209" y="27016972"/>
                  <a:chExt cx="10887077" cy="1652631"/>
                </a:xfrm>
              </p:grpSpPr>
              <p:grpSp>
                <p:nvGrpSpPr>
                  <p:cNvPr id="59" name="グループ化 58">
                    <a:extLst>
                      <a:ext uri="{FF2B5EF4-FFF2-40B4-BE49-F238E27FC236}">
                        <a16:creationId xmlns:a16="http://schemas.microsoft.com/office/drawing/2014/main" id="{6A65E7C5-E6E7-4053-A1D4-E641060E1540}"/>
                      </a:ext>
                    </a:extLst>
                  </p:cNvPr>
                  <p:cNvGrpSpPr/>
                  <p:nvPr/>
                </p:nvGrpSpPr>
                <p:grpSpPr>
                  <a:xfrm>
                    <a:off x="11944209" y="27017052"/>
                    <a:ext cx="10887077" cy="1652551"/>
                    <a:chOff x="11839075" y="18601505"/>
                    <a:chExt cx="9292655" cy="1652551"/>
                  </a:xfrm>
                </p:grpSpPr>
                <p:grpSp>
                  <p:nvGrpSpPr>
                    <p:cNvPr id="61" name="グループ化 60">
                      <a:extLst>
                        <a:ext uri="{FF2B5EF4-FFF2-40B4-BE49-F238E27FC236}">
                          <a16:creationId xmlns:a16="http://schemas.microsoft.com/office/drawing/2014/main" id="{D0F57D38-1B3C-4E21-8408-EF92E8B0C286}"/>
                        </a:ext>
                      </a:extLst>
                    </p:cNvPr>
                    <p:cNvGrpSpPr/>
                    <p:nvPr/>
                  </p:nvGrpSpPr>
                  <p:grpSpPr>
                    <a:xfrm>
                      <a:off x="11839075" y="18919016"/>
                      <a:ext cx="9292655" cy="1335040"/>
                      <a:chOff x="11540249" y="18308933"/>
                      <a:chExt cx="9292655" cy="1335040"/>
                    </a:xfrm>
                  </p:grpSpPr>
                  <p:sp>
                    <p:nvSpPr>
                      <p:cNvPr id="63" name="円/楕円 159">
                        <a:extLst>
                          <a:ext uri="{FF2B5EF4-FFF2-40B4-BE49-F238E27FC236}">
                            <a16:creationId xmlns:a16="http://schemas.microsoft.com/office/drawing/2014/main" id="{0F48181A-5A15-4B3A-BF95-4A5C918CD418}"/>
                          </a:ext>
                        </a:extLst>
                      </p:cNvPr>
                      <p:cNvSpPr/>
                      <p:nvPr/>
                    </p:nvSpPr>
                    <p:spPr>
                      <a:xfrm>
                        <a:off x="11540249" y="18413636"/>
                        <a:ext cx="1078583" cy="1099510"/>
                      </a:xfrm>
                      <a:prstGeom prst="ellipse">
                        <a:avLst/>
                      </a:prstGeom>
                      <a:solidFill>
                        <a:srgbClr val="0070C0">
                          <a:alpha val="20000"/>
                        </a:srgbClr>
                      </a:solidFill>
                      <a:ln w="12700">
                        <a:solidFill>
                          <a:schemeClr val="tx1"/>
                        </a:solidFill>
                      </a:ln>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50800" h="50800"/>
                      </a:sp3d>
                    </p:spPr>
                    <p:txBody>
                      <a:bodyPr rtlCol="0" anchor="ctr"/>
                      <a:lstStyle/>
                      <a:p>
                        <a:pPr algn="ctr" defTabSz="1527930">
                          <a:defRPr/>
                        </a:pPr>
                        <a:r>
                          <a:rPr kumimoji="1" lang="en-US" altLang="ja-JP" sz="3344" b="1" kern="0" dirty="0">
                            <a:solidFill>
                              <a:prstClr val="white"/>
                            </a:solidFill>
                            <a:latin typeface="Segoe UI" panose="020B0502040204020203" pitchFamily="34" charset="0"/>
                            <a:ea typeface="ＭＳ Ｐゴシック"/>
                            <a:cs typeface="Segoe UI" panose="020B0502040204020203" pitchFamily="34" charset="0"/>
                          </a:rPr>
                          <a:t> </a:t>
                        </a:r>
                        <a:endParaRPr kumimoji="1" lang="en-US" altLang="ja-JP" b="1" kern="0" dirty="0">
                          <a:solidFill>
                            <a:prstClr val="white"/>
                          </a:solidFill>
                          <a:latin typeface="Segoe UI" panose="020B0502040204020203" pitchFamily="34" charset="0"/>
                          <a:ea typeface="ＭＳ Ｐゴシック"/>
                          <a:cs typeface="Segoe UI" panose="020B0502040204020203" pitchFamily="34" charset="0"/>
                        </a:endParaRPr>
                      </a:p>
                    </p:txBody>
                  </p:sp>
                  <p:sp>
                    <p:nvSpPr>
                      <p:cNvPr id="64" name="右矢印 171">
                        <a:extLst>
                          <a:ext uri="{FF2B5EF4-FFF2-40B4-BE49-F238E27FC236}">
                            <a16:creationId xmlns:a16="http://schemas.microsoft.com/office/drawing/2014/main" id="{9A633E15-7521-4DAE-8290-482AC6F60938}"/>
                          </a:ext>
                        </a:extLst>
                      </p:cNvPr>
                      <p:cNvSpPr/>
                      <p:nvPr/>
                    </p:nvSpPr>
                    <p:spPr>
                      <a:xfrm>
                        <a:off x="12643216" y="18749583"/>
                        <a:ext cx="326296" cy="427565"/>
                      </a:xfrm>
                      <a:prstGeom prst="rightArrow">
                        <a:avLst/>
                      </a:prstGeom>
                      <a:gradFill rotWithShape="1">
                        <a:gsLst>
                          <a:gs pos="0">
                            <a:srgbClr val="84AA33"/>
                          </a:gs>
                          <a:gs pos="100000">
                            <a:srgbClr val="84AA33">
                              <a:shade val="48000"/>
                              <a:satMod val="180000"/>
                              <a:lumMod val="94000"/>
                            </a:srgbClr>
                          </a:gs>
                          <a:gs pos="100000">
                            <a:srgbClr val="84AA33">
                              <a:shade val="48000"/>
                              <a:satMod val="180000"/>
                              <a:lumMod val="94000"/>
                            </a:srgbClr>
                          </a:gs>
                        </a:gsLst>
                        <a:lin ang="4140000" scaled="1"/>
                      </a:gradFill>
                      <a:ln w="12700">
                        <a:solidFill>
                          <a:schemeClr val="tx1"/>
                        </a:solidFill>
                      </a:ln>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50800" h="50800"/>
                      </a:sp3d>
                    </p:spPr>
                    <p:txBody>
                      <a:bodyPr rtlCol="0" anchor="ctr"/>
                      <a:lstStyle/>
                      <a:p>
                        <a:pPr algn="ctr" defTabSz="1527930">
                          <a:defRPr/>
                        </a:pPr>
                        <a:endParaRPr kumimoji="1" lang="ja-JP" altLang="en-US" sz="3344" kern="0" dirty="0">
                          <a:solidFill>
                            <a:prstClr val="white"/>
                          </a:solidFill>
                          <a:latin typeface="Times"/>
                          <a:ea typeface="ＭＳ Ｐゴシック"/>
                        </a:endParaRPr>
                      </a:p>
                    </p:txBody>
                  </p:sp>
                  <p:sp>
                    <p:nvSpPr>
                      <p:cNvPr id="65" name="大波 163">
                        <a:extLst>
                          <a:ext uri="{FF2B5EF4-FFF2-40B4-BE49-F238E27FC236}">
                            <a16:creationId xmlns:a16="http://schemas.microsoft.com/office/drawing/2014/main" id="{81549F62-1DD9-47E3-AA0B-BBE910C82753}"/>
                          </a:ext>
                        </a:extLst>
                      </p:cNvPr>
                      <p:cNvSpPr/>
                      <p:nvPr/>
                    </p:nvSpPr>
                    <p:spPr>
                      <a:xfrm>
                        <a:off x="12969512" y="18413636"/>
                        <a:ext cx="683407" cy="1160288"/>
                      </a:xfrm>
                      <a:prstGeom prst="wave">
                        <a:avLst>
                          <a:gd name="adj1" fmla="val 8632"/>
                          <a:gd name="adj2" fmla="val -25"/>
                        </a:avLst>
                      </a:prstGeom>
                      <a:solidFill>
                        <a:srgbClr val="FF0000">
                          <a:alpha val="20000"/>
                        </a:srgbClr>
                      </a:solidFill>
                      <a:ln w="12700">
                        <a:solidFill>
                          <a:schemeClr val="tx1"/>
                        </a:solidFill>
                      </a:ln>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50800" h="50800"/>
                      </a:sp3d>
                    </p:spPr>
                    <p:txBody>
                      <a:bodyPr rtlCol="0" anchor="ctr"/>
                      <a:lstStyle/>
                      <a:p>
                        <a:pPr algn="ctr" defTabSz="1527930">
                          <a:defRPr/>
                        </a:pPr>
                        <a:endParaRPr kumimoji="1" lang="en-US" altLang="ja-JP" sz="3009" b="1" kern="0" dirty="0">
                          <a:solidFill>
                            <a:prstClr val="white"/>
                          </a:solidFill>
                          <a:latin typeface="Segoe UI" panose="020B0502040204020203" pitchFamily="34" charset="0"/>
                          <a:ea typeface="ＭＳ Ｐゴシック"/>
                          <a:cs typeface="Segoe UI" panose="020B0502040204020203" pitchFamily="34" charset="0"/>
                        </a:endParaRPr>
                      </a:p>
                    </p:txBody>
                  </p:sp>
                  <p:sp>
                    <p:nvSpPr>
                      <p:cNvPr id="66" name="角丸四角形 165">
                        <a:extLst>
                          <a:ext uri="{FF2B5EF4-FFF2-40B4-BE49-F238E27FC236}">
                            <a16:creationId xmlns:a16="http://schemas.microsoft.com/office/drawing/2014/main" id="{5DF49BFD-41B1-489A-BA8A-F9EA26D3C23E}"/>
                          </a:ext>
                        </a:extLst>
                      </p:cNvPr>
                      <p:cNvSpPr/>
                      <p:nvPr/>
                    </p:nvSpPr>
                    <p:spPr>
                      <a:xfrm>
                        <a:off x="17093107" y="18308933"/>
                        <a:ext cx="995595" cy="1264991"/>
                      </a:xfrm>
                      <a:prstGeom prst="roundRect">
                        <a:avLst/>
                      </a:prstGeom>
                      <a:solidFill>
                        <a:srgbClr val="00B0F0"/>
                      </a:solidFill>
                      <a:ln w="12700">
                        <a:solidFill>
                          <a:schemeClr val="tx1"/>
                        </a:solidFill>
                      </a:ln>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50800" h="50800"/>
                      </a:sp3d>
                    </p:spPr>
                    <p:txBody>
                      <a:bodyPr rtlCol="0" anchor="ctr"/>
                      <a:lstStyle/>
                      <a:p>
                        <a:pPr algn="ctr" defTabSz="1527930">
                          <a:defRPr/>
                        </a:pPr>
                        <a:endParaRPr kumimoji="1" lang="en-US" altLang="ja-JP" sz="4400" b="1" kern="0" dirty="0">
                          <a:solidFill>
                            <a:prstClr val="white"/>
                          </a:solidFill>
                          <a:latin typeface="Segoe UI" panose="020B0502040204020203" pitchFamily="34" charset="0"/>
                          <a:ea typeface="ＭＳ Ｐゴシック"/>
                          <a:cs typeface="Segoe UI" panose="020B0502040204020203" pitchFamily="34" charset="0"/>
                        </a:endParaRPr>
                      </a:p>
                    </p:txBody>
                  </p:sp>
                  <p:sp>
                    <p:nvSpPr>
                      <p:cNvPr id="67" name="円/楕円 162">
                        <a:extLst>
                          <a:ext uri="{FF2B5EF4-FFF2-40B4-BE49-F238E27FC236}">
                            <a16:creationId xmlns:a16="http://schemas.microsoft.com/office/drawing/2014/main" id="{7325A48E-9A4E-4132-9515-3E672FF15599}"/>
                          </a:ext>
                        </a:extLst>
                      </p:cNvPr>
                      <p:cNvSpPr/>
                      <p:nvPr/>
                    </p:nvSpPr>
                    <p:spPr>
                      <a:xfrm>
                        <a:off x="19679217" y="18407832"/>
                        <a:ext cx="1153687" cy="1236141"/>
                      </a:xfrm>
                      <a:prstGeom prst="ellipse">
                        <a:avLst/>
                      </a:prstGeom>
                      <a:solidFill>
                        <a:srgbClr val="00B050">
                          <a:alpha val="20000"/>
                        </a:srgbClr>
                      </a:solidFill>
                      <a:ln w="12700">
                        <a:solidFill>
                          <a:schemeClr val="tx1"/>
                        </a:solidFill>
                      </a:ln>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50800" h="50800"/>
                      </a:sp3d>
                    </p:spPr>
                    <p:txBody>
                      <a:bodyPr rtlCol="0" anchor="ctr"/>
                      <a:lstStyle/>
                      <a:p>
                        <a:pPr algn="ctr" defTabSz="1527930">
                          <a:defRPr/>
                        </a:pPr>
                        <a:endParaRPr kumimoji="1" lang="en-US" altLang="ja-JP" sz="4800" b="1" kern="0" dirty="0">
                          <a:solidFill>
                            <a:prstClr val="white"/>
                          </a:solidFill>
                          <a:latin typeface="Segoe UI" panose="020B0502040204020203" pitchFamily="34" charset="0"/>
                          <a:ea typeface="ＭＳ Ｐゴシック"/>
                          <a:cs typeface="Segoe UI" panose="020B0502040204020203" pitchFamily="34" charset="0"/>
                        </a:endParaRPr>
                      </a:p>
                    </p:txBody>
                  </p:sp>
                </p:grpSp>
                <p:sp>
                  <p:nvSpPr>
                    <p:cNvPr id="62" name="楕円 61">
                      <a:extLst>
                        <a:ext uri="{FF2B5EF4-FFF2-40B4-BE49-F238E27FC236}">
                          <a16:creationId xmlns:a16="http://schemas.microsoft.com/office/drawing/2014/main" id="{9794AF96-E0D3-4459-B94A-9A6694DAFA42}"/>
                        </a:ext>
                      </a:extLst>
                    </p:cNvPr>
                    <p:cNvSpPr/>
                    <p:nvPr/>
                  </p:nvSpPr>
                  <p:spPr>
                    <a:xfrm>
                      <a:off x="14570781" y="18601505"/>
                      <a:ext cx="1489999" cy="348333"/>
                    </a:xfrm>
                    <a:prstGeom prst="ellipse">
                      <a:avLst/>
                    </a:prstGeom>
                    <a:solidFill>
                      <a:schemeClr val="accent4"/>
                    </a:solidFill>
                    <a:ln w="12700">
                      <a:solidFill>
                        <a:schemeClr val="accent2"/>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kumimoji="1" lang="en-US" altLang="ja-JP" b="1" dirty="0"/>
                        <a:t>5,6</a:t>
                      </a:r>
                      <a:r>
                        <a:rPr kumimoji="1" lang="ja-JP" altLang="en-US" b="1" dirty="0"/>
                        <a:t>月</a:t>
                      </a:r>
                    </a:p>
                  </p:txBody>
                </p:sp>
              </p:grpSp>
              <p:sp>
                <p:nvSpPr>
                  <p:cNvPr id="60" name="楕円 59">
                    <a:extLst>
                      <a:ext uri="{FF2B5EF4-FFF2-40B4-BE49-F238E27FC236}">
                        <a16:creationId xmlns:a16="http://schemas.microsoft.com/office/drawing/2014/main" id="{18A9CE16-588B-4A1B-BAEF-9FFDC01A3A97}"/>
                      </a:ext>
                    </a:extLst>
                  </p:cNvPr>
                  <p:cNvSpPr/>
                  <p:nvPr/>
                </p:nvSpPr>
                <p:spPr>
                  <a:xfrm>
                    <a:off x="12017250" y="27016972"/>
                    <a:ext cx="2020852" cy="348334"/>
                  </a:xfrm>
                  <a:prstGeom prst="ellipse">
                    <a:avLst/>
                  </a:prstGeom>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b="1" dirty="0">
                        <a:latin typeface="Segoe UI" panose="020B0502040204020203" pitchFamily="34" charset="0"/>
                        <a:cs typeface="Segoe UI" panose="020B0502040204020203" pitchFamily="34" charset="0"/>
                      </a:rPr>
                      <a:t>12,1,2</a:t>
                    </a:r>
                    <a:r>
                      <a:rPr kumimoji="1" lang="ja-JP" altLang="en-US" b="1" dirty="0">
                        <a:latin typeface="Segoe UI" panose="020B0502040204020203" pitchFamily="34" charset="0"/>
                        <a:cs typeface="Segoe UI" panose="020B0502040204020203" pitchFamily="34" charset="0"/>
                      </a:rPr>
                      <a:t>月</a:t>
                    </a:r>
                  </a:p>
                </p:txBody>
              </p:sp>
            </p:grpSp>
          </p:grpSp>
          <p:sp>
            <p:nvSpPr>
              <p:cNvPr id="51" name="雲 50">
                <a:extLst>
                  <a:ext uri="{FF2B5EF4-FFF2-40B4-BE49-F238E27FC236}">
                    <a16:creationId xmlns:a16="http://schemas.microsoft.com/office/drawing/2014/main" id="{C10BC34E-8D35-41DB-97FB-03EDEBC84876}"/>
                  </a:ext>
                </a:extLst>
              </p:cNvPr>
              <p:cNvSpPr/>
              <p:nvPr/>
            </p:nvSpPr>
            <p:spPr>
              <a:xfrm>
                <a:off x="6651555" y="3414749"/>
                <a:ext cx="1113250" cy="1479773"/>
              </a:xfrm>
              <a:prstGeom prst="cloud">
                <a:avLst/>
              </a:prstGeom>
              <a:gradFill rotWithShape="1">
                <a:gsLst>
                  <a:gs pos="0">
                    <a:srgbClr val="FEB80A">
                      <a:alpha val="0"/>
                    </a:srgbClr>
                  </a:gs>
                  <a:gs pos="100000">
                    <a:srgbClr val="FEB80A">
                      <a:shade val="48000"/>
                      <a:satMod val="180000"/>
                      <a:lumMod val="94000"/>
                    </a:srgbClr>
                  </a:gs>
                  <a:gs pos="100000">
                    <a:srgbClr val="FEB80A">
                      <a:shade val="48000"/>
                      <a:satMod val="180000"/>
                      <a:lumMod val="94000"/>
                    </a:srgbClr>
                  </a:gs>
                </a:gsLst>
                <a:lin ang="4140000" scaled="1"/>
              </a:gradFill>
              <a:ln w="12700">
                <a:solidFill>
                  <a:schemeClr val="tx1"/>
                </a:solidFill>
              </a:ln>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50800" h="50800"/>
              </a:sp3d>
            </p:spPr>
            <p:txBody>
              <a:bodyPr rtlCol="0" anchor="ctr"/>
              <a:lstStyle/>
              <a:p>
                <a:pPr algn="ctr"/>
                <a:endParaRPr kumimoji="1" lang="ja-JP" altLang="en-US" sz="2400" b="1" dirty="0">
                  <a:solidFill>
                    <a:schemeClr val="bg1"/>
                  </a:solidFill>
                  <a:latin typeface="Segoe UI" panose="020B0502040204020203" pitchFamily="34" charset="0"/>
                  <a:cs typeface="Segoe UI" panose="020B0502040204020203" pitchFamily="34" charset="0"/>
                </a:endParaRPr>
              </a:p>
            </p:txBody>
          </p:sp>
          <p:sp>
            <p:nvSpPr>
              <p:cNvPr id="52" name="円/楕円 162">
                <a:extLst>
                  <a:ext uri="{FF2B5EF4-FFF2-40B4-BE49-F238E27FC236}">
                    <a16:creationId xmlns:a16="http://schemas.microsoft.com/office/drawing/2014/main" id="{3B120985-0178-4272-86ED-0A9AD1D16AB3}"/>
                  </a:ext>
                </a:extLst>
              </p:cNvPr>
              <p:cNvSpPr/>
              <p:nvPr/>
            </p:nvSpPr>
            <p:spPr>
              <a:xfrm>
                <a:off x="2754977" y="3553189"/>
                <a:ext cx="1050799" cy="1458712"/>
              </a:xfrm>
              <a:prstGeom prst="ellipse">
                <a:avLst/>
              </a:prstGeom>
              <a:solidFill>
                <a:schemeClr val="accent2">
                  <a:alpha val="15000"/>
                </a:schemeClr>
              </a:solidFill>
              <a:ln w="12700">
                <a:solidFill>
                  <a:schemeClr val="tx1"/>
                </a:solidFill>
              </a:ln>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50800" h="50800"/>
              </a:sp3d>
            </p:spPr>
            <p:txBody>
              <a:bodyPr rtlCol="0" anchor="ctr"/>
              <a:lstStyle/>
              <a:p>
                <a:pPr algn="ctr" defTabSz="1527930">
                  <a:defRPr/>
                </a:pPr>
                <a:endParaRPr kumimoji="1" lang="ja-JP" altLang="en-US" sz="4400" b="1" kern="0" dirty="0">
                  <a:solidFill>
                    <a:prstClr val="white"/>
                  </a:solidFill>
                  <a:latin typeface="Segoe UI" panose="020B0502040204020203" pitchFamily="34" charset="0"/>
                  <a:ea typeface="ＭＳ Ｐゴシック"/>
                  <a:cs typeface="Segoe UI" panose="020B0502040204020203" pitchFamily="34" charset="0"/>
                </a:endParaRPr>
              </a:p>
            </p:txBody>
          </p:sp>
          <p:sp>
            <p:nvSpPr>
              <p:cNvPr id="53" name="雲 52">
                <a:extLst>
                  <a:ext uri="{FF2B5EF4-FFF2-40B4-BE49-F238E27FC236}">
                    <a16:creationId xmlns:a16="http://schemas.microsoft.com/office/drawing/2014/main" id="{4A93BA9A-1B1B-49D9-9953-A670A014068A}"/>
                  </a:ext>
                </a:extLst>
              </p:cNvPr>
              <p:cNvSpPr/>
              <p:nvPr/>
            </p:nvSpPr>
            <p:spPr>
              <a:xfrm>
                <a:off x="3949679" y="3472499"/>
                <a:ext cx="1200757" cy="1458712"/>
              </a:xfrm>
              <a:prstGeom prst="cloud">
                <a:avLst/>
              </a:prstGeom>
              <a:solidFill>
                <a:srgbClr val="FF3300"/>
              </a:solidFill>
              <a:ln w="12700">
                <a:solidFill>
                  <a:schemeClr val="tx1"/>
                </a:solidFill>
              </a:ln>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50800" h="50800"/>
              </a:sp3d>
            </p:spPr>
            <p:txBody>
              <a:bodyPr rtlCol="0" anchor="ctr"/>
              <a:lstStyle/>
              <a:p>
                <a:pPr algn="ctr" defTabSz="1527930">
                  <a:defRPr/>
                </a:pPr>
                <a:endParaRPr kumimoji="1" lang="ja-JP" altLang="en-US" sz="4000" b="1" kern="0" dirty="0">
                  <a:solidFill>
                    <a:prstClr val="white"/>
                  </a:solidFill>
                  <a:latin typeface="Segoe UI" panose="020B0502040204020203" pitchFamily="34" charset="0"/>
                  <a:ea typeface="ＭＳ Ｐゴシック"/>
                  <a:cs typeface="Segoe UI" panose="020B0502040204020203" pitchFamily="34" charset="0"/>
                </a:endParaRPr>
              </a:p>
            </p:txBody>
          </p:sp>
          <p:sp>
            <p:nvSpPr>
              <p:cNvPr id="54" name="テキスト ボックス 53">
                <a:extLst>
                  <a:ext uri="{FF2B5EF4-FFF2-40B4-BE49-F238E27FC236}">
                    <a16:creationId xmlns:a16="http://schemas.microsoft.com/office/drawing/2014/main" id="{EEF6AB59-35C3-473D-B869-6E2E88CEEBA0}"/>
                  </a:ext>
                </a:extLst>
              </p:cNvPr>
              <p:cNvSpPr txBox="1"/>
              <p:nvPr/>
            </p:nvSpPr>
            <p:spPr>
              <a:xfrm>
                <a:off x="-56083" y="3936224"/>
                <a:ext cx="1141110" cy="609848"/>
              </a:xfrm>
              <a:prstGeom prst="rect">
                <a:avLst/>
              </a:prstGeom>
              <a:noFill/>
            </p:spPr>
            <p:txBody>
              <a:bodyPr wrap="square" rtlCol="0">
                <a:spAutoFit/>
              </a:bodyPr>
              <a:lstStyle/>
              <a:p>
                <a:pPr algn="ctr"/>
                <a:r>
                  <a:rPr kumimoji="1" lang="ja-JP" altLang="en-US" sz="1600" b="1" dirty="0">
                    <a:solidFill>
                      <a:schemeClr val="bg1"/>
                    </a:solidFill>
                  </a:rPr>
                  <a:t>①</a:t>
                </a:r>
                <a:r>
                  <a:rPr kumimoji="1" lang="ja-JP" altLang="en-US" sz="2000" b="1" dirty="0">
                    <a:solidFill>
                      <a:schemeClr val="bg1"/>
                    </a:solidFill>
                  </a:rPr>
                  <a:t>正</a:t>
                </a:r>
                <a:r>
                  <a:rPr kumimoji="1" lang="en-US" altLang="ja-JP" sz="2000" b="1" dirty="0">
                    <a:solidFill>
                      <a:schemeClr val="bg1"/>
                    </a:solidFill>
                  </a:rPr>
                  <a:t>AAO</a:t>
                </a:r>
                <a:endParaRPr kumimoji="1" lang="ja-JP" altLang="en-US" b="1" dirty="0">
                  <a:solidFill>
                    <a:schemeClr val="bg1"/>
                  </a:solidFill>
                </a:endParaRPr>
              </a:p>
            </p:txBody>
          </p:sp>
        </p:grpSp>
        <p:sp>
          <p:nvSpPr>
            <p:cNvPr id="39" name="テキスト ボックス 38">
              <a:extLst>
                <a:ext uri="{FF2B5EF4-FFF2-40B4-BE49-F238E27FC236}">
                  <a16:creationId xmlns:a16="http://schemas.microsoft.com/office/drawing/2014/main" id="{61FF5442-1BB0-4A3A-B846-F11D98AEE3AA}"/>
                </a:ext>
              </a:extLst>
            </p:cNvPr>
            <p:cNvSpPr txBox="1"/>
            <p:nvPr/>
          </p:nvSpPr>
          <p:spPr>
            <a:xfrm>
              <a:off x="1309195" y="287934"/>
              <a:ext cx="937206" cy="646331"/>
            </a:xfrm>
            <a:prstGeom prst="rect">
              <a:avLst/>
            </a:prstGeom>
            <a:noFill/>
          </p:spPr>
          <p:txBody>
            <a:bodyPr wrap="square" rtlCol="0">
              <a:spAutoFit/>
            </a:bodyPr>
            <a:lstStyle/>
            <a:p>
              <a:pPr algn="ctr"/>
              <a:r>
                <a:rPr kumimoji="1" lang="ja-JP" altLang="en-US" b="1" dirty="0">
                  <a:solidFill>
                    <a:schemeClr val="bg1"/>
                  </a:solidFill>
                </a:rPr>
                <a:t>②</a:t>
              </a:r>
              <a:endParaRPr kumimoji="1" lang="en-US" altLang="ja-JP" b="1" dirty="0">
                <a:solidFill>
                  <a:schemeClr val="bg1"/>
                </a:solidFill>
              </a:endParaRPr>
            </a:p>
            <a:p>
              <a:pPr algn="ctr"/>
              <a:r>
                <a:rPr kumimoji="1" lang="ja-JP" altLang="en-US" b="1" dirty="0">
                  <a:solidFill>
                    <a:schemeClr val="bg1"/>
                  </a:solidFill>
                </a:rPr>
                <a:t>温</a:t>
              </a:r>
              <a:r>
                <a:rPr kumimoji="1" lang="en-US" altLang="ja-JP" b="1" dirty="0">
                  <a:solidFill>
                    <a:schemeClr val="bg1"/>
                  </a:solidFill>
                </a:rPr>
                <a:t>SST</a:t>
              </a:r>
              <a:endParaRPr kumimoji="1" lang="ja-JP" altLang="en-US" b="1" dirty="0">
                <a:solidFill>
                  <a:schemeClr val="bg1"/>
                </a:solidFill>
              </a:endParaRPr>
            </a:p>
          </p:txBody>
        </p:sp>
        <p:sp>
          <p:nvSpPr>
            <p:cNvPr id="40" name="テキスト ボックス 39">
              <a:extLst>
                <a:ext uri="{FF2B5EF4-FFF2-40B4-BE49-F238E27FC236}">
                  <a16:creationId xmlns:a16="http://schemas.microsoft.com/office/drawing/2014/main" id="{549E3D0C-4160-4AEE-9C99-E0E6E4684443}"/>
                </a:ext>
              </a:extLst>
            </p:cNvPr>
            <p:cNvSpPr txBox="1"/>
            <p:nvPr/>
          </p:nvSpPr>
          <p:spPr>
            <a:xfrm>
              <a:off x="2767596" y="315135"/>
              <a:ext cx="1107670" cy="738664"/>
            </a:xfrm>
            <a:prstGeom prst="rect">
              <a:avLst/>
            </a:prstGeom>
            <a:noFill/>
          </p:spPr>
          <p:txBody>
            <a:bodyPr wrap="square" rtlCol="0">
              <a:spAutoFit/>
            </a:bodyPr>
            <a:lstStyle/>
            <a:p>
              <a:pPr algn="ctr"/>
              <a:r>
                <a:rPr kumimoji="1" lang="ja-JP" altLang="en-US" sz="1400" b="1" dirty="0">
                  <a:solidFill>
                    <a:schemeClr val="bg1"/>
                  </a:solidFill>
                </a:rPr>
                <a:t>③温</a:t>
              </a:r>
              <a:r>
                <a:rPr kumimoji="1" lang="en-US" altLang="ja-JP" sz="1400" b="1" dirty="0">
                  <a:solidFill>
                    <a:schemeClr val="bg1"/>
                  </a:solidFill>
                </a:rPr>
                <a:t>SST</a:t>
              </a:r>
              <a:r>
                <a:rPr kumimoji="1" lang="ja-JP" altLang="en-US" sz="1400" b="1" dirty="0">
                  <a:solidFill>
                    <a:schemeClr val="bg1"/>
                  </a:solidFill>
                </a:rPr>
                <a:t>＋上向き熱フラックス</a:t>
              </a:r>
              <a:endParaRPr kumimoji="1" lang="ja-JP" altLang="en-US" sz="1600" b="1" dirty="0">
                <a:solidFill>
                  <a:schemeClr val="bg1"/>
                </a:solidFill>
              </a:endParaRPr>
            </a:p>
          </p:txBody>
        </p:sp>
        <p:sp>
          <p:nvSpPr>
            <p:cNvPr id="41" name="テキスト ボックス 40">
              <a:extLst>
                <a:ext uri="{FF2B5EF4-FFF2-40B4-BE49-F238E27FC236}">
                  <a16:creationId xmlns:a16="http://schemas.microsoft.com/office/drawing/2014/main" id="{EF7D9E60-0E95-4A89-9F7B-DC7FCF78F546}"/>
                </a:ext>
              </a:extLst>
            </p:cNvPr>
            <p:cNvSpPr txBox="1"/>
            <p:nvPr/>
          </p:nvSpPr>
          <p:spPr>
            <a:xfrm>
              <a:off x="4036345" y="228353"/>
              <a:ext cx="1200758" cy="830997"/>
            </a:xfrm>
            <a:prstGeom prst="rect">
              <a:avLst/>
            </a:prstGeom>
            <a:noFill/>
          </p:spPr>
          <p:txBody>
            <a:bodyPr wrap="square" rtlCol="0">
              <a:spAutoFit/>
            </a:bodyPr>
            <a:lstStyle/>
            <a:p>
              <a:pPr algn="ctr"/>
              <a:r>
                <a:rPr kumimoji="1" lang="ja-JP" altLang="en-US" sz="1600" b="1" dirty="0">
                  <a:solidFill>
                    <a:schemeClr val="bg1"/>
                  </a:solidFill>
                </a:rPr>
                <a:t>④南インド洋で対流の活発化</a:t>
              </a:r>
              <a:endParaRPr kumimoji="1" lang="en-US" altLang="ja-JP" sz="1600" b="1" dirty="0">
                <a:solidFill>
                  <a:schemeClr val="bg1"/>
                </a:solidFill>
              </a:endParaRPr>
            </a:p>
          </p:txBody>
        </p:sp>
        <p:sp>
          <p:nvSpPr>
            <p:cNvPr id="42" name="テキスト ボックス 41">
              <a:extLst>
                <a:ext uri="{FF2B5EF4-FFF2-40B4-BE49-F238E27FC236}">
                  <a16:creationId xmlns:a16="http://schemas.microsoft.com/office/drawing/2014/main" id="{E32A781B-31EB-4415-B556-5997A633F6B6}"/>
                </a:ext>
              </a:extLst>
            </p:cNvPr>
            <p:cNvSpPr txBox="1"/>
            <p:nvPr/>
          </p:nvSpPr>
          <p:spPr>
            <a:xfrm>
              <a:off x="2168510" y="460507"/>
              <a:ext cx="670680" cy="338554"/>
            </a:xfrm>
            <a:prstGeom prst="rect">
              <a:avLst/>
            </a:prstGeom>
            <a:noFill/>
          </p:spPr>
          <p:txBody>
            <a:bodyPr wrap="square" rtlCol="0">
              <a:spAutoFit/>
            </a:bodyPr>
            <a:lstStyle/>
            <a:p>
              <a:pPr algn="ctr"/>
              <a:r>
                <a:rPr kumimoji="1" lang="ja-JP" altLang="en-US" sz="1600" b="1" dirty="0">
                  <a:solidFill>
                    <a:schemeClr val="bg1"/>
                  </a:solidFill>
                </a:rPr>
                <a:t>持続</a:t>
              </a:r>
              <a:endParaRPr kumimoji="1" lang="ja-JP" altLang="en-US" b="1" dirty="0">
                <a:solidFill>
                  <a:schemeClr val="bg1"/>
                </a:solidFill>
              </a:endParaRPr>
            </a:p>
          </p:txBody>
        </p:sp>
        <p:sp>
          <p:nvSpPr>
            <p:cNvPr id="43" name="テキスト ボックス 42">
              <a:extLst>
                <a:ext uri="{FF2B5EF4-FFF2-40B4-BE49-F238E27FC236}">
                  <a16:creationId xmlns:a16="http://schemas.microsoft.com/office/drawing/2014/main" id="{6497EB0B-C21E-4129-B82A-857CD3ACF7D1}"/>
                </a:ext>
              </a:extLst>
            </p:cNvPr>
            <p:cNvSpPr txBox="1"/>
            <p:nvPr/>
          </p:nvSpPr>
          <p:spPr>
            <a:xfrm>
              <a:off x="5358290" y="235089"/>
              <a:ext cx="1200758" cy="646331"/>
            </a:xfrm>
            <a:prstGeom prst="rect">
              <a:avLst/>
            </a:prstGeom>
            <a:noFill/>
          </p:spPr>
          <p:txBody>
            <a:bodyPr wrap="square" rtlCol="0">
              <a:spAutoFit/>
            </a:bodyPr>
            <a:lstStyle/>
            <a:p>
              <a:pPr algn="ctr"/>
              <a:r>
                <a:rPr kumimoji="1" lang="ja-JP" altLang="en-US" b="1" dirty="0">
                  <a:solidFill>
                    <a:schemeClr val="bg1"/>
                  </a:solidFill>
                </a:rPr>
                <a:t>⑤</a:t>
              </a:r>
              <a:endParaRPr kumimoji="1" lang="en-US" altLang="ja-JP" b="1" dirty="0">
                <a:solidFill>
                  <a:schemeClr val="bg1"/>
                </a:solidFill>
              </a:endParaRPr>
            </a:p>
            <a:p>
              <a:pPr algn="ctr"/>
              <a:r>
                <a:rPr kumimoji="1" lang="en-US" altLang="ja-JP" b="1" dirty="0">
                  <a:solidFill>
                    <a:schemeClr val="bg1"/>
                  </a:solidFill>
                </a:rPr>
                <a:t>SMJ</a:t>
              </a:r>
              <a:r>
                <a:rPr kumimoji="1" lang="ja-JP" altLang="en-US" b="1" dirty="0">
                  <a:solidFill>
                    <a:schemeClr val="bg1"/>
                  </a:solidFill>
                </a:rPr>
                <a:t>強化</a:t>
              </a:r>
              <a:endParaRPr kumimoji="1" lang="en-US" altLang="ja-JP" sz="1600" b="1" dirty="0">
                <a:solidFill>
                  <a:schemeClr val="bg1"/>
                </a:solidFill>
              </a:endParaRPr>
            </a:p>
          </p:txBody>
        </p:sp>
        <p:sp>
          <p:nvSpPr>
            <p:cNvPr id="44" name="テキスト ボックス 43">
              <a:extLst>
                <a:ext uri="{FF2B5EF4-FFF2-40B4-BE49-F238E27FC236}">
                  <a16:creationId xmlns:a16="http://schemas.microsoft.com/office/drawing/2014/main" id="{AC44EB1B-BEBB-43F7-9E7F-9FA37F578D57}"/>
                </a:ext>
              </a:extLst>
            </p:cNvPr>
            <p:cNvSpPr txBox="1"/>
            <p:nvPr/>
          </p:nvSpPr>
          <p:spPr>
            <a:xfrm>
              <a:off x="6646813" y="181189"/>
              <a:ext cx="1157004" cy="830997"/>
            </a:xfrm>
            <a:prstGeom prst="rect">
              <a:avLst/>
            </a:prstGeom>
            <a:noFill/>
          </p:spPr>
          <p:txBody>
            <a:bodyPr wrap="square" rtlCol="0">
              <a:spAutoFit/>
            </a:bodyPr>
            <a:lstStyle/>
            <a:p>
              <a:pPr algn="ctr"/>
              <a:r>
                <a:rPr kumimoji="1" lang="ja-JP" altLang="en-US" sz="1600" b="1" dirty="0">
                  <a:solidFill>
                    <a:schemeClr val="bg1"/>
                  </a:solidFill>
                </a:rPr>
                <a:t>⑥インドでの対流の活発化</a:t>
              </a:r>
              <a:endParaRPr kumimoji="1" lang="en-US" altLang="ja-JP" sz="1600" b="1" dirty="0">
                <a:solidFill>
                  <a:schemeClr val="bg1"/>
                </a:solidFill>
              </a:endParaRPr>
            </a:p>
          </p:txBody>
        </p:sp>
        <p:sp>
          <p:nvSpPr>
            <p:cNvPr id="45" name="テキスト ボックス 44">
              <a:extLst>
                <a:ext uri="{FF2B5EF4-FFF2-40B4-BE49-F238E27FC236}">
                  <a16:creationId xmlns:a16="http://schemas.microsoft.com/office/drawing/2014/main" id="{E332ED3D-E51F-4C27-ADB4-3284D48FFD75}"/>
                </a:ext>
              </a:extLst>
            </p:cNvPr>
            <p:cNvSpPr txBox="1"/>
            <p:nvPr/>
          </p:nvSpPr>
          <p:spPr>
            <a:xfrm>
              <a:off x="8017150" y="329987"/>
              <a:ext cx="1216504" cy="830997"/>
            </a:xfrm>
            <a:prstGeom prst="rect">
              <a:avLst/>
            </a:prstGeom>
            <a:noFill/>
          </p:spPr>
          <p:txBody>
            <a:bodyPr wrap="square" rtlCol="0">
              <a:spAutoFit/>
            </a:bodyPr>
            <a:lstStyle/>
            <a:p>
              <a:pPr algn="ctr"/>
              <a:r>
                <a:rPr kumimoji="1" lang="ja-JP" altLang="en-US" sz="1600" b="1" dirty="0">
                  <a:solidFill>
                    <a:schemeClr val="bg1"/>
                  </a:solidFill>
                </a:rPr>
                <a:t>⑦チベット高気圧の</a:t>
              </a:r>
              <a:endParaRPr kumimoji="1" lang="en-US" altLang="ja-JP" sz="1600" b="1" dirty="0">
                <a:solidFill>
                  <a:schemeClr val="bg1"/>
                </a:solidFill>
              </a:endParaRPr>
            </a:p>
            <a:p>
              <a:pPr algn="ctr"/>
              <a:r>
                <a:rPr kumimoji="1" lang="ja-JP" altLang="en-US" sz="1600" b="1" dirty="0">
                  <a:solidFill>
                    <a:schemeClr val="bg1"/>
                  </a:solidFill>
                </a:rPr>
                <a:t>強化</a:t>
              </a:r>
              <a:endParaRPr kumimoji="1" lang="en-US" altLang="ja-JP" sz="1400" b="1" dirty="0">
                <a:solidFill>
                  <a:schemeClr val="bg1"/>
                </a:solidFill>
              </a:endParaRPr>
            </a:p>
          </p:txBody>
        </p:sp>
        <p:sp>
          <p:nvSpPr>
            <p:cNvPr id="46" name="右矢印 171">
              <a:extLst>
                <a:ext uri="{FF2B5EF4-FFF2-40B4-BE49-F238E27FC236}">
                  <a16:creationId xmlns:a16="http://schemas.microsoft.com/office/drawing/2014/main" id="{0D585AB2-CDA0-4323-A2A4-EF686033263F}"/>
                </a:ext>
              </a:extLst>
            </p:cNvPr>
            <p:cNvSpPr/>
            <p:nvPr/>
          </p:nvSpPr>
          <p:spPr>
            <a:xfrm>
              <a:off x="3783228" y="502885"/>
              <a:ext cx="320219" cy="272636"/>
            </a:xfrm>
            <a:prstGeom prst="rightArrow">
              <a:avLst/>
            </a:prstGeom>
            <a:gradFill rotWithShape="1">
              <a:gsLst>
                <a:gs pos="0">
                  <a:srgbClr val="84AA33"/>
                </a:gs>
                <a:gs pos="100000">
                  <a:srgbClr val="84AA33">
                    <a:shade val="48000"/>
                    <a:satMod val="180000"/>
                    <a:lumMod val="94000"/>
                  </a:srgbClr>
                </a:gs>
                <a:gs pos="100000">
                  <a:srgbClr val="84AA33">
                    <a:shade val="48000"/>
                    <a:satMod val="180000"/>
                    <a:lumMod val="94000"/>
                  </a:srgbClr>
                </a:gs>
              </a:gsLst>
              <a:lin ang="4140000" scaled="1"/>
            </a:gradFill>
            <a:ln w="12700">
              <a:solidFill>
                <a:schemeClr val="tx1"/>
              </a:solidFill>
            </a:ln>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50800" h="50800"/>
            </a:sp3d>
          </p:spPr>
          <p:txBody>
            <a:bodyPr rtlCol="0" anchor="ctr"/>
            <a:lstStyle/>
            <a:p>
              <a:pPr algn="ctr" defTabSz="1527930">
                <a:defRPr/>
              </a:pPr>
              <a:endParaRPr kumimoji="1" lang="ja-JP" altLang="en-US" sz="3344" kern="0" dirty="0">
                <a:solidFill>
                  <a:prstClr val="white"/>
                </a:solidFill>
                <a:latin typeface="Times"/>
                <a:ea typeface="ＭＳ Ｐゴシック"/>
              </a:endParaRPr>
            </a:p>
          </p:txBody>
        </p:sp>
        <p:sp>
          <p:nvSpPr>
            <p:cNvPr id="47" name="右矢印 171">
              <a:extLst>
                <a:ext uri="{FF2B5EF4-FFF2-40B4-BE49-F238E27FC236}">
                  <a16:creationId xmlns:a16="http://schemas.microsoft.com/office/drawing/2014/main" id="{7DFDF541-4F29-4A02-BECF-C8ED689C2757}"/>
                </a:ext>
              </a:extLst>
            </p:cNvPr>
            <p:cNvSpPr/>
            <p:nvPr/>
          </p:nvSpPr>
          <p:spPr>
            <a:xfrm>
              <a:off x="5198180" y="483759"/>
              <a:ext cx="320219" cy="272636"/>
            </a:xfrm>
            <a:prstGeom prst="rightArrow">
              <a:avLst/>
            </a:prstGeom>
            <a:gradFill rotWithShape="1">
              <a:gsLst>
                <a:gs pos="0">
                  <a:srgbClr val="84AA33"/>
                </a:gs>
                <a:gs pos="100000">
                  <a:srgbClr val="84AA33">
                    <a:shade val="48000"/>
                    <a:satMod val="180000"/>
                    <a:lumMod val="94000"/>
                  </a:srgbClr>
                </a:gs>
                <a:gs pos="100000">
                  <a:srgbClr val="84AA33">
                    <a:shade val="48000"/>
                    <a:satMod val="180000"/>
                    <a:lumMod val="94000"/>
                  </a:srgbClr>
                </a:gs>
              </a:gsLst>
              <a:lin ang="4140000" scaled="1"/>
            </a:gradFill>
            <a:ln w="12700">
              <a:solidFill>
                <a:schemeClr val="tx1"/>
              </a:solidFill>
            </a:ln>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50800" h="50800"/>
            </a:sp3d>
          </p:spPr>
          <p:txBody>
            <a:bodyPr rtlCol="0" anchor="ctr"/>
            <a:lstStyle/>
            <a:p>
              <a:pPr algn="ctr" defTabSz="1527930">
                <a:defRPr/>
              </a:pPr>
              <a:endParaRPr kumimoji="1" lang="ja-JP" altLang="en-US" sz="3344" kern="0" dirty="0">
                <a:solidFill>
                  <a:prstClr val="white"/>
                </a:solidFill>
                <a:latin typeface="Times"/>
                <a:ea typeface="ＭＳ Ｐゴシック"/>
              </a:endParaRPr>
            </a:p>
          </p:txBody>
        </p:sp>
        <p:sp>
          <p:nvSpPr>
            <p:cNvPr id="48" name="右矢印 171">
              <a:extLst>
                <a:ext uri="{FF2B5EF4-FFF2-40B4-BE49-F238E27FC236}">
                  <a16:creationId xmlns:a16="http://schemas.microsoft.com/office/drawing/2014/main" id="{3ACA8C92-AFAB-4629-A6F3-6AC2D5168034}"/>
                </a:ext>
              </a:extLst>
            </p:cNvPr>
            <p:cNvSpPr/>
            <p:nvPr/>
          </p:nvSpPr>
          <p:spPr>
            <a:xfrm>
              <a:off x="6418003" y="506854"/>
              <a:ext cx="320219" cy="272636"/>
            </a:xfrm>
            <a:prstGeom prst="rightArrow">
              <a:avLst/>
            </a:prstGeom>
            <a:gradFill rotWithShape="1">
              <a:gsLst>
                <a:gs pos="0">
                  <a:srgbClr val="84AA33"/>
                </a:gs>
                <a:gs pos="100000">
                  <a:srgbClr val="84AA33">
                    <a:shade val="48000"/>
                    <a:satMod val="180000"/>
                    <a:lumMod val="94000"/>
                  </a:srgbClr>
                </a:gs>
                <a:gs pos="100000">
                  <a:srgbClr val="84AA33">
                    <a:shade val="48000"/>
                    <a:satMod val="180000"/>
                    <a:lumMod val="94000"/>
                  </a:srgbClr>
                </a:gs>
              </a:gsLst>
              <a:lin ang="4140000" scaled="1"/>
            </a:gradFill>
            <a:ln w="12700">
              <a:solidFill>
                <a:schemeClr val="tx1"/>
              </a:solidFill>
            </a:ln>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50800" h="50800"/>
            </a:sp3d>
          </p:spPr>
          <p:txBody>
            <a:bodyPr rtlCol="0" anchor="ctr"/>
            <a:lstStyle/>
            <a:p>
              <a:pPr algn="ctr" defTabSz="1527930">
                <a:defRPr/>
              </a:pPr>
              <a:endParaRPr kumimoji="1" lang="ja-JP" altLang="en-US" sz="3344" kern="0" dirty="0">
                <a:solidFill>
                  <a:prstClr val="white"/>
                </a:solidFill>
                <a:latin typeface="Times"/>
                <a:ea typeface="ＭＳ Ｐゴシック"/>
              </a:endParaRPr>
            </a:p>
          </p:txBody>
        </p:sp>
        <p:sp>
          <p:nvSpPr>
            <p:cNvPr id="49" name="右矢印 171">
              <a:extLst>
                <a:ext uri="{FF2B5EF4-FFF2-40B4-BE49-F238E27FC236}">
                  <a16:creationId xmlns:a16="http://schemas.microsoft.com/office/drawing/2014/main" id="{0E8F88C6-58CC-454E-BD88-2CD99D53D488}"/>
                </a:ext>
              </a:extLst>
            </p:cNvPr>
            <p:cNvSpPr/>
            <p:nvPr/>
          </p:nvSpPr>
          <p:spPr>
            <a:xfrm>
              <a:off x="7769912" y="460507"/>
              <a:ext cx="320219" cy="272636"/>
            </a:xfrm>
            <a:prstGeom prst="rightArrow">
              <a:avLst/>
            </a:prstGeom>
            <a:gradFill rotWithShape="1">
              <a:gsLst>
                <a:gs pos="0">
                  <a:srgbClr val="84AA33"/>
                </a:gs>
                <a:gs pos="100000">
                  <a:srgbClr val="84AA33">
                    <a:shade val="48000"/>
                    <a:satMod val="180000"/>
                    <a:lumMod val="94000"/>
                  </a:srgbClr>
                </a:gs>
                <a:gs pos="100000">
                  <a:srgbClr val="84AA33">
                    <a:shade val="48000"/>
                    <a:satMod val="180000"/>
                    <a:lumMod val="94000"/>
                  </a:srgbClr>
                </a:gs>
              </a:gsLst>
              <a:lin ang="4140000" scaled="1"/>
            </a:gradFill>
            <a:ln w="12700">
              <a:solidFill>
                <a:schemeClr val="tx1"/>
              </a:solidFill>
            </a:ln>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50800" h="50800"/>
            </a:sp3d>
          </p:spPr>
          <p:txBody>
            <a:bodyPr rtlCol="0" anchor="ctr"/>
            <a:lstStyle/>
            <a:p>
              <a:pPr algn="ctr" defTabSz="1527930">
                <a:defRPr/>
              </a:pPr>
              <a:endParaRPr kumimoji="1" lang="ja-JP" altLang="en-US" sz="3344" kern="0" dirty="0">
                <a:solidFill>
                  <a:prstClr val="white"/>
                </a:solidFill>
                <a:latin typeface="Times"/>
                <a:ea typeface="ＭＳ Ｐゴシック"/>
              </a:endParaRPr>
            </a:p>
          </p:txBody>
        </p:sp>
      </p:grpSp>
      <p:sp>
        <p:nvSpPr>
          <p:cNvPr id="68" name="フレーム 67">
            <a:extLst>
              <a:ext uri="{FF2B5EF4-FFF2-40B4-BE49-F238E27FC236}">
                <a16:creationId xmlns:a16="http://schemas.microsoft.com/office/drawing/2014/main" id="{1A0456AC-CEB1-4D97-9EA1-AEA3F2660246}"/>
              </a:ext>
            </a:extLst>
          </p:cNvPr>
          <p:cNvSpPr/>
          <p:nvPr/>
        </p:nvSpPr>
        <p:spPr>
          <a:xfrm>
            <a:off x="3817758" y="152421"/>
            <a:ext cx="2884171" cy="1313392"/>
          </a:xfrm>
          <a:prstGeom prst="frame">
            <a:avLst>
              <a:gd name="adj1" fmla="val 7606"/>
            </a:avLst>
          </a:prstGeom>
          <a:solidFill>
            <a:srgbClr val="05F91C">
              <a:alpha val="50000"/>
            </a:srgb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Tree>
    <p:extLst>
      <p:ext uri="{BB962C8B-B14F-4D97-AF65-F5344CB8AC3E}">
        <p14:creationId xmlns:p14="http://schemas.microsoft.com/office/powerpoint/2010/main" val="32209664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EFE1297F-19D9-4406-8F36-E45E44427112}"/>
              </a:ext>
            </a:extLst>
          </p:cNvPr>
          <p:cNvSpPr/>
          <p:nvPr/>
        </p:nvSpPr>
        <p:spPr>
          <a:xfrm>
            <a:off x="10740" y="17928"/>
            <a:ext cx="2520425" cy="369332"/>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kumimoji="1" lang="ja-JP" altLang="en-US" sz="2000" dirty="0">
                <a:ln>
                  <a:solidFill>
                    <a:schemeClr val="tx1"/>
                  </a:solidFill>
                </a:ln>
                <a:latin typeface="HGP創英角ｺﾞｼｯｸUB" panose="020B0900000000000000" pitchFamily="50" charset="-128"/>
                <a:ea typeface="HGP創英角ｺﾞｼｯｸUB" panose="020B0900000000000000" pitchFamily="50" charset="-128"/>
              </a:rPr>
              <a:t>はじめにまとめを</a:t>
            </a:r>
          </a:p>
        </p:txBody>
      </p:sp>
      <p:grpSp>
        <p:nvGrpSpPr>
          <p:cNvPr id="19" name="グループ化 18">
            <a:extLst>
              <a:ext uri="{FF2B5EF4-FFF2-40B4-BE49-F238E27FC236}">
                <a16:creationId xmlns:a16="http://schemas.microsoft.com/office/drawing/2014/main" id="{89D8BFED-1EC7-4E80-8B60-58AA185B58A7}"/>
              </a:ext>
            </a:extLst>
          </p:cNvPr>
          <p:cNvGrpSpPr/>
          <p:nvPr/>
        </p:nvGrpSpPr>
        <p:grpSpPr>
          <a:xfrm>
            <a:off x="1975825" y="1813686"/>
            <a:ext cx="5124767" cy="4374327"/>
            <a:chOff x="0" y="950387"/>
            <a:chExt cx="6409461" cy="5139385"/>
          </a:xfrm>
        </p:grpSpPr>
        <p:grpSp>
          <p:nvGrpSpPr>
            <p:cNvPr id="3" name="グループ化 2">
              <a:extLst>
                <a:ext uri="{FF2B5EF4-FFF2-40B4-BE49-F238E27FC236}">
                  <a16:creationId xmlns:a16="http://schemas.microsoft.com/office/drawing/2014/main" id="{4ED14AC1-570D-446A-8C4B-B73360A2E0E1}"/>
                </a:ext>
              </a:extLst>
            </p:cNvPr>
            <p:cNvGrpSpPr/>
            <p:nvPr/>
          </p:nvGrpSpPr>
          <p:grpSpPr>
            <a:xfrm>
              <a:off x="0" y="950387"/>
              <a:ext cx="6409461" cy="5139385"/>
              <a:chOff x="843516" y="896976"/>
              <a:chExt cx="6409461" cy="5139385"/>
            </a:xfrm>
          </p:grpSpPr>
          <p:grpSp>
            <p:nvGrpSpPr>
              <p:cNvPr id="4" name="グループ化 3">
                <a:extLst>
                  <a:ext uri="{FF2B5EF4-FFF2-40B4-BE49-F238E27FC236}">
                    <a16:creationId xmlns:a16="http://schemas.microsoft.com/office/drawing/2014/main" id="{4C1512BB-699A-4E5A-ACF5-65CB425B999D}"/>
                  </a:ext>
                </a:extLst>
              </p:cNvPr>
              <p:cNvGrpSpPr/>
              <p:nvPr/>
            </p:nvGrpSpPr>
            <p:grpSpPr>
              <a:xfrm>
                <a:off x="855940" y="896976"/>
                <a:ext cx="6397037" cy="5139385"/>
                <a:chOff x="445500" y="402240"/>
                <a:chExt cx="7063349" cy="5866598"/>
              </a:xfrm>
            </p:grpSpPr>
            <p:pic>
              <p:nvPicPr>
                <p:cNvPr id="6" name="図 5">
                  <a:extLst>
                    <a:ext uri="{FF2B5EF4-FFF2-40B4-BE49-F238E27FC236}">
                      <a16:creationId xmlns:a16="http://schemas.microsoft.com/office/drawing/2014/main" id="{7434D165-1A39-4F40-88E3-CF37533B5C94}"/>
                    </a:ext>
                  </a:extLst>
                </p:cNvPr>
                <p:cNvPicPr>
                  <a:picLocks noChangeAspect="1"/>
                </p:cNvPicPr>
                <p:nvPr/>
              </p:nvPicPr>
              <p:blipFill rotWithShape="1">
                <a:blip r:embed="rId2">
                  <a:extLst>
                    <a:ext uri="{28A0092B-C50C-407E-A947-70E740481C1C}">
                      <a14:useLocalDpi xmlns:a14="http://schemas.microsoft.com/office/drawing/2010/main" val="0"/>
                    </a:ext>
                  </a:extLst>
                </a:blip>
                <a:srcRect l="6619" t="1763" r="3970" b="4242"/>
                <a:stretch/>
              </p:blipFill>
              <p:spPr>
                <a:xfrm>
                  <a:off x="905639" y="538934"/>
                  <a:ext cx="6560689" cy="5729904"/>
                </a:xfrm>
                <a:prstGeom prst="rect">
                  <a:avLst/>
                </a:prstGeom>
                <a:ln>
                  <a:solidFill>
                    <a:schemeClr val="lt1"/>
                  </a:solidFill>
                </a:ln>
                <a:scene3d>
                  <a:camera prst="perspectiveRelaxedModerately" fov="6000000">
                    <a:rot lat="21000000" lon="0" rev="0"/>
                  </a:camera>
                  <a:lightRig rig="threePt" dir="t"/>
                </a:scene3d>
              </p:spPr>
            </p:pic>
            <p:cxnSp>
              <p:nvCxnSpPr>
                <p:cNvPr id="7" name="直線コネクタ 6">
                  <a:extLst>
                    <a:ext uri="{FF2B5EF4-FFF2-40B4-BE49-F238E27FC236}">
                      <a16:creationId xmlns:a16="http://schemas.microsoft.com/office/drawing/2014/main" id="{7960BC33-BF02-4A9F-903F-90F7AE5BE238}"/>
                    </a:ext>
                  </a:extLst>
                </p:cNvPr>
                <p:cNvCxnSpPr>
                  <a:cxnSpLocks/>
                </p:cNvCxnSpPr>
                <p:nvPr/>
              </p:nvCxnSpPr>
              <p:spPr>
                <a:xfrm>
                  <a:off x="445500" y="2738332"/>
                  <a:ext cx="6970765"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8" name="楕円 7">
                  <a:extLst>
                    <a:ext uri="{FF2B5EF4-FFF2-40B4-BE49-F238E27FC236}">
                      <a16:creationId xmlns:a16="http://schemas.microsoft.com/office/drawing/2014/main" id="{76C450E2-38D9-4500-B8D7-3B5C5249E898}"/>
                    </a:ext>
                  </a:extLst>
                </p:cNvPr>
                <p:cNvSpPr/>
                <p:nvPr/>
              </p:nvSpPr>
              <p:spPr>
                <a:xfrm>
                  <a:off x="837524" y="3649983"/>
                  <a:ext cx="6671325" cy="911511"/>
                </a:xfrm>
                <a:prstGeom prst="ellipse">
                  <a:avLst/>
                </a:prstGeom>
                <a:solidFill>
                  <a:srgbClr val="FF0000">
                    <a:alpha val="20000"/>
                  </a:srgbClr>
                </a:solidFill>
                <a:ln>
                  <a:noFill/>
                </a:ln>
                <a:scene3d>
                  <a:camera prst="perspectiveRelaxedModerately"/>
                  <a:lightRig rig="threePt" dir="t"/>
                </a:scene3d>
                <a:sp3d>
                  <a:bevelT w="228600" h="127000"/>
                  <a:bevelB h="501650"/>
                </a:sp3d>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kumimoji="1" lang="ja-JP" altLang="en-US" sz="3200" b="1" dirty="0">
                      <a:solidFill>
                        <a:schemeClr val="bg2">
                          <a:lumMod val="75000"/>
                        </a:schemeClr>
                      </a:solidFill>
                    </a:rPr>
                    <a:t>暖</a:t>
                  </a:r>
                  <a:r>
                    <a:rPr kumimoji="1" lang="en-US" altLang="ja-JP" sz="3200" b="1" dirty="0">
                      <a:solidFill>
                        <a:schemeClr val="bg2">
                          <a:lumMod val="75000"/>
                        </a:schemeClr>
                      </a:solidFill>
                    </a:rPr>
                    <a:t>SST</a:t>
                  </a:r>
                  <a:endParaRPr kumimoji="1" lang="ja-JP" altLang="en-US" sz="3200" b="1" dirty="0">
                    <a:solidFill>
                      <a:schemeClr val="bg2">
                        <a:lumMod val="75000"/>
                      </a:schemeClr>
                    </a:solidFill>
                  </a:endParaRPr>
                </a:p>
              </p:txBody>
            </p:sp>
            <p:sp>
              <p:nvSpPr>
                <p:cNvPr id="9" name="楕円 8">
                  <a:extLst>
                    <a:ext uri="{FF2B5EF4-FFF2-40B4-BE49-F238E27FC236}">
                      <a16:creationId xmlns:a16="http://schemas.microsoft.com/office/drawing/2014/main" id="{2FBD010E-F63F-4BED-9963-A5BA962542B9}"/>
                    </a:ext>
                  </a:extLst>
                </p:cNvPr>
                <p:cNvSpPr/>
                <p:nvPr/>
              </p:nvSpPr>
              <p:spPr>
                <a:xfrm>
                  <a:off x="2132164" y="5082165"/>
                  <a:ext cx="4252888" cy="942427"/>
                </a:xfrm>
                <a:prstGeom prst="ellipse">
                  <a:avLst/>
                </a:prstGeom>
                <a:solidFill>
                  <a:srgbClr val="002060">
                    <a:alpha val="20000"/>
                  </a:srgbClr>
                </a:solidFill>
                <a:ln>
                  <a:solidFill>
                    <a:schemeClr val="accent1">
                      <a:lumMod val="60000"/>
                      <a:lumOff val="40000"/>
                    </a:schemeClr>
                  </a:solidFill>
                </a:ln>
                <a:scene3d>
                  <a:camera prst="perspectiveRelaxedModerately"/>
                  <a:lightRig rig="threePt" dir="t"/>
                </a:scene3d>
                <a:sp3d>
                  <a:bevelT w="228600" h="127000"/>
                  <a:bevelB h="501650"/>
                </a:sp3d>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kumimoji="1" lang="en-US" altLang="ja-JP" sz="3200" b="1" dirty="0">
                      <a:solidFill>
                        <a:schemeClr val="bg2">
                          <a:lumMod val="75000"/>
                        </a:schemeClr>
                      </a:solidFill>
                    </a:rPr>
                    <a:t>AAO</a:t>
                  </a:r>
                  <a:r>
                    <a:rPr kumimoji="1" lang="ja-JP" altLang="en-US" sz="3200" b="1" dirty="0">
                      <a:solidFill>
                        <a:schemeClr val="bg2">
                          <a:lumMod val="75000"/>
                        </a:schemeClr>
                      </a:solidFill>
                    </a:rPr>
                    <a:t>正</a:t>
                  </a:r>
                </a:p>
              </p:txBody>
            </p:sp>
            <p:sp>
              <p:nvSpPr>
                <p:cNvPr id="10" name="環状矢印 10">
                  <a:extLst>
                    <a:ext uri="{FF2B5EF4-FFF2-40B4-BE49-F238E27FC236}">
                      <a16:creationId xmlns:a16="http://schemas.microsoft.com/office/drawing/2014/main" id="{51D1D9EE-DE0A-41E9-AC7C-A22629BDE63E}"/>
                    </a:ext>
                  </a:extLst>
                </p:cNvPr>
                <p:cNvSpPr/>
                <p:nvPr/>
              </p:nvSpPr>
              <p:spPr>
                <a:xfrm rot="18383902">
                  <a:off x="2140533" y="571185"/>
                  <a:ext cx="2873929" cy="5977157"/>
                </a:xfrm>
                <a:prstGeom prst="circularArrow">
                  <a:avLst>
                    <a:gd name="adj1" fmla="val 10442"/>
                    <a:gd name="adj2" fmla="val 2160065"/>
                    <a:gd name="adj3" fmla="val 20109894"/>
                    <a:gd name="adj4" fmla="val 10800000"/>
                    <a:gd name="adj5" fmla="val 10612"/>
                  </a:avLst>
                </a:prstGeom>
                <a:solidFill>
                  <a:schemeClr val="accent6">
                    <a:alpha val="20000"/>
                  </a:schemeClr>
                </a:solidFill>
                <a:ln>
                  <a:solidFill>
                    <a:schemeClr val="accent6">
                      <a:lumMod val="40000"/>
                      <a:lumOff val="60000"/>
                    </a:schemeClr>
                  </a:solidFill>
                </a:ln>
                <a:scene3d>
                  <a:camera prst="isometricRightUp">
                    <a:rot lat="1269501" lon="18202348" rev="19871593"/>
                  </a:camera>
                  <a:lightRig rig="twoPt" dir="t"/>
                </a:scene3d>
                <a:sp3d prstMaterial="powder">
                  <a:bevelT h="63500"/>
                  <a:bevelB h="254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tx1"/>
                    </a:solidFill>
                  </a:endParaRPr>
                </a:p>
              </p:txBody>
            </p:sp>
            <p:sp>
              <p:nvSpPr>
                <p:cNvPr id="11" name="環状矢印 10">
                  <a:extLst>
                    <a:ext uri="{FF2B5EF4-FFF2-40B4-BE49-F238E27FC236}">
                      <a16:creationId xmlns:a16="http://schemas.microsoft.com/office/drawing/2014/main" id="{581BED87-F4C2-42E7-B31D-1A60D2214CD9}"/>
                    </a:ext>
                  </a:extLst>
                </p:cNvPr>
                <p:cNvSpPr/>
                <p:nvPr/>
              </p:nvSpPr>
              <p:spPr>
                <a:xfrm rot="18383902">
                  <a:off x="2977815" y="196430"/>
                  <a:ext cx="2590386" cy="5977158"/>
                </a:xfrm>
                <a:prstGeom prst="circularArrow">
                  <a:avLst>
                    <a:gd name="adj1" fmla="val 10442"/>
                    <a:gd name="adj2" fmla="val 2160065"/>
                    <a:gd name="adj3" fmla="val 20109894"/>
                    <a:gd name="adj4" fmla="val 10800000"/>
                    <a:gd name="adj5" fmla="val 10612"/>
                  </a:avLst>
                </a:prstGeom>
                <a:solidFill>
                  <a:schemeClr val="accent6">
                    <a:alpha val="20000"/>
                  </a:schemeClr>
                </a:solidFill>
                <a:ln>
                  <a:solidFill>
                    <a:schemeClr val="accent6">
                      <a:lumMod val="40000"/>
                      <a:lumOff val="60000"/>
                    </a:schemeClr>
                  </a:solidFill>
                </a:ln>
                <a:scene3d>
                  <a:camera prst="isometricRightUp">
                    <a:rot lat="1269501" lon="18202348" rev="19871593"/>
                  </a:camera>
                  <a:lightRig rig="twoPt" dir="t"/>
                </a:scene3d>
                <a:sp3d prstMaterial="powder">
                  <a:bevelT h="63500"/>
                  <a:bevelB h="254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tx1"/>
                    </a:solidFill>
                  </a:endParaRPr>
                </a:p>
              </p:txBody>
            </p:sp>
            <p:sp>
              <p:nvSpPr>
                <p:cNvPr id="12" name="矢印: 右 11">
                  <a:extLst>
                    <a:ext uri="{FF2B5EF4-FFF2-40B4-BE49-F238E27FC236}">
                      <a16:creationId xmlns:a16="http://schemas.microsoft.com/office/drawing/2014/main" id="{6137FA1B-7AC3-42C4-9A2E-EAB9F18FE7A1}"/>
                    </a:ext>
                  </a:extLst>
                </p:cNvPr>
                <p:cNvSpPr/>
                <p:nvPr/>
              </p:nvSpPr>
              <p:spPr>
                <a:xfrm rot="19882990">
                  <a:off x="2720305" y="1664117"/>
                  <a:ext cx="1808862" cy="1150957"/>
                </a:xfrm>
                <a:prstGeom prst="rightArrow">
                  <a:avLst/>
                </a:prstGeom>
                <a:solidFill>
                  <a:srgbClr val="0070C0">
                    <a:alpha val="80000"/>
                  </a:srgbClr>
                </a:solidFill>
                <a:scene3d>
                  <a:camera prst="perspectiveRight"/>
                  <a:lightRig rig="threePt" dir="t"/>
                </a:scene3d>
                <a:sp3d extrusionH="38100">
                  <a:bevelT w="114300" h="133350" prst="artDeco"/>
                  <a:bevelB w="114300" prst="artDeco"/>
                </a:sp3d>
              </p:spPr>
              <p:style>
                <a:lnRef idx="3">
                  <a:schemeClr val="lt1"/>
                </a:lnRef>
                <a:fillRef idx="1">
                  <a:schemeClr val="accent6"/>
                </a:fillRef>
                <a:effectRef idx="1">
                  <a:schemeClr val="accent6"/>
                </a:effectRef>
                <a:fontRef idx="minor">
                  <a:schemeClr val="lt1"/>
                </a:fontRef>
              </p:style>
              <p:txBody>
                <a:bodyPr rtlCol="0" anchor="ctr"/>
                <a:lstStyle/>
                <a:p>
                  <a:pPr algn="ctr"/>
                  <a:endParaRPr kumimoji="1" lang="ja-JP" altLang="en-US" sz="3200" b="1" dirty="0"/>
                </a:p>
              </p:txBody>
            </p:sp>
            <p:sp>
              <p:nvSpPr>
                <p:cNvPr id="13" name="矢印: 下 12">
                  <a:extLst>
                    <a:ext uri="{FF2B5EF4-FFF2-40B4-BE49-F238E27FC236}">
                      <a16:creationId xmlns:a16="http://schemas.microsoft.com/office/drawing/2014/main" id="{BB6CEC5F-DB0C-4B81-902F-D13B267D6AA6}"/>
                    </a:ext>
                  </a:extLst>
                </p:cNvPr>
                <p:cNvSpPr/>
                <p:nvPr/>
              </p:nvSpPr>
              <p:spPr>
                <a:xfrm rot="10800000">
                  <a:off x="3631288" y="3043698"/>
                  <a:ext cx="627320" cy="781493"/>
                </a:xfrm>
                <a:prstGeom prst="downArrow">
                  <a:avLst/>
                </a:prstGeom>
                <a:solidFill>
                  <a:schemeClr val="accent4">
                    <a:alpha val="20000"/>
                  </a:schemeClr>
                </a:solidFill>
                <a:ln>
                  <a:solidFill>
                    <a:schemeClr val="accent6"/>
                  </a:solidFill>
                </a:ln>
                <a:scene3d>
                  <a:camera prst="orthographicFront">
                    <a:rot lat="0" lon="0" rev="0"/>
                  </a:camera>
                  <a:lightRig rig="threePt" dir="t"/>
                </a:scene3d>
                <a:sp3d prstMaterial="dkEdge">
                  <a:bevelT w="63500" h="146050" prst="artDeco"/>
                  <a:bevelB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4" name="楕円 13">
                  <a:extLst>
                    <a:ext uri="{FF2B5EF4-FFF2-40B4-BE49-F238E27FC236}">
                      <a16:creationId xmlns:a16="http://schemas.microsoft.com/office/drawing/2014/main" id="{F51202B4-58FB-4F78-9B68-58C015F30A73}"/>
                    </a:ext>
                  </a:extLst>
                </p:cNvPr>
                <p:cNvSpPr/>
                <p:nvPr/>
              </p:nvSpPr>
              <p:spPr>
                <a:xfrm>
                  <a:off x="3381551" y="402240"/>
                  <a:ext cx="3962152" cy="1175210"/>
                </a:xfrm>
                <a:prstGeom prst="ellipse">
                  <a:avLst/>
                </a:prstGeom>
                <a:solidFill>
                  <a:schemeClr val="accent4">
                    <a:alpha val="20000"/>
                  </a:schemeClr>
                </a:solidFill>
                <a:ln>
                  <a:noFill/>
                </a:ln>
                <a:scene3d>
                  <a:camera prst="perspectiveRelaxedModerately"/>
                  <a:lightRig rig="threePt" dir="t"/>
                </a:scene3d>
                <a:sp3d>
                  <a:bevelT w="228600" h="127000"/>
                  <a:bevelB h="501650"/>
                </a:sp3d>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kumimoji="1" lang="ja-JP" altLang="en-US" sz="2000" b="1" dirty="0">
                      <a:solidFill>
                        <a:schemeClr val="tx1"/>
                      </a:solidFill>
                    </a:rPr>
                    <a:t>チベット高気圧</a:t>
                  </a:r>
                </a:p>
              </p:txBody>
            </p:sp>
            <p:pic>
              <p:nvPicPr>
                <p:cNvPr id="15" name="グラフィックス 14" descr="雨">
                  <a:extLst>
                    <a:ext uri="{FF2B5EF4-FFF2-40B4-BE49-F238E27FC236}">
                      <a16:creationId xmlns:a16="http://schemas.microsoft.com/office/drawing/2014/main" id="{116DE66B-DC66-4870-AD01-C9ECE93F4B8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701251" y="1157527"/>
                  <a:ext cx="1919011" cy="1401651"/>
                </a:xfrm>
                <a:prstGeom prst="rect">
                  <a:avLst/>
                </a:prstGeom>
              </p:spPr>
            </p:pic>
            <p:pic>
              <p:nvPicPr>
                <p:cNvPr id="16" name="グラフィックス 15" descr="戻る (RTL)">
                  <a:extLst>
                    <a:ext uri="{FF2B5EF4-FFF2-40B4-BE49-F238E27FC236}">
                      <a16:creationId xmlns:a16="http://schemas.microsoft.com/office/drawing/2014/main" id="{AAE8BCF2-818D-4869-BC24-E84DE0A7418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14711961">
                  <a:off x="3715987" y="908762"/>
                  <a:ext cx="914400" cy="914400"/>
                </a:xfrm>
                <a:prstGeom prst="rect">
                  <a:avLst/>
                </a:prstGeom>
              </p:spPr>
            </p:pic>
            <p:sp>
              <p:nvSpPr>
                <p:cNvPr id="17" name="矢印: 下 16">
                  <a:extLst>
                    <a:ext uri="{FF2B5EF4-FFF2-40B4-BE49-F238E27FC236}">
                      <a16:creationId xmlns:a16="http://schemas.microsoft.com/office/drawing/2014/main" id="{D7F02AAF-260A-4267-8DEB-163D11E83F80}"/>
                    </a:ext>
                  </a:extLst>
                </p:cNvPr>
                <p:cNvSpPr/>
                <p:nvPr/>
              </p:nvSpPr>
              <p:spPr>
                <a:xfrm rot="10800000">
                  <a:off x="2678171" y="3218906"/>
                  <a:ext cx="627320" cy="781494"/>
                </a:xfrm>
                <a:prstGeom prst="downArrow">
                  <a:avLst/>
                </a:prstGeom>
                <a:solidFill>
                  <a:schemeClr val="accent4">
                    <a:alpha val="20000"/>
                  </a:schemeClr>
                </a:solidFill>
                <a:ln>
                  <a:solidFill>
                    <a:schemeClr val="accent6"/>
                  </a:solidFill>
                </a:ln>
                <a:scene3d>
                  <a:camera prst="orthographicFront">
                    <a:rot lat="0" lon="0" rev="0"/>
                  </a:camera>
                  <a:lightRig rig="threePt" dir="t"/>
                </a:scene3d>
                <a:sp3d prstMaterial="dkEdge">
                  <a:bevelT w="63500" h="146050" prst="artDeco"/>
                  <a:bevelB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5" name="テキスト ボックス 4">
                <a:extLst>
                  <a:ext uri="{FF2B5EF4-FFF2-40B4-BE49-F238E27FC236}">
                    <a16:creationId xmlns:a16="http://schemas.microsoft.com/office/drawing/2014/main" id="{6F03BC1A-2815-4DB0-8D06-666061CAD3E0}"/>
                  </a:ext>
                </a:extLst>
              </p:cNvPr>
              <p:cNvSpPr txBox="1"/>
              <p:nvPr/>
            </p:nvSpPr>
            <p:spPr>
              <a:xfrm>
                <a:off x="843516" y="2939168"/>
                <a:ext cx="1033978" cy="369332"/>
              </a:xfrm>
              <a:prstGeom prst="rect">
                <a:avLst/>
              </a:prstGeom>
              <a:noFill/>
            </p:spPr>
            <p:txBody>
              <a:bodyPr wrap="square" rtlCol="0">
                <a:spAutoFit/>
              </a:bodyPr>
              <a:lstStyle/>
              <a:p>
                <a:r>
                  <a:rPr kumimoji="1" lang="ja-JP" altLang="en-US" b="1" dirty="0">
                    <a:solidFill>
                      <a:srgbClr val="FF0000"/>
                    </a:solidFill>
                  </a:rPr>
                  <a:t>赤道</a:t>
                </a:r>
              </a:p>
            </p:txBody>
          </p:sp>
        </p:grpSp>
        <p:sp>
          <p:nvSpPr>
            <p:cNvPr id="18" name="正方形/長方形 17">
              <a:extLst>
                <a:ext uri="{FF2B5EF4-FFF2-40B4-BE49-F238E27FC236}">
                  <a16:creationId xmlns:a16="http://schemas.microsoft.com/office/drawing/2014/main" id="{61AEB07C-2E59-44F4-86C7-52A271DEA342}"/>
                </a:ext>
              </a:extLst>
            </p:cNvPr>
            <p:cNvSpPr/>
            <p:nvPr/>
          </p:nvSpPr>
          <p:spPr>
            <a:xfrm rot="19866406">
              <a:off x="2241846" y="2486702"/>
              <a:ext cx="1172512" cy="304972"/>
            </a:xfrm>
            <a:prstGeom prst="rect">
              <a:avLst/>
            </a:prstGeom>
            <a:solidFill>
              <a:schemeClr val="accent5">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300"/>
                </a:lnSpc>
              </a:pPr>
              <a:r>
                <a:rPr kumimoji="1" lang="ja-JP" altLang="en-US" sz="1400" b="1" dirty="0"/>
                <a:t>ソマリジェット</a:t>
              </a:r>
            </a:p>
          </p:txBody>
        </p:sp>
      </p:grpSp>
      <p:sp>
        <p:nvSpPr>
          <p:cNvPr id="20" name="正方形/長方形 19">
            <a:extLst>
              <a:ext uri="{FF2B5EF4-FFF2-40B4-BE49-F238E27FC236}">
                <a16:creationId xmlns:a16="http://schemas.microsoft.com/office/drawing/2014/main" id="{22E14786-8EEA-4C6D-AE03-90B367B57290}"/>
              </a:ext>
            </a:extLst>
          </p:cNvPr>
          <p:cNvSpPr/>
          <p:nvPr/>
        </p:nvSpPr>
        <p:spPr>
          <a:xfrm>
            <a:off x="41078" y="6005614"/>
            <a:ext cx="3896132" cy="75734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b="1" dirty="0"/>
              <a:t>①</a:t>
            </a:r>
            <a:r>
              <a:rPr kumimoji="1" lang="en-US" altLang="ja-JP" dirty="0">
                <a:solidFill>
                  <a:srgbClr val="0070C0"/>
                </a:solidFill>
              </a:rPr>
              <a:t>12,1,2</a:t>
            </a:r>
            <a:r>
              <a:rPr kumimoji="1" lang="ja-JP" altLang="en-US" dirty="0">
                <a:solidFill>
                  <a:srgbClr val="0070C0"/>
                </a:solidFill>
              </a:rPr>
              <a:t>月</a:t>
            </a:r>
            <a:r>
              <a:rPr kumimoji="1" lang="ja-JP" altLang="en-US" dirty="0"/>
              <a:t>の</a:t>
            </a:r>
            <a:r>
              <a:rPr kumimoji="1" lang="en-US" altLang="ja-JP" dirty="0"/>
              <a:t>AAO</a:t>
            </a:r>
            <a:r>
              <a:rPr kumimoji="1" lang="ja-JP" altLang="en-US" dirty="0"/>
              <a:t>が正の時に南半球中緯度で</a:t>
            </a:r>
            <a:r>
              <a:rPr kumimoji="1" lang="ja-JP" altLang="en-US" b="1" dirty="0"/>
              <a:t>海面水温</a:t>
            </a:r>
            <a:r>
              <a:rPr kumimoji="1" lang="en-US" altLang="ja-JP" b="1" dirty="0"/>
              <a:t>(SST)</a:t>
            </a:r>
            <a:r>
              <a:rPr kumimoji="1" lang="ja-JP" altLang="en-US" dirty="0"/>
              <a:t>が暖まる</a:t>
            </a:r>
            <a:endParaRPr kumimoji="1" lang="en-US" altLang="ja-JP" dirty="0"/>
          </a:p>
        </p:txBody>
      </p:sp>
      <p:sp>
        <p:nvSpPr>
          <p:cNvPr id="22" name="矢印: 下 21">
            <a:extLst>
              <a:ext uri="{FF2B5EF4-FFF2-40B4-BE49-F238E27FC236}">
                <a16:creationId xmlns:a16="http://schemas.microsoft.com/office/drawing/2014/main" id="{5D498866-0009-4970-9312-B217D58F693F}"/>
              </a:ext>
            </a:extLst>
          </p:cNvPr>
          <p:cNvSpPr/>
          <p:nvPr/>
        </p:nvSpPr>
        <p:spPr>
          <a:xfrm rot="10800000">
            <a:off x="4946016" y="3842184"/>
            <a:ext cx="454266" cy="582707"/>
          </a:xfrm>
          <a:prstGeom prst="downArrow">
            <a:avLst/>
          </a:prstGeom>
          <a:solidFill>
            <a:schemeClr val="accent4">
              <a:alpha val="20000"/>
            </a:schemeClr>
          </a:solidFill>
          <a:ln>
            <a:solidFill>
              <a:schemeClr val="accent6"/>
            </a:solidFill>
          </a:ln>
          <a:scene3d>
            <a:camera prst="orthographicFront">
              <a:rot lat="0" lon="0" rev="0"/>
            </a:camera>
            <a:lightRig rig="threePt" dir="t"/>
          </a:scene3d>
          <a:sp3d prstMaterial="dkEdge">
            <a:bevelT w="63500" h="146050" prst="artDeco"/>
            <a:bevelB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7" name="四角形: 角を丸くする 36">
            <a:extLst>
              <a:ext uri="{FF2B5EF4-FFF2-40B4-BE49-F238E27FC236}">
                <a16:creationId xmlns:a16="http://schemas.microsoft.com/office/drawing/2014/main" id="{DC1746C8-268C-4B92-BD18-89C4EC5E3CB1}"/>
              </a:ext>
            </a:extLst>
          </p:cNvPr>
          <p:cNvSpPr/>
          <p:nvPr/>
        </p:nvSpPr>
        <p:spPr>
          <a:xfrm>
            <a:off x="8433640" y="19336"/>
            <a:ext cx="695019" cy="274556"/>
          </a:xfrm>
          <a:prstGeom prst="roundRect">
            <a:avLst/>
          </a:prstGeom>
          <a:ln w="38100"/>
        </p:spPr>
        <p:style>
          <a:lnRef idx="2">
            <a:schemeClr val="accent5"/>
          </a:lnRef>
          <a:fillRef idx="1">
            <a:schemeClr val="lt1"/>
          </a:fillRef>
          <a:effectRef idx="0">
            <a:schemeClr val="accent5"/>
          </a:effectRef>
          <a:fontRef idx="minor">
            <a:schemeClr val="dk1"/>
          </a:fontRef>
        </p:style>
        <p:txBody>
          <a:bodyPr rtlCol="0" anchor="ctr"/>
          <a:lstStyle/>
          <a:p>
            <a:pPr algn="ctr"/>
            <a:r>
              <a:rPr kumimoji="1" lang="en-US" altLang="ja-JP" b="1" dirty="0"/>
              <a:t>4/13</a:t>
            </a:r>
            <a:endParaRPr kumimoji="1" lang="ja-JP" altLang="en-US" b="1" dirty="0"/>
          </a:p>
        </p:txBody>
      </p:sp>
      <p:sp>
        <p:nvSpPr>
          <p:cNvPr id="27" name="正方形/長方形 26">
            <a:extLst>
              <a:ext uri="{FF2B5EF4-FFF2-40B4-BE49-F238E27FC236}">
                <a16:creationId xmlns:a16="http://schemas.microsoft.com/office/drawing/2014/main" id="{379C9718-8390-4D9C-8F97-C153D4E09E73}"/>
              </a:ext>
            </a:extLst>
          </p:cNvPr>
          <p:cNvSpPr/>
          <p:nvPr/>
        </p:nvSpPr>
        <p:spPr>
          <a:xfrm>
            <a:off x="31740" y="5193470"/>
            <a:ext cx="1986506" cy="66778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b="1" dirty="0"/>
              <a:t>②</a:t>
            </a:r>
            <a:r>
              <a:rPr kumimoji="1" lang="ja-JP" altLang="en-US" b="1" dirty="0"/>
              <a:t>高温</a:t>
            </a:r>
            <a:r>
              <a:rPr kumimoji="1" lang="en-US" altLang="ja-JP" b="1" dirty="0"/>
              <a:t>SST</a:t>
            </a:r>
            <a:r>
              <a:rPr kumimoji="1" lang="ja-JP" altLang="en-US" dirty="0"/>
              <a:t>は</a:t>
            </a:r>
            <a:r>
              <a:rPr kumimoji="1" lang="en-US" altLang="ja-JP" dirty="0">
                <a:solidFill>
                  <a:schemeClr val="accent2"/>
                </a:solidFill>
              </a:rPr>
              <a:t>5,6</a:t>
            </a:r>
            <a:r>
              <a:rPr kumimoji="1" lang="ja-JP" altLang="en-US" dirty="0">
                <a:solidFill>
                  <a:schemeClr val="accent2"/>
                </a:solidFill>
              </a:rPr>
              <a:t>月</a:t>
            </a:r>
            <a:r>
              <a:rPr kumimoji="1" lang="ja-JP" altLang="en-US" dirty="0"/>
              <a:t>まで持続する</a:t>
            </a:r>
            <a:endParaRPr kumimoji="1" lang="ja-JP" altLang="en-US" dirty="0">
              <a:solidFill>
                <a:schemeClr val="tx1"/>
              </a:solidFill>
            </a:endParaRPr>
          </a:p>
        </p:txBody>
      </p:sp>
      <p:sp>
        <p:nvSpPr>
          <p:cNvPr id="28" name="正方形/長方形 27">
            <a:extLst>
              <a:ext uri="{FF2B5EF4-FFF2-40B4-BE49-F238E27FC236}">
                <a16:creationId xmlns:a16="http://schemas.microsoft.com/office/drawing/2014/main" id="{344FE6BC-C1A6-48C2-B679-C59A727A8BE6}"/>
              </a:ext>
            </a:extLst>
          </p:cNvPr>
          <p:cNvSpPr/>
          <p:nvPr/>
        </p:nvSpPr>
        <p:spPr>
          <a:xfrm>
            <a:off x="51135" y="4074596"/>
            <a:ext cx="1986506" cy="814763"/>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b="1" dirty="0">
                <a:solidFill>
                  <a:schemeClr val="tx1"/>
                </a:solidFill>
              </a:rPr>
              <a:t>③</a:t>
            </a:r>
            <a:r>
              <a:rPr kumimoji="1" lang="en-US" altLang="ja-JP" dirty="0">
                <a:solidFill>
                  <a:schemeClr val="accent2"/>
                </a:solidFill>
              </a:rPr>
              <a:t>5,6</a:t>
            </a:r>
            <a:r>
              <a:rPr kumimoji="1" lang="ja-JP" altLang="en-US" dirty="0">
                <a:solidFill>
                  <a:schemeClr val="accent2"/>
                </a:solidFill>
              </a:rPr>
              <a:t>月</a:t>
            </a:r>
            <a:r>
              <a:rPr kumimoji="1" lang="ja-JP" altLang="en-US" dirty="0">
                <a:solidFill>
                  <a:schemeClr val="tx1"/>
                </a:solidFill>
              </a:rPr>
              <a:t>に顕著に海から大気に</a:t>
            </a:r>
            <a:r>
              <a:rPr kumimoji="1" lang="ja-JP" altLang="en-US" b="1" dirty="0">
                <a:solidFill>
                  <a:schemeClr val="tx1"/>
                </a:solidFill>
              </a:rPr>
              <a:t>熱が輸送</a:t>
            </a:r>
            <a:r>
              <a:rPr kumimoji="1" lang="ja-JP" altLang="en-US" dirty="0">
                <a:solidFill>
                  <a:schemeClr val="tx1"/>
                </a:solidFill>
              </a:rPr>
              <a:t>される</a:t>
            </a:r>
          </a:p>
        </p:txBody>
      </p:sp>
      <p:cxnSp>
        <p:nvCxnSpPr>
          <p:cNvPr id="36" name="直線矢印コネクタ 35">
            <a:extLst>
              <a:ext uri="{FF2B5EF4-FFF2-40B4-BE49-F238E27FC236}">
                <a16:creationId xmlns:a16="http://schemas.microsoft.com/office/drawing/2014/main" id="{36E00994-F7BC-48C8-B12C-336D2388EA92}"/>
              </a:ext>
            </a:extLst>
          </p:cNvPr>
          <p:cNvCxnSpPr>
            <a:cxnSpLocks/>
          </p:cNvCxnSpPr>
          <p:nvPr/>
        </p:nvCxnSpPr>
        <p:spPr>
          <a:xfrm flipH="1">
            <a:off x="5456172" y="2176423"/>
            <a:ext cx="1577376" cy="839393"/>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8" name="左矢印 27">
            <a:extLst>
              <a:ext uri="{FF2B5EF4-FFF2-40B4-BE49-F238E27FC236}">
                <a16:creationId xmlns:a16="http://schemas.microsoft.com/office/drawing/2014/main" id="{C218C79B-13D0-4888-A807-9A14EA99BBE2}"/>
              </a:ext>
            </a:extLst>
          </p:cNvPr>
          <p:cNvSpPr/>
          <p:nvPr/>
        </p:nvSpPr>
        <p:spPr>
          <a:xfrm rot="10800000">
            <a:off x="2150067" y="1409379"/>
            <a:ext cx="4802169" cy="616320"/>
          </a:xfrm>
          <a:prstGeom prst="leftArrow">
            <a:avLst/>
          </a:prstGeom>
          <a:solidFill>
            <a:srgbClr val="5B9BD5">
              <a:alpha val="25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9" name="正方形/長方形 38">
            <a:extLst>
              <a:ext uri="{FF2B5EF4-FFF2-40B4-BE49-F238E27FC236}">
                <a16:creationId xmlns:a16="http://schemas.microsoft.com/office/drawing/2014/main" id="{E5D4E128-33C1-4435-929B-313862CD32C2}"/>
              </a:ext>
            </a:extLst>
          </p:cNvPr>
          <p:cNvSpPr/>
          <p:nvPr/>
        </p:nvSpPr>
        <p:spPr>
          <a:xfrm>
            <a:off x="7060132" y="1537619"/>
            <a:ext cx="2103172" cy="1508073"/>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b="1" dirty="0">
                <a:solidFill>
                  <a:schemeClr val="tx1"/>
                </a:solidFill>
              </a:rPr>
              <a:t>⑤</a:t>
            </a:r>
            <a:r>
              <a:rPr kumimoji="1" lang="ja-JP" altLang="en-US" dirty="0">
                <a:solidFill>
                  <a:schemeClr val="tx1"/>
                </a:solidFill>
              </a:rPr>
              <a:t>ソマリジェットの強化による水蒸気の流入によりインド周辺の</a:t>
            </a:r>
            <a:r>
              <a:rPr kumimoji="1" lang="ja-JP" altLang="en-US" b="1" dirty="0">
                <a:solidFill>
                  <a:schemeClr val="tx1"/>
                </a:solidFill>
              </a:rPr>
              <a:t>対流活動が活発化</a:t>
            </a:r>
          </a:p>
        </p:txBody>
      </p:sp>
      <p:sp>
        <p:nvSpPr>
          <p:cNvPr id="32" name="正方形/長方形 31">
            <a:extLst>
              <a:ext uri="{FF2B5EF4-FFF2-40B4-BE49-F238E27FC236}">
                <a16:creationId xmlns:a16="http://schemas.microsoft.com/office/drawing/2014/main" id="{1540BF52-C588-2B45-BC54-C9ED258EC66F}"/>
              </a:ext>
            </a:extLst>
          </p:cNvPr>
          <p:cNvSpPr/>
          <p:nvPr/>
        </p:nvSpPr>
        <p:spPr>
          <a:xfrm>
            <a:off x="51135" y="3931920"/>
            <a:ext cx="1986506" cy="957439"/>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b="1" dirty="0">
                <a:solidFill>
                  <a:schemeClr val="tx1"/>
                </a:solidFill>
              </a:rPr>
              <a:t>③</a:t>
            </a:r>
            <a:r>
              <a:rPr kumimoji="1" lang="en-US" altLang="ja-JP" dirty="0">
                <a:solidFill>
                  <a:schemeClr val="accent2"/>
                </a:solidFill>
              </a:rPr>
              <a:t>5,6</a:t>
            </a:r>
            <a:r>
              <a:rPr kumimoji="1" lang="ja-JP" altLang="en-US" dirty="0">
                <a:solidFill>
                  <a:schemeClr val="accent2"/>
                </a:solidFill>
              </a:rPr>
              <a:t>月</a:t>
            </a:r>
            <a:r>
              <a:rPr kumimoji="1" lang="ja-JP" altLang="en-US" dirty="0">
                <a:solidFill>
                  <a:schemeClr val="tx1"/>
                </a:solidFill>
              </a:rPr>
              <a:t>に</a:t>
            </a:r>
            <a:r>
              <a:rPr kumimoji="1" lang="ja-JP" altLang="en-US">
                <a:solidFill>
                  <a:schemeClr val="tx1"/>
                </a:solidFill>
              </a:rPr>
              <a:t>顕著に高温</a:t>
            </a:r>
            <a:r>
              <a:rPr kumimoji="1" lang="en-US" altLang="ja-JP" dirty="0">
                <a:solidFill>
                  <a:schemeClr val="tx1"/>
                </a:solidFill>
              </a:rPr>
              <a:t>SST</a:t>
            </a:r>
            <a:r>
              <a:rPr kumimoji="1" lang="ja-JP" altLang="en-US">
                <a:solidFill>
                  <a:schemeClr val="tx1"/>
                </a:solidFill>
              </a:rPr>
              <a:t>から</a:t>
            </a:r>
            <a:r>
              <a:rPr kumimoji="1" lang="ja-JP" altLang="en-US" b="1">
                <a:solidFill>
                  <a:schemeClr val="tx1"/>
                </a:solidFill>
              </a:rPr>
              <a:t>熱フラックス</a:t>
            </a:r>
            <a:r>
              <a:rPr kumimoji="1" lang="ja-JP" altLang="en-US">
                <a:solidFill>
                  <a:schemeClr val="tx1"/>
                </a:solidFill>
              </a:rPr>
              <a:t>がでる</a:t>
            </a:r>
            <a:endParaRPr kumimoji="1" lang="ja-JP" altLang="en-US" dirty="0">
              <a:solidFill>
                <a:schemeClr val="tx1"/>
              </a:solidFill>
            </a:endParaRPr>
          </a:p>
        </p:txBody>
      </p:sp>
      <p:sp>
        <p:nvSpPr>
          <p:cNvPr id="34" name="正方形/長方形 33">
            <a:extLst>
              <a:ext uri="{FF2B5EF4-FFF2-40B4-BE49-F238E27FC236}">
                <a16:creationId xmlns:a16="http://schemas.microsoft.com/office/drawing/2014/main" id="{41CFA40B-110F-4216-8767-359C65025590}"/>
              </a:ext>
            </a:extLst>
          </p:cNvPr>
          <p:cNvSpPr/>
          <p:nvPr/>
        </p:nvSpPr>
        <p:spPr>
          <a:xfrm>
            <a:off x="0" y="2000998"/>
            <a:ext cx="2103172" cy="1450369"/>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b="1" dirty="0">
                <a:solidFill>
                  <a:schemeClr val="tx1"/>
                </a:solidFill>
              </a:rPr>
              <a:t>④</a:t>
            </a:r>
            <a:r>
              <a:rPr kumimoji="1" lang="ja-JP" altLang="en-US" dirty="0">
                <a:solidFill>
                  <a:schemeClr val="tx1"/>
                </a:solidFill>
              </a:rPr>
              <a:t>高温</a:t>
            </a:r>
            <a:r>
              <a:rPr kumimoji="1" lang="en-US" altLang="ja-JP" dirty="0">
                <a:solidFill>
                  <a:schemeClr val="tx1"/>
                </a:solidFill>
              </a:rPr>
              <a:t>SST</a:t>
            </a:r>
            <a:r>
              <a:rPr kumimoji="1" lang="ja-JP" altLang="en-US" dirty="0">
                <a:solidFill>
                  <a:schemeClr val="tx1"/>
                </a:solidFill>
              </a:rPr>
              <a:t>は対流を活発化させ南北循環が変化し、</a:t>
            </a:r>
            <a:r>
              <a:rPr kumimoji="1" lang="en-US" altLang="ja-JP" dirty="0">
                <a:solidFill>
                  <a:schemeClr val="accent2"/>
                </a:solidFill>
              </a:rPr>
              <a:t>5,6</a:t>
            </a:r>
            <a:r>
              <a:rPr kumimoji="1" lang="ja-JP" altLang="en-US" dirty="0">
                <a:solidFill>
                  <a:schemeClr val="accent2"/>
                </a:solidFill>
              </a:rPr>
              <a:t>月</a:t>
            </a:r>
            <a:r>
              <a:rPr kumimoji="1" lang="ja-JP" altLang="en-US" dirty="0">
                <a:solidFill>
                  <a:schemeClr val="tx1"/>
                </a:solidFill>
              </a:rPr>
              <a:t>の</a:t>
            </a:r>
            <a:r>
              <a:rPr kumimoji="1" lang="ja-JP" altLang="en-US" b="1" dirty="0">
                <a:solidFill>
                  <a:schemeClr val="tx1"/>
                </a:solidFill>
              </a:rPr>
              <a:t>ソマリジェットを強化</a:t>
            </a:r>
            <a:r>
              <a:rPr kumimoji="1" lang="ja-JP" altLang="en-US" dirty="0">
                <a:solidFill>
                  <a:schemeClr val="tx1"/>
                </a:solidFill>
              </a:rPr>
              <a:t>する</a:t>
            </a:r>
          </a:p>
        </p:txBody>
      </p:sp>
      <p:sp>
        <p:nvSpPr>
          <p:cNvPr id="25" name="左矢印 27">
            <a:extLst>
              <a:ext uri="{FF2B5EF4-FFF2-40B4-BE49-F238E27FC236}">
                <a16:creationId xmlns:a16="http://schemas.microsoft.com/office/drawing/2014/main" id="{A0439A39-7EB2-4C64-94C1-3B441D3D07CA}"/>
              </a:ext>
            </a:extLst>
          </p:cNvPr>
          <p:cNvSpPr/>
          <p:nvPr/>
        </p:nvSpPr>
        <p:spPr>
          <a:xfrm rot="5400000">
            <a:off x="-1781430" y="3547559"/>
            <a:ext cx="5488463" cy="1212101"/>
          </a:xfrm>
          <a:prstGeom prst="leftArrow">
            <a:avLst/>
          </a:prstGeom>
          <a:solidFill>
            <a:srgbClr val="5B9BD5">
              <a:alpha val="25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grpSp>
        <p:nvGrpSpPr>
          <p:cNvPr id="40" name="グループ化 39">
            <a:extLst>
              <a:ext uri="{FF2B5EF4-FFF2-40B4-BE49-F238E27FC236}">
                <a16:creationId xmlns:a16="http://schemas.microsoft.com/office/drawing/2014/main" id="{E10519F1-0347-478C-BB74-3BFBA865F8FE}"/>
              </a:ext>
            </a:extLst>
          </p:cNvPr>
          <p:cNvGrpSpPr/>
          <p:nvPr/>
        </p:nvGrpSpPr>
        <p:grpSpPr>
          <a:xfrm>
            <a:off x="-45979" y="360899"/>
            <a:ext cx="9235958" cy="1080703"/>
            <a:chOff x="-17071" y="0"/>
            <a:chExt cx="9235958" cy="1156265"/>
          </a:xfrm>
        </p:grpSpPr>
        <p:grpSp>
          <p:nvGrpSpPr>
            <p:cNvPr id="41" name="グループ化 40">
              <a:extLst>
                <a:ext uri="{FF2B5EF4-FFF2-40B4-BE49-F238E27FC236}">
                  <a16:creationId xmlns:a16="http://schemas.microsoft.com/office/drawing/2014/main" id="{906DBEE7-E130-47C6-AE7F-C6E528D161B9}"/>
                </a:ext>
              </a:extLst>
            </p:cNvPr>
            <p:cNvGrpSpPr/>
            <p:nvPr/>
          </p:nvGrpSpPr>
          <p:grpSpPr>
            <a:xfrm>
              <a:off x="-17071" y="0"/>
              <a:ext cx="9178141" cy="1156265"/>
              <a:chOff x="-56083" y="3249521"/>
              <a:chExt cx="9178141" cy="1762380"/>
            </a:xfrm>
          </p:grpSpPr>
          <p:grpSp>
            <p:nvGrpSpPr>
              <p:cNvPr id="53" name="グループ化 52">
                <a:extLst>
                  <a:ext uri="{FF2B5EF4-FFF2-40B4-BE49-F238E27FC236}">
                    <a16:creationId xmlns:a16="http://schemas.microsoft.com/office/drawing/2014/main" id="{393CB506-6C79-44CC-8940-FDA9BB18D680}"/>
                  </a:ext>
                </a:extLst>
              </p:cNvPr>
              <p:cNvGrpSpPr/>
              <p:nvPr/>
            </p:nvGrpSpPr>
            <p:grpSpPr>
              <a:xfrm>
                <a:off x="1" y="3249521"/>
                <a:ext cx="9122057" cy="1662503"/>
                <a:chOff x="-1" y="1333343"/>
                <a:chExt cx="9122057" cy="1662503"/>
              </a:xfrm>
            </p:grpSpPr>
            <p:sp>
              <p:nvSpPr>
                <p:cNvPr id="58" name="四角形: 角を丸くする 57">
                  <a:extLst>
                    <a:ext uri="{FF2B5EF4-FFF2-40B4-BE49-F238E27FC236}">
                      <a16:creationId xmlns:a16="http://schemas.microsoft.com/office/drawing/2014/main" id="{50F25EAC-6A56-4ACE-ACE1-0F894B9F6507}"/>
                    </a:ext>
                  </a:extLst>
                </p:cNvPr>
                <p:cNvSpPr/>
                <p:nvPr/>
              </p:nvSpPr>
              <p:spPr>
                <a:xfrm>
                  <a:off x="-1" y="1452697"/>
                  <a:ext cx="2584680" cy="1514776"/>
                </a:xfrm>
                <a:prstGeom prst="roundRect">
                  <a:avLst/>
                </a:prstGeom>
                <a:solidFill>
                  <a:schemeClr val="accent5">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9" name="四角形: 角を丸くする 58">
                  <a:extLst>
                    <a:ext uri="{FF2B5EF4-FFF2-40B4-BE49-F238E27FC236}">
                      <a16:creationId xmlns:a16="http://schemas.microsoft.com/office/drawing/2014/main" id="{D2B002D2-9360-4065-A32C-64CA805E76A4}"/>
                    </a:ext>
                  </a:extLst>
                </p:cNvPr>
                <p:cNvSpPr/>
                <p:nvPr/>
              </p:nvSpPr>
              <p:spPr>
                <a:xfrm>
                  <a:off x="2690797" y="1481072"/>
                  <a:ext cx="6370075" cy="1514774"/>
                </a:xfrm>
                <a:prstGeom prst="roundRect">
                  <a:avLst/>
                </a:prstGeom>
                <a:solidFill>
                  <a:schemeClr val="accent4">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60" name="矢印: ストライプ 59">
                  <a:extLst>
                    <a:ext uri="{FF2B5EF4-FFF2-40B4-BE49-F238E27FC236}">
                      <a16:creationId xmlns:a16="http://schemas.microsoft.com/office/drawing/2014/main" id="{62A79765-CCF5-4092-B881-B1333ACF32D4}"/>
                    </a:ext>
                  </a:extLst>
                </p:cNvPr>
                <p:cNvSpPr/>
                <p:nvPr/>
              </p:nvSpPr>
              <p:spPr>
                <a:xfrm>
                  <a:off x="2113591" y="1788134"/>
                  <a:ext cx="691962" cy="942132"/>
                </a:xfrm>
                <a:prstGeom prst="stripedRightArrow">
                  <a:avLst>
                    <a:gd name="adj1" fmla="val 44521"/>
                    <a:gd name="adj2" fmla="val 44447"/>
                  </a:avLst>
                </a:prstGeom>
                <a:solidFill>
                  <a:srgbClr val="C00000">
                    <a:alpha val="20000"/>
                  </a:srgbClr>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b="1" dirty="0">
                    <a:latin typeface="Segoe UI" panose="020B0502040204020203" pitchFamily="34" charset="0"/>
                    <a:cs typeface="Segoe UI" panose="020B0502040204020203" pitchFamily="34" charset="0"/>
                  </a:endParaRPr>
                </a:p>
              </p:txBody>
            </p:sp>
            <p:grpSp>
              <p:nvGrpSpPr>
                <p:cNvPr id="61" name="グループ化 60">
                  <a:extLst>
                    <a:ext uri="{FF2B5EF4-FFF2-40B4-BE49-F238E27FC236}">
                      <a16:creationId xmlns:a16="http://schemas.microsoft.com/office/drawing/2014/main" id="{6E0C3F3A-D76B-4312-934C-FC03991F1EE4}"/>
                    </a:ext>
                  </a:extLst>
                </p:cNvPr>
                <p:cNvGrpSpPr/>
                <p:nvPr/>
              </p:nvGrpSpPr>
              <p:grpSpPr>
                <a:xfrm>
                  <a:off x="-1" y="1333343"/>
                  <a:ext cx="9122057" cy="1538119"/>
                  <a:chOff x="11944208" y="27016972"/>
                  <a:chExt cx="10890009" cy="1582582"/>
                </a:xfrm>
              </p:grpSpPr>
              <p:grpSp>
                <p:nvGrpSpPr>
                  <p:cNvPr id="62" name="グループ化 61">
                    <a:extLst>
                      <a:ext uri="{FF2B5EF4-FFF2-40B4-BE49-F238E27FC236}">
                        <a16:creationId xmlns:a16="http://schemas.microsoft.com/office/drawing/2014/main" id="{12D79838-BC29-4F2E-9246-87B62FD1086E}"/>
                      </a:ext>
                    </a:extLst>
                  </p:cNvPr>
                  <p:cNvGrpSpPr/>
                  <p:nvPr/>
                </p:nvGrpSpPr>
                <p:grpSpPr>
                  <a:xfrm>
                    <a:off x="11944208" y="27017052"/>
                    <a:ext cx="10890009" cy="1582502"/>
                    <a:chOff x="11839075" y="18601505"/>
                    <a:chExt cx="9295158" cy="1582502"/>
                  </a:xfrm>
                </p:grpSpPr>
                <p:grpSp>
                  <p:nvGrpSpPr>
                    <p:cNvPr id="64" name="グループ化 63">
                      <a:extLst>
                        <a:ext uri="{FF2B5EF4-FFF2-40B4-BE49-F238E27FC236}">
                          <a16:creationId xmlns:a16="http://schemas.microsoft.com/office/drawing/2014/main" id="{7D92579D-1017-4319-AAFF-21254B33F718}"/>
                        </a:ext>
                      </a:extLst>
                    </p:cNvPr>
                    <p:cNvGrpSpPr/>
                    <p:nvPr/>
                  </p:nvGrpSpPr>
                  <p:grpSpPr>
                    <a:xfrm>
                      <a:off x="11839075" y="18919016"/>
                      <a:ext cx="9295158" cy="1264991"/>
                      <a:chOff x="11540249" y="18308933"/>
                      <a:chExt cx="9295158" cy="1264991"/>
                    </a:xfrm>
                  </p:grpSpPr>
                  <p:sp>
                    <p:nvSpPr>
                      <p:cNvPr id="66" name="円/楕円 159">
                        <a:extLst>
                          <a:ext uri="{FF2B5EF4-FFF2-40B4-BE49-F238E27FC236}">
                            <a16:creationId xmlns:a16="http://schemas.microsoft.com/office/drawing/2014/main" id="{267E8D09-89F8-4172-8ED9-94AE0D46CCD7}"/>
                          </a:ext>
                        </a:extLst>
                      </p:cNvPr>
                      <p:cNvSpPr/>
                      <p:nvPr/>
                    </p:nvSpPr>
                    <p:spPr>
                      <a:xfrm>
                        <a:off x="11540249" y="18413636"/>
                        <a:ext cx="1078583" cy="1099510"/>
                      </a:xfrm>
                      <a:prstGeom prst="ellipse">
                        <a:avLst/>
                      </a:prstGeom>
                      <a:solidFill>
                        <a:srgbClr val="0070C0">
                          <a:alpha val="20000"/>
                        </a:srgbClr>
                      </a:solidFill>
                      <a:ln w="12700">
                        <a:solidFill>
                          <a:schemeClr val="tx1"/>
                        </a:solidFill>
                      </a:ln>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50800" h="50800"/>
                      </a:sp3d>
                    </p:spPr>
                    <p:txBody>
                      <a:bodyPr rtlCol="0" anchor="ctr"/>
                      <a:lstStyle/>
                      <a:p>
                        <a:pPr algn="ctr" defTabSz="1527930">
                          <a:defRPr/>
                        </a:pPr>
                        <a:r>
                          <a:rPr kumimoji="1" lang="en-US" altLang="ja-JP" sz="3344" b="1" kern="0" dirty="0">
                            <a:solidFill>
                              <a:prstClr val="white"/>
                            </a:solidFill>
                            <a:latin typeface="Segoe UI" panose="020B0502040204020203" pitchFamily="34" charset="0"/>
                            <a:ea typeface="ＭＳ Ｐゴシック"/>
                            <a:cs typeface="Segoe UI" panose="020B0502040204020203" pitchFamily="34" charset="0"/>
                          </a:rPr>
                          <a:t> </a:t>
                        </a:r>
                        <a:endParaRPr kumimoji="1" lang="en-US" altLang="ja-JP" b="1" kern="0" dirty="0">
                          <a:solidFill>
                            <a:prstClr val="white"/>
                          </a:solidFill>
                          <a:latin typeface="Segoe UI" panose="020B0502040204020203" pitchFamily="34" charset="0"/>
                          <a:ea typeface="ＭＳ Ｐゴシック"/>
                          <a:cs typeface="Segoe UI" panose="020B0502040204020203" pitchFamily="34" charset="0"/>
                        </a:endParaRPr>
                      </a:p>
                    </p:txBody>
                  </p:sp>
                  <p:sp>
                    <p:nvSpPr>
                      <p:cNvPr id="67" name="右矢印 171">
                        <a:extLst>
                          <a:ext uri="{FF2B5EF4-FFF2-40B4-BE49-F238E27FC236}">
                            <a16:creationId xmlns:a16="http://schemas.microsoft.com/office/drawing/2014/main" id="{279BD381-9881-4C54-906B-7FE5604B1363}"/>
                          </a:ext>
                        </a:extLst>
                      </p:cNvPr>
                      <p:cNvSpPr/>
                      <p:nvPr/>
                    </p:nvSpPr>
                    <p:spPr>
                      <a:xfrm>
                        <a:off x="12643216" y="18749583"/>
                        <a:ext cx="326296" cy="427565"/>
                      </a:xfrm>
                      <a:prstGeom prst="rightArrow">
                        <a:avLst/>
                      </a:prstGeom>
                      <a:gradFill rotWithShape="1">
                        <a:gsLst>
                          <a:gs pos="0">
                            <a:srgbClr val="84AA33"/>
                          </a:gs>
                          <a:gs pos="100000">
                            <a:srgbClr val="84AA33">
                              <a:shade val="48000"/>
                              <a:satMod val="180000"/>
                              <a:lumMod val="94000"/>
                            </a:srgbClr>
                          </a:gs>
                          <a:gs pos="100000">
                            <a:srgbClr val="84AA33">
                              <a:shade val="48000"/>
                              <a:satMod val="180000"/>
                              <a:lumMod val="94000"/>
                            </a:srgbClr>
                          </a:gs>
                        </a:gsLst>
                        <a:lin ang="4140000" scaled="1"/>
                      </a:gradFill>
                      <a:ln w="12700">
                        <a:solidFill>
                          <a:schemeClr val="tx1"/>
                        </a:solidFill>
                      </a:ln>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50800" h="50800"/>
                      </a:sp3d>
                    </p:spPr>
                    <p:txBody>
                      <a:bodyPr rtlCol="0" anchor="ctr"/>
                      <a:lstStyle/>
                      <a:p>
                        <a:pPr algn="ctr" defTabSz="1527930">
                          <a:defRPr/>
                        </a:pPr>
                        <a:endParaRPr kumimoji="1" lang="ja-JP" altLang="en-US" sz="3344" kern="0" dirty="0">
                          <a:solidFill>
                            <a:prstClr val="white"/>
                          </a:solidFill>
                          <a:latin typeface="Times"/>
                          <a:ea typeface="ＭＳ Ｐゴシック"/>
                        </a:endParaRPr>
                      </a:p>
                    </p:txBody>
                  </p:sp>
                  <p:sp>
                    <p:nvSpPr>
                      <p:cNvPr id="68" name="大波 163">
                        <a:extLst>
                          <a:ext uri="{FF2B5EF4-FFF2-40B4-BE49-F238E27FC236}">
                            <a16:creationId xmlns:a16="http://schemas.microsoft.com/office/drawing/2014/main" id="{6E24043E-8A91-4B60-B7DE-D02F9CAFF8E6}"/>
                          </a:ext>
                        </a:extLst>
                      </p:cNvPr>
                      <p:cNvSpPr/>
                      <p:nvPr/>
                    </p:nvSpPr>
                    <p:spPr>
                      <a:xfrm>
                        <a:off x="12969512" y="18413636"/>
                        <a:ext cx="683407" cy="1160288"/>
                      </a:xfrm>
                      <a:prstGeom prst="wave">
                        <a:avLst>
                          <a:gd name="adj1" fmla="val 8632"/>
                          <a:gd name="adj2" fmla="val -25"/>
                        </a:avLst>
                      </a:prstGeom>
                      <a:solidFill>
                        <a:srgbClr val="FF0000">
                          <a:alpha val="20000"/>
                        </a:srgbClr>
                      </a:solidFill>
                      <a:ln w="12700">
                        <a:solidFill>
                          <a:schemeClr val="tx1"/>
                        </a:solidFill>
                      </a:ln>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50800" h="50800"/>
                      </a:sp3d>
                    </p:spPr>
                    <p:txBody>
                      <a:bodyPr rtlCol="0" anchor="ctr"/>
                      <a:lstStyle/>
                      <a:p>
                        <a:pPr algn="ctr" defTabSz="1527930">
                          <a:defRPr/>
                        </a:pPr>
                        <a:endParaRPr kumimoji="1" lang="en-US" altLang="ja-JP" sz="3009" b="1" kern="0" dirty="0">
                          <a:solidFill>
                            <a:prstClr val="white"/>
                          </a:solidFill>
                          <a:latin typeface="Segoe UI" panose="020B0502040204020203" pitchFamily="34" charset="0"/>
                          <a:ea typeface="ＭＳ Ｐゴシック"/>
                          <a:cs typeface="Segoe UI" panose="020B0502040204020203" pitchFamily="34" charset="0"/>
                        </a:endParaRPr>
                      </a:p>
                    </p:txBody>
                  </p:sp>
                  <p:sp>
                    <p:nvSpPr>
                      <p:cNvPr id="69" name="角丸四角形 165">
                        <a:extLst>
                          <a:ext uri="{FF2B5EF4-FFF2-40B4-BE49-F238E27FC236}">
                            <a16:creationId xmlns:a16="http://schemas.microsoft.com/office/drawing/2014/main" id="{D3F7C83F-9C3D-4180-AFD1-4EB9E5366964}"/>
                          </a:ext>
                        </a:extLst>
                      </p:cNvPr>
                      <p:cNvSpPr/>
                      <p:nvPr/>
                    </p:nvSpPr>
                    <p:spPr>
                      <a:xfrm>
                        <a:off x="17093107" y="18308933"/>
                        <a:ext cx="995595" cy="1264991"/>
                      </a:xfrm>
                      <a:prstGeom prst="roundRect">
                        <a:avLst/>
                      </a:prstGeom>
                      <a:solidFill>
                        <a:srgbClr val="00B0F0"/>
                      </a:solidFill>
                      <a:ln w="12700">
                        <a:solidFill>
                          <a:schemeClr val="tx1"/>
                        </a:solidFill>
                      </a:ln>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50800" h="50800"/>
                      </a:sp3d>
                    </p:spPr>
                    <p:txBody>
                      <a:bodyPr rtlCol="0" anchor="ctr"/>
                      <a:lstStyle/>
                      <a:p>
                        <a:pPr algn="ctr" defTabSz="1527930">
                          <a:defRPr/>
                        </a:pPr>
                        <a:endParaRPr kumimoji="1" lang="en-US" altLang="ja-JP" sz="4400" b="1" kern="0" dirty="0">
                          <a:solidFill>
                            <a:prstClr val="white"/>
                          </a:solidFill>
                          <a:latin typeface="Segoe UI" panose="020B0502040204020203" pitchFamily="34" charset="0"/>
                          <a:ea typeface="ＭＳ Ｐゴシック"/>
                          <a:cs typeface="Segoe UI" panose="020B0502040204020203" pitchFamily="34" charset="0"/>
                        </a:endParaRPr>
                      </a:p>
                    </p:txBody>
                  </p:sp>
                  <p:sp>
                    <p:nvSpPr>
                      <p:cNvPr id="70" name="円/楕円 162">
                        <a:extLst>
                          <a:ext uri="{FF2B5EF4-FFF2-40B4-BE49-F238E27FC236}">
                            <a16:creationId xmlns:a16="http://schemas.microsoft.com/office/drawing/2014/main" id="{15050E2E-D464-4EEB-86BA-4D5658D53CF7}"/>
                          </a:ext>
                        </a:extLst>
                      </p:cNvPr>
                      <p:cNvSpPr/>
                      <p:nvPr/>
                    </p:nvSpPr>
                    <p:spPr>
                      <a:xfrm>
                        <a:off x="19681720" y="18308933"/>
                        <a:ext cx="1153687" cy="1236142"/>
                      </a:xfrm>
                      <a:prstGeom prst="ellipse">
                        <a:avLst/>
                      </a:prstGeom>
                      <a:solidFill>
                        <a:srgbClr val="00B050">
                          <a:alpha val="14000"/>
                        </a:srgbClr>
                      </a:solidFill>
                      <a:ln w="12700">
                        <a:solidFill>
                          <a:schemeClr val="tx1"/>
                        </a:solidFill>
                      </a:ln>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50800" h="50800"/>
                      </a:sp3d>
                    </p:spPr>
                    <p:txBody>
                      <a:bodyPr rtlCol="0" anchor="ctr"/>
                      <a:lstStyle/>
                      <a:p>
                        <a:pPr algn="ctr" defTabSz="1527930">
                          <a:defRPr/>
                        </a:pPr>
                        <a:endParaRPr kumimoji="1" lang="en-US" altLang="ja-JP" sz="4800" b="1" kern="0" dirty="0">
                          <a:solidFill>
                            <a:prstClr val="white"/>
                          </a:solidFill>
                          <a:latin typeface="Segoe UI" panose="020B0502040204020203" pitchFamily="34" charset="0"/>
                          <a:ea typeface="ＭＳ Ｐゴシック"/>
                          <a:cs typeface="Segoe UI" panose="020B0502040204020203" pitchFamily="34" charset="0"/>
                        </a:endParaRPr>
                      </a:p>
                    </p:txBody>
                  </p:sp>
                </p:grpSp>
                <p:sp>
                  <p:nvSpPr>
                    <p:cNvPr id="65" name="楕円 64">
                      <a:extLst>
                        <a:ext uri="{FF2B5EF4-FFF2-40B4-BE49-F238E27FC236}">
                          <a16:creationId xmlns:a16="http://schemas.microsoft.com/office/drawing/2014/main" id="{39F95418-AB31-4EE3-ACF6-C0199AEA8B35}"/>
                        </a:ext>
                      </a:extLst>
                    </p:cNvPr>
                    <p:cNvSpPr/>
                    <p:nvPr/>
                  </p:nvSpPr>
                  <p:spPr>
                    <a:xfrm>
                      <a:off x="14570781" y="18601505"/>
                      <a:ext cx="1489999" cy="348333"/>
                    </a:xfrm>
                    <a:prstGeom prst="ellipse">
                      <a:avLst/>
                    </a:prstGeom>
                    <a:solidFill>
                      <a:schemeClr val="accent4"/>
                    </a:solidFill>
                    <a:ln w="12700">
                      <a:solidFill>
                        <a:schemeClr val="accent2"/>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kumimoji="1" lang="en-US" altLang="ja-JP" b="1" dirty="0"/>
                        <a:t>5,6</a:t>
                      </a:r>
                      <a:r>
                        <a:rPr kumimoji="1" lang="ja-JP" altLang="en-US" b="1" dirty="0"/>
                        <a:t>月</a:t>
                      </a:r>
                    </a:p>
                  </p:txBody>
                </p:sp>
              </p:grpSp>
              <p:sp>
                <p:nvSpPr>
                  <p:cNvPr id="63" name="楕円 62">
                    <a:extLst>
                      <a:ext uri="{FF2B5EF4-FFF2-40B4-BE49-F238E27FC236}">
                        <a16:creationId xmlns:a16="http://schemas.microsoft.com/office/drawing/2014/main" id="{C762B599-33E5-4784-AAF5-7A4536A11AEF}"/>
                      </a:ext>
                    </a:extLst>
                  </p:cNvPr>
                  <p:cNvSpPr/>
                  <p:nvPr/>
                </p:nvSpPr>
                <p:spPr>
                  <a:xfrm>
                    <a:off x="12017250" y="27016972"/>
                    <a:ext cx="2020852" cy="348334"/>
                  </a:xfrm>
                  <a:prstGeom prst="ellipse">
                    <a:avLst/>
                  </a:prstGeom>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b="1" dirty="0">
                        <a:latin typeface="Segoe UI" panose="020B0502040204020203" pitchFamily="34" charset="0"/>
                        <a:cs typeface="Segoe UI" panose="020B0502040204020203" pitchFamily="34" charset="0"/>
                      </a:rPr>
                      <a:t>12,1,2</a:t>
                    </a:r>
                    <a:r>
                      <a:rPr kumimoji="1" lang="ja-JP" altLang="en-US" b="1" dirty="0">
                        <a:latin typeface="Segoe UI" panose="020B0502040204020203" pitchFamily="34" charset="0"/>
                        <a:cs typeface="Segoe UI" panose="020B0502040204020203" pitchFamily="34" charset="0"/>
                      </a:rPr>
                      <a:t>月</a:t>
                    </a:r>
                  </a:p>
                </p:txBody>
              </p:sp>
            </p:grpSp>
          </p:grpSp>
          <p:sp>
            <p:nvSpPr>
              <p:cNvPr id="54" name="雲 53">
                <a:extLst>
                  <a:ext uri="{FF2B5EF4-FFF2-40B4-BE49-F238E27FC236}">
                    <a16:creationId xmlns:a16="http://schemas.microsoft.com/office/drawing/2014/main" id="{9D73FE1A-4A30-4B90-94B9-4C0DFB7C6D16}"/>
                  </a:ext>
                </a:extLst>
              </p:cNvPr>
              <p:cNvSpPr/>
              <p:nvPr/>
            </p:nvSpPr>
            <p:spPr>
              <a:xfrm>
                <a:off x="6651555" y="3414749"/>
                <a:ext cx="1113250" cy="1479773"/>
              </a:xfrm>
              <a:prstGeom prst="cloud">
                <a:avLst/>
              </a:prstGeom>
              <a:gradFill rotWithShape="1">
                <a:gsLst>
                  <a:gs pos="0">
                    <a:srgbClr val="FEB80A"/>
                  </a:gs>
                  <a:gs pos="100000">
                    <a:srgbClr val="FEB80A">
                      <a:shade val="48000"/>
                      <a:satMod val="180000"/>
                      <a:lumMod val="94000"/>
                    </a:srgbClr>
                  </a:gs>
                  <a:gs pos="100000">
                    <a:srgbClr val="FEB80A">
                      <a:shade val="48000"/>
                      <a:satMod val="180000"/>
                      <a:lumMod val="94000"/>
                    </a:srgbClr>
                  </a:gs>
                </a:gsLst>
                <a:lin ang="4140000" scaled="1"/>
              </a:gradFill>
              <a:ln w="12700">
                <a:solidFill>
                  <a:schemeClr val="tx1"/>
                </a:solidFill>
              </a:ln>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50800" h="50800"/>
              </a:sp3d>
            </p:spPr>
            <p:txBody>
              <a:bodyPr rtlCol="0" anchor="ctr"/>
              <a:lstStyle/>
              <a:p>
                <a:pPr algn="ctr"/>
                <a:endParaRPr kumimoji="1" lang="ja-JP" altLang="en-US" sz="2400" b="1" dirty="0">
                  <a:solidFill>
                    <a:schemeClr val="bg1"/>
                  </a:solidFill>
                  <a:latin typeface="Segoe UI" panose="020B0502040204020203" pitchFamily="34" charset="0"/>
                  <a:cs typeface="Segoe UI" panose="020B0502040204020203" pitchFamily="34" charset="0"/>
                </a:endParaRPr>
              </a:p>
            </p:txBody>
          </p:sp>
          <p:sp>
            <p:nvSpPr>
              <p:cNvPr id="55" name="円/楕円 162">
                <a:extLst>
                  <a:ext uri="{FF2B5EF4-FFF2-40B4-BE49-F238E27FC236}">
                    <a16:creationId xmlns:a16="http://schemas.microsoft.com/office/drawing/2014/main" id="{E7AF9691-F693-489E-B8F7-DA0267AAC50E}"/>
                  </a:ext>
                </a:extLst>
              </p:cNvPr>
              <p:cNvSpPr/>
              <p:nvPr/>
            </p:nvSpPr>
            <p:spPr>
              <a:xfrm>
                <a:off x="2754977" y="3553189"/>
                <a:ext cx="1050799" cy="1458712"/>
              </a:xfrm>
              <a:prstGeom prst="ellipse">
                <a:avLst/>
              </a:prstGeom>
              <a:solidFill>
                <a:schemeClr val="accent2">
                  <a:alpha val="20000"/>
                </a:schemeClr>
              </a:solidFill>
              <a:ln w="12700">
                <a:solidFill>
                  <a:schemeClr val="tx1"/>
                </a:solidFill>
              </a:ln>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50800" h="50800"/>
              </a:sp3d>
            </p:spPr>
            <p:txBody>
              <a:bodyPr rtlCol="0" anchor="ctr"/>
              <a:lstStyle/>
              <a:p>
                <a:pPr algn="ctr" defTabSz="1527930">
                  <a:defRPr/>
                </a:pPr>
                <a:endParaRPr kumimoji="1" lang="ja-JP" altLang="en-US" sz="4400" b="1" kern="0" dirty="0">
                  <a:solidFill>
                    <a:prstClr val="white"/>
                  </a:solidFill>
                  <a:latin typeface="Segoe UI" panose="020B0502040204020203" pitchFamily="34" charset="0"/>
                  <a:ea typeface="ＭＳ Ｐゴシック"/>
                  <a:cs typeface="Segoe UI" panose="020B0502040204020203" pitchFamily="34" charset="0"/>
                </a:endParaRPr>
              </a:p>
            </p:txBody>
          </p:sp>
          <p:sp>
            <p:nvSpPr>
              <p:cNvPr id="56" name="雲 55">
                <a:extLst>
                  <a:ext uri="{FF2B5EF4-FFF2-40B4-BE49-F238E27FC236}">
                    <a16:creationId xmlns:a16="http://schemas.microsoft.com/office/drawing/2014/main" id="{7CB2357E-3C1F-4C68-B8AE-859BE43943AC}"/>
                  </a:ext>
                </a:extLst>
              </p:cNvPr>
              <p:cNvSpPr/>
              <p:nvPr/>
            </p:nvSpPr>
            <p:spPr>
              <a:xfrm>
                <a:off x="3949679" y="3472499"/>
                <a:ext cx="1200757" cy="1458712"/>
              </a:xfrm>
              <a:prstGeom prst="cloud">
                <a:avLst/>
              </a:prstGeom>
              <a:solidFill>
                <a:srgbClr val="FF3300">
                  <a:alpha val="15000"/>
                </a:srgbClr>
              </a:solidFill>
              <a:ln w="12700">
                <a:solidFill>
                  <a:schemeClr val="tx1"/>
                </a:solidFill>
              </a:ln>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50800" h="50800"/>
              </a:sp3d>
            </p:spPr>
            <p:txBody>
              <a:bodyPr rtlCol="0" anchor="ctr"/>
              <a:lstStyle/>
              <a:p>
                <a:pPr algn="ctr" defTabSz="1527930">
                  <a:defRPr/>
                </a:pPr>
                <a:endParaRPr kumimoji="1" lang="ja-JP" altLang="en-US" sz="4000" b="1" kern="0" dirty="0">
                  <a:solidFill>
                    <a:prstClr val="white"/>
                  </a:solidFill>
                  <a:latin typeface="Segoe UI" panose="020B0502040204020203" pitchFamily="34" charset="0"/>
                  <a:ea typeface="ＭＳ Ｐゴシック"/>
                  <a:cs typeface="Segoe UI" panose="020B0502040204020203" pitchFamily="34" charset="0"/>
                </a:endParaRPr>
              </a:p>
            </p:txBody>
          </p:sp>
          <p:sp>
            <p:nvSpPr>
              <p:cNvPr id="57" name="テキスト ボックス 56">
                <a:extLst>
                  <a:ext uri="{FF2B5EF4-FFF2-40B4-BE49-F238E27FC236}">
                    <a16:creationId xmlns:a16="http://schemas.microsoft.com/office/drawing/2014/main" id="{E5D68085-2188-4C0D-A115-69D36AE4BE09}"/>
                  </a:ext>
                </a:extLst>
              </p:cNvPr>
              <p:cNvSpPr txBox="1"/>
              <p:nvPr/>
            </p:nvSpPr>
            <p:spPr>
              <a:xfrm>
                <a:off x="-56083" y="3936224"/>
                <a:ext cx="1141110" cy="609848"/>
              </a:xfrm>
              <a:prstGeom prst="rect">
                <a:avLst/>
              </a:prstGeom>
              <a:noFill/>
            </p:spPr>
            <p:txBody>
              <a:bodyPr wrap="square" rtlCol="0">
                <a:spAutoFit/>
              </a:bodyPr>
              <a:lstStyle/>
              <a:p>
                <a:pPr algn="ctr"/>
                <a:r>
                  <a:rPr kumimoji="1" lang="ja-JP" altLang="en-US" sz="1600" b="1" dirty="0">
                    <a:solidFill>
                      <a:schemeClr val="bg1"/>
                    </a:solidFill>
                  </a:rPr>
                  <a:t>①</a:t>
                </a:r>
                <a:r>
                  <a:rPr kumimoji="1" lang="ja-JP" altLang="en-US" sz="2000" b="1" dirty="0">
                    <a:solidFill>
                      <a:schemeClr val="bg1"/>
                    </a:solidFill>
                  </a:rPr>
                  <a:t>正</a:t>
                </a:r>
                <a:r>
                  <a:rPr kumimoji="1" lang="en-US" altLang="ja-JP" sz="2000" b="1" dirty="0">
                    <a:solidFill>
                      <a:schemeClr val="bg1"/>
                    </a:solidFill>
                  </a:rPr>
                  <a:t>AAO</a:t>
                </a:r>
                <a:endParaRPr kumimoji="1" lang="ja-JP" altLang="en-US" b="1" dirty="0">
                  <a:solidFill>
                    <a:schemeClr val="bg1"/>
                  </a:solidFill>
                </a:endParaRPr>
              </a:p>
            </p:txBody>
          </p:sp>
        </p:grpSp>
        <p:sp>
          <p:nvSpPr>
            <p:cNvPr id="42" name="テキスト ボックス 41">
              <a:extLst>
                <a:ext uri="{FF2B5EF4-FFF2-40B4-BE49-F238E27FC236}">
                  <a16:creationId xmlns:a16="http://schemas.microsoft.com/office/drawing/2014/main" id="{EAA36BC2-9EF3-412D-BC1A-60BE60EB6501}"/>
                </a:ext>
              </a:extLst>
            </p:cNvPr>
            <p:cNvSpPr txBox="1"/>
            <p:nvPr/>
          </p:nvSpPr>
          <p:spPr>
            <a:xfrm>
              <a:off x="1309195" y="287934"/>
              <a:ext cx="937206" cy="646331"/>
            </a:xfrm>
            <a:prstGeom prst="rect">
              <a:avLst/>
            </a:prstGeom>
            <a:noFill/>
          </p:spPr>
          <p:txBody>
            <a:bodyPr wrap="square" rtlCol="0">
              <a:spAutoFit/>
            </a:bodyPr>
            <a:lstStyle/>
            <a:p>
              <a:pPr algn="ctr"/>
              <a:r>
                <a:rPr kumimoji="1" lang="ja-JP" altLang="en-US" b="1" dirty="0">
                  <a:solidFill>
                    <a:schemeClr val="bg1"/>
                  </a:solidFill>
                </a:rPr>
                <a:t>②</a:t>
              </a:r>
              <a:endParaRPr kumimoji="1" lang="en-US" altLang="ja-JP" b="1" dirty="0">
                <a:solidFill>
                  <a:schemeClr val="bg1"/>
                </a:solidFill>
              </a:endParaRPr>
            </a:p>
            <a:p>
              <a:pPr algn="ctr"/>
              <a:r>
                <a:rPr kumimoji="1" lang="ja-JP" altLang="en-US" b="1" dirty="0">
                  <a:solidFill>
                    <a:schemeClr val="bg1"/>
                  </a:solidFill>
                </a:rPr>
                <a:t>温</a:t>
              </a:r>
              <a:r>
                <a:rPr kumimoji="1" lang="en-US" altLang="ja-JP" b="1" dirty="0">
                  <a:solidFill>
                    <a:schemeClr val="bg1"/>
                  </a:solidFill>
                </a:rPr>
                <a:t>SST</a:t>
              </a:r>
              <a:endParaRPr kumimoji="1" lang="ja-JP" altLang="en-US" b="1" dirty="0">
                <a:solidFill>
                  <a:schemeClr val="bg1"/>
                </a:solidFill>
              </a:endParaRPr>
            </a:p>
          </p:txBody>
        </p:sp>
        <p:sp>
          <p:nvSpPr>
            <p:cNvPr id="43" name="テキスト ボックス 42">
              <a:extLst>
                <a:ext uri="{FF2B5EF4-FFF2-40B4-BE49-F238E27FC236}">
                  <a16:creationId xmlns:a16="http://schemas.microsoft.com/office/drawing/2014/main" id="{BE2FC328-38BD-4E55-B22C-E4EAC1997267}"/>
                </a:ext>
              </a:extLst>
            </p:cNvPr>
            <p:cNvSpPr txBox="1"/>
            <p:nvPr/>
          </p:nvSpPr>
          <p:spPr>
            <a:xfrm>
              <a:off x="2767596" y="315135"/>
              <a:ext cx="1107670" cy="738664"/>
            </a:xfrm>
            <a:prstGeom prst="rect">
              <a:avLst/>
            </a:prstGeom>
            <a:noFill/>
          </p:spPr>
          <p:txBody>
            <a:bodyPr wrap="square" rtlCol="0">
              <a:spAutoFit/>
            </a:bodyPr>
            <a:lstStyle/>
            <a:p>
              <a:pPr algn="ctr"/>
              <a:r>
                <a:rPr kumimoji="1" lang="ja-JP" altLang="en-US" sz="1400" b="1" dirty="0">
                  <a:solidFill>
                    <a:schemeClr val="bg1"/>
                  </a:solidFill>
                </a:rPr>
                <a:t>③温</a:t>
              </a:r>
              <a:r>
                <a:rPr kumimoji="1" lang="en-US" altLang="ja-JP" sz="1400" b="1" dirty="0">
                  <a:solidFill>
                    <a:schemeClr val="bg1"/>
                  </a:solidFill>
                </a:rPr>
                <a:t>SST</a:t>
              </a:r>
              <a:r>
                <a:rPr kumimoji="1" lang="ja-JP" altLang="en-US" sz="1400" b="1" dirty="0">
                  <a:solidFill>
                    <a:schemeClr val="bg1"/>
                  </a:solidFill>
                </a:rPr>
                <a:t>＋上向き熱フラックス</a:t>
              </a:r>
              <a:endParaRPr kumimoji="1" lang="ja-JP" altLang="en-US" sz="1600" b="1" dirty="0">
                <a:solidFill>
                  <a:schemeClr val="bg1"/>
                </a:solidFill>
              </a:endParaRPr>
            </a:p>
          </p:txBody>
        </p:sp>
        <p:sp>
          <p:nvSpPr>
            <p:cNvPr id="44" name="テキスト ボックス 43">
              <a:extLst>
                <a:ext uri="{FF2B5EF4-FFF2-40B4-BE49-F238E27FC236}">
                  <a16:creationId xmlns:a16="http://schemas.microsoft.com/office/drawing/2014/main" id="{8289F0A6-F157-48E2-A723-5350683C3B46}"/>
                </a:ext>
              </a:extLst>
            </p:cNvPr>
            <p:cNvSpPr txBox="1"/>
            <p:nvPr/>
          </p:nvSpPr>
          <p:spPr>
            <a:xfrm>
              <a:off x="4036345" y="228353"/>
              <a:ext cx="1200758" cy="830997"/>
            </a:xfrm>
            <a:prstGeom prst="rect">
              <a:avLst/>
            </a:prstGeom>
            <a:noFill/>
          </p:spPr>
          <p:txBody>
            <a:bodyPr wrap="square" rtlCol="0">
              <a:spAutoFit/>
            </a:bodyPr>
            <a:lstStyle/>
            <a:p>
              <a:pPr algn="ctr"/>
              <a:r>
                <a:rPr kumimoji="1" lang="ja-JP" altLang="en-US" sz="1600" b="1" dirty="0">
                  <a:solidFill>
                    <a:schemeClr val="bg1"/>
                  </a:solidFill>
                </a:rPr>
                <a:t>④南インド洋で対流の活発化</a:t>
              </a:r>
              <a:endParaRPr kumimoji="1" lang="en-US" altLang="ja-JP" sz="1600" b="1" dirty="0">
                <a:solidFill>
                  <a:schemeClr val="bg1"/>
                </a:solidFill>
              </a:endParaRPr>
            </a:p>
          </p:txBody>
        </p:sp>
        <p:sp>
          <p:nvSpPr>
            <p:cNvPr id="45" name="テキスト ボックス 44">
              <a:extLst>
                <a:ext uri="{FF2B5EF4-FFF2-40B4-BE49-F238E27FC236}">
                  <a16:creationId xmlns:a16="http://schemas.microsoft.com/office/drawing/2014/main" id="{AEFCDAB1-55E9-4AEF-95E8-E35265311985}"/>
                </a:ext>
              </a:extLst>
            </p:cNvPr>
            <p:cNvSpPr txBox="1"/>
            <p:nvPr/>
          </p:nvSpPr>
          <p:spPr>
            <a:xfrm>
              <a:off x="2168510" y="460507"/>
              <a:ext cx="670680" cy="338554"/>
            </a:xfrm>
            <a:prstGeom prst="rect">
              <a:avLst/>
            </a:prstGeom>
            <a:noFill/>
          </p:spPr>
          <p:txBody>
            <a:bodyPr wrap="square" rtlCol="0">
              <a:spAutoFit/>
            </a:bodyPr>
            <a:lstStyle/>
            <a:p>
              <a:pPr algn="ctr"/>
              <a:r>
                <a:rPr kumimoji="1" lang="ja-JP" altLang="en-US" sz="1600" b="1" dirty="0">
                  <a:solidFill>
                    <a:schemeClr val="bg1"/>
                  </a:solidFill>
                </a:rPr>
                <a:t>持続</a:t>
              </a:r>
              <a:endParaRPr kumimoji="1" lang="ja-JP" altLang="en-US" b="1" dirty="0">
                <a:solidFill>
                  <a:schemeClr val="bg1"/>
                </a:solidFill>
              </a:endParaRPr>
            </a:p>
          </p:txBody>
        </p:sp>
        <p:sp>
          <p:nvSpPr>
            <p:cNvPr id="46" name="テキスト ボックス 45">
              <a:extLst>
                <a:ext uri="{FF2B5EF4-FFF2-40B4-BE49-F238E27FC236}">
                  <a16:creationId xmlns:a16="http://schemas.microsoft.com/office/drawing/2014/main" id="{9ECF1128-3413-4D16-9EC4-69822E08BB1E}"/>
                </a:ext>
              </a:extLst>
            </p:cNvPr>
            <p:cNvSpPr txBox="1"/>
            <p:nvPr/>
          </p:nvSpPr>
          <p:spPr>
            <a:xfrm>
              <a:off x="5358290" y="235089"/>
              <a:ext cx="1200758" cy="646331"/>
            </a:xfrm>
            <a:prstGeom prst="rect">
              <a:avLst/>
            </a:prstGeom>
            <a:noFill/>
          </p:spPr>
          <p:txBody>
            <a:bodyPr wrap="square" rtlCol="0">
              <a:spAutoFit/>
            </a:bodyPr>
            <a:lstStyle/>
            <a:p>
              <a:pPr algn="ctr"/>
              <a:r>
                <a:rPr kumimoji="1" lang="ja-JP" altLang="en-US" b="1" dirty="0">
                  <a:solidFill>
                    <a:schemeClr val="bg1"/>
                  </a:solidFill>
                </a:rPr>
                <a:t>⑤</a:t>
              </a:r>
              <a:endParaRPr kumimoji="1" lang="en-US" altLang="ja-JP" b="1" dirty="0">
                <a:solidFill>
                  <a:schemeClr val="bg1"/>
                </a:solidFill>
              </a:endParaRPr>
            </a:p>
            <a:p>
              <a:pPr algn="ctr"/>
              <a:r>
                <a:rPr kumimoji="1" lang="en-US" altLang="ja-JP" b="1" dirty="0">
                  <a:solidFill>
                    <a:schemeClr val="bg1"/>
                  </a:solidFill>
                </a:rPr>
                <a:t>SMJ</a:t>
              </a:r>
              <a:r>
                <a:rPr kumimoji="1" lang="ja-JP" altLang="en-US" b="1" dirty="0">
                  <a:solidFill>
                    <a:schemeClr val="bg1"/>
                  </a:solidFill>
                </a:rPr>
                <a:t>強化</a:t>
              </a:r>
              <a:endParaRPr kumimoji="1" lang="en-US" altLang="ja-JP" sz="1600" b="1" dirty="0">
                <a:solidFill>
                  <a:schemeClr val="bg1"/>
                </a:solidFill>
              </a:endParaRPr>
            </a:p>
          </p:txBody>
        </p:sp>
        <p:sp>
          <p:nvSpPr>
            <p:cNvPr id="47" name="テキスト ボックス 46">
              <a:extLst>
                <a:ext uri="{FF2B5EF4-FFF2-40B4-BE49-F238E27FC236}">
                  <a16:creationId xmlns:a16="http://schemas.microsoft.com/office/drawing/2014/main" id="{726EC174-8B97-4160-AEEC-1A1512B0D75D}"/>
                </a:ext>
              </a:extLst>
            </p:cNvPr>
            <p:cNvSpPr txBox="1"/>
            <p:nvPr/>
          </p:nvSpPr>
          <p:spPr>
            <a:xfrm>
              <a:off x="6646813" y="181189"/>
              <a:ext cx="1157004" cy="830997"/>
            </a:xfrm>
            <a:prstGeom prst="rect">
              <a:avLst/>
            </a:prstGeom>
            <a:noFill/>
          </p:spPr>
          <p:txBody>
            <a:bodyPr wrap="square" rtlCol="0">
              <a:spAutoFit/>
            </a:bodyPr>
            <a:lstStyle/>
            <a:p>
              <a:pPr algn="ctr"/>
              <a:r>
                <a:rPr kumimoji="1" lang="ja-JP" altLang="en-US" sz="1600" b="1" dirty="0">
                  <a:solidFill>
                    <a:schemeClr val="bg1"/>
                  </a:solidFill>
                </a:rPr>
                <a:t>⑥インドでの対流の活発化</a:t>
              </a:r>
              <a:endParaRPr kumimoji="1" lang="en-US" altLang="ja-JP" sz="1600" b="1" dirty="0">
                <a:solidFill>
                  <a:schemeClr val="bg1"/>
                </a:solidFill>
              </a:endParaRPr>
            </a:p>
          </p:txBody>
        </p:sp>
        <p:sp>
          <p:nvSpPr>
            <p:cNvPr id="48" name="テキスト ボックス 47">
              <a:extLst>
                <a:ext uri="{FF2B5EF4-FFF2-40B4-BE49-F238E27FC236}">
                  <a16:creationId xmlns:a16="http://schemas.microsoft.com/office/drawing/2014/main" id="{B7E44857-181C-436A-BB44-67975747611D}"/>
                </a:ext>
              </a:extLst>
            </p:cNvPr>
            <p:cNvSpPr txBox="1"/>
            <p:nvPr/>
          </p:nvSpPr>
          <p:spPr>
            <a:xfrm>
              <a:off x="8002383" y="259741"/>
              <a:ext cx="1216504" cy="830997"/>
            </a:xfrm>
            <a:prstGeom prst="rect">
              <a:avLst/>
            </a:prstGeom>
            <a:noFill/>
          </p:spPr>
          <p:txBody>
            <a:bodyPr wrap="square" rtlCol="0">
              <a:spAutoFit/>
            </a:bodyPr>
            <a:lstStyle/>
            <a:p>
              <a:pPr algn="ctr"/>
              <a:r>
                <a:rPr kumimoji="1" lang="ja-JP" altLang="en-US" sz="1600" b="1" dirty="0">
                  <a:solidFill>
                    <a:schemeClr val="bg1"/>
                  </a:solidFill>
                </a:rPr>
                <a:t>⑦チベット高気圧の</a:t>
              </a:r>
              <a:endParaRPr kumimoji="1" lang="en-US" altLang="ja-JP" sz="1600" b="1" dirty="0">
                <a:solidFill>
                  <a:schemeClr val="bg1"/>
                </a:solidFill>
              </a:endParaRPr>
            </a:p>
            <a:p>
              <a:pPr algn="ctr"/>
              <a:r>
                <a:rPr kumimoji="1" lang="ja-JP" altLang="en-US" sz="1600" b="1" dirty="0">
                  <a:solidFill>
                    <a:schemeClr val="bg1"/>
                  </a:solidFill>
                </a:rPr>
                <a:t>強化</a:t>
              </a:r>
              <a:endParaRPr kumimoji="1" lang="en-US" altLang="ja-JP" sz="1400" b="1" dirty="0">
                <a:solidFill>
                  <a:schemeClr val="bg1"/>
                </a:solidFill>
              </a:endParaRPr>
            </a:p>
          </p:txBody>
        </p:sp>
        <p:sp>
          <p:nvSpPr>
            <p:cNvPr id="49" name="右矢印 171">
              <a:extLst>
                <a:ext uri="{FF2B5EF4-FFF2-40B4-BE49-F238E27FC236}">
                  <a16:creationId xmlns:a16="http://schemas.microsoft.com/office/drawing/2014/main" id="{AA535736-DEC9-4D5F-B8A6-66F5216D73B4}"/>
                </a:ext>
              </a:extLst>
            </p:cNvPr>
            <p:cNvSpPr/>
            <p:nvPr/>
          </p:nvSpPr>
          <p:spPr>
            <a:xfrm>
              <a:off x="3783228" y="502885"/>
              <a:ext cx="320219" cy="272636"/>
            </a:xfrm>
            <a:prstGeom prst="rightArrow">
              <a:avLst/>
            </a:prstGeom>
            <a:gradFill rotWithShape="1">
              <a:gsLst>
                <a:gs pos="0">
                  <a:srgbClr val="84AA33"/>
                </a:gs>
                <a:gs pos="100000">
                  <a:srgbClr val="84AA33">
                    <a:shade val="48000"/>
                    <a:satMod val="180000"/>
                    <a:lumMod val="94000"/>
                  </a:srgbClr>
                </a:gs>
                <a:gs pos="100000">
                  <a:srgbClr val="84AA33">
                    <a:shade val="48000"/>
                    <a:satMod val="180000"/>
                    <a:lumMod val="94000"/>
                  </a:srgbClr>
                </a:gs>
              </a:gsLst>
              <a:lin ang="4140000" scaled="1"/>
            </a:gradFill>
            <a:ln w="12700">
              <a:solidFill>
                <a:schemeClr val="tx1"/>
              </a:solidFill>
            </a:ln>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50800" h="50800"/>
            </a:sp3d>
          </p:spPr>
          <p:txBody>
            <a:bodyPr rtlCol="0" anchor="ctr"/>
            <a:lstStyle/>
            <a:p>
              <a:pPr algn="ctr" defTabSz="1527930">
                <a:defRPr/>
              </a:pPr>
              <a:endParaRPr kumimoji="1" lang="ja-JP" altLang="en-US" sz="3344" kern="0" dirty="0">
                <a:solidFill>
                  <a:prstClr val="white"/>
                </a:solidFill>
                <a:latin typeface="Times"/>
                <a:ea typeface="ＭＳ Ｐゴシック"/>
              </a:endParaRPr>
            </a:p>
          </p:txBody>
        </p:sp>
        <p:sp>
          <p:nvSpPr>
            <p:cNvPr id="50" name="右矢印 171">
              <a:extLst>
                <a:ext uri="{FF2B5EF4-FFF2-40B4-BE49-F238E27FC236}">
                  <a16:creationId xmlns:a16="http://schemas.microsoft.com/office/drawing/2014/main" id="{8452F55F-D4D4-40F9-9A2E-FB1CAECBA685}"/>
                </a:ext>
              </a:extLst>
            </p:cNvPr>
            <p:cNvSpPr/>
            <p:nvPr/>
          </p:nvSpPr>
          <p:spPr>
            <a:xfrm>
              <a:off x="5198180" y="483759"/>
              <a:ext cx="320219" cy="272636"/>
            </a:xfrm>
            <a:prstGeom prst="rightArrow">
              <a:avLst/>
            </a:prstGeom>
            <a:gradFill rotWithShape="1">
              <a:gsLst>
                <a:gs pos="0">
                  <a:srgbClr val="84AA33"/>
                </a:gs>
                <a:gs pos="100000">
                  <a:srgbClr val="84AA33">
                    <a:shade val="48000"/>
                    <a:satMod val="180000"/>
                    <a:lumMod val="94000"/>
                  </a:srgbClr>
                </a:gs>
                <a:gs pos="100000">
                  <a:srgbClr val="84AA33">
                    <a:shade val="48000"/>
                    <a:satMod val="180000"/>
                    <a:lumMod val="94000"/>
                  </a:srgbClr>
                </a:gs>
              </a:gsLst>
              <a:lin ang="4140000" scaled="1"/>
            </a:gradFill>
            <a:ln w="12700">
              <a:solidFill>
                <a:schemeClr val="tx1"/>
              </a:solidFill>
            </a:ln>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50800" h="50800"/>
            </a:sp3d>
          </p:spPr>
          <p:txBody>
            <a:bodyPr rtlCol="0" anchor="ctr"/>
            <a:lstStyle/>
            <a:p>
              <a:pPr algn="ctr" defTabSz="1527930">
                <a:defRPr/>
              </a:pPr>
              <a:endParaRPr kumimoji="1" lang="ja-JP" altLang="en-US" sz="3344" kern="0" dirty="0">
                <a:solidFill>
                  <a:prstClr val="white"/>
                </a:solidFill>
                <a:latin typeface="Times"/>
                <a:ea typeface="ＭＳ Ｐゴシック"/>
              </a:endParaRPr>
            </a:p>
          </p:txBody>
        </p:sp>
        <p:sp>
          <p:nvSpPr>
            <p:cNvPr id="51" name="右矢印 171">
              <a:extLst>
                <a:ext uri="{FF2B5EF4-FFF2-40B4-BE49-F238E27FC236}">
                  <a16:creationId xmlns:a16="http://schemas.microsoft.com/office/drawing/2014/main" id="{F48D5A31-2DA4-491C-BC24-792E42C1E3C5}"/>
                </a:ext>
              </a:extLst>
            </p:cNvPr>
            <p:cNvSpPr/>
            <p:nvPr/>
          </p:nvSpPr>
          <p:spPr>
            <a:xfrm>
              <a:off x="6418003" y="506854"/>
              <a:ext cx="320219" cy="272636"/>
            </a:xfrm>
            <a:prstGeom prst="rightArrow">
              <a:avLst/>
            </a:prstGeom>
            <a:gradFill rotWithShape="1">
              <a:gsLst>
                <a:gs pos="0">
                  <a:srgbClr val="84AA33"/>
                </a:gs>
                <a:gs pos="100000">
                  <a:srgbClr val="84AA33">
                    <a:shade val="48000"/>
                    <a:satMod val="180000"/>
                    <a:lumMod val="94000"/>
                  </a:srgbClr>
                </a:gs>
                <a:gs pos="100000">
                  <a:srgbClr val="84AA33">
                    <a:shade val="48000"/>
                    <a:satMod val="180000"/>
                    <a:lumMod val="94000"/>
                  </a:srgbClr>
                </a:gs>
              </a:gsLst>
              <a:lin ang="4140000" scaled="1"/>
            </a:gradFill>
            <a:ln w="12700">
              <a:solidFill>
                <a:schemeClr val="tx1"/>
              </a:solidFill>
            </a:ln>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50800" h="50800"/>
            </a:sp3d>
          </p:spPr>
          <p:txBody>
            <a:bodyPr rtlCol="0" anchor="ctr"/>
            <a:lstStyle/>
            <a:p>
              <a:pPr algn="ctr" defTabSz="1527930">
                <a:defRPr/>
              </a:pPr>
              <a:endParaRPr kumimoji="1" lang="ja-JP" altLang="en-US" sz="3344" kern="0" dirty="0">
                <a:solidFill>
                  <a:prstClr val="white"/>
                </a:solidFill>
                <a:latin typeface="Times"/>
                <a:ea typeface="ＭＳ Ｐゴシック"/>
              </a:endParaRPr>
            </a:p>
          </p:txBody>
        </p:sp>
        <p:sp>
          <p:nvSpPr>
            <p:cNvPr id="52" name="右矢印 171">
              <a:extLst>
                <a:ext uri="{FF2B5EF4-FFF2-40B4-BE49-F238E27FC236}">
                  <a16:creationId xmlns:a16="http://schemas.microsoft.com/office/drawing/2014/main" id="{242FDE79-B372-43D8-A338-DE61AB5A013A}"/>
                </a:ext>
              </a:extLst>
            </p:cNvPr>
            <p:cNvSpPr/>
            <p:nvPr/>
          </p:nvSpPr>
          <p:spPr>
            <a:xfrm>
              <a:off x="7769912" y="460507"/>
              <a:ext cx="320219" cy="272636"/>
            </a:xfrm>
            <a:prstGeom prst="rightArrow">
              <a:avLst/>
            </a:prstGeom>
            <a:gradFill rotWithShape="1">
              <a:gsLst>
                <a:gs pos="0">
                  <a:srgbClr val="84AA33"/>
                </a:gs>
                <a:gs pos="100000">
                  <a:srgbClr val="84AA33">
                    <a:shade val="48000"/>
                    <a:satMod val="180000"/>
                    <a:lumMod val="94000"/>
                  </a:srgbClr>
                </a:gs>
                <a:gs pos="100000">
                  <a:srgbClr val="84AA33">
                    <a:shade val="48000"/>
                    <a:satMod val="180000"/>
                    <a:lumMod val="94000"/>
                  </a:srgbClr>
                </a:gs>
              </a:gsLst>
              <a:lin ang="4140000" scaled="1"/>
            </a:gradFill>
            <a:ln w="12700">
              <a:solidFill>
                <a:schemeClr val="tx1"/>
              </a:solidFill>
            </a:ln>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50800" h="50800"/>
            </a:sp3d>
          </p:spPr>
          <p:txBody>
            <a:bodyPr rtlCol="0" anchor="ctr"/>
            <a:lstStyle/>
            <a:p>
              <a:pPr algn="ctr" defTabSz="1527930">
                <a:defRPr/>
              </a:pPr>
              <a:endParaRPr kumimoji="1" lang="ja-JP" altLang="en-US" sz="3344" kern="0" dirty="0">
                <a:solidFill>
                  <a:prstClr val="white"/>
                </a:solidFill>
                <a:latin typeface="Times"/>
                <a:ea typeface="ＭＳ Ｐゴシック"/>
              </a:endParaRPr>
            </a:p>
          </p:txBody>
        </p:sp>
      </p:grpSp>
      <p:sp>
        <p:nvSpPr>
          <p:cNvPr id="71" name="フレーム 70">
            <a:extLst>
              <a:ext uri="{FF2B5EF4-FFF2-40B4-BE49-F238E27FC236}">
                <a16:creationId xmlns:a16="http://schemas.microsoft.com/office/drawing/2014/main" id="{6C8309C3-3083-4BCD-94B4-D6F746C1DDBC}"/>
              </a:ext>
            </a:extLst>
          </p:cNvPr>
          <p:cNvSpPr/>
          <p:nvPr/>
        </p:nvSpPr>
        <p:spPr>
          <a:xfrm>
            <a:off x="5255849" y="243543"/>
            <a:ext cx="2607864" cy="1222269"/>
          </a:xfrm>
          <a:prstGeom prst="frame">
            <a:avLst>
              <a:gd name="adj1" fmla="val 7606"/>
            </a:avLst>
          </a:prstGeom>
          <a:solidFill>
            <a:srgbClr val="05F91C">
              <a:alpha val="50000"/>
            </a:srgb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Tree>
    <p:extLst>
      <p:ext uri="{BB962C8B-B14F-4D97-AF65-F5344CB8AC3E}">
        <p14:creationId xmlns:p14="http://schemas.microsoft.com/office/powerpoint/2010/main" val="2811329223"/>
      </p:ext>
    </p:extLst>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4111</TotalTime>
  <Words>6281</Words>
  <Application>Microsoft Office PowerPoint</Application>
  <PresentationFormat>画面に合わせる (4:3)</PresentationFormat>
  <Paragraphs>908</Paragraphs>
  <Slides>50</Slides>
  <Notes>11</Notes>
  <HiddenSlides>27</HiddenSlides>
  <MMClips>0</MMClips>
  <ScaleCrop>false</ScaleCrop>
  <HeadingPairs>
    <vt:vector size="6" baseType="variant">
      <vt:variant>
        <vt:lpstr>使用されているフォント</vt:lpstr>
      </vt:variant>
      <vt:variant>
        <vt:i4>10</vt:i4>
      </vt:variant>
      <vt:variant>
        <vt:lpstr>テーマ</vt:lpstr>
      </vt:variant>
      <vt:variant>
        <vt:i4>1</vt:i4>
      </vt:variant>
      <vt:variant>
        <vt:lpstr>スライド タイトル</vt:lpstr>
      </vt:variant>
      <vt:variant>
        <vt:i4>50</vt:i4>
      </vt:variant>
    </vt:vector>
  </HeadingPairs>
  <TitlesOfParts>
    <vt:vector size="61" baseType="lpstr">
      <vt:lpstr>HGPｺﾞｼｯｸE</vt:lpstr>
      <vt:lpstr>HGP創英角ｺﾞｼｯｸUB</vt:lpstr>
      <vt:lpstr>ＭＳ Ｐゴシック</vt:lpstr>
      <vt:lpstr>游ゴシック</vt:lpstr>
      <vt:lpstr>游ゴシック Light</vt:lpstr>
      <vt:lpstr>Arial</vt:lpstr>
      <vt:lpstr>Calibri</vt:lpstr>
      <vt:lpstr>Calibri Light</vt:lpstr>
      <vt:lpstr>Segoe UI</vt:lpstr>
      <vt:lpstr>Times</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杉原直樹</dc:creator>
  <cp:lastModifiedBy>杉原直樹</cp:lastModifiedBy>
  <cp:revision>88</cp:revision>
  <dcterms:created xsi:type="dcterms:W3CDTF">2020-02-05T07:32:42Z</dcterms:created>
  <dcterms:modified xsi:type="dcterms:W3CDTF">2020-02-24T06:16:30Z</dcterms:modified>
</cp:coreProperties>
</file>