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57" r:id="rId2"/>
    <p:sldId id="458" r:id="rId3"/>
    <p:sldId id="459" r:id="rId4"/>
    <p:sldId id="466" r:id="rId5"/>
    <p:sldId id="460" r:id="rId6"/>
    <p:sldId id="438" r:id="rId7"/>
    <p:sldId id="433" r:id="rId8"/>
    <p:sldId id="384" r:id="rId9"/>
    <p:sldId id="410" r:id="rId10"/>
    <p:sldId id="439" r:id="rId11"/>
    <p:sldId id="435" r:id="rId12"/>
    <p:sldId id="461" r:id="rId13"/>
    <p:sldId id="444" r:id="rId14"/>
    <p:sldId id="468" r:id="rId15"/>
    <p:sldId id="464" r:id="rId16"/>
    <p:sldId id="465"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nishi" initials="n" lastIdx="3" clrIdx="0">
    <p:extLst>
      <p:ext uri="{19B8F6BF-5375-455C-9EA6-DF929625EA0E}">
        <p15:presenceInfo xmlns:p15="http://schemas.microsoft.com/office/powerpoint/2012/main" userId="nakanis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4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1" autoAdjust="0"/>
    <p:restoredTop sz="94114" autoAdjust="0"/>
  </p:normalViewPr>
  <p:slideViewPr>
    <p:cSldViewPr snapToGrid="0">
      <p:cViewPr varScale="1">
        <p:scale>
          <a:sx n="133" d="100"/>
          <a:sy n="133" d="100"/>
        </p:scale>
        <p:origin x="2008"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2691B-19A1-4156-9262-E99B613D233B}" type="datetimeFigureOut">
              <a:rPr kumimoji="1" lang="ja-JP" altLang="en-US" smtClean="0"/>
              <a:t>2021/2/11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71A6C-5A3B-4990-AE90-EDD2A71038A3}" type="slidenum">
              <a:rPr kumimoji="1" lang="ja-JP" altLang="en-US" smtClean="0"/>
              <a:t>‹#›</a:t>
            </a:fld>
            <a:endParaRPr kumimoji="1" lang="ja-JP" altLang="en-US"/>
          </a:p>
        </p:txBody>
      </p:sp>
    </p:spTree>
    <p:extLst>
      <p:ext uri="{BB962C8B-B14F-4D97-AF65-F5344CB8AC3E}">
        <p14:creationId xmlns:p14="http://schemas.microsoft.com/office/powerpoint/2010/main" val="4496571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2A9A139-E3DD-409A-833C-C8FD11D79067}" type="slidenum">
              <a:rPr kumimoji="1" lang="ja-JP" altLang="en-US" smtClean="0"/>
              <a:t>1</a:t>
            </a:fld>
            <a:endParaRPr kumimoji="1" lang="ja-JP" altLang="en-US" dirty="0"/>
          </a:p>
        </p:txBody>
      </p:sp>
    </p:spTree>
    <p:extLst>
      <p:ext uri="{BB962C8B-B14F-4D97-AF65-F5344CB8AC3E}">
        <p14:creationId xmlns:p14="http://schemas.microsoft.com/office/powerpoint/2010/main" val="301032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12</a:t>
            </a:fld>
            <a:endParaRPr kumimoji="1" lang="ja-JP" altLang="en-US"/>
          </a:p>
        </p:txBody>
      </p:sp>
    </p:spTree>
    <p:extLst>
      <p:ext uri="{BB962C8B-B14F-4D97-AF65-F5344CB8AC3E}">
        <p14:creationId xmlns:p14="http://schemas.microsoft.com/office/powerpoint/2010/main" val="120793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亜寒帯ジェットと亜熱帯ジェットの蛇行が見られ，それに沿う波列パターンが本研究の結果に極めて類似している．</a:t>
            </a:r>
            <a:endParaRPr kumimoji="1" lang="en-US" altLang="ja-JP" dirty="0"/>
          </a:p>
          <a:p>
            <a:r>
              <a:rPr kumimoji="1" lang="ja-JP" altLang="en-US" dirty="0"/>
              <a:t>これらジェットの蛇行が西日本豪雨，猛暑に影響したことが気象庁から示されている．</a:t>
            </a:r>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13</a:t>
            </a:fld>
            <a:endParaRPr kumimoji="1" lang="ja-JP" altLang="en-US"/>
          </a:p>
        </p:txBody>
      </p:sp>
    </p:spTree>
    <p:extLst>
      <p:ext uri="{BB962C8B-B14F-4D97-AF65-F5344CB8AC3E}">
        <p14:creationId xmlns:p14="http://schemas.microsoft.com/office/powerpoint/2010/main" val="184010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亜寒帯ジェットと亜熱帯ジェットの蛇行が見られ，それに沿う波列パターンが本研究の結果に極めて類似している．</a:t>
            </a:r>
            <a:endParaRPr kumimoji="1" lang="en-US" altLang="ja-JP" dirty="0"/>
          </a:p>
          <a:p>
            <a:r>
              <a:rPr kumimoji="1" lang="ja-JP" altLang="en-US" dirty="0"/>
              <a:t>これらジェットの蛇行が西日本豪雨，猛暑に影響したことが気象庁から示されている．</a:t>
            </a:r>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14</a:t>
            </a:fld>
            <a:endParaRPr kumimoji="1" lang="ja-JP" altLang="en-US"/>
          </a:p>
        </p:txBody>
      </p:sp>
    </p:spTree>
    <p:extLst>
      <p:ext uri="{BB962C8B-B14F-4D97-AF65-F5344CB8AC3E}">
        <p14:creationId xmlns:p14="http://schemas.microsoft.com/office/powerpoint/2010/main" val="132291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亜寒帯ジェットと亜熱帯ジェットの蛇行が見られ，それに沿う波列パターンが本研究の結果に極めて類似している．</a:t>
            </a:r>
            <a:endParaRPr kumimoji="1" lang="en-US" altLang="ja-JP" dirty="0"/>
          </a:p>
          <a:p>
            <a:r>
              <a:rPr kumimoji="1" lang="ja-JP" altLang="en-US" dirty="0"/>
              <a:t>これらジェットの蛇行が西日本豪雨，猛暑に影響したことが気象庁から示されている．</a:t>
            </a:r>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15</a:t>
            </a:fld>
            <a:endParaRPr kumimoji="1" lang="ja-JP" altLang="en-US"/>
          </a:p>
        </p:txBody>
      </p:sp>
    </p:spTree>
    <p:extLst>
      <p:ext uri="{BB962C8B-B14F-4D97-AF65-F5344CB8AC3E}">
        <p14:creationId xmlns:p14="http://schemas.microsoft.com/office/powerpoint/2010/main" val="278868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・タイトルにある「テレコネクション」について</a:t>
            </a:r>
            <a:endParaRPr kumimoji="1" lang="en-US" altLang="ja-JP" dirty="0"/>
          </a:p>
          <a:p>
            <a:r>
              <a:rPr kumimoji="1" lang="ja-JP" altLang="en-US" dirty="0"/>
              <a:t>　テレコネクションは中高緯度の異常気象の主要因となる重要な現象</a:t>
            </a:r>
            <a:endParaRPr kumimoji="1" lang="en-US" altLang="ja-JP" dirty="0"/>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2</a:t>
            </a:fld>
            <a:endParaRPr kumimoji="1" lang="ja-JP" altLang="en-US"/>
          </a:p>
        </p:txBody>
      </p:sp>
    </p:spTree>
    <p:extLst>
      <p:ext uri="{BB962C8B-B14F-4D97-AF65-F5344CB8AC3E}">
        <p14:creationId xmlns:p14="http://schemas.microsoft.com/office/powerpoint/2010/main" val="246708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3</a:t>
            </a:fld>
            <a:endParaRPr kumimoji="1" lang="ja-JP" altLang="en-US"/>
          </a:p>
        </p:txBody>
      </p:sp>
    </p:spTree>
    <p:extLst>
      <p:ext uri="{BB962C8B-B14F-4D97-AF65-F5344CB8AC3E}">
        <p14:creationId xmlns:p14="http://schemas.microsoft.com/office/powerpoint/2010/main" val="269546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5</a:t>
            </a:fld>
            <a:endParaRPr kumimoji="1" lang="ja-JP" altLang="en-US"/>
          </a:p>
        </p:txBody>
      </p:sp>
    </p:spTree>
    <p:extLst>
      <p:ext uri="{BB962C8B-B14F-4D97-AF65-F5344CB8AC3E}">
        <p14:creationId xmlns:p14="http://schemas.microsoft.com/office/powerpoint/2010/main" val="422828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図の見方について</a:t>
            </a:r>
            <a:endParaRPr kumimoji="1" lang="en-US" altLang="ja-JP" dirty="0"/>
          </a:p>
          <a:p>
            <a:r>
              <a:rPr kumimoji="1" lang="ja-JP" altLang="en-US" dirty="0"/>
              <a:t>・線，色</a:t>
            </a:r>
            <a:endParaRPr kumimoji="1" lang="en-US" altLang="ja-JP" dirty="0"/>
          </a:p>
          <a:p>
            <a:r>
              <a:rPr kumimoji="1" lang="ja-JP" altLang="en-US" dirty="0"/>
              <a:t>・対流と</a:t>
            </a:r>
            <a:r>
              <a:rPr kumimoji="1" lang="en-US" altLang="ja-JP" dirty="0"/>
              <a:t>OLR</a:t>
            </a:r>
            <a:r>
              <a:rPr kumimoji="1" lang="ja-JP" altLang="en-US" dirty="0" err="1"/>
              <a:t>は負の</a:t>
            </a:r>
            <a:r>
              <a:rPr kumimoji="1" lang="ja-JP" altLang="en-US" dirty="0"/>
              <a:t>関係なので回帰を取る時にインデックスの正負を反転した</a:t>
            </a:r>
            <a:endParaRPr kumimoji="1" lang="en-US" altLang="ja-JP" dirty="0"/>
          </a:p>
          <a:p>
            <a:endParaRPr kumimoji="1" lang="en-US" altLang="ja-JP" dirty="0"/>
          </a:p>
          <a:p>
            <a:r>
              <a:rPr kumimoji="1" lang="ja-JP" altLang="en-US" dirty="0"/>
              <a:t>見かけの相関を見ている可能性があるため次のような解析を行う</a:t>
            </a:r>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6</a:t>
            </a:fld>
            <a:endParaRPr kumimoji="1" lang="ja-JP" altLang="en-US"/>
          </a:p>
        </p:txBody>
      </p:sp>
    </p:spTree>
    <p:extLst>
      <p:ext uri="{BB962C8B-B14F-4D97-AF65-F5344CB8AC3E}">
        <p14:creationId xmlns:p14="http://schemas.microsoft.com/office/powerpoint/2010/main" val="148803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テレコネクションパターンをインデックス化</a:t>
            </a:r>
            <a:endParaRPr kumimoji="1" lang="en-US" altLang="ja-JP" dirty="0"/>
          </a:p>
          <a:p>
            <a:r>
              <a:rPr kumimoji="1" lang="ja-JP" altLang="en-US" dirty="0"/>
              <a:t>サヘルインデックスとの相関は</a:t>
            </a:r>
            <a:r>
              <a:rPr kumimoji="1" lang="en-US" altLang="ja-JP" dirty="0"/>
              <a:t>0.57</a:t>
            </a:r>
          </a:p>
          <a:p>
            <a:endParaRPr kumimoji="1" lang="en-US" altLang="ja-JP" dirty="0"/>
          </a:p>
          <a:p>
            <a:r>
              <a:rPr kumimoji="1" lang="ja-JP" altLang="en-US" dirty="0"/>
              <a:t>次から，出発点となるサヘル北西の高気圧の生成について考察する</a:t>
            </a:r>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7</a:t>
            </a:fld>
            <a:endParaRPr kumimoji="1" lang="ja-JP" altLang="en-US"/>
          </a:p>
        </p:txBody>
      </p:sp>
    </p:spTree>
    <p:extLst>
      <p:ext uri="{BB962C8B-B14F-4D97-AF65-F5344CB8AC3E}">
        <p14:creationId xmlns:p14="http://schemas.microsoft.com/office/powerpoint/2010/main" val="14820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8</a:t>
            </a:fld>
            <a:endParaRPr kumimoji="1" lang="ja-JP" altLang="en-US"/>
          </a:p>
        </p:txBody>
      </p:sp>
    </p:spTree>
    <p:extLst>
      <p:ext uri="{BB962C8B-B14F-4D97-AF65-F5344CB8AC3E}">
        <p14:creationId xmlns:p14="http://schemas.microsoft.com/office/powerpoint/2010/main" val="163968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9</a:t>
            </a:fld>
            <a:endParaRPr kumimoji="1" lang="ja-JP" altLang="en-US"/>
          </a:p>
        </p:txBody>
      </p:sp>
    </p:spTree>
    <p:extLst>
      <p:ext uri="{BB962C8B-B14F-4D97-AF65-F5344CB8AC3E}">
        <p14:creationId xmlns:p14="http://schemas.microsoft.com/office/powerpoint/2010/main" val="40136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ここまで松野ギル応答と絶対渦度の移流という２つの視点からサヘル北西の高気圧の形成について説明した．</a:t>
            </a:r>
            <a:endParaRPr kumimoji="1" lang="en-US" altLang="ja-JP" dirty="0"/>
          </a:p>
          <a:p>
            <a:endParaRPr kumimoji="1" lang="en-US" altLang="ja-JP" dirty="0"/>
          </a:p>
          <a:p>
            <a:r>
              <a:rPr kumimoji="1" lang="ja-JP" altLang="en-US" dirty="0"/>
              <a:t>ロスビー波は</a:t>
            </a:r>
            <a:r>
              <a:rPr kumimoji="1" lang="en-US" altLang="ja-JP" dirty="0"/>
              <a:t>β</a:t>
            </a:r>
            <a:r>
              <a:rPr kumimoji="1" lang="ja-JP" altLang="en-US" dirty="0"/>
              <a:t>効果（緯度による絶対渦度の違い）を復元力とする波．</a:t>
            </a:r>
            <a:endParaRPr kumimoji="1" lang="en-US" altLang="ja-JP" dirty="0"/>
          </a:p>
          <a:p>
            <a:r>
              <a:rPr kumimoji="1" lang="ja-JP" altLang="en-US" dirty="0"/>
              <a:t>位相速度は西向きで，西風領域では打ち消されその場にとどまる性質．</a:t>
            </a:r>
            <a:endParaRPr kumimoji="1" lang="en-US" altLang="ja-JP" dirty="0"/>
          </a:p>
          <a:p>
            <a:r>
              <a:rPr kumimoji="1" lang="ja-JP" altLang="en-US" dirty="0"/>
              <a:t>群速度は東向きで，波のエネルギーが伝播することで低・高気圧が交互に出現するパターンが形成される．</a:t>
            </a:r>
            <a:endParaRPr kumimoji="1" lang="en-US" altLang="ja-JP" dirty="0"/>
          </a:p>
          <a:p>
            <a:r>
              <a:rPr kumimoji="1" lang="ja-JP" altLang="en-US" dirty="0"/>
              <a:t>このエネルギー伝播の指標となるのが波の活動度フラックス</a:t>
            </a:r>
          </a:p>
        </p:txBody>
      </p:sp>
      <p:sp>
        <p:nvSpPr>
          <p:cNvPr id="4" name="スライド番号プレースホルダー 3"/>
          <p:cNvSpPr>
            <a:spLocks noGrp="1"/>
          </p:cNvSpPr>
          <p:nvPr>
            <p:ph type="sldNum" sz="quarter" idx="10"/>
          </p:nvPr>
        </p:nvSpPr>
        <p:spPr/>
        <p:txBody>
          <a:bodyPr/>
          <a:lstStyle/>
          <a:p>
            <a:fld id="{89571A6C-5A3B-4990-AE90-EDD2A71038A3}" type="slidenum">
              <a:rPr kumimoji="1" lang="ja-JP" altLang="en-US" smtClean="0"/>
              <a:t>10</a:t>
            </a:fld>
            <a:endParaRPr kumimoji="1" lang="ja-JP" altLang="en-US"/>
          </a:p>
        </p:txBody>
      </p:sp>
    </p:spTree>
    <p:extLst>
      <p:ext uri="{BB962C8B-B14F-4D97-AF65-F5344CB8AC3E}">
        <p14:creationId xmlns:p14="http://schemas.microsoft.com/office/powerpoint/2010/main" val="105325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53003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255965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145261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201175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262264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370791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234595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310553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303263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203747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7623E6-9D65-49F1-B99C-E62ACD22BF33}" type="datetimeFigureOut">
              <a:rPr kumimoji="1" lang="ja-JP" altLang="en-US" smtClean="0"/>
              <a:t>2021/2/11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173031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623E6-9D65-49F1-B99C-E62ACD22BF33}" type="datetimeFigureOut">
              <a:rPr kumimoji="1" lang="ja-JP" altLang="en-US" smtClean="0"/>
              <a:t>2021/2/11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0F424-77B4-4AB9-AE63-F221E8A04D43}" type="slidenum">
              <a:rPr kumimoji="1" lang="ja-JP" altLang="en-US" smtClean="0"/>
              <a:t>‹#›</a:t>
            </a:fld>
            <a:endParaRPr kumimoji="1" lang="ja-JP" altLang="en-US"/>
          </a:p>
        </p:txBody>
      </p:sp>
    </p:spTree>
    <p:extLst>
      <p:ext uri="{BB962C8B-B14F-4D97-AF65-F5344CB8AC3E}">
        <p14:creationId xmlns:p14="http://schemas.microsoft.com/office/powerpoint/2010/main" val="248700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60215" y="4842421"/>
            <a:ext cx="7132769" cy="1591398"/>
          </a:xfrm>
          <a:prstGeom prst="rect">
            <a:avLst/>
          </a:prstGeom>
          <a:noFill/>
        </p:spPr>
        <p:txBody>
          <a:bodyPr wrap="square" rtlCol="0">
            <a:spAutoFit/>
          </a:bodyPr>
          <a:lstStyle/>
          <a:p>
            <a:pPr algn="r">
              <a:lnSpc>
                <a:spcPts val="4000"/>
              </a:lnSpc>
            </a:pPr>
            <a:r>
              <a:rPr lang="ja-JP" altLang="en-US" sz="2400" dirty="0">
                <a:latin typeface="游明朝 Demibold" panose="02020600000000000000" pitchFamily="18" charset="-128"/>
                <a:ea typeface="游明朝 Demibold" panose="02020600000000000000" pitchFamily="18" charset="-128"/>
              </a:rPr>
              <a:t>気象・気候ダイナミクス研究室</a:t>
            </a:r>
            <a:endParaRPr lang="en-US" altLang="ja-JP" sz="2400" dirty="0">
              <a:latin typeface="游明朝 Demibold" panose="02020600000000000000" pitchFamily="18" charset="-128"/>
              <a:ea typeface="游明朝 Demibold" panose="02020600000000000000" pitchFamily="18" charset="-128"/>
            </a:endParaRPr>
          </a:p>
          <a:p>
            <a:pPr algn="r">
              <a:lnSpc>
                <a:spcPts val="4000"/>
              </a:lnSpc>
            </a:pPr>
            <a:r>
              <a:rPr lang="ja-JP" altLang="en-US" sz="3200" dirty="0">
                <a:latin typeface="游明朝 Demibold" panose="02020600000000000000" pitchFamily="18" charset="-128"/>
                <a:ea typeface="游明朝 Demibold" panose="02020600000000000000" pitchFamily="18" charset="-128"/>
              </a:rPr>
              <a:t>中西 友恵 </a:t>
            </a:r>
            <a:r>
              <a:rPr lang="en-US" altLang="ja-JP" sz="2400" dirty="0">
                <a:latin typeface="游明朝 Demibold" panose="02020600000000000000" pitchFamily="18" charset="-128"/>
                <a:ea typeface="游明朝 Demibold" panose="02020600000000000000" pitchFamily="18" charset="-128"/>
              </a:rPr>
              <a:t>(519M207)</a:t>
            </a:r>
          </a:p>
          <a:p>
            <a:pPr algn="r">
              <a:lnSpc>
                <a:spcPts val="4000"/>
              </a:lnSpc>
            </a:pPr>
            <a:r>
              <a:rPr lang="ja-JP" altLang="en-US" sz="2400" dirty="0">
                <a:latin typeface="游明朝 Demibold" panose="02020600000000000000" pitchFamily="18" charset="-128"/>
                <a:ea typeface="游明朝 Demibold" panose="02020600000000000000" pitchFamily="18" charset="-128"/>
              </a:rPr>
              <a:t>指導教員 立花 義裕 教授</a:t>
            </a:r>
            <a:endParaRPr lang="en-US" altLang="ja-JP" sz="2400" dirty="0">
              <a:latin typeface="游明朝 Demibold" panose="02020600000000000000" pitchFamily="18" charset="-128"/>
              <a:ea typeface="游明朝 Demibold" panose="02020600000000000000" pitchFamily="18" charset="-128"/>
            </a:endParaRPr>
          </a:p>
        </p:txBody>
      </p:sp>
      <p:sp>
        <p:nvSpPr>
          <p:cNvPr id="8" name="テキスト ボックス 7">
            <a:extLst>
              <a:ext uri="{FF2B5EF4-FFF2-40B4-BE49-F238E27FC236}">
                <a16:creationId xmlns:a16="http://schemas.microsoft.com/office/drawing/2014/main" id="{0E7FA700-75A7-F843-8621-8729B8C00FE3}"/>
              </a:ext>
            </a:extLst>
          </p:cNvPr>
          <p:cNvSpPr txBox="1"/>
          <p:nvPr/>
        </p:nvSpPr>
        <p:spPr>
          <a:xfrm>
            <a:off x="-238535" y="701596"/>
            <a:ext cx="9621071" cy="3046988"/>
          </a:xfrm>
          <a:prstGeom prst="rect">
            <a:avLst/>
          </a:prstGeom>
          <a:noFill/>
        </p:spPr>
        <p:txBody>
          <a:bodyPr wrap="square" rtlCol="0">
            <a:spAutoFit/>
          </a:bodyPr>
          <a:lstStyle/>
          <a:p>
            <a:pPr algn="ctr"/>
            <a:r>
              <a:rPr kumimoji="1" lang="ja-JP" altLang="en-US" sz="4800" dirty="0">
                <a:latin typeface="游明朝 Demibold" panose="02020600000000000000" pitchFamily="18" charset="-128"/>
                <a:ea typeface="游明朝 Demibold" panose="02020600000000000000" pitchFamily="18" charset="-128"/>
              </a:rPr>
              <a:t>サヘルの対流に伴う</a:t>
            </a:r>
            <a:endParaRPr kumimoji="1" lang="en-US" altLang="ja-JP" sz="4800" dirty="0">
              <a:latin typeface="游明朝 Demibold" panose="02020600000000000000" pitchFamily="18" charset="-128"/>
              <a:ea typeface="游明朝 Demibold" panose="02020600000000000000" pitchFamily="18" charset="-128"/>
            </a:endParaRPr>
          </a:p>
          <a:p>
            <a:pPr algn="ctr"/>
            <a:r>
              <a:rPr kumimoji="1" lang="ja-JP" altLang="en-US" sz="4800" dirty="0">
                <a:latin typeface="游明朝 Demibold" panose="02020600000000000000" pitchFamily="18" charset="-128"/>
                <a:ea typeface="游明朝 Demibold" panose="02020600000000000000" pitchFamily="18" charset="-128"/>
              </a:rPr>
              <a:t>熱源がもたらす</a:t>
            </a:r>
            <a:endParaRPr kumimoji="1" lang="en-US" altLang="ja-JP" sz="4800" dirty="0">
              <a:latin typeface="游明朝 Demibold" panose="02020600000000000000" pitchFamily="18" charset="-128"/>
              <a:ea typeface="游明朝 Demibold" panose="02020600000000000000" pitchFamily="18" charset="-128"/>
            </a:endParaRPr>
          </a:p>
          <a:p>
            <a:pPr algn="ctr"/>
            <a:r>
              <a:rPr lang="ja-JP" altLang="en-US" sz="4800" dirty="0">
                <a:latin typeface="游明朝 Demibold" panose="02020600000000000000" pitchFamily="18" charset="-128"/>
                <a:ea typeface="游明朝 Demibold" panose="02020600000000000000" pitchFamily="18" charset="-128"/>
              </a:rPr>
              <a:t>ユーラシアを横断する</a:t>
            </a:r>
            <a:endParaRPr lang="en-US" altLang="ja-JP" sz="4800" dirty="0">
              <a:latin typeface="游明朝 Demibold" panose="02020600000000000000" pitchFamily="18" charset="-128"/>
              <a:ea typeface="游明朝 Demibold" panose="02020600000000000000" pitchFamily="18" charset="-128"/>
            </a:endParaRPr>
          </a:p>
          <a:p>
            <a:pPr algn="ctr"/>
            <a:r>
              <a:rPr lang="ja-JP" altLang="en-US" sz="4800" dirty="0">
                <a:latin typeface="游明朝 Demibold" panose="02020600000000000000" pitchFamily="18" charset="-128"/>
                <a:ea typeface="游明朝 Demibold" panose="02020600000000000000" pitchFamily="18" charset="-128"/>
              </a:rPr>
              <a:t>テレコネクション</a:t>
            </a:r>
            <a:endParaRPr kumimoji="1" lang="en-US" altLang="ja-JP" sz="4800" dirty="0">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216594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28014" t="5340" r="20892" b="1327"/>
          <a:stretch/>
        </p:blipFill>
        <p:spPr>
          <a:xfrm rot="5400000">
            <a:off x="2741076" y="-1305516"/>
            <a:ext cx="3661848" cy="8656371"/>
          </a:xfrm>
          <a:prstGeom prst="rect">
            <a:avLst/>
          </a:prstGeom>
        </p:spPr>
      </p:pic>
      <p:grpSp>
        <p:nvGrpSpPr>
          <p:cNvPr id="6" name="グループ化 5"/>
          <p:cNvGrpSpPr/>
          <p:nvPr/>
        </p:nvGrpSpPr>
        <p:grpSpPr>
          <a:xfrm>
            <a:off x="0" y="-37605"/>
            <a:ext cx="9144000" cy="461665"/>
            <a:chOff x="0" y="-73708"/>
            <a:chExt cx="9144000" cy="904866"/>
          </a:xfrm>
          <a:solidFill>
            <a:schemeClr val="accent1">
              <a:lumMod val="50000"/>
            </a:schemeClr>
          </a:solidFill>
        </p:grpSpPr>
        <p:sp>
          <p:nvSpPr>
            <p:cNvPr id="7" name="正方形/長方形 6"/>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4680" y="-73708"/>
              <a:ext cx="7536173"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結果</a:t>
              </a:r>
              <a:r>
                <a:rPr lang="en-US" altLang="ja-JP" sz="2400" dirty="0">
                  <a:solidFill>
                    <a:schemeClr val="bg1"/>
                  </a:solidFill>
                  <a:latin typeface="ＭＳ Ｐゴシック" panose="020B0600070205080204" pitchFamily="50" charset="-128"/>
                  <a:ea typeface="ＭＳ Ｐゴシック" panose="020B0600070205080204" pitchFamily="50" charset="-128"/>
                </a:rPr>
                <a:t> </a:t>
              </a:r>
              <a:r>
                <a:rPr lang="ja-JP" altLang="en-US" sz="2400" dirty="0">
                  <a:solidFill>
                    <a:schemeClr val="bg1"/>
                  </a:solidFill>
                  <a:latin typeface="ＭＳ Ｐゴシック" panose="020B0600070205080204" pitchFamily="50" charset="-128"/>
                  <a:ea typeface="ＭＳ Ｐゴシック" panose="020B0600070205080204" pitchFamily="50" charset="-128"/>
                </a:rPr>
                <a:t>　－定常ロスビー波束の伝播－</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27" name="テキスト ボックス 26"/>
          <p:cNvSpPr txBox="1"/>
          <p:nvPr/>
        </p:nvSpPr>
        <p:spPr>
          <a:xfrm>
            <a:off x="3337931" y="637747"/>
            <a:ext cx="2738669" cy="553998"/>
          </a:xfrm>
          <a:prstGeom prst="rect">
            <a:avLst/>
          </a:prstGeom>
          <a:noFill/>
        </p:spPr>
        <p:txBody>
          <a:bodyPr wrap="square" rtlCol="0">
            <a:spAutoFit/>
          </a:bodyPr>
          <a:lstStyle/>
          <a:p>
            <a:pPr algn="ctr"/>
            <a:r>
              <a:rPr lang="ja-JP" altLang="en-US" sz="1600" b="1" dirty="0"/>
              <a:t>波の活動度フラックス</a:t>
            </a:r>
          </a:p>
          <a:p>
            <a:pPr algn="ctr"/>
            <a:r>
              <a:rPr lang="en-US" altLang="ja-JP" sz="1400" b="1" dirty="0"/>
              <a:t>(9</a:t>
            </a:r>
            <a:r>
              <a:rPr lang="ja-JP" altLang="en-US" sz="1400" b="1" dirty="0"/>
              <a:t>月の回帰図に対して計算</a:t>
            </a:r>
            <a:r>
              <a:rPr lang="en-US" altLang="ja-JP" sz="1400" b="1" dirty="0"/>
              <a:t>)</a:t>
            </a:r>
          </a:p>
        </p:txBody>
      </p:sp>
      <p:sp>
        <p:nvSpPr>
          <p:cNvPr id="37" name="テキスト ボックス 36"/>
          <p:cNvSpPr txBox="1"/>
          <p:nvPr/>
        </p:nvSpPr>
        <p:spPr>
          <a:xfrm>
            <a:off x="1733819" y="4674839"/>
            <a:ext cx="6676486" cy="523220"/>
          </a:xfrm>
          <a:prstGeom prst="rect">
            <a:avLst/>
          </a:prstGeom>
          <a:noFill/>
        </p:spPr>
        <p:txBody>
          <a:bodyPr wrap="square" rtlCol="0">
            <a:spAutoFit/>
          </a:bodyPr>
          <a:lstStyle/>
          <a:p>
            <a:r>
              <a:rPr lang="en-US" altLang="ja-JP" sz="1400" dirty="0"/>
              <a:t>Takaya and Nakamura (2001)</a:t>
            </a:r>
            <a:r>
              <a:rPr lang="ja-JP" altLang="en-US" sz="1400" dirty="0"/>
              <a:t>に倣って導出</a:t>
            </a:r>
            <a:endParaRPr lang="en-US" altLang="ja-JP" sz="1400" dirty="0"/>
          </a:p>
          <a:p>
            <a:r>
              <a:rPr lang="ja-JP" altLang="en-US" sz="1400" dirty="0"/>
              <a:t>線：回帰係数</a:t>
            </a:r>
            <a:r>
              <a:rPr lang="en-US" altLang="ja-JP" sz="1400" dirty="0"/>
              <a:t>(m)</a:t>
            </a:r>
            <a:r>
              <a:rPr lang="ja-JP" altLang="en-US" sz="1400" dirty="0" err="1"/>
              <a:t>，</a:t>
            </a:r>
            <a:r>
              <a:rPr lang="ja-JP" altLang="en-US" sz="1400" dirty="0"/>
              <a:t>色：信頼係数</a:t>
            </a:r>
            <a:r>
              <a:rPr lang="en-US" altLang="ja-JP" sz="1400" dirty="0"/>
              <a:t>90%</a:t>
            </a:r>
            <a:r>
              <a:rPr lang="ja-JP" altLang="en-US" sz="1400" dirty="0"/>
              <a:t>以上，ベクトル：波活動度フラックス</a:t>
            </a:r>
            <a:r>
              <a:rPr lang="en-US" altLang="ja-JP" sz="1400" dirty="0"/>
              <a:t>(m</a:t>
            </a:r>
            <a:r>
              <a:rPr lang="en-US" altLang="ja-JP" sz="1400" baseline="30000" dirty="0"/>
              <a:t>2</a:t>
            </a:r>
            <a:r>
              <a:rPr lang="en-US" altLang="ja-JP" sz="1400" dirty="0"/>
              <a:t>/s</a:t>
            </a:r>
            <a:r>
              <a:rPr lang="en-US" altLang="ja-JP" sz="1400" baseline="30000" dirty="0"/>
              <a:t>2</a:t>
            </a:r>
            <a:r>
              <a:rPr lang="en-US" altLang="ja-JP" sz="1400" dirty="0"/>
              <a:t>)</a:t>
            </a:r>
          </a:p>
        </p:txBody>
      </p:sp>
      <p:sp>
        <p:nvSpPr>
          <p:cNvPr id="38" name="楕円 22"/>
          <p:cNvSpPr/>
          <p:nvPr/>
        </p:nvSpPr>
        <p:spPr>
          <a:xfrm>
            <a:off x="1011917" y="3051841"/>
            <a:ext cx="842633" cy="459578"/>
          </a:xfrm>
          <a:prstGeom prst="ellipse">
            <a:avLst/>
          </a:prstGeom>
          <a:solidFill>
            <a:srgbClr val="F1433F">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138748" y="3105629"/>
            <a:ext cx="729249" cy="338554"/>
          </a:xfrm>
          <a:prstGeom prst="rect">
            <a:avLst/>
          </a:prstGeom>
          <a:noFill/>
        </p:spPr>
        <p:txBody>
          <a:bodyPr wrap="square" rtlCol="0">
            <a:spAutoFit/>
          </a:bodyPr>
          <a:lstStyle/>
          <a:p>
            <a:r>
              <a:rPr kumimoji="1" lang="ja-JP" altLang="en-US" sz="1600" b="1" dirty="0"/>
              <a:t>熱</a:t>
            </a:r>
            <a:r>
              <a:rPr lang="ja-JP" altLang="en-US" sz="1600" b="1" dirty="0"/>
              <a:t>源</a:t>
            </a:r>
            <a:endParaRPr kumimoji="1" lang="ja-JP" altLang="en-US" sz="1600" b="1" dirty="0"/>
          </a:p>
        </p:txBody>
      </p:sp>
      <p:sp>
        <p:nvSpPr>
          <p:cNvPr id="40" name="下カーブ矢印 39"/>
          <p:cNvSpPr/>
          <p:nvPr/>
        </p:nvSpPr>
        <p:spPr>
          <a:xfrm rot="21220526">
            <a:off x="977513" y="1442897"/>
            <a:ext cx="3634498" cy="927979"/>
          </a:xfrm>
          <a:prstGeom prst="curvedDownArrow">
            <a:avLst>
              <a:gd name="adj1" fmla="val 27900"/>
              <a:gd name="adj2" fmla="val 50000"/>
              <a:gd name="adj3" fmla="val 31732"/>
            </a:avLst>
          </a:prstGeom>
          <a:solidFill>
            <a:srgbClr val="FFFF00">
              <a:alpha val="6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角丸四角形 40"/>
          <p:cNvSpPr/>
          <p:nvPr/>
        </p:nvSpPr>
        <p:spPr>
          <a:xfrm>
            <a:off x="870012" y="5480547"/>
            <a:ext cx="7617595" cy="808590"/>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937459" y="5569304"/>
            <a:ext cx="7651106" cy="646331"/>
          </a:xfrm>
          <a:prstGeom prst="rect">
            <a:avLst/>
          </a:prstGeom>
          <a:noFill/>
        </p:spPr>
        <p:txBody>
          <a:bodyPr wrap="square" rtlCol="0">
            <a:spAutoFit/>
          </a:bodyPr>
          <a:lstStyle/>
          <a:p>
            <a:pPr algn="just"/>
            <a:r>
              <a:rPr lang="ja-JP" altLang="en-US" dirty="0">
                <a:latin typeface="MS PGothic" panose="020B0600070205080204" pitchFamily="34" charset="-128"/>
                <a:ea typeface="MS PGothic" panose="020B0600070205080204" pitchFamily="34" charset="-128"/>
              </a:rPr>
              <a:t>ロスビー波束（波のエネルギー）がヨーロッパの西側を経由し東アジアへ伝播</a:t>
            </a:r>
            <a:endParaRPr lang="en-US" altLang="ja-JP" dirty="0">
              <a:latin typeface="MS PGothic" panose="020B0600070205080204" pitchFamily="34" charset="-128"/>
              <a:ea typeface="MS PGothic" panose="020B0600070205080204" pitchFamily="34" charset="-128"/>
            </a:endParaRPr>
          </a:p>
          <a:p>
            <a:pPr algn="just"/>
            <a:r>
              <a:rPr lang="ja-JP" altLang="en-US" dirty="0">
                <a:latin typeface="MS PGothic" panose="020B0600070205080204" pitchFamily="34" charset="-128"/>
                <a:ea typeface="MS PGothic" panose="020B0600070205080204" pitchFamily="34" charset="-128"/>
              </a:rPr>
              <a:t>これにより波列パターンが形成されていることを示唆</a:t>
            </a:r>
          </a:p>
        </p:txBody>
      </p:sp>
      <p:sp>
        <p:nvSpPr>
          <p:cNvPr id="14" name="テキスト ボックス 13"/>
          <p:cNvSpPr txBox="1"/>
          <p:nvPr/>
        </p:nvSpPr>
        <p:spPr>
          <a:xfrm>
            <a:off x="8765936" y="23152"/>
            <a:ext cx="372307" cy="369332"/>
          </a:xfrm>
          <a:prstGeom prst="rect">
            <a:avLst/>
          </a:prstGeom>
          <a:noFill/>
        </p:spPr>
        <p:txBody>
          <a:bodyPr wrap="square" rtlCol="0">
            <a:spAutoFit/>
          </a:bodyPr>
          <a:lstStyle/>
          <a:p>
            <a:r>
              <a:rPr kumimoji="1" lang="en-US" altLang="ja-JP" dirty="0">
                <a:solidFill>
                  <a:schemeClr val="bg1"/>
                </a:solidFill>
              </a:rPr>
              <a:t>9</a:t>
            </a:r>
            <a:endParaRPr kumimoji="1" lang="ja-JP" altLang="en-US" dirty="0">
              <a:solidFill>
                <a:schemeClr val="bg1"/>
              </a:solidFill>
            </a:endParaRPr>
          </a:p>
        </p:txBody>
      </p:sp>
    </p:spTree>
    <p:extLst>
      <p:ext uri="{BB962C8B-B14F-4D97-AF65-F5344CB8AC3E}">
        <p14:creationId xmlns:p14="http://schemas.microsoft.com/office/powerpoint/2010/main" val="251296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43294" y="4112008"/>
            <a:ext cx="2926033" cy="234527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43295" y="656352"/>
            <a:ext cx="3884820" cy="2832572"/>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61979" y="677318"/>
            <a:ext cx="4635475" cy="2554545"/>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＜線形傾圧モデル</a:t>
            </a:r>
            <a:r>
              <a:rPr lang="en-US" altLang="ja-JP" dirty="0">
                <a:latin typeface="ＭＳ Ｐゴシック" panose="020B0600070205080204" pitchFamily="50" charset="-128"/>
                <a:ea typeface="ＭＳ Ｐゴシック" panose="020B0600070205080204" pitchFamily="50" charset="-128"/>
              </a:rPr>
              <a:t>(LBM)</a:t>
            </a:r>
            <a:r>
              <a:rPr lang="ja-JP" altLang="en-US" dirty="0">
                <a:latin typeface="ＭＳ Ｐゴシック" panose="020B0600070205080204" pitchFamily="50" charset="-128"/>
                <a:ea typeface="ＭＳ Ｐゴシック" panose="020B0600070205080204" pitchFamily="50" charset="-128"/>
              </a:rPr>
              <a:t>実験＞</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sz="800" u="sng"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使用データ：</a:t>
            </a:r>
            <a:r>
              <a:rPr lang="en-US" altLang="ja-JP" sz="1600" dirty="0">
                <a:latin typeface="ＭＳ Ｐゴシック" panose="020B0600070205080204" pitchFamily="50" charset="-128"/>
                <a:ea typeface="ＭＳ Ｐゴシック" panose="020B0600070205080204" pitchFamily="50" charset="-128"/>
              </a:rPr>
              <a:t>JRA-55</a:t>
            </a:r>
            <a:r>
              <a:rPr lang="ja-JP" altLang="en-US" sz="1600" dirty="0">
                <a:latin typeface="ＭＳ Ｐゴシック" panose="020B0600070205080204" pitchFamily="50" charset="-128"/>
                <a:ea typeface="ＭＳ Ｐゴシック" panose="020B0600070205080204" pitchFamily="50" charset="-128"/>
              </a:rPr>
              <a:t>再解析データ</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en-US" altLang="ja-JP" sz="1600" dirty="0">
                <a:latin typeface="ＭＳ Ｐゴシック" panose="020B0600070205080204" pitchFamily="50" charset="-128"/>
                <a:ea typeface="ＭＳ Ｐゴシック" panose="020B0600070205080204" pitchFamily="50" charset="-128"/>
              </a:rPr>
              <a:t>1979-2016</a:t>
            </a:r>
            <a:r>
              <a:rPr lang="ja-JP" altLang="en-US" sz="1600" dirty="0">
                <a:latin typeface="ＭＳ Ｐゴシック" panose="020B0600070205080204" pitchFamily="50" charset="-128"/>
                <a:ea typeface="ＭＳ Ｐゴシック" panose="020B0600070205080204" pitchFamily="50" charset="-128"/>
              </a:rPr>
              <a:t>年の平均場）</a:t>
            </a:r>
            <a:endParaRPr lang="en-US" altLang="ja-JP" sz="1600" dirty="0">
              <a:latin typeface="ＭＳ Ｐゴシック" panose="020B0600070205080204" pitchFamily="50" charset="-128"/>
              <a:ea typeface="ＭＳ Ｐゴシック" panose="020B0600070205080204" pitchFamily="50" charset="-128"/>
            </a:endParaRPr>
          </a:p>
          <a:p>
            <a:endParaRPr lang="en-US" altLang="ja-JP" sz="8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　 季節：</a:t>
            </a:r>
            <a:r>
              <a:rPr lang="en-US" altLang="ja-JP" sz="1600" dirty="0">
                <a:latin typeface="ＭＳ Ｐゴシック" panose="020B0600070205080204" pitchFamily="50" charset="-128"/>
                <a:ea typeface="ＭＳ Ｐゴシック" panose="020B0600070205080204" pitchFamily="50" charset="-128"/>
              </a:rPr>
              <a:t>9</a:t>
            </a:r>
            <a:r>
              <a:rPr kumimoji="1" lang="ja-JP" altLang="en-US" sz="1600" dirty="0">
                <a:latin typeface="ＭＳ Ｐゴシック" panose="020B0600070205080204" pitchFamily="50" charset="-128"/>
                <a:ea typeface="ＭＳ Ｐゴシック" panose="020B0600070205080204" pitchFamily="50" charset="-128"/>
              </a:rPr>
              <a:t>月</a:t>
            </a:r>
            <a:endParaRPr lang="en-US" altLang="ja-JP" sz="16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　</a:t>
            </a:r>
            <a:endParaRPr kumimoji="1" lang="en-US" altLang="ja-JP" sz="8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水平解像度：</a:t>
            </a:r>
            <a:r>
              <a:rPr lang="en-US" altLang="ja-JP" sz="1600" dirty="0">
                <a:latin typeface="ＭＳ Ｐゴシック" panose="020B0600070205080204" pitchFamily="50" charset="-128"/>
                <a:ea typeface="ＭＳ Ｐゴシック" panose="020B0600070205080204" pitchFamily="50" charset="-128"/>
              </a:rPr>
              <a:t>2.8°×2.8°</a:t>
            </a:r>
          </a:p>
          <a:p>
            <a:endParaRPr lang="en-US" altLang="ja-JP" sz="8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鉛直層：</a:t>
            </a:r>
            <a:r>
              <a:rPr lang="en-US" altLang="ja-JP" sz="1600" dirty="0">
                <a:latin typeface="ＭＳ Ｐゴシック" panose="020B0600070205080204" pitchFamily="50" charset="-128"/>
                <a:ea typeface="ＭＳ Ｐゴシック" panose="020B0600070205080204" pitchFamily="50" charset="-128"/>
              </a:rPr>
              <a:t>20</a:t>
            </a:r>
            <a:r>
              <a:rPr lang="ja-JP" altLang="en-US" sz="1600" dirty="0">
                <a:latin typeface="ＭＳ Ｐゴシック" panose="020B0600070205080204" pitchFamily="50" charset="-128"/>
                <a:ea typeface="ＭＳ Ｐゴシック" panose="020B0600070205080204" pitchFamily="50" charset="-128"/>
              </a:rPr>
              <a:t>層</a:t>
            </a:r>
            <a:endParaRPr lang="en-US" altLang="ja-JP" sz="1600" dirty="0">
              <a:latin typeface="ＭＳ Ｐゴシック" panose="020B0600070205080204" pitchFamily="50" charset="-128"/>
              <a:ea typeface="ＭＳ Ｐゴシック" panose="020B0600070205080204" pitchFamily="50" charset="-128"/>
            </a:endParaRPr>
          </a:p>
          <a:p>
            <a:endParaRPr kumimoji="1" lang="en-US" altLang="ja-JP" sz="1600" dirty="0">
              <a:latin typeface="ＭＳ Ｐゴシック" panose="020B0600070205080204" pitchFamily="50" charset="-128"/>
              <a:ea typeface="ＭＳ Ｐゴシック" panose="020B0600070205080204" pitchFamily="50" charset="-128"/>
            </a:endParaRPr>
          </a:p>
          <a:p>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558145" y="2848238"/>
            <a:ext cx="3255119" cy="553998"/>
          </a:xfrm>
          <a:prstGeom prst="rect">
            <a:avLst/>
          </a:prstGeom>
          <a:noFill/>
        </p:spPr>
        <p:txBody>
          <a:bodyPr wrap="square" rtlCol="0">
            <a:spAutoFit/>
          </a:bodyPr>
          <a:lstStyle/>
          <a:p>
            <a:r>
              <a:rPr lang="en-US" altLang="ja-JP" sz="1600" dirty="0">
                <a:latin typeface="ＭＳ Ｐゴシック" panose="020B0600070205080204" pitchFamily="50" charset="-128"/>
                <a:ea typeface="ＭＳ Ｐゴシック" panose="020B0600070205080204" pitchFamily="50" charset="-128"/>
              </a:rPr>
              <a:t>※LBM</a:t>
            </a:r>
            <a:r>
              <a:rPr lang="ja-JP" altLang="en-US" sz="1600" dirty="0">
                <a:latin typeface="ＭＳ Ｐゴシック" panose="020B0600070205080204" pitchFamily="50" charset="-128"/>
                <a:ea typeface="ＭＳ Ｐゴシック" panose="020B0600070205080204" pitchFamily="50" charset="-128"/>
              </a:rPr>
              <a:t> </a:t>
            </a:r>
            <a:r>
              <a:rPr lang="en-US" altLang="ja-JP" sz="1600" dirty="0">
                <a:latin typeface="ＭＳ Ｐゴシック" panose="020B0600070205080204" pitchFamily="50" charset="-128"/>
                <a:ea typeface="ＭＳ Ｐゴシック" panose="020B0600070205080204" pitchFamily="50" charset="-128"/>
              </a:rPr>
              <a:t>= Linear </a:t>
            </a:r>
            <a:r>
              <a:rPr lang="en-US" altLang="ja-JP" sz="1600" dirty="0" err="1">
                <a:latin typeface="ＭＳ Ｐゴシック" panose="020B0600070205080204" pitchFamily="50" charset="-128"/>
                <a:ea typeface="ＭＳ Ｐゴシック" panose="020B0600070205080204" pitchFamily="50" charset="-128"/>
              </a:rPr>
              <a:t>Baroclinic</a:t>
            </a:r>
            <a:r>
              <a:rPr lang="en-US" altLang="ja-JP" sz="1600" dirty="0">
                <a:latin typeface="ＭＳ Ｐゴシック" panose="020B0600070205080204" pitchFamily="50" charset="-128"/>
                <a:ea typeface="ＭＳ Ｐゴシック" panose="020B0600070205080204" pitchFamily="50" charset="-128"/>
              </a:rPr>
              <a:t> Model</a:t>
            </a:r>
          </a:p>
          <a:p>
            <a:r>
              <a:rPr lang="ja-JP" altLang="en-US"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Watanabe and Kimoto 2003</a:t>
            </a:r>
            <a:r>
              <a:rPr lang="ja-JP" altLang="en-US" sz="1400" dirty="0">
                <a:latin typeface="ＭＳ Ｐゴシック" panose="020B0600070205080204" pitchFamily="50" charset="-128"/>
                <a:ea typeface="ＭＳ Ｐゴシック" panose="020B0600070205080204" pitchFamily="50" charset="-128"/>
              </a:rPr>
              <a:t>）</a:t>
            </a:r>
            <a:endParaRPr lang="en-US" altLang="ja-JP" sz="1400" dirty="0">
              <a:latin typeface="ＭＳ Ｐゴシック" panose="020B0600070205080204" pitchFamily="50" charset="-128"/>
              <a:ea typeface="ＭＳ Ｐゴシック" panose="020B0600070205080204" pitchFamily="50" charset="-128"/>
            </a:endParaRPr>
          </a:p>
        </p:txBody>
      </p:sp>
      <p:grpSp>
        <p:nvGrpSpPr>
          <p:cNvPr id="24" name="グループ化 23"/>
          <p:cNvGrpSpPr/>
          <p:nvPr/>
        </p:nvGrpSpPr>
        <p:grpSpPr>
          <a:xfrm>
            <a:off x="0" y="-37605"/>
            <a:ext cx="9144000" cy="461665"/>
            <a:chOff x="0" y="-73708"/>
            <a:chExt cx="9144000" cy="904866"/>
          </a:xfrm>
          <a:solidFill>
            <a:schemeClr val="accent1">
              <a:lumMod val="50000"/>
            </a:schemeClr>
          </a:solidFill>
        </p:grpSpPr>
        <p:sp>
          <p:nvSpPr>
            <p:cNvPr id="25" name="正方形/長方形 24"/>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74680" y="-73708"/>
              <a:ext cx="8536125"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結果</a:t>
              </a:r>
              <a:r>
                <a:rPr lang="en-US" altLang="ja-JP" sz="2400" dirty="0">
                  <a:solidFill>
                    <a:schemeClr val="bg1"/>
                  </a:solidFill>
                  <a:latin typeface="ＭＳ Ｐゴシック" panose="020B0600070205080204" pitchFamily="50" charset="-128"/>
                  <a:ea typeface="ＭＳ Ｐゴシック" panose="020B0600070205080204" pitchFamily="50" charset="-128"/>
                </a:rPr>
                <a:t> </a:t>
              </a:r>
              <a:r>
                <a:rPr lang="ja-JP" altLang="en-US" sz="2400" dirty="0">
                  <a:solidFill>
                    <a:schemeClr val="bg1"/>
                  </a:solidFill>
                  <a:latin typeface="ＭＳ Ｐゴシック" panose="020B0600070205080204" pitchFamily="50" charset="-128"/>
                  <a:ea typeface="ＭＳ Ｐゴシック" panose="020B0600070205080204" pitchFamily="50" charset="-128"/>
                </a:rPr>
                <a:t>　－</a:t>
              </a:r>
              <a:r>
                <a:rPr lang="en-US" altLang="ja-JP" sz="2400" dirty="0">
                  <a:solidFill>
                    <a:schemeClr val="bg1"/>
                  </a:solidFill>
                  <a:latin typeface="ＭＳ Ｐゴシック" panose="020B0600070205080204" pitchFamily="50" charset="-128"/>
                  <a:ea typeface="ＭＳ Ｐゴシック" panose="020B0600070205080204" pitchFamily="50" charset="-128"/>
                </a:rPr>
                <a:t>LBM</a:t>
              </a:r>
              <a:r>
                <a:rPr lang="ja-JP" altLang="en-US" sz="2400" dirty="0">
                  <a:solidFill>
                    <a:schemeClr val="bg1"/>
                  </a:solidFill>
                  <a:latin typeface="ＭＳ Ｐゴシック" panose="020B0600070205080204" pitchFamily="50" charset="-128"/>
                  <a:ea typeface="ＭＳ Ｐゴシック" panose="020B0600070205080204" pitchFamily="50" charset="-128"/>
                </a:rPr>
                <a:t>実験－</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10" name="テキスト ボックス 9"/>
          <p:cNvSpPr txBox="1"/>
          <p:nvPr/>
        </p:nvSpPr>
        <p:spPr>
          <a:xfrm>
            <a:off x="286463" y="4306068"/>
            <a:ext cx="2847352" cy="2062103"/>
          </a:xfrm>
          <a:prstGeom prst="rect">
            <a:avLst/>
          </a:prstGeom>
          <a:noFill/>
        </p:spPr>
        <p:txBody>
          <a:bodyPr wrap="square" rtlCol="0">
            <a:spAutoFit/>
          </a:bodyPr>
          <a:lstStyle/>
          <a:p>
            <a:pPr marL="285750" indent="-285750" algn="just">
              <a:buFont typeface="Arial" panose="020B0604020202020204" pitchFamily="34" charset="0"/>
              <a:buChar char="•"/>
            </a:pPr>
            <a:r>
              <a:rPr lang="ja-JP" altLang="en-US" sz="1600" dirty="0">
                <a:latin typeface="ＭＳ Ｐゴシック" panose="020B0600070205080204" pitchFamily="50" charset="-128"/>
                <a:ea typeface="ＭＳ Ｐゴシック" panose="020B0600070205080204" pitchFamily="50" charset="-128"/>
              </a:rPr>
              <a:t>回帰分析の結果にならって熱源を与えた</a:t>
            </a:r>
            <a:endParaRPr lang="en-US" altLang="ja-JP" sz="1600" dirty="0">
              <a:latin typeface="ＭＳ Ｐゴシック" panose="020B0600070205080204" pitchFamily="50" charset="-128"/>
              <a:ea typeface="ＭＳ Ｐゴシック" panose="020B0600070205080204" pitchFamily="50" charset="-128"/>
            </a:endParaRPr>
          </a:p>
          <a:p>
            <a:pPr marL="285750" indent="-285750" algn="just">
              <a:buFont typeface="Arial" panose="020B0604020202020204" pitchFamily="34" charset="0"/>
              <a:buChar char="•"/>
            </a:pPr>
            <a:r>
              <a:rPr lang="ja-JP" altLang="en-US" sz="1600" dirty="0">
                <a:latin typeface="ＭＳ Ｐゴシック" panose="020B0600070205080204" pitchFamily="50" charset="-128"/>
                <a:ea typeface="ＭＳ Ｐゴシック" panose="020B0600070205080204" pitchFamily="50" charset="-128"/>
              </a:rPr>
              <a:t>ヨーロッパ付近まで連なる波列が再現された</a:t>
            </a:r>
            <a:endParaRPr lang="en-US" altLang="ja-JP" sz="1600" dirty="0">
              <a:latin typeface="ＭＳ Ｐゴシック" panose="020B0600070205080204" pitchFamily="50" charset="-128"/>
              <a:ea typeface="ＭＳ Ｐゴシック" panose="020B0600070205080204" pitchFamily="50" charset="-128"/>
            </a:endParaRPr>
          </a:p>
          <a:p>
            <a:pPr marL="285750" indent="-285750" algn="just">
              <a:buFont typeface="Arial" panose="020B0604020202020204" pitchFamily="34" charset="0"/>
              <a:buChar char="•"/>
            </a:pPr>
            <a:endParaRPr lang="en-US" altLang="ja-JP" sz="1600" dirty="0">
              <a:latin typeface="ＭＳ Ｐゴシック" panose="020B0600070205080204" pitchFamily="50" charset="-128"/>
              <a:ea typeface="ＭＳ Ｐゴシック" panose="020B0600070205080204" pitchFamily="50" charset="-128"/>
            </a:endParaRPr>
          </a:p>
          <a:p>
            <a:pPr marL="285750" indent="-285750" algn="just">
              <a:buFont typeface="Arial" panose="020B0604020202020204" pitchFamily="34" charset="0"/>
              <a:buChar char="•"/>
            </a:pPr>
            <a:r>
              <a:rPr lang="ja-JP" altLang="en-US" sz="1600" b="1" dirty="0">
                <a:latin typeface="ＭＳ Ｐゴシック" panose="020B0600070205080204" pitchFamily="50" charset="-128"/>
                <a:ea typeface="ＭＳ Ｐゴシック" panose="020B0600070205080204" pitchFamily="50" charset="-128"/>
              </a:rPr>
              <a:t>サヘル対流はテレコネクションパターン形成の要因となりうる</a:t>
            </a:r>
          </a:p>
        </p:txBody>
      </p:sp>
      <p:sp>
        <p:nvSpPr>
          <p:cNvPr id="13" name="テキスト ボックス 12"/>
          <p:cNvSpPr txBox="1"/>
          <p:nvPr/>
        </p:nvSpPr>
        <p:spPr>
          <a:xfrm>
            <a:off x="5372943" y="3986074"/>
            <a:ext cx="1477146" cy="276999"/>
          </a:xfrm>
          <a:prstGeom prst="rect">
            <a:avLst/>
          </a:prstGeom>
          <a:noFill/>
        </p:spPr>
        <p:txBody>
          <a:bodyPr wrap="square" rtlCol="0">
            <a:spAutoFit/>
          </a:bodyPr>
          <a:lstStyle/>
          <a:p>
            <a:r>
              <a:rPr lang="ja-JP" altLang="en-US" sz="1200" b="1" dirty="0"/>
              <a:t>実験結果（</a:t>
            </a:r>
            <a:r>
              <a:rPr lang="en-US" altLang="ja-JP" sz="1200" b="1" dirty="0"/>
              <a:t>Z300</a:t>
            </a:r>
            <a:r>
              <a:rPr lang="ja-JP" altLang="en-US" sz="1200" b="1" dirty="0"/>
              <a:t>）</a:t>
            </a:r>
            <a:endParaRPr lang="en-US" altLang="ja-JP" sz="1200" b="1" dirty="0"/>
          </a:p>
        </p:txBody>
      </p:sp>
      <p:sp>
        <p:nvSpPr>
          <p:cNvPr id="15" name="右矢印 14"/>
          <p:cNvSpPr/>
          <p:nvPr/>
        </p:nvSpPr>
        <p:spPr>
          <a:xfrm>
            <a:off x="344194" y="5618917"/>
            <a:ext cx="195538" cy="232757"/>
          </a:xfrm>
          <a:prstGeom prst="rightArrow">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8710806" y="23152"/>
            <a:ext cx="427438" cy="369332"/>
          </a:xfrm>
          <a:prstGeom prst="rect">
            <a:avLst/>
          </a:prstGeom>
          <a:noFill/>
        </p:spPr>
        <p:txBody>
          <a:bodyPr wrap="square" rtlCol="0">
            <a:spAutoFit/>
          </a:bodyPr>
          <a:lstStyle/>
          <a:p>
            <a:r>
              <a:rPr kumimoji="1" lang="en-US" altLang="ja-JP" dirty="0">
                <a:solidFill>
                  <a:schemeClr val="bg1"/>
                </a:solidFill>
              </a:rPr>
              <a:t>10</a:t>
            </a:r>
            <a:endParaRPr kumimoji="1" lang="ja-JP" altLang="en-US" dirty="0">
              <a:solidFill>
                <a:schemeClr val="bg1"/>
              </a:solidFill>
            </a:endParaRPr>
          </a:p>
        </p:txBody>
      </p:sp>
      <p:pic>
        <p:nvPicPr>
          <p:cNvPr id="3" name="図 2"/>
          <p:cNvPicPr>
            <a:picLocks noChangeAspect="1"/>
          </p:cNvPicPr>
          <p:nvPr/>
        </p:nvPicPr>
        <p:blipFill rotWithShape="1">
          <a:blip r:embed="rId2"/>
          <a:srcRect l="11615" t="12193" r="28042" b="-98"/>
          <a:stretch/>
        </p:blipFill>
        <p:spPr>
          <a:xfrm>
            <a:off x="4436631" y="608394"/>
            <a:ext cx="4258009" cy="3359924"/>
          </a:xfrm>
          <a:prstGeom prst="rect">
            <a:avLst/>
          </a:prstGeom>
        </p:spPr>
      </p:pic>
      <p:pic>
        <p:nvPicPr>
          <p:cNvPr id="4" name="図 3"/>
          <p:cNvPicPr>
            <a:picLocks noChangeAspect="1"/>
          </p:cNvPicPr>
          <p:nvPr/>
        </p:nvPicPr>
        <p:blipFill rotWithShape="1">
          <a:blip r:embed="rId3"/>
          <a:srcRect l="5571" t="12542" r="8949" b="9419"/>
          <a:stretch/>
        </p:blipFill>
        <p:spPr>
          <a:xfrm>
            <a:off x="3272385" y="4213175"/>
            <a:ext cx="5438420" cy="2560964"/>
          </a:xfrm>
          <a:prstGeom prst="rect">
            <a:avLst/>
          </a:prstGeom>
        </p:spPr>
      </p:pic>
      <p:sp>
        <p:nvSpPr>
          <p:cNvPr id="16" name="テキスト ボックス 15"/>
          <p:cNvSpPr txBox="1"/>
          <p:nvPr/>
        </p:nvSpPr>
        <p:spPr>
          <a:xfrm>
            <a:off x="5056056" y="416181"/>
            <a:ext cx="3740651" cy="276999"/>
          </a:xfrm>
          <a:prstGeom prst="rect">
            <a:avLst/>
          </a:prstGeom>
          <a:noFill/>
        </p:spPr>
        <p:txBody>
          <a:bodyPr wrap="square" rtlCol="0">
            <a:spAutoFit/>
          </a:bodyPr>
          <a:lstStyle/>
          <a:p>
            <a:r>
              <a:rPr lang="ja-JP" altLang="en-US" sz="1200" b="1" dirty="0"/>
              <a:t>非断熱加熱</a:t>
            </a:r>
            <a:r>
              <a:rPr lang="en-US" altLang="ja-JP" sz="1200" b="1" dirty="0"/>
              <a:t>[K/day]</a:t>
            </a:r>
            <a:r>
              <a:rPr lang="ja-JP" altLang="en-US" sz="1200" b="1" dirty="0"/>
              <a:t>（上段：回帰，下段：</a:t>
            </a:r>
            <a:r>
              <a:rPr lang="en-US" altLang="ja-JP" sz="1200" b="1" dirty="0"/>
              <a:t>LBM</a:t>
            </a:r>
            <a:r>
              <a:rPr lang="ja-JP" altLang="en-US" sz="1200" b="1" dirty="0"/>
              <a:t>）</a:t>
            </a:r>
            <a:endParaRPr lang="en-US" altLang="ja-JP" sz="1200" b="1" dirty="0"/>
          </a:p>
        </p:txBody>
      </p:sp>
      <p:pic>
        <p:nvPicPr>
          <p:cNvPr id="19" name="図 18"/>
          <p:cNvPicPr>
            <a:picLocks noChangeAspect="1"/>
          </p:cNvPicPr>
          <p:nvPr/>
        </p:nvPicPr>
        <p:blipFill rotWithShape="1">
          <a:blip r:embed="rId3"/>
          <a:srcRect l="26398" t="92412" r="27275" b="14"/>
          <a:stretch/>
        </p:blipFill>
        <p:spPr>
          <a:xfrm>
            <a:off x="4517901" y="6560427"/>
            <a:ext cx="2947387" cy="248575"/>
          </a:xfrm>
          <a:prstGeom prst="rect">
            <a:avLst/>
          </a:prstGeom>
        </p:spPr>
      </p:pic>
    </p:spTree>
    <p:extLst>
      <p:ext uri="{BB962C8B-B14F-4D97-AF65-F5344CB8AC3E}">
        <p14:creationId xmlns:p14="http://schemas.microsoft.com/office/powerpoint/2010/main" val="401883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0" y="-37605"/>
            <a:ext cx="9144000" cy="461665"/>
            <a:chOff x="0" y="-73708"/>
            <a:chExt cx="9144000" cy="904866"/>
          </a:xfrm>
          <a:solidFill>
            <a:schemeClr val="accent1">
              <a:lumMod val="50000"/>
            </a:schemeClr>
          </a:solidFill>
        </p:grpSpPr>
        <p:sp>
          <p:nvSpPr>
            <p:cNvPr id="9" name="正方形/長方形 8"/>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4680" y="-73708"/>
              <a:ext cx="7536173"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結論</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3" name="正方形/長方形 2"/>
          <p:cNvSpPr/>
          <p:nvPr/>
        </p:nvSpPr>
        <p:spPr>
          <a:xfrm>
            <a:off x="2658790" y="2387001"/>
            <a:ext cx="1760381" cy="307777"/>
          </a:xfrm>
          <a:prstGeom prst="rect">
            <a:avLst/>
          </a:prstGeom>
          <a:solidFill>
            <a:schemeClr val="accent2">
              <a:lumMod val="60000"/>
              <a:lumOff val="40000"/>
              <a:alpha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48410" y="2361861"/>
            <a:ext cx="1837112" cy="307777"/>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①サヘル対流の強化</a:t>
            </a:r>
          </a:p>
        </p:txBody>
      </p:sp>
      <p:sp>
        <p:nvSpPr>
          <p:cNvPr id="12" name="正方形/長方形 11"/>
          <p:cNvSpPr/>
          <p:nvPr/>
        </p:nvSpPr>
        <p:spPr>
          <a:xfrm>
            <a:off x="2085210" y="2755836"/>
            <a:ext cx="2333961" cy="307777"/>
          </a:xfrm>
          <a:prstGeom prst="rect">
            <a:avLst/>
          </a:prstGeom>
          <a:solidFill>
            <a:schemeClr val="accent2">
              <a:lumMod val="60000"/>
              <a:lumOff val="40000"/>
              <a:alpha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041822" y="2743266"/>
            <a:ext cx="2555207"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②</a:t>
            </a:r>
            <a:r>
              <a:rPr kumimoji="1" lang="ja-JP" altLang="en-US" sz="1400" dirty="0">
                <a:latin typeface="ＭＳ Ｐゴシック" panose="020B0600070205080204" pitchFamily="50" charset="-128"/>
                <a:ea typeface="ＭＳ Ｐゴシック" panose="020B0600070205080204" pitchFamily="50" charset="-128"/>
              </a:rPr>
              <a:t>上昇流，非断熱加熱の強化</a:t>
            </a:r>
          </a:p>
        </p:txBody>
      </p:sp>
      <p:sp>
        <p:nvSpPr>
          <p:cNvPr id="21" name="角丸四角形 20"/>
          <p:cNvSpPr/>
          <p:nvPr/>
        </p:nvSpPr>
        <p:spPr>
          <a:xfrm>
            <a:off x="493293" y="4265115"/>
            <a:ext cx="8260088" cy="1969481"/>
          </a:xfrm>
          <a:prstGeom prst="roundRect">
            <a:avLst>
              <a:gd name="adj" fmla="val 20768"/>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07371" y="4413085"/>
            <a:ext cx="7946010" cy="1754326"/>
          </a:xfrm>
          <a:prstGeom prst="rect">
            <a:avLst/>
          </a:prstGeom>
          <a:noFill/>
        </p:spPr>
        <p:txBody>
          <a:bodyPr wrap="square" rtlCol="0">
            <a:spAutoFit/>
          </a:bodyPr>
          <a:lstStyle/>
          <a:p>
            <a:r>
              <a:rPr lang="ja-JP" altLang="en-US" b="1" dirty="0">
                <a:latin typeface="ＭＳ Ｐゴシック" panose="020B0600070205080204" pitchFamily="50" charset="-128"/>
                <a:ea typeface="ＭＳ Ｐゴシック" panose="020B0600070205080204" pitchFamily="50" charset="-128"/>
              </a:rPr>
              <a:t>サヘルの対流変動に伴う熱源が，ユーラシアを横断するテレコネクション</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パターン形成に影響を与えうることが示唆された．</a:t>
            </a:r>
            <a:endParaRPr lang="en-US" altLang="ja-JP" sz="1200" b="1"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→中高緯度の波列パターン形成における陸上の対流の重要性を示唆</a:t>
            </a:r>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9</a:t>
            </a:r>
            <a:r>
              <a:rPr lang="ja-JP" altLang="en-US" dirty="0">
                <a:latin typeface="ＭＳ Ｐゴシック" panose="020B0600070205080204" pitchFamily="50" charset="-128"/>
                <a:ea typeface="ＭＳ Ｐゴシック" panose="020B0600070205080204" pitchFamily="50" charset="-128"/>
              </a:rPr>
              <a:t>月はジェットが季節進行によって強まりながら南下するため，よりロスビー波を</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生成しやすいと考えられる</a:t>
            </a:r>
            <a:endParaRPr lang="en-US" altLang="ja-JP" dirty="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646050" y="4110607"/>
            <a:ext cx="924475" cy="369332"/>
          </a:xfrm>
          <a:prstGeom prst="rect">
            <a:avLst/>
          </a:prstGeom>
          <a:solidFill>
            <a:schemeClr val="bg1"/>
          </a:solidFill>
        </p:spPr>
        <p:txBody>
          <a:bodyPr wrap="square" rtlCol="0">
            <a:spAutoFit/>
          </a:bodyPr>
          <a:lstStyle/>
          <a:p>
            <a:r>
              <a:rPr kumimoji="1" lang="ja-JP" altLang="en-US" b="1" dirty="0"/>
              <a:t>〇</a:t>
            </a:r>
            <a:r>
              <a:rPr kumimoji="1" lang="ja-JP" altLang="en-US" b="1" u="sng" dirty="0"/>
              <a:t>結論</a:t>
            </a:r>
          </a:p>
        </p:txBody>
      </p:sp>
      <p:pic>
        <p:nvPicPr>
          <p:cNvPr id="28" name="Picture 2" descr="https://illustimage.com/photo/dl/553.png?20160706"/>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t="23960" r="39505" b="41485"/>
          <a:stretch/>
        </p:blipFill>
        <p:spPr bwMode="auto">
          <a:xfrm>
            <a:off x="894398" y="276663"/>
            <a:ext cx="7559644" cy="4318031"/>
          </a:xfrm>
          <a:prstGeom prst="rect">
            <a:avLst/>
          </a:prstGeom>
          <a:solidFill>
            <a:schemeClr val="accent1">
              <a:lumMod val="60000"/>
              <a:lumOff val="40000"/>
            </a:schemeClr>
          </a:solidFill>
          <a:ln>
            <a:solidFill>
              <a:schemeClr val="tx1">
                <a:lumMod val="95000"/>
                <a:lumOff val="5000"/>
              </a:schemeClr>
            </a:solidFill>
          </a:ln>
          <a:scene3d>
            <a:camera prst="perspectiveRelaxed"/>
            <a:lightRig rig="threePt" dir="t"/>
          </a:scene3d>
        </p:spPr>
      </p:pic>
      <p:sp>
        <p:nvSpPr>
          <p:cNvPr id="29" name="右矢印 28"/>
          <p:cNvSpPr/>
          <p:nvPr/>
        </p:nvSpPr>
        <p:spPr>
          <a:xfrm rot="5400000">
            <a:off x="1614146" y="2736939"/>
            <a:ext cx="235395" cy="330455"/>
          </a:xfrm>
          <a:prstGeom prst="rightArrow">
            <a:avLst/>
          </a:prstGeom>
          <a:solidFill>
            <a:schemeClr val="accent4">
              <a:lumMod val="75000"/>
              <a:alpha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柱 29"/>
          <p:cNvSpPr/>
          <p:nvPr/>
        </p:nvSpPr>
        <p:spPr>
          <a:xfrm>
            <a:off x="1373663" y="1360217"/>
            <a:ext cx="707305" cy="959693"/>
          </a:xfrm>
          <a:prstGeom prst="can">
            <a:avLst>
              <a:gd name="adj" fmla="val 50000"/>
            </a:avLst>
          </a:prstGeom>
          <a:solidFill>
            <a:srgbClr val="0070C0">
              <a:alpha val="85000"/>
            </a:srgbClr>
          </a:solidFill>
          <a:ln>
            <a:solidFill>
              <a:srgbClr val="00206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16200000">
            <a:off x="1614146" y="1994535"/>
            <a:ext cx="235396" cy="330455"/>
          </a:xfrm>
          <a:prstGeom prst="rightArrow">
            <a:avLst/>
          </a:prstGeom>
          <a:solidFill>
            <a:schemeClr val="accent4">
              <a:lumMod val="75000"/>
              <a:alpha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柱 31"/>
          <p:cNvSpPr/>
          <p:nvPr/>
        </p:nvSpPr>
        <p:spPr>
          <a:xfrm>
            <a:off x="957202" y="2135993"/>
            <a:ext cx="707305" cy="457217"/>
          </a:xfrm>
          <a:prstGeom prst="can">
            <a:avLst>
              <a:gd name="adj" fmla="val 50000"/>
            </a:avLst>
          </a:prstGeom>
          <a:solidFill>
            <a:schemeClr val="accent2">
              <a:lumMod val="50000"/>
              <a:alpha val="91000"/>
            </a:schemeClr>
          </a:solidFill>
          <a:ln>
            <a:solidFill>
              <a:srgbClr val="C0000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雲 32"/>
          <p:cNvSpPr/>
          <p:nvPr/>
        </p:nvSpPr>
        <p:spPr>
          <a:xfrm>
            <a:off x="1235375" y="2112198"/>
            <a:ext cx="1003746" cy="1161170"/>
          </a:xfrm>
          <a:prstGeom prst="cloud">
            <a:avLst/>
          </a:prstGeom>
          <a:solidFill>
            <a:schemeClr val="bg1">
              <a:lumMod val="65000"/>
              <a:alpha val="78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柱 33"/>
          <p:cNvSpPr/>
          <p:nvPr/>
        </p:nvSpPr>
        <p:spPr>
          <a:xfrm>
            <a:off x="1391697" y="2352252"/>
            <a:ext cx="708215" cy="667612"/>
          </a:xfrm>
          <a:prstGeom prst="can">
            <a:avLst>
              <a:gd name="adj" fmla="val 50000"/>
            </a:avLst>
          </a:prstGeom>
          <a:solidFill>
            <a:srgbClr val="C0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rot="16200000">
            <a:off x="1602832" y="2990442"/>
            <a:ext cx="235396" cy="330455"/>
          </a:xfrm>
          <a:prstGeom prst="rightArrow">
            <a:avLst/>
          </a:prstGeom>
          <a:solidFill>
            <a:schemeClr val="accent4">
              <a:lumMod val="75000"/>
              <a:alpha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rot="5400000">
            <a:off x="1614145" y="2266150"/>
            <a:ext cx="235396" cy="330455"/>
          </a:xfrm>
          <a:prstGeom prst="rightArrow">
            <a:avLst/>
          </a:prstGeom>
          <a:solidFill>
            <a:schemeClr val="accent4">
              <a:lumMod val="75000"/>
              <a:alpha val="60000"/>
            </a:schemeClr>
          </a:solidFill>
          <a:ln>
            <a:solidFill>
              <a:schemeClr val="accent4">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アーチ 36"/>
          <p:cNvSpPr/>
          <p:nvPr/>
        </p:nvSpPr>
        <p:spPr>
          <a:xfrm>
            <a:off x="2155552" y="1094171"/>
            <a:ext cx="1687551" cy="796676"/>
          </a:xfrm>
          <a:prstGeom prst="blockArc">
            <a:avLst>
              <a:gd name="adj1" fmla="val 10800000"/>
              <a:gd name="adj2" fmla="val 21374234"/>
              <a:gd name="adj3" fmla="val 1118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円柱 37"/>
          <p:cNvSpPr/>
          <p:nvPr/>
        </p:nvSpPr>
        <p:spPr>
          <a:xfrm>
            <a:off x="2315791" y="759935"/>
            <a:ext cx="1367072" cy="1231253"/>
          </a:xfrm>
          <a:prstGeom prst="can">
            <a:avLst>
              <a:gd name="adj" fmla="val 21583"/>
            </a:avLst>
          </a:prstGeom>
          <a:solidFill>
            <a:schemeClr val="accent2">
              <a:lumMod val="50000"/>
              <a:alpha val="91000"/>
            </a:schemeClr>
          </a:solidFill>
          <a:ln>
            <a:solidFill>
              <a:srgbClr val="C0000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柱 38"/>
          <p:cNvSpPr/>
          <p:nvPr/>
        </p:nvSpPr>
        <p:spPr>
          <a:xfrm>
            <a:off x="3989620" y="608811"/>
            <a:ext cx="1503937" cy="1231252"/>
          </a:xfrm>
          <a:prstGeom prst="can">
            <a:avLst>
              <a:gd name="adj" fmla="val 24400"/>
            </a:avLst>
          </a:prstGeom>
          <a:solidFill>
            <a:srgbClr val="0070C0">
              <a:alpha val="85000"/>
            </a:srgbClr>
          </a:solidFill>
          <a:ln>
            <a:solidFill>
              <a:srgbClr val="00206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116490" y="2112198"/>
            <a:ext cx="389299" cy="400110"/>
          </a:xfrm>
          <a:prstGeom prst="rect">
            <a:avLst/>
          </a:prstGeom>
          <a:noFill/>
        </p:spPr>
        <p:txBody>
          <a:bodyPr wrap="square" rtlCol="0">
            <a:spAutoFit/>
          </a:bodyPr>
          <a:lstStyle/>
          <a:p>
            <a:r>
              <a:rPr kumimoji="1" lang="en-US" altLang="ja-JP"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a:t>
            </a:r>
            <a:endParaRPr kumimoji="1" lang="ja-JP" alt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46" name="テキスト ボックス 45"/>
          <p:cNvSpPr txBox="1"/>
          <p:nvPr/>
        </p:nvSpPr>
        <p:spPr>
          <a:xfrm>
            <a:off x="2813732" y="770009"/>
            <a:ext cx="389299" cy="400110"/>
          </a:xfrm>
          <a:prstGeom prst="rect">
            <a:avLst/>
          </a:prstGeom>
          <a:noFill/>
        </p:spPr>
        <p:txBody>
          <a:bodyPr wrap="square" rtlCol="0">
            <a:spAutoFit/>
          </a:bodyPr>
          <a:lstStyle/>
          <a:p>
            <a:r>
              <a:rPr kumimoji="1" lang="en-US" altLang="ja-JP"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a:t>
            </a:r>
            <a:endParaRPr kumimoji="1" lang="ja-JP" alt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47" name="テキスト ボックス 46"/>
          <p:cNvSpPr txBox="1"/>
          <p:nvPr/>
        </p:nvSpPr>
        <p:spPr>
          <a:xfrm>
            <a:off x="1566615" y="1394161"/>
            <a:ext cx="248686" cy="400110"/>
          </a:xfrm>
          <a:prstGeom prst="rect">
            <a:avLst/>
          </a:prstGeom>
          <a:noFill/>
        </p:spPr>
        <p:txBody>
          <a:bodyPr wrap="square" rtlCol="0">
            <a:spAutoFit/>
          </a:bodyPr>
          <a:lstStyle/>
          <a:p>
            <a:r>
              <a:rPr kumimoji="1" lang="en-US" altLang="ja-JP"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L</a:t>
            </a:r>
            <a:endParaRPr kumimoji="1" lang="ja-JP" alt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48" name="テキスト ボックス 47"/>
          <p:cNvSpPr txBox="1"/>
          <p:nvPr/>
        </p:nvSpPr>
        <p:spPr>
          <a:xfrm>
            <a:off x="4590086" y="657480"/>
            <a:ext cx="248686" cy="400110"/>
          </a:xfrm>
          <a:prstGeom prst="rect">
            <a:avLst/>
          </a:prstGeom>
          <a:noFill/>
        </p:spPr>
        <p:txBody>
          <a:bodyPr wrap="square" rtlCol="0">
            <a:spAutoFit/>
          </a:bodyPr>
          <a:lstStyle/>
          <a:p>
            <a:r>
              <a:rPr kumimoji="1" lang="en-US" altLang="ja-JP"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L</a:t>
            </a:r>
            <a:endParaRPr kumimoji="1" lang="ja-JP" alt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49" name="アーチ 48"/>
          <p:cNvSpPr/>
          <p:nvPr/>
        </p:nvSpPr>
        <p:spPr>
          <a:xfrm rot="10800000">
            <a:off x="1227332" y="1095395"/>
            <a:ext cx="1011788" cy="796676"/>
          </a:xfrm>
          <a:prstGeom prst="blockArc">
            <a:avLst>
              <a:gd name="adj1" fmla="val 10800000"/>
              <a:gd name="adj2" fmla="val 21374234"/>
              <a:gd name="adj3" fmla="val 1118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アーチ 49"/>
          <p:cNvSpPr/>
          <p:nvPr/>
        </p:nvSpPr>
        <p:spPr>
          <a:xfrm rot="10800000">
            <a:off x="3687978" y="889501"/>
            <a:ext cx="2052901" cy="818635"/>
          </a:xfrm>
          <a:prstGeom prst="blockArc">
            <a:avLst>
              <a:gd name="adj1" fmla="val 10800000"/>
              <a:gd name="adj2" fmla="val 21306752"/>
              <a:gd name="adj3" fmla="val 1097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p:nvSpPr>
        <p:spPr>
          <a:xfrm>
            <a:off x="635337" y="1534472"/>
            <a:ext cx="660900" cy="6818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a:off x="7154552" y="1385283"/>
            <a:ext cx="585597" cy="15430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1962803" y="2793351"/>
            <a:ext cx="1123006" cy="248786"/>
          </a:xfrm>
          <a:prstGeom prst="rect">
            <a:avLst/>
          </a:prstGeom>
          <a:noFill/>
        </p:spPr>
        <p:txBody>
          <a:bodyPr wrap="square" rtlCol="0">
            <a:spAutoFit/>
          </a:bodyPr>
          <a:lstStyle/>
          <a:p>
            <a:pPr>
              <a:lnSpc>
                <a:spcPts val="1200"/>
              </a:lnSpc>
            </a:pPr>
            <a:r>
              <a:rPr lang="ja-JP" altLang="en-US" sz="1200" b="1" dirty="0">
                <a:latin typeface="Segoe UI" panose="020B0502040204020203" pitchFamily="34" charset="0"/>
                <a:cs typeface="Segoe UI" panose="020B0502040204020203" pitchFamily="34" charset="0"/>
              </a:rPr>
              <a:t>対流の強化</a:t>
            </a:r>
            <a:endParaRPr kumimoji="1" lang="ja-JP" altLang="en-US" sz="1200" b="1" dirty="0">
              <a:latin typeface="Segoe UI" panose="020B0502040204020203" pitchFamily="34" charset="0"/>
              <a:cs typeface="Segoe UI" panose="020B0502040204020203" pitchFamily="34" charset="0"/>
            </a:endParaRPr>
          </a:p>
        </p:txBody>
      </p:sp>
      <p:sp>
        <p:nvSpPr>
          <p:cNvPr id="55" name="テキスト ボックス 54"/>
          <p:cNvSpPr txBox="1"/>
          <p:nvPr/>
        </p:nvSpPr>
        <p:spPr>
          <a:xfrm>
            <a:off x="1638840" y="648911"/>
            <a:ext cx="1562324" cy="248786"/>
          </a:xfrm>
          <a:prstGeom prst="rect">
            <a:avLst/>
          </a:prstGeom>
          <a:noFill/>
        </p:spPr>
        <p:txBody>
          <a:bodyPr wrap="square" rtlCol="0">
            <a:spAutoFit/>
          </a:bodyPr>
          <a:lstStyle/>
          <a:p>
            <a:pPr>
              <a:lnSpc>
                <a:spcPts val="1200"/>
              </a:lnSpc>
            </a:pPr>
            <a:r>
              <a:rPr lang="ja-JP" altLang="en-US" sz="1200" b="1" dirty="0">
                <a:latin typeface="Segoe UI" panose="020B0502040204020203" pitchFamily="34" charset="0"/>
                <a:cs typeface="Segoe UI" panose="020B0502040204020203" pitchFamily="34" charset="0"/>
              </a:rPr>
              <a:t>ロスビー波束の伝播</a:t>
            </a:r>
            <a:endParaRPr kumimoji="1" lang="ja-JP" altLang="en-US" sz="1200" b="1" dirty="0">
              <a:latin typeface="Segoe UI" panose="020B0502040204020203" pitchFamily="34" charset="0"/>
              <a:cs typeface="Segoe UI" panose="020B0502040204020203" pitchFamily="34" charset="0"/>
            </a:endParaRPr>
          </a:p>
        </p:txBody>
      </p:sp>
      <p:sp>
        <p:nvSpPr>
          <p:cNvPr id="56" name="テキスト ボックス 55"/>
          <p:cNvSpPr txBox="1"/>
          <p:nvPr/>
        </p:nvSpPr>
        <p:spPr>
          <a:xfrm>
            <a:off x="1892798" y="2120171"/>
            <a:ext cx="825588" cy="248786"/>
          </a:xfrm>
          <a:prstGeom prst="rect">
            <a:avLst/>
          </a:prstGeom>
          <a:noFill/>
        </p:spPr>
        <p:txBody>
          <a:bodyPr wrap="square" rtlCol="0">
            <a:spAutoFit/>
          </a:bodyPr>
          <a:lstStyle/>
          <a:p>
            <a:pPr>
              <a:lnSpc>
                <a:spcPts val="1200"/>
              </a:lnSpc>
            </a:pPr>
            <a:r>
              <a:rPr lang="ja-JP" altLang="en-US" sz="1200" b="1" dirty="0">
                <a:latin typeface="Segoe UI" panose="020B0502040204020203" pitchFamily="34" charset="0"/>
                <a:cs typeface="Segoe UI" panose="020B0502040204020203" pitchFamily="34" charset="0"/>
              </a:rPr>
              <a:t>渦度強制</a:t>
            </a:r>
            <a:endParaRPr kumimoji="1" lang="ja-JP" altLang="en-US" sz="1200" b="1" dirty="0">
              <a:latin typeface="Segoe UI" panose="020B0502040204020203" pitchFamily="34" charset="0"/>
              <a:cs typeface="Segoe UI" panose="020B0502040204020203" pitchFamily="34" charset="0"/>
            </a:endParaRPr>
          </a:p>
        </p:txBody>
      </p:sp>
      <p:sp>
        <p:nvSpPr>
          <p:cNvPr id="57" name="テキスト ボックス 56"/>
          <p:cNvSpPr txBox="1"/>
          <p:nvPr/>
        </p:nvSpPr>
        <p:spPr>
          <a:xfrm>
            <a:off x="256681" y="2437022"/>
            <a:ext cx="1208097" cy="248786"/>
          </a:xfrm>
          <a:prstGeom prst="rect">
            <a:avLst/>
          </a:prstGeom>
          <a:noFill/>
        </p:spPr>
        <p:txBody>
          <a:bodyPr wrap="square" rtlCol="0">
            <a:spAutoFit/>
          </a:bodyPr>
          <a:lstStyle/>
          <a:p>
            <a:pPr>
              <a:lnSpc>
                <a:spcPts val="1200"/>
              </a:lnSpc>
            </a:pPr>
            <a:r>
              <a:rPr lang="ja-JP" altLang="en-US" sz="1200" b="1" dirty="0">
                <a:latin typeface="Segoe UI" panose="020B0502040204020203" pitchFamily="34" charset="0"/>
                <a:cs typeface="Segoe UI" panose="020B0502040204020203" pitchFamily="34" charset="0"/>
              </a:rPr>
              <a:t>松野</a:t>
            </a:r>
            <a:r>
              <a:rPr lang="en-US" altLang="ja-JP" sz="1200" b="1" dirty="0">
                <a:latin typeface="Segoe UI" panose="020B0502040204020203" pitchFamily="34" charset="0"/>
                <a:cs typeface="Segoe UI" panose="020B0502040204020203" pitchFamily="34" charset="0"/>
              </a:rPr>
              <a:t>-</a:t>
            </a:r>
            <a:r>
              <a:rPr lang="ja-JP" altLang="en-US" sz="1200" b="1" dirty="0">
                <a:latin typeface="Segoe UI" panose="020B0502040204020203" pitchFamily="34" charset="0"/>
                <a:cs typeface="Segoe UI" panose="020B0502040204020203" pitchFamily="34" charset="0"/>
              </a:rPr>
              <a:t>ギル応答</a:t>
            </a:r>
            <a:endParaRPr kumimoji="1" lang="ja-JP" altLang="en-US" sz="1200" b="1" dirty="0">
              <a:latin typeface="Segoe UI" panose="020B0502040204020203" pitchFamily="34" charset="0"/>
              <a:cs typeface="Segoe UI" panose="020B0502040204020203" pitchFamily="34" charset="0"/>
            </a:endParaRPr>
          </a:p>
        </p:txBody>
      </p:sp>
      <p:sp>
        <p:nvSpPr>
          <p:cNvPr id="58" name="テキスト ボックス 57"/>
          <p:cNvSpPr txBox="1"/>
          <p:nvPr/>
        </p:nvSpPr>
        <p:spPr>
          <a:xfrm>
            <a:off x="763799" y="3236705"/>
            <a:ext cx="753161" cy="451406"/>
          </a:xfrm>
          <a:prstGeom prst="rect">
            <a:avLst/>
          </a:prstGeom>
          <a:noFill/>
        </p:spPr>
        <p:txBody>
          <a:bodyPr wrap="square" rtlCol="0">
            <a:spAutoFit/>
          </a:bodyPr>
          <a:lstStyle/>
          <a:p>
            <a:pPr>
              <a:lnSpc>
                <a:spcPts val="1400"/>
              </a:lnSpc>
            </a:pPr>
            <a:r>
              <a:rPr kumimoji="1" lang="ja-JP" altLang="en-US" sz="1200" b="1" dirty="0">
                <a:solidFill>
                  <a:srgbClr val="C00000"/>
                </a:solidFill>
                <a:latin typeface="Segoe UI" panose="020B0502040204020203" pitchFamily="34" charset="0"/>
                <a:cs typeface="Segoe UI" panose="020B0502040204020203" pitchFamily="34" charset="0"/>
              </a:rPr>
              <a:t>非断熱加熱源</a:t>
            </a:r>
          </a:p>
        </p:txBody>
      </p:sp>
      <p:cxnSp>
        <p:nvCxnSpPr>
          <p:cNvPr id="59" name="直線矢印コネクタ 58"/>
          <p:cNvCxnSpPr/>
          <p:nvPr/>
        </p:nvCxnSpPr>
        <p:spPr>
          <a:xfrm flipV="1">
            <a:off x="1223050" y="2952478"/>
            <a:ext cx="272810" cy="3161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アーチ 59"/>
          <p:cNvSpPr/>
          <p:nvPr/>
        </p:nvSpPr>
        <p:spPr>
          <a:xfrm rot="483404">
            <a:off x="5648999" y="1050790"/>
            <a:ext cx="1606626" cy="796676"/>
          </a:xfrm>
          <a:prstGeom prst="blockArc">
            <a:avLst>
              <a:gd name="adj1" fmla="val 10800000"/>
              <a:gd name="adj2" fmla="val 21374234"/>
              <a:gd name="adj3" fmla="val 1118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円柱 60"/>
          <p:cNvSpPr/>
          <p:nvPr/>
        </p:nvSpPr>
        <p:spPr>
          <a:xfrm>
            <a:off x="5676338" y="845486"/>
            <a:ext cx="1367072" cy="1231253"/>
          </a:xfrm>
          <a:prstGeom prst="can">
            <a:avLst>
              <a:gd name="adj" fmla="val 21583"/>
            </a:avLst>
          </a:prstGeom>
          <a:solidFill>
            <a:schemeClr val="accent2">
              <a:lumMod val="50000"/>
              <a:alpha val="91000"/>
            </a:schemeClr>
          </a:solidFill>
          <a:ln>
            <a:solidFill>
              <a:srgbClr val="C0000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165224" y="863691"/>
            <a:ext cx="389299" cy="400110"/>
          </a:xfrm>
          <a:prstGeom prst="rect">
            <a:avLst/>
          </a:prstGeom>
          <a:noFill/>
        </p:spPr>
        <p:txBody>
          <a:bodyPr wrap="square" rtlCol="0">
            <a:spAutoFit/>
          </a:bodyPr>
          <a:lstStyle/>
          <a:p>
            <a:r>
              <a:rPr kumimoji="1" lang="en-US" altLang="ja-JP"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a:t>
            </a:r>
            <a:endParaRPr kumimoji="1" lang="ja-JP" alt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64" name="テキスト ボックス 63"/>
          <p:cNvSpPr txBox="1"/>
          <p:nvPr/>
        </p:nvSpPr>
        <p:spPr>
          <a:xfrm>
            <a:off x="184625" y="669789"/>
            <a:ext cx="912857" cy="255711"/>
          </a:xfrm>
          <a:prstGeom prst="rect">
            <a:avLst/>
          </a:prstGeom>
          <a:noFill/>
        </p:spPr>
        <p:txBody>
          <a:bodyPr wrap="square" rtlCol="0">
            <a:spAutoFit/>
          </a:bodyPr>
          <a:lstStyle/>
          <a:p>
            <a:pPr>
              <a:lnSpc>
                <a:spcPts val="1200"/>
              </a:lnSpc>
            </a:pPr>
            <a:r>
              <a:rPr lang="ja-JP" altLang="en-US" sz="1600" b="1" dirty="0">
                <a:latin typeface="Segoe UI" panose="020B0502040204020203" pitchFamily="34" charset="0"/>
                <a:cs typeface="Segoe UI" panose="020B0502040204020203" pitchFamily="34" charset="0"/>
              </a:rPr>
              <a:t>＜</a:t>
            </a:r>
            <a:r>
              <a:rPr lang="en-US" altLang="ja-JP" sz="1600" b="1" dirty="0">
                <a:latin typeface="Calibri" panose="020F0502020204030204" pitchFamily="34" charset="0"/>
                <a:cs typeface="Calibri" panose="020F0502020204030204" pitchFamily="34" charset="0"/>
              </a:rPr>
              <a:t>9</a:t>
            </a:r>
            <a:r>
              <a:rPr lang="ja-JP" altLang="en-US" sz="1600" b="1" dirty="0">
                <a:latin typeface="Segoe UI" panose="020B0502040204020203" pitchFamily="34" charset="0"/>
                <a:cs typeface="Segoe UI" panose="020B0502040204020203" pitchFamily="34" charset="0"/>
              </a:rPr>
              <a:t>月＞</a:t>
            </a:r>
            <a:endParaRPr kumimoji="1" lang="ja-JP" altLang="en-US" sz="1600" b="1" dirty="0">
              <a:latin typeface="Segoe UI" panose="020B0502040204020203" pitchFamily="34" charset="0"/>
              <a:cs typeface="Segoe UI" panose="020B0502040204020203" pitchFamily="34" charset="0"/>
            </a:endParaRPr>
          </a:p>
        </p:txBody>
      </p:sp>
      <p:sp>
        <p:nvSpPr>
          <p:cNvPr id="63" name="テキスト ボックス 62"/>
          <p:cNvSpPr txBox="1"/>
          <p:nvPr/>
        </p:nvSpPr>
        <p:spPr>
          <a:xfrm>
            <a:off x="8713104" y="23152"/>
            <a:ext cx="425140" cy="369332"/>
          </a:xfrm>
          <a:prstGeom prst="rect">
            <a:avLst/>
          </a:prstGeom>
          <a:noFill/>
        </p:spPr>
        <p:txBody>
          <a:bodyPr wrap="square" rtlCol="0">
            <a:spAutoFit/>
          </a:bodyPr>
          <a:lstStyle/>
          <a:p>
            <a:r>
              <a:rPr kumimoji="1" lang="en-US" altLang="ja-JP" dirty="0">
                <a:solidFill>
                  <a:schemeClr val="bg1"/>
                </a:solidFill>
              </a:rPr>
              <a:t>11</a:t>
            </a:r>
            <a:endParaRPr kumimoji="1" lang="ja-JP" altLang="en-US" dirty="0">
              <a:solidFill>
                <a:schemeClr val="bg1"/>
              </a:solidFill>
            </a:endParaRPr>
          </a:p>
        </p:txBody>
      </p:sp>
      <p:sp>
        <p:nvSpPr>
          <p:cNvPr id="43" name="テキスト ボックス 42">
            <a:extLst>
              <a:ext uri="{FF2B5EF4-FFF2-40B4-BE49-F238E27FC236}">
                <a16:creationId xmlns:a16="http://schemas.microsoft.com/office/drawing/2014/main" id="{5EEFAF48-45D9-0F40-A70D-DCBAC3269EDF}"/>
              </a:ext>
            </a:extLst>
          </p:cNvPr>
          <p:cNvSpPr txBox="1"/>
          <p:nvPr/>
        </p:nvSpPr>
        <p:spPr>
          <a:xfrm>
            <a:off x="174680" y="6250767"/>
            <a:ext cx="9027643" cy="584775"/>
          </a:xfrm>
          <a:prstGeom prst="rect">
            <a:avLst/>
          </a:prstGeom>
          <a:noFill/>
        </p:spPr>
        <p:txBody>
          <a:bodyPr wrap="square" rtlCol="0">
            <a:spAutoFit/>
          </a:bodyPr>
          <a:lstStyle/>
          <a:p>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本発表の内容は</a:t>
            </a:r>
            <a:r>
              <a:rPr lang="en-US" altLang="ja-JP" sz="1600" dirty="0">
                <a:latin typeface="ＭＳ Ｐゴシック" panose="020B0600070205080204" pitchFamily="50" charset="-128"/>
                <a:ea typeface="ＭＳ Ｐゴシック" panose="020B0600070205080204" pitchFamily="50" charset="-128"/>
              </a:rPr>
              <a:t>『</a:t>
            </a:r>
            <a:r>
              <a:rPr lang="en-US" altLang="ja-JP" sz="1600" dirty="0"/>
              <a:t>Possible semi-</a:t>
            </a:r>
            <a:r>
              <a:rPr lang="en-US" altLang="ja-JP" sz="1600" dirty="0" err="1"/>
              <a:t>circumglobal</a:t>
            </a:r>
            <a:r>
              <a:rPr lang="en-US" altLang="ja-JP" sz="1600" dirty="0"/>
              <a:t> teleconnection across Eurasia driven by deep convection </a:t>
            </a:r>
          </a:p>
          <a:p>
            <a:r>
              <a:rPr lang="en-US" altLang="ja-JP" sz="1600" dirty="0"/>
              <a:t>     over the Sahel</a:t>
            </a:r>
            <a:r>
              <a:rPr lang="ja-JP" altLang="ja-JP" sz="1600" dirty="0"/>
              <a:t> </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として</a:t>
            </a:r>
            <a:r>
              <a:rPr lang="en-US" altLang="ja-JP" sz="1600" i="1" dirty="0">
                <a:latin typeface="ＭＳ Ｐゴシック" panose="020B0600070205080204" pitchFamily="50" charset="-128"/>
                <a:ea typeface="ＭＳ Ｐゴシック" panose="020B0600070205080204" pitchFamily="50" charset="-128"/>
              </a:rPr>
              <a:t>Climate Dynamics </a:t>
            </a:r>
            <a:r>
              <a:rPr lang="ja-JP" altLang="en-US" sz="1600" dirty="0">
                <a:latin typeface="ＭＳ Ｐゴシック" panose="020B0600070205080204" pitchFamily="50" charset="-128"/>
                <a:ea typeface="ＭＳ Ｐゴシック" panose="020B0600070205080204" pitchFamily="50" charset="-128"/>
              </a:rPr>
              <a:t>へ投稿し，改訂後，再審査中です．</a:t>
            </a:r>
            <a:endParaRPr lang="en-US" altLang="ja-JP" sz="1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4405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0" y="-37605"/>
            <a:ext cx="9144000" cy="461665"/>
            <a:chOff x="0" y="-73708"/>
            <a:chExt cx="9144000" cy="904866"/>
          </a:xfrm>
          <a:solidFill>
            <a:schemeClr val="accent1">
              <a:lumMod val="50000"/>
            </a:schemeClr>
          </a:solidFill>
        </p:grpSpPr>
        <p:sp>
          <p:nvSpPr>
            <p:cNvPr id="34" name="正方形/長方形 33"/>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74680" y="-73708"/>
              <a:ext cx="7536173"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議論　追加</a:t>
              </a:r>
              <a:r>
                <a:rPr lang="en-US" altLang="ja-JP" sz="2400" dirty="0">
                  <a:solidFill>
                    <a:schemeClr val="bg1"/>
                  </a:solidFill>
                  <a:latin typeface="ＭＳ Ｐゴシック" panose="020B0600070205080204" pitchFamily="50" charset="-128"/>
                  <a:ea typeface="ＭＳ Ｐゴシック" panose="020B0600070205080204" pitchFamily="50" charset="-128"/>
                </a:rPr>
                <a:t>LBM</a:t>
              </a:r>
              <a:r>
                <a:rPr lang="ja-JP" altLang="en-US" sz="2400" dirty="0">
                  <a:solidFill>
                    <a:schemeClr val="bg1"/>
                  </a:solidFill>
                  <a:latin typeface="ＭＳ Ｐゴシック" panose="020B0600070205080204" pitchFamily="50" charset="-128"/>
                  <a:ea typeface="ＭＳ Ｐゴシック" panose="020B0600070205080204" pitchFamily="50" charset="-128"/>
                </a:rPr>
                <a:t>実験（ヨーロッパに渦度強制）</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27" name="テキスト ボックス 26"/>
          <p:cNvSpPr txBox="1"/>
          <p:nvPr/>
        </p:nvSpPr>
        <p:spPr>
          <a:xfrm>
            <a:off x="8713104" y="23152"/>
            <a:ext cx="425140" cy="369332"/>
          </a:xfrm>
          <a:prstGeom prst="rect">
            <a:avLst/>
          </a:prstGeom>
          <a:noFill/>
        </p:spPr>
        <p:txBody>
          <a:bodyPr wrap="square" rtlCol="0">
            <a:spAutoFit/>
          </a:bodyPr>
          <a:lstStyle/>
          <a:p>
            <a:r>
              <a:rPr kumimoji="1" lang="en-US" altLang="ja-JP" dirty="0">
                <a:solidFill>
                  <a:schemeClr val="bg1"/>
                </a:solidFill>
              </a:rPr>
              <a:t>12</a:t>
            </a:r>
            <a:endParaRPr kumimoji="1" lang="ja-JP" altLang="en-US" dirty="0">
              <a:solidFill>
                <a:schemeClr val="bg1"/>
              </a:solidFill>
            </a:endParaRP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77344" y="911896"/>
            <a:ext cx="2435602" cy="2096974"/>
          </a:xfrm>
          <a:prstGeom prst="rect">
            <a:avLst/>
          </a:prstGeom>
        </p:spPr>
      </p:pic>
      <p:pic>
        <p:nvPicPr>
          <p:cNvPr id="30" name="図 29"/>
          <p:cNvPicPr>
            <a:picLocks noChangeAspect="1"/>
          </p:cNvPicPr>
          <p:nvPr/>
        </p:nvPicPr>
        <p:blipFill rotWithShape="1">
          <a:blip r:embed="rId4" cstate="print">
            <a:extLst>
              <a:ext uri="{28A0092B-C50C-407E-A947-70E740481C1C}">
                <a14:useLocalDpi xmlns:a14="http://schemas.microsoft.com/office/drawing/2010/main" val="0"/>
              </a:ext>
            </a:extLst>
          </a:blip>
          <a:srcRect l="31412" t="3818" r="29596" b="1514"/>
          <a:stretch/>
        </p:blipFill>
        <p:spPr>
          <a:xfrm rot="5400000">
            <a:off x="3368520" y="892519"/>
            <a:ext cx="2415786" cy="7590460"/>
          </a:xfrm>
          <a:prstGeom prst="rect">
            <a:avLst/>
          </a:prstGeom>
        </p:spPr>
      </p:pic>
      <p:pic>
        <p:nvPicPr>
          <p:cNvPr id="32" name="図 31"/>
          <p:cNvPicPr>
            <a:picLocks noChangeAspect="1"/>
          </p:cNvPicPr>
          <p:nvPr/>
        </p:nvPicPr>
        <p:blipFill rotWithShape="1">
          <a:blip r:embed="rId5" cstate="print">
            <a:extLst>
              <a:ext uri="{28A0092B-C50C-407E-A947-70E740481C1C}">
                <a14:useLocalDpi xmlns:a14="http://schemas.microsoft.com/office/drawing/2010/main" val="0"/>
              </a:ext>
            </a:extLst>
          </a:blip>
          <a:srcRect l="10863" t="4061" r="2079" b="1031"/>
          <a:stretch/>
        </p:blipFill>
        <p:spPr>
          <a:xfrm rot="5400000">
            <a:off x="878084" y="242297"/>
            <a:ext cx="2435600" cy="3436170"/>
          </a:xfrm>
          <a:prstGeom prst="rect">
            <a:avLst/>
          </a:prstGeom>
        </p:spPr>
      </p:pic>
      <p:pic>
        <p:nvPicPr>
          <p:cNvPr id="33" name="図 32"/>
          <p:cNvPicPr>
            <a:picLocks noChangeAspect="1"/>
          </p:cNvPicPr>
          <p:nvPr/>
        </p:nvPicPr>
        <p:blipFill rotWithShape="1">
          <a:blip r:embed="rId4" cstate="print">
            <a:extLst>
              <a:ext uri="{28A0092B-C50C-407E-A947-70E740481C1C}">
                <a14:useLocalDpi xmlns:a14="http://schemas.microsoft.com/office/drawing/2010/main" val="0"/>
              </a:ext>
            </a:extLst>
          </a:blip>
          <a:srcRect l="81886" t="31724" r="12361" b="31785"/>
          <a:stretch/>
        </p:blipFill>
        <p:spPr>
          <a:xfrm rot="5400000">
            <a:off x="4599655" y="4708669"/>
            <a:ext cx="335305" cy="2752648"/>
          </a:xfrm>
          <a:prstGeom prst="rect">
            <a:avLst/>
          </a:prstGeom>
        </p:spPr>
      </p:pic>
      <p:sp>
        <p:nvSpPr>
          <p:cNvPr id="35" name="テキスト ボックス 34"/>
          <p:cNvSpPr txBox="1"/>
          <p:nvPr/>
        </p:nvSpPr>
        <p:spPr>
          <a:xfrm>
            <a:off x="2624650" y="453242"/>
            <a:ext cx="2378637" cy="307777"/>
          </a:xfrm>
          <a:prstGeom prst="rect">
            <a:avLst/>
          </a:prstGeom>
          <a:noFill/>
        </p:spPr>
        <p:txBody>
          <a:bodyPr wrap="square" rtlCol="0">
            <a:spAutoFit/>
          </a:bodyPr>
          <a:lstStyle/>
          <a:p>
            <a:r>
              <a:rPr lang="ja-JP" altLang="en-US" sz="1400" b="1" dirty="0"/>
              <a:t>渦度強制</a:t>
            </a:r>
            <a:r>
              <a:rPr lang="en-US" altLang="ja-JP" sz="1400" b="1" dirty="0"/>
              <a:t>[×10</a:t>
            </a:r>
            <a:r>
              <a:rPr lang="en-US" altLang="ja-JP" sz="1400" b="1" baseline="30000" dirty="0"/>
              <a:t>-6</a:t>
            </a:r>
            <a:r>
              <a:rPr lang="en-US" altLang="ja-JP" sz="1400" b="1" dirty="0"/>
              <a:t>s</a:t>
            </a:r>
            <a:r>
              <a:rPr lang="en-US" altLang="ja-JP" sz="1400" b="1" baseline="30000" dirty="0"/>
              <a:t>-1</a:t>
            </a:r>
            <a:r>
              <a:rPr lang="en-US" altLang="ja-JP" sz="1400" b="1" dirty="0"/>
              <a:t>day</a:t>
            </a:r>
            <a:r>
              <a:rPr lang="en-US" altLang="ja-JP" sz="1400" b="1" baseline="30000" dirty="0"/>
              <a:t>-1</a:t>
            </a:r>
            <a:r>
              <a:rPr lang="en-US" altLang="ja-JP" sz="1400" b="1" dirty="0"/>
              <a:t>]</a:t>
            </a:r>
          </a:p>
        </p:txBody>
      </p:sp>
      <p:sp>
        <p:nvSpPr>
          <p:cNvPr id="43" name="テキスト ボックス 42"/>
          <p:cNvSpPr txBox="1"/>
          <p:nvPr/>
        </p:nvSpPr>
        <p:spPr>
          <a:xfrm>
            <a:off x="3929712" y="3272750"/>
            <a:ext cx="1675193" cy="307777"/>
          </a:xfrm>
          <a:prstGeom prst="rect">
            <a:avLst/>
          </a:prstGeom>
          <a:noFill/>
        </p:spPr>
        <p:txBody>
          <a:bodyPr wrap="square" rtlCol="0">
            <a:spAutoFit/>
          </a:bodyPr>
          <a:lstStyle/>
          <a:p>
            <a:r>
              <a:rPr lang="ja-JP" altLang="en-US" sz="1400" b="1" dirty="0"/>
              <a:t>実験結果（</a:t>
            </a:r>
            <a:r>
              <a:rPr lang="en-US" altLang="ja-JP" sz="1400" b="1" dirty="0"/>
              <a:t>Z300</a:t>
            </a:r>
            <a:r>
              <a:rPr lang="ja-JP" altLang="en-US" sz="1400" b="1" dirty="0"/>
              <a:t>）</a:t>
            </a:r>
            <a:endParaRPr lang="en-US" altLang="ja-JP" sz="1400" b="1" dirty="0"/>
          </a:p>
        </p:txBody>
      </p:sp>
      <p:sp>
        <p:nvSpPr>
          <p:cNvPr id="44" name="角丸四角形 43"/>
          <p:cNvSpPr/>
          <p:nvPr/>
        </p:nvSpPr>
        <p:spPr>
          <a:xfrm>
            <a:off x="1580226" y="6251734"/>
            <a:ext cx="6462943" cy="527848"/>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647673" y="6340491"/>
            <a:ext cx="7651106" cy="369332"/>
          </a:xfrm>
          <a:prstGeom prst="rect">
            <a:avLst/>
          </a:prstGeom>
          <a:noFill/>
        </p:spPr>
        <p:txBody>
          <a:bodyPr wrap="square" rtlCol="0">
            <a:spAutoFit/>
          </a:bodyPr>
          <a:lstStyle/>
          <a:p>
            <a:pPr algn="just"/>
            <a:r>
              <a:rPr lang="ja-JP" altLang="en-US" dirty="0">
                <a:latin typeface="MS PGothic" panose="020B0600070205080204" pitchFamily="34" charset="-128"/>
                <a:ea typeface="MS PGothic" panose="020B0600070205080204" pitchFamily="34" charset="-128"/>
              </a:rPr>
              <a:t>ユーラシアを横断する波列パターンが形成→回帰分析と整合的</a:t>
            </a:r>
          </a:p>
        </p:txBody>
      </p:sp>
      <p:sp>
        <p:nvSpPr>
          <p:cNvPr id="46" name="角丸四角形 45"/>
          <p:cNvSpPr/>
          <p:nvPr/>
        </p:nvSpPr>
        <p:spPr>
          <a:xfrm>
            <a:off x="6296231" y="1336749"/>
            <a:ext cx="2673832" cy="129398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402516" y="1408272"/>
            <a:ext cx="2461262" cy="1077218"/>
          </a:xfrm>
          <a:prstGeom prst="rect">
            <a:avLst/>
          </a:prstGeom>
          <a:noFill/>
        </p:spPr>
        <p:txBody>
          <a:bodyPr wrap="square" rtlCol="0">
            <a:spAutoFit/>
          </a:bodyPr>
          <a:lstStyle/>
          <a:p>
            <a:pPr algn="just"/>
            <a:r>
              <a:rPr lang="ja-JP" altLang="en-US" sz="1600" dirty="0">
                <a:latin typeface="MS PGothic" panose="020B0600070205080204" pitchFamily="34" charset="-128"/>
                <a:ea typeface="MS PGothic" panose="020B0600070205080204" pitchFamily="34" charset="-128"/>
              </a:rPr>
              <a:t>回帰分析・</a:t>
            </a:r>
            <a:r>
              <a:rPr lang="en-US" altLang="ja-JP" sz="1600" dirty="0">
                <a:latin typeface="MS PGothic" panose="020B0600070205080204" pitchFamily="34" charset="-128"/>
                <a:ea typeface="MS PGothic" panose="020B0600070205080204" pitchFamily="34" charset="-128"/>
              </a:rPr>
              <a:t>LBM</a:t>
            </a:r>
            <a:r>
              <a:rPr lang="ja-JP" altLang="en-US" sz="1600" dirty="0">
                <a:latin typeface="MS PGothic" panose="020B0600070205080204" pitchFamily="34" charset="-128"/>
                <a:ea typeface="MS PGothic" panose="020B0600070205080204" pitchFamily="34" charset="-128"/>
              </a:rPr>
              <a:t>実験</a:t>
            </a:r>
            <a:r>
              <a:rPr lang="en-US" altLang="ja-JP" sz="1600" dirty="0">
                <a:latin typeface="MS PGothic" panose="020B0600070205080204" pitchFamily="34" charset="-128"/>
                <a:ea typeface="MS PGothic" panose="020B0600070205080204" pitchFamily="34" charset="-128"/>
              </a:rPr>
              <a:t>(</a:t>
            </a:r>
            <a:r>
              <a:rPr lang="ja-JP" altLang="en-US" sz="1600" dirty="0">
                <a:latin typeface="MS PGothic" panose="020B0600070205080204" pitchFamily="34" charset="-128"/>
                <a:ea typeface="MS PGothic" panose="020B0600070205080204" pitchFamily="34" charset="-128"/>
              </a:rPr>
              <a:t>サヘルに熱源</a:t>
            </a:r>
            <a:r>
              <a:rPr lang="en-US" altLang="ja-JP" sz="1600" dirty="0">
                <a:latin typeface="MS PGothic" panose="020B0600070205080204" pitchFamily="34" charset="-128"/>
                <a:ea typeface="MS PGothic" panose="020B0600070205080204" pitchFamily="34" charset="-128"/>
              </a:rPr>
              <a:t>)</a:t>
            </a:r>
            <a:r>
              <a:rPr lang="ja-JP" altLang="en-US" sz="1600" dirty="0">
                <a:latin typeface="MS PGothic" panose="020B0600070205080204" pitchFamily="34" charset="-128"/>
                <a:ea typeface="MS PGothic" panose="020B0600070205080204" pitchFamily="34" charset="-128"/>
              </a:rPr>
              <a:t>でみられたヨーロッパの高気圧に対応する負の渦度強制を与えた</a:t>
            </a:r>
          </a:p>
        </p:txBody>
      </p:sp>
    </p:spTree>
    <p:extLst>
      <p:ext uri="{BB962C8B-B14F-4D97-AF65-F5344CB8AC3E}">
        <p14:creationId xmlns:p14="http://schemas.microsoft.com/office/powerpoint/2010/main" val="222837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0" y="-37605"/>
            <a:ext cx="9144000" cy="461665"/>
            <a:chOff x="0" y="-73708"/>
            <a:chExt cx="9144000" cy="904866"/>
          </a:xfrm>
          <a:solidFill>
            <a:schemeClr val="accent1">
              <a:lumMod val="50000"/>
            </a:schemeClr>
          </a:solidFill>
        </p:grpSpPr>
        <p:sp>
          <p:nvSpPr>
            <p:cNvPr id="34" name="正方形/長方形 33"/>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74680" y="-73708"/>
              <a:ext cx="7536173"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議論　追加</a:t>
              </a:r>
              <a:r>
                <a:rPr lang="en-US" altLang="ja-JP" sz="2400" dirty="0">
                  <a:solidFill>
                    <a:schemeClr val="bg1"/>
                  </a:solidFill>
                  <a:latin typeface="ＭＳ Ｐゴシック" panose="020B0600070205080204" pitchFamily="50" charset="-128"/>
                  <a:ea typeface="ＭＳ Ｐゴシック" panose="020B0600070205080204" pitchFamily="50" charset="-128"/>
                </a:rPr>
                <a:t>LBM</a:t>
              </a:r>
              <a:r>
                <a:rPr lang="ja-JP" altLang="en-US" sz="2400" dirty="0">
                  <a:solidFill>
                    <a:schemeClr val="bg1"/>
                  </a:solidFill>
                  <a:latin typeface="ＭＳ Ｐゴシック" panose="020B0600070205080204" pitchFamily="50" charset="-128"/>
                  <a:ea typeface="ＭＳ Ｐゴシック" panose="020B0600070205080204" pitchFamily="50" charset="-128"/>
                </a:rPr>
                <a:t>実験（ジェット強</a:t>
              </a:r>
              <a:r>
                <a:rPr lang="en-US" altLang="ja-JP" sz="2400" dirty="0">
                  <a:solidFill>
                    <a:schemeClr val="bg1"/>
                  </a:solidFill>
                  <a:latin typeface="ＭＳ Ｐゴシック" panose="020B0600070205080204" pitchFamily="50" charset="-128"/>
                  <a:ea typeface="ＭＳ Ｐゴシック" panose="020B0600070205080204" pitchFamily="50" charset="-128"/>
                </a:rPr>
                <a:t>/</a:t>
              </a:r>
              <a:r>
                <a:rPr lang="ja-JP" altLang="en-US" sz="2400" dirty="0">
                  <a:solidFill>
                    <a:schemeClr val="bg1"/>
                  </a:solidFill>
                  <a:latin typeface="ＭＳ Ｐゴシック" panose="020B0600070205080204" pitchFamily="50" charset="-128"/>
                  <a:ea typeface="ＭＳ Ｐゴシック" panose="020B0600070205080204" pitchFamily="50" charset="-128"/>
                </a:rPr>
                <a:t>弱実験の比較）</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27" name="テキスト ボックス 26"/>
          <p:cNvSpPr txBox="1"/>
          <p:nvPr/>
        </p:nvSpPr>
        <p:spPr>
          <a:xfrm>
            <a:off x="8713104" y="23152"/>
            <a:ext cx="425140" cy="369332"/>
          </a:xfrm>
          <a:prstGeom prst="rect">
            <a:avLst/>
          </a:prstGeom>
          <a:noFill/>
        </p:spPr>
        <p:txBody>
          <a:bodyPr wrap="square" rtlCol="0">
            <a:spAutoFit/>
          </a:bodyPr>
          <a:lstStyle/>
          <a:p>
            <a:r>
              <a:rPr kumimoji="1" lang="en-US" altLang="ja-JP" dirty="0">
                <a:solidFill>
                  <a:schemeClr val="bg1"/>
                </a:solidFill>
              </a:rPr>
              <a:t>13</a:t>
            </a:r>
            <a:endParaRPr kumimoji="1" lang="ja-JP" altLang="en-US" dirty="0">
              <a:solidFill>
                <a:schemeClr val="bg1"/>
              </a:solidFill>
            </a:endParaRPr>
          </a:p>
        </p:txBody>
      </p:sp>
      <p:pic>
        <p:nvPicPr>
          <p:cNvPr id="2" name="図 1"/>
          <p:cNvPicPr>
            <a:picLocks noChangeAspect="1"/>
          </p:cNvPicPr>
          <p:nvPr/>
        </p:nvPicPr>
        <p:blipFill rotWithShape="1">
          <a:blip r:embed="rId3"/>
          <a:srcRect l="26282" t="12130" r="29659"/>
          <a:stretch/>
        </p:blipFill>
        <p:spPr>
          <a:xfrm>
            <a:off x="1939770" y="462120"/>
            <a:ext cx="5264459" cy="5687155"/>
          </a:xfrm>
          <a:prstGeom prst="rect">
            <a:avLst/>
          </a:prstGeom>
        </p:spPr>
      </p:pic>
      <p:sp>
        <p:nvSpPr>
          <p:cNvPr id="11" name="角丸四角形 10"/>
          <p:cNvSpPr/>
          <p:nvPr/>
        </p:nvSpPr>
        <p:spPr>
          <a:xfrm>
            <a:off x="2046304" y="6205091"/>
            <a:ext cx="5157925" cy="527848"/>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13751" y="6293848"/>
            <a:ext cx="7651106" cy="369332"/>
          </a:xfrm>
          <a:prstGeom prst="rect">
            <a:avLst/>
          </a:prstGeom>
          <a:noFill/>
        </p:spPr>
        <p:txBody>
          <a:bodyPr wrap="square" rtlCol="0">
            <a:spAutoFit/>
          </a:bodyPr>
          <a:lstStyle/>
          <a:p>
            <a:pPr algn="just"/>
            <a:r>
              <a:rPr lang="ja-JP" altLang="en-US" dirty="0">
                <a:latin typeface="MS PGothic" panose="020B0600070205080204" pitchFamily="34" charset="-128"/>
                <a:ea typeface="MS PGothic" panose="020B0600070205080204" pitchFamily="34" charset="-128"/>
              </a:rPr>
              <a:t>ジェットが強い年の方が，より東へ波列が伝播する</a:t>
            </a:r>
          </a:p>
        </p:txBody>
      </p:sp>
      <p:sp>
        <p:nvSpPr>
          <p:cNvPr id="13" name="テキスト ボックス 12"/>
          <p:cNvSpPr txBox="1"/>
          <p:nvPr/>
        </p:nvSpPr>
        <p:spPr>
          <a:xfrm>
            <a:off x="3442007" y="392361"/>
            <a:ext cx="2456801" cy="307777"/>
          </a:xfrm>
          <a:prstGeom prst="rect">
            <a:avLst/>
          </a:prstGeom>
          <a:noFill/>
        </p:spPr>
        <p:txBody>
          <a:bodyPr wrap="square" rtlCol="0">
            <a:spAutoFit/>
          </a:bodyPr>
          <a:lstStyle/>
          <a:p>
            <a:r>
              <a:rPr lang="ja-JP" altLang="en-US" sz="1400" b="1" dirty="0"/>
              <a:t>ジェット強（</a:t>
            </a:r>
            <a:r>
              <a:rPr lang="en-US" altLang="ja-JP" sz="1400" b="1" dirty="0"/>
              <a:t>AOI</a:t>
            </a:r>
            <a:r>
              <a:rPr lang="ja-JP" altLang="en-US" sz="1400" b="1" dirty="0"/>
              <a:t>上位</a:t>
            </a:r>
            <a:r>
              <a:rPr lang="en-US" altLang="ja-JP" sz="1400" b="1" dirty="0"/>
              <a:t>10</a:t>
            </a:r>
            <a:r>
              <a:rPr lang="ja-JP" altLang="en-US" sz="1400" b="1" dirty="0"/>
              <a:t>年）</a:t>
            </a:r>
            <a:endParaRPr lang="en-US" altLang="ja-JP" sz="1400" b="1" dirty="0"/>
          </a:p>
        </p:txBody>
      </p:sp>
      <p:sp>
        <p:nvSpPr>
          <p:cNvPr id="14" name="テキスト ボックス 13"/>
          <p:cNvSpPr txBox="1"/>
          <p:nvPr/>
        </p:nvSpPr>
        <p:spPr>
          <a:xfrm>
            <a:off x="3442006" y="3123842"/>
            <a:ext cx="2456801" cy="307777"/>
          </a:xfrm>
          <a:prstGeom prst="rect">
            <a:avLst/>
          </a:prstGeom>
          <a:noFill/>
        </p:spPr>
        <p:txBody>
          <a:bodyPr wrap="square" rtlCol="0">
            <a:spAutoFit/>
          </a:bodyPr>
          <a:lstStyle/>
          <a:p>
            <a:r>
              <a:rPr lang="ja-JP" altLang="en-US" sz="1400" b="1" dirty="0"/>
              <a:t>ジェット弱（</a:t>
            </a:r>
            <a:r>
              <a:rPr lang="en-US" altLang="ja-JP" sz="1400" b="1" dirty="0"/>
              <a:t>AOI</a:t>
            </a:r>
            <a:r>
              <a:rPr lang="ja-JP" altLang="en-US" sz="1400" b="1" dirty="0"/>
              <a:t>下位</a:t>
            </a:r>
            <a:r>
              <a:rPr lang="en-US" altLang="ja-JP" sz="1400" b="1" dirty="0"/>
              <a:t>10</a:t>
            </a:r>
            <a:r>
              <a:rPr lang="ja-JP" altLang="en-US" sz="1400" b="1" dirty="0"/>
              <a:t>年）</a:t>
            </a:r>
            <a:endParaRPr lang="en-US" altLang="ja-JP" sz="1400" b="1" dirty="0"/>
          </a:p>
        </p:txBody>
      </p:sp>
      <p:sp>
        <p:nvSpPr>
          <p:cNvPr id="15" name="テキスト ボックス 14"/>
          <p:cNvSpPr txBox="1"/>
          <p:nvPr/>
        </p:nvSpPr>
        <p:spPr>
          <a:xfrm>
            <a:off x="6633576" y="3046897"/>
            <a:ext cx="2456801" cy="461665"/>
          </a:xfrm>
          <a:prstGeom prst="rect">
            <a:avLst/>
          </a:prstGeom>
          <a:noFill/>
        </p:spPr>
        <p:txBody>
          <a:bodyPr wrap="square" rtlCol="0">
            <a:spAutoFit/>
          </a:bodyPr>
          <a:lstStyle/>
          <a:p>
            <a:pPr algn="r"/>
            <a:r>
              <a:rPr lang="en-US" altLang="ja-JP" sz="1200" dirty="0"/>
              <a:t>※AOI</a:t>
            </a:r>
            <a:r>
              <a:rPr lang="ja-JP" altLang="en-US" sz="1200" dirty="0"/>
              <a:t>＝北極振動インデックス</a:t>
            </a:r>
            <a:endParaRPr lang="en-US" altLang="ja-JP" sz="1200" dirty="0"/>
          </a:p>
          <a:p>
            <a:pPr algn="r"/>
            <a:r>
              <a:rPr lang="en-US" altLang="ja-JP" sz="1200" dirty="0" err="1"/>
              <a:t>Ogi</a:t>
            </a:r>
            <a:r>
              <a:rPr lang="ja-JP" altLang="en-US" sz="1200" dirty="0"/>
              <a:t> </a:t>
            </a:r>
            <a:r>
              <a:rPr lang="en-US" altLang="ja-JP" sz="1200" dirty="0"/>
              <a:t>et</a:t>
            </a:r>
            <a:r>
              <a:rPr lang="ja-JP" altLang="en-US" sz="1200" dirty="0"/>
              <a:t> </a:t>
            </a:r>
            <a:r>
              <a:rPr lang="en-US" altLang="ja-JP" sz="1200" dirty="0"/>
              <a:t>al.,</a:t>
            </a:r>
            <a:r>
              <a:rPr lang="ja-JP" altLang="en-US" sz="1200" dirty="0"/>
              <a:t> </a:t>
            </a:r>
            <a:r>
              <a:rPr lang="en-US" altLang="ja-JP" sz="1200" dirty="0"/>
              <a:t>(2004)</a:t>
            </a:r>
          </a:p>
        </p:txBody>
      </p:sp>
    </p:spTree>
    <p:extLst>
      <p:ext uri="{BB962C8B-B14F-4D97-AF65-F5344CB8AC3E}">
        <p14:creationId xmlns:p14="http://schemas.microsoft.com/office/powerpoint/2010/main" val="286677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15608" y="3628218"/>
            <a:ext cx="2885807" cy="307777"/>
          </a:xfrm>
          <a:prstGeom prst="rect">
            <a:avLst/>
          </a:prstGeom>
          <a:noFill/>
        </p:spPr>
        <p:txBody>
          <a:bodyPr wrap="square" rtlCol="0">
            <a:spAutoFit/>
          </a:bodyPr>
          <a:lstStyle/>
          <a:p>
            <a:r>
              <a:rPr lang="en-US" altLang="ja-JP" sz="1400" b="1" dirty="0"/>
              <a:t>2018</a:t>
            </a:r>
            <a:r>
              <a:rPr lang="ja-JP" altLang="en-US" sz="1400" b="1" dirty="0"/>
              <a:t>年</a:t>
            </a:r>
            <a:r>
              <a:rPr lang="en-US" altLang="ja-JP" sz="1400" b="1" dirty="0"/>
              <a:t>7</a:t>
            </a:r>
            <a:r>
              <a:rPr lang="ja-JP" altLang="en-US" sz="1400" b="1" dirty="0"/>
              <a:t>月 </a:t>
            </a:r>
            <a:r>
              <a:rPr lang="en-US" altLang="ja-JP" sz="1400" b="1" dirty="0"/>
              <a:t>OLR</a:t>
            </a:r>
            <a:r>
              <a:rPr lang="ja-JP" altLang="en-US" sz="1400" b="1" dirty="0"/>
              <a:t>の偏差（標準化）</a:t>
            </a:r>
            <a:endParaRPr lang="en-US" altLang="ja-JP" sz="1400" b="1" dirty="0"/>
          </a:p>
        </p:txBody>
      </p:sp>
      <p:sp>
        <p:nvSpPr>
          <p:cNvPr id="12" name="テキスト ボックス 11"/>
          <p:cNvSpPr txBox="1"/>
          <p:nvPr/>
        </p:nvSpPr>
        <p:spPr>
          <a:xfrm>
            <a:off x="2478796" y="483373"/>
            <a:ext cx="4186407" cy="307777"/>
          </a:xfrm>
          <a:prstGeom prst="rect">
            <a:avLst/>
          </a:prstGeom>
          <a:noFill/>
        </p:spPr>
        <p:txBody>
          <a:bodyPr wrap="square" rtlCol="0">
            <a:spAutoFit/>
          </a:bodyPr>
          <a:lstStyle/>
          <a:p>
            <a:r>
              <a:rPr lang="en-US" altLang="ja-JP" sz="1400" b="1" dirty="0"/>
              <a:t>2018</a:t>
            </a:r>
            <a:r>
              <a:rPr lang="ja-JP" altLang="en-US" sz="1400" b="1" dirty="0"/>
              <a:t>年</a:t>
            </a:r>
            <a:r>
              <a:rPr lang="en-US" altLang="ja-JP" sz="1400" b="1" dirty="0"/>
              <a:t>7</a:t>
            </a:r>
            <a:r>
              <a:rPr lang="ja-JP" altLang="en-US" sz="1400" b="1" dirty="0"/>
              <a:t>月 </a:t>
            </a:r>
            <a:r>
              <a:rPr lang="en-US" altLang="ja-JP" sz="1400" b="1" dirty="0"/>
              <a:t>300hPa </a:t>
            </a:r>
            <a:r>
              <a:rPr lang="ja-JP" altLang="en-US" sz="1400" b="1" dirty="0"/>
              <a:t>面ジオポテンシャル高度の偏差</a:t>
            </a:r>
            <a:endParaRPr kumimoji="1" lang="ja-JP" altLang="en-US" sz="1400" b="1" dirty="0"/>
          </a:p>
        </p:txBody>
      </p:sp>
      <p:sp>
        <p:nvSpPr>
          <p:cNvPr id="22" name="テキスト ボックス 21"/>
          <p:cNvSpPr txBox="1"/>
          <p:nvPr/>
        </p:nvSpPr>
        <p:spPr>
          <a:xfrm>
            <a:off x="5318791" y="5358486"/>
            <a:ext cx="2357799" cy="276999"/>
          </a:xfrm>
          <a:prstGeom prst="rect">
            <a:avLst/>
          </a:prstGeom>
          <a:noFill/>
        </p:spPr>
        <p:txBody>
          <a:bodyPr wrap="square" rtlCol="0">
            <a:spAutoFit/>
          </a:bodyPr>
          <a:lstStyle/>
          <a:p>
            <a:r>
              <a:rPr lang="ja-JP" altLang="en-US" sz="1200" dirty="0">
                <a:latin typeface="ＭＳ Ｐゴシック" panose="020B0600070205080204" pitchFamily="50" charset="-128"/>
                <a:ea typeface="ＭＳ Ｐゴシック" panose="020B0600070205080204" pitchFamily="50" charset="-128"/>
              </a:rPr>
              <a:t>色</a:t>
            </a:r>
            <a:r>
              <a:rPr lang="ja-JP" altLang="en-US" sz="1200" dirty="0">
                <a:latin typeface="ＭＳ Ｐゴシック" panose="020B0600070205080204" pitchFamily="50" charset="-128"/>
                <a:ea typeface="ＭＳ Ｐゴシック" panose="020B0600070205080204" pitchFamily="50" charset="-128"/>
                <a:sym typeface="Wingdings" panose="05000000000000000000" pitchFamily="2" charset="2"/>
              </a:rPr>
              <a:t>：（</a:t>
            </a:r>
            <a:r>
              <a:rPr lang="en-US" altLang="ja-JP" sz="1200" dirty="0">
                <a:latin typeface="ＭＳ Ｐゴシック" panose="020B0600070205080204" pitchFamily="50" charset="-128"/>
                <a:ea typeface="ＭＳ Ｐゴシック" panose="020B0600070205080204" pitchFamily="50" charset="-128"/>
              </a:rPr>
              <a:t>2018</a:t>
            </a:r>
            <a:r>
              <a:rPr lang="ja-JP" altLang="en-US" sz="1200" dirty="0">
                <a:latin typeface="ＭＳ Ｐゴシック" panose="020B0600070205080204" pitchFamily="50" charset="-128"/>
                <a:ea typeface="ＭＳ Ｐゴシック" panose="020B0600070205080204" pitchFamily="50" charset="-128"/>
              </a:rPr>
              <a:t>年</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気候値）</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標準偏差</a:t>
            </a:r>
            <a:endParaRPr lang="en-US" altLang="ja-JP" sz="1200" dirty="0">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3232718" y="3307391"/>
            <a:ext cx="4443872" cy="276999"/>
          </a:xfrm>
          <a:prstGeom prst="rect">
            <a:avLst/>
          </a:prstGeom>
          <a:noFill/>
        </p:spPr>
        <p:txBody>
          <a:bodyPr wrap="square" rtlCol="0">
            <a:spAutoFit/>
          </a:bodyPr>
          <a:lstStyle/>
          <a:p>
            <a:r>
              <a:rPr lang="ja-JP" altLang="en-US" sz="1200" dirty="0">
                <a:latin typeface="ＭＳ Ｐゴシック" panose="020B0600070205080204" pitchFamily="50" charset="-128"/>
                <a:ea typeface="ＭＳ Ｐゴシック" panose="020B0600070205080204" pitchFamily="50" charset="-128"/>
              </a:rPr>
              <a:t>等値線：</a:t>
            </a:r>
            <a:r>
              <a:rPr lang="en-US" altLang="ja-JP" sz="1200" dirty="0">
                <a:latin typeface="ＭＳ Ｐゴシック" panose="020B0600070205080204" pitchFamily="50" charset="-128"/>
                <a:ea typeface="ＭＳ Ｐゴシック" panose="020B0600070205080204" pitchFamily="50" charset="-128"/>
              </a:rPr>
              <a:t>2018</a:t>
            </a:r>
            <a:r>
              <a:rPr lang="ja-JP" altLang="en-US" sz="1200" dirty="0">
                <a:latin typeface="ＭＳ Ｐゴシック" panose="020B0600070205080204" pitchFamily="50" charset="-128"/>
                <a:ea typeface="ＭＳ Ｐゴシック" panose="020B0600070205080204" pitchFamily="50" charset="-128"/>
              </a:rPr>
              <a:t>年ジオポテンシャル高度</a:t>
            </a:r>
            <a:r>
              <a:rPr lang="en-US" altLang="ja-JP" sz="1200" dirty="0">
                <a:latin typeface="ＭＳ Ｐゴシック" panose="020B0600070205080204" pitchFamily="50" charset="-128"/>
                <a:ea typeface="ＭＳ Ｐゴシック" panose="020B0600070205080204" pitchFamily="50" charset="-128"/>
              </a:rPr>
              <a:t>(m)</a:t>
            </a:r>
            <a:r>
              <a:rPr lang="ja-JP" altLang="en-US" sz="1200" dirty="0" err="1">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色：</a:t>
            </a:r>
            <a:r>
              <a:rPr lang="en-US" altLang="ja-JP" sz="1200" dirty="0">
                <a:latin typeface="ＭＳ Ｐゴシック" panose="020B0600070205080204" pitchFamily="50" charset="-128"/>
                <a:ea typeface="ＭＳ Ｐゴシック" panose="020B0600070205080204" pitchFamily="50" charset="-128"/>
              </a:rPr>
              <a:t>2018</a:t>
            </a:r>
            <a:r>
              <a:rPr lang="ja-JP" altLang="en-US" sz="1200" dirty="0">
                <a:latin typeface="ＭＳ Ｐゴシック" panose="020B0600070205080204" pitchFamily="50" charset="-128"/>
                <a:ea typeface="ＭＳ Ｐゴシック" panose="020B0600070205080204" pitchFamily="50" charset="-128"/>
              </a:rPr>
              <a:t>年</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気候値</a:t>
            </a:r>
            <a:r>
              <a:rPr lang="en-US" altLang="ja-JP" sz="1200" dirty="0">
                <a:latin typeface="ＭＳ Ｐゴシック" panose="020B0600070205080204" pitchFamily="50" charset="-128"/>
                <a:ea typeface="ＭＳ Ｐゴシック" panose="020B0600070205080204" pitchFamily="50" charset="-128"/>
              </a:rPr>
              <a:t>(m)</a:t>
            </a:r>
          </a:p>
        </p:txBody>
      </p:sp>
      <p:sp>
        <p:nvSpPr>
          <p:cNvPr id="20" name="角丸四角形 19"/>
          <p:cNvSpPr/>
          <p:nvPr/>
        </p:nvSpPr>
        <p:spPr>
          <a:xfrm>
            <a:off x="1029809" y="5692413"/>
            <a:ext cx="7093257" cy="1005595"/>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105188" y="5721718"/>
            <a:ext cx="7017878"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西日本豪雨や猛暑をもたらした</a:t>
            </a:r>
            <a:r>
              <a:rPr lang="en-US" altLang="ja-JP" dirty="0">
                <a:latin typeface="ＭＳ Ｐゴシック" panose="020B0600070205080204" pitchFamily="50" charset="-128"/>
                <a:ea typeface="ＭＳ Ｐゴシック" panose="020B0600070205080204" pitchFamily="50" charset="-128"/>
              </a:rPr>
              <a:t>2018</a:t>
            </a:r>
            <a:r>
              <a:rPr lang="ja-JP" altLang="en-US" dirty="0">
                <a:latin typeface="ＭＳ Ｐゴシック" panose="020B0600070205080204" pitchFamily="50" charset="-128"/>
                <a:ea typeface="ＭＳ Ｐゴシック" panose="020B0600070205080204" pitchFamily="50" charset="-128"/>
              </a:rPr>
              <a:t>年の事例は本研究と整合性がある</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23" name="下矢印 22"/>
          <p:cNvSpPr/>
          <p:nvPr/>
        </p:nvSpPr>
        <p:spPr>
          <a:xfrm>
            <a:off x="4262914" y="6108322"/>
            <a:ext cx="480257" cy="195812"/>
          </a:xfrm>
          <a:prstGeom prst="down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602136" y="6315064"/>
            <a:ext cx="5630787" cy="369332"/>
          </a:xfrm>
          <a:prstGeom prst="rect">
            <a:avLst/>
          </a:prstGeom>
          <a:noFill/>
        </p:spPr>
        <p:txBody>
          <a:bodyPr wrap="square" rtlCol="0">
            <a:spAutoFit/>
          </a:bodyPr>
          <a:lstStyle/>
          <a:p>
            <a:pPr algn="ctr"/>
            <a:r>
              <a:rPr lang="ja-JP" altLang="en-US" dirty="0">
                <a:latin typeface="ＭＳ Ｐゴシック" panose="020B0600070205080204" pitchFamily="50" charset="-128"/>
                <a:ea typeface="ＭＳ Ｐゴシック" panose="020B0600070205080204" pitchFamily="50" charset="-128"/>
              </a:rPr>
              <a:t>サヘルの対流変動が日本の異常気象と関連する可能性</a:t>
            </a:r>
            <a:endParaRPr kumimoji="1" lang="en-US" altLang="ja-JP" dirty="0">
              <a:latin typeface="ＭＳ Ｐゴシック" panose="020B0600070205080204" pitchFamily="50" charset="-128"/>
              <a:ea typeface="ＭＳ Ｐゴシック" panose="020B0600070205080204" pitchFamily="50" charset="-128"/>
            </a:endParaRPr>
          </a:p>
        </p:txBody>
      </p:sp>
      <p:grpSp>
        <p:nvGrpSpPr>
          <p:cNvPr id="29" name="グループ化 28"/>
          <p:cNvGrpSpPr/>
          <p:nvPr/>
        </p:nvGrpSpPr>
        <p:grpSpPr>
          <a:xfrm>
            <a:off x="0" y="-37605"/>
            <a:ext cx="9144000" cy="461665"/>
            <a:chOff x="0" y="-73708"/>
            <a:chExt cx="9144000" cy="904866"/>
          </a:xfrm>
          <a:solidFill>
            <a:schemeClr val="accent1">
              <a:lumMod val="50000"/>
            </a:schemeClr>
          </a:solidFill>
        </p:grpSpPr>
        <p:sp>
          <p:nvSpPr>
            <p:cNvPr id="34" name="正方形/長方形 33"/>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74680" y="-73708"/>
              <a:ext cx="7536173"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議論　</a:t>
              </a:r>
              <a:r>
                <a:rPr lang="en-US" altLang="ja-JP" sz="2400" dirty="0">
                  <a:solidFill>
                    <a:schemeClr val="bg1"/>
                  </a:solidFill>
                  <a:latin typeface="ＭＳ Ｐゴシック" panose="020B0600070205080204" pitchFamily="50" charset="-128"/>
                  <a:ea typeface="ＭＳ Ｐゴシック" panose="020B0600070205080204" pitchFamily="50" charset="-128"/>
                </a:rPr>
                <a:t>2018</a:t>
              </a:r>
              <a:r>
                <a:rPr lang="ja-JP" altLang="en-US" sz="2400" dirty="0">
                  <a:solidFill>
                    <a:schemeClr val="bg1"/>
                  </a:solidFill>
                  <a:latin typeface="ＭＳ Ｐゴシック" panose="020B0600070205080204" pitchFamily="50" charset="-128"/>
                  <a:ea typeface="ＭＳ Ｐゴシック" panose="020B0600070205080204" pitchFamily="50" charset="-128"/>
                </a:rPr>
                <a:t>年夏の極端事例との整合性</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27" name="テキスト ボックス 26"/>
          <p:cNvSpPr txBox="1"/>
          <p:nvPr/>
        </p:nvSpPr>
        <p:spPr>
          <a:xfrm>
            <a:off x="8713104" y="23152"/>
            <a:ext cx="425140" cy="369332"/>
          </a:xfrm>
          <a:prstGeom prst="rect">
            <a:avLst/>
          </a:prstGeom>
          <a:noFill/>
        </p:spPr>
        <p:txBody>
          <a:bodyPr wrap="square" rtlCol="0">
            <a:spAutoFit/>
          </a:bodyPr>
          <a:lstStyle/>
          <a:p>
            <a:r>
              <a:rPr kumimoji="1" lang="en-US" altLang="ja-JP" dirty="0">
                <a:solidFill>
                  <a:schemeClr val="bg1"/>
                </a:solidFill>
              </a:rPr>
              <a:t>14</a:t>
            </a:r>
            <a:endParaRPr kumimoji="1" lang="ja-JP" altLang="en-US" dirty="0">
              <a:solidFill>
                <a:schemeClr val="bg1"/>
              </a:solidFill>
            </a:endParaRPr>
          </a:p>
        </p:txBody>
      </p:sp>
      <p:pic>
        <p:nvPicPr>
          <p:cNvPr id="28" name="image7.png"/>
          <p:cNvPicPr/>
          <p:nvPr/>
        </p:nvPicPr>
        <p:blipFill rotWithShape="1">
          <a:blip r:embed="rId3"/>
          <a:srcRect b="24927"/>
          <a:stretch/>
        </p:blipFill>
        <p:spPr>
          <a:xfrm>
            <a:off x="1560101" y="707649"/>
            <a:ext cx="5939155" cy="2278690"/>
          </a:xfrm>
          <a:prstGeom prst="rect">
            <a:avLst/>
          </a:prstGeom>
          <a:ln/>
        </p:spPr>
      </p:pic>
      <p:pic>
        <p:nvPicPr>
          <p:cNvPr id="30" name="image7.png"/>
          <p:cNvPicPr/>
          <p:nvPr/>
        </p:nvPicPr>
        <p:blipFill rotWithShape="1">
          <a:blip r:embed="rId3"/>
          <a:srcRect t="90733" b="-92"/>
          <a:stretch/>
        </p:blipFill>
        <p:spPr>
          <a:xfrm>
            <a:off x="1560100" y="3019277"/>
            <a:ext cx="5939155" cy="284084"/>
          </a:xfrm>
          <a:prstGeom prst="rect">
            <a:avLst/>
          </a:prstGeom>
          <a:ln/>
        </p:spPr>
      </p:pic>
      <p:pic>
        <p:nvPicPr>
          <p:cNvPr id="32" name="image6.png"/>
          <p:cNvPicPr/>
          <p:nvPr/>
        </p:nvPicPr>
        <p:blipFill rotWithShape="1">
          <a:blip r:embed="rId4"/>
          <a:srcRect b="47051"/>
          <a:stretch/>
        </p:blipFill>
        <p:spPr>
          <a:xfrm>
            <a:off x="1693446" y="3899977"/>
            <a:ext cx="5915025" cy="1149887"/>
          </a:xfrm>
          <a:prstGeom prst="rect">
            <a:avLst/>
          </a:prstGeom>
          <a:ln/>
        </p:spPr>
      </p:pic>
      <p:pic>
        <p:nvPicPr>
          <p:cNvPr id="33" name="image6.png"/>
          <p:cNvPicPr/>
          <p:nvPr/>
        </p:nvPicPr>
        <p:blipFill rotWithShape="1">
          <a:blip r:embed="rId4"/>
          <a:srcRect l="901" t="88446" r="-901" b="-1187"/>
          <a:stretch/>
        </p:blipFill>
        <p:spPr>
          <a:xfrm>
            <a:off x="1795828" y="5109177"/>
            <a:ext cx="5915025" cy="276688"/>
          </a:xfrm>
          <a:prstGeom prst="rect">
            <a:avLst/>
          </a:prstGeom>
          <a:ln/>
        </p:spPr>
      </p:pic>
    </p:spTree>
    <p:extLst>
      <p:ext uri="{BB962C8B-B14F-4D97-AF65-F5344CB8AC3E}">
        <p14:creationId xmlns:p14="http://schemas.microsoft.com/office/powerpoint/2010/main" val="221524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37605"/>
            <a:ext cx="9144000" cy="461665"/>
            <a:chOff x="0" y="-73708"/>
            <a:chExt cx="9144000" cy="904866"/>
          </a:xfrm>
          <a:solidFill>
            <a:schemeClr val="accent1">
              <a:lumMod val="50000"/>
            </a:schemeClr>
          </a:solidFill>
        </p:grpSpPr>
        <p:sp>
          <p:nvSpPr>
            <p:cNvPr id="5" name="正方形/長方形 4"/>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74680" y="-73708"/>
              <a:ext cx="7536173" cy="904866"/>
            </a:xfrm>
            <a:prstGeom prst="rect">
              <a:avLst/>
            </a:prstGeom>
            <a:noFill/>
          </p:spPr>
          <p:txBody>
            <a:bodyPr wrap="square" rtlCol="0">
              <a:spAutoFit/>
            </a:bodyPr>
            <a:lstStyle/>
            <a:p>
              <a:r>
                <a:rPr kumimoji="1" lang="ja-JP" altLang="en-US" sz="2400" dirty="0">
                  <a:solidFill>
                    <a:schemeClr val="bg1"/>
                  </a:solidFill>
                  <a:latin typeface="ＭＳ Ｐゴシック" panose="020B0600070205080204" pitchFamily="50" charset="-128"/>
                  <a:ea typeface="ＭＳ Ｐゴシック" panose="020B0600070205080204" pitchFamily="50" charset="-128"/>
                </a:rPr>
                <a:t>引用文献</a:t>
              </a:r>
            </a:p>
          </p:txBody>
        </p:sp>
      </p:grpSp>
      <p:sp>
        <p:nvSpPr>
          <p:cNvPr id="2" name="テキスト ボックス 1"/>
          <p:cNvSpPr txBox="1"/>
          <p:nvPr/>
        </p:nvSpPr>
        <p:spPr>
          <a:xfrm>
            <a:off x="211143" y="550416"/>
            <a:ext cx="8721714" cy="4770537"/>
          </a:xfrm>
          <a:prstGeom prst="rect">
            <a:avLst/>
          </a:prstGeom>
          <a:noFill/>
        </p:spPr>
        <p:txBody>
          <a:bodyPr wrap="square" rtlCol="0">
            <a:spAutoFit/>
          </a:bodyPr>
          <a:lstStyle/>
          <a:p>
            <a:pPr marL="285750" lvl="0" indent="-285750" algn="just">
              <a:buFont typeface="Arial" panose="020B0604020202020204" pitchFamily="34" charset="0"/>
              <a:buChar char="•"/>
            </a:pPr>
            <a:r>
              <a:rPr lang="en-US" altLang="ja-JP" sz="1600" dirty="0"/>
              <a:t>Hoskins BJ, D </a:t>
            </a:r>
            <a:r>
              <a:rPr lang="en-US" altLang="ja-JP" sz="1600" dirty="0" err="1"/>
              <a:t>Karoly</a:t>
            </a:r>
            <a:r>
              <a:rPr lang="en-US" altLang="ja-JP" sz="1600" dirty="0"/>
              <a:t> (1981) The steady linear response of aspherical atmosphere to thermal and orographic forcing. </a:t>
            </a:r>
            <a:r>
              <a:rPr lang="en-US" altLang="ja-JP" sz="1600" i="1" dirty="0"/>
              <a:t>J </a:t>
            </a:r>
            <a:r>
              <a:rPr lang="en-US" altLang="ja-JP" sz="1600" i="1" dirty="0" err="1"/>
              <a:t>Atmos</a:t>
            </a:r>
            <a:r>
              <a:rPr lang="en-US" altLang="ja-JP" sz="1600" i="1" dirty="0"/>
              <a:t> </a:t>
            </a:r>
            <a:r>
              <a:rPr lang="en-US" altLang="ja-JP" sz="1600" i="1" dirty="0" err="1"/>
              <a:t>Sci</a:t>
            </a:r>
            <a:r>
              <a:rPr lang="en-US" altLang="ja-JP" sz="1600" i="1" dirty="0"/>
              <a:t> </a:t>
            </a:r>
            <a:r>
              <a:rPr lang="en-US" altLang="ja-JP" sz="1600" b="1" dirty="0"/>
              <a:t>38</a:t>
            </a:r>
            <a:r>
              <a:rPr lang="en-US" altLang="ja-JP" sz="1600" dirty="0"/>
              <a:t>:1179–1196</a:t>
            </a:r>
          </a:p>
          <a:p>
            <a:pPr marL="285750" lvl="0" indent="-285750" algn="just">
              <a:buFont typeface="Arial" panose="020B0604020202020204" pitchFamily="34" charset="0"/>
              <a:buChar char="•"/>
            </a:pPr>
            <a:r>
              <a:rPr lang="en-US" altLang="ja-JP" sz="1600" dirty="0"/>
              <a:t>Nitta T (1987) Convective activities in the tropical western Pacific and their impact on the northern hemisphere summer circulation. </a:t>
            </a:r>
            <a:r>
              <a:rPr lang="en-US" altLang="ja-JP" sz="1600" i="1" dirty="0"/>
              <a:t>J </a:t>
            </a:r>
            <a:r>
              <a:rPr lang="en-US" altLang="ja-JP" sz="1600" i="1" dirty="0" err="1"/>
              <a:t>Meteorol</a:t>
            </a:r>
            <a:r>
              <a:rPr lang="en-US" altLang="ja-JP" sz="1600" i="1" dirty="0"/>
              <a:t> </a:t>
            </a:r>
            <a:r>
              <a:rPr lang="en-US" altLang="ja-JP" sz="1600" i="1" dirty="0" err="1"/>
              <a:t>Soc</a:t>
            </a:r>
            <a:r>
              <a:rPr lang="en-US" altLang="ja-JP" sz="1600" i="1" dirty="0"/>
              <a:t> </a:t>
            </a:r>
            <a:r>
              <a:rPr lang="en-US" altLang="ja-JP" sz="1600" i="1" dirty="0" err="1"/>
              <a:t>Jpn</a:t>
            </a:r>
            <a:r>
              <a:rPr lang="en-US" altLang="ja-JP" sz="1600" i="1" dirty="0"/>
              <a:t> </a:t>
            </a:r>
            <a:r>
              <a:rPr lang="en-US" altLang="ja-JP" sz="1600" b="1" dirty="0"/>
              <a:t>65</a:t>
            </a:r>
            <a:r>
              <a:rPr lang="en-US" altLang="ja-JP" sz="1600" dirty="0"/>
              <a:t>:373-390</a:t>
            </a:r>
          </a:p>
          <a:p>
            <a:pPr marL="285750" lvl="0" indent="-285750" algn="just">
              <a:buFont typeface="Arial" panose="020B0604020202020204" pitchFamily="34" charset="0"/>
              <a:buChar char="•"/>
            </a:pPr>
            <a:r>
              <a:rPr lang="en-US" altLang="ja-JP" sz="1600" dirty="0"/>
              <a:t>JAXA, 2008, </a:t>
            </a:r>
            <a:r>
              <a:rPr lang="ja-JP" altLang="ja-JP" sz="1600" dirty="0"/>
              <a:t>宇宙から見た雨</a:t>
            </a:r>
            <a:r>
              <a:rPr lang="en-US" altLang="ja-JP" sz="1600" b="1" dirty="0"/>
              <a:t>2</a:t>
            </a:r>
            <a:r>
              <a:rPr lang="en-US" altLang="ja-JP" sz="1600" dirty="0"/>
              <a:t>, 70-73</a:t>
            </a:r>
            <a:endParaRPr lang="ja-JP" altLang="ja-JP" sz="1600" dirty="0"/>
          </a:p>
          <a:p>
            <a:pPr marL="285750" lvl="0" indent="-285750" algn="just">
              <a:buFont typeface="Arial" panose="020B0604020202020204" pitchFamily="34" charset="0"/>
              <a:buChar char="•"/>
            </a:pPr>
            <a:r>
              <a:rPr lang="en-US" altLang="ja-JP" sz="1600" dirty="0"/>
              <a:t>Gaetani M, Pohl B, </a:t>
            </a:r>
            <a:r>
              <a:rPr lang="en-US" altLang="ja-JP" sz="1600" dirty="0" err="1"/>
              <a:t>Douville</a:t>
            </a:r>
            <a:r>
              <a:rPr lang="en-US" altLang="ja-JP" sz="1600" dirty="0"/>
              <a:t> H, Fontaine B (2011) West African Monsoon influence on the summer Euro-Atlantic circulation. </a:t>
            </a:r>
            <a:r>
              <a:rPr lang="en-US" altLang="ja-JP" sz="1600" i="1" dirty="0" err="1"/>
              <a:t>Geophys</a:t>
            </a:r>
            <a:r>
              <a:rPr lang="en-US" altLang="ja-JP" sz="1600" i="1" dirty="0"/>
              <a:t> Res Lett </a:t>
            </a:r>
            <a:r>
              <a:rPr lang="en-US" altLang="ja-JP" sz="1600" b="1" dirty="0"/>
              <a:t>38</a:t>
            </a:r>
            <a:r>
              <a:rPr lang="en-US" altLang="ja-JP" sz="1600" dirty="0"/>
              <a:t>:38–42</a:t>
            </a:r>
          </a:p>
          <a:p>
            <a:pPr marL="285750" lvl="0" indent="-285750" algn="just">
              <a:buFont typeface="Arial" panose="020B0604020202020204" pitchFamily="34" charset="0"/>
              <a:buChar char="•"/>
            </a:pPr>
            <a:r>
              <a:rPr lang="en-US" altLang="ja-JP" sz="1600" dirty="0" err="1"/>
              <a:t>Matsuno</a:t>
            </a:r>
            <a:r>
              <a:rPr lang="en-US" altLang="ja-JP" sz="1600" dirty="0"/>
              <a:t> T (1966) Quasi-Geostrophic Motions in the Equatorial Area. </a:t>
            </a:r>
            <a:r>
              <a:rPr lang="en-US" altLang="ja-JP" sz="1600" i="1" dirty="0"/>
              <a:t>J </a:t>
            </a:r>
            <a:r>
              <a:rPr lang="en-US" altLang="ja-JP" sz="1600" i="1" dirty="0" err="1"/>
              <a:t>Meteorol</a:t>
            </a:r>
            <a:r>
              <a:rPr lang="en-US" altLang="ja-JP" sz="1600" i="1" dirty="0"/>
              <a:t> </a:t>
            </a:r>
            <a:r>
              <a:rPr lang="en-US" altLang="ja-JP" sz="1600" i="1" dirty="0" err="1"/>
              <a:t>Soc</a:t>
            </a:r>
            <a:r>
              <a:rPr lang="en-US" altLang="ja-JP" sz="1600" i="1" dirty="0"/>
              <a:t> Japan </a:t>
            </a:r>
            <a:r>
              <a:rPr lang="en-US" altLang="ja-JP" sz="1600" i="1" dirty="0" err="1"/>
              <a:t>Ser</a:t>
            </a:r>
            <a:r>
              <a:rPr lang="en-US" altLang="ja-JP" sz="1600" i="1" dirty="0"/>
              <a:t> II </a:t>
            </a:r>
            <a:r>
              <a:rPr lang="en-US" altLang="ja-JP" sz="1600" b="1" dirty="0"/>
              <a:t>44</a:t>
            </a:r>
            <a:r>
              <a:rPr lang="en-US" altLang="ja-JP" sz="1600" dirty="0"/>
              <a:t>:25–43.</a:t>
            </a:r>
          </a:p>
          <a:p>
            <a:pPr marL="285750" lvl="0" indent="-285750" algn="just">
              <a:buFont typeface="Arial" panose="020B0604020202020204" pitchFamily="34" charset="0"/>
              <a:buChar char="•"/>
            </a:pPr>
            <a:r>
              <a:rPr lang="en-US" altLang="ja-JP" sz="1600" dirty="0"/>
              <a:t>Nicholson SE (2013) The West African Sahel: A Review of Recent Studies on the Rainfall Regime and Its </a:t>
            </a:r>
            <a:r>
              <a:rPr lang="en-US" altLang="ja-JP" sz="1600" dirty="0" err="1"/>
              <a:t>Interannual</a:t>
            </a:r>
            <a:r>
              <a:rPr lang="en-US" altLang="ja-JP" sz="1600" dirty="0"/>
              <a:t> Variability. ISRN </a:t>
            </a:r>
            <a:r>
              <a:rPr lang="en-US" altLang="ja-JP" sz="1600" dirty="0" err="1"/>
              <a:t>Meteorol</a:t>
            </a:r>
            <a:r>
              <a:rPr lang="en-US" altLang="ja-JP" sz="1600" dirty="0"/>
              <a:t> 2013:1–32.</a:t>
            </a:r>
          </a:p>
          <a:p>
            <a:pPr marL="285750" lvl="0" indent="-285750" algn="just">
              <a:buFont typeface="Arial" panose="020B0604020202020204" pitchFamily="34" charset="0"/>
              <a:buChar char="•"/>
            </a:pPr>
            <a:r>
              <a:rPr lang="en-US" altLang="ja-JP" sz="1600" dirty="0"/>
              <a:t>GILL A (1980) Some simple solutions for heat-induced tropical circulation. </a:t>
            </a:r>
            <a:r>
              <a:rPr lang="en-US" altLang="ja-JP" sz="1600" i="1" dirty="0"/>
              <a:t>Q J R </a:t>
            </a:r>
            <a:r>
              <a:rPr lang="en-US" altLang="ja-JP" sz="1600" i="1" dirty="0" err="1"/>
              <a:t>Meteorol</a:t>
            </a:r>
            <a:r>
              <a:rPr lang="en-US" altLang="ja-JP" sz="1600" i="1" dirty="0"/>
              <a:t> </a:t>
            </a:r>
            <a:r>
              <a:rPr lang="en-US" altLang="ja-JP" sz="1600" i="1" dirty="0" err="1"/>
              <a:t>Soc</a:t>
            </a:r>
            <a:r>
              <a:rPr lang="en-US" altLang="ja-JP" sz="1600" i="1" dirty="0"/>
              <a:t> </a:t>
            </a:r>
            <a:r>
              <a:rPr lang="en-US" altLang="ja-JP" sz="1600" b="1" dirty="0"/>
              <a:t>106</a:t>
            </a:r>
            <a:r>
              <a:rPr lang="en-US" altLang="ja-JP" sz="1600" dirty="0"/>
              <a:t>:447–462.</a:t>
            </a:r>
          </a:p>
          <a:p>
            <a:pPr marL="285750" indent="-285750" algn="just">
              <a:buFont typeface="Arial" panose="020B0604020202020204" pitchFamily="34" charset="0"/>
              <a:buChar char="•"/>
            </a:pPr>
            <a:r>
              <a:rPr lang="en-US" altLang="ja-JP" sz="1600" dirty="0" err="1"/>
              <a:t>Ogi</a:t>
            </a:r>
            <a:r>
              <a:rPr lang="en-US" altLang="ja-JP" sz="1600" dirty="0"/>
              <a:t> M, Yamazaki K, Tachibana Y (2004) The summertime annular mode in the Northern Hemisphere and its linkage to the winter mode. J </a:t>
            </a:r>
            <a:r>
              <a:rPr lang="en-US" altLang="ja-JP" sz="1600" dirty="0" err="1"/>
              <a:t>Geophys</a:t>
            </a:r>
            <a:r>
              <a:rPr lang="en-US" altLang="ja-JP" sz="1600" dirty="0"/>
              <a:t> Res D </a:t>
            </a:r>
            <a:r>
              <a:rPr lang="en-US" altLang="ja-JP" sz="1600" dirty="0" err="1"/>
              <a:t>Atmos</a:t>
            </a:r>
            <a:r>
              <a:rPr lang="en-US" altLang="ja-JP" sz="1600" dirty="0"/>
              <a:t> 109:1–15.</a:t>
            </a:r>
          </a:p>
          <a:p>
            <a:pPr marL="285750" lvl="0" indent="-285750" algn="just">
              <a:buFont typeface="Arial" panose="020B0604020202020204" pitchFamily="34" charset="0"/>
              <a:buChar char="•"/>
            </a:pPr>
            <a:r>
              <a:rPr lang="en-US" altLang="ja-JP" sz="1600" dirty="0"/>
              <a:t>Takaya K, Nakamura H (2001) A formulation of a phase-independent wave-activity flux for stationary and migratory </a:t>
            </a:r>
            <a:r>
              <a:rPr lang="en-US" altLang="ja-JP" sz="1600" dirty="0" err="1"/>
              <a:t>quasigeostrophic</a:t>
            </a:r>
            <a:r>
              <a:rPr lang="en-US" altLang="ja-JP" sz="1600" dirty="0"/>
              <a:t> eddies on a zonally varying basic flow. </a:t>
            </a:r>
            <a:r>
              <a:rPr lang="en-US" altLang="ja-JP" sz="1600" i="1" dirty="0"/>
              <a:t>J </a:t>
            </a:r>
            <a:r>
              <a:rPr lang="en-US" altLang="ja-JP" sz="1600" i="1" dirty="0" err="1"/>
              <a:t>Atmos</a:t>
            </a:r>
            <a:r>
              <a:rPr lang="en-US" altLang="ja-JP" sz="1600" i="1" dirty="0"/>
              <a:t> </a:t>
            </a:r>
            <a:r>
              <a:rPr lang="en-US" altLang="ja-JP" sz="1600" i="1" dirty="0" err="1"/>
              <a:t>Sci</a:t>
            </a:r>
            <a:r>
              <a:rPr lang="en-US" altLang="ja-JP" sz="1600" i="1" dirty="0"/>
              <a:t> </a:t>
            </a:r>
            <a:r>
              <a:rPr lang="en-US" altLang="ja-JP" sz="1600" b="1" dirty="0"/>
              <a:t>58</a:t>
            </a:r>
            <a:r>
              <a:rPr lang="en-US" altLang="ja-JP" sz="1600" dirty="0"/>
              <a:t>:608–627</a:t>
            </a:r>
          </a:p>
          <a:p>
            <a:pPr marL="285750" indent="-285750" algn="just">
              <a:buFont typeface="Arial" panose="020B0604020202020204" pitchFamily="34" charset="0"/>
              <a:buChar char="•"/>
            </a:pPr>
            <a:r>
              <a:rPr lang="en-US" altLang="ja-JP" sz="1600" dirty="0"/>
              <a:t>Watanabe M, Kimoto M (2000) Atmosphere-ocean thermal coupling in the North Atlantic: A positive feedback. </a:t>
            </a:r>
            <a:r>
              <a:rPr lang="en-US" altLang="ja-JP" sz="1600" i="1" dirty="0"/>
              <a:t>Q J R </a:t>
            </a:r>
            <a:r>
              <a:rPr lang="en-US" altLang="ja-JP" sz="1600" i="1" dirty="0" err="1"/>
              <a:t>Meteorol</a:t>
            </a:r>
            <a:r>
              <a:rPr lang="en-US" altLang="ja-JP" sz="1600" i="1" dirty="0"/>
              <a:t> </a:t>
            </a:r>
            <a:r>
              <a:rPr lang="en-US" altLang="ja-JP" sz="1600" i="1" dirty="0" err="1"/>
              <a:t>Soc</a:t>
            </a:r>
            <a:r>
              <a:rPr lang="en-US" altLang="ja-JP" sz="1600" i="1" dirty="0"/>
              <a:t> </a:t>
            </a:r>
            <a:r>
              <a:rPr lang="en-US" altLang="ja-JP" sz="1600" b="1" dirty="0"/>
              <a:t>126</a:t>
            </a:r>
            <a:r>
              <a:rPr lang="en-US" altLang="ja-JP" sz="1600" dirty="0"/>
              <a:t>:3343–3369</a:t>
            </a:r>
          </a:p>
        </p:txBody>
      </p:sp>
      <p:sp>
        <p:nvSpPr>
          <p:cNvPr id="7" name="テキスト ボックス 6"/>
          <p:cNvSpPr txBox="1"/>
          <p:nvPr/>
        </p:nvSpPr>
        <p:spPr>
          <a:xfrm>
            <a:off x="8713104" y="23152"/>
            <a:ext cx="425140" cy="369332"/>
          </a:xfrm>
          <a:prstGeom prst="rect">
            <a:avLst/>
          </a:prstGeom>
          <a:noFill/>
        </p:spPr>
        <p:txBody>
          <a:bodyPr wrap="square" rtlCol="0">
            <a:spAutoFit/>
          </a:bodyPr>
          <a:lstStyle/>
          <a:p>
            <a:r>
              <a:rPr kumimoji="1" lang="en-US" altLang="ja-JP" dirty="0">
                <a:solidFill>
                  <a:schemeClr val="bg1"/>
                </a:solidFill>
              </a:rPr>
              <a:t>15</a:t>
            </a:r>
            <a:endParaRPr kumimoji="1" lang="ja-JP" altLang="en-US" dirty="0">
              <a:solidFill>
                <a:schemeClr val="bg1"/>
              </a:solidFill>
            </a:endParaRPr>
          </a:p>
        </p:txBody>
      </p:sp>
    </p:spTree>
    <p:extLst>
      <p:ext uri="{BB962C8B-B14F-4D97-AF65-F5344CB8AC3E}">
        <p14:creationId xmlns:p14="http://schemas.microsoft.com/office/powerpoint/2010/main" val="288521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1580727" y="431850"/>
            <a:ext cx="6202845" cy="307777"/>
          </a:xfrm>
          <a:prstGeom prst="rect">
            <a:avLst/>
          </a:prstGeom>
          <a:noFill/>
        </p:spPr>
        <p:txBody>
          <a:bodyPr wrap="square" rtlCol="0">
            <a:spAutoFit/>
          </a:bodyPr>
          <a:lstStyle/>
          <a:p>
            <a:pPr algn="ctr"/>
            <a:r>
              <a:rPr lang="ja-JP" altLang="en-US" sz="1400" b="1" dirty="0"/>
              <a:t>東アジアの夏における異常気象をもたらすテレコネクションの例</a:t>
            </a:r>
            <a:endParaRPr lang="en-US" altLang="ja-JP" sz="1400" b="1" dirty="0"/>
          </a:p>
        </p:txBody>
      </p:sp>
      <p:grpSp>
        <p:nvGrpSpPr>
          <p:cNvPr id="29" name="グループ化 28"/>
          <p:cNvGrpSpPr/>
          <p:nvPr/>
        </p:nvGrpSpPr>
        <p:grpSpPr>
          <a:xfrm>
            <a:off x="0" y="-37605"/>
            <a:ext cx="9144000" cy="461665"/>
            <a:chOff x="0" y="-73708"/>
            <a:chExt cx="9144000" cy="904866"/>
          </a:xfrm>
          <a:solidFill>
            <a:schemeClr val="accent1">
              <a:lumMod val="50000"/>
            </a:schemeClr>
          </a:solidFill>
        </p:grpSpPr>
        <p:sp>
          <p:nvSpPr>
            <p:cNvPr id="30" name="正方形/長方形 29"/>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174681" y="-73708"/>
              <a:ext cx="8093856"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研究背景　－テレコネクションパターンと熱帯の対流活動－　</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20" name="テキスト ボックス 19"/>
          <p:cNvSpPr txBox="1"/>
          <p:nvPr/>
        </p:nvSpPr>
        <p:spPr>
          <a:xfrm>
            <a:off x="1713618" y="639631"/>
            <a:ext cx="2155315" cy="307777"/>
          </a:xfrm>
          <a:prstGeom prst="rect">
            <a:avLst/>
          </a:prstGeom>
          <a:noFill/>
        </p:spPr>
        <p:txBody>
          <a:bodyPr wrap="square" rtlCol="0">
            <a:spAutoFit/>
          </a:bodyPr>
          <a:lstStyle/>
          <a:p>
            <a:r>
              <a:rPr lang="en-US" altLang="ja-JP" sz="1400" b="1" dirty="0"/>
              <a:t>Europe-Japan1</a:t>
            </a:r>
            <a:r>
              <a:rPr lang="ja-JP" altLang="en-US" sz="1400" b="1" dirty="0"/>
              <a:t>パターン</a:t>
            </a:r>
            <a:endParaRPr lang="en-US" altLang="ja-JP" sz="1400" b="1" dirty="0"/>
          </a:p>
        </p:txBody>
      </p:sp>
      <p:sp>
        <p:nvSpPr>
          <p:cNvPr id="39" name="角丸四角形 38"/>
          <p:cNvSpPr/>
          <p:nvPr/>
        </p:nvSpPr>
        <p:spPr>
          <a:xfrm>
            <a:off x="174681" y="3974474"/>
            <a:ext cx="2598733" cy="2026831"/>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174681" y="4054276"/>
            <a:ext cx="2531043" cy="1815882"/>
          </a:xfrm>
          <a:prstGeom prst="rect">
            <a:avLst/>
          </a:prstGeom>
          <a:noFill/>
        </p:spPr>
        <p:txBody>
          <a:bodyPr wrap="square" rtlCol="0">
            <a:spAutoFit/>
          </a:bodyPr>
          <a:lstStyle/>
          <a:p>
            <a:pPr marL="285750" indent="-285750" algn="just">
              <a:buFont typeface="Arial" panose="020B0604020202020204" pitchFamily="34" charset="0"/>
              <a:buChar char="•"/>
            </a:pPr>
            <a:r>
              <a:rPr lang="ja-JP" altLang="en-US" sz="1400" b="1" dirty="0">
                <a:latin typeface="ＭＳ Ｐゴシック" panose="020B0600070205080204" pitchFamily="50" charset="-128"/>
                <a:ea typeface="ＭＳ Ｐゴシック" panose="020B0600070205080204" pitchFamily="50" charset="-128"/>
              </a:rPr>
              <a:t>テレコネクションパターンの駆動源として熱帯海洋上の積雲対流活動に伴う熱源が重要である</a:t>
            </a:r>
            <a:endParaRPr lang="en-US" altLang="ja-JP" sz="1400" b="1" dirty="0">
              <a:latin typeface="ＭＳ Ｐゴシック" panose="020B0600070205080204" pitchFamily="50" charset="-128"/>
              <a:ea typeface="ＭＳ Ｐゴシック" panose="020B0600070205080204" pitchFamily="50" charset="-128"/>
            </a:endParaRPr>
          </a:p>
          <a:p>
            <a:pPr algn="just"/>
            <a:r>
              <a:rPr lang="ja-JP" altLang="en-US" sz="1400" b="1" dirty="0">
                <a:latin typeface="ＭＳ Ｐゴシック" panose="020B0600070205080204" pitchFamily="50" charset="-128"/>
                <a:ea typeface="ＭＳ Ｐゴシック" panose="020B0600070205080204" pitchFamily="50" charset="-128"/>
              </a:rPr>
              <a:t>　　（</a:t>
            </a:r>
            <a:r>
              <a:rPr lang="en-US" altLang="ja-JP" sz="1200" dirty="0"/>
              <a:t>e.g., Hoskins and </a:t>
            </a:r>
            <a:r>
              <a:rPr lang="en-US" altLang="ja-JP" sz="1200" dirty="0" err="1"/>
              <a:t>Karoly</a:t>
            </a:r>
            <a:r>
              <a:rPr lang="en-US" altLang="ja-JP" sz="1200" dirty="0"/>
              <a:t> 1981</a:t>
            </a:r>
            <a:r>
              <a:rPr lang="ja-JP" altLang="en-US" sz="1400" b="1" dirty="0">
                <a:latin typeface="ＭＳ Ｐゴシック" panose="020B0600070205080204" pitchFamily="50" charset="-128"/>
                <a:ea typeface="ＭＳ Ｐゴシック" panose="020B0600070205080204" pitchFamily="50" charset="-128"/>
              </a:rPr>
              <a:t>）</a:t>
            </a:r>
            <a:endParaRPr lang="en-US" altLang="ja-JP" sz="1400" b="1" dirty="0">
              <a:latin typeface="ＭＳ Ｐゴシック" panose="020B0600070205080204" pitchFamily="50" charset="-128"/>
              <a:ea typeface="ＭＳ Ｐゴシック" panose="020B0600070205080204" pitchFamily="50" charset="-128"/>
            </a:endParaRPr>
          </a:p>
          <a:p>
            <a:pPr marL="285750" indent="-285750" algn="just">
              <a:buFont typeface="Arial" panose="020B0604020202020204" pitchFamily="34" charset="0"/>
              <a:buChar char="•"/>
            </a:pPr>
            <a:r>
              <a:rPr lang="ja-JP" altLang="en-US" sz="1400" b="1" dirty="0">
                <a:latin typeface="ＭＳ Ｐゴシック" panose="020B0600070205080204" pitchFamily="50" charset="-128"/>
                <a:ea typeface="ＭＳ Ｐゴシック" panose="020B0600070205080204" pitchFamily="50" charset="-128"/>
              </a:rPr>
              <a:t>陸上の対流はあまり注目されないが，海上に匹敵する熱源が存在する地域もある</a:t>
            </a:r>
          </a:p>
        </p:txBody>
      </p:sp>
      <p:pic>
        <p:nvPicPr>
          <p:cNvPr id="24" name="図 23"/>
          <p:cNvPicPr>
            <a:picLocks noChangeAspect="1"/>
          </p:cNvPicPr>
          <p:nvPr/>
        </p:nvPicPr>
        <p:blipFill rotWithShape="1">
          <a:blip r:embed="rId3"/>
          <a:srcRect l="6450" t="61380" r="53710" b="11590"/>
          <a:stretch/>
        </p:blipFill>
        <p:spPr>
          <a:xfrm>
            <a:off x="5471185" y="882024"/>
            <a:ext cx="2723946" cy="2665575"/>
          </a:xfrm>
          <a:prstGeom prst="rect">
            <a:avLst/>
          </a:prstGeom>
        </p:spPr>
      </p:pic>
      <p:sp>
        <p:nvSpPr>
          <p:cNvPr id="25" name="テキスト ボックス 24"/>
          <p:cNvSpPr txBox="1"/>
          <p:nvPr/>
        </p:nvSpPr>
        <p:spPr>
          <a:xfrm>
            <a:off x="7312496" y="3547599"/>
            <a:ext cx="942152" cy="276999"/>
          </a:xfrm>
          <a:prstGeom prst="rect">
            <a:avLst/>
          </a:prstGeom>
          <a:noFill/>
        </p:spPr>
        <p:txBody>
          <a:bodyPr wrap="square" rtlCol="0">
            <a:spAutoFit/>
          </a:bodyPr>
          <a:lstStyle/>
          <a:p>
            <a:r>
              <a:rPr lang="en-US" altLang="ja-JP" sz="1200" dirty="0"/>
              <a:t>Nitta (1987)</a:t>
            </a:r>
            <a:endParaRPr lang="ja-JP" altLang="ja-JP" sz="1200" dirty="0"/>
          </a:p>
        </p:txBody>
      </p:sp>
      <p:sp>
        <p:nvSpPr>
          <p:cNvPr id="26" name="テキスト ボックス 25"/>
          <p:cNvSpPr txBox="1"/>
          <p:nvPr/>
        </p:nvSpPr>
        <p:spPr>
          <a:xfrm>
            <a:off x="5972311" y="635230"/>
            <a:ext cx="1944152" cy="307777"/>
          </a:xfrm>
          <a:prstGeom prst="rect">
            <a:avLst/>
          </a:prstGeom>
          <a:noFill/>
        </p:spPr>
        <p:txBody>
          <a:bodyPr wrap="square" rtlCol="0">
            <a:spAutoFit/>
          </a:bodyPr>
          <a:lstStyle/>
          <a:p>
            <a:r>
              <a:rPr kumimoji="1" lang="en-US" altLang="ja-JP" sz="1400" b="1" dirty="0"/>
              <a:t>Pacific-Japan</a:t>
            </a:r>
            <a:r>
              <a:rPr kumimoji="1" lang="ja-JP" altLang="en-US" sz="1400" b="1" dirty="0"/>
              <a:t>パターン</a:t>
            </a:r>
          </a:p>
        </p:txBody>
      </p:sp>
      <p:pic>
        <p:nvPicPr>
          <p:cNvPr id="21" name="図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26430" y="3952504"/>
            <a:ext cx="6184669" cy="2660073"/>
          </a:xfrm>
          <a:prstGeom prst="rect">
            <a:avLst/>
          </a:prstGeom>
        </p:spPr>
      </p:pic>
      <p:pic>
        <p:nvPicPr>
          <p:cNvPr id="22" name="図 21"/>
          <p:cNvPicPr>
            <a:picLocks noChangeAspect="1"/>
          </p:cNvPicPr>
          <p:nvPr/>
        </p:nvPicPr>
        <p:blipFill rotWithShape="1">
          <a:blip r:embed="rId5">
            <a:extLst>
              <a:ext uri="{28A0092B-C50C-407E-A947-70E740481C1C}">
                <a14:useLocalDpi xmlns:a14="http://schemas.microsoft.com/office/drawing/2010/main" val="0"/>
              </a:ext>
            </a:extLst>
          </a:blip>
          <a:srcRect l="21059" t="5031" r="18706" b="1394"/>
          <a:stretch/>
        </p:blipFill>
        <p:spPr>
          <a:xfrm rot="5400000">
            <a:off x="1574663" y="-222629"/>
            <a:ext cx="2220403" cy="4463935"/>
          </a:xfrm>
          <a:prstGeom prst="rect">
            <a:avLst/>
          </a:prstGeom>
        </p:spPr>
      </p:pic>
      <p:sp>
        <p:nvSpPr>
          <p:cNvPr id="27" name="テキスト ボックス 26"/>
          <p:cNvSpPr txBox="1"/>
          <p:nvPr/>
        </p:nvSpPr>
        <p:spPr>
          <a:xfrm>
            <a:off x="452897" y="3120362"/>
            <a:ext cx="4463935" cy="646331"/>
          </a:xfrm>
          <a:prstGeom prst="rect">
            <a:avLst/>
          </a:prstGeom>
          <a:noFill/>
        </p:spPr>
        <p:txBody>
          <a:bodyPr wrap="square" rtlCol="0">
            <a:spAutoFit/>
          </a:bodyPr>
          <a:lstStyle/>
          <a:p>
            <a:r>
              <a:rPr lang="en-US" altLang="ja-JP" sz="1200" dirty="0"/>
              <a:t>EJ1</a:t>
            </a:r>
            <a:r>
              <a:rPr lang="ja-JP" altLang="en-US" sz="1200" dirty="0"/>
              <a:t>インデックス</a:t>
            </a:r>
            <a:r>
              <a:rPr lang="en-US" altLang="ja-JP" sz="1200" dirty="0"/>
              <a:t>(Wakabayashi and Kawamura, 2004)</a:t>
            </a:r>
            <a:r>
              <a:rPr lang="ja-JP" altLang="en-US" sz="1200" dirty="0"/>
              <a:t>と</a:t>
            </a:r>
            <a:endParaRPr lang="en-US" altLang="ja-JP" sz="1200" dirty="0"/>
          </a:p>
          <a:p>
            <a:r>
              <a:rPr lang="en-US" altLang="ja-JP" sz="1200" dirty="0"/>
              <a:t>9</a:t>
            </a:r>
            <a:r>
              <a:rPr lang="ja-JP" altLang="en-US" sz="1200" dirty="0"/>
              <a:t>月</a:t>
            </a:r>
            <a:r>
              <a:rPr lang="en-US" altLang="ja-JP" sz="1200" dirty="0"/>
              <a:t>300hPa </a:t>
            </a:r>
            <a:r>
              <a:rPr lang="ja-JP" altLang="en-US" sz="1200" dirty="0"/>
              <a:t>面ジオポテンシャル高度の回帰図．</a:t>
            </a:r>
            <a:endParaRPr lang="en-US" altLang="ja-JP" sz="1200" dirty="0"/>
          </a:p>
          <a:p>
            <a:r>
              <a:rPr lang="ja-JP" altLang="en-US" sz="1200" dirty="0"/>
              <a:t>等値線：回帰係数</a:t>
            </a:r>
            <a:r>
              <a:rPr lang="en-US" altLang="ja-JP" sz="1200" dirty="0"/>
              <a:t>(m)</a:t>
            </a:r>
            <a:r>
              <a:rPr lang="ja-JP" altLang="en-US" sz="1200" dirty="0" err="1"/>
              <a:t>，</a:t>
            </a:r>
            <a:r>
              <a:rPr lang="ja-JP" altLang="en-US" sz="1200" dirty="0"/>
              <a:t>色：信頼係数</a:t>
            </a:r>
            <a:r>
              <a:rPr lang="en-US" altLang="ja-JP" sz="1200" dirty="0"/>
              <a:t>90%</a:t>
            </a:r>
            <a:r>
              <a:rPr lang="ja-JP" altLang="en-US" sz="1200" dirty="0"/>
              <a:t>以上</a:t>
            </a:r>
            <a:endParaRPr lang="ja-JP" altLang="ja-JP" sz="1200" dirty="0"/>
          </a:p>
        </p:txBody>
      </p:sp>
      <p:sp>
        <p:nvSpPr>
          <p:cNvPr id="15" name="テキスト ボックス 14"/>
          <p:cNvSpPr txBox="1"/>
          <p:nvPr/>
        </p:nvSpPr>
        <p:spPr>
          <a:xfrm>
            <a:off x="4235299" y="3751968"/>
            <a:ext cx="3758731" cy="307777"/>
          </a:xfrm>
          <a:prstGeom prst="rect">
            <a:avLst/>
          </a:prstGeom>
          <a:noFill/>
        </p:spPr>
        <p:txBody>
          <a:bodyPr wrap="square" rtlCol="0">
            <a:spAutoFit/>
          </a:bodyPr>
          <a:lstStyle/>
          <a:p>
            <a:r>
              <a:rPr kumimoji="1" lang="ja-JP" altLang="en-US" sz="1400" b="1" dirty="0"/>
              <a:t>対流活動による加熱</a:t>
            </a:r>
            <a:r>
              <a:rPr kumimoji="1" lang="en-US" altLang="ja-JP" sz="1400" b="1" dirty="0"/>
              <a:t>[K/day]</a:t>
            </a:r>
            <a:r>
              <a:rPr kumimoji="1" lang="ja-JP" altLang="en-US" sz="1400" b="1" dirty="0"/>
              <a:t>（</a:t>
            </a:r>
            <a:r>
              <a:rPr kumimoji="1" lang="en-US" altLang="ja-JP" sz="1400" b="1" dirty="0"/>
              <a:t>9</a:t>
            </a:r>
            <a:r>
              <a:rPr kumimoji="1" lang="ja-JP" altLang="en-US" sz="1400" b="1" dirty="0"/>
              <a:t>月の気候値）</a:t>
            </a:r>
          </a:p>
        </p:txBody>
      </p:sp>
      <p:sp>
        <p:nvSpPr>
          <p:cNvPr id="2" name="テキスト ボックス 1"/>
          <p:cNvSpPr txBox="1"/>
          <p:nvPr/>
        </p:nvSpPr>
        <p:spPr>
          <a:xfrm>
            <a:off x="8765936" y="23152"/>
            <a:ext cx="372307" cy="369332"/>
          </a:xfrm>
          <a:prstGeom prst="rect">
            <a:avLst/>
          </a:prstGeom>
          <a:noFill/>
        </p:spPr>
        <p:txBody>
          <a:bodyPr wrap="square" rtlCol="0">
            <a:spAutoFit/>
          </a:bodyPr>
          <a:lstStyle/>
          <a:p>
            <a:r>
              <a:rPr kumimoji="1" lang="en-US" altLang="ja-JP" dirty="0">
                <a:solidFill>
                  <a:schemeClr val="bg1"/>
                </a:solidFill>
              </a:rPr>
              <a:t>1</a:t>
            </a:r>
            <a:endParaRPr kumimoji="1" lang="ja-JP" altLang="en-US" dirty="0">
              <a:solidFill>
                <a:schemeClr val="bg1"/>
              </a:solidFill>
            </a:endParaRPr>
          </a:p>
        </p:txBody>
      </p:sp>
      <p:sp>
        <p:nvSpPr>
          <p:cNvPr id="17" name="テキスト ボックス 16"/>
          <p:cNvSpPr txBox="1"/>
          <p:nvPr/>
        </p:nvSpPr>
        <p:spPr>
          <a:xfrm>
            <a:off x="5471185" y="6599260"/>
            <a:ext cx="4463935" cy="276999"/>
          </a:xfrm>
          <a:prstGeom prst="rect">
            <a:avLst/>
          </a:prstGeom>
          <a:noFill/>
        </p:spPr>
        <p:txBody>
          <a:bodyPr wrap="square" rtlCol="0">
            <a:spAutoFit/>
          </a:bodyPr>
          <a:lstStyle/>
          <a:p>
            <a:r>
              <a:rPr lang="en-US" altLang="ja-JP" sz="1200" dirty="0"/>
              <a:t>※</a:t>
            </a:r>
            <a:r>
              <a:rPr lang="ja-JP" altLang="en-US" sz="1200" dirty="0"/>
              <a:t>海洋上を等値線，陸上を色で表示．色調は統一．</a:t>
            </a:r>
            <a:endParaRPr lang="ja-JP" altLang="ja-JP" sz="1200" dirty="0"/>
          </a:p>
        </p:txBody>
      </p:sp>
    </p:spTree>
    <p:extLst>
      <p:ext uri="{BB962C8B-B14F-4D97-AF65-F5344CB8AC3E}">
        <p14:creationId xmlns:p14="http://schemas.microsoft.com/office/powerpoint/2010/main" val="47896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0" y="-37605"/>
            <a:ext cx="9144000" cy="461665"/>
            <a:chOff x="0" y="-73708"/>
            <a:chExt cx="9144000" cy="904866"/>
          </a:xfrm>
          <a:solidFill>
            <a:schemeClr val="accent1">
              <a:lumMod val="50000"/>
            </a:schemeClr>
          </a:solidFill>
        </p:grpSpPr>
        <p:sp>
          <p:nvSpPr>
            <p:cNvPr id="7" name="正方形/長方形 6"/>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4681" y="-73708"/>
              <a:ext cx="6564354"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研究背景</a:t>
              </a:r>
              <a:r>
                <a:rPr lang="en-US" altLang="ja-JP" sz="2400" dirty="0">
                  <a:solidFill>
                    <a:schemeClr val="bg1"/>
                  </a:solidFill>
                  <a:latin typeface="ＭＳ Ｐゴシック" panose="020B0600070205080204" pitchFamily="50" charset="-128"/>
                  <a:ea typeface="ＭＳ Ｐゴシック" panose="020B0600070205080204" pitchFamily="50" charset="-128"/>
                </a:rPr>
                <a:t> </a:t>
              </a:r>
              <a:r>
                <a:rPr lang="ja-JP" altLang="en-US" sz="2400" dirty="0">
                  <a:solidFill>
                    <a:schemeClr val="bg1"/>
                  </a:solidFill>
                  <a:latin typeface="ＭＳ Ｐゴシック" panose="020B0600070205080204" pitchFamily="50" charset="-128"/>
                  <a:ea typeface="ＭＳ Ｐゴシック" panose="020B0600070205080204" pitchFamily="50" charset="-128"/>
                </a:rPr>
                <a:t>　－サヘル地域の特徴－　</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44" name="角丸四角形 43"/>
          <p:cNvSpPr/>
          <p:nvPr/>
        </p:nvSpPr>
        <p:spPr>
          <a:xfrm>
            <a:off x="4300777" y="736468"/>
            <a:ext cx="4650795" cy="213874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4444490" y="755778"/>
            <a:ext cx="4507082" cy="2031325"/>
          </a:xfrm>
          <a:prstGeom prst="rect">
            <a:avLst/>
          </a:prstGeom>
          <a:noFill/>
        </p:spPr>
        <p:txBody>
          <a:bodyPr wrap="square" rtlCol="0">
            <a:spAutoFit/>
          </a:bodyPr>
          <a:lstStyle/>
          <a:p>
            <a:r>
              <a:rPr lang="ja-JP" altLang="en-US" sz="1600" dirty="0">
                <a:latin typeface="ＭＳ Ｐゴシック" panose="020B0600070205080204" pitchFamily="50" charset="-128"/>
                <a:ea typeface="ＭＳ Ｐゴシック" panose="020B0600070205080204" pitchFamily="50" charset="-128"/>
              </a:rPr>
              <a:t>＜サヘル地域の特徴＞</a:t>
            </a:r>
            <a:endParaRPr lang="en-US" altLang="ja-JP" sz="1600"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sz="1600" dirty="0">
                <a:latin typeface="ＭＳ Ｐゴシック" panose="020B0600070205080204" pitchFamily="50" charset="-128"/>
                <a:ea typeface="ＭＳ Ｐゴシック" panose="020B0600070205080204" pitchFamily="50" charset="-128"/>
              </a:rPr>
              <a:t>降水が不安定で</a:t>
            </a:r>
            <a:r>
              <a:rPr lang="ja-JP" altLang="en-US" sz="1600" b="1" dirty="0">
                <a:latin typeface="ＭＳ Ｐゴシック" panose="020B0600070205080204" pitchFamily="50" charset="-128"/>
                <a:ea typeface="ＭＳ Ｐゴシック" panose="020B0600070205080204" pitchFamily="50" charset="-128"/>
              </a:rPr>
              <a:t>変動が大きい</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（同緯度帯と比較して）</a:t>
            </a:r>
            <a:endParaRPr lang="en-US" altLang="ja-JP" sz="1400"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sz="1600" b="1" dirty="0">
                <a:latin typeface="ＭＳ Ｐゴシック" panose="020B0600070205080204" pitchFamily="50" charset="-128"/>
                <a:ea typeface="ＭＳ Ｐゴシック" panose="020B0600070205080204" pitchFamily="50" charset="-128"/>
              </a:rPr>
              <a:t>対流性降雨</a:t>
            </a:r>
            <a:r>
              <a:rPr lang="ja-JP" altLang="en-US" sz="1600" dirty="0">
                <a:latin typeface="ＭＳ Ｐゴシック" panose="020B0600070205080204" pitchFamily="50" charset="-128"/>
                <a:ea typeface="ＭＳ Ｐゴシック" panose="020B0600070205080204" pitchFamily="50" charset="-128"/>
              </a:rPr>
              <a:t>の割合が高い</a:t>
            </a:r>
            <a:endParaRPr lang="en-US" altLang="ja-JP" sz="800"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sz="1600" b="1" dirty="0">
                <a:latin typeface="ＭＳ Ｐゴシック" panose="020B0600070205080204" pitchFamily="50" charset="-128"/>
                <a:ea typeface="ＭＳ Ｐゴシック" panose="020B0600070205080204" pitchFamily="50" charset="-128"/>
              </a:rPr>
              <a:t>非常に背の高い対流</a:t>
            </a:r>
            <a:r>
              <a:rPr lang="ja-JP" altLang="en-US" sz="1600" dirty="0">
                <a:latin typeface="ＭＳ Ｐゴシック" panose="020B0600070205080204" pitchFamily="50" charset="-128"/>
                <a:ea typeface="ＭＳ Ｐゴシック" panose="020B0600070205080204" pitchFamily="50" charset="-128"/>
              </a:rPr>
              <a:t>が立つ</a:t>
            </a:r>
            <a:endParaRPr lang="en-US" altLang="ja-JP" sz="1600"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sz="1600" b="1" dirty="0">
                <a:latin typeface="ＭＳ Ｐゴシック" panose="020B0600070205080204" pitchFamily="50" charset="-128"/>
                <a:ea typeface="ＭＳ Ｐゴシック" panose="020B0600070205080204" pitchFamily="50" charset="-128"/>
              </a:rPr>
              <a:t>ジェットとの距離</a:t>
            </a:r>
            <a:r>
              <a:rPr lang="ja-JP" altLang="en-US" sz="1600" dirty="0">
                <a:latin typeface="ＭＳ Ｐゴシック" panose="020B0600070205080204" pitchFamily="50" charset="-128"/>
                <a:ea typeface="ＭＳ Ｐゴシック" panose="020B0600070205080204" pitchFamily="50" charset="-128"/>
              </a:rPr>
              <a:t>が近い</a:t>
            </a:r>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sz="1600" dirty="0">
                <a:latin typeface="ＭＳ Ｐゴシック" panose="020B0600070205080204" pitchFamily="50" charset="-128"/>
                <a:ea typeface="ＭＳ Ｐゴシック" panose="020B0600070205080204" pitchFamily="50" charset="-128"/>
              </a:rPr>
              <a:t>テレコネクションを励起するポテンシャルを持つ</a:t>
            </a:r>
            <a:endParaRPr lang="en-US" altLang="ja-JP" sz="1600" dirty="0">
              <a:latin typeface="ＭＳ Ｐゴシック" panose="020B0600070205080204" pitchFamily="50" charset="-128"/>
              <a:ea typeface="ＭＳ Ｐゴシック" panose="020B0600070205080204" pitchFamily="50" charset="-128"/>
            </a:endParaRPr>
          </a:p>
        </p:txBody>
      </p:sp>
      <p:pic>
        <p:nvPicPr>
          <p:cNvPr id="3" name="Picture 2" descr="https://www.eorc.jaxa.jp/TRMM/data/topics/clim/items/08_ratio_6-8.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09" r="2231"/>
          <a:stretch/>
        </p:blipFill>
        <p:spPr bwMode="auto">
          <a:xfrm>
            <a:off x="0" y="3290155"/>
            <a:ext cx="5529943" cy="1577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eorc.jaxa.jp/TRMM/data/topics/clim/items/10_stromH_7.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1" r="2231"/>
          <a:stretch/>
        </p:blipFill>
        <p:spPr bwMode="auto">
          <a:xfrm>
            <a:off x="0" y="5057995"/>
            <a:ext cx="5529943" cy="157984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978090" y="3087446"/>
            <a:ext cx="3599553" cy="307777"/>
          </a:xfrm>
          <a:prstGeom prst="rect">
            <a:avLst/>
          </a:prstGeom>
          <a:noFill/>
        </p:spPr>
        <p:txBody>
          <a:bodyPr wrap="square" rtlCol="0">
            <a:spAutoFit/>
          </a:bodyPr>
          <a:lstStyle/>
          <a:p>
            <a:r>
              <a:rPr kumimoji="1" lang="ja-JP" altLang="en-US" sz="1400" b="1" dirty="0"/>
              <a:t>全降雨量に占める層状性降雨</a:t>
            </a:r>
            <a:r>
              <a:rPr kumimoji="1" lang="en-US" altLang="ja-JP" sz="1400" b="1" baseline="30000" dirty="0"/>
              <a:t>※</a:t>
            </a:r>
            <a:r>
              <a:rPr kumimoji="1" lang="ja-JP" altLang="en-US" sz="1400" b="1" dirty="0"/>
              <a:t>の比率</a:t>
            </a:r>
            <a:r>
              <a:rPr kumimoji="1" lang="en-US" altLang="ja-JP" sz="1400" b="1" dirty="0"/>
              <a:t>(%)</a:t>
            </a:r>
            <a:endParaRPr kumimoji="1" lang="ja-JP" altLang="en-US" sz="1400" b="1" dirty="0"/>
          </a:p>
        </p:txBody>
      </p:sp>
      <p:sp>
        <p:nvSpPr>
          <p:cNvPr id="23" name="テキスト ボックス 22"/>
          <p:cNvSpPr txBox="1"/>
          <p:nvPr/>
        </p:nvSpPr>
        <p:spPr>
          <a:xfrm>
            <a:off x="2227651" y="4844734"/>
            <a:ext cx="1375445" cy="307777"/>
          </a:xfrm>
          <a:prstGeom prst="rect">
            <a:avLst/>
          </a:prstGeom>
          <a:noFill/>
        </p:spPr>
        <p:txBody>
          <a:bodyPr wrap="square" rtlCol="0">
            <a:spAutoFit/>
          </a:bodyPr>
          <a:lstStyle/>
          <a:p>
            <a:r>
              <a:rPr kumimoji="1" lang="ja-JP" altLang="en-US" sz="1400" b="1" dirty="0"/>
              <a:t>降雨頂高度</a:t>
            </a:r>
            <a:r>
              <a:rPr kumimoji="1" lang="en-US" altLang="ja-JP" sz="1400" b="1" dirty="0"/>
              <a:t>(m)</a:t>
            </a:r>
            <a:endParaRPr kumimoji="1" lang="ja-JP" altLang="en-US" sz="1400" b="1" dirty="0"/>
          </a:p>
        </p:txBody>
      </p:sp>
      <p:sp>
        <p:nvSpPr>
          <p:cNvPr id="24" name="テキスト ボックス 23"/>
          <p:cNvSpPr txBox="1"/>
          <p:nvPr/>
        </p:nvSpPr>
        <p:spPr>
          <a:xfrm>
            <a:off x="1794759" y="6598966"/>
            <a:ext cx="4288197" cy="261610"/>
          </a:xfrm>
          <a:prstGeom prst="rect">
            <a:avLst/>
          </a:prstGeom>
          <a:noFill/>
        </p:spPr>
        <p:txBody>
          <a:bodyPr wrap="square" rtlCol="0">
            <a:spAutoFit/>
          </a:bodyPr>
          <a:lstStyle/>
          <a:p>
            <a:r>
              <a:rPr lang="ja-JP" altLang="en-US" sz="1100" dirty="0"/>
              <a:t>熱帯降雨観測衛星</a:t>
            </a:r>
            <a:r>
              <a:rPr lang="en-US" altLang="ja-JP" sz="1100" dirty="0"/>
              <a:t>TRMM</a:t>
            </a:r>
            <a:r>
              <a:rPr lang="ja-JP" altLang="en-US" sz="1100" dirty="0"/>
              <a:t>の観測による．</a:t>
            </a:r>
            <a:r>
              <a:rPr lang="en-US" altLang="ja-JP" sz="1100" dirty="0"/>
              <a:t>JAXA HP</a:t>
            </a:r>
            <a:r>
              <a:rPr lang="ja-JP" altLang="en-US" sz="1100" dirty="0"/>
              <a:t>より引用．</a:t>
            </a:r>
            <a:endParaRPr lang="en-US" altLang="ja-JP" sz="1100" dirty="0"/>
          </a:p>
        </p:txBody>
      </p:sp>
      <p:sp>
        <p:nvSpPr>
          <p:cNvPr id="2" name="右矢印 1"/>
          <p:cNvSpPr/>
          <p:nvPr/>
        </p:nvSpPr>
        <p:spPr>
          <a:xfrm>
            <a:off x="4486791" y="2482499"/>
            <a:ext cx="195538" cy="232757"/>
          </a:xfrm>
          <a:prstGeom prst="rightArrow">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344247" y="445213"/>
            <a:ext cx="4080274" cy="2696857"/>
            <a:chOff x="-3781849" y="1904146"/>
            <a:chExt cx="4080274" cy="2696857"/>
          </a:xfrm>
        </p:grpSpPr>
        <p:sp>
          <p:nvSpPr>
            <p:cNvPr id="22" name="テキスト ボックス 21"/>
            <p:cNvSpPr txBox="1"/>
            <p:nvPr/>
          </p:nvSpPr>
          <p:spPr>
            <a:xfrm>
              <a:off x="-3545215" y="4324004"/>
              <a:ext cx="3719896" cy="276999"/>
            </a:xfrm>
            <a:prstGeom prst="rect">
              <a:avLst/>
            </a:prstGeom>
            <a:noFill/>
          </p:spPr>
          <p:txBody>
            <a:bodyPr wrap="square" rtlCol="0">
              <a:spAutoFit/>
            </a:bodyPr>
            <a:lstStyle/>
            <a:p>
              <a:r>
                <a:rPr lang="ja-JP" altLang="en-US" sz="1200" dirty="0"/>
                <a:t>線</a:t>
              </a:r>
              <a:r>
                <a:rPr kumimoji="1" lang="ja-JP" altLang="en-US" sz="1200" dirty="0"/>
                <a:t>：降水量平均値</a:t>
              </a:r>
              <a:r>
                <a:rPr kumimoji="1" lang="en-US" altLang="ja-JP" sz="1200" dirty="0"/>
                <a:t>, </a:t>
              </a:r>
              <a:r>
                <a:rPr lang="ja-JP" altLang="en-US" sz="1200" dirty="0"/>
                <a:t>色</a:t>
              </a:r>
              <a:r>
                <a:rPr lang="ja-JP" altLang="en-US" sz="1200" dirty="0">
                  <a:sym typeface="Wingdings" panose="05000000000000000000" pitchFamily="2" charset="2"/>
                </a:rPr>
                <a:t>：</a:t>
              </a:r>
              <a:r>
                <a:rPr lang="en-US" altLang="ja-JP" sz="1200" dirty="0">
                  <a:sym typeface="Wingdings" panose="05000000000000000000" pitchFamily="2" charset="2"/>
                </a:rPr>
                <a:t>(</a:t>
              </a:r>
              <a:r>
                <a:rPr lang="ja-JP" altLang="en-US" sz="1200" dirty="0"/>
                <a:t>標準偏差</a:t>
              </a:r>
              <a:r>
                <a:rPr lang="en-US" altLang="ja-JP" sz="1200" dirty="0"/>
                <a:t>/</a:t>
              </a:r>
              <a:r>
                <a:rPr lang="ja-JP" altLang="en-US" sz="1200" dirty="0"/>
                <a:t>平均値</a:t>
              </a:r>
              <a:r>
                <a:rPr lang="en-US" altLang="ja-JP" sz="1200" dirty="0"/>
                <a:t>)×100(%)</a:t>
              </a:r>
            </a:p>
          </p:txBody>
        </p:sp>
        <p:sp>
          <p:nvSpPr>
            <p:cNvPr id="25" name="テキスト ボックス 24"/>
            <p:cNvSpPr txBox="1"/>
            <p:nvPr/>
          </p:nvSpPr>
          <p:spPr>
            <a:xfrm>
              <a:off x="-3781849" y="1904146"/>
              <a:ext cx="4080274" cy="307777"/>
            </a:xfrm>
            <a:prstGeom prst="rect">
              <a:avLst/>
            </a:prstGeom>
            <a:noFill/>
          </p:spPr>
          <p:txBody>
            <a:bodyPr wrap="square" rtlCol="0">
              <a:spAutoFit/>
            </a:bodyPr>
            <a:lstStyle/>
            <a:p>
              <a:r>
                <a:rPr lang="ja-JP" altLang="en-US" sz="1400" b="1" dirty="0"/>
                <a:t>雨季</a:t>
              </a:r>
              <a:r>
                <a:rPr lang="en-US" altLang="ja-JP" sz="1400" b="1" dirty="0"/>
                <a:t>(6</a:t>
              </a:r>
              <a:r>
                <a:rPr lang="ja-JP" altLang="en-US" sz="1400" b="1" dirty="0"/>
                <a:t>－</a:t>
              </a:r>
              <a:r>
                <a:rPr lang="en-US" altLang="ja-JP" sz="1400" b="1" dirty="0"/>
                <a:t>9</a:t>
              </a:r>
              <a:r>
                <a:rPr lang="ja-JP" altLang="en-US" sz="1400" b="1" dirty="0"/>
                <a:t>月</a:t>
              </a:r>
              <a:r>
                <a:rPr lang="en-US" altLang="ja-JP" sz="1400" b="1" dirty="0"/>
                <a:t>)</a:t>
              </a:r>
              <a:r>
                <a:rPr lang="ja-JP" altLang="en-US" sz="1400" b="1" dirty="0"/>
                <a:t>の月平均降水量とその変動の大きさ</a:t>
              </a:r>
              <a:endParaRPr lang="en-US" altLang="ja-JP" sz="1400" b="1" dirty="0"/>
            </a:p>
          </p:txBody>
        </p:sp>
        <p:pic>
          <p:nvPicPr>
            <p:cNvPr id="27" name="コンテンツ プレースホルダー 7"/>
            <p:cNvPicPr>
              <a:picLocks noChangeAspect="1"/>
            </p:cNvPicPr>
            <p:nvPr/>
          </p:nvPicPr>
          <p:blipFill rotWithShape="1">
            <a:blip r:embed="rId5" cstate="print">
              <a:extLst>
                <a:ext uri="{28A0092B-C50C-407E-A947-70E740481C1C}">
                  <a14:useLocalDpi xmlns:a14="http://schemas.microsoft.com/office/drawing/2010/main" val="0"/>
                </a:ext>
              </a:extLst>
            </a:blip>
            <a:srcRect l="4981"/>
            <a:stretch/>
          </p:blipFill>
          <p:spPr>
            <a:xfrm rot="5400000">
              <a:off x="-2834860" y="1538977"/>
              <a:ext cx="2131292" cy="3444307"/>
            </a:xfrm>
            <a:prstGeom prst="rect">
              <a:avLst/>
            </a:prstGeom>
          </p:spPr>
        </p:pic>
      </p:grpSp>
      <p:sp>
        <p:nvSpPr>
          <p:cNvPr id="38" name="テキスト ボックス 37"/>
          <p:cNvSpPr txBox="1"/>
          <p:nvPr/>
        </p:nvSpPr>
        <p:spPr>
          <a:xfrm>
            <a:off x="8765936" y="23152"/>
            <a:ext cx="372307" cy="369332"/>
          </a:xfrm>
          <a:prstGeom prst="rect">
            <a:avLst/>
          </a:prstGeom>
          <a:noFill/>
        </p:spPr>
        <p:txBody>
          <a:bodyPr wrap="square" rtlCol="0">
            <a:spAutoFit/>
          </a:bodyPr>
          <a:lstStyle/>
          <a:p>
            <a:r>
              <a:rPr kumimoji="1" lang="en-US" altLang="ja-JP" dirty="0">
                <a:solidFill>
                  <a:schemeClr val="bg1"/>
                </a:solidFill>
              </a:rPr>
              <a:t>2</a:t>
            </a:r>
            <a:endParaRPr kumimoji="1" lang="ja-JP" altLang="en-US" dirty="0">
              <a:solidFill>
                <a:schemeClr val="bg1"/>
              </a:solidFill>
            </a:endParaRPr>
          </a:p>
        </p:txBody>
      </p:sp>
      <p:pic>
        <p:nvPicPr>
          <p:cNvPr id="26" name="図 25"/>
          <p:cNvPicPr>
            <a:picLocks noChangeAspect="1"/>
          </p:cNvPicPr>
          <p:nvPr/>
        </p:nvPicPr>
        <p:blipFill rotWithShape="1">
          <a:blip r:embed="rId6" cstate="print">
            <a:extLst>
              <a:ext uri="{28A0092B-C50C-407E-A947-70E740481C1C}">
                <a14:useLocalDpi xmlns:a14="http://schemas.microsoft.com/office/drawing/2010/main" val="0"/>
              </a:ext>
            </a:extLst>
          </a:blip>
          <a:srcRect l="3340" t="-1002" r="-3340" b="1002"/>
          <a:stretch/>
        </p:blipFill>
        <p:spPr>
          <a:xfrm rot="5400000">
            <a:off x="5839235" y="2989287"/>
            <a:ext cx="2923994" cy="3542578"/>
          </a:xfrm>
          <a:prstGeom prst="rect">
            <a:avLst/>
          </a:prstGeom>
        </p:spPr>
      </p:pic>
      <p:sp>
        <p:nvSpPr>
          <p:cNvPr id="28" name="テキスト ボックス 27"/>
          <p:cNvSpPr txBox="1"/>
          <p:nvPr/>
        </p:nvSpPr>
        <p:spPr>
          <a:xfrm>
            <a:off x="5979535" y="3078916"/>
            <a:ext cx="2786401" cy="307777"/>
          </a:xfrm>
          <a:prstGeom prst="rect">
            <a:avLst/>
          </a:prstGeom>
          <a:noFill/>
        </p:spPr>
        <p:txBody>
          <a:bodyPr wrap="square" rtlCol="0">
            <a:spAutoFit/>
          </a:bodyPr>
          <a:lstStyle/>
          <a:p>
            <a:r>
              <a:rPr kumimoji="1" lang="ja-JP" altLang="en-US" sz="1400" b="1" dirty="0"/>
              <a:t>東西風の緯度高度断面図（</a:t>
            </a:r>
            <a:r>
              <a:rPr kumimoji="1" lang="en-US" altLang="ja-JP" sz="1400" b="1" dirty="0"/>
              <a:t>9</a:t>
            </a:r>
            <a:r>
              <a:rPr kumimoji="1" lang="ja-JP" altLang="en-US" sz="1400" b="1" dirty="0"/>
              <a:t>月）</a:t>
            </a:r>
          </a:p>
        </p:txBody>
      </p:sp>
      <p:sp>
        <p:nvSpPr>
          <p:cNvPr id="30" name="テキスト ボックス 29"/>
          <p:cNvSpPr txBox="1"/>
          <p:nvPr/>
        </p:nvSpPr>
        <p:spPr>
          <a:xfrm>
            <a:off x="5962007" y="6133861"/>
            <a:ext cx="2989565" cy="461665"/>
          </a:xfrm>
          <a:prstGeom prst="rect">
            <a:avLst/>
          </a:prstGeom>
          <a:noFill/>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青：東風，赤：西風</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サヘル領域（</a:t>
            </a:r>
            <a:r>
              <a:rPr kumimoji="1" lang="en-US" altLang="ja-JP" sz="1200" dirty="0">
                <a:latin typeface="ＭＳ Ｐゴシック" panose="020B0600070205080204" pitchFamily="50" charset="-128"/>
                <a:ea typeface="ＭＳ Ｐゴシック" panose="020B0600070205080204" pitchFamily="50" charset="-128"/>
              </a:rPr>
              <a:t>20W-40E</a:t>
            </a:r>
            <a:r>
              <a:rPr lang="ja-JP" altLang="en-US"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で東西平均し作成</a:t>
            </a:r>
          </a:p>
        </p:txBody>
      </p:sp>
      <p:sp>
        <p:nvSpPr>
          <p:cNvPr id="10" name="正方形/長方形 9"/>
          <p:cNvSpPr/>
          <p:nvPr/>
        </p:nvSpPr>
        <p:spPr>
          <a:xfrm>
            <a:off x="6118468" y="3360059"/>
            <a:ext cx="363775" cy="246122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328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59797" y="4528456"/>
            <a:ext cx="4239350" cy="2183062"/>
          </a:xfrm>
          <a:prstGeom prst="roundRect">
            <a:avLst>
              <a:gd name="adj" fmla="val 10734"/>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4771489" y="5752730"/>
            <a:ext cx="4143224" cy="95878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p:nvPr/>
        </p:nvPicPr>
        <p:blipFill rotWithShape="1">
          <a:blip r:embed="rId2"/>
          <a:srcRect l="26830" t="34824" r="46959" b="51630"/>
          <a:stretch/>
        </p:blipFill>
        <p:spPr>
          <a:xfrm>
            <a:off x="5287449" y="777088"/>
            <a:ext cx="3155626" cy="1989040"/>
          </a:xfrm>
          <a:prstGeom prst="rect">
            <a:avLst/>
          </a:prstGeom>
        </p:spPr>
      </p:pic>
      <p:sp>
        <p:nvSpPr>
          <p:cNvPr id="6" name="テキスト ボックス 5"/>
          <p:cNvSpPr txBox="1"/>
          <p:nvPr/>
        </p:nvSpPr>
        <p:spPr>
          <a:xfrm>
            <a:off x="4988032" y="477735"/>
            <a:ext cx="3710134" cy="307777"/>
          </a:xfrm>
          <a:prstGeom prst="rect">
            <a:avLst/>
          </a:prstGeom>
          <a:solidFill>
            <a:schemeClr val="bg1"/>
          </a:solidFill>
        </p:spPr>
        <p:txBody>
          <a:bodyPr wrap="square" rtlCol="0">
            <a:spAutoFit/>
          </a:bodyPr>
          <a:lstStyle/>
          <a:p>
            <a:r>
              <a:rPr lang="ja-JP" altLang="en-US" sz="1400" b="1" dirty="0"/>
              <a:t>＜サヘルの対流変動が他所へ与える影響＞</a:t>
            </a:r>
            <a:endParaRPr kumimoji="1" lang="ja-JP" altLang="en-US" sz="1400" b="1" dirty="0"/>
          </a:p>
        </p:txBody>
      </p:sp>
      <p:sp>
        <p:nvSpPr>
          <p:cNvPr id="7" name="テキスト ボックス 6"/>
          <p:cNvSpPr txBox="1"/>
          <p:nvPr/>
        </p:nvSpPr>
        <p:spPr>
          <a:xfrm>
            <a:off x="4771488" y="5823770"/>
            <a:ext cx="4143225" cy="830997"/>
          </a:xfrm>
          <a:prstGeom prst="rect">
            <a:avLst/>
          </a:prstGeom>
          <a:noFill/>
        </p:spPr>
        <p:txBody>
          <a:bodyPr wrap="square" rtlCol="0">
            <a:spAutoFit/>
          </a:bodyPr>
          <a:lstStyle/>
          <a:p>
            <a:pPr algn="just"/>
            <a:r>
              <a:rPr kumimoji="1" lang="ja-JP" altLang="en-US" sz="1600" dirty="0">
                <a:latin typeface="ＭＳ Ｐゴシック" panose="020B0600070205080204" pitchFamily="50" charset="-128"/>
                <a:ea typeface="ＭＳ Ｐゴシック" panose="020B0600070205080204" pitchFamily="50" charset="-128"/>
              </a:rPr>
              <a:t>サヘルの対流変動はヨーロッパの気候に影響を与えることが知られているが，東アジアへの影響は検討されていない</a:t>
            </a:r>
          </a:p>
        </p:txBody>
      </p:sp>
      <p:sp>
        <p:nvSpPr>
          <p:cNvPr id="8" name="テキスト ボックス 7"/>
          <p:cNvSpPr txBox="1"/>
          <p:nvPr/>
        </p:nvSpPr>
        <p:spPr>
          <a:xfrm>
            <a:off x="4956467" y="2755094"/>
            <a:ext cx="3514224" cy="461665"/>
          </a:xfrm>
          <a:prstGeom prst="rect">
            <a:avLst/>
          </a:prstGeom>
          <a:noFill/>
        </p:spPr>
        <p:txBody>
          <a:bodyPr wrap="square" rtlCol="0">
            <a:spAutoFit/>
          </a:bodyPr>
          <a:lstStyle/>
          <a:p>
            <a:pPr algn="r"/>
            <a:r>
              <a:rPr lang="en-US" altLang="ja-JP" sz="1200" dirty="0"/>
              <a:t>JAS</a:t>
            </a:r>
            <a:r>
              <a:rPr lang="ja-JP" altLang="en-US" sz="1200" dirty="0"/>
              <a:t>平均サヘル</a:t>
            </a:r>
            <a:r>
              <a:rPr lang="en-US" altLang="ja-JP" sz="1200" dirty="0"/>
              <a:t>OLR</a:t>
            </a:r>
            <a:r>
              <a:rPr lang="ja-JP" altLang="en-US" sz="1200" dirty="0"/>
              <a:t>インデックスと</a:t>
            </a:r>
            <a:r>
              <a:rPr lang="en-US" altLang="ja-JP" sz="1200" dirty="0"/>
              <a:t>Z500</a:t>
            </a:r>
            <a:r>
              <a:rPr lang="ja-JP" altLang="en-US" sz="1200" dirty="0"/>
              <a:t>の相関</a:t>
            </a:r>
            <a:endParaRPr lang="en-US" altLang="ja-JP" sz="1200" dirty="0"/>
          </a:p>
          <a:p>
            <a:pPr algn="r"/>
            <a:r>
              <a:rPr lang="en-US" altLang="ja-JP" sz="1200" dirty="0"/>
              <a:t>Gaetani et al. (2011)</a:t>
            </a:r>
            <a:r>
              <a:rPr lang="ja-JP" altLang="en-US" sz="1200" dirty="0"/>
              <a:t>より引用</a:t>
            </a:r>
            <a:endParaRPr lang="ja-JP" altLang="ja-JP" sz="1200" dirty="0"/>
          </a:p>
        </p:txBody>
      </p:sp>
      <p:grpSp>
        <p:nvGrpSpPr>
          <p:cNvPr id="9" name="グループ化 8"/>
          <p:cNvGrpSpPr/>
          <p:nvPr/>
        </p:nvGrpSpPr>
        <p:grpSpPr>
          <a:xfrm>
            <a:off x="0" y="-37605"/>
            <a:ext cx="9144000" cy="461665"/>
            <a:chOff x="0" y="-73708"/>
            <a:chExt cx="9144000" cy="904866"/>
          </a:xfrm>
          <a:solidFill>
            <a:schemeClr val="accent1">
              <a:lumMod val="50000"/>
            </a:schemeClr>
          </a:solidFill>
        </p:grpSpPr>
        <p:sp>
          <p:nvSpPr>
            <p:cNvPr id="10" name="正方形/長方形 9"/>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4681" y="-73708"/>
              <a:ext cx="6564354"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研究背景</a:t>
              </a:r>
              <a:r>
                <a:rPr lang="en-US" altLang="ja-JP" sz="2400" dirty="0">
                  <a:solidFill>
                    <a:schemeClr val="bg1"/>
                  </a:solidFill>
                  <a:latin typeface="ＭＳ Ｐゴシック" panose="020B0600070205080204" pitchFamily="50" charset="-128"/>
                  <a:ea typeface="ＭＳ Ｐゴシック" panose="020B0600070205080204" pitchFamily="50" charset="-128"/>
                </a:rPr>
                <a:t> </a:t>
              </a:r>
              <a:r>
                <a:rPr lang="ja-JP" altLang="en-US" sz="2400" dirty="0">
                  <a:solidFill>
                    <a:schemeClr val="bg1"/>
                  </a:solidFill>
                  <a:latin typeface="ＭＳ Ｐゴシック" panose="020B0600070205080204" pitchFamily="50" charset="-128"/>
                  <a:ea typeface="ＭＳ Ｐゴシック" panose="020B0600070205080204" pitchFamily="50" charset="-128"/>
                </a:rPr>
                <a:t>　－サヘル地域と他地域との関係性－　</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cxnSp>
        <p:nvCxnSpPr>
          <p:cNvPr id="17" name="直線コネクタ 16"/>
          <p:cNvCxnSpPr/>
          <p:nvPr/>
        </p:nvCxnSpPr>
        <p:spPr>
          <a:xfrm>
            <a:off x="4572000" y="506025"/>
            <a:ext cx="0" cy="623880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121681" y="469311"/>
            <a:ext cx="2420510" cy="307777"/>
          </a:xfrm>
          <a:prstGeom prst="rect">
            <a:avLst/>
          </a:prstGeom>
          <a:solidFill>
            <a:schemeClr val="bg1"/>
          </a:solidFill>
        </p:spPr>
        <p:txBody>
          <a:bodyPr wrap="square" rtlCol="0">
            <a:spAutoFit/>
          </a:bodyPr>
          <a:lstStyle/>
          <a:p>
            <a:r>
              <a:rPr lang="ja-JP" altLang="en-US" sz="1400" b="1" dirty="0"/>
              <a:t>＜サヘル対流の変動要因＞</a:t>
            </a:r>
            <a:endParaRPr kumimoji="1" lang="ja-JP" altLang="en-US" sz="1400" b="1" dirty="0"/>
          </a:p>
        </p:txBody>
      </p: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7088"/>
            <a:ext cx="4479048" cy="3359286"/>
          </a:xfrm>
          <a:prstGeom prst="rect">
            <a:avLst/>
          </a:prstGeom>
        </p:spPr>
      </p:pic>
      <p:sp>
        <p:nvSpPr>
          <p:cNvPr id="20" name="テキスト ボックス 19"/>
          <p:cNvSpPr txBox="1"/>
          <p:nvPr/>
        </p:nvSpPr>
        <p:spPr>
          <a:xfrm>
            <a:off x="2337469" y="4079839"/>
            <a:ext cx="2238778" cy="276999"/>
          </a:xfrm>
          <a:prstGeom prst="rect">
            <a:avLst/>
          </a:prstGeom>
          <a:noFill/>
        </p:spPr>
        <p:txBody>
          <a:bodyPr wrap="square" rtlCol="0">
            <a:spAutoFit/>
          </a:bodyPr>
          <a:lstStyle/>
          <a:p>
            <a:r>
              <a:rPr lang="en-US" altLang="ja-JP" sz="1200" dirty="0"/>
              <a:t>Nicholson</a:t>
            </a:r>
            <a:r>
              <a:rPr lang="ja-JP" altLang="en-US" sz="1200" dirty="0"/>
              <a:t> </a:t>
            </a:r>
            <a:r>
              <a:rPr lang="en-US" altLang="ja-JP" sz="1200" dirty="0"/>
              <a:t>(2013)</a:t>
            </a:r>
            <a:r>
              <a:rPr lang="ja-JP" altLang="en-US" sz="1200" dirty="0"/>
              <a:t>を参考に作成</a:t>
            </a:r>
            <a:endParaRPr lang="ja-JP" altLang="ja-JP" sz="1200" dirty="0"/>
          </a:p>
        </p:txBody>
      </p:sp>
      <p:sp>
        <p:nvSpPr>
          <p:cNvPr id="22" name="テキスト ボックス 21"/>
          <p:cNvSpPr txBox="1"/>
          <p:nvPr/>
        </p:nvSpPr>
        <p:spPr>
          <a:xfrm>
            <a:off x="167911" y="4592664"/>
            <a:ext cx="4311137" cy="2062103"/>
          </a:xfrm>
          <a:prstGeom prst="rect">
            <a:avLst/>
          </a:prstGeom>
          <a:noFill/>
        </p:spPr>
        <p:txBody>
          <a:bodyPr wrap="square" rtlCol="0">
            <a:spAutoFit/>
          </a:bodyPr>
          <a:lstStyle/>
          <a:p>
            <a:pPr algn="just"/>
            <a:r>
              <a:rPr kumimoji="1" lang="ja-JP" altLang="en-US" sz="1600" dirty="0">
                <a:latin typeface="ＭＳ Ｐゴシック" panose="020B0600070205080204" pitchFamily="50" charset="-128"/>
                <a:ea typeface="ＭＳ Ｐゴシック" panose="020B0600070205080204" pitchFamily="50" charset="-128"/>
              </a:rPr>
              <a:t>〇グローバルな影響</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lang="ja-JP" altLang="en-US" sz="1600" dirty="0">
                <a:latin typeface="ＭＳ Ｐゴシック" panose="020B0600070205080204" pitchFamily="50" charset="-128"/>
                <a:ea typeface="ＭＳ Ｐゴシック" panose="020B0600070205080204" pitchFamily="50" charset="-128"/>
              </a:rPr>
              <a:t>・太平洋，インド洋，大西洋の</a:t>
            </a:r>
            <a:r>
              <a:rPr lang="en-US" altLang="ja-JP" sz="1600" dirty="0">
                <a:latin typeface="ＭＳ Ｐゴシック" panose="020B0600070205080204" pitchFamily="50" charset="-128"/>
                <a:ea typeface="ＭＳ Ｐゴシック" panose="020B0600070205080204" pitchFamily="50" charset="-128"/>
              </a:rPr>
              <a:t>SST</a:t>
            </a:r>
          </a:p>
          <a:p>
            <a:pPr algn="just"/>
            <a:r>
              <a:rPr lang="ja-JP" altLang="en-US" sz="1600" dirty="0">
                <a:latin typeface="ＭＳ Ｐゴシック" panose="020B0600070205080204" pitchFamily="50" charset="-128"/>
                <a:ea typeface="ＭＳ Ｐゴシック" panose="020B0600070205080204" pitchFamily="50" charset="-128"/>
              </a:rPr>
              <a:t>・赤道ケルビン波，ロスビー波　　　　　　　　など</a:t>
            </a:r>
            <a:endParaRPr lang="en-US" altLang="ja-JP" sz="1600" dirty="0">
              <a:latin typeface="ＭＳ Ｐゴシック" panose="020B0600070205080204" pitchFamily="50" charset="-128"/>
              <a:ea typeface="ＭＳ Ｐゴシック" panose="020B0600070205080204" pitchFamily="50" charset="-128"/>
            </a:endParaRPr>
          </a:p>
          <a:p>
            <a:pPr algn="just"/>
            <a:endParaRPr kumimoji="1" lang="en-US" altLang="ja-JP" sz="1600" dirty="0">
              <a:latin typeface="ＭＳ Ｐゴシック" panose="020B0600070205080204" pitchFamily="50" charset="-128"/>
              <a:ea typeface="ＭＳ Ｐゴシック" panose="020B0600070205080204" pitchFamily="50" charset="-128"/>
            </a:endParaRPr>
          </a:p>
          <a:p>
            <a:pPr algn="just"/>
            <a:r>
              <a:rPr lang="ja-JP" altLang="en-US" sz="1600" dirty="0">
                <a:latin typeface="ＭＳ Ｐゴシック" panose="020B0600070205080204" pitchFamily="50" charset="-128"/>
                <a:ea typeface="ＭＳ Ｐゴシック" panose="020B0600070205080204" pitchFamily="50" charset="-128"/>
              </a:rPr>
              <a:t>〇ローカルな影響</a:t>
            </a:r>
            <a:endParaRPr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a:latin typeface="ＭＳ Ｐゴシック" panose="020B0600070205080204" pitchFamily="50" charset="-128"/>
                <a:ea typeface="ＭＳ Ｐゴシック" panose="020B0600070205080204" pitchFamily="50" charset="-128"/>
              </a:rPr>
              <a:t>African</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easterly</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jet, </a:t>
            </a:r>
            <a:r>
              <a:rPr lang="en-US" altLang="ja-JP" sz="1600" dirty="0">
                <a:latin typeface="ＭＳ Ｐゴシック" panose="020B0600070205080204" pitchFamily="50" charset="-128"/>
                <a:ea typeface="ＭＳ Ｐゴシック" panose="020B0600070205080204" pitchFamily="50" charset="-128"/>
              </a:rPr>
              <a:t>Tropical easterly</a:t>
            </a:r>
            <a:r>
              <a:rPr lang="ja-JP" altLang="en-US" sz="1600" dirty="0">
                <a:latin typeface="ＭＳ Ｐゴシック" panose="020B0600070205080204" pitchFamily="50" charset="-128"/>
                <a:ea typeface="ＭＳ Ｐゴシック" panose="020B0600070205080204" pitchFamily="50" charset="-128"/>
              </a:rPr>
              <a:t> </a:t>
            </a:r>
            <a:r>
              <a:rPr lang="en-US" altLang="ja-JP" sz="1600" dirty="0">
                <a:latin typeface="ＭＳ Ｐゴシック" panose="020B0600070205080204" pitchFamily="50" charset="-128"/>
                <a:ea typeface="ＭＳ Ｐゴシック" panose="020B0600070205080204" pitchFamily="50" charset="-128"/>
              </a:rPr>
              <a:t>jet</a:t>
            </a:r>
          </a:p>
          <a:p>
            <a:pPr algn="just"/>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Sahara</a:t>
            </a:r>
            <a:r>
              <a:rPr lang="ja-JP" altLang="en-US" sz="1600" dirty="0">
                <a:latin typeface="ＭＳ Ｐゴシック" panose="020B0600070205080204" pitchFamily="50" charset="-128"/>
                <a:ea typeface="ＭＳ Ｐゴシック" panose="020B0600070205080204" pitchFamily="50" charset="-128"/>
              </a:rPr>
              <a:t> </a:t>
            </a:r>
            <a:r>
              <a:rPr lang="en-US" altLang="ja-JP" sz="1600" dirty="0">
                <a:latin typeface="ＭＳ Ｐゴシック" panose="020B0600070205080204" pitchFamily="50" charset="-128"/>
                <a:ea typeface="ＭＳ Ｐゴシック" panose="020B0600070205080204" pitchFamily="50" charset="-128"/>
              </a:rPr>
              <a:t>heat</a:t>
            </a:r>
            <a:r>
              <a:rPr lang="ja-JP" altLang="en-US" sz="1600" dirty="0">
                <a:latin typeface="ＭＳ Ｐゴシック" panose="020B0600070205080204" pitchFamily="50" charset="-128"/>
                <a:ea typeface="ＭＳ Ｐゴシック" panose="020B0600070205080204" pitchFamily="50" charset="-128"/>
              </a:rPr>
              <a:t> </a:t>
            </a:r>
            <a:r>
              <a:rPr lang="en-US" altLang="ja-JP" sz="1600" dirty="0">
                <a:latin typeface="ＭＳ Ｐゴシック" panose="020B0600070205080204" pitchFamily="50" charset="-128"/>
                <a:ea typeface="ＭＳ Ｐゴシック" panose="020B0600070205080204" pitchFamily="50" charset="-128"/>
              </a:rPr>
              <a:t>low</a:t>
            </a:r>
          </a:p>
          <a:p>
            <a:pPr algn="just"/>
            <a:r>
              <a:rPr kumimoji="1" lang="ja-JP" altLang="en-US" sz="1600" dirty="0">
                <a:latin typeface="ＭＳ Ｐゴシック" panose="020B0600070205080204" pitchFamily="50" charset="-128"/>
                <a:ea typeface="ＭＳ Ｐゴシック" panose="020B0600070205080204" pitchFamily="50" charset="-128"/>
              </a:rPr>
              <a:t>・ダスト，地表面植生　　　　　　　　　　　　　　など</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8765936" y="23152"/>
            <a:ext cx="372307" cy="369332"/>
          </a:xfrm>
          <a:prstGeom prst="rect">
            <a:avLst/>
          </a:prstGeom>
          <a:noFill/>
        </p:spPr>
        <p:txBody>
          <a:bodyPr wrap="square" rtlCol="0">
            <a:spAutoFit/>
          </a:bodyPr>
          <a:lstStyle/>
          <a:p>
            <a:r>
              <a:rPr kumimoji="1" lang="en-US" altLang="ja-JP" dirty="0">
                <a:solidFill>
                  <a:schemeClr val="bg1"/>
                </a:solidFill>
              </a:rPr>
              <a:t>3</a:t>
            </a:r>
            <a:endParaRPr kumimoji="1" lang="ja-JP" altLang="en-US" dirty="0">
              <a:solidFill>
                <a:schemeClr val="bg1"/>
              </a:solidFill>
            </a:endParaRPr>
          </a:p>
        </p:txBody>
      </p:sp>
      <p:pic>
        <p:nvPicPr>
          <p:cNvPr id="25" name="図 24"/>
          <p:cNvPicPr>
            <a:picLocks noChangeAspect="1"/>
          </p:cNvPicPr>
          <p:nvPr/>
        </p:nvPicPr>
        <p:blipFill rotWithShape="1">
          <a:blip r:embed="rId4"/>
          <a:srcRect l="39178" t="23531" r="13720" b="22296"/>
          <a:stretch/>
        </p:blipFill>
        <p:spPr>
          <a:xfrm>
            <a:off x="5076012" y="3184927"/>
            <a:ext cx="3534175" cy="2201773"/>
          </a:xfrm>
          <a:prstGeom prst="rect">
            <a:avLst/>
          </a:prstGeom>
        </p:spPr>
      </p:pic>
      <p:sp>
        <p:nvSpPr>
          <p:cNvPr id="26" name="テキスト ボックス 25"/>
          <p:cNvSpPr txBox="1"/>
          <p:nvPr/>
        </p:nvSpPr>
        <p:spPr>
          <a:xfrm>
            <a:off x="5045036" y="5337224"/>
            <a:ext cx="3596126" cy="461665"/>
          </a:xfrm>
          <a:prstGeom prst="rect">
            <a:avLst/>
          </a:prstGeom>
          <a:noFill/>
        </p:spPr>
        <p:txBody>
          <a:bodyPr wrap="square" rtlCol="0">
            <a:spAutoFit/>
          </a:bodyPr>
          <a:lstStyle/>
          <a:p>
            <a:pPr algn="r"/>
            <a:r>
              <a:rPr lang="en-US" altLang="ja-JP" sz="1200" dirty="0"/>
              <a:t>2003</a:t>
            </a:r>
            <a:r>
              <a:rPr lang="ja-JP" altLang="en-US" sz="1200" dirty="0"/>
              <a:t>年</a:t>
            </a:r>
            <a:r>
              <a:rPr lang="en-US" altLang="ja-JP" sz="1200" dirty="0"/>
              <a:t>6-9</a:t>
            </a:r>
            <a:r>
              <a:rPr lang="ja-JP" altLang="en-US" sz="1200" dirty="0"/>
              <a:t>月（ヨーロッパで熱波）の</a:t>
            </a:r>
            <a:r>
              <a:rPr lang="en-US" altLang="ja-JP" sz="1200" dirty="0"/>
              <a:t>OLR</a:t>
            </a:r>
            <a:r>
              <a:rPr lang="ja-JP" altLang="en-US" sz="1200" dirty="0"/>
              <a:t>偏差　</a:t>
            </a:r>
            <a:r>
              <a:rPr lang="en-US" altLang="ja-JP" sz="1200" dirty="0"/>
              <a:t>Black et al. (2004)</a:t>
            </a:r>
            <a:r>
              <a:rPr lang="ja-JP" altLang="en-US" sz="1200" dirty="0"/>
              <a:t>より引用</a:t>
            </a:r>
            <a:endParaRPr lang="ja-JP" altLang="ja-JP" sz="1200" dirty="0"/>
          </a:p>
        </p:txBody>
      </p:sp>
    </p:spTree>
    <p:extLst>
      <p:ext uri="{BB962C8B-B14F-4D97-AF65-F5344CB8AC3E}">
        <p14:creationId xmlns:p14="http://schemas.microsoft.com/office/powerpoint/2010/main" val="175220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p:cNvGrpSpPr/>
          <p:nvPr/>
        </p:nvGrpSpPr>
        <p:grpSpPr>
          <a:xfrm>
            <a:off x="0" y="-37605"/>
            <a:ext cx="9144000" cy="461665"/>
            <a:chOff x="0" y="-73708"/>
            <a:chExt cx="9144000" cy="904866"/>
          </a:xfrm>
          <a:solidFill>
            <a:schemeClr val="accent1">
              <a:lumMod val="50000"/>
            </a:schemeClr>
          </a:solidFill>
        </p:grpSpPr>
        <p:sp>
          <p:nvSpPr>
            <p:cNvPr id="46" name="正方形/長方形 45"/>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174681" y="-73708"/>
              <a:ext cx="6564354"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研究目的，データと解析手法</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3" name="テキスト ボックス 2"/>
          <p:cNvSpPr txBox="1"/>
          <p:nvPr/>
        </p:nvSpPr>
        <p:spPr>
          <a:xfrm>
            <a:off x="6068652" y="2139054"/>
            <a:ext cx="2213554" cy="276999"/>
          </a:xfrm>
          <a:prstGeom prst="rect">
            <a:avLst/>
          </a:prstGeom>
          <a:noFill/>
        </p:spPr>
        <p:txBody>
          <a:bodyPr wrap="square" rtlCol="0">
            <a:spAutoFit/>
          </a:bodyPr>
          <a:lstStyle/>
          <a:p>
            <a:r>
              <a:rPr lang="ja-JP" altLang="en-US" sz="1200" b="1" dirty="0"/>
              <a:t>サヘル</a:t>
            </a:r>
            <a:r>
              <a:rPr lang="en-US" altLang="ja-JP" sz="1200" b="1" dirty="0"/>
              <a:t>OLR</a:t>
            </a:r>
            <a:r>
              <a:rPr lang="ja-JP" altLang="en-US" sz="1200" b="1" dirty="0"/>
              <a:t>インデックス</a:t>
            </a:r>
            <a:r>
              <a:rPr lang="en-US" altLang="ja-JP" sz="1200" b="1" dirty="0"/>
              <a:t>(9</a:t>
            </a:r>
            <a:r>
              <a:rPr lang="ja-JP" altLang="en-US" sz="1200" b="1" dirty="0"/>
              <a:t>月</a:t>
            </a:r>
            <a:r>
              <a:rPr lang="en-US" altLang="ja-JP" sz="1200" b="1" dirty="0"/>
              <a:t>)</a:t>
            </a:r>
            <a:endParaRPr kumimoji="1" lang="ja-JP" altLang="en-US" sz="1200" b="1" dirty="0"/>
          </a:p>
        </p:txBody>
      </p:sp>
      <p:sp>
        <p:nvSpPr>
          <p:cNvPr id="56" name="テキスト ボックス 55"/>
          <p:cNvSpPr txBox="1"/>
          <p:nvPr/>
        </p:nvSpPr>
        <p:spPr>
          <a:xfrm>
            <a:off x="5796355" y="4999464"/>
            <a:ext cx="2758149" cy="600164"/>
          </a:xfrm>
          <a:prstGeom prst="rect">
            <a:avLst/>
          </a:prstGeom>
          <a:noFill/>
        </p:spPr>
        <p:txBody>
          <a:bodyPr wrap="square" rtlCol="0">
            <a:spAutoFit/>
          </a:bodyPr>
          <a:lstStyle/>
          <a:p>
            <a:r>
              <a:rPr lang="ja-JP" altLang="en-US" sz="1100" dirty="0"/>
              <a:t>西経</a:t>
            </a:r>
            <a:r>
              <a:rPr lang="en-US" altLang="ja-JP" sz="1100" dirty="0"/>
              <a:t>20</a:t>
            </a:r>
            <a:r>
              <a:rPr lang="ja-JP" altLang="en-US" sz="1100" dirty="0"/>
              <a:t>度－東経</a:t>
            </a:r>
            <a:r>
              <a:rPr lang="en-US" altLang="ja-JP" sz="1100" dirty="0"/>
              <a:t>40</a:t>
            </a:r>
            <a:r>
              <a:rPr lang="ja-JP" altLang="en-US" sz="1100" dirty="0"/>
              <a:t>度，北緯</a:t>
            </a:r>
            <a:r>
              <a:rPr lang="en-US" altLang="ja-JP" sz="1100" dirty="0"/>
              <a:t>10</a:t>
            </a:r>
            <a:r>
              <a:rPr lang="ja-JP" altLang="en-US" sz="1100" dirty="0"/>
              <a:t>度－</a:t>
            </a:r>
            <a:r>
              <a:rPr lang="en-US" altLang="ja-JP" sz="1100" dirty="0"/>
              <a:t>20</a:t>
            </a:r>
            <a:r>
              <a:rPr lang="ja-JP" altLang="en-US" sz="1100" dirty="0"/>
              <a:t>度</a:t>
            </a:r>
            <a:endParaRPr lang="en-US" altLang="ja-JP" sz="1100" dirty="0"/>
          </a:p>
          <a:p>
            <a:r>
              <a:rPr kumimoji="1" lang="ja-JP" altLang="en-US" sz="1100" dirty="0"/>
              <a:t>の領域で</a:t>
            </a:r>
            <a:r>
              <a:rPr kumimoji="1" lang="en-US" altLang="ja-JP" sz="1100" dirty="0"/>
              <a:t>OLR</a:t>
            </a:r>
            <a:r>
              <a:rPr kumimoji="1" lang="ja-JP" altLang="en-US" sz="1100" dirty="0"/>
              <a:t>を</a:t>
            </a:r>
            <a:r>
              <a:rPr kumimoji="1" lang="ja-JP" altLang="en-US" sz="1100" u="sng" dirty="0"/>
              <a:t>領域平均</a:t>
            </a:r>
            <a:r>
              <a:rPr kumimoji="1" lang="ja-JP" altLang="en-US" sz="1100" dirty="0"/>
              <a:t>した時系列を，線形</a:t>
            </a:r>
            <a:r>
              <a:rPr kumimoji="1" lang="ja-JP" altLang="en-US" sz="1100" u="sng" dirty="0"/>
              <a:t>トレンド除去</a:t>
            </a:r>
            <a:r>
              <a:rPr kumimoji="1" lang="ja-JP" altLang="en-US" sz="1100" dirty="0"/>
              <a:t>，</a:t>
            </a:r>
            <a:r>
              <a:rPr kumimoji="1" lang="ja-JP" altLang="en-US" sz="1100" u="sng" dirty="0"/>
              <a:t>標準化</a:t>
            </a:r>
            <a:r>
              <a:rPr kumimoji="1" lang="ja-JP" altLang="en-US" sz="1100" dirty="0"/>
              <a:t>したもの</a:t>
            </a:r>
          </a:p>
        </p:txBody>
      </p:sp>
      <p:sp>
        <p:nvSpPr>
          <p:cNvPr id="2" name="テキスト ボックス 1"/>
          <p:cNvSpPr txBox="1"/>
          <p:nvPr/>
        </p:nvSpPr>
        <p:spPr>
          <a:xfrm>
            <a:off x="5355757" y="5638374"/>
            <a:ext cx="5488060" cy="984885"/>
          </a:xfrm>
          <a:prstGeom prst="rect">
            <a:avLst/>
          </a:prstGeom>
          <a:noFill/>
        </p:spPr>
        <p:txBody>
          <a:bodyPr wrap="square" rtlCol="0">
            <a:spAutoFit/>
          </a:bodyPr>
          <a:lstStyle/>
          <a:p>
            <a:r>
              <a:rPr lang="ja-JP" altLang="en-US" sz="1600" dirty="0">
                <a:latin typeface="ＭＳ Ｐゴシック" panose="020B0600070205080204" pitchFamily="50" charset="-128"/>
                <a:ea typeface="ＭＳ Ｐゴシック" panose="020B0600070205080204" pitchFamily="50" charset="-128"/>
              </a:rPr>
              <a:t>解析期間：</a:t>
            </a:r>
            <a:r>
              <a:rPr lang="en-US" altLang="ja-JP" sz="1600" dirty="0">
                <a:latin typeface="ＭＳ Ｐゴシック" panose="020B0600070205080204" pitchFamily="50" charset="-128"/>
                <a:ea typeface="ＭＳ Ｐゴシック" panose="020B0600070205080204" pitchFamily="50" charset="-128"/>
              </a:rPr>
              <a:t>1979</a:t>
            </a:r>
            <a:r>
              <a:rPr lang="ja-JP" altLang="en-US" sz="1600" dirty="0">
                <a:latin typeface="ＭＳ Ｐゴシック" panose="020B0600070205080204" pitchFamily="50" charset="-128"/>
                <a:ea typeface="ＭＳ Ｐゴシック" panose="020B0600070205080204" pitchFamily="50" charset="-128"/>
              </a:rPr>
              <a:t>年～</a:t>
            </a:r>
            <a:r>
              <a:rPr lang="en-US" altLang="ja-JP" sz="1600" dirty="0">
                <a:latin typeface="ＭＳ Ｐゴシック" panose="020B0600070205080204" pitchFamily="50" charset="-128"/>
                <a:ea typeface="ＭＳ Ｐゴシック" panose="020B0600070205080204" pitchFamily="50" charset="-128"/>
              </a:rPr>
              <a:t>2016</a:t>
            </a:r>
            <a:r>
              <a:rPr lang="ja-JP" altLang="en-US" sz="1600" dirty="0">
                <a:latin typeface="ＭＳ Ｐゴシック" panose="020B0600070205080204" pitchFamily="50" charset="-128"/>
                <a:ea typeface="ＭＳ Ｐゴシック" panose="020B0600070205080204" pitchFamily="50" charset="-128"/>
              </a:rPr>
              <a:t>年の</a:t>
            </a:r>
            <a:endParaRPr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6</a:t>
            </a:r>
            <a:r>
              <a:rPr kumimoji="1" lang="ja-JP" altLang="en-US" sz="1600" dirty="0">
                <a:latin typeface="ＭＳ Ｐゴシック" panose="020B0600070205080204" pitchFamily="50" charset="-128"/>
                <a:ea typeface="ＭＳ Ｐゴシック" panose="020B0600070205080204" pitchFamily="50" charset="-128"/>
              </a:rPr>
              <a:t>月～</a:t>
            </a:r>
            <a:r>
              <a:rPr kumimoji="1" lang="en-US" altLang="ja-JP" sz="1600" dirty="0">
                <a:latin typeface="ＭＳ Ｐゴシック" panose="020B0600070205080204" pitchFamily="50" charset="-128"/>
                <a:ea typeface="ＭＳ Ｐゴシック" panose="020B0600070205080204" pitchFamily="50" charset="-128"/>
              </a:rPr>
              <a:t>9</a:t>
            </a:r>
            <a:r>
              <a:rPr kumimoji="1" lang="ja-JP" altLang="en-US" sz="1600" dirty="0">
                <a:latin typeface="ＭＳ Ｐゴシック" panose="020B0600070205080204" pitchFamily="50" charset="-128"/>
                <a:ea typeface="ＭＳ Ｐゴシック" panose="020B0600070205080204" pitchFamily="50" charset="-128"/>
              </a:rPr>
              <a:t>月</a:t>
            </a:r>
            <a:r>
              <a:rPr kumimoji="1" lang="ja-JP" altLang="en-US" sz="1200" dirty="0">
                <a:latin typeface="ＭＳ Ｐゴシック" panose="020B0600070205080204" pitchFamily="50" charset="-128"/>
                <a:ea typeface="ＭＳ Ｐゴシック" panose="020B0600070205080204" pitchFamily="50" charset="-128"/>
              </a:rPr>
              <a:t>（サヘルの雨季にあたる）</a:t>
            </a:r>
            <a:endParaRPr kumimoji="1" lang="en-US" altLang="ja-JP" sz="1200" dirty="0">
              <a:latin typeface="ＭＳ Ｐゴシック" panose="020B0600070205080204" pitchFamily="50" charset="-128"/>
              <a:ea typeface="ＭＳ Ｐゴシック" panose="020B0600070205080204" pitchFamily="50" charset="-128"/>
            </a:endParaRPr>
          </a:p>
          <a:p>
            <a:endParaRPr lang="en-US" altLang="ja-JP" sz="1200" dirty="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今回は</a:t>
            </a:r>
            <a:r>
              <a:rPr lang="en-US" altLang="ja-JP" sz="1400" dirty="0">
                <a:latin typeface="ＭＳ Ｐゴシック" panose="020B0600070205080204" pitchFamily="50" charset="-128"/>
                <a:ea typeface="ＭＳ Ｐゴシック" panose="020B0600070205080204" pitchFamily="50" charset="-128"/>
              </a:rPr>
              <a:t>9</a:t>
            </a:r>
            <a:r>
              <a:rPr lang="ja-JP" altLang="en-US" sz="1400" dirty="0">
                <a:latin typeface="ＭＳ Ｐゴシック" panose="020B0600070205080204" pitchFamily="50" charset="-128"/>
                <a:ea typeface="ＭＳ Ｐゴシック" panose="020B0600070205080204" pitchFamily="50" charset="-128"/>
              </a:rPr>
              <a:t>月の結果を中心に提示</a:t>
            </a:r>
            <a:endParaRPr kumimoji="1" lang="ja-JP" altLang="en-US" sz="1400" dirty="0">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3994"/>
          <a:stretch/>
        </p:blipFill>
        <p:spPr>
          <a:xfrm rot="5400000">
            <a:off x="5697165" y="2020504"/>
            <a:ext cx="2628790" cy="3311605"/>
          </a:xfrm>
          <a:prstGeom prst="rect">
            <a:avLst/>
          </a:prstGeom>
        </p:spPr>
      </p:pic>
      <p:grpSp>
        <p:nvGrpSpPr>
          <p:cNvPr id="6" name="グループ化 5"/>
          <p:cNvGrpSpPr/>
          <p:nvPr/>
        </p:nvGrpSpPr>
        <p:grpSpPr>
          <a:xfrm>
            <a:off x="701588" y="563777"/>
            <a:ext cx="7580618" cy="1288391"/>
            <a:chOff x="393177" y="5062501"/>
            <a:chExt cx="7580618" cy="1288391"/>
          </a:xfrm>
        </p:grpSpPr>
        <p:sp>
          <p:nvSpPr>
            <p:cNvPr id="20" name="正方形/長方形 19"/>
            <p:cNvSpPr/>
            <p:nvPr/>
          </p:nvSpPr>
          <p:spPr>
            <a:xfrm>
              <a:off x="633625" y="5062501"/>
              <a:ext cx="7099722" cy="1288391"/>
            </a:xfrm>
            <a:prstGeom prst="rect">
              <a:avLst/>
            </a:prstGeom>
            <a:solidFill>
              <a:schemeClr val="accent2">
                <a:lumMod val="60000"/>
                <a:lumOff val="40000"/>
                <a:alpha val="7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93177" y="5581738"/>
              <a:ext cx="7580618" cy="707886"/>
            </a:xfrm>
            <a:prstGeom prst="rect">
              <a:avLst/>
            </a:prstGeom>
            <a:noFill/>
          </p:spPr>
          <p:txBody>
            <a:bodyPr wrap="square" rtlCol="0">
              <a:spAutoFit/>
            </a:bodyPr>
            <a:lstStyle/>
            <a:p>
              <a:pPr algn="ctr"/>
              <a:r>
                <a:rPr lang="ja-JP" altLang="en-US" sz="2000" b="1" dirty="0"/>
                <a:t>サヘルの深い対流変動がユーラシアを横断するような</a:t>
              </a:r>
              <a:endParaRPr lang="en-US" altLang="ja-JP" sz="2000" b="1" dirty="0"/>
            </a:p>
            <a:p>
              <a:pPr algn="ctr"/>
              <a:r>
                <a:rPr lang="ja-JP" altLang="en-US" sz="2000" b="1" dirty="0"/>
                <a:t>テレコネクションの形成要因となりうるか検討する</a:t>
              </a:r>
              <a:endParaRPr lang="en-US" altLang="ja-JP" sz="2000" b="1" dirty="0"/>
            </a:p>
          </p:txBody>
        </p:sp>
        <p:sp>
          <p:nvSpPr>
            <p:cNvPr id="22" name="正方形/長方形 21"/>
            <p:cNvSpPr/>
            <p:nvPr/>
          </p:nvSpPr>
          <p:spPr>
            <a:xfrm>
              <a:off x="630100" y="5062502"/>
              <a:ext cx="1555880" cy="4238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30100" y="5100159"/>
              <a:ext cx="1558834" cy="369332"/>
            </a:xfrm>
            <a:prstGeom prst="rect">
              <a:avLst/>
            </a:prstGeom>
            <a:noFill/>
          </p:spPr>
          <p:txBody>
            <a:bodyPr wrap="square" rtlCol="0">
              <a:spAutoFit/>
            </a:bodyPr>
            <a:lstStyle/>
            <a:p>
              <a:r>
                <a:rPr kumimoji="1" lang="ja-JP" altLang="en-US" b="1" dirty="0"/>
                <a:t>本研究の目的</a:t>
              </a:r>
            </a:p>
          </p:txBody>
        </p:sp>
      </p:grpSp>
      <p:sp>
        <p:nvSpPr>
          <p:cNvPr id="16" name="角丸四角形 15"/>
          <p:cNvSpPr/>
          <p:nvPr/>
        </p:nvSpPr>
        <p:spPr>
          <a:xfrm>
            <a:off x="289269" y="2219868"/>
            <a:ext cx="4850902" cy="4123480"/>
          </a:xfrm>
          <a:prstGeom prst="roundRect">
            <a:avLst>
              <a:gd name="adj" fmla="val 11739"/>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13557" y="2269452"/>
            <a:ext cx="4811697" cy="4001095"/>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＜使用データ＞</a:t>
            </a:r>
            <a:endParaRPr kumimoji="1" lang="en-US" altLang="ja-JP" sz="1600" dirty="0">
              <a:latin typeface="ＭＳ Ｐゴシック" panose="020B0600070205080204" pitchFamily="50" charset="-128"/>
              <a:ea typeface="ＭＳ Ｐゴシック" panose="020B0600070205080204" pitchFamily="50" charset="-128"/>
            </a:endParaRPr>
          </a:p>
          <a:p>
            <a:pPr marL="285750" indent="-285750" algn="just">
              <a:buFont typeface="Arial" panose="020B0604020202020204" pitchFamily="34" charset="0"/>
              <a:buChar char="•"/>
            </a:pPr>
            <a:r>
              <a:rPr lang="ja-JP" altLang="en-US" sz="1600" dirty="0">
                <a:latin typeface="ＭＳ Ｐゴシック" panose="020B0600070205080204" pitchFamily="50" charset="-128"/>
                <a:ea typeface="ＭＳ Ｐゴシック" panose="020B0600070205080204" pitchFamily="50" charset="-128"/>
              </a:rPr>
              <a:t>外向き長波放射（</a:t>
            </a:r>
            <a:r>
              <a:rPr lang="en-US" altLang="ja-JP" sz="1600" dirty="0">
                <a:latin typeface="ＭＳ Ｐゴシック" panose="020B0600070205080204" pitchFamily="50" charset="-128"/>
                <a:ea typeface="ＭＳ Ｐゴシック" panose="020B0600070205080204" pitchFamily="50" charset="-128"/>
              </a:rPr>
              <a:t>OLR※</a:t>
            </a:r>
            <a:r>
              <a:rPr lang="ja-JP" altLang="en-US" sz="1600" dirty="0">
                <a:latin typeface="ＭＳ Ｐゴシック" panose="020B0600070205080204" pitchFamily="50" charset="-128"/>
                <a:ea typeface="ＭＳ Ｐゴシック" panose="020B0600070205080204" pitchFamily="50" charset="-128"/>
              </a:rPr>
              <a:t>）</a:t>
            </a:r>
            <a:endParaRPr lang="en-US" altLang="ja-JP" sz="1600" dirty="0">
              <a:latin typeface="ＭＳ Ｐゴシック" panose="020B0600070205080204" pitchFamily="50" charset="-128"/>
              <a:ea typeface="ＭＳ Ｐゴシック" panose="020B0600070205080204" pitchFamily="50" charset="-128"/>
            </a:endParaRPr>
          </a:p>
          <a:p>
            <a:pPr marL="285750" indent="-285750" algn="just">
              <a:buFont typeface="Arial" panose="020B0604020202020204" pitchFamily="34" charset="0"/>
              <a:buChar char="•"/>
            </a:pPr>
            <a:r>
              <a:rPr lang="en-US" altLang="ja-JP" sz="1600" dirty="0">
                <a:latin typeface="ＭＳ Ｐゴシック" panose="020B0600070205080204" pitchFamily="50" charset="-128"/>
                <a:ea typeface="ＭＳ Ｐゴシック" panose="020B0600070205080204" pitchFamily="50" charset="-128"/>
              </a:rPr>
              <a:t>JRA‐55</a:t>
            </a:r>
            <a:r>
              <a:rPr lang="ja-JP" altLang="en-US" sz="1600" dirty="0">
                <a:latin typeface="ＭＳ Ｐゴシック" panose="020B0600070205080204" pitchFamily="50" charset="-128"/>
                <a:ea typeface="ＭＳ Ｐゴシック" panose="020B0600070205080204" pitchFamily="50" charset="-128"/>
              </a:rPr>
              <a:t>再解析データ </a:t>
            </a:r>
            <a:endParaRPr lang="en-US" altLang="ja-JP" sz="1600" dirty="0">
              <a:latin typeface="ＭＳ Ｐゴシック" panose="020B0600070205080204" pitchFamily="50" charset="-128"/>
              <a:ea typeface="ＭＳ Ｐゴシック" panose="020B0600070205080204" pitchFamily="50" charset="-128"/>
            </a:endParaRPr>
          </a:p>
          <a:p>
            <a:pPr algn="just"/>
            <a:r>
              <a:rPr lang="ja-JP" altLang="en-US" sz="16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（ジオポテンシャル高度</a:t>
            </a:r>
            <a:r>
              <a:rPr lang="en-US" altLang="ja-JP" sz="1400" dirty="0">
                <a:latin typeface="ＭＳ Ｐゴシック" panose="020B0600070205080204" pitchFamily="50" charset="-128"/>
                <a:ea typeface="ＭＳ Ｐゴシック" panose="020B0600070205080204" pitchFamily="50" charset="-128"/>
              </a:rPr>
              <a:t>[m]</a:t>
            </a:r>
            <a:r>
              <a:rPr lang="ja-JP" altLang="en-US" sz="1400" dirty="0" err="1">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鉛直速度</a:t>
            </a:r>
            <a:r>
              <a:rPr lang="en-US" altLang="ja-JP" sz="1400" dirty="0">
                <a:latin typeface="ＭＳ Ｐゴシック" panose="020B0600070205080204" pitchFamily="50" charset="-128"/>
                <a:ea typeface="ＭＳ Ｐゴシック" panose="020B0600070205080204" pitchFamily="50" charset="-128"/>
              </a:rPr>
              <a:t>[Pa/s]</a:t>
            </a:r>
            <a:r>
              <a:rPr lang="ja-JP" altLang="en-US" sz="1400" dirty="0" err="1">
                <a:latin typeface="ＭＳ Ｐゴシック" panose="020B0600070205080204" pitchFamily="50" charset="-128"/>
                <a:ea typeface="ＭＳ Ｐゴシック" panose="020B0600070205080204" pitchFamily="50" charset="-128"/>
              </a:rPr>
              <a:t>，</a:t>
            </a:r>
            <a:endParaRPr lang="en-US" altLang="ja-JP" sz="1400" dirty="0">
              <a:latin typeface="ＭＳ Ｐゴシック" panose="020B0600070205080204" pitchFamily="50" charset="-128"/>
              <a:ea typeface="ＭＳ Ｐゴシック" panose="020B0600070205080204" pitchFamily="50" charset="-128"/>
            </a:endParaRPr>
          </a:p>
          <a:p>
            <a:pPr algn="just"/>
            <a:r>
              <a:rPr lang="ja-JP" altLang="en-US" sz="1400" dirty="0">
                <a:latin typeface="ＭＳ Ｐゴシック" panose="020B0600070205080204" pitchFamily="50" charset="-128"/>
                <a:ea typeface="ＭＳ Ｐゴシック" panose="020B0600070205080204" pitchFamily="50" charset="-128"/>
              </a:rPr>
              <a:t>　　　対流による加熱</a:t>
            </a:r>
            <a:r>
              <a:rPr lang="en-US" altLang="ja-JP" sz="1400" dirty="0">
                <a:latin typeface="ＭＳ Ｐゴシック" panose="020B0600070205080204" pitchFamily="50" charset="-128"/>
                <a:ea typeface="ＭＳ Ｐゴシック" panose="020B0600070205080204" pitchFamily="50" charset="-128"/>
              </a:rPr>
              <a:t>[K/day]</a:t>
            </a:r>
            <a:r>
              <a:rPr lang="ja-JP" altLang="en-US" sz="1400" dirty="0" err="1">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流線関数</a:t>
            </a:r>
            <a:r>
              <a:rPr lang="en-US" altLang="ja-JP" sz="1400" dirty="0">
                <a:latin typeface="ＭＳ Ｐゴシック" panose="020B0600070205080204" pitchFamily="50" charset="-128"/>
                <a:ea typeface="ＭＳ Ｐゴシック" panose="020B0600070205080204" pitchFamily="50" charset="-128"/>
              </a:rPr>
              <a:t>[m</a:t>
            </a:r>
            <a:r>
              <a:rPr lang="en-US" altLang="ja-JP" sz="1400" baseline="30000" dirty="0">
                <a:latin typeface="ＭＳ Ｐゴシック" panose="020B0600070205080204" pitchFamily="50" charset="-128"/>
                <a:ea typeface="ＭＳ Ｐゴシック" panose="020B0600070205080204" pitchFamily="50" charset="-128"/>
              </a:rPr>
              <a:t>2</a:t>
            </a:r>
            <a:r>
              <a:rPr lang="en-US" altLang="ja-JP" sz="1400" dirty="0">
                <a:latin typeface="ＭＳ Ｐゴシック" panose="020B0600070205080204" pitchFamily="50" charset="-128"/>
                <a:ea typeface="ＭＳ Ｐゴシック" panose="020B0600070205080204" pitchFamily="50" charset="-128"/>
              </a:rPr>
              <a:t>/s]</a:t>
            </a:r>
            <a:r>
              <a:rPr lang="ja-JP" altLang="en-US" sz="1400" dirty="0">
                <a:latin typeface="ＭＳ Ｐゴシック" panose="020B0600070205080204" pitchFamily="50" charset="-128"/>
                <a:ea typeface="ＭＳ Ｐゴシック" panose="020B0600070205080204" pitchFamily="50" charset="-128"/>
              </a:rPr>
              <a:t>）</a:t>
            </a:r>
            <a:endParaRPr lang="en-US" altLang="ja-JP" sz="1400" dirty="0">
              <a:latin typeface="ＭＳ Ｐゴシック" panose="020B0600070205080204" pitchFamily="50" charset="-128"/>
              <a:ea typeface="ＭＳ Ｐゴシック" panose="020B0600070205080204" pitchFamily="50" charset="-128"/>
            </a:endParaRPr>
          </a:p>
          <a:p>
            <a:pPr marL="285750" indent="-285750" algn="just">
              <a:buFont typeface="Arial" panose="020B0604020202020204" pitchFamily="34" charset="0"/>
              <a:buChar char="•"/>
            </a:pPr>
            <a:r>
              <a:rPr kumimoji="1" lang="en-US" altLang="ja-JP" sz="1600" dirty="0" err="1">
                <a:latin typeface="ＭＳ Ｐゴシック" panose="020B0600070205080204" pitchFamily="50" charset="-128"/>
                <a:ea typeface="ＭＳ Ｐゴシック" panose="020B0600070205080204" pitchFamily="50" charset="-128"/>
              </a:rPr>
              <a:t>HadISST</a:t>
            </a:r>
            <a:r>
              <a:rPr kumimoji="1" lang="ja-JP" altLang="en-US" sz="1600" dirty="0">
                <a:latin typeface="ＭＳ Ｐゴシック" panose="020B0600070205080204" pitchFamily="50" charset="-128"/>
                <a:ea typeface="ＭＳ Ｐゴシック" panose="020B0600070205080204" pitchFamily="50" charset="-128"/>
              </a:rPr>
              <a:t>（海面水温）</a:t>
            </a:r>
            <a:endParaRPr kumimoji="1" lang="en-US" altLang="ja-JP" sz="1600" dirty="0">
              <a:latin typeface="ＭＳ Ｐゴシック" panose="020B0600070205080204" pitchFamily="50" charset="-128"/>
              <a:ea typeface="ＭＳ Ｐゴシック" panose="020B0600070205080204" pitchFamily="50" charset="-128"/>
            </a:endParaRPr>
          </a:p>
          <a:p>
            <a:pPr marL="285750" indent="-285750" algn="just">
              <a:buFont typeface="Arial" panose="020B0604020202020204" pitchFamily="34" charset="0"/>
              <a:buChar char="•"/>
            </a:pPr>
            <a:r>
              <a:rPr kumimoji="1" lang="en-US" altLang="ja-JP" sz="1600" dirty="0">
                <a:latin typeface="ＭＳ Ｐゴシック" panose="020B0600070205080204" pitchFamily="50" charset="-128"/>
                <a:ea typeface="ＭＳ Ｐゴシック" panose="020B0600070205080204" pitchFamily="50" charset="-128"/>
              </a:rPr>
              <a:t>PLEC</a:t>
            </a:r>
            <a:r>
              <a:rPr kumimoji="1" lang="ja-JP" altLang="en-US" sz="1600" dirty="0">
                <a:latin typeface="ＭＳ Ｐゴシック" panose="020B0600070205080204" pitchFamily="50" charset="-128"/>
                <a:ea typeface="ＭＳ Ｐゴシック" panose="020B0600070205080204" pitchFamily="50" charset="-128"/>
              </a:rPr>
              <a:t>（月平均日降水量の偏差）</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全て</a:t>
            </a:r>
            <a:r>
              <a:rPr lang="en-US" altLang="ja-JP" sz="1600" dirty="0">
                <a:latin typeface="ＭＳ Ｐゴシック" panose="020B0600070205080204" pitchFamily="50" charset="-128"/>
                <a:ea typeface="ＭＳ Ｐゴシック" panose="020B0600070205080204" pitchFamily="50" charset="-128"/>
              </a:rPr>
              <a:t>1</a:t>
            </a:r>
            <a:r>
              <a:rPr lang="ja-JP" altLang="en-US" sz="1600" dirty="0">
                <a:latin typeface="ＭＳ Ｐゴシック" panose="020B0600070205080204" pitchFamily="50" charset="-128"/>
                <a:ea typeface="ＭＳ Ｐゴシック" panose="020B0600070205080204" pitchFamily="50" charset="-128"/>
              </a:rPr>
              <a:t>カ月平均のデータ</a:t>
            </a:r>
            <a:endParaRPr lang="en-US" altLang="ja-JP" sz="1600" dirty="0">
              <a:latin typeface="ＭＳ Ｐゴシック" panose="020B0600070205080204" pitchFamily="50" charset="-128"/>
              <a:ea typeface="ＭＳ Ｐゴシック" panose="020B0600070205080204" pitchFamily="50" charset="-128"/>
            </a:endParaRPr>
          </a:p>
          <a:p>
            <a:pPr algn="just"/>
            <a:endParaRPr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＜解析手法＞</a:t>
            </a:r>
            <a:endParaRPr kumimoji="1" lang="en-US" altLang="ja-JP" sz="1600" dirty="0">
              <a:latin typeface="ＭＳ Ｐゴシック" panose="020B0600070205080204" pitchFamily="50" charset="-128"/>
              <a:ea typeface="ＭＳ Ｐゴシック" panose="020B0600070205080204" pitchFamily="50" charset="-128"/>
            </a:endParaRPr>
          </a:p>
          <a:p>
            <a:pPr marL="285750" indent="-285750" algn="just">
              <a:buFont typeface="Arial" panose="020B0604020202020204" pitchFamily="34" charset="0"/>
              <a:buChar char="•"/>
            </a:pPr>
            <a:r>
              <a:rPr lang="ja-JP" altLang="en-US" sz="1600" dirty="0">
                <a:latin typeface="ＭＳ Ｐゴシック" panose="020B0600070205080204" pitchFamily="50" charset="-128"/>
                <a:ea typeface="ＭＳ Ｐゴシック" panose="020B0600070205080204" pitchFamily="50" charset="-128"/>
              </a:rPr>
              <a:t>線形回帰分析</a:t>
            </a:r>
            <a:endParaRPr lang="en-US" altLang="ja-JP" sz="1600" dirty="0">
              <a:latin typeface="ＭＳ Ｐゴシック" panose="020B0600070205080204" pitchFamily="50" charset="-128"/>
              <a:ea typeface="ＭＳ Ｐゴシック" panose="020B0600070205080204" pitchFamily="50" charset="-128"/>
            </a:endParaRPr>
          </a:p>
          <a:p>
            <a:pPr algn="just"/>
            <a:r>
              <a:rPr lang="ja-JP" altLang="en-US" sz="1600" dirty="0">
                <a:latin typeface="ＭＳ Ｐゴシック" panose="020B0600070205080204" pitchFamily="50" charset="-128"/>
                <a:ea typeface="ＭＳ Ｐゴシック" panose="020B0600070205080204" pitchFamily="50" charset="-128"/>
              </a:rPr>
              <a:t>　　：サヘル</a:t>
            </a:r>
            <a:r>
              <a:rPr lang="en-US" altLang="ja-JP" sz="1600" dirty="0">
                <a:latin typeface="ＭＳ Ｐゴシック" panose="020B0600070205080204" pitchFamily="50" charset="-128"/>
                <a:ea typeface="ＭＳ Ｐゴシック" panose="020B0600070205080204" pitchFamily="50" charset="-128"/>
              </a:rPr>
              <a:t>OLR</a:t>
            </a:r>
            <a:r>
              <a:rPr lang="ja-JP" altLang="en-US" sz="1600" dirty="0">
                <a:latin typeface="ＭＳ Ｐゴシック" panose="020B0600070205080204" pitchFamily="50" charset="-128"/>
                <a:ea typeface="ＭＳ Ｐゴシック" panose="020B0600070205080204" pitchFamily="50" charset="-128"/>
              </a:rPr>
              <a:t>インデックス（右図）を大気場に回帰</a:t>
            </a:r>
            <a:endParaRPr lang="en-US" altLang="ja-JP" sz="1600" dirty="0">
              <a:latin typeface="ＭＳ Ｐゴシック" panose="020B0600070205080204" pitchFamily="50" charset="-128"/>
              <a:ea typeface="ＭＳ Ｐゴシック" panose="020B0600070205080204" pitchFamily="50" charset="-128"/>
            </a:endParaRPr>
          </a:p>
          <a:p>
            <a:pPr algn="just"/>
            <a:endParaRPr lang="en-US" altLang="ja-JP" sz="1600" dirty="0">
              <a:latin typeface="ＭＳ Ｐゴシック" panose="020B0600070205080204" pitchFamily="50" charset="-128"/>
              <a:ea typeface="ＭＳ Ｐゴシック" panose="020B0600070205080204" pitchFamily="50" charset="-128"/>
            </a:endParaRPr>
          </a:p>
          <a:p>
            <a:pPr algn="just"/>
            <a:r>
              <a:rPr lang="ja-JP" altLang="en-US" sz="1600" dirty="0">
                <a:latin typeface="ＭＳ Ｐゴシック" panose="020B0600070205080204" pitchFamily="50" charset="-128"/>
                <a:ea typeface="ＭＳ Ｐゴシック" panose="020B0600070205080204" pitchFamily="50" charset="-128"/>
              </a:rPr>
              <a:t>＜解析期間＞</a:t>
            </a:r>
            <a:endParaRPr lang="en-US" altLang="ja-JP" sz="1600"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en-US" altLang="ja-JP" sz="1600" dirty="0">
                <a:latin typeface="ＭＳ Ｐゴシック" panose="020B0600070205080204" pitchFamily="50" charset="-128"/>
                <a:ea typeface="ＭＳ Ｐゴシック" panose="020B0600070205080204" pitchFamily="50" charset="-128"/>
              </a:rPr>
              <a:t>1979</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2016</a:t>
            </a:r>
            <a:r>
              <a:rPr lang="ja-JP" altLang="en-US" sz="1600" dirty="0">
                <a:latin typeface="ＭＳ Ｐゴシック" panose="020B0600070205080204" pitchFamily="50" charset="-128"/>
                <a:ea typeface="ＭＳ Ｐゴシック" panose="020B0600070205080204" pitchFamily="50" charset="-128"/>
              </a:rPr>
              <a:t>年の</a:t>
            </a:r>
            <a:r>
              <a:rPr lang="en-US" altLang="ja-JP" sz="1600" dirty="0">
                <a:latin typeface="ＭＳ Ｐゴシック" panose="020B0600070205080204" pitchFamily="50" charset="-128"/>
                <a:ea typeface="ＭＳ Ｐゴシック" panose="020B0600070205080204" pitchFamily="50" charset="-128"/>
              </a:rPr>
              <a:t>6</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9</a:t>
            </a:r>
            <a:r>
              <a:rPr lang="ja-JP" altLang="en-US" sz="1600" dirty="0">
                <a:latin typeface="ＭＳ Ｐゴシック" panose="020B0600070205080204" pitchFamily="50" charset="-128"/>
                <a:ea typeface="ＭＳ Ｐゴシック" panose="020B0600070205080204" pitchFamily="50" charset="-128"/>
              </a:rPr>
              <a:t>月</a:t>
            </a:r>
            <a:r>
              <a:rPr lang="ja-JP" altLang="en-US" sz="1400" dirty="0">
                <a:latin typeface="ＭＳ Ｐゴシック" panose="020B0600070205080204" pitchFamily="50" charset="-128"/>
                <a:ea typeface="ＭＳ Ｐゴシック" panose="020B0600070205080204" pitchFamily="50" charset="-128"/>
              </a:rPr>
              <a:t>（サヘルの雨季にあたる）</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今回は主に</a:t>
            </a:r>
            <a:r>
              <a:rPr lang="en-US" altLang="ja-JP" sz="1600" dirty="0">
                <a:latin typeface="ＭＳ Ｐゴシック" panose="020B0600070205080204" pitchFamily="50" charset="-128"/>
                <a:ea typeface="ＭＳ Ｐゴシック" panose="020B0600070205080204" pitchFamily="50" charset="-128"/>
              </a:rPr>
              <a:t>9</a:t>
            </a:r>
            <a:r>
              <a:rPr lang="ja-JP" altLang="en-US" sz="1600" dirty="0">
                <a:latin typeface="ＭＳ Ｐゴシック" panose="020B0600070205080204" pitchFamily="50" charset="-128"/>
                <a:ea typeface="ＭＳ Ｐゴシック" panose="020B0600070205080204" pitchFamily="50" charset="-128"/>
              </a:rPr>
              <a:t>月の結果について説明</a:t>
            </a:r>
            <a:endParaRPr lang="en-US" altLang="ja-JP" sz="1600"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8765936" y="23152"/>
            <a:ext cx="372307" cy="369332"/>
          </a:xfrm>
          <a:prstGeom prst="rect">
            <a:avLst/>
          </a:prstGeom>
          <a:noFill/>
        </p:spPr>
        <p:txBody>
          <a:bodyPr wrap="square" rtlCol="0">
            <a:spAutoFit/>
          </a:bodyPr>
          <a:lstStyle/>
          <a:p>
            <a:r>
              <a:rPr kumimoji="1" lang="en-US" altLang="ja-JP" dirty="0">
                <a:solidFill>
                  <a:schemeClr val="bg1"/>
                </a:solidFill>
              </a:rPr>
              <a:t>4</a:t>
            </a:r>
            <a:endParaRPr kumimoji="1" lang="ja-JP" altLang="en-US" dirty="0">
              <a:solidFill>
                <a:schemeClr val="bg1"/>
              </a:solidFill>
            </a:endParaRPr>
          </a:p>
        </p:txBody>
      </p:sp>
    </p:spTree>
    <p:extLst>
      <p:ext uri="{BB962C8B-B14F-4D97-AF65-F5344CB8AC3E}">
        <p14:creationId xmlns:p14="http://schemas.microsoft.com/office/powerpoint/2010/main" val="251551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701337" y="5650384"/>
            <a:ext cx="7714692" cy="830173"/>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0" y="-37605"/>
            <a:ext cx="9144000" cy="461665"/>
            <a:chOff x="0" y="-73708"/>
            <a:chExt cx="9144000" cy="904866"/>
          </a:xfrm>
          <a:solidFill>
            <a:schemeClr val="accent1">
              <a:lumMod val="50000"/>
            </a:schemeClr>
          </a:solidFill>
        </p:grpSpPr>
        <p:sp>
          <p:nvSpPr>
            <p:cNvPr id="12" name="正方形/長方形 11"/>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74681" y="-73708"/>
              <a:ext cx="8578702"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結果</a:t>
              </a:r>
              <a:r>
                <a:rPr lang="en-US" altLang="ja-JP" sz="2400" dirty="0">
                  <a:solidFill>
                    <a:schemeClr val="bg1"/>
                  </a:solidFill>
                  <a:latin typeface="ＭＳ Ｐゴシック" panose="020B0600070205080204" pitchFamily="50" charset="-128"/>
                  <a:ea typeface="ＭＳ Ｐゴシック" panose="020B0600070205080204" pitchFamily="50" charset="-128"/>
                </a:rPr>
                <a:t> </a:t>
              </a:r>
              <a:r>
                <a:rPr lang="ja-JP" altLang="en-US" sz="2400" dirty="0">
                  <a:solidFill>
                    <a:schemeClr val="bg1"/>
                  </a:solidFill>
                  <a:latin typeface="ＭＳ Ｐゴシック" panose="020B0600070205080204" pitchFamily="50" charset="-128"/>
                  <a:ea typeface="ＭＳ Ｐゴシック" panose="020B0600070205080204" pitchFamily="50" charset="-128"/>
                </a:rPr>
                <a:t>－サヘル</a:t>
              </a:r>
              <a:r>
                <a:rPr lang="en-US" altLang="ja-JP" sz="2400" dirty="0">
                  <a:solidFill>
                    <a:schemeClr val="bg1"/>
                  </a:solidFill>
                  <a:latin typeface="ＭＳ Ｐゴシック" panose="020B0600070205080204" pitchFamily="50" charset="-128"/>
                  <a:ea typeface="ＭＳ Ｐゴシック" panose="020B0600070205080204" pitchFamily="50" charset="-128"/>
                </a:rPr>
                <a:t>OLR</a:t>
              </a:r>
              <a:r>
                <a:rPr lang="ja-JP" altLang="en-US" sz="2400" dirty="0">
                  <a:solidFill>
                    <a:schemeClr val="bg1"/>
                  </a:solidFill>
                  <a:latin typeface="ＭＳ Ｐゴシック" panose="020B0600070205080204" pitchFamily="50" charset="-128"/>
                  <a:ea typeface="ＭＳ Ｐゴシック" panose="020B0600070205080204" pitchFamily="50" charset="-128"/>
                </a:rPr>
                <a:t>インデックスとジオポテンシャル高度の回帰</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14" name="テキスト ボックス 13"/>
          <p:cNvSpPr txBox="1"/>
          <p:nvPr/>
        </p:nvSpPr>
        <p:spPr>
          <a:xfrm>
            <a:off x="2088076" y="655211"/>
            <a:ext cx="538090" cy="307777"/>
          </a:xfrm>
          <a:prstGeom prst="rect">
            <a:avLst/>
          </a:prstGeom>
          <a:noFill/>
        </p:spPr>
        <p:txBody>
          <a:bodyPr wrap="square" rtlCol="0">
            <a:spAutoFit/>
          </a:bodyPr>
          <a:lstStyle/>
          <a:p>
            <a:r>
              <a:rPr lang="en-US" altLang="ja-JP" sz="1400" b="1" dirty="0"/>
              <a:t>6</a:t>
            </a:r>
            <a:r>
              <a:rPr lang="ja-JP" altLang="en-US" sz="1400" b="1" dirty="0"/>
              <a:t>月</a:t>
            </a:r>
            <a:endParaRPr lang="en-US" altLang="ja-JP" sz="1400" b="1" dirty="0"/>
          </a:p>
        </p:txBody>
      </p:sp>
      <p:sp>
        <p:nvSpPr>
          <p:cNvPr id="15" name="テキスト ボックス 14"/>
          <p:cNvSpPr txBox="1"/>
          <p:nvPr/>
        </p:nvSpPr>
        <p:spPr>
          <a:xfrm>
            <a:off x="6610129" y="655211"/>
            <a:ext cx="538090" cy="307777"/>
          </a:xfrm>
          <a:prstGeom prst="rect">
            <a:avLst/>
          </a:prstGeom>
          <a:noFill/>
        </p:spPr>
        <p:txBody>
          <a:bodyPr wrap="square" rtlCol="0">
            <a:spAutoFit/>
          </a:bodyPr>
          <a:lstStyle/>
          <a:p>
            <a:r>
              <a:rPr lang="en-US" altLang="ja-JP" sz="1400" b="1" dirty="0"/>
              <a:t>7</a:t>
            </a:r>
            <a:r>
              <a:rPr lang="ja-JP" altLang="en-US" sz="1400" b="1" dirty="0"/>
              <a:t>月</a:t>
            </a:r>
            <a:endParaRPr lang="en-US" altLang="ja-JP" sz="1400" b="1" dirty="0"/>
          </a:p>
        </p:txBody>
      </p:sp>
      <p:sp>
        <p:nvSpPr>
          <p:cNvPr id="16" name="テキスト ボックス 15"/>
          <p:cNvSpPr txBox="1"/>
          <p:nvPr/>
        </p:nvSpPr>
        <p:spPr>
          <a:xfrm>
            <a:off x="2088076" y="2909683"/>
            <a:ext cx="538090" cy="307777"/>
          </a:xfrm>
          <a:prstGeom prst="rect">
            <a:avLst/>
          </a:prstGeom>
          <a:noFill/>
        </p:spPr>
        <p:txBody>
          <a:bodyPr wrap="square" rtlCol="0">
            <a:spAutoFit/>
          </a:bodyPr>
          <a:lstStyle/>
          <a:p>
            <a:r>
              <a:rPr lang="en-US" altLang="ja-JP" sz="1400" b="1" dirty="0"/>
              <a:t>8</a:t>
            </a:r>
            <a:r>
              <a:rPr lang="ja-JP" altLang="en-US" sz="1400" b="1" dirty="0"/>
              <a:t>月</a:t>
            </a:r>
            <a:endParaRPr lang="en-US" altLang="ja-JP" sz="1400" b="1" dirty="0"/>
          </a:p>
        </p:txBody>
      </p:sp>
      <p:sp>
        <p:nvSpPr>
          <p:cNvPr id="17" name="テキスト ボックス 16"/>
          <p:cNvSpPr txBox="1"/>
          <p:nvPr/>
        </p:nvSpPr>
        <p:spPr>
          <a:xfrm>
            <a:off x="6610129" y="2909683"/>
            <a:ext cx="538090" cy="307777"/>
          </a:xfrm>
          <a:prstGeom prst="rect">
            <a:avLst/>
          </a:prstGeom>
          <a:noFill/>
        </p:spPr>
        <p:txBody>
          <a:bodyPr wrap="square" rtlCol="0">
            <a:spAutoFit/>
          </a:bodyPr>
          <a:lstStyle/>
          <a:p>
            <a:r>
              <a:rPr lang="en-US" altLang="ja-JP" sz="1400" b="1" dirty="0"/>
              <a:t>9</a:t>
            </a:r>
            <a:r>
              <a:rPr lang="ja-JP" altLang="en-US" sz="1400" b="1" dirty="0"/>
              <a:t>月</a:t>
            </a:r>
            <a:endParaRPr lang="en-US" altLang="ja-JP" sz="1400" b="1" dirty="0"/>
          </a:p>
        </p:txBody>
      </p:sp>
      <p:sp>
        <p:nvSpPr>
          <p:cNvPr id="20" name="テキスト ボックス 19"/>
          <p:cNvSpPr txBox="1"/>
          <p:nvPr/>
        </p:nvSpPr>
        <p:spPr>
          <a:xfrm>
            <a:off x="844076" y="5742304"/>
            <a:ext cx="8681667" cy="646331"/>
          </a:xfrm>
          <a:prstGeom prst="rect">
            <a:avLst/>
          </a:prstGeom>
          <a:noFill/>
        </p:spPr>
        <p:txBody>
          <a:bodyPr wrap="square" rtlCol="0">
            <a:spAutoFit/>
          </a:bodyPr>
          <a:lstStyle/>
          <a:p>
            <a:pPr algn="just"/>
            <a:r>
              <a:rPr lang="en-US" altLang="ja-JP" dirty="0">
                <a:latin typeface="ＭＳ Ｐゴシック" panose="020B0600070205080204" pitchFamily="50" charset="-128"/>
                <a:ea typeface="ＭＳ Ｐゴシック" panose="020B0600070205080204" pitchFamily="50" charset="-128"/>
              </a:rPr>
              <a:t>7-9</a:t>
            </a:r>
            <a:r>
              <a:rPr lang="ja-JP" altLang="en-US" dirty="0">
                <a:latin typeface="ＭＳ Ｐゴシック" panose="020B0600070205080204" pitchFamily="50" charset="-128"/>
                <a:ea typeface="ＭＳ Ｐゴシック" panose="020B0600070205080204" pitchFamily="50" charset="-128"/>
              </a:rPr>
              <a:t>月でヨーロッパに高・低気圧のパターン（→先行研究と整合的）</a:t>
            </a:r>
            <a:endParaRPr lang="en-US" altLang="ja-JP" dirty="0">
              <a:latin typeface="ＭＳ Ｐゴシック" panose="020B0600070205080204" pitchFamily="50" charset="-128"/>
              <a:ea typeface="ＭＳ Ｐゴシック" panose="020B0600070205080204" pitchFamily="50" charset="-128"/>
            </a:endParaRPr>
          </a:p>
          <a:p>
            <a:pPr algn="just"/>
            <a:r>
              <a:rPr lang="ja-JP" altLang="en-US" dirty="0">
                <a:latin typeface="ＭＳ Ｐゴシック" panose="020B0600070205080204" pitchFamily="50" charset="-128"/>
                <a:ea typeface="ＭＳ Ｐゴシック" panose="020B0600070205080204" pitchFamily="50" charset="-128"/>
              </a:rPr>
              <a:t>さらに，</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月と</a:t>
            </a:r>
            <a:r>
              <a:rPr lang="en-US" altLang="ja-JP" dirty="0">
                <a:latin typeface="ＭＳ Ｐゴシック" panose="020B0600070205080204" pitchFamily="50" charset="-128"/>
                <a:ea typeface="ＭＳ Ｐゴシック" panose="020B0600070205080204" pitchFamily="50" charset="-128"/>
              </a:rPr>
              <a:t>9</a:t>
            </a:r>
            <a:r>
              <a:rPr lang="ja-JP" altLang="en-US" dirty="0">
                <a:latin typeface="ＭＳ Ｐゴシック" panose="020B0600070205080204" pitchFamily="50" charset="-128"/>
                <a:ea typeface="ＭＳ Ｐゴシック" panose="020B0600070205080204" pitchFamily="50" charset="-128"/>
              </a:rPr>
              <a:t>月では</a:t>
            </a:r>
            <a:r>
              <a:rPr lang="ja-JP" altLang="en-US" b="1" dirty="0">
                <a:latin typeface="ＭＳ Ｐゴシック" panose="020B0600070205080204" pitchFamily="50" charset="-128"/>
                <a:ea typeface="ＭＳ Ｐゴシック" panose="020B0600070205080204" pitchFamily="50" charset="-128"/>
              </a:rPr>
              <a:t>東アジア方面へ波列が連なっている</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テレコネクション</a:t>
            </a:r>
            <a:r>
              <a:rPr lang="en-US" altLang="ja-JP" b="1" dirty="0">
                <a:latin typeface="ＭＳ Ｐゴシック" panose="020B0600070205080204" pitchFamily="50" charset="-128"/>
                <a:ea typeface="ＭＳ Ｐゴシック" panose="020B0600070205080204" pitchFamily="50" charset="-128"/>
              </a:rPr>
              <a:t>)</a:t>
            </a:r>
            <a:endParaRPr lang="ja-JP" altLang="en-US" b="1" dirty="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2894120" y="431529"/>
            <a:ext cx="4438835" cy="307777"/>
          </a:xfrm>
          <a:prstGeom prst="rect">
            <a:avLst/>
          </a:prstGeom>
          <a:noFill/>
        </p:spPr>
        <p:txBody>
          <a:bodyPr wrap="square" rtlCol="0">
            <a:spAutoFit/>
          </a:bodyPr>
          <a:lstStyle/>
          <a:p>
            <a:r>
              <a:rPr lang="en-US" altLang="ja-JP" sz="1400" b="1" dirty="0"/>
              <a:t>300hPa</a:t>
            </a:r>
            <a:r>
              <a:rPr lang="ja-JP" altLang="en-US" sz="1400" b="1" dirty="0"/>
              <a:t> 面ジオポテンシャル高度（</a:t>
            </a:r>
            <a:r>
              <a:rPr lang="en-US" altLang="ja-JP" sz="1400" b="1" dirty="0"/>
              <a:t>Z300</a:t>
            </a:r>
            <a:r>
              <a:rPr lang="ja-JP" altLang="en-US" sz="1400" b="1" dirty="0"/>
              <a:t>）</a:t>
            </a:r>
            <a:endParaRPr lang="en-US" altLang="ja-JP" sz="1400" b="1" dirty="0"/>
          </a:p>
        </p:txBody>
      </p:sp>
      <p:sp>
        <p:nvSpPr>
          <p:cNvPr id="22" name="テキスト ボックス 21"/>
          <p:cNvSpPr txBox="1"/>
          <p:nvPr/>
        </p:nvSpPr>
        <p:spPr>
          <a:xfrm>
            <a:off x="5885899" y="5204718"/>
            <a:ext cx="3204834" cy="276999"/>
          </a:xfrm>
          <a:prstGeom prst="rect">
            <a:avLst/>
          </a:prstGeom>
          <a:noFill/>
        </p:spPr>
        <p:txBody>
          <a:bodyPr wrap="square" rtlCol="0">
            <a:spAutoFit/>
          </a:bodyPr>
          <a:lstStyle/>
          <a:p>
            <a:r>
              <a:rPr lang="ja-JP" altLang="en-US" sz="1200" dirty="0"/>
              <a:t>等値線：回帰係数</a:t>
            </a:r>
            <a:r>
              <a:rPr lang="en-US" altLang="ja-JP" sz="1200" dirty="0"/>
              <a:t>(m), </a:t>
            </a:r>
            <a:r>
              <a:rPr lang="ja-JP" altLang="en-US" sz="1200" dirty="0"/>
              <a:t>色：信頼係数</a:t>
            </a:r>
            <a:r>
              <a:rPr lang="en-US" altLang="ja-JP" sz="1200" dirty="0"/>
              <a:t>90%</a:t>
            </a:r>
            <a:r>
              <a:rPr lang="ja-JP" altLang="en-US" sz="1200" dirty="0"/>
              <a:t>以上</a:t>
            </a:r>
            <a:endParaRPr lang="en-US" altLang="ja-JP" sz="1200" dirty="0"/>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28013" t="5210" r="26086" b="1586"/>
          <a:stretch/>
        </p:blipFill>
        <p:spPr>
          <a:xfrm rot="5400000">
            <a:off x="5914237" y="1904810"/>
            <a:ext cx="1828012" cy="4453963"/>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l="28347" t="5081" r="25918" b="1457"/>
          <a:stretch/>
        </p:blipFill>
        <p:spPr>
          <a:xfrm rot="5400000">
            <a:off x="5911167" y="-350545"/>
            <a:ext cx="1821344" cy="4466339"/>
          </a:xfrm>
          <a:prstGeom prst="rect">
            <a:avLst/>
          </a:prstGeom>
        </p:spPr>
      </p:pic>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l="28012" t="5081" r="25751" b="1457"/>
          <a:stretch/>
        </p:blipFill>
        <p:spPr>
          <a:xfrm rot="5400000">
            <a:off x="1361664" y="1898766"/>
            <a:ext cx="1841354" cy="4466329"/>
          </a:xfrm>
          <a:prstGeom prst="rect">
            <a:avLst/>
          </a:prstGeom>
        </p:spPr>
      </p:pic>
      <p:pic>
        <p:nvPicPr>
          <p:cNvPr id="9" name="図 8"/>
          <p:cNvPicPr>
            <a:picLocks noChangeAspect="1"/>
          </p:cNvPicPr>
          <p:nvPr/>
        </p:nvPicPr>
        <p:blipFill rotWithShape="1">
          <a:blip r:embed="rId6">
            <a:extLst>
              <a:ext uri="{28A0092B-C50C-407E-A947-70E740481C1C}">
                <a14:useLocalDpi xmlns:a14="http://schemas.microsoft.com/office/drawing/2010/main" val="0"/>
              </a:ext>
            </a:extLst>
          </a:blip>
          <a:srcRect l="28013" t="5210" r="26086" b="1586"/>
          <a:stretch/>
        </p:blipFill>
        <p:spPr>
          <a:xfrm rot="5400000">
            <a:off x="1368446" y="-357656"/>
            <a:ext cx="1828014" cy="4453968"/>
          </a:xfrm>
          <a:prstGeom prst="rect">
            <a:avLst/>
          </a:prstGeom>
        </p:spPr>
      </p:pic>
      <p:sp>
        <p:nvSpPr>
          <p:cNvPr id="19" name="角丸四角形 18"/>
          <p:cNvSpPr/>
          <p:nvPr/>
        </p:nvSpPr>
        <p:spPr>
          <a:xfrm>
            <a:off x="4596590" y="3166863"/>
            <a:ext cx="4494142" cy="19575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765936" y="23152"/>
            <a:ext cx="372307" cy="369332"/>
          </a:xfrm>
          <a:prstGeom prst="rect">
            <a:avLst/>
          </a:prstGeom>
          <a:noFill/>
        </p:spPr>
        <p:txBody>
          <a:bodyPr wrap="square" rtlCol="0">
            <a:spAutoFit/>
          </a:bodyPr>
          <a:lstStyle/>
          <a:p>
            <a:r>
              <a:rPr kumimoji="1" lang="en-US" altLang="ja-JP" dirty="0">
                <a:solidFill>
                  <a:schemeClr val="bg1"/>
                </a:solidFill>
              </a:rPr>
              <a:t>5</a:t>
            </a:r>
            <a:endParaRPr kumimoji="1" lang="ja-JP" altLang="en-US" dirty="0">
              <a:solidFill>
                <a:schemeClr val="bg1"/>
              </a:solidFill>
            </a:endParaRPr>
          </a:p>
        </p:txBody>
      </p:sp>
    </p:spTree>
    <p:extLst>
      <p:ext uri="{BB962C8B-B14F-4D97-AF65-F5344CB8AC3E}">
        <p14:creationId xmlns:p14="http://schemas.microsoft.com/office/powerpoint/2010/main" val="215480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74615" y="4107160"/>
            <a:ext cx="1828800" cy="338554"/>
          </a:xfrm>
          <a:prstGeom prst="rect">
            <a:avLst/>
          </a:prstGeom>
          <a:noFill/>
        </p:spPr>
        <p:txBody>
          <a:bodyPr wrap="square" rtlCol="0">
            <a:spAutoFit/>
          </a:bodyPr>
          <a:lstStyle/>
          <a:p>
            <a:r>
              <a:rPr kumimoji="1" lang="ja-JP" altLang="en-US" sz="1600" dirty="0">
                <a:latin typeface="MS PGothic" panose="020B0600070205080204" pitchFamily="34" charset="-128"/>
                <a:ea typeface="MS PGothic" panose="020B0600070205080204" pitchFamily="34" charset="-128"/>
              </a:rPr>
              <a:t>相関係数：</a:t>
            </a:r>
            <a:r>
              <a:rPr kumimoji="1" lang="en-US" altLang="ja-JP" sz="1600" b="1" dirty="0">
                <a:solidFill>
                  <a:srgbClr val="FF0000"/>
                </a:solidFill>
              </a:rPr>
              <a:t>0.66</a:t>
            </a:r>
            <a:endParaRPr kumimoji="1" lang="ja-JP" altLang="en-US" sz="1600" b="1" dirty="0">
              <a:solidFill>
                <a:srgbClr val="FF0000"/>
              </a:solidFill>
            </a:endParaRPr>
          </a:p>
        </p:txBody>
      </p:sp>
      <p:sp>
        <p:nvSpPr>
          <p:cNvPr id="12" name="テキスト ボックス 11"/>
          <p:cNvSpPr txBox="1"/>
          <p:nvPr/>
        </p:nvSpPr>
        <p:spPr>
          <a:xfrm>
            <a:off x="312790" y="4571866"/>
            <a:ext cx="4151242" cy="646331"/>
          </a:xfrm>
          <a:prstGeom prst="rect">
            <a:avLst/>
          </a:prstGeom>
          <a:noFill/>
        </p:spPr>
        <p:txBody>
          <a:bodyPr wrap="square" rtlCol="0">
            <a:spAutoFit/>
          </a:bodyPr>
          <a:lstStyle/>
          <a:p>
            <a:pPr algn="just"/>
            <a:r>
              <a:rPr lang="en-US" altLang="ja-JP" sz="1200" dirty="0"/>
              <a:t>※</a:t>
            </a:r>
            <a:r>
              <a:rPr kumimoji="1" lang="ja-JP" altLang="en-US" sz="1200" dirty="0"/>
              <a:t>サヘル</a:t>
            </a:r>
            <a:r>
              <a:rPr kumimoji="1" lang="en-US" altLang="ja-JP" sz="1200" dirty="0"/>
              <a:t>OLR</a:t>
            </a:r>
            <a:r>
              <a:rPr kumimoji="1" lang="ja-JP" altLang="en-US" sz="1200" dirty="0"/>
              <a:t>インデックスと</a:t>
            </a:r>
            <a:r>
              <a:rPr kumimoji="1" lang="en-US" altLang="ja-JP" sz="1200" dirty="0"/>
              <a:t>Z300</a:t>
            </a:r>
            <a:r>
              <a:rPr kumimoji="1" lang="ja-JP" altLang="en-US" sz="1200" dirty="0"/>
              <a:t>の回帰図（前スライド）を参考に，</a:t>
            </a:r>
            <a:r>
              <a:rPr kumimoji="1" lang="en-US" altLang="ja-JP" sz="1200" dirty="0"/>
              <a:t>6</a:t>
            </a:r>
            <a:r>
              <a:rPr kumimoji="1" lang="ja-JP" altLang="en-US" sz="1200" dirty="0" err="1"/>
              <a:t>つの</a:t>
            </a:r>
            <a:r>
              <a:rPr kumimoji="1" lang="ja-JP" altLang="en-US" sz="1200" dirty="0"/>
              <a:t>高・低気圧の中心付近の</a:t>
            </a:r>
            <a:r>
              <a:rPr lang="ja-JP" altLang="en-US" sz="1200" dirty="0"/>
              <a:t>値</a:t>
            </a:r>
            <a:r>
              <a:rPr kumimoji="1" lang="ja-JP" altLang="en-US" sz="1200" dirty="0"/>
              <a:t>を足し・引きして作成した．</a:t>
            </a:r>
          </a:p>
        </p:txBody>
      </p:sp>
      <p:sp>
        <p:nvSpPr>
          <p:cNvPr id="18" name="テキスト ボックス 17"/>
          <p:cNvSpPr txBox="1"/>
          <p:nvPr/>
        </p:nvSpPr>
        <p:spPr>
          <a:xfrm>
            <a:off x="310720" y="3960016"/>
            <a:ext cx="2599730" cy="584775"/>
          </a:xfrm>
          <a:prstGeom prst="rect">
            <a:avLst/>
          </a:prstGeom>
          <a:noFill/>
        </p:spPr>
        <p:txBody>
          <a:bodyPr wrap="square" rtlCol="0">
            <a:spAutoFit/>
          </a:bodyPr>
          <a:lstStyle/>
          <a:p>
            <a:r>
              <a:rPr lang="ja-JP" altLang="en-US" sz="1600" dirty="0">
                <a:latin typeface="ＭＳ Ｐゴシック" panose="020B0600070205080204" pitchFamily="50" charset="-128"/>
                <a:ea typeface="ＭＳ Ｐゴシック" panose="020B0600070205080204" pitchFamily="50" charset="-128"/>
              </a:rPr>
              <a:t>棒 </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 サヘル</a:t>
            </a:r>
            <a:r>
              <a:rPr lang="en-US" altLang="ja-JP" sz="1600" dirty="0">
                <a:latin typeface="ＭＳ Ｐゴシック" panose="020B0600070205080204" pitchFamily="50" charset="-128"/>
                <a:ea typeface="ＭＳ Ｐゴシック" panose="020B0600070205080204" pitchFamily="50" charset="-128"/>
              </a:rPr>
              <a:t>IDX×</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1</a:t>
            </a:r>
          </a:p>
          <a:p>
            <a:r>
              <a:rPr lang="ja-JP" altLang="en-US" sz="1600" dirty="0">
                <a:latin typeface="ＭＳ Ｐゴシック" panose="020B0600070205080204" pitchFamily="50" charset="-128"/>
                <a:ea typeface="ＭＳ Ｐゴシック" panose="020B0600070205080204" pitchFamily="50" charset="-128"/>
              </a:rPr>
              <a:t>折れ線</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 テレコネ</a:t>
            </a:r>
            <a:r>
              <a:rPr kumimoji="1" lang="en-US" altLang="ja-JP" sz="1600" dirty="0">
                <a:latin typeface="ＭＳ Ｐゴシック" panose="020B0600070205080204" pitchFamily="50" charset="-128"/>
                <a:ea typeface="ＭＳ Ｐゴシック" panose="020B0600070205080204" pitchFamily="50" charset="-128"/>
              </a:rPr>
              <a:t>IDX※</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9" name="右中かっこ 18"/>
          <p:cNvSpPr/>
          <p:nvPr/>
        </p:nvSpPr>
        <p:spPr>
          <a:xfrm>
            <a:off x="2493095" y="4085391"/>
            <a:ext cx="108066" cy="3693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1179512" y="453808"/>
            <a:ext cx="2587630" cy="276999"/>
          </a:xfrm>
          <a:prstGeom prst="rect">
            <a:avLst/>
          </a:prstGeom>
          <a:noFill/>
        </p:spPr>
        <p:txBody>
          <a:bodyPr wrap="square" rtlCol="0">
            <a:spAutoFit/>
          </a:bodyPr>
          <a:lstStyle/>
          <a:p>
            <a:r>
              <a:rPr kumimoji="1" lang="ja-JP" altLang="en-US" sz="1200" b="1" dirty="0"/>
              <a:t>サヘル</a:t>
            </a:r>
            <a:r>
              <a:rPr kumimoji="1" lang="en-US" altLang="ja-JP" sz="1200" b="1" dirty="0"/>
              <a:t>IDX &amp; </a:t>
            </a:r>
            <a:r>
              <a:rPr kumimoji="1" lang="ja-JP" altLang="en-US" sz="1200" b="1" dirty="0"/>
              <a:t>テレコネクション</a:t>
            </a:r>
            <a:r>
              <a:rPr kumimoji="1" lang="en-US" altLang="ja-JP" sz="1200" b="1" dirty="0"/>
              <a:t>IDX</a:t>
            </a:r>
            <a:endParaRPr kumimoji="1" lang="ja-JP" altLang="en-US" sz="1200" b="1" dirty="0"/>
          </a:p>
        </p:txBody>
      </p:sp>
      <p:sp>
        <p:nvSpPr>
          <p:cNvPr id="17" name="テキスト ボックス 16"/>
          <p:cNvSpPr txBox="1"/>
          <p:nvPr/>
        </p:nvSpPr>
        <p:spPr>
          <a:xfrm>
            <a:off x="5520755" y="633450"/>
            <a:ext cx="2726427" cy="276999"/>
          </a:xfrm>
          <a:prstGeom prst="rect">
            <a:avLst/>
          </a:prstGeom>
          <a:noFill/>
        </p:spPr>
        <p:txBody>
          <a:bodyPr wrap="square" rtlCol="0">
            <a:spAutoFit/>
          </a:bodyPr>
          <a:lstStyle/>
          <a:p>
            <a:r>
              <a:rPr kumimoji="1" lang="en-US" altLang="ja-JP" sz="1200" b="1" dirty="0"/>
              <a:t>300hPa</a:t>
            </a:r>
            <a:r>
              <a:rPr kumimoji="1" lang="ja-JP" altLang="en-US" sz="1200" b="1"/>
              <a:t>面ジオポテンシャル高度</a:t>
            </a:r>
            <a:endParaRPr kumimoji="1" lang="ja-JP" altLang="en-US" sz="1200" b="1" dirty="0"/>
          </a:p>
        </p:txBody>
      </p:sp>
      <p:sp>
        <p:nvSpPr>
          <p:cNvPr id="20" name="テキスト ボックス 19"/>
          <p:cNvSpPr txBox="1"/>
          <p:nvPr/>
        </p:nvSpPr>
        <p:spPr>
          <a:xfrm>
            <a:off x="6049110" y="4102529"/>
            <a:ext cx="1389182" cy="276999"/>
          </a:xfrm>
          <a:prstGeom prst="rect">
            <a:avLst/>
          </a:prstGeom>
          <a:noFill/>
        </p:spPr>
        <p:txBody>
          <a:bodyPr wrap="square" rtlCol="0">
            <a:spAutoFit/>
          </a:bodyPr>
          <a:lstStyle/>
          <a:p>
            <a:r>
              <a:rPr kumimoji="1" lang="ja-JP" altLang="en-US" sz="1200" b="1"/>
              <a:t>海面水温（</a:t>
            </a:r>
            <a:r>
              <a:rPr lang="en-US" altLang="ja-JP" sz="1200" b="1" dirty="0"/>
              <a:t> SST </a:t>
            </a:r>
            <a:r>
              <a:rPr kumimoji="1" lang="ja-JP" altLang="en-US" sz="1200" b="1"/>
              <a:t>）</a:t>
            </a:r>
            <a:endParaRPr kumimoji="1" lang="ja-JP" altLang="en-US" sz="1200" b="1" dirty="0"/>
          </a:p>
        </p:txBody>
      </p:sp>
      <p:sp>
        <p:nvSpPr>
          <p:cNvPr id="27" name="テキスト ボックス 26"/>
          <p:cNvSpPr txBox="1"/>
          <p:nvPr/>
        </p:nvSpPr>
        <p:spPr>
          <a:xfrm>
            <a:off x="6420541" y="2314922"/>
            <a:ext cx="565265" cy="307777"/>
          </a:xfrm>
          <a:prstGeom prst="rect">
            <a:avLst/>
          </a:prstGeom>
          <a:noFill/>
        </p:spPr>
        <p:txBody>
          <a:bodyPr wrap="square" rtlCol="0">
            <a:spAutoFit/>
          </a:bodyPr>
          <a:lstStyle/>
          <a:p>
            <a:r>
              <a:rPr kumimoji="1" lang="en-US" altLang="ja-JP" sz="1400" b="1" dirty="0"/>
              <a:t>OLR</a:t>
            </a:r>
            <a:endParaRPr kumimoji="1" lang="ja-JP" altLang="en-US" sz="1400" b="1" dirty="0"/>
          </a:p>
        </p:txBody>
      </p:sp>
      <p:sp>
        <p:nvSpPr>
          <p:cNvPr id="28" name="正方形/長方形 27"/>
          <p:cNvSpPr/>
          <p:nvPr/>
        </p:nvSpPr>
        <p:spPr>
          <a:xfrm>
            <a:off x="0" y="1"/>
            <a:ext cx="9144000" cy="4156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74681" y="-37605"/>
            <a:ext cx="8578702" cy="461665"/>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結果</a:t>
            </a:r>
            <a:r>
              <a:rPr lang="en-US" altLang="ja-JP" sz="2400" dirty="0">
                <a:solidFill>
                  <a:schemeClr val="bg1"/>
                </a:solidFill>
                <a:latin typeface="ＭＳ Ｐゴシック" panose="020B0600070205080204" pitchFamily="50" charset="-128"/>
                <a:ea typeface="ＭＳ Ｐゴシック" panose="020B0600070205080204" pitchFamily="50" charset="-128"/>
              </a:rPr>
              <a:t> </a:t>
            </a:r>
            <a:r>
              <a:rPr lang="ja-JP" altLang="en-US" sz="2400" dirty="0">
                <a:solidFill>
                  <a:schemeClr val="bg1"/>
                </a:solidFill>
                <a:latin typeface="ＭＳ Ｐゴシック" panose="020B0600070205080204" pitchFamily="50" charset="-128"/>
                <a:ea typeface="ＭＳ Ｐゴシック" panose="020B0600070205080204" pitchFamily="50" charset="-128"/>
              </a:rPr>
              <a:t>－テレコネクションインデックスとの回帰－</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5584316" y="445220"/>
            <a:ext cx="2587630" cy="276999"/>
          </a:xfrm>
          <a:prstGeom prst="rect">
            <a:avLst/>
          </a:prstGeom>
          <a:noFill/>
        </p:spPr>
        <p:txBody>
          <a:bodyPr wrap="square" rtlCol="0">
            <a:spAutoFit/>
          </a:bodyPr>
          <a:lstStyle/>
          <a:p>
            <a:r>
              <a:rPr kumimoji="1" lang="ja-JP" altLang="en-US" sz="1200" b="1" u="sng" dirty="0"/>
              <a:t>テレコネクション</a:t>
            </a:r>
            <a:r>
              <a:rPr kumimoji="1" lang="en-US" altLang="ja-JP" sz="1200" b="1" u="sng" dirty="0"/>
              <a:t>IDX</a:t>
            </a:r>
            <a:r>
              <a:rPr kumimoji="1" lang="ja-JP" altLang="en-US" sz="1200" b="1" dirty="0"/>
              <a:t>との回帰</a:t>
            </a:r>
          </a:p>
        </p:txBody>
      </p:sp>
      <p:sp>
        <p:nvSpPr>
          <p:cNvPr id="33" name="角丸四角形 32"/>
          <p:cNvSpPr/>
          <p:nvPr/>
        </p:nvSpPr>
        <p:spPr>
          <a:xfrm>
            <a:off x="303647" y="5966398"/>
            <a:ext cx="8497801" cy="762595"/>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387489" y="6054055"/>
            <a:ext cx="8862830" cy="584775"/>
          </a:xfrm>
          <a:prstGeom prst="rect">
            <a:avLst/>
          </a:prstGeom>
          <a:noFill/>
        </p:spPr>
        <p:txBody>
          <a:bodyPr wrap="square" rtlCol="0">
            <a:spAutoFit/>
          </a:bodyPr>
          <a:lstStyle/>
          <a:p>
            <a:pPr algn="just"/>
            <a:r>
              <a:rPr lang="ja-JP" altLang="en-US" sz="1600" dirty="0">
                <a:latin typeface="ＭＳ Ｐゴシック" panose="020B0600070205080204" pitchFamily="50" charset="-128"/>
                <a:ea typeface="ＭＳ Ｐゴシック" panose="020B0600070205080204" pitchFamily="50" charset="-128"/>
              </a:rPr>
              <a:t>テレコネクションとサヘル以外の熱帯地域（</a:t>
            </a:r>
            <a:r>
              <a:rPr lang="en-US" altLang="ja-JP" sz="1600" dirty="0">
                <a:latin typeface="ＭＳ Ｐゴシック" panose="020B0600070205080204" pitchFamily="50" charset="-128"/>
                <a:ea typeface="ＭＳ Ｐゴシック" panose="020B0600070205080204" pitchFamily="50" charset="-128"/>
              </a:rPr>
              <a:t>SST</a:t>
            </a:r>
            <a:r>
              <a:rPr lang="ja-JP" altLang="en-US" sz="1600" dirty="0">
                <a:latin typeface="ＭＳ Ｐゴシック" panose="020B0600070205080204" pitchFamily="50" charset="-128"/>
                <a:ea typeface="ＭＳ Ｐゴシック" panose="020B0600070205080204" pitchFamily="50" charset="-128"/>
              </a:rPr>
              <a:t>や他のモンスーン帯の</a:t>
            </a:r>
            <a:r>
              <a:rPr lang="en-US" altLang="ja-JP" sz="1600" dirty="0">
                <a:latin typeface="ＭＳ Ｐゴシック" panose="020B0600070205080204" pitchFamily="50" charset="-128"/>
                <a:ea typeface="ＭＳ Ｐゴシック" panose="020B0600070205080204" pitchFamily="50" charset="-128"/>
              </a:rPr>
              <a:t>OLR</a:t>
            </a:r>
            <a:r>
              <a:rPr lang="ja-JP" altLang="en-US" sz="1600" dirty="0">
                <a:latin typeface="ＭＳ Ｐゴシック" panose="020B0600070205080204" pitchFamily="50" charset="-128"/>
                <a:ea typeface="ＭＳ Ｐゴシック" panose="020B0600070205080204" pitchFamily="50" charset="-128"/>
              </a:rPr>
              <a:t>）との相関はほぼない</a:t>
            </a:r>
            <a:endParaRPr lang="en-US" altLang="ja-JP" sz="1600" dirty="0">
              <a:latin typeface="ＭＳ Ｐゴシック" panose="020B0600070205080204" pitchFamily="50" charset="-128"/>
              <a:ea typeface="ＭＳ Ｐゴシック" panose="020B0600070205080204" pitchFamily="50" charset="-128"/>
            </a:endParaRPr>
          </a:p>
          <a:p>
            <a:pPr algn="just"/>
            <a:r>
              <a:rPr lang="ja-JP" altLang="en-US" sz="1600" dirty="0">
                <a:latin typeface="ＭＳ Ｐゴシック" panose="020B0600070205080204" pitchFamily="50" charset="-128"/>
                <a:ea typeface="ＭＳ Ｐゴシック" panose="020B0600070205080204" pitchFamily="50" charset="-128"/>
              </a:rPr>
              <a:t>→それらを介した</a:t>
            </a:r>
            <a:r>
              <a:rPr lang="ja-JP" altLang="en-US" sz="1600" b="1" dirty="0">
                <a:latin typeface="ＭＳ Ｐゴシック" panose="020B0600070205080204" pitchFamily="50" charset="-128"/>
                <a:ea typeface="ＭＳ Ｐゴシック" panose="020B0600070205080204" pitchFamily="50" charset="-128"/>
              </a:rPr>
              <a:t>見かけの相関であることを否定</a:t>
            </a:r>
            <a:endParaRPr lang="en-US" altLang="ja-JP" sz="1600" b="1" dirty="0">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2910450" y="5404449"/>
            <a:ext cx="1766652" cy="461665"/>
          </a:xfrm>
          <a:prstGeom prst="rect">
            <a:avLst/>
          </a:prstGeom>
          <a:noFill/>
        </p:spPr>
        <p:txBody>
          <a:bodyPr wrap="square" rtlCol="0">
            <a:spAutoFit/>
          </a:bodyPr>
          <a:lstStyle/>
          <a:p>
            <a:r>
              <a:rPr lang="ja-JP" altLang="en-US" sz="1200" dirty="0"/>
              <a:t>等値線：回帰係数</a:t>
            </a:r>
            <a:r>
              <a:rPr lang="en-US" altLang="ja-JP" sz="1200" dirty="0"/>
              <a:t>, </a:t>
            </a:r>
            <a:r>
              <a:rPr lang="ja-JP" altLang="en-US" sz="1200" dirty="0"/>
              <a:t>色：信頼係数</a:t>
            </a:r>
            <a:r>
              <a:rPr lang="en-US" altLang="ja-JP" sz="1200" dirty="0"/>
              <a:t>90%</a:t>
            </a:r>
            <a:r>
              <a:rPr lang="ja-JP" altLang="en-US" sz="1200" dirty="0"/>
              <a:t>以上</a:t>
            </a:r>
            <a:endParaRPr lang="en-US" altLang="ja-JP" sz="1200" dirty="0"/>
          </a:p>
        </p:txBody>
      </p:sp>
      <p:sp>
        <p:nvSpPr>
          <p:cNvPr id="32" name="テキスト ボックス 31"/>
          <p:cNvSpPr txBox="1"/>
          <p:nvPr/>
        </p:nvSpPr>
        <p:spPr>
          <a:xfrm>
            <a:off x="8765936" y="23152"/>
            <a:ext cx="372307" cy="369332"/>
          </a:xfrm>
          <a:prstGeom prst="rect">
            <a:avLst/>
          </a:prstGeom>
          <a:noFill/>
        </p:spPr>
        <p:txBody>
          <a:bodyPr wrap="square" rtlCol="0">
            <a:spAutoFit/>
          </a:bodyPr>
          <a:lstStyle/>
          <a:p>
            <a:r>
              <a:rPr kumimoji="1" lang="en-US" altLang="ja-JP" dirty="0">
                <a:solidFill>
                  <a:schemeClr val="bg1"/>
                </a:solidFill>
              </a:rPr>
              <a:t>6</a:t>
            </a:r>
            <a:endParaRPr kumimoji="1" lang="ja-JP" altLang="en-US" dirty="0">
              <a:solidFill>
                <a:schemeClr val="bg1"/>
              </a:solidFill>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28180" t="5210" r="25751" b="1586"/>
          <a:stretch/>
        </p:blipFill>
        <p:spPr>
          <a:xfrm rot="5400000">
            <a:off x="5793848" y="1256310"/>
            <a:ext cx="1594920" cy="4175785"/>
          </a:xfrm>
          <a:prstGeom prst="rect">
            <a:avLst/>
          </a:prstGeom>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28180" t="5210" r="26086" b="1456"/>
          <a:stretch/>
        </p:blipFill>
        <p:spPr>
          <a:xfrm rot="5400000">
            <a:off x="5802547" y="-468049"/>
            <a:ext cx="1583321" cy="4181585"/>
          </a:xfrm>
          <a:prstGeom prst="rect">
            <a:avLst/>
          </a:prstGeom>
        </p:spPr>
      </p:pic>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l="27845" t="5210" r="25918" b="1456"/>
          <a:stretch/>
        </p:blipFill>
        <p:spPr>
          <a:xfrm rot="5400000">
            <a:off x="5793850" y="3016942"/>
            <a:ext cx="1600717" cy="4181587"/>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02298" y="245315"/>
            <a:ext cx="3283979" cy="4139213"/>
          </a:xfrm>
          <a:prstGeom prst="rect">
            <a:avLst/>
          </a:prstGeom>
        </p:spPr>
      </p:pic>
    </p:spTree>
    <p:extLst>
      <p:ext uri="{BB962C8B-B14F-4D97-AF65-F5344CB8AC3E}">
        <p14:creationId xmlns:p14="http://schemas.microsoft.com/office/powerpoint/2010/main" val="284124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p:nvPr/>
        </p:nvPicPr>
        <p:blipFill rotWithShape="1">
          <a:blip r:embed="rId3" cstate="print">
            <a:extLst>
              <a:ext uri="{28A0092B-C50C-407E-A947-70E740481C1C}">
                <a14:useLocalDpi xmlns:a14="http://schemas.microsoft.com/office/drawing/2010/main"/>
              </a:ext>
            </a:extLst>
          </a:blip>
          <a:srcRect l="3638" t="5919" r="48654" b="4838"/>
          <a:stretch/>
        </p:blipFill>
        <p:spPr>
          <a:xfrm>
            <a:off x="617308" y="740605"/>
            <a:ext cx="2127887" cy="2690569"/>
          </a:xfrm>
          <a:prstGeom prst="rect">
            <a:avLst/>
          </a:prstGeom>
        </p:spPr>
      </p:pic>
      <p:pic>
        <p:nvPicPr>
          <p:cNvPr id="43" name="図 42"/>
          <p:cNvPicPr/>
          <p:nvPr/>
        </p:nvPicPr>
        <p:blipFill rotWithShape="1">
          <a:blip r:embed="rId3" cstate="print">
            <a:extLst>
              <a:ext uri="{28A0092B-C50C-407E-A947-70E740481C1C}">
                <a14:useLocalDpi xmlns:a14="http://schemas.microsoft.com/office/drawing/2010/main"/>
              </a:ext>
            </a:extLst>
          </a:blip>
          <a:srcRect l="52048" t="5919" r="71" b="4838"/>
          <a:stretch/>
        </p:blipFill>
        <p:spPr>
          <a:xfrm>
            <a:off x="2781603" y="740605"/>
            <a:ext cx="2135585" cy="2690569"/>
          </a:xfrm>
          <a:prstGeom prst="rect">
            <a:avLst/>
          </a:prstGeom>
        </p:spPr>
      </p:pic>
      <p:pic>
        <p:nvPicPr>
          <p:cNvPr id="36" name="図 35"/>
          <p:cNvPicPr/>
          <p:nvPr/>
        </p:nvPicPr>
        <p:blipFill rotWithShape="1">
          <a:blip r:embed="rId4" cstate="screen">
            <a:extLst>
              <a:ext uri="{28A0092B-C50C-407E-A947-70E740481C1C}">
                <a14:useLocalDpi xmlns:a14="http://schemas.microsoft.com/office/drawing/2010/main"/>
              </a:ext>
            </a:extLst>
          </a:blip>
          <a:srcRect l="6701" b="49902"/>
          <a:stretch/>
        </p:blipFill>
        <p:spPr>
          <a:xfrm>
            <a:off x="5691977" y="673754"/>
            <a:ext cx="3368256" cy="2214570"/>
          </a:xfrm>
          <a:prstGeom prst="rect">
            <a:avLst/>
          </a:prstGeom>
        </p:spPr>
      </p:pic>
      <p:pic>
        <p:nvPicPr>
          <p:cNvPr id="41" name="図 40"/>
          <p:cNvPicPr/>
          <p:nvPr/>
        </p:nvPicPr>
        <p:blipFill rotWithShape="1">
          <a:blip r:embed="rId4" cstate="screen">
            <a:extLst>
              <a:ext uri="{28A0092B-C50C-407E-A947-70E740481C1C}">
                <a14:useLocalDpi xmlns:a14="http://schemas.microsoft.com/office/drawing/2010/main"/>
              </a:ext>
            </a:extLst>
          </a:blip>
          <a:srcRect l="6554" t="49936" r="146" b="-34"/>
          <a:stretch/>
        </p:blipFill>
        <p:spPr>
          <a:xfrm>
            <a:off x="5691977" y="3143467"/>
            <a:ext cx="3368256" cy="2214570"/>
          </a:xfrm>
          <a:prstGeom prst="rect">
            <a:avLst/>
          </a:prstGeom>
        </p:spPr>
      </p:pic>
      <p:sp>
        <p:nvSpPr>
          <p:cNvPr id="6" name="テキスト ボックス 5"/>
          <p:cNvSpPr txBox="1"/>
          <p:nvPr/>
        </p:nvSpPr>
        <p:spPr>
          <a:xfrm>
            <a:off x="174680" y="-37605"/>
            <a:ext cx="7536173" cy="461665"/>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波活動度フラックス</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nvGrpSpPr>
          <p:cNvPr id="8" name="グループ化 7"/>
          <p:cNvGrpSpPr/>
          <p:nvPr/>
        </p:nvGrpSpPr>
        <p:grpSpPr>
          <a:xfrm>
            <a:off x="0" y="-37605"/>
            <a:ext cx="9144000" cy="461665"/>
            <a:chOff x="0" y="-73708"/>
            <a:chExt cx="9144000" cy="904866"/>
          </a:xfrm>
          <a:solidFill>
            <a:schemeClr val="accent1">
              <a:lumMod val="50000"/>
            </a:schemeClr>
          </a:solidFill>
        </p:grpSpPr>
        <p:sp>
          <p:nvSpPr>
            <p:cNvPr id="9" name="正方形/長方形 8"/>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174680" y="-73708"/>
              <a:ext cx="7536173"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結果</a:t>
              </a:r>
              <a:r>
                <a:rPr lang="en-US" altLang="ja-JP" sz="2400" dirty="0">
                  <a:solidFill>
                    <a:schemeClr val="bg1"/>
                  </a:solidFill>
                  <a:latin typeface="ＭＳ Ｐゴシック" panose="020B0600070205080204" pitchFamily="50" charset="-128"/>
                  <a:ea typeface="ＭＳ Ｐゴシック" panose="020B0600070205080204" pitchFamily="50" charset="-128"/>
                </a:rPr>
                <a:t> </a:t>
              </a:r>
              <a:r>
                <a:rPr lang="ja-JP" altLang="en-US" sz="2400" dirty="0">
                  <a:solidFill>
                    <a:schemeClr val="bg1"/>
                  </a:solidFill>
                  <a:latin typeface="ＭＳ Ｐゴシック" panose="020B0600070205080204" pitchFamily="50" charset="-128"/>
                  <a:ea typeface="ＭＳ Ｐゴシック" panose="020B0600070205080204" pitchFamily="50" charset="-128"/>
                </a:rPr>
                <a:t>　－松野</a:t>
              </a:r>
              <a:r>
                <a:rPr lang="en-US" altLang="ja-JP" sz="2400" dirty="0">
                  <a:solidFill>
                    <a:schemeClr val="bg1"/>
                  </a:solidFill>
                  <a:latin typeface="ＭＳ Ｐゴシック" panose="020B0600070205080204" pitchFamily="50" charset="-128"/>
                  <a:ea typeface="ＭＳ Ｐゴシック" panose="020B0600070205080204" pitchFamily="50" charset="-128"/>
                </a:rPr>
                <a:t>-GILL</a:t>
              </a:r>
              <a:r>
                <a:rPr lang="ja-JP" altLang="en-US" sz="2400" dirty="0">
                  <a:solidFill>
                    <a:schemeClr val="bg1"/>
                  </a:solidFill>
                  <a:latin typeface="ＭＳ Ｐゴシック" panose="020B0600070205080204" pitchFamily="50" charset="-128"/>
                  <a:ea typeface="ＭＳ Ｐゴシック" panose="020B0600070205080204" pitchFamily="50" charset="-128"/>
                </a:rPr>
                <a:t>応答－</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5" name="テキスト ボックス 4"/>
          <p:cNvSpPr txBox="1"/>
          <p:nvPr/>
        </p:nvSpPr>
        <p:spPr>
          <a:xfrm>
            <a:off x="1660124" y="5655333"/>
            <a:ext cx="4031853" cy="253916"/>
          </a:xfrm>
          <a:prstGeom prst="rect">
            <a:avLst/>
          </a:prstGeom>
          <a:noFill/>
        </p:spPr>
        <p:txBody>
          <a:bodyPr wrap="square" rtlCol="0">
            <a:spAutoFit/>
          </a:bodyPr>
          <a:lstStyle/>
          <a:p>
            <a:pPr algn="just"/>
            <a:r>
              <a:rPr lang="ja-JP" altLang="en-US" sz="1050" dirty="0"/>
              <a:t>与えられた熱源に対する下端気圧場の応答（</a:t>
            </a:r>
            <a:r>
              <a:rPr lang="en-US" altLang="ja-JP" sz="1050" dirty="0"/>
              <a:t>Gill, 1980</a:t>
            </a:r>
            <a:r>
              <a:rPr lang="ja-JP" altLang="en-US" sz="1050" dirty="0"/>
              <a:t>より引用）</a:t>
            </a:r>
            <a:endParaRPr lang="en-US" altLang="ja-JP" sz="1050" dirty="0"/>
          </a:p>
        </p:txBody>
      </p:sp>
      <p:sp>
        <p:nvSpPr>
          <p:cNvPr id="19" name="テキスト ボックス 18"/>
          <p:cNvSpPr txBox="1"/>
          <p:nvPr/>
        </p:nvSpPr>
        <p:spPr>
          <a:xfrm>
            <a:off x="6479905" y="2950035"/>
            <a:ext cx="2140310" cy="276999"/>
          </a:xfrm>
          <a:prstGeom prst="rect">
            <a:avLst/>
          </a:prstGeom>
          <a:noFill/>
        </p:spPr>
        <p:txBody>
          <a:bodyPr wrap="square" rtlCol="0">
            <a:spAutoFit/>
          </a:bodyPr>
          <a:lstStyle/>
          <a:p>
            <a:r>
              <a:rPr kumimoji="1" lang="en-US" altLang="ja-JP" sz="1200" b="1" dirty="0"/>
              <a:t>850hPa </a:t>
            </a:r>
            <a:r>
              <a:rPr kumimoji="1" lang="ja-JP" altLang="en-US" sz="1200" b="1" dirty="0"/>
              <a:t>面流線関数（下層）</a:t>
            </a:r>
          </a:p>
        </p:txBody>
      </p:sp>
      <p:sp>
        <p:nvSpPr>
          <p:cNvPr id="20" name="テキスト ボックス 19"/>
          <p:cNvSpPr txBox="1"/>
          <p:nvPr/>
        </p:nvSpPr>
        <p:spPr>
          <a:xfrm>
            <a:off x="6378944" y="458892"/>
            <a:ext cx="2090351" cy="276999"/>
          </a:xfrm>
          <a:prstGeom prst="rect">
            <a:avLst/>
          </a:prstGeom>
          <a:noFill/>
        </p:spPr>
        <p:txBody>
          <a:bodyPr wrap="square" rtlCol="0">
            <a:spAutoFit/>
          </a:bodyPr>
          <a:lstStyle/>
          <a:p>
            <a:r>
              <a:rPr lang="en-US" altLang="ja-JP" sz="1200" b="1" dirty="0"/>
              <a:t>30</a:t>
            </a:r>
            <a:r>
              <a:rPr kumimoji="1" lang="en-US" altLang="ja-JP" sz="1200" b="1" dirty="0"/>
              <a:t>0hPa </a:t>
            </a:r>
            <a:r>
              <a:rPr kumimoji="1" lang="ja-JP" altLang="en-US" sz="1200" b="1" dirty="0"/>
              <a:t>面流線関数（上層）</a:t>
            </a:r>
          </a:p>
        </p:txBody>
      </p:sp>
      <p:sp>
        <p:nvSpPr>
          <p:cNvPr id="24" name="テキスト ボックス 23"/>
          <p:cNvSpPr txBox="1"/>
          <p:nvPr/>
        </p:nvSpPr>
        <p:spPr>
          <a:xfrm>
            <a:off x="3537171" y="577709"/>
            <a:ext cx="809287" cy="276999"/>
          </a:xfrm>
          <a:prstGeom prst="rect">
            <a:avLst/>
          </a:prstGeom>
          <a:noFill/>
        </p:spPr>
        <p:txBody>
          <a:bodyPr wrap="square" rtlCol="0">
            <a:spAutoFit/>
          </a:bodyPr>
          <a:lstStyle/>
          <a:p>
            <a:r>
              <a:rPr kumimoji="1" lang="ja-JP" altLang="en-US" sz="1200" b="1" dirty="0"/>
              <a:t>鉛直速度</a:t>
            </a:r>
          </a:p>
        </p:txBody>
      </p:sp>
      <p:sp>
        <p:nvSpPr>
          <p:cNvPr id="25" name="テキスト ボックス 24"/>
          <p:cNvSpPr txBox="1"/>
          <p:nvPr/>
        </p:nvSpPr>
        <p:spPr>
          <a:xfrm>
            <a:off x="1267082" y="577710"/>
            <a:ext cx="959592" cy="276999"/>
          </a:xfrm>
          <a:prstGeom prst="rect">
            <a:avLst/>
          </a:prstGeom>
          <a:noFill/>
        </p:spPr>
        <p:txBody>
          <a:bodyPr wrap="square" rtlCol="0">
            <a:spAutoFit/>
          </a:bodyPr>
          <a:lstStyle/>
          <a:p>
            <a:r>
              <a:rPr kumimoji="1" lang="ja-JP" altLang="en-US" sz="1200" b="1" dirty="0"/>
              <a:t>非断熱加熱</a:t>
            </a:r>
          </a:p>
        </p:txBody>
      </p:sp>
      <p:sp>
        <p:nvSpPr>
          <p:cNvPr id="3" name="楕円 2"/>
          <p:cNvSpPr/>
          <p:nvPr/>
        </p:nvSpPr>
        <p:spPr>
          <a:xfrm>
            <a:off x="1243963" y="1129985"/>
            <a:ext cx="945356" cy="1130441"/>
          </a:xfrm>
          <a:prstGeom prst="ellipse">
            <a:avLst/>
          </a:prstGeom>
          <a:solidFill>
            <a:srgbClr val="F1433F">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520762" y="1426076"/>
            <a:ext cx="391758" cy="584775"/>
          </a:xfrm>
          <a:prstGeom prst="rect">
            <a:avLst/>
          </a:prstGeom>
          <a:noFill/>
        </p:spPr>
        <p:txBody>
          <a:bodyPr wrap="square" rtlCol="0">
            <a:spAutoFit/>
          </a:bodyPr>
          <a:lstStyle/>
          <a:p>
            <a:r>
              <a:rPr kumimoji="1" lang="ja-JP" altLang="en-US" sz="1600" b="1" dirty="0"/>
              <a:t>熱</a:t>
            </a:r>
            <a:endParaRPr kumimoji="1" lang="en-US" altLang="ja-JP" sz="1600" b="1" dirty="0"/>
          </a:p>
          <a:p>
            <a:r>
              <a:rPr lang="ja-JP" altLang="en-US" sz="1600" b="1" dirty="0"/>
              <a:t>源</a:t>
            </a:r>
            <a:endParaRPr kumimoji="1" lang="ja-JP" altLang="en-US" sz="1600" b="1" dirty="0"/>
          </a:p>
        </p:txBody>
      </p:sp>
      <p:sp>
        <p:nvSpPr>
          <p:cNvPr id="13" name="上矢印 12"/>
          <p:cNvSpPr/>
          <p:nvPr/>
        </p:nvSpPr>
        <p:spPr>
          <a:xfrm>
            <a:off x="3698790" y="1103050"/>
            <a:ext cx="391886" cy="1230624"/>
          </a:xfrm>
          <a:prstGeom prst="upArrow">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3399703" y="3395301"/>
            <a:ext cx="1595009" cy="430887"/>
          </a:xfrm>
          <a:prstGeom prst="rect">
            <a:avLst/>
          </a:prstGeom>
          <a:noFill/>
        </p:spPr>
        <p:txBody>
          <a:bodyPr wrap="square" rtlCol="0">
            <a:spAutoFit/>
          </a:bodyPr>
          <a:lstStyle/>
          <a:p>
            <a:r>
              <a:rPr lang="ja-JP" altLang="en-US" sz="1100" dirty="0"/>
              <a:t>線：回帰係数</a:t>
            </a:r>
            <a:r>
              <a:rPr lang="en-US" altLang="ja-JP" sz="1100" dirty="0"/>
              <a:t>(Pa/s)</a:t>
            </a:r>
            <a:r>
              <a:rPr lang="ja-JP" altLang="en-US" sz="1100" dirty="0"/>
              <a:t>，</a:t>
            </a:r>
            <a:endParaRPr lang="en-US" altLang="ja-JP" sz="1100" dirty="0"/>
          </a:p>
          <a:p>
            <a:r>
              <a:rPr lang="ja-JP" altLang="en-US" sz="1100" dirty="0"/>
              <a:t>色：信頼係数</a:t>
            </a:r>
            <a:r>
              <a:rPr lang="en-US" altLang="ja-JP" sz="1100" dirty="0"/>
              <a:t>90%</a:t>
            </a:r>
            <a:r>
              <a:rPr lang="ja-JP" altLang="en-US" sz="1100" dirty="0"/>
              <a:t>以上</a:t>
            </a:r>
            <a:endParaRPr lang="en-US" altLang="ja-JP" sz="1100" dirty="0"/>
          </a:p>
        </p:txBody>
      </p:sp>
      <p:sp>
        <p:nvSpPr>
          <p:cNvPr id="28" name="テキスト ボックス 27"/>
          <p:cNvSpPr txBox="1"/>
          <p:nvPr/>
        </p:nvSpPr>
        <p:spPr>
          <a:xfrm>
            <a:off x="1256435" y="3393896"/>
            <a:ext cx="1644761" cy="430887"/>
          </a:xfrm>
          <a:prstGeom prst="rect">
            <a:avLst/>
          </a:prstGeom>
          <a:noFill/>
        </p:spPr>
        <p:txBody>
          <a:bodyPr wrap="square" rtlCol="0">
            <a:spAutoFit/>
          </a:bodyPr>
          <a:lstStyle/>
          <a:p>
            <a:r>
              <a:rPr lang="ja-JP" altLang="en-US" sz="1100" dirty="0"/>
              <a:t>線：回帰係数</a:t>
            </a:r>
            <a:r>
              <a:rPr lang="en-US" altLang="ja-JP" sz="1100" dirty="0"/>
              <a:t>(K/day)</a:t>
            </a:r>
            <a:r>
              <a:rPr lang="ja-JP" altLang="en-US" sz="1100" dirty="0" err="1"/>
              <a:t>，</a:t>
            </a:r>
            <a:endParaRPr lang="en-US" altLang="ja-JP" sz="1100" dirty="0"/>
          </a:p>
          <a:p>
            <a:r>
              <a:rPr lang="ja-JP" altLang="en-US" sz="1100" dirty="0"/>
              <a:t>色：信頼係数</a:t>
            </a:r>
            <a:r>
              <a:rPr lang="en-US" altLang="ja-JP" sz="1100" dirty="0"/>
              <a:t>90%</a:t>
            </a:r>
            <a:r>
              <a:rPr lang="ja-JP" altLang="en-US" sz="1100" dirty="0"/>
              <a:t>以上</a:t>
            </a:r>
            <a:endParaRPr lang="en-US" altLang="ja-JP" sz="1100" dirty="0"/>
          </a:p>
        </p:txBody>
      </p:sp>
      <p:sp>
        <p:nvSpPr>
          <p:cNvPr id="29" name="角丸四角形 28"/>
          <p:cNvSpPr/>
          <p:nvPr/>
        </p:nvSpPr>
        <p:spPr>
          <a:xfrm>
            <a:off x="1275521" y="6002945"/>
            <a:ext cx="6724780" cy="697433"/>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328787" y="6048851"/>
            <a:ext cx="6843603" cy="584775"/>
          </a:xfrm>
          <a:prstGeom prst="rect">
            <a:avLst/>
          </a:prstGeom>
          <a:noFill/>
        </p:spPr>
        <p:txBody>
          <a:bodyPr wrap="square" rtlCol="0">
            <a:spAutoFit/>
          </a:bodyPr>
          <a:lstStyle/>
          <a:p>
            <a:pPr algn="just"/>
            <a:r>
              <a:rPr lang="ja-JP" altLang="en-US" sz="1600" dirty="0">
                <a:latin typeface="ＭＳ Ｐゴシック" panose="020B0600070205080204" pitchFamily="50" charset="-128"/>
                <a:ea typeface="ＭＳ Ｐゴシック" panose="020B0600070205080204" pitchFamily="50" charset="-128"/>
              </a:rPr>
              <a:t>大気中層の熱源に対する松野</a:t>
            </a:r>
            <a:r>
              <a:rPr lang="en-US" altLang="ja-JP" sz="1600" dirty="0">
                <a:latin typeface="ＭＳ Ｐゴシック" panose="020B0600070205080204" pitchFamily="50" charset="-128"/>
                <a:ea typeface="ＭＳ Ｐゴシック" panose="020B0600070205080204" pitchFamily="50" charset="-128"/>
              </a:rPr>
              <a:t>-GILL</a:t>
            </a:r>
            <a:r>
              <a:rPr lang="ja-JP" altLang="en-US" sz="1600" dirty="0">
                <a:latin typeface="ＭＳ Ｐゴシック" panose="020B0600070205080204" pitchFamily="50" charset="-128"/>
                <a:ea typeface="ＭＳ Ｐゴシック" panose="020B0600070205080204" pitchFamily="50" charset="-128"/>
              </a:rPr>
              <a:t>応答により，</a:t>
            </a:r>
            <a:endParaRPr lang="en-US" altLang="ja-JP" sz="1600" dirty="0">
              <a:latin typeface="ＭＳ Ｐゴシック" panose="020B0600070205080204" pitchFamily="50" charset="-128"/>
              <a:ea typeface="ＭＳ Ｐゴシック" panose="020B0600070205080204" pitchFamily="50" charset="-128"/>
            </a:endParaRPr>
          </a:p>
          <a:p>
            <a:pPr algn="just"/>
            <a:r>
              <a:rPr lang="ja-JP" altLang="en-US" sz="1600" dirty="0">
                <a:latin typeface="ＭＳ Ｐゴシック" panose="020B0600070205080204" pitchFamily="50" charset="-128"/>
                <a:ea typeface="ＭＳ Ｐゴシック" panose="020B0600070205080204" pitchFamily="50" charset="-128"/>
              </a:rPr>
              <a:t>サヘル地域の北西側に高気圧</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上層</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・低気圧</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下層</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が形成されることを示唆</a:t>
            </a:r>
          </a:p>
        </p:txBody>
      </p:sp>
      <p:sp>
        <p:nvSpPr>
          <p:cNvPr id="31" name="テキスト ボックス 30"/>
          <p:cNvSpPr txBox="1"/>
          <p:nvPr/>
        </p:nvSpPr>
        <p:spPr>
          <a:xfrm>
            <a:off x="5843428" y="5424789"/>
            <a:ext cx="3290392" cy="261610"/>
          </a:xfrm>
          <a:prstGeom prst="rect">
            <a:avLst/>
          </a:prstGeom>
          <a:noFill/>
        </p:spPr>
        <p:txBody>
          <a:bodyPr wrap="square" rtlCol="0">
            <a:spAutoFit/>
          </a:bodyPr>
          <a:lstStyle/>
          <a:p>
            <a:r>
              <a:rPr lang="ja-JP" altLang="en-US" sz="1100" dirty="0"/>
              <a:t>線：回帰係数</a:t>
            </a:r>
            <a:r>
              <a:rPr lang="en-US" altLang="ja-JP" sz="1100" dirty="0"/>
              <a:t>(×10</a:t>
            </a:r>
            <a:r>
              <a:rPr lang="en-US" altLang="ja-JP" sz="1100" baseline="30000" dirty="0"/>
              <a:t>5</a:t>
            </a:r>
            <a:r>
              <a:rPr lang="en-US" altLang="ja-JP" sz="1100" dirty="0"/>
              <a:t>m</a:t>
            </a:r>
            <a:r>
              <a:rPr lang="en-US" altLang="ja-JP" sz="1100" baseline="30000" dirty="0"/>
              <a:t>2</a:t>
            </a:r>
            <a:r>
              <a:rPr lang="en-US" altLang="ja-JP" sz="1100" dirty="0"/>
              <a:t>/s)</a:t>
            </a:r>
            <a:r>
              <a:rPr lang="ja-JP" altLang="en-US" sz="1100" dirty="0" err="1"/>
              <a:t>，</a:t>
            </a:r>
            <a:r>
              <a:rPr lang="ja-JP" altLang="en-US" sz="1100" dirty="0"/>
              <a:t>色：信頼係数</a:t>
            </a:r>
            <a:r>
              <a:rPr lang="en-US" altLang="ja-JP" sz="1100" dirty="0"/>
              <a:t>90%</a:t>
            </a:r>
            <a:r>
              <a:rPr lang="ja-JP" altLang="en-US" sz="1100" dirty="0"/>
              <a:t>以上</a:t>
            </a:r>
            <a:endParaRPr lang="en-US" altLang="ja-JP" sz="1100" dirty="0"/>
          </a:p>
        </p:txBody>
      </p:sp>
      <p:sp>
        <p:nvSpPr>
          <p:cNvPr id="32" name="楕円 22"/>
          <p:cNvSpPr/>
          <p:nvPr/>
        </p:nvSpPr>
        <p:spPr>
          <a:xfrm>
            <a:off x="6913037" y="1820375"/>
            <a:ext cx="1035081" cy="578264"/>
          </a:xfrm>
          <a:prstGeom prst="ellipse">
            <a:avLst/>
          </a:prstGeom>
          <a:solidFill>
            <a:srgbClr val="F1433F">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7118808" y="1955898"/>
            <a:ext cx="792902" cy="338554"/>
          </a:xfrm>
          <a:prstGeom prst="rect">
            <a:avLst/>
          </a:prstGeom>
          <a:noFill/>
        </p:spPr>
        <p:txBody>
          <a:bodyPr wrap="square" rtlCol="0">
            <a:spAutoFit/>
          </a:bodyPr>
          <a:lstStyle/>
          <a:p>
            <a:r>
              <a:rPr kumimoji="1" lang="ja-JP" altLang="en-US" sz="1600" b="1" dirty="0"/>
              <a:t>熱</a:t>
            </a:r>
            <a:r>
              <a:rPr lang="ja-JP" altLang="en-US" sz="1600" b="1" dirty="0"/>
              <a:t>源</a:t>
            </a:r>
            <a:endParaRPr kumimoji="1" lang="ja-JP" altLang="en-US" sz="1600" b="1" dirty="0"/>
          </a:p>
        </p:txBody>
      </p:sp>
      <p:sp>
        <p:nvSpPr>
          <p:cNvPr id="37" name="テキスト ボックス 36"/>
          <p:cNvSpPr txBox="1"/>
          <p:nvPr/>
        </p:nvSpPr>
        <p:spPr>
          <a:xfrm>
            <a:off x="895080" y="387167"/>
            <a:ext cx="3753220" cy="276999"/>
          </a:xfrm>
          <a:prstGeom prst="rect">
            <a:avLst/>
          </a:prstGeom>
          <a:noFill/>
        </p:spPr>
        <p:txBody>
          <a:bodyPr wrap="square" rtlCol="0">
            <a:spAutoFit/>
          </a:bodyPr>
          <a:lstStyle/>
          <a:p>
            <a:r>
              <a:rPr lang="ja-JP" altLang="en-US" sz="1200" b="1" dirty="0"/>
              <a:t>サヘル領域で東西平均して作成した緯度高度断面図</a:t>
            </a:r>
            <a:endParaRPr lang="en-US" altLang="ja-JP" sz="1200" b="1" dirty="0"/>
          </a:p>
        </p:txBody>
      </p:sp>
      <p:sp>
        <p:nvSpPr>
          <p:cNvPr id="35" name="楕円 22"/>
          <p:cNvSpPr/>
          <p:nvPr/>
        </p:nvSpPr>
        <p:spPr>
          <a:xfrm>
            <a:off x="6913037" y="4313327"/>
            <a:ext cx="1035081" cy="578264"/>
          </a:xfrm>
          <a:prstGeom prst="ellipse">
            <a:avLst/>
          </a:prstGeom>
          <a:solidFill>
            <a:srgbClr val="F1433F">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118808" y="4436750"/>
            <a:ext cx="792902" cy="338554"/>
          </a:xfrm>
          <a:prstGeom prst="rect">
            <a:avLst/>
          </a:prstGeom>
          <a:noFill/>
        </p:spPr>
        <p:txBody>
          <a:bodyPr wrap="square" rtlCol="0">
            <a:spAutoFit/>
          </a:bodyPr>
          <a:lstStyle/>
          <a:p>
            <a:r>
              <a:rPr kumimoji="1" lang="ja-JP" altLang="en-US" sz="1600" b="1" dirty="0"/>
              <a:t>熱</a:t>
            </a:r>
            <a:r>
              <a:rPr lang="ja-JP" altLang="en-US" sz="1600" b="1" dirty="0"/>
              <a:t>源</a:t>
            </a:r>
            <a:endParaRPr kumimoji="1" lang="ja-JP" altLang="en-US" sz="1600" b="1" dirty="0"/>
          </a:p>
        </p:txBody>
      </p:sp>
      <p:pic>
        <p:nvPicPr>
          <p:cNvPr id="16" name="図 15"/>
          <p:cNvPicPr>
            <a:picLocks noChangeAspect="1"/>
          </p:cNvPicPr>
          <p:nvPr/>
        </p:nvPicPr>
        <p:blipFill rotWithShape="1">
          <a:blip r:embed="rId5"/>
          <a:srcRect l="14921" t="27627" r="14762" b="30589"/>
          <a:stretch/>
        </p:blipFill>
        <p:spPr>
          <a:xfrm>
            <a:off x="174680" y="3846142"/>
            <a:ext cx="5421931" cy="1811390"/>
          </a:xfrm>
          <a:prstGeom prst="rect">
            <a:avLst/>
          </a:prstGeom>
          <a:ln>
            <a:solidFill>
              <a:schemeClr val="tx1"/>
            </a:solidFill>
          </a:ln>
        </p:spPr>
      </p:pic>
      <p:sp>
        <p:nvSpPr>
          <p:cNvPr id="38" name="楕円 22"/>
          <p:cNvSpPr/>
          <p:nvPr/>
        </p:nvSpPr>
        <p:spPr>
          <a:xfrm>
            <a:off x="2187206" y="4438996"/>
            <a:ext cx="788055" cy="579499"/>
          </a:xfrm>
          <a:prstGeom prst="ellipse">
            <a:avLst/>
          </a:prstGeom>
          <a:solidFill>
            <a:srgbClr val="F1433F">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288870" y="4591201"/>
            <a:ext cx="792902" cy="338554"/>
          </a:xfrm>
          <a:prstGeom prst="rect">
            <a:avLst/>
          </a:prstGeom>
          <a:noFill/>
        </p:spPr>
        <p:txBody>
          <a:bodyPr wrap="square" rtlCol="0">
            <a:spAutoFit/>
          </a:bodyPr>
          <a:lstStyle/>
          <a:p>
            <a:r>
              <a:rPr kumimoji="1" lang="ja-JP" altLang="en-US" sz="1600" b="1" dirty="0"/>
              <a:t>熱</a:t>
            </a:r>
            <a:r>
              <a:rPr lang="ja-JP" altLang="en-US" sz="1600" b="1" dirty="0"/>
              <a:t>源</a:t>
            </a:r>
            <a:endParaRPr kumimoji="1" lang="ja-JP" altLang="en-US" sz="1600" b="1" dirty="0"/>
          </a:p>
        </p:txBody>
      </p:sp>
      <p:sp>
        <p:nvSpPr>
          <p:cNvPr id="2" name="テキスト ボックス 1"/>
          <p:cNvSpPr txBox="1"/>
          <p:nvPr/>
        </p:nvSpPr>
        <p:spPr>
          <a:xfrm rot="16200000">
            <a:off x="145464" y="1845690"/>
            <a:ext cx="668257" cy="369332"/>
          </a:xfrm>
          <a:prstGeom prst="rect">
            <a:avLst/>
          </a:prstGeom>
          <a:noFill/>
        </p:spPr>
        <p:txBody>
          <a:bodyPr wrap="square" rtlCol="0">
            <a:spAutoFit/>
          </a:bodyPr>
          <a:lstStyle/>
          <a:p>
            <a:r>
              <a:rPr kumimoji="1" lang="en-US" altLang="ja-JP" dirty="0"/>
              <a:t>[</a:t>
            </a:r>
            <a:r>
              <a:rPr lang="en-US" altLang="ja-JP" dirty="0" err="1"/>
              <a:t>hP</a:t>
            </a:r>
            <a:r>
              <a:rPr kumimoji="1" lang="en-US" altLang="ja-JP" dirty="0" err="1"/>
              <a:t>a</a:t>
            </a:r>
            <a:r>
              <a:rPr kumimoji="1" lang="en-US" altLang="ja-JP" dirty="0"/>
              <a:t>]</a:t>
            </a:r>
            <a:endParaRPr kumimoji="1" lang="ja-JP" altLang="en-US" dirty="0"/>
          </a:p>
        </p:txBody>
      </p:sp>
      <p:sp>
        <p:nvSpPr>
          <p:cNvPr id="44" name="テキスト ボックス 43"/>
          <p:cNvSpPr txBox="1"/>
          <p:nvPr/>
        </p:nvSpPr>
        <p:spPr>
          <a:xfrm>
            <a:off x="8765936" y="23152"/>
            <a:ext cx="372307" cy="369332"/>
          </a:xfrm>
          <a:prstGeom prst="rect">
            <a:avLst/>
          </a:prstGeom>
          <a:noFill/>
        </p:spPr>
        <p:txBody>
          <a:bodyPr wrap="square" rtlCol="0">
            <a:spAutoFit/>
          </a:bodyPr>
          <a:lstStyle/>
          <a:p>
            <a:r>
              <a:rPr kumimoji="1" lang="en-US" altLang="ja-JP" dirty="0">
                <a:solidFill>
                  <a:schemeClr val="bg1"/>
                </a:solidFill>
              </a:rPr>
              <a:t>7</a:t>
            </a:r>
            <a:endParaRPr kumimoji="1" lang="ja-JP" altLang="en-US" dirty="0">
              <a:solidFill>
                <a:schemeClr val="bg1"/>
              </a:solidFill>
            </a:endParaRPr>
          </a:p>
        </p:txBody>
      </p:sp>
    </p:spTree>
    <p:extLst>
      <p:ext uri="{BB962C8B-B14F-4D97-AF65-F5344CB8AC3E}">
        <p14:creationId xmlns:p14="http://schemas.microsoft.com/office/powerpoint/2010/main" val="274071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C:\Users\nakanishi\Documents\PPT作成用\sahel.9olr_vs_9vpot200.png"/>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2028405" y="-1042771"/>
            <a:ext cx="2537439" cy="5932987"/>
          </a:xfrm>
          <a:prstGeom prst="rect">
            <a:avLst/>
          </a:prstGeom>
          <a:noFill/>
          <a:ln>
            <a:noFill/>
          </a:ln>
          <a:extLst>
            <a:ext uri="{53640926-AAD7-44D8-BBD7-CCE9431645EC}">
              <a14:shadowObscured xmlns:a14="http://schemas.microsoft.com/office/drawing/2010/main"/>
            </a:ext>
          </a:extLst>
        </p:spPr>
      </p:pic>
      <p:grpSp>
        <p:nvGrpSpPr>
          <p:cNvPr id="4" name="グループ化 3"/>
          <p:cNvGrpSpPr/>
          <p:nvPr/>
        </p:nvGrpSpPr>
        <p:grpSpPr>
          <a:xfrm>
            <a:off x="0" y="-37605"/>
            <a:ext cx="9144000" cy="461665"/>
            <a:chOff x="0" y="-73708"/>
            <a:chExt cx="9144000" cy="904866"/>
          </a:xfrm>
          <a:solidFill>
            <a:schemeClr val="accent1">
              <a:lumMod val="50000"/>
            </a:schemeClr>
          </a:solidFill>
        </p:grpSpPr>
        <p:sp>
          <p:nvSpPr>
            <p:cNvPr id="5" name="正方形/長方形 4"/>
            <p:cNvSpPr/>
            <p:nvPr/>
          </p:nvSpPr>
          <p:spPr>
            <a:xfrm>
              <a:off x="0" y="0"/>
              <a:ext cx="9144000" cy="814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74681" y="-73708"/>
              <a:ext cx="8578702" cy="904866"/>
            </a:xfrm>
            <a:prstGeom prst="rect">
              <a:avLst/>
            </a:prstGeom>
            <a:no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結果</a:t>
              </a:r>
              <a:r>
                <a:rPr lang="en-US" altLang="ja-JP" sz="2400" dirty="0">
                  <a:solidFill>
                    <a:schemeClr val="bg1"/>
                  </a:solidFill>
                  <a:latin typeface="ＭＳ Ｐゴシック" panose="020B0600070205080204" pitchFamily="50" charset="-128"/>
                  <a:ea typeface="ＭＳ Ｐゴシック" panose="020B0600070205080204" pitchFamily="50" charset="-128"/>
                </a:rPr>
                <a:t> </a:t>
              </a:r>
              <a:r>
                <a:rPr lang="ja-JP" altLang="en-US" sz="2400" dirty="0">
                  <a:solidFill>
                    <a:schemeClr val="bg1"/>
                  </a:solidFill>
                  <a:latin typeface="ＭＳ Ｐゴシック" panose="020B0600070205080204" pitchFamily="50" charset="-128"/>
                  <a:ea typeface="ＭＳ Ｐゴシック" panose="020B0600070205080204" pitchFamily="50" charset="-128"/>
                </a:rPr>
                <a:t>－</a:t>
              </a:r>
              <a:r>
                <a:rPr lang="en-US" altLang="ja-JP" sz="2400" dirty="0">
                  <a:solidFill>
                    <a:schemeClr val="bg1"/>
                  </a:solidFill>
                  <a:latin typeface="ＭＳ Ｐゴシック" panose="020B0600070205080204" pitchFamily="50" charset="-128"/>
                  <a:ea typeface="ＭＳ Ｐゴシック" panose="020B0600070205080204" pitchFamily="50" charset="-128"/>
                </a:rPr>
                <a:t>OLR</a:t>
              </a:r>
              <a:r>
                <a:rPr lang="ja-JP" altLang="en-US" sz="2400" dirty="0">
                  <a:solidFill>
                    <a:schemeClr val="bg1"/>
                  </a:solidFill>
                  <a:latin typeface="ＭＳ Ｐゴシック" panose="020B0600070205080204" pitchFamily="50" charset="-128"/>
                  <a:ea typeface="ＭＳ Ｐゴシック" panose="020B0600070205080204" pitchFamily="50" charset="-128"/>
                </a:rPr>
                <a:t>インデックスと速度ポテンシャルとの回帰－</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8" name="テキスト ボックス 7"/>
          <p:cNvSpPr txBox="1"/>
          <p:nvPr/>
        </p:nvSpPr>
        <p:spPr>
          <a:xfrm>
            <a:off x="2775172" y="437631"/>
            <a:ext cx="1688860" cy="307777"/>
          </a:xfrm>
          <a:prstGeom prst="rect">
            <a:avLst/>
          </a:prstGeom>
          <a:noFill/>
        </p:spPr>
        <p:txBody>
          <a:bodyPr wrap="square" rtlCol="0">
            <a:spAutoFit/>
          </a:bodyPr>
          <a:lstStyle/>
          <a:p>
            <a:r>
              <a:rPr lang="en-US" altLang="ja-JP" sz="1400" b="1" dirty="0"/>
              <a:t>200hPa </a:t>
            </a:r>
            <a:r>
              <a:rPr lang="ja-JP" altLang="en-US" sz="1400" b="1" dirty="0"/>
              <a:t>面</a:t>
            </a:r>
            <a:endParaRPr lang="en-US" altLang="ja-JP" sz="1400" b="1" dirty="0"/>
          </a:p>
        </p:txBody>
      </p:sp>
      <p:sp>
        <p:nvSpPr>
          <p:cNvPr id="10" name="角丸四角形 9"/>
          <p:cNvSpPr/>
          <p:nvPr/>
        </p:nvSpPr>
        <p:spPr>
          <a:xfrm>
            <a:off x="1126275" y="5837808"/>
            <a:ext cx="7013359" cy="725539"/>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15053" y="5914049"/>
            <a:ext cx="7538330" cy="584775"/>
          </a:xfrm>
          <a:prstGeom prst="rect">
            <a:avLst/>
          </a:prstGeom>
          <a:noFill/>
        </p:spPr>
        <p:txBody>
          <a:bodyPr wrap="square" rtlCol="0">
            <a:spAutoFit/>
          </a:bodyPr>
          <a:lstStyle/>
          <a:p>
            <a:pPr algn="just"/>
            <a:r>
              <a:rPr lang="ja-JP" altLang="en-US" sz="1600" dirty="0">
                <a:latin typeface="ＭＳ Ｐゴシック" panose="020B0600070205080204" pitchFamily="50" charset="-128"/>
                <a:ea typeface="ＭＳ Ｐゴシック" panose="020B0600070205080204" pitchFamily="50" charset="-128"/>
              </a:rPr>
              <a:t>サヘル地域を中心に下層で風が収束，上層で発散</a:t>
            </a:r>
            <a:endParaRPr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→中緯度への</a:t>
            </a:r>
            <a:r>
              <a:rPr lang="ja-JP" altLang="en-US" sz="1600" dirty="0">
                <a:latin typeface="ＭＳ Ｐゴシック" panose="020B0600070205080204" pitchFamily="50" charset="-128"/>
                <a:ea typeface="ＭＳ Ｐゴシック" panose="020B0600070205080204" pitchFamily="50" charset="-128"/>
              </a:rPr>
              <a:t>負の</a:t>
            </a:r>
            <a:r>
              <a:rPr kumimoji="1" lang="ja-JP" altLang="en-US" sz="1600" dirty="0">
                <a:latin typeface="ＭＳ Ｐゴシック" panose="020B0600070205080204" pitchFamily="50" charset="-128"/>
                <a:ea typeface="ＭＳ Ｐゴシック" panose="020B0600070205080204" pitchFamily="50" charset="-128"/>
              </a:rPr>
              <a:t>絶対渦度の移流と，それによる高気圧性循環の形成を示唆</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514904" y="5459096"/>
            <a:ext cx="5273336" cy="261610"/>
          </a:xfrm>
          <a:prstGeom prst="rect">
            <a:avLst/>
          </a:prstGeom>
          <a:noFill/>
        </p:spPr>
        <p:txBody>
          <a:bodyPr wrap="square" rtlCol="0">
            <a:spAutoFit/>
          </a:bodyPr>
          <a:lstStyle/>
          <a:p>
            <a:r>
              <a:rPr lang="ja-JP" altLang="en-US" sz="1100" dirty="0"/>
              <a:t>等値線：回帰係数</a:t>
            </a:r>
            <a:r>
              <a:rPr lang="en-US" altLang="ja-JP" sz="1100" dirty="0"/>
              <a:t>(×10</a:t>
            </a:r>
            <a:r>
              <a:rPr lang="en-US" altLang="ja-JP" sz="1100" baseline="30000" dirty="0"/>
              <a:t>5</a:t>
            </a:r>
            <a:r>
              <a:rPr lang="en-US" altLang="ja-JP" sz="1100" dirty="0"/>
              <a:t>m</a:t>
            </a:r>
            <a:r>
              <a:rPr lang="en-US" altLang="ja-JP" sz="1100" baseline="30000" dirty="0"/>
              <a:t>2</a:t>
            </a:r>
            <a:r>
              <a:rPr lang="en-US" altLang="ja-JP" sz="1100" dirty="0"/>
              <a:t>/s)</a:t>
            </a:r>
            <a:r>
              <a:rPr lang="ja-JP" altLang="en-US" sz="1100" dirty="0" err="1"/>
              <a:t>，</a:t>
            </a:r>
            <a:r>
              <a:rPr lang="ja-JP" altLang="en-US" sz="1100" dirty="0"/>
              <a:t>色：信頼係数</a:t>
            </a:r>
            <a:r>
              <a:rPr lang="en-US" altLang="ja-JP" sz="1100" dirty="0"/>
              <a:t>90%</a:t>
            </a:r>
            <a:r>
              <a:rPr lang="ja-JP" altLang="en-US" sz="1100" dirty="0"/>
              <a:t>以上，ベクトル：発散風</a:t>
            </a:r>
            <a:r>
              <a:rPr lang="en-US" altLang="ja-JP" sz="1100" dirty="0"/>
              <a:t>(m/s)</a:t>
            </a:r>
          </a:p>
        </p:txBody>
      </p:sp>
      <p:sp>
        <p:nvSpPr>
          <p:cNvPr id="21" name="テキスト ボックス 20"/>
          <p:cNvSpPr txBox="1"/>
          <p:nvPr/>
        </p:nvSpPr>
        <p:spPr>
          <a:xfrm>
            <a:off x="8765936" y="23152"/>
            <a:ext cx="372307" cy="369332"/>
          </a:xfrm>
          <a:prstGeom prst="rect">
            <a:avLst/>
          </a:prstGeom>
          <a:noFill/>
        </p:spPr>
        <p:txBody>
          <a:bodyPr wrap="square" rtlCol="0">
            <a:spAutoFit/>
          </a:bodyPr>
          <a:lstStyle/>
          <a:p>
            <a:r>
              <a:rPr kumimoji="1" lang="en-US" altLang="ja-JP" dirty="0">
                <a:solidFill>
                  <a:schemeClr val="bg1"/>
                </a:solidFill>
              </a:rPr>
              <a:t>8</a:t>
            </a:r>
            <a:endParaRPr kumimoji="1" lang="ja-JP" altLang="en-US" dirty="0">
              <a:solidFill>
                <a:schemeClr val="bg1"/>
              </a:solidFill>
            </a:endParaRPr>
          </a:p>
        </p:txBody>
      </p:sp>
      <p:pic>
        <p:nvPicPr>
          <p:cNvPr id="24" name="Picture 8" descr="https://ds.data.jma.go.jp/gmd/jra/atlas/figures/world/E_WIND_ave_300hPa_SEP_R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4981" y="3306525"/>
            <a:ext cx="3747921" cy="1922684"/>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2349123" y="3092517"/>
            <a:ext cx="1707968" cy="307777"/>
          </a:xfrm>
          <a:prstGeom prst="rect">
            <a:avLst/>
          </a:prstGeom>
          <a:noFill/>
        </p:spPr>
        <p:txBody>
          <a:bodyPr wrap="square" rtlCol="0">
            <a:spAutoFit/>
          </a:bodyPr>
          <a:lstStyle/>
          <a:p>
            <a:r>
              <a:rPr lang="en-US" altLang="ja-JP" sz="1400" b="1" dirty="0"/>
              <a:t>850hPa </a:t>
            </a:r>
            <a:r>
              <a:rPr lang="ja-JP" altLang="en-US" sz="1400" b="1" dirty="0"/>
              <a:t>面</a:t>
            </a:r>
            <a:endParaRPr lang="en-US" altLang="ja-JP" sz="1400" b="1" dirty="0"/>
          </a:p>
        </p:txBody>
      </p:sp>
      <p:pic>
        <p:nvPicPr>
          <p:cNvPr id="25" name="図 24"/>
          <p:cNvPicPr>
            <a:picLocks noChangeAspect="1"/>
          </p:cNvPicPr>
          <p:nvPr/>
        </p:nvPicPr>
        <p:blipFill rotWithShape="1">
          <a:blip r:embed="rId5">
            <a:extLst>
              <a:ext uri="{28A0092B-C50C-407E-A947-70E740481C1C}">
                <a14:useLocalDpi xmlns:a14="http://schemas.microsoft.com/office/drawing/2010/main" val="0"/>
              </a:ext>
            </a:extLst>
          </a:blip>
          <a:srcRect l="27846" t="3916" r="20557" b="1327"/>
          <a:stretch/>
        </p:blipFill>
        <p:spPr>
          <a:xfrm rot="5400000">
            <a:off x="1747893" y="1906060"/>
            <a:ext cx="2152569" cy="4987092"/>
          </a:xfrm>
          <a:prstGeom prst="rect">
            <a:avLst/>
          </a:prstGeom>
        </p:spPr>
      </p:pic>
      <p:sp>
        <p:nvSpPr>
          <p:cNvPr id="34" name="テキスト ボックス 33"/>
          <p:cNvSpPr txBox="1"/>
          <p:nvPr/>
        </p:nvSpPr>
        <p:spPr>
          <a:xfrm>
            <a:off x="6263617" y="3076638"/>
            <a:ext cx="1949416" cy="276999"/>
          </a:xfrm>
          <a:prstGeom prst="rect">
            <a:avLst/>
          </a:prstGeom>
          <a:noFill/>
        </p:spPr>
        <p:txBody>
          <a:bodyPr wrap="square" rtlCol="0">
            <a:spAutoFit/>
          </a:bodyPr>
          <a:lstStyle/>
          <a:p>
            <a:r>
              <a:rPr lang="ja-JP" altLang="en-US" sz="1200" b="1" dirty="0"/>
              <a:t>参考</a:t>
            </a:r>
            <a:r>
              <a:rPr lang="en-US" altLang="ja-JP" sz="1200" b="1" dirty="0"/>
              <a:t>: </a:t>
            </a:r>
            <a:r>
              <a:rPr lang="ja-JP" altLang="en-US" sz="1200" b="1" dirty="0"/>
              <a:t>ジェットの気候値</a:t>
            </a:r>
            <a:endParaRPr lang="en-US" altLang="ja-JP" sz="1200" b="1" dirty="0"/>
          </a:p>
        </p:txBody>
      </p:sp>
      <p:sp>
        <p:nvSpPr>
          <p:cNvPr id="2" name="角丸四角形 1"/>
          <p:cNvSpPr/>
          <p:nvPr/>
        </p:nvSpPr>
        <p:spPr>
          <a:xfrm>
            <a:off x="62143" y="1445100"/>
            <a:ext cx="1038688" cy="653127"/>
          </a:xfrm>
          <a:prstGeom prst="roundRect">
            <a:avLst/>
          </a:prstGeom>
          <a:solidFill>
            <a:schemeClr val="accent2">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5410" y="1514677"/>
            <a:ext cx="1260629" cy="523220"/>
          </a:xfrm>
          <a:prstGeom prst="rect">
            <a:avLst/>
          </a:prstGeom>
          <a:noFill/>
        </p:spPr>
        <p:txBody>
          <a:bodyPr wrap="square" rtlCol="0">
            <a:spAutoFit/>
          </a:bodyPr>
          <a:lstStyle/>
          <a:p>
            <a:pPr algn="ctr"/>
            <a:r>
              <a:rPr lang="ja-JP" altLang="en-US" sz="1400" b="1" dirty="0"/>
              <a:t>負の</a:t>
            </a:r>
            <a:endParaRPr lang="en-US" altLang="ja-JP" sz="1400" b="1" dirty="0"/>
          </a:p>
          <a:p>
            <a:pPr algn="ctr"/>
            <a:r>
              <a:rPr lang="ja-JP" altLang="en-US" sz="1400" b="1" dirty="0"/>
              <a:t>絶対渦度</a:t>
            </a:r>
            <a:endParaRPr kumimoji="1" lang="ja-JP" altLang="en-US" sz="1400" b="1" dirty="0"/>
          </a:p>
        </p:txBody>
      </p:sp>
      <p:sp>
        <p:nvSpPr>
          <p:cNvPr id="7" name="上矢印 6"/>
          <p:cNvSpPr/>
          <p:nvPr/>
        </p:nvSpPr>
        <p:spPr>
          <a:xfrm>
            <a:off x="886471" y="1487483"/>
            <a:ext cx="155746" cy="577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flipV="1">
            <a:off x="6371225" y="915846"/>
            <a:ext cx="0" cy="1356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396877" y="1015564"/>
            <a:ext cx="321762" cy="1077218"/>
          </a:xfrm>
          <a:prstGeom prst="rect">
            <a:avLst/>
          </a:prstGeom>
          <a:noFill/>
        </p:spPr>
        <p:txBody>
          <a:bodyPr wrap="square" rtlCol="0">
            <a:spAutoFit/>
          </a:bodyPr>
          <a:lstStyle/>
          <a:p>
            <a:r>
              <a:rPr kumimoji="1" lang="ja-JP" altLang="en-US" sz="1600" b="1" dirty="0"/>
              <a:t>絶対渦度</a:t>
            </a:r>
            <a:endParaRPr kumimoji="1" lang="en-US" altLang="ja-JP" sz="1600" b="1" dirty="0"/>
          </a:p>
        </p:txBody>
      </p:sp>
      <p:sp>
        <p:nvSpPr>
          <p:cNvPr id="20" name="テキスト ボックス 19"/>
          <p:cNvSpPr txBox="1"/>
          <p:nvPr/>
        </p:nvSpPr>
        <p:spPr>
          <a:xfrm>
            <a:off x="6184580" y="2240536"/>
            <a:ext cx="238931" cy="338554"/>
          </a:xfrm>
          <a:prstGeom prst="rect">
            <a:avLst/>
          </a:prstGeom>
          <a:noFill/>
        </p:spPr>
        <p:txBody>
          <a:bodyPr wrap="square" rtlCol="0">
            <a:spAutoFit/>
          </a:bodyPr>
          <a:lstStyle/>
          <a:p>
            <a:r>
              <a:rPr lang="ja-JP" altLang="en-US" sz="1600" b="1" dirty="0"/>
              <a:t>小</a:t>
            </a:r>
            <a:endParaRPr kumimoji="1" lang="en-US" altLang="ja-JP" sz="1600" b="1" dirty="0"/>
          </a:p>
        </p:txBody>
      </p:sp>
      <p:sp>
        <p:nvSpPr>
          <p:cNvPr id="26" name="テキスト ボックス 25"/>
          <p:cNvSpPr txBox="1"/>
          <p:nvPr/>
        </p:nvSpPr>
        <p:spPr>
          <a:xfrm>
            <a:off x="6173296" y="626026"/>
            <a:ext cx="261501" cy="338554"/>
          </a:xfrm>
          <a:prstGeom prst="rect">
            <a:avLst/>
          </a:prstGeom>
          <a:noFill/>
        </p:spPr>
        <p:txBody>
          <a:bodyPr wrap="square" rtlCol="0">
            <a:spAutoFit/>
          </a:bodyPr>
          <a:lstStyle/>
          <a:p>
            <a:r>
              <a:rPr kumimoji="1" lang="ja-JP" altLang="en-US" sz="1600" b="1" dirty="0"/>
              <a:t>大</a:t>
            </a:r>
            <a:endParaRPr kumimoji="1" lang="en-US" altLang="ja-JP" sz="1600" b="1"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6744290" y="1376340"/>
                <a:ext cx="2355773" cy="521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b="0" i="1" smtClean="0">
                              <a:latin typeface="Cambria Math" panose="02040503050406030204" pitchFamily="18" charset="0"/>
                            </a:rPr>
                          </m:ctrlPr>
                        </m:sSupPr>
                        <m:e>
                          <m:r>
                            <a:rPr kumimoji="1" lang="en-US" altLang="ja-JP" sz="1600" b="0" i="1" smtClean="0">
                              <a:latin typeface="Cambria Math" panose="02040503050406030204" pitchFamily="18" charset="0"/>
                            </a:rPr>
                            <m:t>𝑆</m:t>
                          </m:r>
                        </m:e>
                        <m:sup>
                          <m:r>
                            <a:rPr kumimoji="1" lang="en-US" altLang="ja-JP" sz="1600" b="0" i="1" smtClean="0">
                              <a:latin typeface="Cambria Math" panose="02040503050406030204" pitchFamily="18" charset="0"/>
                            </a:rPr>
                            <m:t>′</m:t>
                          </m:r>
                        </m:sup>
                      </m:sSup>
                      <m:r>
                        <a:rPr kumimoji="1" lang="en-US" altLang="ja-JP" sz="1600" b="0" i="1" smtClean="0">
                          <a:latin typeface="Cambria Math" panose="02040503050406030204" pitchFamily="18" charset="0"/>
                        </a:rPr>
                        <m:t>= </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m:t>
                          </m:r>
                          <m:r>
                            <a:rPr kumimoji="1" lang="en-US" altLang="ja-JP" sz="1600" b="1" i="1" smtClean="0">
                              <a:latin typeface="Cambria Math" panose="02040503050406030204" pitchFamily="18" charset="0"/>
                            </a:rPr>
                            <m:t>𝑽</m:t>
                          </m:r>
                          <m:r>
                            <a:rPr kumimoji="1" lang="en-US" altLang="ja-JP" sz="1600" b="1" i="1" smtClean="0">
                              <a:latin typeface="Cambria Math" panose="02040503050406030204" pitchFamily="18" charset="0"/>
                            </a:rPr>
                            <m:t>′</m:t>
                          </m:r>
                        </m:e>
                        <m:sub>
                          <m:r>
                            <a:rPr kumimoji="1" lang="ja-JP" altLang="en-US" sz="1600" b="0" i="1" smtClean="0">
                              <a:latin typeface="Cambria Math" panose="02040503050406030204" pitchFamily="18" charset="0"/>
                            </a:rPr>
                            <m:t>𝜒</m:t>
                          </m:r>
                        </m:sub>
                      </m:sSub>
                      <m:r>
                        <a:rPr lang="en-US" altLang="ja-JP" sz="1600" i="1">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m:t>
                      </m:r>
                      <m:acc>
                        <m:accPr>
                          <m:chr m:val="̅"/>
                          <m:ctrlPr>
                            <a:rPr kumimoji="1" lang="en-US" altLang="ja-JP" sz="1600" b="0" i="1" smtClean="0">
                              <a:latin typeface="Cambria Math" panose="02040503050406030204" pitchFamily="18" charset="0"/>
                              <a:ea typeface="Cambria Math" panose="02040503050406030204" pitchFamily="18" charset="0"/>
                            </a:rPr>
                          </m:ctrlPr>
                        </m:accPr>
                        <m:e>
                          <m:r>
                            <a:rPr kumimoji="1" lang="ja-JP" altLang="en-US" sz="1600" b="0" i="1" smtClean="0">
                              <a:latin typeface="Cambria Math" panose="02040503050406030204" pitchFamily="18" charset="0"/>
                              <a:ea typeface="Cambria Math" panose="02040503050406030204" pitchFamily="18" charset="0"/>
                            </a:rPr>
                            <m:t>𝜁</m:t>
                          </m:r>
                          <m:r>
                            <a:rPr kumimoji="1" lang="en-US" altLang="ja-JP" sz="1600" b="0" i="1" smtClean="0">
                              <a:latin typeface="Cambria Math" panose="02040503050406030204" pitchFamily="18" charset="0"/>
                              <a:ea typeface="Cambria Math" panose="02040503050406030204" pitchFamily="18" charset="0"/>
                            </a:rPr>
                            <m:t> </m:t>
                          </m:r>
                        </m:e>
                      </m:acc>
                      <m:r>
                        <a:rPr kumimoji="1" lang="en-US" altLang="ja-JP" sz="1600" b="0" i="1" smtClean="0">
                          <a:latin typeface="Cambria Math" panose="02040503050406030204" pitchFamily="18" charset="0"/>
                        </a:rPr>
                        <m:t>−</m:t>
                      </m:r>
                      <m:acc>
                        <m:accPr>
                          <m:chr m:val="̅"/>
                          <m:ctrlPr>
                            <a:rPr kumimoji="1" lang="en-US" altLang="ja-JP" sz="1600" b="0" i="1" smtClean="0">
                              <a:latin typeface="Cambria Math" panose="02040503050406030204" pitchFamily="18" charset="0"/>
                            </a:rPr>
                          </m:ctrlPr>
                        </m:accPr>
                        <m:e>
                          <m:sSub>
                            <m:sSubPr>
                              <m:ctrlPr>
                                <a:rPr kumimoji="1" lang="en-US" altLang="ja-JP" sz="1600" b="0" i="1" smtClean="0">
                                  <a:latin typeface="Cambria Math" panose="02040503050406030204" pitchFamily="18" charset="0"/>
                                </a:rPr>
                              </m:ctrlPr>
                            </m:sSubPr>
                            <m:e>
                              <m:r>
                                <a:rPr kumimoji="1" lang="en-US" altLang="ja-JP" sz="1600" b="1" i="1" smtClean="0">
                                  <a:latin typeface="Cambria Math" panose="02040503050406030204" pitchFamily="18" charset="0"/>
                                </a:rPr>
                                <m:t>𝑽</m:t>
                              </m:r>
                            </m:e>
                            <m:sub>
                              <m:r>
                                <a:rPr kumimoji="1" lang="ja-JP" altLang="en-US" sz="1600" b="0" i="1" smtClean="0">
                                  <a:latin typeface="Cambria Math" panose="02040503050406030204" pitchFamily="18" charset="0"/>
                                </a:rPr>
                                <m:t>𝜒</m:t>
                              </m:r>
                            </m:sub>
                          </m:sSub>
                        </m:e>
                      </m:acc>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m:t>
                      </m:r>
                      <m:sSup>
                        <m:sSupPr>
                          <m:ctrlPr>
                            <a:rPr kumimoji="1" lang="en-US" altLang="ja-JP" sz="1600" b="0" i="1" smtClean="0">
                              <a:latin typeface="Cambria Math" panose="02040503050406030204" pitchFamily="18" charset="0"/>
                              <a:ea typeface="Cambria Math" panose="02040503050406030204" pitchFamily="18" charset="0"/>
                            </a:rPr>
                          </m:ctrlPr>
                        </m:sSupPr>
                        <m:e>
                          <m:r>
                            <a:rPr kumimoji="1" lang="ja-JP" altLang="en-US" sz="1600" b="0" i="1" smtClean="0">
                              <a:latin typeface="Cambria Math" panose="02040503050406030204" pitchFamily="18" charset="0"/>
                              <a:ea typeface="Cambria Math" panose="02040503050406030204" pitchFamily="18" charset="0"/>
                            </a:rPr>
                            <m:t>𝜁</m:t>
                          </m:r>
                        </m:e>
                        <m:sup>
                          <m:r>
                            <a:rPr kumimoji="1" lang="en-US" altLang="ja-JP" sz="1600" b="0" i="1" smtClean="0">
                              <a:latin typeface="Cambria Math" panose="02040503050406030204" pitchFamily="18" charset="0"/>
                              <a:ea typeface="Cambria Math" panose="02040503050406030204" pitchFamily="18" charset="0"/>
                            </a:rPr>
                            <m:t>′</m:t>
                          </m:r>
                        </m:sup>
                      </m:sSup>
                    </m:oMath>
                  </m:oMathPara>
                </a14:m>
                <a:endParaRPr kumimoji="1" lang="en-US" altLang="ja-JP"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ea typeface="Cambria Math" panose="02040503050406030204" pitchFamily="18" charset="0"/>
                        </a:rPr>
                        <m:t>−</m:t>
                      </m:r>
                      <m:sSup>
                        <m:sSupPr>
                          <m:ctrlPr>
                            <a:rPr kumimoji="1" lang="en-US" altLang="ja-JP" sz="1600" b="0" i="1" smtClean="0">
                              <a:latin typeface="Cambria Math" panose="02040503050406030204" pitchFamily="18" charset="0"/>
                              <a:ea typeface="Cambria Math" panose="02040503050406030204" pitchFamily="18" charset="0"/>
                            </a:rPr>
                          </m:ctrlPr>
                        </m:sSupPr>
                        <m:e>
                          <m:r>
                            <a:rPr kumimoji="1" lang="ja-JP" altLang="en-US" sz="1600" b="0" i="1" smtClean="0">
                              <a:latin typeface="Cambria Math" panose="02040503050406030204" pitchFamily="18" charset="0"/>
                              <a:ea typeface="Cambria Math" panose="02040503050406030204" pitchFamily="18" charset="0"/>
                            </a:rPr>
                            <m:t>𝜁</m:t>
                          </m:r>
                        </m:e>
                        <m:sup>
                          <m:r>
                            <a:rPr kumimoji="1" lang="en-US" altLang="ja-JP" sz="1600" b="0" i="1" smtClean="0">
                              <a:latin typeface="Cambria Math" panose="02040503050406030204" pitchFamily="18" charset="0"/>
                              <a:ea typeface="Cambria Math" panose="02040503050406030204" pitchFamily="18" charset="0"/>
                            </a:rPr>
                            <m:t>′</m:t>
                          </m:r>
                        </m:sup>
                      </m:sSup>
                      <m:sSup>
                        <m:sSupPr>
                          <m:ctrlPr>
                            <a:rPr kumimoji="1" lang="en-US" altLang="ja-JP" sz="1600" b="0" i="1" smtClean="0">
                              <a:latin typeface="Cambria Math" panose="02040503050406030204" pitchFamily="18" charset="0"/>
                              <a:ea typeface="Cambria Math" panose="02040503050406030204" pitchFamily="18" charset="0"/>
                            </a:rPr>
                          </m:ctrlPr>
                        </m:sSupPr>
                        <m:e>
                          <m:r>
                            <a:rPr kumimoji="1" lang="en-US" altLang="ja-JP" sz="1600" b="0" i="1" smtClean="0">
                              <a:latin typeface="Cambria Math" panose="02040503050406030204" pitchFamily="18" charset="0"/>
                              <a:ea typeface="Cambria Math" panose="02040503050406030204" pitchFamily="18" charset="0"/>
                            </a:rPr>
                            <m:t>𝛻</m:t>
                          </m:r>
                        </m:e>
                        <m:sup>
                          <m:r>
                            <a:rPr kumimoji="1" lang="en-US" altLang="ja-JP" sz="1600" b="0" i="1" smtClean="0">
                              <a:latin typeface="Cambria Math" panose="02040503050406030204" pitchFamily="18" charset="0"/>
                              <a:ea typeface="Cambria Math" panose="02040503050406030204" pitchFamily="18" charset="0"/>
                            </a:rPr>
                            <m:t>2</m:t>
                          </m:r>
                        </m:sup>
                      </m:sSup>
                      <m:acc>
                        <m:accPr>
                          <m:chr m:val="̅"/>
                          <m:ctrlPr>
                            <a:rPr kumimoji="1" lang="en-US" altLang="ja-JP" sz="1600" b="0" i="1" smtClean="0">
                              <a:latin typeface="Cambria Math" panose="02040503050406030204" pitchFamily="18" charset="0"/>
                              <a:ea typeface="Cambria Math" panose="02040503050406030204" pitchFamily="18" charset="0"/>
                            </a:rPr>
                          </m:ctrlPr>
                        </m:accPr>
                        <m:e>
                          <m:r>
                            <a:rPr kumimoji="1" lang="ja-JP" altLang="en-US" sz="1600" b="0" i="1" smtClean="0">
                              <a:latin typeface="Cambria Math" panose="02040503050406030204" pitchFamily="18" charset="0"/>
                              <a:ea typeface="Cambria Math" panose="02040503050406030204" pitchFamily="18" charset="0"/>
                            </a:rPr>
                            <m:t>𝜒</m:t>
                          </m:r>
                        </m:e>
                      </m:acc>
                      <m:r>
                        <a:rPr kumimoji="1" lang="en-US" altLang="ja-JP" sz="1600" b="0" i="1" smtClean="0">
                          <a:latin typeface="Cambria Math" panose="02040503050406030204" pitchFamily="18" charset="0"/>
                        </a:rPr>
                        <m:t>−</m:t>
                      </m:r>
                      <m:acc>
                        <m:accPr>
                          <m:chr m:val="̅"/>
                          <m:ctrlPr>
                            <a:rPr kumimoji="1" lang="en-US" altLang="ja-JP" sz="1600" b="0" i="1" smtClean="0">
                              <a:latin typeface="Cambria Math" panose="02040503050406030204" pitchFamily="18" charset="0"/>
                            </a:rPr>
                          </m:ctrlPr>
                        </m:accPr>
                        <m:e>
                          <m:r>
                            <a:rPr kumimoji="1" lang="ja-JP" altLang="en-US" sz="1600" b="0" i="1" smtClean="0">
                              <a:latin typeface="Cambria Math" panose="02040503050406030204" pitchFamily="18" charset="0"/>
                            </a:rPr>
                            <m:t>𝜁</m:t>
                          </m:r>
                        </m:e>
                      </m:acc>
                      <m:sSup>
                        <m:sSupPr>
                          <m:ctrlPr>
                            <a:rPr kumimoji="1" lang="en-US" altLang="ja-JP" sz="1600" b="0" i="1" smtClean="0">
                              <a:latin typeface="Cambria Math" panose="02040503050406030204" pitchFamily="18" charset="0"/>
                            </a:rPr>
                          </m:ctrlPr>
                        </m:sSupPr>
                        <m:e>
                          <m:r>
                            <a:rPr kumimoji="1" lang="en-US" altLang="ja-JP" sz="1600" b="0" i="1" smtClean="0">
                              <a:latin typeface="Cambria Math" panose="02040503050406030204" pitchFamily="18" charset="0"/>
                              <a:ea typeface="Cambria Math" panose="02040503050406030204" pitchFamily="18" charset="0"/>
                            </a:rPr>
                            <m:t>𝛻</m:t>
                          </m:r>
                        </m:e>
                        <m:sup>
                          <m:r>
                            <a:rPr kumimoji="1" lang="en-US" altLang="ja-JP" sz="1600" b="0" i="1" smtClean="0">
                              <a:latin typeface="Cambria Math" panose="02040503050406030204" pitchFamily="18" charset="0"/>
                            </a:rPr>
                            <m:t>2</m:t>
                          </m:r>
                        </m:sup>
                      </m:sSup>
                      <m:r>
                        <a:rPr kumimoji="1" lang="ja-JP" altLang="en-US" sz="1600" b="0" i="1" smtClean="0">
                          <a:latin typeface="Cambria Math" panose="02040503050406030204" pitchFamily="18" charset="0"/>
                        </a:rPr>
                        <m:t>𝜒</m:t>
                      </m:r>
                      <m:r>
                        <a:rPr kumimoji="1" lang="en-US" altLang="ja-JP" sz="1600" b="0" i="1" smtClean="0">
                          <a:latin typeface="Cambria Math" panose="02040503050406030204" pitchFamily="18" charset="0"/>
                        </a:rPr>
                        <m:t>′</m:t>
                      </m:r>
                    </m:oMath>
                  </m:oMathPara>
                </a14:m>
                <a:endParaRPr kumimoji="1" lang="ja-JP" altLang="en-US" sz="16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6744290" y="1376340"/>
                <a:ext cx="2355773" cy="521105"/>
              </a:xfrm>
              <a:prstGeom prst="rect">
                <a:avLst/>
              </a:prstGeom>
              <a:blipFill>
                <a:blip r:embed="rId6"/>
                <a:stretch>
                  <a:fillRect l="-1550" b="-15294"/>
                </a:stretch>
              </a:blipFill>
            </p:spPr>
            <p:txBody>
              <a:bodyPr/>
              <a:lstStyle/>
              <a:p>
                <a:r>
                  <a:rPr lang="ja-JP" altLang="en-US">
                    <a:noFill/>
                  </a:rPr>
                  <a:t> </a:t>
                </a:r>
              </a:p>
            </p:txBody>
          </p:sp>
        </mc:Fallback>
      </mc:AlternateContent>
      <p:sp>
        <p:nvSpPr>
          <p:cNvPr id="3" name="テキスト ボックス 2"/>
          <p:cNvSpPr txBox="1"/>
          <p:nvPr/>
        </p:nvSpPr>
        <p:spPr>
          <a:xfrm>
            <a:off x="6747867" y="1967053"/>
            <a:ext cx="2503503" cy="646331"/>
          </a:xfrm>
          <a:prstGeom prst="rect">
            <a:avLst/>
          </a:prstGeom>
          <a:noFill/>
        </p:spPr>
        <p:txBody>
          <a:bodyPr wrap="square" rtlCol="0">
            <a:spAutoFit/>
          </a:bodyPr>
          <a:lstStyle/>
          <a:p>
            <a:r>
              <a:rPr kumimoji="1" lang="ja-JP" altLang="en-US" sz="1200" dirty="0"/>
              <a:t>ロスビー波ソース</a:t>
            </a:r>
            <a:endParaRPr kumimoji="1" lang="en-US" altLang="ja-JP" sz="1200" dirty="0"/>
          </a:p>
          <a:p>
            <a:r>
              <a:rPr lang="en-US" altLang="ja-JP" sz="1200" dirty="0">
                <a:latin typeface="ＭＳ Ｐゴシック" panose="020B0600070205080204" pitchFamily="50" charset="-128"/>
                <a:ea typeface="ＭＳ Ｐゴシック" panose="020B0600070205080204" pitchFamily="50" charset="-128"/>
              </a:rPr>
              <a:t>(</a:t>
            </a:r>
            <a:r>
              <a:rPr lang="en-US" altLang="ja-JP" sz="1200" dirty="0" err="1"/>
              <a:t>Sardeshmukh</a:t>
            </a:r>
            <a:r>
              <a:rPr lang="en-US" altLang="ja-JP" sz="1200" dirty="0"/>
              <a:t> and Hoskins</a:t>
            </a:r>
            <a:r>
              <a:rPr lang="ja-JP" altLang="en-US" sz="1200" dirty="0"/>
              <a:t> </a:t>
            </a:r>
            <a:r>
              <a:rPr lang="en-US" altLang="ja-JP" sz="1200" dirty="0"/>
              <a:t>1988</a:t>
            </a:r>
            <a:r>
              <a:rPr lang="en-US" altLang="ja-JP" sz="1200" dirty="0">
                <a:latin typeface="ＭＳ Ｐゴシック" panose="020B0600070205080204" pitchFamily="50" charset="-128"/>
                <a:ea typeface="ＭＳ Ｐゴシック" panose="020B0600070205080204" pitchFamily="50" charset="-128"/>
              </a:rPr>
              <a:t>)</a:t>
            </a:r>
          </a:p>
          <a:p>
            <a:endParaRPr kumimoji="1" lang="ja-JP" altLang="en-US" sz="1200" dirty="0"/>
          </a:p>
        </p:txBody>
      </p:sp>
    </p:spTree>
    <p:extLst>
      <p:ext uri="{BB962C8B-B14F-4D97-AF65-F5344CB8AC3E}">
        <p14:creationId xmlns:p14="http://schemas.microsoft.com/office/powerpoint/2010/main" val="255777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7"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102439</TotalTime>
  <Words>2301</Words>
  <Application>Microsoft Macintosh PowerPoint</Application>
  <PresentationFormat>画面に合わせる (4:3)</PresentationFormat>
  <Paragraphs>269</Paragraphs>
  <Slides>16</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ＭＳ Ｐゴシック</vt:lpstr>
      <vt:lpstr>ＭＳ Ｐゴシック</vt:lpstr>
      <vt:lpstr>游ゴシック</vt:lpstr>
      <vt:lpstr>游明朝 Demibold</vt:lpstr>
      <vt:lpstr>Arial</vt:lpstr>
      <vt:lpstr>Calibri</vt:lpstr>
      <vt:lpstr>Calibri Light</vt:lpstr>
      <vt:lpstr>Cambria Math</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nakanishi</dc:creator>
  <cp:lastModifiedBy>中西 友恵</cp:lastModifiedBy>
  <cp:revision>1276</cp:revision>
  <dcterms:created xsi:type="dcterms:W3CDTF">2018-09-02T09:22:35Z</dcterms:created>
  <dcterms:modified xsi:type="dcterms:W3CDTF">2021-02-11T06:09:57Z</dcterms:modified>
</cp:coreProperties>
</file>