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18"/>
  </p:notesMasterIdLst>
  <p:handoutMasterIdLst>
    <p:handoutMasterId r:id="rId19"/>
  </p:handoutMasterIdLst>
  <p:sldIdLst>
    <p:sldId id="626" r:id="rId5"/>
    <p:sldId id="655" r:id="rId6"/>
    <p:sldId id="629" r:id="rId7"/>
    <p:sldId id="659" r:id="rId8"/>
    <p:sldId id="681" r:id="rId9"/>
    <p:sldId id="674" r:id="rId10"/>
    <p:sldId id="675" r:id="rId11"/>
    <p:sldId id="676" r:id="rId12"/>
    <p:sldId id="683" r:id="rId13"/>
    <p:sldId id="691" r:id="rId14"/>
    <p:sldId id="686" r:id="rId15"/>
    <p:sldId id="678" r:id="rId16"/>
    <p:sldId id="696" r:id="rId17"/>
  </p:sldIdLst>
  <p:sldSz cx="9144000" cy="6858000" type="screen4x3"/>
  <p:notesSz cx="14663738"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clrMru>
    <a:srgbClr val="FC20D2"/>
    <a:srgbClr val="8C3FC5"/>
    <a:srgbClr val="E7E6E6"/>
    <a:srgbClr val="FFFFFF"/>
    <a:srgbClr val="E2F0D9"/>
    <a:srgbClr val="548235"/>
    <a:srgbClr val="14B4EE"/>
    <a:srgbClr val="FBE5D6"/>
    <a:srgbClr val="A4906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38865-0CB7-2948-8B8B-5F5719F21713}" v="2" dt="2021-02-14T11:05:11.6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79" d="100"/>
          <a:sy n="79" d="100"/>
        </p:scale>
        <p:origin x="54" y="3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C625407-9EDF-4AF4-947D-BB355509ECC7}"/>
              </a:ext>
            </a:extLst>
          </p:cNvPr>
          <p:cNvSpPr>
            <a:spLocks noGrp="1"/>
          </p:cNvSpPr>
          <p:nvPr>
            <p:ph type="hdr" sz="quarter"/>
          </p:nvPr>
        </p:nvSpPr>
        <p:spPr>
          <a:xfrm>
            <a:off x="3" y="0"/>
            <a:ext cx="6354969" cy="512646"/>
          </a:xfrm>
          <a:prstGeom prst="rect">
            <a:avLst/>
          </a:prstGeom>
        </p:spPr>
        <p:txBody>
          <a:bodyPr vert="horz" lIns="131317" tIns="65659" rIns="131317" bIns="65659" rtlCol="0"/>
          <a:lstStyle>
            <a:lvl1pPr algn="l">
              <a:defRPr sz="1700"/>
            </a:lvl1pPr>
          </a:lstStyle>
          <a:p>
            <a:endParaRPr kumimoji="1" lang="ja-JP" altLang="en-US"/>
          </a:p>
        </p:txBody>
      </p:sp>
      <p:sp>
        <p:nvSpPr>
          <p:cNvPr id="3" name="日付プレースホルダー 2">
            <a:extLst>
              <a:ext uri="{FF2B5EF4-FFF2-40B4-BE49-F238E27FC236}">
                <a16:creationId xmlns:a16="http://schemas.microsoft.com/office/drawing/2014/main" id="{294E7467-78A8-4CD0-8B91-7333F021B64A}"/>
              </a:ext>
            </a:extLst>
          </p:cNvPr>
          <p:cNvSpPr>
            <a:spLocks noGrp="1"/>
          </p:cNvSpPr>
          <p:nvPr>
            <p:ph type="dt" sz="quarter" idx="1"/>
          </p:nvPr>
        </p:nvSpPr>
        <p:spPr>
          <a:xfrm>
            <a:off x="8306498" y="0"/>
            <a:ext cx="6354969" cy="512646"/>
          </a:xfrm>
          <a:prstGeom prst="rect">
            <a:avLst/>
          </a:prstGeom>
        </p:spPr>
        <p:txBody>
          <a:bodyPr vert="horz" lIns="131317" tIns="65659" rIns="131317" bIns="65659" rtlCol="0"/>
          <a:lstStyle>
            <a:lvl1pPr algn="r">
              <a:defRPr sz="1700"/>
            </a:lvl1pPr>
          </a:lstStyle>
          <a:p>
            <a:fld id="{C43AD3B0-AD24-4751-8918-B9B64E8DA665}" type="datetimeFigureOut">
              <a:rPr kumimoji="1" lang="ja-JP" altLang="en-US" smtClean="0"/>
              <a:t>2021/3/11</a:t>
            </a:fld>
            <a:endParaRPr kumimoji="1" lang="ja-JP" altLang="en-US"/>
          </a:p>
        </p:txBody>
      </p:sp>
      <p:sp>
        <p:nvSpPr>
          <p:cNvPr id="4" name="フッター プレースホルダー 3">
            <a:extLst>
              <a:ext uri="{FF2B5EF4-FFF2-40B4-BE49-F238E27FC236}">
                <a16:creationId xmlns:a16="http://schemas.microsoft.com/office/drawing/2014/main" id="{41EAD873-DB5C-4B1F-863E-3EDE8A547A69}"/>
              </a:ext>
            </a:extLst>
          </p:cNvPr>
          <p:cNvSpPr>
            <a:spLocks noGrp="1"/>
          </p:cNvSpPr>
          <p:nvPr>
            <p:ph type="ftr" sz="quarter" idx="2"/>
          </p:nvPr>
        </p:nvSpPr>
        <p:spPr>
          <a:xfrm>
            <a:off x="3" y="9721967"/>
            <a:ext cx="6354969" cy="512646"/>
          </a:xfrm>
          <a:prstGeom prst="rect">
            <a:avLst/>
          </a:prstGeom>
        </p:spPr>
        <p:txBody>
          <a:bodyPr vert="horz" lIns="131317" tIns="65659" rIns="131317" bIns="65659" rtlCol="0" anchor="b"/>
          <a:lstStyle>
            <a:lvl1pPr algn="l">
              <a:defRPr sz="1700"/>
            </a:lvl1pPr>
          </a:lstStyle>
          <a:p>
            <a:endParaRPr kumimoji="1" lang="ja-JP" altLang="en-US"/>
          </a:p>
        </p:txBody>
      </p:sp>
      <p:sp>
        <p:nvSpPr>
          <p:cNvPr id="5" name="スライド番号プレースホルダー 4">
            <a:extLst>
              <a:ext uri="{FF2B5EF4-FFF2-40B4-BE49-F238E27FC236}">
                <a16:creationId xmlns:a16="http://schemas.microsoft.com/office/drawing/2014/main" id="{DB587139-139F-4585-BE5D-5FC5DB741AD8}"/>
              </a:ext>
            </a:extLst>
          </p:cNvPr>
          <p:cNvSpPr>
            <a:spLocks noGrp="1"/>
          </p:cNvSpPr>
          <p:nvPr>
            <p:ph type="sldNum" sz="quarter" idx="3"/>
          </p:nvPr>
        </p:nvSpPr>
        <p:spPr>
          <a:xfrm>
            <a:off x="8306498" y="9721967"/>
            <a:ext cx="6354969" cy="512646"/>
          </a:xfrm>
          <a:prstGeom prst="rect">
            <a:avLst/>
          </a:prstGeom>
        </p:spPr>
        <p:txBody>
          <a:bodyPr vert="horz" lIns="131317" tIns="65659" rIns="131317" bIns="65659" rtlCol="0" anchor="b"/>
          <a:lstStyle>
            <a:lvl1pPr algn="r">
              <a:defRPr sz="1700"/>
            </a:lvl1pPr>
          </a:lstStyle>
          <a:p>
            <a:fld id="{E3ADEBC4-55AA-48E6-91CF-727C61685915}" type="slidenum">
              <a:rPr kumimoji="1" lang="ja-JP" altLang="en-US" smtClean="0"/>
              <a:t>‹#›</a:t>
            </a:fld>
            <a:endParaRPr kumimoji="1" lang="ja-JP" altLang="en-US"/>
          </a:p>
        </p:txBody>
      </p:sp>
    </p:spTree>
    <p:extLst>
      <p:ext uri="{BB962C8B-B14F-4D97-AF65-F5344CB8AC3E}">
        <p14:creationId xmlns:p14="http://schemas.microsoft.com/office/powerpoint/2010/main" val="5563574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4"/>
            <a:ext cx="6355884" cy="512304"/>
          </a:xfrm>
          <a:prstGeom prst="rect">
            <a:avLst/>
          </a:prstGeom>
        </p:spPr>
        <p:txBody>
          <a:bodyPr vert="horz" lIns="136095" tIns="68048" rIns="136095" bIns="68048" rtlCol="0"/>
          <a:lstStyle>
            <a:lvl1pPr algn="l">
              <a:defRPr sz="1700"/>
            </a:lvl1pPr>
          </a:lstStyle>
          <a:p>
            <a:endParaRPr kumimoji="1" lang="ja-JP" altLang="en-US"/>
          </a:p>
        </p:txBody>
      </p:sp>
      <p:sp>
        <p:nvSpPr>
          <p:cNvPr id="3" name="日付プレースホルダー 2"/>
          <p:cNvSpPr>
            <a:spLocks noGrp="1"/>
          </p:cNvSpPr>
          <p:nvPr>
            <p:ph type="dt" idx="1"/>
          </p:nvPr>
        </p:nvSpPr>
        <p:spPr>
          <a:xfrm>
            <a:off x="8304434" y="4"/>
            <a:ext cx="6355884" cy="512304"/>
          </a:xfrm>
          <a:prstGeom prst="rect">
            <a:avLst/>
          </a:prstGeom>
        </p:spPr>
        <p:txBody>
          <a:bodyPr vert="horz" lIns="136095" tIns="68048" rIns="136095" bIns="68048" rtlCol="0"/>
          <a:lstStyle>
            <a:lvl1pPr algn="r">
              <a:defRPr sz="1700"/>
            </a:lvl1pPr>
          </a:lstStyle>
          <a:p>
            <a:fld id="{66B2715D-3DE0-40A3-88CB-C50F64656268}" type="datetimeFigureOut">
              <a:rPr kumimoji="1" lang="ja-JP" altLang="en-US" smtClean="0"/>
              <a:t>2021/3/11</a:t>
            </a:fld>
            <a:endParaRPr kumimoji="1" lang="ja-JP" altLang="en-US"/>
          </a:p>
        </p:txBody>
      </p:sp>
      <p:sp>
        <p:nvSpPr>
          <p:cNvPr id="4" name="スライド イメージ プレースホルダー 3"/>
          <p:cNvSpPr>
            <a:spLocks noGrp="1" noRot="1" noChangeAspect="1"/>
          </p:cNvSpPr>
          <p:nvPr>
            <p:ph type="sldImg" idx="2"/>
          </p:nvPr>
        </p:nvSpPr>
        <p:spPr>
          <a:xfrm>
            <a:off x="5032375" y="1281113"/>
            <a:ext cx="4598988" cy="3451225"/>
          </a:xfrm>
          <a:prstGeom prst="rect">
            <a:avLst/>
          </a:prstGeom>
          <a:noFill/>
          <a:ln w="12700">
            <a:solidFill>
              <a:prstClr val="black"/>
            </a:solidFill>
          </a:ln>
        </p:spPr>
        <p:txBody>
          <a:bodyPr vert="horz" lIns="136095" tIns="68048" rIns="136095" bIns="68048" rtlCol="0" anchor="ctr"/>
          <a:lstStyle/>
          <a:p>
            <a:endParaRPr lang="ja-JP" altLang="en-US"/>
          </a:p>
        </p:txBody>
      </p:sp>
      <p:sp>
        <p:nvSpPr>
          <p:cNvPr id="5" name="ノート プレースホルダー 4"/>
          <p:cNvSpPr>
            <a:spLocks noGrp="1"/>
          </p:cNvSpPr>
          <p:nvPr>
            <p:ph type="body" sz="quarter" idx="3"/>
          </p:nvPr>
        </p:nvSpPr>
        <p:spPr>
          <a:xfrm>
            <a:off x="1465691" y="4924991"/>
            <a:ext cx="11732361" cy="4029684"/>
          </a:xfrm>
          <a:prstGeom prst="rect">
            <a:avLst/>
          </a:prstGeom>
        </p:spPr>
        <p:txBody>
          <a:bodyPr vert="horz" lIns="136095" tIns="68048" rIns="136095" bIns="680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722312"/>
            <a:ext cx="6355884" cy="512304"/>
          </a:xfrm>
          <a:prstGeom prst="rect">
            <a:avLst/>
          </a:prstGeom>
        </p:spPr>
        <p:txBody>
          <a:bodyPr vert="horz" lIns="136095" tIns="68048" rIns="136095" bIns="68048"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8304434" y="9722312"/>
            <a:ext cx="6355884" cy="512304"/>
          </a:xfrm>
          <a:prstGeom prst="rect">
            <a:avLst/>
          </a:prstGeom>
        </p:spPr>
        <p:txBody>
          <a:bodyPr vert="horz" lIns="136095" tIns="68048" rIns="136095" bIns="68048" rtlCol="0" anchor="b"/>
          <a:lstStyle>
            <a:lvl1pPr algn="r">
              <a:defRPr sz="1700"/>
            </a:lvl1pPr>
          </a:lstStyle>
          <a:p>
            <a:fld id="{2033BC88-759A-47B9-9DDA-53C3445742B5}" type="slidenum">
              <a:rPr kumimoji="1" lang="ja-JP" altLang="en-US" smtClean="0"/>
              <a:t>‹#›</a:t>
            </a:fld>
            <a:endParaRPr kumimoji="1" lang="ja-JP" altLang="en-US"/>
          </a:p>
        </p:txBody>
      </p:sp>
    </p:spTree>
    <p:extLst>
      <p:ext uri="{BB962C8B-B14F-4D97-AF65-F5344CB8AC3E}">
        <p14:creationId xmlns:p14="http://schemas.microsoft.com/office/powerpoint/2010/main" val="12282172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18290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943C60D-315D-4F30-BAC5-F4EDE954FB57}" type="datetime1">
              <a:rPr kumimoji="1" lang="ja-JP" altLang="en-US" smtClean="0"/>
              <a:t>2021/3/11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314027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17B0CB0-5465-4DDD-BBF6-CEC2F42E818F}" type="datetime1">
              <a:rPr kumimoji="1" lang="ja-JP" altLang="en-US" smtClean="0"/>
              <a:t>2021/3/11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94644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E2DBE72-2ED4-4598-A848-F431639D9CDD}" type="datetime1">
              <a:rPr kumimoji="1" lang="ja-JP" altLang="en-US" smtClean="0"/>
              <a:t>2021/3/11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78582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むじ">
    <p:spTree>
      <p:nvGrpSpPr>
        <p:cNvPr id="1" name=""/>
        <p:cNvGrpSpPr/>
        <p:nvPr/>
      </p:nvGrpSpPr>
      <p:grpSpPr>
        <a:xfrm>
          <a:off x="0" y="0"/>
          <a:ext cx="0" cy="0"/>
          <a:chOff x="0" y="0"/>
          <a:chExt cx="0" cy="0"/>
        </a:xfrm>
      </p:grpSpPr>
      <p:sp>
        <p:nvSpPr>
          <p:cNvPr id="9" name="正方形/長方形 8"/>
          <p:cNvSpPr/>
          <p:nvPr userDrawn="1"/>
        </p:nvSpPr>
        <p:spPr>
          <a:xfrm>
            <a:off x="166743" y="49406"/>
            <a:ext cx="8810514"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 name="Title 1"/>
          <p:cNvSpPr>
            <a:spLocks noGrp="1"/>
          </p:cNvSpPr>
          <p:nvPr>
            <p:ph type="title"/>
          </p:nvPr>
        </p:nvSpPr>
        <p:spPr>
          <a:xfrm>
            <a:off x="0" y="-209707"/>
            <a:ext cx="5123564" cy="127222"/>
          </a:xfrm>
        </p:spPr>
        <p:txBody>
          <a:bodyPr>
            <a:noAutofit/>
          </a:bodyPr>
          <a:lstStyle>
            <a:lvl1pPr>
              <a:defRPr sz="1477"/>
            </a:lvl1pPr>
          </a:lstStyle>
          <a:p>
            <a:r>
              <a:rPr lang="ja-JP" altLang="en-US"/>
              <a:t>マスター タイトルの書式設定</a:t>
            </a:r>
            <a:endParaRPr lang="en-US"/>
          </a:p>
        </p:txBody>
      </p:sp>
      <p:grpSp>
        <p:nvGrpSpPr>
          <p:cNvPr id="14" name="グループ化 13">
            <a:extLst>
              <a:ext uri="{FF2B5EF4-FFF2-40B4-BE49-F238E27FC236}">
                <a16:creationId xmlns:a16="http://schemas.microsoft.com/office/drawing/2014/main" id="{CCE80483-E4ED-423F-B2CE-8703BB760C14}"/>
              </a:ext>
            </a:extLst>
          </p:cNvPr>
          <p:cNvGrpSpPr/>
          <p:nvPr userDrawn="1"/>
        </p:nvGrpSpPr>
        <p:grpSpPr>
          <a:xfrm>
            <a:off x="79632" y="35435"/>
            <a:ext cx="8998014" cy="379076"/>
            <a:chOff x="180753" y="85457"/>
            <a:chExt cx="8810514" cy="903005"/>
          </a:xfrm>
        </p:grpSpPr>
        <p:sp>
          <p:nvSpPr>
            <p:cNvPr id="15" name="正方形/長方形 14">
              <a:extLst>
                <a:ext uri="{FF2B5EF4-FFF2-40B4-BE49-F238E27FC236}">
                  <a16:creationId xmlns:a16="http://schemas.microsoft.com/office/drawing/2014/main" id="{1032849B-9C7A-4D8B-B869-0282A223AAF1}"/>
                </a:ext>
              </a:extLst>
            </p:cNvPr>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8" name="正方形/長方形 17">
              <a:extLst>
                <a:ext uri="{FF2B5EF4-FFF2-40B4-BE49-F238E27FC236}">
                  <a16:creationId xmlns:a16="http://schemas.microsoft.com/office/drawing/2014/main" id="{83BD4E2A-CE40-4CC7-9FF0-774CE54EC322}"/>
                </a:ext>
              </a:extLst>
            </p:cNvPr>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9" name="正方形/長方形 18">
              <a:extLst>
                <a:ext uri="{FF2B5EF4-FFF2-40B4-BE49-F238E27FC236}">
                  <a16:creationId xmlns:a16="http://schemas.microsoft.com/office/drawing/2014/main" id="{830ACA9D-CF91-497A-AFCA-2D1CD7E3AF67}"/>
                </a:ext>
              </a:extLst>
            </p:cNvPr>
            <p:cNvSpPr/>
            <p:nvPr userDrawn="1"/>
          </p:nvSpPr>
          <p:spPr>
            <a:xfrm>
              <a:off x="457200" y="212219"/>
              <a:ext cx="8182598"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grpSp>
      <p:pic>
        <p:nvPicPr>
          <p:cNvPr id="11" name="図 10">
            <a:extLst>
              <a:ext uri="{FF2B5EF4-FFF2-40B4-BE49-F238E27FC236}">
                <a16:creationId xmlns:a16="http://schemas.microsoft.com/office/drawing/2014/main" id="{C4371F45-E312-4E9E-AC75-241B1F080E9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59617" y="155770"/>
            <a:ext cx="700545" cy="199418"/>
          </a:xfrm>
          <a:prstGeom prst="rect">
            <a:avLst/>
          </a:prstGeom>
        </p:spPr>
      </p:pic>
      <p:sp>
        <p:nvSpPr>
          <p:cNvPr id="10" name="日付プレースホルダー 9">
            <a:extLst>
              <a:ext uri="{FF2B5EF4-FFF2-40B4-BE49-F238E27FC236}">
                <a16:creationId xmlns:a16="http://schemas.microsoft.com/office/drawing/2014/main" id="{03429042-9C38-4396-B131-A8F0CFA7E5C5}"/>
              </a:ext>
            </a:extLst>
          </p:cNvPr>
          <p:cNvSpPr>
            <a:spLocks noGrp="1"/>
          </p:cNvSpPr>
          <p:nvPr>
            <p:ph type="dt" sz="half" idx="10"/>
          </p:nvPr>
        </p:nvSpPr>
        <p:spPr/>
        <p:txBody>
          <a:bodyPr/>
          <a:lstStyle/>
          <a:p>
            <a:fld id="{11C72FD8-AFB0-476B-B5B1-CFF921A1D3E1}" type="datetime1">
              <a:rPr kumimoji="1" lang="ja-JP" altLang="en-US" smtClean="0"/>
              <a:t>2021/3/11</a:t>
            </a:fld>
            <a:endParaRPr kumimoji="1" lang="ja-JP" altLang="en-US"/>
          </a:p>
        </p:txBody>
      </p:sp>
      <p:sp>
        <p:nvSpPr>
          <p:cNvPr id="12" name="フッター プレースホルダー 11">
            <a:extLst>
              <a:ext uri="{FF2B5EF4-FFF2-40B4-BE49-F238E27FC236}">
                <a16:creationId xmlns:a16="http://schemas.microsoft.com/office/drawing/2014/main" id="{6B3CF77B-409B-4F94-9CE9-1EFAE9F2E215}"/>
              </a:ext>
            </a:extLst>
          </p:cNvPr>
          <p:cNvSpPr>
            <a:spLocks noGrp="1"/>
          </p:cNvSpPr>
          <p:nvPr>
            <p:ph type="ftr" sz="quarter" idx="11"/>
          </p:nvPr>
        </p:nvSpPr>
        <p:spPr/>
        <p:txBody>
          <a:bodyPr/>
          <a:lstStyle/>
          <a:p>
            <a:endParaRPr kumimoji="1" lang="ja-JP" altLang="en-US"/>
          </a:p>
        </p:txBody>
      </p:sp>
      <p:sp>
        <p:nvSpPr>
          <p:cNvPr id="13" name="スライド番号プレースホルダー 12">
            <a:extLst>
              <a:ext uri="{FF2B5EF4-FFF2-40B4-BE49-F238E27FC236}">
                <a16:creationId xmlns:a16="http://schemas.microsoft.com/office/drawing/2014/main" id="{4D965F6B-4354-4213-A447-7F381B5772F4}"/>
              </a:ext>
            </a:extLst>
          </p:cNvPr>
          <p:cNvSpPr>
            <a:spLocks noGrp="1"/>
          </p:cNvSpPr>
          <p:nvPr>
            <p:ph type="sldNum" sz="quarter" idx="12"/>
          </p:nvPr>
        </p:nvSpPr>
        <p:spPr>
          <a:xfrm>
            <a:off x="8548373" y="126098"/>
            <a:ext cx="620913" cy="249170"/>
          </a:xfrm>
        </p:spPr>
        <p:txBody>
          <a:bodyPr/>
          <a:lstStyle>
            <a:lvl1pPr algn="ctr">
              <a:defRPr sz="2400"/>
            </a:lvl1pPr>
          </a:lstStyle>
          <a:p>
            <a:fld id="{9904F0F1-39DA-41A6-9513-5B62D5ABA263}" type="slidenum">
              <a:rPr kumimoji="1" lang="ja-JP" altLang="en-US" smtClean="0"/>
              <a:pPr/>
              <a:t>‹#›</a:t>
            </a:fld>
            <a:endParaRPr kumimoji="1" lang="ja-JP" altLang="en-US"/>
          </a:p>
        </p:txBody>
      </p:sp>
    </p:spTree>
    <p:extLst>
      <p:ext uri="{BB962C8B-B14F-4D97-AF65-F5344CB8AC3E}">
        <p14:creationId xmlns:p14="http://schemas.microsoft.com/office/powerpoint/2010/main" val="1841260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いんとろ">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5CC6780-CA74-48FF-8AFF-5DD9AEFF229B}"/>
              </a:ext>
            </a:extLst>
          </p:cNvPr>
          <p:cNvSpPr>
            <a:spLocks noGrp="1"/>
          </p:cNvSpPr>
          <p:nvPr>
            <p:ph type="dt" sz="half" idx="10"/>
          </p:nvPr>
        </p:nvSpPr>
        <p:spPr/>
        <p:txBody>
          <a:bodyPr/>
          <a:lstStyle/>
          <a:p>
            <a:fld id="{E6253988-6E80-45D0-A099-01BD8CD62B4C}" type="datetime1">
              <a:rPr kumimoji="1" lang="ja-JP" altLang="en-US" smtClean="0"/>
              <a:t>2021/3/11</a:t>
            </a:fld>
            <a:endParaRPr kumimoji="1" lang="ja-JP" altLang="en-US"/>
          </a:p>
        </p:txBody>
      </p:sp>
      <p:sp>
        <p:nvSpPr>
          <p:cNvPr id="4" name="フッター プレースホルダー 3">
            <a:extLst>
              <a:ext uri="{FF2B5EF4-FFF2-40B4-BE49-F238E27FC236}">
                <a16:creationId xmlns:a16="http://schemas.microsoft.com/office/drawing/2014/main" id="{D44E28BD-758B-4AB2-95C6-24350B36D4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D184288-D1A1-4C8D-A1EC-80C85AF4D3C3}"/>
              </a:ext>
            </a:extLst>
          </p:cNvPr>
          <p:cNvSpPr>
            <a:spLocks noGrp="1"/>
          </p:cNvSpPr>
          <p:nvPr>
            <p:ph type="sldNum" sz="quarter" idx="12"/>
          </p:nvPr>
        </p:nvSpPr>
        <p:spPr>
          <a:xfrm>
            <a:off x="9300686" y="6356358"/>
            <a:ext cx="2057400" cy="365125"/>
          </a:xfrm>
        </p:spPr>
        <p:txBody>
          <a:bodyPr/>
          <a:lstStyle/>
          <a:p>
            <a:fld id="{9904F0F1-39DA-41A6-9513-5B62D5ABA263}"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2AD95D11-78D3-4D6C-8406-A8910DA7FCAC}"/>
              </a:ext>
            </a:extLst>
          </p:cNvPr>
          <p:cNvSpPr/>
          <p:nvPr userDrawn="1"/>
        </p:nvSpPr>
        <p:spPr>
          <a:xfrm>
            <a:off x="153917" y="49405"/>
            <a:ext cx="8132782"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nvGrpSpPr>
          <p:cNvPr id="7" name="グループ化 6">
            <a:extLst>
              <a:ext uri="{FF2B5EF4-FFF2-40B4-BE49-F238E27FC236}">
                <a16:creationId xmlns:a16="http://schemas.microsoft.com/office/drawing/2014/main" id="{C9817C69-B892-422C-B3FD-C8B3A3448294}"/>
              </a:ext>
            </a:extLst>
          </p:cNvPr>
          <p:cNvGrpSpPr/>
          <p:nvPr userDrawn="1"/>
        </p:nvGrpSpPr>
        <p:grpSpPr>
          <a:xfrm>
            <a:off x="79632" y="35435"/>
            <a:ext cx="8998014" cy="379076"/>
            <a:chOff x="180753" y="85457"/>
            <a:chExt cx="8810514" cy="903005"/>
          </a:xfrm>
        </p:grpSpPr>
        <p:sp>
          <p:nvSpPr>
            <p:cNvPr id="8" name="正方形/長方形 7">
              <a:extLst>
                <a:ext uri="{FF2B5EF4-FFF2-40B4-BE49-F238E27FC236}">
                  <a16:creationId xmlns:a16="http://schemas.microsoft.com/office/drawing/2014/main" id="{266FCFE0-C4A8-4C7F-B6F8-472FD43E342C}"/>
                </a:ext>
              </a:extLst>
            </p:cNvPr>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9" name="正方形/長方形 8">
              <a:extLst>
                <a:ext uri="{FF2B5EF4-FFF2-40B4-BE49-F238E27FC236}">
                  <a16:creationId xmlns:a16="http://schemas.microsoft.com/office/drawing/2014/main" id="{B4258032-591F-4F2F-9414-7D8A556114E8}"/>
                </a:ext>
              </a:extLst>
            </p:cNvPr>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0" name="正方形/長方形 9">
              <a:extLst>
                <a:ext uri="{FF2B5EF4-FFF2-40B4-BE49-F238E27FC236}">
                  <a16:creationId xmlns:a16="http://schemas.microsoft.com/office/drawing/2014/main" id="{0ACE257A-D491-415A-98FC-A424DFBBCF02}"/>
                </a:ext>
              </a:extLst>
            </p:cNvPr>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grpSp>
      <p:sp>
        <p:nvSpPr>
          <p:cNvPr id="11" name="テキスト ボックス 10">
            <a:extLst>
              <a:ext uri="{FF2B5EF4-FFF2-40B4-BE49-F238E27FC236}">
                <a16:creationId xmlns:a16="http://schemas.microsoft.com/office/drawing/2014/main" id="{E8D68677-64CA-40B1-B7A1-B344CF36AEFA}"/>
              </a:ext>
            </a:extLst>
          </p:cNvPr>
          <p:cNvSpPr txBox="1"/>
          <p:nvPr userDrawn="1"/>
        </p:nvSpPr>
        <p:spPr>
          <a:xfrm>
            <a:off x="491932" y="44492"/>
            <a:ext cx="1940717" cy="319639"/>
          </a:xfrm>
          <a:prstGeom prst="rect">
            <a:avLst/>
          </a:prstGeom>
          <a:noFill/>
        </p:spPr>
        <p:txBody>
          <a:bodyPr wrap="square" rtlCol="0">
            <a:spAutoFit/>
          </a:bodyPr>
          <a:lstStyle/>
          <a:p>
            <a:r>
              <a:rPr kumimoji="1" lang="ja-JP" altLang="en-US" sz="1477"/>
              <a:t>研究の動機・背景</a:t>
            </a:r>
            <a:endParaRPr kumimoji="1" lang="ja-JP" altLang="en-US" sz="1292"/>
          </a:p>
        </p:txBody>
      </p:sp>
      <p:sp>
        <p:nvSpPr>
          <p:cNvPr id="13" name="テキスト ボックス 12">
            <a:extLst>
              <a:ext uri="{FF2B5EF4-FFF2-40B4-BE49-F238E27FC236}">
                <a16:creationId xmlns:a16="http://schemas.microsoft.com/office/drawing/2014/main" id="{6C6BB44F-41CE-4D00-9F77-6E6052420DFB}"/>
              </a:ext>
            </a:extLst>
          </p:cNvPr>
          <p:cNvSpPr txBox="1"/>
          <p:nvPr userDrawn="1"/>
        </p:nvSpPr>
        <p:spPr>
          <a:xfrm>
            <a:off x="2172838" y="44490"/>
            <a:ext cx="2307287" cy="319639"/>
          </a:xfrm>
          <a:prstGeom prst="rect">
            <a:avLst/>
          </a:prstGeom>
          <a:noFill/>
        </p:spPr>
        <p:txBody>
          <a:bodyPr wrap="square" rtlCol="0">
            <a:spAutoFit/>
          </a:bodyPr>
          <a:lstStyle/>
          <a:p>
            <a:r>
              <a:rPr kumimoji="1" lang="ja-JP" altLang="en-US" sz="1477">
                <a:solidFill>
                  <a:schemeClr val="bg2">
                    <a:lumMod val="75000"/>
                  </a:schemeClr>
                </a:solidFill>
              </a:rPr>
              <a:t>使用データ・研究手法</a:t>
            </a:r>
            <a:endParaRPr kumimoji="1" lang="ja-JP" altLang="en-US" sz="1292">
              <a:solidFill>
                <a:schemeClr val="bg2">
                  <a:lumMod val="75000"/>
                </a:schemeClr>
              </a:solidFill>
            </a:endParaRPr>
          </a:p>
        </p:txBody>
      </p:sp>
      <p:sp>
        <p:nvSpPr>
          <p:cNvPr id="14" name="テキスト ボックス 13">
            <a:extLst>
              <a:ext uri="{FF2B5EF4-FFF2-40B4-BE49-F238E27FC236}">
                <a16:creationId xmlns:a16="http://schemas.microsoft.com/office/drawing/2014/main" id="{0701BFFE-8721-42D0-A737-CEF50A969F0E}"/>
              </a:ext>
            </a:extLst>
          </p:cNvPr>
          <p:cNvSpPr txBox="1"/>
          <p:nvPr userDrawn="1"/>
        </p:nvSpPr>
        <p:spPr>
          <a:xfrm>
            <a:off x="4278602" y="40525"/>
            <a:ext cx="1168541" cy="319639"/>
          </a:xfrm>
          <a:prstGeom prst="rect">
            <a:avLst/>
          </a:prstGeom>
          <a:noFill/>
        </p:spPr>
        <p:txBody>
          <a:bodyPr wrap="square" rtlCol="0">
            <a:spAutoFit/>
          </a:bodyPr>
          <a:lstStyle/>
          <a:p>
            <a:r>
              <a:rPr kumimoji="1" lang="ja-JP" altLang="en-US" sz="1477">
                <a:solidFill>
                  <a:schemeClr val="bg2">
                    <a:lumMod val="75000"/>
                  </a:schemeClr>
                </a:solidFill>
              </a:rPr>
              <a:t>結果・考察</a:t>
            </a:r>
            <a:endParaRPr kumimoji="1" lang="ja-JP" altLang="en-US" sz="1292">
              <a:solidFill>
                <a:schemeClr val="bg2">
                  <a:lumMod val="75000"/>
                </a:schemeClr>
              </a:solidFill>
            </a:endParaRPr>
          </a:p>
        </p:txBody>
      </p:sp>
      <p:sp>
        <p:nvSpPr>
          <p:cNvPr id="15" name="テキスト ボックス 14">
            <a:extLst>
              <a:ext uri="{FF2B5EF4-FFF2-40B4-BE49-F238E27FC236}">
                <a16:creationId xmlns:a16="http://schemas.microsoft.com/office/drawing/2014/main" id="{907A0369-B481-423B-B257-517A9918A701}"/>
              </a:ext>
            </a:extLst>
          </p:cNvPr>
          <p:cNvSpPr txBox="1"/>
          <p:nvPr userDrawn="1"/>
        </p:nvSpPr>
        <p:spPr>
          <a:xfrm>
            <a:off x="5380516" y="35438"/>
            <a:ext cx="2126323" cy="319639"/>
          </a:xfrm>
          <a:prstGeom prst="rect">
            <a:avLst/>
          </a:prstGeom>
          <a:noFill/>
        </p:spPr>
        <p:txBody>
          <a:bodyPr wrap="square" rtlCol="0">
            <a:spAutoFit/>
          </a:bodyPr>
          <a:lstStyle/>
          <a:p>
            <a:r>
              <a:rPr kumimoji="1" lang="ja-JP" altLang="en-US" sz="1477">
                <a:solidFill>
                  <a:schemeClr val="bg2">
                    <a:lumMod val="75000"/>
                  </a:schemeClr>
                </a:solidFill>
              </a:rPr>
              <a:t>まとめ・今後の課題</a:t>
            </a:r>
            <a:endParaRPr kumimoji="1" lang="ja-JP" altLang="en-US" sz="1292">
              <a:solidFill>
                <a:schemeClr val="bg2">
                  <a:lumMod val="75000"/>
                </a:schemeClr>
              </a:solidFill>
            </a:endParaRPr>
          </a:p>
        </p:txBody>
      </p:sp>
      <p:sp>
        <p:nvSpPr>
          <p:cNvPr id="16" name="右矢印 9">
            <a:extLst>
              <a:ext uri="{FF2B5EF4-FFF2-40B4-BE49-F238E27FC236}">
                <a16:creationId xmlns:a16="http://schemas.microsoft.com/office/drawing/2014/main" id="{BDEC3B39-5D8D-472E-BC7A-27C083ED61DD}"/>
              </a:ext>
            </a:extLst>
          </p:cNvPr>
          <p:cNvSpPr/>
          <p:nvPr userDrawn="1"/>
        </p:nvSpPr>
        <p:spPr>
          <a:xfrm>
            <a:off x="416150" y="127118"/>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 name="図 16">
            <a:extLst>
              <a:ext uri="{FF2B5EF4-FFF2-40B4-BE49-F238E27FC236}">
                <a16:creationId xmlns:a16="http://schemas.microsoft.com/office/drawing/2014/main" id="{717B12F1-9BD5-4D39-82C0-814D441C307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50484" y="367534"/>
            <a:ext cx="700545" cy="199418"/>
          </a:xfrm>
          <a:prstGeom prst="rect">
            <a:avLst/>
          </a:prstGeom>
        </p:spPr>
      </p:pic>
    </p:spTree>
    <p:extLst>
      <p:ext uri="{BB962C8B-B14F-4D97-AF65-F5344CB8AC3E}">
        <p14:creationId xmlns:p14="http://schemas.microsoft.com/office/powerpoint/2010/main" val="3449019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でーたほうほう">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5CC6780-CA74-48FF-8AFF-5DD9AEFF229B}"/>
              </a:ext>
            </a:extLst>
          </p:cNvPr>
          <p:cNvSpPr>
            <a:spLocks noGrp="1"/>
          </p:cNvSpPr>
          <p:nvPr>
            <p:ph type="dt" sz="half" idx="10"/>
          </p:nvPr>
        </p:nvSpPr>
        <p:spPr/>
        <p:txBody>
          <a:bodyPr/>
          <a:lstStyle/>
          <a:p>
            <a:fld id="{834520AF-32D0-4B4A-9501-EDB3B0D68363}" type="datetime1">
              <a:rPr kumimoji="1" lang="ja-JP" altLang="en-US" smtClean="0"/>
              <a:t>2021/3/11</a:t>
            </a:fld>
            <a:endParaRPr kumimoji="1" lang="ja-JP" altLang="en-US"/>
          </a:p>
        </p:txBody>
      </p:sp>
      <p:sp>
        <p:nvSpPr>
          <p:cNvPr id="4" name="フッター プレースホルダー 3">
            <a:extLst>
              <a:ext uri="{FF2B5EF4-FFF2-40B4-BE49-F238E27FC236}">
                <a16:creationId xmlns:a16="http://schemas.microsoft.com/office/drawing/2014/main" id="{D44E28BD-758B-4AB2-95C6-24350B36D4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D184288-D1A1-4C8D-A1EC-80C85AF4D3C3}"/>
              </a:ext>
            </a:extLst>
          </p:cNvPr>
          <p:cNvSpPr>
            <a:spLocks noGrp="1"/>
          </p:cNvSpPr>
          <p:nvPr>
            <p:ph type="sldNum" sz="quarter" idx="12"/>
          </p:nvPr>
        </p:nvSpPr>
        <p:spPr>
          <a:xfrm>
            <a:off x="9300686" y="6356358"/>
            <a:ext cx="2057400" cy="365125"/>
          </a:xfrm>
        </p:spPr>
        <p:txBody>
          <a:bodyPr/>
          <a:lstStyle/>
          <a:p>
            <a:fld id="{9904F0F1-39DA-41A6-9513-5B62D5ABA263}"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2AD95D11-78D3-4D6C-8406-A8910DA7FCAC}"/>
              </a:ext>
            </a:extLst>
          </p:cNvPr>
          <p:cNvSpPr/>
          <p:nvPr userDrawn="1"/>
        </p:nvSpPr>
        <p:spPr>
          <a:xfrm>
            <a:off x="153917" y="49405"/>
            <a:ext cx="8132782"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nvGrpSpPr>
          <p:cNvPr id="7" name="グループ化 6">
            <a:extLst>
              <a:ext uri="{FF2B5EF4-FFF2-40B4-BE49-F238E27FC236}">
                <a16:creationId xmlns:a16="http://schemas.microsoft.com/office/drawing/2014/main" id="{C9817C69-B892-422C-B3FD-C8B3A3448294}"/>
              </a:ext>
            </a:extLst>
          </p:cNvPr>
          <p:cNvGrpSpPr/>
          <p:nvPr userDrawn="1"/>
        </p:nvGrpSpPr>
        <p:grpSpPr>
          <a:xfrm>
            <a:off x="79632" y="35435"/>
            <a:ext cx="8998014" cy="379076"/>
            <a:chOff x="180753" y="85457"/>
            <a:chExt cx="8810514" cy="903005"/>
          </a:xfrm>
        </p:grpSpPr>
        <p:sp>
          <p:nvSpPr>
            <p:cNvPr id="8" name="正方形/長方形 7">
              <a:extLst>
                <a:ext uri="{FF2B5EF4-FFF2-40B4-BE49-F238E27FC236}">
                  <a16:creationId xmlns:a16="http://schemas.microsoft.com/office/drawing/2014/main" id="{266FCFE0-C4A8-4C7F-B6F8-472FD43E342C}"/>
                </a:ext>
              </a:extLst>
            </p:cNvPr>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9" name="正方形/長方形 8">
              <a:extLst>
                <a:ext uri="{FF2B5EF4-FFF2-40B4-BE49-F238E27FC236}">
                  <a16:creationId xmlns:a16="http://schemas.microsoft.com/office/drawing/2014/main" id="{B4258032-591F-4F2F-9414-7D8A556114E8}"/>
                </a:ext>
              </a:extLst>
            </p:cNvPr>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0" name="正方形/長方形 9">
              <a:extLst>
                <a:ext uri="{FF2B5EF4-FFF2-40B4-BE49-F238E27FC236}">
                  <a16:creationId xmlns:a16="http://schemas.microsoft.com/office/drawing/2014/main" id="{0ACE257A-D491-415A-98FC-A424DFBBCF02}"/>
                </a:ext>
              </a:extLst>
            </p:cNvPr>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grpSp>
      <p:sp>
        <p:nvSpPr>
          <p:cNvPr id="11" name="テキスト ボックス 10">
            <a:extLst>
              <a:ext uri="{FF2B5EF4-FFF2-40B4-BE49-F238E27FC236}">
                <a16:creationId xmlns:a16="http://schemas.microsoft.com/office/drawing/2014/main" id="{E8D68677-64CA-40B1-B7A1-B344CF36AEFA}"/>
              </a:ext>
            </a:extLst>
          </p:cNvPr>
          <p:cNvSpPr txBox="1"/>
          <p:nvPr userDrawn="1"/>
        </p:nvSpPr>
        <p:spPr>
          <a:xfrm>
            <a:off x="491932" y="44492"/>
            <a:ext cx="1957970" cy="319639"/>
          </a:xfrm>
          <a:prstGeom prst="rect">
            <a:avLst/>
          </a:prstGeom>
          <a:noFill/>
        </p:spPr>
        <p:txBody>
          <a:bodyPr wrap="square" rtlCol="0">
            <a:spAutoFit/>
          </a:bodyPr>
          <a:lstStyle/>
          <a:p>
            <a:r>
              <a:rPr kumimoji="1" lang="ja-JP" altLang="en-US" sz="1477">
                <a:solidFill>
                  <a:schemeClr val="bg2">
                    <a:lumMod val="75000"/>
                  </a:schemeClr>
                </a:solidFill>
              </a:rPr>
              <a:t>研究の動機・背景</a:t>
            </a:r>
            <a:endParaRPr kumimoji="1" lang="ja-JP" altLang="en-US" sz="1292">
              <a:solidFill>
                <a:schemeClr val="bg2">
                  <a:lumMod val="75000"/>
                </a:schemeClr>
              </a:solidFill>
            </a:endParaRPr>
          </a:p>
        </p:txBody>
      </p:sp>
      <p:sp>
        <p:nvSpPr>
          <p:cNvPr id="13" name="テキスト ボックス 12">
            <a:extLst>
              <a:ext uri="{FF2B5EF4-FFF2-40B4-BE49-F238E27FC236}">
                <a16:creationId xmlns:a16="http://schemas.microsoft.com/office/drawing/2014/main" id="{6C6BB44F-41CE-4D00-9F77-6E6052420DFB}"/>
              </a:ext>
            </a:extLst>
          </p:cNvPr>
          <p:cNvSpPr txBox="1"/>
          <p:nvPr userDrawn="1"/>
        </p:nvSpPr>
        <p:spPr>
          <a:xfrm>
            <a:off x="2172838" y="44490"/>
            <a:ext cx="2307287" cy="319639"/>
          </a:xfrm>
          <a:prstGeom prst="rect">
            <a:avLst/>
          </a:prstGeom>
          <a:noFill/>
        </p:spPr>
        <p:txBody>
          <a:bodyPr wrap="square" rtlCol="0">
            <a:spAutoFit/>
          </a:bodyPr>
          <a:lstStyle/>
          <a:p>
            <a:r>
              <a:rPr kumimoji="1" lang="ja-JP" altLang="en-US" sz="1477">
                <a:solidFill>
                  <a:schemeClr val="tx1"/>
                </a:solidFill>
              </a:rPr>
              <a:t>使用データ・研究手法</a:t>
            </a:r>
            <a:endParaRPr kumimoji="1" lang="ja-JP" altLang="en-US" sz="1292">
              <a:solidFill>
                <a:schemeClr val="tx1"/>
              </a:solidFill>
            </a:endParaRPr>
          </a:p>
        </p:txBody>
      </p:sp>
      <p:sp>
        <p:nvSpPr>
          <p:cNvPr id="14" name="テキスト ボックス 13">
            <a:extLst>
              <a:ext uri="{FF2B5EF4-FFF2-40B4-BE49-F238E27FC236}">
                <a16:creationId xmlns:a16="http://schemas.microsoft.com/office/drawing/2014/main" id="{0701BFFE-8721-42D0-A737-CEF50A969F0E}"/>
              </a:ext>
            </a:extLst>
          </p:cNvPr>
          <p:cNvSpPr txBox="1"/>
          <p:nvPr userDrawn="1"/>
        </p:nvSpPr>
        <p:spPr>
          <a:xfrm>
            <a:off x="4278602" y="40525"/>
            <a:ext cx="1168541" cy="319639"/>
          </a:xfrm>
          <a:prstGeom prst="rect">
            <a:avLst/>
          </a:prstGeom>
          <a:noFill/>
        </p:spPr>
        <p:txBody>
          <a:bodyPr wrap="square" rtlCol="0">
            <a:spAutoFit/>
          </a:bodyPr>
          <a:lstStyle/>
          <a:p>
            <a:r>
              <a:rPr kumimoji="1" lang="ja-JP" altLang="en-US" sz="1477">
                <a:solidFill>
                  <a:schemeClr val="bg2">
                    <a:lumMod val="75000"/>
                  </a:schemeClr>
                </a:solidFill>
              </a:rPr>
              <a:t>結果・考察</a:t>
            </a:r>
            <a:endParaRPr kumimoji="1" lang="ja-JP" altLang="en-US" sz="1292">
              <a:solidFill>
                <a:schemeClr val="bg2">
                  <a:lumMod val="75000"/>
                </a:schemeClr>
              </a:solidFill>
            </a:endParaRPr>
          </a:p>
        </p:txBody>
      </p:sp>
      <p:sp>
        <p:nvSpPr>
          <p:cNvPr id="15" name="テキスト ボックス 14">
            <a:extLst>
              <a:ext uri="{FF2B5EF4-FFF2-40B4-BE49-F238E27FC236}">
                <a16:creationId xmlns:a16="http://schemas.microsoft.com/office/drawing/2014/main" id="{907A0369-B481-423B-B257-517A9918A701}"/>
              </a:ext>
            </a:extLst>
          </p:cNvPr>
          <p:cNvSpPr txBox="1"/>
          <p:nvPr userDrawn="1"/>
        </p:nvSpPr>
        <p:spPr>
          <a:xfrm>
            <a:off x="5380516" y="35438"/>
            <a:ext cx="2126323" cy="319639"/>
          </a:xfrm>
          <a:prstGeom prst="rect">
            <a:avLst/>
          </a:prstGeom>
          <a:noFill/>
        </p:spPr>
        <p:txBody>
          <a:bodyPr wrap="square" rtlCol="0">
            <a:spAutoFit/>
          </a:bodyPr>
          <a:lstStyle/>
          <a:p>
            <a:r>
              <a:rPr kumimoji="1" lang="ja-JP" altLang="en-US" sz="1477">
                <a:solidFill>
                  <a:schemeClr val="bg2">
                    <a:lumMod val="75000"/>
                  </a:schemeClr>
                </a:solidFill>
              </a:rPr>
              <a:t>まとめ・今後の課題</a:t>
            </a:r>
            <a:endParaRPr kumimoji="1" lang="ja-JP" altLang="en-US" sz="1292">
              <a:solidFill>
                <a:schemeClr val="bg2">
                  <a:lumMod val="75000"/>
                </a:schemeClr>
              </a:solidFill>
            </a:endParaRPr>
          </a:p>
        </p:txBody>
      </p:sp>
      <p:sp>
        <p:nvSpPr>
          <p:cNvPr id="16" name="右矢印 9">
            <a:extLst>
              <a:ext uri="{FF2B5EF4-FFF2-40B4-BE49-F238E27FC236}">
                <a16:creationId xmlns:a16="http://schemas.microsoft.com/office/drawing/2014/main" id="{BDEC3B39-5D8D-472E-BC7A-27C083ED61DD}"/>
              </a:ext>
            </a:extLst>
          </p:cNvPr>
          <p:cNvSpPr/>
          <p:nvPr userDrawn="1"/>
        </p:nvSpPr>
        <p:spPr>
          <a:xfrm>
            <a:off x="416150" y="127118"/>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右矢印 9">
            <a:extLst>
              <a:ext uri="{FF2B5EF4-FFF2-40B4-BE49-F238E27FC236}">
                <a16:creationId xmlns:a16="http://schemas.microsoft.com/office/drawing/2014/main" id="{9F6B5547-D3A9-4281-AAFC-0929D931DF41}"/>
              </a:ext>
            </a:extLst>
          </p:cNvPr>
          <p:cNvSpPr/>
          <p:nvPr userDrawn="1"/>
        </p:nvSpPr>
        <p:spPr>
          <a:xfrm>
            <a:off x="2101609" y="141496"/>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8" name="図 17">
            <a:extLst>
              <a:ext uri="{FF2B5EF4-FFF2-40B4-BE49-F238E27FC236}">
                <a16:creationId xmlns:a16="http://schemas.microsoft.com/office/drawing/2014/main" id="{F7B45753-C5F6-4C61-A180-FA73651EA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50484" y="367534"/>
            <a:ext cx="700545" cy="199418"/>
          </a:xfrm>
          <a:prstGeom prst="rect">
            <a:avLst/>
          </a:prstGeom>
        </p:spPr>
      </p:pic>
    </p:spTree>
    <p:extLst>
      <p:ext uri="{BB962C8B-B14F-4D97-AF65-F5344CB8AC3E}">
        <p14:creationId xmlns:p14="http://schemas.microsoft.com/office/powerpoint/2010/main" val="751765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けっかこうさつ">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5CC6780-CA74-48FF-8AFF-5DD9AEFF229B}"/>
              </a:ext>
            </a:extLst>
          </p:cNvPr>
          <p:cNvSpPr>
            <a:spLocks noGrp="1"/>
          </p:cNvSpPr>
          <p:nvPr>
            <p:ph type="dt" sz="half" idx="10"/>
          </p:nvPr>
        </p:nvSpPr>
        <p:spPr/>
        <p:txBody>
          <a:bodyPr/>
          <a:lstStyle/>
          <a:p>
            <a:fld id="{C90F8878-E649-4FA9-ACF1-293578FA60EA}" type="datetime1">
              <a:rPr kumimoji="1" lang="ja-JP" altLang="en-US" smtClean="0"/>
              <a:t>2021/3/11</a:t>
            </a:fld>
            <a:endParaRPr kumimoji="1" lang="ja-JP" altLang="en-US"/>
          </a:p>
        </p:txBody>
      </p:sp>
      <p:sp>
        <p:nvSpPr>
          <p:cNvPr id="4" name="フッター プレースホルダー 3">
            <a:extLst>
              <a:ext uri="{FF2B5EF4-FFF2-40B4-BE49-F238E27FC236}">
                <a16:creationId xmlns:a16="http://schemas.microsoft.com/office/drawing/2014/main" id="{D44E28BD-758B-4AB2-95C6-24350B36D4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D184288-D1A1-4C8D-A1EC-80C85AF4D3C3}"/>
              </a:ext>
            </a:extLst>
          </p:cNvPr>
          <p:cNvSpPr>
            <a:spLocks noGrp="1"/>
          </p:cNvSpPr>
          <p:nvPr>
            <p:ph type="sldNum" sz="quarter" idx="12"/>
          </p:nvPr>
        </p:nvSpPr>
        <p:spPr>
          <a:xfrm>
            <a:off x="9300686" y="6356358"/>
            <a:ext cx="2057400" cy="365125"/>
          </a:xfrm>
        </p:spPr>
        <p:txBody>
          <a:bodyPr/>
          <a:lstStyle/>
          <a:p>
            <a:fld id="{9904F0F1-39DA-41A6-9513-5B62D5ABA263}"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2AD95D11-78D3-4D6C-8406-A8910DA7FCAC}"/>
              </a:ext>
            </a:extLst>
          </p:cNvPr>
          <p:cNvSpPr/>
          <p:nvPr userDrawn="1"/>
        </p:nvSpPr>
        <p:spPr>
          <a:xfrm>
            <a:off x="153917" y="49405"/>
            <a:ext cx="8132782"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nvGrpSpPr>
          <p:cNvPr id="7" name="グループ化 6">
            <a:extLst>
              <a:ext uri="{FF2B5EF4-FFF2-40B4-BE49-F238E27FC236}">
                <a16:creationId xmlns:a16="http://schemas.microsoft.com/office/drawing/2014/main" id="{C9817C69-B892-422C-B3FD-C8B3A3448294}"/>
              </a:ext>
            </a:extLst>
          </p:cNvPr>
          <p:cNvGrpSpPr/>
          <p:nvPr userDrawn="1"/>
        </p:nvGrpSpPr>
        <p:grpSpPr>
          <a:xfrm>
            <a:off x="79632" y="35435"/>
            <a:ext cx="8998014" cy="379076"/>
            <a:chOff x="180753" y="85457"/>
            <a:chExt cx="8810514" cy="903005"/>
          </a:xfrm>
        </p:grpSpPr>
        <p:sp>
          <p:nvSpPr>
            <p:cNvPr id="8" name="正方形/長方形 7">
              <a:extLst>
                <a:ext uri="{FF2B5EF4-FFF2-40B4-BE49-F238E27FC236}">
                  <a16:creationId xmlns:a16="http://schemas.microsoft.com/office/drawing/2014/main" id="{266FCFE0-C4A8-4C7F-B6F8-472FD43E342C}"/>
                </a:ext>
              </a:extLst>
            </p:cNvPr>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9" name="正方形/長方形 8">
              <a:extLst>
                <a:ext uri="{FF2B5EF4-FFF2-40B4-BE49-F238E27FC236}">
                  <a16:creationId xmlns:a16="http://schemas.microsoft.com/office/drawing/2014/main" id="{B4258032-591F-4F2F-9414-7D8A556114E8}"/>
                </a:ext>
              </a:extLst>
            </p:cNvPr>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0" name="正方形/長方形 9">
              <a:extLst>
                <a:ext uri="{FF2B5EF4-FFF2-40B4-BE49-F238E27FC236}">
                  <a16:creationId xmlns:a16="http://schemas.microsoft.com/office/drawing/2014/main" id="{0ACE257A-D491-415A-98FC-A424DFBBCF02}"/>
                </a:ext>
              </a:extLst>
            </p:cNvPr>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grpSp>
      <p:sp>
        <p:nvSpPr>
          <p:cNvPr id="11" name="テキスト ボックス 10">
            <a:extLst>
              <a:ext uri="{FF2B5EF4-FFF2-40B4-BE49-F238E27FC236}">
                <a16:creationId xmlns:a16="http://schemas.microsoft.com/office/drawing/2014/main" id="{E8D68677-64CA-40B1-B7A1-B344CF36AEFA}"/>
              </a:ext>
            </a:extLst>
          </p:cNvPr>
          <p:cNvSpPr txBox="1"/>
          <p:nvPr userDrawn="1"/>
        </p:nvSpPr>
        <p:spPr>
          <a:xfrm>
            <a:off x="491932" y="44493"/>
            <a:ext cx="1788517" cy="319639"/>
          </a:xfrm>
          <a:prstGeom prst="rect">
            <a:avLst/>
          </a:prstGeom>
          <a:noFill/>
        </p:spPr>
        <p:txBody>
          <a:bodyPr wrap="square" rtlCol="0">
            <a:spAutoFit/>
          </a:bodyPr>
          <a:lstStyle/>
          <a:p>
            <a:r>
              <a:rPr kumimoji="1" lang="ja-JP" altLang="en-US" sz="1477">
                <a:solidFill>
                  <a:schemeClr val="bg2">
                    <a:lumMod val="75000"/>
                  </a:schemeClr>
                </a:solidFill>
              </a:rPr>
              <a:t>研究の動機・背景</a:t>
            </a:r>
            <a:endParaRPr kumimoji="1" lang="ja-JP" altLang="en-US" sz="1292">
              <a:solidFill>
                <a:schemeClr val="bg2">
                  <a:lumMod val="75000"/>
                </a:schemeClr>
              </a:solidFill>
            </a:endParaRPr>
          </a:p>
        </p:txBody>
      </p:sp>
      <p:sp>
        <p:nvSpPr>
          <p:cNvPr id="13" name="テキスト ボックス 12">
            <a:extLst>
              <a:ext uri="{FF2B5EF4-FFF2-40B4-BE49-F238E27FC236}">
                <a16:creationId xmlns:a16="http://schemas.microsoft.com/office/drawing/2014/main" id="{6C6BB44F-41CE-4D00-9F77-6E6052420DFB}"/>
              </a:ext>
            </a:extLst>
          </p:cNvPr>
          <p:cNvSpPr txBox="1"/>
          <p:nvPr userDrawn="1"/>
        </p:nvSpPr>
        <p:spPr>
          <a:xfrm>
            <a:off x="2172838" y="44490"/>
            <a:ext cx="2307287" cy="319639"/>
          </a:xfrm>
          <a:prstGeom prst="rect">
            <a:avLst/>
          </a:prstGeom>
          <a:noFill/>
        </p:spPr>
        <p:txBody>
          <a:bodyPr wrap="square" rtlCol="0">
            <a:spAutoFit/>
          </a:bodyPr>
          <a:lstStyle/>
          <a:p>
            <a:r>
              <a:rPr kumimoji="1" lang="ja-JP" altLang="en-US" sz="1477">
                <a:solidFill>
                  <a:schemeClr val="bg2">
                    <a:lumMod val="75000"/>
                  </a:schemeClr>
                </a:solidFill>
              </a:rPr>
              <a:t>使用データ・研究手法</a:t>
            </a:r>
            <a:endParaRPr kumimoji="1" lang="ja-JP" altLang="en-US" sz="1292">
              <a:solidFill>
                <a:schemeClr val="bg2">
                  <a:lumMod val="75000"/>
                </a:schemeClr>
              </a:solidFill>
            </a:endParaRPr>
          </a:p>
        </p:txBody>
      </p:sp>
      <p:sp>
        <p:nvSpPr>
          <p:cNvPr id="14" name="テキスト ボックス 13">
            <a:extLst>
              <a:ext uri="{FF2B5EF4-FFF2-40B4-BE49-F238E27FC236}">
                <a16:creationId xmlns:a16="http://schemas.microsoft.com/office/drawing/2014/main" id="{0701BFFE-8721-42D0-A737-CEF50A969F0E}"/>
              </a:ext>
            </a:extLst>
          </p:cNvPr>
          <p:cNvSpPr txBox="1"/>
          <p:nvPr userDrawn="1"/>
        </p:nvSpPr>
        <p:spPr>
          <a:xfrm>
            <a:off x="4278602" y="40525"/>
            <a:ext cx="1168541" cy="319639"/>
          </a:xfrm>
          <a:prstGeom prst="rect">
            <a:avLst/>
          </a:prstGeom>
          <a:noFill/>
        </p:spPr>
        <p:txBody>
          <a:bodyPr wrap="square" rtlCol="0">
            <a:spAutoFit/>
          </a:bodyPr>
          <a:lstStyle/>
          <a:p>
            <a:r>
              <a:rPr kumimoji="1" lang="ja-JP" altLang="en-US" sz="1477">
                <a:solidFill>
                  <a:schemeClr val="tx1"/>
                </a:solidFill>
              </a:rPr>
              <a:t>結果・考察</a:t>
            </a:r>
            <a:endParaRPr kumimoji="1" lang="ja-JP" altLang="en-US" sz="1292">
              <a:solidFill>
                <a:schemeClr val="tx1"/>
              </a:solidFill>
            </a:endParaRPr>
          </a:p>
        </p:txBody>
      </p:sp>
      <p:sp>
        <p:nvSpPr>
          <p:cNvPr id="15" name="テキスト ボックス 14">
            <a:extLst>
              <a:ext uri="{FF2B5EF4-FFF2-40B4-BE49-F238E27FC236}">
                <a16:creationId xmlns:a16="http://schemas.microsoft.com/office/drawing/2014/main" id="{907A0369-B481-423B-B257-517A9918A701}"/>
              </a:ext>
            </a:extLst>
          </p:cNvPr>
          <p:cNvSpPr txBox="1"/>
          <p:nvPr userDrawn="1"/>
        </p:nvSpPr>
        <p:spPr>
          <a:xfrm>
            <a:off x="5380516" y="35438"/>
            <a:ext cx="2126323" cy="319639"/>
          </a:xfrm>
          <a:prstGeom prst="rect">
            <a:avLst/>
          </a:prstGeom>
          <a:noFill/>
        </p:spPr>
        <p:txBody>
          <a:bodyPr wrap="square" rtlCol="0">
            <a:spAutoFit/>
          </a:bodyPr>
          <a:lstStyle/>
          <a:p>
            <a:r>
              <a:rPr kumimoji="1" lang="ja-JP" altLang="en-US" sz="1477">
                <a:solidFill>
                  <a:schemeClr val="bg2">
                    <a:lumMod val="75000"/>
                  </a:schemeClr>
                </a:solidFill>
              </a:rPr>
              <a:t>まとめ・今後の課題</a:t>
            </a:r>
            <a:endParaRPr kumimoji="1" lang="ja-JP" altLang="en-US" sz="1292">
              <a:solidFill>
                <a:schemeClr val="bg2">
                  <a:lumMod val="75000"/>
                </a:schemeClr>
              </a:solidFill>
            </a:endParaRPr>
          </a:p>
        </p:txBody>
      </p:sp>
      <p:sp>
        <p:nvSpPr>
          <p:cNvPr id="16" name="右矢印 9">
            <a:extLst>
              <a:ext uri="{FF2B5EF4-FFF2-40B4-BE49-F238E27FC236}">
                <a16:creationId xmlns:a16="http://schemas.microsoft.com/office/drawing/2014/main" id="{BDEC3B39-5D8D-472E-BC7A-27C083ED61DD}"/>
              </a:ext>
            </a:extLst>
          </p:cNvPr>
          <p:cNvSpPr/>
          <p:nvPr userDrawn="1"/>
        </p:nvSpPr>
        <p:spPr>
          <a:xfrm>
            <a:off x="416150" y="127118"/>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右矢印 9">
            <a:extLst>
              <a:ext uri="{FF2B5EF4-FFF2-40B4-BE49-F238E27FC236}">
                <a16:creationId xmlns:a16="http://schemas.microsoft.com/office/drawing/2014/main" id="{9F6B5547-D3A9-4281-AAFC-0929D931DF41}"/>
              </a:ext>
            </a:extLst>
          </p:cNvPr>
          <p:cNvSpPr/>
          <p:nvPr userDrawn="1"/>
        </p:nvSpPr>
        <p:spPr>
          <a:xfrm>
            <a:off x="2101609" y="141496"/>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右矢印 9">
            <a:extLst>
              <a:ext uri="{FF2B5EF4-FFF2-40B4-BE49-F238E27FC236}">
                <a16:creationId xmlns:a16="http://schemas.microsoft.com/office/drawing/2014/main" id="{DE5E512F-DF84-4660-8129-E47DB957ABDC}"/>
              </a:ext>
            </a:extLst>
          </p:cNvPr>
          <p:cNvSpPr/>
          <p:nvPr userDrawn="1"/>
        </p:nvSpPr>
        <p:spPr>
          <a:xfrm>
            <a:off x="4169282" y="138634"/>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9" name="図 18">
            <a:extLst>
              <a:ext uri="{FF2B5EF4-FFF2-40B4-BE49-F238E27FC236}">
                <a16:creationId xmlns:a16="http://schemas.microsoft.com/office/drawing/2014/main" id="{3363AEF9-D9B0-41A8-A44D-782392382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50484" y="367534"/>
            <a:ext cx="700545" cy="199418"/>
          </a:xfrm>
          <a:prstGeom prst="rect">
            <a:avLst/>
          </a:prstGeom>
        </p:spPr>
      </p:pic>
    </p:spTree>
    <p:extLst>
      <p:ext uri="{BB962C8B-B14F-4D97-AF65-F5344CB8AC3E}">
        <p14:creationId xmlns:p14="http://schemas.microsoft.com/office/powerpoint/2010/main" val="1786503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まとめかだい">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5CC6780-CA74-48FF-8AFF-5DD9AEFF229B}"/>
              </a:ext>
            </a:extLst>
          </p:cNvPr>
          <p:cNvSpPr>
            <a:spLocks noGrp="1"/>
          </p:cNvSpPr>
          <p:nvPr>
            <p:ph type="dt" sz="half" idx="10"/>
          </p:nvPr>
        </p:nvSpPr>
        <p:spPr/>
        <p:txBody>
          <a:bodyPr/>
          <a:lstStyle/>
          <a:p>
            <a:fld id="{502680CA-3E2F-47E7-AC57-6E818E29B14E}" type="datetime1">
              <a:rPr kumimoji="1" lang="ja-JP" altLang="en-US" smtClean="0"/>
              <a:t>2021/3/11</a:t>
            </a:fld>
            <a:endParaRPr kumimoji="1" lang="ja-JP" altLang="en-US"/>
          </a:p>
        </p:txBody>
      </p:sp>
      <p:sp>
        <p:nvSpPr>
          <p:cNvPr id="4" name="フッター プレースホルダー 3">
            <a:extLst>
              <a:ext uri="{FF2B5EF4-FFF2-40B4-BE49-F238E27FC236}">
                <a16:creationId xmlns:a16="http://schemas.microsoft.com/office/drawing/2014/main" id="{D44E28BD-758B-4AB2-95C6-24350B36D4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D184288-D1A1-4C8D-A1EC-80C85AF4D3C3}"/>
              </a:ext>
            </a:extLst>
          </p:cNvPr>
          <p:cNvSpPr>
            <a:spLocks noGrp="1"/>
          </p:cNvSpPr>
          <p:nvPr>
            <p:ph type="sldNum" sz="quarter" idx="12"/>
          </p:nvPr>
        </p:nvSpPr>
        <p:spPr>
          <a:xfrm>
            <a:off x="9300686" y="6356358"/>
            <a:ext cx="2057400" cy="365125"/>
          </a:xfrm>
        </p:spPr>
        <p:txBody>
          <a:bodyPr/>
          <a:lstStyle/>
          <a:p>
            <a:fld id="{9904F0F1-39DA-41A6-9513-5B62D5ABA263}"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2AD95D11-78D3-4D6C-8406-A8910DA7FCAC}"/>
              </a:ext>
            </a:extLst>
          </p:cNvPr>
          <p:cNvSpPr/>
          <p:nvPr userDrawn="1"/>
        </p:nvSpPr>
        <p:spPr>
          <a:xfrm>
            <a:off x="153917" y="49405"/>
            <a:ext cx="8132782" cy="31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nvGrpSpPr>
          <p:cNvPr id="7" name="グループ化 6">
            <a:extLst>
              <a:ext uri="{FF2B5EF4-FFF2-40B4-BE49-F238E27FC236}">
                <a16:creationId xmlns:a16="http://schemas.microsoft.com/office/drawing/2014/main" id="{C9817C69-B892-422C-B3FD-C8B3A3448294}"/>
              </a:ext>
            </a:extLst>
          </p:cNvPr>
          <p:cNvGrpSpPr/>
          <p:nvPr userDrawn="1"/>
        </p:nvGrpSpPr>
        <p:grpSpPr>
          <a:xfrm>
            <a:off x="79632" y="35435"/>
            <a:ext cx="8998014" cy="379076"/>
            <a:chOff x="180753" y="85457"/>
            <a:chExt cx="8810514" cy="903005"/>
          </a:xfrm>
        </p:grpSpPr>
        <p:sp>
          <p:nvSpPr>
            <p:cNvPr id="8" name="正方形/長方形 7">
              <a:extLst>
                <a:ext uri="{FF2B5EF4-FFF2-40B4-BE49-F238E27FC236}">
                  <a16:creationId xmlns:a16="http://schemas.microsoft.com/office/drawing/2014/main" id="{266FCFE0-C4A8-4C7F-B6F8-472FD43E342C}"/>
                </a:ext>
              </a:extLst>
            </p:cNvPr>
            <p:cNvSpPr/>
            <p:nvPr userDrawn="1"/>
          </p:nvSpPr>
          <p:spPr>
            <a:xfrm>
              <a:off x="180753" y="85457"/>
              <a:ext cx="8459045"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9" name="正方形/長方形 8">
              <a:extLst>
                <a:ext uri="{FF2B5EF4-FFF2-40B4-BE49-F238E27FC236}">
                  <a16:creationId xmlns:a16="http://schemas.microsoft.com/office/drawing/2014/main" id="{B4258032-591F-4F2F-9414-7D8A556114E8}"/>
                </a:ext>
              </a:extLst>
            </p:cNvPr>
            <p:cNvSpPr/>
            <p:nvPr userDrawn="1"/>
          </p:nvSpPr>
          <p:spPr>
            <a:xfrm>
              <a:off x="546930" y="338981"/>
              <a:ext cx="8444337" cy="649481"/>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sp>
          <p:nvSpPr>
            <p:cNvPr id="10" name="正方形/長方形 9">
              <a:extLst>
                <a:ext uri="{FF2B5EF4-FFF2-40B4-BE49-F238E27FC236}">
                  <a16:creationId xmlns:a16="http://schemas.microsoft.com/office/drawing/2014/main" id="{0ACE257A-D491-415A-98FC-A424DFBBCF02}"/>
                </a:ext>
              </a:extLst>
            </p:cNvPr>
            <p:cNvSpPr/>
            <p:nvPr userDrawn="1"/>
          </p:nvSpPr>
          <p:spPr>
            <a:xfrm>
              <a:off x="457200" y="212219"/>
              <a:ext cx="8257620" cy="6494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5"/>
            </a:p>
          </p:txBody>
        </p:sp>
      </p:grpSp>
      <p:sp>
        <p:nvSpPr>
          <p:cNvPr id="11" name="テキスト ボックス 10">
            <a:extLst>
              <a:ext uri="{FF2B5EF4-FFF2-40B4-BE49-F238E27FC236}">
                <a16:creationId xmlns:a16="http://schemas.microsoft.com/office/drawing/2014/main" id="{E8D68677-64CA-40B1-B7A1-B344CF36AEFA}"/>
              </a:ext>
            </a:extLst>
          </p:cNvPr>
          <p:cNvSpPr txBox="1"/>
          <p:nvPr userDrawn="1"/>
        </p:nvSpPr>
        <p:spPr>
          <a:xfrm>
            <a:off x="491932" y="44492"/>
            <a:ext cx="1880157" cy="319639"/>
          </a:xfrm>
          <a:prstGeom prst="rect">
            <a:avLst/>
          </a:prstGeom>
          <a:noFill/>
        </p:spPr>
        <p:txBody>
          <a:bodyPr wrap="square" rtlCol="0">
            <a:spAutoFit/>
          </a:bodyPr>
          <a:lstStyle/>
          <a:p>
            <a:r>
              <a:rPr kumimoji="1" lang="ja-JP" altLang="en-US" sz="1477">
                <a:solidFill>
                  <a:schemeClr val="bg2">
                    <a:lumMod val="75000"/>
                  </a:schemeClr>
                </a:solidFill>
              </a:rPr>
              <a:t>研究の動機・背景</a:t>
            </a:r>
            <a:endParaRPr kumimoji="1" lang="ja-JP" altLang="en-US" sz="1292">
              <a:solidFill>
                <a:schemeClr val="bg2">
                  <a:lumMod val="75000"/>
                </a:schemeClr>
              </a:solidFill>
            </a:endParaRPr>
          </a:p>
        </p:txBody>
      </p:sp>
      <p:sp>
        <p:nvSpPr>
          <p:cNvPr id="13" name="テキスト ボックス 12">
            <a:extLst>
              <a:ext uri="{FF2B5EF4-FFF2-40B4-BE49-F238E27FC236}">
                <a16:creationId xmlns:a16="http://schemas.microsoft.com/office/drawing/2014/main" id="{6C6BB44F-41CE-4D00-9F77-6E6052420DFB}"/>
              </a:ext>
            </a:extLst>
          </p:cNvPr>
          <p:cNvSpPr txBox="1"/>
          <p:nvPr userDrawn="1"/>
        </p:nvSpPr>
        <p:spPr>
          <a:xfrm>
            <a:off x="2172838" y="44490"/>
            <a:ext cx="2307287" cy="319639"/>
          </a:xfrm>
          <a:prstGeom prst="rect">
            <a:avLst/>
          </a:prstGeom>
          <a:noFill/>
        </p:spPr>
        <p:txBody>
          <a:bodyPr wrap="square" rtlCol="0">
            <a:spAutoFit/>
          </a:bodyPr>
          <a:lstStyle/>
          <a:p>
            <a:r>
              <a:rPr kumimoji="1" lang="ja-JP" altLang="en-US" sz="1477">
                <a:solidFill>
                  <a:schemeClr val="bg2">
                    <a:lumMod val="75000"/>
                  </a:schemeClr>
                </a:solidFill>
              </a:rPr>
              <a:t>使用データ・研究手法</a:t>
            </a:r>
            <a:endParaRPr kumimoji="1" lang="ja-JP" altLang="en-US" sz="1292">
              <a:solidFill>
                <a:schemeClr val="bg2">
                  <a:lumMod val="75000"/>
                </a:schemeClr>
              </a:solidFill>
            </a:endParaRPr>
          </a:p>
        </p:txBody>
      </p:sp>
      <p:sp>
        <p:nvSpPr>
          <p:cNvPr id="14" name="テキスト ボックス 13">
            <a:extLst>
              <a:ext uri="{FF2B5EF4-FFF2-40B4-BE49-F238E27FC236}">
                <a16:creationId xmlns:a16="http://schemas.microsoft.com/office/drawing/2014/main" id="{0701BFFE-8721-42D0-A737-CEF50A969F0E}"/>
              </a:ext>
            </a:extLst>
          </p:cNvPr>
          <p:cNvSpPr txBox="1"/>
          <p:nvPr userDrawn="1"/>
        </p:nvSpPr>
        <p:spPr>
          <a:xfrm>
            <a:off x="4278602" y="40525"/>
            <a:ext cx="1168541" cy="319639"/>
          </a:xfrm>
          <a:prstGeom prst="rect">
            <a:avLst/>
          </a:prstGeom>
          <a:noFill/>
        </p:spPr>
        <p:txBody>
          <a:bodyPr wrap="square" rtlCol="0">
            <a:spAutoFit/>
          </a:bodyPr>
          <a:lstStyle/>
          <a:p>
            <a:r>
              <a:rPr kumimoji="1" lang="ja-JP" altLang="en-US" sz="1477">
                <a:solidFill>
                  <a:schemeClr val="bg2">
                    <a:lumMod val="75000"/>
                  </a:schemeClr>
                </a:solidFill>
              </a:rPr>
              <a:t>結果・考察</a:t>
            </a:r>
            <a:endParaRPr kumimoji="1" lang="ja-JP" altLang="en-US" sz="1292">
              <a:solidFill>
                <a:schemeClr val="bg2">
                  <a:lumMod val="75000"/>
                </a:schemeClr>
              </a:solidFill>
            </a:endParaRPr>
          </a:p>
        </p:txBody>
      </p:sp>
      <p:sp>
        <p:nvSpPr>
          <p:cNvPr id="15" name="テキスト ボックス 14">
            <a:extLst>
              <a:ext uri="{FF2B5EF4-FFF2-40B4-BE49-F238E27FC236}">
                <a16:creationId xmlns:a16="http://schemas.microsoft.com/office/drawing/2014/main" id="{907A0369-B481-423B-B257-517A9918A701}"/>
              </a:ext>
            </a:extLst>
          </p:cNvPr>
          <p:cNvSpPr txBox="1"/>
          <p:nvPr userDrawn="1"/>
        </p:nvSpPr>
        <p:spPr>
          <a:xfrm>
            <a:off x="5380516" y="35438"/>
            <a:ext cx="2126323" cy="319639"/>
          </a:xfrm>
          <a:prstGeom prst="rect">
            <a:avLst/>
          </a:prstGeom>
          <a:noFill/>
        </p:spPr>
        <p:txBody>
          <a:bodyPr wrap="square" rtlCol="0">
            <a:spAutoFit/>
          </a:bodyPr>
          <a:lstStyle/>
          <a:p>
            <a:r>
              <a:rPr kumimoji="1" lang="ja-JP" altLang="en-US" sz="1477">
                <a:solidFill>
                  <a:schemeClr val="tx1"/>
                </a:solidFill>
              </a:rPr>
              <a:t>まとめ・今後の課題</a:t>
            </a:r>
            <a:endParaRPr kumimoji="1" lang="ja-JP" altLang="en-US" sz="1292">
              <a:solidFill>
                <a:schemeClr val="tx1"/>
              </a:solidFill>
            </a:endParaRPr>
          </a:p>
        </p:txBody>
      </p:sp>
      <p:sp>
        <p:nvSpPr>
          <p:cNvPr id="16" name="右矢印 9">
            <a:extLst>
              <a:ext uri="{FF2B5EF4-FFF2-40B4-BE49-F238E27FC236}">
                <a16:creationId xmlns:a16="http://schemas.microsoft.com/office/drawing/2014/main" id="{BDEC3B39-5D8D-472E-BC7A-27C083ED61DD}"/>
              </a:ext>
            </a:extLst>
          </p:cNvPr>
          <p:cNvSpPr/>
          <p:nvPr userDrawn="1"/>
        </p:nvSpPr>
        <p:spPr>
          <a:xfrm>
            <a:off x="416150" y="127118"/>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右矢印 9">
            <a:extLst>
              <a:ext uri="{FF2B5EF4-FFF2-40B4-BE49-F238E27FC236}">
                <a16:creationId xmlns:a16="http://schemas.microsoft.com/office/drawing/2014/main" id="{9F6B5547-D3A9-4281-AAFC-0929D931DF41}"/>
              </a:ext>
            </a:extLst>
          </p:cNvPr>
          <p:cNvSpPr/>
          <p:nvPr userDrawn="1"/>
        </p:nvSpPr>
        <p:spPr>
          <a:xfrm>
            <a:off x="2101609" y="141496"/>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右矢印 9">
            <a:extLst>
              <a:ext uri="{FF2B5EF4-FFF2-40B4-BE49-F238E27FC236}">
                <a16:creationId xmlns:a16="http://schemas.microsoft.com/office/drawing/2014/main" id="{DE5E512F-DF84-4660-8129-E47DB957ABDC}"/>
              </a:ext>
            </a:extLst>
          </p:cNvPr>
          <p:cNvSpPr/>
          <p:nvPr userDrawn="1"/>
        </p:nvSpPr>
        <p:spPr>
          <a:xfrm>
            <a:off x="4169282" y="138634"/>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 name="右矢印 9">
            <a:extLst>
              <a:ext uri="{FF2B5EF4-FFF2-40B4-BE49-F238E27FC236}">
                <a16:creationId xmlns:a16="http://schemas.microsoft.com/office/drawing/2014/main" id="{EDE90401-25E3-4AB1-96EE-F13162DAA70C}"/>
              </a:ext>
            </a:extLst>
          </p:cNvPr>
          <p:cNvSpPr/>
          <p:nvPr userDrawn="1"/>
        </p:nvSpPr>
        <p:spPr>
          <a:xfrm>
            <a:off x="5309282" y="135601"/>
            <a:ext cx="145064" cy="163641"/>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20" name="図 19">
            <a:extLst>
              <a:ext uri="{FF2B5EF4-FFF2-40B4-BE49-F238E27FC236}">
                <a16:creationId xmlns:a16="http://schemas.microsoft.com/office/drawing/2014/main" id="{F77B165B-580A-445D-892C-4B50DC8DC5D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50484" y="367534"/>
            <a:ext cx="700545" cy="199418"/>
          </a:xfrm>
          <a:prstGeom prst="rect">
            <a:avLst/>
          </a:prstGeom>
        </p:spPr>
      </p:pic>
    </p:spTree>
    <p:extLst>
      <p:ext uri="{BB962C8B-B14F-4D97-AF65-F5344CB8AC3E}">
        <p14:creationId xmlns:p14="http://schemas.microsoft.com/office/powerpoint/2010/main" val="52420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1B3C922-D839-41AA-99CE-311D4E418ABB}" type="datetime1">
              <a:rPr kumimoji="1" lang="ja-JP" altLang="en-US" smtClean="0"/>
              <a:t>2021/3/11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394326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CD1163-B428-48EE-875E-6EC901A94C27}" type="datetime1">
              <a:rPr kumimoji="1" lang="ja-JP" altLang="en-US" smtClean="0"/>
              <a:t>2021/3/11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255229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E74C052E-3F60-4198-8615-B52B69277D59}" type="datetime1">
              <a:rPr kumimoji="1" lang="ja-JP" altLang="en-US" smtClean="0"/>
              <a:t>2021/3/11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422894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89ECD8C5-4CF8-4B78-899D-C6EBF23C2678}" type="datetime1">
              <a:rPr kumimoji="1" lang="ja-JP" altLang="en-US" smtClean="0"/>
              <a:t>2021/3/11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133385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A7649E1-BD1C-45A6-BFF7-ABB10BEEC056}" type="datetime1">
              <a:rPr kumimoji="1" lang="ja-JP" altLang="en-US" smtClean="0"/>
              <a:t>2021/3/11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327256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3FF25-3E72-4D0E-9318-9D1A0F769F8E}" type="datetime1">
              <a:rPr kumimoji="1" lang="ja-JP" altLang="en-US" smtClean="0"/>
              <a:t>2021/3/11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80032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E6620A-3A57-481B-BD16-83BB62A65075}" type="datetime1">
              <a:rPr kumimoji="1" lang="ja-JP" altLang="en-US" smtClean="0"/>
              <a:t>2021/3/11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171792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4F5AAA-F481-44AA-8B9D-5338B0A5F2A4}" type="datetime1">
              <a:rPr kumimoji="1" lang="ja-JP" altLang="en-US" smtClean="0"/>
              <a:t>2021/3/11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374561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277AE-12FE-4E2A-8CE4-9C4D4A75B91B}" type="datetime1">
              <a:rPr kumimoji="1" lang="ja-JP" altLang="en-US" smtClean="0"/>
              <a:t>2021/3/11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4F0F1-39DA-41A6-9513-5B62D5ABA263}" type="slidenum">
              <a:rPr kumimoji="1" lang="ja-JP" altLang="en-US" smtClean="0"/>
              <a:t>‹#›</a:t>
            </a:fld>
            <a:endParaRPr kumimoji="1" lang="ja-JP" altLang="en-US"/>
          </a:p>
        </p:txBody>
      </p:sp>
    </p:spTree>
    <p:extLst>
      <p:ext uri="{BB962C8B-B14F-4D97-AF65-F5344CB8AC3E}">
        <p14:creationId xmlns:p14="http://schemas.microsoft.com/office/powerpoint/2010/main" val="261845745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672" r:id="rId13"/>
    <p:sldLayoutId id="2147483673" r:id="rId14"/>
    <p:sldLayoutId id="2147483674" r:id="rId15"/>
    <p:sldLayoutId id="2147483675"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0.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A375AF9-CEBE-4D76-B4B1-74964FCB4595}"/>
              </a:ext>
            </a:extLst>
          </p:cNvPr>
          <p:cNvPicPr>
            <a:picLocks noChangeAspect="1"/>
          </p:cNvPicPr>
          <p:nvPr/>
        </p:nvPicPr>
        <p:blipFill rotWithShape="1">
          <a:blip r:embed="rId2">
            <a:extLst>
              <a:ext uri="{28A0092B-C50C-407E-A947-70E740481C1C}">
                <a14:useLocalDpi xmlns:a14="http://schemas.microsoft.com/office/drawing/2010/main" val="0"/>
              </a:ext>
            </a:extLst>
          </a:blip>
          <a:srcRect t="-239" r="4325" b="4415"/>
          <a:stretch/>
        </p:blipFill>
        <p:spPr>
          <a:xfrm>
            <a:off x="-23548" y="-43109"/>
            <a:ext cx="9215199" cy="6922129"/>
          </a:xfrm>
          <a:prstGeom prst="rect">
            <a:avLst/>
          </a:prstGeom>
        </p:spPr>
      </p:pic>
      <p:sp>
        <p:nvSpPr>
          <p:cNvPr id="4" name="テキスト ボックス 3"/>
          <p:cNvSpPr txBox="1"/>
          <p:nvPr/>
        </p:nvSpPr>
        <p:spPr>
          <a:xfrm>
            <a:off x="821499" y="685803"/>
            <a:ext cx="2364966" cy="348109"/>
          </a:xfrm>
          <a:prstGeom prst="rect">
            <a:avLst/>
          </a:prstGeom>
          <a:noFill/>
        </p:spPr>
        <p:txBody>
          <a:bodyPr wrap="square" rtlCol="0">
            <a:spAutoFit/>
          </a:bodyPr>
          <a:lstStyle/>
          <a:p>
            <a:r>
              <a:rPr kumimoji="1" lang="ja-JP" altLang="en-US" sz="1662"/>
              <a:t>　　　</a:t>
            </a:r>
          </a:p>
        </p:txBody>
      </p:sp>
      <p:sp>
        <p:nvSpPr>
          <p:cNvPr id="10" name="テキスト ボックス 9"/>
          <p:cNvSpPr txBox="1"/>
          <p:nvPr/>
        </p:nvSpPr>
        <p:spPr>
          <a:xfrm>
            <a:off x="5116299" y="6539718"/>
            <a:ext cx="4270951" cy="291170"/>
          </a:xfrm>
          <a:prstGeom prst="rect">
            <a:avLst/>
          </a:prstGeom>
          <a:noFill/>
        </p:spPr>
        <p:txBody>
          <a:bodyPr wrap="square" rtlCol="0">
            <a:spAutoFit/>
          </a:bodyPr>
          <a:lstStyle/>
          <a:p>
            <a:r>
              <a:rPr kumimoji="1" lang="en-US" altLang="ja-JP" sz="1292"/>
              <a:t>※2017</a:t>
            </a:r>
            <a:r>
              <a:rPr kumimoji="1" lang="ja-JP" altLang="en-US" sz="1292"/>
              <a:t>年</a:t>
            </a:r>
            <a:r>
              <a:rPr kumimoji="1" lang="en-US" altLang="ja-JP" sz="1292"/>
              <a:t>12</a:t>
            </a:r>
            <a:r>
              <a:rPr kumimoji="1" lang="ja-JP" altLang="en-US" sz="1292"/>
              <a:t>月</a:t>
            </a:r>
            <a:r>
              <a:rPr kumimoji="1" lang="en-US" altLang="ja-JP" sz="1292"/>
              <a:t>27</a:t>
            </a:r>
            <a:r>
              <a:rPr kumimoji="1" lang="ja-JP" altLang="en-US" sz="1292"/>
              <a:t>日　北海道大学雨竜演習林にて撮影</a:t>
            </a:r>
          </a:p>
        </p:txBody>
      </p:sp>
      <p:sp>
        <p:nvSpPr>
          <p:cNvPr id="8" name="正方形/長方形 7"/>
          <p:cNvSpPr/>
          <p:nvPr/>
        </p:nvSpPr>
        <p:spPr>
          <a:xfrm>
            <a:off x="-23550" y="-48339"/>
            <a:ext cx="9224125" cy="1769602"/>
          </a:xfrm>
          <a:prstGeom prst="rect">
            <a:avLst/>
          </a:prstGeom>
          <a:solidFill>
            <a:srgbClr val="FFC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字幕 5">
            <a:extLst>
              <a:ext uri="{FF2B5EF4-FFF2-40B4-BE49-F238E27FC236}">
                <a16:creationId xmlns:a16="http://schemas.microsoft.com/office/drawing/2014/main" id="{AC4DFFD0-C93E-4460-A718-FBF74CA2C2FF}"/>
              </a:ext>
            </a:extLst>
          </p:cNvPr>
          <p:cNvSpPr>
            <a:spLocks noGrp="1"/>
          </p:cNvSpPr>
          <p:nvPr>
            <p:ph type="subTitle" idx="1"/>
          </p:nvPr>
        </p:nvSpPr>
        <p:spPr/>
        <p:txBody>
          <a:bodyPr/>
          <a:lstStyle/>
          <a:p>
            <a:endParaRPr lang="ja-JP" altLang="en-US"/>
          </a:p>
        </p:txBody>
      </p:sp>
      <p:sp>
        <p:nvSpPr>
          <p:cNvPr id="15" name="正方形/長方形 14">
            <a:extLst>
              <a:ext uri="{FF2B5EF4-FFF2-40B4-BE49-F238E27FC236}">
                <a16:creationId xmlns:a16="http://schemas.microsoft.com/office/drawing/2014/main" id="{610F00B6-53D6-4DAF-8524-EB3D46067480}"/>
              </a:ext>
            </a:extLst>
          </p:cNvPr>
          <p:cNvSpPr/>
          <p:nvPr/>
        </p:nvSpPr>
        <p:spPr>
          <a:xfrm>
            <a:off x="-23550" y="4838240"/>
            <a:ext cx="9224125" cy="1548565"/>
          </a:xfrm>
          <a:prstGeom prst="rect">
            <a:avLst/>
          </a:prstGeom>
          <a:solidFill>
            <a:srgbClr val="FFC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タイトル 1">
            <a:extLst>
              <a:ext uri="{FF2B5EF4-FFF2-40B4-BE49-F238E27FC236}">
                <a16:creationId xmlns:a16="http://schemas.microsoft.com/office/drawing/2014/main" id="{18CF7C14-ABBE-994D-AB2C-D85E4501659C}"/>
              </a:ext>
            </a:extLst>
          </p:cNvPr>
          <p:cNvSpPr txBox="1">
            <a:spLocks/>
          </p:cNvSpPr>
          <p:nvPr/>
        </p:nvSpPr>
        <p:spPr>
          <a:xfrm>
            <a:off x="-108688" y="284349"/>
            <a:ext cx="9443935" cy="1250297"/>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a:t>チャクチ海の海氷激減による</a:t>
            </a:r>
            <a:endParaRPr lang="en-US" altLang="ja-JP" sz="4000"/>
          </a:p>
          <a:p>
            <a:r>
              <a:rPr lang="en-US" altLang="ja-JP" sz="4000"/>
              <a:t>2017/18</a:t>
            </a:r>
            <a:r>
              <a:rPr lang="ja-JP" altLang="en-US" sz="4000"/>
              <a:t>年東アジアの寒冬の強化</a:t>
            </a:r>
            <a:endParaRPr lang="ja-JP" altLang="en-US" sz="2000"/>
          </a:p>
        </p:txBody>
      </p:sp>
      <p:sp>
        <p:nvSpPr>
          <p:cNvPr id="5" name="タイトル 4">
            <a:extLst>
              <a:ext uri="{FF2B5EF4-FFF2-40B4-BE49-F238E27FC236}">
                <a16:creationId xmlns:a16="http://schemas.microsoft.com/office/drawing/2014/main" id="{7A6752D7-D90B-B941-B827-364E63A952E5}"/>
              </a:ext>
            </a:extLst>
          </p:cNvPr>
          <p:cNvSpPr>
            <a:spLocks noGrp="1"/>
          </p:cNvSpPr>
          <p:nvPr>
            <p:ph type="ctrTitle"/>
          </p:nvPr>
        </p:nvSpPr>
        <p:spPr/>
        <p:txBody>
          <a:bodyPr/>
          <a:lstStyle/>
          <a:p>
            <a:endParaRPr lang="ja-JP" altLang="en-US"/>
          </a:p>
        </p:txBody>
      </p:sp>
      <p:sp>
        <p:nvSpPr>
          <p:cNvPr id="11" name="サブタイトル 2">
            <a:extLst>
              <a:ext uri="{FF2B5EF4-FFF2-40B4-BE49-F238E27FC236}">
                <a16:creationId xmlns:a16="http://schemas.microsoft.com/office/drawing/2014/main" id="{509C392E-8EFD-4079-8F89-70BC1D78EA04}"/>
              </a:ext>
            </a:extLst>
          </p:cNvPr>
          <p:cNvSpPr txBox="1">
            <a:spLocks/>
          </p:cNvSpPr>
          <p:nvPr/>
        </p:nvSpPr>
        <p:spPr>
          <a:xfrm>
            <a:off x="0" y="4942797"/>
            <a:ext cx="9200577" cy="150294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046"/>
              <a:t>気象・気候ダイナミクス研究室</a:t>
            </a:r>
            <a:endParaRPr lang="en-US" altLang="ja-JP" sz="3046"/>
          </a:p>
          <a:p>
            <a:r>
              <a:rPr lang="en-US" altLang="ja-JP" sz="3046" b="1"/>
              <a:t>519M201</a:t>
            </a:r>
            <a:r>
              <a:rPr lang="ja-JP" altLang="en-US" sz="3046" b="1"/>
              <a:t>　太田 圭祐</a:t>
            </a:r>
            <a:endParaRPr lang="en-US" altLang="ja-JP" sz="2000"/>
          </a:p>
          <a:p>
            <a:r>
              <a:rPr lang="ja-JP" altLang="en-US" sz="2000"/>
              <a:t>指導教員　</a:t>
            </a:r>
            <a:r>
              <a:rPr lang="ja-JP" altLang="en-US"/>
              <a:t>立花 義裕</a:t>
            </a:r>
            <a:r>
              <a:rPr lang="ja-JP" altLang="en-US" sz="2000"/>
              <a:t>　教授</a:t>
            </a:r>
            <a:endParaRPr lang="en-US" altLang="ja-JP" sz="2000"/>
          </a:p>
          <a:p>
            <a:r>
              <a:rPr lang="en-US" altLang="ja-JP" sz="2000"/>
              <a:t>2</a:t>
            </a:r>
            <a:r>
              <a:rPr lang="ja-JP" altLang="en-US" sz="2000"/>
              <a:t>月</a:t>
            </a:r>
            <a:r>
              <a:rPr lang="en-US" altLang="ja-JP" sz="2000"/>
              <a:t>15</a:t>
            </a:r>
            <a:r>
              <a:rPr lang="ja-JP" altLang="en-US" sz="2000"/>
              <a:t>日　修論発表会</a:t>
            </a:r>
            <a:endParaRPr lang="en-US" altLang="ja-JP" sz="2000"/>
          </a:p>
        </p:txBody>
      </p:sp>
    </p:spTree>
    <p:extLst>
      <p:ext uri="{BB962C8B-B14F-4D97-AF65-F5344CB8AC3E}">
        <p14:creationId xmlns:p14="http://schemas.microsoft.com/office/powerpoint/2010/main" val="243258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25D2575-3C04-4463-9FD5-8B657E086A30}"/>
              </a:ext>
            </a:extLst>
          </p:cNvPr>
          <p:cNvSpPr/>
          <p:nvPr/>
        </p:nvSpPr>
        <p:spPr>
          <a:xfrm>
            <a:off x="0" y="1465574"/>
            <a:ext cx="9143999" cy="5392426"/>
          </a:xfrm>
          <a:prstGeom prst="rect">
            <a:avLst/>
          </a:prstGeom>
          <a:solidFill>
            <a:srgbClr val="FD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Segoe UI"/>
              <a:ea typeface="HG丸ｺﾞｼｯｸM-PRO"/>
              <a:cs typeface="+mn-cs"/>
            </a:endParaRPr>
          </a:p>
        </p:txBody>
      </p:sp>
      <p:pic>
        <p:nvPicPr>
          <p:cNvPr id="21" name="図 20">
            <a:extLst>
              <a:ext uri="{FF2B5EF4-FFF2-40B4-BE49-F238E27FC236}">
                <a16:creationId xmlns:a16="http://schemas.microsoft.com/office/drawing/2014/main" id="{EC32213C-D809-45B4-93A8-AF4E76004DE0}"/>
              </a:ext>
            </a:extLst>
          </p:cNvPr>
          <p:cNvPicPr>
            <a:picLocks noChangeAspect="1"/>
          </p:cNvPicPr>
          <p:nvPr/>
        </p:nvPicPr>
        <p:blipFill rotWithShape="1">
          <a:blip r:embed="rId2">
            <a:extLst>
              <a:ext uri="{28A0092B-C50C-407E-A947-70E740481C1C}">
                <a14:useLocalDpi xmlns:a14="http://schemas.microsoft.com/office/drawing/2010/main" val="0"/>
              </a:ext>
            </a:extLst>
          </a:blip>
          <a:srcRect l="10118" t="20468" r="12224" b="4399"/>
          <a:stretch/>
        </p:blipFill>
        <p:spPr>
          <a:xfrm>
            <a:off x="47213" y="3151535"/>
            <a:ext cx="3904528" cy="2919037"/>
          </a:xfrm>
          <a:prstGeom prst="rect">
            <a:avLst/>
          </a:prstGeom>
        </p:spPr>
      </p:pic>
      <p:sp>
        <p:nvSpPr>
          <p:cNvPr id="3" name="スライド番号プレースホルダー 2">
            <a:extLst>
              <a:ext uri="{FF2B5EF4-FFF2-40B4-BE49-F238E27FC236}">
                <a16:creationId xmlns:a16="http://schemas.microsoft.com/office/drawing/2014/main" id="{8BD1CC74-E02D-40D5-BDCF-A6DBFBD858FD}"/>
              </a:ext>
            </a:extLst>
          </p:cNvPr>
          <p:cNvSpPr>
            <a:spLocks noGrp="1"/>
          </p:cNvSpPr>
          <p:nvPr>
            <p:ph type="sldNum" sz="quarter" idx="12"/>
          </p:nvPr>
        </p:nvSpPr>
        <p:spPr/>
        <p:txBody>
          <a:bodyPr/>
          <a:lstStyle/>
          <a:p>
            <a:fld id="{9904F0F1-39DA-41A6-9513-5B62D5ABA263}" type="slidenum">
              <a:rPr kumimoji="1" lang="ja-JP" altLang="en-US" smtClean="0"/>
              <a:pPr/>
              <a:t>10</a:t>
            </a:fld>
            <a:endParaRPr kumimoji="1" lang="ja-JP" altLang="en-US"/>
          </a:p>
        </p:txBody>
      </p:sp>
      <p:sp>
        <p:nvSpPr>
          <p:cNvPr id="4" name="テキスト ボックス 3">
            <a:extLst>
              <a:ext uri="{FF2B5EF4-FFF2-40B4-BE49-F238E27FC236}">
                <a16:creationId xmlns:a16="http://schemas.microsoft.com/office/drawing/2014/main" id="{D534EE3B-39DC-4978-9738-F544D94CC9B4}"/>
              </a:ext>
            </a:extLst>
          </p:cNvPr>
          <p:cNvSpPr txBox="1"/>
          <p:nvPr/>
        </p:nvSpPr>
        <p:spPr>
          <a:xfrm>
            <a:off x="505292" y="72250"/>
            <a:ext cx="7349706" cy="319639"/>
          </a:xfrm>
          <a:prstGeom prst="rect">
            <a:avLst/>
          </a:prstGeom>
          <a:noFill/>
        </p:spPr>
        <p:txBody>
          <a:bodyPr wrap="square" rtlCol="0">
            <a:spAutoFit/>
          </a:bodyPr>
          <a:lstStyle/>
          <a:p>
            <a:pPr lvl="0">
              <a:defRPr/>
            </a:pP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議論</a:t>
            </a:r>
            <a:r>
              <a:rPr kumimoji="1" lang="ja-JP" altLang="en-US" sz="1477">
                <a:solidFill>
                  <a:prstClr val="black"/>
                </a:solidFill>
              </a:rPr>
              <a:t>：推定された偏差場はチャクチ海の海氷後退がもたらしたのか</a:t>
            </a:r>
            <a:endPar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5" name="正方形/長方形 4">
            <a:extLst>
              <a:ext uri="{FF2B5EF4-FFF2-40B4-BE49-F238E27FC236}">
                <a16:creationId xmlns:a16="http://schemas.microsoft.com/office/drawing/2014/main" id="{85148353-C74A-49B6-86CA-1167B481BD41}"/>
              </a:ext>
            </a:extLst>
          </p:cNvPr>
          <p:cNvSpPr/>
          <p:nvPr/>
        </p:nvSpPr>
        <p:spPr>
          <a:xfrm>
            <a:off x="0" y="466165"/>
            <a:ext cx="9143999" cy="9124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6" name="テキスト ボックス 5">
            <a:extLst>
              <a:ext uri="{FF2B5EF4-FFF2-40B4-BE49-F238E27FC236}">
                <a16:creationId xmlns:a16="http://schemas.microsoft.com/office/drawing/2014/main" id="{5F37749D-D63D-4246-8496-F82206B95D20}"/>
              </a:ext>
            </a:extLst>
          </p:cNvPr>
          <p:cNvSpPr txBox="1"/>
          <p:nvPr/>
        </p:nvSpPr>
        <p:spPr>
          <a:xfrm>
            <a:off x="204815" y="530054"/>
            <a:ext cx="3142325" cy="32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rPr>
              <a:t>○線形傾圧モデル（</a:t>
            </a:r>
            <a:r>
              <a:rPr kumimoji="1" lang="en-US" altLang="ja-JP" sz="1534" b="0" i="0" u="none" strike="noStrike" kern="1200" cap="none" spc="0" normalizeH="0" baseline="0" noProof="0">
                <a:ln>
                  <a:noFill/>
                </a:ln>
                <a:solidFill>
                  <a:prstClr val="black"/>
                </a:solidFill>
                <a:effectLst/>
                <a:uLnTx/>
                <a:uFillTx/>
                <a:latin typeface="Segoe UI"/>
                <a:ea typeface="HG丸ｺﾞｼｯｸM-PRO"/>
                <a:cs typeface="+mn-cs"/>
              </a:rPr>
              <a:t>LBM</a:t>
            </a:r>
            <a:r>
              <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rPr>
              <a:t>）実験</a:t>
            </a:r>
            <a:endParaRPr kumimoji="1" lang="en-US" altLang="ja-JP" sz="1534"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7" name="テキスト ボックス 6">
            <a:extLst>
              <a:ext uri="{FF2B5EF4-FFF2-40B4-BE49-F238E27FC236}">
                <a16:creationId xmlns:a16="http://schemas.microsoft.com/office/drawing/2014/main" id="{D1684C8A-F725-4B7F-A537-52A1D8DD0E41}"/>
              </a:ext>
            </a:extLst>
          </p:cNvPr>
          <p:cNvSpPr txBox="1"/>
          <p:nvPr/>
        </p:nvSpPr>
        <p:spPr>
          <a:xfrm>
            <a:off x="1113920" y="755774"/>
            <a:ext cx="2517691" cy="275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Watanabe</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and Kimoto</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2000</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a:t>
            </a:r>
          </a:p>
        </p:txBody>
      </p:sp>
      <p:sp>
        <p:nvSpPr>
          <p:cNvPr id="8" name="テキスト ボックス 7">
            <a:extLst>
              <a:ext uri="{FF2B5EF4-FFF2-40B4-BE49-F238E27FC236}">
                <a16:creationId xmlns:a16="http://schemas.microsoft.com/office/drawing/2014/main" id="{39F81B32-C379-4B86-B12D-C3D07BE898F3}"/>
              </a:ext>
            </a:extLst>
          </p:cNvPr>
          <p:cNvSpPr txBox="1"/>
          <p:nvPr/>
        </p:nvSpPr>
        <p:spPr>
          <a:xfrm>
            <a:off x="3493318" y="1110674"/>
            <a:ext cx="5516318" cy="275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93">
                <a:solidFill>
                  <a:prstClr val="black"/>
                </a:solidFill>
                <a:latin typeface="Segoe UI"/>
                <a:ea typeface="HG丸ｺﾞｼｯｸM-PRO"/>
              </a:rPr>
              <a:t>12</a:t>
            </a:r>
            <a:r>
              <a:rPr kumimoji="1" lang="ja-JP" altLang="en-US" sz="1193" err="1">
                <a:solidFill>
                  <a:prstClr val="black"/>
                </a:solidFill>
                <a:latin typeface="Segoe UI"/>
                <a:ea typeface="HG丸ｺﾞｼｯｸM-PRO"/>
              </a:rPr>
              <a:t>，</a:t>
            </a:r>
            <a:r>
              <a:rPr kumimoji="1" lang="en-US" altLang="ja-JP" sz="1193">
                <a:solidFill>
                  <a:prstClr val="black"/>
                </a:solidFill>
                <a:latin typeface="Segoe UI"/>
                <a:ea typeface="HG丸ｺﾞｼｯｸM-PRO"/>
              </a:rPr>
              <a:t>1</a:t>
            </a:r>
            <a:r>
              <a:rPr kumimoji="1" lang="ja-JP" altLang="en-US" sz="1193" err="1">
                <a:solidFill>
                  <a:prstClr val="black"/>
                </a:solidFill>
                <a:latin typeface="Segoe UI"/>
                <a:ea typeface="HG丸ｺﾞｼｯｸM-PRO"/>
              </a:rPr>
              <a:t>，</a:t>
            </a:r>
            <a:r>
              <a:rPr kumimoji="1" lang="en-US" altLang="ja-JP" sz="1193">
                <a:solidFill>
                  <a:prstClr val="black"/>
                </a:solidFill>
                <a:latin typeface="Segoe UI"/>
                <a:ea typeface="HG丸ｺﾞｼｯｸM-PRO"/>
              </a:rPr>
              <a:t>2</a:t>
            </a:r>
            <a:r>
              <a:rPr kumimoji="1" lang="ja-JP" altLang="en-US" sz="1193">
                <a:solidFill>
                  <a:prstClr val="black"/>
                </a:solidFill>
                <a:latin typeface="Segoe UI"/>
                <a:ea typeface="HG丸ｺﾞｼｯｸM-PRO"/>
              </a:rPr>
              <a:t>月（</a:t>
            </a:r>
            <a:r>
              <a:rPr kumimoji="1" lang="en-US" altLang="ja-JP" sz="1193">
                <a:solidFill>
                  <a:prstClr val="black"/>
                </a:solidFill>
                <a:latin typeface="Segoe UI"/>
                <a:ea typeface="HG丸ｺﾞｼｯｸM-PRO"/>
              </a:rPr>
              <a:t>DJF</a:t>
            </a:r>
            <a:r>
              <a:rPr kumimoji="1" lang="ja-JP" altLang="en-US" sz="1193">
                <a:solidFill>
                  <a:prstClr val="black"/>
                </a:solidFill>
                <a:latin typeface="Segoe UI"/>
                <a:ea typeface="HG丸ｺﾞｼｯｸM-PRO"/>
              </a:rPr>
              <a:t>）</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3</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ヶ月平均の気候値場に対し右図の熱源を与えて実験</a:t>
            </a:r>
          </a:p>
        </p:txBody>
      </p:sp>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B53AAC27-AD94-4B7D-BC82-6B65E3D5962D}"/>
                  </a:ext>
                </a:extLst>
              </p:cNvPr>
              <p:cNvSpPr/>
              <p:nvPr/>
            </p:nvSpPr>
            <p:spPr>
              <a:xfrm>
                <a:off x="3495886" y="441080"/>
                <a:ext cx="3895669" cy="72154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使用データ：</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JRA-55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水平解像度：</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T42</a:t>
                </a: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（約</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2.8</a:t>
                </a:r>
                <a14:m>
                  <m:oMath xmlns:m="http://schemas.openxmlformats.org/officeDocument/2006/math">
                    <m:r>
                      <a:rPr kumimoji="1" lang="en-US" altLang="ja-JP" sz="136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ja-JP" altLang="en-US" sz="136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鉛直層：</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20</a:t>
                </a: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層</a:t>
                </a:r>
              </a:p>
            </p:txBody>
          </p:sp>
        </mc:Choice>
        <mc:Fallback xmlns="">
          <p:sp>
            <p:nvSpPr>
              <p:cNvPr id="9" name="正方形/長方形 8">
                <a:extLst>
                  <a:ext uri="{FF2B5EF4-FFF2-40B4-BE49-F238E27FC236}">
                    <a16:creationId xmlns:a16="http://schemas.microsoft.com/office/drawing/2014/main" id="{B53AAC27-AD94-4B7D-BC82-6B65E3D5962D}"/>
                  </a:ext>
                </a:extLst>
              </p:cNvPr>
              <p:cNvSpPr>
                <a:spLocks noRot="1" noChangeAspect="1" noMove="1" noResize="1" noEditPoints="1" noAdjustHandles="1" noChangeArrowheads="1" noChangeShapeType="1" noTextEdit="1"/>
              </p:cNvSpPr>
              <p:nvPr/>
            </p:nvSpPr>
            <p:spPr>
              <a:xfrm>
                <a:off x="3495886" y="441080"/>
                <a:ext cx="3895669" cy="721544"/>
              </a:xfrm>
              <a:prstGeom prst="rect">
                <a:avLst/>
              </a:prstGeom>
              <a:blipFill>
                <a:blip r:embed="rId3"/>
                <a:stretch>
                  <a:fillRect l="-313" t="-1681" b="-6723"/>
                </a:stretch>
              </a:blipFill>
            </p:spPr>
            <p:txBody>
              <a:bodyPr/>
              <a:lstStyle/>
              <a:p>
                <a:r>
                  <a:rPr lang="en-US">
                    <a:noFill/>
                  </a:rPr>
                  <a:t> </a:t>
                </a:r>
              </a:p>
            </p:txBody>
          </p:sp>
        </mc:Fallback>
      </mc:AlternateContent>
      <p:sp>
        <p:nvSpPr>
          <p:cNvPr id="11" name="正方形/長方形 10">
            <a:extLst>
              <a:ext uri="{FF2B5EF4-FFF2-40B4-BE49-F238E27FC236}">
                <a16:creationId xmlns:a16="http://schemas.microsoft.com/office/drawing/2014/main" id="{69F35AF2-33D9-4A7C-AACD-833423DA1D7D}"/>
              </a:ext>
            </a:extLst>
          </p:cNvPr>
          <p:cNvSpPr/>
          <p:nvPr/>
        </p:nvSpPr>
        <p:spPr>
          <a:xfrm>
            <a:off x="305799" y="1704847"/>
            <a:ext cx="3711661" cy="109087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1" i="0" u="none" strike="noStrike" kern="1200" cap="none" spc="0" normalizeH="0" baseline="0" noProof="0">
                <a:ln>
                  <a:noFill/>
                </a:ln>
                <a:effectLst/>
                <a:uLnTx/>
                <a:uFillTx/>
                <a:latin typeface="Segoe UI"/>
                <a:ea typeface="HG丸ｺﾞｼｯｸM-PRO"/>
                <a:cs typeface="+mn-cs"/>
              </a:rPr>
              <a:t>鉛直拡散による加熱率</a:t>
            </a:r>
            <a:endParaRPr kumimoji="1" lang="en-US" altLang="ja-JP" sz="1363" b="1" i="0" u="none" strike="noStrike" kern="1200" cap="none" spc="0" normalizeH="0" baseline="0" noProof="0">
              <a:ln>
                <a:noFill/>
              </a:ln>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effectLst/>
                <a:uLnTx/>
                <a:uFillTx/>
                <a:latin typeface="Segoe UI"/>
                <a:ea typeface="HG丸ｺﾞｼｯｸM-PRO"/>
                <a:cs typeface="+mn-cs"/>
              </a:rPr>
              <a:t>対流による加熱熱</a:t>
            </a:r>
            <a:endParaRPr kumimoji="1" lang="en-US" altLang="ja-JP" sz="1363" b="0" i="0" u="none" strike="noStrike" kern="1200" cap="none" spc="0" normalizeH="0" baseline="0" noProof="0">
              <a:ln>
                <a:noFill/>
              </a:ln>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1" i="0" u="none" strike="noStrike" kern="1200" cap="none" spc="0" normalizeH="0" baseline="0" noProof="0">
                <a:ln>
                  <a:noFill/>
                </a:ln>
                <a:effectLst/>
                <a:uLnTx/>
                <a:uFillTx/>
                <a:latin typeface="Segoe UI"/>
                <a:ea typeface="HG丸ｺﾞｼｯｸM-PRO"/>
                <a:cs typeface="+mn-cs"/>
              </a:rPr>
              <a:t>ラージスケールの降水による加熱率</a:t>
            </a:r>
            <a:endParaRPr kumimoji="1" lang="en-US" altLang="ja-JP" sz="1363" b="1" i="0" u="none" strike="noStrike" kern="1200" cap="none" spc="0" normalizeH="0" baseline="0" noProof="0">
              <a:ln>
                <a:noFill/>
              </a:ln>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1" i="0" u="none" strike="noStrike" kern="1200" cap="none" spc="0" normalizeH="0" baseline="0" noProof="0">
                <a:ln>
                  <a:noFill/>
                </a:ln>
                <a:effectLst/>
                <a:uLnTx/>
                <a:uFillTx/>
                <a:latin typeface="Segoe UI"/>
                <a:ea typeface="HG丸ｺﾞｼｯｸM-PRO"/>
                <a:cs typeface="+mn-cs"/>
              </a:rPr>
              <a:t>長波放射による加熱率</a:t>
            </a:r>
            <a:endParaRPr kumimoji="1" lang="en-US" altLang="ja-JP" sz="1363" b="1" i="0" u="none" strike="noStrike" kern="1200" cap="none" spc="0" normalizeH="0" baseline="0" noProof="0">
              <a:ln>
                <a:noFill/>
              </a:ln>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effectLst/>
                <a:uLnTx/>
                <a:uFillTx/>
                <a:latin typeface="Segoe UI"/>
                <a:ea typeface="HG丸ｺﾞｼｯｸM-PRO"/>
                <a:cs typeface="+mn-cs"/>
              </a:rPr>
              <a:t>短波放射による加熱率</a:t>
            </a:r>
            <a:endParaRPr kumimoji="0" lang="ja-JP" altLang="en-US" sz="1200" b="0" i="0" u="none" strike="noStrike" kern="1200" cap="none" spc="0" normalizeH="0" baseline="0" noProof="0">
              <a:ln>
                <a:noFill/>
              </a:ln>
              <a:effectLst/>
              <a:uLnTx/>
              <a:uFillTx/>
              <a:latin typeface="Segoe UI"/>
              <a:ea typeface="HG丸ｺﾞｼｯｸM-PRO"/>
              <a:cs typeface="+mn-cs"/>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CE3D172-1A9D-4442-9EE2-3F07F549A013}"/>
                  </a:ext>
                </a:extLst>
              </p:cNvPr>
              <p:cNvSpPr txBox="1"/>
              <p:nvPr/>
            </p:nvSpPr>
            <p:spPr>
              <a:xfrm>
                <a:off x="2280011" y="5981765"/>
                <a:ext cx="2941465" cy="2365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K</m:t>
                      </m:r>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 </m:t>
                      </m:r>
                      <m:sSup>
                        <m:sSupPr>
                          <m:ctrlP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day</m:t>
                          </m:r>
                        </m:e>
                        <m: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m:t>
                      </m:r>
                    </m:oMath>
                  </m:oMathPara>
                </a14:m>
                <a:endParaRPr kumimoji="1" lang="ja-JP" altLang="en-US" sz="937"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12" name="テキスト ボックス 11">
                <a:extLst>
                  <a:ext uri="{FF2B5EF4-FFF2-40B4-BE49-F238E27FC236}">
                    <a16:creationId xmlns:a16="http://schemas.microsoft.com/office/drawing/2014/main" id="{9CE3D172-1A9D-4442-9EE2-3F07F549A013}"/>
                  </a:ext>
                </a:extLst>
              </p:cNvPr>
              <p:cNvSpPr txBox="1">
                <a:spLocks noRot="1" noChangeAspect="1" noMove="1" noResize="1" noEditPoints="1" noAdjustHandles="1" noChangeArrowheads="1" noChangeShapeType="1" noTextEdit="1"/>
              </p:cNvSpPr>
              <p:nvPr/>
            </p:nvSpPr>
            <p:spPr>
              <a:xfrm>
                <a:off x="2280011" y="5981765"/>
                <a:ext cx="2941465" cy="236540"/>
              </a:xfrm>
              <a:prstGeom prst="rect">
                <a:avLst/>
              </a:prstGeom>
              <a:blipFill>
                <a:blip r:embed="rId4"/>
                <a:stretch>
                  <a:fillRect b="-2564"/>
                </a:stretch>
              </a:blipFill>
            </p:spPr>
            <p:txBody>
              <a:bodyPr/>
              <a:lstStyle/>
              <a:p>
                <a:r>
                  <a:rPr lang="en-US">
                    <a:noFill/>
                  </a:rPr>
                  <a:t> </a:t>
                </a:r>
              </a:p>
            </p:txBody>
          </p:sp>
        </mc:Fallback>
      </mc:AlternateContent>
      <p:sp>
        <p:nvSpPr>
          <p:cNvPr id="13" name="右大かっこ 12">
            <a:extLst>
              <a:ext uri="{FF2B5EF4-FFF2-40B4-BE49-F238E27FC236}">
                <a16:creationId xmlns:a16="http://schemas.microsoft.com/office/drawing/2014/main" id="{7B2EA0A3-4B4E-471D-B9A6-20BCCB260C2D}"/>
              </a:ext>
            </a:extLst>
          </p:cNvPr>
          <p:cNvSpPr/>
          <p:nvPr/>
        </p:nvSpPr>
        <p:spPr>
          <a:xfrm>
            <a:off x="3147233" y="1763345"/>
            <a:ext cx="97412" cy="997689"/>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14" name="テキスト ボックス 13">
            <a:extLst>
              <a:ext uri="{FF2B5EF4-FFF2-40B4-BE49-F238E27FC236}">
                <a16:creationId xmlns:a16="http://schemas.microsoft.com/office/drawing/2014/main" id="{9E8133D3-BAA6-42D2-941D-D31A992CE589}"/>
              </a:ext>
            </a:extLst>
          </p:cNvPr>
          <p:cNvSpPr txBox="1"/>
          <p:nvPr/>
        </p:nvSpPr>
        <p:spPr>
          <a:xfrm>
            <a:off x="320011" y="2736127"/>
            <a:ext cx="2054376" cy="32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34" b="1" i="0" u="none" strike="noStrike" kern="1200" cap="none" spc="0" normalizeH="0" baseline="0" noProof="0">
                <a:ln>
                  <a:noFill/>
                </a:ln>
                <a:solidFill>
                  <a:srgbClr val="92D050"/>
                </a:solidFill>
                <a:uLnTx/>
                <a:uFillTx/>
                <a:latin typeface="Segoe UI"/>
                <a:ea typeface="HG丸ｺﾞｼｯｸM-PRO"/>
                <a:cs typeface="+mn-cs"/>
              </a:rPr>
              <a:t>5</a:t>
            </a:r>
            <a:r>
              <a:rPr kumimoji="1" lang="ja-JP" altLang="en-US" sz="1534" b="1" i="0" u="none" strike="noStrike" kern="1200" cap="none" spc="0" normalizeH="0" baseline="0" noProof="0" err="1">
                <a:ln>
                  <a:noFill/>
                </a:ln>
                <a:solidFill>
                  <a:srgbClr val="92D050"/>
                </a:solidFill>
                <a:uLnTx/>
                <a:uFillTx/>
                <a:latin typeface="Segoe UI"/>
                <a:ea typeface="HG丸ｺﾞｼｯｸM-PRO"/>
                <a:cs typeface="+mn-cs"/>
              </a:rPr>
              <a:t>つの</a:t>
            </a:r>
            <a:r>
              <a:rPr kumimoji="1" lang="ja-JP" altLang="en-US" sz="1534" b="1" i="0" u="none" strike="noStrike" kern="1200" cap="none" spc="0" normalizeH="0" baseline="0" noProof="0">
                <a:ln>
                  <a:noFill/>
                </a:ln>
                <a:solidFill>
                  <a:srgbClr val="92D050"/>
                </a:solidFill>
                <a:uLnTx/>
                <a:uFillTx/>
                <a:latin typeface="Segoe UI"/>
                <a:ea typeface="HG丸ｺﾞｼｯｸM-PRO"/>
                <a:cs typeface="+mn-cs"/>
              </a:rPr>
              <a:t>加熱率の合計値</a:t>
            </a:r>
          </a:p>
        </p:txBody>
      </p:sp>
      <p:sp>
        <p:nvSpPr>
          <p:cNvPr id="15" name="正方形/長方形 14">
            <a:extLst>
              <a:ext uri="{FF2B5EF4-FFF2-40B4-BE49-F238E27FC236}">
                <a16:creationId xmlns:a16="http://schemas.microsoft.com/office/drawing/2014/main" id="{E4EC8B5C-D63D-4EF0-98FA-33CE6977C4AA}"/>
              </a:ext>
            </a:extLst>
          </p:cNvPr>
          <p:cNvSpPr/>
          <p:nvPr/>
        </p:nvSpPr>
        <p:spPr>
          <a:xfrm>
            <a:off x="20294" y="1432589"/>
            <a:ext cx="3477234" cy="338554"/>
          </a:xfrm>
          <a:prstGeom prst="rect">
            <a:avLst/>
          </a:prstGeom>
        </p:spPr>
        <p:txBody>
          <a:bodyPr wrap="none">
            <a:spAutoFit/>
          </a:bodyPr>
          <a:lstStyle/>
          <a:p>
            <a:pPr lvl="0">
              <a:defRPr/>
            </a:pPr>
            <a:r>
              <a:rPr kumimoji="1" lang="ja-JP" altLang="en-US" sz="1600">
                <a:solidFill>
                  <a:prstClr val="black"/>
                </a:solidFill>
              </a:rPr>
              <a:t>〇図</a:t>
            </a:r>
            <a:r>
              <a:rPr kumimoji="1" lang="en-US" altLang="ja-JP" sz="1600">
                <a:solidFill>
                  <a:prstClr val="black"/>
                </a:solidFill>
              </a:rPr>
              <a:t>6a</a:t>
            </a:r>
            <a:r>
              <a:rPr kumimoji="1" lang="ja-JP" altLang="en-US" sz="1600">
                <a:solidFill>
                  <a:prstClr val="black"/>
                </a:solidFill>
              </a:rPr>
              <a:t>　推定された非断熱加熱偏差</a:t>
            </a:r>
            <a:endParaRPr kumimoji="1" lang="en-US" altLang="ja-JP" sz="1600">
              <a:solidFill>
                <a:prstClr val="black"/>
              </a:solidFill>
            </a:endParaRPr>
          </a:p>
        </p:txBody>
      </p:sp>
      <p:sp>
        <p:nvSpPr>
          <p:cNvPr id="16" name="テキスト ボックス 15">
            <a:extLst>
              <a:ext uri="{FF2B5EF4-FFF2-40B4-BE49-F238E27FC236}">
                <a16:creationId xmlns:a16="http://schemas.microsoft.com/office/drawing/2014/main" id="{BEDF626B-AC3B-484E-9430-524AAFD15343}"/>
              </a:ext>
            </a:extLst>
          </p:cNvPr>
          <p:cNvSpPr txBox="1"/>
          <p:nvPr/>
        </p:nvSpPr>
        <p:spPr>
          <a:xfrm>
            <a:off x="2444446" y="2777227"/>
            <a:ext cx="1272417" cy="246221"/>
          </a:xfrm>
          <a:prstGeom prst="rect">
            <a:avLst/>
          </a:prstGeom>
          <a:noFill/>
        </p:spPr>
        <p:txBody>
          <a:bodyPr wrap="square" rtlCol="0">
            <a:spAutoFit/>
          </a:bodyPr>
          <a:lstStyle/>
          <a:p>
            <a:r>
              <a:rPr kumimoji="1" lang="en-US" altLang="ja-JP" sz="1000" dirty="0"/>
              <a:t>※</a:t>
            </a:r>
            <a:r>
              <a:rPr kumimoji="1" lang="ja-JP" altLang="en-US" sz="1000" dirty="0"/>
              <a:t>太字が主な成分</a:t>
            </a:r>
          </a:p>
        </p:txBody>
      </p:sp>
      <p:pic>
        <p:nvPicPr>
          <p:cNvPr id="20" name="図 19">
            <a:extLst>
              <a:ext uri="{FF2B5EF4-FFF2-40B4-BE49-F238E27FC236}">
                <a16:creationId xmlns:a16="http://schemas.microsoft.com/office/drawing/2014/main" id="{D2BEFDEC-E8E7-40F2-A141-F9080BAAB9A7}"/>
              </a:ext>
            </a:extLst>
          </p:cNvPr>
          <p:cNvPicPr>
            <a:picLocks noChangeAspect="1"/>
          </p:cNvPicPr>
          <p:nvPr/>
        </p:nvPicPr>
        <p:blipFill rotWithShape="1">
          <a:blip r:embed="rId5">
            <a:extLst>
              <a:ext uri="{28A0092B-C50C-407E-A947-70E740481C1C}">
                <a14:useLocalDpi xmlns:a14="http://schemas.microsoft.com/office/drawing/2010/main" val="0"/>
              </a:ext>
            </a:extLst>
          </a:blip>
          <a:srcRect l="13235" t="9263" r="22746" b="6432"/>
          <a:stretch/>
        </p:blipFill>
        <p:spPr>
          <a:xfrm>
            <a:off x="3779675" y="1683574"/>
            <a:ext cx="2505358" cy="2549384"/>
          </a:xfrm>
          <a:prstGeom prst="rect">
            <a:avLst/>
          </a:prstGeom>
        </p:spPr>
      </p:pic>
      <p:pic>
        <p:nvPicPr>
          <p:cNvPr id="22" name="図 21">
            <a:extLst>
              <a:ext uri="{FF2B5EF4-FFF2-40B4-BE49-F238E27FC236}">
                <a16:creationId xmlns:a16="http://schemas.microsoft.com/office/drawing/2014/main" id="{B493F079-E000-4032-9AD6-F641BA9A5341}"/>
              </a:ext>
            </a:extLst>
          </p:cNvPr>
          <p:cNvPicPr>
            <a:picLocks noChangeAspect="1"/>
          </p:cNvPicPr>
          <p:nvPr/>
        </p:nvPicPr>
        <p:blipFill rotWithShape="1">
          <a:blip r:embed="rId6">
            <a:extLst>
              <a:ext uri="{28A0092B-C50C-407E-A947-70E740481C1C}">
                <a14:useLocalDpi xmlns:a14="http://schemas.microsoft.com/office/drawing/2010/main" val="0"/>
              </a:ext>
            </a:extLst>
          </a:blip>
          <a:srcRect l="12909" t="9263" r="22639" b="6432"/>
          <a:stretch/>
        </p:blipFill>
        <p:spPr>
          <a:xfrm>
            <a:off x="6444900" y="1704847"/>
            <a:ext cx="2522285" cy="2549384"/>
          </a:xfrm>
          <a:prstGeom prst="rect">
            <a:avLst/>
          </a:prstGeom>
        </p:spPr>
      </p:pic>
      <p:cxnSp>
        <p:nvCxnSpPr>
          <p:cNvPr id="23" name="直線矢印コネクタ 22">
            <a:extLst>
              <a:ext uri="{FF2B5EF4-FFF2-40B4-BE49-F238E27FC236}">
                <a16:creationId xmlns:a16="http://schemas.microsoft.com/office/drawing/2014/main" id="{A90B1981-8F5C-4478-B12C-0E51B52744C5}"/>
              </a:ext>
            </a:extLst>
          </p:cNvPr>
          <p:cNvCxnSpPr>
            <a:cxnSpLocks/>
          </p:cNvCxnSpPr>
          <p:nvPr/>
        </p:nvCxnSpPr>
        <p:spPr>
          <a:xfrm flipV="1">
            <a:off x="2156059" y="3429001"/>
            <a:ext cx="1724794" cy="55585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D22A6F5-737D-48CE-900A-0B291C34C74D}"/>
              </a:ext>
            </a:extLst>
          </p:cNvPr>
          <p:cNvCxnSpPr>
            <a:cxnSpLocks/>
          </p:cNvCxnSpPr>
          <p:nvPr/>
        </p:nvCxnSpPr>
        <p:spPr>
          <a:xfrm flipV="1">
            <a:off x="1746039" y="4232958"/>
            <a:ext cx="4900020" cy="48031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374D470-1449-494B-BA34-29EA30B6BA22}"/>
              </a:ext>
            </a:extLst>
          </p:cNvPr>
          <p:cNvSpPr txBox="1"/>
          <p:nvPr/>
        </p:nvSpPr>
        <p:spPr>
          <a:xfrm>
            <a:off x="4310473" y="4509612"/>
            <a:ext cx="4521106" cy="2308324"/>
          </a:xfrm>
          <a:prstGeom prst="rect">
            <a:avLst/>
          </a:prstGeom>
          <a:noFill/>
        </p:spPr>
        <p:txBody>
          <a:bodyPr wrap="square" rtlCol="0">
            <a:spAutoFit/>
          </a:bodyPr>
          <a:lstStyle/>
          <a:p>
            <a:r>
              <a:rPr kumimoji="1" lang="ja-JP" altLang="en-US"/>
              <a:t>加熱率偏差の解釈</a:t>
            </a:r>
            <a:endParaRPr kumimoji="1" lang="en-US" altLang="ja-JP"/>
          </a:p>
          <a:p>
            <a:r>
              <a:rPr kumimoji="1" lang="ja-JP" altLang="en-US" b="1">
                <a:solidFill>
                  <a:srgbClr val="FF0000"/>
                </a:solidFill>
              </a:rPr>
              <a:t>○正</a:t>
            </a:r>
            <a:endParaRPr kumimoji="1" lang="en-US" altLang="ja-JP" b="1">
              <a:solidFill>
                <a:srgbClr val="FF0000"/>
              </a:solidFill>
            </a:endParaRPr>
          </a:p>
          <a:p>
            <a:r>
              <a:rPr kumimoji="1" lang="ja-JP" altLang="en-US"/>
              <a:t>平年より海氷が少ない→海面がむき出し→平年よりも暖かい海面が大気を暖める</a:t>
            </a:r>
            <a:endParaRPr kumimoji="1" lang="en-US" altLang="ja-JP"/>
          </a:p>
          <a:p>
            <a:r>
              <a:rPr kumimoji="1" lang="ja-JP" altLang="en-US" b="1">
                <a:solidFill>
                  <a:srgbClr val="0070C0"/>
                </a:solidFill>
              </a:rPr>
              <a:t>○負</a:t>
            </a:r>
            <a:endParaRPr kumimoji="1" lang="en-US" altLang="ja-JP" b="1">
              <a:solidFill>
                <a:srgbClr val="0070C0"/>
              </a:solidFill>
            </a:endParaRPr>
          </a:p>
          <a:p>
            <a:r>
              <a:rPr kumimoji="1" lang="ja-JP" altLang="en-US"/>
              <a:t>平年なら加熱率が大きい領域，加熱率が大きい領域が北にシフトしているので，差をとると負偏差になる</a:t>
            </a:r>
          </a:p>
        </p:txBody>
      </p:sp>
      <p:sp>
        <p:nvSpPr>
          <p:cNvPr id="24" name="正方形/長方形 23">
            <a:extLst>
              <a:ext uri="{FF2B5EF4-FFF2-40B4-BE49-F238E27FC236}">
                <a16:creationId xmlns:a16="http://schemas.microsoft.com/office/drawing/2014/main" id="{90E86ED5-F13B-42A9-878B-D75E24148A43}"/>
              </a:ext>
            </a:extLst>
          </p:cNvPr>
          <p:cNvSpPr/>
          <p:nvPr/>
        </p:nvSpPr>
        <p:spPr>
          <a:xfrm>
            <a:off x="3650298" y="1419184"/>
            <a:ext cx="2666114" cy="276999"/>
          </a:xfrm>
          <a:prstGeom prst="rect">
            <a:avLst/>
          </a:prstGeom>
        </p:spPr>
        <p:txBody>
          <a:bodyPr wrap="none">
            <a:spAutoFit/>
          </a:bodyPr>
          <a:lstStyle/>
          <a:p>
            <a:pPr lvl="0">
              <a:defRPr/>
            </a:pPr>
            <a:r>
              <a:rPr kumimoji="1" lang="ja-JP" altLang="en-US" sz="1200">
                <a:solidFill>
                  <a:prstClr val="black"/>
                </a:solidFill>
              </a:rPr>
              <a:t>図</a:t>
            </a:r>
            <a:r>
              <a:rPr kumimoji="1" lang="en-US" altLang="ja-JP" sz="1200">
                <a:solidFill>
                  <a:prstClr val="black"/>
                </a:solidFill>
              </a:rPr>
              <a:t>6b</a:t>
            </a:r>
            <a:r>
              <a:rPr kumimoji="1" lang="ja-JP" altLang="en-US" sz="1200">
                <a:solidFill>
                  <a:prstClr val="black"/>
                </a:solidFill>
              </a:rPr>
              <a:t>　加熱率偏差：チャクチ海上空</a:t>
            </a:r>
            <a:endParaRPr kumimoji="1" lang="en-US" altLang="ja-JP" sz="1200">
              <a:solidFill>
                <a:prstClr val="black"/>
              </a:solidFill>
            </a:endParaRPr>
          </a:p>
        </p:txBody>
      </p:sp>
      <p:sp>
        <p:nvSpPr>
          <p:cNvPr id="25" name="正方形/長方形 24">
            <a:extLst>
              <a:ext uri="{FF2B5EF4-FFF2-40B4-BE49-F238E27FC236}">
                <a16:creationId xmlns:a16="http://schemas.microsoft.com/office/drawing/2014/main" id="{8D173334-D9C5-4B35-8779-6E7004CF92A0}"/>
              </a:ext>
            </a:extLst>
          </p:cNvPr>
          <p:cNvSpPr/>
          <p:nvPr/>
        </p:nvSpPr>
        <p:spPr>
          <a:xfrm>
            <a:off x="6333389" y="1437400"/>
            <a:ext cx="2800767" cy="276999"/>
          </a:xfrm>
          <a:prstGeom prst="rect">
            <a:avLst/>
          </a:prstGeom>
        </p:spPr>
        <p:txBody>
          <a:bodyPr wrap="none">
            <a:spAutoFit/>
          </a:bodyPr>
          <a:lstStyle/>
          <a:p>
            <a:pPr lvl="0">
              <a:defRPr/>
            </a:pPr>
            <a:r>
              <a:rPr kumimoji="1" lang="ja-JP" altLang="en-US" sz="1200">
                <a:solidFill>
                  <a:prstClr val="black"/>
                </a:solidFill>
              </a:rPr>
              <a:t>図</a:t>
            </a:r>
            <a:r>
              <a:rPr kumimoji="1" lang="en-US" altLang="ja-JP" sz="1200">
                <a:solidFill>
                  <a:prstClr val="black"/>
                </a:solidFill>
              </a:rPr>
              <a:t>6c</a:t>
            </a:r>
            <a:r>
              <a:rPr kumimoji="1" lang="ja-JP" altLang="en-US" sz="1200">
                <a:solidFill>
                  <a:prstClr val="black"/>
                </a:solidFill>
              </a:rPr>
              <a:t>　加熱率偏差：ベーリング海上空</a:t>
            </a:r>
            <a:endParaRPr kumimoji="1" lang="en-US" altLang="ja-JP" sz="1200">
              <a:solidFill>
                <a:prstClr val="black"/>
              </a:solidFill>
            </a:endParaRPr>
          </a:p>
        </p:txBody>
      </p:sp>
      <p:sp>
        <p:nvSpPr>
          <p:cNvPr id="17" name="テキスト ボックス 16">
            <a:extLst>
              <a:ext uri="{FF2B5EF4-FFF2-40B4-BE49-F238E27FC236}">
                <a16:creationId xmlns:a16="http://schemas.microsoft.com/office/drawing/2014/main" id="{3D9D402E-784B-4D01-A545-9B43D764EE85}"/>
              </a:ext>
            </a:extLst>
          </p:cNvPr>
          <p:cNvSpPr txBox="1"/>
          <p:nvPr/>
        </p:nvSpPr>
        <p:spPr>
          <a:xfrm>
            <a:off x="505292" y="6041223"/>
            <a:ext cx="2523658" cy="261610"/>
          </a:xfrm>
          <a:prstGeom prst="rect">
            <a:avLst/>
          </a:prstGeom>
          <a:noFill/>
        </p:spPr>
        <p:txBody>
          <a:bodyPr wrap="square" rtlCol="0">
            <a:spAutoFit/>
          </a:bodyPr>
          <a:lstStyle/>
          <a:p>
            <a:r>
              <a:rPr kumimoji="1" lang="en-US" altLang="ja-JP" sz="1100"/>
              <a:t>※</a:t>
            </a:r>
            <a:r>
              <a:rPr kumimoji="1" lang="ja-JP" altLang="en-US" sz="1100"/>
              <a:t>等値線は</a:t>
            </a:r>
            <a:r>
              <a:rPr kumimoji="1" lang="en-US" altLang="ja-JP" sz="1100"/>
              <a:t>2017</a:t>
            </a:r>
            <a:r>
              <a:rPr kumimoji="1" lang="ja-JP" altLang="en-US" sz="1100"/>
              <a:t>年</a:t>
            </a:r>
            <a:r>
              <a:rPr kumimoji="1" lang="en-US" altLang="ja-JP" sz="1100"/>
              <a:t>11</a:t>
            </a:r>
            <a:r>
              <a:rPr kumimoji="1" lang="ja-JP" altLang="en-US" sz="1100"/>
              <a:t>月の海氷密接度</a:t>
            </a:r>
          </a:p>
        </p:txBody>
      </p:sp>
    </p:spTree>
    <p:extLst>
      <p:ext uri="{BB962C8B-B14F-4D97-AF65-F5344CB8AC3E}">
        <p14:creationId xmlns:p14="http://schemas.microsoft.com/office/powerpoint/2010/main" val="219796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25D2575-3C04-4463-9FD5-8B657E086A30}"/>
              </a:ext>
            </a:extLst>
          </p:cNvPr>
          <p:cNvSpPr/>
          <p:nvPr/>
        </p:nvSpPr>
        <p:spPr>
          <a:xfrm>
            <a:off x="0" y="1465574"/>
            <a:ext cx="9143999" cy="2412484"/>
          </a:xfrm>
          <a:prstGeom prst="rect">
            <a:avLst/>
          </a:prstGeom>
          <a:solidFill>
            <a:srgbClr val="FD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Segoe UI"/>
              <a:ea typeface="HG丸ｺﾞｼｯｸM-PRO"/>
              <a:cs typeface="+mn-cs"/>
            </a:endParaRPr>
          </a:p>
        </p:txBody>
      </p:sp>
      <p:pic>
        <p:nvPicPr>
          <p:cNvPr id="37" name="図 36">
            <a:extLst>
              <a:ext uri="{FF2B5EF4-FFF2-40B4-BE49-F238E27FC236}">
                <a16:creationId xmlns:a16="http://schemas.microsoft.com/office/drawing/2014/main" id="{7532A6D0-8167-41C0-B412-07A7D8868347}"/>
              </a:ext>
            </a:extLst>
          </p:cNvPr>
          <p:cNvPicPr>
            <a:picLocks noChangeAspect="1"/>
          </p:cNvPicPr>
          <p:nvPr/>
        </p:nvPicPr>
        <p:blipFill rotWithShape="1">
          <a:blip r:embed="rId2">
            <a:extLst>
              <a:ext uri="{28A0092B-C50C-407E-A947-70E740481C1C}">
                <a14:useLocalDpi xmlns:a14="http://schemas.microsoft.com/office/drawing/2010/main" val="0"/>
              </a:ext>
            </a:extLst>
          </a:blip>
          <a:srcRect l="10118" t="20468" r="12224" b="4399"/>
          <a:stretch/>
        </p:blipFill>
        <p:spPr>
          <a:xfrm>
            <a:off x="320011" y="1705196"/>
            <a:ext cx="2811762" cy="2102082"/>
          </a:xfrm>
          <a:prstGeom prst="rect">
            <a:avLst/>
          </a:prstGeom>
        </p:spPr>
      </p:pic>
      <p:sp>
        <p:nvSpPr>
          <p:cNvPr id="32" name="正方形/長方形 31">
            <a:extLst>
              <a:ext uri="{FF2B5EF4-FFF2-40B4-BE49-F238E27FC236}">
                <a16:creationId xmlns:a16="http://schemas.microsoft.com/office/drawing/2014/main" id="{16DB5310-9772-45DE-9C30-14D116945F26}"/>
              </a:ext>
            </a:extLst>
          </p:cNvPr>
          <p:cNvSpPr/>
          <p:nvPr/>
        </p:nvSpPr>
        <p:spPr>
          <a:xfrm>
            <a:off x="0" y="3905014"/>
            <a:ext cx="9144000" cy="29529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58" name="矢印: 下 57">
            <a:extLst>
              <a:ext uri="{FF2B5EF4-FFF2-40B4-BE49-F238E27FC236}">
                <a16:creationId xmlns:a16="http://schemas.microsoft.com/office/drawing/2014/main" id="{1C2DA3B4-66FA-4250-930A-21088556DCF9}"/>
              </a:ext>
            </a:extLst>
          </p:cNvPr>
          <p:cNvSpPr/>
          <p:nvPr/>
        </p:nvSpPr>
        <p:spPr>
          <a:xfrm>
            <a:off x="6044665" y="3490625"/>
            <a:ext cx="567735" cy="9599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8BD1CC74-E02D-40D5-BDCF-A6DBFBD858FD}"/>
              </a:ext>
            </a:extLst>
          </p:cNvPr>
          <p:cNvSpPr>
            <a:spLocks noGrp="1"/>
          </p:cNvSpPr>
          <p:nvPr>
            <p:ph type="sldNum" sz="quarter" idx="12"/>
          </p:nvPr>
        </p:nvSpPr>
        <p:spPr/>
        <p:txBody>
          <a:bodyPr/>
          <a:lstStyle/>
          <a:p>
            <a:fld id="{9904F0F1-39DA-41A6-9513-5B62D5ABA263}" type="slidenum">
              <a:rPr kumimoji="1" lang="ja-JP" altLang="en-US" smtClean="0"/>
              <a:pPr/>
              <a:t>11</a:t>
            </a:fld>
            <a:endParaRPr kumimoji="1" lang="ja-JP" altLang="en-US"/>
          </a:p>
        </p:txBody>
      </p:sp>
      <p:sp>
        <p:nvSpPr>
          <p:cNvPr id="4" name="テキスト ボックス 3">
            <a:extLst>
              <a:ext uri="{FF2B5EF4-FFF2-40B4-BE49-F238E27FC236}">
                <a16:creationId xmlns:a16="http://schemas.microsoft.com/office/drawing/2014/main" id="{D534EE3B-39DC-4978-9738-F544D94CC9B4}"/>
              </a:ext>
            </a:extLst>
          </p:cNvPr>
          <p:cNvSpPr txBox="1"/>
          <p:nvPr/>
        </p:nvSpPr>
        <p:spPr>
          <a:xfrm>
            <a:off x="505292" y="72250"/>
            <a:ext cx="7349706" cy="319639"/>
          </a:xfrm>
          <a:prstGeom prst="rect">
            <a:avLst/>
          </a:prstGeom>
          <a:noFill/>
        </p:spPr>
        <p:txBody>
          <a:bodyPr wrap="square" rtlCol="0">
            <a:spAutoFit/>
          </a:bodyPr>
          <a:lstStyle/>
          <a:p>
            <a:pPr lvl="0">
              <a:defRPr/>
            </a:pP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議論</a:t>
            </a:r>
            <a:r>
              <a:rPr kumimoji="1" lang="ja-JP" altLang="en-US" sz="1477">
                <a:solidFill>
                  <a:prstClr val="black"/>
                </a:solidFill>
              </a:rPr>
              <a:t>：推定された偏差場はチャクチ海の海氷後退がもたらしたのか</a:t>
            </a:r>
            <a:endPar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5" name="正方形/長方形 4">
            <a:extLst>
              <a:ext uri="{FF2B5EF4-FFF2-40B4-BE49-F238E27FC236}">
                <a16:creationId xmlns:a16="http://schemas.microsoft.com/office/drawing/2014/main" id="{85148353-C74A-49B6-86CA-1167B481BD41}"/>
              </a:ext>
            </a:extLst>
          </p:cNvPr>
          <p:cNvSpPr/>
          <p:nvPr/>
        </p:nvSpPr>
        <p:spPr>
          <a:xfrm>
            <a:off x="0" y="466165"/>
            <a:ext cx="9143999" cy="9124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6" name="テキスト ボックス 5">
            <a:extLst>
              <a:ext uri="{FF2B5EF4-FFF2-40B4-BE49-F238E27FC236}">
                <a16:creationId xmlns:a16="http://schemas.microsoft.com/office/drawing/2014/main" id="{5F37749D-D63D-4246-8496-F82206B95D20}"/>
              </a:ext>
            </a:extLst>
          </p:cNvPr>
          <p:cNvSpPr txBox="1"/>
          <p:nvPr/>
        </p:nvSpPr>
        <p:spPr>
          <a:xfrm>
            <a:off x="204815" y="530054"/>
            <a:ext cx="3142325" cy="32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rPr>
              <a:t>○線形傾圧モデル（</a:t>
            </a:r>
            <a:r>
              <a:rPr kumimoji="1" lang="en-US" altLang="ja-JP" sz="1534" b="0" i="0" u="none" strike="noStrike" kern="1200" cap="none" spc="0" normalizeH="0" baseline="0" noProof="0">
                <a:ln>
                  <a:noFill/>
                </a:ln>
                <a:solidFill>
                  <a:prstClr val="black"/>
                </a:solidFill>
                <a:effectLst/>
                <a:uLnTx/>
                <a:uFillTx/>
                <a:latin typeface="Segoe UI"/>
                <a:ea typeface="HG丸ｺﾞｼｯｸM-PRO"/>
                <a:cs typeface="+mn-cs"/>
              </a:rPr>
              <a:t>LBM</a:t>
            </a:r>
            <a:r>
              <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rPr>
              <a:t>）実験</a:t>
            </a:r>
            <a:endParaRPr kumimoji="1" lang="en-US" altLang="ja-JP" sz="1534"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7" name="テキスト ボックス 6">
            <a:extLst>
              <a:ext uri="{FF2B5EF4-FFF2-40B4-BE49-F238E27FC236}">
                <a16:creationId xmlns:a16="http://schemas.microsoft.com/office/drawing/2014/main" id="{D1684C8A-F725-4B7F-A537-52A1D8DD0E41}"/>
              </a:ext>
            </a:extLst>
          </p:cNvPr>
          <p:cNvSpPr txBox="1"/>
          <p:nvPr/>
        </p:nvSpPr>
        <p:spPr>
          <a:xfrm>
            <a:off x="1113920" y="755774"/>
            <a:ext cx="2517691" cy="275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Watanabe</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and Kimoto</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2000</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a:t>
            </a:r>
          </a:p>
        </p:txBody>
      </p:sp>
      <p:sp>
        <p:nvSpPr>
          <p:cNvPr id="8" name="テキスト ボックス 7">
            <a:extLst>
              <a:ext uri="{FF2B5EF4-FFF2-40B4-BE49-F238E27FC236}">
                <a16:creationId xmlns:a16="http://schemas.microsoft.com/office/drawing/2014/main" id="{39F81B32-C379-4B86-B12D-C3D07BE898F3}"/>
              </a:ext>
            </a:extLst>
          </p:cNvPr>
          <p:cNvSpPr txBox="1"/>
          <p:nvPr/>
        </p:nvSpPr>
        <p:spPr>
          <a:xfrm>
            <a:off x="3493318" y="1110674"/>
            <a:ext cx="5516318" cy="275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93">
                <a:solidFill>
                  <a:prstClr val="black"/>
                </a:solidFill>
                <a:latin typeface="Segoe UI"/>
                <a:ea typeface="HG丸ｺﾞｼｯｸM-PRO"/>
              </a:rPr>
              <a:t>12</a:t>
            </a:r>
            <a:r>
              <a:rPr kumimoji="1" lang="ja-JP" altLang="en-US" sz="1193" err="1">
                <a:solidFill>
                  <a:prstClr val="black"/>
                </a:solidFill>
                <a:latin typeface="Segoe UI"/>
                <a:ea typeface="HG丸ｺﾞｼｯｸM-PRO"/>
              </a:rPr>
              <a:t>，</a:t>
            </a:r>
            <a:r>
              <a:rPr kumimoji="1" lang="en-US" altLang="ja-JP" sz="1193">
                <a:solidFill>
                  <a:prstClr val="black"/>
                </a:solidFill>
                <a:latin typeface="Segoe UI"/>
                <a:ea typeface="HG丸ｺﾞｼｯｸM-PRO"/>
              </a:rPr>
              <a:t>1</a:t>
            </a:r>
            <a:r>
              <a:rPr kumimoji="1" lang="ja-JP" altLang="en-US" sz="1193" err="1">
                <a:solidFill>
                  <a:prstClr val="black"/>
                </a:solidFill>
                <a:latin typeface="Segoe UI"/>
                <a:ea typeface="HG丸ｺﾞｼｯｸM-PRO"/>
              </a:rPr>
              <a:t>，</a:t>
            </a:r>
            <a:r>
              <a:rPr kumimoji="1" lang="en-US" altLang="ja-JP" sz="1193">
                <a:solidFill>
                  <a:prstClr val="black"/>
                </a:solidFill>
                <a:latin typeface="Segoe UI"/>
                <a:ea typeface="HG丸ｺﾞｼｯｸM-PRO"/>
              </a:rPr>
              <a:t>2</a:t>
            </a:r>
            <a:r>
              <a:rPr kumimoji="1" lang="ja-JP" altLang="en-US" sz="1193">
                <a:solidFill>
                  <a:prstClr val="black"/>
                </a:solidFill>
                <a:latin typeface="Segoe UI"/>
                <a:ea typeface="HG丸ｺﾞｼｯｸM-PRO"/>
              </a:rPr>
              <a:t>月（</a:t>
            </a:r>
            <a:r>
              <a:rPr kumimoji="1" lang="en-US" altLang="ja-JP" sz="1193">
                <a:solidFill>
                  <a:prstClr val="black"/>
                </a:solidFill>
                <a:latin typeface="Segoe UI"/>
                <a:ea typeface="HG丸ｺﾞｼｯｸM-PRO"/>
              </a:rPr>
              <a:t>DJF</a:t>
            </a:r>
            <a:r>
              <a:rPr kumimoji="1" lang="ja-JP" altLang="en-US" sz="1193">
                <a:solidFill>
                  <a:prstClr val="black"/>
                </a:solidFill>
                <a:latin typeface="Segoe UI"/>
                <a:ea typeface="HG丸ｺﾞｼｯｸM-PRO"/>
              </a:rPr>
              <a:t>）</a:t>
            </a:r>
            <a:r>
              <a:rPr kumimoji="1" lang="en-US" altLang="ja-JP" sz="1193" b="0" i="0" u="none" strike="noStrike" kern="1200" cap="none" spc="0" normalizeH="0" baseline="0" noProof="0">
                <a:ln>
                  <a:noFill/>
                </a:ln>
                <a:solidFill>
                  <a:prstClr val="black"/>
                </a:solidFill>
                <a:effectLst/>
                <a:uLnTx/>
                <a:uFillTx/>
                <a:latin typeface="Segoe UI"/>
                <a:ea typeface="HG丸ｺﾞｼｯｸM-PRO"/>
                <a:cs typeface="+mn-cs"/>
              </a:rPr>
              <a:t>3</a:t>
            </a:r>
            <a:r>
              <a:rPr kumimoji="1" lang="ja-JP" altLang="en-US" sz="1193" b="0" i="0" u="none" strike="noStrike" kern="1200" cap="none" spc="0" normalizeH="0" baseline="0" noProof="0">
                <a:ln>
                  <a:noFill/>
                </a:ln>
                <a:solidFill>
                  <a:prstClr val="black"/>
                </a:solidFill>
                <a:effectLst/>
                <a:uLnTx/>
                <a:uFillTx/>
                <a:latin typeface="Segoe UI"/>
                <a:ea typeface="HG丸ｺﾞｼｯｸM-PRO"/>
                <a:cs typeface="+mn-cs"/>
              </a:rPr>
              <a:t>ヶ月平均の気候値場に対し右図の熱源を与えて実験</a:t>
            </a:r>
          </a:p>
        </p:txBody>
      </p:sp>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B53AAC27-AD94-4B7D-BC82-6B65E3D5962D}"/>
                  </a:ext>
                </a:extLst>
              </p:cNvPr>
              <p:cNvSpPr/>
              <p:nvPr/>
            </p:nvSpPr>
            <p:spPr>
              <a:xfrm>
                <a:off x="3495886" y="441080"/>
                <a:ext cx="3895669" cy="72154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使用データ：</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JRA-55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水平解像度：</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T42</a:t>
                </a: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（約</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2.8</a:t>
                </a:r>
                <a14:m>
                  <m:oMath xmlns:m="http://schemas.openxmlformats.org/officeDocument/2006/math">
                    <m:r>
                      <a:rPr kumimoji="1" lang="en-US" altLang="ja-JP" sz="136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ja-JP" altLang="en-US" sz="136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鉛直層：</a:t>
                </a:r>
                <a:r>
                  <a:rPr kumimoji="1" lang="en-US" altLang="ja-JP" sz="1363" b="0" i="0" u="none" strike="noStrike" kern="1200" cap="none" spc="0" normalizeH="0" baseline="0" noProof="0">
                    <a:ln>
                      <a:noFill/>
                    </a:ln>
                    <a:solidFill>
                      <a:prstClr val="black"/>
                    </a:solidFill>
                    <a:effectLst/>
                    <a:uLnTx/>
                    <a:uFillTx/>
                    <a:latin typeface="Segoe UI"/>
                    <a:ea typeface="HG丸ｺﾞｼｯｸM-PRO"/>
                    <a:cs typeface="+mn-cs"/>
                  </a:rPr>
                  <a:t>20</a:t>
                </a:r>
                <a:r>
                  <a:rPr kumimoji="1" lang="ja-JP" altLang="en-US" sz="1363" b="0" i="0" u="none" strike="noStrike" kern="1200" cap="none" spc="0" normalizeH="0" baseline="0" noProof="0">
                    <a:ln>
                      <a:noFill/>
                    </a:ln>
                    <a:solidFill>
                      <a:prstClr val="black"/>
                    </a:solidFill>
                    <a:effectLst/>
                    <a:uLnTx/>
                    <a:uFillTx/>
                    <a:latin typeface="Segoe UI"/>
                    <a:ea typeface="HG丸ｺﾞｼｯｸM-PRO"/>
                    <a:cs typeface="+mn-cs"/>
                  </a:rPr>
                  <a:t>層</a:t>
                </a:r>
              </a:p>
            </p:txBody>
          </p:sp>
        </mc:Choice>
        <mc:Fallback xmlns="">
          <p:sp>
            <p:nvSpPr>
              <p:cNvPr id="9" name="正方形/長方形 8">
                <a:extLst>
                  <a:ext uri="{FF2B5EF4-FFF2-40B4-BE49-F238E27FC236}">
                    <a16:creationId xmlns:a16="http://schemas.microsoft.com/office/drawing/2014/main" id="{B53AAC27-AD94-4B7D-BC82-6B65E3D5962D}"/>
                  </a:ext>
                </a:extLst>
              </p:cNvPr>
              <p:cNvSpPr>
                <a:spLocks noRot="1" noChangeAspect="1" noMove="1" noResize="1" noEditPoints="1" noAdjustHandles="1" noChangeArrowheads="1" noChangeShapeType="1" noTextEdit="1"/>
              </p:cNvSpPr>
              <p:nvPr/>
            </p:nvSpPr>
            <p:spPr>
              <a:xfrm>
                <a:off x="3495886" y="441080"/>
                <a:ext cx="3895669" cy="721544"/>
              </a:xfrm>
              <a:prstGeom prst="rect">
                <a:avLst/>
              </a:prstGeom>
              <a:blipFill>
                <a:blip r:embed="rId3"/>
                <a:stretch>
                  <a:fillRect l="-313" t="-1681" b="-67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CE3D172-1A9D-4442-9EE2-3F07F549A013}"/>
                  </a:ext>
                </a:extLst>
              </p:cNvPr>
              <p:cNvSpPr txBox="1"/>
              <p:nvPr/>
            </p:nvSpPr>
            <p:spPr>
              <a:xfrm>
                <a:off x="3008863" y="3518973"/>
                <a:ext cx="852632" cy="2365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K</m:t>
                      </m:r>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 </m:t>
                      </m:r>
                      <m:sSup>
                        <m:sSupPr>
                          <m:ctrlP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day</m:t>
                          </m:r>
                        </m:e>
                        <m: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m:t>
                      </m:r>
                    </m:oMath>
                  </m:oMathPara>
                </a14:m>
                <a:endParaRPr kumimoji="1" lang="ja-JP" altLang="en-US" sz="937" b="0" i="0" u="none" strike="noStrike" kern="1200" cap="none" spc="0" normalizeH="0" baseline="0" noProof="0" dirty="0">
                  <a:ln>
                    <a:noFill/>
                  </a:ln>
                  <a:solidFill>
                    <a:prstClr val="black"/>
                  </a:solidFill>
                  <a:effectLst/>
                  <a:uLnTx/>
                  <a:uFillTx/>
                  <a:latin typeface="Segoe UI"/>
                  <a:ea typeface="HG丸ｺﾞｼｯｸM-PRO"/>
                  <a:cs typeface="+mn-cs"/>
                </a:endParaRPr>
              </a:p>
            </p:txBody>
          </p:sp>
        </mc:Choice>
        <mc:Fallback xmlns="">
          <p:sp>
            <p:nvSpPr>
              <p:cNvPr id="12" name="テキスト ボックス 11">
                <a:extLst>
                  <a:ext uri="{FF2B5EF4-FFF2-40B4-BE49-F238E27FC236}">
                    <a16:creationId xmlns:a16="http://schemas.microsoft.com/office/drawing/2014/main" id="{9CE3D172-1A9D-4442-9EE2-3F07F549A013}"/>
                  </a:ext>
                </a:extLst>
              </p:cNvPr>
              <p:cNvSpPr txBox="1">
                <a:spLocks noRot="1" noChangeAspect="1" noMove="1" noResize="1" noEditPoints="1" noAdjustHandles="1" noChangeArrowheads="1" noChangeShapeType="1" noTextEdit="1"/>
              </p:cNvSpPr>
              <p:nvPr/>
            </p:nvSpPr>
            <p:spPr>
              <a:xfrm>
                <a:off x="3008863" y="3518973"/>
                <a:ext cx="852632" cy="236540"/>
              </a:xfrm>
              <a:prstGeom prst="rect">
                <a:avLst/>
              </a:prstGeom>
              <a:blipFill>
                <a:blip r:embed="rId4"/>
                <a:stretch>
                  <a:fillRect b="-2564"/>
                </a:stretch>
              </a:blipFill>
            </p:spPr>
            <p:txBody>
              <a:bodyPr/>
              <a:lstStyle/>
              <a:p>
                <a:r>
                  <a:rPr lang="en-US">
                    <a:noFill/>
                  </a:rPr>
                  <a:t> </a:t>
                </a:r>
              </a:p>
            </p:txBody>
          </p:sp>
        </mc:Fallback>
      </mc:AlternateContent>
      <p:sp>
        <p:nvSpPr>
          <p:cNvPr id="15" name="正方形/長方形 14">
            <a:extLst>
              <a:ext uri="{FF2B5EF4-FFF2-40B4-BE49-F238E27FC236}">
                <a16:creationId xmlns:a16="http://schemas.microsoft.com/office/drawing/2014/main" id="{E4EC8B5C-D63D-4EF0-98FA-33CE6977C4AA}"/>
              </a:ext>
            </a:extLst>
          </p:cNvPr>
          <p:cNvSpPr/>
          <p:nvPr/>
        </p:nvSpPr>
        <p:spPr>
          <a:xfrm>
            <a:off x="20294" y="1432589"/>
            <a:ext cx="3477234" cy="338554"/>
          </a:xfrm>
          <a:prstGeom prst="rect">
            <a:avLst/>
          </a:prstGeom>
        </p:spPr>
        <p:txBody>
          <a:bodyPr wrap="none">
            <a:spAutoFit/>
          </a:bodyPr>
          <a:lstStyle/>
          <a:p>
            <a:pPr lvl="0">
              <a:defRPr/>
            </a:pPr>
            <a:r>
              <a:rPr kumimoji="1" lang="ja-JP" altLang="en-US" sz="1600">
                <a:solidFill>
                  <a:prstClr val="black"/>
                </a:solidFill>
              </a:rPr>
              <a:t>〇図</a:t>
            </a:r>
            <a:r>
              <a:rPr kumimoji="1" lang="en-US" altLang="ja-JP" sz="1600">
                <a:solidFill>
                  <a:prstClr val="black"/>
                </a:solidFill>
              </a:rPr>
              <a:t>6a</a:t>
            </a:r>
            <a:r>
              <a:rPr kumimoji="1" lang="ja-JP" altLang="en-US" sz="1600">
                <a:solidFill>
                  <a:prstClr val="black"/>
                </a:solidFill>
              </a:rPr>
              <a:t>　推定された非断熱加熱偏差</a:t>
            </a:r>
            <a:endParaRPr kumimoji="1" lang="en-US" altLang="ja-JP" sz="1600">
              <a:solidFill>
                <a:prstClr val="black"/>
              </a:solidFill>
            </a:endParaRPr>
          </a:p>
        </p:txBody>
      </p:sp>
      <p:pic>
        <p:nvPicPr>
          <p:cNvPr id="22" name="図 21">
            <a:extLst>
              <a:ext uri="{FF2B5EF4-FFF2-40B4-BE49-F238E27FC236}">
                <a16:creationId xmlns:a16="http://schemas.microsoft.com/office/drawing/2014/main" id="{B493F079-E000-4032-9AD6-F641BA9A5341}"/>
              </a:ext>
            </a:extLst>
          </p:cNvPr>
          <p:cNvPicPr>
            <a:picLocks noChangeAspect="1"/>
          </p:cNvPicPr>
          <p:nvPr/>
        </p:nvPicPr>
        <p:blipFill rotWithShape="1">
          <a:blip r:embed="rId5">
            <a:extLst>
              <a:ext uri="{28A0092B-C50C-407E-A947-70E740481C1C}">
                <a14:useLocalDpi xmlns:a14="http://schemas.microsoft.com/office/drawing/2010/main" val="0"/>
              </a:ext>
            </a:extLst>
          </a:blip>
          <a:srcRect l="12909" t="9263" r="22639" b="6432"/>
          <a:stretch/>
        </p:blipFill>
        <p:spPr>
          <a:xfrm>
            <a:off x="6730974" y="1653386"/>
            <a:ext cx="1881181" cy="1901392"/>
          </a:xfrm>
          <a:prstGeom prst="rect">
            <a:avLst/>
          </a:prstGeom>
        </p:spPr>
      </p:pic>
      <p:cxnSp>
        <p:nvCxnSpPr>
          <p:cNvPr id="27" name="直線矢印コネクタ 26">
            <a:extLst>
              <a:ext uri="{FF2B5EF4-FFF2-40B4-BE49-F238E27FC236}">
                <a16:creationId xmlns:a16="http://schemas.microsoft.com/office/drawing/2014/main" id="{AD22A6F5-737D-48CE-900A-0B291C34C74D}"/>
              </a:ext>
            </a:extLst>
          </p:cNvPr>
          <p:cNvCxnSpPr>
            <a:cxnSpLocks/>
          </p:cNvCxnSpPr>
          <p:nvPr/>
        </p:nvCxnSpPr>
        <p:spPr>
          <a:xfrm>
            <a:off x="1556688" y="2834358"/>
            <a:ext cx="5014338" cy="23019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D2BEFDEC-E8E7-40F2-A141-F9080BAAB9A7}"/>
              </a:ext>
            </a:extLst>
          </p:cNvPr>
          <p:cNvPicPr>
            <a:picLocks noChangeAspect="1"/>
          </p:cNvPicPr>
          <p:nvPr/>
        </p:nvPicPr>
        <p:blipFill rotWithShape="1">
          <a:blip r:embed="rId6">
            <a:extLst>
              <a:ext uri="{28A0092B-C50C-407E-A947-70E740481C1C}">
                <a14:useLocalDpi xmlns:a14="http://schemas.microsoft.com/office/drawing/2010/main" val="0"/>
              </a:ext>
            </a:extLst>
          </a:blip>
          <a:srcRect l="13235" t="9263" r="22746" b="6432"/>
          <a:stretch/>
        </p:blipFill>
        <p:spPr>
          <a:xfrm>
            <a:off x="4170426" y="1653386"/>
            <a:ext cx="1881181" cy="1914239"/>
          </a:xfrm>
          <a:prstGeom prst="rect">
            <a:avLst/>
          </a:prstGeom>
        </p:spPr>
      </p:pic>
      <p:cxnSp>
        <p:nvCxnSpPr>
          <p:cNvPr id="23" name="直線矢印コネクタ 22">
            <a:extLst>
              <a:ext uri="{FF2B5EF4-FFF2-40B4-BE49-F238E27FC236}">
                <a16:creationId xmlns:a16="http://schemas.microsoft.com/office/drawing/2014/main" id="{A90B1981-8F5C-4478-B12C-0E51B52744C5}"/>
              </a:ext>
            </a:extLst>
          </p:cNvPr>
          <p:cNvCxnSpPr>
            <a:cxnSpLocks/>
          </p:cNvCxnSpPr>
          <p:nvPr/>
        </p:nvCxnSpPr>
        <p:spPr>
          <a:xfrm flipV="1">
            <a:off x="1821250" y="1875048"/>
            <a:ext cx="2211735" cy="42373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361CC5D-9DF2-40DC-A986-90A72100DB46}"/>
              </a:ext>
            </a:extLst>
          </p:cNvPr>
          <p:cNvSpPr txBox="1"/>
          <p:nvPr/>
        </p:nvSpPr>
        <p:spPr>
          <a:xfrm>
            <a:off x="53365" y="3884985"/>
            <a:ext cx="40785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○図</a:t>
            </a:r>
            <a:r>
              <a:rPr kumimoji="1" lang="en-US" altLang="ja-JP" sz="1600">
                <a:solidFill>
                  <a:prstClr val="black"/>
                </a:solidFill>
                <a:latin typeface="Segoe UI"/>
                <a:ea typeface="HG丸ｺﾞｼｯｸM-PRO"/>
              </a:rPr>
              <a:t>6d</a:t>
            </a: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　線形傾圧モデル（</a:t>
            </a:r>
            <a:r>
              <a:rPr kumimoji="1" lang="en-US" altLang="ja-JP" sz="1600" b="0" i="0" u="none" strike="noStrike" kern="1200" cap="none" spc="0" normalizeH="0" baseline="0" noProof="0">
                <a:ln>
                  <a:noFill/>
                </a:ln>
                <a:solidFill>
                  <a:prstClr val="black"/>
                </a:solidFill>
                <a:effectLst/>
                <a:uLnTx/>
                <a:uFillTx/>
                <a:latin typeface="Segoe UI"/>
                <a:ea typeface="HG丸ｺﾞｼｯｸM-PRO"/>
                <a:cs typeface="+mn-cs"/>
              </a:rPr>
              <a:t>LBM</a:t>
            </a: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）実験</a:t>
            </a:r>
            <a:endParaRPr kumimoji="1" lang="en-US" altLang="ja-JP" sz="1600" b="0" i="0" u="none" strike="noStrike" kern="1200" cap="none" spc="0" normalizeH="0" baseline="0" noProof="0">
              <a:ln>
                <a:noFill/>
              </a:ln>
              <a:solidFill>
                <a:prstClr val="black"/>
              </a:solidFill>
              <a:effectLst/>
              <a:uLnTx/>
              <a:uFillTx/>
              <a:latin typeface="Segoe UI"/>
              <a:ea typeface="HG丸ｺﾞｼｯｸM-PRO"/>
              <a:cs typeface="+mn-cs"/>
            </a:endParaRPr>
          </a:p>
        </p:txBody>
      </p:sp>
      <p:pic>
        <p:nvPicPr>
          <p:cNvPr id="44" name="図 43">
            <a:extLst>
              <a:ext uri="{FF2B5EF4-FFF2-40B4-BE49-F238E27FC236}">
                <a16:creationId xmlns:a16="http://schemas.microsoft.com/office/drawing/2014/main" id="{4B3E727F-7775-43A5-8C73-88BE9013563B}"/>
              </a:ext>
            </a:extLst>
          </p:cNvPr>
          <p:cNvPicPr>
            <a:picLocks noChangeAspect="1"/>
          </p:cNvPicPr>
          <p:nvPr/>
        </p:nvPicPr>
        <p:blipFill rotWithShape="1">
          <a:blip r:embed="rId7">
            <a:extLst>
              <a:ext uri="{28A0092B-C50C-407E-A947-70E740481C1C}">
                <a14:useLocalDpi xmlns:a14="http://schemas.microsoft.com/office/drawing/2010/main" val="0"/>
              </a:ext>
            </a:extLst>
          </a:blip>
          <a:srcRect l="7246" t="19266" r="7246" b="9614"/>
          <a:stretch/>
        </p:blipFill>
        <p:spPr>
          <a:xfrm>
            <a:off x="89903" y="4255362"/>
            <a:ext cx="3695926" cy="2375368"/>
          </a:xfrm>
          <a:prstGeom prst="rect">
            <a:avLst/>
          </a:prstGeom>
        </p:spPr>
      </p:pic>
      <p:sp>
        <p:nvSpPr>
          <p:cNvPr id="41" name="テキスト ボックス 40">
            <a:extLst>
              <a:ext uri="{FF2B5EF4-FFF2-40B4-BE49-F238E27FC236}">
                <a16:creationId xmlns:a16="http://schemas.microsoft.com/office/drawing/2014/main" id="{CF8A6C91-D035-488F-969B-ADBCE2E1B641}"/>
              </a:ext>
            </a:extLst>
          </p:cNvPr>
          <p:cNvSpPr txBox="1"/>
          <p:nvPr/>
        </p:nvSpPr>
        <p:spPr>
          <a:xfrm>
            <a:off x="2632166" y="4305581"/>
            <a:ext cx="1905708"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62" b="0" u="none" strike="noStrike" kern="1200" cap="none" spc="0" normalizeH="0" baseline="0" noProof="0">
                <a:ln>
                  <a:noFill/>
                </a:ln>
                <a:solidFill>
                  <a:prstClr val="black"/>
                </a:solidFill>
                <a:effectLst/>
                <a:uLnTx/>
                <a:uFillTx/>
                <a:cs typeface="+mn-cs"/>
              </a:rPr>
              <a:t>0.995</a:t>
            </a:r>
            <a:r>
              <a:rPr kumimoji="1" lang="en-US" altLang="ja-JP" sz="1662" b="0" u="none" strike="noStrike" kern="1200" cap="none" spc="0" normalizeH="0" noProof="0">
                <a:ln>
                  <a:noFill/>
                </a:ln>
                <a:solidFill>
                  <a:prstClr val="black"/>
                </a:solidFill>
                <a:effectLst/>
                <a:uLnTx/>
                <a:uFillTx/>
                <a:cs typeface="+mn-cs"/>
              </a:rPr>
              <a:t> σ </a:t>
            </a:r>
            <a:r>
              <a:rPr kumimoji="1" lang="ja-JP" altLang="en-US" sz="1662" b="0" u="none" strike="noStrike" kern="1200" cap="none" spc="0" normalizeH="0" noProof="0">
                <a:ln>
                  <a:noFill/>
                </a:ln>
                <a:solidFill>
                  <a:prstClr val="black"/>
                </a:solidFill>
                <a:effectLst/>
                <a:uLnTx/>
                <a:uFillTx/>
                <a:cs typeface="+mn-cs"/>
              </a:rPr>
              <a:t>面</a:t>
            </a:r>
            <a:endParaRPr kumimoji="1" lang="ja-JP" altLang="en-US" sz="1662" b="0" i="0" u="none" strike="noStrike" kern="1200" cap="none" spc="0" normalizeH="0" baseline="0" noProof="0">
              <a:ln>
                <a:noFill/>
              </a:ln>
              <a:solidFill>
                <a:prstClr val="black"/>
              </a:solidFill>
              <a:effectLst/>
              <a:uLnTx/>
              <a:uFillTx/>
              <a:latin typeface="Segoe UI"/>
              <a:ea typeface="HG丸ｺﾞｼｯｸM-PRO"/>
              <a:cs typeface="+mn-cs"/>
            </a:endParaRPr>
          </a:p>
        </p:txBody>
      </p:sp>
      <p:pic>
        <p:nvPicPr>
          <p:cNvPr id="48" name="図 47">
            <a:extLst>
              <a:ext uri="{FF2B5EF4-FFF2-40B4-BE49-F238E27FC236}">
                <a16:creationId xmlns:a16="http://schemas.microsoft.com/office/drawing/2014/main" id="{EAA7341C-6457-4645-8861-1A342C610B2A}"/>
              </a:ext>
            </a:extLst>
          </p:cNvPr>
          <p:cNvPicPr>
            <a:picLocks noChangeAspect="1"/>
          </p:cNvPicPr>
          <p:nvPr/>
        </p:nvPicPr>
        <p:blipFill rotWithShape="1">
          <a:blip r:embed="rId8">
            <a:extLst>
              <a:ext uri="{28A0092B-C50C-407E-A947-70E740481C1C}">
                <a14:useLocalDpi xmlns:a14="http://schemas.microsoft.com/office/drawing/2010/main" val="0"/>
              </a:ext>
            </a:extLst>
          </a:blip>
          <a:srcRect l="13143" t="8717" r="20625" b="5169"/>
          <a:stretch/>
        </p:blipFill>
        <p:spPr>
          <a:xfrm>
            <a:off x="6506078" y="4450596"/>
            <a:ext cx="2269263" cy="2279883"/>
          </a:xfrm>
          <a:prstGeom prst="rect">
            <a:avLst/>
          </a:prstGeom>
        </p:spPr>
      </p:pic>
      <p:cxnSp>
        <p:nvCxnSpPr>
          <p:cNvPr id="50" name="直線矢印コネクタ 49">
            <a:extLst>
              <a:ext uri="{FF2B5EF4-FFF2-40B4-BE49-F238E27FC236}">
                <a16:creationId xmlns:a16="http://schemas.microsoft.com/office/drawing/2014/main" id="{CA7FA94C-B725-4FCF-8D64-472ADB3A0E63}"/>
              </a:ext>
            </a:extLst>
          </p:cNvPr>
          <p:cNvCxnSpPr>
            <a:cxnSpLocks/>
          </p:cNvCxnSpPr>
          <p:nvPr/>
        </p:nvCxnSpPr>
        <p:spPr>
          <a:xfrm>
            <a:off x="1672976" y="5672427"/>
            <a:ext cx="4960493" cy="4297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C0C13E20-0055-4B7F-A5EE-A8B5849EA8EC}"/>
              </a:ext>
            </a:extLst>
          </p:cNvPr>
          <p:cNvPicPr>
            <a:picLocks noChangeAspect="1"/>
          </p:cNvPicPr>
          <p:nvPr/>
        </p:nvPicPr>
        <p:blipFill rotWithShape="1">
          <a:blip r:embed="rId9">
            <a:extLst>
              <a:ext uri="{28A0092B-C50C-407E-A947-70E740481C1C}">
                <a14:useLocalDpi xmlns:a14="http://schemas.microsoft.com/office/drawing/2010/main" val="0"/>
              </a:ext>
            </a:extLst>
          </a:blip>
          <a:srcRect l="13201" t="9088" r="21609" b="7452"/>
          <a:stretch/>
        </p:blipFill>
        <p:spPr>
          <a:xfrm>
            <a:off x="3896755" y="4428667"/>
            <a:ext cx="2326745" cy="2301812"/>
          </a:xfrm>
          <a:prstGeom prst="rect">
            <a:avLst/>
          </a:prstGeom>
        </p:spPr>
      </p:pic>
      <p:cxnSp>
        <p:nvCxnSpPr>
          <p:cNvPr id="42" name="直線矢印コネクタ 41">
            <a:extLst>
              <a:ext uri="{FF2B5EF4-FFF2-40B4-BE49-F238E27FC236}">
                <a16:creationId xmlns:a16="http://schemas.microsoft.com/office/drawing/2014/main" id="{1FEA87DD-EB5B-4E40-92D8-69573082836B}"/>
              </a:ext>
            </a:extLst>
          </p:cNvPr>
          <p:cNvCxnSpPr>
            <a:cxnSpLocks/>
          </p:cNvCxnSpPr>
          <p:nvPr/>
        </p:nvCxnSpPr>
        <p:spPr>
          <a:xfrm flipV="1">
            <a:off x="2092636" y="4735732"/>
            <a:ext cx="1940349" cy="21579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角丸四角形 25">
            <a:extLst>
              <a:ext uri="{FF2B5EF4-FFF2-40B4-BE49-F238E27FC236}">
                <a16:creationId xmlns:a16="http://schemas.microsoft.com/office/drawing/2014/main" id="{BCAE9001-04C6-4FAD-88EA-6B94A5F10C2E}"/>
              </a:ext>
            </a:extLst>
          </p:cNvPr>
          <p:cNvSpPr/>
          <p:nvPr/>
        </p:nvSpPr>
        <p:spPr>
          <a:xfrm>
            <a:off x="4837060" y="3620493"/>
            <a:ext cx="3141637" cy="463840"/>
          </a:xfrm>
          <a:prstGeom prst="round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55" name="テキスト ボックス 54">
            <a:extLst>
              <a:ext uri="{FF2B5EF4-FFF2-40B4-BE49-F238E27FC236}">
                <a16:creationId xmlns:a16="http://schemas.microsoft.com/office/drawing/2014/main" id="{8FF51CD2-1A3C-4585-B57E-1124281F228F}"/>
              </a:ext>
            </a:extLst>
          </p:cNvPr>
          <p:cNvSpPr txBox="1"/>
          <p:nvPr/>
        </p:nvSpPr>
        <p:spPr>
          <a:xfrm>
            <a:off x="4907971" y="3586619"/>
            <a:ext cx="2907959" cy="32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a:ln>
                  <a:noFill/>
                </a:ln>
                <a:solidFill>
                  <a:srgbClr val="FF0000"/>
                </a:solidFill>
                <a:effectLst/>
                <a:uLnTx/>
                <a:uFillTx/>
                <a:latin typeface="Segoe UI"/>
                <a:ea typeface="HG丸ｺﾞｼｯｸM-PRO"/>
                <a:cs typeface="+mn-cs"/>
              </a:rPr>
              <a:t>加熱率偏差（熱源強制）</a:t>
            </a:r>
            <a:r>
              <a:rPr kumimoji="1" lang="ja-JP" altLang="en-US" sz="1534" b="0" i="0" u="none" strike="noStrike" kern="1200" cap="none" spc="0" normalizeH="0" baseline="0" noProof="0">
                <a:ln>
                  <a:noFill/>
                </a:ln>
                <a:solidFill>
                  <a:prstClr val="black"/>
                </a:solidFill>
                <a:effectLst/>
                <a:uLnTx/>
                <a:uFillTx/>
                <a:latin typeface="Segoe UI"/>
                <a:ea typeface="HG丸ｺﾞｼｯｸM-PRO"/>
                <a:cs typeface="+mn-cs"/>
              </a:rPr>
              <a:t>　</a:t>
            </a:r>
            <a:endParaRPr kumimoji="1" lang="en-US" altLang="ja-JP" sz="1534" b="0" i="0" u="none" strike="noStrike" kern="1200" cap="none" spc="0" normalizeH="0" baseline="0" noProof="0">
              <a:ln>
                <a:noFill/>
              </a:ln>
              <a:solidFill>
                <a:prstClr val="black"/>
              </a:solidFill>
              <a:effectLst/>
              <a:uLnTx/>
              <a:uFillTx/>
              <a:latin typeface="Segoe UI"/>
              <a:ea typeface="HG丸ｺﾞｼｯｸM-PRO"/>
              <a:cs typeface="+mn-cs"/>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CE5998C1-E002-4AB4-810F-CEFD1D3FA453}"/>
                  </a:ext>
                </a:extLst>
              </p:cNvPr>
              <p:cNvSpPr txBox="1"/>
              <p:nvPr/>
            </p:nvSpPr>
            <p:spPr>
              <a:xfrm>
                <a:off x="5938545" y="3642382"/>
                <a:ext cx="2941465" cy="2365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K</m:t>
                      </m:r>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 </m:t>
                      </m:r>
                      <m:sSup>
                        <m:sSupPr>
                          <m:ctrlP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day</m:t>
                          </m:r>
                        </m:e>
                        <m: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m:t>
                      </m:r>
                    </m:oMath>
                  </m:oMathPara>
                </a14:m>
                <a:endParaRPr kumimoji="1" lang="ja-JP" altLang="en-US" sz="937"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56" name="テキスト ボックス 55">
                <a:extLst>
                  <a:ext uri="{FF2B5EF4-FFF2-40B4-BE49-F238E27FC236}">
                    <a16:creationId xmlns:a16="http://schemas.microsoft.com/office/drawing/2014/main" id="{CE5998C1-E002-4AB4-810F-CEFD1D3FA453}"/>
                  </a:ext>
                </a:extLst>
              </p:cNvPr>
              <p:cNvSpPr txBox="1">
                <a:spLocks noRot="1" noChangeAspect="1" noMove="1" noResize="1" noEditPoints="1" noAdjustHandles="1" noChangeArrowheads="1" noChangeShapeType="1" noTextEdit="1"/>
              </p:cNvSpPr>
              <p:nvPr/>
            </p:nvSpPr>
            <p:spPr>
              <a:xfrm>
                <a:off x="5938545" y="3642382"/>
                <a:ext cx="2941465" cy="236540"/>
              </a:xfrm>
              <a:prstGeom prst="rect">
                <a:avLst/>
              </a:prstGeom>
              <a:blipFill>
                <a:blip r:embed="rId10"/>
                <a:stretch>
                  <a:fillRect b="-5263"/>
                </a:stretch>
              </a:blipFill>
            </p:spPr>
            <p:txBody>
              <a:bodyPr/>
              <a:lstStyle/>
              <a:p>
                <a:r>
                  <a:rPr lang="en-US">
                    <a:noFill/>
                  </a:rPr>
                  <a:t> </a:t>
                </a:r>
              </a:p>
            </p:txBody>
          </p:sp>
        </mc:Fallback>
      </mc:AlternateContent>
      <p:sp>
        <p:nvSpPr>
          <p:cNvPr id="57" name="テキスト ボックス 56">
            <a:extLst>
              <a:ext uri="{FF2B5EF4-FFF2-40B4-BE49-F238E27FC236}">
                <a16:creationId xmlns:a16="http://schemas.microsoft.com/office/drawing/2014/main" id="{67545FC8-7A51-42AA-990B-0B97F1DA2168}"/>
              </a:ext>
            </a:extLst>
          </p:cNvPr>
          <p:cNvSpPr txBox="1"/>
          <p:nvPr/>
        </p:nvSpPr>
        <p:spPr>
          <a:xfrm>
            <a:off x="5393124" y="3831214"/>
            <a:ext cx="3380411" cy="276999"/>
          </a:xfrm>
          <a:prstGeom prst="rect">
            <a:avLst/>
          </a:prstGeom>
          <a:noFill/>
        </p:spPr>
        <p:txBody>
          <a:bodyPr wrap="square" rtlCol="0">
            <a:spAutoFit/>
          </a:bodyPr>
          <a:lstStyle/>
          <a:p>
            <a:r>
              <a:rPr kumimoji="1" lang="ja-JP" altLang="en-US" sz="1200"/>
              <a:t>図</a:t>
            </a:r>
            <a:r>
              <a:rPr kumimoji="1" lang="en-US" altLang="ja-JP" sz="1200"/>
              <a:t>6b, 6c</a:t>
            </a:r>
            <a:r>
              <a:rPr kumimoji="1" lang="ja-JP" altLang="en-US" sz="1200"/>
              <a:t>を元に強制を与える</a:t>
            </a:r>
          </a:p>
        </p:txBody>
      </p:sp>
      <p:sp>
        <p:nvSpPr>
          <p:cNvPr id="59" name="正方形/長方形 58">
            <a:extLst>
              <a:ext uri="{FF2B5EF4-FFF2-40B4-BE49-F238E27FC236}">
                <a16:creationId xmlns:a16="http://schemas.microsoft.com/office/drawing/2014/main" id="{9E454CC1-761D-451E-AAD0-B5BBE18D87C4}"/>
              </a:ext>
            </a:extLst>
          </p:cNvPr>
          <p:cNvSpPr/>
          <p:nvPr/>
        </p:nvSpPr>
        <p:spPr>
          <a:xfrm>
            <a:off x="3925630" y="1408937"/>
            <a:ext cx="2257349" cy="253916"/>
          </a:xfrm>
          <a:prstGeom prst="rect">
            <a:avLst/>
          </a:prstGeom>
        </p:spPr>
        <p:txBody>
          <a:bodyPr wrap="none">
            <a:spAutoFit/>
          </a:bodyPr>
          <a:lstStyle/>
          <a:p>
            <a:pPr lvl="0">
              <a:defRPr/>
            </a:pPr>
            <a:r>
              <a:rPr kumimoji="1" lang="ja-JP" altLang="en-US" sz="1050">
                <a:solidFill>
                  <a:prstClr val="black"/>
                </a:solidFill>
              </a:rPr>
              <a:t>図</a:t>
            </a:r>
            <a:r>
              <a:rPr kumimoji="1" lang="en-US" altLang="ja-JP" sz="1050">
                <a:solidFill>
                  <a:prstClr val="black"/>
                </a:solidFill>
              </a:rPr>
              <a:t>6b</a:t>
            </a:r>
            <a:r>
              <a:rPr kumimoji="1" lang="ja-JP" altLang="en-US" sz="1050">
                <a:solidFill>
                  <a:prstClr val="black"/>
                </a:solidFill>
              </a:rPr>
              <a:t> 加熱率偏差：チャクチ海上空</a:t>
            </a:r>
            <a:endParaRPr kumimoji="1" lang="en-US" altLang="ja-JP" sz="1050">
              <a:solidFill>
                <a:prstClr val="black"/>
              </a:solidFill>
            </a:endParaRPr>
          </a:p>
        </p:txBody>
      </p:sp>
      <p:sp>
        <p:nvSpPr>
          <p:cNvPr id="60" name="正方形/長方形 59">
            <a:extLst>
              <a:ext uri="{FF2B5EF4-FFF2-40B4-BE49-F238E27FC236}">
                <a16:creationId xmlns:a16="http://schemas.microsoft.com/office/drawing/2014/main" id="{5AE20C3B-F28F-42B9-B8C0-EA42F6876918}"/>
              </a:ext>
            </a:extLst>
          </p:cNvPr>
          <p:cNvSpPr/>
          <p:nvPr/>
        </p:nvSpPr>
        <p:spPr>
          <a:xfrm>
            <a:off x="6608721" y="1427153"/>
            <a:ext cx="2375971" cy="253916"/>
          </a:xfrm>
          <a:prstGeom prst="rect">
            <a:avLst/>
          </a:prstGeom>
        </p:spPr>
        <p:txBody>
          <a:bodyPr wrap="none">
            <a:spAutoFit/>
          </a:bodyPr>
          <a:lstStyle/>
          <a:p>
            <a:pPr lvl="0">
              <a:defRPr/>
            </a:pPr>
            <a:r>
              <a:rPr kumimoji="1" lang="ja-JP" altLang="en-US" sz="1050">
                <a:solidFill>
                  <a:prstClr val="black"/>
                </a:solidFill>
              </a:rPr>
              <a:t>図</a:t>
            </a:r>
            <a:r>
              <a:rPr kumimoji="1" lang="en-US" altLang="ja-JP" sz="1050">
                <a:solidFill>
                  <a:prstClr val="black"/>
                </a:solidFill>
              </a:rPr>
              <a:t>6c </a:t>
            </a:r>
            <a:r>
              <a:rPr kumimoji="1" lang="ja-JP" altLang="en-US" sz="1050">
                <a:solidFill>
                  <a:prstClr val="black"/>
                </a:solidFill>
              </a:rPr>
              <a:t>加熱率偏差：ベーリング海上空</a:t>
            </a:r>
            <a:endParaRPr kumimoji="1" lang="en-US" altLang="ja-JP" sz="1050">
              <a:solidFill>
                <a:prstClr val="black"/>
              </a:solidFill>
            </a:endParaRPr>
          </a:p>
        </p:txBody>
      </p:sp>
      <p:sp>
        <p:nvSpPr>
          <p:cNvPr id="61" name="正方形/長方形 60">
            <a:extLst>
              <a:ext uri="{FF2B5EF4-FFF2-40B4-BE49-F238E27FC236}">
                <a16:creationId xmlns:a16="http://schemas.microsoft.com/office/drawing/2014/main" id="{6FC16ACE-78E2-450A-A37F-046A1DD9B0B7}"/>
              </a:ext>
            </a:extLst>
          </p:cNvPr>
          <p:cNvSpPr/>
          <p:nvPr/>
        </p:nvSpPr>
        <p:spPr>
          <a:xfrm>
            <a:off x="3782730" y="4189566"/>
            <a:ext cx="2390398" cy="276999"/>
          </a:xfrm>
          <a:prstGeom prst="rect">
            <a:avLst/>
          </a:prstGeom>
        </p:spPr>
        <p:txBody>
          <a:bodyPr wrap="none">
            <a:spAutoFit/>
          </a:bodyPr>
          <a:lstStyle/>
          <a:p>
            <a:pPr lvl="0">
              <a:defRPr/>
            </a:pPr>
            <a:r>
              <a:rPr kumimoji="1" lang="ja-JP" altLang="en-US" sz="1200">
                <a:solidFill>
                  <a:prstClr val="black"/>
                </a:solidFill>
              </a:rPr>
              <a:t>図</a:t>
            </a:r>
            <a:r>
              <a:rPr kumimoji="1" lang="en-US" altLang="ja-JP" sz="1200">
                <a:solidFill>
                  <a:prstClr val="black"/>
                </a:solidFill>
              </a:rPr>
              <a:t>6e </a:t>
            </a:r>
            <a:r>
              <a:rPr kumimoji="1" lang="ja-JP" altLang="en-US" sz="1200">
                <a:solidFill>
                  <a:prstClr val="black"/>
                </a:solidFill>
              </a:rPr>
              <a:t>熱源強制：チャクチ海上空</a:t>
            </a:r>
            <a:endParaRPr kumimoji="1" lang="en-US" altLang="ja-JP" sz="1200">
              <a:solidFill>
                <a:prstClr val="black"/>
              </a:solidFill>
            </a:endParaRPr>
          </a:p>
        </p:txBody>
      </p:sp>
      <p:sp>
        <p:nvSpPr>
          <p:cNvPr id="62" name="正方形/長方形 61">
            <a:extLst>
              <a:ext uri="{FF2B5EF4-FFF2-40B4-BE49-F238E27FC236}">
                <a16:creationId xmlns:a16="http://schemas.microsoft.com/office/drawing/2014/main" id="{F99C4FCA-73A8-4241-B5E1-39DB3515A33A}"/>
              </a:ext>
            </a:extLst>
          </p:cNvPr>
          <p:cNvSpPr/>
          <p:nvPr/>
        </p:nvSpPr>
        <p:spPr>
          <a:xfrm>
            <a:off x="6398696" y="4207471"/>
            <a:ext cx="2512226" cy="276999"/>
          </a:xfrm>
          <a:prstGeom prst="rect">
            <a:avLst/>
          </a:prstGeom>
        </p:spPr>
        <p:txBody>
          <a:bodyPr wrap="none">
            <a:spAutoFit/>
          </a:bodyPr>
          <a:lstStyle/>
          <a:p>
            <a:pPr lvl="0">
              <a:defRPr/>
            </a:pPr>
            <a:r>
              <a:rPr kumimoji="1" lang="ja-JP" altLang="en-US" sz="1200">
                <a:solidFill>
                  <a:prstClr val="black"/>
                </a:solidFill>
              </a:rPr>
              <a:t>図</a:t>
            </a:r>
            <a:r>
              <a:rPr kumimoji="1" lang="en-US" altLang="ja-JP" sz="1200">
                <a:solidFill>
                  <a:prstClr val="black"/>
                </a:solidFill>
              </a:rPr>
              <a:t>6f </a:t>
            </a:r>
            <a:r>
              <a:rPr kumimoji="1" lang="ja-JP" altLang="en-US" sz="1200">
                <a:solidFill>
                  <a:prstClr val="black"/>
                </a:solidFill>
              </a:rPr>
              <a:t>熱源強制：ベーリング海上空</a:t>
            </a:r>
            <a:endParaRPr kumimoji="1" lang="en-US" altLang="ja-JP" sz="1200">
              <a:solidFill>
                <a:prstClr val="black"/>
              </a:solidFill>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C1E69E1A-C925-4E5A-A346-8034A1409319}"/>
                  </a:ext>
                </a:extLst>
              </p:cNvPr>
              <p:cNvSpPr txBox="1"/>
              <p:nvPr/>
            </p:nvSpPr>
            <p:spPr>
              <a:xfrm>
                <a:off x="3074486" y="6589142"/>
                <a:ext cx="852632" cy="2365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K</m:t>
                      </m:r>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 </m:t>
                      </m:r>
                      <m:sSup>
                        <m:sSupPr>
                          <m:ctrlP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937" b="0" i="0" u="none" strike="noStrike" kern="1200" cap="none" spc="0" normalizeH="0" baseline="0" noProof="0">
                              <a:ln>
                                <a:noFill/>
                              </a:ln>
                              <a:solidFill>
                                <a:prstClr val="black"/>
                              </a:solidFill>
                              <a:effectLst/>
                              <a:uLnTx/>
                              <a:uFillTx/>
                              <a:latin typeface="Cambria Math" panose="02040503050406030204" pitchFamily="18" charset="0"/>
                              <a:cs typeface="+mn-cs"/>
                            </a:rPr>
                            <m:t>day</m:t>
                          </m:r>
                        </m:e>
                        <m: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p>
                      <m:r>
                        <a:rPr kumimoji="1" lang="en-US" altLang="ja-JP" sz="937" b="0" i="1" u="none" strike="noStrike" kern="1200" cap="none" spc="0" normalizeH="0" baseline="0" noProof="0">
                          <a:ln>
                            <a:noFill/>
                          </a:ln>
                          <a:solidFill>
                            <a:prstClr val="black"/>
                          </a:solidFill>
                          <a:effectLst/>
                          <a:uLnTx/>
                          <a:uFillTx/>
                          <a:latin typeface="Cambria Math" panose="02040503050406030204" pitchFamily="18" charset="0"/>
                          <a:cs typeface="+mn-cs"/>
                        </a:rPr>
                        <m:t>]</m:t>
                      </m:r>
                    </m:oMath>
                  </m:oMathPara>
                </a14:m>
                <a:endParaRPr kumimoji="1" lang="ja-JP" altLang="en-US" sz="937" b="0" i="0" u="none" strike="noStrike" kern="1200" cap="none" spc="0" normalizeH="0" baseline="0" noProof="0" dirty="0">
                  <a:ln>
                    <a:noFill/>
                  </a:ln>
                  <a:solidFill>
                    <a:prstClr val="black"/>
                  </a:solidFill>
                  <a:effectLst/>
                  <a:uLnTx/>
                  <a:uFillTx/>
                  <a:latin typeface="Segoe UI"/>
                  <a:ea typeface="HG丸ｺﾞｼｯｸM-PRO"/>
                  <a:cs typeface="+mn-cs"/>
                </a:endParaRPr>
              </a:p>
            </p:txBody>
          </p:sp>
        </mc:Choice>
        <mc:Fallback xmlns="">
          <p:sp>
            <p:nvSpPr>
              <p:cNvPr id="38" name="テキスト ボックス 37">
                <a:extLst>
                  <a:ext uri="{FF2B5EF4-FFF2-40B4-BE49-F238E27FC236}">
                    <a16:creationId xmlns:a16="http://schemas.microsoft.com/office/drawing/2014/main" id="{C1E69E1A-C925-4E5A-A346-8034A1409319}"/>
                  </a:ext>
                </a:extLst>
              </p:cNvPr>
              <p:cNvSpPr txBox="1">
                <a:spLocks noRot="1" noChangeAspect="1" noMove="1" noResize="1" noEditPoints="1" noAdjustHandles="1" noChangeArrowheads="1" noChangeShapeType="1" noTextEdit="1"/>
              </p:cNvSpPr>
              <p:nvPr/>
            </p:nvSpPr>
            <p:spPr>
              <a:xfrm>
                <a:off x="3074486" y="6589142"/>
                <a:ext cx="852632" cy="236540"/>
              </a:xfrm>
              <a:prstGeom prst="rect">
                <a:avLst/>
              </a:prstGeom>
              <a:blipFill>
                <a:blip r:embed="rId11"/>
                <a:stretch>
                  <a:fillRect b="-256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0273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1B6D6F7-A04A-41B3-B98E-2D0DBDF66D29}"/>
              </a:ext>
            </a:extLst>
          </p:cNvPr>
          <p:cNvPicPr>
            <a:picLocks noChangeAspect="1"/>
          </p:cNvPicPr>
          <p:nvPr/>
        </p:nvPicPr>
        <p:blipFill rotWithShape="1">
          <a:blip r:embed="rId2">
            <a:extLst>
              <a:ext uri="{28A0092B-C50C-407E-A947-70E740481C1C}">
                <a14:useLocalDpi xmlns:a14="http://schemas.microsoft.com/office/drawing/2010/main" val="0"/>
              </a:ext>
            </a:extLst>
          </a:blip>
          <a:srcRect l="5005" t="17553" r="9005" b="15789"/>
          <a:stretch/>
        </p:blipFill>
        <p:spPr>
          <a:xfrm>
            <a:off x="36237" y="1021233"/>
            <a:ext cx="4422857" cy="2649294"/>
          </a:xfrm>
          <a:prstGeom prst="rect">
            <a:avLst/>
          </a:prstGeom>
        </p:spPr>
      </p:pic>
      <p:pic>
        <p:nvPicPr>
          <p:cNvPr id="9" name="図 8">
            <a:extLst>
              <a:ext uri="{FF2B5EF4-FFF2-40B4-BE49-F238E27FC236}">
                <a16:creationId xmlns:a16="http://schemas.microsoft.com/office/drawing/2014/main" id="{EF7C9AA1-924E-43E2-A46B-EE7ABF73B7D8}"/>
              </a:ext>
            </a:extLst>
          </p:cNvPr>
          <p:cNvPicPr>
            <a:picLocks noChangeAspect="1"/>
          </p:cNvPicPr>
          <p:nvPr/>
        </p:nvPicPr>
        <p:blipFill rotWithShape="1">
          <a:blip r:embed="rId3">
            <a:extLst>
              <a:ext uri="{28A0092B-C50C-407E-A947-70E740481C1C}">
                <a14:useLocalDpi xmlns:a14="http://schemas.microsoft.com/office/drawing/2010/main" val="0"/>
              </a:ext>
            </a:extLst>
          </a:blip>
          <a:srcRect l="5005" t="17686" r="9353" b="26459"/>
          <a:stretch/>
        </p:blipFill>
        <p:spPr>
          <a:xfrm>
            <a:off x="4519117" y="985785"/>
            <a:ext cx="4526175" cy="2281024"/>
          </a:xfrm>
          <a:prstGeom prst="rect">
            <a:avLst/>
          </a:prstGeom>
        </p:spPr>
      </p:pic>
      <p:sp>
        <p:nvSpPr>
          <p:cNvPr id="3" name="スライド番号プレースホルダー 2">
            <a:extLst>
              <a:ext uri="{FF2B5EF4-FFF2-40B4-BE49-F238E27FC236}">
                <a16:creationId xmlns:a16="http://schemas.microsoft.com/office/drawing/2014/main" id="{E66CE002-97D4-488D-BBD5-1F7FE390085A}"/>
              </a:ext>
            </a:extLst>
          </p:cNvPr>
          <p:cNvSpPr>
            <a:spLocks noGrp="1"/>
          </p:cNvSpPr>
          <p:nvPr>
            <p:ph type="sldNum" sz="quarter" idx="12"/>
          </p:nvPr>
        </p:nvSpPr>
        <p:spPr/>
        <p:txBody>
          <a:bodyPr/>
          <a:lstStyle/>
          <a:p>
            <a:fld id="{9904F0F1-39DA-41A6-9513-5B62D5ABA263}" type="slidenum">
              <a:rPr kumimoji="1" lang="ja-JP" altLang="en-US" smtClean="0"/>
              <a:t>12</a:t>
            </a:fld>
            <a:endParaRPr kumimoji="1" lang="ja-JP" altLang="en-US"/>
          </a:p>
        </p:txBody>
      </p:sp>
      <p:sp>
        <p:nvSpPr>
          <p:cNvPr id="13" name="テキスト ボックス 12">
            <a:extLst>
              <a:ext uri="{FF2B5EF4-FFF2-40B4-BE49-F238E27FC236}">
                <a16:creationId xmlns:a16="http://schemas.microsoft.com/office/drawing/2014/main" id="{22E4B464-CA6A-4E3F-B848-A2D3B2287CB0}"/>
              </a:ext>
            </a:extLst>
          </p:cNvPr>
          <p:cNvSpPr txBox="1"/>
          <p:nvPr/>
        </p:nvSpPr>
        <p:spPr>
          <a:xfrm>
            <a:off x="83512" y="541452"/>
            <a:ext cx="3680106" cy="319639"/>
          </a:xfrm>
          <a:prstGeom prst="rect">
            <a:avLst/>
          </a:prstGeom>
          <a:noFill/>
        </p:spPr>
        <p:txBody>
          <a:bodyPr wrap="square" rtlCol="0">
            <a:spAutoFit/>
          </a:bodyPr>
          <a:lstStyle/>
          <a:p>
            <a:r>
              <a:rPr kumimoji="1" lang="ja-JP" altLang="en-US" sz="1477"/>
              <a:t>図</a:t>
            </a:r>
            <a:r>
              <a:rPr kumimoji="1" lang="en-US" altLang="ja-JP" sz="1477"/>
              <a:t>7a</a:t>
            </a:r>
            <a:r>
              <a:rPr kumimoji="1" lang="ja-JP" altLang="en-US" sz="1477"/>
              <a:t>　</a:t>
            </a:r>
            <a:r>
              <a:rPr kumimoji="1" lang="en-US" altLang="ja-JP" sz="1477"/>
              <a:t>LBM</a:t>
            </a:r>
            <a:r>
              <a:rPr kumimoji="1" lang="ja-JP" altLang="en-US" sz="1477"/>
              <a:t>実験　</a:t>
            </a:r>
            <a:r>
              <a:rPr kumimoji="1" lang="en-US" altLang="ja-JP" sz="1477"/>
              <a:t>Z500</a:t>
            </a:r>
            <a:r>
              <a:rPr kumimoji="1" lang="ja-JP" altLang="en-US" sz="1477"/>
              <a:t>偏差（</a:t>
            </a:r>
            <a:r>
              <a:rPr kumimoji="1" lang="en-US" altLang="ja-JP" sz="1477"/>
              <a:t>DJF</a:t>
            </a:r>
            <a:r>
              <a:rPr kumimoji="1" lang="ja-JP" altLang="en-US" sz="1477"/>
              <a:t>）</a:t>
            </a:r>
          </a:p>
        </p:txBody>
      </p:sp>
      <p:sp>
        <p:nvSpPr>
          <p:cNvPr id="14" name="正方形/長方形 13">
            <a:extLst>
              <a:ext uri="{FF2B5EF4-FFF2-40B4-BE49-F238E27FC236}">
                <a16:creationId xmlns:a16="http://schemas.microsoft.com/office/drawing/2014/main" id="{7FAE0966-4205-4876-B96A-CE2A35D57E1D}"/>
              </a:ext>
            </a:extLst>
          </p:cNvPr>
          <p:cNvSpPr/>
          <p:nvPr/>
        </p:nvSpPr>
        <p:spPr>
          <a:xfrm>
            <a:off x="83512" y="799371"/>
            <a:ext cx="1811714" cy="261610"/>
          </a:xfrm>
          <a:prstGeom prst="rect">
            <a:avLst/>
          </a:prstGeom>
        </p:spPr>
        <p:txBody>
          <a:bodyPr wrap="none">
            <a:spAutoFit/>
          </a:bodyPr>
          <a:lstStyle/>
          <a:p>
            <a:r>
              <a:rPr kumimoji="1" lang="en-US" altLang="ja-JP" sz="1100"/>
              <a:t>30</a:t>
            </a:r>
            <a:r>
              <a:rPr kumimoji="1" lang="ja-JP" altLang="en-US" sz="1100"/>
              <a:t>日後</a:t>
            </a:r>
            <a:r>
              <a:rPr kumimoji="1" lang="en-US" altLang="ja-JP" sz="1100"/>
              <a:t>‐40</a:t>
            </a:r>
            <a:r>
              <a:rPr kumimoji="1" lang="ja-JP" altLang="en-US" sz="1100"/>
              <a:t>日後の平均結果</a:t>
            </a:r>
          </a:p>
        </p:txBody>
      </p:sp>
      <p:sp>
        <p:nvSpPr>
          <p:cNvPr id="33" name="角丸四角形 20">
            <a:extLst>
              <a:ext uri="{FF2B5EF4-FFF2-40B4-BE49-F238E27FC236}">
                <a16:creationId xmlns:a16="http://schemas.microsoft.com/office/drawing/2014/main" id="{4350457B-4458-4461-A9B8-FF0D91D9F484}"/>
              </a:ext>
            </a:extLst>
          </p:cNvPr>
          <p:cNvSpPr/>
          <p:nvPr/>
        </p:nvSpPr>
        <p:spPr>
          <a:xfrm>
            <a:off x="303681" y="4132183"/>
            <a:ext cx="8430872" cy="1613731"/>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 name="テキスト ボックス 34">
            <a:extLst>
              <a:ext uri="{FF2B5EF4-FFF2-40B4-BE49-F238E27FC236}">
                <a16:creationId xmlns:a16="http://schemas.microsoft.com/office/drawing/2014/main" id="{5291D624-7837-41C5-9DAD-365A11C1FF92}"/>
              </a:ext>
            </a:extLst>
          </p:cNvPr>
          <p:cNvSpPr txBox="1"/>
          <p:nvPr/>
        </p:nvSpPr>
        <p:spPr>
          <a:xfrm>
            <a:off x="489572" y="4205731"/>
            <a:ext cx="7860156" cy="707886"/>
          </a:xfrm>
          <a:prstGeom prst="rect">
            <a:avLst/>
          </a:prstGeom>
          <a:noFill/>
        </p:spPr>
        <p:txBody>
          <a:bodyPr wrap="square" rtlCol="0">
            <a:spAutoFit/>
          </a:bodyPr>
          <a:lstStyle/>
          <a:p>
            <a:r>
              <a:rPr kumimoji="1" lang="en-US" altLang="ja-JP" sz="2000"/>
              <a:t>LBM</a:t>
            </a:r>
            <a:r>
              <a:rPr kumimoji="1" lang="ja-JP" altLang="en-US" sz="2000"/>
              <a:t>実験で得られたチャクチ海上空の高気圧偏差，東アジア上空の低気圧偏差のパターンは重回帰の場と似ている．</a:t>
            </a:r>
            <a:endParaRPr kumimoji="1" lang="en-US" altLang="ja-JP" sz="2000"/>
          </a:p>
        </p:txBody>
      </p:sp>
      <p:sp>
        <p:nvSpPr>
          <p:cNvPr id="36" name="テキスト ボックス 35">
            <a:extLst>
              <a:ext uri="{FF2B5EF4-FFF2-40B4-BE49-F238E27FC236}">
                <a16:creationId xmlns:a16="http://schemas.microsoft.com/office/drawing/2014/main" id="{8FA9AE12-139E-4B17-8A07-1CFBD683DC73}"/>
              </a:ext>
            </a:extLst>
          </p:cNvPr>
          <p:cNvSpPr txBox="1"/>
          <p:nvPr/>
        </p:nvSpPr>
        <p:spPr>
          <a:xfrm>
            <a:off x="243658" y="4994570"/>
            <a:ext cx="8596661" cy="461665"/>
          </a:xfrm>
          <a:prstGeom prst="rect">
            <a:avLst/>
          </a:prstGeom>
          <a:noFill/>
        </p:spPr>
        <p:txBody>
          <a:bodyPr wrap="square" rtlCol="0">
            <a:spAutoFit/>
          </a:bodyPr>
          <a:lstStyle/>
          <a:p>
            <a:r>
              <a:rPr kumimoji="1" lang="ja-JP" altLang="en-US" sz="2000"/>
              <a:t>👉海氷の後退が</a:t>
            </a:r>
            <a:r>
              <a:rPr kumimoji="1" lang="ja-JP" altLang="en-US" sz="2400" b="1"/>
              <a:t>原因</a:t>
            </a:r>
            <a:r>
              <a:rPr kumimoji="1" lang="ja-JP" altLang="en-US" sz="2000"/>
              <a:t>でこのようなパターンがもたらされたと考えられる</a:t>
            </a:r>
          </a:p>
        </p:txBody>
      </p:sp>
      <p:sp>
        <p:nvSpPr>
          <p:cNvPr id="29" name="テキスト ボックス 28">
            <a:extLst>
              <a:ext uri="{FF2B5EF4-FFF2-40B4-BE49-F238E27FC236}">
                <a16:creationId xmlns:a16="http://schemas.microsoft.com/office/drawing/2014/main" id="{AF5C4C5D-9471-416A-858C-E694CFB8DAB0}"/>
              </a:ext>
            </a:extLst>
          </p:cNvPr>
          <p:cNvSpPr txBox="1"/>
          <p:nvPr/>
        </p:nvSpPr>
        <p:spPr>
          <a:xfrm>
            <a:off x="4479102" y="556184"/>
            <a:ext cx="5381260" cy="492443"/>
          </a:xfrm>
          <a:prstGeom prst="rect">
            <a:avLst/>
          </a:prstGeom>
          <a:noFill/>
        </p:spPr>
        <p:txBody>
          <a:bodyPr wrap="square" rtlCol="0">
            <a:spAutoFit/>
          </a:bodyPr>
          <a:lstStyle/>
          <a:p>
            <a:pPr lvl="0">
              <a:defRPr/>
            </a:pPr>
            <a:r>
              <a:rPr kumimoji="1" lang="ja-JP" altLang="en-US" sz="1300">
                <a:solidFill>
                  <a:prstClr val="black"/>
                </a:solidFill>
              </a:rPr>
              <a:t>図</a:t>
            </a:r>
            <a:r>
              <a:rPr kumimoji="1" lang="en-US" altLang="ja-JP" sz="1300">
                <a:solidFill>
                  <a:prstClr val="black"/>
                </a:solidFill>
              </a:rPr>
              <a:t>7b</a:t>
            </a:r>
            <a:r>
              <a:rPr kumimoji="1" lang="ja-JP" altLang="en-US" sz="1300">
                <a:solidFill>
                  <a:prstClr val="black"/>
                </a:solidFill>
              </a:rPr>
              <a:t>　チャクチ</a:t>
            </a:r>
            <a:r>
              <a:rPr kumimoji="1" lang="ja-JP" altLang="en-US" sz="1300" err="1">
                <a:solidFill>
                  <a:prstClr val="black"/>
                </a:solidFill>
              </a:rPr>
              <a:t>海海</a:t>
            </a:r>
            <a:r>
              <a:rPr kumimoji="1" lang="ja-JP" altLang="en-US" sz="1300">
                <a:solidFill>
                  <a:prstClr val="black"/>
                </a:solidFill>
              </a:rPr>
              <a:t>氷</a:t>
            </a:r>
            <a:r>
              <a:rPr kumimoji="1" lang="en-US" altLang="ja-JP" sz="1300">
                <a:solidFill>
                  <a:prstClr val="black"/>
                </a:solidFill>
              </a:rPr>
              <a:t>index</a:t>
            </a:r>
            <a:r>
              <a:rPr kumimoji="1" lang="ja-JP" altLang="en-US" sz="1300">
                <a:solidFill>
                  <a:prstClr val="black"/>
                </a:solidFill>
              </a:rPr>
              <a:t>との重回帰によって推定された</a:t>
            </a:r>
            <a:endParaRPr kumimoji="1" lang="en-US" altLang="ja-JP" sz="1300">
              <a:solidFill>
                <a:prstClr val="black"/>
              </a:solidFill>
            </a:endParaRPr>
          </a:p>
          <a:p>
            <a:pPr lvl="0">
              <a:defRPr/>
            </a:pPr>
            <a:r>
              <a:rPr kumimoji="1" lang="en-US" altLang="ja-JP" sz="1300">
                <a:solidFill>
                  <a:prstClr val="black"/>
                </a:solidFill>
              </a:rPr>
              <a:t>2017/18</a:t>
            </a:r>
            <a:r>
              <a:rPr kumimoji="1" lang="ja-JP" altLang="en-US" sz="1300">
                <a:solidFill>
                  <a:prstClr val="black"/>
                </a:solidFill>
              </a:rPr>
              <a:t>年の</a:t>
            </a:r>
            <a:r>
              <a:rPr kumimoji="1" lang="en-US" altLang="ja-JP" sz="1300">
                <a:solidFill>
                  <a:prstClr val="black"/>
                </a:solidFill>
              </a:rPr>
              <a:t>Z500,T850</a:t>
            </a:r>
            <a:r>
              <a:rPr kumimoji="1" lang="ja-JP" altLang="en-US" sz="1300">
                <a:solidFill>
                  <a:prstClr val="black"/>
                </a:solidFill>
              </a:rPr>
              <a:t>偏差図</a:t>
            </a:r>
            <a:endParaRPr kumimoji="1" lang="ja-JP" altLang="en-US" sz="1300" b="0" i="0" u="none" strike="noStrike" kern="1200" cap="none" spc="0" normalizeH="0" baseline="0" noProof="0">
              <a:ln>
                <a:noFill/>
              </a:ln>
              <a:solidFill>
                <a:prstClr val="black"/>
              </a:solidFill>
              <a:effectLst/>
              <a:uLnTx/>
              <a:uFillTx/>
              <a:latin typeface="Segoe UI"/>
              <a:ea typeface="HG丸ｺﾞｼｯｸM-PRO"/>
              <a:cs typeface="+mn-cs"/>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F3211F69-B5E3-4775-9879-8C2EF298D344}"/>
                  </a:ext>
                </a:extLst>
              </p:cNvPr>
              <p:cNvSpPr txBox="1"/>
              <p:nvPr/>
            </p:nvSpPr>
            <p:spPr>
              <a:xfrm>
                <a:off x="2684307" y="3622223"/>
                <a:ext cx="2729825" cy="523220"/>
              </a:xfrm>
              <a:prstGeom prst="rect">
                <a:avLst/>
              </a:prstGeom>
              <a:noFill/>
            </p:spPr>
            <p:txBody>
              <a:bodyPr wrap="square" rtlCol="0">
                <a:spAutoFit/>
              </a:bodyPr>
              <a:lstStyle/>
              <a:p>
                <a:pPr lvl="0">
                  <a:defRPr/>
                </a:pPr>
                <a:r>
                  <a:rPr kumimoji="1" lang="ja-JP" altLang="en-US" sz="1200">
                    <a:solidFill>
                      <a:prstClr val="black"/>
                    </a:solidFill>
                    <a:latin typeface="Segoe UI"/>
                    <a:ea typeface="HG丸ｺﾞｼｯｸM-PRO"/>
                  </a:rPr>
                  <a:t>等値線：</a:t>
                </a:r>
                <a:r>
                  <a:rPr kumimoji="1" lang="en-US" altLang="ja-JP" sz="1200">
                    <a:solidFill>
                      <a:prstClr val="black"/>
                    </a:solidFill>
                    <a:latin typeface="Segoe UI"/>
                    <a:ea typeface="HG丸ｺﾞｼｯｸM-PRO"/>
                  </a:rPr>
                  <a:t>Z500</a:t>
                </a:r>
                <a:r>
                  <a:rPr kumimoji="1" lang="ja-JP" altLang="en-US" sz="1200">
                    <a:solidFill>
                      <a:prstClr val="black"/>
                    </a:solidFill>
                    <a:latin typeface="Segoe UI"/>
                    <a:ea typeface="HG丸ｺﾞｼｯｸM-PRO"/>
                  </a:rPr>
                  <a:t>偏差</a:t>
                </a:r>
                <a:r>
                  <a:rPr kumimoji="1" lang="en-US" altLang="ja-JP" sz="1200">
                    <a:solidFill>
                      <a:prstClr val="black"/>
                    </a:solidFill>
                  </a:rPr>
                  <a:t> </a:t>
                </a:r>
                <a14:m>
                  <m:oMath xmlns:m="http://schemas.openxmlformats.org/officeDocument/2006/math">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1400" b="0" i="0" u="none" strike="noStrike" kern="1200" cap="none" spc="0" normalizeH="0" baseline="0" noProof="0">
                        <a:ln>
                          <a:noFill/>
                        </a:ln>
                        <a:solidFill>
                          <a:prstClr val="black"/>
                        </a:solidFill>
                        <a:effectLst/>
                        <a:uLnTx/>
                        <a:uFillTx/>
                        <a:latin typeface="Cambria Math" panose="02040503050406030204" pitchFamily="18" charset="0"/>
                        <a:cs typeface="+mn-cs"/>
                      </a:rPr>
                      <m:t>m</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en-US" altLang="ja-JP" sz="1200" b="0" i="0" u="none" strike="noStrike" kern="1200" cap="none" spc="0" normalizeH="0" baseline="0" noProof="0">
                  <a:ln>
                    <a:noFill/>
                  </a:ln>
                  <a:solidFill>
                    <a:prstClr val="black"/>
                  </a:solidFill>
                  <a:effectLst/>
                  <a:uLnTx/>
                  <a:uFillTx/>
                  <a:latin typeface="Segoe UI"/>
                  <a:ea typeface="HG丸ｺﾞｼｯｸM-PRO"/>
                </a:endParaRPr>
              </a:p>
              <a:p>
                <a:pPr lvl="0">
                  <a:defRPr/>
                </a:pPr>
                <a:r>
                  <a:rPr kumimoji="1" lang="ja-JP" altLang="en-US" sz="1200">
                    <a:solidFill>
                      <a:prstClr val="black"/>
                    </a:solidFill>
                    <a:latin typeface="Segoe UI"/>
                    <a:ea typeface="HG丸ｺﾞｼｯｸM-PRO"/>
                  </a:rPr>
                  <a:t>陰影：</a:t>
                </a:r>
                <a:r>
                  <a:rPr kumimoji="1" lang="en-US" altLang="ja-JP" sz="1200">
                    <a:solidFill>
                      <a:prstClr val="black"/>
                    </a:solidFill>
                    <a:latin typeface="Segoe UI"/>
                    <a:ea typeface="HG丸ｺﾞｼｯｸM-PRO"/>
                  </a:rPr>
                  <a:t>T850</a:t>
                </a:r>
                <a:r>
                  <a:rPr kumimoji="1" lang="ja-JP" altLang="en-US" sz="1200">
                    <a:solidFill>
                      <a:prstClr val="black"/>
                    </a:solidFill>
                    <a:latin typeface="Segoe UI"/>
                    <a:ea typeface="HG丸ｺﾞｼｯｸM-PRO"/>
                  </a:rPr>
                  <a:t>偏差</a:t>
                </a:r>
                <a:r>
                  <a:rPr kumimoji="1" lang="en-US" altLang="ja-JP" sz="1200">
                    <a:solidFill>
                      <a:prstClr val="black"/>
                    </a:solidFill>
                  </a:rPr>
                  <a:t> </a:t>
                </a:r>
                <a14:m>
                  <m:oMath xmlns:m="http://schemas.openxmlformats.org/officeDocument/2006/math">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K</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23" name="テキスト ボックス 22">
                <a:extLst>
                  <a:ext uri="{FF2B5EF4-FFF2-40B4-BE49-F238E27FC236}">
                    <a16:creationId xmlns:a16="http://schemas.microsoft.com/office/drawing/2014/main" id="{F3211F69-B5E3-4775-9879-8C2EF298D344}"/>
                  </a:ext>
                </a:extLst>
              </p:cNvPr>
              <p:cNvSpPr txBox="1">
                <a:spLocks noRot="1" noChangeAspect="1" noMove="1" noResize="1" noEditPoints="1" noAdjustHandles="1" noChangeArrowheads="1" noChangeShapeType="1" noTextEdit="1"/>
              </p:cNvSpPr>
              <p:nvPr/>
            </p:nvSpPr>
            <p:spPr>
              <a:xfrm>
                <a:off x="2684307" y="3622223"/>
                <a:ext cx="2729825" cy="523220"/>
              </a:xfrm>
              <a:prstGeom prst="rect">
                <a:avLst/>
              </a:prstGeom>
              <a:blipFill>
                <a:blip r:embed="rId5"/>
                <a:stretch>
                  <a:fillRect b="-5814"/>
                </a:stretch>
              </a:blipFill>
            </p:spPr>
            <p:txBody>
              <a:bodyPr/>
              <a:lstStyle/>
              <a:p>
                <a:r>
                  <a:rPr lang="en-US">
                    <a:noFill/>
                  </a:rPr>
                  <a:t> </a:t>
                </a:r>
              </a:p>
            </p:txBody>
          </p:sp>
        </mc:Fallback>
      </mc:AlternateContent>
      <p:sp>
        <p:nvSpPr>
          <p:cNvPr id="26" name="テキスト ボックス 25">
            <a:extLst>
              <a:ext uri="{FF2B5EF4-FFF2-40B4-BE49-F238E27FC236}">
                <a16:creationId xmlns:a16="http://schemas.microsoft.com/office/drawing/2014/main" id="{E7BB3E02-4AC8-4C71-91C5-F3042A2DCCE9}"/>
              </a:ext>
            </a:extLst>
          </p:cNvPr>
          <p:cNvSpPr txBox="1"/>
          <p:nvPr/>
        </p:nvSpPr>
        <p:spPr>
          <a:xfrm>
            <a:off x="505292" y="72250"/>
            <a:ext cx="734970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議論：推定された偏差場はチャクチ海の海氷後退がもたらしたのか</a:t>
            </a:r>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BE8E76A3-A864-47AC-866B-29562C1ACFED}"/>
                  </a:ext>
                </a:extLst>
              </p:cNvPr>
              <p:cNvSpPr txBox="1"/>
              <p:nvPr/>
            </p:nvSpPr>
            <p:spPr>
              <a:xfrm>
                <a:off x="7422523" y="3608964"/>
                <a:ext cx="2729825" cy="523220"/>
              </a:xfrm>
              <a:prstGeom prst="rect">
                <a:avLst/>
              </a:prstGeom>
              <a:noFill/>
            </p:spPr>
            <p:txBody>
              <a:bodyPr wrap="square" rtlCol="0">
                <a:spAutoFit/>
              </a:bodyPr>
              <a:lstStyle/>
              <a:p>
                <a:pPr lvl="0">
                  <a:defRPr/>
                </a:pPr>
                <a:r>
                  <a:rPr kumimoji="1" lang="ja-JP" altLang="en-US" sz="1200">
                    <a:solidFill>
                      <a:prstClr val="black"/>
                    </a:solidFill>
                    <a:latin typeface="Segoe UI"/>
                    <a:ea typeface="HG丸ｺﾞｼｯｸM-PRO"/>
                  </a:rPr>
                  <a:t>等値線：</a:t>
                </a:r>
                <a:r>
                  <a:rPr kumimoji="1" lang="en-US" altLang="ja-JP" sz="1200">
                    <a:solidFill>
                      <a:prstClr val="black"/>
                    </a:solidFill>
                    <a:latin typeface="Segoe UI"/>
                    <a:ea typeface="HG丸ｺﾞｼｯｸM-PRO"/>
                  </a:rPr>
                  <a:t>Z500</a:t>
                </a:r>
                <a:r>
                  <a:rPr kumimoji="1" lang="ja-JP" altLang="en-US" sz="1200">
                    <a:solidFill>
                      <a:prstClr val="black"/>
                    </a:solidFill>
                    <a:latin typeface="Segoe UI"/>
                    <a:ea typeface="HG丸ｺﾞｼｯｸM-PRO"/>
                  </a:rPr>
                  <a:t>偏差</a:t>
                </a:r>
                <a:r>
                  <a:rPr kumimoji="1" lang="en-US" altLang="ja-JP" sz="1200">
                    <a:solidFill>
                      <a:prstClr val="black"/>
                    </a:solidFill>
                  </a:rPr>
                  <a:t> </a:t>
                </a:r>
                <a14:m>
                  <m:oMath xmlns:m="http://schemas.openxmlformats.org/officeDocument/2006/math">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1400" b="0" i="0" u="none" strike="noStrike" kern="1200" cap="none" spc="0" normalizeH="0" baseline="0" noProof="0">
                        <a:ln>
                          <a:noFill/>
                        </a:ln>
                        <a:solidFill>
                          <a:prstClr val="black"/>
                        </a:solidFill>
                        <a:effectLst/>
                        <a:uLnTx/>
                        <a:uFillTx/>
                        <a:latin typeface="Cambria Math" panose="02040503050406030204" pitchFamily="18" charset="0"/>
                        <a:cs typeface="+mn-cs"/>
                      </a:rPr>
                      <m:t>m</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en-US" altLang="ja-JP" sz="1200" b="0" i="0" u="none" strike="noStrike" kern="1200" cap="none" spc="0" normalizeH="0" baseline="0" noProof="0">
                  <a:ln>
                    <a:noFill/>
                  </a:ln>
                  <a:solidFill>
                    <a:prstClr val="black"/>
                  </a:solidFill>
                  <a:effectLst/>
                  <a:uLnTx/>
                  <a:uFillTx/>
                  <a:latin typeface="Segoe UI"/>
                  <a:ea typeface="HG丸ｺﾞｼｯｸM-PRO"/>
                </a:endParaRPr>
              </a:p>
              <a:p>
                <a:pPr lvl="0">
                  <a:defRPr/>
                </a:pPr>
                <a:r>
                  <a:rPr kumimoji="1" lang="ja-JP" altLang="en-US" sz="1200">
                    <a:solidFill>
                      <a:prstClr val="black"/>
                    </a:solidFill>
                    <a:latin typeface="Segoe UI"/>
                    <a:ea typeface="HG丸ｺﾞｼｯｸM-PRO"/>
                  </a:rPr>
                  <a:t>陰影：</a:t>
                </a:r>
                <a:r>
                  <a:rPr kumimoji="1" lang="en-US" altLang="ja-JP" sz="1200">
                    <a:solidFill>
                      <a:prstClr val="black"/>
                    </a:solidFill>
                    <a:latin typeface="Segoe UI"/>
                    <a:ea typeface="HG丸ｺﾞｼｯｸM-PRO"/>
                  </a:rPr>
                  <a:t>T850</a:t>
                </a:r>
                <a:r>
                  <a:rPr kumimoji="1" lang="ja-JP" altLang="en-US" sz="1200">
                    <a:solidFill>
                      <a:prstClr val="black"/>
                    </a:solidFill>
                    <a:latin typeface="Segoe UI"/>
                    <a:ea typeface="HG丸ｺﾞｼｯｸM-PRO"/>
                  </a:rPr>
                  <a:t>偏差</a:t>
                </a:r>
                <a:r>
                  <a:rPr kumimoji="1" lang="en-US" altLang="ja-JP" sz="1200">
                    <a:solidFill>
                      <a:prstClr val="black"/>
                    </a:solidFill>
                  </a:rPr>
                  <a:t> </a:t>
                </a:r>
                <a14:m>
                  <m:oMath xmlns:m="http://schemas.openxmlformats.org/officeDocument/2006/math">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K</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34" name="テキスト ボックス 33">
                <a:extLst>
                  <a:ext uri="{FF2B5EF4-FFF2-40B4-BE49-F238E27FC236}">
                    <a16:creationId xmlns:a16="http://schemas.microsoft.com/office/drawing/2014/main" id="{BE8E76A3-A864-47AC-866B-29562C1ACFED}"/>
                  </a:ext>
                </a:extLst>
              </p:cNvPr>
              <p:cNvSpPr txBox="1">
                <a:spLocks noRot="1" noChangeAspect="1" noMove="1" noResize="1" noEditPoints="1" noAdjustHandles="1" noChangeArrowheads="1" noChangeShapeType="1" noTextEdit="1"/>
              </p:cNvSpPr>
              <p:nvPr/>
            </p:nvSpPr>
            <p:spPr>
              <a:xfrm>
                <a:off x="7422523" y="3608964"/>
                <a:ext cx="2729825" cy="523220"/>
              </a:xfrm>
              <a:prstGeom prst="rect">
                <a:avLst/>
              </a:prstGeom>
              <a:blipFill>
                <a:blip r:embed="rId6"/>
                <a:stretch>
                  <a:fillRect l="-224" b="-5814"/>
                </a:stretch>
              </a:blipFill>
            </p:spPr>
            <p:txBody>
              <a:bodyPr/>
              <a:lstStyle/>
              <a:p>
                <a:r>
                  <a:rPr lang="en-US">
                    <a:noFill/>
                  </a:rPr>
                  <a:t> </a:t>
                </a:r>
              </a:p>
            </p:txBody>
          </p:sp>
        </mc:Fallback>
      </mc:AlternateContent>
      <p:pic>
        <p:nvPicPr>
          <p:cNvPr id="38" name="図 37">
            <a:extLst>
              <a:ext uri="{FF2B5EF4-FFF2-40B4-BE49-F238E27FC236}">
                <a16:creationId xmlns:a16="http://schemas.microsoft.com/office/drawing/2014/main" id="{BDB093F2-DA35-4902-9285-70D12C518760}"/>
              </a:ext>
            </a:extLst>
          </p:cNvPr>
          <p:cNvPicPr>
            <a:picLocks noChangeAspect="1"/>
          </p:cNvPicPr>
          <p:nvPr/>
        </p:nvPicPr>
        <p:blipFill rotWithShape="1">
          <a:blip r:embed="rId7">
            <a:extLst>
              <a:ext uri="{28A0092B-C50C-407E-A947-70E740481C1C}">
                <a14:useLocalDpi xmlns:a14="http://schemas.microsoft.com/office/drawing/2010/main" val="0"/>
              </a:ext>
            </a:extLst>
          </a:blip>
          <a:srcRect l="16742" t="83584" r="17375" b="9973"/>
          <a:stretch/>
        </p:blipFill>
        <p:spPr>
          <a:xfrm>
            <a:off x="5220342" y="3399367"/>
            <a:ext cx="3504237" cy="264774"/>
          </a:xfrm>
          <a:prstGeom prst="rect">
            <a:avLst/>
          </a:prstGeom>
        </p:spPr>
      </p:pic>
      <p:sp>
        <p:nvSpPr>
          <p:cNvPr id="24" name="テキスト ボックス 23">
            <a:extLst>
              <a:ext uri="{FF2B5EF4-FFF2-40B4-BE49-F238E27FC236}">
                <a16:creationId xmlns:a16="http://schemas.microsoft.com/office/drawing/2014/main" id="{1E63E2A8-1A1A-4CE2-83DE-ACC23FC0A7FD}"/>
              </a:ext>
            </a:extLst>
          </p:cNvPr>
          <p:cNvSpPr txBox="1"/>
          <p:nvPr/>
        </p:nvSpPr>
        <p:spPr>
          <a:xfrm>
            <a:off x="4572001" y="3006150"/>
            <a:ext cx="939452" cy="369332"/>
          </a:xfrm>
          <a:prstGeom prst="rect">
            <a:avLst/>
          </a:prstGeom>
          <a:noFill/>
          <a:ln>
            <a:solidFill>
              <a:schemeClr val="tx1"/>
            </a:solidFill>
          </a:ln>
        </p:spPr>
        <p:txBody>
          <a:bodyPr wrap="square" rtlCol="0">
            <a:spAutoFit/>
          </a:bodyPr>
          <a:lstStyle/>
          <a:p>
            <a:r>
              <a:rPr kumimoji="1" lang="ja-JP" altLang="en-US"/>
              <a:t>重回帰</a:t>
            </a:r>
          </a:p>
        </p:txBody>
      </p:sp>
      <p:sp>
        <p:nvSpPr>
          <p:cNvPr id="28" name="テキスト ボックス 27">
            <a:extLst>
              <a:ext uri="{FF2B5EF4-FFF2-40B4-BE49-F238E27FC236}">
                <a16:creationId xmlns:a16="http://schemas.microsoft.com/office/drawing/2014/main" id="{731BD6C2-7286-4981-8453-5B2218617798}"/>
              </a:ext>
            </a:extLst>
          </p:cNvPr>
          <p:cNvSpPr txBox="1"/>
          <p:nvPr/>
        </p:nvSpPr>
        <p:spPr>
          <a:xfrm>
            <a:off x="259176" y="3036136"/>
            <a:ext cx="719704" cy="369332"/>
          </a:xfrm>
          <a:prstGeom prst="rect">
            <a:avLst/>
          </a:prstGeom>
          <a:noFill/>
          <a:ln>
            <a:solidFill>
              <a:schemeClr val="tx1"/>
            </a:solidFill>
          </a:ln>
        </p:spPr>
        <p:txBody>
          <a:bodyPr wrap="square" rtlCol="0">
            <a:spAutoFit/>
          </a:bodyPr>
          <a:lstStyle/>
          <a:p>
            <a:r>
              <a:rPr kumimoji="1" lang="en-US" altLang="ja-JP"/>
              <a:t>LBM</a:t>
            </a:r>
            <a:endParaRPr kumimoji="1" lang="ja-JP" altLang="en-US"/>
          </a:p>
        </p:txBody>
      </p:sp>
      <p:sp>
        <p:nvSpPr>
          <p:cNvPr id="25" name="楕円 24">
            <a:extLst>
              <a:ext uri="{FF2B5EF4-FFF2-40B4-BE49-F238E27FC236}">
                <a16:creationId xmlns:a16="http://schemas.microsoft.com/office/drawing/2014/main" id="{22A4F1E1-65AD-4905-B518-734EE780D1F4}"/>
              </a:ext>
            </a:extLst>
          </p:cNvPr>
          <p:cNvSpPr/>
          <p:nvPr/>
        </p:nvSpPr>
        <p:spPr>
          <a:xfrm>
            <a:off x="2018351" y="1112085"/>
            <a:ext cx="771580"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08F0FB7-7F12-47A3-BBA2-F785D61C0EF5}"/>
              </a:ext>
            </a:extLst>
          </p:cNvPr>
          <p:cNvSpPr/>
          <p:nvPr/>
        </p:nvSpPr>
        <p:spPr>
          <a:xfrm>
            <a:off x="978880" y="1457746"/>
            <a:ext cx="858504"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7726C25F-146A-4B1E-86D2-721AA817688E}"/>
              </a:ext>
            </a:extLst>
          </p:cNvPr>
          <p:cNvSpPr/>
          <p:nvPr/>
        </p:nvSpPr>
        <p:spPr>
          <a:xfrm>
            <a:off x="6550924" y="1076384"/>
            <a:ext cx="771580"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94EE96FB-8A70-426F-99E4-27AE0FFDD213}"/>
              </a:ext>
            </a:extLst>
          </p:cNvPr>
          <p:cNvSpPr/>
          <p:nvPr/>
        </p:nvSpPr>
        <p:spPr>
          <a:xfrm>
            <a:off x="5511453" y="1422045"/>
            <a:ext cx="890160"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4CF5F702-693E-4290-BE0C-57C7BC480FAF}"/>
              </a:ext>
            </a:extLst>
          </p:cNvPr>
          <p:cNvSpPr txBox="1"/>
          <p:nvPr/>
        </p:nvSpPr>
        <p:spPr>
          <a:xfrm>
            <a:off x="332934" y="5791338"/>
            <a:ext cx="8372366" cy="923330"/>
          </a:xfrm>
          <a:prstGeom prst="rect">
            <a:avLst/>
          </a:prstGeom>
          <a:noFill/>
        </p:spPr>
        <p:txBody>
          <a:bodyPr wrap="square" rtlCol="0">
            <a:spAutoFit/>
          </a:bodyPr>
          <a:lstStyle/>
          <a:p>
            <a:r>
              <a:rPr kumimoji="1" lang="en-US" altLang="ja-JP"/>
              <a:t>※</a:t>
            </a:r>
            <a:r>
              <a:rPr kumimoji="1" lang="ja-JP" altLang="en-US"/>
              <a:t>熱源（</a:t>
            </a:r>
            <a:r>
              <a:rPr kumimoji="1" lang="en-US" altLang="ja-JP"/>
              <a:t>Tachibana et al. 2018</a:t>
            </a:r>
            <a:r>
              <a:rPr kumimoji="1" lang="ja-JP" altLang="en-US"/>
              <a:t>）</a:t>
            </a:r>
            <a:endParaRPr kumimoji="1" lang="en-US" altLang="ja-JP"/>
          </a:p>
          <a:p>
            <a:r>
              <a:rPr kumimoji="1" lang="ja-JP" altLang="en-US"/>
              <a:t>　冷源（</a:t>
            </a:r>
            <a:r>
              <a:rPr kumimoji="1" lang="en-US" altLang="ja-JP"/>
              <a:t>Iida et al. 2020</a:t>
            </a:r>
            <a:r>
              <a:rPr kumimoji="1" lang="ja-JP" altLang="en-US"/>
              <a:t>）</a:t>
            </a:r>
            <a:endParaRPr kumimoji="1" lang="en-US" altLang="ja-JP"/>
          </a:p>
          <a:p>
            <a:r>
              <a:rPr kumimoji="1" lang="ja-JP" altLang="en-US"/>
              <a:t>　個々の実験パターンは先行研究と整合性がある（図略）</a:t>
            </a:r>
          </a:p>
        </p:txBody>
      </p:sp>
    </p:spTree>
    <p:extLst>
      <p:ext uri="{BB962C8B-B14F-4D97-AF65-F5344CB8AC3E}">
        <p14:creationId xmlns:p14="http://schemas.microsoft.com/office/powerpoint/2010/main" val="210582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角丸四角形 20">
            <a:extLst>
              <a:ext uri="{FF2B5EF4-FFF2-40B4-BE49-F238E27FC236}">
                <a16:creationId xmlns:a16="http://schemas.microsoft.com/office/drawing/2014/main" id="{B0B03D26-DB12-8E44-9F85-D87831A289FA}"/>
              </a:ext>
            </a:extLst>
          </p:cNvPr>
          <p:cNvSpPr/>
          <p:nvPr/>
        </p:nvSpPr>
        <p:spPr>
          <a:xfrm>
            <a:off x="188949" y="3574120"/>
            <a:ext cx="8811908" cy="198997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 name="スライド番号プレースホルダー 2">
            <a:extLst>
              <a:ext uri="{FF2B5EF4-FFF2-40B4-BE49-F238E27FC236}">
                <a16:creationId xmlns:a16="http://schemas.microsoft.com/office/drawing/2014/main" id="{52785DEE-C54F-2B43-9593-147BF4250B19}"/>
              </a:ext>
            </a:extLst>
          </p:cNvPr>
          <p:cNvSpPr>
            <a:spLocks noGrp="1"/>
          </p:cNvSpPr>
          <p:nvPr>
            <p:ph type="sldNum" sz="quarter" idx="12"/>
          </p:nvPr>
        </p:nvSpPr>
        <p:spPr/>
        <p:txBody>
          <a:bodyPr/>
          <a:lstStyle/>
          <a:p>
            <a:fld id="{9904F0F1-39DA-41A6-9513-5B62D5ABA263}" type="slidenum">
              <a:rPr kumimoji="1" lang="ja-JP" altLang="en-US" smtClean="0"/>
              <a:pPr/>
              <a:t>13</a:t>
            </a:fld>
            <a:endParaRPr kumimoji="1" lang="ja-JP" altLang="en-US"/>
          </a:p>
        </p:txBody>
      </p:sp>
      <p:pic>
        <p:nvPicPr>
          <p:cNvPr id="4" name="図 3">
            <a:extLst>
              <a:ext uri="{FF2B5EF4-FFF2-40B4-BE49-F238E27FC236}">
                <a16:creationId xmlns:a16="http://schemas.microsoft.com/office/drawing/2014/main" id="{C18876A9-4D3A-D441-9262-EEB3359F4097}"/>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b="45111"/>
          <a:stretch/>
        </p:blipFill>
        <p:spPr>
          <a:xfrm>
            <a:off x="2626278" y="1401875"/>
            <a:ext cx="3626643" cy="1990622"/>
          </a:xfrm>
          <a:prstGeom prst="rect">
            <a:avLst/>
          </a:prstGeom>
        </p:spPr>
      </p:pic>
      <p:sp>
        <p:nvSpPr>
          <p:cNvPr id="5" name="楕円 101">
            <a:extLst>
              <a:ext uri="{FF2B5EF4-FFF2-40B4-BE49-F238E27FC236}">
                <a16:creationId xmlns:a16="http://schemas.microsoft.com/office/drawing/2014/main" id="{C762B34C-7A32-814B-B62C-E06D7A0A7F93}"/>
              </a:ext>
            </a:extLst>
          </p:cNvPr>
          <p:cNvSpPr/>
          <p:nvPr/>
        </p:nvSpPr>
        <p:spPr>
          <a:xfrm>
            <a:off x="4585226" y="1526156"/>
            <a:ext cx="552868" cy="114537"/>
          </a:xfrm>
          <a:prstGeom prst="ellipse">
            <a:avLst/>
          </a:prstGeom>
          <a:solidFill>
            <a:schemeClr val="accent2">
              <a:lumMod val="60000"/>
              <a:lumOff val="40000"/>
            </a:schemeClr>
          </a:solidFill>
          <a:ln>
            <a:noFill/>
          </a:ln>
          <a:scene3d>
            <a:camera prst="orthographicFront">
              <a:rot lat="19199988" lon="0" rev="20699999"/>
            </a:camera>
            <a:lightRig rig="threePt" dir="t"/>
          </a:scene3d>
          <a:sp3d contourW="12700">
            <a:bevelB/>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103">
            <a:extLst>
              <a:ext uri="{FF2B5EF4-FFF2-40B4-BE49-F238E27FC236}">
                <a16:creationId xmlns:a16="http://schemas.microsoft.com/office/drawing/2014/main" id="{B6A15B64-9B93-714A-B1E4-9FBAC844F337}"/>
              </a:ext>
            </a:extLst>
          </p:cNvPr>
          <p:cNvSpPr/>
          <p:nvPr/>
        </p:nvSpPr>
        <p:spPr>
          <a:xfrm>
            <a:off x="4088145" y="2149913"/>
            <a:ext cx="695597" cy="301879"/>
          </a:xfrm>
          <a:custGeom>
            <a:avLst/>
            <a:gdLst>
              <a:gd name="connsiteX0" fmla="*/ 0 w 695597"/>
              <a:gd name="connsiteY0" fmla="*/ 301879 h 301879"/>
              <a:gd name="connsiteX1" fmla="*/ 94705 w 695597"/>
              <a:gd name="connsiteY1" fmla="*/ 154922 h 301879"/>
              <a:gd name="connsiteX2" fmla="*/ 257991 w 695597"/>
              <a:gd name="connsiteY2" fmla="*/ 21028 h 301879"/>
              <a:gd name="connsiteX3" fmla="*/ 470262 w 695597"/>
              <a:gd name="connsiteY3" fmla="*/ 11231 h 301879"/>
              <a:gd name="connsiteX4" fmla="*/ 620485 w 695597"/>
              <a:gd name="connsiteY4" fmla="*/ 128797 h 301879"/>
              <a:gd name="connsiteX5" fmla="*/ 695597 w 695597"/>
              <a:gd name="connsiteY5" fmla="*/ 279019 h 301879"/>
              <a:gd name="connsiteX6" fmla="*/ 695597 w 695597"/>
              <a:gd name="connsiteY6" fmla="*/ 279019 h 3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97" h="301879">
                <a:moveTo>
                  <a:pt x="0" y="301879"/>
                </a:moveTo>
                <a:cubicBezTo>
                  <a:pt x="25853" y="251804"/>
                  <a:pt x="51707" y="201730"/>
                  <a:pt x="94705" y="154922"/>
                </a:cubicBezTo>
                <a:cubicBezTo>
                  <a:pt x="137704" y="108113"/>
                  <a:pt x="195398" y="44977"/>
                  <a:pt x="257991" y="21028"/>
                </a:cubicBezTo>
                <a:cubicBezTo>
                  <a:pt x="320584" y="-2921"/>
                  <a:pt x="409846" y="-6731"/>
                  <a:pt x="470262" y="11231"/>
                </a:cubicBezTo>
                <a:cubicBezTo>
                  <a:pt x="530678" y="29193"/>
                  <a:pt x="582929" y="84166"/>
                  <a:pt x="620485" y="128797"/>
                </a:cubicBezTo>
                <a:cubicBezTo>
                  <a:pt x="658041" y="173428"/>
                  <a:pt x="695597" y="279019"/>
                  <a:pt x="695597" y="279019"/>
                </a:cubicBezTo>
                <a:lnTo>
                  <a:pt x="695597" y="279019"/>
                </a:lnTo>
              </a:path>
            </a:pathLst>
          </a:cu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105">
            <a:extLst>
              <a:ext uri="{FF2B5EF4-FFF2-40B4-BE49-F238E27FC236}">
                <a16:creationId xmlns:a16="http://schemas.microsoft.com/office/drawing/2014/main" id="{FE76329A-681B-B74E-AC6F-2B352261DD3F}"/>
              </a:ext>
            </a:extLst>
          </p:cNvPr>
          <p:cNvSpPr/>
          <p:nvPr/>
        </p:nvSpPr>
        <p:spPr>
          <a:xfrm rot="10800000">
            <a:off x="4308982" y="2186415"/>
            <a:ext cx="300339" cy="218009"/>
          </a:xfrm>
          <a:prstGeom prst="downArrow">
            <a:avLst>
              <a:gd name="adj1" fmla="val 56019"/>
              <a:gd name="adj2" fmla="val 64870"/>
            </a:avLst>
          </a:prstGeom>
          <a:solidFill>
            <a:srgbClr val="FF0000"/>
          </a:solidFill>
          <a:scene3d>
            <a:camera prst="orthographicFront">
              <a:rot lat="20146019" lon="27327" rev="77582"/>
            </a:camera>
            <a:lightRig rig="chilly" dir="t"/>
          </a:scene3d>
          <a:sp3d extrusionH="171450" contourW="12700" prstMaterial="matte">
            <a:bevelB prst="angle"/>
            <a:extrusionClr>
              <a:srgbClr val="FF000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6C5A39B5-05E6-624E-A19B-E5A43DE3B249}"/>
              </a:ext>
            </a:extLst>
          </p:cNvPr>
          <p:cNvCxnSpPr>
            <a:cxnSpLocks/>
            <a:endCxn id="98" idx="1"/>
          </p:cNvCxnSpPr>
          <p:nvPr/>
        </p:nvCxnSpPr>
        <p:spPr>
          <a:xfrm>
            <a:off x="4497540" y="2361266"/>
            <a:ext cx="1351472" cy="5914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フリーフォーム: 図形 107">
            <a:extLst>
              <a:ext uri="{FF2B5EF4-FFF2-40B4-BE49-F238E27FC236}">
                <a16:creationId xmlns:a16="http://schemas.microsoft.com/office/drawing/2014/main" id="{4AE556AD-86A9-1C49-A5CE-5D76753FEF85}"/>
              </a:ext>
            </a:extLst>
          </p:cNvPr>
          <p:cNvSpPr/>
          <p:nvPr/>
        </p:nvSpPr>
        <p:spPr>
          <a:xfrm>
            <a:off x="3079320" y="1525777"/>
            <a:ext cx="2634101" cy="989476"/>
          </a:xfrm>
          <a:custGeom>
            <a:avLst/>
            <a:gdLst>
              <a:gd name="connsiteX0" fmla="*/ 73579 w 1944870"/>
              <a:gd name="connsiteY0" fmla="*/ 326571 h 835621"/>
              <a:gd name="connsiteX1" fmla="*/ 24593 w 1944870"/>
              <a:gd name="connsiteY1" fmla="*/ 473528 h 835621"/>
              <a:gd name="connsiteX2" fmla="*/ 4999 w 1944870"/>
              <a:gd name="connsiteY2" fmla="*/ 672737 h 835621"/>
              <a:gd name="connsiteX3" fmla="*/ 116033 w 1944870"/>
              <a:gd name="connsiteY3" fmla="*/ 816428 h 835621"/>
              <a:gd name="connsiteX4" fmla="*/ 338101 w 1944870"/>
              <a:gd name="connsiteY4" fmla="*/ 813162 h 835621"/>
              <a:gd name="connsiteX5" fmla="*/ 543841 w 1944870"/>
              <a:gd name="connsiteY5" fmla="*/ 623751 h 835621"/>
              <a:gd name="connsiteX6" fmla="*/ 729987 w 1944870"/>
              <a:gd name="connsiteY6" fmla="*/ 418011 h 835621"/>
              <a:gd name="connsiteX7" fmla="*/ 818161 w 1944870"/>
              <a:gd name="connsiteY7" fmla="*/ 306977 h 835621"/>
              <a:gd name="connsiteX8" fmla="*/ 1059824 w 1944870"/>
              <a:gd name="connsiteY8" fmla="*/ 277585 h 835621"/>
              <a:gd name="connsiteX9" fmla="*/ 1226376 w 1944870"/>
              <a:gd name="connsiteY9" fmla="*/ 355962 h 835621"/>
              <a:gd name="connsiteX10" fmla="*/ 1399459 w 1944870"/>
              <a:gd name="connsiteY10" fmla="*/ 421277 h 835621"/>
              <a:gd name="connsiteX11" fmla="*/ 1539884 w 1944870"/>
              <a:gd name="connsiteY11" fmla="*/ 457200 h 835621"/>
              <a:gd name="connsiteX12" fmla="*/ 1690107 w 1944870"/>
              <a:gd name="connsiteY12" fmla="*/ 453934 h 835621"/>
              <a:gd name="connsiteX13" fmla="*/ 1895847 w 1944870"/>
              <a:gd name="connsiteY13" fmla="*/ 382088 h 835621"/>
              <a:gd name="connsiteX14" fmla="*/ 1944833 w 1944870"/>
              <a:gd name="connsiteY14" fmla="*/ 248194 h 835621"/>
              <a:gd name="connsiteX15" fmla="*/ 1902379 w 1944870"/>
              <a:gd name="connsiteY15" fmla="*/ 78377 h 835621"/>
              <a:gd name="connsiteX16" fmla="*/ 1820736 w 1944870"/>
              <a:gd name="connsiteY16" fmla="*/ 19594 h 835621"/>
              <a:gd name="connsiteX17" fmla="*/ 1801141 w 1944870"/>
              <a:gd name="connsiteY17" fmla="*/ 0 h 8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4870" h="835621">
                <a:moveTo>
                  <a:pt x="73579" y="326571"/>
                </a:moveTo>
                <a:cubicBezTo>
                  <a:pt x="54801" y="371202"/>
                  <a:pt x="36023" y="415834"/>
                  <a:pt x="24593" y="473528"/>
                </a:cubicBezTo>
                <a:cubicBezTo>
                  <a:pt x="13163" y="531222"/>
                  <a:pt x="-10241" y="615587"/>
                  <a:pt x="4999" y="672737"/>
                </a:cubicBezTo>
                <a:cubicBezTo>
                  <a:pt x="20239" y="729887"/>
                  <a:pt x="60516" y="793024"/>
                  <a:pt x="116033" y="816428"/>
                </a:cubicBezTo>
                <a:cubicBezTo>
                  <a:pt x="171550" y="839832"/>
                  <a:pt x="266800" y="845275"/>
                  <a:pt x="338101" y="813162"/>
                </a:cubicBezTo>
                <a:cubicBezTo>
                  <a:pt x="409402" y="781049"/>
                  <a:pt x="478527" y="689610"/>
                  <a:pt x="543841" y="623751"/>
                </a:cubicBezTo>
                <a:cubicBezTo>
                  <a:pt x="609155" y="557893"/>
                  <a:pt x="684267" y="470807"/>
                  <a:pt x="729987" y="418011"/>
                </a:cubicBezTo>
                <a:cubicBezTo>
                  <a:pt x="775707" y="365215"/>
                  <a:pt x="763188" y="330381"/>
                  <a:pt x="818161" y="306977"/>
                </a:cubicBezTo>
                <a:cubicBezTo>
                  <a:pt x="873134" y="283573"/>
                  <a:pt x="991788" y="269421"/>
                  <a:pt x="1059824" y="277585"/>
                </a:cubicBezTo>
                <a:cubicBezTo>
                  <a:pt x="1127860" y="285749"/>
                  <a:pt x="1169770" y="332013"/>
                  <a:pt x="1226376" y="355962"/>
                </a:cubicBezTo>
                <a:cubicBezTo>
                  <a:pt x="1282982" y="379911"/>
                  <a:pt x="1347208" y="404404"/>
                  <a:pt x="1399459" y="421277"/>
                </a:cubicBezTo>
                <a:cubicBezTo>
                  <a:pt x="1451710" y="438150"/>
                  <a:pt x="1491443" y="451757"/>
                  <a:pt x="1539884" y="457200"/>
                </a:cubicBezTo>
                <a:cubicBezTo>
                  <a:pt x="1588325" y="462643"/>
                  <a:pt x="1630780" y="466453"/>
                  <a:pt x="1690107" y="453934"/>
                </a:cubicBezTo>
                <a:cubicBezTo>
                  <a:pt x="1749434" y="441415"/>
                  <a:pt x="1853393" y="416378"/>
                  <a:pt x="1895847" y="382088"/>
                </a:cubicBezTo>
                <a:cubicBezTo>
                  <a:pt x="1938301" y="347798"/>
                  <a:pt x="1943744" y="298812"/>
                  <a:pt x="1944833" y="248194"/>
                </a:cubicBezTo>
                <a:cubicBezTo>
                  <a:pt x="1945922" y="197576"/>
                  <a:pt x="1923062" y="116477"/>
                  <a:pt x="1902379" y="78377"/>
                </a:cubicBezTo>
                <a:cubicBezTo>
                  <a:pt x="1881696" y="40277"/>
                  <a:pt x="1837609" y="32657"/>
                  <a:pt x="1820736" y="19594"/>
                </a:cubicBezTo>
                <a:cubicBezTo>
                  <a:pt x="1803863" y="6531"/>
                  <a:pt x="1802502" y="3265"/>
                  <a:pt x="1801141" y="0"/>
                </a:cubicBezTo>
              </a:path>
            </a:pathLst>
          </a:custGeom>
          <a:noFill/>
          <a:ln w="222250">
            <a:solidFill>
              <a:srgbClr val="EEFF4B"/>
            </a:solid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7DC458E-5093-F740-8D4A-B4D0355CF9DC}"/>
              </a:ext>
            </a:extLst>
          </p:cNvPr>
          <p:cNvSpPr txBox="1"/>
          <p:nvPr/>
        </p:nvSpPr>
        <p:spPr>
          <a:xfrm>
            <a:off x="5856227" y="2080640"/>
            <a:ext cx="699436" cy="328423"/>
          </a:xfrm>
          <a:prstGeom prst="rect">
            <a:avLst/>
          </a:prstGeom>
          <a:solidFill>
            <a:schemeClr val="bg1"/>
          </a:solidFill>
          <a:ln>
            <a:solidFill>
              <a:srgbClr val="0070C0"/>
            </a:solidFill>
          </a:ln>
        </p:spPr>
        <p:txBody>
          <a:bodyPr wrap="square" rtlCol="0">
            <a:spAutoFit/>
          </a:bodyPr>
          <a:lstStyle/>
          <a:p>
            <a:r>
              <a:rPr kumimoji="1" lang="ja-JP" altLang="en-US" sz="1534" b="1"/>
              <a:t>寒気</a:t>
            </a:r>
          </a:p>
        </p:txBody>
      </p:sp>
      <p:sp>
        <p:nvSpPr>
          <p:cNvPr id="13" name="フリーフォーム: 図形 109">
            <a:extLst>
              <a:ext uri="{FF2B5EF4-FFF2-40B4-BE49-F238E27FC236}">
                <a16:creationId xmlns:a16="http://schemas.microsoft.com/office/drawing/2014/main" id="{8D76ECA3-0586-6F41-B200-95B5FC51A50A}"/>
              </a:ext>
            </a:extLst>
          </p:cNvPr>
          <p:cNvSpPr/>
          <p:nvPr/>
        </p:nvSpPr>
        <p:spPr>
          <a:xfrm rot="316350">
            <a:off x="3608240" y="1257663"/>
            <a:ext cx="2057958" cy="493020"/>
          </a:xfrm>
          <a:custGeom>
            <a:avLst/>
            <a:gdLst>
              <a:gd name="connsiteX0" fmla="*/ 0 w 1374866"/>
              <a:gd name="connsiteY0" fmla="*/ 269452 h 284181"/>
              <a:gd name="connsiteX1" fmla="*/ 124097 w 1374866"/>
              <a:gd name="connsiteY1" fmla="*/ 279249 h 284181"/>
              <a:gd name="connsiteX2" fmla="*/ 189411 w 1374866"/>
              <a:gd name="connsiteY2" fmla="*/ 200872 h 284181"/>
              <a:gd name="connsiteX3" fmla="*/ 189411 w 1374866"/>
              <a:gd name="connsiteY3" fmla="*/ 112698 h 284181"/>
              <a:gd name="connsiteX4" fmla="*/ 241663 w 1374866"/>
              <a:gd name="connsiteY4" fmla="*/ 34321 h 284181"/>
              <a:gd name="connsiteX5" fmla="*/ 352697 w 1374866"/>
              <a:gd name="connsiteY5" fmla="*/ 1664 h 284181"/>
              <a:gd name="connsiteX6" fmla="*/ 480060 w 1374866"/>
              <a:gd name="connsiteY6" fmla="*/ 8195 h 284181"/>
              <a:gd name="connsiteX7" fmla="*/ 591094 w 1374866"/>
              <a:gd name="connsiteY7" fmla="*/ 37587 h 284181"/>
              <a:gd name="connsiteX8" fmla="*/ 689066 w 1374866"/>
              <a:gd name="connsiteY8" fmla="*/ 132292 h 284181"/>
              <a:gd name="connsiteX9" fmla="*/ 836023 w 1374866"/>
              <a:gd name="connsiteY9" fmla="*/ 178012 h 284181"/>
              <a:gd name="connsiteX10" fmla="*/ 1025434 w 1374866"/>
              <a:gd name="connsiteY10" fmla="*/ 200872 h 284181"/>
              <a:gd name="connsiteX11" fmla="*/ 1293223 w 1374866"/>
              <a:gd name="connsiteY11" fmla="*/ 161684 h 284181"/>
              <a:gd name="connsiteX12" fmla="*/ 1374866 w 1374866"/>
              <a:gd name="connsiteY12" fmla="*/ 194341 h 28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4866" h="284181">
                <a:moveTo>
                  <a:pt x="0" y="269452"/>
                </a:moveTo>
                <a:cubicBezTo>
                  <a:pt x="46264" y="280065"/>
                  <a:pt x="92529" y="290679"/>
                  <a:pt x="124097" y="279249"/>
                </a:cubicBezTo>
                <a:cubicBezTo>
                  <a:pt x="155665" y="267819"/>
                  <a:pt x="178525" y="228630"/>
                  <a:pt x="189411" y="200872"/>
                </a:cubicBezTo>
                <a:cubicBezTo>
                  <a:pt x="200297" y="173113"/>
                  <a:pt x="180702" y="140456"/>
                  <a:pt x="189411" y="112698"/>
                </a:cubicBezTo>
                <a:cubicBezTo>
                  <a:pt x="198120" y="84939"/>
                  <a:pt x="214449" y="52827"/>
                  <a:pt x="241663" y="34321"/>
                </a:cubicBezTo>
                <a:cubicBezTo>
                  <a:pt x="268877" y="15815"/>
                  <a:pt x="312964" y="6018"/>
                  <a:pt x="352697" y="1664"/>
                </a:cubicBezTo>
                <a:cubicBezTo>
                  <a:pt x="392430" y="-2690"/>
                  <a:pt x="440327" y="2208"/>
                  <a:pt x="480060" y="8195"/>
                </a:cubicBezTo>
                <a:cubicBezTo>
                  <a:pt x="519793" y="14182"/>
                  <a:pt x="556260" y="16904"/>
                  <a:pt x="591094" y="37587"/>
                </a:cubicBezTo>
                <a:cubicBezTo>
                  <a:pt x="625928" y="58270"/>
                  <a:pt x="648245" y="108888"/>
                  <a:pt x="689066" y="132292"/>
                </a:cubicBezTo>
                <a:cubicBezTo>
                  <a:pt x="729887" y="155696"/>
                  <a:pt x="779962" y="166582"/>
                  <a:pt x="836023" y="178012"/>
                </a:cubicBezTo>
                <a:cubicBezTo>
                  <a:pt x="892084" y="189442"/>
                  <a:pt x="949234" y="203593"/>
                  <a:pt x="1025434" y="200872"/>
                </a:cubicBezTo>
                <a:cubicBezTo>
                  <a:pt x="1101634" y="198151"/>
                  <a:pt x="1234984" y="162772"/>
                  <a:pt x="1293223" y="161684"/>
                </a:cubicBezTo>
                <a:cubicBezTo>
                  <a:pt x="1351462" y="160596"/>
                  <a:pt x="1363164" y="177468"/>
                  <a:pt x="1374866" y="194341"/>
                </a:cubicBezTo>
              </a:path>
            </a:pathLst>
          </a:custGeom>
          <a:noFill/>
          <a:ln w="158750">
            <a:solidFill>
              <a:srgbClr val="EEFF4B"/>
            </a:solidFill>
          </a:ln>
          <a:scene3d>
            <a:camera prst="orthographicFront">
              <a:rot lat="19199991" lon="0" rev="0"/>
            </a:camera>
            <a:lightRig rig="sof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10">
            <a:extLst>
              <a:ext uri="{FF2B5EF4-FFF2-40B4-BE49-F238E27FC236}">
                <a16:creationId xmlns:a16="http://schemas.microsoft.com/office/drawing/2014/main" id="{3B3396BA-E632-E24C-BD35-3D37F72A32B1}"/>
              </a:ext>
            </a:extLst>
          </p:cNvPr>
          <p:cNvSpPr/>
          <p:nvPr/>
        </p:nvSpPr>
        <p:spPr>
          <a:xfrm rot="20703254">
            <a:off x="3049094" y="1603485"/>
            <a:ext cx="790088" cy="363244"/>
          </a:xfrm>
          <a:custGeom>
            <a:avLst/>
            <a:gdLst>
              <a:gd name="connsiteX0" fmla="*/ 444137 w 444137"/>
              <a:gd name="connsiteY0" fmla="*/ 11045 h 151470"/>
              <a:gd name="connsiteX1" fmla="*/ 254726 w 444137"/>
              <a:gd name="connsiteY1" fmla="*/ 14310 h 151470"/>
              <a:gd name="connsiteX2" fmla="*/ 0 w 444137"/>
              <a:gd name="connsiteY2" fmla="*/ 151470 h 151470"/>
            </a:gdLst>
            <a:ahLst/>
            <a:cxnLst>
              <a:cxn ang="0">
                <a:pos x="connsiteX0" y="connsiteY0"/>
              </a:cxn>
              <a:cxn ang="0">
                <a:pos x="connsiteX1" y="connsiteY1"/>
              </a:cxn>
              <a:cxn ang="0">
                <a:pos x="connsiteX2" y="connsiteY2"/>
              </a:cxn>
            </a:cxnLst>
            <a:rect l="l" t="t" r="r" b="b"/>
            <a:pathLst>
              <a:path w="444137" h="151470">
                <a:moveTo>
                  <a:pt x="444137" y="11045"/>
                </a:moveTo>
                <a:cubicBezTo>
                  <a:pt x="386443" y="975"/>
                  <a:pt x="328749" y="-9094"/>
                  <a:pt x="254726" y="14310"/>
                </a:cubicBezTo>
                <a:cubicBezTo>
                  <a:pt x="180703" y="37714"/>
                  <a:pt x="90351" y="94592"/>
                  <a:pt x="0" y="151470"/>
                </a:cubicBezTo>
              </a:path>
            </a:pathLst>
          </a:custGeom>
          <a:noFill/>
          <a:ln w="231775">
            <a:solidFill>
              <a:srgbClr val="EEFF4B"/>
            </a:solidFill>
          </a:ln>
          <a:scene3d>
            <a:camera prst="orthographicFront">
              <a:rot lat="18299991" lon="0" rev="0"/>
            </a:camera>
            <a:lightRig rig="harsh" dir="t">
              <a:rot lat="0" lon="0" rev="3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03C42F0-2109-A54A-9DF0-65F84E3A8E35}"/>
              </a:ext>
            </a:extLst>
          </p:cNvPr>
          <p:cNvSpPr txBox="1"/>
          <p:nvPr/>
        </p:nvSpPr>
        <p:spPr>
          <a:xfrm>
            <a:off x="2651560" y="1114095"/>
            <a:ext cx="666967" cy="328423"/>
          </a:xfrm>
          <a:prstGeom prst="rect">
            <a:avLst/>
          </a:prstGeom>
          <a:solidFill>
            <a:schemeClr val="bg1"/>
          </a:solidFill>
          <a:ln>
            <a:solidFill>
              <a:srgbClr val="0070C0"/>
            </a:solidFill>
          </a:ln>
        </p:spPr>
        <p:txBody>
          <a:bodyPr wrap="square" rtlCol="0">
            <a:spAutoFit/>
          </a:bodyPr>
          <a:lstStyle/>
          <a:p>
            <a:r>
              <a:rPr kumimoji="1" lang="ja-JP" altLang="en-US" sz="1534" b="1"/>
              <a:t>寒気</a:t>
            </a:r>
          </a:p>
        </p:txBody>
      </p:sp>
      <p:grpSp>
        <p:nvGrpSpPr>
          <p:cNvPr id="16" name="グループ化 15">
            <a:extLst>
              <a:ext uri="{FF2B5EF4-FFF2-40B4-BE49-F238E27FC236}">
                <a16:creationId xmlns:a16="http://schemas.microsoft.com/office/drawing/2014/main" id="{5CB25138-4C46-6543-A3D1-4DFF5857A4BE}"/>
              </a:ext>
            </a:extLst>
          </p:cNvPr>
          <p:cNvGrpSpPr/>
          <p:nvPr/>
        </p:nvGrpSpPr>
        <p:grpSpPr>
          <a:xfrm rot="19441208">
            <a:off x="3784518" y="1946710"/>
            <a:ext cx="97529" cy="177903"/>
            <a:chOff x="1444221" y="4684908"/>
            <a:chExt cx="97529" cy="177903"/>
          </a:xfrm>
        </p:grpSpPr>
        <p:cxnSp>
          <p:nvCxnSpPr>
            <p:cNvPr id="17" name="直線コネクタ 16">
              <a:extLst>
                <a:ext uri="{FF2B5EF4-FFF2-40B4-BE49-F238E27FC236}">
                  <a16:creationId xmlns:a16="http://schemas.microsoft.com/office/drawing/2014/main" id="{60C9B362-A1B5-5940-A452-18DD4B88E028}"/>
                </a:ext>
              </a:extLst>
            </p:cNvPr>
            <p:cNvCxnSpPr>
              <a:cxnSpLocks/>
            </p:cNvCxnSpPr>
            <p:nvPr/>
          </p:nvCxnSpPr>
          <p:spPr>
            <a:xfrm>
              <a:off x="1478191" y="4684908"/>
              <a:ext cx="63559" cy="9198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19BAA26-6166-6F46-A874-6AF96B3513AF}"/>
                </a:ext>
              </a:extLst>
            </p:cNvPr>
            <p:cNvCxnSpPr>
              <a:cxnSpLocks/>
            </p:cNvCxnSpPr>
            <p:nvPr/>
          </p:nvCxnSpPr>
          <p:spPr>
            <a:xfrm flipV="1">
              <a:off x="1444221" y="4776894"/>
              <a:ext cx="97529" cy="8591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DE7507E6-A0BA-4840-8064-3DDCB9498EB1}"/>
              </a:ext>
            </a:extLst>
          </p:cNvPr>
          <p:cNvGrpSpPr/>
          <p:nvPr/>
        </p:nvGrpSpPr>
        <p:grpSpPr>
          <a:xfrm rot="8273592">
            <a:off x="3531205" y="1516609"/>
            <a:ext cx="97529" cy="177903"/>
            <a:chOff x="1317727" y="4706479"/>
            <a:chExt cx="97529" cy="177903"/>
          </a:xfrm>
        </p:grpSpPr>
        <p:cxnSp>
          <p:nvCxnSpPr>
            <p:cNvPr id="20" name="直線コネクタ 19">
              <a:extLst>
                <a:ext uri="{FF2B5EF4-FFF2-40B4-BE49-F238E27FC236}">
                  <a16:creationId xmlns:a16="http://schemas.microsoft.com/office/drawing/2014/main" id="{70AD2EC4-2A34-2F44-ABE8-CDAE4ECA4E48}"/>
                </a:ext>
              </a:extLst>
            </p:cNvPr>
            <p:cNvCxnSpPr>
              <a:cxnSpLocks/>
            </p:cNvCxnSpPr>
            <p:nvPr/>
          </p:nvCxnSpPr>
          <p:spPr>
            <a:xfrm>
              <a:off x="1351697" y="4706479"/>
              <a:ext cx="63559" cy="919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EC2F8C8-A856-AC47-9D9C-C726A85124FF}"/>
                </a:ext>
              </a:extLst>
            </p:cNvPr>
            <p:cNvCxnSpPr>
              <a:cxnSpLocks/>
            </p:cNvCxnSpPr>
            <p:nvPr/>
          </p:nvCxnSpPr>
          <p:spPr>
            <a:xfrm flipV="1">
              <a:off x="1317727" y="4798465"/>
              <a:ext cx="97529" cy="859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2632D424-03F5-424E-BA4A-F72C32CB46BF}"/>
              </a:ext>
            </a:extLst>
          </p:cNvPr>
          <p:cNvGrpSpPr/>
          <p:nvPr/>
        </p:nvGrpSpPr>
        <p:grpSpPr>
          <a:xfrm rot="20138056">
            <a:off x="4173277" y="1638369"/>
            <a:ext cx="97529" cy="177903"/>
            <a:chOff x="1317727" y="4706479"/>
            <a:chExt cx="97529" cy="177903"/>
          </a:xfrm>
        </p:grpSpPr>
        <p:cxnSp>
          <p:nvCxnSpPr>
            <p:cNvPr id="23" name="直線コネクタ 22">
              <a:extLst>
                <a:ext uri="{FF2B5EF4-FFF2-40B4-BE49-F238E27FC236}">
                  <a16:creationId xmlns:a16="http://schemas.microsoft.com/office/drawing/2014/main" id="{AB00B3E6-9FCD-6B46-A113-0B65996E4E24}"/>
                </a:ext>
              </a:extLst>
            </p:cNvPr>
            <p:cNvCxnSpPr>
              <a:cxnSpLocks/>
            </p:cNvCxnSpPr>
            <p:nvPr/>
          </p:nvCxnSpPr>
          <p:spPr>
            <a:xfrm>
              <a:off x="1351697" y="4706479"/>
              <a:ext cx="63559" cy="9198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523175C-324D-2249-9AF4-7D84A708D780}"/>
                </a:ext>
              </a:extLst>
            </p:cNvPr>
            <p:cNvCxnSpPr>
              <a:cxnSpLocks/>
            </p:cNvCxnSpPr>
            <p:nvPr/>
          </p:nvCxnSpPr>
          <p:spPr>
            <a:xfrm flipV="1">
              <a:off x="1317727" y="4798465"/>
              <a:ext cx="97529" cy="8591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01095B3C-AECF-094A-84E2-8D7F3523B131}"/>
              </a:ext>
            </a:extLst>
          </p:cNvPr>
          <p:cNvGrpSpPr/>
          <p:nvPr/>
        </p:nvGrpSpPr>
        <p:grpSpPr>
          <a:xfrm rot="19853831">
            <a:off x="4019067" y="1739909"/>
            <a:ext cx="97529" cy="177903"/>
            <a:chOff x="1317727" y="4706479"/>
            <a:chExt cx="97529" cy="177903"/>
          </a:xfrm>
        </p:grpSpPr>
        <p:cxnSp>
          <p:nvCxnSpPr>
            <p:cNvPr id="26" name="直線コネクタ 25">
              <a:extLst>
                <a:ext uri="{FF2B5EF4-FFF2-40B4-BE49-F238E27FC236}">
                  <a16:creationId xmlns:a16="http://schemas.microsoft.com/office/drawing/2014/main" id="{A1CFD386-4C3C-014E-B5E1-33C0A4AF8923}"/>
                </a:ext>
              </a:extLst>
            </p:cNvPr>
            <p:cNvCxnSpPr>
              <a:cxnSpLocks/>
            </p:cNvCxnSpPr>
            <p:nvPr/>
          </p:nvCxnSpPr>
          <p:spPr>
            <a:xfrm>
              <a:off x="1351697" y="4706479"/>
              <a:ext cx="63559" cy="9198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D13B311-C445-C241-8C73-DE6DD726DB71}"/>
                </a:ext>
              </a:extLst>
            </p:cNvPr>
            <p:cNvCxnSpPr>
              <a:cxnSpLocks/>
            </p:cNvCxnSpPr>
            <p:nvPr/>
          </p:nvCxnSpPr>
          <p:spPr>
            <a:xfrm flipV="1">
              <a:off x="1317727" y="4798465"/>
              <a:ext cx="97529" cy="8591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CDAFD655-D58E-B54A-AFB4-CF320004FFA2}"/>
              </a:ext>
            </a:extLst>
          </p:cNvPr>
          <p:cNvGrpSpPr/>
          <p:nvPr/>
        </p:nvGrpSpPr>
        <p:grpSpPr>
          <a:xfrm rot="423039">
            <a:off x="4709023" y="1704309"/>
            <a:ext cx="97529" cy="177903"/>
            <a:chOff x="1317727" y="4706479"/>
            <a:chExt cx="97529" cy="177903"/>
          </a:xfrm>
        </p:grpSpPr>
        <p:cxnSp>
          <p:nvCxnSpPr>
            <p:cNvPr id="29" name="直線コネクタ 28">
              <a:extLst>
                <a:ext uri="{FF2B5EF4-FFF2-40B4-BE49-F238E27FC236}">
                  <a16:creationId xmlns:a16="http://schemas.microsoft.com/office/drawing/2014/main" id="{D30721F4-2CF5-B04E-B852-929F6FEB1281}"/>
                </a:ext>
              </a:extLst>
            </p:cNvPr>
            <p:cNvCxnSpPr>
              <a:cxnSpLocks/>
            </p:cNvCxnSpPr>
            <p:nvPr/>
          </p:nvCxnSpPr>
          <p:spPr>
            <a:xfrm>
              <a:off x="1351697" y="4706479"/>
              <a:ext cx="63559" cy="9198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7C42F95-434D-A34A-923F-693CDB2AA930}"/>
                </a:ext>
              </a:extLst>
            </p:cNvPr>
            <p:cNvCxnSpPr>
              <a:cxnSpLocks/>
            </p:cNvCxnSpPr>
            <p:nvPr/>
          </p:nvCxnSpPr>
          <p:spPr>
            <a:xfrm flipV="1">
              <a:off x="1317727" y="4798465"/>
              <a:ext cx="97529" cy="8591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066C979C-699B-0F46-BA11-A90739D07A86}"/>
              </a:ext>
            </a:extLst>
          </p:cNvPr>
          <p:cNvGrpSpPr/>
          <p:nvPr/>
        </p:nvGrpSpPr>
        <p:grpSpPr>
          <a:xfrm rot="423039">
            <a:off x="4984491" y="1677143"/>
            <a:ext cx="97529" cy="177903"/>
            <a:chOff x="1317727" y="4706479"/>
            <a:chExt cx="97529" cy="177903"/>
          </a:xfrm>
        </p:grpSpPr>
        <p:cxnSp>
          <p:nvCxnSpPr>
            <p:cNvPr id="32" name="直線コネクタ 31">
              <a:extLst>
                <a:ext uri="{FF2B5EF4-FFF2-40B4-BE49-F238E27FC236}">
                  <a16:creationId xmlns:a16="http://schemas.microsoft.com/office/drawing/2014/main" id="{90B884EC-F811-3448-9EDF-1D4777388976}"/>
                </a:ext>
              </a:extLst>
            </p:cNvPr>
            <p:cNvCxnSpPr>
              <a:cxnSpLocks/>
            </p:cNvCxnSpPr>
            <p:nvPr/>
          </p:nvCxnSpPr>
          <p:spPr>
            <a:xfrm>
              <a:off x="1351697" y="4706479"/>
              <a:ext cx="63559" cy="919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8884AED-9A98-FA4F-ADE8-DDA7314D14E4}"/>
                </a:ext>
              </a:extLst>
            </p:cNvPr>
            <p:cNvCxnSpPr>
              <a:cxnSpLocks/>
            </p:cNvCxnSpPr>
            <p:nvPr/>
          </p:nvCxnSpPr>
          <p:spPr>
            <a:xfrm flipV="1">
              <a:off x="1317727" y="4798465"/>
              <a:ext cx="97529" cy="859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B1E31AFD-E86D-5A45-9876-9638C38E1D4E}"/>
              </a:ext>
            </a:extLst>
          </p:cNvPr>
          <p:cNvGrpSpPr/>
          <p:nvPr/>
        </p:nvGrpSpPr>
        <p:grpSpPr>
          <a:xfrm rot="19006872">
            <a:off x="5296569" y="1634276"/>
            <a:ext cx="97529" cy="177903"/>
            <a:chOff x="1317727" y="4706479"/>
            <a:chExt cx="97529" cy="177903"/>
          </a:xfrm>
        </p:grpSpPr>
        <p:cxnSp>
          <p:nvCxnSpPr>
            <p:cNvPr id="35" name="直線コネクタ 34">
              <a:extLst>
                <a:ext uri="{FF2B5EF4-FFF2-40B4-BE49-F238E27FC236}">
                  <a16:creationId xmlns:a16="http://schemas.microsoft.com/office/drawing/2014/main" id="{9E4F4DCD-C1C7-4F4E-8A3C-B0D76C286855}"/>
                </a:ext>
              </a:extLst>
            </p:cNvPr>
            <p:cNvCxnSpPr>
              <a:cxnSpLocks/>
            </p:cNvCxnSpPr>
            <p:nvPr/>
          </p:nvCxnSpPr>
          <p:spPr>
            <a:xfrm>
              <a:off x="1351697" y="4706479"/>
              <a:ext cx="63559" cy="919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37A07E18-DE8D-1345-8187-C5BFC218313F}"/>
                </a:ext>
              </a:extLst>
            </p:cNvPr>
            <p:cNvCxnSpPr>
              <a:cxnSpLocks/>
            </p:cNvCxnSpPr>
            <p:nvPr/>
          </p:nvCxnSpPr>
          <p:spPr>
            <a:xfrm flipV="1">
              <a:off x="1317727" y="4798465"/>
              <a:ext cx="97529" cy="859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B02DC228-D98D-164F-9975-F0E1521D45EC}"/>
              </a:ext>
            </a:extLst>
          </p:cNvPr>
          <p:cNvSpPr txBox="1"/>
          <p:nvPr/>
        </p:nvSpPr>
        <p:spPr>
          <a:xfrm>
            <a:off x="4903225" y="1091650"/>
            <a:ext cx="1576555" cy="328423"/>
          </a:xfrm>
          <a:prstGeom prst="rect">
            <a:avLst/>
          </a:prstGeom>
          <a:solidFill>
            <a:srgbClr val="FFFFFF">
              <a:alpha val="92157"/>
            </a:srgbClr>
          </a:solidFill>
          <a:ln>
            <a:solidFill>
              <a:srgbClr val="0070C0"/>
            </a:solidFill>
          </a:ln>
        </p:spPr>
        <p:txBody>
          <a:bodyPr wrap="square" rtlCol="0">
            <a:spAutoFit/>
          </a:bodyPr>
          <a:lstStyle/>
          <a:p>
            <a:r>
              <a:rPr kumimoji="1" lang="ja-JP" altLang="en-US" sz="1534" b="1"/>
              <a:t>ジェットの蛇行</a:t>
            </a:r>
          </a:p>
        </p:txBody>
      </p:sp>
      <p:cxnSp>
        <p:nvCxnSpPr>
          <p:cNvPr id="38" name="直線コネクタ 37">
            <a:extLst>
              <a:ext uri="{FF2B5EF4-FFF2-40B4-BE49-F238E27FC236}">
                <a16:creationId xmlns:a16="http://schemas.microsoft.com/office/drawing/2014/main" id="{5BD9925C-B3B9-7642-90E6-E0516CB99410}"/>
              </a:ext>
            </a:extLst>
          </p:cNvPr>
          <p:cNvCxnSpPr>
            <a:cxnSpLocks/>
            <a:endCxn id="99" idx="3"/>
          </p:cNvCxnSpPr>
          <p:nvPr/>
        </p:nvCxnSpPr>
        <p:spPr>
          <a:xfrm flipH="1">
            <a:off x="2959841" y="2276711"/>
            <a:ext cx="387624" cy="322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円柱 38">
            <a:extLst>
              <a:ext uri="{FF2B5EF4-FFF2-40B4-BE49-F238E27FC236}">
                <a16:creationId xmlns:a16="http://schemas.microsoft.com/office/drawing/2014/main" id="{3CD02B5E-9FD3-8842-9CEA-571EFAEA2790}"/>
              </a:ext>
            </a:extLst>
          </p:cNvPr>
          <p:cNvSpPr/>
          <p:nvPr/>
        </p:nvSpPr>
        <p:spPr>
          <a:xfrm>
            <a:off x="4214682" y="1809728"/>
            <a:ext cx="484253" cy="668157"/>
          </a:xfrm>
          <a:prstGeom prst="can">
            <a:avLst>
              <a:gd name="adj" fmla="val 59188"/>
            </a:avLst>
          </a:prstGeom>
          <a:solidFill>
            <a:srgbClr val="FBE5D6">
              <a:alpha val="4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141">
            <a:extLst>
              <a:ext uri="{FF2B5EF4-FFF2-40B4-BE49-F238E27FC236}">
                <a16:creationId xmlns:a16="http://schemas.microsoft.com/office/drawing/2014/main" id="{E7BF0D1D-7F0C-5046-8FDC-35460FD14840}"/>
              </a:ext>
            </a:extLst>
          </p:cNvPr>
          <p:cNvSpPr/>
          <p:nvPr/>
        </p:nvSpPr>
        <p:spPr>
          <a:xfrm rot="16013788">
            <a:off x="4263910" y="1503634"/>
            <a:ext cx="408721" cy="411203"/>
          </a:xfrm>
          <a:prstGeom prst="rightArrow">
            <a:avLst/>
          </a:prstGeom>
          <a:solidFill>
            <a:srgbClr val="FF0000"/>
          </a:solidFill>
          <a:ln>
            <a:noFill/>
          </a:ln>
          <a:scene3d>
            <a:camera prst="orthographicFront">
              <a:rot lat="0" lon="17999983" rev="0"/>
            </a:camera>
            <a:lightRig rig="threePt" dir="t"/>
          </a:scene3d>
          <a:sp3d contourW="12700">
            <a:bevelB/>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143">
            <a:extLst>
              <a:ext uri="{FF2B5EF4-FFF2-40B4-BE49-F238E27FC236}">
                <a16:creationId xmlns:a16="http://schemas.microsoft.com/office/drawing/2014/main" id="{40BAEC5A-3519-144E-A67E-7E5F955F65AD}"/>
              </a:ext>
            </a:extLst>
          </p:cNvPr>
          <p:cNvSpPr/>
          <p:nvPr/>
        </p:nvSpPr>
        <p:spPr>
          <a:xfrm rot="772115">
            <a:off x="5048455" y="1459291"/>
            <a:ext cx="580190" cy="572739"/>
          </a:xfrm>
          <a:prstGeom prst="rightArrow">
            <a:avLst/>
          </a:prstGeom>
          <a:solidFill>
            <a:schemeClr val="accent1"/>
          </a:solidFill>
          <a:ln>
            <a:noFill/>
          </a:ln>
          <a:scene3d>
            <a:camera prst="orthographicFront">
              <a:rot lat="18746025" lon="519538" rev="20488279"/>
            </a:camera>
            <a:lightRig rig="harsh" dir="t"/>
          </a:scene3d>
          <a:sp3d contourW="12700">
            <a:bevelB/>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0247C5AF-CC86-3F4F-838E-D102725261CD}"/>
              </a:ext>
            </a:extLst>
          </p:cNvPr>
          <p:cNvCxnSpPr>
            <a:cxnSpLocks/>
            <a:endCxn id="12" idx="1"/>
          </p:cNvCxnSpPr>
          <p:nvPr/>
        </p:nvCxnSpPr>
        <p:spPr>
          <a:xfrm>
            <a:off x="5360900" y="1769216"/>
            <a:ext cx="495327" cy="4756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A3347B8-2134-9B4C-8A76-71732001960E}"/>
              </a:ext>
            </a:extLst>
          </p:cNvPr>
          <p:cNvCxnSpPr>
            <a:cxnSpLocks/>
            <a:stCxn id="37" idx="1"/>
          </p:cNvCxnSpPr>
          <p:nvPr/>
        </p:nvCxnSpPr>
        <p:spPr>
          <a:xfrm flipH="1">
            <a:off x="4452462" y="1255862"/>
            <a:ext cx="450763" cy="3703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矢印: 右 149">
            <a:extLst>
              <a:ext uri="{FF2B5EF4-FFF2-40B4-BE49-F238E27FC236}">
                <a16:creationId xmlns:a16="http://schemas.microsoft.com/office/drawing/2014/main" id="{C164E8D4-2C42-D64B-B79C-2F55771A2E62}"/>
              </a:ext>
            </a:extLst>
          </p:cNvPr>
          <p:cNvSpPr/>
          <p:nvPr/>
        </p:nvSpPr>
        <p:spPr>
          <a:xfrm rot="7008132">
            <a:off x="3151671" y="1656948"/>
            <a:ext cx="625165" cy="546704"/>
          </a:xfrm>
          <a:prstGeom prst="rightArrow">
            <a:avLst/>
          </a:prstGeom>
          <a:solidFill>
            <a:schemeClr val="accent1"/>
          </a:solidFill>
          <a:ln>
            <a:noFill/>
          </a:ln>
          <a:scene3d>
            <a:camera prst="orthographicFront">
              <a:rot lat="1500000" lon="2999965" rev="0"/>
            </a:camera>
            <a:lightRig rig="threePt" dir="t"/>
          </a:scene3d>
          <a:sp3d contourW="12700">
            <a:bevelB/>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5B3F95B7-BCE5-A74A-86A4-0CAC2116252B}"/>
              </a:ext>
            </a:extLst>
          </p:cNvPr>
          <p:cNvCxnSpPr>
            <a:cxnSpLocks/>
          </p:cNvCxnSpPr>
          <p:nvPr/>
        </p:nvCxnSpPr>
        <p:spPr>
          <a:xfrm>
            <a:off x="2996262" y="1418495"/>
            <a:ext cx="440339" cy="450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四角形: 角を丸くする 14">
            <a:extLst>
              <a:ext uri="{FF2B5EF4-FFF2-40B4-BE49-F238E27FC236}">
                <a16:creationId xmlns:a16="http://schemas.microsoft.com/office/drawing/2014/main" id="{A181103F-D016-C94D-A59B-1FC9173305D8}"/>
              </a:ext>
            </a:extLst>
          </p:cNvPr>
          <p:cNvSpPr/>
          <p:nvPr/>
        </p:nvSpPr>
        <p:spPr>
          <a:xfrm>
            <a:off x="547257" y="456617"/>
            <a:ext cx="7766426" cy="605263"/>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46"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95" name="テキスト ボックス 94">
            <a:extLst>
              <a:ext uri="{FF2B5EF4-FFF2-40B4-BE49-F238E27FC236}">
                <a16:creationId xmlns:a16="http://schemas.microsoft.com/office/drawing/2014/main" id="{B627AD4A-960A-724C-B2C8-2F207E072856}"/>
              </a:ext>
            </a:extLst>
          </p:cNvPr>
          <p:cNvSpPr txBox="1"/>
          <p:nvPr/>
        </p:nvSpPr>
        <p:spPr>
          <a:xfrm>
            <a:off x="707690" y="456660"/>
            <a:ext cx="7349319" cy="646331"/>
          </a:xfrm>
          <a:prstGeom prst="rect">
            <a:avLst/>
          </a:prstGeom>
          <a:noFill/>
        </p:spPr>
        <p:txBody>
          <a:bodyPr wrap="square" rtlCol="0">
            <a:spAutoFit/>
          </a:bodyPr>
          <a:lstStyle/>
          <a:p>
            <a:r>
              <a:rPr kumimoji="1" lang="en-US" altLang="ja-JP" dirty="0"/>
              <a:t>2017/18</a:t>
            </a:r>
            <a:r>
              <a:rPr kumimoji="1" lang="ja-JP" altLang="en-US" dirty="0"/>
              <a:t>年の東アジアの寒冬とチャクチ海の海氷後退の関係について，他の要因や他の寒冬年と定量的に比較した</a:t>
            </a:r>
          </a:p>
        </p:txBody>
      </p:sp>
      <p:sp>
        <p:nvSpPr>
          <p:cNvPr id="98" name="テキスト ボックス 97">
            <a:extLst>
              <a:ext uri="{FF2B5EF4-FFF2-40B4-BE49-F238E27FC236}">
                <a16:creationId xmlns:a16="http://schemas.microsoft.com/office/drawing/2014/main" id="{2B962D12-2669-944A-BE65-2AE2CD1A7AAD}"/>
              </a:ext>
            </a:extLst>
          </p:cNvPr>
          <p:cNvSpPr txBox="1"/>
          <p:nvPr/>
        </p:nvSpPr>
        <p:spPr>
          <a:xfrm>
            <a:off x="5849012" y="2752682"/>
            <a:ext cx="3298163" cy="400110"/>
          </a:xfrm>
          <a:prstGeom prst="rect">
            <a:avLst/>
          </a:prstGeom>
          <a:solidFill>
            <a:schemeClr val="bg1"/>
          </a:solidFill>
          <a:ln>
            <a:solidFill>
              <a:srgbClr val="FF0000"/>
            </a:solidFill>
          </a:ln>
        </p:spPr>
        <p:txBody>
          <a:bodyPr wrap="square" rtlCol="0">
            <a:spAutoFit/>
          </a:bodyPr>
          <a:lstStyle/>
          <a:p>
            <a:r>
              <a:rPr kumimoji="1" lang="ja-JP" altLang="en-US" sz="2000" b="1" dirty="0"/>
              <a:t>過去最少のチャクチ</a:t>
            </a:r>
            <a:r>
              <a:rPr kumimoji="1" lang="ja-JP" altLang="en-US" sz="2000" b="1" dirty="0" err="1"/>
              <a:t>海海</a:t>
            </a:r>
            <a:r>
              <a:rPr kumimoji="1" lang="ja-JP" altLang="en-US" sz="2000" b="1" dirty="0"/>
              <a:t>氷</a:t>
            </a:r>
          </a:p>
        </p:txBody>
      </p:sp>
      <p:sp>
        <p:nvSpPr>
          <p:cNvPr id="99" name="テキスト ボックス 98">
            <a:extLst>
              <a:ext uri="{FF2B5EF4-FFF2-40B4-BE49-F238E27FC236}">
                <a16:creationId xmlns:a16="http://schemas.microsoft.com/office/drawing/2014/main" id="{4CBD5F30-46E0-0748-8D54-7ED13D4B236D}"/>
              </a:ext>
            </a:extLst>
          </p:cNvPr>
          <p:cNvSpPr txBox="1"/>
          <p:nvPr/>
        </p:nvSpPr>
        <p:spPr>
          <a:xfrm>
            <a:off x="188949" y="2244851"/>
            <a:ext cx="2770892" cy="707886"/>
          </a:xfrm>
          <a:prstGeom prst="rect">
            <a:avLst/>
          </a:prstGeom>
          <a:solidFill>
            <a:schemeClr val="bg1"/>
          </a:solidFill>
          <a:ln>
            <a:solidFill>
              <a:srgbClr val="0070C0"/>
            </a:solidFill>
          </a:ln>
        </p:spPr>
        <p:txBody>
          <a:bodyPr wrap="square" rtlCol="0">
            <a:spAutoFit/>
          </a:bodyPr>
          <a:lstStyle/>
          <a:p>
            <a:r>
              <a:rPr kumimoji="1" lang="en-US" altLang="ja-JP" sz="2000" b="1" dirty="0"/>
              <a:t>2017/18</a:t>
            </a:r>
            <a:r>
              <a:rPr kumimoji="1" lang="ja-JP" altLang="en-US" sz="2000" b="1"/>
              <a:t>年 </a:t>
            </a:r>
            <a:endParaRPr kumimoji="1" lang="en-US" altLang="ja-JP" sz="2000" b="1" dirty="0"/>
          </a:p>
          <a:p>
            <a:r>
              <a:rPr kumimoji="1" lang="ja-JP" altLang="en-US" sz="2000" b="1"/>
              <a:t>東アジア</a:t>
            </a:r>
            <a:r>
              <a:rPr kumimoji="1" lang="ja-JP" altLang="en-US" sz="2000" b="1" dirty="0"/>
              <a:t>の異常な寒冬</a:t>
            </a:r>
            <a:endParaRPr kumimoji="1" lang="en-US" altLang="ja-JP" sz="2000" b="1" dirty="0"/>
          </a:p>
        </p:txBody>
      </p:sp>
      <mc:AlternateContent xmlns:mc="http://schemas.openxmlformats.org/markup-compatibility/2006" xmlns:a14="http://schemas.microsoft.com/office/drawing/2010/main">
        <mc:Choice Requires="a14">
          <p:sp>
            <p:nvSpPr>
              <p:cNvPr id="126" name="正方形/長方形 125">
                <a:extLst>
                  <a:ext uri="{FF2B5EF4-FFF2-40B4-BE49-F238E27FC236}">
                    <a16:creationId xmlns:a16="http://schemas.microsoft.com/office/drawing/2014/main" id="{CF0A99E4-81FD-2D46-9546-1A9D2F7CACA7}"/>
                  </a:ext>
                </a:extLst>
              </p:cNvPr>
              <p:cNvSpPr/>
              <p:nvPr/>
            </p:nvSpPr>
            <p:spPr>
              <a:xfrm>
                <a:off x="247026" y="3719634"/>
                <a:ext cx="3193233" cy="646331"/>
              </a:xfrm>
              <a:prstGeom prst="rect">
                <a:avLst/>
              </a:prstGeom>
            </p:spPr>
            <p:txBody>
              <a:bodyPr wrap="square">
                <a:spAutoFit/>
              </a:bodyPr>
              <a:lstStyle/>
              <a:p>
                <a:r>
                  <a:rPr lang="ja-JP" altLang="en-US" b="1" dirty="0">
                    <a:solidFill>
                      <a:srgbClr val="FF0000"/>
                    </a:solidFill>
                  </a:rPr>
                  <a:t>・過去最少のチャクチ</a:t>
                </a:r>
                <a:r>
                  <a:rPr lang="ja-JP" altLang="en-US" b="1" dirty="0" err="1">
                    <a:solidFill>
                      <a:srgbClr val="FF0000"/>
                    </a:solidFill>
                  </a:rPr>
                  <a:t>海海</a:t>
                </a:r>
                <a:r>
                  <a:rPr lang="ja-JP" altLang="en-US" b="1" dirty="0">
                    <a:solidFill>
                      <a:srgbClr val="FF0000"/>
                    </a:solidFill>
                  </a:rPr>
                  <a:t>氷</a:t>
                </a:r>
                <a:endParaRPr lang="en-US" altLang="ja-JP" b="1" dirty="0">
                  <a:solidFill>
                    <a:srgbClr val="FF0000"/>
                  </a:solidFill>
                </a:endParaRPr>
              </a:p>
              <a:p>
                <a:r>
                  <a:rPr lang="ja-JP" altLang="en-US" b="1" dirty="0">
                    <a:solidFill>
                      <a:srgbClr val="FF0000"/>
                    </a:solidFill>
                  </a:rPr>
                  <a:t>：</a:t>
                </a:r>
                <a:r>
                  <a:rPr lang="en-US" altLang="ja-JP" sz="1600" b="1" dirty="0">
                    <a:solidFill>
                      <a:srgbClr val="FF0000"/>
                    </a:solidFill>
                  </a:rPr>
                  <a:t> -2.51</a:t>
                </a:r>
                <a14:m>
                  <m:oMath xmlns:m="http://schemas.openxmlformats.org/officeDocument/2006/math">
                    <m:r>
                      <a:rPr lang="ja-JP" altLang="en-US" sz="1600" b="1" i="1">
                        <a:solidFill>
                          <a:srgbClr val="FF0000"/>
                        </a:solidFill>
                        <a:latin typeface="Cambria Math" panose="02040503050406030204" pitchFamily="18" charset="0"/>
                      </a:rPr>
                      <m:t>𝝈</m:t>
                    </m:r>
                  </m:oMath>
                </a14:m>
                <a:endParaRPr lang="en-US" altLang="ja-JP" b="1" dirty="0">
                  <a:solidFill>
                    <a:srgbClr val="FF0000"/>
                  </a:solidFill>
                </a:endParaRPr>
              </a:p>
            </p:txBody>
          </p:sp>
        </mc:Choice>
        <mc:Fallback xmlns="">
          <p:sp>
            <p:nvSpPr>
              <p:cNvPr id="126" name="正方形/長方形 125">
                <a:extLst>
                  <a:ext uri="{FF2B5EF4-FFF2-40B4-BE49-F238E27FC236}">
                    <a16:creationId xmlns:a16="http://schemas.microsoft.com/office/drawing/2014/main" id="{CF0A99E4-81FD-2D46-9546-1A9D2F7CACA7}"/>
                  </a:ext>
                </a:extLst>
              </p:cNvPr>
              <p:cNvSpPr>
                <a:spLocks noRot="1" noChangeAspect="1" noMove="1" noResize="1" noEditPoints="1" noAdjustHandles="1" noChangeArrowheads="1" noChangeShapeType="1" noTextEdit="1"/>
              </p:cNvSpPr>
              <p:nvPr/>
            </p:nvSpPr>
            <p:spPr>
              <a:xfrm>
                <a:off x="247026" y="3719634"/>
                <a:ext cx="3193233" cy="646331"/>
              </a:xfrm>
              <a:prstGeom prst="rect">
                <a:avLst/>
              </a:prstGeom>
              <a:blipFill>
                <a:blip r:embed="rId3"/>
                <a:stretch>
                  <a:fillRect l="-1587" t="-5769" r="-1190" b="-13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7" name="テキスト ボックス 126">
                <a:extLst>
                  <a:ext uri="{FF2B5EF4-FFF2-40B4-BE49-F238E27FC236}">
                    <a16:creationId xmlns:a16="http://schemas.microsoft.com/office/drawing/2014/main" id="{551D0A7B-41DE-994C-8F01-3E3881CB95E8}"/>
                  </a:ext>
                </a:extLst>
              </p:cNvPr>
              <p:cNvSpPr txBox="1"/>
              <p:nvPr/>
            </p:nvSpPr>
            <p:spPr>
              <a:xfrm>
                <a:off x="311291" y="4411573"/>
                <a:ext cx="3512018" cy="307777"/>
              </a:xfrm>
              <a:prstGeom prst="rect">
                <a:avLst/>
              </a:prstGeom>
              <a:noFill/>
            </p:spPr>
            <p:txBody>
              <a:bodyPr wrap="square" rtlCol="0">
                <a:spAutoFit/>
              </a:bodyPr>
              <a:lstStyle/>
              <a:p>
                <a:r>
                  <a:rPr lang="ja-JP" altLang="en-US" sz="1400" dirty="0"/>
                  <a:t>・ラニーニャ：</a:t>
                </a:r>
                <a:r>
                  <a:rPr lang="en-US" altLang="ja-JP" sz="1400" dirty="0"/>
                  <a:t> -0.76</a:t>
                </a:r>
                <a14:m>
                  <m:oMath xmlns:m="http://schemas.openxmlformats.org/officeDocument/2006/math">
                    <m:r>
                      <a:rPr lang="ja-JP" altLang="en-US" sz="1400" i="1">
                        <a:latin typeface="Cambria Math" panose="02040503050406030204" pitchFamily="18" charset="0"/>
                      </a:rPr>
                      <m:t>𝜎</m:t>
                    </m:r>
                  </m:oMath>
                </a14:m>
                <a:endParaRPr lang="ja-JP" altLang="en-US" sz="1400" dirty="0"/>
              </a:p>
            </p:txBody>
          </p:sp>
        </mc:Choice>
        <mc:Fallback xmlns="">
          <p:sp>
            <p:nvSpPr>
              <p:cNvPr id="127" name="テキスト ボックス 126">
                <a:extLst>
                  <a:ext uri="{FF2B5EF4-FFF2-40B4-BE49-F238E27FC236}">
                    <a16:creationId xmlns:a16="http://schemas.microsoft.com/office/drawing/2014/main" id="{551D0A7B-41DE-994C-8F01-3E3881CB95E8}"/>
                  </a:ext>
                </a:extLst>
              </p:cNvPr>
              <p:cNvSpPr txBox="1">
                <a:spLocks noRot="1" noChangeAspect="1" noMove="1" noResize="1" noEditPoints="1" noAdjustHandles="1" noChangeArrowheads="1" noChangeShapeType="1" noTextEdit="1"/>
              </p:cNvSpPr>
              <p:nvPr/>
            </p:nvSpPr>
            <p:spPr>
              <a:xfrm>
                <a:off x="311291" y="4411573"/>
                <a:ext cx="3512018" cy="307777"/>
              </a:xfrm>
              <a:prstGeom prst="rect">
                <a:avLst/>
              </a:prstGeom>
              <a:blipFill>
                <a:blip r:embed="rId4"/>
                <a:stretch>
                  <a:fillRect l="-361" t="-4000"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E5749430-AF41-7D4F-9C85-5C42447CA95D}"/>
                  </a:ext>
                </a:extLst>
              </p:cNvPr>
              <p:cNvSpPr txBox="1"/>
              <p:nvPr/>
            </p:nvSpPr>
            <p:spPr>
              <a:xfrm>
                <a:off x="296429" y="4787912"/>
                <a:ext cx="3449555" cy="523220"/>
              </a:xfrm>
              <a:prstGeom prst="rect">
                <a:avLst/>
              </a:prstGeom>
              <a:noFill/>
            </p:spPr>
            <p:txBody>
              <a:bodyPr wrap="square" rtlCol="0">
                <a:spAutoFit/>
              </a:bodyPr>
              <a:lstStyle/>
              <a:p>
                <a:r>
                  <a:rPr lang="ja-JP" altLang="en-US" sz="1400" dirty="0"/>
                  <a:t>・バレンツ・カラ海の海氷後退</a:t>
                </a:r>
                <a:endParaRPr lang="en-US" altLang="ja-JP" sz="1400" dirty="0"/>
              </a:p>
              <a:p>
                <a:r>
                  <a:rPr lang="ja-JP" altLang="en-US" sz="1400" dirty="0"/>
                  <a:t>：</a:t>
                </a:r>
                <a:r>
                  <a:rPr lang="en-US" altLang="ja-JP" sz="1400" dirty="0"/>
                  <a:t> -0.89</a:t>
                </a:r>
                <a14:m>
                  <m:oMath xmlns:m="http://schemas.openxmlformats.org/officeDocument/2006/math">
                    <m:r>
                      <a:rPr lang="ja-JP" altLang="en-US" sz="1400" i="1">
                        <a:latin typeface="Cambria Math" panose="02040503050406030204" pitchFamily="18" charset="0"/>
                      </a:rPr>
                      <m:t>𝜎</m:t>
                    </m:r>
                  </m:oMath>
                </a14:m>
                <a:endParaRPr lang="ja-JP" altLang="en-US" sz="1400" dirty="0"/>
              </a:p>
            </p:txBody>
          </p:sp>
        </mc:Choice>
        <mc:Fallback xmlns="">
          <p:sp>
            <p:nvSpPr>
              <p:cNvPr id="128" name="テキスト ボックス 127">
                <a:extLst>
                  <a:ext uri="{FF2B5EF4-FFF2-40B4-BE49-F238E27FC236}">
                    <a16:creationId xmlns:a16="http://schemas.microsoft.com/office/drawing/2014/main" id="{E5749430-AF41-7D4F-9C85-5C42447CA95D}"/>
                  </a:ext>
                </a:extLst>
              </p:cNvPr>
              <p:cNvSpPr txBox="1">
                <a:spLocks noRot="1" noChangeAspect="1" noMove="1" noResize="1" noEditPoints="1" noAdjustHandles="1" noChangeArrowheads="1" noChangeShapeType="1" noTextEdit="1"/>
              </p:cNvSpPr>
              <p:nvPr/>
            </p:nvSpPr>
            <p:spPr>
              <a:xfrm>
                <a:off x="296429" y="4787912"/>
                <a:ext cx="3449555" cy="523220"/>
              </a:xfrm>
              <a:prstGeom prst="rect">
                <a:avLst/>
              </a:prstGeom>
              <a:blipFill>
                <a:blip r:embed="rId5"/>
                <a:stretch>
                  <a:fillRect l="-735" b="-11628"/>
                </a:stretch>
              </a:blipFill>
            </p:spPr>
            <p:txBody>
              <a:bodyPr/>
              <a:lstStyle/>
              <a:p>
                <a:r>
                  <a:rPr lang="ja-JP" altLang="en-US">
                    <a:noFill/>
                  </a:rPr>
                  <a:t> </a:t>
                </a:r>
              </a:p>
            </p:txBody>
          </p:sp>
        </mc:Fallback>
      </mc:AlternateContent>
      <p:sp>
        <p:nvSpPr>
          <p:cNvPr id="129" name="正方形/長方形 128">
            <a:extLst>
              <a:ext uri="{FF2B5EF4-FFF2-40B4-BE49-F238E27FC236}">
                <a16:creationId xmlns:a16="http://schemas.microsoft.com/office/drawing/2014/main" id="{BE6E325A-9848-ED46-88E1-FD8217F90C31}"/>
              </a:ext>
            </a:extLst>
          </p:cNvPr>
          <p:cNvSpPr/>
          <p:nvPr/>
        </p:nvSpPr>
        <p:spPr>
          <a:xfrm>
            <a:off x="6190730" y="5201460"/>
            <a:ext cx="2608406" cy="300082"/>
          </a:xfrm>
          <a:prstGeom prst="rect">
            <a:avLst/>
          </a:prstGeom>
        </p:spPr>
        <p:txBody>
          <a:bodyPr wrap="none">
            <a:spAutoFit/>
          </a:bodyPr>
          <a:lstStyle/>
          <a:p>
            <a:pPr lvl="0">
              <a:defRPr/>
            </a:pPr>
            <a:r>
              <a:rPr lang="ja-JP" altLang="en-US" sz="1350" dirty="0">
                <a:solidFill>
                  <a:prstClr val="black"/>
                </a:solidFill>
              </a:rPr>
              <a:t>大気の内部変動や他の外部要因</a:t>
            </a:r>
            <a:endParaRPr lang="en-US" altLang="ja-JP" sz="1350" dirty="0">
              <a:solidFill>
                <a:prstClr val="black"/>
              </a:solidFill>
            </a:endParaRPr>
          </a:p>
        </p:txBody>
      </p:sp>
      <p:sp>
        <p:nvSpPr>
          <p:cNvPr id="130" name="正方形/長方形 129">
            <a:extLst>
              <a:ext uri="{FF2B5EF4-FFF2-40B4-BE49-F238E27FC236}">
                <a16:creationId xmlns:a16="http://schemas.microsoft.com/office/drawing/2014/main" id="{40F30214-9AD7-7745-935A-98D2F43F2A46}"/>
              </a:ext>
            </a:extLst>
          </p:cNvPr>
          <p:cNvSpPr/>
          <p:nvPr/>
        </p:nvSpPr>
        <p:spPr>
          <a:xfrm>
            <a:off x="4227135" y="3847423"/>
            <a:ext cx="1404000" cy="12294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0C6C2C82-B902-584B-9AEB-0660AFC562B7}"/>
              </a:ext>
            </a:extLst>
          </p:cNvPr>
          <p:cNvSpPr/>
          <p:nvPr/>
        </p:nvSpPr>
        <p:spPr>
          <a:xfrm>
            <a:off x="4953420" y="3820866"/>
            <a:ext cx="3474073" cy="1261884"/>
          </a:xfrm>
          <a:prstGeom prst="rect">
            <a:avLst/>
          </a:prstGeom>
        </p:spPr>
        <p:txBody>
          <a:bodyPr wrap="square">
            <a:spAutoFit/>
          </a:bodyPr>
          <a:lstStyle/>
          <a:p>
            <a:pPr lvl="0">
              <a:defRPr/>
            </a:pPr>
            <a:r>
              <a:rPr lang="en-US" altLang="ja-JP" sz="2400" dirty="0">
                <a:solidFill>
                  <a:prstClr val="black"/>
                </a:solidFill>
              </a:rPr>
              <a:t>2017/18</a:t>
            </a:r>
            <a:r>
              <a:rPr lang="ja-JP" altLang="en-US" sz="2400" dirty="0">
                <a:solidFill>
                  <a:prstClr val="black"/>
                </a:solidFill>
              </a:rPr>
              <a:t>年は</a:t>
            </a:r>
            <a:endParaRPr lang="en-US" altLang="ja-JP" sz="2400" dirty="0">
              <a:solidFill>
                <a:prstClr val="black"/>
              </a:solidFill>
            </a:endParaRPr>
          </a:p>
          <a:p>
            <a:pPr lvl="0">
              <a:defRPr/>
            </a:pPr>
            <a:r>
              <a:rPr lang="ja-JP" altLang="en-US" sz="2400" dirty="0">
                <a:solidFill>
                  <a:prstClr val="black"/>
                </a:solidFill>
              </a:rPr>
              <a:t>東アジアに</a:t>
            </a:r>
            <a:r>
              <a:rPr lang="en-US" altLang="ja-JP" sz="2400" dirty="0">
                <a:solidFill>
                  <a:prstClr val="black"/>
                </a:solidFill>
              </a:rPr>
              <a:t>30</a:t>
            </a:r>
            <a:r>
              <a:rPr lang="ja-JP" altLang="en-US" sz="2400" dirty="0">
                <a:solidFill>
                  <a:prstClr val="black"/>
                </a:solidFill>
              </a:rPr>
              <a:t>年ぶりの</a:t>
            </a:r>
            <a:endParaRPr lang="en-US" altLang="ja-JP" sz="2400" dirty="0">
              <a:solidFill>
                <a:prstClr val="black"/>
              </a:solidFill>
            </a:endParaRPr>
          </a:p>
          <a:p>
            <a:pPr lvl="0">
              <a:defRPr/>
            </a:pPr>
            <a:r>
              <a:rPr lang="ja-JP" altLang="en-US" sz="2800" b="1" dirty="0">
                <a:solidFill>
                  <a:srgbClr val="FF0000"/>
                </a:solidFill>
              </a:rPr>
              <a:t>異常な寒冬</a:t>
            </a:r>
            <a:endParaRPr lang="en-US" altLang="ja-JP" sz="2800" b="1" dirty="0">
              <a:solidFill>
                <a:srgbClr val="FF0000"/>
              </a:solidFill>
            </a:endParaRPr>
          </a:p>
        </p:txBody>
      </p:sp>
      <p:sp>
        <p:nvSpPr>
          <p:cNvPr id="132" name="正方形/長方形 131">
            <a:extLst>
              <a:ext uri="{FF2B5EF4-FFF2-40B4-BE49-F238E27FC236}">
                <a16:creationId xmlns:a16="http://schemas.microsoft.com/office/drawing/2014/main" id="{5C77FEAA-5259-2943-A8EF-8C215AB6D34D}"/>
              </a:ext>
            </a:extLst>
          </p:cNvPr>
          <p:cNvSpPr/>
          <p:nvPr/>
        </p:nvSpPr>
        <p:spPr>
          <a:xfrm>
            <a:off x="4227136" y="3847423"/>
            <a:ext cx="4572000" cy="1229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矢印: 右 59">
            <a:extLst>
              <a:ext uri="{FF2B5EF4-FFF2-40B4-BE49-F238E27FC236}">
                <a16:creationId xmlns:a16="http://schemas.microsoft.com/office/drawing/2014/main" id="{9889D866-DF97-1048-9C91-9DD66C7C2882}"/>
              </a:ext>
            </a:extLst>
          </p:cNvPr>
          <p:cNvSpPr/>
          <p:nvPr/>
        </p:nvSpPr>
        <p:spPr>
          <a:xfrm>
            <a:off x="3552594" y="4420370"/>
            <a:ext cx="739617" cy="360000"/>
          </a:xfrm>
          <a:prstGeom prst="rightArrow">
            <a:avLst>
              <a:gd name="adj1" fmla="val 50000"/>
              <a:gd name="adj2" fmla="val 66042"/>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矢印: 右 60">
            <a:extLst>
              <a:ext uri="{FF2B5EF4-FFF2-40B4-BE49-F238E27FC236}">
                <a16:creationId xmlns:a16="http://schemas.microsoft.com/office/drawing/2014/main" id="{799681D0-5B61-3341-9E3D-803DD8D2295D}"/>
              </a:ext>
            </a:extLst>
          </p:cNvPr>
          <p:cNvSpPr/>
          <p:nvPr/>
        </p:nvSpPr>
        <p:spPr>
          <a:xfrm>
            <a:off x="3548494" y="3646510"/>
            <a:ext cx="761416" cy="742503"/>
          </a:xfrm>
          <a:prstGeom prst="rightArrow">
            <a:avLst>
              <a:gd name="adj1" fmla="val 50000"/>
              <a:gd name="adj2" fmla="val 3473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矢印: 右 61">
            <a:extLst>
              <a:ext uri="{FF2B5EF4-FFF2-40B4-BE49-F238E27FC236}">
                <a16:creationId xmlns:a16="http://schemas.microsoft.com/office/drawing/2014/main" id="{CE5AC383-D57A-5D4C-8CDA-BAE3A8D98CBB}"/>
              </a:ext>
            </a:extLst>
          </p:cNvPr>
          <p:cNvSpPr/>
          <p:nvPr/>
        </p:nvSpPr>
        <p:spPr>
          <a:xfrm>
            <a:off x="3548493" y="4897457"/>
            <a:ext cx="743717" cy="244800"/>
          </a:xfrm>
          <a:prstGeom prst="rightArrow">
            <a:avLst>
              <a:gd name="adj1" fmla="val 50000"/>
              <a:gd name="adj2" fmla="val 97183"/>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四角形: 角を丸くする 62">
            <a:extLst>
              <a:ext uri="{FF2B5EF4-FFF2-40B4-BE49-F238E27FC236}">
                <a16:creationId xmlns:a16="http://schemas.microsoft.com/office/drawing/2014/main" id="{5A162A3A-85EE-054E-A855-836DCEDE6779}"/>
              </a:ext>
            </a:extLst>
          </p:cNvPr>
          <p:cNvSpPr/>
          <p:nvPr/>
        </p:nvSpPr>
        <p:spPr>
          <a:xfrm>
            <a:off x="296429" y="3719634"/>
            <a:ext cx="3203777" cy="6233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四角形: 角を丸くする 63">
            <a:extLst>
              <a:ext uri="{FF2B5EF4-FFF2-40B4-BE49-F238E27FC236}">
                <a16:creationId xmlns:a16="http://schemas.microsoft.com/office/drawing/2014/main" id="{833FF925-3BB0-6844-89AF-CE04641930BB}"/>
              </a:ext>
            </a:extLst>
          </p:cNvPr>
          <p:cNvSpPr/>
          <p:nvPr/>
        </p:nvSpPr>
        <p:spPr>
          <a:xfrm>
            <a:off x="304632" y="4431847"/>
            <a:ext cx="3203777" cy="2950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四角形: 角を丸くする 64">
            <a:extLst>
              <a:ext uri="{FF2B5EF4-FFF2-40B4-BE49-F238E27FC236}">
                <a16:creationId xmlns:a16="http://schemas.microsoft.com/office/drawing/2014/main" id="{B2540EEB-48B6-D54C-AB48-14D240B962EC}"/>
              </a:ext>
            </a:extLst>
          </p:cNvPr>
          <p:cNvSpPr/>
          <p:nvPr/>
        </p:nvSpPr>
        <p:spPr>
          <a:xfrm>
            <a:off x="302300" y="4815016"/>
            <a:ext cx="3203777" cy="4961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9" name="直線矢印コネクタ 138">
            <a:extLst>
              <a:ext uri="{FF2B5EF4-FFF2-40B4-BE49-F238E27FC236}">
                <a16:creationId xmlns:a16="http://schemas.microsoft.com/office/drawing/2014/main" id="{D2847E08-411D-7746-B842-7A5DA46E14F1}"/>
              </a:ext>
            </a:extLst>
          </p:cNvPr>
          <p:cNvCxnSpPr>
            <a:cxnSpLocks/>
          </p:cNvCxnSpPr>
          <p:nvPr/>
        </p:nvCxnSpPr>
        <p:spPr>
          <a:xfrm flipV="1">
            <a:off x="7320484" y="5019857"/>
            <a:ext cx="0" cy="2261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0" name="グループ化 139">
            <a:extLst>
              <a:ext uri="{FF2B5EF4-FFF2-40B4-BE49-F238E27FC236}">
                <a16:creationId xmlns:a16="http://schemas.microsoft.com/office/drawing/2014/main" id="{58E35E7D-7871-A741-8B36-2E38BF0DFC0C}"/>
              </a:ext>
            </a:extLst>
          </p:cNvPr>
          <p:cNvGrpSpPr/>
          <p:nvPr/>
        </p:nvGrpSpPr>
        <p:grpSpPr>
          <a:xfrm>
            <a:off x="3719291" y="3426960"/>
            <a:ext cx="144380" cy="321915"/>
            <a:chOff x="8142972" y="1993970"/>
            <a:chExt cx="343485" cy="768932"/>
          </a:xfrm>
        </p:grpSpPr>
        <p:sp>
          <p:nvSpPr>
            <p:cNvPr id="141" name="直角三角形 140">
              <a:extLst>
                <a:ext uri="{FF2B5EF4-FFF2-40B4-BE49-F238E27FC236}">
                  <a16:creationId xmlns:a16="http://schemas.microsoft.com/office/drawing/2014/main" id="{6BD07975-4440-8544-A18B-B2388D653999}"/>
                </a:ext>
              </a:extLst>
            </p:cNvPr>
            <p:cNvSpPr/>
            <p:nvPr/>
          </p:nvSpPr>
          <p:spPr>
            <a:xfrm rot="8185635">
              <a:off x="8142972" y="1993970"/>
              <a:ext cx="343485" cy="328423"/>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楕円 117">
              <a:extLst>
                <a:ext uri="{FF2B5EF4-FFF2-40B4-BE49-F238E27FC236}">
                  <a16:creationId xmlns:a16="http://schemas.microsoft.com/office/drawing/2014/main" id="{BA55ED2F-5444-F140-9A4B-2B5C548B3E0B}"/>
                </a:ext>
              </a:extLst>
            </p:cNvPr>
            <p:cNvSpPr/>
            <p:nvPr/>
          </p:nvSpPr>
          <p:spPr>
            <a:xfrm>
              <a:off x="8261023" y="2219924"/>
              <a:ext cx="115503" cy="121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楕円 118">
              <a:extLst>
                <a:ext uri="{FF2B5EF4-FFF2-40B4-BE49-F238E27FC236}">
                  <a16:creationId xmlns:a16="http://schemas.microsoft.com/office/drawing/2014/main" id="{9EB4188D-1513-CF4E-BD58-0472CD689C69}"/>
                </a:ext>
              </a:extLst>
            </p:cNvPr>
            <p:cNvSpPr/>
            <p:nvPr/>
          </p:nvSpPr>
          <p:spPr>
            <a:xfrm>
              <a:off x="8256962" y="2428841"/>
              <a:ext cx="115503" cy="121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楕円 119">
              <a:extLst>
                <a:ext uri="{FF2B5EF4-FFF2-40B4-BE49-F238E27FC236}">
                  <a16:creationId xmlns:a16="http://schemas.microsoft.com/office/drawing/2014/main" id="{DBD62610-E35C-2747-A590-263D804F96BF}"/>
                </a:ext>
              </a:extLst>
            </p:cNvPr>
            <p:cNvSpPr/>
            <p:nvPr/>
          </p:nvSpPr>
          <p:spPr>
            <a:xfrm>
              <a:off x="8256961" y="2640959"/>
              <a:ext cx="115503" cy="121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5" name="テキスト ボックス 144">
            <a:extLst>
              <a:ext uri="{FF2B5EF4-FFF2-40B4-BE49-F238E27FC236}">
                <a16:creationId xmlns:a16="http://schemas.microsoft.com/office/drawing/2014/main" id="{E1BD3048-2DA8-5D42-B9C0-4A036B320557}"/>
              </a:ext>
            </a:extLst>
          </p:cNvPr>
          <p:cNvSpPr txBox="1"/>
          <p:nvPr/>
        </p:nvSpPr>
        <p:spPr>
          <a:xfrm>
            <a:off x="3558119" y="3866673"/>
            <a:ext cx="743719" cy="276999"/>
          </a:xfrm>
          <a:prstGeom prst="rect">
            <a:avLst/>
          </a:prstGeom>
          <a:noFill/>
        </p:spPr>
        <p:txBody>
          <a:bodyPr wrap="square" rtlCol="0">
            <a:spAutoFit/>
          </a:bodyPr>
          <a:lstStyle/>
          <a:p>
            <a:r>
              <a:rPr kumimoji="1" lang="en-US" altLang="ja-JP" sz="1200" dirty="0"/>
              <a:t>16%</a:t>
            </a:r>
            <a:endParaRPr kumimoji="1" lang="ja-JP" altLang="en-US" sz="1200" dirty="0"/>
          </a:p>
        </p:txBody>
      </p:sp>
      <p:sp>
        <p:nvSpPr>
          <p:cNvPr id="146" name="テキスト ボックス 145">
            <a:extLst>
              <a:ext uri="{FF2B5EF4-FFF2-40B4-BE49-F238E27FC236}">
                <a16:creationId xmlns:a16="http://schemas.microsoft.com/office/drawing/2014/main" id="{1EFAC704-0F92-3344-9CEE-33D7E7E9200C}"/>
              </a:ext>
            </a:extLst>
          </p:cNvPr>
          <p:cNvSpPr txBox="1"/>
          <p:nvPr/>
        </p:nvSpPr>
        <p:spPr>
          <a:xfrm>
            <a:off x="3606647" y="4444404"/>
            <a:ext cx="743719" cy="276999"/>
          </a:xfrm>
          <a:prstGeom prst="rect">
            <a:avLst/>
          </a:prstGeom>
          <a:noFill/>
        </p:spPr>
        <p:txBody>
          <a:bodyPr wrap="square" rtlCol="0">
            <a:spAutoFit/>
          </a:bodyPr>
          <a:lstStyle/>
          <a:p>
            <a:r>
              <a:rPr kumimoji="1" lang="en-US" altLang="ja-JP" sz="1200" dirty="0"/>
              <a:t>9%</a:t>
            </a:r>
            <a:endParaRPr kumimoji="1" lang="ja-JP" altLang="en-US" sz="1200" dirty="0"/>
          </a:p>
        </p:txBody>
      </p:sp>
      <p:sp>
        <p:nvSpPr>
          <p:cNvPr id="147" name="テキスト ボックス 146">
            <a:extLst>
              <a:ext uri="{FF2B5EF4-FFF2-40B4-BE49-F238E27FC236}">
                <a16:creationId xmlns:a16="http://schemas.microsoft.com/office/drawing/2014/main" id="{CA91972E-3947-6D40-9660-CAFA8F04C844}"/>
              </a:ext>
            </a:extLst>
          </p:cNvPr>
          <p:cNvSpPr txBox="1"/>
          <p:nvPr/>
        </p:nvSpPr>
        <p:spPr>
          <a:xfrm>
            <a:off x="3606272" y="4882026"/>
            <a:ext cx="743719" cy="276999"/>
          </a:xfrm>
          <a:prstGeom prst="rect">
            <a:avLst/>
          </a:prstGeom>
          <a:noFill/>
        </p:spPr>
        <p:txBody>
          <a:bodyPr wrap="square" rtlCol="0">
            <a:spAutoFit/>
          </a:bodyPr>
          <a:lstStyle/>
          <a:p>
            <a:r>
              <a:rPr kumimoji="1" lang="en-US" altLang="ja-JP" sz="1200" dirty="0"/>
              <a:t>6%</a:t>
            </a:r>
            <a:endParaRPr kumimoji="1" lang="ja-JP" altLang="en-US" sz="1200" dirty="0"/>
          </a:p>
        </p:txBody>
      </p:sp>
      <p:sp>
        <p:nvSpPr>
          <p:cNvPr id="148" name="テキスト ボックス 147">
            <a:extLst>
              <a:ext uri="{FF2B5EF4-FFF2-40B4-BE49-F238E27FC236}">
                <a16:creationId xmlns:a16="http://schemas.microsoft.com/office/drawing/2014/main" id="{83F3C0EE-48FE-594F-8C64-011896EB7CAB}"/>
              </a:ext>
            </a:extLst>
          </p:cNvPr>
          <p:cNvSpPr txBox="1"/>
          <p:nvPr/>
        </p:nvSpPr>
        <p:spPr>
          <a:xfrm>
            <a:off x="5329589" y="3517748"/>
            <a:ext cx="764147" cy="369332"/>
          </a:xfrm>
          <a:prstGeom prst="rect">
            <a:avLst/>
          </a:prstGeom>
          <a:noFill/>
        </p:spPr>
        <p:txBody>
          <a:bodyPr wrap="square" rtlCol="0">
            <a:spAutoFit/>
          </a:bodyPr>
          <a:lstStyle/>
          <a:p>
            <a:r>
              <a:rPr kumimoji="1" lang="en-US" altLang="ja-JP" dirty="0"/>
              <a:t>31%</a:t>
            </a:r>
            <a:endParaRPr kumimoji="1" lang="ja-JP" altLang="en-US" dirty="0"/>
          </a:p>
        </p:txBody>
      </p:sp>
      <p:sp>
        <p:nvSpPr>
          <p:cNvPr id="149" name="テキスト ボックス 148">
            <a:extLst>
              <a:ext uri="{FF2B5EF4-FFF2-40B4-BE49-F238E27FC236}">
                <a16:creationId xmlns:a16="http://schemas.microsoft.com/office/drawing/2014/main" id="{E0379ABE-9DD8-BC4E-8ADC-9FCC49561874}"/>
              </a:ext>
            </a:extLst>
          </p:cNvPr>
          <p:cNvSpPr txBox="1"/>
          <p:nvPr/>
        </p:nvSpPr>
        <p:spPr>
          <a:xfrm>
            <a:off x="188950" y="6121207"/>
            <a:ext cx="5749396" cy="523220"/>
          </a:xfrm>
          <a:prstGeom prst="rect">
            <a:avLst/>
          </a:prstGeom>
          <a:noFill/>
        </p:spPr>
        <p:txBody>
          <a:bodyPr wrap="square" rtlCol="0">
            <a:spAutoFit/>
          </a:bodyPr>
          <a:lstStyle/>
          <a:p>
            <a:r>
              <a:rPr kumimoji="1" lang="en-US" altLang="ja-JP" sz="1400" dirty="0"/>
              <a:t>※</a:t>
            </a:r>
            <a:r>
              <a:rPr kumimoji="1" lang="ja-JP" altLang="en-US" sz="1400" dirty="0"/>
              <a:t>この研究の内容を，</a:t>
            </a:r>
            <a:r>
              <a:rPr kumimoji="1" lang="en-US" altLang="ja-JP" sz="1400" dirty="0"/>
              <a:t>Journal of Geophysical Research Atmospheres</a:t>
            </a:r>
          </a:p>
          <a:p>
            <a:r>
              <a:rPr kumimoji="1" lang="ja-JP" altLang="en-US" sz="1400" dirty="0"/>
              <a:t>　に</a:t>
            </a:r>
            <a:r>
              <a:rPr kumimoji="1" lang="ja-JP" altLang="en-US" sz="1400"/>
              <a:t>投稿予定（英文校正済）</a:t>
            </a:r>
            <a:endParaRPr kumimoji="1" lang="ja-JP" altLang="en-US" sz="1400" dirty="0"/>
          </a:p>
        </p:txBody>
      </p:sp>
      <p:sp>
        <p:nvSpPr>
          <p:cNvPr id="150" name="テキスト ボックス 149">
            <a:extLst>
              <a:ext uri="{FF2B5EF4-FFF2-40B4-BE49-F238E27FC236}">
                <a16:creationId xmlns:a16="http://schemas.microsoft.com/office/drawing/2014/main" id="{5A23963E-7042-4C4C-915E-09F0E69F63E3}"/>
              </a:ext>
            </a:extLst>
          </p:cNvPr>
          <p:cNvSpPr txBox="1"/>
          <p:nvPr/>
        </p:nvSpPr>
        <p:spPr>
          <a:xfrm>
            <a:off x="928" y="3252142"/>
            <a:ext cx="987788" cy="369332"/>
          </a:xfrm>
          <a:prstGeom prst="rect">
            <a:avLst/>
          </a:prstGeom>
          <a:noFill/>
        </p:spPr>
        <p:txBody>
          <a:bodyPr wrap="square" rtlCol="0">
            <a:spAutoFit/>
          </a:bodyPr>
          <a:lstStyle/>
          <a:p>
            <a:r>
              <a:rPr kumimoji="1" lang="en-US" altLang="ja-JP" dirty="0">
                <a:solidFill>
                  <a:srgbClr val="FF0000"/>
                </a:solidFill>
              </a:rPr>
              <a:t>New</a:t>
            </a:r>
            <a:endParaRPr kumimoji="1" lang="ja-JP" altLang="en-US" dirty="0">
              <a:solidFill>
                <a:srgbClr val="FF0000"/>
              </a:solidFill>
            </a:endParaRPr>
          </a:p>
        </p:txBody>
      </p:sp>
      <p:sp>
        <p:nvSpPr>
          <p:cNvPr id="152" name="テキスト ボックス 151">
            <a:extLst>
              <a:ext uri="{FF2B5EF4-FFF2-40B4-BE49-F238E27FC236}">
                <a16:creationId xmlns:a16="http://schemas.microsoft.com/office/drawing/2014/main" id="{A624C34A-F719-D742-B1E2-CD0F2BA096BC}"/>
              </a:ext>
            </a:extLst>
          </p:cNvPr>
          <p:cNvSpPr txBox="1"/>
          <p:nvPr/>
        </p:nvSpPr>
        <p:spPr>
          <a:xfrm>
            <a:off x="188949" y="5665746"/>
            <a:ext cx="8811908" cy="307777"/>
          </a:xfrm>
          <a:prstGeom prst="rect">
            <a:avLst/>
          </a:prstGeom>
          <a:noFill/>
        </p:spPr>
        <p:txBody>
          <a:bodyPr wrap="square" rtlCol="0">
            <a:spAutoFit/>
          </a:bodyPr>
          <a:lstStyle/>
          <a:p>
            <a:r>
              <a:rPr kumimoji="1" lang="ja-JP" altLang="en-US" sz="1400"/>
              <a:t>地球温暖化に伴いチャクチ海の海氷がますます減少すると，関係する東アジアの寒冬も増えるかもしれない</a:t>
            </a:r>
          </a:p>
        </p:txBody>
      </p:sp>
      <p:sp>
        <p:nvSpPr>
          <p:cNvPr id="153" name="テキスト ボックス 152">
            <a:extLst>
              <a:ext uri="{FF2B5EF4-FFF2-40B4-BE49-F238E27FC236}">
                <a16:creationId xmlns:a16="http://schemas.microsoft.com/office/drawing/2014/main" id="{D7063B20-6C52-6D4F-B66D-54FD917E30D0}"/>
              </a:ext>
            </a:extLst>
          </p:cNvPr>
          <p:cNvSpPr txBox="1"/>
          <p:nvPr/>
        </p:nvSpPr>
        <p:spPr>
          <a:xfrm>
            <a:off x="441919" y="46626"/>
            <a:ext cx="5725242" cy="369332"/>
          </a:xfrm>
          <a:prstGeom prst="rect">
            <a:avLst/>
          </a:prstGeom>
          <a:noFill/>
        </p:spPr>
        <p:txBody>
          <a:bodyPr wrap="square" rtlCol="0">
            <a:spAutoFit/>
          </a:bodyPr>
          <a:lstStyle/>
          <a:p>
            <a:r>
              <a:rPr kumimoji="1" lang="ja-JP" altLang="en-US" dirty="0"/>
              <a:t>まとめ</a:t>
            </a:r>
          </a:p>
        </p:txBody>
      </p:sp>
    </p:spTree>
    <p:extLst>
      <p:ext uri="{BB962C8B-B14F-4D97-AF65-F5344CB8AC3E}">
        <p14:creationId xmlns:p14="http://schemas.microsoft.com/office/powerpoint/2010/main" val="124263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F0A1750-FDE4-42DA-B75B-9A51B76BC1A6}"/>
              </a:ext>
            </a:extLst>
          </p:cNvPr>
          <p:cNvSpPr/>
          <p:nvPr/>
        </p:nvSpPr>
        <p:spPr>
          <a:xfrm>
            <a:off x="79262" y="478272"/>
            <a:ext cx="8709987" cy="6379728"/>
          </a:xfrm>
          <a:prstGeom prst="roundRect">
            <a:avLst>
              <a:gd name="adj" fmla="val 55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E6AA706F-0F27-49B7-A10F-853D8669D1F8}"/>
              </a:ext>
            </a:extLst>
          </p:cNvPr>
          <p:cNvSpPr/>
          <p:nvPr/>
        </p:nvSpPr>
        <p:spPr>
          <a:xfrm>
            <a:off x="660283" y="4681591"/>
            <a:ext cx="7656508" cy="1956428"/>
          </a:xfrm>
          <a:prstGeom prst="roundRect">
            <a:avLst>
              <a:gd name="adj" fmla="val 10542"/>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18B51D8A-3CE8-412B-9A5D-047FE5C41E45}"/>
              </a:ext>
            </a:extLst>
          </p:cNvPr>
          <p:cNvPicPr>
            <a:picLocks noChangeAspect="1"/>
          </p:cNvPicPr>
          <p:nvPr/>
        </p:nvPicPr>
        <p:blipFill rotWithShape="1">
          <a:blip r:embed="rId2">
            <a:extLst>
              <a:ext uri="{28A0092B-C50C-407E-A947-70E740481C1C}">
                <a14:useLocalDpi xmlns:a14="http://schemas.microsoft.com/office/drawing/2010/main" val="0"/>
              </a:ext>
            </a:extLst>
          </a:blip>
          <a:srcRect l="4561" t="31301" r="9399" b="19448"/>
          <a:stretch/>
        </p:blipFill>
        <p:spPr>
          <a:xfrm>
            <a:off x="827209" y="5026647"/>
            <a:ext cx="2775607" cy="1558826"/>
          </a:xfrm>
          <a:prstGeom prst="rect">
            <a:avLst/>
          </a:prstGeom>
        </p:spPr>
      </p:pic>
      <p:sp>
        <p:nvSpPr>
          <p:cNvPr id="3" name="スライド番号プレースホルダー 2">
            <a:extLst>
              <a:ext uri="{FF2B5EF4-FFF2-40B4-BE49-F238E27FC236}">
                <a16:creationId xmlns:a16="http://schemas.microsoft.com/office/drawing/2014/main" id="{70865DFB-18E5-4BAA-A514-5903DB5AE914}"/>
              </a:ext>
            </a:extLst>
          </p:cNvPr>
          <p:cNvSpPr>
            <a:spLocks noGrp="1"/>
          </p:cNvSpPr>
          <p:nvPr>
            <p:ph type="sldNum" sz="quarter" idx="12"/>
          </p:nvPr>
        </p:nvSpPr>
        <p:spPr/>
        <p:txBody>
          <a:bodyPr/>
          <a:lstStyle/>
          <a:p>
            <a:fld id="{9904F0F1-39DA-41A6-9513-5B62D5ABA263}" type="slidenum">
              <a:rPr kumimoji="1" lang="ja-JP" altLang="en-US" smtClean="0"/>
              <a:pPr/>
              <a:t>2</a:t>
            </a:fld>
            <a:endParaRPr kumimoji="1" lang="ja-JP" altLang="en-US"/>
          </a:p>
        </p:txBody>
      </p:sp>
      <p:sp>
        <p:nvSpPr>
          <p:cNvPr id="7" name="テキスト ボックス 6">
            <a:extLst>
              <a:ext uri="{FF2B5EF4-FFF2-40B4-BE49-F238E27FC236}">
                <a16:creationId xmlns:a16="http://schemas.microsoft.com/office/drawing/2014/main" id="{997FF00E-02AF-4AAA-A4C3-592A330B9140}"/>
              </a:ext>
            </a:extLst>
          </p:cNvPr>
          <p:cNvSpPr txBox="1"/>
          <p:nvPr/>
        </p:nvSpPr>
        <p:spPr>
          <a:xfrm>
            <a:off x="712009" y="4735992"/>
            <a:ext cx="6299740"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図</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1c 2017</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年</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10</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月</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16</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日－</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2018</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年</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2</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月</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28</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日の北極振動（</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SV NAM</a:t>
            </a:r>
            <a:r>
              <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477" b="0" i="0" u="none" strike="noStrike" kern="1200" cap="none" spc="0" normalizeH="0" baseline="0" noProof="0">
                <a:ln>
                  <a:noFill/>
                </a:ln>
                <a:solidFill>
                  <a:prstClr val="black"/>
                </a:solidFill>
                <a:effectLst/>
                <a:uLnTx/>
                <a:uFillTx/>
                <a:latin typeface="Segoe UI"/>
                <a:ea typeface="HG丸ｺﾞｼｯｸM-PRO"/>
                <a:cs typeface="+mn-cs"/>
              </a:rPr>
              <a:t>index</a:t>
            </a:r>
            <a:endParaRPr kumimoji="1" lang="ja-JP" altLang="en-US" sz="1477"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8" name="正方形/長方形 7">
            <a:extLst>
              <a:ext uri="{FF2B5EF4-FFF2-40B4-BE49-F238E27FC236}">
                <a16:creationId xmlns:a16="http://schemas.microsoft.com/office/drawing/2014/main" id="{1BB462F3-69E9-45C4-A083-398335F42E42}"/>
              </a:ext>
            </a:extLst>
          </p:cNvPr>
          <p:cNvSpPr/>
          <p:nvPr/>
        </p:nvSpPr>
        <p:spPr>
          <a:xfrm>
            <a:off x="3629370" y="5753551"/>
            <a:ext cx="4609904"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effectLst/>
                <a:uLnTx/>
                <a:uFillTx/>
                <a:latin typeface="Segoe UI"/>
                <a:ea typeface="HG丸ｺﾞｼｯｸM-PRO"/>
                <a:cs typeface="+mn-cs"/>
              </a:rPr>
              <a:t>・冬季（</a:t>
            </a:r>
            <a:r>
              <a:rPr kumimoji="1" lang="en-US" altLang="ja-JP" i="0" u="none" strike="noStrike" kern="1200" cap="none" spc="0" normalizeH="0" baseline="0" noProof="0">
                <a:ln>
                  <a:noFill/>
                </a:ln>
                <a:effectLst/>
                <a:uLnTx/>
                <a:uFillTx/>
                <a:latin typeface="Segoe UI"/>
                <a:ea typeface="HG丸ｺﾞｼｯｸM-PRO"/>
                <a:cs typeface="+mn-cs"/>
              </a:rPr>
              <a:t>3</a:t>
            </a:r>
            <a:r>
              <a:rPr kumimoji="1" lang="ja-JP" altLang="en-US" i="0" u="none" strike="noStrike" kern="1200" cap="none" spc="0" normalizeH="0" baseline="0" noProof="0">
                <a:ln>
                  <a:noFill/>
                </a:ln>
                <a:effectLst/>
                <a:uLnTx/>
                <a:uFillTx/>
                <a:latin typeface="Segoe UI"/>
                <a:ea typeface="HG丸ｺﾞｼｯｸM-PRO"/>
                <a:cs typeface="+mn-cs"/>
              </a:rPr>
              <a:t>ヶ月）を通じて北極振動も負</a:t>
            </a:r>
            <a:endParaRPr kumimoji="1" lang="en-US" altLang="ja-JP" i="0" u="none" strike="noStrike" kern="1200" cap="none" spc="0" normalizeH="0" baseline="0" noProof="0">
              <a:ln>
                <a:noFill/>
              </a:ln>
              <a:effectLst/>
              <a:uLnTx/>
              <a:uFillTx/>
              <a:latin typeface="Segoe UI"/>
              <a:ea typeface="HG丸ｺﾞｼｯｸM-PRO"/>
              <a:cs typeface="+mn-cs"/>
            </a:endParaRPr>
          </a:p>
        </p:txBody>
      </p:sp>
      <p:sp>
        <p:nvSpPr>
          <p:cNvPr id="10" name="テキスト ボックス 9">
            <a:extLst>
              <a:ext uri="{FF2B5EF4-FFF2-40B4-BE49-F238E27FC236}">
                <a16:creationId xmlns:a16="http://schemas.microsoft.com/office/drawing/2014/main" id="{E48258BC-000F-4B67-89A6-84081C72A642}"/>
              </a:ext>
            </a:extLst>
          </p:cNvPr>
          <p:cNvSpPr txBox="1"/>
          <p:nvPr/>
        </p:nvSpPr>
        <p:spPr>
          <a:xfrm>
            <a:off x="4086865" y="3174255"/>
            <a:ext cx="470238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srgbClr val="FF0000"/>
                </a:solidFill>
                <a:effectLst/>
                <a:uLnTx/>
                <a:uFillTx/>
                <a:latin typeface="Segoe UI"/>
                <a:ea typeface="HG丸ｺﾞｼｯｸM-PRO"/>
                <a:cs typeface="+mn-cs"/>
              </a:rPr>
              <a:t>・</a:t>
            </a:r>
            <a:r>
              <a:rPr kumimoji="1" lang="en-US" altLang="ja-JP" b="1" i="0" u="none" strike="noStrike" kern="1200" cap="none" spc="0" normalizeH="0" baseline="0" noProof="0">
                <a:ln>
                  <a:noFill/>
                </a:ln>
                <a:solidFill>
                  <a:srgbClr val="FF0000"/>
                </a:solidFill>
                <a:effectLst/>
                <a:uLnTx/>
                <a:uFillTx/>
                <a:latin typeface="Segoe UI"/>
                <a:ea typeface="HG丸ｺﾞｼｯｸM-PRO"/>
                <a:cs typeface="+mn-cs"/>
              </a:rPr>
              <a:t>2017/18</a:t>
            </a:r>
            <a:r>
              <a:rPr kumimoji="1" lang="ja-JP" altLang="en-US" b="1" i="0" u="none" strike="noStrike" kern="1200" cap="none" spc="0" normalizeH="0" baseline="0" noProof="0">
                <a:ln>
                  <a:noFill/>
                </a:ln>
                <a:solidFill>
                  <a:srgbClr val="FF0000"/>
                </a:solidFill>
                <a:effectLst/>
                <a:uLnTx/>
                <a:uFillTx/>
                <a:latin typeface="Segoe UI"/>
                <a:ea typeface="HG丸ｺﾞｼｯｸM-PRO"/>
                <a:cs typeface="+mn-cs"/>
              </a:rPr>
              <a:t>年冬季は東アジアで約</a:t>
            </a:r>
            <a:r>
              <a:rPr kumimoji="1" lang="en-US" altLang="ja-JP" b="1" i="0" u="none" strike="noStrike" kern="1200" cap="none" spc="0" normalizeH="0" baseline="0" noProof="0">
                <a:ln>
                  <a:noFill/>
                </a:ln>
                <a:solidFill>
                  <a:srgbClr val="FF0000"/>
                </a:solidFill>
                <a:effectLst/>
                <a:uLnTx/>
                <a:uFillTx/>
                <a:latin typeface="Segoe UI"/>
                <a:ea typeface="HG丸ｺﾞｼｯｸM-PRO"/>
                <a:cs typeface="+mn-cs"/>
              </a:rPr>
              <a:t>30</a:t>
            </a:r>
            <a:r>
              <a:rPr kumimoji="1" lang="ja-JP" altLang="en-US" b="1" i="0" u="none" strike="noStrike" kern="1200" cap="none" spc="0" normalizeH="0" baseline="0" noProof="0">
                <a:ln>
                  <a:noFill/>
                </a:ln>
                <a:solidFill>
                  <a:srgbClr val="FF0000"/>
                </a:solidFill>
                <a:effectLst/>
                <a:uLnTx/>
                <a:uFillTx/>
                <a:latin typeface="Segoe UI"/>
                <a:ea typeface="HG丸ｺﾞｼｯｸM-PRO"/>
                <a:cs typeface="+mn-cs"/>
              </a:rPr>
              <a:t>年ぶりの寒冬</a:t>
            </a:r>
          </a:p>
        </p:txBody>
      </p:sp>
      <p:sp>
        <p:nvSpPr>
          <p:cNvPr id="11" name="テキスト ボックス 10">
            <a:extLst>
              <a:ext uri="{FF2B5EF4-FFF2-40B4-BE49-F238E27FC236}">
                <a16:creationId xmlns:a16="http://schemas.microsoft.com/office/drawing/2014/main" id="{075E64A7-A7E0-4645-8D7D-4CDE907FE3A3}"/>
              </a:ext>
            </a:extLst>
          </p:cNvPr>
          <p:cNvSpPr txBox="1"/>
          <p:nvPr/>
        </p:nvSpPr>
        <p:spPr>
          <a:xfrm>
            <a:off x="6410934" y="4790332"/>
            <a:ext cx="1609770" cy="262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108" b="0" i="0" u="none" strike="noStrike" kern="1200" cap="none" spc="0" normalizeH="0" baseline="0" noProof="0" err="1">
                <a:ln>
                  <a:noFill/>
                </a:ln>
                <a:solidFill>
                  <a:prstClr val="black"/>
                </a:solidFill>
                <a:effectLst/>
                <a:uLnTx/>
                <a:uFillTx/>
                <a:latin typeface="Segoe UI"/>
                <a:ea typeface="HG丸ｺﾞｼｯｸM-PRO"/>
                <a:cs typeface="+mn-cs"/>
              </a:rPr>
              <a:t>Ogi</a:t>
            </a: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08" b="0" i="0" u="none" strike="noStrike" kern="1200" cap="none" spc="0" normalizeH="0" baseline="0" noProof="0">
                <a:ln>
                  <a:noFill/>
                </a:ln>
                <a:solidFill>
                  <a:prstClr val="black"/>
                </a:solidFill>
                <a:effectLst/>
                <a:uLnTx/>
                <a:uFillTx/>
                <a:latin typeface="Segoe UI"/>
                <a:ea typeface="HG丸ｺﾞｼｯｸM-PRO"/>
                <a:cs typeface="+mn-cs"/>
              </a:rPr>
              <a:t>et</a:t>
            </a: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08" b="0" i="0" u="none" strike="noStrike" kern="1200" cap="none" spc="0" normalizeH="0" baseline="0" noProof="0">
                <a:ln>
                  <a:noFill/>
                </a:ln>
                <a:solidFill>
                  <a:prstClr val="black"/>
                </a:solidFill>
                <a:effectLst/>
                <a:uLnTx/>
                <a:uFillTx/>
                <a:latin typeface="Segoe UI"/>
                <a:ea typeface="HG丸ｺﾞｼｯｸM-PRO"/>
                <a:cs typeface="+mn-cs"/>
              </a:rPr>
              <a:t>al.,</a:t>
            </a: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108" b="0" i="0" u="none" strike="noStrike" kern="1200" cap="none" spc="0" normalizeH="0" baseline="0" noProof="0">
                <a:ln>
                  <a:noFill/>
                </a:ln>
                <a:solidFill>
                  <a:prstClr val="black"/>
                </a:solidFill>
                <a:effectLst/>
                <a:uLnTx/>
                <a:uFillTx/>
                <a:latin typeface="Segoe UI"/>
                <a:ea typeface="HG丸ｺﾞｼｯｸM-PRO"/>
                <a:cs typeface="+mn-cs"/>
              </a:rPr>
              <a:t>2004</a:t>
            </a: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a:t>
            </a:r>
          </a:p>
        </p:txBody>
      </p:sp>
      <p:sp>
        <p:nvSpPr>
          <p:cNvPr id="15" name="テキスト ボックス 14">
            <a:extLst>
              <a:ext uri="{FF2B5EF4-FFF2-40B4-BE49-F238E27FC236}">
                <a16:creationId xmlns:a16="http://schemas.microsoft.com/office/drawing/2014/main" id="{90E4E791-BE9A-44BD-8D3F-F8CFC2AE426E}"/>
              </a:ext>
            </a:extLst>
          </p:cNvPr>
          <p:cNvSpPr txBox="1"/>
          <p:nvPr/>
        </p:nvSpPr>
        <p:spPr>
          <a:xfrm>
            <a:off x="380217" y="52640"/>
            <a:ext cx="5423273"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a:solidFill>
                  <a:prstClr val="black"/>
                </a:solidFill>
                <a:latin typeface="Segoe UI"/>
                <a:ea typeface="HG丸ｺﾞｼｯｸM-PRO"/>
              </a:rPr>
              <a:t>導入</a:t>
            </a:r>
            <a:r>
              <a:rPr kumimoji="1" lang="ja-JP" altLang="en-US" sz="1662"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662" b="0" i="0" u="none" strike="noStrike" kern="1200" cap="none" spc="0" normalizeH="0" baseline="0" noProof="0">
                <a:ln>
                  <a:noFill/>
                </a:ln>
                <a:solidFill>
                  <a:prstClr val="black"/>
                </a:solidFill>
                <a:effectLst/>
                <a:uLnTx/>
                <a:uFillTx/>
                <a:latin typeface="Segoe UI"/>
                <a:ea typeface="HG丸ｺﾞｼｯｸM-PRO"/>
                <a:cs typeface="+mn-cs"/>
              </a:rPr>
              <a:t>2017/18</a:t>
            </a:r>
            <a:r>
              <a:rPr kumimoji="1" lang="ja-JP" altLang="en-US" sz="1662" b="0" i="0" u="none" strike="noStrike" kern="1200" cap="none" spc="0" normalizeH="0" baseline="0" noProof="0">
                <a:ln>
                  <a:noFill/>
                </a:ln>
                <a:solidFill>
                  <a:prstClr val="black"/>
                </a:solidFill>
                <a:effectLst/>
                <a:uLnTx/>
                <a:uFillTx/>
                <a:latin typeface="Segoe UI"/>
                <a:ea typeface="HG丸ｺﾞｼｯｸM-PRO"/>
                <a:cs typeface="+mn-cs"/>
              </a:rPr>
              <a:t>年東アジアの異常な寒冬</a:t>
            </a:r>
            <a:endParaRPr kumimoji="1" lang="en-US" altLang="ja-JP" sz="1662"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16" name="テキスト ボックス 15">
            <a:extLst>
              <a:ext uri="{FF2B5EF4-FFF2-40B4-BE49-F238E27FC236}">
                <a16:creationId xmlns:a16="http://schemas.microsoft.com/office/drawing/2014/main" id="{1DCB566C-FC97-43BF-A230-97A9C266C378}"/>
              </a:ext>
            </a:extLst>
          </p:cNvPr>
          <p:cNvSpPr txBox="1"/>
          <p:nvPr/>
        </p:nvSpPr>
        <p:spPr>
          <a:xfrm>
            <a:off x="3629369" y="5219726"/>
            <a:ext cx="4854348" cy="369332"/>
          </a:xfrm>
          <a:prstGeom prst="rect">
            <a:avLst/>
          </a:prstGeom>
          <a:noFill/>
        </p:spPr>
        <p:txBody>
          <a:bodyPr wrap="square" rtlCol="0">
            <a:spAutoFit/>
          </a:bodyPr>
          <a:lstStyle/>
          <a:p>
            <a:r>
              <a:rPr kumimoji="1" lang="ja-JP" altLang="en-US"/>
              <a:t>・</a:t>
            </a:r>
            <a:r>
              <a:rPr kumimoji="1" lang="ja-JP" altLang="en-US" sz="1600"/>
              <a:t>負の北極振動指数は日本の寒冬の指標となる</a:t>
            </a:r>
            <a:endParaRPr kumimoji="1" lang="en-US" altLang="ja-JP" sz="1600"/>
          </a:p>
        </p:txBody>
      </p:sp>
      <p:sp>
        <p:nvSpPr>
          <p:cNvPr id="17" name="正方形/長方形 16">
            <a:extLst>
              <a:ext uri="{FF2B5EF4-FFF2-40B4-BE49-F238E27FC236}">
                <a16:creationId xmlns:a16="http://schemas.microsoft.com/office/drawing/2014/main" id="{C7B3EB74-8DC4-4CC5-81AA-2AFD5F4CE0BF}"/>
              </a:ext>
            </a:extLst>
          </p:cNvPr>
          <p:cNvSpPr/>
          <p:nvPr/>
        </p:nvSpPr>
        <p:spPr>
          <a:xfrm>
            <a:off x="1704725" y="5099342"/>
            <a:ext cx="1668848" cy="1219511"/>
          </a:xfrm>
          <a:prstGeom prst="rect">
            <a:avLst/>
          </a:prstGeom>
          <a:noFill/>
          <a:ln w="57150">
            <a:solidFill>
              <a:srgbClr val="FD6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18" name="テキスト ボックス 17">
            <a:extLst>
              <a:ext uri="{FF2B5EF4-FFF2-40B4-BE49-F238E27FC236}">
                <a16:creationId xmlns:a16="http://schemas.microsoft.com/office/drawing/2014/main" id="{B7A966C0-1227-41AF-8A66-3EC2BF602D11}"/>
              </a:ext>
            </a:extLst>
          </p:cNvPr>
          <p:cNvSpPr txBox="1"/>
          <p:nvPr/>
        </p:nvSpPr>
        <p:spPr>
          <a:xfrm>
            <a:off x="219767" y="492422"/>
            <a:ext cx="4107160" cy="307777"/>
          </a:xfrm>
          <a:prstGeom prst="rect">
            <a:avLst/>
          </a:prstGeom>
          <a:noFill/>
        </p:spPr>
        <p:txBody>
          <a:bodyPr wrap="square" rtlCol="0">
            <a:spAutoFit/>
          </a:bodyPr>
          <a:lstStyle/>
          <a:p>
            <a:r>
              <a:rPr kumimoji="1" lang="ja-JP" altLang="en-US" sz="1400"/>
              <a:t>図</a:t>
            </a:r>
            <a:r>
              <a:rPr kumimoji="1" lang="en-US" altLang="ja-JP" sz="1400"/>
              <a:t>1a 2017/18</a:t>
            </a:r>
            <a:r>
              <a:rPr kumimoji="1" lang="ja-JP" altLang="en-US" sz="1400"/>
              <a:t>年冬季の</a:t>
            </a:r>
            <a:r>
              <a:rPr kumimoji="1" lang="en-US" altLang="ja-JP" sz="1400"/>
              <a:t>Z500</a:t>
            </a:r>
            <a:r>
              <a:rPr kumimoji="1" lang="ja-JP" altLang="en-US" sz="1400"/>
              <a:t>偏差図 </a:t>
            </a:r>
            <a:r>
              <a:rPr kumimoji="1" lang="en-US" altLang="ja-JP" sz="1400"/>
              <a:t>[m]</a:t>
            </a:r>
            <a:endParaRPr kumimoji="1" lang="ja-JP" altLang="en-US" sz="1400"/>
          </a:p>
        </p:txBody>
      </p:sp>
      <p:sp>
        <p:nvSpPr>
          <p:cNvPr id="19" name="テキスト ボックス 18">
            <a:extLst>
              <a:ext uri="{FF2B5EF4-FFF2-40B4-BE49-F238E27FC236}">
                <a16:creationId xmlns:a16="http://schemas.microsoft.com/office/drawing/2014/main" id="{BF558C71-8721-49C2-9A04-E534FF153CB1}"/>
              </a:ext>
            </a:extLst>
          </p:cNvPr>
          <p:cNvSpPr txBox="1"/>
          <p:nvPr/>
        </p:nvSpPr>
        <p:spPr>
          <a:xfrm>
            <a:off x="350667" y="3857289"/>
            <a:ext cx="4588555" cy="430887"/>
          </a:xfrm>
          <a:prstGeom prst="rect">
            <a:avLst/>
          </a:prstGeom>
          <a:noFill/>
        </p:spPr>
        <p:txBody>
          <a:bodyPr wrap="square" rtlCol="0">
            <a:spAutoFit/>
          </a:bodyPr>
          <a:lstStyle/>
          <a:p>
            <a:r>
              <a:rPr kumimoji="1" lang="ja-JP" altLang="en-US" sz="1100"/>
              <a:t>等値線：</a:t>
            </a:r>
            <a:r>
              <a:rPr kumimoji="1" lang="en-US" altLang="ja-JP" sz="1100"/>
              <a:t>2017/18</a:t>
            </a:r>
            <a:r>
              <a:rPr kumimoji="1" lang="ja-JP" altLang="en-US" sz="1100"/>
              <a:t>年の値</a:t>
            </a:r>
            <a:endParaRPr kumimoji="1" lang="en-US" altLang="ja-JP" sz="1100"/>
          </a:p>
          <a:p>
            <a:r>
              <a:rPr kumimoji="1" lang="ja-JP" altLang="en-US" sz="1100"/>
              <a:t>陰影：気候値からの偏差</a:t>
            </a:r>
            <a:endParaRPr kumimoji="1" lang="en-US" altLang="ja-JP" sz="1100"/>
          </a:p>
        </p:txBody>
      </p:sp>
      <p:sp>
        <p:nvSpPr>
          <p:cNvPr id="21" name="テキスト ボックス 20">
            <a:extLst>
              <a:ext uri="{FF2B5EF4-FFF2-40B4-BE49-F238E27FC236}">
                <a16:creationId xmlns:a16="http://schemas.microsoft.com/office/drawing/2014/main" id="{87DF9F53-6CEA-4A5C-8F2A-C46D2A7A3BB8}"/>
              </a:ext>
            </a:extLst>
          </p:cNvPr>
          <p:cNvSpPr txBox="1"/>
          <p:nvPr/>
        </p:nvSpPr>
        <p:spPr>
          <a:xfrm>
            <a:off x="6061383" y="5495812"/>
            <a:ext cx="2706600" cy="262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1108" b="0" i="0" u="none" strike="noStrike" kern="1200" cap="none" spc="0" normalizeH="0" baseline="0" noProof="0">
                <a:ln>
                  <a:noFill/>
                </a:ln>
                <a:solidFill>
                  <a:prstClr val="black"/>
                </a:solidFill>
                <a:effectLst/>
                <a:uLnTx/>
                <a:uFillTx/>
                <a:latin typeface="Segoe UI"/>
                <a:ea typeface="HG丸ｺﾞｼｯｸM-PRO"/>
                <a:cs typeface="+mn-cs"/>
              </a:rPr>
              <a:t>Thompson and Wallace 2000</a:t>
            </a:r>
            <a:r>
              <a:rPr kumimoji="1" lang="ja-JP" altLang="en-US" sz="1108" b="0" i="0" u="none" strike="noStrike" kern="1200" cap="none" spc="0" normalizeH="0" baseline="0" noProof="0">
                <a:ln>
                  <a:noFill/>
                </a:ln>
                <a:solidFill>
                  <a:prstClr val="black"/>
                </a:solidFill>
                <a:effectLst/>
                <a:uLnTx/>
                <a:uFillTx/>
                <a:latin typeface="Segoe UI"/>
                <a:ea typeface="HG丸ｺﾞｼｯｸM-PRO"/>
                <a:cs typeface="+mn-cs"/>
              </a:rPr>
              <a:t>）</a:t>
            </a:r>
          </a:p>
        </p:txBody>
      </p:sp>
      <mc:AlternateContent xmlns:mc="http://schemas.openxmlformats.org/markup-compatibility/2006" xmlns:a14="http://schemas.microsoft.com/office/drawing/2010/main">
        <mc:Choice Requires="a14">
          <p:sp>
            <p:nvSpPr>
              <p:cNvPr id="29" name="正方形/長方形 28">
                <a:extLst>
                  <a:ext uri="{FF2B5EF4-FFF2-40B4-BE49-F238E27FC236}">
                    <a16:creationId xmlns:a16="http://schemas.microsoft.com/office/drawing/2014/main" id="{B6EC3659-DA57-4D74-8EAF-B3437FFD7EA1}"/>
                  </a:ext>
                </a:extLst>
              </p:cNvPr>
              <p:cNvSpPr/>
              <p:nvPr/>
            </p:nvSpPr>
            <p:spPr>
              <a:xfrm>
                <a:off x="2017622" y="3848494"/>
                <a:ext cx="2239010" cy="261610"/>
              </a:xfrm>
              <a:prstGeom prst="rect">
                <a:avLst/>
              </a:prstGeom>
            </p:spPr>
            <p:txBody>
              <a:bodyPr wrap="square">
                <a:spAutoFit/>
              </a:bodyPr>
              <a:lstStyle/>
              <a:p>
                <a:r>
                  <a:rPr kumimoji="1" lang="ja-JP" altLang="en-US" sz="1100"/>
                  <a:t>網：</a:t>
                </a:r>
                <a14:m>
                  <m:oMath xmlns:m="http://schemas.openxmlformats.org/officeDocument/2006/math">
                    <m:r>
                      <a:rPr kumimoji="1" lang="en-US" altLang="ja-JP" sz="1100" i="1">
                        <a:latin typeface="Cambria Math" panose="02040503050406030204" pitchFamily="18" charset="0"/>
                        <a:ea typeface="Cambria Math" panose="02040503050406030204" pitchFamily="18" charset="0"/>
                      </a:rPr>
                      <m:t>±2</m:t>
                    </m:r>
                    <m:r>
                      <a:rPr kumimoji="1" lang="ja-JP" altLang="en-US" sz="1100" i="1">
                        <a:latin typeface="Cambria Math" panose="02040503050406030204" pitchFamily="18" charset="0"/>
                        <a:ea typeface="Cambria Math" panose="02040503050406030204" pitchFamily="18" charset="0"/>
                      </a:rPr>
                      <m:t>𝜎</m:t>
                    </m:r>
                  </m:oMath>
                </a14:m>
                <a:r>
                  <a:rPr kumimoji="1" lang="ja-JP" altLang="en-US" sz="1100"/>
                  <a:t>以上の領域</a:t>
                </a:r>
                <a:endParaRPr kumimoji="1" lang="en-US" altLang="ja-JP" sz="1100"/>
              </a:p>
            </p:txBody>
          </p:sp>
        </mc:Choice>
        <mc:Fallback xmlns="">
          <p:sp>
            <p:nvSpPr>
              <p:cNvPr id="29" name="正方形/長方形 28">
                <a:extLst>
                  <a:ext uri="{FF2B5EF4-FFF2-40B4-BE49-F238E27FC236}">
                    <a16:creationId xmlns:a16="http://schemas.microsoft.com/office/drawing/2014/main" id="{B6EC3659-DA57-4D74-8EAF-B3437FFD7EA1}"/>
                  </a:ext>
                </a:extLst>
              </p:cNvPr>
              <p:cNvSpPr>
                <a:spLocks noRot="1" noChangeAspect="1" noMove="1" noResize="1" noEditPoints="1" noAdjustHandles="1" noChangeArrowheads="1" noChangeShapeType="1" noTextEdit="1"/>
              </p:cNvSpPr>
              <p:nvPr/>
            </p:nvSpPr>
            <p:spPr>
              <a:xfrm>
                <a:off x="2017622" y="3848494"/>
                <a:ext cx="2239010" cy="261610"/>
              </a:xfrm>
              <a:prstGeom prst="rect">
                <a:avLst/>
              </a:prstGeom>
              <a:blipFill>
                <a:blip r:embed="rId4"/>
                <a:stretch>
                  <a:fillRect t="-2326" b="-13953"/>
                </a:stretch>
              </a:blipFill>
            </p:spPr>
            <p:txBody>
              <a:bodyPr/>
              <a:lstStyle/>
              <a:p>
                <a:r>
                  <a:rPr lang="en-US">
                    <a:noFill/>
                  </a:rPr>
                  <a:t> </a:t>
                </a:r>
              </a:p>
            </p:txBody>
          </p:sp>
        </mc:Fallback>
      </mc:AlternateContent>
      <p:pic>
        <p:nvPicPr>
          <p:cNvPr id="25" name="図 24">
            <a:extLst>
              <a:ext uri="{FF2B5EF4-FFF2-40B4-BE49-F238E27FC236}">
                <a16:creationId xmlns:a16="http://schemas.microsoft.com/office/drawing/2014/main" id="{773867C8-5F70-46DC-B9F7-8E3B01B52350}"/>
              </a:ext>
            </a:extLst>
          </p:cNvPr>
          <p:cNvPicPr>
            <a:picLocks noChangeAspect="1"/>
          </p:cNvPicPr>
          <p:nvPr/>
        </p:nvPicPr>
        <p:blipFill rotWithShape="1">
          <a:blip r:embed="rId5">
            <a:extLst>
              <a:ext uri="{28A0092B-C50C-407E-A947-70E740481C1C}">
                <a14:useLocalDpi xmlns:a14="http://schemas.microsoft.com/office/drawing/2010/main" val="0"/>
              </a:ext>
            </a:extLst>
          </a:blip>
          <a:srcRect l="3548" t="17255" r="13251" b="16759"/>
          <a:stretch/>
        </p:blipFill>
        <p:spPr>
          <a:xfrm>
            <a:off x="4524956" y="786979"/>
            <a:ext cx="3714317" cy="2276229"/>
          </a:xfrm>
          <a:prstGeom prst="rect">
            <a:avLst/>
          </a:prstGeom>
        </p:spPr>
      </p:pic>
      <p:sp>
        <p:nvSpPr>
          <p:cNvPr id="30" name="テキスト ボックス 29">
            <a:extLst>
              <a:ext uri="{FF2B5EF4-FFF2-40B4-BE49-F238E27FC236}">
                <a16:creationId xmlns:a16="http://schemas.microsoft.com/office/drawing/2014/main" id="{9F9EF89E-5D4B-4BB8-9AC7-CB066CF7BD13}"/>
              </a:ext>
            </a:extLst>
          </p:cNvPr>
          <p:cNvSpPr txBox="1"/>
          <p:nvPr/>
        </p:nvSpPr>
        <p:spPr>
          <a:xfrm>
            <a:off x="4434256" y="472340"/>
            <a:ext cx="4028781" cy="307777"/>
          </a:xfrm>
          <a:prstGeom prst="rect">
            <a:avLst/>
          </a:prstGeom>
          <a:noFill/>
        </p:spPr>
        <p:txBody>
          <a:bodyPr wrap="square" rtlCol="0">
            <a:spAutoFit/>
          </a:bodyPr>
          <a:lstStyle/>
          <a:p>
            <a:r>
              <a:rPr kumimoji="1" lang="ja-JP" altLang="en-US" sz="1400"/>
              <a:t>図</a:t>
            </a:r>
            <a:r>
              <a:rPr kumimoji="1" lang="en-US" altLang="ja-JP" sz="1400"/>
              <a:t>1b </a:t>
            </a:r>
            <a:r>
              <a:rPr kumimoji="1" lang="ja-JP" altLang="en-US" sz="1400"/>
              <a:t>冬季の東アジア </a:t>
            </a:r>
            <a:r>
              <a:rPr kumimoji="1" lang="en-US" altLang="ja-JP" sz="1400"/>
              <a:t>Z500 index</a:t>
            </a:r>
            <a:endParaRPr kumimoji="1" lang="ja-JP" altLang="en-US" sz="1400"/>
          </a:p>
        </p:txBody>
      </p:sp>
      <p:sp>
        <p:nvSpPr>
          <p:cNvPr id="31" name="楕円 30">
            <a:extLst>
              <a:ext uri="{FF2B5EF4-FFF2-40B4-BE49-F238E27FC236}">
                <a16:creationId xmlns:a16="http://schemas.microsoft.com/office/drawing/2014/main" id="{98CB7E91-F847-41AD-9D9E-EE2272B4A007}"/>
              </a:ext>
            </a:extLst>
          </p:cNvPr>
          <p:cNvSpPr/>
          <p:nvPr/>
        </p:nvSpPr>
        <p:spPr>
          <a:xfrm>
            <a:off x="7762233" y="2331898"/>
            <a:ext cx="404571" cy="288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2" name="テキスト ボックス 31">
            <a:extLst>
              <a:ext uri="{FF2B5EF4-FFF2-40B4-BE49-F238E27FC236}">
                <a16:creationId xmlns:a16="http://schemas.microsoft.com/office/drawing/2014/main" id="{D5765062-23C4-47D1-B520-BFF239AA175B}"/>
              </a:ext>
            </a:extLst>
          </p:cNvPr>
          <p:cNvSpPr txBox="1"/>
          <p:nvPr/>
        </p:nvSpPr>
        <p:spPr>
          <a:xfrm>
            <a:off x="8112816" y="2446032"/>
            <a:ext cx="1644445" cy="307777"/>
          </a:xfrm>
          <a:prstGeom prst="rect">
            <a:avLst/>
          </a:prstGeom>
          <a:noFill/>
          <a:ln>
            <a:noFill/>
          </a:ln>
        </p:spPr>
        <p:txBody>
          <a:bodyPr wrap="square" rtlCol="0">
            <a:spAutoFit/>
          </a:bodyPr>
          <a:lstStyle/>
          <a:p>
            <a:r>
              <a:rPr kumimoji="1" lang="en-US" altLang="ja-JP" sz="1400" b="1">
                <a:solidFill>
                  <a:srgbClr val="FF0000"/>
                </a:solidFill>
              </a:rPr>
              <a:t>2017/18</a:t>
            </a:r>
            <a:r>
              <a:rPr kumimoji="1" lang="ja-JP" altLang="en-US" sz="1400" b="1">
                <a:solidFill>
                  <a:srgbClr val="FF0000"/>
                </a:solidFill>
              </a:rPr>
              <a:t>年</a:t>
            </a:r>
          </a:p>
        </p:txBody>
      </p:sp>
      <p:sp>
        <p:nvSpPr>
          <p:cNvPr id="35" name="正方形/長方形 34">
            <a:extLst>
              <a:ext uri="{FF2B5EF4-FFF2-40B4-BE49-F238E27FC236}">
                <a16:creationId xmlns:a16="http://schemas.microsoft.com/office/drawing/2014/main" id="{D3FD1AD1-3996-4DB8-AF0B-8477DC7CB5BD}"/>
              </a:ext>
            </a:extLst>
          </p:cNvPr>
          <p:cNvSpPr/>
          <p:nvPr/>
        </p:nvSpPr>
        <p:spPr>
          <a:xfrm>
            <a:off x="350667" y="4186956"/>
            <a:ext cx="4572000" cy="446276"/>
          </a:xfrm>
          <a:prstGeom prst="rect">
            <a:avLst/>
          </a:prstGeom>
        </p:spPr>
        <p:txBody>
          <a:bodyPr>
            <a:spAutoFit/>
          </a:bodyPr>
          <a:lstStyle/>
          <a:p>
            <a:r>
              <a:rPr kumimoji="1" lang="en-US" altLang="ja-JP" sz="1100"/>
              <a:t>※500hPa</a:t>
            </a:r>
            <a:r>
              <a:rPr kumimoji="1" lang="ja-JP" altLang="en-US" sz="1100"/>
              <a:t>面のジオポテンシャル高度：</a:t>
            </a:r>
            <a:r>
              <a:rPr kumimoji="1" lang="en-US" altLang="ja-JP" sz="1100"/>
              <a:t>Z500</a:t>
            </a:r>
          </a:p>
          <a:p>
            <a:r>
              <a:rPr kumimoji="1" lang="en-US" altLang="ja-JP" sz="1200"/>
              <a:t>※</a:t>
            </a:r>
            <a:r>
              <a:rPr kumimoji="1" lang="en-US" altLang="ja-JP" sz="1100">
                <a:solidFill>
                  <a:prstClr val="black"/>
                </a:solidFill>
              </a:rPr>
              <a:t>11</a:t>
            </a:r>
            <a:r>
              <a:rPr kumimoji="1" lang="ja-JP" altLang="en-US" sz="1100">
                <a:solidFill>
                  <a:prstClr val="black"/>
                </a:solidFill>
              </a:rPr>
              <a:t>月中旬～</a:t>
            </a:r>
            <a:r>
              <a:rPr kumimoji="1" lang="en-US" altLang="ja-JP" sz="1100">
                <a:solidFill>
                  <a:prstClr val="black"/>
                </a:solidFill>
              </a:rPr>
              <a:t>2</a:t>
            </a:r>
            <a:r>
              <a:rPr kumimoji="1" lang="ja-JP" altLang="en-US" sz="1100">
                <a:solidFill>
                  <a:prstClr val="black"/>
                </a:solidFill>
              </a:rPr>
              <a:t>月中旬の平均：冬季</a:t>
            </a:r>
            <a:endParaRPr kumimoji="1" lang="ja-JP" altLang="en-US" sz="1200"/>
          </a:p>
        </p:txBody>
      </p:sp>
      <p:pic>
        <p:nvPicPr>
          <p:cNvPr id="40" name="図 39">
            <a:extLst>
              <a:ext uri="{FF2B5EF4-FFF2-40B4-BE49-F238E27FC236}">
                <a16:creationId xmlns:a16="http://schemas.microsoft.com/office/drawing/2014/main" id="{A0024738-3A74-4B84-B970-6FFE13BEE5E5}"/>
              </a:ext>
            </a:extLst>
          </p:cNvPr>
          <p:cNvPicPr>
            <a:picLocks noChangeAspect="1"/>
          </p:cNvPicPr>
          <p:nvPr/>
        </p:nvPicPr>
        <p:blipFill rotWithShape="1">
          <a:blip r:embed="rId6">
            <a:extLst>
              <a:ext uri="{28A0092B-C50C-407E-A947-70E740481C1C}">
                <a14:useLocalDpi xmlns:a14="http://schemas.microsoft.com/office/drawing/2010/main" val="0"/>
              </a:ext>
            </a:extLst>
          </a:blip>
          <a:srcRect l="18640" t="9913" r="7974" b="9006"/>
          <a:stretch/>
        </p:blipFill>
        <p:spPr>
          <a:xfrm>
            <a:off x="311197" y="760098"/>
            <a:ext cx="3690070" cy="3150372"/>
          </a:xfrm>
          <a:prstGeom prst="rect">
            <a:avLst/>
          </a:prstGeom>
        </p:spPr>
      </p:pic>
      <p:sp>
        <p:nvSpPr>
          <p:cNvPr id="37" name="正方形/長方形 36">
            <a:extLst>
              <a:ext uri="{FF2B5EF4-FFF2-40B4-BE49-F238E27FC236}">
                <a16:creationId xmlns:a16="http://schemas.microsoft.com/office/drawing/2014/main" id="{419302DC-317B-4F90-8490-25050A170633}"/>
              </a:ext>
            </a:extLst>
          </p:cNvPr>
          <p:cNvSpPr/>
          <p:nvPr/>
        </p:nvSpPr>
        <p:spPr>
          <a:xfrm>
            <a:off x="7169848" y="525369"/>
            <a:ext cx="4572000" cy="261610"/>
          </a:xfrm>
          <a:prstGeom prst="rect">
            <a:avLst/>
          </a:prstGeom>
        </p:spPr>
        <p:txBody>
          <a:bodyPr>
            <a:spAutoFit/>
          </a:bodyPr>
          <a:lstStyle/>
          <a:p>
            <a:r>
              <a:rPr kumimoji="1" lang="en-US" altLang="ja-JP" sz="1100"/>
              <a:t>※</a:t>
            </a:r>
            <a:r>
              <a:rPr kumimoji="1" lang="ja-JP" altLang="en-US" sz="1100"/>
              <a:t>緑枠で領域平均</a:t>
            </a:r>
            <a:endParaRPr kumimoji="1" lang="ja-JP" altLang="en-US" sz="1200"/>
          </a:p>
        </p:txBody>
      </p:sp>
      <p:sp>
        <p:nvSpPr>
          <p:cNvPr id="38" name="テキスト ボックス 37">
            <a:extLst>
              <a:ext uri="{FF2B5EF4-FFF2-40B4-BE49-F238E27FC236}">
                <a16:creationId xmlns:a16="http://schemas.microsoft.com/office/drawing/2014/main" id="{042DF0C5-B071-412A-BB53-56F3BFBCA55B}"/>
              </a:ext>
            </a:extLst>
          </p:cNvPr>
          <p:cNvSpPr txBox="1"/>
          <p:nvPr/>
        </p:nvSpPr>
        <p:spPr>
          <a:xfrm>
            <a:off x="4080690" y="3728435"/>
            <a:ext cx="4854348" cy="646331"/>
          </a:xfrm>
          <a:prstGeom prst="rect">
            <a:avLst/>
          </a:prstGeom>
          <a:noFill/>
        </p:spPr>
        <p:txBody>
          <a:bodyPr wrap="square" rtlCol="0">
            <a:spAutoFit/>
          </a:bodyPr>
          <a:lstStyle/>
          <a:p>
            <a:r>
              <a:rPr kumimoji="1" lang="ja-JP" altLang="en-US" b="1"/>
              <a:t>・</a:t>
            </a:r>
            <a:r>
              <a:rPr kumimoji="1" lang="en-US" altLang="ja-JP" b="1"/>
              <a:t>3</a:t>
            </a:r>
            <a:r>
              <a:rPr kumimoji="1" lang="ja-JP" altLang="en-US" b="1"/>
              <a:t>ヶ月を通じて図</a:t>
            </a:r>
            <a:r>
              <a:rPr kumimoji="1" lang="en-US" altLang="ja-JP" b="1"/>
              <a:t>1a</a:t>
            </a:r>
            <a:r>
              <a:rPr kumimoji="1" lang="ja-JP" altLang="en-US" b="1" err="1"/>
              <a:t>のような</a:t>
            </a:r>
            <a:r>
              <a:rPr kumimoji="1" lang="ja-JP" altLang="en-US" b="1"/>
              <a:t>偏差パターンが持続した異常な事例</a:t>
            </a:r>
            <a:endParaRPr kumimoji="1" lang="en-US" altLang="ja-JP" sz="1600" b="1"/>
          </a:p>
        </p:txBody>
      </p:sp>
    </p:spTree>
    <p:extLst>
      <p:ext uri="{BB962C8B-B14F-4D97-AF65-F5344CB8AC3E}">
        <p14:creationId xmlns:p14="http://schemas.microsoft.com/office/powerpoint/2010/main" val="2066076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6D832FC1-B08F-413D-92CA-82A5E8C368F2}"/>
              </a:ext>
            </a:extLst>
          </p:cNvPr>
          <p:cNvSpPr/>
          <p:nvPr/>
        </p:nvSpPr>
        <p:spPr>
          <a:xfrm>
            <a:off x="130142" y="753919"/>
            <a:ext cx="8883716" cy="1180772"/>
          </a:xfrm>
          <a:prstGeom prst="roundRect">
            <a:avLst>
              <a:gd name="adj" fmla="val 664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6666B086-D308-4985-9F5E-A04DE43FCD32}"/>
              </a:ext>
            </a:extLst>
          </p:cNvPr>
          <p:cNvSpPr>
            <a:spLocks noGrp="1"/>
          </p:cNvSpPr>
          <p:nvPr>
            <p:ph type="sldNum" sz="quarter" idx="12"/>
          </p:nvPr>
        </p:nvSpPr>
        <p:spPr/>
        <p:txBody>
          <a:bodyPr/>
          <a:lstStyle/>
          <a:p>
            <a:fld id="{9904F0F1-39DA-41A6-9513-5B62D5ABA263}" type="slidenum">
              <a:rPr kumimoji="1" lang="ja-JP" altLang="en-US" smtClean="0"/>
              <a:t>3</a:t>
            </a:fld>
            <a:endParaRPr kumimoji="1" lang="ja-JP" altLang="en-US"/>
          </a:p>
        </p:txBody>
      </p:sp>
      <p:sp>
        <p:nvSpPr>
          <p:cNvPr id="6" name="テキスト ボックス 5">
            <a:extLst>
              <a:ext uri="{FF2B5EF4-FFF2-40B4-BE49-F238E27FC236}">
                <a16:creationId xmlns:a16="http://schemas.microsoft.com/office/drawing/2014/main" id="{E520AD1F-89C7-4EE7-BFF4-868D77D3B512}"/>
              </a:ext>
            </a:extLst>
          </p:cNvPr>
          <p:cNvSpPr txBox="1"/>
          <p:nvPr/>
        </p:nvSpPr>
        <p:spPr>
          <a:xfrm>
            <a:off x="380217" y="52640"/>
            <a:ext cx="90322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a:solidFill>
                  <a:prstClr val="black"/>
                </a:solidFill>
                <a:latin typeface="Segoe UI"/>
                <a:ea typeface="HG丸ｺﾞｼｯｸM-PRO"/>
              </a:rPr>
              <a:t>研究背景</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：東アジアの寒冬への海洋の影響</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7" name="テキスト ボックス 6">
            <a:extLst>
              <a:ext uri="{FF2B5EF4-FFF2-40B4-BE49-F238E27FC236}">
                <a16:creationId xmlns:a16="http://schemas.microsoft.com/office/drawing/2014/main" id="{2CCC4DB5-2853-4898-920F-2132D41641E4}"/>
              </a:ext>
            </a:extLst>
          </p:cNvPr>
          <p:cNvSpPr txBox="1"/>
          <p:nvPr/>
        </p:nvSpPr>
        <p:spPr>
          <a:xfrm>
            <a:off x="130141" y="393355"/>
            <a:ext cx="8883716" cy="369332"/>
          </a:xfrm>
          <a:prstGeom prst="rect">
            <a:avLst/>
          </a:prstGeom>
          <a:noFill/>
        </p:spPr>
        <p:txBody>
          <a:bodyPr wrap="square" rtlCol="0">
            <a:spAutoFit/>
          </a:bodyPr>
          <a:lstStyle/>
          <a:p>
            <a:r>
              <a:rPr kumimoji="1" lang="ja-JP" altLang="en-US"/>
              <a:t>👉</a:t>
            </a:r>
            <a:r>
              <a:rPr kumimoji="1" lang="en-US" altLang="ja-JP"/>
              <a:t>3</a:t>
            </a:r>
            <a:r>
              <a:rPr kumimoji="1" lang="ja-JP" altLang="en-US"/>
              <a:t>ヶ月持続した異常な現象について時間スケールがより長い海洋の影響を考える</a:t>
            </a:r>
            <a:endParaRPr lang="en-US" altLang="ja-JP"/>
          </a:p>
        </p:txBody>
      </p:sp>
      <p:sp>
        <p:nvSpPr>
          <p:cNvPr id="4" name="テキスト ボックス 3"/>
          <p:cNvSpPr txBox="1"/>
          <p:nvPr/>
        </p:nvSpPr>
        <p:spPr>
          <a:xfrm>
            <a:off x="321453" y="1075870"/>
            <a:ext cx="6372921" cy="369332"/>
          </a:xfrm>
          <a:prstGeom prst="rect">
            <a:avLst/>
          </a:prstGeom>
          <a:noFill/>
        </p:spPr>
        <p:txBody>
          <a:bodyPr wrap="square" rtlCol="0">
            <a:spAutoFit/>
          </a:bodyPr>
          <a:lstStyle/>
          <a:p>
            <a:r>
              <a:rPr kumimoji="1" lang="ja-JP" altLang="en-US"/>
              <a:t>・ラニーニャ現象が起きるとき，東アジアは寒冬傾向</a:t>
            </a:r>
          </a:p>
        </p:txBody>
      </p:sp>
      <p:sp>
        <p:nvSpPr>
          <p:cNvPr id="10" name="テキスト ボックス 9">
            <a:extLst>
              <a:ext uri="{FF2B5EF4-FFF2-40B4-BE49-F238E27FC236}">
                <a16:creationId xmlns:a16="http://schemas.microsoft.com/office/drawing/2014/main" id="{3C1A6B65-94F0-44B7-94DD-B95A9DFC6E24}"/>
              </a:ext>
            </a:extLst>
          </p:cNvPr>
          <p:cNvSpPr txBox="1"/>
          <p:nvPr/>
        </p:nvSpPr>
        <p:spPr>
          <a:xfrm>
            <a:off x="2945764" y="1379686"/>
            <a:ext cx="6148360" cy="307777"/>
          </a:xfrm>
          <a:prstGeom prst="rect">
            <a:avLst/>
          </a:prstGeom>
          <a:noFill/>
        </p:spPr>
        <p:txBody>
          <a:bodyPr wrap="square" rtlCol="0">
            <a:spAutoFit/>
          </a:bodyPr>
          <a:lstStyle/>
          <a:p>
            <a:r>
              <a:rPr kumimoji="1" lang="ja-JP" altLang="en-US" sz="1400"/>
              <a:t>（</a:t>
            </a:r>
            <a:r>
              <a:rPr kumimoji="1" lang="en-US" altLang="ja-JP" sz="1400"/>
              <a:t> e.g., Li et al., 1990, Wang et al., 2000, Yuan et al., 2012, Kim et al., 2014 </a:t>
            </a:r>
            <a:r>
              <a:rPr kumimoji="1" lang="ja-JP" altLang="en-US" sz="1400"/>
              <a:t>）</a:t>
            </a:r>
          </a:p>
        </p:txBody>
      </p:sp>
      <p:sp>
        <p:nvSpPr>
          <p:cNvPr id="36" name="テキスト ボックス 35">
            <a:extLst>
              <a:ext uri="{FF2B5EF4-FFF2-40B4-BE49-F238E27FC236}">
                <a16:creationId xmlns:a16="http://schemas.microsoft.com/office/drawing/2014/main" id="{E1A9366F-9A57-4B4E-954B-5ABDD3F7DAEE}"/>
              </a:ext>
            </a:extLst>
          </p:cNvPr>
          <p:cNvSpPr txBox="1"/>
          <p:nvPr/>
        </p:nvSpPr>
        <p:spPr>
          <a:xfrm>
            <a:off x="191305" y="743566"/>
            <a:ext cx="8582083" cy="369332"/>
          </a:xfrm>
          <a:prstGeom prst="rect">
            <a:avLst/>
          </a:prstGeom>
          <a:noFill/>
        </p:spPr>
        <p:txBody>
          <a:bodyPr wrap="square" rtlCol="0">
            <a:spAutoFit/>
          </a:bodyPr>
          <a:lstStyle/>
          <a:p>
            <a:r>
              <a:rPr kumimoji="1" lang="ja-JP" altLang="en-US"/>
              <a:t>○熱帯海洋の影響　（エルニーニョ・</a:t>
            </a:r>
            <a:r>
              <a:rPr kumimoji="1" lang="ja-JP" altLang="en-US" b="1">
                <a:solidFill>
                  <a:srgbClr val="FF0000"/>
                </a:solidFill>
              </a:rPr>
              <a:t>ラニーニャ現象</a:t>
            </a:r>
            <a:r>
              <a:rPr kumimoji="1" lang="ja-JP" altLang="en-US"/>
              <a:t>）</a:t>
            </a:r>
            <a:endParaRPr kumimoji="1" lang="en-US" altLang="ja-JP"/>
          </a:p>
        </p:txBody>
      </p:sp>
      <p:sp>
        <p:nvSpPr>
          <p:cNvPr id="19" name="四角形: 角を丸くする 17">
            <a:extLst>
              <a:ext uri="{FF2B5EF4-FFF2-40B4-BE49-F238E27FC236}">
                <a16:creationId xmlns:a16="http://schemas.microsoft.com/office/drawing/2014/main" id="{8240BCCF-03AF-4BD0-8BB0-A2B41BA0C63C}"/>
              </a:ext>
            </a:extLst>
          </p:cNvPr>
          <p:cNvSpPr/>
          <p:nvPr/>
        </p:nvSpPr>
        <p:spPr>
          <a:xfrm>
            <a:off x="143680" y="1980175"/>
            <a:ext cx="8862236" cy="4483800"/>
          </a:xfrm>
          <a:prstGeom prst="roundRect">
            <a:avLst>
              <a:gd name="adj" fmla="val 189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0428A12-9C69-440C-975E-4628E914D4D5}"/>
              </a:ext>
            </a:extLst>
          </p:cNvPr>
          <p:cNvSpPr txBox="1"/>
          <p:nvPr/>
        </p:nvSpPr>
        <p:spPr>
          <a:xfrm>
            <a:off x="407611" y="2276424"/>
            <a:ext cx="8545084" cy="369332"/>
          </a:xfrm>
          <a:prstGeom prst="rect">
            <a:avLst/>
          </a:prstGeom>
          <a:noFill/>
        </p:spPr>
        <p:txBody>
          <a:bodyPr wrap="square" rtlCol="0">
            <a:spAutoFit/>
          </a:bodyPr>
          <a:lstStyle/>
          <a:p>
            <a:r>
              <a:rPr kumimoji="1" lang="ja-JP" altLang="en-US"/>
              <a:t>・</a:t>
            </a:r>
            <a:r>
              <a:rPr kumimoji="1" lang="ja-JP" altLang="en-US">
                <a:solidFill>
                  <a:srgbClr val="FF0000"/>
                </a:solidFill>
              </a:rPr>
              <a:t>バレンツ・カラ海の海氷後退</a:t>
            </a:r>
            <a:r>
              <a:rPr kumimoji="1" lang="ja-JP" altLang="en-US"/>
              <a:t>が東アジア地域の寒冬に影響を及ぼす</a:t>
            </a:r>
          </a:p>
        </p:txBody>
      </p:sp>
      <p:sp>
        <p:nvSpPr>
          <p:cNvPr id="21" name="テキスト ボックス 20">
            <a:extLst>
              <a:ext uri="{FF2B5EF4-FFF2-40B4-BE49-F238E27FC236}">
                <a16:creationId xmlns:a16="http://schemas.microsoft.com/office/drawing/2014/main" id="{6BE8D994-F5D0-4EED-B041-15742E098E9E}"/>
              </a:ext>
            </a:extLst>
          </p:cNvPr>
          <p:cNvSpPr txBox="1"/>
          <p:nvPr/>
        </p:nvSpPr>
        <p:spPr>
          <a:xfrm>
            <a:off x="1508244" y="2525994"/>
            <a:ext cx="8458199" cy="307777"/>
          </a:xfrm>
          <a:prstGeom prst="rect">
            <a:avLst/>
          </a:prstGeom>
          <a:noFill/>
        </p:spPr>
        <p:txBody>
          <a:bodyPr wrap="square" rtlCol="0">
            <a:spAutoFit/>
          </a:bodyPr>
          <a:lstStyle/>
          <a:p>
            <a:pPr lvl="0">
              <a:defRPr/>
            </a:pPr>
            <a:r>
              <a:rPr lang="ja-JP" altLang="en-US" sz="1400"/>
              <a:t>（</a:t>
            </a:r>
            <a:r>
              <a:rPr lang="en-US" altLang="ja-JP" sz="1400"/>
              <a:t>e.g., Honda et al., 2009, Inoue et al., 2012, Nakamura et al., 2015, Mori et al., 2014, 2019</a:t>
            </a:r>
            <a:r>
              <a:rPr lang="ja-JP" altLang="en-US" sz="1400"/>
              <a:t>）</a:t>
            </a:r>
            <a:endParaRPr lang="en-US" altLang="ja-JP" sz="1400"/>
          </a:p>
        </p:txBody>
      </p:sp>
      <p:sp>
        <p:nvSpPr>
          <p:cNvPr id="23" name="テキスト ボックス 22">
            <a:extLst>
              <a:ext uri="{FF2B5EF4-FFF2-40B4-BE49-F238E27FC236}">
                <a16:creationId xmlns:a16="http://schemas.microsoft.com/office/drawing/2014/main" id="{2CA7D0F6-8E6E-4F69-BA03-E722833255F1}"/>
              </a:ext>
            </a:extLst>
          </p:cNvPr>
          <p:cNvSpPr txBox="1"/>
          <p:nvPr/>
        </p:nvSpPr>
        <p:spPr>
          <a:xfrm>
            <a:off x="191305" y="1954799"/>
            <a:ext cx="8582083" cy="369332"/>
          </a:xfrm>
          <a:prstGeom prst="rect">
            <a:avLst/>
          </a:prstGeom>
          <a:noFill/>
        </p:spPr>
        <p:txBody>
          <a:bodyPr wrap="square" rtlCol="0">
            <a:spAutoFit/>
          </a:bodyPr>
          <a:lstStyle/>
          <a:p>
            <a:r>
              <a:rPr kumimoji="1" lang="ja-JP" altLang="en-US"/>
              <a:t>○北極海の海氷後退の影響</a:t>
            </a:r>
            <a:endParaRPr kumimoji="1" lang="en-US" altLang="ja-JP"/>
          </a:p>
        </p:txBody>
      </p:sp>
      <p:pic>
        <p:nvPicPr>
          <p:cNvPr id="24" name="図 23">
            <a:extLst>
              <a:ext uri="{FF2B5EF4-FFF2-40B4-BE49-F238E27FC236}">
                <a16:creationId xmlns:a16="http://schemas.microsoft.com/office/drawing/2014/main" id="{5975DF57-686E-4AFA-A1C6-396DCE3D990C}"/>
              </a:ext>
            </a:extLst>
          </p:cNvPr>
          <p:cNvPicPr>
            <a:picLocks noChangeAspect="1"/>
          </p:cNvPicPr>
          <p:nvPr/>
        </p:nvPicPr>
        <p:blipFill rotWithShape="1">
          <a:blip r:embed="rId3"/>
          <a:srcRect l="40385" t="12252" r="44871" b="33908"/>
          <a:stretch/>
        </p:blipFill>
        <p:spPr>
          <a:xfrm>
            <a:off x="806116" y="2853616"/>
            <a:ext cx="3230238" cy="3024821"/>
          </a:xfrm>
          <a:prstGeom prst="rect">
            <a:avLst/>
          </a:prstGeom>
        </p:spPr>
      </p:pic>
      <p:sp>
        <p:nvSpPr>
          <p:cNvPr id="25" name="テキスト ボックス 24">
            <a:extLst>
              <a:ext uri="{FF2B5EF4-FFF2-40B4-BE49-F238E27FC236}">
                <a16:creationId xmlns:a16="http://schemas.microsoft.com/office/drawing/2014/main" id="{DC55DE93-8E8B-4634-B3CD-C4D8B6B9A1EF}"/>
              </a:ext>
            </a:extLst>
          </p:cNvPr>
          <p:cNvSpPr txBox="1"/>
          <p:nvPr/>
        </p:nvSpPr>
        <p:spPr>
          <a:xfrm>
            <a:off x="1508244" y="5911375"/>
            <a:ext cx="2760785" cy="307777"/>
          </a:xfrm>
          <a:prstGeom prst="rect">
            <a:avLst/>
          </a:prstGeom>
          <a:noFill/>
        </p:spPr>
        <p:txBody>
          <a:bodyPr wrap="square" rtlCol="0">
            <a:spAutoFit/>
          </a:bodyPr>
          <a:lstStyle/>
          <a:p>
            <a:r>
              <a:rPr kumimoji="1" lang="ja-JP" altLang="en-US" sz="1400"/>
              <a:t>（</a:t>
            </a:r>
            <a:r>
              <a:rPr kumimoji="1" lang="en-US" altLang="ja-JP" sz="1400"/>
              <a:t>Honda</a:t>
            </a:r>
            <a:r>
              <a:rPr kumimoji="1" lang="ja-JP" altLang="en-US" sz="1400"/>
              <a:t> </a:t>
            </a:r>
            <a:r>
              <a:rPr kumimoji="1" lang="en-US" altLang="ja-JP" sz="1400"/>
              <a:t>et</a:t>
            </a:r>
            <a:r>
              <a:rPr kumimoji="1" lang="ja-JP" altLang="en-US" sz="1400"/>
              <a:t> </a:t>
            </a:r>
            <a:r>
              <a:rPr kumimoji="1" lang="en-US" altLang="ja-JP" sz="1400"/>
              <a:t>al.,</a:t>
            </a:r>
            <a:r>
              <a:rPr kumimoji="1" lang="ja-JP" altLang="en-US" sz="1400"/>
              <a:t> </a:t>
            </a:r>
            <a:r>
              <a:rPr kumimoji="1" lang="en-US" altLang="ja-JP" sz="1400"/>
              <a:t>2009</a:t>
            </a:r>
            <a:r>
              <a:rPr kumimoji="1" lang="ja-JP" altLang="en-US" sz="1400"/>
              <a:t> より）</a:t>
            </a:r>
            <a:endParaRPr kumimoji="1" lang="en-US" altLang="ja-JP" sz="1400"/>
          </a:p>
        </p:txBody>
      </p:sp>
      <p:sp>
        <p:nvSpPr>
          <p:cNvPr id="26" name="テキスト ボックス 25">
            <a:extLst>
              <a:ext uri="{FF2B5EF4-FFF2-40B4-BE49-F238E27FC236}">
                <a16:creationId xmlns:a16="http://schemas.microsoft.com/office/drawing/2014/main" id="{CADD0F99-D5EF-49A1-8747-AE745812391C}"/>
              </a:ext>
            </a:extLst>
          </p:cNvPr>
          <p:cNvSpPr txBox="1"/>
          <p:nvPr/>
        </p:nvSpPr>
        <p:spPr>
          <a:xfrm>
            <a:off x="714595" y="4360582"/>
            <a:ext cx="1400961" cy="369332"/>
          </a:xfrm>
          <a:prstGeom prst="rect">
            <a:avLst/>
          </a:prstGeom>
          <a:solidFill>
            <a:schemeClr val="bg2"/>
          </a:solidFill>
        </p:spPr>
        <p:txBody>
          <a:bodyPr wrap="square" rtlCol="0">
            <a:spAutoFit/>
          </a:bodyPr>
          <a:lstStyle/>
          <a:p>
            <a:r>
              <a:rPr kumimoji="1" lang="ja-JP" altLang="en-US"/>
              <a:t>バレンツ海</a:t>
            </a:r>
          </a:p>
        </p:txBody>
      </p:sp>
      <p:cxnSp>
        <p:nvCxnSpPr>
          <p:cNvPr id="27" name="直線矢印コネクタ 26">
            <a:extLst>
              <a:ext uri="{FF2B5EF4-FFF2-40B4-BE49-F238E27FC236}">
                <a16:creationId xmlns:a16="http://schemas.microsoft.com/office/drawing/2014/main" id="{78A8ECDA-C6B7-4693-90BE-DF0AD2C6B4C2}"/>
              </a:ext>
            </a:extLst>
          </p:cNvPr>
          <p:cNvCxnSpPr>
            <a:cxnSpLocks/>
            <a:stCxn id="26" idx="2"/>
          </p:cNvCxnSpPr>
          <p:nvPr/>
        </p:nvCxnSpPr>
        <p:spPr>
          <a:xfrm>
            <a:off x="1415076" y="4729914"/>
            <a:ext cx="230923" cy="2688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AC7C0EE-2F00-4BC4-892D-E7F1858A85CB}"/>
              </a:ext>
            </a:extLst>
          </p:cNvPr>
          <p:cNvSpPr txBox="1"/>
          <p:nvPr/>
        </p:nvSpPr>
        <p:spPr>
          <a:xfrm>
            <a:off x="2497652" y="5458190"/>
            <a:ext cx="896224" cy="369332"/>
          </a:xfrm>
          <a:prstGeom prst="rect">
            <a:avLst/>
          </a:prstGeom>
          <a:solidFill>
            <a:schemeClr val="bg2"/>
          </a:solidFill>
        </p:spPr>
        <p:txBody>
          <a:bodyPr wrap="square" rtlCol="0">
            <a:spAutoFit/>
          </a:bodyPr>
          <a:lstStyle/>
          <a:p>
            <a:r>
              <a:rPr kumimoji="1" lang="ja-JP" altLang="en-US"/>
              <a:t>カラ海</a:t>
            </a:r>
          </a:p>
        </p:txBody>
      </p:sp>
      <p:cxnSp>
        <p:nvCxnSpPr>
          <p:cNvPr id="29" name="直線矢印コネクタ 28">
            <a:extLst>
              <a:ext uri="{FF2B5EF4-FFF2-40B4-BE49-F238E27FC236}">
                <a16:creationId xmlns:a16="http://schemas.microsoft.com/office/drawing/2014/main" id="{40908777-7147-4B81-ACB7-E0AD5048218F}"/>
              </a:ext>
            </a:extLst>
          </p:cNvPr>
          <p:cNvCxnSpPr>
            <a:cxnSpLocks/>
            <a:stCxn id="28" idx="1"/>
          </p:cNvCxnSpPr>
          <p:nvPr/>
        </p:nvCxnSpPr>
        <p:spPr>
          <a:xfrm flipH="1" flipV="1">
            <a:off x="2212610" y="5323422"/>
            <a:ext cx="285042" cy="319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8C364EE-0B0E-413E-A451-86FB13A0C44C}"/>
              </a:ext>
            </a:extLst>
          </p:cNvPr>
          <p:cNvSpPr txBox="1"/>
          <p:nvPr/>
        </p:nvSpPr>
        <p:spPr>
          <a:xfrm>
            <a:off x="4425939" y="6436046"/>
            <a:ext cx="4743347" cy="369332"/>
          </a:xfrm>
          <a:prstGeom prst="rect">
            <a:avLst/>
          </a:prstGeom>
          <a:noFill/>
        </p:spPr>
        <p:txBody>
          <a:bodyPr wrap="square" rtlCol="0">
            <a:spAutoFit/>
          </a:bodyPr>
          <a:lstStyle/>
          <a:p>
            <a:r>
              <a:rPr kumimoji="1" lang="ja-JP" altLang="en-US"/>
              <a:t>👉これら以外にも海洋の影響はあるのか？</a:t>
            </a:r>
            <a:endParaRPr kumimoji="1" lang="en-US" altLang="ja-JP"/>
          </a:p>
        </p:txBody>
      </p:sp>
      <p:pic>
        <p:nvPicPr>
          <p:cNvPr id="8" name="図 7">
            <a:extLst>
              <a:ext uri="{FF2B5EF4-FFF2-40B4-BE49-F238E27FC236}">
                <a16:creationId xmlns:a16="http://schemas.microsoft.com/office/drawing/2014/main" id="{60C144E0-6366-4CFE-8AEF-C4D248023F0F}"/>
              </a:ext>
            </a:extLst>
          </p:cNvPr>
          <p:cNvPicPr>
            <a:picLocks noChangeAspect="1"/>
          </p:cNvPicPr>
          <p:nvPr/>
        </p:nvPicPr>
        <p:blipFill rotWithShape="1">
          <a:blip r:embed="rId4"/>
          <a:srcRect l="52708" t="33035" r="32396" b="5826"/>
          <a:stretch/>
        </p:blipFill>
        <p:spPr>
          <a:xfrm>
            <a:off x="5044843" y="2867464"/>
            <a:ext cx="2958280" cy="3113523"/>
          </a:xfrm>
          <a:prstGeom prst="rect">
            <a:avLst/>
          </a:prstGeom>
        </p:spPr>
      </p:pic>
      <p:sp>
        <p:nvSpPr>
          <p:cNvPr id="35" name="テキスト ボックス 34">
            <a:extLst>
              <a:ext uri="{FF2B5EF4-FFF2-40B4-BE49-F238E27FC236}">
                <a16:creationId xmlns:a16="http://schemas.microsoft.com/office/drawing/2014/main" id="{6FAFEC59-AA99-4859-BF76-90B6D560705C}"/>
              </a:ext>
            </a:extLst>
          </p:cNvPr>
          <p:cNvSpPr txBox="1"/>
          <p:nvPr/>
        </p:nvSpPr>
        <p:spPr>
          <a:xfrm>
            <a:off x="5861921" y="5945749"/>
            <a:ext cx="2760785" cy="307777"/>
          </a:xfrm>
          <a:prstGeom prst="rect">
            <a:avLst/>
          </a:prstGeom>
          <a:noFill/>
        </p:spPr>
        <p:txBody>
          <a:bodyPr wrap="square" rtlCol="0">
            <a:spAutoFit/>
          </a:bodyPr>
          <a:lstStyle/>
          <a:p>
            <a:r>
              <a:rPr kumimoji="1" lang="ja-JP" altLang="en-US" sz="1400"/>
              <a:t>（</a:t>
            </a:r>
            <a:r>
              <a:rPr kumimoji="1" lang="en-US" altLang="ja-JP" sz="1400"/>
              <a:t>Inoue</a:t>
            </a:r>
            <a:r>
              <a:rPr kumimoji="1" lang="ja-JP" altLang="en-US" sz="1400"/>
              <a:t> </a:t>
            </a:r>
            <a:r>
              <a:rPr kumimoji="1" lang="en-US" altLang="ja-JP" sz="1400"/>
              <a:t>et</a:t>
            </a:r>
            <a:r>
              <a:rPr kumimoji="1" lang="ja-JP" altLang="en-US" sz="1400"/>
              <a:t> </a:t>
            </a:r>
            <a:r>
              <a:rPr kumimoji="1" lang="en-US" altLang="ja-JP" sz="1400"/>
              <a:t>al.,</a:t>
            </a:r>
            <a:r>
              <a:rPr kumimoji="1" lang="ja-JP" altLang="en-US" sz="1400"/>
              <a:t> </a:t>
            </a:r>
            <a:r>
              <a:rPr kumimoji="1" lang="en-US" altLang="ja-JP" sz="1400"/>
              <a:t>2014 </a:t>
            </a:r>
            <a:r>
              <a:rPr kumimoji="1" lang="ja-JP" altLang="en-US" sz="1400"/>
              <a:t>より）</a:t>
            </a:r>
            <a:endParaRPr kumimoji="1" lang="en-US" altLang="ja-JP" sz="1400"/>
          </a:p>
        </p:txBody>
      </p:sp>
    </p:spTree>
    <p:extLst>
      <p:ext uri="{BB962C8B-B14F-4D97-AF65-F5344CB8AC3E}">
        <p14:creationId xmlns:p14="http://schemas.microsoft.com/office/powerpoint/2010/main" val="9602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64EDE0C-8322-3C4F-9D89-30CA4F8AC71C}"/>
              </a:ext>
            </a:extLst>
          </p:cNvPr>
          <p:cNvSpPr>
            <a:spLocks noGrp="1"/>
          </p:cNvSpPr>
          <p:nvPr>
            <p:ph type="sldNum" sz="quarter" idx="12"/>
          </p:nvPr>
        </p:nvSpPr>
        <p:spPr/>
        <p:txBody>
          <a:bodyPr/>
          <a:lstStyle/>
          <a:p>
            <a:fld id="{9904F0F1-39DA-41A6-9513-5B62D5ABA263}" type="slidenum">
              <a:rPr kumimoji="1" lang="ja-JP" altLang="en-US" smtClean="0"/>
              <a:pPr/>
              <a:t>4</a:t>
            </a:fld>
            <a:endParaRPr kumimoji="1" lang="ja-JP" altLang="en-US"/>
          </a:p>
        </p:txBody>
      </p:sp>
      <p:sp>
        <p:nvSpPr>
          <p:cNvPr id="4" name="テキスト ボックス 3">
            <a:extLst>
              <a:ext uri="{FF2B5EF4-FFF2-40B4-BE49-F238E27FC236}">
                <a16:creationId xmlns:a16="http://schemas.microsoft.com/office/drawing/2014/main" id="{B70236AE-D946-DD42-B6DA-5F04223AD16B}"/>
              </a:ext>
            </a:extLst>
          </p:cNvPr>
          <p:cNvSpPr txBox="1"/>
          <p:nvPr/>
        </p:nvSpPr>
        <p:spPr>
          <a:xfrm>
            <a:off x="380217" y="52640"/>
            <a:ext cx="90322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a:solidFill>
                  <a:prstClr val="black"/>
                </a:solidFill>
                <a:latin typeface="Segoe UI"/>
                <a:ea typeface="HG丸ｺﾞｼｯｸM-PRO"/>
              </a:rPr>
              <a:t>研究背景</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：東アジアの寒冬に影響する現象　</a:t>
            </a:r>
            <a:r>
              <a:rPr kumimoji="1" lang="ja-JP" altLang="en-US" sz="1400" b="0" i="0" u="none" strike="noStrike" kern="1200" cap="none" spc="0" normalizeH="0" baseline="0" noProof="0">
                <a:ln>
                  <a:noFill/>
                </a:ln>
                <a:solidFill>
                  <a:srgbClr val="FF0000"/>
                </a:solidFill>
                <a:effectLst/>
                <a:uLnTx/>
                <a:uFillTx/>
                <a:latin typeface="Segoe UI"/>
                <a:ea typeface="HG丸ｺﾞｼｯｸM-PRO"/>
                <a:cs typeface="+mn-cs"/>
              </a:rPr>
              <a:t>新説</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5" name="四角形: 角を丸くする 18">
            <a:extLst>
              <a:ext uri="{FF2B5EF4-FFF2-40B4-BE49-F238E27FC236}">
                <a16:creationId xmlns:a16="http://schemas.microsoft.com/office/drawing/2014/main" id="{C5501066-257B-694E-9BDD-9C65B8AFD40D}"/>
              </a:ext>
            </a:extLst>
          </p:cNvPr>
          <p:cNvSpPr/>
          <p:nvPr/>
        </p:nvSpPr>
        <p:spPr>
          <a:xfrm>
            <a:off x="225334" y="574157"/>
            <a:ext cx="8760595" cy="4993025"/>
          </a:xfrm>
          <a:prstGeom prst="roundRect">
            <a:avLst>
              <a:gd name="adj" fmla="val 939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6" name="テキスト ボックス 5">
            <a:extLst>
              <a:ext uri="{FF2B5EF4-FFF2-40B4-BE49-F238E27FC236}">
                <a16:creationId xmlns:a16="http://schemas.microsoft.com/office/drawing/2014/main" id="{812829CA-7130-564F-9F00-598A9328E95C}"/>
              </a:ext>
            </a:extLst>
          </p:cNvPr>
          <p:cNvSpPr txBox="1"/>
          <p:nvPr/>
        </p:nvSpPr>
        <p:spPr>
          <a:xfrm>
            <a:off x="6567333" y="1394804"/>
            <a:ext cx="28005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r>
              <a:rPr kumimoji="1" lang="es-ES" altLang="ja-JP" sz="1400" b="0" i="0" u="none" strike="noStrike" kern="1200" cap="none" spc="0" normalizeH="0" baseline="0" noProof="0">
                <a:ln>
                  <a:noFill/>
                </a:ln>
                <a:solidFill>
                  <a:prstClr val="black"/>
                </a:solidFill>
                <a:effectLst/>
                <a:uLnTx/>
                <a:uFillTx/>
                <a:latin typeface="Segoe UI"/>
                <a:ea typeface="HG丸ｺﾞｼｯｸM-PRO"/>
                <a:cs typeface="+mn-cs"/>
              </a:rPr>
              <a:t>Tachibana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et</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al.,</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2019</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p>
        </p:txBody>
      </p:sp>
      <p:sp>
        <p:nvSpPr>
          <p:cNvPr id="7" name="テキスト ボックス 6">
            <a:extLst>
              <a:ext uri="{FF2B5EF4-FFF2-40B4-BE49-F238E27FC236}">
                <a16:creationId xmlns:a16="http://schemas.microsoft.com/office/drawing/2014/main" id="{BB2949D7-BD60-3A4F-8C43-FB98ED708AE8}"/>
              </a:ext>
            </a:extLst>
          </p:cNvPr>
          <p:cNvSpPr txBox="1"/>
          <p:nvPr/>
        </p:nvSpPr>
        <p:spPr>
          <a:xfrm>
            <a:off x="281160" y="1007115"/>
            <a:ext cx="897753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2400" b="1" i="0" u="none" strike="noStrike" kern="1200" cap="none" spc="0" normalizeH="0" baseline="0" noProof="0">
                <a:ln>
                  <a:noFill/>
                </a:ln>
                <a:solidFill>
                  <a:prstClr val="black"/>
                </a:solidFill>
                <a:effectLst/>
                <a:uLnTx/>
                <a:uFillTx/>
                <a:latin typeface="Segoe UI"/>
                <a:ea typeface="HG丸ｺﾞｼｯｸM-PRO"/>
                <a:cs typeface="+mn-cs"/>
              </a:rPr>
              <a:t>2017/18</a:t>
            </a:r>
            <a:r>
              <a:rPr kumimoji="1" lang="ja-JP" altLang="en-US" sz="2400" b="1" i="0" u="none" strike="noStrike" kern="1200" cap="none" spc="0" normalizeH="0" baseline="0" noProof="0">
                <a:ln>
                  <a:noFill/>
                </a:ln>
                <a:solidFill>
                  <a:prstClr val="black"/>
                </a:solidFill>
                <a:effectLst/>
                <a:uLnTx/>
                <a:uFillTx/>
                <a:latin typeface="Segoe UI"/>
                <a:ea typeface="HG丸ｺﾞｼｯｸM-PRO"/>
                <a:cs typeface="+mn-cs"/>
              </a:rPr>
              <a:t>年の寒冬に過去最少のチャクチ海の海氷が寄与した</a:t>
            </a:r>
          </a:p>
        </p:txBody>
      </p:sp>
      <p:sp>
        <p:nvSpPr>
          <p:cNvPr id="8" name="テキスト ボックス 7">
            <a:extLst>
              <a:ext uri="{FF2B5EF4-FFF2-40B4-BE49-F238E27FC236}">
                <a16:creationId xmlns:a16="http://schemas.microsoft.com/office/drawing/2014/main" id="{E976848B-969C-9E4A-BEBD-799A4CB82BE4}"/>
              </a:ext>
            </a:extLst>
          </p:cNvPr>
          <p:cNvSpPr txBox="1"/>
          <p:nvPr/>
        </p:nvSpPr>
        <p:spPr>
          <a:xfrm>
            <a:off x="314502" y="590581"/>
            <a:ext cx="6033746" cy="400110"/>
          </a:xfrm>
          <a:prstGeom prst="rect">
            <a:avLst/>
          </a:prstGeom>
          <a:noFill/>
        </p:spPr>
        <p:txBody>
          <a:bodyPr wrap="square" rtlCol="0">
            <a:spAutoFit/>
          </a:bodyPr>
          <a:lstStyle/>
          <a:p>
            <a:r>
              <a:rPr kumimoji="1" lang="en-US" altLang="ja-JP" sz="2000" b="1"/>
              <a:t>17/18</a:t>
            </a:r>
            <a:r>
              <a:rPr kumimoji="1" lang="ja-JP" altLang="en-US" sz="2000" b="1"/>
              <a:t>年の異常な寒冬に関する先行研究（</a:t>
            </a:r>
            <a:r>
              <a:rPr kumimoji="1" lang="ja-JP" altLang="en-US" sz="2000" b="1">
                <a:solidFill>
                  <a:srgbClr val="FF0000"/>
                </a:solidFill>
              </a:rPr>
              <a:t>新説</a:t>
            </a:r>
            <a:r>
              <a:rPr kumimoji="1" lang="ja-JP" altLang="en-US" sz="2000" b="1"/>
              <a:t>）</a:t>
            </a:r>
          </a:p>
        </p:txBody>
      </p:sp>
      <p:pic>
        <p:nvPicPr>
          <p:cNvPr id="9" name="図 8" descr="D:\My_Document_D\Dropbox\Bering2018\Figures_revise1002\Fig3_ver20181001.png">
            <a:extLst>
              <a:ext uri="{FF2B5EF4-FFF2-40B4-BE49-F238E27FC236}">
                <a16:creationId xmlns:a16="http://schemas.microsoft.com/office/drawing/2014/main" id="{372E5B9F-E0B4-5F47-AB17-A1AFBCAABD93}"/>
              </a:ext>
            </a:extLst>
          </p:cNvPr>
          <p:cNvPicPr/>
          <p:nvPr/>
        </p:nvPicPr>
        <p:blipFill rotWithShape="1">
          <a:blip r:embed="rId2">
            <a:extLst>
              <a:ext uri="{28A0092B-C50C-407E-A947-70E740481C1C}">
                <a14:useLocalDpi xmlns:a14="http://schemas.microsoft.com/office/drawing/2010/main" val="0"/>
              </a:ext>
            </a:extLst>
          </a:blip>
          <a:srcRect r="52762" b="41773"/>
          <a:stretch/>
        </p:blipFill>
        <p:spPr bwMode="auto">
          <a:xfrm>
            <a:off x="321612" y="1409032"/>
            <a:ext cx="3777265" cy="3397633"/>
          </a:xfrm>
          <a:prstGeom prst="rect">
            <a:avLst/>
          </a:prstGeom>
          <a:noFill/>
          <a:ln>
            <a:noFill/>
          </a:ln>
        </p:spPr>
      </p:pic>
      <p:sp>
        <p:nvSpPr>
          <p:cNvPr id="10" name="テキスト ボックス 9">
            <a:extLst>
              <a:ext uri="{FF2B5EF4-FFF2-40B4-BE49-F238E27FC236}">
                <a16:creationId xmlns:a16="http://schemas.microsoft.com/office/drawing/2014/main" id="{25AFEA4B-13EF-324B-ACEB-2EEF6C0E74C2}"/>
              </a:ext>
            </a:extLst>
          </p:cNvPr>
          <p:cNvSpPr txBox="1"/>
          <p:nvPr/>
        </p:nvSpPr>
        <p:spPr>
          <a:xfrm>
            <a:off x="6819285" y="5291319"/>
            <a:ext cx="2166644" cy="246221"/>
          </a:xfrm>
          <a:prstGeom prst="rect">
            <a:avLst/>
          </a:prstGeom>
          <a:noFill/>
        </p:spPr>
        <p:txBody>
          <a:bodyPr wrap="square" rtlCol="0">
            <a:spAutoFit/>
          </a:bodyPr>
          <a:lstStyle/>
          <a:p>
            <a:pPr lvl="0">
              <a:defRPr/>
            </a:pPr>
            <a:r>
              <a:rPr kumimoji="1" lang="ja-JP" altLang="en-US" sz="1000">
                <a:solidFill>
                  <a:prstClr val="black"/>
                </a:solidFill>
              </a:rPr>
              <a:t>（</a:t>
            </a:r>
            <a:r>
              <a:rPr kumimoji="1" lang="es-ES" altLang="ja-JP" sz="1000">
                <a:solidFill>
                  <a:prstClr val="black"/>
                </a:solidFill>
              </a:rPr>
              <a:t>Tachibana </a:t>
            </a:r>
            <a:r>
              <a:rPr kumimoji="1" lang="en-US" altLang="ja-JP" sz="1000">
                <a:solidFill>
                  <a:prstClr val="black"/>
                </a:solidFill>
              </a:rPr>
              <a:t>et</a:t>
            </a:r>
            <a:r>
              <a:rPr kumimoji="1" lang="ja-JP" altLang="en-US" sz="1000">
                <a:solidFill>
                  <a:prstClr val="black"/>
                </a:solidFill>
              </a:rPr>
              <a:t> </a:t>
            </a:r>
            <a:r>
              <a:rPr kumimoji="1" lang="en-US" altLang="ja-JP" sz="1000">
                <a:solidFill>
                  <a:prstClr val="black"/>
                </a:solidFill>
              </a:rPr>
              <a:t>al.,</a:t>
            </a:r>
            <a:r>
              <a:rPr kumimoji="1" lang="ja-JP" altLang="en-US" sz="1000">
                <a:solidFill>
                  <a:prstClr val="black"/>
                </a:solidFill>
              </a:rPr>
              <a:t> </a:t>
            </a:r>
            <a:r>
              <a:rPr kumimoji="1" lang="en-US" altLang="ja-JP" sz="1000">
                <a:solidFill>
                  <a:prstClr val="black"/>
                </a:solidFill>
              </a:rPr>
              <a:t>2019</a:t>
            </a:r>
            <a:r>
              <a:rPr kumimoji="1" lang="ja-JP" altLang="en-US" sz="1000">
                <a:solidFill>
                  <a:prstClr val="black"/>
                </a:solidFill>
              </a:rPr>
              <a:t> より）</a:t>
            </a:r>
          </a:p>
        </p:txBody>
      </p:sp>
      <p:pic>
        <p:nvPicPr>
          <p:cNvPr id="11" name="図 10" descr="D:\My_Document_D\Dropbox\Bering2018\Figures_revise1002\tentative\Fig2.png">
            <a:extLst>
              <a:ext uri="{FF2B5EF4-FFF2-40B4-BE49-F238E27FC236}">
                <a16:creationId xmlns:a16="http://schemas.microsoft.com/office/drawing/2014/main" id="{70FDCE24-F8C6-3E47-B23A-A9C4F70061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76916" y="1663119"/>
            <a:ext cx="2399202" cy="2733983"/>
          </a:xfrm>
          <a:prstGeom prst="rect">
            <a:avLst/>
          </a:prstGeom>
          <a:noFill/>
          <a:ln>
            <a:noFill/>
          </a:ln>
        </p:spPr>
      </p:pic>
      <p:sp>
        <p:nvSpPr>
          <p:cNvPr id="12" name="テキスト ボックス 11">
            <a:extLst>
              <a:ext uri="{FF2B5EF4-FFF2-40B4-BE49-F238E27FC236}">
                <a16:creationId xmlns:a16="http://schemas.microsoft.com/office/drawing/2014/main" id="{CC21C3D7-D6E8-A743-8E3E-63AA69EC3CFC}"/>
              </a:ext>
            </a:extLst>
          </p:cNvPr>
          <p:cNvSpPr txBox="1"/>
          <p:nvPr/>
        </p:nvSpPr>
        <p:spPr>
          <a:xfrm>
            <a:off x="4098877" y="4382053"/>
            <a:ext cx="2551471" cy="738664"/>
          </a:xfrm>
          <a:prstGeom prst="rect">
            <a:avLst/>
          </a:prstGeom>
          <a:noFill/>
        </p:spPr>
        <p:txBody>
          <a:bodyPr wrap="square" rtlCol="0">
            <a:spAutoFit/>
          </a:bodyPr>
          <a:lstStyle/>
          <a:p>
            <a:r>
              <a:rPr kumimoji="1" lang="en-US" altLang="ja-JP" sz="1400"/>
              <a:t>※11</a:t>
            </a:r>
            <a:r>
              <a:rPr kumimoji="1" lang="ja-JP" altLang="en-US" sz="1400"/>
              <a:t>月のチャクチ海の海氷密接度が過去最小値であることを示す</a:t>
            </a:r>
          </a:p>
        </p:txBody>
      </p:sp>
      <p:sp>
        <p:nvSpPr>
          <p:cNvPr id="13" name="テキスト ボックス 12">
            <a:extLst>
              <a:ext uri="{FF2B5EF4-FFF2-40B4-BE49-F238E27FC236}">
                <a16:creationId xmlns:a16="http://schemas.microsoft.com/office/drawing/2014/main" id="{B93682B9-D0AB-1C41-A744-136B67CAF74D}"/>
              </a:ext>
            </a:extLst>
          </p:cNvPr>
          <p:cNvSpPr txBox="1"/>
          <p:nvPr/>
        </p:nvSpPr>
        <p:spPr>
          <a:xfrm>
            <a:off x="466601" y="4752663"/>
            <a:ext cx="2551471" cy="276999"/>
          </a:xfrm>
          <a:prstGeom prst="rect">
            <a:avLst/>
          </a:prstGeom>
          <a:noFill/>
        </p:spPr>
        <p:txBody>
          <a:bodyPr wrap="square" rtlCol="0">
            <a:spAutoFit/>
          </a:bodyPr>
          <a:lstStyle/>
          <a:p>
            <a:r>
              <a:rPr kumimoji="1" lang="en-US" altLang="ja-JP" sz="1200"/>
              <a:t>※</a:t>
            </a:r>
            <a:r>
              <a:rPr kumimoji="1" lang="ja-JP" altLang="en-US" sz="1200"/>
              <a:t>先行研究の概略図</a:t>
            </a:r>
          </a:p>
        </p:txBody>
      </p:sp>
      <p:sp>
        <p:nvSpPr>
          <p:cNvPr id="14" name="テキスト ボックス 13">
            <a:extLst>
              <a:ext uri="{FF2B5EF4-FFF2-40B4-BE49-F238E27FC236}">
                <a16:creationId xmlns:a16="http://schemas.microsoft.com/office/drawing/2014/main" id="{96AD6D9F-BEDB-8D4B-A2CE-FC8EFAC5E87C}"/>
              </a:ext>
            </a:extLst>
          </p:cNvPr>
          <p:cNvSpPr txBox="1"/>
          <p:nvPr/>
        </p:nvSpPr>
        <p:spPr>
          <a:xfrm>
            <a:off x="1945614" y="1492812"/>
            <a:ext cx="1401814" cy="369332"/>
          </a:xfrm>
          <a:prstGeom prst="rect">
            <a:avLst/>
          </a:prstGeom>
          <a:solidFill>
            <a:schemeClr val="bg2"/>
          </a:solidFill>
        </p:spPr>
        <p:txBody>
          <a:bodyPr wrap="square" rtlCol="0">
            <a:spAutoFit/>
          </a:bodyPr>
          <a:lstStyle/>
          <a:p>
            <a:r>
              <a:rPr kumimoji="1" lang="ja-JP" altLang="en-US"/>
              <a:t>チャクチ海</a:t>
            </a:r>
          </a:p>
        </p:txBody>
      </p:sp>
      <p:cxnSp>
        <p:nvCxnSpPr>
          <p:cNvPr id="15" name="直線矢印コネクタ 14">
            <a:extLst>
              <a:ext uri="{FF2B5EF4-FFF2-40B4-BE49-F238E27FC236}">
                <a16:creationId xmlns:a16="http://schemas.microsoft.com/office/drawing/2014/main" id="{C565A38E-598B-B74E-ADF8-E011C3948EE2}"/>
              </a:ext>
            </a:extLst>
          </p:cNvPr>
          <p:cNvCxnSpPr>
            <a:cxnSpLocks/>
          </p:cNvCxnSpPr>
          <p:nvPr/>
        </p:nvCxnSpPr>
        <p:spPr>
          <a:xfrm flipH="1">
            <a:off x="2362736" y="1862144"/>
            <a:ext cx="647707" cy="12638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12F5641-24B3-4054-9BA7-37D44DD9CA80}"/>
              </a:ext>
            </a:extLst>
          </p:cNvPr>
          <p:cNvSpPr txBox="1"/>
          <p:nvPr/>
        </p:nvSpPr>
        <p:spPr>
          <a:xfrm>
            <a:off x="1067000" y="5588649"/>
            <a:ext cx="791892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Segoe UI"/>
                <a:ea typeface="HG丸ｺﾞｼｯｸM-PRO"/>
                <a:cs typeface="+mn-cs"/>
              </a:rPr>
              <a:t>チャクチ海の海氷は近年になって後退し始めた</a:t>
            </a:r>
            <a:endParaRPr kumimoji="1" lang="en-US" altLang="ja-JP" sz="2400" b="1" i="0" u="none" strike="noStrike" kern="1200" cap="none" spc="0" normalizeH="0" baseline="0" noProof="0" dirty="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Segoe UI"/>
                <a:ea typeface="HG丸ｺﾞｼｯｸM-PRO"/>
                <a:cs typeface="+mn-cs"/>
              </a:rPr>
              <a:t>👉これまで注目されてこなかった北極海の領域</a:t>
            </a:r>
            <a:endParaRPr kumimoji="1" lang="en-US" altLang="ja-JP" sz="2400" b="1" i="0" u="none" strike="noStrike" kern="1200" cap="none" spc="0" normalizeH="0" baseline="0" noProof="0" dirty="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Segoe UI"/>
                <a:ea typeface="HG丸ｺﾞｼｯｸM-PRO"/>
                <a:cs typeface="+mn-cs"/>
              </a:rPr>
              <a:t>　前述の要因と比較してより議論が必要</a:t>
            </a:r>
          </a:p>
        </p:txBody>
      </p:sp>
      <p:sp>
        <p:nvSpPr>
          <p:cNvPr id="20" name="楕円 19">
            <a:extLst>
              <a:ext uri="{FF2B5EF4-FFF2-40B4-BE49-F238E27FC236}">
                <a16:creationId xmlns:a16="http://schemas.microsoft.com/office/drawing/2014/main" id="{614A3B95-8895-493D-8945-B95AC6A687AD}"/>
              </a:ext>
            </a:extLst>
          </p:cNvPr>
          <p:cNvSpPr/>
          <p:nvPr/>
        </p:nvSpPr>
        <p:spPr>
          <a:xfrm>
            <a:off x="6309324" y="2390504"/>
            <a:ext cx="295702" cy="144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BA02CD8-275B-497F-B110-96BF63EB96F2}"/>
              </a:ext>
            </a:extLst>
          </p:cNvPr>
          <p:cNvSpPr txBox="1"/>
          <p:nvPr/>
        </p:nvSpPr>
        <p:spPr>
          <a:xfrm>
            <a:off x="5565190" y="2324213"/>
            <a:ext cx="1201929" cy="261610"/>
          </a:xfrm>
          <a:prstGeom prst="rect">
            <a:avLst/>
          </a:prstGeom>
          <a:noFill/>
          <a:ln>
            <a:noFill/>
          </a:ln>
        </p:spPr>
        <p:txBody>
          <a:bodyPr wrap="square" rtlCol="0">
            <a:spAutoFit/>
          </a:bodyPr>
          <a:lstStyle/>
          <a:p>
            <a:r>
              <a:rPr kumimoji="1" lang="en-US" altLang="ja-JP" sz="1100">
                <a:solidFill>
                  <a:srgbClr val="FF0000"/>
                </a:solidFill>
              </a:rPr>
              <a:t>2017/18</a:t>
            </a:r>
            <a:r>
              <a:rPr kumimoji="1" lang="ja-JP" altLang="en-US" sz="1100">
                <a:solidFill>
                  <a:srgbClr val="FF0000"/>
                </a:solidFill>
              </a:rPr>
              <a:t>年</a:t>
            </a:r>
          </a:p>
        </p:txBody>
      </p:sp>
      <p:pic>
        <p:nvPicPr>
          <p:cNvPr id="16" name="図 15">
            <a:extLst>
              <a:ext uri="{FF2B5EF4-FFF2-40B4-BE49-F238E27FC236}">
                <a16:creationId xmlns:a16="http://schemas.microsoft.com/office/drawing/2014/main" id="{7B47669D-F2DA-4F16-A75C-97DF5247CA8A}"/>
              </a:ext>
            </a:extLst>
          </p:cNvPr>
          <p:cNvPicPr>
            <a:picLocks noChangeAspect="1"/>
          </p:cNvPicPr>
          <p:nvPr/>
        </p:nvPicPr>
        <p:blipFill rotWithShape="1">
          <a:blip r:embed="rId4"/>
          <a:srcRect l="46936" t="15752" r="43616" b="31524"/>
          <a:stretch/>
        </p:blipFill>
        <p:spPr>
          <a:xfrm>
            <a:off x="6721658" y="1658297"/>
            <a:ext cx="1927729" cy="2758396"/>
          </a:xfrm>
          <a:prstGeom prst="rect">
            <a:avLst/>
          </a:prstGeom>
        </p:spPr>
      </p:pic>
      <p:sp>
        <p:nvSpPr>
          <p:cNvPr id="22" name="テキスト ボックス 21">
            <a:extLst>
              <a:ext uri="{FF2B5EF4-FFF2-40B4-BE49-F238E27FC236}">
                <a16:creationId xmlns:a16="http://schemas.microsoft.com/office/drawing/2014/main" id="{08C6981A-72E1-485B-8636-DF45D64436BC}"/>
              </a:ext>
            </a:extLst>
          </p:cNvPr>
          <p:cNvSpPr txBox="1"/>
          <p:nvPr/>
        </p:nvSpPr>
        <p:spPr>
          <a:xfrm>
            <a:off x="6650348" y="4379564"/>
            <a:ext cx="2480569" cy="954107"/>
          </a:xfrm>
          <a:prstGeom prst="rect">
            <a:avLst/>
          </a:prstGeom>
          <a:noFill/>
        </p:spPr>
        <p:txBody>
          <a:bodyPr wrap="square" rtlCol="0">
            <a:spAutoFit/>
          </a:bodyPr>
          <a:lstStyle/>
          <a:p>
            <a:r>
              <a:rPr kumimoji="1" lang="en-US" altLang="ja-JP" sz="1400"/>
              <a:t>※</a:t>
            </a:r>
            <a:r>
              <a:rPr kumimoji="1" lang="ja-JP" altLang="en-US" sz="1400"/>
              <a:t>ベーリング海，チャクチ海の領域で海水温，その上空の大気がともに暖かくなっていることを示す</a:t>
            </a:r>
          </a:p>
        </p:txBody>
      </p:sp>
    </p:spTree>
    <p:extLst>
      <p:ext uri="{BB962C8B-B14F-4D97-AF65-F5344CB8AC3E}">
        <p14:creationId xmlns:p14="http://schemas.microsoft.com/office/powerpoint/2010/main" val="16601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下 3">
            <a:extLst>
              <a:ext uri="{FF2B5EF4-FFF2-40B4-BE49-F238E27FC236}">
                <a16:creationId xmlns:a16="http://schemas.microsoft.com/office/drawing/2014/main" id="{C6EC1A34-C23E-4A9F-9B44-3E9491FD3B42}"/>
              </a:ext>
            </a:extLst>
          </p:cNvPr>
          <p:cNvSpPr/>
          <p:nvPr/>
        </p:nvSpPr>
        <p:spPr>
          <a:xfrm>
            <a:off x="4230208" y="1551221"/>
            <a:ext cx="683581" cy="3211290"/>
          </a:xfrm>
          <a:prstGeom prst="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33" name="四角形: 角を丸くする 32">
            <a:extLst>
              <a:ext uri="{FF2B5EF4-FFF2-40B4-BE49-F238E27FC236}">
                <a16:creationId xmlns:a16="http://schemas.microsoft.com/office/drawing/2014/main" id="{29531C9D-35F8-43DE-980F-AB8CFC43E6E1}"/>
              </a:ext>
            </a:extLst>
          </p:cNvPr>
          <p:cNvSpPr/>
          <p:nvPr/>
        </p:nvSpPr>
        <p:spPr>
          <a:xfrm>
            <a:off x="760434" y="2248709"/>
            <a:ext cx="7584621" cy="108225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40609ECD-A6AF-4D02-9EED-ADA90DB7A0EE}"/>
              </a:ext>
            </a:extLst>
          </p:cNvPr>
          <p:cNvSpPr/>
          <p:nvPr/>
        </p:nvSpPr>
        <p:spPr>
          <a:xfrm>
            <a:off x="760434" y="1240513"/>
            <a:ext cx="7596463" cy="9566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C4A4E854-BD1C-4E97-B29B-8964FA22F209}"/>
              </a:ext>
            </a:extLst>
          </p:cNvPr>
          <p:cNvSpPr>
            <a:spLocks noGrp="1"/>
          </p:cNvSpPr>
          <p:nvPr>
            <p:ph type="sldNum" sz="quarter" idx="12"/>
          </p:nvPr>
        </p:nvSpPr>
        <p:spPr/>
        <p:txBody>
          <a:bodyPr/>
          <a:lstStyle/>
          <a:p>
            <a:fld id="{9904F0F1-39DA-41A6-9513-5B62D5ABA263}" type="slidenum">
              <a:rPr kumimoji="1" lang="ja-JP" altLang="en-US" smtClean="0"/>
              <a:pPr/>
              <a:t>5</a:t>
            </a:fld>
            <a:endParaRPr kumimoji="1" lang="ja-JP" altLang="en-US"/>
          </a:p>
        </p:txBody>
      </p:sp>
      <p:sp>
        <p:nvSpPr>
          <p:cNvPr id="11" name="テキスト ボックス 10">
            <a:extLst>
              <a:ext uri="{FF2B5EF4-FFF2-40B4-BE49-F238E27FC236}">
                <a16:creationId xmlns:a16="http://schemas.microsoft.com/office/drawing/2014/main" id="{3491BFDB-0D11-4CF2-A495-660791FB8DBE}"/>
              </a:ext>
            </a:extLst>
          </p:cNvPr>
          <p:cNvSpPr txBox="1"/>
          <p:nvPr/>
        </p:nvSpPr>
        <p:spPr>
          <a:xfrm>
            <a:off x="343738" y="38924"/>
            <a:ext cx="47955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solidFill>
                  <a:prstClr val="black"/>
                </a:solidFill>
                <a:latin typeface="Segoe UI"/>
                <a:ea typeface="HG丸ｺﾞｼｯｸM-PRO"/>
              </a:rPr>
              <a:t>研究背景：先行研究の課題と本研究の目的</a:t>
            </a:r>
            <a:endParaRPr kumimoji="1" lang="ja-JP" altLang="en-US" sz="18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15" name="四角形: 角を丸くする 14">
            <a:extLst>
              <a:ext uri="{FF2B5EF4-FFF2-40B4-BE49-F238E27FC236}">
                <a16:creationId xmlns:a16="http://schemas.microsoft.com/office/drawing/2014/main" id="{5B720D2E-515A-4DBB-A450-C0896D142ED4}"/>
              </a:ext>
            </a:extLst>
          </p:cNvPr>
          <p:cNvSpPr/>
          <p:nvPr/>
        </p:nvSpPr>
        <p:spPr>
          <a:xfrm>
            <a:off x="107769" y="4807626"/>
            <a:ext cx="8928462" cy="1951647"/>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46"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16" name="テキスト ボックス 15">
            <a:extLst>
              <a:ext uri="{FF2B5EF4-FFF2-40B4-BE49-F238E27FC236}">
                <a16:creationId xmlns:a16="http://schemas.microsoft.com/office/drawing/2014/main" id="{05CC1AFD-279B-4DA8-B2A1-579FA6E70EFB}"/>
              </a:ext>
            </a:extLst>
          </p:cNvPr>
          <p:cNvSpPr txBox="1"/>
          <p:nvPr/>
        </p:nvSpPr>
        <p:spPr>
          <a:xfrm>
            <a:off x="343738" y="4320671"/>
            <a:ext cx="903166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a:solidFill>
                  <a:prstClr val="black"/>
                </a:solidFill>
                <a:latin typeface="Segoe UI"/>
                <a:ea typeface="HG丸ｺﾞｼｯｸM-PRO"/>
              </a:rPr>
              <a:t>　</a:t>
            </a:r>
            <a:r>
              <a:rPr kumimoji="1" lang="ja-JP" altLang="en-US" sz="2000" b="1" i="0" strike="noStrike" kern="1200" cap="none" spc="0" normalizeH="0" baseline="0" noProof="0">
                <a:ln>
                  <a:noFill/>
                </a:ln>
                <a:solidFill>
                  <a:prstClr val="black"/>
                </a:solidFill>
                <a:effectLst/>
                <a:uLnTx/>
                <a:uFillTx/>
                <a:latin typeface="Segoe UI"/>
                <a:ea typeface="HG丸ｺﾞｼｯｸM-PRO"/>
                <a:cs typeface="+mn-cs"/>
              </a:rPr>
              <a:t>他の年と比較した解析はなされていない</a:t>
            </a:r>
            <a:endParaRPr kumimoji="1" lang="en-US" altLang="ja-JP" sz="2000" b="1" i="0" strike="noStrike" kern="1200" cap="none" spc="0" normalizeH="0" baseline="0" noProof="0">
              <a:ln>
                <a:noFill/>
              </a:ln>
              <a:solidFill>
                <a:prstClr val="black"/>
              </a:solidFill>
              <a:effectLst/>
              <a:uLnTx/>
              <a:uFillTx/>
              <a:latin typeface="Segoe UI"/>
              <a:ea typeface="HG丸ｺﾞｼｯｸM-PRO"/>
              <a:cs typeface="+mn-cs"/>
            </a:endParaRPr>
          </a:p>
        </p:txBody>
      </p:sp>
      <p:sp>
        <p:nvSpPr>
          <p:cNvPr id="17" name="テキスト ボックス 16">
            <a:extLst>
              <a:ext uri="{FF2B5EF4-FFF2-40B4-BE49-F238E27FC236}">
                <a16:creationId xmlns:a16="http://schemas.microsoft.com/office/drawing/2014/main" id="{DB8E3751-6A5C-43C5-A9CD-42BC98206C81}"/>
              </a:ext>
            </a:extLst>
          </p:cNvPr>
          <p:cNvSpPr txBox="1"/>
          <p:nvPr/>
        </p:nvSpPr>
        <p:spPr>
          <a:xfrm>
            <a:off x="107769" y="462829"/>
            <a:ext cx="4511056" cy="4331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1" i="0" u="none" strike="noStrike" kern="1200" cap="none" spc="0" normalizeH="0" baseline="0" noProof="0">
                <a:ln>
                  <a:noFill/>
                </a:ln>
                <a:solidFill>
                  <a:prstClr val="black"/>
                </a:solidFill>
                <a:effectLst/>
                <a:uLnTx/>
                <a:uFillTx/>
                <a:latin typeface="Segoe UI"/>
                <a:ea typeface="HG丸ｺﾞｼｯｸM-PRO"/>
                <a:cs typeface="+mn-cs"/>
              </a:rPr>
              <a:t>先行研究の課題</a:t>
            </a:r>
          </a:p>
        </p:txBody>
      </p:sp>
      <p:sp>
        <p:nvSpPr>
          <p:cNvPr id="18" name="テキスト ボックス 17">
            <a:extLst>
              <a:ext uri="{FF2B5EF4-FFF2-40B4-BE49-F238E27FC236}">
                <a16:creationId xmlns:a16="http://schemas.microsoft.com/office/drawing/2014/main" id="{A29DDCD5-817A-4CA0-B277-A1D3B2F2F8D1}"/>
              </a:ext>
            </a:extLst>
          </p:cNvPr>
          <p:cNvSpPr txBox="1"/>
          <p:nvPr/>
        </p:nvSpPr>
        <p:spPr>
          <a:xfrm>
            <a:off x="1281546" y="5310587"/>
            <a:ext cx="8641719"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Segoe UI"/>
                <a:ea typeface="HG丸ｺﾞｼｯｸM-PRO"/>
                <a:cs typeface="+mn-cs"/>
              </a:rPr>
              <a:t>他の要因や年と比較しながら</a:t>
            </a:r>
            <a:endParaRPr kumimoji="1" lang="en-US" altLang="ja-JP" sz="2800" b="1"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Segoe UI"/>
                <a:ea typeface="HG丸ｺﾞｼｯｸM-PRO"/>
                <a:cs typeface="+mn-cs"/>
              </a:rPr>
              <a:t>2017/18</a:t>
            </a:r>
            <a:r>
              <a:rPr kumimoji="1" lang="ja-JP" altLang="en-US" sz="2800" b="1" i="0" u="none" strike="noStrike" kern="1200" cap="none" spc="0" normalizeH="0" baseline="0" noProof="0">
                <a:ln>
                  <a:noFill/>
                </a:ln>
                <a:solidFill>
                  <a:prstClr val="black"/>
                </a:solidFill>
                <a:effectLst/>
                <a:uLnTx/>
                <a:uFillTx/>
                <a:latin typeface="Segoe UI"/>
                <a:ea typeface="HG丸ｺﾞｼｯｸM-PRO"/>
                <a:cs typeface="+mn-cs"/>
              </a:rPr>
              <a:t>年のチャクチ海の海氷後退が</a:t>
            </a:r>
            <a:endParaRPr kumimoji="1" lang="en-US" altLang="ja-JP" sz="2800" b="1"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a:solidFill>
                  <a:prstClr val="black"/>
                </a:solidFill>
                <a:latin typeface="Segoe UI"/>
                <a:ea typeface="HG丸ｺﾞｼｯｸM-PRO"/>
              </a:rPr>
              <a:t>東アジアの寒冬に及ぼす影響を検討する</a:t>
            </a:r>
            <a:endParaRPr kumimoji="1" lang="en-US" altLang="ja-JP" sz="2800" b="1"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1" name="テキスト ボックス 20">
            <a:extLst>
              <a:ext uri="{FF2B5EF4-FFF2-40B4-BE49-F238E27FC236}">
                <a16:creationId xmlns:a16="http://schemas.microsoft.com/office/drawing/2014/main" id="{BCAB8D41-DC7A-48E6-8F6F-AEE2ACD8658A}"/>
              </a:ext>
            </a:extLst>
          </p:cNvPr>
          <p:cNvSpPr txBox="1"/>
          <p:nvPr/>
        </p:nvSpPr>
        <p:spPr>
          <a:xfrm>
            <a:off x="787103" y="2197116"/>
            <a:ext cx="39362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a:solidFill>
                  <a:prstClr val="black"/>
                </a:solidFill>
                <a:latin typeface="Segoe UI"/>
                <a:ea typeface="HG丸ｺﾞｼｯｸM-PRO"/>
              </a:rPr>
              <a:t>○</a:t>
            </a:r>
            <a:r>
              <a:rPr kumimoji="1" lang="ja-JP" altLang="en-US" sz="2000" b="1" i="0" u="none" strike="noStrike" kern="1200" cap="none" spc="0" normalizeH="0" baseline="0" noProof="0">
                <a:ln>
                  <a:noFill/>
                </a:ln>
                <a:solidFill>
                  <a:prstClr val="black"/>
                </a:solidFill>
                <a:effectLst/>
                <a:uLnTx/>
                <a:uFillTx/>
                <a:latin typeface="Segoe UI"/>
                <a:ea typeface="HG丸ｺﾞｼｯｸM-PRO"/>
                <a:cs typeface="+mn-cs"/>
              </a:rPr>
              <a:t>バレンツ・カラ海の海氷後退</a:t>
            </a:r>
            <a:endParaRPr kumimoji="1" lang="en-US" altLang="ja-JP" sz="2000" b="1"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2" name="テキスト ボックス 21">
            <a:extLst>
              <a:ext uri="{FF2B5EF4-FFF2-40B4-BE49-F238E27FC236}">
                <a16:creationId xmlns:a16="http://schemas.microsoft.com/office/drawing/2014/main" id="{C3E4D86F-4377-4B9F-9B9D-0F30437E16D3}"/>
              </a:ext>
            </a:extLst>
          </p:cNvPr>
          <p:cNvSpPr txBox="1"/>
          <p:nvPr/>
        </p:nvSpPr>
        <p:spPr>
          <a:xfrm>
            <a:off x="343738" y="4010401"/>
            <a:ext cx="46243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・先行研究は短報論文であるため</a:t>
            </a:r>
            <a:endPar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3" name="テキスト ボックス 22">
            <a:extLst>
              <a:ext uri="{FF2B5EF4-FFF2-40B4-BE49-F238E27FC236}">
                <a16:creationId xmlns:a16="http://schemas.microsoft.com/office/drawing/2014/main" id="{325FC7C3-A14B-4CB9-8931-50C8261C2767}"/>
              </a:ext>
            </a:extLst>
          </p:cNvPr>
          <p:cNvSpPr txBox="1"/>
          <p:nvPr/>
        </p:nvSpPr>
        <p:spPr>
          <a:xfrm>
            <a:off x="303131" y="828370"/>
            <a:ext cx="49042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a:ln>
                  <a:noFill/>
                </a:ln>
                <a:solidFill>
                  <a:prstClr val="black"/>
                </a:solidFill>
                <a:effectLst/>
                <a:uLnTx/>
                <a:uFillTx/>
                <a:latin typeface="Segoe UI"/>
                <a:ea typeface="HG丸ｺﾞｼｯｸM-PRO"/>
                <a:cs typeface="+mn-cs"/>
              </a:rPr>
              <a:t>・東アジアに寒冬をもたらす要因として</a:t>
            </a:r>
          </a:p>
        </p:txBody>
      </p:sp>
      <p:sp>
        <p:nvSpPr>
          <p:cNvPr id="24" name="テキスト ボックス 23">
            <a:extLst>
              <a:ext uri="{FF2B5EF4-FFF2-40B4-BE49-F238E27FC236}">
                <a16:creationId xmlns:a16="http://schemas.microsoft.com/office/drawing/2014/main" id="{401FD51D-CEA3-4C4A-A10F-8B6C003A0B3F}"/>
              </a:ext>
            </a:extLst>
          </p:cNvPr>
          <p:cNvSpPr txBox="1"/>
          <p:nvPr/>
        </p:nvSpPr>
        <p:spPr>
          <a:xfrm>
            <a:off x="590673" y="3326687"/>
            <a:ext cx="8265416" cy="707886"/>
          </a:xfrm>
          <a:prstGeom prst="rect">
            <a:avLst/>
          </a:prstGeom>
          <a:noFill/>
        </p:spPr>
        <p:txBody>
          <a:bodyPr wrap="square" rtlCol="0">
            <a:spAutoFit/>
          </a:bodyPr>
          <a:lstStyle/>
          <a:p>
            <a:r>
              <a:rPr kumimoji="1" lang="ja-JP" altLang="en-US" sz="2000"/>
              <a:t>があるが</a:t>
            </a:r>
            <a:endParaRPr kumimoji="1" lang="en-US" altLang="ja-JP" sz="2000"/>
          </a:p>
          <a:p>
            <a:r>
              <a:rPr kumimoji="1" lang="ja-JP" altLang="en-US" sz="2000" b="1"/>
              <a:t>これらの要因とチャクチ海の海氷後退の影響との比較はされていない</a:t>
            </a:r>
          </a:p>
        </p:txBody>
      </p:sp>
      <p:sp>
        <p:nvSpPr>
          <p:cNvPr id="25" name="テキスト ボックス 24">
            <a:extLst>
              <a:ext uri="{FF2B5EF4-FFF2-40B4-BE49-F238E27FC236}">
                <a16:creationId xmlns:a16="http://schemas.microsoft.com/office/drawing/2014/main" id="{A99B6968-BE53-4232-B2DE-C2DD0D1B29BE}"/>
              </a:ext>
            </a:extLst>
          </p:cNvPr>
          <p:cNvSpPr txBox="1"/>
          <p:nvPr/>
        </p:nvSpPr>
        <p:spPr>
          <a:xfrm>
            <a:off x="787103" y="1209017"/>
            <a:ext cx="236664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a:solidFill>
                  <a:prstClr val="black"/>
                </a:solidFill>
                <a:latin typeface="Segoe UI"/>
                <a:ea typeface="HG丸ｺﾞｼｯｸM-PRO"/>
              </a:rPr>
              <a:t>○</a:t>
            </a:r>
            <a:r>
              <a:rPr kumimoji="1" lang="ja-JP" altLang="en-US" sz="2000" b="1" i="0" u="none" strike="noStrike" kern="1200" cap="none" spc="0" normalizeH="0" baseline="0" noProof="0">
                <a:ln>
                  <a:noFill/>
                </a:ln>
                <a:solidFill>
                  <a:prstClr val="black"/>
                </a:solidFill>
                <a:effectLst/>
                <a:uLnTx/>
                <a:uFillTx/>
                <a:latin typeface="Segoe UI"/>
                <a:ea typeface="HG丸ｺﾞｼｯｸM-PRO"/>
                <a:cs typeface="+mn-cs"/>
              </a:rPr>
              <a:t>ラニーニャ現象</a:t>
            </a:r>
            <a:endParaRPr kumimoji="1" lang="en-US" altLang="ja-JP" sz="2000" b="1"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35" name="テキスト ボックス 34">
            <a:extLst>
              <a:ext uri="{FF2B5EF4-FFF2-40B4-BE49-F238E27FC236}">
                <a16:creationId xmlns:a16="http://schemas.microsoft.com/office/drawing/2014/main" id="{FF3F6343-A19E-B549-B50D-767F8C9CBD1A}"/>
              </a:ext>
            </a:extLst>
          </p:cNvPr>
          <p:cNvSpPr txBox="1"/>
          <p:nvPr/>
        </p:nvSpPr>
        <p:spPr>
          <a:xfrm>
            <a:off x="558856" y="4831007"/>
            <a:ext cx="829723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Segoe UI"/>
                <a:ea typeface="HG丸ｺﾞｼｯｸM-PRO"/>
              </a:rPr>
              <a:t>研究目的</a:t>
            </a: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CAFDB4-B42F-4353-A8E3-3F317305E1F4}"/>
                  </a:ext>
                </a:extLst>
              </p:cNvPr>
              <p:cNvSpPr txBox="1"/>
              <p:nvPr/>
            </p:nvSpPr>
            <p:spPr>
              <a:xfrm>
                <a:off x="1019648" y="1550784"/>
                <a:ext cx="5780260" cy="584775"/>
              </a:xfrm>
              <a:prstGeom prst="rect">
                <a:avLst/>
              </a:prstGeom>
              <a:noFill/>
            </p:spPr>
            <p:txBody>
              <a:bodyPr wrap="square" rtlCol="0">
                <a:spAutoFit/>
              </a:bodyPr>
              <a:lstStyle/>
              <a:p>
                <a:r>
                  <a:rPr kumimoji="1" lang="en-US" altLang="ja-JP" sz="1600"/>
                  <a:t>17</a:t>
                </a:r>
                <a:r>
                  <a:rPr kumimoji="1" lang="ja-JP" altLang="en-US" sz="1600"/>
                  <a:t>年</a:t>
                </a:r>
                <a:r>
                  <a:rPr kumimoji="1" lang="en-US" altLang="ja-JP" sz="1600"/>
                  <a:t>11</a:t>
                </a:r>
                <a:r>
                  <a:rPr kumimoji="1" lang="ja-JP" altLang="en-US" sz="1600"/>
                  <a:t>月の</a:t>
                </a:r>
                <a:r>
                  <a:rPr lang="en-US" altLang="ja-JP" sz="1600"/>
                  <a:t>Niño</a:t>
                </a:r>
                <a:r>
                  <a:rPr lang="ja-JP" altLang="en-US" sz="1600"/>
                  <a:t> </a:t>
                </a:r>
                <a:r>
                  <a:rPr lang="en-US" altLang="ja-JP" sz="1600"/>
                  <a:t>3.4</a:t>
                </a:r>
                <a:r>
                  <a:rPr lang="ja-JP" altLang="en-US" sz="1600"/>
                  <a:t> </a:t>
                </a:r>
                <a:r>
                  <a:rPr lang="en-US" altLang="ja-JP" sz="1600"/>
                  <a:t>index</a:t>
                </a:r>
                <a:r>
                  <a:rPr lang="ja-JP" altLang="en-US" sz="1600"/>
                  <a:t>：</a:t>
                </a:r>
                <a:r>
                  <a:rPr lang="en-US" altLang="ja-JP" sz="1600"/>
                  <a:t>-0.76</a:t>
                </a:r>
                <a14:m>
                  <m:oMath xmlns:m="http://schemas.openxmlformats.org/officeDocument/2006/math">
                    <m:r>
                      <a:rPr kumimoji="1" lang="ja-JP" altLang="en-US" sz="1600" i="1">
                        <a:solidFill>
                          <a:prstClr val="black"/>
                        </a:solidFill>
                        <a:latin typeface="Cambria Math" panose="02040503050406030204" pitchFamily="18" charset="0"/>
                      </a:rPr>
                      <m:t>𝜎</m:t>
                    </m:r>
                  </m:oMath>
                </a14:m>
                <a:endParaRPr lang="en-US" altLang="ja-JP" sz="1600"/>
              </a:p>
              <a:p>
                <a:r>
                  <a:rPr kumimoji="1" lang="ja-JP" altLang="en-US" sz="1600"/>
                  <a:t>👉ラニーニャ事例に該当している</a:t>
                </a:r>
              </a:p>
            </p:txBody>
          </p:sp>
        </mc:Choice>
        <mc:Fallback xmlns="">
          <p:sp>
            <p:nvSpPr>
              <p:cNvPr id="26" name="テキスト ボックス 25">
                <a:extLst>
                  <a:ext uri="{FF2B5EF4-FFF2-40B4-BE49-F238E27FC236}">
                    <a16:creationId xmlns:a16="http://schemas.microsoft.com/office/drawing/2014/main" id="{8BCAFDB4-B42F-4353-A8E3-3F317305E1F4}"/>
                  </a:ext>
                </a:extLst>
              </p:cNvPr>
              <p:cNvSpPr txBox="1">
                <a:spLocks noRot="1" noChangeAspect="1" noMove="1" noResize="1" noEditPoints="1" noAdjustHandles="1" noChangeArrowheads="1" noChangeShapeType="1" noTextEdit="1"/>
              </p:cNvSpPr>
              <p:nvPr/>
            </p:nvSpPr>
            <p:spPr>
              <a:xfrm>
                <a:off x="1019648" y="1550784"/>
                <a:ext cx="5780260" cy="584775"/>
              </a:xfrm>
              <a:prstGeom prst="rect">
                <a:avLst/>
              </a:prstGeom>
              <a:blipFill>
                <a:blip r:embed="rId2"/>
                <a:stretch>
                  <a:fillRect l="-527" t="-4167" b="-12500"/>
                </a:stretch>
              </a:blipFill>
            </p:spPr>
            <p:txBody>
              <a:bodyPr/>
              <a:lstStyle/>
              <a:p>
                <a:r>
                  <a:rPr lang="en-US">
                    <a:noFill/>
                  </a:rPr>
                  <a:t> </a:t>
                </a:r>
              </a:p>
            </p:txBody>
          </p:sp>
        </mc:Fallback>
      </mc:AlternateContent>
      <p:sp>
        <p:nvSpPr>
          <p:cNvPr id="29" name="テキスト ボックス 28">
            <a:extLst>
              <a:ext uri="{FF2B5EF4-FFF2-40B4-BE49-F238E27FC236}">
                <a16:creationId xmlns:a16="http://schemas.microsoft.com/office/drawing/2014/main" id="{755EEA5B-40EC-47C7-93A1-B17C7FC2AC25}"/>
              </a:ext>
            </a:extLst>
          </p:cNvPr>
          <p:cNvSpPr txBox="1"/>
          <p:nvPr/>
        </p:nvSpPr>
        <p:spPr>
          <a:xfrm>
            <a:off x="1584665" y="2482072"/>
            <a:ext cx="7584621" cy="276999"/>
          </a:xfrm>
          <a:prstGeom prst="rect">
            <a:avLst/>
          </a:prstGeom>
          <a:noFill/>
        </p:spPr>
        <p:txBody>
          <a:bodyPr wrap="square" rtlCol="0">
            <a:spAutoFit/>
          </a:bodyPr>
          <a:lstStyle/>
          <a:p>
            <a:pPr lvl="0">
              <a:defRPr/>
            </a:pPr>
            <a:r>
              <a:rPr lang="ja-JP" altLang="en-US" sz="1200"/>
              <a:t>（</a:t>
            </a:r>
            <a:r>
              <a:rPr lang="en-US" altLang="ja-JP" sz="1200"/>
              <a:t>e.g., Honda et al. 2009, Inoue et al. 2012, Nakamura et al. 2015, Mori et al. 2014, 2019</a:t>
            </a:r>
            <a:r>
              <a:rPr lang="ja-JP" altLang="en-US" sz="1200"/>
              <a:t>）</a:t>
            </a:r>
            <a:endParaRPr lang="en-US" altLang="ja-JP" sz="1200"/>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E93CDB32-C9CC-4886-8F66-18D202128F3B}"/>
                  </a:ext>
                </a:extLst>
              </p:cNvPr>
              <p:cNvSpPr txBox="1"/>
              <p:nvPr/>
            </p:nvSpPr>
            <p:spPr>
              <a:xfrm>
                <a:off x="987210" y="2684632"/>
                <a:ext cx="7263229" cy="584775"/>
              </a:xfrm>
              <a:prstGeom prst="rect">
                <a:avLst/>
              </a:prstGeom>
              <a:noFill/>
            </p:spPr>
            <p:txBody>
              <a:bodyPr wrap="square" rtlCol="0">
                <a:spAutoFit/>
              </a:bodyPr>
              <a:lstStyle/>
              <a:p>
                <a:r>
                  <a:rPr kumimoji="1" lang="en-US" altLang="ja-JP" sz="1600"/>
                  <a:t>17</a:t>
                </a:r>
                <a:r>
                  <a:rPr kumimoji="1" lang="ja-JP" altLang="en-US" sz="1600"/>
                  <a:t>年</a:t>
                </a:r>
                <a:r>
                  <a:rPr kumimoji="1" lang="en-US" altLang="ja-JP" sz="1600"/>
                  <a:t>11</a:t>
                </a:r>
                <a:r>
                  <a:rPr kumimoji="1" lang="ja-JP" altLang="en-US" sz="1600"/>
                  <a:t>月のバレンツ・カラ海の海氷密接度</a:t>
                </a:r>
                <a:r>
                  <a:rPr kumimoji="1" lang="en-US" altLang="ja-JP" sz="1600"/>
                  <a:t>index</a:t>
                </a:r>
                <a:r>
                  <a:rPr kumimoji="1" lang="ja-JP" altLang="en-US" sz="1600"/>
                  <a:t>：</a:t>
                </a:r>
                <a:r>
                  <a:rPr kumimoji="1" lang="en-US" altLang="ja-JP" sz="1600"/>
                  <a:t>-0.89</a:t>
                </a:r>
                <a14:m>
                  <m:oMath xmlns:m="http://schemas.openxmlformats.org/officeDocument/2006/math">
                    <m:r>
                      <a:rPr kumimoji="1" lang="ja-JP" altLang="en-US" sz="1600" i="1">
                        <a:solidFill>
                          <a:prstClr val="black"/>
                        </a:solidFill>
                        <a:latin typeface="Cambria Math" panose="02040503050406030204" pitchFamily="18" charset="0"/>
                      </a:rPr>
                      <m:t>𝜎</m:t>
                    </m:r>
                  </m:oMath>
                </a14:m>
                <a:endParaRPr kumimoji="1" lang="en-US" altLang="ja-JP" sz="1600"/>
              </a:p>
              <a:p>
                <a:r>
                  <a:rPr kumimoji="1" lang="ja-JP" altLang="en-US" sz="1600"/>
                  <a:t>👉</a:t>
                </a:r>
                <a:r>
                  <a:rPr kumimoji="1" lang="en-US" altLang="ja-JP" sz="1600"/>
                  <a:t>17/18</a:t>
                </a:r>
                <a:r>
                  <a:rPr kumimoji="1" lang="ja-JP" altLang="en-US" sz="1600"/>
                  <a:t>年冬季もバレンツ・カラ海の海氷は平年より少なかった</a:t>
                </a:r>
              </a:p>
            </p:txBody>
          </p:sp>
        </mc:Choice>
        <mc:Fallback xmlns="">
          <p:sp>
            <p:nvSpPr>
              <p:cNvPr id="30" name="テキスト ボックス 29">
                <a:extLst>
                  <a:ext uri="{FF2B5EF4-FFF2-40B4-BE49-F238E27FC236}">
                    <a16:creationId xmlns:a16="http://schemas.microsoft.com/office/drawing/2014/main" id="{E93CDB32-C9CC-4886-8F66-18D202128F3B}"/>
                  </a:ext>
                </a:extLst>
              </p:cNvPr>
              <p:cNvSpPr txBox="1">
                <a:spLocks noRot="1" noChangeAspect="1" noMove="1" noResize="1" noEditPoints="1" noAdjustHandles="1" noChangeArrowheads="1" noChangeShapeType="1" noTextEdit="1"/>
              </p:cNvSpPr>
              <p:nvPr/>
            </p:nvSpPr>
            <p:spPr>
              <a:xfrm>
                <a:off x="987210" y="2684632"/>
                <a:ext cx="7263229" cy="584775"/>
              </a:xfrm>
              <a:prstGeom prst="rect">
                <a:avLst/>
              </a:prstGeom>
              <a:blipFill>
                <a:blip r:embed="rId3"/>
                <a:stretch>
                  <a:fillRect l="-504" t="-4167" b="-12500"/>
                </a:stretch>
              </a:blipFill>
            </p:spPr>
            <p:txBody>
              <a:bodyPr/>
              <a:lstStyle/>
              <a:p>
                <a:r>
                  <a:rPr lang="en-US">
                    <a:noFill/>
                  </a:rPr>
                  <a:t> </a:t>
                </a:r>
              </a:p>
            </p:txBody>
          </p:sp>
        </mc:Fallback>
      </mc:AlternateContent>
      <p:sp>
        <p:nvSpPr>
          <p:cNvPr id="27" name="テキスト ボックス 26">
            <a:extLst>
              <a:ext uri="{FF2B5EF4-FFF2-40B4-BE49-F238E27FC236}">
                <a16:creationId xmlns:a16="http://schemas.microsoft.com/office/drawing/2014/main" id="{3327128F-5B63-469C-80A4-C2A093BEDA1F}"/>
              </a:ext>
            </a:extLst>
          </p:cNvPr>
          <p:cNvSpPr txBox="1"/>
          <p:nvPr/>
        </p:nvSpPr>
        <p:spPr>
          <a:xfrm>
            <a:off x="2755242" y="1354685"/>
            <a:ext cx="6148360" cy="276999"/>
          </a:xfrm>
          <a:prstGeom prst="rect">
            <a:avLst/>
          </a:prstGeom>
          <a:noFill/>
        </p:spPr>
        <p:txBody>
          <a:bodyPr wrap="square" rtlCol="0">
            <a:spAutoFit/>
          </a:bodyPr>
          <a:lstStyle/>
          <a:p>
            <a:r>
              <a:rPr kumimoji="1" lang="ja-JP" altLang="en-US" sz="1200"/>
              <a:t>（</a:t>
            </a:r>
            <a:r>
              <a:rPr kumimoji="1" lang="en-US" altLang="ja-JP" sz="1200"/>
              <a:t>e.g., Li et al., 1990, Wang et al., 2000, Yuan et al., 2012, Kim et al., 2014</a:t>
            </a:r>
            <a:r>
              <a:rPr kumimoji="1" lang="ja-JP" altLang="en-US" sz="1200"/>
              <a:t>）</a:t>
            </a:r>
          </a:p>
        </p:txBody>
      </p:sp>
    </p:spTree>
    <p:extLst>
      <p:ext uri="{BB962C8B-B14F-4D97-AF65-F5344CB8AC3E}">
        <p14:creationId xmlns:p14="http://schemas.microsoft.com/office/powerpoint/2010/main" val="62528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7394678-0AA2-424A-BCCF-E90BA623D58F}"/>
              </a:ext>
            </a:extLst>
          </p:cNvPr>
          <p:cNvSpPr>
            <a:spLocks noGrp="1"/>
          </p:cNvSpPr>
          <p:nvPr>
            <p:ph type="sldNum" sz="quarter" idx="12"/>
          </p:nvPr>
        </p:nvSpPr>
        <p:spPr/>
        <p:txBody>
          <a:bodyPr/>
          <a:lstStyle/>
          <a:p>
            <a:fld id="{9904F0F1-39DA-41A6-9513-5B62D5ABA263}" type="slidenum">
              <a:rPr kumimoji="1" lang="ja-JP" altLang="en-US" smtClean="0"/>
              <a:pPr/>
              <a:t>6</a:t>
            </a:fld>
            <a:endParaRPr kumimoji="1" lang="ja-JP" altLang="en-US"/>
          </a:p>
        </p:txBody>
      </p:sp>
      <p:sp>
        <p:nvSpPr>
          <p:cNvPr id="4" name="四角形: 角を丸くする 3">
            <a:extLst>
              <a:ext uri="{FF2B5EF4-FFF2-40B4-BE49-F238E27FC236}">
                <a16:creationId xmlns:a16="http://schemas.microsoft.com/office/drawing/2014/main" id="{772ABEF0-9DBC-4720-BBDB-A38F71E783AA}"/>
              </a:ext>
            </a:extLst>
          </p:cNvPr>
          <p:cNvSpPr/>
          <p:nvPr/>
        </p:nvSpPr>
        <p:spPr>
          <a:xfrm>
            <a:off x="215538" y="1945205"/>
            <a:ext cx="8810475" cy="4817545"/>
          </a:xfrm>
          <a:prstGeom prst="roundRect">
            <a:avLst>
              <a:gd name="adj" fmla="val 7618"/>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46"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6" name="角丸四角形 25">
            <a:extLst>
              <a:ext uri="{FF2B5EF4-FFF2-40B4-BE49-F238E27FC236}">
                <a16:creationId xmlns:a16="http://schemas.microsoft.com/office/drawing/2014/main" id="{3E47EE55-13BC-4A56-890D-D1DD1776FA80}"/>
              </a:ext>
            </a:extLst>
          </p:cNvPr>
          <p:cNvSpPr/>
          <p:nvPr/>
        </p:nvSpPr>
        <p:spPr>
          <a:xfrm>
            <a:off x="129121" y="1387401"/>
            <a:ext cx="1885557" cy="466988"/>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8" name="テキスト ボックス 7">
            <a:extLst>
              <a:ext uri="{FF2B5EF4-FFF2-40B4-BE49-F238E27FC236}">
                <a16:creationId xmlns:a16="http://schemas.microsoft.com/office/drawing/2014/main" id="{4E491FE4-AF87-4350-892F-84E3579B1BEF}"/>
              </a:ext>
            </a:extLst>
          </p:cNvPr>
          <p:cNvSpPr txBox="1"/>
          <p:nvPr/>
        </p:nvSpPr>
        <p:spPr>
          <a:xfrm>
            <a:off x="250652" y="1393010"/>
            <a:ext cx="1686106" cy="4331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a:ln>
                  <a:noFill/>
                </a:ln>
                <a:solidFill>
                  <a:prstClr val="black"/>
                </a:solidFill>
                <a:effectLst/>
                <a:uLnTx/>
                <a:uFillTx/>
                <a:latin typeface="Segoe UI"/>
                <a:ea typeface="HG丸ｺﾞｼｯｸM-PRO"/>
                <a:cs typeface="+mn-cs"/>
              </a:rPr>
              <a:t>重回帰分析</a:t>
            </a:r>
          </a:p>
        </p:txBody>
      </p:sp>
      <p:sp>
        <p:nvSpPr>
          <p:cNvPr id="9" name="テキスト ボックス 8">
            <a:extLst>
              <a:ext uri="{FF2B5EF4-FFF2-40B4-BE49-F238E27FC236}">
                <a16:creationId xmlns:a16="http://schemas.microsoft.com/office/drawing/2014/main" id="{23E97363-B34F-4BA8-A424-D3512EE89A7A}"/>
              </a:ext>
            </a:extLst>
          </p:cNvPr>
          <p:cNvSpPr txBox="1"/>
          <p:nvPr/>
        </p:nvSpPr>
        <p:spPr>
          <a:xfrm>
            <a:off x="2099312" y="5280904"/>
            <a:ext cx="47856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Segoe UI"/>
                <a:ea typeface="HG丸ｺﾞｼｯｸM-PRO"/>
                <a:cs typeface="+mn-cs"/>
              </a:rPr>
              <a:t>により，各年の偏差を推定する</a:t>
            </a:r>
          </a:p>
        </p:txBody>
      </p:sp>
      <p:sp>
        <p:nvSpPr>
          <p:cNvPr id="16" name="タイトル 1">
            <a:extLst>
              <a:ext uri="{FF2B5EF4-FFF2-40B4-BE49-F238E27FC236}">
                <a16:creationId xmlns:a16="http://schemas.microsoft.com/office/drawing/2014/main" id="{E0615B82-0071-4A2A-9F87-489CAD82F271}"/>
              </a:ext>
            </a:extLst>
          </p:cNvPr>
          <p:cNvSpPr txBox="1">
            <a:spLocks/>
          </p:cNvSpPr>
          <p:nvPr/>
        </p:nvSpPr>
        <p:spPr>
          <a:xfrm>
            <a:off x="314771" y="164880"/>
            <a:ext cx="5123564" cy="127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77"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Segoe UI"/>
                <a:ea typeface="HG丸ｺﾞｼｯｸM-PRO"/>
                <a:cs typeface="+mj-cs"/>
              </a:rPr>
              <a:t>使用データ・解析手法</a:t>
            </a:r>
          </a:p>
        </p:txBody>
      </p:sp>
      <p:sp>
        <p:nvSpPr>
          <p:cNvPr id="17" name="正方形/長方形 16">
            <a:extLst>
              <a:ext uri="{FF2B5EF4-FFF2-40B4-BE49-F238E27FC236}">
                <a16:creationId xmlns:a16="http://schemas.microsoft.com/office/drawing/2014/main" id="{85F47DF9-AC48-4F0B-9840-58B26DA65813}"/>
              </a:ext>
            </a:extLst>
          </p:cNvPr>
          <p:cNvSpPr/>
          <p:nvPr/>
        </p:nvSpPr>
        <p:spPr>
          <a:xfrm>
            <a:off x="5618397" y="1908142"/>
            <a:ext cx="346581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図</a:t>
            </a:r>
            <a:r>
              <a:rPr kumimoji="1" lang="en-US" altLang="ja-JP" sz="1400">
                <a:solidFill>
                  <a:prstClr val="black"/>
                </a:solidFill>
                <a:latin typeface="Segoe UI"/>
                <a:ea typeface="HG丸ｺﾞｼｯｸM-PRO"/>
              </a:rPr>
              <a:t>2</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a</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2017</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年</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11</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月の海氷密接度</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偏差図</a:t>
            </a:r>
          </a:p>
        </p:txBody>
      </p:sp>
      <p:sp>
        <p:nvSpPr>
          <p:cNvPr id="18" name="正方形/長方形 17">
            <a:extLst>
              <a:ext uri="{FF2B5EF4-FFF2-40B4-BE49-F238E27FC236}">
                <a16:creationId xmlns:a16="http://schemas.microsoft.com/office/drawing/2014/main" id="{A1EB1551-AA19-417F-95A4-16084B0EB8B5}"/>
              </a:ext>
            </a:extLst>
          </p:cNvPr>
          <p:cNvSpPr/>
          <p:nvPr/>
        </p:nvSpPr>
        <p:spPr>
          <a:xfrm>
            <a:off x="359529" y="2316387"/>
            <a:ext cx="5660671" cy="12618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11</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月の海氷密接度，海面水温について</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lvl="0">
              <a:defRPr/>
            </a:pP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・チャクチ海の海氷</a:t>
            </a:r>
            <a:r>
              <a:rPr kumimoji="1" lang="en-US" altLang="ja-JP" sz="1600" b="0" i="0" u="none" strike="noStrike" kern="1200" cap="none" spc="0" normalizeH="0" baseline="0" noProof="0">
                <a:ln>
                  <a:noFill/>
                </a:ln>
                <a:solidFill>
                  <a:prstClr val="black"/>
                </a:solidFill>
                <a:effectLst/>
                <a:uLnTx/>
                <a:uFillTx/>
                <a:latin typeface="Segoe UI"/>
                <a:ea typeface="HG丸ｺﾞｼｯｸM-PRO"/>
                <a:cs typeface="+mn-cs"/>
              </a:rPr>
              <a:t>index</a:t>
            </a: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ja-JP" altLang="en-US" sz="1600">
                <a:solidFill>
                  <a:srgbClr val="0070C0"/>
                </a:solidFill>
              </a:rPr>
              <a:t>青枠 </a:t>
            </a:r>
            <a:r>
              <a:rPr kumimoji="1" lang="en-US" altLang="ja-JP" sz="1600" b="0" i="1" u="none" strike="noStrike" kern="1200" cap="none" spc="0" normalizeH="0" baseline="0" noProof="0" err="1">
                <a:ln>
                  <a:noFill/>
                </a:ln>
                <a:effectLst/>
                <a:uLnTx/>
                <a:uFillTx/>
                <a:latin typeface="Segoe UI"/>
                <a:ea typeface="HG丸ｺﾞｼｯｸM-PRO"/>
                <a:cs typeface="+mn-cs"/>
              </a:rPr>
              <a:t>i</a:t>
            </a:r>
            <a:r>
              <a:rPr kumimoji="1" lang="en-US" altLang="ja-JP" sz="1600" b="0" i="0" u="none" strike="noStrike" kern="1200" cap="none" spc="0" normalizeH="0" baseline="0" noProof="0">
                <a:ln>
                  <a:noFill/>
                </a:ln>
                <a:effectLst/>
                <a:uLnTx/>
                <a:uFillTx/>
                <a:latin typeface="Segoe UI"/>
                <a:ea typeface="HG丸ｺﾞｼｯｸM-PRO"/>
                <a:cs typeface="+mn-cs"/>
              </a:rPr>
              <a:t>=1</a:t>
            </a:r>
            <a:r>
              <a:rPr kumimoji="1" lang="ja-JP" altLang="en-US" sz="1600" b="0" i="0" u="none" strike="noStrike" kern="1200" cap="none" spc="0" normalizeH="0" baseline="0" noProof="0">
                <a:ln>
                  <a:noFill/>
                </a:ln>
                <a:solidFill>
                  <a:srgbClr val="FF0000"/>
                </a:solidFill>
                <a:effectLst/>
                <a:uLnTx/>
                <a:uFillTx/>
                <a:latin typeface="Segoe UI"/>
                <a:ea typeface="HG丸ｺﾞｼｯｸM-PRO"/>
                <a:cs typeface="+mn-cs"/>
              </a:rPr>
              <a:t>　　　</a:t>
            </a:r>
            <a:endParaRPr kumimoji="1" lang="en-US" altLang="ja-JP" sz="1600" b="0" i="0" u="none" strike="noStrike" kern="1200" cap="none" spc="0" normalizeH="0" baseline="0" noProof="0">
              <a:ln>
                <a:noFill/>
              </a:ln>
              <a:solidFill>
                <a:srgbClr val="FF0000"/>
              </a:solidFill>
              <a:effectLst/>
              <a:uLnTx/>
              <a:uFillTx/>
              <a:latin typeface="Segoe UI"/>
              <a:ea typeface="HG丸ｺﾞｼｯｸM-PRO"/>
              <a:cs typeface="+mn-cs"/>
            </a:endParaRPr>
          </a:p>
          <a:p>
            <a:pPr lvl="0">
              <a:defRPr/>
            </a:pP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・バレンツ・カラ海の海氷</a:t>
            </a:r>
            <a:r>
              <a:rPr kumimoji="1" lang="en-US" altLang="ja-JP" sz="1600" b="0" i="0" u="none" strike="noStrike" kern="1200" cap="none" spc="0" normalizeH="0" baseline="0" noProof="0">
                <a:ln>
                  <a:noFill/>
                </a:ln>
                <a:solidFill>
                  <a:prstClr val="black"/>
                </a:solidFill>
                <a:effectLst/>
                <a:uLnTx/>
                <a:uFillTx/>
                <a:latin typeface="Segoe UI"/>
                <a:ea typeface="HG丸ｺﾞｼｯｸM-PRO"/>
                <a:cs typeface="+mn-cs"/>
              </a:rPr>
              <a:t>index</a:t>
            </a: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a:t>
            </a:r>
            <a:r>
              <a:rPr kumimoji="1" lang="ja-JP" altLang="en-US" sz="1600">
                <a:solidFill>
                  <a:srgbClr val="FF0000"/>
                </a:solidFill>
              </a:rPr>
              <a:t>赤枠</a:t>
            </a:r>
            <a:r>
              <a:rPr kumimoji="1" lang="ja-JP" altLang="en-US" sz="1600" b="0" i="0" u="none" strike="noStrike" kern="1200" cap="none" spc="0" normalizeH="0" baseline="0" noProof="0">
                <a:ln>
                  <a:noFill/>
                </a:ln>
                <a:solidFill>
                  <a:srgbClr val="0070C0"/>
                </a:solidFill>
                <a:effectLst/>
                <a:uLnTx/>
                <a:uFillTx/>
                <a:latin typeface="Segoe UI"/>
                <a:ea typeface="HG丸ｺﾞｼｯｸM-PRO"/>
                <a:cs typeface="+mn-cs"/>
              </a:rPr>
              <a:t> </a:t>
            </a:r>
            <a:r>
              <a:rPr kumimoji="1" lang="en-US" altLang="ja-JP" sz="1600" b="0" i="1" u="none" strike="noStrike" kern="1200" cap="none" spc="0" normalizeH="0" baseline="0" noProof="0" err="1">
                <a:ln>
                  <a:noFill/>
                </a:ln>
                <a:effectLst/>
                <a:uLnTx/>
                <a:uFillTx/>
                <a:latin typeface="Segoe UI"/>
                <a:ea typeface="HG丸ｺﾞｼｯｸM-PRO"/>
                <a:cs typeface="+mn-cs"/>
              </a:rPr>
              <a:t>i</a:t>
            </a:r>
            <a:r>
              <a:rPr kumimoji="1" lang="en-US" altLang="ja-JP" sz="1600" b="0" i="0" u="none" strike="noStrike" kern="1200" cap="none" spc="0" normalizeH="0" baseline="0" noProof="0">
                <a:ln>
                  <a:noFill/>
                </a:ln>
                <a:effectLst/>
                <a:uLnTx/>
                <a:uFillTx/>
                <a:latin typeface="Segoe UI"/>
                <a:ea typeface="HG丸ｺﾞｼｯｸM-PRO"/>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・ラニーニャ（</a:t>
            </a:r>
            <a:r>
              <a:rPr kumimoji="1" lang="en-US" altLang="ja-JP" sz="1600" b="0" i="0" u="none" strike="noStrike" kern="1200" cap="none" spc="0" normalizeH="0" baseline="0" noProof="0">
                <a:ln>
                  <a:noFill/>
                </a:ln>
                <a:solidFill>
                  <a:prstClr val="black"/>
                </a:solidFill>
                <a:effectLst/>
                <a:uLnTx/>
                <a:uFillTx/>
                <a:latin typeface="Segoe UI"/>
                <a:ea typeface="HG丸ｺﾞｼｯｸM-PRO"/>
                <a:cs typeface="+mn-cs"/>
              </a:rPr>
              <a:t>Niño3.4</a:t>
            </a:r>
            <a:r>
              <a:rPr kumimoji="1" lang="ja-JP" altLang="en-US" sz="1600" b="0" i="0" u="none" strike="noStrike" kern="1200" cap="none" spc="0" normalizeH="0" baseline="0" noProof="0">
                <a:ln>
                  <a:noFill/>
                </a:ln>
                <a:solidFill>
                  <a:prstClr val="black"/>
                </a:solidFill>
                <a:effectLst/>
                <a:uLnTx/>
                <a:uFillTx/>
                <a:latin typeface="Segoe UI"/>
                <a:ea typeface="HG丸ｺﾞｼｯｸM-PRO"/>
                <a:cs typeface="+mn-cs"/>
              </a:rPr>
              <a:t>）</a:t>
            </a:r>
            <a:r>
              <a:rPr kumimoji="1" lang="ja-JP" altLang="en-US" sz="1600">
                <a:solidFill>
                  <a:prstClr val="black"/>
                </a:solidFill>
                <a:latin typeface="Segoe UI"/>
                <a:ea typeface="HG丸ｺﾞｼｯｸM-PRO"/>
              </a:rPr>
              <a:t> </a:t>
            </a:r>
            <a:r>
              <a:rPr kumimoji="1" lang="en-US" altLang="ja-JP" sz="1600">
                <a:solidFill>
                  <a:prstClr val="black"/>
                </a:solidFill>
                <a:latin typeface="Segoe UI"/>
                <a:ea typeface="HG丸ｺﾞｼｯｸM-PRO"/>
              </a:rPr>
              <a:t>index </a:t>
            </a:r>
            <a:r>
              <a:rPr kumimoji="1" lang="ja-JP" altLang="en-US" sz="1600">
                <a:solidFill>
                  <a:prstClr val="black"/>
                </a:solidFill>
                <a:latin typeface="Segoe UI"/>
                <a:ea typeface="HG丸ｺﾞｼｯｸM-PRO"/>
              </a:rPr>
              <a:t>：</a:t>
            </a:r>
            <a:r>
              <a:rPr kumimoji="1" lang="ja-JP" altLang="en-US" sz="1600">
                <a:solidFill>
                  <a:srgbClr val="00B050"/>
                </a:solidFill>
                <a:latin typeface="Segoe UI"/>
                <a:ea typeface="HG丸ｺﾞｼｯｸM-PRO"/>
              </a:rPr>
              <a:t>緑枠 </a:t>
            </a:r>
            <a:r>
              <a:rPr kumimoji="1" lang="en-US" altLang="ja-JP" sz="1600" i="1" err="1">
                <a:latin typeface="Segoe UI"/>
                <a:ea typeface="HG丸ｺﾞｼｯｸM-PRO"/>
              </a:rPr>
              <a:t>i</a:t>
            </a:r>
            <a:r>
              <a:rPr kumimoji="1" lang="en-US" altLang="ja-JP" sz="1600">
                <a:latin typeface="Segoe UI"/>
                <a:ea typeface="HG丸ｺﾞｼｯｸM-PRO"/>
              </a:rPr>
              <a:t>=3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a:solidFill>
                <a:prstClr val="black"/>
              </a:solidFill>
              <a:latin typeface="Segoe UI"/>
              <a:ea typeface="HG丸ｺﾞｼｯｸM-PRO"/>
            </a:endParaRPr>
          </a:p>
        </p:txBody>
      </p:sp>
      <p:sp>
        <p:nvSpPr>
          <p:cNvPr id="19" name="テキスト ボックス 18">
            <a:extLst>
              <a:ext uri="{FF2B5EF4-FFF2-40B4-BE49-F238E27FC236}">
                <a16:creationId xmlns:a16="http://schemas.microsoft.com/office/drawing/2014/main" id="{1C9F37C6-CDBA-491E-BE69-FF979E674B81}"/>
              </a:ext>
            </a:extLst>
          </p:cNvPr>
          <p:cNvSpPr txBox="1"/>
          <p:nvPr/>
        </p:nvSpPr>
        <p:spPr>
          <a:xfrm>
            <a:off x="1930552" y="411885"/>
            <a:ext cx="721344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〇</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JRA-55</a:t>
            </a:r>
            <a:r>
              <a:rPr kumimoji="1" lang="en-US" altLang="ja-JP" sz="2000">
                <a:solidFill>
                  <a:prstClr val="black"/>
                </a:solidFill>
                <a:latin typeface="Segoe UI"/>
                <a:ea typeface="HG丸ｺﾞｼｯｸM-PRO"/>
              </a:rPr>
              <a:t>	</a:t>
            </a:r>
            <a:r>
              <a:rPr kumimoji="1" lang="ja-JP" altLang="en-US" sz="2000">
                <a:solidFill>
                  <a:prstClr val="black"/>
                </a:solidFill>
                <a:latin typeface="Segoe UI"/>
                <a:ea typeface="HG丸ｺﾞｼｯｸM-PRO"/>
              </a:rPr>
              <a:t>：</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大気のデータ</a:t>
            </a:r>
            <a:endPar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0" name="テキスト ボックス 19">
            <a:extLst>
              <a:ext uri="{FF2B5EF4-FFF2-40B4-BE49-F238E27FC236}">
                <a16:creationId xmlns:a16="http://schemas.microsoft.com/office/drawing/2014/main" id="{080265D0-6AC7-42ED-8D27-87B69001F9B5}"/>
              </a:ext>
            </a:extLst>
          </p:cNvPr>
          <p:cNvSpPr txBox="1"/>
          <p:nvPr/>
        </p:nvSpPr>
        <p:spPr>
          <a:xfrm>
            <a:off x="1930550" y="720404"/>
            <a:ext cx="77005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〇</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OISST</a:t>
            </a:r>
            <a:r>
              <a:rPr kumimoji="1" lang="ja-JP" altLang="en-US" sz="2000">
                <a:solidFill>
                  <a:prstClr val="black"/>
                </a:solidFill>
                <a:latin typeface="Segoe UI"/>
                <a:ea typeface="HG丸ｺﾞｼｯｸM-PRO"/>
              </a:rPr>
              <a:t> </a:t>
            </a:r>
            <a:r>
              <a:rPr kumimoji="1" lang="en-US" altLang="ja-JP" sz="2000">
                <a:solidFill>
                  <a:prstClr val="black"/>
                </a:solidFill>
                <a:latin typeface="Segoe UI"/>
                <a:ea typeface="HG丸ｺﾞｼｯｸM-PRO"/>
              </a:rPr>
              <a:t>v2.1</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：海面</a:t>
            </a:r>
            <a:r>
              <a:rPr kumimoji="1" lang="ja-JP" altLang="en-US" sz="2000">
                <a:solidFill>
                  <a:prstClr val="black"/>
                </a:solidFill>
                <a:latin typeface="Segoe UI"/>
                <a:ea typeface="HG丸ｺﾞｼｯｸM-PRO"/>
              </a:rPr>
              <a:t>水温，海氷密接度のデータ</a:t>
            </a:r>
            <a:endPar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1" name="角丸四角形 24">
            <a:extLst>
              <a:ext uri="{FF2B5EF4-FFF2-40B4-BE49-F238E27FC236}">
                <a16:creationId xmlns:a16="http://schemas.microsoft.com/office/drawing/2014/main" id="{2E9FCEB9-4359-4F43-842D-BFBA5224C042}"/>
              </a:ext>
            </a:extLst>
          </p:cNvPr>
          <p:cNvSpPr/>
          <p:nvPr/>
        </p:nvSpPr>
        <p:spPr>
          <a:xfrm>
            <a:off x="129121" y="459476"/>
            <a:ext cx="1763837" cy="402479"/>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22" name="テキスト ボックス 21">
            <a:extLst>
              <a:ext uri="{FF2B5EF4-FFF2-40B4-BE49-F238E27FC236}">
                <a16:creationId xmlns:a16="http://schemas.microsoft.com/office/drawing/2014/main" id="{03363855-C70C-4DC5-8736-15FF7BC0CFB0}"/>
              </a:ext>
            </a:extLst>
          </p:cNvPr>
          <p:cNvSpPr txBox="1"/>
          <p:nvPr/>
        </p:nvSpPr>
        <p:spPr>
          <a:xfrm>
            <a:off x="204622" y="449988"/>
            <a:ext cx="1589443" cy="4331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a:ln>
                  <a:noFill/>
                </a:ln>
                <a:solidFill>
                  <a:prstClr val="black"/>
                </a:solidFill>
                <a:effectLst/>
                <a:uLnTx/>
                <a:uFillTx/>
                <a:latin typeface="Segoe UI"/>
                <a:ea typeface="HG丸ｺﾞｼｯｸM-PRO"/>
                <a:cs typeface="+mn-cs"/>
              </a:rPr>
              <a:t>使用データ</a:t>
            </a:r>
          </a:p>
        </p:txBody>
      </p:sp>
      <p:sp>
        <p:nvSpPr>
          <p:cNvPr id="23" name="正方形/長方形 22">
            <a:extLst>
              <a:ext uri="{FF2B5EF4-FFF2-40B4-BE49-F238E27FC236}">
                <a16:creationId xmlns:a16="http://schemas.microsoft.com/office/drawing/2014/main" id="{2340C06F-EC8C-435A-833C-F06ACD13BB19}"/>
              </a:ext>
            </a:extLst>
          </p:cNvPr>
          <p:cNvSpPr/>
          <p:nvPr/>
        </p:nvSpPr>
        <p:spPr>
          <a:xfrm>
            <a:off x="1968667" y="1020905"/>
            <a:ext cx="669125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解析期間：</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1988/89</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年－</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2017</a:t>
            </a:r>
            <a:r>
              <a:rPr kumimoji="1" lang="en-US" altLang="ja-JP" sz="2000">
                <a:solidFill>
                  <a:prstClr val="black"/>
                </a:solidFill>
                <a:latin typeface="Segoe UI"/>
                <a:ea typeface="HG丸ｺﾞｼｯｸM-PRO"/>
              </a:rPr>
              <a:t>/18</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年の</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11</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2</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月（</a:t>
            </a:r>
            <a:r>
              <a:rPr kumimoji="1" lang="en-US" altLang="ja-JP" sz="2000" b="0" i="0" u="none" strike="noStrike" kern="1200" cap="none" spc="0" normalizeH="0" baseline="0" noProof="0">
                <a:ln>
                  <a:noFill/>
                </a:ln>
                <a:solidFill>
                  <a:prstClr val="black"/>
                </a:solidFill>
                <a:effectLst/>
                <a:uLnTx/>
                <a:uFillTx/>
                <a:latin typeface="Segoe UI"/>
                <a:ea typeface="HG丸ｺﾞｼｯｸM-PRO"/>
                <a:cs typeface="+mn-cs"/>
              </a:rPr>
              <a:t>30</a:t>
            </a:r>
            <a:r>
              <a:rPr kumimoji="1" lang="ja-JP" altLang="en-US" sz="2000" b="0" i="0" u="none" strike="noStrike" kern="1200" cap="none" spc="0" normalizeH="0" baseline="0" noProof="0">
                <a:ln>
                  <a:noFill/>
                </a:ln>
                <a:solidFill>
                  <a:prstClr val="black"/>
                </a:solidFill>
                <a:effectLst/>
                <a:uLnTx/>
                <a:uFillTx/>
                <a:latin typeface="Segoe UI"/>
                <a:ea typeface="HG丸ｺﾞｼｯｸM-PRO"/>
                <a:cs typeface="+mn-cs"/>
              </a:rPr>
              <a:t>年間）</a:t>
            </a:r>
            <a:endParaRPr kumimoji="0" lang="ja-JP" altLang="en-US" sz="20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5" name="テキスト ボックス 24">
            <a:extLst>
              <a:ext uri="{FF2B5EF4-FFF2-40B4-BE49-F238E27FC236}">
                <a16:creationId xmlns:a16="http://schemas.microsoft.com/office/drawing/2014/main" id="{BDAEB4E5-82E6-4E79-AAAF-806161AD4986}"/>
              </a:ext>
            </a:extLst>
          </p:cNvPr>
          <p:cNvSpPr txBox="1"/>
          <p:nvPr/>
        </p:nvSpPr>
        <p:spPr>
          <a:xfrm>
            <a:off x="273732" y="3716419"/>
            <a:ext cx="5009785" cy="646331"/>
          </a:xfrm>
          <a:prstGeom prst="rect">
            <a:avLst/>
          </a:prstGeom>
          <a:noFill/>
        </p:spPr>
        <p:txBody>
          <a:bodyPr wrap="square" rtlCol="0">
            <a:spAutoFit/>
          </a:bodyPr>
          <a:lstStyle/>
          <a:p>
            <a:r>
              <a:rPr kumimoji="1" lang="ja-JP" altLang="en-US"/>
              <a:t>②異常事例であった</a:t>
            </a:r>
            <a:r>
              <a:rPr kumimoji="1" lang="en-US" altLang="ja-JP"/>
              <a:t>2017/18</a:t>
            </a:r>
            <a:r>
              <a:rPr kumimoji="1" lang="ja-JP" altLang="en-US"/>
              <a:t>年を</a:t>
            </a:r>
            <a:r>
              <a:rPr kumimoji="1" lang="ja-JP" altLang="en-US" b="1"/>
              <a:t>除いた</a:t>
            </a:r>
            <a:endParaRPr kumimoji="1" lang="en-US" altLang="ja-JP" b="1"/>
          </a:p>
          <a:p>
            <a:r>
              <a:rPr kumimoji="1" lang="ja-JP" altLang="en-US"/>
              <a:t>　</a:t>
            </a:r>
            <a:r>
              <a:rPr kumimoji="1" lang="en-US" altLang="ja-JP" b="1"/>
              <a:t>29</a:t>
            </a:r>
            <a:r>
              <a:rPr kumimoji="1" lang="ja-JP" altLang="en-US" b="1"/>
              <a:t>年間の重回帰分析</a:t>
            </a:r>
            <a:endParaRPr kumimoji="1" lang="en-US" altLang="ja-JP" b="1"/>
          </a:p>
        </p:txBody>
      </p:sp>
      <mc:AlternateContent xmlns:mc="http://schemas.openxmlformats.org/markup-compatibility/2006" xmlns:a14="http://schemas.microsoft.com/office/drawing/2010/main">
        <mc:Choice Requires="a14">
          <p:sp>
            <p:nvSpPr>
              <p:cNvPr id="27" name="正方形/長方形 26">
                <a:extLst>
                  <a:ext uri="{FF2B5EF4-FFF2-40B4-BE49-F238E27FC236}">
                    <a16:creationId xmlns:a16="http://schemas.microsoft.com/office/drawing/2014/main" id="{B0E054A7-BCD4-471F-BDA7-98FC077A4E17}"/>
                  </a:ext>
                </a:extLst>
              </p:cNvPr>
              <p:cNvSpPr/>
              <p:nvPr/>
            </p:nvSpPr>
            <p:spPr>
              <a:xfrm>
                <a:off x="444876" y="5562805"/>
                <a:ext cx="5541532" cy="1015663"/>
              </a:xfrm>
              <a:prstGeom prst="rect">
                <a:avLst/>
              </a:prstGeom>
            </p:spPr>
            <p:txBody>
              <a:bodyPr wrap="square">
                <a:spAutoFit/>
              </a:bodyPr>
              <a:lstStyle/>
              <a:p>
                <a14:m>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𝑦</m:t>
                    </m:r>
                    <m:d>
                      <m:dPr>
                        <m:ctrlPr>
                          <a:rPr kumimoji="1" lang="en-US" altLang="ja-JP" sz="2000" b="0" i="1" smtClean="0">
                            <a:latin typeface="Cambria Math" panose="02040503050406030204" pitchFamily="18" charset="0"/>
                            <a:ea typeface="Cambria Math" panose="02040503050406030204" pitchFamily="18" charset="0"/>
                          </a:rPr>
                        </m:ctrlPr>
                      </m:dPr>
                      <m:e>
                        <m:r>
                          <a:rPr kumimoji="1" lang="en-US" altLang="ja-JP" sz="2000" b="0" i="1" smtClean="0">
                            <a:latin typeface="Cambria Math" panose="02040503050406030204" pitchFamily="18" charset="0"/>
                            <a:ea typeface="Cambria Math" panose="02040503050406030204" pitchFamily="18" charset="0"/>
                          </a:rPr>
                          <m:t>𝑡</m:t>
                        </m:r>
                      </m:e>
                    </m:d>
                    <m:r>
                      <a:rPr kumimoji="1" lang="en-US" altLang="ja-JP" sz="2000" b="0" i="0" smtClean="0">
                        <a:latin typeface="Cambria Math" panose="02040503050406030204" pitchFamily="18" charset="0"/>
                        <a:ea typeface="Cambria Math" panose="02040503050406030204" pitchFamily="18" charset="0"/>
                      </a:rPr>
                      <m:t> </m:t>
                    </m:r>
                  </m:oMath>
                </a14:m>
                <a:r>
                  <a:rPr kumimoji="1" lang="ja-JP" altLang="en-US" sz="2000"/>
                  <a:t>：</a:t>
                </a:r>
                <a:r>
                  <a:rPr kumimoji="1" lang="en-US" altLang="ja-JP" sz="2000" i="1"/>
                  <a:t>t</a:t>
                </a:r>
                <a:r>
                  <a:rPr kumimoji="1" lang="ja-JP" altLang="en-US" sz="2000"/>
                  <a:t>番目の年の</a:t>
                </a:r>
                <a:r>
                  <a:rPr kumimoji="1" lang="ja-JP" altLang="en-US" sz="2000" b="1"/>
                  <a:t>推定偏差</a:t>
                </a:r>
                <a:endParaRPr kumimoji="1" lang="en-US" altLang="ja-JP" sz="2000" b="1"/>
              </a:p>
              <a:p>
                <a14:m>
                  <m:oMath xmlns:m="http://schemas.openxmlformats.org/officeDocument/2006/math">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𝑖</m:t>
                        </m:r>
                      </m:sub>
                    </m:sSub>
                    <m:d>
                      <m:dPr>
                        <m:ctrlPr>
                          <a:rPr kumimoji="1" lang="en-US" altLang="ja-JP" sz="2000" i="1">
                            <a:latin typeface="Cambria Math" panose="02040503050406030204" pitchFamily="18" charset="0"/>
                            <a:ea typeface="Cambria Math" panose="02040503050406030204" pitchFamily="18" charset="0"/>
                          </a:rPr>
                        </m:ctrlPr>
                      </m:dPr>
                      <m:e>
                        <m:r>
                          <a:rPr kumimoji="1" lang="en-US" altLang="ja-JP" sz="2000" i="1">
                            <a:latin typeface="Cambria Math" panose="02040503050406030204" pitchFamily="18" charset="0"/>
                            <a:ea typeface="Cambria Math" panose="02040503050406030204" pitchFamily="18" charset="0"/>
                          </a:rPr>
                          <m:t>𝑡</m:t>
                        </m:r>
                      </m:e>
                    </m:d>
                    <m:r>
                      <a:rPr kumimoji="1" lang="en-US" altLang="ja-JP" sz="2000">
                        <a:latin typeface="Cambria Math" panose="02040503050406030204" pitchFamily="18" charset="0"/>
                        <a:ea typeface="Cambria Math" panose="02040503050406030204" pitchFamily="18" charset="0"/>
                      </a:rPr>
                      <m:t> </m:t>
                    </m:r>
                  </m:oMath>
                </a14:m>
                <a:r>
                  <a:rPr kumimoji="1" lang="ja-JP" altLang="en-US" sz="2000"/>
                  <a:t>：</a:t>
                </a:r>
                <a:r>
                  <a:rPr kumimoji="1" lang="en-US" altLang="ja-JP" sz="2000" i="1"/>
                  <a:t>t</a:t>
                </a:r>
                <a:r>
                  <a:rPr kumimoji="1" lang="ja-JP" altLang="en-US" sz="2000"/>
                  <a:t>番目の年の</a:t>
                </a:r>
                <a:r>
                  <a:rPr kumimoji="1" lang="en-US" altLang="ja-JP" sz="2000"/>
                  <a:t>index</a:t>
                </a:r>
                <a:r>
                  <a:rPr kumimoji="1" lang="ja-JP" altLang="en-US" sz="2000"/>
                  <a:t>値</a:t>
                </a:r>
                <a:endParaRPr kumimoji="1" lang="en-US" altLang="ja-JP" sz="2000"/>
              </a:p>
              <a:p>
                <a14:m>
                  <m:oMath xmlns:m="http://schemas.openxmlformats.org/officeDocument/2006/math">
                    <m:sSub>
                      <m:sSubPr>
                        <m:ctrlPr>
                          <a:rPr kumimoji="1" lang="en-US" altLang="ja-JP" sz="200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𝑏</m:t>
                        </m:r>
                      </m:e>
                      <m:sub>
                        <m:r>
                          <a:rPr kumimoji="1" lang="en-US" altLang="ja-JP" sz="2000" b="0" i="1" smtClean="0">
                            <a:latin typeface="Cambria Math" panose="02040503050406030204" pitchFamily="18" charset="0"/>
                            <a:ea typeface="Cambria Math" panose="02040503050406030204" pitchFamily="18" charset="0"/>
                          </a:rPr>
                          <m:t>𝑖</m:t>
                        </m:r>
                      </m:sub>
                    </m:sSub>
                  </m:oMath>
                </a14:m>
                <a:r>
                  <a:rPr kumimoji="1" lang="ja-JP" altLang="en-US" sz="2000"/>
                  <a:t>：各</a:t>
                </a:r>
                <a:r>
                  <a:rPr kumimoji="1" lang="en-US" altLang="ja-JP" sz="2000"/>
                  <a:t>index</a:t>
                </a:r>
                <a:r>
                  <a:rPr kumimoji="1" lang="ja-JP" altLang="en-US" sz="2000"/>
                  <a:t>との偏回帰係数</a:t>
                </a:r>
                <a:endParaRPr kumimoji="1" lang="en-US" altLang="ja-JP" sz="2000"/>
              </a:p>
            </p:txBody>
          </p:sp>
        </mc:Choice>
        <mc:Fallback xmlns="">
          <p:sp>
            <p:nvSpPr>
              <p:cNvPr id="27" name="正方形/長方形 26">
                <a:extLst>
                  <a:ext uri="{FF2B5EF4-FFF2-40B4-BE49-F238E27FC236}">
                    <a16:creationId xmlns:a16="http://schemas.microsoft.com/office/drawing/2014/main" id="{B0E054A7-BCD4-471F-BDA7-98FC077A4E17}"/>
                  </a:ext>
                </a:extLst>
              </p:cNvPr>
              <p:cNvSpPr>
                <a:spLocks noRot="1" noChangeAspect="1" noMove="1" noResize="1" noEditPoints="1" noAdjustHandles="1" noChangeArrowheads="1" noChangeShapeType="1" noTextEdit="1"/>
              </p:cNvSpPr>
              <p:nvPr/>
            </p:nvSpPr>
            <p:spPr>
              <a:xfrm>
                <a:off x="444876" y="5562805"/>
                <a:ext cx="5541532" cy="1015663"/>
              </a:xfrm>
              <a:prstGeom prst="rect">
                <a:avLst/>
              </a:prstGeom>
              <a:blipFill>
                <a:blip r:embed="rId2"/>
                <a:stretch>
                  <a:fillRect t="-4819" b="-10843"/>
                </a:stretch>
              </a:blipFill>
            </p:spPr>
            <p:txBody>
              <a:bodyPr/>
              <a:lstStyle/>
              <a:p>
                <a:r>
                  <a:rPr lang="ja-JP" altLang="en-US">
                    <a:noFill/>
                  </a:rPr>
                  <a:t> </a:t>
                </a:r>
              </a:p>
            </p:txBody>
          </p:sp>
        </mc:Fallback>
      </mc:AlternateContent>
      <p:sp>
        <p:nvSpPr>
          <p:cNvPr id="30" name="テキスト ボックス 29">
            <a:extLst>
              <a:ext uri="{FF2B5EF4-FFF2-40B4-BE49-F238E27FC236}">
                <a16:creationId xmlns:a16="http://schemas.microsoft.com/office/drawing/2014/main" id="{BFA5BF72-A55C-457C-9874-7D7A4AE6439B}"/>
              </a:ext>
            </a:extLst>
          </p:cNvPr>
          <p:cNvSpPr txBox="1"/>
          <p:nvPr/>
        </p:nvSpPr>
        <p:spPr>
          <a:xfrm>
            <a:off x="273734" y="1995394"/>
            <a:ext cx="2934143" cy="369332"/>
          </a:xfrm>
          <a:prstGeom prst="rect">
            <a:avLst/>
          </a:prstGeom>
          <a:noFill/>
        </p:spPr>
        <p:txBody>
          <a:bodyPr wrap="square" rtlCol="0">
            <a:spAutoFit/>
          </a:bodyPr>
          <a:lstStyle/>
          <a:p>
            <a:r>
              <a:rPr kumimoji="1" lang="ja-JP" altLang="en-US"/>
              <a:t>①各要素の</a:t>
            </a:r>
            <a:r>
              <a:rPr kumimoji="1" lang="en-US" altLang="ja-JP"/>
              <a:t>index</a:t>
            </a:r>
            <a:r>
              <a:rPr kumimoji="1" lang="ja-JP" altLang="en-US"/>
              <a:t>を作成</a:t>
            </a:r>
          </a:p>
        </p:txBody>
      </p:sp>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9B399970-C1C2-463B-978A-AB4833A940C1}"/>
                  </a:ext>
                </a:extLst>
              </p:cNvPr>
              <p:cNvSpPr/>
              <p:nvPr/>
            </p:nvSpPr>
            <p:spPr>
              <a:xfrm>
                <a:off x="5618397" y="4128550"/>
                <a:ext cx="340761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図</a:t>
                </a:r>
                <a:r>
                  <a:rPr kumimoji="1" lang="en-US" altLang="ja-JP" sz="1400" noProof="0">
                    <a:solidFill>
                      <a:prstClr val="black"/>
                    </a:solidFill>
                    <a:latin typeface="Segoe UI"/>
                    <a:ea typeface="HG丸ｺﾞｼｯｸM-PRO"/>
                  </a:rPr>
                  <a:t>2</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b</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2017</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年</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11</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月の海面水温</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 </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偏差図　</a:t>
                </a:r>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a:t>
                </a:r>
                <a14:m>
                  <m:oMath xmlns:m="http://schemas.openxmlformats.org/officeDocument/2006/math">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rPr>
                  <a:t>]</a:t>
                </a:r>
                <a:endPar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31" name="正方形/長方形 30">
                <a:extLst>
                  <a:ext uri="{FF2B5EF4-FFF2-40B4-BE49-F238E27FC236}">
                    <a16:creationId xmlns:a16="http://schemas.microsoft.com/office/drawing/2014/main" id="{9B399970-C1C2-463B-978A-AB4833A940C1}"/>
                  </a:ext>
                </a:extLst>
              </p:cNvPr>
              <p:cNvSpPr>
                <a:spLocks noRot="1" noChangeAspect="1" noMove="1" noResize="1" noEditPoints="1" noAdjustHandles="1" noChangeArrowheads="1" noChangeShapeType="1" noTextEdit="1"/>
              </p:cNvSpPr>
              <p:nvPr/>
            </p:nvSpPr>
            <p:spPr>
              <a:xfrm>
                <a:off x="5618397" y="4128550"/>
                <a:ext cx="3407616" cy="523220"/>
              </a:xfrm>
              <a:prstGeom prst="rect">
                <a:avLst/>
              </a:prstGeom>
              <a:blipFill>
                <a:blip r:embed="rId3"/>
                <a:stretch>
                  <a:fillRect l="-537" t="-2326" b="-10465"/>
                </a:stretch>
              </a:blipFill>
            </p:spPr>
            <p:txBody>
              <a:bodyPr/>
              <a:lstStyle/>
              <a:p>
                <a:r>
                  <a:rPr lang="en-US">
                    <a:noFill/>
                  </a:rPr>
                  <a:t> </a:t>
                </a:r>
              </a:p>
            </p:txBody>
          </p:sp>
        </mc:Fallback>
      </mc:AlternateContent>
      <p:pic>
        <p:nvPicPr>
          <p:cNvPr id="34" name="図 33">
            <a:extLst>
              <a:ext uri="{FF2B5EF4-FFF2-40B4-BE49-F238E27FC236}">
                <a16:creationId xmlns:a16="http://schemas.microsoft.com/office/drawing/2014/main" id="{DB941FCA-9C37-4675-9085-B93BC4B7A628}"/>
              </a:ext>
            </a:extLst>
          </p:cNvPr>
          <p:cNvPicPr>
            <a:picLocks noChangeAspect="1"/>
          </p:cNvPicPr>
          <p:nvPr/>
        </p:nvPicPr>
        <p:blipFill rotWithShape="1">
          <a:blip r:embed="rId4">
            <a:extLst>
              <a:ext uri="{28A0092B-C50C-407E-A947-70E740481C1C}">
                <a14:useLocalDpi xmlns:a14="http://schemas.microsoft.com/office/drawing/2010/main" val="0"/>
              </a:ext>
            </a:extLst>
          </a:blip>
          <a:srcRect l="18371" t="9540" r="3890" b="9891"/>
          <a:stretch/>
        </p:blipFill>
        <p:spPr>
          <a:xfrm>
            <a:off x="5936125" y="2170377"/>
            <a:ext cx="2445103" cy="1958173"/>
          </a:xfrm>
          <a:prstGeom prst="rect">
            <a:avLst/>
          </a:prstGeom>
        </p:spPr>
      </p:pic>
      <p:pic>
        <p:nvPicPr>
          <p:cNvPr id="41" name="図 40">
            <a:extLst>
              <a:ext uri="{FF2B5EF4-FFF2-40B4-BE49-F238E27FC236}">
                <a16:creationId xmlns:a16="http://schemas.microsoft.com/office/drawing/2014/main" id="{3E4FF04E-9E6A-4F3B-B9AE-44B23E4F7DDB}"/>
              </a:ext>
            </a:extLst>
          </p:cNvPr>
          <p:cNvPicPr>
            <a:picLocks noChangeAspect="1"/>
          </p:cNvPicPr>
          <p:nvPr/>
        </p:nvPicPr>
        <p:blipFill rotWithShape="1">
          <a:blip r:embed="rId5">
            <a:extLst>
              <a:ext uri="{28A0092B-C50C-407E-A947-70E740481C1C}">
                <a14:useLocalDpi xmlns:a14="http://schemas.microsoft.com/office/drawing/2010/main" val="0"/>
              </a:ext>
            </a:extLst>
          </a:blip>
          <a:srcRect l="1569" t="14142" r="3944" b="4905"/>
          <a:stretch/>
        </p:blipFill>
        <p:spPr>
          <a:xfrm>
            <a:off x="5410357" y="4381299"/>
            <a:ext cx="3441816" cy="2278594"/>
          </a:xfrm>
          <a:prstGeom prst="rect">
            <a:avLst/>
          </a:prstGeom>
        </p:spPr>
      </p:pic>
      <p:sp>
        <p:nvSpPr>
          <p:cNvPr id="24" name="テキスト ボックス 23">
            <a:extLst>
              <a:ext uri="{FF2B5EF4-FFF2-40B4-BE49-F238E27FC236}">
                <a16:creationId xmlns:a16="http://schemas.microsoft.com/office/drawing/2014/main" id="{67FBED6D-2F7B-4E56-97B8-622A0A1B6C04}"/>
              </a:ext>
            </a:extLst>
          </p:cNvPr>
          <p:cNvSpPr txBox="1"/>
          <p:nvPr/>
        </p:nvSpPr>
        <p:spPr>
          <a:xfrm>
            <a:off x="444876" y="3331360"/>
            <a:ext cx="5409624" cy="276999"/>
          </a:xfrm>
          <a:prstGeom prst="rect">
            <a:avLst/>
          </a:prstGeom>
          <a:noFill/>
        </p:spPr>
        <p:txBody>
          <a:bodyPr wrap="square" rtlCol="0">
            <a:spAutoFit/>
          </a:bodyPr>
          <a:lstStyle/>
          <a:p>
            <a:r>
              <a:rPr kumimoji="1" lang="en-US" altLang="ja-JP" sz="1200"/>
              <a:t>※3</a:t>
            </a:r>
            <a:r>
              <a:rPr kumimoji="1" lang="ja-JP" altLang="en-US" sz="1200" err="1"/>
              <a:t>つの</a:t>
            </a:r>
            <a:r>
              <a:rPr kumimoji="1" lang="en-US" altLang="ja-JP" sz="1200"/>
              <a:t>index</a:t>
            </a:r>
            <a:r>
              <a:rPr kumimoji="1" lang="ja-JP" altLang="en-US" sz="1200"/>
              <a:t>間に有意な相関は見られなかった</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2BAE3AA1-9DCB-4365-A4FA-98B98276DCE7}"/>
                  </a:ext>
                </a:extLst>
              </p:cNvPr>
              <p:cNvSpPr txBox="1"/>
              <p:nvPr/>
            </p:nvSpPr>
            <p:spPr>
              <a:xfrm>
                <a:off x="-53338" y="4860021"/>
                <a:ext cx="575590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𝑦</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𝑏</m:t>
                          </m:r>
                        </m:e>
                        <m:sub>
                          <m:r>
                            <a:rPr kumimoji="1" lang="en-US" altLang="ja-JP" sz="2400" b="0" i="1" smtClean="0">
                              <a:latin typeface="Cambria Math" panose="02040503050406030204" pitchFamily="18" charset="0"/>
                            </a:rPr>
                            <m:t>1</m:t>
                          </m:r>
                        </m:sub>
                      </m:sSub>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𝑥</m:t>
                          </m:r>
                        </m:e>
                        <m:sub>
                          <m:r>
                            <a:rPr kumimoji="1" lang="en-US" altLang="ja-JP" sz="2400" b="0" i="1" smtClean="0">
                              <a:latin typeface="Cambria Math" panose="02040503050406030204" pitchFamily="18" charset="0"/>
                            </a:rPr>
                            <m:t>1</m:t>
                          </m:r>
                        </m:sub>
                      </m:sSub>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𝑏</m:t>
                          </m:r>
                        </m:e>
                        <m:sub>
                          <m:r>
                            <a:rPr kumimoji="1" lang="en-US" altLang="ja-JP" sz="2400" b="0" i="1" smtClean="0">
                              <a:latin typeface="Cambria Math" panose="02040503050406030204" pitchFamily="18" charset="0"/>
                            </a:rPr>
                            <m:t>2</m:t>
                          </m:r>
                        </m:sub>
                      </m:sSub>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𝑥</m:t>
                          </m:r>
                        </m:e>
                        <m:sub>
                          <m:r>
                            <a:rPr kumimoji="1" lang="en-US" altLang="ja-JP" sz="2400" b="0" i="1" smtClean="0">
                              <a:latin typeface="Cambria Math" panose="02040503050406030204" pitchFamily="18" charset="0"/>
                            </a:rPr>
                            <m:t>2</m:t>
                          </m:r>
                        </m:sub>
                      </m:sSub>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𝑏</m:t>
                          </m:r>
                        </m:e>
                        <m:sub>
                          <m:r>
                            <a:rPr kumimoji="1" lang="en-US" altLang="ja-JP" sz="2400" b="0" i="1" smtClean="0">
                              <a:latin typeface="Cambria Math" panose="02040503050406030204" pitchFamily="18" charset="0"/>
                            </a:rPr>
                            <m:t>3</m:t>
                          </m:r>
                        </m:sub>
                      </m:sSub>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𝑥</m:t>
                          </m:r>
                        </m:e>
                        <m:sub>
                          <m:r>
                            <a:rPr kumimoji="1" lang="en-US" altLang="ja-JP" sz="2400" b="0" i="1" smtClean="0">
                              <a:latin typeface="Cambria Math" panose="02040503050406030204" pitchFamily="18" charset="0"/>
                            </a:rPr>
                            <m:t>3</m:t>
                          </m:r>
                        </m:sub>
                      </m:sSub>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m:t>
                      </m:r>
                    </m:oMath>
                  </m:oMathPara>
                </a14:m>
                <a:endParaRPr kumimoji="1" lang="ja-JP" altLang="en-US" sz="3000"/>
              </a:p>
            </p:txBody>
          </p:sp>
        </mc:Choice>
        <mc:Fallback xmlns="">
          <p:sp>
            <p:nvSpPr>
              <p:cNvPr id="10" name="テキスト ボックス 9">
                <a:extLst>
                  <a:ext uri="{FF2B5EF4-FFF2-40B4-BE49-F238E27FC236}">
                    <a16:creationId xmlns:a16="http://schemas.microsoft.com/office/drawing/2014/main" id="{2BAE3AA1-9DCB-4365-A4FA-98B98276DCE7}"/>
                  </a:ext>
                </a:extLst>
              </p:cNvPr>
              <p:cNvSpPr txBox="1">
                <a:spLocks noRot="1" noChangeAspect="1" noMove="1" noResize="1" noEditPoints="1" noAdjustHandles="1" noChangeArrowheads="1" noChangeShapeType="1" noTextEdit="1"/>
              </p:cNvSpPr>
              <p:nvPr/>
            </p:nvSpPr>
            <p:spPr>
              <a:xfrm>
                <a:off x="-53338" y="4860021"/>
                <a:ext cx="5755907" cy="461665"/>
              </a:xfrm>
              <a:prstGeom prst="rect">
                <a:avLst/>
              </a:prstGeom>
              <a:blipFill>
                <a:blip r:embed="rId6"/>
                <a:stretch>
                  <a:fillRect b="-19737"/>
                </a:stretch>
              </a:blipFill>
            </p:spPr>
            <p:txBody>
              <a:bodyPr/>
              <a:lstStyle/>
              <a:p>
                <a:r>
                  <a:rPr lang="ja-JP" altLang="en-US">
                    <a:noFill/>
                  </a:rPr>
                  <a:t> </a:t>
                </a:r>
              </a:p>
            </p:txBody>
          </p:sp>
        </mc:Fallback>
      </mc:AlternateContent>
      <p:sp>
        <p:nvSpPr>
          <p:cNvPr id="26" name="テキスト ボックス 25">
            <a:extLst>
              <a:ext uri="{FF2B5EF4-FFF2-40B4-BE49-F238E27FC236}">
                <a16:creationId xmlns:a16="http://schemas.microsoft.com/office/drawing/2014/main" id="{6C26074A-0F78-42DE-A3AE-D450E9409A47}"/>
              </a:ext>
            </a:extLst>
          </p:cNvPr>
          <p:cNvSpPr txBox="1"/>
          <p:nvPr/>
        </p:nvSpPr>
        <p:spPr>
          <a:xfrm>
            <a:off x="273733" y="4603869"/>
            <a:ext cx="5009785" cy="369332"/>
          </a:xfrm>
          <a:prstGeom prst="rect">
            <a:avLst/>
          </a:prstGeom>
          <a:noFill/>
        </p:spPr>
        <p:txBody>
          <a:bodyPr wrap="square" rtlCol="0">
            <a:spAutoFit/>
          </a:bodyPr>
          <a:lstStyle/>
          <a:p>
            <a:r>
              <a:rPr kumimoji="1" lang="ja-JP" altLang="en-US"/>
              <a:t>③得られた重回帰モデル</a:t>
            </a:r>
            <a:endParaRPr kumimoji="1" lang="en-US" altLang="ja-JP" b="1" dirty="0"/>
          </a:p>
        </p:txBody>
      </p:sp>
      <p:pic>
        <p:nvPicPr>
          <p:cNvPr id="12" name="図 11">
            <a:extLst>
              <a:ext uri="{FF2B5EF4-FFF2-40B4-BE49-F238E27FC236}">
                <a16:creationId xmlns:a16="http://schemas.microsoft.com/office/drawing/2014/main" id="{67D0AE9B-B83C-4E57-B85F-B33EB1FC95EE}"/>
              </a:ext>
            </a:extLst>
          </p:cNvPr>
          <p:cNvPicPr>
            <a:picLocks noChangeAspect="1"/>
          </p:cNvPicPr>
          <p:nvPr/>
        </p:nvPicPr>
        <p:blipFill rotWithShape="1">
          <a:blip r:embed="rId7">
            <a:extLst>
              <a:ext uri="{28A0092B-C50C-407E-A947-70E740481C1C}">
                <a14:useLocalDpi xmlns:a14="http://schemas.microsoft.com/office/drawing/2010/main" val="0"/>
              </a:ext>
            </a:extLst>
          </a:blip>
          <a:srcRect l="18699" t="9080" r="17629" b="9027"/>
          <a:stretch/>
        </p:blipFill>
        <p:spPr>
          <a:xfrm>
            <a:off x="5941784" y="2170377"/>
            <a:ext cx="1970253" cy="1958173"/>
          </a:xfrm>
          <a:prstGeom prst="rect">
            <a:avLst/>
          </a:prstGeom>
        </p:spPr>
      </p:pic>
      <p:sp>
        <p:nvSpPr>
          <p:cNvPr id="5" name="テキスト ボックス 4">
            <a:extLst>
              <a:ext uri="{FF2B5EF4-FFF2-40B4-BE49-F238E27FC236}">
                <a16:creationId xmlns:a16="http://schemas.microsoft.com/office/drawing/2014/main" id="{58696585-E549-4DF0-914E-51D15E22B796}"/>
              </a:ext>
            </a:extLst>
          </p:cNvPr>
          <p:cNvSpPr txBox="1"/>
          <p:nvPr/>
        </p:nvSpPr>
        <p:spPr>
          <a:xfrm>
            <a:off x="7394672" y="3794405"/>
            <a:ext cx="1142244" cy="338554"/>
          </a:xfrm>
          <a:prstGeom prst="rect">
            <a:avLst/>
          </a:prstGeom>
          <a:noFill/>
        </p:spPr>
        <p:txBody>
          <a:bodyPr wrap="square" rtlCol="0">
            <a:spAutoFit/>
          </a:bodyPr>
          <a:lstStyle/>
          <a:p>
            <a:r>
              <a:rPr kumimoji="1" lang="ja-JP" altLang="en-US" sz="800"/>
              <a:t>気候値（</a:t>
            </a:r>
            <a:r>
              <a:rPr kumimoji="1" lang="en-US" altLang="ja-JP" sz="800" dirty="0"/>
              <a:t>29</a:t>
            </a:r>
            <a:r>
              <a:rPr kumimoji="1" lang="ja-JP" altLang="en-US" sz="800"/>
              <a:t>年平均）からの偏差図</a:t>
            </a:r>
          </a:p>
        </p:txBody>
      </p:sp>
    </p:spTree>
    <p:extLst>
      <p:ext uri="{BB962C8B-B14F-4D97-AF65-F5344CB8AC3E}">
        <p14:creationId xmlns:p14="http://schemas.microsoft.com/office/powerpoint/2010/main" val="37116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39F1A189-3D40-1740-8520-3846007B476B}"/>
              </a:ext>
            </a:extLst>
          </p:cNvPr>
          <p:cNvPicPr>
            <a:picLocks noChangeAspect="1"/>
          </p:cNvPicPr>
          <p:nvPr/>
        </p:nvPicPr>
        <p:blipFill rotWithShape="1">
          <a:blip r:embed="rId2">
            <a:extLst>
              <a:ext uri="{28A0092B-C50C-407E-A947-70E740481C1C}">
                <a14:useLocalDpi xmlns:a14="http://schemas.microsoft.com/office/drawing/2010/main" val="0"/>
              </a:ext>
            </a:extLst>
          </a:blip>
          <a:srcRect l="5183" t="16936" r="9609" b="18061"/>
          <a:stretch/>
        </p:blipFill>
        <p:spPr>
          <a:xfrm>
            <a:off x="4546816" y="926835"/>
            <a:ext cx="4597184" cy="2709997"/>
          </a:xfrm>
          <a:prstGeom prst="rect">
            <a:avLst/>
          </a:prstGeom>
        </p:spPr>
      </p:pic>
      <p:sp>
        <p:nvSpPr>
          <p:cNvPr id="19" name="テキスト ボックス 18">
            <a:extLst>
              <a:ext uri="{FF2B5EF4-FFF2-40B4-BE49-F238E27FC236}">
                <a16:creationId xmlns:a16="http://schemas.microsoft.com/office/drawing/2014/main" id="{38511F5D-073A-499D-B3A0-6DD3FBE179BE}"/>
              </a:ext>
            </a:extLst>
          </p:cNvPr>
          <p:cNvSpPr txBox="1"/>
          <p:nvPr/>
        </p:nvSpPr>
        <p:spPr>
          <a:xfrm>
            <a:off x="324398" y="54949"/>
            <a:ext cx="8024013" cy="369332"/>
          </a:xfrm>
          <a:prstGeom prst="rect">
            <a:avLst/>
          </a:prstGeom>
          <a:noFill/>
        </p:spPr>
        <p:txBody>
          <a:bodyPr wrap="square" rtlCol="0">
            <a:spAutoFit/>
          </a:bodyPr>
          <a:lstStyle/>
          <a:p>
            <a:pPr>
              <a:defRPr/>
            </a:pPr>
            <a:r>
              <a:rPr kumimoji="1" lang="ja-JP" altLang="en-US">
                <a:solidFill>
                  <a:prstClr val="black"/>
                </a:solidFill>
              </a:rPr>
              <a:t>結果：各要素の重回帰分析によって推定された</a:t>
            </a:r>
            <a:r>
              <a:rPr kumimoji="1" lang="en-US" altLang="ja-JP">
                <a:solidFill>
                  <a:prstClr val="black"/>
                </a:solidFill>
              </a:rPr>
              <a:t>2017/18</a:t>
            </a:r>
            <a:r>
              <a:rPr kumimoji="1" lang="ja-JP" altLang="en-US">
                <a:solidFill>
                  <a:prstClr val="black"/>
                </a:solidFill>
              </a:rPr>
              <a:t>年偏差パターン</a:t>
            </a:r>
            <a:r>
              <a:rPr kumimoji="1" lang="en-US" altLang="ja-JP">
                <a:solidFill>
                  <a:prstClr val="black"/>
                </a:solidFill>
              </a:rPr>
              <a:t> </a:t>
            </a:r>
            <a:endParaRPr kumimoji="1" lang="ja-JP" altLang="en-US">
              <a:solidFill>
                <a:prstClr val="black"/>
              </a:solidFill>
            </a:endParaRPr>
          </a:p>
        </p:txBody>
      </p:sp>
      <p:sp>
        <p:nvSpPr>
          <p:cNvPr id="40" name="スライド番号プレースホルダー 39">
            <a:extLst>
              <a:ext uri="{FF2B5EF4-FFF2-40B4-BE49-F238E27FC236}">
                <a16:creationId xmlns:a16="http://schemas.microsoft.com/office/drawing/2014/main" id="{08934FB1-62C0-4A60-BE14-F0B10EE4D59A}"/>
              </a:ext>
            </a:extLst>
          </p:cNvPr>
          <p:cNvSpPr>
            <a:spLocks noGrp="1"/>
          </p:cNvSpPr>
          <p:nvPr>
            <p:ph type="sldNum" sz="quarter" idx="12"/>
          </p:nvPr>
        </p:nvSpPr>
        <p:spPr/>
        <p:txBody>
          <a:bodyPr/>
          <a:lstStyle/>
          <a:p>
            <a:fld id="{9904F0F1-39DA-41A6-9513-5B62D5ABA263}" type="slidenum">
              <a:rPr kumimoji="1" lang="ja-JP" altLang="en-US" smtClean="0"/>
              <a:t>7</a:t>
            </a:fld>
            <a:endParaRPr kumimoji="1" lang="ja-JP" altLang="en-US"/>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F50FFDF-5E32-40C8-8889-23A03BD817CA}"/>
                  </a:ext>
                </a:extLst>
              </p:cNvPr>
              <p:cNvSpPr txBox="1"/>
              <p:nvPr/>
            </p:nvSpPr>
            <p:spPr>
              <a:xfrm>
                <a:off x="7247746" y="636468"/>
                <a:ext cx="1478362" cy="407804"/>
              </a:xfrm>
              <a:prstGeom prst="rect">
                <a:avLst/>
              </a:prstGeom>
              <a:noFill/>
            </p:spPr>
            <p:txBody>
              <a:bodyPr wrap="square" rtlCol="0">
                <a:spAutoFit/>
              </a:bodyPr>
              <a:lstStyle/>
              <a:p>
                <a:pPr lvl="0">
                  <a:defRPr/>
                </a:pPr>
                <a:r>
                  <a:rPr kumimoji="1" lang="ja-JP" altLang="en-US" sz="900">
                    <a:solidFill>
                      <a:prstClr val="black"/>
                    </a:solidFill>
                    <a:latin typeface="Segoe UI"/>
                    <a:ea typeface="HG丸ｺﾞｼｯｸM-PRO"/>
                  </a:rPr>
                  <a:t>等値線：</a:t>
                </a:r>
                <a:r>
                  <a:rPr kumimoji="1" lang="en-US" altLang="ja-JP" sz="900">
                    <a:solidFill>
                      <a:prstClr val="black"/>
                    </a:solidFill>
                    <a:latin typeface="Segoe UI"/>
                    <a:ea typeface="HG丸ｺﾞｼｯｸM-PRO"/>
                  </a:rPr>
                  <a:t>Z500</a:t>
                </a:r>
                <a:r>
                  <a:rPr kumimoji="1" lang="ja-JP" altLang="en-US" sz="900">
                    <a:solidFill>
                      <a:prstClr val="black"/>
                    </a:solidFill>
                    <a:latin typeface="Segoe UI"/>
                    <a:ea typeface="HG丸ｺﾞｼｯｸM-PRO"/>
                  </a:rPr>
                  <a:t>偏差</a:t>
                </a:r>
                <a:r>
                  <a:rPr kumimoji="1" lang="en-US" altLang="ja-JP" sz="900">
                    <a:solidFill>
                      <a:prstClr val="black"/>
                    </a:solidFill>
                  </a:rPr>
                  <a:t> </a:t>
                </a:r>
                <a14:m>
                  <m:oMath xmlns:m="http://schemas.openxmlformats.org/officeDocument/2006/math">
                    <m:d>
                      <m:dPr>
                        <m:begChr m:val="["/>
                        <m:endChr m:val="]"/>
                        <m:ctrlPr>
                          <a:rPr kumimoji="1" lang="en-US" altLang="ja-JP"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m:rPr>
                            <m:sty m:val="p"/>
                          </m:rPr>
                          <a:rPr kumimoji="1" lang="en-US" altLang="ja-JP" sz="1000" b="0" i="0" u="none" strike="noStrike" kern="1200" cap="none" spc="0" normalizeH="0" baseline="0" noProof="0">
                            <a:ln>
                              <a:noFill/>
                            </a:ln>
                            <a:solidFill>
                              <a:prstClr val="black"/>
                            </a:solidFill>
                            <a:effectLst/>
                            <a:uLnTx/>
                            <a:uFillTx/>
                            <a:latin typeface="Cambria Math" panose="02040503050406030204" pitchFamily="18" charset="0"/>
                            <a:cs typeface="+mn-cs"/>
                          </a:rPr>
                          <m:t>m</m:t>
                        </m:r>
                      </m:e>
                    </m:d>
                  </m:oMath>
                </a14:m>
                <a:endParaRPr kumimoji="1" lang="en-US" altLang="ja-JP" sz="1000" b="0" u="none" strike="noStrike" kern="1200" cap="none" spc="0" normalizeH="0" baseline="0" noProof="0">
                  <a:ln>
                    <a:noFill/>
                  </a:ln>
                  <a:solidFill>
                    <a:prstClr val="black"/>
                  </a:solidFill>
                  <a:effectLst/>
                  <a:uLnTx/>
                  <a:uFillTx/>
                  <a:cs typeface="+mn-cs"/>
                </a:endParaRPr>
              </a:p>
              <a:p>
                <a:pPr lvl="0">
                  <a:defRPr/>
                </a:pPr>
                <a:r>
                  <a:rPr kumimoji="1" lang="ja-JP" altLang="en-US" sz="900">
                    <a:solidFill>
                      <a:prstClr val="black"/>
                    </a:solidFill>
                    <a:latin typeface="Segoe UI"/>
                    <a:ea typeface="HG丸ｺﾞｼｯｸM-PRO"/>
                  </a:rPr>
                  <a:t>陰影：</a:t>
                </a:r>
                <a:r>
                  <a:rPr kumimoji="1" lang="en-US" altLang="ja-JP" sz="900">
                    <a:solidFill>
                      <a:prstClr val="black"/>
                    </a:solidFill>
                    <a:latin typeface="Segoe UI"/>
                    <a:ea typeface="HG丸ｺﾞｼｯｸM-PRO"/>
                  </a:rPr>
                  <a:t>T850</a:t>
                </a:r>
                <a:r>
                  <a:rPr kumimoji="1" lang="ja-JP" altLang="en-US" sz="900">
                    <a:solidFill>
                      <a:prstClr val="black"/>
                    </a:solidFill>
                    <a:latin typeface="Segoe UI"/>
                    <a:ea typeface="HG丸ｺﾞｼｯｸM-PRO"/>
                  </a:rPr>
                  <a:t>偏差</a:t>
                </a:r>
                <a:r>
                  <a:rPr kumimoji="1" lang="en-US" altLang="ja-JP" sz="900">
                    <a:solidFill>
                      <a:prstClr val="black"/>
                    </a:solidFill>
                  </a:rPr>
                  <a:t> </a:t>
                </a:r>
                <a14:m>
                  <m:oMath xmlns:m="http://schemas.openxmlformats.org/officeDocument/2006/math">
                    <m:r>
                      <a:rPr kumimoji="1" lang="en-US" altLang="ja-JP" sz="10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1000" b="0" i="0" u="none" strike="noStrike" kern="1200" cap="none" spc="0" normalizeH="0" baseline="0" noProof="0" smtClean="0">
                        <a:ln>
                          <a:noFill/>
                        </a:ln>
                        <a:solidFill>
                          <a:prstClr val="black"/>
                        </a:solidFill>
                        <a:effectLst/>
                        <a:uLnTx/>
                        <a:uFillTx/>
                        <a:latin typeface="Cambria Math" panose="02040503050406030204" pitchFamily="18" charset="0"/>
                        <a:cs typeface="+mn-cs"/>
                      </a:rPr>
                      <m:t>K</m:t>
                    </m:r>
                    <m:r>
                      <a:rPr kumimoji="1" lang="en-US" altLang="ja-JP" sz="10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ja-JP" altLang="en-US" sz="1000" b="0" i="0" u="none" strike="noStrike" kern="1200" cap="none" spc="0" normalizeH="0" baseline="0" noProof="0">
                  <a:ln>
                    <a:noFill/>
                  </a:ln>
                  <a:solidFill>
                    <a:prstClr val="black"/>
                  </a:solidFill>
                  <a:effectLst/>
                  <a:uLnTx/>
                  <a:uFillTx/>
                  <a:latin typeface="Segoe UI"/>
                  <a:ea typeface="HG丸ｺﾞｼｯｸM-PRO"/>
                  <a:cs typeface="+mn-cs"/>
                </a:endParaRPr>
              </a:p>
            </p:txBody>
          </p:sp>
        </mc:Choice>
        <mc:Fallback xmlns="">
          <p:sp>
            <p:nvSpPr>
              <p:cNvPr id="32" name="テキスト ボックス 31">
                <a:extLst>
                  <a:ext uri="{FF2B5EF4-FFF2-40B4-BE49-F238E27FC236}">
                    <a16:creationId xmlns:a16="http://schemas.microsoft.com/office/drawing/2014/main" id="{AF50FFDF-5E32-40C8-8889-23A03BD817CA}"/>
                  </a:ext>
                </a:extLst>
              </p:cNvPr>
              <p:cNvSpPr txBox="1">
                <a:spLocks noRot="1" noChangeAspect="1" noMove="1" noResize="1" noEditPoints="1" noAdjustHandles="1" noChangeArrowheads="1" noChangeShapeType="1" noTextEdit="1"/>
              </p:cNvSpPr>
              <p:nvPr/>
            </p:nvSpPr>
            <p:spPr>
              <a:xfrm>
                <a:off x="7247746" y="636468"/>
                <a:ext cx="1478362" cy="407804"/>
              </a:xfrm>
              <a:prstGeom prst="rect">
                <a:avLst/>
              </a:prstGeom>
              <a:blipFill>
                <a:blip r:embed="rId3"/>
                <a:stretch>
                  <a:fillRect b="-2985"/>
                </a:stretch>
              </a:blipFill>
            </p:spPr>
            <p:txBody>
              <a:bodyPr/>
              <a:lstStyle/>
              <a:p>
                <a:r>
                  <a:rPr lang="en-US">
                    <a:noFill/>
                  </a:rPr>
                  <a:t> </a:t>
                </a:r>
              </a:p>
            </p:txBody>
          </p:sp>
        </mc:Fallback>
      </mc:AlternateContent>
      <p:pic>
        <p:nvPicPr>
          <p:cNvPr id="54" name="図 53">
            <a:extLst>
              <a:ext uri="{FF2B5EF4-FFF2-40B4-BE49-F238E27FC236}">
                <a16:creationId xmlns:a16="http://schemas.microsoft.com/office/drawing/2014/main" id="{0D593CEF-02F6-4FF0-BB90-5E18BBBB50D4}"/>
              </a:ext>
            </a:extLst>
          </p:cNvPr>
          <p:cNvPicPr>
            <a:picLocks noChangeAspect="1"/>
          </p:cNvPicPr>
          <p:nvPr/>
        </p:nvPicPr>
        <p:blipFill rotWithShape="1">
          <a:blip r:embed="rId4">
            <a:extLst>
              <a:ext uri="{28A0092B-C50C-407E-A947-70E740481C1C}">
                <a14:useLocalDpi xmlns:a14="http://schemas.microsoft.com/office/drawing/2010/main" val="0"/>
              </a:ext>
            </a:extLst>
          </a:blip>
          <a:srcRect l="5623" t="86039" r="6515" b="3792"/>
          <a:stretch/>
        </p:blipFill>
        <p:spPr>
          <a:xfrm>
            <a:off x="4429341" y="5413676"/>
            <a:ext cx="4425562" cy="395828"/>
          </a:xfrm>
          <a:prstGeom prst="rect">
            <a:avLst/>
          </a:prstGeom>
        </p:spPr>
      </p:pic>
      <p:pic>
        <p:nvPicPr>
          <p:cNvPr id="56" name="図 55">
            <a:extLst>
              <a:ext uri="{FF2B5EF4-FFF2-40B4-BE49-F238E27FC236}">
                <a16:creationId xmlns:a16="http://schemas.microsoft.com/office/drawing/2014/main" id="{D272CA85-19F5-4463-82D9-D6B563F63A91}"/>
              </a:ext>
            </a:extLst>
          </p:cNvPr>
          <p:cNvPicPr>
            <a:picLocks noChangeAspect="1"/>
          </p:cNvPicPr>
          <p:nvPr/>
        </p:nvPicPr>
        <p:blipFill rotWithShape="1">
          <a:blip r:embed="rId5">
            <a:extLst>
              <a:ext uri="{28A0092B-C50C-407E-A947-70E740481C1C}">
                <a14:useLocalDpi xmlns:a14="http://schemas.microsoft.com/office/drawing/2010/main" val="0"/>
              </a:ext>
            </a:extLst>
          </a:blip>
          <a:srcRect l="7064" t="87643" r="6101" b="4201"/>
          <a:stretch/>
        </p:blipFill>
        <p:spPr>
          <a:xfrm>
            <a:off x="459048" y="5921835"/>
            <a:ext cx="3070002" cy="222822"/>
          </a:xfrm>
          <a:prstGeom prst="rect">
            <a:avLst/>
          </a:prstGeom>
        </p:spPr>
      </p:pic>
      <p:sp>
        <p:nvSpPr>
          <p:cNvPr id="58" name="角丸四角形 20">
            <a:extLst>
              <a:ext uri="{FF2B5EF4-FFF2-40B4-BE49-F238E27FC236}">
                <a16:creationId xmlns:a16="http://schemas.microsoft.com/office/drawing/2014/main" id="{2AA19F72-BEF5-4554-BB27-137CD288E51C}"/>
              </a:ext>
            </a:extLst>
          </p:cNvPr>
          <p:cNvSpPr/>
          <p:nvPr/>
        </p:nvSpPr>
        <p:spPr>
          <a:xfrm>
            <a:off x="3954767" y="4526949"/>
            <a:ext cx="5135285" cy="1403161"/>
          </a:xfrm>
          <a:prstGeom prst="roundRect">
            <a:avLst>
              <a:gd name="adj" fmla="val 10106"/>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9" name="テキスト ボックス 58">
            <a:extLst>
              <a:ext uri="{FF2B5EF4-FFF2-40B4-BE49-F238E27FC236}">
                <a16:creationId xmlns:a16="http://schemas.microsoft.com/office/drawing/2014/main" id="{4E98CBEE-D3A3-45DA-B9ED-D9A66638D937}"/>
              </a:ext>
            </a:extLst>
          </p:cNvPr>
          <p:cNvSpPr txBox="1"/>
          <p:nvPr/>
        </p:nvSpPr>
        <p:spPr>
          <a:xfrm>
            <a:off x="3994078" y="4554213"/>
            <a:ext cx="4960209" cy="584775"/>
          </a:xfrm>
          <a:prstGeom prst="rect">
            <a:avLst/>
          </a:prstGeom>
          <a:noFill/>
        </p:spPr>
        <p:txBody>
          <a:bodyPr wrap="square" rtlCol="0">
            <a:spAutoFit/>
          </a:bodyPr>
          <a:lstStyle/>
          <a:p>
            <a:pPr lvl="0">
              <a:defRPr/>
            </a:pPr>
            <a:r>
              <a:rPr kumimoji="1" lang="ja-JP" altLang="en-US" sz="1600" b="1" i="0" u="none" strike="noStrike" kern="1200" cap="none" spc="0" normalizeH="0" baseline="0" noProof="0">
                <a:ln>
                  <a:noFill/>
                </a:ln>
                <a:solidFill>
                  <a:prstClr val="black"/>
                </a:solidFill>
                <a:effectLst/>
                <a:uLnTx/>
                <a:uFillTx/>
                <a:latin typeface="Segoe UI"/>
                <a:ea typeface="HG丸ｺﾞｼｯｸM-PRO"/>
                <a:cs typeface="+mn-cs"/>
              </a:rPr>
              <a:t>・東アジア上空の負偏差，チャクチ海上空の高気圧偏差が観測値偏差と似ている</a:t>
            </a:r>
            <a:endParaRPr kumimoji="1" lang="en-US" altLang="ja-JP" sz="1600" b="1"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60" name="テキスト ボックス 59">
            <a:extLst>
              <a:ext uri="{FF2B5EF4-FFF2-40B4-BE49-F238E27FC236}">
                <a16:creationId xmlns:a16="http://schemas.microsoft.com/office/drawing/2014/main" id="{691E7975-996F-4C78-BA2F-08FB1F730B67}"/>
              </a:ext>
            </a:extLst>
          </p:cNvPr>
          <p:cNvSpPr txBox="1"/>
          <p:nvPr/>
        </p:nvSpPr>
        <p:spPr>
          <a:xfrm>
            <a:off x="4869854" y="416949"/>
            <a:ext cx="3478557" cy="292388"/>
          </a:xfrm>
          <a:prstGeom prst="rect">
            <a:avLst/>
          </a:prstGeom>
          <a:noFill/>
        </p:spPr>
        <p:txBody>
          <a:bodyPr wrap="square" rtlCol="0">
            <a:spAutoFit/>
          </a:bodyPr>
          <a:lstStyle/>
          <a:p>
            <a:pPr lvl="0">
              <a:defRPr/>
            </a:pPr>
            <a:r>
              <a:rPr kumimoji="1" lang="ja-JP" altLang="en-US" sz="1300">
                <a:solidFill>
                  <a:prstClr val="black"/>
                </a:solidFill>
              </a:rPr>
              <a:t>図</a:t>
            </a:r>
            <a:r>
              <a:rPr kumimoji="1" lang="en-US" altLang="ja-JP" sz="1300">
                <a:solidFill>
                  <a:prstClr val="black"/>
                </a:solidFill>
              </a:rPr>
              <a:t>3b</a:t>
            </a:r>
            <a:r>
              <a:rPr kumimoji="1" lang="ja-JP" altLang="en-US" sz="1300">
                <a:solidFill>
                  <a:prstClr val="black"/>
                </a:solidFill>
              </a:rPr>
              <a:t>　</a:t>
            </a:r>
            <a:r>
              <a:rPr kumimoji="1" lang="en-US" altLang="ja-JP" sz="1300">
                <a:solidFill>
                  <a:prstClr val="black"/>
                </a:solidFill>
              </a:rPr>
              <a:t>2017/18</a:t>
            </a:r>
            <a:r>
              <a:rPr kumimoji="1" lang="ja-JP" altLang="en-US" sz="1300">
                <a:solidFill>
                  <a:prstClr val="black"/>
                </a:solidFill>
              </a:rPr>
              <a:t>年の</a:t>
            </a:r>
            <a:r>
              <a:rPr kumimoji="1" lang="en-US" altLang="ja-JP" sz="1300">
                <a:solidFill>
                  <a:prstClr val="black"/>
                </a:solidFill>
              </a:rPr>
              <a:t>Z500,T850</a:t>
            </a:r>
            <a:r>
              <a:rPr kumimoji="1" lang="ja-JP" altLang="en-US" sz="1300">
                <a:solidFill>
                  <a:prstClr val="black"/>
                </a:solidFill>
              </a:rPr>
              <a:t>偏差図</a:t>
            </a:r>
            <a:endParaRPr kumimoji="1" lang="ja-JP" altLang="en-US" sz="13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8" name="テキスト ボックス 27">
            <a:extLst>
              <a:ext uri="{FF2B5EF4-FFF2-40B4-BE49-F238E27FC236}">
                <a16:creationId xmlns:a16="http://schemas.microsoft.com/office/drawing/2014/main" id="{7A660076-5BD8-49B4-ADEF-50D3FA60BB57}"/>
              </a:ext>
            </a:extLst>
          </p:cNvPr>
          <p:cNvSpPr txBox="1"/>
          <p:nvPr/>
        </p:nvSpPr>
        <p:spPr>
          <a:xfrm>
            <a:off x="1" y="400405"/>
            <a:ext cx="4972832" cy="492443"/>
          </a:xfrm>
          <a:prstGeom prst="rect">
            <a:avLst/>
          </a:prstGeom>
          <a:noFill/>
        </p:spPr>
        <p:txBody>
          <a:bodyPr wrap="square" rtlCol="0">
            <a:spAutoFit/>
          </a:bodyPr>
          <a:lstStyle/>
          <a:p>
            <a:pPr lvl="0">
              <a:defRPr/>
            </a:pPr>
            <a:r>
              <a:rPr kumimoji="1" lang="ja-JP" altLang="en-US" sz="1300"/>
              <a:t>図</a:t>
            </a:r>
            <a:r>
              <a:rPr kumimoji="1" lang="en-US" altLang="ja-JP" sz="1300"/>
              <a:t>3a</a:t>
            </a:r>
            <a:r>
              <a:rPr kumimoji="1" lang="ja-JP" altLang="en-US" sz="1300"/>
              <a:t>　</a:t>
            </a:r>
            <a:r>
              <a:rPr kumimoji="1" lang="ja-JP" altLang="en-US" sz="1300">
                <a:solidFill>
                  <a:srgbClr val="FF0000"/>
                </a:solidFill>
              </a:rPr>
              <a:t>チャクチ</a:t>
            </a:r>
            <a:r>
              <a:rPr kumimoji="1" lang="ja-JP" altLang="en-US" sz="1300" err="1">
                <a:solidFill>
                  <a:srgbClr val="FF0000"/>
                </a:solidFill>
              </a:rPr>
              <a:t>海海</a:t>
            </a:r>
            <a:r>
              <a:rPr kumimoji="1" lang="ja-JP" altLang="en-US" sz="1300">
                <a:solidFill>
                  <a:srgbClr val="FF0000"/>
                </a:solidFill>
              </a:rPr>
              <a:t>氷</a:t>
            </a:r>
            <a:r>
              <a:rPr kumimoji="1" lang="ja-JP" altLang="en-US" sz="1300"/>
              <a:t>，</a:t>
            </a:r>
            <a:r>
              <a:rPr kumimoji="1" lang="ja-JP" altLang="en-US" sz="1300">
                <a:solidFill>
                  <a:prstClr val="black"/>
                </a:solidFill>
              </a:rPr>
              <a:t>ラニーニャ，バレンツカラ海海氷</a:t>
            </a:r>
            <a:r>
              <a:rPr kumimoji="1" lang="en-US" altLang="ja-JP" sz="1300">
                <a:solidFill>
                  <a:prstClr val="black"/>
                </a:solidFill>
              </a:rPr>
              <a:t>index</a:t>
            </a:r>
            <a:r>
              <a:rPr kumimoji="1" lang="ja-JP" altLang="en-US" sz="1300">
                <a:solidFill>
                  <a:prstClr val="black"/>
                </a:solidFill>
              </a:rPr>
              <a:t>との重回帰によって推定された</a:t>
            </a:r>
            <a:r>
              <a:rPr kumimoji="1" lang="en-US" altLang="ja-JP" sz="1300">
                <a:solidFill>
                  <a:prstClr val="black"/>
                </a:solidFill>
              </a:rPr>
              <a:t>2017/18</a:t>
            </a:r>
            <a:r>
              <a:rPr kumimoji="1" lang="ja-JP" altLang="en-US" sz="1300">
                <a:solidFill>
                  <a:prstClr val="black"/>
                </a:solidFill>
              </a:rPr>
              <a:t>年</a:t>
            </a:r>
            <a:r>
              <a:rPr kumimoji="1" lang="en-US" altLang="ja-JP" sz="1300">
                <a:solidFill>
                  <a:prstClr val="black"/>
                </a:solidFill>
              </a:rPr>
              <a:t>Z500,T850</a:t>
            </a:r>
            <a:r>
              <a:rPr kumimoji="1" lang="ja-JP" altLang="en-US" sz="1300">
                <a:solidFill>
                  <a:prstClr val="black"/>
                </a:solidFill>
              </a:rPr>
              <a:t>偏差図</a:t>
            </a:r>
            <a:endParaRPr kumimoji="1" lang="ja-JP" altLang="en-US" sz="13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29" name="テキスト ボックス 28">
            <a:extLst>
              <a:ext uri="{FF2B5EF4-FFF2-40B4-BE49-F238E27FC236}">
                <a16:creationId xmlns:a16="http://schemas.microsoft.com/office/drawing/2014/main" id="{1A4DFEA2-CF29-4AFB-ABDF-068AC3E85BF5}"/>
              </a:ext>
            </a:extLst>
          </p:cNvPr>
          <p:cNvSpPr txBox="1"/>
          <p:nvPr/>
        </p:nvSpPr>
        <p:spPr>
          <a:xfrm>
            <a:off x="141236" y="3938050"/>
            <a:ext cx="3932410" cy="430887"/>
          </a:xfrm>
          <a:prstGeom prst="rect">
            <a:avLst/>
          </a:prstGeom>
          <a:noFill/>
        </p:spPr>
        <p:txBody>
          <a:bodyPr wrap="square" rtlCol="0">
            <a:spAutoFit/>
          </a:bodyPr>
          <a:lstStyle/>
          <a:p>
            <a:pPr lvl="0">
              <a:defRPr/>
            </a:pPr>
            <a:r>
              <a:rPr kumimoji="1" lang="ja-JP" altLang="en-US" sz="1100">
                <a:solidFill>
                  <a:prstClr val="black"/>
                </a:solidFill>
              </a:rPr>
              <a:t>図</a:t>
            </a:r>
            <a:r>
              <a:rPr kumimoji="1" lang="en-US" altLang="ja-JP" sz="1100">
                <a:solidFill>
                  <a:prstClr val="black"/>
                </a:solidFill>
              </a:rPr>
              <a:t>3c</a:t>
            </a:r>
            <a:r>
              <a:rPr kumimoji="1" lang="ja-JP" altLang="en-US" sz="1100">
                <a:solidFill>
                  <a:prstClr val="black"/>
                </a:solidFill>
              </a:rPr>
              <a:t>　ラニーニャ，バレンツ・カラ</a:t>
            </a:r>
            <a:r>
              <a:rPr kumimoji="1" lang="ja-JP" altLang="en-US" sz="1100" err="1">
                <a:solidFill>
                  <a:prstClr val="black"/>
                </a:solidFill>
              </a:rPr>
              <a:t>海海</a:t>
            </a:r>
            <a:r>
              <a:rPr kumimoji="1" lang="ja-JP" altLang="en-US" sz="1100">
                <a:solidFill>
                  <a:prstClr val="black"/>
                </a:solidFill>
              </a:rPr>
              <a:t>氷</a:t>
            </a:r>
            <a:r>
              <a:rPr kumimoji="1" lang="en-US" altLang="ja-JP" sz="1100">
                <a:solidFill>
                  <a:prstClr val="black"/>
                </a:solidFill>
              </a:rPr>
              <a:t>index</a:t>
            </a:r>
            <a:r>
              <a:rPr kumimoji="1" lang="ja-JP" altLang="en-US" sz="1100">
                <a:solidFill>
                  <a:prstClr val="black"/>
                </a:solidFill>
              </a:rPr>
              <a:t>との重回帰によって推定された</a:t>
            </a:r>
            <a:r>
              <a:rPr kumimoji="1" lang="en-US" altLang="ja-JP" sz="1100">
                <a:solidFill>
                  <a:prstClr val="black"/>
                </a:solidFill>
              </a:rPr>
              <a:t>2017/18</a:t>
            </a:r>
            <a:r>
              <a:rPr kumimoji="1" lang="ja-JP" altLang="en-US" sz="1100">
                <a:solidFill>
                  <a:prstClr val="black"/>
                </a:solidFill>
              </a:rPr>
              <a:t>年の</a:t>
            </a:r>
            <a:r>
              <a:rPr kumimoji="1" lang="en-US" altLang="ja-JP" sz="1100">
                <a:solidFill>
                  <a:prstClr val="black"/>
                </a:solidFill>
              </a:rPr>
              <a:t>Z500,T850</a:t>
            </a:r>
            <a:r>
              <a:rPr kumimoji="1" lang="ja-JP" altLang="en-US" sz="1100">
                <a:solidFill>
                  <a:prstClr val="black"/>
                </a:solidFill>
              </a:rPr>
              <a:t>偏差図</a:t>
            </a:r>
          </a:p>
        </p:txBody>
      </p:sp>
      <p:pic>
        <p:nvPicPr>
          <p:cNvPr id="27" name="図 26">
            <a:extLst>
              <a:ext uri="{FF2B5EF4-FFF2-40B4-BE49-F238E27FC236}">
                <a16:creationId xmlns:a16="http://schemas.microsoft.com/office/drawing/2014/main" id="{CDA12ECF-31AD-4EF0-9891-2E5978127209}"/>
              </a:ext>
            </a:extLst>
          </p:cNvPr>
          <p:cNvPicPr>
            <a:picLocks noChangeAspect="1"/>
          </p:cNvPicPr>
          <p:nvPr/>
        </p:nvPicPr>
        <p:blipFill rotWithShape="1">
          <a:blip r:embed="rId6">
            <a:extLst>
              <a:ext uri="{28A0092B-C50C-407E-A947-70E740481C1C}">
                <a14:useLocalDpi xmlns:a14="http://schemas.microsoft.com/office/drawing/2010/main" val="0"/>
              </a:ext>
            </a:extLst>
          </a:blip>
          <a:srcRect l="7264" t="83071" r="7603" b="10033"/>
          <a:stretch/>
        </p:blipFill>
        <p:spPr>
          <a:xfrm>
            <a:off x="450132" y="3245940"/>
            <a:ext cx="4112782" cy="257427"/>
          </a:xfrm>
          <a:prstGeom prst="rect">
            <a:avLst/>
          </a:prstGeom>
        </p:spPr>
      </p:pic>
      <p:sp>
        <p:nvSpPr>
          <p:cNvPr id="5" name="テキスト ボックス 4"/>
          <p:cNvSpPr txBox="1"/>
          <p:nvPr/>
        </p:nvSpPr>
        <p:spPr>
          <a:xfrm>
            <a:off x="3994078" y="5105246"/>
            <a:ext cx="5095974" cy="830997"/>
          </a:xfrm>
          <a:prstGeom prst="rect">
            <a:avLst/>
          </a:prstGeom>
          <a:noFill/>
        </p:spPr>
        <p:txBody>
          <a:bodyPr wrap="square" rtlCol="0">
            <a:spAutoFit/>
          </a:bodyPr>
          <a:lstStyle/>
          <a:p>
            <a:r>
              <a:rPr kumimoji="1" lang="ja-JP" altLang="en-US" sz="1600" b="1"/>
              <a:t>👉チャクチ</a:t>
            </a:r>
            <a:r>
              <a:rPr kumimoji="1" lang="ja-JP" altLang="en-US" sz="1600" b="1" err="1"/>
              <a:t>海海</a:t>
            </a:r>
            <a:r>
              <a:rPr kumimoji="1" lang="ja-JP" altLang="en-US" sz="1600" b="1"/>
              <a:t>氷の回帰を考慮すると，東アジアが異常な寒冬であった</a:t>
            </a:r>
            <a:r>
              <a:rPr kumimoji="1" lang="en-US" altLang="ja-JP" sz="1600" b="1"/>
              <a:t>2017/18</a:t>
            </a:r>
            <a:r>
              <a:rPr kumimoji="1" lang="ja-JP" altLang="en-US" sz="1600" b="1"/>
              <a:t>年の偏差場をより説明できることがわかる</a:t>
            </a:r>
          </a:p>
        </p:txBody>
      </p:sp>
      <p:pic>
        <p:nvPicPr>
          <p:cNvPr id="31" name="図 30">
            <a:extLst>
              <a:ext uri="{FF2B5EF4-FFF2-40B4-BE49-F238E27FC236}">
                <a16:creationId xmlns:a16="http://schemas.microsoft.com/office/drawing/2014/main" id="{E287FB52-950D-4AB0-BD9E-2698623CBD2D}"/>
              </a:ext>
            </a:extLst>
          </p:cNvPr>
          <p:cNvPicPr>
            <a:picLocks noChangeAspect="1"/>
          </p:cNvPicPr>
          <p:nvPr/>
        </p:nvPicPr>
        <p:blipFill rotWithShape="1">
          <a:blip r:embed="rId7">
            <a:extLst>
              <a:ext uri="{28A0092B-C50C-407E-A947-70E740481C1C}">
                <a14:useLocalDpi xmlns:a14="http://schemas.microsoft.com/office/drawing/2010/main" val="0"/>
              </a:ext>
            </a:extLst>
          </a:blip>
          <a:srcRect l="7000" t="87898" r="7815" b="4540"/>
          <a:stretch/>
        </p:blipFill>
        <p:spPr>
          <a:xfrm>
            <a:off x="97460" y="3307898"/>
            <a:ext cx="4537448" cy="311240"/>
          </a:xfrm>
          <a:prstGeom prst="rect">
            <a:avLst/>
          </a:prstGeom>
        </p:spPr>
      </p:pic>
      <p:sp>
        <p:nvSpPr>
          <p:cNvPr id="35" name="テキスト ボックス 34">
            <a:extLst>
              <a:ext uri="{FF2B5EF4-FFF2-40B4-BE49-F238E27FC236}">
                <a16:creationId xmlns:a16="http://schemas.microsoft.com/office/drawing/2014/main" id="{A04C15E4-533B-482B-9D0E-AB6D052EE0CE}"/>
              </a:ext>
            </a:extLst>
          </p:cNvPr>
          <p:cNvSpPr txBox="1"/>
          <p:nvPr/>
        </p:nvSpPr>
        <p:spPr>
          <a:xfrm>
            <a:off x="4846954" y="635055"/>
            <a:ext cx="2567855" cy="369332"/>
          </a:xfrm>
          <a:prstGeom prst="rect">
            <a:avLst/>
          </a:prstGeom>
          <a:noFill/>
        </p:spPr>
        <p:txBody>
          <a:bodyPr wrap="square" rtlCol="0">
            <a:spAutoFit/>
          </a:bodyPr>
          <a:lstStyle/>
          <a:p>
            <a:r>
              <a:rPr kumimoji="1" lang="en-US" altLang="ja-JP" sz="900" dirty="0"/>
              <a:t>※500hPa</a:t>
            </a:r>
            <a:r>
              <a:rPr kumimoji="1" lang="ja-JP" altLang="en-US" sz="900"/>
              <a:t>面のジオポテンシャル高度：</a:t>
            </a:r>
            <a:r>
              <a:rPr kumimoji="1" lang="en-US" altLang="ja-JP" sz="900" dirty="0"/>
              <a:t>Z500</a:t>
            </a:r>
          </a:p>
          <a:p>
            <a:r>
              <a:rPr kumimoji="1" lang="ja-JP" altLang="en-US" sz="900"/>
              <a:t>　</a:t>
            </a:r>
            <a:r>
              <a:rPr kumimoji="1" lang="en-US" altLang="ja-JP" sz="900" dirty="0"/>
              <a:t>850hPa</a:t>
            </a:r>
            <a:r>
              <a:rPr kumimoji="1" lang="ja-JP" altLang="en-US" sz="900"/>
              <a:t>面の気温：</a:t>
            </a:r>
            <a:r>
              <a:rPr kumimoji="1" lang="en-US" altLang="ja-JP" sz="900" dirty="0"/>
              <a:t>T850</a:t>
            </a:r>
            <a:endParaRPr kumimoji="1" lang="ja-JP" altLang="en-US" sz="900"/>
          </a:p>
        </p:txBody>
      </p:sp>
      <p:pic>
        <p:nvPicPr>
          <p:cNvPr id="4" name="図 3">
            <a:extLst>
              <a:ext uri="{FF2B5EF4-FFF2-40B4-BE49-F238E27FC236}">
                <a16:creationId xmlns:a16="http://schemas.microsoft.com/office/drawing/2014/main" id="{AF42B954-6C05-448B-B8E7-7F9D70770C45}"/>
              </a:ext>
            </a:extLst>
          </p:cNvPr>
          <p:cNvPicPr>
            <a:picLocks noChangeAspect="1"/>
          </p:cNvPicPr>
          <p:nvPr/>
        </p:nvPicPr>
        <p:blipFill rotWithShape="1">
          <a:blip r:embed="rId8">
            <a:extLst>
              <a:ext uri="{28A0092B-C50C-407E-A947-70E740481C1C}">
                <a14:useLocalDpi xmlns:a14="http://schemas.microsoft.com/office/drawing/2010/main" val="0"/>
              </a:ext>
            </a:extLst>
          </a:blip>
          <a:srcRect l="5482" t="17561" r="9403" b="25970"/>
          <a:stretch/>
        </p:blipFill>
        <p:spPr>
          <a:xfrm>
            <a:off x="49480" y="990519"/>
            <a:ext cx="4522520" cy="2318506"/>
          </a:xfrm>
          <a:prstGeom prst="rect">
            <a:avLst/>
          </a:prstGeom>
        </p:spPr>
      </p:pic>
      <p:pic>
        <p:nvPicPr>
          <p:cNvPr id="10" name="図 9">
            <a:extLst>
              <a:ext uri="{FF2B5EF4-FFF2-40B4-BE49-F238E27FC236}">
                <a16:creationId xmlns:a16="http://schemas.microsoft.com/office/drawing/2014/main" id="{D3E10ECD-CA38-4E77-B42E-94316E42F283}"/>
              </a:ext>
            </a:extLst>
          </p:cNvPr>
          <p:cNvPicPr>
            <a:picLocks noChangeAspect="1"/>
          </p:cNvPicPr>
          <p:nvPr/>
        </p:nvPicPr>
        <p:blipFill rotWithShape="1">
          <a:blip r:embed="rId9">
            <a:extLst>
              <a:ext uri="{28A0092B-C50C-407E-A947-70E740481C1C}">
                <a14:useLocalDpi xmlns:a14="http://schemas.microsoft.com/office/drawing/2010/main" val="0"/>
              </a:ext>
            </a:extLst>
          </a:blip>
          <a:srcRect l="5099" t="17058" r="9633" b="26492"/>
          <a:stretch/>
        </p:blipFill>
        <p:spPr>
          <a:xfrm>
            <a:off x="382608" y="4362331"/>
            <a:ext cx="3070002" cy="1570523"/>
          </a:xfrm>
          <a:prstGeom prst="rect">
            <a:avLst/>
          </a:prstGeom>
        </p:spPr>
      </p:pic>
      <p:sp>
        <p:nvSpPr>
          <p:cNvPr id="16" name="テキスト ボックス 15">
            <a:extLst>
              <a:ext uri="{FF2B5EF4-FFF2-40B4-BE49-F238E27FC236}">
                <a16:creationId xmlns:a16="http://schemas.microsoft.com/office/drawing/2014/main" id="{C055D00F-372B-4273-9605-DC16B67D726F}"/>
              </a:ext>
            </a:extLst>
          </p:cNvPr>
          <p:cNvSpPr txBox="1"/>
          <p:nvPr/>
        </p:nvSpPr>
        <p:spPr>
          <a:xfrm>
            <a:off x="3994078" y="6019478"/>
            <a:ext cx="4606541" cy="461665"/>
          </a:xfrm>
          <a:prstGeom prst="rect">
            <a:avLst/>
          </a:prstGeom>
          <a:noFill/>
        </p:spPr>
        <p:txBody>
          <a:bodyPr wrap="square" rtlCol="0">
            <a:spAutoFit/>
          </a:bodyPr>
          <a:lstStyle/>
          <a:p>
            <a:r>
              <a:rPr kumimoji="1" lang="en-US" altLang="ja-JP" sz="1200"/>
              <a:t>※</a:t>
            </a:r>
            <a:r>
              <a:rPr kumimoji="1" lang="ja-JP" altLang="en-US" sz="1200"/>
              <a:t>パターン相関は北緯</a:t>
            </a:r>
            <a:r>
              <a:rPr kumimoji="1" lang="en-US" altLang="ja-JP" sz="1200"/>
              <a:t>20</a:t>
            </a:r>
            <a:r>
              <a:rPr kumimoji="1" lang="ja-JP" altLang="en-US" sz="1200"/>
              <a:t>度以上の北半球</a:t>
            </a:r>
            <a:r>
              <a:rPr kumimoji="1" lang="en-US" altLang="ja-JP" sz="1200"/>
              <a:t>Z500</a:t>
            </a:r>
            <a:r>
              <a:rPr kumimoji="1" lang="ja-JP" altLang="en-US" sz="1200"/>
              <a:t>偏差</a:t>
            </a:r>
            <a:r>
              <a:rPr kumimoji="1" lang="en-US" altLang="ja-JP" sz="1200"/>
              <a:t>(±2.0σ</a:t>
            </a:r>
            <a:r>
              <a:rPr kumimoji="1" lang="ja-JP" altLang="en-US" sz="1200"/>
              <a:t>以上</a:t>
            </a:r>
            <a:r>
              <a:rPr kumimoji="1" lang="en-US" altLang="ja-JP" sz="1200"/>
              <a:t>)</a:t>
            </a:r>
            <a:r>
              <a:rPr kumimoji="1" lang="ja-JP" altLang="en-US" sz="1200"/>
              <a:t>の領域（図</a:t>
            </a:r>
            <a:r>
              <a:rPr kumimoji="1" lang="en-US" altLang="ja-JP" sz="1200"/>
              <a:t>3b</a:t>
            </a:r>
            <a:r>
              <a:rPr kumimoji="1" lang="ja-JP" altLang="en-US" sz="1200"/>
              <a:t>網）で計算した</a:t>
            </a:r>
          </a:p>
        </p:txBody>
      </p:sp>
      <p:sp>
        <p:nvSpPr>
          <p:cNvPr id="45" name="正方形/長方形 44">
            <a:extLst>
              <a:ext uri="{FF2B5EF4-FFF2-40B4-BE49-F238E27FC236}">
                <a16:creationId xmlns:a16="http://schemas.microsoft.com/office/drawing/2014/main" id="{D0F99FE2-75D9-47C2-9FE8-3642E18C3246}"/>
              </a:ext>
            </a:extLst>
          </p:cNvPr>
          <p:cNvSpPr/>
          <p:nvPr/>
        </p:nvSpPr>
        <p:spPr>
          <a:xfrm>
            <a:off x="3787662" y="2698492"/>
            <a:ext cx="2671803" cy="461665"/>
          </a:xfrm>
          <a:prstGeom prst="rect">
            <a:avLst/>
          </a:prstGeom>
        </p:spPr>
        <p:txBody>
          <a:bodyPr wrap="square">
            <a:spAutoFit/>
          </a:bodyPr>
          <a:lstStyle/>
          <a:p>
            <a:pPr>
              <a:defRPr/>
            </a:pPr>
            <a:r>
              <a:rPr kumimoji="1" lang="en-US" altLang="ja-JP" sz="1200">
                <a:solidFill>
                  <a:prstClr val="black"/>
                </a:solidFill>
              </a:rPr>
              <a:t>Z500</a:t>
            </a:r>
          </a:p>
          <a:p>
            <a:pPr>
              <a:defRPr/>
            </a:pPr>
            <a:r>
              <a:rPr kumimoji="1" lang="ja-JP" altLang="en-US" sz="1200">
                <a:solidFill>
                  <a:prstClr val="black"/>
                </a:solidFill>
              </a:rPr>
              <a:t>パターン相関：</a:t>
            </a:r>
            <a:endParaRPr kumimoji="1" lang="en-US" altLang="ja-JP" sz="1200"/>
          </a:p>
        </p:txBody>
      </p:sp>
      <p:sp>
        <p:nvSpPr>
          <p:cNvPr id="25" name="テキスト ボックス 24">
            <a:extLst>
              <a:ext uri="{FF2B5EF4-FFF2-40B4-BE49-F238E27FC236}">
                <a16:creationId xmlns:a16="http://schemas.microsoft.com/office/drawing/2014/main" id="{2BD58430-2067-42BE-BC63-D18413B4F9FD}"/>
              </a:ext>
            </a:extLst>
          </p:cNvPr>
          <p:cNvSpPr txBox="1"/>
          <p:nvPr/>
        </p:nvSpPr>
        <p:spPr>
          <a:xfrm>
            <a:off x="4852892" y="2757702"/>
            <a:ext cx="2194664" cy="461665"/>
          </a:xfrm>
          <a:prstGeom prst="rect">
            <a:avLst/>
          </a:prstGeom>
          <a:noFill/>
        </p:spPr>
        <p:txBody>
          <a:bodyPr wrap="square" rtlCol="0">
            <a:spAutoFit/>
          </a:bodyPr>
          <a:lstStyle/>
          <a:p>
            <a:r>
              <a:rPr kumimoji="1" lang="en-US" altLang="ja-JP" sz="2400" b="1"/>
              <a:t>0.41</a:t>
            </a:r>
            <a:endParaRPr kumimoji="1" lang="ja-JP" altLang="en-US" sz="2400" b="1"/>
          </a:p>
        </p:txBody>
      </p:sp>
      <p:sp>
        <p:nvSpPr>
          <p:cNvPr id="48" name="テキスト ボックス 47">
            <a:extLst>
              <a:ext uri="{FF2B5EF4-FFF2-40B4-BE49-F238E27FC236}">
                <a16:creationId xmlns:a16="http://schemas.microsoft.com/office/drawing/2014/main" id="{19937688-1CE1-4F22-9B77-7472C43B4EDA}"/>
              </a:ext>
            </a:extLst>
          </p:cNvPr>
          <p:cNvSpPr txBox="1"/>
          <p:nvPr/>
        </p:nvSpPr>
        <p:spPr>
          <a:xfrm>
            <a:off x="5630574" y="3958268"/>
            <a:ext cx="2194664" cy="461665"/>
          </a:xfrm>
          <a:prstGeom prst="rect">
            <a:avLst/>
          </a:prstGeom>
          <a:noFill/>
        </p:spPr>
        <p:txBody>
          <a:bodyPr wrap="square" rtlCol="0">
            <a:spAutoFit/>
          </a:bodyPr>
          <a:lstStyle/>
          <a:p>
            <a:r>
              <a:rPr kumimoji="1" lang="en-US" altLang="ja-JP" sz="2400"/>
              <a:t>0.32</a:t>
            </a:r>
            <a:endParaRPr kumimoji="1" lang="ja-JP" altLang="en-US" sz="2400"/>
          </a:p>
        </p:txBody>
      </p:sp>
      <p:sp>
        <p:nvSpPr>
          <p:cNvPr id="3" name="楕円 2">
            <a:extLst>
              <a:ext uri="{FF2B5EF4-FFF2-40B4-BE49-F238E27FC236}">
                <a16:creationId xmlns:a16="http://schemas.microsoft.com/office/drawing/2014/main" id="{75A2F854-12BE-490A-8071-3778FA52A211}"/>
              </a:ext>
            </a:extLst>
          </p:cNvPr>
          <p:cNvSpPr/>
          <p:nvPr/>
        </p:nvSpPr>
        <p:spPr>
          <a:xfrm>
            <a:off x="1896255" y="1039249"/>
            <a:ext cx="1038808"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BBAABC12-1374-496D-AD24-0D04C08AB158}"/>
              </a:ext>
            </a:extLst>
          </p:cNvPr>
          <p:cNvSpPr/>
          <p:nvPr/>
        </p:nvSpPr>
        <p:spPr>
          <a:xfrm>
            <a:off x="6512767" y="1022720"/>
            <a:ext cx="1038808"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00A22CB4-14BA-4A7A-B65A-1E03DB0A2000}"/>
              </a:ext>
            </a:extLst>
          </p:cNvPr>
          <p:cNvSpPr/>
          <p:nvPr/>
        </p:nvSpPr>
        <p:spPr>
          <a:xfrm>
            <a:off x="5363129" y="1204330"/>
            <a:ext cx="1038808"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341014FD-96F9-4B33-9CDA-724095E18713}"/>
              </a:ext>
            </a:extLst>
          </p:cNvPr>
          <p:cNvSpPr/>
          <p:nvPr/>
        </p:nvSpPr>
        <p:spPr>
          <a:xfrm>
            <a:off x="856784" y="1384910"/>
            <a:ext cx="1038808" cy="854494"/>
          </a:xfrm>
          <a:prstGeom prst="ellipse">
            <a:avLst/>
          </a:prstGeom>
          <a:noFill/>
          <a:ln w="5715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DDDC2AE4-DB0A-45D6-8417-D208DEAA2ED9}"/>
              </a:ext>
            </a:extLst>
          </p:cNvPr>
          <p:cNvSpPr/>
          <p:nvPr/>
        </p:nvSpPr>
        <p:spPr>
          <a:xfrm>
            <a:off x="4546816" y="3895455"/>
            <a:ext cx="2671803" cy="461665"/>
          </a:xfrm>
          <a:prstGeom prst="rect">
            <a:avLst/>
          </a:prstGeom>
        </p:spPr>
        <p:txBody>
          <a:bodyPr wrap="square">
            <a:spAutoFit/>
          </a:bodyPr>
          <a:lstStyle/>
          <a:p>
            <a:pPr>
              <a:defRPr/>
            </a:pPr>
            <a:r>
              <a:rPr kumimoji="1" lang="en-US" altLang="ja-JP" sz="1200">
                <a:solidFill>
                  <a:prstClr val="black"/>
                </a:solidFill>
              </a:rPr>
              <a:t>Z500</a:t>
            </a:r>
          </a:p>
          <a:p>
            <a:pPr>
              <a:defRPr/>
            </a:pPr>
            <a:r>
              <a:rPr kumimoji="1" lang="ja-JP" altLang="en-US" sz="1200">
                <a:solidFill>
                  <a:prstClr val="black"/>
                </a:solidFill>
              </a:rPr>
              <a:t>パターン相関：</a:t>
            </a:r>
            <a:endParaRPr kumimoji="1" lang="en-US" altLang="ja-JP" sz="1200"/>
          </a:p>
        </p:txBody>
      </p:sp>
      <p:sp>
        <p:nvSpPr>
          <p:cNvPr id="6" name="矢印: 左右 5">
            <a:extLst>
              <a:ext uri="{FF2B5EF4-FFF2-40B4-BE49-F238E27FC236}">
                <a16:creationId xmlns:a16="http://schemas.microsoft.com/office/drawing/2014/main" id="{3C2C937A-C162-4B95-B3B8-22586DA1D07F}"/>
              </a:ext>
            </a:extLst>
          </p:cNvPr>
          <p:cNvSpPr/>
          <p:nvPr/>
        </p:nvSpPr>
        <p:spPr>
          <a:xfrm>
            <a:off x="4044185" y="2381733"/>
            <a:ext cx="1289483" cy="247876"/>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矢印: 左右 66">
            <a:extLst>
              <a:ext uri="{FF2B5EF4-FFF2-40B4-BE49-F238E27FC236}">
                <a16:creationId xmlns:a16="http://schemas.microsoft.com/office/drawing/2014/main" id="{14E2ACC5-9D44-473D-9985-6C9BAA8DDDC4}"/>
              </a:ext>
            </a:extLst>
          </p:cNvPr>
          <p:cNvSpPr/>
          <p:nvPr/>
        </p:nvSpPr>
        <p:spPr>
          <a:xfrm rot="19292174">
            <a:off x="3665335" y="3894776"/>
            <a:ext cx="1289483" cy="247876"/>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4899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553E667-1C54-4C1A-9AB4-2948EEF97371}"/>
              </a:ext>
            </a:extLst>
          </p:cNvPr>
          <p:cNvSpPr/>
          <p:nvPr/>
        </p:nvSpPr>
        <p:spPr>
          <a:xfrm>
            <a:off x="75674" y="442078"/>
            <a:ext cx="5275911" cy="39364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2095B151-8EDD-4A04-97E1-BB2A147AD457}"/>
              </a:ext>
            </a:extLst>
          </p:cNvPr>
          <p:cNvSpPr>
            <a:spLocks noGrp="1"/>
          </p:cNvSpPr>
          <p:nvPr>
            <p:ph type="sldNum" sz="quarter" idx="12"/>
          </p:nvPr>
        </p:nvSpPr>
        <p:spPr/>
        <p:txBody>
          <a:bodyPr/>
          <a:lstStyle/>
          <a:p>
            <a:fld id="{9904F0F1-39DA-41A6-9513-5B62D5ABA263}" type="slidenum">
              <a:rPr kumimoji="1" lang="ja-JP" altLang="en-US" smtClean="0"/>
              <a:pPr/>
              <a:t>8</a:t>
            </a:fld>
            <a:endParaRPr kumimoji="1" lang="ja-JP" altLang="en-US"/>
          </a:p>
        </p:txBody>
      </p:sp>
      <p:sp>
        <p:nvSpPr>
          <p:cNvPr id="37" name="テキスト ボックス 36">
            <a:extLst>
              <a:ext uri="{FF2B5EF4-FFF2-40B4-BE49-F238E27FC236}">
                <a16:creationId xmlns:a16="http://schemas.microsoft.com/office/drawing/2014/main" id="{7C6B97EE-8BC0-4C9D-B28A-429709FC77D8}"/>
              </a:ext>
            </a:extLst>
          </p:cNvPr>
          <p:cNvSpPr txBox="1"/>
          <p:nvPr/>
        </p:nvSpPr>
        <p:spPr>
          <a:xfrm>
            <a:off x="441124" y="40166"/>
            <a:ext cx="7663216" cy="369332"/>
          </a:xfrm>
          <a:prstGeom prst="rect">
            <a:avLst/>
          </a:prstGeom>
          <a:noFill/>
        </p:spPr>
        <p:txBody>
          <a:bodyPr wrap="square" rtlCol="0">
            <a:spAutoFit/>
          </a:bodyPr>
          <a:lstStyle/>
          <a:p>
            <a:pPr lvl="0">
              <a:defRPr/>
            </a:pPr>
            <a:r>
              <a:rPr kumimoji="1" lang="ja-JP" altLang="en-US">
                <a:solidFill>
                  <a:prstClr val="black"/>
                </a:solidFill>
                <a:latin typeface="Segoe UI"/>
                <a:ea typeface="HG丸ｺﾞｼｯｸM-PRO"/>
              </a:rPr>
              <a:t>結果</a:t>
            </a:r>
            <a:r>
              <a:rPr kumimoji="1" lang="ja-JP" altLang="en-US" b="0" i="0" u="none" strike="noStrike" kern="1200" cap="none" spc="0" normalizeH="0" baseline="0" noProof="0">
                <a:ln>
                  <a:noFill/>
                </a:ln>
                <a:solidFill>
                  <a:prstClr val="black"/>
                </a:solidFill>
                <a:effectLst/>
                <a:uLnTx/>
                <a:uFillTx/>
                <a:latin typeface="Segoe UI"/>
                <a:ea typeface="HG丸ｺﾞｼｯｸM-PRO"/>
                <a:cs typeface="+mn-cs"/>
              </a:rPr>
              <a:t>：他の</a:t>
            </a:r>
            <a:r>
              <a:rPr kumimoji="1" lang="ja-JP" altLang="en-US" b="1" i="0" u="none" strike="noStrike" kern="1200" cap="none" spc="0" normalizeH="0" baseline="0" noProof="0">
                <a:ln>
                  <a:noFill/>
                </a:ln>
                <a:solidFill>
                  <a:srgbClr val="FF0000"/>
                </a:solidFill>
                <a:effectLst/>
                <a:uLnTx/>
                <a:uFillTx/>
                <a:latin typeface="Segoe UI"/>
                <a:ea typeface="HG丸ｺﾞｼｯｸM-PRO"/>
                <a:cs typeface="+mn-cs"/>
              </a:rPr>
              <a:t>寒冬年</a:t>
            </a:r>
            <a:r>
              <a:rPr kumimoji="1" lang="ja-JP" altLang="en-US" b="0" i="0" u="none" strike="noStrike" kern="1200" cap="none" spc="0" normalizeH="0" baseline="0" noProof="0">
                <a:ln>
                  <a:noFill/>
                </a:ln>
                <a:solidFill>
                  <a:prstClr val="black"/>
                </a:solidFill>
                <a:effectLst/>
                <a:uLnTx/>
                <a:uFillTx/>
                <a:latin typeface="Segoe UI"/>
                <a:ea typeface="HG丸ｺﾞｼｯｸM-PRO"/>
                <a:cs typeface="+mn-cs"/>
              </a:rPr>
              <a:t>と比較したチャクチ海の海氷</a:t>
            </a:r>
            <a:r>
              <a:rPr kumimoji="1" lang="ja-JP" altLang="en-US">
                <a:solidFill>
                  <a:prstClr val="black"/>
                </a:solidFill>
              </a:rPr>
              <a:t>の重回帰による推定偏差</a:t>
            </a:r>
            <a:endParaRPr kumimoji="1" lang="ja-JP" altLang="en-US"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38" name="角丸四角形 20">
            <a:extLst>
              <a:ext uri="{FF2B5EF4-FFF2-40B4-BE49-F238E27FC236}">
                <a16:creationId xmlns:a16="http://schemas.microsoft.com/office/drawing/2014/main" id="{1EE394A5-EB8E-41BC-A024-4AB6D64CCA5E}"/>
              </a:ext>
            </a:extLst>
          </p:cNvPr>
          <p:cNvSpPr/>
          <p:nvPr/>
        </p:nvSpPr>
        <p:spPr>
          <a:xfrm>
            <a:off x="75674" y="4441360"/>
            <a:ext cx="8985375" cy="2357018"/>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51" name="テキスト ボックス 50">
            <a:extLst>
              <a:ext uri="{FF2B5EF4-FFF2-40B4-BE49-F238E27FC236}">
                <a16:creationId xmlns:a16="http://schemas.microsoft.com/office/drawing/2014/main" id="{CD2EE187-4CB0-4390-8C51-640AE44C3E5F}"/>
              </a:ext>
            </a:extLst>
          </p:cNvPr>
          <p:cNvSpPr txBox="1"/>
          <p:nvPr/>
        </p:nvSpPr>
        <p:spPr>
          <a:xfrm>
            <a:off x="5488205" y="1025155"/>
            <a:ext cx="4572000" cy="738664"/>
          </a:xfrm>
          <a:prstGeom prst="rect">
            <a:avLst/>
          </a:prstGeom>
          <a:noFill/>
        </p:spPr>
        <p:txBody>
          <a:bodyPr wrap="square" rtlCol="0">
            <a:spAutoFit/>
          </a:bodyPr>
          <a:lstStyle/>
          <a:p>
            <a:pPr lvl="0">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棒（左軸</a:t>
            </a:r>
            <a:r>
              <a:rPr kumimoji="1" lang="ja-JP" altLang="en-US" sz="1400">
                <a:solidFill>
                  <a:prstClr val="black"/>
                </a:solidFill>
              </a:rPr>
              <a:t>） ［割合］</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：チャクチ海の海氷後退による推定偏差の</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　観測値偏差に対する割合（</a:t>
            </a:r>
            <a:r>
              <a:rPr kumimoji="1" lang="ja-JP" altLang="en-US" sz="1400" b="0" i="0" u="none" strike="noStrike" kern="1200" cap="none" spc="0" normalizeH="0" baseline="0" noProof="0">
                <a:ln>
                  <a:noFill/>
                </a:ln>
                <a:solidFill>
                  <a:schemeClr val="accent1"/>
                </a:solidFill>
                <a:effectLst/>
                <a:uLnTx/>
                <a:uFillTx/>
                <a:latin typeface="Segoe UI"/>
                <a:ea typeface="HG丸ｺﾞｼｯｸM-PRO"/>
                <a:cs typeface="+mn-cs"/>
              </a:rPr>
              <a:t>青</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p:txBody>
      </p:sp>
      <p:pic>
        <p:nvPicPr>
          <p:cNvPr id="52" name="図 51">
            <a:extLst>
              <a:ext uri="{FF2B5EF4-FFF2-40B4-BE49-F238E27FC236}">
                <a16:creationId xmlns:a16="http://schemas.microsoft.com/office/drawing/2014/main" id="{40087C69-12F1-4DF6-B20E-9ED99DC330B7}"/>
              </a:ext>
            </a:extLst>
          </p:cNvPr>
          <p:cNvPicPr>
            <a:picLocks noChangeAspect="1"/>
          </p:cNvPicPr>
          <p:nvPr/>
        </p:nvPicPr>
        <p:blipFill rotWithShape="1">
          <a:blip r:embed="rId2">
            <a:extLst>
              <a:ext uri="{28A0092B-C50C-407E-A947-70E740481C1C}">
                <a14:useLocalDpi xmlns:a14="http://schemas.microsoft.com/office/drawing/2010/main" val="0"/>
              </a:ext>
            </a:extLst>
          </a:blip>
          <a:srcRect l="5623" t="86039" r="6515" b="3792"/>
          <a:stretch/>
        </p:blipFill>
        <p:spPr>
          <a:xfrm>
            <a:off x="4635487" y="3314370"/>
            <a:ext cx="4425562" cy="395828"/>
          </a:xfrm>
          <a:prstGeom prst="rect">
            <a:avLst/>
          </a:prstGeom>
        </p:spPr>
      </p:pic>
      <p:sp>
        <p:nvSpPr>
          <p:cNvPr id="54" name="テキスト ボックス 53">
            <a:extLst>
              <a:ext uri="{FF2B5EF4-FFF2-40B4-BE49-F238E27FC236}">
                <a16:creationId xmlns:a16="http://schemas.microsoft.com/office/drawing/2014/main" id="{094F55CC-150A-456A-8323-8E8CB5C06E7C}"/>
              </a:ext>
            </a:extLst>
          </p:cNvPr>
          <p:cNvSpPr txBox="1"/>
          <p:nvPr/>
        </p:nvSpPr>
        <p:spPr>
          <a:xfrm>
            <a:off x="148915" y="387103"/>
            <a:ext cx="6007444" cy="584775"/>
          </a:xfrm>
          <a:prstGeom prst="rect">
            <a:avLst/>
          </a:prstGeom>
          <a:noFill/>
        </p:spPr>
        <p:txBody>
          <a:bodyPr wrap="square" rtlCol="0">
            <a:spAutoFit/>
          </a:bodyPr>
          <a:lstStyle/>
          <a:p>
            <a:pPr lvl="0">
              <a:defRPr/>
            </a:pPr>
            <a:r>
              <a:rPr kumimoji="1" lang="ja-JP" altLang="en-US">
                <a:solidFill>
                  <a:prstClr val="black"/>
                </a:solidFill>
              </a:rPr>
              <a:t>図</a:t>
            </a:r>
            <a:r>
              <a:rPr kumimoji="1" lang="en-US" altLang="ja-JP" dirty="0">
                <a:solidFill>
                  <a:prstClr val="black"/>
                </a:solidFill>
              </a:rPr>
              <a:t>4</a:t>
            </a:r>
            <a:r>
              <a:rPr kumimoji="1" lang="ja-JP" altLang="en-US">
                <a:solidFill>
                  <a:prstClr val="black"/>
                </a:solidFill>
              </a:rPr>
              <a:t> 東アジア領域</a:t>
            </a:r>
            <a:r>
              <a:rPr kumimoji="1" lang="ja-JP" altLang="en-US" sz="1100">
                <a:solidFill>
                  <a:prstClr val="black"/>
                </a:solidFill>
              </a:rPr>
              <a:t>（右下の黒枠）</a:t>
            </a:r>
            <a:r>
              <a:rPr kumimoji="1" lang="ja-JP" altLang="en-US">
                <a:solidFill>
                  <a:prstClr val="black"/>
                </a:solidFill>
              </a:rPr>
              <a:t>で平均した</a:t>
            </a:r>
            <a:r>
              <a:rPr kumimoji="1" lang="en-US" altLang="ja-JP" dirty="0">
                <a:solidFill>
                  <a:prstClr val="black"/>
                </a:solidFill>
              </a:rPr>
              <a:t>Z500</a:t>
            </a:r>
            <a:r>
              <a:rPr kumimoji="1" lang="ja-JP" altLang="en-US">
                <a:solidFill>
                  <a:prstClr val="black"/>
                </a:solidFill>
              </a:rPr>
              <a:t>偏差図</a:t>
            </a:r>
            <a:endParaRPr kumimoji="1" lang="en-US" altLang="ja-JP" dirty="0">
              <a:solidFill>
                <a:prstClr val="black"/>
              </a:solidFill>
            </a:endParaRPr>
          </a:p>
          <a:p>
            <a:pPr lvl="0">
              <a:defRPr/>
            </a:pPr>
            <a:r>
              <a:rPr kumimoji="1" lang="en-US" altLang="ja-JP" sz="1400" dirty="0">
                <a:solidFill>
                  <a:prstClr val="black"/>
                </a:solidFill>
              </a:rPr>
              <a:t>Z500</a:t>
            </a:r>
            <a:r>
              <a:rPr kumimoji="1" lang="ja-JP" altLang="en-US" sz="1400">
                <a:solidFill>
                  <a:prstClr val="black"/>
                </a:solidFill>
              </a:rPr>
              <a:t>偏差</a:t>
            </a:r>
            <a:r>
              <a:rPr kumimoji="1" lang="en-US" altLang="ja-JP" sz="1400" dirty="0">
                <a:solidFill>
                  <a:prstClr val="black"/>
                </a:solidFill>
              </a:rPr>
              <a:t>-1.0σ</a:t>
            </a:r>
            <a:r>
              <a:rPr kumimoji="1" lang="ja-JP" altLang="en-US" sz="1400">
                <a:solidFill>
                  <a:prstClr val="black"/>
                </a:solidFill>
              </a:rPr>
              <a:t>以下</a:t>
            </a:r>
            <a:r>
              <a:rPr kumimoji="1" lang="en-US" altLang="ja-JP" sz="1400" dirty="0">
                <a:solidFill>
                  <a:prstClr val="black"/>
                </a:solidFill>
              </a:rPr>
              <a:t>8</a:t>
            </a:r>
            <a:r>
              <a:rPr kumimoji="1" lang="ja-JP" altLang="en-US" sz="1400">
                <a:solidFill>
                  <a:prstClr val="black"/>
                </a:solidFill>
              </a:rPr>
              <a:t>事例を寒冬事例として抽出</a:t>
            </a:r>
            <a:endParaRPr kumimoji="1" lang="ja-JP" altLang="en-US" sz="1000"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57" name="正方形/長方形 56">
            <a:extLst>
              <a:ext uri="{FF2B5EF4-FFF2-40B4-BE49-F238E27FC236}">
                <a16:creationId xmlns:a16="http://schemas.microsoft.com/office/drawing/2014/main" id="{347AA84D-D9A3-4872-88C7-9CDDCEC8D356}"/>
              </a:ext>
            </a:extLst>
          </p:cNvPr>
          <p:cNvSpPr/>
          <p:nvPr/>
        </p:nvSpPr>
        <p:spPr>
          <a:xfrm>
            <a:off x="5529943" y="1939586"/>
            <a:ext cx="3232289" cy="523220"/>
          </a:xfrm>
          <a:prstGeom prst="rect">
            <a:avLst/>
          </a:prstGeom>
        </p:spPr>
        <p:txBody>
          <a:bodyPr wrap="square">
            <a:spAutoFit/>
          </a:bodyPr>
          <a:lstStyle/>
          <a:p>
            <a:pPr lvl="0">
              <a:defRPr/>
            </a:pPr>
            <a:r>
              <a:rPr kumimoji="1" lang="ja-JP" altLang="en-US" sz="1400">
                <a:solidFill>
                  <a:prstClr val="black"/>
                </a:solidFill>
              </a:rPr>
              <a:t>点（右軸）</a:t>
            </a:r>
            <a:r>
              <a:rPr kumimoji="1" lang="en-US" altLang="ja-JP" sz="1400">
                <a:solidFill>
                  <a:prstClr val="black"/>
                </a:solidFill>
              </a:rPr>
              <a:t>[m]</a:t>
            </a:r>
          </a:p>
          <a:p>
            <a:pPr lvl="0">
              <a:defRPr/>
            </a:pPr>
            <a:r>
              <a:rPr kumimoji="1" lang="ja-JP" altLang="en-US" sz="1400">
                <a:solidFill>
                  <a:prstClr val="black"/>
                </a:solidFill>
              </a:rPr>
              <a:t>・観測値偏差（</a:t>
            </a:r>
            <a:r>
              <a:rPr kumimoji="1" lang="ja-JP" altLang="en-US" sz="1400">
                <a:solidFill>
                  <a:schemeClr val="tx2"/>
                </a:solidFill>
              </a:rPr>
              <a:t>灰丸</a:t>
            </a:r>
            <a:r>
              <a:rPr kumimoji="1" lang="ja-JP" altLang="en-US" sz="1400">
                <a:solidFill>
                  <a:prstClr val="black"/>
                </a:solidFill>
              </a:rPr>
              <a:t>）</a:t>
            </a:r>
            <a:endParaRPr kumimoji="1" lang="en-US" altLang="ja-JP" sz="1400">
              <a:solidFill>
                <a:prstClr val="black"/>
              </a:solidFill>
            </a:endParaRPr>
          </a:p>
        </p:txBody>
      </p:sp>
      <p:sp>
        <p:nvSpPr>
          <p:cNvPr id="58" name="テキスト ボックス 57">
            <a:extLst>
              <a:ext uri="{FF2B5EF4-FFF2-40B4-BE49-F238E27FC236}">
                <a16:creationId xmlns:a16="http://schemas.microsoft.com/office/drawing/2014/main" id="{3F6806F5-5C7D-4C34-8723-4C08316EAB1D}"/>
              </a:ext>
            </a:extLst>
          </p:cNvPr>
          <p:cNvSpPr txBox="1"/>
          <p:nvPr/>
        </p:nvSpPr>
        <p:spPr>
          <a:xfrm>
            <a:off x="148915" y="4467701"/>
            <a:ext cx="7955425" cy="1908215"/>
          </a:xfrm>
          <a:prstGeom prst="rect">
            <a:avLst/>
          </a:prstGeom>
          <a:noFill/>
        </p:spPr>
        <p:txBody>
          <a:bodyPr wrap="square" rtlCol="0">
            <a:spAutoFit/>
          </a:bodyPr>
          <a:lstStyle/>
          <a:p>
            <a:r>
              <a:rPr kumimoji="1" lang="ja-JP" altLang="en-US"/>
              <a:t>○</a:t>
            </a:r>
            <a:r>
              <a:rPr kumimoji="1" lang="en-US" altLang="ja-JP"/>
              <a:t>2017/18</a:t>
            </a:r>
            <a:r>
              <a:rPr kumimoji="1" lang="ja-JP" altLang="en-US"/>
              <a:t>年のチャクチ海の海氷後退の重回帰による推定偏差は</a:t>
            </a:r>
            <a:endParaRPr kumimoji="1" lang="en-US" altLang="ja-JP"/>
          </a:p>
          <a:p>
            <a:r>
              <a:rPr kumimoji="1" lang="ja-JP" altLang="en-US"/>
              <a:t>他の寒冬年と比較して</a:t>
            </a:r>
            <a:endParaRPr kumimoji="1" lang="en-US" altLang="ja-JP"/>
          </a:p>
          <a:p>
            <a:r>
              <a:rPr kumimoji="1" lang="ja-JP" altLang="en-US"/>
              <a:t>　</a:t>
            </a:r>
            <a:r>
              <a:rPr kumimoji="1" lang="ja-JP" altLang="en-US" sz="2000"/>
              <a:t>・</a:t>
            </a:r>
            <a:r>
              <a:rPr kumimoji="1" lang="ja-JP" altLang="en-US" sz="2000" b="1"/>
              <a:t>最もよく観測値偏差を説明した</a:t>
            </a:r>
            <a:endParaRPr kumimoji="1" lang="en-US" altLang="ja-JP" b="1"/>
          </a:p>
          <a:p>
            <a:r>
              <a:rPr kumimoji="1" lang="ja-JP" altLang="en-US" sz="800"/>
              <a:t>　</a:t>
            </a:r>
            <a:endParaRPr kumimoji="1" lang="en-US" altLang="ja-JP"/>
          </a:p>
          <a:p>
            <a:r>
              <a:rPr kumimoji="1" lang="ja-JP" altLang="en-US"/>
              <a:t>○過去にもチャクチ海の海氷後退は東アジアの寒冬に関係があったが</a:t>
            </a:r>
            <a:endParaRPr kumimoji="1" lang="en-US" altLang="ja-JP"/>
          </a:p>
          <a:p>
            <a:r>
              <a:rPr kumimoji="1" lang="ja-JP" altLang="en-US"/>
              <a:t>異常な寒冬ではなかった</a:t>
            </a:r>
            <a:br>
              <a:rPr kumimoji="1" lang="en-US" altLang="ja-JP"/>
            </a:br>
            <a:r>
              <a:rPr kumimoji="1" lang="ja-JP" altLang="en-US"/>
              <a:t>　（</a:t>
            </a:r>
            <a:r>
              <a:rPr kumimoji="1" lang="en-US" altLang="ja-JP"/>
              <a:t>1995/96,</a:t>
            </a:r>
            <a:r>
              <a:rPr kumimoji="1" lang="ja-JP" altLang="en-US"/>
              <a:t> </a:t>
            </a:r>
            <a:r>
              <a:rPr kumimoji="1" lang="en-US" altLang="ja-JP"/>
              <a:t>1998/99</a:t>
            </a:r>
            <a:r>
              <a:rPr kumimoji="1" lang="ja-JP" altLang="en-US"/>
              <a:t>）</a:t>
            </a:r>
            <a:endParaRPr kumimoji="1" lang="en-US" altLang="ja-JP"/>
          </a:p>
        </p:txBody>
      </p:sp>
      <p:sp>
        <p:nvSpPr>
          <p:cNvPr id="20" name="正方形/長方形 19">
            <a:extLst>
              <a:ext uri="{FF2B5EF4-FFF2-40B4-BE49-F238E27FC236}">
                <a16:creationId xmlns:a16="http://schemas.microsoft.com/office/drawing/2014/main" id="{CBCD1A93-43BF-427B-AC00-C4F663BFC07F}"/>
              </a:ext>
            </a:extLst>
          </p:cNvPr>
          <p:cNvSpPr/>
          <p:nvPr/>
        </p:nvSpPr>
        <p:spPr>
          <a:xfrm>
            <a:off x="148915" y="6290119"/>
            <a:ext cx="8853720" cy="461665"/>
          </a:xfrm>
          <a:prstGeom prst="rect">
            <a:avLst/>
          </a:prstGeom>
        </p:spPr>
        <p:txBody>
          <a:bodyPr wrap="square">
            <a:spAutoFit/>
          </a:bodyPr>
          <a:lstStyle/>
          <a:p>
            <a:r>
              <a:rPr kumimoji="1" lang="ja-JP" altLang="en-US" sz="2400"/>
              <a:t>👉</a:t>
            </a:r>
            <a:r>
              <a:rPr kumimoji="1" lang="ja-JP" altLang="en-US" sz="2400" b="1">
                <a:solidFill>
                  <a:srgbClr val="FF0000"/>
                </a:solidFill>
              </a:rPr>
              <a:t>異常な寒冬事例を異常な海氷後退がよく説明していた</a:t>
            </a:r>
            <a:endParaRPr kumimoji="1" lang="en-US" altLang="ja-JP" sz="2400" b="1">
              <a:solidFill>
                <a:srgbClr val="FF0000"/>
              </a:solidFill>
            </a:endParaRPr>
          </a:p>
        </p:txBody>
      </p:sp>
      <p:pic>
        <p:nvPicPr>
          <p:cNvPr id="8" name="図 7">
            <a:extLst>
              <a:ext uri="{FF2B5EF4-FFF2-40B4-BE49-F238E27FC236}">
                <a16:creationId xmlns:a16="http://schemas.microsoft.com/office/drawing/2014/main" id="{B9353A68-F3F0-4B2A-B1F2-24BE570D61EB}"/>
              </a:ext>
            </a:extLst>
          </p:cNvPr>
          <p:cNvPicPr>
            <a:picLocks noChangeAspect="1"/>
          </p:cNvPicPr>
          <p:nvPr/>
        </p:nvPicPr>
        <p:blipFill rotWithShape="1">
          <a:blip r:embed="rId3">
            <a:extLst>
              <a:ext uri="{28A0092B-C50C-407E-A947-70E740481C1C}">
                <a14:useLocalDpi xmlns:a14="http://schemas.microsoft.com/office/drawing/2010/main" val="0"/>
              </a:ext>
            </a:extLst>
          </a:blip>
          <a:srcRect l="2610"/>
          <a:stretch/>
        </p:blipFill>
        <p:spPr>
          <a:xfrm>
            <a:off x="250257" y="910929"/>
            <a:ext cx="4966636" cy="3216587"/>
          </a:xfrm>
          <a:prstGeom prst="rect">
            <a:avLst/>
          </a:prstGeom>
        </p:spPr>
      </p:pic>
      <p:sp>
        <p:nvSpPr>
          <p:cNvPr id="4" name="楕円 3">
            <a:extLst>
              <a:ext uri="{FF2B5EF4-FFF2-40B4-BE49-F238E27FC236}">
                <a16:creationId xmlns:a16="http://schemas.microsoft.com/office/drawing/2014/main" id="{54093CF9-CCB1-4CB0-B2A3-4326821C7FE5}"/>
              </a:ext>
            </a:extLst>
          </p:cNvPr>
          <p:cNvSpPr/>
          <p:nvPr/>
        </p:nvSpPr>
        <p:spPr>
          <a:xfrm>
            <a:off x="4184378" y="1299689"/>
            <a:ext cx="644893" cy="3141671"/>
          </a:xfrm>
          <a:prstGeom prst="ellipse">
            <a:avLst/>
          </a:prstGeom>
          <a:noFill/>
          <a:ln w="3810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48980596-043E-4BB6-A387-BA571FF37B64}"/>
              </a:ext>
            </a:extLst>
          </p:cNvPr>
          <p:cNvPicPr>
            <a:picLocks noChangeAspect="1"/>
          </p:cNvPicPr>
          <p:nvPr/>
        </p:nvPicPr>
        <p:blipFill rotWithShape="1">
          <a:blip r:embed="rId4">
            <a:extLst>
              <a:ext uri="{28A0092B-C50C-407E-A947-70E740481C1C}">
                <a14:useLocalDpi xmlns:a14="http://schemas.microsoft.com/office/drawing/2010/main" val="0"/>
              </a:ext>
            </a:extLst>
          </a:blip>
          <a:srcRect l="5482" t="17561" r="9403" b="25970"/>
          <a:stretch/>
        </p:blipFill>
        <p:spPr>
          <a:xfrm>
            <a:off x="5857724" y="3012276"/>
            <a:ext cx="2558503" cy="1311637"/>
          </a:xfrm>
          <a:prstGeom prst="rect">
            <a:avLst/>
          </a:prstGeom>
        </p:spPr>
      </p:pic>
      <p:cxnSp>
        <p:nvCxnSpPr>
          <p:cNvPr id="5" name="直線コネクタ 4">
            <a:extLst>
              <a:ext uri="{FF2B5EF4-FFF2-40B4-BE49-F238E27FC236}">
                <a16:creationId xmlns:a16="http://schemas.microsoft.com/office/drawing/2014/main" id="{7396B642-F244-46DE-AF53-C59E155468B2}"/>
              </a:ext>
            </a:extLst>
          </p:cNvPr>
          <p:cNvCxnSpPr>
            <a:cxnSpLocks/>
          </p:cNvCxnSpPr>
          <p:nvPr/>
        </p:nvCxnSpPr>
        <p:spPr>
          <a:xfrm>
            <a:off x="5332751" y="3581467"/>
            <a:ext cx="1049946"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854229D-5AA6-1645-BC98-94F53F2FA36A}"/>
              </a:ext>
            </a:extLst>
          </p:cNvPr>
          <p:cNvSpPr/>
          <p:nvPr/>
        </p:nvSpPr>
        <p:spPr>
          <a:xfrm>
            <a:off x="5424826" y="434904"/>
            <a:ext cx="4572000" cy="276999"/>
          </a:xfrm>
          <a:prstGeom prst="rect">
            <a:avLst/>
          </a:prstGeom>
        </p:spPr>
        <p:txBody>
          <a:bodyPr>
            <a:spAutoFit/>
          </a:bodyPr>
          <a:lstStyle/>
          <a:p>
            <a:r>
              <a:rPr kumimoji="1" lang="en-US" altLang="ja-JP" sz="1200" dirty="0"/>
              <a:t>※500hPa</a:t>
            </a:r>
            <a:r>
              <a:rPr kumimoji="1" lang="ja-JP" altLang="en-US" sz="1200"/>
              <a:t>面のジオポテンシャル高度：</a:t>
            </a:r>
            <a:r>
              <a:rPr kumimoji="1" lang="en-US" altLang="ja-JP" sz="1200" dirty="0"/>
              <a:t>Z500</a:t>
            </a:r>
          </a:p>
        </p:txBody>
      </p:sp>
    </p:spTree>
    <p:extLst>
      <p:ext uri="{BB962C8B-B14F-4D97-AF65-F5344CB8AC3E}">
        <p14:creationId xmlns:p14="http://schemas.microsoft.com/office/powerpoint/2010/main" val="240006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553E667-1C54-4C1A-9AB4-2948EEF97371}"/>
              </a:ext>
            </a:extLst>
          </p:cNvPr>
          <p:cNvSpPr/>
          <p:nvPr/>
        </p:nvSpPr>
        <p:spPr>
          <a:xfrm>
            <a:off x="75674" y="442078"/>
            <a:ext cx="5268623" cy="37641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B083DFD-C8CA-4F17-A8AE-5D2973882C35}"/>
              </a:ext>
            </a:extLst>
          </p:cNvPr>
          <p:cNvPicPr>
            <a:picLocks noChangeAspect="1"/>
          </p:cNvPicPr>
          <p:nvPr/>
        </p:nvPicPr>
        <p:blipFill rotWithShape="1">
          <a:blip r:embed="rId2">
            <a:extLst>
              <a:ext uri="{28A0092B-C50C-407E-A947-70E740481C1C}">
                <a14:useLocalDpi xmlns:a14="http://schemas.microsoft.com/office/drawing/2010/main" val="0"/>
              </a:ext>
            </a:extLst>
          </a:blip>
          <a:srcRect l="2616"/>
          <a:stretch/>
        </p:blipFill>
        <p:spPr>
          <a:xfrm>
            <a:off x="148916" y="912632"/>
            <a:ext cx="5084972" cy="3293451"/>
          </a:xfrm>
          <a:prstGeom prst="rect">
            <a:avLst/>
          </a:prstGeom>
        </p:spPr>
      </p:pic>
      <p:sp>
        <p:nvSpPr>
          <p:cNvPr id="3" name="スライド番号プレースホルダー 2">
            <a:extLst>
              <a:ext uri="{FF2B5EF4-FFF2-40B4-BE49-F238E27FC236}">
                <a16:creationId xmlns:a16="http://schemas.microsoft.com/office/drawing/2014/main" id="{2095B151-8EDD-4A04-97E1-BB2A147AD457}"/>
              </a:ext>
            </a:extLst>
          </p:cNvPr>
          <p:cNvSpPr>
            <a:spLocks noGrp="1"/>
          </p:cNvSpPr>
          <p:nvPr>
            <p:ph type="sldNum" sz="quarter" idx="12"/>
          </p:nvPr>
        </p:nvSpPr>
        <p:spPr/>
        <p:txBody>
          <a:bodyPr/>
          <a:lstStyle/>
          <a:p>
            <a:fld id="{9904F0F1-39DA-41A6-9513-5B62D5ABA263}" type="slidenum">
              <a:rPr kumimoji="1" lang="ja-JP" altLang="en-US" smtClean="0"/>
              <a:pPr/>
              <a:t>9</a:t>
            </a:fld>
            <a:endParaRPr kumimoji="1" lang="ja-JP" altLang="en-US"/>
          </a:p>
        </p:txBody>
      </p:sp>
      <p:sp>
        <p:nvSpPr>
          <p:cNvPr id="37" name="テキスト ボックス 36">
            <a:extLst>
              <a:ext uri="{FF2B5EF4-FFF2-40B4-BE49-F238E27FC236}">
                <a16:creationId xmlns:a16="http://schemas.microsoft.com/office/drawing/2014/main" id="{7C6B97EE-8BC0-4C9D-B28A-429709FC77D8}"/>
              </a:ext>
            </a:extLst>
          </p:cNvPr>
          <p:cNvSpPr txBox="1"/>
          <p:nvPr/>
        </p:nvSpPr>
        <p:spPr>
          <a:xfrm>
            <a:off x="441124" y="40166"/>
            <a:ext cx="7663216" cy="369332"/>
          </a:xfrm>
          <a:prstGeom prst="rect">
            <a:avLst/>
          </a:prstGeom>
          <a:noFill/>
        </p:spPr>
        <p:txBody>
          <a:bodyPr wrap="square" rtlCol="0">
            <a:spAutoFit/>
          </a:bodyPr>
          <a:lstStyle/>
          <a:p>
            <a:pPr lvl="0">
              <a:defRPr/>
            </a:pPr>
            <a:r>
              <a:rPr kumimoji="1" lang="ja-JP" altLang="en-US">
                <a:solidFill>
                  <a:prstClr val="black"/>
                </a:solidFill>
                <a:latin typeface="Segoe UI"/>
                <a:ea typeface="HG丸ｺﾞｼｯｸM-PRO"/>
              </a:rPr>
              <a:t>結果</a:t>
            </a:r>
            <a:r>
              <a:rPr kumimoji="1" lang="ja-JP" altLang="en-US" b="0" i="0" u="none" strike="noStrike" kern="1200" cap="none" spc="0" normalizeH="0" baseline="0" noProof="0">
                <a:ln>
                  <a:noFill/>
                </a:ln>
                <a:solidFill>
                  <a:prstClr val="black"/>
                </a:solidFill>
                <a:effectLst/>
                <a:uLnTx/>
                <a:uFillTx/>
                <a:latin typeface="Segoe UI"/>
                <a:ea typeface="HG丸ｺﾞｼｯｸM-PRO"/>
                <a:cs typeface="+mn-cs"/>
              </a:rPr>
              <a:t>：他の</a:t>
            </a:r>
            <a:r>
              <a:rPr kumimoji="1" lang="ja-JP" altLang="en-US" b="1" i="0" u="none" strike="noStrike" kern="1200" cap="none" spc="0" normalizeH="0" baseline="0" noProof="0">
                <a:ln>
                  <a:noFill/>
                </a:ln>
                <a:solidFill>
                  <a:srgbClr val="FF0000"/>
                </a:solidFill>
                <a:effectLst/>
                <a:uLnTx/>
                <a:uFillTx/>
                <a:latin typeface="Segoe UI"/>
                <a:ea typeface="HG丸ｺﾞｼｯｸM-PRO"/>
                <a:cs typeface="+mn-cs"/>
              </a:rPr>
              <a:t>要因</a:t>
            </a:r>
            <a:r>
              <a:rPr kumimoji="1" lang="ja-JP" altLang="en-US" b="0" i="0" u="none" strike="noStrike" kern="1200" cap="none" spc="0" normalizeH="0" baseline="0" noProof="0">
                <a:ln>
                  <a:noFill/>
                </a:ln>
                <a:solidFill>
                  <a:prstClr val="black"/>
                </a:solidFill>
                <a:effectLst/>
                <a:uLnTx/>
                <a:uFillTx/>
                <a:latin typeface="Segoe UI"/>
                <a:ea typeface="HG丸ｺﾞｼｯｸM-PRO"/>
                <a:cs typeface="+mn-cs"/>
              </a:rPr>
              <a:t>と比較したチャクチ海の海氷</a:t>
            </a:r>
            <a:r>
              <a:rPr kumimoji="1" lang="ja-JP" altLang="en-US">
                <a:solidFill>
                  <a:prstClr val="black"/>
                </a:solidFill>
              </a:rPr>
              <a:t>の重回帰による推定偏差</a:t>
            </a:r>
            <a:endParaRPr kumimoji="1" lang="ja-JP" altLang="en-US" b="0" i="0" u="none" strike="noStrike" kern="1200" cap="none" spc="0" normalizeH="0" baseline="0" noProof="0">
              <a:ln>
                <a:noFill/>
              </a:ln>
              <a:solidFill>
                <a:prstClr val="black"/>
              </a:solidFill>
              <a:effectLst/>
              <a:uLnTx/>
              <a:uFillTx/>
              <a:latin typeface="Segoe UI"/>
              <a:ea typeface="HG丸ｺﾞｼｯｸM-PRO"/>
              <a:cs typeface="+mn-cs"/>
            </a:endParaRPr>
          </a:p>
        </p:txBody>
      </p:sp>
      <p:sp>
        <p:nvSpPr>
          <p:cNvPr id="38" name="角丸四角形 20">
            <a:extLst>
              <a:ext uri="{FF2B5EF4-FFF2-40B4-BE49-F238E27FC236}">
                <a16:creationId xmlns:a16="http://schemas.microsoft.com/office/drawing/2014/main" id="{1EE394A5-EB8E-41BC-A024-4AB6D64CCA5E}"/>
              </a:ext>
            </a:extLst>
          </p:cNvPr>
          <p:cNvSpPr/>
          <p:nvPr/>
        </p:nvSpPr>
        <p:spPr>
          <a:xfrm>
            <a:off x="75674" y="4305545"/>
            <a:ext cx="8985375" cy="2502054"/>
          </a:xfrm>
          <a:prstGeom prst="roundRect">
            <a:avLst/>
          </a:prstGeom>
          <a:solidFill>
            <a:schemeClr val="accent6">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Segoe UI"/>
              <a:ea typeface="HG丸ｺﾞｼｯｸM-PRO"/>
              <a:cs typeface="+mn-cs"/>
            </a:endParaRPr>
          </a:p>
        </p:txBody>
      </p:sp>
      <p:sp>
        <p:nvSpPr>
          <p:cNvPr id="51" name="テキスト ボックス 50">
            <a:extLst>
              <a:ext uri="{FF2B5EF4-FFF2-40B4-BE49-F238E27FC236}">
                <a16:creationId xmlns:a16="http://schemas.microsoft.com/office/drawing/2014/main" id="{CD2EE187-4CB0-4390-8C51-640AE44C3E5F}"/>
              </a:ext>
            </a:extLst>
          </p:cNvPr>
          <p:cNvSpPr txBox="1"/>
          <p:nvPr/>
        </p:nvSpPr>
        <p:spPr>
          <a:xfrm>
            <a:off x="5346328" y="687008"/>
            <a:ext cx="4572000" cy="1261884"/>
          </a:xfrm>
          <a:prstGeom prst="rect">
            <a:avLst/>
          </a:prstGeom>
          <a:noFill/>
        </p:spPr>
        <p:txBody>
          <a:bodyPr wrap="square" rtlCol="0">
            <a:spAutoFit/>
          </a:bodyPr>
          <a:lstStyle/>
          <a:p>
            <a:pPr lvl="0">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棒（左軸</a:t>
            </a:r>
            <a:r>
              <a:rPr kumimoji="1" lang="ja-JP" altLang="en-US" sz="1400">
                <a:solidFill>
                  <a:prstClr val="black"/>
                </a:solidFill>
              </a:rPr>
              <a:t>） ［割合］</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：観測値偏差に対する各要素の推定偏差</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a:solidFill>
                  <a:prstClr val="black"/>
                </a:solidFill>
                <a:latin typeface="Segoe UI"/>
                <a:ea typeface="HG丸ｺﾞｼｯｸM-PRO"/>
              </a:rPr>
              <a:t>　</a:t>
            </a:r>
            <a:endParaRPr kumimoji="1" lang="en-US" altLang="ja-JP" sz="1400">
              <a:solidFill>
                <a:prstClr val="black"/>
              </a:solidFill>
              <a:latin typeface="Segoe UI"/>
              <a:ea typeface="HG丸ｺﾞ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・チャクチ海の海氷後退（</a:t>
            </a:r>
            <a:r>
              <a:rPr kumimoji="1" lang="ja-JP" altLang="en-US" sz="1400" b="0" i="0" u="none" strike="noStrike" kern="1200" cap="none" spc="0" normalizeH="0" baseline="0" noProof="0">
                <a:ln>
                  <a:noFill/>
                </a:ln>
                <a:solidFill>
                  <a:schemeClr val="accent1"/>
                </a:solidFill>
                <a:effectLst/>
                <a:uLnTx/>
                <a:uFillTx/>
                <a:latin typeface="Segoe UI"/>
                <a:ea typeface="HG丸ｺﾞｼｯｸM-PRO"/>
                <a:cs typeface="+mn-cs"/>
              </a:rPr>
              <a:t>青</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・ラニーニャ（</a:t>
            </a:r>
            <a:r>
              <a:rPr kumimoji="1" lang="ja-JP" altLang="en-US" sz="1400" b="0" i="0" u="none" strike="noStrike" kern="1200" cap="none" spc="0" normalizeH="0" baseline="0" noProof="0">
                <a:ln>
                  <a:noFill/>
                </a:ln>
                <a:solidFill>
                  <a:schemeClr val="accent6"/>
                </a:solidFill>
                <a:effectLst/>
                <a:uLnTx/>
                <a:uFillTx/>
                <a:latin typeface="Segoe UI"/>
                <a:ea typeface="HG丸ｺﾞｼｯｸM-PRO"/>
                <a:cs typeface="+mn-cs"/>
              </a:rPr>
              <a:t>緑</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・バレンツ・カラ海の海氷後退（</a:t>
            </a:r>
            <a:r>
              <a:rPr kumimoji="1" lang="ja-JP" altLang="en-US" sz="1400" b="0" i="0" u="none" strike="noStrike" kern="1200" cap="none" spc="0" normalizeH="0" baseline="0" noProof="0">
                <a:ln>
                  <a:noFill/>
                </a:ln>
                <a:solidFill>
                  <a:schemeClr val="accent2"/>
                </a:solidFill>
                <a:effectLst/>
                <a:uLnTx/>
                <a:uFillTx/>
                <a:latin typeface="Segoe UI"/>
                <a:ea typeface="HG丸ｺﾞｼｯｸM-PRO"/>
                <a:cs typeface="+mn-cs"/>
              </a:rPr>
              <a:t>オレンジ</a:t>
            </a:r>
            <a:r>
              <a:rPr kumimoji="1" lang="ja-JP" altLang="en-US" sz="1400" b="0" i="0" u="none" strike="noStrike" kern="1200" cap="none" spc="0" normalizeH="0" baseline="0" noProof="0">
                <a:ln>
                  <a:noFill/>
                </a:ln>
                <a:solidFill>
                  <a:prstClr val="black"/>
                </a:solidFill>
                <a:effectLst/>
                <a:uLnTx/>
                <a:uFillTx/>
                <a:latin typeface="Segoe UI"/>
                <a:ea typeface="HG丸ｺﾞｼｯｸM-PRO"/>
                <a:cs typeface="+mn-cs"/>
              </a:rPr>
              <a:t>）</a:t>
            </a:r>
            <a:endParaRPr kumimoji="1" lang="en-US" altLang="ja-JP" sz="1400" b="0" i="0" u="none" strike="noStrike" kern="1200" cap="none" spc="0" normalizeH="0" baseline="0" noProof="0">
              <a:ln>
                <a:noFill/>
              </a:ln>
              <a:solidFill>
                <a:prstClr val="black"/>
              </a:solidFill>
              <a:effectLst/>
              <a:uLnTx/>
              <a:uFillTx/>
              <a:latin typeface="Segoe UI"/>
              <a:ea typeface="HG丸ｺﾞｼｯｸM-PRO"/>
              <a:cs typeface="+mn-cs"/>
            </a:endParaRPr>
          </a:p>
        </p:txBody>
      </p:sp>
      <p:pic>
        <p:nvPicPr>
          <p:cNvPr id="52" name="図 51">
            <a:extLst>
              <a:ext uri="{FF2B5EF4-FFF2-40B4-BE49-F238E27FC236}">
                <a16:creationId xmlns:a16="http://schemas.microsoft.com/office/drawing/2014/main" id="{40087C69-12F1-4DF6-B20E-9ED99DC330B7}"/>
              </a:ext>
            </a:extLst>
          </p:cNvPr>
          <p:cNvPicPr>
            <a:picLocks noChangeAspect="1"/>
          </p:cNvPicPr>
          <p:nvPr/>
        </p:nvPicPr>
        <p:blipFill rotWithShape="1">
          <a:blip r:embed="rId3">
            <a:extLst>
              <a:ext uri="{28A0092B-C50C-407E-A947-70E740481C1C}">
                <a14:useLocalDpi xmlns:a14="http://schemas.microsoft.com/office/drawing/2010/main" val="0"/>
              </a:ext>
            </a:extLst>
          </a:blip>
          <a:srcRect l="5623" t="86039" r="6515" b="3792"/>
          <a:stretch/>
        </p:blipFill>
        <p:spPr>
          <a:xfrm>
            <a:off x="4635487" y="3314370"/>
            <a:ext cx="4425562" cy="395828"/>
          </a:xfrm>
          <a:prstGeom prst="rect">
            <a:avLst/>
          </a:prstGeom>
        </p:spPr>
      </p:pic>
      <p:sp>
        <p:nvSpPr>
          <p:cNvPr id="54" name="テキスト ボックス 53">
            <a:extLst>
              <a:ext uri="{FF2B5EF4-FFF2-40B4-BE49-F238E27FC236}">
                <a16:creationId xmlns:a16="http://schemas.microsoft.com/office/drawing/2014/main" id="{094F55CC-150A-456A-8323-8E8CB5C06E7C}"/>
              </a:ext>
            </a:extLst>
          </p:cNvPr>
          <p:cNvSpPr txBox="1"/>
          <p:nvPr/>
        </p:nvSpPr>
        <p:spPr>
          <a:xfrm>
            <a:off x="148915" y="387103"/>
            <a:ext cx="6007444" cy="584775"/>
          </a:xfrm>
          <a:prstGeom prst="rect">
            <a:avLst/>
          </a:prstGeom>
          <a:noFill/>
        </p:spPr>
        <p:txBody>
          <a:bodyPr wrap="square" rtlCol="0">
            <a:spAutoFit/>
          </a:bodyPr>
          <a:lstStyle/>
          <a:p>
            <a:pPr lvl="0">
              <a:defRPr/>
            </a:pPr>
            <a:r>
              <a:rPr kumimoji="1" lang="ja-JP" altLang="en-US">
                <a:solidFill>
                  <a:prstClr val="black"/>
                </a:solidFill>
              </a:rPr>
              <a:t>図</a:t>
            </a:r>
            <a:r>
              <a:rPr kumimoji="1" lang="en-US" altLang="ja-JP" dirty="0">
                <a:solidFill>
                  <a:prstClr val="black"/>
                </a:solidFill>
              </a:rPr>
              <a:t>5</a:t>
            </a:r>
            <a:r>
              <a:rPr kumimoji="1" lang="ja-JP" altLang="en-US">
                <a:solidFill>
                  <a:prstClr val="black"/>
                </a:solidFill>
              </a:rPr>
              <a:t> 東アジア領域</a:t>
            </a:r>
            <a:r>
              <a:rPr kumimoji="1" lang="ja-JP" altLang="en-US" sz="1100">
                <a:solidFill>
                  <a:prstClr val="black"/>
                </a:solidFill>
              </a:rPr>
              <a:t>（右下の黒枠）</a:t>
            </a:r>
            <a:r>
              <a:rPr kumimoji="1" lang="ja-JP" altLang="en-US">
                <a:solidFill>
                  <a:prstClr val="black"/>
                </a:solidFill>
              </a:rPr>
              <a:t>で平均した</a:t>
            </a:r>
            <a:r>
              <a:rPr kumimoji="1" lang="en-US" altLang="ja-JP" dirty="0">
                <a:solidFill>
                  <a:prstClr val="black"/>
                </a:solidFill>
              </a:rPr>
              <a:t>Z500</a:t>
            </a:r>
            <a:r>
              <a:rPr kumimoji="1" lang="ja-JP" altLang="en-US">
                <a:solidFill>
                  <a:prstClr val="black"/>
                </a:solidFill>
              </a:rPr>
              <a:t>偏差図</a:t>
            </a:r>
            <a:endParaRPr kumimoji="1" lang="en-US" altLang="ja-JP" dirty="0">
              <a:solidFill>
                <a:prstClr val="black"/>
              </a:solidFill>
            </a:endParaRPr>
          </a:p>
          <a:p>
            <a:pPr>
              <a:defRPr/>
            </a:pPr>
            <a:r>
              <a:rPr kumimoji="1" lang="en-US" altLang="ja-JP" sz="1400" dirty="0">
                <a:solidFill>
                  <a:prstClr val="black"/>
                </a:solidFill>
              </a:rPr>
              <a:t>Z500</a:t>
            </a:r>
            <a:r>
              <a:rPr kumimoji="1" lang="ja-JP" altLang="en-US" sz="1400">
                <a:solidFill>
                  <a:prstClr val="black"/>
                </a:solidFill>
              </a:rPr>
              <a:t>偏差</a:t>
            </a:r>
            <a:r>
              <a:rPr kumimoji="1" lang="en-US" altLang="ja-JP" sz="1400" dirty="0">
                <a:solidFill>
                  <a:prstClr val="black"/>
                </a:solidFill>
              </a:rPr>
              <a:t>-1.0σ</a:t>
            </a:r>
            <a:r>
              <a:rPr kumimoji="1" lang="ja-JP" altLang="en-US" sz="1400">
                <a:solidFill>
                  <a:prstClr val="black"/>
                </a:solidFill>
              </a:rPr>
              <a:t>以下</a:t>
            </a:r>
            <a:r>
              <a:rPr kumimoji="1" lang="en-US" altLang="ja-JP" sz="1400" dirty="0">
                <a:solidFill>
                  <a:prstClr val="black"/>
                </a:solidFill>
              </a:rPr>
              <a:t>8</a:t>
            </a:r>
            <a:r>
              <a:rPr kumimoji="1" lang="ja-JP" altLang="en-US" sz="1400">
                <a:solidFill>
                  <a:prstClr val="black"/>
                </a:solidFill>
              </a:rPr>
              <a:t>事例を寒冬事例として抽出</a:t>
            </a:r>
            <a:endParaRPr kumimoji="1" lang="ja-JP" altLang="en-US" sz="1000">
              <a:solidFill>
                <a:prstClr val="black"/>
              </a:solidFill>
            </a:endParaRPr>
          </a:p>
        </p:txBody>
      </p:sp>
      <p:sp>
        <p:nvSpPr>
          <p:cNvPr id="57" name="正方形/長方形 56">
            <a:extLst>
              <a:ext uri="{FF2B5EF4-FFF2-40B4-BE49-F238E27FC236}">
                <a16:creationId xmlns:a16="http://schemas.microsoft.com/office/drawing/2014/main" id="{347AA84D-D9A3-4872-88C7-9CDDCEC8D356}"/>
              </a:ext>
            </a:extLst>
          </p:cNvPr>
          <p:cNvSpPr/>
          <p:nvPr/>
        </p:nvSpPr>
        <p:spPr>
          <a:xfrm>
            <a:off x="5385270" y="2027077"/>
            <a:ext cx="3232289" cy="954107"/>
          </a:xfrm>
          <a:prstGeom prst="rect">
            <a:avLst/>
          </a:prstGeom>
        </p:spPr>
        <p:txBody>
          <a:bodyPr wrap="square">
            <a:spAutoFit/>
          </a:bodyPr>
          <a:lstStyle/>
          <a:p>
            <a:pPr lvl="0">
              <a:defRPr/>
            </a:pPr>
            <a:r>
              <a:rPr kumimoji="1" lang="ja-JP" altLang="en-US" sz="1400">
                <a:solidFill>
                  <a:prstClr val="black"/>
                </a:solidFill>
              </a:rPr>
              <a:t>点（右軸）</a:t>
            </a:r>
            <a:r>
              <a:rPr kumimoji="1" lang="en-US" altLang="ja-JP" sz="1400">
                <a:solidFill>
                  <a:prstClr val="black"/>
                </a:solidFill>
              </a:rPr>
              <a:t>[m]</a:t>
            </a:r>
          </a:p>
          <a:p>
            <a:pPr lvl="0">
              <a:defRPr/>
            </a:pPr>
            <a:r>
              <a:rPr kumimoji="1" lang="ja-JP" altLang="en-US" sz="1400">
                <a:solidFill>
                  <a:prstClr val="black"/>
                </a:solidFill>
              </a:rPr>
              <a:t>・各要素の</a:t>
            </a:r>
            <a:r>
              <a:rPr kumimoji="1" lang="en-US" altLang="ja-JP" sz="1400">
                <a:solidFill>
                  <a:prstClr val="black"/>
                </a:solidFill>
              </a:rPr>
              <a:t>index</a:t>
            </a:r>
            <a:r>
              <a:rPr kumimoji="1" lang="ja-JP" altLang="en-US" sz="1400">
                <a:solidFill>
                  <a:prstClr val="black"/>
                </a:solidFill>
              </a:rPr>
              <a:t>の重回帰によって　　　　推定された偏差の和（</a:t>
            </a:r>
            <a:r>
              <a:rPr kumimoji="1" lang="ja-JP" altLang="en-US" sz="1400">
                <a:solidFill>
                  <a:srgbClr val="FF0000"/>
                </a:solidFill>
              </a:rPr>
              <a:t>赤星</a:t>
            </a:r>
            <a:r>
              <a:rPr kumimoji="1" lang="ja-JP" altLang="en-US" sz="1400">
                <a:solidFill>
                  <a:prstClr val="black"/>
                </a:solidFill>
              </a:rPr>
              <a:t>）</a:t>
            </a:r>
            <a:endParaRPr kumimoji="1" lang="en-US" altLang="ja-JP" sz="1400">
              <a:solidFill>
                <a:prstClr val="black"/>
              </a:solidFill>
            </a:endParaRPr>
          </a:p>
          <a:p>
            <a:pPr lvl="0">
              <a:defRPr/>
            </a:pPr>
            <a:r>
              <a:rPr kumimoji="1" lang="ja-JP" altLang="en-US" sz="1400">
                <a:solidFill>
                  <a:prstClr val="black"/>
                </a:solidFill>
              </a:rPr>
              <a:t>・観測値偏差（</a:t>
            </a:r>
            <a:r>
              <a:rPr kumimoji="1" lang="ja-JP" altLang="en-US" sz="1400">
                <a:solidFill>
                  <a:schemeClr val="tx2"/>
                </a:solidFill>
              </a:rPr>
              <a:t>灰丸</a:t>
            </a:r>
            <a:r>
              <a:rPr kumimoji="1" lang="ja-JP" altLang="en-US" sz="1400">
                <a:solidFill>
                  <a:prstClr val="black"/>
                </a:solidFill>
              </a:rPr>
              <a:t>）</a:t>
            </a:r>
            <a:endParaRPr kumimoji="1" lang="en-US" altLang="ja-JP" sz="1400">
              <a:solidFill>
                <a:prstClr val="black"/>
              </a:solidFill>
            </a:endParaRPr>
          </a:p>
        </p:txBody>
      </p:sp>
      <p:sp>
        <p:nvSpPr>
          <p:cNvPr id="58" name="テキスト ボックス 57">
            <a:extLst>
              <a:ext uri="{FF2B5EF4-FFF2-40B4-BE49-F238E27FC236}">
                <a16:creationId xmlns:a16="http://schemas.microsoft.com/office/drawing/2014/main" id="{3F6806F5-5C7D-4C34-8723-4C08316EAB1D}"/>
              </a:ext>
            </a:extLst>
          </p:cNvPr>
          <p:cNvSpPr txBox="1"/>
          <p:nvPr/>
        </p:nvSpPr>
        <p:spPr>
          <a:xfrm>
            <a:off x="148915" y="4420788"/>
            <a:ext cx="9159879" cy="738664"/>
          </a:xfrm>
          <a:prstGeom prst="rect">
            <a:avLst/>
          </a:prstGeom>
          <a:noFill/>
        </p:spPr>
        <p:txBody>
          <a:bodyPr wrap="square" rtlCol="0">
            <a:spAutoFit/>
          </a:bodyPr>
          <a:lstStyle/>
          <a:p>
            <a:r>
              <a:rPr kumimoji="1" lang="ja-JP" altLang="en-US" sz="2000"/>
              <a:t>○</a:t>
            </a:r>
            <a:r>
              <a:rPr kumimoji="1" lang="en-US" altLang="ja-JP" sz="2000"/>
              <a:t>2017/18</a:t>
            </a:r>
            <a:r>
              <a:rPr kumimoji="1" lang="ja-JP" altLang="en-US" sz="2000"/>
              <a:t>年のチャクチ海の海氷後退の重回帰による推定偏差は</a:t>
            </a:r>
            <a:endParaRPr kumimoji="1" lang="en-US" altLang="ja-JP" sz="2400" b="1"/>
          </a:p>
          <a:p>
            <a:r>
              <a:rPr kumimoji="1" lang="ja-JP" altLang="en-US" sz="2200"/>
              <a:t>・</a:t>
            </a:r>
            <a:r>
              <a:rPr kumimoji="1" lang="ja-JP" altLang="en-US" sz="2200" b="1"/>
              <a:t>ラニーニャ，バレンツ・カラ海の海氷後退の重回帰よりも説明した</a:t>
            </a:r>
            <a:endParaRPr kumimoji="1" lang="en-US" altLang="ja-JP" sz="2200" b="1"/>
          </a:p>
        </p:txBody>
      </p:sp>
      <p:sp>
        <p:nvSpPr>
          <p:cNvPr id="8" name="正方形/長方形 7">
            <a:extLst>
              <a:ext uri="{FF2B5EF4-FFF2-40B4-BE49-F238E27FC236}">
                <a16:creationId xmlns:a16="http://schemas.microsoft.com/office/drawing/2014/main" id="{A090A6A3-FB0E-4C01-9760-695C9F9EB5B8}"/>
              </a:ext>
            </a:extLst>
          </p:cNvPr>
          <p:cNvSpPr/>
          <p:nvPr/>
        </p:nvSpPr>
        <p:spPr>
          <a:xfrm>
            <a:off x="141501" y="5244772"/>
            <a:ext cx="8853720" cy="830997"/>
          </a:xfrm>
          <a:prstGeom prst="rect">
            <a:avLst/>
          </a:prstGeom>
        </p:spPr>
        <p:txBody>
          <a:bodyPr wrap="square">
            <a:spAutoFit/>
          </a:bodyPr>
          <a:lstStyle/>
          <a:p>
            <a:r>
              <a:rPr kumimoji="1" lang="ja-JP" altLang="en-US" sz="2400"/>
              <a:t>👉</a:t>
            </a:r>
            <a:r>
              <a:rPr kumimoji="1" lang="ja-JP" altLang="en-US" sz="2400" b="1">
                <a:solidFill>
                  <a:srgbClr val="FF0000"/>
                </a:solidFill>
              </a:rPr>
              <a:t>チャクチ海の海氷が異常に後退（過去最少）</a:t>
            </a:r>
            <a:r>
              <a:rPr kumimoji="1" lang="ja-JP" altLang="en-US" sz="2400"/>
              <a:t>することが</a:t>
            </a:r>
            <a:endParaRPr kumimoji="1" lang="en-US" altLang="ja-JP" sz="2400"/>
          </a:p>
          <a:p>
            <a:r>
              <a:rPr kumimoji="1" lang="ja-JP" altLang="en-US" sz="2400"/>
              <a:t>　東アジアの異常な寒冬に重要であることを示唆</a:t>
            </a:r>
            <a:endParaRPr kumimoji="1" lang="en-US" altLang="ja-JP" sz="2400"/>
          </a:p>
        </p:txBody>
      </p:sp>
      <p:sp>
        <p:nvSpPr>
          <p:cNvPr id="4" name="楕円 3">
            <a:extLst>
              <a:ext uri="{FF2B5EF4-FFF2-40B4-BE49-F238E27FC236}">
                <a16:creationId xmlns:a16="http://schemas.microsoft.com/office/drawing/2014/main" id="{54093CF9-CCB1-4CB0-B2A3-4326821C7FE5}"/>
              </a:ext>
            </a:extLst>
          </p:cNvPr>
          <p:cNvSpPr/>
          <p:nvPr/>
        </p:nvSpPr>
        <p:spPr>
          <a:xfrm>
            <a:off x="4108281" y="1500137"/>
            <a:ext cx="691225" cy="1113451"/>
          </a:xfrm>
          <a:prstGeom prst="ellipse">
            <a:avLst/>
          </a:prstGeom>
          <a:noFill/>
          <a:ln w="38100">
            <a:solidFill>
              <a:srgbClr val="FC2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B8A313C-BC21-4D90-AF00-3AF533B54B0A}"/>
              </a:ext>
            </a:extLst>
          </p:cNvPr>
          <p:cNvSpPr txBox="1"/>
          <p:nvPr/>
        </p:nvSpPr>
        <p:spPr>
          <a:xfrm>
            <a:off x="148915" y="6191165"/>
            <a:ext cx="9159879" cy="430887"/>
          </a:xfrm>
          <a:prstGeom prst="rect">
            <a:avLst/>
          </a:prstGeom>
          <a:noFill/>
        </p:spPr>
        <p:txBody>
          <a:bodyPr wrap="square" rtlCol="0">
            <a:spAutoFit/>
          </a:bodyPr>
          <a:lstStyle/>
          <a:p>
            <a:r>
              <a:rPr kumimoji="1" lang="ja-JP" altLang="en-US" sz="2200"/>
              <a:t>・このような事例は</a:t>
            </a:r>
            <a:r>
              <a:rPr kumimoji="1" lang="en-US" altLang="ja-JP" sz="2200"/>
              <a:t>2017/18</a:t>
            </a:r>
            <a:r>
              <a:rPr kumimoji="1" lang="ja-JP" altLang="en-US" sz="2200"/>
              <a:t>年のみであった</a:t>
            </a:r>
            <a:endParaRPr kumimoji="1" lang="en-US" altLang="ja-JP" sz="2200" b="1"/>
          </a:p>
        </p:txBody>
      </p:sp>
      <p:pic>
        <p:nvPicPr>
          <p:cNvPr id="18" name="図 17">
            <a:extLst>
              <a:ext uri="{FF2B5EF4-FFF2-40B4-BE49-F238E27FC236}">
                <a16:creationId xmlns:a16="http://schemas.microsoft.com/office/drawing/2014/main" id="{D18CE62E-E804-D94C-B22B-798E9625DC18}"/>
              </a:ext>
            </a:extLst>
          </p:cNvPr>
          <p:cNvPicPr>
            <a:picLocks noChangeAspect="1"/>
          </p:cNvPicPr>
          <p:nvPr/>
        </p:nvPicPr>
        <p:blipFill rotWithShape="1">
          <a:blip r:embed="rId4">
            <a:extLst>
              <a:ext uri="{28A0092B-C50C-407E-A947-70E740481C1C}">
                <a14:useLocalDpi xmlns:a14="http://schemas.microsoft.com/office/drawing/2010/main" val="0"/>
              </a:ext>
            </a:extLst>
          </a:blip>
          <a:srcRect l="5482" t="17561" r="9403" b="25970"/>
          <a:stretch/>
        </p:blipFill>
        <p:spPr>
          <a:xfrm>
            <a:off x="5857724" y="2952642"/>
            <a:ext cx="2558503" cy="1311637"/>
          </a:xfrm>
          <a:prstGeom prst="rect">
            <a:avLst/>
          </a:prstGeom>
        </p:spPr>
      </p:pic>
      <p:cxnSp>
        <p:nvCxnSpPr>
          <p:cNvPr id="19" name="直線コネクタ 18">
            <a:extLst>
              <a:ext uri="{FF2B5EF4-FFF2-40B4-BE49-F238E27FC236}">
                <a16:creationId xmlns:a16="http://schemas.microsoft.com/office/drawing/2014/main" id="{728C4DFE-1F80-C84E-A678-430175F5579D}"/>
              </a:ext>
            </a:extLst>
          </p:cNvPr>
          <p:cNvCxnSpPr>
            <a:cxnSpLocks/>
          </p:cNvCxnSpPr>
          <p:nvPr/>
        </p:nvCxnSpPr>
        <p:spPr>
          <a:xfrm>
            <a:off x="5332751" y="3581467"/>
            <a:ext cx="1049946"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D3E84366-3E6B-5649-8C7A-9CF4C2E29CD5}"/>
              </a:ext>
            </a:extLst>
          </p:cNvPr>
          <p:cNvSpPr/>
          <p:nvPr/>
        </p:nvSpPr>
        <p:spPr>
          <a:xfrm>
            <a:off x="5424826" y="434904"/>
            <a:ext cx="4572000" cy="276999"/>
          </a:xfrm>
          <a:prstGeom prst="rect">
            <a:avLst/>
          </a:prstGeom>
        </p:spPr>
        <p:txBody>
          <a:bodyPr>
            <a:spAutoFit/>
          </a:bodyPr>
          <a:lstStyle/>
          <a:p>
            <a:r>
              <a:rPr kumimoji="1" lang="en-US" altLang="ja-JP" sz="1200" dirty="0"/>
              <a:t>※500hPa</a:t>
            </a:r>
            <a:r>
              <a:rPr kumimoji="1" lang="ja-JP" altLang="en-US" sz="1200"/>
              <a:t>面のジオポテンシャル高度：</a:t>
            </a:r>
            <a:r>
              <a:rPr kumimoji="1" lang="en-US" altLang="ja-JP" sz="1200" dirty="0"/>
              <a:t>Z500</a:t>
            </a:r>
          </a:p>
        </p:txBody>
      </p:sp>
    </p:spTree>
    <p:extLst>
      <p:ext uri="{BB962C8B-B14F-4D97-AF65-F5344CB8AC3E}">
        <p14:creationId xmlns:p14="http://schemas.microsoft.com/office/powerpoint/2010/main" val="8403560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Segoe UI"/>
        <a:ea typeface="HG丸ｺﾞｼｯｸM-PRO"/>
        <a:cs typeface=""/>
      </a:majorFont>
      <a:minorFont>
        <a:latin typeface="Segoe UI"/>
        <a:ea typeface="HG丸ｺﾞｼｯｸM-PRO"/>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39AF82F511E5B458E23994328A9E95D" ma:contentTypeVersion="12" ma:contentTypeDescription="新しいドキュメントを作成します。" ma:contentTypeScope="" ma:versionID="431e6b3d142a8385e37dab7b71cb06aa">
  <xsd:schema xmlns:xsd="http://www.w3.org/2001/XMLSchema" xmlns:xs="http://www.w3.org/2001/XMLSchema" xmlns:p="http://schemas.microsoft.com/office/2006/metadata/properties" xmlns:ns3="be86f623-3ec9-4abf-85ff-b9ffd42c597e" xmlns:ns4="e0df899b-cfc8-4f74-9614-4167a9bc4295" targetNamespace="http://schemas.microsoft.com/office/2006/metadata/properties" ma:root="true" ma:fieldsID="08d66737ff9924ff89fdefcda59d5f52" ns3:_="" ns4:_="">
    <xsd:import namespace="be86f623-3ec9-4abf-85ff-b9ffd42c597e"/>
    <xsd:import namespace="e0df899b-cfc8-4f74-9614-4167a9bc429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86f623-3ec9-4abf-85ff-b9ffd42c5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df899b-cfc8-4f74-9614-4167a9bc4295"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SharingHintHash" ma:index="18"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5BA7D4-D841-4DC2-BEB6-A0B5BC24D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86f623-3ec9-4abf-85ff-b9ffd42c597e"/>
    <ds:schemaRef ds:uri="e0df899b-cfc8-4f74-9614-4167a9bc4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C201ED-73F4-4CEB-BADC-FF68AD07E0A3}">
  <ds:schemaRefs>
    <ds:schemaRef ds:uri="http://schemas.microsoft.com/sharepoint/v3/contenttype/forms"/>
  </ds:schemaRefs>
</ds:datastoreItem>
</file>

<file path=customXml/itemProps3.xml><?xml version="1.0" encoding="utf-8"?>
<ds:datastoreItem xmlns:ds="http://schemas.openxmlformats.org/officeDocument/2006/customXml" ds:itemID="{AFB0E550-B991-486B-895B-67C02ACF4B4B}">
  <ds:schemaRefs>
    <ds:schemaRef ds:uri="e0df899b-cfc8-4f74-9614-4167a9bc4295"/>
    <ds:schemaRef ds:uri="http://purl.org/dc/terms/"/>
    <ds:schemaRef ds:uri="be86f623-3ec9-4abf-85ff-b9ffd42c597e"/>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365</TotalTime>
  <Words>2273</Words>
  <Application>Microsoft Office PowerPoint</Application>
  <PresentationFormat>画面に合わせる (4:3)</PresentationFormat>
  <Paragraphs>240</Paragraphs>
  <Slides>13</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HG丸ｺﾞｼｯｸM-PRO</vt:lpstr>
      <vt:lpstr>游ゴシック</vt:lpstr>
      <vt:lpstr>Arial</vt:lpstr>
      <vt:lpstr>Cambria Math</vt:lpstr>
      <vt:lpstr>Segoe UI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2017/18年冬季の異常な中高緯度大気循環に影響した 異常なチャクチ海の海氷減少 Did a Chukchi sea-ice decline cause hemispheric extreme cold winter   in 2017/18 ?</dc:title>
  <dc:creator>太田 圭祐</dc:creator>
  <cp:lastModifiedBy>オオタ ケイスケ 太田 圭祐</cp:lastModifiedBy>
  <cp:revision>6</cp:revision>
  <cp:lastPrinted>2020-07-08T06:38:02Z</cp:lastPrinted>
  <dcterms:created xsi:type="dcterms:W3CDTF">2019-05-26T04:42:18Z</dcterms:created>
  <dcterms:modified xsi:type="dcterms:W3CDTF">2021-03-11T01:56:35Z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0x010100339AF82F511E5B458E23994328A9E95D</vt:lpwstr>
  </property>
</Properties>
</file>