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33"/>
  </p:notesMasterIdLst>
  <p:sldIdLst>
    <p:sldId id="256" r:id="rId2"/>
    <p:sldId id="284" r:id="rId3"/>
    <p:sldId id="553" r:id="rId4"/>
    <p:sldId id="285" r:id="rId5"/>
    <p:sldId id="534" r:id="rId6"/>
    <p:sldId id="552" r:id="rId7"/>
    <p:sldId id="518" r:id="rId8"/>
    <p:sldId id="543" r:id="rId9"/>
    <p:sldId id="531" r:id="rId10"/>
    <p:sldId id="556" r:id="rId11"/>
    <p:sldId id="571" r:id="rId12"/>
    <p:sldId id="257" r:id="rId13"/>
    <p:sldId id="557" r:id="rId14"/>
    <p:sldId id="559" r:id="rId15"/>
    <p:sldId id="555" r:id="rId16"/>
    <p:sldId id="558" r:id="rId17"/>
    <p:sldId id="554" r:id="rId18"/>
    <p:sldId id="562" r:id="rId19"/>
    <p:sldId id="563" r:id="rId20"/>
    <p:sldId id="564" r:id="rId21"/>
    <p:sldId id="290" r:id="rId22"/>
    <p:sldId id="567" r:id="rId23"/>
    <p:sldId id="521" r:id="rId24"/>
    <p:sldId id="566" r:id="rId25"/>
    <p:sldId id="565" r:id="rId26"/>
    <p:sldId id="568" r:id="rId27"/>
    <p:sldId id="570" r:id="rId28"/>
    <p:sldId id="523" r:id="rId29"/>
    <p:sldId id="532" r:id="rId30"/>
    <p:sldId id="509" r:id="rId31"/>
    <p:sldId id="561" r:id="rId32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A7735343-6FAA-44D2-9612-2999D82B0EAD}">
          <p14:sldIdLst>
            <p14:sldId id="256"/>
            <p14:sldId id="284"/>
            <p14:sldId id="553"/>
            <p14:sldId id="285"/>
            <p14:sldId id="534"/>
            <p14:sldId id="552"/>
            <p14:sldId id="518"/>
            <p14:sldId id="543"/>
            <p14:sldId id="531"/>
            <p14:sldId id="556"/>
            <p14:sldId id="571"/>
            <p14:sldId id="257"/>
            <p14:sldId id="557"/>
            <p14:sldId id="559"/>
            <p14:sldId id="555"/>
            <p14:sldId id="558"/>
            <p14:sldId id="554"/>
            <p14:sldId id="562"/>
            <p14:sldId id="563"/>
            <p14:sldId id="564"/>
          </p14:sldIdLst>
        </p14:section>
        <p14:section name="タイトルなしのセクション" id="{3CD9FC86-3E4E-4ACE-92C7-202A9811557E}">
          <p14:sldIdLst>
            <p14:sldId id="290"/>
            <p14:sldId id="567"/>
            <p14:sldId id="521"/>
            <p14:sldId id="566"/>
            <p14:sldId id="565"/>
            <p14:sldId id="568"/>
            <p14:sldId id="570"/>
            <p14:sldId id="523"/>
            <p14:sldId id="532"/>
            <p14:sldId id="509"/>
            <p14:sldId id="5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C2E7"/>
    <a:srgbClr val="FF9999"/>
    <a:srgbClr val="12B7DE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46" autoAdjust="0"/>
    <p:restoredTop sz="95873" autoAdjust="0"/>
  </p:normalViewPr>
  <p:slideViewPr>
    <p:cSldViewPr snapToGrid="0">
      <p:cViewPr varScale="1">
        <p:scale>
          <a:sx n="116" d="100"/>
          <a:sy n="116" d="100"/>
        </p:scale>
        <p:origin x="12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study\&#22259;\EOF\GDP_EOF\EO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tudy\research_USB\GDP_vs_one_country\GDPpercapita_vs_one_count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tudy\research_USB\GDP_vs_one_country\GDPpercapita_vs_one_countr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tudy\research_USB\GDP_vs_one_country\GDPpercapita_vs_one_countr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tudy\research_USB\GDP_vs_one_country\GDPpercapita_vs_one_country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tudy\research_USB\GDP_vs_one_country\GDPpercapita_vs_one_country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study\&#22259;\EOF\GDP_EOF\EOF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F:\study\&#22259;\EOF\GDP_EOF\EOF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63188520434967"/>
          <c:y val="5.1534011820277011E-2"/>
          <c:w val="0.79898784301673764"/>
          <c:h val="0.73749060465922267"/>
        </c:manualLayout>
      </c:layout>
      <c:scatterChart>
        <c:scatterStyle val="lineMarker"/>
        <c:varyColors val="0"/>
        <c:ser>
          <c:idx val="1"/>
          <c:order val="0"/>
          <c:tx>
            <c:v>JJA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EOF!$A$5:$A$61</c:f>
              <c:numCache>
                <c:formatCode>General</c:formatCode>
                <c:ptCount val="57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</c:numCache>
            </c:numRef>
          </c:xVal>
          <c:yVal>
            <c:numRef>
              <c:f>EOF!$S$5:$S$61</c:f>
              <c:numCache>
                <c:formatCode>General</c:formatCode>
                <c:ptCount val="57"/>
                <c:pt idx="0">
                  <c:v>-0.89399242571112159</c:v>
                </c:pt>
                <c:pt idx="1">
                  <c:v>-0.96160065291748564</c:v>
                </c:pt>
                <c:pt idx="2">
                  <c:v>-1.0494350636761816</c:v>
                </c:pt>
                <c:pt idx="3">
                  <c:v>-0.14338961794291044</c:v>
                </c:pt>
                <c:pt idx="4">
                  <c:v>-0.89947293512057558</c:v>
                </c:pt>
                <c:pt idx="5">
                  <c:v>0.16896428340633293</c:v>
                </c:pt>
                <c:pt idx="6">
                  <c:v>-0.8054047665206675</c:v>
                </c:pt>
                <c:pt idx="7">
                  <c:v>0.48079111987615047</c:v>
                </c:pt>
                <c:pt idx="8">
                  <c:v>-1.9435063676181606E-2</c:v>
                </c:pt>
                <c:pt idx="9">
                  <c:v>-0.52493398625081888</c:v>
                </c:pt>
                <c:pt idx="10">
                  <c:v>-0.94254221345718281</c:v>
                </c:pt>
                <c:pt idx="11">
                  <c:v>-1.2403203396063018</c:v>
                </c:pt>
                <c:pt idx="12">
                  <c:v>-0.36376624215878928</c:v>
                </c:pt>
                <c:pt idx="13">
                  <c:v>0.35717531838090799</c:v>
                </c:pt>
                <c:pt idx="14">
                  <c:v>-2.8809662286691795E-3</c:v>
                </c:pt>
                <c:pt idx="15">
                  <c:v>0.19483983019684908</c:v>
                </c:pt>
                <c:pt idx="16">
                  <c:v>-4.6704538111059291E-2</c:v>
                </c:pt>
                <c:pt idx="17">
                  <c:v>-0.23225974529527371</c:v>
                </c:pt>
                <c:pt idx="18">
                  <c:v>0.82774025470472634</c:v>
                </c:pt>
                <c:pt idx="19">
                  <c:v>0.22629004245078774</c:v>
                </c:pt>
                <c:pt idx="20">
                  <c:v>1.3931828926697865</c:v>
                </c:pt>
                <c:pt idx="21">
                  <c:v>-0.67806059431102816</c:v>
                </c:pt>
                <c:pt idx="22">
                  <c:v>2.5071374469365146</c:v>
                </c:pt>
                <c:pt idx="23">
                  <c:v>2.971753183809079E-2</c:v>
                </c:pt>
                <c:pt idx="24">
                  <c:v>0.75286255306348471</c:v>
                </c:pt>
                <c:pt idx="25">
                  <c:v>1.0418268364698178</c:v>
                </c:pt>
                <c:pt idx="26">
                  <c:v>1.2609036890953047</c:v>
                </c:pt>
                <c:pt idx="27">
                  <c:v>0.92050865171424134</c:v>
                </c:pt>
                <c:pt idx="28">
                  <c:v>0.69145021225393866</c:v>
                </c:pt>
                <c:pt idx="29">
                  <c:v>0.40572510612696933</c:v>
                </c:pt>
                <c:pt idx="30">
                  <c:v>-0.49600757428887854</c:v>
                </c:pt>
                <c:pt idx="31">
                  <c:v>1.4009415605396973</c:v>
                </c:pt>
                <c:pt idx="32">
                  <c:v>2.0098679725016373</c:v>
                </c:pt>
                <c:pt idx="33">
                  <c:v>-0.5798495593364531</c:v>
                </c:pt>
                <c:pt idx="34">
                  <c:v>1.2222034606856964</c:v>
                </c:pt>
                <c:pt idx="35">
                  <c:v>1.0267986941650291</c:v>
                </c:pt>
                <c:pt idx="36">
                  <c:v>2.0243311784826079</c:v>
                </c:pt>
                <c:pt idx="37">
                  <c:v>0.62919046695866498</c:v>
                </c:pt>
                <c:pt idx="38">
                  <c:v>-0.78798485142224284</c:v>
                </c:pt>
                <c:pt idx="39">
                  <c:v>-0.71037662421587888</c:v>
                </c:pt>
                <c:pt idx="40">
                  <c:v>-0.88971753183809077</c:v>
                </c:pt>
                <c:pt idx="41">
                  <c:v>-0.28478354558727192</c:v>
                </c:pt>
                <c:pt idx="42">
                  <c:v>0.80028246816190918</c:v>
                </c:pt>
                <c:pt idx="43">
                  <c:v>0.15207143318733418</c:v>
                </c:pt>
                <c:pt idx="44">
                  <c:v>0.74629004245078778</c:v>
                </c:pt>
                <c:pt idx="45">
                  <c:v>-8.4312765317423266E-2</c:v>
                </c:pt>
                <c:pt idx="46">
                  <c:v>0.54934090762221188</c:v>
                </c:pt>
                <c:pt idx="47">
                  <c:v>-1.305216454412728</c:v>
                </c:pt>
                <c:pt idx="48">
                  <c:v>-0.19704329088254566</c:v>
                </c:pt>
                <c:pt idx="49">
                  <c:v>-0.19794697997785027</c:v>
                </c:pt>
                <c:pt idx="50">
                  <c:v>-1.1387380998540007</c:v>
                </c:pt>
                <c:pt idx="51">
                  <c:v>-1.5591525955142727</c:v>
                </c:pt>
                <c:pt idx="52">
                  <c:v>-0.63939719223178904</c:v>
                </c:pt>
                <c:pt idx="53">
                  <c:v>0.61084740448572761</c:v>
                </c:pt>
                <c:pt idx="54">
                  <c:v>1.1303387527714861</c:v>
                </c:pt>
                <c:pt idx="55">
                  <c:v>1.5711677440920293</c:v>
                </c:pt>
                <c:pt idx="56">
                  <c:v>0.43258008490157546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1A1-4EA3-ACA9-F930C07BCD56}"/>
            </c:ext>
          </c:extLst>
        </c:ser>
        <c:ser>
          <c:idx val="2"/>
          <c:order val="1"/>
          <c:tx>
            <c:v>JFD</c:v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EOF!$A$5:$A$61</c:f>
              <c:numCache>
                <c:formatCode>General</c:formatCode>
                <c:ptCount val="57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</c:numCache>
            </c:numRef>
          </c:xVal>
          <c:yVal>
            <c:numRef>
              <c:f>EOF!$T$5:$T$61</c:f>
              <c:numCache>
                <c:formatCode>General</c:formatCode>
                <c:ptCount val="57"/>
                <c:pt idx="0">
                  <c:v>-0.10464137059537287</c:v>
                </c:pt>
                <c:pt idx="1">
                  <c:v>-0.89499861255568125</c:v>
                </c:pt>
                <c:pt idx="2">
                  <c:v>-0.48928551607938298</c:v>
                </c:pt>
                <c:pt idx="3">
                  <c:v>-0.65845287646820905</c:v>
                </c:pt>
                <c:pt idx="4">
                  <c:v>-0.7629760913730248</c:v>
                </c:pt>
                <c:pt idx="5">
                  <c:v>-0.66238253803160219</c:v>
                </c:pt>
                <c:pt idx="6">
                  <c:v>8.0478172539502846E-2</c:v>
                </c:pt>
                <c:pt idx="7">
                  <c:v>-0.6009507953017309</c:v>
                </c:pt>
                <c:pt idx="8">
                  <c:v>-0.4469057529364181</c:v>
                </c:pt>
                <c:pt idx="9">
                  <c:v>2.3333333333333334E-2</c:v>
                </c:pt>
                <c:pt idx="10">
                  <c:v>-1.5132124027541389</c:v>
                </c:pt>
                <c:pt idx="11">
                  <c:v>-1.3833333333333335</c:v>
                </c:pt>
                <c:pt idx="12">
                  <c:v>-0.54190436549209942</c:v>
                </c:pt>
                <c:pt idx="13">
                  <c:v>-0.41785377334951168</c:v>
                </c:pt>
                <c:pt idx="14">
                  <c:v>-0.72987906942080572</c:v>
                </c:pt>
                <c:pt idx="15">
                  <c:v>-0.28356964471444734</c:v>
                </c:pt>
                <c:pt idx="16">
                  <c:v>0.6389282741190746</c:v>
                </c:pt>
                <c:pt idx="17">
                  <c:v>7.8807343539880115E-2</c:v>
                </c:pt>
                <c:pt idx="18">
                  <c:v>-0.81071448392061707</c:v>
                </c:pt>
                <c:pt idx="19">
                  <c:v>0.45511954313487579</c:v>
                </c:pt>
                <c:pt idx="20">
                  <c:v>1.0428579356824677</c:v>
                </c:pt>
                <c:pt idx="21">
                  <c:v>0.11345148902389038</c:v>
                </c:pt>
                <c:pt idx="22">
                  <c:v>0.27880456865124259</c:v>
                </c:pt>
                <c:pt idx="23">
                  <c:v>1.2788101184285174</c:v>
                </c:pt>
                <c:pt idx="24">
                  <c:v>0.9654767850951842</c:v>
                </c:pt>
                <c:pt idx="25">
                  <c:v>1.3127370051032734</c:v>
                </c:pt>
                <c:pt idx="26">
                  <c:v>1.343926886674756</c:v>
                </c:pt>
                <c:pt idx="27">
                  <c:v>0.68214345176185076</c:v>
                </c:pt>
                <c:pt idx="28">
                  <c:v>-0.45428412863506429</c:v>
                </c:pt>
                <c:pt idx="29">
                  <c:v>-1.3153586294046269</c:v>
                </c:pt>
                <c:pt idx="30">
                  <c:v>-1.1761912690158012</c:v>
                </c:pt>
                <c:pt idx="31">
                  <c:v>-0.28214622665048822</c:v>
                </c:pt>
                <c:pt idx="32">
                  <c:v>0.28345148902389039</c:v>
                </c:pt>
                <c:pt idx="33">
                  <c:v>-0.16690575293641813</c:v>
                </c:pt>
                <c:pt idx="34">
                  <c:v>-0.10988184430944292</c:v>
                </c:pt>
                <c:pt idx="35">
                  <c:v>0.72607311332524416</c:v>
                </c:pt>
                <c:pt idx="36">
                  <c:v>0.51250069372215934</c:v>
                </c:pt>
                <c:pt idx="37">
                  <c:v>0.27547401020654683</c:v>
                </c:pt>
                <c:pt idx="38">
                  <c:v>-0.25713928942889486</c:v>
                </c:pt>
                <c:pt idx="39">
                  <c:v>-0.39547401020654682</c:v>
                </c:pt>
                <c:pt idx="40">
                  <c:v>0.15690575293641806</c:v>
                </c:pt>
                <c:pt idx="41">
                  <c:v>0.55964275803969155</c:v>
                </c:pt>
                <c:pt idx="42">
                  <c:v>1.4580956345079006</c:v>
                </c:pt>
                <c:pt idx="43">
                  <c:v>0.11047539765086553</c:v>
                </c:pt>
                <c:pt idx="44">
                  <c:v>0.21095079530173111</c:v>
                </c:pt>
                <c:pt idx="45">
                  <c:v>0.79726299489672658</c:v>
                </c:pt>
                <c:pt idx="46">
                  <c:v>-4.0475397650865497E-2</c:v>
                </c:pt>
                <c:pt idx="47">
                  <c:v>-0.1139241117861185</c:v>
                </c:pt>
                <c:pt idx="48">
                  <c:v>-0.71833194588901461</c:v>
                </c:pt>
                <c:pt idx="49">
                  <c:v>0.28285793568246775</c:v>
                </c:pt>
                <c:pt idx="50">
                  <c:v>-0.20963720826241661</c:v>
                </c:pt>
                <c:pt idx="51">
                  <c:v>-0.78416597294450729</c:v>
                </c:pt>
                <c:pt idx="52">
                  <c:v>-0.30630942470635814</c:v>
                </c:pt>
                <c:pt idx="53">
                  <c:v>1.1825006937221594</c:v>
                </c:pt>
                <c:pt idx="54">
                  <c:v>1.7157130964762981</c:v>
                </c:pt>
                <c:pt idx="55">
                  <c:v>1.0066638917780293</c:v>
                </c:pt>
                <c:pt idx="56">
                  <c:v>0.67369057529364174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1A1-4EA3-ACA9-F930C07BCD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228496"/>
        <c:axId val="351908784"/>
      </c:scatterChart>
      <c:valAx>
        <c:axId val="210228496"/>
        <c:scaling>
          <c:orientation val="minMax"/>
          <c:max val="2017"/>
          <c:min val="196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ja-JP" altLang="en-US" sz="1800" dirty="0"/>
                  <a:t>年</a:t>
                </a:r>
                <a:endParaRPr lang="ja-JP" sz="18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ja-JP"/>
            </a:p>
          </c:txPr>
        </c:title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351908784"/>
        <c:crosses val="autoZero"/>
        <c:crossBetween val="midCat"/>
      </c:valAx>
      <c:valAx>
        <c:axId val="351908784"/>
        <c:scaling>
          <c:orientation val="minMax"/>
          <c:min val="-3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altLang="ja-JP" sz="1800" dirty="0"/>
                  <a:t>PDO*</a:t>
                </a:r>
                <a:r>
                  <a:rPr lang="ja-JP" altLang="en-US" sz="1800" dirty="0"/>
                  <a:t>指数</a:t>
                </a:r>
                <a:endParaRPr lang="ja-JP" sz="18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ja-JP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210228496"/>
        <c:crosses val="autoZero"/>
        <c:crossBetween val="midCat"/>
      </c:valAx>
      <c:spPr>
        <a:noFill/>
        <a:ln w="12700"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64750846663108697"/>
          <c:y val="0.58395070018303319"/>
          <c:w val="0.1397514553787319"/>
          <c:h val="0.1999033931530438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GDP_percapita_rain_PDO_JJA!$D$2:$BH$2</c:f>
              <c:numCache>
                <c:formatCode>General</c:formatCode>
                <c:ptCount val="57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</c:numCache>
            </c:numRef>
          </c:xVal>
          <c:yVal>
            <c:numRef>
              <c:f>GDP_percapita_rain_PDO_JJA!$DQ$161:$FU$161</c:f>
              <c:numCache>
                <c:formatCode>General</c:formatCode>
                <c:ptCount val="57"/>
                <c:pt idx="0">
                  <c:v>-9.5367457820989335E-2</c:v>
                </c:pt>
                <c:pt idx="1">
                  <c:v>-4.3245674824622216E-2</c:v>
                </c:pt>
                <c:pt idx="2">
                  <c:v>-4.2874933285892126E-2</c:v>
                </c:pt>
                <c:pt idx="3">
                  <c:v>0.12566383430695682</c:v>
                </c:pt>
                <c:pt idx="4">
                  <c:v>6.3631538597629253E-2</c:v>
                </c:pt>
                <c:pt idx="5">
                  <c:v>8.2690175205145364E-2</c:v>
                </c:pt>
                <c:pt idx="6">
                  <c:v>7.3619631901840371E-2</c:v>
                </c:pt>
                <c:pt idx="7">
                  <c:v>5.7018840925351817E-2</c:v>
                </c:pt>
                <c:pt idx="8">
                  <c:v>6.0811176693561488E-2</c:v>
                </c:pt>
                <c:pt idx="9">
                  <c:v>-7.9632465543644712E-2</c:v>
                </c:pt>
                <c:pt idx="10">
                  <c:v>0.19936217415418742</c:v>
                </c:pt>
                <c:pt idx="11">
                  <c:v>0.15445443825290775</c:v>
                </c:pt>
                <c:pt idx="12">
                  <c:v>1.5762382583268363E-2</c:v>
                </c:pt>
                <c:pt idx="13">
                  <c:v>-1.3723479769698069E-2</c:v>
                </c:pt>
                <c:pt idx="14">
                  <c:v>-4.8100759696121667E-2</c:v>
                </c:pt>
                <c:pt idx="15">
                  <c:v>-9.872446479326813E-2</c:v>
                </c:pt>
                <c:pt idx="16">
                  <c:v>2.261923256175264E-2</c:v>
                </c:pt>
                <c:pt idx="17">
                  <c:v>0.12605961170358196</c:v>
                </c:pt>
                <c:pt idx="18">
                  <c:v>3.0428741028546924E-2</c:v>
                </c:pt>
                <c:pt idx="19">
                  <c:v>4.6380246008418537E-2</c:v>
                </c:pt>
                <c:pt idx="20">
                  <c:v>-2.3560471459673299E-2</c:v>
                </c:pt>
                <c:pt idx="21">
                  <c:v>-2.9023949563679704E-2</c:v>
                </c:pt>
                <c:pt idx="22">
                  <c:v>-4.6539710190830794E-2</c:v>
                </c:pt>
                <c:pt idx="23">
                  <c:v>-4.8880584103256096E-2</c:v>
                </c:pt>
                <c:pt idx="24">
                  <c:v>2.3153268525525263E-2</c:v>
                </c:pt>
                <c:pt idx="25">
                  <c:v>2.318403572901858E-3</c:v>
                </c:pt>
                <c:pt idx="26">
                  <c:v>4.0442741592166395E-3</c:v>
                </c:pt>
                <c:pt idx="27">
                  <c:v>8.2722069111723681E-2</c:v>
                </c:pt>
                <c:pt idx="28">
                  <c:v>-1.2035296574770406E-2</c:v>
                </c:pt>
                <c:pt idx="29">
                  <c:v>1.4401606637952709E-3</c:v>
                </c:pt>
                <c:pt idx="30">
                  <c:v>2.3880203179629293E-2</c:v>
                </c:pt>
                <c:pt idx="31">
                  <c:v>-0.10723535854648544</c:v>
                </c:pt>
                <c:pt idx="32">
                  <c:v>-0.11354877819955829</c:v>
                </c:pt>
                <c:pt idx="33">
                  <c:v>1.03230428552819E-2</c:v>
                </c:pt>
                <c:pt idx="34">
                  <c:v>-5.6438356164383488E-2</c:v>
                </c:pt>
                <c:pt idx="35">
                  <c:v>0.21988795518207274</c:v>
                </c:pt>
                <c:pt idx="36">
                  <c:v>-5.2749852986474735E-2</c:v>
                </c:pt>
                <c:pt idx="37">
                  <c:v>-2.0575128040263336E-2</c:v>
                </c:pt>
                <c:pt idx="38">
                  <c:v>-4.3206942086398893E-2</c:v>
                </c:pt>
                <c:pt idx="39">
                  <c:v>-1.4582133928501044E-2</c:v>
                </c:pt>
                <c:pt idx="40">
                  <c:v>2.9795918367347046E-2</c:v>
                </c:pt>
                <c:pt idx="41">
                  <c:v>-8.6109751074429294E-3</c:v>
                </c:pt>
                <c:pt idx="42">
                  <c:v>7.6745188727316543E-3</c:v>
                </c:pt>
                <c:pt idx="43">
                  <c:v>6.2406646751306874E-2</c:v>
                </c:pt>
                <c:pt idx="44">
                  <c:v>8.1748019272732717E-2</c:v>
                </c:pt>
                <c:pt idx="45">
                  <c:v>0.18188587287619287</c:v>
                </c:pt>
                <c:pt idx="46">
                  <c:v>3.4639175257731969E-2</c:v>
                </c:pt>
                <c:pt idx="47">
                  <c:v>-6.098047030689497E-2</c:v>
                </c:pt>
                <c:pt idx="48">
                  <c:v>1.0888275797019311E-2</c:v>
                </c:pt>
                <c:pt idx="49">
                  <c:v>4.324727809236114E-2</c:v>
                </c:pt>
                <c:pt idx="50">
                  <c:v>5.5429162357807475E-2</c:v>
                </c:pt>
                <c:pt idx="51">
                  <c:v>4.814338147671739E-3</c:v>
                </c:pt>
                <c:pt idx="52">
                  <c:v>-3.7950664136623823E-3</c:v>
                </c:pt>
                <c:pt idx="53">
                  <c:v>-5.7142857142857802E-3</c:v>
                </c:pt>
                <c:pt idx="54">
                  <c:v>2.1871008939974682E-2</c:v>
                </c:pt>
                <c:pt idx="55">
                  <c:v>3.8900171848148569E-2</c:v>
                </c:pt>
                <c:pt idx="56">
                  <c:v>2.6315789473684209E-2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BF7-4246-9EE8-6DF5A5113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0493487"/>
        <c:axId val="930490575"/>
      </c:scatterChart>
      <c:valAx>
        <c:axId val="930493487"/>
        <c:scaling>
          <c:orientation val="minMax"/>
          <c:max val="2017"/>
          <c:min val="1961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30490575"/>
        <c:crosses val="autoZero"/>
        <c:crossBetween val="midCat"/>
      </c:valAx>
      <c:valAx>
        <c:axId val="930490575"/>
        <c:scaling>
          <c:orientation val="minMax"/>
          <c:min val="-0.25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30493487"/>
        <c:crosses val="autoZero"/>
        <c:crossBetween val="midCat"/>
        <c:majorUnit val="0.1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GDP_percapita_rain_PDO_JJA!$D$2:$BH$2</c:f>
              <c:numCache>
                <c:formatCode>General</c:formatCode>
                <c:ptCount val="57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</c:numCache>
            </c:numRef>
          </c:xVal>
          <c:yVal>
            <c:numRef>
              <c:f>GDP_percapita_rain_PDO_JJA!$DQ$25:$FU$25</c:f>
              <c:numCache>
                <c:formatCode>General</c:formatCode>
                <c:ptCount val="57"/>
                <c:pt idx="0">
                  <c:v>1.6447368421052631E-2</c:v>
                </c:pt>
                <c:pt idx="1">
                  <c:v>9.7087378640776691E-3</c:v>
                </c:pt>
                <c:pt idx="2">
                  <c:v>3.8461538461538464E-2</c:v>
                </c:pt>
                <c:pt idx="3">
                  <c:v>5.2469135802469133E-2</c:v>
                </c:pt>
                <c:pt idx="4">
                  <c:v>-4.6920821114369501E-2</c:v>
                </c:pt>
                <c:pt idx="5">
                  <c:v>-2.1538461538461538E-2</c:v>
                </c:pt>
                <c:pt idx="6">
                  <c:v>5.6603773584905662E-2</c:v>
                </c:pt>
                <c:pt idx="7">
                  <c:v>1.1904761904761904E-2</c:v>
                </c:pt>
                <c:pt idx="8">
                  <c:v>4.4117647058823532E-2</c:v>
                </c:pt>
                <c:pt idx="9">
                  <c:v>2.8169014084507043E-2</c:v>
                </c:pt>
                <c:pt idx="10">
                  <c:v>-5.4794520547945206E-3</c:v>
                </c:pt>
                <c:pt idx="11">
                  <c:v>-2.7548209366391185E-2</c:v>
                </c:pt>
                <c:pt idx="12">
                  <c:v>8.4985835694051E-3</c:v>
                </c:pt>
                <c:pt idx="13">
                  <c:v>-1.1235955056179775E-2</c:v>
                </c:pt>
                <c:pt idx="14">
                  <c:v>6.5340909090909088E-2</c:v>
                </c:pt>
                <c:pt idx="15">
                  <c:v>-5.3333333333333332E-3</c:v>
                </c:pt>
                <c:pt idx="16">
                  <c:v>4.8257372654155493E-2</c:v>
                </c:pt>
                <c:pt idx="17">
                  <c:v>3.3248081841432228E-2</c:v>
                </c:pt>
                <c:pt idx="18">
                  <c:v>-7.4257425742574254E-2</c:v>
                </c:pt>
                <c:pt idx="19">
                  <c:v>4.2780748663101602E-2</c:v>
                </c:pt>
                <c:pt idx="20">
                  <c:v>3.5897435897435895E-2</c:v>
                </c:pt>
                <c:pt idx="21">
                  <c:v>9.9009900990099011E-3</c:v>
                </c:pt>
                <c:pt idx="22">
                  <c:v>4.9019607843137254E-2</c:v>
                </c:pt>
                <c:pt idx="23">
                  <c:v>1.4018691588785047E-2</c:v>
                </c:pt>
                <c:pt idx="24">
                  <c:v>2.9953917050691243E-2</c:v>
                </c:pt>
                <c:pt idx="25">
                  <c:v>2.4608501118568233E-2</c:v>
                </c:pt>
                <c:pt idx="26">
                  <c:v>1.7467248908296942E-2</c:v>
                </c:pt>
                <c:pt idx="27">
                  <c:v>7.2961373390557943E-2</c:v>
                </c:pt>
                <c:pt idx="28">
                  <c:v>3.7999999999999999E-2</c:v>
                </c:pt>
                <c:pt idx="29">
                  <c:v>3.2755298651252408E-2</c:v>
                </c:pt>
                <c:pt idx="30">
                  <c:v>-9.3283582089552231E-3</c:v>
                </c:pt>
                <c:pt idx="31">
                  <c:v>3.3898305084745763E-2</c:v>
                </c:pt>
                <c:pt idx="32">
                  <c:v>2.7322404371584699E-2</c:v>
                </c:pt>
                <c:pt idx="33">
                  <c:v>4.6099290780141841E-2</c:v>
                </c:pt>
                <c:pt idx="34">
                  <c:v>5.4237288135593219E-2</c:v>
                </c:pt>
                <c:pt idx="35">
                  <c:v>5.6270096463022508E-2</c:v>
                </c:pt>
                <c:pt idx="36">
                  <c:v>2.1308980213089801E-2</c:v>
                </c:pt>
                <c:pt idx="37">
                  <c:v>4.1728763040238454E-2</c:v>
                </c:pt>
                <c:pt idx="38">
                  <c:v>6.8669527896995708E-2</c:v>
                </c:pt>
                <c:pt idx="39">
                  <c:v>2.0080321285140562E-2</c:v>
                </c:pt>
                <c:pt idx="40">
                  <c:v>3.0183727034120734E-2</c:v>
                </c:pt>
                <c:pt idx="41">
                  <c:v>2.1656050955414011E-2</c:v>
                </c:pt>
                <c:pt idx="42">
                  <c:v>5.9850374064837904E-2</c:v>
                </c:pt>
                <c:pt idx="43">
                  <c:v>6.235294117647059E-2</c:v>
                </c:pt>
                <c:pt idx="44">
                  <c:v>7.5304540420819494E-2</c:v>
                </c:pt>
                <c:pt idx="45">
                  <c:v>7.1060762100926878E-2</c:v>
                </c:pt>
                <c:pt idx="46">
                  <c:v>8.6538461538461536E-2</c:v>
                </c:pt>
                <c:pt idx="47">
                  <c:v>2.6548672566371681E-2</c:v>
                </c:pt>
                <c:pt idx="48">
                  <c:v>6.8965517241379309E-2</c:v>
                </c:pt>
                <c:pt idx="49">
                  <c:v>8.8709677419354843E-2</c:v>
                </c:pt>
                <c:pt idx="50">
                  <c:v>5.185185185185185E-2</c:v>
                </c:pt>
                <c:pt idx="51">
                  <c:v>3.5211267605633804E-2</c:v>
                </c:pt>
                <c:pt idx="52">
                  <c:v>5.4421768707482991E-2</c:v>
                </c:pt>
                <c:pt idx="53">
                  <c:v>6.4516129032258063E-2</c:v>
                </c:pt>
                <c:pt idx="54">
                  <c:v>6.6666666666666666E-2</c:v>
                </c:pt>
                <c:pt idx="55">
                  <c:v>5.6818181818181816E-2</c:v>
                </c:pt>
                <c:pt idx="56">
                  <c:v>5.3763440860215055E-2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6C8-4F2D-9741-6AC014CC94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0493487"/>
        <c:axId val="930490575"/>
      </c:scatterChart>
      <c:valAx>
        <c:axId val="930493487"/>
        <c:scaling>
          <c:orientation val="minMax"/>
          <c:max val="2017"/>
          <c:min val="1961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30490575"/>
        <c:crosses val="autoZero"/>
        <c:crossBetween val="midCat"/>
      </c:valAx>
      <c:valAx>
        <c:axId val="930490575"/>
        <c:scaling>
          <c:orientation val="minMax"/>
          <c:max val="0.25"/>
          <c:min val="-0.25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30493487"/>
        <c:crosses val="autoZero"/>
        <c:crossBetween val="midCat"/>
        <c:majorUnit val="0.1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GDP_percapita_rain_PDO_JJA!$D$2:$BH$2</c:f>
              <c:numCache>
                <c:formatCode>General</c:formatCode>
                <c:ptCount val="57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</c:numCache>
            </c:numRef>
          </c:xVal>
          <c:yVal>
            <c:numRef>
              <c:f>GDP_percapita_rain_PDO_JJA!$DQ$59:$FU$59</c:f>
              <c:numCache>
                <c:formatCode>General</c:formatCode>
                <c:ptCount val="57"/>
                <c:pt idx="0">
                  <c:v>6.9970845481049565E-2</c:v>
                </c:pt>
                <c:pt idx="1">
                  <c:v>2.1798365122615803E-2</c:v>
                </c:pt>
                <c:pt idx="2">
                  <c:v>-2.1333333333333333E-2</c:v>
                </c:pt>
                <c:pt idx="3">
                  <c:v>5.4495912806539508E-3</c:v>
                </c:pt>
                <c:pt idx="4">
                  <c:v>2.7100271002710027E-3</c:v>
                </c:pt>
                <c:pt idx="5">
                  <c:v>1.3513513513513514E-2</c:v>
                </c:pt>
                <c:pt idx="6">
                  <c:v>2.1333333333333333E-2</c:v>
                </c:pt>
                <c:pt idx="7">
                  <c:v>8.3550913838120106E-2</c:v>
                </c:pt>
                <c:pt idx="8">
                  <c:v>6.9879518072289162E-2</c:v>
                </c:pt>
                <c:pt idx="9">
                  <c:v>6.0810810810810814E-2</c:v>
                </c:pt>
                <c:pt idx="10">
                  <c:v>8.4925690021231418E-2</c:v>
                </c:pt>
                <c:pt idx="11">
                  <c:v>9.393346379647749E-2</c:v>
                </c:pt>
                <c:pt idx="12">
                  <c:v>0.11270125223613596</c:v>
                </c:pt>
                <c:pt idx="13">
                  <c:v>6.4308681672025719E-2</c:v>
                </c:pt>
                <c:pt idx="14">
                  <c:v>2.7190332326283987E-2</c:v>
                </c:pt>
                <c:pt idx="15">
                  <c:v>7.2058823529411759E-2</c:v>
                </c:pt>
                <c:pt idx="16">
                  <c:v>2.0576131687242798E-2</c:v>
                </c:pt>
                <c:pt idx="17">
                  <c:v>9.4086021505376347E-3</c:v>
                </c:pt>
                <c:pt idx="18">
                  <c:v>4.2609853528628498E-2</c:v>
                </c:pt>
                <c:pt idx="19">
                  <c:v>6.5134099616858232E-2</c:v>
                </c:pt>
                <c:pt idx="20">
                  <c:v>-6.5947242206235018E-2</c:v>
                </c:pt>
                <c:pt idx="21">
                  <c:v>-1.7971758664955071E-2</c:v>
                </c:pt>
                <c:pt idx="22">
                  <c:v>-5.4901960784313725E-2</c:v>
                </c:pt>
                <c:pt idx="23">
                  <c:v>2.9045643153526972E-2</c:v>
                </c:pt>
                <c:pt idx="24">
                  <c:v>5.6451612903225805E-2</c:v>
                </c:pt>
                <c:pt idx="25">
                  <c:v>5.8524173027989825E-2</c:v>
                </c:pt>
                <c:pt idx="26">
                  <c:v>1.5625E-2</c:v>
                </c:pt>
                <c:pt idx="27">
                  <c:v>-2.0118343195266272E-2</c:v>
                </c:pt>
                <c:pt idx="28">
                  <c:v>1.3285024154589372E-2</c:v>
                </c:pt>
                <c:pt idx="29">
                  <c:v>-4.7675804529201428E-2</c:v>
                </c:pt>
                <c:pt idx="30">
                  <c:v>-2.5031289111389237E-3</c:v>
                </c:pt>
                <c:pt idx="31">
                  <c:v>-2.1329987452948559E-2</c:v>
                </c:pt>
                <c:pt idx="32">
                  <c:v>2.9487179487179487E-2</c:v>
                </c:pt>
                <c:pt idx="33">
                  <c:v>3.6114570361145702E-2</c:v>
                </c:pt>
                <c:pt idx="34">
                  <c:v>2.7644230769230768E-2</c:v>
                </c:pt>
                <c:pt idx="35">
                  <c:v>5.8479532163742687E-3</c:v>
                </c:pt>
                <c:pt idx="36">
                  <c:v>1.7441860465116279E-2</c:v>
                </c:pt>
                <c:pt idx="37">
                  <c:v>-1.1428571428571429E-2</c:v>
                </c:pt>
                <c:pt idx="38">
                  <c:v>-1.0404624277456647E-2</c:v>
                </c:pt>
                <c:pt idx="39">
                  <c:v>2.5700934579439252E-2</c:v>
                </c:pt>
                <c:pt idx="40">
                  <c:v>0</c:v>
                </c:pt>
                <c:pt idx="41">
                  <c:v>1.5945330296127564E-2</c:v>
                </c:pt>
                <c:pt idx="42">
                  <c:v>-1.1210762331838565E-3</c:v>
                </c:pt>
                <c:pt idx="43">
                  <c:v>4.4893378226711557E-2</c:v>
                </c:pt>
                <c:pt idx="44">
                  <c:v>2.0408163265306121E-2</c:v>
                </c:pt>
                <c:pt idx="45">
                  <c:v>2.736842105263158E-2</c:v>
                </c:pt>
                <c:pt idx="46">
                  <c:v>4.5081967213114756E-2</c:v>
                </c:pt>
                <c:pt idx="47">
                  <c:v>4.9019607843137254E-2</c:v>
                </c:pt>
                <c:pt idx="48">
                  <c:v>-1.8691588785046728E-2</c:v>
                </c:pt>
                <c:pt idx="49">
                  <c:v>6.6666666666666666E-2</c:v>
                </c:pt>
                <c:pt idx="50">
                  <c:v>3.5714285714285712E-2</c:v>
                </c:pt>
                <c:pt idx="51">
                  <c:v>8.6206896551724137E-3</c:v>
                </c:pt>
                <c:pt idx="52">
                  <c:v>1.7094017094017096E-2</c:v>
                </c:pt>
                <c:pt idx="53">
                  <c:v>0</c:v>
                </c:pt>
                <c:pt idx="54">
                  <c:v>-4.2016806722689079E-2</c:v>
                </c:pt>
                <c:pt idx="55">
                  <c:v>-4.3859649122807015E-2</c:v>
                </c:pt>
                <c:pt idx="56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1C4-4693-B6EA-A3ECCD09DE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0493487"/>
        <c:axId val="930490575"/>
      </c:scatterChart>
      <c:valAx>
        <c:axId val="930493487"/>
        <c:scaling>
          <c:orientation val="minMax"/>
          <c:max val="2017"/>
          <c:min val="1961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30490575"/>
        <c:crosses val="autoZero"/>
        <c:crossBetween val="midCat"/>
      </c:valAx>
      <c:valAx>
        <c:axId val="930490575"/>
        <c:scaling>
          <c:orientation val="minMax"/>
          <c:max val="0.25"/>
          <c:min val="-0.25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30493487"/>
        <c:crosses val="autoZero"/>
        <c:crossBetween val="midCat"/>
        <c:majorUnit val="0.1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GDP_percapita_rain_PDO_JJA!$D$2:$BH$2</c:f>
              <c:numCache>
                <c:formatCode>General</c:formatCode>
                <c:ptCount val="57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</c:numCache>
            </c:numRef>
          </c:xVal>
          <c:yVal>
            <c:numRef>
              <c:f>GDP_percapita_rain_PDO_JJA!$DQ$108:$FU$108</c:f>
              <c:numCache>
                <c:formatCode>General</c:formatCode>
                <c:ptCount val="57"/>
                <c:pt idx="0">
                  <c:v>3.8461538461538464E-2</c:v>
                </c:pt>
                <c:pt idx="1">
                  <c:v>5.185185185185185E-2</c:v>
                </c:pt>
                <c:pt idx="2">
                  <c:v>4.2253521126760563E-2</c:v>
                </c:pt>
                <c:pt idx="3">
                  <c:v>4.72972972972973E-2</c:v>
                </c:pt>
                <c:pt idx="4">
                  <c:v>3.870967741935484E-2</c:v>
                </c:pt>
                <c:pt idx="5">
                  <c:v>4.3478260869565216E-2</c:v>
                </c:pt>
                <c:pt idx="6">
                  <c:v>3.5714285714285712E-2</c:v>
                </c:pt>
                <c:pt idx="7">
                  <c:v>3.4482758620689655E-2</c:v>
                </c:pt>
                <c:pt idx="8">
                  <c:v>6.1111111111111109E-2</c:v>
                </c:pt>
                <c:pt idx="9">
                  <c:v>5.2356020942408377E-2</c:v>
                </c:pt>
                <c:pt idx="10">
                  <c:v>4.4776119402985072E-2</c:v>
                </c:pt>
                <c:pt idx="11">
                  <c:v>3.3333333333333333E-2</c:v>
                </c:pt>
                <c:pt idx="12">
                  <c:v>5.5299539170506916E-2</c:v>
                </c:pt>
                <c:pt idx="13">
                  <c:v>3.4934497816593885E-2</c:v>
                </c:pt>
                <c:pt idx="14">
                  <c:v>-1.6877637130801686E-2</c:v>
                </c:pt>
                <c:pt idx="15">
                  <c:v>3.4334763948497854E-2</c:v>
                </c:pt>
                <c:pt idx="16">
                  <c:v>3.3195020746887967E-2</c:v>
                </c:pt>
                <c:pt idx="17">
                  <c:v>3.614457831325301E-2</c:v>
                </c:pt>
                <c:pt idx="18">
                  <c:v>3.1007751937984496E-2</c:v>
                </c:pt>
                <c:pt idx="19">
                  <c:v>1.1278195488721804E-2</c:v>
                </c:pt>
                <c:pt idx="20">
                  <c:v>7.4349442379182153E-3</c:v>
                </c:pt>
                <c:pt idx="21">
                  <c:v>1.8450184501845018E-2</c:v>
                </c:pt>
                <c:pt idx="22">
                  <c:v>7.246376811594203E-3</c:v>
                </c:pt>
                <c:pt idx="23">
                  <c:v>1.0791366906474821E-2</c:v>
                </c:pt>
                <c:pt idx="24">
                  <c:v>1.0676156583629894E-2</c:v>
                </c:pt>
                <c:pt idx="25">
                  <c:v>1.7605633802816902E-2</c:v>
                </c:pt>
                <c:pt idx="26">
                  <c:v>2.0761245674740483E-2</c:v>
                </c:pt>
                <c:pt idx="27">
                  <c:v>4.0677966101694912E-2</c:v>
                </c:pt>
                <c:pt idx="28">
                  <c:v>3.5830618892508145E-2</c:v>
                </c:pt>
                <c:pt idx="29">
                  <c:v>2.20125786163522E-2</c:v>
                </c:pt>
                <c:pt idx="30">
                  <c:v>1.2307692307692308E-2</c:v>
                </c:pt>
                <c:pt idx="31">
                  <c:v>9.11854103343465E-3</c:v>
                </c:pt>
                <c:pt idx="32">
                  <c:v>-9.0361445783132526E-3</c:v>
                </c:pt>
                <c:pt idx="33">
                  <c:v>1.82370820668693E-2</c:v>
                </c:pt>
                <c:pt idx="34">
                  <c:v>1.7910447761194031E-2</c:v>
                </c:pt>
                <c:pt idx="35">
                  <c:v>8.7976539589442824E-3</c:v>
                </c:pt>
                <c:pt idx="36">
                  <c:v>2.0348837209302327E-2</c:v>
                </c:pt>
                <c:pt idx="37">
                  <c:v>3.1339031339031341E-2</c:v>
                </c:pt>
                <c:pt idx="38">
                  <c:v>3.0386740331491711E-2</c:v>
                </c:pt>
                <c:pt idx="39">
                  <c:v>3.2171581769436998E-2</c:v>
                </c:pt>
                <c:pt idx="40">
                  <c:v>1.038961038961039E-2</c:v>
                </c:pt>
                <c:pt idx="41">
                  <c:v>5.1413881748071976E-3</c:v>
                </c:pt>
                <c:pt idx="42">
                  <c:v>0</c:v>
                </c:pt>
                <c:pt idx="43">
                  <c:v>2.0460358056265986E-2</c:v>
                </c:pt>
                <c:pt idx="44">
                  <c:v>1.0025062656641603E-2</c:v>
                </c:pt>
                <c:pt idx="45">
                  <c:v>1.488833746898263E-2</c:v>
                </c:pt>
                <c:pt idx="46">
                  <c:v>1.7114914425427872E-2</c:v>
                </c:pt>
                <c:pt idx="47">
                  <c:v>-2.403846153846154E-3</c:v>
                </c:pt>
                <c:pt idx="48">
                  <c:v>-3.3734939759036145E-2</c:v>
                </c:pt>
                <c:pt idx="49">
                  <c:v>1.2468827930174564E-2</c:v>
                </c:pt>
                <c:pt idx="50">
                  <c:v>1.7241379310344827E-2</c:v>
                </c:pt>
                <c:pt idx="51">
                  <c:v>-2.4213075060532689E-3</c:v>
                </c:pt>
                <c:pt idx="52">
                  <c:v>0</c:v>
                </c:pt>
                <c:pt idx="53">
                  <c:v>4.8543689320388345E-3</c:v>
                </c:pt>
                <c:pt idx="54">
                  <c:v>4.830917874396135E-3</c:v>
                </c:pt>
                <c:pt idx="55">
                  <c:v>9.6153846153846159E-3</c:v>
                </c:pt>
                <c:pt idx="56">
                  <c:v>1.4285714285714285E-2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83F-4FD3-ABBC-7405D0457C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0493487"/>
        <c:axId val="930490575"/>
      </c:scatterChart>
      <c:valAx>
        <c:axId val="930493487"/>
        <c:scaling>
          <c:orientation val="minMax"/>
          <c:max val="2017"/>
          <c:min val="1961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30490575"/>
        <c:crosses val="autoZero"/>
        <c:crossBetween val="midCat"/>
      </c:valAx>
      <c:valAx>
        <c:axId val="930490575"/>
        <c:scaling>
          <c:orientation val="minMax"/>
          <c:max val="0.25"/>
          <c:min val="-0.25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30493487"/>
        <c:crosses val="autoZero"/>
        <c:crossBetween val="midCat"/>
        <c:majorUnit val="0.1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GDP_percapita_rain_PDO_JJA!$D$2:$BH$2</c:f>
              <c:numCache>
                <c:formatCode>General</c:formatCode>
                <c:ptCount val="57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</c:numCache>
            </c:numRef>
          </c:xVal>
          <c:yVal>
            <c:numRef>
              <c:f>GDP_percapita_rain_PDO_JJA!$DQ$161:$FU$161</c:f>
              <c:numCache>
                <c:formatCode>General</c:formatCode>
                <c:ptCount val="57"/>
                <c:pt idx="0">
                  <c:v>-9.5367457820989335E-2</c:v>
                </c:pt>
                <c:pt idx="1">
                  <c:v>-4.3245674824622216E-2</c:v>
                </c:pt>
                <c:pt idx="2">
                  <c:v>-4.2874933285892126E-2</c:v>
                </c:pt>
                <c:pt idx="3">
                  <c:v>0.12566383430695682</c:v>
                </c:pt>
                <c:pt idx="4">
                  <c:v>6.3631538597629253E-2</c:v>
                </c:pt>
                <c:pt idx="5">
                  <c:v>8.2690175205145364E-2</c:v>
                </c:pt>
                <c:pt idx="6">
                  <c:v>7.3619631901840371E-2</c:v>
                </c:pt>
                <c:pt idx="7">
                  <c:v>5.7018840925351817E-2</c:v>
                </c:pt>
                <c:pt idx="8">
                  <c:v>6.0811176693561488E-2</c:v>
                </c:pt>
                <c:pt idx="9">
                  <c:v>-7.9632465543644712E-2</c:v>
                </c:pt>
                <c:pt idx="10">
                  <c:v>0.19936217415418742</c:v>
                </c:pt>
                <c:pt idx="11">
                  <c:v>0.15445443825290775</c:v>
                </c:pt>
                <c:pt idx="12">
                  <c:v>1.5762382583268363E-2</c:v>
                </c:pt>
                <c:pt idx="13">
                  <c:v>-1.3723479769698069E-2</c:v>
                </c:pt>
                <c:pt idx="14">
                  <c:v>-4.8100759696121667E-2</c:v>
                </c:pt>
                <c:pt idx="15">
                  <c:v>-9.872446479326813E-2</c:v>
                </c:pt>
                <c:pt idx="16">
                  <c:v>2.261923256175264E-2</c:v>
                </c:pt>
                <c:pt idx="17">
                  <c:v>0.12605961170358196</c:v>
                </c:pt>
                <c:pt idx="18">
                  <c:v>3.0428741028546924E-2</c:v>
                </c:pt>
                <c:pt idx="19">
                  <c:v>4.6380246008418537E-2</c:v>
                </c:pt>
                <c:pt idx="20">
                  <c:v>-2.3560471459673299E-2</c:v>
                </c:pt>
                <c:pt idx="21">
                  <c:v>-2.9023949563679704E-2</c:v>
                </c:pt>
                <c:pt idx="22">
                  <c:v>-4.6539710190830794E-2</c:v>
                </c:pt>
                <c:pt idx="23">
                  <c:v>-4.8880584103256096E-2</c:v>
                </c:pt>
                <c:pt idx="24">
                  <c:v>2.3153268525525263E-2</c:v>
                </c:pt>
                <c:pt idx="25">
                  <c:v>2.318403572901858E-3</c:v>
                </c:pt>
                <c:pt idx="26">
                  <c:v>4.0442741592166395E-3</c:v>
                </c:pt>
                <c:pt idx="27">
                  <c:v>8.2722069111723681E-2</c:v>
                </c:pt>
                <c:pt idx="28">
                  <c:v>-1.2035296574770406E-2</c:v>
                </c:pt>
                <c:pt idx="29">
                  <c:v>1.4401606637952709E-3</c:v>
                </c:pt>
                <c:pt idx="30">
                  <c:v>2.3880203179629293E-2</c:v>
                </c:pt>
                <c:pt idx="31">
                  <c:v>-0.10723535854648544</c:v>
                </c:pt>
                <c:pt idx="32">
                  <c:v>-0.11354877819955829</c:v>
                </c:pt>
                <c:pt idx="33">
                  <c:v>1.03230428552819E-2</c:v>
                </c:pt>
                <c:pt idx="34">
                  <c:v>-5.6438356164383488E-2</c:v>
                </c:pt>
                <c:pt idx="35">
                  <c:v>0.21988795518207274</c:v>
                </c:pt>
                <c:pt idx="36">
                  <c:v>-5.2749852986474735E-2</c:v>
                </c:pt>
                <c:pt idx="37">
                  <c:v>-2.0575128040263336E-2</c:v>
                </c:pt>
                <c:pt idx="38">
                  <c:v>-4.3206942086398893E-2</c:v>
                </c:pt>
                <c:pt idx="39">
                  <c:v>-1.4582133928501044E-2</c:v>
                </c:pt>
                <c:pt idx="40">
                  <c:v>2.9795918367347046E-2</c:v>
                </c:pt>
                <c:pt idx="41">
                  <c:v>-8.6109751074429294E-3</c:v>
                </c:pt>
                <c:pt idx="42">
                  <c:v>7.6745188727316543E-3</c:v>
                </c:pt>
                <c:pt idx="43">
                  <c:v>6.2406646751306874E-2</c:v>
                </c:pt>
                <c:pt idx="44">
                  <c:v>8.1748019272732717E-2</c:v>
                </c:pt>
                <c:pt idx="45">
                  <c:v>0.18188587287619287</c:v>
                </c:pt>
                <c:pt idx="46">
                  <c:v>3.4639175257731969E-2</c:v>
                </c:pt>
                <c:pt idx="47">
                  <c:v>-6.098047030689497E-2</c:v>
                </c:pt>
                <c:pt idx="48">
                  <c:v>1.0888275797019311E-2</c:v>
                </c:pt>
                <c:pt idx="49">
                  <c:v>4.324727809236114E-2</c:v>
                </c:pt>
                <c:pt idx="50">
                  <c:v>5.5429162357807475E-2</c:v>
                </c:pt>
                <c:pt idx="51">
                  <c:v>4.814338147671739E-3</c:v>
                </c:pt>
                <c:pt idx="52">
                  <c:v>-3.7950664136623823E-3</c:v>
                </c:pt>
                <c:pt idx="53">
                  <c:v>-5.7142857142857802E-3</c:v>
                </c:pt>
                <c:pt idx="54">
                  <c:v>2.1871008939974682E-2</c:v>
                </c:pt>
                <c:pt idx="55">
                  <c:v>3.8900171848148569E-2</c:v>
                </c:pt>
                <c:pt idx="56">
                  <c:v>2.6315789473684209E-2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D5F-40F2-8942-DCAAEDB7B2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0493487"/>
        <c:axId val="930490575"/>
      </c:scatterChart>
      <c:valAx>
        <c:axId val="930493487"/>
        <c:scaling>
          <c:orientation val="minMax"/>
          <c:max val="2017"/>
          <c:min val="1961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30490575"/>
        <c:crosses val="autoZero"/>
        <c:crossBetween val="midCat"/>
      </c:valAx>
      <c:valAx>
        <c:axId val="930490575"/>
        <c:scaling>
          <c:orientation val="minMax"/>
          <c:min val="-0.25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30493487"/>
        <c:crosses val="autoZero"/>
        <c:crossBetween val="midCat"/>
        <c:majorUnit val="0.1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63188520434967"/>
          <c:y val="5.1534011820277011E-2"/>
          <c:w val="0.79898784301673764"/>
          <c:h val="0.73749060465922267"/>
        </c:manualLayout>
      </c:layout>
      <c:scatterChart>
        <c:scatterStyle val="lineMarker"/>
        <c:varyColors val="0"/>
        <c:ser>
          <c:idx val="1"/>
          <c:order val="0"/>
          <c:tx>
            <c:v>JJA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EOF!$A$5:$A$61</c:f>
              <c:numCache>
                <c:formatCode>General</c:formatCode>
                <c:ptCount val="57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</c:numCache>
            </c:numRef>
          </c:xVal>
          <c:yVal>
            <c:numRef>
              <c:f>EOF!$S$5:$S$61</c:f>
              <c:numCache>
                <c:formatCode>General</c:formatCode>
                <c:ptCount val="57"/>
                <c:pt idx="0">
                  <c:v>-0.89399242571112159</c:v>
                </c:pt>
                <c:pt idx="1">
                  <c:v>-0.96160065291748564</c:v>
                </c:pt>
                <c:pt idx="2">
                  <c:v>-1.0494350636761816</c:v>
                </c:pt>
                <c:pt idx="3">
                  <c:v>-0.14338961794291044</c:v>
                </c:pt>
                <c:pt idx="4">
                  <c:v>-0.89947293512057558</c:v>
                </c:pt>
                <c:pt idx="5">
                  <c:v>0.16896428340633293</c:v>
                </c:pt>
                <c:pt idx="6">
                  <c:v>-0.8054047665206675</c:v>
                </c:pt>
                <c:pt idx="7">
                  <c:v>0.48079111987615047</c:v>
                </c:pt>
                <c:pt idx="8">
                  <c:v>-1.9435063676181606E-2</c:v>
                </c:pt>
                <c:pt idx="9">
                  <c:v>-0.52493398625081888</c:v>
                </c:pt>
                <c:pt idx="10">
                  <c:v>-0.94254221345718281</c:v>
                </c:pt>
                <c:pt idx="11">
                  <c:v>-1.2403203396063018</c:v>
                </c:pt>
                <c:pt idx="12">
                  <c:v>-0.36376624215878928</c:v>
                </c:pt>
                <c:pt idx="13">
                  <c:v>0.35717531838090799</c:v>
                </c:pt>
                <c:pt idx="14">
                  <c:v>-2.8809662286691795E-3</c:v>
                </c:pt>
                <c:pt idx="15">
                  <c:v>0.19483983019684908</c:v>
                </c:pt>
                <c:pt idx="16">
                  <c:v>-4.6704538111059291E-2</c:v>
                </c:pt>
                <c:pt idx="17">
                  <c:v>-0.23225974529527371</c:v>
                </c:pt>
                <c:pt idx="18">
                  <c:v>0.82774025470472634</c:v>
                </c:pt>
                <c:pt idx="19">
                  <c:v>0.22629004245078774</c:v>
                </c:pt>
                <c:pt idx="20">
                  <c:v>1.3931828926697865</c:v>
                </c:pt>
                <c:pt idx="21">
                  <c:v>-0.67806059431102816</c:v>
                </c:pt>
                <c:pt idx="22">
                  <c:v>2.5071374469365146</c:v>
                </c:pt>
                <c:pt idx="23">
                  <c:v>2.971753183809079E-2</c:v>
                </c:pt>
                <c:pt idx="24">
                  <c:v>0.75286255306348471</c:v>
                </c:pt>
                <c:pt idx="25">
                  <c:v>1.0418268364698178</c:v>
                </c:pt>
                <c:pt idx="26">
                  <c:v>1.2609036890953047</c:v>
                </c:pt>
                <c:pt idx="27">
                  <c:v>0.92050865171424134</c:v>
                </c:pt>
                <c:pt idx="28">
                  <c:v>0.69145021225393866</c:v>
                </c:pt>
                <c:pt idx="29">
                  <c:v>0.40572510612696933</c:v>
                </c:pt>
                <c:pt idx="30">
                  <c:v>-0.49600757428887854</c:v>
                </c:pt>
                <c:pt idx="31">
                  <c:v>1.4009415605396973</c:v>
                </c:pt>
                <c:pt idx="32">
                  <c:v>2.0098679725016373</c:v>
                </c:pt>
                <c:pt idx="33">
                  <c:v>-0.5798495593364531</c:v>
                </c:pt>
                <c:pt idx="34">
                  <c:v>1.2222034606856964</c:v>
                </c:pt>
                <c:pt idx="35">
                  <c:v>1.0267986941650291</c:v>
                </c:pt>
                <c:pt idx="36">
                  <c:v>2.0243311784826079</c:v>
                </c:pt>
                <c:pt idx="37">
                  <c:v>0.62919046695866498</c:v>
                </c:pt>
                <c:pt idx="38">
                  <c:v>-0.78798485142224284</c:v>
                </c:pt>
                <c:pt idx="39">
                  <c:v>-0.71037662421587888</c:v>
                </c:pt>
                <c:pt idx="40">
                  <c:v>-0.88971753183809077</c:v>
                </c:pt>
                <c:pt idx="41">
                  <c:v>-0.28478354558727192</c:v>
                </c:pt>
                <c:pt idx="42">
                  <c:v>0.80028246816190918</c:v>
                </c:pt>
                <c:pt idx="43">
                  <c:v>0.15207143318733418</c:v>
                </c:pt>
                <c:pt idx="44">
                  <c:v>0.74629004245078778</c:v>
                </c:pt>
                <c:pt idx="45">
                  <c:v>-8.4312765317423266E-2</c:v>
                </c:pt>
                <c:pt idx="46">
                  <c:v>0.54934090762221188</c:v>
                </c:pt>
                <c:pt idx="47">
                  <c:v>-1.305216454412728</c:v>
                </c:pt>
                <c:pt idx="48">
                  <c:v>-0.19704329088254566</c:v>
                </c:pt>
                <c:pt idx="49">
                  <c:v>-0.19794697997785027</c:v>
                </c:pt>
                <c:pt idx="50">
                  <c:v>-1.1387380998540007</c:v>
                </c:pt>
                <c:pt idx="51">
                  <c:v>-1.5591525955142727</c:v>
                </c:pt>
                <c:pt idx="52">
                  <c:v>-0.63939719223178904</c:v>
                </c:pt>
                <c:pt idx="53">
                  <c:v>0.61084740448572761</c:v>
                </c:pt>
                <c:pt idx="54">
                  <c:v>1.1303387527714861</c:v>
                </c:pt>
                <c:pt idx="55">
                  <c:v>1.5711677440920293</c:v>
                </c:pt>
                <c:pt idx="56">
                  <c:v>0.43258008490157546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D5A-45A1-9008-23AC5420B2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228496"/>
        <c:axId val="351908784"/>
      </c:scatterChart>
      <c:valAx>
        <c:axId val="210228496"/>
        <c:scaling>
          <c:orientation val="minMax"/>
          <c:max val="2017"/>
          <c:min val="196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ja-JP" altLang="en-US" dirty="0"/>
                  <a:t>年</a:t>
                </a:r>
                <a:endParaRPr lang="ja-JP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ja-JP"/>
            </a:p>
          </c:txPr>
        </c:title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351908784"/>
        <c:crosses val="autoZero"/>
        <c:crossBetween val="midCat"/>
      </c:valAx>
      <c:valAx>
        <c:axId val="351908784"/>
        <c:scaling>
          <c:orientation val="minMax"/>
          <c:min val="-3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ja-JP" altLang="en-US" dirty="0"/>
                  <a:t>残差インデックス</a:t>
                </a:r>
                <a:endParaRPr lang="ja-JP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ja-JP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210228496"/>
        <c:crosses val="autoZero"/>
        <c:crossBetween val="midCat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ja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63188520434967"/>
          <c:y val="5.1534011820277011E-2"/>
          <c:w val="0.79898784301673764"/>
          <c:h val="0.73749060465922267"/>
        </c:manualLayout>
      </c:layout>
      <c:scatterChart>
        <c:scatterStyle val="lineMarker"/>
        <c:varyColors val="0"/>
        <c:ser>
          <c:idx val="2"/>
          <c:order val="0"/>
          <c:tx>
            <c:v>JFD</c:v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EOF!$A$5:$A$61</c:f>
              <c:numCache>
                <c:formatCode>General</c:formatCode>
                <c:ptCount val="57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</c:numCache>
            </c:numRef>
          </c:xVal>
          <c:yVal>
            <c:numRef>
              <c:f>EOF!$T$5:$T$61</c:f>
              <c:numCache>
                <c:formatCode>General</c:formatCode>
                <c:ptCount val="57"/>
                <c:pt idx="0">
                  <c:v>-0.10464137059537287</c:v>
                </c:pt>
                <c:pt idx="1">
                  <c:v>-0.89499861255568125</c:v>
                </c:pt>
                <c:pt idx="2">
                  <c:v>-0.48928551607938298</c:v>
                </c:pt>
                <c:pt idx="3">
                  <c:v>-0.65845287646820905</c:v>
                </c:pt>
                <c:pt idx="4">
                  <c:v>-0.7629760913730248</c:v>
                </c:pt>
                <c:pt idx="5">
                  <c:v>-0.66238253803160219</c:v>
                </c:pt>
                <c:pt idx="6">
                  <c:v>8.0478172539502846E-2</c:v>
                </c:pt>
                <c:pt idx="7">
                  <c:v>-0.6009507953017309</c:v>
                </c:pt>
                <c:pt idx="8">
                  <c:v>-0.4469057529364181</c:v>
                </c:pt>
                <c:pt idx="9">
                  <c:v>2.3333333333333334E-2</c:v>
                </c:pt>
                <c:pt idx="10">
                  <c:v>-1.5132124027541389</c:v>
                </c:pt>
                <c:pt idx="11">
                  <c:v>-1.3833333333333335</c:v>
                </c:pt>
                <c:pt idx="12">
                  <c:v>-0.54190436549209942</c:v>
                </c:pt>
                <c:pt idx="13">
                  <c:v>-0.41785377334951168</c:v>
                </c:pt>
                <c:pt idx="14">
                  <c:v>-0.72987906942080572</c:v>
                </c:pt>
                <c:pt idx="15">
                  <c:v>-0.28356964471444734</c:v>
                </c:pt>
                <c:pt idx="16">
                  <c:v>0.6389282741190746</c:v>
                </c:pt>
                <c:pt idx="17">
                  <c:v>7.8807343539880115E-2</c:v>
                </c:pt>
                <c:pt idx="18">
                  <c:v>-0.81071448392061707</c:v>
                </c:pt>
                <c:pt idx="19">
                  <c:v>0.45511954313487579</c:v>
                </c:pt>
                <c:pt idx="20">
                  <c:v>1.0428579356824677</c:v>
                </c:pt>
                <c:pt idx="21">
                  <c:v>0.11345148902389038</c:v>
                </c:pt>
                <c:pt idx="22">
                  <c:v>0.27880456865124259</c:v>
                </c:pt>
                <c:pt idx="23">
                  <c:v>1.2788101184285174</c:v>
                </c:pt>
                <c:pt idx="24">
                  <c:v>0.9654767850951842</c:v>
                </c:pt>
                <c:pt idx="25">
                  <c:v>1.3127370051032734</c:v>
                </c:pt>
                <c:pt idx="26">
                  <c:v>1.343926886674756</c:v>
                </c:pt>
                <c:pt idx="27">
                  <c:v>0.68214345176185076</c:v>
                </c:pt>
                <c:pt idx="28">
                  <c:v>-0.45428412863506429</c:v>
                </c:pt>
                <c:pt idx="29">
                  <c:v>-1.3153586294046269</c:v>
                </c:pt>
                <c:pt idx="30">
                  <c:v>-1.1761912690158012</c:v>
                </c:pt>
                <c:pt idx="31">
                  <c:v>-0.28214622665048822</c:v>
                </c:pt>
                <c:pt idx="32">
                  <c:v>0.28345148902389039</c:v>
                </c:pt>
                <c:pt idx="33">
                  <c:v>-0.16690575293641813</c:v>
                </c:pt>
                <c:pt idx="34">
                  <c:v>-0.10988184430944292</c:v>
                </c:pt>
                <c:pt idx="35">
                  <c:v>0.72607311332524416</c:v>
                </c:pt>
                <c:pt idx="36">
                  <c:v>0.51250069372215934</c:v>
                </c:pt>
                <c:pt idx="37">
                  <c:v>0.27547401020654683</c:v>
                </c:pt>
                <c:pt idx="38">
                  <c:v>-0.25713928942889486</c:v>
                </c:pt>
                <c:pt idx="39">
                  <c:v>-0.39547401020654682</c:v>
                </c:pt>
                <c:pt idx="40">
                  <c:v>0.15690575293641806</c:v>
                </c:pt>
                <c:pt idx="41">
                  <c:v>0.55964275803969155</c:v>
                </c:pt>
                <c:pt idx="42">
                  <c:v>1.4580956345079006</c:v>
                </c:pt>
                <c:pt idx="43">
                  <c:v>0.11047539765086553</c:v>
                </c:pt>
                <c:pt idx="44">
                  <c:v>0.21095079530173111</c:v>
                </c:pt>
                <c:pt idx="45">
                  <c:v>0.79726299489672658</c:v>
                </c:pt>
                <c:pt idx="46">
                  <c:v>-4.0475397650865497E-2</c:v>
                </c:pt>
                <c:pt idx="47">
                  <c:v>-0.1139241117861185</c:v>
                </c:pt>
                <c:pt idx="48">
                  <c:v>-0.71833194588901461</c:v>
                </c:pt>
                <c:pt idx="49">
                  <c:v>0.28285793568246775</c:v>
                </c:pt>
                <c:pt idx="50">
                  <c:v>-0.20963720826241661</c:v>
                </c:pt>
                <c:pt idx="51">
                  <c:v>-0.78416597294450729</c:v>
                </c:pt>
                <c:pt idx="52">
                  <c:v>-0.30630942470635814</c:v>
                </c:pt>
                <c:pt idx="53">
                  <c:v>1.1825006937221594</c:v>
                </c:pt>
                <c:pt idx="54">
                  <c:v>1.7157130964762981</c:v>
                </c:pt>
                <c:pt idx="55">
                  <c:v>1.0066638917780293</c:v>
                </c:pt>
                <c:pt idx="56">
                  <c:v>0.67369057529364174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290-4579-A6C5-10DCA94906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228496"/>
        <c:axId val="351908784"/>
      </c:scatterChart>
      <c:valAx>
        <c:axId val="210228496"/>
        <c:scaling>
          <c:orientation val="minMax"/>
          <c:max val="2017"/>
          <c:min val="196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ja-JP" altLang="en-US" dirty="0"/>
                  <a:t>年</a:t>
                </a:r>
                <a:endParaRPr lang="ja-JP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ja-JP"/>
            </a:p>
          </c:txPr>
        </c:title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351908784"/>
        <c:crosses val="autoZero"/>
        <c:crossBetween val="midCat"/>
        <c:majorUnit val="10"/>
      </c:valAx>
      <c:valAx>
        <c:axId val="351908784"/>
        <c:scaling>
          <c:orientation val="minMax"/>
          <c:max val="3"/>
          <c:min val="-3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ja-JP" altLang="en-US" dirty="0"/>
                  <a:t>残差インデックス</a:t>
                </a:r>
                <a:endParaRPr lang="ja-JP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ja-JP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210228496"/>
        <c:crosses val="autoZero"/>
        <c:crossBetween val="midCat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B2153-EDBD-4F93-9BD3-9A7AC73441FB}" type="datetimeFigureOut">
              <a:rPr kumimoji="1" lang="ja-JP" altLang="en-US" smtClean="0"/>
              <a:t>2022/4/13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6B051-F2CB-4C9D-9D3D-B343D44088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4723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6B051-F2CB-4C9D-9D3D-B343D440887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778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8EA209-50D2-4836-B396-B41AF878D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492ACD9-199F-4371-B7D0-AC24927DC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9ACE72-3692-4A2E-B808-339366A72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3401-3755-4B9B-A575-1C09C03DE9A6}" type="datetime1">
              <a:rPr kumimoji="1" lang="ja-JP" altLang="en-US" smtClean="0"/>
              <a:t>2022/4/13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FCD273-2428-445C-8377-07662F21E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A87316-2F0F-41BE-B771-026578171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44B2-FF52-4519-983B-7A0C71FEB2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419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6D3AA4-4FBB-4039-9D8D-09B7F9AAE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39417DC-5978-49C1-846D-43A326B20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7D244BE-5925-4422-B9A9-EEB8A1E8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DF09-5F68-47B6-9F1D-FA5C73723602}" type="datetime1">
              <a:rPr kumimoji="1" lang="ja-JP" altLang="en-US" smtClean="0"/>
              <a:t>2022/4/13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A873D7-72AF-4769-BE2A-C1179D963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A8CAED-3FF3-49F7-B912-E244EDE35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44B2-FF52-4519-983B-7A0C71FEB2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8684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22BE6DE-DE7C-4442-ADD1-E118FFD4DC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2EDD894-D9A2-4086-86D6-3157902B0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1A4B76-0DFF-4554-AF68-7F436F22C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90FE-6DB9-4D53-9C25-280431DE973B}" type="datetime1">
              <a:rPr kumimoji="1" lang="ja-JP" altLang="en-US" smtClean="0"/>
              <a:t>2022/4/13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AF61E6-526A-4570-AF11-09C22ECAB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EB2F3F-13FA-4E10-AE3A-B3B42958A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44B2-FF52-4519-983B-7A0C71FEB2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88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9633B8-0900-4FFC-BA2D-A3B3D341F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980719-D847-4227-88A2-FF122A2A7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1540C03-7E15-4860-8EB6-5EB56225A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3B7B-3633-425D-B196-B04270417C65}" type="datetime1">
              <a:rPr kumimoji="1" lang="ja-JP" altLang="en-US" smtClean="0"/>
              <a:t>2022/4/13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74650C-9706-4362-97EA-BCBF132A7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4E680F-9AFD-4C29-8B94-A0DF4E18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 sz="1800" b="1">
                <a:solidFill>
                  <a:schemeClr val="tx1"/>
                </a:solidFill>
              </a:defRPr>
            </a:lvl1pPr>
          </a:lstStyle>
          <a:p>
            <a:fld id="{B46644B2-FF52-4519-983B-7A0C71FEB24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3679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1921D9-2519-486B-A5AD-0851D3B93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065706F-FCF6-4ACC-8FB4-5C3AD4E9C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A68727-3967-40C3-8E9B-3B5E960DF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C77B-434B-4E02-B95E-D76678464D9C}" type="datetime1">
              <a:rPr kumimoji="1" lang="ja-JP" altLang="en-US" smtClean="0"/>
              <a:t>2022/4/13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9AE138-205A-4995-8E7C-3F4923750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83BC1D-B0AC-40C8-937D-2935D743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44B2-FF52-4519-983B-7A0C71FEB2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336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BF826F-9EB5-4471-925C-83339F8EC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A3A6B2-145B-4748-A9B0-8889A414D2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292BAB7-3BF2-4490-BD44-7AC6289DE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949DC38-A27F-40C8-B3C5-FD8B23024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D9ED-2B93-4C96-8FDC-F13BD359417F}" type="datetime1">
              <a:rPr kumimoji="1" lang="ja-JP" altLang="en-US" smtClean="0"/>
              <a:t>2022/4/13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85C36C-2067-459A-A249-B7A5A0BB4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8E5FBAE-3CE0-4E7A-9968-A96CC4C06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44B2-FF52-4519-983B-7A0C71FEB2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0131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451968-591A-46E8-B2C9-99B553EEF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F831E3D-9132-43E8-8B27-1840A4DA4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5B96EC9-3150-4EB4-9980-A12FB5B13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1F22B64-4E95-4F33-A506-522709C39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F0538B8-BD13-4E71-91FD-A4443F4F71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C8E4D05-AB6C-47DD-9FCC-4C8F1D164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4FDB-8115-4FD1-937D-4172431D16B7}" type="datetime1">
              <a:rPr kumimoji="1" lang="ja-JP" altLang="en-US" smtClean="0"/>
              <a:t>2022/4/13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01FC0B1-E7B0-42DF-956C-C283ADC68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9D6E4A2-4123-4C4E-A598-5622DA53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44B2-FF52-4519-983B-7A0C71FEB2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78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684AD6-574C-4E3B-B3DB-261BB34AC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AC64F58-2C91-430E-8DFC-CCDF789D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1593B-19C2-4F57-B365-3519AF691D95}" type="datetime1">
              <a:rPr kumimoji="1" lang="ja-JP" altLang="en-US" smtClean="0"/>
              <a:t>2022/4/13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20A714F-429C-4C39-813C-70F62EC7E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9297B64-4095-4E27-9C0B-0523B54F4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44B2-FF52-4519-983B-7A0C71FEB2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0960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85CC29-F3B5-41BD-841A-04A589B8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98C1-3227-4240-82F2-3B5E73483D13}" type="datetime1">
              <a:rPr kumimoji="1" lang="ja-JP" altLang="en-US" smtClean="0"/>
              <a:t>2022/4/13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1CBEEB3-0FF1-433F-91AD-68AA5E227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35AE0FE-817B-4B74-9B77-70381C050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44B2-FF52-4519-983B-7A0C71FEB2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702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17D6C4-895B-41F8-96AB-9F17A01CB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0D4306-CB6E-47EE-8EE6-F2D17FD40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8CD2907-D6D7-42B7-97C4-7AF51CD02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8B73BA3-73D6-4DF1-BD73-27A2F9D27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291-99DD-49A3-85DB-9BCE7F19B6AF}" type="datetime1">
              <a:rPr kumimoji="1" lang="ja-JP" altLang="en-US" smtClean="0"/>
              <a:t>2022/4/13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C8D5115-01D5-47DA-8958-4B1DD1B72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20BFA97-C453-4E80-9AD6-6BA40FA4E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44B2-FF52-4519-983B-7A0C71FEB2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99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BEE67F-A2F5-4DD3-B801-FD581E064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9D7F779-13AE-4CD0-A52E-0FFC3C114C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2BEF095-9B82-48E1-AA59-50C290A46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FEE0149-2369-4340-AF2C-70783145C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ECFE-EA3B-4116-9767-82193F7EBE81}" type="datetime1">
              <a:rPr kumimoji="1" lang="ja-JP" altLang="en-US" smtClean="0"/>
              <a:t>2022/4/13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DF22EA7-C74C-4839-B96C-9EA6E63EE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0BD49B3-5B2D-4699-A1E8-030A4554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44B2-FF52-4519-983B-7A0C71FEB2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966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983B2FC-CC16-4CA2-8CA8-20594BE85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D8A83B6-8937-48FE-A82E-4176BEA08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513AE1-87DA-4FB8-88DB-1D2DD418DC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8296D-5331-4493-B6EF-1CC3577E4EBF}" type="datetime1">
              <a:rPr kumimoji="1" lang="ja-JP" altLang="en-US" smtClean="0"/>
              <a:t>2022/4/13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C18727-F839-4786-858C-F703F42C36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2CAF657-DF14-4917-B5E7-C5FB4E621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644B2-FF52-4519-983B-7A0C71FEB2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739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oney-seem-fall-2082383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ja/%E7%A9%BA-%E9%9B%B2-%E9%9D%92-%E3%83%9B%E3%83%AF%E3%82%A4%E3%83%88-%E5%A4%A9%E6%B0%97%E4%BA%88%E5%A0%B1-%E6%97%A5-%E5%A4%8F-%E9%9B%B2%E6%99%AF%E7%94%BB-%E3%82%B9%E3%83%9A%E3%83%BC%E3%82%B9-827567/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.freemap.jp/tw/20171006_2213590417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0CCC9235-4EE2-4F8E-8D00-CCEE35E6EA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6216"/>
          <a:stretch/>
        </p:blipFill>
        <p:spPr>
          <a:xfrm>
            <a:off x="4571999" y="0"/>
            <a:ext cx="4571999" cy="68580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0416B0B-EDD2-4C88-AC46-4745F000C4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51855"/>
          <a:stretch/>
        </p:blipFill>
        <p:spPr>
          <a:xfrm>
            <a:off x="-3515" y="4151"/>
            <a:ext cx="457200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05ED473-AF19-4806-8900-69033378B8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621" y="689742"/>
            <a:ext cx="8444752" cy="2916239"/>
          </a:xfrm>
        </p:spPr>
        <p:txBody>
          <a:bodyPr>
            <a:normAutofit/>
          </a:bodyPr>
          <a:lstStyle/>
          <a:p>
            <a:r>
              <a:rPr lang="ja-JP" altLang="en-US" sz="4000" b="1" dirty="0">
                <a:latin typeface="+mn-ea"/>
                <a:ea typeface="+mn-ea"/>
              </a:rPr>
              <a:t>北太平洋の海水温と</a:t>
            </a:r>
            <a:br>
              <a:rPr lang="en-US" altLang="ja-JP" sz="4000" b="1" dirty="0">
                <a:latin typeface="+mn-ea"/>
                <a:ea typeface="+mn-ea"/>
              </a:rPr>
            </a:br>
            <a:r>
              <a:rPr lang="ja-JP" altLang="en-US" sz="4000" b="1" dirty="0">
                <a:latin typeface="+mn-ea"/>
                <a:ea typeface="+mn-ea"/>
              </a:rPr>
              <a:t>世界の経済格差の共変動</a:t>
            </a:r>
            <a:br>
              <a:rPr lang="en-US" altLang="ja-JP" sz="4000" b="1" dirty="0">
                <a:latin typeface="+mn-ea"/>
                <a:ea typeface="+mn-ea"/>
              </a:rPr>
            </a:br>
            <a:endParaRPr kumimoji="1" lang="ja-JP" altLang="en-US" sz="3200" b="1" dirty="0">
              <a:latin typeface="+mn-lt"/>
              <a:ea typeface="+mn-ea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374885A-352E-4C04-A31B-4F448E09A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44B2-FF52-4519-983B-7A0C71FEB247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13A737C-6E8A-4E66-A368-562160BC07E9}"/>
              </a:ext>
            </a:extLst>
          </p:cNvPr>
          <p:cNvSpPr txBox="1"/>
          <p:nvPr/>
        </p:nvSpPr>
        <p:spPr>
          <a:xfrm>
            <a:off x="225287" y="159026"/>
            <a:ext cx="4969565" cy="468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b="1" dirty="0"/>
              <a:t>修士論文発表会（</a:t>
            </a:r>
            <a:r>
              <a:rPr lang="en-US" altLang="ja-JP" b="1" dirty="0"/>
              <a:t>2022</a:t>
            </a:r>
            <a:r>
              <a:rPr lang="ja-JP" altLang="en-US" b="1" dirty="0"/>
              <a:t>年</a:t>
            </a:r>
            <a:r>
              <a:rPr lang="en-US" altLang="ja-JP" b="1" dirty="0"/>
              <a:t>2</a:t>
            </a:r>
            <a:r>
              <a:rPr lang="ja-JP" altLang="en-US" b="1" dirty="0"/>
              <a:t>月</a:t>
            </a:r>
            <a:r>
              <a:rPr lang="en-US" altLang="ja-JP" b="1" dirty="0"/>
              <a:t>16</a:t>
            </a:r>
            <a:r>
              <a:rPr lang="ja-JP" altLang="en-US" b="1" dirty="0"/>
              <a:t>日）</a:t>
            </a:r>
            <a:endParaRPr kumimoji="1" lang="en-US" altLang="ja-JP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5ECC0D1-0DF6-4BAD-961D-19EEE525D250}"/>
              </a:ext>
            </a:extLst>
          </p:cNvPr>
          <p:cNvSpPr txBox="1"/>
          <p:nvPr/>
        </p:nvSpPr>
        <p:spPr>
          <a:xfrm>
            <a:off x="1005616" y="4619313"/>
            <a:ext cx="71327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>
                <a:latin typeface="+mn-ea"/>
              </a:rPr>
              <a:t>520M203</a:t>
            </a:r>
            <a:r>
              <a:rPr lang="ja-JP" altLang="en-US" sz="2800" b="1" dirty="0">
                <a:latin typeface="+mn-ea"/>
              </a:rPr>
              <a:t> 加藤 茜</a:t>
            </a:r>
            <a:endParaRPr lang="en-US" altLang="ja-JP" sz="2800" b="1" dirty="0">
              <a:latin typeface="+mn-ea"/>
            </a:endParaRPr>
          </a:p>
          <a:p>
            <a:pPr algn="ctr"/>
            <a:r>
              <a:rPr lang="ja-JP" altLang="en-US" sz="2800" b="1" dirty="0">
                <a:latin typeface="+mn-ea"/>
              </a:rPr>
              <a:t>（気象・気候ダイナミクス研究室）</a:t>
            </a:r>
            <a:endParaRPr lang="en-US" altLang="ja-JP" sz="2800" b="1" dirty="0">
              <a:latin typeface="+mn-ea"/>
            </a:endParaRPr>
          </a:p>
          <a:p>
            <a:pPr algn="ctr"/>
            <a:r>
              <a:rPr lang="ja-JP" altLang="en-US" sz="2800" b="1" dirty="0">
                <a:latin typeface="+mn-ea"/>
              </a:rPr>
              <a:t>指導教員 立花 義裕 教授</a:t>
            </a:r>
            <a:endParaRPr lang="en-US" altLang="ja-JP" sz="2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40129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B6E63EE-32BD-4146-BDAE-BD7300180A19}"/>
              </a:ext>
            </a:extLst>
          </p:cNvPr>
          <p:cNvSpPr txBox="1"/>
          <p:nvPr/>
        </p:nvSpPr>
        <p:spPr>
          <a:xfrm>
            <a:off x="167295" y="745554"/>
            <a:ext cx="8820442" cy="600164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accent1"/>
                </a:solidFill>
              </a:rPr>
              <a:t>＜経済データ＞</a:t>
            </a:r>
            <a:r>
              <a:rPr lang="ja-JP" altLang="en-US" sz="2400" b="1" dirty="0">
                <a:solidFill>
                  <a:srgbClr val="FF0000"/>
                </a:solidFill>
              </a:rPr>
              <a:t>　</a:t>
            </a:r>
            <a:endParaRPr lang="en-US" altLang="ja-JP" sz="2400" dirty="0"/>
          </a:p>
          <a:p>
            <a:r>
              <a:rPr lang="ja-JP" altLang="en-US" sz="2400" dirty="0"/>
              <a:t>・</a:t>
            </a:r>
            <a:r>
              <a:rPr lang="en-US" altLang="ja-JP" sz="2400" dirty="0"/>
              <a:t>1</a:t>
            </a:r>
            <a:r>
              <a:rPr lang="ja-JP" altLang="en-US" sz="2400" dirty="0"/>
              <a:t>人当たり国内総生産（</a:t>
            </a:r>
            <a:r>
              <a:rPr lang="en-US" altLang="ja-JP" sz="2400" dirty="0"/>
              <a:t>GDP per capita</a:t>
            </a:r>
            <a:r>
              <a:rPr lang="ja-JP" altLang="en-US" sz="2400" dirty="0"/>
              <a:t>）（世界銀行）</a:t>
            </a:r>
            <a:endParaRPr lang="en-US" altLang="ja-JP" sz="2400" dirty="0"/>
          </a:p>
          <a:p>
            <a:r>
              <a:rPr lang="ja-JP" altLang="en-US" sz="2400" dirty="0"/>
              <a:t>　国の数は</a:t>
            </a:r>
            <a:r>
              <a:rPr lang="en-US" altLang="ja-JP" sz="2400" dirty="0"/>
              <a:t>179</a:t>
            </a:r>
            <a:r>
              <a:rPr lang="ja-JP" altLang="en-US" sz="2400" dirty="0"/>
              <a:t>か国（欠損値がない国は</a:t>
            </a:r>
            <a:r>
              <a:rPr lang="en-US" altLang="ja-JP" sz="2400" dirty="0"/>
              <a:t>74</a:t>
            </a:r>
            <a:r>
              <a:rPr lang="ja-JP" altLang="en-US" sz="2400" dirty="0"/>
              <a:t>か国）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b="1" dirty="0">
                <a:solidFill>
                  <a:srgbClr val="0070C0"/>
                </a:solidFill>
              </a:rPr>
              <a:t>解析手法①</a:t>
            </a:r>
            <a:endParaRPr lang="en-US" altLang="ja-JP" sz="2400" b="1" dirty="0">
              <a:solidFill>
                <a:srgbClr val="0070C0"/>
              </a:solidFill>
            </a:endParaRPr>
          </a:p>
          <a:p>
            <a:r>
              <a:rPr lang="en-US" altLang="ja-JP" sz="2400" dirty="0"/>
              <a:t>GDP</a:t>
            </a:r>
            <a:r>
              <a:rPr lang="ja-JP" altLang="en-US" sz="2400" dirty="0"/>
              <a:t>成長率を求める</a:t>
            </a:r>
            <a:endParaRPr lang="en-US" altLang="ja-JP" sz="2400" dirty="0"/>
          </a:p>
          <a:p>
            <a:r>
              <a:rPr lang="ja-JP" alt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（その年の</a:t>
            </a:r>
            <a:r>
              <a:rPr lang="en-US" altLang="ja-JP" sz="2400" dirty="0">
                <a:solidFill>
                  <a:srgbClr val="FF0000"/>
                </a:solidFill>
                <a:sym typeface="Wingdings" panose="05000000000000000000" pitchFamily="2" charset="2"/>
              </a:rPr>
              <a:t>GDP</a:t>
            </a:r>
            <a:r>
              <a:rPr lang="ja-JP" alt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－前年の</a:t>
            </a:r>
            <a:r>
              <a:rPr lang="en-US" altLang="ja-JP" sz="2400" dirty="0">
                <a:solidFill>
                  <a:srgbClr val="FF0000"/>
                </a:solidFill>
                <a:sym typeface="Wingdings" panose="05000000000000000000" pitchFamily="2" charset="2"/>
              </a:rPr>
              <a:t>GDP</a:t>
            </a:r>
            <a:r>
              <a:rPr lang="ja-JP" alt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）</a:t>
            </a:r>
            <a:r>
              <a:rPr lang="en-US" altLang="ja-JP" sz="2400" dirty="0">
                <a:solidFill>
                  <a:srgbClr val="FF0000"/>
                </a:solidFill>
                <a:sym typeface="Wingdings" panose="05000000000000000000" pitchFamily="2" charset="2"/>
              </a:rPr>
              <a:t>/ (</a:t>
            </a:r>
            <a:r>
              <a:rPr lang="ja-JP" alt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前年の</a:t>
            </a:r>
            <a:r>
              <a:rPr lang="en-US" altLang="ja-JP" sz="2400" dirty="0">
                <a:solidFill>
                  <a:srgbClr val="FF0000"/>
                </a:solidFill>
                <a:sym typeface="Wingdings" panose="05000000000000000000" pitchFamily="2" charset="2"/>
              </a:rPr>
              <a:t>GDP)</a:t>
            </a:r>
          </a:p>
          <a:p>
            <a:endParaRPr lang="en-US" altLang="ja-JP" sz="2400" dirty="0">
              <a:solidFill>
                <a:srgbClr val="FF0000"/>
              </a:solidFill>
            </a:endParaRPr>
          </a:p>
          <a:p>
            <a:r>
              <a:rPr lang="ja-JP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解析手法②</a:t>
            </a:r>
            <a:endParaRPr lang="en-US" altLang="ja-JP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以下の基準</a:t>
            </a:r>
            <a:r>
              <a:rPr kumimoji="1"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に基づき国を以下の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1"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つのレベルに分類した</a:t>
            </a:r>
            <a:endParaRPr kumimoji="1"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FACTFULNESS, 2019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日経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</a:t>
            </a:r>
            <a:r>
              <a:rPr kumimoji="1"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kumimoji="1"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レベルが低いほど低所得であるとみなせる</a:t>
            </a:r>
            <a:endParaRPr kumimoji="1"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 sz="2400" dirty="0">
              <a:solidFill>
                <a:srgbClr val="FF0000"/>
              </a:solidFill>
            </a:endParaRPr>
          </a:p>
          <a:p>
            <a:endParaRPr lang="en-US" altLang="ja-JP" sz="2400" dirty="0">
              <a:solidFill>
                <a:srgbClr val="FF0000"/>
              </a:solidFill>
            </a:endParaRPr>
          </a:p>
          <a:p>
            <a:endParaRPr lang="en-US" altLang="ja-JP" sz="2400" dirty="0">
              <a:solidFill>
                <a:srgbClr val="FF0000"/>
              </a:solidFill>
            </a:endParaRPr>
          </a:p>
          <a:p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8">
            <a:extLst>
              <a:ext uri="{FF2B5EF4-FFF2-40B4-BE49-F238E27FC236}">
                <a16:creationId xmlns:a16="http://schemas.microsoft.com/office/drawing/2014/main" id="{48013BED-DF1F-42D0-BABA-10897A509A58}"/>
              </a:ext>
            </a:extLst>
          </p:cNvPr>
          <p:cNvSpPr txBox="1"/>
          <p:nvPr/>
        </p:nvSpPr>
        <p:spPr>
          <a:xfrm>
            <a:off x="0" y="0"/>
            <a:ext cx="9180512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800" dirty="0"/>
              <a:t> </a:t>
            </a:r>
            <a:r>
              <a:rPr lang="ja-JP" altLang="en-US" sz="2800" dirty="0"/>
              <a:t>使用データと解析手法③</a:t>
            </a:r>
            <a:endParaRPr kumimoji="1" lang="ja-JP" altLang="en-US" sz="28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64D53AD-5AE9-4FE1-83E3-D80A8945B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887" y="67564"/>
            <a:ext cx="2057400" cy="365125"/>
          </a:xfrm>
        </p:spPr>
        <p:txBody>
          <a:bodyPr/>
          <a:lstStyle/>
          <a:p>
            <a:fld id="{B46644B2-FF52-4519-983B-7A0C71FEB247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12" name="コンテンツ プレースホルダー 5">
            <a:extLst>
              <a:ext uri="{FF2B5EF4-FFF2-40B4-BE49-F238E27FC236}">
                <a16:creationId xmlns:a16="http://schemas.microsoft.com/office/drawing/2014/main" id="{C87023BD-88FA-4C8F-9107-1270175A183D}"/>
              </a:ext>
            </a:extLst>
          </p:cNvPr>
          <p:cNvSpPr txBox="1">
            <a:spLocks/>
          </p:cNvSpPr>
          <p:nvPr/>
        </p:nvSpPr>
        <p:spPr>
          <a:xfrm>
            <a:off x="140672" y="5564692"/>
            <a:ext cx="9180513" cy="1826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09178" indent="-1009178" algn="l" defTabSz="4036710" rtl="0" eaLnBrk="1" latinLnBrk="0" hangingPunct="1">
              <a:lnSpc>
                <a:spcPct val="90000"/>
              </a:lnSpc>
              <a:spcBef>
                <a:spcPts val="4415"/>
              </a:spcBef>
              <a:buFont typeface="Arial" panose="020B0604020202020204" pitchFamily="34" charset="0"/>
              <a:buChar char="•"/>
              <a:defRPr kumimoji="1" sz="12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27533" indent="-1009178" algn="l" defTabSz="4036710" rtl="0" eaLnBrk="1" latinLnBrk="0" hangingPunct="1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Char char="•"/>
              <a:defRPr kumimoji="1" sz="105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5888" indent="-1009178" algn="l" defTabSz="4036710" rtl="0" eaLnBrk="1" latinLnBrk="0" hangingPunct="1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Char char="•"/>
              <a:defRPr kumimoji="1" sz="882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64243" indent="-1009178" algn="l" defTabSz="4036710" rtl="0" eaLnBrk="1" latinLnBrk="0" hangingPunct="1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Char char="•"/>
              <a:defRPr kumimoji="1"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82598" indent="-1009178" algn="l" defTabSz="4036710" rtl="0" eaLnBrk="1" latinLnBrk="0" hangingPunct="1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Char char="•"/>
              <a:defRPr kumimoji="1"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100953" indent="-1009178" algn="l" defTabSz="4036710" rtl="0" eaLnBrk="1" latinLnBrk="0" hangingPunct="1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Char char="•"/>
              <a:defRPr kumimoji="1"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19308" indent="-1009178" algn="l" defTabSz="4036710" rtl="0" eaLnBrk="1" latinLnBrk="0" hangingPunct="1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Char char="•"/>
              <a:defRPr kumimoji="1"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37663" indent="-1009178" algn="l" defTabSz="4036710" rtl="0" eaLnBrk="1" latinLnBrk="0" hangingPunct="1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Char char="•"/>
              <a:defRPr kumimoji="1"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156019" indent="-1009178" algn="l" defTabSz="4036710" rtl="0" eaLnBrk="1" latinLnBrk="0" hangingPunct="1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Char char="•"/>
              <a:defRPr kumimoji="1"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ja-JP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年の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ja-JP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人当たり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GDP</a:t>
            </a:r>
            <a:r>
              <a:rPr lang="ja-JP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が</a:t>
            </a:r>
            <a:b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・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ja-JP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1460</a:t>
            </a:r>
            <a:r>
              <a:rPr lang="ja-JP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ドル未満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ja-JP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レベル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・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1460</a:t>
            </a:r>
            <a:r>
              <a:rPr lang="ja-JP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5840</a:t>
            </a:r>
            <a:r>
              <a:rPr lang="ja-JP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ドル未満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ja-JP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レベル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  </a:t>
            </a:r>
            <a:b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・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5840</a:t>
            </a:r>
            <a:r>
              <a:rPr lang="ja-JP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11680</a:t>
            </a:r>
            <a:r>
              <a:rPr lang="ja-JP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ドル未満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ja-JP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レベル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・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11680</a:t>
            </a:r>
            <a:r>
              <a:rPr lang="ja-JP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ドル以上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ja-JP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レベル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</a:p>
        </p:txBody>
      </p:sp>
    </p:spTree>
    <p:extLst>
      <p:ext uri="{BB962C8B-B14F-4D97-AF65-F5344CB8AC3E}">
        <p14:creationId xmlns:p14="http://schemas.microsoft.com/office/powerpoint/2010/main" val="1264553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8">
            <a:extLst>
              <a:ext uri="{FF2B5EF4-FFF2-40B4-BE49-F238E27FC236}">
                <a16:creationId xmlns:a16="http://schemas.microsoft.com/office/drawing/2014/main" id="{BBCE89C4-09B7-4273-8BD3-D113C418F411}"/>
              </a:ext>
            </a:extLst>
          </p:cNvPr>
          <p:cNvSpPr txBox="1"/>
          <p:nvPr/>
        </p:nvSpPr>
        <p:spPr>
          <a:xfrm>
            <a:off x="0" y="0"/>
            <a:ext cx="9180512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800" dirty="0"/>
              <a:t> </a:t>
            </a:r>
            <a:r>
              <a:rPr lang="ja-JP" altLang="en-US" sz="2800" dirty="0"/>
              <a:t>使用データと解析手法④</a:t>
            </a:r>
            <a:endParaRPr kumimoji="1" lang="ja-JP" altLang="en-US" sz="2800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9345AA93-6B7E-4C83-AE93-AD08F3761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t="20194" r="4753" b="16423"/>
          <a:stretch/>
        </p:blipFill>
        <p:spPr>
          <a:xfrm>
            <a:off x="312229" y="1095222"/>
            <a:ext cx="4169329" cy="2147583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568DD1E-2546-4267-BFFC-191C9A6B84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" t="20861" r="4724" b="16697"/>
          <a:stretch/>
        </p:blipFill>
        <p:spPr>
          <a:xfrm>
            <a:off x="4697834" y="1110933"/>
            <a:ext cx="4169327" cy="214758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6D63BE1-092C-441C-B49A-36305267D8F1}"/>
              </a:ext>
            </a:extLst>
          </p:cNvPr>
          <p:cNvSpPr txBox="1"/>
          <p:nvPr/>
        </p:nvSpPr>
        <p:spPr>
          <a:xfrm>
            <a:off x="662727" y="3242805"/>
            <a:ext cx="3909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level1</a:t>
            </a:r>
            <a:r>
              <a:rPr kumimoji="1" lang="ja-JP" altLang="en-US" sz="2000" dirty="0"/>
              <a:t>：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北緯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度～南緯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度の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アフリカ大陸中心</a:t>
            </a:r>
            <a:r>
              <a:rPr kumimoji="1" lang="ja-JP" altLang="en-US" sz="2000" dirty="0"/>
              <a:t>（</a:t>
            </a:r>
            <a:r>
              <a:rPr kumimoji="1" lang="en-US" altLang="ja-JP" sz="2000" dirty="0"/>
              <a:t>36</a:t>
            </a:r>
            <a:r>
              <a:rPr kumimoji="1" lang="ja-JP" altLang="en-US" sz="2000" dirty="0"/>
              <a:t>か国）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B6A9B6D-8E2B-4898-A6A1-6F5E8B2EA945}"/>
              </a:ext>
            </a:extLst>
          </p:cNvPr>
          <p:cNvSpPr txBox="1"/>
          <p:nvPr/>
        </p:nvSpPr>
        <p:spPr>
          <a:xfrm>
            <a:off x="4880295" y="3225296"/>
            <a:ext cx="3909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Level2</a:t>
            </a:r>
            <a:r>
              <a:rPr kumimoji="1" lang="ja-JP" altLang="en-US" sz="2000" dirty="0"/>
              <a:t>：東南アジア，アフリカ大陸中心（</a:t>
            </a:r>
            <a:r>
              <a:rPr kumimoji="1" lang="en-US" altLang="ja-JP" sz="2000" dirty="0"/>
              <a:t>53</a:t>
            </a:r>
            <a:r>
              <a:rPr kumimoji="1" lang="ja-JP" altLang="en-US" sz="2000" dirty="0"/>
              <a:t>か国）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A3F0CCF-83C5-423D-8266-B2B23B3AD3E1}"/>
              </a:ext>
            </a:extLst>
          </p:cNvPr>
          <p:cNvSpPr txBox="1"/>
          <p:nvPr/>
        </p:nvSpPr>
        <p:spPr>
          <a:xfrm>
            <a:off x="354433" y="458906"/>
            <a:ext cx="6383992" cy="594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ja-JP" altLang="en-US" sz="2400" dirty="0"/>
              <a:t>前スライドの基準に基づき分類した国の分布</a:t>
            </a:r>
          </a:p>
        </p:txBody>
      </p:sp>
      <p:sp>
        <p:nvSpPr>
          <p:cNvPr id="17" name="スライド番号プレースホルダー 2">
            <a:extLst>
              <a:ext uri="{FF2B5EF4-FFF2-40B4-BE49-F238E27FC236}">
                <a16:creationId xmlns:a16="http://schemas.microsoft.com/office/drawing/2014/main" id="{D140A3F0-5816-44E6-8E08-2B4ADB84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887" y="67564"/>
            <a:ext cx="2057400" cy="365125"/>
          </a:xfrm>
        </p:spPr>
        <p:txBody>
          <a:bodyPr/>
          <a:lstStyle/>
          <a:p>
            <a:fld id="{B46644B2-FF52-4519-983B-7A0C71FEB247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graphicFrame>
        <p:nvGraphicFramePr>
          <p:cNvPr id="18" name="グラフ 17">
            <a:extLst>
              <a:ext uri="{FF2B5EF4-FFF2-40B4-BE49-F238E27FC236}">
                <a16:creationId xmlns:a16="http://schemas.microsoft.com/office/drawing/2014/main" id="{6C9C7038-0A17-4F4A-9A68-194D62B8B3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4427920"/>
              </p:ext>
            </p:extLst>
          </p:nvPr>
        </p:nvGraphicFramePr>
        <p:xfrm>
          <a:off x="354433" y="3971454"/>
          <a:ext cx="4235152" cy="2206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7F19BBD-67E6-4177-8D42-484EA5945F69}"/>
              </a:ext>
            </a:extLst>
          </p:cNvPr>
          <p:cNvSpPr txBox="1"/>
          <p:nvPr/>
        </p:nvSpPr>
        <p:spPr>
          <a:xfrm>
            <a:off x="312229" y="6199039"/>
            <a:ext cx="4092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代表的な国・ケニアの</a:t>
            </a:r>
            <a:r>
              <a:rPr kumimoji="1" lang="en-US" altLang="ja-JP" sz="2000" dirty="0"/>
              <a:t>GDP</a:t>
            </a:r>
            <a:r>
              <a:rPr kumimoji="1" lang="ja-JP" altLang="en-US" sz="2000" dirty="0"/>
              <a:t>成長率</a:t>
            </a:r>
          </a:p>
        </p:txBody>
      </p:sp>
      <p:graphicFrame>
        <p:nvGraphicFramePr>
          <p:cNvPr id="20" name="グラフ 19">
            <a:extLst>
              <a:ext uri="{FF2B5EF4-FFF2-40B4-BE49-F238E27FC236}">
                <a16:creationId xmlns:a16="http://schemas.microsoft.com/office/drawing/2014/main" id="{C115EF6F-1341-4F76-A1C5-4AC1B02EDC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9727975"/>
              </p:ext>
            </p:extLst>
          </p:nvPr>
        </p:nvGraphicFramePr>
        <p:xfrm>
          <a:off x="4540819" y="3997829"/>
          <a:ext cx="4483356" cy="220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64F0FDA-98F6-4E0D-9C4E-4C47418C19A2}"/>
              </a:ext>
            </a:extLst>
          </p:cNvPr>
          <p:cNvSpPr txBox="1"/>
          <p:nvPr/>
        </p:nvSpPr>
        <p:spPr>
          <a:xfrm>
            <a:off x="4739054" y="6178276"/>
            <a:ext cx="4092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代表的な国・インドの</a:t>
            </a:r>
            <a:r>
              <a:rPr kumimoji="1" lang="en-US" altLang="ja-JP" sz="2000" dirty="0"/>
              <a:t>GDP</a:t>
            </a:r>
            <a:r>
              <a:rPr kumimoji="1" lang="ja-JP" altLang="en-US" sz="2000" dirty="0"/>
              <a:t>成長率</a:t>
            </a:r>
          </a:p>
        </p:txBody>
      </p:sp>
    </p:spTree>
    <p:extLst>
      <p:ext uri="{BB962C8B-B14F-4D97-AF65-F5344CB8AC3E}">
        <p14:creationId xmlns:p14="http://schemas.microsoft.com/office/powerpoint/2010/main" val="4183925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8">
            <a:extLst>
              <a:ext uri="{FF2B5EF4-FFF2-40B4-BE49-F238E27FC236}">
                <a16:creationId xmlns:a16="http://schemas.microsoft.com/office/drawing/2014/main" id="{BBCE89C4-09B7-4273-8BD3-D113C418F411}"/>
              </a:ext>
            </a:extLst>
          </p:cNvPr>
          <p:cNvSpPr txBox="1"/>
          <p:nvPr/>
        </p:nvSpPr>
        <p:spPr>
          <a:xfrm>
            <a:off x="0" y="0"/>
            <a:ext cx="9180512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800" dirty="0"/>
              <a:t> </a:t>
            </a:r>
            <a:r>
              <a:rPr lang="ja-JP" altLang="en-US" sz="2800" dirty="0"/>
              <a:t>使用データと解析手法④</a:t>
            </a:r>
            <a:endParaRPr kumimoji="1" lang="ja-JP" altLang="en-US" sz="28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B415B2D-53BD-4905-95F5-3E5B725EAB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" t="20860" r="4440" b="16208"/>
          <a:stretch/>
        </p:blipFill>
        <p:spPr>
          <a:xfrm>
            <a:off x="276835" y="1074161"/>
            <a:ext cx="4169329" cy="217940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231C7B3-DD88-4CD7-990B-C92B148BC2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" t="19948" r="4942" b="17130"/>
          <a:stretch/>
        </p:blipFill>
        <p:spPr>
          <a:xfrm>
            <a:off x="4697835" y="1074160"/>
            <a:ext cx="4169329" cy="2179407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F2B5F73-5847-4BC4-A300-CD229306990A}"/>
              </a:ext>
            </a:extLst>
          </p:cNvPr>
          <p:cNvSpPr txBox="1"/>
          <p:nvPr/>
        </p:nvSpPr>
        <p:spPr>
          <a:xfrm>
            <a:off x="427577" y="3235175"/>
            <a:ext cx="4332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Level3</a:t>
            </a:r>
            <a:r>
              <a:rPr kumimoji="1" lang="ja-JP" altLang="en-US" sz="2000" dirty="0"/>
              <a:t>：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ユーラシア大陸や南米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大陸中心　新興国が多い</a:t>
            </a:r>
            <a:r>
              <a:rPr kumimoji="1" lang="ja-JP" altLang="en-US" sz="2000" dirty="0"/>
              <a:t>（</a:t>
            </a:r>
            <a:r>
              <a:rPr kumimoji="1" lang="en-US" altLang="ja-JP" sz="2000" dirty="0"/>
              <a:t>35</a:t>
            </a:r>
            <a:r>
              <a:rPr kumimoji="1" lang="ja-JP" altLang="en-US" sz="2000" dirty="0"/>
              <a:t>か国）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0E13106-1600-4A7E-A739-4AFFC6656AC6}"/>
              </a:ext>
            </a:extLst>
          </p:cNvPr>
          <p:cNvSpPr txBox="1"/>
          <p:nvPr/>
        </p:nvSpPr>
        <p:spPr>
          <a:xfrm>
            <a:off x="4899952" y="3263327"/>
            <a:ext cx="4169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Level4</a:t>
            </a:r>
            <a:r>
              <a:rPr kumimoji="1" lang="ja-JP" altLang="en-US" sz="2000" dirty="0"/>
              <a:t>：ヨーロッパ州，北米中心</a:t>
            </a:r>
            <a:endParaRPr kumimoji="1" lang="en-US" altLang="ja-JP" sz="2000" dirty="0"/>
          </a:p>
          <a:p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先進国が多い</a:t>
            </a:r>
            <a:r>
              <a:rPr kumimoji="1" lang="ja-JP" altLang="en-US" sz="2000" dirty="0"/>
              <a:t>（</a:t>
            </a:r>
            <a:r>
              <a:rPr kumimoji="1" lang="en-US" altLang="ja-JP" sz="2000" dirty="0"/>
              <a:t>55</a:t>
            </a:r>
            <a:r>
              <a:rPr kumimoji="1" lang="ja-JP" altLang="en-US" sz="2000" dirty="0"/>
              <a:t>か国）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A3F0CCF-83C5-423D-8266-B2B23B3AD3E1}"/>
              </a:ext>
            </a:extLst>
          </p:cNvPr>
          <p:cNvSpPr txBox="1"/>
          <p:nvPr/>
        </p:nvSpPr>
        <p:spPr>
          <a:xfrm>
            <a:off x="354433" y="502866"/>
            <a:ext cx="6383992" cy="594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ja-JP" altLang="en-US" sz="2400" dirty="0"/>
              <a:t>前スライドの基準に基づき分類した国の分布</a:t>
            </a:r>
          </a:p>
        </p:txBody>
      </p:sp>
      <p:sp>
        <p:nvSpPr>
          <p:cNvPr id="17" name="スライド番号プレースホルダー 2">
            <a:extLst>
              <a:ext uri="{FF2B5EF4-FFF2-40B4-BE49-F238E27FC236}">
                <a16:creationId xmlns:a16="http://schemas.microsoft.com/office/drawing/2014/main" id="{D140A3F0-5816-44E6-8E08-2B4ADB84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887" y="67564"/>
            <a:ext cx="2057400" cy="365125"/>
          </a:xfrm>
        </p:spPr>
        <p:txBody>
          <a:bodyPr/>
          <a:lstStyle/>
          <a:p>
            <a:fld id="{B46644B2-FF52-4519-983B-7A0C71FEB247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graphicFrame>
        <p:nvGraphicFramePr>
          <p:cNvPr id="18" name="グラフ 17">
            <a:extLst>
              <a:ext uri="{FF2B5EF4-FFF2-40B4-BE49-F238E27FC236}">
                <a16:creationId xmlns:a16="http://schemas.microsoft.com/office/drawing/2014/main" id="{8F9F09F8-BCD2-4456-954F-0B37A08060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693960"/>
              </p:ext>
            </p:extLst>
          </p:nvPr>
        </p:nvGraphicFramePr>
        <p:xfrm>
          <a:off x="288118" y="3901377"/>
          <a:ext cx="4409718" cy="2349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CA7E4DC-A2E6-4A63-82E9-D6168833B584}"/>
              </a:ext>
            </a:extLst>
          </p:cNvPr>
          <p:cNvSpPr txBox="1"/>
          <p:nvPr/>
        </p:nvSpPr>
        <p:spPr>
          <a:xfrm>
            <a:off x="369873" y="6251331"/>
            <a:ext cx="4332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代表的な国・ブラジルの</a:t>
            </a:r>
            <a:r>
              <a:rPr kumimoji="1" lang="en-US" altLang="ja-JP" sz="2000" dirty="0"/>
              <a:t>GDP</a:t>
            </a:r>
            <a:r>
              <a:rPr kumimoji="1" lang="ja-JP" altLang="en-US" sz="2000" dirty="0"/>
              <a:t>成長率</a:t>
            </a:r>
          </a:p>
        </p:txBody>
      </p:sp>
      <p:graphicFrame>
        <p:nvGraphicFramePr>
          <p:cNvPr id="20" name="グラフ 19">
            <a:extLst>
              <a:ext uri="{FF2B5EF4-FFF2-40B4-BE49-F238E27FC236}">
                <a16:creationId xmlns:a16="http://schemas.microsoft.com/office/drawing/2014/main" id="{A2D2EB75-828F-43BD-9A4F-B0B5B94584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7981823"/>
              </p:ext>
            </p:extLst>
          </p:nvPr>
        </p:nvGraphicFramePr>
        <p:xfrm>
          <a:off x="4697834" y="3943060"/>
          <a:ext cx="4446165" cy="230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D285685-CE0C-4E53-9FAC-1C7578F86E7E}"/>
              </a:ext>
            </a:extLst>
          </p:cNvPr>
          <p:cNvSpPr txBox="1"/>
          <p:nvPr/>
        </p:nvSpPr>
        <p:spPr>
          <a:xfrm>
            <a:off x="4808429" y="6251331"/>
            <a:ext cx="4332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代表的な国・フランスの</a:t>
            </a:r>
            <a:r>
              <a:rPr kumimoji="1" lang="en-US" altLang="ja-JP" sz="2000" dirty="0"/>
              <a:t>GDP</a:t>
            </a:r>
            <a:r>
              <a:rPr kumimoji="1" lang="ja-JP" altLang="en-US" sz="2000" dirty="0"/>
              <a:t>成長率</a:t>
            </a:r>
          </a:p>
        </p:txBody>
      </p:sp>
    </p:spTree>
    <p:extLst>
      <p:ext uri="{BB962C8B-B14F-4D97-AF65-F5344CB8AC3E}">
        <p14:creationId xmlns:p14="http://schemas.microsoft.com/office/powerpoint/2010/main" val="3528974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8">
            <a:extLst>
              <a:ext uri="{FF2B5EF4-FFF2-40B4-BE49-F238E27FC236}">
                <a16:creationId xmlns:a16="http://schemas.microsoft.com/office/drawing/2014/main" id="{48013BED-DF1F-42D0-BABA-10897A509A58}"/>
              </a:ext>
            </a:extLst>
          </p:cNvPr>
          <p:cNvSpPr txBox="1"/>
          <p:nvPr/>
        </p:nvSpPr>
        <p:spPr>
          <a:xfrm>
            <a:off x="0" y="0"/>
            <a:ext cx="9180512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800" dirty="0"/>
              <a:t> </a:t>
            </a:r>
            <a:r>
              <a:rPr lang="ja-JP" altLang="en-US" sz="2800" dirty="0"/>
              <a:t>使用データと解析手法⑤</a:t>
            </a:r>
            <a:endParaRPr kumimoji="1" lang="ja-JP" altLang="en-US" sz="28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64D53AD-5AE9-4FE1-83E3-D80A8945B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887" y="67564"/>
            <a:ext cx="2057400" cy="365125"/>
          </a:xfrm>
        </p:spPr>
        <p:txBody>
          <a:bodyPr/>
          <a:lstStyle/>
          <a:p>
            <a:fld id="{B46644B2-FF52-4519-983B-7A0C71FEB247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ADBDE74-E707-43AC-93C8-FEE3A465AED8}"/>
              </a:ext>
            </a:extLst>
          </p:cNvPr>
          <p:cNvSpPr txBox="1"/>
          <p:nvPr/>
        </p:nvSpPr>
        <p:spPr>
          <a:xfrm>
            <a:off x="118246" y="577676"/>
            <a:ext cx="8944020" cy="6001643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＜解析手法＞</a:t>
            </a:r>
            <a:endParaRPr lang="en-US" altLang="ja-JP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kumimoji="1"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気象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指数と各国の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GDP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成長率</a:t>
            </a:r>
            <a:r>
              <a:rPr kumimoji="1"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の相関係数を求めた</a:t>
            </a:r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レベルごとに</a:t>
            </a:r>
            <a:r>
              <a:rPr kumimoji="1"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相関係数の絶対値を求め，値が大きいものから　　　</a:t>
            </a:r>
            <a:endParaRPr kumimoji="1"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kumimoji="1"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順に上位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r>
              <a:rPr kumimoji="1"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を 抽出した</a:t>
            </a:r>
            <a:endParaRPr kumimoji="1"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※</a:t>
            </a:r>
            <a:r>
              <a:rPr lang="ja-JP" altLang="en-US" sz="2400" dirty="0"/>
              <a:t>有意な相関となる国をカバーでき，どのレベルにおいても</a:t>
            </a:r>
            <a:endParaRPr lang="en-US" altLang="ja-JP" sz="2400" dirty="0"/>
          </a:p>
          <a:p>
            <a:r>
              <a:rPr lang="ja-JP" altLang="en-US" sz="2400" dirty="0"/>
              <a:t>　標本数を</a:t>
            </a:r>
            <a:r>
              <a:rPr lang="en-US" altLang="ja-JP" sz="2400" dirty="0"/>
              <a:t>10</a:t>
            </a:r>
            <a:r>
              <a:rPr lang="ja-JP" altLang="en-US" sz="2400" dirty="0"/>
              <a:t>個は確保できるため</a:t>
            </a:r>
            <a:endParaRPr kumimoji="1"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各レベルにおいて，抽出した国の相関係数の正負の割合を</a:t>
            </a:r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調べた</a:t>
            </a:r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51D4A9E-0207-49B7-94D6-46DCCACDF8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8" t="6753" r="3781" b="4193"/>
          <a:stretch/>
        </p:blipFill>
        <p:spPr>
          <a:xfrm>
            <a:off x="4160128" y="1424354"/>
            <a:ext cx="2620108" cy="1543037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31548A0-9FBF-4CB5-BC22-AA7139609076}"/>
              </a:ext>
            </a:extLst>
          </p:cNvPr>
          <p:cNvSpPr txBox="1"/>
          <p:nvPr/>
        </p:nvSpPr>
        <p:spPr>
          <a:xfrm>
            <a:off x="586499" y="2922505"/>
            <a:ext cx="3028164" cy="594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ja-JP" altLang="en-US" sz="2400" dirty="0"/>
              <a:t>ある国の</a:t>
            </a:r>
            <a:r>
              <a:rPr kumimoji="1" lang="en-US" altLang="ja-JP" sz="2400" dirty="0"/>
              <a:t>GDP</a:t>
            </a:r>
            <a:r>
              <a:rPr kumimoji="1" lang="ja-JP" altLang="en-US" sz="2400" dirty="0"/>
              <a:t>成長率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4FEBFFC-C408-4D36-AF66-DDF6F9461DF4}"/>
              </a:ext>
            </a:extLst>
          </p:cNvPr>
          <p:cNvSpPr txBox="1"/>
          <p:nvPr/>
        </p:nvSpPr>
        <p:spPr>
          <a:xfrm>
            <a:off x="4924393" y="2943116"/>
            <a:ext cx="1854215" cy="594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2400" dirty="0"/>
              <a:t>気象指数</a:t>
            </a:r>
            <a:endParaRPr kumimoji="1" lang="ja-JP" altLang="en-US" sz="24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8F0AAE5-F5C3-452B-BE29-075FF0D7AE8E}"/>
              </a:ext>
            </a:extLst>
          </p:cNvPr>
          <p:cNvSpPr txBox="1"/>
          <p:nvPr/>
        </p:nvSpPr>
        <p:spPr>
          <a:xfrm>
            <a:off x="3453583" y="2003398"/>
            <a:ext cx="624811" cy="594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2400" dirty="0"/>
              <a:t>と</a:t>
            </a:r>
            <a:endParaRPr kumimoji="1" lang="ja-JP" altLang="en-US" sz="2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AFB81B0-902F-47DF-9491-2CDDB67CFDD6}"/>
              </a:ext>
            </a:extLst>
          </p:cNvPr>
          <p:cNvSpPr txBox="1"/>
          <p:nvPr/>
        </p:nvSpPr>
        <p:spPr>
          <a:xfrm>
            <a:off x="6861970" y="2003398"/>
            <a:ext cx="1940209" cy="594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ja-JP" altLang="en-US" sz="2400" dirty="0"/>
              <a:t>の相関係数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FA178E6-E13F-4C6D-9CE5-218A067D1C4C}"/>
              </a:ext>
            </a:extLst>
          </p:cNvPr>
          <p:cNvSpPr txBox="1"/>
          <p:nvPr/>
        </p:nvSpPr>
        <p:spPr>
          <a:xfrm>
            <a:off x="6538273" y="2978001"/>
            <a:ext cx="2605727" cy="594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2400" dirty="0"/>
              <a:t>これを</a:t>
            </a:r>
            <a:r>
              <a:rPr lang="en-US" altLang="ja-JP" sz="2400" dirty="0"/>
              <a:t>179</a:t>
            </a:r>
            <a:r>
              <a:rPr lang="ja-JP" altLang="en-US" sz="2400" dirty="0"/>
              <a:t>か国分</a:t>
            </a:r>
            <a:endParaRPr kumimoji="1" lang="ja-JP" altLang="en-US" sz="2400" dirty="0"/>
          </a:p>
        </p:txBody>
      </p:sp>
      <p:graphicFrame>
        <p:nvGraphicFramePr>
          <p:cNvPr id="15" name="グラフ 14">
            <a:extLst>
              <a:ext uri="{FF2B5EF4-FFF2-40B4-BE49-F238E27FC236}">
                <a16:creationId xmlns:a16="http://schemas.microsoft.com/office/drawing/2014/main" id="{5F63ED14-74D2-4F08-9C8D-A82631512D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939134"/>
              </p:ext>
            </p:extLst>
          </p:nvPr>
        </p:nvGraphicFramePr>
        <p:xfrm>
          <a:off x="144677" y="1424354"/>
          <a:ext cx="3551719" cy="1696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3280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DB35AC6-BD1D-4639-87F6-20E61FF11B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39" b="6471"/>
          <a:stretch/>
        </p:blipFill>
        <p:spPr>
          <a:xfrm>
            <a:off x="246150" y="820912"/>
            <a:ext cx="5723742" cy="3294378"/>
          </a:xfrm>
          <a:prstGeom prst="rect">
            <a:avLst/>
          </a:prstGeom>
        </p:spPr>
      </p:pic>
      <p:sp>
        <p:nvSpPr>
          <p:cNvPr id="18" name="テキスト ボックス 8">
            <a:extLst>
              <a:ext uri="{FF2B5EF4-FFF2-40B4-BE49-F238E27FC236}">
                <a16:creationId xmlns:a16="http://schemas.microsoft.com/office/drawing/2014/main" id="{FCF62397-060E-4EF0-8066-C04108441D68}"/>
              </a:ext>
            </a:extLst>
          </p:cNvPr>
          <p:cNvSpPr txBox="1"/>
          <p:nvPr/>
        </p:nvSpPr>
        <p:spPr>
          <a:xfrm>
            <a:off x="0" y="0"/>
            <a:ext cx="9180512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800" dirty="0"/>
              <a:t> </a:t>
            </a:r>
            <a:r>
              <a:rPr kumimoji="1" lang="ja-JP" altLang="en-US" sz="2800" dirty="0"/>
              <a:t>結果①　　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C113B2F-7FAB-4372-B570-BFCAB5389BB0}"/>
              </a:ext>
            </a:extLst>
          </p:cNvPr>
          <p:cNvSpPr txBox="1"/>
          <p:nvPr/>
        </p:nvSpPr>
        <p:spPr>
          <a:xfrm>
            <a:off x="6428158" y="3693252"/>
            <a:ext cx="231801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en-US" altLang="ja-JP" dirty="0"/>
              <a:t>PDO</a:t>
            </a:r>
            <a:r>
              <a:rPr kumimoji="1" lang="ja-JP" altLang="en-US" dirty="0"/>
              <a:t>指数</a:t>
            </a:r>
            <a:r>
              <a:rPr lang="ja-JP" altLang="en-US" dirty="0"/>
              <a:t>が正のとき</a:t>
            </a:r>
            <a:endParaRPr kumimoji="1" lang="ja-JP" altLang="en-US" dirty="0"/>
          </a:p>
        </p:txBody>
      </p:sp>
      <p:sp>
        <p:nvSpPr>
          <p:cNvPr id="20" name="スライド番号プレースホルダー 3">
            <a:extLst>
              <a:ext uri="{FF2B5EF4-FFF2-40B4-BE49-F238E27FC236}">
                <a16:creationId xmlns:a16="http://schemas.microsoft.com/office/drawing/2014/main" id="{B1254854-773E-4139-BD76-4D47B0DA9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6080" y="91513"/>
            <a:ext cx="2057400" cy="365125"/>
          </a:xfrm>
        </p:spPr>
        <p:txBody>
          <a:bodyPr/>
          <a:lstStyle/>
          <a:p>
            <a:fld id="{B46644B2-FF52-4519-983B-7A0C71FEB247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sp>
        <p:nvSpPr>
          <p:cNvPr id="25" name="角丸四角形 19">
            <a:extLst>
              <a:ext uri="{FF2B5EF4-FFF2-40B4-BE49-F238E27FC236}">
                <a16:creationId xmlns:a16="http://schemas.microsoft.com/office/drawing/2014/main" id="{B67E3E98-959D-42DA-BB46-CF2D9D890C0D}"/>
              </a:ext>
            </a:extLst>
          </p:cNvPr>
          <p:cNvSpPr/>
          <p:nvPr/>
        </p:nvSpPr>
        <p:spPr>
          <a:xfrm>
            <a:off x="966437" y="4079672"/>
            <a:ext cx="6579219" cy="274049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74F7218-39F1-4423-B597-0B357E08E2DD}"/>
              </a:ext>
            </a:extLst>
          </p:cNvPr>
          <p:cNvSpPr txBox="1"/>
          <p:nvPr/>
        </p:nvSpPr>
        <p:spPr>
          <a:xfrm>
            <a:off x="1460912" y="4036568"/>
            <a:ext cx="57237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+mn-ea"/>
              </a:rPr>
              <a:t>＜</a:t>
            </a:r>
            <a:r>
              <a:rPr lang="en-US" altLang="ja-JP" sz="2000" dirty="0">
                <a:solidFill>
                  <a:srgbClr val="FF0000"/>
                </a:solidFill>
                <a:latin typeface="+mn-ea"/>
              </a:rPr>
              <a:t>PDO</a:t>
            </a:r>
            <a:r>
              <a:rPr lang="ja-JP" altLang="en-US" sz="2000" dirty="0">
                <a:solidFill>
                  <a:srgbClr val="FF0000"/>
                </a:solidFill>
                <a:latin typeface="+mn-ea"/>
              </a:rPr>
              <a:t>指数　</a:t>
            </a:r>
            <a:r>
              <a:rPr lang="en-US" altLang="ja-JP" sz="2000" dirty="0">
                <a:solidFill>
                  <a:srgbClr val="FF0000"/>
                </a:solidFill>
                <a:latin typeface="+mn-ea"/>
              </a:rPr>
              <a:t>JJA</a:t>
            </a:r>
            <a:r>
              <a:rPr lang="ja-JP" altLang="en-US" sz="2000" dirty="0">
                <a:solidFill>
                  <a:srgbClr val="FF0000"/>
                </a:solidFill>
                <a:latin typeface="+mn-ea"/>
              </a:rPr>
              <a:t>＞</a:t>
            </a:r>
            <a:endParaRPr lang="en-US" altLang="ja-JP" sz="2000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・レベル</a:t>
            </a:r>
            <a:r>
              <a:rPr lang="en-US" altLang="ja-JP" sz="2000" dirty="0">
                <a:latin typeface="+mn-ea"/>
              </a:rPr>
              <a:t>1</a:t>
            </a:r>
            <a:r>
              <a:rPr lang="ja-JP" altLang="en-US" sz="2000" dirty="0">
                <a:latin typeface="+mn-ea"/>
              </a:rPr>
              <a:t>～</a:t>
            </a:r>
            <a:r>
              <a:rPr lang="en-US" altLang="ja-JP" sz="2000" dirty="0">
                <a:latin typeface="+mn-ea"/>
              </a:rPr>
              <a:t>3</a:t>
            </a:r>
            <a:r>
              <a:rPr lang="ja-JP" altLang="en-US" sz="2000" dirty="0">
                <a:latin typeface="+mn-ea"/>
              </a:rPr>
              <a:t>は負相関となる国が多い</a:t>
            </a:r>
            <a:endParaRPr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→</a:t>
            </a:r>
            <a:r>
              <a:rPr lang="en-US" altLang="ja-JP" sz="2000" dirty="0">
                <a:latin typeface="+mn-ea"/>
              </a:rPr>
              <a:t>PDO</a:t>
            </a:r>
            <a:r>
              <a:rPr lang="ja-JP" altLang="en-US" sz="2000" dirty="0">
                <a:latin typeface="+mn-ea"/>
              </a:rPr>
              <a:t>指数が正のとき</a:t>
            </a:r>
            <a:endParaRPr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　レベル</a:t>
            </a:r>
            <a:r>
              <a:rPr lang="en-US" altLang="ja-JP" sz="2000" dirty="0">
                <a:latin typeface="+mn-ea"/>
              </a:rPr>
              <a:t>1</a:t>
            </a:r>
            <a:r>
              <a:rPr lang="ja-JP" altLang="en-US" sz="2000" dirty="0">
                <a:latin typeface="+mn-ea"/>
              </a:rPr>
              <a:t>～</a:t>
            </a:r>
            <a:r>
              <a:rPr lang="en-US" altLang="ja-JP" sz="2000" dirty="0">
                <a:latin typeface="+mn-ea"/>
              </a:rPr>
              <a:t>3</a:t>
            </a:r>
            <a:r>
              <a:rPr lang="ja-JP" altLang="en-US" sz="2000" dirty="0">
                <a:latin typeface="+mn-ea"/>
              </a:rPr>
              <a:t>の</a:t>
            </a:r>
            <a:r>
              <a:rPr lang="en-US" altLang="ja-JP" sz="2000" dirty="0">
                <a:latin typeface="+mn-ea"/>
              </a:rPr>
              <a:t>GDP</a:t>
            </a:r>
            <a:r>
              <a:rPr lang="ja-JP" altLang="en-US" sz="2000" dirty="0">
                <a:latin typeface="+mn-ea"/>
              </a:rPr>
              <a:t>成長率は下がる（損する）</a:t>
            </a:r>
            <a:endParaRPr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・レベル</a:t>
            </a:r>
            <a:r>
              <a:rPr lang="en-US" altLang="ja-JP" sz="2000" dirty="0">
                <a:latin typeface="+mn-ea"/>
              </a:rPr>
              <a:t>4</a:t>
            </a:r>
            <a:r>
              <a:rPr lang="ja-JP" altLang="en-US" sz="2000" dirty="0">
                <a:latin typeface="+mn-ea"/>
              </a:rPr>
              <a:t>は正相関となる国が多い</a:t>
            </a:r>
            <a:endParaRPr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→</a:t>
            </a:r>
            <a:r>
              <a:rPr lang="en-US" altLang="ja-JP" sz="2000" dirty="0">
                <a:latin typeface="+mn-ea"/>
              </a:rPr>
              <a:t>PDO</a:t>
            </a:r>
            <a:r>
              <a:rPr lang="ja-JP" altLang="en-US" sz="2000" dirty="0">
                <a:latin typeface="+mn-ea"/>
              </a:rPr>
              <a:t>指数が正のとき</a:t>
            </a:r>
            <a:endParaRPr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　レベル</a:t>
            </a:r>
            <a:r>
              <a:rPr lang="en-US" altLang="ja-JP" sz="2000" dirty="0">
                <a:latin typeface="+mn-ea"/>
              </a:rPr>
              <a:t>4</a:t>
            </a:r>
            <a:r>
              <a:rPr lang="ja-JP" altLang="en-US" sz="2000" dirty="0">
                <a:latin typeface="+mn-ea"/>
              </a:rPr>
              <a:t>の</a:t>
            </a:r>
            <a:r>
              <a:rPr lang="en-US" altLang="ja-JP" sz="2000" dirty="0">
                <a:latin typeface="+mn-ea"/>
              </a:rPr>
              <a:t>GDP</a:t>
            </a:r>
            <a:r>
              <a:rPr lang="ja-JP" altLang="en-US" sz="2000" dirty="0">
                <a:latin typeface="+mn-ea"/>
              </a:rPr>
              <a:t>成長率は上がる（得する）</a:t>
            </a:r>
            <a:endParaRPr lang="en-US" altLang="ja-JP" sz="2000" dirty="0">
              <a:latin typeface="+mn-ea"/>
            </a:endParaRPr>
          </a:p>
          <a:p>
            <a:endParaRPr lang="en-US" altLang="ja-JP" sz="2000" dirty="0">
              <a:latin typeface="+mn-ea"/>
            </a:endParaRPr>
          </a:p>
          <a:p>
            <a:r>
              <a:rPr lang="ja-JP" altLang="en-US" sz="2000" b="1" dirty="0">
                <a:solidFill>
                  <a:srgbClr val="FF0000"/>
                </a:solidFill>
                <a:latin typeface="+mn-ea"/>
              </a:rPr>
              <a:t>　　　</a:t>
            </a:r>
            <a:r>
              <a:rPr lang="en-US" altLang="ja-JP" sz="2000" b="1" dirty="0">
                <a:solidFill>
                  <a:srgbClr val="FF0000"/>
                </a:solidFill>
                <a:latin typeface="+mn-ea"/>
              </a:rPr>
              <a:t>PDO</a:t>
            </a:r>
            <a:r>
              <a:rPr lang="ja-JP" altLang="en-US" sz="2000" b="1" dirty="0">
                <a:solidFill>
                  <a:srgbClr val="FF0000"/>
                </a:solidFill>
                <a:latin typeface="+mn-ea"/>
              </a:rPr>
              <a:t>が正のとき格差が広がる</a:t>
            </a:r>
            <a:endParaRPr lang="en-US" altLang="ja-JP" sz="2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5A8E5C9-9AA0-43EC-983A-631DB64960AB}"/>
              </a:ext>
            </a:extLst>
          </p:cNvPr>
          <p:cNvSpPr txBox="1"/>
          <p:nvPr/>
        </p:nvSpPr>
        <p:spPr>
          <a:xfrm>
            <a:off x="61169" y="511495"/>
            <a:ext cx="646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レベル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ごとの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GDP</a:t>
            </a: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成長率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と気象指数</a:t>
            </a: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の相関係数の正負の割合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B3402A9-98D3-44BB-AC3E-C3025C1745E7}"/>
              </a:ext>
            </a:extLst>
          </p:cNvPr>
          <p:cNvSpPr/>
          <p:nvPr/>
        </p:nvSpPr>
        <p:spPr>
          <a:xfrm>
            <a:off x="2938513" y="1531306"/>
            <a:ext cx="2920589" cy="5421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0123AEAA-BF8D-417B-B359-FD734205DCAD}"/>
              </a:ext>
            </a:extLst>
          </p:cNvPr>
          <p:cNvSpPr/>
          <p:nvPr/>
        </p:nvSpPr>
        <p:spPr>
          <a:xfrm>
            <a:off x="2938512" y="2774715"/>
            <a:ext cx="2920589" cy="5421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11CF2709-2DAC-47FA-882E-30A02B180A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418" t="26495" r="13052" b="49083"/>
          <a:stretch/>
        </p:blipFill>
        <p:spPr>
          <a:xfrm>
            <a:off x="6028245" y="1386582"/>
            <a:ext cx="2920875" cy="190506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D8F5236-33D3-4651-9B9C-DF99F8EAD8B1}"/>
              </a:ext>
            </a:extLst>
          </p:cNvPr>
          <p:cNvSpPr txBox="1"/>
          <p:nvPr/>
        </p:nvSpPr>
        <p:spPr>
          <a:xfrm>
            <a:off x="412439" y="2834187"/>
            <a:ext cx="553998" cy="1130874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en-US" altLang="ja-JP" sz="1600" dirty="0"/>
              <a:t>PDO</a:t>
            </a:r>
            <a:r>
              <a:rPr kumimoji="1" lang="ja-JP" altLang="en-US" sz="1600" dirty="0"/>
              <a:t>*指数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20A6BEB-7CC2-4C9E-B7CE-3451A2B93670}"/>
              </a:ext>
            </a:extLst>
          </p:cNvPr>
          <p:cNvSpPr txBox="1"/>
          <p:nvPr/>
        </p:nvSpPr>
        <p:spPr>
          <a:xfrm>
            <a:off x="423593" y="1663313"/>
            <a:ext cx="553998" cy="975808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en-US" altLang="ja-JP" sz="1600" dirty="0"/>
              <a:t>PDO</a:t>
            </a:r>
            <a:r>
              <a:rPr kumimoji="1" lang="ja-JP" altLang="en-US" sz="1600" dirty="0"/>
              <a:t>指数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AC664A97-7CDA-4097-92CE-DB37AD7D8E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708" t="50804" r="12696" b="45379"/>
          <a:stretch/>
        </p:blipFill>
        <p:spPr>
          <a:xfrm>
            <a:off x="6028245" y="3230186"/>
            <a:ext cx="3029776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78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1CB3E9D6-AB59-418E-9F24-A9FDDEB10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9656" y="590784"/>
            <a:ext cx="4708145" cy="3718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解析期間は</a:t>
            </a:r>
            <a:r>
              <a:rPr kumimoji="1" lang="en-US" altLang="ja-JP" sz="2400" dirty="0"/>
              <a:t>1960</a:t>
            </a:r>
            <a:r>
              <a:rPr kumimoji="1" lang="ja-JP" altLang="en-US" sz="2400" dirty="0"/>
              <a:t>年から</a:t>
            </a:r>
            <a:r>
              <a:rPr lang="en-US" altLang="ja-JP" sz="2400" dirty="0"/>
              <a:t>2017</a:t>
            </a:r>
            <a:r>
              <a:rPr lang="ja-JP" altLang="en-US" sz="2400" dirty="0"/>
              <a:t>年</a:t>
            </a:r>
            <a:endParaRPr lang="en-US" altLang="ja-JP" sz="2400" dirty="0"/>
          </a:p>
          <a:p>
            <a:endParaRPr kumimoji="1"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7" name="テキスト ボックス 8">
            <a:extLst>
              <a:ext uri="{FF2B5EF4-FFF2-40B4-BE49-F238E27FC236}">
                <a16:creationId xmlns:a16="http://schemas.microsoft.com/office/drawing/2014/main" id="{48013BED-DF1F-42D0-BABA-10897A509A58}"/>
              </a:ext>
            </a:extLst>
          </p:cNvPr>
          <p:cNvSpPr txBox="1"/>
          <p:nvPr/>
        </p:nvSpPr>
        <p:spPr>
          <a:xfrm>
            <a:off x="0" y="0"/>
            <a:ext cx="9180512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800" dirty="0"/>
              <a:t> </a:t>
            </a:r>
            <a:r>
              <a:rPr lang="ja-JP" altLang="en-US" sz="2800" dirty="0"/>
              <a:t>使用データと解析手法＿相関関係⑥</a:t>
            </a:r>
            <a:endParaRPr kumimoji="1" lang="ja-JP" altLang="en-US" sz="28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64D53AD-5AE9-4FE1-83E3-D80A8945B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887" y="67564"/>
            <a:ext cx="2057400" cy="365125"/>
          </a:xfrm>
        </p:spPr>
        <p:txBody>
          <a:bodyPr/>
          <a:lstStyle/>
          <a:p>
            <a:fld id="{B46644B2-FF52-4519-983B-7A0C71FEB247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EEB6776-287F-42A3-BF85-1D7C860D9F07}"/>
              </a:ext>
            </a:extLst>
          </p:cNvPr>
          <p:cNvSpPr txBox="1"/>
          <p:nvPr/>
        </p:nvSpPr>
        <p:spPr>
          <a:xfrm>
            <a:off x="177296" y="932015"/>
            <a:ext cx="8826028" cy="230832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B050"/>
                </a:solidFill>
              </a:rPr>
              <a:t>＜気象データ＞</a:t>
            </a:r>
            <a:endParaRPr lang="en-US" altLang="ja-JP" sz="2400" b="1" dirty="0">
              <a:solidFill>
                <a:srgbClr val="00B050"/>
              </a:solidFill>
            </a:endParaRPr>
          </a:p>
          <a:p>
            <a:r>
              <a:rPr lang="ja-JP" altLang="en-US" sz="2400" dirty="0"/>
              <a:t>・太平洋十年規模振動（</a:t>
            </a:r>
            <a:r>
              <a:rPr lang="en-US" altLang="ja-JP" sz="2400" dirty="0"/>
              <a:t>PDO</a:t>
            </a:r>
            <a:r>
              <a:rPr lang="ja-JP" altLang="en-US" sz="2400" dirty="0"/>
              <a:t>）指数（</a:t>
            </a:r>
            <a:r>
              <a:rPr lang="en-US" altLang="ja-JP" sz="2400" dirty="0"/>
              <a:t>Zhang, Y. et al., 1997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r>
              <a:rPr lang="ja-JP" altLang="en-US" sz="2400" dirty="0"/>
              <a:t>・</a:t>
            </a:r>
            <a:r>
              <a:rPr lang="en-US" altLang="ja-JP" sz="2400" dirty="0"/>
              <a:t>PDO*</a:t>
            </a:r>
            <a:r>
              <a:rPr lang="ja-JP" altLang="en-US" sz="2400" dirty="0"/>
              <a:t>指数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b="1" dirty="0">
                <a:solidFill>
                  <a:srgbClr val="00B050"/>
                </a:solidFill>
              </a:rPr>
              <a:t>解析手法</a:t>
            </a:r>
            <a:endParaRPr lang="en-US" altLang="ja-JP" sz="2400" b="1" dirty="0">
              <a:solidFill>
                <a:srgbClr val="00B050"/>
              </a:solidFill>
            </a:endParaRPr>
          </a:p>
          <a:p>
            <a:r>
              <a:rPr lang="ja-JP" altLang="en-US" sz="2400" dirty="0">
                <a:solidFill>
                  <a:srgbClr val="FF0000"/>
                </a:solidFill>
              </a:rPr>
              <a:t>・</a:t>
            </a:r>
            <a:r>
              <a:rPr lang="en-US" altLang="ja-JP" sz="2400" dirty="0">
                <a:solidFill>
                  <a:srgbClr val="FF0000"/>
                </a:solidFill>
              </a:rPr>
              <a:t>JJA</a:t>
            </a:r>
            <a:r>
              <a:rPr lang="ja-JP" altLang="en-US" sz="2400" dirty="0">
                <a:solidFill>
                  <a:srgbClr val="FF0000"/>
                </a:solidFill>
              </a:rPr>
              <a:t>（</a:t>
            </a:r>
            <a:r>
              <a:rPr lang="en-US" altLang="ja-JP" sz="2400" dirty="0">
                <a:solidFill>
                  <a:srgbClr val="FF0000"/>
                </a:solidFill>
              </a:rPr>
              <a:t>6</a:t>
            </a:r>
            <a:r>
              <a:rPr lang="ja-JP" altLang="en-US" sz="2400" dirty="0">
                <a:solidFill>
                  <a:srgbClr val="FF0000"/>
                </a:solidFill>
              </a:rPr>
              <a:t>～</a:t>
            </a:r>
            <a:r>
              <a:rPr lang="en-US" altLang="ja-JP" sz="2400" dirty="0">
                <a:solidFill>
                  <a:srgbClr val="FF0000"/>
                </a:solidFill>
              </a:rPr>
              <a:t>8</a:t>
            </a:r>
            <a:r>
              <a:rPr lang="ja-JP" altLang="en-US" sz="2400" dirty="0">
                <a:solidFill>
                  <a:srgbClr val="FF0000"/>
                </a:solidFill>
              </a:rPr>
              <a:t>月）　・</a:t>
            </a:r>
            <a:r>
              <a:rPr lang="en-US" altLang="ja-JP" sz="2400" dirty="0">
                <a:solidFill>
                  <a:srgbClr val="FF0000"/>
                </a:solidFill>
              </a:rPr>
              <a:t>JFD</a:t>
            </a:r>
            <a:r>
              <a:rPr lang="ja-JP" altLang="en-US" sz="2400" dirty="0">
                <a:solidFill>
                  <a:srgbClr val="FF0000"/>
                </a:solidFill>
              </a:rPr>
              <a:t>（</a:t>
            </a:r>
            <a:r>
              <a:rPr lang="en-US" altLang="ja-JP" sz="2400" dirty="0">
                <a:solidFill>
                  <a:srgbClr val="FF0000"/>
                </a:solidFill>
              </a:rPr>
              <a:t>1</a:t>
            </a:r>
            <a:r>
              <a:rPr lang="ja-JP" altLang="en-US" sz="2400" dirty="0">
                <a:solidFill>
                  <a:srgbClr val="FF0000"/>
                </a:solidFill>
              </a:rPr>
              <a:t>～</a:t>
            </a:r>
            <a:r>
              <a:rPr lang="en-US" altLang="ja-JP" sz="2400" dirty="0">
                <a:solidFill>
                  <a:srgbClr val="FF0000"/>
                </a:solidFill>
              </a:rPr>
              <a:t>2</a:t>
            </a:r>
            <a:r>
              <a:rPr lang="ja-JP" altLang="en-US" sz="2400" dirty="0">
                <a:solidFill>
                  <a:srgbClr val="FF0000"/>
                </a:solidFill>
              </a:rPr>
              <a:t>，</a:t>
            </a:r>
            <a:r>
              <a:rPr lang="en-US" altLang="ja-JP" sz="2400" dirty="0">
                <a:solidFill>
                  <a:srgbClr val="FF0000"/>
                </a:solidFill>
              </a:rPr>
              <a:t>12</a:t>
            </a:r>
            <a:r>
              <a:rPr lang="ja-JP" altLang="en-US" sz="2400" dirty="0">
                <a:solidFill>
                  <a:srgbClr val="FF0000"/>
                </a:solidFill>
              </a:rPr>
              <a:t>月）　の</a:t>
            </a:r>
            <a:r>
              <a:rPr lang="en-US" altLang="ja-JP" sz="2400" dirty="0">
                <a:solidFill>
                  <a:srgbClr val="FF0000"/>
                </a:solidFill>
              </a:rPr>
              <a:t>3</a:t>
            </a:r>
            <a:r>
              <a:rPr lang="ja-JP" altLang="en-US" sz="2400" dirty="0">
                <a:solidFill>
                  <a:srgbClr val="FF0000"/>
                </a:solidFill>
              </a:rPr>
              <a:t>カ月平均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ADBDE74-E707-43AC-93C8-FEE3A465AED8}"/>
              </a:ext>
            </a:extLst>
          </p:cNvPr>
          <p:cNvSpPr txBox="1"/>
          <p:nvPr/>
        </p:nvSpPr>
        <p:spPr>
          <a:xfrm>
            <a:off x="185937" y="3343326"/>
            <a:ext cx="8817387" cy="341632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＜経済データの解析手法＞</a:t>
            </a:r>
            <a:endParaRPr lang="en-US" altLang="ja-JP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7B90300-12FF-4761-A779-35BCF5F9EED4}"/>
              </a:ext>
            </a:extLst>
          </p:cNvPr>
          <p:cNvSpPr/>
          <p:nvPr/>
        </p:nvSpPr>
        <p:spPr>
          <a:xfrm>
            <a:off x="224788" y="3704428"/>
            <a:ext cx="88348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+mn-ea"/>
                <a:cs typeface="Times New Roman" panose="02020603050405020304" pitchFamily="18" charset="0"/>
              </a:rPr>
              <a:t>1 GDP</a:t>
            </a:r>
            <a:r>
              <a:rPr lang="ja-JP" altLang="en-US" sz="2400" dirty="0">
                <a:latin typeface="+mn-ea"/>
                <a:cs typeface="Times New Roman" panose="02020603050405020304" pitchFamily="18" charset="0"/>
              </a:rPr>
              <a:t>を</a:t>
            </a:r>
            <a:r>
              <a:rPr lang="ja-JP" altLang="ja-JP" sz="2400" dirty="0">
                <a:latin typeface="+mn-ea"/>
                <a:cs typeface="Times New Roman" panose="02020603050405020304" pitchFamily="18" charset="0"/>
              </a:rPr>
              <a:t>第一次産業，第二次産業，第三次産業と産業別に</a:t>
            </a:r>
            <a:r>
              <a:rPr lang="ja-JP" altLang="en-US" sz="2400" dirty="0">
                <a:latin typeface="+mn-ea"/>
                <a:cs typeface="Times New Roman" panose="02020603050405020304" pitchFamily="18" charset="0"/>
              </a:rPr>
              <a:t>分類</a:t>
            </a:r>
            <a:endParaRPr lang="en-US" altLang="ja-JP" sz="2400" dirty="0">
              <a:latin typeface="+mn-ea"/>
              <a:cs typeface="Times New Roman" panose="02020603050405020304" pitchFamily="18" charset="0"/>
            </a:endParaRPr>
          </a:p>
          <a:p>
            <a:r>
              <a:rPr lang="en-US" altLang="ja-JP" sz="24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+mn-ea"/>
                <a:cs typeface="Times New Roman" panose="02020603050405020304" pitchFamily="18" charset="0"/>
              </a:rPr>
              <a:t> 産業別に各国の</a:t>
            </a:r>
            <a:r>
              <a:rPr lang="en-US" altLang="ja-JP" sz="2400" dirty="0">
                <a:latin typeface="+mn-ea"/>
                <a:cs typeface="Times New Roman" panose="02020603050405020304" pitchFamily="18" charset="0"/>
              </a:rPr>
              <a:t>GDP</a:t>
            </a:r>
            <a:r>
              <a:rPr lang="ja-JP" altLang="en-US" sz="2400" dirty="0">
                <a:latin typeface="+mn-ea"/>
                <a:cs typeface="Times New Roman" panose="02020603050405020304" pitchFamily="18" charset="0"/>
              </a:rPr>
              <a:t>成長率を求めた</a:t>
            </a:r>
            <a:endParaRPr lang="en-US" altLang="ja-JP" sz="2400" dirty="0">
              <a:latin typeface="+mn-ea"/>
              <a:cs typeface="Times New Roman" panose="02020603050405020304" pitchFamily="18" charset="0"/>
            </a:endParaRPr>
          </a:p>
          <a:p>
            <a:r>
              <a:rPr lang="en-US" altLang="ja-JP" sz="2400" dirty="0">
                <a:latin typeface="+mn-ea"/>
                <a:cs typeface="Times New Roman" panose="02020603050405020304" pitchFamily="18" charset="0"/>
              </a:rPr>
              <a:t>3</a:t>
            </a:r>
            <a:r>
              <a:rPr lang="ja-JP" altLang="en-US" sz="2400" dirty="0">
                <a:latin typeface="+mn-ea"/>
                <a:cs typeface="Times New Roman" panose="02020603050405020304" pitchFamily="18" charset="0"/>
              </a:rPr>
              <a:t> 先程と同様の手順</a:t>
            </a:r>
            <a:endParaRPr lang="en-US" altLang="ja-JP" sz="2400" dirty="0">
              <a:latin typeface="+mn-ea"/>
              <a:cs typeface="Times New Roman" panose="02020603050405020304" pitchFamily="18" charset="0"/>
            </a:endParaRPr>
          </a:p>
          <a:p>
            <a:endParaRPr lang="en-US" altLang="ja-JP" sz="2400" dirty="0">
              <a:latin typeface="+mn-ea"/>
              <a:cs typeface="Times New Roman" panose="02020603050405020304" pitchFamily="18" charset="0"/>
            </a:endParaRPr>
          </a:p>
          <a:p>
            <a:r>
              <a:rPr lang="ja-JP" altLang="en-US" sz="2400" dirty="0">
                <a:latin typeface="+mn-ea"/>
                <a:cs typeface="Times New Roman" panose="02020603050405020304" pitchFamily="18" charset="0"/>
              </a:rPr>
              <a:t>・</a:t>
            </a:r>
            <a:r>
              <a:rPr lang="ja-JP" altLang="ja-JP" sz="2400" dirty="0">
                <a:latin typeface="+mn-ea"/>
                <a:cs typeface="Times New Roman" panose="02020603050405020304" pitchFamily="18" charset="0"/>
              </a:rPr>
              <a:t>第一次産業</a:t>
            </a:r>
            <a:r>
              <a:rPr lang="ja-JP" altLang="en-US" sz="2400" dirty="0">
                <a:latin typeface="+mn-ea"/>
                <a:cs typeface="Times New Roman" panose="02020603050405020304" pitchFamily="18" charset="0"/>
              </a:rPr>
              <a:t>：</a:t>
            </a:r>
            <a:r>
              <a:rPr lang="ja-JP" altLang="ja-JP" sz="2400" dirty="0">
                <a:latin typeface="+mn-ea"/>
                <a:cs typeface="Times New Roman" panose="02020603050405020304" pitchFamily="18" charset="0"/>
              </a:rPr>
              <a:t>農業・牧畜業・水産業・林業・狩猟業</a:t>
            </a:r>
            <a:endParaRPr lang="en-US" altLang="ja-JP" sz="2400" dirty="0">
              <a:latin typeface="+mn-ea"/>
              <a:cs typeface="Times New Roman" panose="02020603050405020304" pitchFamily="18" charset="0"/>
            </a:endParaRPr>
          </a:p>
          <a:p>
            <a:r>
              <a:rPr lang="ja-JP" altLang="en-US" sz="2400" dirty="0">
                <a:latin typeface="+mn-ea"/>
                <a:cs typeface="Times New Roman" panose="02020603050405020304" pitchFamily="18" charset="0"/>
              </a:rPr>
              <a:t>・</a:t>
            </a:r>
            <a:r>
              <a:rPr lang="ja-JP" altLang="ja-JP" sz="2400" dirty="0">
                <a:latin typeface="+mn-ea"/>
                <a:cs typeface="Times New Roman" panose="02020603050405020304" pitchFamily="18" charset="0"/>
              </a:rPr>
              <a:t>第二次産業</a:t>
            </a:r>
            <a:r>
              <a:rPr lang="ja-JP" altLang="en-US" sz="2400" dirty="0">
                <a:latin typeface="+mn-ea"/>
                <a:cs typeface="Times New Roman" panose="02020603050405020304" pitchFamily="18" charset="0"/>
              </a:rPr>
              <a:t>：</a:t>
            </a:r>
            <a:r>
              <a:rPr lang="ja-JP" altLang="ja-JP" sz="2400" dirty="0">
                <a:latin typeface="+mn-ea"/>
                <a:cs typeface="Times New Roman" panose="02020603050405020304" pitchFamily="18" charset="0"/>
              </a:rPr>
              <a:t>製造業・建設業・電気・水道・ガス・鉱業</a:t>
            </a:r>
            <a:endParaRPr lang="en-US" altLang="ja-JP" sz="2400" dirty="0">
              <a:latin typeface="+mn-ea"/>
              <a:cs typeface="Times New Roman" panose="02020603050405020304" pitchFamily="18" charset="0"/>
            </a:endParaRPr>
          </a:p>
          <a:p>
            <a:r>
              <a:rPr lang="ja-JP" altLang="en-US" sz="2400" dirty="0">
                <a:latin typeface="+mn-ea"/>
                <a:cs typeface="Times New Roman" panose="02020603050405020304" pitchFamily="18" charset="0"/>
              </a:rPr>
              <a:t>・</a:t>
            </a:r>
            <a:r>
              <a:rPr lang="ja-JP" altLang="ja-JP" sz="24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第三次産業</a:t>
            </a:r>
            <a:r>
              <a:rPr lang="ja-JP" altLang="en-US" sz="2400" dirty="0">
                <a:latin typeface="+mn-ea"/>
                <a:cs typeface="Times New Roman" panose="02020603050405020304" pitchFamily="18" charset="0"/>
              </a:rPr>
              <a:t>：</a:t>
            </a:r>
            <a:r>
              <a:rPr lang="ja-JP" altLang="ja-JP" sz="2400" dirty="0">
                <a:latin typeface="+mn-ea"/>
                <a:cs typeface="Times New Roman" panose="02020603050405020304" pitchFamily="18" charset="0"/>
              </a:rPr>
              <a:t>第一次産業でも第二次産業でもない産業</a:t>
            </a:r>
            <a:endParaRPr lang="en-US" altLang="ja-JP" sz="2400" dirty="0">
              <a:latin typeface="+mn-ea"/>
              <a:cs typeface="Times New Roman" panose="02020603050405020304" pitchFamily="18" charset="0"/>
            </a:endParaRPr>
          </a:p>
          <a:p>
            <a:r>
              <a:rPr lang="ja-JP" altLang="en-US" sz="2400" dirty="0">
                <a:latin typeface="+mn-ea"/>
                <a:cs typeface="Times New Roman" panose="02020603050405020304" pitchFamily="18" charset="0"/>
              </a:rPr>
              <a:t>　　　　　　　例　</a:t>
            </a:r>
            <a:r>
              <a:rPr lang="ja-JP" altLang="ja-JP" sz="2400" dirty="0">
                <a:latin typeface="+mn-ea"/>
                <a:cs typeface="Times New Roman" panose="02020603050405020304" pitchFamily="18" charset="0"/>
              </a:rPr>
              <a:t>サービス業や運輸業</a:t>
            </a:r>
            <a:endParaRPr lang="ja-JP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45383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8C5A12D-ECFF-47C5-8E99-D3B67333E9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87" b="6729"/>
          <a:stretch/>
        </p:blipFill>
        <p:spPr>
          <a:xfrm>
            <a:off x="269981" y="1020993"/>
            <a:ext cx="5844370" cy="3405115"/>
          </a:xfrm>
          <a:prstGeom prst="rect">
            <a:avLst/>
          </a:prstGeom>
        </p:spPr>
      </p:pic>
      <p:sp>
        <p:nvSpPr>
          <p:cNvPr id="18" name="テキスト ボックス 8">
            <a:extLst>
              <a:ext uri="{FF2B5EF4-FFF2-40B4-BE49-F238E27FC236}">
                <a16:creationId xmlns:a16="http://schemas.microsoft.com/office/drawing/2014/main" id="{FCF62397-060E-4EF0-8066-C04108441D68}"/>
              </a:ext>
            </a:extLst>
          </p:cNvPr>
          <p:cNvSpPr txBox="1"/>
          <p:nvPr/>
        </p:nvSpPr>
        <p:spPr>
          <a:xfrm>
            <a:off x="0" y="0"/>
            <a:ext cx="9180512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800" dirty="0"/>
              <a:t> </a:t>
            </a:r>
            <a:r>
              <a:rPr kumimoji="1" lang="ja-JP" altLang="en-US" sz="2800" dirty="0"/>
              <a:t>結果</a:t>
            </a:r>
            <a:r>
              <a:rPr lang="ja-JP" altLang="en-US" sz="2800" dirty="0"/>
              <a:t>②</a:t>
            </a:r>
            <a:r>
              <a:rPr kumimoji="1" lang="ja-JP" altLang="en-US" sz="2800" dirty="0"/>
              <a:t>　　</a:t>
            </a:r>
          </a:p>
        </p:txBody>
      </p:sp>
      <p:sp>
        <p:nvSpPr>
          <p:cNvPr id="20" name="スライド番号プレースホルダー 3">
            <a:extLst>
              <a:ext uri="{FF2B5EF4-FFF2-40B4-BE49-F238E27FC236}">
                <a16:creationId xmlns:a16="http://schemas.microsoft.com/office/drawing/2014/main" id="{B1254854-773E-4139-BD76-4D47B0DA9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6080" y="91513"/>
            <a:ext cx="2057400" cy="365125"/>
          </a:xfrm>
        </p:spPr>
        <p:txBody>
          <a:bodyPr/>
          <a:lstStyle/>
          <a:p>
            <a:fld id="{B46644B2-FF52-4519-983B-7A0C71FEB247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sp>
        <p:nvSpPr>
          <p:cNvPr id="25" name="角丸四角形 19">
            <a:extLst>
              <a:ext uri="{FF2B5EF4-FFF2-40B4-BE49-F238E27FC236}">
                <a16:creationId xmlns:a16="http://schemas.microsoft.com/office/drawing/2014/main" id="{B67E3E98-959D-42DA-BB46-CF2D9D890C0D}"/>
              </a:ext>
            </a:extLst>
          </p:cNvPr>
          <p:cNvSpPr/>
          <p:nvPr/>
        </p:nvSpPr>
        <p:spPr>
          <a:xfrm>
            <a:off x="977591" y="4427001"/>
            <a:ext cx="7214837" cy="236896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74F7218-39F1-4423-B597-0B357E08E2DD}"/>
              </a:ext>
            </a:extLst>
          </p:cNvPr>
          <p:cNvSpPr txBox="1"/>
          <p:nvPr/>
        </p:nvSpPr>
        <p:spPr>
          <a:xfrm>
            <a:off x="1479396" y="4488396"/>
            <a:ext cx="65155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+mn-ea"/>
              </a:rPr>
              <a:t>＜</a:t>
            </a:r>
            <a:r>
              <a:rPr lang="en-US" altLang="ja-JP" dirty="0">
                <a:solidFill>
                  <a:srgbClr val="FF0000"/>
                </a:solidFill>
                <a:latin typeface="+mn-ea"/>
              </a:rPr>
              <a:t>PDO</a:t>
            </a:r>
            <a:r>
              <a:rPr lang="ja-JP" altLang="en-US" dirty="0">
                <a:solidFill>
                  <a:srgbClr val="FF0000"/>
                </a:solidFill>
                <a:latin typeface="+mn-ea"/>
              </a:rPr>
              <a:t>指数　</a:t>
            </a:r>
            <a:r>
              <a:rPr lang="en-US" altLang="ja-JP" dirty="0">
                <a:solidFill>
                  <a:srgbClr val="FF0000"/>
                </a:solidFill>
                <a:latin typeface="+mn-ea"/>
              </a:rPr>
              <a:t>JJA</a:t>
            </a:r>
            <a:r>
              <a:rPr lang="ja-JP" altLang="en-US" dirty="0">
                <a:solidFill>
                  <a:srgbClr val="FF0000"/>
                </a:solidFill>
                <a:latin typeface="+mn-ea"/>
              </a:rPr>
              <a:t>＞</a:t>
            </a:r>
            <a:endParaRPr lang="en-US" altLang="ja-JP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dirty="0">
                <a:latin typeface="+mn-ea"/>
              </a:rPr>
              <a:t>・レベル</a:t>
            </a:r>
            <a:r>
              <a:rPr lang="en-US" altLang="ja-JP" dirty="0">
                <a:latin typeface="+mn-ea"/>
              </a:rPr>
              <a:t>4</a:t>
            </a:r>
            <a:r>
              <a:rPr lang="ja-JP" altLang="en-US" dirty="0">
                <a:latin typeface="+mn-ea"/>
              </a:rPr>
              <a:t>は正相関となる国が多い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→</a:t>
            </a:r>
            <a:r>
              <a:rPr lang="en-US" altLang="ja-JP" dirty="0">
                <a:latin typeface="+mn-ea"/>
              </a:rPr>
              <a:t>PDO</a:t>
            </a:r>
            <a:r>
              <a:rPr lang="ja-JP" altLang="en-US" dirty="0">
                <a:latin typeface="+mn-ea"/>
              </a:rPr>
              <a:t>指数が正のとき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先進国の第三次産業の</a:t>
            </a:r>
            <a:r>
              <a:rPr lang="en-US" altLang="ja-JP" dirty="0">
                <a:latin typeface="+mn-ea"/>
              </a:rPr>
              <a:t>GDP</a:t>
            </a:r>
            <a:r>
              <a:rPr lang="ja-JP" altLang="en-US" dirty="0">
                <a:latin typeface="+mn-ea"/>
              </a:rPr>
              <a:t>成長率は上がる（儲かる）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・レベル</a:t>
            </a:r>
            <a:r>
              <a:rPr lang="en-US" altLang="ja-JP" dirty="0">
                <a:latin typeface="+mn-ea"/>
              </a:rPr>
              <a:t>1</a:t>
            </a:r>
            <a:r>
              <a:rPr lang="ja-JP" altLang="en-US" dirty="0">
                <a:latin typeface="+mn-ea"/>
              </a:rPr>
              <a:t>は負相関となる国が多い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→</a:t>
            </a:r>
            <a:r>
              <a:rPr lang="en-US" altLang="ja-JP" dirty="0">
                <a:latin typeface="+mn-ea"/>
              </a:rPr>
              <a:t>PDO</a:t>
            </a:r>
            <a:r>
              <a:rPr lang="ja-JP" altLang="en-US" dirty="0">
                <a:latin typeface="+mn-ea"/>
              </a:rPr>
              <a:t>指数が正のとき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発展途上国の第三次産業の</a:t>
            </a:r>
            <a:r>
              <a:rPr lang="en-US" altLang="ja-JP" dirty="0">
                <a:latin typeface="+mn-ea"/>
              </a:rPr>
              <a:t>GDP</a:t>
            </a:r>
            <a:r>
              <a:rPr lang="ja-JP" altLang="en-US" dirty="0">
                <a:latin typeface="+mn-ea"/>
              </a:rPr>
              <a:t>成長率は下がる（損する）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　　　　　</a:t>
            </a:r>
            <a:r>
              <a:rPr lang="en-US" altLang="ja-JP" b="1" dirty="0">
                <a:solidFill>
                  <a:srgbClr val="FF0000"/>
                </a:solidFill>
                <a:latin typeface="+mn-ea"/>
              </a:rPr>
              <a:t>PDO</a:t>
            </a:r>
            <a:r>
              <a:rPr lang="ja-JP" altLang="en-US" b="1" dirty="0">
                <a:solidFill>
                  <a:srgbClr val="FF0000"/>
                </a:solidFill>
                <a:latin typeface="+mn-ea"/>
              </a:rPr>
              <a:t>が正のとき格差が広がる</a:t>
            </a:r>
            <a:endParaRPr lang="en-US" altLang="ja-JP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5A8E5C9-9AA0-43EC-983A-631DB64960AB}"/>
              </a:ext>
            </a:extLst>
          </p:cNvPr>
          <p:cNvSpPr txBox="1"/>
          <p:nvPr/>
        </p:nvSpPr>
        <p:spPr>
          <a:xfrm>
            <a:off x="500177" y="510408"/>
            <a:ext cx="4581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レベル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ごとの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GDP</a:t>
            </a: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成長率（第三次産業）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と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気象指数</a:t>
            </a: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の相関係数の正負の割合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398CF22-3B74-4F1D-A451-C1380D68954F}"/>
              </a:ext>
            </a:extLst>
          </p:cNvPr>
          <p:cNvSpPr/>
          <p:nvPr/>
        </p:nvSpPr>
        <p:spPr>
          <a:xfrm>
            <a:off x="3004774" y="1799660"/>
            <a:ext cx="574952" cy="5421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ABC9C3A-5BC3-43BD-8C17-27B7C7F726B6}"/>
              </a:ext>
            </a:extLst>
          </p:cNvPr>
          <p:cNvSpPr/>
          <p:nvPr/>
        </p:nvSpPr>
        <p:spPr>
          <a:xfrm>
            <a:off x="5429927" y="1799660"/>
            <a:ext cx="574952" cy="5421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C6F5FED-2046-490D-8CE2-343304611EA6}"/>
              </a:ext>
            </a:extLst>
          </p:cNvPr>
          <p:cNvSpPr/>
          <p:nvPr/>
        </p:nvSpPr>
        <p:spPr>
          <a:xfrm>
            <a:off x="3011402" y="3082828"/>
            <a:ext cx="574952" cy="5421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07D1437-3A87-4971-8415-CBA0898C275F}"/>
              </a:ext>
            </a:extLst>
          </p:cNvPr>
          <p:cNvSpPr/>
          <p:nvPr/>
        </p:nvSpPr>
        <p:spPr>
          <a:xfrm>
            <a:off x="5410050" y="3091746"/>
            <a:ext cx="574952" cy="5421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AA4B3B3-07DD-43E0-B6EF-DD64608B39AB}"/>
              </a:ext>
            </a:extLst>
          </p:cNvPr>
          <p:cNvSpPr txBox="1"/>
          <p:nvPr/>
        </p:nvSpPr>
        <p:spPr>
          <a:xfrm>
            <a:off x="6486196" y="3701675"/>
            <a:ext cx="231801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en-US" altLang="ja-JP" dirty="0"/>
              <a:t>PDO</a:t>
            </a:r>
            <a:r>
              <a:rPr kumimoji="1" lang="ja-JP" altLang="en-US" dirty="0"/>
              <a:t>指数</a:t>
            </a:r>
            <a:r>
              <a:rPr lang="ja-JP" altLang="en-US" dirty="0"/>
              <a:t>が正のとき</a:t>
            </a:r>
            <a:endParaRPr kumimoji="1" lang="ja-JP" altLang="en-US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85FAD103-6FED-4406-B8B6-05CB5C34B4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418" t="26495" r="13052" b="49083"/>
          <a:stretch/>
        </p:blipFill>
        <p:spPr>
          <a:xfrm>
            <a:off x="6233746" y="1239055"/>
            <a:ext cx="2822911" cy="1905062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F7674DE-192F-4D9B-8BBA-D29775FF17DD}"/>
              </a:ext>
            </a:extLst>
          </p:cNvPr>
          <p:cNvSpPr txBox="1"/>
          <p:nvPr/>
        </p:nvSpPr>
        <p:spPr>
          <a:xfrm>
            <a:off x="412439" y="3116679"/>
            <a:ext cx="553998" cy="1130874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en-US" altLang="ja-JP" sz="1600" dirty="0"/>
              <a:t>PDO</a:t>
            </a:r>
            <a:r>
              <a:rPr kumimoji="1" lang="ja-JP" altLang="en-US" sz="1600" dirty="0"/>
              <a:t>*指数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48A5262-FF48-43C5-8280-971BAEEAE02E}"/>
              </a:ext>
            </a:extLst>
          </p:cNvPr>
          <p:cNvSpPr txBox="1"/>
          <p:nvPr/>
        </p:nvSpPr>
        <p:spPr>
          <a:xfrm>
            <a:off x="423593" y="1945805"/>
            <a:ext cx="553998" cy="975808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en-US" altLang="ja-JP" sz="1600" dirty="0"/>
              <a:t>PDO</a:t>
            </a:r>
            <a:r>
              <a:rPr kumimoji="1" lang="ja-JP" altLang="en-US" sz="1600" dirty="0"/>
              <a:t>指数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662FDEBD-B894-4232-A9B2-4EC0D84987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708" t="50804" r="12696" b="45379"/>
          <a:stretch/>
        </p:blipFill>
        <p:spPr>
          <a:xfrm>
            <a:off x="6150736" y="3135709"/>
            <a:ext cx="3029776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50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9">
            <a:extLst>
              <a:ext uri="{FF2B5EF4-FFF2-40B4-BE49-F238E27FC236}">
                <a16:creationId xmlns:a16="http://schemas.microsoft.com/office/drawing/2014/main" id="{546E4FF7-86B0-47D2-BD44-5653AA4B3290}"/>
              </a:ext>
            </a:extLst>
          </p:cNvPr>
          <p:cNvSpPr/>
          <p:nvPr/>
        </p:nvSpPr>
        <p:spPr>
          <a:xfrm>
            <a:off x="143754" y="2295610"/>
            <a:ext cx="8748508" cy="420217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8">
            <a:extLst>
              <a:ext uri="{FF2B5EF4-FFF2-40B4-BE49-F238E27FC236}">
                <a16:creationId xmlns:a16="http://schemas.microsoft.com/office/drawing/2014/main" id="{413CF737-5EFA-43F3-A0BE-CC3C45AB68D1}"/>
              </a:ext>
            </a:extLst>
          </p:cNvPr>
          <p:cNvSpPr txBox="1"/>
          <p:nvPr/>
        </p:nvSpPr>
        <p:spPr>
          <a:xfrm>
            <a:off x="0" y="0"/>
            <a:ext cx="9180512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800" dirty="0"/>
              <a:t> </a:t>
            </a:r>
            <a:r>
              <a:rPr kumimoji="1" lang="ja-JP" altLang="en-US" sz="2800" dirty="0"/>
              <a:t>まとめ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8B22377-0B02-4627-971C-C6E6DF2A0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47853" y="79047"/>
            <a:ext cx="2057400" cy="365125"/>
          </a:xfrm>
        </p:spPr>
        <p:txBody>
          <a:bodyPr/>
          <a:lstStyle/>
          <a:p>
            <a:fld id="{B46644B2-FF52-4519-983B-7A0C71FEB247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1ED1394-1EA7-408D-919D-455C8807F6AC}"/>
              </a:ext>
            </a:extLst>
          </p:cNvPr>
          <p:cNvSpPr txBox="1"/>
          <p:nvPr/>
        </p:nvSpPr>
        <p:spPr>
          <a:xfrm>
            <a:off x="304840" y="2380334"/>
            <a:ext cx="8823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+mn-ea"/>
              </a:rPr>
              <a:t>NEW!!</a:t>
            </a:r>
          </a:p>
          <a:p>
            <a:r>
              <a:rPr lang="ja-JP" altLang="en-US" sz="2400" dirty="0">
                <a:latin typeface="+mn-ea"/>
              </a:rPr>
              <a:t>①</a:t>
            </a:r>
            <a:r>
              <a:rPr lang="en-US" altLang="ja-JP" sz="2400" b="1" dirty="0">
                <a:solidFill>
                  <a:srgbClr val="FF0000"/>
                </a:solidFill>
                <a:latin typeface="+mn-ea"/>
              </a:rPr>
              <a:t>PDO</a:t>
            </a:r>
            <a:r>
              <a:rPr lang="ja-JP" altLang="en-US" sz="2400" b="1" dirty="0">
                <a:solidFill>
                  <a:srgbClr val="FF0000"/>
                </a:solidFill>
                <a:latin typeface="+mn-ea"/>
              </a:rPr>
              <a:t>指数</a:t>
            </a:r>
            <a:r>
              <a:rPr lang="ja-JP" altLang="en-US" sz="2400" dirty="0">
                <a:latin typeface="+mn-ea"/>
              </a:rPr>
              <a:t>が全球的に各国の</a:t>
            </a:r>
            <a:r>
              <a:rPr lang="en-US" altLang="ja-JP" sz="2400" dirty="0">
                <a:latin typeface="+mn-ea"/>
              </a:rPr>
              <a:t>GDP</a:t>
            </a:r>
            <a:r>
              <a:rPr lang="ja-JP" altLang="en-US" sz="2400" dirty="0">
                <a:latin typeface="+mn-ea"/>
              </a:rPr>
              <a:t>成長率と連動している</a:t>
            </a:r>
            <a:endParaRPr lang="en-US" altLang="ja-JP" sz="2400" dirty="0"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791907E-6FA7-4243-94FB-A0121C261E5C}"/>
              </a:ext>
            </a:extLst>
          </p:cNvPr>
          <p:cNvSpPr txBox="1"/>
          <p:nvPr/>
        </p:nvSpPr>
        <p:spPr>
          <a:xfrm>
            <a:off x="320225" y="686855"/>
            <a:ext cx="1219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n-ea"/>
              </a:rPr>
              <a:t>目的：</a:t>
            </a:r>
            <a:endParaRPr lang="en-US" altLang="ja-JP" sz="2400" dirty="0">
              <a:latin typeface="+mn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183504-C81C-4E74-AB7B-72D38D0B5F7D}"/>
              </a:ext>
            </a:extLst>
          </p:cNvPr>
          <p:cNvSpPr txBox="1"/>
          <p:nvPr/>
        </p:nvSpPr>
        <p:spPr>
          <a:xfrm>
            <a:off x="1197882" y="547693"/>
            <a:ext cx="7625893" cy="1702582"/>
          </a:xfrm>
          <a:prstGeom prst="rect">
            <a:avLst/>
          </a:prstGeom>
          <a:noFill/>
          <a:ln w="190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ja-JP" altLang="en-US" sz="2400" dirty="0"/>
              <a:t>①全球的に各国の</a:t>
            </a:r>
            <a:r>
              <a:rPr kumimoji="1" lang="en-US" altLang="ja-JP" sz="2400" dirty="0"/>
              <a:t>GDP</a:t>
            </a:r>
            <a:r>
              <a:rPr lang="ja-JP" altLang="en-US" sz="2400" dirty="0"/>
              <a:t>と関連する</a:t>
            </a:r>
            <a:r>
              <a:rPr kumimoji="1" lang="en-US" altLang="ja-JP" sz="2400" dirty="0"/>
              <a:t>ENSO</a:t>
            </a:r>
            <a:r>
              <a:rPr kumimoji="1" lang="ja-JP" altLang="en-US" sz="2400" dirty="0"/>
              <a:t>以外の</a:t>
            </a:r>
            <a:br>
              <a:rPr lang="en-US" altLang="ja-JP" sz="2400" dirty="0"/>
            </a:br>
            <a:r>
              <a:rPr lang="ja-JP" altLang="en-US" sz="2400" dirty="0"/>
              <a:t>　</a:t>
            </a:r>
            <a:r>
              <a:rPr kumimoji="1" lang="ja-JP" altLang="en-US" sz="2400" dirty="0"/>
              <a:t>テレコネクションはないか</a:t>
            </a:r>
            <a:endParaRPr kumimoji="1" lang="en-US" altLang="ja-JP" sz="2400" dirty="0"/>
          </a:p>
          <a:p>
            <a:pPr algn="just">
              <a:lnSpc>
                <a:spcPct val="150000"/>
              </a:lnSpc>
            </a:pPr>
            <a:r>
              <a:rPr kumimoji="1" lang="ja-JP" altLang="en-US" sz="2400" dirty="0"/>
              <a:t>②</a:t>
            </a:r>
            <a:r>
              <a:rPr lang="ja-JP" altLang="en-US" sz="2400" dirty="0"/>
              <a:t>各国の</a:t>
            </a:r>
            <a:r>
              <a:rPr lang="en-US" altLang="ja-JP" sz="2400" dirty="0"/>
              <a:t>GDP</a:t>
            </a:r>
            <a:r>
              <a:rPr lang="ja-JP" altLang="en-US" sz="2400" dirty="0"/>
              <a:t>成長率とテレコネクションの関係</a:t>
            </a:r>
            <a:endParaRPr lang="en-US" altLang="ja-JP" sz="24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5CF353F-F0A2-4C1E-8A1E-DA262B8BD5AB}"/>
              </a:ext>
            </a:extLst>
          </p:cNvPr>
          <p:cNvSpPr txBox="1"/>
          <p:nvPr/>
        </p:nvSpPr>
        <p:spPr>
          <a:xfrm>
            <a:off x="5313795" y="4358421"/>
            <a:ext cx="3509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PDO</a:t>
            </a:r>
            <a:r>
              <a:rPr kumimoji="1" lang="ja-JP" altLang="en-US" sz="2400" dirty="0"/>
              <a:t>指数が</a:t>
            </a:r>
            <a:endParaRPr kumimoji="1" lang="en-US" altLang="ja-JP" sz="2400" dirty="0"/>
          </a:p>
          <a:p>
            <a:r>
              <a:rPr kumimoji="1" lang="ja-JP" altLang="en-US" sz="2400" dirty="0"/>
              <a:t>正のとき格差が広がる</a:t>
            </a:r>
            <a:endParaRPr kumimoji="1" lang="en-US" altLang="ja-JP" sz="2400" dirty="0"/>
          </a:p>
          <a:p>
            <a:r>
              <a:rPr lang="ja-JP" altLang="en-US" sz="2400" dirty="0"/>
              <a:t>負のとき格差が縮まる</a:t>
            </a:r>
            <a:endParaRPr kumimoji="1" lang="ja-JP" altLang="en-US" sz="24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BDE11F6-7478-40D5-A780-3A90067D892D}"/>
              </a:ext>
            </a:extLst>
          </p:cNvPr>
          <p:cNvSpPr txBox="1"/>
          <p:nvPr/>
        </p:nvSpPr>
        <p:spPr>
          <a:xfrm>
            <a:off x="300652" y="3532800"/>
            <a:ext cx="547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n-ea"/>
              </a:rPr>
              <a:t>②</a:t>
            </a:r>
            <a:endParaRPr lang="en-US" altLang="ja-JP" sz="2400" dirty="0">
              <a:latin typeface="+mn-ea"/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9D48C4FA-7CAC-4606-B7AC-6FE2950053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418" t="26495" r="13052" b="49083"/>
          <a:stretch/>
        </p:blipFill>
        <p:spPr>
          <a:xfrm>
            <a:off x="462475" y="3928963"/>
            <a:ext cx="4684175" cy="2242181"/>
          </a:xfrm>
          <a:prstGeom prst="rect">
            <a:avLst/>
          </a:prstGeom>
        </p:spPr>
      </p:pic>
      <p:sp>
        <p:nvSpPr>
          <p:cNvPr id="11" name="楕円 10">
            <a:extLst>
              <a:ext uri="{FF2B5EF4-FFF2-40B4-BE49-F238E27FC236}">
                <a16:creationId xmlns:a16="http://schemas.microsoft.com/office/drawing/2014/main" id="{4291012B-3125-47FA-AB64-9792E4FE8DEB}"/>
              </a:ext>
            </a:extLst>
          </p:cNvPr>
          <p:cNvSpPr/>
          <p:nvPr/>
        </p:nvSpPr>
        <p:spPr>
          <a:xfrm>
            <a:off x="670671" y="4501777"/>
            <a:ext cx="936379" cy="559220"/>
          </a:xfrm>
          <a:prstGeom prst="ellipse">
            <a:avLst/>
          </a:prstGeom>
          <a:solidFill>
            <a:srgbClr val="09C2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2785A63-8F21-4D1F-A320-B2C32BD4AD64}"/>
              </a:ext>
            </a:extLst>
          </p:cNvPr>
          <p:cNvSpPr txBox="1"/>
          <p:nvPr/>
        </p:nvSpPr>
        <p:spPr>
          <a:xfrm>
            <a:off x="3561413" y="4066380"/>
            <a:ext cx="720838" cy="46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dirty="0">
                <a:highlight>
                  <a:srgbClr val="C0C0C0"/>
                </a:highlight>
              </a:rPr>
              <a:t>SST</a:t>
            </a:r>
            <a:endParaRPr kumimoji="1" lang="ja-JP" altLang="en-US" dirty="0">
              <a:highlight>
                <a:srgbClr val="C0C0C0"/>
              </a:highlight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A4B98A5-2D5B-436E-A3C9-CDA59CF1F2BB}"/>
              </a:ext>
            </a:extLst>
          </p:cNvPr>
          <p:cNvSpPr txBox="1"/>
          <p:nvPr/>
        </p:nvSpPr>
        <p:spPr>
          <a:xfrm>
            <a:off x="762837" y="5015187"/>
            <a:ext cx="1415985" cy="46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en-US" altLang="ja-JP" dirty="0">
                <a:highlight>
                  <a:srgbClr val="C0C0C0"/>
                </a:highlight>
              </a:rPr>
              <a:t>GDP</a:t>
            </a:r>
            <a:r>
              <a:rPr kumimoji="1" lang="ja-JP" altLang="en-US" dirty="0">
                <a:highlight>
                  <a:srgbClr val="C0C0C0"/>
                </a:highlight>
              </a:rPr>
              <a:t>成長率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C8C7EFB-17A3-4C08-88CA-5FB147E2F163}"/>
              </a:ext>
            </a:extLst>
          </p:cNvPr>
          <p:cNvSpPr txBox="1"/>
          <p:nvPr/>
        </p:nvSpPr>
        <p:spPr>
          <a:xfrm>
            <a:off x="702732" y="4535355"/>
            <a:ext cx="872258" cy="46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dirty="0"/>
              <a:t>下がる</a:t>
            </a:r>
            <a:endParaRPr kumimoji="1" lang="ja-JP" altLang="en-US" dirty="0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349103B7-16B6-43B6-9A98-20F789AACD59}"/>
              </a:ext>
            </a:extLst>
          </p:cNvPr>
          <p:cNvSpPr/>
          <p:nvPr/>
        </p:nvSpPr>
        <p:spPr>
          <a:xfrm>
            <a:off x="571500" y="4021503"/>
            <a:ext cx="812618" cy="461664"/>
          </a:xfrm>
          <a:prstGeom prst="ellipse">
            <a:avLst/>
          </a:prstGeom>
          <a:solidFill>
            <a:srgbClr val="FF9999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3DE2FBB-2CDE-4CD4-B305-B92CE7E731DD}"/>
              </a:ext>
            </a:extLst>
          </p:cNvPr>
          <p:cNvSpPr txBox="1"/>
          <p:nvPr/>
        </p:nvSpPr>
        <p:spPr>
          <a:xfrm>
            <a:off x="537005" y="3983039"/>
            <a:ext cx="872258" cy="46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dirty="0"/>
              <a:t>上がる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0921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8">
            <a:extLst>
              <a:ext uri="{FF2B5EF4-FFF2-40B4-BE49-F238E27FC236}">
                <a16:creationId xmlns:a16="http://schemas.microsoft.com/office/drawing/2014/main" id="{413CF737-5EFA-43F3-A0BE-CC3C45AB68D1}"/>
              </a:ext>
            </a:extLst>
          </p:cNvPr>
          <p:cNvSpPr txBox="1"/>
          <p:nvPr/>
        </p:nvSpPr>
        <p:spPr>
          <a:xfrm>
            <a:off x="0" y="0"/>
            <a:ext cx="9180512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800" dirty="0"/>
              <a:t> </a:t>
            </a:r>
            <a:r>
              <a:rPr kumimoji="1" lang="ja-JP" altLang="en-US" sz="2800" dirty="0"/>
              <a:t>議論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8B22377-0B02-4627-971C-C6E6DF2A0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47853" y="79047"/>
            <a:ext cx="2057400" cy="365125"/>
          </a:xfrm>
        </p:spPr>
        <p:txBody>
          <a:bodyPr/>
          <a:lstStyle/>
          <a:p>
            <a:fld id="{B46644B2-FF52-4519-983B-7A0C71FEB247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791907E-6FA7-4243-94FB-A0121C261E5C}"/>
              </a:ext>
            </a:extLst>
          </p:cNvPr>
          <p:cNvSpPr txBox="1"/>
          <p:nvPr/>
        </p:nvSpPr>
        <p:spPr>
          <a:xfrm>
            <a:off x="713155" y="745074"/>
            <a:ext cx="7444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n-ea"/>
              </a:rPr>
              <a:t>・テレコネクション指数と</a:t>
            </a:r>
            <a:r>
              <a:rPr lang="en-US" altLang="ja-JP" sz="2400" dirty="0">
                <a:latin typeface="+mn-ea"/>
              </a:rPr>
              <a:t>GDP</a:t>
            </a:r>
            <a:r>
              <a:rPr lang="ja-JP" altLang="en-US" sz="2400" dirty="0">
                <a:latin typeface="+mn-ea"/>
              </a:rPr>
              <a:t>成長率の因果関係を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　調べていない</a:t>
            </a:r>
            <a:endParaRPr lang="en-US" altLang="ja-JP" sz="2400" dirty="0">
              <a:latin typeface="+mn-ea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462D6CDD-5778-4584-AA02-FFB950CF0038}"/>
              </a:ext>
            </a:extLst>
          </p:cNvPr>
          <p:cNvSpPr/>
          <p:nvPr/>
        </p:nvSpPr>
        <p:spPr>
          <a:xfrm>
            <a:off x="5367547" y="1715544"/>
            <a:ext cx="2789846" cy="130323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A60E5025-63CF-4E5B-B746-AA1C56200673}"/>
              </a:ext>
            </a:extLst>
          </p:cNvPr>
          <p:cNvSpPr/>
          <p:nvPr/>
        </p:nvSpPr>
        <p:spPr>
          <a:xfrm>
            <a:off x="1590675" y="3515011"/>
            <a:ext cx="2281675" cy="1152239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473F0742-C5C9-4131-BA1C-9E9338FDE164}"/>
              </a:ext>
            </a:extLst>
          </p:cNvPr>
          <p:cNvSpPr/>
          <p:nvPr/>
        </p:nvSpPr>
        <p:spPr>
          <a:xfrm>
            <a:off x="5777730" y="3492483"/>
            <a:ext cx="2140246" cy="130323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C75CB91-B650-451A-A12E-BC8941A2F71C}"/>
              </a:ext>
            </a:extLst>
          </p:cNvPr>
          <p:cNvSpPr txBox="1"/>
          <p:nvPr/>
        </p:nvSpPr>
        <p:spPr>
          <a:xfrm>
            <a:off x="1881087" y="3830410"/>
            <a:ext cx="1700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GDP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成長率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E5774D3-609F-43BB-B984-76EA755258F1}"/>
              </a:ext>
            </a:extLst>
          </p:cNvPr>
          <p:cNvSpPr txBox="1"/>
          <p:nvPr/>
        </p:nvSpPr>
        <p:spPr>
          <a:xfrm>
            <a:off x="5630513" y="1987468"/>
            <a:ext cx="2257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ローカルな</a:t>
            </a:r>
            <a:endParaRPr kumimoji="1"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気象要因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左右矢印 29">
            <a:extLst>
              <a:ext uri="{FF2B5EF4-FFF2-40B4-BE49-F238E27FC236}">
                <a16:creationId xmlns:a16="http://schemas.microsoft.com/office/drawing/2014/main" id="{27E63A4F-272C-4BC6-AAE5-5480F970C0FA}"/>
              </a:ext>
            </a:extLst>
          </p:cNvPr>
          <p:cNvSpPr/>
          <p:nvPr/>
        </p:nvSpPr>
        <p:spPr>
          <a:xfrm>
            <a:off x="4354500" y="3987781"/>
            <a:ext cx="941080" cy="420867"/>
          </a:xfrm>
          <a:prstGeom prst="leftRightArrow">
            <a:avLst>
              <a:gd name="adj1" fmla="val 44819"/>
              <a:gd name="adj2" fmla="val 37049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左矢印 30">
            <a:extLst>
              <a:ext uri="{FF2B5EF4-FFF2-40B4-BE49-F238E27FC236}">
                <a16:creationId xmlns:a16="http://schemas.microsoft.com/office/drawing/2014/main" id="{8D004BEB-EC12-4730-94AA-8A677EE12C45}"/>
              </a:ext>
            </a:extLst>
          </p:cNvPr>
          <p:cNvSpPr/>
          <p:nvPr/>
        </p:nvSpPr>
        <p:spPr>
          <a:xfrm rot="16200000">
            <a:off x="2496253" y="2996568"/>
            <a:ext cx="600385" cy="338306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1F74C03-783D-4634-92FA-3E41F80CB1CE}"/>
              </a:ext>
            </a:extLst>
          </p:cNvPr>
          <p:cNvSpPr txBox="1"/>
          <p:nvPr/>
        </p:nvSpPr>
        <p:spPr>
          <a:xfrm>
            <a:off x="2203123" y="2880338"/>
            <a:ext cx="422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？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6D5F240-189E-4CE6-97A0-A52ECC10F8AE}"/>
              </a:ext>
            </a:extLst>
          </p:cNvPr>
          <p:cNvSpPr txBox="1"/>
          <p:nvPr/>
        </p:nvSpPr>
        <p:spPr>
          <a:xfrm>
            <a:off x="5872297" y="3782717"/>
            <a:ext cx="1951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政治・経済的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要因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8F34F75-3821-428F-8093-7255BB6DB75D}"/>
              </a:ext>
            </a:extLst>
          </p:cNvPr>
          <p:cNvSpPr txBox="1"/>
          <p:nvPr/>
        </p:nvSpPr>
        <p:spPr>
          <a:xfrm>
            <a:off x="713155" y="5182400"/>
            <a:ext cx="7449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n-ea"/>
              </a:rPr>
              <a:t>・テレコネクションパターンは</a:t>
            </a:r>
            <a:r>
              <a:rPr lang="en-US" altLang="ja-JP" sz="2400" dirty="0">
                <a:latin typeface="+mn-ea"/>
              </a:rPr>
              <a:t>GDP</a:t>
            </a:r>
            <a:r>
              <a:rPr lang="ja-JP" altLang="en-US" sz="2400" dirty="0">
                <a:latin typeface="+mn-ea"/>
              </a:rPr>
              <a:t>成長率を何％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　変動させるのか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1193AC5E-0815-4160-8B9E-9C305200167D}"/>
              </a:ext>
            </a:extLst>
          </p:cNvPr>
          <p:cNvSpPr/>
          <p:nvPr/>
        </p:nvSpPr>
        <p:spPr>
          <a:xfrm>
            <a:off x="1401522" y="1715544"/>
            <a:ext cx="2789846" cy="1102921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DD58E2E-F2B6-4D59-9541-E578DD8EDB21}"/>
              </a:ext>
            </a:extLst>
          </p:cNvPr>
          <p:cNvSpPr txBox="1"/>
          <p:nvPr/>
        </p:nvSpPr>
        <p:spPr>
          <a:xfrm>
            <a:off x="1660809" y="1882453"/>
            <a:ext cx="2257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テレコネクションパターン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左矢印 30">
            <a:extLst>
              <a:ext uri="{FF2B5EF4-FFF2-40B4-BE49-F238E27FC236}">
                <a16:creationId xmlns:a16="http://schemas.microsoft.com/office/drawing/2014/main" id="{0BFCC005-AE0F-4642-817A-13C8E2AD9DBC}"/>
              </a:ext>
            </a:extLst>
          </p:cNvPr>
          <p:cNvSpPr/>
          <p:nvPr/>
        </p:nvSpPr>
        <p:spPr>
          <a:xfrm rot="19796297">
            <a:off x="4062716" y="3074293"/>
            <a:ext cx="1283202" cy="338306"/>
          </a:xfrm>
          <a:prstGeom prst="leftArrow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303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8">
            <a:extLst>
              <a:ext uri="{FF2B5EF4-FFF2-40B4-BE49-F238E27FC236}">
                <a16:creationId xmlns:a16="http://schemas.microsoft.com/office/drawing/2014/main" id="{413CF737-5EFA-43F3-A0BE-CC3C45AB68D1}"/>
              </a:ext>
            </a:extLst>
          </p:cNvPr>
          <p:cNvSpPr txBox="1"/>
          <p:nvPr/>
        </p:nvSpPr>
        <p:spPr>
          <a:xfrm>
            <a:off x="0" y="0"/>
            <a:ext cx="9180512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800" dirty="0"/>
              <a:t> </a:t>
            </a:r>
            <a:r>
              <a:rPr kumimoji="1" lang="ja-JP" altLang="en-US" sz="2800" dirty="0"/>
              <a:t>引用文献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8B22377-0B02-4627-971C-C6E6DF2A0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47853" y="79047"/>
            <a:ext cx="2057400" cy="365125"/>
          </a:xfrm>
        </p:spPr>
        <p:txBody>
          <a:bodyPr/>
          <a:lstStyle/>
          <a:p>
            <a:fld id="{B46644B2-FF52-4519-983B-7A0C71FEB247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C35BD3-54B8-4125-A3DB-1DD096623277}"/>
              </a:ext>
            </a:extLst>
          </p:cNvPr>
          <p:cNvSpPr txBox="1"/>
          <p:nvPr/>
        </p:nvSpPr>
        <p:spPr>
          <a:xfrm>
            <a:off x="211143" y="550416"/>
            <a:ext cx="872171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altLang="ja-JP" sz="1600" dirty="0"/>
              <a:t>Gilles </a:t>
            </a:r>
            <a:r>
              <a:rPr lang="en-US" altLang="ja-JP" sz="1600" dirty="0" err="1"/>
              <a:t>Dufrénot</a:t>
            </a:r>
            <a:r>
              <a:rPr lang="en-US" altLang="ja-JP" sz="1600" dirty="0"/>
              <a:t> William Ginn, </a:t>
            </a:r>
            <a:r>
              <a:rPr lang="en-US" altLang="ja-JP" sz="1600" dirty="0" err="1"/>
              <a:t>amd</a:t>
            </a:r>
            <a:r>
              <a:rPr lang="en-US" altLang="ja-JP" sz="1600" dirty="0"/>
              <a:t> Marc </a:t>
            </a:r>
            <a:r>
              <a:rPr lang="en-US" altLang="ja-JP" sz="1600" dirty="0" err="1"/>
              <a:t>Pourroy</a:t>
            </a:r>
            <a:r>
              <a:rPr lang="en-US" altLang="ja-JP" sz="1600" dirty="0"/>
              <a:t> (2021), The Effect of ENSO Shocks on Commodity Prices: A Multi-Time Scale Approach, AMSE Working Papers, WP 2021-Nr30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altLang="ja-JP" sz="1600" dirty="0"/>
              <a:t>Florian </a:t>
            </a:r>
            <a:r>
              <a:rPr lang="en-US" altLang="ja-JP" sz="1600" dirty="0" err="1"/>
              <a:t>Badorf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KaiHoberg</a:t>
            </a:r>
            <a:r>
              <a:rPr lang="en-US" altLang="ja-JP" sz="1600" dirty="0"/>
              <a:t> (2020), The impact of daily weather on retail sales: An empirical study in brick-and-mortar stores, Journal of Retailing and Consumer Services, 52, 101921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altLang="ja-JP" sz="1600" dirty="0"/>
              <a:t>Hans </a:t>
            </a:r>
            <a:r>
              <a:rPr lang="en-US" altLang="ja-JP" sz="1600" dirty="0" err="1"/>
              <a:t>Rosling</a:t>
            </a:r>
            <a:r>
              <a:rPr lang="en-US" altLang="ja-JP" sz="1600" dirty="0"/>
              <a:t>, Anna </a:t>
            </a:r>
            <a:r>
              <a:rPr lang="en-US" altLang="ja-JP" sz="1600" dirty="0" err="1"/>
              <a:t>Rosling</a:t>
            </a:r>
            <a:r>
              <a:rPr lang="en-US" altLang="ja-JP" sz="1600" dirty="0"/>
              <a:t> </a:t>
            </a:r>
            <a:r>
              <a:rPr lang="en-US" altLang="ja-JP" sz="1600" dirty="0" err="1"/>
              <a:t>Ronnlund</a:t>
            </a:r>
            <a:r>
              <a:rPr lang="en-US" altLang="ja-JP" sz="1600" dirty="0"/>
              <a:t>, and Ola </a:t>
            </a:r>
            <a:r>
              <a:rPr lang="en-US" altLang="ja-JP" sz="1600" dirty="0" err="1"/>
              <a:t>Rosling</a:t>
            </a:r>
            <a:r>
              <a:rPr lang="en-US" altLang="ja-JP" sz="1600" dirty="0"/>
              <a:t> (2019), </a:t>
            </a:r>
            <a:r>
              <a:rPr lang="en-US" altLang="ja-JP" sz="1600" dirty="0" err="1"/>
              <a:t>Factfulness</a:t>
            </a:r>
            <a:r>
              <a:rPr lang="en-US" altLang="ja-JP" sz="1600" dirty="0"/>
              <a:t>: Ten Reasons We're Wrong about the World--And Why Things Are Better Than You Think, Flatiron Books, 352p.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altLang="ja-JP" sz="1600" dirty="0"/>
              <a:t>Japan Meteorological Agency, Impact of decades to decades of fluctuations in sea surface temperature on atmospheric flow and weather, 2021, from https://www.data.jma.go.jp/gmd/kaiyou/data/db/climate/knowledge/pac/pacific_impact.html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altLang="ja-JP" sz="1600" dirty="0"/>
              <a:t>Jeffrey K. </a:t>
            </a:r>
            <a:r>
              <a:rPr lang="en-US" altLang="ja-JP" sz="1600" dirty="0" err="1"/>
              <a:t>Lazo</a:t>
            </a:r>
            <a:r>
              <a:rPr lang="en-US" altLang="ja-JP" sz="1600" dirty="0"/>
              <a:t>, Megan Lawson, Peter H. Larsen, and Donald M. Waldman, (2011), U.S. Economic Sensitivity to Weather Variability, Bulletin of the American Meteorological Society, 292, 709-720.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altLang="ja-JP" sz="1600" dirty="0"/>
              <a:t>Nathan J. Mantua, Steven R. Hare, Yuan Zhang, John M. Wallace, and Robert C. Francis (1997), A Pacific interdecadal climate oscillation with impacts on salmon production, Bulletin of the American Meteorological Society, 78, 1069–1079.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altLang="ja-JP" sz="1600" dirty="0"/>
              <a:t>The World Bank, GDP per capita (constant 2010 US$), November ,2019, from https://data.worldbank.org/indicator/NY.GDP.PCAP.KD The World Bank,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altLang="ja-JP" sz="1600" dirty="0"/>
              <a:t>The World Bank, Agriculture, forestry, and fishing, value added (% of GDP), August ,2020, from https://data.worldbank.org/indicator/NV.AGR.TOTL.ZS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altLang="ja-JP" sz="1600" dirty="0"/>
              <a:t>Yuan Zhang, John M. Wallace, and David S. Battisti (1997), ENSO-like interdecadal variability, J. Climate, 10, 1004–1020.</a:t>
            </a:r>
          </a:p>
        </p:txBody>
      </p:sp>
    </p:spTree>
    <p:extLst>
      <p:ext uri="{BB962C8B-B14F-4D97-AF65-F5344CB8AC3E}">
        <p14:creationId xmlns:p14="http://schemas.microsoft.com/office/powerpoint/2010/main" val="1325425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8">
            <a:extLst>
              <a:ext uri="{FF2B5EF4-FFF2-40B4-BE49-F238E27FC236}">
                <a16:creationId xmlns:a16="http://schemas.microsoft.com/office/drawing/2014/main" id="{651A00F6-B822-4C62-ABED-1B2F0F9D9BBE}"/>
              </a:ext>
            </a:extLst>
          </p:cNvPr>
          <p:cNvSpPr txBox="1"/>
          <p:nvPr/>
        </p:nvSpPr>
        <p:spPr>
          <a:xfrm>
            <a:off x="0" y="0"/>
            <a:ext cx="9180512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800" dirty="0"/>
              <a:t> </a:t>
            </a:r>
            <a:r>
              <a:rPr lang="ja-JP" altLang="en-US" sz="2800" dirty="0"/>
              <a:t>研究背景①</a:t>
            </a:r>
            <a:endParaRPr kumimoji="1" lang="ja-JP" altLang="en-US" sz="28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F7A8276-8F37-4785-8254-3AAA1BDC5A9C}"/>
              </a:ext>
            </a:extLst>
          </p:cNvPr>
          <p:cNvSpPr txBox="1"/>
          <p:nvPr/>
        </p:nvSpPr>
        <p:spPr>
          <a:xfrm>
            <a:off x="268643" y="657807"/>
            <a:ext cx="568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気象は</a:t>
            </a:r>
            <a:r>
              <a:rPr lang="ja-JP" altLang="en-US" sz="2400" b="1" dirty="0">
                <a:solidFill>
                  <a:srgbClr val="FF0000"/>
                </a:solidFill>
              </a:rPr>
              <a:t>経済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に影響を与えると言われる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66A3D07-50BD-4432-BA5A-E5AE82C73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4468" y="48178"/>
            <a:ext cx="2057400" cy="365125"/>
          </a:xfrm>
        </p:spPr>
        <p:txBody>
          <a:bodyPr/>
          <a:lstStyle/>
          <a:p>
            <a:fld id="{B46644B2-FF52-4519-983B-7A0C71FEB247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CD23A9AD-DF14-4396-B858-B2586E535A59}"/>
              </a:ext>
            </a:extLst>
          </p:cNvPr>
          <p:cNvSpPr/>
          <p:nvPr/>
        </p:nvSpPr>
        <p:spPr>
          <a:xfrm>
            <a:off x="2966525" y="3882681"/>
            <a:ext cx="3082034" cy="185693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ある国の経済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5425546-845E-4F80-8370-9A33EC03E32F}"/>
              </a:ext>
            </a:extLst>
          </p:cNvPr>
          <p:cNvSpPr txBox="1"/>
          <p:nvPr/>
        </p:nvSpPr>
        <p:spPr>
          <a:xfrm>
            <a:off x="1073333" y="5897236"/>
            <a:ext cx="7033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</a:rPr>
              <a:t>経済状況を正確に理解するために気象との関連も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r>
              <a:rPr lang="ja-JP" altLang="en-US" sz="2400" b="1" dirty="0">
                <a:solidFill>
                  <a:srgbClr val="FF0000"/>
                </a:solidFill>
              </a:rPr>
              <a:t>調べる必要がある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1C2D2E14-F033-4E87-B39A-F8C6C1BDE0D2}"/>
              </a:ext>
            </a:extLst>
          </p:cNvPr>
          <p:cNvSpPr/>
          <p:nvPr/>
        </p:nvSpPr>
        <p:spPr>
          <a:xfrm>
            <a:off x="6069724" y="1938675"/>
            <a:ext cx="2464191" cy="165295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政府の政策</a:t>
            </a: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C99030F3-5467-4DBE-B94E-06EC73C07264}"/>
              </a:ext>
            </a:extLst>
          </p:cNvPr>
          <p:cNvSpPr/>
          <p:nvPr/>
        </p:nvSpPr>
        <p:spPr>
          <a:xfrm>
            <a:off x="3203417" y="1334995"/>
            <a:ext cx="2464191" cy="165295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</a:rPr>
              <a:t>外交状況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0FC907CB-8EC2-4BE0-BC33-7A07E8BF2187}"/>
              </a:ext>
            </a:extLst>
          </p:cNvPr>
          <p:cNvSpPr/>
          <p:nvPr/>
        </p:nvSpPr>
        <p:spPr>
          <a:xfrm>
            <a:off x="392579" y="2005586"/>
            <a:ext cx="2464191" cy="165295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気象・気候</a:t>
            </a:r>
          </a:p>
        </p:txBody>
      </p:sp>
      <p:sp>
        <p:nvSpPr>
          <p:cNvPr id="18" name="矢印: 下 17">
            <a:extLst>
              <a:ext uri="{FF2B5EF4-FFF2-40B4-BE49-F238E27FC236}">
                <a16:creationId xmlns:a16="http://schemas.microsoft.com/office/drawing/2014/main" id="{9EF1A250-5E57-4AD5-A8AB-2694A0111E79}"/>
              </a:ext>
            </a:extLst>
          </p:cNvPr>
          <p:cNvSpPr/>
          <p:nvPr/>
        </p:nvSpPr>
        <p:spPr>
          <a:xfrm>
            <a:off x="4135902" y="3108959"/>
            <a:ext cx="576775" cy="6723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矢印: 下 34">
            <a:extLst>
              <a:ext uri="{FF2B5EF4-FFF2-40B4-BE49-F238E27FC236}">
                <a16:creationId xmlns:a16="http://schemas.microsoft.com/office/drawing/2014/main" id="{9F1BE3C3-8FD6-4273-ADC9-74095F0D3191}"/>
              </a:ext>
            </a:extLst>
          </p:cNvPr>
          <p:cNvSpPr/>
          <p:nvPr/>
        </p:nvSpPr>
        <p:spPr>
          <a:xfrm rot="2626289">
            <a:off x="5718861" y="3505047"/>
            <a:ext cx="576775" cy="6723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矢印: 下 35">
            <a:extLst>
              <a:ext uri="{FF2B5EF4-FFF2-40B4-BE49-F238E27FC236}">
                <a16:creationId xmlns:a16="http://schemas.microsoft.com/office/drawing/2014/main" id="{D8F5065F-59B7-4F38-97EF-0AF83E00755F}"/>
              </a:ext>
            </a:extLst>
          </p:cNvPr>
          <p:cNvSpPr/>
          <p:nvPr/>
        </p:nvSpPr>
        <p:spPr>
          <a:xfrm rot="19322094">
            <a:off x="2530372" y="3567866"/>
            <a:ext cx="576775" cy="6723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7362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8B22377-0B02-4627-971C-C6E6DF2A0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47853" y="79047"/>
            <a:ext cx="2057400" cy="365125"/>
          </a:xfrm>
        </p:spPr>
        <p:txBody>
          <a:bodyPr/>
          <a:lstStyle/>
          <a:p>
            <a:fld id="{B46644B2-FF52-4519-983B-7A0C71FEB247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791907E-6FA7-4243-94FB-A0121C261E5C}"/>
              </a:ext>
            </a:extLst>
          </p:cNvPr>
          <p:cNvSpPr txBox="1"/>
          <p:nvPr/>
        </p:nvSpPr>
        <p:spPr>
          <a:xfrm>
            <a:off x="884607" y="3036957"/>
            <a:ext cx="7583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+mn-ea"/>
              </a:rPr>
              <a:t>ご清聴ありがとうございました</a:t>
            </a:r>
            <a:endParaRPr lang="en-US" altLang="ja-JP" sz="4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41028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575A52-E973-451E-B5CF-9F72C9E5E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44" y="2651126"/>
            <a:ext cx="7886700" cy="1325563"/>
          </a:xfrm>
        </p:spPr>
        <p:txBody>
          <a:bodyPr/>
          <a:lstStyle/>
          <a:p>
            <a:pPr algn="ctr"/>
            <a:r>
              <a:rPr lang="ja-JP" altLang="en-US" dirty="0"/>
              <a:t>予備スライド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AE6AEC9-004A-4ABB-ABB1-3075F65EE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4468" y="116915"/>
            <a:ext cx="2057400" cy="365125"/>
          </a:xfrm>
        </p:spPr>
        <p:txBody>
          <a:bodyPr/>
          <a:lstStyle/>
          <a:p>
            <a:fld id="{B46644B2-FF52-4519-983B-7A0C71FEB247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889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8">
            <a:extLst>
              <a:ext uri="{FF2B5EF4-FFF2-40B4-BE49-F238E27FC236}">
                <a16:creationId xmlns:a16="http://schemas.microsoft.com/office/drawing/2014/main" id="{651A00F6-B822-4C62-ABED-1B2F0F9D9BBE}"/>
              </a:ext>
            </a:extLst>
          </p:cNvPr>
          <p:cNvSpPr txBox="1"/>
          <p:nvPr/>
        </p:nvSpPr>
        <p:spPr>
          <a:xfrm>
            <a:off x="0" y="0"/>
            <a:ext cx="9180512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800" dirty="0"/>
              <a:t> </a:t>
            </a:r>
            <a:r>
              <a:rPr lang="ja-JP" altLang="en-US" sz="2800" dirty="0"/>
              <a:t>研究背景</a:t>
            </a:r>
            <a:endParaRPr kumimoji="1" lang="ja-JP" altLang="en-US" sz="28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66A3D07-50BD-4432-BA5A-E5AE82C73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2188" y="95688"/>
            <a:ext cx="2057400" cy="365125"/>
          </a:xfrm>
        </p:spPr>
        <p:txBody>
          <a:bodyPr/>
          <a:lstStyle/>
          <a:p>
            <a:fld id="{B46644B2-FF52-4519-983B-7A0C71FEB247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1D25FA92-346C-41CD-A56C-3DD1943B5D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18" t="32941" r="15830" b="36120"/>
          <a:stretch/>
        </p:blipFill>
        <p:spPr>
          <a:xfrm>
            <a:off x="5325036" y="1231922"/>
            <a:ext cx="3649434" cy="1948577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D441811-34E6-4A96-9507-334CE18A11FF}"/>
              </a:ext>
            </a:extLst>
          </p:cNvPr>
          <p:cNvSpPr txBox="1"/>
          <p:nvPr/>
        </p:nvSpPr>
        <p:spPr>
          <a:xfrm>
            <a:off x="222203" y="1644014"/>
            <a:ext cx="4935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南太平洋東部で海面気圧が平年より</a:t>
            </a:r>
            <a:r>
              <a:rPr kumimoji="1" lang="ja-JP" altLang="en-US" sz="2000" dirty="0">
                <a:solidFill>
                  <a:srgbClr val="FF0000"/>
                </a:solidFill>
              </a:rPr>
              <a:t>高い</a:t>
            </a:r>
            <a:endParaRPr kumimoji="1" lang="en-US" altLang="ja-JP" sz="2000" dirty="0">
              <a:solidFill>
                <a:srgbClr val="FF0000"/>
              </a:solidFill>
            </a:endParaRPr>
          </a:p>
          <a:p>
            <a:r>
              <a:rPr lang="ja-JP" altLang="en-US" sz="2000" dirty="0"/>
              <a:t>→</a:t>
            </a:r>
            <a:r>
              <a:rPr kumimoji="1" lang="ja-JP" altLang="en-US" sz="2000" dirty="0"/>
              <a:t>インドネシア付近では平年より</a:t>
            </a:r>
            <a:r>
              <a:rPr kumimoji="1" lang="ja-JP" altLang="en-US" sz="2000" dirty="0">
                <a:solidFill>
                  <a:schemeClr val="accent1"/>
                </a:solidFill>
              </a:rPr>
              <a:t>低い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7A051E6E-842B-4370-9D80-C97AEAF5D8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42" t="64240" r="15831" b="33011"/>
          <a:stretch/>
        </p:blipFill>
        <p:spPr>
          <a:xfrm>
            <a:off x="5509718" y="3169378"/>
            <a:ext cx="3464751" cy="308257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A49A486-E7D2-4592-9644-EE5CCB5ED7BC}"/>
              </a:ext>
            </a:extLst>
          </p:cNvPr>
          <p:cNvSpPr txBox="1"/>
          <p:nvPr/>
        </p:nvSpPr>
        <p:spPr>
          <a:xfrm>
            <a:off x="5720129" y="3519266"/>
            <a:ext cx="3176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ダーウィンと世界各地の年平均海面気圧偏差の相関係数</a:t>
            </a:r>
            <a:endParaRPr lang="en-US" altLang="ja-JP" sz="14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D0207F5-2FC5-4CD1-BD84-64045CD83F8B}"/>
              </a:ext>
            </a:extLst>
          </p:cNvPr>
          <p:cNvSpPr txBox="1"/>
          <p:nvPr/>
        </p:nvSpPr>
        <p:spPr>
          <a:xfrm>
            <a:off x="222203" y="2404206"/>
            <a:ext cx="4935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南太平洋東部で海面気圧が平年より</a:t>
            </a:r>
            <a:r>
              <a:rPr kumimoji="1" lang="ja-JP" altLang="en-US" sz="2000" dirty="0">
                <a:solidFill>
                  <a:schemeClr val="accent1"/>
                </a:solidFill>
              </a:rPr>
              <a:t>低い</a:t>
            </a:r>
            <a:endParaRPr kumimoji="1" lang="en-US" altLang="ja-JP" sz="2000" dirty="0">
              <a:solidFill>
                <a:schemeClr val="accent1"/>
              </a:solidFill>
            </a:endParaRPr>
          </a:p>
          <a:p>
            <a:r>
              <a:rPr lang="ja-JP" altLang="en-US" sz="2000" dirty="0"/>
              <a:t>→</a:t>
            </a:r>
            <a:r>
              <a:rPr kumimoji="1" lang="ja-JP" altLang="en-US" sz="2000" dirty="0"/>
              <a:t>インドネシア付近では平年より</a:t>
            </a:r>
            <a:r>
              <a:rPr kumimoji="1" lang="ja-JP" altLang="en-US" sz="2000" dirty="0">
                <a:solidFill>
                  <a:srgbClr val="FF0000"/>
                </a:solidFill>
              </a:rPr>
              <a:t>高い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2A11668-C289-41B5-A901-5C8594160421}"/>
              </a:ext>
            </a:extLst>
          </p:cNvPr>
          <p:cNvSpPr txBox="1"/>
          <p:nvPr/>
        </p:nvSpPr>
        <p:spPr>
          <a:xfrm>
            <a:off x="5655449" y="6575118"/>
            <a:ext cx="3488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図はすべて気象庁ホームページより引用</a:t>
            </a:r>
            <a:endParaRPr lang="en-US" altLang="ja-JP" sz="14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F6BEA77-86A6-4C65-9AFD-B0B500843BCC}"/>
              </a:ext>
            </a:extLst>
          </p:cNvPr>
          <p:cNvSpPr txBox="1"/>
          <p:nvPr/>
        </p:nvSpPr>
        <p:spPr>
          <a:xfrm>
            <a:off x="296714" y="1206485"/>
            <a:ext cx="2640370" cy="510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sz="2000" dirty="0"/>
              <a:t>SO</a:t>
            </a:r>
            <a:r>
              <a:rPr kumimoji="1" lang="ja-JP" altLang="en-US" sz="2000" dirty="0"/>
              <a:t>とは？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4F237E5A-4232-448A-8AE5-AAD901BD01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677" t="26743" r="12984" b="40332"/>
          <a:stretch/>
        </p:blipFill>
        <p:spPr>
          <a:xfrm>
            <a:off x="209791" y="3594706"/>
            <a:ext cx="4268758" cy="1918410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C91A6BF-61A3-40E9-892D-1DC3B7363030}"/>
              </a:ext>
            </a:extLst>
          </p:cNvPr>
          <p:cNvSpPr txBox="1"/>
          <p:nvPr/>
        </p:nvSpPr>
        <p:spPr>
          <a:xfrm>
            <a:off x="4665453" y="4102634"/>
            <a:ext cx="4361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エルニーニョ現象発生時の</a:t>
            </a:r>
            <a:r>
              <a:rPr lang="en-US" altLang="ja-JP" sz="2000" dirty="0"/>
              <a:t>12</a:t>
            </a:r>
            <a:r>
              <a:rPr lang="ja-JP" altLang="en-US" sz="2000" dirty="0"/>
              <a:t>～</a:t>
            </a:r>
            <a:r>
              <a:rPr lang="en-US" altLang="ja-JP" sz="2000" dirty="0"/>
              <a:t>2</a:t>
            </a:r>
            <a:r>
              <a:rPr lang="ja-JP" altLang="en-US" sz="2000" dirty="0"/>
              <a:t>月</a:t>
            </a:r>
            <a:endParaRPr lang="en-US" altLang="ja-JP" sz="2000" dirty="0"/>
          </a:p>
          <a:p>
            <a:r>
              <a:rPr kumimoji="1" lang="ja-JP" altLang="en-US" sz="2000" dirty="0"/>
              <a:t>低緯度を中心に</a:t>
            </a:r>
            <a:r>
              <a:rPr kumimoji="1" lang="ja-JP" altLang="en-US" sz="2000" dirty="0">
                <a:solidFill>
                  <a:srgbClr val="FF0000"/>
                </a:solidFill>
              </a:rPr>
              <a:t>高温傾向</a:t>
            </a:r>
            <a:endParaRPr kumimoji="1" lang="en-US" altLang="ja-JP" sz="2000" dirty="0">
              <a:solidFill>
                <a:srgbClr val="FF0000"/>
              </a:solidFill>
            </a:endParaRPr>
          </a:p>
          <a:p>
            <a:endParaRPr lang="en-US" altLang="ja-JP" sz="2000" dirty="0">
              <a:solidFill>
                <a:srgbClr val="FF0000"/>
              </a:solidFill>
            </a:endParaRPr>
          </a:p>
          <a:p>
            <a:r>
              <a:rPr lang="en-US" altLang="ja-JP" sz="2000" dirty="0"/>
              <a:t>SO</a:t>
            </a:r>
            <a:r>
              <a:rPr lang="ja-JP" altLang="en-US" sz="2000" dirty="0"/>
              <a:t>は全球の天候に影響を与える</a:t>
            </a:r>
            <a:endParaRPr kumimoji="1" lang="en-US" altLang="ja-JP" sz="20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36E5709-6D94-4DB7-9D98-49253FEC8E0F}"/>
              </a:ext>
            </a:extLst>
          </p:cNvPr>
          <p:cNvSpPr txBox="1"/>
          <p:nvPr/>
        </p:nvSpPr>
        <p:spPr>
          <a:xfrm>
            <a:off x="69157" y="5540201"/>
            <a:ext cx="9013371" cy="9725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2000" dirty="0"/>
              <a:t>離れた</a:t>
            </a:r>
            <a:r>
              <a:rPr lang="en-US" altLang="ja-JP" sz="2000" dirty="0"/>
              <a:t>2</a:t>
            </a:r>
            <a:r>
              <a:rPr lang="ja-JP" altLang="en-US" sz="2000" dirty="0"/>
              <a:t>つ以上の地域で気圧などがシーソーのように変化</a:t>
            </a:r>
            <a:r>
              <a:rPr lang="en-US" altLang="ja-JP" sz="2000" dirty="0"/>
              <a:t>(</a:t>
            </a:r>
            <a:r>
              <a:rPr lang="ja-JP" altLang="en-US" sz="2000" dirty="0"/>
              <a:t>テレコネクション</a:t>
            </a:r>
            <a:r>
              <a:rPr lang="en-US" altLang="ja-JP" sz="2000" dirty="0"/>
              <a:t>)</a:t>
            </a:r>
          </a:p>
          <a:p>
            <a:pPr algn="just">
              <a:lnSpc>
                <a:spcPct val="150000"/>
              </a:lnSpc>
            </a:pPr>
            <a:r>
              <a:rPr lang="ja-JP" altLang="en-US" sz="2000" dirty="0"/>
              <a:t>→比較的広い範囲に影響があり全球的な気象・気候を調べるのに適している</a:t>
            </a:r>
            <a:endParaRPr lang="en-US" altLang="ja-JP" sz="20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52A674B-8B7C-429A-890E-75240118FB83}"/>
              </a:ext>
            </a:extLst>
          </p:cNvPr>
          <p:cNvSpPr txBox="1"/>
          <p:nvPr/>
        </p:nvSpPr>
        <p:spPr>
          <a:xfrm>
            <a:off x="549131" y="564851"/>
            <a:ext cx="7518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ある地点の気象が広範囲に影響を与えることがある</a:t>
            </a:r>
            <a:endParaRPr lang="en-US" altLang="ja-JP" sz="2400" dirty="0"/>
          </a:p>
          <a:p>
            <a:r>
              <a:rPr kumimoji="1" lang="ja-JP" altLang="en-US" sz="2000" dirty="0"/>
              <a:t>例：</a:t>
            </a:r>
            <a:r>
              <a:rPr lang="ja-JP" altLang="en-US" sz="2000" dirty="0"/>
              <a:t>南方振動（</a:t>
            </a:r>
            <a:r>
              <a:rPr lang="en-US" altLang="ja-JP" sz="2000" dirty="0"/>
              <a:t>Southern Oscillation</a:t>
            </a:r>
            <a:r>
              <a:rPr lang="ja-JP" altLang="en-US" sz="2000" dirty="0"/>
              <a:t>，</a:t>
            </a:r>
            <a:r>
              <a:rPr lang="en-US" altLang="ja-JP" sz="2000" dirty="0"/>
              <a:t>SO</a:t>
            </a:r>
            <a:r>
              <a:rPr lang="ja-JP" altLang="en-US" sz="2000" dirty="0"/>
              <a:t>）</a:t>
            </a:r>
            <a:endParaRPr kumimoji="1" lang="en-US" altLang="ja-JP" sz="20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98B86A-DB0E-4F2A-BA6A-7CF75CFC4EF3}"/>
              </a:ext>
            </a:extLst>
          </p:cNvPr>
          <p:cNvSpPr txBox="1"/>
          <p:nvPr/>
        </p:nvSpPr>
        <p:spPr>
          <a:xfrm>
            <a:off x="196706" y="3151980"/>
            <a:ext cx="5578225" cy="510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ja-JP" altLang="en-US" sz="2000" dirty="0"/>
              <a:t>エルニーニョ</a:t>
            </a:r>
            <a:r>
              <a:rPr kumimoji="1" lang="en-US" altLang="ja-JP" sz="2000" dirty="0"/>
              <a:t>/</a:t>
            </a:r>
            <a:r>
              <a:rPr kumimoji="1" lang="ja-JP" altLang="en-US" sz="2000" dirty="0"/>
              <a:t>ラニーニャ現象と連動している</a:t>
            </a:r>
          </a:p>
        </p:txBody>
      </p:sp>
    </p:spTree>
    <p:extLst>
      <p:ext uri="{BB962C8B-B14F-4D97-AF65-F5344CB8AC3E}">
        <p14:creationId xmlns:p14="http://schemas.microsoft.com/office/powerpoint/2010/main" val="4208097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 descr="ダイアグラム&#10;&#10;自動的に生成された説明">
            <a:extLst>
              <a:ext uri="{FF2B5EF4-FFF2-40B4-BE49-F238E27FC236}">
                <a16:creationId xmlns:a16="http://schemas.microsoft.com/office/drawing/2014/main" id="{BCEA6172-C730-49EE-8E65-D39D92663F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5" r="3881" b="16326"/>
          <a:stretch/>
        </p:blipFill>
        <p:spPr>
          <a:xfrm>
            <a:off x="2265351" y="3483501"/>
            <a:ext cx="4224243" cy="2813419"/>
          </a:xfrm>
          <a:prstGeom prst="rect">
            <a:avLst/>
          </a:prstGeom>
        </p:spPr>
      </p:pic>
      <p:sp>
        <p:nvSpPr>
          <p:cNvPr id="7" name="テキスト ボックス 8">
            <a:extLst>
              <a:ext uri="{FF2B5EF4-FFF2-40B4-BE49-F238E27FC236}">
                <a16:creationId xmlns:a16="http://schemas.microsoft.com/office/drawing/2014/main" id="{E839B97B-99F9-405C-9E74-DBD34BB64E6C}"/>
              </a:ext>
            </a:extLst>
          </p:cNvPr>
          <p:cNvSpPr txBox="1"/>
          <p:nvPr/>
        </p:nvSpPr>
        <p:spPr>
          <a:xfrm>
            <a:off x="0" y="0"/>
            <a:ext cx="9180512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800" dirty="0"/>
              <a:t> </a:t>
            </a:r>
            <a:r>
              <a:rPr kumimoji="1" lang="ja-JP" altLang="en-US" sz="2800" dirty="0"/>
              <a:t>各テレコネクション指数の説明</a:t>
            </a:r>
            <a:r>
              <a:rPr lang="ja-JP" altLang="en-US" sz="2800" dirty="0"/>
              <a:t>＿</a:t>
            </a:r>
            <a:r>
              <a:rPr lang="en-US" altLang="ja-JP" sz="2800" dirty="0"/>
              <a:t>SOI</a:t>
            </a:r>
            <a:endParaRPr kumimoji="1" lang="ja-JP" altLang="en-US" sz="2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DE3A96-6E47-4301-93F5-F544F7801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6080" y="91513"/>
            <a:ext cx="2057400" cy="365125"/>
          </a:xfrm>
        </p:spPr>
        <p:txBody>
          <a:bodyPr/>
          <a:lstStyle/>
          <a:p>
            <a:fld id="{B46644B2-FF52-4519-983B-7A0C71FEB247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36265A9-8A35-4FF3-8720-735F471F15C3}"/>
              </a:ext>
            </a:extLst>
          </p:cNvPr>
          <p:cNvSpPr txBox="1"/>
          <p:nvPr/>
        </p:nvSpPr>
        <p:spPr>
          <a:xfrm>
            <a:off x="1084409" y="783633"/>
            <a:ext cx="7424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南方</a:t>
            </a:r>
            <a:r>
              <a:rPr kumimoji="1" lang="ja-JP" altLang="en-US" sz="2400" dirty="0"/>
              <a:t>振動指数（</a:t>
            </a:r>
            <a:r>
              <a:rPr lang="en-US" altLang="ja-JP" sz="2400" dirty="0"/>
              <a:t> Southern Oscillation</a:t>
            </a:r>
            <a:r>
              <a:rPr lang="ja-JP" altLang="en-US" sz="2400" dirty="0"/>
              <a:t> </a:t>
            </a:r>
            <a:r>
              <a:rPr lang="en-US" altLang="ja-JP" sz="2400" dirty="0"/>
              <a:t>Index</a:t>
            </a:r>
            <a:r>
              <a:rPr lang="ja-JP" altLang="en-US" sz="2400" dirty="0"/>
              <a:t>， </a:t>
            </a:r>
            <a:r>
              <a:rPr lang="en-US" altLang="ja-JP" sz="2400" dirty="0"/>
              <a:t>S</a:t>
            </a:r>
            <a:r>
              <a:rPr kumimoji="1" lang="en-US" altLang="ja-JP" sz="2400" dirty="0"/>
              <a:t>OI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EF6565C-84E8-4AFF-9680-C9051B816CB3}"/>
              </a:ext>
            </a:extLst>
          </p:cNvPr>
          <p:cNvSpPr txBox="1"/>
          <p:nvPr/>
        </p:nvSpPr>
        <p:spPr>
          <a:xfrm>
            <a:off x="1806069" y="2448501"/>
            <a:ext cx="5388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SOI</a:t>
            </a:r>
            <a:r>
              <a:rPr lang="ja-JP" altLang="en-US" sz="2400" dirty="0"/>
              <a:t>が負のとき（貿易風が弱くなる）</a:t>
            </a:r>
            <a:endParaRPr kumimoji="1" lang="en-US" altLang="ja-JP" sz="2400" dirty="0"/>
          </a:p>
          <a:p>
            <a:r>
              <a:rPr lang="ja-JP" altLang="en-US" sz="2400" dirty="0"/>
              <a:t>→エルニーニョ現象が起きやすい</a:t>
            </a:r>
            <a:endParaRPr kumimoji="1" lang="en-US" altLang="ja-JP" sz="2400" dirty="0">
              <a:solidFill>
                <a:srgbClr val="0070C0"/>
              </a:solidFill>
            </a:endParaRPr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9FA1AD1E-5363-4727-92BC-1939198A9FCC}"/>
              </a:ext>
            </a:extLst>
          </p:cNvPr>
          <p:cNvSpPr/>
          <p:nvPr/>
        </p:nvSpPr>
        <p:spPr>
          <a:xfrm flipH="1">
            <a:off x="4970648" y="4762439"/>
            <a:ext cx="866692" cy="55199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強</a:t>
            </a: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BBCCD610-BA13-45F8-AACC-0DBD0167F4AB}"/>
              </a:ext>
            </a:extLst>
          </p:cNvPr>
          <p:cNvSpPr/>
          <p:nvPr/>
        </p:nvSpPr>
        <p:spPr>
          <a:xfrm>
            <a:off x="4440433" y="4793400"/>
            <a:ext cx="536099" cy="52102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暖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FE64E9D-F293-4DBE-9F96-F7F7CFC0E6FF}"/>
              </a:ext>
            </a:extLst>
          </p:cNvPr>
          <p:cNvSpPr txBox="1"/>
          <p:nvPr/>
        </p:nvSpPr>
        <p:spPr>
          <a:xfrm>
            <a:off x="3358188" y="4233485"/>
            <a:ext cx="1725433" cy="4682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ja-JP" altLang="en-US" b="1" dirty="0"/>
              <a:t>積乱雲：活発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90777EB-E2DE-4DE2-9D60-89895858BAA2}"/>
              </a:ext>
            </a:extLst>
          </p:cNvPr>
          <p:cNvSpPr txBox="1"/>
          <p:nvPr/>
        </p:nvSpPr>
        <p:spPr>
          <a:xfrm>
            <a:off x="2601716" y="6327881"/>
            <a:ext cx="355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SOI</a:t>
            </a:r>
            <a:r>
              <a:rPr kumimoji="1" lang="ja-JP" altLang="en-US" sz="2400" dirty="0"/>
              <a:t>が正のときの模式図</a:t>
            </a:r>
            <a:endParaRPr lang="en-US" altLang="ja-JP" sz="24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F04FAC0-585E-4B27-BC05-1FE394CA91C3}"/>
              </a:ext>
            </a:extLst>
          </p:cNvPr>
          <p:cNvSpPr txBox="1"/>
          <p:nvPr/>
        </p:nvSpPr>
        <p:spPr>
          <a:xfrm>
            <a:off x="1806069" y="1443261"/>
            <a:ext cx="5388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SOI</a:t>
            </a:r>
            <a:r>
              <a:rPr lang="ja-JP" altLang="en-US" sz="2400" dirty="0"/>
              <a:t>が正のとき（貿易風が強くなる）</a:t>
            </a:r>
            <a:endParaRPr kumimoji="1" lang="en-US" altLang="ja-JP" sz="2400" dirty="0"/>
          </a:p>
          <a:p>
            <a:r>
              <a:rPr lang="ja-JP" altLang="en-US" sz="2400" dirty="0"/>
              <a:t>→ラニーニャ現象が起きやすい</a:t>
            </a:r>
            <a:endParaRPr kumimoji="1" lang="en-US" altLang="ja-JP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77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8">
            <a:extLst>
              <a:ext uri="{FF2B5EF4-FFF2-40B4-BE49-F238E27FC236}">
                <a16:creationId xmlns:a16="http://schemas.microsoft.com/office/drawing/2014/main" id="{E839B97B-99F9-405C-9E74-DBD34BB64E6C}"/>
              </a:ext>
            </a:extLst>
          </p:cNvPr>
          <p:cNvSpPr txBox="1"/>
          <p:nvPr/>
        </p:nvSpPr>
        <p:spPr>
          <a:xfrm>
            <a:off x="-7937" y="1397"/>
            <a:ext cx="9180512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800" dirty="0"/>
              <a:t> </a:t>
            </a:r>
            <a:r>
              <a:rPr kumimoji="1" lang="ja-JP" altLang="en-US" sz="2800" dirty="0"/>
              <a:t>結果</a:t>
            </a:r>
            <a:r>
              <a:rPr lang="ja-JP" altLang="en-US" sz="2800" dirty="0"/>
              <a:t>＿相関係数の正負の割合（国全体の</a:t>
            </a:r>
            <a:r>
              <a:rPr lang="en-US" altLang="ja-JP" sz="2800" dirty="0"/>
              <a:t>GDP</a:t>
            </a:r>
            <a:r>
              <a:rPr lang="ja-JP" altLang="en-US" sz="2800" dirty="0"/>
              <a:t>）</a:t>
            </a:r>
            <a:endParaRPr kumimoji="1" lang="ja-JP" altLang="en-US" sz="2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DE3A96-6E47-4301-93F5-F544F7801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6080" y="91513"/>
            <a:ext cx="2057400" cy="365125"/>
          </a:xfrm>
        </p:spPr>
        <p:txBody>
          <a:bodyPr/>
          <a:lstStyle/>
          <a:p>
            <a:fld id="{B46644B2-FF52-4519-983B-7A0C71FEB247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27BB146-DB47-4D42-BB47-18A10D08E6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" b="4890"/>
          <a:stretch/>
        </p:blipFill>
        <p:spPr>
          <a:xfrm>
            <a:off x="657991" y="809897"/>
            <a:ext cx="7828018" cy="549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13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8">
            <a:extLst>
              <a:ext uri="{FF2B5EF4-FFF2-40B4-BE49-F238E27FC236}">
                <a16:creationId xmlns:a16="http://schemas.microsoft.com/office/drawing/2014/main" id="{E839B97B-99F9-405C-9E74-DBD34BB64E6C}"/>
              </a:ext>
            </a:extLst>
          </p:cNvPr>
          <p:cNvSpPr txBox="1"/>
          <p:nvPr/>
        </p:nvSpPr>
        <p:spPr>
          <a:xfrm>
            <a:off x="-7937" y="1397"/>
            <a:ext cx="9180512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800" dirty="0"/>
              <a:t> </a:t>
            </a:r>
            <a:r>
              <a:rPr kumimoji="1" lang="ja-JP" altLang="en-US" sz="2800" dirty="0"/>
              <a:t>結果</a:t>
            </a:r>
            <a:r>
              <a:rPr lang="ja-JP" altLang="en-US" sz="2800" dirty="0"/>
              <a:t>＿相関係数の正負の割合（第一次産業）</a:t>
            </a:r>
            <a:endParaRPr kumimoji="1" lang="ja-JP" altLang="en-US" sz="2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DE3A96-6E47-4301-93F5-F544F7801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6080" y="91513"/>
            <a:ext cx="2057400" cy="365125"/>
          </a:xfrm>
        </p:spPr>
        <p:txBody>
          <a:bodyPr/>
          <a:lstStyle/>
          <a:p>
            <a:fld id="{B46644B2-FF52-4519-983B-7A0C71FEB247}" type="slidenum">
              <a:rPr kumimoji="1" lang="ja-JP" altLang="en-US" smtClean="0"/>
              <a:t>25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3B8BF5B-6796-4A68-B6E3-C2BEC9923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79" b="4717"/>
          <a:stretch/>
        </p:blipFill>
        <p:spPr>
          <a:xfrm>
            <a:off x="503583" y="848138"/>
            <a:ext cx="8136833" cy="561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01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8">
            <a:extLst>
              <a:ext uri="{FF2B5EF4-FFF2-40B4-BE49-F238E27FC236}">
                <a16:creationId xmlns:a16="http://schemas.microsoft.com/office/drawing/2014/main" id="{E839B97B-99F9-405C-9E74-DBD34BB64E6C}"/>
              </a:ext>
            </a:extLst>
          </p:cNvPr>
          <p:cNvSpPr txBox="1"/>
          <p:nvPr/>
        </p:nvSpPr>
        <p:spPr>
          <a:xfrm>
            <a:off x="-7937" y="1397"/>
            <a:ext cx="9180512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800" dirty="0"/>
              <a:t> </a:t>
            </a:r>
            <a:r>
              <a:rPr kumimoji="1" lang="ja-JP" altLang="en-US" sz="2800" dirty="0"/>
              <a:t>結果</a:t>
            </a:r>
            <a:r>
              <a:rPr lang="ja-JP" altLang="en-US" sz="2800" dirty="0"/>
              <a:t>＿相関係数の正負の割合（第二次産業）</a:t>
            </a:r>
            <a:endParaRPr kumimoji="1" lang="ja-JP" altLang="en-US" sz="2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DE3A96-6E47-4301-93F5-F544F7801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6080" y="91513"/>
            <a:ext cx="2057400" cy="365125"/>
          </a:xfrm>
        </p:spPr>
        <p:txBody>
          <a:bodyPr/>
          <a:lstStyle/>
          <a:p>
            <a:fld id="{B46644B2-FF52-4519-983B-7A0C71FEB247}" type="slidenum">
              <a:rPr kumimoji="1" lang="ja-JP" altLang="en-US" smtClean="0"/>
              <a:t>26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BBF0370-D8C9-4B31-9EB2-167CE7C5EB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70" b="4393"/>
          <a:stretch/>
        </p:blipFill>
        <p:spPr>
          <a:xfrm>
            <a:off x="604760" y="838704"/>
            <a:ext cx="7934479" cy="554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98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8">
            <a:extLst>
              <a:ext uri="{FF2B5EF4-FFF2-40B4-BE49-F238E27FC236}">
                <a16:creationId xmlns:a16="http://schemas.microsoft.com/office/drawing/2014/main" id="{E839B97B-99F9-405C-9E74-DBD34BB64E6C}"/>
              </a:ext>
            </a:extLst>
          </p:cNvPr>
          <p:cNvSpPr txBox="1"/>
          <p:nvPr/>
        </p:nvSpPr>
        <p:spPr>
          <a:xfrm>
            <a:off x="-7937" y="1397"/>
            <a:ext cx="9180512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800" dirty="0"/>
              <a:t> </a:t>
            </a:r>
            <a:r>
              <a:rPr kumimoji="1" lang="ja-JP" altLang="en-US" sz="2800" dirty="0"/>
              <a:t>結果</a:t>
            </a:r>
            <a:r>
              <a:rPr lang="ja-JP" altLang="en-US" sz="2800" dirty="0"/>
              <a:t>＿相関係数の正負の割合（第三次産業）</a:t>
            </a:r>
            <a:endParaRPr kumimoji="1" lang="ja-JP" altLang="en-US" sz="2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DE3A96-6E47-4301-93F5-F544F7801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6080" y="91513"/>
            <a:ext cx="2057400" cy="365125"/>
          </a:xfrm>
        </p:spPr>
        <p:txBody>
          <a:bodyPr/>
          <a:lstStyle/>
          <a:p>
            <a:fld id="{B46644B2-FF52-4519-983B-7A0C71FEB247}" type="slidenum">
              <a:rPr kumimoji="1" lang="ja-JP" altLang="en-US" smtClean="0"/>
              <a:t>27</a:t>
            </a:fld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1D4E111-707F-4409-BDA0-DD59FA2996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83" b="4700"/>
          <a:stretch/>
        </p:blipFill>
        <p:spPr>
          <a:xfrm>
            <a:off x="715617" y="762373"/>
            <a:ext cx="8017566" cy="567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34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CBBA40B-8714-40F6-890A-C45449386E8D}"/>
              </a:ext>
            </a:extLst>
          </p:cNvPr>
          <p:cNvSpPr txBox="1"/>
          <p:nvPr/>
        </p:nvSpPr>
        <p:spPr>
          <a:xfrm>
            <a:off x="126732" y="6314007"/>
            <a:ext cx="923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相関係数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5F6CF37-3739-4754-8BF9-4FEB9F663B59}"/>
              </a:ext>
            </a:extLst>
          </p:cNvPr>
          <p:cNvSpPr txBox="1"/>
          <p:nvPr/>
        </p:nvSpPr>
        <p:spPr>
          <a:xfrm>
            <a:off x="7056496" y="2906800"/>
            <a:ext cx="544653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ja-JP" dirty="0"/>
              <a:t>JJA</a:t>
            </a:r>
            <a:endParaRPr kumimoji="1" lang="ja-JP" altLang="en-US" dirty="0"/>
          </a:p>
        </p:txBody>
      </p:sp>
      <p:sp>
        <p:nvSpPr>
          <p:cNvPr id="18" name="テキスト ボックス 8">
            <a:extLst>
              <a:ext uri="{FF2B5EF4-FFF2-40B4-BE49-F238E27FC236}">
                <a16:creationId xmlns:a16="http://schemas.microsoft.com/office/drawing/2014/main" id="{FCF62397-060E-4EF0-8066-C04108441D68}"/>
              </a:ext>
            </a:extLst>
          </p:cNvPr>
          <p:cNvSpPr txBox="1"/>
          <p:nvPr/>
        </p:nvSpPr>
        <p:spPr>
          <a:xfrm>
            <a:off x="0" y="0"/>
            <a:ext cx="9180512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800" dirty="0"/>
              <a:t> </a:t>
            </a:r>
            <a:r>
              <a:rPr kumimoji="1" lang="ja-JP" altLang="en-US" sz="2800" dirty="0"/>
              <a:t>結果＿</a:t>
            </a:r>
            <a:r>
              <a:rPr kumimoji="1" lang="en-US" altLang="ja-JP" sz="2800" dirty="0"/>
              <a:t>PDO</a:t>
            </a:r>
            <a:r>
              <a:rPr kumimoji="1" lang="ja-JP" altLang="en-US" sz="2800" dirty="0"/>
              <a:t>　　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5303A18-6ACA-4446-9C46-801F7E34D942}"/>
              </a:ext>
            </a:extLst>
          </p:cNvPr>
          <p:cNvSpPr txBox="1"/>
          <p:nvPr/>
        </p:nvSpPr>
        <p:spPr>
          <a:xfrm>
            <a:off x="934000" y="5903679"/>
            <a:ext cx="3123346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1600" dirty="0"/>
              <a:t>各国の</a:t>
            </a:r>
            <a:r>
              <a:rPr lang="en-US" altLang="ja-JP" sz="1600" dirty="0"/>
              <a:t>GDP</a:t>
            </a:r>
            <a:r>
              <a:rPr lang="ja-JP" altLang="en-US" sz="1600" dirty="0"/>
              <a:t>成長率と指数の相関</a:t>
            </a:r>
            <a:endParaRPr kumimoji="1" lang="ja-JP" altLang="en-US" sz="16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C7409A0-E46D-4135-A9C1-4C1CD674DD72}"/>
              </a:ext>
            </a:extLst>
          </p:cNvPr>
          <p:cNvSpPr txBox="1"/>
          <p:nvPr/>
        </p:nvSpPr>
        <p:spPr>
          <a:xfrm>
            <a:off x="7098489" y="5528466"/>
            <a:ext cx="678003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ja-JP" dirty="0"/>
              <a:t>JFD</a:t>
            </a:r>
            <a:endParaRPr kumimoji="1"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C113B2F-7FAB-4372-B570-BFCAB5389BB0}"/>
              </a:ext>
            </a:extLst>
          </p:cNvPr>
          <p:cNvSpPr txBox="1"/>
          <p:nvPr/>
        </p:nvSpPr>
        <p:spPr>
          <a:xfrm>
            <a:off x="6856080" y="5844499"/>
            <a:ext cx="1264325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en-US" altLang="ja-JP" dirty="0"/>
              <a:t>PDO</a:t>
            </a:r>
            <a:r>
              <a:rPr kumimoji="1" lang="ja-JP" altLang="en-US" dirty="0"/>
              <a:t>指数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91EFB6F-AEC8-4B6C-BDF7-C5D39EF3829F}"/>
              </a:ext>
            </a:extLst>
          </p:cNvPr>
          <p:cNvSpPr txBox="1"/>
          <p:nvPr/>
        </p:nvSpPr>
        <p:spPr>
          <a:xfrm>
            <a:off x="2079382" y="2910782"/>
            <a:ext cx="836517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ja-JP" sz="1600" dirty="0"/>
              <a:t>JJA</a:t>
            </a:r>
            <a:endParaRPr kumimoji="1" lang="ja-JP" altLang="en-US" sz="16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427F52E-59DF-4133-8B1D-2CCAB9955A1D}"/>
              </a:ext>
            </a:extLst>
          </p:cNvPr>
          <p:cNvSpPr txBox="1"/>
          <p:nvPr/>
        </p:nvSpPr>
        <p:spPr>
          <a:xfrm>
            <a:off x="2028362" y="5505945"/>
            <a:ext cx="938556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ja-JP" sz="1600" dirty="0"/>
              <a:t>JFD</a:t>
            </a:r>
            <a:endParaRPr kumimoji="1" lang="ja-JP" altLang="en-US" sz="1600" dirty="0"/>
          </a:p>
        </p:txBody>
      </p:sp>
      <p:pic>
        <p:nvPicPr>
          <p:cNvPr id="4" name="図 3" descr="文字と写真のスクリーンショット&#10;&#10;自動的に生成された説明">
            <a:extLst>
              <a:ext uri="{FF2B5EF4-FFF2-40B4-BE49-F238E27FC236}">
                <a16:creationId xmlns:a16="http://schemas.microsoft.com/office/drawing/2014/main" id="{ECEFBD04-4E81-482B-9EC7-34137D2FE4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3" t="7552" r="3670" b="4513"/>
          <a:stretch/>
        </p:blipFill>
        <p:spPr>
          <a:xfrm>
            <a:off x="5278932" y="666750"/>
            <a:ext cx="3783564" cy="2217529"/>
          </a:xfrm>
          <a:prstGeom prst="rect">
            <a:avLst/>
          </a:prstGeom>
        </p:spPr>
      </p:pic>
      <p:pic>
        <p:nvPicPr>
          <p:cNvPr id="8" name="図 7" descr="文字と写真のスクリーンショット&#10;&#10;自動的に生成された説明">
            <a:extLst>
              <a:ext uri="{FF2B5EF4-FFF2-40B4-BE49-F238E27FC236}">
                <a16:creationId xmlns:a16="http://schemas.microsoft.com/office/drawing/2014/main" id="{1966DAC8-B773-401B-BBDA-5B874CCE90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4" t="7282" r="3566" b="3702"/>
          <a:stretch/>
        </p:blipFill>
        <p:spPr>
          <a:xfrm>
            <a:off x="5234802" y="3315947"/>
            <a:ext cx="3827693" cy="2189998"/>
          </a:xfrm>
          <a:prstGeom prst="rect">
            <a:avLst/>
          </a:prstGeom>
        </p:spPr>
      </p:pic>
      <p:pic>
        <p:nvPicPr>
          <p:cNvPr id="19" name="図 18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3BEFAF19-943D-4DAE-AF7F-83FAAC1511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7" t="87803" r="14496" b="7260"/>
          <a:stretch/>
        </p:blipFill>
        <p:spPr>
          <a:xfrm>
            <a:off x="913836" y="6358251"/>
            <a:ext cx="4106164" cy="338554"/>
          </a:xfrm>
          <a:prstGeom prst="rect">
            <a:avLst/>
          </a:prstGeom>
        </p:spPr>
      </p:pic>
      <p:sp>
        <p:nvSpPr>
          <p:cNvPr id="20" name="スライド番号プレースホルダー 3">
            <a:extLst>
              <a:ext uri="{FF2B5EF4-FFF2-40B4-BE49-F238E27FC236}">
                <a16:creationId xmlns:a16="http://schemas.microsoft.com/office/drawing/2014/main" id="{972B8479-6407-46EA-94D3-5B050F1B3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6080" y="91513"/>
            <a:ext cx="2057400" cy="365125"/>
          </a:xfrm>
        </p:spPr>
        <p:txBody>
          <a:bodyPr/>
          <a:lstStyle/>
          <a:p>
            <a:fld id="{B46644B2-FF52-4519-983B-7A0C71FEB247}" type="slidenum">
              <a:rPr kumimoji="1" lang="ja-JP" altLang="en-US" smtClean="0"/>
              <a:t>28</a:t>
            </a:fld>
            <a:endParaRPr kumimoji="1" lang="ja-JP" altLang="en-US" dirty="0"/>
          </a:p>
        </p:txBody>
      </p:sp>
      <p:pic>
        <p:nvPicPr>
          <p:cNvPr id="23" name="図 22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78D8E464-5903-4011-9E78-D4958DEE10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t="20645" r="5132" b="17025"/>
          <a:stretch/>
        </p:blipFill>
        <p:spPr>
          <a:xfrm>
            <a:off x="279139" y="669597"/>
            <a:ext cx="4737882" cy="2219063"/>
          </a:xfrm>
          <a:prstGeom prst="rect">
            <a:avLst/>
          </a:prstGeom>
        </p:spPr>
      </p:pic>
      <p:pic>
        <p:nvPicPr>
          <p:cNvPr id="25" name="図 24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C7B4F9F6-A3DD-4B77-B34B-EEBDBB2812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" t="20538" r="5298" b="17025"/>
          <a:stretch/>
        </p:blipFill>
        <p:spPr>
          <a:xfrm>
            <a:off x="282118" y="3293580"/>
            <a:ext cx="4734903" cy="221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71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8">
            <a:extLst>
              <a:ext uri="{FF2B5EF4-FFF2-40B4-BE49-F238E27FC236}">
                <a16:creationId xmlns:a16="http://schemas.microsoft.com/office/drawing/2014/main" id="{E839B97B-99F9-405C-9E74-DBD34BB64E6C}"/>
              </a:ext>
            </a:extLst>
          </p:cNvPr>
          <p:cNvSpPr txBox="1"/>
          <p:nvPr/>
        </p:nvSpPr>
        <p:spPr>
          <a:xfrm>
            <a:off x="-7937" y="1397"/>
            <a:ext cx="9180512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800" dirty="0"/>
              <a:t> </a:t>
            </a:r>
            <a:r>
              <a:rPr kumimoji="1" lang="ja-JP" altLang="en-US" sz="2800" dirty="0"/>
              <a:t>結果</a:t>
            </a:r>
            <a:r>
              <a:rPr lang="ja-JP" altLang="en-US" sz="2800" dirty="0"/>
              <a:t>＿残差インデックス</a:t>
            </a:r>
            <a:endParaRPr kumimoji="1" lang="ja-JP" altLang="en-US" sz="2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DE3A96-6E47-4301-93F5-F544F7801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6080" y="91513"/>
            <a:ext cx="2057400" cy="365125"/>
          </a:xfrm>
        </p:spPr>
        <p:txBody>
          <a:bodyPr/>
          <a:lstStyle/>
          <a:p>
            <a:fld id="{B46644B2-FF52-4519-983B-7A0C71FEB247}" type="slidenum">
              <a:rPr kumimoji="1" lang="ja-JP" altLang="en-US" smtClean="0"/>
              <a:t>29</a:t>
            </a:fld>
            <a:endParaRPr kumimoji="1" lang="ja-JP" altLang="en-US"/>
          </a:p>
        </p:txBody>
      </p:sp>
      <p:pic>
        <p:nvPicPr>
          <p:cNvPr id="8" name="図 7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33B6B86E-34EC-42F0-86AA-8AA909FAB9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" t="20352" r="4112" b="16078"/>
          <a:stretch/>
        </p:blipFill>
        <p:spPr>
          <a:xfrm>
            <a:off x="174358" y="660494"/>
            <a:ext cx="4789216" cy="2435756"/>
          </a:xfrm>
          <a:prstGeom prst="rect">
            <a:avLst/>
          </a:prstGeom>
        </p:spPr>
      </p:pic>
      <p:pic>
        <p:nvPicPr>
          <p:cNvPr id="9" name="図 8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87EF6EBC-BADE-4048-B874-33EFDB31EA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t="20725" r="4892" b="16526"/>
          <a:stretch/>
        </p:blipFill>
        <p:spPr>
          <a:xfrm>
            <a:off x="174358" y="3418647"/>
            <a:ext cx="4789216" cy="23573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E4A03F6-AAAF-4ABB-B1A4-7BDBDBACA27D}"/>
              </a:ext>
            </a:extLst>
          </p:cNvPr>
          <p:cNvSpPr txBox="1"/>
          <p:nvPr/>
        </p:nvSpPr>
        <p:spPr>
          <a:xfrm>
            <a:off x="228130" y="6030402"/>
            <a:ext cx="4641712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1600" dirty="0"/>
              <a:t>各国の</a:t>
            </a:r>
            <a:r>
              <a:rPr lang="en-US" altLang="ja-JP" sz="1600" dirty="0"/>
              <a:t>GDP</a:t>
            </a:r>
            <a:r>
              <a:rPr lang="ja-JP" altLang="en-US" sz="1600" dirty="0"/>
              <a:t>成長率と残差インデックスとの相関</a:t>
            </a:r>
            <a:endParaRPr kumimoji="1" lang="ja-JP" altLang="en-US" sz="16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2721D58-0E67-451E-9ED0-0FF68F75E890}"/>
              </a:ext>
            </a:extLst>
          </p:cNvPr>
          <p:cNvSpPr txBox="1"/>
          <p:nvPr/>
        </p:nvSpPr>
        <p:spPr>
          <a:xfrm>
            <a:off x="2282926" y="3096249"/>
            <a:ext cx="532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JJA</a:t>
            </a:r>
            <a:endParaRPr kumimoji="1" lang="ja-JP" altLang="en-US" sz="16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FE0B3EB-2D05-4214-B302-088B621D9D08}"/>
              </a:ext>
            </a:extLst>
          </p:cNvPr>
          <p:cNvSpPr txBox="1"/>
          <p:nvPr/>
        </p:nvSpPr>
        <p:spPr>
          <a:xfrm>
            <a:off x="2286451" y="5728328"/>
            <a:ext cx="692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JFD</a:t>
            </a:r>
            <a:endParaRPr kumimoji="1" lang="ja-JP" altLang="en-US" sz="1600" dirty="0"/>
          </a:p>
        </p:txBody>
      </p:sp>
      <p:pic>
        <p:nvPicPr>
          <p:cNvPr id="13" name="図 12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FDB468E4-699E-459E-A624-C767F088D2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6" t="89804" r="13753" b="3779"/>
          <a:stretch/>
        </p:blipFill>
        <p:spPr>
          <a:xfrm>
            <a:off x="1097753" y="6427270"/>
            <a:ext cx="3756764" cy="311015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3E37AB0-0156-4EC2-BAAE-1CAB7603965D}"/>
              </a:ext>
            </a:extLst>
          </p:cNvPr>
          <p:cNvSpPr txBox="1"/>
          <p:nvPr/>
        </p:nvSpPr>
        <p:spPr>
          <a:xfrm>
            <a:off x="174357" y="6399732"/>
            <a:ext cx="923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相関係数</a:t>
            </a:r>
          </a:p>
        </p:txBody>
      </p:sp>
      <p:graphicFrame>
        <p:nvGraphicFramePr>
          <p:cNvPr id="15" name="グラフ 14">
            <a:extLst>
              <a:ext uri="{FF2B5EF4-FFF2-40B4-BE49-F238E27FC236}">
                <a16:creationId xmlns:a16="http://schemas.microsoft.com/office/drawing/2014/main" id="{99B01B74-3442-4097-A2A9-67D6B63823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909974"/>
              </p:ext>
            </p:extLst>
          </p:nvPr>
        </p:nvGraphicFramePr>
        <p:xfrm>
          <a:off x="4923615" y="605218"/>
          <a:ext cx="4387957" cy="2546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グラフ 15">
            <a:extLst>
              <a:ext uri="{FF2B5EF4-FFF2-40B4-BE49-F238E27FC236}">
                <a16:creationId xmlns:a16="http://schemas.microsoft.com/office/drawing/2014/main" id="{103A9CDF-E959-4FC4-B314-28D27D4B02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8725042"/>
              </p:ext>
            </p:extLst>
          </p:nvPr>
        </p:nvGraphicFramePr>
        <p:xfrm>
          <a:off x="4963574" y="3429000"/>
          <a:ext cx="4347999" cy="282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6A4509E-2701-4659-B036-13D7532A46D5}"/>
              </a:ext>
            </a:extLst>
          </p:cNvPr>
          <p:cNvSpPr txBox="1"/>
          <p:nvPr/>
        </p:nvSpPr>
        <p:spPr>
          <a:xfrm>
            <a:off x="7018369" y="6091176"/>
            <a:ext cx="599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JFD</a:t>
            </a:r>
            <a:endParaRPr lang="en-US" altLang="ja-JP" sz="16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9C3640D-211A-4F8E-96D5-DE986CA0553B}"/>
              </a:ext>
            </a:extLst>
          </p:cNvPr>
          <p:cNvSpPr txBox="1"/>
          <p:nvPr/>
        </p:nvSpPr>
        <p:spPr>
          <a:xfrm>
            <a:off x="7021895" y="3123620"/>
            <a:ext cx="532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JJA</a:t>
            </a:r>
            <a:endParaRPr kumimoji="1" lang="ja-JP" altLang="en-US" sz="16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0913790-F213-4419-AACB-24F74386B140}"/>
              </a:ext>
            </a:extLst>
          </p:cNvPr>
          <p:cNvSpPr txBox="1"/>
          <p:nvPr/>
        </p:nvSpPr>
        <p:spPr>
          <a:xfrm>
            <a:off x="6375645" y="6358298"/>
            <a:ext cx="1824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残差インデックス</a:t>
            </a:r>
            <a:endParaRPr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3818187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8">
            <a:extLst>
              <a:ext uri="{FF2B5EF4-FFF2-40B4-BE49-F238E27FC236}">
                <a16:creationId xmlns:a16="http://schemas.microsoft.com/office/drawing/2014/main" id="{651A00F6-B822-4C62-ABED-1B2F0F9D9BBE}"/>
              </a:ext>
            </a:extLst>
          </p:cNvPr>
          <p:cNvSpPr txBox="1"/>
          <p:nvPr/>
        </p:nvSpPr>
        <p:spPr>
          <a:xfrm>
            <a:off x="0" y="0"/>
            <a:ext cx="9180512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800" dirty="0"/>
              <a:t> </a:t>
            </a:r>
            <a:r>
              <a:rPr lang="ja-JP" altLang="en-US" sz="2800" dirty="0"/>
              <a:t>研究背景②</a:t>
            </a:r>
            <a:endParaRPr kumimoji="1" lang="ja-JP" altLang="en-US" sz="28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66A3D07-50BD-4432-BA5A-E5AE82C73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4468" y="48178"/>
            <a:ext cx="2057400" cy="365125"/>
          </a:xfrm>
        </p:spPr>
        <p:txBody>
          <a:bodyPr/>
          <a:lstStyle/>
          <a:p>
            <a:fld id="{B46644B2-FF52-4519-983B-7A0C71FEB247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F68F5E6-D000-4B9C-9101-3AC0A740795A}"/>
              </a:ext>
            </a:extLst>
          </p:cNvPr>
          <p:cNvSpPr txBox="1"/>
          <p:nvPr/>
        </p:nvSpPr>
        <p:spPr>
          <a:xfrm>
            <a:off x="268642" y="867176"/>
            <a:ext cx="887535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＜先行研究＞</a:t>
            </a:r>
            <a:endParaRPr kumimoji="1" lang="en-US" altLang="ja-JP" sz="2400" dirty="0"/>
          </a:p>
          <a:p>
            <a:r>
              <a:rPr lang="en-US" altLang="ja-JP" sz="2000" dirty="0"/>
              <a:t>Jeffrey K. </a:t>
            </a:r>
            <a:r>
              <a:rPr lang="en-US" altLang="ja-JP" sz="2000" dirty="0" err="1"/>
              <a:t>Lazo</a:t>
            </a:r>
            <a:r>
              <a:rPr lang="ja-JP" altLang="en-US" sz="2000" dirty="0"/>
              <a:t> </a:t>
            </a:r>
            <a:r>
              <a:rPr lang="en-US" altLang="ja-JP" sz="2000" dirty="0"/>
              <a:t>et</a:t>
            </a:r>
            <a:r>
              <a:rPr lang="ja-JP" altLang="en-US" sz="2000" dirty="0"/>
              <a:t> </a:t>
            </a:r>
            <a:r>
              <a:rPr lang="en-US" altLang="ja-JP" sz="2000" dirty="0"/>
              <a:t>al, </a:t>
            </a:r>
            <a:r>
              <a:rPr lang="ja-JP" altLang="en-US" sz="2000" dirty="0"/>
              <a:t>（</a:t>
            </a:r>
            <a:r>
              <a:rPr lang="en-US" altLang="ja-JP" sz="2000" dirty="0"/>
              <a:t>2011</a:t>
            </a:r>
            <a:r>
              <a:rPr lang="ja-JP" altLang="en-US" sz="2000" dirty="0"/>
              <a:t>）</a:t>
            </a:r>
            <a:endParaRPr lang="en-US" altLang="ja-JP" sz="2000" dirty="0"/>
          </a:p>
          <a:p>
            <a:r>
              <a:rPr lang="ja-JP" altLang="en-US" sz="2400" dirty="0"/>
              <a:t>アメリカにおいて夏日・冬日の日数または降水量が</a:t>
            </a:r>
            <a:endParaRPr lang="en-US" altLang="ja-JP" sz="2400" dirty="0"/>
          </a:p>
          <a:p>
            <a:r>
              <a:rPr lang="ja-JP" altLang="en-US" sz="2400" dirty="0"/>
              <a:t>増加すると国内総生産（</a:t>
            </a:r>
            <a:r>
              <a:rPr lang="en-US" altLang="ja-JP" sz="2400" dirty="0"/>
              <a:t>GDP</a:t>
            </a:r>
            <a:r>
              <a:rPr lang="ja-JP" altLang="en-US" sz="2400" dirty="0"/>
              <a:t>）は有意な変動をする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kumimoji="1" lang="en-US" altLang="ja-JP" sz="2400" dirty="0"/>
              <a:t>Florian </a:t>
            </a:r>
            <a:r>
              <a:rPr kumimoji="1" lang="en-US" altLang="ja-JP" sz="2400" dirty="0" err="1"/>
              <a:t>Badorf</a:t>
            </a:r>
            <a:r>
              <a:rPr kumimoji="1" lang="en-US" altLang="ja-JP" sz="2400" dirty="0"/>
              <a:t> et al.,</a:t>
            </a:r>
            <a:r>
              <a:rPr kumimoji="1" lang="ja-JP" altLang="en-US" sz="2400" dirty="0"/>
              <a:t>（</a:t>
            </a:r>
            <a:r>
              <a:rPr kumimoji="1" lang="en-US" altLang="ja-JP" sz="2400" dirty="0"/>
              <a:t>2020</a:t>
            </a:r>
            <a:r>
              <a:rPr kumimoji="1" lang="ja-JP" altLang="en-US" sz="2400" dirty="0"/>
              <a:t>）</a:t>
            </a:r>
            <a:endParaRPr kumimoji="1" lang="en-US" altLang="ja-JP" sz="2400" dirty="0"/>
          </a:p>
          <a:p>
            <a:r>
              <a:rPr kumimoji="1" lang="ja-JP" altLang="en-US" sz="2400" dirty="0"/>
              <a:t>ドイツにおいて天候が毎日の売り上げに与える影響は，店舗の場所によっては</a:t>
            </a:r>
            <a:r>
              <a:rPr kumimoji="1" lang="en-US" altLang="ja-JP" sz="2400" dirty="0"/>
              <a:t>23.1</a:t>
            </a:r>
            <a:r>
              <a:rPr kumimoji="1" lang="ja-JP" altLang="en-US" sz="2400" dirty="0"/>
              <a:t>％，販売</a:t>
            </a:r>
            <a:r>
              <a:rPr lang="ja-JP" altLang="en-US" sz="2400" dirty="0"/>
              <a:t>商品</a:t>
            </a:r>
            <a:r>
              <a:rPr kumimoji="1" lang="ja-JP" altLang="en-US" sz="2400" dirty="0"/>
              <a:t>によっては</a:t>
            </a:r>
            <a:r>
              <a:rPr kumimoji="1" lang="en-US" altLang="ja-JP" sz="2400" dirty="0"/>
              <a:t>40.7</a:t>
            </a:r>
            <a:r>
              <a:rPr kumimoji="1" lang="ja-JP" altLang="en-US" sz="2400" dirty="0"/>
              <a:t>％に達する</a:t>
            </a:r>
            <a:endParaRPr kumimoji="1" lang="en-US" altLang="ja-JP" sz="2400" dirty="0"/>
          </a:p>
          <a:p>
            <a:r>
              <a:rPr kumimoji="1" lang="ja-JP" altLang="en-US" sz="2400" dirty="0"/>
              <a:t>可能性がある</a:t>
            </a:r>
            <a:endParaRPr kumimoji="1" lang="en-US" altLang="ja-JP" sz="2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9B4B141-8D1A-49E7-9D1F-3A444BE16462}"/>
              </a:ext>
            </a:extLst>
          </p:cNvPr>
          <p:cNvSpPr txBox="1"/>
          <p:nvPr/>
        </p:nvSpPr>
        <p:spPr>
          <a:xfrm>
            <a:off x="173100" y="398759"/>
            <a:ext cx="7967782" cy="594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sz="2400" dirty="0"/>
              <a:t>1</a:t>
            </a:r>
            <a:r>
              <a:rPr lang="ja-JP" altLang="en-US" sz="2400" dirty="0"/>
              <a:t>つの国において気象と経済の関係を調べた研究は多い</a:t>
            </a:r>
            <a:endParaRPr kumimoji="1" lang="ja-JP" altLang="en-US" sz="24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321536B-D75D-48FB-BF0F-3DA2CC2646DD}"/>
              </a:ext>
            </a:extLst>
          </p:cNvPr>
          <p:cNvSpPr txBox="1"/>
          <p:nvPr/>
        </p:nvSpPr>
        <p:spPr>
          <a:xfrm>
            <a:off x="268642" y="4171627"/>
            <a:ext cx="8875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しかし，ある国の経済が多くの国の経済に影響を</a:t>
            </a:r>
            <a:endParaRPr lang="en-US" altLang="ja-JP" sz="2400" b="1" dirty="0"/>
          </a:p>
          <a:p>
            <a:r>
              <a:rPr lang="ja-JP" altLang="en-US" sz="2400" b="1" dirty="0"/>
              <a:t>与えることがある</a:t>
            </a:r>
            <a:endParaRPr lang="en-US" altLang="ja-JP" sz="2400" b="1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6DA5A99-175A-48FC-B2F4-41E4660099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947" t="17906" r="2983" b="24822"/>
          <a:stretch/>
        </p:blipFill>
        <p:spPr>
          <a:xfrm>
            <a:off x="362958" y="4935949"/>
            <a:ext cx="4247142" cy="18553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矢印: 下カーブ 10">
            <a:extLst>
              <a:ext uri="{FF2B5EF4-FFF2-40B4-BE49-F238E27FC236}">
                <a16:creationId xmlns:a16="http://schemas.microsoft.com/office/drawing/2014/main" id="{E90CA17C-A4FC-4660-A9BE-45D018126981}"/>
              </a:ext>
            </a:extLst>
          </p:cNvPr>
          <p:cNvSpPr/>
          <p:nvPr/>
        </p:nvSpPr>
        <p:spPr>
          <a:xfrm flipH="1">
            <a:off x="1892933" y="5327012"/>
            <a:ext cx="2057574" cy="36870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矢印: 下カーブ 11">
            <a:extLst>
              <a:ext uri="{FF2B5EF4-FFF2-40B4-BE49-F238E27FC236}">
                <a16:creationId xmlns:a16="http://schemas.microsoft.com/office/drawing/2014/main" id="{550D97AB-F5BD-446D-9D3A-E9668EBE2E0D}"/>
              </a:ext>
            </a:extLst>
          </p:cNvPr>
          <p:cNvSpPr/>
          <p:nvPr/>
        </p:nvSpPr>
        <p:spPr>
          <a:xfrm rot="322754" flipH="1">
            <a:off x="629311" y="5107647"/>
            <a:ext cx="3432974" cy="58903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矢印: 下カーブ 13">
            <a:extLst>
              <a:ext uri="{FF2B5EF4-FFF2-40B4-BE49-F238E27FC236}">
                <a16:creationId xmlns:a16="http://schemas.microsoft.com/office/drawing/2014/main" id="{A7E7E54A-6D10-49D5-BEEF-1D8354F67587}"/>
              </a:ext>
            </a:extLst>
          </p:cNvPr>
          <p:cNvSpPr/>
          <p:nvPr/>
        </p:nvSpPr>
        <p:spPr>
          <a:xfrm rot="21412411" flipH="1" flipV="1">
            <a:off x="978667" y="5981549"/>
            <a:ext cx="3073437" cy="6224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2168434-EF9E-48FB-9EF5-CD90A4F03995}"/>
              </a:ext>
            </a:extLst>
          </p:cNvPr>
          <p:cNvSpPr txBox="1"/>
          <p:nvPr/>
        </p:nvSpPr>
        <p:spPr>
          <a:xfrm>
            <a:off x="1694093" y="5695721"/>
            <a:ext cx="942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アジア</a:t>
            </a:r>
            <a:endParaRPr kumimoji="1" lang="en-US" altLang="ja-JP" sz="16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7DA2470-7823-4DAD-936E-F91C6116D3D3}"/>
              </a:ext>
            </a:extLst>
          </p:cNvPr>
          <p:cNvSpPr txBox="1"/>
          <p:nvPr/>
        </p:nvSpPr>
        <p:spPr>
          <a:xfrm>
            <a:off x="579479" y="5500655"/>
            <a:ext cx="568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EU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53C0350-42DE-45C9-8933-78C2C5FBA83F}"/>
              </a:ext>
            </a:extLst>
          </p:cNvPr>
          <p:cNvSpPr txBox="1"/>
          <p:nvPr/>
        </p:nvSpPr>
        <p:spPr>
          <a:xfrm>
            <a:off x="454499" y="5856305"/>
            <a:ext cx="104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アフリカ</a:t>
            </a:r>
            <a:endParaRPr kumimoji="1" lang="en-US" altLang="ja-JP" sz="1600" dirty="0"/>
          </a:p>
        </p:txBody>
      </p:sp>
      <p:sp>
        <p:nvSpPr>
          <p:cNvPr id="18" name="爆発: 8 pt 17">
            <a:extLst>
              <a:ext uri="{FF2B5EF4-FFF2-40B4-BE49-F238E27FC236}">
                <a16:creationId xmlns:a16="http://schemas.microsoft.com/office/drawing/2014/main" id="{35899540-6659-4B99-92D8-DC235DB73F6E}"/>
              </a:ext>
            </a:extLst>
          </p:cNvPr>
          <p:cNvSpPr/>
          <p:nvPr/>
        </p:nvSpPr>
        <p:spPr>
          <a:xfrm>
            <a:off x="3678671" y="5692898"/>
            <a:ext cx="478320" cy="368709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D442757-8CF1-499C-BFE1-636D261F8BF3}"/>
              </a:ext>
            </a:extLst>
          </p:cNvPr>
          <p:cNvSpPr txBox="1"/>
          <p:nvPr/>
        </p:nvSpPr>
        <p:spPr>
          <a:xfrm>
            <a:off x="4621906" y="5106040"/>
            <a:ext cx="4247142" cy="1517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例：リーマンショック</a:t>
            </a:r>
            <a:endParaRPr kumimoji="1" lang="en-US" altLang="ja-JP" sz="2400" dirty="0"/>
          </a:p>
          <a:p>
            <a:pPr>
              <a:lnSpc>
                <a:spcPct val="150000"/>
              </a:lnSpc>
            </a:pPr>
            <a:r>
              <a:rPr kumimoji="1" lang="ja-JP" altLang="en-US" sz="2400" dirty="0"/>
              <a:t>アメリカの大手銀行が倒産し</a:t>
            </a:r>
            <a:r>
              <a:rPr lang="ja-JP" altLang="en-US" sz="2400" dirty="0"/>
              <a:t>世界各国の経済が減速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69938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CBBA40B-8714-40F6-890A-C45449386E8D}"/>
              </a:ext>
            </a:extLst>
          </p:cNvPr>
          <p:cNvSpPr txBox="1"/>
          <p:nvPr/>
        </p:nvSpPr>
        <p:spPr>
          <a:xfrm>
            <a:off x="126732" y="6314007"/>
            <a:ext cx="923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相関係数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5F6CF37-3739-4754-8BF9-4FEB9F663B59}"/>
              </a:ext>
            </a:extLst>
          </p:cNvPr>
          <p:cNvSpPr txBox="1"/>
          <p:nvPr/>
        </p:nvSpPr>
        <p:spPr>
          <a:xfrm>
            <a:off x="7140989" y="2974298"/>
            <a:ext cx="548397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ja-JP" dirty="0"/>
              <a:t>JJA</a:t>
            </a:r>
            <a:endParaRPr kumimoji="1" lang="ja-JP" altLang="en-US" dirty="0"/>
          </a:p>
        </p:txBody>
      </p:sp>
      <p:sp>
        <p:nvSpPr>
          <p:cNvPr id="18" name="テキスト ボックス 8">
            <a:extLst>
              <a:ext uri="{FF2B5EF4-FFF2-40B4-BE49-F238E27FC236}">
                <a16:creationId xmlns:a16="http://schemas.microsoft.com/office/drawing/2014/main" id="{FCF62397-060E-4EF0-8066-C04108441D68}"/>
              </a:ext>
            </a:extLst>
          </p:cNvPr>
          <p:cNvSpPr txBox="1"/>
          <p:nvPr/>
        </p:nvSpPr>
        <p:spPr>
          <a:xfrm>
            <a:off x="0" y="0"/>
            <a:ext cx="9180512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800" dirty="0"/>
              <a:t> </a:t>
            </a:r>
            <a:r>
              <a:rPr kumimoji="1" lang="ja-JP" altLang="en-US" sz="2800" dirty="0"/>
              <a:t>結果＿</a:t>
            </a:r>
            <a:r>
              <a:rPr lang="en-US" altLang="ja-JP" sz="2800" dirty="0"/>
              <a:t>SOI</a:t>
            </a:r>
            <a:r>
              <a:rPr kumimoji="1" lang="ja-JP" altLang="en-US" sz="2800" dirty="0"/>
              <a:t>　　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5303A18-6ACA-4446-9C46-801F7E34D942}"/>
              </a:ext>
            </a:extLst>
          </p:cNvPr>
          <p:cNvSpPr txBox="1"/>
          <p:nvPr/>
        </p:nvSpPr>
        <p:spPr>
          <a:xfrm>
            <a:off x="768403" y="5887878"/>
            <a:ext cx="3478911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dirty="0"/>
              <a:t>各国の</a:t>
            </a:r>
            <a:r>
              <a:rPr lang="en-US" altLang="ja-JP" dirty="0"/>
              <a:t>GDP</a:t>
            </a:r>
            <a:r>
              <a:rPr lang="ja-JP" altLang="en-US" dirty="0"/>
              <a:t>成長率と指数の相関</a:t>
            </a:r>
            <a:endParaRPr kumimoji="1" lang="ja-JP" altLang="en-US" dirty="0"/>
          </a:p>
        </p:txBody>
      </p:sp>
      <p:pic>
        <p:nvPicPr>
          <p:cNvPr id="3" name="図 2" descr="文字と写真のスクリーンショット&#10;&#10;自動的に生成された説明">
            <a:extLst>
              <a:ext uri="{FF2B5EF4-FFF2-40B4-BE49-F238E27FC236}">
                <a16:creationId xmlns:a16="http://schemas.microsoft.com/office/drawing/2014/main" id="{70CD4153-A5D4-41D8-A960-B90703108B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5" t="7393" r="3782" b="4065"/>
          <a:stretch/>
        </p:blipFill>
        <p:spPr>
          <a:xfrm>
            <a:off x="5085683" y="812800"/>
            <a:ext cx="3981672" cy="205881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9876A46-AAF6-4794-A948-589FC556EC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8" t="7315" r="3781" b="4193"/>
          <a:stretch/>
        </p:blipFill>
        <p:spPr>
          <a:xfrm>
            <a:off x="5060331" y="3381519"/>
            <a:ext cx="4013984" cy="2073725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C7409A0-E46D-4135-A9C1-4C1CD674DD72}"/>
              </a:ext>
            </a:extLst>
          </p:cNvPr>
          <p:cNvSpPr txBox="1"/>
          <p:nvPr/>
        </p:nvSpPr>
        <p:spPr>
          <a:xfrm>
            <a:off x="7067500" y="5554688"/>
            <a:ext cx="621886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ja-JP" dirty="0"/>
              <a:t>JFD</a:t>
            </a:r>
            <a:endParaRPr kumimoji="1"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C113B2F-7FAB-4372-B570-BFCAB5389BB0}"/>
              </a:ext>
            </a:extLst>
          </p:cNvPr>
          <p:cNvSpPr txBox="1"/>
          <p:nvPr/>
        </p:nvSpPr>
        <p:spPr>
          <a:xfrm>
            <a:off x="7067500" y="5826530"/>
            <a:ext cx="621886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ja-JP" dirty="0"/>
              <a:t>SOI</a:t>
            </a:r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91EFB6F-AEC8-4B6C-BDF7-C5D39EF3829F}"/>
              </a:ext>
            </a:extLst>
          </p:cNvPr>
          <p:cNvSpPr txBox="1"/>
          <p:nvPr/>
        </p:nvSpPr>
        <p:spPr>
          <a:xfrm>
            <a:off x="1982790" y="2944210"/>
            <a:ext cx="1106192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ja-JP" dirty="0"/>
              <a:t>JJA</a:t>
            </a:r>
            <a:endParaRPr kumimoji="1"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427F52E-59DF-4133-8B1D-2CCAB9955A1D}"/>
              </a:ext>
            </a:extLst>
          </p:cNvPr>
          <p:cNvSpPr txBox="1"/>
          <p:nvPr/>
        </p:nvSpPr>
        <p:spPr>
          <a:xfrm>
            <a:off x="1851576" y="5518546"/>
            <a:ext cx="1106192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ja-JP" dirty="0"/>
              <a:t>JFD</a:t>
            </a:r>
            <a:endParaRPr kumimoji="1" lang="ja-JP" altLang="en-US" dirty="0"/>
          </a:p>
        </p:txBody>
      </p:sp>
      <p:pic>
        <p:nvPicPr>
          <p:cNvPr id="19" name="図 18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B34C5ABE-BAEA-43C4-AA11-446D88EB94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7" t="87803" r="14496" b="7260"/>
          <a:stretch/>
        </p:blipFill>
        <p:spPr>
          <a:xfrm>
            <a:off x="937326" y="6348707"/>
            <a:ext cx="3915352" cy="338554"/>
          </a:xfrm>
          <a:prstGeom prst="rect">
            <a:avLst/>
          </a:prstGeom>
        </p:spPr>
      </p:pic>
      <p:sp>
        <p:nvSpPr>
          <p:cNvPr id="20" name="スライド番号プレースホルダー 3">
            <a:extLst>
              <a:ext uri="{FF2B5EF4-FFF2-40B4-BE49-F238E27FC236}">
                <a16:creationId xmlns:a16="http://schemas.microsoft.com/office/drawing/2014/main" id="{B1254854-773E-4139-BD76-4D47B0DA9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6080" y="91513"/>
            <a:ext cx="2057400" cy="365125"/>
          </a:xfrm>
        </p:spPr>
        <p:txBody>
          <a:bodyPr/>
          <a:lstStyle/>
          <a:p>
            <a:fld id="{B46644B2-FF52-4519-983B-7A0C71FEB247}" type="slidenum">
              <a:rPr kumimoji="1" lang="ja-JP" altLang="en-US" smtClean="0"/>
              <a:t>30</a:t>
            </a:fld>
            <a:endParaRPr kumimoji="1" lang="ja-JP" altLang="en-US" dirty="0"/>
          </a:p>
        </p:txBody>
      </p:sp>
      <p:pic>
        <p:nvPicPr>
          <p:cNvPr id="23" name="図 22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0BA02520-6047-470D-A88D-6F2A6728F2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" t="20901" r="5049" b="16211"/>
          <a:stretch/>
        </p:blipFill>
        <p:spPr>
          <a:xfrm>
            <a:off x="231382" y="809302"/>
            <a:ext cx="4552951" cy="2165833"/>
          </a:xfrm>
          <a:prstGeom prst="rect">
            <a:avLst/>
          </a:prstGeom>
        </p:spPr>
      </p:pic>
      <p:pic>
        <p:nvPicPr>
          <p:cNvPr id="25" name="図 24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02F11178-872C-4C05-AF25-333FC03CA70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" t="20513" r="5132" b="16211"/>
          <a:stretch/>
        </p:blipFill>
        <p:spPr>
          <a:xfrm>
            <a:off x="231382" y="3370339"/>
            <a:ext cx="4580980" cy="216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233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1CB3E9D6-AB59-418E-9F24-A9FDDEB10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216" y="587951"/>
            <a:ext cx="8087138" cy="3718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＜使用データと解析手法＞解析期間は</a:t>
            </a:r>
            <a:r>
              <a:rPr kumimoji="1" lang="en-US" altLang="ja-JP" sz="2400" dirty="0"/>
              <a:t>1978</a:t>
            </a:r>
            <a:r>
              <a:rPr kumimoji="1" lang="ja-JP" altLang="en-US" sz="2400" dirty="0"/>
              <a:t>年から</a:t>
            </a:r>
            <a:r>
              <a:rPr lang="en-US" altLang="ja-JP" sz="2400" dirty="0"/>
              <a:t>2017</a:t>
            </a:r>
            <a:r>
              <a:rPr lang="ja-JP" altLang="en-US" sz="2400" dirty="0"/>
              <a:t>年</a:t>
            </a:r>
            <a:endParaRPr lang="en-US" altLang="ja-JP" sz="2400" dirty="0"/>
          </a:p>
          <a:p>
            <a:endParaRPr kumimoji="1"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7" name="テキスト ボックス 8">
            <a:extLst>
              <a:ext uri="{FF2B5EF4-FFF2-40B4-BE49-F238E27FC236}">
                <a16:creationId xmlns:a16="http://schemas.microsoft.com/office/drawing/2014/main" id="{48013BED-DF1F-42D0-BABA-10897A509A58}"/>
              </a:ext>
            </a:extLst>
          </p:cNvPr>
          <p:cNvSpPr txBox="1"/>
          <p:nvPr/>
        </p:nvSpPr>
        <p:spPr>
          <a:xfrm>
            <a:off x="0" y="0"/>
            <a:ext cx="9180512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800" dirty="0"/>
              <a:t> </a:t>
            </a:r>
            <a:r>
              <a:rPr lang="ja-JP" altLang="en-US" sz="2800" dirty="0"/>
              <a:t>使用データと解析手法・結果＿</a:t>
            </a:r>
            <a:r>
              <a:rPr lang="en-US" altLang="ja-JP" sz="2800" dirty="0"/>
              <a:t>SST</a:t>
            </a:r>
            <a:endParaRPr kumimoji="1" lang="ja-JP" altLang="en-US" sz="28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64D53AD-5AE9-4FE1-83E3-D80A8945B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887" y="67564"/>
            <a:ext cx="2057400" cy="365125"/>
          </a:xfrm>
        </p:spPr>
        <p:txBody>
          <a:bodyPr/>
          <a:lstStyle/>
          <a:p>
            <a:fld id="{B46644B2-FF52-4519-983B-7A0C71FEB247}" type="slidenum">
              <a:rPr kumimoji="1" lang="ja-JP" altLang="en-US" smtClean="0"/>
              <a:t>31</a:t>
            </a:fld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EEB6776-287F-42A3-BF85-1D7C860D9F07}"/>
              </a:ext>
            </a:extLst>
          </p:cNvPr>
          <p:cNvSpPr txBox="1"/>
          <p:nvPr/>
        </p:nvSpPr>
        <p:spPr>
          <a:xfrm>
            <a:off x="299215" y="1024566"/>
            <a:ext cx="3428053" cy="193899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B050"/>
                </a:solidFill>
              </a:rPr>
              <a:t>＜気象データ＞</a:t>
            </a:r>
            <a:endParaRPr lang="en-US" altLang="ja-JP" sz="2400" b="1" dirty="0">
              <a:solidFill>
                <a:srgbClr val="00B050"/>
              </a:solidFill>
            </a:endParaRPr>
          </a:p>
          <a:p>
            <a:r>
              <a:rPr lang="ja-JP" altLang="en-US" sz="2400" dirty="0"/>
              <a:t>・</a:t>
            </a:r>
            <a:r>
              <a:rPr lang="en-US" altLang="ja-JP" sz="2400" dirty="0" err="1"/>
              <a:t>HadISST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b="1" dirty="0">
                <a:solidFill>
                  <a:srgbClr val="00B050"/>
                </a:solidFill>
              </a:rPr>
              <a:t>解析手法</a:t>
            </a:r>
            <a:endParaRPr lang="en-US" altLang="ja-JP" sz="2400" b="1" dirty="0">
              <a:solidFill>
                <a:srgbClr val="00B050"/>
              </a:solidFill>
            </a:endParaRPr>
          </a:p>
          <a:p>
            <a:r>
              <a:rPr lang="ja-JP" altLang="en-US" sz="2400" dirty="0"/>
              <a:t>・</a:t>
            </a:r>
            <a:r>
              <a:rPr lang="en-US" altLang="ja-JP" sz="2400" dirty="0"/>
              <a:t>JJA</a:t>
            </a:r>
            <a:r>
              <a:rPr lang="ja-JP" altLang="en-US" sz="2400" dirty="0"/>
              <a:t>　の</a:t>
            </a:r>
            <a:r>
              <a:rPr lang="en-US" altLang="ja-JP" sz="2400" dirty="0"/>
              <a:t>3</a:t>
            </a:r>
            <a:r>
              <a:rPr lang="ja-JP" altLang="en-US" sz="2400" dirty="0"/>
              <a:t>カ月平均</a:t>
            </a:r>
            <a:endParaRPr lang="en-US" altLang="ja-JP" sz="24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ADBDE74-E707-43AC-93C8-FEE3A465AED8}"/>
              </a:ext>
            </a:extLst>
          </p:cNvPr>
          <p:cNvSpPr txBox="1"/>
          <p:nvPr/>
        </p:nvSpPr>
        <p:spPr>
          <a:xfrm>
            <a:off x="3831703" y="1024566"/>
            <a:ext cx="5186009" cy="193899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＜経済データ＞</a:t>
            </a:r>
            <a:endParaRPr lang="en-US" altLang="ja-JP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・第三次産業レベル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1"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の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GDP</a:t>
            </a:r>
            <a:r>
              <a:rPr kumimoji="1"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成長率</a:t>
            </a:r>
            <a:endParaRPr kumimoji="1"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解析手法</a:t>
            </a:r>
            <a:endParaRPr kumimoji="1" lang="en-US" altLang="ja-JP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400" dirty="0">
                <a:latin typeface="+mn-ea"/>
                <a:cs typeface="Times New Roman" panose="02020603050405020304" pitchFamily="18" charset="0"/>
              </a:rPr>
              <a:t>1.GDP</a:t>
            </a:r>
            <a:r>
              <a:rPr lang="ja-JP" altLang="en-US" sz="2400" dirty="0">
                <a:latin typeface="+mn-ea"/>
                <a:cs typeface="Times New Roman" panose="02020603050405020304" pitchFamily="18" charset="0"/>
              </a:rPr>
              <a:t>成長率の年平均を求める</a:t>
            </a:r>
            <a:endParaRPr lang="en-US" altLang="ja-JP" sz="2400" dirty="0">
              <a:latin typeface="+mn-ea"/>
              <a:cs typeface="Times New Roman" panose="02020603050405020304" pitchFamily="18" charset="0"/>
            </a:endParaRPr>
          </a:p>
          <a:p>
            <a:r>
              <a:rPr lang="en-US" altLang="ja-JP" sz="2400" dirty="0">
                <a:latin typeface="+mn-ea"/>
                <a:cs typeface="Times New Roman" panose="02020603050405020304" pitchFamily="18" charset="0"/>
              </a:rPr>
              <a:t>2.</a:t>
            </a:r>
            <a:r>
              <a:rPr lang="ja-JP" altLang="en-US" sz="2400" dirty="0">
                <a:latin typeface="+mn-ea"/>
                <a:cs typeface="Times New Roman" panose="02020603050405020304" pitchFamily="18" charset="0"/>
              </a:rPr>
              <a:t>標準化し，</a:t>
            </a:r>
            <a:r>
              <a:rPr lang="en-US" altLang="ja-JP" sz="2400" dirty="0">
                <a:latin typeface="+mn-ea"/>
                <a:cs typeface="Times New Roman" panose="02020603050405020304" pitchFamily="18" charset="0"/>
              </a:rPr>
              <a:t>SST</a:t>
            </a:r>
            <a:r>
              <a:rPr lang="ja-JP" altLang="en-US" sz="2400" dirty="0">
                <a:latin typeface="+mn-ea"/>
                <a:cs typeface="Times New Roman" panose="02020603050405020304" pitchFamily="18" charset="0"/>
              </a:rPr>
              <a:t>との相関を求める</a:t>
            </a:r>
            <a:endParaRPr lang="en-US" altLang="ja-JP" sz="24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C535D093-F0FB-46D1-8BE7-87DA6AF58F73}"/>
              </a:ext>
            </a:extLst>
          </p:cNvPr>
          <p:cNvSpPr txBox="1">
            <a:spLocks/>
          </p:cNvSpPr>
          <p:nvPr/>
        </p:nvSpPr>
        <p:spPr>
          <a:xfrm>
            <a:off x="323734" y="3057646"/>
            <a:ext cx="7649557" cy="371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＜結果③＞</a:t>
            </a:r>
            <a:r>
              <a:rPr lang="ja-JP" altLang="en-US" sz="2400" b="1" dirty="0"/>
              <a:t>北太平洋に</a:t>
            </a:r>
            <a:r>
              <a:rPr lang="en-US" altLang="ja-JP" sz="2400" b="1" dirty="0"/>
              <a:t>PDO</a:t>
            </a:r>
            <a:r>
              <a:rPr lang="ja-JP" altLang="en-US" sz="2400" b="1" dirty="0"/>
              <a:t>のようなシグナルが見えた</a:t>
            </a:r>
            <a:endParaRPr lang="en-US" altLang="ja-JP" sz="2400" b="1" dirty="0"/>
          </a:p>
          <a:p>
            <a:endParaRPr lang="ja-JP" altLang="en-US" sz="2400" dirty="0"/>
          </a:p>
        </p:txBody>
      </p:sp>
      <p:pic>
        <p:nvPicPr>
          <p:cNvPr id="6" name="図 5" descr="グラフ, マップ&#10;&#10;自動的に生成された説明">
            <a:extLst>
              <a:ext uri="{FF2B5EF4-FFF2-40B4-BE49-F238E27FC236}">
                <a16:creationId xmlns:a16="http://schemas.microsoft.com/office/drawing/2014/main" id="{C32203D0-0A95-4605-B100-2E15284786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20317" r="5156" b="15008"/>
          <a:stretch/>
        </p:blipFill>
        <p:spPr>
          <a:xfrm>
            <a:off x="201854" y="3385176"/>
            <a:ext cx="5423883" cy="2462766"/>
          </a:xfrm>
          <a:prstGeom prst="rect">
            <a:avLst/>
          </a:prstGeom>
        </p:spPr>
      </p:pic>
      <p:pic>
        <p:nvPicPr>
          <p:cNvPr id="12" name="図 11" descr="グラフ, マップ&#10;&#10;自動的に生成された説明">
            <a:extLst>
              <a:ext uri="{FF2B5EF4-FFF2-40B4-BE49-F238E27FC236}">
                <a16:creationId xmlns:a16="http://schemas.microsoft.com/office/drawing/2014/main" id="{F924C33B-A40A-4D23-9E23-082316F968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0" t="87618" r="23110" b="5074"/>
          <a:stretch/>
        </p:blipFill>
        <p:spPr>
          <a:xfrm>
            <a:off x="1332411" y="6312560"/>
            <a:ext cx="3492138" cy="448796"/>
          </a:xfrm>
          <a:prstGeom prst="rect">
            <a:avLst/>
          </a:prstGeom>
        </p:spPr>
      </p:pic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FF3B4879-6D46-420D-B49A-E5178685D34F}"/>
              </a:ext>
            </a:extLst>
          </p:cNvPr>
          <p:cNvSpPr txBox="1">
            <a:spLocks/>
          </p:cNvSpPr>
          <p:nvPr/>
        </p:nvSpPr>
        <p:spPr>
          <a:xfrm>
            <a:off x="376026" y="6277603"/>
            <a:ext cx="1130557" cy="371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/>
              <a:t>相関係数</a:t>
            </a:r>
            <a:endParaRPr lang="en-US" altLang="ja-JP" sz="1800" dirty="0"/>
          </a:p>
          <a:p>
            <a:endParaRPr lang="ja-JP" altLang="en-US" sz="1800" dirty="0"/>
          </a:p>
        </p:txBody>
      </p:sp>
      <p:pic>
        <p:nvPicPr>
          <p:cNvPr id="14" name="図 13" descr="グラフ, ウォーターフォール図&#10;&#10;自動的に生成された説明">
            <a:extLst>
              <a:ext uri="{FF2B5EF4-FFF2-40B4-BE49-F238E27FC236}">
                <a16:creationId xmlns:a16="http://schemas.microsoft.com/office/drawing/2014/main" id="{8ED7EDCD-5330-4055-993C-202F4AC65A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9" t="6690" r="3257" b="4396"/>
          <a:stretch/>
        </p:blipFill>
        <p:spPr>
          <a:xfrm>
            <a:off x="5736156" y="3420012"/>
            <a:ext cx="3104573" cy="2308324"/>
          </a:xfrm>
          <a:prstGeom prst="rect">
            <a:avLst/>
          </a:prstGeom>
        </p:spPr>
      </p:pic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C992CC68-6AE5-4265-87BE-1C2566669C73}"/>
              </a:ext>
            </a:extLst>
          </p:cNvPr>
          <p:cNvSpPr txBox="1">
            <a:spLocks/>
          </p:cNvSpPr>
          <p:nvPr/>
        </p:nvSpPr>
        <p:spPr>
          <a:xfrm>
            <a:off x="632129" y="5813106"/>
            <a:ext cx="4563331" cy="371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1800" dirty="0"/>
              <a:t>SST</a:t>
            </a:r>
            <a:r>
              <a:rPr lang="ja-JP" altLang="en-US" sz="1800" dirty="0"/>
              <a:t>と上記の処理をした</a:t>
            </a:r>
            <a:r>
              <a:rPr lang="en-US" altLang="ja-JP" sz="1800" dirty="0"/>
              <a:t>GDP</a:t>
            </a:r>
            <a:r>
              <a:rPr lang="ja-JP" altLang="en-US" sz="1800" dirty="0"/>
              <a:t>成長率の相関</a:t>
            </a:r>
            <a:endParaRPr lang="en-US" altLang="ja-JP" sz="1800" dirty="0"/>
          </a:p>
          <a:p>
            <a:endParaRPr lang="ja-JP" altLang="en-US" sz="1800" dirty="0"/>
          </a:p>
        </p:txBody>
      </p:sp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CA67305F-385A-4590-B12D-698F29D1E012}"/>
              </a:ext>
            </a:extLst>
          </p:cNvPr>
          <p:cNvSpPr txBox="1">
            <a:spLocks/>
          </p:cNvSpPr>
          <p:nvPr/>
        </p:nvSpPr>
        <p:spPr>
          <a:xfrm>
            <a:off x="5736156" y="5813106"/>
            <a:ext cx="3281557" cy="371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/>
              <a:t>上記の処理をした</a:t>
            </a:r>
            <a:r>
              <a:rPr lang="en-US" altLang="ja-JP" sz="1800" dirty="0"/>
              <a:t>GDP</a:t>
            </a:r>
            <a:r>
              <a:rPr lang="ja-JP" altLang="en-US" sz="1800" dirty="0"/>
              <a:t>成長率</a:t>
            </a:r>
            <a:endParaRPr lang="en-US" altLang="ja-JP" sz="1800" dirty="0"/>
          </a:p>
          <a:p>
            <a:endParaRPr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579551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8">
            <a:extLst>
              <a:ext uri="{FF2B5EF4-FFF2-40B4-BE49-F238E27FC236}">
                <a16:creationId xmlns:a16="http://schemas.microsoft.com/office/drawing/2014/main" id="{651A00F6-B822-4C62-ABED-1B2F0F9D9BBE}"/>
              </a:ext>
            </a:extLst>
          </p:cNvPr>
          <p:cNvSpPr txBox="1"/>
          <p:nvPr/>
        </p:nvSpPr>
        <p:spPr>
          <a:xfrm>
            <a:off x="0" y="0"/>
            <a:ext cx="9180512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800" dirty="0"/>
              <a:t> </a:t>
            </a:r>
            <a:r>
              <a:rPr lang="ja-JP" altLang="en-US" sz="2800" dirty="0"/>
              <a:t>研究背景③</a:t>
            </a:r>
            <a:endParaRPr kumimoji="1" lang="ja-JP" altLang="en-US" sz="28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66A3D07-50BD-4432-BA5A-E5AE82C73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2188" y="95688"/>
            <a:ext cx="2057400" cy="365125"/>
          </a:xfrm>
        </p:spPr>
        <p:txBody>
          <a:bodyPr/>
          <a:lstStyle/>
          <a:p>
            <a:fld id="{B46644B2-FF52-4519-983B-7A0C71FEB247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1D25FA92-346C-41CD-A56C-3DD1943B5D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18" t="32941" r="15830" b="36120"/>
          <a:stretch/>
        </p:blipFill>
        <p:spPr>
          <a:xfrm>
            <a:off x="5325036" y="1231922"/>
            <a:ext cx="3649434" cy="1948577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D441811-34E6-4A96-9507-334CE18A11FF}"/>
              </a:ext>
            </a:extLst>
          </p:cNvPr>
          <p:cNvSpPr txBox="1"/>
          <p:nvPr/>
        </p:nvSpPr>
        <p:spPr>
          <a:xfrm>
            <a:off x="222203" y="1644014"/>
            <a:ext cx="4935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南太平洋東部で海面気圧が平年より</a:t>
            </a:r>
            <a:r>
              <a:rPr kumimoji="1" lang="ja-JP" altLang="en-US" sz="2000" dirty="0">
                <a:solidFill>
                  <a:srgbClr val="FF0000"/>
                </a:solidFill>
              </a:rPr>
              <a:t>高い</a:t>
            </a:r>
            <a:endParaRPr kumimoji="1" lang="en-US" altLang="ja-JP" sz="2000" dirty="0">
              <a:solidFill>
                <a:srgbClr val="FF0000"/>
              </a:solidFill>
            </a:endParaRPr>
          </a:p>
          <a:p>
            <a:r>
              <a:rPr lang="ja-JP" altLang="en-US" sz="2000" dirty="0"/>
              <a:t>→</a:t>
            </a:r>
            <a:r>
              <a:rPr kumimoji="1" lang="ja-JP" altLang="en-US" sz="2000" dirty="0"/>
              <a:t>インドネシア付近では平年より</a:t>
            </a:r>
            <a:r>
              <a:rPr kumimoji="1" lang="ja-JP" altLang="en-US" sz="2000" dirty="0">
                <a:solidFill>
                  <a:schemeClr val="accent1"/>
                </a:solidFill>
              </a:rPr>
              <a:t>低い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7A051E6E-842B-4370-9D80-C97AEAF5D8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42" t="64240" r="15831" b="33011"/>
          <a:stretch/>
        </p:blipFill>
        <p:spPr>
          <a:xfrm>
            <a:off x="5509718" y="3169378"/>
            <a:ext cx="3464751" cy="308257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A49A486-E7D2-4592-9644-EE5CCB5ED7BC}"/>
              </a:ext>
            </a:extLst>
          </p:cNvPr>
          <p:cNvSpPr txBox="1"/>
          <p:nvPr/>
        </p:nvSpPr>
        <p:spPr>
          <a:xfrm>
            <a:off x="5720129" y="3519266"/>
            <a:ext cx="3176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ダーウィンと世界各地の年平均海面気圧偏差の相関係数</a:t>
            </a:r>
            <a:endParaRPr lang="en-US" altLang="ja-JP" sz="14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D0207F5-2FC5-4CD1-BD84-64045CD83F8B}"/>
              </a:ext>
            </a:extLst>
          </p:cNvPr>
          <p:cNvSpPr txBox="1"/>
          <p:nvPr/>
        </p:nvSpPr>
        <p:spPr>
          <a:xfrm>
            <a:off x="222203" y="2404206"/>
            <a:ext cx="4935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南太平洋東部で海面気圧が平年より</a:t>
            </a:r>
            <a:r>
              <a:rPr kumimoji="1" lang="ja-JP" altLang="en-US" sz="2000" dirty="0">
                <a:solidFill>
                  <a:schemeClr val="accent1"/>
                </a:solidFill>
              </a:rPr>
              <a:t>低い</a:t>
            </a:r>
            <a:endParaRPr kumimoji="1" lang="en-US" altLang="ja-JP" sz="2000" dirty="0">
              <a:solidFill>
                <a:schemeClr val="accent1"/>
              </a:solidFill>
            </a:endParaRPr>
          </a:p>
          <a:p>
            <a:r>
              <a:rPr lang="ja-JP" altLang="en-US" sz="2000" dirty="0"/>
              <a:t>→</a:t>
            </a:r>
            <a:r>
              <a:rPr kumimoji="1" lang="ja-JP" altLang="en-US" sz="2000" dirty="0"/>
              <a:t>インドネシア付近では平年より</a:t>
            </a:r>
            <a:r>
              <a:rPr kumimoji="1" lang="ja-JP" altLang="en-US" sz="2000" dirty="0">
                <a:solidFill>
                  <a:srgbClr val="FF0000"/>
                </a:solidFill>
              </a:rPr>
              <a:t>高い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2A11668-C289-41B5-A901-5C8594160421}"/>
              </a:ext>
            </a:extLst>
          </p:cNvPr>
          <p:cNvSpPr txBox="1"/>
          <p:nvPr/>
        </p:nvSpPr>
        <p:spPr>
          <a:xfrm>
            <a:off x="5655449" y="6575118"/>
            <a:ext cx="3488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図はすべて気象庁ホームページより引用</a:t>
            </a:r>
            <a:endParaRPr lang="en-US" altLang="ja-JP" sz="14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F6BEA77-86A6-4C65-9AFD-B0B500843BCC}"/>
              </a:ext>
            </a:extLst>
          </p:cNvPr>
          <p:cNvSpPr txBox="1"/>
          <p:nvPr/>
        </p:nvSpPr>
        <p:spPr>
          <a:xfrm>
            <a:off x="296714" y="1206485"/>
            <a:ext cx="2640370" cy="510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sz="2000" dirty="0"/>
              <a:t>SO</a:t>
            </a:r>
            <a:r>
              <a:rPr kumimoji="1" lang="ja-JP" altLang="en-US" sz="2000" dirty="0"/>
              <a:t>とは？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4F237E5A-4232-448A-8AE5-AAD901BD01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677" t="26743" r="12984" b="40332"/>
          <a:stretch/>
        </p:blipFill>
        <p:spPr>
          <a:xfrm>
            <a:off x="209791" y="3594706"/>
            <a:ext cx="4268758" cy="1918410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C91A6BF-61A3-40E9-892D-1DC3B7363030}"/>
              </a:ext>
            </a:extLst>
          </p:cNvPr>
          <p:cNvSpPr txBox="1"/>
          <p:nvPr/>
        </p:nvSpPr>
        <p:spPr>
          <a:xfrm>
            <a:off x="4665453" y="4102634"/>
            <a:ext cx="4361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エルニーニョ現象発生時の</a:t>
            </a:r>
            <a:r>
              <a:rPr lang="en-US" altLang="ja-JP" sz="2000" dirty="0"/>
              <a:t>12</a:t>
            </a:r>
            <a:r>
              <a:rPr lang="ja-JP" altLang="en-US" sz="2000" dirty="0"/>
              <a:t>～</a:t>
            </a:r>
            <a:r>
              <a:rPr lang="en-US" altLang="ja-JP" sz="2000" dirty="0"/>
              <a:t>2</a:t>
            </a:r>
            <a:r>
              <a:rPr lang="ja-JP" altLang="en-US" sz="2000" dirty="0"/>
              <a:t>月</a:t>
            </a:r>
            <a:endParaRPr lang="en-US" altLang="ja-JP" sz="2000" dirty="0"/>
          </a:p>
          <a:p>
            <a:r>
              <a:rPr kumimoji="1" lang="ja-JP" altLang="en-US" sz="2000" dirty="0"/>
              <a:t>低緯度を中心に</a:t>
            </a:r>
            <a:r>
              <a:rPr kumimoji="1" lang="ja-JP" altLang="en-US" sz="2000" dirty="0">
                <a:solidFill>
                  <a:srgbClr val="FF0000"/>
                </a:solidFill>
              </a:rPr>
              <a:t>高温傾向</a:t>
            </a:r>
            <a:endParaRPr kumimoji="1" lang="en-US" altLang="ja-JP" sz="2000" dirty="0">
              <a:solidFill>
                <a:srgbClr val="FF0000"/>
              </a:solidFill>
            </a:endParaRPr>
          </a:p>
          <a:p>
            <a:endParaRPr lang="en-US" altLang="ja-JP" sz="2000" dirty="0">
              <a:solidFill>
                <a:srgbClr val="FF0000"/>
              </a:solidFill>
            </a:endParaRPr>
          </a:p>
          <a:p>
            <a:r>
              <a:rPr lang="en-US" altLang="ja-JP" sz="2000" dirty="0"/>
              <a:t>SO</a:t>
            </a:r>
            <a:r>
              <a:rPr lang="ja-JP" altLang="en-US" sz="2000" dirty="0"/>
              <a:t>は全球の天候に影響を与える</a:t>
            </a:r>
            <a:endParaRPr kumimoji="1" lang="en-US" altLang="ja-JP" sz="20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36E5709-6D94-4DB7-9D98-49253FEC8E0F}"/>
              </a:ext>
            </a:extLst>
          </p:cNvPr>
          <p:cNvSpPr txBox="1"/>
          <p:nvPr/>
        </p:nvSpPr>
        <p:spPr>
          <a:xfrm>
            <a:off x="69157" y="5540201"/>
            <a:ext cx="9013371" cy="9725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2000" dirty="0"/>
              <a:t>離れた</a:t>
            </a:r>
            <a:r>
              <a:rPr lang="en-US" altLang="ja-JP" sz="2000" dirty="0"/>
              <a:t>2</a:t>
            </a:r>
            <a:r>
              <a:rPr lang="ja-JP" altLang="en-US" sz="2000" dirty="0"/>
              <a:t>つ以上の地域で気圧などがシーソーのように変化</a:t>
            </a:r>
            <a:r>
              <a:rPr lang="en-US" altLang="ja-JP" sz="2000" dirty="0"/>
              <a:t>(</a:t>
            </a:r>
            <a:r>
              <a:rPr lang="ja-JP" altLang="en-US" sz="2000" dirty="0"/>
              <a:t>テレコネクション</a:t>
            </a:r>
            <a:r>
              <a:rPr lang="en-US" altLang="ja-JP" sz="2000" dirty="0"/>
              <a:t>)</a:t>
            </a:r>
          </a:p>
          <a:p>
            <a:pPr algn="just">
              <a:lnSpc>
                <a:spcPct val="150000"/>
              </a:lnSpc>
            </a:pPr>
            <a:r>
              <a:rPr lang="ja-JP" altLang="en-US" sz="2000" dirty="0"/>
              <a:t>→比較的広い範囲に影響があり全球的な気象・気候を調べるのに適している</a:t>
            </a:r>
            <a:endParaRPr lang="en-US" altLang="ja-JP" sz="20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52A674B-8B7C-429A-890E-75240118FB83}"/>
              </a:ext>
            </a:extLst>
          </p:cNvPr>
          <p:cNvSpPr txBox="1"/>
          <p:nvPr/>
        </p:nvSpPr>
        <p:spPr>
          <a:xfrm>
            <a:off x="549131" y="564851"/>
            <a:ext cx="7518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ある地点の気象が広範囲に影響を与えることがある</a:t>
            </a:r>
            <a:endParaRPr lang="en-US" altLang="ja-JP" sz="2400" dirty="0"/>
          </a:p>
          <a:p>
            <a:r>
              <a:rPr kumimoji="1" lang="ja-JP" altLang="en-US" sz="2000" dirty="0"/>
              <a:t>例：</a:t>
            </a:r>
            <a:r>
              <a:rPr lang="ja-JP" altLang="en-US" sz="2000" dirty="0"/>
              <a:t>南方振動（</a:t>
            </a:r>
            <a:r>
              <a:rPr lang="en-US" altLang="ja-JP" sz="2000" dirty="0"/>
              <a:t>Southern Oscillation</a:t>
            </a:r>
            <a:r>
              <a:rPr lang="ja-JP" altLang="en-US" sz="2000" dirty="0"/>
              <a:t>，</a:t>
            </a:r>
            <a:r>
              <a:rPr lang="en-US" altLang="ja-JP" sz="2000" dirty="0"/>
              <a:t>SO</a:t>
            </a:r>
            <a:r>
              <a:rPr lang="ja-JP" altLang="en-US" sz="2000" dirty="0"/>
              <a:t>）</a:t>
            </a:r>
            <a:endParaRPr kumimoji="1" lang="en-US" altLang="ja-JP" sz="20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98B86A-DB0E-4F2A-BA6A-7CF75CFC4EF3}"/>
              </a:ext>
            </a:extLst>
          </p:cNvPr>
          <p:cNvSpPr txBox="1"/>
          <p:nvPr/>
        </p:nvSpPr>
        <p:spPr>
          <a:xfrm>
            <a:off x="196706" y="3151980"/>
            <a:ext cx="5578225" cy="510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ja-JP" altLang="en-US" sz="2000" dirty="0"/>
              <a:t>エルニーニョ</a:t>
            </a:r>
            <a:r>
              <a:rPr kumimoji="1" lang="en-US" altLang="ja-JP" sz="2000" dirty="0"/>
              <a:t>/</a:t>
            </a:r>
            <a:r>
              <a:rPr kumimoji="1" lang="ja-JP" altLang="en-US" sz="2000" dirty="0"/>
              <a:t>ラニーニャ現象と連動している</a:t>
            </a:r>
          </a:p>
        </p:txBody>
      </p:sp>
    </p:spTree>
    <p:extLst>
      <p:ext uri="{BB962C8B-B14F-4D97-AF65-F5344CB8AC3E}">
        <p14:creationId xmlns:p14="http://schemas.microsoft.com/office/powerpoint/2010/main" val="2466636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8">
            <a:extLst>
              <a:ext uri="{FF2B5EF4-FFF2-40B4-BE49-F238E27FC236}">
                <a16:creationId xmlns:a16="http://schemas.microsoft.com/office/drawing/2014/main" id="{651A00F6-B822-4C62-ABED-1B2F0F9D9BBE}"/>
              </a:ext>
            </a:extLst>
          </p:cNvPr>
          <p:cNvSpPr txBox="1"/>
          <p:nvPr/>
        </p:nvSpPr>
        <p:spPr>
          <a:xfrm>
            <a:off x="0" y="0"/>
            <a:ext cx="9180512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800" dirty="0"/>
              <a:t> </a:t>
            </a:r>
            <a:r>
              <a:rPr lang="ja-JP" altLang="en-US" sz="2800" dirty="0"/>
              <a:t>研究背景④</a:t>
            </a:r>
            <a:endParaRPr kumimoji="1" lang="ja-JP" altLang="en-US" sz="28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66A3D07-50BD-4432-BA5A-E5AE82C73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4468" y="48178"/>
            <a:ext cx="2057400" cy="365125"/>
          </a:xfrm>
        </p:spPr>
        <p:txBody>
          <a:bodyPr/>
          <a:lstStyle/>
          <a:p>
            <a:fld id="{B46644B2-FF52-4519-983B-7A0C71FEB247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D65C7A6-8497-405C-ACDD-4F148D41F1DD}"/>
              </a:ext>
            </a:extLst>
          </p:cNvPr>
          <p:cNvSpPr txBox="1"/>
          <p:nvPr/>
        </p:nvSpPr>
        <p:spPr>
          <a:xfrm>
            <a:off x="20015" y="718840"/>
            <a:ext cx="928591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＜先行研究</a:t>
            </a:r>
            <a:r>
              <a:rPr lang="ja-JP" altLang="en-US" sz="2400" dirty="0"/>
              <a:t>＞</a:t>
            </a:r>
            <a:endParaRPr lang="en-US" altLang="ja-JP" sz="2400" dirty="0"/>
          </a:p>
          <a:p>
            <a:r>
              <a:rPr kumimoji="1" lang="en-US" altLang="ja-JP" sz="2400" dirty="0" err="1"/>
              <a:t>Dufrenot</a:t>
            </a:r>
            <a:r>
              <a:rPr kumimoji="1" lang="en-US" altLang="ja-JP" sz="2400" dirty="0"/>
              <a:t> et al</a:t>
            </a:r>
            <a:r>
              <a:rPr lang="en-US" altLang="ja-JP" sz="2400" dirty="0"/>
              <a:t>.,</a:t>
            </a:r>
            <a:r>
              <a:rPr kumimoji="1" lang="ja-JP" altLang="en-US" sz="2400" dirty="0"/>
              <a:t>（</a:t>
            </a:r>
            <a:r>
              <a:rPr kumimoji="1" lang="en-US" altLang="ja-JP" sz="2400" dirty="0"/>
              <a:t>2021</a:t>
            </a:r>
            <a:r>
              <a:rPr kumimoji="1" lang="ja-JP" altLang="en-US" sz="2400" dirty="0"/>
              <a:t>）</a:t>
            </a:r>
            <a:endParaRPr kumimoji="1" lang="en-US" altLang="ja-JP" sz="2400" dirty="0"/>
          </a:p>
          <a:p>
            <a:r>
              <a:rPr kumimoji="1" lang="en-US" altLang="ja-JP" sz="2400" dirty="0"/>
              <a:t>ENSO</a:t>
            </a:r>
            <a:r>
              <a:rPr kumimoji="1" lang="ja-JP" altLang="en-US" sz="2400" dirty="0"/>
              <a:t>パターンの変化が世界の商品価格に与える影響を調査し，</a:t>
            </a:r>
            <a:endParaRPr kumimoji="1" lang="en-US" altLang="ja-JP" sz="2400" dirty="0"/>
          </a:p>
          <a:p>
            <a:r>
              <a:rPr kumimoji="1" lang="ja-JP" altLang="en-US" sz="2400" dirty="0"/>
              <a:t>気象異常と商品価格の間に直接的な関連がある</a:t>
            </a:r>
            <a:r>
              <a:rPr lang="ja-JP" altLang="en-US" sz="2400" dirty="0"/>
              <a:t>と示した</a:t>
            </a:r>
            <a:endParaRPr kumimoji="1" lang="en-US" altLang="ja-JP" sz="2400" dirty="0"/>
          </a:p>
          <a:p>
            <a:endParaRPr lang="en-US" altLang="ja-JP" sz="2400" dirty="0"/>
          </a:p>
          <a:p>
            <a:r>
              <a:rPr lang="en-US" altLang="ja-JP" sz="2400" kern="100" dirty="0" err="1">
                <a:effectLst/>
                <a:latin typeface="+mn-ea"/>
              </a:rPr>
              <a:t>Iizumi</a:t>
            </a:r>
            <a:r>
              <a:rPr lang="en-US" altLang="ja-JP" sz="2400" kern="100" dirty="0">
                <a:effectLst/>
                <a:latin typeface="+mn-ea"/>
              </a:rPr>
              <a:t> et al., (2014)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/>
              <a:t>エルニーニョは世界平均した大豆の収量を</a:t>
            </a:r>
            <a:r>
              <a:rPr lang="en-US" altLang="ja-JP" sz="2400" dirty="0"/>
              <a:t>2.1〜5.4</a:t>
            </a:r>
            <a:r>
              <a:rPr lang="ja-JP" altLang="en-US" sz="2400" dirty="0"/>
              <a:t>％上昇させ，</a:t>
            </a:r>
            <a:endParaRPr lang="en-US" altLang="ja-JP" sz="2400" dirty="0"/>
          </a:p>
          <a:p>
            <a:r>
              <a:rPr lang="ja-JP" altLang="en-US" sz="2400" dirty="0"/>
              <a:t>トウモロコシ，米，小麦の収量を</a:t>
            </a:r>
            <a:r>
              <a:rPr lang="en-US" altLang="ja-JP" sz="2400" dirty="0"/>
              <a:t>-4.3〜0.8</a:t>
            </a:r>
            <a:r>
              <a:rPr lang="ja-JP" altLang="en-US" sz="2400" dirty="0"/>
              <a:t>％変化させる可能性がある</a:t>
            </a:r>
            <a:endParaRPr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ただし，</a:t>
            </a:r>
            <a:endParaRPr kumimoji="1" lang="en-US" altLang="ja-JP" sz="2400" dirty="0"/>
          </a:p>
          <a:p>
            <a:r>
              <a:rPr kumimoji="1" lang="ja-JP" altLang="en-US" sz="2400" dirty="0"/>
              <a:t>・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ENSO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以外のテレコネクション</a:t>
            </a:r>
            <a:r>
              <a:rPr kumimoji="1" lang="ja-JP" altLang="en-US" sz="2400" dirty="0"/>
              <a:t>も経済に影響を与える</a:t>
            </a:r>
            <a:endParaRPr kumimoji="1" lang="en-US" altLang="ja-JP" sz="2400" dirty="0"/>
          </a:p>
          <a:p>
            <a:r>
              <a:rPr lang="ja-JP" altLang="en-US" sz="2400" dirty="0"/>
              <a:t>　</a:t>
            </a:r>
            <a:r>
              <a:rPr kumimoji="1" lang="ja-JP" altLang="en-US" sz="2400" dirty="0"/>
              <a:t>可能性があるが，その点には触れていない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・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各国</a:t>
            </a:r>
            <a:r>
              <a:rPr kumimoji="1" lang="ja-JP" altLang="en-US" sz="2400" dirty="0"/>
              <a:t>の経済状況とテレコネクションの関係を</a:t>
            </a:r>
            <a:endParaRPr kumimoji="1" lang="en-US" altLang="ja-JP" sz="2400" dirty="0"/>
          </a:p>
          <a:p>
            <a:r>
              <a:rPr lang="ja-JP" altLang="en-US" sz="2400" b="1" dirty="0">
                <a:solidFill>
                  <a:srgbClr val="FF0000"/>
                </a:solidFill>
              </a:rPr>
              <a:t>　全球規模</a:t>
            </a:r>
            <a:r>
              <a:rPr lang="ja-JP" altLang="en-US" sz="2400" dirty="0"/>
              <a:t>で調査している研究はない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340171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19">
            <a:extLst>
              <a:ext uri="{FF2B5EF4-FFF2-40B4-BE49-F238E27FC236}">
                <a16:creationId xmlns:a16="http://schemas.microsoft.com/office/drawing/2014/main" id="{5F39ACC5-F280-4E92-AD9A-686C2AC618C2}"/>
              </a:ext>
            </a:extLst>
          </p:cNvPr>
          <p:cNvSpPr/>
          <p:nvPr/>
        </p:nvSpPr>
        <p:spPr>
          <a:xfrm>
            <a:off x="685165" y="693945"/>
            <a:ext cx="7433902" cy="38712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7" name="テキスト ボックス 8">
            <a:extLst>
              <a:ext uri="{FF2B5EF4-FFF2-40B4-BE49-F238E27FC236}">
                <a16:creationId xmlns:a16="http://schemas.microsoft.com/office/drawing/2014/main" id="{651A00F6-B822-4C62-ABED-1B2F0F9D9BBE}"/>
              </a:ext>
            </a:extLst>
          </p:cNvPr>
          <p:cNvSpPr txBox="1"/>
          <p:nvPr/>
        </p:nvSpPr>
        <p:spPr>
          <a:xfrm>
            <a:off x="0" y="0"/>
            <a:ext cx="9180512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800" dirty="0"/>
              <a:t> </a:t>
            </a:r>
            <a:r>
              <a:rPr lang="ja-JP" altLang="en-US" sz="2800" dirty="0"/>
              <a:t>目的</a:t>
            </a:r>
            <a:endParaRPr kumimoji="1" lang="ja-JP" altLang="en-US" sz="28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66A3D07-50BD-4432-BA5A-E5AE82C73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2188" y="95688"/>
            <a:ext cx="2057400" cy="365125"/>
          </a:xfrm>
        </p:spPr>
        <p:txBody>
          <a:bodyPr/>
          <a:lstStyle/>
          <a:p>
            <a:fld id="{B46644B2-FF52-4519-983B-7A0C71FEB247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6EBF8D8-ECF0-4978-A56A-A3808C50A54C}"/>
              </a:ext>
            </a:extLst>
          </p:cNvPr>
          <p:cNvSpPr txBox="1"/>
          <p:nvPr/>
        </p:nvSpPr>
        <p:spPr>
          <a:xfrm>
            <a:off x="842002" y="3971589"/>
            <a:ext cx="7277065" cy="59356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2400" b="1" dirty="0"/>
              <a:t>この</a:t>
            </a:r>
            <a:r>
              <a:rPr kumimoji="1" lang="en-US" altLang="ja-JP" sz="2400" b="1" dirty="0"/>
              <a:t>2</a:t>
            </a:r>
            <a:r>
              <a:rPr kumimoji="1" lang="ja-JP" altLang="en-US" sz="2400" b="1" dirty="0"/>
              <a:t>つを検証するため相関分析</a:t>
            </a:r>
            <a:r>
              <a:rPr lang="ja-JP" altLang="en-US" sz="2400" b="1" dirty="0"/>
              <a:t>を行った</a:t>
            </a:r>
            <a:endParaRPr kumimoji="1" lang="ja-JP" altLang="en-US" sz="24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A25B29F-708D-41A9-8C90-6B6EE434FACF}"/>
              </a:ext>
            </a:extLst>
          </p:cNvPr>
          <p:cNvSpPr txBox="1"/>
          <p:nvPr/>
        </p:nvSpPr>
        <p:spPr>
          <a:xfrm>
            <a:off x="763583" y="1139342"/>
            <a:ext cx="7433902" cy="2256580"/>
          </a:xfrm>
          <a:prstGeom prst="rect">
            <a:avLst/>
          </a:prstGeom>
          <a:noFill/>
          <a:ln w="190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ja-JP" altLang="en-US" sz="2400" dirty="0"/>
              <a:t>①全球的に各国の</a:t>
            </a:r>
            <a:r>
              <a:rPr kumimoji="1" lang="en-US" altLang="ja-JP" sz="2400" dirty="0"/>
              <a:t>GDP</a:t>
            </a:r>
            <a:r>
              <a:rPr lang="ja-JP" altLang="en-US" sz="2400" dirty="0"/>
              <a:t>と関連する</a:t>
            </a:r>
            <a:r>
              <a:rPr kumimoji="1" lang="en-US" altLang="ja-JP" sz="2400" dirty="0"/>
              <a:t>ENSO</a:t>
            </a:r>
            <a:r>
              <a:rPr kumimoji="1" lang="ja-JP" altLang="en-US" sz="2400" dirty="0"/>
              <a:t>以外の</a:t>
            </a:r>
            <a:endParaRPr kumimoji="1" lang="en-US" altLang="ja-JP" sz="2400" dirty="0"/>
          </a:p>
          <a:p>
            <a:pPr algn="just">
              <a:lnSpc>
                <a:spcPct val="150000"/>
              </a:lnSpc>
            </a:pPr>
            <a:r>
              <a:rPr kumimoji="1" lang="ja-JP" altLang="en-US" sz="2400" dirty="0"/>
              <a:t>　テレコネクションはないか</a:t>
            </a:r>
            <a:endParaRPr kumimoji="1" lang="en-US" altLang="ja-JP" sz="2400" dirty="0"/>
          </a:p>
          <a:p>
            <a:pPr algn="just">
              <a:lnSpc>
                <a:spcPct val="150000"/>
              </a:lnSpc>
            </a:pPr>
            <a:r>
              <a:rPr kumimoji="1" lang="ja-JP" altLang="en-US" sz="2400" dirty="0"/>
              <a:t>②各国の経済状況を考慮したテレコネクションとの</a:t>
            </a:r>
            <a:endParaRPr kumimoji="1" lang="en-US" altLang="ja-JP" sz="2400" dirty="0"/>
          </a:p>
          <a:p>
            <a:pPr algn="just">
              <a:lnSpc>
                <a:spcPct val="150000"/>
              </a:lnSpc>
            </a:pPr>
            <a:r>
              <a:rPr lang="ja-JP" altLang="en-US" sz="2400" dirty="0"/>
              <a:t>　関連はどうなっているのか</a:t>
            </a:r>
            <a:endParaRPr lang="en-US" altLang="ja-JP" sz="2400" dirty="0"/>
          </a:p>
        </p:txBody>
      </p:sp>
      <p:sp>
        <p:nvSpPr>
          <p:cNvPr id="24" name="矢印: 下 23">
            <a:extLst>
              <a:ext uri="{FF2B5EF4-FFF2-40B4-BE49-F238E27FC236}">
                <a16:creationId xmlns:a16="http://schemas.microsoft.com/office/drawing/2014/main" id="{EF210198-17D3-4142-B821-870ECF92B130}"/>
              </a:ext>
            </a:extLst>
          </p:cNvPr>
          <p:cNvSpPr/>
          <p:nvPr/>
        </p:nvSpPr>
        <p:spPr>
          <a:xfrm>
            <a:off x="4012142" y="3395922"/>
            <a:ext cx="828307" cy="7232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184FBA5-8464-43CF-A374-E4D11370B130}"/>
              </a:ext>
            </a:extLst>
          </p:cNvPr>
          <p:cNvSpPr/>
          <p:nvPr/>
        </p:nvSpPr>
        <p:spPr>
          <a:xfrm>
            <a:off x="842002" y="5140482"/>
            <a:ext cx="7496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/>
              <a:t>GDP</a:t>
            </a:r>
            <a:r>
              <a:rPr lang="ja-JP" altLang="en-US" sz="2000" dirty="0"/>
              <a:t>とは簡単に言うとその国のもうけ</a:t>
            </a:r>
            <a:endParaRPr lang="en-US" altLang="ja-JP" sz="2000" dirty="0"/>
          </a:p>
          <a:p>
            <a:r>
              <a:rPr lang="en-US" altLang="ja-JP" sz="2000" dirty="0"/>
              <a:t>GDP</a:t>
            </a:r>
            <a:r>
              <a:rPr lang="ja-JP" altLang="en-US" sz="2000" dirty="0"/>
              <a:t>＝消費額＋設備投資額＋政府支出額＋（輸出額ー輸入額）　</a:t>
            </a:r>
            <a:endParaRPr lang="en-US" altLang="ja-JP" sz="20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D465DC7-0DCA-45EA-90F7-39CE55D5DC15}"/>
              </a:ext>
            </a:extLst>
          </p:cNvPr>
          <p:cNvSpPr txBox="1"/>
          <p:nvPr/>
        </p:nvSpPr>
        <p:spPr>
          <a:xfrm>
            <a:off x="812226" y="4629637"/>
            <a:ext cx="2027954" cy="510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2000" dirty="0"/>
              <a:t>＜</a:t>
            </a:r>
            <a:r>
              <a:rPr lang="en-US" altLang="ja-JP" sz="2000" dirty="0"/>
              <a:t>GDP</a:t>
            </a:r>
            <a:r>
              <a:rPr lang="ja-JP" altLang="en-US" sz="2000" dirty="0"/>
              <a:t>とは</a:t>
            </a:r>
            <a:r>
              <a:rPr kumimoji="1" lang="ja-JP" altLang="en-US" sz="2000" dirty="0"/>
              <a:t>？＞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7A7A32B-DFD4-47B7-9977-1AC589D8D260}"/>
              </a:ext>
            </a:extLst>
          </p:cNvPr>
          <p:cNvSpPr txBox="1"/>
          <p:nvPr/>
        </p:nvSpPr>
        <p:spPr>
          <a:xfrm>
            <a:off x="1070331" y="5788868"/>
            <a:ext cx="6751305" cy="97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2000" b="1" dirty="0"/>
              <a:t>経済指標として広く使われており，その国の経済状況をよく表しているとされる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0727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5B82043-6696-44F1-AB69-306C2A13D554}"/>
              </a:ext>
            </a:extLst>
          </p:cNvPr>
          <p:cNvSpPr/>
          <p:nvPr/>
        </p:nvSpPr>
        <p:spPr>
          <a:xfrm>
            <a:off x="2151127" y="5971533"/>
            <a:ext cx="1429230" cy="4469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8">
            <a:extLst>
              <a:ext uri="{FF2B5EF4-FFF2-40B4-BE49-F238E27FC236}">
                <a16:creationId xmlns:a16="http://schemas.microsoft.com/office/drawing/2014/main" id="{E839B97B-99F9-405C-9E74-DBD34BB64E6C}"/>
              </a:ext>
            </a:extLst>
          </p:cNvPr>
          <p:cNvSpPr txBox="1"/>
          <p:nvPr/>
        </p:nvSpPr>
        <p:spPr>
          <a:xfrm>
            <a:off x="0" y="0"/>
            <a:ext cx="9180512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800" dirty="0"/>
              <a:t> </a:t>
            </a:r>
            <a:r>
              <a:rPr kumimoji="1" lang="ja-JP" altLang="en-US" sz="2800" dirty="0"/>
              <a:t>テレコネクションの説明</a:t>
            </a:r>
            <a:r>
              <a:rPr lang="ja-JP" altLang="en-US" sz="2800" dirty="0"/>
              <a:t>＿</a:t>
            </a:r>
            <a:r>
              <a:rPr lang="en-US" altLang="ja-JP" sz="2800" dirty="0"/>
              <a:t>PDO</a:t>
            </a:r>
            <a:endParaRPr kumimoji="1" lang="ja-JP" altLang="en-US" sz="2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DE3A96-6E47-4301-93F5-F544F7801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6080" y="91513"/>
            <a:ext cx="2057400" cy="365125"/>
          </a:xfrm>
        </p:spPr>
        <p:txBody>
          <a:bodyPr/>
          <a:lstStyle/>
          <a:p>
            <a:fld id="{B46644B2-FF52-4519-983B-7A0C71FEB247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9A44A19-E101-4A5D-A10B-D89A59140AB0}"/>
              </a:ext>
            </a:extLst>
          </p:cNvPr>
          <p:cNvSpPr txBox="1"/>
          <p:nvPr/>
        </p:nvSpPr>
        <p:spPr>
          <a:xfrm>
            <a:off x="213217" y="647570"/>
            <a:ext cx="4911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太平洋十年規模振動（</a:t>
            </a:r>
            <a:r>
              <a:rPr kumimoji="1" lang="en-US" altLang="ja-JP" sz="2000" dirty="0"/>
              <a:t>Pacific Decadal </a:t>
            </a:r>
            <a:r>
              <a:rPr kumimoji="1" lang="en-US" altLang="ja-JP" sz="2000" dirty="0" err="1"/>
              <a:t>OscillationPDO</a:t>
            </a:r>
            <a:r>
              <a:rPr kumimoji="1" lang="ja-JP" altLang="en-US" sz="2000" dirty="0"/>
              <a:t>）：北太平洋中心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9EF29D9-74C1-433F-95C4-4A3468A7EF43}"/>
              </a:ext>
            </a:extLst>
          </p:cNvPr>
          <p:cNvSpPr txBox="1"/>
          <p:nvPr/>
        </p:nvSpPr>
        <p:spPr>
          <a:xfrm>
            <a:off x="593540" y="4673031"/>
            <a:ext cx="4436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PDO</a:t>
            </a:r>
            <a:r>
              <a:rPr kumimoji="1" lang="ja-JP" altLang="en-US" sz="1600" dirty="0"/>
              <a:t>指数に対する海面水温の回帰係数（℃）</a:t>
            </a:r>
            <a:endParaRPr kumimoji="1" lang="en-US" altLang="ja-JP" sz="16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EB43019-098F-40A8-BE7E-2F6D1E32D1D1}"/>
              </a:ext>
            </a:extLst>
          </p:cNvPr>
          <p:cNvSpPr txBox="1"/>
          <p:nvPr/>
        </p:nvSpPr>
        <p:spPr>
          <a:xfrm>
            <a:off x="1737103" y="1446140"/>
            <a:ext cx="179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PDO</a:t>
            </a:r>
            <a:r>
              <a:rPr kumimoji="1" lang="ja-JP" altLang="en-US" sz="2000" dirty="0"/>
              <a:t>指数が正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056978E-D7B2-4685-B6F8-02031BAA1B7F}"/>
              </a:ext>
            </a:extLst>
          </p:cNvPr>
          <p:cNvSpPr txBox="1"/>
          <p:nvPr/>
        </p:nvSpPr>
        <p:spPr>
          <a:xfrm>
            <a:off x="126931" y="5051714"/>
            <a:ext cx="50837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0070C0"/>
                </a:solidFill>
              </a:rPr>
              <a:t>北太平洋中央部付近（青色）</a:t>
            </a:r>
            <a:r>
              <a:rPr kumimoji="1" lang="ja-JP" altLang="en-US" sz="2000" dirty="0"/>
              <a:t>→水温が</a:t>
            </a:r>
            <a:r>
              <a:rPr kumimoji="1" lang="ja-JP" altLang="en-US" sz="2000" dirty="0">
                <a:solidFill>
                  <a:srgbClr val="0070C0"/>
                </a:solidFill>
              </a:rPr>
              <a:t>低い</a:t>
            </a:r>
            <a:endParaRPr kumimoji="1" lang="en-US" altLang="ja-JP" sz="2000" dirty="0">
              <a:solidFill>
                <a:srgbClr val="0070C0"/>
              </a:solidFill>
            </a:endParaRPr>
          </a:p>
          <a:p>
            <a:r>
              <a:rPr lang="ja-JP" altLang="en-US" sz="2000" dirty="0">
                <a:solidFill>
                  <a:srgbClr val="FF0000"/>
                </a:solidFill>
              </a:rPr>
              <a:t>北米沿岸（赤色）</a:t>
            </a:r>
            <a:r>
              <a:rPr lang="ja-JP" altLang="en-US" sz="2000" dirty="0"/>
              <a:t>→水温が</a:t>
            </a:r>
            <a:r>
              <a:rPr lang="ja-JP" altLang="en-US" sz="2000" dirty="0">
                <a:solidFill>
                  <a:srgbClr val="FF0000"/>
                </a:solidFill>
              </a:rPr>
              <a:t>高い</a:t>
            </a:r>
            <a:endParaRPr lang="en-US" altLang="ja-JP" sz="2000" dirty="0">
              <a:solidFill>
                <a:srgbClr val="FF0000"/>
              </a:solidFill>
            </a:endParaRPr>
          </a:p>
          <a:p>
            <a:endParaRPr kumimoji="1" lang="en-US" altLang="ja-JP" sz="2000" dirty="0">
              <a:solidFill>
                <a:srgbClr val="FF0000"/>
              </a:solidFill>
            </a:endParaRPr>
          </a:p>
          <a:p>
            <a:r>
              <a:rPr kumimoji="1" lang="ja-JP" altLang="en-US" sz="2400" dirty="0"/>
              <a:t>低緯度中心に </a:t>
            </a:r>
            <a:r>
              <a:rPr lang="ja-JP" altLang="en-US" sz="2400" dirty="0"/>
              <a:t> </a:t>
            </a:r>
            <a:r>
              <a:rPr kumimoji="1" lang="ja-JP" altLang="en-US" sz="2400" dirty="0">
                <a:solidFill>
                  <a:srgbClr val="FF0000"/>
                </a:solidFill>
              </a:rPr>
              <a:t>高温傾向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7D2E0E0-54CE-4886-8882-C01B0DD36B60}"/>
              </a:ext>
            </a:extLst>
          </p:cNvPr>
          <p:cNvSpPr txBox="1"/>
          <p:nvPr/>
        </p:nvSpPr>
        <p:spPr>
          <a:xfrm>
            <a:off x="6530919" y="2859062"/>
            <a:ext cx="1254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６</a:t>
            </a:r>
            <a:r>
              <a:rPr lang="en-US" altLang="ja-JP" sz="2000" dirty="0"/>
              <a:t>〜</a:t>
            </a:r>
            <a:r>
              <a:rPr lang="ja-JP" altLang="en-US" sz="2000" dirty="0"/>
              <a:t>８月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A28E6E1-4F04-4181-ABE7-0576135EFDC3}"/>
              </a:ext>
            </a:extLst>
          </p:cNvPr>
          <p:cNvSpPr txBox="1"/>
          <p:nvPr/>
        </p:nvSpPr>
        <p:spPr>
          <a:xfrm>
            <a:off x="6530919" y="5171875"/>
            <a:ext cx="1296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12〜2</a:t>
            </a:r>
            <a:r>
              <a:rPr lang="ja-JP" altLang="en-US" sz="2000" dirty="0"/>
              <a:t>月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562787A-5C8E-4A35-9F47-7462CEA3D17D}"/>
              </a:ext>
            </a:extLst>
          </p:cNvPr>
          <p:cNvSpPr txBox="1"/>
          <p:nvPr/>
        </p:nvSpPr>
        <p:spPr>
          <a:xfrm>
            <a:off x="5553937" y="548325"/>
            <a:ext cx="2955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PDO</a:t>
            </a:r>
            <a:r>
              <a:rPr lang="ja-JP" altLang="en-US" sz="2000" dirty="0"/>
              <a:t>指数と気温の関係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9F62007-22FF-4C28-AB4C-92F63D0F867B}"/>
              </a:ext>
            </a:extLst>
          </p:cNvPr>
          <p:cNvSpPr txBox="1"/>
          <p:nvPr/>
        </p:nvSpPr>
        <p:spPr>
          <a:xfrm>
            <a:off x="5445339" y="5927176"/>
            <a:ext cx="3390462" cy="708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1400" dirty="0"/>
              <a:t>線：</a:t>
            </a:r>
            <a:r>
              <a:rPr lang="en-US" altLang="ja-JP" sz="1400" dirty="0"/>
              <a:t>PDO</a:t>
            </a:r>
            <a:r>
              <a:rPr lang="ja-JP" altLang="en-US" sz="1400" dirty="0"/>
              <a:t>指数に対する</a:t>
            </a:r>
            <a:r>
              <a:rPr lang="en-US" altLang="ja-JP" sz="1400" dirty="0"/>
              <a:t>850 </a:t>
            </a:r>
            <a:r>
              <a:rPr lang="en-US" altLang="ja-JP" sz="1400" dirty="0" err="1"/>
              <a:t>hPa</a:t>
            </a:r>
            <a:r>
              <a:rPr lang="ja-JP" altLang="en-US" sz="1400" dirty="0"/>
              <a:t>における</a:t>
            </a:r>
            <a:endParaRPr lang="en-US" altLang="ja-JP" sz="1400" dirty="0"/>
          </a:p>
          <a:p>
            <a:pPr algn="just">
              <a:lnSpc>
                <a:spcPct val="150000"/>
              </a:lnSpc>
            </a:pPr>
            <a:r>
              <a:rPr lang="ja-JP" altLang="en-US" sz="1400" dirty="0"/>
              <a:t>気温の相関係数　色：信頼係数</a:t>
            </a:r>
          </a:p>
        </p:txBody>
      </p:sp>
      <p:pic>
        <p:nvPicPr>
          <p:cNvPr id="19" name="図 18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40180C97-5518-4299-85BC-96E5B3DAC8E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t="15070" r="5215" b="11291"/>
          <a:stretch/>
        </p:blipFill>
        <p:spPr>
          <a:xfrm>
            <a:off x="5126706" y="936578"/>
            <a:ext cx="3660930" cy="1962462"/>
          </a:xfrm>
          <a:prstGeom prst="rect">
            <a:avLst/>
          </a:prstGeom>
        </p:spPr>
      </p:pic>
      <p:pic>
        <p:nvPicPr>
          <p:cNvPr id="20" name="図 19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F0D44E84-FDC6-4C1E-A167-BB6EB510AEA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" t="15013" r="4966" b="11291"/>
          <a:stretch/>
        </p:blipFill>
        <p:spPr bwMode="auto">
          <a:xfrm>
            <a:off x="5126706" y="3238268"/>
            <a:ext cx="3660930" cy="1974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BA67A117-C1E5-44D8-96DA-3D32800C0F5C}"/>
              </a:ext>
            </a:extLst>
          </p:cNvPr>
          <p:cNvGrpSpPr/>
          <p:nvPr/>
        </p:nvGrpSpPr>
        <p:grpSpPr>
          <a:xfrm>
            <a:off x="5555341" y="5552352"/>
            <a:ext cx="3074035" cy="523220"/>
            <a:chOff x="1" y="0"/>
            <a:chExt cx="3074035" cy="407988"/>
          </a:xfrm>
        </p:grpSpPr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2071BF9D-24F4-44DD-A61C-EB4EAFB323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72" t="24444" r="12784" b="24306"/>
            <a:stretch/>
          </p:blipFill>
          <p:spPr bwMode="auto">
            <a:xfrm rot="16200000">
              <a:off x="1441451" y="-1441450"/>
              <a:ext cx="191135" cy="307403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5" name="テキスト ボックス 2">
              <a:extLst>
                <a:ext uri="{FF2B5EF4-FFF2-40B4-BE49-F238E27FC236}">
                  <a16:creationId xmlns:a16="http://schemas.microsoft.com/office/drawing/2014/main" id="{E51DFCCB-A6D6-4551-AB46-EAB273CD1D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662" y="103188"/>
              <a:ext cx="272637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/>
              <a:r>
                <a:rPr lang="en-US" sz="1400" kern="100" dirty="0">
                  <a:effectLst/>
                  <a:latin typeface="+mn-ea"/>
                  <a:cs typeface="Times New Roman" panose="02020603050405020304" pitchFamily="18" charset="0"/>
                </a:rPr>
                <a:t>99    95    90     90    95    99</a:t>
              </a:r>
              <a:endParaRPr lang="ja-JP" sz="1400" kern="100" dirty="0">
                <a:effectLst/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68D151A-595D-4CA4-BADC-F4EB7077E581}"/>
              </a:ext>
            </a:extLst>
          </p:cNvPr>
          <p:cNvSpPr txBox="1"/>
          <p:nvPr/>
        </p:nvSpPr>
        <p:spPr>
          <a:xfrm>
            <a:off x="593540" y="4673031"/>
            <a:ext cx="4436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PDO</a:t>
            </a:r>
            <a:r>
              <a:rPr kumimoji="1" lang="ja-JP" altLang="en-US" sz="1600" dirty="0"/>
              <a:t>指数に対する海面水温の回帰係数（℃）</a:t>
            </a:r>
            <a:endParaRPr kumimoji="1" lang="en-US" altLang="ja-JP" sz="1600" dirty="0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319846EC-68A3-4D58-AD4F-B17510C9E1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418" t="26495" r="13052" b="49083"/>
          <a:stretch/>
        </p:blipFill>
        <p:spPr>
          <a:xfrm>
            <a:off x="356364" y="1804336"/>
            <a:ext cx="4119771" cy="2356187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EAE0AF0F-7187-4E42-93BE-CD34332D2D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708" t="50804" r="12696" b="45379"/>
          <a:stretch/>
        </p:blipFill>
        <p:spPr>
          <a:xfrm>
            <a:off x="198856" y="4149811"/>
            <a:ext cx="4767367" cy="523220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1EC43F4-979C-418B-BDAF-803BDE1CB169}"/>
              </a:ext>
            </a:extLst>
          </p:cNvPr>
          <p:cNvSpPr txBox="1"/>
          <p:nvPr/>
        </p:nvSpPr>
        <p:spPr>
          <a:xfrm>
            <a:off x="5945115" y="6521456"/>
            <a:ext cx="3235397" cy="343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1200" dirty="0"/>
              <a:t>（左の図は気象庁ホームページより引用）</a:t>
            </a:r>
          </a:p>
        </p:txBody>
      </p:sp>
    </p:spTree>
    <p:extLst>
      <p:ext uri="{BB962C8B-B14F-4D97-AF65-F5344CB8AC3E}">
        <p14:creationId xmlns:p14="http://schemas.microsoft.com/office/powerpoint/2010/main" val="440716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1CB3E9D6-AB59-418E-9F24-A9FDDEB10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6644" y="617128"/>
            <a:ext cx="4327223" cy="3056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解析期間は</a:t>
            </a:r>
            <a:r>
              <a:rPr kumimoji="1" lang="en-US" altLang="ja-JP" sz="2400" dirty="0"/>
              <a:t>1960</a:t>
            </a:r>
            <a:r>
              <a:rPr kumimoji="1" lang="ja-JP" altLang="en-US" sz="2400" dirty="0"/>
              <a:t>年から</a:t>
            </a:r>
            <a:r>
              <a:rPr lang="en-US" altLang="ja-JP" sz="2400" dirty="0"/>
              <a:t>2017</a:t>
            </a:r>
            <a:r>
              <a:rPr lang="ja-JP" altLang="en-US" sz="2400" dirty="0"/>
              <a:t>年</a:t>
            </a:r>
            <a:endParaRPr lang="en-US" altLang="ja-JP" sz="2400" dirty="0"/>
          </a:p>
          <a:p>
            <a:endParaRPr kumimoji="1"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7" name="テキスト ボックス 8">
            <a:extLst>
              <a:ext uri="{FF2B5EF4-FFF2-40B4-BE49-F238E27FC236}">
                <a16:creationId xmlns:a16="http://schemas.microsoft.com/office/drawing/2014/main" id="{48013BED-DF1F-42D0-BABA-10897A509A58}"/>
              </a:ext>
            </a:extLst>
          </p:cNvPr>
          <p:cNvSpPr txBox="1"/>
          <p:nvPr/>
        </p:nvSpPr>
        <p:spPr>
          <a:xfrm>
            <a:off x="0" y="0"/>
            <a:ext cx="9180512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800" dirty="0"/>
              <a:t> </a:t>
            </a:r>
            <a:r>
              <a:rPr lang="ja-JP" altLang="en-US" sz="2800" dirty="0"/>
              <a:t>使用データと解析手法①</a:t>
            </a:r>
            <a:endParaRPr kumimoji="1" lang="ja-JP" altLang="en-US" sz="28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64D53AD-5AE9-4FE1-83E3-D80A8945B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887" y="67564"/>
            <a:ext cx="2057400" cy="365125"/>
          </a:xfrm>
        </p:spPr>
        <p:txBody>
          <a:bodyPr/>
          <a:lstStyle/>
          <a:p>
            <a:fld id="{B46644B2-FF52-4519-983B-7A0C71FEB247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EEB6776-287F-42A3-BF85-1D7C860D9F07}"/>
              </a:ext>
            </a:extLst>
          </p:cNvPr>
          <p:cNvSpPr txBox="1"/>
          <p:nvPr/>
        </p:nvSpPr>
        <p:spPr>
          <a:xfrm>
            <a:off x="184239" y="1052510"/>
            <a:ext cx="8812031" cy="267765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B050"/>
                </a:solidFill>
              </a:rPr>
              <a:t>＜気象データ＞</a:t>
            </a:r>
            <a:endParaRPr lang="en-US" altLang="ja-JP" sz="2400" b="1" dirty="0">
              <a:solidFill>
                <a:srgbClr val="00B050"/>
              </a:solidFill>
            </a:endParaRPr>
          </a:p>
          <a:p>
            <a:r>
              <a:rPr lang="ja-JP" altLang="en-US" sz="2400" dirty="0"/>
              <a:t>・太平洋十年規模振動（</a:t>
            </a:r>
            <a:r>
              <a:rPr lang="en-US" altLang="ja-JP" sz="2400" dirty="0"/>
              <a:t>PDO</a:t>
            </a:r>
            <a:r>
              <a:rPr lang="ja-JP" altLang="en-US" sz="2400" dirty="0"/>
              <a:t>）指数（</a:t>
            </a:r>
            <a:r>
              <a:rPr lang="en-US" altLang="ja-JP" sz="2400" dirty="0"/>
              <a:t>Zhang, Y. et al., 1997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b="1" dirty="0">
                <a:solidFill>
                  <a:srgbClr val="00B050"/>
                </a:solidFill>
              </a:rPr>
              <a:t>解析手法</a:t>
            </a:r>
            <a:endParaRPr lang="en-US" altLang="ja-JP" sz="2400" b="1" dirty="0">
              <a:solidFill>
                <a:srgbClr val="00B050"/>
              </a:solidFill>
            </a:endParaRPr>
          </a:p>
          <a:p>
            <a:r>
              <a:rPr lang="ja-JP" altLang="en-US" sz="2400" dirty="0">
                <a:solidFill>
                  <a:srgbClr val="FF0000"/>
                </a:solidFill>
              </a:rPr>
              <a:t>・</a:t>
            </a:r>
            <a:r>
              <a:rPr lang="en-US" altLang="ja-JP" sz="2400" dirty="0">
                <a:solidFill>
                  <a:srgbClr val="FF0000"/>
                </a:solidFill>
              </a:rPr>
              <a:t>JJA</a:t>
            </a:r>
            <a:r>
              <a:rPr lang="ja-JP" altLang="en-US" sz="2400" dirty="0">
                <a:solidFill>
                  <a:srgbClr val="FF0000"/>
                </a:solidFill>
              </a:rPr>
              <a:t>（</a:t>
            </a:r>
            <a:r>
              <a:rPr lang="en-US" altLang="ja-JP" sz="2400" dirty="0">
                <a:solidFill>
                  <a:srgbClr val="FF0000"/>
                </a:solidFill>
              </a:rPr>
              <a:t>6</a:t>
            </a:r>
            <a:r>
              <a:rPr lang="ja-JP" altLang="en-US" sz="2400" dirty="0">
                <a:solidFill>
                  <a:srgbClr val="FF0000"/>
                </a:solidFill>
              </a:rPr>
              <a:t>～</a:t>
            </a:r>
            <a:r>
              <a:rPr lang="en-US" altLang="ja-JP" sz="2400" dirty="0">
                <a:solidFill>
                  <a:srgbClr val="FF0000"/>
                </a:solidFill>
              </a:rPr>
              <a:t>8</a:t>
            </a:r>
            <a:r>
              <a:rPr lang="ja-JP" altLang="en-US" sz="2400" dirty="0">
                <a:solidFill>
                  <a:srgbClr val="FF0000"/>
                </a:solidFill>
              </a:rPr>
              <a:t>月）　・</a:t>
            </a:r>
            <a:r>
              <a:rPr lang="en-US" altLang="ja-JP" sz="2400" dirty="0">
                <a:solidFill>
                  <a:srgbClr val="FF0000"/>
                </a:solidFill>
              </a:rPr>
              <a:t>JFD</a:t>
            </a:r>
            <a:r>
              <a:rPr lang="ja-JP" altLang="en-US" sz="2400" dirty="0">
                <a:solidFill>
                  <a:srgbClr val="FF0000"/>
                </a:solidFill>
              </a:rPr>
              <a:t>（</a:t>
            </a:r>
            <a:r>
              <a:rPr lang="en-US" altLang="ja-JP" sz="2400" dirty="0">
                <a:solidFill>
                  <a:srgbClr val="FF0000"/>
                </a:solidFill>
              </a:rPr>
              <a:t>1</a:t>
            </a:r>
            <a:r>
              <a:rPr lang="ja-JP" altLang="en-US" sz="2400" dirty="0">
                <a:solidFill>
                  <a:srgbClr val="FF0000"/>
                </a:solidFill>
              </a:rPr>
              <a:t>～</a:t>
            </a:r>
            <a:r>
              <a:rPr lang="en-US" altLang="ja-JP" sz="2400" dirty="0">
                <a:solidFill>
                  <a:srgbClr val="FF0000"/>
                </a:solidFill>
              </a:rPr>
              <a:t>2</a:t>
            </a:r>
            <a:r>
              <a:rPr lang="ja-JP" altLang="en-US" sz="2400" dirty="0">
                <a:solidFill>
                  <a:srgbClr val="FF0000"/>
                </a:solidFill>
              </a:rPr>
              <a:t>，</a:t>
            </a:r>
            <a:r>
              <a:rPr lang="en-US" altLang="ja-JP" sz="2400" dirty="0">
                <a:solidFill>
                  <a:srgbClr val="FF0000"/>
                </a:solidFill>
              </a:rPr>
              <a:t>12</a:t>
            </a:r>
            <a:r>
              <a:rPr lang="ja-JP" altLang="en-US" sz="2400" dirty="0">
                <a:solidFill>
                  <a:srgbClr val="FF0000"/>
                </a:solidFill>
              </a:rPr>
              <a:t>月）　の</a:t>
            </a:r>
            <a:r>
              <a:rPr lang="en-US" altLang="ja-JP" sz="2400" dirty="0">
                <a:solidFill>
                  <a:srgbClr val="FF0000"/>
                </a:solidFill>
              </a:rPr>
              <a:t>3</a:t>
            </a:r>
            <a:r>
              <a:rPr lang="ja-JP" altLang="en-US" sz="2400" dirty="0">
                <a:solidFill>
                  <a:srgbClr val="FF0000"/>
                </a:solidFill>
              </a:rPr>
              <a:t>カ月平均</a:t>
            </a:r>
            <a:endParaRPr lang="en-US" altLang="ja-JP" sz="2400" dirty="0">
              <a:solidFill>
                <a:srgbClr val="FF0000"/>
              </a:solidFill>
            </a:endParaRPr>
          </a:p>
          <a:p>
            <a:r>
              <a:rPr lang="en-US" altLang="ja-JP" sz="2400" dirty="0"/>
              <a:t>※</a:t>
            </a:r>
            <a:r>
              <a:rPr lang="ja-JP" altLang="en-US" sz="2400" dirty="0"/>
              <a:t>年毎に存在する</a:t>
            </a:r>
            <a:r>
              <a:rPr lang="en-US" altLang="ja-JP" sz="2400" dirty="0"/>
              <a:t>GDP</a:t>
            </a:r>
            <a:r>
              <a:rPr lang="ja-JP" altLang="en-US" sz="2400" dirty="0"/>
              <a:t>のデータに合わせ，</a:t>
            </a:r>
            <a:r>
              <a:rPr lang="en-US" altLang="ja-JP" sz="2400" dirty="0"/>
              <a:t>JFD</a:t>
            </a:r>
            <a:r>
              <a:rPr lang="ja-JP" altLang="en-US" sz="2400" dirty="0"/>
              <a:t>を採用</a:t>
            </a:r>
            <a:endParaRPr lang="en-US" altLang="ja-JP" sz="2400" dirty="0"/>
          </a:p>
          <a:p>
            <a:r>
              <a:rPr lang="ja-JP" altLang="en-US" sz="2400" dirty="0"/>
              <a:t>　</a:t>
            </a:r>
            <a:r>
              <a:rPr lang="en-US" altLang="ja-JP" sz="2400" dirty="0"/>
              <a:t>DJF</a:t>
            </a:r>
            <a:r>
              <a:rPr lang="ja-JP" altLang="en-US" sz="2400" dirty="0"/>
              <a:t>でも結果に大きな変化はない</a:t>
            </a:r>
            <a:endParaRPr lang="en-US" altLang="ja-JP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1A24144-1C10-4396-946A-40E56AB354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8" t="6753" r="3781" b="4193"/>
          <a:stretch/>
        </p:blipFill>
        <p:spPr>
          <a:xfrm>
            <a:off x="674060" y="3791711"/>
            <a:ext cx="3713301" cy="219641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8B852D9-AACC-4B4A-B8AB-C2B18E0E5918}"/>
              </a:ext>
            </a:extLst>
          </p:cNvPr>
          <p:cNvSpPr txBox="1"/>
          <p:nvPr/>
        </p:nvSpPr>
        <p:spPr>
          <a:xfrm>
            <a:off x="2530710" y="6001340"/>
            <a:ext cx="533596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en-US" altLang="ja-JP" dirty="0"/>
              <a:t>JJA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E600A54-222B-444D-BBC7-ED85883D6DA8}"/>
              </a:ext>
            </a:extLst>
          </p:cNvPr>
          <p:cNvSpPr txBox="1"/>
          <p:nvPr/>
        </p:nvSpPr>
        <p:spPr>
          <a:xfrm>
            <a:off x="6516665" y="6001340"/>
            <a:ext cx="672452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ja-JP" dirty="0"/>
              <a:t>JFD</a:t>
            </a:r>
            <a:endParaRPr kumimoji="1" lang="ja-JP" altLang="en-US" dirty="0"/>
          </a:p>
        </p:txBody>
      </p:sp>
      <p:pic>
        <p:nvPicPr>
          <p:cNvPr id="10" name="図 9" descr="文字と写真のスクリーンショット&#10;&#10;自動的に生成された説明">
            <a:extLst>
              <a:ext uri="{FF2B5EF4-FFF2-40B4-BE49-F238E27FC236}">
                <a16:creationId xmlns:a16="http://schemas.microsoft.com/office/drawing/2014/main" id="{D3B6598C-5142-46FF-B213-1B9812CD0F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4" t="7282" r="3566" b="3702"/>
          <a:stretch/>
        </p:blipFill>
        <p:spPr>
          <a:xfrm>
            <a:off x="4660015" y="3804922"/>
            <a:ext cx="3713301" cy="2196418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3F92DE5-971F-4238-8CF6-41DAD5662FC2}"/>
              </a:ext>
            </a:extLst>
          </p:cNvPr>
          <p:cNvSpPr txBox="1"/>
          <p:nvPr/>
        </p:nvSpPr>
        <p:spPr>
          <a:xfrm>
            <a:off x="4087747" y="6384162"/>
            <a:ext cx="1144535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en-US" altLang="ja-JP" dirty="0"/>
              <a:t>PDO</a:t>
            </a:r>
            <a:r>
              <a:rPr kumimoji="1" lang="ja-JP" altLang="en-US" dirty="0"/>
              <a:t>指数</a:t>
            </a:r>
          </a:p>
        </p:txBody>
      </p:sp>
    </p:spTree>
    <p:extLst>
      <p:ext uri="{BB962C8B-B14F-4D97-AF65-F5344CB8AC3E}">
        <p14:creationId xmlns:p14="http://schemas.microsoft.com/office/powerpoint/2010/main" val="1183656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8">
            <a:extLst>
              <a:ext uri="{FF2B5EF4-FFF2-40B4-BE49-F238E27FC236}">
                <a16:creationId xmlns:a16="http://schemas.microsoft.com/office/drawing/2014/main" id="{E839B97B-99F9-405C-9E74-DBD34BB64E6C}"/>
              </a:ext>
            </a:extLst>
          </p:cNvPr>
          <p:cNvSpPr txBox="1"/>
          <p:nvPr/>
        </p:nvSpPr>
        <p:spPr>
          <a:xfrm>
            <a:off x="-36512" y="1397"/>
            <a:ext cx="9180512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/>
              <a:t>使用データと解析手法②</a:t>
            </a:r>
            <a:endParaRPr kumimoji="1" lang="ja-JP" altLang="en-US" sz="2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DE3A96-6E47-4301-93F5-F544F7801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6080" y="91513"/>
            <a:ext cx="2057400" cy="365125"/>
          </a:xfrm>
        </p:spPr>
        <p:txBody>
          <a:bodyPr/>
          <a:lstStyle/>
          <a:p>
            <a:fld id="{B46644B2-FF52-4519-983B-7A0C71FEB247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3B5C96E-D8BC-45C3-89EE-0871465F034E}"/>
              </a:ext>
            </a:extLst>
          </p:cNvPr>
          <p:cNvSpPr txBox="1"/>
          <p:nvPr/>
        </p:nvSpPr>
        <p:spPr>
          <a:xfrm>
            <a:off x="202687" y="682462"/>
            <a:ext cx="8738625" cy="255454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PDO</a:t>
            </a:r>
            <a:r>
              <a:rPr lang="ja-JP" altLang="en-US" sz="2000" dirty="0"/>
              <a:t>と</a:t>
            </a:r>
            <a:r>
              <a:rPr lang="en-US" altLang="ja-JP" sz="2000" dirty="0"/>
              <a:t>SO</a:t>
            </a:r>
            <a:r>
              <a:rPr lang="ja-JP" altLang="en-US" sz="2000" dirty="0"/>
              <a:t>はある程度連動している</a:t>
            </a:r>
            <a:endParaRPr lang="en-US" altLang="ja-JP" sz="2000" dirty="0"/>
          </a:p>
          <a:p>
            <a:r>
              <a:rPr lang="ja-JP" altLang="en-US" sz="2000" dirty="0"/>
              <a:t>→</a:t>
            </a:r>
            <a:r>
              <a:rPr lang="en-US" altLang="ja-JP" sz="2000" dirty="0"/>
              <a:t>PDO</a:t>
            </a:r>
            <a:r>
              <a:rPr lang="ja-JP" altLang="en-US" sz="2000" dirty="0"/>
              <a:t>が</a:t>
            </a:r>
            <a:r>
              <a:rPr lang="en-US" altLang="ja-JP" sz="2000" dirty="0"/>
              <a:t>GDP</a:t>
            </a:r>
            <a:r>
              <a:rPr lang="ja-JP" altLang="en-US" sz="2000" dirty="0"/>
              <a:t>成長率と有意な相関関係があるとは言い切れない</a:t>
            </a:r>
            <a:endParaRPr lang="en-US" altLang="ja-JP" sz="2000" dirty="0"/>
          </a:p>
          <a:p>
            <a:r>
              <a:rPr lang="ja-JP" altLang="en-US" sz="2000" dirty="0"/>
              <a:t>（</a:t>
            </a:r>
            <a:r>
              <a:rPr lang="en-US" altLang="ja-JP" sz="2000" dirty="0"/>
              <a:t>PDO</a:t>
            </a:r>
            <a:r>
              <a:rPr lang="ja-JP" altLang="en-US" sz="2000" dirty="0"/>
              <a:t>指数と</a:t>
            </a:r>
            <a:r>
              <a:rPr lang="en-US" altLang="ja-JP" sz="2000" dirty="0"/>
              <a:t>SOI</a:t>
            </a:r>
            <a:r>
              <a:rPr lang="ja-JP" altLang="en-US" sz="2000" dirty="0"/>
              <a:t>の相関係数は</a:t>
            </a:r>
            <a:r>
              <a:rPr lang="en-US" altLang="ja-JP" sz="2000" dirty="0"/>
              <a:t>JJA</a:t>
            </a:r>
            <a:r>
              <a:rPr lang="ja-JP" altLang="en-US" sz="2000" dirty="0"/>
              <a:t>で</a:t>
            </a:r>
            <a:r>
              <a:rPr lang="en-US" altLang="ja-JP" sz="2000" dirty="0"/>
              <a:t>-0.40</a:t>
            </a:r>
            <a:r>
              <a:rPr lang="ja-JP" altLang="en-US" sz="2000" dirty="0"/>
              <a:t>，</a:t>
            </a:r>
            <a:r>
              <a:rPr lang="en-US" altLang="ja-JP" sz="2000" dirty="0"/>
              <a:t>JFD</a:t>
            </a:r>
            <a:r>
              <a:rPr lang="ja-JP" altLang="en-US" sz="2000" dirty="0"/>
              <a:t>では</a:t>
            </a:r>
            <a:r>
              <a:rPr lang="en-US" altLang="ja-JP" sz="2000" dirty="0"/>
              <a:t>-0.51</a:t>
            </a:r>
            <a:r>
              <a:rPr lang="ja-JP" altLang="en-US" sz="2000" dirty="0"/>
              <a:t>）</a:t>
            </a:r>
            <a:endParaRPr lang="en-US" altLang="ja-JP" sz="2000" dirty="0"/>
          </a:p>
          <a:p>
            <a:endParaRPr lang="en-US" altLang="ja-JP" sz="2000" dirty="0"/>
          </a:p>
          <a:p>
            <a:r>
              <a:rPr lang="ja-JP" altLang="en-US" sz="2000" dirty="0"/>
              <a:t>以下の式から</a:t>
            </a:r>
            <a:r>
              <a:rPr lang="en-US" altLang="ja-JP" sz="2000" dirty="0"/>
              <a:t>PDO*</a:t>
            </a:r>
            <a:r>
              <a:rPr lang="ja-JP" altLang="en-US" sz="2000" dirty="0"/>
              <a:t>指数を求め，</a:t>
            </a:r>
            <a:r>
              <a:rPr lang="en-US" altLang="ja-JP" sz="2000" dirty="0"/>
              <a:t>SO</a:t>
            </a:r>
            <a:r>
              <a:rPr lang="ja-JP" altLang="en-US" sz="2000" dirty="0"/>
              <a:t>の影響を除いた成分を抽出した</a:t>
            </a:r>
            <a:endParaRPr lang="en-US" altLang="ja-JP" sz="2000" dirty="0"/>
          </a:p>
          <a:p>
            <a:endParaRPr lang="ja-JP" altLang="en-US" sz="2000" dirty="0"/>
          </a:p>
          <a:p>
            <a:r>
              <a:rPr lang="en-US" altLang="ja-JP" sz="2000" b="1" dirty="0"/>
              <a:t>PDO*</a:t>
            </a:r>
            <a:r>
              <a:rPr lang="ja-JP" altLang="en-US" sz="2000" b="1" dirty="0"/>
              <a:t>指数</a:t>
            </a:r>
            <a:endParaRPr lang="en-US" altLang="ja-JP" sz="2000" b="1" dirty="0"/>
          </a:p>
          <a:p>
            <a:r>
              <a:rPr lang="en-US" altLang="ja-JP" sz="2000" b="1" dirty="0"/>
              <a:t>PDO</a:t>
            </a:r>
            <a:r>
              <a:rPr lang="ja-JP" altLang="en-US" sz="2000" b="1" dirty="0"/>
              <a:t>指数－</a:t>
            </a:r>
            <a:r>
              <a:rPr lang="en-US" altLang="ja-JP" sz="2000" b="1" dirty="0"/>
              <a:t>SOI×</a:t>
            </a:r>
            <a:r>
              <a:rPr lang="ja-JP" altLang="en-US" sz="2000" b="1" dirty="0"/>
              <a:t>（上記の相関係数）＝</a:t>
            </a:r>
            <a:r>
              <a:rPr lang="en-US" altLang="ja-JP" sz="2000" b="1" dirty="0"/>
              <a:t>ENSO</a:t>
            </a:r>
            <a:r>
              <a:rPr lang="ja-JP" altLang="en-US" sz="2000" b="1" dirty="0"/>
              <a:t>の影響を除いた成分</a:t>
            </a:r>
          </a:p>
        </p:txBody>
      </p:sp>
      <p:graphicFrame>
        <p:nvGraphicFramePr>
          <p:cNvPr id="30" name="グラフ 29">
            <a:extLst>
              <a:ext uri="{FF2B5EF4-FFF2-40B4-BE49-F238E27FC236}">
                <a16:creationId xmlns:a16="http://schemas.microsoft.com/office/drawing/2014/main" id="{CBD1427A-A01B-4B17-BCC3-850EF36D8C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0518765"/>
              </p:ext>
            </p:extLst>
          </p:nvPr>
        </p:nvGraphicFramePr>
        <p:xfrm>
          <a:off x="13221" y="3296878"/>
          <a:ext cx="4558779" cy="3128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464923F6-CBED-4152-82EB-95BB8A696803}"/>
              </a:ext>
            </a:extLst>
          </p:cNvPr>
          <p:cNvSpPr/>
          <p:nvPr/>
        </p:nvSpPr>
        <p:spPr>
          <a:xfrm>
            <a:off x="1842172" y="6425754"/>
            <a:ext cx="1446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/>
              <a:t>PDO*</a:t>
            </a:r>
            <a:r>
              <a:rPr lang="ja-JP" altLang="en-US" sz="2000" dirty="0"/>
              <a:t>指数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5787A16A-F284-4C36-A20C-93DE25DEAA5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0" t="89452" r="24104" b="3797"/>
          <a:stretch/>
        </p:blipFill>
        <p:spPr bwMode="auto">
          <a:xfrm>
            <a:off x="5363611" y="5445905"/>
            <a:ext cx="2866154" cy="420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81702F2-4982-474F-A267-6D96D73481E1}"/>
              </a:ext>
            </a:extLst>
          </p:cNvPr>
          <p:cNvSpPr/>
          <p:nvPr/>
        </p:nvSpPr>
        <p:spPr>
          <a:xfrm>
            <a:off x="4631184" y="6117978"/>
            <a:ext cx="45587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/>
              <a:t>残差インデックスと</a:t>
            </a:r>
            <a:r>
              <a:rPr lang="en-US" altLang="ja-JP" sz="2000" dirty="0"/>
              <a:t>200 </a:t>
            </a:r>
            <a:r>
              <a:rPr lang="en-US" altLang="ja-JP" sz="2000" dirty="0" err="1"/>
              <a:t>hPa</a:t>
            </a:r>
            <a:r>
              <a:rPr lang="ja-JP" altLang="en-US" sz="2000" dirty="0"/>
              <a:t>面のジオポテンシャル高度の相関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419EAF0-2ED9-4F89-A1BF-9DBC26767B11}"/>
              </a:ext>
            </a:extLst>
          </p:cNvPr>
          <p:cNvSpPr txBox="1"/>
          <p:nvPr/>
        </p:nvSpPr>
        <p:spPr>
          <a:xfrm>
            <a:off x="4802785" y="5677590"/>
            <a:ext cx="4215575" cy="427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dirty="0"/>
              <a:t>等値線：相関係数　色：信頼係数</a:t>
            </a:r>
            <a:r>
              <a:rPr kumimoji="1" lang="en-US" altLang="ja-JP" sz="1600" dirty="0"/>
              <a:t>(</a:t>
            </a:r>
            <a:r>
              <a:rPr kumimoji="1" lang="ja-JP" altLang="en-US" sz="1600" dirty="0"/>
              <a:t>％</a:t>
            </a:r>
            <a:r>
              <a:rPr lang="en-US" altLang="ja-JP" sz="1600" dirty="0"/>
              <a:t>)</a:t>
            </a:r>
            <a:endParaRPr kumimoji="1" lang="ja-JP" altLang="en-US" sz="16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B4D44B6-D167-4A1B-B31F-9520FC711B58}"/>
              </a:ext>
            </a:extLst>
          </p:cNvPr>
          <p:cNvSpPr txBox="1"/>
          <p:nvPr/>
        </p:nvSpPr>
        <p:spPr>
          <a:xfrm>
            <a:off x="7543933" y="5083276"/>
            <a:ext cx="799090" cy="510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sz="2000" dirty="0"/>
              <a:t>JFD</a:t>
            </a:r>
            <a:endParaRPr kumimoji="1" lang="ja-JP" altLang="en-US" sz="20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3FBFE79-703C-4B9C-A7DE-546BBA7BF2FF}"/>
              </a:ext>
            </a:extLst>
          </p:cNvPr>
          <p:cNvSpPr txBox="1"/>
          <p:nvPr/>
        </p:nvSpPr>
        <p:spPr>
          <a:xfrm>
            <a:off x="5363611" y="5084622"/>
            <a:ext cx="799090" cy="510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sz="2000" dirty="0"/>
              <a:t>JJA</a:t>
            </a:r>
            <a:endParaRPr kumimoji="1" lang="ja-JP" altLang="en-US" sz="2000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90A15BA-994A-4866-8F92-073A1DC84E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" t="15046" r="4818" b="10704"/>
          <a:stretch/>
        </p:blipFill>
        <p:spPr>
          <a:xfrm>
            <a:off x="4319645" y="3476327"/>
            <a:ext cx="2318548" cy="173129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F317E93-7378-4E96-ACDD-5C0F5EA851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" t="14924" r="5101" b="11193"/>
          <a:stretch/>
        </p:blipFill>
        <p:spPr>
          <a:xfrm>
            <a:off x="6680667" y="3508340"/>
            <a:ext cx="2408226" cy="169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88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accent2">
            <a:lumMod val="60000"/>
            <a:lumOff val="40000"/>
          </a:schemeClr>
        </a:solidFill>
      </a:spPr>
      <a:bodyPr wrap="square" rtlCol="0">
        <a:spAutoFit/>
      </a:bodyPr>
      <a:lstStyle>
        <a:defPPr algn="just">
          <a:lnSpc>
            <a:spcPct val="150000"/>
          </a:lnSpc>
          <a:defRPr kumimoji="1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12083</TotalTime>
  <Words>2624</Words>
  <Application>Microsoft Office PowerPoint</Application>
  <PresentationFormat>画面に合わせる (4:3)</PresentationFormat>
  <Paragraphs>366</Paragraphs>
  <Slides>31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7" baseType="lpstr">
      <vt:lpstr>ＭＳ Ｐゴシック</vt:lpstr>
      <vt:lpstr>游ゴシック</vt:lpstr>
      <vt:lpstr>游ゴシック Light</vt:lpstr>
      <vt:lpstr>Arial</vt:lpstr>
      <vt:lpstr>Times New Roman</vt:lpstr>
      <vt:lpstr>Office テーマ</vt:lpstr>
      <vt:lpstr>北太平洋の海水温と 世界の経済格差の共変動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予備スライド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研究動機＆進捗</dc:title>
  <dc:creator>516316@m.mie-u.ac.jp</dc:creator>
  <cp:lastModifiedBy>加藤 茜</cp:lastModifiedBy>
  <cp:revision>707</cp:revision>
  <cp:lastPrinted>2020-02-16T22:22:58Z</cp:lastPrinted>
  <dcterms:created xsi:type="dcterms:W3CDTF">2019-05-07T08:14:52Z</dcterms:created>
  <dcterms:modified xsi:type="dcterms:W3CDTF">2022-04-12T15:43:59Z</dcterms:modified>
</cp:coreProperties>
</file>