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356" r:id="rId5"/>
    <p:sldId id="300" r:id="rId6"/>
    <p:sldId id="387" r:id="rId7"/>
    <p:sldId id="302" r:id="rId8"/>
    <p:sldId id="399" r:id="rId9"/>
    <p:sldId id="407" r:id="rId10"/>
    <p:sldId id="275" r:id="rId11"/>
    <p:sldId id="266" r:id="rId12"/>
    <p:sldId id="408" r:id="rId13"/>
    <p:sldId id="420" r:id="rId14"/>
    <p:sldId id="344" r:id="rId15"/>
    <p:sldId id="391" r:id="rId16"/>
    <p:sldId id="419" r:id="rId17"/>
    <p:sldId id="312" r:id="rId18"/>
    <p:sldId id="38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ナカムラ ユウキ 中村 祐貴" initials="ナユ中祐" lastIdx="1" clrIdx="0">
    <p:extLst>
      <p:ext uri="{19B8F6BF-5375-455C-9EA6-DF929625EA0E}">
        <p15:presenceInfo xmlns:p15="http://schemas.microsoft.com/office/powerpoint/2012/main" userId="ナカムラ ユウキ 中村 祐貴" providerId="None"/>
      </p:ext>
    </p:extLst>
  </p:cmAuthor>
  <p:cmAuthor id="2" name="Yuta ANDO" initials="Y.A." lastIdx="14" clrIdx="1">
    <p:extLst>
      <p:ext uri="{19B8F6BF-5375-455C-9EA6-DF929625EA0E}">
        <p15:presenceInfo xmlns:p15="http://schemas.microsoft.com/office/powerpoint/2012/main" userId="Yuta AN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2"/>
    <p:restoredTop sz="89252" autoAdjust="0"/>
  </p:normalViewPr>
  <p:slideViewPr>
    <p:cSldViewPr snapToGrid="0">
      <p:cViewPr varScale="1">
        <p:scale>
          <a:sx n="57" d="100"/>
          <a:sy n="57" d="100"/>
        </p:scale>
        <p:origin x="9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中村 祐貴" userId="f496cbb7-7efe-48b5-8e76-693b1a8bb16f" providerId="ADAL" clId="{ECE8E30A-E943-431F-AB4A-4CCE65FAA05A}"/>
    <pc:docChg chg="undo custSel addSld delSld modSld">
      <pc:chgData name="中村 祐貴" userId="f496cbb7-7efe-48b5-8e76-693b1a8bb16f" providerId="ADAL" clId="{ECE8E30A-E943-431F-AB4A-4CCE65FAA05A}" dt="2022-03-07T23:13:04.491" v="44" actId="478"/>
      <pc:docMkLst>
        <pc:docMk/>
      </pc:docMkLst>
      <pc:sldChg chg="del">
        <pc:chgData name="中村 祐貴" userId="f496cbb7-7efe-48b5-8e76-693b1a8bb16f" providerId="ADAL" clId="{ECE8E30A-E943-431F-AB4A-4CCE65FAA05A}" dt="2022-03-07T23:12:06.658" v="7" actId="2696"/>
        <pc:sldMkLst>
          <pc:docMk/>
          <pc:sldMk cId="673920371" sldId="259"/>
        </pc:sldMkLst>
      </pc:sldChg>
      <pc:sldChg chg="del">
        <pc:chgData name="中村 祐貴" userId="f496cbb7-7efe-48b5-8e76-693b1a8bb16f" providerId="ADAL" clId="{ECE8E30A-E943-431F-AB4A-4CCE65FAA05A}" dt="2022-03-07T23:12:06.673" v="8" actId="2696"/>
        <pc:sldMkLst>
          <pc:docMk/>
          <pc:sldMk cId="1527579666" sldId="261"/>
        </pc:sldMkLst>
      </pc:sldChg>
      <pc:sldChg chg="delSp modSp">
        <pc:chgData name="中村 祐貴" userId="f496cbb7-7efe-48b5-8e76-693b1a8bb16f" providerId="ADAL" clId="{ECE8E30A-E943-431F-AB4A-4CCE65FAA05A}" dt="2022-03-07T23:13:04.491" v="44" actId="478"/>
        <pc:sldMkLst>
          <pc:docMk/>
          <pc:sldMk cId="2264250394" sldId="356"/>
        </pc:sldMkLst>
        <pc:spChg chg="del mod">
          <ac:chgData name="中村 祐貴" userId="f496cbb7-7efe-48b5-8e76-693b1a8bb16f" providerId="ADAL" clId="{ECE8E30A-E943-431F-AB4A-4CCE65FAA05A}" dt="2022-03-07T23:13:04.491" v="44" actId="478"/>
          <ac:spMkLst>
            <pc:docMk/>
            <pc:sldMk cId="2264250394" sldId="356"/>
            <ac:spMk id="3" creationId="{A6D4076A-18D8-124F-892E-343035740957}"/>
          </ac:spMkLst>
        </pc:spChg>
      </pc:sldChg>
      <pc:sldChg chg="del">
        <pc:chgData name="中村 祐貴" userId="f496cbb7-7efe-48b5-8e76-693b1a8bb16f" providerId="ADAL" clId="{ECE8E30A-E943-431F-AB4A-4CCE65FAA05A}" dt="2022-03-07T23:12:05.734" v="1" actId="2696"/>
        <pc:sldMkLst>
          <pc:docMk/>
          <pc:sldMk cId="1418267064" sldId="388"/>
        </pc:sldMkLst>
      </pc:sldChg>
      <pc:sldChg chg="add del">
        <pc:chgData name="中村 祐貴" userId="f496cbb7-7efe-48b5-8e76-693b1a8bb16f" providerId="ADAL" clId="{ECE8E30A-E943-431F-AB4A-4CCE65FAA05A}" dt="2022-03-07T23:12:20.159" v="32" actId="2696"/>
        <pc:sldMkLst>
          <pc:docMk/>
          <pc:sldMk cId="2190345410" sldId="389"/>
        </pc:sldMkLst>
      </pc:sldChg>
      <pc:sldChg chg="del">
        <pc:chgData name="中村 祐貴" userId="f496cbb7-7efe-48b5-8e76-693b1a8bb16f" providerId="ADAL" clId="{ECE8E30A-E943-431F-AB4A-4CCE65FAA05A}" dt="2022-03-07T23:12:06.805" v="10" actId="2696"/>
        <pc:sldMkLst>
          <pc:docMk/>
          <pc:sldMk cId="4110525154" sldId="396"/>
        </pc:sldMkLst>
      </pc:sldChg>
      <pc:sldChg chg="del">
        <pc:chgData name="中村 祐貴" userId="f496cbb7-7efe-48b5-8e76-693b1a8bb16f" providerId="ADAL" clId="{ECE8E30A-E943-431F-AB4A-4CCE65FAA05A}" dt="2022-03-07T23:12:06.589" v="3" actId="2696"/>
        <pc:sldMkLst>
          <pc:docMk/>
          <pc:sldMk cId="11844986" sldId="401"/>
        </pc:sldMkLst>
      </pc:sldChg>
      <pc:sldChg chg="del">
        <pc:chgData name="中村 祐貴" userId="f496cbb7-7efe-48b5-8e76-693b1a8bb16f" providerId="ADAL" clId="{ECE8E30A-E943-431F-AB4A-4CCE65FAA05A}" dt="2022-03-07T23:12:06.604" v="4" actId="2696"/>
        <pc:sldMkLst>
          <pc:docMk/>
          <pc:sldMk cId="191432418" sldId="402"/>
        </pc:sldMkLst>
      </pc:sldChg>
      <pc:sldChg chg="del">
        <pc:chgData name="中村 祐貴" userId="f496cbb7-7efe-48b5-8e76-693b1a8bb16f" providerId="ADAL" clId="{ECE8E30A-E943-431F-AB4A-4CCE65FAA05A}" dt="2022-03-07T23:12:06.620" v="5" actId="2696"/>
        <pc:sldMkLst>
          <pc:docMk/>
          <pc:sldMk cId="483148819" sldId="403"/>
        </pc:sldMkLst>
      </pc:sldChg>
      <pc:sldChg chg="del">
        <pc:chgData name="中村 祐貴" userId="f496cbb7-7efe-48b5-8e76-693b1a8bb16f" providerId="ADAL" clId="{ECE8E30A-E943-431F-AB4A-4CCE65FAA05A}" dt="2022-03-07T23:12:06.636" v="6" actId="2696"/>
        <pc:sldMkLst>
          <pc:docMk/>
          <pc:sldMk cId="666088847" sldId="405"/>
        </pc:sldMkLst>
      </pc:sldChg>
      <pc:sldChg chg="del">
        <pc:chgData name="中村 祐貴" userId="f496cbb7-7efe-48b5-8e76-693b1a8bb16f" providerId="ADAL" clId="{ECE8E30A-E943-431F-AB4A-4CCE65FAA05A}" dt="2022-03-07T23:12:06.789" v="9" actId="2696"/>
        <pc:sldMkLst>
          <pc:docMk/>
          <pc:sldMk cId="3506388842" sldId="406"/>
        </pc:sldMkLst>
      </pc:sldChg>
      <pc:sldChg chg="add del">
        <pc:chgData name="中村 祐貴" userId="f496cbb7-7efe-48b5-8e76-693b1a8bb16f" providerId="ADAL" clId="{ECE8E30A-E943-431F-AB4A-4CCE65FAA05A}" dt="2022-03-07T23:12:14.886" v="21" actId="2696"/>
        <pc:sldMkLst>
          <pc:docMk/>
          <pc:sldMk cId="227113862" sldId="409"/>
        </pc:sldMkLst>
      </pc:sldChg>
      <pc:sldChg chg="add del">
        <pc:chgData name="中村 祐貴" userId="f496cbb7-7efe-48b5-8e76-693b1a8bb16f" providerId="ADAL" clId="{ECE8E30A-E943-431F-AB4A-4CCE65FAA05A}" dt="2022-03-07T23:12:15.620" v="22" actId="2696"/>
        <pc:sldMkLst>
          <pc:docMk/>
          <pc:sldMk cId="1430084363" sldId="410"/>
        </pc:sldMkLst>
      </pc:sldChg>
      <pc:sldChg chg="add del">
        <pc:chgData name="中村 祐貴" userId="f496cbb7-7efe-48b5-8e76-693b1a8bb16f" providerId="ADAL" clId="{ECE8E30A-E943-431F-AB4A-4CCE65FAA05A}" dt="2022-03-07T23:12:15.989" v="23" actId="2696"/>
        <pc:sldMkLst>
          <pc:docMk/>
          <pc:sldMk cId="2274083863" sldId="411"/>
        </pc:sldMkLst>
      </pc:sldChg>
      <pc:sldChg chg="add del">
        <pc:chgData name="中村 祐貴" userId="f496cbb7-7efe-48b5-8e76-693b1a8bb16f" providerId="ADAL" clId="{ECE8E30A-E943-431F-AB4A-4CCE65FAA05A}" dt="2022-03-07T23:12:16.923" v="25" actId="2696"/>
        <pc:sldMkLst>
          <pc:docMk/>
          <pc:sldMk cId="3709838735" sldId="412"/>
        </pc:sldMkLst>
      </pc:sldChg>
      <pc:sldChg chg="del">
        <pc:chgData name="中村 祐貴" userId="f496cbb7-7efe-48b5-8e76-693b1a8bb16f" providerId="ADAL" clId="{ECE8E30A-E943-431F-AB4A-4CCE65FAA05A}" dt="2022-03-07T23:12:16.969" v="26" actId="2696"/>
        <pc:sldMkLst>
          <pc:docMk/>
          <pc:sldMk cId="4244947631" sldId="413"/>
        </pc:sldMkLst>
      </pc:sldChg>
      <pc:sldChg chg="del">
        <pc:chgData name="中村 祐貴" userId="f496cbb7-7efe-48b5-8e76-693b1a8bb16f" providerId="ADAL" clId="{ECE8E30A-E943-431F-AB4A-4CCE65FAA05A}" dt="2022-03-07T23:12:16.976" v="27" actId="2696"/>
        <pc:sldMkLst>
          <pc:docMk/>
          <pc:sldMk cId="4268951518" sldId="414"/>
        </pc:sldMkLst>
      </pc:sldChg>
      <pc:sldChg chg="add del">
        <pc:chgData name="中村 祐貴" userId="f496cbb7-7efe-48b5-8e76-693b1a8bb16f" providerId="ADAL" clId="{ECE8E30A-E943-431F-AB4A-4CCE65FAA05A}" dt="2022-03-07T23:12:16.421" v="24" actId="2696"/>
        <pc:sldMkLst>
          <pc:docMk/>
          <pc:sldMk cId="763342678" sldId="415"/>
        </pc:sldMkLst>
      </pc:sldChg>
      <pc:sldChg chg="del">
        <pc:chgData name="中村 祐貴" userId="f496cbb7-7efe-48b5-8e76-693b1a8bb16f" providerId="ADAL" clId="{ECE8E30A-E943-431F-AB4A-4CCE65FAA05A}" dt="2022-03-07T23:12:17.308" v="28" actId="2696"/>
        <pc:sldMkLst>
          <pc:docMk/>
          <pc:sldMk cId="1061851551" sldId="416"/>
        </pc:sldMkLst>
      </pc:sldChg>
      <pc:sldChg chg="del">
        <pc:chgData name="中村 祐貴" userId="f496cbb7-7efe-48b5-8e76-693b1a8bb16f" providerId="ADAL" clId="{ECE8E30A-E943-431F-AB4A-4CCE65FAA05A}" dt="2022-03-07T23:12:06.235" v="2" actId="2696"/>
        <pc:sldMkLst>
          <pc:docMk/>
          <pc:sldMk cId="676501020" sldId="417"/>
        </pc:sldMkLst>
      </pc:sldChg>
      <pc:sldChg chg="del">
        <pc:chgData name="中村 祐貴" userId="f496cbb7-7efe-48b5-8e76-693b1a8bb16f" providerId="ADAL" clId="{ECE8E30A-E943-431F-AB4A-4CCE65FAA05A}" dt="2022-03-07T23:12:04.869" v="0" actId="2696"/>
        <pc:sldMkLst>
          <pc:docMk/>
          <pc:sldMk cId="378673432" sldId="418"/>
        </pc:sldMkLst>
      </pc:sldChg>
      <pc:sldChg chg="del">
        <pc:chgData name="中村 祐貴" userId="f496cbb7-7efe-48b5-8e76-693b1a8bb16f" providerId="ADAL" clId="{ECE8E30A-E943-431F-AB4A-4CCE65FAA05A}" dt="2022-03-07T23:12:17.624" v="29" actId="2696"/>
        <pc:sldMkLst>
          <pc:docMk/>
          <pc:sldMk cId="374936102" sldId="42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ieuniv-my.sharepoint.com/personal/516346_o_mie-u_ac_jp/Documents/11~4&#26376;&#32207;&#38477;&#38634;&#3732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ieuniv-my.sharepoint.com/personal/516346_o_mie-u_ac_jp/Documents/11~4&#26376;&#32207;&#38477;&#38634;&#3732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1904\OneDrive%20-%20&#19977;&#37325;&#22823;&#23398;\5&#12459;&#25152;&#20197;&#19978;&#12398;&#20107;&#2036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1904\OneDrive%20-%20&#19977;&#37325;&#22823;&#23398;\5&#12459;&#25152;&#20197;&#19978;&#12398;&#20107;&#2036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1904\OneDrive%20-%20&#19977;&#37325;&#22823;&#23398;\5&#12459;&#25152;&#20197;&#19978;&#12398;&#20107;&#2036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1904\OneDrive%20-%20&#19977;&#37325;&#22823;&#23398;\5&#12459;&#25152;&#20197;&#19978;&#12398;&#20107;&#20363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ieuniv-my.sharepoint.com/personal/516346_o_mie-u_ac_jp/Documents/11~4&#26376;&#32207;&#38477;&#38634;&#37327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降雪量多い年順</a:t>
            </a:r>
          </a:p>
        </c:rich>
      </c:tx>
      <c:layout>
        <c:manualLayout>
          <c:xMode val="edge"/>
          <c:yMode val="edge"/>
          <c:x val="0.42654374453193344"/>
          <c:y val="4.6603433873204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7.4924697148957317E-2"/>
          <c:y val="0.20333878070737463"/>
          <c:w val="0.90652712160979876"/>
          <c:h val="0.585394957661457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22-4F33-9922-EA73F97014E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22-4F33-9922-EA73F97014E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22-4F33-9922-EA73F97014E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322-4F33-9922-EA73F97014E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322-4F33-9922-EA73F97014E6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322-4F33-9922-EA73F97014E6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322-4F33-9922-EA73F97014E6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322-4F33-9922-EA73F97014E6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322-4F33-9922-EA73F97014E6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322-4F33-9922-EA73F97014E6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322-4F33-9922-EA73F97014E6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322-4F33-9922-EA73F97014E6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322-4F33-9922-EA73F97014E6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322-4F33-9922-EA73F97014E6}"/>
              </c:ext>
            </c:extLst>
          </c:dPt>
          <c:dPt>
            <c:idx val="2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322-4F33-9922-EA73F97014E6}"/>
              </c:ext>
            </c:extLst>
          </c:dPt>
          <c:cat>
            <c:numRef>
              <c:f>Sheet2!$A$2:$A$31</c:f>
              <c:numCache>
                <c:formatCode>General</c:formatCode>
                <c:ptCount val="30"/>
                <c:pt idx="0">
                  <c:v>1984</c:v>
                </c:pt>
                <c:pt idx="1">
                  <c:v>2014</c:v>
                </c:pt>
                <c:pt idx="2">
                  <c:v>1998</c:v>
                </c:pt>
                <c:pt idx="3">
                  <c:v>1994</c:v>
                </c:pt>
                <c:pt idx="4">
                  <c:v>1990</c:v>
                </c:pt>
                <c:pt idx="5">
                  <c:v>2001</c:v>
                </c:pt>
                <c:pt idx="6">
                  <c:v>1986</c:v>
                </c:pt>
                <c:pt idx="7">
                  <c:v>2018</c:v>
                </c:pt>
                <c:pt idx="8">
                  <c:v>1968</c:v>
                </c:pt>
                <c:pt idx="9">
                  <c:v>1987</c:v>
                </c:pt>
                <c:pt idx="10">
                  <c:v>1967</c:v>
                </c:pt>
                <c:pt idx="11">
                  <c:v>1975</c:v>
                </c:pt>
                <c:pt idx="12">
                  <c:v>1996</c:v>
                </c:pt>
                <c:pt idx="13">
                  <c:v>1974</c:v>
                </c:pt>
                <c:pt idx="14">
                  <c:v>1969</c:v>
                </c:pt>
                <c:pt idx="15">
                  <c:v>1992</c:v>
                </c:pt>
                <c:pt idx="16">
                  <c:v>1978</c:v>
                </c:pt>
                <c:pt idx="17">
                  <c:v>1972</c:v>
                </c:pt>
                <c:pt idx="18">
                  <c:v>1964</c:v>
                </c:pt>
                <c:pt idx="19">
                  <c:v>1970</c:v>
                </c:pt>
                <c:pt idx="20">
                  <c:v>2012</c:v>
                </c:pt>
                <c:pt idx="21">
                  <c:v>2006</c:v>
                </c:pt>
                <c:pt idx="22">
                  <c:v>2016</c:v>
                </c:pt>
                <c:pt idx="23">
                  <c:v>1971</c:v>
                </c:pt>
                <c:pt idx="24">
                  <c:v>2011</c:v>
                </c:pt>
                <c:pt idx="25">
                  <c:v>1965</c:v>
                </c:pt>
                <c:pt idx="26">
                  <c:v>2013</c:v>
                </c:pt>
                <c:pt idx="27">
                  <c:v>2008</c:v>
                </c:pt>
                <c:pt idx="28">
                  <c:v>1963</c:v>
                </c:pt>
                <c:pt idx="29">
                  <c:v>1977</c:v>
                </c:pt>
              </c:numCache>
            </c:numRef>
          </c:cat>
          <c:val>
            <c:numRef>
              <c:f>Sheet2!$B$2:$B$31</c:f>
              <c:numCache>
                <c:formatCode>General</c:formatCode>
                <c:ptCount val="30"/>
                <c:pt idx="0">
                  <c:v>582</c:v>
                </c:pt>
                <c:pt idx="1">
                  <c:v>485</c:v>
                </c:pt>
                <c:pt idx="2">
                  <c:v>310</c:v>
                </c:pt>
                <c:pt idx="3">
                  <c:v>269</c:v>
                </c:pt>
                <c:pt idx="4">
                  <c:v>245</c:v>
                </c:pt>
                <c:pt idx="5">
                  <c:v>236</c:v>
                </c:pt>
                <c:pt idx="6">
                  <c:v>214</c:v>
                </c:pt>
                <c:pt idx="7">
                  <c:v>208</c:v>
                </c:pt>
                <c:pt idx="8">
                  <c:v>198</c:v>
                </c:pt>
                <c:pt idx="9">
                  <c:v>182</c:v>
                </c:pt>
                <c:pt idx="10">
                  <c:v>178</c:v>
                </c:pt>
                <c:pt idx="11">
                  <c:v>175</c:v>
                </c:pt>
                <c:pt idx="12">
                  <c:v>159</c:v>
                </c:pt>
                <c:pt idx="13">
                  <c:v>142</c:v>
                </c:pt>
                <c:pt idx="14">
                  <c:v>133</c:v>
                </c:pt>
                <c:pt idx="15">
                  <c:v>123</c:v>
                </c:pt>
                <c:pt idx="16">
                  <c:v>113</c:v>
                </c:pt>
                <c:pt idx="17">
                  <c:v>112</c:v>
                </c:pt>
                <c:pt idx="18">
                  <c:v>96</c:v>
                </c:pt>
                <c:pt idx="19">
                  <c:v>93</c:v>
                </c:pt>
                <c:pt idx="20">
                  <c:v>89</c:v>
                </c:pt>
                <c:pt idx="21">
                  <c:v>82</c:v>
                </c:pt>
                <c:pt idx="22">
                  <c:v>80</c:v>
                </c:pt>
                <c:pt idx="23">
                  <c:v>72</c:v>
                </c:pt>
                <c:pt idx="24">
                  <c:v>68</c:v>
                </c:pt>
                <c:pt idx="25">
                  <c:v>67</c:v>
                </c:pt>
                <c:pt idx="26">
                  <c:v>64</c:v>
                </c:pt>
                <c:pt idx="27">
                  <c:v>60</c:v>
                </c:pt>
                <c:pt idx="28">
                  <c:v>59</c:v>
                </c:pt>
                <c:pt idx="29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C322-4F33-9922-EA73F9701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655807"/>
        <c:axId val="2054679007"/>
      </c:barChart>
      <c:catAx>
        <c:axId val="159655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54679007"/>
        <c:crosses val="autoZero"/>
        <c:auto val="1"/>
        <c:lblAlgn val="ctr"/>
        <c:lblOffset val="100"/>
        <c:noMultiLvlLbl val="0"/>
      </c:catAx>
      <c:valAx>
        <c:axId val="2054679007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降雪量</a:t>
                </a:r>
                <a:r>
                  <a:rPr lang="en-US" altLang="ja-JP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(cm)</a:t>
                </a:r>
                <a:endParaRPr lang="ja-JP" altLang="en-US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c:rich>
          </c:tx>
          <c:layout>
            <c:manualLayout>
              <c:xMode val="edge"/>
              <c:yMode val="edge"/>
              <c:x val="1.6575876472269255E-2"/>
              <c:y val="0.339961253355609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9655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dirty="0">
                <a:latin typeface="+mj-lt"/>
                <a:ea typeface="HG丸ｺﾞｼｯｸM-PRO" panose="020F0600000000000000" pitchFamily="50" charset="-128"/>
              </a:rPr>
              <a:t>1961</a:t>
            </a:r>
            <a:r>
              <a:rPr lang="ja-JP" altLang="en-US" sz="1400" b="1" dirty="0">
                <a:latin typeface="+mj-lt"/>
                <a:ea typeface="HG丸ｺﾞｼｯｸM-PRO" panose="020F0600000000000000" pitchFamily="50" charset="-128"/>
              </a:rPr>
              <a:t>～</a:t>
            </a:r>
            <a:r>
              <a:rPr lang="en-US" altLang="ja-JP" sz="1400" b="1" dirty="0">
                <a:latin typeface="+mj-lt"/>
                <a:ea typeface="HG丸ｺﾞｼｯｸM-PRO" panose="020F0600000000000000" pitchFamily="50" charset="-128"/>
              </a:rPr>
              <a:t>2018</a:t>
            </a: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年の関東</a:t>
            </a:r>
            <a:r>
              <a:rPr lang="en-US" altLang="ja-JP" sz="1400" b="1" dirty="0">
                <a:latin typeface="+mj-lt"/>
                <a:ea typeface="HG丸ｺﾞｼｯｸM-PRO" panose="020F0600000000000000" pitchFamily="50" charset="-128"/>
              </a:rPr>
              <a:t>8</a:t>
            </a: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地点の</a:t>
            </a:r>
            <a:r>
              <a:rPr lang="en-US" altLang="ja-JP" sz="1400" b="1" dirty="0">
                <a:latin typeface="+mj-lt"/>
                <a:ea typeface="HG丸ｺﾞｼｯｸM-PRO" panose="020F0600000000000000" pitchFamily="50" charset="-128"/>
              </a:rPr>
              <a:t>1,2</a:t>
            </a: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月の総降雪量</a:t>
            </a:r>
          </a:p>
        </c:rich>
      </c:tx>
      <c:layout>
        <c:manualLayout>
          <c:xMode val="edge"/>
          <c:yMode val="edge"/>
          <c:x val="0.13640637751575538"/>
          <c:y val="3.872972389099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1364940925667459"/>
          <c:y val="0.17111699713295833"/>
          <c:w val="0.83205844694773812"/>
          <c:h val="0.643153860738766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5875" cmpd="sng">
              <a:solidFill>
                <a:srgbClr val="00B0F0"/>
              </a:solidFill>
            </a:ln>
            <a:effectLst/>
          </c:spPr>
          <c:invertIfNegative val="0"/>
          <c:dPt>
            <c:idx val="23"/>
            <c:invertIfNegative val="0"/>
            <c:bubble3D val="0"/>
            <c:spPr>
              <a:solidFill>
                <a:srgbClr val="00B0F0"/>
              </a:solidFill>
              <a:ln w="15875" cmpd="sng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0C-4002-A82D-7323145A53FD}"/>
              </c:ext>
            </c:extLst>
          </c:dPt>
          <c:dPt>
            <c:idx val="53"/>
            <c:invertIfNegative val="0"/>
            <c:bubble3D val="0"/>
            <c:spPr>
              <a:solidFill>
                <a:srgbClr val="00B0F0"/>
              </a:solidFill>
              <a:ln w="15875" cmpd="sng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0C-4002-A82D-7323145A53FD}"/>
              </c:ext>
            </c:extLst>
          </c:dPt>
          <c:cat>
            <c:numRef>
              <c:f>Sheet3!$A$3:$A$60</c:f>
              <c:numCache>
                <c:formatCode>General</c:formatCode>
                <c:ptCount val="5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</c:numCache>
            </c:numRef>
          </c:cat>
          <c:val>
            <c:numRef>
              <c:f>Sheet3!$B$3:$B$60</c:f>
              <c:numCache>
                <c:formatCode>General</c:formatCode>
                <c:ptCount val="58"/>
                <c:pt idx="0">
                  <c:v>8</c:v>
                </c:pt>
                <c:pt idx="1">
                  <c:v>18</c:v>
                </c:pt>
                <c:pt idx="2">
                  <c:v>59</c:v>
                </c:pt>
                <c:pt idx="3">
                  <c:v>96</c:v>
                </c:pt>
                <c:pt idx="4">
                  <c:v>67</c:v>
                </c:pt>
                <c:pt idx="5">
                  <c:v>9</c:v>
                </c:pt>
                <c:pt idx="6">
                  <c:v>178</c:v>
                </c:pt>
                <c:pt idx="7">
                  <c:v>198</c:v>
                </c:pt>
                <c:pt idx="8">
                  <c:v>133</c:v>
                </c:pt>
                <c:pt idx="9">
                  <c:v>93</c:v>
                </c:pt>
                <c:pt idx="10">
                  <c:v>72</c:v>
                </c:pt>
                <c:pt idx="11">
                  <c:v>112</c:v>
                </c:pt>
                <c:pt idx="12">
                  <c:v>7</c:v>
                </c:pt>
                <c:pt idx="13">
                  <c:v>142</c:v>
                </c:pt>
                <c:pt idx="14">
                  <c:v>175</c:v>
                </c:pt>
                <c:pt idx="15">
                  <c:v>2</c:v>
                </c:pt>
                <c:pt idx="16">
                  <c:v>53</c:v>
                </c:pt>
                <c:pt idx="17">
                  <c:v>113</c:v>
                </c:pt>
                <c:pt idx="18">
                  <c:v>45</c:v>
                </c:pt>
                <c:pt idx="19">
                  <c:v>48</c:v>
                </c:pt>
                <c:pt idx="20">
                  <c:v>31</c:v>
                </c:pt>
                <c:pt idx="21">
                  <c:v>25</c:v>
                </c:pt>
                <c:pt idx="22">
                  <c:v>37</c:v>
                </c:pt>
                <c:pt idx="23">
                  <c:v>582</c:v>
                </c:pt>
                <c:pt idx="24">
                  <c:v>44</c:v>
                </c:pt>
                <c:pt idx="25">
                  <c:v>214</c:v>
                </c:pt>
                <c:pt idx="26">
                  <c:v>182</c:v>
                </c:pt>
                <c:pt idx="27">
                  <c:v>32</c:v>
                </c:pt>
                <c:pt idx="28">
                  <c:v>17</c:v>
                </c:pt>
                <c:pt idx="29">
                  <c:v>245</c:v>
                </c:pt>
                <c:pt idx="30">
                  <c:v>9</c:v>
                </c:pt>
                <c:pt idx="31">
                  <c:v>123</c:v>
                </c:pt>
                <c:pt idx="32">
                  <c:v>2</c:v>
                </c:pt>
                <c:pt idx="33">
                  <c:v>269</c:v>
                </c:pt>
                <c:pt idx="34">
                  <c:v>7</c:v>
                </c:pt>
                <c:pt idx="35">
                  <c:v>159</c:v>
                </c:pt>
                <c:pt idx="36">
                  <c:v>46</c:v>
                </c:pt>
                <c:pt idx="37">
                  <c:v>310</c:v>
                </c:pt>
                <c:pt idx="38">
                  <c:v>16</c:v>
                </c:pt>
                <c:pt idx="39">
                  <c:v>28</c:v>
                </c:pt>
                <c:pt idx="40">
                  <c:v>236</c:v>
                </c:pt>
                <c:pt idx="41">
                  <c:v>15</c:v>
                </c:pt>
                <c:pt idx="42">
                  <c:v>35</c:v>
                </c:pt>
                <c:pt idx="43">
                  <c:v>0</c:v>
                </c:pt>
                <c:pt idx="44">
                  <c:v>40</c:v>
                </c:pt>
                <c:pt idx="45">
                  <c:v>82</c:v>
                </c:pt>
                <c:pt idx="46">
                  <c:v>0</c:v>
                </c:pt>
                <c:pt idx="47">
                  <c:v>60</c:v>
                </c:pt>
                <c:pt idx="48">
                  <c:v>7</c:v>
                </c:pt>
                <c:pt idx="49">
                  <c:v>46</c:v>
                </c:pt>
                <c:pt idx="50">
                  <c:v>68</c:v>
                </c:pt>
                <c:pt idx="51">
                  <c:v>89</c:v>
                </c:pt>
                <c:pt idx="52">
                  <c:v>64</c:v>
                </c:pt>
                <c:pt idx="53">
                  <c:v>485</c:v>
                </c:pt>
                <c:pt idx="54">
                  <c:v>8</c:v>
                </c:pt>
                <c:pt idx="55">
                  <c:v>80</c:v>
                </c:pt>
                <c:pt idx="56">
                  <c:v>20</c:v>
                </c:pt>
                <c:pt idx="57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0C-4002-A82D-7323145A5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91289456"/>
        <c:axId val="204096080"/>
      </c:barChart>
      <c:catAx>
        <c:axId val="209128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4096080"/>
        <c:crosses val="autoZero"/>
        <c:auto val="1"/>
        <c:lblAlgn val="ctr"/>
        <c:lblOffset val="100"/>
        <c:noMultiLvlLbl val="0"/>
      </c:catAx>
      <c:valAx>
        <c:axId val="204096080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降雪量</a:t>
                </a:r>
                <a:r>
                  <a:rPr lang="en-US" altLang="ja-JP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(cm)</a:t>
                </a:r>
                <a:endParaRPr lang="ja-JP" altLang="en-US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c:rich>
          </c:tx>
          <c:layout>
            <c:manualLayout>
              <c:xMode val="edge"/>
              <c:yMode val="edge"/>
              <c:x val="1.9264053917663791E-3"/>
              <c:y val="0.294886716395487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9128945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altLang="en-US"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>
                <a:latin typeface="+mn-lt"/>
              </a:rPr>
              <a:t>降雪</a:t>
            </a:r>
            <a:r>
              <a:rPr lang="ja-JP" altLang="en-US" sz="1600">
                <a:latin typeface="+mn-lt"/>
              </a:rPr>
              <a:t>事例（</a:t>
            </a:r>
            <a:r>
              <a:rPr lang="en-US" altLang="ja-JP" sz="1600" dirty="0">
                <a:latin typeface="+mn-lt"/>
              </a:rPr>
              <a:t>1988</a:t>
            </a:r>
            <a:r>
              <a:rPr lang="ja-JP" altLang="en-US" sz="1600" dirty="0">
                <a:latin typeface="+mn-lt"/>
              </a:rPr>
              <a:t>年以前）</a:t>
            </a:r>
            <a:endParaRPr lang="ja-JP" sz="1600" dirty="0">
              <a:latin typeface="+mn-lt"/>
            </a:endParaRPr>
          </a:p>
        </c:rich>
      </c:tx>
      <c:layout>
        <c:manualLayout>
          <c:xMode val="edge"/>
          <c:yMode val="edge"/>
          <c:x val="0.30614478333732531"/>
          <c:y val="4.39191666009608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altLang="en-US"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3831926739757439"/>
          <c:y val="0.18694210554709448"/>
          <c:w val="0.8331039658477134"/>
          <c:h val="0.654978635227459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Sheet3!$G$32:$G$71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Sheet3!$H$32:$H$71</c:f>
              <c:numCache>
                <c:formatCode>General</c:formatCode>
                <c:ptCount val="40"/>
                <c:pt idx="0">
                  <c:v>194</c:v>
                </c:pt>
                <c:pt idx="1">
                  <c:v>176</c:v>
                </c:pt>
                <c:pt idx="2">
                  <c:v>176</c:v>
                </c:pt>
                <c:pt idx="3">
                  <c:v>130</c:v>
                </c:pt>
                <c:pt idx="4">
                  <c:v>115</c:v>
                </c:pt>
                <c:pt idx="5">
                  <c:v>90</c:v>
                </c:pt>
                <c:pt idx="6">
                  <c:v>89</c:v>
                </c:pt>
                <c:pt idx="7">
                  <c:v>83</c:v>
                </c:pt>
                <c:pt idx="8">
                  <c:v>62</c:v>
                </c:pt>
                <c:pt idx="9">
                  <c:v>60</c:v>
                </c:pt>
                <c:pt idx="10">
                  <c:v>59</c:v>
                </c:pt>
                <c:pt idx="11">
                  <c:v>57</c:v>
                </c:pt>
                <c:pt idx="12">
                  <c:v>55</c:v>
                </c:pt>
                <c:pt idx="13">
                  <c:v>47</c:v>
                </c:pt>
                <c:pt idx="14">
                  <c:v>47</c:v>
                </c:pt>
                <c:pt idx="15">
                  <c:v>43</c:v>
                </c:pt>
                <c:pt idx="16">
                  <c:v>42</c:v>
                </c:pt>
                <c:pt idx="17">
                  <c:v>42</c:v>
                </c:pt>
                <c:pt idx="18">
                  <c:v>40</c:v>
                </c:pt>
                <c:pt idx="19">
                  <c:v>38</c:v>
                </c:pt>
                <c:pt idx="20">
                  <c:v>37</c:v>
                </c:pt>
                <c:pt idx="21">
                  <c:v>33</c:v>
                </c:pt>
                <c:pt idx="22">
                  <c:v>33</c:v>
                </c:pt>
                <c:pt idx="23">
                  <c:v>32</c:v>
                </c:pt>
                <c:pt idx="24">
                  <c:v>31</c:v>
                </c:pt>
                <c:pt idx="25">
                  <c:v>30</c:v>
                </c:pt>
                <c:pt idx="26">
                  <c:v>25</c:v>
                </c:pt>
                <c:pt idx="27">
                  <c:v>24</c:v>
                </c:pt>
                <c:pt idx="28">
                  <c:v>24</c:v>
                </c:pt>
                <c:pt idx="29">
                  <c:v>22</c:v>
                </c:pt>
                <c:pt idx="30">
                  <c:v>21</c:v>
                </c:pt>
                <c:pt idx="31">
                  <c:v>19</c:v>
                </c:pt>
                <c:pt idx="32">
                  <c:v>18</c:v>
                </c:pt>
                <c:pt idx="33">
                  <c:v>16</c:v>
                </c:pt>
                <c:pt idx="34">
                  <c:v>14</c:v>
                </c:pt>
                <c:pt idx="35">
                  <c:v>13</c:v>
                </c:pt>
                <c:pt idx="36">
                  <c:v>9</c:v>
                </c:pt>
                <c:pt idx="37">
                  <c:v>8</c:v>
                </c:pt>
                <c:pt idx="38">
                  <c:v>7</c:v>
                </c:pt>
                <c:pt idx="3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F-4D6F-AF19-E1B6BD679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870064"/>
        <c:axId val="290809984"/>
      </c:barChart>
      <c:catAx>
        <c:axId val="44587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alt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0809984"/>
        <c:crosses val="autoZero"/>
        <c:auto val="1"/>
        <c:lblAlgn val="ctr"/>
        <c:lblOffset val="100"/>
        <c:noMultiLvlLbl val="0"/>
      </c:catAx>
      <c:valAx>
        <c:axId val="29080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alt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/>
                  <a:t>降雪量（</a:t>
                </a:r>
                <a:r>
                  <a:rPr lang="en-US" altLang="ja-JP"/>
                  <a:t>cm</a:t>
                </a:r>
                <a:r>
                  <a:rPr lang="ja-JP" altLang="en-US"/>
                  <a:t>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altLang="en-US"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alt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4587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ja-JP" alt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>
                <a:solidFill>
                  <a:schemeClr val="tx1"/>
                </a:solidFill>
                <a:latin typeface="+mn-lt"/>
              </a:rPr>
              <a:t>降雪</a:t>
            </a:r>
            <a:r>
              <a:rPr lang="ja-JP" altLang="en-US" sz="1600">
                <a:solidFill>
                  <a:schemeClr val="tx1"/>
                </a:solidFill>
                <a:latin typeface="+mn-lt"/>
              </a:rPr>
              <a:t>事例（</a:t>
            </a:r>
            <a:r>
              <a:rPr lang="en-US" altLang="ja-JP" sz="1600" dirty="0">
                <a:solidFill>
                  <a:schemeClr val="tx1"/>
                </a:solidFill>
                <a:latin typeface="+mn-lt"/>
              </a:rPr>
              <a:t>1989</a:t>
            </a:r>
            <a:r>
              <a:rPr lang="ja-JP" altLang="en-US" sz="1600" dirty="0">
                <a:solidFill>
                  <a:schemeClr val="tx1"/>
                </a:solidFill>
                <a:latin typeface="+mn-lt"/>
              </a:rPr>
              <a:t>年以降）</a:t>
            </a:r>
          </a:p>
        </c:rich>
      </c:tx>
      <c:layout>
        <c:manualLayout>
          <c:xMode val="edge"/>
          <c:yMode val="edge"/>
          <c:x val="0.23792726898596545"/>
          <c:y val="5.25557836191485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989636578761534E-2"/>
          <c:y val="0.18795279359509146"/>
          <c:w val="0.86303448082346179"/>
          <c:h val="0.650248846807477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Sheet3!$I$32:$I$61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Sheet3!$J$32:$J$61</c:f>
              <c:numCache>
                <c:formatCode>General</c:formatCode>
                <c:ptCount val="30"/>
                <c:pt idx="0">
                  <c:v>242</c:v>
                </c:pt>
                <c:pt idx="1">
                  <c:v>205</c:v>
                </c:pt>
                <c:pt idx="2">
                  <c:v>178</c:v>
                </c:pt>
                <c:pt idx="3">
                  <c:v>161</c:v>
                </c:pt>
                <c:pt idx="4">
                  <c:v>148</c:v>
                </c:pt>
                <c:pt idx="5">
                  <c:v>145</c:v>
                </c:pt>
                <c:pt idx="6">
                  <c:v>119</c:v>
                </c:pt>
                <c:pt idx="7">
                  <c:v>115</c:v>
                </c:pt>
                <c:pt idx="8">
                  <c:v>114</c:v>
                </c:pt>
                <c:pt idx="9">
                  <c:v>79</c:v>
                </c:pt>
                <c:pt idx="10">
                  <c:v>77</c:v>
                </c:pt>
                <c:pt idx="11">
                  <c:v>73</c:v>
                </c:pt>
                <c:pt idx="12">
                  <c:v>62</c:v>
                </c:pt>
                <c:pt idx="13">
                  <c:v>62</c:v>
                </c:pt>
                <c:pt idx="14">
                  <c:v>60</c:v>
                </c:pt>
                <c:pt idx="15">
                  <c:v>52</c:v>
                </c:pt>
                <c:pt idx="16">
                  <c:v>51</c:v>
                </c:pt>
                <c:pt idx="17">
                  <c:v>43</c:v>
                </c:pt>
                <c:pt idx="18">
                  <c:v>41</c:v>
                </c:pt>
                <c:pt idx="19">
                  <c:v>41</c:v>
                </c:pt>
                <c:pt idx="20">
                  <c:v>39</c:v>
                </c:pt>
                <c:pt idx="21">
                  <c:v>35</c:v>
                </c:pt>
                <c:pt idx="22">
                  <c:v>27</c:v>
                </c:pt>
                <c:pt idx="23">
                  <c:v>24</c:v>
                </c:pt>
                <c:pt idx="24">
                  <c:v>24</c:v>
                </c:pt>
                <c:pt idx="25">
                  <c:v>19</c:v>
                </c:pt>
                <c:pt idx="26">
                  <c:v>18</c:v>
                </c:pt>
                <c:pt idx="27">
                  <c:v>18</c:v>
                </c:pt>
                <c:pt idx="28">
                  <c:v>12</c:v>
                </c:pt>
                <c:pt idx="2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51-46F4-95ED-C48943C7B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548736"/>
        <c:axId val="130405712"/>
      </c:barChart>
      <c:catAx>
        <c:axId val="4475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040571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30405712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47548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altLang="en-US"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>
                <a:solidFill>
                  <a:schemeClr val="tx1"/>
                </a:solidFill>
                <a:latin typeface="+mn-lt"/>
              </a:rPr>
              <a:t>降雪事例（</a:t>
            </a:r>
            <a:r>
              <a:rPr lang="en-US" altLang="ja-JP" sz="1600" dirty="0">
                <a:solidFill>
                  <a:schemeClr val="tx1"/>
                </a:solidFill>
                <a:latin typeface="+mn-lt"/>
              </a:rPr>
              <a:t>1988</a:t>
            </a:r>
            <a:r>
              <a:rPr lang="ja-JP" altLang="en-US" sz="1600" dirty="0">
                <a:solidFill>
                  <a:schemeClr val="tx1"/>
                </a:solidFill>
                <a:latin typeface="+mn-lt"/>
              </a:rPr>
              <a:t>年以前）</a:t>
            </a:r>
            <a:endParaRPr lang="ja-JP" sz="1600" dirty="0">
              <a:solidFill>
                <a:schemeClr val="tx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33069184859085032"/>
          <c:y val="2.2171054813144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altLang="en-US"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262815564387707"/>
          <c:y val="0.1424818450111085"/>
          <c:w val="0.85246987572463917"/>
          <c:h val="0.654969410087210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Sheet3!$G$32:$G$71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Sheet3!$H$32:$H$71</c:f>
              <c:numCache>
                <c:formatCode>General</c:formatCode>
                <c:ptCount val="40"/>
                <c:pt idx="0">
                  <c:v>194</c:v>
                </c:pt>
                <c:pt idx="1">
                  <c:v>176</c:v>
                </c:pt>
                <c:pt idx="2">
                  <c:v>176</c:v>
                </c:pt>
                <c:pt idx="3">
                  <c:v>130</c:v>
                </c:pt>
                <c:pt idx="4">
                  <c:v>115</c:v>
                </c:pt>
                <c:pt idx="5">
                  <c:v>90</c:v>
                </c:pt>
                <c:pt idx="6">
                  <c:v>89</c:v>
                </c:pt>
                <c:pt idx="7">
                  <c:v>83</c:v>
                </c:pt>
                <c:pt idx="8">
                  <c:v>62</c:v>
                </c:pt>
                <c:pt idx="9">
                  <c:v>60</c:v>
                </c:pt>
                <c:pt idx="10">
                  <c:v>59</c:v>
                </c:pt>
                <c:pt idx="11">
                  <c:v>57</c:v>
                </c:pt>
                <c:pt idx="12">
                  <c:v>55</c:v>
                </c:pt>
                <c:pt idx="13">
                  <c:v>47</c:v>
                </c:pt>
                <c:pt idx="14">
                  <c:v>47</c:v>
                </c:pt>
                <c:pt idx="15">
                  <c:v>43</c:v>
                </c:pt>
                <c:pt idx="16">
                  <c:v>42</c:v>
                </c:pt>
                <c:pt idx="17">
                  <c:v>42</c:v>
                </c:pt>
                <c:pt idx="18">
                  <c:v>40</c:v>
                </c:pt>
                <c:pt idx="19">
                  <c:v>38</c:v>
                </c:pt>
                <c:pt idx="20">
                  <c:v>37</c:v>
                </c:pt>
                <c:pt idx="21">
                  <c:v>33</c:v>
                </c:pt>
                <c:pt idx="22">
                  <c:v>33</c:v>
                </c:pt>
                <c:pt idx="23">
                  <c:v>32</c:v>
                </c:pt>
                <c:pt idx="24">
                  <c:v>31</c:v>
                </c:pt>
                <c:pt idx="25">
                  <c:v>30</c:v>
                </c:pt>
                <c:pt idx="26">
                  <c:v>25</c:v>
                </c:pt>
                <c:pt idx="27">
                  <c:v>24</c:v>
                </c:pt>
                <c:pt idx="28">
                  <c:v>24</c:v>
                </c:pt>
                <c:pt idx="29">
                  <c:v>22</c:v>
                </c:pt>
                <c:pt idx="30">
                  <c:v>21</c:v>
                </c:pt>
                <c:pt idx="31">
                  <c:v>19</c:v>
                </c:pt>
                <c:pt idx="32">
                  <c:v>18</c:v>
                </c:pt>
                <c:pt idx="33">
                  <c:v>16</c:v>
                </c:pt>
                <c:pt idx="34">
                  <c:v>14</c:v>
                </c:pt>
                <c:pt idx="35">
                  <c:v>13</c:v>
                </c:pt>
                <c:pt idx="36">
                  <c:v>9</c:v>
                </c:pt>
                <c:pt idx="37">
                  <c:v>8</c:v>
                </c:pt>
                <c:pt idx="38">
                  <c:v>7</c:v>
                </c:pt>
                <c:pt idx="3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9-4758-9CDE-C935A1AB1CE5}"/>
            </c:ext>
          </c:extLst>
        </c:ser>
        <c:ser>
          <c:idx val="1"/>
          <c:order val="1"/>
          <c:tx>
            <c:strRef>
              <c:f>Sheet3!$J$32:$J$61</c:f>
              <c:strCache>
                <c:ptCount val="30"/>
                <c:pt idx="0">
                  <c:v>242</c:v>
                </c:pt>
                <c:pt idx="1">
                  <c:v>205</c:v>
                </c:pt>
                <c:pt idx="2">
                  <c:v>178</c:v>
                </c:pt>
                <c:pt idx="3">
                  <c:v>161</c:v>
                </c:pt>
                <c:pt idx="4">
                  <c:v>148</c:v>
                </c:pt>
                <c:pt idx="5">
                  <c:v>145</c:v>
                </c:pt>
                <c:pt idx="6">
                  <c:v>119</c:v>
                </c:pt>
                <c:pt idx="7">
                  <c:v>115</c:v>
                </c:pt>
                <c:pt idx="8">
                  <c:v>114</c:v>
                </c:pt>
                <c:pt idx="9">
                  <c:v>79</c:v>
                </c:pt>
                <c:pt idx="10">
                  <c:v>77</c:v>
                </c:pt>
                <c:pt idx="11">
                  <c:v>73</c:v>
                </c:pt>
                <c:pt idx="12">
                  <c:v>62</c:v>
                </c:pt>
                <c:pt idx="13">
                  <c:v>62</c:v>
                </c:pt>
                <c:pt idx="14">
                  <c:v>60</c:v>
                </c:pt>
                <c:pt idx="15">
                  <c:v>52</c:v>
                </c:pt>
                <c:pt idx="16">
                  <c:v>51</c:v>
                </c:pt>
                <c:pt idx="17">
                  <c:v>43</c:v>
                </c:pt>
                <c:pt idx="18">
                  <c:v>41</c:v>
                </c:pt>
                <c:pt idx="19">
                  <c:v>41</c:v>
                </c:pt>
                <c:pt idx="20">
                  <c:v>39</c:v>
                </c:pt>
                <c:pt idx="21">
                  <c:v>35</c:v>
                </c:pt>
                <c:pt idx="22">
                  <c:v>27</c:v>
                </c:pt>
                <c:pt idx="23">
                  <c:v>24</c:v>
                </c:pt>
                <c:pt idx="24">
                  <c:v>24</c:v>
                </c:pt>
                <c:pt idx="25">
                  <c:v>19</c:v>
                </c:pt>
                <c:pt idx="26">
                  <c:v>18</c:v>
                </c:pt>
                <c:pt idx="27">
                  <c:v>18</c:v>
                </c:pt>
                <c:pt idx="28">
                  <c:v>12</c:v>
                </c:pt>
                <c:pt idx="29">
                  <c:v>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1-FA19-4758-9CDE-C935A1AB1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870064"/>
        <c:axId val="290809984"/>
      </c:barChart>
      <c:catAx>
        <c:axId val="44587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alt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0809984"/>
        <c:crosses val="autoZero"/>
        <c:auto val="1"/>
        <c:lblAlgn val="ctr"/>
        <c:lblOffset val="100"/>
        <c:noMultiLvlLbl val="0"/>
      </c:catAx>
      <c:valAx>
        <c:axId val="29080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alt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/>
                  <a:t>降雪量（</a:t>
                </a:r>
                <a:r>
                  <a:rPr lang="en-US" altLang="ja-JP"/>
                  <a:t>cm</a:t>
                </a:r>
                <a:r>
                  <a:rPr lang="ja-JP" altLang="en-US"/>
                  <a:t>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altLang="en-US"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alt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4587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ja-JP" alt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>
                <a:solidFill>
                  <a:schemeClr val="tx1"/>
                </a:solidFill>
                <a:latin typeface="+mn-lt"/>
              </a:rPr>
              <a:t>降雪事例（</a:t>
            </a:r>
            <a:r>
              <a:rPr lang="en-US" altLang="ja-JP" sz="1600" dirty="0">
                <a:solidFill>
                  <a:schemeClr val="tx1"/>
                </a:solidFill>
                <a:latin typeface="+mn-lt"/>
              </a:rPr>
              <a:t>1989</a:t>
            </a:r>
            <a:r>
              <a:rPr lang="ja-JP" altLang="en-US" sz="1600" dirty="0">
                <a:solidFill>
                  <a:schemeClr val="tx1"/>
                </a:solidFill>
                <a:latin typeface="+mn-lt"/>
              </a:rPr>
              <a:t>年以降）</a:t>
            </a:r>
          </a:p>
        </c:rich>
      </c:tx>
      <c:layout>
        <c:manualLayout>
          <c:xMode val="edge"/>
          <c:yMode val="edge"/>
          <c:x val="0.32580513854910292"/>
          <c:y val="3.32239959496124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7.5837161695980898E-2"/>
          <c:y val="0.14434438679469816"/>
          <c:w val="0.90877705736949499"/>
          <c:h val="0.65137735685431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Sheet3!$I$32:$I$61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Sheet3!$J$32:$J$61</c:f>
              <c:numCache>
                <c:formatCode>General</c:formatCode>
                <c:ptCount val="30"/>
                <c:pt idx="0">
                  <c:v>242</c:v>
                </c:pt>
                <c:pt idx="1">
                  <c:v>205</c:v>
                </c:pt>
                <c:pt idx="2">
                  <c:v>178</c:v>
                </c:pt>
                <c:pt idx="3">
                  <c:v>161</c:v>
                </c:pt>
                <c:pt idx="4">
                  <c:v>148</c:v>
                </c:pt>
                <c:pt idx="5">
                  <c:v>145</c:v>
                </c:pt>
                <c:pt idx="6">
                  <c:v>119</c:v>
                </c:pt>
                <c:pt idx="7">
                  <c:v>115</c:v>
                </c:pt>
                <c:pt idx="8">
                  <c:v>114</c:v>
                </c:pt>
                <c:pt idx="9">
                  <c:v>79</c:v>
                </c:pt>
                <c:pt idx="10">
                  <c:v>77</c:v>
                </c:pt>
                <c:pt idx="11">
                  <c:v>73</c:v>
                </c:pt>
                <c:pt idx="12">
                  <c:v>62</c:v>
                </c:pt>
                <c:pt idx="13">
                  <c:v>62</c:v>
                </c:pt>
                <c:pt idx="14">
                  <c:v>60</c:v>
                </c:pt>
                <c:pt idx="15">
                  <c:v>52</c:v>
                </c:pt>
                <c:pt idx="16">
                  <c:v>51</c:v>
                </c:pt>
                <c:pt idx="17">
                  <c:v>43</c:v>
                </c:pt>
                <c:pt idx="18">
                  <c:v>41</c:v>
                </c:pt>
                <c:pt idx="19">
                  <c:v>41</c:v>
                </c:pt>
                <c:pt idx="20">
                  <c:v>39</c:v>
                </c:pt>
                <c:pt idx="21">
                  <c:v>35</c:v>
                </c:pt>
                <c:pt idx="22">
                  <c:v>27</c:v>
                </c:pt>
                <c:pt idx="23">
                  <c:v>24</c:v>
                </c:pt>
                <c:pt idx="24">
                  <c:v>24</c:v>
                </c:pt>
                <c:pt idx="25">
                  <c:v>19</c:v>
                </c:pt>
                <c:pt idx="26">
                  <c:v>18</c:v>
                </c:pt>
                <c:pt idx="27">
                  <c:v>18</c:v>
                </c:pt>
                <c:pt idx="28">
                  <c:v>12</c:v>
                </c:pt>
                <c:pt idx="2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D-4661-91CA-E9CC8D66A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548736"/>
        <c:axId val="130405712"/>
      </c:barChart>
      <c:catAx>
        <c:axId val="4475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0405712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30405712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4754873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降雪量多い順</a:t>
            </a:r>
          </a:p>
        </c:rich>
      </c:tx>
      <c:layout>
        <c:manualLayout>
          <c:xMode val="edge"/>
          <c:yMode val="edge"/>
          <c:x val="0.41211780098540746"/>
          <c:y val="5.94784308318667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4226811698768313"/>
          <c:y val="0.20333884702224464"/>
          <c:w val="0.79483632999198472"/>
          <c:h val="0.585394957661457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2C-4B32-9B30-466CDBAEB50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2C-4B32-9B30-466CDBAEB50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2C-4B32-9B30-466CDBAEB50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2C-4B32-9B30-466CDBAEB50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32C-4B32-9B30-466CDBAEB504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32C-4B32-9B30-466CDBAEB504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32C-4B32-9B30-466CDBAEB504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32C-4B32-9B30-466CDBAEB504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32C-4B32-9B30-466CDBAEB504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32C-4B32-9B30-466CDBAEB504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32C-4B32-9B30-466CDBAEB504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32C-4B32-9B30-466CDBAEB504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32C-4B32-9B30-466CDBAEB504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32C-4B32-9B30-466CDBAEB504}"/>
              </c:ext>
            </c:extLst>
          </c:dPt>
          <c:dPt>
            <c:idx val="2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D32C-4B32-9B30-466CDBAEB504}"/>
              </c:ext>
            </c:extLst>
          </c:dPt>
          <c:cat>
            <c:numRef>
              <c:f>Sheet2!$A$2:$A$31</c:f>
              <c:numCache>
                <c:formatCode>General</c:formatCode>
                <c:ptCount val="30"/>
                <c:pt idx="0">
                  <c:v>1984</c:v>
                </c:pt>
                <c:pt idx="1">
                  <c:v>2014</c:v>
                </c:pt>
                <c:pt idx="2">
                  <c:v>1998</c:v>
                </c:pt>
                <c:pt idx="3">
                  <c:v>1994</c:v>
                </c:pt>
                <c:pt idx="4">
                  <c:v>1990</c:v>
                </c:pt>
                <c:pt idx="5">
                  <c:v>2001</c:v>
                </c:pt>
                <c:pt idx="6">
                  <c:v>1986</c:v>
                </c:pt>
                <c:pt idx="7">
                  <c:v>2018</c:v>
                </c:pt>
                <c:pt idx="8">
                  <c:v>1968</c:v>
                </c:pt>
                <c:pt idx="9">
                  <c:v>1987</c:v>
                </c:pt>
                <c:pt idx="10">
                  <c:v>1967</c:v>
                </c:pt>
                <c:pt idx="11">
                  <c:v>1975</c:v>
                </c:pt>
                <c:pt idx="12">
                  <c:v>1996</c:v>
                </c:pt>
                <c:pt idx="13">
                  <c:v>1974</c:v>
                </c:pt>
                <c:pt idx="14">
                  <c:v>1969</c:v>
                </c:pt>
                <c:pt idx="15">
                  <c:v>1992</c:v>
                </c:pt>
                <c:pt idx="16">
                  <c:v>1978</c:v>
                </c:pt>
                <c:pt idx="17">
                  <c:v>1972</c:v>
                </c:pt>
                <c:pt idx="18">
                  <c:v>1964</c:v>
                </c:pt>
                <c:pt idx="19">
                  <c:v>1970</c:v>
                </c:pt>
                <c:pt idx="20">
                  <c:v>2012</c:v>
                </c:pt>
                <c:pt idx="21">
                  <c:v>2006</c:v>
                </c:pt>
                <c:pt idx="22">
                  <c:v>2016</c:v>
                </c:pt>
                <c:pt idx="23">
                  <c:v>1971</c:v>
                </c:pt>
                <c:pt idx="24">
                  <c:v>2011</c:v>
                </c:pt>
                <c:pt idx="25">
                  <c:v>1965</c:v>
                </c:pt>
                <c:pt idx="26">
                  <c:v>2013</c:v>
                </c:pt>
                <c:pt idx="27">
                  <c:v>2008</c:v>
                </c:pt>
                <c:pt idx="28">
                  <c:v>1963</c:v>
                </c:pt>
                <c:pt idx="29">
                  <c:v>1977</c:v>
                </c:pt>
              </c:numCache>
            </c:numRef>
          </c:cat>
          <c:val>
            <c:numRef>
              <c:f>Sheet2!$B$2:$B$31</c:f>
              <c:numCache>
                <c:formatCode>General</c:formatCode>
                <c:ptCount val="30"/>
                <c:pt idx="0">
                  <c:v>582</c:v>
                </c:pt>
                <c:pt idx="1">
                  <c:v>485</c:v>
                </c:pt>
                <c:pt idx="2">
                  <c:v>310</c:v>
                </c:pt>
                <c:pt idx="3">
                  <c:v>269</c:v>
                </c:pt>
                <c:pt idx="4">
                  <c:v>245</c:v>
                </c:pt>
                <c:pt idx="5">
                  <c:v>236</c:v>
                </c:pt>
                <c:pt idx="6">
                  <c:v>214</c:v>
                </c:pt>
                <c:pt idx="7">
                  <c:v>208</c:v>
                </c:pt>
                <c:pt idx="8">
                  <c:v>198</c:v>
                </c:pt>
                <c:pt idx="9">
                  <c:v>182</c:v>
                </c:pt>
                <c:pt idx="10">
                  <c:v>178</c:v>
                </c:pt>
                <c:pt idx="11">
                  <c:v>175</c:v>
                </c:pt>
                <c:pt idx="12">
                  <c:v>159</c:v>
                </c:pt>
                <c:pt idx="13">
                  <c:v>142</c:v>
                </c:pt>
                <c:pt idx="14">
                  <c:v>133</c:v>
                </c:pt>
                <c:pt idx="15">
                  <c:v>123</c:v>
                </c:pt>
                <c:pt idx="16">
                  <c:v>113</c:v>
                </c:pt>
                <c:pt idx="17">
                  <c:v>112</c:v>
                </c:pt>
                <c:pt idx="18">
                  <c:v>96</c:v>
                </c:pt>
                <c:pt idx="19">
                  <c:v>93</c:v>
                </c:pt>
                <c:pt idx="20">
                  <c:v>89</c:v>
                </c:pt>
                <c:pt idx="21">
                  <c:v>82</c:v>
                </c:pt>
                <c:pt idx="22">
                  <c:v>80</c:v>
                </c:pt>
                <c:pt idx="23">
                  <c:v>72</c:v>
                </c:pt>
                <c:pt idx="24">
                  <c:v>68</c:v>
                </c:pt>
                <c:pt idx="25">
                  <c:v>67</c:v>
                </c:pt>
                <c:pt idx="26">
                  <c:v>64</c:v>
                </c:pt>
                <c:pt idx="27">
                  <c:v>60</c:v>
                </c:pt>
                <c:pt idx="28">
                  <c:v>59</c:v>
                </c:pt>
                <c:pt idx="29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D32C-4B32-9B30-466CDBAEB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655807"/>
        <c:axId val="2054679007"/>
      </c:barChart>
      <c:catAx>
        <c:axId val="159655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54679007"/>
        <c:crosses val="autoZero"/>
        <c:auto val="1"/>
        <c:lblAlgn val="ctr"/>
        <c:lblOffset val="100"/>
        <c:noMultiLvlLbl val="0"/>
      </c:catAx>
      <c:valAx>
        <c:axId val="2054679007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降雪量</a:t>
                </a:r>
                <a:r>
                  <a:rPr lang="en-US" altLang="ja-JP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(cm)</a:t>
                </a:r>
                <a:endParaRPr lang="ja-JP" altLang="en-US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c:rich>
          </c:tx>
          <c:layout>
            <c:manualLayout>
              <c:xMode val="edge"/>
              <c:yMode val="edge"/>
              <c:x val="2.2271158034323005E-2"/>
              <c:y val="0.217649034669169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9655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02:53:4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02:53:4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FCC6-E2FE-473B-ADF3-4DB44A8DC5A8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65A13-EB83-44D8-8258-4F53CB0DD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72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5A13-EB83-44D8-8258-4F53CB0DD2D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53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5A13-EB83-44D8-8258-4F53CB0DD2D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222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5A13-EB83-44D8-8258-4F53CB0DD2D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66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5A13-EB83-44D8-8258-4F53CB0DD2D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257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5A13-EB83-44D8-8258-4F53CB0DD2D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352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5A13-EB83-44D8-8258-4F53CB0DD2D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624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5A13-EB83-44D8-8258-4F53CB0DD2D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356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5A13-EB83-44D8-8258-4F53CB0DD2D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22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CB7-621A-44A1-8779-85697E5421B8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ACAE-24F1-431C-B077-215181CE9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82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CB7-621A-44A1-8779-85697E5421B8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ACAE-24F1-431C-B077-215181CE9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22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CB7-621A-44A1-8779-85697E5421B8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ACAE-24F1-431C-B077-215181CE9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97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CB7-621A-44A1-8779-85697E5421B8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ACAE-24F1-431C-B077-215181CE9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30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CB7-621A-44A1-8779-85697E5421B8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ACAE-24F1-431C-B077-215181CE9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58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CB7-621A-44A1-8779-85697E5421B8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ACAE-24F1-431C-B077-215181CE9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39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CB7-621A-44A1-8779-85697E5421B8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ACAE-24F1-431C-B077-215181CE9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79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CB7-621A-44A1-8779-85697E5421B8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ACAE-24F1-431C-B077-215181CE9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27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CB7-621A-44A1-8779-85697E5421B8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ACAE-24F1-431C-B077-215181CE9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50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CB7-621A-44A1-8779-85697E5421B8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ACAE-24F1-431C-B077-215181CE9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86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CB7-621A-44A1-8779-85697E5421B8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ACAE-24F1-431C-B077-215181CE9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46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17CB7-621A-44A1-8779-85697E5421B8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DACAE-24F1-431C-B077-215181CE9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90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A23456F-2D93-480B-BC23-63D0026EBD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FCD5498-A719-4F38-AA47-3D9ED95BB3D6}"/>
              </a:ext>
            </a:extLst>
          </p:cNvPr>
          <p:cNvSpPr/>
          <p:nvPr/>
        </p:nvSpPr>
        <p:spPr>
          <a:xfrm>
            <a:off x="5042270" y="6171176"/>
            <a:ext cx="3898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>
                <a:latin typeface="+mj-lt"/>
                <a:ea typeface="HG丸ｺﾞｼｯｸM-PRO" panose="020F0600000000000000" pitchFamily="50" charset="-128"/>
              </a:rPr>
              <a:t>2018/1 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実家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横浜市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より　中村撮影</a:t>
            </a: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74C5D598-CAED-4A5F-8B9E-F3CF75B27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4127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大気・</a:t>
            </a:r>
            <a:r>
              <a:rPr lang="ja-JP" altLang="en-US" sz="5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海洋の</a:t>
            </a:r>
            <a:br>
              <a:rPr lang="en-US" altLang="ja-JP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</a:br>
            <a:r>
              <a:rPr lang="ja-JP" altLang="en-US" sz="5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長期</a:t>
            </a:r>
            <a:r>
              <a:rPr lang="ja-JP" altLang="ja-JP" sz="5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変化</a:t>
            </a:r>
            <a:r>
              <a:rPr lang="ja-JP" altLang="en-US" sz="5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による</a:t>
            </a:r>
            <a:br>
              <a:rPr lang="en-US" altLang="ja-JP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</a:br>
            <a:r>
              <a:rPr lang="ja-JP" altLang="en-US" sz="5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近年</a:t>
            </a:r>
            <a:r>
              <a:rPr lang="ja-JP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の</a:t>
            </a:r>
            <a:r>
              <a:rPr lang="ja-JP" altLang="ja-JP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関東</a:t>
            </a:r>
            <a:r>
              <a:rPr lang="ja-JP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の異常</a:t>
            </a:r>
            <a:r>
              <a:rPr lang="ja-JP" altLang="ja-JP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降雪</a:t>
            </a:r>
            <a:endParaRPr lang="ja-JP" altLang="ja-JP" sz="5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36A967-A2CF-4A00-89F9-51837486C429}"/>
              </a:ext>
            </a:extLst>
          </p:cNvPr>
          <p:cNvSpPr txBox="1"/>
          <p:nvPr/>
        </p:nvSpPr>
        <p:spPr>
          <a:xfrm>
            <a:off x="4158744" y="4687207"/>
            <a:ext cx="498525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気象・気候ダイナミクス研究室　修士</a:t>
            </a:r>
            <a:r>
              <a:rPr kumimoji="1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2000" dirty="0">
                <a:latin typeface="+mj-lt"/>
                <a:ea typeface="HG丸ｺﾞｼｯｸM-PRO" panose="020F0600000000000000" pitchFamily="50" charset="-128"/>
              </a:rPr>
              <a:t>520M204</a:t>
            </a:r>
            <a:r>
              <a:rPr kumimoji="1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中村祐貴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指導教員　立花義裕教授</a:t>
            </a:r>
            <a:r>
              <a:rPr kumimoji="1" lang="ja-JP" altLang="en-US" dirty="0"/>
              <a:t>　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インク 5">
                <a:extLst>
                  <a:ext uri="{FF2B5EF4-FFF2-40B4-BE49-F238E27FC236}">
                    <a16:creationId xmlns:a16="http://schemas.microsoft.com/office/drawing/2014/main" id="{60F6DA21-AD13-FD45-9950-4B992E35E440}"/>
                  </a:ext>
                </a:extLst>
              </p14:cNvPr>
              <p14:cNvContentPartPr/>
              <p14:nvPr/>
            </p14:nvContentPartPr>
            <p14:xfrm>
              <a:off x="1061825" y="-611964"/>
              <a:ext cx="360" cy="360"/>
            </p14:xfrm>
          </p:contentPart>
        </mc:Choice>
        <mc:Fallback xmlns="">
          <p:pic>
            <p:nvPicPr>
              <p:cNvPr id="6" name="インク 5">
                <a:extLst>
                  <a:ext uri="{FF2B5EF4-FFF2-40B4-BE49-F238E27FC236}">
                    <a16:creationId xmlns:a16="http://schemas.microsoft.com/office/drawing/2014/main" id="{60F6DA21-AD13-FD45-9950-4B992E35E4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2825" y="-62096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インク 7">
                <a:extLst>
                  <a:ext uri="{FF2B5EF4-FFF2-40B4-BE49-F238E27FC236}">
                    <a16:creationId xmlns:a16="http://schemas.microsoft.com/office/drawing/2014/main" id="{AB4D0E4E-B554-9242-873E-ECB03A3C25FA}"/>
                  </a:ext>
                </a:extLst>
              </p14:cNvPr>
              <p14:cNvContentPartPr/>
              <p14:nvPr/>
            </p14:nvContentPartPr>
            <p14:xfrm>
              <a:off x="2187545" y="-678924"/>
              <a:ext cx="360" cy="360"/>
            </p14:xfrm>
          </p:contentPart>
        </mc:Choice>
        <mc:Fallback xmlns="">
          <p:pic>
            <p:nvPicPr>
              <p:cNvPr id="8" name="インク 7">
                <a:extLst>
                  <a:ext uri="{FF2B5EF4-FFF2-40B4-BE49-F238E27FC236}">
                    <a16:creationId xmlns:a16="http://schemas.microsoft.com/office/drawing/2014/main" id="{AB4D0E4E-B554-9242-873E-ECB03A3C25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8545" y="-68792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25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DB772C-F0E7-E144-9E33-B98CA5E05DC2}"/>
              </a:ext>
            </a:extLst>
          </p:cNvPr>
          <p:cNvSpPr txBox="1"/>
          <p:nvPr/>
        </p:nvSpPr>
        <p:spPr>
          <a:xfrm>
            <a:off x="2505808" y="3105834"/>
            <a:ext cx="413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latin typeface="+mn-ea"/>
              </a:rPr>
              <a:t>結果</a:t>
            </a:r>
            <a:r>
              <a:rPr kumimoji="1" lang="en-US" altLang="ja-JP" sz="3600" dirty="0">
                <a:latin typeface="+mn-ea"/>
              </a:rPr>
              <a:t>②</a:t>
            </a:r>
            <a:r>
              <a:rPr kumimoji="1" lang="ja-JP" altLang="en-US" sz="3600">
                <a:latin typeface="+mn-ea"/>
              </a:rPr>
              <a:t> 　量の比較</a:t>
            </a:r>
          </a:p>
        </p:txBody>
      </p:sp>
    </p:spTree>
    <p:extLst>
      <p:ext uri="{BB962C8B-B14F-4D97-AF65-F5344CB8AC3E}">
        <p14:creationId xmlns:p14="http://schemas.microsoft.com/office/powerpoint/2010/main" val="208492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C2D0D37-30D0-4E10-9DB7-AA2DE82BC9AF}"/>
              </a:ext>
            </a:extLst>
          </p:cNvPr>
          <p:cNvSpPr/>
          <p:nvPr/>
        </p:nvSpPr>
        <p:spPr>
          <a:xfrm>
            <a:off x="0" y="-8799"/>
            <a:ext cx="9144000" cy="3526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結果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anose="020F0600000000000000" pitchFamily="50" charset="-128"/>
              </a:rPr>
              <a:t>2</a:t>
            </a:r>
            <a:r>
              <a:rPr kumimoji="1"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降雪日当日の水蒸気量　　　　　　</a:t>
            </a:r>
            <a:r>
              <a:rPr kumimoji="1" lang="ja-JP" altLang="en-US" sz="2769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2769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2769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</a:t>
            </a:r>
            <a:r>
              <a:rPr kumimoji="1" lang="en-US" altLang="ja-JP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丸ｺﾞｼｯｸM-PRO" panose="020F0600000000000000" pitchFamily="50" charset="-128"/>
              </a:rPr>
              <a:t>9</a:t>
            </a:r>
            <a:endParaRPr kumimoji="1" lang="ja-JP" altLang="en-US" sz="2769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9A15E2-F2D3-4E17-9A8E-A95B7EE9F32B}"/>
              </a:ext>
            </a:extLst>
          </p:cNvPr>
          <p:cNvSpPr txBox="1"/>
          <p:nvPr/>
        </p:nvSpPr>
        <p:spPr>
          <a:xfrm>
            <a:off x="3050337" y="343845"/>
            <a:ext cx="3043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降雪日の近年</a:t>
            </a:r>
            <a:r>
              <a:rPr kumimoji="1" lang="ja-JP" altLang="en-US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ー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過去の差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2000" dirty="0">
                <a:ea typeface="HG丸ｺﾞｼｯｸM-PRO" panose="020F0600000000000000" pitchFamily="50" charset="-128"/>
              </a:rPr>
              <a:t>850hPa</a:t>
            </a:r>
            <a:r>
              <a:rPr kumimoji="1" lang="ja-JP" altLang="en-US" sz="2000" dirty="0">
                <a:ea typeface="HG丸ｺﾞｼｯｸM-PRO" panose="020F0600000000000000" pitchFamily="50" charset="-128"/>
              </a:rPr>
              <a:t>水蒸気量（比湿）</a:t>
            </a:r>
            <a:endParaRPr kumimoji="1" lang="ja-JP" altLang="en-US" sz="2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6F12EF2-6B67-4FEF-8330-A96C4E6EB938}"/>
              </a:ext>
            </a:extLst>
          </p:cNvPr>
          <p:cNvSpPr txBox="1"/>
          <p:nvPr/>
        </p:nvSpPr>
        <p:spPr>
          <a:xfrm>
            <a:off x="3434437" y="5481652"/>
            <a:ext cx="2249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陰影：近年</a:t>
            </a:r>
            <a:r>
              <a:rPr kumimoji="1"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ー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過去の差（</a:t>
            </a:r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g/kg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ドット域：信頼係数</a:t>
            </a:r>
            <a:r>
              <a:rPr kumimoji="1" lang="en-US" altLang="ja-JP" sz="1000" dirty="0">
                <a:ea typeface="HG丸ｺﾞｼｯｸM-PRO" panose="020F0600000000000000" pitchFamily="50" charset="-128"/>
              </a:rPr>
              <a:t>90</a:t>
            </a:r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以上の領域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673A198-460C-4BFA-B3E2-472EC9220C3B}"/>
              </a:ext>
            </a:extLst>
          </p:cNvPr>
          <p:cNvSpPr/>
          <p:nvPr/>
        </p:nvSpPr>
        <p:spPr>
          <a:xfrm>
            <a:off x="3024834" y="6238987"/>
            <a:ext cx="2659190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10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endParaRPr kumimoji="1" lang="en-US" altLang="ja-JP" sz="1108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914AAB6-4E27-4742-9133-8A7C8751188D}"/>
              </a:ext>
            </a:extLst>
          </p:cNvPr>
          <p:cNvSpPr/>
          <p:nvPr/>
        </p:nvSpPr>
        <p:spPr>
          <a:xfrm>
            <a:off x="1392701" y="5907712"/>
            <a:ext cx="6358597" cy="925377"/>
          </a:xfrm>
          <a:prstGeom prst="roundRect">
            <a:avLst>
              <a:gd name="adj" fmla="val 7369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46"/>
              </a:lnSpc>
            </a:pPr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近年の事例では日本の南から東海上で水蒸気量が多い</a:t>
            </a:r>
            <a:endParaRPr kumimoji="1" lang="en-US" altLang="ja-JP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46"/>
              </a:lnSpc>
            </a:pPr>
            <a:endParaRPr kumimoji="1" lang="en-US" altLang="ja-JP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46"/>
              </a:lnSpc>
            </a:pPr>
            <a:r>
              <a:rPr kumimoji="1" lang="ja-JP" altLang="en-US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</a:t>
            </a:r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より多くの降水がもたらされる場</a:t>
            </a:r>
            <a:endParaRPr kumimoji="1" lang="en-US" altLang="ja-JP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E18078D-E154-4276-8B02-583E2E8DA7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"/>
          <a:stretch/>
        </p:blipFill>
        <p:spPr>
          <a:xfrm>
            <a:off x="2412317" y="1013985"/>
            <a:ext cx="4319365" cy="4505414"/>
          </a:xfrm>
          <a:prstGeom prst="rect">
            <a:avLst/>
          </a:prstGeom>
        </p:spPr>
      </p:pic>
      <p:sp>
        <p:nvSpPr>
          <p:cNvPr id="12" name="楕円 25">
            <a:extLst>
              <a:ext uri="{FF2B5EF4-FFF2-40B4-BE49-F238E27FC236}">
                <a16:creationId xmlns:a16="http://schemas.microsoft.com/office/drawing/2014/main" id="{C1DBA2F8-6E73-41CA-A28F-367DC17A1020}"/>
              </a:ext>
            </a:extLst>
          </p:cNvPr>
          <p:cNvSpPr/>
          <p:nvPr/>
        </p:nvSpPr>
        <p:spPr>
          <a:xfrm rot="1620616">
            <a:off x="4522974" y="3179225"/>
            <a:ext cx="2182804" cy="154180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62"/>
          </a:p>
        </p:txBody>
      </p:sp>
    </p:spTree>
    <p:extLst>
      <p:ext uri="{BB962C8B-B14F-4D97-AF65-F5344CB8AC3E}">
        <p14:creationId xmlns:p14="http://schemas.microsoft.com/office/powerpoint/2010/main" val="115473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AA0E8E2-93BF-4668-85FE-D54B0631762D}"/>
              </a:ext>
            </a:extLst>
          </p:cNvPr>
          <p:cNvSpPr/>
          <p:nvPr/>
        </p:nvSpPr>
        <p:spPr>
          <a:xfrm>
            <a:off x="0" y="0"/>
            <a:ext cx="9144000" cy="3820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考察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anose="020F0600000000000000" pitchFamily="50" charset="-128"/>
              </a:rPr>
              <a:t>2  </a:t>
            </a:r>
            <a:r>
              <a:rPr kumimoji="1"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anose="020F0600000000000000" pitchFamily="50" charset="-128"/>
              </a:rPr>
              <a:t>降雪日当日の水蒸気量増加　　　　</a:t>
            </a:r>
            <a:r>
              <a:rPr kumimoji="1"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丸ｺﾞｼｯｸM-PRO" panose="020F0600000000000000" pitchFamily="50" charset="-128"/>
              </a:rPr>
              <a:t>10</a:t>
            </a:r>
            <a:endParaRPr kumimoji="1" lang="ja-JP" alt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56A6F31-40BB-4323-AA84-C40AC7B1B3A5}"/>
              </a:ext>
            </a:extLst>
          </p:cNvPr>
          <p:cNvSpPr/>
          <p:nvPr/>
        </p:nvSpPr>
        <p:spPr>
          <a:xfrm>
            <a:off x="3200470" y="466189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dirty="0">
                <a:latin typeface="+mn-ea"/>
              </a:rPr>
              <a:t>降雪日</a:t>
            </a:r>
            <a:r>
              <a:rPr kumimoji="1" lang="en-US" altLang="ja-JP" dirty="0"/>
              <a:t>3</a:t>
            </a:r>
            <a:r>
              <a:rPr kumimoji="1" lang="ja-JP" altLang="en-US" dirty="0"/>
              <a:t>～</a:t>
            </a:r>
            <a:r>
              <a:rPr kumimoji="1" lang="en-US" altLang="ja-JP" dirty="0"/>
              <a:t>1</a:t>
            </a:r>
            <a:r>
              <a:rPr kumimoji="1" lang="ja-JP" altLang="en-US" dirty="0">
                <a:latin typeface="+mn-ea"/>
              </a:rPr>
              <a:t>日前の平均場</a:t>
            </a:r>
            <a:endParaRPr lang="ja-JP" altLang="en-US" dirty="0"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26D5A03-A00C-4E52-A483-449A0F4B8ECF}"/>
              </a:ext>
            </a:extLst>
          </p:cNvPr>
          <p:cNvSpPr txBox="1"/>
          <p:nvPr/>
        </p:nvSpPr>
        <p:spPr>
          <a:xfrm>
            <a:off x="943350" y="5413141"/>
            <a:ext cx="295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陰影：近年</a:t>
            </a:r>
            <a:r>
              <a:rPr kumimoji="1"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ー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過去の差（</a:t>
            </a:r>
            <a:r>
              <a:rPr kumimoji="1" lang="en-US" altLang="ja-JP" sz="1100" dirty="0">
                <a:ea typeface="HG丸ｺﾞｼｯｸM-PRO" panose="020F0600000000000000" pitchFamily="50" charset="-128"/>
              </a:rPr>
              <a:t>g/kg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　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ドット域：信頼係数</a:t>
            </a:r>
            <a:r>
              <a:rPr kumimoji="1" lang="en-US" altLang="ja-JP" sz="1100" dirty="0">
                <a:ea typeface="HG丸ｺﾞｼｯｸM-PRO" panose="020F0600000000000000" pitchFamily="50" charset="-128"/>
              </a:rPr>
              <a:t>90%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以上で有意な領域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510092A-FE71-4A8A-AE03-AB08AC70FDBF}"/>
              </a:ext>
            </a:extLst>
          </p:cNvPr>
          <p:cNvSpPr/>
          <p:nvPr/>
        </p:nvSpPr>
        <p:spPr>
          <a:xfrm>
            <a:off x="290202" y="5908047"/>
            <a:ext cx="4087799" cy="76252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東シナ海から日本南岸で正偏差</a:t>
            </a:r>
            <a:endParaRPr kumimoji="1" lang="en-US" altLang="ja-JP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→降雪日の水蒸気量増加に影響？</a:t>
            </a:r>
            <a:endParaRPr kumimoji="1" lang="en-US" altLang="ja-JP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07840434-EA02-4639-88E2-F5C9D3CCE240}"/>
              </a:ext>
            </a:extLst>
          </p:cNvPr>
          <p:cNvSpPr/>
          <p:nvPr/>
        </p:nvSpPr>
        <p:spPr>
          <a:xfrm>
            <a:off x="4948494" y="5957773"/>
            <a:ext cx="4087800" cy="663071"/>
          </a:xfrm>
          <a:prstGeom prst="roundRect">
            <a:avLst>
              <a:gd name="adj" fmla="val 935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関東南岸で収束</a:t>
            </a:r>
            <a:endParaRPr kumimoji="1" lang="en-US" altLang="ja-JP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→水蒸気の増加に寄与している？</a:t>
            </a:r>
            <a:endParaRPr kumimoji="1" lang="en-US" altLang="ja-JP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F8D5924-A076-4435-AF1B-ED8B33DA5168}"/>
              </a:ext>
            </a:extLst>
          </p:cNvPr>
          <p:cNvSpPr/>
          <p:nvPr/>
        </p:nvSpPr>
        <p:spPr>
          <a:xfrm>
            <a:off x="5425306" y="5344807"/>
            <a:ext cx="32351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陰影：近年</a:t>
            </a:r>
            <a:r>
              <a:rPr kumimoji="1"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ー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過去の収束・発散の差（</a:t>
            </a:r>
            <a:r>
              <a:rPr kumimoji="1" lang="en-US" altLang="ja-JP" sz="1100" dirty="0">
                <a:ea typeface="HG丸ｺﾞｼｯｸM-PRO" panose="020F0600000000000000" pitchFamily="50" charset="-128"/>
              </a:rPr>
              <a:t>g/s</a:t>
            </a:r>
            <a:r>
              <a:rPr kumimoji="1" lang="ja-JP" altLang="en-US" sz="1100" dirty="0">
                <a:ea typeface="HG丸ｺﾞｼｯｸM-PRO" panose="020F0600000000000000" pitchFamily="50" charset="-128"/>
              </a:rPr>
              <a:t>・</a:t>
            </a:r>
            <a:r>
              <a:rPr kumimoji="1" lang="en-US" altLang="ja-JP" sz="1100" dirty="0">
                <a:ea typeface="HG丸ｺﾞｼｯｸM-PRO" panose="020F0600000000000000" pitchFamily="50" charset="-128"/>
              </a:rPr>
              <a:t>m²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　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矢印：水蒸気フラックス（</a:t>
            </a:r>
            <a:r>
              <a:rPr kumimoji="1" lang="en-US" altLang="ja-JP" sz="1100" dirty="0">
                <a:ea typeface="HG丸ｺﾞｼｯｸM-PRO" panose="020F0600000000000000" pitchFamily="50" charset="-128"/>
              </a:rPr>
              <a:t>g/s</a:t>
            </a:r>
            <a:r>
              <a:rPr kumimoji="1" lang="ja-JP" altLang="en-US" sz="1100" dirty="0">
                <a:ea typeface="HG丸ｺﾞｼｯｸM-PRO" panose="020F0600000000000000" pitchFamily="50" charset="-128"/>
              </a:rPr>
              <a:t>・</a:t>
            </a:r>
            <a:r>
              <a:rPr kumimoji="1" lang="en-US" altLang="ja-JP" sz="1100" dirty="0">
                <a:ea typeface="HG丸ｺﾞｼｯｸM-PRO" panose="020F0600000000000000" pitchFamily="50" charset="-128"/>
              </a:rPr>
              <a:t>m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ドット域：信頼係数</a:t>
            </a:r>
            <a:r>
              <a:rPr kumimoji="1" lang="en-US" altLang="ja-JP" sz="1100" dirty="0">
                <a:ea typeface="HG丸ｺﾞｼｯｸM-PRO" panose="020F0600000000000000" pitchFamily="50" charset="-128"/>
              </a:rPr>
              <a:t>90%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以上で有意な領域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EFB4375-D464-E447-87C2-7EC88F65BD23}"/>
              </a:ext>
            </a:extLst>
          </p:cNvPr>
          <p:cNvSpPr/>
          <p:nvPr/>
        </p:nvSpPr>
        <p:spPr>
          <a:xfrm>
            <a:off x="898299" y="760608"/>
            <a:ext cx="3043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dirty="0">
                <a:ea typeface="HG丸ｺﾞｼｯｸM-PRO" panose="020F0600000000000000" pitchFamily="50" charset="-128"/>
              </a:rPr>
              <a:t>850hPa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水蒸気量（比湿）</a:t>
            </a:r>
            <a:endParaRPr lang="ja-JP" altLang="en-US" sz="20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E072D3D-D44B-784F-8F80-1384E3874F81}"/>
              </a:ext>
            </a:extLst>
          </p:cNvPr>
          <p:cNvSpPr/>
          <p:nvPr/>
        </p:nvSpPr>
        <p:spPr>
          <a:xfrm>
            <a:off x="5874139" y="76060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水蒸気フラックス</a:t>
            </a:r>
            <a:endParaRPr lang="ja-JP" altLang="en-US" sz="20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20EC750-A77B-49F3-B1B0-A7EBEBE0C6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0" t="7589" r="17338"/>
          <a:stretch/>
        </p:blipFill>
        <p:spPr>
          <a:xfrm>
            <a:off x="4863852" y="1095433"/>
            <a:ext cx="3903533" cy="431851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8621B69-B5A9-42D0-A262-43A2F426A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4" t="9304" r="8600" b="10071"/>
          <a:stretch/>
        </p:blipFill>
        <p:spPr>
          <a:xfrm>
            <a:off x="8552833" y="1095433"/>
            <a:ext cx="420745" cy="3906662"/>
          </a:xfrm>
          <a:prstGeom prst="rect">
            <a:avLst/>
          </a:prstGeom>
        </p:spPr>
      </p:pic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721A9186-C913-424D-A285-A7CA9C8A1F9C}"/>
              </a:ext>
            </a:extLst>
          </p:cNvPr>
          <p:cNvGrpSpPr/>
          <p:nvPr/>
        </p:nvGrpSpPr>
        <p:grpSpPr>
          <a:xfrm>
            <a:off x="6117549" y="2868531"/>
            <a:ext cx="1281578" cy="1536678"/>
            <a:chOff x="6535259" y="2731157"/>
            <a:chExt cx="1268286" cy="1536678"/>
          </a:xfrm>
        </p:grpSpPr>
        <p:sp>
          <p:nvSpPr>
            <p:cNvPr id="26" name="矢印: 右 18">
              <a:extLst>
                <a:ext uri="{FF2B5EF4-FFF2-40B4-BE49-F238E27FC236}">
                  <a16:creationId xmlns:a16="http://schemas.microsoft.com/office/drawing/2014/main" id="{4038C00D-2E8B-42AC-9564-D7DCA96AAB1F}"/>
                </a:ext>
              </a:extLst>
            </p:cNvPr>
            <p:cNvSpPr/>
            <p:nvPr/>
          </p:nvSpPr>
          <p:spPr>
            <a:xfrm rot="14289107">
              <a:off x="6435896" y="3540077"/>
              <a:ext cx="1031413" cy="424103"/>
            </a:xfrm>
            <a:prstGeom prst="rightArrow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矢印: 右 22">
              <a:extLst>
                <a:ext uri="{FF2B5EF4-FFF2-40B4-BE49-F238E27FC236}">
                  <a16:creationId xmlns:a16="http://schemas.microsoft.com/office/drawing/2014/main" id="{8E681FF1-4FBA-4D85-8CE8-3E0E1FE8F07E}"/>
                </a:ext>
              </a:extLst>
            </p:cNvPr>
            <p:cNvSpPr/>
            <p:nvPr/>
          </p:nvSpPr>
          <p:spPr>
            <a:xfrm rot="20171214">
              <a:off x="6535259" y="2731157"/>
              <a:ext cx="1268286" cy="298227"/>
            </a:xfrm>
            <a:prstGeom prst="rightArrow">
              <a:avLst>
                <a:gd name="adj1" fmla="val 75785"/>
                <a:gd name="adj2" fmla="val 50000"/>
              </a:avLst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608279-72B3-4BCA-A31E-CC0A8F05153C}"/>
              </a:ext>
            </a:extLst>
          </p:cNvPr>
          <p:cNvSpPr txBox="1"/>
          <p:nvPr/>
        </p:nvSpPr>
        <p:spPr>
          <a:xfrm>
            <a:off x="8483095" y="858447"/>
            <a:ext cx="489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発散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DDECA1D-74B3-4A30-BAF1-4719D4A74CAB}"/>
              </a:ext>
            </a:extLst>
          </p:cNvPr>
          <p:cNvSpPr/>
          <p:nvPr/>
        </p:nvSpPr>
        <p:spPr>
          <a:xfrm>
            <a:off x="8516342" y="5077214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100" dirty="0"/>
              <a:t>収束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46D6E71-C93B-4B8F-BFE8-B523B90F733F}"/>
              </a:ext>
            </a:extLst>
          </p:cNvPr>
          <p:cNvGrpSpPr/>
          <p:nvPr/>
        </p:nvGrpSpPr>
        <p:grpSpPr>
          <a:xfrm>
            <a:off x="251449" y="1077745"/>
            <a:ext cx="4025805" cy="4336198"/>
            <a:chOff x="374393" y="1488720"/>
            <a:chExt cx="2807877" cy="3346193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0F0F9AEC-F720-4CEA-A4BE-B18A5CB5C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08"/>
            <a:stretch/>
          </p:blipFill>
          <p:spPr>
            <a:xfrm>
              <a:off x="374393" y="1488720"/>
              <a:ext cx="2807877" cy="3346193"/>
            </a:xfrm>
            <a:prstGeom prst="rect">
              <a:avLst/>
            </a:prstGeom>
          </p:spPr>
        </p:pic>
        <p:sp>
          <p:nvSpPr>
            <p:cNvPr id="29" name="楕円 25">
              <a:extLst>
                <a:ext uri="{FF2B5EF4-FFF2-40B4-BE49-F238E27FC236}">
                  <a16:creationId xmlns:a16="http://schemas.microsoft.com/office/drawing/2014/main" id="{1667EBCE-DDA5-4346-A966-A6A575828116}"/>
                </a:ext>
              </a:extLst>
            </p:cNvPr>
            <p:cNvSpPr/>
            <p:nvPr/>
          </p:nvSpPr>
          <p:spPr>
            <a:xfrm rot="20836484">
              <a:off x="1081680" y="2391989"/>
              <a:ext cx="1963871" cy="864347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68747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C28D8FB9-E150-4E11-A189-CC08C36F4D5E}"/>
              </a:ext>
            </a:extLst>
          </p:cNvPr>
          <p:cNvSpPr/>
          <p:nvPr/>
        </p:nvSpPr>
        <p:spPr>
          <a:xfrm>
            <a:off x="863360" y="4329947"/>
            <a:ext cx="7417279" cy="106735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46"/>
              </a:lnSpc>
            </a:pPr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事例あたりの平均降水量は増加しているが降雪量に変化</a:t>
            </a:r>
            <a:r>
              <a:rPr kumimoji="1" lang="ja-JP" altLang="en-US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はない</a:t>
            </a:r>
            <a:endParaRPr kumimoji="1" lang="en-US" altLang="ja-JP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46"/>
              </a:lnSpc>
            </a:pPr>
            <a:endParaRPr kumimoji="1" lang="en-US" altLang="ja-JP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46"/>
              </a:lnSpc>
            </a:pPr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→気温の上昇が影響して</a:t>
            </a:r>
            <a:r>
              <a:rPr kumimoji="1" lang="ja-JP" altLang="en-US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いる可能性</a:t>
            </a:r>
            <a:endParaRPr kumimoji="1" lang="en-US" altLang="ja-JP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9D7F7E1C-73A1-44FD-B410-9E8E33645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658774"/>
              </p:ext>
            </p:extLst>
          </p:nvPr>
        </p:nvGraphicFramePr>
        <p:xfrm>
          <a:off x="-2" y="2375653"/>
          <a:ext cx="9144000" cy="1746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54327965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11185059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11541422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93365537"/>
                    </a:ext>
                  </a:extLst>
                </a:gridCol>
              </a:tblGrid>
              <a:tr h="351693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過去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事例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近年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事例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2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降水量（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mm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事例</a:t>
                      </a:r>
                      <a:r>
                        <a:rPr kumimoji="1" lang="ja-JP" altLang="en-US" sz="1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19.0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37.2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有意な差あり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765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降雪量（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cm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事例） </a:t>
                      </a:r>
                      <a:endParaRPr kumimoji="1" lang="ja-JP" altLang="en-US" sz="1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19.8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19.8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有意な差なし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0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+mn-lt"/>
                          <a:ea typeface="HG丸ｺﾞｼｯｸM-PRO" panose="020F0600000000000000" pitchFamily="50" charset="-128"/>
                        </a:rPr>
                        <a:t>850hPa</a:t>
                      </a: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気温（℃）</a:t>
                      </a: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（降雪日）</a:t>
                      </a:r>
                      <a:endParaRPr kumimoji="1" lang="ja-JP" altLang="en-US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-6.2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-3.8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有意な差あり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863804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EF8AA0E-D8D4-4A7B-B161-3688E7FB71C4}"/>
              </a:ext>
            </a:extLst>
          </p:cNvPr>
          <p:cNvSpPr/>
          <p:nvPr/>
        </p:nvSpPr>
        <p:spPr>
          <a:xfrm>
            <a:off x="0" y="0"/>
            <a:ext cx="9144000" cy="3820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考察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anose="020F0600000000000000" pitchFamily="50" charset="-128"/>
              </a:rPr>
              <a:t>2  </a:t>
            </a:r>
            <a:r>
              <a:rPr kumimoji="1"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anose="020F0600000000000000" pitchFamily="50" charset="-128"/>
              </a:rPr>
              <a:t>過去と近年の事例当たりの量の比較</a:t>
            </a:r>
            <a:r>
              <a:rPr kumimoji="1"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丸ｺﾞｼｯｸM-PRO" panose="020F0600000000000000" pitchFamily="50" charset="-128"/>
              </a:rPr>
              <a:t>11</a:t>
            </a:r>
            <a:endParaRPr kumimoji="1" lang="ja-JP" alt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6EA154-7FBC-624C-AF99-C89E821AE7A0}"/>
              </a:ext>
            </a:extLst>
          </p:cNvPr>
          <p:cNvSpPr txBox="1"/>
          <p:nvPr/>
        </p:nvSpPr>
        <p:spPr>
          <a:xfrm>
            <a:off x="1688121" y="1902543"/>
            <a:ext cx="576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過去</a:t>
            </a:r>
            <a:r>
              <a:rPr kumimoji="1" lang="en-US" altLang="ja-JP" dirty="0"/>
              <a:t>5</a:t>
            </a:r>
            <a:r>
              <a:rPr kumimoji="1" lang="ja-JP" altLang="en-US"/>
              <a:t>事例と近年</a:t>
            </a:r>
            <a:r>
              <a:rPr kumimoji="1" lang="en-US" altLang="ja-JP" dirty="0"/>
              <a:t>9</a:t>
            </a:r>
            <a:r>
              <a:rPr kumimoji="1" lang="ja-JP" altLang="en-US"/>
              <a:t>事例の降水量・降雪量・気温の比較</a:t>
            </a:r>
          </a:p>
        </p:txBody>
      </p:sp>
    </p:spTree>
    <p:extLst>
      <p:ext uri="{BB962C8B-B14F-4D97-AF65-F5344CB8AC3E}">
        <p14:creationId xmlns:p14="http://schemas.microsoft.com/office/powerpoint/2010/main" val="2794932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3928F57-F4F4-4FA4-B5B6-1AEE6A446088}"/>
              </a:ext>
            </a:extLst>
          </p:cNvPr>
          <p:cNvSpPr/>
          <p:nvPr/>
        </p:nvSpPr>
        <p:spPr>
          <a:xfrm>
            <a:off x="0" y="1"/>
            <a:ext cx="91440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まとめ・考察　　　　　</a:t>
            </a:r>
            <a:r>
              <a:rPr kumimoji="1"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　　　</a:t>
            </a:r>
            <a:r>
              <a:rPr kumimoji="1" lang="ja-JP" altLang="en-US" sz="3000" dirty="0">
                <a:solidFill>
                  <a:schemeClr val="tx1"/>
                </a:solidFill>
              </a:rPr>
              <a:t>　</a:t>
            </a:r>
            <a:r>
              <a:rPr kumimoji="1" lang="en-US" altLang="ja-JP" sz="3000" dirty="0">
                <a:solidFill>
                  <a:schemeClr val="tx1"/>
                </a:solidFill>
              </a:rPr>
              <a:t> 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 Symbol" panose="020B0502040204020203" pitchFamily="34" charset="0"/>
              </a:rPr>
              <a:t>12</a:t>
            </a:r>
            <a:endParaRPr kumimoji="1" lang="ja-JP" alt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丸ｺﾞｼｯｸM-PRO" panose="020F0600000000000000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2719E41-B3FE-4FFE-96AB-699402A003D1}"/>
              </a:ext>
            </a:extLst>
          </p:cNvPr>
          <p:cNvSpPr/>
          <p:nvPr/>
        </p:nvSpPr>
        <p:spPr>
          <a:xfrm>
            <a:off x="236207" y="520960"/>
            <a:ext cx="1409702" cy="3459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まとめ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A595DE38-DAD7-4D0E-A068-038E9FE2AFFD}"/>
              </a:ext>
            </a:extLst>
          </p:cNvPr>
          <p:cNvSpPr/>
          <p:nvPr/>
        </p:nvSpPr>
        <p:spPr>
          <a:xfrm>
            <a:off x="236207" y="4022721"/>
            <a:ext cx="1000922" cy="3838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考察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43470B4C-3333-424D-A69D-CFF5B4E9FA9B}"/>
              </a:ext>
            </a:extLst>
          </p:cNvPr>
          <p:cNvSpPr/>
          <p:nvPr/>
        </p:nvSpPr>
        <p:spPr>
          <a:xfrm>
            <a:off x="196849" y="4406619"/>
            <a:ext cx="8750302" cy="2334150"/>
          </a:xfrm>
          <a:prstGeom prst="roundRect">
            <a:avLst>
              <a:gd name="adj" fmla="val 8590"/>
            </a:avLst>
          </a:prstGeom>
          <a:noFill/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・近年、大雪事例が増加した要因</a:t>
            </a:r>
            <a:endParaRPr kumimoji="1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日本南岸での海面水温の南北温度勾配の強化</a:t>
            </a:r>
            <a:endParaRPr kumimoji="1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→日本</a:t>
            </a:r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の南海上から東海上でのストームトラック</a:t>
            </a:r>
            <a:r>
              <a:rPr kumimoji="1" lang="ja-JP" altLang="en-US" sz="16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の強化</a:t>
            </a:r>
            <a:endParaRPr kumimoji="1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・近年の大雪事例で降雪量が増加して</a:t>
            </a:r>
            <a:r>
              <a:rPr kumimoji="1" lang="ja-JP" altLang="en-US" sz="16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いない要因</a:t>
            </a:r>
            <a:endParaRPr kumimoji="1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降水量は増加</a:t>
            </a:r>
            <a:endParaRPr kumimoji="1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降雪量の増加にはつながらなかった</a:t>
            </a:r>
            <a:endParaRPr kumimoji="1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気温も上昇　　　</a:t>
            </a:r>
            <a:endParaRPr kumimoji="1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445D5D8B-88A9-F147-A28C-C513C015C483}"/>
              </a:ext>
            </a:extLst>
          </p:cNvPr>
          <p:cNvSpPr/>
          <p:nvPr/>
        </p:nvSpPr>
        <p:spPr>
          <a:xfrm>
            <a:off x="83060" y="854509"/>
            <a:ext cx="8977879" cy="3015813"/>
          </a:xfrm>
          <a:prstGeom prst="roundRect">
            <a:avLst>
              <a:gd name="adj" fmla="val 6960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関東地方において，</a:t>
            </a:r>
            <a:r>
              <a:rPr kumimoji="1" lang="ja-JP" altLang="en-US" dirty="0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降雪量が多い年は</a:t>
            </a:r>
            <a:r>
              <a:rPr kumimoji="1" lang="en-US" altLang="ja-JP" dirty="0">
                <a:solidFill>
                  <a:srgbClr val="FF0000"/>
                </a:solidFill>
              </a:rPr>
              <a:t>1989</a:t>
            </a:r>
            <a:r>
              <a:rPr kumimoji="1" lang="ja-JP" altLang="en-US" dirty="0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年以降が上位を占める</a:t>
            </a:r>
            <a:endParaRPr kumimoji="1" lang="en-US" altLang="ja-JP" dirty="0">
              <a:solidFill>
                <a:srgbClr val="FF0000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kumimoji="1" lang="en-US" altLang="ja-JP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en-US" altLang="ja-JP" sz="1600" b="1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1989</a:t>
            </a:r>
            <a:r>
              <a:rPr kumimoji="1" lang="ja-JP" altLang="en-US" sz="16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年以降の年が上位を占める要因</a:t>
            </a:r>
            <a:endParaRPr kumimoji="1" lang="en-US" altLang="ja-JP" sz="16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仮説①：大雪事例の</a:t>
            </a:r>
            <a:r>
              <a:rPr kumimoji="1" lang="ja-JP" altLang="en-US" sz="16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回数</a:t>
            </a:r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が増えた？</a:t>
            </a:r>
            <a:endParaRPr kumimoji="1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仮説②：大雪事例の</a:t>
            </a:r>
            <a:r>
              <a:rPr kumimoji="1" lang="ja-JP" altLang="en-US" sz="16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降雪量</a:t>
            </a:r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が増えた？</a:t>
            </a:r>
            <a:endParaRPr kumimoji="1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i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</a:t>
            </a:r>
            <a:r>
              <a:rPr kumimoji="1" lang="ja-JP" altLang="en-US" sz="2400" b="1" i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回数の増加</a:t>
            </a:r>
            <a:r>
              <a:rPr kumimoji="1" lang="ja-JP" altLang="en-US" sz="2400" b="1" i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（仮説①が寄与）</a:t>
            </a:r>
            <a:endParaRPr kumimoji="1" lang="en-US" altLang="ja-JP" sz="1600" b="1" i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b="1" i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b="1" i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</a:rPr>
              <a:t>全体の降雪事例数は減少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</a:rPr>
              <a:t>→</a:t>
            </a:r>
            <a:r>
              <a:rPr kumimoji="1" lang="ja-JP" altLang="en-US" sz="2000" dirty="0">
                <a:solidFill>
                  <a:schemeClr val="tx1"/>
                </a:solidFill>
              </a:rPr>
              <a:t>少量の降雪事例は減少し，</a:t>
            </a:r>
            <a:r>
              <a:rPr kumimoji="1" lang="ja-JP" altLang="en-US" sz="2000" dirty="0">
                <a:solidFill>
                  <a:srgbClr val="FF0000"/>
                </a:solidFill>
              </a:rPr>
              <a:t>降雪がある時は大雪に</a:t>
            </a:r>
            <a:r>
              <a:rPr kumimoji="1" lang="ja-JP" altLang="en-US" sz="2000">
                <a:solidFill>
                  <a:srgbClr val="FF0000"/>
                </a:solidFill>
              </a:rPr>
              <a:t>なる傾向（＝異常降雪）</a:t>
            </a:r>
            <a:endParaRPr kumimoji="1" lang="en-US" altLang="ja-JP" sz="2000" b="1" i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爆発 1 2">
            <a:extLst>
              <a:ext uri="{FF2B5EF4-FFF2-40B4-BE49-F238E27FC236}">
                <a16:creationId xmlns:a16="http://schemas.microsoft.com/office/drawing/2014/main" id="{C7022854-1095-7A49-A894-527933F6A83B}"/>
              </a:ext>
            </a:extLst>
          </p:cNvPr>
          <p:cNvSpPr/>
          <p:nvPr/>
        </p:nvSpPr>
        <p:spPr>
          <a:xfrm rot="21128461">
            <a:off x="7734077" y="1054379"/>
            <a:ext cx="1288522" cy="914400"/>
          </a:xfrm>
          <a:prstGeom prst="irregularSeal1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+mn-ea"/>
              </a:rPr>
              <a:t>New</a:t>
            </a:r>
            <a:endParaRPr kumimoji="1" lang="ja-JP" altLang="en-US" dirty="0">
              <a:latin typeface="+mn-ea"/>
            </a:endParaRPr>
          </a:p>
        </p:txBody>
      </p:sp>
      <p:graphicFrame>
        <p:nvGraphicFramePr>
          <p:cNvPr id="14" name="グラフ 13">
            <a:extLst>
              <a:ext uri="{FF2B5EF4-FFF2-40B4-BE49-F238E27FC236}">
                <a16:creationId xmlns:a16="http://schemas.microsoft.com/office/drawing/2014/main" id="{2A2B82A4-54B0-4D5D-B76A-93788100F1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627741"/>
              </p:ext>
            </p:extLst>
          </p:nvPr>
        </p:nvGraphicFramePr>
        <p:xfrm>
          <a:off x="4968823" y="1323372"/>
          <a:ext cx="4042280" cy="191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8CF2767-C36F-42BF-83A1-D40EB823C77D}"/>
              </a:ext>
            </a:extLst>
          </p:cNvPr>
          <p:cNvSpPr/>
          <p:nvPr/>
        </p:nvSpPr>
        <p:spPr>
          <a:xfrm>
            <a:off x="7119026" y="1811748"/>
            <a:ext cx="1499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青：</a:t>
            </a:r>
            <a:r>
              <a:rPr kumimoji="1" lang="en-US" altLang="ja-JP" sz="1200" dirty="0">
                <a:latin typeface="+mj-lt"/>
                <a:ea typeface="HG丸ｺﾞｼｯｸM-PRO" panose="020F0600000000000000" pitchFamily="50" charset="-128"/>
              </a:rPr>
              <a:t>1961</a:t>
            </a:r>
            <a:r>
              <a:rPr kumimoji="1" lang="ja-JP" altLang="en-US" sz="1200" dirty="0">
                <a:latin typeface="+mj-lt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1200" dirty="0">
                <a:latin typeface="+mj-lt"/>
                <a:ea typeface="HG丸ｺﾞｼｯｸM-PRO" panose="020F0600000000000000" pitchFamily="50" charset="-128"/>
              </a:rPr>
              <a:t>1988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赤：</a:t>
            </a:r>
            <a:r>
              <a:rPr kumimoji="1" lang="en-US" altLang="ja-JP" sz="1200" dirty="0">
                <a:latin typeface="+mj-lt"/>
                <a:ea typeface="HG丸ｺﾞｼｯｸM-PRO" panose="020F0600000000000000" pitchFamily="50" charset="-128"/>
              </a:rPr>
              <a:t>1989</a:t>
            </a:r>
            <a:r>
              <a:rPr kumimoji="1" lang="ja-JP" altLang="en-US" sz="1200" dirty="0">
                <a:latin typeface="+mj-lt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1200" dirty="0">
                <a:latin typeface="+mj-lt"/>
                <a:ea typeface="HG丸ｺﾞｼｯｸM-PRO" panose="020F0600000000000000" pitchFamily="50" charset="-128"/>
              </a:rPr>
              <a:t>2018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99BFE31F-D526-4825-9099-49DA8935364F}"/>
              </a:ext>
            </a:extLst>
          </p:cNvPr>
          <p:cNvSpPr/>
          <p:nvPr/>
        </p:nvSpPr>
        <p:spPr>
          <a:xfrm rot="19396713">
            <a:off x="5540564" y="1194039"/>
            <a:ext cx="276631" cy="850198"/>
          </a:xfrm>
          <a:prstGeom prst="downArrow">
            <a:avLst>
              <a:gd name="adj1" fmla="val 50000"/>
              <a:gd name="adj2" fmla="val 37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17B5BB74-6989-4029-85A2-40E3A100EFED}"/>
              </a:ext>
            </a:extLst>
          </p:cNvPr>
          <p:cNvSpPr/>
          <p:nvPr/>
        </p:nvSpPr>
        <p:spPr>
          <a:xfrm>
            <a:off x="5638801" y="1897428"/>
            <a:ext cx="541044" cy="949904"/>
          </a:xfrm>
          <a:prstGeom prst="roundRect">
            <a:avLst>
              <a:gd name="adj" fmla="val 9601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右中かっこ 3">
            <a:extLst>
              <a:ext uri="{FF2B5EF4-FFF2-40B4-BE49-F238E27FC236}">
                <a16:creationId xmlns:a16="http://schemas.microsoft.com/office/drawing/2014/main" id="{7EB0127F-F071-B64A-9C2B-589E3985E451}"/>
              </a:ext>
            </a:extLst>
          </p:cNvPr>
          <p:cNvSpPr/>
          <p:nvPr/>
        </p:nvSpPr>
        <p:spPr>
          <a:xfrm>
            <a:off x="1828800" y="5984839"/>
            <a:ext cx="93784" cy="56270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355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4B517C7-CCB4-4F74-A06F-D62164E939E6}"/>
              </a:ext>
            </a:extLst>
          </p:cNvPr>
          <p:cNvSpPr/>
          <p:nvPr/>
        </p:nvSpPr>
        <p:spPr>
          <a:xfrm>
            <a:off x="0" y="0"/>
            <a:ext cx="9143999" cy="408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引用文献</a:t>
            </a:r>
            <a:endParaRPr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2B4B9C5-BC4F-49ED-A495-039905277862}"/>
              </a:ext>
            </a:extLst>
          </p:cNvPr>
          <p:cNvSpPr/>
          <p:nvPr/>
        </p:nvSpPr>
        <p:spPr>
          <a:xfrm>
            <a:off x="0" y="517803"/>
            <a:ext cx="914399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Kawase et al., 2016</a:t>
            </a:r>
            <a:r>
              <a:rPr lang="ja-JP" altLang="en-US" sz="1400" dirty="0">
                <a:latin typeface="Segoe UI Symbol" panose="020B0502040204020203" pitchFamily="34" charset="0"/>
              </a:rPr>
              <a:t>：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Enhancement of heavy daily snowfall in central Japan</a:t>
            </a:r>
            <a:r>
              <a:rPr lang="ja-JP" altLang="en-US" sz="1400" dirty="0">
                <a:latin typeface="Segoe UI Symbol" panose="020B0502040204020203" pitchFamily="34" charset="0"/>
              </a:rPr>
              <a:t> 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due to global warming as projected by large ensemble of regional climate simulations, </a:t>
            </a:r>
            <a:r>
              <a:rPr lang="en-US" altLang="ja-JP" sz="1400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Climate Change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en-US" altLang="ja-JP" sz="14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139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,265-278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14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Tachibana et al., 2007</a:t>
            </a:r>
            <a:r>
              <a:rPr lang="ja-JP" altLang="en-US" sz="1400" dirty="0">
                <a:latin typeface="Segoe UI Symbol" panose="020B0502040204020203" pitchFamily="34" charset="0"/>
              </a:rPr>
              <a:t>：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Interannual variation in snow-accumulation events in Tokyo and its relationship to the Eurasian pattern, </a:t>
            </a:r>
            <a:r>
              <a:rPr lang="en-US" altLang="ja-JP" sz="1400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SOLA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</a:t>
            </a:r>
            <a:r>
              <a:rPr lang="en-US" altLang="ja-JP" sz="14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 3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129-132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14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Nakamura et al., 2012</a:t>
            </a:r>
            <a:r>
              <a:rPr lang="ja-JP" altLang="en-US" sz="1400" dirty="0">
                <a:latin typeface="Segoe UI Symbol" panose="020B0502040204020203" pitchFamily="34" charset="0"/>
              </a:rPr>
              <a:t>：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Response of Storm Tracks to Bimodal Kuroshio Path States South of Japan, </a:t>
            </a:r>
            <a:r>
              <a:rPr lang="en-US" altLang="ja-JP" sz="1400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Journal of Climate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en-US" altLang="ja-JP" sz="14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25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7772-7779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14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Yamazaki et al., 2015</a:t>
            </a:r>
            <a:r>
              <a:rPr lang="ja-JP" altLang="en-US" sz="1400" dirty="0">
                <a:latin typeface="Segoe UI Symbol" panose="020B0502040204020203" pitchFamily="34" charset="0"/>
              </a:rPr>
              <a:t>：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Heavy Snowfall in Kanto and on the Pacific Ocean Side of Northern Japan Associated with Western Pacific Blocking, </a:t>
            </a:r>
            <a:r>
              <a:rPr lang="en-US" altLang="ja-JP" sz="1400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SOLA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en-US" altLang="ja-JP" sz="14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11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59-64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14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Honda et al., 2016</a:t>
            </a:r>
            <a:r>
              <a:rPr lang="ja-JP" altLang="en-US" sz="1400" dirty="0">
                <a:latin typeface="Segoe UI Symbol" panose="020B0502040204020203" pitchFamily="34" charset="0"/>
              </a:rPr>
              <a:t>：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Synoptic Conditions Causing an Extreme Snowfall Event in the Kanto-</a:t>
            </a:r>
            <a:r>
              <a:rPr lang="en-US" altLang="ja-JP" sz="1400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Koshin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District of Japan on 14-15 February 2014, </a:t>
            </a:r>
            <a:r>
              <a:rPr lang="en-US" altLang="ja-JP" sz="1400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SOLA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en-US" altLang="ja-JP" sz="14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12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259-264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14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Kobayashi et al., 2015</a:t>
            </a:r>
            <a:r>
              <a:rPr lang="ja-JP" altLang="en-US" sz="1400" dirty="0">
                <a:latin typeface="Segoe UI Symbol" panose="020B0502040204020203" pitchFamily="34" charset="0"/>
              </a:rPr>
              <a:t>：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The JRA-55 reanalysis: General specifications and basic characteristics, </a:t>
            </a:r>
            <a:r>
              <a:rPr lang="en-US" altLang="ja-JP" sz="1400" b="1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J</a:t>
            </a:r>
            <a:r>
              <a:rPr lang="en-US" altLang="ja-JP" sz="1400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. Meteor. Soc. Japan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en-US" altLang="ja-JP" sz="14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93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5−48</a:t>
            </a:r>
          </a:p>
          <a:p>
            <a:endParaRPr lang="en-US" altLang="ja-JP" sz="14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Rayner, N. A. et al., 2003</a:t>
            </a:r>
            <a:r>
              <a:rPr lang="ja-JP" altLang="en-US" sz="1400" dirty="0">
                <a:latin typeface="Segoe UI Symbol" panose="020B0502040204020203" pitchFamily="34" charset="0"/>
              </a:rPr>
              <a:t>：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Global Analyses of Sea Surface Temperature, Sea Ice, and Night Marine Air Temperature since the Late Nineteenth Century, </a:t>
            </a:r>
            <a:r>
              <a:rPr lang="en-US" altLang="ja-JP" sz="1400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J. </a:t>
            </a:r>
            <a:r>
              <a:rPr lang="en-US" altLang="ja-JP" sz="1400" i="1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Geophys</a:t>
            </a:r>
            <a:r>
              <a:rPr lang="en-US" altLang="ja-JP" sz="1400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. Res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</a:t>
            </a:r>
            <a:r>
              <a:rPr lang="en-US" altLang="ja-JP" sz="14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108</a:t>
            </a:r>
            <a:r>
              <a:rPr lang="ja-JP" altLang="en-US" sz="1400" dirty="0">
                <a:latin typeface="Segoe UI Symbol" panose="020B0502040204020203" pitchFamily="34" charset="0"/>
              </a:rPr>
              <a:t>（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D14</a:t>
            </a:r>
            <a:r>
              <a:rPr lang="ja-JP" altLang="en-US" sz="1400" dirty="0">
                <a:latin typeface="Segoe UI Symbol" panose="020B0502040204020203" pitchFamily="34" charset="0"/>
              </a:rPr>
              <a:t>）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4407</a:t>
            </a:r>
          </a:p>
          <a:p>
            <a:endParaRPr lang="en-US" altLang="ja-JP" sz="14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Tachibana et al., 1996</a:t>
            </a:r>
            <a:r>
              <a:rPr lang="ja-JP" altLang="en-US" sz="1400" dirty="0">
                <a:latin typeface="Segoe UI Symbol" panose="020B0502040204020203" pitchFamily="34" charset="0"/>
              </a:rPr>
              <a:t>：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The Abrupt Decrease of the Sea Ice over the Southern Part of the Sea of Okhotsk in 1989 and Its Relation to the Recent Weakening of the Aleutian Low, </a:t>
            </a:r>
            <a:r>
              <a:rPr lang="en-US" altLang="ja-JP" sz="1400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J. Meteor. Soc. Japan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en-US" altLang="ja-JP" sz="14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74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579-584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14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Nakamura et al., 2002</a:t>
            </a:r>
            <a:r>
              <a:rPr lang="ja-JP" altLang="en-US" sz="1400" dirty="0">
                <a:latin typeface="Segoe UI Symbol" panose="020B0502040204020203" pitchFamily="34" charset="0"/>
              </a:rPr>
              <a:t>：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Interannual and Decadal Modulations Recently Observed in the Pacific Storm Track Activity and East Asian Winter Monsoon, </a:t>
            </a:r>
            <a:r>
              <a:rPr lang="en-US" altLang="ja-JP" sz="1400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Journal of Climate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en-US" altLang="ja-JP" sz="14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15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1855-1874</a:t>
            </a:r>
          </a:p>
          <a:p>
            <a:endParaRPr lang="en-US" altLang="ja-JP" sz="14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Inatsu</a:t>
            </a:r>
            <a:r>
              <a:rPr lang="en-US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2009</a:t>
            </a:r>
            <a:r>
              <a:rPr lang="ja-JP" altLang="en-US" sz="1400">
                <a:latin typeface="Segoe UI Symbol" panose="020B0502040204020203" pitchFamily="34" charset="0"/>
                <a:ea typeface="Segoe UI Symbol" panose="020B0502040204020203" pitchFamily="34" charset="0"/>
              </a:rPr>
              <a:t>：</a:t>
            </a:r>
            <a:r>
              <a:rPr lang="en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The neighbor enclosed area tracking algorithm for extratropical wintertime cyclones, </a:t>
            </a:r>
            <a:r>
              <a:rPr lang="en" altLang="ja-JP" sz="1400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Atmospheric Science Letter</a:t>
            </a:r>
            <a:r>
              <a:rPr lang="en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en" altLang="ja-JP" sz="14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10</a:t>
            </a:r>
            <a:r>
              <a:rPr lang="en" altLang="ja-JP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267-272</a:t>
            </a:r>
            <a:endParaRPr lang="en-US" altLang="ja-JP" sz="1400" b="1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0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D8AE6D0-DFB8-4AFF-9E18-D17EB6055EE8}"/>
              </a:ext>
            </a:extLst>
          </p:cNvPr>
          <p:cNvSpPr/>
          <p:nvPr/>
        </p:nvSpPr>
        <p:spPr>
          <a:xfrm>
            <a:off x="67946" y="464207"/>
            <a:ext cx="9002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関東地方の降雪回数は年に数回程度で、降雪量も日本海側に比べて多くない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7685B7-61A7-4D8B-98D1-1E54EEC3A446}"/>
              </a:ext>
            </a:extLst>
          </p:cNvPr>
          <p:cNvSpPr txBox="1"/>
          <p:nvPr/>
        </p:nvSpPr>
        <p:spPr>
          <a:xfrm>
            <a:off x="1678736" y="981927"/>
            <a:ext cx="578652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関東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は大雪への対策</a:t>
            </a:r>
            <a:r>
              <a:rPr kumimoji="1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が不十分、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一度大雪</a:t>
            </a:r>
            <a:r>
              <a:rPr kumimoji="1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が降れば公共交通やライフラインに影響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10C43AF-C974-4034-9F88-4BC44A3E27EB}"/>
              </a:ext>
            </a:extLst>
          </p:cNvPr>
          <p:cNvSpPr/>
          <p:nvPr/>
        </p:nvSpPr>
        <p:spPr>
          <a:xfrm>
            <a:off x="0" y="-1735"/>
            <a:ext cx="91440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研究背景 　　　　　　　　　　　　　　　</a:t>
            </a:r>
            <a:r>
              <a:rPr kumimoji="1" lang="ja-JP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en-US" altLang="ja-JP" sz="3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kumimoji="1" lang="ja-JP" altLang="en-US" sz="3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1</a:t>
            </a:r>
            <a:endParaRPr kumimoji="1" lang="ja-JP" altLang="en-US" sz="3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C5DB76A-D4D0-414A-8235-6EE94FB4F30F}"/>
              </a:ext>
            </a:extLst>
          </p:cNvPr>
          <p:cNvSpPr/>
          <p:nvPr/>
        </p:nvSpPr>
        <p:spPr>
          <a:xfrm>
            <a:off x="7225904" y="4803628"/>
            <a:ext cx="184731" cy="260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kumimoji="1" lang="ja-JP" altLang="en-US" sz="120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F1B7970-0A30-4534-BD70-7463EA0DD9F3}"/>
              </a:ext>
            </a:extLst>
          </p:cNvPr>
          <p:cNvSpPr/>
          <p:nvPr/>
        </p:nvSpPr>
        <p:spPr>
          <a:xfrm>
            <a:off x="2030949" y="5121267"/>
            <a:ext cx="20530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200" dirty="0">
                <a:latin typeface="+mj-lt"/>
                <a:ea typeface="HG丸ｺﾞｼｯｸM-PRO" panose="020F0600000000000000" pitchFamily="50" charset="-128"/>
              </a:rPr>
              <a:t>2022/1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実家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横浜市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より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BACEA0D-D797-489F-84F4-BDAABE9C58E2}"/>
              </a:ext>
            </a:extLst>
          </p:cNvPr>
          <p:cNvSpPr txBox="1"/>
          <p:nvPr/>
        </p:nvSpPr>
        <p:spPr>
          <a:xfrm>
            <a:off x="5406102" y="1877167"/>
            <a:ext cx="1804308" cy="369333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大雪による影響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8707C53-4EEA-4608-8F65-A336AC8DA487}"/>
              </a:ext>
            </a:extLst>
          </p:cNvPr>
          <p:cNvSpPr txBox="1"/>
          <p:nvPr/>
        </p:nvSpPr>
        <p:spPr>
          <a:xfrm>
            <a:off x="1704856" y="1877168"/>
            <a:ext cx="2261777" cy="369333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関東での積雪の様子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8B3F5FF-7662-4B87-8F59-3BA5B3188D20}"/>
              </a:ext>
            </a:extLst>
          </p:cNvPr>
          <p:cNvSpPr/>
          <p:nvPr/>
        </p:nvSpPr>
        <p:spPr>
          <a:xfrm>
            <a:off x="2188324" y="6014542"/>
            <a:ext cx="4755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今後も雪氷による被害が発生する可能性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→今後の関東の降雪量の予測が必要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C9743BF0-C414-4F3C-8D3A-70389C5F4424}"/>
              </a:ext>
            </a:extLst>
          </p:cNvPr>
          <p:cNvSpPr/>
          <p:nvPr/>
        </p:nvSpPr>
        <p:spPr>
          <a:xfrm>
            <a:off x="1861649" y="5857700"/>
            <a:ext cx="5408895" cy="958361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2BD0758-80F5-BF48-8E94-39D3A84B6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49" y="2303482"/>
            <a:ext cx="2731789" cy="2760268"/>
          </a:xfrm>
          <a:prstGeom prst="rect">
            <a:avLst/>
          </a:prstGeom>
        </p:spPr>
      </p:pic>
      <p:sp>
        <p:nvSpPr>
          <p:cNvPr id="21" name="矢印: 下 8">
            <a:extLst>
              <a:ext uri="{FF2B5EF4-FFF2-40B4-BE49-F238E27FC236}">
                <a16:creationId xmlns:a16="http://schemas.microsoft.com/office/drawing/2014/main" id="{B376073C-6BD5-DA4E-8E37-900EA2DF71DF}"/>
              </a:ext>
            </a:extLst>
          </p:cNvPr>
          <p:cNvSpPr/>
          <p:nvPr/>
        </p:nvSpPr>
        <p:spPr>
          <a:xfrm>
            <a:off x="4345759" y="5237157"/>
            <a:ext cx="440674" cy="5582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74ADDE7-A01F-2E48-BEBB-F03D495E40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1" r="2593" b="28471"/>
          <a:stretch/>
        </p:blipFill>
        <p:spPr>
          <a:xfrm>
            <a:off x="4942362" y="2327976"/>
            <a:ext cx="2731789" cy="276026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3B1013F-560C-B545-A0AB-D2E491D5E0E9}"/>
              </a:ext>
            </a:extLst>
          </p:cNvPr>
          <p:cNvSpPr txBox="1"/>
          <p:nvPr/>
        </p:nvSpPr>
        <p:spPr>
          <a:xfrm>
            <a:off x="5753278" y="5121267"/>
            <a:ext cx="1980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2022</a:t>
            </a:r>
            <a:r>
              <a:rPr kumimoji="1" lang="ja-JP" altLang="en-US" sz="1200" dirty="0"/>
              <a:t>年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月</a:t>
            </a:r>
            <a:r>
              <a:rPr kumimoji="1" lang="en-US" altLang="ja-JP" sz="1200" dirty="0"/>
              <a:t>7</a:t>
            </a:r>
            <a:r>
              <a:rPr kumimoji="1" lang="ja-JP" altLang="en-US" sz="1200" dirty="0"/>
              <a:t>日　日経新聞</a:t>
            </a:r>
          </a:p>
        </p:txBody>
      </p:sp>
    </p:spTree>
    <p:extLst>
      <p:ext uri="{BB962C8B-B14F-4D97-AF65-F5344CB8AC3E}">
        <p14:creationId xmlns:p14="http://schemas.microsoft.com/office/powerpoint/2010/main" val="411730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D7628BEA-41E8-4A67-85DC-202D9194F387}"/>
              </a:ext>
            </a:extLst>
          </p:cNvPr>
          <p:cNvSpPr/>
          <p:nvPr/>
        </p:nvSpPr>
        <p:spPr>
          <a:xfrm>
            <a:off x="4572000" y="1043241"/>
            <a:ext cx="4486763" cy="4225229"/>
          </a:xfrm>
          <a:prstGeom prst="roundRect">
            <a:avLst>
              <a:gd name="adj" fmla="val 8507"/>
            </a:avLst>
          </a:prstGeom>
          <a:solidFill>
            <a:srgbClr val="92D05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0E946A34-B8BC-4691-845F-5AB0174B8C70}"/>
              </a:ext>
            </a:extLst>
          </p:cNvPr>
          <p:cNvSpPr/>
          <p:nvPr/>
        </p:nvSpPr>
        <p:spPr>
          <a:xfrm>
            <a:off x="66236" y="1045044"/>
            <a:ext cx="4505764" cy="4225230"/>
          </a:xfrm>
          <a:prstGeom prst="roundRect">
            <a:avLst>
              <a:gd name="adj" fmla="val 8213"/>
            </a:avLst>
          </a:prstGeom>
          <a:solidFill>
            <a:srgbClr val="00B0F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39D60EE-BB11-441B-9FD4-DFBFE2D69AAB}"/>
              </a:ext>
            </a:extLst>
          </p:cNvPr>
          <p:cNvSpPr/>
          <p:nvPr/>
        </p:nvSpPr>
        <p:spPr>
          <a:xfrm>
            <a:off x="0" y="-1735"/>
            <a:ext cx="91440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研究背景 　　　　　　　　　　　　　　　</a:t>
            </a:r>
            <a:r>
              <a:rPr kumimoji="1" lang="ja-JP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en-US" altLang="ja-JP" sz="3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kumimoji="1" lang="ja-JP" altLang="en-US" sz="3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2</a:t>
            </a:r>
            <a:endParaRPr kumimoji="1" lang="ja-JP" alt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HG丸ｺﾞｼｯｸM-PRO" panose="020F06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10AE10-6F28-4B78-8068-4B3B91FF1BC8}"/>
              </a:ext>
            </a:extLst>
          </p:cNvPr>
          <p:cNvSpPr txBox="1"/>
          <p:nvPr/>
        </p:nvSpPr>
        <p:spPr>
          <a:xfrm>
            <a:off x="4572000" y="1288439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ea typeface="HG丸ｺﾞｼｯｸM-PRO" panose="020F0600000000000000" pitchFamily="50" charset="-128"/>
              </a:rPr>
              <a:t>・</a:t>
            </a:r>
            <a:r>
              <a:rPr kumimoji="1" lang="en-US" altLang="ja-JP" sz="2000" dirty="0">
                <a:ea typeface="HG丸ｺﾞｼｯｸM-PRO" panose="020F0600000000000000" pitchFamily="50" charset="-128"/>
              </a:rPr>
              <a:t>2014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年の関東の大雪を引き起こした総観場</a:t>
            </a:r>
            <a:r>
              <a:rPr kumimoji="1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の条件：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Wingdings" pitchFamily="2" charset="2"/>
              </a:rPr>
              <a:t>(</a:t>
            </a:r>
            <a:r>
              <a:rPr kumimoji="1" lang="en-US" altLang="ja-JP" sz="1600" dirty="0">
                <a:ea typeface="HG丸ｺﾞｼｯｸM-PRO" panose="020F0600000000000000" pitchFamily="50" charset="-128"/>
              </a:rPr>
              <a:t>Honda et al., 2016)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・ユーラシアンパターンと東京の積雪</a:t>
            </a:r>
            <a:r>
              <a:rPr kumimoji="1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の関係</a:t>
            </a:r>
            <a:r>
              <a:rPr kumimoji="1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Wingdings" pitchFamily="2" charset="2"/>
              </a:rPr>
              <a:t>：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Wingdings" pitchFamily="2" charset="2"/>
              </a:rPr>
              <a:t>(</a:t>
            </a:r>
            <a:r>
              <a:rPr kumimoji="1" lang="en-US" altLang="ja-JP" sz="1600" dirty="0">
                <a:ea typeface="HG丸ｺﾞｼｯｸM-PRO" panose="020F0600000000000000" pitchFamily="50" charset="-128"/>
              </a:rPr>
              <a:t>Tachibana et al., 2007)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・黒潮流路と東京の降雪と</a:t>
            </a:r>
            <a:r>
              <a:rPr kumimoji="1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の関係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Wingdings" pitchFamily="2" charset="2"/>
              </a:rPr>
              <a:t>：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Wingdings" pitchFamily="2" charset="2"/>
              </a:rPr>
              <a:t>(</a:t>
            </a:r>
            <a:r>
              <a:rPr kumimoji="1" lang="en-US" altLang="ja-JP" sz="1600" dirty="0">
                <a:ea typeface="HG丸ｺﾞｼｯｸM-PRO" panose="020F0600000000000000" pitchFamily="50" charset="-128"/>
              </a:rPr>
              <a:t>Nakamura et al., 2012)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4300401-8E3B-4DBE-9596-9F0E2371DA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7" r="-1239" b="67143"/>
          <a:stretch/>
        </p:blipFill>
        <p:spPr>
          <a:xfrm>
            <a:off x="968409" y="1346983"/>
            <a:ext cx="2673802" cy="244798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4A43FAE-CE0D-408C-9CA7-BA9E1E2B0236}"/>
              </a:ext>
            </a:extLst>
          </p:cNvPr>
          <p:cNvSpPr txBox="1"/>
          <p:nvPr/>
        </p:nvSpPr>
        <p:spPr>
          <a:xfrm>
            <a:off x="1031134" y="3696183"/>
            <a:ext cx="2553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+mj-lt"/>
                <a:ea typeface="HG丸ｺﾞｼｯｸM-PRO" panose="020F0600000000000000" pitchFamily="50" charset="-128"/>
              </a:rPr>
              <a:t>Kawase et al., (2016)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より引用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A5CF3E7-6899-4991-B94A-79C29C6A3396}"/>
              </a:ext>
            </a:extLst>
          </p:cNvPr>
          <p:cNvSpPr txBox="1"/>
          <p:nvPr/>
        </p:nvSpPr>
        <p:spPr>
          <a:xfrm>
            <a:off x="4786551" y="4127665"/>
            <a:ext cx="4084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事例解析や期間全体での統計解析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</a:t>
            </a:r>
            <a:r>
              <a:rPr kumimoji="1" lang="ja-JP" altLang="en-US" sz="2000" b="1" i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関東に着目して</a:t>
            </a:r>
            <a:endParaRPr kumimoji="1" lang="en-US" altLang="ja-JP" sz="2000" b="1" i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b="1" i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長期的な変化を見たものはない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F8849B98-4E7A-44B7-929A-D3096B884704}"/>
              </a:ext>
            </a:extLst>
          </p:cNvPr>
          <p:cNvGrpSpPr/>
          <p:nvPr/>
        </p:nvGrpSpPr>
        <p:grpSpPr>
          <a:xfrm>
            <a:off x="66236" y="5527872"/>
            <a:ext cx="9003323" cy="1042878"/>
            <a:chOff x="100116" y="5095216"/>
            <a:chExt cx="8928369" cy="1042878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0B02B95A-ED61-4EC0-875D-61FEB89D1B15}"/>
                </a:ext>
              </a:extLst>
            </p:cNvPr>
            <p:cNvGrpSpPr/>
            <p:nvPr/>
          </p:nvGrpSpPr>
          <p:grpSpPr>
            <a:xfrm>
              <a:off x="100116" y="5095216"/>
              <a:ext cx="8928369" cy="1042878"/>
              <a:chOff x="4724223" y="5088543"/>
              <a:chExt cx="4452449" cy="525988"/>
            </a:xfrm>
          </p:grpSpPr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BDC4460E-D6E2-4DBF-88FF-98033BB2529B}"/>
                  </a:ext>
                </a:extLst>
              </p:cNvPr>
              <p:cNvSpPr/>
              <p:nvPr/>
            </p:nvSpPr>
            <p:spPr>
              <a:xfrm>
                <a:off x="4724223" y="5346054"/>
                <a:ext cx="4452449" cy="268477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id="{B3D450A7-A79D-4F13-BD42-E17F7BC833C2}"/>
                  </a:ext>
                </a:extLst>
              </p:cNvPr>
              <p:cNvSpPr/>
              <p:nvPr/>
            </p:nvSpPr>
            <p:spPr>
              <a:xfrm>
                <a:off x="4724223" y="5088543"/>
                <a:ext cx="1165030" cy="2529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研究目的</a:t>
                </a:r>
                <a:endParaRPr kumimoji="1" lang="en-US" altLang="ja-JP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598EC39-CB11-4246-AD8D-5552E8ECC1D4}"/>
                </a:ext>
              </a:extLst>
            </p:cNvPr>
            <p:cNvSpPr/>
            <p:nvPr/>
          </p:nvSpPr>
          <p:spPr>
            <a:xfrm>
              <a:off x="135292" y="5623987"/>
              <a:ext cx="884703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ja-JP" sz="2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関東の</a:t>
              </a:r>
              <a:r>
                <a:rPr lang="en-US" altLang="ja-JP" sz="2500" dirty="0">
                  <a:latin typeface="+mj-lt"/>
                  <a:ea typeface="HG丸ｺﾞｼｯｸM-PRO" panose="020F0600000000000000" pitchFamily="50" charset="-128"/>
                </a:rPr>
                <a:t>1</a:t>
              </a:r>
              <a:r>
                <a:rPr lang="ja-JP" altLang="ja-JP" sz="2500" dirty="0" err="1">
                  <a:latin typeface="+mj-lt"/>
                  <a:ea typeface="HG丸ｺﾞｼｯｸM-PRO" panose="020F0600000000000000" pitchFamily="50" charset="-128"/>
                </a:rPr>
                <a:t>，</a:t>
              </a:r>
              <a:r>
                <a:rPr lang="en-US" altLang="ja-JP" sz="2500" dirty="0">
                  <a:latin typeface="+mj-lt"/>
                  <a:ea typeface="HG丸ｺﾞｼｯｸM-PRO" panose="020F0600000000000000" pitchFamily="50" charset="-128"/>
                </a:rPr>
                <a:t>2</a:t>
              </a:r>
              <a:r>
                <a:rPr lang="ja-JP" altLang="ja-JP" sz="2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月の</a:t>
              </a:r>
              <a:r>
                <a:rPr lang="ja-JP" altLang="en-US" sz="2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降雪時の</a:t>
              </a:r>
              <a:r>
                <a:rPr lang="ja-JP" altLang="ja-JP" sz="2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環境場</a:t>
              </a:r>
              <a:r>
                <a:rPr lang="ja-JP" altLang="en-US" sz="2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の長期的な変化を調べること</a:t>
              </a:r>
            </a:p>
          </p:txBody>
        </p: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9804B66-DFA2-45A2-9578-EE034EBD82EE}"/>
              </a:ext>
            </a:extLst>
          </p:cNvPr>
          <p:cNvSpPr/>
          <p:nvPr/>
        </p:nvSpPr>
        <p:spPr>
          <a:xfrm>
            <a:off x="4814200" y="405938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再解析データを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用いた研究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046E33-E212-4C6E-BE9B-0D9C960B9AB4}"/>
              </a:ext>
            </a:extLst>
          </p:cNvPr>
          <p:cNvSpPr txBox="1"/>
          <p:nvPr/>
        </p:nvSpPr>
        <p:spPr>
          <a:xfrm>
            <a:off x="136325" y="3859009"/>
            <a:ext cx="432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日本のほとんどの地域で総降雪量は減少</a:t>
            </a: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2109ED7C-F2A9-40D3-9E57-AEA302AEB66E}"/>
              </a:ext>
            </a:extLst>
          </p:cNvPr>
          <p:cNvSpPr/>
          <p:nvPr/>
        </p:nvSpPr>
        <p:spPr>
          <a:xfrm>
            <a:off x="4310521" y="5416339"/>
            <a:ext cx="503679" cy="501463"/>
          </a:xfrm>
          <a:prstGeom prst="downArrow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41EA8C6-BE1A-4817-B139-88F1F4E4B873}"/>
              </a:ext>
            </a:extLst>
          </p:cNvPr>
          <p:cNvSpPr/>
          <p:nvPr/>
        </p:nvSpPr>
        <p:spPr>
          <a:xfrm>
            <a:off x="-53395" y="398713"/>
            <a:ext cx="2475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数値モデルを用いた</a:t>
            </a:r>
          </a:p>
          <a:p>
            <a:pPr algn="ctr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将来予測に関する研究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2100901-1BA3-4482-BAA9-79F2A35B23D0}"/>
              </a:ext>
            </a:extLst>
          </p:cNvPr>
          <p:cNvSpPr/>
          <p:nvPr/>
        </p:nvSpPr>
        <p:spPr>
          <a:xfrm>
            <a:off x="887293" y="1004986"/>
            <a:ext cx="283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>
                <a:latin typeface="+mn-ea"/>
              </a:rPr>
              <a:t>21</a:t>
            </a:r>
            <a:r>
              <a:rPr kumimoji="1" lang="ja-JP" altLang="en-US" dirty="0">
                <a:latin typeface="+mn-ea"/>
              </a:rPr>
              <a:t>世紀末の総降雪量予測</a:t>
            </a:r>
            <a:endParaRPr kumimoji="1" lang="en-US" altLang="ja-JP" dirty="0">
              <a:latin typeface="+mn-ea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AA5850F-E3F2-4D7B-9458-E89B5EB0E893}"/>
              </a:ext>
            </a:extLst>
          </p:cNvPr>
          <p:cNvSpPr/>
          <p:nvPr/>
        </p:nvSpPr>
        <p:spPr>
          <a:xfrm>
            <a:off x="495948" y="4370728"/>
            <a:ext cx="38558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予測の不確実性あり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→再解析データを用いた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長期的な変化を見ることも重要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122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A9DBE41-050D-4DAE-810C-B868E807CFB0}"/>
              </a:ext>
            </a:extLst>
          </p:cNvPr>
          <p:cNvSpPr/>
          <p:nvPr/>
        </p:nvSpPr>
        <p:spPr>
          <a:xfrm>
            <a:off x="0" y="-8140"/>
            <a:ext cx="9144000" cy="422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データ・解析手法　　　    </a:t>
            </a:r>
            <a:r>
              <a:rPr kumimoji="1" lang="ja-JP" altLang="en-US" sz="3000" dirty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                               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丸ｺﾞｼｯｸM-PRO" panose="020F0600000000000000" pitchFamily="50" charset="-128"/>
              </a:rPr>
              <a:t>3</a:t>
            </a:r>
            <a:endParaRPr kumimoji="1" lang="ja-JP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丸ｺﾞｼｯｸM-PRO" panose="020F0600000000000000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C150B5B-760B-46A9-B46D-468899C42F48}"/>
              </a:ext>
            </a:extLst>
          </p:cNvPr>
          <p:cNvGrpSpPr/>
          <p:nvPr/>
        </p:nvGrpSpPr>
        <p:grpSpPr>
          <a:xfrm>
            <a:off x="690794" y="2720763"/>
            <a:ext cx="7762402" cy="1267543"/>
            <a:chOff x="1143845" y="5238893"/>
            <a:chExt cx="6142747" cy="1722604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86DE8D0-19EC-4B05-BB2A-62B7408E7563}"/>
                </a:ext>
              </a:extLst>
            </p:cNvPr>
            <p:cNvSpPr txBox="1"/>
            <p:nvPr/>
          </p:nvSpPr>
          <p:spPr>
            <a:xfrm>
              <a:off x="1516341" y="5238893"/>
              <a:ext cx="1619646" cy="543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解析期間・手法</a:t>
              </a:r>
              <a:endPara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A7687A99-F51D-4ADF-B5F1-7F435821F904}"/>
                </a:ext>
              </a:extLst>
            </p:cNvPr>
            <p:cNvSpPr/>
            <p:nvPr/>
          </p:nvSpPr>
          <p:spPr>
            <a:xfrm>
              <a:off x="1143845" y="5817939"/>
              <a:ext cx="6142747" cy="1143558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ひし形 20">
              <a:extLst>
                <a:ext uri="{FF2B5EF4-FFF2-40B4-BE49-F238E27FC236}">
                  <a16:creationId xmlns:a16="http://schemas.microsoft.com/office/drawing/2014/main" id="{E37B79EF-D0BC-4AA1-9150-2DFEEB10E560}"/>
                </a:ext>
              </a:extLst>
            </p:cNvPr>
            <p:cNvSpPr/>
            <p:nvPr/>
          </p:nvSpPr>
          <p:spPr>
            <a:xfrm>
              <a:off x="1336726" y="5344699"/>
              <a:ext cx="179615" cy="333686"/>
            </a:xfrm>
            <a:prstGeom prst="diamon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ひし形 18">
            <a:extLst>
              <a:ext uri="{FF2B5EF4-FFF2-40B4-BE49-F238E27FC236}">
                <a16:creationId xmlns:a16="http://schemas.microsoft.com/office/drawing/2014/main" id="{AF0949FC-9425-4D91-B95D-193AC1624059}"/>
              </a:ext>
            </a:extLst>
          </p:cNvPr>
          <p:cNvSpPr/>
          <p:nvPr/>
        </p:nvSpPr>
        <p:spPr>
          <a:xfrm>
            <a:off x="934532" y="487276"/>
            <a:ext cx="226974" cy="214295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3071A62-1358-40D0-9338-74A8377957A8}"/>
              </a:ext>
            </a:extLst>
          </p:cNvPr>
          <p:cNvGrpSpPr/>
          <p:nvPr/>
        </p:nvGrpSpPr>
        <p:grpSpPr>
          <a:xfrm>
            <a:off x="962278" y="703735"/>
            <a:ext cx="7219437" cy="1856847"/>
            <a:chOff x="712943" y="964414"/>
            <a:chExt cx="6969618" cy="1404720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3E7B4725-7164-4465-A610-5D7631B39A34}"/>
                </a:ext>
              </a:extLst>
            </p:cNvPr>
            <p:cNvSpPr txBox="1"/>
            <p:nvPr/>
          </p:nvSpPr>
          <p:spPr>
            <a:xfrm>
              <a:off x="840149" y="2107258"/>
              <a:ext cx="5127306" cy="25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・地上観測データ：月合計降雪量</a:t>
              </a:r>
              <a:r>
                <a:rPr kumimoji="1" lang="en-US" altLang="ja-JP" sz="160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,</a:t>
              </a:r>
              <a:r>
                <a:rPr kumimoji="1" lang="ja-JP" altLang="en-US" sz="160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日降雪量（気象官署）</a:t>
              </a:r>
              <a:endParaRPr kumimoji="1" lang="en-US" altLang="ja-JP" sz="160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65A75BC2-671A-4B1D-A2AE-AFB70B76DB2C}"/>
                </a:ext>
              </a:extLst>
            </p:cNvPr>
            <p:cNvSpPr/>
            <p:nvPr/>
          </p:nvSpPr>
          <p:spPr>
            <a:xfrm>
              <a:off x="712943" y="1003296"/>
              <a:ext cx="6969618" cy="1365838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角ゴ Pro W3" panose="020B0300000000000000" pitchFamily="34" charset="-128"/>
                <a:ea typeface="ヒラギノ角ゴ Pro W3" panose="020B0300000000000000" pitchFamily="34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759C9B9-60A1-4886-AB7A-621AB46C5020}"/>
                </a:ext>
              </a:extLst>
            </p:cNvPr>
            <p:cNvSpPr txBox="1"/>
            <p:nvPr/>
          </p:nvSpPr>
          <p:spPr>
            <a:xfrm>
              <a:off x="840150" y="964414"/>
              <a:ext cx="5425965" cy="44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・大気場：気象庁長期再解析データ　</a:t>
              </a:r>
              <a:r>
                <a:rPr kumimoji="1" lang="en-US" altLang="ja-JP" sz="1600" dirty="0">
                  <a:latin typeface="+mj-lt"/>
                  <a:ea typeface="HG丸ｺﾞｼｯｸM-PRO" panose="020F0600000000000000" pitchFamily="50" charset="-128"/>
                </a:rPr>
                <a:t>JRA-55</a:t>
              </a:r>
            </a:p>
            <a:p>
              <a:r>
                <a:rPr kumimoji="1"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水平格子間隔：</a:t>
              </a:r>
              <a:r>
                <a:rPr kumimoji="1" lang="en-US" altLang="ja-JP" sz="1600" dirty="0">
                  <a:latin typeface="+mj-lt"/>
                  <a:ea typeface="HG丸ｺﾞｼｯｸM-PRO" panose="020F0600000000000000" pitchFamily="50" charset="-128"/>
                </a:rPr>
                <a:t>1.25°×1.25°</a:t>
              </a:r>
              <a:r>
                <a:rPr kumimoji="1" lang="en-US" altLang="ja-JP" sz="1200" dirty="0">
                  <a:latin typeface="+mj-lt"/>
                  <a:ea typeface="HG丸ｺﾞｼｯｸM-PRO" panose="020F0600000000000000" pitchFamily="50" charset="-128"/>
                </a:rPr>
                <a:t>※</a:t>
              </a:r>
              <a:r>
                <a:rPr kumimoji="1" lang="en-US" altLang="ja-JP" sz="1200" dirty="0" err="1">
                  <a:latin typeface="+mj-lt"/>
                  <a:ea typeface="HG丸ｺﾞｼｯｸM-PRO" panose="020F0600000000000000" pitchFamily="50" charset="-128"/>
                </a:rPr>
                <a:t>Monthly,Daily</a:t>
              </a:r>
              <a:r>
                <a:rPr kumimoji="1"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のデータを用いた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C399F8F-FBCA-402A-9772-B0A8A3214C10}"/>
                </a:ext>
              </a:extLst>
            </p:cNvPr>
            <p:cNvSpPr txBox="1"/>
            <p:nvPr/>
          </p:nvSpPr>
          <p:spPr>
            <a:xfrm>
              <a:off x="840149" y="1530494"/>
              <a:ext cx="2960128" cy="44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・月平均海面水温：</a:t>
              </a:r>
              <a:r>
                <a:rPr kumimoji="1" lang="en-US" altLang="ja-JP" sz="1600" dirty="0" err="1">
                  <a:latin typeface="+mj-lt"/>
                  <a:ea typeface="HG丸ｺﾞｼｯｸM-PRO" panose="020F0600000000000000" pitchFamily="50" charset="-128"/>
                </a:rPr>
                <a:t>HadISST</a:t>
              </a:r>
              <a:endParaRPr kumimoji="1" lang="en-US" altLang="ja-JP" sz="1600" dirty="0">
                <a:latin typeface="+mj-lt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水平格子間隔：</a:t>
              </a:r>
              <a:r>
                <a:rPr kumimoji="1" lang="en-US" altLang="ja-JP" sz="1600" dirty="0">
                  <a:latin typeface="+mj-lt"/>
                  <a:ea typeface="HG丸ｺﾞｼｯｸM-PRO" panose="020F0600000000000000" pitchFamily="50" charset="-128"/>
                </a:rPr>
                <a:t>1°×1°</a:t>
              </a:r>
              <a:endParaRPr kumimoji="1" lang="en-US" altLang="ja-JP" sz="2000" dirty="0">
                <a:latin typeface="+mj-lt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07D2C465-6BCF-4048-B967-74A403BD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06" y="425506"/>
            <a:ext cx="1480853" cy="352432"/>
          </a:xfrm>
        </p:spPr>
        <p:txBody>
          <a:bodyPr>
            <a:noAutofit/>
          </a:bodyPr>
          <a:lstStyle/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使用データ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C0161F4D-ECAB-4F6C-A65B-73AF4631FE22}"/>
              </a:ext>
            </a:extLst>
          </p:cNvPr>
          <p:cNvGrpSpPr/>
          <p:nvPr/>
        </p:nvGrpSpPr>
        <p:grpSpPr>
          <a:xfrm>
            <a:off x="690794" y="4674352"/>
            <a:ext cx="7872316" cy="1444580"/>
            <a:chOff x="651170" y="881523"/>
            <a:chExt cx="7645496" cy="532998"/>
          </a:xfrm>
        </p:grpSpPr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5D84AED5-195D-4DB5-A3DD-F009FEFFE4F2}"/>
                </a:ext>
              </a:extLst>
            </p:cNvPr>
            <p:cNvSpPr/>
            <p:nvPr/>
          </p:nvSpPr>
          <p:spPr>
            <a:xfrm>
              <a:off x="657975" y="901028"/>
              <a:ext cx="7538749" cy="21840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7FAE5F61-D96E-46E2-AE30-2297A7AD6606}"/>
                </a:ext>
              </a:extLst>
            </p:cNvPr>
            <p:cNvSpPr txBox="1"/>
            <p:nvPr/>
          </p:nvSpPr>
          <p:spPr>
            <a:xfrm>
              <a:off x="657975" y="881523"/>
              <a:ext cx="7538749" cy="261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FF0000"/>
                  </a:solidFill>
                  <a:latin typeface="+mj-lt"/>
                  <a:ea typeface="HG丸ｺﾞｼｯｸM-PRO" panose="020F0600000000000000" pitchFamily="50" charset="-128"/>
                </a:rPr>
                <a:t>1989</a:t>
              </a:r>
              <a:r>
                <a:rPr kumimoji="1" lang="ja-JP" altLang="en-US" sz="20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</a:t>
              </a:r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を境にアリューシャン低気圧が弱まり，</a:t>
              </a:r>
              <a:endParaRPr kumimoji="1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日本付近で温度が上昇した　　　　　　　　　         </a:t>
              </a:r>
              <a:r>
                <a:rPr kumimoji="1" lang="en-US" altLang="ja-JP" sz="1200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Tachibana</a:t>
              </a:r>
              <a:r>
                <a:rPr kumimoji="1" lang="ja-JP" altLang="en-US" sz="1200" dirty="0">
                  <a:latin typeface="Segoe UI Symbol" panose="020B0502040204020203" pitchFamily="34" charset="0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1200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et al,(1996) </a:t>
              </a:r>
              <a:r>
                <a:rPr kumimoji="1" lang="ja-JP" altLang="en-US" sz="2000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　　</a:t>
              </a:r>
              <a:endParaRPr kumimoji="1" lang="ja-JP" altLang="en-US" sz="2000" dirty="0">
                <a:latin typeface="Segoe UI Symbol" panose="020B0502040204020203" pitchFamily="34" charset="0"/>
                <a:ea typeface="HG丸ｺﾞｼｯｸM-PRO" panose="020F0600000000000000" pitchFamily="50" charset="-128"/>
              </a:endParaRPr>
            </a:p>
          </p:txBody>
        </p:sp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B094495F-7F5B-4253-8BFC-3033C9269C44}"/>
                </a:ext>
              </a:extLst>
            </p:cNvPr>
            <p:cNvSpPr/>
            <p:nvPr/>
          </p:nvSpPr>
          <p:spPr>
            <a:xfrm>
              <a:off x="651175" y="1161845"/>
              <a:ext cx="7538749" cy="244168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BB161E5C-F0D6-4E8B-BC54-C63DA95202C5}"/>
                </a:ext>
              </a:extLst>
            </p:cNvPr>
            <p:cNvSpPr txBox="1"/>
            <p:nvPr/>
          </p:nvSpPr>
          <p:spPr>
            <a:xfrm>
              <a:off x="651170" y="1153337"/>
              <a:ext cx="7645496" cy="261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FF0000"/>
                  </a:solidFill>
                  <a:latin typeface="+mj-lt"/>
                  <a:ea typeface="HG丸ｺﾞｼｯｸM-PRO" panose="020F0600000000000000" pitchFamily="50" charset="-128"/>
                </a:rPr>
                <a:t>1980</a:t>
              </a:r>
              <a:r>
                <a:rPr kumimoji="1" lang="ja-JP" altLang="en-US" sz="20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年代後半</a:t>
              </a:r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に東アジアの冬期モンスーンが弱まり，</a:t>
              </a:r>
              <a:endParaRPr kumimoji="1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北西太平洋のストームトラックの活動が活発になった </a:t>
              </a:r>
              <a:r>
                <a:rPr kumimoji="1" lang="en-US" altLang="ja-JP" sz="1200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Nakamura</a:t>
              </a:r>
              <a:r>
                <a:rPr kumimoji="1" lang="ja-JP" altLang="en-US" sz="1200" dirty="0">
                  <a:latin typeface="Segoe UI Symbol" panose="020B0502040204020203" pitchFamily="34" charset="0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1200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et al,(2002) </a:t>
              </a:r>
              <a:endParaRPr kumimoji="1" lang="ja-JP" altLang="en-US" sz="2400" dirty="0">
                <a:latin typeface="Segoe UI Symbol" panose="020B0502040204020203" pitchFamily="34" charset="0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7" name="矢印: 下 16">
            <a:extLst>
              <a:ext uri="{FF2B5EF4-FFF2-40B4-BE49-F238E27FC236}">
                <a16:creationId xmlns:a16="http://schemas.microsoft.com/office/drawing/2014/main" id="{3B84016E-A11F-47C4-845E-1D4E87330078}"/>
              </a:ext>
            </a:extLst>
          </p:cNvPr>
          <p:cNvSpPr/>
          <p:nvPr/>
        </p:nvSpPr>
        <p:spPr>
          <a:xfrm>
            <a:off x="4430925" y="6131636"/>
            <a:ext cx="355175" cy="369277"/>
          </a:xfrm>
          <a:prstGeom prst="downArrow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51AA6CF-B8D8-41C7-BC99-E2E7740855B9}"/>
              </a:ext>
            </a:extLst>
          </p:cNvPr>
          <p:cNvSpPr txBox="1"/>
          <p:nvPr/>
        </p:nvSpPr>
        <p:spPr>
          <a:xfrm>
            <a:off x="738717" y="6432494"/>
            <a:ext cx="7762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1988/89</a:t>
            </a:r>
            <a:r>
              <a:rPr kumimoji="1" lang="ja-JP" altLang="en-US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年に</a:t>
            </a:r>
            <a:r>
              <a:rPr kumimoji="1"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日本周辺の気候が変わったため過去と近年の境にした</a:t>
            </a:r>
            <a:endParaRPr kumimoji="1" lang="en-US" altLang="ja-JP" sz="2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FBA93D9-9140-4954-B477-6577CAB0E073}"/>
              </a:ext>
            </a:extLst>
          </p:cNvPr>
          <p:cNvSpPr/>
          <p:nvPr/>
        </p:nvSpPr>
        <p:spPr>
          <a:xfrm>
            <a:off x="883858" y="3100885"/>
            <a:ext cx="7390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期間：</a:t>
            </a:r>
            <a:r>
              <a:rPr kumimoji="1" lang="en-US" altLang="ja-JP" dirty="0">
                <a:latin typeface="+mj-lt"/>
                <a:ea typeface="HG丸ｺﾞｼｯｸM-PRO" panose="020F0600000000000000" pitchFamily="50" charset="-128"/>
              </a:rPr>
              <a:t>1961</a:t>
            </a:r>
            <a:r>
              <a:rPr kumimoji="1" lang="ja-JP" altLang="en-US" dirty="0">
                <a:ea typeface="HG丸ｺﾞｼｯｸM-PRO" panose="020F0600000000000000" pitchFamily="50" charset="-128"/>
              </a:rPr>
              <a:t>年～</a:t>
            </a:r>
            <a:r>
              <a:rPr kumimoji="1" lang="en-US" altLang="ja-JP" dirty="0">
                <a:latin typeface="+mj-lt"/>
                <a:ea typeface="HG丸ｺﾞｼｯｸM-PRO" panose="020F0600000000000000" pitchFamily="50" charset="-128"/>
              </a:rPr>
              <a:t>2018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年の</a:t>
            </a:r>
            <a:r>
              <a:rPr kumimoji="1" lang="en-US" altLang="ja-JP" dirty="0">
                <a:ea typeface="HG丸ｺﾞｼｯｸM-PRO" panose="020F0600000000000000" pitchFamily="50" charset="-128"/>
              </a:rPr>
              <a:t>1,2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手法：</a:t>
            </a:r>
            <a:r>
              <a:rPr kumimoji="1" lang="en-US" altLang="ja-JP" dirty="0">
                <a:latin typeface="+mj-lt"/>
                <a:ea typeface="HG丸ｺﾞｼｯｸM-PRO" panose="020F0600000000000000" pitchFamily="50" charset="-128"/>
              </a:rPr>
              <a:t>1961</a:t>
            </a:r>
            <a:r>
              <a:rPr kumimoji="1" lang="ja-JP" altLang="en-US" dirty="0">
                <a:latin typeface="+mj-lt"/>
                <a:ea typeface="HG丸ｺﾞｼｯｸM-PRO" panose="020F0600000000000000" pitchFamily="50" charset="-128"/>
              </a:rPr>
              <a:t>～</a:t>
            </a:r>
            <a:r>
              <a:rPr kumimoji="1" lang="en-US" altLang="ja-JP" dirty="0">
                <a:latin typeface="+mj-lt"/>
                <a:ea typeface="HG丸ｺﾞｼｯｸM-PRO" panose="020F0600000000000000" pitchFamily="50" charset="-128"/>
              </a:rPr>
              <a:t>1988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,</a:t>
            </a:r>
            <a:r>
              <a:rPr kumimoji="1" lang="en-US" altLang="ja-JP" dirty="0">
                <a:latin typeface="+mj-lt"/>
                <a:ea typeface="HG丸ｺﾞｼｯｸM-PRO" panose="020F0600000000000000" pitchFamily="50" charset="-128"/>
              </a:rPr>
              <a:t>1989</a:t>
            </a:r>
            <a:r>
              <a:rPr kumimoji="1" lang="ja-JP" altLang="en-US" dirty="0">
                <a:latin typeface="+mj-lt"/>
                <a:ea typeface="HG丸ｺﾞｼｯｸM-PRO" panose="020F0600000000000000" pitchFamily="50" charset="-128"/>
              </a:rPr>
              <a:t>～</a:t>
            </a:r>
            <a:r>
              <a:rPr kumimoji="1" lang="en-US" altLang="ja-JP" dirty="0">
                <a:latin typeface="+mj-lt"/>
                <a:ea typeface="HG丸ｺﾞｼｯｸM-PRO" panose="020F0600000000000000" pitchFamily="50" charset="-128"/>
              </a:rPr>
              <a:t>2018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年で過去と近年に分けた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kumimoji="1" lang="en-US" altLang="ja-JP" dirty="0">
                <a:latin typeface="+mj-lt"/>
                <a:ea typeface="HG丸ｺﾞｼｯｸM-PRO" panose="020F0600000000000000" pitchFamily="50" charset="-128"/>
              </a:rPr>
              <a:t>1,2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月の月平均値と降雪日の環境場をそれぞれ平均して差を比較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ひし形 23">
            <a:extLst>
              <a:ext uri="{FF2B5EF4-FFF2-40B4-BE49-F238E27FC236}">
                <a16:creationId xmlns:a16="http://schemas.microsoft.com/office/drawing/2014/main" id="{A703EDBF-7677-4611-ADFC-CD0F3C3481AD}"/>
              </a:ext>
            </a:extLst>
          </p:cNvPr>
          <p:cNvSpPr/>
          <p:nvPr/>
        </p:nvSpPr>
        <p:spPr>
          <a:xfrm>
            <a:off x="934532" y="4435739"/>
            <a:ext cx="226974" cy="245536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7E6438F-CCE1-4BA9-ACC2-59E8FD04C365}"/>
              </a:ext>
            </a:extLst>
          </p:cNvPr>
          <p:cNvSpPr/>
          <p:nvPr/>
        </p:nvSpPr>
        <p:spPr>
          <a:xfrm>
            <a:off x="1104162" y="4332905"/>
            <a:ext cx="2925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dirty="0">
                <a:ea typeface="HG丸ｺﾞｼｯｸM-PRO" panose="020F0600000000000000" pitchFamily="50" charset="-128"/>
              </a:rPr>
              <a:t>1988/1989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で分けた理由</a:t>
            </a:r>
          </a:p>
        </p:txBody>
      </p:sp>
    </p:spTree>
    <p:extLst>
      <p:ext uri="{BB962C8B-B14F-4D97-AF65-F5344CB8AC3E}">
        <p14:creationId xmlns:p14="http://schemas.microsoft.com/office/powerpoint/2010/main" val="357730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グラフ 23">
            <a:extLst>
              <a:ext uri="{FF2B5EF4-FFF2-40B4-BE49-F238E27FC236}">
                <a16:creationId xmlns:a16="http://schemas.microsoft.com/office/drawing/2014/main" id="{8E7233DF-2DAE-4482-9620-7C7C5A7948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408950"/>
              </p:ext>
            </p:extLst>
          </p:nvPr>
        </p:nvGraphicFramePr>
        <p:xfrm>
          <a:off x="0" y="904578"/>
          <a:ext cx="9144000" cy="2524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F18BED2-DED2-401D-B025-6DE714E86AF1}"/>
              </a:ext>
            </a:extLst>
          </p:cNvPr>
          <p:cNvSpPr/>
          <p:nvPr/>
        </p:nvSpPr>
        <p:spPr>
          <a:xfrm>
            <a:off x="6511116" y="955602"/>
            <a:ext cx="1579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青：</a:t>
            </a:r>
            <a:r>
              <a:rPr kumimoji="1" lang="en-US" altLang="ja-JP" sz="1200" dirty="0">
                <a:latin typeface="+mj-lt"/>
                <a:ea typeface="HG丸ｺﾞｼｯｸM-PRO" panose="020F0600000000000000" pitchFamily="50" charset="-128"/>
              </a:rPr>
              <a:t>1961</a:t>
            </a:r>
            <a:r>
              <a:rPr kumimoji="1" lang="ja-JP" altLang="en-US" sz="1200" dirty="0">
                <a:latin typeface="+mj-lt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1200" dirty="0">
                <a:latin typeface="+mj-lt"/>
                <a:ea typeface="HG丸ｺﾞｼｯｸM-PRO" panose="020F0600000000000000" pitchFamily="50" charset="-128"/>
              </a:rPr>
              <a:t>1988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赤：</a:t>
            </a:r>
            <a:r>
              <a:rPr kumimoji="1" lang="en-US" altLang="ja-JP" sz="1200" dirty="0">
                <a:latin typeface="+mj-lt"/>
                <a:ea typeface="HG丸ｺﾞｼｯｸM-PRO" panose="020F0600000000000000" pitchFamily="50" charset="-128"/>
              </a:rPr>
              <a:t>1989</a:t>
            </a:r>
            <a:r>
              <a:rPr kumimoji="1" lang="ja-JP" altLang="en-US" sz="1200" dirty="0">
                <a:latin typeface="+mj-lt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1200" dirty="0">
                <a:latin typeface="+mj-lt"/>
                <a:ea typeface="HG丸ｺﾞｼｯｸM-PRO" panose="020F0600000000000000" pitchFamily="50" charset="-128"/>
              </a:rPr>
              <a:t>2018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1B425D9-B13D-4E5A-ADA2-F5336CFC2175}"/>
              </a:ext>
            </a:extLst>
          </p:cNvPr>
          <p:cNvSpPr txBox="1"/>
          <p:nvPr/>
        </p:nvSpPr>
        <p:spPr>
          <a:xfrm>
            <a:off x="1342483" y="646462"/>
            <a:ext cx="229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上位は</a:t>
            </a:r>
            <a:r>
              <a:rPr kumimoji="1" lang="en-US" altLang="ja-JP" sz="2000" dirty="0">
                <a:solidFill>
                  <a:srgbClr val="FF0000"/>
                </a:solidFill>
                <a:latin typeface="+mj-lt"/>
                <a:ea typeface="HG丸ｺﾞｼｯｸM-PRO" panose="020F0600000000000000" pitchFamily="50" charset="-128"/>
              </a:rPr>
              <a:t>1989</a:t>
            </a:r>
            <a:r>
              <a:rPr kumimoji="1" lang="ja-JP" altLang="en-US" sz="20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年以降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矢印: 下 26">
            <a:extLst>
              <a:ext uri="{FF2B5EF4-FFF2-40B4-BE49-F238E27FC236}">
                <a16:creationId xmlns:a16="http://schemas.microsoft.com/office/drawing/2014/main" id="{E1C0201A-7802-44D2-A607-9B9AC772349A}"/>
              </a:ext>
            </a:extLst>
          </p:cNvPr>
          <p:cNvSpPr/>
          <p:nvPr/>
        </p:nvSpPr>
        <p:spPr>
          <a:xfrm rot="1436615">
            <a:off x="1967073" y="997654"/>
            <a:ext cx="313397" cy="578691"/>
          </a:xfrm>
          <a:prstGeom prst="downArrow">
            <a:avLst>
              <a:gd name="adj1" fmla="val 50000"/>
              <a:gd name="adj2" fmla="val 6047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DD8B558E-24E4-4477-9BBF-FB83F4D298E4}"/>
              </a:ext>
            </a:extLst>
          </p:cNvPr>
          <p:cNvSpPr/>
          <p:nvPr/>
        </p:nvSpPr>
        <p:spPr>
          <a:xfrm>
            <a:off x="947057" y="1654630"/>
            <a:ext cx="1382486" cy="126479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D493B41-FF31-401A-A467-608E8954B63C}"/>
              </a:ext>
            </a:extLst>
          </p:cNvPr>
          <p:cNvGrpSpPr/>
          <p:nvPr/>
        </p:nvGrpSpPr>
        <p:grpSpPr>
          <a:xfrm>
            <a:off x="167415" y="3652705"/>
            <a:ext cx="5793332" cy="2680173"/>
            <a:chOff x="13055" y="766612"/>
            <a:chExt cx="5793332" cy="3064421"/>
          </a:xfrm>
        </p:grpSpPr>
        <p:graphicFrame>
          <p:nvGraphicFramePr>
            <p:cNvPr id="47" name="グラフ 46">
              <a:extLst>
                <a:ext uri="{FF2B5EF4-FFF2-40B4-BE49-F238E27FC236}">
                  <a16:creationId xmlns:a16="http://schemas.microsoft.com/office/drawing/2014/main" id="{6D27F53C-1AC4-499D-B216-1A6C59549B6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8970176"/>
                </p:ext>
              </p:extLst>
            </p:nvPr>
          </p:nvGraphicFramePr>
          <p:xfrm>
            <a:off x="106111" y="766612"/>
            <a:ext cx="5700276" cy="28282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46E7FB9D-29F7-4F98-A2E3-1682DC82582F}"/>
                </a:ext>
              </a:extLst>
            </p:cNvPr>
            <p:cNvGrpSpPr/>
            <p:nvPr/>
          </p:nvGrpSpPr>
          <p:grpSpPr>
            <a:xfrm>
              <a:off x="694665" y="3522595"/>
              <a:ext cx="4793121" cy="14697"/>
              <a:chOff x="6447354" y="6378175"/>
              <a:chExt cx="2609234" cy="10358"/>
            </a:xfrm>
          </p:grpSpPr>
          <p:cxnSp>
            <p:nvCxnSpPr>
              <p:cNvPr id="49" name="直線矢印コネクタ 48">
                <a:extLst>
                  <a:ext uri="{FF2B5EF4-FFF2-40B4-BE49-F238E27FC236}">
                    <a16:creationId xmlns:a16="http://schemas.microsoft.com/office/drawing/2014/main" id="{D4AA9862-2D60-43CE-9867-071150EFF5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7354" y="6388533"/>
                <a:ext cx="1272883" cy="0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矢印コネクタ 49">
                <a:extLst>
                  <a:ext uri="{FF2B5EF4-FFF2-40B4-BE49-F238E27FC236}">
                    <a16:creationId xmlns:a16="http://schemas.microsoft.com/office/drawing/2014/main" id="{149CF8B3-D32D-4CFC-B035-BF1E75AE0A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9325" y="6378175"/>
                <a:ext cx="1337263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E254F2C0-C201-443E-A66F-7764DE0A5435}"/>
                </a:ext>
              </a:extLst>
            </p:cNvPr>
            <p:cNvSpPr txBox="1"/>
            <p:nvPr/>
          </p:nvSpPr>
          <p:spPr>
            <a:xfrm>
              <a:off x="13055" y="3523256"/>
              <a:ext cx="5512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平均　　　      </a:t>
              </a:r>
              <a:r>
                <a:rPr kumimoji="1" lang="en-US" altLang="ja-JP" sz="1400" dirty="0">
                  <a:latin typeface="+mj-lt"/>
                  <a:ea typeface="HG丸ｺﾞｼｯｸM-PRO" panose="020F0600000000000000" pitchFamily="50" charset="-128"/>
                </a:rPr>
                <a:t>99</a:t>
              </a:r>
              <a:r>
                <a:rPr kumimoji="1" lang="en-US" altLang="ja-JP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cm                          </a:t>
              </a:r>
              <a:r>
                <a:rPr kumimoji="1"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 </a:t>
              </a:r>
              <a:r>
                <a:rPr kumimoji="1" lang="en-US" altLang="ja-JP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</a:t>
              </a:r>
              <a:r>
                <a:rPr kumimoji="1" lang="en-US" altLang="ja-JP" sz="1400" dirty="0">
                  <a:latin typeface="+mj-lt"/>
                  <a:ea typeface="HG丸ｺﾞｼｯｸM-PRO" panose="020F0600000000000000" pitchFamily="50" charset="-128"/>
                </a:rPr>
                <a:t>92</a:t>
              </a:r>
              <a:r>
                <a:rPr kumimoji="1" lang="en-US" altLang="ja-JP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cm </a:t>
              </a:r>
              <a:endPara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4841A1DA-1D15-4615-BBE6-BD022CC633E8}"/>
              </a:ext>
            </a:extLst>
          </p:cNvPr>
          <p:cNvGrpSpPr/>
          <p:nvPr/>
        </p:nvGrpSpPr>
        <p:grpSpPr>
          <a:xfrm>
            <a:off x="6493996" y="3857803"/>
            <a:ext cx="2389533" cy="2137580"/>
            <a:chOff x="6316058" y="428386"/>
            <a:chExt cx="2647509" cy="2386111"/>
          </a:xfrm>
        </p:grpSpPr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0EEFA531-FED7-4EBC-B6C3-2DB6B57A8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6058" y="428386"/>
              <a:ext cx="2647509" cy="2386111"/>
            </a:xfrm>
            <a:prstGeom prst="rect">
              <a:avLst/>
            </a:prstGeom>
            <a:ln>
              <a:noFill/>
            </a:ln>
          </p:spPr>
        </p:pic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758336B8-E407-4657-B4E5-D8908ABC8200}"/>
                </a:ext>
              </a:extLst>
            </p:cNvPr>
            <p:cNvSpPr txBox="1"/>
            <p:nvPr/>
          </p:nvSpPr>
          <p:spPr>
            <a:xfrm>
              <a:off x="7980981" y="1434531"/>
              <a:ext cx="464781" cy="2404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館野</a:t>
              </a:r>
            </a:p>
          </p:txBody>
        </p:sp>
        <p:sp>
          <p:nvSpPr>
            <p:cNvPr id="56" name="フローチャート: 結合子 55">
              <a:extLst>
                <a:ext uri="{FF2B5EF4-FFF2-40B4-BE49-F238E27FC236}">
                  <a16:creationId xmlns:a16="http://schemas.microsoft.com/office/drawing/2014/main" id="{1A72E4D7-AF79-435E-9A11-E428583377BA}"/>
                </a:ext>
              </a:extLst>
            </p:cNvPr>
            <p:cNvSpPr/>
            <p:nvPr/>
          </p:nvSpPr>
          <p:spPr>
            <a:xfrm>
              <a:off x="6947806" y="1251685"/>
              <a:ext cx="120400" cy="118534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57" name="フローチャート: 結合子 56">
              <a:extLst>
                <a:ext uri="{FF2B5EF4-FFF2-40B4-BE49-F238E27FC236}">
                  <a16:creationId xmlns:a16="http://schemas.microsoft.com/office/drawing/2014/main" id="{C756ADDD-3CC8-4787-8C09-7F28604A885E}"/>
                </a:ext>
              </a:extLst>
            </p:cNvPr>
            <p:cNvSpPr/>
            <p:nvPr/>
          </p:nvSpPr>
          <p:spPr>
            <a:xfrm>
              <a:off x="7757003" y="1164463"/>
              <a:ext cx="120400" cy="118534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58" name="フローチャート: 結合子 57">
              <a:extLst>
                <a:ext uri="{FF2B5EF4-FFF2-40B4-BE49-F238E27FC236}">
                  <a16:creationId xmlns:a16="http://schemas.microsoft.com/office/drawing/2014/main" id="{2ECAC1C2-D762-41AD-8C23-8FB4AD41E29C}"/>
                </a:ext>
              </a:extLst>
            </p:cNvPr>
            <p:cNvSpPr/>
            <p:nvPr/>
          </p:nvSpPr>
          <p:spPr>
            <a:xfrm>
              <a:off x="8445762" y="1251685"/>
              <a:ext cx="120400" cy="118534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59" name="フローチャート: 結合子 58">
              <a:extLst>
                <a:ext uri="{FF2B5EF4-FFF2-40B4-BE49-F238E27FC236}">
                  <a16:creationId xmlns:a16="http://schemas.microsoft.com/office/drawing/2014/main" id="{9ADA8AF3-6EDC-4162-92EF-57C8168B9451}"/>
                </a:ext>
              </a:extLst>
            </p:cNvPr>
            <p:cNvSpPr/>
            <p:nvPr/>
          </p:nvSpPr>
          <p:spPr>
            <a:xfrm>
              <a:off x="7468466" y="1554778"/>
              <a:ext cx="120400" cy="118534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0" name="フローチャート: 結合子 59">
              <a:extLst>
                <a:ext uri="{FF2B5EF4-FFF2-40B4-BE49-F238E27FC236}">
                  <a16:creationId xmlns:a16="http://schemas.microsoft.com/office/drawing/2014/main" id="{B26A0629-12A6-4630-ADC0-9E2EAFEC60C9}"/>
                </a:ext>
              </a:extLst>
            </p:cNvPr>
            <p:cNvSpPr/>
            <p:nvPr/>
          </p:nvSpPr>
          <p:spPr>
            <a:xfrm>
              <a:off x="7636603" y="1955374"/>
              <a:ext cx="120400" cy="118534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1" name="フローチャート: 結合子 60">
              <a:extLst>
                <a:ext uri="{FF2B5EF4-FFF2-40B4-BE49-F238E27FC236}">
                  <a16:creationId xmlns:a16="http://schemas.microsoft.com/office/drawing/2014/main" id="{4F77707A-2A79-4770-918A-DFBD5BB9DB9A}"/>
                </a:ext>
              </a:extLst>
            </p:cNvPr>
            <p:cNvSpPr/>
            <p:nvPr/>
          </p:nvSpPr>
          <p:spPr>
            <a:xfrm>
              <a:off x="7569550" y="2238147"/>
              <a:ext cx="120400" cy="118534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2" name="フローチャート: 結合子 61">
              <a:extLst>
                <a:ext uri="{FF2B5EF4-FFF2-40B4-BE49-F238E27FC236}">
                  <a16:creationId xmlns:a16="http://schemas.microsoft.com/office/drawing/2014/main" id="{8880BA63-0EF8-4196-93FA-302D058A6185}"/>
                </a:ext>
              </a:extLst>
            </p:cNvPr>
            <p:cNvSpPr/>
            <p:nvPr/>
          </p:nvSpPr>
          <p:spPr>
            <a:xfrm>
              <a:off x="8109141" y="1991764"/>
              <a:ext cx="120400" cy="118534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3" name="フローチャート: 結合子 62">
              <a:extLst>
                <a:ext uri="{FF2B5EF4-FFF2-40B4-BE49-F238E27FC236}">
                  <a16:creationId xmlns:a16="http://schemas.microsoft.com/office/drawing/2014/main" id="{F9472FE3-DD45-4731-9C66-31CCF627D7AA}"/>
                </a:ext>
              </a:extLst>
            </p:cNvPr>
            <p:cNvSpPr/>
            <p:nvPr/>
          </p:nvSpPr>
          <p:spPr>
            <a:xfrm>
              <a:off x="7920782" y="1554778"/>
              <a:ext cx="120400" cy="118534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sp>
        <p:nvSpPr>
          <p:cNvPr id="64" name="フローチャート: 結合子 63">
            <a:extLst>
              <a:ext uri="{FF2B5EF4-FFF2-40B4-BE49-F238E27FC236}">
                <a16:creationId xmlns:a16="http://schemas.microsoft.com/office/drawing/2014/main" id="{E6BBD451-3D42-455B-AE61-D1C8938B0349}"/>
              </a:ext>
            </a:extLst>
          </p:cNvPr>
          <p:cNvSpPr/>
          <p:nvPr/>
        </p:nvSpPr>
        <p:spPr>
          <a:xfrm flipV="1">
            <a:off x="6761945" y="5826197"/>
            <a:ext cx="139598" cy="145885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8A7812EE-4084-4DA3-88FC-D40F654F0C56}"/>
              </a:ext>
            </a:extLst>
          </p:cNvPr>
          <p:cNvSpPr/>
          <p:nvPr/>
        </p:nvSpPr>
        <p:spPr>
          <a:xfrm>
            <a:off x="6609990" y="5802063"/>
            <a:ext cx="1078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　：観測地点</a:t>
            </a:r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矢印: 上向き折線 65">
            <a:extLst>
              <a:ext uri="{FF2B5EF4-FFF2-40B4-BE49-F238E27FC236}">
                <a16:creationId xmlns:a16="http://schemas.microsoft.com/office/drawing/2014/main" id="{C90A132E-8D4A-4452-AB2A-3DECBF10B43C}"/>
              </a:ext>
            </a:extLst>
          </p:cNvPr>
          <p:cNvSpPr/>
          <p:nvPr/>
        </p:nvSpPr>
        <p:spPr>
          <a:xfrm rot="5400000">
            <a:off x="3189350" y="6199592"/>
            <a:ext cx="369331" cy="522235"/>
          </a:xfrm>
          <a:prstGeom prst="bentUpArrow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F4F5531-F818-456E-A19A-4377925CCB19}"/>
              </a:ext>
            </a:extLst>
          </p:cNvPr>
          <p:cNvSpPr txBox="1"/>
          <p:nvPr/>
        </p:nvSpPr>
        <p:spPr>
          <a:xfrm>
            <a:off x="3551664" y="6303933"/>
            <a:ext cx="1641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有意な差はなし</a:t>
            </a:r>
            <a:endParaRPr kumimoji="1" lang="en-US" altLang="ja-JP" sz="16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B9E279C2-B2E7-4F15-A0FA-03B0A0201E4D}"/>
              </a:ext>
            </a:extLst>
          </p:cNvPr>
          <p:cNvSpPr txBox="1"/>
          <p:nvPr/>
        </p:nvSpPr>
        <p:spPr>
          <a:xfrm>
            <a:off x="3635134" y="6637603"/>
            <a:ext cx="31268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再解析データでも有意な差がないことは確認済み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0E045DA3-1E8A-D84B-AF94-997FF7FA08EF}"/>
              </a:ext>
            </a:extLst>
          </p:cNvPr>
          <p:cNvSpPr/>
          <p:nvPr/>
        </p:nvSpPr>
        <p:spPr>
          <a:xfrm>
            <a:off x="0" y="3676"/>
            <a:ext cx="9144000" cy="4720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結果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総降雪量に変化はあるのか   　               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MaruGothicMPRO" panose="020F0600000000000000" pitchFamily="34" charset="-128"/>
              </a:rPr>
              <a:t>4</a:t>
            </a:r>
            <a:endParaRPr kumimoji="1" lang="ja-JP" altLang="en-US" sz="3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53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5F645FA-9031-4ABE-97B8-2362F2AC3D9D}"/>
              </a:ext>
            </a:extLst>
          </p:cNvPr>
          <p:cNvSpPr/>
          <p:nvPr/>
        </p:nvSpPr>
        <p:spPr>
          <a:xfrm>
            <a:off x="0" y="1"/>
            <a:ext cx="91440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丸ｺﾞｼｯｸM-PRO" panose="020F0600000000000000" pitchFamily="50" charset="-128"/>
                <a:cs typeface="Segoe UI" panose="020B0502040204020203" pitchFamily="34" charset="0"/>
              </a:rPr>
              <a:t>仮説　　　　　　　　　　　　　　　　　　　　   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丸ｺﾞｼｯｸM-PRO" panose="020F0600000000000000" pitchFamily="50" charset="-128"/>
                <a:cs typeface="Segoe UI" panose="020B0502040204020203" pitchFamily="34" charset="0"/>
              </a:rPr>
              <a:t>5</a:t>
            </a:r>
            <a:endParaRPr kumimoji="1" lang="ja-JP" altLang="en-US" sz="2500" dirty="0">
              <a:solidFill>
                <a:schemeClr val="tx1"/>
              </a:solidFill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E4AD1648-9F1B-D349-A652-F71E5F5A3271}"/>
              </a:ext>
            </a:extLst>
          </p:cNvPr>
          <p:cNvSpPr/>
          <p:nvPr/>
        </p:nvSpPr>
        <p:spPr>
          <a:xfrm>
            <a:off x="795243" y="1886109"/>
            <a:ext cx="7553513" cy="308578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仮説①：大雪事例の</a:t>
            </a:r>
            <a:r>
              <a:rPr kumimoji="1" lang="ja-JP" altLang="en-US" sz="3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回数</a:t>
            </a:r>
            <a:r>
              <a:rPr kumimoji="1"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が増えた</a:t>
            </a:r>
            <a:r>
              <a:rPr kumimoji="1" lang="ja-JP" altLang="en-US" sz="2800" b="1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？</a:t>
            </a:r>
            <a:endParaRPr kumimoji="1" lang="en-US" altLang="ja-JP" sz="2800" b="1" dirty="0">
              <a:solidFill>
                <a:schemeClr val="tx1"/>
              </a:solidFill>
              <a:ea typeface="HG丸ｺﾞｼｯｸM-PRO" panose="020F0600000000000000" pitchFamily="50" charset="-128"/>
            </a:endParaRPr>
          </a:p>
          <a:p>
            <a:r>
              <a:rPr kumimoji="1" lang="ja-JP" altLang="en-US" sz="28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</a:t>
            </a:r>
            <a:r>
              <a:rPr kumimoji="1" lang="en-US" altLang="ja-JP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Yes(</a:t>
            </a:r>
            <a:r>
              <a:rPr kumimoji="1" lang="ja-JP" altLang="en-US" sz="28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増加</a:t>
            </a:r>
            <a:r>
              <a:rPr kumimoji="1" lang="en-US" altLang="ja-JP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endParaRPr kumimoji="1" lang="en-US" altLang="ja-JP" sz="2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仮説②：大雪事例の事例あたりの</a:t>
            </a:r>
            <a:r>
              <a:rPr kumimoji="1"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降雪量</a:t>
            </a:r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が増えた</a:t>
            </a:r>
            <a:r>
              <a:rPr kumimoji="1" lang="ja-JP" altLang="en-US" sz="24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？</a:t>
            </a:r>
            <a:endParaRPr kumimoji="1" lang="en-US" altLang="ja-JP" sz="2400" dirty="0">
              <a:solidFill>
                <a:schemeClr val="tx1"/>
              </a:solidFill>
              <a:ea typeface="HG丸ｺﾞｼｯｸM-PRO" panose="020F0600000000000000" pitchFamily="50" charset="-128"/>
            </a:endParaRPr>
          </a:p>
          <a:p>
            <a:r>
              <a:rPr kumimoji="1" lang="ja-JP" altLang="en-US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</a:t>
            </a:r>
            <a:r>
              <a:rPr kumimoji="1"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No(</a:t>
            </a:r>
            <a:r>
              <a:rPr kumimoji="1" lang="ja-JP" altLang="en-US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変化なし</a:t>
            </a:r>
            <a:r>
              <a:rPr kumimoji="1"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endParaRPr kumimoji="1" lang="en-US" altLang="ja-JP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大雪事例の回数の増加が大きな要因</a:t>
            </a:r>
            <a:endParaRPr kumimoji="1" lang="en-US" altLang="ja-JP" sz="24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873A45-E844-4BD2-B00C-278849DF4485}"/>
              </a:ext>
            </a:extLst>
          </p:cNvPr>
          <p:cNvSpPr txBox="1"/>
          <p:nvPr/>
        </p:nvSpPr>
        <p:spPr>
          <a:xfrm>
            <a:off x="2053378" y="1485999"/>
            <a:ext cx="5037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降雪量が多い年を近年が占めるのはなぜか</a:t>
            </a:r>
          </a:p>
        </p:txBody>
      </p:sp>
    </p:spTree>
    <p:extLst>
      <p:ext uri="{BB962C8B-B14F-4D97-AF65-F5344CB8AC3E}">
        <p14:creationId xmlns:p14="http://schemas.microsoft.com/office/powerpoint/2010/main" val="246914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A9DBE41-050D-4DAE-810C-B868E807CFB0}"/>
              </a:ext>
            </a:extLst>
          </p:cNvPr>
          <p:cNvSpPr/>
          <p:nvPr/>
        </p:nvSpPr>
        <p:spPr>
          <a:xfrm>
            <a:off x="0" y="0"/>
            <a:ext cx="9144000" cy="422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結果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anose="020F0600000000000000" pitchFamily="50" charset="-128"/>
              </a:rPr>
              <a:t>1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降雪事例の</a:t>
            </a:r>
            <a:r>
              <a:rPr kumimoji="1" lang="ja-JP" altLang="en-US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抽出　　　　　　　　　　　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丸ｺﾞｼｯｸM-PRO" panose="020F0600000000000000" pitchFamily="50" charset="-128"/>
              </a:rPr>
              <a:t>6</a:t>
            </a:r>
            <a:endParaRPr kumimoji="1" lang="ja-JP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CBC5C51-B1BD-43ED-BB2B-21645DE1F64C}"/>
              </a:ext>
            </a:extLst>
          </p:cNvPr>
          <p:cNvSpPr/>
          <p:nvPr/>
        </p:nvSpPr>
        <p:spPr>
          <a:xfrm>
            <a:off x="0" y="1243032"/>
            <a:ext cx="632342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降雪事例：南岸低気圧による事例で関東平野部</a:t>
            </a:r>
            <a:r>
              <a:rPr kumimoji="1" lang="en-US" altLang="ja-JP" dirty="0">
                <a:ea typeface="HG丸ｺﾞｼｯｸM-PRO" panose="020F0600000000000000" pitchFamily="50" charset="-128"/>
              </a:rPr>
              <a:t>8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地点のうち　　　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kumimoji="1" lang="en-US" altLang="ja-JP" b="1" u="sng" dirty="0">
                <a:ea typeface="HG丸ｺﾞｼｯｸM-PRO" panose="020F0600000000000000" pitchFamily="50" charset="-128"/>
              </a:rPr>
              <a:t>5</a:t>
            </a:r>
            <a:r>
              <a:rPr kumimoji="1" lang="ja-JP" altLang="en-US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地点以上で降雪量</a:t>
            </a:r>
            <a:r>
              <a:rPr kumimoji="1" lang="en-US" altLang="ja-JP" b="1" u="sng" dirty="0">
                <a:ea typeface="HG丸ｺﾞｼｯｸM-PRO" panose="020F0600000000000000" pitchFamily="50" charset="-128"/>
              </a:rPr>
              <a:t>1</a:t>
            </a:r>
            <a:r>
              <a:rPr kumimoji="1" lang="en-US" altLang="ja-JP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cm</a:t>
            </a:r>
            <a:r>
              <a:rPr kumimoji="1" lang="ja-JP" altLang="en-US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を観測した事例</a:t>
            </a:r>
            <a:r>
              <a:rPr kumimoji="1"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0912089-BEF8-4A49-A8E3-81FB1032A02D}"/>
              </a:ext>
            </a:extLst>
          </p:cNvPr>
          <p:cNvSpPr txBox="1"/>
          <p:nvPr/>
        </p:nvSpPr>
        <p:spPr>
          <a:xfrm>
            <a:off x="2134" y="600761"/>
            <a:ext cx="456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関東平野部の降雪のほとんどは</a:t>
            </a:r>
            <a:r>
              <a: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南岸低気圧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33360C0-665B-42E0-89A7-E00698A299FE}"/>
              </a:ext>
            </a:extLst>
          </p:cNvPr>
          <p:cNvSpPr txBox="1"/>
          <p:nvPr/>
        </p:nvSpPr>
        <p:spPr>
          <a:xfrm>
            <a:off x="6040217" y="2466295"/>
            <a:ext cx="3170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ea typeface="HG丸ｺﾞｼｯｸM-PRO" panose="020F0600000000000000" pitchFamily="50" charset="-128"/>
              </a:rPr>
              <a:t>2014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sz="1200" dirty="0">
                <a:ea typeface="HG丸ｺﾞｼｯｸM-PRO" panose="020F0600000000000000" pitchFamily="50" charset="-128"/>
              </a:rPr>
              <a:t>2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200" dirty="0">
                <a:ea typeface="HG丸ｺﾞｼｯｸM-PRO" panose="020F0600000000000000" pitchFamily="50" charset="-128"/>
              </a:rPr>
              <a:t>15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kumimoji="1" lang="en-US" altLang="ja-JP" sz="1200" dirty="0">
                <a:ea typeface="HG丸ｺﾞｼｯｸM-PRO" panose="020F0600000000000000" pitchFamily="50" charset="-128"/>
              </a:rPr>
              <a:t>09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時の天気図  引用：気象庁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映画「天気の子」の天気図の参考になった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346DEF6-E109-425E-85F8-F49FA2A2B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663" y="546365"/>
            <a:ext cx="1890720" cy="1890720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688586D-9F17-4225-9B42-AA15984BADB3}"/>
              </a:ext>
            </a:extLst>
          </p:cNvPr>
          <p:cNvGrpSpPr/>
          <p:nvPr/>
        </p:nvGrpSpPr>
        <p:grpSpPr>
          <a:xfrm>
            <a:off x="-145788" y="2850544"/>
            <a:ext cx="9289788" cy="3076486"/>
            <a:chOff x="-78965" y="3334913"/>
            <a:chExt cx="9289788" cy="2894200"/>
          </a:xfrm>
        </p:grpSpPr>
        <p:graphicFrame>
          <p:nvGraphicFramePr>
            <p:cNvPr id="22" name="グラフ 21">
              <a:extLst>
                <a:ext uri="{FF2B5EF4-FFF2-40B4-BE49-F238E27FC236}">
                  <a16:creationId xmlns:a16="http://schemas.microsoft.com/office/drawing/2014/main" id="{0DD3CFE5-CDD7-415C-AF27-A1126A383C6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89453983"/>
                </p:ext>
              </p:extLst>
            </p:nvPr>
          </p:nvGraphicFramePr>
          <p:xfrm>
            <a:off x="-78965" y="3334913"/>
            <a:ext cx="5106071" cy="27203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3" name="グラフ 22">
              <a:extLst>
                <a:ext uri="{FF2B5EF4-FFF2-40B4-BE49-F238E27FC236}">
                  <a16:creationId xmlns:a16="http://schemas.microsoft.com/office/drawing/2014/main" id="{E356DBA1-C60C-4DB3-B4A9-272E4ADD9A4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60376631"/>
                </p:ext>
              </p:extLst>
            </p:nvPr>
          </p:nvGraphicFramePr>
          <p:xfrm>
            <a:off x="4934243" y="3344491"/>
            <a:ext cx="4276580" cy="27279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76B36514-8098-41F3-9622-D3B75FC4D3D0}"/>
                </a:ext>
              </a:extLst>
            </p:cNvPr>
            <p:cNvGrpSpPr/>
            <p:nvPr/>
          </p:nvGrpSpPr>
          <p:grpSpPr>
            <a:xfrm>
              <a:off x="2451974" y="5902354"/>
              <a:ext cx="5128165" cy="326759"/>
              <a:chOff x="2514653" y="7290391"/>
              <a:chExt cx="6320708" cy="238938"/>
            </a:xfrm>
          </p:grpSpPr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8C95EC4-815B-4592-9ABD-8673F0772ED4}"/>
                  </a:ext>
                </a:extLst>
              </p:cNvPr>
              <p:cNvSpPr txBox="1"/>
              <p:nvPr/>
            </p:nvSpPr>
            <p:spPr>
              <a:xfrm>
                <a:off x="2514653" y="7290391"/>
                <a:ext cx="957151" cy="21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>
                    <a:ea typeface="HG丸ｺﾞｼｯｸM-PRO" panose="020F0600000000000000" pitchFamily="50" charset="-128"/>
                  </a:rPr>
                  <a:t>40</a:t>
                </a:r>
                <a:r>
                  <a:rPr kumimoji="1" lang="ja-JP" altLang="en-US" sz="1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事例</a:t>
                </a:r>
                <a:endParaRPr kumimoji="1" lang="en-US" altLang="ja-JP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77EA460-26FC-44AF-A8DC-CA0E9E59E4E8}"/>
                  </a:ext>
                </a:extLst>
              </p:cNvPr>
              <p:cNvSpPr txBox="1"/>
              <p:nvPr/>
            </p:nvSpPr>
            <p:spPr>
              <a:xfrm>
                <a:off x="7878210" y="7317607"/>
                <a:ext cx="957151" cy="21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>
                    <a:ea typeface="HG丸ｺﾞｼｯｸM-PRO" panose="020F0600000000000000" pitchFamily="50" charset="-128"/>
                  </a:rPr>
                  <a:t>30</a:t>
                </a:r>
                <a:r>
                  <a:rPr kumimoji="1" lang="ja-JP" altLang="en-US" sz="1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事例</a:t>
                </a:r>
                <a:endParaRPr kumimoji="1" lang="en-US" altLang="ja-JP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A48BBA4-931A-4BC8-8C2C-AAFD8447ED5C}"/>
              </a:ext>
            </a:extLst>
          </p:cNvPr>
          <p:cNvGrpSpPr/>
          <p:nvPr/>
        </p:nvGrpSpPr>
        <p:grpSpPr>
          <a:xfrm>
            <a:off x="2595337" y="6137051"/>
            <a:ext cx="3953326" cy="426731"/>
            <a:chOff x="169348" y="6383372"/>
            <a:chExt cx="3953326" cy="400110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98A956A2-BB05-4AE8-AAA7-A5C3B1FA38BD}"/>
                </a:ext>
              </a:extLst>
            </p:cNvPr>
            <p:cNvSpPr/>
            <p:nvPr/>
          </p:nvSpPr>
          <p:spPr>
            <a:xfrm>
              <a:off x="169348" y="6383372"/>
              <a:ext cx="39533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降雪事例  </a:t>
              </a:r>
              <a:r>
                <a:rPr kumimoji="1" lang="en-US" altLang="ja-JP" dirty="0">
                  <a:ea typeface="HG丸ｺﾞｼｯｸM-PRO" panose="020F0600000000000000" pitchFamily="50" charset="-128"/>
                </a:rPr>
                <a:t>1,2</a:t>
              </a:r>
              <a:r>
                <a:rPr kumimoji="1"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月の総降雪量の</a:t>
              </a:r>
              <a:r>
                <a:rPr kumimoji="1" lang="ja-JP" altLang="en-US" sz="20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約</a:t>
              </a:r>
              <a:r>
                <a:rPr kumimoji="1" lang="en-US" altLang="ja-JP" sz="2000" b="1" dirty="0">
                  <a:solidFill>
                    <a:srgbClr val="0070C0"/>
                  </a:solidFill>
                  <a:ea typeface="HG丸ｺﾞｼｯｸM-PRO" panose="020F0600000000000000" pitchFamily="50" charset="-128"/>
                </a:rPr>
                <a:t>80%</a:t>
              </a:r>
              <a:endParaRPr kumimoji="1" lang="ja-JP" altLang="en-US" dirty="0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F5499B81-5E4C-4B1A-856F-FE38EC44192D}"/>
                </a:ext>
              </a:extLst>
            </p:cNvPr>
            <p:cNvSpPr/>
            <p:nvPr/>
          </p:nvSpPr>
          <p:spPr>
            <a:xfrm>
              <a:off x="230320" y="6435139"/>
              <a:ext cx="986115" cy="3483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E3A2453-C39B-4552-AD29-2A45293D8A12}"/>
              </a:ext>
            </a:extLst>
          </p:cNvPr>
          <p:cNvSpPr/>
          <p:nvPr/>
        </p:nvSpPr>
        <p:spPr>
          <a:xfrm>
            <a:off x="524018" y="3404859"/>
            <a:ext cx="4276580" cy="1881455"/>
          </a:xfrm>
          <a:prstGeom prst="roundRect">
            <a:avLst>
              <a:gd name="adj" fmla="val 2514"/>
            </a:avLst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AF58692C-C60F-49DE-8AB7-2F7E550F7CE4}"/>
              </a:ext>
            </a:extLst>
          </p:cNvPr>
          <p:cNvSpPr/>
          <p:nvPr/>
        </p:nvSpPr>
        <p:spPr>
          <a:xfrm>
            <a:off x="5252422" y="3391965"/>
            <a:ext cx="3745224" cy="1894349"/>
          </a:xfrm>
          <a:prstGeom prst="roundRect">
            <a:avLst>
              <a:gd name="adj" fmla="val 2503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585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A1924F-F395-40AD-9261-C9278CDE91E8}"/>
              </a:ext>
            </a:extLst>
          </p:cNvPr>
          <p:cNvSpPr txBox="1"/>
          <p:nvPr/>
        </p:nvSpPr>
        <p:spPr>
          <a:xfrm>
            <a:off x="3642789" y="393723"/>
            <a:ext cx="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大雪事例に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着目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5F645FA-9031-4ABE-97B8-2362F2AC3D9D}"/>
              </a:ext>
            </a:extLst>
          </p:cNvPr>
          <p:cNvSpPr/>
          <p:nvPr/>
        </p:nvSpPr>
        <p:spPr>
          <a:xfrm>
            <a:off x="0" y="1"/>
            <a:ext cx="91440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結果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anose="020F0600000000000000" pitchFamily="50" charset="-128"/>
              </a:rPr>
              <a:t>1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大雪事例の回数の増加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			  </a:t>
            </a:r>
            <a:r>
              <a:rPr kumimoji="1" lang="en-US" altLang="ja-JP" sz="3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000" b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丸ｺﾞｼｯｸM-PRO" panose="020F0600000000000000" pitchFamily="50" charset="-128"/>
              </a:rPr>
              <a:t>7</a:t>
            </a:r>
            <a:endParaRPr kumimoji="1" lang="ja-JP" altLang="en-US" sz="2500" dirty="0">
              <a:solidFill>
                <a:schemeClr val="tx1"/>
              </a:solidFill>
              <a:latin typeface="ヒラギノ角ゴ Pro W3" panose="020B0300000000000000" pitchFamily="34" charset="-128"/>
              <a:ea typeface="ヒラギノ角ゴ Pro W3" panose="020B0300000000000000" pitchFamily="34" charset="-128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0FDCF9B-239F-433A-8422-5C91092D0F45}"/>
              </a:ext>
            </a:extLst>
          </p:cNvPr>
          <p:cNvSpPr/>
          <p:nvPr/>
        </p:nvSpPr>
        <p:spPr>
          <a:xfrm>
            <a:off x="1550806" y="744224"/>
            <a:ext cx="6042388" cy="92973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4CC916-523A-46AE-B401-2F6BA7E60465}"/>
              </a:ext>
            </a:extLst>
          </p:cNvPr>
          <p:cNvSpPr txBox="1"/>
          <p:nvPr/>
        </p:nvSpPr>
        <p:spPr>
          <a:xfrm>
            <a:off x="1550806" y="734087"/>
            <a:ext cx="61629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関東</a:t>
            </a:r>
            <a:r>
              <a:rPr kumimoji="1" lang="en-US" altLang="ja-JP" dirty="0">
                <a:ea typeface="HG丸ｺﾞｼｯｸM-PRO" panose="020F0600000000000000" pitchFamily="50" charset="-128"/>
              </a:rPr>
              <a:t>8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地点</a:t>
            </a:r>
            <a:r>
              <a: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の降雪量の平年値：約</a:t>
            </a:r>
            <a:r>
              <a:rPr kumimoji="1" lang="en-US" altLang="ja-JP" dirty="0"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50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cm</a:t>
            </a:r>
            <a:r>
              <a: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1" lang="en-US" altLang="ja-JP" dirty="0">
                <a:ea typeface="HG丸ｺﾞｼｯｸM-PRO" panose="020F0600000000000000" pitchFamily="50" charset="-128"/>
              </a:rPr>
              <a:t>1,2</a:t>
            </a:r>
            <a:r>
              <a:rPr kumimoji="1" lang="ja-JP" altLang="en-US">
                <a:ea typeface="HG丸ｺﾞｼｯｸM-PRO" panose="020F0600000000000000" pitchFamily="50" charset="-128"/>
              </a:rPr>
              <a:t>月</a:t>
            </a:r>
            <a:r>
              <a: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Segoe UI" panose="020B0502040204020203" pitchFamily="34" charset="0"/>
                <a:ea typeface="HG丸ｺﾞｼｯｸM-PRO" panose="020F0600000000000000" pitchFamily="50" charset="-128"/>
              </a:rPr>
              <a:t>大雪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事例→降雪事例の中で、降雪量の合計が</a:t>
            </a:r>
            <a:r>
              <a:rPr kumimoji="1" lang="en-US" altLang="ja-JP" sz="2000" b="1" dirty="0">
                <a:solidFill>
                  <a:srgbClr val="0070C0"/>
                </a:solidFill>
                <a:ea typeface="HG丸ｺﾞｼｯｸM-PRO" panose="020F0600000000000000" pitchFamily="50" charset="-128"/>
              </a:rPr>
              <a:t>100cm</a:t>
            </a:r>
            <a:r>
              <a:rPr kumimoji="1" lang="ja-JP" altLang="en-US" sz="2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ECA1348B-0A03-4428-851F-24B83B962C0E}"/>
              </a:ext>
            </a:extLst>
          </p:cNvPr>
          <p:cNvSpPr/>
          <p:nvPr/>
        </p:nvSpPr>
        <p:spPr>
          <a:xfrm>
            <a:off x="453686" y="4243754"/>
            <a:ext cx="3745522" cy="144803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graphicFrame>
        <p:nvGraphicFramePr>
          <p:cNvPr id="27" name="表 38">
            <a:extLst>
              <a:ext uri="{FF2B5EF4-FFF2-40B4-BE49-F238E27FC236}">
                <a16:creationId xmlns:a16="http://schemas.microsoft.com/office/drawing/2014/main" id="{0D9895FC-A3D7-4B2F-B747-644B6113F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901073"/>
              </p:ext>
            </p:extLst>
          </p:nvPr>
        </p:nvGraphicFramePr>
        <p:xfrm>
          <a:off x="522060" y="4874575"/>
          <a:ext cx="359816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548">
                  <a:extLst>
                    <a:ext uri="{9D8B030D-6E8A-4147-A177-3AD203B41FA5}">
                      <a16:colId xmlns:a16="http://schemas.microsoft.com/office/drawing/2014/main" val="977216570"/>
                    </a:ext>
                  </a:extLst>
                </a:gridCol>
                <a:gridCol w="1772620">
                  <a:extLst>
                    <a:ext uri="{9D8B030D-6E8A-4147-A177-3AD203B41FA5}">
                      <a16:colId xmlns:a16="http://schemas.microsoft.com/office/drawing/2014/main" val="3350041881"/>
                    </a:ext>
                  </a:extLst>
                </a:gridCol>
              </a:tblGrid>
              <a:tr h="253854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過去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1988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年以前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近年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1989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年以降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368590"/>
                  </a:ext>
                </a:extLst>
              </a:tr>
              <a:tr h="3755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+mn-lt"/>
                          <a:ea typeface="HG丸ｺﾞｼｯｸM-PRO" panose="020F0600000000000000" pitchFamily="50" charset="-128"/>
                        </a:rPr>
                        <a:t>5(12%)</a:t>
                      </a:r>
                      <a:endParaRPr kumimoji="1" lang="ja-JP" altLang="en-US" sz="2000" b="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+mn-lt"/>
                          <a:ea typeface="HG丸ｺﾞｼｯｸM-PRO" panose="020F0600000000000000" pitchFamily="50" charset="-128"/>
                        </a:rPr>
                        <a:t>9(30%)</a:t>
                      </a:r>
                      <a:endParaRPr kumimoji="1" lang="ja-JP" altLang="en-US" sz="2000" b="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402113"/>
                  </a:ext>
                </a:extLst>
              </a:tr>
            </a:tbl>
          </a:graphicData>
        </a:graphic>
      </p:graphicFrame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ECC7904-FF32-434D-844C-078893DC3BE5}"/>
              </a:ext>
            </a:extLst>
          </p:cNvPr>
          <p:cNvSpPr/>
          <p:nvPr/>
        </p:nvSpPr>
        <p:spPr>
          <a:xfrm>
            <a:off x="1611385" y="4337728"/>
            <a:ext cx="1419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大雪事例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A26C6EE-43E1-4EAF-8442-F7A2EEF536AA}"/>
              </a:ext>
            </a:extLst>
          </p:cNvPr>
          <p:cNvSpPr/>
          <p:nvPr/>
        </p:nvSpPr>
        <p:spPr>
          <a:xfrm>
            <a:off x="5125772" y="4746895"/>
            <a:ext cx="3943568" cy="736511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仮説①：大雪事例の回数が増えた？  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</a:t>
            </a:r>
            <a:r>
              <a:rPr kumimoji="1" lang="ja-JP" altLang="en-US" b="1" i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回数</a:t>
            </a:r>
            <a:r>
              <a:rPr kumimoji="1" lang="ja-JP" altLang="en-US" b="1" i="1" u="sng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は増加</a:t>
            </a:r>
            <a:endParaRPr kumimoji="1" lang="en-US" altLang="ja-JP" b="1" i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EBA11A-A04C-4D46-A0BF-51E2743260BE}"/>
              </a:ext>
            </a:extLst>
          </p:cNvPr>
          <p:cNvSpPr txBox="1"/>
          <p:nvPr/>
        </p:nvSpPr>
        <p:spPr>
          <a:xfrm>
            <a:off x="3376472" y="1310176"/>
            <a:ext cx="410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（グラフ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kumimoji="1" lang="ja-JP" altLang="en-US" b="1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緑枠</a:t>
            </a:r>
            <a:r>
              <a: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で囲われている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事例）</a:t>
            </a: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C0A09E63-2064-E04C-9B28-A1C8DBFA1CDD}"/>
              </a:ext>
            </a:extLst>
          </p:cNvPr>
          <p:cNvSpPr/>
          <p:nvPr/>
        </p:nvSpPr>
        <p:spPr>
          <a:xfrm>
            <a:off x="320038" y="5975587"/>
            <a:ext cx="8503920" cy="703908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tx1"/>
                </a:solidFill>
                <a:latin typeface="+mn-ea"/>
              </a:rPr>
              <a:t>全体の降雪事例数は減少</a:t>
            </a:r>
            <a:endParaRPr kumimoji="1" lang="en-US" altLang="ja-JP" sz="2000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+mn-ea"/>
              </a:rPr>
              <a:t>→少量の降雪事例は減少し，</a:t>
            </a:r>
            <a:r>
              <a:rPr kumimoji="1" lang="ja-JP" altLang="en-US" sz="2400" b="1" i="1" u="sng" dirty="0">
                <a:solidFill>
                  <a:srgbClr val="FF0000"/>
                </a:solidFill>
                <a:latin typeface="+mn-ea"/>
              </a:rPr>
              <a:t>降雪がある時は大雪になる傾向</a:t>
            </a:r>
            <a:endParaRPr kumimoji="1" lang="en-US" altLang="ja-JP" sz="2400" b="1" i="1" u="sng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179E2292-D4D9-4F24-BF50-4D1D08BA23BD}"/>
              </a:ext>
            </a:extLst>
          </p:cNvPr>
          <p:cNvGrpSpPr/>
          <p:nvPr/>
        </p:nvGrpSpPr>
        <p:grpSpPr>
          <a:xfrm>
            <a:off x="25108" y="1715026"/>
            <a:ext cx="9120115" cy="2496628"/>
            <a:chOff x="-213532" y="3044899"/>
            <a:chExt cx="9430362" cy="3046587"/>
          </a:xfrm>
        </p:grpSpPr>
        <p:graphicFrame>
          <p:nvGraphicFramePr>
            <p:cNvPr id="30" name="グラフ 29">
              <a:extLst>
                <a:ext uri="{FF2B5EF4-FFF2-40B4-BE49-F238E27FC236}">
                  <a16:creationId xmlns:a16="http://schemas.microsoft.com/office/drawing/2014/main" id="{F949BD9D-419B-4301-94F7-71624C14BE1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24620072"/>
                </p:ext>
              </p:extLst>
            </p:nvPr>
          </p:nvGraphicFramePr>
          <p:xfrm>
            <a:off x="-213532" y="3044899"/>
            <a:ext cx="4688175" cy="294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1" name="グラフ 30">
              <a:extLst>
                <a:ext uri="{FF2B5EF4-FFF2-40B4-BE49-F238E27FC236}">
                  <a16:creationId xmlns:a16="http://schemas.microsoft.com/office/drawing/2014/main" id="{E9952228-3AFD-46F4-885C-77BCB113B03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18099755"/>
                </p:ext>
              </p:extLst>
            </p:nvPr>
          </p:nvGraphicFramePr>
          <p:xfrm>
            <a:off x="4452633" y="3066160"/>
            <a:ext cx="4764197" cy="30253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DE8F2D37-550A-4B51-A18B-4DE14370E0D4}"/>
                </a:ext>
              </a:extLst>
            </p:cNvPr>
            <p:cNvGrpSpPr/>
            <p:nvPr/>
          </p:nvGrpSpPr>
          <p:grpSpPr>
            <a:xfrm>
              <a:off x="1735524" y="5677608"/>
              <a:ext cx="5758924" cy="402930"/>
              <a:chOff x="1631596" y="7126023"/>
              <a:chExt cx="7098147" cy="294636"/>
            </a:xfrm>
          </p:grpSpPr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C7B63D8-C21F-44C2-8B41-D8AC94276A85}"/>
                  </a:ext>
                </a:extLst>
              </p:cNvPr>
              <p:cNvSpPr txBox="1"/>
              <p:nvPr/>
            </p:nvSpPr>
            <p:spPr>
              <a:xfrm>
                <a:off x="1631596" y="7126023"/>
                <a:ext cx="1047875" cy="294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>
                    <a:ea typeface="HG丸ｺﾞｼｯｸM-PRO" panose="020F0600000000000000" pitchFamily="50" charset="-128"/>
                  </a:rPr>
                  <a:t>40</a:t>
                </a:r>
                <a:r>
                  <a:rPr kumimoji="1" lang="ja-JP" altLang="en-US" sz="1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事例</a:t>
                </a:r>
                <a:endParaRPr kumimoji="1" lang="en-US" altLang="ja-JP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ABD5C0E-6223-402F-85F4-CBBE47DFD4E4}"/>
                  </a:ext>
                </a:extLst>
              </p:cNvPr>
              <p:cNvSpPr txBox="1"/>
              <p:nvPr/>
            </p:nvSpPr>
            <p:spPr>
              <a:xfrm>
                <a:off x="7756172" y="7126023"/>
                <a:ext cx="973571" cy="294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>
                    <a:ea typeface="HG丸ｺﾞｼｯｸM-PRO" panose="020F0600000000000000" pitchFamily="50" charset="-128"/>
                  </a:rPr>
                  <a:t>30</a:t>
                </a:r>
                <a:r>
                  <a:rPr kumimoji="1" lang="ja-JP" altLang="en-US" sz="1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事例</a:t>
                </a:r>
                <a:endParaRPr kumimoji="1" lang="en-US" altLang="ja-JP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</p:grpSp>
      <p:sp>
        <p:nvSpPr>
          <p:cNvPr id="20" name="矢印: 下 19">
            <a:extLst>
              <a:ext uri="{FF2B5EF4-FFF2-40B4-BE49-F238E27FC236}">
                <a16:creationId xmlns:a16="http://schemas.microsoft.com/office/drawing/2014/main" id="{3F250BE2-846C-4B70-99CC-775F5A278FFB}"/>
              </a:ext>
            </a:extLst>
          </p:cNvPr>
          <p:cNvSpPr/>
          <p:nvPr/>
        </p:nvSpPr>
        <p:spPr>
          <a:xfrm rot="16200000">
            <a:off x="4392426" y="4781931"/>
            <a:ext cx="440665" cy="664072"/>
          </a:xfrm>
          <a:prstGeom prst="downArrow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7D68778-EECA-4924-A227-8C70A32C40D0}"/>
              </a:ext>
            </a:extLst>
          </p:cNvPr>
          <p:cNvSpPr/>
          <p:nvPr/>
        </p:nvSpPr>
        <p:spPr>
          <a:xfrm>
            <a:off x="577077" y="2329140"/>
            <a:ext cx="488361" cy="1306792"/>
          </a:xfrm>
          <a:prstGeom prst="roundRect">
            <a:avLst>
              <a:gd name="adj" fmla="val 1120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BC45D8C2-97F1-428E-860A-D887EF65E4D8}"/>
              </a:ext>
            </a:extLst>
          </p:cNvPr>
          <p:cNvSpPr/>
          <p:nvPr/>
        </p:nvSpPr>
        <p:spPr>
          <a:xfrm>
            <a:off x="4873865" y="2086411"/>
            <a:ext cx="1258440" cy="1623184"/>
          </a:xfrm>
          <a:prstGeom prst="roundRect">
            <a:avLst>
              <a:gd name="adj" fmla="val 8181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561C91D-AD29-D54E-86B9-1A4B5CC023E4}"/>
              </a:ext>
            </a:extLst>
          </p:cNvPr>
          <p:cNvCxnSpPr>
            <a:cxnSpLocks/>
          </p:cNvCxnSpPr>
          <p:nvPr/>
        </p:nvCxnSpPr>
        <p:spPr>
          <a:xfrm>
            <a:off x="818147" y="3635932"/>
            <a:ext cx="474599" cy="157917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2969E7E-AF4D-F346-8CC5-E0F418FBF4CF}"/>
              </a:ext>
            </a:extLst>
          </p:cNvPr>
          <p:cNvCxnSpPr>
            <a:cxnSpLocks/>
          </p:cNvCxnSpPr>
          <p:nvPr/>
        </p:nvCxnSpPr>
        <p:spPr>
          <a:xfrm flipH="1">
            <a:off x="3208148" y="3715653"/>
            <a:ext cx="2294937" cy="142763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B40B4E5C-4816-46BB-AE9C-9419A772CB9F}"/>
              </a:ext>
            </a:extLst>
          </p:cNvPr>
          <p:cNvSpPr/>
          <p:nvPr/>
        </p:nvSpPr>
        <p:spPr>
          <a:xfrm>
            <a:off x="4877687" y="2098788"/>
            <a:ext cx="4191652" cy="1610807"/>
          </a:xfrm>
          <a:prstGeom prst="roundRect">
            <a:avLst>
              <a:gd name="adj" fmla="val 2503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130D958B-3730-4569-B50B-AFA0C67AC401}"/>
              </a:ext>
            </a:extLst>
          </p:cNvPr>
          <p:cNvSpPr/>
          <p:nvPr/>
        </p:nvSpPr>
        <p:spPr>
          <a:xfrm>
            <a:off x="577077" y="2052482"/>
            <a:ext cx="3884800" cy="1587989"/>
          </a:xfrm>
          <a:prstGeom prst="roundRect">
            <a:avLst>
              <a:gd name="adj" fmla="val 2514"/>
            </a:avLst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375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1CE56C-9918-4CCD-91C4-FFC39E492264}"/>
              </a:ext>
            </a:extLst>
          </p:cNvPr>
          <p:cNvSpPr/>
          <p:nvPr/>
        </p:nvSpPr>
        <p:spPr>
          <a:xfrm>
            <a:off x="0" y="0"/>
            <a:ext cx="9144000" cy="3820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考察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anose="020F0600000000000000" pitchFamily="50" charset="-128"/>
              </a:rPr>
              <a:t>1</a:t>
            </a:r>
            <a:r>
              <a:rPr kumimoji="1"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大雪事例数が増加したのはなぜ</a:t>
            </a:r>
            <a:r>
              <a:rPr kumimoji="1" lang="ja-JP" altLang="en-US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　 　　 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en-US" altLang="ja-JP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丸ｺﾞｼｯｸM-PRO" panose="020F0600000000000000" pitchFamily="50" charset="-128"/>
              </a:rPr>
              <a:t>8</a:t>
            </a:r>
            <a:r>
              <a:rPr kumimoji="1" lang="en-US" altLang="ja-JP" sz="2500" dirty="0">
                <a:solidFill>
                  <a:schemeClr val="tx1"/>
                </a:solidFill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 </a:t>
            </a:r>
            <a:r>
              <a:rPr kumimoji="1" lang="ja-JP" altLang="en-US" sz="3000" dirty="0">
                <a:solidFill>
                  <a:schemeClr val="tx1"/>
                </a:solidFill>
              </a:rPr>
              <a:t>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BFC4B8D-EDFE-4EEA-BF12-AE3FFBF5BC31}"/>
                  </a:ext>
                </a:extLst>
              </p:cNvPr>
              <p:cNvSpPr txBox="1"/>
              <p:nvPr/>
            </p:nvSpPr>
            <p:spPr>
              <a:xfrm>
                <a:off x="29483" y="821299"/>
                <a:ext cx="449380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>
                    <a:ea typeface="HG丸ｺﾞｼｯｸM-PRO" panose="020F0600000000000000" pitchFamily="50" charset="-128"/>
                  </a:rPr>
                  <a:t>850hPa</a:t>
                </a:r>
                <a:r>
                  <a:rPr kumimoji="1" lang="ja-JP" altLang="en-US" sz="1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ストームトラック 近年</a:t>
                </a:r>
                <a:r>
                  <a:rPr kumimoji="1" lang="ja-JP" altLang="en-US" sz="1400" dirty="0" err="1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ー</a:t>
                </a:r>
                <a:r>
                  <a:rPr kumimoji="1" lang="ja-JP" altLang="en-US" sz="1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過去の差 </a:t>
                </a:r>
                <a:r>
                  <a:rPr kumimoji="1" lang="en-US" altLang="ja-JP" sz="1400" dirty="0">
                    <a:ea typeface="HG丸ｺﾞｼｯｸM-PRO" panose="020F0600000000000000" pitchFamily="50" charset="-128"/>
                  </a:rPr>
                  <a:t>1,2</a:t>
                </a:r>
                <a:r>
                  <a:rPr kumimoji="1" lang="ja-JP" altLang="en-US" sz="1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月月平均</a:t>
                </a:r>
                <a:endParaRPr kumimoji="1" lang="en-US" altLang="ja-JP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en-US" altLang="ja-JP" sz="1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kumimoji="1" lang="en-US" altLang="ja-JP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kumimoji="1" lang="en-US" altLang="ja-JP" sz="1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kumimoji="1" lang="en-US" altLang="ja-JP" sz="12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1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sz="1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ja-JP" altLang="en-US" sz="1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は日平均の南北風，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1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kumimoji="1" lang="ja-JP" altLang="en-US" sz="1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は月平均の南北風</a:t>
                </a:r>
                <a:r>
                  <a:rPr kumimoji="1" lang="en-US" altLang="ja-JP" sz="1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)</a:t>
                </a:r>
                <a:r>
                  <a:rPr kumimoji="1" lang="ja-JP" altLang="en-US" sz="1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BFC4B8D-EDFE-4EEA-BF12-AE3FFBF5B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3" y="821299"/>
                <a:ext cx="4493801" cy="553998"/>
              </a:xfrm>
              <a:prstGeom prst="rect">
                <a:avLst/>
              </a:prstGeom>
              <a:blipFill>
                <a:blip r:embed="rId3"/>
                <a:stretch>
                  <a:fillRect l="-563" t="-2222" b="-4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D7A7979-BEB5-4D08-BFFE-D570D5C81BDE}"/>
              </a:ext>
            </a:extLst>
          </p:cNvPr>
          <p:cNvSpPr/>
          <p:nvPr/>
        </p:nvSpPr>
        <p:spPr>
          <a:xfrm>
            <a:off x="1132190" y="4544654"/>
            <a:ext cx="22883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陰影：近年</a:t>
            </a:r>
            <a:r>
              <a:rPr kumimoji="1"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ー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過去の偏差</a:t>
            </a:r>
            <a:r>
              <a:rPr kumimoji="1" lang="en-US" altLang="ja-JP" sz="1000" dirty="0"/>
              <a:t>(m²/s²)</a:t>
            </a:r>
          </a:p>
          <a:p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ドット域：信頼係数</a:t>
            </a:r>
            <a:r>
              <a:rPr kumimoji="1" lang="en-US" altLang="ja-JP" sz="1000" dirty="0">
                <a:ea typeface="HG丸ｺﾞｼｯｸM-PRO" panose="020F0600000000000000" pitchFamily="50" charset="-128"/>
              </a:rPr>
              <a:t>90%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以上の領域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ja-JP" altLang="en-US" sz="1200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4DCC912-3A70-4A89-B08D-EDFC0570D125}"/>
              </a:ext>
            </a:extLst>
          </p:cNvPr>
          <p:cNvSpPr/>
          <p:nvPr/>
        </p:nvSpPr>
        <p:spPr>
          <a:xfrm>
            <a:off x="238844" y="5066886"/>
            <a:ext cx="3815523" cy="116451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日本の南海上から東海上で正偏差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accent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ストームトラックが強まる</a:t>
            </a:r>
            <a:endParaRPr kumimoji="1" lang="en-US" altLang="ja-JP" dirty="0">
              <a:solidFill>
                <a:schemeClr val="accent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accent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≒低気圧の個数が増加</a:t>
            </a:r>
            <a:endParaRPr kumimoji="1" lang="en-US" altLang="ja-JP" dirty="0">
              <a:solidFill>
                <a:schemeClr val="accent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accent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→大雪事例の回数の増加の可能性</a:t>
            </a:r>
            <a:endParaRPr kumimoji="1" lang="en-US" altLang="ja-JP" dirty="0">
              <a:solidFill>
                <a:schemeClr val="accent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EDBA8A3-1B54-4C97-8CC1-B0500B6603D0}"/>
              </a:ext>
            </a:extLst>
          </p:cNvPr>
          <p:cNvGrpSpPr/>
          <p:nvPr/>
        </p:nvGrpSpPr>
        <p:grpSpPr>
          <a:xfrm>
            <a:off x="1689639" y="428391"/>
            <a:ext cx="5744651" cy="316540"/>
            <a:chOff x="1689642" y="1149642"/>
            <a:chExt cx="5744651" cy="316540"/>
          </a:xfrm>
        </p:grpSpPr>
        <p:sp>
          <p:nvSpPr>
            <p:cNvPr id="92" name="四角形: 角を丸くする 91">
              <a:extLst>
                <a:ext uri="{FF2B5EF4-FFF2-40B4-BE49-F238E27FC236}">
                  <a16:creationId xmlns:a16="http://schemas.microsoft.com/office/drawing/2014/main" id="{666CC051-3B95-473F-A33E-E4C301A93051}"/>
                </a:ext>
              </a:extLst>
            </p:cNvPr>
            <p:cNvSpPr/>
            <p:nvPr/>
          </p:nvSpPr>
          <p:spPr>
            <a:xfrm>
              <a:off x="1689642" y="1149642"/>
              <a:ext cx="5744651" cy="31654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大雪事例 増←南岸低気圧 増 ∝ストームトラック強化</a:t>
              </a:r>
              <a:endParaRPr kumimoji="1" lang="en-US" altLang="ja-JP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6" name="フローチャート: 結合子 15">
              <a:extLst>
                <a:ext uri="{FF2B5EF4-FFF2-40B4-BE49-F238E27FC236}">
                  <a16:creationId xmlns:a16="http://schemas.microsoft.com/office/drawing/2014/main" id="{300E5E08-468E-480F-BCD4-0C4659070F54}"/>
                </a:ext>
              </a:extLst>
            </p:cNvPr>
            <p:cNvSpPr/>
            <p:nvPr/>
          </p:nvSpPr>
          <p:spPr>
            <a:xfrm>
              <a:off x="2780865" y="1189786"/>
              <a:ext cx="292444" cy="265853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ローチャート: 結合子 16">
              <a:extLst>
                <a:ext uri="{FF2B5EF4-FFF2-40B4-BE49-F238E27FC236}">
                  <a16:creationId xmlns:a16="http://schemas.microsoft.com/office/drawing/2014/main" id="{E3B17A77-D3ED-4CE5-8B8E-07389B06741B}"/>
                </a:ext>
              </a:extLst>
            </p:cNvPr>
            <p:cNvSpPr/>
            <p:nvPr/>
          </p:nvSpPr>
          <p:spPr>
            <a:xfrm>
              <a:off x="4463314" y="1191135"/>
              <a:ext cx="292444" cy="265853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889CF173-F365-4B8D-9F09-B0A9953B9C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" b="5796"/>
          <a:stretch/>
        </p:blipFill>
        <p:spPr>
          <a:xfrm>
            <a:off x="245229" y="1364480"/>
            <a:ext cx="3759620" cy="2885350"/>
          </a:xfrm>
          <a:prstGeom prst="rect">
            <a:avLst/>
          </a:prstGeom>
        </p:spPr>
      </p:pic>
      <p:sp>
        <p:nvSpPr>
          <p:cNvPr id="20" name="楕円 19">
            <a:extLst>
              <a:ext uri="{FF2B5EF4-FFF2-40B4-BE49-F238E27FC236}">
                <a16:creationId xmlns:a16="http://schemas.microsoft.com/office/drawing/2014/main" id="{B8024EE1-6200-49E0-9376-7A68795DFAD7}"/>
              </a:ext>
            </a:extLst>
          </p:cNvPr>
          <p:cNvSpPr/>
          <p:nvPr/>
        </p:nvSpPr>
        <p:spPr>
          <a:xfrm rot="20813281">
            <a:off x="966482" y="2601969"/>
            <a:ext cx="2797800" cy="86277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92F11060-6EBC-4430-91DF-A0E8F941FB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94732"/>
          <a:stretch/>
        </p:blipFill>
        <p:spPr>
          <a:xfrm>
            <a:off x="339972" y="4313107"/>
            <a:ext cx="3570135" cy="241620"/>
          </a:xfrm>
          <a:prstGeom prst="rect">
            <a:avLst/>
          </a:prstGeom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A35BB024-E73A-4417-B6FD-273A890D43F1}"/>
              </a:ext>
            </a:extLst>
          </p:cNvPr>
          <p:cNvSpPr/>
          <p:nvPr/>
        </p:nvSpPr>
        <p:spPr>
          <a:xfrm>
            <a:off x="4738724" y="5066886"/>
            <a:ext cx="4380335" cy="1164514"/>
          </a:xfrm>
          <a:prstGeom prst="roundRect">
            <a:avLst>
              <a:gd name="adj" fmla="val 9888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海面水温の南北温度勾配が大きい所で，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ストームトラックが強い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accent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海面水温の南北温度勾配の強まりが極端</a:t>
            </a:r>
            <a:endParaRPr kumimoji="1" lang="en-US" altLang="ja-JP" dirty="0">
              <a:solidFill>
                <a:schemeClr val="accent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accent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降雪事例の回数の増加を示唆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79FAE7A-039E-6942-B288-B431198076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7" b="12382"/>
          <a:stretch/>
        </p:blipFill>
        <p:spPr>
          <a:xfrm>
            <a:off x="5186627" y="2078439"/>
            <a:ext cx="3932432" cy="217876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C499D2A-9CCF-894E-8E6D-97C1F311D2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" t="95232" r="5034" b="-688"/>
          <a:stretch/>
        </p:blipFill>
        <p:spPr>
          <a:xfrm>
            <a:off x="5233893" y="4376572"/>
            <a:ext cx="3570135" cy="17638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AE73088-037D-40D6-84DB-CD6C7A7B6AF9}"/>
              </a:ext>
            </a:extLst>
          </p:cNvPr>
          <p:cNvSpPr/>
          <p:nvPr/>
        </p:nvSpPr>
        <p:spPr>
          <a:xfrm>
            <a:off x="5813442" y="4547255"/>
            <a:ext cx="2943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陰影：南北温度勾配の近年</a:t>
            </a:r>
            <a:r>
              <a:rPr kumimoji="1"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ー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過去の偏差</a:t>
            </a:r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(K/km)</a:t>
            </a:r>
          </a:p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線：海面水温の近年</a:t>
            </a:r>
            <a:r>
              <a:rPr kumimoji="1"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ー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過去の偏差（</a:t>
            </a:r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K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ja-JP" altLang="en-US" sz="10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28B170E-08CA-43BC-8FD2-23D6E8DE3370}"/>
              </a:ext>
            </a:extLst>
          </p:cNvPr>
          <p:cNvSpPr/>
          <p:nvPr/>
        </p:nvSpPr>
        <p:spPr>
          <a:xfrm>
            <a:off x="5378626" y="1284768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海面水温偏差　南北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温度勾配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近年</a:t>
            </a:r>
            <a:r>
              <a:rPr kumimoji="1" lang="ja-JP" altLang="en-US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ー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過去の差 </a:t>
            </a:r>
            <a:r>
              <a:rPr kumimoji="1" lang="en-US" altLang="ja-JP" dirty="0">
                <a:ea typeface="HG丸ｺﾞｼｯｸM-PRO" panose="020F0600000000000000" pitchFamily="50" charset="-128"/>
              </a:rPr>
              <a:t>1,2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月月平均</a:t>
            </a:r>
            <a:endParaRPr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B5CB33CD-E120-432B-A302-9F8D8B9D2390}"/>
              </a:ext>
            </a:extLst>
          </p:cNvPr>
          <p:cNvSpPr/>
          <p:nvPr/>
        </p:nvSpPr>
        <p:spPr>
          <a:xfrm rot="20813281">
            <a:off x="5759906" y="2722656"/>
            <a:ext cx="2987995" cy="83822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8949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発表スライド">
      <a:majorFont>
        <a:latin typeface="Segoe UI"/>
        <a:ea typeface="HG丸ｺﾞｼｯｸM-PRO"/>
        <a:cs typeface=""/>
      </a:majorFont>
      <a:minorFont>
        <a:latin typeface="Segoe UI"/>
        <a:ea typeface="HG丸ｺﾞｼｯｸM-PRO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>
            <a:alpha val="70000"/>
          </a:srgbClr>
        </a:solidFill>
        <a:ln>
          <a:noFill/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0261E1256B35F4BABC946A78A5B9B2D" ma:contentTypeVersion="11" ma:contentTypeDescription="新しいドキュメントを作成します。" ma:contentTypeScope="" ma:versionID="80eb72af1a80e76c23c414d49a33a94b">
  <xsd:schema xmlns:xsd="http://www.w3.org/2001/XMLSchema" xmlns:xs="http://www.w3.org/2001/XMLSchema" xmlns:p="http://schemas.microsoft.com/office/2006/metadata/properties" xmlns:ns3="0ac9e0c2-e6d5-4f7c-9810-f4b9520eded3" targetNamespace="http://schemas.microsoft.com/office/2006/metadata/properties" ma:root="true" ma:fieldsID="66f38729d01a4bb2b407e0bc7390dea9" ns3:_="">
    <xsd:import namespace="0ac9e0c2-e6d5-4f7c-9810-f4b9520ede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9e0c2-e6d5-4f7c-9810-f4b9520ede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709CB1-D767-4CF8-98DD-2EFBE62DDC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c9e0c2-e6d5-4f7c-9810-f4b9520ede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9A82FA-4C29-4E7D-9481-F35E99AB210A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0ac9e0c2-e6d5-4f7c-9810-f4b9520eded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9FB5BB5-C9BC-4EA8-919A-A6BA89B3E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10541</TotalTime>
  <Words>1961</Words>
  <Application>Microsoft Office PowerPoint</Application>
  <PresentationFormat>画面に合わせる (4:3)</PresentationFormat>
  <Paragraphs>225</Paragraphs>
  <Slides>15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6" baseType="lpstr">
      <vt:lpstr>HGMaruGothicMPRO</vt:lpstr>
      <vt:lpstr>HGMaruGothicMPRO</vt:lpstr>
      <vt:lpstr>ヒラギノ角ゴ Pro W3</vt:lpstr>
      <vt:lpstr>ヒラギノ丸ゴ ProN W4</vt:lpstr>
      <vt:lpstr>游ゴシック</vt:lpstr>
      <vt:lpstr>Arial</vt:lpstr>
      <vt:lpstr>Cambria Math</vt:lpstr>
      <vt:lpstr>Segoe UI</vt:lpstr>
      <vt:lpstr>Segoe UI Symbol</vt:lpstr>
      <vt:lpstr>Wingdings</vt:lpstr>
      <vt:lpstr>Office テーマ</vt:lpstr>
      <vt:lpstr>大気・海洋の 長期変化による 近年の関東の異常降雪</vt:lpstr>
      <vt:lpstr>PowerPoint プレゼンテーション</vt:lpstr>
      <vt:lpstr>PowerPoint プレゼンテーション</vt:lpstr>
      <vt:lpstr>使用データ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 祐貴</dc:creator>
  <cp:lastModifiedBy>中村 祐貴</cp:lastModifiedBy>
  <cp:revision>203</cp:revision>
  <dcterms:created xsi:type="dcterms:W3CDTF">2020-01-05T08:01:30Z</dcterms:created>
  <dcterms:modified xsi:type="dcterms:W3CDTF">2022-03-08T00:05:56Z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0x01010090261E1256B35F4BABC946A78A5B9B2D</vt:lpwstr>
  </property>
</Properties>
</file>