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56" r:id="rId2"/>
    <p:sldId id="374" r:id="rId3"/>
    <p:sldId id="397" r:id="rId4"/>
    <p:sldId id="372" r:id="rId5"/>
    <p:sldId id="393" r:id="rId6"/>
    <p:sldId id="289" r:id="rId7"/>
    <p:sldId id="398" r:id="rId8"/>
    <p:sldId id="399" r:id="rId9"/>
    <p:sldId id="368" r:id="rId10"/>
    <p:sldId id="392" r:id="rId11"/>
    <p:sldId id="401" r:id="rId12"/>
    <p:sldId id="363" r:id="rId13"/>
    <p:sldId id="355" r:id="rId14"/>
    <p:sldId id="369" r:id="rId15"/>
    <p:sldId id="388" r:id="rId16"/>
    <p:sldId id="404" r:id="rId17"/>
    <p:sldId id="403" r:id="rId18"/>
    <p:sldId id="396" r:id="rId19"/>
    <p:sldId id="405" r:id="rId20"/>
    <p:sldId id="406" r:id="rId21"/>
    <p:sldId id="407" r:id="rId22"/>
    <p:sldId id="394" r:id="rId23"/>
    <p:sldId id="395" r:id="rId24"/>
    <p:sldId id="408" r:id="rId25"/>
    <p:sldId id="386" r:id="rId26"/>
    <p:sldId id="384" r:id="rId27"/>
    <p:sldId id="385"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92" autoAdjust="0"/>
    <p:restoredTop sz="95568" autoAdjust="0"/>
  </p:normalViewPr>
  <p:slideViewPr>
    <p:cSldViewPr snapToGrid="0">
      <p:cViewPr varScale="1">
        <p:scale>
          <a:sx n="102" d="100"/>
          <a:sy n="102" d="100"/>
        </p:scale>
        <p:origin x="102" y="115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F81465-D48A-4E25-A0C0-84027E0AB0A8}" type="datetimeFigureOut">
              <a:rPr kumimoji="1" lang="ja-JP" altLang="en-US" smtClean="0"/>
              <a:t>2023/3/30</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5FC926-E70A-4E37-9DD0-120A816DA0D1}" type="slidenum">
              <a:rPr kumimoji="1" lang="ja-JP" altLang="en-US" smtClean="0"/>
              <a:t>‹#›</a:t>
            </a:fld>
            <a:endParaRPr kumimoji="1" lang="ja-JP" altLang="en-US"/>
          </a:p>
        </p:txBody>
      </p:sp>
    </p:spTree>
    <p:extLst>
      <p:ext uri="{BB962C8B-B14F-4D97-AF65-F5344CB8AC3E}">
        <p14:creationId xmlns:p14="http://schemas.microsoft.com/office/powerpoint/2010/main" val="242893161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北極海の海氷が年々変動する理由</a:t>
            </a:r>
          </a:p>
        </p:txBody>
      </p:sp>
      <p:sp>
        <p:nvSpPr>
          <p:cNvPr id="4" name="スライド番号プレースホルダー 3"/>
          <p:cNvSpPr>
            <a:spLocks noGrp="1"/>
          </p:cNvSpPr>
          <p:nvPr>
            <p:ph type="sldNum" sz="quarter" idx="5"/>
          </p:nvPr>
        </p:nvSpPr>
        <p:spPr/>
        <p:txBody>
          <a:bodyPr/>
          <a:lstStyle/>
          <a:p>
            <a:fld id="{22946820-D1C6-4917-A9E4-3C4B7FEB9618}" type="slidenum">
              <a:rPr kumimoji="1" lang="ja-JP" altLang="en-US" smtClean="0"/>
              <a:t>2</a:t>
            </a:fld>
            <a:endParaRPr kumimoji="1" lang="ja-JP" altLang="en-US"/>
          </a:p>
        </p:txBody>
      </p:sp>
    </p:spTree>
    <p:extLst>
      <p:ext uri="{BB962C8B-B14F-4D97-AF65-F5344CB8AC3E}">
        <p14:creationId xmlns:p14="http://schemas.microsoft.com/office/powerpoint/2010/main" val="995094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北極海の海氷が年々変動する理由</a:t>
            </a:r>
          </a:p>
        </p:txBody>
      </p:sp>
      <p:sp>
        <p:nvSpPr>
          <p:cNvPr id="4" name="スライド番号プレースホルダー 3"/>
          <p:cNvSpPr>
            <a:spLocks noGrp="1"/>
          </p:cNvSpPr>
          <p:nvPr>
            <p:ph type="sldNum" sz="quarter" idx="5"/>
          </p:nvPr>
        </p:nvSpPr>
        <p:spPr/>
        <p:txBody>
          <a:bodyPr/>
          <a:lstStyle/>
          <a:p>
            <a:fld id="{22946820-D1C6-4917-A9E4-3C4B7FEB9618}" type="slidenum">
              <a:rPr kumimoji="1" lang="ja-JP" altLang="en-US" smtClean="0"/>
              <a:t>11</a:t>
            </a:fld>
            <a:endParaRPr kumimoji="1" lang="ja-JP" altLang="en-US"/>
          </a:p>
        </p:txBody>
      </p:sp>
    </p:spTree>
    <p:extLst>
      <p:ext uri="{BB962C8B-B14F-4D97-AF65-F5344CB8AC3E}">
        <p14:creationId xmlns:p14="http://schemas.microsoft.com/office/powerpoint/2010/main" val="2791677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北極海の海氷が年々変動する理由</a:t>
            </a:r>
          </a:p>
        </p:txBody>
      </p:sp>
      <p:sp>
        <p:nvSpPr>
          <p:cNvPr id="4" name="スライド番号プレースホルダー 3"/>
          <p:cNvSpPr>
            <a:spLocks noGrp="1"/>
          </p:cNvSpPr>
          <p:nvPr>
            <p:ph type="sldNum" sz="quarter" idx="5"/>
          </p:nvPr>
        </p:nvSpPr>
        <p:spPr/>
        <p:txBody>
          <a:bodyPr/>
          <a:lstStyle/>
          <a:p>
            <a:fld id="{22946820-D1C6-4917-A9E4-3C4B7FEB9618}" type="slidenum">
              <a:rPr kumimoji="1" lang="ja-JP" altLang="en-US" smtClean="0"/>
              <a:t>14</a:t>
            </a:fld>
            <a:endParaRPr kumimoji="1" lang="ja-JP" altLang="en-US"/>
          </a:p>
        </p:txBody>
      </p:sp>
    </p:spTree>
    <p:extLst>
      <p:ext uri="{BB962C8B-B14F-4D97-AF65-F5344CB8AC3E}">
        <p14:creationId xmlns:p14="http://schemas.microsoft.com/office/powerpoint/2010/main" val="143398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北極海の海氷が年々変動する理由</a:t>
            </a:r>
          </a:p>
        </p:txBody>
      </p:sp>
      <p:sp>
        <p:nvSpPr>
          <p:cNvPr id="4" name="スライド番号プレースホルダー 3"/>
          <p:cNvSpPr>
            <a:spLocks noGrp="1"/>
          </p:cNvSpPr>
          <p:nvPr>
            <p:ph type="sldNum" sz="quarter" idx="5"/>
          </p:nvPr>
        </p:nvSpPr>
        <p:spPr/>
        <p:txBody>
          <a:bodyPr/>
          <a:lstStyle/>
          <a:p>
            <a:fld id="{22946820-D1C6-4917-A9E4-3C4B7FEB9618}" type="slidenum">
              <a:rPr kumimoji="1" lang="ja-JP" altLang="en-US" smtClean="0"/>
              <a:t>15</a:t>
            </a:fld>
            <a:endParaRPr kumimoji="1" lang="ja-JP" altLang="en-US"/>
          </a:p>
        </p:txBody>
      </p:sp>
    </p:spTree>
    <p:extLst>
      <p:ext uri="{BB962C8B-B14F-4D97-AF65-F5344CB8AC3E}">
        <p14:creationId xmlns:p14="http://schemas.microsoft.com/office/powerpoint/2010/main" val="761094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北極海の海氷が年々変動する理由</a:t>
            </a:r>
          </a:p>
        </p:txBody>
      </p:sp>
      <p:sp>
        <p:nvSpPr>
          <p:cNvPr id="4" name="スライド番号プレースホルダー 3"/>
          <p:cNvSpPr>
            <a:spLocks noGrp="1"/>
          </p:cNvSpPr>
          <p:nvPr>
            <p:ph type="sldNum" sz="quarter" idx="5"/>
          </p:nvPr>
        </p:nvSpPr>
        <p:spPr/>
        <p:txBody>
          <a:bodyPr/>
          <a:lstStyle/>
          <a:p>
            <a:fld id="{22946820-D1C6-4917-A9E4-3C4B7FEB9618}" type="slidenum">
              <a:rPr kumimoji="1" lang="ja-JP" altLang="en-US" smtClean="0"/>
              <a:t>16</a:t>
            </a:fld>
            <a:endParaRPr kumimoji="1" lang="ja-JP" altLang="en-US"/>
          </a:p>
        </p:txBody>
      </p:sp>
    </p:spTree>
    <p:extLst>
      <p:ext uri="{BB962C8B-B14F-4D97-AF65-F5344CB8AC3E}">
        <p14:creationId xmlns:p14="http://schemas.microsoft.com/office/powerpoint/2010/main" val="2381438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北極海の海氷が年々変動する理由</a:t>
            </a:r>
          </a:p>
        </p:txBody>
      </p:sp>
      <p:sp>
        <p:nvSpPr>
          <p:cNvPr id="4" name="スライド番号プレースホルダー 3"/>
          <p:cNvSpPr>
            <a:spLocks noGrp="1"/>
          </p:cNvSpPr>
          <p:nvPr>
            <p:ph type="sldNum" sz="quarter" idx="5"/>
          </p:nvPr>
        </p:nvSpPr>
        <p:spPr/>
        <p:txBody>
          <a:bodyPr/>
          <a:lstStyle/>
          <a:p>
            <a:fld id="{22946820-D1C6-4917-A9E4-3C4B7FEB9618}" type="slidenum">
              <a:rPr kumimoji="1" lang="ja-JP" altLang="en-US" smtClean="0"/>
              <a:t>17</a:t>
            </a:fld>
            <a:endParaRPr kumimoji="1" lang="ja-JP" altLang="en-US"/>
          </a:p>
        </p:txBody>
      </p:sp>
    </p:spTree>
    <p:extLst>
      <p:ext uri="{BB962C8B-B14F-4D97-AF65-F5344CB8AC3E}">
        <p14:creationId xmlns:p14="http://schemas.microsoft.com/office/powerpoint/2010/main" val="3862955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北極海の海氷が年々変動する理由</a:t>
            </a:r>
          </a:p>
        </p:txBody>
      </p:sp>
      <p:sp>
        <p:nvSpPr>
          <p:cNvPr id="4" name="スライド番号プレースホルダー 3"/>
          <p:cNvSpPr>
            <a:spLocks noGrp="1"/>
          </p:cNvSpPr>
          <p:nvPr>
            <p:ph type="sldNum" sz="quarter" idx="5"/>
          </p:nvPr>
        </p:nvSpPr>
        <p:spPr/>
        <p:txBody>
          <a:bodyPr/>
          <a:lstStyle/>
          <a:p>
            <a:fld id="{22946820-D1C6-4917-A9E4-3C4B7FEB9618}" type="slidenum">
              <a:rPr kumimoji="1" lang="ja-JP" altLang="en-US" smtClean="0"/>
              <a:t>18</a:t>
            </a:fld>
            <a:endParaRPr kumimoji="1" lang="ja-JP" altLang="en-US"/>
          </a:p>
        </p:txBody>
      </p:sp>
    </p:spTree>
    <p:extLst>
      <p:ext uri="{BB962C8B-B14F-4D97-AF65-F5344CB8AC3E}">
        <p14:creationId xmlns:p14="http://schemas.microsoft.com/office/powerpoint/2010/main" val="2340490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北極海の海氷が年々変動する理由</a:t>
            </a:r>
          </a:p>
        </p:txBody>
      </p:sp>
      <p:sp>
        <p:nvSpPr>
          <p:cNvPr id="4" name="スライド番号プレースホルダー 3"/>
          <p:cNvSpPr>
            <a:spLocks noGrp="1"/>
          </p:cNvSpPr>
          <p:nvPr>
            <p:ph type="sldNum" sz="quarter" idx="5"/>
          </p:nvPr>
        </p:nvSpPr>
        <p:spPr/>
        <p:txBody>
          <a:bodyPr/>
          <a:lstStyle/>
          <a:p>
            <a:fld id="{22946820-D1C6-4917-A9E4-3C4B7FEB9618}" type="slidenum">
              <a:rPr kumimoji="1" lang="ja-JP" altLang="en-US" smtClean="0"/>
              <a:t>19</a:t>
            </a:fld>
            <a:endParaRPr kumimoji="1" lang="ja-JP" altLang="en-US"/>
          </a:p>
        </p:txBody>
      </p:sp>
    </p:spTree>
    <p:extLst>
      <p:ext uri="{BB962C8B-B14F-4D97-AF65-F5344CB8AC3E}">
        <p14:creationId xmlns:p14="http://schemas.microsoft.com/office/powerpoint/2010/main" val="420674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北極海の海氷が年々変動する理由</a:t>
            </a:r>
          </a:p>
        </p:txBody>
      </p:sp>
      <p:sp>
        <p:nvSpPr>
          <p:cNvPr id="4" name="スライド番号プレースホルダー 3"/>
          <p:cNvSpPr>
            <a:spLocks noGrp="1"/>
          </p:cNvSpPr>
          <p:nvPr>
            <p:ph type="sldNum" sz="quarter" idx="5"/>
          </p:nvPr>
        </p:nvSpPr>
        <p:spPr/>
        <p:txBody>
          <a:bodyPr/>
          <a:lstStyle/>
          <a:p>
            <a:fld id="{22946820-D1C6-4917-A9E4-3C4B7FEB9618}" type="slidenum">
              <a:rPr kumimoji="1" lang="ja-JP" altLang="en-US" smtClean="0"/>
              <a:t>20</a:t>
            </a:fld>
            <a:endParaRPr kumimoji="1" lang="ja-JP" altLang="en-US"/>
          </a:p>
        </p:txBody>
      </p:sp>
    </p:spTree>
    <p:extLst>
      <p:ext uri="{BB962C8B-B14F-4D97-AF65-F5344CB8AC3E}">
        <p14:creationId xmlns:p14="http://schemas.microsoft.com/office/powerpoint/2010/main" val="9675760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北極海の海氷が年々変動する理由</a:t>
            </a:r>
          </a:p>
        </p:txBody>
      </p:sp>
      <p:sp>
        <p:nvSpPr>
          <p:cNvPr id="4" name="スライド番号プレースホルダー 3"/>
          <p:cNvSpPr>
            <a:spLocks noGrp="1"/>
          </p:cNvSpPr>
          <p:nvPr>
            <p:ph type="sldNum" sz="quarter" idx="5"/>
          </p:nvPr>
        </p:nvSpPr>
        <p:spPr/>
        <p:txBody>
          <a:bodyPr/>
          <a:lstStyle/>
          <a:p>
            <a:fld id="{22946820-D1C6-4917-A9E4-3C4B7FEB9618}" type="slidenum">
              <a:rPr kumimoji="1" lang="ja-JP" altLang="en-US" smtClean="0"/>
              <a:t>21</a:t>
            </a:fld>
            <a:endParaRPr kumimoji="1" lang="ja-JP" altLang="en-US"/>
          </a:p>
        </p:txBody>
      </p:sp>
    </p:spTree>
    <p:extLst>
      <p:ext uri="{BB962C8B-B14F-4D97-AF65-F5344CB8AC3E}">
        <p14:creationId xmlns:p14="http://schemas.microsoft.com/office/powerpoint/2010/main" val="25620372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北極海の海氷が年々変動する理由</a:t>
            </a:r>
          </a:p>
        </p:txBody>
      </p:sp>
      <p:sp>
        <p:nvSpPr>
          <p:cNvPr id="4" name="スライド番号プレースホルダー 3"/>
          <p:cNvSpPr>
            <a:spLocks noGrp="1"/>
          </p:cNvSpPr>
          <p:nvPr>
            <p:ph type="sldNum" sz="quarter" idx="5"/>
          </p:nvPr>
        </p:nvSpPr>
        <p:spPr/>
        <p:txBody>
          <a:bodyPr/>
          <a:lstStyle/>
          <a:p>
            <a:fld id="{22946820-D1C6-4917-A9E4-3C4B7FEB9618}" type="slidenum">
              <a:rPr kumimoji="1" lang="ja-JP" altLang="en-US" smtClean="0"/>
              <a:t>22</a:t>
            </a:fld>
            <a:endParaRPr kumimoji="1" lang="ja-JP" altLang="en-US"/>
          </a:p>
        </p:txBody>
      </p:sp>
    </p:spTree>
    <p:extLst>
      <p:ext uri="{BB962C8B-B14F-4D97-AF65-F5344CB8AC3E}">
        <p14:creationId xmlns:p14="http://schemas.microsoft.com/office/powerpoint/2010/main" val="3432595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t>テレコネクション・・・気圧，気温，降水量などが空間的に離れた複数の場所で互いに相関をもって変動すること</a:t>
            </a:r>
          </a:p>
        </p:txBody>
      </p:sp>
      <p:sp>
        <p:nvSpPr>
          <p:cNvPr id="4" name="スライド番号プレースホルダー 3"/>
          <p:cNvSpPr>
            <a:spLocks noGrp="1"/>
          </p:cNvSpPr>
          <p:nvPr>
            <p:ph type="sldNum" sz="quarter" idx="5"/>
          </p:nvPr>
        </p:nvSpPr>
        <p:spPr/>
        <p:txBody>
          <a:bodyPr/>
          <a:lstStyle/>
          <a:p>
            <a:fld id="{22946820-D1C6-4917-A9E4-3C4B7FEB9618}" type="slidenum">
              <a:rPr kumimoji="1" lang="ja-JP" altLang="en-US" smtClean="0"/>
              <a:t>3</a:t>
            </a:fld>
            <a:endParaRPr kumimoji="1" lang="ja-JP" altLang="en-US"/>
          </a:p>
        </p:txBody>
      </p:sp>
    </p:spTree>
    <p:extLst>
      <p:ext uri="{BB962C8B-B14F-4D97-AF65-F5344CB8AC3E}">
        <p14:creationId xmlns:p14="http://schemas.microsoft.com/office/powerpoint/2010/main" val="42275855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北極海の海氷が年々変動する理由</a:t>
            </a:r>
          </a:p>
        </p:txBody>
      </p:sp>
      <p:sp>
        <p:nvSpPr>
          <p:cNvPr id="4" name="スライド番号プレースホルダー 3"/>
          <p:cNvSpPr>
            <a:spLocks noGrp="1"/>
          </p:cNvSpPr>
          <p:nvPr>
            <p:ph type="sldNum" sz="quarter" idx="5"/>
          </p:nvPr>
        </p:nvSpPr>
        <p:spPr/>
        <p:txBody>
          <a:bodyPr/>
          <a:lstStyle/>
          <a:p>
            <a:fld id="{22946820-D1C6-4917-A9E4-3C4B7FEB9618}" type="slidenum">
              <a:rPr kumimoji="1" lang="ja-JP" altLang="en-US" smtClean="0"/>
              <a:t>23</a:t>
            </a:fld>
            <a:endParaRPr kumimoji="1" lang="ja-JP" altLang="en-US"/>
          </a:p>
        </p:txBody>
      </p:sp>
    </p:spTree>
    <p:extLst>
      <p:ext uri="{BB962C8B-B14F-4D97-AF65-F5344CB8AC3E}">
        <p14:creationId xmlns:p14="http://schemas.microsoft.com/office/powerpoint/2010/main" val="36834745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波活動度フラックスとは</a:t>
            </a:r>
            <a:endParaRPr kumimoji="1" lang="en-US" altLang="ja-JP" dirty="0"/>
          </a:p>
          <a:p>
            <a:r>
              <a:rPr kumimoji="1" lang="ja-JP" altLang="en-US" dirty="0"/>
              <a:t>ロスビー波がどこで発生し，どのように伝播し，どこで減衰するか．基本場への影響はどうか．</a:t>
            </a:r>
            <a:endParaRPr kumimoji="1" lang="en-US" altLang="ja-JP" dirty="0"/>
          </a:p>
          <a:p>
            <a:r>
              <a:rPr kumimoji="1" lang="ja-JP" altLang="en-US" dirty="0"/>
              <a:t>ロスビー波はベータ効果（緯度によってコリオリ力が違うこと）を復元力とする波で，位相速度は東向で，群速度</a:t>
            </a:r>
          </a:p>
        </p:txBody>
      </p:sp>
      <p:sp>
        <p:nvSpPr>
          <p:cNvPr id="4" name="スライド番号プレースホルダー 3"/>
          <p:cNvSpPr>
            <a:spLocks noGrp="1"/>
          </p:cNvSpPr>
          <p:nvPr>
            <p:ph type="sldNum" sz="quarter" idx="5"/>
          </p:nvPr>
        </p:nvSpPr>
        <p:spPr/>
        <p:txBody>
          <a:bodyPr/>
          <a:lstStyle/>
          <a:p>
            <a:fld id="{22946820-D1C6-4917-A9E4-3C4B7FEB9618}" type="slidenum">
              <a:rPr kumimoji="1" lang="ja-JP" altLang="en-US" smtClean="0"/>
              <a:t>24</a:t>
            </a:fld>
            <a:endParaRPr kumimoji="1" lang="ja-JP" altLang="en-US"/>
          </a:p>
        </p:txBody>
      </p:sp>
    </p:spTree>
    <p:extLst>
      <p:ext uri="{BB962C8B-B14F-4D97-AF65-F5344CB8AC3E}">
        <p14:creationId xmlns:p14="http://schemas.microsoft.com/office/powerpoint/2010/main" val="20649854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北極海の海氷が年々変動する理由</a:t>
            </a:r>
          </a:p>
        </p:txBody>
      </p:sp>
      <p:sp>
        <p:nvSpPr>
          <p:cNvPr id="4" name="スライド番号プレースホルダー 3"/>
          <p:cNvSpPr>
            <a:spLocks noGrp="1"/>
          </p:cNvSpPr>
          <p:nvPr>
            <p:ph type="sldNum" sz="quarter" idx="5"/>
          </p:nvPr>
        </p:nvSpPr>
        <p:spPr/>
        <p:txBody>
          <a:bodyPr/>
          <a:lstStyle/>
          <a:p>
            <a:fld id="{22946820-D1C6-4917-A9E4-3C4B7FEB9618}" type="slidenum">
              <a:rPr kumimoji="1" lang="ja-JP" altLang="en-US" smtClean="0"/>
              <a:t>25</a:t>
            </a:fld>
            <a:endParaRPr kumimoji="1" lang="ja-JP" altLang="en-US"/>
          </a:p>
        </p:txBody>
      </p:sp>
    </p:spTree>
    <p:extLst>
      <p:ext uri="{BB962C8B-B14F-4D97-AF65-F5344CB8AC3E}">
        <p14:creationId xmlns:p14="http://schemas.microsoft.com/office/powerpoint/2010/main" val="13335493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北極海の海氷が年々変動する理由</a:t>
            </a:r>
          </a:p>
        </p:txBody>
      </p:sp>
      <p:sp>
        <p:nvSpPr>
          <p:cNvPr id="4" name="スライド番号プレースホルダー 3"/>
          <p:cNvSpPr>
            <a:spLocks noGrp="1"/>
          </p:cNvSpPr>
          <p:nvPr>
            <p:ph type="sldNum" sz="quarter" idx="5"/>
          </p:nvPr>
        </p:nvSpPr>
        <p:spPr/>
        <p:txBody>
          <a:bodyPr/>
          <a:lstStyle/>
          <a:p>
            <a:fld id="{22946820-D1C6-4917-A9E4-3C4B7FEB9618}" type="slidenum">
              <a:rPr kumimoji="1" lang="ja-JP" altLang="en-US" smtClean="0"/>
              <a:t>26</a:t>
            </a:fld>
            <a:endParaRPr kumimoji="1" lang="ja-JP" altLang="en-US"/>
          </a:p>
        </p:txBody>
      </p:sp>
    </p:spTree>
    <p:extLst>
      <p:ext uri="{BB962C8B-B14F-4D97-AF65-F5344CB8AC3E}">
        <p14:creationId xmlns:p14="http://schemas.microsoft.com/office/powerpoint/2010/main" val="24675448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北極海の海氷が年々変動する理由</a:t>
            </a:r>
          </a:p>
        </p:txBody>
      </p:sp>
      <p:sp>
        <p:nvSpPr>
          <p:cNvPr id="4" name="スライド番号プレースホルダー 3"/>
          <p:cNvSpPr>
            <a:spLocks noGrp="1"/>
          </p:cNvSpPr>
          <p:nvPr>
            <p:ph type="sldNum" sz="quarter" idx="5"/>
          </p:nvPr>
        </p:nvSpPr>
        <p:spPr/>
        <p:txBody>
          <a:bodyPr/>
          <a:lstStyle/>
          <a:p>
            <a:fld id="{22946820-D1C6-4917-A9E4-3C4B7FEB9618}" type="slidenum">
              <a:rPr kumimoji="1" lang="ja-JP" altLang="en-US" smtClean="0"/>
              <a:t>27</a:t>
            </a:fld>
            <a:endParaRPr kumimoji="1" lang="ja-JP" altLang="en-US"/>
          </a:p>
        </p:txBody>
      </p:sp>
    </p:spTree>
    <p:extLst>
      <p:ext uri="{BB962C8B-B14F-4D97-AF65-F5344CB8AC3E}">
        <p14:creationId xmlns:p14="http://schemas.microsoft.com/office/powerpoint/2010/main" val="931184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北極海の海氷が減少することにより日本を含む東アジアに寒波をもたらすという研究が盛んにおこなわれている．</a:t>
            </a:r>
            <a:endParaRPr kumimoji="1" lang="en-US" altLang="ja-JP" dirty="0"/>
          </a:p>
          <a:p>
            <a:r>
              <a:rPr kumimoji="1" lang="ja-JP" altLang="en-US" dirty="0"/>
              <a:t>その北極海の海氷の減少というのはどのような原因で起きているのか．</a:t>
            </a:r>
            <a:endParaRPr kumimoji="1" lang="en-US" altLang="ja-JP" dirty="0"/>
          </a:p>
          <a:p>
            <a:r>
              <a:rPr kumimoji="1" lang="ja-JP" altLang="en-US" dirty="0"/>
              <a:t>海氷減少についての先行研究はいくつかある．</a:t>
            </a:r>
            <a:endParaRPr kumimoji="1" lang="en-US" altLang="ja-JP" dirty="0"/>
          </a:p>
        </p:txBody>
      </p:sp>
      <p:sp>
        <p:nvSpPr>
          <p:cNvPr id="4" name="スライド番号プレースホルダー 3"/>
          <p:cNvSpPr>
            <a:spLocks noGrp="1"/>
          </p:cNvSpPr>
          <p:nvPr>
            <p:ph type="sldNum" sz="quarter" idx="5"/>
          </p:nvPr>
        </p:nvSpPr>
        <p:spPr/>
        <p:txBody>
          <a:bodyPr/>
          <a:lstStyle/>
          <a:p>
            <a:fld id="{F55EEB03-8D86-4DC1-BEBC-CE72AFDB3FAD}" type="slidenum">
              <a:rPr kumimoji="1" lang="ja-JP" altLang="en-US" smtClean="0"/>
              <a:t>4</a:t>
            </a:fld>
            <a:endParaRPr kumimoji="1" lang="ja-JP" altLang="en-US"/>
          </a:p>
        </p:txBody>
      </p:sp>
    </p:spTree>
    <p:extLst>
      <p:ext uri="{BB962C8B-B14F-4D97-AF65-F5344CB8AC3E}">
        <p14:creationId xmlns:p14="http://schemas.microsoft.com/office/powerpoint/2010/main" val="3136755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55EEB03-8D86-4DC1-BEBC-CE72AFDB3FAD}" type="slidenum">
              <a:rPr kumimoji="1" lang="ja-JP" altLang="en-US" smtClean="0"/>
              <a:t>5</a:t>
            </a:fld>
            <a:endParaRPr kumimoji="1" lang="ja-JP" altLang="en-US"/>
          </a:p>
        </p:txBody>
      </p:sp>
    </p:spTree>
    <p:extLst>
      <p:ext uri="{BB962C8B-B14F-4D97-AF65-F5344CB8AC3E}">
        <p14:creationId xmlns:p14="http://schemas.microsoft.com/office/powerpoint/2010/main" val="3620301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12</a:t>
            </a:r>
            <a:r>
              <a:rPr kumimoji="1" lang="ja-JP" altLang="en-US" dirty="0"/>
              <a:t>月の海氷に関係しているのは，</a:t>
            </a:r>
            <a:r>
              <a:rPr kumimoji="1" lang="en-US" altLang="ja-JP" dirty="0"/>
              <a:t>10</a:t>
            </a:r>
            <a:r>
              <a:rPr kumimoji="1" lang="ja-JP" altLang="en-US" dirty="0"/>
              <a:t>月の高度と</a:t>
            </a:r>
            <a:r>
              <a:rPr kumimoji="1" lang="en-US" altLang="ja-JP" dirty="0"/>
              <a:t>OLR</a:t>
            </a:r>
            <a:r>
              <a:rPr kumimoji="1" lang="ja-JP" altLang="en-US" dirty="0"/>
              <a:t>であることがわかった．</a:t>
            </a:r>
            <a:endParaRPr kumimoji="1" lang="en-US" altLang="ja-JP" dirty="0"/>
          </a:p>
          <a:p>
            <a:r>
              <a:rPr kumimoji="1" lang="ja-JP" altLang="en-US" dirty="0"/>
              <a:t>カリブ海</a:t>
            </a:r>
            <a:r>
              <a:rPr kumimoji="1" lang="en-US" altLang="ja-JP" dirty="0"/>
              <a:t>OLR</a:t>
            </a:r>
            <a:r>
              <a:rPr kumimoji="1" lang="ja-JP" altLang="en-US" dirty="0"/>
              <a:t>インデックスを回帰し，対流が活発な時にどのような大気場になるかを表す</a:t>
            </a:r>
          </a:p>
        </p:txBody>
      </p:sp>
      <p:sp>
        <p:nvSpPr>
          <p:cNvPr id="4" name="スライド番号プレースホルダー 3"/>
          <p:cNvSpPr>
            <a:spLocks noGrp="1"/>
          </p:cNvSpPr>
          <p:nvPr>
            <p:ph type="sldNum" sz="quarter" idx="5"/>
          </p:nvPr>
        </p:nvSpPr>
        <p:spPr/>
        <p:txBody>
          <a:bodyPr/>
          <a:lstStyle/>
          <a:p>
            <a:fld id="{F55EEB03-8D86-4DC1-BEBC-CE72AFDB3FAD}" type="slidenum">
              <a:rPr kumimoji="1" lang="ja-JP" altLang="en-US" smtClean="0"/>
              <a:t>6</a:t>
            </a:fld>
            <a:endParaRPr kumimoji="1" lang="ja-JP" altLang="en-US"/>
          </a:p>
        </p:txBody>
      </p:sp>
    </p:spTree>
    <p:extLst>
      <p:ext uri="{BB962C8B-B14F-4D97-AF65-F5344CB8AC3E}">
        <p14:creationId xmlns:p14="http://schemas.microsoft.com/office/powerpoint/2010/main" val="2143357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しかし，本当に対流活動によって形成されたか，</a:t>
            </a:r>
          </a:p>
        </p:txBody>
      </p:sp>
      <p:sp>
        <p:nvSpPr>
          <p:cNvPr id="4" name="スライド番号プレースホルダー 3"/>
          <p:cNvSpPr>
            <a:spLocks noGrp="1"/>
          </p:cNvSpPr>
          <p:nvPr>
            <p:ph type="sldNum" sz="quarter" idx="5"/>
          </p:nvPr>
        </p:nvSpPr>
        <p:spPr/>
        <p:txBody>
          <a:bodyPr/>
          <a:lstStyle/>
          <a:p>
            <a:fld id="{266531A7-05C5-4CBD-B102-89DE4D7CC28B}" type="slidenum">
              <a:rPr kumimoji="1" lang="ja-JP" altLang="en-US" smtClean="0"/>
              <a:t>7</a:t>
            </a:fld>
            <a:endParaRPr kumimoji="1" lang="ja-JP" altLang="en-US"/>
          </a:p>
        </p:txBody>
      </p:sp>
    </p:spTree>
    <p:extLst>
      <p:ext uri="{BB962C8B-B14F-4D97-AF65-F5344CB8AC3E}">
        <p14:creationId xmlns:p14="http://schemas.microsoft.com/office/powerpoint/2010/main" val="4288708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しかし，本当に対流活動によって形成されたか，</a:t>
            </a:r>
          </a:p>
        </p:txBody>
      </p:sp>
      <p:sp>
        <p:nvSpPr>
          <p:cNvPr id="4" name="スライド番号プレースホルダー 3"/>
          <p:cNvSpPr>
            <a:spLocks noGrp="1"/>
          </p:cNvSpPr>
          <p:nvPr>
            <p:ph type="sldNum" sz="quarter" idx="5"/>
          </p:nvPr>
        </p:nvSpPr>
        <p:spPr/>
        <p:txBody>
          <a:bodyPr/>
          <a:lstStyle/>
          <a:p>
            <a:fld id="{266531A7-05C5-4CBD-B102-89DE4D7CC28B}" type="slidenum">
              <a:rPr kumimoji="1" lang="ja-JP" altLang="en-US" smtClean="0"/>
              <a:t>8</a:t>
            </a:fld>
            <a:endParaRPr kumimoji="1" lang="ja-JP" altLang="en-US"/>
          </a:p>
        </p:txBody>
      </p:sp>
    </p:spTree>
    <p:extLst>
      <p:ext uri="{BB962C8B-B14F-4D97-AF65-F5344CB8AC3E}">
        <p14:creationId xmlns:p14="http://schemas.microsoft.com/office/powerpoint/2010/main" val="2772920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活発な対流活動に伴う潜熱放出によって大気は加熱されます．それによって生じた対流圏中層の熱源に対する大気の定常応答を調べるためにＬＢＭ実験を行いました．</a:t>
            </a:r>
            <a:endParaRPr kumimoji="1" lang="en-US" altLang="ja-JP" dirty="0"/>
          </a:p>
          <a:p>
            <a:r>
              <a:rPr kumimoji="1" lang="ja-JP" altLang="en-US" dirty="0"/>
              <a:t>モデルでの熱源は</a:t>
            </a:r>
            <a:endParaRPr kumimoji="1" lang="en-US" altLang="ja-JP" dirty="0"/>
          </a:p>
        </p:txBody>
      </p:sp>
      <p:sp>
        <p:nvSpPr>
          <p:cNvPr id="4" name="スライド番号プレースホルダー 3"/>
          <p:cNvSpPr>
            <a:spLocks noGrp="1"/>
          </p:cNvSpPr>
          <p:nvPr>
            <p:ph type="sldNum" sz="quarter" idx="5"/>
          </p:nvPr>
        </p:nvSpPr>
        <p:spPr/>
        <p:txBody>
          <a:bodyPr/>
          <a:lstStyle/>
          <a:p>
            <a:fld id="{22946820-D1C6-4917-A9E4-3C4B7FEB9618}" type="slidenum">
              <a:rPr kumimoji="1" lang="ja-JP" altLang="en-US" smtClean="0"/>
              <a:t>9</a:t>
            </a:fld>
            <a:endParaRPr kumimoji="1" lang="ja-JP" altLang="en-US"/>
          </a:p>
        </p:txBody>
      </p:sp>
    </p:spTree>
    <p:extLst>
      <p:ext uri="{BB962C8B-B14F-4D97-AF65-F5344CB8AC3E}">
        <p14:creationId xmlns:p14="http://schemas.microsoft.com/office/powerpoint/2010/main" val="3434935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北極海の海氷が年々変動する理由</a:t>
            </a:r>
          </a:p>
        </p:txBody>
      </p:sp>
      <p:sp>
        <p:nvSpPr>
          <p:cNvPr id="4" name="スライド番号プレースホルダー 3"/>
          <p:cNvSpPr>
            <a:spLocks noGrp="1"/>
          </p:cNvSpPr>
          <p:nvPr>
            <p:ph type="sldNum" sz="quarter" idx="5"/>
          </p:nvPr>
        </p:nvSpPr>
        <p:spPr/>
        <p:txBody>
          <a:bodyPr/>
          <a:lstStyle/>
          <a:p>
            <a:fld id="{22946820-D1C6-4917-A9E4-3C4B7FEB9618}" type="slidenum">
              <a:rPr kumimoji="1" lang="ja-JP" altLang="en-US" smtClean="0"/>
              <a:t>10</a:t>
            </a:fld>
            <a:endParaRPr kumimoji="1" lang="ja-JP" altLang="en-US"/>
          </a:p>
        </p:txBody>
      </p:sp>
    </p:spTree>
    <p:extLst>
      <p:ext uri="{BB962C8B-B14F-4D97-AF65-F5344CB8AC3E}">
        <p14:creationId xmlns:p14="http://schemas.microsoft.com/office/powerpoint/2010/main" val="2525208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805E073-6DF0-4711-9437-966F8FC4DAFC}" type="datetimeFigureOut">
              <a:rPr kumimoji="1" lang="ja-JP" altLang="en-US" smtClean="0"/>
              <a:t>2023/3/30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D05C3E8-5C32-44BB-B7C2-60D5B3F7B40D}" type="slidenum">
              <a:rPr kumimoji="1" lang="ja-JP" altLang="en-US" smtClean="0"/>
              <a:t>‹#›</a:t>
            </a:fld>
            <a:endParaRPr kumimoji="1" lang="ja-JP" altLang="en-US"/>
          </a:p>
        </p:txBody>
      </p:sp>
    </p:spTree>
    <p:extLst>
      <p:ext uri="{BB962C8B-B14F-4D97-AF65-F5344CB8AC3E}">
        <p14:creationId xmlns:p14="http://schemas.microsoft.com/office/powerpoint/2010/main" val="2993877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805E073-6DF0-4711-9437-966F8FC4DAFC}" type="datetimeFigureOut">
              <a:rPr kumimoji="1" lang="ja-JP" altLang="en-US" smtClean="0"/>
              <a:t>2023/3/30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D05C3E8-5C32-44BB-B7C2-60D5B3F7B40D}" type="slidenum">
              <a:rPr kumimoji="1" lang="ja-JP" altLang="en-US" smtClean="0"/>
              <a:t>‹#›</a:t>
            </a:fld>
            <a:endParaRPr kumimoji="1" lang="ja-JP" altLang="en-US"/>
          </a:p>
        </p:txBody>
      </p:sp>
    </p:spTree>
    <p:extLst>
      <p:ext uri="{BB962C8B-B14F-4D97-AF65-F5344CB8AC3E}">
        <p14:creationId xmlns:p14="http://schemas.microsoft.com/office/powerpoint/2010/main" val="3854701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805E073-6DF0-4711-9437-966F8FC4DAFC}" type="datetimeFigureOut">
              <a:rPr kumimoji="1" lang="ja-JP" altLang="en-US" smtClean="0"/>
              <a:t>2023/3/30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D05C3E8-5C32-44BB-B7C2-60D5B3F7B40D}" type="slidenum">
              <a:rPr kumimoji="1" lang="ja-JP" altLang="en-US" smtClean="0"/>
              <a:t>‹#›</a:t>
            </a:fld>
            <a:endParaRPr kumimoji="1" lang="ja-JP" altLang="en-US"/>
          </a:p>
        </p:txBody>
      </p:sp>
    </p:spTree>
    <p:extLst>
      <p:ext uri="{BB962C8B-B14F-4D97-AF65-F5344CB8AC3E}">
        <p14:creationId xmlns:p14="http://schemas.microsoft.com/office/powerpoint/2010/main" val="1994180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805E073-6DF0-4711-9437-966F8FC4DAFC}" type="datetimeFigureOut">
              <a:rPr kumimoji="1" lang="ja-JP" altLang="en-US" smtClean="0"/>
              <a:t>2023/3/30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D05C3E8-5C32-44BB-B7C2-60D5B3F7B40D}" type="slidenum">
              <a:rPr kumimoji="1" lang="ja-JP" altLang="en-US" smtClean="0"/>
              <a:t>‹#›</a:t>
            </a:fld>
            <a:endParaRPr kumimoji="1" lang="ja-JP" altLang="en-US"/>
          </a:p>
        </p:txBody>
      </p:sp>
    </p:spTree>
    <p:extLst>
      <p:ext uri="{BB962C8B-B14F-4D97-AF65-F5344CB8AC3E}">
        <p14:creationId xmlns:p14="http://schemas.microsoft.com/office/powerpoint/2010/main" val="3884894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805E073-6DF0-4711-9437-966F8FC4DAFC}" type="datetimeFigureOut">
              <a:rPr kumimoji="1" lang="ja-JP" altLang="en-US" smtClean="0"/>
              <a:t>2023/3/30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D05C3E8-5C32-44BB-B7C2-60D5B3F7B40D}" type="slidenum">
              <a:rPr kumimoji="1" lang="ja-JP" altLang="en-US" smtClean="0"/>
              <a:t>‹#›</a:t>
            </a:fld>
            <a:endParaRPr kumimoji="1" lang="ja-JP" altLang="en-US"/>
          </a:p>
        </p:txBody>
      </p:sp>
    </p:spTree>
    <p:extLst>
      <p:ext uri="{BB962C8B-B14F-4D97-AF65-F5344CB8AC3E}">
        <p14:creationId xmlns:p14="http://schemas.microsoft.com/office/powerpoint/2010/main" val="4211661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805E073-6DF0-4711-9437-966F8FC4DAFC}" type="datetimeFigureOut">
              <a:rPr kumimoji="1" lang="ja-JP" altLang="en-US" smtClean="0"/>
              <a:t>2023/3/30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D05C3E8-5C32-44BB-B7C2-60D5B3F7B40D}" type="slidenum">
              <a:rPr kumimoji="1" lang="ja-JP" altLang="en-US" smtClean="0"/>
              <a:t>‹#›</a:t>
            </a:fld>
            <a:endParaRPr kumimoji="1" lang="ja-JP" altLang="en-US"/>
          </a:p>
        </p:txBody>
      </p:sp>
    </p:spTree>
    <p:extLst>
      <p:ext uri="{BB962C8B-B14F-4D97-AF65-F5344CB8AC3E}">
        <p14:creationId xmlns:p14="http://schemas.microsoft.com/office/powerpoint/2010/main" val="3225546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8805E073-6DF0-4711-9437-966F8FC4DAFC}" type="datetimeFigureOut">
              <a:rPr kumimoji="1" lang="ja-JP" altLang="en-US" smtClean="0"/>
              <a:t>2023/3/30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D05C3E8-5C32-44BB-B7C2-60D5B3F7B40D}" type="slidenum">
              <a:rPr kumimoji="1" lang="ja-JP" altLang="en-US" smtClean="0"/>
              <a:t>‹#›</a:t>
            </a:fld>
            <a:endParaRPr kumimoji="1" lang="ja-JP" altLang="en-US"/>
          </a:p>
        </p:txBody>
      </p:sp>
    </p:spTree>
    <p:extLst>
      <p:ext uri="{BB962C8B-B14F-4D97-AF65-F5344CB8AC3E}">
        <p14:creationId xmlns:p14="http://schemas.microsoft.com/office/powerpoint/2010/main" val="973458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8805E073-6DF0-4711-9437-966F8FC4DAFC}" type="datetimeFigureOut">
              <a:rPr kumimoji="1" lang="ja-JP" altLang="en-US" smtClean="0"/>
              <a:t>2023/3/30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D05C3E8-5C32-44BB-B7C2-60D5B3F7B40D}" type="slidenum">
              <a:rPr kumimoji="1" lang="ja-JP" altLang="en-US" smtClean="0"/>
              <a:t>‹#›</a:t>
            </a:fld>
            <a:endParaRPr kumimoji="1" lang="ja-JP" altLang="en-US"/>
          </a:p>
        </p:txBody>
      </p:sp>
    </p:spTree>
    <p:extLst>
      <p:ext uri="{BB962C8B-B14F-4D97-AF65-F5344CB8AC3E}">
        <p14:creationId xmlns:p14="http://schemas.microsoft.com/office/powerpoint/2010/main" val="2049387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05E073-6DF0-4711-9437-966F8FC4DAFC}" type="datetimeFigureOut">
              <a:rPr kumimoji="1" lang="ja-JP" altLang="en-US" smtClean="0"/>
              <a:t>2023/3/30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D05C3E8-5C32-44BB-B7C2-60D5B3F7B40D}" type="slidenum">
              <a:rPr kumimoji="1" lang="ja-JP" altLang="en-US" smtClean="0"/>
              <a:t>‹#›</a:t>
            </a:fld>
            <a:endParaRPr kumimoji="1" lang="ja-JP" altLang="en-US"/>
          </a:p>
        </p:txBody>
      </p:sp>
    </p:spTree>
    <p:extLst>
      <p:ext uri="{BB962C8B-B14F-4D97-AF65-F5344CB8AC3E}">
        <p14:creationId xmlns:p14="http://schemas.microsoft.com/office/powerpoint/2010/main" val="2762505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805E073-6DF0-4711-9437-966F8FC4DAFC}" type="datetimeFigureOut">
              <a:rPr kumimoji="1" lang="ja-JP" altLang="en-US" smtClean="0"/>
              <a:t>2023/3/30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D05C3E8-5C32-44BB-B7C2-60D5B3F7B40D}" type="slidenum">
              <a:rPr kumimoji="1" lang="ja-JP" altLang="en-US" smtClean="0"/>
              <a:t>‹#›</a:t>
            </a:fld>
            <a:endParaRPr kumimoji="1" lang="ja-JP" altLang="en-US"/>
          </a:p>
        </p:txBody>
      </p:sp>
    </p:spTree>
    <p:extLst>
      <p:ext uri="{BB962C8B-B14F-4D97-AF65-F5344CB8AC3E}">
        <p14:creationId xmlns:p14="http://schemas.microsoft.com/office/powerpoint/2010/main" val="2842724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805E073-6DF0-4711-9437-966F8FC4DAFC}" type="datetimeFigureOut">
              <a:rPr kumimoji="1" lang="ja-JP" altLang="en-US" smtClean="0"/>
              <a:t>2023/3/30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D05C3E8-5C32-44BB-B7C2-60D5B3F7B40D}" type="slidenum">
              <a:rPr kumimoji="1" lang="ja-JP" altLang="en-US" smtClean="0"/>
              <a:t>‹#›</a:t>
            </a:fld>
            <a:endParaRPr kumimoji="1" lang="ja-JP" altLang="en-US"/>
          </a:p>
        </p:txBody>
      </p:sp>
    </p:spTree>
    <p:extLst>
      <p:ext uri="{BB962C8B-B14F-4D97-AF65-F5344CB8AC3E}">
        <p14:creationId xmlns:p14="http://schemas.microsoft.com/office/powerpoint/2010/main" val="3585787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05E073-6DF0-4711-9437-966F8FC4DAFC}" type="datetimeFigureOut">
              <a:rPr kumimoji="1" lang="ja-JP" altLang="en-US" smtClean="0"/>
              <a:t>2023/3/30</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05C3E8-5C32-44BB-B7C2-60D5B3F7B40D}" type="slidenum">
              <a:rPr kumimoji="1" lang="ja-JP" altLang="en-US" smtClean="0"/>
              <a:t>‹#›</a:t>
            </a:fld>
            <a:endParaRPr kumimoji="1" lang="ja-JP" altLang="en-US"/>
          </a:p>
        </p:txBody>
      </p:sp>
    </p:spTree>
    <p:extLst>
      <p:ext uri="{BB962C8B-B14F-4D97-AF65-F5344CB8AC3E}">
        <p14:creationId xmlns:p14="http://schemas.microsoft.com/office/powerpoint/2010/main" val="12132012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hyperlink" Target="https://www.nikkei.com/article/DGXNZO23138260Q1A210C1CR8000/" TargetMode="Externa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730BE6-AA6A-93D2-870D-3A0433F2DCB0}"/>
              </a:ext>
            </a:extLst>
          </p:cNvPr>
          <p:cNvSpPr>
            <a:spLocks noGrp="1"/>
          </p:cNvSpPr>
          <p:nvPr>
            <p:ph type="ctrTitle"/>
          </p:nvPr>
        </p:nvSpPr>
        <p:spPr>
          <a:xfrm>
            <a:off x="477078" y="779788"/>
            <a:ext cx="8189843" cy="3755888"/>
          </a:xfrm>
        </p:spPr>
        <p:txBody>
          <a:bodyPr>
            <a:normAutofit/>
          </a:bodyPr>
          <a:lstStyle/>
          <a:p>
            <a:r>
              <a:rPr lang="ja-JP" altLang="en-US" dirty="0"/>
              <a:t>熱帯大西洋起源の</a:t>
            </a:r>
            <a:br>
              <a:rPr lang="en-US" altLang="ja-JP" dirty="0"/>
            </a:br>
            <a:r>
              <a:rPr lang="ja-JP" altLang="en-US" dirty="0"/>
              <a:t>テレコネクションが</a:t>
            </a:r>
            <a:br>
              <a:rPr lang="en-US" altLang="ja-JP" dirty="0"/>
            </a:br>
            <a:r>
              <a:rPr lang="ja-JP" altLang="en-US" dirty="0"/>
              <a:t>北極域の海氷に与える</a:t>
            </a:r>
            <a:br>
              <a:rPr lang="en-US" altLang="ja-JP" dirty="0"/>
            </a:br>
            <a:r>
              <a:rPr lang="ja-JP" altLang="en-US" dirty="0"/>
              <a:t>遅延影響</a:t>
            </a:r>
            <a:endParaRPr kumimoji="1" lang="ja-JP" altLang="en-US" dirty="0"/>
          </a:p>
        </p:txBody>
      </p:sp>
      <p:sp>
        <p:nvSpPr>
          <p:cNvPr id="5" name="テキスト ボックス 4">
            <a:extLst>
              <a:ext uri="{FF2B5EF4-FFF2-40B4-BE49-F238E27FC236}">
                <a16:creationId xmlns:a16="http://schemas.microsoft.com/office/drawing/2014/main" id="{86440480-D173-9D62-86D0-C013F584E965}"/>
              </a:ext>
            </a:extLst>
          </p:cNvPr>
          <p:cNvSpPr txBox="1"/>
          <p:nvPr/>
        </p:nvSpPr>
        <p:spPr>
          <a:xfrm>
            <a:off x="0" y="0"/>
            <a:ext cx="5337463" cy="369332"/>
          </a:xfrm>
          <a:prstGeom prst="rect">
            <a:avLst/>
          </a:prstGeom>
          <a:noFill/>
        </p:spPr>
        <p:txBody>
          <a:bodyPr wrap="square" rtlCol="0">
            <a:spAutoFit/>
          </a:bodyPr>
          <a:lstStyle/>
          <a:p>
            <a:r>
              <a:rPr kumimoji="1" lang="en-US" altLang="ja-JP" dirty="0"/>
              <a:t>2023/2/17 </a:t>
            </a:r>
            <a:r>
              <a:rPr kumimoji="1" lang="ja-JP" altLang="en-US" dirty="0"/>
              <a:t>卒論発表会</a:t>
            </a:r>
            <a:r>
              <a:rPr kumimoji="1" lang="en-US" altLang="ja-JP" dirty="0"/>
              <a:t>@</a:t>
            </a:r>
            <a:r>
              <a:rPr kumimoji="1" lang="ja-JP" altLang="en-US" dirty="0"/>
              <a:t>大講義室</a:t>
            </a:r>
          </a:p>
        </p:txBody>
      </p:sp>
      <p:sp>
        <p:nvSpPr>
          <p:cNvPr id="6" name="字幕 2">
            <a:extLst>
              <a:ext uri="{FF2B5EF4-FFF2-40B4-BE49-F238E27FC236}">
                <a16:creationId xmlns:a16="http://schemas.microsoft.com/office/drawing/2014/main" id="{F8361D32-B907-C459-371A-615E5D8AC74A}"/>
              </a:ext>
            </a:extLst>
          </p:cNvPr>
          <p:cNvSpPr txBox="1">
            <a:spLocks/>
          </p:cNvSpPr>
          <p:nvPr/>
        </p:nvSpPr>
        <p:spPr>
          <a:xfrm>
            <a:off x="2286000" y="5190821"/>
            <a:ext cx="6858000" cy="124182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r"/>
            <a:r>
              <a:rPr lang="ja-JP" altLang="en-US" sz="2100" dirty="0"/>
              <a:t>気象・気候ダイナミクス研究室</a:t>
            </a:r>
            <a:endParaRPr lang="en-US" altLang="ja-JP" sz="2100" dirty="0"/>
          </a:p>
          <a:p>
            <a:pPr algn="r"/>
            <a:r>
              <a:rPr lang="ja-JP" altLang="en-US" sz="2100" dirty="0"/>
              <a:t>平賀 詩之助</a:t>
            </a:r>
            <a:r>
              <a:rPr lang="en-US" altLang="ja-JP" sz="2100" dirty="0"/>
              <a:t>(519355)</a:t>
            </a:r>
          </a:p>
          <a:p>
            <a:pPr algn="r"/>
            <a:r>
              <a:rPr lang="ja-JP" altLang="en-US" sz="2100" dirty="0"/>
              <a:t>指導教員　立花 義裕 教授</a:t>
            </a:r>
          </a:p>
        </p:txBody>
      </p:sp>
    </p:spTree>
    <p:extLst>
      <p:ext uri="{BB962C8B-B14F-4D97-AF65-F5344CB8AC3E}">
        <p14:creationId xmlns:p14="http://schemas.microsoft.com/office/powerpoint/2010/main" val="3977737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5AD508F4-1C2C-28E4-B8A3-9DBD87A3BF19}"/>
              </a:ext>
            </a:extLst>
          </p:cNvPr>
          <p:cNvSpPr/>
          <p:nvPr/>
        </p:nvSpPr>
        <p:spPr>
          <a:xfrm>
            <a:off x="0" y="-1"/>
            <a:ext cx="9144000" cy="43676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dirty="0"/>
              <a:t>検証②　回帰分析 </a:t>
            </a:r>
            <a:r>
              <a:rPr kumimoji="0" lang="en-US" altLang="ja-JP" sz="2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10</a:t>
            </a:r>
            <a:r>
              <a:rPr kumimoji="0" lang="ja-JP" altLang="en-US" sz="2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月の対流が活発な時の</a:t>
            </a:r>
            <a:r>
              <a:rPr lang="ja-JP" altLang="en-US" sz="2000" b="1" dirty="0"/>
              <a:t>熱フラックス，海面水温</a:t>
            </a:r>
            <a:endParaRPr lang="en-US" altLang="ja-JP" sz="2000" b="1" dirty="0"/>
          </a:p>
        </p:txBody>
      </p:sp>
      <p:sp>
        <p:nvSpPr>
          <p:cNvPr id="18" name="テキスト ボックス 17">
            <a:extLst>
              <a:ext uri="{FF2B5EF4-FFF2-40B4-BE49-F238E27FC236}">
                <a16:creationId xmlns:a16="http://schemas.microsoft.com/office/drawing/2014/main" id="{FB7143A5-5414-4E52-BD90-31A17641707F}"/>
              </a:ext>
            </a:extLst>
          </p:cNvPr>
          <p:cNvSpPr txBox="1"/>
          <p:nvPr/>
        </p:nvSpPr>
        <p:spPr>
          <a:xfrm>
            <a:off x="8277523" y="-43227"/>
            <a:ext cx="866477" cy="523220"/>
          </a:xfrm>
          <a:prstGeom prst="rect">
            <a:avLst/>
          </a:prstGeom>
          <a:noFill/>
        </p:spPr>
        <p:txBody>
          <a:bodyPr wrap="square" rtlCol="0">
            <a:spAutoFit/>
          </a:bodyPr>
          <a:lstStyle/>
          <a:p>
            <a:r>
              <a:rPr kumimoji="1" lang="en-US" altLang="ja-JP" sz="2800" dirty="0">
                <a:solidFill>
                  <a:schemeClr val="bg1"/>
                </a:solidFill>
              </a:rPr>
              <a:t>9/12</a:t>
            </a:r>
            <a:endParaRPr kumimoji="1" lang="ja-JP" altLang="en-US" sz="2800" dirty="0">
              <a:solidFill>
                <a:schemeClr val="bg1"/>
              </a:solidFill>
            </a:endParaRPr>
          </a:p>
        </p:txBody>
      </p:sp>
      <p:sp>
        <p:nvSpPr>
          <p:cNvPr id="21" name="テキスト ボックス 20">
            <a:extLst>
              <a:ext uri="{FF2B5EF4-FFF2-40B4-BE49-F238E27FC236}">
                <a16:creationId xmlns:a16="http://schemas.microsoft.com/office/drawing/2014/main" id="{48423CDA-F26B-CD61-F606-C8AFC9CB7428}"/>
              </a:ext>
            </a:extLst>
          </p:cNvPr>
          <p:cNvSpPr txBox="1"/>
          <p:nvPr/>
        </p:nvSpPr>
        <p:spPr>
          <a:xfrm>
            <a:off x="1363002" y="3879208"/>
            <a:ext cx="2506358"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1600" b="1" dirty="0">
                <a:solidFill>
                  <a:prstClr val="black"/>
                </a:solidFill>
                <a:latin typeface="Calibri" panose="020F0502020204030204"/>
                <a:ea typeface="游ゴシック" panose="020B0400000000000000" pitchFamily="50" charset="-128"/>
              </a:rPr>
              <a:t>赤い丸枠の部分を拡大</a:t>
            </a:r>
            <a:endParaRPr kumimoji="0"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1" name="テキスト ボックス 30">
            <a:extLst>
              <a:ext uri="{FF2B5EF4-FFF2-40B4-BE49-F238E27FC236}">
                <a16:creationId xmlns:a16="http://schemas.microsoft.com/office/drawing/2014/main" id="{8A18EA40-BF30-1C20-F832-B78234ACDFCB}"/>
              </a:ext>
            </a:extLst>
          </p:cNvPr>
          <p:cNvSpPr txBox="1"/>
          <p:nvPr/>
        </p:nvSpPr>
        <p:spPr>
          <a:xfrm>
            <a:off x="4486097" y="1046082"/>
            <a:ext cx="4224664" cy="1107996"/>
          </a:xfrm>
          <a:prstGeom prst="rect">
            <a:avLst/>
          </a:prstGeom>
          <a:noFill/>
        </p:spPr>
        <p:txBody>
          <a:bodyPr wrap="square" rtlCol="0">
            <a:spAutoFit/>
          </a:bodyPr>
          <a:lstStyle/>
          <a:p>
            <a:r>
              <a:rPr kumimoji="1" lang="ja-JP" altLang="en-US" sz="2200" dirty="0"/>
              <a:t>・北極域の下向き潜熱＋顕熱</a:t>
            </a:r>
            <a:endParaRPr kumimoji="1" lang="en-US" altLang="ja-JP" sz="2200" dirty="0"/>
          </a:p>
          <a:p>
            <a:r>
              <a:rPr kumimoji="1" lang="ja-JP" altLang="en-US" sz="2200" dirty="0"/>
              <a:t>　フラックスが正</a:t>
            </a:r>
            <a:endParaRPr kumimoji="1" lang="en-US" altLang="ja-JP" sz="2200" dirty="0"/>
          </a:p>
          <a:p>
            <a:r>
              <a:rPr kumimoji="1" lang="ja-JP" altLang="en-US" sz="2200" dirty="0"/>
              <a:t>・</a:t>
            </a:r>
            <a:r>
              <a:rPr kumimoji="1" lang="ja-JP" altLang="en-US" sz="2200" b="1" dirty="0"/>
              <a:t>海洋を暖める効果</a:t>
            </a:r>
            <a:endParaRPr kumimoji="1" lang="en-US" altLang="ja-JP" sz="2200" b="1" dirty="0"/>
          </a:p>
        </p:txBody>
      </p:sp>
      <p:sp>
        <p:nvSpPr>
          <p:cNvPr id="35" name="テキスト ボックス 34">
            <a:extLst>
              <a:ext uri="{FF2B5EF4-FFF2-40B4-BE49-F238E27FC236}">
                <a16:creationId xmlns:a16="http://schemas.microsoft.com/office/drawing/2014/main" id="{F652AC13-5862-7B51-5D35-35EE4060DC5C}"/>
              </a:ext>
            </a:extLst>
          </p:cNvPr>
          <p:cNvSpPr txBox="1"/>
          <p:nvPr/>
        </p:nvSpPr>
        <p:spPr>
          <a:xfrm>
            <a:off x="4719211" y="2685177"/>
            <a:ext cx="3366490" cy="430887"/>
          </a:xfrm>
          <a:prstGeom prst="rect">
            <a:avLst/>
          </a:prstGeom>
          <a:noFill/>
        </p:spPr>
        <p:txBody>
          <a:bodyPr wrap="square" rtlCol="0">
            <a:spAutoFit/>
          </a:bodyPr>
          <a:lstStyle/>
          <a:p>
            <a:pPr algn="ctr"/>
            <a:r>
              <a:rPr kumimoji="1" lang="en-US" altLang="ja-JP" sz="2200" b="1" dirty="0"/>
              <a:t>10</a:t>
            </a:r>
            <a:r>
              <a:rPr kumimoji="1" lang="ja-JP" altLang="en-US" sz="2200" b="1" dirty="0"/>
              <a:t>月の</a:t>
            </a:r>
            <a:r>
              <a:rPr kumimoji="1" lang="en-US" altLang="ja-JP" sz="2200" b="1" dirty="0"/>
              <a:t>SST</a:t>
            </a:r>
            <a:r>
              <a:rPr kumimoji="1" lang="ja-JP" altLang="en-US" sz="2200" b="1" dirty="0"/>
              <a:t>が上昇</a:t>
            </a:r>
            <a:endParaRPr kumimoji="1" lang="en-US" altLang="ja-JP" sz="2200" b="1" dirty="0"/>
          </a:p>
        </p:txBody>
      </p:sp>
      <p:sp>
        <p:nvSpPr>
          <p:cNvPr id="37" name="矢印: 下 36">
            <a:extLst>
              <a:ext uri="{FF2B5EF4-FFF2-40B4-BE49-F238E27FC236}">
                <a16:creationId xmlns:a16="http://schemas.microsoft.com/office/drawing/2014/main" id="{88A40876-ABB3-1D28-346C-C48E536C44F0}"/>
              </a:ext>
            </a:extLst>
          </p:cNvPr>
          <p:cNvSpPr/>
          <p:nvPr/>
        </p:nvSpPr>
        <p:spPr>
          <a:xfrm>
            <a:off x="6078536" y="2234520"/>
            <a:ext cx="398585" cy="3801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5" name="グループ化 54">
            <a:extLst>
              <a:ext uri="{FF2B5EF4-FFF2-40B4-BE49-F238E27FC236}">
                <a16:creationId xmlns:a16="http://schemas.microsoft.com/office/drawing/2014/main" id="{DA865755-C7A8-05BD-8BE2-BD4B1C153737}"/>
              </a:ext>
            </a:extLst>
          </p:cNvPr>
          <p:cNvGrpSpPr/>
          <p:nvPr/>
        </p:nvGrpSpPr>
        <p:grpSpPr>
          <a:xfrm>
            <a:off x="1078440" y="6259098"/>
            <a:ext cx="8270990" cy="597887"/>
            <a:chOff x="5907660" y="4755855"/>
            <a:chExt cx="8270990" cy="597887"/>
          </a:xfrm>
        </p:grpSpPr>
        <p:sp>
          <p:nvSpPr>
            <p:cNvPr id="56" name="テキスト ボックス 55">
              <a:extLst>
                <a:ext uri="{FF2B5EF4-FFF2-40B4-BE49-F238E27FC236}">
                  <a16:creationId xmlns:a16="http://schemas.microsoft.com/office/drawing/2014/main" id="{CCAE6325-FF85-6F33-ED6C-18EB32BEAD56}"/>
                </a:ext>
              </a:extLst>
            </p:cNvPr>
            <p:cNvSpPr txBox="1"/>
            <p:nvPr/>
          </p:nvSpPr>
          <p:spPr>
            <a:xfrm>
              <a:off x="9332458" y="4776661"/>
              <a:ext cx="4846192" cy="57708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左図：陰影：信頼係数</a:t>
              </a:r>
              <a:r>
                <a:rPr kumimoji="0" lang="en-US"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90%</a:t>
              </a:r>
              <a:r>
                <a:rPr kumimoji="0"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以上，黒等値線：上：回帰係数</a:t>
              </a:r>
              <a:r>
                <a:rPr lang="en-US" altLang="ja-JP" sz="1050" dirty="0">
                  <a:solidFill>
                    <a:prstClr val="black"/>
                  </a:solidFill>
                  <a:latin typeface="Calibri" panose="020F0502020204030204"/>
                  <a:ea typeface="游ゴシック" panose="020B0400000000000000" pitchFamily="50" charset="-128"/>
                </a:rPr>
                <a:t>[</a:t>
              </a:r>
              <a:r>
                <a:rPr kumimoji="0" lang="en-US"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W/m</a:t>
              </a:r>
              <a:r>
                <a:rPr kumimoji="0" lang="en-US" altLang="ja-JP" sz="1050" b="0" i="0" u="none" strike="noStrike" kern="1200" cap="none" spc="0" normalizeH="0" baseline="30000" noProof="0" dirty="0">
                  <a:ln>
                    <a:noFill/>
                  </a:ln>
                  <a:solidFill>
                    <a:prstClr val="black"/>
                  </a:solidFill>
                  <a:effectLst/>
                  <a:uLnTx/>
                  <a:uFillTx/>
                  <a:latin typeface="Calibri" panose="020F0502020204030204"/>
                  <a:ea typeface="游ゴシック" panose="020B0400000000000000" pitchFamily="50" charset="-128"/>
                  <a:cs typeface="+mn-cs"/>
                </a:rPr>
                <a:t>2</a:t>
              </a:r>
              <a:r>
                <a:rPr kumimoji="0" lang="en-US"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下：</a:t>
              </a:r>
              <a:r>
                <a:rPr kumimoji="0" lang="en-US"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紫等値線：海氷密接度の気候値</a:t>
              </a:r>
              <a:endParaRPr kumimoji="0" lang="en-US"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a:defRPr/>
              </a:pPr>
              <a:r>
                <a:rPr lang="ja-JP" altLang="en-US" sz="1050" dirty="0">
                  <a:solidFill>
                    <a:prstClr val="black"/>
                  </a:solidFill>
                  <a:latin typeface="Calibri" panose="020F0502020204030204"/>
                  <a:ea typeface="游ゴシック" panose="020B0400000000000000" pitchFamily="50" charset="-128"/>
                </a:rPr>
                <a:t>対流が活発な</a:t>
              </a:r>
              <a:r>
                <a:rPr kumimoji="0"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場を示すため，符号を反転させて回帰した</a:t>
              </a:r>
              <a:endParaRPr kumimoji="0" lang="en-US"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57" name="図 56" descr="ダイアグラム&#10;&#10;自動的に生成された説明">
              <a:extLst>
                <a:ext uri="{FF2B5EF4-FFF2-40B4-BE49-F238E27FC236}">
                  <a16:creationId xmlns:a16="http://schemas.microsoft.com/office/drawing/2014/main" id="{65A0540E-DE6A-64D2-70CE-030BFCB76B15}"/>
                </a:ext>
              </a:extLst>
            </p:cNvPr>
            <p:cNvPicPr>
              <a:picLocks noChangeAspect="1"/>
            </p:cNvPicPr>
            <p:nvPr/>
          </p:nvPicPr>
          <p:blipFill rotWithShape="1">
            <a:blip r:embed="rId3">
              <a:extLst>
                <a:ext uri="{28A0092B-C50C-407E-A947-70E740481C1C}">
                  <a14:useLocalDpi xmlns:a14="http://schemas.microsoft.com/office/drawing/2010/main" val="0"/>
                </a:ext>
              </a:extLst>
            </a:blip>
            <a:srcRect l="24756" t="89969" r="24725" b="6258"/>
            <a:stretch/>
          </p:blipFill>
          <p:spPr>
            <a:xfrm>
              <a:off x="5907660" y="4755855"/>
              <a:ext cx="2054287" cy="119855"/>
            </a:xfrm>
            <a:prstGeom prst="rect">
              <a:avLst/>
            </a:prstGeom>
          </p:spPr>
        </p:pic>
        <p:sp>
          <p:nvSpPr>
            <p:cNvPr id="58" name="正方形/長方形 57">
              <a:extLst>
                <a:ext uri="{FF2B5EF4-FFF2-40B4-BE49-F238E27FC236}">
                  <a16:creationId xmlns:a16="http://schemas.microsoft.com/office/drawing/2014/main" id="{D9186FD8-5AA8-8C08-BB0A-21B031CAB0E2}"/>
                </a:ext>
              </a:extLst>
            </p:cNvPr>
            <p:cNvSpPr/>
            <p:nvPr/>
          </p:nvSpPr>
          <p:spPr>
            <a:xfrm>
              <a:off x="6073235" y="4911459"/>
              <a:ext cx="1739620" cy="130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ts val="825"/>
                </a:lnSpc>
                <a:spcBef>
                  <a:spcPts val="0"/>
                </a:spcBef>
                <a:spcAft>
                  <a:spcPts val="0"/>
                </a:spcAft>
                <a:buClrTx/>
                <a:buSzTx/>
                <a:buFontTx/>
                <a:buNone/>
                <a:tabLst/>
                <a:defRPr/>
              </a:pPr>
              <a:r>
                <a:rPr kumimoji="0" lang="en-US" altLang="ja-JP" sz="800" b="1" i="0" u="none" strike="noStrike" kern="1200" cap="none" spc="0" normalizeH="0" baseline="0" noProof="0" dirty="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mn-cs"/>
                </a:rPr>
                <a:t>99  </a:t>
              </a:r>
              <a:r>
                <a:rPr kumimoji="0" lang="ja-JP" altLang="en-US" sz="800" b="1" i="0" u="none" strike="noStrike" kern="1200" cap="none" spc="0" normalizeH="0" baseline="0" noProof="0" dirty="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mn-cs"/>
                </a:rPr>
                <a:t>　</a:t>
              </a:r>
              <a:r>
                <a:rPr kumimoji="0" lang="en-US" altLang="ja-JP" sz="800" b="1" i="0" u="none" strike="noStrike" kern="1200" cap="none" spc="0" normalizeH="0" baseline="0" noProof="0" dirty="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mn-cs"/>
                </a:rPr>
                <a:t>95    90    90     95</a:t>
              </a:r>
              <a:r>
                <a:rPr kumimoji="0" lang="ja-JP" altLang="en-US" sz="800" b="1" i="0" u="none" strike="noStrike" kern="1200" cap="none" spc="0" normalizeH="0" baseline="0" noProof="0" dirty="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mn-cs"/>
                </a:rPr>
                <a:t>    </a:t>
              </a:r>
              <a:r>
                <a:rPr kumimoji="0" lang="en-US" altLang="ja-JP" sz="800" b="1" i="0" u="none" strike="noStrike" kern="1200" cap="none" spc="0" normalizeH="0" baseline="0" noProof="0" dirty="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mn-cs"/>
                </a:rPr>
                <a:t>99</a:t>
              </a:r>
              <a:r>
                <a:rPr kumimoji="0" lang="ja-JP" altLang="en-US" sz="800" b="1" i="0" u="none" strike="noStrike" kern="1200" cap="none" spc="0" normalizeH="0" baseline="0" noProof="0" dirty="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mn-cs"/>
                </a:rPr>
                <a:t>　</a:t>
              </a:r>
            </a:p>
          </p:txBody>
        </p:sp>
      </p:grpSp>
      <p:pic>
        <p:nvPicPr>
          <p:cNvPr id="28" name="図 27">
            <a:extLst>
              <a:ext uri="{FF2B5EF4-FFF2-40B4-BE49-F238E27FC236}">
                <a16:creationId xmlns:a16="http://schemas.microsoft.com/office/drawing/2014/main" id="{38D6E8CF-077C-1866-7DA0-D0CAE64C4885}"/>
              </a:ext>
            </a:extLst>
          </p:cNvPr>
          <p:cNvPicPr>
            <a:picLocks noChangeAspect="1"/>
          </p:cNvPicPr>
          <p:nvPr/>
        </p:nvPicPr>
        <p:blipFill rotWithShape="1">
          <a:blip r:embed="rId4">
            <a:extLst>
              <a:ext uri="{28A0092B-C50C-407E-A947-70E740481C1C}">
                <a14:useLocalDpi xmlns:a14="http://schemas.microsoft.com/office/drawing/2010/main" val="0"/>
              </a:ext>
            </a:extLst>
          </a:blip>
          <a:srcRect l="-83" t="4888" r="83" b="10182"/>
          <a:stretch/>
        </p:blipFill>
        <p:spPr>
          <a:xfrm>
            <a:off x="260735" y="4229501"/>
            <a:ext cx="3587301" cy="2009532"/>
          </a:xfrm>
          <a:prstGeom prst="rect">
            <a:avLst/>
          </a:prstGeom>
        </p:spPr>
      </p:pic>
      <p:sp>
        <p:nvSpPr>
          <p:cNvPr id="29" name="円: 塗りつぶしなし 28">
            <a:extLst>
              <a:ext uri="{FF2B5EF4-FFF2-40B4-BE49-F238E27FC236}">
                <a16:creationId xmlns:a16="http://schemas.microsoft.com/office/drawing/2014/main" id="{C5099F7C-4F5F-BFE5-390E-F1B0BD4289D9}"/>
              </a:ext>
            </a:extLst>
          </p:cNvPr>
          <p:cNvSpPr/>
          <p:nvPr/>
        </p:nvSpPr>
        <p:spPr>
          <a:xfrm>
            <a:off x="1245228" y="4180645"/>
            <a:ext cx="2110313" cy="731019"/>
          </a:xfrm>
          <a:prstGeom prst="donut">
            <a:avLst>
              <a:gd name="adj" fmla="val 99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 name="矢印: 右 3">
            <a:extLst>
              <a:ext uri="{FF2B5EF4-FFF2-40B4-BE49-F238E27FC236}">
                <a16:creationId xmlns:a16="http://schemas.microsoft.com/office/drawing/2014/main" id="{C8D56AD8-389A-1558-9C6A-04F6A6BF8C67}"/>
              </a:ext>
            </a:extLst>
          </p:cNvPr>
          <p:cNvSpPr/>
          <p:nvPr/>
        </p:nvSpPr>
        <p:spPr>
          <a:xfrm>
            <a:off x="3445978" y="4417568"/>
            <a:ext cx="888993" cy="25717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矢印: 右 5">
            <a:extLst>
              <a:ext uri="{FF2B5EF4-FFF2-40B4-BE49-F238E27FC236}">
                <a16:creationId xmlns:a16="http://schemas.microsoft.com/office/drawing/2014/main" id="{C82EFE8D-F75A-9933-4F5D-26C5402C7BE3}"/>
              </a:ext>
            </a:extLst>
          </p:cNvPr>
          <p:cNvSpPr/>
          <p:nvPr/>
        </p:nvSpPr>
        <p:spPr>
          <a:xfrm rot="16200000">
            <a:off x="2220201" y="3551160"/>
            <a:ext cx="338555" cy="289194"/>
          </a:xfrm>
          <a:prstGeom prst="rightArrow">
            <a:avLst>
              <a:gd name="adj1" fmla="val 50000"/>
              <a:gd name="adj2" fmla="val 4478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a:extLst>
              <a:ext uri="{FF2B5EF4-FFF2-40B4-BE49-F238E27FC236}">
                <a16:creationId xmlns:a16="http://schemas.microsoft.com/office/drawing/2014/main" id="{0BA27916-FB02-E942-6439-BD1A2809E437}"/>
              </a:ext>
            </a:extLst>
          </p:cNvPr>
          <p:cNvSpPr txBox="1"/>
          <p:nvPr/>
        </p:nvSpPr>
        <p:spPr>
          <a:xfrm>
            <a:off x="5869103" y="3414255"/>
            <a:ext cx="1567011" cy="369332"/>
          </a:xfrm>
          <a:prstGeom prst="rect">
            <a:avLst/>
          </a:prstGeom>
          <a:noFill/>
        </p:spPr>
        <p:txBody>
          <a:bodyPr wrap="square" rtlCol="0">
            <a:spAutoFit/>
          </a:bodyPr>
          <a:lstStyle/>
          <a:p>
            <a:pPr algn="ctr"/>
            <a:r>
              <a:rPr kumimoji="1" lang="en-US" altLang="ja-JP" b="1" dirty="0"/>
              <a:t>10</a:t>
            </a:r>
            <a:r>
              <a:rPr kumimoji="1" lang="ja-JP" altLang="en-US" b="1" dirty="0"/>
              <a:t>月</a:t>
            </a:r>
            <a:r>
              <a:rPr kumimoji="1" lang="en-US" altLang="ja-JP" b="1" dirty="0"/>
              <a:t>SST</a:t>
            </a:r>
            <a:endParaRPr kumimoji="1" lang="ja-JP" altLang="en-US" b="1" dirty="0"/>
          </a:p>
        </p:txBody>
      </p:sp>
      <p:sp>
        <p:nvSpPr>
          <p:cNvPr id="11" name="四角形: 角を丸くする 10">
            <a:extLst>
              <a:ext uri="{FF2B5EF4-FFF2-40B4-BE49-F238E27FC236}">
                <a16:creationId xmlns:a16="http://schemas.microsoft.com/office/drawing/2014/main" id="{366317D9-7DBB-A568-9E2E-A048B7A0BBEB}"/>
              </a:ext>
            </a:extLst>
          </p:cNvPr>
          <p:cNvSpPr/>
          <p:nvPr/>
        </p:nvSpPr>
        <p:spPr>
          <a:xfrm>
            <a:off x="4417276" y="866541"/>
            <a:ext cx="4548873" cy="2441519"/>
          </a:xfrm>
          <a:prstGeom prst="roundRect">
            <a:avLst>
              <a:gd name="adj" fmla="val 9762"/>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ja-JP" altLang="en-US" sz="1350" dirty="0"/>
          </a:p>
        </p:txBody>
      </p:sp>
      <p:grpSp>
        <p:nvGrpSpPr>
          <p:cNvPr id="10" name="グループ化 9">
            <a:extLst>
              <a:ext uri="{FF2B5EF4-FFF2-40B4-BE49-F238E27FC236}">
                <a16:creationId xmlns:a16="http://schemas.microsoft.com/office/drawing/2014/main" id="{D11DE55C-FD76-FD53-ABF5-4F4B36EEDE32}"/>
              </a:ext>
            </a:extLst>
          </p:cNvPr>
          <p:cNvGrpSpPr/>
          <p:nvPr/>
        </p:nvGrpSpPr>
        <p:grpSpPr>
          <a:xfrm>
            <a:off x="-13476" y="653345"/>
            <a:ext cx="4516714" cy="2840466"/>
            <a:chOff x="-13476" y="653345"/>
            <a:chExt cx="4516714" cy="2840466"/>
          </a:xfrm>
        </p:grpSpPr>
        <p:grpSp>
          <p:nvGrpSpPr>
            <p:cNvPr id="33" name="グループ化 32">
              <a:extLst>
                <a:ext uri="{FF2B5EF4-FFF2-40B4-BE49-F238E27FC236}">
                  <a16:creationId xmlns:a16="http://schemas.microsoft.com/office/drawing/2014/main" id="{B81C8540-EFC0-43DC-0D66-6034DF9264EE}"/>
                </a:ext>
              </a:extLst>
            </p:cNvPr>
            <p:cNvGrpSpPr/>
            <p:nvPr/>
          </p:nvGrpSpPr>
          <p:grpSpPr>
            <a:xfrm>
              <a:off x="-13476" y="653345"/>
              <a:ext cx="4516714" cy="2840466"/>
              <a:chOff x="136677" y="3630409"/>
              <a:chExt cx="4022722" cy="2529805"/>
            </a:xfrm>
          </p:grpSpPr>
          <p:sp>
            <p:nvSpPr>
              <p:cNvPr id="9" name="フレーム 8">
                <a:extLst>
                  <a:ext uri="{FF2B5EF4-FFF2-40B4-BE49-F238E27FC236}">
                    <a16:creationId xmlns:a16="http://schemas.microsoft.com/office/drawing/2014/main" id="{29783AC8-EC7B-0CBC-06DF-E2559612070E}"/>
                  </a:ext>
                </a:extLst>
              </p:cNvPr>
              <p:cNvSpPr/>
              <p:nvPr/>
            </p:nvSpPr>
            <p:spPr>
              <a:xfrm>
                <a:off x="611560" y="3962763"/>
                <a:ext cx="2983288" cy="2197451"/>
              </a:xfrm>
              <a:prstGeom prst="frame">
                <a:avLst>
                  <a:gd name="adj1"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5" name="テキスト ボックス 4">
                <a:extLst>
                  <a:ext uri="{FF2B5EF4-FFF2-40B4-BE49-F238E27FC236}">
                    <a16:creationId xmlns:a16="http://schemas.microsoft.com/office/drawing/2014/main" id="{564A7F1C-A050-1846-1982-E154465D7EA6}"/>
                  </a:ext>
                </a:extLst>
              </p:cNvPr>
              <p:cNvSpPr txBox="1"/>
              <p:nvPr/>
            </p:nvSpPr>
            <p:spPr>
              <a:xfrm>
                <a:off x="136677" y="3630409"/>
                <a:ext cx="4022722" cy="328938"/>
              </a:xfrm>
              <a:prstGeom prst="rect">
                <a:avLst/>
              </a:prstGeom>
              <a:noFill/>
            </p:spPr>
            <p:txBody>
              <a:bodyPr wrap="square" rtlCol="0">
                <a:spAutoFit/>
              </a:bodyPr>
              <a:lstStyle/>
              <a:p>
                <a:pPr algn="ctr"/>
                <a:r>
                  <a:rPr kumimoji="1" lang="en-US" altLang="ja-JP" b="1" dirty="0"/>
                  <a:t>10</a:t>
                </a:r>
                <a:r>
                  <a:rPr kumimoji="1" lang="ja-JP" altLang="en-US" b="1" dirty="0"/>
                  <a:t>月潜熱＋顕熱フラックス</a:t>
                </a:r>
                <a:r>
                  <a:rPr kumimoji="1" lang="en-US" altLang="ja-JP" b="1" dirty="0"/>
                  <a:t>(</a:t>
                </a:r>
                <a:r>
                  <a:rPr kumimoji="1" lang="ja-JP" altLang="en-US" b="1" dirty="0"/>
                  <a:t>下向き正</a:t>
                </a:r>
                <a:r>
                  <a:rPr kumimoji="1" lang="en-US" altLang="ja-JP" b="1" dirty="0"/>
                  <a:t>)</a:t>
                </a:r>
                <a:endParaRPr kumimoji="1" lang="ja-JP" altLang="en-US" b="1" dirty="0"/>
              </a:p>
            </p:txBody>
          </p:sp>
        </p:grpSp>
        <p:pic>
          <p:nvPicPr>
            <p:cNvPr id="8" name="図 7" descr="ダイアグラム&#10;&#10;自動的に生成された説明">
              <a:extLst>
                <a:ext uri="{FF2B5EF4-FFF2-40B4-BE49-F238E27FC236}">
                  <a16:creationId xmlns:a16="http://schemas.microsoft.com/office/drawing/2014/main" id="{4BC3AC9A-2963-8A82-5CB2-D0A0350B3D92}"/>
                </a:ext>
              </a:extLst>
            </p:cNvPr>
            <p:cNvPicPr>
              <a:picLocks noChangeAspect="1"/>
            </p:cNvPicPr>
            <p:nvPr/>
          </p:nvPicPr>
          <p:blipFill rotWithShape="1">
            <a:blip r:embed="rId5">
              <a:extLst>
                <a:ext uri="{28A0092B-C50C-407E-A947-70E740481C1C}">
                  <a14:useLocalDpi xmlns:a14="http://schemas.microsoft.com/office/drawing/2010/main" val="0"/>
                </a:ext>
              </a:extLst>
            </a:blip>
            <a:srcRect l="21805" t="6339" r="23611" b="32619"/>
            <a:stretch/>
          </p:blipFill>
          <p:spPr>
            <a:xfrm>
              <a:off x="528397" y="1006447"/>
              <a:ext cx="3333435" cy="2472511"/>
            </a:xfrm>
            <a:prstGeom prst="rect">
              <a:avLst/>
            </a:prstGeom>
          </p:spPr>
        </p:pic>
      </p:grpSp>
      <p:pic>
        <p:nvPicPr>
          <p:cNvPr id="12" name="図 11" descr="ダイアグラム&#10;&#10;自動的に生成された説明">
            <a:extLst>
              <a:ext uri="{FF2B5EF4-FFF2-40B4-BE49-F238E27FC236}">
                <a16:creationId xmlns:a16="http://schemas.microsoft.com/office/drawing/2014/main" id="{0B4E4EDE-6743-9BB4-32AB-88D8CE8E4AF7}"/>
              </a:ext>
            </a:extLst>
          </p:cNvPr>
          <p:cNvPicPr>
            <a:picLocks noChangeAspect="1"/>
          </p:cNvPicPr>
          <p:nvPr/>
        </p:nvPicPr>
        <p:blipFill rotWithShape="1">
          <a:blip r:embed="rId6">
            <a:extLst>
              <a:ext uri="{28A0092B-C50C-407E-A947-70E740481C1C}">
                <a14:useLocalDpi xmlns:a14="http://schemas.microsoft.com/office/drawing/2010/main" val="0"/>
              </a:ext>
            </a:extLst>
          </a:blip>
          <a:srcRect l="21823" t="6163" r="23588" b="32545"/>
          <a:stretch/>
        </p:blipFill>
        <p:spPr>
          <a:xfrm>
            <a:off x="4982224" y="3737833"/>
            <a:ext cx="3345204" cy="2487276"/>
          </a:xfrm>
          <a:prstGeom prst="rect">
            <a:avLst/>
          </a:prstGeom>
        </p:spPr>
      </p:pic>
      <p:sp>
        <p:nvSpPr>
          <p:cNvPr id="15" name="フレーム 14">
            <a:extLst>
              <a:ext uri="{FF2B5EF4-FFF2-40B4-BE49-F238E27FC236}">
                <a16:creationId xmlns:a16="http://schemas.microsoft.com/office/drawing/2014/main" id="{DBE2E2BD-F86F-4D74-8588-F02779FFEE22}"/>
              </a:ext>
            </a:extLst>
          </p:cNvPr>
          <p:cNvSpPr/>
          <p:nvPr/>
        </p:nvSpPr>
        <p:spPr>
          <a:xfrm>
            <a:off x="4977791" y="3757809"/>
            <a:ext cx="3349637" cy="2467299"/>
          </a:xfrm>
          <a:prstGeom prst="frame">
            <a:avLst>
              <a:gd name="adj1"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Tree>
    <p:extLst>
      <p:ext uri="{BB962C8B-B14F-4D97-AF65-F5344CB8AC3E}">
        <p14:creationId xmlns:p14="http://schemas.microsoft.com/office/powerpoint/2010/main" val="3986680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5AD508F4-1C2C-28E4-B8A3-9DBD87A3BF19}"/>
              </a:ext>
            </a:extLst>
          </p:cNvPr>
          <p:cNvSpPr/>
          <p:nvPr/>
        </p:nvSpPr>
        <p:spPr>
          <a:xfrm>
            <a:off x="0" y="-1"/>
            <a:ext cx="9144000" cy="43676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dirty="0"/>
              <a:t>検証②　</a:t>
            </a:r>
            <a:r>
              <a:rPr kumimoji="0" lang="ja-JP" altLang="en-US" sz="2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回帰分析 </a:t>
            </a:r>
            <a:r>
              <a:rPr kumimoji="0" lang="en-US" altLang="ja-JP" sz="2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10</a:t>
            </a:r>
            <a:r>
              <a:rPr kumimoji="0" lang="ja-JP" altLang="en-US" sz="2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月の対流が活発な時の</a:t>
            </a:r>
            <a:r>
              <a:rPr lang="en-US" altLang="ja-JP" sz="2000" b="1" dirty="0">
                <a:solidFill>
                  <a:prstClr val="white"/>
                </a:solidFill>
                <a:latin typeface="Calibri" panose="020F0502020204030204"/>
                <a:ea typeface="游ゴシック" panose="020B0400000000000000" pitchFamily="50" charset="-128"/>
              </a:rPr>
              <a:t>SST</a:t>
            </a:r>
            <a:r>
              <a:rPr lang="ja-JP" altLang="en-US" sz="2000" b="1" dirty="0">
                <a:solidFill>
                  <a:prstClr val="white"/>
                </a:solidFill>
                <a:latin typeface="Calibri" panose="020F0502020204030204"/>
                <a:ea typeface="游ゴシック" panose="020B0400000000000000" pitchFamily="50" charset="-128"/>
              </a:rPr>
              <a:t>，海氷密接度</a:t>
            </a:r>
            <a:endParaRPr kumimoji="0" lang="ja-JP" altLang="en-US" sz="2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6" name="図 5" descr="ダイアグラム&#10;&#10;自動的に生成された説明">
            <a:extLst>
              <a:ext uri="{FF2B5EF4-FFF2-40B4-BE49-F238E27FC236}">
                <a16:creationId xmlns:a16="http://schemas.microsoft.com/office/drawing/2014/main" id="{6674E39D-A39B-F042-78C5-ECA395F66A2E}"/>
              </a:ext>
            </a:extLst>
          </p:cNvPr>
          <p:cNvPicPr>
            <a:picLocks noChangeAspect="1"/>
          </p:cNvPicPr>
          <p:nvPr/>
        </p:nvPicPr>
        <p:blipFill rotWithShape="1">
          <a:blip r:embed="rId3">
            <a:extLst>
              <a:ext uri="{28A0092B-C50C-407E-A947-70E740481C1C}">
                <a14:useLocalDpi xmlns:a14="http://schemas.microsoft.com/office/drawing/2010/main" val="0"/>
              </a:ext>
            </a:extLst>
          </a:blip>
          <a:srcRect l="21764" t="5986" r="23588" b="32634"/>
          <a:stretch/>
        </p:blipFill>
        <p:spPr>
          <a:xfrm>
            <a:off x="198951" y="3031536"/>
            <a:ext cx="2866615" cy="2132218"/>
          </a:xfrm>
          <a:prstGeom prst="rect">
            <a:avLst/>
          </a:prstGeom>
        </p:spPr>
      </p:pic>
      <p:pic>
        <p:nvPicPr>
          <p:cNvPr id="8" name="図 7" descr="ダイアグラム&#10;&#10;自動的に生成された説明">
            <a:extLst>
              <a:ext uri="{FF2B5EF4-FFF2-40B4-BE49-F238E27FC236}">
                <a16:creationId xmlns:a16="http://schemas.microsoft.com/office/drawing/2014/main" id="{7E6E3F80-C605-24BE-BC89-BE2FDC6B2F2F}"/>
              </a:ext>
            </a:extLst>
          </p:cNvPr>
          <p:cNvPicPr>
            <a:picLocks noChangeAspect="1"/>
          </p:cNvPicPr>
          <p:nvPr/>
        </p:nvPicPr>
        <p:blipFill rotWithShape="1">
          <a:blip r:embed="rId4">
            <a:extLst>
              <a:ext uri="{28A0092B-C50C-407E-A947-70E740481C1C}">
                <a14:useLocalDpi xmlns:a14="http://schemas.microsoft.com/office/drawing/2010/main" val="0"/>
              </a:ext>
            </a:extLst>
          </a:blip>
          <a:srcRect l="21771" t="6262" r="23581" b="32357"/>
          <a:stretch/>
        </p:blipFill>
        <p:spPr>
          <a:xfrm>
            <a:off x="3065566" y="3031536"/>
            <a:ext cx="2866614" cy="2132218"/>
          </a:xfrm>
          <a:prstGeom prst="rect">
            <a:avLst/>
          </a:prstGeom>
        </p:spPr>
      </p:pic>
      <p:pic>
        <p:nvPicPr>
          <p:cNvPr id="10" name="図 9" descr="ダイアグラム&#10;&#10;自動的に生成された説明">
            <a:extLst>
              <a:ext uri="{FF2B5EF4-FFF2-40B4-BE49-F238E27FC236}">
                <a16:creationId xmlns:a16="http://schemas.microsoft.com/office/drawing/2014/main" id="{6B2557CF-D3EC-F4A7-9ED8-65731470B0B9}"/>
              </a:ext>
            </a:extLst>
          </p:cNvPr>
          <p:cNvPicPr>
            <a:picLocks noChangeAspect="1"/>
          </p:cNvPicPr>
          <p:nvPr/>
        </p:nvPicPr>
        <p:blipFill rotWithShape="1">
          <a:blip r:embed="rId5">
            <a:extLst>
              <a:ext uri="{28A0092B-C50C-407E-A947-70E740481C1C}">
                <a14:useLocalDpi xmlns:a14="http://schemas.microsoft.com/office/drawing/2010/main" val="0"/>
              </a:ext>
            </a:extLst>
          </a:blip>
          <a:srcRect l="21778" t="6094" r="23575" b="32525"/>
          <a:stretch/>
        </p:blipFill>
        <p:spPr>
          <a:xfrm>
            <a:off x="5932180" y="3022011"/>
            <a:ext cx="2866614" cy="2132218"/>
          </a:xfrm>
          <a:prstGeom prst="rect">
            <a:avLst/>
          </a:prstGeom>
        </p:spPr>
      </p:pic>
      <p:pic>
        <p:nvPicPr>
          <p:cNvPr id="11" name="図 10" descr="ダイアグラム&#10;&#10;自動的に生成された説明">
            <a:extLst>
              <a:ext uri="{FF2B5EF4-FFF2-40B4-BE49-F238E27FC236}">
                <a16:creationId xmlns:a16="http://schemas.microsoft.com/office/drawing/2014/main" id="{3157F9FF-3F66-C3E0-BEF0-E5B8938DAD8E}"/>
              </a:ext>
            </a:extLst>
          </p:cNvPr>
          <p:cNvPicPr>
            <a:picLocks noChangeAspect="1"/>
          </p:cNvPicPr>
          <p:nvPr/>
        </p:nvPicPr>
        <p:blipFill rotWithShape="1">
          <a:blip r:embed="rId6">
            <a:extLst>
              <a:ext uri="{28A0092B-C50C-407E-A947-70E740481C1C}">
                <a14:useLocalDpi xmlns:a14="http://schemas.microsoft.com/office/drawing/2010/main" val="0"/>
              </a:ext>
            </a:extLst>
          </a:blip>
          <a:srcRect l="21823" t="6163" r="23588" b="32545"/>
          <a:stretch/>
        </p:blipFill>
        <p:spPr>
          <a:xfrm>
            <a:off x="198951" y="659951"/>
            <a:ext cx="2866615" cy="2131428"/>
          </a:xfrm>
          <a:prstGeom prst="rect">
            <a:avLst/>
          </a:prstGeom>
        </p:spPr>
      </p:pic>
      <p:pic>
        <p:nvPicPr>
          <p:cNvPr id="12" name="図 11" descr="ダイアグラム&#10;&#10;自動的に生成された説明">
            <a:extLst>
              <a:ext uri="{FF2B5EF4-FFF2-40B4-BE49-F238E27FC236}">
                <a16:creationId xmlns:a16="http://schemas.microsoft.com/office/drawing/2014/main" id="{5BA54EE7-A27C-76AE-D44E-98C2A78097E0}"/>
              </a:ext>
            </a:extLst>
          </p:cNvPr>
          <p:cNvPicPr>
            <a:picLocks noChangeAspect="1"/>
          </p:cNvPicPr>
          <p:nvPr/>
        </p:nvPicPr>
        <p:blipFill rotWithShape="1">
          <a:blip r:embed="rId7">
            <a:extLst>
              <a:ext uri="{28A0092B-C50C-407E-A947-70E740481C1C}">
                <a14:useLocalDpi xmlns:a14="http://schemas.microsoft.com/office/drawing/2010/main" val="0"/>
              </a:ext>
            </a:extLst>
          </a:blip>
          <a:srcRect l="21830" t="6085" r="23581" b="32624"/>
          <a:stretch/>
        </p:blipFill>
        <p:spPr>
          <a:xfrm>
            <a:off x="3065566" y="659951"/>
            <a:ext cx="2866616" cy="2131428"/>
          </a:xfrm>
          <a:prstGeom prst="rect">
            <a:avLst/>
          </a:prstGeom>
        </p:spPr>
      </p:pic>
      <p:pic>
        <p:nvPicPr>
          <p:cNvPr id="13" name="図 12" descr="ダイアグラム&#10;&#10;自動的に生成された説明">
            <a:extLst>
              <a:ext uri="{FF2B5EF4-FFF2-40B4-BE49-F238E27FC236}">
                <a16:creationId xmlns:a16="http://schemas.microsoft.com/office/drawing/2014/main" id="{3E7B2B66-6010-D99B-AEF3-22438D7279D5}"/>
              </a:ext>
            </a:extLst>
          </p:cNvPr>
          <p:cNvPicPr>
            <a:picLocks noChangeAspect="1"/>
          </p:cNvPicPr>
          <p:nvPr/>
        </p:nvPicPr>
        <p:blipFill rotWithShape="1">
          <a:blip r:embed="rId8">
            <a:extLst>
              <a:ext uri="{28A0092B-C50C-407E-A947-70E740481C1C}">
                <a14:useLocalDpi xmlns:a14="http://schemas.microsoft.com/office/drawing/2010/main" val="0"/>
              </a:ext>
            </a:extLst>
          </a:blip>
          <a:srcRect l="21837" t="6183" r="23575" b="32525"/>
          <a:stretch/>
        </p:blipFill>
        <p:spPr>
          <a:xfrm>
            <a:off x="5932180" y="659951"/>
            <a:ext cx="2866615" cy="2131428"/>
          </a:xfrm>
          <a:prstGeom prst="rect">
            <a:avLst/>
          </a:prstGeom>
        </p:spPr>
      </p:pic>
      <p:sp>
        <p:nvSpPr>
          <p:cNvPr id="14" name="テキスト ボックス 13">
            <a:extLst>
              <a:ext uri="{FF2B5EF4-FFF2-40B4-BE49-F238E27FC236}">
                <a16:creationId xmlns:a16="http://schemas.microsoft.com/office/drawing/2014/main" id="{D4AF080A-5C81-B1B6-AAE3-C0A372205B7A}"/>
              </a:ext>
            </a:extLst>
          </p:cNvPr>
          <p:cNvSpPr txBox="1"/>
          <p:nvPr/>
        </p:nvSpPr>
        <p:spPr>
          <a:xfrm>
            <a:off x="818889" y="397174"/>
            <a:ext cx="1626740"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10</a:t>
            </a:r>
            <a:r>
              <a:rPr kumimoji="0"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月 </a:t>
            </a:r>
            <a:r>
              <a:rPr kumimoji="0" lang="en-US" altLang="ja-JP"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SST</a:t>
            </a:r>
            <a:endParaRPr kumimoji="0"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1834BB6C-EA63-935C-2F39-DBD28839D59A}"/>
              </a:ext>
            </a:extLst>
          </p:cNvPr>
          <p:cNvSpPr txBox="1"/>
          <p:nvPr/>
        </p:nvSpPr>
        <p:spPr>
          <a:xfrm>
            <a:off x="3566353" y="399423"/>
            <a:ext cx="1626740"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11</a:t>
            </a:r>
            <a:r>
              <a:rPr kumimoji="0"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月 </a:t>
            </a:r>
            <a:r>
              <a:rPr kumimoji="0" lang="en-US" altLang="ja-JP"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SST</a:t>
            </a:r>
            <a:endParaRPr kumimoji="0"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6" name="テキスト ボックス 15">
            <a:extLst>
              <a:ext uri="{FF2B5EF4-FFF2-40B4-BE49-F238E27FC236}">
                <a16:creationId xmlns:a16="http://schemas.microsoft.com/office/drawing/2014/main" id="{418BF072-0D45-6CE2-669D-F671D2B4D733}"/>
              </a:ext>
            </a:extLst>
          </p:cNvPr>
          <p:cNvSpPr txBox="1"/>
          <p:nvPr/>
        </p:nvSpPr>
        <p:spPr>
          <a:xfrm>
            <a:off x="6507766" y="398981"/>
            <a:ext cx="1626740"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12</a:t>
            </a:r>
            <a:r>
              <a:rPr kumimoji="0"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月 </a:t>
            </a:r>
            <a:r>
              <a:rPr lang="en-US" altLang="ja-JP" sz="1600" b="1" dirty="0">
                <a:solidFill>
                  <a:prstClr val="black"/>
                </a:solidFill>
                <a:latin typeface="Calibri" panose="020F0502020204030204"/>
                <a:ea typeface="游ゴシック" panose="020B0400000000000000" pitchFamily="50" charset="-128"/>
              </a:rPr>
              <a:t>SST</a:t>
            </a:r>
            <a:endParaRPr kumimoji="0"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7" name="テキスト ボックス 16">
            <a:extLst>
              <a:ext uri="{FF2B5EF4-FFF2-40B4-BE49-F238E27FC236}">
                <a16:creationId xmlns:a16="http://schemas.microsoft.com/office/drawing/2014/main" id="{72CC08F1-E93A-5BE6-9637-5B801972B1A6}"/>
              </a:ext>
            </a:extLst>
          </p:cNvPr>
          <p:cNvSpPr txBox="1"/>
          <p:nvPr/>
        </p:nvSpPr>
        <p:spPr>
          <a:xfrm>
            <a:off x="526085" y="2754230"/>
            <a:ext cx="2038694"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10</a:t>
            </a:r>
            <a:r>
              <a:rPr kumimoji="0"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月 </a:t>
            </a:r>
            <a:r>
              <a:rPr lang="ja-JP" altLang="en-US" sz="1600" b="1" dirty="0">
                <a:solidFill>
                  <a:prstClr val="black"/>
                </a:solidFill>
                <a:latin typeface="Calibri" panose="020F0502020204030204"/>
                <a:ea typeface="游ゴシック" panose="020B0400000000000000" pitchFamily="50" charset="-128"/>
              </a:rPr>
              <a:t>海氷密接度</a:t>
            </a:r>
            <a:endParaRPr kumimoji="0"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8" name="テキスト ボックス 17">
            <a:extLst>
              <a:ext uri="{FF2B5EF4-FFF2-40B4-BE49-F238E27FC236}">
                <a16:creationId xmlns:a16="http://schemas.microsoft.com/office/drawing/2014/main" id="{31C38AE5-56F1-269D-0215-97559E01498A}"/>
              </a:ext>
            </a:extLst>
          </p:cNvPr>
          <p:cNvSpPr txBox="1"/>
          <p:nvPr/>
        </p:nvSpPr>
        <p:spPr>
          <a:xfrm>
            <a:off x="3413937" y="2754230"/>
            <a:ext cx="2038694"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11</a:t>
            </a:r>
            <a:r>
              <a:rPr kumimoji="0"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月 </a:t>
            </a:r>
            <a:r>
              <a:rPr lang="ja-JP" altLang="en-US" sz="1600" b="1" dirty="0">
                <a:solidFill>
                  <a:prstClr val="black"/>
                </a:solidFill>
                <a:latin typeface="Calibri" panose="020F0502020204030204"/>
                <a:ea typeface="游ゴシック" panose="020B0400000000000000" pitchFamily="50" charset="-128"/>
              </a:rPr>
              <a:t>海氷密接度</a:t>
            </a:r>
            <a:endParaRPr kumimoji="0"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9" name="テキスト ボックス 18">
            <a:extLst>
              <a:ext uri="{FF2B5EF4-FFF2-40B4-BE49-F238E27FC236}">
                <a16:creationId xmlns:a16="http://schemas.microsoft.com/office/drawing/2014/main" id="{121E1E34-E3C9-BC35-4F16-14AD10B7BA8B}"/>
              </a:ext>
            </a:extLst>
          </p:cNvPr>
          <p:cNvSpPr txBox="1"/>
          <p:nvPr/>
        </p:nvSpPr>
        <p:spPr>
          <a:xfrm>
            <a:off x="6301789" y="2754230"/>
            <a:ext cx="2038694"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12</a:t>
            </a:r>
            <a:r>
              <a:rPr kumimoji="0"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月 </a:t>
            </a:r>
            <a:r>
              <a:rPr lang="ja-JP" altLang="en-US" sz="1600" b="1" dirty="0">
                <a:solidFill>
                  <a:prstClr val="black"/>
                </a:solidFill>
                <a:latin typeface="Calibri" panose="020F0502020204030204"/>
                <a:ea typeface="游ゴシック" panose="020B0400000000000000" pitchFamily="50" charset="-128"/>
              </a:rPr>
              <a:t>海氷密接度</a:t>
            </a:r>
            <a:endParaRPr kumimoji="0"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20" name="グループ化 19">
            <a:extLst>
              <a:ext uri="{FF2B5EF4-FFF2-40B4-BE49-F238E27FC236}">
                <a16:creationId xmlns:a16="http://schemas.microsoft.com/office/drawing/2014/main" id="{D61E3C14-9FCF-1219-779E-BBEE67CD6EA8}"/>
              </a:ext>
            </a:extLst>
          </p:cNvPr>
          <p:cNvGrpSpPr/>
          <p:nvPr/>
        </p:nvGrpSpPr>
        <p:grpSpPr>
          <a:xfrm>
            <a:off x="6334" y="5310841"/>
            <a:ext cx="6892774" cy="1158177"/>
            <a:chOff x="-40180" y="5418631"/>
            <a:chExt cx="6892774" cy="1158177"/>
          </a:xfrm>
        </p:grpSpPr>
        <p:sp>
          <p:nvSpPr>
            <p:cNvPr id="21" name="テキスト ボックス 20">
              <a:extLst>
                <a:ext uri="{FF2B5EF4-FFF2-40B4-BE49-F238E27FC236}">
                  <a16:creationId xmlns:a16="http://schemas.microsoft.com/office/drawing/2014/main" id="{9561506F-A1D3-86D0-D575-0DDF0E6EC0B4}"/>
                </a:ext>
              </a:extLst>
            </p:cNvPr>
            <p:cNvSpPr txBox="1"/>
            <p:nvPr/>
          </p:nvSpPr>
          <p:spPr>
            <a:xfrm>
              <a:off x="-40180" y="5453691"/>
              <a:ext cx="4602515" cy="400110"/>
            </a:xfrm>
            <a:prstGeom prst="rect">
              <a:avLst/>
            </a:prstGeom>
            <a:noFill/>
          </p:spPr>
          <p:txBody>
            <a:bodyPr wrap="square" rtlCol="0">
              <a:spAutoFit/>
            </a:bodyPr>
            <a:lstStyle/>
            <a:p>
              <a:pPr algn="ctr"/>
              <a:r>
                <a:rPr kumimoji="1" lang="en-US" altLang="ja-JP" sz="2000" dirty="0"/>
                <a:t>10</a:t>
              </a:r>
              <a:r>
                <a:rPr kumimoji="1" lang="ja-JP" altLang="en-US" sz="2000" dirty="0"/>
                <a:t>月から</a:t>
              </a:r>
              <a:r>
                <a:rPr kumimoji="1" lang="en-US" altLang="ja-JP" sz="2000" dirty="0"/>
                <a:t>12</a:t>
              </a:r>
              <a:r>
                <a:rPr kumimoji="1" lang="ja-JP" altLang="en-US" sz="2000" dirty="0"/>
                <a:t>月は海氷域が拡大する時期</a:t>
              </a:r>
              <a:endParaRPr kumimoji="1" lang="en-US" altLang="ja-JP" sz="2000" dirty="0"/>
            </a:p>
          </p:txBody>
        </p:sp>
        <p:sp>
          <p:nvSpPr>
            <p:cNvPr id="22" name="テキスト ボックス 21">
              <a:extLst>
                <a:ext uri="{FF2B5EF4-FFF2-40B4-BE49-F238E27FC236}">
                  <a16:creationId xmlns:a16="http://schemas.microsoft.com/office/drawing/2014/main" id="{A1B59E3F-1439-0E3F-EA77-F8A053A843A9}"/>
                </a:ext>
              </a:extLst>
            </p:cNvPr>
            <p:cNvSpPr txBox="1"/>
            <p:nvPr/>
          </p:nvSpPr>
          <p:spPr>
            <a:xfrm>
              <a:off x="2528" y="6025625"/>
              <a:ext cx="4328280" cy="400110"/>
            </a:xfrm>
            <a:prstGeom prst="rect">
              <a:avLst/>
            </a:prstGeom>
            <a:noFill/>
          </p:spPr>
          <p:txBody>
            <a:bodyPr wrap="square" rtlCol="0">
              <a:spAutoFit/>
            </a:bodyPr>
            <a:lstStyle/>
            <a:p>
              <a:pPr algn="ctr"/>
              <a:r>
                <a:rPr kumimoji="1" lang="ja-JP" altLang="en-US" sz="2000" dirty="0"/>
                <a:t>北極域の</a:t>
              </a:r>
              <a:r>
                <a:rPr kumimoji="1" lang="en-US" altLang="ja-JP" sz="2000" dirty="0"/>
                <a:t>SST</a:t>
              </a:r>
              <a:r>
                <a:rPr kumimoji="1" lang="ja-JP" altLang="en-US" sz="2000" dirty="0"/>
                <a:t>が高い状態が持続</a:t>
              </a:r>
            </a:p>
          </p:txBody>
        </p:sp>
        <p:sp>
          <p:nvSpPr>
            <p:cNvPr id="23" name="矢印: 下 22">
              <a:extLst>
                <a:ext uri="{FF2B5EF4-FFF2-40B4-BE49-F238E27FC236}">
                  <a16:creationId xmlns:a16="http://schemas.microsoft.com/office/drawing/2014/main" id="{4AF51EC4-A65F-547E-8DE5-74BF6F345467}"/>
                </a:ext>
              </a:extLst>
            </p:cNvPr>
            <p:cNvSpPr/>
            <p:nvPr/>
          </p:nvSpPr>
          <p:spPr>
            <a:xfrm rot="16200000">
              <a:off x="4434201" y="5722128"/>
              <a:ext cx="393381" cy="400110"/>
            </a:xfrm>
            <a:prstGeom prst="down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20B4B1E6-B181-8B06-AEB2-255183FDC095}"/>
                </a:ext>
              </a:extLst>
            </p:cNvPr>
            <p:cNvSpPr txBox="1"/>
            <p:nvPr/>
          </p:nvSpPr>
          <p:spPr>
            <a:xfrm>
              <a:off x="4807575" y="5506685"/>
              <a:ext cx="2045019" cy="830997"/>
            </a:xfrm>
            <a:prstGeom prst="rect">
              <a:avLst/>
            </a:prstGeom>
            <a:noFill/>
          </p:spPr>
          <p:txBody>
            <a:bodyPr wrap="square" rtlCol="0">
              <a:spAutoFit/>
            </a:bodyPr>
            <a:lstStyle/>
            <a:p>
              <a:r>
                <a:rPr kumimoji="1" lang="ja-JP" altLang="en-US" sz="2400" dirty="0"/>
                <a:t>徐々に海氷が</a:t>
              </a:r>
              <a:r>
                <a:rPr kumimoji="1" lang="ja-JP" altLang="en-US" sz="2400" b="1" dirty="0"/>
                <a:t>減少する</a:t>
              </a:r>
            </a:p>
          </p:txBody>
        </p:sp>
        <p:sp>
          <p:nvSpPr>
            <p:cNvPr id="25" name="四角形: 角を丸くする 24">
              <a:extLst>
                <a:ext uri="{FF2B5EF4-FFF2-40B4-BE49-F238E27FC236}">
                  <a16:creationId xmlns:a16="http://schemas.microsoft.com/office/drawing/2014/main" id="{37B5DB96-6408-B57D-D7C8-EF9DC7E17E67}"/>
                </a:ext>
              </a:extLst>
            </p:cNvPr>
            <p:cNvSpPr/>
            <p:nvPr/>
          </p:nvSpPr>
          <p:spPr>
            <a:xfrm>
              <a:off x="36476" y="5418631"/>
              <a:ext cx="6739462" cy="1158177"/>
            </a:xfrm>
            <a:prstGeom prst="roundRect">
              <a:avLst>
                <a:gd name="adj" fmla="val 9762"/>
              </a:avLst>
            </a:prstGeom>
            <a:noFill/>
            <a:ln w="317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ja-JP" altLang="en-US" sz="1350"/>
            </a:p>
          </p:txBody>
        </p:sp>
      </p:grpSp>
      <p:grpSp>
        <p:nvGrpSpPr>
          <p:cNvPr id="26" name="グループ化 25">
            <a:extLst>
              <a:ext uri="{FF2B5EF4-FFF2-40B4-BE49-F238E27FC236}">
                <a16:creationId xmlns:a16="http://schemas.microsoft.com/office/drawing/2014/main" id="{79F6FB58-BA23-9C13-8715-2CED7F57A468}"/>
              </a:ext>
            </a:extLst>
          </p:cNvPr>
          <p:cNvGrpSpPr/>
          <p:nvPr/>
        </p:nvGrpSpPr>
        <p:grpSpPr>
          <a:xfrm>
            <a:off x="6922480" y="5254174"/>
            <a:ext cx="2211051" cy="1153874"/>
            <a:chOff x="6095081" y="5092946"/>
            <a:chExt cx="2211051" cy="1153874"/>
          </a:xfrm>
        </p:grpSpPr>
        <p:sp>
          <p:nvSpPr>
            <p:cNvPr id="27" name="テキスト ボックス 26">
              <a:extLst>
                <a:ext uri="{FF2B5EF4-FFF2-40B4-BE49-F238E27FC236}">
                  <a16:creationId xmlns:a16="http://schemas.microsoft.com/office/drawing/2014/main" id="{9C355AEA-E757-21E3-40B1-1258D6EA38AA}"/>
                </a:ext>
              </a:extLst>
            </p:cNvPr>
            <p:cNvSpPr txBox="1"/>
            <p:nvPr/>
          </p:nvSpPr>
          <p:spPr>
            <a:xfrm>
              <a:off x="6095082" y="5092946"/>
              <a:ext cx="2211050" cy="86177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陰影：信頼係数</a:t>
              </a:r>
              <a:r>
                <a:rPr kumimoji="0" lang="en-US" altLang="ja-JP"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90%</a:t>
              </a:r>
              <a:r>
                <a:rPr kumimoji="0" lang="ja-JP" altLang="en-US"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以上</a:t>
              </a:r>
              <a:endParaRPr kumimoji="0" lang="en-US" altLang="ja-JP"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等値線：回帰係数</a:t>
              </a:r>
              <a:r>
                <a:rPr lang="ja-JP" altLang="en-US" sz="1000" dirty="0">
                  <a:solidFill>
                    <a:prstClr val="black"/>
                  </a:solidFill>
                  <a:latin typeface="Calibri" panose="020F0502020204030204"/>
                  <a:ea typeface="游ゴシック" panose="020B0400000000000000" pitchFamily="50" charset="-128"/>
                </a:rPr>
                <a:t>，</a:t>
              </a:r>
              <a:r>
                <a:rPr kumimoji="0" lang="ja-JP" altLang="en-US"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上</a:t>
              </a:r>
              <a:r>
                <a:rPr kumimoji="0" lang="en-US" altLang="ja-JP"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SST</a:t>
              </a:r>
              <a:r>
                <a:rPr lang="en-US" altLang="ja-JP" sz="1000" dirty="0">
                  <a:solidFill>
                    <a:prstClr val="black"/>
                  </a:solidFill>
                  <a:latin typeface="Calibri" panose="020F0502020204030204"/>
                  <a:ea typeface="游ゴシック" panose="020B0400000000000000" pitchFamily="50" charset="-128"/>
                </a:rPr>
                <a:t>[K]</a:t>
              </a:r>
              <a:r>
                <a:rPr lang="ja-JP" altLang="en-US" sz="1000" dirty="0">
                  <a:solidFill>
                    <a:prstClr val="black"/>
                  </a:solidFill>
                  <a:latin typeface="Calibri" panose="020F0502020204030204"/>
                  <a:ea typeface="游ゴシック" panose="020B0400000000000000" pitchFamily="50" charset="-128"/>
                </a:rPr>
                <a:t>，</a:t>
              </a:r>
              <a:r>
                <a:rPr kumimoji="0" lang="ja-JP" altLang="en-US"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下</a:t>
              </a:r>
              <a:r>
                <a:rPr kumimoji="0" lang="en-US" altLang="ja-JP"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SIC</a:t>
              </a: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000" dirty="0">
                  <a:solidFill>
                    <a:prstClr val="black"/>
                  </a:solidFill>
                  <a:latin typeface="Calibri" panose="020F0502020204030204"/>
                  <a:ea typeface="游ゴシック" panose="020B0400000000000000" pitchFamily="50" charset="-128"/>
                </a:rPr>
                <a:t>紫等値線：海氷密接度の気候値</a:t>
              </a:r>
              <a:endParaRPr kumimoji="0" lang="en-US" altLang="ja-JP"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a:defRPr/>
              </a:pPr>
              <a:r>
                <a:rPr lang="ja-JP" altLang="en-US" sz="1000" dirty="0">
                  <a:solidFill>
                    <a:prstClr val="black"/>
                  </a:solidFill>
                  <a:latin typeface="Calibri" panose="020F0502020204030204"/>
                  <a:ea typeface="游ゴシック" panose="020B0400000000000000" pitchFamily="50" charset="-128"/>
                </a:rPr>
                <a:t>対流活動が活発な</a:t>
              </a:r>
              <a:r>
                <a:rPr kumimoji="0" lang="ja-JP" altLang="en-US"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場を示すため，符号を反転させて回帰した</a:t>
              </a:r>
              <a:endParaRPr kumimoji="0" lang="en-US" altLang="ja-JP"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28" name="図 27" descr="ダイアグラム&#10;&#10;自動的に生成された説明">
              <a:extLst>
                <a:ext uri="{FF2B5EF4-FFF2-40B4-BE49-F238E27FC236}">
                  <a16:creationId xmlns:a16="http://schemas.microsoft.com/office/drawing/2014/main" id="{792D027C-0A04-7E5A-3C4A-5EF1A83B6378}"/>
                </a:ext>
              </a:extLst>
            </p:cNvPr>
            <p:cNvPicPr>
              <a:picLocks noChangeAspect="1"/>
            </p:cNvPicPr>
            <p:nvPr/>
          </p:nvPicPr>
          <p:blipFill rotWithShape="1">
            <a:blip r:embed="rId9">
              <a:extLst>
                <a:ext uri="{28A0092B-C50C-407E-A947-70E740481C1C}">
                  <a14:useLocalDpi xmlns:a14="http://schemas.microsoft.com/office/drawing/2010/main" val="0"/>
                </a:ext>
              </a:extLst>
            </a:blip>
            <a:srcRect l="24757" t="89969" r="24342" b="6258"/>
            <a:stretch/>
          </p:blipFill>
          <p:spPr>
            <a:xfrm>
              <a:off x="6095081" y="5900353"/>
              <a:ext cx="2134393" cy="162127"/>
            </a:xfrm>
            <a:prstGeom prst="rect">
              <a:avLst/>
            </a:prstGeom>
          </p:spPr>
        </p:pic>
        <p:sp>
          <p:nvSpPr>
            <p:cNvPr id="29" name="正方形/長方形 28">
              <a:extLst>
                <a:ext uri="{FF2B5EF4-FFF2-40B4-BE49-F238E27FC236}">
                  <a16:creationId xmlns:a16="http://schemas.microsoft.com/office/drawing/2014/main" id="{8CA7E583-D8D6-FBA5-86EA-E0B93F2CC9B1}"/>
                </a:ext>
              </a:extLst>
            </p:cNvPr>
            <p:cNvSpPr/>
            <p:nvPr/>
          </p:nvSpPr>
          <p:spPr>
            <a:xfrm>
              <a:off x="6095081" y="6089664"/>
              <a:ext cx="1980745" cy="1571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ts val="825"/>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mn-cs"/>
                </a:rPr>
                <a:t>99    95    90   90    95</a:t>
              </a:r>
              <a:r>
                <a:rPr kumimoji="0" lang="ja-JP" altLang="en-US" sz="900" b="1" i="0" u="none" strike="noStrike" kern="1200" cap="none" spc="0" normalizeH="0" baseline="0" noProof="0" dirty="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mn-cs"/>
                </a:rPr>
                <a:t>   </a:t>
              </a:r>
              <a:r>
                <a:rPr kumimoji="0" lang="en-US" altLang="ja-JP" sz="900" b="1" i="0" u="none" strike="noStrike" kern="1200" cap="none" spc="0" normalizeH="0" baseline="0" noProof="0" dirty="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mn-cs"/>
                </a:rPr>
                <a:t>99</a:t>
              </a:r>
              <a:r>
                <a:rPr kumimoji="0" lang="ja-JP" altLang="en-US" sz="900" b="1" i="0" u="none" strike="noStrike" kern="1200" cap="none" spc="0" normalizeH="0" baseline="0" noProof="0" dirty="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mn-cs"/>
                </a:rPr>
                <a:t>　</a:t>
              </a:r>
            </a:p>
          </p:txBody>
        </p:sp>
      </p:grpSp>
      <p:sp>
        <p:nvSpPr>
          <p:cNvPr id="30" name="テキスト ボックス 29">
            <a:extLst>
              <a:ext uri="{FF2B5EF4-FFF2-40B4-BE49-F238E27FC236}">
                <a16:creationId xmlns:a16="http://schemas.microsoft.com/office/drawing/2014/main" id="{18E3C26D-2416-C092-40C1-BEDADA0F9DD6}"/>
              </a:ext>
            </a:extLst>
          </p:cNvPr>
          <p:cNvSpPr txBox="1"/>
          <p:nvPr/>
        </p:nvSpPr>
        <p:spPr>
          <a:xfrm>
            <a:off x="-970" y="6498150"/>
            <a:ext cx="9144970" cy="338554"/>
          </a:xfrm>
          <a:prstGeom prst="rect">
            <a:avLst/>
          </a:prstGeom>
          <a:noFill/>
        </p:spPr>
        <p:txBody>
          <a:bodyPr wrap="square" rtlCol="0">
            <a:spAutoFit/>
          </a:bodyPr>
          <a:lstStyle/>
          <a:p>
            <a:r>
              <a:rPr kumimoji="1" lang="en-US" altLang="ja-JP" sz="1600" u="sng" dirty="0"/>
              <a:t>2</a:t>
            </a:r>
            <a:r>
              <a:rPr kumimoji="1" lang="ja-JP" altLang="en-US" sz="1600" u="sng" dirty="0"/>
              <a:t>か月前から同時期の</a:t>
            </a:r>
            <a:r>
              <a:rPr kumimoji="1" lang="en-US" altLang="ja-JP" sz="1600" u="sng" dirty="0"/>
              <a:t>SST</a:t>
            </a:r>
            <a:r>
              <a:rPr kumimoji="1" lang="ja-JP" altLang="en-US" sz="1600" u="sng" dirty="0"/>
              <a:t>が海氷変動の予測因子となる</a:t>
            </a:r>
            <a:r>
              <a:rPr kumimoji="1" lang="ja-JP" altLang="en-US" sz="1600" dirty="0"/>
              <a:t>（</a:t>
            </a:r>
            <a:r>
              <a:rPr kumimoji="1" lang="en-US" altLang="ja-JP" sz="1600" dirty="0"/>
              <a:t>Nakanowatari et al., 2014</a:t>
            </a:r>
            <a:r>
              <a:rPr kumimoji="1" lang="ja-JP" altLang="en-US" sz="1600" dirty="0"/>
              <a:t>）と整合的である</a:t>
            </a:r>
            <a:endParaRPr kumimoji="1" lang="en-US" altLang="ja-JP" sz="1600" dirty="0"/>
          </a:p>
        </p:txBody>
      </p:sp>
      <p:sp>
        <p:nvSpPr>
          <p:cNvPr id="31" name="テキスト ボックス 30">
            <a:extLst>
              <a:ext uri="{FF2B5EF4-FFF2-40B4-BE49-F238E27FC236}">
                <a16:creationId xmlns:a16="http://schemas.microsoft.com/office/drawing/2014/main" id="{BD9F4B22-0E33-220B-7602-FA46A275067D}"/>
              </a:ext>
            </a:extLst>
          </p:cNvPr>
          <p:cNvSpPr txBox="1"/>
          <p:nvPr/>
        </p:nvSpPr>
        <p:spPr>
          <a:xfrm>
            <a:off x="8059707" y="-43227"/>
            <a:ext cx="1084293" cy="523220"/>
          </a:xfrm>
          <a:prstGeom prst="rect">
            <a:avLst/>
          </a:prstGeom>
          <a:noFill/>
        </p:spPr>
        <p:txBody>
          <a:bodyPr wrap="square" rtlCol="0">
            <a:spAutoFit/>
          </a:bodyPr>
          <a:lstStyle/>
          <a:p>
            <a:r>
              <a:rPr kumimoji="1" lang="en-US" altLang="ja-JP" sz="2800" dirty="0">
                <a:solidFill>
                  <a:schemeClr val="bg1"/>
                </a:solidFill>
              </a:rPr>
              <a:t>10/12</a:t>
            </a:r>
            <a:endParaRPr kumimoji="1" lang="ja-JP" altLang="en-US" sz="2800" dirty="0">
              <a:solidFill>
                <a:schemeClr val="bg1"/>
              </a:solidFill>
            </a:endParaRPr>
          </a:p>
        </p:txBody>
      </p:sp>
    </p:spTree>
    <p:extLst>
      <p:ext uri="{BB962C8B-B14F-4D97-AF65-F5344CB8AC3E}">
        <p14:creationId xmlns:p14="http://schemas.microsoft.com/office/powerpoint/2010/main" val="1487227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B61E7729-DEFC-04CB-10C4-4870F3860729}"/>
              </a:ext>
            </a:extLst>
          </p:cNvPr>
          <p:cNvGrpSpPr/>
          <p:nvPr/>
        </p:nvGrpSpPr>
        <p:grpSpPr>
          <a:xfrm>
            <a:off x="210191" y="1678185"/>
            <a:ext cx="5512997" cy="3610471"/>
            <a:chOff x="46661" y="1025377"/>
            <a:chExt cx="4702066" cy="3079391"/>
          </a:xfrm>
        </p:grpSpPr>
        <p:pic>
          <p:nvPicPr>
            <p:cNvPr id="13" name="図 12">
              <a:extLst>
                <a:ext uri="{FF2B5EF4-FFF2-40B4-BE49-F238E27FC236}">
                  <a16:creationId xmlns:a16="http://schemas.microsoft.com/office/drawing/2014/main" id="{A16B6C59-0BCC-28F9-1941-978F8E867DA7}"/>
                </a:ext>
              </a:extLst>
            </p:cNvPr>
            <p:cNvPicPr>
              <a:picLocks noChangeAspect="1"/>
            </p:cNvPicPr>
            <p:nvPr/>
          </p:nvPicPr>
          <p:blipFill rotWithShape="1">
            <a:blip r:embed="rId2">
              <a:extLst>
                <a:ext uri="{28A0092B-C50C-407E-A947-70E740481C1C}">
                  <a14:useLocalDpi xmlns:a14="http://schemas.microsoft.com/office/drawing/2010/main" val="0"/>
                </a:ext>
              </a:extLst>
            </a:blip>
            <a:srcRect l="-1" r="-945"/>
            <a:stretch/>
          </p:blipFill>
          <p:spPr>
            <a:xfrm>
              <a:off x="46661" y="1025377"/>
              <a:ext cx="4702066" cy="3079391"/>
            </a:xfrm>
            <a:prstGeom prst="rect">
              <a:avLst/>
            </a:prstGeom>
          </p:spPr>
        </p:pic>
        <p:sp>
          <p:nvSpPr>
            <p:cNvPr id="17" name="雲 16">
              <a:extLst>
                <a:ext uri="{FF2B5EF4-FFF2-40B4-BE49-F238E27FC236}">
                  <a16:creationId xmlns:a16="http://schemas.microsoft.com/office/drawing/2014/main" id="{FF67548D-4770-471A-DCCB-BF6DBCF485FE}"/>
                </a:ext>
              </a:extLst>
            </p:cNvPr>
            <p:cNvSpPr/>
            <p:nvPr/>
          </p:nvSpPr>
          <p:spPr>
            <a:xfrm>
              <a:off x="1152285" y="3203588"/>
              <a:ext cx="902900" cy="364695"/>
            </a:xfrm>
            <a:prstGeom prst="cloud">
              <a:avLst/>
            </a:prstGeom>
            <a:solidFill>
              <a:schemeClr val="bg1">
                <a:lumMod val="65000"/>
                <a:alpha val="78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1BDCA5C7-D160-CADF-AAD4-DABDA50A01D0}"/>
                </a:ext>
              </a:extLst>
            </p:cNvPr>
            <p:cNvSpPr/>
            <p:nvPr/>
          </p:nvSpPr>
          <p:spPr>
            <a:xfrm>
              <a:off x="838913" y="3589923"/>
              <a:ext cx="1529645" cy="40498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rPr>
                <a:t>熱帯大西洋での</a:t>
              </a:r>
              <a:endParaRPr kumimoji="1" lang="en-US" altLang="ja-JP" sz="1600" b="1" dirty="0">
                <a:solidFill>
                  <a:schemeClr val="tx1"/>
                </a:solidFill>
              </a:endParaRPr>
            </a:p>
            <a:p>
              <a:pPr algn="ctr"/>
              <a:r>
                <a:rPr kumimoji="1" lang="ja-JP" altLang="en-US" sz="1600" b="1" dirty="0">
                  <a:solidFill>
                    <a:schemeClr val="tx1"/>
                  </a:solidFill>
                </a:rPr>
                <a:t>対流が活発</a:t>
              </a:r>
            </a:p>
          </p:txBody>
        </p:sp>
        <p:grpSp>
          <p:nvGrpSpPr>
            <p:cNvPr id="55" name="グループ化 54">
              <a:extLst>
                <a:ext uri="{FF2B5EF4-FFF2-40B4-BE49-F238E27FC236}">
                  <a16:creationId xmlns:a16="http://schemas.microsoft.com/office/drawing/2014/main" id="{9BA3F982-E1EA-60AB-4906-5D1EAAEF8B69}"/>
                </a:ext>
              </a:extLst>
            </p:cNvPr>
            <p:cNvGrpSpPr/>
            <p:nvPr/>
          </p:nvGrpSpPr>
          <p:grpSpPr>
            <a:xfrm>
              <a:off x="1062094" y="2341449"/>
              <a:ext cx="757956" cy="515785"/>
              <a:chOff x="1367132" y="4582359"/>
              <a:chExt cx="728891" cy="391708"/>
            </a:xfrm>
          </p:grpSpPr>
          <p:sp>
            <p:nvSpPr>
              <p:cNvPr id="46" name="円柱 45">
                <a:extLst>
                  <a:ext uri="{FF2B5EF4-FFF2-40B4-BE49-F238E27FC236}">
                    <a16:creationId xmlns:a16="http://schemas.microsoft.com/office/drawing/2014/main" id="{31C8C64A-9A4B-619A-D215-2F749EEA9E2C}"/>
                  </a:ext>
                </a:extLst>
              </p:cNvPr>
              <p:cNvSpPr/>
              <p:nvPr/>
            </p:nvSpPr>
            <p:spPr>
              <a:xfrm>
                <a:off x="1367132" y="4600213"/>
                <a:ext cx="728891" cy="373854"/>
              </a:xfrm>
              <a:prstGeom prst="can">
                <a:avLst>
                  <a:gd name="adj" fmla="val 50000"/>
                </a:avLst>
              </a:prstGeom>
              <a:solidFill>
                <a:srgbClr val="FF0000">
                  <a:alpha val="68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2" name="テキスト ボックス 51">
                <a:extLst>
                  <a:ext uri="{FF2B5EF4-FFF2-40B4-BE49-F238E27FC236}">
                    <a16:creationId xmlns:a16="http://schemas.microsoft.com/office/drawing/2014/main" id="{CA00B387-9740-F9A3-804A-81874697FD5D}"/>
                  </a:ext>
                </a:extLst>
              </p:cNvPr>
              <p:cNvSpPr txBox="1"/>
              <p:nvPr/>
            </p:nvSpPr>
            <p:spPr>
              <a:xfrm>
                <a:off x="1597954" y="4582359"/>
                <a:ext cx="273246" cy="369332"/>
              </a:xfrm>
              <a:prstGeom prst="rect">
                <a:avLst/>
              </a:prstGeom>
              <a:noFill/>
            </p:spPr>
            <p:txBody>
              <a:bodyPr wrap="square" rtlCol="0">
                <a:spAutoFit/>
              </a:bodyPr>
              <a:lstStyle/>
              <a:p>
                <a:r>
                  <a:rPr kumimoji="1" lang="en-US" altLang="ja-JP" b="1" dirty="0"/>
                  <a:t>H</a:t>
                </a:r>
              </a:p>
            </p:txBody>
          </p:sp>
        </p:grpSp>
        <p:grpSp>
          <p:nvGrpSpPr>
            <p:cNvPr id="56" name="グループ化 55">
              <a:extLst>
                <a:ext uri="{FF2B5EF4-FFF2-40B4-BE49-F238E27FC236}">
                  <a16:creationId xmlns:a16="http://schemas.microsoft.com/office/drawing/2014/main" id="{157DDAA4-A48D-1D72-E05F-DFC6DC2385B0}"/>
                </a:ext>
              </a:extLst>
            </p:cNvPr>
            <p:cNvGrpSpPr/>
            <p:nvPr/>
          </p:nvGrpSpPr>
          <p:grpSpPr>
            <a:xfrm>
              <a:off x="2603725" y="1542792"/>
              <a:ext cx="993852" cy="503175"/>
              <a:chOff x="2683788" y="4657759"/>
              <a:chExt cx="728891" cy="403009"/>
            </a:xfrm>
          </p:grpSpPr>
          <p:sp>
            <p:nvSpPr>
              <p:cNvPr id="50" name="円柱 49">
                <a:extLst>
                  <a:ext uri="{FF2B5EF4-FFF2-40B4-BE49-F238E27FC236}">
                    <a16:creationId xmlns:a16="http://schemas.microsoft.com/office/drawing/2014/main" id="{96907F79-96F7-0D70-E180-7E07C17B54BC}"/>
                  </a:ext>
                </a:extLst>
              </p:cNvPr>
              <p:cNvSpPr/>
              <p:nvPr/>
            </p:nvSpPr>
            <p:spPr>
              <a:xfrm>
                <a:off x="2683788" y="4686914"/>
                <a:ext cx="728891" cy="373854"/>
              </a:xfrm>
              <a:prstGeom prst="can">
                <a:avLst>
                  <a:gd name="adj" fmla="val 50000"/>
                </a:avLst>
              </a:prstGeom>
              <a:solidFill>
                <a:srgbClr val="FF0000">
                  <a:alpha val="68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4" name="テキスト ボックス 53">
                <a:extLst>
                  <a:ext uri="{FF2B5EF4-FFF2-40B4-BE49-F238E27FC236}">
                    <a16:creationId xmlns:a16="http://schemas.microsoft.com/office/drawing/2014/main" id="{96C43393-BA76-F645-290B-62FEC36E7501}"/>
                  </a:ext>
                </a:extLst>
              </p:cNvPr>
              <p:cNvSpPr txBox="1"/>
              <p:nvPr/>
            </p:nvSpPr>
            <p:spPr>
              <a:xfrm>
                <a:off x="2942806" y="4657759"/>
                <a:ext cx="273246" cy="369332"/>
              </a:xfrm>
              <a:prstGeom prst="rect">
                <a:avLst/>
              </a:prstGeom>
              <a:noFill/>
            </p:spPr>
            <p:txBody>
              <a:bodyPr wrap="square" rtlCol="0">
                <a:spAutoFit/>
              </a:bodyPr>
              <a:lstStyle/>
              <a:p>
                <a:r>
                  <a:rPr kumimoji="1" lang="en-US" altLang="ja-JP" b="1" dirty="0"/>
                  <a:t>H</a:t>
                </a:r>
              </a:p>
            </p:txBody>
          </p:sp>
        </p:grpSp>
        <p:grpSp>
          <p:nvGrpSpPr>
            <p:cNvPr id="59" name="グループ化 58">
              <a:extLst>
                <a:ext uri="{FF2B5EF4-FFF2-40B4-BE49-F238E27FC236}">
                  <a16:creationId xmlns:a16="http://schemas.microsoft.com/office/drawing/2014/main" id="{63D8A6F7-D59A-462B-CA0D-ECFA9CE94355}"/>
                </a:ext>
              </a:extLst>
            </p:cNvPr>
            <p:cNvGrpSpPr/>
            <p:nvPr/>
          </p:nvGrpSpPr>
          <p:grpSpPr>
            <a:xfrm>
              <a:off x="942331" y="1489108"/>
              <a:ext cx="928877" cy="545658"/>
              <a:chOff x="1335134" y="4756035"/>
              <a:chExt cx="728891" cy="545658"/>
            </a:xfrm>
          </p:grpSpPr>
          <p:sp>
            <p:nvSpPr>
              <p:cNvPr id="48" name="円柱 47">
                <a:extLst>
                  <a:ext uri="{FF2B5EF4-FFF2-40B4-BE49-F238E27FC236}">
                    <a16:creationId xmlns:a16="http://schemas.microsoft.com/office/drawing/2014/main" id="{196A4752-B79C-E79C-BC76-A18BE0761E18}"/>
                  </a:ext>
                </a:extLst>
              </p:cNvPr>
              <p:cNvSpPr/>
              <p:nvPr/>
            </p:nvSpPr>
            <p:spPr>
              <a:xfrm>
                <a:off x="1335134" y="4779153"/>
                <a:ext cx="728891" cy="522540"/>
              </a:xfrm>
              <a:prstGeom prst="can">
                <a:avLst>
                  <a:gd name="adj" fmla="val 50000"/>
                </a:avLst>
              </a:prstGeom>
              <a:solidFill>
                <a:schemeClr val="accent1">
                  <a:alpha val="68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8" name="テキスト ボックス 57">
                <a:extLst>
                  <a:ext uri="{FF2B5EF4-FFF2-40B4-BE49-F238E27FC236}">
                    <a16:creationId xmlns:a16="http://schemas.microsoft.com/office/drawing/2014/main" id="{A4563DC3-0166-3783-CAAE-A47AE9094A2F}"/>
                  </a:ext>
                </a:extLst>
              </p:cNvPr>
              <p:cNvSpPr txBox="1"/>
              <p:nvPr/>
            </p:nvSpPr>
            <p:spPr>
              <a:xfrm>
                <a:off x="1597046" y="4756035"/>
                <a:ext cx="273246" cy="369332"/>
              </a:xfrm>
              <a:prstGeom prst="rect">
                <a:avLst/>
              </a:prstGeom>
              <a:noFill/>
            </p:spPr>
            <p:txBody>
              <a:bodyPr wrap="square" rtlCol="0">
                <a:spAutoFit/>
              </a:bodyPr>
              <a:lstStyle/>
              <a:p>
                <a:r>
                  <a:rPr kumimoji="1" lang="en-US" altLang="ja-JP" b="1" dirty="0"/>
                  <a:t>L</a:t>
                </a:r>
              </a:p>
            </p:txBody>
          </p:sp>
        </p:grpSp>
        <p:sp>
          <p:nvSpPr>
            <p:cNvPr id="60" name="四角形: 角を丸くする 59">
              <a:extLst>
                <a:ext uri="{FF2B5EF4-FFF2-40B4-BE49-F238E27FC236}">
                  <a16:creationId xmlns:a16="http://schemas.microsoft.com/office/drawing/2014/main" id="{1C6A5026-F51F-4652-3D51-59D77012A1BC}"/>
                </a:ext>
              </a:extLst>
            </p:cNvPr>
            <p:cNvSpPr/>
            <p:nvPr/>
          </p:nvSpPr>
          <p:spPr>
            <a:xfrm>
              <a:off x="2599390" y="1172044"/>
              <a:ext cx="1087590" cy="388285"/>
            </a:xfrm>
            <a:prstGeom prst="roundRect">
              <a:avLst/>
            </a:prstGeom>
            <a:solidFill>
              <a:srgbClr val="FF0000">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solidFill>
                    <a:schemeClr val="tx1"/>
                  </a:solidFill>
                </a:rPr>
                <a:t>北極域の</a:t>
              </a:r>
              <a:endParaRPr kumimoji="1" lang="en-US" altLang="ja-JP" sz="1100" b="1" dirty="0">
                <a:solidFill>
                  <a:schemeClr val="tx1"/>
                </a:solidFill>
              </a:endParaRPr>
            </a:p>
            <a:p>
              <a:pPr algn="ctr"/>
              <a:r>
                <a:rPr kumimoji="1" lang="ja-JP" altLang="en-US" sz="1100" b="1" dirty="0">
                  <a:solidFill>
                    <a:schemeClr val="tx1"/>
                  </a:solidFill>
                </a:rPr>
                <a:t>海面水温上昇</a:t>
              </a:r>
            </a:p>
          </p:txBody>
        </p:sp>
      </p:grpSp>
      <p:sp>
        <p:nvSpPr>
          <p:cNvPr id="3" name="矢印: 右 2">
            <a:extLst>
              <a:ext uri="{FF2B5EF4-FFF2-40B4-BE49-F238E27FC236}">
                <a16:creationId xmlns:a16="http://schemas.microsoft.com/office/drawing/2014/main" id="{1E6B8FE1-C561-F2E5-ACBD-5346F6A31857}"/>
              </a:ext>
            </a:extLst>
          </p:cNvPr>
          <p:cNvSpPr/>
          <p:nvPr/>
        </p:nvSpPr>
        <p:spPr>
          <a:xfrm>
            <a:off x="4933799" y="1898406"/>
            <a:ext cx="1037918" cy="4552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BEF0AAA0-2C5E-4E9A-DD79-71A5D7A9487C}"/>
              </a:ext>
            </a:extLst>
          </p:cNvPr>
          <p:cNvSpPr txBox="1"/>
          <p:nvPr/>
        </p:nvSpPr>
        <p:spPr>
          <a:xfrm>
            <a:off x="5894533" y="1709944"/>
            <a:ext cx="3296594" cy="830997"/>
          </a:xfrm>
          <a:prstGeom prst="rect">
            <a:avLst/>
          </a:prstGeom>
          <a:noFill/>
        </p:spPr>
        <p:txBody>
          <a:bodyPr wrap="square" rtlCol="0">
            <a:spAutoFit/>
          </a:bodyPr>
          <a:lstStyle/>
          <a:p>
            <a:r>
              <a:rPr kumimoji="1" lang="ja-JP" altLang="en-US" sz="2400" dirty="0"/>
              <a:t>北極域の海面水温偏差が持続する</a:t>
            </a:r>
            <a:endParaRPr kumimoji="1" lang="ja-JP" altLang="en-US" dirty="0"/>
          </a:p>
        </p:txBody>
      </p:sp>
      <p:sp>
        <p:nvSpPr>
          <p:cNvPr id="9" name="テキスト ボックス 8">
            <a:extLst>
              <a:ext uri="{FF2B5EF4-FFF2-40B4-BE49-F238E27FC236}">
                <a16:creationId xmlns:a16="http://schemas.microsoft.com/office/drawing/2014/main" id="{69EC8C6E-061C-C1B1-22B5-63A3CA2CEB77}"/>
              </a:ext>
            </a:extLst>
          </p:cNvPr>
          <p:cNvSpPr txBox="1"/>
          <p:nvPr/>
        </p:nvSpPr>
        <p:spPr>
          <a:xfrm>
            <a:off x="5762274" y="3320205"/>
            <a:ext cx="3171535" cy="830997"/>
          </a:xfrm>
          <a:prstGeom prst="rect">
            <a:avLst/>
          </a:prstGeom>
          <a:noFill/>
        </p:spPr>
        <p:txBody>
          <a:bodyPr wrap="square" rtlCol="0">
            <a:spAutoFit/>
          </a:bodyPr>
          <a:lstStyle/>
          <a:p>
            <a:r>
              <a:rPr kumimoji="1" lang="en-US" altLang="ja-JP" sz="2400" dirty="0"/>
              <a:t>11</a:t>
            </a:r>
            <a:r>
              <a:rPr kumimoji="1" lang="ja-JP" altLang="en-US" sz="2400" dirty="0"/>
              <a:t>月，</a:t>
            </a:r>
            <a:r>
              <a:rPr kumimoji="1" lang="en-US" altLang="ja-JP" sz="2400" dirty="0"/>
              <a:t>12</a:t>
            </a:r>
            <a:r>
              <a:rPr kumimoji="1" lang="ja-JP" altLang="en-US" sz="2400" dirty="0"/>
              <a:t>月と徐々に海氷が減少していく</a:t>
            </a:r>
          </a:p>
        </p:txBody>
      </p:sp>
      <p:sp>
        <p:nvSpPr>
          <p:cNvPr id="11" name="矢印: 右 10">
            <a:extLst>
              <a:ext uri="{FF2B5EF4-FFF2-40B4-BE49-F238E27FC236}">
                <a16:creationId xmlns:a16="http://schemas.microsoft.com/office/drawing/2014/main" id="{0AF004E3-2151-BE98-F67A-19C7F34BCD24}"/>
              </a:ext>
            </a:extLst>
          </p:cNvPr>
          <p:cNvSpPr/>
          <p:nvPr/>
        </p:nvSpPr>
        <p:spPr>
          <a:xfrm rot="5400000">
            <a:off x="7157880" y="2515973"/>
            <a:ext cx="511210" cy="8056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B9FE6BAC-89BB-F1EE-CFB4-333EDF614CAE}"/>
              </a:ext>
            </a:extLst>
          </p:cNvPr>
          <p:cNvSpPr txBox="1"/>
          <p:nvPr/>
        </p:nvSpPr>
        <p:spPr>
          <a:xfrm>
            <a:off x="48746" y="485863"/>
            <a:ext cx="9142381" cy="830997"/>
          </a:xfrm>
          <a:prstGeom prst="rect">
            <a:avLst/>
          </a:prstGeom>
          <a:noFill/>
        </p:spPr>
        <p:txBody>
          <a:bodyPr wrap="square" rtlCol="0">
            <a:spAutoFit/>
          </a:bodyPr>
          <a:lstStyle/>
          <a:p>
            <a:r>
              <a:rPr kumimoji="1" lang="ja-JP" altLang="en-US" sz="2400" dirty="0"/>
              <a:t>〇熱帯大西洋の対流がテレコネクションを励起し，数か月遅れて</a:t>
            </a:r>
            <a:endParaRPr kumimoji="1" lang="en-US" altLang="ja-JP" sz="2400" dirty="0"/>
          </a:p>
          <a:p>
            <a:r>
              <a:rPr kumimoji="1" lang="ja-JP" altLang="en-US" sz="2400" dirty="0"/>
              <a:t>　北極域の海氷に影響することが示唆された</a:t>
            </a:r>
            <a:endParaRPr kumimoji="1" lang="ja-JP" altLang="en-US" sz="2000" dirty="0"/>
          </a:p>
        </p:txBody>
      </p:sp>
      <p:sp>
        <p:nvSpPr>
          <p:cNvPr id="30" name="テキスト ボックス 29">
            <a:extLst>
              <a:ext uri="{FF2B5EF4-FFF2-40B4-BE49-F238E27FC236}">
                <a16:creationId xmlns:a16="http://schemas.microsoft.com/office/drawing/2014/main" id="{00490572-A150-4FDF-AD9A-DB1C6D70BDA8}"/>
              </a:ext>
            </a:extLst>
          </p:cNvPr>
          <p:cNvSpPr txBox="1"/>
          <p:nvPr/>
        </p:nvSpPr>
        <p:spPr>
          <a:xfrm>
            <a:off x="8324650" y="77602"/>
            <a:ext cx="866477" cy="523220"/>
          </a:xfrm>
          <a:prstGeom prst="rect">
            <a:avLst/>
          </a:prstGeom>
          <a:noFill/>
        </p:spPr>
        <p:txBody>
          <a:bodyPr wrap="square" rtlCol="0">
            <a:spAutoFit/>
          </a:bodyPr>
          <a:lstStyle/>
          <a:p>
            <a:r>
              <a:rPr kumimoji="1" lang="en-US" altLang="ja-JP" sz="2800" dirty="0">
                <a:solidFill>
                  <a:schemeClr val="bg1"/>
                </a:solidFill>
              </a:rPr>
              <a:t>8/10</a:t>
            </a:r>
            <a:endParaRPr kumimoji="1" lang="ja-JP" altLang="en-US" sz="2800" dirty="0">
              <a:solidFill>
                <a:schemeClr val="bg1"/>
              </a:solidFill>
            </a:endParaRPr>
          </a:p>
        </p:txBody>
      </p:sp>
      <p:sp>
        <p:nvSpPr>
          <p:cNvPr id="7" name="テキスト ボックス 6">
            <a:extLst>
              <a:ext uri="{FF2B5EF4-FFF2-40B4-BE49-F238E27FC236}">
                <a16:creationId xmlns:a16="http://schemas.microsoft.com/office/drawing/2014/main" id="{98967789-EED1-462C-B635-3A54FFA2495F}"/>
              </a:ext>
            </a:extLst>
          </p:cNvPr>
          <p:cNvSpPr txBox="1"/>
          <p:nvPr/>
        </p:nvSpPr>
        <p:spPr>
          <a:xfrm>
            <a:off x="260304" y="1295034"/>
            <a:ext cx="5810100" cy="369332"/>
          </a:xfrm>
          <a:prstGeom prst="rect">
            <a:avLst/>
          </a:prstGeom>
          <a:noFill/>
        </p:spPr>
        <p:txBody>
          <a:bodyPr wrap="square" rtlCol="0">
            <a:spAutoFit/>
          </a:bodyPr>
          <a:lstStyle/>
          <a:p>
            <a:r>
              <a:rPr kumimoji="1" lang="en-US" altLang="ja-JP" b="1" dirty="0"/>
              <a:t>10</a:t>
            </a:r>
            <a:r>
              <a:rPr kumimoji="1" lang="ja-JP" altLang="en-US" b="1" dirty="0"/>
              <a:t>月の熱帯大西洋の対流が活発なときの模式図</a:t>
            </a:r>
          </a:p>
        </p:txBody>
      </p:sp>
      <p:sp>
        <p:nvSpPr>
          <p:cNvPr id="10" name="正方形/長方形 9">
            <a:extLst>
              <a:ext uri="{FF2B5EF4-FFF2-40B4-BE49-F238E27FC236}">
                <a16:creationId xmlns:a16="http://schemas.microsoft.com/office/drawing/2014/main" id="{5F740ACE-8514-297C-DBBF-D094F201DE21}"/>
              </a:ext>
            </a:extLst>
          </p:cNvPr>
          <p:cNvSpPr/>
          <p:nvPr/>
        </p:nvSpPr>
        <p:spPr>
          <a:xfrm>
            <a:off x="0" y="0"/>
            <a:ext cx="9144000" cy="411967"/>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dirty="0"/>
              <a:t>まとめ　熱帯大西洋の対流が数か月遅れで北極域の海氷に影響する</a:t>
            </a:r>
          </a:p>
        </p:txBody>
      </p:sp>
      <p:sp>
        <p:nvSpPr>
          <p:cNvPr id="29" name="テキスト ボックス 28">
            <a:extLst>
              <a:ext uri="{FF2B5EF4-FFF2-40B4-BE49-F238E27FC236}">
                <a16:creationId xmlns:a16="http://schemas.microsoft.com/office/drawing/2014/main" id="{29D3AEE4-F747-4354-B0E3-D8C99F9E0C0C}"/>
              </a:ext>
            </a:extLst>
          </p:cNvPr>
          <p:cNvSpPr txBox="1"/>
          <p:nvPr/>
        </p:nvSpPr>
        <p:spPr>
          <a:xfrm>
            <a:off x="8118497" y="-30892"/>
            <a:ext cx="1149814" cy="523220"/>
          </a:xfrm>
          <a:prstGeom prst="rect">
            <a:avLst/>
          </a:prstGeom>
          <a:noFill/>
        </p:spPr>
        <p:txBody>
          <a:bodyPr wrap="square" rtlCol="0">
            <a:spAutoFit/>
          </a:bodyPr>
          <a:lstStyle/>
          <a:p>
            <a:r>
              <a:rPr kumimoji="1" lang="en-US" altLang="ja-JP" sz="2800" dirty="0">
                <a:solidFill>
                  <a:schemeClr val="bg1"/>
                </a:solidFill>
              </a:rPr>
              <a:t>11/12</a:t>
            </a:r>
            <a:endParaRPr kumimoji="1" lang="ja-JP" altLang="en-US" sz="2800" dirty="0">
              <a:solidFill>
                <a:schemeClr val="bg1"/>
              </a:solidFill>
            </a:endParaRPr>
          </a:p>
        </p:txBody>
      </p:sp>
      <p:sp>
        <p:nvSpPr>
          <p:cNvPr id="5" name="矢印: 右 4">
            <a:extLst>
              <a:ext uri="{FF2B5EF4-FFF2-40B4-BE49-F238E27FC236}">
                <a16:creationId xmlns:a16="http://schemas.microsoft.com/office/drawing/2014/main" id="{678D63D7-6308-CEE8-73C1-79DAE6349EEE}"/>
              </a:ext>
            </a:extLst>
          </p:cNvPr>
          <p:cNvSpPr/>
          <p:nvPr/>
        </p:nvSpPr>
        <p:spPr>
          <a:xfrm rot="16200000">
            <a:off x="1695807" y="3800195"/>
            <a:ext cx="314638" cy="504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a:extLst>
              <a:ext uri="{FF2B5EF4-FFF2-40B4-BE49-F238E27FC236}">
                <a16:creationId xmlns:a16="http://schemas.microsoft.com/office/drawing/2014/main" id="{DA6DAAF5-82F6-8AFD-D51C-98E7B74F7043}"/>
              </a:ext>
            </a:extLst>
          </p:cNvPr>
          <p:cNvSpPr txBox="1"/>
          <p:nvPr/>
        </p:nvSpPr>
        <p:spPr>
          <a:xfrm>
            <a:off x="0" y="5394751"/>
            <a:ext cx="9144000" cy="1200329"/>
          </a:xfrm>
          <a:prstGeom prst="rect">
            <a:avLst/>
          </a:prstGeom>
          <a:noFill/>
        </p:spPr>
        <p:txBody>
          <a:bodyPr wrap="square" rtlCol="0">
            <a:spAutoFit/>
          </a:bodyPr>
          <a:lstStyle/>
          <a:p>
            <a:r>
              <a:rPr kumimoji="1" lang="ja-JP" altLang="en-US" dirty="0"/>
              <a:t>〇今後の展望</a:t>
            </a:r>
            <a:endParaRPr kumimoji="1" lang="en-US" altLang="ja-JP" dirty="0"/>
          </a:p>
          <a:p>
            <a:r>
              <a:rPr kumimoji="1" lang="ja-JP" altLang="en-US" dirty="0"/>
              <a:t>・数ヶ月遅れて海氷に影響する事に関して，</a:t>
            </a:r>
            <a:r>
              <a:rPr kumimoji="1" lang="en-US" altLang="ja-JP" dirty="0"/>
              <a:t>SST</a:t>
            </a:r>
            <a:r>
              <a:rPr kumimoji="1" lang="ja-JP" altLang="en-US" dirty="0"/>
              <a:t>の持続以外の理由について解析する</a:t>
            </a:r>
            <a:endParaRPr kumimoji="1" lang="en-US" altLang="ja-JP" dirty="0"/>
          </a:p>
          <a:p>
            <a:r>
              <a:rPr kumimoji="1" lang="ja-JP" altLang="en-US" dirty="0"/>
              <a:t>・熱帯大西洋の対流活動の変動の要因について詳しく解析する</a:t>
            </a:r>
          </a:p>
          <a:p>
            <a:endParaRPr kumimoji="1" lang="ja-JP" altLang="en-US" dirty="0"/>
          </a:p>
        </p:txBody>
      </p:sp>
      <p:sp>
        <p:nvSpPr>
          <p:cNvPr id="14" name="矢印: 下カーブ 13">
            <a:extLst>
              <a:ext uri="{FF2B5EF4-FFF2-40B4-BE49-F238E27FC236}">
                <a16:creationId xmlns:a16="http://schemas.microsoft.com/office/drawing/2014/main" id="{6A7971A2-EBDB-93D2-3194-D4C026752D54}"/>
              </a:ext>
            </a:extLst>
          </p:cNvPr>
          <p:cNvSpPr/>
          <p:nvPr/>
        </p:nvSpPr>
        <p:spPr>
          <a:xfrm rot="19820444">
            <a:off x="1132761" y="2501580"/>
            <a:ext cx="2571462" cy="662299"/>
          </a:xfrm>
          <a:prstGeom prst="curvedDownArrow">
            <a:avLst>
              <a:gd name="adj1" fmla="val 33044"/>
              <a:gd name="adj2" fmla="val 56335"/>
              <a:gd name="adj3" fmla="val 25524"/>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1563971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30586AD6-F9D9-4C2D-AA90-F414A569A243}"/>
              </a:ext>
            </a:extLst>
          </p:cNvPr>
          <p:cNvSpPr txBox="1"/>
          <p:nvPr/>
        </p:nvSpPr>
        <p:spPr>
          <a:xfrm>
            <a:off x="8061158" y="77602"/>
            <a:ext cx="1129969" cy="523220"/>
          </a:xfrm>
          <a:prstGeom prst="rect">
            <a:avLst/>
          </a:prstGeom>
          <a:noFill/>
        </p:spPr>
        <p:txBody>
          <a:bodyPr wrap="square" rtlCol="0">
            <a:spAutoFit/>
          </a:bodyPr>
          <a:lstStyle/>
          <a:p>
            <a:r>
              <a:rPr kumimoji="1" lang="en-US" altLang="ja-JP" sz="2800" dirty="0">
                <a:solidFill>
                  <a:schemeClr val="bg1"/>
                </a:solidFill>
              </a:rPr>
              <a:t>10/10</a:t>
            </a:r>
            <a:endParaRPr kumimoji="1" lang="ja-JP" altLang="en-US" sz="2800" dirty="0">
              <a:solidFill>
                <a:schemeClr val="bg1"/>
              </a:solidFill>
            </a:endParaRPr>
          </a:p>
        </p:txBody>
      </p:sp>
      <p:sp>
        <p:nvSpPr>
          <p:cNvPr id="7" name="テキスト ボックス 6">
            <a:extLst>
              <a:ext uri="{FF2B5EF4-FFF2-40B4-BE49-F238E27FC236}">
                <a16:creationId xmlns:a16="http://schemas.microsoft.com/office/drawing/2014/main" id="{529F991D-C407-4CBA-923E-39950DC0908D}"/>
              </a:ext>
            </a:extLst>
          </p:cNvPr>
          <p:cNvSpPr txBox="1"/>
          <p:nvPr/>
        </p:nvSpPr>
        <p:spPr>
          <a:xfrm>
            <a:off x="8061158" y="-82196"/>
            <a:ext cx="1219476" cy="523220"/>
          </a:xfrm>
          <a:prstGeom prst="rect">
            <a:avLst/>
          </a:prstGeom>
          <a:noFill/>
        </p:spPr>
        <p:txBody>
          <a:bodyPr wrap="square" rtlCol="0">
            <a:spAutoFit/>
          </a:bodyPr>
          <a:lstStyle/>
          <a:p>
            <a:r>
              <a:rPr kumimoji="1" lang="en-US" altLang="ja-JP" sz="2800" dirty="0">
                <a:solidFill>
                  <a:schemeClr val="bg1"/>
                </a:solidFill>
              </a:rPr>
              <a:t>12/12</a:t>
            </a:r>
            <a:endParaRPr kumimoji="1" lang="ja-JP" altLang="en-US" sz="2800" dirty="0">
              <a:solidFill>
                <a:schemeClr val="bg1"/>
              </a:solidFill>
            </a:endParaRPr>
          </a:p>
        </p:txBody>
      </p:sp>
      <p:sp>
        <p:nvSpPr>
          <p:cNvPr id="3" name="テキスト ボックス 2">
            <a:extLst>
              <a:ext uri="{FF2B5EF4-FFF2-40B4-BE49-F238E27FC236}">
                <a16:creationId xmlns:a16="http://schemas.microsoft.com/office/drawing/2014/main" id="{7617E047-1E19-3D5E-6104-ABF77EA44B19}"/>
              </a:ext>
            </a:extLst>
          </p:cNvPr>
          <p:cNvSpPr txBox="1"/>
          <p:nvPr/>
        </p:nvSpPr>
        <p:spPr>
          <a:xfrm>
            <a:off x="420615" y="590272"/>
            <a:ext cx="8770512" cy="5909310"/>
          </a:xfrm>
          <a:prstGeom prst="rect">
            <a:avLst/>
          </a:prstGeom>
          <a:noFill/>
        </p:spPr>
        <p:txBody>
          <a:bodyPr wrap="square" rtlCol="0">
            <a:spAutoFit/>
          </a:bodyPr>
          <a:lstStyle/>
          <a:p>
            <a:r>
              <a:rPr lang="en-US" altLang="ja-JP" sz="1800" dirty="0">
                <a:effectLst/>
                <a:latin typeface="Calibri 本文"/>
                <a:ea typeface="ＭＳ 明朝" panose="02020609040205080304" pitchFamily="17" charset="-128"/>
              </a:rPr>
              <a:t>Honda, M. et al., 2009 : Influence of low Arctic sea-ice minima on anomalously cold Eurasian winters, </a:t>
            </a:r>
            <a:r>
              <a:rPr lang="en-US" altLang="ja-JP" sz="1800" i="1" dirty="0">
                <a:effectLst/>
                <a:latin typeface="Calibri 本文"/>
                <a:ea typeface="ＭＳ 明朝" panose="02020609040205080304" pitchFamily="17" charset="-128"/>
              </a:rPr>
              <a:t>Geophysical Research Letters</a:t>
            </a:r>
            <a:r>
              <a:rPr lang="en-US" altLang="ja-JP" sz="1800" dirty="0">
                <a:effectLst/>
                <a:latin typeface="Calibri 本文"/>
                <a:ea typeface="ＭＳ 明朝" panose="02020609040205080304" pitchFamily="17" charset="-128"/>
              </a:rPr>
              <a:t>, </a:t>
            </a:r>
            <a:r>
              <a:rPr lang="en-US" altLang="ja-JP" sz="1800" b="1" dirty="0">
                <a:effectLst/>
                <a:latin typeface="Calibri 本文"/>
                <a:ea typeface="ＭＳ 明朝" panose="02020609040205080304" pitchFamily="17" charset="-128"/>
              </a:rPr>
              <a:t>36(8)</a:t>
            </a:r>
            <a:r>
              <a:rPr lang="en-US" altLang="ja-JP" sz="1800" dirty="0">
                <a:effectLst/>
                <a:latin typeface="Calibri 本文"/>
                <a:ea typeface="ＭＳ 明朝" panose="02020609040205080304" pitchFamily="17" charset="-128"/>
              </a:rPr>
              <a:t>, L08707.</a:t>
            </a:r>
          </a:p>
          <a:p>
            <a:endParaRPr kumimoji="1" lang="en-US" altLang="ja-JP" dirty="0"/>
          </a:p>
          <a:p>
            <a:r>
              <a:rPr lang="en-US" altLang="ja-JP" dirty="0"/>
              <a:t>Inoue, J. et al., 2012 : The role of Barents Sea ice in the wintertime cyclone track and emergence of a warm-Arctic cold-Siberian anomaly, </a:t>
            </a:r>
            <a:r>
              <a:rPr lang="en-US" altLang="ja-JP" i="1" dirty="0"/>
              <a:t>J. of </a:t>
            </a:r>
            <a:r>
              <a:rPr lang="en-US" altLang="ja-JP" i="1" dirty="0" err="1"/>
              <a:t>Clim</a:t>
            </a:r>
            <a:r>
              <a:rPr lang="en-US" altLang="ja-JP" i="1" dirty="0"/>
              <a:t>.,</a:t>
            </a:r>
            <a:r>
              <a:rPr lang="en-US" altLang="ja-JP" dirty="0"/>
              <a:t> </a:t>
            </a:r>
            <a:r>
              <a:rPr lang="en-US" altLang="ja-JP" b="1" dirty="0"/>
              <a:t>25</a:t>
            </a:r>
            <a:r>
              <a:rPr lang="en-US" altLang="ja-JP" dirty="0"/>
              <a:t> 2561–2568.</a:t>
            </a:r>
          </a:p>
          <a:p>
            <a:endParaRPr kumimoji="1" lang="en-US" altLang="ja-JP" dirty="0"/>
          </a:p>
          <a:p>
            <a:r>
              <a:rPr lang="en-US" altLang="ja-JP" dirty="0"/>
              <a:t>Sato, K. et al.</a:t>
            </a:r>
            <a:r>
              <a:rPr kumimoji="1" lang="en-US" altLang="ja-JP" dirty="0"/>
              <a:t>, 2014 : Influence of the Gulf Stream on the Barents Sea ice retreat and Eurasian coldness during early winter, </a:t>
            </a:r>
            <a:r>
              <a:rPr kumimoji="1" lang="en-US" altLang="ja-JP" i="1" dirty="0"/>
              <a:t>Environmental Research Letters</a:t>
            </a:r>
            <a:r>
              <a:rPr kumimoji="1" lang="en-US" altLang="ja-JP" dirty="0"/>
              <a:t>, </a:t>
            </a:r>
            <a:r>
              <a:rPr kumimoji="1" lang="en-US" altLang="ja-JP" b="1" dirty="0"/>
              <a:t>9(8)</a:t>
            </a:r>
            <a:r>
              <a:rPr kumimoji="1" lang="en-US" altLang="ja-JP" dirty="0"/>
              <a:t>, </a:t>
            </a:r>
            <a:r>
              <a:rPr lang="en-US" altLang="ja-JP" dirty="0"/>
              <a:t>084009.</a:t>
            </a:r>
          </a:p>
          <a:p>
            <a:endParaRPr kumimoji="1" lang="en-US" altLang="ja-JP" dirty="0"/>
          </a:p>
          <a:p>
            <a:r>
              <a:rPr lang="en-US" altLang="ja-JP" b="0" i="0" dirty="0">
                <a:solidFill>
                  <a:srgbClr val="222222"/>
                </a:solidFill>
                <a:effectLst/>
                <a:latin typeface="-apple-system"/>
              </a:rPr>
              <a:t>Luo, B. et al.</a:t>
            </a:r>
            <a:r>
              <a:rPr lang="en-US" altLang="ja-JP" dirty="0">
                <a:solidFill>
                  <a:srgbClr val="222222"/>
                </a:solidFill>
                <a:latin typeface="-apple-system"/>
              </a:rPr>
              <a:t>,</a:t>
            </a:r>
            <a:r>
              <a:rPr lang="en-US" altLang="ja-JP" b="0" i="0" dirty="0">
                <a:solidFill>
                  <a:srgbClr val="222222"/>
                </a:solidFill>
                <a:effectLst/>
                <a:latin typeface="-apple-system"/>
              </a:rPr>
              <a:t> 2023 : Origins of Barents-Kara sea-ice interannual variability modulated by the Atlantic pathway of El Niño–Southern Oscillation, </a:t>
            </a:r>
            <a:r>
              <a:rPr lang="en-US" altLang="ja-JP" b="0" i="1" dirty="0">
                <a:solidFill>
                  <a:srgbClr val="222222"/>
                </a:solidFill>
                <a:effectLst/>
                <a:latin typeface="-apple-system"/>
              </a:rPr>
              <a:t>Nat. </a:t>
            </a:r>
            <a:r>
              <a:rPr lang="en-US" altLang="ja-JP" b="0" i="1" dirty="0" err="1">
                <a:solidFill>
                  <a:srgbClr val="222222"/>
                </a:solidFill>
                <a:effectLst/>
                <a:latin typeface="-apple-system"/>
              </a:rPr>
              <a:t>Commun</a:t>
            </a:r>
            <a:r>
              <a:rPr lang="en-US" altLang="ja-JP" b="0" i="1" dirty="0">
                <a:solidFill>
                  <a:srgbClr val="222222"/>
                </a:solidFill>
                <a:effectLst/>
                <a:latin typeface="-apple-system"/>
              </a:rPr>
              <a:t>.,</a:t>
            </a:r>
            <a:r>
              <a:rPr lang="en-US" altLang="ja-JP" b="0" i="0" dirty="0">
                <a:solidFill>
                  <a:srgbClr val="222222"/>
                </a:solidFill>
                <a:effectLst/>
                <a:latin typeface="-apple-system"/>
              </a:rPr>
              <a:t> </a:t>
            </a:r>
            <a:r>
              <a:rPr lang="en-US" altLang="ja-JP" b="1" i="0" dirty="0">
                <a:solidFill>
                  <a:srgbClr val="222222"/>
                </a:solidFill>
                <a:effectLst/>
                <a:latin typeface="-apple-system"/>
              </a:rPr>
              <a:t>14</a:t>
            </a:r>
            <a:r>
              <a:rPr lang="en-US" altLang="ja-JP" b="0" i="0" dirty="0">
                <a:solidFill>
                  <a:srgbClr val="222222"/>
                </a:solidFill>
                <a:effectLst/>
                <a:latin typeface="-apple-system"/>
              </a:rPr>
              <a:t>, 585(2023).</a:t>
            </a:r>
            <a:endParaRPr kumimoji="1" lang="en-US" altLang="ja-JP" b="0" i="0" dirty="0">
              <a:solidFill>
                <a:srgbClr val="222222"/>
              </a:solidFill>
              <a:effectLst/>
              <a:latin typeface="-apple-system"/>
            </a:endParaRPr>
          </a:p>
          <a:p>
            <a:endParaRPr kumimoji="1" lang="en-US" altLang="ja-JP" dirty="0"/>
          </a:p>
          <a:p>
            <a:r>
              <a:rPr kumimoji="1" lang="en-US" altLang="ja-JP" dirty="0" err="1"/>
              <a:t>Xie</a:t>
            </a:r>
            <a:r>
              <a:rPr kumimoji="1" lang="en-US" altLang="ja-JP" dirty="0"/>
              <a:t>, S. P. and J. A. Carton, 2004 : Tropical Atlantic variability: Patterns, mechanisms, and impacts, </a:t>
            </a:r>
            <a:r>
              <a:rPr lang="en-US" altLang="ja-JP" i="1" dirty="0"/>
              <a:t>Earth’s Climate: The Ocean-Atmosphere Interaction, </a:t>
            </a:r>
            <a:r>
              <a:rPr lang="en-US" altLang="ja-JP" i="1" dirty="0" err="1"/>
              <a:t>Geophys</a:t>
            </a:r>
            <a:r>
              <a:rPr lang="en-US" altLang="ja-JP" i="1" dirty="0"/>
              <a:t>. </a:t>
            </a:r>
            <a:r>
              <a:rPr lang="en-US" altLang="ja-JP" i="1" dirty="0" err="1"/>
              <a:t>Monogr</a:t>
            </a:r>
            <a:r>
              <a:rPr lang="en-US" altLang="ja-JP" i="1" dirty="0"/>
              <a:t>.,</a:t>
            </a:r>
            <a:r>
              <a:rPr lang="en-US" altLang="ja-JP" dirty="0"/>
              <a:t> </a:t>
            </a:r>
            <a:r>
              <a:rPr lang="en-US" altLang="ja-JP" b="1" dirty="0"/>
              <a:t>147</a:t>
            </a:r>
            <a:r>
              <a:rPr lang="en-US" altLang="ja-JP" dirty="0"/>
              <a:t>, 121-142</a:t>
            </a:r>
            <a:r>
              <a:rPr kumimoji="1" lang="en-US" altLang="ja-JP" dirty="0"/>
              <a:t>.</a:t>
            </a:r>
          </a:p>
          <a:p>
            <a:endParaRPr kumimoji="1" lang="en-US" altLang="ja-JP" dirty="0"/>
          </a:p>
          <a:p>
            <a:r>
              <a:rPr kumimoji="1" lang="en-US" altLang="ja-JP" dirty="0"/>
              <a:t>Watanabe, M. and M. Kimoto, 2000c : Atmosphere-ocean thermal coupling in the North Atlantic: A positive feedback, </a:t>
            </a:r>
            <a:r>
              <a:rPr kumimoji="1" lang="en-US" altLang="ja-JP" i="1" dirty="0"/>
              <a:t>Quart. J. R. Met. Soc.</a:t>
            </a:r>
            <a:r>
              <a:rPr kumimoji="1" lang="en-US" altLang="ja-JP" dirty="0"/>
              <a:t>, </a:t>
            </a:r>
            <a:r>
              <a:rPr kumimoji="1" lang="en-US" altLang="ja-JP" b="1" dirty="0"/>
              <a:t>126</a:t>
            </a:r>
            <a:r>
              <a:rPr kumimoji="1" lang="en-US" altLang="ja-JP" dirty="0"/>
              <a:t>, 3343-3369.</a:t>
            </a:r>
          </a:p>
          <a:p>
            <a:endParaRPr kumimoji="1" lang="en-US" altLang="ja-JP" dirty="0">
              <a:latin typeface="Calibri 本文"/>
            </a:endParaRPr>
          </a:p>
          <a:p>
            <a:r>
              <a:rPr kumimoji="1" lang="en-US" altLang="ja-JP" dirty="0">
                <a:latin typeface="Calibri 本文"/>
                <a:hlinkClick r:id="rId2"/>
              </a:rPr>
              <a:t>https://www.nikkei.com/article/DGXNZO23138260Q1A210C1CR8000/</a:t>
            </a:r>
            <a:endParaRPr kumimoji="1" lang="en-US" altLang="ja-JP" dirty="0">
              <a:latin typeface="Calibri 本文"/>
            </a:endParaRPr>
          </a:p>
          <a:p>
            <a:r>
              <a:rPr kumimoji="1" lang="ja-JP" altLang="en-US" dirty="0">
                <a:latin typeface="Calibri 本文"/>
              </a:rPr>
              <a:t>日本経済新聞　</a:t>
            </a:r>
            <a:r>
              <a:rPr kumimoji="1" lang="en-US" altLang="ja-JP" dirty="0">
                <a:latin typeface="Calibri 本文"/>
              </a:rPr>
              <a:t>2011</a:t>
            </a:r>
            <a:r>
              <a:rPr kumimoji="1" lang="ja-JP" altLang="en-US" dirty="0">
                <a:latin typeface="Calibri 本文"/>
              </a:rPr>
              <a:t>年</a:t>
            </a:r>
            <a:r>
              <a:rPr kumimoji="1" lang="en-US" altLang="ja-JP" dirty="0">
                <a:latin typeface="Calibri 本文"/>
              </a:rPr>
              <a:t>2</a:t>
            </a:r>
            <a:r>
              <a:rPr kumimoji="1" lang="ja-JP" altLang="en-US" dirty="0">
                <a:latin typeface="Calibri 本文"/>
              </a:rPr>
              <a:t>月</a:t>
            </a:r>
            <a:r>
              <a:rPr kumimoji="1" lang="en-US" altLang="ja-JP" dirty="0">
                <a:latin typeface="Calibri 本文"/>
              </a:rPr>
              <a:t>10</a:t>
            </a:r>
            <a:r>
              <a:rPr kumimoji="1" lang="ja-JP" altLang="en-US" dirty="0">
                <a:latin typeface="Calibri 本文"/>
              </a:rPr>
              <a:t>日　記事</a:t>
            </a:r>
          </a:p>
        </p:txBody>
      </p:sp>
      <p:sp>
        <p:nvSpPr>
          <p:cNvPr id="4" name="正方形/長方形 3">
            <a:extLst>
              <a:ext uri="{FF2B5EF4-FFF2-40B4-BE49-F238E27FC236}">
                <a16:creationId xmlns:a16="http://schemas.microsoft.com/office/drawing/2014/main" id="{3CBDD007-57E6-19C1-D92A-B79899716C80}"/>
              </a:ext>
            </a:extLst>
          </p:cNvPr>
          <p:cNvSpPr/>
          <p:nvPr/>
        </p:nvSpPr>
        <p:spPr>
          <a:xfrm>
            <a:off x="5882" y="-31029"/>
            <a:ext cx="9144000" cy="40235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b="1" dirty="0">
                <a:latin typeface="游ゴシック" panose="020B0400000000000000" pitchFamily="50" charset="-128"/>
                <a:ea typeface="游ゴシック" panose="020B0400000000000000" pitchFamily="50" charset="-128"/>
              </a:rPr>
              <a:t>参考引用文献</a:t>
            </a:r>
            <a:endParaRPr lang="ja-JP" altLang="en-US" sz="2000" b="1" dirty="0">
              <a:latin typeface="游ゴシック" panose="020B0400000000000000" pitchFamily="50" charset="-128"/>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1EC19EEA-F803-5560-1639-3001D67812F1}"/>
              </a:ext>
            </a:extLst>
          </p:cNvPr>
          <p:cNvSpPr txBox="1"/>
          <p:nvPr/>
        </p:nvSpPr>
        <p:spPr>
          <a:xfrm>
            <a:off x="8130820" y="-70582"/>
            <a:ext cx="1149814" cy="523220"/>
          </a:xfrm>
          <a:prstGeom prst="rect">
            <a:avLst/>
          </a:prstGeom>
          <a:noFill/>
        </p:spPr>
        <p:txBody>
          <a:bodyPr wrap="square" rtlCol="0">
            <a:spAutoFit/>
          </a:bodyPr>
          <a:lstStyle/>
          <a:p>
            <a:r>
              <a:rPr kumimoji="1" lang="en-US" altLang="ja-JP" sz="2800" dirty="0">
                <a:solidFill>
                  <a:schemeClr val="bg1"/>
                </a:solidFill>
              </a:rPr>
              <a:t>12/12</a:t>
            </a:r>
            <a:endParaRPr kumimoji="1" lang="ja-JP" altLang="en-US" sz="2800" dirty="0">
              <a:solidFill>
                <a:schemeClr val="bg1"/>
              </a:solidFill>
            </a:endParaRPr>
          </a:p>
        </p:txBody>
      </p:sp>
      <p:sp>
        <p:nvSpPr>
          <p:cNvPr id="2" name="テキスト ボックス 1">
            <a:extLst>
              <a:ext uri="{FF2B5EF4-FFF2-40B4-BE49-F238E27FC236}">
                <a16:creationId xmlns:a16="http://schemas.microsoft.com/office/drawing/2014/main" id="{CCB6EE4C-4FE9-F397-053C-B5563097905B}"/>
              </a:ext>
            </a:extLst>
          </p:cNvPr>
          <p:cNvSpPr txBox="1"/>
          <p:nvPr/>
        </p:nvSpPr>
        <p:spPr>
          <a:xfrm>
            <a:off x="0" y="600822"/>
            <a:ext cx="420615" cy="5909310"/>
          </a:xfrm>
          <a:prstGeom prst="rect">
            <a:avLst/>
          </a:prstGeom>
          <a:noFill/>
        </p:spPr>
        <p:txBody>
          <a:bodyPr wrap="square" rtlCol="0">
            <a:spAutoFit/>
          </a:bodyPr>
          <a:lstStyle/>
          <a:p>
            <a:r>
              <a:rPr kumimoji="1" lang="ja-JP" altLang="en-US" dirty="0">
                <a:latin typeface="Calibri 本文"/>
              </a:rPr>
              <a:t>・</a:t>
            </a:r>
            <a:endParaRPr kumimoji="1" lang="en-US" altLang="ja-JP" dirty="0">
              <a:latin typeface="Calibri 本文"/>
            </a:endParaRPr>
          </a:p>
          <a:p>
            <a:endParaRPr kumimoji="1" lang="en-US" altLang="ja-JP" dirty="0">
              <a:latin typeface="Calibri 本文"/>
            </a:endParaRPr>
          </a:p>
          <a:p>
            <a:endParaRPr kumimoji="1" lang="en-US" altLang="ja-JP" dirty="0">
              <a:latin typeface="Calibri 本文"/>
            </a:endParaRPr>
          </a:p>
          <a:p>
            <a:r>
              <a:rPr kumimoji="1" lang="ja-JP" altLang="en-US" dirty="0">
                <a:latin typeface="Calibri 本文"/>
              </a:rPr>
              <a:t>・</a:t>
            </a:r>
            <a:endParaRPr kumimoji="1" lang="en-US" altLang="ja-JP" dirty="0">
              <a:latin typeface="Calibri 本文"/>
            </a:endParaRPr>
          </a:p>
          <a:p>
            <a:endParaRPr kumimoji="1" lang="en-US" altLang="ja-JP" dirty="0">
              <a:latin typeface="Calibri 本文"/>
            </a:endParaRPr>
          </a:p>
          <a:p>
            <a:endParaRPr kumimoji="1" lang="en-US" altLang="ja-JP" dirty="0">
              <a:latin typeface="Calibri 本文"/>
            </a:endParaRPr>
          </a:p>
          <a:p>
            <a:r>
              <a:rPr kumimoji="1" lang="ja-JP" altLang="en-US" dirty="0">
                <a:latin typeface="Calibri 本文"/>
              </a:rPr>
              <a:t>・</a:t>
            </a:r>
            <a:endParaRPr kumimoji="1" lang="en-US" altLang="ja-JP" dirty="0">
              <a:latin typeface="Calibri 本文"/>
            </a:endParaRPr>
          </a:p>
          <a:p>
            <a:endParaRPr kumimoji="1" lang="en-US" altLang="ja-JP" dirty="0">
              <a:latin typeface="Calibri 本文"/>
            </a:endParaRPr>
          </a:p>
          <a:p>
            <a:endParaRPr kumimoji="1" lang="en-US" altLang="ja-JP" dirty="0">
              <a:latin typeface="Calibri 本文"/>
            </a:endParaRPr>
          </a:p>
          <a:p>
            <a:r>
              <a:rPr kumimoji="1" lang="ja-JP" altLang="en-US" dirty="0">
                <a:latin typeface="Calibri 本文"/>
              </a:rPr>
              <a:t>・</a:t>
            </a:r>
            <a:endParaRPr kumimoji="1" lang="en-US" altLang="ja-JP" dirty="0">
              <a:latin typeface="Calibri 本文"/>
            </a:endParaRPr>
          </a:p>
          <a:p>
            <a:endParaRPr kumimoji="1" lang="en-US" altLang="ja-JP" dirty="0">
              <a:latin typeface="Calibri 本文"/>
            </a:endParaRPr>
          </a:p>
          <a:p>
            <a:endParaRPr kumimoji="1" lang="en-US" altLang="ja-JP" dirty="0">
              <a:latin typeface="Calibri 本文"/>
            </a:endParaRPr>
          </a:p>
          <a:p>
            <a:r>
              <a:rPr kumimoji="1" lang="ja-JP" altLang="en-US" dirty="0">
                <a:latin typeface="Calibri 本文"/>
              </a:rPr>
              <a:t>・</a:t>
            </a:r>
            <a:endParaRPr kumimoji="1" lang="en-US" altLang="ja-JP" dirty="0">
              <a:latin typeface="Calibri 本文"/>
            </a:endParaRPr>
          </a:p>
          <a:p>
            <a:endParaRPr kumimoji="1" lang="en-US" altLang="ja-JP" dirty="0">
              <a:latin typeface="Calibri 本文"/>
            </a:endParaRPr>
          </a:p>
          <a:p>
            <a:endParaRPr kumimoji="1" lang="en-US" altLang="ja-JP" dirty="0">
              <a:latin typeface="Calibri 本文"/>
            </a:endParaRPr>
          </a:p>
          <a:p>
            <a:endParaRPr kumimoji="1" lang="en-US" altLang="ja-JP" dirty="0">
              <a:latin typeface="Calibri 本文"/>
            </a:endParaRPr>
          </a:p>
          <a:p>
            <a:r>
              <a:rPr kumimoji="1" lang="ja-JP" altLang="en-US" dirty="0">
                <a:latin typeface="Calibri 本文"/>
              </a:rPr>
              <a:t>・</a:t>
            </a:r>
            <a:endParaRPr kumimoji="1" lang="en-US" altLang="ja-JP" dirty="0">
              <a:latin typeface="Calibri 本文"/>
            </a:endParaRPr>
          </a:p>
          <a:p>
            <a:endParaRPr kumimoji="1" lang="en-US" altLang="ja-JP" dirty="0">
              <a:latin typeface="Calibri 本文"/>
            </a:endParaRPr>
          </a:p>
          <a:p>
            <a:endParaRPr kumimoji="1" lang="en-US" altLang="ja-JP" dirty="0">
              <a:latin typeface="Calibri 本文"/>
            </a:endParaRPr>
          </a:p>
          <a:p>
            <a:r>
              <a:rPr kumimoji="1" lang="ja-JP" altLang="en-US" dirty="0">
                <a:latin typeface="Calibri 本文"/>
              </a:rPr>
              <a:t>・</a:t>
            </a:r>
            <a:endParaRPr kumimoji="1" lang="en-US" altLang="ja-JP" dirty="0">
              <a:latin typeface="Calibri 本文"/>
            </a:endParaRPr>
          </a:p>
          <a:p>
            <a:endParaRPr kumimoji="1" lang="ja-JP" altLang="en-US" dirty="0">
              <a:latin typeface="Calibri 本文"/>
            </a:endParaRPr>
          </a:p>
        </p:txBody>
      </p:sp>
    </p:spTree>
    <p:extLst>
      <p:ext uri="{BB962C8B-B14F-4D97-AF65-F5344CB8AC3E}">
        <p14:creationId xmlns:p14="http://schemas.microsoft.com/office/powerpoint/2010/main" val="2425562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5AD508F4-1C2C-28E4-B8A3-9DBD87A3BF19}"/>
              </a:ext>
            </a:extLst>
          </p:cNvPr>
          <p:cNvSpPr/>
          <p:nvPr/>
        </p:nvSpPr>
        <p:spPr>
          <a:xfrm>
            <a:off x="0" y="-1"/>
            <a:ext cx="9144000" cy="43676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2000" b="1" dirty="0"/>
          </a:p>
        </p:txBody>
      </p:sp>
      <p:sp>
        <p:nvSpPr>
          <p:cNvPr id="2" name="テキスト ボックス 1">
            <a:extLst>
              <a:ext uri="{FF2B5EF4-FFF2-40B4-BE49-F238E27FC236}">
                <a16:creationId xmlns:a16="http://schemas.microsoft.com/office/drawing/2014/main" id="{02D745CC-77D5-F7BB-3D28-C0E5E5379017}"/>
              </a:ext>
            </a:extLst>
          </p:cNvPr>
          <p:cNvSpPr txBox="1"/>
          <p:nvPr/>
        </p:nvSpPr>
        <p:spPr>
          <a:xfrm>
            <a:off x="1290917" y="1624425"/>
            <a:ext cx="6562165" cy="830997"/>
          </a:xfrm>
          <a:prstGeom prst="rect">
            <a:avLst/>
          </a:prstGeom>
          <a:noFill/>
        </p:spPr>
        <p:txBody>
          <a:bodyPr wrap="square" rtlCol="0">
            <a:spAutoFit/>
          </a:bodyPr>
          <a:lstStyle/>
          <a:p>
            <a:pPr algn="ctr"/>
            <a:r>
              <a:rPr kumimoji="1" lang="ja-JP" altLang="en-US" sz="4800" dirty="0"/>
              <a:t>予備スライド</a:t>
            </a:r>
          </a:p>
        </p:txBody>
      </p:sp>
    </p:spTree>
    <p:extLst>
      <p:ext uri="{BB962C8B-B14F-4D97-AF65-F5344CB8AC3E}">
        <p14:creationId xmlns:p14="http://schemas.microsoft.com/office/powerpoint/2010/main" val="18548578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5AD508F4-1C2C-28E4-B8A3-9DBD87A3BF19}"/>
              </a:ext>
            </a:extLst>
          </p:cNvPr>
          <p:cNvSpPr/>
          <p:nvPr/>
        </p:nvSpPr>
        <p:spPr>
          <a:xfrm>
            <a:off x="0" y="-1"/>
            <a:ext cx="9144000" cy="43676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a:t>回帰分析　</a:t>
            </a:r>
            <a:r>
              <a:rPr lang="en-US" altLang="ja-JP" sz="2000" b="1"/>
              <a:t>12</a:t>
            </a:r>
            <a:r>
              <a:rPr lang="ja-JP" altLang="en-US" sz="2000" b="1"/>
              <a:t>月海氷インデックス</a:t>
            </a:r>
            <a:r>
              <a:rPr lang="en-US" altLang="ja-JP" sz="2000" b="1"/>
              <a:t>_vs_</a:t>
            </a:r>
            <a:r>
              <a:rPr lang="ja-JP" altLang="en-US" sz="2000" b="1"/>
              <a:t>各月</a:t>
            </a:r>
            <a:r>
              <a:rPr lang="en-US" altLang="ja-JP" sz="2000" b="1"/>
              <a:t>300hPa</a:t>
            </a:r>
            <a:r>
              <a:rPr lang="ja-JP" altLang="en-US" sz="2000" b="1"/>
              <a:t>ジオポテンシャル高度</a:t>
            </a:r>
            <a:endParaRPr lang="en-US" altLang="ja-JP" sz="2000" b="1" dirty="0"/>
          </a:p>
        </p:txBody>
      </p:sp>
      <p:pic>
        <p:nvPicPr>
          <p:cNvPr id="4" name="図 3">
            <a:extLst>
              <a:ext uri="{FF2B5EF4-FFF2-40B4-BE49-F238E27FC236}">
                <a16:creationId xmlns:a16="http://schemas.microsoft.com/office/drawing/2014/main" id="{ACDF9E27-B09E-2D5B-71E3-64C587F2AAC4}"/>
              </a:ext>
            </a:extLst>
          </p:cNvPr>
          <p:cNvPicPr>
            <a:picLocks noChangeAspect="1"/>
          </p:cNvPicPr>
          <p:nvPr/>
        </p:nvPicPr>
        <p:blipFill rotWithShape="1">
          <a:blip r:embed="rId3">
            <a:extLst>
              <a:ext uri="{28A0092B-C50C-407E-A947-70E740481C1C}">
                <a14:useLocalDpi xmlns:a14="http://schemas.microsoft.com/office/drawing/2010/main" val="0"/>
              </a:ext>
            </a:extLst>
          </a:blip>
          <a:srcRect t="5919" b="19605"/>
          <a:stretch/>
        </p:blipFill>
        <p:spPr>
          <a:xfrm>
            <a:off x="0" y="1028792"/>
            <a:ext cx="4547905" cy="1807085"/>
          </a:xfrm>
          <a:prstGeom prst="rect">
            <a:avLst/>
          </a:prstGeom>
        </p:spPr>
      </p:pic>
      <p:pic>
        <p:nvPicPr>
          <p:cNvPr id="6" name="図 5">
            <a:extLst>
              <a:ext uri="{FF2B5EF4-FFF2-40B4-BE49-F238E27FC236}">
                <a16:creationId xmlns:a16="http://schemas.microsoft.com/office/drawing/2014/main" id="{ECDF66FF-351D-0EC9-8CC7-791C7B056BE0}"/>
              </a:ext>
            </a:extLst>
          </p:cNvPr>
          <p:cNvPicPr>
            <a:picLocks noChangeAspect="1"/>
          </p:cNvPicPr>
          <p:nvPr/>
        </p:nvPicPr>
        <p:blipFill rotWithShape="1">
          <a:blip r:embed="rId4">
            <a:extLst>
              <a:ext uri="{28A0092B-C50C-407E-A947-70E740481C1C}">
                <a14:useLocalDpi xmlns:a14="http://schemas.microsoft.com/office/drawing/2010/main" val="0"/>
              </a:ext>
            </a:extLst>
          </a:blip>
          <a:srcRect t="6693" b="19604"/>
          <a:stretch/>
        </p:blipFill>
        <p:spPr>
          <a:xfrm>
            <a:off x="4572000" y="1028792"/>
            <a:ext cx="4547905" cy="1788334"/>
          </a:xfrm>
          <a:prstGeom prst="rect">
            <a:avLst/>
          </a:prstGeom>
        </p:spPr>
      </p:pic>
      <p:pic>
        <p:nvPicPr>
          <p:cNvPr id="8" name="図 7">
            <a:extLst>
              <a:ext uri="{FF2B5EF4-FFF2-40B4-BE49-F238E27FC236}">
                <a16:creationId xmlns:a16="http://schemas.microsoft.com/office/drawing/2014/main" id="{C9CDDE2A-F34F-C1F9-D2FB-922CC9B357BC}"/>
              </a:ext>
            </a:extLst>
          </p:cNvPr>
          <p:cNvPicPr>
            <a:picLocks noChangeAspect="1"/>
          </p:cNvPicPr>
          <p:nvPr/>
        </p:nvPicPr>
        <p:blipFill rotWithShape="1">
          <a:blip r:embed="rId5">
            <a:extLst>
              <a:ext uri="{28A0092B-C50C-407E-A947-70E740481C1C}">
                <a14:useLocalDpi xmlns:a14="http://schemas.microsoft.com/office/drawing/2010/main" val="0"/>
              </a:ext>
            </a:extLst>
          </a:blip>
          <a:srcRect t="6665" b="18467"/>
          <a:stretch/>
        </p:blipFill>
        <p:spPr>
          <a:xfrm>
            <a:off x="24095" y="3758667"/>
            <a:ext cx="4572000" cy="1826232"/>
          </a:xfrm>
          <a:prstGeom prst="rect">
            <a:avLst/>
          </a:prstGeom>
        </p:spPr>
      </p:pic>
      <p:pic>
        <p:nvPicPr>
          <p:cNvPr id="10" name="図 9">
            <a:extLst>
              <a:ext uri="{FF2B5EF4-FFF2-40B4-BE49-F238E27FC236}">
                <a16:creationId xmlns:a16="http://schemas.microsoft.com/office/drawing/2014/main" id="{6CE4B2A3-161B-09E4-E569-EBAAA05A4D4A}"/>
              </a:ext>
            </a:extLst>
          </p:cNvPr>
          <p:cNvPicPr>
            <a:picLocks noChangeAspect="1"/>
          </p:cNvPicPr>
          <p:nvPr/>
        </p:nvPicPr>
        <p:blipFill rotWithShape="1">
          <a:blip r:embed="rId6">
            <a:extLst>
              <a:ext uri="{28A0092B-C50C-407E-A947-70E740481C1C}">
                <a14:useLocalDpi xmlns:a14="http://schemas.microsoft.com/office/drawing/2010/main" val="0"/>
              </a:ext>
            </a:extLst>
          </a:blip>
          <a:srcRect l="-524" t="6665" r="-524" b="18467"/>
          <a:stretch/>
        </p:blipFill>
        <p:spPr>
          <a:xfrm>
            <a:off x="4596096" y="3777615"/>
            <a:ext cx="4572000" cy="1807284"/>
          </a:xfrm>
          <a:prstGeom prst="rect">
            <a:avLst/>
          </a:prstGeom>
        </p:spPr>
      </p:pic>
      <p:sp>
        <p:nvSpPr>
          <p:cNvPr id="5" name="テキスト ボックス 4">
            <a:extLst>
              <a:ext uri="{FF2B5EF4-FFF2-40B4-BE49-F238E27FC236}">
                <a16:creationId xmlns:a16="http://schemas.microsoft.com/office/drawing/2014/main" id="{46A24202-9818-91C5-FCCA-FF747DC82076}"/>
              </a:ext>
            </a:extLst>
          </p:cNvPr>
          <p:cNvSpPr txBox="1"/>
          <p:nvPr/>
        </p:nvSpPr>
        <p:spPr>
          <a:xfrm>
            <a:off x="294929" y="691285"/>
            <a:ext cx="3958045" cy="338554"/>
          </a:xfrm>
          <a:prstGeom prst="rect">
            <a:avLst/>
          </a:prstGeom>
          <a:noFill/>
        </p:spPr>
        <p:txBody>
          <a:bodyPr wrap="square" rtlCol="0">
            <a:spAutoFit/>
          </a:bodyPr>
          <a:lstStyle/>
          <a:p>
            <a:pPr algn="ctr"/>
            <a:r>
              <a:rPr kumimoji="1" lang="en-US" altLang="ja-JP" sz="1600" b="1" dirty="0"/>
              <a:t>12</a:t>
            </a:r>
            <a:r>
              <a:rPr kumimoji="1" lang="ja-JP" altLang="en-US" sz="1600" b="1" dirty="0"/>
              <a:t>月海氷インデックス</a:t>
            </a:r>
            <a:r>
              <a:rPr kumimoji="1" lang="en-US" altLang="ja-JP" sz="1600" b="1" dirty="0"/>
              <a:t>_vs_9</a:t>
            </a:r>
            <a:r>
              <a:rPr kumimoji="1" lang="ja-JP" altLang="en-US" sz="1600" b="1" dirty="0"/>
              <a:t>月</a:t>
            </a:r>
            <a:r>
              <a:rPr kumimoji="1" lang="en-US" altLang="ja-JP" sz="1600" b="1" dirty="0"/>
              <a:t>300hPa</a:t>
            </a:r>
            <a:r>
              <a:rPr kumimoji="1" lang="ja-JP" altLang="en-US" sz="1600" b="1" dirty="0"/>
              <a:t>高度</a:t>
            </a:r>
          </a:p>
        </p:txBody>
      </p:sp>
      <p:sp>
        <p:nvSpPr>
          <p:cNvPr id="7" name="テキスト ボックス 6">
            <a:extLst>
              <a:ext uri="{FF2B5EF4-FFF2-40B4-BE49-F238E27FC236}">
                <a16:creationId xmlns:a16="http://schemas.microsoft.com/office/drawing/2014/main" id="{EF7DA2C1-5741-FF39-FDE0-A175C144C05B}"/>
              </a:ext>
            </a:extLst>
          </p:cNvPr>
          <p:cNvSpPr txBox="1"/>
          <p:nvPr/>
        </p:nvSpPr>
        <p:spPr>
          <a:xfrm>
            <a:off x="4779987" y="712796"/>
            <a:ext cx="4131929" cy="338554"/>
          </a:xfrm>
          <a:prstGeom prst="rect">
            <a:avLst/>
          </a:prstGeom>
          <a:noFill/>
        </p:spPr>
        <p:txBody>
          <a:bodyPr wrap="square" rtlCol="0">
            <a:spAutoFit/>
          </a:bodyPr>
          <a:lstStyle/>
          <a:p>
            <a:pPr algn="ctr"/>
            <a:r>
              <a:rPr kumimoji="1" lang="en-US" altLang="ja-JP" sz="1600" b="1" dirty="0"/>
              <a:t>12</a:t>
            </a:r>
            <a:r>
              <a:rPr kumimoji="1" lang="ja-JP" altLang="en-US" sz="1600" b="1" dirty="0"/>
              <a:t>月海氷インデックス</a:t>
            </a:r>
            <a:r>
              <a:rPr kumimoji="1" lang="en-US" altLang="ja-JP" sz="1600" b="1" dirty="0"/>
              <a:t>_vs_10</a:t>
            </a:r>
            <a:r>
              <a:rPr kumimoji="1" lang="ja-JP" altLang="en-US" sz="1600" b="1" dirty="0"/>
              <a:t>月</a:t>
            </a:r>
            <a:r>
              <a:rPr kumimoji="1" lang="en-US" altLang="ja-JP" sz="1600" b="1" dirty="0"/>
              <a:t>300hPa</a:t>
            </a:r>
            <a:r>
              <a:rPr kumimoji="1" lang="ja-JP" altLang="en-US" sz="1600" b="1" dirty="0"/>
              <a:t>高度</a:t>
            </a:r>
          </a:p>
        </p:txBody>
      </p:sp>
      <p:sp>
        <p:nvSpPr>
          <p:cNvPr id="9" name="テキスト ボックス 8">
            <a:extLst>
              <a:ext uri="{FF2B5EF4-FFF2-40B4-BE49-F238E27FC236}">
                <a16:creationId xmlns:a16="http://schemas.microsoft.com/office/drawing/2014/main" id="{153EAB08-EF88-EF85-4CC0-E062C895C5F6}"/>
              </a:ext>
            </a:extLst>
          </p:cNvPr>
          <p:cNvSpPr txBox="1"/>
          <p:nvPr/>
        </p:nvSpPr>
        <p:spPr>
          <a:xfrm>
            <a:off x="4834203" y="3419161"/>
            <a:ext cx="4095785" cy="338554"/>
          </a:xfrm>
          <a:prstGeom prst="rect">
            <a:avLst/>
          </a:prstGeom>
          <a:noFill/>
        </p:spPr>
        <p:txBody>
          <a:bodyPr wrap="square" rtlCol="0">
            <a:spAutoFit/>
          </a:bodyPr>
          <a:lstStyle/>
          <a:p>
            <a:pPr algn="ctr"/>
            <a:r>
              <a:rPr kumimoji="1" lang="en-US" altLang="ja-JP" sz="1600" b="1" dirty="0"/>
              <a:t>12</a:t>
            </a:r>
            <a:r>
              <a:rPr kumimoji="1" lang="ja-JP" altLang="en-US" sz="1600" b="1" dirty="0"/>
              <a:t>月海氷インデックス</a:t>
            </a:r>
            <a:r>
              <a:rPr kumimoji="1" lang="en-US" altLang="ja-JP" sz="1600" b="1" dirty="0"/>
              <a:t>_vs_12</a:t>
            </a:r>
            <a:r>
              <a:rPr kumimoji="1" lang="ja-JP" altLang="en-US" sz="1600" b="1" dirty="0"/>
              <a:t>月</a:t>
            </a:r>
            <a:r>
              <a:rPr kumimoji="1" lang="en-US" altLang="ja-JP" sz="1600" b="1" dirty="0"/>
              <a:t>300hPa</a:t>
            </a:r>
            <a:r>
              <a:rPr kumimoji="1" lang="ja-JP" altLang="en-US" sz="1600" b="1" dirty="0"/>
              <a:t>高度</a:t>
            </a:r>
          </a:p>
        </p:txBody>
      </p:sp>
      <p:sp>
        <p:nvSpPr>
          <p:cNvPr id="11" name="テキスト ボックス 10">
            <a:extLst>
              <a:ext uri="{FF2B5EF4-FFF2-40B4-BE49-F238E27FC236}">
                <a16:creationId xmlns:a16="http://schemas.microsoft.com/office/drawing/2014/main" id="{3E2E827D-9254-C235-D3DD-6F51BD7608B8}"/>
              </a:ext>
            </a:extLst>
          </p:cNvPr>
          <p:cNvSpPr txBox="1"/>
          <p:nvPr/>
        </p:nvSpPr>
        <p:spPr>
          <a:xfrm>
            <a:off x="262202" y="3419161"/>
            <a:ext cx="4095785" cy="338554"/>
          </a:xfrm>
          <a:prstGeom prst="rect">
            <a:avLst/>
          </a:prstGeom>
          <a:noFill/>
        </p:spPr>
        <p:txBody>
          <a:bodyPr wrap="square" rtlCol="0">
            <a:spAutoFit/>
          </a:bodyPr>
          <a:lstStyle/>
          <a:p>
            <a:pPr algn="ctr"/>
            <a:r>
              <a:rPr kumimoji="1" lang="en-US" altLang="ja-JP" sz="1600" b="1" dirty="0"/>
              <a:t>12</a:t>
            </a:r>
            <a:r>
              <a:rPr kumimoji="1" lang="ja-JP" altLang="en-US" sz="1600" b="1" dirty="0"/>
              <a:t>月海氷インデックス</a:t>
            </a:r>
            <a:r>
              <a:rPr kumimoji="1" lang="en-US" altLang="ja-JP" sz="1600" b="1" dirty="0"/>
              <a:t>_vs_11</a:t>
            </a:r>
            <a:r>
              <a:rPr kumimoji="1" lang="ja-JP" altLang="en-US" sz="1600" b="1" dirty="0"/>
              <a:t>月</a:t>
            </a:r>
            <a:r>
              <a:rPr kumimoji="1" lang="en-US" altLang="ja-JP" sz="1600" b="1" dirty="0"/>
              <a:t>300hPa</a:t>
            </a:r>
            <a:r>
              <a:rPr kumimoji="1" lang="ja-JP" altLang="en-US" sz="1600" b="1" dirty="0"/>
              <a:t>高度</a:t>
            </a:r>
          </a:p>
        </p:txBody>
      </p:sp>
    </p:spTree>
    <p:extLst>
      <p:ext uri="{BB962C8B-B14F-4D97-AF65-F5344CB8AC3E}">
        <p14:creationId xmlns:p14="http://schemas.microsoft.com/office/powerpoint/2010/main" val="15449619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5AD508F4-1C2C-28E4-B8A3-9DBD87A3BF19}"/>
              </a:ext>
            </a:extLst>
          </p:cNvPr>
          <p:cNvSpPr/>
          <p:nvPr/>
        </p:nvSpPr>
        <p:spPr>
          <a:xfrm>
            <a:off x="0" y="-1"/>
            <a:ext cx="9144000" cy="43676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dirty="0"/>
              <a:t>回帰分析　</a:t>
            </a:r>
            <a:r>
              <a:rPr lang="en-US" altLang="ja-JP" sz="2000" b="1" dirty="0"/>
              <a:t>12</a:t>
            </a:r>
            <a:r>
              <a:rPr lang="ja-JP" altLang="en-US" sz="2000" b="1" dirty="0"/>
              <a:t>月海氷インデックス</a:t>
            </a:r>
            <a:r>
              <a:rPr lang="en-US" altLang="ja-JP" sz="2000" b="1" dirty="0"/>
              <a:t>_vs_</a:t>
            </a:r>
            <a:r>
              <a:rPr lang="ja-JP" altLang="en-US" sz="2000" b="1" dirty="0"/>
              <a:t>各月</a:t>
            </a:r>
            <a:r>
              <a:rPr lang="en-US" altLang="ja-JP" sz="2000" b="1" dirty="0"/>
              <a:t>OLR</a:t>
            </a:r>
          </a:p>
        </p:txBody>
      </p:sp>
      <p:pic>
        <p:nvPicPr>
          <p:cNvPr id="4" name="図 3">
            <a:extLst>
              <a:ext uri="{FF2B5EF4-FFF2-40B4-BE49-F238E27FC236}">
                <a16:creationId xmlns:a16="http://schemas.microsoft.com/office/drawing/2014/main" id="{ACDF9E27-B09E-2D5B-71E3-64C587F2AAC4}"/>
              </a:ext>
            </a:extLst>
          </p:cNvPr>
          <p:cNvPicPr>
            <a:picLocks noChangeAspect="1"/>
          </p:cNvPicPr>
          <p:nvPr/>
        </p:nvPicPr>
        <p:blipFill rotWithShape="1">
          <a:blip r:embed="rId3">
            <a:extLst>
              <a:ext uri="{28A0092B-C50C-407E-A947-70E740481C1C}">
                <a14:useLocalDpi xmlns:a14="http://schemas.microsoft.com/office/drawing/2010/main" val="0"/>
              </a:ext>
            </a:extLst>
          </a:blip>
          <a:srcRect t="5557" b="19969"/>
          <a:stretch/>
        </p:blipFill>
        <p:spPr>
          <a:xfrm>
            <a:off x="0" y="1028792"/>
            <a:ext cx="4547905" cy="1807085"/>
          </a:xfrm>
          <a:prstGeom prst="rect">
            <a:avLst/>
          </a:prstGeom>
        </p:spPr>
      </p:pic>
      <p:pic>
        <p:nvPicPr>
          <p:cNvPr id="6" name="図 5">
            <a:extLst>
              <a:ext uri="{FF2B5EF4-FFF2-40B4-BE49-F238E27FC236}">
                <a16:creationId xmlns:a16="http://schemas.microsoft.com/office/drawing/2014/main" id="{ECDF66FF-351D-0EC9-8CC7-791C7B056BE0}"/>
              </a:ext>
            </a:extLst>
          </p:cNvPr>
          <p:cNvPicPr>
            <a:picLocks noChangeAspect="1"/>
          </p:cNvPicPr>
          <p:nvPr/>
        </p:nvPicPr>
        <p:blipFill rotWithShape="1">
          <a:blip r:embed="rId4">
            <a:extLst>
              <a:ext uri="{28A0092B-C50C-407E-A947-70E740481C1C}">
                <a14:useLocalDpi xmlns:a14="http://schemas.microsoft.com/office/drawing/2010/main" val="0"/>
              </a:ext>
            </a:extLst>
          </a:blip>
          <a:srcRect t="5556" b="20742"/>
          <a:stretch/>
        </p:blipFill>
        <p:spPr>
          <a:xfrm>
            <a:off x="4572000" y="1028792"/>
            <a:ext cx="4547905" cy="1788334"/>
          </a:xfrm>
          <a:prstGeom prst="rect">
            <a:avLst/>
          </a:prstGeom>
        </p:spPr>
      </p:pic>
      <p:pic>
        <p:nvPicPr>
          <p:cNvPr id="8" name="図 7">
            <a:extLst>
              <a:ext uri="{FF2B5EF4-FFF2-40B4-BE49-F238E27FC236}">
                <a16:creationId xmlns:a16="http://schemas.microsoft.com/office/drawing/2014/main" id="{C9CDDE2A-F34F-C1F9-D2FB-922CC9B357BC}"/>
              </a:ext>
            </a:extLst>
          </p:cNvPr>
          <p:cNvPicPr>
            <a:picLocks noChangeAspect="1"/>
          </p:cNvPicPr>
          <p:nvPr/>
        </p:nvPicPr>
        <p:blipFill rotWithShape="1">
          <a:blip r:embed="rId5">
            <a:extLst>
              <a:ext uri="{28A0092B-C50C-407E-A947-70E740481C1C}">
                <a14:useLocalDpi xmlns:a14="http://schemas.microsoft.com/office/drawing/2010/main" val="0"/>
              </a:ext>
            </a:extLst>
          </a:blip>
          <a:srcRect t="5978" b="19938"/>
          <a:stretch/>
        </p:blipFill>
        <p:spPr>
          <a:xfrm>
            <a:off x="0" y="3805567"/>
            <a:ext cx="4572000" cy="1807085"/>
          </a:xfrm>
          <a:prstGeom prst="rect">
            <a:avLst/>
          </a:prstGeom>
        </p:spPr>
      </p:pic>
      <p:pic>
        <p:nvPicPr>
          <p:cNvPr id="10" name="図 9">
            <a:extLst>
              <a:ext uri="{FF2B5EF4-FFF2-40B4-BE49-F238E27FC236}">
                <a16:creationId xmlns:a16="http://schemas.microsoft.com/office/drawing/2014/main" id="{6CE4B2A3-161B-09E4-E569-EBAAA05A4D4A}"/>
              </a:ext>
            </a:extLst>
          </p:cNvPr>
          <p:cNvPicPr>
            <a:picLocks noChangeAspect="1"/>
          </p:cNvPicPr>
          <p:nvPr/>
        </p:nvPicPr>
        <p:blipFill rotWithShape="1">
          <a:blip r:embed="rId6">
            <a:extLst>
              <a:ext uri="{28A0092B-C50C-407E-A947-70E740481C1C}">
                <a14:useLocalDpi xmlns:a14="http://schemas.microsoft.com/office/drawing/2010/main" val="0"/>
              </a:ext>
            </a:extLst>
          </a:blip>
          <a:srcRect t="5638" b="21416"/>
          <a:stretch/>
        </p:blipFill>
        <p:spPr>
          <a:xfrm>
            <a:off x="4572000" y="3819443"/>
            <a:ext cx="4572000" cy="1779332"/>
          </a:xfrm>
          <a:prstGeom prst="rect">
            <a:avLst/>
          </a:prstGeom>
        </p:spPr>
      </p:pic>
      <p:sp>
        <p:nvSpPr>
          <p:cNvPr id="5" name="テキスト ボックス 4">
            <a:extLst>
              <a:ext uri="{FF2B5EF4-FFF2-40B4-BE49-F238E27FC236}">
                <a16:creationId xmlns:a16="http://schemas.microsoft.com/office/drawing/2014/main" id="{46A24202-9818-91C5-FCCA-FF747DC82076}"/>
              </a:ext>
            </a:extLst>
          </p:cNvPr>
          <p:cNvSpPr txBox="1"/>
          <p:nvPr/>
        </p:nvSpPr>
        <p:spPr>
          <a:xfrm>
            <a:off x="294929" y="691285"/>
            <a:ext cx="3958045" cy="338554"/>
          </a:xfrm>
          <a:prstGeom prst="rect">
            <a:avLst/>
          </a:prstGeom>
          <a:noFill/>
        </p:spPr>
        <p:txBody>
          <a:bodyPr wrap="square" rtlCol="0">
            <a:spAutoFit/>
          </a:bodyPr>
          <a:lstStyle/>
          <a:p>
            <a:pPr algn="ctr"/>
            <a:r>
              <a:rPr kumimoji="1" lang="en-US" altLang="ja-JP" sz="1600" b="1" dirty="0"/>
              <a:t>12</a:t>
            </a:r>
            <a:r>
              <a:rPr kumimoji="1" lang="ja-JP" altLang="en-US" sz="1600" b="1" dirty="0"/>
              <a:t>月海氷インデックス</a:t>
            </a:r>
            <a:r>
              <a:rPr kumimoji="1" lang="en-US" altLang="ja-JP" sz="1600" b="1" dirty="0"/>
              <a:t>_vs_9</a:t>
            </a:r>
            <a:r>
              <a:rPr kumimoji="1" lang="ja-JP" altLang="en-US" sz="1600" b="1" dirty="0"/>
              <a:t>月</a:t>
            </a:r>
            <a:r>
              <a:rPr kumimoji="1" lang="en-US" altLang="ja-JP" sz="1600" b="1" dirty="0"/>
              <a:t>OLR</a:t>
            </a:r>
            <a:endParaRPr kumimoji="1" lang="ja-JP" altLang="en-US" sz="1600" b="1" dirty="0"/>
          </a:p>
        </p:txBody>
      </p:sp>
      <p:sp>
        <p:nvSpPr>
          <p:cNvPr id="7" name="テキスト ボックス 6">
            <a:extLst>
              <a:ext uri="{FF2B5EF4-FFF2-40B4-BE49-F238E27FC236}">
                <a16:creationId xmlns:a16="http://schemas.microsoft.com/office/drawing/2014/main" id="{EF7DA2C1-5741-FF39-FDE0-A175C144C05B}"/>
              </a:ext>
            </a:extLst>
          </p:cNvPr>
          <p:cNvSpPr txBox="1"/>
          <p:nvPr/>
        </p:nvSpPr>
        <p:spPr>
          <a:xfrm>
            <a:off x="4779987" y="712796"/>
            <a:ext cx="4131929" cy="338554"/>
          </a:xfrm>
          <a:prstGeom prst="rect">
            <a:avLst/>
          </a:prstGeom>
          <a:noFill/>
        </p:spPr>
        <p:txBody>
          <a:bodyPr wrap="square" rtlCol="0">
            <a:spAutoFit/>
          </a:bodyPr>
          <a:lstStyle/>
          <a:p>
            <a:pPr algn="ctr"/>
            <a:r>
              <a:rPr kumimoji="1" lang="en-US" altLang="ja-JP" sz="1600" b="1" dirty="0"/>
              <a:t>12</a:t>
            </a:r>
            <a:r>
              <a:rPr kumimoji="1" lang="ja-JP" altLang="en-US" sz="1600" b="1" dirty="0"/>
              <a:t>月海氷インデックス</a:t>
            </a:r>
            <a:r>
              <a:rPr kumimoji="1" lang="en-US" altLang="ja-JP" sz="1600" b="1" dirty="0"/>
              <a:t>_vs_10</a:t>
            </a:r>
            <a:r>
              <a:rPr kumimoji="1" lang="ja-JP" altLang="en-US" sz="1600" b="1" dirty="0"/>
              <a:t>月</a:t>
            </a:r>
            <a:r>
              <a:rPr kumimoji="1" lang="en-US" altLang="ja-JP" sz="1600" b="1" dirty="0"/>
              <a:t>OLR</a:t>
            </a:r>
            <a:endParaRPr kumimoji="1" lang="ja-JP" altLang="en-US" sz="1600" b="1" dirty="0"/>
          </a:p>
        </p:txBody>
      </p:sp>
      <p:sp>
        <p:nvSpPr>
          <p:cNvPr id="9" name="テキスト ボックス 8">
            <a:extLst>
              <a:ext uri="{FF2B5EF4-FFF2-40B4-BE49-F238E27FC236}">
                <a16:creationId xmlns:a16="http://schemas.microsoft.com/office/drawing/2014/main" id="{153EAB08-EF88-EF85-4CC0-E062C895C5F6}"/>
              </a:ext>
            </a:extLst>
          </p:cNvPr>
          <p:cNvSpPr txBox="1"/>
          <p:nvPr/>
        </p:nvSpPr>
        <p:spPr>
          <a:xfrm>
            <a:off x="4834203" y="3419161"/>
            <a:ext cx="4095785" cy="338554"/>
          </a:xfrm>
          <a:prstGeom prst="rect">
            <a:avLst/>
          </a:prstGeom>
          <a:noFill/>
        </p:spPr>
        <p:txBody>
          <a:bodyPr wrap="square" rtlCol="0">
            <a:spAutoFit/>
          </a:bodyPr>
          <a:lstStyle/>
          <a:p>
            <a:pPr algn="ctr"/>
            <a:r>
              <a:rPr kumimoji="1" lang="en-US" altLang="ja-JP" sz="1600" b="1" dirty="0"/>
              <a:t>12</a:t>
            </a:r>
            <a:r>
              <a:rPr kumimoji="1" lang="ja-JP" altLang="en-US" sz="1600" b="1" dirty="0"/>
              <a:t>月海氷インデックス</a:t>
            </a:r>
            <a:r>
              <a:rPr kumimoji="1" lang="en-US" altLang="ja-JP" sz="1600" b="1" dirty="0"/>
              <a:t>_vs_12</a:t>
            </a:r>
            <a:r>
              <a:rPr kumimoji="1" lang="ja-JP" altLang="en-US" sz="1600" b="1" dirty="0"/>
              <a:t>月</a:t>
            </a:r>
            <a:r>
              <a:rPr kumimoji="1" lang="en-US" altLang="ja-JP" sz="1600" b="1" dirty="0"/>
              <a:t>OLR</a:t>
            </a:r>
            <a:endParaRPr kumimoji="1" lang="ja-JP" altLang="en-US" sz="1600" b="1" dirty="0"/>
          </a:p>
        </p:txBody>
      </p:sp>
      <p:sp>
        <p:nvSpPr>
          <p:cNvPr id="11" name="テキスト ボックス 10">
            <a:extLst>
              <a:ext uri="{FF2B5EF4-FFF2-40B4-BE49-F238E27FC236}">
                <a16:creationId xmlns:a16="http://schemas.microsoft.com/office/drawing/2014/main" id="{3E2E827D-9254-C235-D3DD-6F51BD7608B8}"/>
              </a:ext>
            </a:extLst>
          </p:cNvPr>
          <p:cNvSpPr txBox="1"/>
          <p:nvPr/>
        </p:nvSpPr>
        <p:spPr>
          <a:xfrm>
            <a:off x="262202" y="3419161"/>
            <a:ext cx="4095785" cy="338554"/>
          </a:xfrm>
          <a:prstGeom prst="rect">
            <a:avLst/>
          </a:prstGeom>
          <a:noFill/>
        </p:spPr>
        <p:txBody>
          <a:bodyPr wrap="square" rtlCol="0">
            <a:spAutoFit/>
          </a:bodyPr>
          <a:lstStyle/>
          <a:p>
            <a:pPr algn="ctr"/>
            <a:r>
              <a:rPr kumimoji="1" lang="en-US" altLang="ja-JP" sz="1600" b="1" dirty="0"/>
              <a:t>12</a:t>
            </a:r>
            <a:r>
              <a:rPr kumimoji="1" lang="ja-JP" altLang="en-US" sz="1600" b="1" dirty="0"/>
              <a:t>月海氷インデックス</a:t>
            </a:r>
            <a:r>
              <a:rPr kumimoji="1" lang="en-US" altLang="ja-JP" sz="1600" b="1" dirty="0"/>
              <a:t>_vs_11</a:t>
            </a:r>
            <a:r>
              <a:rPr kumimoji="1" lang="ja-JP" altLang="en-US" sz="1600" b="1" dirty="0"/>
              <a:t>月</a:t>
            </a:r>
            <a:r>
              <a:rPr kumimoji="1" lang="en-US" altLang="ja-JP" sz="1600" b="1" dirty="0"/>
              <a:t>OLR</a:t>
            </a:r>
            <a:endParaRPr kumimoji="1" lang="ja-JP" altLang="en-US" sz="1600" b="1" dirty="0"/>
          </a:p>
        </p:txBody>
      </p:sp>
    </p:spTree>
    <p:extLst>
      <p:ext uri="{BB962C8B-B14F-4D97-AF65-F5344CB8AC3E}">
        <p14:creationId xmlns:p14="http://schemas.microsoft.com/office/powerpoint/2010/main" val="11716731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5AD508F4-1C2C-28E4-B8A3-9DBD87A3BF19}"/>
              </a:ext>
            </a:extLst>
          </p:cNvPr>
          <p:cNvSpPr/>
          <p:nvPr/>
        </p:nvSpPr>
        <p:spPr>
          <a:xfrm>
            <a:off x="0" y="-1"/>
            <a:ext cx="9144000" cy="43676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dirty="0"/>
              <a:t>回帰分析　</a:t>
            </a:r>
            <a:r>
              <a:rPr lang="en-US" altLang="ja-JP" sz="2000" b="1" dirty="0"/>
              <a:t>12</a:t>
            </a:r>
            <a:r>
              <a:rPr lang="ja-JP" altLang="en-US" sz="2000" b="1" dirty="0"/>
              <a:t>月海氷インデックス</a:t>
            </a:r>
            <a:r>
              <a:rPr lang="en-US" altLang="ja-JP" sz="2000" b="1" dirty="0"/>
              <a:t>_vs_</a:t>
            </a:r>
            <a:r>
              <a:rPr lang="ja-JP" altLang="en-US" sz="2000" b="1" dirty="0"/>
              <a:t>各月</a:t>
            </a:r>
            <a:r>
              <a:rPr lang="en-US" altLang="ja-JP" sz="2000" b="1" dirty="0"/>
              <a:t>SST</a:t>
            </a:r>
          </a:p>
        </p:txBody>
      </p:sp>
      <p:pic>
        <p:nvPicPr>
          <p:cNvPr id="4" name="図 3">
            <a:extLst>
              <a:ext uri="{FF2B5EF4-FFF2-40B4-BE49-F238E27FC236}">
                <a16:creationId xmlns:a16="http://schemas.microsoft.com/office/drawing/2014/main" id="{ACDF9E27-B09E-2D5B-71E3-64C587F2AAC4}"/>
              </a:ext>
            </a:extLst>
          </p:cNvPr>
          <p:cNvPicPr>
            <a:picLocks noChangeAspect="1"/>
          </p:cNvPicPr>
          <p:nvPr/>
        </p:nvPicPr>
        <p:blipFill rotWithShape="1">
          <a:blip r:embed="rId3">
            <a:extLst>
              <a:ext uri="{28A0092B-C50C-407E-A947-70E740481C1C}">
                <a14:useLocalDpi xmlns:a14="http://schemas.microsoft.com/office/drawing/2010/main" val="0"/>
              </a:ext>
            </a:extLst>
          </a:blip>
          <a:srcRect t="5557" b="19969"/>
          <a:stretch/>
        </p:blipFill>
        <p:spPr>
          <a:xfrm>
            <a:off x="0" y="1028792"/>
            <a:ext cx="4547905" cy="1807085"/>
          </a:xfrm>
          <a:prstGeom prst="rect">
            <a:avLst/>
          </a:prstGeom>
        </p:spPr>
      </p:pic>
      <p:pic>
        <p:nvPicPr>
          <p:cNvPr id="6" name="図 5">
            <a:extLst>
              <a:ext uri="{FF2B5EF4-FFF2-40B4-BE49-F238E27FC236}">
                <a16:creationId xmlns:a16="http://schemas.microsoft.com/office/drawing/2014/main" id="{ECDF66FF-351D-0EC9-8CC7-791C7B056BE0}"/>
              </a:ext>
            </a:extLst>
          </p:cNvPr>
          <p:cNvPicPr>
            <a:picLocks noChangeAspect="1"/>
          </p:cNvPicPr>
          <p:nvPr/>
        </p:nvPicPr>
        <p:blipFill rotWithShape="1">
          <a:blip r:embed="rId4">
            <a:extLst>
              <a:ext uri="{28A0092B-C50C-407E-A947-70E740481C1C}">
                <a14:useLocalDpi xmlns:a14="http://schemas.microsoft.com/office/drawing/2010/main" val="0"/>
              </a:ext>
            </a:extLst>
          </a:blip>
          <a:srcRect t="5556" b="20742"/>
          <a:stretch/>
        </p:blipFill>
        <p:spPr>
          <a:xfrm>
            <a:off x="4572000" y="1028792"/>
            <a:ext cx="4547905" cy="1788334"/>
          </a:xfrm>
          <a:prstGeom prst="rect">
            <a:avLst/>
          </a:prstGeom>
        </p:spPr>
      </p:pic>
      <p:pic>
        <p:nvPicPr>
          <p:cNvPr id="8" name="図 7">
            <a:extLst>
              <a:ext uri="{FF2B5EF4-FFF2-40B4-BE49-F238E27FC236}">
                <a16:creationId xmlns:a16="http://schemas.microsoft.com/office/drawing/2014/main" id="{C9CDDE2A-F34F-C1F9-D2FB-922CC9B357BC}"/>
              </a:ext>
            </a:extLst>
          </p:cNvPr>
          <p:cNvPicPr>
            <a:picLocks noChangeAspect="1"/>
          </p:cNvPicPr>
          <p:nvPr/>
        </p:nvPicPr>
        <p:blipFill rotWithShape="1">
          <a:blip r:embed="rId5">
            <a:extLst>
              <a:ext uri="{28A0092B-C50C-407E-A947-70E740481C1C}">
                <a14:useLocalDpi xmlns:a14="http://schemas.microsoft.com/office/drawing/2010/main" val="0"/>
              </a:ext>
            </a:extLst>
          </a:blip>
          <a:srcRect l="-51" t="5788" r="51" b="19343"/>
          <a:stretch/>
        </p:blipFill>
        <p:spPr>
          <a:xfrm>
            <a:off x="0" y="3777615"/>
            <a:ext cx="4572000" cy="1826232"/>
          </a:xfrm>
          <a:prstGeom prst="rect">
            <a:avLst/>
          </a:prstGeom>
        </p:spPr>
      </p:pic>
      <p:pic>
        <p:nvPicPr>
          <p:cNvPr id="10" name="図 9">
            <a:extLst>
              <a:ext uri="{FF2B5EF4-FFF2-40B4-BE49-F238E27FC236}">
                <a16:creationId xmlns:a16="http://schemas.microsoft.com/office/drawing/2014/main" id="{6CE4B2A3-161B-09E4-E569-EBAAA05A4D4A}"/>
              </a:ext>
            </a:extLst>
          </p:cNvPr>
          <p:cNvPicPr>
            <a:picLocks noChangeAspect="1"/>
          </p:cNvPicPr>
          <p:nvPr/>
        </p:nvPicPr>
        <p:blipFill rotWithShape="1">
          <a:blip r:embed="rId6">
            <a:extLst>
              <a:ext uri="{28A0092B-C50C-407E-A947-70E740481C1C}">
                <a14:useLocalDpi xmlns:a14="http://schemas.microsoft.com/office/drawing/2010/main" val="0"/>
              </a:ext>
            </a:extLst>
          </a:blip>
          <a:srcRect t="5971" b="19939"/>
          <a:stretch/>
        </p:blipFill>
        <p:spPr>
          <a:xfrm>
            <a:off x="4572000" y="3777615"/>
            <a:ext cx="4572000" cy="1807284"/>
          </a:xfrm>
          <a:prstGeom prst="rect">
            <a:avLst/>
          </a:prstGeom>
        </p:spPr>
      </p:pic>
      <p:sp>
        <p:nvSpPr>
          <p:cNvPr id="5" name="テキスト ボックス 4">
            <a:extLst>
              <a:ext uri="{FF2B5EF4-FFF2-40B4-BE49-F238E27FC236}">
                <a16:creationId xmlns:a16="http://schemas.microsoft.com/office/drawing/2014/main" id="{46A24202-9818-91C5-FCCA-FF747DC82076}"/>
              </a:ext>
            </a:extLst>
          </p:cNvPr>
          <p:cNvSpPr txBox="1"/>
          <p:nvPr/>
        </p:nvSpPr>
        <p:spPr>
          <a:xfrm>
            <a:off x="294929" y="691285"/>
            <a:ext cx="3958045" cy="338554"/>
          </a:xfrm>
          <a:prstGeom prst="rect">
            <a:avLst/>
          </a:prstGeom>
          <a:noFill/>
        </p:spPr>
        <p:txBody>
          <a:bodyPr wrap="square" rtlCol="0">
            <a:spAutoFit/>
          </a:bodyPr>
          <a:lstStyle/>
          <a:p>
            <a:pPr algn="ctr"/>
            <a:r>
              <a:rPr kumimoji="1" lang="en-US" altLang="ja-JP" sz="1600" b="1" dirty="0"/>
              <a:t>12</a:t>
            </a:r>
            <a:r>
              <a:rPr kumimoji="1" lang="ja-JP" altLang="en-US" sz="1600" b="1" dirty="0"/>
              <a:t>月海氷インデックス</a:t>
            </a:r>
            <a:r>
              <a:rPr kumimoji="1" lang="en-US" altLang="ja-JP" sz="1600" b="1" dirty="0"/>
              <a:t>_vs_9</a:t>
            </a:r>
            <a:r>
              <a:rPr kumimoji="1" lang="ja-JP" altLang="en-US" sz="1600" b="1" dirty="0"/>
              <a:t>月</a:t>
            </a:r>
            <a:r>
              <a:rPr lang="en-US" altLang="ja-JP" sz="1600" b="1" dirty="0"/>
              <a:t>SST</a:t>
            </a:r>
            <a:endParaRPr kumimoji="1" lang="ja-JP" altLang="en-US" sz="1600" b="1" dirty="0"/>
          </a:p>
        </p:txBody>
      </p:sp>
      <p:sp>
        <p:nvSpPr>
          <p:cNvPr id="7" name="テキスト ボックス 6">
            <a:extLst>
              <a:ext uri="{FF2B5EF4-FFF2-40B4-BE49-F238E27FC236}">
                <a16:creationId xmlns:a16="http://schemas.microsoft.com/office/drawing/2014/main" id="{EF7DA2C1-5741-FF39-FDE0-A175C144C05B}"/>
              </a:ext>
            </a:extLst>
          </p:cNvPr>
          <p:cNvSpPr txBox="1"/>
          <p:nvPr/>
        </p:nvSpPr>
        <p:spPr>
          <a:xfrm>
            <a:off x="4779987" y="712796"/>
            <a:ext cx="4131929" cy="338554"/>
          </a:xfrm>
          <a:prstGeom prst="rect">
            <a:avLst/>
          </a:prstGeom>
          <a:noFill/>
        </p:spPr>
        <p:txBody>
          <a:bodyPr wrap="square" rtlCol="0">
            <a:spAutoFit/>
          </a:bodyPr>
          <a:lstStyle/>
          <a:p>
            <a:pPr algn="ctr"/>
            <a:r>
              <a:rPr kumimoji="1" lang="en-US" altLang="ja-JP" sz="1600" b="1" dirty="0"/>
              <a:t>12</a:t>
            </a:r>
            <a:r>
              <a:rPr kumimoji="1" lang="ja-JP" altLang="en-US" sz="1600" b="1" dirty="0"/>
              <a:t>月海氷インデックス</a:t>
            </a:r>
            <a:r>
              <a:rPr kumimoji="1" lang="en-US" altLang="ja-JP" sz="1600" b="1" dirty="0"/>
              <a:t>_vs_10</a:t>
            </a:r>
            <a:r>
              <a:rPr kumimoji="1" lang="ja-JP" altLang="en-US" sz="1600" b="1" dirty="0"/>
              <a:t>月</a:t>
            </a:r>
            <a:r>
              <a:rPr lang="en-US" altLang="ja-JP" sz="1600" b="1" dirty="0"/>
              <a:t>SST</a:t>
            </a:r>
            <a:endParaRPr kumimoji="1" lang="ja-JP" altLang="en-US" sz="1600" b="1" dirty="0"/>
          </a:p>
        </p:txBody>
      </p:sp>
      <p:sp>
        <p:nvSpPr>
          <p:cNvPr id="9" name="テキスト ボックス 8">
            <a:extLst>
              <a:ext uri="{FF2B5EF4-FFF2-40B4-BE49-F238E27FC236}">
                <a16:creationId xmlns:a16="http://schemas.microsoft.com/office/drawing/2014/main" id="{153EAB08-EF88-EF85-4CC0-E062C895C5F6}"/>
              </a:ext>
            </a:extLst>
          </p:cNvPr>
          <p:cNvSpPr txBox="1"/>
          <p:nvPr/>
        </p:nvSpPr>
        <p:spPr>
          <a:xfrm>
            <a:off x="4834203" y="3419161"/>
            <a:ext cx="4095785" cy="338554"/>
          </a:xfrm>
          <a:prstGeom prst="rect">
            <a:avLst/>
          </a:prstGeom>
          <a:noFill/>
        </p:spPr>
        <p:txBody>
          <a:bodyPr wrap="square" rtlCol="0">
            <a:spAutoFit/>
          </a:bodyPr>
          <a:lstStyle/>
          <a:p>
            <a:pPr algn="ctr"/>
            <a:r>
              <a:rPr kumimoji="1" lang="en-US" altLang="ja-JP" sz="1600" b="1" dirty="0"/>
              <a:t>12</a:t>
            </a:r>
            <a:r>
              <a:rPr kumimoji="1" lang="ja-JP" altLang="en-US" sz="1600" b="1" dirty="0"/>
              <a:t>月海氷インデックス</a:t>
            </a:r>
            <a:r>
              <a:rPr kumimoji="1" lang="en-US" altLang="ja-JP" sz="1600" b="1" dirty="0"/>
              <a:t>_vs_12</a:t>
            </a:r>
            <a:r>
              <a:rPr kumimoji="1" lang="ja-JP" altLang="en-US" sz="1600" b="1" dirty="0"/>
              <a:t>月</a:t>
            </a:r>
            <a:r>
              <a:rPr lang="en-US" altLang="ja-JP" sz="1600" b="1" dirty="0"/>
              <a:t>SST</a:t>
            </a:r>
            <a:endParaRPr kumimoji="1" lang="ja-JP" altLang="en-US" sz="1600" b="1" dirty="0"/>
          </a:p>
        </p:txBody>
      </p:sp>
      <p:sp>
        <p:nvSpPr>
          <p:cNvPr id="11" name="テキスト ボックス 10">
            <a:extLst>
              <a:ext uri="{FF2B5EF4-FFF2-40B4-BE49-F238E27FC236}">
                <a16:creationId xmlns:a16="http://schemas.microsoft.com/office/drawing/2014/main" id="{3E2E827D-9254-C235-D3DD-6F51BD7608B8}"/>
              </a:ext>
            </a:extLst>
          </p:cNvPr>
          <p:cNvSpPr txBox="1"/>
          <p:nvPr/>
        </p:nvSpPr>
        <p:spPr>
          <a:xfrm>
            <a:off x="262202" y="3419161"/>
            <a:ext cx="4095785" cy="338554"/>
          </a:xfrm>
          <a:prstGeom prst="rect">
            <a:avLst/>
          </a:prstGeom>
          <a:noFill/>
        </p:spPr>
        <p:txBody>
          <a:bodyPr wrap="square" rtlCol="0">
            <a:spAutoFit/>
          </a:bodyPr>
          <a:lstStyle/>
          <a:p>
            <a:pPr algn="ctr"/>
            <a:r>
              <a:rPr kumimoji="1" lang="en-US" altLang="ja-JP" sz="1600" b="1" dirty="0"/>
              <a:t>12</a:t>
            </a:r>
            <a:r>
              <a:rPr kumimoji="1" lang="ja-JP" altLang="en-US" sz="1600" b="1" dirty="0"/>
              <a:t>月海氷インデックス</a:t>
            </a:r>
            <a:r>
              <a:rPr kumimoji="1" lang="en-US" altLang="ja-JP" sz="1600" b="1" dirty="0"/>
              <a:t>_vs_11</a:t>
            </a:r>
            <a:r>
              <a:rPr kumimoji="1" lang="ja-JP" altLang="en-US" sz="1600" b="1" dirty="0"/>
              <a:t>月</a:t>
            </a:r>
            <a:r>
              <a:rPr lang="en-US" altLang="ja-JP" sz="1600" b="1" dirty="0"/>
              <a:t>SST</a:t>
            </a:r>
            <a:endParaRPr kumimoji="1" lang="ja-JP" altLang="en-US" sz="1600" b="1" dirty="0"/>
          </a:p>
        </p:txBody>
      </p:sp>
    </p:spTree>
    <p:extLst>
      <p:ext uri="{BB962C8B-B14F-4D97-AF65-F5344CB8AC3E}">
        <p14:creationId xmlns:p14="http://schemas.microsoft.com/office/powerpoint/2010/main" val="38470547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5AD508F4-1C2C-28E4-B8A3-9DBD87A3BF19}"/>
              </a:ext>
            </a:extLst>
          </p:cNvPr>
          <p:cNvSpPr/>
          <p:nvPr/>
        </p:nvSpPr>
        <p:spPr>
          <a:xfrm>
            <a:off x="0" y="-1"/>
            <a:ext cx="9144000" cy="43676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dirty="0"/>
              <a:t>回帰分析　</a:t>
            </a:r>
            <a:r>
              <a:rPr lang="en-US" altLang="ja-JP" sz="2000" b="1" dirty="0"/>
              <a:t>10</a:t>
            </a:r>
            <a:r>
              <a:rPr lang="ja-JP" altLang="en-US" sz="2000" b="1" dirty="0"/>
              <a:t>月熱帯大西洋</a:t>
            </a:r>
            <a:r>
              <a:rPr lang="en-US" altLang="ja-JP" sz="2000" b="1" dirty="0"/>
              <a:t>OLR</a:t>
            </a:r>
            <a:r>
              <a:rPr lang="ja-JP" altLang="en-US" sz="2000" b="1" dirty="0"/>
              <a:t>インデックス</a:t>
            </a:r>
            <a:r>
              <a:rPr lang="en-US" altLang="ja-JP" sz="2000" b="1" dirty="0"/>
              <a:t>_vs_</a:t>
            </a:r>
            <a:r>
              <a:rPr lang="ja-JP" altLang="en-US" sz="2000" b="1" dirty="0"/>
              <a:t>各月</a:t>
            </a:r>
            <a:r>
              <a:rPr lang="en-US" altLang="ja-JP" sz="2000" b="1" dirty="0"/>
              <a:t>300hPa </a:t>
            </a:r>
            <a:r>
              <a:rPr lang="ja-JP" altLang="en-US" sz="2000" b="1" dirty="0"/>
              <a:t>高度</a:t>
            </a:r>
            <a:endParaRPr lang="en-US" altLang="ja-JP" sz="2000" b="1" dirty="0"/>
          </a:p>
        </p:txBody>
      </p:sp>
      <p:pic>
        <p:nvPicPr>
          <p:cNvPr id="4" name="図 3">
            <a:extLst>
              <a:ext uri="{FF2B5EF4-FFF2-40B4-BE49-F238E27FC236}">
                <a16:creationId xmlns:a16="http://schemas.microsoft.com/office/drawing/2014/main" id="{97B9273F-4CD5-D723-9E92-B4B5DA34169E}"/>
              </a:ext>
            </a:extLst>
          </p:cNvPr>
          <p:cNvPicPr>
            <a:picLocks noChangeAspect="1"/>
          </p:cNvPicPr>
          <p:nvPr/>
        </p:nvPicPr>
        <p:blipFill rotWithShape="1">
          <a:blip r:embed="rId3">
            <a:extLst>
              <a:ext uri="{28A0092B-C50C-407E-A947-70E740481C1C}">
                <a14:useLocalDpi xmlns:a14="http://schemas.microsoft.com/office/drawing/2010/main" val="0"/>
              </a:ext>
            </a:extLst>
          </a:blip>
          <a:srcRect t="6116" b="23148"/>
          <a:stretch/>
        </p:blipFill>
        <p:spPr>
          <a:xfrm>
            <a:off x="55699" y="668417"/>
            <a:ext cx="4766853" cy="1940605"/>
          </a:xfrm>
          <a:prstGeom prst="rect">
            <a:avLst/>
          </a:prstGeom>
        </p:spPr>
      </p:pic>
      <p:pic>
        <p:nvPicPr>
          <p:cNvPr id="6" name="図 5">
            <a:extLst>
              <a:ext uri="{FF2B5EF4-FFF2-40B4-BE49-F238E27FC236}">
                <a16:creationId xmlns:a16="http://schemas.microsoft.com/office/drawing/2014/main" id="{31C995B4-C2D9-722D-E3DE-17DE9984D15F}"/>
              </a:ext>
            </a:extLst>
          </p:cNvPr>
          <p:cNvPicPr>
            <a:picLocks noChangeAspect="1"/>
          </p:cNvPicPr>
          <p:nvPr/>
        </p:nvPicPr>
        <p:blipFill rotWithShape="1">
          <a:blip r:embed="rId4">
            <a:extLst>
              <a:ext uri="{28A0092B-C50C-407E-A947-70E740481C1C}">
                <a14:useLocalDpi xmlns:a14="http://schemas.microsoft.com/office/drawing/2010/main" val="0"/>
              </a:ext>
            </a:extLst>
          </a:blip>
          <a:srcRect t="5827" b="23439"/>
          <a:stretch/>
        </p:blipFill>
        <p:spPr>
          <a:xfrm>
            <a:off x="55699" y="2779377"/>
            <a:ext cx="4766853" cy="1940605"/>
          </a:xfrm>
          <a:prstGeom prst="rect">
            <a:avLst/>
          </a:prstGeom>
        </p:spPr>
      </p:pic>
      <p:pic>
        <p:nvPicPr>
          <p:cNvPr id="8" name="図 7">
            <a:extLst>
              <a:ext uri="{FF2B5EF4-FFF2-40B4-BE49-F238E27FC236}">
                <a16:creationId xmlns:a16="http://schemas.microsoft.com/office/drawing/2014/main" id="{07E1BC23-C112-A2C4-756B-24166B57EED0}"/>
              </a:ext>
            </a:extLst>
          </p:cNvPr>
          <p:cNvPicPr>
            <a:picLocks noChangeAspect="1"/>
          </p:cNvPicPr>
          <p:nvPr/>
        </p:nvPicPr>
        <p:blipFill rotWithShape="1">
          <a:blip r:embed="rId5">
            <a:extLst>
              <a:ext uri="{28A0092B-C50C-407E-A947-70E740481C1C}">
                <a14:useLocalDpi xmlns:a14="http://schemas.microsoft.com/office/drawing/2010/main" val="0"/>
              </a:ext>
            </a:extLst>
          </a:blip>
          <a:srcRect t="5871" b="23393"/>
          <a:stretch/>
        </p:blipFill>
        <p:spPr>
          <a:xfrm>
            <a:off x="55698" y="4917395"/>
            <a:ext cx="4766854" cy="1940605"/>
          </a:xfrm>
          <a:prstGeom prst="rect">
            <a:avLst/>
          </a:prstGeom>
        </p:spPr>
      </p:pic>
      <p:sp>
        <p:nvSpPr>
          <p:cNvPr id="2" name="テキスト ボックス 1">
            <a:extLst>
              <a:ext uri="{FF2B5EF4-FFF2-40B4-BE49-F238E27FC236}">
                <a16:creationId xmlns:a16="http://schemas.microsoft.com/office/drawing/2014/main" id="{B5DBBC1C-08D7-E12C-12BD-B8D63F0EA0AC}"/>
              </a:ext>
            </a:extLst>
          </p:cNvPr>
          <p:cNvSpPr txBox="1"/>
          <p:nvPr/>
        </p:nvSpPr>
        <p:spPr>
          <a:xfrm>
            <a:off x="4766854" y="1123409"/>
            <a:ext cx="4321447" cy="1200329"/>
          </a:xfrm>
          <a:prstGeom prst="rect">
            <a:avLst/>
          </a:prstGeom>
          <a:noFill/>
        </p:spPr>
        <p:txBody>
          <a:bodyPr wrap="square" rtlCol="0">
            <a:spAutoFit/>
          </a:bodyPr>
          <a:lstStyle/>
          <a:p>
            <a:r>
              <a:rPr kumimoji="1" lang="en-US" altLang="ja-JP" dirty="0"/>
              <a:t>10</a:t>
            </a:r>
            <a:r>
              <a:rPr kumimoji="1" lang="ja-JP" altLang="en-US" dirty="0"/>
              <a:t>月に熱帯大西洋からバレンツ海付近へ有意な波列が見られる．</a:t>
            </a:r>
            <a:endParaRPr kumimoji="1" lang="en-US" altLang="ja-JP" dirty="0"/>
          </a:p>
          <a:p>
            <a:r>
              <a:rPr kumimoji="1" lang="en-US" altLang="ja-JP" dirty="0"/>
              <a:t>11</a:t>
            </a:r>
            <a:r>
              <a:rPr kumimoji="1" lang="ja-JP" altLang="en-US" dirty="0"/>
              <a:t>月，</a:t>
            </a:r>
            <a:r>
              <a:rPr kumimoji="1" lang="en-US" altLang="ja-JP" dirty="0"/>
              <a:t>12</a:t>
            </a:r>
            <a:r>
              <a:rPr kumimoji="1" lang="ja-JP" altLang="en-US" dirty="0"/>
              <a:t>月はバレンツ海への有意な波列は見られない．</a:t>
            </a:r>
            <a:endParaRPr kumimoji="1" lang="en-US" altLang="ja-JP" dirty="0"/>
          </a:p>
        </p:txBody>
      </p:sp>
      <p:sp>
        <p:nvSpPr>
          <p:cNvPr id="5" name="テキスト ボックス 4">
            <a:extLst>
              <a:ext uri="{FF2B5EF4-FFF2-40B4-BE49-F238E27FC236}">
                <a16:creationId xmlns:a16="http://schemas.microsoft.com/office/drawing/2014/main" id="{CBA412FC-64F5-6E92-FE9C-72345A6D56E9}"/>
              </a:ext>
            </a:extLst>
          </p:cNvPr>
          <p:cNvSpPr txBox="1"/>
          <p:nvPr/>
        </p:nvSpPr>
        <p:spPr>
          <a:xfrm>
            <a:off x="-165281" y="392427"/>
            <a:ext cx="5208814" cy="338554"/>
          </a:xfrm>
          <a:prstGeom prst="rect">
            <a:avLst/>
          </a:prstGeom>
          <a:noFill/>
        </p:spPr>
        <p:txBody>
          <a:bodyPr wrap="square" rtlCol="0">
            <a:spAutoFit/>
          </a:bodyPr>
          <a:lstStyle/>
          <a:p>
            <a:pPr algn="ctr"/>
            <a:r>
              <a:rPr kumimoji="1" lang="en-US" altLang="ja-JP" sz="1600" b="1" dirty="0"/>
              <a:t>10</a:t>
            </a:r>
            <a:r>
              <a:rPr kumimoji="1" lang="ja-JP" altLang="en-US" sz="1600" b="1" dirty="0"/>
              <a:t>月</a:t>
            </a:r>
            <a:r>
              <a:rPr lang="ja-JP" altLang="en-US" sz="1600" b="1" dirty="0"/>
              <a:t>熱帯大西洋</a:t>
            </a:r>
            <a:r>
              <a:rPr lang="en-US" altLang="ja-JP" sz="1600" b="1" dirty="0"/>
              <a:t>OLR</a:t>
            </a:r>
            <a:r>
              <a:rPr lang="ja-JP" altLang="en-US" sz="1600" b="1" dirty="0"/>
              <a:t>インデックス</a:t>
            </a:r>
            <a:r>
              <a:rPr kumimoji="1" lang="en-US" altLang="ja-JP" sz="1600" b="1" dirty="0"/>
              <a:t>_vs_10</a:t>
            </a:r>
            <a:r>
              <a:rPr kumimoji="1" lang="ja-JP" altLang="en-US" sz="1600" b="1" dirty="0"/>
              <a:t>月</a:t>
            </a:r>
            <a:r>
              <a:rPr kumimoji="1" lang="en-US" altLang="ja-JP" sz="1600" b="1" dirty="0"/>
              <a:t>300</a:t>
            </a:r>
            <a:r>
              <a:rPr lang="en-US" altLang="ja-JP" sz="1600" b="1" dirty="0"/>
              <a:t>hPa </a:t>
            </a:r>
            <a:r>
              <a:rPr lang="ja-JP" altLang="en-US" sz="1600" b="1" dirty="0"/>
              <a:t>高度</a:t>
            </a:r>
            <a:endParaRPr kumimoji="1" lang="ja-JP" altLang="en-US" sz="1600" b="1" dirty="0"/>
          </a:p>
        </p:txBody>
      </p:sp>
      <p:sp>
        <p:nvSpPr>
          <p:cNvPr id="9" name="テキスト ボックス 8">
            <a:extLst>
              <a:ext uri="{FF2B5EF4-FFF2-40B4-BE49-F238E27FC236}">
                <a16:creationId xmlns:a16="http://schemas.microsoft.com/office/drawing/2014/main" id="{F9241EFB-C7C1-9E91-29F9-18A18E6E3443}"/>
              </a:ext>
            </a:extLst>
          </p:cNvPr>
          <p:cNvSpPr txBox="1"/>
          <p:nvPr/>
        </p:nvSpPr>
        <p:spPr>
          <a:xfrm>
            <a:off x="-477340" y="2537236"/>
            <a:ext cx="5832929" cy="338554"/>
          </a:xfrm>
          <a:prstGeom prst="rect">
            <a:avLst/>
          </a:prstGeom>
          <a:noFill/>
        </p:spPr>
        <p:txBody>
          <a:bodyPr wrap="square" rtlCol="0">
            <a:spAutoFit/>
          </a:bodyPr>
          <a:lstStyle/>
          <a:p>
            <a:pPr algn="ctr"/>
            <a:r>
              <a:rPr kumimoji="1" lang="en-US" altLang="ja-JP" sz="1600" b="1" dirty="0"/>
              <a:t>10</a:t>
            </a:r>
            <a:r>
              <a:rPr kumimoji="1" lang="ja-JP" altLang="en-US" sz="1600" b="1" dirty="0"/>
              <a:t>月</a:t>
            </a:r>
            <a:r>
              <a:rPr lang="ja-JP" altLang="en-US" sz="1600" b="1" dirty="0"/>
              <a:t>熱帯大西洋</a:t>
            </a:r>
            <a:r>
              <a:rPr lang="en-US" altLang="ja-JP" sz="1600" b="1" dirty="0"/>
              <a:t>OLR</a:t>
            </a:r>
            <a:r>
              <a:rPr lang="ja-JP" altLang="en-US" sz="1600" b="1" dirty="0"/>
              <a:t>インデックス</a:t>
            </a:r>
            <a:r>
              <a:rPr kumimoji="1" lang="en-US" altLang="ja-JP" sz="1600" b="1" dirty="0"/>
              <a:t>_vs_11</a:t>
            </a:r>
            <a:r>
              <a:rPr kumimoji="1" lang="ja-JP" altLang="en-US" sz="1600" b="1" dirty="0"/>
              <a:t>月</a:t>
            </a:r>
            <a:r>
              <a:rPr kumimoji="1" lang="en-US" altLang="ja-JP" sz="1600" b="1" dirty="0"/>
              <a:t>300</a:t>
            </a:r>
            <a:r>
              <a:rPr lang="en-US" altLang="ja-JP" sz="1600" b="1" dirty="0"/>
              <a:t>hPa </a:t>
            </a:r>
            <a:r>
              <a:rPr lang="ja-JP" altLang="en-US" sz="1600" b="1" dirty="0"/>
              <a:t>高度</a:t>
            </a:r>
            <a:endParaRPr kumimoji="1" lang="ja-JP" altLang="en-US" sz="1600" b="1" dirty="0"/>
          </a:p>
        </p:txBody>
      </p:sp>
      <p:sp>
        <p:nvSpPr>
          <p:cNvPr id="10" name="テキスト ボックス 9">
            <a:extLst>
              <a:ext uri="{FF2B5EF4-FFF2-40B4-BE49-F238E27FC236}">
                <a16:creationId xmlns:a16="http://schemas.microsoft.com/office/drawing/2014/main" id="{8F7BEE5C-3A60-7DF5-B3CC-EBA8B3C97084}"/>
              </a:ext>
            </a:extLst>
          </p:cNvPr>
          <p:cNvSpPr txBox="1"/>
          <p:nvPr/>
        </p:nvSpPr>
        <p:spPr>
          <a:xfrm>
            <a:off x="-390253" y="4656202"/>
            <a:ext cx="5658757" cy="338554"/>
          </a:xfrm>
          <a:prstGeom prst="rect">
            <a:avLst/>
          </a:prstGeom>
          <a:noFill/>
        </p:spPr>
        <p:txBody>
          <a:bodyPr wrap="square" rtlCol="0">
            <a:spAutoFit/>
          </a:bodyPr>
          <a:lstStyle/>
          <a:p>
            <a:pPr algn="ctr"/>
            <a:r>
              <a:rPr kumimoji="1" lang="en-US" altLang="ja-JP" sz="1600" b="1" dirty="0"/>
              <a:t>10</a:t>
            </a:r>
            <a:r>
              <a:rPr kumimoji="1" lang="ja-JP" altLang="en-US" sz="1600" b="1" dirty="0"/>
              <a:t>月</a:t>
            </a:r>
            <a:r>
              <a:rPr lang="ja-JP" altLang="en-US" sz="1600" b="1" dirty="0"/>
              <a:t>熱帯大西洋</a:t>
            </a:r>
            <a:r>
              <a:rPr lang="en-US" altLang="ja-JP" sz="1600" b="1" dirty="0"/>
              <a:t>OLR</a:t>
            </a:r>
            <a:r>
              <a:rPr lang="ja-JP" altLang="en-US" sz="1600" b="1" dirty="0"/>
              <a:t>インデックス</a:t>
            </a:r>
            <a:r>
              <a:rPr kumimoji="1" lang="en-US" altLang="ja-JP" sz="1600" b="1" dirty="0"/>
              <a:t>_vs_12</a:t>
            </a:r>
            <a:r>
              <a:rPr kumimoji="1" lang="ja-JP" altLang="en-US" sz="1600" b="1" dirty="0"/>
              <a:t>月</a:t>
            </a:r>
            <a:r>
              <a:rPr kumimoji="1" lang="en-US" altLang="ja-JP" sz="1600" b="1" dirty="0"/>
              <a:t>300</a:t>
            </a:r>
            <a:r>
              <a:rPr lang="en-US" altLang="ja-JP" sz="1600" b="1" dirty="0"/>
              <a:t>hPa </a:t>
            </a:r>
            <a:r>
              <a:rPr lang="ja-JP" altLang="en-US" sz="1600" b="1" dirty="0"/>
              <a:t>高度</a:t>
            </a:r>
            <a:endParaRPr kumimoji="1" lang="ja-JP" altLang="en-US" sz="1600" b="1" dirty="0"/>
          </a:p>
        </p:txBody>
      </p:sp>
    </p:spTree>
    <p:extLst>
      <p:ext uri="{BB962C8B-B14F-4D97-AF65-F5344CB8AC3E}">
        <p14:creationId xmlns:p14="http://schemas.microsoft.com/office/powerpoint/2010/main" val="16219166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5AD508F4-1C2C-28E4-B8A3-9DBD87A3BF19}"/>
              </a:ext>
            </a:extLst>
          </p:cNvPr>
          <p:cNvSpPr/>
          <p:nvPr/>
        </p:nvSpPr>
        <p:spPr>
          <a:xfrm>
            <a:off x="0" y="-1"/>
            <a:ext cx="9144000" cy="43676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dirty="0"/>
              <a:t>回帰分析　</a:t>
            </a:r>
            <a:r>
              <a:rPr lang="en-US" altLang="ja-JP" sz="2000" b="1" dirty="0"/>
              <a:t> 10</a:t>
            </a:r>
            <a:r>
              <a:rPr lang="ja-JP" altLang="en-US" sz="2000" b="1" dirty="0"/>
              <a:t>月熱帯大西洋</a:t>
            </a:r>
            <a:r>
              <a:rPr lang="en-US" altLang="ja-JP" sz="2000" b="1" dirty="0"/>
              <a:t>OLR</a:t>
            </a:r>
            <a:r>
              <a:rPr lang="ja-JP" altLang="en-US" sz="2000" b="1" dirty="0"/>
              <a:t>インデックス</a:t>
            </a:r>
            <a:r>
              <a:rPr lang="en-US" altLang="ja-JP" sz="2000" b="1" dirty="0"/>
              <a:t>_vs_</a:t>
            </a:r>
            <a:r>
              <a:rPr lang="ja-JP" altLang="en-US" sz="2000" b="1" dirty="0"/>
              <a:t>各月</a:t>
            </a:r>
            <a:r>
              <a:rPr lang="en-US" altLang="ja-JP" sz="2000" b="1" dirty="0"/>
              <a:t>SST</a:t>
            </a:r>
          </a:p>
        </p:txBody>
      </p:sp>
      <p:pic>
        <p:nvPicPr>
          <p:cNvPr id="4" name="図 3">
            <a:extLst>
              <a:ext uri="{FF2B5EF4-FFF2-40B4-BE49-F238E27FC236}">
                <a16:creationId xmlns:a16="http://schemas.microsoft.com/office/drawing/2014/main" id="{97B9273F-4CD5-D723-9E92-B4B5DA34169E}"/>
              </a:ext>
            </a:extLst>
          </p:cNvPr>
          <p:cNvPicPr>
            <a:picLocks noChangeAspect="1"/>
          </p:cNvPicPr>
          <p:nvPr/>
        </p:nvPicPr>
        <p:blipFill rotWithShape="1">
          <a:blip r:embed="rId3">
            <a:extLst>
              <a:ext uri="{28A0092B-C50C-407E-A947-70E740481C1C}">
                <a14:useLocalDpi xmlns:a14="http://schemas.microsoft.com/office/drawing/2010/main" val="0"/>
              </a:ext>
            </a:extLst>
          </a:blip>
          <a:srcRect t="5752" b="23490"/>
          <a:stretch/>
        </p:blipFill>
        <p:spPr>
          <a:xfrm>
            <a:off x="0" y="693263"/>
            <a:ext cx="5036457" cy="1901372"/>
          </a:xfrm>
          <a:prstGeom prst="rect">
            <a:avLst/>
          </a:prstGeom>
        </p:spPr>
      </p:pic>
      <p:pic>
        <p:nvPicPr>
          <p:cNvPr id="6" name="図 5">
            <a:extLst>
              <a:ext uri="{FF2B5EF4-FFF2-40B4-BE49-F238E27FC236}">
                <a16:creationId xmlns:a16="http://schemas.microsoft.com/office/drawing/2014/main" id="{31C995B4-C2D9-722D-E3DE-17DE9984D15F}"/>
              </a:ext>
            </a:extLst>
          </p:cNvPr>
          <p:cNvPicPr>
            <a:picLocks noChangeAspect="1"/>
          </p:cNvPicPr>
          <p:nvPr/>
        </p:nvPicPr>
        <p:blipFill rotWithShape="1">
          <a:blip r:embed="rId4">
            <a:extLst>
              <a:ext uri="{28A0092B-C50C-407E-A947-70E740481C1C}">
                <a14:useLocalDpi xmlns:a14="http://schemas.microsoft.com/office/drawing/2010/main" val="0"/>
              </a:ext>
            </a:extLst>
          </a:blip>
          <a:srcRect t="5487" b="23777"/>
          <a:stretch/>
        </p:blipFill>
        <p:spPr>
          <a:xfrm>
            <a:off x="0" y="2831561"/>
            <a:ext cx="5036457" cy="1900766"/>
          </a:xfrm>
          <a:prstGeom prst="rect">
            <a:avLst/>
          </a:prstGeom>
        </p:spPr>
      </p:pic>
      <p:pic>
        <p:nvPicPr>
          <p:cNvPr id="8" name="図 7">
            <a:extLst>
              <a:ext uri="{FF2B5EF4-FFF2-40B4-BE49-F238E27FC236}">
                <a16:creationId xmlns:a16="http://schemas.microsoft.com/office/drawing/2014/main" id="{07E1BC23-C112-A2C4-756B-24166B57EED0}"/>
              </a:ext>
            </a:extLst>
          </p:cNvPr>
          <p:cNvPicPr>
            <a:picLocks noChangeAspect="1"/>
          </p:cNvPicPr>
          <p:nvPr/>
        </p:nvPicPr>
        <p:blipFill rotWithShape="1">
          <a:blip r:embed="rId5">
            <a:extLst>
              <a:ext uri="{28A0092B-C50C-407E-A947-70E740481C1C}">
                <a14:useLocalDpi xmlns:a14="http://schemas.microsoft.com/office/drawing/2010/main" val="0"/>
              </a:ext>
            </a:extLst>
          </a:blip>
          <a:srcRect t="6133" b="23131"/>
          <a:stretch/>
        </p:blipFill>
        <p:spPr>
          <a:xfrm>
            <a:off x="0" y="4957234"/>
            <a:ext cx="5036458" cy="1900766"/>
          </a:xfrm>
          <a:prstGeom prst="rect">
            <a:avLst/>
          </a:prstGeom>
        </p:spPr>
      </p:pic>
      <p:sp>
        <p:nvSpPr>
          <p:cNvPr id="2" name="テキスト ボックス 1">
            <a:extLst>
              <a:ext uri="{FF2B5EF4-FFF2-40B4-BE49-F238E27FC236}">
                <a16:creationId xmlns:a16="http://schemas.microsoft.com/office/drawing/2014/main" id="{B5DBBC1C-08D7-E12C-12BD-B8D63F0EA0AC}"/>
              </a:ext>
            </a:extLst>
          </p:cNvPr>
          <p:cNvSpPr txBox="1"/>
          <p:nvPr/>
        </p:nvSpPr>
        <p:spPr>
          <a:xfrm>
            <a:off x="5036457" y="1120676"/>
            <a:ext cx="3403600" cy="1754326"/>
          </a:xfrm>
          <a:prstGeom prst="rect">
            <a:avLst/>
          </a:prstGeom>
          <a:noFill/>
        </p:spPr>
        <p:txBody>
          <a:bodyPr wrap="square" rtlCol="0">
            <a:spAutoFit/>
          </a:bodyPr>
          <a:lstStyle/>
          <a:p>
            <a:r>
              <a:rPr kumimoji="1" lang="en-US" altLang="ja-JP" dirty="0"/>
              <a:t>10</a:t>
            </a:r>
            <a:r>
              <a:rPr kumimoji="1" lang="ja-JP" altLang="en-US" dirty="0"/>
              <a:t>月はテレコネクションによるユーラシアの寒冷化が見られる</a:t>
            </a:r>
            <a:endParaRPr kumimoji="1" lang="en-US" altLang="ja-JP" dirty="0"/>
          </a:p>
          <a:p>
            <a:endParaRPr kumimoji="1" lang="en-US" altLang="ja-JP" dirty="0"/>
          </a:p>
          <a:p>
            <a:r>
              <a:rPr kumimoji="1" lang="en-US" altLang="ja-JP" dirty="0"/>
              <a:t>12</a:t>
            </a:r>
            <a:r>
              <a:rPr kumimoji="1" lang="ja-JP" altLang="en-US" dirty="0"/>
              <a:t>月は海氷が減少しているにもかかわらず，ユーラシアの有意な寒冷化が見られない．</a:t>
            </a:r>
            <a:endParaRPr kumimoji="1" lang="en-US" altLang="ja-JP" dirty="0"/>
          </a:p>
        </p:txBody>
      </p:sp>
      <p:sp>
        <p:nvSpPr>
          <p:cNvPr id="5" name="テキスト ボックス 4">
            <a:extLst>
              <a:ext uri="{FF2B5EF4-FFF2-40B4-BE49-F238E27FC236}">
                <a16:creationId xmlns:a16="http://schemas.microsoft.com/office/drawing/2014/main" id="{CBA412FC-64F5-6E92-FE9C-72345A6D56E9}"/>
              </a:ext>
            </a:extLst>
          </p:cNvPr>
          <p:cNvSpPr txBox="1"/>
          <p:nvPr/>
        </p:nvSpPr>
        <p:spPr>
          <a:xfrm>
            <a:off x="269602" y="424941"/>
            <a:ext cx="4497252" cy="338554"/>
          </a:xfrm>
          <a:prstGeom prst="rect">
            <a:avLst/>
          </a:prstGeom>
          <a:noFill/>
        </p:spPr>
        <p:txBody>
          <a:bodyPr wrap="square" rtlCol="0">
            <a:spAutoFit/>
          </a:bodyPr>
          <a:lstStyle/>
          <a:p>
            <a:pPr algn="ctr"/>
            <a:r>
              <a:rPr kumimoji="1" lang="en-US" altLang="ja-JP" sz="1600" b="1" dirty="0"/>
              <a:t>10</a:t>
            </a:r>
            <a:r>
              <a:rPr kumimoji="1" lang="ja-JP" altLang="en-US" sz="1600" b="1" dirty="0"/>
              <a:t>月</a:t>
            </a:r>
            <a:r>
              <a:rPr lang="ja-JP" altLang="en-US" sz="1600" b="1" dirty="0"/>
              <a:t>熱帯大西洋</a:t>
            </a:r>
            <a:r>
              <a:rPr lang="en-US" altLang="ja-JP" sz="1600" b="1" dirty="0"/>
              <a:t>OLR</a:t>
            </a:r>
            <a:r>
              <a:rPr lang="ja-JP" altLang="en-US" sz="1600" b="1" dirty="0"/>
              <a:t>インデックス</a:t>
            </a:r>
            <a:r>
              <a:rPr kumimoji="1" lang="en-US" altLang="ja-JP" sz="1600" b="1" dirty="0"/>
              <a:t>_vs_10</a:t>
            </a:r>
            <a:r>
              <a:rPr kumimoji="1" lang="ja-JP" altLang="en-US" sz="1600" b="1" dirty="0"/>
              <a:t>月</a:t>
            </a:r>
            <a:r>
              <a:rPr lang="en-US" altLang="ja-JP" sz="1600" b="1" dirty="0"/>
              <a:t>SST</a:t>
            </a:r>
            <a:endParaRPr kumimoji="1" lang="ja-JP" altLang="en-US" sz="1600" b="1" dirty="0"/>
          </a:p>
        </p:txBody>
      </p:sp>
      <p:sp>
        <p:nvSpPr>
          <p:cNvPr id="9" name="テキスト ボックス 8">
            <a:extLst>
              <a:ext uri="{FF2B5EF4-FFF2-40B4-BE49-F238E27FC236}">
                <a16:creationId xmlns:a16="http://schemas.microsoft.com/office/drawing/2014/main" id="{F9241EFB-C7C1-9E91-29F9-18A18E6E3443}"/>
              </a:ext>
            </a:extLst>
          </p:cNvPr>
          <p:cNvSpPr txBox="1"/>
          <p:nvPr/>
        </p:nvSpPr>
        <p:spPr>
          <a:xfrm>
            <a:off x="74748" y="2575437"/>
            <a:ext cx="4497252" cy="338554"/>
          </a:xfrm>
          <a:prstGeom prst="rect">
            <a:avLst/>
          </a:prstGeom>
          <a:noFill/>
        </p:spPr>
        <p:txBody>
          <a:bodyPr wrap="square" rtlCol="0">
            <a:spAutoFit/>
          </a:bodyPr>
          <a:lstStyle/>
          <a:p>
            <a:pPr algn="ctr"/>
            <a:r>
              <a:rPr kumimoji="1" lang="en-US" altLang="ja-JP" sz="1600" b="1" dirty="0"/>
              <a:t>11</a:t>
            </a:r>
            <a:r>
              <a:rPr kumimoji="1" lang="ja-JP" altLang="en-US" sz="1600" b="1" dirty="0"/>
              <a:t>月</a:t>
            </a:r>
            <a:r>
              <a:rPr lang="ja-JP" altLang="en-US" sz="1600" b="1" dirty="0"/>
              <a:t>熱帯大西洋</a:t>
            </a:r>
            <a:r>
              <a:rPr lang="en-US" altLang="ja-JP" sz="1600" b="1" dirty="0"/>
              <a:t>OLR</a:t>
            </a:r>
            <a:r>
              <a:rPr lang="ja-JP" altLang="en-US" sz="1600" b="1" dirty="0"/>
              <a:t>インデックス</a:t>
            </a:r>
            <a:r>
              <a:rPr kumimoji="1" lang="en-US" altLang="ja-JP" sz="1600" b="1" dirty="0"/>
              <a:t>_vs_11</a:t>
            </a:r>
            <a:r>
              <a:rPr kumimoji="1" lang="ja-JP" altLang="en-US" sz="1600" b="1" dirty="0"/>
              <a:t>月</a:t>
            </a:r>
            <a:r>
              <a:rPr lang="en-US" altLang="ja-JP" sz="1600" b="1" dirty="0"/>
              <a:t>SST</a:t>
            </a:r>
            <a:endParaRPr kumimoji="1" lang="ja-JP" altLang="en-US" sz="1600" b="1" dirty="0"/>
          </a:p>
        </p:txBody>
      </p:sp>
      <p:sp>
        <p:nvSpPr>
          <p:cNvPr id="10" name="テキスト ボックス 9">
            <a:extLst>
              <a:ext uri="{FF2B5EF4-FFF2-40B4-BE49-F238E27FC236}">
                <a16:creationId xmlns:a16="http://schemas.microsoft.com/office/drawing/2014/main" id="{8F7BEE5C-3A60-7DF5-B3CC-EBA8B3C97084}"/>
              </a:ext>
            </a:extLst>
          </p:cNvPr>
          <p:cNvSpPr txBox="1"/>
          <p:nvPr/>
        </p:nvSpPr>
        <p:spPr>
          <a:xfrm>
            <a:off x="269602" y="4702413"/>
            <a:ext cx="4497252" cy="338554"/>
          </a:xfrm>
          <a:prstGeom prst="rect">
            <a:avLst/>
          </a:prstGeom>
          <a:noFill/>
        </p:spPr>
        <p:txBody>
          <a:bodyPr wrap="square" rtlCol="0">
            <a:spAutoFit/>
          </a:bodyPr>
          <a:lstStyle/>
          <a:p>
            <a:pPr algn="ctr"/>
            <a:r>
              <a:rPr kumimoji="1" lang="en-US" altLang="ja-JP" sz="1600" b="1" dirty="0"/>
              <a:t>12</a:t>
            </a:r>
            <a:r>
              <a:rPr kumimoji="1" lang="ja-JP" altLang="en-US" sz="1600" b="1" dirty="0"/>
              <a:t>月</a:t>
            </a:r>
            <a:r>
              <a:rPr lang="ja-JP" altLang="en-US" sz="1600" b="1" dirty="0"/>
              <a:t>熱帯大西洋</a:t>
            </a:r>
            <a:r>
              <a:rPr lang="en-US" altLang="ja-JP" sz="1600" b="1" dirty="0"/>
              <a:t>OLR</a:t>
            </a:r>
            <a:r>
              <a:rPr lang="ja-JP" altLang="en-US" sz="1600" b="1" dirty="0"/>
              <a:t>インデックス</a:t>
            </a:r>
            <a:r>
              <a:rPr kumimoji="1" lang="en-US" altLang="ja-JP" sz="1600" b="1" dirty="0"/>
              <a:t>_vs_12</a:t>
            </a:r>
            <a:r>
              <a:rPr kumimoji="1" lang="ja-JP" altLang="en-US" sz="1600" b="1" dirty="0"/>
              <a:t>月</a:t>
            </a:r>
            <a:r>
              <a:rPr lang="en-US" altLang="ja-JP" sz="1600" b="1" dirty="0"/>
              <a:t>SST</a:t>
            </a:r>
            <a:endParaRPr kumimoji="1" lang="ja-JP" altLang="en-US" sz="1600" b="1" dirty="0"/>
          </a:p>
        </p:txBody>
      </p:sp>
    </p:spTree>
    <p:extLst>
      <p:ext uri="{BB962C8B-B14F-4D97-AF65-F5344CB8AC3E}">
        <p14:creationId xmlns:p14="http://schemas.microsoft.com/office/powerpoint/2010/main" val="545860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5AD508F4-1C2C-28E4-B8A3-9DBD87A3BF19}"/>
              </a:ext>
            </a:extLst>
          </p:cNvPr>
          <p:cNvSpPr/>
          <p:nvPr/>
        </p:nvSpPr>
        <p:spPr>
          <a:xfrm>
            <a:off x="0" y="-1"/>
            <a:ext cx="9144000" cy="43676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dirty="0"/>
              <a:t>研究背景　日本への寒波と北極域の海氷変動</a:t>
            </a:r>
            <a:endParaRPr lang="en-US" altLang="ja-JP" sz="2000" b="1" dirty="0"/>
          </a:p>
        </p:txBody>
      </p:sp>
      <p:sp>
        <p:nvSpPr>
          <p:cNvPr id="4" name="テキスト ボックス 3">
            <a:extLst>
              <a:ext uri="{FF2B5EF4-FFF2-40B4-BE49-F238E27FC236}">
                <a16:creationId xmlns:a16="http://schemas.microsoft.com/office/drawing/2014/main" id="{467C3DF8-A761-43EC-BD23-3717146DA236}"/>
              </a:ext>
            </a:extLst>
          </p:cNvPr>
          <p:cNvSpPr txBox="1"/>
          <p:nvPr/>
        </p:nvSpPr>
        <p:spPr>
          <a:xfrm>
            <a:off x="33396" y="508223"/>
            <a:ext cx="5524127" cy="1261884"/>
          </a:xfrm>
          <a:prstGeom prst="rect">
            <a:avLst/>
          </a:prstGeom>
          <a:noFill/>
        </p:spPr>
        <p:txBody>
          <a:bodyPr wrap="square" rtlCol="0">
            <a:spAutoFit/>
          </a:bodyPr>
          <a:lstStyle/>
          <a:p>
            <a:r>
              <a:rPr kumimoji="1" lang="ja-JP" altLang="en-US" sz="2800" dirty="0"/>
              <a:t>北極域の海氷減少が日本に寒波をもたらす</a:t>
            </a:r>
            <a:endParaRPr kumimoji="1" lang="en-US" altLang="ja-JP" sz="2800" dirty="0"/>
          </a:p>
          <a:p>
            <a:r>
              <a:rPr lang="en-US" altLang="ja-JP" sz="2000" dirty="0"/>
              <a:t>(Honda et al.,</a:t>
            </a:r>
            <a:r>
              <a:rPr lang="ja-JP" altLang="en-US" sz="2000" dirty="0"/>
              <a:t> </a:t>
            </a:r>
            <a:r>
              <a:rPr lang="en-US" altLang="ja-JP" sz="2000" dirty="0"/>
              <a:t>2009</a:t>
            </a:r>
            <a:r>
              <a:rPr lang="ja-JP" altLang="en-US" sz="2000" dirty="0"/>
              <a:t>，</a:t>
            </a:r>
            <a:r>
              <a:rPr lang="en-US" altLang="ja-JP" sz="2000" dirty="0"/>
              <a:t>Inoue et al., 2012</a:t>
            </a:r>
            <a:r>
              <a:rPr lang="ja-JP" altLang="en-US" sz="2000" dirty="0"/>
              <a:t>など</a:t>
            </a:r>
            <a:r>
              <a:rPr lang="en-US" altLang="ja-JP" sz="2000" dirty="0"/>
              <a:t>)</a:t>
            </a:r>
            <a:endParaRPr kumimoji="1" lang="ja-JP" altLang="en-US" sz="3200" b="1" u="sng" dirty="0"/>
          </a:p>
        </p:txBody>
      </p:sp>
      <p:sp>
        <p:nvSpPr>
          <p:cNvPr id="13" name="テキスト ボックス 12">
            <a:extLst>
              <a:ext uri="{FF2B5EF4-FFF2-40B4-BE49-F238E27FC236}">
                <a16:creationId xmlns:a16="http://schemas.microsoft.com/office/drawing/2014/main" id="{AFFBB368-660A-3F27-114D-4A2194785B68}"/>
              </a:ext>
            </a:extLst>
          </p:cNvPr>
          <p:cNvSpPr txBox="1"/>
          <p:nvPr/>
        </p:nvSpPr>
        <p:spPr>
          <a:xfrm>
            <a:off x="-2824" y="4214488"/>
            <a:ext cx="3308026" cy="1200329"/>
          </a:xfrm>
          <a:prstGeom prst="rect">
            <a:avLst/>
          </a:prstGeom>
          <a:noFill/>
        </p:spPr>
        <p:txBody>
          <a:bodyPr wrap="square" rtlCol="0">
            <a:spAutoFit/>
          </a:bodyPr>
          <a:lstStyle/>
          <a:p>
            <a:r>
              <a:rPr kumimoji="1" lang="ja-JP" altLang="en-US" sz="2400" dirty="0"/>
              <a:t>〇北極域の海氷変動</a:t>
            </a:r>
            <a:endParaRPr kumimoji="1" lang="en-US" altLang="ja-JP" sz="2400" dirty="0"/>
          </a:p>
          <a:p>
            <a:r>
              <a:rPr kumimoji="1" lang="ja-JP" altLang="en-US" sz="2400" dirty="0"/>
              <a:t>・長期的→減少傾向</a:t>
            </a:r>
            <a:endParaRPr kumimoji="1" lang="en-US" altLang="ja-JP" sz="2400" dirty="0"/>
          </a:p>
          <a:p>
            <a:r>
              <a:rPr kumimoji="1" lang="ja-JP" altLang="en-US" sz="2400" dirty="0"/>
              <a:t>・</a:t>
            </a:r>
            <a:r>
              <a:rPr kumimoji="1" lang="ja-JP" altLang="en-US" sz="2400" b="1" u="sng" dirty="0"/>
              <a:t>短期的</a:t>
            </a:r>
            <a:r>
              <a:rPr kumimoji="1" lang="ja-JP" altLang="en-US" sz="2400" b="1" dirty="0"/>
              <a:t>→</a:t>
            </a:r>
            <a:r>
              <a:rPr kumimoji="1" lang="ja-JP" altLang="en-US" sz="2400" b="1" u="sng" dirty="0"/>
              <a:t>年々変動</a:t>
            </a:r>
            <a:endParaRPr kumimoji="1" lang="en-US" altLang="ja-JP" sz="2400" b="1" u="sng" dirty="0"/>
          </a:p>
        </p:txBody>
      </p:sp>
      <p:sp>
        <p:nvSpPr>
          <p:cNvPr id="15" name="吹き出し: 角を丸めた四角形 14">
            <a:extLst>
              <a:ext uri="{FF2B5EF4-FFF2-40B4-BE49-F238E27FC236}">
                <a16:creationId xmlns:a16="http://schemas.microsoft.com/office/drawing/2014/main" id="{408085BF-8516-9AAC-D624-DE6562AAA449}"/>
              </a:ext>
            </a:extLst>
          </p:cNvPr>
          <p:cNvSpPr/>
          <p:nvPr/>
        </p:nvSpPr>
        <p:spPr>
          <a:xfrm>
            <a:off x="4247329" y="1820492"/>
            <a:ext cx="1935646" cy="545303"/>
          </a:xfrm>
          <a:prstGeom prst="wedgeRoundRectCallout">
            <a:avLst>
              <a:gd name="adj1" fmla="val -41136"/>
              <a:gd name="adj2" fmla="val -72277"/>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近年活発に議論されている</a:t>
            </a:r>
          </a:p>
        </p:txBody>
      </p:sp>
      <p:sp>
        <p:nvSpPr>
          <p:cNvPr id="18" name="テキスト ボックス 17">
            <a:extLst>
              <a:ext uri="{FF2B5EF4-FFF2-40B4-BE49-F238E27FC236}">
                <a16:creationId xmlns:a16="http://schemas.microsoft.com/office/drawing/2014/main" id="{FB7143A5-5414-4E52-BD90-31A17641707F}"/>
              </a:ext>
            </a:extLst>
          </p:cNvPr>
          <p:cNvSpPr txBox="1"/>
          <p:nvPr/>
        </p:nvSpPr>
        <p:spPr>
          <a:xfrm>
            <a:off x="8277523" y="-54186"/>
            <a:ext cx="866477" cy="523220"/>
          </a:xfrm>
          <a:prstGeom prst="rect">
            <a:avLst/>
          </a:prstGeom>
          <a:noFill/>
        </p:spPr>
        <p:txBody>
          <a:bodyPr wrap="square" rtlCol="0">
            <a:spAutoFit/>
          </a:bodyPr>
          <a:lstStyle/>
          <a:p>
            <a:r>
              <a:rPr kumimoji="1" lang="en-US" altLang="ja-JP" sz="2800" dirty="0">
                <a:solidFill>
                  <a:schemeClr val="bg1"/>
                </a:solidFill>
              </a:rPr>
              <a:t>1/12</a:t>
            </a:r>
            <a:endParaRPr kumimoji="1" lang="ja-JP" altLang="en-US" sz="2800" dirty="0">
              <a:solidFill>
                <a:schemeClr val="bg1"/>
              </a:solidFill>
            </a:endParaRPr>
          </a:p>
        </p:txBody>
      </p:sp>
      <p:sp>
        <p:nvSpPr>
          <p:cNvPr id="19" name="四角形: 角を丸くする 18">
            <a:extLst>
              <a:ext uri="{FF2B5EF4-FFF2-40B4-BE49-F238E27FC236}">
                <a16:creationId xmlns:a16="http://schemas.microsoft.com/office/drawing/2014/main" id="{960EC20B-CA8F-68F9-E78C-32D57A681FAE}"/>
              </a:ext>
            </a:extLst>
          </p:cNvPr>
          <p:cNvSpPr/>
          <p:nvPr/>
        </p:nvSpPr>
        <p:spPr>
          <a:xfrm>
            <a:off x="43257" y="3651544"/>
            <a:ext cx="9067347" cy="3164141"/>
          </a:xfrm>
          <a:prstGeom prst="roundRect">
            <a:avLst>
              <a:gd name="adj" fmla="val 9762"/>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ja-JP" altLang="en-US" sz="1350" dirty="0"/>
          </a:p>
        </p:txBody>
      </p:sp>
      <p:sp>
        <p:nvSpPr>
          <p:cNvPr id="21" name="楕円 20">
            <a:extLst>
              <a:ext uri="{FF2B5EF4-FFF2-40B4-BE49-F238E27FC236}">
                <a16:creationId xmlns:a16="http://schemas.microsoft.com/office/drawing/2014/main" id="{381C84B0-BEB0-DD4D-0BE1-20E0F52E1FB4}"/>
              </a:ext>
            </a:extLst>
          </p:cNvPr>
          <p:cNvSpPr/>
          <p:nvPr/>
        </p:nvSpPr>
        <p:spPr>
          <a:xfrm>
            <a:off x="136318" y="3419700"/>
            <a:ext cx="4217931" cy="5453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t>北極域の海氷の変動</a:t>
            </a:r>
          </a:p>
        </p:txBody>
      </p:sp>
      <p:sp>
        <p:nvSpPr>
          <p:cNvPr id="23" name="テキスト ボックス 22">
            <a:extLst>
              <a:ext uri="{FF2B5EF4-FFF2-40B4-BE49-F238E27FC236}">
                <a16:creationId xmlns:a16="http://schemas.microsoft.com/office/drawing/2014/main" id="{13433888-B88A-B383-3379-0376D826C916}"/>
              </a:ext>
            </a:extLst>
          </p:cNvPr>
          <p:cNvSpPr txBox="1"/>
          <p:nvPr/>
        </p:nvSpPr>
        <p:spPr>
          <a:xfrm>
            <a:off x="33396" y="5506367"/>
            <a:ext cx="4746422" cy="1200329"/>
          </a:xfrm>
          <a:prstGeom prst="rect">
            <a:avLst/>
          </a:prstGeom>
          <a:noFill/>
        </p:spPr>
        <p:txBody>
          <a:bodyPr wrap="square" rtlCol="0">
            <a:spAutoFit/>
          </a:bodyPr>
          <a:lstStyle/>
          <a:p>
            <a:r>
              <a:rPr kumimoji="1" lang="ja-JP" altLang="en-US" sz="2400" dirty="0"/>
              <a:t>〇海氷変動の原因</a:t>
            </a:r>
            <a:endParaRPr kumimoji="1" lang="en-US" altLang="ja-JP" sz="2400" dirty="0"/>
          </a:p>
          <a:p>
            <a:r>
              <a:rPr kumimoji="1" lang="ja-JP" altLang="en-US" sz="2400" dirty="0"/>
              <a:t>・海洋の影響</a:t>
            </a:r>
            <a:endParaRPr kumimoji="1" lang="en-US" altLang="ja-JP" sz="2400" dirty="0"/>
          </a:p>
          <a:p>
            <a:r>
              <a:rPr kumimoji="1" lang="ja-JP" altLang="en-US" sz="2400" dirty="0"/>
              <a:t>・</a:t>
            </a:r>
            <a:r>
              <a:rPr kumimoji="1" lang="ja-JP" altLang="en-US" sz="2400" b="1" u="sng" dirty="0"/>
              <a:t>大気の影響</a:t>
            </a:r>
            <a:r>
              <a:rPr kumimoji="1" lang="ja-JP" altLang="en-US" sz="2400" b="1" dirty="0"/>
              <a:t>→</a:t>
            </a:r>
            <a:r>
              <a:rPr kumimoji="1" lang="ja-JP" altLang="en-US" sz="2400" b="1" u="sng" dirty="0"/>
              <a:t>テレコネクション</a:t>
            </a:r>
            <a:endParaRPr kumimoji="1" lang="en-US" altLang="ja-JP" sz="1600" b="1" u="sng" dirty="0"/>
          </a:p>
        </p:txBody>
      </p:sp>
      <p:grpSp>
        <p:nvGrpSpPr>
          <p:cNvPr id="6" name="グループ化 5">
            <a:extLst>
              <a:ext uri="{FF2B5EF4-FFF2-40B4-BE49-F238E27FC236}">
                <a16:creationId xmlns:a16="http://schemas.microsoft.com/office/drawing/2014/main" id="{9F74556C-BCA9-870B-C0BD-092F9617AB9E}"/>
              </a:ext>
            </a:extLst>
          </p:cNvPr>
          <p:cNvGrpSpPr/>
          <p:nvPr/>
        </p:nvGrpSpPr>
        <p:grpSpPr>
          <a:xfrm>
            <a:off x="5430778" y="3671123"/>
            <a:ext cx="3735584" cy="3186877"/>
            <a:chOff x="5108596" y="3628674"/>
            <a:chExt cx="3735584" cy="3186877"/>
          </a:xfrm>
        </p:grpSpPr>
        <p:pic>
          <p:nvPicPr>
            <p:cNvPr id="17" name="図 16">
              <a:extLst>
                <a:ext uri="{FF2B5EF4-FFF2-40B4-BE49-F238E27FC236}">
                  <a16:creationId xmlns:a16="http://schemas.microsoft.com/office/drawing/2014/main" id="{25B08908-4373-AAB3-0FDD-3CCEAF3B7652}"/>
                </a:ext>
              </a:extLst>
            </p:cNvPr>
            <p:cNvPicPr>
              <a:picLocks noChangeAspect="1"/>
            </p:cNvPicPr>
            <p:nvPr/>
          </p:nvPicPr>
          <p:blipFill rotWithShape="1">
            <a:blip r:embed="rId3">
              <a:extLst>
                <a:ext uri="{28A0092B-C50C-407E-A947-70E740481C1C}">
                  <a14:useLocalDpi xmlns:a14="http://schemas.microsoft.com/office/drawing/2010/main" val="0"/>
                </a:ext>
              </a:extLst>
            </a:blip>
            <a:srcRect t="4369" b="-947"/>
            <a:stretch/>
          </p:blipFill>
          <p:spPr>
            <a:xfrm>
              <a:off x="5235340" y="3872520"/>
              <a:ext cx="3308026" cy="2716598"/>
            </a:xfrm>
            <a:prstGeom prst="rect">
              <a:avLst/>
            </a:prstGeom>
          </p:spPr>
        </p:pic>
        <p:sp>
          <p:nvSpPr>
            <p:cNvPr id="16" name="テキスト ボックス 15">
              <a:extLst>
                <a:ext uri="{FF2B5EF4-FFF2-40B4-BE49-F238E27FC236}">
                  <a16:creationId xmlns:a16="http://schemas.microsoft.com/office/drawing/2014/main" id="{9886D49B-40FF-41AD-93E1-5D128474313E}"/>
                </a:ext>
              </a:extLst>
            </p:cNvPr>
            <p:cNvSpPr txBox="1"/>
            <p:nvPr/>
          </p:nvSpPr>
          <p:spPr>
            <a:xfrm>
              <a:off x="5108596" y="3628674"/>
              <a:ext cx="3576904" cy="338554"/>
            </a:xfrm>
            <a:prstGeom prst="rect">
              <a:avLst/>
            </a:prstGeom>
            <a:noFill/>
          </p:spPr>
          <p:txBody>
            <a:bodyPr wrap="square" rtlCol="0">
              <a:spAutoFit/>
            </a:bodyPr>
            <a:lstStyle/>
            <a:p>
              <a:pPr algn="ctr"/>
              <a:r>
                <a:rPr lang="ja-JP" altLang="en-US" sz="1600" b="1" dirty="0"/>
                <a:t>北極域の海氷の変動</a:t>
              </a:r>
              <a:r>
                <a:rPr lang="en-US" altLang="ja-JP" sz="1600" b="1" dirty="0"/>
                <a:t>(12</a:t>
              </a:r>
              <a:r>
                <a:rPr lang="ja-JP" altLang="en-US" sz="1600" b="1" dirty="0"/>
                <a:t>月</a:t>
              </a:r>
              <a:r>
                <a:rPr lang="en-US" altLang="ja-JP" sz="1600" b="1" dirty="0"/>
                <a:t>)</a:t>
              </a:r>
              <a:endParaRPr lang="ja-JP" altLang="en-US" sz="1600" b="1" dirty="0"/>
            </a:p>
          </p:txBody>
        </p:sp>
        <p:sp>
          <p:nvSpPr>
            <p:cNvPr id="14" name="テキスト ボックス 13">
              <a:extLst>
                <a:ext uri="{FF2B5EF4-FFF2-40B4-BE49-F238E27FC236}">
                  <a16:creationId xmlns:a16="http://schemas.microsoft.com/office/drawing/2014/main" id="{4DAC512C-F63A-472B-990B-9D4B7118A3BB}"/>
                </a:ext>
              </a:extLst>
            </p:cNvPr>
            <p:cNvSpPr txBox="1"/>
            <p:nvPr/>
          </p:nvSpPr>
          <p:spPr>
            <a:xfrm>
              <a:off x="5267275" y="6553941"/>
              <a:ext cx="3576905" cy="261610"/>
            </a:xfrm>
            <a:prstGeom prst="rect">
              <a:avLst/>
            </a:prstGeom>
            <a:noFill/>
          </p:spPr>
          <p:txBody>
            <a:bodyPr wrap="square" rtlCol="0">
              <a:spAutoFit/>
            </a:bodyPr>
            <a:lstStyle/>
            <a:p>
              <a:r>
                <a:rPr lang="ja-JP" altLang="en-US" sz="1100" dirty="0"/>
                <a:t>東経</a:t>
              </a:r>
              <a:r>
                <a:rPr lang="en-US" altLang="ja-JP" sz="1100" dirty="0"/>
                <a:t>15</a:t>
              </a:r>
              <a:r>
                <a:rPr lang="ja-JP" altLang="en-US" sz="1100" dirty="0"/>
                <a:t>度</a:t>
              </a:r>
              <a:r>
                <a:rPr lang="en-US" altLang="ja-JP" sz="1100" dirty="0"/>
                <a:t>-</a:t>
              </a:r>
              <a:r>
                <a:rPr lang="ja-JP" altLang="en-US" sz="1100" dirty="0"/>
                <a:t>東経</a:t>
              </a:r>
              <a:r>
                <a:rPr lang="en-US" altLang="ja-JP" sz="1100" dirty="0"/>
                <a:t>70</a:t>
              </a:r>
              <a:r>
                <a:rPr lang="ja-JP" altLang="en-US" sz="1100" dirty="0"/>
                <a:t>度</a:t>
              </a:r>
              <a:r>
                <a:rPr lang="en-US" altLang="ja-JP" sz="1100" dirty="0"/>
                <a:t>,</a:t>
              </a:r>
              <a:r>
                <a:rPr lang="ja-JP" altLang="en-US" sz="1100" dirty="0"/>
                <a:t>北緯</a:t>
              </a:r>
              <a:r>
                <a:rPr lang="en-US" altLang="ja-JP" sz="1100" dirty="0"/>
                <a:t>70</a:t>
              </a:r>
              <a:r>
                <a:rPr lang="ja-JP" altLang="en-US" sz="1100" dirty="0"/>
                <a:t>度</a:t>
              </a:r>
              <a:r>
                <a:rPr lang="en-US" altLang="ja-JP" sz="1100" dirty="0"/>
                <a:t>-</a:t>
              </a:r>
              <a:r>
                <a:rPr lang="ja-JP" altLang="en-US" sz="1100" dirty="0"/>
                <a:t>北緯</a:t>
              </a:r>
              <a:r>
                <a:rPr lang="en-US" altLang="ja-JP" sz="1100" dirty="0"/>
                <a:t>85</a:t>
              </a:r>
              <a:r>
                <a:rPr lang="ja-JP" altLang="en-US" sz="1100" dirty="0"/>
                <a:t>度の領域</a:t>
              </a:r>
            </a:p>
          </p:txBody>
        </p:sp>
      </p:grpSp>
      <p:pic>
        <p:nvPicPr>
          <p:cNvPr id="7" name="図 6" descr="マップ&#10;&#10;自動的に生成された説明">
            <a:extLst>
              <a:ext uri="{FF2B5EF4-FFF2-40B4-BE49-F238E27FC236}">
                <a16:creationId xmlns:a16="http://schemas.microsoft.com/office/drawing/2014/main" id="{6CFABA32-9151-5770-F9AB-E73A19F4D192}"/>
              </a:ext>
            </a:extLst>
          </p:cNvPr>
          <p:cNvPicPr>
            <a:picLocks noChangeAspect="1"/>
          </p:cNvPicPr>
          <p:nvPr/>
        </p:nvPicPr>
        <p:blipFill rotWithShape="1">
          <a:blip r:embed="rId4">
            <a:extLst>
              <a:ext uri="{28A0092B-C50C-407E-A947-70E740481C1C}">
                <a14:useLocalDpi xmlns:a14="http://schemas.microsoft.com/office/drawing/2010/main" val="0"/>
              </a:ext>
            </a:extLst>
          </a:blip>
          <a:srcRect t="6121"/>
          <a:stretch/>
        </p:blipFill>
        <p:spPr>
          <a:xfrm>
            <a:off x="6182975" y="771428"/>
            <a:ext cx="2905622" cy="2595375"/>
          </a:xfrm>
          <a:prstGeom prst="rect">
            <a:avLst/>
          </a:prstGeom>
        </p:spPr>
      </p:pic>
      <p:sp>
        <p:nvSpPr>
          <p:cNvPr id="8" name="テキスト ボックス 7">
            <a:extLst>
              <a:ext uri="{FF2B5EF4-FFF2-40B4-BE49-F238E27FC236}">
                <a16:creationId xmlns:a16="http://schemas.microsoft.com/office/drawing/2014/main" id="{28DF365A-B17F-F3EF-1FA3-6BCDFA6A5B31}"/>
              </a:ext>
            </a:extLst>
          </p:cNvPr>
          <p:cNvSpPr txBox="1"/>
          <p:nvPr/>
        </p:nvSpPr>
        <p:spPr>
          <a:xfrm>
            <a:off x="5990562" y="486687"/>
            <a:ext cx="3228445" cy="338554"/>
          </a:xfrm>
          <a:prstGeom prst="rect">
            <a:avLst/>
          </a:prstGeom>
          <a:noFill/>
        </p:spPr>
        <p:txBody>
          <a:bodyPr wrap="square" rtlCol="0">
            <a:spAutoFit/>
          </a:bodyPr>
          <a:lstStyle/>
          <a:p>
            <a:pPr algn="ctr"/>
            <a:r>
              <a:rPr kumimoji="1" lang="ja-JP" altLang="en-US" sz="1600" b="1" dirty="0"/>
              <a:t>日本に寒波が到達する仕組み</a:t>
            </a:r>
          </a:p>
        </p:txBody>
      </p:sp>
      <p:sp>
        <p:nvSpPr>
          <p:cNvPr id="9" name="テキスト ボックス 8">
            <a:extLst>
              <a:ext uri="{FF2B5EF4-FFF2-40B4-BE49-F238E27FC236}">
                <a16:creationId xmlns:a16="http://schemas.microsoft.com/office/drawing/2014/main" id="{ADA3310E-1C20-1218-5838-D908503B01F1}"/>
              </a:ext>
            </a:extLst>
          </p:cNvPr>
          <p:cNvSpPr txBox="1"/>
          <p:nvPr/>
        </p:nvSpPr>
        <p:spPr>
          <a:xfrm>
            <a:off x="5889322" y="3350363"/>
            <a:ext cx="3492927" cy="338554"/>
          </a:xfrm>
          <a:prstGeom prst="rect">
            <a:avLst/>
          </a:prstGeom>
          <a:noFill/>
        </p:spPr>
        <p:txBody>
          <a:bodyPr wrap="square" rtlCol="0">
            <a:spAutoFit/>
          </a:bodyPr>
          <a:lstStyle/>
          <a:p>
            <a:pPr algn="ctr"/>
            <a:r>
              <a:rPr kumimoji="1" lang="ja-JP" altLang="en-US" sz="1600" b="1" dirty="0"/>
              <a:t>引用：日本経済新聞</a:t>
            </a:r>
            <a:r>
              <a:rPr kumimoji="1" lang="en-US" altLang="ja-JP" sz="1600" b="1" dirty="0"/>
              <a:t>(2011/2/10)</a:t>
            </a:r>
            <a:endParaRPr kumimoji="1" lang="ja-JP" altLang="en-US" sz="1600" b="1" dirty="0"/>
          </a:p>
        </p:txBody>
      </p:sp>
      <p:sp>
        <p:nvSpPr>
          <p:cNvPr id="2" name="テキスト ボックス 1">
            <a:extLst>
              <a:ext uri="{FF2B5EF4-FFF2-40B4-BE49-F238E27FC236}">
                <a16:creationId xmlns:a16="http://schemas.microsoft.com/office/drawing/2014/main" id="{F49D4A04-5C75-29D2-12D4-84A9C575F6F9}"/>
              </a:ext>
            </a:extLst>
          </p:cNvPr>
          <p:cNvSpPr txBox="1"/>
          <p:nvPr/>
        </p:nvSpPr>
        <p:spPr>
          <a:xfrm>
            <a:off x="33396" y="2438149"/>
            <a:ext cx="5524126" cy="830997"/>
          </a:xfrm>
          <a:prstGeom prst="rect">
            <a:avLst/>
          </a:prstGeom>
          <a:noFill/>
        </p:spPr>
        <p:txBody>
          <a:bodyPr wrap="square" rtlCol="0">
            <a:spAutoFit/>
          </a:bodyPr>
          <a:lstStyle/>
          <a:p>
            <a:r>
              <a:rPr kumimoji="1" lang="ja-JP" altLang="en-US" sz="2400" b="1" dirty="0"/>
              <a:t>北極域の海氷の年々変動の原因を探ることは重要である</a:t>
            </a:r>
          </a:p>
        </p:txBody>
      </p:sp>
      <p:sp>
        <p:nvSpPr>
          <p:cNvPr id="5" name="矢印: 下 4">
            <a:extLst>
              <a:ext uri="{FF2B5EF4-FFF2-40B4-BE49-F238E27FC236}">
                <a16:creationId xmlns:a16="http://schemas.microsoft.com/office/drawing/2014/main" id="{665A8F06-1B2C-97EC-8CDD-3ED7015F0DAA}"/>
              </a:ext>
            </a:extLst>
          </p:cNvPr>
          <p:cNvSpPr/>
          <p:nvPr/>
        </p:nvSpPr>
        <p:spPr>
          <a:xfrm>
            <a:off x="846321" y="1771656"/>
            <a:ext cx="495386" cy="5453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645791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5AD508F4-1C2C-28E4-B8A3-9DBD87A3BF19}"/>
              </a:ext>
            </a:extLst>
          </p:cNvPr>
          <p:cNvSpPr/>
          <p:nvPr/>
        </p:nvSpPr>
        <p:spPr>
          <a:xfrm>
            <a:off x="0" y="0"/>
            <a:ext cx="9144000" cy="43676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dirty="0"/>
              <a:t>回帰分析　</a:t>
            </a:r>
            <a:r>
              <a:rPr lang="en-US" altLang="ja-JP" sz="2000" b="1" dirty="0"/>
              <a:t> 10</a:t>
            </a:r>
            <a:r>
              <a:rPr lang="ja-JP" altLang="en-US" sz="2000" b="1" dirty="0"/>
              <a:t>月熱帯大西洋</a:t>
            </a:r>
            <a:r>
              <a:rPr lang="en-US" altLang="ja-JP" sz="2000" b="1" dirty="0"/>
              <a:t>OLR</a:t>
            </a:r>
            <a:r>
              <a:rPr lang="ja-JP" altLang="en-US" sz="2000" b="1" dirty="0"/>
              <a:t>インデックス</a:t>
            </a:r>
            <a:r>
              <a:rPr lang="en-US" altLang="ja-JP" sz="2000" b="1" dirty="0"/>
              <a:t>_vs_</a:t>
            </a:r>
            <a:r>
              <a:rPr lang="ja-JP" altLang="en-US" sz="2000" b="1" dirty="0"/>
              <a:t>各月</a:t>
            </a:r>
            <a:r>
              <a:rPr lang="en-US" altLang="ja-JP" sz="2000" b="1" dirty="0"/>
              <a:t>OLR</a:t>
            </a:r>
          </a:p>
        </p:txBody>
      </p:sp>
      <p:pic>
        <p:nvPicPr>
          <p:cNvPr id="4" name="図 3">
            <a:extLst>
              <a:ext uri="{FF2B5EF4-FFF2-40B4-BE49-F238E27FC236}">
                <a16:creationId xmlns:a16="http://schemas.microsoft.com/office/drawing/2014/main" id="{97B9273F-4CD5-D723-9E92-B4B5DA34169E}"/>
              </a:ext>
            </a:extLst>
          </p:cNvPr>
          <p:cNvPicPr>
            <a:picLocks noChangeAspect="1"/>
          </p:cNvPicPr>
          <p:nvPr/>
        </p:nvPicPr>
        <p:blipFill rotWithShape="1">
          <a:blip r:embed="rId3">
            <a:extLst>
              <a:ext uri="{28A0092B-C50C-407E-A947-70E740481C1C}">
                <a14:useLocalDpi xmlns:a14="http://schemas.microsoft.com/office/drawing/2010/main" val="0"/>
              </a:ext>
            </a:extLst>
          </a:blip>
          <a:srcRect t="6437" b="22827"/>
          <a:stretch/>
        </p:blipFill>
        <p:spPr>
          <a:xfrm>
            <a:off x="-1" y="705889"/>
            <a:ext cx="5036457" cy="1900765"/>
          </a:xfrm>
          <a:prstGeom prst="rect">
            <a:avLst/>
          </a:prstGeom>
        </p:spPr>
      </p:pic>
      <p:pic>
        <p:nvPicPr>
          <p:cNvPr id="6" name="図 5">
            <a:extLst>
              <a:ext uri="{FF2B5EF4-FFF2-40B4-BE49-F238E27FC236}">
                <a16:creationId xmlns:a16="http://schemas.microsoft.com/office/drawing/2014/main" id="{31C995B4-C2D9-722D-E3DE-17DE9984D15F}"/>
              </a:ext>
            </a:extLst>
          </p:cNvPr>
          <p:cNvPicPr>
            <a:picLocks noChangeAspect="1"/>
          </p:cNvPicPr>
          <p:nvPr/>
        </p:nvPicPr>
        <p:blipFill rotWithShape="1">
          <a:blip r:embed="rId4">
            <a:extLst>
              <a:ext uri="{28A0092B-C50C-407E-A947-70E740481C1C}">
                <a14:useLocalDpi xmlns:a14="http://schemas.microsoft.com/office/drawing/2010/main" val="0"/>
              </a:ext>
            </a:extLst>
          </a:blip>
          <a:srcRect t="6239" b="23025"/>
          <a:stretch/>
        </p:blipFill>
        <p:spPr>
          <a:xfrm>
            <a:off x="0" y="2831561"/>
            <a:ext cx="5036457" cy="1900766"/>
          </a:xfrm>
          <a:prstGeom prst="rect">
            <a:avLst/>
          </a:prstGeom>
        </p:spPr>
      </p:pic>
      <p:pic>
        <p:nvPicPr>
          <p:cNvPr id="8" name="図 7">
            <a:extLst>
              <a:ext uri="{FF2B5EF4-FFF2-40B4-BE49-F238E27FC236}">
                <a16:creationId xmlns:a16="http://schemas.microsoft.com/office/drawing/2014/main" id="{07E1BC23-C112-A2C4-756B-24166B57EED0}"/>
              </a:ext>
            </a:extLst>
          </p:cNvPr>
          <p:cNvPicPr>
            <a:picLocks noChangeAspect="1"/>
          </p:cNvPicPr>
          <p:nvPr/>
        </p:nvPicPr>
        <p:blipFill rotWithShape="1">
          <a:blip r:embed="rId5">
            <a:extLst>
              <a:ext uri="{28A0092B-C50C-407E-A947-70E740481C1C}">
                <a14:useLocalDpi xmlns:a14="http://schemas.microsoft.com/office/drawing/2010/main" val="0"/>
              </a:ext>
            </a:extLst>
          </a:blip>
          <a:srcRect t="5533" b="23731"/>
          <a:stretch/>
        </p:blipFill>
        <p:spPr>
          <a:xfrm>
            <a:off x="0" y="4957234"/>
            <a:ext cx="5036458" cy="1900766"/>
          </a:xfrm>
          <a:prstGeom prst="rect">
            <a:avLst/>
          </a:prstGeom>
        </p:spPr>
      </p:pic>
      <p:sp>
        <p:nvSpPr>
          <p:cNvPr id="2" name="テキスト ボックス 1">
            <a:extLst>
              <a:ext uri="{FF2B5EF4-FFF2-40B4-BE49-F238E27FC236}">
                <a16:creationId xmlns:a16="http://schemas.microsoft.com/office/drawing/2014/main" id="{B5DBBC1C-08D7-E12C-12BD-B8D63F0EA0AC}"/>
              </a:ext>
            </a:extLst>
          </p:cNvPr>
          <p:cNvSpPr txBox="1"/>
          <p:nvPr/>
        </p:nvSpPr>
        <p:spPr>
          <a:xfrm>
            <a:off x="5036457" y="1120676"/>
            <a:ext cx="3403600" cy="1754326"/>
          </a:xfrm>
          <a:prstGeom prst="rect">
            <a:avLst/>
          </a:prstGeom>
          <a:noFill/>
        </p:spPr>
        <p:txBody>
          <a:bodyPr wrap="square" rtlCol="0">
            <a:spAutoFit/>
          </a:bodyPr>
          <a:lstStyle/>
          <a:p>
            <a:r>
              <a:rPr kumimoji="1" lang="en-US" altLang="ja-JP" dirty="0"/>
              <a:t>10</a:t>
            </a:r>
            <a:r>
              <a:rPr kumimoji="1" lang="ja-JP" altLang="en-US" dirty="0"/>
              <a:t>月はテレコネクションによるユーラシアの寒冷化が見られる</a:t>
            </a:r>
            <a:endParaRPr kumimoji="1" lang="en-US" altLang="ja-JP" dirty="0"/>
          </a:p>
          <a:p>
            <a:endParaRPr kumimoji="1" lang="en-US" altLang="ja-JP" dirty="0"/>
          </a:p>
          <a:p>
            <a:r>
              <a:rPr kumimoji="1" lang="en-US" altLang="ja-JP" dirty="0"/>
              <a:t>12</a:t>
            </a:r>
            <a:r>
              <a:rPr kumimoji="1" lang="ja-JP" altLang="en-US" dirty="0"/>
              <a:t>月は海氷が減少しているにもかかわらず，ユーラシアの有意な寒冷化が見られない．</a:t>
            </a:r>
            <a:endParaRPr kumimoji="1" lang="en-US" altLang="ja-JP" dirty="0"/>
          </a:p>
        </p:txBody>
      </p:sp>
      <p:sp>
        <p:nvSpPr>
          <p:cNvPr id="5" name="テキスト ボックス 4">
            <a:extLst>
              <a:ext uri="{FF2B5EF4-FFF2-40B4-BE49-F238E27FC236}">
                <a16:creationId xmlns:a16="http://schemas.microsoft.com/office/drawing/2014/main" id="{CBA412FC-64F5-6E92-FE9C-72345A6D56E9}"/>
              </a:ext>
            </a:extLst>
          </p:cNvPr>
          <p:cNvSpPr txBox="1"/>
          <p:nvPr/>
        </p:nvSpPr>
        <p:spPr>
          <a:xfrm>
            <a:off x="269602" y="425660"/>
            <a:ext cx="4497252" cy="338554"/>
          </a:xfrm>
          <a:prstGeom prst="rect">
            <a:avLst/>
          </a:prstGeom>
          <a:noFill/>
        </p:spPr>
        <p:txBody>
          <a:bodyPr wrap="square" rtlCol="0">
            <a:spAutoFit/>
          </a:bodyPr>
          <a:lstStyle/>
          <a:p>
            <a:pPr algn="ctr"/>
            <a:r>
              <a:rPr kumimoji="1" lang="en-US" altLang="ja-JP" sz="1600" b="1" dirty="0"/>
              <a:t>12</a:t>
            </a:r>
            <a:r>
              <a:rPr kumimoji="1" lang="ja-JP" altLang="en-US" sz="1600" b="1" dirty="0"/>
              <a:t>月海氷インデックス</a:t>
            </a:r>
            <a:r>
              <a:rPr kumimoji="1" lang="en-US" altLang="ja-JP" sz="1600" b="1" dirty="0"/>
              <a:t>_vs_10</a:t>
            </a:r>
            <a:r>
              <a:rPr kumimoji="1" lang="ja-JP" altLang="en-US" sz="1600" b="1" dirty="0"/>
              <a:t>月</a:t>
            </a:r>
            <a:r>
              <a:rPr lang="en-US" altLang="ja-JP" sz="1600" b="1" dirty="0"/>
              <a:t>OLR</a:t>
            </a:r>
            <a:endParaRPr kumimoji="1" lang="ja-JP" altLang="en-US" sz="1600" b="1" dirty="0"/>
          </a:p>
        </p:txBody>
      </p:sp>
      <p:sp>
        <p:nvSpPr>
          <p:cNvPr id="9" name="テキスト ボックス 8">
            <a:extLst>
              <a:ext uri="{FF2B5EF4-FFF2-40B4-BE49-F238E27FC236}">
                <a16:creationId xmlns:a16="http://schemas.microsoft.com/office/drawing/2014/main" id="{F9241EFB-C7C1-9E91-29F9-18A18E6E3443}"/>
              </a:ext>
            </a:extLst>
          </p:cNvPr>
          <p:cNvSpPr txBox="1"/>
          <p:nvPr/>
        </p:nvSpPr>
        <p:spPr>
          <a:xfrm>
            <a:off x="269601" y="2549831"/>
            <a:ext cx="4497252" cy="338554"/>
          </a:xfrm>
          <a:prstGeom prst="rect">
            <a:avLst/>
          </a:prstGeom>
          <a:noFill/>
        </p:spPr>
        <p:txBody>
          <a:bodyPr wrap="square" rtlCol="0">
            <a:spAutoFit/>
          </a:bodyPr>
          <a:lstStyle/>
          <a:p>
            <a:pPr algn="ctr"/>
            <a:r>
              <a:rPr kumimoji="1" lang="en-US" altLang="ja-JP" sz="1600" b="1" dirty="0"/>
              <a:t>12</a:t>
            </a:r>
            <a:r>
              <a:rPr kumimoji="1" lang="ja-JP" altLang="en-US" sz="1600" b="1" dirty="0"/>
              <a:t>月海氷インデックス</a:t>
            </a:r>
            <a:r>
              <a:rPr kumimoji="1" lang="en-US" altLang="ja-JP" sz="1600" b="1" dirty="0"/>
              <a:t>_vs_11</a:t>
            </a:r>
            <a:r>
              <a:rPr kumimoji="1" lang="ja-JP" altLang="en-US" sz="1600" b="1" dirty="0"/>
              <a:t>月</a:t>
            </a:r>
            <a:r>
              <a:rPr lang="en-US" altLang="ja-JP" sz="1600" b="1" dirty="0"/>
              <a:t>OLR</a:t>
            </a:r>
            <a:endParaRPr kumimoji="1" lang="ja-JP" altLang="en-US" sz="1600" b="1" dirty="0"/>
          </a:p>
        </p:txBody>
      </p:sp>
      <p:sp>
        <p:nvSpPr>
          <p:cNvPr id="10" name="テキスト ボックス 9">
            <a:extLst>
              <a:ext uri="{FF2B5EF4-FFF2-40B4-BE49-F238E27FC236}">
                <a16:creationId xmlns:a16="http://schemas.microsoft.com/office/drawing/2014/main" id="{8F7BEE5C-3A60-7DF5-B3CC-EBA8B3C97084}"/>
              </a:ext>
            </a:extLst>
          </p:cNvPr>
          <p:cNvSpPr txBox="1"/>
          <p:nvPr/>
        </p:nvSpPr>
        <p:spPr>
          <a:xfrm>
            <a:off x="269601" y="4674002"/>
            <a:ext cx="4497252" cy="338554"/>
          </a:xfrm>
          <a:prstGeom prst="rect">
            <a:avLst/>
          </a:prstGeom>
          <a:noFill/>
        </p:spPr>
        <p:txBody>
          <a:bodyPr wrap="square" rtlCol="0">
            <a:spAutoFit/>
          </a:bodyPr>
          <a:lstStyle/>
          <a:p>
            <a:pPr algn="ctr"/>
            <a:r>
              <a:rPr kumimoji="1" lang="en-US" altLang="ja-JP" sz="1600" b="1" dirty="0"/>
              <a:t>12</a:t>
            </a:r>
            <a:r>
              <a:rPr kumimoji="1" lang="ja-JP" altLang="en-US" sz="1600" b="1" dirty="0"/>
              <a:t>月海氷インデックス</a:t>
            </a:r>
            <a:r>
              <a:rPr kumimoji="1" lang="en-US" altLang="ja-JP" sz="1600" b="1" dirty="0"/>
              <a:t>_vs_12</a:t>
            </a:r>
            <a:r>
              <a:rPr kumimoji="1" lang="ja-JP" altLang="en-US" sz="1600" b="1" dirty="0"/>
              <a:t>月</a:t>
            </a:r>
            <a:r>
              <a:rPr lang="en-US" altLang="ja-JP" sz="1600" b="1" dirty="0"/>
              <a:t>OLR</a:t>
            </a:r>
            <a:endParaRPr kumimoji="1" lang="ja-JP" altLang="en-US" sz="1600" b="1" dirty="0"/>
          </a:p>
        </p:txBody>
      </p:sp>
    </p:spTree>
    <p:extLst>
      <p:ext uri="{BB962C8B-B14F-4D97-AF65-F5344CB8AC3E}">
        <p14:creationId xmlns:p14="http://schemas.microsoft.com/office/powerpoint/2010/main" val="2600100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5AD508F4-1C2C-28E4-B8A3-9DBD87A3BF19}"/>
              </a:ext>
            </a:extLst>
          </p:cNvPr>
          <p:cNvSpPr/>
          <p:nvPr/>
        </p:nvSpPr>
        <p:spPr>
          <a:xfrm>
            <a:off x="0" y="-1"/>
            <a:ext cx="9144000" cy="43676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dirty="0"/>
              <a:t>回帰分析　</a:t>
            </a:r>
            <a:r>
              <a:rPr lang="en-US" altLang="ja-JP" sz="2000" b="1" dirty="0"/>
              <a:t> 10</a:t>
            </a:r>
            <a:r>
              <a:rPr lang="ja-JP" altLang="en-US" sz="2000" b="1" dirty="0"/>
              <a:t>月熱帯大西洋</a:t>
            </a:r>
            <a:r>
              <a:rPr lang="en-US" altLang="ja-JP" sz="2000" b="1" dirty="0"/>
              <a:t>OLR</a:t>
            </a:r>
            <a:r>
              <a:rPr lang="ja-JP" altLang="en-US" sz="2000" b="1" dirty="0"/>
              <a:t>インデックス</a:t>
            </a:r>
            <a:r>
              <a:rPr lang="en-US" altLang="ja-JP" sz="2000" b="1" dirty="0"/>
              <a:t>_vs_</a:t>
            </a:r>
            <a:r>
              <a:rPr lang="ja-JP" altLang="en-US" sz="2000" b="1" dirty="0"/>
              <a:t>各月</a:t>
            </a:r>
            <a:r>
              <a:rPr lang="en-US" altLang="ja-JP" sz="2000" b="1" dirty="0"/>
              <a:t>950hPa </a:t>
            </a:r>
            <a:r>
              <a:rPr lang="ja-JP" altLang="en-US" sz="2000" b="1" dirty="0"/>
              <a:t>気温</a:t>
            </a:r>
            <a:endParaRPr lang="en-US" altLang="ja-JP" sz="2000" b="1" dirty="0"/>
          </a:p>
        </p:txBody>
      </p:sp>
      <p:pic>
        <p:nvPicPr>
          <p:cNvPr id="4" name="図 3">
            <a:extLst>
              <a:ext uri="{FF2B5EF4-FFF2-40B4-BE49-F238E27FC236}">
                <a16:creationId xmlns:a16="http://schemas.microsoft.com/office/drawing/2014/main" id="{97B9273F-4CD5-D723-9E92-B4B5DA34169E}"/>
              </a:ext>
            </a:extLst>
          </p:cNvPr>
          <p:cNvPicPr>
            <a:picLocks noChangeAspect="1"/>
          </p:cNvPicPr>
          <p:nvPr/>
        </p:nvPicPr>
        <p:blipFill rotWithShape="1">
          <a:blip r:embed="rId3">
            <a:extLst>
              <a:ext uri="{28A0092B-C50C-407E-A947-70E740481C1C}">
                <a14:useLocalDpi xmlns:a14="http://schemas.microsoft.com/office/drawing/2010/main" val="0"/>
              </a:ext>
            </a:extLst>
          </a:blip>
          <a:srcRect t="5568" b="23696"/>
          <a:stretch/>
        </p:blipFill>
        <p:spPr>
          <a:xfrm>
            <a:off x="0" y="705888"/>
            <a:ext cx="5036457" cy="1900765"/>
          </a:xfrm>
          <a:prstGeom prst="rect">
            <a:avLst/>
          </a:prstGeom>
        </p:spPr>
      </p:pic>
      <p:pic>
        <p:nvPicPr>
          <p:cNvPr id="6" name="図 5">
            <a:extLst>
              <a:ext uri="{FF2B5EF4-FFF2-40B4-BE49-F238E27FC236}">
                <a16:creationId xmlns:a16="http://schemas.microsoft.com/office/drawing/2014/main" id="{31C995B4-C2D9-722D-E3DE-17DE9984D15F}"/>
              </a:ext>
            </a:extLst>
          </p:cNvPr>
          <p:cNvPicPr>
            <a:picLocks noChangeAspect="1"/>
          </p:cNvPicPr>
          <p:nvPr/>
        </p:nvPicPr>
        <p:blipFill rotWithShape="1">
          <a:blip r:embed="rId4">
            <a:extLst>
              <a:ext uri="{28A0092B-C50C-407E-A947-70E740481C1C}">
                <a14:useLocalDpi xmlns:a14="http://schemas.microsoft.com/office/drawing/2010/main" val="0"/>
              </a:ext>
            </a:extLst>
          </a:blip>
          <a:srcRect t="6033" b="23230"/>
          <a:stretch/>
        </p:blipFill>
        <p:spPr>
          <a:xfrm>
            <a:off x="0" y="2831561"/>
            <a:ext cx="5036457" cy="1900766"/>
          </a:xfrm>
          <a:prstGeom prst="rect">
            <a:avLst/>
          </a:prstGeom>
        </p:spPr>
      </p:pic>
      <p:pic>
        <p:nvPicPr>
          <p:cNvPr id="8" name="図 7">
            <a:extLst>
              <a:ext uri="{FF2B5EF4-FFF2-40B4-BE49-F238E27FC236}">
                <a16:creationId xmlns:a16="http://schemas.microsoft.com/office/drawing/2014/main" id="{07E1BC23-C112-A2C4-756B-24166B57EED0}"/>
              </a:ext>
            </a:extLst>
          </p:cNvPr>
          <p:cNvPicPr>
            <a:picLocks noChangeAspect="1"/>
          </p:cNvPicPr>
          <p:nvPr/>
        </p:nvPicPr>
        <p:blipFill rotWithShape="1">
          <a:blip r:embed="rId5">
            <a:extLst>
              <a:ext uri="{28A0092B-C50C-407E-A947-70E740481C1C}">
                <a14:useLocalDpi xmlns:a14="http://schemas.microsoft.com/office/drawing/2010/main" val="0"/>
              </a:ext>
            </a:extLst>
          </a:blip>
          <a:srcRect t="5677" b="23587"/>
          <a:stretch/>
        </p:blipFill>
        <p:spPr>
          <a:xfrm>
            <a:off x="0" y="4957234"/>
            <a:ext cx="5036458" cy="1900766"/>
          </a:xfrm>
          <a:prstGeom prst="rect">
            <a:avLst/>
          </a:prstGeom>
        </p:spPr>
      </p:pic>
      <p:sp>
        <p:nvSpPr>
          <p:cNvPr id="2" name="テキスト ボックス 1">
            <a:extLst>
              <a:ext uri="{FF2B5EF4-FFF2-40B4-BE49-F238E27FC236}">
                <a16:creationId xmlns:a16="http://schemas.microsoft.com/office/drawing/2014/main" id="{B5DBBC1C-08D7-E12C-12BD-B8D63F0EA0AC}"/>
              </a:ext>
            </a:extLst>
          </p:cNvPr>
          <p:cNvSpPr txBox="1"/>
          <p:nvPr/>
        </p:nvSpPr>
        <p:spPr>
          <a:xfrm>
            <a:off x="5036457" y="1120676"/>
            <a:ext cx="3403600" cy="1754326"/>
          </a:xfrm>
          <a:prstGeom prst="rect">
            <a:avLst/>
          </a:prstGeom>
          <a:noFill/>
        </p:spPr>
        <p:txBody>
          <a:bodyPr wrap="square" rtlCol="0">
            <a:spAutoFit/>
          </a:bodyPr>
          <a:lstStyle/>
          <a:p>
            <a:r>
              <a:rPr kumimoji="1" lang="en-US" altLang="ja-JP" dirty="0"/>
              <a:t>10</a:t>
            </a:r>
            <a:r>
              <a:rPr kumimoji="1" lang="ja-JP" altLang="en-US" dirty="0"/>
              <a:t>月はテレコネクションによるユーラシアの寒冷化が見られる</a:t>
            </a:r>
            <a:endParaRPr kumimoji="1" lang="en-US" altLang="ja-JP" dirty="0"/>
          </a:p>
          <a:p>
            <a:endParaRPr kumimoji="1" lang="en-US" altLang="ja-JP" dirty="0"/>
          </a:p>
          <a:p>
            <a:r>
              <a:rPr kumimoji="1" lang="en-US" altLang="ja-JP" dirty="0"/>
              <a:t>12</a:t>
            </a:r>
            <a:r>
              <a:rPr kumimoji="1" lang="ja-JP" altLang="en-US" dirty="0"/>
              <a:t>月は海氷が減少しているにもかかわらず，ユーラシアの有意な寒冷化が見られない．</a:t>
            </a:r>
            <a:endParaRPr kumimoji="1" lang="en-US" altLang="ja-JP" dirty="0"/>
          </a:p>
        </p:txBody>
      </p:sp>
      <p:sp>
        <p:nvSpPr>
          <p:cNvPr id="5" name="テキスト ボックス 4">
            <a:extLst>
              <a:ext uri="{FF2B5EF4-FFF2-40B4-BE49-F238E27FC236}">
                <a16:creationId xmlns:a16="http://schemas.microsoft.com/office/drawing/2014/main" id="{CBA412FC-64F5-6E92-FE9C-72345A6D56E9}"/>
              </a:ext>
            </a:extLst>
          </p:cNvPr>
          <p:cNvSpPr txBox="1"/>
          <p:nvPr/>
        </p:nvSpPr>
        <p:spPr>
          <a:xfrm>
            <a:off x="269602" y="457100"/>
            <a:ext cx="4497252" cy="338554"/>
          </a:xfrm>
          <a:prstGeom prst="rect">
            <a:avLst/>
          </a:prstGeom>
          <a:noFill/>
        </p:spPr>
        <p:txBody>
          <a:bodyPr wrap="square" rtlCol="0">
            <a:spAutoFit/>
          </a:bodyPr>
          <a:lstStyle/>
          <a:p>
            <a:pPr algn="ctr"/>
            <a:r>
              <a:rPr lang="en-US" altLang="ja-JP" sz="1600" b="1" dirty="0"/>
              <a:t>10</a:t>
            </a:r>
            <a:r>
              <a:rPr lang="ja-JP" altLang="en-US" sz="1600" b="1" dirty="0"/>
              <a:t>月</a:t>
            </a:r>
            <a:r>
              <a:rPr kumimoji="1" lang="ja-JP" altLang="en-US" sz="1600" b="1" dirty="0"/>
              <a:t>海氷インデックス</a:t>
            </a:r>
            <a:r>
              <a:rPr kumimoji="1" lang="en-US" altLang="ja-JP" sz="1600" b="1" dirty="0"/>
              <a:t>_vs_10</a:t>
            </a:r>
            <a:r>
              <a:rPr kumimoji="1" lang="ja-JP" altLang="en-US" sz="1600" b="1" dirty="0"/>
              <a:t>月</a:t>
            </a:r>
            <a:r>
              <a:rPr lang="en-US" altLang="ja-JP" sz="1600" b="1" dirty="0"/>
              <a:t>950hPa </a:t>
            </a:r>
            <a:r>
              <a:rPr lang="ja-JP" altLang="en-US" sz="1600" b="1" dirty="0"/>
              <a:t>気温</a:t>
            </a:r>
            <a:endParaRPr kumimoji="1" lang="ja-JP" altLang="en-US" sz="1600" b="1" dirty="0"/>
          </a:p>
        </p:txBody>
      </p:sp>
      <p:sp>
        <p:nvSpPr>
          <p:cNvPr id="9" name="テキスト ボックス 8">
            <a:extLst>
              <a:ext uri="{FF2B5EF4-FFF2-40B4-BE49-F238E27FC236}">
                <a16:creationId xmlns:a16="http://schemas.microsoft.com/office/drawing/2014/main" id="{F9241EFB-C7C1-9E91-29F9-18A18E6E3443}"/>
              </a:ext>
            </a:extLst>
          </p:cNvPr>
          <p:cNvSpPr txBox="1"/>
          <p:nvPr/>
        </p:nvSpPr>
        <p:spPr>
          <a:xfrm>
            <a:off x="190500" y="2593319"/>
            <a:ext cx="4497252" cy="338554"/>
          </a:xfrm>
          <a:prstGeom prst="rect">
            <a:avLst/>
          </a:prstGeom>
          <a:noFill/>
        </p:spPr>
        <p:txBody>
          <a:bodyPr wrap="square" rtlCol="0">
            <a:spAutoFit/>
          </a:bodyPr>
          <a:lstStyle/>
          <a:p>
            <a:pPr algn="ctr"/>
            <a:r>
              <a:rPr lang="en-US" altLang="ja-JP" sz="1600" b="1" dirty="0"/>
              <a:t>10</a:t>
            </a:r>
            <a:r>
              <a:rPr lang="ja-JP" altLang="en-US" sz="1600" b="1" dirty="0"/>
              <a:t>月</a:t>
            </a:r>
            <a:r>
              <a:rPr kumimoji="1" lang="ja-JP" altLang="en-US" sz="1600" b="1" dirty="0"/>
              <a:t>海氷インデックス</a:t>
            </a:r>
            <a:r>
              <a:rPr kumimoji="1" lang="en-US" altLang="ja-JP" sz="1600" b="1" dirty="0"/>
              <a:t>_vs_11</a:t>
            </a:r>
            <a:r>
              <a:rPr kumimoji="1" lang="ja-JP" altLang="en-US" sz="1600" b="1" dirty="0"/>
              <a:t>月</a:t>
            </a:r>
            <a:r>
              <a:rPr lang="en-US" altLang="ja-JP" sz="1600" b="1" dirty="0"/>
              <a:t>950hPa </a:t>
            </a:r>
            <a:r>
              <a:rPr lang="ja-JP" altLang="en-US" sz="1600" b="1" dirty="0"/>
              <a:t>気温</a:t>
            </a:r>
            <a:endParaRPr kumimoji="1" lang="ja-JP" altLang="en-US" sz="1600" b="1" dirty="0"/>
          </a:p>
        </p:txBody>
      </p:sp>
      <p:sp>
        <p:nvSpPr>
          <p:cNvPr id="10" name="テキスト ボックス 9">
            <a:extLst>
              <a:ext uri="{FF2B5EF4-FFF2-40B4-BE49-F238E27FC236}">
                <a16:creationId xmlns:a16="http://schemas.microsoft.com/office/drawing/2014/main" id="{8F7BEE5C-3A60-7DF5-B3CC-EBA8B3C97084}"/>
              </a:ext>
            </a:extLst>
          </p:cNvPr>
          <p:cNvSpPr txBox="1"/>
          <p:nvPr/>
        </p:nvSpPr>
        <p:spPr>
          <a:xfrm>
            <a:off x="269602" y="4730301"/>
            <a:ext cx="4497252" cy="338554"/>
          </a:xfrm>
          <a:prstGeom prst="rect">
            <a:avLst/>
          </a:prstGeom>
          <a:noFill/>
        </p:spPr>
        <p:txBody>
          <a:bodyPr wrap="square" rtlCol="0">
            <a:spAutoFit/>
          </a:bodyPr>
          <a:lstStyle/>
          <a:p>
            <a:pPr algn="ctr"/>
            <a:r>
              <a:rPr lang="en-US" altLang="ja-JP" sz="1600" b="1" dirty="0"/>
              <a:t>10</a:t>
            </a:r>
            <a:r>
              <a:rPr lang="ja-JP" altLang="en-US" sz="1600" b="1" dirty="0"/>
              <a:t>月</a:t>
            </a:r>
            <a:r>
              <a:rPr kumimoji="1" lang="ja-JP" altLang="en-US" sz="1600" b="1" dirty="0"/>
              <a:t>海氷インデックス</a:t>
            </a:r>
            <a:r>
              <a:rPr kumimoji="1" lang="en-US" altLang="ja-JP" sz="1600" b="1" dirty="0"/>
              <a:t>_vs_12</a:t>
            </a:r>
            <a:r>
              <a:rPr kumimoji="1" lang="ja-JP" altLang="en-US" sz="1600" b="1" dirty="0"/>
              <a:t>月</a:t>
            </a:r>
            <a:r>
              <a:rPr lang="en-US" altLang="ja-JP" sz="1600" b="1" dirty="0"/>
              <a:t>950hPa </a:t>
            </a:r>
            <a:r>
              <a:rPr lang="ja-JP" altLang="en-US" sz="1600" b="1" dirty="0"/>
              <a:t>気温</a:t>
            </a:r>
            <a:endParaRPr kumimoji="1" lang="ja-JP" altLang="en-US" sz="1600" b="1" dirty="0"/>
          </a:p>
        </p:txBody>
      </p:sp>
    </p:spTree>
    <p:extLst>
      <p:ext uri="{BB962C8B-B14F-4D97-AF65-F5344CB8AC3E}">
        <p14:creationId xmlns:p14="http://schemas.microsoft.com/office/powerpoint/2010/main" val="15789877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5AD508F4-1C2C-28E4-B8A3-9DBD87A3BF19}"/>
              </a:ext>
            </a:extLst>
          </p:cNvPr>
          <p:cNvSpPr/>
          <p:nvPr/>
        </p:nvSpPr>
        <p:spPr>
          <a:xfrm>
            <a:off x="0" y="-1"/>
            <a:ext cx="9144000" cy="43676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dirty="0"/>
              <a:t>回帰分析　熱帯大西洋</a:t>
            </a:r>
            <a:r>
              <a:rPr lang="en-US" altLang="ja-JP" sz="2000" b="1" dirty="0"/>
              <a:t>OLR</a:t>
            </a:r>
            <a:r>
              <a:rPr lang="ja-JP" altLang="en-US" sz="2000" b="1" dirty="0"/>
              <a:t>インデックス</a:t>
            </a:r>
            <a:r>
              <a:rPr lang="en-US" altLang="ja-JP" sz="2000" b="1" dirty="0"/>
              <a:t>_vs_</a:t>
            </a:r>
            <a:r>
              <a:rPr lang="ja-JP" altLang="en-US" sz="2000" b="1" dirty="0"/>
              <a:t>各月可降水量</a:t>
            </a:r>
            <a:endParaRPr lang="en-US" altLang="ja-JP" sz="2000" b="1" dirty="0"/>
          </a:p>
        </p:txBody>
      </p:sp>
      <p:pic>
        <p:nvPicPr>
          <p:cNvPr id="5" name="図 4" descr="ダイアグラム, 設計図&#10;&#10;自動的に生成された説明">
            <a:extLst>
              <a:ext uri="{FF2B5EF4-FFF2-40B4-BE49-F238E27FC236}">
                <a16:creationId xmlns:a16="http://schemas.microsoft.com/office/drawing/2014/main" id="{643AC4F5-321C-DA45-7C34-7283E8A4A0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0" y="436768"/>
            <a:ext cx="4570520" cy="3429000"/>
          </a:xfrm>
          <a:prstGeom prst="rect">
            <a:avLst/>
          </a:prstGeom>
        </p:spPr>
      </p:pic>
      <p:pic>
        <p:nvPicPr>
          <p:cNvPr id="9" name="図 8" descr="マップ&#10;&#10;自動的に生成された説明">
            <a:extLst>
              <a:ext uri="{FF2B5EF4-FFF2-40B4-BE49-F238E27FC236}">
                <a16:creationId xmlns:a16="http://schemas.microsoft.com/office/drawing/2014/main" id="{3289F16D-9C25-4E30-ECB6-3A871A4E3DF0}"/>
              </a:ext>
            </a:extLst>
          </p:cNvPr>
          <p:cNvPicPr>
            <a:picLocks noChangeAspect="1"/>
          </p:cNvPicPr>
          <p:nvPr/>
        </p:nvPicPr>
        <p:blipFill rotWithShape="1">
          <a:blip r:embed="rId4">
            <a:extLst>
              <a:ext uri="{28A0092B-C50C-407E-A947-70E740481C1C}">
                <a14:useLocalDpi xmlns:a14="http://schemas.microsoft.com/office/drawing/2010/main" val="0"/>
              </a:ext>
            </a:extLst>
          </a:blip>
          <a:srcRect b="6694"/>
          <a:stretch/>
        </p:blipFill>
        <p:spPr>
          <a:xfrm>
            <a:off x="4572000" y="436768"/>
            <a:ext cx="4570520" cy="3199466"/>
          </a:xfrm>
          <a:prstGeom prst="rect">
            <a:avLst/>
          </a:prstGeom>
        </p:spPr>
      </p:pic>
      <p:pic>
        <p:nvPicPr>
          <p:cNvPr id="11" name="図 10" descr="ダイアグラム, マップ&#10;&#10;自動的に生成された説明">
            <a:extLst>
              <a:ext uri="{FF2B5EF4-FFF2-40B4-BE49-F238E27FC236}">
                <a16:creationId xmlns:a16="http://schemas.microsoft.com/office/drawing/2014/main" id="{DE8E2541-242E-5C6C-E8D5-EDC5A92F7E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0" y="3636234"/>
            <a:ext cx="4570520" cy="3429000"/>
          </a:xfrm>
          <a:prstGeom prst="rect">
            <a:avLst/>
          </a:prstGeom>
        </p:spPr>
      </p:pic>
      <p:sp>
        <p:nvSpPr>
          <p:cNvPr id="2" name="テキスト ボックス 1">
            <a:extLst>
              <a:ext uri="{FF2B5EF4-FFF2-40B4-BE49-F238E27FC236}">
                <a16:creationId xmlns:a16="http://schemas.microsoft.com/office/drawing/2014/main" id="{0F610CAE-89F5-F877-3055-018EA367A11A}"/>
              </a:ext>
            </a:extLst>
          </p:cNvPr>
          <p:cNvSpPr txBox="1"/>
          <p:nvPr/>
        </p:nvSpPr>
        <p:spPr>
          <a:xfrm>
            <a:off x="4813300" y="4178300"/>
            <a:ext cx="3987800" cy="923330"/>
          </a:xfrm>
          <a:prstGeom prst="rect">
            <a:avLst/>
          </a:prstGeom>
          <a:noFill/>
        </p:spPr>
        <p:txBody>
          <a:bodyPr wrap="square" rtlCol="0">
            <a:spAutoFit/>
          </a:bodyPr>
          <a:lstStyle/>
          <a:p>
            <a:r>
              <a:rPr kumimoji="1" lang="en-US" altLang="ja-JP" dirty="0"/>
              <a:t>10</a:t>
            </a:r>
            <a:r>
              <a:rPr kumimoji="1" lang="ja-JP" altLang="en-US" dirty="0"/>
              <a:t>月，</a:t>
            </a:r>
            <a:r>
              <a:rPr kumimoji="1" lang="en-US" altLang="ja-JP" dirty="0"/>
              <a:t>11</a:t>
            </a:r>
            <a:r>
              <a:rPr kumimoji="1" lang="ja-JP" altLang="en-US" dirty="0"/>
              <a:t>月と北極域で可降水量が多い．</a:t>
            </a:r>
            <a:endParaRPr kumimoji="1" lang="en-US" altLang="ja-JP" dirty="0"/>
          </a:p>
          <a:p>
            <a:endParaRPr kumimoji="1" lang="ja-JP" altLang="en-US" dirty="0"/>
          </a:p>
        </p:txBody>
      </p:sp>
    </p:spTree>
    <p:extLst>
      <p:ext uri="{BB962C8B-B14F-4D97-AF65-F5344CB8AC3E}">
        <p14:creationId xmlns:p14="http://schemas.microsoft.com/office/powerpoint/2010/main" val="2275855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5AD508F4-1C2C-28E4-B8A3-9DBD87A3BF19}"/>
              </a:ext>
            </a:extLst>
          </p:cNvPr>
          <p:cNvSpPr/>
          <p:nvPr/>
        </p:nvSpPr>
        <p:spPr>
          <a:xfrm>
            <a:off x="0" y="-1"/>
            <a:ext cx="9144000" cy="43676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dirty="0"/>
              <a:t>回帰分析　熱帯大西洋</a:t>
            </a:r>
            <a:r>
              <a:rPr lang="en-US" altLang="ja-JP" sz="2000" b="1" dirty="0"/>
              <a:t>OLR</a:t>
            </a:r>
            <a:r>
              <a:rPr lang="ja-JP" altLang="en-US" sz="2000" b="1" dirty="0"/>
              <a:t>インデックス</a:t>
            </a:r>
            <a:r>
              <a:rPr lang="en-US" altLang="ja-JP" sz="2000" b="1" dirty="0"/>
              <a:t>_vs_</a:t>
            </a:r>
            <a:r>
              <a:rPr lang="ja-JP" altLang="en-US" sz="2000" b="1" dirty="0"/>
              <a:t>各月下向き長波フラックス</a:t>
            </a:r>
            <a:endParaRPr lang="en-US" altLang="ja-JP" sz="2000" b="1" dirty="0"/>
          </a:p>
        </p:txBody>
      </p:sp>
      <p:pic>
        <p:nvPicPr>
          <p:cNvPr id="5" name="図 4">
            <a:extLst>
              <a:ext uri="{FF2B5EF4-FFF2-40B4-BE49-F238E27FC236}">
                <a16:creationId xmlns:a16="http://schemas.microsoft.com/office/drawing/2014/main" id="{643AC4F5-321C-DA45-7C34-7283E8A4A0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80" y="436768"/>
            <a:ext cx="4570519" cy="3429000"/>
          </a:xfrm>
          <a:prstGeom prst="rect">
            <a:avLst/>
          </a:prstGeom>
        </p:spPr>
      </p:pic>
      <p:pic>
        <p:nvPicPr>
          <p:cNvPr id="9" name="図 8">
            <a:extLst>
              <a:ext uri="{FF2B5EF4-FFF2-40B4-BE49-F238E27FC236}">
                <a16:creationId xmlns:a16="http://schemas.microsoft.com/office/drawing/2014/main" id="{3289F16D-9C25-4E30-ECB6-3A871A4E3DF0}"/>
              </a:ext>
            </a:extLst>
          </p:cNvPr>
          <p:cNvPicPr>
            <a:picLocks noChangeAspect="1"/>
          </p:cNvPicPr>
          <p:nvPr/>
        </p:nvPicPr>
        <p:blipFill rotWithShape="1">
          <a:blip r:embed="rId4">
            <a:extLst>
              <a:ext uri="{28A0092B-C50C-407E-A947-70E740481C1C}">
                <a14:useLocalDpi xmlns:a14="http://schemas.microsoft.com/office/drawing/2010/main" val="0"/>
              </a:ext>
            </a:extLst>
          </a:blip>
          <a:srcRect b="6694"/>
          <a:stretch/>
        </p:blipFill>
        <p:spPr>
          <a:xfrm>
            <a:off x="4572000" y="436768"/>
            <a:ext cx="4570520" cy="3199466"/>
          </a:xfrm>
          <a:prstGeom prst="rect">
            <a:avLst/>
          </a:prstGeom>
        </p:spPr>
      </p:pic>
      <p:pic>
        <p:nvPicPr>
          <p:cNvPr id="11" name="図 10">
            <a:extLst>
              <a:ext uri="{FF2B5EF4-FFF2-40B4-BE49-F238E27FC236}">
                <a16:creationId xmlns:a16="http://schemas.microsoft.com/office/drawing/2014/main" id="{DE8E2541-242E-5C6C-E8D5-EDC5A92F7EA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480" y="3636234"/>
            <a:ext cx="4570519" cy="3429000"/>
          </a:xfrm>
          <a:prstGeom prst="rect">
            <a:avLst/>
          </a:prstGeom>
        </p:spPr>
      </p:pic>
      <p:sp>
        <p:nvSpPr>
          <p:cNvPr id="2" name="テキスト ボックス 1">
            <a:extLst>
              <a:ext uri="{FF2B5EF4-FFF2-40B4-BE49-F238E27FC236}">
                <a16:creationId xmlns:a16="http://schemas.microsoft.com/office/drawing/2014/main" id="{D9FDF1FB-10DF-794C-27D0-4D0F47EB5D90}"/>
              </a:ext>
            </a:extLst>
          </p:cNvPr>
          <p:cNvSpPr txBox="1"/>
          <p:nvPr/>
        </p:nvSpPr>
        <p:spPr>
          <a:xfrm>
            <a:off x="4813300" y="4178300"/>
            <a:ext cx="3987800" cy="923330"/>
          </a:xfrm>
          <a:prstGeom prst="rect">
            <a:avLst/>
          </a:prstGeom>
          <a:noFill/>
        </p:spPr>
        <p:txBody>
          <a:bodyPr wrap="square" rtlCol="0">
            <a:spAutoFit/>
          </a:bodyPr>
          <a:lstStyle/>
          <a:p>
            <a:r>
              <a:rPr kumimoji="1" lang="en-US" altLang="ja-JP" dirty="0"/>
              <a:t>10</a:t>
            </a:r>
            <a:r>
              <a:rPr kumimoji="1" lang="ja-JP" altLang="en-US" dirty="0"/>
              <a:t>月，</a:t>
            </a:r>
            <a:r>
              <a:rPr kumimoji="1" lang="en-US" altLang="ja-JP" dirty="0"/>
              <a:t>11</a:t>
            </a:r>
            <a:r>
              <a:rPr kumimoji="1" lang="ja-JP" altLang="en-US" dirty="0"/>
              <a:t>月と北極域で有意な下向き長波フラックスが見られ，加熱されている．</a:t>
            </a:r>
            <a:endParaRPr kumimoji="1" lang="en-US" altLang="ja-JP" dirty="0"/>
          </a:p>
        </p:txBody>
      </p:sp>
    </p:spTree>
    <p:extLst>
      <p:ext uri="{BB962C8B-B14F-4D97-AF65-F5344CB8AC3E}">
        <p14:creationId xmlns:p14="http://schemas.microsoft.com/office/powerpoint/2010/main" val="14130235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5AD508F4-1C2C-28E4-B8A3-9DBD87A3BF19}"/>
              </a:ext>
            </a:extLst>
          </p:cNvPr>
          <p:cNvSpPr/>
          <p:nvPr/>
        </p:nvSpPr>
        <p:spPr>
          <a:xfrm>
            <a:off x="0" y="-1"/>
            <a:ext cx="9144000" cy="43676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dirty="0"/>
              <a:t>波の活動度フラックス</a:t>
            </a:r>
            <a:r>
              <a:rPr lang="en-US" altLang="ja-JP" sz="2000" b="1" dirty="0"/>
              <a:t>10</a:t>
            </a:r>
            <a:r>
              <a:rPr lang="ja-JP" altLang="en-US" sz="2000" b="1" dirty="0"/>
              <a:t>月（</a:t>
            </a:r>
            <a:r>
              <a:rPr lang="en-US" altLang="ja-JP" sz="2000" b="1" dirty="0"/>
              <a:t>300hPa</a:t>
            </a:r>
            <a:r>
              <a:rPr lang="ja-JP" altLang="en-US" sz="2000" b="1" dirty="0"/>
              <a:t>ジオポテンシャル高度）</a:t>
            </a:r>
            <a:endParaRPr lang="en-US" altLang="ja-JP" sz="2000" b="1" dirty="0"/>
          </a:p>
        </p:txBody>
      </p:sp>
      <p:pic>
        <p:nvPicPr>
          <p:cNvPr id="10" name="図 9" descr="マップ&#10;&#10;自動的に生成された説明">
            <a:extLst>
              <a:ext uri="{FF2B5EF4-FFF2-40B4-BE49-F238E27FC236}">
                <a16:creationId xmlns:a16="http://schemas.microsoft.com/office/drawing/2014/main" id="{AFCE83E2-5700-C6D9-A179-6C0396398F48}"/>
              </a:ext>
            </a:extLst>
          </p:cNvPr>
          <p:cNvPicPr>
            <a:picLocks noChangeAspect="1"/>
          </p:cNvPicPr>
          <p:nvPr/>
        </p:nvPicPr>
        <p:blipFill rotWithShape="1">
          <a:blip r:embed="rId3">
            <a:extLst>
              <a:ext uri="{28A0092B-C50C-407E-A947-70E740481C1C}">
                <a14:useLocalDpi xmlns:a14="http://schemas.microsoft.com/office/drawing/2010/main" val="0"/>
              </a:ext>
            </a:extLst>
          </a:blip>
          <a:srcRect t="5255" b="32630"/>
          <a:stretch/>
        </p:blipFill>
        <p:spPr>
          <a:xfrm>
            <a:off x="71596" y="510540"/>
            <a:ext cx="9072404" cy="3390900"/>
          </a:xfrm>
          <a:prstGeom prst="rect">
            <a:avLst/>
          </a:prstGeom>
        </p:spPr>
      </p:pic>
      <p:sp>
        <p:nvSpPr>
          <p:cNvPr id="11" name="テキスト ボックス 10">
            <a:extLst>
              <a:ext uri="{FF2B5EF4-FFF2-40B4-BE49-F238E27FC236}">
                <a16:creationId xmlns:a16="http://schemas.microsoft.com/office/drawing/2014/main" id="{1F76C6A4-7F0B-D9A8-5528-25866488DC6E}"/>
              </a:ext>
            </a:extLst>
          </p:cNvPr>
          <p:cNvSpPr txBox="1"/>
          <p:nvPr/>
        </p:nvSpPr>
        <p:spPr>
          <a:xfrm>
            <a:off x="441960" y="4137660"/>
            <a:ext cx="4701540" cy="923330"/>
          </a:xfrm>
          <a:prstGeom prst="rect">
            <a:avLst/>
          </a:prstGeom>
          <a:noFill/>
        </p:spPr>
        <p:txBody>
          <a:bodyPr wrap="square" rtlCol="0">
            <a:spAutoFit/>
          </a:bodyPr>
          <a:lstStyle/>
          <a:p>
            <a:r>
              <a:rPr kumimoji="1" lang="ja-JP" altLang="en-US" dirty="0"/>
              <a:t>北大西洋中緯度からユーラシア中央部まで，波のエネルギー（波の活動度フラックス）が伝播していることが分かる．</a:t>
            </a:r>
          </a:p>
        </p:txBody>
      </p:sp>
    </p:spTree>
    <p:extLst>
      <p:ext uri="{BB962C8B-B14F-4D97-AF65-F5344CB8AC3E}">
        <p14:creationId xmlns:p14="http://schemas.microsoft.com/office/powerpoint/2010/main" val="6636559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5AD508F4-1C2C-28E4-B8A3-9DBD87A3BF19}"/>
              </a:ext>
            </a:extLst>
          </p:cNvPr>
          <p:cNvSpPr/>
          <p:nvPr/>
        </p:nvSpPr>
        <p:spPr>
          <a:xfrm>
            <a:off x="0" y="-1"/>
            <a:ext cx="9144000" cy="43676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2000" b="1" dirty="0"/>
          </a:p>
        </p:txBody>
      </p:sp>
      <p:pic>
        <p:nvPicPr>
          <p:cNvPr id="4" name="図 3" descr="マップ&#10;&#10;自動的に生成された説明">
            <a:extLst>
              <a:ext uri="{FF2B5EF4-FFF2-40B4-BE49-F238E27FC236}">
                <a16:creationId xmlns:a16="http://schemas.microsoft.com/office/drawing/2014/main" id="{A0E4A057-51C8-B1A7-3199-2559400D20FF}"/>
              </a:ext>
            </a:extLst>
          </p:cNvPr>
          <p:cNvPicPr>
            <a:picLocks noChangeAspect="1"/>
          </p:cNvPicPr>
          <p:nvPr/>
        </p:nvPicPr>
        <p:blipFill rotWithShape="1">
          <a:blip r:embed="rId3">
            <a:extLst>
              <a:ext uri="{28A0092B-C50C-407E-A947-70E740481C1C}">
                <a14:useLocalDpi xmlns:a14="http://schemas.microsoft.com/office/drawing/2010/main" val="0"/>
              </a:ext>
            </a:extLst>
          </a:blip>
          <a:srcRect t="6316" b="13390"/>
          <a:stretch/>
        </p:blipFill>
        <p:spPr>
          <a:xfrm>
            <a:off x="23191" y="4748489"/>
            <a:ext cx="3970683" cy="1697910"/>
          </a:xfrm>
          <a:prstGeom prst="rect">
            <a:avLst/>
          </a:prstGeom>
        </p:spPr>
      </p:pic>
      <p:pic>
        <p:nvPicPr>
          <p:cNvPr id="6" name="図 5" descr="グラフ, 散布図&#10;&#10;自動的に生成された説明">
            <a:extLst>
              <a:ext uri="{FF2B5EF4-FFF2-40B4-BE49-F238E27FC236}">
                <a16:creationId xmlns:a16="http://schemas.microsoft.com/office/drawing/2014/main" id="{BD0EAA9C-D8F9-7405-41A5-7724611D7B46}"/>
              </a:ext>
            </a:extLst>
          </p:cNvPr>
          <p:cNvPicPr>
            <a:picLocks noChangeAspect="1"/>
          </p:cNvPicPr>
          <p:nvPr/>
        </p:nvPicPr>
        <p:blipFill rotWithShape="1">
          <a:blip r:embed="rId4">
            <a:extLst>
              <a:ext uri="{28A0092B-C50C-407E-A947-70E740481C1C}">
                <a14:useLocalDpi xmlns:a14="http://schemas.microsoft.com/office/drawing/2010/main" val="0"/>
              </a:ext>
            </a:extLst>
          </a:blip>
          <a:srcRect t="6289" b="13417"/>
          <a:stretch/>
        </p:blipFill>
        <p:spPr>
          <a:xfrm>
            <a:off x="-48040" y="982280"/>
            <a:ext cx="6557547" cy="2804083"/>
          </a:xfrm>
          <a:prstGeom prst="rect">
            <a:avLst/>
          </a:prstGeom>
        </p:spPr>
      </p:pic>
      <p:pic>
        <p:nvPicPr>
          <p:cNvPr id="8" name="図 7" descr="マップ&#10;&#10;自動的に生成された説明">
            <a:extLst>
              <a:ext uri="{FF2B5EF4-FFF2-40B4-BE49-F238E27FC236}">
                <a16:creationId xmlns:a16="http://schemas.microsoft.com/office/drawing/2014/main" id="{47EB4EF8-1B0E-00E7-B155-579F9D88F47F}"/>
              </a:ext>
            </a:extLst>
          </p:cNvPr>
          <p:cNvPicPr>
            <a:picLocks noChangeAspect="1"/>
          </p:cNvPicPr>
          <p:nvPr/>
        </p:nvPicPr>
        <p:blipFill rotWithShape="1">
          <a:blip r:embed="rId5">
            <a:extLst>
              <a:ext uri="{28A0092B-C50C-407E-A947-70E740481C1C}">
                <a14:useLocalDpi xmlns:a14="http://schemas.microsoft.com/office/drawing/2010/main" val="0"/>
              </a:ext>
            </a:extLst>
          </a:blip>
          <a:srcRect t="5696"/>
          <a:stretch/>
        </p:blipFill>
        <p:spPr>
          <a:xfrm>
            <a:off x="3955166" y="4288040"/>
            <a:ext cx="5165643" cy="2599040"/>
          </a:xfrm>
          <a:prstGeom prst="rect">
            <a:avLst/>
          </a:prstGeom>
        </p:spPr>
      </p:pic>
      <p:sp>
        <p:nvSpPr>
          <p:cNvPr id="9" name="テキスト ボックス 8">
            <a:extLst>
              <a:ext uri="{FF2B5EF4-FFF2-40B4-BE49-F238E27FC236}">
                <a16:creationId xmlns:a16="http://schemas.microsoft.com/office/drawing/2014/main" id="{E9BA965A-1BFB-E92F-7C59-465830B5EC9A}"/>
              </a:ext>
            </a:extLst>
          </p:cNvPr>
          <p:cNvSpPr txBox="1"/>
          <p:nvPr/>
        </p:nvSpPr>
        <p:spPr>
          <a:xfrm>
            <a:off x="139662" y="675610"/>
            <a:ext cx="6182141" cy="369332"/>
          </a:xfrm>
          <a:prstGeom prst="rect">
            <a:avLst/>
          </a:prstGeom>
          <a:noFill/>
        </p:spPr>
        <p:txBody>
          <a:bodyPr wrap="square" rtlCol="0">
            <a:spAutoFit/>
          </a:bodyPr>
          <a:lstStyle/>
          <a:p>
            <a:pPr algn="ctr"/>
            <a:r>
              <a:rPr kumimoji="1" lang="ja-JP" altLang="en-US" b="1" dirty="0"/>
              <a:t>熱帯大西洋</a:t>
            </a:r>
            <a:r>
              <a:rPr kumimoji="1" lang="en-US" altLang="ja-JP" b="1" dirty="0"/>
              <a:t>OLR</a:t>
            </a:r>
            <a:r>
              <a:rPr kumimoji="1" lang="ja-JP" altLang="en-US" b="1" dirty="0"/>
              <a:t>インデックス</a:t>
            </a:r>
            <a:r>
              <a:rPr kumimoji="1" lang="en-US" altLang="ja-JP" b="1" dirty="0"/>
              <a:t>_vs_300hPa</a:t>
            </a:r>
            <a:r>
              <a:rPr kumimoji="1" lang="ja-JP" altLang="en-US" b="1" dirty="0"/>
              <a:t>速度ポテンシャル</a:t>
            </a:r>
          </a:p>
        </p:txBody>
      </p:sp>
      <p:sp>
        <p:nvSpPr>
          <p:cNvPr id="10" name="テキスト ボックス 9">
            <a:extLst>
              <a:ext uri="{FF2B5EF4-FFF2-40B4-BE49-F238E27FC236}">
                <a16:creationId xmlns:a16="http://schemas.microsoft.com/office/drawing/2014/main" id="{0495444B-6AA7-6D9E-844E-AAB681A1CD95}"/>
              </a:ext>
            </a:extLst>
          </p:cNvPr>
          <p:cNvSpPr txBox="1"/>
          <p:nvPr/>
        </p:nvSpPr>
        <p:spPr>
          <a:xfrm>
            <a:off x="-165131" y="4024098"/>
            <a:ext cx="4909103" cy="307777"/>
          </a:xfrm>
          <a:prstGeom prst="rect">
            <a:avLst/>
          </a:prstGeom>
          <a:noFill/>
        </p:spPr>
        <p:txBody>
          <a:bodyPr wrap="square" rtlCol="0">
            <a:spAutoFit/>
          </a:bodyPr>
          <a:lstStyle/>
          <a:p>
            <a:pPr algn="ctr"/>
            <a:r>
              <a:rPr kumimoji="1" lang="ja-JP" altLang="en-US" sz="1400" b="1" dirty="0"/>
              <a:t>熱帯大西洋</a:t>
            </a:r>
            <a:r>
              <a:rPr kumimoji="1" lang="en-US" altLang="ja-JP" sz="1400" b="1" dirty="0"/>
              <a:t>OLR</a:t>
            </a:r>
            <a:r>
              <a:rPr kumimoji="1" lang="ja-JP" altLang="en-US" sz="1400" b="1" dirty="0"/>
              <a:t>インデックス</a:t>
            </a:r>
            <a:r>
              <a:rPr kumimoji="1" lang="en-US" altLang="ja-JP" sz="1400" b="1" dirty="0"/>
              <a:t>_vs_850hPa</a:t>
            </a:r>
            <a:r>
              <a:rPr kumimoji="1" lang="ja-JP" altLang="en-US" sz="1400" b="1" dirty="0"/>
              <a:t>速度ポテンシャル</a:t>
            </a:r>
          </a:p>
        </p:txBody>
      </p:sp>
      <p:sp>
        <p:nvSpPr>
          <p:cNvPr id="11" name="テキスト ボックス 10">
            <a:extLst>
              <a:ext uri="{FF2B5EF4-FFF2-40B4-BE49-F238E27FC236}">
                <a16:creationId xmlns:a16="http://schemas.microsoft.com/office/drawing/2014/main" id="{76951109-F929-2B1D-C738-E869E73CB1E6}"/>
              </a:ext>
            </a:extLst>
          </p:cNvPr>
          <p:cNvSpPr txBox="1"/>
          <p:nvPr/>
        </p:nvSpPr>
        <p:spPr>
          <a:xfrm>
            <a:off x="5426762" y="3923073"/>
            <a:ext cx="2531167" cy="369332"/>
          </a:xfrm>
          <a:prstGeom prst="rect">
            <a:avLst/>
          </a:prstGeom>
          <a:noFill/>
        </p:spPr>
        <p:txBody>
          <a:bodyPr wrap="square" rtlCol="0">
            <a:spAutoFit/>
          </a:bodyPr>
          <a:lstStyle/>
          <a:p>
            <a:pPr algn="ctr"/>
            <a:r>
              <a:rPr kumimoji="1" lang="en-US" altLang="ja-JP" b="1" dirty="0"/>
              <a:t>10</a:t>
            </a:r>
            <a:r>
              <a:rPr kumimoji="1" lang="ja-JP" altLang="en-US" b="1" dirty="0"/>
              <a:t>月絶対渦度気候値</a:t>
            </a:r>
          </a:p>
        </p:txBody>
      </p:sp>
      <p:sp>
        <p:nvSpPr>
          <p:cNvPr id="2" name="テキスト ボックス 1">
            <a:extLst>
              <a:ext uri="{FF2B5EF4-FFF2-40B4-BE49-F238E27FC236}">
                <a16:creationId xmlns:a16="http://schemas.microsoft.com/office/drawing/2014/main" id="{5AA0C80E-EBDD-E7A6-EF1F-A41A789DDB01}"/>
              </a:ext>
            </a:extLst>
          </p:cNvPr>
          <p:cNvSpPr txBox="1"/>
          <p:nvPr/>
        </p:nvSpPr>
        <p:spPr>
          <a:xfrm>
            <a:off x="6537987" y="1183992"/>
            <a:ext cx="2355093" cy="1200329"/>
          </a:xfrm>
          <a:prstGeom prst="rect">
            <a:avLst/>
          </a:prstGeom>
          <a:noFill/>
        </p:spPr>
        <p:txBody>
          <a:bodyPr wrap="square" rtlCol="0">
            <a:spAutoFit/>
          </a:bodyPr>
          <a:lstStyle/>
          <a:p>
            <a:r>
              <a:rPr kumimoji="1" lang="ja-JP" altLang="en-US" dirty="0"/>
              <a:t>絶対渦度の勾配があるところに，発散風が吹くと，渦度が移流される．</a:t>
            </a:r>
          </a:p>
        </p:txBody>
      </p:sp>
    </p:spTree>
    <p:extLst>
      <p:ext uri="{BB962C8B-B14F-4D97-AF65-F5344CB8AC3E}">
        <p14:creationId xmlns:p14="http://schemas.microsoft.com/office/powerpoint/2010/main" val="14556872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5AD508F4-1C2C-28E4-B8A3-9DBD87A3BF19}"/>
              </a:ext>
            </a:extLst>
          </p:cNvPr>
          <p:cNvSpPr/>
          <p:nvPr/>
        </p:nvSpPr>
        <p:spPr>
          <a:xfrm>
            <a:off x="0" y="-1"/>
            <a:ext cx="9144000" cy="43676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000" b="1" dirty="0"/>
              <a:t>LBM</a:t>
            </a:r>
            <a:r>
              <a:rPr lang="ja-JP" altLang="en-US" sz="2000" b="1" dirty="0"/>
              <a:t>実験</a:t>
            </a:r>
            <a:endParaRPr lang="en-US" altLang="ja-JP" sz="2000" b="1" dirty="0"/>
          </a:p>
        </p:txBody>
      </p:sp>
      <p:pic>
        <p:nvPicPr>
          <p:cNvPr id="4" name="図 3">
            <a:extLst>
              <a:ext uri="{FF2B5EF4-FFF2-40B4-BE49-F238E27FC236}">
                <a16:creationId xmlns:a16="http://schemas.microsoft.com/office/drawing/2014/main" id="{50E4672B-2299-6A9C-AF2B-8CE59921E76F}"/>
              </a:ext>
            </a:extLst>
          </p:cNvPr>
          <p:cNvPicPr>
            <a:picLocks noChangeAspect="1"/>
          </p:cNvPicPr>
          <p:nvPr/>
        </p:nvPicPr>
        <p:blipFill>
          <a:blip r:embed="rId3"/>
          <a:stretch>
            <a:fillRect/>
          </a:stretch>
        </p:blipFill>
        <p:spPr>
          <a:xfrm>
            <a:off x="100279" y="2556198"/>
            <a:ext cx="3664045" cy="547120"/>
          </a:xfrm>
          <a:prstGeom prst="rect">
            <a:avLst/>
          </a:prstGeom>
        </p:spPr>
      </p:pic>
      <p:pic>
        <p:nvPicPr>
          <p:cNvPr id="6" name="図 5">
            <a:extLst>
              <a:ext uri="{FF2B5EF4-FFF2-40B4-BE49-F238E27FC236}">
                <a16:creationId xmlns:a16="http://schemas.microsoft.com/office/drawing/2014/main" id="{9FE66821-6B3B-97E8-1DD6-17330008E3E2}"/>
              </a:ext>
            </a:extLst>
          </p:cNvPr>
          <p:cNvPicPr>
            <a:picLocks noChangeAspect="1"/>
          </p:cNvPicPr>
          <p:nvPr/>
        </p:nvPicPr>
        <p:blipFill>
          <a:blip r:embed="rId4"/>
          <a:stretch>
            <a:fillRect/>
          </a:stretch>
        </p:blipFill>
        <p:spPr>
          <a:xfrm>
            <a:off x="457749" y="5361773"/>
            <a:ext cx="1942711" cy="580581"/>
          </a:xfrm>
          <a:prstGeom prst="rect">
            <a:avLst/>
          </a:prstGeom>
        </p:spPr>
      </p:pic>
      <p:pic>
        <p:nvPicPr>
          <p:cNvPr id="8" name="図 7">
            <a:extLst>
              <a:ext uri="{FF2B5EF4-FFF2-40B4-BE49-F238E27FC236}">
                <a16:creationId xmlns:a16="http://schemas.microsoft.com/office/drawing/2014/main" id="{2813127B-30D2-93C6-E144-5D01797C6086}"/>
              </a:ext>
            </a:extLst>
          </p:cNvPr>
          <p:cNvPicPr>
            <a:picLocks noChangeAspect="1"/>
          </p:cNvPicPr>
          <p:nvPr/>
        </p:nvPicPr>
        <p:blipFill>
          <a:blip r:embed="rId5"/>
          <a:stretch>
            <a:fillRect/>
          </a:stretch>
        </p:blipFill>
        <p:spPr>
          <a:xfrm>
            <a:off x="457749" y="1529761"/>
            <a:ext cx="2251605" cy="547120"/>
          </a:xfrm>
          <a:prstGeom prst="rect">
            <a:avLst/>
          </a:prstGeom>
        </p:spPr>
      </p:pic>
      <p:pic>
        <p:nvPicPr>
          <p:cNvPr id="10" name="図 9">
            <a:extLst>
              <a:ext uri="{FF2B5EF4-FFF2-40B4-BE49-F238E27FC236}">
                <a16:creationId xmlns:a16="http://schemas.microsoft.com/office/drawing/2014/main" id="{D4FB0791-E76E-18A1-4853-7B220FADD3E8}"/>
              </a:ext>
            </a:extLst>
          </p:cNvPr>
          <p:cNvPicPr>
            <a:picLocks noChangeAspect="1"/>
          </p:cNvPicPr>
          <p:nvPr/>
        </p:nvPicPr>
        <p:blipFill>
          <a:blip r:embed="rId6"/>
          <a:stretch>
            <a:fillRect/>
          </a:stretch>
        </p:blipFill>
        <p:spPr>
          <a:xfrm>
            <a:off x="457749" y="611737"/>
            <a:ext cx="2335778" cy="547120"/>
          </a:xfrm>
          <a:prstGeom prst="rect">
            <a:avLst/>
          </a:prstGeom>
        </p:spPr>
      </p:pic>
      <p:sp>
        <p:nvSpPr>
          <p:cNvPr id="11" name="テキスト ボックス 10">
            <a:extLst>
              <a:ext uri="{FF2B5EF4-FFF2-40B4-BE49-F238E27FC236}">
                <a16:creationId xmlns:a16="http://schemas.microsoft.com/office/drawing/2014/main" id="{C8FFACF3-1FF4-6425-442A-9CFC564DEDC7}"/>
              </a:ext>
            </a:extLst>
          </p:cNvPr>
          <p:cNvSpPr txBox="1"/>
          <p:nvPr/>
        </p:nvSpPr>
        <p:spPr>
          <a:xfrm>
            <a:off x="3945569" y="1546765"/>
            <a:ext cx="3776869" cy="646331"/>
          </a:xfrm>
          <a:prstGeom prst="rect">
            <a:avLst/>
          </a:prstGeom>
          <a:noFill/>
        </p:spPr>
        <p:txBody>
          <a:bodyPr wrap="square" rtlCol="0">
            <a:spAutoFit/>
          </a:bodyPr>
          <a:lstStyle/>
          <a:p>
            <a:r>
              <a:rPr kumimoji="1" lang="ja-JP" altLang="en-US" dirty="0"/>
              <a:t>状態ベクトルを基本場と摂動場に分ける</a:t>
            </a:r>
          </a:p>
        </p:txBody>
      </p:sp>
      <p:sp>
        <p:nvSpPr>
          <p:cNvPr id="12" name="テキスト ボックス 11">
            <a:extLst>
              <a:ext uri="{FF2B5EF4-FFF2-40B4-BE49-F238E27FC236}">
                <a16:creationId xmlns:a16="http://schemas.microsoft.com/office/drawing/2014/main" id="{8A4602E1-DDBF-D929-E7C8-913523E5DC8C}"/>
              </a:ext>
            </a:extLst>
          </p:cNvPr>
          <p:cNvSpPr txBox="1"/>
          <p:nvPr/>
        </p:nvSpPr>
        <p:spPr>
          <a:xfrm>
            <a:off x="795131" y="3118427"/>
            <a:ext cx="3776869" cy="369332"/>
          </a:xfrm>
          <a:prstGeom prst="rect">
            <a:avLst/>
          </a:prstGeom>
          <a:noFill/>
        </p:spPr>
        <p:txBody>
          <a:bodyPr wrap="square" rtlCol="0">
            <a:spAutoFit/>
          </a:bodyPr>
          <a:lstStyle/>
          <a:p>
            <a:r>
              <a:rPr kumimoji="1" lang="en-US" altLang="ja-JP" dirty="0"/>
              <a:t>L</a:t>
            </a:r>
            <a:r>
              <a:rPr kumimoji="1" lang="ja-JP" altLang="en-US" dirty="0"/>
              <a:t>：線形，</a:t>
            </a:r>
            <a:r>
              <a:rPr kumimoji="1" lang="en-US" altLang="ja-JP" dirty="0"/>
              <a:t>NL</a:t>
            </a:r>
            <a:r>
              <a:rPr kumimoji="1" lang="ja-JP" altLang="en-US" dirty="0"/>
              <a:t>：非線形</a:t>
            </a:r>
          </a:p>
        </p:txBody>
      </p:sp>
      <p:sp>
        <p:nvSpPr>
          <p:cNvPr id="13" name="テキスト ボックス 12">
            <a:extLst>
              <a:ext uri="{FF2B5EF4-FFF2-40B4-BE49-F238E27FC236}">
                <a16:creationId xmlns:a16="http://schemas.microsoft.com/office/drawing/2014/main" id="{9E32D28F-6B81-AEF6-7830-8D4A3180DB4A}"/>
              </a:ext>
            </a:extLst>
          </p:cNvPr>
          <p:cNvSpPr txBox="1"/>
          <p:nvPr/>
        </p:nvSpPr>
        <p:spPr>
          <a:xfrm>
            <a:off x="3951830" y="758156"/>
            <a:ext cx="4797289" cy="369332"/>
          </a:xfrm>
          <a:prstGeom prst="rect">
            <a:avLst/>
          </a:prstGeom>
          <a:noFill/>
        </p:spPr>
        <p:txBody>
          <a:bodyPr wrap="square" rtlCol="0">
            <a:spAutoFit/>
          </a:bodyPr>
          <a:lstStyle/>
          <a:p>
            <a:r>
              <a:rPr kumimoji="1" lang="ja-JP" altLang="en-US" dirty="0"/>
              <a:t>状態ベクトル</a:t>
            </a:r>
            <a:r>
              <a:rPr kumimoji="1" lang="en-US" altLang="ja-JP" dirty="0"/>
              <a:t>X</a:t>
            </a:r>
            <a:r>
              <a:rPr kumimoji="1" lang="ja-JP" altLang="en-US" dirty="0"/>
              <a:t>（渦度，発散，気温，気圧）</a:t>
            </a:r>
          </a:p>
        </p:txBody>
      </p:sp>
      <p:sp>
        <p:nvSpPr>
          <p:cNvPr id="14" name="テキスト ボックス 13">
            <a:extLst>
              <a:ext uri="{FF2B5EF4-FFF2-40B4-BE49-F238E27FC236}">
                <a16:creationId xmlns:a16="http://schemas.microsoft.com/office/drawing/2014/main" id="{160ED954-56D4-1B03-F2AD-263BD1DEC472}"/>
              </a:ext>
            </a:extLst>
          </p:cNvPr>
          <p:cNvSpPr txBox="1"/>
          <p:nvPr/>
        </p:nvSpPr>
        <p:spPr>
          <a:xfrm>
            <a:off x="3945570" y="2556198"/>
            <a:ext cx="3776869" cy="646331"/>
          </a:xfrm>
          <a:prstGeom prst="rect">
            <a:avLst/>
          </a:prstGeom>
          <a:noFill/>
        </p:spPr>
        <p:txBody>
          <a:bodyPr wrap="square" rtlCol="0">
            <a:spAutoFit/>
          </a:bodyPr>
          <a:lstStyle/>
          <a:p>
            <a:r>
              <a:rPr kumimoji="1" lang="ja-JP" altLang="en-US" dirty="0"/>
              <a:t>プリミティブ方程式を解くときに非線形項を除去する</a:t>
            </a:r>
          </a:p>
        </p:txBody>
      </p:sp>
      <p:pic>
        <p:nvPicPr>
          <p:cNvPr id="16" name="図 15">
            <a:extLst>
              <a:ext uri="{FF2B5EF4-FFF2-40B4-BE49-F238E27FC236}">
                <a16:creationId xmlns:a16="http://schemas.microsoft.com/office/drawing/2014/main" id="{3693DD8E-D62F-DD03-CBFE-68D7A00999F8}"/>
              </a:ext>
            </a:extLst>
          </p:cNvPr>
          <p:cNvPicPr>
            <a:picLocks noChangeAspect="1"/>
          </p:cNvPicPr>
          <p:nvPr/>
        </p:nvPicPr>
        <p:blipFill>
          <a:blip r:embed="rId7"/>
          <a:stretch>
            <a:fillRect/>
          </a:stretch>
        </p:blipFill>
        <p:spPr>
          <a:xfrm>
            <a:off x="314817" y="3840516"/>
            <a:ext cx="2478710" cy="978439"/>
          </a:xfrm>
          <a:prstGeom prst="rect">
            <a:avLst/>
          </a:prstGeom>
        </p:spPr>
      </p:pic>
      <p:sp>
        <p:nvSpPr>
          <p:cNvPr id="17" name="テキスト ボックス 16">
            <a:extLst>
              <a:ext uri="{FF2B5EF4-FFF2-40B4-BE49-F238E27FC236}">
                <a16:creationId xmlns:a16="http://schemas.microsoft.com/office/drawing/2014/main" id="{593E57D2-9D32-F674-1133-C50E40ABF772}"/>
              </a:ext>
            </a:extLst>
          </p:cNvPr>
          <p:cNvSpPr txBox="1"/>
          <p:nvPr/>
        </p:nvSpPr>
        <p:spPr>
          <a:xfrm>
            <a:off x="3945568" y="3905511"/>
            <a:ext cx="4337041" cy="369332"/>
          </a:xfrm>
          <a:prstGeom prst="rect">
            <a:avLst/>
          </a:prstGeom>
          <a:noFill/>
        </p:spPr>
        <p:txBody>
          <a:bodyPr wrap="square" rtlCol="0">
            <a:spAutoFit/>
          </a:bodyPr>
          <a:lstStyle/>
          <a:p>
            <a:r>
              <a:rPr kumimoji="1" lang="ja-JP" altLang="en-US" dirty="0"/>
              <a:t>基本場は平均的な強制とバランスする</a:t>
            </a:r>
          </a:p>
        </p:txBody>
      </p:sp>
      <p:sp>
        <p:nvSpPr>
          <p:cNvPr id="18" name="テキスト ボックス 17">
            <a:extLst>
              <a:ext uri="{FF2B5EF4-FFF2-40B4-BE49-F238E27FC236}">
                <a16:creationId xmlns:a16="http://schemas.microsoft.com/office/drawing/2014/main" id="{D85CAA56-535C-F436-1949-1C54DFE0A8DA}"/>
              </a:ext>
            </a:extLst>
          </p:cNvPr>
          <p:cNvSpPr txBox="1"/>
          <p:nvPr/>
        </p:nvSpPr>
        <p:spPr>
          <a:xfrm>
            <a:off x="3945568" y="4449623"/>
            <a:ext cx="4518629" cy="369332"/>
          </a:xfrm>
          <a:prstGeom prst="rect">
            <a:avLst/>
          </a:prstGeom>
          <a:noFill/>
        </p:spPr>
        <p:txBody>
          <a:bodyPr wrap="square" rtlCol="0">
            <a:spAutoFit/>
          </a:bodyPr>
          <a:lstStyle/>
          <a:p>
            <a:r>
              <a:rPr kumimoji="1" lang="ja-JP" altLang="en-US" dirty="0"/>
              <a:t>摂動場は強制偏差によって作り出される</a:t>
            </a:r>
          </a:p>
        </p:txBody>
      </p:sp>
      <p:sp>
        <p:nvSpPr>
          <p:cNvPr id="19" name="テキスト ボックス 18">
            <a:extLst>
              <a:ext uri="{FF2B5EF4-FFF2-40B4-BE49-F238E27FC236}">
                <a16:creationId xmlns:a16="http://schemas.microsoft.com/office/drawing/2014/main" id="{8184AB97-2A61-68CF-D6DC-82C1F3014FFE}"/>
              </a:ext>
            </a:extLst>
          </p:cNvPr>
          <p:cNvSpPr txBox="1"/>
          <p:nvPr/>
        </p:nvSpPr>
        <p:spPr>
          <a:xfrm>
            <a:off x="3945568" y="5467397"/>
            <a:ext cx="4518629" cy="369332"/>
          </a:xfrm>
          <a:prstGeom prst="rect">
            <a:avLst/>
          </a:prstGeom>
          <a:noFill/>
        </p:spPr>
        <p:txBody>
          <a:bodyPr wrap="square" rtlCol="0">
            <a:spAutoFit/>
          </a:bodyPr>
          <a:lstStyle/>
          <a:p>
            <a:r>
              <a:rPr kumimoji="1" lang="ja-JP" altLang="en-US" dirty="0"/>
              <a:t>定常応答問題を考える</a:t>
            </a:r>
          </a:p>
        </p:txBody>
      </p:sp>
      <p:sp>
        <p:nvSpPr>
          <p:cNvPr id="20" name="テキスト ボックス 19">
            <a:extLst>
              <a:ext uri="{FF2B5EF4-FFF2-40B4-BE49-F238E27FC236}">
                <a16:creationId xmlns:a16="http://schemas.microsoft.com/office/drawing/2014/main" id="{C1F7523E-53D6-1BA6-DE86-6FA1A04D1E7B}"/>
              </a:ext>
            </a:extLst>
          </p:cNvPr>
          <p:cNvSpPr txBox="1"/>
          <p:nvPr/>
        </p:nvSpPr>
        <p:spPr>
          <a:xfrm>
            <a:off x="2797469" y="5901887"/>
            <a:ext cx="6383606" cy="923330"/>
          </a:xfrm>
          <a:prstGeom prst="rect">
            <a:avLst/>
          </a:prstGeom>
          <a:noFill/>
        </p:spPr>
        <p:txBody>
          <a:bodyPr wrap="square" rtlCol="0">
            <a:spAutoFit/>
          </a:bodyPr>
          <a:lstStyle/>
          <a:p>
            <a:r>
              <a:rPr kumimoji="1" lang="ja-JP" altLang="en-US" dirty="0"/>
              <a:t>線形化された摂動の方程式を時間積分する．</a:t>
            </a:r>
            <a:endParaRPr kumimoji="1" lang="en-US" altLang="ja-JP" dirty="0"/>
          </a:p>
          <a:p>
            <a:r>
              <a:rPr kumimoji="1" lang="ja-JP" altLang="en-US" dirty="0"/>
              <a:t>線形化することで定常応答を見積もることができて，現実で起こっていることの解釈が簡単になる</a:t>
            </a:r>
          </a:p>
        </p:txBody>
      </p:sp>
    </p:spTree>
    <p:extLst>
      <p:ext uri="{BB962C8B-B14F-4D97-AF65-F5344CB8AC3E}">
        <p14:creationId xmlns:p14="http://schemas.microsoft.com/office/powerpoint/2010/main" val="38558218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5AD508F4-1C2C-28E4-B8A3-9DBD87A3BF19}"/>
              </a:ext>
            </a:extLst>
          </p:cNvPr>
          <p:cNvSpPr/>
          <p:nvPr/>
        </p:nvSpPr>
        <p:spPr>
          <a:xfrm>
            <a:off x="0" y="-1"/>
            <a:ext cx="9144000" cy="43676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000" b="1" dirty="0"/>
              <a:t>SST</a:t>
            </a:r>
            <a:r>
              <a:rPr lang="ja-JP" altLang="en-US" sz="2000" b="1" dirty="0"/>
              <a:t>と直上の</a:t>
            </a:r>
            <a:r>
              <a:rPr lang="en-US" altLang="ja-JP" sz="2000" b="1" dirty="0"/>
              <a:t>OLR</a:t>
            </a:r>
            <a:r>
              <a:rPr lang="ja-JP" altLang="en-US" sz="2000" b="1" dirty="0"/>
              <a:t>の相関マップ</a:t>
            </a:r>
            <a:endParaRPr lang="en-US" altLang="ja-JP" sz="2000" b="1" dirty="0"/>
          </a:p>
        </p:txBody>
      </p:sp>
      <p:pic>
        <p:nvPicPr>
          <p:cNvPr id="4" name="図 3" descr="マップ&#10;&#10;自動的に生成された説明">
            <a:extLst>
              <a:ext uri="{FF2B5EF4-FFF2-40B4-BE49-F238E27FC236}">
                <a16:creationId xmlns:a16="http://schemas.microsoft.com/office/drawing/2014/main" id="{646D4BA8-D3FD-4708-6EFE-C47AF38BBC77}"/>
              </a:ext>
            </a:extLst>
          </p:cNvPr>
          <p:cNvPicPr>
            <a:picLocks noChangeAspect="1"/>
          </p:cNvPicPr>
          <p:nvPr/>
        </p:nvPicPr>
        <p:blipFill rotWithShape="1">
          <a:blip r:embed="rId3">
            <a:extLst>
              <a:ext uri="{28A0092B-C50C-407E-A947-70E740481C1C}">
                <a14:useLocalDpi xmlns:a14="http://schemas.microsoft.com/office/drawing/2010/main" val="0"/>
              </a:ext>
            </a:extLst>
          </a:blip>
          <a:srcRect b="8704"/>
          <a:stretch/>
        </p:blipFill>
        <p:spPr>
          <a:xfrm>
            <a:off x="145774" y="575417"/>
            <a:ext cx="8613913" cy="5552114"/>
          </a:xfrm>
          <a:prstGeom prst="rect">
            <a:avLst/>
          </a:prstGeom>
        </p:spPr>
      </p:pic>
    </p:spTree>
    <p:extLst>
      <p:ext uri="{BB962C8B-B14F-4D97-AF65-F5344CB8AC3E}">
        <p14:creationId xmlns:p14="http://schemas.microsoft.com/office/powerpoint/2010/main" val="4153970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5AD508F4-1C2C-28E4-B8A3-9DBD87A3BF19}"/>
              </a:ext>
            </a:extLst>
          </p:cNvPr>
          <p:cNvSpPr/>
          <p:nvPr/>
        </p:nvSpPr>
        <p:spPr>
          <a:xfrm>
            <a:off x="0" y="-1"/>
            <a:ext cx="9144000" cy="43676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dirty="0"/>
              <a:t>研究背景　テレコネクションと熱帯大西洋の対流活動</a:t>
            </a:r>
            <a:endParaRPr lang="en-US" altLang="ja-JP" sz="2000" b="1" dirty="0"/>
          </a:p>
        </p:txBody>
      </p:sp>
      <p:sp>
        <p:nvSpPr>
          <p:cNvPr id="18" name="テキスト ボックス 17">
            <a:extLst>
              <a:ext uri="{FF2B5EF4-FFF2-40B4-BE49-F238E27FC236}">
                <a16:creationId xmlns:a16="http://schemas.microsoft.com/office/drawing/2014/main" id="{FB7143A5-5414-4E52-BD90-31A17641707F}"/>
              </a:ext>
            </a:extLst>
          </p:cNvPr>
          <p:cNvSpPr txBox="1"/>
          <p:nvPr/>
        </p:nvSpPr>
        <p:spPr>
          <a:xfrm>
            <a:off x="8277523" y="-54186"/>
            <a:ext cx="866477" cy="523220"/>
          </a:xfrm>
          <a:prstGeom prst="rect">
            <a:avLst/>
          </a:prstGeom>
          <a:noFill/>
        </p:spPr>
        <p:txBody>
          <a:bodyPr wrap="square" rtlCol="0">
            <a:spAutoFit/>
          </a:bodyPr>
          <a:lstStyle/>
          <a:p>
            <a:r>
              <a:rPr kumimoji="1" lang="en-US" altLang="ja-JP" sz="2800" dirty="0">
                <a:solidFill>
                  <a:schemeClr val="bg1"/>
                </a:solidFill>
              </a:rPr>
              <a:t>2/12</a:t>
            </a:r>
            <a:endParaRPr kumimoji="1" lang="ja-JP" altLang="en-US" sz="2800" dirty="0">
              <a:solidFill>
                <a:schemeClr val="bg1"/>
              </a:solidFill>
            </a:endParaRPr>
          </a:p>
        </p:txBody>
      </p:sp>
      <p:sp>
        <p:nvSpPr>
          <p:cNvPr id="2" name="テキスト ボックス 1">
            <a:extLst>
              <a:ext uri="{FF2B5EF4-FFF2-40B4-BE49-F238E27FC236}">
                <a16:creationId xmlns:a16="http://schemas.microsoft.com/office/drawing/2014/main" id="{EEB99579-9475-0911-D78B-DB32311F0195}"/>
              </a:ext>
            </a:extLst>
          </p:cNvPr>
          <p:cNvSpPr txBox="1"/>
          <p:nvPr/>
        </p:nvSpPr>
        <p:spPr>
          <a:xfrm>
            <a:off x="0" y="4138302"/>
            <a:ext cx="4572000" cy="2123658"/>
          </a:xfrm>
          <a:prstGeom prst="rect">
            <a:avLst/>
          </a:prstGeom>
          <a:noFill/>
        </p:spPr>
        <p:txBody>
          <a:bodyPr wrap="square" rtlCol="0">
            <a:spAutoFit/>
          </a:bodyPr>
          <a:lstStyle/>
          <a:p>
            <a:r>
              <a:rPr kumimoji="1" lang="ja-JP" altLang="en-US" sz="2200" dirty="0"/>
              <a:t>〇熱帯大西洋の気候</a:t>
            </a:r>
            <a:endParaRPr kumimoji="1" lang="en-US" altLang="ja-JP" sz="2200" dirty="0"/>
          </a:p>
          <a:p>
            <a:r>
              <a:rPr kumimoji="1" lang="ja-JP" altLang="en-US" sz="2200" dirty="0"/>
              <a:t>・</a:t>
            </a:r>
            <a:r>
              <a:rPr kumimoji="1" lang="ja-JP" altLang="en-US" sz="2200" b="1" dirty="0"/>
              <a:t>熱帯収束帯</a:t>
            </a:r>
            <a:r>
              <a:rPr kumimoji="1" lang="ja-JP" altLang="en-US" sz="2200" dirty="0"/>
              <a:t>による降水</a:t>
            </a:r>
            <a:endParaRPr kumimoji="1" lang="en-US" altLang="ja-JP" sz="2200" dirty="0"/>
          </a:p>
          <a:p>
            <a:r>
              <a:rPr kumimoji="1" lang="ja-JP" altLang="en-US" sz="2200" dirty="0"/>
              <a:t>・深い</a:t>
            </a:r>
            <a:r>
              <a:rPr kumimoji="1" lang="ja-JP" altLang="en-US" sz="2200" b="1" dirty="0"/>
              <a:t>対流活動</a:t>
            </a:r>
            <a:r>
              <a:rPr kumimoji="1" lang="ja-JP" altLang="en-US" sz="2200" dirty="0"/>
              <a:t>が起こる</a:t>
            </a:r>
            <a:endParaRPr kumimoji="1" lang="en-US" altLang="ja-JP" sz="2200" dirty="0"/>
          </a:p>
          <a:p>
            <a:r>
              <a:rPr kumimoji="1" lang="ja-JP" altLang="en-US" sz="2200" dirty="0"/>
              <a:t>・熱帯収束帯の変動が</a:t>
            </a:r>
            <a:endParaRPr kumimoji="1" lang="en-US" altLang="ja-JP" sz="2200" dirty="0"/>
          </a:p>
          <a:p>
            <a:r>
              <a:rPr kumimoji="1" lang="ja-JP" altLang="en-US" sz="2200" dirty="0"/>
              <a:t>　</a:t>
            </a:r>
            <a:r>
              <a:rPr kumimoji="1" lang="ja-JP" altLang="en-US" sz="2200" b="1" dirty="0"/>
              <a:t>テレコネクション</a:t>
            </a:r>
            <a:r>
              <a:rPr kumimoji="1" lang="ja-JP" altLang="en-US" sz="2200" dirty="0"/>
              <a:t>を変調する</a:t>
            </a:r>
            <a:endParaRPr kumimoji="1" lang="en-US" altLang="ja-JP" sz="2200" dirty="0"/>
          </a:p>
          <a:p>
            <a:r>
              <a:rPr kumimoji="1" lang="ja-JP" altLang="en-US" sz="2200" dirty="0"/>
              <a:t>　</a:t>
            </a:r>
            <a:r>
              <a:rPr kumimoji="1" lang="en-US" altLang="ja-JP" sz="2200" dirty="0"/>
              <a:t>(</a:t>
            </a:r>
            <a:r>
              <a:rPr kumimoji="1" lang="en-US" altLang="ja-JP" sz="2200" dirty="0" err="1"/>
              <a:t>Xie</a:t>
            </a:r>
            <a:r>
              <a:rPr kumimoji="1" lang="en-US" altLang="ja-JP" sz="2200" dirty="0"/>
              <a:t> and Carton, 2004)</a:t>
            </a:r>
          </a:p>
        </p:txBody>
      </p:sp>
      <p:pic>
        <p:nvPicPr>
          <p:cNvPr id="7" name="図 6" descr="ダイアグラム&#10;&#10;自動的に生成された説明">
            <a:extLst>
              <a:ext uri="{FF2B5EF4-FFF2-40B4-BE49-F238E27FC236}">
                <a16:creationId xmlns:a16="http://schemas.microsoft.com/office/drawing/2014/main" id="{1195776A-D618-B642-C95B-74E30616F9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879" y="728304"/>
            <a:ext cx="2340863" cy="2332818"/>
          </a:xfrm>
          <a:prstGeom prst="rect">
            <a:avLst/>
          </a:prstGeom>
        </p:spPr>
      </p:pic>
      <p:pic>
        <p:nvPicPr>
          <p:cNvPr id="11" name="図 10" descr="グラフ&#10;&#10;自動的に生成された説明">
            <a:extLst>
              <a:ext uri="{FF2B5EF4-FFF2-40B4-BE49-F238E27FC236}">
                <a16:creationId xmlns:a16="http://schemas.microsoft.com/office/drawing/2014/main" id="{A76AD3B3-59F2-4835-DE57-7E54E1F7E407}"/>
              </a:ext>
            </a:extLst>
          </p:cNvPr>
          <p:cNvPicPr>
            <a:picLocks noChangeAspect="1"/>
          </p:cNvPicPr>
          <p:nvPr/>
        </p:nvPicPr>
        <p:blipFill rotWithShape="1">
          <a:blip r:embed="rId4">
            <a:extLst>
              <a:ext uri="{28A0092B-C50C-407E-A947-70E740481C1C}">
                <a14:useLocalDpi xmlns:a14="http://schemas.microsoft.com/office/drawing/2010/main" val="0"/>
              </a:ext>
            </a:extLst>
          </a:blip>
          <a:srcRect l="84229" t="11548" b="8853"/>
          <a:stretch/>
        </p:blipFill>
        <p:spPr>
          <a:xfrm>
            <a:off x="8658305" y="3701706"/>
            <a:ext cx="354825" cy="2749433"/>
          </a:xfrm>
          <a:prstGeom prst="rect">
            <a:avLst/>
          </a:prstGeom>
        </p:spPr>
      </p:pic>
      <p:sp>
        <p:nvSpPr>
          <p:cNvPr id="12" name="テキスト ボックス 11">
            <a:extLst>
              <a:ext uri="{FF2B5EF4-FFF2-40B4-BE49-F238E27FC236}">
                <a16:creationId xmlns:a16="http://schemas.microsoft.com/office/drawing/2014/main" id="{D32F9424-1140-5F75-267A-A106B14A586C}"/>
              </a:ext>
            </a:extLst>
          </p:cNvPr>
          <p:cNvSpPr txBox="1"/>
          <p:nvPr/>
        </p:nvSpPr>
        <p:spPr>
          <a:xfrm>
            <a:off x="5583366" y="3750463"/>
            <a:ext cx="2571805" cy="461665"/>
          </a:xfrm>
          <a:prstGeom prst="rect">
            <a:avLst/>
          </a:prstGeom>
          <a:noFill/>
        </p:spPr>
        <p:txBody>
          <a:bodyPr wrap="square" rtlCol="0">
            <a:spAutoFit/>
          </a:bodyPr>
          <a:lstStyle/>
          <a:p>
            <a:pPr algn="ctr"/>
            <a:r>
              <a:rPr kumimoji="1" lang="ja-JP" altLang="en-US" sz="2400" b="1" dirty="0"/>
              <a:t>降水量</a:t>
            </a:r>
            <a:r>
              <a:rPr kumimoji="1" lang="en-US" altLang="ja-JP" sz="2400" b="1" dirty="0"/>
              <a:t>(10</a:t>
            </a:r>
            <a:r>
              <a:rPr kumimoji="1" lang="ja-JP" altLang="en-US" sz="2400" b="1" dirty="0"/>
              <a:t>月</a:t>
            </a:r>
            <a:r>
              <a:rPr kumimoji="1" lang="en-US" altLang="ja-JP" sz="2400" b="1" dirty="0"/>
              <a:t>)</a:t>
            </a:r>
            <a:endParaRPr kumimoji="1" lang="ja-JP" altLang="en-US" sz="2400" b="1" dirty="0"/>
          </a:p>
        </p:txBody>
      </p:sp>
      <p:sp>
        <p:nvSpPr>
          <p:cNvPr id="14" name="テキスト ボックス 13">
            <a:extLst>
              <a:ext uri="{FF2B5EF4-FFF2-40B4-BE49-F238E27FC236}">
                <a16:creationId xmlns:a16="http://schemas.microsoft.com/office/drawing/2014/main" id="{707BD32A-CCB9-88D9-B8B0-8AD142AFD5FC}"/>
              </a:ext>
            </a:extLst>
          </p:cNvPr>
          <p:cNvSpPr txBox="1"/>
          <p:nvPr/>
        </p:nvSpPr>
        <p:spPr>
          <a:xfrm>
            <a:off x="800100" y="442770"/>
            <a:ext cx="2628601" cy="369332"/>
          </a:xfrm>
          <a:prstGeom prst="rect">
            <a:avLst/>
          </a:prstGeom>
          <a:noFill/>
        </p:spPr>
        <p:txBody>
          <a:bodyPr wrap="square" rtlCol="0">
            <a:spAutoFit/>
          </a:bodyPr>
          <a:lstStyle/>
          <a:p>
            <a:pPr algn="ctr"/>
            <a:r>
              <a:rPr kumimoji="1" lang="ja-JP" altLang="en-US" b="1" dirty="0"/>
              <a:t>テレコネクションの例</a:t>
            </a:r>
          </a:p>
        </p:txBody>
      </p:sp>
      <p:sp>
        <p:nvSpPr>
          <p:cNvPr id="15" name="テキスト ボックス 14">
            <a:extLst>
              <a:ext uri="{FF2B5EF4-FFF2-40B4-BE49-F238E27FC236}">
                <a16:creationId xmlns:a16="http://schemas.microsoft.com/office/drawing/2014/main" id="{3E810DCA-ACD8-4FA2-0EFE-121E2A901D83}"/>
              </a:ext>
            </a:extLst>
          </p:cNvPr>
          <p:cNvSpPr txBox="1"/>
          <p:nvPr/>
        </p:nvSpPr>
        <p:spPr>
          <a:xfrm>
            <a:off x="3592125" y="2278061"/>
            <a:ext cx="5064958" cy="400110"/>
          </a:xfrm>
          <a:prstGeom prst="rect">
            <a:avLst/>
          </a:prstGeom>
          <a:noFill/>
        </p:spPr>
        <p:txBody>
          <a:bodyPr wrap="square" rtlCol="0">
            <a:spAutoFit/>
          </a:bodyPr>
          <a:lstStyle/>
          <a:p>
            <a:r>
              <a:rPr kumimoji="1" lang="ja-JP" altLang="en-US" sz="2000" b="1" dirty="0"/>
              <a:t>遠く離れた地域に影響を与えることがある</a:t>
            </a:r>
          </a:p>
        </p:txBody>
      </p:sp>
      <p:sp>
        <p:nvSpPr>
          <p:cNvPr id="17" name="矢印: 下 16">
            <a:extLst>
              <a:ext uri="{FF2B5EF4-FFF2-40B4-BE49-F238E27FC236}">
                <a16:creationId xmlns:a16="http://schemas.microsoft.com/office/drawing/2014/main" id="{366581D9-944C-5752-CE26-6DD0C40E5F65}"/>
              </a:ext>
            </a:extLst>
          </p:cNvPr>
          <p:cNvSpPr/>
          <p:nvPr/>
        </p:nvSpPr>
        <p:spPr>
          <a:xfrm>
            <a:off x="4230186" y="1303015"/>
            <a:ext cx="530087" cy="8551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四角形: 角を丸くする 22">
            <a:extLst>
              <a:ext uri="{FF2B5EF4-FFF2-40B4-BE49-F238E27FC236}">
                <a16:creationId xmlns:a16="http://schemas.microsoft.com/office/drawing/2014/main" id="{E62929D8-F5BA-0410-61C6-603A53648446}"/>
              </a:ext>
            </a:extLst>
          </p:cNvPr>
          <p:cNvSpPr/>
          <p:nvPr/>
        </p:nvSpPr>
        <p:spPr>
          <a:xfrm>
            <a:off x="76653" y="3549792"/>
            <a:ext cx="9067347" cy="3308208"/>
          </a:xfrm>
          <a:prstGeom prst="roundRect">
            <a:avLst>
              <a:gd name="adj" fmla="val 9762"/>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ja-JP" altLang="en-US" sz="1350" dirty="0"/>
          </a:p>
        </p:txBody>
      </p:sp>
      <p:sp>
        <p:nvSpPr>
          <p:cNvPr id="24" name="楕円 23">
            <a:extLst>
              <a:ext uri="{FF2B5EF4-FFF2-40B4-BE49-F238E27FC236}">
                <a16:creationId xmlns:a16="http://schemas.microsoft.com/office/drawing/2014/main" id="{7B537527-01CF-5372-B749-7FB18E16AE69}"/>
              </a:ext>
            </a:extLst>
          </p:cNvPr>
          <p:cNvSpPr/>
          <p:nvPr/>
        </p:nvSpPr>
        <p:spPr>
          <a:xfrm>
            <a:off x="43257" y="3275786"/>
            <a:ext cx="5785163" cy="8089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t>熱帯大西洋はテレコネクションの励起源となり得る</a:t>
            </a:r>
          </a:p>
        </p:txBody>
      </p:sp>
      <p:sp>
        <p:nvSpPr>
          <p:cNvPr id="27" name="テキスト ボックス 26">
            <a:extLst>
              <a:ext uri="{FF2B5EF4-FFF2-40B4-BE49-F238E27FC236}">
                <a16:creationId xmlns:a16="http://schemas.microsoft.com/office/drawing/2014/main" id="{72FC88CC-7649-7CB9-8A19-798BA5E9A91D}"/>
              </a:ext>
            </a:extLst>
          </p:cNvPr>
          <p:cNvSpPr txBox="1"/>
          <p:nvPr/>
        </p:nvSpPr>
        <p:spPr>
          <a:xfrm>
            <a:off x="3305994" y="803416"/>
            <a:ext cx="5785163" cy="369332"/>
          </a:xfrm>
          <a:prstGeom prst="rect">
            <a:avLst/>
          </a:prstGeom>
          <a:noFill/>
        </p:spPr>
        <p:txBody>
          <a:bodyPr wrap="square" rtlCol="0">
            <a:spAutoFit/>
          </a:bodyPr>
          <a:lstStyle/>
          <a:p>
            <a:r>
              <a:rPr kumimoji="1" lang="ja-JP" altLang="en-US" dirty="0"/>
              <a:t>遠く離れた複数の場所で気圧や気温などが互いに変動</a:t>
            </a:r>
          </a:p>
        </p:txBody>
      </p:sp>
      <p:sp>
        <p:nvSpPr>
          <p:cNvPr id="28" name="テキスト ボックス 27">
            <a:extLst>
              <a:ext uri="{FF2B5EF4-FFF2-40B4-BE49-F238E27FC236}">
                <a16:creationId xmlns:a16="http://schemas.microsoft.com/office/drawing/2014/main" id="{48BEC9FB-0D60-6DA9-32DE-4FB54DC16975}"/>
              </a:ext>
            </a:extLst>
          </p:cNvPr>
          <p:cNvSpPr txBox="1"/>
          <p:nvPr/>
        </p:nvSpPr>
        <p:spPr>
          <a:xfrm>
            <a:off x="4760273" y="1514405"/>
            <a:ext cx="4217993" cy="369332"/>
          </a:xfrm>
          <a:prstGeom prst="rect">
            <a:avLst/>
          </a:prstGeom>
          <a:noFill/>
        </p:spPr>
        <p:txBody>
          <a:bodyPr wrap="square" rtlCol="0">
            <a:spAutoFit/>
          </a:bodyPr>
          <a:lstStyle/>
          <a:p>
            <a:r>
              <a:rPr kumimoji="1" lang="ja-JP" altLang="en-US" dirty="0"/>
              <a:t>テレコネクションが起きると．．．</a:t>
            </a:r>
          </a:p>
        </p:txBody>
      </p:sp>
      <p:pic>
        <p:nvPicPr>
          <p:cNvPr id="5" name="図 4" descr="ダイアグラム が含まれている画像&#10;&#10;自動的に生成された説明">
            <a:extLst>
              <a:ext uri="{FF2B5EF4-FFF2-40B4-BE49-F238E27FC236}">
                <a16:creationId xmlns:a16="http://schemas.microsoft.com/office/drawing/2014/main" id="{F1A41817-EC69-786A-6356-FED98921849D}"/>
              </a:ext>
            </a:extLst>
          </p:cNvPr>
          <p:cNvPicPr>
            <a:picLocks noChangeAspect="1"/>
          </p:cNvPicPr>
          <p:nvPr/>
        </p:nvPicPr>
        <p:blipFill rotWithShape="1">
          <a:blip r:embed="rId5">
            <a:extLst>
              <a:ext uri="{28A0092B-C50C-407E-A947-70E740481C1C}">
                <a14:useLocalDpi xmlns:a14="http://schemas.microsoft.com/office/drawing/2010/main" val="0"/>
              </a:ext>
            </a:extLst>
          </a:blip>
          <a:srcRect t="5999" b="18019"/>
          <a:stretch/>
        </p:blipFill>
        <p:spPr>
          <a:xfrm>
            <a:off x="4299971" y="4139510"/>
            <a:ext cx="4410789" cy="1941976"/>
          </a:xfrm>
          <a:prstGeom prst="rect">
            <a:avLst/>
          </a:prstGeom>
        </p:spPr>
      </p:pic>
      <p:sp>
        <p:nvSpPr>
          <p:cNvPr id="4" name="円: 塗りつぶしなし 3">
            <a:extLst>
              <a:ext uri="{FF2B5EF4-FFF2-40B4-BE49-F238E27FC236}">
                <a16:creationId xmlns:a16="http://schemas.microsoft.com/office/drawing/2014/main" id="{5D219AB7-3C48-F3FF-65B4-7A9353AC3AC6}"/>
              </a:ext>
            </a:extLst>
          </p:cNvPr>
          <p:cNvSpPr/>
          <p:nvPr/>
        </p:nvSpPr>
        <p:spPr>
          <a:xfrm>
            <a:off x="5655966" y="5019769"/>
            <a:ext cx="1071400" cy="742528"/>
          </a:xfrm>
          <a:prstGeom prst="donut">
            <a:avLst>
              <a:gd name="adj" fmla="val 1068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 name="テキスト ボックス 7">
            <a:extLst>
              <a:ext uri="{FF2B5EF4-FFF2-40B4-BE49-F238E27FC236}">
                <a16:creationId xmlns:a16="http://schemas.microsoft.com/office/drawing/2014/main" id="{1079113F-FF2F-4D0C-DDAE-72AC04E905EF}"/>
              </a:ext>
            </a:extLst>
          </p:cNvPr>
          <p:cNvSpPr txBox="1"/>
          <p:nvPr/>
        </p:nvSpPr>
        <p:spPr>
          <a:xfrm>
            <a:off x="5280555" y="6054704"/>
            <a:ext cx="1962807" cy="523220"/>
          </a:xfrm>
          <a:prstGeom prst="rect">
            <a:avLst/>
          </a:prstGeom>
          <a:noFill/>
        </p:spPr>
        <p:txBody>
          <a:bodyPr wrap="square" rtlCol="0">
            <a:spAutoFit/>
          </a:bodyPr>
          <a:lstStyle/>
          <a:p>
            <a:r>
              <a:rPr kumimoji="1" lang="ja-JP" altLang="en-US" sz="2800" b="1" dirty="0">
                <a:solidFill>
                  <a:srgbClr val="FF0000"/>
                </a:solidFill>
              </a:rPr>
              <a:t>熱帯大西洋</a:t>
            </a:r>
          </a:p>
        </p:txBody>
      </p:sp>
      <p:sp>
        <p:nvSpPr>
          <p:cNvPr id="9" name="正方形/長方形 8">
            <a:extLst>
              <a:ext uri="{FF2B5EF4-FFF2-40B4-BE49-F238E27FC236}">
                <a16:creationId xmlns:a16="http://schemas.microsoft.com/office/drawing/2014/main" id="{EA8C9A29-C40B-0667-B88F-D45250D3E8B8}"/>
              </a:ext>
            </a:extLst>
          </p:cNvPr>
          <p:cNvSpPr/>
          <p:nvPr/>
        </p:nvSpPr>
        <p:spPr>
          <a:xfrm>
            <a:off x="1143226" y="3025497"/>
            <a:ext cx="2141516" cy="2758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Nitta (1987)</a:t>
            </a:r>
            <a:r>
              <a:rPr kumimoji="1" lang="ja-JP" altLang="en-US" sz="1400" dirty="0">
                <a:solidFill>
                  <a:schemeClr val="tx1"/>
                </a:solidFill>
                <a:latin typeface="メイリオ" panose="020B0604030504040204" pitchFamily="50" charset="-128"/>
                <a:ea typeface="メイリオ" panose="020B0604030504040204" pitchFamily="50" charset="-128"/>
              </a:rPr>
              <a:t>より引用</a:t>
            </a:r>
          </a:p>
        </p:txBody>
      </p:sp>
    </p:spTree>
    <p:extLst>
      <p:ext uri="{BB962C8B-B14F-4D97-AF65-F5344CB8AC3E}">
        <p14:creationId xmlns:p14="http://schemas.microsoft.com/office/powerpoint/2010/main" val="301854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a:extLst>
              <a:ext uri="{FF2B5EF4-FFF2-40B4-BE49-F238E27FC236}">
                <a16:creationId xmlns:a16="http://schemas.microsoft.com/office/drawing/2014/main" id="{C15CDB42-D00B-43EF-BC9F-5EECB3AC0102}"/>
              </a:ext>
            </a:extLst>
          </p:cNvPr>
          <p:cNvSpPr txBox="1"/>
          <p:nvPr/>
        </p:nvSpPr>
        <p:spPr>
          <a:xfrm>
            <a:off x="8324650" y="77602"/>
            <a:ext cx="866477" cy="523220"/>
          </a:xfrm>
          <a:prstGeom prst="rect">
            <a:avLst/>
          </a:prstGeom>
          <a:noFill/>
        </p:spPr>
        <p:txBody>
          <a:bodyPr wrap="square" rtlCol="0">
            <a:spAutoFit/>
          </a:bodyPr>
          <a:lstStyle/>
          <a:p>
            <a:r>
              <a:rPr kumimoji="1" lang="en-US" altLang="ja-JP" sz="2800" dirty="0">
                <a:solidFill>
                  <a:schemeClr val="bg1"/>
                </a:solidFill>
              </a:rPr>
              <a:t>2/10</a:t>
            </a:r>
            <a:endParaRPr kumimoji="1" lang="ja-JP" altLang="en-US" sz="2800" dirty="0">
              <a:solidFill>
                <a:schemeClr val="bg1"/>
              </a:solidFill>
            </a:endParaRPr>
          </a:p>
        </p:txBody>
      </p:sp>
      <p:grpSp>
        <p:nvGrpSpPr>
          <p:cNvPr id="10" name="グループ化 9">
            <a:extLst>
              <a:ext uri="{FF2B5EF4-FFF2-40B4-BE49-F238E27FC236}">
                <a16:creationId xmlns:a16="http://schemas.microsoft.com/office/drawing/2014/main" id="{5BED1B62-6648-F8FF-BEC7-B21868A1BAB8}"/>
              </a:ext>
            </a:extLst>
          </p:cNvPr>
          <p:cNvGrpSpPr/>
          <p:nvPr/>
        </p:nvGrpSpPr>
        <p:grpSpPr>
          <a:xfrm>
            <a:off x="-19443" y="491633"/>
            <a:ext cx="5680694" cy="3597076"/>
            <a:chOff x="12566" y="692065"/>
            <a:chExt cx="5658367" cy="2742413"/>
          </a:xfrm>
        </p:grpSpPr>
        <p:sp>
          <p:nvSpPr>
            <p:cNvPr id="43" name="正方形/長方形 42">
              <a:extLst>
                <a:ext uri="{FF2B5EF4-FFF2-40B4-BE49-F238E27FC236}">
                  <a16:creationId xmlns:a16="http://schemas.microsoft.com/office/drawing/2014/main" id="{E7D4947E-D63D-4B21-BACD-7386BBA580CB}"/>
                </a:ext>
              </a:extLst>
            </p:cNvPr>
            <p:cNvSpPr/>
            <p:nvPr/>
          </p:nvSpPr>
          <p:spPr>
            <a:xfrm>
              <a:off x="4302528" y="1458589"/>
              <a:ext cx="1284713" cy="6273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t>北極域の</a:t>
              </a:r>
              <a:endParaRPr lang="en-US" altLang="ja-JP" sz="2000" b="1" dirty="0"/>
            </a:p>
            <a:p>
              <a:pPr algn="ctr"/>
              <a:r>
                <a:rPr lang="ja-JP" altLang="en-US" sz="2000" b="1" dirty="0"/>
                <a:t>海氷減少</a:t>
              </a:r>
            </a:p>
          </p:txBody>
        </p:sp>
        <p:sp>
          <p:nvSpPr>
            <p:cNvPr id="44" name="正方形/長方形 43">
              <a:extLst>
                <a:ext uri="{FF2B5EF4-FFF2-40B4-BE49-F238E27FC236}">
                  <a16:creationId xmlns:a16="http://schemas.microsoft.com/office/drawing/2014/main" id="{F6C90FFD-D824-4376-A3DD-E791E237B507}"/>
                </a:ext>
              </a:extLst>
            </p:cNvPr>
            <p:cNvSpPr/>
            <p:nvPr/>
          </p:nvSpPr>
          <p:spPr>
            <a:xfrm>
              <a:off x="130181" y="1221077"/>
              <a:ext cx="1417841" cy="4738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t>北大西洋の</a:t>
              </a:r>
              <a:endParaRPr lang="en-US" altLang="ja-JP" sz="1600" b="1" dirty="0"/>
            </a:p>
            <a:p>
              <a:pPr algn="ctr"/>
              <a:r>
                <a:rPr lang="ja-JP" altLang="en-US" sz="1600" b="1" dirty="0"/>
                <a:t>海面水温</a:t>
              </a:r>
            </a:p>
          </p:txBody>
        </p:sp>
        <p:sp>
          <p:nvSpPr>
            <p:cNvPr id="46" name="矢印: 下 45">
              <a:extLst>
                <a:ext uri="{FF2B5EF4-FFF2-40B4-BE49-F238E27FC236}">
                  <a16:creationId xmlns:a16="http://schemas.microsoft.com/office/drawing/2014/main" id="{8D16A82E-A8CB-44AA-B9CF-B9B44FB4D843}"/>
                </a:ext>
              </a:extLst>
            </p:cNvPr>
            <p:cNvSpPr/>
            <p:nvPr/>
          </p:nvSpPr>
          <p:spPr>
            <a:xfrm rot="14338350">
              <a:off x="1707658" y="1830058"/>
              <a:ext cx="278614" cy="4774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sp>
          <p:nvSpPr>
            <p:cNvPr id="47" name="矢印: 下 46">
              <a:extLst>
                <a:ext uri="{FF2B5EF4-FFF2-40B4-BE49-F238E27FC236}">
                  <a16:creationId xmlns:a16="http://schemas.microsoft.com/office/drawing/2014/main" id="{76FDD76D-E9B9-412A-8B0F-D27083A54815}"/>
                </a:ext>
              </a:extLst>
            </p:cNvPr>
            <p:cNvSpPr/>
            <p:nvPr/>
          </p:nvSpPr>
          <p:spPr>
            <a:xfrm rot="16200000">
              <a:off x="3882054" y="1607428"/>
              <a:ext cx="420841" cy="3278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sp>
          <p:nvSpPr>
            <p:cNvPr id="50" name="四角形: 角を丸くする 49">
              <a:extLst>
                <a:ext uri="{FF2B5EF4-FFF2-40B4-BE49-F238E27FC236}">
                  <a16:creationId xmlns:a16="http://schemas.microsoft.com/office/drawing/2014/main" id="{BC4E6212-2679-4519-AD39-C469D6D75286}"/>
                </a:ext>
              </a:extLst>
            </p:cNvPr>
            <p:cNvSpPr/>
            <p:nvPr/>
          </p:nvSpPr>
          <p:spPr>
            <a:xfrm>
              <a:off x="64872" y="989291"/>
              <a:ext cx="5606061" cy="2445187"/>
            </a:xfrm>
            <a:prstGeom prst="roundRect">
              <a:avLst>
                <a:gd name="adj" fmla="val 9762"/>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ja-JP" altLang="en-US" sz="1350" dirty="0"/>
            </a:p>
          </p:txBody>
        </p:sp>
        <p:sp>
          <p:nvSpPr>
            <p:cNvPr id="41" name="楕円 40">
              <a:extLst>
                <a:ext uri="{FF2B5EF4-FFF2-40B4-BE49-F238E27FC236}">
                  <a16:creationId xmlns:a16="http://schemas.microsoft.com/office/drawing/2014/main" id="{FD651FC2-E58D-410E-8040-E11DD718F0ED}"/>
                </a:ext>
              </a:extLst>
            </p:cNvPr>
            <p:cNvSpPr/>
            <p:nvPr/>
          </p:nvSpPr>
          <p:spPr>
            <a:xfrm>
              <a:off x="93259" y="692065"/>
              <a:ext cx="3842706" cy="5208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t>北極域の海氷減少</a:t>
              </a:r>
            </a:p>
          </p:txBody>
        </p:sp>
        <p:sp>
          <p:nvSpPr>
            <p:cNvPr id="4" name="正方形/長方形 3">
              <a:extLst>
                <a:ext uri="{FF2B5EF4-FFF2-40B4-BE49-F238E27FC236}">
                  <a16:creationId xmlns:a16="http://schemas.microsoft.com/office/drawing/2014/main" id="{BC0B7B75-CE79-2369-06B1-796990AE52B3}"/>
                </a:ext>
              </a:extLst>
            </p:cNvPr>
            <p:cNvSpPr/>
            <p:nvPr/>
          </p:nvSpPr>
          <p:spPr>
            <a:xfrm>
              <a:off x="2062848" y="1483345"/>
              <a:ext cx="1802754" cy="589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t>テレコネクション</a:t>
              </a:r>
              <a:endParaRPr lang="en-US" altLang="ja-JP" sz="1600" b="1" dirty="0"/>
            </a:p>
          </p:txBody>
        </p:sp>
        <p:sp>
          <p:nvSpPr>
            <p:cNvPr id="8" name="テキスト ボックス 7">
              <a:extLst>
                <a:ext uri="{FF2B5EF4-FFF2-40B4-BE49-F238E27FC236}">
                  <a16:creationId xmlns:a16="http://schemas.microsoft.com/office/drawing/2014/main" id="{36C89A94-B68C-A9AB-4E63-5288714E432D}"/>
                </a:ext>
              </a:extLst>
            </p:cNvPr>
            <p:cNvSpPr txBox="1"/>
            <p:nvPr/>
          </p:nvSpPr>
          <p:spPr>
            <a:xfrm>
              <a:off x="12566" y="1667857"/>
              <a:ext cx="1610652" cy="222917"/>
            </a:xfrm>
            <a:prstGeom prst="rect">
              <a:avLst/>
            </a:prstGeom>
            <a:noFill/>
          </p:spPr>
          <p:txBody>
            <a:bodyPr wrap="square" rtlCol="0">
              <a:spAutoFit/>
            </a:bodyPr>
            <a:lstStyle/>
            <a:p>
              <a:pPr algn="ctr"/>
              <a:r>
                <a:rPr lang="en-US" altLang="ja-JP" sz="1300" dirty="0">
                  <a:latin typeface="PT Sans" panose="020B0503020203020204" pitchFamily="34" charset="0"/>
                </a:rPr>
                <a:t>(</a:t>
              </a:r>
              <a:r>
                <a:rPr lang="it-IT" altLang="ja-JP" sz="1300" dirty="0"/>
                <a:t>Sato et al., 2014</a:t>
              </a:r>
              <a:r>
                <a:rPr lang="en-US" altLang="ja-JP" sz="1300" dirty="0">
                  <a:latin typeface="PT Sans" panose="020B0503020203020204" pitchFamily="34" charset="0"/>
                </a:rPr>
                <a:t>)</a:t>
              </a:r>
              <a:endParaRPr lang="en-US" altLang="ja-JP" sz="1300" dirty="0">
                <a:solidFill>
                  <a:srgbClr val="333333"/>
                </a:solidFill>
                <a:latin typeface="PT Sans" panose="020B0503020203020204" pitchFamily="34" charset="0"/>
              </a:endParaRPr>
            </a:p>
          </p:txBody>
        </p:sp>
      </p:grpSp>
      <p:sp>
        <p:nvSpPr>
          <p:cNvPr id="33" name="正方形/長方形 32">
            <a:extLst>
              <a:ext uri="{FF2B5EF4-FFF2-40B4-BE49-F238E27FC236}">
                <a16:creationId xmlns:a16="http://schemas.microsoft.com/office/drawing/2014/main" id="{836EE2FE-E74A-87FB-B73A-BDEC30DF8119}"/>
              </a:ext>
            </a:extLst>
          </p:cNvPr>
          <p:cNvSpPr/>
          <p:nvPr/>
        </p:nvSpPr>
        <p:spPr>
          <a:xfrm>
            <a:off x="0" y="-1"/>
            <a:ext cx="9144000" cy="43676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dirty="0"/>
              <a:t>先行研究，本研究の目的</a:t>
            </a:r>
            <a:endParaRPr lang="en-US" altLang="ja-JP" sz="2000" b="1" dirty="0"/>
          </a:p>
        </p:txBody>
      </p:sp>
      <p:sp>
        <p:nvSpPr>
          <p:cNvPr id="39" name="テキスト ボックス 38">
            <a:extLst>
              <a:ext uri="{FF2B5EF4-FFF2-40B4-BE49-F238E27FC236}">
                <a16:creationId xmlns:a16="http://schemas.microsoft.com/office/drawing/2014/main" id="{B7BAE2B2-9430-4195-A65A-48173BBEF765}"/>
              </a:ext>
            </a:extLst>
          </p:cNvPr>
          <p:cNvSpPr txBox="1"/>
          <p:nvPr/>
        </p:nvSpPr>
        <p:spPr>
          <a:xfrm>
            <a:off x="8277523" y="-54186"/>
            <a:ext cx="866477" cy="523220"/>
          </a:xfrm>
          <a:prstGeom prst="rect">
            <a:avLst/>
          </a:prstGeom>
          <a:noFill/>
        </p:spPr>
        <p:txBody>
          <a:bodyPr wrap="square" rtlCol="0">
            <a:spAutoFit/>
          </a:bodyPr>
          <a:lstStyle/>
          <a:p>
            <a:r>
              <a:rPr kumimoji="1" lang="en-US" altLang="ja-JP" sz="2800" dirty="0">
                <a:solidFill>
                  <a:schemeClr val="bg1"/>
                </a:solidFill>
              </a:rPr>
              <a:t>3/12</a:t>
            </a:r>
            <a:endParaRPr kumimoji="1" lang="ja-JP" altLang="en-US" sz="2800" dirty="0">
              <a:solidFill>
                <a:schemeClr val="bg1"/>
              </a:solidFill>
            </a:endParaRPr>
          </a:p>
        </p:txBody>
      </p:sp>
      <p:grpSp>
        <p:nvGrpSpPr>
          <p:cNvPr id="3" name="グループ化 2">
            <a:extLst>
              <a:ext uri="{FF2B5EF4-FFF2-40B4-BE49-F238E27FC236}">
                <a16:creationId xmlns:a16="http://schemas.microsoft.com/office/drawing/2014/main" id="{0E70002C-43C2-F8D2-A61B-B3E2D9819BEA}"/>
              </a:ext>
            </a:extLst>
          </p:cNvPr>
          <p:cNvGrpSpPr/>
          <p:nvPr/>
        </p:nvGrpSpPr>
        <p:grpSpPr>
          <a:xfrm>
            <a:off x="54246" y="3844119"/>
            <a:ext cx="9182711" cy="2303101"/>
            <a:chOff x="74045" y="5329600"/>
            <a:chExt cx="9182711" cy="2712663"/>
          </a:xfrm>
        </p:grpSpPr>
        <p:sp>
          <p:nvSpPr>
            <p:cNvPr id="5" name="四角形: 角を丸くする 4">
              <a:extLst>
                <a:ext uri="{FF2B5EF4-FFF2-40B4-BE49-F238E27FC236}">
                  <a16:creationId xmlns:a16="http://schemas.microsoft.com/office/drawing/2014/main" id="{82D9CCDA-B5BC-CA4D-6D87-75600B2B8130}"/>
                </a:ext>
              </a:extLst>
            </p:cNvPr>
            <p:cNvSpPr/>
            <p:nvPr/>
          </p:nvSpPr>
          <p:spPr>
            <a:xfrm>
              <a:off x="74045" y="5675005"/>
              <a:ext cx="8971962" cy="235359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2100" dirty="0">
                <a:solidFill>
                  <a:schemeClr val="tx1"/>
                </a:solidFill>
              </a:endParaRPr>
            </a:p>
          </p:txBody>
        </p:sp>
        <p:sp>
          <p:nvSpPr>
            <p:cNvPr id="7" name="テキスト ボックス 6">
              <a:extLst>
                <a:ext uri="{FF2B5EF4-FFF2-40B4-BE49-F238E27FC236}">
                  <a16:creationId xmlns:a16="http://schemas.microsoft.com/office/drawing/2014/main" id="{38990DD0-4357-0CDC-4864-9A84D993CBA4}"/>
                </a:ext>
              </a:extLst>
            </p:cNvPr>
            <p:cNvSpPr txBox="1"/>
            <p:nvPr/>
          </p:nvSpPr>
          <p:spPr>
            <a:xfrm>
              <a:off x="1624264" y="5329600"/>
              <a:ext cx="7632492" cy="300082"/>
            </a:xfrm>
            <a:prstGeom prst="rect">
              <a:avLst/>
            </a:prstGeom>
            <a:noFill/>
          </p:spPr>
          <p:txBody>
            <a:bodyPr wrap="square" rtlCol="0">
              <a:spAutoFit/>
            </a:bodyPr>
            <a:lstStyle/>
            <a:p>
              <a:endParaRPr lang="ja-JP" altLang="en-US" sz="1350" dirty="0"/>
            </a:p>
          </p:txBody>
        </p:sp>
        <p:sp>
          <p:nvSpPr>
            <p:cNvPr id="9" name="四角形: 角を丸くする 8">
              <a:extLst>
                <a:ext uri="{FF2B5EF4-FFF2-40B4-BE49-F238E27FC236}">
                  <a16:creationId xmlns:a16="http://schemas.microsoft.com/office/drawing/2014/main" id="{1C5C82AC-D53E-4718-F404-894674202936}"/>
                </a:ext>
              </a:extLst>
            </p:cNvPr>
            <p:cNvSpPr/>
            <p:nvPr/>
          </p:nvSpPr>
          <p:spPr>
            <a:xfrm>
              <a:off x="74045" y="5671441"/>
              <a:ext cx="2437382" cy="468274"/>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rPr>
                <a:t>本研究の目的</a:t>
              </a:r>
            </a:p>
          </p:txBody>
        </p:sp>
        <p:sp>
          <p:nvSpPr>
            <p:cNvPr id="11" name="テキスト ボックス 10">
              <a:extLst>
                <a:ext uri="{FF2B5EF4-FFF2-40B4-BE49-F238E27FC236}">
                  <a16:creationId xmlns:a16="http://schemas.microsoft.com/office/drawing/2014/main" id="{C0C347C7-D996-AC39-C3AF-18500802CB4F}"/>
                </a:ext>
              </a:extLst>
            </p:cNvPr>
            <p:cNvSpPr txBox="1"/>
            <p:nvPr/>
          </p:nvSpPr>
          <p:spPr>
            <a:xfrm>
              <a:off x="260886" y="6193470"/>
              <a:ext cx="8853322" cy="1848793"/>
            </a:xfrm>
            <a:prstGeom prst="rect">
              <a:avLst/>
            </a:prstGeom>
            <a:noFill/>
          </p:spPr>
          <p:txBody>
            <a:bodyPr wrap="square" rtlCol="0">
              <a:spAutoFit/>
            </a:bodyPr>
            <a:lstStyle/>
            <a:p>
              <a:r>
                <a:rPr kumimoji="1" lang="ja-JP" altLang="en-US" sz="3200" dirty="0"/>
                <a:t>熱帯大西洋の対流がテレコネクションを</a:t>
              </a:r>
              <a:endParaRPr kumimoji="1" lang="en-US" altLang="ja-JP" sz="3200" dirty="0"/>
            </a:p>
            <a:p>
              <a:r>
                <a:rPr kumimoji="1" lang="ja-JP" altLang="en-US" sz="3200" dirty="0"/>
                <a:t>励起し，北極域の海氷に対して遅れて</a:t>
              </a:r>
              <a:endParaRPr kumimoji="1" lang="en-US" altLang="ja-JP" sz="3200" dirty="0"/>
            </a:p>
            <a:p>
              <a:r>
                <a:rPr kumimoji="1" lang="ja-JP" altLang="en-US" sz="3200" dirty="0"/>
                <a:t>影響するのか検討する</a:t>
              </a:r>
            </a:p>
          </p:txBody>
        </p:sp>
      </p:grpSp>
      <p:sp>
        <p:nvSpPr>
          <p:cNvPr id="6" name="正方形/長方形 5">
            <a:extLst>
              <a:ext uri="{FF2B5EF4-FFF2-40B4-BE49-F238E27FC236}">
                <a16:creationId xmlns:a16="http://schemas.microsoft.com/office/drawing/2014/main" id="{A3D78E90-D9C6-F349-107E-DA712CD5BD2A}"/>
              </a:ext>
            </a:extLst>
          </p:cNvPr>
          <p:cNvSpPr/>
          <p:nvPr/>
        </p:nvSpPr>
        <p:spPr>
          <a:xfrm>
            <a:off x="105632" y="2071611"/>
            <a:ext cx="1423436" cy="5783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t>ENSO</a:t>
            </a:r>
            <a:endParaRPr lang="ja-JP" altLang="en-US" b="1" dirty="0"/>
          </a:p>
        </p:txBody>
      </p:sp>
      <p:sp>
        <p:nvSpPr>
          <p:cNvPr id="14" name="テキスト ボックス 13">
            <a:extLst>
              <a:ext uri="{FF2B5EF4-FFF2-40B4-BE49-F238E27FC236}">
                <a16:creationId xmlns:a16="http://schemas.microsoft.com/office/drawing/2014/main" id="{A5BC1E31-2D92-871C-A42F-73BED3117C38}"/>
              </a:ext>
            </a:extLst>
          </p:cNvPr>
          <p:cNvSpPr txBox="1"/>
          <p:nvPr/>
        </p:nvSpPr>
        <p:spPr>
          <a:xfrm>
            <a:off x="91996" y="2657628"/>
            <a:ext cx="1423436" cy="292388"/>
          </a:xfrm>
          <a:prstGeom prst="rect">
            <a:avLst/>
          </a:prstGeom>
          <a:noFill/>
        </p:spPr>
        <p:txBody>
          <a:bodyPr wrap="square" rtlCol="0">
            <a:spAutoFit/>
          </a:bodyPr>
          <a:lstStyle/>
          <a:p>
            <a:pPr algn="ctr"/>
            <a:r>
              <a:rPr lang="en-US" altLang="ja-JP" sz="1300" dirty="0">
                <a:latin typeface="PT Sans" panose="020B0503020203020204" pitchFamily="34" charset="0"/>
              </a:rPr>
              <a:t>(</a:t>
            </a:r>
            <a:r>
              <a:rPr lang="en-US" altLang="ja-JP" sz="1300" dirty="0"/>
              <a:t>Luo et al., 2023</a:t>
            </a:r>
            <a:r>
              <a:rPr lang="en-US" altLang="ja-JP" sz="1300" dirty="0">
                <a:latin typeface="PT Sans" panose="020B0503020203020204" pitchFamily="34" charset="0"/>
              </a:rPr>
              <a:t>)</a:t>
            </a:r>
            <a:endParaRPr lang="en-US" altLang="ja-JP" sz="1300" dirty="0">
              <a:solidFill>
                <a:srgbClr val="333333"/>
              </a:solidFill>
              <a:latin typeface="PT Sans" panose="020B0503020203020204" pitchFamily="34" charset="0"/>
            </a:endParaRPr>
          </a:p>
        </p:txBody>
      </p:sp>
      <p:sp>
        <p:nvSpPr>
          <p:cNvPr id="18" name="矢印: 下 17">
            <a:extLst>
              <a:ext uri="{FF2B5EF4-FFF2-40B4-BE49-F238E27FC236}">
                <a16:creationId xmlns:a16="http://schemas.microsoft.com/office/drawing/2014/main" id="{07C66D99-1ED2-0486-6550-CF5E0DF8D9A2}"/>
              </a:ext>
            </a:extLst>
          </p:cNvPr>
          <p:cNvSpPr/>
          <p:nvPr/>
        </p:nvSpPr>
        <p:spPr>
          <a:xfrm rot="17929589">
            <a:off x="1645943" y="1326908"/>
            <a:ext cx="365441" cy="4747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sp>
        <p:nvSpPr>
          <p:cNvPr id="23" name="正方形/長方形 22">
            <a:extLst>
              <a:ext uri="{FF2B5EF4-FFF2-40B4-BE49-F238E27FC236}">
                <a16:creationId xmlns:a16="http://schemas.microsoft.com/office/drawing/2014/main" id="{2D3167B7-A9AB-B711-76F5-62BF7F5BED9E}"/>
              </a:ext>
            </a:extLst>
          </p:cNvPr>
          <p:cNvSpPr/>
          <p:nvPr/>
        </p:nvSpPr>
        <p:spPr>
          <a:xfrm>
            <a:off x="634358" y="6422001"/>
            <a:ext cx="3741854" cy="3845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bg1"/>
                </a:solidFill>
              </a:rPr>
              <a:t>数か月先の海氷変動の予測</a:t>
            </a:r>
          </a:p>
        </p:txBody>
      </p:sp>
      <p:sp>
        <p:nvSpPr>
          <p:cNvPr id="24" name="正方形/長方形 23">
            <a:extLst>
              <a:ext uri="{FF2B5EF4-FFF2-40B4-BE49-F238E27FC236}">
                <a16:creationId xmlns:a16="http://schemas.microsoft.com/office/drawing/2014/main" id="{7EEEC9C7-8AF2-13AE-7DE9-794B43669ADD}"/>
              </a:ext>
            </a:extLst>
          </p:cNvPr>
          <p:cNvSpPr/>
          <p:nvPr/>
        </p:nvSpPr>
        <p:spPr>
          <a:xfrm>
            <a:off x="5438517" y="6445843"/>
            <a:ext cx="2621363" cy="3845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日本への寒波の予測</a:t>
            </a:r>
          </a:p>
        </p:txBody>
      </p:sp>
      <p:sp>
        <p:nvSpPr>
          <p:cNvPr id="28" name="テキスト ボックス 27">
            <a:extLst>
              <a:ext uri="{FF2B5EF4-FFF2-40B4-BE49-F238E27FC236}">
                <a16:creationId xmlns:a16="http://schemas.microsoft.com/office/drawing/2014/main" id="{9422F447-4A97-029E-8305-EF8F4C4D4711}"/>
              </a:ext>
            </a:extLst>
          </p:cNvPr>
          <p:cNvSpPr txBox="1"/>
          <p:nvPr/>
        </p:nvSpPr>
        <p:spPr>
          <a:xfrm>
            <a:off x="1936152" y="2317466"/>
            <a:ext cx="3255684" cy="400110"/>
          </a:xfrm>
          <a:prstGeom prst="rect">
            <a:avLst/>
          </a:prstGeom>
          <a:noFill/>
        </p:spPr>
        <p:txBody>
          <a:bodyPr wrap="square" rtlCol="0">
            <a:spAutoFit/>
          </a:bodyPr>
          <a:lstStyle/>
          <a:p>
            <a:r>
              <a:rPr kumimoji="1" lang="ja-JP" altLang="en-US" sz="2000" b="1" dirty="0"/>
              <a:t>同時期の関係について議論</a:t>
            </a:r>
          </a:p>
        </p:txBody>
      </p:sp>
      <p:sp>
        <p:nvSpPr>
          <p:cNvPr id="29" name="矢印: 下 28">
            <a:extLst>
              <a:ext uri="{FF2B5EF4-FFF2-40B4-BE49-F238E27FC236}">
                <a16:creationId xmlns:a16="http://schemas.microsoft.com/office/drawing/2014/main" id="{AD7A6B51-6F4D-3175-6047-3AD485C28C9B}"/>
              </a:ext>
            </a:extLst>
          </p:cNvPr>
          <p:cNvSpPr/>
          <p:nvPr/>
        </p:nvSpPr>
        <p:spPr>
          <a:xfrm>
            <a:off x="2323185" y="6189306"/>
            <a:ext cx="336885" cy="2182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矢印: 下 29">
            <a:extLst>
              <a:ext uri="{FF2B5EF4-FFF2-40B4-BE49-F238E27FC236}">
                <a16:creationId xmlns:a16="http://schemas.microsoft.com/office/drawing/2014/main" id="{60E36D48-7A21-B710-307E-57DE207C840B}"/>
              </a:ext>
            </a:extLst>
          </p:cNvPr>
          <p:cNvSpPr/>
          <p:nvPr/>
        </p:nvSpPr>
        <p:spPr>
          <a:xfrm rot="16200000">
            <a:off x="4738922" y="6289020"/>
            <a:ext cx="336885" cy="6505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四角形: 角を丸くする 36">
            <a:extLst>
              <a:ext uri="{FF2B5EF4-FFF2-40B4-BE49-F238E27FC236}">
                <a16:creationId xmlns:a16="http://schemas.microsoft.com/office/drawing/2014/main" id="{0AB61A50-0758-23E7-BB84-1D4B3066D081}"/>
              </a:ext>
            </a:extLst>
          </p:cNvPr>
          <p:cNvSpPr/>
          <p:nvPr/>
        </p:nvSpPr>
        <p:spPr>
          <a:xfrm>
            <a:off x="5733813" y="877717"/>
            <a:ext cx="3358673" cy="3207221"/>
          </a:xfrm>
          <a:prstGeom prst="roundRect">
            <a:avLst>
              <a:gd name="adj" fmla="val 9762"/>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ja-JP" altLang="en-US" sz="1350" dirty="0"/>
          </a:p>
        </p:txBody>
      </p:sp>
      <p:sp>
        <p:nvSpPr>
          <p:cNvPr id="2" name="テキスト ボックス 1">
            <a:extLst>
              <a:ext uri="{FF2B5EF4-FFF2-40B4-BE49-F238E27FC236}">
                <a16:creationId xmlns:a16="http://schemas.microsoft.com/office/drawing/2014/main" id="{47816A9C-995F-44D4-6B6F-869AF2A2E4E6}"/>
              </a:ext>
            </a:extLst>
          </p:cNvPr>
          <p:cNvSpPr txBox="1"/>
          <p:nvPr/>
        </p:nvSpPr>
        <p:spPr>
          <a:xfrm>
            <a:off x="5577228" y="1090064"/>
            <a:ext cx="3588047" cy="1938992"/>
          </a:xfrm>
          <a:prstGeom prst="rect">
            <a:avLst/>
          </a:prstGeom>
          <a:noFill/>
        </p:spPr>
        <p:txBody>
          <a:bodyPr wrap="square" rtlCol="0">
            <a:spAutoFit/>
          </a:bodyPr>
          <a:lstStyle/>
          <a:p>
            <a:r>
              <a:rPr kumimoji="1" lang="ja-JP" altLang="en-US" sz="2400" dirty="0"/>
              <a:t>・海氷変動に対して</a:t>
            </a:r>
            <a:endParaRPr kumimoji="1" lang="en-US" altLang="ja-JP" sz="2400" dirty="0"/>
          </a:p>
          <a:p>
            <a:r>
              <a:rPr kumimoji="1" lang="ja-JP" altLang="en-US" sz="2400" dirty="0"/>
              <a:t>　どのような過程で</a:t>
            </a:r>
            <a:endParaRPr kumimoji="1" lang="en-US" altLang="ja-JP" sz="2400" dirty="0"/>
          </a:p>
          <a:p>
            <a:r>
              <a:rPr kumimoji="1" lang="ja-JP" altLang="en-US" sz="2400" dirty="0"/>
              <a:t>　</a:t>
            </a:r>
            <a:r>
              <a:rPr kumimoji="1" lang="ja-JP" altLang="en-US" sz="2400" b="1" dirty="0"/>
              <a:t>遅れて影響するか</a:t>
            </a:r>
            <a:endParaRPr kumimoji="1" lang="en-US" altLang="ja-JP" sz="2400" b="1" dirty="0"/>
          </a:p>
          <a:p>
            <a:r>
              <a:rPr kumimoji="1" lang="ja-JP" altLang="en-US" sz="2400" dirty="0"/>
              <a:t>・</a:t>
            </a:r>
            <a:r>
              <a:rPr kumimoji="1" lang="ja-JP" altLang="en-US" sz="2400" b="1" dirty="0"/>
              <a:t>熱帯大西洋の対流活動　</a:t>
            </a:r>
            <a:endParaRPr kumimoji="1" lang="en-US" altLang="ja-JP" sz="2400" b="1" dirty="0"/>
          </a:p>
          <a:p>
            <a:r>
              <a:rPr kumimoji="1" lang="ja-JP" altLang="en-US" sz="2400" b="1" dirty="0"/>
              <a:t>　</a:t>
            </a:r>
            <a:r>
              <a:rPr kumimoji="1" lang="ja-JP" altLang="en-US" sz="2400" dirty="0"/>
              <a:t>と</a:t>
            </a:r>
            <a:r>
              <a:rPr kumimoji="1" lang="ja-JP" altLang="en-US" sz="2400" b="1" dirty="0"/>
              <a:t>海氷</a:t>
            </a:r>
            <a:r>
              <a:rPr kumimoji="1" lang="ja-JP" altLang="en-US" sz="2400" dirty="0"/>
              <a:t>との関係は？</a:t>
            </a:r>
            <a:endParaRPr kumimoji="1" lang="en-US" altLang="ja-JP" sz="2400" dirty="0"/>
          </a:p>
        </p:txBody>
      </p:sp>
      <p:sp>
        <p:nvSpPr>
          <p:cNvPr id="13" name="正方形/長方形 12">
            <a:extLst>
              <a:ext uri="{FF2B5EF4-FFF2-40B4-BE49-F238E27FC236}">
                <a16:creationId xmlns:a16="http://schemas.microsoft.com/office/drawing/2014/main" id="{93AA5AA8-78C5-7673-4F78-173BA38DC6DC}"/>
              </a:ext>
            </a:extLst>
          </p:cNvPr>
          <p:cNvSpPr/>
          <p:nvPr/>
        </p:nvSpPr>
        <p:spPr>
          <a:xfrm>
            <a:off x="105632" y="3029056"/>
            <a:ext cx="1423436" cy="6219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t>約</a:t>
            </a:r>
            <a:r>
              <a:rPr lang="en-US" altLang="ja-JP" sz="1600" b="1" dirty="0"/>
              <a:t>1</a:t>
            </a:r>
            <a:r>
              <a:rPr lang="ja-JP" altLang="en-US" sz="1600" b="1" dirty="0"/>
              <a:t>年前の</a:t>
            </a:r>
            <a:endParaRPr lang="en-US" altLang="ja-JP" sz="1600" b="1" dirty="0"/>
          </a:p>
          <a:p>
            <a:pPr algn="ctr"/>
            <a:r>
              <a:rPr lang="ja-JP" altLang="en-US" sz="1600" b="1" dirty="0"/>
              <a:t>海洋熱</a:t>
            </a:r>
          </a:p>
        </p:txBody>
      </p:sp>
      <p:sp>
        <p:nvSpPr>
          <p:cNvPr id="16" name="矢印: 下 15">
            <a:extLst>
              <a:ext uri="{FF2B5EF4-FFF2-40B4-BE49-F238E27FC236}">
                <a16:creationId xmlns:a16="http://schemas.microsoft.com/office/drawing/2014/main" id="{0ACED050-3E58-96FE-E754-152E0C10499F}"/>
              </a:ext>
            </a:extLst>
          </p:cNvPr>
          <p:cNvSpPr/>
          <p:nvPr/>
        </p:nvSpPr>
        <p:spPr>
          <a:xfrm rot="16200000">
            <a:off x="2722319" y="2412478"/>
            <a:ext cx="365443" cy="18098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sp>
        <p:nvSpPr>
          <p:cNvPr id="17" name="正方形/長方形 16">
            <a:extLst>
              <a:ext uri="{FF2B5EF4-FFF2-40B4-BE49-F238E27FC236}">
                <a16:creationId xmlns:a16="http://schemas.microsoft.com/office/drawing/2014/main" id="{9238EFAE-609A-1001-F715-2251EBE6A160}"/>
              </a:ext>
            </a:extLst>
          </p:cNvPr>
          <p:cNvSpPr/>
          <p:nvPr/>
        </p:nvSpPr>
        <p:spPr>
          <a:xfrm>
            <a:off x="4279807" y="2936218"/>
            <a:ext cx="1289782" cy="815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t>北極域の</a:t>
            </a:r>
            <a:endParaRPr lang="en-US" altLang="ja-JP" sz="2000" b="1" dirty="0"/>
          </a:p>
          <a:p>
            <a:pPr algn="ctr"/>
            <a:r>
              <a:rPr lang="ja-JP" altLang="en-US" sz="2000" b="1" dirty="0"/>
              <a:t>海氷減少</a:t>
            </a:r>
          </a:p>
        </p:txBody>
      </p:sp>
      <p:sp>
        <p:nvSpPr>
          <p:cNvPr id="19" name="テキスト ボックス 18">
            <a:extLst>
              <a:ext uri="{FF2B5EF4-FFF2-40B4-BE49-F238E27FC236}">
                <a16:creationId xmlns:a16="http://schemas.microsoft.com/office/drawing/2014/main" id="{EAD17970-6581-E408-884D-7EF908A8221B}"/>
              </a:ext>
            </a:extLst>
          </p:cNvPr>
          <p:cNvSpPr txBox="1"/>
          <p:nvPr/>
        </p:nvSpPr>
        <p:spPr>
          <a:xfrm>
            <a:off x="1545001" y="3465938"/>
            <a:ext cx="2744586" cy="400110"/>
          </a:xfrm>
          <a:prstGeom prst="rect">
            <a:avLst/>
          </a:prstGeom>
          <a:noFill/>
        </p:spPr>
        <p:txBody>
          <a:bodyPr wrap="square" rtlCol="0">
            <a:spAutoFit/>
          </a:bodyPr>
          <a:lstStyle/>
          <a:p>
            <a:r>
              <a:rPr kumimoji="1" lang="ja-JP" altLang="en-US" sz="2000" b="1" dirty="0"/>
              <a:t>遅延影響について議論</a:t>
            </a:r>
          </a:p>
        </p:txBody>
      </p:sp>
      <p:sp>
        <p:nvSpPr>
          <p:cNvPr id="20" name="テキスト ボックス 19">
            <a:extLst>
              <a:ext uri="{FF2B5EF4-FFF2-40B4-BE49-F238E27FC236}">
                <a16:creationId xmlns:a16="http://schemas.microsoft.com/office/drawing/2014/main" id="{DACDF9DD-E5FD-12B1-E573-40E7317444EC}"/>
              </a:ext>
            </a:extLst>
          </p:cNvPr>
          <p:cNvSpPr txBox="1"/>
          <p:nvPr/>
        </p:nvSpPr>
        <p:spPr>
          <a:xfrm>
            <a:off x="61568" y="3621867"/>
            <a:ext cx="1423436" cy="492443"/>
          </a:xfrm>
          <a:prstGeom prst="rect">
            <a:avLst/>
          </a:prstGeom>
          <a:noFill/>
        </p:spPr>
        <p:txBody>
          <a:bodyPr wrap="square" rtlCol="0">
            <a:spAutoFit/>
          </a:bodyPr>
          <a:lstStyle/>
          <a:p>
            <a:pPr algn="ctr"/>
            <a:r>
              <a:rPr lang="en-US" altLang="ja-JP" sz="1300" dirty="0">
                <a:latin typeface="PT Sans" panose="020B0503020203020204" pitchFamily="34" charset="0"/>
              </a:rPr>
              <a:t>(Nakanowatari </a:t>
            </a:r>
            <a:r>
              <a:rPr lang="en-US" altLang="ja-JP" sz="1300" dirty="0"/>
              <a:t>et al., 2014</a:t>
            </a:r>
            <a:r>
              <a:rPr lang="en-US" altLang="ja-JP" sz="1300" dirty="0">
                <a:latin typeface="PT Sans" panose="020B0503020203020204" pitchFamily="34" charset="0"/>
              </a:rPr>
              <a:t>)</a:t>
            </a:r>
            <a:endParaRPr lang="en-US" altLang="ja-JP" sz="1300" dirty="0">
              <a:solidFill>
                <a:srgbClr val="333333"/>
              </a:solidFill>
              <a:latin typeface="PT Sans" panose="020B0503020203020204" pitchFamily="34" charset="0"/>
            </a:endParaRPr>
          </a:p>
        </p:txBody>
      </p:sp>
      <p:sp>
        <p:nvSpPr>
          <p:cNvPr id="21" name="テキスト ボックス 20">
            <a:extLst>
              <a:ext uri="{FF2B5EF4-FFF2-40B4-BE49-F238E27FC236}">
                <a16:creationId xmlns:a16="http://schemas.microsoft.com/office/drawing/2014/main" id="{FA3877B8-E9A3-2D7B-AC2B-E09EBCC8EFC2}"/>
              </a:ext>
            </a:extLst>
          </p:cNvPr>
          <p:cNvSpPr txBox="1"/>
          <p:nvPr/>
        </p:nvSpPr>
        <p:spPr>
          <a:xfrm>
            <a:off x="5694741" y="3545365"/>
            <a:ext cx="3588047" cy="400110"/>
          </a:xfrm>
          <a:prstGeom prst="rect">
            <a:avLst/>
          </a:prstGeom>
          <a:noFill/>
        </p:spPr>
        <p:txBody>
          <a:bodyPr wrap="square" rtlCol="0">
            <a:spAutoFit/>
          </a:bodyPr>
          <a:lstStyle/>
          <a:p>
            <a:r>
              <a:rPr kumimoji="1" lang="ja-JP" altLang="en-US" sz="2000" u="sng" dirty="0"/>
              <a:t>十分な理解が得られていない</a:t>
            </a:r>
            <a:endParaRPr kumimoji="1" lang="en-US" altLang="ja-JP" sz="2000" u="sng" dirty="0"/>
          </a:p>
        </p:txBody>
      </p:sp>
      <p:sp>
        <p:nvSpPr>
          <p:cNvPr id="22" name="矢印: 下 21">
            <a:extLst>
              <a:ext uri="{FF2B5EF4-FFF2-40B4-BE49-F238E27FC236}">
                <a16:creationId xmlns:a16="http://schemas.microsoft.com/office/drawing/2014/main" id="{8059C6FC-8F99-9C57-BB40-AAFC31D0B229}"/>
              </a:ext>
            </a:extLst>
          </p:cNvPr>
          <p:cNvSpPr/>
          <p:nvPr/>
        </p:nvSpPr>
        <p:spPr>
          <a:xfrm>
            <a:off x="7188530" y="2998209"/>
            <a:ext cx="365441" cy="4747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spTree>
    <p:extLst>
      <p:ext uri="{BB962C8B-B14F-4D97-AF65-F5344CB8AC3E}">
        <p14:creationId xmlns:p14="http://schemas.microsoft.com/office/powerpoint/2010/main" val="3392766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20502FAA-2B01-4634-805B-B9ADBA886B53}"/>
              </a:ext>
            </a:extLst>
          </p:cNvPr>
          <p:cNvSpPr/>
          <p:nvPr/>
        </p:nvSpPr>
        <p:spPr>
          <a:xfrm>
            <a:off x="0" y="0"/>
            <a:ext cx="9144000" cy="40235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dirty="0"/>
              <a:t>使用データ，解析期間，解析手法</a:t>
            </a:r>
          </a:p>
        </p:txBody>
      </p:sp>
      <p:grpSp>
        <p:nvGrpSpPr>
          <p:cNvPr id="15" name="グループ化 14">
            <a:extLst>
              <a:ext uri="{FF2B5EF4-FFF2-40B4-BE49-F238E27FC236}">
                <a16:creationId xmlns:a16="http://schemas.microsoft.com/office/drawing/2014/main" id="{111300FC-33E9-4CBF-A918-5397EE7E6AD9}"/>
              </a:ext>
            </a:extLst>
          </p:cNvPr>
          <p:cNvGrpSpPr/>
          <p:nvPr/>
        </p:nvGrpSpPr>
        <p:grpSpPr>
          <a:xfrm>
            <a:off x="1488545" y="4037140"/>
            <a:ext cx="3418702" cy="2849394"/>
            <a:chOff x="5355439" y="1369729"/>
            <a:chExt cx="3418702" cy="2849394"/>
          </a:xfrm>
        </p:grpSpPr>
        <p:pic>
          <p:nvPicPr>
            <p:cNvPr id="4" name="図 3">
              <a:extLst>
                <a:ext uri="{FF2B5EF4-FFF2-40B4-BE49-F238E27FC236}">
                  <a16:creationId xmlns:a16="http://schemas.microsoft.com/office/drawing/2014/main" id="{DC100E3F-732E-3D0B-E51A-B8E8804D9523}"/>
                </a:ext>
              </a:extLst>
            </p:cNvPr>
            <p:cNvPicPr>
              <a:picLocks noChangeAspect="1"/>
            </p:cNvPicPr>
            <p:nvPr/>
          </p:nvPicPr>
          <p:blipFill rotWithShape="1">
            <a:blip r:embed="rId3">
              <a:extLst>
                <a:ext uri="{28A0092B-C50C-407E-A947-70E740481C1C}">
                  <a14:useLocalDpi xmlns:a14="http://schemas.microsoft.com/office/drawing/2010/main" val="0"/>
                </a:ext>
              </a:extLst>
            </a:blip>
            <a:srcRect l="44" t="4840" r="-44" b="-2922"/>
            <a:stretch/>
          </p:blipFill>
          <p:spPr>
            <a:xfrm>
              <a:off x="5478516" y="1650373"/>
              <a:ext cx="3080034" cy="2568750"/>
            </a:xfrm>
            <a:prstGeom prst="rect">
              <a:avLst/>
            </a:prstGeom>
          </p:spPr>
        </p:pic>
        <p:sp>
          <p:nvSpPr>
            <p:cNvPr id="2" name="テキスト ボックス 1">
              <a:extLst>
                <a:ext uri="{FF2B5EF4-FFF2-40B4-BE49-F238E27FC236}">
                  <a16:creationId xmlns:a16="http://schemas.microsoft.com/office/drawing/2014/main" id="{BF57A942-4232-0406-8560-B4D51F910350}"/>
                </a:ext>
              </a:extLst>
            </p:cNvPr>
            <p:cNvSpPr txBox="1"/>
            <p:nvPr/>
          </p:nvSpPr>
          <p:spPr>
            <a:xfrm>
              <a:off x="5355439" y="1369729"/>
              <a:ext cx="3418702" cy="307777"/>
            </a:xfrm>
            <a:prstGeom prst="rect">
              <a:avLst/>
            </a:prstGeom>
            <a:noFill/>
          </p:spPr>
          <p:txBody>
            <a:bodyPr wrap="square" rtlCol="0">
              <a:spAutoFit/>
            </a:bodyPr>
            <a:lstStyle/>
            <a:p>
              <a:pPr algn="ctr"/>
              <a:r>
                <a:rPr lang="ja-JP" altLang="en-US" sz="1400" b="1" dirty="0"/>
                <a:t>北極域の海氷インデックス</a:t>
              </a:r>
              <a:r>
                <a:rPr lang="en-US" altLang="ja-JP" sz="1400" b="1" dirty="0"/>
                <a:t>(12</a:t>
              </a:r>
              <a:r>
                <a:rPr lang="ja-JP" altLang="en-US" sz="1400" b="1" dirty="0"/>
                <a:t>月</a:t>
              </a:r>
              <a:r>
                <a:rPr lang="en-US" altLang="ja-JP" sz="1400" b="1" dirty="0"/>
                <a:t>)</a:t>
              </a:r>
              <a:endParaRPr lang="ja-JP" altLang="en-US" sz="1400" b="1" dirty="0"/>
            </a:p>
          </p:txBody>
        </p:sp>
      </p:grpSp>
      <p:sp>
        <p:nvSpPr>
          <p:cNvPr id="14" name="テキスト ボックス 13">
            <a:extLst>
              <a:ext uri="{FF2B5EF4-FFF2-40B4-BE49-F238E27FC236}">
                <a16:creationId xmlns:a16="http://schemas.microsoft.com/office/drawing/2014/main" id="{EC8CC108-170B-4139-8859-1564EAE2792E}"/>
              </a:ext>
            </a:extLst>
          </p:cNvPr>
          <p:cNvSpPr txBox="1"/>
          <p:nvPr/>
        </p:nvSpPr>
        <p:spPr>
          <a:xfrm>
            <a:off x="4631555" y="428570"/>
            <a:ext cx="4611980" cy="338554"/>
          </a:xfrm>
          <a:prstGeom prst="rect">
            <a:avLst/>
          </a:prstGeom>
          <a:noFill/>
        </p:spPr>
        <p:txBody>
          <a:bodyPr wrap="square" rtlCol="0">
            <a:spAutoFit/>
          </a:bodyPr>
          <a:lstStyle/>
          <a:p>
            <a:pPr algn="ctr"/>
            <a:r>
              <a:rPr lang="ja-JP" altLang="en-US" sz="1600" b="1" dirty="0"/>
              <a:t>北極域の海氷インデックス</a:t>
            </a:r>
            <a:r>
              <a:rPr lang="en-US" altLang="ja-JP" sz="1600" b="1" dirty="0"/>
              <a:t>(12</a:t>
            </a:r>
            <a:r>
              <a:rPr lang="ja-JP" altLang="en-US" sz="1600" b="1" dirty="0"/>
              <a:t>月</a:t>
            </a:r>
            <a:r>
              <a:rPr lang="en-US" altLang="ja-JP" sz="1600" b="1" dirty="0"/>
              <a:t>)</a:t>
            </a:r>
            <a:r>
              <a:rPr lang="ja-JP" altLang="en-US" sz="1600" b="1" dirty="0"/>
              <a:t>の領域（緑枠）</a:t>
            </a:r>
          </a:p>
        </p:txBody>
      </p:sp>
      <p:sp>
        <p:nvSpPr>
          <p:cNvPr id="7" name="矢印: 右 6">
            <a:extLst>
              <a:ext uri="{FF2B5EF4-FFF2-40B4-BE49-F238E27FC236}">
                <a16:creationId xmlns:a16="http://schemas.microsoft.com/office/drawing/2014/main" id="{62D86ABE-3189-79AB-B05D-04850F3E929D}"/>
              </a:ext>
            </a:extLst>
          </p:cNvPr>
          <p:cNvSpPr/>
          <p:nvPr/>
        </p:nvSpPr>
        <p:spPr>
          <a:xfrm>
            <a:off x="4730730" y="4362773"/>
            <a:ext cx="1101422" cy="4458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C9300409-3615-4BD2-3818-E3E60BAC9231}"/>
              </a:ext>
            </a:extLst>
          </p:cNvPr>
          <p:cNvSpPr txBox="1"/>
          <p:nvPr/>
        </p:nvSpPr>
        <p:spPr>
          <a:xfrm>
            <a:off x="4631555" y="3814179"/>
            <a:ext cx="1635056" cy="584775"/>
          </a:xfrm>
          <a:prstGeom prst="rect">
            <a:avLst/>
          </a:prstGeom>
          <a:noFill/>
        </p:spPr>
        <p:txBody>
          <a:bodyPr wrap="square" rtlCol="0">
            <a:spAutoFit/>
          </a:bodyPr>
          <a:lstStyle/>
          <a:p>
            <a:r>
              <a:rPr kumimoji="1" lang="ja-JP" altLang="en-US" sz="1600" b="1" dirty="0"/>
              <a:t>一月ずつ遡って</a:t>
            </a:r>
            <a:endParaRPr kumimoji="1" lang="en-US" altLang="ja-JP" sz="1600" b="1" dirty="0"/>
          </a:p>
          <a:p>
            <a:r>
              <a:rPr kumimoji="1" lang="ja-JP" altLang="en-US" sz="1600" b="1" dirty="0"/>
              <a:t>回帰分析</a:t>
            </a:r>
          </a:p>
        </p:txBody>
      </p:sp>
      <p:grpSp>
        <p:nvGrpSpPr>
          <p:cNvPr id="32" name="グループ化 31">
            <a:extLst>
              <a:ext uri="{FF2B5EF4-FFF2-40B4-BE49-F238E27FC236}">
                <a16:creationId xmlns:a16="http://schemas.microsoft.com/office/drawing/2014/main" id="{703E439C-56E9-ED88-311B-81D0316E71EC}"/>
              </a:ext>
            </a:extLst>
          </p:cNvPr>
          <p:cNvGrpSpPr/>
          <p:nvPr/>
        </p:nvGrpSpPr>
        <p:grpSpPr>
          <a:xfrm>
            <a:off x="5850080" y="4034540"/>
            <a:ext cx="1415909" cy="1049840"/>
            <a:chOff x="4294790" y="1641469"/>
            <a:chExt cx="1390519" cy="1049840"/>
          </a:xfrm>
        </p:grpSpPr>
        <p:pic>
          <p:nvPicPr>
            <p:cNvPr id="21" name="図 20" descr="文字の書かれた紙&#10;&#10;低い精度で自動的に生成された説明">
              <a:extLst>
                <a:ext uri="{FF2B5EF4-FFF2-40B4-BE49-F238E27FC236}">
                  <a16:creationId xmlns:a16="http://schemas.microsoft.com/office/drawing/2014/main" id="{F0798CCB-AE81-D044-3583-DD2A33E66012}"/>
                </a:ext>
              </a:extLst>
            </p:cNvPr>
            <p:cNvPicPr>
              <a:picLocks noChangeAspect="1"/>
            </p:cNvPicPr>
            <p:nvPr/>
          </p:nvPicPr>
          <p:blipFill rotWithShape="1">
            <a:blip r:embed="rId4">
              <a:extLst>
                <a:ext uri="{28A0092B-C50C-407E-A947-70E740481C1C}">
                  <a14:useLocalDpi xmlns:a14="http://schemas.microsoft.com/office/drawing/2010/main" val="0"/>
                </a:ext>
              </a:extLst>
            </a:blip>
            <a:srcRect b="12257"/>
            <a:stretch/>
          </p:blipFill>
          <p:spPr>
            <a:xfrm>
              <a:off x="4294790" y="1865821"/>
              <a:ext cx="1390519" cy="825488"/>
            </a:xfrm>
            <a:prstGeom prst="rect">
              <a:avLst/>
            </a:prstGeom>
          </p:spPr>
        </p:pic>
        <p:sp>
          <p:nvSpPr>
            <p:cNvPr id="31" name="テキスト ボックス 30">
              <a:extLst>
                <a:ext uri="{FF2B5EF4-FFF2-40B4-BE49-F238E27FC236}">
                  <a16:creationId xmlns:a16="http://schemas.microsoft.com/office/drawing/2014/main" id="{2422A75D-6E51-EBAF-BDCE-3C6899C60E51}"/>
                </a:ext>
              </a:extLst>
            </p:cNvPr>
            <p:cNvSpPr txBox="1"/>
            <p:nvPr/>
          </p:nvSpPr>
          <p:spPr>
            <a:xfrm>
              <a:off x="4398786" y="1641469"/>
              <a:ext cx="1194853" cy="261610"/>
            </a:xfrm>
            <a:prstGeom prst="rect">
              <a:avLst/>
            </a:prstGeom>
            <a:noFill/>
          </p:spPr>
          <p:txBody>
            <a:bodyPr wrap="square" rtlCol="0">
              <a:spAutoFit/>
            </a:bodyPr>
            <a:lstStyle/>
            <a:p>
              <a:pPr algn="ctr"/>
              <a:r>
                <a:rPr kumimoji="1" lang="en-US" altLang="ja-JP" sz="1100" dirty="0"/>
                <a:t>12</a:t>
              </a:r>
              <a:r>
                <a:rPr kumimoji="1" lang="ja-JP" altLang="en-US" sz="1100" dirty="0"/>
                <a:t>月大気場</a:t>
              </a:r>
              <a:r>
                <a:rPr kumimoji="1" lang="en-US" altLang="ja-JP" sz="1100" dirty="0"/>
                <a:t>,OLR</a:t>
              </a:r>
              <a:endParaRPr kumimoji="1" lang="ja-JP" altLang="en-US" sz="1100" dirty="0"/>
            </a:p>
          </p:txBody>
        </p:sp>
      </p:grpSp>
      <p:sp>
        <p:nvSpPr>
          <p:cNvPr id="40" name="テキスト ボックス 39">
            <a:extLst>
              <a:ext uri="{FF2B5EF4-FFF2-40B4-BE49-F238E27FC236}">
                <a16:creationId xmlns:a16="http://schemas.microsoft.com/office/drawing/2014/main" id="{CB161129-5A17-8F66-CDF4-58156CC5FC71}"/>
              </a:ext>
            </a:extLst>
          </p:cNvPr>
          <p:cNvSpPr txBox="1"/>
          <p:nvPr/>
        </p:nvSpPr>
        <p:spPr>
          <a:xfrm flipH="1">
            <a:off x="8635519" y="4486275"/>
            <a:ext cx="45719" cy="369332"/>
          </a:xfrm>
          <a:prstGeom prst="rect">
            <a:avLst/>
          </a:prstGeom>
          <a:noFill/>
        </p:spPr>
        <p:txBody>
          <a:bodyPr wrap="square" rtlCol="0">
            <a:spAutoFit/>
          </a:bodyPr>
          <a:lstStyle/>
          <a:p>
            <a:r>
              <a:rPr kumimoji="1" lang="ja-JP" altLang="en-US" dirty="0"/>
              <a:t>・</a:t>
            </a:r>
            <a:endParaRPr kumimoji="1" lang="en-US" altLang="ja-JP" dirty="0"/>
          </a:p>
        </p:txBody>
      </p:sp>
      <p:sp>
        <p:nvSpPr>
          <p:cNvPr id="51" name="テキスト ボックス 50">
            <a:extLst>
              <a:ext uri="{FF2B5EF4-FFF2-40B4-BE49-F238E27FC236}">
                <a16:creationId xmlns:a16="http://schemas.microsoft.com/office/drawing/2014/main" id="{F294D2E8-47DA-D9BE-EADE-73C228E3B1A5}"/>
              </a:ext>
            </a:extLst>
          </p:cNvPr>
          <p:cNvSpPr txBox="1"/>
          <p:nvPr/>
        </p:nvSpPr>
        <p:spPr>
          <a:xfrm>
            <a:off x="5281441" y="6207617"/>
            <a:ext cx="3760316" cy="646331"/>
          </a:xfrm>
          <a:prstGeom prst="rect">
            <a:avLst/>
          </a:prstGeom>
          <a:noFill/>
        </p:spPr>
        <p:txBody>
          <a:bodyPr wrap="square" rtlCol="0">
            <a:spAutoFit/>
          </a:bodyPr>
          <a:lstStyle/>
          <a:p>
            <a:r>
              <a:rPr kumimoji="1" lang="ja-JP" altLang="en-US" dirty="0"/>
              <a:t>・</a:t>
            </a:r>
            <a:r>
              <a:rPr kumimoji="1" lang="ja-JP" altLang="en-US" b="1" dirty="0"/>
              <a:t>今回は</a:t>
            </a:r>
            <a:r>
              <a:rPr kumimoji="1" lang="en-US" altLang="ja-JP" b="1" dirty="0"/>
              <a:t>12</a:t>
            </a:r>
            <a:r>
              <a:rPr kumimoji="1" lang="ja-JP" altLang="en-US" b="1" dirty="0"/>
              <a:t>月の海氷が少ない時の</a:t>
            </a:r>
            <a:endParaRPr kumimoji="1" lang="en-US" altLang="ja-JP" b="1" dirty="0"/>
          </a:p>
          <a:p>
            <a:r>
              <a:rPr kumimoji="1" lang="ja-JP" altLang="en-US" b="1" dirty="0"/>
              <a:t>　</a:t>
            </a:r>
            <a:r>
              <a:rPr kumimoji="1" lang="en-US" altLang="ja-JP" b="1" dirty="0"/>
              <a:t>10</a:t>
            </a:r>
            <a:r>
              <a:rPr kumimoji="1" lang="ja-JP" altLang="en-US" b="1" dirty="0"/>
              <a:t>月の大気場，</a:t>
            </a:r>
            <a:r>
              <a:rPr kumimoji="1" lang="en-US" altLang="ja-JP" b="1" dirty="0"/>
              <a:t>OLR</a:t>
            </a:r>
            <a:r>
              <a:rPr kumimoji="1" lang="ja-JP" altLang="en-US" b="1" dirty="0"/>
              <a:t>を示す</a:t>
            </a:r>
            <a:endParaRPr kumimoji="1" lang="en-US" altLang="ja-JP" b="1" dirty="0"/>
          </a:p>
        </p:txBody>
      </p:sp>
      <p:sp>
        <p:nvSpPr>
          <p:cNvPr id="25" name="テキスト ボックス 24">
            <a:extLst>
              <a:ext uri="{FF2B5EF4-FFF2-40B4-BE49-F238E27FC236}">
                <a16:creationId xmlns:a16="http://schemas.microsoft.com/office/drawing/2014/main" id="{6EE4D4D5-A597-4AE2-AC87-BD0A0418AF6B}"/>
              </a:ext>
            </a:extLst>
          </p:cNvPr>
          <p:cNvSpPr txBox="1"/>
          <p:nvPr/>
        </p:nvSpPr>
        <p:spPr>
          <a:xfrm>
            <a:off x="8277523" y="-54186"/>
            <a:ext cx="866477" cy="523220"/>
          </a:xfrm>
          <a:prstGeom prst="rect">
            <a:avLst/>
          </a:prstGeom>
          <a:noFill/>
        </p:spPr>
        <p:txBody>
          <a:bodyPr wrap="square" rtlCol="0">
            <a:spAutoFit/>
          </a:bodyPr>
          <a:lstStyle/>
          <a:p>
            <a:r>
              <a:rPr kumimoji="1" lang="en-US" altLang="ja-JP" sz="2800" dirty="0">
                <a:solidFill>
                  <a:schemeClr val="bg1"/>
                </a:solidFill>
              </a:rPr>
              <a:t>4/12</a:t>
            </a:r>
            <a:endParaRPr kumimoji="1" lang="ja-JP" altLang="en-US" sz="2800" dirty="0">
              <a:solidFill>
                <a:schemeClr val="bg1"/>
              </a:solidFill>
            </a:endParaRPr>
          </a:p>
        </p:txBody>
      </p:sp>
      <p:sp>
        <p:nvSpPr>
          <p:cNvPr id="3" name="テキスト ボックス 2">
            <a:extLst>
              <a:ext uri="{FF2B5EF4-FFF2-40B4-BE49-F238E27FC236}">
                <a16:creationId xmlns:a16="http://schemas.microsoft.com/office/drawing/2014/main" id="{10B71AC0-3566-9D88-BC91-C03E283FB0F8}"/>
              </a:ext>
            </a:extLst>
          </p:cNvPr>
          <p:cNvSpPr txBox="1"/>
          <p:nvPr/>
        </p:nvSpPr>
        <p:spPr>
          <a:xfrm>
            <a:off x="0" y="402355"/>
            <a:ext cx="5429546" cy="4201150"/>
          </a:xfrm>
          <a:prstGeom prst="rect">
            <a:avLst/>
          </a:prstGeom>
          <a:noFill/>
        </p:spPr>
        <p:txBody>
          <a:bodyPr wrap="square" rtlCol="0">
            <a:spAutoFit/>
          </a:bodyPr>
          <a:lstStyle/>
          <a:p>
            <a:r>
              <a:rPr lang="ja-JP" altLang="en-US" b="1" dirty="0"/>
              <a:t>〇使用データ</a:t>
            </a:r>
            <a:endParaRPr lang="en-US" altLang="ja-JP" b="1" dirty="0"/>
          </a:p>
          <a:p>
            <a:r>
              <a:rPr lang="ja-JP" altLang="en-US" b="1" dirty="0"/>
              <a:t>・</a:t>
            </a:r>
            <a:r>
              <a:rPr lang="en-US" altLang="ja-JP" dirty="0"/>
              <a:t>NCEP/NCAR</a:t>
            </a:r>
            <a:r>
              <a:rPr lang="ja-JP" altLang="en-US" dirty="0"/>
              <a:t>再解析データ</a:t>
            </a:r>
            <a:r>
              <a:rPr lang="en-US" altLang="ja-JP" dirty="0"/>
              <a:t>(</a:t>
            </a:r>
            <a:r>
              <a:rPr lang="ja-JP" altLang="en-US" dirty="0"/>
              <a:t>月平均</a:t>
            </a:r>
            <a:r>
              <a:rPr lang="en-US" altLang="ja-JP" dirty="0"/>
              <a:t>)</a:t>
            </a:r>
          </a:p>
          <a:p>
            <a:r>
              <a:rPr lang="ja-JP" altLang="en-US" dirty="0"/>
              <a:t>　</a:t>
            </a:r>
            <a:r>
              <a:rPr lang="ja-JP" altLang="en-US" sz="1600" dirty="0"/>
              <a:t>外向き長波放射</a:t>
            </a:r>
            <a:r>
              <a:rPr lang="en-US" altLang="ja-JP" sz="1600" dirty="0"/>
              <a:t>(OLR) ※</a:t>
            </a:r>
          </a:p>
          <a:p>
            <a:endParaRPr lang="en-US" altLang="ja-JP" sz="500" dirty="0"/>
          </a:p>
          <a:p>
            <a:r>
              <a:rPr lang="en-US" altLang="ja-JP" sz="1400" dirty="0"/>
              <a:t>※</a:t>
            </a:r>
            <a:r>
              <a:rPr lang="ja-JP" altLang="en-US" sz="1400" dirty="0"/>
              <a:t>熱帯域での対流活動の指標となる</a:t>
            </a:r>
            <a:endParaRPr lang="en-US" altLang="ja-JP" sz="1400" dirty="0"/>
          </a:p>
          <a:p>
            <a:r>
              <a:rPr lang="ja-JP" altLang="en-US" sz="1400" dirty="0"/>
              <a:t>　</a:t>
            </a:r>
            <a:r>
              <a:rPr lang="en-US" altLang="ja-JP" sz="1400" dirty="0"/>
              <a:t>OLR</a:t>
            </a:r>
            <a:r>
              <a:rPr lang="ja-JP" altLang="en-US" sz="1400" dirty="0"/>
              <a:t>の値が小さいと対流活動が活発であることがわかる</a:t>
            </a:r>
          </a:p>
          <a:p>
            <a:endParaRPr lang="en-US" altLang="ja-JP" sz="500" dirty="0"/>
          </a:p>
          <a:p>
            <a:r>
              <a:rPr lang="ja-JP" altLang="en-US" b="1" dirty="0">
                <a:latin typeface="Helvetica Neue"/>
              </a:rPr>
              <a:t>・</a:t>
            </a:r>
            <a:r>
              <a:rPr lang="en-US" altLang="zh-TW" dirty="0">
                <a:latin typeface="游ゴシック" panose="020B0400000000000000" pitchFamily="50" charset="-128"/>
                <a:ea typeface="游ゴシック" panose="020B0400000000000000" pitchFamily="50" charset="-128"/>
              </a:rPr>
              <a:t>JRA-55</a:t>
            </a:r>
            <a:r>
              <a:rPr lang="zh-TW" altLang="en-US" dirty="0">
                <a:latin typeface="游ゴシック" panose="020B0400000000000000" pitchFamily="50" charset="-128"/>
                <a:ea typeface="游ゴシック" panose="020B0400000000000000" pitchFamily="50" charset="-128"/>
              </a:rPr>
              <a:t>：気象庁</a:t>
            </a:r>
            <a:r>
              <a:rPr lang="en-US" altLang="zh-TW" dirty="0">
                <a:latin typeface="游ゴシック" panose="020B0400000000000000" pitchFamily="50" charset="-128"/>
                <a:ea typeface="游ゴシック" panose="020B0400000000000000" pitchFamily="50" charset="-128"/>
              </a:rPr>
              <a:t>55</a:t>
            </a:r>
            <a:r>
              <a:rPr lang="zh-TW" altLang="en-US" dirty="0">
                <a:latin typeface="游ゴシック" panose="020B0400000000000000" pitchFamily="50" charset="-128"/>
                <a:ea typeface="游ゴシック" panose="020B0400000000000000" pitchFamily="50" charset="-128"/>
              </a:rPr>
              <a:t>年長期再解析</a:t>
            </a:r>
            <a:r>
              <a:rPr lang="en-US" altLang="ja-JP" dirty="0">
                <a:latin typeface="游ゴシック" panose="020B0400000000000000" pitchFamily="50" charset="-128"/>
                <a:ea typeface="游ゴシック" panose="020B0400000000000000" pitchFamily="50" charset="-128"/>
              </a:rPr>
              <a:t>(</a:t>
            </a:r>
            <a:r>
              <a:rPr lang="ja-JP" altLang="en-US" dirty="0">
                <a:latin typeface="游ゴシック" panose="020B0400000000000000" pitchFamily="50" charset="-128"/>
                <a:ea typeface="游ゴシック" panose="020B0400000000000000" pitchFamily="50" charset="-128"/>
              </a:rPr>
              <a:t>月平均</a:t>
            </a:r>
            <a:r>
              <a:rPr lang="en-US" altLang="ja-JP" dirty="0">
                <a:latin typeface="游ゴシック" panose="020B0400000000000000" pitchFamily="50" charset="-128"/>
                <a:ea typeface="游ゴシック" panose="020B0400000000000000" pitchFamily="50" charset="-128"/>
              </a:rPr>
              <a:t>)</a:t>
            </a:r>
            <a:endParaRPr lang="en-US" altLang="zh-TW" dirty="0">
              <a:latin typeface="游ゴシック" panose="020B0400000000000000" pitchFamily="50" charset="-128"/>
              <a:ea typeface="游ゴシック" panose="020B0400000000000000" pitchFamily="50" charset="-128"/>
            </a:endParaRPr>
          </a:p>
          <a:p>
            <a:r>
              <a:rPr lang="ja-JP" altLang="en-US" dirty="0"/>
              <a:t>　</a:t>
            </a:r>
            <a:r>
              <a:rPr lang="ja-JP" altLang="en-US" sz="1600" dirty="0"/>
              <a:t>ジオポテンシャル高度</a:t>
            </a:r>
            <a:r>
              <a:rPr lang="en-US" altLang="ja-JP" sz="1600" dirty="0"/>
              <a:t>[m]</a:t>
            </a:r>
            <a:r>
              <a:rPr lang="ja-JP" altLang="en-US" sz="1600" dirty="0"/>
              <a:t>，非断熱加熱</a:t>
            </a:r>
            <a:r>
              <a:rPr lang="en-US" altLang="ja-JP" sz="1600" dirty="0"/>
              <a:t>[K/day]</a:t>
            </a:r>
            <a:r>
              <a:rPr lang="ja-JP" altLang="en-US" sz="1600" dirty="0"/>
              <a:t>，</a:t>
            </a:r>
            <a:endParaRPr lang="en-US" altLang="ja-JP" sz="1600" dirty="0"/>
          </a:p>
          <a:p>
            <a:r>
              <a:rPr lang="ja-JP" altLang="en-US" sz="1600" dirty="0"/>
              <a:t>　潜熱フラックス</a:t>
            </a:r>
            <a:r>
              <a:rPr lang="en-US" altLang="ja-JP" sz="1600" dirty="0"/>
              <a:t>[W/m</a:t>
            </a:r>
            <a:r>
              <a:rPr lang="en-US" altLang="ja-JP" sz="1600" baseline="30000" dirty="0"/>
              <a:t>2</a:t>
            </a:r>
            <a:r>
              <a:rPr lang="en-US" altLang="ja-JP" sz="1600" dirty="0"/>
              <a:t>]</a:t>
            </a:r>
            <a:r>
              <a:rPr lang="ja-JP" altLang="en-US" sz="1600" dirty="0"/>
              <a:t>，顕熱フラックス</a:t>
            </a:r>
            <a:r>
              <a:rPr lang="en-US" altLang="ja-JP" sz="1600" dirty="0"/>
              <a:t>[W/m</a:t>
            </a:r>
            <a:r>
              <a:rPr lang="en-US" altLang="ja-JP" sz="1600" baseline="30000" dirty="0"/>
              <a:t>2</a:t>
            </a:r>
            <a:r>
              <a:rPr lang="en-US" altLang="ja-JP" sz="1600" dirty="0"/>
              <a:t>]</a:t>
            </a:r>
            <a:endParaRPr lang="en-US" altLang="ja-JP" dirty="0"/>
          </a:p>
          <a:p>
            <a:r>
              <a:rPr lang="ja-JP" altLang="en-US" b="1" dirty="0"/>
              <a:t>・</a:t>
            </a:r>
            <a:r>
              <a:rPr lang="en-US" altLang="ja-JP" dirty="0" err="1"/>
              <a:t>HadISST</a:t>
            </a:r>
            <a:r>
              <a:rPr lang="en-US" altLang="ja-JP" dirty="0"/>
              <a:t>(</a:t>
            </a:r>
            <a:r>
              <a:rPr lang="ja-JP" altLang="en-US" dirty="0"/>
              <a:t>月平均</a:t>
            </a:r>
            <a:r>
              <a:rPr lang="en-US" altLang="ja-JP" dirty="0"/>
              <a:t>)</a:t>
            </a:r>
          </a:p>
          <a:p>
            <a:r>
              <a:rPr lang="ja-JP" altLang="en-US" dirty="0"/>
              <a:t>　</a:t>
            </a:r>
            <a:r>
              <a:rPr lang="ja-JP" altLang="en-US" sz="1600" dirty="0"/>
              <a:t> </a:t>
            </a:r>
            <a:r>
              <a:rPr lang="en-US" altLang="ja-JP" sz="1600" dirty="0"/>
              <a:t>SST</a:t>
            </a:r>
            <a:r>
              <a:rPr lang="ja-JP" altLang="en-US" sz="1600" dirty="0"/>
              <a:t>，海氷密接度</a:t>
            </a:r>
            <a:r>
              <a:rPr lang="en-US" altLang="ja-JP" sz="1600" dirty="0"/>
              <a:t>(SIC)</a:t>
            </a:r>
          </a:p>
          <a:p>
            <a:endParaRPr lang="en-US" altLang="ja-JP" sz="500" dirty="0"/>
          </a:p>
          <a:p>
            <a:r>
              <a:rPr lang="ja-JP" altLang="en-US" b="1" dirty="0"/>
              <a:t>〇解析期間</a:t>
            </a:r>
          </a:p>
          <a:p>
            <a:r>
              <a:rPr lang="ja-JP" altLang="en-US" dirty="0"/>
              <a:t>　</a:t>
            </a:r>
            <a:r>
              <a:rPr lang="en-US" altLang="ja-JP" dirty="0"/>
              <a:t>1979-2021</a:t>
            </a:r>
            <a:r>
              <a:rPr lang="ja-JP" altLang="en-US" dirty="0"/>
              <a:t>年</a:t>
            </a:r>
            <a:r>
              <a:rPr lang="en-US" altLang="ja-JP" dirty="0"/>
              <a:t>(43</a:t>
            </a:r>
            <a:r>
              <a:rPr lang="ja-JP" altLang="en-US" dirty="0"/>
              <a:t>年間</a:t>
            </a:r>
            <a:r>
              <a:rPr lang="en-US" altLang="ja-JP" dirty="0"/>
              <a:t>)</a:t>
            </a:r>
            <a:r>
              <a:rPr lang="ja-JP" altLang="en-US" dirty="0"/>
              <a:t>の</a:t>
            </a:r>
            <a:r>
              <a:rPr lang="en-US" altLang="ja-JP" dirty="0"/>
              <a:t>10</a:t>
            </a:r>
            <a:r>
              <a:rPr lang="ja-JP" altLang="en-US" dirty="0"/>
              <a:t>月</a:t>
            </a:r>
            <a:r>
              <a:rPr lang="en-US" altLang="ja-JP" dirty="0"/>
              <a:t>-12</a:t>
            </a:r>
            <a:r>
              <a:rPr lang="ja-JP" altLang="en-US" dirty="0"/>
              <a:t>月</a:t>
            </a:r>
            <a:endParaRPr lang="en-US" altLang="ja-JP" dirty="0"/>
          </a:p>
          <a:p>
            <a:endParaRPr lang="en-US" altLang="ja-JP" sz="500" dirty="0"/>
          </a:p>
          <a:p>
            <a:r>
              <a:rPr lang="ja-JP" altLang="en-US" b="1" dirty="0"/>
              <a:t>〇解析手法</a:t>
            </a:r>
            <a:endParaRPr lang="en-US" altLang="ja-JP" b="1" dirty="0"/>
          </a:p>
          <a:p>
            <a:r>
              <a:rPr lang="ja-JP" altLang="en-US" dirty="0"/>
              <a:t>・</a:t>
            </a:r>
            <a:r>
              <a:rPr lang="ja-JP" altLang="en-US" b="1" dirty="0"/>
              <a:t>回帰分析</a:t>
            </a:r>
            <a:endParaRPr lang="en-US" altLang="ja-JP" sz="2000" b="1" dirty="0"/>
          </a:p>
        </p:txBody>
      </p:sp>
      <p:grpSp>
        <p:nvGrpSpPr>
          <p:cNvPr id="17" name="グループ化 16">
            <a:extLst>
              <a:ext uri="{FF2B5EF4-FFF2-40B4-BE49-F238E27FC236}">
                <a16:creationId xmlns:a16="http://schemas.microsoft.com/office/drawing/2014/main" id="{1CC44873-D10A-527D-9D78-ABAAC297EC84}"/>
              </a:ext>
            </a:extLst>
          </p:cNvPr>
          <p:cNvGrpSpPr/>
          <p:nvPr/>
        </p:nvGrpSpPr>
        <p:grpSpPr>
          <a:xfrm>
            <a:off x="7312719" y="4034540"/>
            <a:ext cx="1415909" cy="1049840"/>
            <a:chOff x="4449172" y="1641469"/>
            <a:chExt cx="1390519" cy="1049840"/>
          </a:xfrm>
        </p:grpSpPr>
        <p:pic>
          <p:nvPicPr>
            <p:cNvPr id="18" name="図 17" descr="文字の書かれた紙&#10;&#10;低い精度で自動的に生成された説明">
              <a:extLst>
                <a:ext uri="{FF2B5EF4-FFF2-40B4-BE49-F238E27FC236}">
                  <a16:creationId xmlns:a16="http://schemas.microsoft.com/office/drawing/2014/main" id="{BD019D9D-3427-F048-E6C0-783D030E1B71}"/>
                </a:ext>
              </a:extLst>
            </p:cNvPr>
            <p:cNvPicPr>
              <a:picLocks noChangeAspect="1"/>
            </p:cNvPicPr>
            <p:nvPr/>
          </p:nvPicPr>
          <p:blipFill rotWithShape="1">
            <a:blip r:embed="rId4">
              <a:extLst>
                <a:ext uri="{28A0092B-C50C-407E-A947-70E740481C1C}">
                  <a14:useLocalDpi xmlns:a14="http://schemas.microsoft.com/office/drawing/2010/main" val="0"/>
                </a:ext>
              </a:extLst>
            </a:blip>
            <a:srcRect b="12257"/>
            <a:stretch/>
          </p:blipFill>
          <p:spPr>
            <a:xfrm>
              <a:off x="4449172" y="1865821"/>
              <a:ext cx="1390519" cy="825488"/>
            </a:xfrm>
            <a:prstGeom prst="rect">
              <a:avLst/>
            </a:prstGeom>
          </p:spPr>
        </p:pic>
        <p:sp>
          <p:nvSpPr>
            <p:cNvPr id="19" name="テキスト ボックス 18">
              <a:extLst>
                <a:ext uri="{FF2B5EF4-FFF2-40B4-BE49-F238E27FC236}">
                  <a16:creationId xmlns:a16="http://schemas.microsoft.com/office/drawing/2014/main" id="{E8768C34-D1FC-782F-E49A-851ADB5EEB01}"/>
                </a:ext>
              </a:extLst>
            </p:cNvPr>
            <p:cNvSpPr txBox="1"/>
            <p:nvPr/>
          </p:nvSpPr>
          <p:spPr>
            <a:xfrm>
              <a:off x="4543069" y="1641469"/>
              <a:ext cx="1194853" cy="261610"/>
            </a:xfrm>
            <a:prstGeom prst="rect">
              <a:avLst/>
            </a:prstGeom>
            <a:noFill/>
          </p:spPr>
          <p:txBody>
            <a:bodyPr wrap="square" rtlCol="0">
              <a:spAutoFit/>
            </a:bodyPr>
            <a:lstStyle/>
            <a:p>
              <a:pPr algn="ctr"/>
              <a:r>
                <a:rPr kumimoji="1" lang="en-US" altLang="ja-JP" sz="1100" dirty="0"/>
                <a:t>11</a:t>
              </a:r>
              <a:r>
                <a:rPr kumimoji="1" lang="ja-JP" altLang="en-US" sz="1100" dirty="0"/>
                <a:t>月大気場</a:t>
              </a:r>
              <a:r>
                <a:rPr kumimoji="1" lang="en-US" altLang="ja-JP" sz="1100" dirty="0"/>
                <a:t>,OLR</a:t>
              </a:r>
              <a:endParaRPr kumimoji="1" lang="ja-JP" altLang="en-US" sz="1100" dirty="0"/>
            </a:p>
          </p:txBody>
        </p:sp>
      </p:grpSp>
      <p:sp>
        <p:nvSpPr>
          <p:cNvPr id="20" name="テキスト ボックス 19">
            <a:extLst>
              <a:ext uri="{FF2B5EF4-FFF2-40B4-BE49-F238E27FC236}">
                <a16:creationId xmlns:a16="http://schemas.microsoft.com/office/drawing/2014/main" id="{6C62B05E-755E-E209-E30D-8EFF7DA7724A}"/>
              </a:ext>
            </a:extLst>
          </p:cNvPr>
          <p:cNvSpPr txBox="1"/>
          <p:nvPr/>
        </p:nvSpPr>
        <p:spPr>
          <a:xfrm flipH="1">
            <a:off x="8775355" y="4486275"/>
            <a:ext cx="45719" cy="369332"/>
          </a:xfrm>
          <a:prstGeom prst="rect">
            <a:avLst/>
          </a:prstGeom>
          <a:noFill/>
        </p:spPr>
        <p:txBody>
          <a:bodyPr wrap="square" rtlCol="0">
            <a:spAutoFit/>
          </a:bodyPr>
          <a:lstStyle/>
          <a:p>
            <a:r>
              <a:rPr kumimoji="1" lang="ja-JP" altLang="en-US" dirty="0"/>
              <a:t>・</a:t>
            </a:r>
            <a:endParaRPr kumimoji="1" lang="en-US" altLang="ja-JP" dirty="0"/>
          </a:p>
        </p:txBody>
      </p:sp>
      <p:sp>
        <p:nvSpPr>
          <p:cNvPr id="22" name="テキスト ボックス 21">
            <a:extLst>
              <a:ext uri="{FF2B5EF4-FFF2-40B4-BE49-F238E27FC236}">
                <a16:creationId xmlns:a16="http://schemas.microsoft.com/office/drawing/2014/main" id="{09160161-DD21-6AAB-458B-A02D71531F64}"/>
              </a:ext>
            </a:extLst>
          </p:cNvPr>
          <p:cNvSpPr txBox="1"/>
          <p:nvPr/>
        </p:nvSpPr>
        <p:spPr>
          <a:xfrm flipH="1">
            <a:off x="8915662" y="4488941"/>
            <a:ext cx="45719" cy="369332"/>
          </a:xfrm>
          <a:prstGeom prst="rect">
            <a:avLst/>
          </a:prstGeom>
          <a:noFill/>
        </p:spPr>
        <p:txBody>
          <a:bodyPr wrap="square" rtlCol="0">
            <a:spAutoFit/>
          </a:bodyPr>
          <a:lstStyle/>
          <a:p>
            <a:r>
              <a:rPr kumimoji="1" lang="ja-JP" altLang="en-US" dirty="0"/>
              <a:t>・</a:t>
            </a:r>
            <a:endParaRPr kumimoji="1" lang="en-US" altLang="ja-JP" dirty="0"/>
          </a:p>
        </p:txBody>
      </p:sp>
      <p:sp>
        <p:nvSpPr>
          <p:cNvPr id="8" name="テキスト ボックス 7">
            <a:extLst>
              <a:ext uri="{FF2B5EF4-FFF2-40B4-BE49-F238E27FC236}">
                <a16:creationId xmlns:a16="http://schemas.microsoft.com/office/drawing/2014/main" id="{FBE65DD1-DCE5-9F7A-7768-7C87A0E1AC73}"/>
              </a:ext>
            </a:extLst>
          </p:cNvPr>
          <p:cNvSpPr txBox="1"/>
          <p:nvPr/>
        </p:nvSpPr>
        <p:spPr>
          <a:xfrm>
            <a:off x="5281441" y="5611012"/>
            <a:ext cx="4125014" cy="646331"/>
          </a:xfrm>
          <a:prstGeom prst="rect">
            <a:avLst/>
          </a:prstGeom>
          <a:noFill/>
        </p:spPr>
        <p:txBody>
          <a:bodyPr wrap="square" rtlCol="0">
            <a:spAutoFit/>
          </a:bodyPr>
          <a:lstStyle/>
          <a:p>
            <a:r>
              <a:rPr kumimoji="1" lang="ja-JP" altLang="en-US" dirty="0"/>
              <a:t>・</a:t>
            </a:r>
            <a:r>
              <a:rPr kumimoji="1" lang="en-US" altLang="ja-JP" dirty="0"/>
              <a:t>12</a:t>
            </a:r>
            <a:r>
              <a:rPr kumimoji="1" lang="ja-JP" altLang="en-US" dirty="0"/>
              <a:t>月より前からの影響を見るため，</a:t>
            </a:r>
            <a:endParaRPr kumimoji="1" lang="en-US" altLang="ja-JP" dirty="0"/>
          </a:p>
          <a:p>
            <a:r>
              <a:rPr kumimoji="1" lang="ja-JP" altLang="en-US" dirty="0"/>
              <a:t>　</a:t>
            </a:r>
            <a:r>
              <a:rPr kumimoji="1" lang="en-US" altLang="ja-JP" dirty="0"/>
              <a:t>11</a:t>
            </a:r>
            <a:r>
              <a:rPr kumimoji="1" lang="ja-JP" altLang="en-US" dirty="0"/>
              <a:t>月，</a:t>
            </a:r>
            <a:r>
              <a:rPr kumimoji="1" lang="en-US" altLang="ja-JP" dirty="0"/>
              <a:t>10</a:t>
            </a:r>
            <a:r>
              <a:rPr kumimoji="1" lang="ja-JP" altLang="en-US" dirty="0"/>
              <a:t>月と遡って回帰</a:t>
            </a:r>
          </a:p>
        </p:txBody>
      </p:sp>
      <p:sp>
        <p:nvSpPr>
          <p:cNvPr id="9" name="テキスト ボックス 8">
            <a:extLst>
              <a:ext uri="{FF2B5EF4-FFF2-40B4-BE49-F238E27FC236}">
                <a16:creationId xmlns:a16="http://schemas.microsoft.com/office/drawing/2014/main" id="{FC5CC5A5-74F8-9CE5-B528-6515D32D16CE}"/>
              </a:ext>
            </a:extLst>
          </p:cNvPr>
          <p:cNvSpPr txBox="1"/>
          <p:nvPr/>
        </p:nvSpPr>
        <p:spPr>
          <a:xfrm>
            <a:off x="5281441" y="5048889"/>
            <a:ext cx="4125014" cy="646331"/>
          </a:xfrm>
          <a:prstGeom prst="rect">
            <a:avLst/>
          </a:prstGeom>
          <a:noFill/>
        </p:spPr>
        <p:txBody>
          <a:bodyPr wrap="square" rtlCol="0">
            <a:spAutoFit/>
          </a:bodyPr>
          <a:lstStyle/>
          <a:p>
            <a:r>
              <a:rPr kumimoji="1" lang="ja-JP" altLang="en-US" dirty="0"/>
              <a:t>・グリッドごとに回帰係数を計算，</a:t>
            </a:r>
            <a:endParaRPr kumimoji="1" lang="en-US" altLang="ja-JP" dirty="0"/>
          </a:p>
          <a:p>
            <a:r>
              <a:rPr kumimoji="1" lang="ja-JP" altLang="en-US" dirty="0"/>
              <a:t>　描画する</a:t>
            </a:r>
          </a:p>
        </p:txBody>
      </p:sp>
      <p:pic>
        <p:nvPicPr>
          <p:cNvPr id="11" name="図 10">
            <a:extLst>
              <a:ext uri="{FF2B5EF4-FFF2-40B4-BE49-F238E27FC236}">
                <a16:creationId xmlns:a16="http://schemas.microsoft.com/office/drawing/2014/main" id="{11476164-104B-89AF-C559-79D84FA8D76D}"/>
              </a:ext>
            </a:extLst>
          </p:cNvPr>
          <p:cNvPicPr>
            <a:picLocks noChangeAspect="1"/>
          </p:cNvPicPr>
          <p:nvPr/>
        </p:nvPicPr>
        <p:blipFill rotWithShape="1">
          <a:blip r:embed="rId5">
            <a:extLst>
              <a:ext uri="{28A0092B-C50C-407E-A947-70E740481C1C}">
                <a14:useLocalDpi xmlns:a14="http://schemas.microsoft.com/office/drawing/2010/main" val="0"/>
              </a:ext>
            </a:extLst>
          </a:blip>
          <a:srcRect t="9263" b="6761"/>
          <a:stretch/>
        </p:blipFill>
        <p:spPr>
          <a:xfrm>
            <a:off x="4949872" y="726660"/>
            <a:ext cx="3685648" cy="2437584"/>
          </a:xfrm>
          <a:prstGeom prst="rect">
            <a:avLst/>
          </a:prstGeom>
        </p:spPr>
      </p:pic>
      <p:pic>
        <p:nvPicPr>
          <p:cNvPr id="24" name="図 23" descr="ダイアグラム&#10;&#10;自動的に生成された説明">
            <a:extLst>
              <a:ext uri="{FF2B5EF4-FFF2-40B4-BE49-F238E27FC236}">
                <a16:creationId xmlns:a16="http://schemas.microsoft.com/office/drawing/2014/main" id="{A6AFB936-9CE8-9A07-1834-5079B61B814B}"/>
              </a:ext>
            </a:extLst>
          </p:cNvPr>
          <p:cNvPicPr>
            <a:picLocks noChangeAspect="1"/>
          </p:cNvPicPr>
          <p:nvPr/>
        </p:nvPicPr>
        <p:blipFill rotWithShape="1">
          <a:blip r:embed="rId6">
            <a:extLst>
              <a:ext uri="{28A0092B-C50C-407E-A947-70E740481C1C}">
                <a14:useLocalDpi xmlns:a14="http://schemas.microsoft.com/office/drawing/2010/main" val="0"/>
              </a:ext>
            </a:extLst>
          </a:blip>
          <a:srcRect l="75760" t="19485" r="14545" b="18515"/>
          <a:stretch/>
        </p:blipFill>
        <p:spPr>
          <a:xfrm>
            <a:off x="8588774" y="820547"/>
            <a:ext cx="452983" cy="2237807"/>
          </a:xfrm>
          <a:prstGeom prst="rect">
            <a:avLst/>
          </a:prstGeom>
        </p:spPr>
      </p:pic>
      <p:sp>
        <p:nvSpPr>
          <p:cNvPr id="26" name="テキスト ボックス 25">
            <a:extLst>
              <a:ext uri="{FF2B5EF4-FFF2-40B4-BE49-F238E27FC236}">
                <a16:creationId xmlns:a16="http://schemas.microsoft.com/office/drawing/2014/main" id="{E50C42C2-A3FA-0C7C-F9BD-115412706581}"/>
              </a:ext>
            </a:extLst>
          </p:cNvPr>
          <p:cNvSpPr txBox="1"/>
          <p:nvPr/>
        </p:nvSpPr>
        <p:spPr>
          <a:xfrm>
            <a:off x="4893434" y="3172046"/>
            <a:ext cx="4350101" cy="292388"/>
          </a:xfrm>
          <a:prstGeom prst="rect">
            <a:avLst/>
          </a:prstGeom>
          <a:noFill/>
        </p:spPr>
        <p:txBody>
          <a:bodyPr wrap="square" rtlCol="0">
            <a:spAutoFit/>
          </a:bodyPr>
          <a:lstStyle/>
          <a:p>
            <a:r>
              <a:rPr kumimoji="1" lang="ja-JP" altLang="en-US" sz="1300" dirty="0"/>
              <a:t>等値線：海氷密接度の気候値，陰影：標準偏差（</a:t>
            </a:r>
            <a:r>
              <a:rPr kumimoji="1" lang="en-US" altLang="ja-JP" sz="1300" dirty="0"/>
              <a:t>12</a:t>
            </a:r>
            <a:r>
              <a:rPr kumimoji="1" lang="ja-JP" altLang="en-US" sz="1300" dirty="0"/>
              <a:t>月）</a:t>
            </a:r>
            <a:endParaRPr kumimoji="1" lang="en-US" altLang="ja-JP" sz="1300" dirty="0"/>
          </a:p>
        </p:txBody>
      </p:sp>
      <p:sp>
        <p:nvSpPr>
          <p:cNvPr id="27" name="テキスト ボックス 26">
            <a:extLst>
              <a:ext uri="{FF2B5EF4-FFF2-40B4-BE49-F238E27FC236}">
                <a16:creationId xmlns:a16="http://schemas.microsoft.com/office/drawing/2014/main" id="{668D7044-C554-79DE-49E1-74C164921554}"/>
              </a:ext>
            </a:extLst>
          </p:cNvPr>
          <p:cNvSpPr txBox="1"/>
          <p:nvPr/>
        </p:nvSpPr>
        <p:spPr>
          <a:xfrm>
            <a:off x="102243" y="5934177"/>
            <a:ext cx="1722782" cy="769441"/>
          </a:xfrm>
          <a:prstGeom prst="rect">
            <a:avLst/>
          </a:prstGeom>
          <a:noFill/>
        </p:spPr>
        <p:txBody>
          <a:bodyPr wrap="square" rtlCol="0">
            <a:spAutoFit/>
          </a:bodyPr>
          <a:lstStyle/>
          <a:p>
            <a:r>
              <a:rPr lang="ja-JP" altLang="en-US" sz="1100" dirty="0"/>
              <a:t>東経</a:t>
            </a:r>
            <a:r>
              <a:rPr lang="en-US" altLang="ja-JP" sz="1100" dirty="0"/>
              <a:t>15</a:t>
            </a:r>
            <a:r>
              <a:rPr lang="ja-JP" altLang="en-US" sz="1100" dirty="0"/>
              <a:t>度</a:t>
            </a:r>
            <a:r>
              <a:rPr lang="en-US" altLang="ja-JP" sz="1100" dirty="0"/>
              <a:t>-</a:t>
            </a:r>
            <a:r>
              <a:rPr lang="ja-JP" altLang="en-US" sz="1100" dirty="0"/>
              <a:t>東経</a:t>
            </a:r>
            <a:r>
              <a:rPr lang="en-US" altLang="ja-JP" sz="1100" dirty="0"/>
              <a:t>70</a:t>
            </a:r>
            <a:r>
              <a:rPr lang="ja-JP" altLang="en-US" sz="1100" dirty="0"/>
              <a:t>度</a:t>
            </a:r>
            <a:r>
              <a:rPr lang="en-US" altLang="ja-JP" sz="1100" dirty="0"/>
              <a:t>,</a:t>
            </a:r>
          </a:p>
          <a:p>
            <a:r>
              <a:rPr lang="ja-JP" altLang="en-US" sz="1100" dirty="0"/>
              <a:t>北緯</a:t>
            </a:r>
            <a:r>
              <a:rPr lang="en-US" altLang="ja-JP" sz="1100" dirty="0"/>
              <a:t>70</a:t>
            </a:r>
            <a:r>
              <a:rPr lang="ja-JP" altLang="en-US" sz="1100" dirty="0"/>
              <a:t>度</a:t>
            </a:r>
            <a:r>
              <a:rPr lang="en-US" altLang="ja-JP" sz="1100" dirty="0"/>
              <a:t>-</a:t>
            </a:r>
            <a:r>
              <a:rPr lang="ja-JP" altLang="en-US" sz="1100" dirty="0"/>
              <a:t>北緯</a:t>
            </a:r>
            <a:r>
              <a:rPr lang="en-US" altLang="ja-JP" sz="1100" dirty="0"/>
              <a:t>85</a:t>
            </a:r>
            <a:r>
              <a:rPr lang="ja-JP" altLang="en-US" sz="1100" dirty="0"/>
              <a:t>度で</a:t>
            </a:r>
            <a:endParaRPr lang="en-US" altLang="ja-JP" sz="1100" dirty="0"/>
          </a:p>
          <a:p>
            <a:r>
              <a:rPr lang="ja-JP" altLang="en-US" sz="1100" dirty="0"/>
              <a:t>領域平均した時系列を</a:t>
            </a:r>
            <a:endParaRPr lang="en-US" altLang="ja-JP" sz="1100" dirty="0"/>
          </a:p>
          <a:p>
            <a:r>
              <a:rPr lang="ja-JP" altLang="en-US" sz="1100" dirty="0"/>
              <a:t>標準化、トレンド除去</a:t>
            </a:r>
            <a:endParaRPr lang="en-US" altLang="ja-JP" sz="1100" dirty="0"/>
          </a:p>
        </p:txBody>
      </p:sp>
    </p:spTree>
    <p:extLst>
      <p:ext uri="{BB962C8B-B14F-4D97-AF65-F5344CB8AC3E}">
        <p14:creationId xmlns:p14="http://schemas.microsoft.com/office/powerpoint/2010/main" val="2304907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FF5BF5AF-A7F6-0DF4-D9A5-7892E75901F4}"/>
              </a:ext>
            </a:extLst>
          </p:cNvPr>
          <p:cNvGrpSpPr/>
          <p:nvPr/>
        </p:nvGrpSpPr>
        <p:grpSpPr>
          <a:xfrm>
            <a:off x="59452" y="652674"/>
            <a:ext cx="4531817" cy="3123493"/>
            <a:chOff x="-62009" y="900721"/>
            <a:chExt cx="4531817" cy="3123493"/>
          </a:xfrm>
        </p:grpSpPr>
        <p:sp>
          <p:nvSpPr>
            <p:cNvPr id="8" name="テキスト ボックス 7">
              <a:extLst>
                <a:ext uri="{FF2B5EF4-FFF2-40B4-BE49-F238E27FC236}">
                  <a16:creationId xmlns:a16="http://schemas.microsoft.com/office/drawing/2014/main" id="{37E1A9B2-5C41-70DF-E845-DA164E705C47}"/>
                </a:ext>
              </a:extLst>
            </p:cNvPr>
            <p:cNvSpPr txBox="1"/>
            <p:nvPr/>
          </p:nvSpPr>
          <p:spPr>
            <a:xfrm>
              <a:off x="73817" y="900721"/>
              <a:ext cx="4260163" cy="369332"/>
            </a:xfrm>
            <a:prstGeom prst="rect">
              <a:avLst/>
            </a:prstGeom>
            <a:noFill/>
          </p:spPr>
          <p:txBody>
            <a:bodyPr wrap="square" rtlCol="0">
              <a:spAutoFit/>
            </a:bodyPr>
            <a:lstStyle/>
            <a:p>
              <a:pPr algn="ctr"/>
              <a:r>
                <a:rPr lang="en-US" altLang="ja-JP" b="1" dirty="0"/>
                <a:t>10</a:t>
              </a:r>
              <a:r>
                <a:rPr lang="ja-JP" altLang="en-US" b="1" dirty="0"/>
                <a:t>月 </a:t>
              </a:r>
              <a:r>
                <a:rPr lang="en-US" altLang="ja-JP" b="1" dirty="0"/>
                <a:t>300hPa</a:t>
              </a:r>
              <a:r>
                <a:rPr lang="ja-JP" altLang="en-US" b="1" dirty="0"/>
                <a:t>ジオポテンシャル高度</a:t>
              </a:r>
            </a:p>
          </p:txBody>
        </p:sp>
        <p:sp>
          <p:nvSpPr>
            <p:cNvPr id="9" name="テキスト ボックス 8">
              <a:extLst>
                <a:ext uri="{FF2B5EF4-FFF2-40B4-BE49-F238E27FC236}">
                  <a16:creationId xmlns:a16="http://schemas.microsoft.com/office/drawing/2014/main" id="{6C13C860-98FA-C331-2423-5DC6FF5100A6}"/>
                </a:ext>
              </a:extLst>
            </p:cNvPr>
            <p:cNvSpPr txBox="1"/>
            <p:nvPr/>
          </p:nvSpPr>
          <p:spPr>
            <a:xfrm>
              <a:off x="-62009" y="3654882"/>
              <a:ext cx="4531817" cy="369332"/>
            </a:xfrm>
            <a:prstGeom prst="rect">
              <a:avLst/>
            </a:prstGeom>
            <a:noFill/>
          </p:spPr>
          <p:txBody>
            <a:bodyPr wrap="square" rtlCol="0">
              <a:spAutoFit/>
            </a:bodyPr>
            <a:lstStyle/>
            <a:p>
              <a:pPr algn="ctr"/>
              <a:r>
                <a:rPr lang="en-US" altLang="ja-JP" b="1" dirty="0"/>
                <a:t>10</a:t>
              </a:r>
              <a:r>
                <a:rPr lang="ja-JP" altLang="en-US" b="1" dirty="0"/>
                <a:t>月 </a:t>
              </a:r>
              <a:r>
                <a:rPr lang="en-US" altLang="ja-JP" b="1" dirty="0"/>
                <a:t>OLR(</a:t>
              </a:r>
              <a:r>
                <a:rPr lang="ja-JP" altLang="en-US" b="1" dirty="0"/>
                <a:t>青い場所が対流が活発</a:t>
              </a:r>
              <a:r>
                <a:rPr lang="en-US" altLang="ja-JP" b="1" dirty="0"/>
                <a:t>)</a:t>
              </a:r>
              <a:endParaRPr lang="ja-JP" altLang="en-US" b="1" dirty="0"/>
            </a:p>
          </p:txBody>
        </p:sp>
      </p:grpSp>
      <p:pic>
        <p:nvPicPr>
          <p:cNvPr id="7" name="図 6">
            <a:extLst>
              <a:ext uri="{FF2B5EF4-FFF2-40B4-BE49-F238E27FC236}">
                <a16:creationId xmlns:a16="http://schemas.microsoft.com/office/drawing/2014/main" id="{5AFDA16E-5042-7E2E-6289-DA40A2B063FA}"/>
              </a:ext>
            </a:extLst>
          </p:cNvPr>
          <p:cNvPicPr>
            <a:picLocks noChangeAspect="1"/>
          </p:cNvPicPr>
          <p:nvPr/>
        </p:nvPicPr>
        <p:blipFill rotWithShape="1">
          <a:blip r:embed="rId3">
            <a:extLst>
              <a:ext uri="{28A0092B-C50C-407E-A947-70E740481C1C}">
                <a14:useLocalDpi xmlns:a14="http://schemas.microsoft.com/office/drawing/2010/main" val="0"/>
              </a:ext>
            </a:extLst>
          </a:blip>
          <a:srcRect t="5600" b="22154"/>
          <a:stretch/>
        </p:blipFill>
        <p:spPr>
          <a:xfrm>
            <a:off x="27842" y="1029224"/>
            <a:ext cx="4821587" cy="1858493"/>
          </a:xfrm>
          <a:prstGeom prst="rect">
            <a:avLst/>
          </a:prstGeom>
        </p:spPr>
      </p:pic>
      <p:sp>
        <p:nvSpPr>
          <p:cNvPr id="14" name="テキスト ボックス 13">
            <a:extLst>
              <a:ext uri="{FF2B5EF4-FFF2-40B4-BE49-F238E27FC236}">
                <a16:creationId xmlns:a16="http://schemas.microsoft.com/office/drawing/2014/main" id="{1F7E145D-F793-3E6F-6DD3-6F531E50A47D}"/>
              </a:ext>
            </a:extLst>
          </p:cNvPr>
          <p:cNvSpPr txBox="1"/>
          <p:nvPr/>
        </p:nvSpPr>
        <p:spPr>
          <a:xfrm>
            <a:off x="4957486" y="1134089"/>
            <a:ext cx="3606800" cy="461665"/>
          </a:xfrm>
          <a:prstGeom prst="rect">
            <a:avLst/>
          </a:prstGeom>
          <a:noFill/>
        </p:spPr>
        <p:txBody>
          <a:bodyPr wrap="square" rtlCol="0">
            <a:spAutoFit/>
          </a:bodyPr>
          <a:lstStyle/>
          <a:p>
            <a:r>
              <a:rPr kumimoji="1" lang="en-US" altLang="ja-JP" sz="2400" b="1" dirty="0"/>
              <a:t>12</a:t>
            </a:r>
            <a:r>
              <a:rPr kumimoji="1" lang="ja-JP" altLang="en-US" sz="2400" b="1" dirty="0"/>
              <a:t>月の海氷が少ない時</a:t>
            </a:r>
          </a:p>
        </p:txBody>
      </p:sp>
      <p:sp>
        <p:nvSpPr>
          <p:cNvPr id="15" name="テキスト ボックス 14">
            <a:extLst>
              <a:ext uri="{FF2B5EF4-FFF2-40B4-BE49-F238E27FC236}">
                <a16:creationId xmlns:a16="http://schemas.microsoft.com/office/drawing/2014/main" id="{523D6990-3872-BC1B-2313-845677020E90}"/>
              </a:ext>
            </a:extLst>
          </p:cNvPr>
          <p:cNvSpPr txBox="1"/>
          <p:nvPr/>
        </p:nvSpPr>
        <p:spPr>
          <a:xfrm>
            <a:off x="4741586" y="1927327"/>
            <a:ext cx="4300814" cy="923330"/>
          </a:xfrm>
          <a:prstGeom prst="rect">
            <a:avLst/>
          </a:prstGeom>
          <a:noFill/>
        </p:spPr>
        <p:txBody>
          <a:bodyPr wrap="square" rtlCol="0">
            <a:spAutoFit/>
          </a:bodyPr>
          <a:lstStyle/>
          <a:p>
            <a:r>
              <a:rPr kumimoji="1" lang="ja-JP" altLang="en-US" dirty="0"/>
              <a:t>・アメリカ東海岸からバレンツ海までの</a:t>
            </a:r>
            <a:endParaRPr kumimoji="1" lang="en-US" altLang="ja-JP" dirty="0"/>
          </a:p>
          <a:p>
            <a:r>
              <a:rPr kumimoji="1" lang="ja-JP" altLang="en-US" dirty="0"/>
              <a:t>　</a:t>
            </a:r>
            <a:r>
              <a:rPr kumimoji="1" lang="ja-JP" altLang="en-US" b="1" dirty="0"/>
              <a:t>テレコネクション</a:t>
            </a:r>
            <a:r>
              <a:rPr kumimoji="1" lang="ja-JP" altLang="en-US" dirty="0"/>
              <a:t>が見られる</a:t>
            </a:r>
            <a:endParaRPr kumimoji="1" lang="en-US" altLang="ja-JP" dirty="0"/>
          </a:p>
          <a:p>
            <a:r>
              <a:rPr kumimoji="1" lang="ja-JP" altLang="en-US" dirty="0"/>
              <a:t>・</a:t>
            </a:r>
            <a:r>
              <a:rPr kumimoji="1" lang="ja-JP" altLang="en-US" b="1" dirty="0"/>
              <a:t>熱帯大西洋で対流活動</a:t>
            </a:r>
            <a:r>
              <a:rPr kumimoji="1" lang="ja-JP" altLang="en-US" dirty="0"/>
              <a:t>が活発である</a:t>
            </a:r>
            <a:endParaRPr kumimoji="1" lang="en-US" altLang="ja-JP" dirty="0"/>
          </a:p>
        </p:txBody>
      </p:sp>
      <p:sp>
        <p:nvSpPr>
          <p:cNvPr id="20" name="テキスト ボックス 19">
            <a:extLst>
              <a:ext uri="{FF2B5EF4-FFF2-40B4-BE49-F238E27FC236}">
                <a16:creationId xmlns:a16="http://schemas.microsoft.com/office/drawing/2014/main" id="{57F5DD0F-FA87-3536-6145-CF89838D6B89}"/>
              </a:ext>
            </a:extLst>
          </p:cNvPr>
          <p:cNvSpPr txBox="1"/>
          <p:nvPr/>
        </p:nvSpPr>
        <p:spPr>
          <a:xfrm>
            <a:off x="6063883" y="6290886"/>
            <a:ext cx="2992714" cy="253916"/>
          </a:xfrm>
          <a:prstGeom prst="rect">
            <a:avLst/>
          </a:prstGeom>
          <a:noFill/>
        </p:spPr>
        <p:txBody>
          <a:bodyPr wrap="square" rtlCol="0">
            <a:spAutoFit/>
          </a:bodyPr>
          <a:lstStyle/>
          <a:p>
            <a:r>
              <a:rPr lang="ja-JP" altLang="en-US" sz="1050" dirty="0"/>
              <a:t>領域平均し，標準化，トレンド除去を行った</a:t>
            </a:r>
            <a:endParaRPr lang="en-US" altLang="ja-JP" sz="1050" dirty="0"/>
          </a:p>
        </p:txBody>
      </p:sp>
      <p:pic>
        <p:nvPicPr>
          <p:cNvPr id="22" name="図 21">
            <a:extLst>
              <a:ext uri="{FF2B5EF4-FFF2-40B4-BE49-F238E27FC236}">
                <a16:creationId xmlns:a16="http://schemas.microsoft.com/office/drawing/2014/main" id="{FA01A812-2285-4B21-85A8-B6AE596C9B04}"/>
              </a:ext>
            </a:extLst>
          </p:cNvPr>
          <p:cNvPicPr>
            <a:picLocks noChangeAspect="1"/>
          </p:cNvPicPr>
          <p:nvPr/>
        </p:nvPicPr>
        <p:blipFill rotWithShape="1">
          <a:blip r:embed="rId4">
            <a:extLst>
              <a:ext uri="{28A0092B-C50C-407E-A947-70E740481C1C}">
                <a14:useLocalDpi xmlns:a14="http://schemas.microsoft.com/office/drawing/2010/main" val="0"/>
              </a:ext>
            </a:extLst>
          </a:blip>
          <a:srcRect l="104" t="6127" r="-104" b="20041"/>
          <a:stretch/>
        </p:blipFill>
        <p:spPr>
          <a:xfrm>
            <a:off x="4732" y="3757687"/>
            <a:ext cx="4539937" cy="1788353"/>
          </a:xfrm>
          <a:prstGeom prst="rect">
            <a:avLst/>
          </a:prstGeom>
        </p:spPr>
      </p:pic>
      <p:sp>
        <p:nvSpPr>
          <p:cNvPr id="23" name="矢印: 右 22">
            <a:extLst>
              <a:ext uri="{FF2B5EF4-FFF2-40B4-BE49-F238E27FC236}">
                <a16:creationId xmlns:a16="http://schemas.microsoft.com/office/drawing/2014/main" id="{9063A4C0-0BFF-C333-8223-86D8D3D4656C}"/>
              </a:ext>
            </a:extLst>
          </p:cNvPr>
          <p:cNvSpPr/>
          <p:nvPr/>
        </p:nvSpPr>
        <p:spPr>
          <a:xfrm>
            <a:off x="4849429" y="4450834"/>
            <a:ext cx="776671" cy="369332"/>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A1DC9217-8C72-DA03-6A82-BD06138E955A}"/>
              </a:ext>
            </a:extLst>
          </p:cNvPr>
          <p:cNvSpPr txBox="1"/>
          <p:nvPr/>
        </p:nvSpPr>
        <p:spPr>
          <a:xfrm>
            <a:off x="4472148" y="4762713"/>
            <a:ext cx="1591735" cy="646331"/>
          </a:xfrm>
          <a:prstGeom prst="rect">
            <a:avLst/>
          </a:prstGeom>
          <a:noFill/>
        </p:spPr>
        <p:txBody>
          <a:bodyPr wrap="square" rtlCol="0">
            <a:spAutoFit/>
          </a:bodyPr>
          <a:lstStyle/>
          <a:p>
            <a:r>
              <a:rPr kumimoji="1" lang="ja-JP" altLang="en-US" sz="1200" dirty="0"/>
              <a:t>対流が活発な領域に着目しインデックスを作成</a:t>
            </a:r>
          </a:p>
        </p:txBody>
      </p:sp>
      <p:sp>
        <p:nvSpPr>
          <p:cNvPr id="26" name="テキスト ボックス 25">
            <a:extLst>
              <a:ext uri="{FF2B5EF4-FFF2-40B4-BE49-F238E27FC236}">
                <a16:creationId xmlns:a16="http://schemas.microsoft.com/office/drawing/2014/main" id="{E87D43A4-7B9C-8DC8-BE54-F791BE9904F8}"/>
              </a:ext>
            </a:extLst>
          </p:cNvPr>
          <p:cNvSpPr txBox="1"/>
          <p:nvPr/>
        </p:nvSpPr>
        <p:spPr>
          <a:xfrm>
            <a:off x="6127572" y="3455741"/>
            <a:ext cx="2992714" cy="300082"/>
          </a:xfrm>
          <a:prstGeom prst="rect">
            <a:avLst/>
          </a:prstGeom>
          <a:noFill/>
        </p:spPr>
        <p:txBody>
          <a:bodyPr wrap="square" rtlCol="0">
            <a:spAutoFit/>
          </a:bodyPr>
          <a:lstStyle/>
          <a:p>
            <a:pPr algn="ctr"/>
            <a:r>
              <a:rPr lang="en-US" altLang="ja-JP" sz="1350" b="1" dirty="0"/>
              <a:t>10</a:t>
            </a:r>
            <a:r>
              <a:rPr lang="ja-JP" altLang="en-US" sz="1350" b="1" dirty="0"/>
              <a:t>月 熱帯大西洋</a:t>
            </a:r>
            <a:r>
              <a:rPr lang="en-US" altLang="ja-JP" sz="1350" b="1" dirty="0"/>
              <a:t>OLR</a:t>
            </a:r>
            <a:r>
              <a:rPr lang="ja-JP" altLang="en-US" sz="1350" b="1" dirty="0"/>
              <a:t>インデックス</a:t>
            </a:r>
          </a:p>
        </p:txBody>
      </p:sp>
      <p:sp>
        <p:nvSpPr>
          <p:cNvPr id="25" name="テキスト ボックス 24">
            <a:extLst>
              <a:ext uri="{FF2B5EF4-FFF2-40B4-BE49-F238E27FC236}">
                <a16:creationId xmlns:a16="http://schemas.microsoft.com/office/drawing/2014/main" id="{BBE7B2F2-042D-4FDD-A4EA-7CFA822D0C13}"/>
              </a:ext>
            </a:extLst>
          </p:cNvPr>
          <p:cNvSpPr txBox="1"/>
          <p:nvPr/>
        </p:nvSpPr>
        <p:spPr>
          <a:xfrm>
            <a:off x="8324650" y="77602"/>
            <a:ext cx="866477" cy="523220"/>
          </a:xfrm>
          <a:prstGeom prst="rect">
            <a:avLst/>
          </a:prstGeom>
          <a:noFill/>
        </p:spPr>
        <p:txBody>
          <a:bodyPr wrap="square" rtlCol="0">
            <a:spAutoFit/>
          </a:bodyPr>
          <a:lstStyle/>
          <a:p>
            <a:r>
              <a:rPr kumimoji="1" lang="en-US" altLang="ja-JP" sz="2800" dirty="0">
                <a:solidFill>
                  <a:schemeClr val="bg1"/>
                </a:solidFill>
              </a:rPr>
              <a:t>5/10</a:t>
            </a:r>
            <a:endParaRPr kumimoji="1" lang="ja-JP" altLang="en-US" sz="2800" dirty="0">
              <a:solidFill>
                <a:schemeClr val="bg1"/>
              </a:solidFill>
            </a:endParaRPr>
          </a:p>
        </p:txBody>
      </p:sp>
      <p:grpSp>
        <p:nvGrpSpPr>
          <p:cNvPr id="2" name="グループ化 1">
            <a:extLst>
              <a:ext uri="{FF2B5EF4-FFF2-40B4-BE49-F238E27FC236}">
                <a16:creationId xmlns:a16="http://schemas.microsoft.com/office/drawing/2014/main" id="{A6E0D55E-535F-198C-8B64-F736CABBC88A}"/>
              </a:ext>
            </a:extLst>
          </p:cNvPr>
          <p:cNvGrpSpPr/>
          <p:nvPr/>
        </p:nvGrpSpPr>
        <p:grpSpPr>
          <a:xfrm>
            <a:off x="500532" y="5651163"/>
            <a:ext cx="4090737" cy="913447"/>
            <a:chOff x="5198805" y="4973607"/>
            <a:chExt cx="4090737" cy="913447"/>
          </a:xfrm>
        </p:grpSpPr>
        <p:sp>
          <p:nvSpPr>
            <p:cNvPr id="4" name="テキスト ボックス 3">
              <a:extLst>
                <a:ext uri="{FF2B5EF4-FFF2-40B4-BE49-F238E27FC236}">
                  <a16:creationId xmlns:a16="http://schemas.microsoft.com/office/drawing/2014/main" id="{D196387E-0CED-9530-A50F-1A71E99F38C5}"/>
                </a:ext>
              </a:extLst>
            </p:cNvPr>
            <p:cNvSpPr txBox="1"/>
            <p:nvPr/>
          </p:nvSpPr>
          <p:spPr>
            <a:xfrm>
              <a:off x="5198805" y="4973607"/>
              <a:ext cx="4090737"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陰影：信頼係数</a:t>
              </a:r>
              <a:r>
                <a:rPr kumimoji="0" lang="en-US" altLang="ja-JP"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90%</a:t>
              </a:r>
              <a:r>
                <a:rPr kumimoji="0" lang="ja-JP" altLang="en-US"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以上</a:t>
              </a:r>
              <a:endParaRPr kumimoji="0" lang="en-US" altLang="ja-JP"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等値線：回帰係数</a:t>
              </a:r>
              <a:r>
                <a:rPr kumimoji="0" lang="en-US" altLang="ja-JP"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ja-JP" altLang="en-US"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上</a:t>
              </a:r>
              <a:r>
                <a:rPr lang="en-US" altLang="ja-JP" sz="1000" dirty="0">
                  <a:solidFill>
                    <a:prstClr val="black"/>
                  </a:solidFill>
                  <a:latin typeface="Calibri" panose="020F0502020204030204"/>
                  <a:ea typeface="游ゴシック" panose="020B0400000000000000" pitchFamily="50" charset="-128"/>
                </a:rPr>
                <a:t>[</a:t>
              </a:r>
              <a:r>
                <a:rPr kumimoji="0" lang="en-US" altLang="ja-JP"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m</a:t>
              </a:r>
              <a:r>
                <a:rPr lang="en-US" altLang="ja-JP" sz="1000" dirty="0">
                  <a:solidFill>
                    <a:prstClr val="black"/>
                  </a:solidFill>
                  <a:latin typeface="Calibri" panose="020F0502020204030204"/>
                  <a:ea typeface="游ゴシック" panose="020B0400000000000000" pitchFamily="50" charset="-128"/>
                </a:rPr>
                <a:t>]</a:t>
              </a:r>
              <a:r>
                <a:rPr kumimoji="0" lang="en-US" altLang="ja-JP"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ja-JP" altLang="en-US"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下</a:t>
              </a:r>
              <a:r>
                <a:rPr lang="en-US" altLang="ja-JP" sz="1000" dirty="0">
                  <a:solidFill>
                    <a:prstClr val="black"/>
                  </a:solidFill>
                  <a:latin typeface="Calibri" panose="020F0502020204030204"/>
                  <a:ea typeface="游ゴシック" panose="020B0400000000000000" pitchFamily="50" charset="-128"/>
                </a:rPr>
                <a:t>[</a:t>
              </a:r>
              <a:r>
                <a:rPr kumimoji="0" lang="en-US" altLang="ja-JP"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W/m</a:t>
              </a:r>
              <a:r>
                <a:rPr kumimoji="0" lang="en-US" altLang="ja-JP" sz="1000" b="0" i="0" u="none" strike="noStrike" kern="1200" cap="none" spc="0" normalizeH="0" baseline="30000" noProof="0" dirty="0">
                  <a:ln>
                    <a:noFill/>
                  </a:ln>
                  <a:solidFill>
                    <a:prstClr val="black"/>
                  </a:solidFill>
                  <a:effectLst/>
                  <a:uLnTx/>
                  <a:uFillTx/>
                  <a:latin typeface="Calibri" panose="020F0502020204030204"/>
                  <a:ea typeface="游ゴシック" panose="020B0400000000000000" pitchFamily="50" charset="-128"/>
                  <a:cs typeface="+mn-cs"/>
                </a:rPr>
                <a:t>2</a:t>
              </a:r>
              <a:r>
                <a:rPr lang="en-US" altLang="ja-JP" sz="1000" dirty="0">
                  <a:solidFill>
                    <a:prstClr val="black"/>
                  </a:solidFill>
                  <a:latin typeface="Calibri" panose="020F0502020204030204"/>
                  <a:ea typeface="游ゴシック" panose="020B0400000000000000" pitchFamily="50" charset="-128"/>
                </a:rPr>
                <a:t>]</a:t>
              </a:r>
              <a:endParaRPr kumimoji="0" lang="en-US" altLang="ja-JP"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a:defRPr/>
              </a:pPr>
              <a:r>
                <a:rPr lang="ja-JP" altLang="en-US" sz="1000" dirty="0">
                  <a:solidFill>
                    <a:prstClr val="black"/>
                  </a:solidFill>
                  <a:latin typeface="Calibri" panose="020F0502020204030204"/>
                  <a:ea typeface="游ゴシック" panose="020B0400000000000000" pitchFamily="50" charset="-128"/>
                </a:rPr>
                <a:t>少氷</a:t>
              </a:r>
              <a:r>
                <a:rPr kumimoji="0" lang="ja-JP" altLang="en-US"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年に対応する場を示すため，符号を反転させて回帰した</a:t>
              </a:r>
              <a:endParaRPr kumimoji="0" lang="en-US" altLang="ja-JP"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19" name="図 18" descr="ダイアグラム&#10;&#10;自動的に生成された説明">
              <a:extLst>
                <a:ext uri="{FF2B5EF4-FFF2-40B4-BE49-F238E27FC236}">
                  <a16:creationId xmlns:a16="http://schemas.microsoft.com/office/drawing/2014/main" id="{9DCADEDE-8685-AB9E-E590-B5BEBE940180}"/>
                </a:ext>
              </a:extLst>
            </p:cNvPr>
            <p:cNvPicPr>
              <a:picLocks noChangeAspect="1"/>
            </p:cNvPicPr>
            <p:nvPr/>
          </p:nvPicPr>
          <p:blipFill rotWithShape="1">
            <a:blip r:embed="rId5">
              <a:extLst>
                <a:ext uri="{28A0092B-C50C-407E-A947-70E740481C1C}">
                  <a14:useLocalDpi xmlns:a14="http://schemas.microsoft.com/office/drawing/2010/main" val="0"/>
                </a:ext>
              </a:extLst>
            </a:blip>
            <a:srcRect l="24758" t="89969" r="24315" b="6258"/>
            <a:stretch/>
          </p:blipFill>
          <p:spPr>
            <a:xfrm>
              <a:off x="5594684" y="5511930"/>
              <a:ext cx="2535902" cy="146766"/>
            </a:xfrm>
            <a:prstGeom prst="rect">
              <a:avLst/>
            </a:prstGeom>
          </p:spPr>
        </p:pic>
        <p:sp>
          <p:nvSpPr>
            <p:cNvPr id="21" name="正方形/長方形 20">
              <a:extLst>
                <a:ext uri="{FF2B5EF4-FFF2-40B4-BE49-F238E27FC236}">
                  <a16:creationId xmlns:a16="http://schemas.microsoft.com/office/drawing/2014/main" id="{7AD095E9-BF76-7E55-7035-0E156AD21EF1}"/>
                </a:ext>
              </a:extLst>
            </p:cNvPr>
            <p:cNvSpPr/>
            <p:nvPr/>
          </p:nvSpPr>
          <p:spPr>
            <a:xfrm>
              <a:off x="5681582" y="5740288"/>
              <a:ext cx="2314412" cy="146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ts val="825"/>
                </a:lnSpc>
                <a:spcBef>
                  <a:spcPts val="0"/>
                </a:spcBef>
                <a:spcAft>
                  <a:spcPts val="0"/>
                </a:spcAft>
                <a:buClrTx/>
                <a:buSzTx/>
                <a:buFontTx/>
                <a:buNone/>
                <a:tabLst/>
                <a:defRPr/>
              </a:pPr>
              <a:r>
                <a:rPr kumimoji="0" lang="en-US" altLang="ja-JP" sz="1050" b="1" i="0" u="none" strike="noStrike" kern="1200" cap="none" spc="0" normalizeH="0" baseline="0" noProof="0" dirty="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mn-cs"/>
                </a:rPr>
                <a:t>99  </a:t>
              </a:r>
              <a:r>
                <a:rPr kumimoji="0" lang="ja-JP" altLang="en-US" sz="1050" b="1" i="0" u="none" strike="noStrike" kern="1200" cap="none" spc="0" normalizeH="0" baseline="0" noProof="0" dirty="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mn-cs"/>
                </a:rPr>
                <a:t>　</a:t>
              </a:r>
              <a:r>
                <a:rPr kumimoji="0" lang="en-US" altLang="ja-JP" sz="1050" b="1" i="0" u="none" strike="noStrike" kern="1200" cap="none" spc="0" normalizeH="0" baseline="0" noProof="0" dirty="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mn-cs"/>
                </a:rPr>
                <a:t>95    90    90     95</a:t>
              </a:r>
              <a:r>
                <a:rPr kumimoji="0" lang="ja-JP" altLang="en-US" sz="1050" b="1" i="0" u="none" strike="noStrike" kern="1200" cap="none" spc="0" normalizeH="0" baseline="0" noProof="0" dirty="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mn-cs"/>
                </a:rPr>
                <a:t>    </a:t>
              </a:r>
              <a:r>
                <a:rPr kumimoji="0" lang="en-US" altLang="ja-JP" sz="1050" b="1" i="0" u="none" strike="noStrike" kern="1200" cap="none" spc="0" normalizeH="0" baseline="0" noProof="0" dirty="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mn-cs"/>
                </a:rPr>
                <a:t>99</a:t>
              </a:r>
              <a:r>
                <a:rPr kumimoji="0" lang="ja-JP" altLang="en-US" sz="1050" b="1" i="0" u="none" strike="noStrike" kern="1200" cap="none" spc="0" normalizeH="0" baseline="0" noProof="0" dirty="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mn-cs"/>
                </a:rPr>
                <a:t>　</a:t>
              </a:r>
            </a:p>
          </p:txBody>
        </p:sp>
      </p:grpSp>
      <p:sp>
        <p:nvSpPr>
          <p:cNvPr id="30" name="正方形/長方形 29">
            <a:extLst>
              <a:ext uri="{FF2B5EF4-FFF2-40B4-BE49-F238E27FC236}">
                <a16:creationId xmlns:a16="http://schemas.microsoft.com/office/drawing/2014/main" id="{D25F2C8C-DB21-E4A7-ED9C-79CB7DFA744D}"/>
              </a:ext>
            </a:extLst>
          </p:cNvPr>
          <p:cNvSpPr/>
          <p:nvPr/>
        </p:nvSpPr>
        <p:spPr>
          <a:xfrm>
            <a:off x="0" y="0"/>
            <a:ext cx="9144000" cy="40235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dirty="0"/>
              <a:t>回帰分析 </a:t>
            </a:r>
            <a:r>
              <a:rPr lang="en-US" altLang="ja-JP" sz="2000" b="1" dirty="0"/>
              <a:t>12</a:t>
            </a:r>
            <a:r>
              <a:rPr lang="ja-JP" altLang="en-US" sz="2000" b="1" dirty="0"/>
              <a:t>月北極海氷インデックス</a:t>
            </a:r>
            <a:r>
              <a:rPr lang="en-US" altLang="ja-JP" sz="2000" b="1" dirty="0"/>
              <a:t>_vs_10</a:t>
            </a:r>
            <a:r>
              <a:rPr lang="ja-JP" altLang="en-US" sz="2000" b="1" dirty="0"/>
              <a:t>月の</a:t>
            </a:r>
            <a:r>
              <a:rPr lang="en-US" altLang="ja-JP" sz="2000" b="1" dirty="0"/>
              <a:t>OLR,300hPa</a:t>
            </a:r>
            <a:r>
              <a:rPr lang="ja-JP" altLang="en-US" sz="2000" b="1" dirty="0"/>
              <a:t>高度</a:t>
            </a:r>
          </a:p>
        </p:txBody>
      </p:sp>
      <p:sp>
        <p:nvSpPr>
          <p:cNvPr id="27" name="テキスト ボックス 26">
            <a:extLst>
              <a:ext uri="{FF2B5EF4-FFF2-40B4-BE49-F238E27FC236}">
                <a16:creationId xmlns:a16="http://schemas.microsoft.com/office/drawing/2014/main" id="{C5C30E73-AB8D-41ED-80AD-6AB3F6B23C17}"/>
              </a:ext>
            </a:extLst>
          </p:cNvPr>
          <p:cNvSpPr txBox="1"/>
          <p:nvPr/>
        </p:nvSpPr>
        <p:spPr>
          <a:xfrm>
            <a:off x="8277523" y="-54186"/>
            <a:ext cx="866477" cy="523220"/>
          </a:xfrm>
          <a:prstGeom prst="rect">
            <a:avLst/>
          </a:prstGeom>
          <a:noFill/>
        </p:spPr>
        <p:txBody>
          <a:bodyPr wrap="square" rtlCol="0">
            <a:spAutoFit/>
          </a:bodyPr>
          <a:lstStyle/>
          <a:p>
            <a:r>
              <a:rPr kumimoji="1" lang="en-US" altLang="ja-JP" sz="2800" dirty="0">
                <a:solidFill>
                  <a:schemeClr val="bg1"/>
                </a:solidFill>
              </a:rPr>
              <a:t>5/12</a:t>
            </a:r>
            <a:endParaRPr kumimoji="1" lang="ja-JP" altLang="en-US" sz="2800" dirty="0">
              <a:solidFill>
                <a:schemeClr val="bg1"/>
              </a:solidFill>
            </a:endParaRPr>
          </a:p>
        </p:txBody>
      </p:sp>
      <p:pic>
        <p:nvPicPr>
          <p:cNvPr id="5" name="図 4">
            <a:extLst>
              <a:ext uri="{FF2B5EF4-FFF2-40B4-BE49-F238E27FC236}">
                <a16:creationId xmlns:a16="http://schemas.microsoft.com/office/drawing/2014/main" id="{A455AC5F-88BE-4C7F-725B-590892B5F021}"/>
              </a:ext>
            </a:extLst>
          </p:cNvPr>
          <p:cNvPicPr>
            <a:picLocks noChangeAspect="1"/>
          </p:cNvPicPr>
          <p:nvPr/>
        </p:nvPicPr>
        <p:blipFill rotWithShape="1">
          <a:blip r:embed="rId6">
            <a:extLst>
              <a:ext uri="{28A0092B-C50C-407E-A947-70E740481C1C}">
                <a14:useLocalDpi xmlns:a14="http://schemas.microsoft.com/office/drawing/2010/main" val="0"/>
              </a:ext>
            </a:extLst>
          </a:blip>
          <a:srcRect l="530" t="4266" r="-530" b="132"/>
          <a:stretch/>
        </p:blipFill>
        <p:spPr>
          <a:xfrm>
            <a:off x="5902280" y="3658615"/>
            <a:ext cx="3199238" cy="2600663"/>
          </a:xfrm>
          <a:prstGeom prst="rect">
            <a:avLst/>
          </a:prstGeom>
        </p:spPr>
      </p:pic>
    </p:spTree>
    <p:extLst>
      <p:ext uri="{BB962C8B-B14F-4D97-AF65-F5344CB8AC3E}">
        <p14:creationId xmlns:p14="http://schemas.microsoft.com/office/powerpoint/2010/main" val="1959661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3">
            <a:extLst>
              <a:ext uri="{FF2B5EF4-FFF2-40B4-BE49-F238E27FC236}">
                <a16:creationId xmlns:a16="http://schemas.microsoft.com/office/drawing/2014/main" id="{093A7EAC-374C-B8EA-F9CD-C4B07E0BE995}"/>
              </a:ext>
            </a:extLst>
          </p:cNvPr>
          <p:cNvGrpSpPr/>
          <p:nvPr/>
        </p:nvGrpSpPr>
        <p:grpSpPr>
          <a:xfrm>
            <a:off x="25470" y="6120353"/>
            <a:ext cx="4090737" cy="737647"/>
            <a:chOff x="5669130" y="4844346"/>
            <a:chExt cx="4090737" cy="737647"/>
          </a:xfrm>
        </p:grpSpPr>
        <p:sp>
          <p:nvSpPr>
            <p:cNvPr id="15" name="テキスト ボックス 14">
              <a:extLst>
                <a:ext uri="{FF2B5EF4-FFF2-40B4-BE49-F238E27FC236}">
                  <a16:creationId xmlns:a16="http://schemas.microsoft.com/office/drawing/2014/main" id="{F197BAD3-ACFB-50E3-25F4-7132567EDAD0}"/>
                </a:ext>
              </a:extLst>
            </p:cNvPr>
            <p:cNvSpPr txBox="1"/>
            <p:nvPr/>
          </p:nvSpPr>
          <p:spPr>
            <a:xfrm>
              <a:off x="5669130" y="5151106"/>
              <a:ext cx="4090737"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陰影：信頼係数</a:t>
              </a:r>
              <a:r>
                <a:rPr kumimoji="0"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90%</a:t>
              </a: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以上，等値線：回帰係数，上</a:t>
              </a:r>
              <a:r>
                <a:rPr lang="en-US" altLang="ja-JP" sz="1100" dirty="0">
                  <a:solidFill>
                    <a:prstClr val="black"/>
                  </a:solidFill>
                  <a:latin typeface="Calibri" panose="020F0502020204030204"/>
                  <a:ea typeface="游ゴシック" panose="020B0400000000000000" pitchFamily="50" charset="-128"/>
                </a:rPr>
                <a:t>[</a:t>
              </a:r>
              <a:r>
                <a:rPr kumimoji="0"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m]</a:t>
              </a: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，下</a:t>
              </a:r>
              <a:r>
                <a:rPr kumimoji="0"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[K]</a:t>
              </a:r>
            </a:p>
            <a:p>
              <a:pPr>
                <a:defRPr/>
              </a:pPr>
              <a:r>
                <a:rPr lang="ja-JP" altLang="en-US" sz="1100" dirty="0">
                  <a:solidFill>
                    <a:prstClr val="black"/>
                  </a:solidFill>
                  <a:latin typeface="Calibri" panose="020F0502020204030204"/>
                  <a:ea typeface="游ゴシック" panose="020B0400000000000000" pitchFamily="50" charset="-128"/>
                </a:rPr>
                <a:t>対流が活発な</a:t>
              </a: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場を示すため，符号を反転させて回帰した</a:t>
              </a:r>
              <a:endParaRPr kumimoji="0"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16" name="図 15" descr="ダイアグラム&#10;&#10;自動的に生成された説明">
              <a:extLst>
                <a:ext uri="{FF2B5EF4-FFF2-40B4-BE49-F238E27FC236}">
                  <a16:creationId xmlns:a16="http://schemas.microsoft.com/office/drawing/2014/main" id="{2E2F0E1E-4024-0C77-8A00-D9EC36B66795}"/>
                </a:ext>
              </a:extLst>
            </p:cNvPr>
            <p:cNvPicPr>
              <a:picLocks noChangeAspect="1"/>
            </p:cNvPicPr>
            <p:nvPr/>
          </p:nvPicPr>
          <p:blipFill rotWithShape="1">
            <a:blip r:embed="rId3">
              <a:extLst>
                <a:ext uri="{28A0092B-C50C-407E-A947-70E740481C1C}">
                  <a14:useLocalDpi xmlns:a14="http://schemas.microsoft.com/office/drawing/2010/main" val="0"/>
                </a:ext>
              </a:extLst>
            </a:blip>
            <a:srcRect l="24756" t="89969" r="24725" b="6258"/>
            <a:stretch/>
          </p:blipFill>
          <p:spPr>
            <a:xfrm>
              <a:off x="7542913" y="4844346"/>
              <a:ext cx="2054287" cy="119855"/>
            </a:xfrm>
            <a:prstGeom prst="rect">
              <a:avLst/>
            </a:prstGeom>
          </p:spPr>
        </p:pic>
        <p:sp>
          <p:nvSpPr>
            <p:cNvPr id="17" name="正方形/長方形 16">
              <a:extLst>
                <a:ext uri="{FF2B5EF4-FFF2-40B4-BE49-F238E27FC236}">
                  <a16:creationId xmlns:a16="http://schemas.microsoft.com/office/drawing/2014/main" id="{2C98D4EA-07B3-0AFF-A4F3-9E7D4ED50952}"/>
                </a:ext>
              </a:extLst>
            </p:cNvPr>
            <p:cNvSpPr/>
            <p:nvPr/>
          </p:nvSpPr>
          <p:spPr>
            <a:xfrm>
              <a:off x="7697264" y="5008317"/>
              <a:ext cx="1739620" cy="130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ts val="825"/>
                </a:lnSpc>
                <a:spcBef>
                  <a:spcPts val="0"/>
                </a:spcBef>
                <a:spcAft>
                  <a:spcPts val="0"/>
                </a:spcAft>
                <a:buClrTx/>
                <a:buSzTx/>
                <a:buFontTx/>
                <a:buNone/>
                <a:tabLst/>
                <a:defRPr/>
              </a:pPr>
              <a:r>
                <a:rPr kumimoji="0" lang="en-US" altLang="ja-JP" sz="800" b="1" i="0" u="none" strike="noStrike" kern="1200" cap="none" spc="0" normalizeH="0" baseline="0" noProof="0" dirty="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mn-cs"/>
                </a:rPr>
                <a:t>99  </a:t>
              </a:r>
              <a:r>
                <a:rPr kumimoji="0" lang="ja-JP" altLang="en-US" sz="800" b="1" i="0" u="none" strike="noStrike" kern="1200" cap="none" spc="0" normalizeH="0" baseline="0" noProof="0" dirty="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mn-cs"/>
                </a:rPr>
                <a:t>　</a:t>
              </a:r>
              <a:r>
                <a:rPr kumimoji="0" lang="en-US" altLang="ja-JP" sz="800" b="1" i="0" u="none" strike="noStrike" kern="1200" cap="none" spc="0" normalizeH="0" baseline="0" noProof="0" dirty="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mn-cs"/>
                </a:rPr>
                <a:t>95    90    90     95</a:t>
              </a:r>
              <a:r>
                <a:rPr kumimoji="0" lang="ja-JP" altLang="en-US" sz="800" b="1" i="0" u="none" strike="noStrike" kern="1200" cap="none" spc="0" normalizeH="0" baseline="0" noProof="0" dirty="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mn-cs"/>
                </a:rPr>
                <a:t>    </a:t>
              </a:r>
              <a:r>
                <a:rPr kumimoji="0" lang="en-US" altLang="ja-JP" sz="800" b="1" i="0" u="none" strike="noStrike" kern="1200" cap="none" spc="0" normalizeH="0" baseline="0" noProof="0" dirty="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mn-cs"/>
                </a:rPr>
                <a:t>99</a:t>
              </a:r>
              <a:r>
                <a:rPr kumimoji="0" lang="ja-JP" altLang="en-US" sz="800" b="1" i="0" u="none" strike="noStrike" kern="1200" cap="none" spc="0" normalizeH="0" baseline="0" noProof="0" dirty="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mn-cs"/>
                </a:rPr>
                <a:t>　</a:t>
              </a:r>
            </a:p>
          </p:txBody>
        </p:sp>
      </p:grpSp>
      <p:sp>
        <p:nvSpPr>
          <p:cNvPr id="19" name="テキスト ボックス 18">
            <a:extLst>
              <a:ext uri="{FF2B5EF4-FFF2-40B4-BE49-F238E27FC236}">
                <a16:creationId xmlns:a16="http://schemas.microsoft.com/office/drawing/2014/main" id="{25734275-AA47-507E-93BF-20AA9CAD9BBF}"/>
              </a:ext>
            </a:extLst>
          </p:cNvPr>
          <p:cNvSpPr txBox="1"/>
          <p:nvPr/>
        </p:nvSpPr>
        <p:spPr>
          <a:xfrm>
            <a:off x="152473" y="498553"/>
            <a:ext cx="5405063"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10</a:t>
            </a:r>
            <a:r>
              <a:rPr kumimoji="0" lang="ja-JP" altLang="en-US"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月 </a:t>
            </a:r>
            <a:r>
              <a:rPr kumimoji="0" lang="en-US" altLang="ja-JP"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300hPa</a:t>
            </a:r>
            <a:r>
              <a:rPr kumimoji="0" lang="ja-JP" altLang="en-US"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ジオポテンシャル高度</a:t>
            </a:r>
          </a:p>
        </p:txBody>
      </p:sp>
      <p:sp>
        <p:nvSpPr>
          <p:cNvPr id="23" name="テキスト ボックス 22">
            <a:extLst>
              <a:ext uri="{FF2B5EF4-FFF2-40B4-BE49-F238E27FC236}">
                <a16:creationId xmlns:a16="http://schemas.microsoft.com/office/drawing/2014/main" id="{B5ABDBB8-603A-4FED-A847-8FC397D6231C}"/>
              </a:ext>
            </a:extLst>
          </p:cNvPr>
          <p:cNvSpPr txBox="1"/>
          <p:nvPr/>
        </p:nvSpPr>
        <p:spPr>
          <a:xfrm>
            <a:off x="8324650" y="77602"/>
            <a:ext cx="866477" cy="523220"/>
          </a:xfrm>
          <a:prstGeom prst="rect">
            <a:avLst/>
          </a:prstGeom>
          <a:noFill/>
        </p:spPr>
        <p:txBody>
          <a:bodyPr wrap="square" rtlCol="0">
            <a:spAutoFit/>
          </a:bodyPr>
          <a:lstStyle/>
          <a:p>
            <a:r>
              <a:rPr kumimoji="1" lang="en-US" altLang="ja-JP" sz="2800" dirty="0">
                <a:solidFill>
                  <a:schemeClr val="bg1"/>
                </a:solidFill>
              </a:rPr>
              <a:t>6/10</a:t>
            </a:r>
            <a:endParaRPr kumimoji="1" lang="ja-JP" altLang="en-US" sz="2800" dirty="0">
              <a:solidFill>
                <a:schemeClr val="bg1"/>
              </a:solidFill>
            </a:endParaRPr>
          </a:p>
        </p:txBody>
      </p:sp>
      <p:sp>
        <p:nvSpPr>
          <p:cNvPr id="18" name="正方形/長方形 17">
            <a:extLst>
              <a:ext uri="{FF2B5EF4-FFF2-40B4-BE49-F238E27FC236}">
                <a16:creationId xmlns:a16="http://schemas.microsoft.com/office/drawing/2014/main" id="{FF6FBDA8-38FE-703A-580F-5C2EA4949403}"/>
              </a:ext>
            </a:extLst>
          </p:cNvPr>
          <p:cNvSpPr/>
          <p:nvPr/>
        </p:nvSpPr>
        <p:spPr>
          <a:xfrm>
            <a:off x="0" y="0"/>
            <a:ext cx="9144000" cy="40235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回帰分析 </a:t>
            </a:r>
            <a:r>
              <a:rPr kumimoji="0" lang="en-US" altLang="ja-JP" sz="2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10</a:t>
            </a:r>
            <a:r>
              <a:rPr kumimoji="0" lang="ja-JP" altLang="en-US" sz="2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月熱帯大西洋</a:t>
            </a:r>
            <a:r>
              <a:rPr kumimoji="0" lang="en-US" altLang="ja-JP" sz="2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OLR</a:t>
            </a:r>
            <a:r>
              <a:rPr kumimoji="0" lang="ja-JP" altLang="en-US" sz="2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インデックス</a:t>
            </a:r>
            <a:r>
              <a:rPr kumimoji="0" lang="en-US" altLang="ja-JP" sz="2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_vs_300hPa</a:t>
            </a:r>
            <a:r>
              <a:rPr kumimoji="0" lang="ja-JP" altLang="en-US" sz="2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高度</a:t>
            </a:r>
            <a:r>
              <a:rPr lang="ja-JP" altLang="en-US" sz="2000" b="1" dirty="0">
                <a:solidFill>
                  <a:prstClr val="white"/>
                </a:solidFill>
                <a:latin typeface="Calibri" panose="020F0502020204030204"/>
                <a:ea typeface="游ゴシック" panose="020B0400000000000000" pitchFamily="50" charset="-128"/>
              </a:rPr>
              <a:t>，</a:t>
            </a:r>
            <a:r>
              <a:rPr lang="en-US" altLang="ja-JP" sz="2000" b="1" dirty="0">
                <a:solidFill>
                  <a:prstClr val="white"/>
                </a:solidFill>
                <a:latin typeface="Calibri" panose="020F0502020204030204"/>
                <a:ea typeface="游ゴシック" panose="020B0400000000000000" pitchFamily="50" charset="-128"/>
              </a:rPr>
              <a:t>SST</a:t>
            </a:r>
            <a:endParaRPr kumimoji="0" lang="ja-JP" altLang="en-US" sz="2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5" name="テキスト ボックス 24">
            <a:extLst>
              <a:ext uri="{FF2B5EF4-FFF2-40B4-BE49-F238E27FC236}">
                <a16:creationId xmlns:a16="http://schemas.microsoft.com/office/drawing/2014/main" id="{A0E79F2F-1718-4D55-95F6-88C1D5FB6BE7}"/>
              </a:ext>
            </a:extLst>
          </p:cNvPr>
          <p:cNvSpPr txBox="1"/>
          <p:nvPr/>
        </p:nvSpPr>
        <p:spPr>
          <a:xfrm>
            <a:off x="8364331" y="-60986"/>
            <a:ext cx="866477" cy="523220"/>
          </a:xfrm>
          <a:prstGeom prst="rect">
            <a:avLst/>
          </a:prstGeom>
          <a:noFill/>
        </p:spPr>
        <p:txBody>
          <a:bodyPr wrap="square" rtlCol="0">
            <a:spAutoFit/>
          </a:bodyPr>
          <a:lstStyle/>
          <a:p>
            <a:r>
              <a:rPr kumimoji="1" lang="en-US" altLang="ja-JP" sz="2800" dirty="0">
                <a:solidFill>
                  <a:schemeClr val="bg1"/>
                </a:solidFill>
              </a:rPr>
              <a:t>6/12</a:t>
            </a:r>
            <a:endParaRPr kumimoji="1" lang="ja-JP" altLang="en-US" sz="2800" dirty="0">
              <a:solidFill>
                <a:schemeClr val="bg1"/>
              </a:solidFill>
            </a:endParaRPr>
          </a:p>
        </p:txBody>
      </p:sp>
      <p:sp>
        <p:nvSpPr>
          <p:cNvPr id="27" name="テキスト ボックス 26">
            <a:extLst>
              <a:ext uri="{FF2B5EF4-FFF2-40B4-BE49-F238E27FC236}">
                <a16:creationId xmlns:a16="http://schemas.microsoft.com/office/drawing/2014/main" id="{A9F61D12-FF4D-412C-AD92-47E9ACB1F444}"/>
              </a:ext>
            </a:extLst>
          </p:cNvPr>
          <p:cNvSpPr txBox="1"/>
          <p:nvPr/>
        </p:nvSpPr>
        <p:spPr>
          <a:xfrm>
            <a:off x="5679097" y="619725"/>
            <a:ext cx="3980288" cy="461665"/>
          </a:xfrm>
          <a:prstGeom prst="rect">
            <a:avLst/>
          </a:prstGeom>
          <a:noFill/>
        </p:spPr>
        <p:txBody>
          <a:bodyPr wrap="square" rtlCol="0">
            <a:spAutoFit/>
          </a:bodyPr>
          <a:lstStyle/>
          <a:p>
            <a:r>
              <a:rPr kumimoji="1" lang="en-US" altLang="ja-JP" sz="2400" b="1" dirty="0"/>
              <a:t>10</a:t>
            </a:r>
            <a:r>
              <a:rPr kumimoji="1" lang="ja-JP" altLang="en-US" sz="2400" b="1" dirty="0"/>
              <a:t>月の対流が活発な時</a:t>
            </a:r>
          </a:p>
        </p:txBody>
      </p:sp>
      <p:grpSp>
        <p:nvGrpSpPr>
          <p:cNvPr id="6" name="グループ化 5">
            <a:extLst>
              <a:ext uri="{FF2B5EF4-FFF2-40B4-BE49-F238E27FC236}">
                <a16:creationId xmlns:a16="http://schemas.microsoft.com/office/drawing/2014/main" id="{257F1E6F-C4EB-93AC-28C2-C58CCA9C8E10}"/>
              </a:ext>
            </a:extLst>
          </p:cNvPr>
          <p:cNvGrpSpPr/>
          <p:nvPr/>
        </p:nvGrpSpPr>
        <p:grpSpPr>
          <a:xfrm>
            <a:off x="5614163" y="1257430"/>
            <a:ext cx="3688511" cy="707886"/>
            <a:chOff x="5651861" y="857311"/>
            <a:chExt cx="3688511" cy="707886"/>
          </a:xfrm>
        </p:grpSpPr>
        <p:sp>
          <p:nvSpPr>
            <p:cNvPr id="22" name="テキスト ボックス 21">
              <a:extLst>
                <a:ext uri="{FF2B5EF4-FFF2-40B4-BE49-F238E27FC236}">
                  <a16:creationId xmlns:a16="http://schemas.microsoft.com/office/drawing/2014/main" id="{F8F2B83F-4AAE-21F8-4587-EC59684CA317}"/>
                </a:ext>
              </a:extLst>
            </p:cNvPr>
            <p:cNvSpPr txBox="1"/>
            <p:nvPr/>
          </p:nvSpPr>
          <p:spPr>
            <a:xfrm>
              <a:off x="5651861" y="857311"/>
              <a:ext cx="3688511"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類似したテレコネクションが見られる</a:t>
              </a:r>
            </a:p>
          </p:txBody>
        </p:sp>
        <p:sp>
          <p:nvSpPr>
            <p:cNvPr id="41" name="四角形: 角を丸くする 40">
              <a:extLst>
                <a:ext uri="{FF2B5EF4-FFF2-40B4-BE49-F238E27FC236}">
                  <a16:creationId xmlns:a16="http://schemas.microsoft.com/office/drawing/2014/main" id="{D8EA944E-989A-5596-3B42-73E7F88F566A}"/>
                </a:ext>
              </a:extLst>
            </p:cNvPr>
            <p:cNvSpPr/>
            <p:nvPr/>
          </p:nvSpPr>
          <p:spPr>
            <a:xfrm>
              <a:off x="5716795" y="882344"/>
              <a:ext cx="3370186" cy="629778"/>
            </a:xfrm>
            <a:prstGeom prst="roundRect">
              <a:avLst>
                <a:gd name="adj" fmla="val 9762"/>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ja-JP" altLang="en-US" sz="1350"/>
            </a:p>
          </p:txBody>
        </p:sp>
      </p:grpSp>
      <p:sp>
        <p:nvSpPr>
          <p:cNvPr id="7" name="テキスト ボックス 6">
            <a:extLst>
              <a:ext uri="{FF2B5EF4-FFF2-40B4-BE49-F238E27FC236}">
                <a16:creationId xmlns:a16="http://schemas.microsoft.com/office/drawing/2014/main" id="{5A13BEFA-8A4D-B972-A378-A24013A2752D}"/>
              </a:ext>
            </a:extLst>
          </p:cNvPr>
          <p:cNvSpPr txBox="1"/>
          <p:nvPr/>
        </p:nvSpPr>
        <p:spPr>
          <a:xfrm>
            <a:off x="5816059" y="2397383"/>
            <a:ext cx="3171428" cy="253916"/>
          </a:xfrm>
          <a:prstGeom prst="rect">
            <a:avLst/>
          </a:prstGeom>
          <a:noFill/>
        </p:spPr>
        <p:txBody>
          <a:bodyPr wrap="square" rtlCol="0">
            <a:spAutoFit/>
          </a:bodyPr>
          <a:lstStyle/>
          <a:p>
            <a:pPr algn="ctr"/>
            <a:r>
              <a:rPr lang="en-US" altLang="ja-JP" sz="1050" b="1" dirty="0"/>
              <a:t>12</a:t>
            </a:r>
            <a:r>
              <a:rPr lang="ja-JP" altLang="en-US" sz="1050" b="1" dirty="0"/>
              <a:t>月の海氷が少ない時の</a:t>
            </a:r>
            <a:r>
              <a:rPr lang="en-US" altLang="ja-JP" sz="1050" b="1" dirty="0"/>
              <a:t>300hPa</a:t>
            </a:r>
            <a:r>
              <a:rPr lang="ja-JP" altLang="en-US" sz="1050" b="1" dirty="0"/>
              <a:t>高度</a:t>
            </a:r>
          </a:p>
        </p:txBody>
      </p:sp>
      <p:pic>
        <p:nvPicPr>
          <p:cNvPr id="13" name="図 12">
            <a:extLst>
              <a:ext uri="{FF2B5EF4-FFF2-40B4-BE49-F238E27FC236}">
                <a16:creationId xmlns:a16="http://schemas.microsoft.com/office/drawing/2014/main" id="{1D930731-D1C3-D214-27E0-219065E4E390}"/>
              </a:ext>
            </a:extLst>
          </p:cNvPr>
          <p:cNvPicPr>
            <a:picLocks noChangeAspect="1"/>
          </p:cNvPicPr>
          <p:nvPr/>
        </p:nvPicPr>
        <p:blipFill rotWithShape="1">
          <a:blip r:embed="rId4">
            <a:extLst>
              <a:ext uri="{28A0092B-C50C-407E-A947-70E740481C1C}">
                <a14:useLocalDpi xmlns:a14="http://schemas.microsoft.com/office/drawing/2010/main" val="0"/>
              </a:ext>
            </a:extLst>
          </a:blip>
          <a:srcRect l="-121" t="5326" r="121" b="23092"/>
          <a:stretch/>
        </p:blipFill>
        <p:spPr>
          <a:xfrm>
            <a:off x="37947" y="825363"/>
            <a:ext cx="5620528" cy="2146537"/>
          </a:xfrm>
          <a:prstGeom prst="rect">
            <a:avLst/>
          </a:prstGeom>
        </p:spPr>
      </p:pic>
      <p:cxnSp>
        <p:nvCxnSpPr>
          <p:cNvPr id="5" name="コネクタ: 曲線 4">
            <a:extLst>
              <a:ext uri="{FF2B5EF4-FFF2-40B4-BE49-F238E27FC236}">
                <a16:creationId xmlns:a16="http://schemas.microsoft.com/office/drawing/2014/main" id="{A63912B0-ECCF-2607-7F63-C7D63AC533C3}"/>
              </a:ext>
            </a:extLst>
          </p:cNvPr>
          <p:cNvCxnSpPr>
            <a:cxnSpLocks/>
          </p:cNvCxnSpPr>
          <p:nvPr/>
        </p:nvCxnSpPr>
        <p:spPr>
          <a:xfrm>
            <a:off x="5557536" y="2056819"/>
            <a:ext cx="944864" cy="381581"/>
          </a:xfrm>
          <a:prstGeom prst="curvedConnector3">
            <a:avLst>
              <a:gd name="adj1" fmla="val 87635"/>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3" name="図 32">
            <a:extLst>
              <a:ext uri="{FF2B5EF4-FFF2-40B4-BE49-F238E27FC236}">
                <a16:creationId xmlns:a16="http://schemas.microsoft.com/office/drawing/2014/main" id="{17D7E993-837F-610A-EB69-1CC3248CCCCC}"/>
              </a:ext>
            </a:extLst>
          </p:cNvPr>
          <p:cNvPicPr>
            <a:picLocks noChangeAspect="1"/>
          </p:cNvPicPr>
          <p:nvPr/>
        </p:nvPicPr>
        <p:blipFill rotWithShape="1">
          <a:blip r:embed="rId5">
            <a:extLst>
              <a:ext uri="{28A0092B-C50C-407E-A947-70E740481C1C}">
                <a14:useLocalDpi xmlns:a14="http://schemas.microsoft.com/office/drawing/2010/main" val="0"/>
              </a:ext>
            </a:extLst>
          </a:blip>
          <a:srcRect l="-383" t="5668" b="23445"/>
          <a:stretch/>
        </p:blipFill>
        <p:spPr>
          <a:xfrm>
            <a:off x="96131" y="3945780"/>
            <a:ext cx="5654565" cy="2130457"/>
          </a:xfrm>
          <a:prstGeom prst="rect">
            <a:avLst/>
          </a:prstGeom>
        </p:spPr>
      </p:pic>
      <p:sp>
        <p:nvSpPr>
          <p:cNvPr id="34" name="テキスト ボックス 33">
            <a:extLst>
              <a:ext uri="{FF2B5EF4-FFF2-40B4-BE49-F238E27FC236}">
                <a16:creationId xmlns:a16="http://schemas.microsoft.com/office/drawing/2014/main" id="{21D3E132-F669-8AA3-9E86-F09FE2E8574A}"/>
              </a:ext>
            </a:extLst>
          </p:cNvPr>
          <p:cNvSpPr txBox="1"/>
          <p:nvPr/>
        </p:nvSpPr>
        <p:spPr>
          <a:xfrm>
            <a:off x="139438" y="3669856"/>
            <a:ext cx="5405063"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10</a:t>
            </a:r>
            <a:r>
              <a:rPr kumimoji="0" lang="ja-JP" altLang="en-US"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月 </a:t>
            </a:r>
            <a:r>
              <a:rPr kumimoji="0" lang="en-US" altLang="ja-JP"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SST</a:t>
            </a:r>
          </a:p>
        </p:txBody>
      </p:sp>
      <p:sp>
        <p:nvSpPr>
          <p:cNvPr id="35" name="テキスト ボックス 34">
            <a:extLst>
              <a:ext uri="{FF2B5EF4-FFF2-40B4-BE49-F238E27FC236}">
                <a16:creationId xmlns:a16="http://schemas.microsoft.com/office/drawing/2014/main" id="{44553F2C-1CD0-DFDC-6B2F-72D5AFC525E6}"/>
              </a:ext>
            </a:extLst>
          </p:cNvPr>
          <p:cNvSpPr txBox="1"/>
          <p:nvPr/>
        </p:nvSpPr>
        <p:spPr>
          <a:xfrm>
            <a:off x="5485104" y="4419601"/>
            <a:ext cx="3758171" cy="1477328"/>
          </a:xfrm>
          <a:prstGeom prst="rect">
            <a:avLst/>
          </a:prstGeom>
          <a:noFill/>
        </p:spPr>
        <p:txBody>
          <a:bodyPr wrap="square" rtlCol="0">
            <a:spAutoFit/>
          </a:bodyPr>
          <a:lstStyle/>
          <a:p>
            <a:r>
              <a:rPr kumimoji="1" lang="ja-JP" altLang="en-US" dirty="0"/>
              <a:t>・対流が活発な領域の</a:t>
            </a:r>
            <a:r>
              <a:rPr kumimoji="1" lang="ja-JP" altLang="en-US" b="1" dirty="0"/>
              <a:t>直下の</a:t>
            </a:r>
            <a:r>
              <a:rPr kumimoji="1" lang="en-US" altLang="ja-JP" b="1" dirty="0"/>
              <a:t>SST</a:t>
            </a:r>
            <a:r>
              <a:rPr kumimoji="1" lang="ja-JP" altLang="en-US" dirty="0"/>
              <a:t>や　</a:t>
            </a:r>
            <a:endParaRPr kumimoji="1" lang="en-US" altLang="ja-JP" dirty="0"/>
          </a:p>
          <a:p>
            <a:r>
              <a:rPr kumimoji="1" lang="ja-JP" altLang="en-US" b="1" dirty="0"/>
              <a:t>　他の熱帯海洋</a:t>
            </a:r>
            <a:r>
              <a:rPr kumimoji="1" lang="ja-JP" altLang="en-US" dirty="0"/>
              <a:t>との</a:t>
            </a:r>
            <a:r>
              <a:rPr kumimoji="1" lang="ja-JP" altLang="en-US" b="1" dirty="0"/>
              <a:t>関係は見られ　　</a:t>
            </a:r>
            <a:endParaRPr kumimoji="1" lang="en-US" altLang="ja-JP" b="1" dirty="0"/>
          </a:p>
          <a:p>
            <a:r>
              <a:rPr kumimoji="1" lang="ja-JP" altLang="en-US" b="1" dirty="0"/>
              <a:t>　ない．</a:t>
            </a:r>
            <a:endParaRPr kumimoji="1" lang="en-US" altLang="ja-JP" b="1" dirty="0"/>
          </a:p>
          <a:p>
            <a:r>
              <a:rPr kumimoji="1" lang="ja-JP" altLang="en-US" dirty="0"/>
              <a:t>・</a:t>
            </a:r>
            <a:r>
              <a:rPr kumimoji="1" lang="ja-JP" altLang="en-US" b="1" dirty="0"/>
              <a:t>北大西洋の</a:t>
            </a:r>
            <a:r>
              <a:rPr kumimoji="1" lang="en-US" altLang="ja-JP" b="1" dirty="0"/>
              <a:t>SST</a:t>
            </a:r>
            <a:r>
              <a:rPr kumimoji="1" lang="ja-JP" altLang="en-US" b="1" dirty="0"/>
              <a:t>三極構造</a:t>
            </a:r>
            <a:r>
              <a:rPr kumimoji="1" lang="ja-JP" altLang="en-US" dirty="0"/>
              <a:t>との関係</a:t>
            </a:r>
            <a:endParaRPr kumimoji="1" lang="en-US" altLang="ja-JP" dirty="0"/>
          </a:p>
          <a:p>
            <a:r>
              <a:rPr kumimoji="1" lang="ja-JP" altLang="en-US" dirty="0"/>
              <a:t>　が見られる．</a:t>
            </a:r>
          </a:p>
        </p:txBody>
      </p:sp>
      <p:pic>
        <p:nvPicPr>
          <p:cNvPr id="2" name="図 1">
            <a:extLst>
              <a:ext uri="{FF2B5EF4-FFF2-40B4-BE49-F238E27FC236}">
                <a16:creationId xmlns:a16="http://schemas.microsoft.com/office/drawing/2014/main" id="{E9A3E197-5523-5640-EE65-48FBAF9E3AE0}"/>
              </a:ext>
            </a:extLst>
          </p:cNvPr>
          <p:cNvPicPr>
            <a:picLocks noChangeAspect="1"/>
          </p:cNvPicPr>
          <p:nvPr/>
        </p:nvPicPr>
        <p:blipFill rotWithShape="1">
          <a:blip r:embed="rId6">
            <a:extLst>
              <a:ext uri="{28A0092B-C50C-407E-A947-70E740481C1C}">
                <a14:useLocalDpi xmlns:a14="http://schemas.microsoft.com/office/drawing/2010/main" val="0"/>
              </a:ext>
            </a:extLst>
          </a:blip>
          <a:srcRect t="5600" b="22154"/>
          <a:stretch/>
        </p:blipFill>
        <p:spPr>
          <a:xfrm>
            <a:off x="5816059" y="2622826"/>
            <a:ext cx="3308843" cy="1275402"/>
          </a:xfrm>
          <a:prstGeom prst="rect">
            <a:avLst/>
          </a:prstGeom>
        </p:spPr>
      </p:pic>
    </p:spTree>
    <p:extLst>
      <p:ext uri="{BB962C8B-B14F-4D97-AF65-F5344CB8AC3E}">
        <p14:creationId xmlns:p14="http://schemas.microsoft.com/office/powerpoint/2010/main" val="7705908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ボックス 22">
            <a:extLst>
              <a:ext uri="{FF2B5EF4-FFF2-40B4-BE49-F238E27FC236}">
                <a16:creationId xmlns:a16="http://schemas.microsoft.com/office/drawing/2014/main" id="{B5ABDBB8-603A-4FED-A847-8FC397D6231C}"/>
              </a:ext>
            </a:extLst>
          </p:cNvPr>
          <p:cNvSpPr txBox="1"/>
          <p:nvPr/>
        </p:nvSpPr>
        <p:spPr>
          <a:xfrm>
            <a:off x="8324650" y="77602"/>
            <a:ext cx="866477" cy="523220"/>
          </a:xfrm>
          <a:prstGeom prst="rect">
            <a:avLst/>
          </a:prstGeom>
          <a:noFill/>
        </p:spPr>
        <p:txBody>
          <a:bodyPr wrap="square" rtlCol="0">
            <a:spAutoFit/>
          </a:bodyPr>
          <a:lstStyle/>
          <a:p>
            <a:r>
              <a:rPr kumimoji="1" lang="en-US" altLang="ja-JP" sz="2800" dirty="0">
                <a:solidFill>
                  <a:schemeClr val="bg1"/>
                </a:solidFill>
              </a:rPr>
              <a:t>6/10</a:t>
            </a:r>
            <a:endParaRPr kumimoji="1" lang="ja-JP" altLang="en-US" sz="2800" dirty="0">
              <a:solidFill>
                <a:schemeClr val="bg1"/>
              </a:solidFill>
            </a:endParaRPr>
          </a:p>
        </p:txBody>
      </p:sp>
      <p:sp>
        <p:nvSpPr>
          <p:cNvPr id="18" name="正方形/長方形 17">
            <a:extLst>
              <a:ext uri="{FF2B5EF4-FFF2-40B4-BE49-F238E27FC236}">
                <a16:creationId xmlns:a16="http://schemas.microsoft.com/office/drawing/2014/main" id="{FF6FBDA8-38FE-703A-580F-5C2EA4949403}"/>
              </a:ext>
            </a:extLst>
          </p:cNvPr>
          <p:cNvSpPr/>
          <p:nvPr/>
        </p:nvSpPr>
        <p:spPr>
          <a:xfrm>
            <a:off x="0" y="0"/>
            <a:ext cx="9144000" cy="40235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相関分析 </a:t>
            </a:r>
            <a:r>
              <a:rPr kumimoji="0" lang="en-US" altLang="ja-JP" sz="2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10</a:t>
            </a:r>
            <a:r>
              <a:rPr kumimoji="0" lang="ja-JP" altLang="en-US" sz="2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月熱帯大西洋</a:t>
            </a:r>
            <a:r>
              <a:rPr kumimoji="0" lang="en-US" altLang="ja-JP" sz="2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OLR</a:t>
            </a:r>
            <a:r>
              <a:rPr kumimoji="0" lang="ja-JP" altLang="en-US" sz="2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インデックス</a:t>
            </a:r>
            <a:r>
              <a:rPr kumimoji="0" lang="en-US" altLang="ja-JP" sz="2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_vs_</a:t>
            </a:r>
            <a:r>
              <a:rPr kumimoji="0" lang="ja-JP" altLang="en-US" sz="2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各月海氷インデックス</a:t>
            </a:r>
          </a:p>
        </p:txBody>
      </p:sp>
      <p:sp>
        <p:nvSpPr>
          <p:cNvPr id="25" name="テキスト ボックス 24">
            <a:extLst>
              <a:ext uri="{FF2B5EF4-FFF2-40B4-BE49-F238E27FC236}">
                <a16:creationId xmlns:a16="http://schemas.microsoft.com/office/drawing/2014/main" id="{A0E79F2F-1718-4D55-95F6-88C1D5FB6BE7}"/>
              </a:ext>
            </a:extLst>
          </p:cNvPr>
          <p:cNvSpPr txBox="1"/>
          <p:nvPr/>
        </p:nvSpPr>
        <p:spPr>
          <a:xfrm>
            <a:off x="8364331" y="-60986"/>
            <a:ext cx="866477" cy="523220"/>
          </a:xfrm>
          <a:prstGeom prst="rect">
            <a:avLst/>
          </a:prstGeom>
          <a:noFill/>
        </p:spPr>
        <p:txBody>
          <a:bodyPr wrap="square" rtlCol="0">
            <a:spAutoFit/>
          </a:bodyPr>
          <a:lstStyle/>
          <a:p>
            <a:r>
              <a:rPr kumimoji="1" lang="en-US" altLang="ja-JP" sz="2800" dirty="0">
                <a:solidFill>
                  <a:schemeClr val="bg1"/>
                </a:solidFill>
              </a:rPr>
              <a:t>7/12</a:t>
            </a:r>
            <a:endParaRPr kumimoji="1" lang="ja-JP" altLang="en-US" sz="2800" dirty="0">
              <a:solidFill>
                <a:schemeClr val="bg1"/>
              </a:solidFill>
            </a:endParaRPr>
          </a:p>
        </p:txBody>
      </p:sp>
      <p:sp>
        <p:nvSpPr>
          <p:cNvPr id="10" name="テキスト ボックス 9">
            <a:extLst>
              <a:ext uri="{FF2B5EF4-FFF2-40B4-BE49-F238E27FC236}">
                <a16:creationId xmlns:a16="http://schemas.microsoft.com/office/drawing/2014/main" id="{772C96A1-B630-F67C-7444-5C21AE6A42B0}"/>
              </a:ext>
            </a:extLst>
          </p:cNvPr>
          <p:cNvSpPr txBox="1"/>
          <p:nvPr/>
        </p:nvSpPr>
        <p:spPr>
          <a:xfrm>
            <a:off x="168813" y="443869"/>
            <a:ext cx="4611852" cy="338554"/>
          </a:xfrm>
          <a:prstGeom prst="rect">
            <a:avLst/>
          </a:prstGeom>
          <a:noFill/>
        </p:spPr>
        <p:txBody>
          <a:bodyPr wrap="square" rtlCol="0">
            <a:spAutoFit/>
          </a:bodyPr>
          <a:lstStyle/>
          <a:p>
            <a:r>
              <a:rPr kumimoji="1" lang="en-US" altLang="ja-JP" sz="1600" b="1" dirty="0"/>
              <a:t>10</a:t>
            </a:r>
            <a:r>
              <a:rPr kumimoji="1" lang="ja-JP" altLang="en-US" sz="1600" b="1" dirty="0"/>
              <a:t>月</a:t>
            </a:r>
            <a:r>
              <a:rPr kumimoji="1" lang="en-US" altLang="ja-JP" sz="1600" b="1" dirty="0"/>
              <a:t>OLR</a:t>
            </a:r>
            <a:r>
              <a:rPr kumimoji="1" lang="ja-JP" altLang="en-US" sz="1600" b="1" dirty="0"/>
              <a:t>インデックス</a:t>
            </a:r>
            <a:r>
              <a:rPr kumimoji="1" lang="en-US" altLang="ja-JP" sz="1600" b="1" dirty="0"/>
              <a:t>_VS_</a:t>
            </a:r>
            <a:r>
              <a:rPr kumimoji="1" lang="ja-JP" altLang="en-US" sz="1600" b="1" dirty="0"/>
              <a:t>各月海氷インデックス</a:t>
            </a:r>
          </a:p>
        </p:txBody>
      </p:sp>
      <p:grpSp>
        <p:nvGrpSpPr>
          <p:cNvPr id="44" name="グループ化 43">
            <a:extLst>
              <a:ext uri="{FF2B5EF4-FFF2-40B4-BE49-F238E27FC236}">
                <a16:creationId xmlns:a16="http://schemas.microsoft.com/office/drawing/2014/main" id="{CECBCB4C-DC1C-C9B3-00E4-C0E672047BFD}"/>
              </a:ext>
            </a:extLst>
          </p:cNvPr>
          <p:cNvGrpSpPr/>
          <p:nvPr/>
        </p:nvGrpSpPr>
        <p:grpSpPr>
          <a:xfrm>
            <a:off x="0" y="3710780"/>
            <a:ext cx="9278471" cy="2832107"/>
            <a:chOff x="0" y="3975185"/>
            <a:chExt cx="9278471" cy="2832107"/>
          </a:xfrm>
        </p:grpSpPr>
        <p:grpSp>
          <p:nvGrpSpPr>
            <p:cNvPr id="21" name="グループ化 20">
              <a:extLst>
                <a:ext uri="{FF2B5EF4-FFF2-40B4-BE49-F238E27FC236}">
                  <a16:creationId xmlns:a16="http://schemas.microsoft.com/office/drawing/2014/main" id="{DDBB2D3B-9C5D-8DA4-B5E5-6EEE5BC478A7}"/>
                </a:ext>
              </a:extLst>
            </p:cNvPr>
            <p:cNvGrpSpPr/>
            <p:nvPr/>
          </p:nvGrpSpPr>
          <p:grpSpPr>
            <a:xfrm>
              <a:off x="95539" y="3975185"/>
              <a:ext cx="8917893" cy="923194"/>
              <a:chOff x="130066" y="552995"/>
              <a:chExt cx="8917893" cy="923194"/>
            </a:xfrm>
          </p:grpSpPr>
          <p:sp>
            <p:nvSpPr>
              <p:cNvPr id="24" name="テキスト ボックス 23">
                <a:extLst>
                  <a:ext uri="{FF2B5EF4-FFF2-40B4-BE49-F238E27FC236}">
                    <a16:creationId xmlns:a16="http://schemas.microsoft.com/office/drawing/2014/main" id="{43403C59-073B-91FD-0DF3-6C24FFEC17AB}"/>
                  </a:ext>
                </a:extLst>
              </p:cNvPr>
              <p:cNvSpPr txBox="1"/>
              <p:nvPr/>
            </p:nvSpPr>
            <p:spPr>
              <a:xfrm>
                <a:off x="193183" y="687621"/>
                <a:ext cx="2785302" cy="646331"/>
              </a:xfrm>
              <a:prstGeom prst="rect">
                <a:avLst/>
              </a:prstGeom>
              <a:noFill/>
            </p:spPr>
            <p:txBody>
              <a:bodyPr wrap="square" rtlCol="0">
                <a:spAutoFit/>
              </a:bodyPr>
              <a:lstStyle/>
              <a:p>
                <a:r>
                  <a:rPr kumimoji="1" lang="en-US" altLang="ja-JP" b="1" dirty="0"/>
                  <a:t>10</a:t>
                </a:r>
                <a:r>
                  <a:rPr kumimoji="1" lang="ja-JP" altLang="en-US" b="1" dirty="0"/>
                  <a:t>月の熱帯大西洋の</a:t>
                </a:r>
                <a:endParaRPr kumimoji="1" lang="en-US" altLang="ja-JP" b="1" dirty="0"/>
              </a:p>
              <a:p>
                <a:r>
                  <a:rPr kumimoji="1" lang="ja-JP" altLang="en-US" b="1" dirty="0"/>
                  <a:t>対流活動が活発</a:t>
                </a:r>
              </a:p>
            </p:txBody>
          </p:sp>
          <p:sp>
            <p:nvSpPr>
              <p:cNvPr id="26" name="テキスト ボックス 25">
                <a:extLst>
                  <a:ext uri="{FF2B5EF4-FFF2-40B4-BE49-F238E27FC236}">
                    <a16:creationId xmlns:a16="http://schemas.microsoft.com/office/drawing/2014/main" id="{5C2D3AE6-6ACE-0083-B878-33423E09350F}"/>
                  </a:ext>
                </a:extLst>
              </p:cNvPr>
              <p:cNvSpPr txBox="1"/>
              <p:nvPr/>
            </p:nvSpPr>
            <p:spPr>
              <a:xfrm>
                <a:off x="3090694" y="831394"/>
                <a:ext cx="2704624" cy="369332"/>
              </a:xfrm>
              <a:prstGeom prst="rect">
                <a:avLst/>
              </a:prstGeom>
              <a:noFill/>
            </p:spPr>
            <p:txBody>
              <a:bodyPr wrap="square" rtlCol="0">
                <a:spAutoFit/>
              </a:bodyPr>
              <a:lstStyle/>
              <a:p>
                <a:r>
                  <a:rPr kumimoji="1" lang="en-US" altLang="ja-JP" b="1" dirty="0"/>
                  <a:t>10</a:t>
                </a:r>
                <a:r>
                  <a:rPr kumimoji="1" lang="ja-JP" altLang="en-US" b="1" dirty="0"/>
                  <a:t>月のテレコネクション</a:t>
                </a:r>
                <a:endParaRPr kumimoji="1" lang="en-US" altLang="ja-JP" b="1" dirty="0"/>
              </a:p>
            </p:txBody>
          </p:sp>
          <p:sp>
            <p:nvSpPr>
              <p:cNvPr id="28" name="四角形: 角を丸くする 27">
                <a:extLst>
                  <a:ext uri="{FF2B5EF4-FFF2-40B4-BE49-F238E27FC236}">
                    <a16:creationId xmlns:a16="http://schemas.microsoft.com/office/drawing/2014/main" id="{51EFC98C-F93C-8AEF-BDC9-DB35C0B7DEB5}"/>
                  </a:ext>
                </a:extLst>
              </p:cNvPr>
              <p:cNvSpPr/>
              <p:nvPr/>
            </p:nvSpPr>
            <p:spPr>
              <a:xfrm>
                <a:off x="130066" y="552995"/>
                <a:ext cx="2238068" cy="923194"/>
              </a:xfrm>
              <a:prstGeom prst="roundRect">
                <a:avLst>
                  <a:gd name="adj" fmla="val 9762"/>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ja-JP" altLang="en-US" sz="1350"/>
              </a:p>
            </p:txBody>
          </p:sp>
          <p:sp>
            <p:nvSpPr>
              <p:cNvPr id="29" name="四角形: 角を丸くする 28">
                <a:extLst>
                  <a:ext uri="{FF2B5EF4-FFF2-40B4-BE49-F238E27FC236}">
                    <a16:creationId xmlns:a16="http://schemas.microsoft.com/office/drawing/2014/main" id="{5398052F-78A0-34B8-0313-C994EC669F9E}"/>
                  </a:ext>
                </a:extLst>
              </p:cNvPr>
              <p:cNvSpPr/>
              <p:nvPr/>
            </p:nvSpPr>
            <p:spPr>
              <a:xfrm>
                <a:off x="3091872" y="552995"/>
                <a:ext cx="2785303" cy="923194"/>
              </a:xfrm>
              <a:prstGeom prst="roundRect">
                <a:avLst>
                  <a:gd name="adj" fmla="val 9762"/>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ja-JP" altLang="en-US" sz="1350"/>
              </a:p>
            </p:txBody>
          </p:sp>
          <p:sp>
            <p:nvSpPr>
              <p:cNvPr id="30" name="矢印: 下 29">
                <a:extLst>
                  <a:ext uri="{FF2B5EF4-FFF2-40B4-BE49-F238E27FC236}">
                    <a16:creationId xmlns:a16="http://schemas.microsoft.com/office/drawing/2014/main" id="{A8C83234-428B-FA61-EEBC-CE4B172ADD64}"/>
                  </a:ext>
                </a:extLst>
              </p:cNvPr>
              <p:cNvSpPr/>
              <p:nvPr/>
            </p:nvSpPr>
            <p:spPr>
              <a:xfrm rot="16200000">
                <a:off x="2501503" y="736295"/>
                <a:ext cx="445273" cy="5403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四角形: 角を丸くする 30">
                <a:extLst>
                  <a:ext uri="{FF2B5EF4-FFF2-40B4-BE49-F238E27FC236}">
                    <a16:creationId xmlns:a16="http://schemas.microsoft.com/office/drawing/2014/main" id="{4B6979E4-D967-CCE1-F9E9-EEF9FD3CDC52}"/>
                  </a:ext>
                </a:extLst>
              </p:cNvPr>
              <p:cNvSpPr/>
              <p:nvPr/>
            </p:nvSpPr>
            <p:spPr>
              <a:xfrm>
                <a:off x="6681348" y="552995"/>
                <a:ext cx="2366611" cy="923194"/>
              </a:xfrm>
              <a:prstGeom prst="roundRect">
                <a:avLst>
                  <a:gd name="adj" fmla="val 9762"/>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ja-JP" altLang="en-US" sz="1350"/>
              </a:p>
            </p:txBody>
          </p:sp>
          <p:sp>
            <p:nvSpPr>
              <p:cNvPr id="32" name="テキスト ボックス 31">
                <a:extLst>
                  <a:ext uri="{FF2B5EF4-FFF2-40B4-BE49-F238E27FC236}">
                    <a16:creationId xmlns:a16="http://schemas.microsoft.com/office/drawing/2014/main" id="{5A58B367-A320-BAFF-5C45-DF9E900E8820}"/>
                  </a:ext>
                </a:extLst>
              </p:cNvPr>
              <p:cNvSpPr txBox="1"/>
              <p:nvPr/>
            </p:nvSpPr>
            <p:spPr>
              <a:xfrm>
                <a:off x="6753128" y="800616"/>
                <a:ext cx="2223049" cy="400110"/>
              </a:xfrm>
              <a:prstGeom prst="rect">
                <a:avLst/>
              </a:prstGeom>
              <a:noFill/>
            </p:spPr>
            <p:txBody>
              <a:bodyPr wrap="square" rtlCol="0">
                <a:spAutoFit/>
              </a:bodyPr>
              <a:lstStyle/>
              <a:p>
                <a:pPr algn="ctr"/>
                <a:r>
                  <a:rPr kumimoji="1" lang="en-US" altLang="ja-JP" sz="2000" b="1" dirty="0"/>
                  <a:t>12</a:t>
                </a:r>
                <a:r>
                  <a:rPr kumimoji="1" lang="ja-JP" altLang="en-US" sz="2000" b="1" dirty="0"/>
                  <a:t>月の海氷に影響</a:t>
                </a:r>
              </a:p>
            </p:txBody>
          </p:sp>
          <p:sp>
            <p:nvSpPr>
              <p:cNvPr id="33" name="矢印: 下 32">
                <a:extLst>
                  <a:ext uri="{FF2B5EF4-FFF2-40B4-BE49-F238E27FC236}">
                    <a16:creationId xmlns:a16="http://schemas.microsoft.com/office/drawing/2014/main" id="{65128D54-36E2-2C51-525E-437DD57842E0}"/>
                  </a:ext>
                </a:extLst>
              </p:cNvPr>
              <p:cNvSpPr/>
              <p:nvPr/>
            </p:nvSpPr>
            <p:spPr>
              <a:xfrm rot="16200000">
                <a:off x="6066428" y="732032"/>
                <a:ext cx="445273" cy="5403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34" name="テキスト ボックス 33">
              <a:extLst>
                <a:ext uri="{FF2B5EF4-FFF2-40B4-BE49-F238E27FC236}">
                  <a16:creationId xmlns:a16="http://schemas.microsoft.com/office/drawing/2014/main" id="{A1FB66F6-6AFB-005B-4EA9-E445C36B30F3}"/>
                </a:ext>
              </a:extLst>
            </p:cNvPr>
            <p:cNvSpPr txBox="1"/>
            <p:nvPr/>
          </p:nvSpPr>
          <p:spPr>
            <a:xfrm>
              <a:off x="2350978" y="4635839"/>
              <a:ext cx="622300" cy="646331"/>
            </a:xfrm>
            <a:prstGeom prst="rect">
              <a:avLst/>
            </a:prstGeom>
            <a:noFill/>
          </p:spPr>
          <p:txBody>
            <a:bodyPr wrap="square" rtlCol="0">
              <a:spAutoFit/>
            </a:bodyPr>
            <a:lstStyle/>
            <a:p>
              <a:r>
                <a:rPr kumimoji="1" lang="ja-JP" altLang="en-US" sz="3600" dirty="0"/>
                <a:t>①</a:t>
              </a:r>
            </a:p>
          </p:txBody>
        </p:sp>
        <p:sp>
          <p:nvSpPr>
            <p:cNvPr id="35" name="テキスト ボックス 34">
              <a:extLst>
                <a:ext uri="{FF2B5EF4-FFF2-40B4-BE49-F238E27FC236}">
                  <a16:creationId xmlns:a16="http://schemas.microsoft.com/office/drawing/2014/main" id="{4DB0F558-0A75-0305-D3B5-E07886B18AFD}"/>
                </a:ext>
              </a:extLst>
            </p:cNvPr>
            <p:cNvSpPr txBox="1"/>
            <p:nvPr/>
          </p:nvSpPr>
          <p:spPr>
            <a:xfrm flipH="1">
              <a:off x="5921655" y="4633650"/>
              <a:ext cx="708554" cy="646331"/>
            </a:xfrm>
            <a:prstGeom prst="rect">
              <a:avLst/>
            </a:prstGeom>
            <a:noFill/>
          </p:spPr>
          <p:txBody>
            <a:bodyPr wrap="square" rtlCol="0">
              <a:spAutoFit/>
            </a:bodyPr>
            <a:lstStyle/>
            <a:p>
              <a:r>
                <a:rPr kumimoji="1" lang="ja-JP" altLang="en-US" sz="3600" dirty="0"/>
                <a:t>②</a:t>
              </a:r>
            </a:p>
          </p:txBody>
        </p:sp>
        <p:sp>
          <p:nvSpPr>
            <p:cNvPr id="36" name="四角形: 角を丸くする 35">
              <a:extLst>
                <a:ext uri="{FF2B5EF4-FFF2-40B4-BE49-F238E27FC236}">
                  <a16:creationId xmlns:a16="http://schemas.microsoft.com/office/drawing/2014/main" id="{AEEAC686-866C-9E8E-81A4-FE1ABEEB0230}"/>
                </a:ext>
              </a:extLst>
            </p:cNvPr>
            <p:cNvSpPr/>
            <p:nvPr/>
          </p:nvSpPr>
          <p:spPr>
            <a:xfrm>
              <a:off x="51393" y="5194143"/>
              <a:ext cx="9006186" cy="1613149"/>
            </a:xfrm>
            <a:prstGeom prst="roundRect">
              <a:avLst>
                <a:gd name="adj" fmla="val 9762"/>
              </a:avLst>
            </a:prstGeom>
            <a:noFill/>
            <a:ln w="317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ja-JP" altLang="en-US" sz="1350" dirty="0"/>
            </a:p>
          </p:txBody>
        </p:sp>
        <p:sp>
          <p:nvSpPr>
            <p:cNvPr id="37" name="テキスト ボックス 36">
              <a:extLst>
                <a:ext uri="{FF2B5EF4-FFF2-40B4-BE49-F238E27FC236}">
                  <a16:creationId xmlns:a16="http://schemas.microsoft.com/office/drawing/2014/main" id="{7FBE0406-1454-BA8E-820C-540C6FC5AC55}"/>
                </a:ext>
              </a:extLst>
            </p:cNvPr>
            <p:cNvSpPr txBox="1"/>
            <p:nvPr/>
          </p:nvSpPr>
          <p:spPr>
            <a:xfrm>
              <a:off x="0" y="5163107"/>
              <a:ext cx="9278471" cy="1523494"/>
            </a:xfrm>
            <a:prstGeom prst="rect">
              <a:avLst/>
            </a:prstGeom>
            <a:noFill/>
          </p:spPr>
          <p:txBody>
            <a:bodyPr wrap="square" rtlCol="0">
              <a:spAutoFit/>
            </a:bodyPr>
            <a:lstStyle/>
            <a:p>
              <a:r>
                <a:rPr kumimoji="1" lang="ja-JP" altLang="en-US" sz="2400" dirty="0"/>
                <a:t>検証</a:t>
              </a:r>
              <a:endParaRPr kumimoji="1" lang="en-US" altLang="ja-JP" sz="2400" dirty="0"/>
            </a:p>
            <a:p>
              <a:r>
                <a:rPr kumimoji="1" lang="ja-JP" altLang="en-US" sz="2300" dirty="0"/>
                <a:t>①数値モデル</a:t>
              </a:r>
              <a:r>
                <a:rPr kumimoji="1" lang="en-US" altLang="ja-JP" sz="2300" dirty="0"/>
                <a:t>(LBM)</a:t>
              </a:r>
              <a:r>
                <a:rPr kumimoji="1" lang="ja-JP" altLang="en-US" sz="2300" dirty="0"/>
                <a:t>による実験 →熱帯大西洋の対流活動が</a:t>
              </a:r>
              <a:endParaRPr kumimoji="1" lang="en-US" altLang="ja-JP" sz="2300" dirty="0"/>
            </a:p>
            <a:p>
              <a:r>
                <a:rPr kumimoji="1" lang="ja-JP" altLang="en-US" sz="2300" dirty="0"/>
                <a:t>　　　　　　　　　　　　　　  テレコネクションを励起したか</a:t>
              </a:r>
              <a:endParaRPr kumimoji="1" lang="en-US" altLang="ja-JP" sz="2300" dirty="0"/>
            </a:p>
            <a:p>
              <a:r>
                <a:rPr kumimoji="1" lang="ja-JP" altLang="en-US" sz="2300" dirty="0"/>
                <a:t>②回帰分析　　　　　　　 　  →どのような過程で海氷に影響したか</a:t>
              </a:r>
            </a:p>
          </p:txBody>
        </p:sp>
      </p:grpSp>
      <p:sp>
        <p:nvSpPr>
          <p:cNvPr id="38" name="テキスト ボックス 37">
            <a:extLst>
              <a:ext uri="{FF2B5EF4-FFF2-40B4-BE49-F238E27FC236}">
                <a16:creationId xmlns:a16="http://schemas.microsoft.com/office/drawing/2014/main" id="{A53AA0E0-9EF6-F904-72D9-0A7E52C7779A}"/>
              </a:ext>
            </a:extLst>
          </p:cNvPr>
          <p:cNvSpPr txBox="1"/>
          <p:nvPr/>
        </p:nvSpPr>
        <p:spPr>
          <a:xfrm>
            <a:off x="4175892" y="782423"/>
            <a:ext cx="4611853" cy="2308324"/>
          </a:xfrm>
          <a:prstGeom prst="rect">
            <a:avLst/>
          </a:prstGeom>
          <a:noFill/>
        </p:spPr>
        <p:txBody>
          <a:bodyPr wrap="square" rtlCol="0">
            <a:spAutoFit/>
          </a:bodyPr>
          <a:lstStyle/>
          <a:p>
            <a:r>
              <a:rPr kumimoji="1" lang="en-US" altLang="ja-JP" dirty="0"/>
              <a:t>10</a:t>
            </a:r>
            <a:r>
              <a:rPr kumimoji="1" lang="ja-JP" altLang="en-US" dirty="0"/>
              <a:t>月の熱帯大西洋</a:t>
            </a:r>
            <a:r>
              <a:rPr kumimoji="1" lang="en-US" altLang="ja-JP" dirty="0"/>
              <a:t>OLR</a:t>
            </a:r>
            <a:r>
              <a:rPr kumimoji="1" lang="ja-JP" altLang="en-US" dirty="0"/>
              <a:t>インデックスと</a:t>
            </a:r>
            <a:endParaRPr kumimoji="1" lang="en-US" altLang="ja-JP" dirty="0"/>
          </a:p>
          <a:p>
            <a:r>
              <a:rPr kumimoji="1" lang="en-US" altLang="ja-JP" dirty="0"/>
              <a:t>12</a:t>
            </a:r>
            <a:r>
              <a:rPr kumimoji="1" lang="ja-JP" altLang="en-US" dirty="0"/>
              <a:t>月の北極域海氷インデックスの</a:t>
            </a:r>
            <a:endParaRPr kumimoji="1" lang="en-US" altLang="ja-JP" dirty="0"/>
          </a:p>
          <a:p>
            <a:r>
              <a:rPr kumimoji="1" lang="ja-JP" altLang="en-US" b="1" dirty="0"/>
              <a:t>相関係数は，</a:t>
            </a:r>
            <a:r>
              <a:rPr kumimoji="1" lang="en-US" altLang="ja-JP" b="1" dirty="0"/>
              <a:t>0.55</a:t>
            </a:r>
            <a:r>
              <a:rPr kumimoji="1" lang="ja-JP" altLang="en-US" dirty="0"/>
              <a:t>（信頼係数</a:t>
            </a:r>
            <a:r>
              <a:rPr kumimoji="1" lang="en-US" altLang="ja-JP" dirty="0"/>
              <a:t>99</a:t>
            </a:r>
            <a:r>
              <a:rPr kumimoji="1" lang="ja-JP" altLang="en-US" dirty="0"/>
              <a:t>％で有意）</a:t>
            </a:r>
            <a:endParaRPr kumimoji="1" lang="en-US" altLang="ja-JP" dirty="0"/>
          </a:p>
          <a:p>
            <a:endParaRPr kumimoji="1" lang="en-US" altLang="ja-JP" dirty="0"/>
          </a:p>
          <a:p>
            <a:r>
              <a:rPr kumimoji="1" lang="ja-JP" altLang="en-US" dirty="0"/>
              <a:t>・</a:t>
            </a:r>
            <a:r>
              <a:rPr kumimoji="1" lang="en-US" altLang="ja-JP" dirty="0"/>
              <a:t>10</a:t>
            </a:r>
            <a:r>
              <a:rPr kumimoji="1" lang="ja-JP" altLang="en-US" dirty="0"/>
              <a:t>月の熱帯大西洋の対流活動に対して，</a:t>
            </a:r>
            <a:endParaRPr kumimoji="1" lang="en-US" altLang="ja-JP" dirty="0"/>
          </a:p>
          <a:p>
            <a:r>
              <a:rPr kumimoji="1" lang="ja-JP" altLang="en-US" dirty="0"/>
              <a:t>徐々に相関係数が高くなり，</a:t>
            </a:r>
            <a:r>
              <a:rPr kumimoji="1" lang="en-US" altLang="ja-JP" dirty="0"/>
              <a:t>12</a:t>
            </a:r>
            <a:r>
              <a:rPr kumimoji="1" lang="ja-JP" altLang="en-US" dirty="0"/>
              <a:t>月がピークとなる</a:t>
            </a:r>
            <a:endParaRPr kumimoji="1" lang="en-US" altLang="ja-JP" dirty="0"/>
          </a:p>
          <a:p>
            <a:r>
              <a:rPr kumimoji="1" lang="ja-JP" altLang="en-US" dirty="0"/>
              <a:t>・</a:t>
            </a:r>
            <a:r>
              <a:rPr kumimoji="1" lang="en-US" altLang="ja-JP" dirty="0"/>
              <a:t>2</a:t>
            </a:r>
            <a:r>
              <a:rPr kumimoji="1" lang="ja-JP" altLang="en-US" dirty="0"/>
              <a:t>月まで有意な関係がある</a:t>
            </a:r>
            <a:endParaRPr kumimoji="1" lang="en-US" altLang="ja-JP" dirty="0"/>
          </a:p>
        </p:txBody>
      </p:sp>
      <p:sp>
        <p:nvSpPr>
          <p:cNvPr id="45" name="テキスト ボックス 44">
            <a:extLst>
              <a:ext uri="{FF2B5EF4-FFF2-40B4-BE49-F238E27FC236}">
                <a16:creationId xmlns:a16="http://schemas.microsoft.com/office/drawing/2014/main" id="{33426965-4D2C-74DF-6EB8-6C78D1420CA6}"/>
              </a:ext>
            </a:extLst>
          </p:cNvPr>
          <p:cNvSpPr txBox="1"/>
          <p:nvPr/>
        </p:nvSpPr>
        <p:spPr>
          <a:xfrm>
            <a:off x="347439" y="3260766"/>
            <a:ext cx="3649828" cy="307777"/>
          </a:xfrm>
          <a:prstGeom prst="rect">
            <a:avLst/>
          </a:prstGeom>
          <a:noFill/>
        </p:spPr>
        <p:txBody>
          <a:bodyPr wrap="square" rtlCol="0">
            <a:spAutoFit/>
          </a:bodyPr>
          <a:lstStyle/>
          <a:p>
            <a:r>
              <a:rPr kumimoji="1" lang="ja-JP" altLang="en-US" sz="1400" dirty="0"/>
              <a:t>青線：相関係数，赤線：信頼係数</a:t>
            </a:r>
            <a:r>
              <a:rPr kumimoji="1" lang="en-US" altLang="ja-JP" sz="1400" dirty="0"/>
              <a:t>99</a:t>
            </a:r>
            <a:r>
              <a:rPr kumimoji="1" lang="ja-JP" altLang="en-US" sz="1400" dirty="0"/>
              <a:t>％の値</a:t>
            </a:r>
          </a:p>
        </p:txBody>
      </p:sp>
      <p:pic>
        <p:nvPicPr>
          <p:cNvPr id="3" name="図 2">
            <a:extLst>
              <a:ext uri="{FF2B5EF4-FFF2-40B4-BE49-F238E27FC236}">
                <a16:creationId xmlns:a16="http://schemas.microsoft.com/office/drawing/2014/main" id="{6E91FE84-D54B-17DB-DF74-CAF2A25F3685}"/>
              </a:ext>
            </a:extLst>
          </p:cNvPr>
          <p:cNvPicPr>
            <a:picLocks noChangeAspect="1"/>
          </p:cNvPicPr>
          <p:nvPr/>
        </p:nvPicPr>
        <p:blipFill>
          <a:blip r:embed="rId3"/>
          <a:stretch>
            <a:fillRect/>
          </a:stretch>
        </p:blipFill>
        <p:spPr>
          <a:xfrm>
            <a:off x="426740" y="722200"/>
            <a:ext cx="3491226" cy="2547936"/>
          </a:xfrm>
          <a:prstGeom prst="rect">
            <a:avLst/>
          </a:prstGeom>
        </p:spPr>
      </p:pic>
      <p:sp>
        <p:nvSpPr>
          <p:cNvPr id="4" name="テキスト ボックス 3">
            <a:extLst>
              <a:ext uri="{FF2B5EF4-FFF2-40B4-BE49-F238E27FC236}">
                <a16:creationId xmlns:a16="http://schemas.microsoft.com/office/drawing/2014/main" id="{F7DBB26A-E059-4C30-0711-B3AC57E7EFE2}"/>
              </a:ext>
            </a:extLst>
          </p:cNvPr>
          <p:cNvSpPr txBox="1"/>
          <p:nvPr/>
        </p:nvSpPr>
        <p:spPr>
          <a:xfrm>
            <a:off x="0" y="1480139"/>
            <a:ext cx="444500" cy="1200329"/>
          </a:xfrm>
          <a:prstGeom prst="rect">
            <a:avLst/>
          </a:prstGeom>
          <a:noFill/>
        </p:spPr>
        <p:txBody>
          <a:bodyPr wrap="square" rtlCol="0">
            <a:spAutoFit/>
          </a:bodyPr>
          <a:lstStyle/>
          <a:p>
            <a:r>
              <a:rPr kumimoji="1" lang="ja-JP" altLang="en-US" b="1" dirty="0"/>
              <a:t>相関係数</a:t>
            </a:r>
          </a:p>
        </p:txBody>
      </p:sp>
    </p:spTree>
    <p:extLst>
      <p:ext uri="{BB962C8B-B14F-4D97-AF65-F5344CB8AC3E}">
        <p14:creationId xmlns:p14="http://schemas.microsoft.com/office/powerpoint/2010/main" val="1995533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5AD508F4-1C2C-28E4-B8A3-9DBD87A3BF19}"/>
              </a:ext>
            </a:extLst>
          </p:cNvPr>
          <p:cNvSpPr/>
          <p:nvPr/>
        </p:nvSpPr>
        <p:spPr>
          <a:xfrm>
            <a:off x="0" y="-1"/>
            <a:ext cx="9144000" cy="43676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dirty="0"/>
              <a:t>検証①　</a:t>
            </a:r>
            <a:r>
              <a:rPr lang="en-US" altLang="ja-JP" sz="2000" b="1" dirty="0"/>
              <a:t>LBM</a:t>
            </a:r>
            <a:r>
              <a:rPr lang="ja-JP" altLang="en-US" sz="2000" b="1" dirty="0"/>
              <a:t>実験</a:t>
            </a:r>
            <a:endParaRPr lang="en-US" altLang="ja-JP" sz="2000" b="1" dirty="0"/>
          </a:p>
        </p:txBody>
      </p:sp>
      <p:sp>
        <p:nvSpPr>
          <p:cNvPr id="18" name="テキスト ボックス 17">
            <a:extLst>
              <a:ext uri="{FF2B5EF4-FFF2-40B4-BE49-F238E27FC236}">
                <a16:creationId xmlns:a16="http://schemas.microsoft.com/office/drawing/2014/main" id="{FB7143A5-5414-4E52-BD90-31A17641707F}"/>
              </a:ext>
            </a:extLst>
          </p:cNvPr>
          <p:cNvSpPr txBox="1"/>
          <p:nvPr/>
        </p:nvSpPr>
        <p:spPr>
          <a:xfrm>
            <a:off x="8277523" y="-54186"/>
            <a:ext cx="866477" cy="523220"/>
          </a:xfrm>
          <a:prstGeom prst="rect">
            <a:avLst/>
          </a:prstGeom>
          <a:noFill/>
        </p:spPr>
        <p:txBody>
          <a:bodyPr wrap="square" rtlCol="0">
            <a:spAutoFit/>
          </a:bodyPr>
          <a:lstStyle/>
          <a:p>
            <a:r>
              <a:rPr kumimoji="1" lang="en-US" altLang="ja-JP" sz="2800" dirty="0">
                <a:solidFill>
                  <a:schemeClr val="bg1"/>
                </a:solidFill>
              </a:rPr>
              <a:t>8/12</a:t>
            </a:r>
            <a:endParaRPr kumimoji="1" lang="ja-JP" altLang="en-US" sz="2800" dirty="0">
              <a:solidFill>
                <a:schemeClr val="bg1"/>
              </a:solidFill>
            </a:endParaRPr>
          </a:p>
        </p:txBody>
      </p:sp>
      <p:pic>
        <p:nvPicPr>
          <p:cNvPr id="6" name="図 5">
            <a:extLst>
              <a:ext uri="{FF2B5EF4-FFF2-40B4-BE49-F238E27FC236}">
                <a16:creationId xmlns:a16="http://schemas.microsoft.com/office/drawing/2014/main" id="{B4D9CF4F-9255-D73C-9E93-27315E600A52}"/>
              </a:ext>
            </a:extLst>
          </p:cNvPr>
          <p:cNvPicPr>
            <a:picLocks noChangeAspect="1"/>
          </p:cNvPicPr>
          <p:nvPr/>
        </p:nvPicPr>
        <p:blipFill rotWithShape="1">
          <a:blip r:embed="rId3">
            <a:extLst>
              <a:ext uri="{28A0092B-C50C-407E-A947-70E740481C1C}">
                <a14:useLocalDpi xmlns:a14="http://schemas.microsoft.com/office/drawing/2010/main" val="0"/>
              </a:ext>
            </a:extLst>
          </a:blip>
          <a:srcRect t="4647" b="12164"/>
          <a:stretch/>
        </p:blipFill>
        <p:spPr>
          <a:xfrm>
            <a:off x="7399" y="3348221"/>
            <a:ext cx="5224339" cy="2854095"/>
          </a:xfrm>
          <a:prstGeom prst="rect">
            <a:avLst/>
          </a:prstGeom>
        </p:spPr>
      </p:pic>
      <p:sp>
        <p:nvSpPr>
          <p:cNvPr id="15" name="テキスト ボックス 14">
            <a:extLst>
              <a:ext uri="{FF2B5EF4-FFF2-40B4-BE49-F238E27FC236}">
                <a16:creationId xmlns:a16="http://schemas.microsoft.com/office/drawing/2014/main" id="{7A35499F-C889-FF55-E206-A75E36BF501D}"/>
              </a:ext>
            </a:extLst>
          </p:cNvPr>
          <p:cNvSpPr txBox="1"/>
          <p:nvPr/>
        </p:nvSpPr>
        <p:spPr>
          <a:xfrm>
            <a:off x="0" y="643978"/>
            <a:ext cx="3886200" cy="1846659"/>
          </a:xfrm>
          <a:prstGeom prst="rect">
            <a:avLst/>
          </a:prstGeom>
          <a:noFill/>
        </p:spPr>
        <p:txBody>
          <a:bodyPr wrap="square" rtlCol="0">
            <a:spAutoFit/>
          </a:bodyPr>
          <a:lstStyle/>
          <a:p>
            <a:r>
              <a:rPr kumimoji="1" lang="ja-JP" altLang="en-US" sz="1600" dirty="0"/>
              <a:t>〇線形傾圧モデル</a:t>
            </a:r>
            <a:r>
              <a:rPr kumimoji="1" lang="en-US" altLang="ja-JP" sz="1600" dirty="0"/>
              <a:t>(LBM)</a:t>
            </a:r>
            <a:r>
              <a:rPr kumimoji="1" lang="ja-JP" altLang="en-US" sz="1600" dirty="0"/>
              <a:t>実験</a:t>
            </a:r>
            <a:endParaRPr kumimoji="1" lang="en-US" altLang="ja-JP" sz="1600" dirty="0"/>
          </a:p>
          <a:p>
            <a:r>
              <a:rPr kumimoji="1" lang="ja-JP" altLang="en-US" sz="1600" dirty="0"/>
              <a:t>・使用データ：</a:t>
            </a:r>
            <a:r>
              <a:rPr kumimoji="1" lang="en-US" altLang="ja-JP" sz="1600" dirty="0"/>
              <a:t>JRA55(1979-2020</a:t>
            </a:r>
            <a:r>
              <a:rPr kumimoji="1" lang="ja-JP" altLang="en-US" sz="1600" dirty="0"/>
              <a:t>年，</a:t>
            </a:r>
            <a:endParaRPr kumimoji="1" lang="en-US" altLang="ja-JP" sz="1600" dirty="0"/>
          </a:p>
          <a:p>
            <a:r>
              <a:rPr kumimoji="1" lang="ja-JP" altLang="en-US" sz="1600" dirty="0"/>
              <a:t>　</a:t>
            </a:r>
            <a:r>
              <a:rPr kumimoji="1" lang="en-US" altLang="ja-JP" sz="1600" dirty="0"/>
              <a:t>10</a:t>
            </a:r>
            <a:r>
              <a:rPr kumimoji="1" lang="ja-JP" altLang="en-US" sz="1600" dirty="0"/>
              <a:t>月平均の気候値</a:t>
            </a:r>
            <a:r>
              <a:rPr kumimoji="1" lang="en-US" altLang="ja-JP" sz="1600" dirty="0"/>
              <a:t>)</a:t>
            </a:r>
          </a:p>
          <a:p>
            <a:r>
              <a:rPr kumimoji="1" lang="ja-JP" altLang="en-US" sz="1600" dirty="0"/>
              <a:t>・水平解像度：</a:t>
            </a:r>
            <a:r>
              <a:rPr kumimoji="1" lang="en-US" altLang="ja-JP" sz="1600" dirty="0"/>
              <a:t>2.8×2.8</a:t>
            </a:r>
          </a:p>
          <a:p>
            <a:r>
              <a:rPr kumimoji="1" lang="ja-JP" altLang="en-US" sz="1600" dirty="0"/>
              <a:t>・鉛直層：</a:t>
            </a:r>
            <a:r>
              <a:rPr kumimoji="1" lang="en-US" altLang="ja-JP" sz="1600" dirty="0"/>
              <a:t>20</a:t>
            </a:r>
            <a:r>
              <a:rPr kumimoji="1" lang="ja-JP" altLang="en-US" sz="1600" dirty="0"/>
              <a:t>層</a:t>
            </a:r>
            <a:endParaRPr kumimoji="1" lang="en-US" altLang="ja-JP" sz="1600" dirty="0"/>
          </a:p>
          <a:p>
            <a:r>
              <a:rPr kumimoji="1" lang="ja-JP" altLang="en-US" sz="1600" dirty="0"/>
              <a:t>・回帰分析より計算した非断熱加熱に　　</a:t>
            </a:r>
            <a:endParaRPr kumimoji="1" lang="en-US" altLang="ja-JP" sz="1600" dirty="0"/>
          </a:p>
          <a:p>
            <a:r>
              <a:rPr kumimoji="1" lang="ja-JP" altLang="en-US" sz="1600" dirty="0"/>
              <a:t>　従って，</a:t>
            </a:r>
            <a:r>
              <a:rPr kumimoji="1" lang="ja-JP" altLang="en-US" sz="1600" b="1" dirty="0"/>
              <a:t>対流圏中層に熱源</a:t>
            </a:r>
            <a:r>
              <a:rPr kumimoji="1" lang="ja-JP" altLang="en-US" sz="1600" dirty="0"/>
              <a:t>を与えた</a:t>
            </a:r>
          </a:p>
        </p:txBody>
      </p:sp>
      <p:grpSp>
        <p:nvGrpSpPr>
          <p:cNvPr id="20" name="グループ化 19">
            <a:extLst>
              <a:ext uri="{FF2B5EF4-FFF2-40B4-BE49-F238E27FC236}">
                <a16:creationId xmlns:a16="http://schemas.microsoft.com/office/drawing/2014/main" id="{CAFC884A-788C-37EB-D4EE-646E28C01773}"/>
              </a:ext>
            </a:extLst>
          </p:cNvPr>
          <p:cNvGrpSpPr/>
          <p:nvPr/>
        </p:nvGrpSpPr>
        <p:grpSpPr>
          <a:xfrm>
            <a:off x="3164087" y="467006"/>
            <a:ext cx="5845312" cy="2617290"/>
            <a:chOff x="3166306" y="520396"/>
            <a:chExt cx="5845312" cy="2617290"/>
          </a:xfrm>
        </p:grpSpPr>
        <p:pic>
          <p:nvPicPr>
            <p:cNvPr id="12" name="図 11">
              <a:extLst>
                <a:ext uri="{FF2B5EF4-FFF2-40B4-BE49-F238E27FC236}">
                  <a16:creationId xmlns:a16="http://schemas.microsoft.com/office/drawing/2014/main" id="{E06880D5-9A0F-3285-E467-269614C2374E}"/>
                </a:ext>
              </a:extLst>
            </p:cNvPr>
            <p:cNvPicPr>
              <a:picLocks noChangeAspect="1"/>
            </p:cNvPicPr>
            <p:nvPr/>
          </p:nvPicPr>
          <p:blipFill rotWithShape="1">
            <a:blip r:embed="rId4">
              <a:extLst>
                <a:ext uri="{28A0092B-C50C-407E-A947-70E740481C1C}">
                  <a14:useLocalDpi xmlns:a14="http://schemas.microsoft.com/office/drawing/2010/main" val="0"/>
                </a:ext>
              </a:extLst>
            </a:blip>
            <a:srcRect l="-120" t="3734" r="13676" b="-3734"/>
            <a:stretch/>
          </p:blipFill>
          <p:spPr>
            <a:xfrm>
              <a:off x="3728918" y="801890"/>
              <a:ext cx="2368903" cy="2335796"/>
            </a:xfrm>
            <a:prstGeom prst="rect">
              <a:avLst/>
            </a:prstGeom>
          </p:spPr>
        </p:pic>
        <p:pic>
          <p:nvPicPr>
            <p:cNvPr id="14" name="図 13">
              <a:extLst>
                <a:ext uri="{FF2B5EF4-FFF2-40B4-BE49-F238E27FC236}">
                  <a16:creationId xmlns:a16="http://schemas.microsoft.com/office/drawing/2014/main" id="{DB1F4C1F-4C8B-1EB1-F1E6-4C2BF37410B4}"/>
                </a:ext>
              </a:extLst>
            </p:cNvPr>
            <p:cNvPicPr>
              <a:picLocks noChangeAspect="1"/>
            </p:cNvPicPr>
            <p:nvPr/>
          </p:nvPicPr>
          <p:blipFill rotWithShape="1">
            <a:blip r:embed="rId5">
              <a:extLst>
                <a:ext uri="{28A0092B-C50C-407E-A947-70E740481C1C}">
                  <a14:useLocalDpi xmlns:a14="http://schemas.microsoft.com/office/drawing/2010/main" val="0"/>
                </a:ext>
              </a:extLst>
            </a:blip>
            <a:srcRect l="-547" t="4607" r="15395" b="-808"/>
            <a:stretch/>
          </p:blipFill>
          <p:spPr>
            <a:xfrm>
              <a:off x="6660433" y="838468"/>
              <a:ext cx="2351185" cy="2233154"/>
            </a:xfrm>
            <a:prstGeom prst="rect">
              <a:avLst/>
            </a:prstGeom>
          </p:spPr>
        </p:pic>
        <p:sp>
          <p:nvSpPr>
            <p:cNvPr id="16" name="テキスト ボックス 15">
              <a:extLst>
                <a:ext uri="{FF2B5EF4-FFF2-40B4-BE49-F238E27FC236}">
                  <a16:creationId xmlns:a16="http://schemas.microsoft.com/office/drawing/2014/main" id="{F68CDAF4-8289-560D-D213-7E9415FF171C}"/>
                </a:ext>
              </a:extLst>
            </p:cNvPr>
            <p:cNvSpPr txBox="1"/>
            <p:nvPr/>
          </p:nvSpPr>
          <p:spPr>
            <a:xfrm>
              <a:off x="3166306" y="520396"/>
              <a:ext cx="3370755"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1600" b="1" dirty="0">
                  <a:solidFill>
                    <a:prstClr val="black"/>
                  </a:solidFill>
                  <a:latin typeface="Calibri" panose="020F0502020204030204"/>
                  <a:ea typeface="游ゴシック" panose="020B0400000000000000" pitchFamily="50" charset="-128"/>
                </a:rPr>
                <a:t>再解析の</a:t>
              </a:r>
              <a:r>
                <a:rPr kumimoji="0" lang="en-US" altLang="ja-JP"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400hPa</a:t>
              </a:r>
              <a:r>
                <a:rPr kumimoji="0"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非断熱加熱</a:t>
              </a:r>
              <a:r>
                <a:rPr lang="en-US" altLang="ja-JP" sz="1600" b="1" dirty="0">
                  <a:solidFill>
                    <a:prstClr val="black"/>
                  </a:solidFill>
                  <a:latin typeface="Calibri" panose="020F0502020204030204"/>
                  <a:ea typeface="游ゴシック" panose="020B0400000000000000" pitchFamily="50" charset="-128"/>
                </a:rPr>
                <a:t>(</a:t>
              </a:r>
              <a:r>
                <a:rPr kumimoji="0" lang="en-US" altLang="ja-JP"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K/day)</a:t>
              </a:r>
              <a:endParaRPr kumimoji="0"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7" name="テキスト ボックス 16">
              <a:extLst>
                <a:ext uri="{FF2B5EF4-FFF2-40B4-BE49-F238E27FC236}">
                  <a16:creationId xmlns:a16="http://schemas.microsoft.com/office/drawing/2014/main" id="{3B3A02EF-B23C-ABBF-9128-1E25FE1CEF80}"/>
                </a:ext>
              </a:extLst>
            </p:cNvPr>
            <p:cNvSpPr txBox="1"/>
            <p:nvPr/>
          </p:nvSpPr>
          <p:spPr>
            <a:xfrm>
              <a:off x="6559168" y="520396"/>
              <a:ext cx="2452450"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LBM</a:t>
              </a:r>
              <a:r>
                <a:rPr kumimoji="0"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a:t>
              </a:r>
              <a:r>
                <a:rPr kumimoji="0" lang="en-US" altLang="ja-JP"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400hPa</a:t>
              </a:r>
              <a:r>
                <a:rPr kumimoji="0"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熱源</a:t>
              </a:r>
              <a:r>
                <a:rPr lang="en-US" altLang="ja-JP" sz="1600" b="1" dirty="0">
                  <a:solidFill>
                    <a:prstClr val="black"/>
                  </a:solidFill>
                  <a:latin typeface="Calibri" panose="020F0502020204030204"/>
                  <a:ea typeface="游ゴシック" panose="020B0400000000000000" pitchFamily="50" charset="-128"/>
                </a:rPr>
                <a:t>(</a:t>
              </a:r>
              <a:r>
                <a:rPr kumimoji="0" lang="en-US" altLang="ja-JP"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K/day)</a:t>
              </a:r>
              <a:endParaRPr kumimoji="0"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pic>
        <p:nvPicPr>
          <p:cNvPr id="19" name="図 18" descr="グラフ, ダイアグラム&#10;&#10;自動的に生成された説明">
            <a:extLst>
              <a:ext uri="{FF2B5EF4-FFF2-40B4-BE49-F238E27FC236}">
                <a16:creationId xmlns:a16="http://schemas.microsoft.com/office/drawing/2014/main" id="{3A71D565-16F5-4DCB-1342-49891D6B2317}"/>
              </a:ext>
            </a:extLst>
          </p:cNvPr>
          <p:cNvPicPr>
            <a:picLocks noChangeAspect="1"/>
          </p:cNvPicPr>
          <p:nvPr/>
        </p:nvPicPr>
        <p:blipFill rotWithShape="1">
          <a:blip r:embed="rId6">
            <a:extLst>
              <a:ext uri="{28A0092B-C50C-407E-A947-70E740481C1C}">
                <a14:useLocalDpi xmlns:a14="http://schemas.microsoft.com/office/drawing/2010/main" val="0"/>
              </a:ext>
            </a:extLst>
          </a:blip>
          <a:srcRect l="23651" t="91587" r="18342"/>
          <a:stretch/>
        </p:blipFill>
        <p:spPr>
          <a:xfrm>
            <a:off x="5152056" y="3009205"/>
            <a:ext cx="2631118" cy="238275"/>
          </a:xfrm>
          <a:prstGeom prst="rect">
            <a:avLst/>
          </a:prstGeom>
        </p:spPr>
      </p:pic>
      <p:pic>
        <p:nvPicPr>
          <p:cNvPr id="22" name="図 21" descr="ダイアグラム&#10;&#10;自動的に生成された説明">
            <a:extLst>
              <a:ext uri="{FF2B5EF4-FFF2-40B4-BE49-F238E27FC236}">
                <a16:creationId xmlns:a16="http://schemas.microsoft.com/office/drawing/2014/main" id="{BC2DB127-F54B-AEC2-C47A-AD9572127913}"/>
              </a:ext>
            </a:extLst>
          </p:cNvPr>
          <p:cNvPicPr>
            <a:picLocks noChangeAspect="1"/>
          </p:cNvPicPr>
          <p:nvPr/>
        </p:nvPicPr>
        <p:blipFill rotWithShape="1">
          <a:blip r:embed="rId7">
            <a:extLst>
              <a:ext uri="{28A0092B-C50C-407E-A947-70E740481C1C}">
                <a14:useLocalDpi xmlns:a14="http://schemas.microsoft.com/office/drawing/2010/main" val="0"/>
              </a:ext>
            </a:extLst>
          </a:blip>
          <a:srcRect t="5122" b="9948"/>
          <a:stretch/>
        </p:blipFill>
        <p:spPr>
          <a:xfrm>
            <a:off x="5923417" y="5438067"/>
            <a:ext cx="2534783" cy="1419933"/>
          </a:xfrm>
          <a:prstGeom prst="rect">
            <a:avLst/>
          </a:prstGeom>
        </p:spPr>
      </p:pic>
      <p:sp>
        <p:nvSpPr>
          <p:cNvPr id="23" name="テキスト ボックス 22">
            <a:extLst>
              <a:ext uri="{FF2B5EF4-FFF2-40B4-BE49-F238E27FC236}">
                <a16:creationId xmlns:a16="http://schemas.microsoft.com/office/drawing/2014/main" id="{A58EC6F4-1766-FA40-60D6-097EA3771978}"/>
              </a:ext>
            </a:extLst>
          </p:cNvPr>
          <p:cNvSpPr txBox="1"/>
          <p:nvPr/>
        </p:nvSpPr>
        <p:spPr>
          <a:xfrm>
            <a:off x="5224339" y="3404540"/>
            <a:ext cx="4079232" cy="707886"/>
          </a:xfrm>
          <a:prstGeom prst="rect">
            <a:avLst/>
          </a:prstGeom>
          <a:noFill/>
        </p:spPr>
        <p:txBody>
          <a:bodyPr wrap="square" rtlCol="0">
            <a:spAutoFit/>
          </a:bodyPr>
          <a:lstStyle/>
          <a:p>
            <a:r>
              <a:rPr kumimoji="1" lang="ja-JP" altLang="en-US" sz="2000" dirty="0"/>
              <a:t>熱帯大西洋から中央ユーラシアに及ぶ波列パターンが再現された</a:t>
            </a:r>
          </a:p>
        </p:txBody>
      </p:sp>
      <p:sp>
        <p:nvSpPr>
          <p:cNvPr id="25" name="矢印: 下 24">
            <a:extLst>
              <a:ext uri="{FF2B5EF4-FFF2-40B4-BE49-F238E27FC236}">
                <a16:creationId xmlns:a16="http://schemas.microsoft.com/office/drawing/2014/main" id="{7088F3A7-6564-DC43-5124-5D6280480B1F}"/>
              </a:ext>
            </a:extLst>
          </p:cNvPr>
          <p:cNvSpPr/>
          <p:nvPr/>
        </p:nvSpPr>
        <p:spPr>
          <a:xfrm>
            <a:off x="6906291" y="4037577"/>
            <a:ext cx="408619" cy="3958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CBC3836A-F52F-AAF8-98D3-C9657FCE9EF3}"/>
              </a:ext>
            </a:extLst>
          </p:cNvPr>
          <p:cNvSpPr txBox="1"/>
          <p:nvPr/>
        </p:nvSpPr>
        <p:spPr>
          <a:xfrm>
            <a:off x="5139148" y="4374072"/>
            <a:ext cx="3997453" cy="1015663"/>
          </a:xfrm>
          <a:prstGeom prst="rect">
            <a:avLst/>
          </a:prstGeom>
          <a:noFill/>
        </p:spPr>
        <p:txBody>
          <a:bodyPr wrap="square" rtlCol="0">
            <a:spAutoFit/>
          </a:bodyPr>
          <a:lstStyle/>
          <a:p>
            <a:r>
              <a:rPr kumimoji="1" lang="ja-JP" altLang="en-US" sz="2000" b="1" dirty="0"/>
              <a:t>熱帯大西洋の対流活動によって</a:t>
            </a:r>
            <a:endParaRPr kumimoji="1" lang="en-US" altLang="ja-JP" sz="2000" b="1" dirty="0"/>
          </a:p>
          <a:p>
            <a:r>
              <a:rPr kumimoji="1" lang="ja-JP" altLang="en-US" sz="2000" b="1" dirty="0"/>
              <a:t>テレコネクションが励起された</a:t>
            </a:r>
            <a:endParaRPr kumimoji="1" lang="en-US" altLang="ja-JP" sz="2000" b="1" dirty="0"/>
          </a:p>
          <a:p>
            <a:r>
              <a:rPr kumimoji="1" lang="ja-JP" altLang="en-US" sz="2000" dirty="0"/>
              <a:t>ことが示唆された</a:t>
            </a:r>
          </a:p>
        </p:txBody>
      </p:sp>
      <p:sp>
        <p:nvSpPr>
          <p:cNvPr id="27" name="テキスト ボックス 26">
            <a:extLst>
              <a:ext uri="{FF2B5EF4-FFF2-40B4-BE49-F238E27FC236}">
                <a16:creationId xmlns:a16="http://schemas.microsoft.com/office/drawing/2014/main" id="{F654ADF2-E6EF-4088-F40B-93DA6E907CF4}"/>
              </a:ext>
            </a:extLst>
          </p:cNvPr>
          <p:cNvSpPr txBox="1"/>
          <p:nvPr/>
        </p:nvSpPr>
        <p:spPr>
          <a:xfrm>
            <a:off x="6298289" y="5223467"/>
            <a:ext cx="1785037"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300hPa</a:t>
            </a:r>
            <a:r>
              <a:rPr kumimoji="0"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高度 </a:t>
            </a:r>
            <a:r>
              <a:rPr kumimoji="0" lang="en-US" altLang="ja-JP"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再解析</a:t>
            </a:r>
            <a:r>
              <a:rPr kumimoji="0" lang="en-US" altLang="ja-JP"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0"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09A00F2A-7FDE-FF8E-5B6A-AB7DC519D504}"/>
              </a:ext>
            </a:extLst>
          </p:cNvPr>
          <p:cNvSpPr txBox="1"/>
          <p:nvPr/>
        </p:nvSpPr>
        <p:spPr>
          <a:xfrm>
            <a:off x="1148854" y="2998363"/>
            <a:ext cx="3700611"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2400" b="1" dirty="0">
                <a:solidFill>
                  <a:prstClr val="black"/>
                </a:solidFill>
                <a:latin typeface="Calibri" panose="020F0502020204030204"/>
                <a:ea typeface="游ゴシック" panose="020B0400000000000000" pitchFamily="50" charset="-128"/>
              </a:rPr>
              <a:t>実験結果</a:t>
            </a:r>
            <a:r>
              <a:rPr lang="en-US" altLang="ja-JP" sz="2400" b="1" dirty="0">
                <a:solidFill>
                  <a:prstClr val="black"/>
                </a:solidFill>
                <a:latin typeface="Calibri" panose="020F0502020204030204"/>
                <a:ea typeface="游ゴシック" panose="020B0400000000000000" pitchFamily="50" charset="-128"/>
              </a:rPr>
              <a:t>(10</a:t>
            </a:r>
            <a:r>
              <a:rPr lang="ja-JP" altLang="en-US" sz="2400" b="1" dirty="0">
                <a:solidFill>
                  <a:prstClr val="black"/>
                </a:solidFill>
                <a:latin typeface="Calibri" panose="020F0502020204030204"/>
                <a:ea typeface="游ゴシック" panose="020B0400000000000000" pitchFamily="50" charset="-128"/>
              </a:rPr>
              <a:t>月</a:t>
            </a:r>
            <a:r>
              <a:rPr lang="en-US" altLang="ja-JP" sz="2400" b="1" dirty="0">
                <a:solidFill>
                  <a:prstClr val="black"/>
                </a:solidFill>
                <a:latin typeface="Calibri" panose="020F0502020204030204"/>
                <a:ea typeface="游ゴシック" panose="020B0400000000000000" pitchFamily="50" charset="-128"/>
              </a:rPr>
              <a:t>)</a:t>
            </a:r>
            <a:endParaRPr kumimoji="0"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 name="テキスト ボックス 3">
            <a:extLst>
              <a:ext uri="{FF2B5EF4-FFF2-40B4-BE49-F238E27FC236}">
                <a16:creationId xmlns:a16="http://schemas.microsoft.com/office/drawing/2014/main" id="{FF45C3F6-5420-2E9C-3C87-B0DA525DED1D}"/>
              </a:ext>
            </a:extLst>
          </p:cNvPr>
          <p:cNvSpPr txBox="1"/>
          <p:nvPr/>
        </p:nvSpPr>
        <p:spPr>
          <a:xfrm>
            <a:off x="0" y="6475305"/>
            <a:ext cx="4981903" cy="338554"/>
          </a:xfrm>
          <a:prstGeom prst="rect">
            <a:avLst/>
          </a:prstGeom>
          <a:noFill/>
        </p:spPr>
        <p:txBody>
          <a:bodyPr wrap="square" rtlCol="0">
            <a:spAutoFit/>
          </a:bodyPr>
          <a:lstStyle/>
          <a:p>
            <a:r>
              <a:rPr kumimoji="1" lang="ja-JP" altLang="en-US" sz="1600" dirty="0"/>
              <a:t>等値線，色：</a:t>
            </a:r>
            <a:r>
              <a:rPr kumimoji="1" lang="en-US" altLang="ja-JP" sz="1600" dirty="0"/>
              <a:t>300hPa</a:t>
            </a:r>
            <a:r>
              <a:rPr kumimoji="1" lang="ja-JP" altLang="en-US" sz="1600" dirty="0"/>
              <a:t>ジオポテンシャル高度の偏差</a:t>
            </a:r>
            <a:r>
              <a:rPr kumimoji="1" lang="en-US" altLang="ja-JP" sz="1600" dirty="0"/>
              <a:t>[m]</a:t>
            </a:r>
          </a:p>
        </p:txBody>
      </p:sp>
      <p:pic>
        <p:nvPicPr>
          <p:cNvPr id="5" name="図 4" descr="ダイアグラム&#10;&#10;自動的に生成された説明">
            <a:extLst>
              <a:ext uri="{FF2B5EF4-FFF2-40B4-BE49-F238E27FC236}">
                <a16:creationId xmlns:a16="http://schemas.microsoft.com/office/drawing/2014/main" id="{43EA8894-9E37-0C40-3783-5A54D6543657}"/>
              </a:ext>
            </a:extLst>
          </p:cNvPr>
          <p:cNvPicPr>
            <a:picLocks noChangeAspect="1"/>
          </p:cNvPicPr>
          <p:nvPr/>
        </p:nvPicPr>
        <p:blipFill rotWithShape="1">
          <a:blip r:embed="rId8">
            <a:extLst>
              <a:ext uri="{28A0092B-C50C-407E-A947-70E740481C1C}">
                <a14:useLocalDpi xmlns:a14="http://schemas.microsoft.com/office/drawing/2010/main" val="0"/>
              </a:ext>
            </a:extLst>
          </a:blip>
          <a:srcRect t="92325" b="-2193"/>
          <a:stretch/>
        </p:blipFill>
        <p:spPr>
          <a:xfrm>
            <a:off x="7399" y="6224532"/>
            <a:ext cx="5224339" cy="338554"/>
          </a:xfrm>
          <a:prstGeom prst="rect">
            <a:avLst/>
          </a:prstGeom>
        </p:spPr>
      </p:pic>
      <p:sp>
        <p:nvSpPr>
          <p:cNvPr id="7" name="円: 塗りつぶしなし 6">
            <a:extLst>
              <a:ext uri="{FF2B5EF4-FFF2-40B4-BE49-F238E27FC236}">
                <a16:creationId xmlns:a16="http://schemas.microsoft.com/office/drawing/2014/main" id="{DD1E3ED6-36B5-C01A-D56F-075E53DE59C5}"/>
              </a:ext>
            </a:extLst>
          </p:cNvPr>
          <p:cNvSpPr/>
          <p:nvPr/>
        </p:nvSpPr>
        <p:spPr>
          <a:xfrm>
            <a:off x="3923069" y="2187998"/>
            <a:ext cx="1216080" cy="546440"/>
          </a:xfrm>
          <a:prstGeom prst="donut">
            <a:avLst>
              <a:gd name="adj" fmla="val 508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Tree>
    <p:extLst>
      <p:ext uri="{BB962C8B-B14F-4D97-AF65-F5344CB8AC3E}">
        <p14:creationId xmlns:p14="http://schemas.microsoft.com/office/powerpoint/2010/main" val="707923788"/>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14946</TotalTime>
  <Words>3080</Words>
  <Application>Microsoft Office PowerPoint</Application>
  <PresentationFormat>画面に合わせる (4:3)</PresentationFormat>
  <Paragraphs>385</Paragraphs>
  <Slides>27</Slides>
  <Notes>24</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27</vt:i4>
      </vt:variant>
    </vt:vector>
  </HeadingPairs>
  <TitlesOfParts>
    <vt:vector size="37" baseType="lpstr">
      <vt:lpstr>-apple-system</vt:lpstr>
      <vt:lpstr>Calibri 本文</vt:lpstr>
      <vt:lpstr>Helvetica Neue</vt:lpstr>
      <vt:lpstr>メイリオ</vt:lpstr>
      <vt:lpstr>游ゴシック</vt:lpstr>
      <vt:lpstr>Arial</vt:lpstr>
      <vt:lpstr>Calibri</vt:lpstr>
      <vt:lpstr>Calibri Light</vt:lpstr>
      <vt:lpstr>PT Sans</vt:lpstr>
      <vt:lpstr>Office テーマ</vt:lpstr>
      <vt:lpstr>熱帯大西洋起源の テレコネクションが 北極域の海氷に与える 遅延影響</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熱帯大西洋の対流に励起されたテレコネクションが 北極域の海氷に与える影響</dc:title>
  <dc:creator>平賀 詩之助</dc:creator>
  <cp:lastModifiedBy>平賀 詩之助</cp:lastModifiedBy>
  <cp:revision>212</cp:revision>
  <dcterms:created xsi:type="dcterms:W3CDTF">2023-01-27T04:43:42Z</dcterms:created>
  <dcterms:modified xsi:type="dcterms:W3CDTF">2023-03-30T13:05:19Z</dcterms:modified>
</cp:coreProperties>
</file>