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92" r:id="rId2"/>
    <p:sldId id="400" r:id="rId3"/>
    <p:sldId id="401" r:id="rId4"/>
    <p:sldId id="386" r:id="rId5"/>
    <p:sldId id="387" r:id="rId6"/>
    <p:sldId id="382" r:id="rId7"/>
    <p:sldId id="383" r:id="rId8"/>
    <p:sldId id="384" r:id="rId9"/>
    <p:sldId id="385" r:id="rId10"/>
    <p:sldId id="388" r:id="rId11"/>
    <p:sldId id="389" r:id="rId12"/>
    <p:sldId id="396" r:id="rId13"/>
    <p:sldId id="374" r:id="rId14"/>
    <p:sldId id="39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DC4-16E7-4043-AFF9-D041E75F2005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FFB-6183-4AD5-8419-9F48C6C4D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44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DC4-16E7-4043-AFF9-D041E75F2005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FFB-6183-4AD5-8419-9F48C6C4D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77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DC4-16E7-4043-AFF9-D041E75F2005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FFB-6183-4AD5-8419-9F48C6C4D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66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DC4-16E7-4043-AFF9-D041E75F2005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FFB-6183-4AD5-8419-9F48C6C4D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84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DC4-16E7-4043-AFF9-D041E75F2005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FFB-6183-4AD5-8419-9F48C6C4D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52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DC4-16E7-4043-AFF9-D041E75F2005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FFB-6183-4AD5-8419-9F48C6C4D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04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DC4-16E7-4043-AFF9-D041E75F2005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FFB-6183-4AD5-8419-9F48C6C4D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13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DC4-16E7-4043-AFF9-D041E75F2005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FFB-6183-4AD5-8419-9F48C6C4D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23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DC4-16E7-4043-AFF9-D041E75F2005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FFB-6183-4AD5-8419-9F48C6C4D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04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DC4-16E7-4043-AFF9-D041E75F2005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FFB-6183-4AD5-8419-9F48C6C4D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10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EDC4-16E7-4043-AFF9-D041E75F2005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FFB-6183-4AD5-8419-9F48C6C4D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30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CEDC4-16E7-4043-AFF9-D041E75F2005}" type="datetimeFigureOut">
              <a:rPr kumimoji="1" lang="ja-JP" altLang="en-US" smtClean="0"/>
              <a:t>2022/11/20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8FFB-6183-4AD5-8419-9F48C6C4D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20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meMdxpe1as?start=13&amp;feature=oembed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8" name="Straight Connector 16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5012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ポーズをと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18C69DE5-3733-89A9-0FCD-64ECC6F306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6629400" y="566738"/>
            <a:ext cx="5067300" cy="28194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F15E949-D545-4649-82CF-D95973016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9383" y="104641"/>
            <a:ext cx="7191445" cy="1648532"/>
          </a:xfrm>
        </p:spPr>
        <p:txBody>
          <a:bodyPr anchor="b">
            <a:normAutofit/>
          </a:bodyPr>
          <a:lstStyle/>
          <a:p>
            <a:pPr marL="318770" marR="316230">
              <a:spcBef>
                <a:spcPts val="705"/>
              </a:spcBef>
            </a:pPr>
            <a:r>
              <a:rPr lang="en-US" altLang="ja-JP" sz="3200" b="1" dirty="0">
                <a:latin typeface="+mn-ea"/>
                <a:ea typeface="+mn-ea"/>
              </a:rPr>
              <a:t>JPCZ</a:t>
            </a:r>
            <a:r>
              <a:rPr lang="ja-JP" altLang="en-US" sz="3200" b="1" dirty="0">
                <a:latin typeface="+mn-ea"/>
                <a:ea typeface="+mn-ea"/>
              </a:rPr>
              <a:t>に及ぼす対馬暖流の影響</a:t>
            </a:r>
            <a:br>
              <a:rPr lang="ja-JP" altLang="en-US" sz="2800" b="1" dirty="0">
                <a:latin typeface="+mn-ea"/>
                <a:ea typeface="+mn-ea"/>
              </a:rPr>
            </a:br>
            <a:r>
              <a:rPr lang="ja-JP" altLang="en-US" sz="2400" b="1" dirty="0">
                <a:latin typeface="+mn-ea"/>
                <a:ea typeface="+mn-ea"/>
              </a:rPr>
              <a:t>－１時間毎のラジオゾンデ</a:t>
            </a:r>
            <a:r>
              <a:rPr lang="en-US" altLang="ja-JP" sz="2400" b="1" dirty="0">
                <a:latin typeface="+mn-ea"/>
                <a:ea typeface="+mn-ea"/>
              </a:rPr>
              <a:t>XCTD</a:t>
            </a:r>
            <a:r>
              <a:rPr lang="ja-JP" altLang="en-US" sz="2400" b="1" dirty="0">
                <a:latin typeface="+mn-ea"/>
                <a:ea typeface="+mn-ea"/>
              </a:rPr>
              <a:t>同期観測－</a:t>
            </a:r>
            <a:br>
              <a:rPr lang="ja-JP" altLang="en-US" sz="2400" b="1" dirty="0">
                <a:latin typeface="+mn-ea"/>
                <a:ea typeface="+mn-ea"/>
              </a:rPr>
            </a:br>
            <a:endParaRPr lang="ja-JP" altLang="en-US" sz="2800" b="1" dirty="0">
              <a:latin typeface="+mn-ea"/>
              <a:ea typeface="+mn-ea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5C6251-FCC5-4D23-A3F0-5F459D494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252" y="2319527"/>
            <a:ext cx="5694457" cy="2553305"/>
          </a:xfrm>
        </p:spPr>
        <p:txBody>
          <a:bodyPr anchor="t">
            <a:normAutofit fontScale="62500" lnSpcReduction="20000"/>
          </a:bodyPr>
          <a:lstStyle/>
          <a:p>
            <a:pPr marL="342900" lvl="0" indent="-342900" algn="l">
              <a:spcBef>
                <a:spcPts val="25"/>
              </a:spcBef>
              <a:spcAft>
                <a:spcPts val="0"/>
              </a:spcAft>
              <a:buSzPts val="950"/>
              <a:buFont typeface="ＭＳ 明朝" panose="02020609040205080304" pitchFamily="17" charset="-128"/>
              <a:buChar char="○"/>
              <a:tabLst>
                <a:tab pos="1082040" algn="l"/>
              </a:tabLst>
            </a:pPr>
            <a:endParaRPr lang="en-US" altLang="ja-JP" sz="1700" spc="-100" dirty="0">
              <a:effectLst/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lvl="0">
              <a:lnSpc>
                <a:spcPct val="170000"/>
              </a:lnSpc>
              <a:spcBef>
                <a:spcPts val="25"/>
              </a:spcBef>
              <a:spcAft>
                <a:spcPts val="0"/>
              </a:spcAft>
              <a:buSzPts val="950"/>
              <a:tabLst>
                <a:tab pos="1082040" algn="l"/>
              </a:tabLst>
            </a:pPr>
            <a:r>
              <a:rPr lang="ja-JP" altLang="ja-JP" sz="3200" b="1" spc="-100" dirty="0">
                <a:effectLst/>
                <a:latin typeface="+mn-ea"/>
                <a:cs typeface="ＭＳ 明朝" panose="02020609040205080304" pitchFamily="17" charset="-128"/>
              </a:rPr>
              <a:t>立花 義裕 </a:t>
            </a:r>
            <a:r>
              <a:rPr lang="ja-JP" altLang="ja-JP" sz="3200" b="1" spc="-35" baseline="30000" dirty="0">
                <a:effectLst/>
                <a:latin typeface="+mn-ea"/>
                <a:cs typeface="ＭＳ 明朝" panose="02020609040205080304" pitchFamily="17" charset="-128"/>
              </a:rPr>
              <a:t>1</a:t>
            </a:r>
            <a:r>
              <a:rPr lang="ja-JP" altLang="ja-JP" sz="3200" b="1" spc="-110" dirty="0">
                <a:effectLst/>
                <a:latin typeface="+mn-ea"/>
                <a:cs typeface="ＭＳ 明朝" panose="02020609040205080304" pitchFamily="17" charset="-128"/>
              </a:rPr>
              <a:t>，本田 明治 </a:t>
            </a:r>
            <a:r>
              <a:rPr lang="ja-JP" altLang="ja-JP" sz="3200" b="1" spc="-35" baseline="30000" dirty="0">
                <a:effectLst/>
                <a:latin typeface="+mn-ea"/>
                <a:cs typeface="ＭＳ 明朝" panose="02020609040205080304" pitchFamily="17" charset="-128"/>
              </a:rPr>
              <a:t>2</a:t>
            </a:r>
            <a:r>
              <a:rPr lang="ja-JP" altLang="ja-JP" sz="3200" b="1" spc="-105" dirty="0">
                <a:effectLst/>
                <a:latin typeface="+mn-ea"/>
                <a:cs typeface="ＭＳ 明朝" panose="02020609040205080304" pitchFamily="17" charset="-128"/>
              </a:rPr>
              <a:t>，西川 はつみ </a:t>
            </a:r>
            <a:r>
              <a:rPr lang="ja-JP" altLang="ja-JP" sz="3200" b="1" spc="-335" baseline="30000" dirty="0">
                <a:effectLst/>
                <a:latin typeface="+mn-ea"/>
                <a:cs typeface="ＭＳ 明朝" panose="02020609040205080304" pitchFamily="17" charset="-128"/>
              </a:rPr>
              <a:t>3</a:t>
            </a:r>
            <a:r>
              <a:rPr lang="ja-JP" altLang="ja-JP" sz="3200" b="1" spc="-105" dirty="0">
                <a:effectLst/>
                <a:latin typeface="+mn-ea"/>
                <a:cs typeface="ＭＳ 明朝" panose="02020609040205080304" pitchFamily="17" charset="-128"/>
              </a:rPr>
              <a:t>，</a:t>
            </a:r>
            <a:endParaRPr lang="en-US" altLang="ja-JP" sz="3200" b="1" spc="-105" dirty="0">
              <a:effectLst/>
              <a:latin typeface="+mn-ea"/>
              <a:cs typeface="ＭＳ 明朝" panose="02020609040205080304" pitchFamily="17" charset="-128"/>
            </a:endParaRPr>
          </a:p>
          <a:p>
            <a:pPr lvl="0">
              <a:lnSpc>
                <a:spcPct val="170000"/>
              </a:lnSpc>
              <a:spcBef>
                <a:spcPts val="25"/>
              </a:spcBef>
              <a:spcAft>
                <a:spcPts val="0"/>
              </a:spcAft>
              <a:buSzPts val="950"/>
              <a:tabLst>
                <a:tab pos="1082040" algn="l"/>
              </a:tabLst>
            </a:pPr>
            <a:r>
              <a:rPr lang="ja-JP" altLang="ja-JP" sz="3200" b="1" spc="-75" dirty="0">
                <a:effectLst/>
                <a:latin typeface="+mn-ea"/>
                <a:cs typeface="ＭＳ 明朝" panose="02020609040205080304" pitchFamily="17" charset="-128"/>
              </a:rPr>
              <a:t>川瀬宏明</a:t>
            </a:r>
            <a:r>
              <a:rPr lang="ja-JP" altLang="ja-JP" sz="3200" b="1" spc="-335" baseline="30000" dirty="0">
                <a:effectLst/>
                <a:latin typeface="+mn-ea"/>
                <a:cs typeface="ＭＳ 明朝" panose="02020609040205080304" pitchFamily="17" charset="-128"/>
              </a:rPr>
              <a:t>4</a:t>
            </a:r>
            <a:r>
              <a:rPr lang="ja-JP" altLang="ja-JP" sz="3200" b="1" spc="-75" dirty="0">
                <a:effectLst/>
                <a:latin typeface="+mn-ea"/>
                <a:cs typeface="ＭＳ 明朝" panose="02020609040205080304" pitchFamily="17" charset="-128"/>
              </a:rPr>
              <a:t>，</a:t>
            </a:r>
            <a:r>
              <a:rPr lang="ja-JP" altLang="ja-JP" sz="3200" b="1" spc="-120" dirty="0">
                <a:effectLst/>
                <a:latin typeface="+mn-ea"/>
                <a:cs typeface="ＭＳ 明朝" panose="02020609040205080304" pitchFamily="17" charset="-128"/>
              </a:rPr>
              <a:t>山</a:t>
            </a:r>
            <a:r>
              <a:rPr lang="ja-JP" altLang="en-US" sz="3200" b="1" spc="-120" dirty="0">
                <a:effectLst/>
                <a:latin typeface="+mn-ea"/>
                <a:cs typeface="ＭＳ 明朝" panose="02020609040205080304" pitchFamily="17" charset="-128"/>
              </a:rPr>
              <a:t>中</a:t>
            </a:r>
            <a:r>
              <a:rPr lang="ja-JP" altLang="ja-JP" sz="3200" b="1" spc="-120" dirty="0">
                <a:effectLst/>
                <a:latin typeface="+mn-ea"/>
                <a:cs typeface="ＭＳ 明朝" panose="02020609040205080304" pitchFamily="17" charset="-128"/>
              </a:rPr>
              <a:t> 晴名</a:t>
            </a:r>
            <a:r>
              <a:rPr lang="ja-JP" altLang="ja-JP" sz="3200" b="1" spc="-35" baseline="30000" dirty="0">
                <a:effectLst/>
                <a:latin typeface="+mn-ea"/>
                <a:cs typeface="ＭＳ 明朝" panose="02020609040205080304" pitchFamily="17" charset="-128"/>
              </a:rPr>
              <a:t>1</a:t>
            </a:r>
            <a:r>
              <a:rPr lang="ja-JP" altLang="ja-JP" sz="3200" b="1" spc="-75" dirty="0">
                <a:effectLst/>
                <a:latin typeface="+mn-ea"/>
                <a:cs typeface="ＭＳ 明朝" panose="02020609040205080304" pitchFamily="17" charset="-128"/>
              </a:rPr>
              <a:t>，畑大地 </a:t>
            </a:r>
            <a:r>
              <a:rPr lang="ja-JP" altLang="ja-JP" sz="3200" b="1" spc="-35" baseline="30000" dirty="0">
                <a:effectLst/>
                <a:latin typeface="+mn-ea"/>
                <a:cs typeface="ＭＳ 明朝" panose="02020609040205080304" pitchFamily="17" charset="-128"/>
              </a:rPr>
              <a:t>2</a:t>
            </a:r>
            <a:r>
              <a:rPr lang="ja-JP" altLang="ja-JP" sz="3200" b="1" spc="-85" dirty="0">
                <a:effectLst/>
                <a:latin typeface="+mn-ea"/>
                <a:cs typeface="ＭＳ 明朝" panose="02020609040205080304" pitchFamily="17" charset="-128"/>
              </a:rPr>
              <a:t>，柏野祐二 </a:t>
            </a:r>
            <a:r>
              <a:rPr lang="ja-JP" altLang="ja-JP" sz="3200" b="1" spc="-335" baseline="30000" dirty="0">
                <a:effectLst/>
                <a:latin typeface="+mn-ea"/>
                <a:cs typeface="ＭＳ 明朝" panose="02020609040205080304" pitchFamily="17" charset="-128"/>
              </a:rPr>
              <a:t>5</a:t>
            </a:r>
            <a:endParaRPr lang="en-US" altLang="ja-JP" sz="3200" b="1" spc="-335" baseline="30000" dirty="0">
              <a:effectLst/>
              <a:latin typeface="+mn-ea"/>
              <a:cs typeface="ＭＳ 明朝" panose="02020609040205080304" pitchFamily="17" charset="-128"/>
            </a:endParaRPr>
          </a:p>
          <a:p>
            <a:pPr lvl="0">
              <a:lnSpc>
                <a:spcPct val="170000"/>
              </a:lnSpc>
              <a:spcBef>
                <a:spcPts val="25"/>
              </a:spcBef>
              <a:spcAft>
                <a:spcPts val="0"/>
              </a:spcAft>
              <a:buSzPts val="950"/>
              <a:tabLst>
                <a:tab pos="1082040" algn="l"/>
              </a:tabLst>
            </a:pPr>
            <a:endParaRPr lang="en-US" altLang="ja-JP" sz="3200" b="1" kern="100" dirty="0">
              <a:effectLst/>
              <a:latin typeface="+mn-ea"/>
              <a:cs typeface="Arial" panose="020B0604020202020204" pitchFamily="34" charset="0"/>
            </a:endParaRPr>
          </a:p>
          <a:p>
            <a:pPr lvl="0">
              <a:lnSpc>
                <a:spcPct val="170000"/>
              </a:lnSpc>
              <a:spcBef>
                <a:spcPts val="25"/>
              </a:spcBef>
              <a:spcAft>
                <a:spcPts val="0"/>
              </a:spcAft>
              <a:buSzPts val="950"/>
              <a:tabLst>
                <a:tab pos="1082040" algn="l"/>
              </a:tabLst>
            </a:pPr>
            <a:r>
              <a:rPr lang="en-US" altLang="ja-JP" sz="3200" b="1" kern="100" dirty="0">
                <a:effectLst/>
                <a:latin typeface="+mn-ea"/>
                <a:cs typeface="Arial" panose="020B0604020202020204" pitchFamily="34" charset="0"/>
              </a:rPr>
              <a:t>1:</a:t>
            </a:r>
            <a:r>
              <a:rPr lang="ja-JP" altLang="ja-JP" sz="3200" b="1" kern="100" dirty="0">
                <a:effectLst/>
                <a:latin typeface="+mn-ea"/>
                <a:cs typeface="Times New Roman" panose="02020603050405020304" pitchFamily="18" charset="0"/>
              </a:rPr>
              <a:t>三重大学，</a:t>
            </a:r>
            <a:r>
              <a:rPr lang="en-US" altLang="ja-JP" sz="3200" b="1" kern="100" dirty="0">
                <a:effectLst/>
                <a:latin typeface="+mn-ea"/>
                <a:cs typeface="Arial" panose="020B0604020202020204" pitchFamily="34" charset="0"/>
              </a:rPr>
              <a:t>2:</a:t>
            </a:r>
            <a:r>
              <a:rPr lang="ja-JP" altLang="ja-JP" sz="3200" b="1" kern="100" dirty="0">
                <a:effectLst/>
                <a:latin typeface="+mn-ea"/>
                <a:cs typeface="Times New Roman" panose="02020603050405020304" pitchFamily="18" charset="0"/>
              </a:rPr>
              <a:t>新潟大学，</a:t>
            </a:r>
            <a:r>
              <a:rPr lang="en-US" altLang="ja-JP" sz="3200" b="1" kern="100" dirty="0">
                <a:effectLst/>
                <a:latin typeface="+mn-ea"/>
                <a:cs typeface="Arial" panose="020B0604020202020204" pitchFamily="34" charset="0"/>
              </a:rPr>
              <a:t>3:</a:t>
            </a:r>
            <a:r>
              <a:rPr lang="ja-JP" altLang="ja-JP" sz="3200" b="1" kern="100" dirty="0">
                <a:effectLst/>
                <a:latin typeface="+mn-ea"/>
                <a:cs typeface="Times New Roman" panose="02020603050405020304" pitchFamily="18" charset="0"/>
              </a:rPr>
              <a:t>東京大学，</a:t>
            </a:r>
            <a:endParaRPr lang="en-US" altLang="ja-JP" sz="3200" b="1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spcBef>
                <a:spcPts val="25"/>
              </a:spcBef>
              <a:spcAft>
                <a:spcPts val="0"/>
              </a:spcAft>
              <a:buSzPts val="950"/>
              <a:tabLst>
                <a:tab pos="1082040" algn="l"/>
              </a:tabLst>
            </a:pPr>
            <a:r>
              <a:rPr lang="en-US" altLang="ja-JP" sz="3200" b="1" kern="100" dirty="0">
                <a:effectLst/>
                <a:latin typeface="+mn-ea"/>
                <a:cs typeface="Arial" panose="020B0604020202020204" pitchFamily="34" charset="0"/>
              </a:rPr>
              <a:t>4:</a:t>
            </a:r>
            <a:r>
              <a:rPr lang="ja-JP" altLang="ja-JP" sz="3200" b="1" kern="100" dirty="0">
                <a:effectLst/>
                <a:latin typeface="+mn-ea"/>
                <a:cs typeface="Times New Roman" panose="02020603050405020304" pitchFamily="18" charset="0"/>
              </a:rPr>
              <a:t>気象研究所，</a:t>
            </a:r>
            <a:r>
              <a:rPr lang="en-US" altLang="ja-JP" sz="3200" b="1" kern="100" dirty="0">
                <a:effectLst/>
                <a:latin typeface="+mn-ea"/>
                <a:cs typeface="Arial" panose="020B0604020202020204" pitchFamily="34" charset="0"/>
              </a:rPr>
              <a:t>5:</a:t>
            </a:r>
            <a:r>
              <a:rPr lang="ja-JP" altLang="ja-JP" sz="3200" b="1" kern="100" dirty="0">
                <a:effectLst/>
                <a:latin typeface="+mn-ea"/>
                <a:cs typeface="Times New Roman" panose="02020603050405020304" pitchFamily="18" charset="0"/>
              </a:rPr>
              <a:t>水産大学校</a:t>
            </a:r>
            <a:endParaRPr lang="ja-JP" altLang="ja-JP" sz="3200" b="1" kern="100" dirty="0"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494E64-E351-5B83-F337-0772AA9BA628}"/>
              </a:ext>
            </a:extLst>
          </p:cNvPr>
          <p:cNvSpPr txBox="1"/>
          <p:nvPr/>
        </p:nvSpPr>
        <p:spPr>
          <a:xfrm>
            <a:off x="83158" y="5546356"/>
            <a:ext cx="56944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ea typeface="ＭＳ 明朝" panose="02020609040205080304" pitchFamily="17" charset="-128"/>
              </a:rPr>
              <a:t>Submitted to Scientific </a:t>
            </a:r>
            <a:r>
              <a:rPr lang="ja-JP" altLang="en-US" b="1" dirty="0"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US" altLang="ja-JP" b="1" dirty="0">
                <a:latin typeface="Times New Roman" panose="02020603050405020304" pitchFamily="18" charset="0"/>
                <a:ea typeface="ＭＳ 明朝" panose="02020609040205080304" pitchFamily="17" charset="-128"/>
              </a:rPr>
              <a:t>Reports:</a:t>
            </a:r>
            <a:endParaRPr lang="en-GB" altLang="ja-JP" sz="1800" b="1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r>
              <a:rPr lang="en-GB" altLang="ja-JP" sz="1800" b="1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</a:rPr>
              <a:t>High moisture confluence in Japan Sea polar air mass convergence zone captured by hourly radiosonde launches from a ship,</a:t>
            </a:r>
            <a:endParaRPr lang="ja-JP" altLang="ja-JP" sz="1100" dirty="0">
              <a:effectLst/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pic>
        <p:nvPicPr>
          <p:cNvPr id="6" name="オンライン メディア 5" title="新潟大学など　豪雪もたらす“ＪＰＣＺ”を初めて観測　豪雪の解明・予測に期待 (22/02/21 19:20)">
            <a:hlinkClick r:id="" action="ppaction://media"/>
            <a:extLst>
              <a:ext uri="{FF2B5EF4-FFF2-40B4-BE49-F238E27FC236}">
                <a16:creationId xmlns:a16="http://schemas.microsoft.com/office/drawing/2014/main" id="{5E18509C-E23F-6309-996D-2DB37C4CF8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53189" y="3538385"/>
            <a:ext cx="5094368" cy="287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9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E5164F-22EB-0AC2-6A10-B90EFA62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256326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 sz="5400" dirty="0"/>
              <a:t>数値モデルによる再現</a:t>
            </a:r>
            <a:endParaRPr kumimoji="1" lang="en-US" altLang="ja-JP" sz="5400" dirty="0"/>
          </a:p>
        </p:txBody>
      </p:sp>
      <p:pic>
        <p:nvPicPr>
          <p:cNvPr id="4" name="図 3" descr="マップ&#10;&#10;自動的に生成された説明">
            <a:extLst>
              <a:ext uri="{FF2B5EF4-FFF2-40B4-BE49-F238E27FC236}">
                <a16:creationId xmlns:a16="http://schemas.microsoft.com/office/drawing/2014/main" id="{EC1F4D88-27E7-C4D8-9D6E-193AD0F29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r="2" b="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1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D78F7C-A3D9-C6C7-96ED-B63EEFCE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69" y="581891"/>
            <a:ext cx="4329087" cy="2414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数値モデルによる再現</a:t>
            </a:r>
            <a:br>
              <a:rPr kumimoji="1" lang="en-US" altLang="ja-JP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kumimoji="1" lang="en-US" altLang="ja-JP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kumimoji="1" lang="ja-JP" alt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鉛直分布）</a:t>
            </a:r>
            <a:endParaRPr kumimoji="1" lang="en-US" altLang="ja-JP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図 3" descr="マップ&#10;&#10;自動的に生成された説明">
            <a:extLst>
              <a:ext uri="{FF2B5EF4-FFF2-40B4-BE49-F238E27FC236}">
                <a16:creationId xmlns:a16="http://schemas.microsoft.com/office/drawing/2014/main" id="{49816F67-BAC7-8D68-8533-2345C3B46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59" y="114207"/>
            <a:ext cx="6330007" cy="6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9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ダイアグラム&#10;&#10;自動的に生成された説明">
            <a:extLst>
              <a:ext uri="{FF2B5EF4-FFF2-40B4-BE49-F238E27FC236}">
                <a16:creationId xmlns:a16="http://schemas.microsoft.com/office/drawing/2014/main" id="{49186FEB-A499-A419-0FE1-9378764CA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1" y="-41787"/>
            <a:ext cx="10865037" cy="679064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2FC2C4-9C84-7C18-ED1D-47E1A08685EE}"/>
              </a:ext>
            </a:extLst>
          </p:cNvPr>
          <p:cNvSpPr txBox="1"/>
          <p:nvPr/>
        </p:nvSpPr>
        <p:spPr>
          <a:xfrm>
            <a:off x="373625" y="165182"/>
            <a:ext cx="572237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/>
              <a:t>観測値から水蒸気フラックス収束＋海面蒸発を見積もった：</a:t>
            </a:r>
            <a:endParaRPr kumimoji="1" lang="en-US" altLang="ja-JP" sz="2800" dirty="0"/>
          </a:p>
          <a:p>
            <a:r>
              <a:rPr kumimoji="1" lang="en-US" altLang="ja-JP" sz="2800" dirty="0"/>
              <a:t>1</a:t>
            </a:r>
            <a:r>
              <a:rPr kumimoji="1" lang="ja-JP" altLang="en-US" sz="2800" dirty="0"/>
              <a:t>ｍ</a:t>
            </a:r>
            <a:r>
              <a:rPr kumimoji="1" lang="en-US" altLang="ja-JP" sz="2800" dirty="0"/>
              <a:t>/7</a:t>
            </a:r>
            <a:r>
              <a:rPr kumimoji="1" lang="ja-JP" altLang="en-US" sz="2800" dirty="0"/>
              <a:t>ｈ相当の降雪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F21B30-2C9B-081A-7B3B-ED6361576AFF}"/>
              </a:ext>
            </a:extLst>
          </p:cNvPr>
          <p:cNvSpPr txBox="1"/>
          <p:nvPr/>
        </p:nvSpPr>
        <p:spPr>
          <a:xfrm>
            <a:off x="9792929" y="165182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375291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1CE227-7D2B-42E8-A72E-60FFA8D06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謝辞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69B2EE-035D-45AB-A316-61A942BB5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sz="1800" kern="100" dirty="0">
                <a:latin typeface="HG丸ｺﾞｼｯｸM-PRO" panose="020F06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本研究は、新学術領域研究</a:t>
            </a:r>
            <a:r>
              <a:rPr lang="ja-JP" altLang="en-US" sz="1800" kern="100" dirty="0">
                <a:latin typeface="HG丸ｺﾞｼｯｸM-PRO" panose="020F06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「東アジア縁辺海と大気の連鎖的双方向作用とモンスーン変調：研究代表者　立花義裕」 と「変わりゆく気候系における中緯度大気海洋相互作用</a:t>
            </a:r>
            <a:r>
              <a:rPr lang="en-US" altLang="ja-JP" sz="1800" kern="100" dirty="0">
                <a:latin typeface="HG丸ｺﾞｼｯｸM-PRO" panose="020F06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hot spot</a:t>
            </a:r>
            <a:r>
              <a:rPr lang="ja-JP" altLang="en-US" sz="1800" kern="100" dirty="0">
                <a:latin typeface="HG丸ｺﾞｼｯｸM-PRO" panose="020F06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：領域代表者：野中正見氏」</a:t>
            </a:r>
            <a:r>
              <a:rPr lang="ja-JP" altLang="ja-JP" sz="1800" kern="100" dirty="0">
                <a:latin typeface="HG丸ｺﾞｼｯｸM-PRO" panose="020F06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を始めとした複数の文部科学省科学研究費補助金（</a:t>
            </a:r>
            <a:r>
              <a:rPr lang="en-US" altLang="ja-JP" sz="1800" kern="100" dirty="0">
                <a:latin typeface="HG丸ｺﾞｼｯｸM-PRO" panose="020F06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16K13880, 17H02958, 17H01156, 17K01223, 19H05698, 19H05668, 20K12197</a:t>
            </a:r>
            <a:r>
              <a:rPr lang="ja-JP" altLang="ja-JP" sz="1800" kern="100" dirty="0">
                <a:latin typeface="HG丸ｺﾞｼｯｸM-PRO" panose="020F06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）と，北極域研究</a:t>
            </a:r>
            <a:r>
              <a:rPr lang="ja-JP" altLang="en-US" sz="1800" kern="100" dirty="0">
                <a:latin typeface="HG丸ｺﾞｼｯｸM-PRO" panose="020F06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加速</a:t>
            </a:r>
            <a:r>
              <a:rPr lang="ja-JP" altLang="ja-JP" sz="1800" kern="100" dirty="0">
                <a:latin typeface="HG丸ｺﾞｼｯｸM-PRO" panose="020F06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プロジェクト</a:t>
            </a:r>
            <a:r>
              <a:rPr lang="en-US" altLang="ja-JP" sz="1800" kern="100" dirty="0">
                <a:latin typeface="HG丸ｺﾞｼｯｸM-PRO" panose="020F06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1800" kern="100" dirty="0" err="1">
                <a:latin typeface="HG丸ｺﾞｼｯｸM-PRO" panose="020F06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ArCSⅡ</a:t>
            </a:r>
            <a:r>
              <a:rPr lang="en-US" altLang="ja-JP" sz="1800" kern="100" dirty="0">
                <a:latin typeface="HG丸ｺﾞｼｯｸM-PRO" panose="020F06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ja-JP" sz="1800" kern="100" dirty="0">
                <a:latin typeface="HG丸ｺﾞｼｯｸM-PRO" panose="020F06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で実施されたものです。</a:t>
            </a:r>
            <a:endParaRPr lang="en-US" altLang="ja-JP" sz="1800" kern="100" dirty="0">
              <a:latin typeface="HG丸ｺﾞｼｯｸM-PRO" panose="020F06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endParaRPr lang="en-US" altLang="ja-JP" sz="1800" kern="100" dirty="0">
              <a:latin typeface="HG丸ｺﾞｼｯｸM-PRO" panose="020F06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53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8D7EB6-2C1D-89C1-92B9-111212A5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29A739-68CA-9BB8-512F-879B18D59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85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678EE53-045A-720C-D49F-EAAF44A0E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671" y="213599"/>
            <a:ext cx="6052740" cy="664440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687CA3CD-2692-630A-4371-A962E2F0CA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0867" y="781870"/>
            <a:ext cx="4271133" cy="39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耕洋丸航海：</a:t>
            </a:r>
            <a:br>
              <a:rPr kumimoji="1" lang="en-US" altLang="ja-JP" sz="4000" dirty="0"/>
            </a:br>
            <a:r>
              <a:rPr kumimoji="1" lang="en-US" altLang="ja-JP" sz="4000" dirty="0"/>
              <a:t>2022</a:t>
            </a:r>
            <a:r>
              <a:rPr kumimoji="1" lang="ja-JP" altLang="en-US" sz="4000" dirty="0"/>
              <a:t>年</a:t>
            </a:r>
            <a:r>
              <a:rPr kumimoji="1" lang="en-US" altLang="ja-JP" sz="4000" dirty="0"/>
              <a:t>1</a:t>
            </a:r>
            <a:r>
              <a:rPr kumimoji="1" lang="ja-JP" altLang="en-US" sz="4000" dirty="0"/>
              <a:t>月</a:t>
            </a:r>
            <a:r>
              <a:rPr kumimoji="1" lang="en-US" altLang="ja-JP" sz="4000" dirty="0"/>
              <a:t>19</a:t>
            </a:r>
            <a:r>
              <a:rPr kumimoji="1" lang="ja-JP" altLang="en-US" sz="4000" dirty="0"/>
              <a:t>日ー</a:t>
            </a:r>
            <a:r>
              <a:rPr kumimoji="1" lang="en-US" altLang="ja-JP" sz="4000" dirty="0"/>
              <a:t>1</a:t>
            </a:r>
            <a:r>
              <a:rPr kumimoji="1" lang="ja-JP" altLang="en-US" sz="4000" dirty="0"/>
              <a:t>月</a:t>
            </a:r>
            <a:r>
              <a:rPr kumimoji="1" lang="en-US" altLang="ja-JP" sz="4000" dirty="0"/>
              <a:t>31</a:t>
            </a:r>
            <a:r>
              <a:rPr kumimoji="1" lang="ja-JP" altLang="en-US" sz="4000" dirty="0"/>
              <a:t>日</a:t>
            </a:r>
            <a:br>
              <a:rPr kumimoji="1" lang="en-US" altLang="ja-JP" sz="4000" dirty="0"/>
            </a:br>
            <a:endParaRPr kumimoji="1" lang="en-US" altLang="ja-JP" sz="4000" dirty="0"/>
          </a:p>
          <a:p>
            <a:r>
              <a:rPr kumimoji="1" lang="ja-JP" altLang="en-US" sz="4000" dirty="0"/>
              <a:t>ＪＰＣＺ遭遇：</a:t>
            </a:r>
            <a:r>
              <a:rPr kumimoji="1" lang="en-US" altLang="ja-JP" sz="4000" dirty="0"/>
              <a:t>2022</a:t>
            </a:r>
            <a:r>
              <a:rPr kumimoji="1" lang="ja-JP" altLang="en-US" sz="4000" dirty="0"/>
              <a:t>年</a:t>
            </a:r>
            <a:r>
              <a:rPr kumimoji="1" lang="en-US" altLang="ja-JP" sz="4000" dirty="0"/>
              <a:t>1</a:t>
            </a:r>
            <a:r>
              <a:rPr kumimoji="1" lang="ja-JP" altLang="en-US" sz="4000" dirty="0"/>
              <a:t>月</a:t>
            </a:r>
            <a:r>
              <a:rPr kumimoji="1" lang="en-US" altLang="ja-JP" sz="4000" dirty="0"/>
              <a:t>19</a:t>
            </a:r>
            <a:r>
              <a:rPr kumimoji="1" lang="ja-JP" altLang="en-US" sz="4000" dirty="0"/>
              <a:t>日－</a:t>
            </a:r>
            <a:r>
              <a:rPr kumimoji="1" lang="en-US" altLang="ja-JP" sz="4000" dirty="0"/>
              <a:t>20</a:t>
            </a:r>
            <a:r>
              <a:rPr kumimoji="1" lang="ja-JP" altLang="en-US" sz="4000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2438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ダイアグラム&#10;&#10;自動的に生成された説明">
            <a:extLst>
              <a:ext uri="{FF2B5EF4-FFF2-40B4-BE49-F238E27FC236}">
                <a16:creationId xmlns:a16="http://schemas.microsoft.com/office/drawing/2014/main" id="{49186FEB-A499-A419-0FE1-9378764CA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1" y="-41787"/>
            <a:ext cx="10865037" cy="679064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2FC2C4-9C84-7C18-ED1D-47E1A08685EE}"/>
              </a:ext>
            </a:extLst>
          </p:cNvPr>
          <p:cNvSpPr txBox="1"/>
          <p:nvPr/>
        </p:nvSpPr>
        <p:spPr>
          <a:xfrm>
            <a:off x="373625" y="165182"/>
            <a:ext cx="572237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観測値から水蒸気フラックス収束＋海面蒸発を見積もった：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ｍ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/7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ｈ相当の降雪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F21B30-2C9B-081A-7B3B-ED6361576AFF}"/>
              </a:ext>
            </a:extLst>
          </p:cNvPr>
          <p:cNvSpPr txBox="1"/>
          <p:nvPr/>
        </p:nvSpPr>
        <p:spPr>
          <a:xfrm>
            <a:off x="9792929" y="165182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150192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6DE3966-9221-4857-B060-9F5E24FE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22744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kumimoji="1" lang="ja-JP" alt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観測時の大気と</a:t>
            </a:r>
            <a:r>
              <a:rPr kumimoji="1" lang="en-US" altLang="ja-JP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SST</a:t>
            </a:r>
            <a:r>
              <a:rPr kumimoji="1" lang="ja-JP" alt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の場</a:t>
            </a:r>
            <a:endParaRPr kumimoji="1" lang="en-US" altLang="ja-JP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51370B31-7E73-417F-2EC2-F0E4DC477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92" y="69293"/>
            <a:ext cx="7870964" cy="67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9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3601A3-4D5F-8CBC-02E5-58C882E63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138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観測値と客観解析値との比較</a:t>
            </a:r>
            <a:endParaRPr kumimoji="1" lang="en-US" altLang="ja-JP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8043391B-73DA-D71C-33D9-58F9DC70F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18" y="1067784"/>
            <a:ext cx="8981942" cy="56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3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BCE5FCE3-89DA-BC30-82C8-2EC21D66C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1FB52E-2085-677D-5A60-4BCC8A3F029C}"/>
              </a:ext>
            </a:extLst>
          </p:cNvPr>
          <p:cNvSpPr txBox="1"/>
          <p:nvPr/>
        </p:nvSpPr>
        <p:spPr>
          <a:xfrm>
            <a:off x="265471" y="1445342"/>
            <a:ext cx="4341925" cy="50911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R="24130" defTabSz="914400">
              <a:lnSpc>
                <a:spcPct val="90000"/>
              </a:lnSpc>
              <a:spcBef>
                <a:spcPts val="530"/>
              </a:spcBef>
            </a:pP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水平方向に</a:t>
            </a:r>
            <a:r>
              <a:rPr lang="en-US" altLang="ja-JP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15</a:t>
            </a: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ｋｍ離れた点で，風向が</a:t>
            </a:r>
            <a:r>
              <a:rPr lang="en-US" altLang="ja-JP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90</a:t>
            </a: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度違う．</a:t>
            </a: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90000"/>
              </a:lnSpc>
              <a:spcBef>
                <a:spcPts val="530"/>
              </a:spcBef>
            </a:pP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90000"/>
              </a:lnSpc>
              <a:spcBef>
                <a:spcPts val="530"/>
              </a:spcBef>
            </a:pP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強い水平合流</a:t>
            </a: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90000"/>
              </a:lnSpc>
              <a:spcBef>
                <a:spcPts val="530"/>
              </a:spcBef>
            </a:pP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合流は，</a:t>
            </a:r>
            <a:r>
              <a:rPr lang="en-US" altLang="ja-JP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3km</a:t>
            </a: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上空まで達する．</a:t>
            </a: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90000"/>
              </a:lnSpc>
              <a:spcBef>
                <a:spcPts val="530"/>
              </a:spcBef>
            </a:pP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90000"/>
              </a:lnSpc>
              <a:spcBef>
                <a:spcPts val="530"/>
              </a:spcBef>
            </a:pP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合流域で気圧極小</a:t>
            </a: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90000"/>
              </a:lnSpc>
              <a:spcBef>
                <a:spcPts val="530"/>
              </a:spcBef>
            </a:pPr>
            <a:endParaRPr lang="en-US" altLang="ja-JP" sz="3200" b="1" dirty="0">
              <a:solidFill>
                <a:schemeClr val="tx1">
                  <a:alpha val="60000"/>
                </a:schemeClr>
              </a:solidFill>
            </a:endParaRPr>
          </a:p>
          <a:p>
            <a:pPr marR="24130" defTabSz="914400">
              <a:lnSpc>
                <a:spcPct val="90000"/>
              </a:lnSpc>
              <a:spcBef>
                <a:spcPts val="530"/>
              </a:spcBef>
            </a:pP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水平収束？ </a:t>
            </a:r>
            <a:r>
              <a:rPr lang="en-US" altLang="ja-JP" sz="3200" b="1" dirty="0">
                <a:solidFill>
                  <a:schemeClr val="tx1">
                    <a:alpha val="60000"/>
                  </a:schemeClr>
                </a:solidFill>
              </a:rPr>
              <a:t>o</a:t>
            </a:r>
            <a:r>
              <a:rPr lang="en-US" altLang="ja-JP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r </a:t>
            </a:r>
          </a:p>
          <a:p>
            <a:pPr marR="24130" defTabSz="914400">
              <a:lnSpc>
                <a:spcPct val="90000"/>
              </a:lnSpc>
              <a:spcBef>
                <a:spcPts val="530"/>
              </a:spcBef>
            </a:pP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収束しない合流？</a:t>
            </a: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90000"/>
              </a:lnSpc>
              <a:spcBef>
                <a:spcPts val="530"/>
              </a:spcBef>
            </a:pP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50452512-5D9A-2092-A99D-B611D8532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22" y="125950"/>
            <a:ext cx="4153146" cy="11306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en-US" altLang="ja-JP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JPCZ</a:t>
            </a:r>
            <a:r>
              <a:rPr kumimoji="1" lang="ja-JP" alt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近傍の</a:t>
            </a:r>
            <a:br>
              <a:rPr kumimoji="1" lang="en-US" altLang="ja-JP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kumimoji="1" lang="ja-JP" alt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大気鉛直断面</a:t>
            </a:r>
            <a:endParaRPr kumimoji="1" lang="en-US" altLang="ja-JP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446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85E5D3E-76B1-15A6-8B0C-80CBB15D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10" y="460149"/>
            <a:ext cx="3571810" cy="5840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kumimoji="1" lang="en-US" altLang="ja-JP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JPCZ</a:t>
            </a:r>
            <a:r>
              <a:rPr kumimoji="1" lang="ja-JP" alt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近傍の大気鉛直断面</a:t>
            </a:r>
            <a:endParaRPr kumimoji="1" lang="en-US" altLang="ja-JP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 descr="グラフィカル ユーザー インターフェイス, グラフ&#10;&#10;自動的に生成された説明">
            <a:extLst>
              <a:ext uri="{FF2B5EF4-FFF2-40B4-BE49-F238E27FC236}">
                <a16:creationId xmlns:a16="http://schemas.microsoft.com/office/drawing/2014/main" id="{F1F12301-9F28-F0AA-5DD6-9AE9EBE90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46" y="53375"/>
            <a:ext cx="8054811" cy="676604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5DE5FD-ED32-4CC3-538E-E151C3F3F0DA}"/>
              </a:ext>
            </a:extLst>
          </p:cNvPr>
          <p:cNvSpPr txBox="1"/>
          <p:nvPr/>
        </p:nvSpPr>
        <p:spPr>
          <a:xfrm>
            <a:off x="446904" y="1185771"/>
            <a:ext cx="3510116" cy="55748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pPr marR="24130" defTabSz="914400">
              <a:lnSpc>
                <a:spcPct val="120000"/>
              </a:lnSpc>
              <a:spcBef>
                <a:spcPts val="530"/>
              </a:spcBef>
            </a:pP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強い水平合流は，</a:t>
            </a:r>
            <a:r>
              <a:rPr lang="en-US" altLang="ja-JP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3.5km</a:t>
            </a: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上空まで達する．</a:t>
            </a: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120000"/>
              </a:lnSpc>
              <a:spcBef>
                <a:spcPts val="530"/>
              </a:spcBef>
            </a:pP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120000"/>
              </a:lnSpc>
              <a:spcBef>
                <a:spcPts val="530"/>
              </a:spcBef>
            </a:pP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合流域中心は風速が弱い</a:t>
            </a: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120000"/>
              </a:lnSpc>
              <a:spcBef>
                <a:spcPts val="530"/>
              </a:spcBef>
            </a:pP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120000"/>
              </a:lnSpc>
              <a:spcBef>
                <a:spcPts val="530"/>
              </a:spcBef>
            </a:pP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合流域の近傍は風速が大きい</a:t>
            </a: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120000"/>
              </a:lnSpc>
              <a:spcBef>
                <a:spcPts val="530"/>
              </a:spcBef>
            </a:pP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120000"/>
              </a:lnSpc>
              <a:spcBef>
                <a:spcPts val="530"/>
              </a:spcBef>
            </a:pP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合流域で気圧極小</a:t>
            </a: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120000"/>
              </a:lnSpc>
              <a:spcBef>
                <a:spcPts val="530"/>
              </a:spcBef>
            </a:pP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120000"/>
              </a:lnSpc>
              <a:spcBef>
                <a:spcPts val="530"/>
              </a:spcBef>
            </a:pP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上空まで水平収束</a:t>
            </a: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120000"/>
              </a:lnSpc>
              <a:spcBef>
                <a:spcPts val="530"/>
              </a:spcBef>
            </a:pP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120000"/>
              </a:lnSpc>
              <a:spcBef>
                <a:spcPts val="530"/>
              </a:spcBef>
            </a:pP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上空ほど上昇流が大</a:t>
            </a: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120000"/>
              </a:lnSpc>
              <a:spcBef>
                <a:spcPts val="530"/>
              </a:spcBef>
            </a:pPr>
            <a:endParaRPr lang="en-US" altLang="ja-JP" sz="3200" b="1" dirty="0">
              <a:solidFill>
                <a:schemeClr val="tx1">
                  <a:alpha val="60000"/>
                </a:schemeClr>
              </a:solidFill>
            </a:endParaRPr>
          </a:p>
          <a:p>
            <a:pPr marR="24130" defTabSz="914400">
              <a:lnSpc>
                <a:spcPct val="120000"/>
              </a:lnSpc>
              <a:spcBef>
                <a:spcPts val="530"/>
              </a:spcBef>
            </a:pPr>
            <a:r>
              <a:rPr lang="ja-JP" altLang="en-US" sz="3200" b="1" dirty="0">
                <a:solidFill>
                  <a:schemeClr val="tx1">
                    <a:alpha val="60000"/>
                  </a:schemeClr>
                </a:solidFill>
                <a:effectLst/>
              </a:rPr>
              <a:t>収束上端高度まで湿度が高く（飽和に近い）その高度の気温逆転層と一致</a:t>
            </a: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90000"/>
              </a:lnSpc>
              <a:spcBef>
                <a:spcPts val="530"/>
              </a:spcBef>
            </a:pP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90000"/>
              </a:lnSpc>
              <a:spcBef>
                <a:spcPts val="530"/>
              </a:spcBef>
            </a:pP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R="24130" defTabSz="914400">
              <a:lnSpc>
                <a:spcPct val="90000"/>
              </a:lnSpc>
              <a:spcBef>
                <a:spcPts val="530"/>
              </a:spcBef>
            </a:pPr>
            <a:endParaRPr lang="en-US" altLang="ja-JP" sz="3200" b="1" dirty="0">
              <a:solidFill>
                <a:schemeClr val="tx1">
                  <a:alpha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970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&#10;&#10;自動的に生成された説明">
            <a:extLst>
              <a:ext uri="{FF2B5EF4-FFF2-40B4-BE49-F238E27FC236}">
                <a16:creationId xmlns:a16="http://schemas.microsoft.com/office/drawing/2014/main" id="{FA3FD33C-99D0-0697-E396-A2F4727A64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035E9E1-909C-034E-91DE-D3E9D56F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88" y="490654"/>
            <a:ext cx="4884233" cy="559047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en-US" altLang="ja-JP" dirty="0"/>
              <a:t>JPCZ</a:t>
            </a:r>
            <a:r>
              <a:rPr kumimoji="1" lang="ja-JP" altLang="en-US" dirty="0"/>
              <a:t>近傍の</a:t>
            </a:r>
            <a:br>
              <a:rPr kumimoji="1" lang="en-US" altLang="ja-JP" dirty="0"/>
            </a:br>
            <a:r>
              <a:rPr kumimoji="1" lang="en-US" altLang="ja-JP" dirty="0"/>
              <a:t>(a)</a:t>
            </a:r>
            <a:r>
              <a:rPr kumimoji="1" lang="ja-JP" altLang="en-US" dirty="0"/>
              <a:t>下層大気</a:t>
            </a:r>
            <a:br>
              <a:rPr kumimoji="1" lang="en-US" altLang="ja-JP" dirty="0"/>
            </a:b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dirty="0"/>
              <a:t>(b)</a:t>
            </a:r>
            <a:r>
              <a:rPr kumimoji="1" lang="ja-JP" altLang="en-US" dirty="0"/>
              <a:t>海洋の鉛直断面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kumimoji="1" lang="en-US" altLang="ja-JP" dirty="0"/>
              <a:t>(c)</a:t>
            </a:r>
            <a:r>
              <a:rPr kumimoji="1" lang="ja-JP" altLang="en-US" dirty="0"/>
              <a:t>海面フラックス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09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09AAC-75DE-8481-17D8-6FB9417C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17" y="372226"/>
            <a:ext cx="4806184" cy="318508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r>
              <a:rPr kumimoji="1" lang="ja-JP" altLang="en-US" dirty="0"/>
              <a:t>風，</a:t>
            </a:r>
            <a:br>
              <a:rPr kumimoji="1" lang="en-US" altLang="ja-JP" dirty="0"/>
            </a:br>
            <a:r>
              <a:rPr kumimoji="1" lang="en-US" altLang="ja-JP" dirty="0"/>
              <a:t>SST,</a:t>
            </a:r>
            <a:br>
              <a:rPr kumimoji="1" lang="en-US" altLang="ja-JP" dirty="0"/>
            </a:br>
            <a:r>
              <a:rPr kumimoji="1" lang="en-US" altLang="ja-JP" dirty="0"/>
              <a:t>500hPa</a:t>
            </a:r>
            <a:r>
              <a:rPr kumimoji="1" lang="ja-JP" altLang="en-US" dirty="0"/>
              <a:t>気温と</a:t>
            </a:r>
            <a:r>
              <a:rPr kumimoji="1" lang="en-US" altLang="ja-JP" dirty="0"/>
              <a:t>SST</a:t>
            </a:r>
            <a:r>
              <a:rPr kumimoji="1" lang="ja-JP" altLang="en-US" dirty="0"/>
              <a:t>との差，</a:t>
            </a:r>
            <a:br>
              <a:rPr kumimoji="1" lang="en-US" altLang="ja-JP" dirty="0"/>
            </a:br>
            <a:r>
              <a:rPr kumimoji="1" lang="ja-JP" altLang="en-US" dirty="0"/>
              <a:t>雲頂高度</a:t>
            </a:r>
            <a:endParaRPr kumimoji="1" lang="en-US" altLang="ja-JP" dirty="0"/>
          </a:p>
        </p:txBody>
      </p:sp>
      <p:pic>
        <p:nvPicPr>
          <p:cNvPr id="4" name="図 3" descr="マップ&#10;&#10;自動的に生成された説明">
            <a:extLst>
              <a:ext uri="{FF2B5EF4-FFF2-40B4-BE49-F238E27FC236}">
                <a16:creationId xmlns:a16="http://schemas.microsoft.com/office/drawing/2014/main" id="{445C8667-8483-C68B-6C56-F61970A7E6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"/>
          <a:stretch/>
        </p:blipFill>
        <p:spPr>
          <a:xfrm>
            <a:off x="5357111" y="0"/>
            <a:ext cx="6105635" cy="685799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0D3451-30C4-8587-E36F-5ABFB26370B0}"/>
              </a:ext>
            </a:extLst>
          </p:cNvPr>
          <p:cNvSpPr txBox="1"/>
          <p:nvPr/>
        </p:nvSpPr>
        <p:spPr>
          <a:xfrm>
            <a:off x="190037" y="3970267"/>
            <a:ext cx="5109091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/>
              <a:t>温度差が大きかったところでは，</a:t>
            </a:r>
            <a:endParaRPr kumimoji="1" lang="en-US" altLang="ja-JP" sz="2400" dirty="0"/>
          </a:p>
          <a:p>
            <a:r>
              <a:rPr kumimoji="1" lang="ja-JP" altLang="en-US" sz="2400" dirty="0"/>
              <a:t>特段の強い寒気は無かったことから</a:t>
            </a:r>
            <a:endParaRPr kumimoji="1" lang="en-US" altLang="ja-JP" sz="2400" dirty="0"/>
          </a:p>
          <a:p>
            <a:r>
              <a:rPr kumimoji="1" lang="ja-JP" altLang="en-US" sz="2400" dirty="0"/>
              <a:t>対馬暖流が暖かいことがＪＰＣＺや</a:t>
            </a:r>
            <a:endParaRPr kumimoji="1" lang="en-US" altLang="ja-JP" sz="2400" dirty="0"/>
          </a:p>
          <a:p>
            <a:r>
              <a:rPr kumimoji="1" lang="en-US" altLang="ja-JP" sz="2400" dirty="0"/>
              <a:t>Polar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low</a:t>
            </a:r>
            <a:r>
              <a:rPr kumimoji="1" lang="ja-JP" altLang="en-US" sz="2400" dirty="0"/>
              <a:t>への寄与が考えられる</a:t>
            </a:r>
          </a:p>
        </p:txBody>
      </p:sp>
    </p:spTree>
    <p:extLst>
      <p:ext uri="{BB962C8B-B14F-4D97-AF65-F5344CB8AC3E}">
        <p14:creationId xmlns:p14="http://schemas.microsoft.com/office/powerpoint/2010/main" val="378131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</TotalTime>
  <Words>465</Words>
  <Application>Microsoft Office PowerPoint</Application>
  <PresentationFormat>ワイド画面</PresentationFormat>
  <Paragraphs>54</Paragraphs>
  <Slides>14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HG丸ｺﾞｼｯｸM-PRO</vt:lpstr>
      <vt:lpstr>ＭＳ 明朝</vt:lpstr>
      <vt:lpstr>游ゴシック</vt:lpstr>
      <vt:lpstr>Arial</vt:lpstr>
      <vt:lpstr>Calibri</vt:lpstr>
      <vt:lpstr>Calibri Light</vt:lpstr>
      <vt:lpstr>Times New Roman</vt:lpstr>
      <vt:lpstr>Tw Cen MT</vt:lpstr>
      <vt:lpstr>Office テーマ</vt:lpstr>
      <vt:lpstr>JPCZに及ぼす対馬暖流の影響 －１時間毎のラジオゾンデXCTD同期観測－ </vt:lpstr>
      <vt:lpstr>耕洋丸航海： 2022年1月19日ー1月31日  ＪＰＣＺ遭遇：2022年1月19日－20日</vt:lpstr>
      <vt:lpstr>PowerPoint プレゼンテーション</vt:lpstr>
      <vt:lpstr>観測時の大気とSSTの場</vt:lpstr>
      <vt:lpstr>観測値と客観解析値との比較</vt:lpstr>
      <vt:lpstr>JPCZ近傍の 大気鉛直断面</vt:lpstr>
      <vt:lpstr>JPCZ近傍の大気鉛直断面</vt:lpstr>
      <vt:lpstr>JPCZ近傍の (a)下層大気   (b)海洋の鉛直断面   (c)海面フラックス</vt:lpstr>
      <vt:lpstr>風， SST, 500hPa気温とSSTとの差， 雲頂高度</vt:lpstr>
      <vt:lpstr>数値モデルによる再現</vt:lpstr>
      <vt:lpstr>数値モデルによる再現 (鉛直分布）</vt:lpstr>
      <vt:lpstr>PowerPoint プレゼンテーション</vt:lpstr>
      <vt:lpstr>謝辞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tachi2</dc:creator>
  <cp:lastModifiedBy>tachi</cp:lastModifiedBy>
  <cp:revision>50</cp:revision>
  <dcterms:created xsi:type="dcterms:W3CDTF">2022-01-31T18:12:24Z</dcterms:created>
  <dcterms:modified xsi:type="dcterms:W3CDTF">2022-11-19T22:10:56Z</dcterms:modified>
</cp:coreProperties>
</file>