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4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  <p:sldMasterId id="2147483696" r:id="rId3"/>
    <p:sldMasterId id="2147483708" r:id="rId4"/>
  </p:sldMasterIdLst>
  <p:notesMasterIdLst>
    <p:notesMasterId r:id="rId20"/>
  </p:notesMasterIdLst>
  <p:handoutMasterIdLst>
    <p:handoutMasterId r:id="rId21"/>
  </p:handoutMasterIdLst>
  <p:sldIdLst>
    <p:sldId id="612" r:id="rId5"/>
    <p:sldId id="613" r:id="rId6"/>
    <p:sldId id="692" r:id="rId7"/>
    <p:sldId id="685" r:id="rId8"/>
    <p:sldId id="674" r:id="rId9"/>
    <p:sldId id="694" r:id="rId10"/>
    <p:sldId id="675" r:id="rId11"/>
    <p:sldId id="696" r:id="rId12"/>
    <p:sldId id="567" r:id="rId13"/>
    <p:sldId id="701" r:id="rId14"/>
    <p:sldId id="697" r:id="rId15"/>
    <p:sldId id="695" r:id="rId16"/>
    <p:sldId id="699" r:id="rId17"/>
    <p:sldId id="616" r:id="rId18"/>
    <p:sldId id="702" r:id="rId19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5" orient="horz" pos="2160" userDrawn="1">
          <p15:clr>
            <a:srgbClr val="A4A3A4"/>
          </p15:clr>
        </p15:guide>
        <p15:guide id="6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B00"/>
    <a:srgbClr val="0000FF"/>
    <a:srgbClr val="FF3300"/>
    <a:srgbClr val="FF9900"/>
    <a:srgbClr val="FF6600"/>
    <a:srgbClr val="FFAB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99" autoAdjust="0"/>
    <p:restoredTop sz="92597" autoAdjust="0"/>
  </p:normalViewPr>
  <p:slideViewPr>
    <p:cSldViewPr showGuides="1">
      <p:cViewPr varScale="1">
        <p:scale>
          <a:sx n="85" d="100"/>
          <a:sy n="85" d="100"/>
        </p:scale>
        <p:origin x="-164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wmf"/><Relationship Id="rId5" Type="http://schemas.openxmlformats.org/officeDocument/2006/relationships/image" Target="../media/image35.wmf"/><Relationship Id="rId6" Type="http://schemas.openxmlformats.org/officeDocument/2006/relationships/image" Target="../media/image36.wmf"/><Relationship Id="rId1" Type="http://schemas.openxmlformats.org/officeDocument/2006/relationships/image" Target="../media/image31.wmf"/><Relationship Id="rId2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4" Type="http://schemas.openxmlformats.org/officeDocument/2006/relationships/image" Target="../media/image35.wmf"/><Relationship Id="rId5" Type="http://schemas.openxmlformats.org/officeDocument/2006/relationships/image" Target="../media/image36.wmf"/><Relationship Id="rId6" Type="http://schemas.openxmlformats.org/officeDocument/2006/relationships/image" Target="../media/image41.emf"/><Relationship Id="rId1" Type="http://schemas.openxmlformats.org/officeDocument/2006/relationships/image" Target="../media/image39.wmf"/><Relationship Id="rId2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9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kumimoji="1" lang="ja-JP" altLang="en-US" dirty="0">
              <a:latin typeface="Segoe UI"/>
              <a:ea typeface="Segoe UI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9690" y="2"/>
            <a:ext cx="2946400" cy="496889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B00620EA-7EA2-4E4A-9E73-53A87AAAC164}" type="datetimeFigureOut">
              <a:rPr kumimoji="1" lang="ja-JP" altLang="en-US" smtClean="0">
                <a:latin typeface="Segoe UI"/>
                <a:ea typeface="Segoe UI"/>
              </a:rPr>
              <a:t>2014/10/19</a:t>
            </a:fld>
            <a:endParaRPr kumimoji="1" lang="ja-JP" altLang="en-US" dirty="0">
              <a:latin typeface="Segoe UI"/>
              <a:ea typeface="Segoe UI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9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kumimoji="1" lang="ja-JP" altLang="en-US" dirty="0">
              <a:latin typeface="Segoe UI"/>
              <a:ea typeface="Segoe UI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9690" y="9429751"/>
            <a:ext cx="2946400" cy="496889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0277DD7D-5D50-46FC-B882-DB85BD69B796}" type="slidenum">
              <a:rPr kumimoji="1" lang="ja-JP" altLang="en-US" smtClean="0">
                <a:latin typeface="Segoe UI"/>
                <a:ea typeface="Segoe UI"/>
              </a:rPr>
              <a:t>‹#›</a:t>
            </a:fld>
            <a:endParaRPr kumimoji="1" lang="ja-JP" altLang="en-US" dirty="0">
              <a:latin typeface="Segoe UI"/>
              <a:ea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9168466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9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>
                <a:latin typeface="Segoe UI"/>
                <a:ea typeface="Segoe UI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90" y="2"/>
            <a:ext cx="2946400" cy="496889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>
                <a:latin typeface="Segoe UI"/>
                <a:ea typeface="Segoe UI"/>
              </a:defRPr>
            </a:lvl1pPr>
          </a:lstStyle>
          <a:p>
            <a:fld id="{86C8AD80-E909-DB46-985F-BDCA4F70D9BE}" type="datetimeFigureOut">
              <a:rPr lang="ja-JP" altLang="en-US" smtClean="0"/>
              <a:pPr/>
              <a:t>2014/10/19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2" y="4714877"/>
            <a:ext cx="5438775" cy="4467225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>
                <a:latin typeface="Segoe UI"/>
                <a:ea typeface="Segoe UI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90" y="9428165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>
                <a:latin typeface="Segoe UI"/>
                <a:ea typeface="Segoe UI"/>
              </a:defRPr>
            </a:lvl1pPr>
          </a:lstStyle>
          <a:p>
            <a:fld id="{B85259C4-9C08-EF42-8A0C-6A0CC3703B9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07534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Segoe UI"/>
        <a:ea typeface="Segoe UI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Segoe UI"/>
        <a:ea typeface="Segoe UI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Segoe UI"/>
        <a:ea typeface="Segoe UI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Segoe UI"/>
        <a:ea typeface="Segoe UI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Segoe UI"/>
        <a:ea typeface="Segoe UI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259C4-9C08-EF42-8A0C-6A0CC3703B9A}" type="slidenum">
              <a:rPr lang="ja-JP" altLang="en-US" smtClean="0">
                <a:solidFill>
                  <a:prstClr val="black"/>
                </a:solidFill>
              </a:rPr>
              <a:pPr/>
              <a:t>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02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259C4-9C08-EF42-8A0C-6A0CC3703B9A}" type="slidenum">
              <a:rPr lang="ja-JP" altLang="en-US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3622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259C4-9C08-EF42-8A0C-6A0CC3703B9A}" type="slidenum">
              <a:rPr lang="ja-JP" altLang="en-US" smtClean="0"/>
              <a:pPr/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3969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259C4-9C08-EF42-8A0C-6A0CC3703B9A}" type="slidenum">
              <a:rPr lang="ja-JP" altLang="en-US" smtClean="0"/>
              <a:pPr/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8853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259C4-9C08-EF42-8A0C-6A0CC3703B9A}" type="slidenum">
              <a:rPr lang="ja-JP" altLang="en-US" smtClean="0"/>
              <a:pPr/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4661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708275"/>
            <a:ext cx="7772400" cy="720725"/>
          </a:xfrm>
        </p:spPr>
        <p:txBody>
          <a:bodyPr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noProof="0" smtClean="0"/>
              <a:t>マスター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89363"/>
            <a:ext cx="6400800" cy="911225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06788" y="5084763"/>
            <a:ext cx="2133600" cy="288925"/>
          </a:xfrm>
        </p:spPr>
        <p:txBody>
          <a:bodyPr/>
          <a:lstStyle>
            <a:lvl1pPr algn="ctr">
              <a:defRPr sz="1400"/>
            </a:lvl1pPr>
          </a:lstStyle>
          <a:p>
            <a:fld id="{052E4C63-BA39-6841-B65A-2D40677F0C10}" type="datetime1">
              <a:rPr lang="ja-JP" altLang="en-US" smtClean="0">
                <a:solidFill>
                  <a:srgbClr val="000000"/>
                </a:solidFill>
              </a:rPr>
              <a:t>2014/10/19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5453063"/>
            <a:ext cx="2895600" cy="288925"/>
          </a:xfrm>
        </p:spPr>
        <p:txBody>
          <a:bodyPr/>
          <a:lstStyle>
            <a:lvl1pPr>
              <a:defRPr sz="1400"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 rot="10800000" flipV="1">
            <a:off x="688975" y="3502025"/>
            <a:ext cx="7769225" cy="71438"/>
          </a:xfrm>
          <a:prstGeom prst="rect">
            <a:avLst/>
          </a:prstGeom>
          <a:solidFill>
            <a:srgbClr val="66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gray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gray">
          <a:xfrm>
            <a:off x="4010025" y="228600"/>
            <a:ext cx="5135563" cy="268288"/>
          </a:xfrm>
          <a:prstGeom prst="rect">
            <a:avLst/>
          </a:prstGeom>
          <a:solidFill>
            <a:srgbClr val="5149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gray">
          <a:xfrm>
            <a:off x="1195388" y="457200"/>
            <a:ext cx="2814637" cy="360363"/>
          </a:xfrm>
          <a:prstGeom prst="rect">
            <a:avLst/>
          </a:prstGeom>
          <a:solidFill>
            <a:srgbClr val="2924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gray">
          <a:xfrm>
            <a:off x="4010025" y="457200"/>
            <a:ext cx="5133975" cy="381000"/>
          </a:xfrm>
          <a:prstGeom prst="rect">
            <a:avLst/>
          </a:prstGeom>
          <a:solidFill>
            <a:srgbClr val="7777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gray">
          <a:xfrm>
            <a:off x="0" y="765175"/>
            <a:ext cx="914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83435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624273-F240-7A49-9834-A771F1EBF16C}" type="datetime1">
              <a:rPr lang="ja-JP" altLang="en-US" smtClean="0">
                <a:solidFill>
                  <a:srgbClr val="000000"/>
                </a:solidFill>
              </a:rPr>
              <a:t>2014/10/19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4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48463" y="30163"/>
            <a:ext cx="2176462" cy="60960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19075" y="30163"/>
            <a:ext cx="6376988" cy="60960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070D5B-E3BB-444E-B8B4-54173A9BBF2E}" type="datetime1">
              <a:rPr lang="ja-JP" altLang="en-US" smtClean="0">
                <a:solidFill>
                  <a:srgbClr val="000000"/>
                </a:solidFill>
              </a:rPr>
              <a:t>2014/10/19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905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708275"/>
            <a:ext cx="7772400" cy="720725"/>
          </a:xfrm>
        </p:spPr>
        <p:txBody>
          <a:bodyPr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noProof="0" smtClean="0"/>
              <a:t>マスター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89363"/>
            <a:ext cx="6400800" cy="911225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06788" y="5084763"/>
            <a:ext cx="2133600" cy="288925"/>
          </a:xfrm>
        </p:spPr>
        <p:txBody>
          <a:bodyPr/>
          <a:lstStyle>
            <a:lvl1pPr algn="ctr">
              <a:defRPr sz="1400"/>
            </a:lvl1pPr>
          </a:lstStyle>
          <a:p>
            <a:fld id="{2C86BA45-44DC-5648-8283-D78262AB67BD}" type="datetime1">
              <a:rPr lang="ja-JP" altLang="en-US" smtClean="0">
                <a:solidFill>
                  <a:srgbClr val="000000"/>
                </a:solidFill>
              </a:rPr>
              <a:t>2014/10/19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5453063"/>
            <a:ext cx="2895600" cy="288925"/>
          </a:xfrm>
        </p:spPr>
        <p:txBody>
          <a:bodyPr/>
          <a:lstStyle>
            <a:lvl1pPr>
              <a:defRPr sz="1400"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 rot="10800000" flipV="1">
            <a:off x="688975" y="3502025"/>
            <a:ext cx="7769225" cy="71438"/>
          </a:xfrm>
          <a:prstGeom prst="rect">
            <a:avLst/>
          </a:prstGeom>
          <a:solidFill>
            <a:srgbClr val="66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gray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gray">
          <a:xfrm>
            <a:off x="4010025" y="228600"/>
            <a:ext cx="5135563" cy="268288"/>
          </a:xfrm>
          <a:prstGeom prst="rect">
            <a:avLst/>
          </a:prstGeom>
          <a:solidFill>
            <a:srgbClr val="5149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gray">
          <a:xfrm>
            <a:off x="1195388" y="457200"/>
            <a:ext cx="2814637" cy="360363"/>
          </a:xfrm>
          <a:prstGeom prst="rect">
            <a:avLst/>
          </a:prstGeom>
          <a:solidFill>
            <a:srgbClr val="2924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gray">
          <a:xfrm>
            <a:off x="4010025" y="457200"/>
            <a:ext cx="5133975" cy="381000"/>
          </a:xfrm>
          <a:prstGeom prst="rect">
            <a:avLst/>
          </a:prstGeom>
          <a:solidFill>
            <a:srgbClr val="7777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gray">
          <a:xfrm>
            <a:off x="0" y="765175"/>
            <a:ext cx="914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775616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49358A-3E71-1944-B811-092F240A15BF}" type="datetime1">
              <a:rPr lang="ja-JP" altLang="en-US" smtClean="0">
                <a:solidFill>
                  <a:srgbClr val="000000"/>
                </a:solidFill>
              </a:rPr>
              <a:t>2014/10/19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930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C51682-380A-1C4B-BC9C-9D4A1BEC84C9}" type="datetime1">
              <a:rPr lang="ja-JP" altLang="en-US" smtClean="0">
                <a:solidFill>
                  <a:srgbClr val="000000"/>
                </a:solidFill>
              </a:rPr>
              <a:t>2014/10/19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085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13C4AD-8541-E54C-82B0-79E489AD1E7B}" type="datetime1">
              <a:rPr lang="ja-JP" altLang="en-US" smtClean="0">
                <a:solidFill>
                  <a:srgbClr val="000000"/>
                </a:solidFill>
              </a:rPr>
              <a:t>2014/10/19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480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917EB6-FAA4-AC49-B902-BB1EC76335AD}" type="datetime1">
              <a:rPr lang="ja-JP" altLang="en-US" smtClean="0">
                <a:solidFill>
                  <a:srgbClr val="000000"/>
                </a:solidFill>
              </a:rPr>
              <a:t>2014/10/19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526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C9BFFB-A9B7-B841-B22A-73DF391CF2CD}" type="datetime1">
              <a:rPr lang="ja-JP" altLang="en-US" smtClean="0">
                <a:solidFill>
                  <a:srgbClr val="000000"/>
                </a:solidFill>
              </a:rPr>
              <a:t>2014/10/19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68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3B6180-8FE4-2049-BC42-CA9AF49568E6}" type="datetime1">
              <a:rPr lang="ja-JP" altLang="en-US" smtClean="0">
                <a:solidFill>
                  <a:srgbClr val="000000"/>
                </a:solidFill>
              </a:rPr>
              <a:t>2014/10/19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8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96FCA4-ACA3-D844-B101-B803E41F6F2D}" type="datetime1">
              <a:rPr lang="ja-JP" altLang="en-US" smtClean="0">
                <a:solidFill>
                  <a:srgbClr val="000000"/>
                </a:solidFill>
              </a:rPr>
              <a:t>2014/10/19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460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611618-8F7E-CF45-B4CD-6240F52EF9F8}" type="datetime1">
              <a:rPr lang="ja-JP" altLang="en-US" smtClean="0">
                <a:solidFill>
                  <a:srgbClr val="000000"/>
                </a:solidFill>
              </a:rPr>
              <a:t>2014/10/19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1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16B510-3B75-FF4D-960D-379EBCBBCC22}" type="datetime1">
              <a:rPr lang="ja-JP" altLang="en-US" smtClean="0">
                <a:solidFill>
                  <a:srgbClr val="000000"/>
                </a:solidFill>
              </a:rPr>
              <a:t>2014/10/19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585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35E5EA-2D5A-F043-B219-4BDBEAA7599F}" type="datetime1">
              <a:rPr lang="ja-JP" altLang="en-US" smtClean="0">
                <a:solidFill>
                  <a:srgbClr val="000000"/>
                </a:solidFill>
              </a:rPr>
              <a:t>2014/10/19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12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48463" y="30163"/>
            <a:ext cx="2176462" cy="60960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19075" y="30163"/>
            <a:ext cx="6376988" cy="60960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7C696B-1785-324A-B006-220FA9730EDE}" type="datetime1">
              <a:rPr lang="ja-JP" altLang="en-US" smtClean="0">
                <a:solidFill>
                  <a:srgbClr val="000000"/>
                </a:solidFill>
              </a:rPr>
              <a:t>2014/10/19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297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708275"/>
            <a:ext cx="7772400" cy="720725"/>
          </a:xfrm>
        </p:spPr>
        <p:txBody>
          <a:bodyPr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noProof="0" smtClean="0"/>
              <a:t>マスター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89363"/>
            <a:ext cx="6400800" cy="911225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06788" y="5084763"/>
            <a:ext cx="2133600" cy="288925"/>
          </a:xfrm>
        </p:spPr>
        <p:txBody>
          <a:bodyPr/>
          <a:lstStyle>
            <a:lvl1pPr algn="ctr">
              <a:defRPr sz="1400"/>
            </a:lvl1pPr>
          </a:lstStyle>
          <a:p>
            <a:fld id="{555CE9DB-978D-D34E-86D5-33A4A569B672}" type="datetime1">
              <a:rPr lang="ja-JP" altLang="en-US" smtClean="0">
                <a:solidFill>
                  <a:srgbClr val="000000"/>
                </a:solidFill>
              </a:rPr>
              <a:t>2014/10/19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5453063"/>
            <a:ext cx="2895600" cy="288925"/>
          </a:xfrm>
        </p:spPr>
        <p:txBody>
          <a:bodyPr/>
          <a:lstStyle>
            <a:lvl1pPr>
              <a:defRPr sz="1400"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 rot="10800000" flipV="1">
            <a:off x="688975" y="3502025"/>
            <a:ext cx="7769225" cy="71438"/>
          </a:xfrm>
          <a:prstGeom prst="rect">
            <a:avLst/>
          </a:prstGeom>
          <a:solidFill>
            <a:srgbClr val="66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gray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gray">
          <a:xfrm>
            <a:off x="4010025" y="228600"/>
            <a:ext cx="5135563" cy="268288"/>
          </a:xfrm>
          <a:prstGeom prst="rect">
            <a:avLst/>
          </a:prstGeom>
          <a:solidFill>
            <a:srgbClr val="5149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gray">
          <a:xfrm>
            <a:off x="1195388" y="457200"/>
            <a:ext cx="2814637" cy="360363"/>
          </a:xfrm>
          <a:prstGeom prst="rect">
            <a:avLst/>
          </a:prstGeom>
          <a:solidFill>
            <a:srgbClr val="2924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gray">
          <a:xfrm>
            <a:off x="4010025" y="457200"/>
            <a:ext cx="5133975" cy="381000"/>
          </a:xfrm>
          <a:prstGeom prst="rect">
            <a:avLst/>
          </a:prstGeom>
          <a:solidFill>
            <a:srgbClr val="7777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gray">
          <a:xfrm>
            <a:off x="0" y="765175"/>
            <a:ext cx="914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8047861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02E408-8C93-BA44-B820-9800DEF32CCE}" type="datetime1">
              <a:rPr lang="ja-JP" altLang="en-US" smtClean="0">
                <a:solidFill>
                  <a:srgbClr val="000000"/>
                </a:solidFill>
              </a:rPr>
              <a:t>2014/10/19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690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AAC7B4-6FB5-F043-9B50-9026D878385E}" type="datetime1">
              <a:rPr lang="ja-JP" altLang="en-US" smtClean="0">
                <a:solidFill>
                  <a:srgbClr val="000000"/>
                </a:solidFill>
              </a:rPr>
              <a:t>2014/10/19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362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DBE84E-94FD-7045-AA16-12EAA425864D}" type="datetime1">
              <a:rPr lang="ja-JP" altLang="en-US" smtClean="0">
                <a:solidFill>
                  <a:srgbClr val="000000"/>
                </a:solidFill>
              </a:rPr>
              <a:t>2014/10/19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02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F34C27-904E-F741-B5FD-56E5DED58810}" type="datetime1">
              <a:rPr lang="ja-JP" altLang="en-US" smtClean="0">
                <a:solidFill>
                  <a:srgbClr val="000000"/>
                </a:solidFill>
              </a:rPr>
              <a:t>2014/10/19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0633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8E660A-1F8B-D347-B58A-AA680E957076}" type="datetime1">
              <a:rPr lang="ja-JP" altLang="en-US" smtClean="0">
                <a:solidFill>
                  <a:srgbClr val="000000"/>
                </a:solidFill>
              </a:rPr>
              <a:t>2014/10/19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679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986C9E-3F71-9143-82DB-817E1A90AF7D}" type="datetime1">
              <a:rPr lang="ja-JP" altLang="en-US" smtClean="0">
                <a:solidFill>
                  <a:srgbClr val="000000"/>
                </a:solidFill>
              </a:rPr>
              <a:t>2014/10/19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5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3D4D9A-F0F8-6547-ADFF-93887AC4B713}" type="datetime1">
              <a:rPr lang="ja-JP" altLang="en-US" smtClean="0">
                <a:solidFill>
                  <a:srgbClr val="000000"/>
                </a:solidFill>
              </a:rPr>
              <a:t>2014/10/19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774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09D9F9-B020-684A-B06C-033DFE9143D7}" type="datetime1">
              <a:rPr lang="ja-JP" altLang="en-US" smtClean="0">
                <a:solidFill>
                  <a:srgbClr val="000000"/>
                </a:solidFill>
              </a:rPr>
              <a:t>2014/10/19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925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0286AA-78F1-AD4C-8F25-D39740264E6B}" type="datetime1">
              <a:rPr lang="ja-JP" altLang="en-US" smtClean="0">
                <a:solidFill>
                  <a:srgbClr val="000000"/>
                </a:solidFill>
              </a:rPr>
              <a:t>2014/10/19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864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8E4096-7AAD-CB4B-99E5-A40F08363123}" type="datetime1">
              <a:rPr lang="ja-JP" altLang="en-US" smtClean="0">
                <a:solidFill>
                  <a:srgbClr val="000000"/>
                </a:solidFill>
              </a:rPr>
              <a:t>2014/10/19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743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48463" y="30163"/>
            <a:ext cx="2176462" cy="60960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19075" y="30163"/>
            <a:ext cx="6376988" cy="60960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CB4B37-372A-C549-B9EC-527A7C478389}" type="datetime1">
              <a:rPr lang="ja-JP" altLang="en-US" smtClean="0">
                <a:solidFill>
                  <a:srgbClr val="000000"/>
                </a:solidFill>
              </a:rPr>
              <a:t>2014/10/19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601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708275"/>
            <a:ext cx="7772400" cy="720725"/>
          </a:xfrm>
        </p:spPr>
        <p:txBody>
          <a:bodyPr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noProof="0" smtClean="0"/>
              <a:t>マスター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89363"/>
            <a:ext cx="6400800" cy="911225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06788" y="5084763"/>
            <a:ext cx="2133600" cy="288925"/>
          </a:xfrm>
        </p:spPr>
        <p:txBody>
          <a:bodyPr/>
          <a:lstStyle>
            <a:lvl1pPr algn="ctr">
              <a:defRPr sz="1400"/>
            </a:lvl1pPr>
          </a:lstStyle>
          <a:p>
            <a:fld id="{5FC93067-4959-FE44-974C-4A536EF4DFB7}" type="datetime1">
              <a:rPr lang="ja-JP" altLang="en-US" smtClean="0">
                <a:solidFill>
                  <a:srgbClr val="000000"/>
                </a:solidFill>
              </a:rPr>
              <a:t>2014/10/19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5453063"/>
            <a:ext cx="2895600" cy="288925"/>
          </a:xfrm>
        </p:spPr>
        <p:txBody>
          <a:bodyPr/>
          <a:lstStyle>
            <a:lvl1pPr>
              <a:defRPr sz="1400"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 rot="10800000" flipV="1">
            <a:off x="688975" y="3502025"/>
            <a:ext cx="7769225" cy="71438"/>
          </a:xfrm>
          <a:prstGeom prst="rect">
            <a:avLst/>
          </a:prstGeom>
          <a:solidFill>
            <a:srgbClr val="66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gray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gray">
          <a:xfrm>
            <a:off x="4010025" y="228600"/>
            <a:ext cx="5135563" cy="268288"/>
          </a:xfrm>
          <a:prstGeom prst="rect">
            <a:avLst/>
          </a:prstGeom>
          <a:solidFill>
            <a:srgbClr val="5149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gray">
          <a:xfrm>
            <a:off x="1195388" y="457200"/>
            <a:ext cx="2814637" cy="360363"/>
          </a:xfrm>
          <a:prstGeom prst="rect">
            <a:avLst/>
          </a:prstGeom>
          <a:solidFill>
            <a:srgbClr val="2924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gray">
          <a:xfrm>
            <a:off x="4010025" y="457200"/>
            <a:ext cx="5133975" cy="381000"/>
          </a:xfrm>
          <a:prstGeom prst="rect">
            <a:avLst/>
          </a:prstGeom>
          <a:solidFill>
            <a:srgbClr val="7777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gray">
          <a:xfrm>
            <a:off x="0" y="765175"/>
            <a:ext cx="914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6314804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788D2E-9BDC-D14A-90DC-49D2033AA144}" type="datetime1">
              <a:rPr lang="ja-JP" altLang="en-US" smtClean="0">
                <a:solidFill>
                  <a:srgbClr val="000000"/>
                </a:solidFill>
              </a:rPr>
              <a:t>2014/10/19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476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86E205-49A2-5F40-8E94-EE4848307872}" type="datetime1">
              <a:rPr lang="ja-JP" altLang="en-US" smtClean="0">
                <a:solidFill>
                  <a:srgbClr val="000000"/>
                </a:solidFill>
              </a:rPr>
              <a:t>2014/10/19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228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D04982-D3B4-EF46-9B0F-417A8CCA7B3C}" type="datetime1">
              <a:rPr lang="ja-JP" altLang="en-US" smtClean="0">
                <a:solidFill>
                  <a:srgbClr val="000000"/>
                </a:solidFill>
              </a:rPr>
              <a:t>2014/10/19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071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6EB74A-F850-4643-93C6-31AA92AA04F3}" type="datetime1">
              <a:rPr lang="ja-JP" altLang="en-US" smtClean="0">
                <a:solidFill>
                  <a:srgbClr val="000000"/>
                </a:solidFill>
              </a:rPr>
              <a:t>2014/10/19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936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04193B-70A1-6E4F-A1A3-B42A1584B58B}" type="datetime1">
              <a:rPr lang="ja-JP" altLang="en-US" smtClean="0">
                <a:solidFill>
                  <a:srgbClr val="000000"/>
                </a:solidFill>
              </a:rPr>
              <a:t>2014/10/19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038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4806C9-AC22-E14A-BE42-FCD4289B9AF0}" type="datetime1">
              <a:rPr lang="ja-JP" altLang="en-US" smtClean="0">
                <a:solidFill>
                  <a:srgbClr val="000000"/>
                </a:solidFill>
              </a:rPr>
              <a:t>2014/10/19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3356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A17676-CE5A-9544-9C0A-A0CDB24E0029}" type="datetime1">
              <a:rPr lang="ja-JP" altLang="en-US" smtClean="0">
                <a:solidFill>
                  <a:srgbClr val="000000"/>
                </a:solidFill>
              </a:rPr>
              <a:t>2014/10/19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5918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657785-DB76-134E-A531-57F3614E473B}" type="datetime1">
              <a:rPr lang="ja-JP" altLang="en-US" smtClean="0">
                <a:solidFill>
                  <a:srgbClr val="000000"/>
                </a:solidFill>
              </a:rPr>
              <a:t>2014/10/19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326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BBBF5B-F663-C849-AFA8-004AD7099B30}" type="datetime1">
              <a:rPr lang="ja-JP" altLang="en-US" smtClean="0">
                <a:solidFill>
                  <a:srgbClr val="000000"/>
                </a:solidFill>
              </a:rPr>
              <a:t>2014/10/19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193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1EE407-032F-5846-8098-A0018FC60119}" type="datetime1">
              <a:rPr lang="ja-JP" altLang="en-US" smtClean="0">
                <a:solidFill>
                  <a:srgbClr val="000000"/>
                </a:solidFill>
              </a:rPr>
              <a:t>2014/10/19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159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48463" y="30163"/>
            <a:ext cx="2176462" cy="60960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19075" y="30163"/>
            <a:ext cx="6376988" cy="60960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24D86A-B055-9940-9F22-5CFACC346EAE}" type="datetime1">
              <a:rPr lang="ja-JP" altLang="en-US" smtClean="0">
                <a:solidFill>
                  <a:srgbClr val="000000"/>
                </a:solidFill>
              </a:rPr>
              <a:t>2014/10/19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620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F9DF77-0B12-E843-A23A-1B6F28B5DD09}" type="datetime1">
              <a:rPr lang="ja-JP" altLang="en-US" smtClean="0">
                <a:solidFill>
                  <a:srgbClr val="000000"/>
                </a:solidFill>
              </a:rPr>
              <a:t>2014/10/19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06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394FE1-717E-4B44-9510-3E8399864FF4}" type="datetime1">
              <a:rPr lang="ja-JP" altLang="en-US" smtClean="0">
                <a:solidFill>
                  <a:srgbClr val="000000"/>
                </a:solidFill>
              </a:rPr>
              <a:t>2014/10/19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40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FF47D6-726A-E241-8C8D-22E0E99B3362}" type="datetime1">
              <a:rPr lang="ja-JP" altLang="en-US" smtClean="0">
                <a:solidFill>
                  <a:srgbClr val="000000"/>
                </a:solidFill>
              </a:rPr>
              <a:t>2014/10/19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81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B7329D-BCAD-DB48-BCD8-90AA406491BA}" type="datetime1">
              <a:rPr lang="ja-JP" altLang="en-US" smtClean="0">
                <a:solidFill>
                  <a:srgbClr val="000000"/>
                </a:solidFill>
              </a:rPr>
              <a:t>2014/10/19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9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13D9ED-51A5-C748-AD4B-37C9AFFFA616}" type="datetime1">
              <a:rPr lang="ja-JP" altLang="en-US" smtClean="0">
                <a:solidFill>
                  <a:srgbClr val="000000"/>
                </a:solidFill>
              </a:rPr>
              <a:t>2014/10/19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91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Rectangle 24"/>
          <p:cNvSpPr>
            <a:spLocks noChangeArrowheads="1"/>
          </p:cNvSpPr>
          <p:nvPr/>
        </p:nvSpPr>
        <p:spPr bwMode="gray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テキストの書式設定</a:t>
            </a:r>
            <a:endParaRPr lang="en-US" altLang="ja-JP" dirty="0"/>
          </a:p>
          <a:p>
            <a:pPr lvl="1"/>
            <a:r>
              <a:rPr lang="ja-JP" altLang="en-US" dirty="0"/>
              <a:t>第</a:t>
            </a:r>
            <a:r>
              <a:rPr lang="en-US" altLang="ja-JP" dirty="0"/>
              <a:t> 2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2"/>
            <a:r>
              <a:rPr lang="ja-JP" altLang="en-US" dirty="0"/>
              <a:t>第</a:t>
            </a:r>
            <a:r>
              <a:rPr lang="en-US" altLang="ja-JP" dirty="0"/>
              <a:t> 3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3"/>
            <a:r>
              <a:rPr lang="ja-JP" altLang="en-US" dirty="0"/>
              <a:t>第</a:t>
            </a:r>
            <a:r>
              <a:rPr lang="en-US" altLang="ja-JP" dirty="0"/>
              <a:t> 4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4"/>
            <a:r>
              <a:rPr lang="ja-JP" altLang="en-US" dirty="0"/>
              <a:t>第</a:t>
            </a:r>
            <a:r>
              <a:rPr lang="en-US" altLang="ja-JP" dirty="0"/>
              <a:t> 5 </a:t>
            </a:r>
            <a:r>
              <a:rPr lang="ja-JP" altLang="en-US" dirty="0"/>
              <a:t>レベル</a:t>
            </a: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gray">
          <a:xfrm flipV="1">
            <a:off x="-7938" y="6742113"/>
            <a:ext cx="9159876" cy="71437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84150" y="6524625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Segoe UI"/>
                <a:ea typeface="Segoe UI"/>
                <a:cs typeface="Segoe UI"/>
              </a:defRPr>
            </a:lvl1pPr>
          </a:lstStyle>
          <a:p>
            <a:fld id="{0A43DAA9-DDB6-C34D-B12F-EC6291631A12}" type="datetime1">
              <a:rPr lang="ja-JP" altLang="en-US" smtClean="0">
                <a:solidFill>
                  <a:srgbClr val="000000"/>
                </a:solidFill>
              </a:rPr>
              <a:t>2014/10/19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524625"/>
            <a:ext cx="2895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Segoe UI"/>
                <a:ea typeface="Segoe UI"/>
                <a:cs typeface="Segoe UI"/>
              </a:defRPr>
            </a:lvl1pPr>
          </a:lstStyle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826250" y="6524625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Segoe UI"/>
                <a:ea typeface="Segoe UI"/>
                <a:cs typeface="Segoe UI"/>
              </a:defRPr>
            </a:lvl1pPr>
          </a:lstStyle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4010025" y="228600"/>
            <a:ext cx="5135563" cy="268288"/>
          </a:xfrm>
          <a:prstGeom prst="rect">
            <a:avLst/>
          </a:prstGeom>
          <a:solidFill>
            <a:srgbClr val="5149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1195388" y="457200"/>
            <a:ext cx="2814637" cy="360363"/>
          </a:xfrm>
          <a:prstGeom prst="rect">
            <a:avLst/>
          </a:prstGeom>
          <a:solidFill>
            <a:srgbClr val="2924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4010025" y="457200"/>
            <a:ext cx="5133975" cy="381000"/>
          </a:xfrm>
          <a:prstGeom prst="rect">
            <a:avLst/>
          </a:prstGeom>
          <a:solidFill>
            <a:srgbClr val="7777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1056" name="Line 32"/>
          <p:cNvSpPr>
            <a:spLocks noChangeShapeType="1"/>
          </p:cNvSpPr>
          <p:nvPr/>
        </p:nvSpPr>
        <p:spPr bwMode="gray">
          <a:xfrm>
            <a:off x="0" y="765175"/>
            <a:ext cx="914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19075" y="30163"/>
            <a:ext cx="870585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5898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Segoe UI"/>
          <a:ea typeface="Segoe UI"/>
          <a:cs typeface="Segoe U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Segoe UI"/>
          <a:ea typeface="Segoe UI"/>
          <a:cs typeface="Segoe U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Segoe UI"/>
          <a:ea typeface="Segoe U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Segoe UI"/>
          <a:ea typeface="Segoe U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Segoe UI"/>
          <a:ea typeface="Segoe U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Segoe UI"/>
          <a:ea typeface="Segoe U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Rectangle 24"/>
          <p:cNvSpPr>
            <a:spLocks noChangeArrowheads="1"/>
          </p:cNvSpPr>
          <p:nvPr/>
        </p:nvSpPr>
        <p:spPr bwMode="gray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テキストの書式設定</a:t>
            </a:r>
            <a:endParaRPr lang="en-US" altLang="ja-JP" dirty="0"/>
          </a:p>
          <a:p>
            <a:pPr lvl="1"/>
            <a:r>
              <a:rPr lang="ja-JP" altLang="en-US" dirty="0"/>
              <a:t>第</a:t>
            </a:r>
            <a:r>
              <a:rPr lang="en-US" altLang="ja-JP" dirty="0"/>
              <a:t> 2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2"/>
            <a:r>
              <a:rPr lang="ja-JP" altLang="en-US" dirty="0"/>
              <a:t>第</a:t>
            </a:r>
            <a:r>
              <a:rPr lang="en-US" altLang="ja-JP" dirty="0"/>
              <a:t> 3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3"/>
            <a:r>
              <a:rPr lang="ja-JP" altLang="en-US" dirty="0"/>
              <a:t>第</a:t>
            </a:r>
            <a:r>
              <a:rPr lang="en-US" altLang="ja-JP" dirty="0"/>
              <a:t> 4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4"/>
            <a:r>
              <a:rPr lang="ja-JP" altLang="en-US" dirty="0"/>
              <a:t>第</a:t>
            </a:r>
            <a:r>
              <a:rPr lang="en-US" altLang="ja-JP" dirty="0"/>
              <a:t> 5 </a:t>
            </a:r>
            <a:r>
              <a:rPr lang="ja-JP" altLang="en-US" dirty="0"/>
              <a:t>レベル</a:t>
            </a: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gray">
          <a:xfrm flipV="1">
            <a:off x="-7938" y="6742113"/>
            <a:ext cx="9159876" cy="71437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84150" y="6524625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Segoe UI"/>
                <a:ea typeface="Segoe UI"/>
                <a:cs typeface="Segoe UI"/>
              </a:defRPr>
            </a:lvl1pPr>
          </a:lstStyle>
          <a:p>
            <a:fld id="{0F768C95-6A5C-1745-9EDD-1EC0B013743C}" type="datetime1">
              <a:rPr lang="ja-JP" altLang="en-US" smtClean="0">
                <a:solidFill>
                  <a:srgbClr val="000000"/>
                </a:solidFill>
              </a:rPr>
              <a:t>2014/10/19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524625"/>
            <a:ext cx="2895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Segoe UI"/>
                <a:ea typeface="Segoe UI"/>
                <a:cs typeface="Segoe UI"/>
              </a:defRPr>
            </a:lvl1pPr>
          </a:lstStyle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826250" y="6524625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Segoe UI"/>
                <a:ea typeface="Segoe UI"/>
                <a:cs typeface="Segoe UI"/>
              </a:defRPr>
            </a:lvl1pPr>
          </a:lstStyle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4010025" y="228600"/>
            <a:ext cx="5135563" cy="268288"/>
          </a:xfrm>
          <a:prstGeom prst="rect">
            <a:avLst/>
          </a:prstGeom>
          <a:solidFill>
            <a:srgbClr val="5149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1195388" y="457200"/>
            <a:ext cx="2814637" cy="360363"/>
          </a:xfrm>
          <a:prstGeom prst="rect">
            <a:avLst/>
          </a:prstGeom>
          <a:solidFill>
            <a:srgbClr val="2924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4010025" y="457200"/>
            <a:ext cx="5133975" cy="381000"/>
          </a:xfrm>
          <a:prstGeom prst="rect">
            <a:avLst/>
          </a:prstGeom>
          <a:solidFill>
            <a:srgbClr val="7777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1056" name="Line 32"/>
          <p:cNvSpPr>
            <a:spLocks noChangeShapeType="1"/>
          </p:cNvSpPr>
          <p:nvPr/>
        </p:nvSpPr>
        <p:spPr bwMode="gray">
          <a:xfrm>
            <a:off x="0" y="765175"/>
            <a:ext cx="914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19075" y="30163"/>
            <a:ext cx="870585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5474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Segoe UI"/>
          <a:ea typeface="Segoe UI"/>
          <a:cs typeface="Segoe U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Segoe UI"/>
          <a:ea typeface="Segoe UI"/>
          <a:cs typeface="Segoe U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Segoe UI"/>
          <a:ea typeface="Segoe U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Segoe UI"/>
          <a:ea typeface="Segoe U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Segoe UI"/>
          <a:ea typeface="Segoe U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Segoe UI"/>
          <a:ea typeface="Segoe U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Rectangle 24"/>
          <p:cNvSpPr>
            <a:spLocks noChangeArrowheads="1"/>
          </p:cNvSpPr>
          <p:nvPr/>
        </p:nvSpPr>
        <p:spPr bwMode="gray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テキストの書式設定</a:t>
            </a:r>
            <a:endParaRPr lang="en-US" altLang="ja-JP" dirty="0"/>
          </a:p>
          <a:p>
            <a:pPr lvl="1"/>
            <a:r>
              <a:rPr lang="ja-JP" altLang="en-US" dirty="0"/>
              <a:t>第</a:t>
            </a:r>
            <a:r>
              <a:rPr lang="en-US" altLang="ja-JP" dirty="0"/>
              <a:t> 2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2"/>
            <a:r>
              <a:rPr lang="ja-JP" altLang="en-US" dirty="0"/>
              <a:t>第</a:t>
            </a:r>
            <a:r>
              <a:rPr lang="en-US" altLang="ja-JP" dirty="0"/>
              <a:t> 3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3"/>
            <a:r>
              <a:rPr lang="ja-JP" altLang="en-US" dirty="0"/>
              <a:t>第</a:t>
            </a:r>
            <a:r>
              <a:rPr lang="en-US" altLang="ja-JP" dirty="0"/>
              <a:t> 4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4"/>
            <a:r>
              <a:rPr lang="ja-JP" altLang="en-US" dirty="0"/>
              <a:t>第</a:t>
            </a:r>
            <a:r>
              <a:rPr lang="en-US" altLang="ja-JP" dirty="0"/>
              <a:t> 5 </a:t>
            </a:r>
            <a:r>
              <a:rPr lang="ja-JP" altLang="en-US" dirty="0"/>
              <a:t>レベル</a:t>
            </a: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gray">
          <a:xfrm flipV="1">
            <a:off x="-7938" y="6742113"/>
            <a:ext cx="9159876" cy="71437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84150" y="6524625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Segoe UI"/>
                <a:ea typeface="Segoe UI"/>
                <a:cs typeface="Segoe UI"/>
              </a:defRPr>
            </a:lvl1pPr>
          </a:lstStyle>
          <a:p>
            <a:fld id="{5BCB1A86-A1B8-E648-908B-8B29CF4D7F48}" type="datetime1">
              <a:rPr lang="ja-JP" altLang="en-US" smtClean="0">
                <a:solidFill>
                  <a:srgbClr val="000000"/>
                </a:solidFill>
              </a:rPr>
              <a:t>2014/10/19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524625"/>
            <a:ext cx="2895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Segoe UI"/>
                <a:ea typeface="Segoe UI"/>
                <a:cs typeface="Segoe UI"/>
              </a:defRPr>
            </a:lvl1pPr>
          </a:lstStyle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826250" y="6524625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Segoe UI"/>
                <a:ea typeface="Segoe UI"/>
                <a:cs typeface="Segoe UI"/>
              </a:defRPr>
            </a:lvl1pPr>
          </a:lstStyle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4010025" y="228600"/>
            <a:ext cx="5135563" cy="268288"/>
          </a:xfrm>
          <a:prstGeom prst="rect">
            <a:avLst/>
          </a:prstGeom>
          <a:solidFill>
            <a:srgbClr val="5149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1195388" y="457200"/>
            <a:ext cx="2814637" cy="360363"/>
          </a:xfrm>
          <a:prstGeom prst="rect">
            <a:avLst/>
          </a:prstGeom>
          <a:solidFill>
            <a:srgbClr val="2924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4010025" y="457200"/>
            <a:ext cx="5133975" cy="381000"/>
          </a:xfrm>
          <a:prstGeom prst="rect">
            <a:avLst/>
          </a:prstGeom>
          <a:solidFill>
            <a:srgbClr val="7777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1056" name="Line 32"/>
          <p:cNvSpPr>
            <a:spLocks noChangeShapeType="1"/>
          </p:cNvSpPr>
          <p:nvPr/>
        </p:nvSpPr>
        <p:spPr bwMode="gray">
          <a:xfrm>
            <a:off x="0" y="765175"/>
            <a:ext cx="914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19075" y="30163"/>
            <a:ext cx="870585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7970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Segoe UI"/>
          <a:ea typeface="Segoe UI"/>
          <a:cs typeface="Segoe U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Segoe UI"/>
          <a:ea typeface="Segoe UI"/>
          <a:cs typeface="Segoe U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Segoe UI"/>
          <a:ea typeface="Segoe U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Segoe UI"/>
          <a:ea typeface="Segoe U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Segoe UI"/>
          <a:ea typeface="Segoe U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Segoe UI"/>
          <a:ea typeface="Segoe U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Rectangle 24"/>
          <p:cNvSpPr>
            <a:spLocks noChangeArrowheads="1"/>
          </p:cNvSpPr>
          <p:nvPr/>
        </p:nvSpPr>
        <p:spPr bwMode="gray">
          <a:xfrm>
            <a:off x="0" y="0"/>
            <a:ext cx="9144000" cy="836613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テキストの書式設定</a:t>
            </a:r>
            <a:endParaRPr lang="en-US" altLang="ja-JP" dirty="0"/>
          </a:p>
          <a:p>
            <a:pPr lvl="1"/>
            <a:r>
              <a:rPr lang="ja-JP" altLang="en-US" dirty="0"/>
              <a:t>第</a:t>
            </a:r>
            <a:r>
              <a:rPr lang="en-US" altLang="ja-JP" dirty="0"/>
              <a:t> 2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2"/>
            <a:r>
              <a:rPr lang="ja-JP" altLang="en-US" dirty="0"/>
              <a:t>第</a:t>
            </a:r>
            <a:r>
              <a:rPr lang="en-US" altLang="ja-JP" dirty="0"/>
              <a:t> 3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3"/>
            <a:r>
              <a:rPr lang="ja-JP" altLang="en-US" dirty="0"/>
              <a:t>第</a:t>
            </a:r>
            <a:r>
              <a:rPr lang="en-US" altLang="ja-JP" dirty="0"/>
              <a:t> 4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4"/>
            <a:r>
              <a:rPr lang="ja-JP" altLang="en-US" dirty="0"/>
              <a:t>第</a:t>
            </a:r>
            <a:r>
              <a:rPr lang="en-US" altLang="ja-JP" dirty="0"/>
              <a:t> 5 </a:t>
            </a:r>
            <a:r>
              <a:rPr lang="ja-JP" altLang="en-US" dirty="0"/>
              <a:t>レベル</a:t>
            </a: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gray">
          <a:xfrm flipV="1">
            <a:off x="-7938" y="6742113"/>
            <a:ext cx="9159876" cy="71437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84150" y="6524625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Segoe UI"/>
                <a:ea typeface="Segoe UI"/>
                <a:cs typeface="Segoe UI"/>
              </a:defRPr>
            </a:lvl1pPr>
          </a:lstStyle>
          <a:p>
            <a:fld id="{65F2C42A-0646-7B45-B254-2D6BF8159B33}" type="datetime1">
              <a:rPr lang="ja-JP" altLang="en-US" smtClean="0">
                <a:solidFill>
                  <a:srgbClr val="000000"/>
                </a:solidFill>
              </a:rPr>
              <a:t>2014/10/19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524625"/>
            <a:ext cx="2895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Segoe UI"/>
                <a:ea typeface="Segoe UI"/>
                <a:cs typeface="Segoe UI"/>
              </a:defRPr>
            </a:lvl1pPr>
          </a:lstStyle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826250" y="6524625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Segoe UI"/>
                <a:ea typeface="Segoe UI"/>
                <a:cs typeface="Segoe UI"/>
              </a:defRPr>
            </a:lvl1pPr>
          </a:lstStyle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4010025" y="228600"/>
            <a:ext cx="5135563" cy="268288"/>
          </a:xfrm>
          <a:prstGeom prst="rect">
            <a:avLst/>
          </a:prstGeom>
          <a:solidFill>
            <a:srgbClr val="5149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1195388" y="457200"/>
            <a:ext cx="2814637" cy="360363"/>
          </a:xfrm>
          <a:prstGeom prst="rect">
            <a:avLst/>
          </a:prstGeom>
          <a:solidFill>
            <a:srgbClr val="2924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4010025" y="457200"/>
            <a:ext cx="5133975" cy="381000"/>
          </a:xfrm>
          <a:prstGeom prst="rect">
            <a:avLst/>
          </a:prstGeom>
          <a:solidFill>
            <a:srgbClr val="7777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1056" name="Line 32"/>
          <p:cNvSpPr>
            <a:spLocks noChangeShapeType="1"/>
          </p:cNvSpPr>
          <p:nvPr/>
        </p:nvSpPr>
        <p:spPr bwMode="gray">
          <a:xfrm>
            <a:off x="0" y="765175"/>
            <a:ext cx="914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19075" y="30163"/>
            <a:ext cx="870585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45682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Segoe UI"/>
          <a:ea typeface="Segoe UI"/>
          <a:cs typeface="Segoe U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Segoe UI"/>
          <a:ea typeface="Segoe UI"/>
          <a:cs typeface="Segoe U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Segoe UI"/>
          <a:ea typeface="Segoe U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Segoe UI"/>
          <a:ea typeface="Segoe U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Segoe UI"/>
          <a:ea typeface="Segoe U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Segoe UI"/>
          <a:ea typeface="Segoe U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gif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34.wmf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35.wmf"/><Relationship Id="rId15" Type="http://schemas.openxmlformats.org/officeDocument/2006/relationships/image" Target="../media/image38.png"/><Relationship Id="rId16" Type="http://schemas.openxmlformats.org/officeDocument/2006/relationships/oleObject" Target="../embeddings/oleObject6.bin"/><Relationship Id="rId17" Type="http://schemas.openxmlformats.org/officeDocument/2006/relationships/image" Target="../media/image3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7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31.w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32.w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33.emf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.bin"/><Relationship Id="rId12" Type="http://schemas.openxmlformats.org/officeDocument/2006/relationships/image" Target="../media/image35.wmf"/><Relationship Id="rId13" Type="http://schemas.openxmlformats.org/officeDocument/2006/relationships/oleObject" Target="../embeddings/oleObject11.bin"/><Relationship Id="rId14" Type="http://schemas.openxmlformats.org/officeDocument/2006/relationships/image" Target="../media/image36.wmf"/><Relationship Id="rId15" Type="http://schemas.openxmlformats.org/officeDocument/2006/relationships/image" Target="../media/image43.png"/><Relationship Id="rId16" Type="http://schemas.openxmlformats.org/officeDocument/2006/relationships/oleObject" Target="../embeddings/oleObject12.bin"/><Relationship Id="rId17" Type="http://schemas.openxmlformats.org/officeDocument/2006/relationships/image" Target="../media/image4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42.png"/><Relationship Id="rId5" Type="http://schemas.openxmlformats.org/officeDocument/2006/relationships/oleObject" Target="../embeddings/oleObject7.bin"/><Relationship Id="rId6" Type="http://schemas.openxmlformats.org/officeDocument/2006/relationships/image" Target="../media/image39.w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40.w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34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wmf"/><Relationship Id="rId5" Type="http://schemas.openxmlformats.org/officeDocument/2006/relationships/image" Target="../media/image9.wmf"/><Relationship Id="rId6" Type="http://schemas.openxmlformats.org/officeDocument/2006/relationships/image" Target="../media/image10.emf"/><Relationship Id="rId7" Type="http://schemas.openxmlformats.org/officeDocument/2006/relationships/image" Target="../media/image11.wmf"/><Relationship Id="rId8" Type="http://schemas.openxmlformats.org/officeDocument/2006/relationships/image" Target="../media/image12.wmf"/><Relationship Id="rId9" Type="http://schemas.openxmlformats.org/officeDocument/2006/relationships/image" Target="../media/image13.wmf"/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wmf"/><Relationship Id="rId5" Type="http://schemas.openxmlformats.org/officeDocument/2006/relationships/image" Target="../media/image9.wmf"/><Relationship Id="rId6" Type="http://schemas.openxmlformats.org/officeDocument/2006/relationships/image" Target="../media/image10.emf"/><Relationship Id="rId7" Type="http://schemas.openxmlformats.org/officeDocument/2006/relationships/image" Target="../media/image11.wmf"/><Relationship Id="rId8" Type="http://schemas.openxmlformats.org/officeDocument/2006/relationships/image" Target="../media/image12.wmf"/><Relationship Id="rId9" Type="http://schemas.openxmlformats.org/officeDocument/2006/relationships/image" Target="../media/image13.wmf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124744"/>
            <a:ext cx="9144000" cy="2304256"/>
          </a:xfrm>
        </p:spPr>
        <p:txBody>
          <a:bodyPr>
            <a:noAutofit/>
          </a:bodyPr>
          <a:lstStyle/>
          <a:p>
            <a:r>
              <a:rPr lang="en-US" altLang="ja-JP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"/>
                <a:cs typeface="Calibri"/>
              </a:rPr>
              <a:t>Abnormal </a:t>
            </a:r>
            <a:r>
              <a:rPr lang="en-US" altLang="ja-JP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"/>
                <a:cs typeface="Calibri"/>
              </a:rPr>
              <a:t>winter weather in Japan during 2012 controlled by </a:t>
            </a:r>
            <a:r>
              <a:rPr lang="en-US" altLang="ja-JP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"/>
                <a:cs typeface="Calibri"/>
              </a:rPr>
              <a:t/>
            </a:r>
            <a:br>
              <a:rPr lang="en-US" altLang="ja-JP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"/>
                <a:cs typeface="Calibri"/>
              </a:rPr>
            </a:br>
            <a:r>
              <a:rPr lang="en-US" altLang="ja-JP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"/>
                <a:cs typeface="Calibri"/>
              </a:rPr>
              <a:t>large</a:t>
            </a:r>
            <a:r>
              <a:rPr lang="en-US" altLang="ja-JP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"/>
                <a:cs typeface="Calibri"/>
              </a:rPr>
              <a:t>-scale atmospheric and </a:t>
            </a:r>
            <a:r>
              <a:rPr lang="en-US" altLang="ja-JP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"/>
                <a:cs typeface="Calibri"/>
              </a:rPr>
              <a:t/>
            </a:r>
            <a:br>
              <a:rPr lang="en-US" altLang="ja-JP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"/>
                <a:cs typeface="Calibri"/>
              </a:rPr>
            </a:br>
            <a:r>
              <a:rPr lang="en-US" altLang="ja-JP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"/>
                <a:cs typeface="Calibri"/>
              </a:rPr>
              <a:t>small</a:t>
            </a:r>
            <a:r>
              <a:rPr lang="en-US" altLang="ja-JP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"/>
                <a:cs typeface="Calibri"/>
              </a:rPr>
              <a:t>-scale oceanic </a:t>
            </a:r>
            <a:r>
              <a:rPr lang="en-US" altLang="ja-JP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"/>
                <a:cs typeface="Calibri"/>
              </a:rPr>
              <a:t>phenomena</a:t>
            </a:r>
            <a:endParaRPr lang="ja-JP" altLang="en-US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Segoe UI"/>
              <a:cs typeface="Calibri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850" y="6453336"/>
            <a:ext cx="6488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chemeClr val="bg1"/>
                </a:solidFill>
                <a:latin typeface="Segoe UI"/>
                <a:ea typeface="Segoe UI"/>
                <a:cs typeface="Segoe UI"/>
              </a:rPr>
              <a:t>The speaker took this picture on 11 December, 2012 over the ocean near Japan.</a:t>
            </a:r>
            <a:endParaRPr lang="ja-JP" altLang="en-US" sz="1400" dirty="0">
              <a:solidFill>
                <a:schemeClr val="bg1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6" name="サブタイトル 2"/>
          <p:cNvSpPr>
            <a:spLocks noGrp="1"/>
          </p:cNvSpPr>
          <p:nvPr>
            <p:ph type="subTitle" idx="1"/>
          </p:nvPr>
        </p:nvSpPr>
        <p:spPr>
          <a:xfrm>
            <a:off x="0" y="3933056"/>
            <a:ext cx="9144000" cy="151216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altLang="ja-JP" sz="39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Yuta</a:t>
            </a:r>
            <a:r>
              <a:rPr lang="ja-JP" altLang="en-US" sz="39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ja-JP" sz="39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Ando</a:t>
            </a:r>
            <a:r>
              <a:rPr lang="en-US" altLang="ja-JP" sz="3000" b="1" baseline="30000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altLang="ja-JP" sz="30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Masayo</a:t>
            </a:r>
            <a:r>
              <a:rPr lang="ja-JP" altLang="en-US" sz="30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ja-JP" sz="30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Ogi</a:t>
            </a:r>
            <a:r>
              <a:rPr lang="en-US" altLang="ja-JP" sz="3000" b="1" baseline="30000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altLang="ja-JP" sz="30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Yoshihiro</a:t>
            </a:r>
            <a:r>
              <a:rPr lang="ja-JP" altLang="en-US" sz="30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ja-JP" sz="30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Tachibana</a:t>
            </a:r>
            <a:r>
              <a:rPr lang="en-US" altLang="ja-JP" sz="3000" b="1" baseline="30000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en-US" altLang="ja-JP" sz="3000" b="1" dirty="0" smtClean="0">
              <a:ln>
                <a:solidFill>
                  <a:schemeClr val="tx1"/>
                </a:solidFill>
              </a:ln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endParaRPr lang="en-US" altLang="ja-JP" sz="3600" b="1" baseline="30000" dirty="0" smtClean="0">
              <a:ln>
                <a:solidFill>
                  <a:schemeClr val="tx1"/>
                </a:solidFill>
              </a:ln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en-US" altLang="ja-JP" sz="2600" b="1" baseline="30000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altLang="ja-JP" sz="26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Climate and </a:t>
            </a:r>
            <a:r>
              <a:rPr lang="en-US" altLang="ja-JP" sz="26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Ecosystems </a:t>
            </a:r>
            <a:r>
              <a:rPr lang="en-US" altLang="ja-JP" sz="26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Dynamics Division, Mie Univ.,</a:t>
            </a:r>
          </a:p>
          <a:p>
            <a:pPr lvl="0"/>
            <a:r>
              <a:rPr lang="en-US" altLang="ja-JP" sz="2600" b="1" baseline="30000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altLang="ja-JP" sz="26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Centre for Earth Observation Science, Univ. of Manitoba</a:t>
            </a:r>
            <a:endParaRPr lang="en-US" altLang="ja-JP" sz="2600" b="1" dirty="0">
              <a:ln>
                <a:solidFill>
                  <a:schemeClr val="tx1"/>
                </a:solidFill>
              </a:ln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23" y="118488"/>
            <a:ext cx="1363200" cy="36004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18488"/>
            <a:ext cx="1242003" cy="36004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5877272"/>
            <a:ext cx="864096" cy="86409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23528" y="3491716"/>
            <a:ext cx="831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"/>
                <a:ea typeface="Segoe UI"/>
                <a:cs typeface="Segoe UI"/>
              </a:rPr>
              <a:t>We submitted the manuscript about this study to </a:t>
            </a:r>
            <a:r>
              <a:rPr lang="en-US" altLang="ja-JP" b="1" i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"/>
                <a:ea typeface="Segoe UI"/>
                <a:cs typeface="Segoe UI"/>
              </a:rPr>
              <a:t>Monthly Weather Review</a:t>
            </a:r>
            <a:r>
              <a:rPr lang="en-US" altLang="ja-JP" b="1" i="1" u="sng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"/>
                <a:ea typeface="Segoe UI"/>
                <a:cs typeface="Segoe UI"/>
              </a:rPr>
              <a:t>.</a:t>
            </a:r>
            <a:endParaRPr lang="en-US" altLang="ja-JP" b="1" i="1" u="sng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88024" y="44624"/>
            <a:ext cx="4330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chemeClr val="bg1"/>
                </a:solidFill>
                <a:latin typeface="Segoe UI"/>
                <a:ea typeface="Segoe UI"/>
                <a:cs typeface="Segoe UI"/>
              </a:rPr>
              <a:t>2014/07/29 AOGS 11th Annual Meeting in Sapporo</a:t>
            </a:r>
            <a:endParaRPr lang="ja-JP" altLang="en-US" sz="1400" dirty="0">
              <a:solidFill>
                <a:schemeClr val="bg1"/>
              </a:solidFill>
              <a:latin typeface="Segoe UI"/>
              <a:ea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90608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11" y="3992225"/>
            <a:ext cx="6737021" cy="264213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12" y="1218916"/>
            <a:ext cx="6737020" cy="264213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804934"/>
          </a:xfrm>
        </p:spPr>
        <p:txBody>
          <a:bodyPr>
            <a:noAutofit/>
          </a:bodyPr>
          <a:lstStyle/>
          <a:p>
            <a:r>
              <a:rPr lang="en-US" altLang="ja-JP" sz="2000" kern="1200" dirty="0" smtClean="0">
                <a:solidFill>
                  <a:srgbClr val="FFFFFF"/>
                </a:solidFill>
                <a:latin typeface="Segoe UI"/>
              </a:rPr>
              <a:t>Small-scale Oceanic Control</a:t>
            </a:r>
            <a:br>
              <a:rPr lang="en-US" altLang="ja-JP" sz="2000" kern="1200" dirty="0" smtClean="0">
                <a:solidFill>
                  <a:srgbClr val="FFFFFF"/>
                </a:solidFill>
                <a:latin typeface="Segoe UI"/>
              </a:rPr>
            </a:br>
            <a:r>
              <a:rPr lang="en-US" altLang="ja-JP" sz="2000" kern="1200" dirty="0" smtClean="0">
                <a:solidFill>
                  <a:srgbClr val="FFFFFF"/>
                </a:solidFill>
                <a:latin typeface="Segoe UI"/>
              </a:rPr>
              <a:t> - Compared with </a:t>
            </a:r>
            <a:r>
              <a:rPr lang="en-US" altLang="ja-JP" sz="2000" b="1" kern="1200" dirty="0" smtClean="0">
                <a:solidFill>
                  <a:srgbClr val="FFFFFF"/>
                </a:solidFill>
                <a:latin typeface="Segoe UI"/>
              </a:rPr>
              <a:t>Estimated</a:t>
            </a:r>
            <a:r>
              <a:rPr lang="en-US" altLang="ja-JP" sz="2000" kern="1200" dirty="0" smtClean="0">
                <a:solidFill>
                  <a:srgbClr val="FFFFFF"/>
                </a:solidFill>
                <a:latin typeface="Segoe UI"/>
              </a:rPr>
              <a:t> and </a:t>
            </a:r>
            <a:r>
              <a:rPr lang="en-US" altLang="ja-JP" sz="2000" b="1" kern="1200" dirty="0" smtClean="0">
                <a:solidFill>
                  <a:srgbClr val="FFFFFF"/>
                </a:solidFill>
                <a:latin typeface="Segoe UI"/>
              </a:rPr>
              <a:t>Residual</a:t>
            </a:r>
            <a:r>
              <a:rPr lang="en-US" altLang="ja-JP" sz="2000" kern="1200" dirty="0" smtClean="0">
                <a:solidFill>
                  <a:srgbClr val="FFFFFF"/>
                </a:solidFill>
                <a:latin typeface="Segoe UI"/>
              </a:rPr>
              <a:t> Air </a:t>
            </a:r>
            <a:r>
              <a:rPr lang="en-US" altLang="ja-JP" sz="2000" kern="1200" dirty="0" err="1" smtClean="0">
                <a:solidFill>
                  <a:srgbClr val="FFFFFF"/>
                </a:solidFill>
                <a:latin typeface="Segoe UI"/>
              </a:rPr>
              <a:t>temperature&amp;SST</a:t>
            </a:r>
            <a:r>
              <a:rPr lang="en-US" altLang="ja-JP" sz="2000" kern="1200" dirty="0" smtClean="0">
                <a:solidFill>
                  <a:srgbClr val="FFFFFF"/>
                </a:solidFill>
                <a:latin typeface="Segoe UI"/>
              </a:rPr>
              <a:t> (2012)</a:t>
            </a:r>
            <a:endParaRPr kumimoji="1" lang="ja-JP" altLang="en-US" sz="2000" dirty="0">
              <a:latin typeface="Segoe UI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35496" y="764704"/>
            <a:ext cx="5904656" cy="599133"/>
          </a:xfrm>
          <a:prstGeom prst="round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rgbClr val="FFFFFF"/>
                </a:solidFill>
                <a:latin typeface="Segoe UI"/>
                <a:ea typeface="Segoe UI"/>
                <a:cs typeface="Segoe UI"/>
              </a:rPr>
              <a:t>Ocean: Regression coefficients by Air temperature</a:t>
            </a:r>
          </a:p>
          <a:p>
            <a:pPr algn="ctr"/>
            <a:r>
              <a:rPr lang="en-US" altLang="ja-JP" sz="2000" dirty="0" smtClean="0">
                <a:solidFill>
                  <a:srgbClr val="FFFFFF"/>
                </a:solidFill>
                <a:latin typeface="Segoe UI"/>
                <a:ea typeface="Segoe UI"/>
                <a:cs typeface="Segoe UI"/>
              </a:rPr>
              <a:t>Land: </a:t>
            </a:r>
            <a:r>
              <a:rPr lang="en-US" altLang="ja-JP" sz="2000" b="1" dirty="0" smtClean="0">
                <a:solidFill>
                  <a:srgbClr val="FFFFFF"/>
                </a:solidFill>
                <a:latin typeface="Segoe UI"/>
                <a:ea typeface="Segoe UI"/>
                <a:cs typeface="Segoe UI"/>
              </a:rPr>
              <a:t>Estimated</a:t>
            </a:r>
            <a:r>
              <a:rPr lang="en-US" altLang="ja-JP" sz="2000" dirty="0" smtClean="0">
                <a:solidFill>
                  <a:srgbClr val="FFFFFF"/>
                </a:solidFill>
                <a:latin typeface="Segoe UI"/>
                <a:ea typeface="Segoe UI"/>
                <a:cs typeface="Segoe UI"/>
              </a:rPr>
              <a:t> by SST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339752" y="3212976"/>
            <a:ext cx="679357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Contours (Ocean) : Regression coefficients, Color shading (Ocean): </a:t>
            </a:r>
            <a:r>
              <a:rPr lang="en-US" altLang="ja-JP" sz="1400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S</a:t>
            </a:r>
            <a:r>
              <a:rPr lang="en-US" altLang="ja-JP" sz="1400" dirty="0" smtClean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ignificant levels</a:t>
            </a:r>
          </a:p>
          <a:p>
            <a:r>
              <a:rPr lang="en-US" altLang="ja-JP" sz="1400" dirty="0" smtClean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Color shading (</a:t>
            </a:r>
            <a:r>
              <a:rPr lang="en-US" altLang="ja-JP" sz="1400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Land): </a:t>
            </a:r>
            <a:r>
              <a:rPr lang="en-US" altLang="ja-JP" sz="1400" dirty="0" smtClean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Air temperature anomalies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10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572485" y="6234312"/>
            <a:ext cx="756084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Segoe UI"/>
                <a:ea typeface="Segoe UI"/>
                <a:cs typeface="Segoe UI"/>
              </a:rPr>
              <a:t>Color shading: </a:t>
            </a:r>
            <a:r>
              <a:rPr lang="en-US" altLang="ja-JP" sz="1400" dirty="0" smtClean="0">
                <a:latin typeface="Segoe UI"/>
                <a:ea typeface="Segoe UI"/>
                <a:cs typeface="Segoe UI"/>
              </a:rPr>
              <a:t>SST</a:t>
            </a:r>
            <a:r>
              <a:rPr kumimoji="1" lang="en-US" altLang="ja-JP" sz="1400" dirty="0" smtClean="0">
                <a:latin typeface="Segoe UI"/>
                <a:ea typeface="Segoe UI"/>
                <a:cs typeface="Segoe UI"/>
              </a:rPr>
              <a:t> anomalies, </a:t>
            </a:r>
            <a:r>
              <a:rPr lang="en-US" altLang="ja-JP" sz="1400" dirty="0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Color </a:t>
            </a:r>
            <a:r>
              <a:rPr lang="en-US" altLang="ja-JP" sz="1400" dirty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circles: temperature anomaly at </a:t>
            </a:r>
            <a:r>
              <a:rPr lang="en-US" altLang="ja-JP" sz="1400" dirty="0" err="1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AMeDAS</a:t>
            </a:r>
            <a:r>
              <a:rPr lang="en-US" altLang="ja-JP" sz="1400" dirty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 weather </a:t>
            </a:r>
            <a:r>
              <a:rPr lang="en-US" altLang="ja-JP" sz="1400" dirty="0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station</a:t>
            </a:r>
            <a:endParaRPr lang="ja-JP" altLang="en-US" sz="1400" dirty="0">
              <a:latin typeface="Segoe UI" panose="020B0502040204020203" pitchFamily="34" charset="0"/>
              <a:ea typeface="Segoe UI"/>
              <a:cs typeface="Segoe UI" panose="020B0502040204020203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9150" y="1475492"/>
            <a:ext cx="1054498" cy="40862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Period 1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07904" y="1484784"/>
            <a:ext cx="1054498" cy="40862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Period 2</a:t>
            </a:r>
            <a:endParaRPr kumimoji="1" lang="ja-JP" altLang="en-US" dirty="0">
              <a:latin typeface="Segoe UI" panose="020B0502040204020203" pitchFamily="34" charset="0"/>
              <a:ea typeface="Segoe UI"/>
              <a:cs typeface="Segoe UI" panose="020B0502040204020203" pitchFamily="34" charset="0"/>
            </a:endParaRPr>
          </a:p>
        </p:txBody>
      </p:sp>
      <p:sp>
        <p:nvSpPr>
          <p:cNvPr id="3" name="角丸四角形吹き出し 2"/>
          <p:cNvSpPr/>
          <p:nvPr/>
        </p:nvSpPr>
        <p:spPr>
          <a:xfrm>
            <a:off x="1475656" y="1484784"/>
            <a:ext cx="1728192" cy="220187"/>
          </a:xfrm>
          <a:prstGeom prst="wedgeRoundRectCallout">
            <a:avLst>
              <a:gd name="adj1" fmla="val -10114"/>
              <a:gd name="adj2" fmla="val 153514"/>
              <a:gd name="adj3" fmla="val 16667"/>
            </a:avLst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rgbClr val="FFFFFF"/>
                </a:solidFill>
                <a:latin typeface="Segoe UI"/>
                <a:ea typeface="Segoe UI"/>
                <a:cs typeface="Segoe UI"/>
              </a:rPr>
              <a:t>The Sea of </a:t>
            </a:r>
            <a:r>
              <a:rPr lang="en-US" altLang="ja-JP" sz="1600" dirty="0" smtClean="0">
                <a:solidFill>
                  <a:srgbClr val="FFFFFF"/>
                </a:solidFill>
                <a:latin typeface="Segoe UI"/>
                <a:ea typeface="Segoe UI"/>
                <a:cs typeface="Segoe UI"/>
              </a:rPr>
              <a:t>Japan</a:t>
            </a:r>
            <a:endParaRPr lang="en-US" altLang="ja-JP" sz="1600" dirty="0">
              <a:solidFill>
                <a:srgbClr val="FFFFFF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660232" y="1826821"/>
            <a:ext cx="2483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Segoe UI"/>
              </a:rPr>
              <a:t>Estimated Air temperatures by </a:t>
            </a:r>
            <a:r>
              <a:rPr kumimoji="1" lang="en-US" altLang="ja-JP" sz="1400" dirty="0" smtClean="0">
                <a:latin typeface="Segoe UI"/>
              </a:rPr>
              <a:t>a linear regression in SST over the Sea of Japan </a:t>
            </a:r>
            <a:r>
              <a:rPr kumimoji="1" lang="en-US" altLang="ja-JP" sz="1400" dirty="0" err="1" smtClean="0">
                <a:latin typeface="Segoe UI"/>
              </a:rPr>
              <a:t>interannual</a:t>
            </a:r>
            <a:r>
              <a:rPr kumimoji="1" lang="en-US" altLang="ja-JP" sz="1400" dirty="0" smtClean="0">
                <a:latin typeface="Segoe UI"/>
              </a:rPr>
              <a:t> index</a:t>
            </a:r>
            <a:endParaRPr kumimoji="1" lang="ja-JP" altLang="en-US" sz="1400" b="1" dirty="0">
              <a:solidFill>
                <a:srgbClr val="FF0000"/>
              </a:solidFill>
              <a:latin typeface="Segoe UI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660232" y="836712"/>
            <a:ext cx="2483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Segoe UI"/>
              </a:rPr>
              <a:t>Regression SST coefficients by </a:t>
            </a:r>
            <a:r>
              <a:rPr kumimoji="1" lang="en-US" altLang="ja-JP" sz="1400" dirty="0" smtClean="0">
                <a:latin typeface="Segoe UI"/>
              </a:rPr>
              <a:t>a linear regression in </a:t>
            </a:r>
            <a:r>
              <a:rPr lang="en-US" altLang="ja-JP" sz="1400" dirty="0">
                <a:latin typeface="Segoe UI"/>
              </a:rPr>
              <a:t>A</a:t>
            </a:r>
            <a:r>
              <a:rPr kumimoji="1" lang="en-US" altLang="ja-JP" sz="1400" dirty="0" smtClean="0">
                <a:latin typeface="Segoe UI"/>
              </a:rPr>
              <a:t>ir temperature over Japan </a:t>
            </a:r>
            <a:r>
              <a:rPr kumimoji="1" lang="en-US" altLang="ja-JP" sz="1400" dirty="0" err="1" smtClean="0">
                <a:latin typeface="Segoe UI"/>
              </a:rPr>
              <a:t>interannual</a:t>
            </a:r>
            <a:r>
              <a:rPr kumimoji="1" lang="en-US" altLang="ja-JP" sz="1400" dirty="0" smtClean="0">
                <a:latin typeface="Segoe UI"/>
              </a:rPr>
              <a:t> index</a:t>
            </a:r>
            <a:endParaRPr kumimoji="1" lang="ja-JP" altLang="en-US" sz="1400" b="1" dirty="0">
              <a:solidFill>
                <a:srgbClr val="FF0000"/>
              </a:solidFill>
              <a:latin typeface="Segoe UI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47051" y="4436229"/>
            <a:ext cx="1054498" cy="40862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Period 1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707904" y="4445521"/>
            <a:ext cx="1054498" cy="40862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Period 2</a:t>
            </a:r>
            <a:endParaRPr kumimoji="1" lang="ja-JP" altLang="en-US" dirty="0">
              <a:latin typeface="Segoe UI" panose="020B0502040204020203" pitchFamily="34" charset="0"/>
              <a:ea typeface="Segoe UI"/>
              <a:cs typeface="Segoe UI" panose="020B0502040204020203" pitchFamily="34" charset="0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642" y="6642857"/>
            <a:ext cx="2022350" cy="215143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6739872" y="4509120"/>
            <a:ext cx="2306355" cy="1464231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latin typeface="Segoe UI"/>
              </a:rPr>
              <a:t>Estimated</a:t>
            </a:r>
            <a:endParaRPr lang="en-US" altLang="ja-JP" sz="2000" dirty="0">
              <a:latin typeface="Segoe UI"/>
            </a:endParaRPr>
          </a:p>
          <a:p>
            <a:r>
              <a:rPr lang="en-US" altLang="ja-JP" sz="2000" dirty="0" smtClean="0">
                <a:latin typeface="Segoe UI"/>
              </a:rPr>
              <a:t>&amp; </a:t>
            </a:r>
            <a:r>
              <a:rPr lang="en-US" altLang="ja-JP" sz="2000" b="1" dirty="0" smtClean="0">
                <a:latin typeface="Segoe UI"/>
              </a:rPr>
              <a:t>Residual</a:t>
            </a:r>
            <a:endParaRPr lang="en-US" altLang="ja-JP" sz="2000" dirty="0">
              <a:latin typeface="Segoe UI"/>
            </a:endParaRPr>
          </a:p>
          <a:p>
            <a:r>
              <a:rPr lang="en-US" altLang="ja-JP" sz="2000" dirty="0" smtClean="0">
                <a:latin typeface="Segoe UI"/>
              </a:rPr>
              <a:t>Air temperatures were similar</a:t>
            </a:r>
            <a:endParaRPr kumimoji="1" lang="ja-JP" altLang="en-US" sz="2000" b="1" dirty="0">
              <a:solidFill>
                <a:srgbClr val="FF0000"/>
              </a:solidFill>
              <a:latin typeface="Segoe UI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21790" y="3717032"/>
            <a:ext cx="5918362" cy="588020"/>
          </a:xfrm>
          <a:prstGeom prst="round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rgbClr val="FFFFFF"/>
                </a:solidFill>
                <a:latin typeface="Segoe UI"/>
                <a:ea typeface="Segoe UI"/>
                <a:cs typeface="Segoe UI"/>
              </a:rPr>
              <a:t>Ocean: </a:t>
            </a:r>
            <a:r>
              <a:rPr lang="en-US" altLang="ja-JP" sz="2000" b="1" dirty="0" smtClean="0">
                <a:solidFill>
                  <a:srgbClr val="FFFFFF"/>
                </a:solidFill>
                <a:latin typeface="Segoe UI"/>
                <a:ea typeface="Segoe UI"/>
                <a:cs typeface="Segoe UI"/>
              </a:rPr>
              <a:t>Observed</a:t>
            </a:r>
          </a:p>
          <a:p>
            <a:pPr algn="ctr"/>
            <a:r>
              <a:rPr lang="en-US" altLang="ja-JP" sz="2000" dirty="0" smtClean="0">
                <a:solidFill>
                  <a:srgbClr val="FFFFFF"/>
                </a:solidFill>
                <a:latin typeface="Segoe UI"/>
                <a:ea typeface="Segoe UI"/>
                <a:cs typeface="Segoe UI"/>
              </a:rPr>
              <a:t>Land: </a:t>
            </a:r>
            <a:r>
              <a:rPr lang="en-US" altLang="ja-JP" sz="2000" b="1" dirty="0" smtClean="0">
                <a:solidFill>
                  <a:srgbClr val="FFFFFF"/>
                </a:solidFill>
                <a:latin typeface="Segoe UI"/>
                <a:ea typeface="Segoe UI"/>
                <a:cs typeface="Segoe UI"/>
              </a:rPr>
              <a:t>Residual</a:t>
            </a:r>
            <a:r>
              <a:rPr lang="en-US" altLang="ja-JP" sz="2000" dirty="0" smtClean="0">
                <a:solidFill>
                  <a:srgbClr val="FFFFFF"/>
                </a:solidFill>
                <a:latin typeface="Segoe UI"/>
                <a:ea typeface="Segoe UI"/>
                <a:cs typeface="Segoe UI"/>
              </a:rPr>
              <a:t> (Observed - Estimated by AO&amp;WP)</a:t>
            </a:r>
          </a:p>
        </p:txBody>
      </p:sp>
    </p:spTree>
    <p:extLst>
      <p:ext uri="{BB962C8B-B14F-4D97-AF65-F5344CB8AC3E}">
        <p14:creationId xmlns:p14="http://schemas.microsoft.com/office/powerpoint/2010/main" val="118631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>
            <a:grpSpLocks noChangeAspect="1"/>
          </p:cNvGrpSpPr>
          <p:nvPr/>
        </p:nvGrpSpPr>
        <p:grpSpPr>
          <a:xfrm>
            <a:off x="13611" y="764705"/>
            <a:ext cx="5160772" cy="4667658"/>
            <a:chOff x="13611" y="764704"/>
            <a:chExt cx="6737021" cy="6093296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11" y="3992225"/>
              <a:ext cx="6737021" cy="2642133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12" y="1218916"/>
              <a:ext cx="6737020" cy="2642132"/>
            </a:xfrm>
            <a:prstGeom prst="rect">
              <a:avLst/>
            </a:prstGeom>
          </p:spPr>
        </p:pic>
        <p:sp>
          <p:nvSpPr>
            <p:cNvPr id="17" name="角丸四角形 16"/>
            <p:cNvSpPr/>
            <p:nvPr/>
          </p:nvSpPr>
          <p:spPr>
            <a:xfrm>
              <a:off x="35497" y="764704"/>
              <a:ext cx="6116770" cy="614920"/>
            </a:xfrm>
            <a:prstGeom prst="roundRect">
              <a:avLst/>
            </a:prstGeom>
            <a:solidFill>
              <a:srgbClr val="3366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dirty="0" smtClean="0">
                  <a:solidFill>
                    <a:srgbClr val="FFFFFF"/>
                  </a:solidFill>
                  <a:latin typeface="Segoe UI"/>
                  <a:ea typeface="Segoe UI"/>
                  <a:cs typeface="Segoe UI"/>
                </a:rPr>
                <a:t>Ocean: Regression coefficients by Air temperature</a:t>
              </a:r>
            </a:p>
            <a:p>
              <a:pPr algn="ctr"/>
              <a:r>
                <a:rPr lang="en-US" altLang="ja-JP" sz="1600" dirty="0" smtClean="0">
                  <a:solidFill>
                    <a:srgbClr val="FFFFFF"/>
                  </a:solidFill>
                  <a:latin typeface="Segoe UI"/>
                  <a:ea typeface="Segoe UI"/>
                  <a:cs typeface="Segoe UI"/>
                </a:rPr>
                <a:t>Land: </a:t>
              </a:r>
              <a:r>
                <a:rPr lang="en-US" altLang="ja-JP" sz="1600" b="1" dirty="0" smtClean="0">
                  <a:solidFill>
                    <a:srgbClr val="FFFFFF"/>
                  </a:solidFill>
                  <a:latin typeface="Segoe UI"/>
                  <a:ea typeface="Segoe UI"/>
                  <a:cs typeface="Segoe UI"/>
                </a:rPr>
                <a:t>Estimated</a:t>
              </a:r>
              <a:r>
                <a:rPr lang="en-US" altLang="ja-JP" sz="1600" dirty="0" smtClean="0">
                  <a:solidFill>
                    <a:srgbClr val="FFFFFF"/>
                  </a:solidFill>
                  <a:latin typeface="Segoe UI"/>
                  <a:ea typeface="Segoe UI"/>
                  <a:cs typeface="Segoe UI"/>
                </a:rPr>
                <a:t> by SST</a:t>
              </a:r>
            </a:p>
          </p:txBody>
        </p:sp>
        <p:sp>
          <p:nvSpPr>
            <p:cNvPr id="18" name="角丸四角形 17"/>
            <p:cNvSpPr/>
            <p:nvPr/>
          </p:nvSpPr>
          <p:spPr>
            <a:xfrm>
              <a:off x="21790" y="3717032"/>
              <a:ext cx="6224479" cy="579917"/>
            </a:xfrm>
            <a:prstGeom prst="roundRect">
              <a:avLst/>
            </a:prstGeom>
            <a:solidFill>
              <a:srgbClr val="3366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dirty="0" smtClean="0">
                  <a:solidFill>
                    <a:srgbClr val="FFFFFF"/>
                  </a:solidFill>
                  <a:latin typeface="Segoe UI"/>
                  <a:ea typeface="Segoe UI"/>
                  <a:cs typeface="Segoe UI"/>
                </a:rPr>
                <a:t>Ocean: </a:t>
              </a:r>
              <a:r>
                <a:rPr lang="en-US" altLang="ja-JP" sz="1600" b="1" dirty="0" smtClean="0">
                  <a:solidFill>
                    <a:srgbClr val="FFFFFF"/>
                  </a:solidFill>
                  <a:latin typeface="Segoe UI"/>
                  <a:ea typeface="Segoe UI"/>
                  <a:cs typeface="Segoe UI"/>
                </a:rPr>
                <a:t>Observed</a:t>
              </a:r>
            </a:p>
            <a:p>
              <a:pPr algn="ctr"/>
              <a:r>
                <a:rPr lang="en-US" altLang="ja-JP" sz="1600" dirty="0" smtClean="0">
                  <a:solidFill>
                    <a:srgbClr val="FFFFFF"/>
                  </a:solidFill>
                  <a:latin typeface="Segoe UI"/>
                  <a:ea typeface="Segoe UI"/>
                  <a:cs typeface="Segoe UI"/>
                </a:rPr>
                <a:t>Land: </a:t>
              </a:r>
              <a:r>
                <a:rPr lang="en-US" altLang="ja-JP" sz="1600" b="1" dirty="0" smtClean="0">
                  <a:solidFill>
                    <a:srgbClr val="FFFFFF"/>
                  </a:solidFill>
                  <a:latin typeface="Segoe UI"/>
                  <a:ea typeface="Segoe UI"/>
                  <a:cs typeface="Segoe UI"/>
                </a:rPr>
                <a:t>Residual</a:t>
              </a:r>
              <a:r>
                <a:rPr lang="en-US" altLang="ja-JP" sz="1600" dirty="0" smtClean="0">
                  <a:solidFill>
                    <a:srgbClr val="FFFFFF"/>
                  </a:solidFill>
                  <a:latin typeface="Segoe UI"/>
                  <a:ea typeface="Segoe UI"/>
                  <a:cs typeface="Segoe UI"/>
                </a:rPr>
                <a:t> (Observed - Estimated by AO&amp;WP)</a:t>
              </a: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349151" y="1475492"/>
              <a:ext cx="1054498" cy="37784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ja-JP" sz="1100" dirty="0" smtClean="0">
                  <a:latin typeface="Segoe UI" panose="020B0502040204020203" pitchFamily="34" charset="0"/>
                  <a:ea typeface="Segoe UI"/>
                  <a:cs typeface="Segoe UI" panose="020B0502040204020203" pitchFamily="34" charset="0"/>
                </a:rPr>
                <a:t>Period 1</a:t>
              </a: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3707904" y="1484784"/>
              <a:ext cx="1054498" cy="37784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dirty="0" smtClean="0">
                  <a:latin typeface="Segoe UI" panose="020B0502040204020203" pitchFamily="34" charset="0"/>
                  <a:ea typeface="Segoe UI"/>
                  <a:cs typeface="Segoe UI" panose="020B0502040204020203" pitchFamily="34" charset="0"/>
                </a:rPr>
                <a:t>Period 2</a:t>
              </a:r>
              <a:endParaRPr kumimoji="1" lang="ja-JP" altLang="en-US" sz="1100" dirty="0">
                <a:latin typeface="Segoe UI" panose="020B0502040204020203" pitchFamily="34" charset="0"/>
                <a:ea typeface="Segoe UI"/>
                <a:cs typeface="Segoe UI" panose="020B0502040204020203" pitchFamily="34" charset="0"/>
              </a:endParaRPr>
            </a:p>
          </p:txBody>
        </p:sp>
        <p:sp>
          <p:nvSpPr>
            <p:cNvPr id="3" name="角丸四角形吹き出し 2"/>
            <p:cNvSpPr/>
            <p:nvPr/>
          </p:nvSpPr>
          <p:spPr>
            <a:xfrm>
              <a:off x="1475656" y="1484784"/>
              <a:ext cx="1728192" cy="220187"/>
            </a:xfrm>
            <a:prstGeom prst="wedgeRoundRectCallout">
              <a:avLst>
                <a:gd name="adj1" fmla="val -10114"/>
                <a:gd name="adj2" fmla="val 153514"/>
                <a:gd name="adj3" fmla="val 16667"/>
              </a:avLst>
            </a:prstGeom>
            <a:solidFill>
              <a:srgbClr val="FF6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100" dirty="0">
                  <a:solidFill>
                    <a:srgbClr val="FFFFFF"/>
                  </a:solidFill>
                  <a:latin typeface="Segoe UI"/>
                  <a:ea typeface="Segoe UI"/>
                  <a:cs typeface="Segoe UI"/>
                </a:rPr>
                <a:t>The Sea of </a:t>
              </a:r>
              <a:r>
                <a:rPr lang="en-US" altLang="ja-JP" sz="1100" dirty="0" smtClean="0">
                  <a:solidFill>
                    <a:srgbClr val="FFFFFF"/>
                  </a:solidFill>
                  <a:latin typeface="Segoe UI"/>
                  <a:ea typeface="Segoe UI"/>
                  <a:cs typeface="Segoe UI"/>
                </a:rPr>
                <a:t>Japan</a:t>
              </a:r>
              <a:endParaRPr lang="en-US" altLang="ja-JP" sz="1100" dirty="0">
                <a:solidFill>
                  <a:srgbClr val="FFFFFF"/>
                </a:solidFill>
                <a:latin typeface="Segoe UI"/>
                <a:ea typeface="Segoe UI"/>
                <a:cs typeface="Segoe UI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347051" y="4436230"/>
              <a:ext cx="1054498" cy="37784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ja-JP" sz="1100" dirty="0" smtClean="0">
                  <a:latin typeface="Segoe UI" panose="020B0502040204020203" pitchFamily="34" charset="0"/>
                  <a:ea typeface="Segoe UI"/>
                  <a:cs typeface="Segoe UI" panose="020B0502040204020203" pitchFamily="34" charset="0"/>
                </a:rPr>
                <a:t>Period 1</a:t>
              </a: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707904" y="4445522"/>
              <a:ext cx="1054498" cy="37784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dirty="0" smtClean="0">
                  <a:latin typeface="Segoe UI" panose="020B0502040204020203" pitchFamily="34" charset="0"/>
                  <a:ea typeface="Segoe UI"/>
                  <a:cs typeface="Segoe UI" panose="020B0502040204020203" pitchFamily="34" charset="0"/>
                </a:rPr>
                <a:t>Period 2</a:t>
              </a:r>
              <a:endParaRPr kumimoji="1" lang="ja-JP" altLang="en-US" sz="1100" dirty="0">
                <a:latin typeface="Segoe UI" panose="020B0502040204020203" pitchFamily="34" charset="0"/>
                <a:ea typeface="Segoe UI"/>
                <a:cs typeface="Segoe UI" panose="020B0502040204020203" pitchFamily="34" charset="0"/>
              </a:endParaRPr>
            </a:p>
          </p:txBody>
        </p:sp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7642" y="6642857"/>
              <a:ext cx="2022350" cy="215143"/>
            </a:xfrm>
            <a:prstGeom prst="rect">
              <a:avLst/>
            </a:prstGeom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804934"/>
          </a:xfrm>
        </p:spPr>
        <p:txBody>
          <a:bodyPr>
            <a:noAutofit/>
          </a:bodyPr>
          <a:lstStyle/>
          <a:p>
            <a:r>
              <a:rPr lang="en-US" altLang="ja-JP" sz="2000" kern="1200" dirty="0" smtClean="0">
                <a:solidFill>
                  <a:srgbClr val="FFFFFF"/>
                </a:solidFill>
                <a:latin typeface="Segoe UI"/>
              </a:rPr>
              <a:t>Small-scale Oceanic Control</a:t>
            </a:r>
            <a:br>
              <a:rPr lang="en-US" altLang="ja-JP" sz="2000" kern="1200" dirty="0" smtClean="0">
                <a:solidFill>
                  <a:srgbClr val="FFFFFF"/>
                </a:solidFill>
                <a:latin typeface="Segoe UI"/>
              </a:rPr>
            </a:br>
            <a:r>
              <a:rPr lang="en-US" altLang="ja-JP" sz="2000" kern="1200" dirty="0" smtClean="0">
                <a:solidFill>
                  <a:srgbClr val="FFFFFF"/>
                </a:solidFill>
                <a:latin typeface="Segoe UI"/>
              </a:rPr>
              <a:t> - Compared with </a:t>
            </a:r>
            <a:r>
              <a:rPr lang="en-US" altLang="ja-JP" sz="2000" b="1" kern="1200" dirty="0" smtClean="0">
                <a:solidFill>
                  <a:srgbClr val="FFFFFF"/>
                </a:solidFill>
                <a:latin typeface="Segoe UI"/>
              </a:rPr>
              <a:t>Estimated</a:t>
            </a:r>
            <a:r>
              <a:rPr lang="en-US" altLang="ja-JP" sz="2000" kern="1200" dirty="0" smtClean="0">
                <a:solidFill>
                  <a:srgbClr val="FFFFFF"/>
                </a:solidFill>
                <a:latin typeface="Segoe UI"/>
              </a:rPr>
              <a:t> and </a:t>
            </a:r>
            <a:r>
              <a:rPr lang="en-US" altLang="ja-JP" sz="2000" b="1" kern="1200" dirty="0" smtClean="0">
                <a:solidFill>
                  <a:srgbClr val="FFFFFF"/>
                </a:solidFill>
                <a:latin typeface="Segoe UI"/>
              </a:rPr>
              <a:t>Residual</a:t>
            </a:r>
            <a:r>
              <a:rPr lang="en-US" altLang="ja-JP" sz="2000" kern="1200" dirty="0" smtClean="0">
                <a:solidFill>
                  <a:srgbClr val="FFFFFF"/>
                </a:solidFill>
                <a:latin typeface="Segoe UI"/>
              </a:rPr>
              <a:t> Air </a:t>
            </a:r>
            <a:r>
              <a:rPr lang="en-US" altLang="ja-JP" sz="2000" kern="1200" dirty="0" err="1" smtClean="0">
                <a:solidFill>
                  <a:srgbClr val="FFFFFF"/>
                </a:solidFill>
                <a:latin typeface="Segoe UI"/>
              </a:rPr>
              <a:t>temperature&amp;SST</a:t>
            </a:r>
            <a:r>
              <a:rPr lang="en-US" altLang="ja-JP" sz="2000" kern="1200" dirty="0" smtClean="0">
                <a:solidFill>
                  <a:srgbClr val="FFFFFF"/>
                </a:solidFill>
                <a:latin typeface="Segoe UI"/>
              </a:rPr>
              <a:t> (2012)</a:t>
            </a:r>
            <a:endParaRPr kumimoji="1" lang="ja-JP" altLang="en-US" sz="2000" dirty="0">
              <a:latin typeface="Segoe UI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319211" y="2564904"/>
            <a:ext cx="679357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Contours (Ocean) : Regression coefficients, Color shading (Ocean): </a:t>
            </a:r>
            <a:r>
              <a:rPr lang="en-US" altLang="ja-JP" sz="1200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S</a:t>
            </a:r>
            <a:r>
              <a:rPr lang="en-US" altLang="ja-JP" sz="1200" dirty="0" smtClean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ignificant levels</a:t>
            </a:r>
          </a:p>
          <a:p>
            <a:r>
              <a:rPr lang="en-US" altLang="ja-JP" sz="1200" dirty="0" smtClean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Color shading (</a:t>
            </a:r>
            <a:r>
              <a:rPr lang="en-US" altLang="ja-JP" sz="1200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Land): </a:t>
            </a:r>
            <a:r>
              <a:rPr lang="en-US" altLang="ja-JP" sz="1200" dirty="0" smtClean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Air temperature anomalies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11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0376" y="4846576"/>
            <a:ext cx="756084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Segoe UI"/>
                <a:ea typeface="Segoe UI"/>
                <a:cs typeface="Segoe UI"/>
              </a:rPr>
              <a:t>Color shading: </a:t>
            </a:r>
            <a:r>
              <a:rPr lang="en-US" altLang="ja-JP" sz="1400" dirty="0" smtClean="0">
                <a:latin typeface="Segoe UI"/>
                <a:ea typeface="Segoe UI"/>
                <a:cs typeface="Segoe UI"/>
              </a:rPr>
              <a:t>SST</a:t>
            </a:r>
            <a:r>
              <a:rPr kumimoji="1" lang="en-US" altLang="ja-JP" sz="1400" dirty="0" smtClean="0">
                <a:latin typeface="Segoe UI"/>
                <a:ea typeface="Segoe UI"/>
                <a:cs typeface="Segoe UI"/>
              </a:rPr>
              <a:t> anomalies, </a:t>
            </a:r>
            <a:r>
              <a:rPr lang="en-US" altLang="ja-JP" sz="1400" dirty="0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Color </a:t>
            </a:r>
            <a:r>
              <a:rPr lang="en-US" altLang="ja-JP" sz="1400" dirty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circles: temperature anomaly at </a:t>
            </a:r>
            <a:r>
              <a:rPr lang="en-US" altLang="ja-JP" sz="1400" dirty="0" err="1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AMeDAS</a:t>
            </a:r>
            <a:r>
              <a:rPr lang="en-US" altLang="ja-JP" sz="1400" dirty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 weather </a:t>
            </a:r>
            <a:r>
              <a:rPr lang="en-US" altLang="ja-JP" sz="1400" dirty="0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station</a:t>
            </a:r>
            <a:endParaRPr lang="ja-JP" altLang="en-US" sz="1400" dirty="0">
              <a:latin typeface="Segoe UI" panose="020B0502040204020203" pitchFamily="34" charset="0"/>
              <a:ea typeface="Segoe UI"/>
              <a:cs typeface="Segoe UI" panose="020B0502040204020203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409282" y="1901918"/>
            <a:ext cx="248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Segoe UI"/>
              </a:rPr>
              <a:t>Estimated Air temperatures by </a:t>
            </a:r>
            <a:r>
              <a:rPr kumimoji="1" lang="en-US" altLang="ja-JP" sz="1200" dirty="0" smtClean="0">
                <a:latin typeface="Segoe UI"/>
              </a:rPr>
              <a:t>a linear regression in SST over the Sea of Japan </a:t>
            </a:r>
            <a:r>
              <a:rPr kumimoji="1" lang="en-US" altLang="ja-JP" sz="1200" dirty="0" err="1" smtClean="0">
                <a:latin typeface="Segoe UI"/>
              </a:rPr>
              <a:t>interannual</a:t>
            </a:r>
            <a:r>
              <a:rPr kumimoji="1" lang="en-US" altLang="ja-JP" sz="1200" dirty="0" smtClean="0">
                <a:latin typeface="Segoe UI"/>
              </a:rPr>
              <a:t> index</a:t>
            </a:r>
            <a:endParaRPr kumimoji="1" lang="ja-JP" altLang="en-US" sz="1200" b="1" dirty="0">
              <a:solidFill>
                <a:srgbClr val="FF0000"/>
              </a:solidFill>
              <a:latin typeface="Segoe UI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397700" y="1053862"/>
            <a:ext cx="2483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Segoe UI"/>
              </a:rPr>
              <a:t>Regression SST coefficients by </a:t>
            </a:r>
            <a:r>
              <a:rPr kumimoji="1" lang="en-US" altLang="ja-JP" sz="1200" dirty="0" smtClean="0">
                <a:latin typeface="Segoe UI"/>
              </a:rPr>
              <a:t>a linear regression in </a:t>
            </a:r>
            <a:r>
              <a:rPr lang="en-US" altLang="ja-JP" sz="1200" dirty="0">
                <a:latin typeface="Segoe UI"/>
              </a:rPr>
              <a:t>A</a:t>
            </a:r>
            <a:r>
              <a:rPr kumimoji="1" lang="en-US" altLang="ja-JP" sz="1200" dirty="0" smtClean="0">
                <a:latin typeface="Segoe UI"/>
              </a:rPr>
              <a:t>ir temperature over Japan </a:t>
            </a:r>
            <a:r>
              <a:rPr kumimoji="1" lang="en-US" altLang="ja-JP" sz="1200" dirty="0" err="1" smtClean="0">
                <a:latin typeface="Segoe UI"/>
              </a:rPr>
              <a:t>interannual</a:t>
            </a:r>
            <a:r>
              <a:rPr kumimoji="1" lang="en-US" altLang="ja-JP" sz="1200" dirty="0" smtClean="0">
                <a:latin typeface="Segoe UI"/>
              </a:rPr>
              <a:t> index</a:t>
            </a:r>
            <a:endParaRPr kumimoji="1" lang="ja-JP" altLang="en-US" sz="1200" b="1" dirty="0">
              <a:solidFill>
                <a:srgbClr val="FF0000"/>
              </a:solidFill>
              <a:latin typeface="Segoe UI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972158" y="5421343"/>
            <a:ext cx="7199684" cy="54572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dirty="0" smtClean="0">
                <a:solidFill>
                  <a:srgbClr val="FFFFFF"/>
                </a:solidFill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SST controlled Air temperatures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586695" y="3332617"/>
            <a:ext cx="2306355" cy="1464231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latin typeface="Segoe UI"/>
              </a:rPr>
              <a:t>Estimated</a:t>
            </a:r>
            <a:endParaRPr lang="en-US" altLang="ja-JP" sz="2000" dirty="0">
              <a:latin typeface="Segoe UI"/>
            </a:endParaRPr>
          </a:p>
          <a:p>
            <a:r>
              <a:rPr lang="en-US" altLang="ja-JP" sz="2000" dirty="0" smtClean="0">
                <a:latin typeface="Segoe UI"/>
              </a:rPr>
              <a:t>&amp; </a:t>
            </a:r>
            <a:r>
              <a:rPr lang="en-US" altLang="ja-JP" sz="2000" b="1" dirty="0" smtClean="0">
                <a:latin typeface="Segoe UI"/>
              </a:rPr>
              <a:t>Residual</a:t>
            </a:r>
            <a:endParaRPr lang="en-US" altLang="ja-JP" sz="2000" dirty="0">
              <a:latin typeface="Segoe UI"/>
            </a:endParaRPr>
          </a:p>
          <a:p>
            <a:r>
              <a:rPr lang="en-US" altLang="ja-JP" sz="2000" dirty="0" smtClean="0">
                <a:latin typeface="Segoe UI"/>
              </a:rPr>
              <a:t>Air temperatures were similar</a:t>
            </a:r>
            <a:endParaRPr kumimoji="1" lang="ja-JP" altLang="en-US" sz="2000" b="1" dirty="0">
              <a:solidFill>
                <a:srgbClr val="FF0000"/>
              </a:solidFill>
              <a:latin typeface="Segoe UI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971600" y="6045393"/>
            <a:ext cx="7200800" cy="69597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rgbClr val="FFFFFF"/>
                </a:solidFill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Positive (Negative</a:t>
            </a:r>
            <a:r>
              <a:rPr lang="en-US" altLang="ja-JP" sz="2400" dirty="0">
                <a:solidFill>
                  <a:srgbClr val="FFFFFF"/>
                </a:solidFill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) </a:t>
            </a:r>
            <a:r>
              <a:rPr lang="en-US" altLang="ja-JP" sz="2400" b="1" dirty="0" smtClean="0">
                <a:solidFill>
                  <a:srgbClr val="FFFFFF"/>
                </a:solidFill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Residual</a:t>
            </a:r>
            <a:r>
              <a:rPr lang="en-US" altLang="ja-JP" sz="2400" dirty="0" smtClean="0">
                <a:solidFill>
                  <a:srgbClr val="FFFFFF"/>
                </a:solidFill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 Air temperatures were surrounded by positive (negative) </a:t>
            </a:r>
            <a:r>
              <a:rPr lang="en-US" altLang="ja-JP" sz="2400" b="1" dirty="0" smtClean="0">
                <a:solidFill>
                  <a:srgbClr val="FFFFFF"/>
                </a:solidFill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Observed</a:t>
            </a:r>
            <a:r>
              <a:rPr lang="en-US" altLang="ja-JP" sz="2400" dirty="0" smtClean="0">
                <a:solidFill>
                  <a:srgbClr val="FFFFFF"/>
                </a:solidFill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 SST</a:t>
            </a:r>
          </a:p>
        </p:txBody>
      </p:sp>
    </p:spTree>
    <p:extLst>
      <p:ext uri="{BB962C8B-B14F-4D97-AF65-F5344CB8AC3E}">
        <p14:creationId xmlns:p14="http://schemas.microsoft.com/office/powerpoint/2010/main" val="129718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86" y="1279821"/>
            <a:ext cx="6351214" cy="2789958"/>
          </a:xfrm>
          <a:prstGeom prst="rect">
            <a:avLst/>
          </a:prstGeom>
        </p:spPr>
      </p:pic>
      <p:graphicFrame>
        <p:nvGraphicFramePr>
          <p:cNvPr id="18" name="オブジェクト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115627"/>
              </p:ext>
            </p:extLst>
          </p:nvPr>
        </p:nvGraphicFramePr>
        <p:xfrm>
          <a:off x="81561" y="4931362"/>
          <a:ext cx="2891630" cy="42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3" name="数式" r:id="rId5" imgW="1218960" imgH="177480" progId="Equation.3">
                  <p:embed/>
                </p:oleObj>
              </mc:Choice>
              <mc:Fallback>
                <p:oleObj name="数式" r:id="rId5" imgW="121896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561" y="4931362"/>
                        <a:ext cx="2891630" cy="423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オブジェクト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726365"/>
              </p:ext>
            </p:extLst>
          </p:nvPr>
        </p:nvGraphicFramePr>
        <p:xfrm>
          <a:off x="3399917" y="4944010"/>
          <a:ext cx="2891630" cy="427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4" name="数式" r:id="rId7" imgW="1206360" imgH="177480" progId="Equation.3">
                  <p:embed/>
                </p:oleObj>
              </mc:Choice>
              <mc:Fallback>
                <p:oleObj name="数式" r:id="rId7" imgW="120636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99917" y="4944010"/>
                        <a:ext cx="2891630" cy="4279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テキスト ボックス 37"/>
          <p:cNvSpPr txBox="1"/>
          <p:nvPr/>
        </p:nvSpPr>
        <p:spPr>
          <a:xfrm>
            <a:off x="637313" y="4482345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>
                <a:latin typeface="Segoe UI"/>
              </a:rPr>
              <a:t>Areal average over Japan</a:t>
            </a:r>
            <a:endParaRPr kumimoji="1" lang="ja-JP" altLang="en-US" sz="2400" u="sng" dirty="0">
              <a:latin typeface="Segoe UI"/>
            </a:endParaRPr>
          </a:p>
        </p:txBody>
      </p:sp>
      <p:sp>
        <p:nvSpPr>
          <p:cNvPr id="39" name="タイトル 1"/>
          <p:cNvSpPr txBox="1">
            <a:spLocks/>
          </p:cNvSpPr>
          <p:nvPr/>
        </p:nvSpPr>
        <p:spPr>
          <a:xfrm>
            <a:off x="107504" y="30163"/>
            <a:ext cx="9036495" cy="80654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メイリオ"/>
                <a:ea typeface="メイリオ"/>
                <a:cs typeface="メイリオ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ja-JP" dirty="0" smtClean="0">
                <a:latin typeface="Segoe UI"/>
                <a:ea typeface="Segoe UI"/>
                <a:cs typeface="Segoe UI"/>
              </a:rPr>
              <a:t>Discussion</a:t>
            </a:r>
          </a:p>
          <a:p>
            <a:r>
              <a:rPr lang="en-US" altLang="ja-JP" dirty="0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  - Horizontal anomalous temperature advection</a:t>
            </a:r>
            <a:r>
              <a:rPr lang="ja-JP" altLang="en-US" dirty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 </a:t>
            </a:r>
            <a:r>
              <a:rPr lang="en-US" altLang="ja-JP" dirty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(</a:t>
            </a:r>
            <a:r>
              <a:rPr lang="en-US" altLang="ja-JP" dirty="0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2012)</a:t>
            </a:r>
            <a:endParaRPr lang="ja-JP" altLang="en-US" dirty="0">
              <a:latin typeface="Segoe UI" panose="020B0502040204020203" pitchFamily="34" charset="0"/>
              <a:ea typeface="Segoe UI"/>
              <a:cs typeface="Segoe UI" panose="020B0502040204020203" pitchFamily="34" charset="0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547015" y="3829829"/>
            <a:ext cx="36992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 smtClean="0">
                <a:latin typeface="Segoe UI"/>
              </a:rPr>
              <a:t>Contour&amp;Color</a:t>
            </a:r>
            <a:r>
              <a:rPr kumimoji="1" lang="en-US" altLang="ja-JP" sz="1400" dirty="0" smtClean="0">
                <a:latin typeface="Segoe UI"/>
              </a:rPr>
              <a:t> shading: T925 climate values</a:t>
            </a:r>
          </a:p>
          <a:p>
            <a:r>
              <a:rPr kumimoji="1" lang="en-US" altLang="ja-JP" sz="1400" dirty="0" smtClean="0">
                <a:latin typeface="Segoe UI"/>
              </a:rPr>
              <a:t>Vector: UV925 anomalies</a:t>
            </a:r>
          </a:p>
          <a:p>
            <a:r>
              <a:rPr kumimoji="1" lang="en-US" altLang="ja-JP" sz="1400" dirty="0" smtClean="0">
                <a:latin typeface="Segoe UI"/>
              </a:rPr>
              <a:t>Green box: areal average over Japan</a:t>
            </a:r>
            <a:endParaRPr kumimoji="1" lang="ja-JP" altLang="en-US" sz="1400" dirty="0">
              <a:latin typeface="Segoe UI"/>
            </a:endParaRPr>
          </a:p>
        </p:txBody>
      </p:sp>
      <p:graphicFrame>
        <p:nvGraphicFramePr>
          <p:cNvPr id="41" name="オブジェクト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312232"/>
              </p:ext>
            </p:extLst>
          </p:nvPr>
        </p:nvGraphicFramePr>
        <p:xfrm>
          <a:off x="6444208" y="1682224"/>
          <a:ext cx="235267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5" name="数式" r:id="rId9" imgW="1371600" imgH="241300" progId="Equation.3">
                  <p:embed/>
                </p:oleObj>
              </mc:Choice>
              <mc:Fallback>
                <p:oleObj name="数式" r:id="rId9" imgW="13716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44208" y="1682224"/>
                        <a:ext cx="2352675" cy="41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角丸四角形 41"/>
          <p:cNvSpPr/>
          <p:nvPr/>
        </p:nvSpPr>
        <p:spPr>
          <a:xfrm>
            <a:off x="35496" y="836712"/>
            <a:ext cx="3816424" cy="432048"/>
          </a:xfrm>
          <a:prstGeom prst="round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latin typeface="Segoe UI"/>
                <a:ea typeface="Segoe UI"/>
                <a:cs typeface="Segoe UI"/>
              </a:rPr>
              <a:t>Observed </a:t>
            </a:r>
            <a:r>
              <a:rPr lang="en-US" altLang="ja-JP" sz="2400" dirty="0" smtClean="0">
                <a:latin typeface="Segoe UI"/>
                <a:ea typeface="Segoe UI"/>
                <a:cs typeface="Segoe UI"/>
              </a:rPr>
              <a:t>Va</a:t>
            </a:r>
            <a:r>
              <a:rPr kumimoji="1" lang="en-US" altLang="ja-JP" sz="2400" dirty="0" smtClean="0">
                <a:latin typeface="Segoe UI"/>
                <a:ea typeface="Segoe UI"/>
                <a:cs typeface="Segoe UI"/>
              </a:rPr>
              <a:t>925&amp;Tc925</a:t>
            </a:r>
            <a:endParaRPr kumimoji="1" lang="ja-JP" altLang="en-US" sz="2400" dirty="0">
              <a:latin typeface="Segoe UI"/>
              <a:ea typeface="Segoe UI"/>
              <a:cs typeface="Segoe UI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372200" y="2060848"/>
            <a:ext cx="26596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Segoe UI"/>
              </a:rPr>
              <a:t>Temperature</a:t>
            </a:r>
            <a:r>
              <a:rPr kumimoji="1" lang="en-US" altLang="ja-JP" sz="1600" dirty="0" smtClean="0">
                <a:latin typeface="Segoe UI"/>
              </a:rPr>
              <a:t> advection only by anomalous wind at 925 </a:t>
            </a:r>
            <a:r>
              <a:rPr kumimoji="1" lang="en-US" altLang="ja-JP" sz="1600" dirty="0" err="1" smtClean="0">
                <a:latin typeface="Segoe UI"/>
              </a:rPr>
              <a:t>hPa</a:t>
            </a:r>
            <a:r>
              <a:rPr lang="en-US" altLang="ja-JP" sz="1600" dirty="0" smtClean="0">
                <a:latin typeface="Segoe UI"/>
              </a:rPr>
              <a:t>, generated by </a:t>
            </a:r>
            <a:r>
              <a:rPr lang="en-US" altLang="ja-JP" sz="1600" b="1" dirty="0" smtClean="0">
                <a:solidFill>
                  <a:srgbClr val="FF0000"/>
                </a:solidFill>
                <a:latin typeface="Segoe UI"/>
              </a:rPr>
              <a:t>atmospheric circulation</a:t>
            </a:r>
            <a:endParaRPr kumimoji="1" lang="ja-JP" altLang="en-US" sz="1600" b="1" dirty="0">
              <a:solidFill>
                <a:srgbClr val="FF0000"/>
              </a:solidFill>
              <a:latin typeface="Segoe UI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372200" y="838453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u="sng" dirty="0" smtClean="0">
                <a:latin typeface="Segoe UI"/>
              </a:rPr>
              <a:t>subscript</a:t>
            </a:r>
          </a:p>
          <a:p>
            <a:r>
              <a:rPr kumimoji="1" lang="en-US" altLang="ja-JP" sz="1600" dirty="0" smtClean="0">
                <a:latin typeface="Segoe UI"/>
              </a:rPr>
              <a:t>  “c”: climate value</a:t>
            </a:r>
          </a:p>
          <a:p>
            <a:r>
              <a:rPr lang="en-US" altLang="ja-JP" sz="1600" dirty="0" smtClean="0">
                <a:latin typeface="Segoe UI"/>
              </a:rPr>
              <a:t>  “a”: anomaly in 2012</a:t>
            </a:r>
            <a:endParaRPr kumimoji="1" lang="ja-JP" altLang="en-US" sz="1600" dirty="0">
              <a:latin typeface="Segoe UI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12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6372200" y="1700807"/>
            <a:ext cx="2659658" cy="1494091"/>
          </a:xfrm>
          <a:prstGeom prst="round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egoe UI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637313" y="5726087"/>
            <a:ext cx="5046552" cy="86409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rgbClr val="FFFFFF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/>
              </a:rPr>
              <a:t>Anomalous atmospheric circulation </a:t>
            </a:r>
          </a:p>
          <a:p>
            <a:pPr algn="ctr"/>
            <a:r>
              <a:rPr lang="en-US" altLang="ja-JP" sz="2400" dirty="0">
                <a:solidFill>
                  <a:srgbClr val="FFFFFF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/>
              </a:rPr>
              <a:t>c</a:t>
            </a:r>
            <a:r>
              <a:rPr lang="en-US" altLang="ja-JP" sz="2400" dirty="0" smtClean="0">
                <a:solidFill>
                  <a:srgbClr val="FFFFFF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/>
              </a:rPr>
              <a:t>ooled Japan</a:t>
            </a:r>
            <a:endParaRPr lang="en-US" altLang="ja-JP" sz="2400" b="1" dirty="0">
              <a:solidFill>
                <a:srgbClr val="FFFFFF"/>
              </a:solidFill>
              <a:latin typeface="Segoe UI" panose="020B0502040204020203" pitchFamily="34" charset="0"/>
              <a:ea typeface="Segoe UI Emoji" panose="020B0502040204020203" pitchFamily="34" charset="0"/>
              <a:cs typeface="Segoe UI"/>
            </a:endParaRPr>
          </a:p>
        </p:txBody>
      </p:sp>
      <p:graphicFrame>
        <p:nvGraphicFramePr>
          <p:cNvPr id="31" name="オブジェクト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66093"/>
              </p:ext>
            </p:extLst>
          </p:nvPr>
        </p:nvGraphicFramePr>
        <p:xfrm>
          <a:off x="6106912" y="5695899"/>
          <a:ext cx="1219641" cy="263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6" name="数式" r:id="rId11" imgW="825480" imgH="177480" progId="Equation.3">
                  <p:embed/>
                </p:oleObj>
              </mc:Choice>
              <mc:Fallback>
                <p:oleObj name="数式" r:id="rId11" imgW="82548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06912" y="5695899"/>
                        <a:ext cx="1219641" cy="2638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テキスト ボックス 46"/>
          <p:cNvSpPr txBox="1"/>
          <p:nvPr/>
        </p:nvSpPr>
        <p:spPr>
          <a:xfrm>
            <a:off x="7302519" y="5661248"/>
            <a:ext cx="1690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Segoe UI"/>
              </a:rPr>
              <a:t>Warm advection</a:t>
            </a:r>
            <a:endParaRPr kumimoji="1" lang="ja-JP" altLang="en-US" sz="1600" dirty="0">
              <a:latin typeface="Segoe UI"/>
            </a:endParaRPr>
          </a:p>
        </p:txBody>
      </p:sp>
      <p:graphicFrame>
        <p:nvGraphicFramePr>
          <p:cNvPr id="50" name="オブジェクト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725765"/>
              </p:ext>
            </p:extLst>
          </p:nvPr>
        </p:nvGraphicFramePr>
        <p:xfrm>
          <a:off x="6101062" y="6018749"/>
          <a:ext cx="12001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7" name="数式" r:id="rId13" imgW="812520" imgH="177480" progId="Equation.3">
                  <p:embed/>
                </p:oleObj>
              </mc:Choice>
              <mc:Fallback>
                <p:oleObj name="数式" r:id="rId13" imgW="8125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01062" y="6018749"/>
                        <a:ext cx="1200150" cy="26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テキスト ボックス 50"/>
          <p:cNvSpPr txBox="1"/>
          <p:nvPr/>
        </p:nvSpPr>
        <p:spPr>
          <a:xfrm>
            <a:off x="7293874" y="5988858"/>
            <a:ext cx="1690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Segoe UI"/>
              </a:rPr>
              <a:t>Cold advection</a:t>
            </a:r>
            <a:endParaRPr kumimoji="1" lang="ja-JP" altLang="en-US" sz="1600" dirty="0">
              <a:latin typeface="Segoe UI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688" y="4050617"/>
            <a:ext cx="2932373" cy="160551"/>
          </a:xfrm>
          <a:prstGeom prst="rect">
            <a:avLst/>
          </a:prstGeom>
        </p:spPr>
      </p:pic>
      <p:cxnSp>
        <p:nvCxnSpPr>
          <p:cNvPr id="11" name="直線コネクタ 10"/>
          <p:cNvCxnSpPr/>
          <p:nvPr/>
        </p:nvCxnSpPr>
        <p:spPr>
          <a:xfrm>
            <a:off x="107504" y="5328505"/>
            <a:ext cx="2865687" cy="7116"/>
          </a:xfrm>
          <a:prstGeom prst="line">
            <a:avLst/>
          </a:prstGeom>
          <a:ln w="5715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3434505" y="5347358"/>
            <a:ext cx="2865687" cy="7116"/>
          </a:xfrm>
          <a:prstGeom prst="line">
            <a:avLst/>
          </a:prstGeom>
          <a:ln w="5715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角丸四角形 52"/>
          <p:cNvSpPr/>
          <p:nvPr/>
        </p:nvSpPr>
        <p:spPr>
          <a:xfrm>
            <a:off x="35496" y="4555215"/>
            <a:ext cx="6336704" cy="962017"/>
          </a:xfrm>
          <a:prstGeom prst="round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egoe UI"/>
            </a:endParaRPr>
          </a:p>
        </p:txBody>
      </p:sp>
      <p:graphicFrame>
        <p:nvGraphicFramePr>
          <p:cNvPr id="54" name="オブジェクト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778743"/>
              </p:ext>
            </p:extLst>
          </p:nvPr>
        </p:nvGraphicFramePr>
        <p:xfrm>
          <a:off x="4278455" y="4570634"/>
          <a:ext cx="18129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8" name="数式" r:id="rId16" imgW="1168200" imgH="228600" progId="Equation.3">
                  <p:embed/>
                </p:oleObj>
              </mc:Choice>
              <mc:Fallback>
                <p:oleObj name="数式" r:id="rId16" imgW="1168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278455" y="4570634"/>
                        <a:ext cx="1812925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1043608" y="1340768"/>
            <a:ext cx="2088232" cy="1944216"/>
          </a:xfrm>
          <a:prstGeom prst="rect">
            <a:avLst/>
          </a:prstGeom>
          <a:noFill/>
          <a:ln w="57150" cmpd="sng">
            <a:solidFill>
              <a:srgbClr val="00CB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34574" y="1351059"/>
            <a:ext cx="1054498" cy="40862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Period 1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4211960" y="1340768"/>
            <a:ext cx="2088232" cy="1944216"/>
          </a:xfrm>
          <a:prstGeom prst="rect">
            <a:avLst/>
          </a:prstGeom>
          <a:noFill/>
          <a:ln w="57150" cmpd="sng">
            <a:solidFill>
              <a:srgbClr val="00CB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399917" y="1341630"/>
            <a:ext cx="1054498" cy="40862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Period 2</a:t>
            </a:r>
            <a:endParaRPr kumimoji="1" lang="ja-JP" altLang="en-US" dirty="0">
              <a:latin typeface="Segoe UI" panose="020B0502040204020203" pitchFamily="34" charset="0"/>
              <a:ea typeface="Segoe UI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450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6372200" cy="2799176"/>
          </a:xfrm>
          <a:prstGeom prst="rect">
            <a:avLst/>
          </a:prstGeom>
        </p:spPr>
      </p:pic>
      <p:graphicFrame>
        <p:nvGraphicFramePr>
          <p:cNvPr id="18" name="オブジェクト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57980"/>
              </p:ext>
            </p:extLst>
          </p:nvPr>
        </p:nvGraphicFramePr>
        <p:xfrm>
          <a:off x="81561" y="4931362"/>
          <a:ext cx="2891630" cy="42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6" name="数式" r:id="rId5" imgW="1218960" imgH="177480" progId="Equation.3">
                  <p:embed/>
                </p:oleObj>
              </mc:Choice>
              <mc:Fallback>
                <p:oleObj name="数式" r:id="rId5" imgW="121896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561" y="4931362"/>
                        <a:ext cx="2891630" cy="423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オブジェクト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457116"/>
              </p:ext>
            </p:extLst>
          </p:nvPr>
        </p:nvGraphicFramePr>
        <p:xfrm>
          <a:off x="3386138" y="4943475"/>
          <a:ext cx="29210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7" name="数式" r:id="rId7" imgW="1218960" imgH="177480" progId="Equation.3">
                  <p:embed/>
                </p:oleObj>
              </mc:Choice>
              <mc:Fallback>
                <p:oleObj name="数式" r:id="rId7" imgW="121896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86138" y="4943475"/>
                        <a:ext cx="2921000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テキスト ボックス 37"/>
          <p:cNvSpPr txBox="1"/>
          <p:nvPr/>
        </p:nvSpPr>
        <p:spPr>
          <a:xfrm>
            <a:off x="637313" y="4482345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>
                <a:latin typeface="Segoe UI"/>
              </a:rPr>
              <a:t>Areal average over Japan</a:t>
            </a:r>
            <a:endParaRPr kumimoji="1" lang="ja-JP" altLang="en-US" sz="2400" u="sng" dirty="0">
              <a:latin typeface="Segoe UI"/>
            </a:endParaRPr>
          </a:p>
        </p:txBody>
      </p:sp>
      <p:sp>
        <p:nvSpPr>
          <p:cNvPr id="39" name="タイトル 1"/>
          <p:cNvSpPr txBox="1">
            <a:spLocks/>
          </p:cNvSpPr>
          <p:nvPr/>
        </p:nvSpPr>
        <p:spPr>
          <a:xfrm>
            <a:off x="107504" y="30163"/>
            <a:ext cx="9036495" cy="80654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メイリオ"/>
                <a:ea typeface="メイリオ"/>
                <a:cs typeface="メイリオ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ja-JP" dirty="0" smtClean="0">
                <a:latin typeface="Segoe UI"/>
                <a:ea typeface="Segoe UI"/>
                <a:cs typeface="Segoe UI"/>
              </a:rPr>
              <a:t>Discussion</a:t>
            </a:r>
          </a:p>
          <a:p>
            <a:r>
              <a:rPr lang="en-US" altLang="ja-JP" dirty="0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  - Horizontal anomalous temperature advection</a:t>
            </a:r>
            <a:r>
              <a:rPr lang="ja-JP" altLang="en-US" dirty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 </a:t>
            </a:r>
            <a:r>
              <a:rPr lang="en-US" altLang="ja-JP" dirty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(</a:t>
            </a:r>
            <a:r>
              <a:rPr lang="en-US" altLang="ja-JP" dirty="0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2012)</a:t>
            </a:r>
            <a:endParaRPr lang="ja-JP" altLang="en-US" dirty="0">
              <a:latin typeface="Segoe UI" panose="020B0502040204020203" pitchFamily="34" charset="0"/>
              <a:ea typeface="Segoe UI"/>
              <a:cs typeface="Segoe UI" panose="020B0502040204020203" pitchFamily="34" charset="0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547015" y="3829829"/>
            <a:ext cx="35969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 smtClean="0">
                <a:latin typeface="Segoe UI"/>
              </a:rPr>
              <a:t>Contour&amp;Color</a:t>
            </a:r>
            <a:r>
              <a:rPr kumimoji="1" lang="en-US" altLang="ja-JP" sz="1400" dirty="0" smtClean="0">
                <a:latin typeface="Segoe UI"/>
              </a:rPr>
              <a:t> shading: T925 anomalies</a:t>
            </a:r>
          </a:p>
          <a:p>
            <a:r>
              <a:rPr kumimoji="1" lang="en-US" altLang="ja-JP" sz="1400" dirty="0" smtClean="0">
                <a:latin typeface="Segoe UI"/>
              </a:rPr>
              <a:t>Vector: UV925 climate values</a:t>
            </a:r>
          </a:p>
          <a:p>
            <a:r>
              <a:rPr kumimoji="1" lang="en-US" altLang="ja-JP" sz="1400" dirty="0" smtClean="0">
                <a:latin typeface="Segoe UI"/>
              </a:rPr>
              <a:t>Green box: areal average over Japan</a:t>
            </a:r>
            <a:endParaRPr kumimoji="1" lang="ja-JP" altLang="en-US" sz="1400" dirty="0">
              <a:latin typeface="Segoe UI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35496" y="836712"/>
            <a:ext cx="3816424" cy="432048"/>
          </a:xfrm>
          <a:prstGeom prst="round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latin typeface="Segoe UI"/>
                <a:ea typeface="Segoe UI"/>
                <a:cs typeface="Segoe UI"/>
              </a:rPr>
              <a:t>Observed Vc925&amp;Ta925</a:t>
            </a:r>
            <a:endParaRPr kumimoji="1" lang="ja-JP" altLang="en-US" sz="2400" dirty="0">
              <a:latin typeface="Segoe UI"/>
              <a:ea typeface="Segoe UI"/>
              <a:cs typeface="Segoe UI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372200" y="838453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u="sng" dirty="0" smtClean="0">
                <a:latin typeface="Segoe UI"/>
              </a:rPr>
              <a:t>subscript</a:t>
            </a:r>
          </a:p>
          <a:p>
            <a:r>
              <a:rPr kumimoji="1" lang="en-US" altLang="ja-JP" sz="1600" dirty="0" smtClean="0">
                <a:latin typeface="Segoe UI"/>
              </a:rPr>
              <a:t>  “c”: climate value</a:t>
            </a:r>
          </a:p>
          <a:p>
            <a:r>
              <a:rPr lang="en-US" altLang="ja-JP" sz="1600" dirty="0" smtClean="0">
                <a:latin typeface="Segoe UI"/>
              </a:rPr>
              <a:t>  “a”: anomaly in 2012</a:t>
            </a:r>
            <a:endParaRPr kumimoji="1" lang="ja-JP" altLang="en-US" sz="1600" dirty="0">
              <a:latin typeface="Segoe UI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13</a:t>
            </a:fld>
            <a:endParaRPr lang="ja-JP" altLang="en-US">
              <a:solidFill>
                <a:srgbClr val="000000"/>
              </a:solidFill>
            </a:endParaRPr>
          </a:p>
        </p:txBody>
      </p:sp>
      <p:graphicFrame>
        <p:nvGraphicFramePr>
          <p:cNvPr id="31" name="オブジェクト 30"/>
          <p:cNvGraphicFramePr>
            <a:graphicFrameLocks noChangeAspect="1"/>
          </p:cNvGraphicFramePr>
          <p:nvPr>
            <p:extLst/>
          </p:nvPr>
        </p:nvGraphicFramePr>
        <p:xfrm>
          <a:off x="6106912" y="5695899"/>
          <a:ext cx="1219641" cy="263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8" name="数式" r:id="rId9" imgW="825480" imgH="177480" progId="Equation.3">
                  <p:embed/>
                </p:oleObj>
              </mc:Choice>
              <mc:Fallback>
                <p:oleObj name="数式" r:id="rId9" imgW="82548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06912" y="5695899"/>
                        <a:ext cx="1219641" cy="2638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テキスト ボックス 46"/>
          <p:cNvSpPr txBox="1"/>
          <p:nvPr/>
        </p:nvSpPr>
        <p:spPr>
          <a:xfrm>
            <a:off x="7302519" y="5666831"/>
            <a:ext cx="1690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Segoe UI"/>
              </a:rPr>
              <a:t>Warm advection</a:t>
            </a:r>
            <a:endParaRPr kumimoji="1" lang="ja-JP" altLang="en-US" sz="1600" dirty="0">
              <a:latin typeface="Segoe UI"/>
            </a:endParaRPr>
          </a:p>
        </p:txBody>
      </p:sp>
      <p:graphicFrame>
        <p:nvGraphicFramePr>
          <p:cNvPr id="50" name="オブジェクト 49"/>
          <p:cNvGraphicFramePr>
            <a:graphicFrameLocks noChangeAspect="1"/>
          </p:cNvGraphicFramePr>
          <p:nvPr>
            <p:extLst/>
          </p:nvPr>
        </p:nvGraphicFramePr>
        <p:xfrm>
          <a:off x="6101062" y="6018749"/>
          <a:ext cx="12001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9" name="数式" r:id="rId11" imgW="812520" imgH="177480" progId="Equation.3">
                  <p:embed/>
                </p:oleObj>
              </mc:Choice>
              <mc:Fallback>
                <p:oleObj name="数式" r:id="rId11" imgW="8125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01062" y="6018749"/>
                        <a:ext cx="1200150" cy="26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テキスト ボックス 50"/>
          <p:cNvSpPr txBox="1"/>
          <p:nvPr/>
        </p:nvSpPr>
        <p:spPr>
          <a:xfrm>
            <a:off x="7293874" y="5988858"/>
            <a:ext cx="1690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Segoe UI"/>
              </a:rPr>
              <a:t>Cold advection</a:t>
            </a:r>
            <a:endParaRPr kumimoji="1" lang="ja-JP" altLang="en-US" sz="1600" dirty="0">
              <a:latin typeface="Segoe UI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107504" y="5328505"/>
            <a:ext cx="2865687" cy="7116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3434505" y="5347358"/>
            <a:ext cx="2865687" cy="7116"/>
          </a:xfrm>
          <a:prstGeom prst="line">
            <a:avLst/>
          </a:prstGeom>
          <a:ln w="57150"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角丸四角形 52"/>
          <p:cNvSpPr/>
          <p:nvPr/>
        </p:nvSpPr>
        <p:spPr>
          <a:xfrm>
            <a:off x="35496" y="4555215"/>
            <a:ext cx="6336704" cy="962017"/>
          </a:xfrm>
          <a:prstGeom prst="round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egoe UI"/>
            </a:endParaRPr>
          </a:p>
        </p:txBody>
      </p:sp>
      <p:graphicFrame>
        <p:nvGraphicFramePr>
          <p:cNvPr id="54" name="オブジェクト 53"/>
          <p:cNvGraphicFramePr>
            <a:graphicFrameLocks noChangeAspect="1"/>
          </p:cNvGraphicFramePr>
          <p:nvPr>
            <p:extLst/>
          </p:nvPr>
        </p:nvGraphicFramePr>
        <p:xfrm>
          <a:off x="4278455" y="4570634"/>
          <a:ext cx="18129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0" name="数式" r:id="rId13" imgW="1168200" imgH="228600" progId="Equation.3">
                  <p:embed/>
                </p:oleObj>
              </mc:Choice>
              <mc:Fallback>
                <p:oleObj name="数式" r:id="rId13" imgW="1168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278455" y="4570634"/>
                        <a:ext cx="1812925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1" t="95081" r="14269" b="-448"/>
          <a:stretch/>
        </p:blipFill>
        <p:spPr>
          <a:xfrm>
            <a:off x="2206510" y="4097539"/>
            <a:ext cx="2175219" cy="167325"/>
          </a:xfrm>
          <a:prstGeom prst="rect">
            <a:avLst/>
          </a:prstGeom>
        </p:spPr>
      </p:pic>
      <p:graphicFrame>
        <p:nvGraphicFramePr>
          <p:cNvPr id="28" name="オブジェクト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48057"/>
              </p:ext>
            </p:extLst>
          </p:nvPr>
        </p:nvGraphicFramePr>
        <p:xfrm>
          <a:off x="6445184" y="1728409"/>
          <a:ext cx="235267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1" name="数式" r:id="rId16" imgW="1371600" imgH="241300" progId="Equation.3">
                  <p:embed/>
                </p:oleObj>
              </mc:Choice>
              <mc:Fallback>
                <p:oleObj name="数式" r:id="rId16" imgW="13716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445184" y="1728409"/>
                        <a:ext cx="2352675" cy="41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テキスト ボックス 28"/>
          <p:cNvSpPr txBox="1"/>
          <p:nvPr/>
        </p:nvSpPr>
        <p:spPr>
          <a:xfrm>
            <a:off x="6393131" y="2093947"/>
            <a:ext cx="26433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Segoe UI"/>
              </a:rPr>
              <a:t>Temperature</a:t>
            </a:r>
            <a:r>
              <a:rPr kumimoji="1" lang="en-US" altLang="ja-JP" sz="1600" dirty="0" smtClean="0">
                <a:latin typeface="Segoe UI"/>
              </a:rPr>
              <a:t> advection only by anomalous air temperature at 925 </a:t>
            </a:r>
            <a:r>
              <a:rPr kumimoji="1" lang="en-US" altLang="ja-JP" sz="1600" dirty="0" err="1" smtClean="0">
                <a:latin typeface="Segoe UI"/>
              </a:rPr>
              <a:t>hPa</a:t>
            </a:r>
            <a:r>
              <a:rPr kumimoji="1" lang="en-US" altLang="ja-JP" sz="1600" dirty="0" smtClean="0">
                <a:latin typeface="Segoe UI"/>
              </a:rPr>
              <a:t>,</a:t>
            </a:r>
            <a:r>
              <a:rPr lang="en-US" altLang="ja-JP" sz="1600" dirty="0" smtClean="0">
                <a:latin typeface="Segoe UI"/>
              </a:rPr>
              <a:t> related to </a:t>
            </a:r>
            <a:r>
              <a:rPr lang="en-US" altLang="ja-JP" sz="1600" b="1" dirty="0" smtClean="0">
                <a:solidFill>
                  <a:srgbClr val="FF0000"/>
                </a:solidFill>
                <a:latin typeface="Segoe UI"/>
              </a:rPr>
              <a:t>SST</a:t>
            </a:r>
            <a:endParaRPr kumimoji="1" lang="ja-JP" altLang="en-US" sz="1600" b="1" dirty="0">
              <a:solidFill>
                <a:srgbClr val="FF0000"/>
              </a:solidFill>
              <a:latin typeface="Segoe UI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6373176" y="1710697"/>
            <a:ext cx="2663320" cy="1502279"/>
          </a:xfrm>
          <a:prstGeom prst="round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egoe UI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131116" y="5680283"/>
            <a:ext cx="5809036" cy="86409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rgbClr val="FFFFFF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/>
              </a:rPr>
              <a:t>Anomalous SST decreased or increased</a:t>
            </a:r>
          </a:p>
          <a:p>
            <a:pPr algn="ctr"/>
            <a:r>
              <a:rPr lang="en-US" altLang="ja-JP" sz="2400" dirty="0" smtClean="0">
                <a:solidFill>
                  <a:srgbClr val="FFFFFF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/>
              </a:rPr>
              <a:t>the cooling effect of negative AO&amp;WP</a:t>
            </a:r>
            <a:endParaRPr lang="en-US" altLang="ja-JP" sz="2400" b="1" dirty="0">
              <a:solidFill>
                <a:srgbClr val="FFFFFF"/>
              </a:solidFill>
              <a:latin typeface="Segoe UI" panose="020B0502040204020203" pitchFamily="34" charset="0"/>
              <a:ea typeface="Segoe UI Emoji" panose="020B0502040204020203" pitchFamily="34" charset="0"/>
              <a:cs typeface="Segoe UI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043608" y="1340768"/>
            <a:ext cx="2088232" cy="1944216"/>
          </a:xfrm>
          <a:prstGeom prst="rect">
            <a:avLst/>
          </a:prstGeom>
          <a:noFill/>
          <a:ln w="57150" cmpd="sng">
            <a:solidFill>
              <a:srgbClr val="00CB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34574" y="1351059"/>
            <a:ext cx="1054498" cy="40862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Period 1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4211960" y="1340768"/>
            <a:ext cx="2088232" cy="1944216"/>
          </a:xfrm>
          <a:prstGeom prst="rect">
            <a:avLst/>
          </a:prstGeom>
          <a:noFill/>
          <a:ln w="57150" cmpd="sng">
            <a:solidFill>
              <a:srgbClr val="00CB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399917" y="1341630"/>
            <a:ext cx="1054498" cy="40862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Period 2</a:t>
            </a:r>
            <a:endParaRPr kumimoji="1" lang="ja-JP" altLang="en-US" dirty="0">
              <a:latin typeface="Segoe UI" panose="020B0502040204020203" pitchFamily="34" charset="0"/>
              <a:ea typeface="Segoe UI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940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928" y="836712"/>
            <a:ext cx="4193080" cy="588476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96" y="30163"/>
            <a:ext cx="9073008" cy="692150"/>
          </a:xfrm>
        </p:spPr>
        <p:txBody>
          <a:bodyPr/>
          <a:lstStyle/>
          <a:p>
            <a:r>
              <a:rPr kumimoji="1" lang="en-US" altLang="ja-JP" sz="2000" dirty="0" smtClean="0"/>
              <a:t>Discussion</a:t>
            </a:r>
            <a:br>
              <a:rPr kumimoji="1" lang="en-US" altLang="ja-JP" sz="2000" dirty="0" smtClean="0"/>
            </a:br>
            <a:r>
              <a:rPr lang="en-US" altLang="ja-JP" sz="2000" dirty="0"/>
              <a:t> </a:t>
            </a:r>
            <a:r>
              <a:rPr lang="en-US" altLang="ja-JP" sz="2000" dirty="0" smtClean="0"/>
              <a:t> - Relationship SST over the Sea of Japan and </a:t>
            </a:r>
            <a:r>
              <a:rPr lang="en-US" altLang="ja-JP" sz="2000" dirty="0"/>
              <a:t>A</a:t>
            </a:r>
            <a:r>
              <a:rPr lang="en-US" altLang="ja-JP" sz="2000" dirty="0" smtClean="0"/>
              <a:t>ir temperatures over Japan</a:t>
            </a:r>
            <a:endParaRPr kumimoji="1" lang="ja-JP" altLang="en-US" sz="2000" dirty="0"/>
          </a:p>
        </p:txBody>
      </p:sp>
      <p:sp>
        <p:nvSpPr>
          <p:cNvPr id="6" name="正方形/長方形 5"/>
          <p:cNvSpPr/>
          <p:nvPr/>
        </p:nvSpPr>
        <p:spPr>
          <a:xfrm>
            <a:off x="6416910" y="1052736"/>
            <a:ext cx="391308" cy="53285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egoe UI"/>
              <a:ea typeface="Segoe UI"/>
              <a:cs typeface="Segoe UI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8145102" y="1052736"/>
            <a:ext cx="391308" cy="53285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egoe UI"/>
              <a:ea typeface="Segoe UI"/>
              <a:cs typeface="Segoe UI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14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7609" y="893033"/>
            <a:ext cx="4844431" cy="5878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kumimoji="1" lang="en-US" altLang="ja-JP" sz="1600" dirty="0" smtClean="0">
                <a:latin typeface="Segoe UI"/>
                <a:ea typeface="Segoe UI"/>
                <a:cs typeface="Segoe UI"/>
              </a:rPr>
              <a:t>SST was independent of AO&amp;WP</a:t>
            </a:r>
          </a:p>
          <a:p>
            <a:r>
              <a:rPr lang="en-US" altLang="ja-JP" sz="1600" dirty="0">
                <a:latin typeface="Segoe UI"/>
                <a:ea typeface="Segoe UI"/>
                <a:cs typeface="Segoe UI"/>
              </a:rPr>
              <a:t> </a:t>
            </a:r>
            <a:r>
              <a:rPr lang="en-US" altLang="ja-JP" sz="1600" dirty="0" smtClean="0">
                <a:latin typeface="Segoe UI"/>
                <a:ea typeface="Segoe UI"/>
                <a:cs typeface="Segoe UI"/>
              </a:rPr>
              <a:t>   </a:t>
            </a:r>
            <a:r>
              <a:rPr lang="ja-JP" altLang="en-US" sz="1600" dirty="0" smtClean="0">
                <a:latin typeface="Segoe UI"/>
                <a:ea typeface="Segoe UI"/>
                <a:cs typeface="Segoe UI"/>
              </a:rPr>
              <a:t>←</a:t>
            </a:r>
            <a:r>
              <a:rPr lang="en-US" altLang="ja-JP" sz="1600" dirty="0" smtClean="0">
                <a:latin typeface="Segoe UI"/>
                <a:ea typeface="Segoe UI"/>
                <a:cs typeface="Segoe UI"/>
              </a:rPr>
              <a:t>SST were not correlated with AO&amp;WP</a:t>
            </a:r>
            <a:endParaRPr kumimoji="1" lang="en-US" altLang="ja-JP" sz="1600" dirty="0" smtClean="0">
              <a:latin typeface="Segoe UI"/>
              <a:ea typeface="Segoe UI"/>
              <a:cs typeface="Segoe UI"/>
            </a:endParaRPr>
          </a:p>
          <a:p>
            <a:r>
              <a:rPr lang="en-US" altLang="ja-JP" sz="16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altLang="ja-JP" sz="1600" dirty="0" smtClean="0">
                <a:latin typeface="Segoe UI"/>
                <a:ea typeface="Segoe UI"/>
                <a:cs typeface="Segoe UI"/>
              </a:rPr>
              <a:t>No other atmospheric circulations affected Japan</a:t>
            </a:r>
          </a:p>
          <a:p>
            <a:r>
              <a:rPr lang="en-US" altLang="ja-JP" sz="1600" dirty="0">
                <a:latin typeface="Segoe UI"/>
                <a:ea typeface="Segoe UI"/>
                <a:cs typeface="Segoe UI"/>
              </a:rPr>
              <a:t> </a:t>
            </a:r>
            <a:r>
              <a:rPr lang="en-US" altLang="ja-JP" sz="1600" dirty="0" smtClean="0">
                <a:latin typeface="Segoe UI"/>
                <a:ea typeface="Segoe UI"/>
                <a:cs typeface="Segoe UI"/>
              </a:rPr>
              <a:t>   </a:t>
            </a:r>
            <a:r>
              <a:rPr lang="ja-JP" altLang="en-US" sz="1600" dirty="0" smtClean="0">
                <a:latin typeface="Segoe UI"/>
                <a:ea typeface="Segoe UI"/>
                <a:cs typeface="Segoe UI"/>
              </a:rPr>
              <a:t>←</a:t>
            </a:r>
            <a:r>
              <a:rPr lang="en-US" altLang="ja-JP" sz="1600" dirty="0" smtClean="0">
                <a:latin typeface="Segoe UI"/>
                <a:ea typeface="Segoe UI"/>
                <a:cs typeface="Segoe UI"/>
              </a:rPr>
              <a:t>investigated indices of atmospheric   </a:t>
            </a:r>
          </a:p>
          <a:p>
            <a:r>
              <a:rPr lang="en-US" altLang="ja-JP" sz="1600" dirty="0">
                <a:latin typeface="Segoe UI"/>
                <a:ea typeface="Segoe UI"/>
                <a:cs typeface="Segoe UI"/>
              </a:rPr>
              <a:t> </a:t>
            </a:r>
            <a:r>
              <a:rPr lang="en-US" altLang="ja-JP" sz="1600" dirty="0" smtClean="0">
                <a:latin typeface="Segoe UI"/>
                <a:ea typeface="Segoe UI"/>
                <a:cs typeface="Segoe UI"/>
              </a:rPr>
              <a:t>      circulations that influence temperatures</a:t>
            </a:r>
          </a:p>
          <a:p>
            <a:r>
              <a:rPr lang="en-US" altLang="ja-JP" sz="1600" dirty="0">
                <a:latin typeface="Segoe UI"/>
                <a:ea typeface="Segoe UI"/>
                <a:cs typeface="Segoe UI"/>
              </a:rPr>
              <a:t> </a:t>
            </a:r>
            <a:r>
              <a:rPr lang="en-US" altLang="ja-JP" sz="1600" dirty="0" smtClean="0">
                <a:latin typeface="Segoe UI"/>
                <a:ea typeface="Segoe UI"/>
                <a:cs typeface="Segoe UI"/>
              </a:rPr>
              <a:t>   </a:t>
            </a:r>
            <a:r>
              <a:rPr lang="ja-JP" altLang="en-US" sz="1600" dirty="0" smtClean="0">
                <a:latin typeface="Segoe UI"/>
                <a:ea typeface="Segoe UI"/>
                <a:cs typeface="Segoe UI"/>
              </a:rPr>
              <a:t>←</a:t>
            </a:r>
            <a:r>
              <a:rPr lang="en-US" altLang="ja-JP" sz="1600" dirty="0" smtClean="0">
                <a:latin typeface="Segoe UI"/>
                <a:ea typeface="Segoe UI"/>
                <a:cs typeface="Segoe UI"/>
              </a:rPr>
              <a:t>The values of indices were close to 0</a:t>
            </a:r>
          </a:p>
          <a:p>
            <a:r>
              <a:rPr lang="en-US" altLang="ja-JP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altLang="ja-JP" sz="1600" dirty="0" smtClean="0">
                <a:latin typeface="Segoe UI"/>
                <a:ea typeface="Segoe UI"/>
                <a:cs typeface="Segoe UI"/>
              </a:rPr>
              <a:t>El Niño-Southern Oscillation was neutral</a:t>
            </a:r>
            <a:endParaRPr kumimoji="1" lang="en-US" altLang="ja-JP" sz="1600" dirty="0" smtClean="0">
              <a:latin typeface="Segoe UI"/>
              <a:ea typeface="Segoe UI"/>
              <a:cs typeface="Segoe UI"/>
            </a:endParaRPr>
          </a:p>
          <a:p>
            <a:r>
              <a:rPr lang="en-US" altLang="en-US" b="1" dirty="0" smtClean="0">
                <a:latin typeface="Segoe UI"/>
                <a:ea typeface="Segoe UI"/>
                <a:cs typeface="Segoe UI"/>
              </a:rPr>
              <a:t>→</a:t>
            </a:r>
            <a:r>
              <a:rPr lang="en-US" altLang="ja-JP" b="1" dirty="0" smtClean="0">
                <a:latin typeface="Segoe UI"/>
                <a:ea typeface="Segoe UI"/>
                <a:cs typeface="Segoe UI"/>
              </a:rPr>
              <a:t>SST </a:t>
            </a:r>
            <a:r>
              <a:rPr lang="en-US" altLang="ja-JP" b="1" dirty="0">
                <a:latin typeface="Segoe UI"/>
                <a:ea typeface="Segoe UI"/>
                <a:cs typeface="Segoe UI"/>
              </a:rPr>
              <a:t>in the Sea of Japan </a:t>
            </a:r>
            <a:r>
              <a:rPr lang="en-US" altLang="ja-JP" b="1" dirty="0" smtClean="0">
                <a:latin typeface="Segoe UI"/>
                <a:ea typeface="Segoe UI"/>
                <a:cs typeface="Segoe UI"/>
              </a:rPr>
              <a:t>mainly accounted</a:t>
            </a:r>
          </a:p>
          <a:p>
            <a:r>
              <a:rPr lang="en-US" altLang="ja-JP" b="1" dirty="0">
                <a:latin typeface="Segoe UI"/>
                <a:ea typeface="Segoe UI"/>
                <a:cs typeface="Segoe UI"/>
              </a:rPr>
              <a:t> </a:t>
            </a:r>
            <a:r>
              <a:rPr lang="en-US" altLang="ja-JP" b="1" dirty="0" smtClean="0">
                <a:latin typeface="Segoe UI"/>
                <a:ea typeface="Segoe UI"/>
                <a:cs typeface="Segoe UI"/>
              </a:rPr>
              <a:t>  for Air temperatures over </a:t>
            </a:r>
            <a:r>
              <a:rPr lang="en-US" altLang="ja-JP" b="1" dirty="0">
                <a:latin typeface="Segoe UI"/>
                <a:ea typeface="Segoe UI"/>
                <a:cs typeface="Segoe UI"/>
              </a:rPr>
              <a:t>Japan</a:t>
            </a:r>
          </a:p>
          <a:p>
            <a:endParaRPr kumimoji="1" lang="en-US" altLang="ja-JP" sz="1600" dirty="0" smtClean="0">
              <a:latin typeface="Segoe UI"/>
              <a:ea typeface="Segoe UI"/>
              <a:cs typeface="Segoe UI"/>
            </a:endParaRPr>
          </a:p>
          <a:p>
            <a:endParaRPr kumimoji="1" lang="en-US" altLang="ja-JP" sz="1600" dirty="0">
              <a:latin typeface="Segoe UI"/>
              <a:ea typeface="Segoe UI"/>
              <a:cs typeface="Segoe UI"/>
            </a:endParaRPr>
          </a:p>
          <a:p>
            <a:r>
              <a:rPr lang="en-US" altLang="ja-JP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altLang="ja-JP" sz="1600" dirty="0" smtClean="0">
                <a:latin typeface="Segoe UI"/>
                <a:ea typeface="Segoe UI"/>
                <a:cs typeface="Segoe UI"/>
              </a:rPr>
              <a:t>Cold air was distributed from upper to lower</a:t>
            </a:r>
          </a:p>
          <a:p>
            <a:r>
              <a:rPr lang="en-US" altLang="ja-JP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altLang="ja-JP" sz="1600" dirty="0" smtClean="0">
                <a:latin typeface="Segoe UI"/>
                <a:ea typeface="Segoe UI"/>
                <a:cs typeface="Segoe UI"/>
              </a:rPr>
              <a:t>Anomalous positive heat fluxes</a:t>
            </a:r>
          </a:p>
          <a:p>
            <a:r>
              <a:rPr lang="en-US" altLang="ja-JP" sz="1600" dirty="0">
                <a:latin typeface="Segoe UI"/>
                <a:ea typeface="Segoe UI"/>
                <a:cs typeface="Segoe UI"/>
              </a:rPr>
              <a:t> </a:t>
            </a:r>
            <a:r>
              <a:rPr lang="en-US" altLang="ja-JP" sz="1600" dirty="0" smtClean="0">
                <a:latin typeface="Segoe UI"/>
                <a:ea typeface="Segoe UI"/>
                <a:cs typeface="Segoe UI"/>
              </a:rPr>
              <a:t> result to reach cold air toward surface</a:t>
            </a:r>
            <a:endParaRPr kumimoji="1" lang="en-US" altLang="ja-JP" sz="1600" dirty="0" smtClean="0">
              <a:latin typeface="Segoe UI"/>
              <a:ea typeface="Segoe UI"/>
              <a:cs typeface="Segoe UI"/>
            </a:endParaRPr>
          </a:p>
          <a:p>
            <a:r>
              <a:rPr lang="en-US" altLang="ja-JP" b="1" u="sng" dirty="0" smtClean="0">
                <a:latin typeface="Segoe UI"/>
                <a:ea typeface="Segoe UI"/>
                <a:cs typeface="Segoe UI"/>
              </a:rPr>
              <a:t>Period 1</a:t>
            </a:r>
            <a:endParaRPr kumimoji="1" lang="en-US" altLang="ja-JP" b="1" u="sng" dirty="0">
              <a:latin typeface="Segoe UI"/>
              <a:ea typeface="Segoe UI"/>
              <a:cs typeface="Segoe UI"/>
            </a:endParaRPr>
          </a:p>
          <a:p>
            <a:r>
              <a:rPr lang="en-US" altLang="ja-JP" dirty="0" smtClean="0">
                <a:latin typeface="Segoe UI"/>
                <a:ea typeface="Segoe UI"/>
                <a:cs typeface="Segoe UI"/>
              </a:rPr>
              <a:t>Temperatures were not cold</a:t>
            </a:r>
          </a:p>
          <a:p>
            <a:r>
              <a:rPr lang="ja-JP" altLang="en-US" dirty="0" smtClean="0">
                <a:latin typeface="Segoe UI"/>
                <a:ea typeface="Segoe UI"/>
                <a:cs typeface="Segoe UI"/>
              </a:rPr>
              <a:t>  ←</a:t>
            </a:r>
            <a:r>
              <a:rPr lang="en-US" altLang="ja-JP" dirty="0" smtClean="0">
                <a:latin typeface="Segoe UI"/>
                <a:ea typeface="Segoe UI"/>
                <a:cs typeface="Segoe UI"/>
              </a:rPr>
              <a:t>Warm SST blocked upper level cold air</a:t>
            </a:r>
          </a:p>
          <a:p>
            <a:r>
              <a:rPr lang="en-US" altLang="ja-JP" b="1" u="sng" dirty="0" smtClean="0">
                <a:latin typeface="Segoe UI"/>
                <a:ea typeface="Segoe UI"/>
                <a:cs typeface="Segoe UI"/>
              </a:rPr>
              <a:t>Period 2</a:t>
            </a:r>
          </a:p>
          <a:p>
            <a:r>
              <a:rPr kumimoji="1" lang="en-US" altLang="ja-JP" dirty="0" smtClean="0">
                <a:latin typeface="Segoe UI"/>
                <a:ea typeface="Segoe UI"/>
                <a:cs typeface="Segoe UI"/>
              </a:rPr>
              <a:t>Temperatures were cold</a:t>
            </a:r>
          </a:p>
          <a:p>
            <a:r>
              <a:rPr kumimoji="1" lang="en-US" altLang="ja-JP" dirty="0" smtClean="0">
                <a:latin typeface="Segoe UI"/>
                <a:ea typeface="Segoe UI"/>
                <a:cs typeface="Segoe UI"/>
              </a:rPr>
              <a:t>    </a:t>
            </a:r>
            <a:r>
              <a:rPr kumimoji="1" lang="ja-JP" altLang="en-US" dirty="0" smtClean="0">
                <a:latin typeface="Segoe UI"/>
                <a:ea typeface="Segoe UI"/>
                <a:cs typeface="Segoe UI"/>
              </a:rPr>
              <a:t>←</a:t>
            </a:r>
            <a:r>
              <a:rPr kumimoji="1" lang="en-US" altLang="ja-JP" dirty="0" smtClean="0">
                <a:latin typeface="Segoe UI"/>
                <a:ea typeface="Segoe UI"/>
                <a:cs typeface="Segoe UI"/>
              </a:rPr>
              <a:t>Cold SST intensified the cooling </a:t>
            </a:r>
            <a:r>
              <a:rPr lang="en-US" altLang="ja-JP" dirty="0" smtClean="0">
                <a:latin typeface="Segoe UI"/>
                <a:ea typeface="Segoe UI"/>
                <a:cs typeface="Segoe UI"/>
              </a:rPr>
              <a:t>effect</a:t>
            </a:r>
            <a:endParaRPr lang="en-US" altLang="ja-JP" b="1" dirty="0" smtClean="0">
              <a:latin typeface="Segoe UI"/>
              <a:ea typeface="Segoe UI"/>
              <a:cs typeface="Segoe UI"/>
            </a:endParaRPr>
          </a:p>
          <a:p>
            <a:r>
              <a:rPr lang="en-US" altLang="ja-JP" sz="2000" b="1" dirty="0" smtClean="0">
                <a:latin typeface="Segoe UI"/>
                <a:ea typeface="Segoe UI"/>
                <a:cs typeface="Segoe UI"/>
              </a:rPr>
              <a:t>→The effect of negative AO&amp;WP</a:t>
            </a:r>
          </a:p>
          <a:p>
            <a:r>
              <a:rPr lang="en-US" altLang="ja-JP" sz="2000" b="1" dirty="0">
                <a:latin typeface="Segoe UI"/>
                <a:ea typeface="Segoe UI"/>
                <a:cs typeface="Segoe UI"/>
              </a:rPr>
              <a:t> </a:t>
            </a:r>
            <a:r>
              <a:rPr lang="en-US" altLang="ja-JP" sz="2000" b="1" dirty="0" smtClean="0">
                <a:latin typeface="Segoe UI"/>
                <a:ea typeface="Segoe UI"/>
                <a:cs typeface="Segoe UI"/>
              </a:rPr>
              <a:t>  can be modulated by SST</a:t>
            </a:r>
            <a:endParaRPr lang="en-US" altLang="ja-JP" sz="2000" b="1" dirty="0">
              <a:latin typeface="Segoe UI"/>
              <a:ea typeface="Segoe UI"/>
              <a:cs typeface="Segoe UI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465267" y="649426"/>
            <a:ext cx="1042751" cy="374571"/>
          </a:xfrm>
          <a:prstGeom prst="wedgeRoundRectCallout">
            <a:avLst>
              <a:gd name="adj1" fmla="val 43248"/>
              <a:gd name="adj2" fmla="val 76583"/>
              <a:gd name="adj3" fmla="val 16667"/>
            </a:avLst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Period 1</a:t>
            </a:r>
            <a:endParaRPr kumimoji="1" lang="ja-JP" altLang="en-US" sz="1600" b="1" dirty="0">
              <a:solidFill>
                <a:schemeClr val="bg1"/>
              </a:solidFill>
              <a:latin typeface="Segoe UI" panose="020B0502040204020203" pitchFamily="34" charset="0"/>
              <a:ea typeface="Segoe UI"/>
              <a:cs typeface="Segoe UI" panose="020B0502040204020203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082566" y="649425"/>
            <a:ext cx="1042751" cy="374571"/>
          </a:xfrm>
          <a:prstGeom prst="wedgeRoundRectCallout">
            <a:avLst>
              <a:gd name="adj1" fmla="val -25048"/>
              <a:gd name="adj2" fmla="val 64847"/>
              <a:gd name="adj3" fmla="val 16667"/>
            </a:avLst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Period 2</a:t>
            </a:r>
            <a:endParaRPr kumimoji="1" lang="ja-JP" altLang="en-US" sz="1600" b="1" dirty="0">
              <a:solidFill>
                <a:schemeClr val="bg1"/>
              </a:solidFill>
              <a:latin typeface="Segoe UI" panose="020B0502040204020203" pitchFamily="34" charset="0"/>
              <a:ea typeface="Segoe UI"/>
              <a:cs typeface="Segoe UI" panose="020B0502040204020203" pitchFamily="34" charset="0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67908" y="938988"/>
            <a:ext cx="4792124" cy="2273988"/>
          </a:xfrm>
          <a:prstGeom prst="roundRect">
            <a:avLst>
              <a:gd name="adj" fmla="val 8338"/>
            </a:avLst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egoe UI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107504" y="3573016"/>
            <a:ext cx="4752528" cy="3095694"/>
          </a:xfrm>
          <a:prstGeom prst="roundRect">
            <a:avLst>
              <a:gd name="adj" fmla="val 8338"/>
            </a:avLst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02555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角丸四角形 35"/>
          <p:cNvSpPr/>
          <p:nvPr/>
        </p:nvSpPr>
        <p:spPr>
          <a:xfrm>
            <a:off x="4644008" y="4941168"/>
            <a:ext cx="4464496" cy="960591"/>
          </a:xfrm>
          <a:prstGeom prst="round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egoe UI"/>
            </a:endParaRP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095" y="2095012"/>
            <a:ext cx="3826377" cy="3062180"/>
          </a:xfrm>
          <a:prstGeom prst="rect">
            <a:avLst/>
          </a:prstGeom>
          <a:scene3d>
            <a:camera prst="perspectiveRelaxed" fov="3600000">
              <a:rot lat="18000000" lon="0" rev="0"/>
            </a:camera>
            <a:lightRig rig="glow" dir="t"/>
          </a:scene3d>
          <a:sp3d contourW="63500"/>
        </p:spPr>
      </p:pic>
      <p:sp>
        <p:nvSpPr>
          <p:cNvPr id="33" name="角丸四角形 32"/>
          <p:cNvSpPr/>
          <p:nvPr/>
        </p:nvSpPr>
        <p:spPr>
          <a:xfrm>
            <a:off x="1907704" y="980728"/>
            <a:ext cx="5400600" cy="936104"/>
          </a:xfrm>
          <a:prstGeom prst="round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egoe UI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15</a:t>
            </a:fld>
            <a:endParaRPr lang="ja-JP" altLang="en-US">
              <a:solidFill>
                <a:srgbClr val="00000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79" y="2095013"/>
            <a:ext cx="3826376" cy="3062180"/>
          </a:xfrm>
          <a:prstGeom prst="rect">
            <a:avLst/>
          </a:prstGeom>
          <a:scene3d>
            <a:camera prst="perspectiveRelaxed" fov="3600000">
              <a:rot lat="18000000" lon="0" rev="0"/>
            </a:camera>
            <a:lightRig rig="glow" dir="t"/>
          </a:scene3d>
          <a:sp3d contourW="63500"/>
        </p:spPr>
      </p:pic>
      <p:pic>
        <p:nvPicPr>
          <p:cNvPr id="6" name="図 5" descr="fuyu_043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1520" y="2055964"/>
            <a:ext cx="1226260" cy="158906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347864" y="3140969"/>
            <a:ext cx="977982" cy="1356710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1781779" y="4140627"/>
            <a:ext cx="1626054" cy="539149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latin typeface="Segoe UI" panose="020B0502040204020203" pitchFamily="34" charset="0"/>
                <a:cs typeface="Segoe UI" panose="020B0502040204020203" pitchFamily="34" charset="0"/>
              </a:rPr>
              <a:t>Warm </a:t>
            </a:r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n-US" altLang="ja-JP" dirty="0" smtClean="0">
                <a:latin typeface="Segoe UI" panose="020B0502040204020203" pitchFamily="34" charset="0"/>
                <a:cs typeface="Segoe UI" panose="020B0502040204020203" pitchFamily="34" charset="0"/>
              </a:rPr>
              <a:t>emperatures</a:t>
            </a:r>
            <a:endParaRPr kumimoji="1"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73063" y="2708920"/>
            <a:ext cx="1606170" cy="588964"/>
          </a:xfrm>
          <a:prstGeom prst="rect">
            <a:avLst/>
          </a:prstGeom>
        </p:spPr>
      </p:pic>
      <p:sp>
        <p:nvSpPr>
          <p:cNvPr id="13" name="角丸四角形 12"/>
          <p:cNvSpPr>
            <a:spLocks noChangeAspect="1"/>
          </p:cNvSpPr>
          <p:nvPr/>
        </p:nvSpPr>
        <p:spPr>
          <a:xfrm>
            <a:off x="1403648" y="1988840"/>
            <a:ext cx="2160240" cy="57606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latin typeface="Segoe UI" panose="020B0502040204020203" pitchFamily="34" charset="0"/>
              </a:rPr>
              <a:t>Period 1</a:t>
            </a:r>
          </a:p>
          <a:p>
            <a:pPr algn="ctr"/>
            <a:r>
              <a:rPr kumimoji="1" lang="en-US" altLang="ja-JP" dirty="0" smtClean="0">
                <a:latin typeface="Segoe UI" panose="020B0502040204020203" pitchFamily="34" charset="0"/>
              </a:rPr>
              <a:t>(Early in October)</a:t>
            </a:r>
            <a:endParaRPr kumimoji="1" lang="ja-JP" altLang="en-US" dirty="0">
              <a:latin typeface="Segoe UI" panose="020B0502040204020203" pitchFamily="34" charset="0"/>
            </a:endParaRPr>
          </a:p>
        </p:txBody>
      </p:sp>
      <p:pic>
        <p:nvPicPr>
          <p:cNvPr id="26" name="図 25" descr="fuyu_0292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48" y="3099281"/>
            <a:ext cx="1022714" cy="1490944"/>
          </a:xfrm>
          <a:prstGeom prst="rect">
            <a:avLst/>
          </a:prstGeom>
        </p:spPr>
      </p:pic>
      <p:sp>
        <p:nvSpPr>
          <p:cNvPr id="30" name="角丸四角形 29"/>
          <p:cNvSpPr/>
          <p:nvPr/>
        </p:nvSpPr>
        <p:spPr>
          <a:xfrm>
            <a:off x="6444208" y="4136506"/>
            <a:ext cx="1656184" cy="54475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latin typeface="Segoe UI" panose="020B0502040204020203" pitchFamily="34" charset="0"/>
                <a:cs typeface="Segoe UI" panose="020B0502040204020203" pitchFamily="34" charset="0"/>
              </a:rPr>
              <a:t>Cold</a:t>
            </a:r>
          </a:p>
          <a:p>
            <a:pPr algn="ctr"/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n-US" altLang="ja-JP" dirty="0" smtClean="0">
                <a:latin typeface="Segoe UI" panose="020B0502040204020203" pitchFamily="34" charset="0"/>
                <a:cs typeface="Segoe UI" panose="020B0502040204020203" pitchFamily="34" charset="0"/>
              </a:rPr>
              <a:t>emperatures</a:t>
            </a:r>
            <a:endParaRPr kumimoji="1"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52120" y="2708920"/>
            <a:ext cx="1652874" cy="606090"/>
          </a:xfrm>
          <a:prstGeom prst="rect">
            <a:avLst/>
          </a:prstGeom>
        </p:spPr>
      </p:pic>
      <p:pic>
        <p:nvPicPr>
          <p:cNvPr id="24" name="図 23" descr="fuyu_043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60032" y="2058719"/>
            <a:ext cx="1224135" cy="1586305"/>
          </a:xfrm>
          <a:prstGeom prst="rect">
            <a:avLst/>
          </a:prstGeom>
        </p:spPr>
      </p:pic>
      <p:sp>
        <p:nvSpPr>
          <p:cNvPr id="38" name="タイトル 3"/>
          <p:cNvSpPr>
            <a:spLocks noGrp="1"/>
          </p:cNvSpPr>
          <p:nvPr>
            <p:ph type="title" idx="4294967295"/>
          </p:nvPr>
        </p:nvSpPr>
        <p:spPr>
          <a:xfrm>
            <a:off x="219075" y="30163"/>
            <a:ext cx="8705850" cy="692150"/>
          </a:xfrm>
        </p:spPr>
        <p:txBody>
          <a:bodyPr/>
          <a:lstStyle/>
          <a:p>
            <a:r>
              <a:rPr kumimoji="1" lang="en-US" altLang="ja-JP" dirty="0" smtClean="0">
                <a:latin typeface="Segoe UI"/>
              </a:rPr>
              <a:t>Conclusion</a:t>
            </a:r>
            <a:endParaRPr kumimoji="1" lang="ja-JP" altLang="en-US" dirty="0">
              <a:latin typeface="Segoe UI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771800" y="126876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u="sng" dirty="0" smtClean="0">
                <a:latin typeface="Segoe UI"/>
                <a:ea typeface="Segoe UI"/>
                <a:cs typeface="Segoe UI"/>
              </a:rPr>
              <a:t>Negative AO&amp;WP persisted</a:t>
            </a:r>
            <a:endParaRPr kumimoji="1" lang="en-US" altLang="ja-JP" u="sng" dirty="0" smtClean="0">
              <a:latin typeface="Segoe UI"/>
              <a:ea typeface="Segoe UI"/>
              <a:cs typeface="Segoe UI"/>
            </a:endParaRPr>
          </a:p>
          <a:p>
            <a:pPr algn="just"/>
            <a:r>
              <a:rPr kumimoji="1" lang="en-US" altLang="ja-JP" dirty="0" smtClean="0">
                <a:latin typeface="Segoe UI"/>
                <a:ea typeface="Segoe UI"/>
                <a:cs typeface="Segoe UI"/>
              </a:rPr>
              <a:t>→tended to cool Japan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5495" y="5169966"/>
            <a:ext cx="4536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u="sng" dirty="0" smtClean="0">
                <a:latin typeface="Segoe UI"/>
                <a:ea typeface="Segoe UI"/>
                <a:cs typeface="Segoe UI"/>
              </a:rPr>
              <a:t>Warm SST                     </a:t>
            </a:r>
          </a:p>
          <a:p>
            <a:pPr algn="just"/>
            <a:r>
              <a:rPr kumimoji="1" lang="en-US" altLang="ja-JP" dirty="0" smtClean="0">
                <a:latin typeface="Segoe UI"/>
                <a:ea typeface="Segoe UI"/>
                <a:cs typeface="Segoe UI"/>
              </a:rPr>
              <a:t>→Overwhelmed effect of negative AO&amp;WP</a:t>
            </a:r>
          </a:p>
          <a:p>
            <a:pPr algn="just"/>
            <a:endParaRPr lang="en-US" altLang="ja-JP" dirty="0" smtClean="0">
              <a:latin typeface="Segoe UI"/>
              <a:ea typeface="Segoe UI"/>
              <a:cs typeface="Segoe UI"/>
            </a:endParaRPr>
          </a:p>
          <a:p>
            <a:pPr algn="just"/>
            <a:r>
              <a:rPr lang="en-US" altLang="ja-JP" b="1" dirty="0" smtClean="0">
                <a:latin typeface="Segoe UI"/>
                <a:ea typeface="Segoe UI"/>
                <a:cs typeface="Segoe UI"/>
              </a:rPr>
              <a:t>→</a:t>
            </a:r>
            <a:r>
              <a:rPr lang="en-US" altLang="ja-JP" b="1" dirty="0">
                <a:latin typeface="Segoe UI"/>
                <a:ea typeface="Segoe UI"/>
                <a:cs typeface="Segoe UI"/>
              </a:rPr>
              <a:t>T</a:t>
            </a:r>
            <a:r>
              <a:rPr lang="en-US" altLang="ja-JP" b="1" dirty="0" smtClean="0">
                <a:latin typeface="Segoe UI"/>
                <a:ea typeface="Segoe UI"/>
                <a:cs typeface="Segoe UI"/>
              </a:rPr>
              <a:t>emperatures over Japan were warm</a:t>
            </a:r>
            <a:endParaRPr kumimoji="1" lang="en-US" altLang="ja-JP" b="1" dirty="0" smtClean="0">
              <a:latin typeface="Segoe UI"/>
              <a:ea typeface="Segoe UI"/>
              <a:cs typeface="Segoe UI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1979712" y="836712"/>
            <a:ext cx="5256584" cy="432048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rgbClr val="FFFFFF"/>
                </a:solidFill>
                <a:latin typeface="Segoe UI"/>
                <a:ea typeface="Segoe UI"/>
                <a:cs typeface="Segoe UI"/>
              </a:rPr>
              <a:t>Large-scale atmospheric phenomena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644008" y="5169966"/>
            <a:ext cx="4427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u="sng" dirty="0" smtClean="0">
                <a:latin typeface="Segoe UI"/>
                <a:ea typeface="Segoe UI"/>
                <a:cs typeface="Segoe UI"/>
              </a:rPr>
              <a:t>Cold SST                     </a:t>
            </a:r>
          </a:p>
          <a:p>
            <a:pPr algn="just"/>
            <a:r>
              <a:rPr kumimoji="1" lang="en-US" altLang="ja-JP" dirty="0" smtClean="0">
                <a:latin typeface="Segoe UI"/>
                <a:ea typeface="Segoe UI"/>
                <a:cs typeface="Segoe UI"/>
              </a:rPr>
              <a:t>→</a:t>
            </a:r>
            <a:r>
              <a:rPr lang="en-US" altLang="ja-JP" dirty="0">
                <a:latin typeface="Segoe UI"/>
                <a:ea typeface="Segoe UI"/>
                <a:cs typeface="Segoe UI"/>
              </a:rPr>
              <a:t>I</a:t>
            </a:r>
            <a:r>
              <a:rPr lang="en-US" altLang="ja-JP" dirty="0" smtClean="0">
                <a:latin typeface="Segoe UI"/>
                <a:ea typeface="Segoe UI"/>
                <a:cs typeface="Segoe UI"/>
              </a:rPr>
              <a:t>ntensified</a:t>
            </a:r>
            <a:r>
              <a:rPr kumimoji="1" lang="en-US" altLang="ja-JP" dirty="0" smtClean="0">
                <a:latin typeface="Segoe UI"/>
                <a:ea typeface="Segoe UI"/>
                <a:cs typeface="Segoe UI"/>
              </a:rPr>
              <a:t> effect of negative AO&amp;WP</a:t>
            </a:r>
          </a:p>
          <a:p>
            <a:pPr algn="just"/>
            <a:endParaRPr lang="en-US" altLang="ja-JP" dirty="0" smtClean="0">
              <a:latin typeface="Segoe UI"/>
              <a:ea typeface="Segoe UI"/>
              <a:cs typeface="Segoe UI"/>
            </a:endParaRPr>
          </a:p>
          <a:p>
            <a:pPr algn="just"/>
            <a:r>
              <a:rPr lang="en-US" altLang="ja-JP" b="1" dirty="0" smtClean="0">
                <a:latin typeface="Segoe UI"/>
                <a:ea typeface="Segoe UI"/>
                <a:cs typeface="Segoe UI"/>
              </a:rPr>
              <a:t>→Temperatures over Japan were cold</a:t>
            </a:r>
            <a:endParaRPr kumimoji="1" lang="en-US" altLang="ja-JP" b="1" dirty="0" smtClean="0">
              <a:latin typeface="Segoe UI"/>
              <a:ea typeface="Segoe UI"/>
              <a:cs typeface="Segoe UI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0" y="836712"/>
            <a:ext cx="3203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 smtClean="0">
                <a:latin typeface="Segoe UI"/>
                <a:ea typeface="Segoe UI"/>
                <a:cs typeface="Segoe UI"/>
              </a:rPr>
              <a:t>October to </a:t>
            </a:r>
          </a:p>
          <a:p>
            <a:pPr algn="just"/>
            <a:r>
              <a:rPr lang="en-US" altLang="ja-JP" dirty="0" smtClean="0">
                <a:latin typeface="Segoe UI"/>
                <a:ea typeface="Segoe UI"/>
                <a:cs typeface="Segoe UI"/>
              </a:rPr>
              <a:t>December 2012</a:t>
            </a:r>
            <a:endParaRPr kumimoji="1" lang="en-US" altLang="ja-JP" dirty="0" smtClean="0">
              <a:latin typeface="Segoe UI"/>
              <a:ea typeface="Segoe UI"/>
              <a:cs typeface="Segoe UI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35496" y="4941167"/>
            <a:ext cx="4536504" cy="960592"/>
          </a:xfrm>
          <a:prstGeom prst="round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egoe UI"/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2411760" y="4725144"/>
            <a:ext cx="4680520" cy="432048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rgbClr val="FFFFFF"/>
                </a:solidFill>
                <a:latin typeface="Segoe UI"/>
                <a:ea typeface="Segoe UI"/>
                <a:cs typeface="Segoe UI"/>
              </a:rPr>
              <a:t>Small-scale oceanic phenomena</a:t>
            </a:r>
          </a:p>
        </p:txBody>
      </p:sp>
      <p:sp>
        <p:nvSpPr>
          <p:cNvPr id="37" name="角丸四角形 36"/>
          <p:cNvSpPr>
            <a:spLocks noChangeAspect="1"/>
          </p:cNvSpPr>
          <p:nvPr/>
        </p:nvSpPr>
        <p:spPr>
          <a:xfrm>
            <a:off x="6012160" y="1988840"/>
            <a:ext cx="2232248" cy="57606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latin typeface="Segoe UI" panose="020B0502040204020203" pitchFamily="34" charset="0"/>
              </a:rPr>
              <a:t>Period 2</a:t>
            </a:r>
          </a:p>
          <a:p>
            <a:pPr algn="ctr"/>
            <a:r>
              <a:rPr kumimoji="1" lang="en-US" altLang="ja-JP" dirty="0" smtClean="0">
                <a:latin typeface="Segoe UI" panose="020B0502040204020203" pitchFamily="34" charset="0"/>
              </a:rPr>
              <a:t>(Early in December)</a:t>
            </a:r>
            <a:endParaRPr kumimoji="1" lang="ja-JP" altLang="en-US" dirty="0">
              <a:latin typeface="Segoe UI" panose="020B0502040204020203" pitchFamily="34" charset="0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1331640" y="2636912"/>
            <a:ext cx="1008112" cy="576064"/>
          </a:xfrm>
          <a:prstGeom prst="ellipse">
            <a:avLst/>
          </a:prstGeom>
          <a:solidFill>
            <a:schemeClr val="accent6">
              <a:lumMod val="75000"/>
              <a:alpha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kern="0" dirty="0" smtClean="0">
                <a:solidFill>
                  <a:srgbClr val="FFFFFF"/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Cold air</a:t>
            </a:r>
            <a:endParaRPr kumimoji="1" lang="ja-JP" altLang="en-US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6012160" y="2636912"/>
            <a:ext cx="1008112" cy="576064"/>
          </a:xfrm>
          <a:prstGeom prst="ellipse">
            <a:avLst/>
          </a:prstGeom>
          <a:solidFill>
            <a:schemeClr val="accent6">
              <a:lumMod val="75000"/>
              <a:alpha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kern="0" dirty="0" smtClean="0">
                <a:solidFill>
                  <a:srgbClr val="FFFFFF"/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Cold air</a:t>
            </a:r>
            <a:endParaRPr kumimoji="1" lang="ja-JP" altLang="en-US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4104" y="3943405"/>
            <a:ext cx="158415" cy="105544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1497" y="3976809"/>
            <a:ext cx="158415" cy="10554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497" y="3155040"/>
            <a:ext cx="1409307" cy="850024"/>
          </a:xfrm>
          <a:prstGeom prst="rect">
            <a:avLst/>
          </a:prstGeom>
        </p:spPr>
      </p:pic>
      <p:sp>
        <p:nvSpPr>
          <p:cNvPr id="10" name="円/楕円 9"/>
          <p:cNvSpPr/>
          <p:nvPr/>
        </p:nvSpPr>
        <p:spPr>
          <a:xfrm>
            <a:off x="611560" y="3717032"/>
            <a:ext cx="1153164" cy="522977"/>
          </a:xfrm>
          <a:prstGeom prst="ellipse">
            <a:avLst/>
          </a:prstGeom>
          <a:solidFill>
            <a:srgbClr val="FF0000">
              <a:alpha val="6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kern="0" dirty="0" smtClean="0">
                <a:solidFill>
                  <a:srgbClr val="FFFFFF"/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Warm</a:t>
            </a:r>
            <a:r>
              <a:rPr kumimoji="1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 SST</a:t>
            </a:r>
            <a:endParaRPr kumimoji="1" lang="ja-JP" altLang="en-US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1156" y="3195827"/>
            <a:ext cx="903139" cy="784750"/>
          </a:xfrm>
          <a:prstGeom prst="rect">
            <a:avLst/>
          </a:prstGeom>
        </p:spPr>
      </p:pic>
      <p:sp>
        <p:nvSpPr>
          <p:cNvPr id="29" name="円/楕円 28"/>
          <p:cNvSpPr/>
          <p:nvPr/>
        </p:nvSpPr>
        <p:spPr>
          <a:xfrm>
            <a:off x="5292080" y="3789040"/>
            <a:ext cx="1080120" cy="504056"/>
          </a:xfrm>
          <a:prstGeom prst="ellipse">
            <a:avLst/>
          </a:prstGeom>
          <a:solidFill>
            <a:srgbClr val="0070C0">
              <a:alpha val="6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kern="0" noProof="0" dirty="0" smtClean="0">
                <a:solidFill>
                  <a:srgbClr val="FFFFFF"/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Cold</a:t>
            </a:r>
            <a:r>
              <a:rPr kumimoji="1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 SST</a:t>
            </a:r>
            <a:endParaRPr kumimoji="1" lang="ja-JP" altLang="en-US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843808" y="19085"/>
            <a:ext cx="6300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1600" b="1" dirty="0" smtClean="0">
                <a:solidFill>
                  <a:schemeClr val="bg1"/>
                </a:solidFill>
                <a:latin typeface="Segoe UI"/>
                <a:ea typeface="Segoe UI"/>
                <a:cs typeface="Segoe UI"/>
              </a:rPr>
              <a:t>Ando et al., Abnormal </a:t>
            </a:r>
            <a:r>
              <a:rPr lang="en-US" altLang="ja-JP" sz="1600" b="1" dirty="0">
                <a:solidFill>
                  <a:schemeClr val="bg1"/>
                </a:solidFill>
                <a:latin typeface="Segoe UI"/>
                <a:ea typeface="Segoe UI"/>
                <a:cs typeface="Segoe UI"/>
              </a:rPr>
              <a:t>winter weather in Japan during 2012 </a:t>
            </a:r>
            <a:r>
              <a:rPr lang="en-US" altLang="ja-JP" sz="1600" b="1" dirty="0" smtClean="0">
                <a:solidFill>
                  <a:schemeClr val="bg1"/>
                </a:solidFill>
                <a:latin typeface="Segoe UI"/>
                <a:ea typeface="Segoe UI"/>
                <a:cs typeface="Segoe UI"/>
              </a:rPr>
              <a:t>was controlled by large</a:t>
            </a:r>
            <a:r>
              <a:rPr lang="en-US" altLang="ja-JP" sz="1600" b="1" dirty="0">
                <a:solidFill>
                  <a:schemeClr val="bg1"/>
                </a:solidFill>
                <a:latin typeface="Segoe UI"/>
                <a:ea typeface="Segoe UI"/>
                <a:cs typeface="Segoe UI"/>
              </a:rPr>
              <a:t>-scale atmospheric and </a:t>
            </a:r>
            <a:r>
              <a:rPr lang="en-US" altLang="ja-JP" sz="1600" b="1" dirty="0" smtClean="0">
                <a:solidFill>
                  <a:schemeClr val="bg1"/>
                </a:solidFill>
                <a:latin typeface="Segoe UI"/>
                <a:ea typeface="Segoe UI"/>
                <a:cs typeface="Segoe UI"/>
              </a:rPr>
              <a:t> small</a:t>
            </a:r>
            <a:r>
              <a:rPr lang="en-US" altLang="ja-JP" sz="1600" b="1" dirty="0">
                <a:solidFill>
                  <a:schemeClr val="bg1"/>
                </a:solidFill>
                <a:latin typeface="Segoe UI"/>
                <a:ea typeface="Segoe UI"/>
                <a:cs typeface="Segoe UI"/>
              </a:rPr>
              <a:t>-scale oceanic </a:t>
            </a:r>
            <a:r>
              <a:rPr lang="en-US" altLang="ja-JP" sz="1600" b="1" dirty="0" smtClean="0">
                <a:solidFill>
                  <a:schemeClr val="bg1"/>
                </a:solidFill>
                <a:latin typeface="Segoe UI"/>
                <a:ea typeface="Segoe UI"/>
                <a:cs typeface="Segoe UI"/>
              </a:rPr>
              <a:t>phenomena, 2014, </a:t>
            </a:r>
            <a:r>
              <a:rPr lang="en-US" altLang="ja-JP" sz="1600" b="1" i="1" dirty="0" smtClean="0">
                <a:solidFill>
                  <a:schemeClr val="bg1"/>
                </a:solidFill>
                <a:latin typeface="Segoe UI"/>
                <a:ea typeface="Segoe UI"/>
                <a:cs typeface="Segoe UI"/>
              </a:rPr>
              <a:t>Monthly Weather Review, </a:t>
            </a:r>
            <a:r>
              <a:rPr lang="en-US" altLang="ja-JP" sz="1600" b="1" dirty="0" smtClean="0">
                <a:solidFill>
                  <a:schemeClr val="bg1"/>
                </a:solidFill>
                <a:latin typeface="Segoe UI"/>
                <a:ea typeface="Segoe UI"/>
                <a:cs typeface="Segoe UI"/>
              </a:rPr>
              <a:t>in review.</a:t>
            </a:r>
          </a:p>
        </p:txBody>
      </p:sp>
    </p:spTree>
    <p:extLst>
      <p:ext uri="{BB962C8B-B14F-4D97-AF65-F5344CB8AC3E}">
        <p14:creationId xmlns:p14="http://schemas.microsoft.com/office/powerpoint/2010/main" val="143863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1" grpId="0" animBg="1"/>
      <p:bldP spid="30" grpId="0" animBg="1"/>
      <p:bldP spid="40" grpId="0"/>
      <p:bldP spid="44" grpId="0"/>
      <p:bldP spid="34" grpId="0" animBg="1"/>
      <p:bldP spid="43" grpId="0" animBg="1"/>
      <p:bldP spid="41" grpId="0" animBg="1"/>
      <p:bldP spid="49" grpId="0" animBg="1"/>
      <p:bldP spid="10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552" y="1104568"/>
            <a:ext cx="4067943" cy="232606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-1" y="816233"/>
            <a:ext cx="57961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u="sng" dirty="0" smtClean="0">
                <a:latin typeface="Segoe UI"/>
                <a:ea typeface="Segoe UI"/>
                <a:cs typeface="Segoe UI"/>
              </a:rPr>
              <a:t>October to December 2012</a:t>
            </a:r>
          </a:p>
          <a:p>
            <a:r>
              <a:rPr lang="en-US" altLang="ja-JP" sz="2000" dirty="0" smtClean="0">
                <a:latin typeface="Segoe UI"/>
                <a:ea typeface="Segoe UI"/>
                <a:cs typeface="Segoe UI"/>
              </a:rPr>
              <a:t> Negative Arctic Oscillation (AO)</a:t>
            </a:r>
          </a:p>
          <a:p>
            <a:r>
              <a:rPr lang="ja-JP" altLang="en-US" sz="2000" dirty="0" smtClean="0">
                <a:latin typeface="Segoe UI"/>
                <a:ea typeface="Segoe UI"/>
                <a:cs typeface="Segoe UI"/>
              </a:rPr>
              <a:t> ＆</a:t>
            </a:r>
            <a:r>
              <a:rPr lang="en-US" altLang="ja-JP" sz="2000" dirty="0" smtClean="0">
                <a:latin typeface="Segoe UI"/>
                <a:ea typeface="Segoe UI"/>
                <a:cs typeface="Segoe UI"/>
              </a:rPr>
              <a:t>Western Pacific</a:t>
            </a:r>
            <a:r>
              <a:rPr lang="ja-JP" altLang="en-US" sz="2000" dirty="0" smtClean="0">
                <a:latin typeface="Segoe UI"/>
                <a:ea typeface="Segoe UI"/>
                <a:cs typeface="Segoe UI"/>
              </a:rPr>
              <a:t>（</a:t>
            </a:r>
            <a:r>
              <a:rPr lang="en-US" altLang="ja-JP" sz="2000" dirty="0" smtClean="0">
                <a:latin typeface="Segoe UI"/>
                <a:ea typeface="Segoe UI"/>
                <a:cs typeface="Segoe UI"/>
              </a:rPr>
              <a:t>WP</a:t>
            </a:r>
            <a:r>
              <a:rPr lang="ja-JP" altLang="en-US" sz="2000" dirty="0" smtClean="0">
                <a:latin typeface="Segoe UI"/>
                <a:ea typeface="Segoe UI"/>
                <a:cs typeface="Segoe UI"/>
              </a:rPr>
              <a:t>）</a:t>
            </a:r>
            <a:r>
              <a:rPr lang="en-US" altLang="ja-JP" sz="2000" dirty="0" smtClean="0">
                <a:latin typeface="Segoe UI"/>
                <a:ea typeface="Segoe UI"/>
                <a:cs typeface="Segoe UI"/>
              </a:rPr>
              <a:t>pattern</a:t>
            </a:r>
            <a:r>
              <a:rPr lang="en-US" altLang="ja-JP" sz="2000" dirty="0">
                <a:latin typeface="Segoe UI"/>
                <a:ea typeface="Segoe UI"/>
                <a:cs typeface="Segoe UI"/>
              </a:rPr>
              <a:t> </a:t>
            </a:r>
            <a:r>
              <a:rPr lang="en-US" altLang="ja-JP" sz="2000" dirty="0" smtClean="0">
                <a:latin typeface="Segoe UI"/>
                <a:ea typeface="Segoe UI"/>
                <a:cs typeface="Segoe UI"/>
              </a:rPr>
              <a:t>persisted</a:t>
            </a:r>
            <a:endParaRPr lang="en-US" altLang="ja-JP" dirty="0" smtClean="0">
              <a:latin typeface="Segoe UI"/>
              <a:ea typeface="Segoe UI"/>
              <a:cs typeface="Segoe UI"/>
            </a:endParaRPr>
          </a:p>
          <a:p>
            <a:endParaRPr lang="en-US" altLang="ja-JP" dirty="0">
              <a:latin typeface="Segoe UI"/>
              <a:ea typeface="Segoe UI"/>
              <a:cs typeface="Segoe UI"/>
            </a:endParaRPr>
          </a:p>
          <a:p>
            <a:r>
              <a:rPr lang="en-US" altLang="ja-JP" u="sng" dirty="0" smtClean="0">
                <a:latin typeface="Segoe UI"/>
                <a:ea typeface="Segoe UI"/>
                <a:cs typeface="Segoe UI"/>
              </a:rPr>
              <a:t>Negative AO</a:t>
            </a:r>
            <a:r>
              <a:rPr lang="en-US" altLang="ja-JP" dirty="0" smtClean="0">
                <a:latin typeface="Segoe UI"/>
                <a:ea typeface="Segoe UI"/>
                <a:cs typeface="Segoe UI"/>
              </a:rPr>
              <a:t>:</a:t>
            </a:r>
          </a:p>
          <a:p>
            <a:r>
              <a:rPr lang="en-US" altLang="ja-JP" sz="1600" dirty="0" smtClean="0">
                <a:latin typeface="Segoe UI"/>
                <a:ea typeface="Segoe UI"/>
                <a:cs typeface="Segoe UI"/>
              </a:rPr>
              <a:t> Influence occurrence of cold surges over East Asia</a:t>
            </a:r>
          </a:p>
          <a:p>
            <a:r>
              <a:rPr lang="en-US" altLang="ja-JP" u="sng" dirty="0" smtClean="0">
                <a:latin typeface="Segoe UI"/>
                <a:ea typeface="Segoe UI"/>
                <a:cs typeface="Segoe UI"/>
              </a:rPr>
              <a:t>Negative WP</a:t>
            </a:r>
            <a:r>
              <a:rPr lang="en-US" altLang="ja-JP" dirty="0" smtClean="0">
                <a:latin typeface="Segoe UI"/>
                <a:ea typeface="Segoe UI"/>
                <a:cs typeface="Segoe UI"/>
              </a:rPr>
              <a:t>:</a:t>
            </a:r>
          </a:p>
          <a:p>
            <a:r>
              <a:rPr lang="en-US" altLang="ja-JP" sz="1600" dirty="0" smtClean="0">
                <a:latin typeface="Segoe UI"/>
                <a:ea typeface="Segoe UI"/>
                <a:cs typeface="Segoe UI"/>
              </a:rPr>
              <a:t> Lead to cold temperature over East Asia</a:t>
            </a:r>
            <a:endParaRPr lang="en-US" altLang="ja-JP" sz="1600" dirty="0">
              <a:latin typeface="Segoe UI"/>
              <a:ea typeface="Segoe UI"/>
              <a:cs typeface="Segoe UI"/>
            </a:endParaRPr>
          </a:p>
          <a:p>
            <a:endParaRPr lang="en-US" altLang="ja-JP" dirty="0" smtClean="0">
              <a:latin typeface="Segoe UI"/>
              <a:ea typeface="Segoe UI"/>
              <a:cs typeface="Segoe UI"/>
            </a:endParaRPr>
          </a:p>
          <a:p>
            <a:r>
              <a:rPr lang="en-US" altLang="ja-JP" dirty="0" smtClean="0">
                <a:latin typeface="Segoe UI"/>
                <a:ea typeface="Segoe UI"/>
                <a:cs typeface="Segoe UI"/>
              </a:rPr>
              <a:t>In 2012</a:t>
            </a:r>
          </a:p>
          <a:p>
            <a:r>
              <a:rPr lang="en-US" altLang="ja-JP" dirty="0" smtClean="0">
                <a:latin typeface="Segoe UI"/>
                <a:ea typeface="Segoe UI"/>
                <a:cs typeface="Segoe UI"/>
              </a:rPr>
              <a:t>The periods of 2 weeks continuously negative AO&amp;WP</a:t>
            </a:r>
          </a:p>
          <a:p>
            <a:r>
              <a:rPr lang="en-US" altLang="ja-JP" dirty="0">
                <a:latin typeface="Segoe UI"/>
                <a:ea typeface="Segoe UI"/>
                <a:cs typeface="Segoe UI"/>
              </a:rPr>
              <a:t> </a:t>
            </a:r>
            <a:r>
              <a:rPr lang="en-US" altLang="ja-JP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altLang="ja-JP" b="1" u="sng" dirty="0" smtClean="0">
                <a:latin typeface="Segoe UI"/>
                <a:ea typeface="Segoe UI"/>
                <a:cs typeface="Segoe UI"/>
              </a:rPr>
              <a:t>Period 1 (3 October to 16 October)</a:t>
            </a:r>
            <a:r>
              <a:rPr lang="en-US" altLang="ja-JP" dirty="0" smtClean="0">
                <a:latin typeface="Segoe UI"/>
                <a:ea typeface="Segoe UI"/>
                <a:cs typeface="Segoe UI"/>
              </a:rPr>
              <a:t>: </a:t>
            </a:r>
          </a:p>
          <a:p>
            <a:r>
              <a:rPr lang="en-US" altLang="ja-JP" dirty="0" smtClean="0">
                <a:latin typeface="Segoe UI"/>
                <a:ea typeface="Segoe UI"/>
                <a:cs typeface="Segoe UI"/>
              </a:rPr>
              <a:t>     Temperatures over Japan were not cold</a:t>
            </a:r>
          </a:p>
          <a:p>
            <a:r>
              <a:rPr lang="en-US" altLang="ja-JP" dirty="0">
                <a:latin typeface="Segoe UI"/>
                <a:ea typeface="Segoe UI"/>
                <a:cs typeface="Segoe UI"/>
              </a:rPr>
              <a:t> </a:t>
            </a:r>
            <a:r>
              <a:rPr lang="en-US" altLang="ja-JP" dirty="0" smtClean="0">
                <a:latin typeface="Segoe UI"/>
                <a:ea typeface="Segoe UI"/>
                <a:cs typeface="Segoe UI"/>
              </a:rPr>
              <a:t> </a:t>
            </a:r>
            <a:r>
              <a:rPr lang="en-US" altLang="ja-JP" b="1" u="sng" dirty="0" smtClean="0">
                <a:latin typeface="Segoe UI"/>
                <a:ea typeface="Segoe UI"/>
                <a:cs typeface="Segoe UI"/>
              </a:rPr>
              <a:t>Period 2 (1 December to 14 December)</a:t>
            </a:r>
            <a:r>
              <a:rPr lang="en-US" altLang="ja-JP" dirty="0" smtClean="0">
                <a:latin typeface="Segoe UI"/>
                <a:ea typeface="Segoe UI"/>
                <a:cs typeface="Segoe UI"/>
              </a:rPr>
              <a:t>:</a:t>
            </a:r>
          </a:p>
          <a:p>
            <a:r>
              <a:rPr lang="en-US" altLang="ja-JP" dirty="0">
                <a:latin typeface="Segoe UI"/>
                <a:ea typeface="Segoe UI"/>
                <a:cs typeface="Segoe UI"/>
              </a:rPr>
              <a:t> </a:t>
            </a:r>
            <a:r>
              <a:rPr lang="en-US" altLang="ja-JP" dirty="0" smtClean="0">
                <a:latin typeface="Segoe UI"/>
                <a:ea typeface="Segoe UI"/>
                <a:cs typeface="Segoe UI"/>
              </a:rPr>
              <a:t>    </a:t>
            </a:r>
            <a:r>
              <a:rPr lang="en-US" altLang="ja-JP" dirty="0">
                <a:latin typeface="Segoe UI"/>
                <a:ea typeface="Segoe UI"/>
                <a:cs typeface="Segoe UI"/>
              </a:rPr>
              <a:t>T</a:t>
            </a:r>
            <a:r>
              <a:rPr lang="en-US" altLang="ja-JP" dirty="0" smtClean="0">
                <a:latin typeface="Segoe UI"/>
                <a:ea typeface="Segoe UI"/>
                <a:cs typeface="Segoe UI"/>
              </a:rPr>
              <a:t>emperatures over Japan were so cold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6372200" y="1329243"/>
            <a:ext cx="394679" cy="20491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rgbClr val="FFFFFF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Segoe UI"/>
              </a:rPr>
              <a:t>Introduction</a:t>
            </a:r>
            <a:endParaRPr kumimoji="1" lang="ja-JP" altLang="en-US" dirty="0">
              <a:latin typeface="Segoe UI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8137761" y="1319282"/>
            <a:ext cx="394679" cy="20591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rgbClr val="FFFFFF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102160" y="5733256"/>
            <a:ext cx="8928991" cy="93610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3200" dirty="0" smtClean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To find other factor influenced the Temperatures over Japan in 2012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102160" y="5245535"/>
            <a:ext cx="3155032" cy="544710"/>
          </a:xfrm>
          <a:prstGeom prst="roundRect">
            <a:avLst/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>
                <a:solidFill>
                  <a:srgbClr val="FFFFFF"/>
                </a:solidFill>
                <a:latin typeface="Segoe UI"/>
                <a:ea typeface="Segoe UI"/>
                <a:cs typeface="Segoe UI"/>
              </a:rPr>
              <a:t>Objective</a:t>
            </a:r>
            <a:endParaRPr lang="ja-JP" altLang="en-US" sz="3200" dirty="0">
              <a:solidFill>
                <a:srgbClr val="FFFFFF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2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48828" y="807284"/>
            <a:ext cx="1042751" cy="374571"/>
          </a:xfrm>
          <a:prstGeom prst="wedgeRoundRectCallout">
            <a:avLst>
              <a:gd name="adj1" fmla="val 45778"/>
              <a:gd name="adj2" fmla="val 95362"/>
              <a:gd name="adj3" fmla="val 16667"/>
            </a:avLst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Period 1</a:t>
            </a:r>
            <a:endParaRPr kumimoji="1" lang="ja-JP" altLang="en-US" sz="1600" b="1" dirty="0">
              <a:solidFill>
                <a:schemeClr val="bg1"/>
              </a:solidFill>
              <a:latin typeface="Segoe UI" panose="020B0502040204020203" pitchFamily="34" charset="0"/>
              <a:ea typeface="Segoe UI"/>
              <a:cs typeface="Segoe UI" panose="020B0502040204020203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081666" y="807284"/>
            <a:ext cx="1042751" cy="374571"/>
          </a:xfrm>
          <a:prstGeom prst="wedgeRoundRectCallout">
            <a:avLst>
              <a:gd name="adj1" fmla="val -36010"/>
              <a:gd name="adj2" fmla="val 88320"/>
              <a:gd name="adj3" fmla="val 16667"/>
            </a:avLst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Period 2</a:t>
            </a:r>
            <a:endParaRPr kumimoji="1" lang="ja-JP" altLang="en-US" sz="1600" b="1" dirty="0">
              <a:solidFill>
                <a:schemeClr val="bg1"/>
              </a:solidFill>
              <a:latin typeface="Segoe UI" panose="020B0502040204020203" pitchFamily="34" charset="0"/>
              <a:ea typeface="Segoe UI"/>
              <a:cs typeface="Segoe UI" panose="020B0502040204020203" pitchFamily="34" charset="0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5548828" y="3994774"/>
            <a:ext cx="3482322" cy="1306434"/>
          </a:xfrm>
          <a:prstGeom prst="roundRect">
            <a:avLst/>
          </a:prstGeom>
          <a:noFill/>
          <a:ln w="28575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>
                <a:solidFill>
                  <a:schemeClr val="tx1"/>
                </a:solidFill>
                <a:latin typeface="Segoe UI" panose="020B0502040204020203" pitchFamily="34" charset="0"/>
              </a:rPr>
              <a:t>Other factor</a:t>
            </a:r>
          </a:p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  <a:latin typeface="Segoe UI" panose="020B0502040204020203" pitchFamily="34" charset="0"/>
              </a:rPr>
              <a:t>overwhelmed or intensified the cooling effect</a:t>
            </a:r>
          </a:p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  <a:latin typeface="Segoe UI" panose="020B0502040204020203" pitchFamily="34" charset="0"/>
              </a:rPr>
              <a:t>of negative AO&amp;WP</a:t>
            </a:r>
            <a:endParaRPr kumimoji="1" lang="ja-JP" altLang="en-US" sz="2000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sp>
        <p:nvSpPr>
          <p:cNvPr id="4" name="右矢印 3"/>
          <p:cNvSpPr/>
          <p:nvPr/>
        </p:nvSpPr>
        <p:spPr>
          <a:xfrm>
            <a:off x="4510648" y="4287951"/>
            <a:ext cx="935987" cy="72008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4433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角丸四角形 35"/>
          <p:cNvSpPr/>
          <p:nvPr/>
        </p:nvSpPr>
        <p:spPr>
          <a:xfrm>
            <a:off x="4644008" y="4941168"/>
            <a:ext cx="4464496" cy="960591"/>
          </a:xfrm>
          <a:prstGeom prst="round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egoe UI"/>
            </a:endParaRP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095" y="2095012"/>
            <a:ext cx="3826377" cy="3062180"/>
          </a:xfrm>
          <a:prstGeom prst="rect">
            <a:avLst/>
          </a:prstGeom>
          <a:scene3d>
            <a:camera prst="perspectiveRelaxed" fov="3600000">
              <a:rot lat="18000000" lon="0" rev="0"/>
            </a:camera>
            <a:lightRig rig="glow" dir="t"/>
          </a:scene3d>
          <a:sp3d contourW="63500"/>
        </p:spPr>
      </p:pic>
      <p:sp>
        <p:nvSpPr>
          <p:cNvPr id="33" name="角丸四角形 32"/>
          <p:cNvSpPr/>
          <p:nvPr/>
        </p:nvSpPr>
        <p:spPr>
          <a:xfrm>
            <a:off x="1907704" y="980728"/>
            <a:ext cx="5400600" cy="936104"/>
          </a:xfrm>
          <a:prstGeom prst="round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egoe UI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3</a:t>
            </a:fld>
            <a:endParaRPr lang="ja-JP" altLang="en-US">
              <a:solidFill>
                <a:srgbClr val="00000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79" y="2095013"/>
            <a:ext cx="3826376" cy="3062180"/>
          </a:xfrm>
          <a:prstGeom prst="rect">
            <a:avLst/>
          </a:prstGeom>
          <a:scene3d>
            <a:camera prst="perspectiveRelaxed" fov="3600000">
              <a:rot lat="18000000" lon="0" rev="0"/>
            </a:camera>
            <a:lightRig rig="glow" dir="t"/>
          </a:scene3d>
          <a:sp3d contourW="63500"/>
        </p:spPr>
      </p:pic>
      <p:pic>
        <p:nvPicPr>
          <p:cNvPr id="6" name="図 5" descr="fuyu_043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1520" y="2055964"/>
            <a:ext cx="1226260" cy="158906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347864" y="3140969"/>
            <a:ext cx="977982" cy="1356710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1781779" y="4140627"/>
            <a:ext cx="1626054" cy="539149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latin typeface="Segoe UI" panose="020B0502040204020203" pitchFamily="34" charset="0"/>
                <a:cs typeface="Segoe UI" panose="020B0502040204020203" pitchFamily="34" charset="0"/>
              </a:rPr>
              <a:t>Warm </a:t>
            </a:r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n-US" altLang="ja-JP" dirty="0" smtClean="0">
                <a:latin typeface="Segoe UI" panose="020B0502040204020203" pitchFamily="34" charset="0"/>
                <a:cs typeface="Segoe UI" panose="020B0502040204020203" pitchFamily="34" charset="0"/>
              </a:rPr>
              <a:t>emperatures</a:t>
            </a:r>
            <a:endParaRPr kumimoji="1"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73063" y="2708920"/>
            <a:ext cx="1606170" cy="588964"/>
          </a:xfrm>
          <a:prstGeom prst="rect">
            <a:avLst/>
          </a:prstGeom>
        </p:spPr>
      </p:pic>
      <p:sp>
        <p:nvSpPr>
          <p:cNvPr id="13" name="角丸四角形 12"/>
          <p:cNvSpPr>
            <a:spLocks noChangeAspect="1"/>
          </p:cNvSpPr>
          <p:nvPr/>
        </p:nvSpPr>
        <p:spPr>
          <a:xfrm>
            <a:off x="1403648" y="1988840"/>
            <a:ext cx="2160240" cy="57606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latin typeface="Segoe UI" panose="020B0502040204020203" pitchFamily="34" charset="0"/>
              </a:rPr>
              <a:t>Period 1</a:t>
            </a:r>
          </a:p>
          <a:p>
            <a:pPr algn="ctr"/>
            <a:r>
              <a:rPr kumimoji="1" lang="en-US" altLang="ja-JP" dirty="0" smtClean="0">
                <a:latin typeface="Segoe UI" panose="020B0502040204020203" pitchFamily="34" charset="0"/>
              </a:rPr>
              <a:t>(Early in October)</a:t>
            </a:r>
            <a:endParaRPr kumimoji="1" lang="ja-JP" altLang="en-US" dirty="0">
              <a:latin typeface="Segoe UI" panose="020B0502040204020203" pitchFamily="34" charset="0"/>
            </a:endParaRPr>
          </a:p>
        </p:txBody>
      </p:sp>
      <p:pic>
        <p:nvPicPr>
          <p:cNvPr id="26" name="図 25" descr="fuyu_0292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48" y="3099281"/>
            <a:ext cx="1022714" cy="1490944"/>
          </a:xfrm>
          <a:prstGeom prst="rect">
            <a:avLst/>
          </a:prstGeom>
        </p:spPr>
      </p:pic>
      <p:sp>
        <p:nvSpPr>
          <p:cNvPr id="30" name="角丸四角形 29"/>
          <p:cNvSpPr/>
          <p:nvPr/>
        </p:nvSpPr>
        <p:spPr>
          <a:xfrm>
            <a:off x="6444208" y="4136506"/>
            <a:ext cx="1656184" cy="54475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latin typeface="Segoe UI" panose="020B0502040204020203" pitchFamily="34" charset="0"/>
                <a:cs typeface="Segoe UI" panose="020B0502040204020203" pitchFamily="34" charset="0"/>
              </a:rPr>
              <a:t>Cold</a:t>
            </a:r>
          </a:p>
          <a:p>
            <a:pPr algn="ctr"/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n-US" altLang="ja-JP" dirty="0" smtClean="0">
                <a:latin typeface="Segoe UI" panose="020B0502040204020203" pitchFamily="34" charset="0"/>
                <a:cs typeface="Segoe UI" panose="020B0502040204020203" pitchFamily="34" charset="0"/>
              </a:rPr>
              <a:t>emperatures</a:t>
            </a:r>
            <a:endParaRPr kumimoji="1"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52120" y="2708920"/>
            <a:ext cx="1652874" cy="606090"/>
          </a:xfrm>
          <a:prstGeom prst="rect">
            <a:avLst/>
          </a:prstGeom>
        </p:spPr>
      </p:pic>
      <p:pic>
        <p:nvPicPr>
          <p:cNvPr id="24" name="図 23" descr="fuyu_043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60032" y="2058719"/>
            <a:ext cx="1224135" cy="1586305"/>
          </a:xfrm>
          <a:prstGeom prst="rect">
            <a:avLst/>
          </a:prstGeom>
        </p:spPr>
      </p:pic>
      <p:sp>
        <p:nvSpPr>
          <p:cNvPr id="38" name="タイトル 3"/>
          <p:cNvSpPr>
            <a:spLocks noGrp="1"/>
          </p:cNvSpPr>
          <p:nvPr>
            <p:ph type="title" idx="4294967295"/>
          </p:nvPr>
        </p:nvSpPr>
        <p:spPr>
          <a:xfrm>
            <a:off x="219075" y="30163"/>
            <a:ext cx="8705850" cy="692150"/>
          </a:xfrm>
        </p:spPr>
        <p:txBody>
          <a:bodyPr/>
          <a:lstStyle/>
          <a:p>
            <a:r>
              <a:rPr kumimoji="1" lang="en-US" altLang="ja-JP" dirty="0" smtClean="0">
                <a:latin typeface="Segoe UI"/>
              </a:rPr>
              <a:t>Conclusion</a:t>
            </a:r>
            <a:endParaRPr kumimoji="1" lang="ja-JP" altLang="en-US" dirty="0">
              <a:latin typeface="Segoe UI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771800" y="126876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u="sng" dirty="0" smtClean="0">
                <a:latin typeface="Segoe UI"/>
                <a:ea typeface="Segoe UI"/>
                <a:cs typeface="Segoe UI"/>
              </a:rPr>
              <a:t>Negative AO&amp;WP persisted</a:t>
            </a:r>
            <a:endParaRPr kumimoji="1" lang="en-US" altLang="ja-JP" u="sng" dirty="0" smtClean="0">
              <a:latin typeface="Segoe UI"/>
              <a:ea typeface="Segoe UI"/>
              <a:cs typeface="Segoe UI"/>
            </a:endParaRPr>
          </a:p>
          <a:p>
            <a:pPr algn="just"/>
            <a:r>
              <a:rPr kumimoji="1" lang="en-US" altLang="ja-JP" dirty="0" smtClean="0">
                <a:latin typeface="Segoe UI"/>
                <a:ea typeface="Segoe UI"/>
                <a:cs typeface="Segoe UI"/>
              </a:rPr>
              <a:t>→tended to cool Japan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5495" y="5169966"/>
            <a:ext cx="4536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u="sng" dirty="0" smtClean="0">
                <a:latin typeface="Segoe UI"/>
                <a:ea typeface="Segoe UI"/>
                <a:cs typeface="Segoe UI"/>
              </a:rPr>
              <a:t>Warm SST                     </a:t>
            </a:r>
          </a:p>
          <a:p>
            <a:pPr algn="just"/>
            <a:r>
              <a:rPr kumimoji="1" lang="en-US" altLang="ja-JP" dirty="0" smtClean="0">
                <a:latin typeface="Segoe UI"/>
                <a:ea typeface="Segoe UI"/>
                <a:cs typeface="Segoe UI"/>
              </a:rPr>
              <a:t>→Overwhelmed effect of negative AO&amp;WP</a:t>
            </a:r>
          </a:p>
          <a:p>
            <a:pPr algn="just"/>
            <a:endParaRPr lang="en-US" altLang="ja-JP" dirty="0" smtClean="0">
              <a:latin typeface="Segoe UI"/>
              <a:ea typeface="Segoe UI"/>
              <a:cs typeface="Segoe UI"/>
            </a:endParaRPr>
          </a:p>
          <a:p>
            <a:pPr algn="just"/>
            <a:r>
              <a:rPr lang="en-US" altLang="ja-JP" b="1" dirty="0" smtClean="0">
                <a:latin typeface="Segoe UI"/>
                <a:ea typeface="Segoe UI"/>
                <a:cs typeface="Segoe UI"/>
              </a:rPr>
              <a:t>→</a:t>
            </a:r>
            <a:r>
              <a:rPr lang="en-US" altLang="ja-JP" b="1" dirty="0">
                <a:latin typeface="Segoe UI"/>
                <a:ea typeface="Segoe UI"/>
                <a:cs typeface="Segoe UI"/>
              </a:rPr>
              <a:t>T</a:t>
            </a:r>
            <a:r>
              <a:rPr lang="en-US" altLang="ja-JP" b="1" dirty="0" smtClean="0">
                <a:latin typeface="Segoe UI"/>
                <a:ea typeface="Segoe UI"/>
                <a:cs typeface="Segoe UI"/>
              </a:rPr>
              <a:t>emperatures over Japan were warm</a:t>
            </a:r>
            <a:endParaRPr kumimoji="1" lang="en-US" altLang="ja-JP" b="1" dirty="0" smtClean="0">
              <a:latin typeface="Segoe UI"/>
              <a:ea typeface="Segoe UI"/>
              <a:cs typeface="Segoe UI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1979712" y="836712"/>
            <a:ext cx="5256584" cy="432048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rgbClr val="FFFFFF"/>
                </a:solidFill>
                <a:latin typeface="Segoe UI"/>
                <a:ea typeface="Segoe UI"/>
                <a:cs typeface="Segoe UI"/>
              </a:rPr>
              <a:t>Large-scale atmospheric phenomena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644008" y="5169966"/>
            <a:ext cx="4427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u="sng" dirty="0" smtClean="0">
                <a:latin typeface="Segoe UI"/>
                <a:ea typeface="Segoe UI"/>
                <a:cs typeface="Segoe UI"/>
              </a:rPr>
              <a:t>Cold SST                     </a:t>
            </a:r>
          </a:p>
          <a:p>
            <a:pPr algn="just"/>
            <a:r>
              <a:rPr kumimoji="1" lang="en-US" altLang="ja-JP" dirty="0" smtClean="0">
                <a:latin typeface="Segoe UI"/>
                <a:ea typeface="Segoe UI"/>
                <a:cs typeface="Segoe UI"/>
              </a:rPr>
              <a:t>→</a:t>
            </a:r>
            <a:r>
              <a:rPr lang="en-US" altLang="ja-JP" dirty="0">
                <a:latin typeface="Segoe UI"/>
                <a:ea typeface="Segoe UI"/>
                <a:cs typeface="Segoe UI"/>
              </a:rPr>
              <a:t>I</a:t>
            </a:r>
            <a:r>
              <a:rPr lang="en-US" altLang="ja-JP" dirty="0" smtClean="0">
                <a:latin typeface="Segoe UI"/>
                <a:ea typeface="Segoe UI"/>
                <a:cs typeface="Segoe UI"/>
              </a:rPr>
              <a:t>ntensified</a:t>
            </a:r>
            <a:r>
              <a:rPr kumimoji="1" lang="en-US" altLang="ja-JP" dirty="0" smtClean="0">
                <a:latin typeface="Segoe UI"/>
                <a:ea typeface="Segoe UI"/>
                <a:cs typeface="Segoe UI"/>
              </a:rPr>
              <a:t> effect of negative AO&amp;WP</a:t>
            </a:r>
          </a:p>
          <a:p>
            <a:pPr algn="just"/>
            <a:endParaRPr lang="en-US" altLang="ja-JP" dirty="0" smtClean="0">
              <a:latin typeface="Segoe UI"/>
              <a:ea typeface="Segoe UI"/>
              <a:cs typeface="Segoe UI"/>
            </a:endParaRPr>
          </a:p>
          <a:p>
            <a:pPr algn="just"/>
            <a:r>
              <a:rPr lang="en-US" altLang="ja-JP" b="1" dirty="0" smtClean="0">
                <a:latin typeface="Segoe UI"/>
                <a:ea typeface="Segoe UI"/>
                <a:cs typeface="Segoe UI"/>
              </a:rPr>
              <a:t>→Temperatures over Japan were cold</a:t>
            </a:r>
            <a:endParaRPr kumimoji="1" lang="en-US" altLang="ja-JP" b="1" dirty="0" smtClean="0">
              <a:latin typeface="Segoe UI"/>
              <a:ea typeface="Segoe UI"/>
              <a:cs typeface="Segoe UI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0" y="836712"/>
            <a:ext cx="3203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 smtClean="0">
                <a:latin typeface="Segoe UI"/>
                <a:ea typeface="Segoe UI"/>
                <a:cs typeface="Segoe UI"/>
              </a:rPr>
              <a:t>October to </a:t>
            </a:r>
          </a:p>
          <a:p>
            <a:pPr algn="just"/>
            <a:r>
              <a:rPr lang="en-US" altLang="ja-JP" dirty="0" smtClean="0">
                <a:latin typeface="Segoe UI"/>
                <a:ea typeface="Segoe UI"/>
                <a:cs typeface="Segoe UI"/>
              </a:rPr>
              <a:t>December 2012</a:t>
            </a:r>
            <a:endParaRPr kumimoji="1" lang="en-US" altLang="ja-JP" dirty="0" smtClean="0">
              <a:latin typeface="Segoe UI"/>
              <a:ea typeface="Segoe UI"/>
              <a:cs typeface="Segoe UI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35496" y="4941167"/>
            <a:ext cx="4536504" cy="960592"/>
          </a:xfrm>
          <a:prstGeom prst="round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egoe UI"/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2411760" y="4725144"/>
            <a:ext cx="4680520" cy="432048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rgbClr val="FFFFFF"/>
                </a:solidFill>
                <a:latin typeface="Segoe UI"/>
                <a:ea typeface="Segoe UI"/>
                <a:cs typeface="Segoe UI"/>
              </a:rPr>
              <a:t>Small-scale oceanic phenomena</a:t>
            </a:r>
          </a:p>
        </p:txBody>
      </p:sp>
      <p:sp>
        <p:nvSpPr>
          <p:cNvPr id="37" name="角丸四角形 36"/>
          <p:cNvSpPr>
            <a:spLocks noChangeAspect="1"/>
          </p:cNvSpPr>
          <p:nvPr/>
        </p:nvSpPr>
        <p:spPr>
          <a:xfrm>
            <a:off x="6012160" y="1988840"/>
            <a:ext cx="2232248" cy="57606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latin typeface="Segoe UI" panose="020B0502040204020203" pitchFamily="34" charset="0"/>
              </a:rPr>
              <a:t>Period 2</a:t>
            </a:r>
          </a:p>
          <a:p>
            <a:pPr algn="ctr"/>
            <a:r>
              <a:rPr kumimoji="1" lang="en-US" altLang="ja-JP" dirty="0" smtClean="0">
                <a:latin typeface="Segoe UI" panose="020B0502040204020203" pitchFamily="34" charset="0"/>
              </a:rPr>
              <a:t>(Early in December)</a:t>
            </a:r>
            <a:endParaRPr kumimoji="1" lang="ja-JP" altLang="en-US" dirty="0">
              <a:latin typeface="Segoe UI" panose="020B0502040204020203" pitchFamily="34" charset="0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1331640" y="2636912"/>
            <a:ext cx="1008112" cy="576064"/>
          </a:xfrm>
          <a:prstGeom prst="ellipse">
            <a:avLst/>
          </a:prstGeom>
          <a:solidFill>
            <a:schemeClr val="accent6">
              <a:lumMod val="75000"/>
              <a:alpha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kern="0" dirty="0" smtClean="0">
                <a:solidFill>
                  <a:srgbClr val="FFFFFF"/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Cold air</a:t>
            </a:r>
            <a:endParaRPr kumimoji="1" lang="ja-JP" altLang="en-US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6012160" y="2636912"/>
            <a:ext cx="1008112" cy="576064"/>
          </a:xfrm>
          <a:prstGeom prst="ellipse">
            <a:avLst/>
          </a:prstGeom>
          <a:solidFill>
            <a:schemeClr val="accent6">
              <a:lumMod val="75000"/>
              <a:alpha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kern="0" dirty="0" smtClean="0">
                <a:solidFill>
                  <a:srgbClr val="FFFFFF"/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Cold air</a:t>
            </a:r>
            <a:endParaRPr kumimoji="1" lang="ja-JP" altLang="en-US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4104" y="3943405"/>
            <a:ext cx="158415" cy="105544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1497" y="3976809"/>
            <a:ext cx="158415" cy="10554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497" y="3155040"/>
            <a:ext cx="1409307" cy="850024"/>
          </a:xfrm>
          <a:prstGeom prst="rect">
            <a:avLst/>
          </a:prstGeom>
        </p:spPr>
      </p:pic>
      <p:sp>
        <p:nvSpPr>
          <p:cNvPr id="10" name="円/楕円 9"/>
          <p:cNvSpPr/>
          <p:nvPr/>
        </p:nvSpPr>
        <p:spPr>
          <a:xfrm>
            <a:off x="611560" y="3717032"/>
            <a:ext cx="1153164" cy="522977"/>
          </a:xfrm>
          <a:prstGeom prst="ellipse">
            <a:avLst/>
          </a:prstGeom>
          <a:solidFill>
            <a:srgbClr val="FF0000">
              <a:alpha val="6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kern="0" dirty="0" smtClean="0">
                <a:solidFill>
                  <a:srgbClr val="FFFFFF"/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Warm</a:t>
            </a:r>
            <a:r>
              <a:rPr kumimoji="1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 SST</a:t>
            </a:r>
            <a:endParaRPr kumimoji="1" lang="ja-JP" altLang="en-US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1156" y="3195827"/>
            <a:ext cx="903139" cy="784750"/>
          </a:xfrm>
          <a:prstGeom prst="rect">
            <a:avLst/>
          </a:prstGeom>
        </p:spPr>
      </p:pic>
      <p:sp>
        <p:nvSpPr>
          <p:cNvPr id="29" name="円/楕円 28"/>
          <p:cNvSpPr/>
          <p:nvPr/>
        </p:nvSpPr>
        <p:spPr>
          <a:xfrm>
            <a:off x="5292080" y="3789040"/>
            <a:ext cx="1080120" cy="504056"/>
          </a:xfrm>
          <a:prstGeom prst="ellipse">
            <a:avLst/>
          </a:prstGeom>
          <a:solidFill>
            <a:srgbClr val="0070C0">
              <a:alpha val="6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kern="0" noProof="0" dirty="0" smtClean="0">
                <a:solidFill>
                  <a:srgbClr val="FFFFFF"/>
                </a:solidFill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Cold</a:t>
            </a:r>
            <a:r>
              <a:rPr kumimoji="1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 SST</a:t>
            </a:r>
            <a:endParaRPr kumimoji="1" lang="ja-JP" altLang="en-US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955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1" grpId="0" animBg="1"/>
      <p:bldP spid="30" grpId="0" animBg="1"/>
      <p:bldP spid="40" grpId="0"/>
      <p:bldP spid="44" grpId="0"/>
      <p:bldP spid="34" grpId="0" animBg="1"/>
      <p:bldP spid="43" grpId="0" animBg="1"/>
      <p:bldP spid="41" grpId="0" animBg="1"/>
      <p:bldP spid="49" grpId="0" animBg="1"/>
      <p:bldP spid="10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Segoe UI" panose="020B0502040204020203" pitchFamily="34" charset="0"/>
                <a:cs typeface="Segoe UI" panose="020B0502040204020203" pitchFamily="34" charset="0"/>
              </a:rPr>
              <a:t>Data and Methods</a:t>
            </a:r>
            <a:endParaRPr kumimoji="1"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4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07504" y="864898"/>
            <a:ext cx="9036496" cy="5361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7915" tIns="48957" rIns="97915" bIns="48957">
            <a:spAutoFit/>
          </a:bodyPr>
          <a:lstStyle/>
          <a:p>
            <a:pPr algn="just" defTabSz="4700775" eaLnBrk="0" hangingPunct="0">
              <a:lnSpc>
                <a:spcPct val="95000"/>
              </a:lnSpc>
            </a:pPr>
            <a:r>
              <a:rPr lang="en-US" altLang="ja-JP" sz="2400" u="sng" dirty="0" smtClean="0">
                <a:latin typeface="Segoe UI"/>
                <a:sym typeface="Wingdings"/>
              </a:rPr>
              <a:t>D</a:t>
            </a:r>
            <a:r>
              <a:rPr lang="en-US" altLang="ja-JP" sz="2400" u="sng" dirty="0" smtClean="0">
                <a:latin typeface="Segoe UI"/>
              </a:rPr>
              <a:t>ata</a:t>
            </a:r>
            <a:endParaRPr lang="en-US" altLang="ja-JP" sz="2400" u="sng" dirty="0" smtClean="0">
              <a:latin typeface="Wingdings"/>
              <a:ea typeface="Wingdings"/>
              <a:cs typeface="Wingdings"/>
              <a:sym typeface="Wingdings"/>
            </a:endParaRPr>
          </a:p>
          <a:p>
            <a:pPr algn="just" defTabSz="4700775" eaLnBrk="0" hangingPunct="0">
              <a:lnSpc>
                <a:spcPct val="95000"/>
              </a:lnSpc>
            </a:pPr>
            <a:r>
              <a:rPr lang="en-US" altLang="ja-JP" sz="24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altLang="ja-JP" sz="2400" dirty="0">
                <a:latin typeface="Segoe UI"/>
                <a:sym typeface="Wingdings"/>
              </a:rPr>
              <a:t>D</a:t>
            </a:r>
            <a:r>
              <a:rPr lang="en-US" sz="2400" dirty="0" smtClean="0">
                <a:latin typeface="Segoe UI"/>
              </a:rPr>
              <a:t>aily NCEP/NCAR-1 reanalysis</a:t>
            </a:r>
            <a:endParaRPr lang="en-US" sz="2400" dirty="0">
              <a:latin typeface="Segoe UI"/>
            </a:endParaRPr>
          </a:p>
          <a:p>
            <a:pPr algn="just" defTabSz="4700775" eaLnBrk="0" hangingPunct="0">
              <a:lnSpc>
                <a:spcPct val="95000"/>
              </a:lnSpc>
            </a:pPr>
            <a:r>
              <a:rPr lang="en-US" altLang="ja-JP" sz="24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altLang="ja-JP" sz="2400" dirty="0" smtClean="0">
                <a:latin typeface="Segoe UI"/>
                <a:sym typeface="Wingdings"/>
              </a:rPr>
              <a:t>D</a:t>
            </a:r>
            <a:r>
              <a:rPr lang="en-US" altLang="ja-JP" sz="2400" dirty="0" smtClean="0">
                <a:latin typeface="Segoe UI"/>
              </a:rPr>
              <a:t>aily Sea </a:t>
            </a:r>
            <a:r>
              <a:rPr lang="en-US" altLang="ja-JP" sz="2400" dirty="0">
                <a:latin typeface="Segoe UI"/>
              </a:rPr>
              <a:t>Surface Temperature (SST)</a:t>
            </a:r>
            <a:r>
              <a:rPr lang="en-US" altLang="ja-JP" sz="2400" dirty="0" smtClean="0">
                <a:latin typeface="Segoe UI"/>
              </a:rPr>
              <a:t>:</a:t>
            </a:r>
          </a:p>
          <a:p>
            <a:pPr algn="just" defTabSz="4700775" eaLnBrk="0" hangingPunct="0">
              <a:lnSpc>
                <a:spcPct val="95000"/>
              </a:lnSpc>
            </a:pPr>
            <a:r>
              <a:rPr lang="en-US" altLang="ja-JP" sz="2400" dirty="0">
                <a:latin typeface="Segoe UI"/>
              </a:rPr>
              <a:t> </a:t>
            </a:r>
            <a:r>
              <a:rPr lang="en-US" altLang="ja-JP" sz="2400" dirty="0" smtClean="0">
                <a:latin typeface="Segoe UI"/>
              </a:rPr>
              <a:t>   NOAA 1/4</a:t>
            </a:r>
            <a:r>
              <a:rPr lang="en-US" altLang="ja-JP" sz="2400" dirty="0">
                <a:latin typeface="Segoe UI"/>
              </a:rPr>
              <a:t>°</a:t>
            </a:r>
            <a:r>
              <a:rPr lang="en-US" altLang="ja-JP" sz="2400" dirty="0" smtClean="0">
                <a:latin typeface="Segoe UI"/>
              </a:rPr>
              <a:t>OISST </a:t>
            </a:r>
            <a:r>
              <a:rPr lang="en-US" altLang="ja-JP" sz="2400" dirty="0">
                <a:latin typeface="Segoe UI"/>
              </a:rPr>
              <a:t>V2</a:t>
            </a:r>
          </a:p>
          <a:p>
            <a:pPr algn="just" defTabSz="4700775" eaLnBrk="0" hangingPunct="0">
              <a:lnSpc>
                <a:spcPct val="95000"/>
              </a:lnSpc>
            </a:pPr>
            <a:r>
              <a:rPr lang="en-US" altLang="ja-JP" sz="24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altLang="ja-JP" sz="2400" dirty="0">
                <a:latin typeface="Segoe UI"/>
                <a:sym typeface="Wingdings"/>
              </a:rPr>
              <a:t>D</a:t>
            </a:r>
            <a:r>
              <a:rPr lang="en-US" altLang="ja-JP" sz="2400" dirty="0" smtClean="0">
                <a:latin typeface="Segoe UI"/>
              </a:rPr>
              <a:t>aily Surface </a:t>
            </a:r>
            <a:r>
              <a:rPr lang="en-US" altLang="ja-JP" sz="2400" dirty="0">
                <a:latin typeface="Segoe UI"/>
              </a:rPr>
              <a:t>Air Temperature </a:t>
            </a:r>
            <a:r>
              <a:rPr lang="en-US" altLang="ja-JP" sz="2400" dirty="0" smtClean="0">
                <a:latin typeface="Segoe UI"/>
              </a:rPr>
              <a:t>in Japan:</a:t>
            </a:r>
          </a:p>
          <a:p>
            <a:pPr algn="just" defTabSz="4700775" eaLnBrk="0" hangingPunct="0">
              <a:lnSpc>
                <a:spcPct val="95000"/>
              </a:lnSpc>
            </a:pPr>
            <a:r>
              <a:rPr lang="en-US" altLang="ja-JP" sz="2400" dirty="0">
                <a:latin typeface="Segoe UI"/>
              </a:rPr>
              <a:t> </a:t>
            </a:r>
            <a:r>
              <a:rPr lang="en-US" altLang="ja-JP" sz="2400" dirty="0" smtClean="0">
                <a:latin typeface="Segoe UI"/>
              </a:rPr>
              <a:t>   Automated </a:t>
            </a:r>
            <a:r>
              <a:rPr lang="en-US" altLang="ja-JP" sz="2400" dirty="0">
                <a:latin typeface="Segoe UI"/>
              </a:rPr>
              <a:t>Meteorological Data Acquisition</a:t>
            </a:r>
            <a:r>
              <a:rPr lang="en-US" altLang="ja-JP" sz="2400" dirty="0" smtClean="0">
                <a:latin typeface="Segoe UI"/>
              </a:rPr>
              <a:t> </a:t>
            </a:r>
            <a:r>
              <a:rPr lang="en-US" altLang="ja-JP" sz="2400" dirty="0">
                <a:latin typeface="Segoe UI"/>
              </a:rPr>
              <a:t>System (</a:t>
            </a:r>
            <a:r>
              <a:rPr lang="en-US" altLang="ja-JP" sz="2400" dirty="0" err="1">
                <a:latin typeface="Segoe UI"/>
              </a:rPr>
              <a:t>AMeDAS</a:t>
            </a:r>
            <a:r>
              <a:rPr lang="en-US" altLang="ja-JP" sz="2400" dirty="0">
                <a:latin typeface="Segoe UI"/>
              </a:rPr>
              <a:t>)</a:t>
            </a:r>
          </a:p>
          <a:p>
            <a:pPr marL="514110" indent="-514110" algn="just" defTabSz="4700775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altLang="ja-JP" sz="2400" dirty="0" smtClean="0">
              <a:latin typeface="Segoe UI"/>
            </a:endParaRPr>
          </a:p>
          <a:p>
            <a:pPr algn="just" defTabSz="4700775" eaLnBrk="0" hangingPunct="0">
              <a:lnSpc>
                <a:spcPct val="95000"/>
              </a:lnSpc>
            </a:pPr>
            <a:r>
              <a:rPr lang="en-US" altLang="ja-JP" sz="24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altLang="ja-JP" sz="2400" dirty="0" smtClean="0">
                <a:latin typeface="Segoe UI"/>
              </a:rPr>
              <a:t>The </a:t>
            </a:r>
            <a:r>
              <a:rPr lang="en-US" altLang="ja-JP" sz="2400" dirty="0">
                <a:latin typeface="Segoe UI"/>
              </a:rPr>
              <a:t>analysis </a:t>
            </a:r>
            <a:r>
              <a:rPr lang="en-US" altLang="ja-JP" sz="2400" dirty="0" smtClean="0">
                <a:latin typeface="Segoe UI"/>
              </a:rPr>
              <a:t>period:</a:t>
            </a:r>
          </a:p>
          <a:p>
            <a:pPr algn="just" defTabSz="4700775" eaLnBrk="0" hangingPunct="0">
              <a:lnSpc>
                <a:spcPct val="95000"/>
              </a:lnSpc>
            </a:pPr>
            <a:r>
              <a:rPr lang="en-US" altLang="ja-JP" sz="2400" dirty="0" smtClean="0">
                <a:latin typeface="Segoe UI"/>
              </a:rPr>
              <a:t>    1982 - 2012</a:t>
            </a:r>
          </a:p>
          <a:p>
            <a:pPr marL="514110" indent="-514110" algn="just" defTabSz="4700775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altLang="ja-JP" sz="2400" dirty="0">
              <a:latin typeface="Segoe UI"/>
            </a:endParaRPr>
          </a:p>
          <a:p>
            <a:pPr algn="just" defTabSz="4700775" eaLnBrk="0" hangingPunct="0">
              <a:lnSpc>
                <a:spcPct val="95000"/>
              </a:lnSpc>
            </a:pPr>
            <a:r>
              <a:rPr lang="en-US" altLang="ja-JP" sz="24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altLang="ja-JP" sz="2400" dirty="0" smtClean="0">
                <a:latin typeface="Segoe UI"/>
              </a:rPr>
              <a:t>”</a:t>
            </a:r>
            <a:r>
              <a:rPr lang="en-US" altLang="ja-JP" sz="2400" dirty="0" err="1" smtClean="0">
                <a:latin typeface="Segoe UI"/>
              </a:rPr>
              <a:t>Interannual</a:t>
            </a:r>
            <a:r>
              <a:rPr lang="en-US" altLang="ja-JP" sz="2400" dirty="0" smtClean="0">
                <a:latin typeface="Segoe UI"/>
              </a:rPr>
              <a:t> index”:</a:t>
            </a:r>
          </a:p>
          <a:p>
            <a:pPr algn="just" defTabSz="4700775" eaLnBrk="0" hangingPunct="0">
              <a:lnSpc>
                <a:spcPct val="95000"/>
              </a:lnSpc>
            </a:pPr>
            <a:r>
              <a:rPr lang="en-US" altLang="ja-JP" sz="2400" dirty="0">
                <a:latin typeface="Segoe UI"/>
              </a:rPr>
              <a:t> </a:t>
            </a:r>
            <a:r>
              <a:rPr lang="en-US" altLang="ja-JP" sz="2400" dirty="0" smtClean="0">
                <a:latin typeface="Segoe UI"/>
              </a:rPr>
              <a:t>   normalized by standard deviation during</a:t>
            </a:r>
          </a:p>
          <a:p>
            <a:pPr algn="just" defTabSz="4700775" eaLnBrk="0" hangingPunct="0">
              <a:lnSpc>
                <a:spcPct val="95000"/>
              </a:lnSpc>
            </a:pPr>
            <a:r>
              <a:rPr lang="en-US" altLang="ja-JP" sz="2400" dirty="0" smtClean="0">
                <a:latin typeface="Segoe UI"/>
              </a:rPr>
              <a:t>      Period 1 or Period 2</a:t>
            </a:r>
            <a:r>
              <a:rPr lang="en-US" altLang="ja-JP" sz="2400" dirty="0">
                <a:latin typeface="Segoe UI"/>
              </a:rPr>
              <a:t> </a:t>
            </a:r>
            <a:r>
              <a:rPr lang="en-US" altLang="ja-JP" sz="2400" dirty="0" smtClean="0">
                <a:latin typeface="Segoe UI"/>
              </a:rPr>
              <a:t>from 1982 to 2012</a:t>
            </a:r>
          </a:p>
          <a:p>
            <a:pPr marL="514110" indent="-514110" algn="just" defTabSz="4700775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altLang="ja-JP" sz="2400" dirty="0">
              <a:latin typeface="Segoe UI"/>
            </a:endParaRPr>
          </a:p>
          <a:p>
            <a:pPr algn="just" defTabSz="4700775" eaLnBrk="0" hangingPunct="0">
              <a:lnSpc>
                <a:spcPct val="95000"/>
              </a:lnSpc>
            </a:pPr>
            <a:r>
              <a:rPr lang="en-US" altLang="ja-JP" sz="24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altLang="ja-JP" sz="2400" dirty="0" smtClean="0">
                <a:latin typeface="Segoe UI"/>
              </a:rPr>
              <a:t>Removed </a:t>
            </a:r>
            <a:r>
              <a:rPr lang="en-US" altLang="ja-JP" sz="2400" dirty="0">
                <a:latin typeface="Segoe UI"/>
              </a:rPr>
              <a:t>t</a:t>
            </a:r>
            <a:r>
              <a:rPr lang="en-US" altLang="ja-JP" sz="2400" dirty="0" smtClean="0">
                <a:latin typeface="Segoe UI"/>
              </a:rPr>
              <a:t>rends of increasing temperature</a:t>
            </a:r>
            <a:endParaRPr lang="en-US" altLang="ja-JP" sz="2400" dirty="0">
              <a:latin typeface="Segoe UI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107504" y="908720"/>
            <a:ext cx="8928992" cy="3168351"/>
          </a:xfrm>
          <a:prstGeom prst="roundRect">
            <a:avLst>
              <a:gd name="adj" fmla="val 6198"/>
            </a:avLst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65911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980728"/>
            <a:ext cx="5456345" cy="272618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88166"/>
            <a:ext cx="5456344" cy="272684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805044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latin typeface="Segoe UI"/>
              </a:rPr>
              <a:t>Large-scale Atmospheric Control</a:t>
            </a:r>
            <a:r>
              <a:rPr lang="en-US" altLang="ja-JP" dirty="0">
                <a:latin typeface="Segoe UI"/>
              </a:rPr>
              <a:t/>
            </a:r>
            <a:br>
              <a:rPr lang="en-US" altLang="ja-JP" dirty="0">
                <a:latin typeface="Segoe UI"/>
              </a:rPr>
            </a:br>
            <a:r>
              <a:rPr lang="en-US" altLang="ja-JP" dirty="0" smtClean="0">
                <a:latin typeface="Segoe UI"/>
              </a:rPr>
              <a:t>  - Compared with </a:t>
            </a:r>
            <a:r>
              <a:rPr lang="en-US" altLang="ja-JP" b="1" dirty="0" smtClean="0">
                <a:latin typeface="Segoe UI"/>
              </a:rPr>
              <a:t>Estimated</a:t>
            </a:r>
            <a:r>
              <a:rPr lang="en-US" altLang="ja-JP" dirty="0" smtClean="0">
                <a:latin typeface="Segoe UI"/>
              </a:rPr>
              <a:t> </a:t>
            </a:r>
            <a:r>
              <a:rPr kumimoji="1" lang="en-US" altLang="ja-JP" dirty="0" smtClean="0">
                <a:latin typeface="Segoe UI"/>
              </a:rPr>
              <a:t>and </a:t>
            </a:r>
            <a:r>
              <a:rPr kumimoji="1" lang="en-US" altLang="ja-JP" b="1" dirty="0" smtClean="0">
                <a:latin typeface="Segoe UI"/>
              </a:rPr>
              <a:t>Observed </a:t>
            </a:r>
            <a:r>
              <a:rPr kumimoji="1" lang="en-US" altLang="ja-JP" dirty="0" smtClean="0">
                <a:latin typeface="Segoe UI"/>
              </a:rPr>
              <a:t>Z500&amp;T850 (2012)</a:t>
            </a:r>
            <a:endParaRPr kumimoji="1" lang="ja-JP" altLang="en-US" dirty="0">
              <a:latin typeface="Segoe UI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33717" y="1268760"/>
            <a:ext cx="1053907" cy="40862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Period 1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771800" y="1278453"/>
            <a:ext cx="1080120" cy="40862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Period 2</a:t>
            </a:r>
            <a:endParaRPr kumimoji="1" lang="ja-JP" altLang="en-US" dirty="0">
              <a:latin typeface="Segoe UI" panose="020B0502040204020203" pitchFamily="34" charset="0"/>
              <a:ea typeface="Segoe UI"/>
              <a:cs typeface="Segoe UI" panose="020B0502040204020203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20610" y="4149080"/>
            <a:ext cx="1080120" cy="40862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Period 1</a:t>
            </a:r>
            <a:endParaRPr kumimoji="1" lang="ja-JP" altLang="en-US" dirty="0">
              <a:latin typeface="Segoe UI" panose="020B0502040204020203" pitchFamily="34" charset="0"/>
              <a:ea typeface="Segoe UI"/>
              <a:cs typeface="Segoe UI" panose="020B0502040204020203" pitchFamily="34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771800" y="4149080"/>
            <a:ext cx="1080120" cy="40862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Period 2</a:t>
            </a:r>
            <a:endParaRPr kumimoji="1" lang="ja-JP" altLang="en-US" dirty="0">
              <a:latin typeface="Segoe UI" panose="020B0502040204020203" pitchFamily="34" charset="0"/>
              <a:ea typeface="Segoe UI"/>
              <a:cs typeface="Segoe UI" panose="020B0502040204020203" pitchFamily="34" charset="0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35496" y="836712"/>
            <a:ext cx="3456384" cy="432048"/>
          </a:xfrm>
          <a:prstGeom prst="round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latin typeface="Segoe UI"/>
                <a:ea typeface="Segoe UI"/>
                <a:cs typeface="Segoe UI"/>
              </a:rPr>
              <a:t>Estimated</a:t>
            </a:r>
            <a:r>
              <a:rPr kumimoji="1" lang="en-US" altLang="ja-JP" sz="2400" dirty="0" smtClean="0">
                <a:latin typeface="Segoe UI"/>
                <a:ea typeface="Segoe UI"/>
                <a:cs typeface="Segoe UI"/>
              </a:rPr>
              <a:t> by AO&amp;WP</a:t>
            </a:r>
            <a:endParaRPr kumimoji="1" lang="ja-JP" altLang="en-US" sz="2400" dirty="0">
              <a:latin typeface="Segoe UI"/>
              <a:ea typeface="Segoe UI"/>
              <a:cs typeface="Segoe UI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35496" y="3717032"/>
            <a:ext cx="1728192" cy="432048"/>
          </a:xfrm>
          <a:prstGeom prst="round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latin typeface="Segoe UI"/>
                <a:ea typeface="Segoe UI"/>
                <a:cs typeface="Segoe UI"/>
              </a:rPr>
              <a:t>Observed</a:t>
            </a:r>
            <a:endParaRPr kumimoji="1" lang="ja-JP" altLang="en-US" sz="2400" b="1" dirty="0">
              <a:latin typeface="Segoe UI"/>
              <a:ea typeface="Segoe UI"/>
              <a:cs typeface="Segoe UI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436096" y="6263015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Contours</a:t>
            </a:r>
            <a:r>
              <a:rPr lang="en-US" altLang="ja-JP" sz="1400" dirty="0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: </a:t>
            </a:r>
            <a:r>
              <a:rPr kumimoji="1" lang="en-US" altLang="ja-JP" sz="1400" dirty="0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Z500 anomalies</a:t>
            </a:r>
          </a:p>
          <a:p>
            <a:r>
              <a:rPr kumimoji="1" lang="en-US" altLang="ja-JP" sz="1400" dirty="0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Color shading</a:t>
            </a:r>
            <a:r>
              <a:rPr lang="en-US" altLang="ja-JP" sz="1400" dirty="0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: T850 anomalies</a:t>
            </a:r>
            <a:endParaRPr kumimoji="1" lang="ja-JP" altLang="en-US" sz="1400" dirty="0">
              <a:latin typeface="Segoe UI" panose="020B0502040204020203" pitchFamily="34" charset="0"/>
              <a:ea typeface="Segoe UI"/>
              <a:cs typeface="Segoe UI" panose="020B0502040204020203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5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436096" y="1052736"/>
            <a:ext cx="3707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Segoe UI"/>
              </a:rPr>
              <a:t>Estimated </a:t>
            </a:r>
            <a:r>
              <a:rPr lang="en-US" altLang="ja-JP" sz="1400" dirty="0" err="1">
                <a:latin typeface="Segoe UI"/>
              </a:rPr>
              <a:t>G</a:t>
            </a:r>
            <a:r>
              <a:rPr lang="en-US" altLang="ja-JP" sz="1400" dirty="0" err="1" smtClean="0">
                <a:latin typeface="Segoe UI"/>
              </a:rPr>
              <a:t>eopotential</a:t>
            </a:r>
            <a:r>
              <a:rPr lang="en-US" altLang="ja-JP" sz="1400" dirty="0" smtClean="0">
                <a:latin typeface="Segoe UI"/>
              </a:rPr>
              <a:t> height anomalies at 500 </a:t>
            </a:r>
            <a:r>
              <a:rPr lang="en-US" altLang="ja-JP" sz="1400" dirty="0" err="1" smtClean="0">
                <a:latin typeface="Segoe UI"/>
              </a:rPr>
              <a:t>hPa</a:t>
            </a:r>
            <a:r>
              <a:rPr lang="en-US" altLang="ja-JP" sz="1400" dirty="0" smtClean="0">
                <a:latin typeface="Segoe UI"/>
              </a:rPr>
              <a:t> (</a:t>
            </a:r>
            <a:r>
              <a:rPr lang="en-US" altLang="ja-JP" sz="1400" b="1" dirty="0" smtClean="0">
                <a:latin typeface="Segoe UI"/>
              </a:rPr>
              <a:t>Z500</a:t>
            </a:r>
            <a:r>
              <a:rPr lang="en-US" altLang="ja-JP" sz="1400" dirty="0" smtClean="0">
                <a:latin typeface="Segoe UI"/>
              </a:rPr>
              <a:t>) &amp; Air temperature anomalies at 850 </a:t>
            </a:r>
            <a:r>
              <a:rPr lang="en-US" altLang="ja-JP" sz="1400" dirty="0" err="1" smtClean="0">
                <a:latin typeface="Segoe UI"/>
              </a:rPr>
              <a:t>hPa</a:t>
            </a:r>
            <a:r>
              <a:rPr lang="en-US" altLang="ja-JP" sz="1400" dirty="0" smtClean="0">
                <a:latin typeface="Segoe UI"/>
              </a:rPr>
              <a:t> (</a:t>
            </a:r>
            <a:r>
              <a:rPr lang="en-US" altLang="ja-JP" sz="1400" b="1" dirty="0" smtClean="0">
                <a:latin typeface="Segoe UI"/>
              </a:rPr>
              <a:t>T850</a:t>
            </a:r>
            <a:r>
              <a:rPr lang="en-US" altLang="ja-JP" sz="1400" dirty="0" smtClean="0">
                <a:latin typeface="Segoe UI"/>
              </a:rPr>
              <a:t>) by </a:t>
            </a:r>
            <a:r>
              <a:rPr kumimoji="1" lang="en-US" altLang="ja-JP" sz="1400" dirty="0" smtClean="0">
                <a:latin typeface="Segoe UI"/>
              </a:rPr>
              <a:t>multiple linear regression in AO&amp;WP </a:t>
            </a:r>
            <a:r>
              <a:rPr kumimoji="1" lang="en-US" altLang="ja-JP" sz="1400" dirty="0" err="1" smtClean="0">
                <a:latin typeface="Segoe UI"/>
              </a:rPr>
              <a:t>interannual</a:t>
            </a:r>
            <a:r>
              <a:rPr kumimoji="1" lang="en-US" altLang="ja-JP" sz="1400" dirty="0" smtClean="0">
                <a:latin typeface="Segoe UI"/>
              </a:rPr>
              <a:t> indices</a:t>
            </a:r>
            <a:endParaRPr kumimoji="1" lang="ja-JP" altLang="en-US" sz="1400" b="1" dirty="0">
              <a:solidFill>
                <a:srgbClr val="FF0000"/>
              </a:solidFill>
              <a:latin typeface="Segoe UI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568453" y="3936182"/>
            <a:ext cx="3381053" cy="783193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latin typeface="Segoe UI"/>
              </a:rPr>
              <a:t>Estimated</a:t>
            </a:r>
            <a:r>
              <a:rPr lang="en-US" altLang="ja-JP" sz="2000" dirty="0" smtClean="0">
                <a:latin typeface="Segoe UI"/>
              </a:rPr>
              <a:t> &amp; </a:t>
            </a:r>
            <a:r>
              <a:rPr lang="en-US" altLang="ja-JP" sz="2000" b="1" dirty="0" smtClean="0">
                <a:latin typeface="Segoe UI"/>
              </a:rPr>
              <a:t>Observed</a:t>
            </a:r>
            <a:r>
              <a:rPr lang="en-US" altLang="ja-JP" sz="2000" dirty="0" smtClean="0">
                <a:latin typeface="Segoe UI"/>
              </a:rPr>
              <a:t> Z500&amp;T850 were similar</a:t>
            </a:r>
            <a:endParaRPr kumimoji="1" lang="ja-JP" altLang="en-US" sz="2000" b="1" dirty="0">
              <a:solidFill>
                <a:srgbClr val="FF0000"/>
              </a:solidFill>
              <a:latin typeface="Segoe UI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114" y="6609374"/>
            <a:ext cx="2970185" cy="224201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364088" y="213285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Segoe UI"/>
              </a:rPr>
              <a:t>90</a:t>
            </a:r>
            <a:r>
              <a:rPr lang="en-US" altLang="ja-JP" sz="1400" dirty="0" smtClean="0">
                <a:latin typeface="Segoe UI"/>
              </a:rPr>
              <a:t>°W</a:t>
            </a:r>
            <a:endParaRPr kumimoji="1" lang="ja-JP" altLang="en-US" sz="1400" b="1" dirty="0">
              <a:solidFill>
                <a:srgbClr val="FF0000"/>
              </a:solidFill>
              <a:latin typeface="Segoe UI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64088" y="508518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Segoe UI"/>
              </a:rPr>
              <a:t>90</a:t>
            </a:r>
            <a:r>
              <a:rPr lang="en-US" altLang="ja-JP" sz="1400" dirty="0" smtClean="0">
                <a:latin typeface="Segoe UI"/>
              </a:rPr>
              <a:t>°W</a:t>
            </a:r>
            <a:endParaRPr kumimoji="1" lang="ja-JP" altLang="en-US" sz="1400" b="1" dirty="0">
              <a:solidFill>
                <a:srgbClr val="FF0000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606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980728"/>
            <a:ext cx="4560393" cy="2278536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56992"/>
            <a:ext cx="4560392" cy="2279089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579" y="5589240"/>
            <a:ext cx="2482470" cy="18738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805044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latin typeface="Segoe UI"/>
              </a:rPr>
              <a:t>Large-scale Atmospheric Control</a:t>
            </a:r>
            <a:r>
              <a:rPr lang="en-US" altLang="ja-JP" dirty="0">
                <a:latin typeface="Segoe UI"/>
              </a:rPr>
              <a:t/>
            </a:r>
            <a:br>
              <a:rPr lang="en-US" altLang="ja-JP" dirty="0">
                <a:latin typeface="Segoe UI"/>
              </a:rPr>
            </a:br>
            <a:r>
              <a:rPr lang="en-US" altLang="ja-JP" dirty="0" smtClean="0">
                <a:latin typeface="Segoe UI"/>
              </a:rPr>
              <a:t>  - Compared with </a:t>
            </a:r>
            <a:r>
              <a:rPr lang="en-US" altLang="ja-JP" b="1" dirty="0" smtClean="0">
                <a:latin typeface="Segoe UI"/>
              </a:rPr>
              <a:t>Estimated</a:t>
            </a:r>
            <a:r>
              <a:rPr lang="en-US" altLang="ja-JP" dirty="0" smtClean="0">
                <a:latin typeface="Segoe UI"/>
              </a:rPr>
              <a:t> </a:t>
            </a:r>
            <a:r>
              <a:rPr kumimoji="1" lang="en-US" altLang="ja-JP" dirty="0" smtClean="0">
                <a:latin typeface="Segoe UI"/>
              </a:rPr>
              <a:t>and </a:t>
            </a:r>
            <a:r>
              <a:rPr kumimoji="1" lang="en-US" altLang="ja-JP" b="1" dirty="0" smtClean="0">
                <a:latin typeface="Segoe UI"/>
              </a:rPr>
              <a:t>Observed </a:t>
            </a:r>
            <a:r>
              <a:rPr kumimoji="1" lang="en-US" altLang="ja-JP" dirty="0" smtClean="0">
                <a:latin typeface="Segoe UI"/>
              </a:rPr>
              <a:t>Z500&amp;T850 (2012)</a:t>
            </a:r>
            <a:endParaRPr kumimoji="1" lang="ja-JP" altLang="en-US" dirty="0">
              <a:latin typeface="Segoe UI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16021" y="1190920"/>
            <a:ext cx="864030" cy="34051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Period 1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318327" y="1198868"/>
            <a:ext cx="885521" cy="34051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Period 2</a:t>
            </a:r>
            <a:endParaRPr kumimoji="1" lang="ja-JP" altLang="en-US" sz="1400" dirty="0">
              <a:latin typeface="Segoe UI" panose="020B0502040204020203" pitchFamily="34" charset="0"/>
              <a:ea typeface="Segoe UI"/>
              <a:cs typeface="Segoe UI" panose="020B0502040204020203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05275" y="3552309"/>
            <a:ext cx="885521" cy="34051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Period 1</a:t>
            </a:r>
            <a:endParaRPr kumimoji="1" lang="ja-JP" altLang="en-US" sz="1400" dirty="0">
              <a:latin typeface="Segoe UI" panose="020B0502040204020203" pitchFamily="34" charset="0"/>
              <a:ea typeface="Segoe UI"/>
              <a:cs typeface="Segoe UI" panose="020B0502040204020203" pitchFamily="34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318327" y="3552309"/>
            <a:ext cx="885521" cy="34051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Period 2</a:t>
            </a:r>
            <a:endParaRPr kumimoji="1" lang="ja-JP" altLang="en-US" sz="1400" dirty="0">
              <a:latin typeface="Segoe UI" panose="020B0502040204020203" pitchFamily="34" charset="0"/>
              <a:ea typeface="Segoe UI"/>
              <a:cs typeface="Segoe UI" panose="020B0502040204020203" pitchFamily="34" charset="0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35496" y="836713"/>
            <a:ext cx="2833665" cy="354208"/>
          </a:xfrm>
          <a:prstGeom prst="round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>
                <a:latin typeface="Segoe UI"/>
                <a:ea typeface="Segoe UI"/>
                <a:cs typeface="Segoe UI"/>
              </a:rPr>
              <a:t>Estimated</a:t>
            </a:r>
            <a:r>
              <a:rPr kumimoji="1" lang="en-US" altLang="ja-JP" sz="2000" dirty="0" smtClean="0">
                <a:latin typeface="Segoe UI"/>
                <a:ea typeface="Segoe UI"/>
                <a:cs typeface="Segoe UI"/>
              </a:rPr>
              <a:t> by AO&amp;WP</a:t>
            </a:r>
            <a:endParaRPr kumimoji="1" lang="ja-JP" altLang="en-US" sz="2000" dirty="0">
              <a:latin typeface="Segoe UI"/>
              <a:ea typeface="Segoe UI"/>
              <a:cs typeface="Segoe UI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35496" y="3198101"/>
            <a:ext cx="1416833" cy="354208"/>
          </a:xfrm>
          <a:prstGeom prst="round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>
                <a:latin typeface="Segoe UI"/>
                <a:ea typeface="Segoe UI"/>
                <a:cs typeface="Segoe UI"/>
              </a:rPr>
              <a:t>Observed</a:t>
            </a:r>
            <a:endParaRPr kumimoji="1" lang="ja-JP" altLang="en-US" sz="2000" b="1" dirty="0">
              <a:latin typeface="Segoe UI"/>
              <a:ea typeface="Segoe UI"/>
              <a:cs typeface="Segoe UI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572000" y="5188003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Contours</a:t>
            </a:r>
            <a:r>
              <a:rPr lang="en-US" altLang="ja-JP" sz="1400" dirty="0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: </a:t>
            </a:r>
            <a:r>
              <a:rPr kumimoji="1" lang="en-US" altLang="ja-JP" sz="1400" dirty="0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Z500 anomalies</a:t>
            </a:r>
          </a:p>
          <a:p>
            <a:r>
              <a:rPr kumimoji="1" lang="en-US" altLang="ja-JP" sz="1400" dirty="0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Color shading</a:t>
            </a:r>
            <a:r>
              <a:rPr lang="en-US" altLang="ja-JP" sz="1400" dirty="0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: T850 anomalies</a:t>
            </a:r>
            <a:endParaRPr kumimoji="1" lang="ja-JP" altLang="en-US" sz="1400" dirty="0">
              <a:latin typeface="Segoe UI" panose="020B0502040204020203" pitchFamily="34" charset="0"/>
              <a:ea typeface="Segoe UI"/>
              <a:cs typeface="Segoe UI" panose="020B0502040204020203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536504" y="908720"/>
            <a:ext cx="3707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Segoe UI"/>
              </a:rPr>
              <a:t>Estimated </a:t>
            </a:r>
            <a:r>
              <a:rPr lang="en-US" altLang="ja-JP" sz="1400" dirty="0" err="1">
                <a:latin typeface="Segoe UI"/>
              </a:rPr>
              <a:t>G</a:t>
            </a:r>
            <a:r>
              <a:rPr lang="en-US" altLang="ja-JP" sz="1400" dirty="0" err="1" smtClean="0">
                <a:latin typeface="Segoe UI"/>
              </a:rPr>
              <a:t>eopotential</a:t>
            </a:r>
            <a:r>
              <a:rPr lang="en-US" altLang="ja-JP" sz="1400" dirty="0" smtClean="0">
                <a:latin typeface="Segoe UI"/>
              </a:rPr>
              <a:t> height anomalies at 500 </a:t>
            </a:r>
            <a:r>
              <a:rPr lang="en-US" altLang="ja-JP" sz="1400" dirty="0" err="1" smtClean="0">
                <a:latin typeface="Segoe UI"/>
              </a:rPr>
              <a:t>hPa</a:t>
            </a:r>
            <a:r>
              <a:rPr lang="en-US" altLang="ja-JP" sz="1400" dirty="0" smtClean="0">
                <a:latin typeface="Segoe UI"/>
              </a:rPr>
              <a:t> (</a:t>
            </a:r>
            <a:r>
              <a:rPr lang="en-US" altLang="ja-JP" sz="1400" b="1" dirty="0" smtClean="0">
                <a:latin typeface="Segoe UI"/>
              </a:rPr>
              <a:t>Z500</a:t>
            </a:r>
            <a:r>
              <a:rPr lang="en-US" altLang="ja-JP" sz="1400" dirty="0" smtClean="0">
                <a:latin typeface="Segoe UI"/>
              </a:rPr>
              <a:t>) &amp; Air temperature anomalies at 850 </a:t>
            </a:r>
            <a:r>
              <a:rPr lang="en-US" altLang="ja-JP" sz="1400" dirty="0" err="1" smtClean="0">
                <a:latin typeface="Segoe UI"/>
              </a:rPr>
              <a:t>hPa</a:t>
            </a:r>
            <a:r>
              <a:rPr lang="en-US" altLang="ja-JP" sz="1400" dirty="0" smtClean="0">
                <a:latin typeface="Segoe UI"/>
              </a:rPr>
              <a:t> (</a:t>
            </a:r>
            <a:r>
              <a:rPr lang="en-US" altLang="ja-JP" sz="1400" b="1" dirty="0" smtClean="0">
                <a:latin typeface="Segoe UI"/>
              </a:rPr>
              <a:t>T850</a:t>
            </a:r>
            <a:r>
              <a:rPr lang="en-US" altLang="ja-JP" sz="1400" dirty="0" smtClean="0">
                <a:latin typeface="Segoe UI"/>
              </a:rPr>
              <a:t>) by </a:t>
            </a:r>
            <a:r>
              <a:rPr kumimoji="1" lang="en-US" altLang="ja-JP" sz="1400" dirty="0" smtClean="0">
                <a:latin typeface="Segoe UI"/>
              </a:rPr>
              <a:t>multiple linear regression in AO&amp;WP </a:t>
            </a:r>
            <a:r>
              <a:rPr kumimoji="1" lang="en-US" altLang="ja-JP" sz="1400" dirty="0" err="1" smtClean="0">
                <a:latin typeface="Segoe UI"/>
              </a:rPr>
              <a:t>interannual</a:t>
            </a:r>
            <a:r>
              <a:rPr kumimoji="1" lang="en-US" altLang="ja-JP" sz="1400" dirty="0" smtClean="0">
                <a:latin typeface="Segoe UI"/>
              </a:rPr>
              <a:t> indices</a:t>
            </a:r>
            <a:endParaRPr kumimoji="1" lang="ja-JP" altLang="en-US" sz="1400" b="1" dirty="0">
              <a:solidFill>
                <a:srgbClr val="FF0000"/>
              </a:solidFill>
              <a:latin typeface="Segoe UI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47331" y="3375205"/>
            <a:ext cx="3381053" cy="783193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latin typeface="Segoe UI"/>
              </a:rPr>
              <a:t>Estimated</a:t>
            </a:r>
            <a:r>
              <a:rPr lang="en-US" altLang="ja-JP" sz="2000" dirty="0" smtClean="0">
                <a:latin typeface="Segoe UI"/>
              </a:rPr>
              <a:t> &amp; </a:t>
            </a:r>
            <a:r>
              <a:rPr lang="en-US" altLang="ja-JP" sz="2000" b="1" dirty="0" smtClean="0">
                <a:latin typeface="Segoe UI"/>
              </a:rPr>
              <a:t>Observed</a:t>
            </a:r>
            <a:r>
              <a:rPr lang="en-US" altLang="ja-JP" sz="2000" dirty="0" smtClean="0">
                <a:latin typeface="Segoe UI"/>
              </a:rPr>
              <a:t> Z500&amp;T850 were similar</a:t>
            </a:r>
            <a:endParaRPr kumimoji="1" lang="ja-JP" altLang="en-US" sz="2000" b="1" dirty="0">
              <a:solidFill>
                <a:srgbClr val="FF0000"/>
              </a:solidFill>
              <a:latin typeface="Segoe UI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323655" y="5783608"/>
            <a:ext cx="8496690" cy="95776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 smtClean="0">
                <a:solidFill>
                  <a:srgbClr val="FFFFFF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/>
              </a:rPr>
              <a:t>Over Japan</a:t>
            </a:r>
          </a:p>
          <a:p>
            <a:r>
              <a:rPr lang="en-US" altLang="ja-JP" sz="2000" dirty="0" smtClean="0">
                <a:solidFill>
                  <a:srgbClr val="FFFFFF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/>
              </a:rPr>
              <a:t>  Period 1: </a:t>
            </a:r>
            <a:r>
              <a:rPr lang="en-US" altLang="ja-JP" sz="2000" b="1" dirty="0" smtClean="0">
                <a:solidFill>
                  <a:srgbClr val="FFFFFF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/>
              </a:rPr>
              <a:t>Observed</a:t>
            </a:r>
            <a:r>
              <a:rPr lang="en-US" altLang="ja-JP" sz="2000" dirty="0" smtClean="0">
                <a:solidFill>
                  <a:srgbClr val="FFFFFF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/>
              </a:rPr>
              <a:t> T850 was positive, despite </a:t>
            </a:r>
            <a:r>
              <a:rPr lang="en-US" altLang="ja-JP" sz="2000" b="1" dirty="0" smtClean="0">
                <a:solidFill>
                  <a:srgbClr val="FFFFFF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/>
              </a:rPr>
              <a:t>Estimated</a:t>
            </a:r>
            <a:r>
              <a:rPr lang="en-US" altLang="ja-JP" sz="2000" dirty="0" smtClean="0">
                <a:solidFill>
                  <a:srgbClr val="FFFFFF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/>
              </a:rPr>
              <a:t> was negative</a:t>
            </a:r>
          </a:p>
          <a:p>
            <a:r>
              <a:rPr lang="en-US" altLang="ja-JP" sz="2000" dirty="0" smtClean="0">
                <a:solidFill>
                  <a:srgbClr val="FFFFFF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/>
              </a:rPr>
              <a:t>  Period 2</a:t>
            </a:r>
            <a:r>
              <a:rPr lang="en-US" altLang="ja-JP" sz="2000" dirty="0">
                <a:solidFill>
                  <a:srgbClr val="FFFFFF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/>
              </a:rPr>
              <a:t>: </a:t>
            </a:r>
            <a:r>
              <a:rPr lang="en-US" altLang="ja-JP" sz="2000" b="1" dirty="0">
                <a:solidFill>
                  <a:srgbClr val="FFFFFF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/>
              </a:rPr>
              <a:t>Observed</a:t>
            </a:r>
            <a:r>
              <a:rPr lang="en-US" altLang="ja-JP" sz="2000" dirty="0">
                <a:solidFill>
                  <a:srgbClr val="FFFFFF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/>
              </a:rPr>
              <a:t> </a:t>
            </a:r>
            <a:r>
              <a:rPr lang="en-US" altLang="ja-JP" sz="2000" dirty="0" smtClean="0">
                <a:solidFill>
                  <a:srgbClr val="FFFFFF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/>
              </a:rPr>
              <a:t>T850 was less than </a:t>
            </a:r>
            <a:r>
              <a:rPr lang="en-US" altLang="ja-JP" sz="2000" b="1" dirty="0" smtClean="0">
                <a:solidFill>
                  <a:srgbClr val="FFFFFF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/>
              </a:rPr>
              <a:t>Estimated</a:t>
            </a:r>
            <a:endParaRPr lang="en-US" altLang="ja-JP" sz="2000" b="1" dirty="0">
              <a:solidFill>
                <a:srgbClr val="FFFFFF"/>
              </a:solidFill>
              <a:latin typeface="Segoe UI" panose="020B0502040204020203" pitchFamily="34" charset="0"/>
              <a:ea typeface="Segoe UI Emoji" panose="020B0502040204020203" pitchFamily="34" charset="0"/>
              <a:cs typeface="Segoe UI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499992" y="191683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Segoe UI"/>
              </a:rPr>
              <a:t>90</a:t>
            </a:r>
            <a:r>
              <a:rPr lang="en-US" altLang="ja-JP" sz="1400" dirty="0" smtClean="0">
                <a:latin typeface="Segoe UI"/>
              </a:rPr>
              <a:t>°W</a:t>
            </a:r>
            <a:endParaRPr kumimoji="1" lang="ja-JP" altLang="en-US" sz="1400" b="1" dirty="0">
              <a:solidFill>
                <a:srgbClr val="FF0000"/>
              </a:solidFill>
              <a:latin typeface="Segoe UI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499992" y="4345359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Segoe UI"/>
              </a:rPr>
              <a:t>90</a:t>
            </a:r>
            <a:r>
              <a:rPr lang="en-US" altLang="ja-JP" sz="1400" dirty="0" smtClean="0">
                <a:latin typeface="Segoe UI"/>
              </a:rPr>
              <a:t>°W</a:t>
            </a:r>
            <a:endParaRPr kumimoji="1" lang="ja-JP" altLang="en-US" sz="1400" b="1" dirty="0">
              <a:solidFill>
                <a:srgbClr val="FF0000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81435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9221"/>
            <a:ext cx="6876256" cy="2696737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980728"/>
            <a:ext cx="6876257" cy="2696738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506352" y="3489094"/>
            <a:ext cx="55081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Color shading: SST anomalies</a:t>
            </a:r>
          </a:p>
          <a:p>
            <a:r>
              <a:rPr lang="en-US" altLang="ja-JP" sz="1400" dirty="0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Color circles: Air temperature anomaly at </a:t>
            </a:r>
            <a:r>
              <a:rPr lang="en-US" altLang="ja-JP" sz="1400" dirty="0" err="1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AMeDAS</a:t>
            </a:r>
            <a:r>
              <a:rPr lang="en-US" altLang="ja-JP" sz="1400" dirty="0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 weather station</a:t>
            </a:r>
            <a:endParaRPr kumimoji="1" lang="ja-JP" altLang="en-US" sz="1400" dirty="0">
              <a:latin typeface="Segoe UI" panose="020B0502040204020203" pitchFamily="34" charset="0"/>
              <a:ea typeface="Segoe UI"/>
              <a:cs typeface="Segoe UI" panose="020B0502040204020203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7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4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805044"/>
          </a:xfrm>
        </p:spPr>
        <p:txBody>
          <a:bodyPr>
            <a:noAutofit/>
          </a:bodyPr>
          <a:lstStyle/>
          <a:p>
            <a:r>
              <a:rPr kumimoji="1" lang="en-US" altLang="ja-JP" sz="2000" dirty="0" smtClean="0">
                <a:latin typeface="Segoe UI"/>
              </a:rPr>
              <a:t>Large-scale Atmospheric Control</a:t>
            </a:r>
            <a:r>
              <a:rPr lang="en-US" altLang="ja-JP" sz="2000" dirty="0">
                <a:latin typeface="Segoe UI"/>
              </a:rPr>
              <a:t/>
            </a:r>
            <a:br>
              <a:rPr lang="en-US" altLang="ja-JP" sz="2000" dirty="0">
                <a:latin typeface="Segoe UI"/>
              </a:rPr>
            </a:br>
            <a:r>
              <a:rPr lang="en-US" altLang="ja-JP" sz="2000" dirty="0" smtClean="0">
                <a:latin typeface="Segoe UI"/>
              </a:rPr>
              <a:t>  - Compared with </a:t>
            </a:r>
            <a:r>
              <a:rPr lang="en-US" altLang="ja-JP" sz="2000" b="1" dirty="0" smtClean="0">
                <a:latin typeface="Segoe UI"/>
              </a:rPr>
              <a:t>Estimated</a:t>
            </a:r>
            <a:r>
              <a:rPr lang="en-US" altLang="ja-JP" sz="2000" dirty="0" smtClean="0">
                <a:latin typeface="Segoe UI"/>
              </a:rPr>
              <a:t> </a:t>
            </a:r>
            <a:r>
              <a:rPr kumimoji="1" lang="en-US" altLang="ja-JP" sz="2000" dirty="0" smtClean="0">
                <a:latin typeface="Segoe UI"/>
              </a:rPr>
              <a:t>and </a:t>
            </a:r>
            <a:r>
              <a:rPr kumimoji="1" lang="en-US" altLang="ja-JP" sz="2000" b="1" dirty="0" smtClean="0">
                <a:latin typeface="Segoe UI"/>
              </a:rPr>
              <a:t>Observed</a:t>
            </a:r>
            <a:r>
              <a:rPr kumimoji="1" lang="en-US" altLang="ja-JP" sz="2000" dirty="0" smtClean="0">
                <a:latin typeface="Segoe UI"/>
              </a:rPr>
              <a:t> </a:t>
            </a:r>
            <a:r>
              <a:rPr kumimoji="1" lang="en-US" altLang="ja-JP" sz="2000" dirty="0" err="1" smtClean="0">
                <a:latin typeface="Segoe UI"/>
              </a:rPr>
              <a:t>SST&amp;Air</a:t>
            </a:r>
            <a:r>
              <a:rPr kumimoji="1" lang="en-US" altLang="ja-JP" sz="2000" dirty="0" smtClean="0">
                <a:latin typeface="Segoe UI"/>
              </a:rPr>
              <a:t> temperature (2012)</a:t>
            </a:r>
            <a:endParaRPr kumimoji="1" lang="ja-JP" altLang="en-US" sz="2000" dirty="0">
              <a:latin typeface="Segoe UI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5496" y="836712"/>
            <a:ext cx="3456384" cy="432048"/>
          </a:xfrm>
          <a:prstGeom prst="round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latin typeface="Segoe UI"/>
                <a:ea typeface="Segoe UI"/>
                <a:cs typeface="Segoe UI"/>
              </a:rPr>
              <a:t>Estimated</a:t>
            </a:r>
            <a:r>
              <a:rPr kumimoji="1" lang="en-US" altLang="ja-JP" sz="2400" dirty="0" smtClean="0">
                <a:latin typeface="Segoe UI"/>
                <a:ea typeface="Segoe UI"/>
                <a:cs typeface="Segoe UI"/>
              </a:rPr>
              <a:t> by AO&amp;WP</a:t>
            </a:r>
            <a:endParaRPr kumimoji="1" lang="ja-JP" altLang="en-US" sz="2400" dirty="0">
              <a:latin typeface="Segoe UI"/>
              <a:ea typeface="Segoe UI"/>
              <a:cs typeface="Segoe UI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5496" y="3717032"/>
            <a:ext cx="1728192" cy="432048"/>
          </a:xfrm>
          <a:prstGeom prst="round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latin typeface="Segoe UI"/>
                <a:ea typeface="Segoe UI"/>
                <a:cs typeface="Segoe UI"/>
              </a:rPr>
              <a:t>Observed</a:t>
            </a:r>
            <a:endParaRPr kumimoji="1" lang="ja-JP" altLang="en-US" sz="2400" b="1" dirty="0">
              <a:latin typeface="Segoe UI"/>
              <a:ea typeface="Segoe UI"/>
              <a:cs typeface="Segoe UI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49150" y="1295838"/>
            <a:ext cx="1054498" cy="40862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Period 1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805534" y="1295838"/>
            <a:ext cx="1126506" cy="40862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Period 2</a:t>
            </a:r>
            <a:endParaRPr kumimoji="1" lang="ja-JP" altLang="en-US" dirty="0">
              <a:latin typeface="Segoe UI" panose="020B0502040204020203" pitchFamily="34" charset="0"/>
              <a:ea typeface="Segoe UI"/>
              <a:cs typeface="Segoe UI" panose="020B0502040204020203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732240" y="1052736"/>
            <a:ext cx="2411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Segoe UI"/>
              </a:rPr>
              <a:t>Estimated </a:t>
            </a:r>
            <a:r>
              <a:rPr lang="en-US" altLang="ja-JP" sz="1400" dirty="0" err="1" smtClean="0">
                <a:latin typeface="Segoe UI"/>
              </a:rPr>
              <a:t>SST&amp;Air</a:t>
            </a:r>
            <a:r>
              <a:rPr lang="en-US" altLang="ja-JP" sz="1400" dirty="0" smtClean="0">
                <a:latin typeface="Segoe UI"/>
              </a:rPr>
              <a:t> temperature by</a:t>
            </a:r>
            <a:r>
              <a:rPr kumimoji="1" lang="en-US" altLang="ja-JP" sz="1400" dirty="0" smtClean="0">
                <a:latin typeface="Segoe UI"/>
              </a:rPr>
              <a:t> multiple linear regression in AO&amp;WP </a:t>
            </a:r>
            <a:r>
              <a:rPr kumimoji="1" lang="en-US" altLang="ja-JP" sz="1400" dirty="0" err="1" smtClean="0">
                <a:latin typeface="Segoe UI"/>
              </a:rPr>
              <a:t>interannual</a:t>
            </a:r>
            <a:r>
              <a:rPr kumimoji="1" lang="en-US" altLang="ja-JP" sz="1400" dirty="0" smtClean="0">
                <a:latin typeface="Segoe UI"/>
              </a:rPr>
              <a:t> indices</a:t>
            </a:r>
            <a:endParaRPr kumimoji="1" lang="ja-JP" altLang="en-US" sz="1400" b="1" dirty="0">
              <a:solidFill>
                <a:srgbClr val="FF0000"/>
              </a:solidFill>
              <a:latin typeface="Segoe UI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49150" y="4158121"/>
            <a:ext cx="1054498" cy="40862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Period 1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805534" y="4158121"/>
            <a:ext cx="1126506" cy="40862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Period 2</a:t>
            </a:r>
            <a:endParaRPr kumimoji="1" lang="ja-JP" altLang="en-US" dirty="0">
              <a:latin typeface="Segoe UI" panose="020B0502040204020203" pitchFamily="34" charset="0"/>
              <a:ea typeface="Segoe UI"/>
              <a:cs typeface="Segoe UI" panose="020B0502040204020203" pitchFamily="34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177" y="6545958"/>
            <a:ext cx="2022350" cy="21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32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>
            <a:grpSpLocks noChangeAspect="1"/>
          </p:cNvGrpSpPr>
          <p:nvPr/>
        </p:nvGrpSpPr>
        <p:grpSpPr>
          <a:xfrm>
            <a:off x="82892" y="968097"/>
            <a:ext cx="4283969" cy="3601224"/>
            <a:chOff x="-1" y="980728"/>
            <a:chExt cx="6876257" cy="5780373"/>
          </a:xfrm>
        </p:grpSpPr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849221"/>
              <a:ext cx="6876256" cy="2696737"/>
            </a:xfrm>
            <a:prstGeom prst="rect">
              <a:avLst/>
            </a:prstGeom>
          </p:spPr>
        </p:pic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980728"/>
              <a:ext cx="6876257" cy="2696738"/>
            </a:xfrm>
            <a:prstGeom prst="rect">
              <a:avLst/>
            </a:prstGeom>
          </p:spPr>
        </p:pic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5177" y="6545958"/>
              <a:ext cx="2022350" cy="215143"/>
            </a:xfrm>
            <a:prstGeom prst="rect">
              <a:avLst/>
            </a:prstGeom>
          </p:spPr>
        </p:pic>
      </p:grp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8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4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805044"/>
          </a:xfrm>
        </p:spPr>
        <p:txBody>
          <a:bodyPr>
            <a:noAutofit/>
          </a:bodyPr>
          <a:lstStyle/>
          <a:p>
            <a:r>
              <a:rPr kumimoji="1" lang="en-US" altLang="ja-JP" sz="2000" dirty="0" smtClean="0">
                <a:latin typeface="Segoe UI"/>
              </a:rPr>
              <a:t>Large-scale Atmospheric Control</a:t>
            </a:r>
            <a:r>
              <a:rPr lang="en-US" altLang="ja-JP" sz="2000" dirty="0">
                <a:latin typeface="Segoe UI"/>
              </a:rPr>
              <a:t/>
            </a:r>
            <a:br>
              <a:rPr lang="en-US" altLang="ja-JP" sz="2000" dirty="0">
                <a:latin typeface="Segoe UI"/>
              </a:rPr>
            </a:br>
            <a:r>
              <a:rPr lang="en-US" altLang="ja-JP" sz="2000" dirty="0" smtClean="0">
                <a:latin typeface="Segoe UI"/>
              </a:rPr>
              <a:t>  - Compared with </a:t>
            </a:r>
            <a:r>
              <a:rPr lang="en-US" altLang="ja-JP" sz="2000" b="1" dirty="0" smtClean="0">
                <a:latin typeface="Segoe UI"/>
              </a:rPr>
              <a:t>Estimated</a:t>
            </a:r>
            <a:r>
              <a:rPr lang="en-US" altLang="ja-JP" sz="2000" dirty="0" smtClean="0">
                <a:latin typeface="Segoe UI"/>
              </a:rPr>
              <a:t> </a:t>
            </a:r>
            <a:r>
              <a:rPr kumimoji="1" lang="en-US" altLang="ja-JP" sz="2000" dirty="0" smtClean="0">
                <a:latin typeface="Segoe UI"/>
              </a:rPr>
              <a:t>and </a:t>
            </a:r>
            <a:r>
              <a:rPr kumimoji="1" lang="en-US" altLang="ja-JP" sz="2000" b="1" dirty="0" smtClean="0">
                <a:latin typeface="Segoe UI"/>
              </a:rPr>
              <a:t>Observed</a:t>
            </a:r>
            <a:r>
              <a:rPr kumimoji="1" lang="en-US" altLang="ja-JP" sz="2000" dirty="0" smtClean="0">
                <a:latin typeface="Segoe UI"/>
              </a:rPr>
              <a:t> </a:t>
            </a:r>
            <a:r>
              <a:rPr kumimoji="1" lang="en-US" altLang="ja-JP" sz="2000" dirty="0" err="1" smtClean="0">
                <a:latin typeface="Segoe UI"/>
              </a:rPr>
              <a:t>SST&amp;Air</a:t>
            </a:r>
            <a:r>
              <a:rPr kumimoji="1" lang="en-US" altLang="ja-JP" sz="2000" dirty="0" smtClean="0">
                <a:latin typeface="Segoe UI"/>
              </a:rPr>
              <a:t> temperature (2012)</a:t>
            </a:r>
            <a:endParaRPr kumimoji="1" lang="ja-JP" altLang="en-US" sz="2000" dirty="0">
              <a:latin typeface="Segoe UI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725169" y="5713363"/>
            <a:ext cx="7693663" cy="100811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>
                <a:solidFill>
                  <a:srgbClr val="FFFFFF"/>
                </a:solidFill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Other factor decreased or increased</a:t>
            </a:r>
          </a:p>
          <a:p>
            <a:pPr algn="ctr"/>
            <a:r>
              <a:rPr lang="en-US" altLang="ja-JP" sz="3200" dirty="0" smtClean="0">
                <a:solidFill>
                  <a:srgbClr val="FFFFFF"/>
                </a:solidFill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the cooling effect of negative AO&amp;WP</a:t>
            </a:r>
          </a:p>
        </p:txBody>
      </p:sp>
      <p:sp>
        <p:nvSpPr>
          <p:cNvPr id="21" name="角丸四角形 20"/>
          <p:cNvSpPr/>
          <p:nvPr/>
        </p:nvSpPr>
        <p:spPr>
          <a:xfrm>
            <a:off x="725169" y="4601463"/>
            <a:ext cx="7693663" cy="103058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rgbClr val="FFFFFF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/>
              </a:rPr>
              <a:t>Period 1: </a:t>
            </a:r>
            <a:r>
              <a:rPr lang="en-US" altLang="ja-JP" sz="2000" b="1" dirty="0" smtClean="0">
                <a:solidFill>
                  <a:srgbClr val="FFFFFF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/>
              </a:rPr>
              <a:t>Observed</a:t>
            </a:r>
            <a:r>
              <a:rPr lang="en-US" altLang="ja-JP" sz="2000" dirty="0" smtClean="0">
                <a:solidFill>
                  <a:srgbClr val="FFFFFF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/>
              </a:rPr>
              <a:t> </a:t>
            </a:r>
            <a:r>
              <a:rPr lang="en-US" altLang="ja-JP" sz="2000" dirty="0">
                <a:solidFill>
                  <a:srgbClr val="FFFFFF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/>
              </a:rPr>
              <a:t>A</a:t>
            </a:r>
            <a:r>
              <a:rPr lang="en-US" altLang="ja-JP" sz="2000" dirty="0" smtClean="0">
                <a:solidFill>
                  <a:srgbClr val="FFFFFF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/>
              </a:rPr>
              <a:t>ir temperatures were positive</a:t>
            </a:r>
          </a:p>
          <a:p>
            <a:pPr algn="ctr"/>
            <a:r>
              <a:rPr lang="en-US" altLang="ja-JP" sz="2000" dirty="0" smtClean="0">
                <a:solidFill>
                  <a:srgbClr val="FFFFFF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/>
              </a:rPr>
              <a:t>, despite </a:t>
            </a:r>
            <a:r>
              <a:rPr lang="en-US" altLang="ja-JP" sz="2000" b="1" dirty="0" smtClean="0">
                <a:solidFill>
                  <a:srgbClr val="FFFFFF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/>
              </a:rPr>
              <a:t>Estimated</a:t>
            </a:r>
            <a:r>
              <a:rPr lang="en-US" altLang="ja-JP" sz="2000" dirty="0" smtClean="0">
                <a:solidFill>
                  <a:srgbClr val="FFFFFF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/>
              </a:rPr>
              <a:t> were negative</a:t>
            </a:r>
          </a:p>
          <a:p>
            <a:pPr algn="ctr"/>
            <a:r>
              <a:rPr lang="en-US" altLang="ja-JP" sz="2000" dirty="0" smtClean="0">
                <a:solidFill>
                  <a:srgbClr val="FFFFFF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/>
              </a:rPr>
              <a:t>Period 2</a:t>
            </a:r>
            <a:r>
              <a:rPr lang="en-US" altLang="ja-JP" sz="2000" dirty="0">
                <a:solidFill>
                  <a:srgbClr val="FFFFFF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/>
              </a:rPr>
              <a:t>: </a:t>
            </a:r>
            <a:r>
              <a:rPr lang="en-US" altLang="ja-JP" sz="2000" b="1" dirty="0">
                <a:solidFill>
                  <a:srgbClr val="FFFFFF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/>
              </a:rPr>
              <a:t>Observed</a:t>
            </a:r>
            <a:r>
              <a:rPr lang="en-US" altLang="ja-JP" sz="2000" dirty="0">
                <a:solidFill>
                  <a:srgbClr val="FFFFFF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/>
              </a:rPr>
              <a:t> A</a:t>
            </a:r>
            <a:r>
              <a:rPr lang="en-US" altLang="ja-JP" sz="2000" dirty="0" smtClean="0">
                <a:solidFill>
                  <a:srgbClr val="FFFFFF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/>
              </a:rPr>
              <a:t>ir temperatures were less than </a:t>
            </a:r>
            <a:r>
              <a:rPr lang="en-US" altLang="ja-JP" sz="2000" b="1" dirty="0" smtClean="0">
                <a:solidFill>
                  <a:srgbClr val="FFFFFF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/>
              </a:rPr>
              <a:t>Estimated</a:t>
            </a:r>
            <a:endParaRPr lang="en-US" altLang="ja-JP" sz="2000" b="1" dirty="0">
              <a:solidFill>
                <a:srgbClr val="FFFFFF"/>
              </a:solidFill>
              <a:latin typeface="Segoe UI" panose="020B0502040204020203" pitchFamily="34" charset="0"/>
              <a:ea typeface="Segoe UI Emoji" panose="020B0502040204020203" pitchFamily="34" charset="0"/>
              <a:cs typeface="Segoe UI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394308" y="977753"/>
            <a:ext cx="23397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Segoe UI"/>
              </a:rPr>
              <a:t>Estimated </a:t>
            </a:r>
            <a:r>
              <a:rPr lang="en-US" altLang="ja-JP" sz="1400" dirty="0" err="1" smtClean="0">
                <a:latin typeface="Segoe UI"/>
              </a:rPr>
              <a:t>SST&amp;Air</a:t>
            </a:r>
            <a:r>
              <a:rPr lang="en-US" altLang="ja-JP" sz="1400" dirty="0" smtClean="0">
                <a:latin typeface="Segoe UI"/>
              </a:rPr>
              <a:t> temperature by</a:t>
            </a:r>
            <a:r>
              <a:rPr kumimoji="1" lang="en-US" altLang="ja-JP" sz="1400" dirty="0" smtClean="0">
                <a:latin typeface="Segoe UI"/>
              </a:rPr>
              <a:t> multiple linear regression in AO&amp;WP </a:t>
            </a:r>
            <a:r>
              <a:rPr kumimoji="1" lang="en-US" altLang="ja-JP" sz="1400" dirty="0" err="1" smtClean="0">
                <a:latin typeface="Segoe UI"/>
              </a:rPr>
              <a:t>interannual</a:t>
            </a:r>
            <a:r>
              <a:rPr kumimoji="1" lang="en-US" altLang="ja-JP" sz="1400" dirty="0" smtClean="0">
                <a:latin typeface="Segoe UI"/>
              </a:rPr>
              <a:t> indices</a:t>
            </a:r>
            <a:endParaRPr kumimoji="1" lang="ja-JP" altLang="en-US" sz="1400" b="1" dirty="0">
              <a:solidFill>
                <a:srgbClr val="FF0000"/>
              </a:solidFill>
              <a:latin typeface="Segoe UI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5496" y="836714"/>
            <a:ext cx="2189381" cy="273673"/>
          </a:xfrm>
          <a:prstGeom prst="round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 smtClean="0">
                <a:latin typeface="Segoe UI"/>
                <a:ea typeface="Segoe UI"/>
                <a:cs typeface="Segoe UI"/>
              </a:rPr>
              <a:t>Estimated</a:t>
            </a:r>
            <a:r>
              <a:rPr kumimoji="1" lang="en-US" altLang="ja-JP" sz="1400" dirty="0" smtClean="0">
                <a:latin typeface="Segoe UI"/>
                <a:ea typeface="Segoe UI"/>
                <a:cs typeface="Segoe UI"/>
              </a:rPr>
              <a:t> by AO&amp;WP</a:t>
            </a:r>
            <a:endParaRPr kumimoji="1" lang="ja-JP" altLang="en-US" sz="1400" dirty="0">
              <a:latin typeface="Segoe UI"/>
              <a:ea typeface="Segoe UI"/>
              <a:cs typeface="Segoe UI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5496" y="2661198"/>
            <a:ext cx="1094691" cy="273673"/>
          </a:xfrm>
          <a:prstGeom prst="round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 smtClean="0">
                <a:latin typeface="Segoe UI"/>
                <a:ea typeface="Segoe UI"/>
                <a:cs typeface="Segoe UI"/>
              </a:rPr>
              <a:t>Observed</a:t>
            </a:r>
            <a:endParaRPr kumimoji="1" lang="ja-JP" altLang="en-US" sz="1400" b="1" dirty="0">
              <a:latin typeface="Segoe UI"/>
              <a:ea typeface="Segoe UI"/>
              <a:cs typeface="Segoe UI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34174" y="1127539"/>
            <a:ext cx="737426" cy="27241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Period 1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423556" y="1127539"/>
            <a:ext cx="713564" cy="27241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Period 2</a:t>
            </a:r>
            <a:endParaRPr kumimoji="1" lang="ja-JP" altLang="en-US" sz="1000" dirty="0">
              <a:latin typeface="Segoe UI" panose="020B0502040204020203" pitchFamily="34" charset="0"/>
              <a:ea typeface="Segoe UI"/>
              <a:cs typeface="Segoe UI" panose="020B0502040204020203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34174" y="2940598"/>
            <a:ext cx="737426" cy="27241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Period 1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423556" y="2940598"/>
            <a:ext cx="713564" cy="27241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Period 2</a:t>
            </a:r>
            <a:endParaRPr kumimoji="1" lang="ja-JP" altLang="en-US" sz="1000" dirty="0">
              <a:latin typeface="Segoe UI" panose="020B0502040204020203" pitchFamily="34" charset="0"/>
              <a:ea typeface="Segoe UI"/>
              <a:cs typeface="Segoe UI" panose="020B0502040204020203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619091" y="2411651"/>
            <a:ext cx="55081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Color shading: SST anomalies</a:t>
            </a:r>
          </a:p>
          <a:p>
            <a:r>
              <a:rPr lang="en-US" altLang="ja-JP" sz="1400" dirty="0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Color circles: Air temperature anomaly at </a:t>
            </a:r>
            <a:r>
              <a:rPr lang="en-US" altLang="ja-JP" sz="1400" dirty="0" err="1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AMeDAS</a:t>
            </a:r>
            <a:r>
              <a:rPr lang="en-US" altLang="ja-JP" sz="1400" dirty="0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 weather station</a:t>
            </a:r>
            <a:endParaRPr kumimoji="1" lang="ja-JP" altLang="en-US" sz="1400" dirty="0">
              <a:latin typeface="Segoe UI" panose="020B0502040204020203" pitchFamily="34" charset="0"/>
              <a:ea typeface="Segoe UI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16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12" y="1218916"/>
            <a:ext cx="6737020" cy="264213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804934"/>
          </a:xfrm>
        </p:spPr>
        <p:txBody>
          <a:bodyPr>
            <a:noAutofit/>
          </a:bodyPr>
          <a:lstStyle/>
          <a:p>
            <a:r>
              <a:rPr lang="en-US" altLang="ja-JP" sz="2000" kern="1200" dirty="0" smtClean="0">
                <a:solidFill>
                  <a:srgbClr val="FFFFFF"/>
                </a:solidFill>
                <a:latin typeface="Segoe UI"/>
              </a:rPr>
              <a:t>Small-scale Oceanic Control</a:t>
            </a:r>
            <a:br>
              <a:rPr lang="en-US" altLang="ja-JP" sz="2000" kern="1200" dirty="0" smtClean="0">
                <a:solidFill>
                  <a:srgbClr val="FFFFFF"/>
                </a:solidFill>
                <a:latin typeface="Segoe UI"/>
              </a:rPr>
            </a:br>
            <a:r>
              <a:rPr lang="en-US" altLang="ja-JP" sz="2000" kern="1200" dirty="0" smtClean="0">
                <a:solidFill>
                  <a:srgbClr val="FFFFFF"/>
                </a:solidFill>
                <a:latin typeface="Segoe UI"/>
              </a:rPr>
              <a:t> - Compared with </a:t>
            </a:r>
            <a:r>
              <a:rPr lang="en-US" altLang="ja-JP" sz="2000" b="1" kern="1200" dirty="0" smtClean="0">
                <a:solidFill>
                  <a:srgbClr val="FFFFFF"/>
                </a:solidFill>
                <a:latin typeface="Segoe UI"/>
              </a:rPr>
              <a:t>Estimated</a:t>
            </a:r>
            <a:r>
              <a:rPr lang="en-US" altLang="ja-JP" sz="2000" kern="1200" dirty="0" smtClean="0">
                <a:solidFill>
                  <a:srgbClr val="FFFFFF"/>
                </a:solidFill>
                <a:latin typeface="Segoe UI"/>
              </a:rPr>
              <a:t> and </a:t>
            </a:r>
            <a:r>
              <a:rPr lang="en-US" altLang="ja-JP" sz="2000" b="1" kern="1200" dirty="0" smtClean="0">
                <a:solidFill>
                  <a:srgbClr val="FFFFFF"/>
                </a:solidFill>
                <a:latin typeface="Segoe UI"/>
              </a:rPr>
              <a:t>Residual</a:t>
            </a:r>
            <a:r>
              <a:rPr lang="en-US" altLang="ja-JP" sz="2000" kern="1200" dirty="0" smtClean="0">
                <a:solidFill>
                  <a:srgbClr val="FFFFFF"/>
                </a:solidFill>
                <a:latin typeface="Segoe UI"/>
              </a:rPr>
              <a:t> Air </a:t>
            </a:r>
            <a:r>
              <a:rPr lang="en-US" altLang="ja-JP" sz="2000" kern="1200" dirty="0" err="1" smtClean="0">
                <a:solidFill>
                  <a:srgbClr val="FFFFFF"/>
                </a:solidFill>
                <a:latin typeface="Segoe UI"/>
              </a:rPr>
              <a:t>temperature&amp;SST</a:t>
            </a:r>
            <a:r>
              <a:rPr lang="en-US" altLang="ja-JP" sz="2000" kern="1200" dirty="0" smtClean="0">
                <a:solidFill>
                  <a:srgbClr val="FFFFFF"/>
                </a:solidFill>
                <a:latin typeface="Segoe UI"/>
              </a:rPr>
              <a:t> (2012)</a:t>
            </a:r>
            <a:endParaRPr kumimoji="1" lang="ja-JP" altLang="en-US" sz="2000" dirty="0">
              <a:latin typeface="Segoe UI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35496" y="764704"/>
            <a:ext cx="5904656" cy="599133"/>
          </a:xfrm>
          <a:prstGeom prst="round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rgbClr val="FFFFFF"/>
                </a:solidFill>
                <a:latin typeface="Segoe UI"/>
                <a:ea typeface="Segoe UI"/>
                <a:cs typeface="Segoe UI"/>
              </a:rPr>
              <a:t>Ocean: Regression coefficients by Air temperature</a:t>
            </a:r>
          </a:p>
          <a:p>
            <a:pPr algn="ctr"/>
            <a:r>
              <a:rPr lang="en-US" altLang="ja-JP" sz="2000" dirty="0" smtClean="0">
                <a:solidFill>
                  <a:srgbClr val="FFFFFF"/>
                </a:solidFill>
                <a:latin typeface="Segoe UI"/>
                <a:ea typeface="Segoe UI"/>
                <a:cs typeface="Segoe UI"/>
              </a:rPr>
              <a:t>Land: </a:t>
            </a:r>
            <a:r>
              <a:rPr lang="en-US" altLang="ja-JP" sz="2000" b="1" dirty="0" smtClean="0">
                <a:solidFill>
                  <a:srgbClr val="FFFFFF"/>
                </a:solidFill>
                <a:latin typeface="Segoe UI"/>
                <a:ea typeface="Segoe UI"/>
                <a:cs typeface="Segoe UI"/>
              </a:rPr>
              <a:t>Estimated</a:t>
            </a:r>
            <a:r>
              <a:rPr lang="en-US" altLang="ja-JP" sz="2000" dirty="0" smtClean="0">
                <a:solidFill>
                  <a:srgbClr val="FFFFFF"/>
                </a:solidFill>
                <a:latin typeface="Segoe UI"/>
                <a:ea typeface="Segoe UI"/>
                <a:cs typeface="Segoe UI"/>
              </a:rPr>
              <a:t> by SST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339752" y="3212976"/>
            <a:ext cx="679357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Contours (Ocean) : Regression coefficients, Color shading (Ocean): </a:t>
            </a:r>
            <a:r>
              <a:rPr lang="en-US" altLang="ja-JP" sz="1400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S</a:t>
            </a:r>
            <a:r>
              <a:rPr lang="en-US" altLang="ja-JP" sz="1400" dirty="0" smtClean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ignificant levels</a:t>
            </a:r>
          </a:p>
          <a:p>
            <a:r>
              <a:rPr lang="en-US" altLang="ja-JP" sz="1400" dirty="0" smtClean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Color shading (</a:t>
            </a:r>
            <a:r>
              <a:rPr lang="en-US" altLang="ja-JP" sz="1400" dirty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Land): </a:t>
            </a:r>
            <a:r>
              <a:rPr lang="en-US" altLang="ja-JP" sz="1400" dirty="0" smtClean="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Air temperature anomalies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C324-82CC-45F8-9E81-0BD98BAC4A8A}" type="slidenum">
              <a:rPr lang="ja-JP" altLang="en-US" smtClean="0">
                <a:solidFill>
                  <a:srgbClr val="000000"/>
                </a:solidFill>
              </a:rPr>
              <a:pPr/>
              <a:t>9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9150" y="1475492"/>
            <a:ext cx="1054498" cy="40862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Period 1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07904" y="1484784"/>
            <a:ext cx="1054498" cy="40862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Segoe UI" panose="020B0502040204020203" pitchFamily="34" charset="0"/>
                <a:ea typeface="Segoe UI"/>
                <a:cs typeface="Segoe UI" panose="020B0502040204020203" pitchFamily="34" charset="0"/>
              </a:rPr>
              <a:t>Period 2</a:t>
            </a:r>
            <a:endParaRPr kumimoji="1" lang="ja-JP" altLang="en-US" dirty="0">
              <a:latin typeface="Segoe UI" panose="020B0502040204020203" pitchFamily="34" charset="0"/>
              <a:ea typeface="Segoe UI"/>
              <a:cs typeface="Segoe UI" panose="020B0502040204020203" pitchFamily="34" charset="0"/>
            </a:endParaRPr>
          </a:p>
        </p:txBody>
      </p:sp>
      <p:sp>
        <p:nvSpPr>
          <p:cNvPr id="3" name="角丸四角形吹き出し 2"/>
          <p:cNvSpPr/>
          <p:nvPr/>
        </p:nvSpPr>
        <p:spPr>
          <a:xfrm>
            <a:off x="1475656" y="1484784"/>
            <a:ext cx="1728192" cy="220187"/>
          </a:xfrm>
          <a:prstGeom prst="wedgeRoundRectCallout">
            <a:avLst>
              <a:gd name="adj1" fmla="val -10114"/>
              <a:gd name="adj2" fmla="val 153514"/>
              <a:gd name="adj3" fmla="val 16667"/>
            </a:avLst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rgbClr val="FFFFFF"/>
                </a:solidFill>
                <a:latin typeface="Segoe UI"/>
                <a:ea typeface="Segoe UI"/>
                <a:cs typeface="Segoe UI"/>
              </a:rPr>
              <a:t>The Sea of </a:t>
            </a:r>
            <a:r>
              <a:rPr lang="en-US" altLang="ja-JP" sz="1600" dirty="0" smtClean="0">
                <a:solidFill>
                  <a:srgbClr val="FFFFFF"/>
                </a:solidFill>
                <a:latin typeface="Segoe UI"/>
                <a:ea typeface="Segoe UI"/>
                <a:cs typeface="Segoe UI"/>
              </a:rPr>
              <a:t>Japan</a:t>
            </a:r>
            <a:endParaRPr lang="en-US" altLang="ja-JP" sz="1600" dirty="0">
              <a:solidFill>
                <a:srgbClr val="FFFFFF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660232" y="1826821"/>
            <a:ext cx="2483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Segoe UI"/>
              </a:rPr>
              <a:t>Estimated Air temperatures by </a:t>
            </a:r>
            <a:r>
              <a:rPr kumimoji="1" lang="en-US" altLang="ja-JP" sz="1400" dirty="0" smtClean="0">
                <a:latin typeface="Segoe UI"/>
              </a:rPr>
              <a:t>a linear regression in SST over the Sea of Japan </a:t>
            </a:r>
            <a:r>
              <a:rPr kumimoji="1" lang="en-US" altLang="ja-JP" sz="1400" dirty="0" err="1" smtClean="0">
                <a:latin typeface="Segoe UI"/>
              </a:rPr>
              <a:t>interannual</a:t>
            </a:r>
            <a:r>
              <a:rPr kumimoji="1" lang="en-US" altLang="ja-JP" sz="1400" dirty="0" smtClean="0">
                <a:latin typeface="Segoe UI"/>
              </a:rPr>
              <a:t> index</a:t>
            </a:r>
            <a:endParaRPr kumimoji="1" lang="ja-JP" altLang="en-US" sz="1400" b="1" dirty="0">
              <a:solidFill>
                <a:srgbClr val="FF0000"/>
              </a:solidFill>
              <a:latin typeface="Segoe UI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660232" y="836712"/>
            <a:ext cx="2483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Segoe UI"/>
              </a:rPr>
              <a:t>Regression SST coefficients by </a:t>
            </a:r>
            <a:r>
              <a:rPr kumimoji="1" lang="en-US" altLang="ja-JP" sz="1400" dirty="0" smtClean="0">
                <a:latin typeface="Segoe UI"/>
              </a:rPr>
              <a:t>a linear regression in </a:t>
            </a:r>
            <a:r>
              <a:rPr lang="en-US" altLang="ja-JP" sz="1400" dirty="0">
                <a:latin typeface="Segoe UI"/>
              </a:rPr>
              <a:t>A</a:t>
            </a:r>
            <a:r>
              <a:rPr kumimoji="1" lang="en-US" altLang="ja-JP" sz="1400" dirty="0" smtClean="0">
                <a:latin typeface="Segoe UI"/>
              </a:rPr>
              <a:t>ir temperature over Japan </a:t>
            </a:r>
            <a:r>
              <a:rPr kumimoji="1" lang="en-US" altLang="ja-JP" sz="1400" dirty="0" err="1" smtClean="0">
                <a:latin typeface="Segoe UI"/>
              </a:rPr>
              <a:t>interannual</a:t>
            </a:r>
            <a:r>
              <a:rPr kumimoji="1" lang="en-US" altLang="ja-JP" sz="1400" dirty="0" smtClean="0">
                <a:latin typeface="Segoe UI"/>
              </a:rPr>
              <a:t> index</a:t>
            </a:r>
            <a:endParaRPr kumimoji="1" lang="ja-JP" altLang="en-US" sz="1400" b="1" dirty="0">
              <a:solidFill>
                <a:srgbClr val="FF0000"/>
              </a:solidFill>
              <a:latin typeface="Segoe UI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79513" y="4104272"/>
            <a:ext cx="3528392" cy="2247424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altLang="ja-JP" dirty="0" smtClean="0">
                <a:latin typeface="Segoe UI"/>
              </a:rPr>
              <a:t>SSTs over the Sea of Japan were positively correlated with Air temperature</a:t>
            </a:r>
          </a:p>
          <a:p>
            <a:r>
              <a:rPr lang="en-US" altLang="ja-JP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altLang="ja-JP" dirty="0" smtClean="0">
                <a:latin typeface="Segoe UI"/>
              </a:rPr>
              <a:t>The </a:t>
            </a:r>
            <a:r>
              <a:rPr lang="en-US" altLang="ja-JP" dirty="0">
                <a:latin typeface="Segoe UI"/>
              </a:rPr>
              <a:t>Sea of Japan is located climatologically upstream of </a:t>
            </a:r>
            <a:r>
              <a:rPr lang="en-US" altLang="ja-JP" dirty="0" smtClean="0">
                <a:latin typeface="Segoe UI"/>
              </a:rPr>
              <a:t>Japan during </a:t>
            </a:r>
            <a:r>
              <a:rPr lang="en-US" altLang="ja-JP" dirty="0">
                <a:latin typeface="Segoe UI"/>
              </a:rPr>
              <a:t>winter monsoon </a:t>
            </a:r>
            <a:r>
              <a:rPr lang="en-US" altLang="ja-JP" dirty="0" smtClean="0">
                <a:latin typeface="Segoe UI"/>
              </a:rPr>
              <a:t>season</a:t>
            </a:r>
            <a:endParaRPr lang="ja-JP" altLang="en-US" dirty="0">
              <a:solidFill>
                <a:srgbClr val="FF0000"/>
              </a:solidFill>
              <a:latin typeface="Segoe UI"/>
            </a:endParaRPr>
          </a:p>
        </p:txBody>
      </p:sp>
      <p:sp>
        <p:nvSpPr>
          <p:cNvPr id="27" name="右矢印 26"/>
          <p:cNvSpPr/>
          <p:nvPr/>
        </p:nvSpPr>
        <p:spPr>
          <a:xfrm>
            <a:off x="3996053" y="4077072"/>
            <a:ext cx="935987" cy="72008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220072" y="4097448"/>
            <a:ext cx="3816424" cy="715089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altLang="ja-JP" dirty="0" smtClean="0">
                <a:latin typeface="Segoe UI"/>
              </a:rPr>
              <a:t>SST over the Sea of Japan affect Air temperature</a:t>
            </a:r>
            <a:endParaRPr lang="ja-JP" altLang="en-US" dirty="0">
              <a:solidFill>
                <a:srgbClr val="FF0000"/>
              </a:solidFill>
              <a:latin typeface="Segoe UI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20072" y="4941168"/>
            <a:ext cx="3816424" cy="1328023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Segoe UI"/>
              </a:rPr>
              <a:t>Period 1: </a:t>
            </a:r>
            <a:r>
              <a:rPr lang="en-US" altLang="ja-JP" b="1" dirty="0" smtClean="0">
                <a:latin typeface="Segoe UI"/>
              </a:rPr>
              <a:t>Estimated</a:t>
            </a:r>
            <a:r>
              <a:rPr lang="en-US" altLang="ja-JP" dirty="0" smtClean="0">
                <a:latin typeface="Segoe UI"/>
              </a:rPr>
              <a:t> were positive</a:t>
            </a:r>
          </a:p>
          <a:p>
            <a:r>
              <a:rPr lang="en-US" altLang="ja-JP" dirty="0" smtClean="0">
                <a:latin typeface="Segoe UI"/>
              </a:rPr>
              <a:t>Period 2: </a:t>
            </a:r>
            <a:r>
              <a:rPr lang="en-US" altLang="ja-JP" b="1" dirty="0" smtClean="0">
                <a:latin typeface="Segoe UI"/>
              </a:rPr>
              <a:t>Estimated</a:t>
            </a:r>
            <a:r>
              <a:rPr lang="en-US" altLang="ja-JP" dirty="0" smtClean="0">
                <a:latin typeface="Segoe UI"/>
              </a:rPr>
              <a:t> were negative</a:t>
            </a:r>
          </a:p>
          <a:p>
            <a:r>
              <a:rPr lang="en-US" altLang="ja-JP" dirty="0" smtClean="0">
                <a:latin typeface="Segoe UI"/>
              </a:rPr>
              <a:t>←</a:t>
            </a:r>
            <a:r>
              <a:rPr lang="en-US" altLang="ja-JP" b="1" dirty="0" smtClean="0">
                <a:latin typeface="Segoe UI"/>
              </a:rPr>
              <a:t>Observed</a:t>
            </a:r>
            <a:r>
              <a:rPr lang="en-US" altLang="ja-JP" dirty="0" smtClean="0">
                <a:latin typeface="Segoe UI"/>
              </a:rPr>
              <a:t> SST changed from positive to negative</a:t>
            </a:r>
            <a:endParaRPr lang="ja-JP" altLang="en-US" dirty="0"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283695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15" grpId="0" animBg="1"/>
    </p:bldLst>
  </p:timing>
</p:sld>
</file>

<file path=ppt/theme/theme1.xml><?xml version="1.0" encoding="utf-8"?>
<a:theme xmlns:a="http://schemas.openxmlformats.org/drawingml/2006/main" name="1_natural4">
  <a:themeElements>
    <a:clrScheme name="s-natural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-natural8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-natural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natural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natural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natural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natural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natural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natural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natural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natural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natural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natural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natural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natural4">
  <a:themeElements>
    <a:clrScheme name="s-natural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学会発表用">
      <a:majorFont>
        <a:latin typeface="Segoe UI"/>
        <a:ea typeface="メイリオ"/>
        <a:cs typeface="ＭＳ Ｐゴシック"/>
      </a:majorFont>
      <a:minorFont>
        <a:latin typeface="Segoe UI"/>
        <a:ea typeface="メイリオ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-natural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natural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natural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natural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natural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natural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natural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natural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natural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natural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natural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natural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natural4">
  <a:themeElements>
    <a:clrScheme name="s-natural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-natural8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-natural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natural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natural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natural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natural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natural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natural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natural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natural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natural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natural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natural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natural4">
  <a:themeElements>
    <a:clrScheme name="s-natural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-natural8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-natural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natural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natural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natural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natural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natural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natural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natural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natural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natural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natural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natural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natural4.thmx</Template>
  <TotalTime>37539</TotalTime>
  <Words>1509</Words>
  <Application>Microsoft Macintosh PowerPoint</Application>
  <PresentationFormat>画面に合わせる (4:3)</PresentationFormat>
  <Paragraphs>286</Paragraphs>
  <Slides>15</Slides>
  <Notes>5</Notes>
  <HiddenSlides>0</HiddenSlides>
  <MMClips>0</MMClips>
  <ScaleCrop>false</ScaleCrop>
  <HeadingPairs>
    <vt:vector size="6" baseType="variant">
      <vt:variant>
        <vt:lpstr>テーマ</vt:lpstr>
      </vt:variant>
      <vt:variant>
        <vt:i4>4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0" baseType="lpstr">
      <vt:lpstr>1_natural4</vt:lpstr>
      <vt:lpstr>2_natural4</vt:lpstr>
      <vt:lpstr>3_natural4</vt:lpstr>
      <vt:lpstr>4_natural4</vt:lpstr>
      <vt:lpstr>数式</vt:lpstr>
      <vt:lpstr>Abnormal winter weather in Japan during 2012 controlled by  large-scale atmospheric and  small-scale oceanic phenomena</vt:lpstr>
      <vt:lpstr>Introduction</vt:lpstr>
      <vt:lpstr>Conclusion</vt:lpstr>
      <vt:lpstr>Data and Methods</vt:lpstr>
      <vt:lpstr>Large-scale Atmospheric Control   - Compared with Estimated and Observed Z500&amp;T850 (2012)</vt:lpstr>
      <vt:lpstr>Large-scale Atmospheric Control   - Compared with Estimated and Observed Z500&amp;T850 (2012)</vt:lpstr>
      <vt:lpstr>Large-scale Atmospheric Control   - Compared with Estimated and Observed SST&amp;Air temperature (2012)</vt:lpstr>
      <vt:lpstr>Large-scale Atmospheric Control   - Compared with Estimated and Observed SST&amp;Air temperature (2012)</vt:lpstr>
      <vt:lpstr>Small-scale Oceanic Control  - Compared with Estimated and Residual Air temperature&amp;SST (2012)</vt:lpstr>
      <vt:lpstr>Small-scale Oceanic Control  - Compared with Estimated and Residual Air temperature&amp;SST (2012)</vt:lpstr>
      <vt:lpstr>Small-scale Oceanic Control  - Compared with Estimated and Residual Air temperature&amp;SST (2012)</vt:lpstr>
      <vt:lpstr>PowerPoint プレゼンテーション</vt:lpstr>
      <vt:lpstr>PowerPoint プレゼンテーション</vt:lpstr>
      <vt:lpstr>Discussion   - Relationship SST over the Sea of Japan and Air temperatures over Japan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Yuta Ando</dc:creator>
  <cp:lastModifiedBy>Ando Yuta</cp:lastModifiedBy>
  <cp:revision>1270</cp:revision>
  <cp:lastPrinted>2014-07-20T09:39:29Z</cp:lastPrinted>
  <dcterms:created xsi:type="dcterms:W3CDTF">2013-01-04T01:19:27Z</dcterms:created>
  <dcterms:modified xsi:type="dcterms:W3CDTF">2014-10-19T08:34:19Z</dcterms:modified>
</cp:coreProperties>
</file>