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 id="2147483672" r:id="rId3"/>
  </p:sldMasterIdLst>
  <p:notesMasterIdLst>
    <p:notesMasterId r:id="rId29"/>
  </p:notesMasterIdLst>
  <p:handoutMasterIdLst>
    <p:handoutMasterId r:id="rId30"/>
  </p:handoutMasterIdLst>
  <p:sldIdLst>
    <p:sldId id="256" r:id="rId4"/>
    <p:sldId id="264" r:id="rId5"/>
    <p:sldId id="316" r:id="rId6"/>
    <p:sldId id="305" r:id="rId7"/>
    <p:sldId id="263" r:id="rId8"/>
    <p:sldId id="301" r:id="rId9"/>
    <p:sldId id="302" r:id="rId10"/>
    <p:sldId id="304" r:id="rId11"/>
    <p:sldId id="318" r:id="rId12"/>
    <p:sldId id="334" r:id="rId13"/>
    <p:sldId id="336" r:id="rId14"/>
    <p:sldId id="261" r:id="rId15"/>
    <p:sldId id="315" r:id="rId16"/>
    <p:sldId id="332" r:id="rId17"/>
    <p:sldId id="319" r:id="rId18"/>
    <p:sldId id="337" r:id="rId19"/>
    <p:sldId id="279" r:id="rId20"/>
    <p:sldId id="273" r:id="rId21"/>
    <p:sldId id="283" r:id="rId22"/>
    <p:sldId id="287" r:id="rId23"/>
    <p:sldId id="323" r:id="rId24"/>
    <p:sldId id="324" r:id="rId25"/>
    <p:sldId id="325" r:id="rId26"/>
    <p:sldId id="326" r:id="rId27"/>
    <p:sldId id="286" r:id="rId28"/>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00"/>
    <a:srgbClr val="FFFF66"/>
    <a:srgbClr val="33CCFF"/>
    <a:srgbClr val="FF6600"/>
    <a:srgbClr val="0000FF"/>
    <a:srgbClr val="CC0000"/>
    <a:srgbClr val="FF66FF"/>
    <a:srgbClr val="FF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7" autoAdjust="0"/>
  </p:normalViewPr>
  <p:slideViewPr>
    <p:cSldViewPr showGuides="1">
      <p:cViewPr varScale="1">
        <p:scale>
          <a:sx n="107" d="100"/>
          <a:sy n="107" d="100"/>
        </p:scale>
        <p:origin x="-165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6400"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9" y="2"/>
            <a:ext cx="2946400" cy="496888"/>
          </a:xfrm>
          <a:prstGeom prst="rect">
            <a:avLst/>
          </a:prstGeom>
        </p:spPr>
        <p:txBody>
          <a:bodyPr vert="horz" lIns="91432" tIns="45716" rIns="91432" bIns="45716" rtlCol="0"/>
          <a:lstStyle>
            <a:lvl1pPr algn="r">
              <a:defRPr sz="1200"/>
            </a:lvl1pPr>
          </a:lstStyle>
          <a:p>
            <a:fld id="{444AC92B-2D2C-48B3-9E51-8BF0F7B85560}" type="datetimeFigureOut">
              <a:rPr kumimoji="1" lang="ja-JP" altLang="en-US" smtClean="0"/>
              <a:t>2012/3/1</a:t>
            </a:fld>
            <a:endParaRPr kumimoji="1" lang="ja-JP" altLang="en-US"/>
          </a:p>
        </p:txBody>
      </p:sp>
      <p:sp>
        <p:nvSpPr>
          <p:cNvPr id="4" name="フッター プレースホルダー 3"/>
          <p:cNvSpPr>
            <a:spLocks noGrp="1"/>
          </p:cNvSpPr>
          <p:nvPr>
            <p:ph type="ftr" sz="quarter" idx="2"/>
          </p:nvPr>
        </p:nvSpPr>
        <p:spPr>
          <a:xfrm>
            <a:off x="1" y="9428165"/>
            <a:ext cx="2946400"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9" y="9428165"/>
            <a:ext cx="2946400" cy="496887"/>
          </a:xfrm>
          <a:prstGeom prst="rect">
            <a:avLst/>
          </a:prstGeom>
        </p:spPr>
        <p:txBody>
          <a:bodyPr vert="horz" lIns="91432" tIns="45716" rIns="91432" bIns="45716" rtlCol="0" anchor="b"/>
          <a:lstStyle>
            <a:lvl1pPr algn="r">
              <a:defRPr sz="1200"/>
            </a:lvl1pPr>
          </a:lstStyle>
          <a:p>
            <a:fld id="{DBEA7F26-8485-4AB2-ABB0-8E1B76E6CFFB}" type="slidenum">
              <a:rPr kumimoji="1" lang="ja-JP" altLang="en-US" smtClean="0"/>
              <a:t>‹#›</a:t>
            </a:fld>
            <a:endParaRPr kumimoji="1" lang="ja-JP" altLang="en-US"/>
          </a:p>
        </p:txBody>
      </p:sp>
    </p:spTree>
    <p:extLst>
      <p:ext uri="{BB962C8B-B14F-4D97-AF65-F5344CB8AC3E}">
        <p14:creationId xmlns:p14="http://schemas.microsoft.com/office/powerpoint/2010/main" val="320505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2"/>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vl1pPr>
          </a:lstStyle>
          <a:p>
            <a:endParaRPr lang="en-US" altLang="ja-JP"/>
          </a:p>
        </p:txBody>
      </p:sp>
      <p:sp>
        <p:nvSpPr>
          <p:cNvPr id="5123" name="Rectangle 3"/>
          <p:cNvSpPr>
            <a:spLocks noGrp="1" noChangeArrowheads="1"/>
          </p:cNvSpPr>
          <p:nvPr>
            <p:ph type="dt" idx="1"/>
          </p:nvPr>
        </p:nvSpPr>
        <p:spPr bwMode="auto">
          <a:xfrm>
            <a:off x="3850444" y="2"/>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vl1pPr>
          </a:lstStyle>
          <a:p>
            <a:endParaRPr lang="en-US" altLang="ja-JP"/>
          </a:p>
        </p:txBody>
      </p:sp>
      <p:sp>
        <p:nvSpPr>
          <p:cNvPr id="5124" name="Rectangle 4"/>
          <p:cNvSpPr>
            <a:spLocks noGrp="1" noRot="1" noChangeAspect="1" noChangeArrowheads="1" noTextEdit="1"/>
          </p:cNvSpPr>
          <p:nvPr>
            <p:ph type="sldImg" idx="2"/>
          </p:nvPr>
        </p:nvSpPr>
        <p:spPr bwMode="auto">
          <a:xfrm>
            <a:off x="915988" y="742950"/>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715155"/>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126" name="Rectangle 6"/>
          <p:cNvSpPr>
            <a:spLocks noGrp="1" noChangeArrowheads="1"/>
          </p:cNvSpPr>
          <p:nvPr>
            <p:ph type="ftr" sz="quarter" idx="4"/>
          </p:nvPr>
        </p:nvSpPr>
        <p:spPr bwMode="auto">
          <a:xfrm>
            <a:off x="1" y="9428585"/>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vl1pPr>
          </a:lstStyle>
          <a:p>
            <a:endParaRPr lang="en-US" altLang="ja-JP"/>
          </a:p>
        </p:txBody>
      </p:sp>
      <p:sp>
        <p:nvSpPr>
          <p:cNvPr id="5127" name="Rectangle 7"/>
          <p:cNvSpPr>
            <a:spLocks noGrp="1" noChangeArrowheads="1"/>
          </p:cNvSpPr>
          <p:nvPr>
            <p:ph type="sldNum" sz="quarter" idx="5"/>
          </p:nvPr>
        </p:nvSpPr>
        <p:spPr bwMode="auto">
          <a:xfrm>
            <a:off x="3850444" y="9428585"/>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vl1pPr>
          </a:lstStyle>
          <a:p>
            <a:fld id="{BE753807-7984-4360-8C2D-C68B5846583F}" type="slidenum">
              <a:rPr lang="en-US" altLang="ja-JP"/>
              <a:pPr/>
              <a:t>‹#›</a:t>
            </a:fld>
            <a:endParaRPr lang="en-US" altLang="ja-JP"/>
          </a:p>
        </p:txBody>
      </p:sp>
    </p:spTree>
    <p:extLst>
      <p:ext uri="{BB962C8B-B14F-4D97-AF65-F5344CB8AC3E}">
        <p14:creationId xmlns:p14="http://schemas.microsoft.com/office/powerpoint/2010/main" val="9414535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超音波風速計？</a:t>
            </a:r>
            <a:endParaRPr kumimoji="1" lang="ja-JP" altLang="en-US" dirty="0"/>
          </a:p>
        </p:txBody>
      </p:sp>
      <p:sp>
        <p:nvSpPr>
          <p:cNvPr id="4" name="スライド番号プレースホルダー 3"/>
          <p:cNvSpPr>
            <a:spLocks noGrp="1"/>
          </p:cNvSpPr>
          <p:nvPr>
            <p:ph type="sldNum" sz="quarter" idx="10"/>
          </p:nvPr>
        </p:nvSpPr>
        <p:spPr/>
        <p:txBody>
          <a:bodyPr/>
          <a:lstStyle/>
          <a:p>
            <a:fld id="{BE753807-7984-4360-8C2D-C68B5846583F}" type="slidenum">
              <a:rPr lang="en-US" altLang="ja-JP" smtClean="0"/>
              <a:pPr/>
              <a:t>0</a:t>
            </a:fld>
            <a:endParaRPr lang="en-US" altLang="ja-JP"/>
          </a:p>
        </p:txBody>
      </p:sp>
    </p:spTree>
    <p:extLst>
      <p:ext uri="{BB962C8B-B14F-4D97-AF65-F5344CB8AC3E}">
        <p14:creationId xmlns:p14="http://schemas.microsoft.com/office/powerpoint/2010/main" val="3074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乱流フラックス！</a:t>
            </a:r>
            <a:endParaRPr kumimoji="1" lang="ja-JP" altLang="en-US" dirty="0"/>
          </a:p>
        </p:txBody>
      </p:sp>
      <p:sp>
        <p:nvSpPr>
          <p:cNvPr id="4" name="スライド番号プレースホルダー 3"/>
          <p:cNvSpPr>
            <a:spLocks noGrp="1"/>
          </p:cNvSpPr>
          <p:nvPr>
            <p:ph type="sldNum" sz="quarter" idx="10"/>
          </p:nvPr>
        </p:nvSpPr>
        <p:spPr/>
        <p:txBody>
          <a:bodyPr/>
          <a:lstStyle/>
          <a:p>
            <a:fld id="{BE753807-7984-4360-8C2D-C68B5846583F}" type="slidenum">
              <a:rPr lang="en-US" altLang="ja-JP" smtClean="0"/>
              <a:pPr/>
              <a:t>1</a:t>
            </a:fld>
            <a:endParaRPr lang="en-US" altLang="ja-JP"/>
          </a:p>
        </p:txBody>
      </p:sp>
    </p:spTree>
    <p:extLst>
      <p:ext uri="{BB962C8B-B14F-4D97-AF65-F5344CB8AC3E}">
        <p14:creationId xmlns:p14="http://schemas.microsoft.com/office/powerpoint/2010/main" val="321560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2</a:t>
            </a:r>
            <a:r>
              <a:rPr kumimoji="1" lang="ja-JP" altLang="en-US" dirty="0" smtClean="0"/>
              <a:t>番目としまして、</a:t>
            </a:r>
            <a:r>
              <a:rPr kumimoji="1" lang="en-US" altLang="ja-JP" dirty="0" smtClean="0"/>
              <a:t>……</a:t>
            </a:r>
            <a:r>
              <a:rPr kumimoji="1" lang="ja-JP" altLang="en-US" dirty="0" smtClean="0"/>
              <a:t>としました。船体に対する相対風向が船尾から・あるいは横風の場合には、船体の力学的。熱力学的影響が大きくなるためです。</a:t>
            </a:r>
            <a:endParaRPr kumimoji="1" lang="en-US" altLang="ja-JP" dirty="0" smtClean="0"/>
          </a:p>
          <a:p>
            <a:r>
              <a:rPr kumimoji="1" lang="en-US" altLang="ja-JP" dirty="0" smtClean="0"/>
              <a:t>3</a:t>
            </a:r>
            <a:r>
              <a:rPr kumimoji="1" lang="ja-JP" altLang="en-US" dirty="0" smtClean="0"/>
              <a:t>番目としまして、</a:t>
            </a:r>
            <a:r>
              <a:rPr kumimoji="1" lang="en-US" altLang="ja-JP" dirty="0" smtClean="0"/>
              <a:t>……</a:t>
            </a:r>
            <a:r>
              <a:rPr kumimoji="1" lang="ja-JP" altLang="en-US" dirty="0" smtClean="0"/>
              <a:t>としました。</a:t>
            </a:r>
            <a:endParaRPr kumimoji="1" lang="en-US" altLang="ja-JP" dirty="0" smtClean="0"/>
          </a:p>
          <a:p>
            <a:r>
              <a:rPr kumimoji="1" lang="ja-JP" altLang="en-US" dirty="0" smtClean="0"/>
              <a:t>ライカは赤外線センサーを使用しているため、光学窓へ雨滴などが付着すると、正しい変動測定ができないことが知られています。</a:t>
            </a:r>
            <a:endParaRPr kumimoji="1" lang="en-US" altLang="ja-JP" dirty="0" smtClean="0"/>
          </a:p>
          <a:p>
            <a:r>
              <a:rPr kumimoji="1" lang="ja-JP" altLang="en-US" dirty="0" smtClean="0"/>
              <a:t>この図は、ライカ・バイサラそれぞれで測定した水蒸気密度を示しています。</a:t>
            </a:r>
            <a:endParaRPr kumimoji="1" lang="en-US" altLang="ja-JP" dirty="0" smtClean="0"/>
          </a:p>
          <a:p>
            <a:r>
              <a:rPr kumimoji="1" lang="ja-JP" altLang="en-US" dirty="0" smtClean="0"/>
              <a:t>正常な時は、絶対値は異なるものの、波形はほぼ等しくライカとバイサラの対応が良いことが分かります。</a:t>
            </a:r>
            <a:endParaRPr kumimoji="1" lang="en-US" altLang="ja-JP" dirty="0" smtClean="0"/>
          </a:p>
          <a:p>
            <a:r>
              <a:rPr kumimoji="1" lang="ja-JP" altLang="en-US" dirty="0" smtClean="0"/>
              <a:t>しかし、光学窓に汚れが付着するとライカとバイサラの対応は悪くなります。</a:t>
            </a:r>
            <a:endParaRPr kumimoji="1" lang="en-US" altLang="ja-JP" dirty="0" smtClean="0"/>
          </a:p>
          <a:p>
            <a:r>
              <a:rPr kumimoji="1" lang="ja-JP" altLang="en-US" dirty="0" smtClean="0"/>
              <a:t>この違いを利用して、</a:t>
            </a:r>
            <a:r>
              <a:rPr kumimoji="1" lang="en-US" altLang="ja-JP" dirty="0" smtClean="0"/>
              <a:t>10</a:t>
            </a:r>
            <a:r>
              <a:rPr kumimoji="1" lang="ja-JP" altLang="en-US" dirty="0" smtClean="0"/>
              <a:t>分ごとのライカ・バイサラの周波数別相関係数を利用して品質管理を行いました。</a:t>
            </a:r>
            <a:endParaRPr kumimoji="1" lang="ja-JP" altLang="en-US" dirty="0"/>
          </a:p>
        </p:txBody>
      </p:sp>
      <p:sp>
        <p:nvSpPr>
          <p:cNvPr id="4" name="スライド番号プレースホルダ 3"/>
          <p:cNvSpPr>
            <a:spLocks noGrp="1"/>
          </p:cNvSpPr>
          <p:nvPr>
            <p:ph type="sldNum" sz="quarter" idx="10"/>
          </p:nvPr>
        </p:nvSpPr>
        <p:spPr/>
        <p:txBody>
          <a:bodyPr/>
          <a:lstStyle/>
          <a:p>
            <a:fld id="{0F4B39BD-8D8B-4BC7-B3B6-D485E6C2BCA7}" type="slidenum">
              <a:rPr lang="ja-JP" altLang="en-US" smtClean="0">
                <a:solidFill>
                  <a:prstClr val="black"/>
                </a:solidFill>
              </a:rPr>
              <a:pPr/>
              <a:t>22</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最初に説明した</a:t>
            </a:r>
            <a:r>
              <a:rPr kumimoji="1" lang="en-US" altLang="ja-JP" dirty="0" smtClean="0"/>
              <a:t>5</a:t>
            </a:r>
            <a:r>
              <a:rPr kumimoji="1" lang="ja-JP" altLang="en-US" dirty="0" err="1" smtClean="0"/>
              <a:t>つの</a:t>
            </a:r>
            <a:r>
              <a:rPr kumimoji="1" lang="ja-JP" altLang="en-US" dirty="0" smtClean="0"/>
              <a:t>基準を用いた品質管理後と、残ったフラックスについて品質管理を行ったものを比較しました。先ほどの異常であると思われるフラックスは削除できていることが分かります。グラフの右下に示したパーセンテージは、品質管理前と比較して残ったデータ数の割合を示しています。データ数は非常に少なくなっています。利用可能なデータが得られたのかを確認するために、バルク法で算出したフラックスと比較を行いました。</a:t>
            </a:r>
            <a:endParaRPr kumimoji="1" lang="ja-JP" altLang="en-US" dirty="0"/>
          </a:p>
        </p:txBody>
      </p:sp>
      <p:sp>
        <p:nvSpPr>
          <p:cNvPr id="4" name="スライド番号プレースホルダ 3"/>
          <p:cNvSpPr>
            <a:spLocks noGrp="1"/>
          </p:cNvSpPr>
          <p:nvPr>
            <p:ph type="sldNum" sz="quarter" idx="10"/>
          </p:nvPr>
        </p:nvSpPr>
        <p:spPr/>
        <p:txBody>
          <a:bodyPr/>
          <a:lstStyle/>
          <a:p>
            <a:fld id="{0F4B39BD-8D8B-4BC7-B3B6-D485E6C2BCA7}" type="slidenum">
              <a:rPr lang="ja-JP" altLang="en-US" smtClean="0">
                <a:solidFill>
                  <a:prstClr val="black"/>
                </a:solidFill>
              </a:rPr>
              <a:pPr/>
              <a:t>23</a:t>
            </a:fld>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753807-7984-4360-8C2D-C68B5846583F}" type="slidenum">
              <a:rPr lang="en-US" altLang="ja-JP" smtClean="0"/>
              <a:pPr/>
              <a:t>24</a:t>
            </a:fld>
            <a:endParaRPr lang="en-US" altLang="ja-JP"/>
          </a:p>
        </p:txBody>
      </p:sp>
    </p:spTree>
    <p:extLst>
      <p:ext uri="{BB962C8B-B14F-4D97-AF65-F5344CB8AC3E}">
        <p14:creationId xmlns:p14="http://schemas.microsoft.com/office/powerpoint/2010/main" val="173507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708275"/>
            <a:ext cx="7772400" cy="720725"/>
          </a:xfrm>
        </p:spPr>
        <p:txBody>
          <a:bodyPr/>
          <a:lstStyle>
            <a:lvl1pPr algn="ctr">
              <a:defRPr sz="4000">
                <a:solidFill>
                  <a:schemeClr val="tx1"/>
                </a:solidFill>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a:xfrm>
            <a:off x="3506788" y="5084763"/>
            <a:ext cx="2133600" cy="288925"/>
          </a:xfrm>
        </p:spPr>
        <p:txBody>
          <a:bodyPr/>
          <a:lstStyle>
            <a:lvl1pPr algn="ctr">
              <a:defRPr sz="1400"/>
            </a:lvl1pPr>
          </a:lstStyle>
          <a:p>
            <a:fld id="{3264BF10-07E7-42A3-A43A-832B8B22E4AF}" type="datetime1">
              <a:rPr lang="ja-JP" altLang="en-US"/>
              <a:pPr/>
              <a:t>2012/3/1</a:t>
            </a:fld>
            <a:endParaRPr lang="en-US" altLang="ja-JP"/>
          </a:p>
        </p:txBody>
      </p:sp>
      <p:sp>
        <p:nvSpPr>
          <p:cNvPr id="3077" name="Rectangle 5"/>
          <p:cNvSpPr>
            <a:spLocks noGrp="1" noChangeArrowheads="1"/>
          </p:cNvSpPr>
          <p:nvPr>
            <p:ph type="ftr" sz="quarter" idx="3"/>
          </p:nvPr>
        </p:nvSpPr>
        <p:spPr>
          <a:xfrm>
            <a:off x="3124200" y="5453063"/>
            <a:ext cx="2895600" cy="288925"/>
          </a:xfrm>
        </p:spPr>
        <p:txBody>
          <a:bodyPr/>
          <a:lstStyle>
            <a:lvl1pPr>
              <a:defRPr sz="1400"/>
            </a:lvl1pPr>
          </a:lstStyle>
          <a:p>
            <a:endParaRPr lang="en-US" altLang="ja-JP"/>
          </a:p>
        </p:txBody>
      </p:sp>
      <p:sp>
        <p:nvSpPr>
          <p:cNvPr id="3079" name="Rectangle 7"/>
          <p:cNvSpPr>
            <a:spLocks noChangeArrowheads="1"/>
          </p:cNvSpPr>
          <p:nvPr/>
        </p:nvSpPr>
        <p:spPr bwMode="gray">
          <a:xfrm rot="10800000" flipV="1">
            <a:off x="688975" y="3502025"/>
            <a:ext cx="7769225" cy="71438"/>
          </a:xfrm>
          <a:prstGeom prst="rect">
            <a:avLst/>
          </a:prstGeom>
          <a:solidFill>
            <a:srgbClr val="66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81" name="Rectangle 9"/>
          <p:cNvSpPr>
            <a:spLocks noChangeArrowheads="1"/>
          </p:cNvSpPr>
          <p:nvPr/>
        </p:nvSpPr>
        <p:spPr bwMode="gray">
          <a:xfrm>
            <a:off x="0" y="0"/>
            <a:ext cx="9144000" cy="836613"/>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82" name="Rectangle 10"/>
          <p:cNvSpPr>
            <a:spLocks noChangeArrowheads="1"/>
          </p:cNvSpPr>
          <p:nvPr/>
        </p:nvSpPr>
        <p:spPr bwMode="gray">
          <a:xfrm>
            <a:off x="4010025" y="228600"/>
            <a:ext cx="5135563" cy="268288"/>
          </a:xfrm>
          <a:prstGeom prst="rect">
            <a:avLst/>
          </a:prstGeom>
          <a:solidFill>
            <a:srgbClr val="514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83" name="Rectangle 11"/>
          <p:cNvSpPr>
            <a:spLocks noChangeArrowheads="1"/>
          </p:cNvSpPr>
          <p:nvPr/>
        </p:nvSpPr>
        <p:spPr bwMode="gray">
          <a:xfrm>
            <a:off x="1195388" y="457200"/>
            <a:ext cx="2814637" cy="360363"/>
          </a:xfrm>
          <a:prstGeom prst="rect">
            <a:avLst/>
          </a:prstGeom>
          <a:solidFill>
            <a:srgbClr val="29249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86" name="Rectangle 14"/>
          <p:cNvSpPr>
            <a:spLocks noChangeArrowheads="1"/>
          </p:cNvSpPr>
          <p:nvPr/>
        </p:nvSpPr>
        <p:spPr bwMode="gray">
          <a:xfrm>
            <a:off x="4010025" y="457200"/>
            <a:ext cx="5133975" cy="381000"/>
          </a:xfrm>
          <a:prstGeom prst="rect">
            <a:avLst/>
          </a:prstGeom>
          <a:solidFill>
            <a:srgbClr val="7777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84" name="Line 12"/>
          <p:cNvSpPr>
            <a:spLocks noChangeShapeType="1"/>
          </p:cNvSpPr>
          <p:nvPr/>
        </p:nvSpPr>
        <p:spPr bwMode="gray">
          <a:xfrm>
            <a:off x="0" y="765175"/>
            <a:ext cx="9144000" cy="0"/>
          </a:xfrm>
          <a:prstGeom prst="line">
            <a:avLst/>
          </a:prstGeom>
          <a:no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EC13358E-3998-4F84-A89E-53DB91E99D17}" type="datetime1">
              <a:rPr lang="ja-JP" altLang="en-US"/>
              <a:pPr/>
              <a:t>2012/3/1</a:t>
            </a:fld>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E7C4559D-38F3-4EE5-9330-B885121CE96C}" type="slidenum">
              <a:rPr lang="en-US" altLang="ja-JP"/>
              <a:pPr/>
              <a:t>‹#›</a:t>
            </a:fld>
            <a:endParaRPr lang="en-US" altLang="ja-JP"/>
          </a:p>
        </p:txBody>
      </p:sp>
    </p:spTree>
    <p:extLst>
      <p:ext uri="{BB962C8B-B14F-4D97-AF65-F5344CB8AC3E}">
        <p14:creationId xmlns:p14="http://schemas.microsoft.com/office/powerpoint/2010/main" val="32114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8463" y="30163"/>
            <a:ext cx="2176462" cy="60960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219075" y="30163"/>
            <a:ext cx="6376988" cy="60960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EFD6C2F5-171F-4B11-B542-A26C7B2B9D8C}" type="datetime1">
              <a:rPr lang="ja-JP" altLang="en-US"/>
              <a:pPr/>
              <a:t>2012/3/1</a:t>
            </a:fld>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572BD922-8FF4-48CE-9F7C-F3271175A859}" type="slidenum">
              <a:rPr lang="en-US" altLang="ja-JP"/>
              <a:pPr/>
              <a:t>‹#›</a:t>
            </a:fld>
            <a:endParaRPr lang="en-US" altLang="ja-JP"/>
          </a:p>
        </p:txBody>
      </p:sp>
    </p:spTree>
    <p:extLst>
      <p:ext uri="{BB962C8B-B14F-4D97-AF65-F5344CB8AC3E}">
        <p14:creationId xmlns:p14="http://schemas.microsoft.com/office/powerpoint/2010/main" val="344790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0425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94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9768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5536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8794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436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7308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189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E64300D7-E5DA-41C5-A995-BC4CA385E7DA}" type="datetime1">
              <a:rPr lang="ja-JP" altLang="en-US"/>
              <a:pPr/>
              <a:t>2012/3/1</a:t>
            </a:fld>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04EC81E-F551-4C22-978F-1A03AA19CF67}" type="slidenum">
              <a:rPr lang="en-US" altLang="ja-JP"/>
              <a:pPr/>
              <a:t>‹#›</a:t>
            </a:fld>
            <a:endParaRPr lang="en-US" altLang="ja-JP"/>
          </a:p>
        </p:txBody>
      </p:sp>
    </p:spTree>
    <p:extLst>
      <p:ext uri="{BB962C8B-B14F-4D97-AF65-F5344CB8AC3E}">
        <p14:creationId xmlns:p14="http://schemas.microsoft.com/office/powerpoint/2010/main" val="2522397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3396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7127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9816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7648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9896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6938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8073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2204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612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424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0A31A7FA-4F3D-49D4-8078-1CFB564306EF}" type="datetime1">
              <a:rPr lang="ja-JP" altLang="en-US"/>
              <a:pPr/>
              <a:t>2012/3/1</a:t>
            </a:fld>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CC410DE-832E-4BB9-9E39-BCFDDE29A902}" type="slidenum">
              <a:rPr lang="en-US" altLang="ja-JP"/>
              <a:pPr/>
              <a:t>‹#›</a:t>
            </a:fld>
            <a:endParaRPr lang="en-US" altLang="ja-JP"/>
          </a:p>
        </p:txBody>
      </p:sp>
    </p:spTree>
    <p:extLst>
      <p:ext uri="{BB962C8B-B14F-4D97-AF65-F5344CB8AC3E}">
        <p14:creationId xmlns:p14="http://schemas.microsoft.com/office/powerpoint/2010/main" val="423756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3394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2160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5352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3E2A7D1-28CC-4F69-9BDC-55D0A62D9E95}" type="datetimeFigureOut">
              <a:rPr lang="ja-JP" altLang="en-US" smtClean="0">
                <a:solidFill>
                  <a:prstClr val="black">
                    <a:tint val="75000"/>
                  </a:prstClr>
                </a:solidFill>
              </a:rPr>
              <a:pPr/>
              <a:t>2012/3/1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70D404C-B2CA-48EE-AAFC-BDAD5800D0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837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8A40739C-395B-440D-BDA9-63A3DDD20B51}" type="datetime1">
              <a:rPr lang="ja-JP" altLang="en-US"/>
              <a:pPr/>
              <a:t>2012/3/1</a:t>
            </a:fld>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28BC7F41-97DA-480F-B510-61E2E35185E8}" type="slidenum">
              <a:rPr lang="en-US" altLang="ja-JP"/>
              <a:pPr/>
              <a:t>‹#›</a:t>
            </a:fld>
            <a:endParaRPr lang="en-US" altLang="ja-JP"/>
          </a:p>
        </p:txBody>
      </p:sp>
    </p:spTree>
    <p:extLst>
      <p:ext uri="{BB962C8B-B14F-4D97-AF65-F5344CB8AC3E}">
        <p14:creationId xmlns:p14="http://schemas.microsoft.com/office/powerpoint/2010/main" val="59223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08F9E559-D7A1-44F5-B4FD-6D967384725D}" type="datetime1">
              <a:rPr lang="ja-JP" altLang="en-US"/>
              <a:pPr/>
              <a:t>2012/3/1</a:t>
            </a:fld>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7B6BE681-14CA-4870-96EE-2C26D73DABFC}" type="slidenum">
              <a:rPr lang="en-US" altLang="ja-JP"/>
              <a:pPr/>
              <a:t>‹#›</a:t>
            </a:fld>
            <a:endParaRPr lang="en-US" altLang="ja-JP"/>
          </a:p>
        </p:txBody>
      </p:sp>
    </p:spTree>
    <p:extLst>
      <p:ext uri="{BB962C8B-B14F-4D97-AF65-F5344CB8AC3E}">
        <p14:creationId xmlns:p14="http://schemas.microsoft.com/office/powerpoint/2010/main" val="374299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0C7A3179-BAEC-4483-8152-A1D9F3176F7A}" type="datetime1">
              <a:rPr lang="ja-JP" altLang="en-US"/>
              <a:pPr/>
              <a:t>2012/3/1</a:t>
            </a:fld>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6EEF5100-9AE7-441D-9381-C2A15120DD7A}" type="slidenum">
              <a:rPr lang="en-US" altLang="ja-JP"/>
              <a:pPr/>
              <a:t>‹#›</a:t>
            </a:fld>
            <a:endParaRPr lang="en-US" altLang="ja-JP"/>
          </a:p>
        </p:txBody>
      </p:sp>
    </p:spTree>
    <p:extLst>
      <p:ext uri="{BB962C8B-B14F-4D97-AF65-F5344CB8AC3E}">
        <p14:creationId xmlns:p14="http://schemas.microsoft.com/office/powerpoint/2010/main" val="312883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1ACC260B-97EC-4A6D-949F-DCA073721CD7}" type="datetime1">
              <a:rPr lang="ja-JP" altLang="en-US"/>
              <a:pPr/>
              <a:t>2012/3/1</a:t>
            </a:fld>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61D20EFB-07EC-4FF9-9CEE-7CF3496061E0}" type="slidenum">
              <a:rPr lang="en-US" altLang="ja-JP"/>
              <a:pPr/>
              <a:t>‹#›</a:t>
            </a:fld>
            <a:endParaRPr lang="en-US" altLang="ja-JP"/>
          </a:p>
        </p:txBody>
      </p:sp>
    </p:spTree>
    <p:extLst>
      <p:ext uri="{BB962C8B-B14F-4D97-AF65-F5344CB8AC3E}">
        <p14:creationId xmlns:p14="http://schemas.microsoft.com/office/powerpoint/2010/main" val="422454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EAA4E61A-BDF7-4534-AA62-003981B3EBA5}" type="datetime1">
              <a:rPr lang="ja-JP" altLang="en-US"/>
              <a:pPr/>
              <a:t>2012/3/1</a:t>
            </a:fld>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70BF4631-6F3F-4E66-8CA4-240EAF7D854D}" type="slidenum">
              <a:rPr lang="en-US" altLang="ja-JP"/>
              <a:pPr/>
              <a:t>‹#›</a:t>
            </a:fld>
            <a:endParaRPr lang="en-US" altLang="ja-JP"/>
          </a:p>
        </p:txBody>
      </p:sp>
    </p:spTree>
    <p:extLst>
      <p:ext uri="{BB962C8B-B14F-4D97-AF65-F5344CB8AC3E}">
        <p14:creationId xmlns:p14="http://schemas.microsoft.com/office/powerpoint/2010/main" val="11818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C5478813-A671-437E-8AEE-B11AFCBF98CC}" type="datetime1">
              <a:rPr lang="ja-JP" altLang="en-US"/>
              <a:pPr/>
              <a:t>2012/3/1</a:t>
            </a:fld>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4A4F997F-F9B5-4EFD-BE6F-E1917FDB3DB9}" type="slidenum">
              <a:rPr lang="en-US" altLang="ja-JP"/>
              <a:pPr/>
              <a:t>‹#›</a:t>
            </a:fld>
            <a:endParaRPr lang="en-US" altLang="ja-JP"/>
          </a:p>
        </p:txBody>
      </p:sp>
    </p:spTree>
    <p:extLst>
      <p:ext uri="{BB962C8B-B14F-4D97-AF65-F5344CB8AC3E}">
        <p14:creationId xmlns:p14="http://schemas.microsoft.com/office/powerpoint/2010/main" val="28439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gray">
          <a:xfrm>
            <a:off x="0" y="0"/>
            <a:ext cx="9144000" cy="836613"/>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7" name="Rectangle 3"/>
          <p:cNvSpPr>
            <a:spLocks noGrp="1" noChangeArrowheads="1"/>
          </p:cNvSpPr>
          <p:nvPr>
            <p:ph type="body" idx="1"/>
          </p:nvPr>
        </p:nvSpPr>
        <p:spPr bwMode="gray">
          <a:xfrm>
            <a:off x="457200" y="1196975"/>
            <a:ext cx="82296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9" name="Rectangle 15"/>
          <p:cNvSpPr>
            <a:spLocks noChangeArrowheads="1"/>
          </p:cNvSpPr>
          <p:nvPr/>
        </p:nvSpPr>
        <p:spPr bwMode="gray">
          <a:xfrm flipV="1">
            <a:off x="-7938" y="6742113"/>
            <a:ext cx="9159876" cy="71437"/>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8" name="Rectangle 4"/>
          <p:cNvSpPr>
            <a:spLocks noGrp="1" noChangeArrowheads="1"/>
          </p:cNvSpPr>
          <p:nvPr>
            <p:ph type="dt" sz="half" idx="2"/>
          </p:nvPr>
        </p:nvSpPr>
        <p:spPr bwMode="gray">
          <a:xfrm>
            <a:off x="184150" y="6524625"/>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fld id="{1E61BC06-FCF1-425D-8992-B9D60E66F179}" type="datetime1">
              <a:rPr lang="ja-JP" altLang="en-US"/>
              <a:pPr/>
              <a:t>2012/3/1</a:t>
            </a:fld>
            <a:endParaRPr lang="en-US" altLang="ja-JP"/>
          </a:p>
        </p:txBody>
      </p:sp>
      <p:sp>
        <p:nvSpPr>
          <p:cNvPr id="1029" name="Rectangle 5"/>
          <p:cNvSpPr>
            <a:spLocks noGrp="1" noChangeArrowheads="1"/>
          </p:cNvSpPr>
          <p:nvPr>
            <p:ph type="ftr" sz="quarter" idx="3"/>
          </p:nvPr>
        </p:nvSpPr>
        <p:spPr bwMode="gray">
          <a:xfrm>
            <a:off x="3124200" y="6524625"/>
            <a:ext cx="2895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en-US" altLang="ja-JP"/>
          </a:p>
        </p:txBody>
      </p:sp>
      <p:sp>
        <p:nvSpPr>
          <p:cNvPr id="1030" name="Rectangle 6"/>
          <p:cNvSpPr>
            <a:spLocks noGrp="1" noChangeArrowheads="1"/>
          </p:cNvSpPr>
          <p:nvPr>
            <p:ph type="sldNum" sz="quarter" idx="4"/>
          </p:nvPr>
        </p:nvSpPr>
        <p:spPr bwMode="gray">
          <a:xfrm>
            <a:off x="6826250" y="6524625"/>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7FC85CF-D213-49AC-9753-F16B7E5B2654}" type="slidenum">
              <a:rPr lang="en-US" altLang="ja-JP"/>
              <a:pPr/>
              <a:t>‹#›</a:t>
            </a:fld>
            <a:endParaRPr lang="en-US" altLang="ja-JP"/>
          </a:p>
        </p:txBody>
      </p:sp>
      <p:sp>
        <p:nvSpPr>
          <p:cNvPr id="1053" name="Rectangle 29"/>
          <p:cNvSpPr>
            <a:spLocks noChangeArrowheads="1"/>
          </p:cNvSpPr>
          <p:nvPr/>
        </p:nvSpPr>
        <p:spPr bwMode="gray">
          <a:xfrm>
            <a:off x="4010025" y="228600"/>
            <a:ext cx="5135563" cy="268288"/>
          </a:xfrm>
          <a:prstGeom prst="rect">
            <a:avLst/>
          </a:prstGeom>
          <a:solidFill>
            <a:srgbClr val="514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4" name="Rectangle 30"/>
          <p:cNvSpPr>
            <a:spLocks noChangeArrowheads="1"/>
          </p:cNvSpPr>
          <p:nvPr/>
        </p:nvSpPr>
        <p:spPr bwMode="gray">
          <a:xfrm>
            <a:off x="1195388" y="457200"/>
            <a:ext cx="2814637" cy="360363"/>
          </a:xfrm>
          <a:prstGeom prst="rect">
            <a:avLst/>
          </a:prstGeom>
          <a:solidFill>
            <a:srgbClr val="29249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5" name="Rectangle 31"/>
          <p:cNvSpPr>
            <a:spLocks noChangeArrowheads="1"/>
          </p:cNvSpPr>
          <p:nvPr/>
        </p:nvSpPr>
        <p:spPr bwMode="gray">
          <a:xfrm>
            <a:off x="4010025" y="457200"/>
            <a:ext cx="5133975" cy="381000"/>
          </a:xfrm>
          <a:prstGeom prst="rect">
            <a:avLst/>
          </a:prstGeom>
          <a:solidFill>
            <a:srgbClr val="7777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6" name="Line 32"/>
          <p:cNvSpPr>
            <a:spLocks noChangeShapeType="1"/>
          </p:cNvSpPr>
          <p:nvPr/>
        </p:nvSpPr>
        <p:spPr bwMode="gray">
          <a:xfrm>
            <a:off x="0" y="765175"/>
            <a:ext cx="9144000" cy="0"/>
          </a:xfrm>
          <a:prstGeom prst="line">
            <a:avLst/>
          </a:prstGeom>
          <a:no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6" name="Rectangle 2"/>
          <p:cNvSpPr>
            <a:spLocks noGrp="1" noChangeArrowheads="1"/>
          </p:cNvSpPr>
          <p:nvPr>
            <p:ph type="title"/>
          </p:nvPr>
        </p:nvSpPr>
        <p:spPr bwMode="gray">
          <a:xfrm>
            <a:off x="219075" y="30163"/>
            <a:ext cx="870585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1" fontAlgn="base" hangingPunct="1">
        <a:spcBef>
          <a:spcPct val="0"/>
        </a:spcBef>
        <a:spcAft>
          <a:spcPct val="0"/>
        </a:spcAft>
        <a:defRPr kumimoji="1" sz="2800">
          <a:solidFill>
            <a:schemeClr val="bg1"/>
          </a:solidFill>
          <a:latin typeface="+mj-lt"/>
          <a:ea typeface="+mj-ea"/>
          <a:cs typeface="+mj-cs"/>
        </a:defRPr>
      </a:lvl1pPr>
      <a:lvl2pPr algn="l" rtl="0" eaLnBrk="1" fontAlgn="base" hangingPunct="1">
        <a:spcBef>
          <a:spcPct val="0"/>
        </a:spcBef>
        <a:spcAft>
          <a:spcPct val="0"/>
        </a:spcAft>
        <a:defRPr kumimoji="1" sz="2800">
          <a:solidFill>
            <a:schemeClr val="bg1"/>
          </a:solidFill>
          <a:latin typeface="Arial" charset="0"/>
          <a:ea typeface="ＭＳ Ｐゴシック" charset="-128"/>
        </a:defRPr>
      </a:lvl2pPr>
      <a:lvl3pPr algn="l" rtl="0" eaLnBrk="1" fontAlgn="base" hangingPunct="1">
        <a:spcBef>
          <a:spcPct val="0"/>
        </a:spcBef>
        <a:spcAft>
          <a:spcPct val="0"/>
        </a:spcAft>
        <a:defRPr kumimoji="1" sz="2800">
          <a:solidFill>
            <a:schemeClr val="bg1"/>
          </a:solidFill>
          <a:latin typeface="Arial" charset="0"/>
          <a:ea typeface="ＭＳ Ｐゴシック" charset="-128"/>
        </a:defRPr>
      </a:lvl3pPr>
      <a:lvl4pPr algn="l" rtl="0" eaLnBrk="1" fontAlgn="base" hangingPunct="1">
        <a:spcBef>
          <a:spcPct val="0"/>
        </a:spcBef>
        <a:spcAft>
          <a:spcPct val="0"/>
        </a:spcAft>
        <a:defRPr kumimoji="1" sz="2800">
          <a:solidFill>
            <a:schemeClr val="bg1"/>
          </a:solidFill>
          <a:latin typeface="Arial" charset="0"/>
          <a:ea typeface="ＭＳ Ｐゴシック" charset="-128"/>
        </a:defRPr>
      </a:lvl4pPr>
      <a:lvl5pPr algn="l" rtl="0" eaLnBrk="1" fontAlgn="base" hangingPunct="1">
        <a:spcBef>
          <a:spcPct val="0"/>
        </a:spcBef>
        <a:spcAft>
          <a:spcPct val="0"/>
        </a:spcAft>
        <a:defRPr kumimoji="1" sz="28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28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28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28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2800">
          <a:solidFill>
            <a:schemeClr val="bg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3E2A7D1-28CC-4F69-9BDC-55D0A62D9E95}" type="datetimeFigureOut">
              <a:rPr lang="ja-JP" altLang="en-US" smtClean="0">
                <a:solidFill>
                  <a:prstClr val="black">
                    <a:tint val="75000"/>
                  </a:prstClr>
                </a:solidFill>
                <a:latin typeface="Calibri"/>
                <a:ea typeface="ＭＳ Ｐゴシック"/>
              </a:rPr>
              <a:pPr fontAlgn="auto">
                <a:spcBef>
                  <a:spcPts val="0"/>
                </a:spcBef>
                <a:spcAft>
                  <a:spcPts val="0"/>
                </a:spcAft>
              </a:pPr>
              <a:t>2012/3/1</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70D404C-B2CA-48EE-AAFC-BDAD5800D02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980051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3E2A7D1-28CC-4F69-9BDC-55D0A62D9E95}" type="datetimeFigureOut">
              <a:rPr lang="ja-JP" altLang="en-US" smtClean="0">
                <a:solidFill>
                  <a:prstClr val="black">
                    <a:tint val="75000"/>
                  </a:prstClr>
                </a:solidFill>
                <a:latin typeface="Calibri"/>
                <a:ea typeface="ＭＳ Ｐゴシック"/>
              </a:rPr>
              <a:pPr fontAlgn="auto">
                <a:spcBef>
                  <a:spcPts val="0"/>
                </a:spcBef>
                <a:spcAft>
                  <a:spcPts val="0"/>
                </a:spcAft>
              </a:pPr>
              <a:t>2012/3/1</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70D404C-B2CA-48EE-AAFC-BDAD5800D02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384940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90.png"/><Relationship Id="rId18" Type="http://schemas.openxmlformats.org/officeDocument/2006/relationships/image" Target="../media/image21.jpeg"/><Relationship Id="rId3" Type="http://schemas.openxmlformats.org/officeDocument/2006/relationships/image" Target="../media/image90.png"/><Relationship Id="rId7" Type="http://schemas.openxmlformats.org/officeDocument/2006/relationships/image" Target="../media/image130.png"/><Relationship Id="rId12" Type="http://schemas.openxmlformats.org/officeDocument/2006/relationships/image" Target="../media/image180.png"/><Relationship Id="rId17" Type="http://schemas.openxmlformats.org/officeDocument/2006/relationships/image" Target="../media/image20.jpeg"/><Relationship Id="rId2" Type="http://schemas.openxmlformats.org/officeDocument/2006/relationships/image" Target="../media/image80.png"/><Relationship Id="rId16" Type="http://schemas.openxmlformats.org/officeDocument/2006/relationships/image" Target="../media/image32.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70.png"/><Relationship Id="rId5" Type="http://schemas.openxmlformats.org/officeDocument/2006/relationships/image" Target="../media/image110.png"/><Relationship Id="rId15" Type="http://schemas.openxmlformats.org/officeDocument/2006/relationships/image" Target="../media/image210.png"/><Relationship Id="rId10" Type="http://schemas.openxmlformats.org/officeDocument/2006/relationships/image" Target="../media/image160.png"/><Relationship Id="rId19" Type="http://schemas.openxmlformats.org/officeDocument/2006/relationships/image" Target="../media/image22.jpeg"/><Relationship Id="rId4" Type="http://schemas.openxmlformats.org/officeDocument/2006/relationships/image" Target="../media/image100.png"/><Relationship Id="rId9" Type="http://schemas.openxmlformats.org/officeDocument/2006/relationships/image" Target="../media/image150.png"/><Relationship Id="rId14" Type="http://schemas.openxmlformats.org/officeDocument/2006/relationships/image" Target="../media/image200.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9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412776"/>
            <a:ext cx="9144000" cy="720725"/>
          </a:xfrm>
          <a:effectLst>
            <a:outerShdw blurRad="50800" dist="38100" dir="2700000" algn="tl" rotWithShape="0">
              <a:prstClr val="black">
                <a:alpha val="40000"/>
              </a:prstClr>
            </a:outerShdw>
          </a:effectLst>
        </p:spPr>
        <p:txBody>
          <a:bodyPr/>
          <a:lstStyle/>
          <a:p>
            <a:pPr algn="l"/>
            <a:r>
              <a:rPr lang="ja-JP" altLang="en-US" sz="4800" dirty="0" smtClean="0">
                <a:solidFill>
                  <a:schemeClr val="bg1"/>
                </a:solidFill>
              </a:rPr>
              <a:t>超音波</a:t>
            </a:r>
            <a:r>
              <a:rPr lang="ja-JP" altLang="en-US" sz="4800" dirty="0">
                <a:solidFill>
                  <a:schemeClr val="bg1"/>
                </a:solidFill>
              </a:rPr>
              <a:t>風速計が</a:t>
            </a:r>
            <a:r>
              <a:rPr lang="en-US" altLang="ja-JP" sz="4800" dirty="0">
                <a:solidFill>
                  <a:schemeClr val="bg1"/>
                </a:solidFill>
              </a:rPr>
              <a:t/>
            </a:r>
            <a:br>
              <a:rPr lang="en-US" altLang="ja-JP" sz="4800" dirty="0">
                <a:solidFill>
                  <a:schemeClr val="bg1"/>
                </a:solidFill>
              </a:rPr>
            </a:br>
            <a:r>
              <a:rPr lang="ja-JP" altLang="en-US" sz="4800" dirty="0">
                <a:solidFill>
                  <a:schemeClr val="bg1"/>
                </a:solidFill>
              </a:rPr>
              <a:t>とらえた乱流</a:t>
            </a:r>
            <a:r>
              <a:rPr lang="ja-JP" altLang="en-US" sz="4800" dirty="0" smtClean="0">
                <a:solidFill>
                  <a:schemeClr val="bg1"/>
                </a:solidFill>
              </a:rPr>
              <a:t>フラックス</a:t>
            </a:r>
            <a:r>
              <a:rPr lang="en-US" altLang="ja-JP" sz="4800" dirty="0" smtClean="0">
                <a:solidFill>
                  <a:schemeClr val="bg1"/>
                </a:solidFill>
              </a:rPr>
              <a:t/>
            </a:r>
            <a:br>
              <a:rPr lang="en-US" altLang="ja-JP" sz="4800" dirty="0" smtClean="0">
                <a:solidFill>
                  <a:schemeClr val="bg1"/>
                </a:solidFill>
              </a:rPr>
            </a:br>
            <a:r>
              <a:rPr lang="ja-JP" altLang="en-US" sz="4800" dirty="0" smtClean="0">
                <a:solidFill>
                  <a:schemeClr val="bg1"/>
                </a:solidFill>
              </a:rPr>
              <a:t>　～勢水丸での</a:t>
            </a:r>
            <a:r>
              <a:rPr lang="en-US" altLang="ja-JP" sz="4800" dirty="0" smtClean="0">
                <a:solidFill>
                  <a:schemeClr val="bg1"/>
                </a:solidFill>
              </a:rPr>
              <a:t/>
            </a:r>
            <a:br>
              <a:rPr lang="en-US" altLang="ja-JP" sz="4800" dirty="0" smtClean="0">
                <a:solidFill>
                  <a:schemeClr val="bg1"/>
                </a:solidFill>
              </a:rPr>
            </a:br>
            <a:r>
              <a:rPr lang="ja-JP" altLang="en-US" sz="4800" dirty="0" smtClean="0">
                <a:solidFill>
                  <a:schemeClr val="bg1"/>
                </a:solidFill>
              </a:rPr>
              <a:t>　　黒潮横断観測～</a:t>
            </a:r>
            <a:r>
              <a:rPr lang="en-US" altLang="ja-JP" sz="4800" dirty="0">
                <a:solidFill>
                  <a:schemeClr val="bg1"/>
                </a:solidFill>
              </a:rPr>
              <a:t/>
            </a:r>
            <a:br>
              <a:rPr lang="en-US" altLang="ja-JP" sz="4800" dirty="0">
                <a:solidFill>
                  <a:schemeClr val="bg1"/>
                </a:solidFill>
              </a:rPr>
            </a:br>
            <a:r>
              <a:rPr lang="en-US" altLang="ja-JP" sz="2400" b="1" dirty="0">
                <a:ln>
                  <a:solidFill>
                    <a:schemeClr val="tx1"/>
                  </a:solidFill>
                </a:ln>
                <a:solidFill>
                  <a:schemeClr val="bg1"/>
                </a:solidFill>
              </a:rPr>
              <a:t>Turbulent flux measured </a:t>
            </a:r>
            <a:r>
              <a:rPr lang="en-US" altLang="ja-JP" sz="2400" b="1" dirty="0" smtClean="0">
                <a:ln>
                  <a:solidFill>
                    <a:schemeClr val="tx1"/>
                  </a:solidFill>
                </a:ln>
                <a:solidFill>
                  <a:schemeClr val="bg1"/>
                </a:solidFill>
              </a:rPr>
              <a:t>by Ultrasonic </a:t>
            </a:r>
            <a:r>
              <a:rPr lang="en-US" altLang="ja-JP" sz="2400" b="1" dirty="0">
                <a:ln>
                  <a:solidFill>
                    <a:schemeClr val="tx1"/>
                  </a:solidFill>
                </a:ln>
                <a:solidFill>
                  <a:schemeClr val="bg1"/>
                </a:solidFill>
              </a:rPr>
              <a:t>anemometer</a:t>
            </a:r>
            <a:br>
              <a:rPr lang="en-US" altLang="ja-JP" sz="2400" b="1" dirty="0">
                <a:ln>
                  <a:solidFill>
                    <a:schemeClr val="tx1"/>
                  </a:solidFill>
                </a:ln>
                <a:solidFill>
                  <a:schemeClr val="bg1"/>
                </a:solidFill>
              </a:rPr>
            </a:br>
            <a:r>
              <a:rPr lang="ja-JP" altLang="en-US" sz="2400" b="1" dirty="0" smtClean="0">
                <a:ln>
                  <a:solidFill>
                    <a:schemeClr val="tx1"/>
                  </a:solidFill>
                </a:ln>
                <a:solidFill>
                  <a:schemeClr val="bg1"/>
                </a:solidFill>
              </a:rPr>
              <a:t>－</a:t>
            </a:r>
            <a:r>
              <a:rPr lang="en-US" altLang="ja-JP" sz="2400" b="1" dirty="0">
                <a:ln>
                  <a:solidFill>
                    <a:schemeClr val="tx1"/>
                  </a:solidFill>
                </a:ln>
                <a:solidFill>
                  <a:schemeClr val="bg1"/>
                </a:solidFill>
              </a:rPr>
              <a:t>Observation of traversing </a:t>
            </a:r>
            <a:r>
              <a:rPr lang="en-US" altLang="ja-JP" sz="2400" b="1" dirty="0" err="1">
                <a:ln>
                  <a:solidFill>
                    <a:schemeClr val="tx1"/>
                  </a:solidFill>
                </a:ln>
                <a:solidFill>
                  <a:schemeClr val="bg1"/>
                </a:solidFill>
              </a:rPr>
              <a:t>Kuroshio</a:t>
            </a:r>
            <a:r>
              <a:rPr lang="en-US" altLang="ja-JP" sz="2400" b="1" dirty="0">
                <a:ln>
                  <a:solidFill>
                    <a:schemeClr val="tx1"/>
                  </a:solidFill>
                </a:ln>
                <a:solidFill>
                  <a:schemeClr val="bg1"/>
                </a:solidFill>
              </a:rPr>
              <a:t> </a:t>
            </a:r>
            <a:r>
              <a:rPr lang="en-US" altLang="ja-JP" sz="2400" b="1" dirty="0" smtClean="0">
                <a:ln>
                  <a:solidFill>
                    <a:schemeClr val="tx1"/>
                  </a:solidFill>
                </a:ln>
                <a:solidFill>
                  <a:schemeClr val="bg1"/>
                </a:solidFill>
              </a:rPr>
              <a:t>with </a:t>
            </a:r>
            <a:r>
              <a:rPr lang="en-US" altLang="ja-JP" sz="2400" b="1" dirty="0">
                <a:ln>
                  <a:solidFill>
                    <a:schemeClr val="tx1"/>
                  </a:solidFill>
                </a:ln>
                <a:solidFill>
                  <a:schemeClr val="bg1"/>
                </a:solidFill>
              </a:rPr>
              <a:t>SEISUI </a:t>
            </a:r>
            <a:r>
              <a:rPr lang="en-US" altLang="ja-JP" sz="2400" b="1" dirty="0" smtClean="0">
                <a:ln>
                  <a:solidFill>
                    <a:schemeClr val="tx1"/>
                  </a:solidFill>
                </a:ln>
                <a:solidFill>
                  <a:schemeClr val="bg1"/>
                </a:solidFill>
              </a:rPr>
              <a:t>MARU</a:t>
            </a:r>
            <a:r>
              <a:rPr lang="ja-JP" altLang="en-US" sz="2400" b="1" dirty="0" smtClean="0">
                <a:ln>
                  <a:solidFill>
                    <a:schemeClr val="tx1"/>
                  </a:solidFill>
                </a:ln>
                <a:solidFill>
                  <a:schemeClr val="bg1"/>
                </a:solidFill>
              </a:rPr>
              <a:t>－</a:t>
            </a:r>
            <a:endParaRPr lang="ja-JP" altLang="ja-JP" sz="2400" b="1" dirty="0">
              <a:ln>
                <a:solidFill>
                  <a:schemeClr val="tx1"/>
                </a:solidFill>
              </a:ln>
              <a:solidFill>
                <a:schemeClr val="bg1"/>
              </a:solidFill>
            </a:endParaRPr>
          </a:p>
        </p:txBody>
      </p:sp>
      <p:pic>
        <p:nvPicPr>
          <p:cNvPr id="3" name="図 2"/>
          <p:cNvPicPr>
            <a:picLocks noChangeAspect="1"/>
          </p:cNvPicPr>
          <p:nvPr/>
        </p:nvPicPr>
        <p:blipFill>
          <a:blip r:embed="rId4" cstate="print">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5580112" y="6296237"/>
            <a:ext cx="576064" cy="576064"/>
          </a:xfrm>
          <a:prstGeom prst="rect">
            <a:avLst/>
          </a:prstGeom>
        </p:spPr>
      </p:pic>
      <p:sp>
        <p:nvSpPr>
          <p:cNvPr id="6" name="Rectangle 3"/>
          <p:cNvSpPr>
            <a:spLocks noGrp="1" noChangeArrowheads="1"/>
          </p:cNvSpPr>
          <p:nvPr>
            <p:ph type="subTitle" idx="1"/>
          </p:nvPr>
        </p:nvSpPr>
        <p:spPr>
          <a:xfrm>
            <a:off x="1371600" y="3957935"/>
            <a:ext cx="6400800" cy="911225"/>
          </a:xfrm>
        </p:spPr>
        <p:txBody>
          <a:bodyPr/>
          <a:lstStyle/>
          <a:p>
            <a:r>
              <a:rPr lang="ja-JP" altLang="en-US" sz="3600" b="1" dirty="0">
                <a:ln>
                  <a:solidFill>
                    <a:schemeClr val="tx1"/>
                  </a:solidFill>
                </a:ln>
                <a:solidFill>
                  <a:schemeClr val="bg1"/>
                </a:solidFill>
              </a:rPr>
              <a:t>地球環境気候学研究室</a:t>
            </a:r>
            <a:endParaRPr lang="en-US" altLang="ja-JP" sz="3600" b="1" dirty="0">
              <a:ln>
                <a:solidFill>
                  <a:schemeClr val="tx1"/>
                </a:solidFill>
              </a:ln>
              <a:solidFill>
                <a:schemeClr val="bg1"/>
              </a:solidFill>
            </a:endParaRPr>
          </a:p>
          <a:p>
            <a:r>
              <a:rPr lang="en-US" altLang="ja-JP" sz="3600" b="1" dirty="0">
                <a:ln>
                  <a:solidFill>
                    <a:schemeClr val="tx1"/>
                  </a:solidFill>
                </a:ln>
                <a:solidFill>
                  <a:schemeClr val="bg1"/>
                </a:solidFill>
              </a:rPr>
              <a:t>508304</a:t>
            </a:r>
            <a:r>
              <a:rPr lang="ja-JP" altLang="en-US" sz="3600" b="1" dirty="0">
                <a:ln>
                  <a:solidFill>
                    <a:schemeClr val="tx1"/>
                  </a:solidFill>
                </a:ln>
                <a:solidFill>
                  <a:schemeClr val="bg1"/>
                </a:solidFill>
              </a:rPr>
              <a:t>　安藤 雄太</a:t>
            </a:r>
            <a:endParaRPr lang="en-US" altLang="ja-JP" sz="3600" b="1" dirty="0">
              <a:ln>
                <a:solidFill>
                  <a:schemeClr val="tx1"/>
                </a:solidFill>
              </a:ln>
              <a:solidFill>
                <a:schemeClr val="bg1"/>
              </a:solidFill>
            </a:endParaRPr>
          </a:p>
          <a:p>
            <a:r>
              <a:rPr lang="ja-JP" altLang="en-US" sz="3200" b="1" dirty="0">
                <a:ln>
                  <a:solidFill>
                    <a:schemeClr val="tx1"/>
                  </a:solidFill>
                </a:ln>
                <a:solidFill>
                  <a:schemeClr val="bg1"/>
                </a:solidFill>
              </a:rPr>
              <a:t>指導教員　立花 義裕　教授</a:t>
            </a:r>
            <a:endParaRPr lang="ja-JP" altLang="ja-JP" sz="3200" b="1" dirty="0">
              <a:ln>
                <a:solidFill>
                  <a:schemeClr val="tx1"/>
                </a:solidFill>
              </a:ln>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241" y="122139"/>
            <a:ext cx="3525914" cy="227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4206" t="55793" r="4756" b="1489"/>
          <a:stretch/>
        </p:blipFill>
        <p:spPr>
          <a:xfrm>
            <a:off x="1" y="836711"/>
            <a:ext cx="5301719" cy="3520257"/>
          </a:xfrm>
          <a:prstGeom prst="rect">
            <a:avLst/>
          </a:prstGeom>
        </p:spPr>
      </p:pic>
      <p:sp>
        <p:nvSpPr>
          <p:cNvPr id="2" name="タイトル 1"/>
          <p:cNvSpPr>
            <a:spLocks noGrp="1"/>
          </p:cNvSpPr>
          <p:nvPr>
            <p:ph type="title"/>
          </p:nvPr>
        </p:nvSpPr>
        <p:spPr/>
        <p:txBody>
          <a:bodyPr>
            <a:normAutofit fontScale="90000"/>
          </a:bodyPr>
          <a:lstStyle/>
          <a:p>
            <a:r>
              <a:rPr lang="en-US" altLang="ja-JP" dirty="0" smtClean="0"/>
              <a:t>(</a:t>
            </a:r>
            <a:r>
              <a:rPr lang="ja-JP" altLang="en-US" dirty="0" smtClean="0"/>
              <a:t>渦相関法</a:t>
            </a:r>
            <a:r>
              <a:rPr lang="en-US" altLang="ja-JP" dirty="0" smtClean="0"/>
              <a:t> </a:t>
            </a:r>
            <a:r>
              <a:rPr lang="ja-JP" altLang="en-US" dirty="0" smtClean="0"/>
              <a:t>－ バルク法</a:t>
            </a:r>
            <a:r>
              <a:rPr lang="en-US" altLang="ja-JP" dirty="0" smtClean="0"/>
              <a:t>)</a:t>
            </a:r>
            <a:r>
              <a:rPr lang="ja-JP" altLang="en-US" dirty="0" smtClean="0"/>
              <a:t>と</a:t>
            </a:r>
            <a:r>
              <a:rPr lang="en-US" altLang="ja-JP" dirty="0" smtClean="0"/>
              <a:t/>
            </a:r>
            <a:br>
              <a:rPr lang="en-US" altLang="ja-JP" dirty="0" smtClean="0"/>
            </a:br>
            <a:r>
              <a:rPr lang="ja-JP" altLang="en-US" dirty="0" smtClean="0"/>
              <a:t>黒潮からの距離の関係</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9</a:t>
            </a:fld>
            <a:endParaRPr lang="en-US" altLang="ja-JP"/>
          </a:p>
        </p:txBody>
      </p:sp>
      <p:cxnSp>
        <p:nvCxnSpPr>
          <p:cNvPr id="8" name="直線コネクタ 7"/>
          <p:cNvCxnSpPr/>
          <p:nvPr/>
        </p:nvCxnSpPr>
        <p:spPr>
          <a:xfrm>
            <a:off x="1814921" y="1009488"/>
            <a:ext cx="0" cy="277541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左矢印吹き出し 8"/>
          <p:cNvSpPr/>
          <p:nvPr/>
        </p:nvSpPr>
        <p:spPr>
          <a:xfrm>
            <a:off x="1804868" y="980728"/>
            <a:ext cx="1831028" cy="432048"/>
          </a:xfrm>
          <a:prstGeom prst="leftArrowCallout">
            <a:avLst>
              <a:gd name="adj1" fmla="val 25000"/>
              <a:gd name="adj2" fmla="val 25000"/>
              <a:gd name="adj3" fmla="val 35274"/>
              <a:gd name="adj4" fmla="val 837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SST</a:t>
            </a:r>
            <a:r>
              <a:rPr kumimoji="1" lang="ja-JP" altLang="en-US" sz="2000" dirty="0" smtClean="0"/>
              <a:t>フロント</a:t>
            </a:r>
            <a:endParaRPr kumimoji="1" lang="ja-JP" altLang="en-US" sz="2000" dirty="0"/>
          </a:p>
        </p:txBody>
      </p:sp>
      <p:cxnSp>
        <p:nvCxnSpPr>
          <p:cNvPr id="11" name="直線コネクタ 10"/>
          <p:cNvCxnSpPr/>
          <p:nvPr/>
        </p:nvCxnSpPr>
        <p:spPr>
          <a:xfrm>
            <a:off x="670161" y="2397194"/>
            <a:ext cx="447790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683568" y="5589240"/>
            <a:ext cx="7704857" cy="859232"/>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特に，</a:t>
            </a:r>
            <a:r>
              <a:rPr kumimoji="1" lang="en-US" altLang="ja-JP" sz="2800" dirty="0" smtClean="0">
                <a:solidFill>
                  <a:schemeClr val="bg1"/>
                </a:solidFill>
              </a:rPr>
              <a:t>SST</a:t>
            </a:r>
            <a:r>
              <a:rPr kumimoji="1" lang="ja-JP" altLang="en-US" sz="2800" dirty="0" smtClean="0">
                <a:solidFill>
                  <a:schemeClr val="bg1"/>
                </a:solidFill>
              </a:rPr>
              <a:t>フロント付近で</a:t>
            </a:r>
            <a:r>
              <a:rPr lang="en-US" altLang="ja-JP" sz="2800" dirty="0"/>
              <a:t>(</a:t>
            </a:r>
            <a:r>
              <a:rPr lang="ja-JP" altLang="en-US" sz="2800" dirty="0"/>
              <a:t>渦相関法</a:t>
            </a:r>
            <a:r>
              <a:rPr lang="en-US" altLang="ja-JP" sz="2800" dirty="0"/>
              <a:t> </a:t>
            </a:r>
            <a:r>
              <a:rPr lang="ja-JP" altLang="en-US" sz="2800" dirty="0"/>
              <a:t>－ バルク法</a:t>
            </a:r>
            <a:r>
              <a:rPr lang="en-US" altLang="ja-JP" sz="2800" dirty="0" smtClean="0"/>
              <a:t>)</a:t>
            </a:r>
            <a:r>
              <a:rPr lang="ja-JP" altLang="en-US" sz="2800" dirty="0" smtClean="0"/>
              <a:t>の値が大きい？</a:t>
            </a:r>
            <a:endParaRPr kumimoji="1" lang="ja-JP" altLang="en-US" sz="2800" dirty="0">
              <a:solidFill>
                <a:schemeClr val="bg1"/>
              </a:solidFill>
            </a:endParaRPr>
          </a:p>
        </p:txBody>
      </p:sp>
      <p:sp>
        <p:nvSpPr>
          <p:cNvPr id="19" name="角丸四角形 18"/>
          <p:cNvSpPr/>
          <p:nvPr/>
        </p:nvSpPr>
        <p:spPr>
          <a:xfrm>
            <a:off x="632335" y="4365104"/>
            <a:ext cx="678530" cy="288032"/>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4</a:t>
            </a:r>
            <a:r>
              <a:rPr kumimoji="1" lang="ja-JP" altLang="en-US" sz="2000" dirty="0" smtClean="0"/>
              <a:t>月</a:t>
            </a:r>
            <a:endParaRPr kumimoji="1" lang="ja-JP" altLang="en-US" sz="2000" dirty="0"/>
          </a:p>
        </p:txBody>
      </p:sp>
      <p:sp>
        <p:nvSpPr>
          <p:cNvPr id="20" name="角丸四角形 19"/>
          <p:cNvSpPr/>
          <p:nvPr/>
        </p:nvSpPr>
        <p:spPr>
          <a:xfrm>
            <a:off x="1475656" y="4365104"/>
            <a:ext cx="678530"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5</a:t>
            </a:r>
            <a:r>
              <a:rPr kumimoji="1" lang="ja-JP" altLang="en-US" sz="2000" dirty="0" smtClean="0"/>
              <a:t>月</a:t>
            </a:r>
            <a:endParaRPr kumimoji="1" lang="ja-JP" altLang="en-US" sz="2000" dirty="0"/>
          </a:p>
        </p:txBody>
      </p:sp>
      <p:sp>
        <p:nvSpPr>
          <p:cNvPr id="21" name="角丸四角形 20"/>
          <p:cNvSpPr/>
          <p:nvPr/>
        </p:nvSpPr>
        <p:spPr>
          <a:xfrm>
            <a:off x="2339752" y="4365104"/>
            <a:ext cx="678530" cy="2834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6</a:t>
            </a:r>
            <a:r>
              <a:rPr kumimoji="1" lang="ja-JP" altLang="en-US" sz="2000" dirty="0" smtClean="0"/>
              <a:t>月</a:t>
            </a:r>
            <a:endParaRPr kumimoji="1" lang="ja-JP" altLang="en-US" sz="2000" dirty="0"/>
          </a:p>
        </p:txBody>
      </p:sp>
      <p:sp>
        <p:nvSpPr>
          <p:cNvPr id="22" name="角丸四角形 21"/>
          <p:cNvSpPr/>
          <p:nvPr/>
        </p:nvSpPr>
        <p:spPr>
          <a:xfrm>
            <a:off x="3203848" y="4365104"/>
            <a:ext cx="792088" cy="279896"/>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11</a:t>
            </a:r>
            <a:r>
              <a:rPr kumimoji="1" lang="ja-JP" altLang="en-US" sz="2000" dirty="0" smtClean="0"/>
              <a:t>月</a:t>
            </a:r>
            <a:endParaRPr kumimoji="1" lang="ja-JP" altLang="en-US" sz="2000" dirty="0"/>
          </a:p>
        </p:txBody>
      </p:sp>
      <p:sp>
        <p:nvSpPr>
          <p:cNvPr id="23" name="角丸四角形 22"/>
          <p:cNvSpPr/>
          <p:nvPr/>
        </p:nvSpPr>
        <p:spPr>
          <a:xfrm>
            <a:off x="4175956" y="4356968"/>
            <a:ext cx="792088"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12</a:t>
            </a:r>
            <a:r>
              <a:rPr kumimoji="1" lang="ja-JP" altLang="en-US" sz="2000" dirty="0" smtClean="0"/>
              <a:t>月</a:t>
            </a:r>
            <a:endParaRPr kumimoji="1" lang="ja-JP" altLang="en-US" sz="2000" dirty="0"/>
          </a:p>
        </p:txBody>
      </p:sp>
      <p:sp>
        <p:nvSpPr>
          <p:cNvPr id="24" name="角丸四角形 23"/>
          <p:cNvSpPr/>
          <p:nvPr/>
        </p:nvSpPr>
        <p:spPr>
          <a:xfrm>
            <a:off x="1115617" y="4871592"/>
            <a:ext cx="6912767" cy="501624"/>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冬に</a:t>
            </a:r>
            <a:r>
              <a:rPr lang="en-US" altLang="ja-JP" sz="2800" dirty="0" smtClean="0"/>
              <a:t>(</a:t>
            </a:r>
            <a:r>
              <a:rPr lang="ja-JP" altLang="en-US" sz="2800" dirty="0"/>
              <a:t>渦相関法</a:t>
            </a:r>
            <a:r>
              <a:rPr lang="en-US" altLang="ja-JP" sz="2800" dirty="0"/>
              <a:t> </a:t>
            </a:r>
            <a:r>
              <a:rPr lang="ja-JP" altLang="en-US" sz="2800" dirty="0"/>
              <a:t>－ バルク法</a:t>
            </a:r>
            <a:r>
              <a:rPr lang="en-US" altLang="ja-JP" sz="2800" dirty="0" smtClean="0"/>
              <a:t>)</a:t>
            </a:r>
            <a:r>
              <a:rPr lang="ja-JP" altLang="en-US" sz="2800" dirty="0" smtClean="0"/>
              <a:t>の値が大きい</a:t>
            </a:r>
            <a:endParaRPr kumimoji="1" lang="ja-JP" altLang="en-US" sz="2800" dirty="0">
              <a:solidFill>
                <a:schemeClr val="bg1"/>
              </a:solidFill>
            </a:endParaRPr>
          </a:p>
        </p:txBody>
      </p:sp>
      <p:pic>
        <p:nvPicPr>
          <p:cNvPr id="16" name="図 15"/>
          <p:cNvPicPr>
            <a:picLocks noChangeAspect="1"/>
          </p:cNvPicPr>
          <p:nvPr/>
        </p:nvPicPr>
        <p:blipFill rotWithShape="1">
          <a:blip r:embed="rId4">
            <a:extLst>
              <a:ext uri="{28A0092B-C50C-407E-A947-70E740481C1C}">
                <a14:useLocalDpi xmlns:a14="http://schemas.microsoft.com/office/drawing/2010/main" val="0"/>
              </a:ext>
            </a:extLst>
          </a:blip>
          <a:srcRect l="19196"/>
          <a:stretch/>
        </p:blipFill>
        <p:spPr>
          <a:xfrm>
            <a:off x="8487229" y="6248400"/>
            <a:ext cx="656771" cy="609600"/>
          </a:xfrm>
          <a:prstGeom prst="rect">
            <a:avLst/>
          </a:prstGeom>
        </p:spPr>
      </p:pic>
      <p:sp>
        <p:nvSpPr>
          <p:cNvPr id="17" name="テキスト ボックス 16"/>
          <p:cNvSpPr txBox="1"/>
          <p:nvPr/>
        </p:nvSpPr>
        <p:spPr>
          <a:xfrm>
            <a:off x="8748464" y="6248400"/>
            <a:ext cx="288032" cy="369332"/>
          </a:xfrm>
          <a:prstGeom prst="rect">
            <a:avLst/>
          </a:prstGeom>
          <a:noFill/>
        </p:spPr>
        <p:txBody>
          <a:bodyPr wrap="square" rtlCol="0">
            <a:spAutoFit/>
          </a:bodyPr>
          <a:lstStyle/>
          <a:p>
            <a:r>
              <a:rPr kumimoji="1" lang="en-US" altLang="ja-JP" dirty="0" smtClean="0"/>
              <a:t>9</a:t>
            </a:r>
            <a:endParaRPr kumimoji="1" lang="ja-JP" altLang="en-US" dirty="0"/>
          </a:p>
        </p:txBody>
      </p:sp>
    </p:spTree>
    <p:extLst>
      <p:ext uri="{BB962C8B-B14F-4D97-AF65-F5344CB8AC3E}">
        <p14:creationId xmlns:p14="http://schemas.microsoft.com/office/powerpoint/2010/main" val="159566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考察</a:t>
            </a:r>
            <a:r>
              <a:rPr lang="en-US" altLang="ja-JP" dirty="0" smtClean="0"/>
              <a:t/>
            </a:r>
            <a:br>
              <a:rPr lang="en-US" altLang="ja-JP" dirty="0" smtClean="0"/>
            </a:br>
            <a:r>
              <a:rPr lang="ja-JP" altLang="en-US" dirty="0" smtClean="0"/>
              <a:t>－</a:t>
            </a:r>
            <a:r>
              <a:rPr lang="en-US" altLang="ja-JP" dirty="0" smtClean="0"/>
              <a:t>SST</a:t>
            </a:r>
            <a:r>
              <a:rPr lang="ja-JP" altLang="en-US" dirty="0" smtClean="0"/>
              <a:t>フロント付近での乱流フラックス変動</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10</a:t>
            </a:fld>
            <a:endParaRPr lang="en-US" altLang="ja-JP"/>
          </a:p>
        </p:txBody>
      </p:sp>
      <p:sp>
        <p:nvSpPr>
          <p:cNvPr id="10" name="正方形/長方形 9"/>
          <p:cNvSpPr/>
          <p:nvPr/>
        </p:nvSpPr>
        <p:spPr>
          <a:xfrm>
            <a:off x="767501" y="2744586"/>
            <a:ext cx="1773286" cy="8369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海</a:t>
            </a:r>
            <a:endParaRPr kumimoji="1" lang="ja-JP" altLang="en-US" dirty="0">
              <a:solidFill>
                <a:schemeClr val="bg1"/>
              </a:solidFill>
            </a:endParaRPr>
          </a:p>
        </p:txBody>
      </p:sp>
      <p:sp>
        <p:nvSpPr>
          <p:cNvPr id="11" name="正方形/長方形 10"/>
          <p:cNvSpPr/>
          <p:nvPr/>
        </p:nvSpPr>
        <p:spPr>
          <a:xfrm>
            <a:off x="767501" y="1885118"/>
            <a:ext cx="1773287" cy="8594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大気</a:t>
            </a:r>
            <a:endParaRPr kumimoji="1" lang="ja-JP" altLang="en-US" dirty="0"/>
          </a:p>
        </p:txBody>
      </p:sp>
      <p:sp>
        <p:nvSpPr>
          <p:cNvPr id="13" name="正方形/長方形 12"/>
          <p:cNvSpPr/>
          <p:nvPr/>
        </p:nvSpPr>
        <p:spPr>
          <a:xfrm>
            <a:off x="2540787" y="2721310"/>
            <a:ext cx="1763770" cy="8602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海</a:t>
            </a:r>
            <a:endParaRPr kumimoji="1" lang="ja-JP" altLang="en-US" dirty="0">
              <a:solidFill>
                <a:schemeClr val="tx1"/>
              </a:solidFill>
            </a:endParaRPr>
          </a:p>
        </p:txBody>
      </p:sp>
      <p:sp>
        <p:nvSpPr>
          <p:cNvPr id="14" name="角丸四角形 13"/>
          <p:cNvSpPr/>
          <p:nvPr/>
        </p:nvSpPr>
        <p:spPr>
          <a:xfrm>
            <a:off x="1127370" y="1268760"/>
            <a:ext cx="936104"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黒潮上</a:t>
            </a:r>
            <a:endParaRPr kumimoji="1" lang="ja-JP" altLang="en-US" dirty="0">
              <a:solidFill>
                <a:schemeClr val="tx1"/>
              </a:solidFill>
            </a:endParaRPr>
          </a:p>
        </p:txBody>
      </p:sp>
      <p:sp>
        <p:nvSpPr>
          <p:cNvPr id="15" name="角丸四角形 14"/>
          <p:cNvSpPr/>
          <p:nvPr/>
        </p:nvSpPr>
        <p:spPr>
          <a:xfrm>
            <a:off x="2805844" y="1268760"/>
            <a:ext cx="1224137"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黒潮北側</a:t>
            </a:r>
            <a:endParaRPr kumimoji="1" lang="ja-JP" altLang="en-US" dirty="0">
              <a:solidFill>
                <a:schemeClr val="tx1"/>
              </a:solidFill>
            </a:endParaRPr>
          </a:p>
        </p:txBody>
      </p:sp>
      <p:sp>
        <p:nvSpPr>
          <p:cNvPr id="16" name="テキスト ボックス 15"/>
          <p:cNvSpPr txBox="1"/>
          <p:nvPr/>
        </p:nvSpPr>
        <p:spPr>
          <a:xfrm>
            <a:off x="305870" y="4222828"/>
            <a:ext cx="2299922" cy="646331"/>
          </a:xfrm>
          <a:prstGeom prst="rect">
            <a:avLst/>
          </a:prstGeom>
          <a:noFill/>
        </p:spPr>
        <p:txBody>
          <a:bodyPr wrap="square" rtlCol="0">
            <a:spAutoFit/>
          </a:bodyPr>
          <a:lstStyle/>
          <a:p>
            <a:r>
              <a:rPr kumimoji="1" lang="ja-JP" altLang="en-US" dirty="0" smtClean="0"/>
              <a:t>大気が非常に不安定</a:t>
            </a:r>
            <a:endParaRPr kumimoji="1" lang="en-US" altLang="ja-JP" dirty="0" smtClean="0"/>
          </a:p>
          <a:p>
            <a:r>
              <a:rPr lang="ja-JP" altLang="en-US" dirty="0" smtClean="0"/>
              <a:t>乱流発生しやすい</a:t>
            </a:r>
            <a:endParaRPr kumimoji="1" lang="ja-JP" altLang="en-US" dirty="0"/>
          </a:p>
        </p:txBody>
      </p:sp>
      <p:sp>
        <p:nvSpPr>
          <p:cNvPr id="17" name="テキスト ボックス 16"/>
          <p:cNvSpPr txBox="1"/>
          <p:nvPr/>
        </p:nvSpPr>
        <p:spPr>
          <a:xfrm>
            <a:off x="5025425" y="4222828"/>
            <a:ext cx="2001236" cy="646331"/>
          </a:xfrm>
          <a:prstGeom prst="rect">
            <a:avLst/>
          </a:prstGeom>
          <a:noFill/>
        </p:spPr>
        <p:txBody>
          <a:bodyPr wrap="square" rtlCol="0">
            <a:spAutoFit/>
          </a:bodyPr>
          <a:lstStyle/>
          <a:p>
            <a:r>
              <a:rPr kumimoji="1" lang="ja-JP" altLang="en-US" dirty="0" smtClean="0"/>
              <a:t>大気安定</a:t>
            </a:r>
            <a:endParaRPr kumimoji="1" lang="en-US" altLang="ja-JP" dirty="0" smtClean="0"/>
          </a:p>
          <a:p>
            <a:r>
              <a:rPr lang="ja-JP" altLang="en-US" dirty="0" smtClean="0"/>
              <a:t>乱流発生しにくい</a:t>
            </a:r>
            <a:endParaRPr kumimoji="1" lang="ja-JP" altLang="en-US" dirty="0"/>
          </a:p>
        </p:txBody>
      </p:sp>
      <p:sp>
        <p:nvSpPr>
          <p:cNvPr id="18" name="右矢印 17"/>
          <p:cNvSpPr/>
          <p:nvPr/>
        </p:nvSpPr>
        <p:spPr>
          <a:xfrm rot="16200000">
            <a:off x="868278" y="2490071"/>
            <a:ext cx="494678" cy="437210"/>
          </a:xfrm>
          <a:prstGeom prst="rightArrow">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5400000">
            <a:off x="1953094" y="2525981"/>
            <a:ext cx="494678" cy="437210"/>
          </a:xfrm>
          <a:prstGeom prst="rightArrow">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91735" y="4869158"/>
            <a:ext cx="1728191" cy="648073"/>
          </a:xfrm>
          <a:prstGeom prst="round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乱流顕熱</a:t>
            </a:r>
            <a:endParaRPr kumimoji="1" lang="en-US" altLang="ja-JP" dirty="0" smtClean="0">
              <a:solidFill>
                <a:schemeClr val="tx1"/>
              </a:solidFill>
            </a:endParaRPr>
          </a:p>
          <a:p>
            <a:pPr algn="ctr"/>
            <a:r>
              <a:rPr kumimoji="1" lang="ja-JP" altLang="en-US" dirty="0" smtClean="0">
                <a:solidFill>
                  <a:schemeClr val="tx1"/>
                </a:solidFill>
              </a:rPr>
              <a:t>フラックス</a:t>
            </a:r>
            <a:r>
              <a:rPr kumimoji="1" lang="ja-JP" altLang="en-US" sz="2400" dirty="0" smtClean="0">
                <a:solidFill>
                  <a:schemeClr val="tx1"/>
                </a:solidFill>
              </a:rPr>
              <a:t>大</a:t>
            </a:r>
            <a:endParaRPr kumimoji="1" lang="ja-JP" altLang="en-US" sz="2400" dirty="0">
              <a:solidFill>
                <a:schemeClr val="tx1"/>
              </a:solidFill>
            </a:endParaRPr>
          </a:p>
        </p:txBody>
      </p:sp>
      <p:sp>
        <p:nvSpPr>
          <p:cNvPr id="21" name="角丸四角形 20"/>
          <p:cNvSpPr/>
          <p:nvPr/>
        </p:nvSpPr>
        <p:spPr>
          <a:xfrm>
            <a:off x="2704608" y="4886405"/>
            <a:ext cx="1743087" cy="630826"/>
          </a:xfrm>
          <a:prstGeom prst="round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乱流顕熱</a:t>
            </a:r>
            <a:endParaRPr kumimoji="1" lang="en-US" altLang="ja-JP" dirty="0" smtClean="0">
              <a:solidFill>
                <a:schemeClr val="tx1"/>
              </a:solidFill>
            </a:endParaRPr>
          </a:p>
          <a:p>
            <a:pPr algn="ctr"/>
            <a:r>
              <a:rPr kumimoji="1" lang="ja-JP" altLang="en-US" dirty="0" smtClean="0">
                <a:solidFill>
                  <a:schemeClr val="tx1"/>
                </a:solidFill>
              </a:rPr>
              <a:t>フラックス</a:t>
            </a:r>
            <a:r>
              <a:rPr kumimoji="1" lang="ja-JP" altLang="en-US" sz="2400" dirty="0" smtClean="0">
                <a:solidFill>
                  <a:schemeClr val="tx1"/>
                </a:solidFill>
              </a:rPr>
              <a:t>中</a:t>
            </a:r>
            <a:endParaRPr kumimoji="1" lang="ja-JP" altLang="en-US" sz="2400" dirty="0">
              <a:solidFill>
                <a:schemeClr val="tx1"/>
              </a:solidFill>
            </a:endParaRPr>
          </a:p>
        </p:txBody>
      </p:sp>
      <p:cxnSp>
        <p:nvCxnSpPr>
          <p:cNvPr id="22" name="直線コネクタ 21"/>
          <p:cNvCxnSpPr/>
          <p:nvPr/>
        </p:nvCxnSpPr>
        <p:spPr>
          <a:xfrm flipH="1">
            <a:off x="2531125" y="2708676"/>
            <a:ext cx="9662" cy="872838"/>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3" name="上矢印吹き出し 22"/>
          <p:cNvSpPr/>
          <p:nvPr/>
        </p:nvSpPr>
        <p:spPr>
          <a:xfrm>
            <a:off x="1591644" y="3581514"/>
            <a:ext cx="1831028" cy="594330"/>
          </a:xfrm>
          <a:prstGeom prst="upArrow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SST</a:t>
            </a:r>
            <a:r>
              <a:rPr kumimoji="1" lang="ja-JP" altLang="en-US" sz="2000" dirty="0" smtClean="0"/>
              <a:t>フロント</a:t>
            </a:r>
            <a:endParaRPr kumimoji="1" lang="ja-JP" altLang="en-US" sz="2000" dirty="0"/>
          </a:p>
        </p:txBody>
      </p:sp>
      <p:sp>
        <p:nvSpPr>
          <p:cNvPr id="28" name="正方形/長方形 27"/>
          <p:cNvSpPr/>
          <p:nvPr/>
        </p:nvSpPr>
        <p:spPr>
          <a:xfrm>
            <a:off x="2531270" y="1885118"/>
            <a:ext cx="1773287" cy="8594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大気</a:t>
            </a:r>
            <a:endParaRPr kumimoji="1" lang="ja-JP" altLang="en-US" dirty="0"/>
          </a:p>
        </p:txBody>
      </p:sp>
      <p:sp>
        <p:nvSpPr>
          <p:cNvPr id="30" name="右矢印 29"/>
          <p:cNvSpPr/>
          <p:nvPr/>
        </p:nvSpPr>
        <p:spPr>
          <a:xfrm rot="5400000">
            <a:off x="3758542" y="2652591"/>
            <a:ext cx="494678" cy="218605"/>
          </a:xfrm>
          <a:prstGeom prst="rightArrow">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16200000">
            <a:off x="2656071" y="2644348"/>
            <a:ext cx="494678" cy="218605"/>
          </a:xfrm>
          <a:prstGeom prst="rightArrow">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対角する 2 つの角を切り取った四角形 31"/>
          <p:cNvSpPr/>
          <p:nvPr/>
        </p:nvSpPr>
        <p:spPr>
          <a:xfrm>
            <a:off x="274537" y="1072376"/>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冬</a:t>
            </a:r>
            <a:endParaRPr kumimoji="1" lang="en-US" altLang="ja-JP" sz="2400" dirty="0" smtClean="0"/>
          </a:p>
        </p:txBody>
      </p:sp>
      <p:sp>
        <p:nvSpPr>
          <p:cNvPr id="33" name="対角する 2 つの角を切り取った四角形 32"/>
          <p:cNvSpPr/>
          <p:nvPr/>
        </p:nvSpPr>
        <p:spPr>
          <a:xfrm>
            <a:off x="4686040" y="1072376"/>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夏</a:t>
            </a:r>
            <a:endParaRPr kumimoji="1" lang="en-US" altLang="ja-JP" sz="2400" dirty="0" smtClean="0"/>
          </a:p>
        </p:txBody>
      </p:sp>
      <p:sp>
        <p:nvSpPr>
          <p:cNvPr id="34" name="正方形/長方形 33"/>
          <p:cNvSpPr/>
          <p:nvPr/>
        </p:nvSpPr>
        <p:spPr>
          <a:xfrm>
            <a:off x="5139400" y="2744586"/>
            <a:ext cx="1773286" cy="83692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海</a:t>
            </a:r>
            <a:endParaRPr kumimoji="1" lang="ja-JP" altLang="en-US" dirty="0">
              <a:solidFill>
                <a:schemeClr val="tx1"/>
              </a:solidFill>
            </a:endParaRPr>
          </a:p>
        </p:txBody>
      </p:sp>
      <p:sp>
        <p:nvSpPr>
          <p:cNvPr id="35" name="正方形/長方形 34"/>
          <p:cNvSpPr/>
          <p:nvPr/>
        </p:nvSpPr>
        <p:spPr>
          <a:xfrm>
            <a:off x="5139400" y="1885118"/>
            <a:ext cx="1773287" cy="8594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大気</a:t>
            </a:r>
            <a:endParaRPr kumimoji="1" lang="ja-JP" altLang="en-US" dirty="0">
              <a:solidFill>
                <a:schemeClr val="tx1"/>
              </a:solidFill>
            </a:endParaRPr>
          </a:p>
        </p:txBody>
      </p:sp>
      <p:sp>
        <p:nvSpPr>
          <p:cNvPr id="36" name="正方形/長方形 35"/>
          <p:cNvSpPr/>
          <p:nvPr/>
        </p:nvSpPr>
        <p:spPr>
          <a:xfrm>
            <a:off x="6912686" y="2721310"/>
            <a:ext cx="1763770" cy="8602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海</a:t>
            </a:r>
            <a:endParaRPr kumimoji="1" lang="ja-JP" altLang="en-US" dirty="0">
              <a:solidFill>
                <a:schemeClr val="tx1"/>
              </a:solidFill>
            </a:endParaRPr>
          </a:p>
        </p:txBody>
      </p:sp>
      <p:sp>
        <p:nvSpPr>
          <p:cNvPr id="37" name="角丸四角形 36"/>
          <p:cNvSpPr/>
          <p:nvPr/>
        </p:nvSpPr>
        <p:spPr>
          <a:xfrm>
            <a:off x="5499269" y="1268760"/>
            <a:ext cx="936104"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黒潮上</a:t>
            </a:r>
            <a:endParaRPr kumimoji="1" lang="ja-JP" altLang="en-US" dirty="0">
              <a:solidFill>
                <a:schemeClr val="tx1"/>
              </a:solidFill>
            </a:endParaRPr>
          </a:p>
        </p:txBody>
      </p:sp>
      <p:sp>
        <p:nvSpPr>
          <p:cNvPr id="38" name="角丸四角形 37"/>
          <p:cNvSpPr/>
          <p:nvPr/>
        </p:nvSpPr>
        <p:spPr>
          <a:xfrm>
            <a:off x="7177743" y="1268760"/>
            <a:ext cx="1224137"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黒潮北側</a:t>
            </a:r>
            <a:endParaRPr kumimoji="1" lang="ja-JP" altLang="en-US" dirty="0">
              <a:solidFill>
                <a:schemeClr val="tx1"/>
              </a:solidFill>
            </a:endParaRPr>
          </a:p>
        </p:txBody>
      </p:sp>
      <p:cxnSp>
        <p:nvCxnSpPr>
          <p:cNvPr id="41" name="直線コネクタ 40"/>
          <p:cNvCxnSpPr/>
          <p:nvPr/>
        </p:nvCxnSpPr>
        <p:spPr>
          <a:xfrm flipH="1">
            <a:off x="6903024" y="2708676"/>
            <a:ext cx="9662" cy="872838"/>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2" name="上矢印吹き出し 41"/>
          <p:cNvSpPr/>
          <p:nvPr/>
        </p:nvSpPr>
        <p:spPr>
          <a:xfrm>
            <a:off x="5981332" y="3581514"/>
            <a:ext cx="1831028" cy="594330"/>
          </a:xfrm>
          <a:prstGeom prst="upArrow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SST</a:t>
            </a:r>
            <a:r>
              <a:rPr kumimoji="1" lang="ja-JP" altLang="en-US" sz="2000" dirty="0" smtClean="0"/>
              <a:t>フロント</a:t>
            </a:r>
            <a:endParaRPr kumimoji="1" lang="ja-JP" altLang="en-US" sz="2000" dirty="0"/>
          </a:p>
        </p:txBody>
      </p:sp>
      <p:sp>
        <p:nvSpPr>
          <p:cNvPr id="43" name="正方形/長方形 42"/>
          <p:cNvSpPr/>
          <p:nvPr/>
        </p:nvSpPr>
        <p:spPr>
          <a:xfrm>
            <a:off x="6903169" y="1885118"/>
            <a:ext cx="1773287" cy="8594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大気</a:t>
            </a:r>
            <a:endParaRPr kumimoji="1" lang="ja-JP" altLang="en-US" dirty="0">
              <a:solidFill>
                <a:schemeClr val="tx1"/>
              </a:solidFill>
            </a:endParaRPr>
          </a:p>
        </p:txBody>
      </p:sp>
      <p:sp>
        <p:nvSpPr>
          <p:cNvPr id="48" name="テキスト ボックス 47"/>
          <p:cNvSpPr txBox="1"/>
          <p:nvPr/>
        </p:nvSpPr>
        <p:spPr>
          <a:xfrm>
            <a:off x="2704608" y="4222828"/>
            <a:ext cx="1939400" cy="646331"/>
          </a:xfrm>
          <a:prstGeom prst="rect">
            <a:avLst/>
          </a:prstGeom>
          <a:noFill/>
        </p:spPr>
        <p:txBody>
          <a:bodyPr wrap="square" rtlCol="0">
            <a:spAutoFit/>
          </a:bodyPr>
          <a:lstStyle/>
          <a:p>
            <a:r>
              <a:rPr kumimoji="1" lang="ja-JP" altLang="en-US" dirty="0" smtClean="0"/>
              <a:t>大気が不安定</a:t>
            </a:r>
            <a:endParaRPr kumimoji="1" lang="en-US" altLang="ja-JP" dirty="0" smtClean="0"/>
          </a:p>
          <a:p>
            <a:r>
              <a:rPr lang="ja-JP" altLang="en-US" dirty="0" smtClean="0"/>
              <a:t>乱流発生しやすい</a:t>
            </a:r>
            <a:endParaRPr kumimoji="1" lang="ja-JP" altLang="en-US" dirty="0"/>
          </a:p>
        </p:txBody>
      </p:sp>
      <p:sp>
        <p:nvSpPr>
          <p:cNvPr id="49" name="テキスト ボックス 48"/>
          <p:cNvSpPr txBox="1"/>
          <p:nvPr/>
        </p:nvSpPr>
        <p:spPr>
          <a:xfrm>
            <a:off x="7026661" y="4208809"/>
            <a:ext cx="2001236" cy="646331"/>
          </a:xfrm>
          <a:prstGeom prst="rect">
            <a:avLst/>
          </a:prstGeom>
          <a:noFill/>
        </p:spPr>
        <p:txBody>
          <a:bodyPr wrap="square" rtlCol="0">
            <a:spAutoFit/>
          </a:bodyPr>
          <a:lstStyle/>
          <a:p>
            <a:r>
              <a:rPr kumimoji="1" lang="ja-JP" altLang="en-US" dirty="0" smtClean="0"/>
              <a:t>大気安定</a:t>
            </a:r>
            <a:endParaRPr kumimoji="1" lang="en-US" altLang="ja-JP" dirty="0" smtClean="0"/>
          </a:p>
          <a:p>
            <a:r>
              <a:rPr lang="ja-JP" altLang="en-US" dirty="0" smtClean="0"/>
              <a:t>乱流発生しにくい</a:t>
            </a:r>
            <a:endParaRPr kumimoji="1" lang="ja-JP" altLang="en-US" dirty="0"/>
          </a:p>
        </p:txBody>
      </p:sp>
      <p:sp>
        <p:nvSpPr>
          <p:cNvPr id="50" name="角丸四角形 49"/>
          <p:cNvSpPr/>
          <p:nvPr/>
        </p:nvSpPr>
        <p:spPr>
          <a:xfrm>
            <a:off x="5025425" y="4869160"/>
            <a:ext cx="1743087" cy="648071"/>
          </a:xfrm>
          <a:prstGeom prst="round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乱流顕熱</a:t>
            </a:r>
            <a:endParaRPr kumimoji="1" lang="en-US" altLang="ja-JP" dirty="0" smtClean="0">
              <a:solidFill>
                <a:schemeClr val="tx1"/>
              </a:solidFill>
            </a:endParaRPr>
          </a:p>
          <a:p>
            <a:pPr algn="ctr"/>
            <a:r>
              <a:rPr kumimoji="1" lang="ja-JP" altLang="en-US" dirty="0" smtClean="0">
                <a:solidFill>
                  <a:schemeClr val="tx1"/>
                </a:solidFill>
              </a:rPr>
              <a:t>フラックス</a:t>
            </a:r>
            <a:r>
              <a:rPr kumimoji="1" lang="ja-JP" altLang="en-US" sz="2400" dirty="0" smtClean="0">
                <a:solidFill>
                  <a:schemeClr val="tx1"/>
                </a:solidFill>
              </a:rPr>
              <a:t>小</a:t>
            </a:r>
            <a:endParaRPr kumimoji="1" lang="ja-JP" altLang="en-US" sz="2400" dirty="0">
              <a:solidFill>
                <a:schemeClr val="tx1"/>
              </a:solidFill>
            </a:endParaRPr>
          </a:p>
        </p:txBody>
      </p:sp>
      <p:sp>
        <p:nvSpPr>
          <p:cNvPr id="51" name="角丸四角形 50"/>
          <p:cNvSpPr/>
          <p:nvPr/>
        </p:nvSpPr>
        <p:spPr>
          <a:xfrm>
            <a:off x="7155735" y="4869160"/>
            <a:ext cx="1743087" cy="648071"/>
          </a:xfrm>
          <a:prstGeom prst="round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乱流顕熱</a:t>
            </a:r>
            <a:endParaRPr kumimoji="1" lang="en-US" altLang="ja-JP" dirty="0" smtClean="0">
              <a:solidFill>
                <a:schemeClr val="tx1"/>
              </a:solidFill>
            </a:endParaRPr>
          </a:p>
          <a:p>
            <a:pPr algn="ctr"/>
            <a:r>
              <a:rPr kumimoji="1" lang="ja-JP" altLang="en-US" dirty="0" smtClean="0">
                <a:solidFill>
                  <a:schemeClr val="tx1"/>
                </a:solidFill>
              </a:rPr>
              <a:t>フラックス</a:t>
            </a:r>
            <a:r>
              <a:rPr kumimoji="1" lang="ja-JP" altLang="en-US" sz="2400" dirty="0" smtClean="0">
                <a:solidFill>
                  <a:schemeClr val="tx1"/>
                </a:solidFill>
              </a:rPr>
              <a:t>小</a:t>
            </a:r>
            <a:endParaRPr kumimoji="1" lang="ja-JP" altLang="en-US" sz="2400" dirty="0">
              <a:solidFill>
                <a:schemeClr val="tx1"/>
              </a:solidFill>
            </a:endParaRPr>
          </a:p>
        </p:txBody>
      </p:sp>
      <p:sp>
        <p:nvSpPr>
          <p:cNvPr id="54" name="円/楕円 53"/>
          <p:cNvSpPr/>
          <p:nvPr/>
        </p:nvSpPr>
        <p:spPr>
          <a:xfrm>
            <a:off x="1902815" y="2276872"/>
            <a:ext cx="1301033" cy="8837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吹き出し 54"/>
          <p:cNvSpPr/>
          <p:nvPr/>
        </p:nvSpPr>
        <p:spPr>
          <a:xfrm>
            <a:off x="1046494" y="116632"/>
            <a:ext cx="4934838" cy="811728"/>
          </a:xfrm>
          <a:prstGeom prst="wedgeRoundRectCallout">
            <a:avLst>
              <a:gd name="adj1" fmla="val -27997"/>
              <a:gd name="adj2" fmla="val 237359"/>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乱流がより発生しやすい？</a:t>
            </a:r>
            <a:endParaRPr kumimoji="1" lang="en-US" altLang="ja-JP" sz="2800" dirty="0" smtClean="0">
              <a:solidFill>
                <a:schemeClr val="bg1"/>
              </a:solidFill>
            </a:endParaRPr>
          </a:p>
          <a:p>
            <a:pPr algn="ctr"/>
            <a:r>
              <a:rPr lang="ja-JP" altLang="en-US" sz="2800" dirty="0">
                <a:solidFill>
                  <a:schemeClr val="bg1"/>
                </a:solidFill>
              </a:rPr>
              <a:t>バルク法で</a:t>
            </a:r>
            <a:r>
              <a:rPr lang="ja-JP" altLang="en-US" sz="2800" dirty="0" smtClean="0">
                <a:solidFill>
                  <a:schemeClr val="bg1"/>
                </a:solidFill>
              </a:rPr>
              <a:t>はとらえられない</a:t>
            </a:r>
            <a:endParaRPr kumimoji="1" lang="ja-JP" altLang="en-US" sz="2800" dirty="0">
              <a:solidFill>
                <a:schemeClr val="bg1"/>
              </a:solidFill>
            </a:endParaRPr>
          </a:p>
        </p:txBody>
      </p:sp>
      <p:pic>
        <p:nvPicPr>
          <p:cNvPr id="39" name="図 38"/>
          <p:cNvPicPr>
            <a:picLocks noChangeAspect="1"/>
          </p:cNvPicPr>
          <p:nvPr/>
        </p:nvPicPr>
        <p:blipFill rotWithShape="1">
          <a:blip r:embed="rId2">
            <a:extLst>
              <a:ext uri="{28A0092B-C50C-407E-A947-70E740481C1C}">
                <a14:useLocalDpi xmlns:a14="http://schemas.microsoft.com/office/drawing/2010/main" val="0"/>
              </a:ext>
            </a:extLst>
          </a:blip>
          <a:srcRect l="19196"/>
          <a:stretch/>
        </p:blipFill>
        <p:spPr>
          <a:xfrm>
            <a:off x="8487229" y="6248400"/>
            <a:ext cx="656771" cy="609600"/>
          </a:xfrm>
          <a:prstGeom prst="rect">
            <a:avLst/>
          </a:prstGeom>
        </p:spPr>
      </p:pic>
      <p:sp>
        <p:nvSpPr>
          <p:cNvPr id="40" name="テキスト ボックス 39"/>
          <p:cNvSpPr txBox="1"/>
          <p:nvPr/>
        </p:nvSpPr>
        <p:spPr>
          <a:xfrm>
            <a:off x="8631245" y="6248400"/>
            <a:ext cx="549267" cy="369332"/>
          </a:xfrm>
          <a:prstGeom prst="rect">
            <a:avLst/>
          </a:prstGeom>
          <a:noFill/>
        </p:spPr>
        <p:txBody>
          <a:bodyPr wrap="square" rtlCol="0">
            <a:spAutoFit/>
          </a:bodyPr>
          <a:lstStyle/>
          <a:p>
            <a:r>
              <a:rPr kumimoji="1" lang="en-US" altLang="ja-JP" dirty="0" smtClean="0"/>
              <a:t>10</a:t>
            </a:r>
            <a:endParaRPr kumimoji="1" lang="ja-JP" altLang="en-US" dirty="0"/>
          </a:p>
        </p:txBody>
      </p:sp>
    </p:spTree>
    <p:extLst>
      <p:ext uri="{BB962C8B-B14F-4D97-AF65-F5344CB8AC3E}">
        <p14:creationId xmlns:p14="http://schemas.microsoft.com/office/powerpoint/2010/main" val="397096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20" grpId="0" animBg="1"/>
      <p:bldP spid="21" grpId="0" animBg="1"/>
      <p:bldP spid="30" grpId="0" animBg="1"/>
      <p:bldP spid="31" grpId="0" animBg="1"/>
      <p:bldP spid="48" grpId="0"/>
      <p:bldP spid="49" grpId="0"/>
      <p:bldP spid="50" grpId="0" animBg="1"/>
      <p:bldP spid="51" grpId="0" animBg="1"/>
      <p:bldP spid="54"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19196"/>
          <a:stretch/>
        </p:blipFill>
        <p:spPr>
          <a:xfrm>
            <a:off x="8487229" y="6248400"/>
            <a:ext cx="656771" cy="609600"/>
          </a:xfrm>
          <a:prstGeom prst="rect">
            <a:avLst/>
          </a:prstGeom>
        </p:spPr>
      </p:pic>
      <p:sp>
        <p:nvSpPr>
          <p:cNvPr id="10" name="テキスト ボックス 9"/>
          <p:cNvSpPr txBox="1"/>
          <p:nvPr/>
        </p:nvSpPr>
        <p:spPr>
          <a:xfrm>
            <a:off x="8631245" y="6248400"/>
            <a:ext cx="549267" cy="369332"/>
          </a:xfrm>
          <a:prstGeom prst="rect">
            <a:avLst/>
          </a:prstGeom>
          <a:noFill/>
        </p:spPr>
        <p:txBody>
          <a:bodyPr wrap="square" rtlCol="0">
            <a:spAutoFit/>
          </a:bodyPr>
          <a:lstStyle/>
          <a:p>
            <a:r>
              <a:rPr kumimoji="1" lang="en-US" altLang="ja-JP" dirty="0" smtClean="0"/>
              <a:t>11</a:t>
            </a:r>
            <a:endParaRPr kumimoji="1" lang="ja-JP" altLang="en-US" dirty="0"/>
          </a:p>
        </p:txBody>
      </p:sp>
      <p:sp>
        <p:nvSpPr>
          <p:cNvPr id="11" name="コンテンツ プレースホルダー 2"/>
          <p:cNvSpPr>
            <a:spLocks noGrp="1"/>
          </p:cNvSpPr>
          <p:nvPr>
            <p:ph idx="1"/>
          </p:nvPr>
        </p:nvSpPr>
        <p:spPr>
          <a:xfrm>
            <a:off x="35496" y="836712"/>
            <a:ext cx="9073008" cy="4464496"/>
          </a:xfrm>
        </p:spPr>
        <p:txBody>
          <a:bodyPr>
            <a:normAutofit fontScale="92500" lnSpcReduction="20000"/>
          </a:bodyPr>
          <a:lstStyle/>
          <a:p>
            <a:pPr marL="285750" indent="-285750">
              <a:buFont typeface="Arial" pitchFamily="34" charset="0"/>
              <a:buChar char="•"/>
            </a:pPr>
            <a:r>
              <a:rPr lang="ja-JP" altLang="en-US" dirty="0" smtClean="0"/>
              <a:t>黒潮上で乱流フラックスが大きい</a:t>
            </a:r>
            <a:endParaRPr lang="en-US" altLang="ja-JP" dirty="0" smtClean="0"/>
          </a:p>
          <a:p>
            <a:pPr marL="685800" lvl="1">
              <a:buFont typeface="Arial" pitchFamily="34" charset="0"/>
              <a:buChar char="•"/>
            </a:pPr>
            <a:r>
              <a:rPr lang="ja-JP" altLang="en-US" dirty="0"/>
              <a:t>夏に</a:t>
            </a:r>
            <a:r>
              <a:rPr lang="ja-JP" altLang="en-US" dirty="0" smtClean="0"/>
              <a:t>は，時間変化の影響が大きい場合も</a:t>
            </a:r>
            <a:endParaRPr lang="en-US" altLang="ja-JP" dirty="0" smtClean="0"/>
          </a:p>
          <a:p>
            <a:pPr marL="285750" indent="-285750">
              <a:buFont typeface="Arial" pitchFamily="34" charset="0"/>
              <a:buChar char="•"/>
            </a:pPr>
            <a:endParaRPr lang="en-US" altLang="ja-JP" dirty="0"/>
          </a:p>
          <a:p>
            <a:pPr marL="285750" indent="-285750">
              <a:buFont typeface="Arial" pitchFamily="34" charset="0"/>
              <a:buChar char="•"/>
            </a:pPr>
            <a:r>
              <a:rPr lang="ja-JP" altLang="en-US" dirty="0" smtClean="0"/>
              <a:t>冬に黒潮上と黒潮北側の乱流フラックスの　　　　　　　コントラストが顕著</a:t>
            </a:r>
            <a:endParaRPr lang="en-US" altLang="ja-JP" dirty="0" smtClean="0"/>
          </a:p>
          <a:p>
            <a:pPr marL="685800" lvl="1">
              <a:buFont typeface="Arial" pitchFamily="34" charset="0"/>
              <a:buChar char="•"/>
            </a:pPr>
            <a:r>
              <a:rPr lang="ja-JP" altLang="en-US" dirty="0"/>
              <a:t>渦相関法の方</a:t>
            </a:r>
            <a:r>
              <a:rPr lang="ja-JP" altLang="en-US" dirty="0" smtClean="0"/>
              <a:t>がより顕著</a:t>
            </a:r>
            <a:endParaRPr lang="en-US" altLang="ja-JP" dirty="0" smtClean="0"/>
          </a:p>
          <a:p>
            <a:pPr marL="685800" lvl="1">
              <a:buFont typeface="Arial" pitchFamily="34" charset="0"/>
              <a:buChar char="•"/>
            </a:pPr>
            <a:endParaRPr lang="en-US" altLang="ja-JP" dirty="0" smtClean="0"/>
          </a:p>
          <a:p>
            <a:pPr marL="285750" indent="-285750">
              <a:buFont typeface="Arial" pitchFamily="34" charset="0"/>
              <a:buChar char="•"/>
            </a:pPr>
            <a:r>
              <a:rPr lang="ja-JP" altLang="en-US" dirty="0" smtClean="0"/>
              <a:t>渦</a:t>
            </a:r>
            <a:r>
              <a:rPr lang="ja-JP" altLang="en-US" dirty="0"/>
              <a:t>相関法</a:t>
            </a:r>
            <a:r>
              <a:rPr lang="ja-JP" altLang="en-US" dirty="0" smtClean="0"/>
              <a:t>はばらつきが大きい</a:t>
            </a:r>
            <a:endParaRPr lang="en-US" altLang="ja-JP" dirty="0" smtClean="0"/>
          </a:p>
          <a:p>
            <a:pPr marL="685800" lvl="1">
              <a:buFont typeface="Arial" pitchFamily="34" charset="0"/>
              <a:buChar char="•"/>
            </a:pPr>
            <a:r>
              <a:rPr lang="ja-JP" altLang="en-US" dirty="0"/>
              <a:t>特</a:t>
            </a:r>
            <a:r>
              <a:rPr lang="ja-JP" altLang="en-US" dirty="0" smtClean="0"/>
              <a:t>に，冬の</a:t>
            </a:r>
            <a:r>
              <a:rPr lang="en-US" altLang="ja-JP" dirty="0" smtClean="0"/>
              <a:t>SST</a:t>
            </a:r>
            <a:r>
              <a:rPr lang="ja-JP" altLang="en-US" dirty="0" smtClean="0"/>
              <a:t>フロント付近</a:t>
            </a:r>
            <a:endParaRPr lang="en-US" altLang="ja-JP" dirty="0" smtClean="0"/>
          </a:p>
          <a:p>
            <a:pPr marL="685800" lvl="1">
              <a:buFont typeface="Arial" pitchFamily="34" charset="0"/>
              <a:buChar char="•"/>
            </a:pPr>
            <a:r>
              <a:rPr lang="ja-JP" altLang="en-US" dirty="0" smtClean="0"/>
              <a:t>大気の乱流をより敏感にとらえている？</a:t>
            </a:r>
            <a:endParaRPr lang="en-US" altLang="ja-JP" dirty="0"/>
          </a:p>
          <a:p>
            <a:pPr marL="0" indent="0">
              <a:buNone/>
            </a:pPr>
            <a:endParaRPr lang="en-US" altLang="ja-JP" dirty="0"/>
          </a:p>
        </p:txBody>
      </p:sp>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11</a:t>
            </a:fld>
            <a:endParaRPr lang="en-US" altLang="ja-JP" dirty="0"/>
          </a:p>
        </p:txBody>
      </p:sp>
      <p:sp>
        <p:nvSpPr>
          <p:cNvPr id="6" name="角丸四角形 5"/>
          <p:cNvSpPr/>
          <p:nvPr/>
        </p:nvSpPr>
        <p:spPr>
          <a:xfrm>
            <a:off x="246662" y="4955569"/>
            <a:ext cx="8568952" cy="1583142"/>
          </a:xfrm>
          <a:prstGeom prst="roundRect">
            <a:avLst/>
          </a:prstGeom>
          <a:solidFill>
            <a:srgbClr val="FFC000"/>
          </a:solidFill>
          <a:ln>
            <a:no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3600" dirty="0" smtClean="0">
                <a:solidFill>
                  <a:schemeClr val="tx1"/>
                </a:solidFill>
              </a:rPr>
              <a:t>冬の</a:t>
            </a:r>
            <a:r>
              <a:rPr kumimoji="1" lang="en-US" altLang="ja-JP" sz="3600" dirty="0" smtClean="0">
                <a:solidFill>
                  <a:schemeClr val="tx1"/>
                </a:solidFill>
              </a:rPr>
              <a:t>SST</a:t>
            </a:r>
            <a:r>
              <a:rPr kumimoji="1" lang="ja-JP" altLang="en-US" sz="3600" dirty="0" smtClean="0">
                <a:solidFill>
                  <a:schemeClr val="tx1"/>
                </a:solidFill>
              </a:rPr>
              <a:t>フロント付近では，</a:t>
            </a:r>
            <a:endParaRPr kumimoji="1" lang="en-US" altLang="ja-JP" sz="3600" dirty="0" smtClean="0">
              <a:solidFill>
                <a:schemeClr val="tx1"/>
              </a:solidFill>
            </a:endParaRPr>
          </a:p>
          <a:p>
            <a:pPr algn="ctr"/>
            <a:r>
              <a:rPr kumimoji="1" lang="ja-JP" altLang="en-US" sz="3600" dirty="0" smtClean="0">
                <a:solidFill>
                  <a:schemeClr val="tx1"/>
                </a:solidFill>
              </a:rPr>
              <a:t>渦相関法のみでとらえることのできる乱流</a:t>
            </a:r>
            <a:endParaRPr kumimoji="1" lang="en-US" altLang="ja-JP" sz="3600" dirty="0" smtClean="0">
              <a:solidFill>
                <a:schemeClr val="tx1"/>
              </a:solidFill>
            </a:endParaRPr>
          </a:p>
          <a:p>
            <a:pPr algn="ctr"/>
            <a:r>
              <a:rPr kumimoji="1" lang="ja-JP" altLang="en-US" sz="3600" dirty="0" smtClean="0">
                <a:solidFill>
                  <a:schemeClr val="tx1"/>
                </a:solidFill>
              </a:rPr>
              <a:t>フラックスが存在することを示唆</a:t>
            </a:r>
            <a:endParaRPr kumimoji="1" lang="ja-JP" altLang="en-US" sz="3600" dirty="0">
              <a:solidFill>
                <a:schemeClr val="tx1"/>
              </a:solidFill>
            </a:endParaRPr>
          </a:p>
        </p:txBody>
      </p:sp>
    </p:spTree>
    <p:extLst>
      <p:ext uri="{BB962C8B-B14F-4D97-AF65-F5344CB8AC3E}">
        <p14:creationId xmlns:p14="http://schemas.microsoft.com/office/powerpoint/2010/main" val="129273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1D20EFB-07EC-4FF9-9CEE-7CF3496061E0}" type="slidenum">
              <a:rPr lang="en-US" altLang="ja-JP" smtClean="0"/>
              <a:pPr/>
              <a:t>12</a:t>
            </a:fld>
            <a:endParaRPr lang="en-US" altLang="ja-JP"/>
          </a:p>
        </p:txBody>
      </p:sp>
    </p:spTree>
    <p:extLst>
      <p:ext uri="{BB962C8B-B14F-4D97-AF65-F5344CB8AC3E}">
        <p14:creationId xmlns:p14="http://schemas.microsoft.com/office/powerpoint/2010/main" val="2620992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a:xfrm>
            <a:off x="107504" y="980728"/>
            <a:ext cx="8928992" cy="5400600"/>
          </a:xfrm>
        </p:spPr>
        <p:txBody>
          <a:bodyPr>
            <a:normAutofit fontScale="55000" lnSpcReduction="20000"/>
          </a:bodyPr>
          <a:lstStyle/>
          <a:p>
            <a:r>
              <a:rPr lang="en-US" altLang="ja-JP" dirty="0" err="1"/>
              <a:t>Tanimoto</a:t>
            </a:r>
            <a:r>
              <a:rPr lang="en-US" altLang="ja-JP" dirty="0"/>
              <a:t>, Y., H. Nakamura, T. </a:t>
            </a:r>
            <a:r>
              <a:rPr lang="en-US" altLang="ja-JP" dirty="0" err="1"/>
              <a:t>Kagimoto</a:t>
            </a:r>
            <a:r>
              <a:rPr lang="en-US" altLang="ja-JP" dirty="0"/>
              <a:t>, and S. Yamane, 2003: An active role of </a:t>
            </a:r>
            <a:r>
              <a:rPr lang="en-US" altLang="ja-JP" dirty="0" err="1"/>
              <a:t>extratropical</a:t>
            </a:r>
            <a:r>
              <a:rPr lang="en-US" altLang="ja-JP" dirty="0"/>
              <a:t> sea surface temperature anomalies in determining anomalous turbulent heat flux. </a:t>
            </a:r>
            <a:r>
              <a:rPr lang="en-US" altLang="ja-JP" i="1" dirty="0"/>
              <a:t>J. </a:t>
            </a:r>
            <a:r>
              <a:rPr lang="en-US" altLang="ja-JP" i="1" dirty="0" err="1"/>
              <a:t>Geophys</a:t>
            </a:r>
            <a:r>
              <a:rPr lang="en-US" altLang="ja-JP" i="1" dirty="0"/>
              <a:t>. Res.,</a:t>
            </a:r>
            <a:r>
              <a:rPr lang="en-US" altLang="ja-JP" dirty="0"/>
              <a:t> </a:t>
            </a:r>
            <a:r>
              <a:rPr lang="en-US" altLang="ja-JP" b="1" dirty="0"/>
              <a:t>108 (C10)</a:t>
            </a:r>
            <a:r>
              <a:rPr lang="en-US" altLang="ja-JP" dirty="0"/>
              <a:t>, 3304, doi:10.1029/2002JC001750</a:t>
            </a:r>
            <a:r>
              <a:rPr lang="en-US" altLang="ja-JP" dirty="0" smtClean="0"/>
              <a:t>.</a:t>
            </a:r>
          </a:p>
          <a:p>
            <a:endParaRPr lang="en-US" altLang="ja-JP" dirty="0" smtClean="0"/>
          </a:p>
          <a:p>
            <a:r>
              <a:rPr lang="en-US" altLang="ja-JP" dirty="0"/>
              <a:t>Takahashi, S., O. Tsukamoto, H. Ishida, and K. </a:t>
            </a:r>
            <a:r>
              <a:rPr lang="en-US" altLang="ja-JP" dirty="0" err="1"/>
              <a:t>Yoneyama</a:t>
            </a:r>
            <a:r>
              <a:rPr lang="en-US" altLang="ja-JP" dirty="0"/>
              <a:t>, 2000: Automated observation of sea surface eddy flux on a cruising ship. (in Japanese with English abstract), </a:t>
            </a:r>
            <a:r>
              <a:rPr lang="en-US" altLang="ja-JP" i="1" dirty="0"/>
              <a:t>Okayama Univ. Earth Science Reports,</a:t>
            </a:r>
            <a:r>
              <a:rPr lang="en-US" altLang="ja-JP" dirty="0"/>
              <a:t> </a:t>
            </a:r>
            <a:r>
              <a:rPr lang="en-US" altLang="ja-JP" b="1" dirty="0"/>
              <a:t>7</a:t>
            </a:r>
            <a:r>
              <a:rPr lang="en-US" altLang="ja-JP" dirty="0"/>
              <a:t>, 1-14</a:t>
            </a:r>
            <a:r>
              <a:rPr lang="en-US" altLang="ja-JP" dirty="0" smtClean="0"/>
              <a:t>.</a:t>
            </a:r>
            <a:endParaRPr lang="en-US" altLang="ja-JP" dirty="0"/>
          </a:p>
          <a:p>
            <a:endParaRPr lang="en-US" altLang="ja-JP" dirty="0" smtClean="0"/>
          </a:p>
          <a:p>
            <a:r>
              <a:rPr lang="ja-JP" altLang="en-US" dirty="0" smtClean="0"/>
              <a:t>小野</a:t>
            </a:r>
            <a:r>
              <a:rPr lang="ja-JP" altLang="en-US" dirty="0"/>
              <a:t>珠実，</a:t>
            </a:r>
            <a:r>
              <a:rPr lang="en-US" altLang="ja-JP" dirty="0"/>
              <a:t>2011: </a:t>
            </a:r>
            <a:r>
              <a:rPr lang="ja-JP" altLang="en-US" dirty="0"/>
              <a:t>黒潮続流海域における海面乱流フラックスの</a:t>
            </a:r>
            <a:r>
              <a:rPr lang="ja-JP" altLang="en-US" dirty="0" smtClean="0"/>
              <a:t>直接観測</a:t>
            </a:r>
            <a:r>
              <a:rPr lang="ja-JP" altLang="en-US" dirty="0"/>
              <a:t>データを用いた海洋混合層</a:t>
            </a:r>
            <a:r>
              <a:rPr lang="ja-JP" altLang="en-US" dirty="0" smtClean="0"/>
              <a:t>のエネルギー</a:t>
            </a:r>
            <a:r>
              <a:rPr lang="ja-JP" altLang="en-US" dirty="0"/>
              <a:t>収支の研究</a:t>
            </a:r>
            <a:r>
              <a:rPr lang="ja-JP" altLang="en-US" dirty="0" smtClean="0"/>
              <a:t>．京都大学大学院</a:t>
            </a:r>
            <a:r>
              <a:rPr lang="ja-JP" altLang="en-US" dirty="0"/>
              <a:t>理学研究科地球惑星科学専攻修士</a:t>
            </a:r>
            <a:r>
              <a:rPr lang="ja-JP" altLang="en-US" dirty="0" smtClean="0"/>
              <a:t>論文</a:t>
            </a:r>
            <a:endParaRPr lang="ja-JP" altLang="en-US" dirty="0"/>
          </a:p>
          <a:p>
            <a:endParaRPr lang="en-US" altLang="ja-JP" dirty="0"/>
          </a:p>
          <a:p>
            <a:r>
              <a:rPr lang="en-US" altLang="ja-JP" dirty="0" err="1"/>
              <a:t>Fairall</a:t>
            </a:r>
            <a:r>
              <a:rPr lang="en-US" altLang="ja-JP" dirty="0"/>
              <a:t>, C. W., E. F. Bradley, J. E. Hare, A. A. </a:t>
            </a:r>
            <a:r>
              <a:rPr lang="en-US" altLang="ja-JP" dirty="0" err="1"/>
              <a:t>Grachev</a:t>
            </a:r>
            <a:r>
              <a:rPr lang="en-US" altLang="ja-JP" dirty="0"/>
              <a:t>, and J. B. Edson, 2003: Bulk parameterization of air-sea fluxes: Updates and verification for the COARE algorithm. </a:t>
            </a:r>
            <a:r>
              <a:rPr lang="en-US" altLang="ja-JP" i="1" dirty="0"/>
              <a:t>J. Climate</a:t>
            </a:r>
            <a:r>
              <a:rPr lang="en-US" altLang="ja-JP" dirty="0"/>
              <a:t>, </a:t>
            </a:r>
            <a:r>
              <a:rPr lang="en-US" altLang="ja-JP" b="1" dirty="0"/>
              <a:t>16</a:t>
            </a:r>
            <a:r>
              <a:rPr lang="en-US" altLang="ja-JP" dirty="0"/>
              <a:t>, 571-591</a:t>
            </a:r>
            <a:r>
              <a:rPr lang="en-US" altLang="ja-JP" dirty="0" smtClean="0"/>
              <a:t>.</a:t>
            </a:r>
          </a:p>
          <a:p>
            <a:pPr marL="0" indent="0">
              <a:buNone/>
            </a:pPr>
            <a:endParaRPr lang="en-US" altLang="ja-JP" dirty="0" smtClean="0"/>
          </a:p>
          <a:p>
            <a:r>
              <a:rPr lang="ja-JP" altLang="en-US" dirty="0" smtClean="0"/>
              <a:t>水島彰宏，</a:t>
            </a:r>
            <a:r>
              <a:rPr lang="en-US" altLang="ja-JP" dirty="0" smtClean="0"/>
              <a:t>2007: </a:t>
            </a:r>
            <a:r>
              <a:rPr lang="ja-JP" altLang="en-US" dirty="0" smtClean="0"/>
              <a:t>沿岸域におけるバルク係数の観測的研究．京都大学大学院　　　　　理学研究科地球惑星科学専攻修士論文</a:t>
            </a:r>
            <a:endParaRPr lang="en-US" altLang="ja-JP" dirty="0"/>
          </a:p>
          <a:p>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13</a:t>
            </a:fld>
            <a:endParaRPr lang="en-US" altLang="ja-JP"/>
          </a:p>
        </p:txBody>
      </p:sp>
    </p:spTree>
    <p:extLst>
      <p:ext uri="{BB962C8B-B14F-4D97-AF65-F5344CB8AC3E}">
        <p14:creationId xmlns:p14="http://schemas.microsoft.com/office/powerpoint/2010/main" val="1879018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l="15197" t="53150" r="48400" b="6950"/>
          <a:stretch/>
        </p:blipFill>
        <p:spPr>
          <a:xfrm rot="16200000" flipH="1">
            <a:off x="5582056" y="3499065"/>
            <a:ext cx="2621159" cy="4065207"/>
          </a:xfrm>
          <a:prstGeom prst="rect">
            <a:avLst/>
          </a:prstGeom>
        </p:spPr>
      </p:pic>
      <p:pic>
        <p:nvPicPr>
          <p:cNvPr id="11" name="図 10"/>
          <p:cNvPicPr>
            <a:picLocks noChangeAspect="1"/>
          </p:cNvPicPr>
          <p:nvPr/>
        </p:nvPicPr>
        <p:blipFill rotWithShape="1">
          <a:blip r:embed="rId2" cstate="print">
            <a:extLst>
              <a:ext uri="{28A0092B-C50C-407E-A947-70E740481C1C}">
                <a14:useLocalDpi xmlns:a14="http://schemas.microsoft.com/office/drawing/2010/main" val="0"/>
              </a:ext>
            </a:extLst>
          </a:blip>
          <a:srcRect l="15197" t="4142" r="48400" b="56505"/>
          <a:stretch/>
        </p:blipFill>
        <p:spPr>
          <a:xfrm rot="16200000" flipH="1">
            <a:off x="717930" y="3546385"/>
            <a:ext cx="2576829" cy="3941696"/>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4940" t="56958" r="4390" b="1489"/>
          <a:stretch/>
        </p:blipFill>
        <p:spPr>
          <a:xfrm>
            <a:off x="1" y="896175"/>
            <a:ext cx="4572000" cy="2964873"/>
          </a:xfrm>
          <a:prstGeom prst="rect">
            <a:avLst/>
          </a:prstGeom>
        </p:spPr>
      </p:pic>
      <p:sp>
        <p:nvSpPr>
          <p:cNvPr id="2" name="タイトル 1"/>
          <p:cNvSpPr>
            <a:spLocks noGrp="1"/>
          </p:cNvSpPr>
          <p:nvPr>
            <p:ph type="title"/>
          </p:nvPr>
        </p:nvSpPr>
        <p:spPr/>
        <p:txBody>
          <a:bodyPr/>
          <a:lstStyle/>
          <a:p>
            <a:r>
              <a:rPr lang="en-US" altLang="ja-JP" dirty="0"/>
              <a:t>SST</a:t>
            </a:r>
            <a:r>
              <a:rPr lang="ja-JP" altLang="en-US" dirty="0"/>
              <a:t>フロント上での乱流フラックス</a:t>
            </a:r>
            <a:r>
              <a:rPr lang="ja-JP" altLang="en-US" dirty="0" smtClean="0"/>
              <a:t>変動②</a:t>
            </a:r>
            <a:r>
              <a:rPr lang="en-US" altLang="ja-JP" dirty="0" smtClean="0"/>
              <a:t/>
            </a:r>
            <a:br>
              <a:rPr lang="en-US" altLang="ja-JP" dirty="0" smtClean="0"/>
            </a:br>
            <a:r>
              <a:rPr lang="ja-JP" altLang="en-US" dirty="0" smtClean="0"/>
              <a:t>－乱流潜熱フラックス </a:t>
            </a:r>
            <a:r>
              <a:rPr lang="en-US" altLang="ja-JP" dirty="0" smtClean="0"/>
              <a:t>(10</a:t>
            </a:r>
            <a:r>
              <a:rPr lang="ja-JP" altLang="en-US" dirty="0" smtClean="0"/>
              <a:t>分平均</a:t>
            </a:r>
            <a:r>
              <a:rPr lang="en-US" altLang="ja-JP" dirty="0" smtClean="0"/>
              <a:t>)</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14</a:t>
            </a:fld>
            <a:endParaRPr lang="en-US" altLang="ja-JP"/>
          </a:p>
        </p:txBody>
      </p:sp>
      <p:sp>
        <p:nvSpPr>
          <p:cNvPr id="8" name="左矢印吹き出し 7"/>
          <p:cNvSpPr/>
          <p:nvPr/>
        </p:nvSpPr>
        <p:spPr>
          <a:xfrm>
            <a:off x="1554399" y="755175"/>
            <a:ext cx="1831028" cy="432048"/>
          </a:xfrm>
          <a:prstGeom prst="leftArrowCallout">
            <a:avLst>
              <a:gd name="adj1" fmla="val 25000"/>
              <a:gd name="adj2" fmla="val 25000"/>
              <a:gd name="adj3" fmla="val 35274"/>
              <a:gd name="adj4" fmla="val 837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SST</a:t>
            </a:r>
            <a:r>
              <a:rPr kumimoji="1" lang="ja-JP" altLang="en-US" sz="2000" dirty="0" smtClean="0"/>
              <a:t>フロント</a:t>
            </a:r>
            <a:endParaRPr kumimoji="1" lang="ja-JP" altLang="en-US" sz="2000" dirty="0"/>
          </a:p>
        </p:txBody>
      </p:sp>
      <p:sp>
        <p:nvSpPr>
          <p:cNvPr id="9" name="対角する 2 つの角を切り取った四角形 8"/>
          <p:cNvSpPr/>
          <p:nvPr/>
        </p:nvSpPr>
        <p:spPr>
          <a:xfrm>
            <a:off x="2721771" y="3290325"/>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10" name="対角する 2 つの角を切り取った四角形 9"/>
          <p:cNvSpPr/>
          <p:nvPr/>
        </p:nvSpPr>
        <p:spPr>
          <a:xfrm>
            <a:off x="807848" y="3284984"/>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sp>
        <p:nvSpPr>
          <p:cNvPr id="15" name="角丸四角形 14"/>
          <p:cNvSpPr/>
          <p:nvPr/>
        </p:nvSpPr>
        <p:spPr>
          <a:xfrm>
            <a:off x="107504" y="4148709"/>
            <a:ext cx="1450512" cy="36041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渦相関法</a:t>
            </a:r>
            <a:endParaRPr kumimoji="1" lang="ja-JP" altLang="en-US" sz="2400" dirty="0">
              <a:solidFill>
                <a:schemeClr val="bg1"/>
              </a:solidFill>
            </a:endParaRPr>
          </a:p>
        </p:txBody>
      </p:sp>
      <p:sp>
        <p:nvSpPr>
          <p:cNvPr id="16" name="角丸四角形 15"/>
          <p:cNvSpPr/>
          <p:nvPr/>
        </p:nvSpPr>
        <p:spPr>
          <a:xfrm>
            <a:off x="4572001" y="4149080"/>
            <a:ext cx="1392324" cy="360040"/>
          </a:xfrm>
          <a:prstGeom prst="round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バルク</a:t>
            </a:r>
            <a:r>
              <a:rPr kumimoji="1" lang="ja-JP" altLang="en-US" sz="2400" dirty="0" smtClean="0">
                <a:solidFill>
                  <a:schemeClr val="bg1"/>
                </a:solidFill>
              </a:rPr>
              <a:t>法</a:t>
            </a:r>
            <a:endParaRPr kumimoji="1" lang="ja-JP" altLang="en-US" sz="2400" dirty="0">
              <a:solidFill>
                <a:schemeClr val="bg1"/>
              </a:solidFill>
            </a:endParaRPr>
          </a:p>
        </p:txBody>
      </p:sp>
      <p:sp>
        <p:nvSpPr>
          <p:cNvPr id="57" name="角丸四角形 56"/>
          <p:cNvSpPr/>
          <p:nvPr/>
        </p:nvSpPr>
        <p:spPr>
          <a:xfrm>
            <a:off x="4067944" y="4745185"/>
            <a:ext cx="678530" cy="288032"/>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4</a:t>
            </a:r>
            <a:r>
              <a:rPr kumimoji="1" lang="ja-JP" altLang="en-US" sz="2000" dirty="0" smtClean="0"/>
              <a:t>月</a:t>
            </a:r>
            <a:endParaRPr kumimoji="1" lang="ja-JP" altLang="en-US" sz="2000" dirty="0"/>
          </a:p>
        </p:txBody>
      </p:sp>
      <p:sp>
        <p:nvSpPr>
          <p:cNvPr id="58" name="角丸四角形 57"/>
          <p:cNvSpPr/>
          <p:nvPr/>
        </p:nvSpPr>
        <p:spPr>
          <a:xfrm>
            <a:off x="4067944" y="5105225"/>
            <a:ext cx="678530"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5</a:t>
            </a:r>
            <a:r>
              <a:rPr kumimoji="1" lang="ja-JP" altLang="en-US" sz="2000" dirty="0" smtClean="0"/>
              <a:t>月</a:t>
            </a:r>
            <a:endParaRPr kumimoji="1" lang="ja-JP" altLang="en-US" sz="2000" dirty="0"/>
          </a:p>
        </p:txBody>
      </p:sp>
      <p:sp>
        <p:nvSpPr>
          <p:cNvPr id="59" name="角丸四角形 58"/>
          <p:cNvSpPr/>
          <p:nvPr/>
        </p:nvSpPr>
        <p:spPr>
          <a:xfrm>
            <a:off x="4067944" y="5469843"/>
            <a:ext cx="678530" cy="2834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6</a:t>
            </a:r>
            <a:r>
              <a:rPr kumimoji="1" lang="ja-JP" altLang="en-US" sz="2000" dirty="0" smtClean="0"/>
              <a:t>月</a:t>
            </a:r>
            <a:endParaRPr kumimoji="1" lang="ja-JP" altLang="en-US" sz="2000" dirty="0"/>
          </a:p>
        </p:txBody>
      </p:sp>
      <p:sp>
        <p:nvSpPr>
          <p:cNvPr id="60" name="角丸四角形 59"/>
          <p:cNvSpPr/>
          <p:nvPr/>
        </p:nvSpPr>
        <p:spPr>
          <a:xfrm>
            <a:off x="4067944" y="5854251"/>
            <a:ext cx="792088" cy="279896"/>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11</a:t>
            </a:r>
            <a:r>
              <a:rPr kumimoji="1" lang="ja-JP" altLang="en-US" sz="2000" dirty="0" smtClean="0"/>
              <a:t>月</a:t>
            </a:r>
            <a:endParaRPr kumimoji="1" lang="ja-JP" altLang="en-US" sz="2000" dirty="0"/>
          </a:p>
        </p:txBody>
      </p:sp>
      <p:sp>
        <p:nvSpPr>
          <p:cNvPr id="61" name="角丸四角形 60"/>
          <p:cNvSpPr/>
          <p:nvPr/>
        </p:nvSpPr>
        <p:spPr>
          <a:xfrm>
            <a:off x="4067944" y="6237312"/>
            <a:ext cx="792088"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12</a:t>
            </a:r>
            <a:r>
              <a:rPr kumimoji="1" lang="ja-JP" altLang="en-US" sz="2000" dirty="0" smtClean="0"/>
              <a:t>月</a:t>
            </a:r>
            <a:endParaRPr kumimoji="1" lang="ja-JP" altLang="en-US" sz="2000" dirty="0"/>
          </a:p>
        </p:txBody>
      </p:sp>
      <p:sp>
        <p:nvSpPr>
          <p:cNvPr id="62" name="テキスト ボックス 61"/>
          <p:cNvSpPr txBox="1"/>
          <p:nvPr/>
        </p:nvSpPr>
        <p:spPr>
          <a:xfrm>
            <a:off x="2006344" y="4332141"/>
            <a:ext cx="1063469" cy="584775"/>
          </a:xfrm>
          <a:prstGeom prst="rect">
            <a:avLst/>
          </a:prstGeom>
          <a:noFill/>
        </p:spPr>
        <p:txBody>
          <a:bodyPr wrap="square" rtlCol="0">
            <a:spAutoFit/>
          </a:bodyPr>
          <a:lstStyle/>
          <a:p>
            <a:r>
              <a:rPr kumimoji="1" lang="ja-JP" altLang="en-US" sz="1600" dirty="0" smtClean="0"/>
              <a:t>乱流潜熱</a:t>
            </a:r>
            <a:endParaRPr kumimoji="1" lang="en-US" altLang="ja-JP" sz="1600" dirty="0" smtClean="0"/>
          </a:p>
          <a:p>
            <a:r>
              <a:rPr kumimoji="1" lang="ja-JP" altLang="en-US" sz="1600" dirty="0" smtClean="0"/>
              <a:t>フラックス</a:t>
            </a:r>
            <a:endParaRPr kumimoji="1" lang="ja-JP" altLang="en-US" sz="1600" dirty="0"/>
          </a:p>
        </p:txBody>
      </p:sp>
      <p:sp>
        <p:nvSpPr>
          <p:cNvPr id="63" name="テキスト ボックス 62"/>
          <p:cNvSpPr txBox="1"/>
          <p:nvPr/>
        </p:nvSpPr>
        <p:spPr>
          <a:xfrm>
            <a:off x="107504" y="5531668"/>
            <a:ext cx="1293072" cy="584775"/>
          </a:xfrm>
          <a:prstGeom prst="rect">
            <a:avLst/>
          </a:prstGeom>
          <a:noFill/>
        </p:spPr>
        <p:txBody>
          <a:bodyPr wrap="square" rtlCol="0">
            <a:spAutoFit/>
          </a:bodyPr>
          <a:lstStyle/>
          <a:p>
            <a:r>
              <a:rPr kumimoji="1" lang="en-US" altLang="ja-JP" sz="1600" dirty="0" smtClean="0"/>
              <a:t>SST</a:t>
            </a:r>
            <a:r>
              <a:rPr kumimoji="1" lang="ja-JP" altLang="en-US" sz="1600" dirty="0" smtClean="0"/>
              <a:t>フロントからの距離</a:t>
            </a:r>
            <a:endParaRPr kumimoji="1" lang="ja-JP" altLang="en-US" sz="1600" dirty="0"/>
          </a:p>
        </p:txBody>
      </p:sp>
      <p:sp>
        <p:nvSpPr>
          <p:cNvPr id="68" name="テキスト ボックス 67"/>
          <p:cNvSpPr txBox="1"/>
          <p:nvPr/>
        </p:nvSpPr>
        <p:spPr>
          <a:xfrm>
            <a:off x="4990654" y="5561863"/>
            <a:ext cx="1293072" cy="584775"/>
          </a:xfrm>
          <a:prstGeom prst="rect">
            <a:avLst/>
          </a:prstGeom>
          <a:noFill/>
        </p:spPr>
        <p:txBody>
          <a:bodyPr wrap="square" rtlCol="0">
            <a:spAutoFit/>
          </a:bodyPr>
          <a:lstStyle/>
          <a:p>
            <a:r>
              <a:rPr kumimoji="1" lang="en-US" altLang="ja-JP" sz="1600" dirty="0" smtClean="0"/>
              <a:t>SST</a:t>
            </a:r>
            <a:r>
              <a:rPr kumimoji="1" lang="ja-JP" altLang="en-US" sz="1600" dirty="0" smtClean="0"/>
              <a:t>フロントからの距離</a:t>
            </a:r>
            <a:endParaRPr kumimoji="1" lang="ja-JP" altLang="en-US" sz="1600" dirty="0"/>
          </a:p>
        </p:txBody>
      </p:sp>
      <p:sp>
        <p:nvSpPr>
          <p:cNvPr id="69" name="テキスト ボックス 68"/>
          <p:cNvSpPr txBox="1"/>
          <p:nvPr/>
        </p:nvSpPr>
        <p:spPr>
          <a:xfrm>
            <a:off x="6892635" y="4335182"/>
            <a:ext cx="1063469" cy="584775"/>
          </a:xfrm>
          <a:prstGeom prst="rect">
            <a:avLst/>
          </a:prstGeom>
          <a:noFill/>
        </p:spPr>
        <p:txBody>
          <a:bodyPr wrap="square" rtlCol="0">
            <a:spAutoFit/>
          </a:bodyPr>
          <a:lstStyle/>
          <a:p>
            <a:r>
              <a:rPr kumimoji="1" lang="ja-JP" altLang="en-US" sz="1600" dirty="0" smtClean="0"/>
              <a:t>乱流潜熱</a:t>
            </a:r>
            <a:endParaRPr kumimoji="1" lang="en-US" altLang="ja-JP" sz="1600" dirty="0" smtClean="0"/>
          </a:p>
          <a:p>
            <a:r>
              <a:rPr kumimoji="1" lang="ja-JP" altLang="en-US" sz="1600" dirty="0" smtClean="0"/>
              <a:t>フラックス</a:t>
            </a:r>
            <a:endParaRPr kumimoji="1" lang="ja-JP" altLang="en-US" sz="1600" dirty="0"/>
          </a:p>
        </p:txBody>
      </p:sp>
      <p:sp>
        <p:nvSpPr>
          <p:cNvPr id="3" name="正方形/長方形 2"/>
          <p:cNvSpPr/>
          <p:nvPr/>
        </p:nvSpPr>
        <p:spPr>
          <a:xfrm>
            <a:off x="3546124" y="964968"/>
            <a:ext cx="1313180" cy="338554"/>
          </a:xfrm>
          <a:prstGeom prst="rect">
            <a:avLst/>
          </a:prstGeom>
        </p:spPr>
        <p:txBody>
          <a:bodyPr wrap="none">
            <a:spAutoFit/>
          </a:bodyPr>
          <a:lstStyle/>
          <a:p>
            <a:r>
              <a:rPr lang="ja-JP" altLang="en-US" sz="1600" dirty="0"/>
              <a:t>正：海→大気</a:t>
            </a:r>
          </a:p>
        </p:txBody>
      </p:sp>
      <p:sp>
        <p:nvSpPr>
          <p:cNvPr id="49" name="対角する 2 つの角を切り取った四角形 48"/>
          <p:cNvSpPr/>
          <p:nvPr/>
        </p:nvSpPr>
        <p:spPr>
          <a:xfrm>
            <a:off x="3331618" y="5105225"/>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50" name="対角する 2 つの角を切り取った四角形 49"/>
          <p:cNvSpPr/>
          <p:nvPr/>
        </p:nvSpPr>
        <p:spPr>
          <a:xfrm>
            <a:off x="210565" y="5133458"/>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sp>
        <p:nvSpPr>
          <p:cNvPr id="51" name="対角する 2 つの角を切り取った四角形 50"/>
          <p:cNvSpPr/>
          <p:nvPr/>
        </p:nvSpPr>
        <p:spPr>
          <a:xfrm>
            <a:off x="8218272" y="5109803"/>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52" name="対角する 2 つの角を切り取った四角形 51"/>
          <p:cNvSpPr/>
          <p:nvPr/>
        </p:nvSpPr>
        <p:spPr>
          <a:xfrm>
            <a:off x="5004048" y="5085184"/>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sp>
        <p:nvSpPr>
          <p:cNvPr id="54" name="正方形/長方形 53"/>
          <p:cNvSpPr/>
          <p:nvPr/>
        </p:nvSpPr>
        <p:spPr>
          <a:xfrm>
            <a:off x="575556" y="971199"/>
            <a:ext cx="972108" cy="2385793"/>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33" name="テキスト ボックス 32"/>
          <p:cNvSpPr txBox="1"/>
          <p:nvPr/>
        </p:nvSpPr>
        <p:spPr>
          <a:xfrm>
            <a:off x="76676" y="3823629"/>
            <a:ext cx="1224136" cy="369332"/>
          </a:xfrm>
          <a:prstGeom prst="rect">
            <a:avLst/>
          </a:prstGeom>
          <a:noFill/>
        </p:spPr>
        <p:txBody>
          <a:bodyPr wrap="square" rtlCol="0">
            <a:spAutoFit/>
          </a:bodyPr>
          <a:lstStyle/>
          <a:p>
            <a:r>
              <a:rPr lang="ja-JP" altLang="en-US" dirty="0"/>
              <a:t>回帰</a:t>
            </a:r>
            <a:r>
              <a:rPr kumimoji="1" lang="ja-JP" altLang="en-US" dirty="0" smtClean="0"/>
              <a:t>直線</a:t>
            </a:r>
            <a:endParaRPr kumimoji="1" lang="ja-JP" altLang="en-US" dirty="0"/>
          </a:p>
        </p:txBody>
      </p:sp>
      <p:sp>
        <p:nvSpPr>
          <p:cNvPr id="34" name="テキスト ボックス 33"/>
          <p:cNvSpPr txBox="1"/>
          <p:nvPr/>
        </p:nvSpPr>
        <p:spPr>
          <a:xfrm>
            <a:off x="1239043" y="3823629"/>
            <a:ext cx="1781517" cy="369332"/>
          </a:xfrm>
          <a:prstGeom prst="rect">
            <a:avLst/>
          </a:prstGeom>
          <a:noFill/>
        </p:spPr>
        <p:txBody>
          <a:bodyPr wrap="square" rtlCol="0">
            <a:spAutoFit/>
          </a:bodyPr>
          <a:lstStyle/>
          <a:p>
            <a:r>
              <a:rPr kumimoji="1" lang="ja-JP" altLang="en-US" dirty="0" smtClean="0"/>
              <a:t>長さは相関係数</a:t>
            </a:r>
            <a:endParaRPr kumimoji="1" lang="ja-JP" altLang="en-US" dirty="0"/>
          </a:p>
        </p:txBody>
      </p:sp>
      <p:cxnSp>
        <p:nvCxnSpPr>
          <p:cNvPr id="35" name="直線コネクタ 34"/>
          <p:cNvCxnSpPr/>
          <p:nvPr/>
        </p:nvCxnSpPr>
        <p:spPr>
          <a:xfrm>
            <a:off x="1547664" y="913984"/>
            <a:ext cx="0" cy="2515016"/>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539552" y="3140967"/>
            <a:ext cx="3888432" cy="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7905" y="122139"/>
            <a:ext cx="2000249"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角丸四角形 37"/>
          <p:cNvSpPr/>
          <p:nvPr/>
        </p:nvSpPr>
        <p:spPr>
          <a:xfrm>
            <a:off x="4932040" y="1100543"/>
            <a:ext cx="3964966" cy="1392353"/>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冬に黒潮上と黒潮北側での熱輸送の</a:t>
            </a:r>
            <a:endParaRPr kumimoji="1" lang="en-US" altLang="ja-JP" sz="2800" dirty="0" smtClean="0">
              <a:solidFill>
                <a:schemeClr val="bg1"/>
              </a:solidFill>
            </a:endParaRPr>
          </a:p>
          <a:p>
            <a:pPr algn="ctr"/>
            <a:r>
              <a:rPr kumimoji="1" lang="ja-JP" altLang="en-US" sz="2800" dirty="0" smtClean="0">
                <a:solidFill>
                  <a:schemeClr val="bg1"/>
                </a:solidFill>
              </a:rPr>
              <a:t>コントラストが大きい</a:t>
            </a:r>
            <a:endParaRPr kumimoji="1" lang="ja-JP" altLang="en-US" sz="2800" dirty="0">
              <a:solidFill>
                <a:schemeClr val="bg1"/>
              </a:solidFill>
            </a:endParaRPr>
          </a:p>
        </p:txBody>
      </p:sp>
      <p:sp>
        <p:nvSpPr>
          <p:cNvPr id="39" name="角丸四角形 38"/>
          <p:cNvSpPr/>
          <p:nvPr/>
        </p:nvSpPr>
        <p:spPr>
          <a:xfrm>
            <a:off x="4932040" y="2636912"/>
            <a:ext cx="4032448" cy="144016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渦相関法の方が</a:t>
            </a:r>
            <a:endParaRPr kumimoji="1" lang="en-US" altLang="ja-JP" sz="2800" dirty="0" smtClean="0">
              <a:solidFill>
                <a:schemeClr val="bg1"/>
              </a:solidFill>
            </a:endParaRPr>
          </a:p>
          <a:p>
            <a:pPr algn="ctr"/>
            <a:r>
              <a:rPr kumimoji="1" lang="ja-JP" altLang="en-US" sz="2800" dirty="0" smtClean="0">
                <a:solidFill>
                  <a:schemeClr val="bg1"/>
                </a:solidFill>
              </a:rPr>
              <a:t>変動の大きな乱流潜熱フラックスをとらえている</a:t>
            </a:r>
            <a:endParaRPr kumimoji="1" lang="ja-JP" altLang="en-US" sz="2800" dirty="0">
              <a:solidFill>
                <a:schemeClr val="bg1"/>
              </a:solidFill>
            </a:endParaRPr>
          </a:p>
        </p:txBody>
      </p:sp>
      <p:sp>
        <p:nvSpPr>
          <p:cNvPr id="40" name="テキスト ボックス 39"/>
          <p:cNvSpPr txBox="1"/>
          <p:nvPr/>
        </p:nvSpPr>
        <p:spPr>
          <a:xfrm>
            <a:off x="318563" y="6402814"/>
            <a:ext cx="1373117" cy="338554"/>
          </a:xfrm>
          <a:prstGeom prst="rect">
            <a:avLst/>
          </a:prstGeom>
          <a:noFill/>
        </p:spPr>
        <p:txBody>
          <a:bodyPr wrap="square" rtlCol="0">
            <a:spAutoFit/>
          </a:bodyPr>
          <a:lstStyle/>
          <a:p>
            <a:r>
              <a:rPr kumimoji="1" lang="ja-JP" altLang="en-US" sz="1600" dirty="0" smtClean="0"/>
              <a:t>相関係数 </a:t>
            </a:r>
            <a:r>
              <a:rPr kumimoji="1" lang="en-US" altLang="ja-JP" sz="1600" dirty="0" smtClean="0"/>
              <a:t>0.1</a:t>
            </a:r>
            <a:endParaRPr kumimoji="1" lang="ja-JP" altLang="en-US" sz="1600" dirty="0"/>
          </a:p>
        </p:txBody>
      </p:sp>
      <p:cxnSp>
        <p:nvCxnSpPr>
          <p:cNvPr id="41" name="直線コネクタ 40"/>
          <p:cNvCxnSpPr/>
          <p:nvPr/>
        </p:nvCxnSpPr>
        <p:spPr>
          <a:xfrm>
            <a:off x="332342" y="6453336"/>
            <a:ext cx="1287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332342" y="6350171"/>
            <a:ext cx="0" cy="10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1609126" y="6350170"/>
            <a:ext cx="0" cy="10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071091" y="6402814"/>
            <a:ext cx="1373117" cy="338554"/>
          </a:xfrm>
          <a:prstGeom prst="rect">
            <a:avLst/>
          </a:prstGeom>
          <a:noFill/>
        </p:spPr>
        <p:txBody>
          <a:bodyPr wrap="square" rtlCol="0">
            <a:spAutoFit/>
          </a:bodyPr>
          <a:lstStyle/>
          <a:p>
            <a:r>
              <a:rPr kumimoji="1" lang="ja-JP" altLang="en-US" sz="1600" dirty="0" smtClean="0"/>
              <a:t>相関係数 </a:t>
            </a:r>
            <a:r>
              <a:rPr kumimoji="1" lang="en-US" altLang="ja-JP" sz="1600" dirty="0" smtClean="0"/>
              <a:t>0.1</a:t>
            </a:r>
            <a:endParaRPr kumimoji="1" lang="ja-JP" altLang="en-US" sz="1600" dirty="0"/>
          </a:p>
        </p:txBody>
      </p:sp>
      <p:cxnSp>
        <p:nvCxnSpPr>
          <p:cNvPr id="45" name="直線コネクタ 44"/>
          <p:cNvCxnSpPr/>
          <p:nvPr/>
        </p:nvCxnSpPr>
        <p:spPr>
          <a:xfrm>
            <a:off x="5084870" y="6453336"/>
            <a:ext cx="1287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084870" y="6350171"/>
            <a:ext cx="0" cy="10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6361654" y="6350170"/>
            <a:ext cx="0" cy="10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8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arn(inVertical)">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inVertical)">
                                      <p:cBhvr>
                                        <p:cTn id="65" dur="500"/>
                                        <p:tgtEl>
                                          <p:spTgt spid="3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p:bldP spid="63" grpId="0"/>
      <p:bldP spid="68" grpId="0"/>
      <p:bldP spid="69" grpId="0"/>
      <p:bldP spid="49" grpId="0" animBg="1"/>
      <p:bldP spid="50" grpId="0" animBg="1"/>
      <p:bldP spid="51" grpId="0" animBg="1"/>
      <p:bldP spid="52" grpId="0" animBg="1"/>
      <p:bldP spid="33" grpId="0"/>
      <p:bldP spid="34" grpId="0"/>
      <p:bldP spid="38" grpId="0" animBg="1"/>
      <p:bldP spid="39" grpId="0" animBg="1"/>
      <p:bldP spid="40"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905" y="122139"/>
            <a:ext cx="2000249"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4206" t="55793" r="4756" b="1489"/>
          <a:stretch/>
        </p:blipFill>
        <p:spPr>
          <a:xfrm>
            <a:off x="1" y="1185354"/>
            <a:ext cx="4571999" cy="3035734"/>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4389" t="9838" r="4756" b="48738"/>
          <a:stretch/>
        </p:blipFill>
        <p:spPr>
          <a:xfrm>
            <a:off x="4572000" y="1271411"/>
            <a:ext cx="4571999" cy="2949677"/>
          </a:xfrm>
          <a:prstGeom prst="rect">
            <a:avLst/>
          </a:prstGeom>
        </p:spPr>
      </p:pic>
      <p:sp>
        <p:nvSpPr>
          <p:cNvPr id="2" name="タイトル 1"/>
          <p:cNvSpPr>
            <a:spLocks noGrp="1"/>
          </p:cNvSpPr>
          <p:nvPr>
            <p:ph type="title"/>
          </p:nvPr>
        </p:nvSpPr>
        <p:spPr/>
        <p:txBody>
          <a:bodyPr>
            <a:normAutofit fontScale="90000"/>
          </a:bodyPr>
          <a:lstStyle/>
          <a:p>
            <a:r>
              <a:rPr lang="en-US" altLang="ja-JP" dirty="0" smtClean="0"/>
              <a:t>(</a:t>
            </a:r>
            <a:r>
              <a:rPr lang="ja-JP" altLang="en-US" dirty="0" smtClean="0"/>
              <a:t>渦相関法</a:t>
            </a:r>
            <a:r>
              <a:rPr lang="en-US" altLang="ja-JP" dirty="0" smtClean="0"/>
              <a:t> </a:t>
            </a:r>
            <a:r>
              <a:rPr lang="ja-JP" altLang="en-US" dirty="0" smtClean="0"/>
              <a:t>－ バルク法</a:t>
            </a:r>
            <a:r>
              <a:rPr lang="en-US" altLang="ja-JP" dirty="0" smtClean="0"/>
              <a:t>)</a:t>
            </a:r>
            <a:r>
              <a:rPr lang="ja-JP" altLang="en-US" dirty="0" smtClean="0"/>
              <a:t>と</a:t>
            </a:r>
            <a:r>
              <a:rPr lang="en-US" altLang="ja-JP" dirty="0" smtClean="0"/>
              <a:t/>
            </a:r>
            <a:br>
              <a:rPr lang="en-US" altLang="ja-JP" dirty="0" smtClean="0"/>
            </a:br>
            <a:r>
              <a:rPr lang="ja-JP" altLang="en-US" dirty="0" smtClean="0"/>
              <a:t>黒潮からの距離の関係</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15</a:t>
            </a:fld>
            <a:endParaRPr lang="en-US" altLang="ja-JP"/>
          </a:p>
        </p:txBody>
      </p:sp>
      <p:cxnSp>
        <p:nvCxnSpPr>
          <p:cNvPr id="8" name="直線コネクタ 7"/>
          <p:cNvCxnSpPr/>
          <p:nvPr/>
        </p:nvCxnSpPr>
        <p:spPr>
          <a:xfrm>
            <a:off x="1614814" y="1302028"/>
            <a:ext cx="0" cy="245411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左矢印吹き出し 8"/>
          <p:cNvSpPr/>
          <p:nvPr/>
        </p:nvSpPr>
        <p:spPr>
          <a:xfrm>
            <a:off x="1660852" y="1196752"/>
            <a:ext cx="1831028" cy="432048"/>
          </a:xfrm>
          <a:prstGeom prst="leftArrowCallout">
            <a:avLst>
              <a:gd name="adj1" fmla="val 25000"/>
              <a:gd name="adj2" fmla="val 25000"/>
              <a:gd name="adj3" fmla="val 35274"/>
              <a:gd name="adj4" fmla="val 837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SST</a:t>
            </a:r>
            <a:r>
              <a:rPr kumimoji="1" lang="ja-JP" altLang="en-US" sz="2000" dirty="0" smtClean="0"/>
              <a:t>フロント</a:t>
            </a:r>
            <a:endParaRPr kumimoji="1" lang="ja-JP" altLang="en-US" sz="2000" dirty="0"/>
          </a:p>
        </p:txBody>
      </p:sp>
      <p:cxnSp>
        <p:nvCxnSpPr>
          <p:cNvPr id="11" name="直線コネクタ 10"/>
          <p:cNvCxnSpPr/>
          <p:nvPr/>
        </p:nvCxnSpPr>
        <p:spPr>
          <a:xfrm>
            <a:off x="632335" y="2529082"/>
            <a:ext cx="3824255" cy="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161745" y="1302027"/>
            <a:ext cx="0" cy="245411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左矢印吹き出し 12"/>
          <p:cNvSpPr/>
          <p:nvPr/>
        </p:nvSpPr>
        <p:spPr>
          <a:xfrm>
            <a:off x="6197356" y="1196752"/>
            <a:ext cx="1831028" cy="432048"/>
          </a:xfrm>
          <a:prstGeom prst="leftArrowCallout">
            <a:avLst>
              <a:gd name="adj1" fmla="val 25000"/>
              <a:gd name="adj2" fmla="val 25000"/>
              <a:gd name="adj3" fmla="val 35274"/>
              <a:gd name="adj4" fmla="val 837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SST</a:t>
            </a:r>
            <a:r>
              <a:rPr kumimoji="1" lang="ja-JP" altLang="en-US" sz="2000" dirty="0" smtClean="0"/>
              <a:t>フロント</a:t>
            </a:r>
            <a:endParaRPr kumimoji="1" lang="ja-JP" altLang="en-US" sz="2000" dirty="0"/>
          </a:p>
        </p:txBody>
      </p:sp>
      <p:cxnSp>
        <p:nvCxnSpPr>
          <p:cNvPr id="14" name="直線コネクタ 13"/>
          <p:cNvCxnSpPr/>
          <p:nvPr/>
        </p:nvCxnSpPr>
        <p:spPr>
          <a:xfrm>
            <a:off x="5220072" y="2529082"/>
            <a:ext cx="3816424" cy="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971601" y="4725144"/>
            <a:ext cx="7200800" cy="859232"/>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bg1"/>
                </a:solidFill>
              </a:rPr>
              <a:t>SST</a:t>
            </a:r>
            <a:r>
              <a:rPr kumimoji="1" lang="ja-JP" altLang="en-US" sz="2800" dirty="0" smtClean="0">
                <a:solidFill>
                  <a:schemeClr val="bg1"/>
                </a:solidFill>
              </a:rPr>
              <a:t>フロント付近で</a:t>
            </a:r>
            <a:r>
              <a:rPr lang="en-US" altLang="ja-JP" sz="2800" dirty="0"/>
              <a:t>(</a:t>
            </a:r>
            <a:r>
              <a:rPr lang="ja-JP" altLang="en-US" sz="2800" dirty="0"/>
              <a:t>渦相関法</a:t>
            </a:r>
            <a:r>
              <a:rPr lang="en-US" altLang="ja-JP" sz="2800" dirty="0"/>
              <a:t> </a:t>
            </a:r>
            <a:r>
              <a:rPr lang="ja-JP" altLang="en-US" sz="2800" dirty="0"/>
              <a:t>－ バルク法</a:t>
            </a:r>
            <a:r>
              <a:rPr lang="en-US" altLang="ja-JP" sz="2800" dirty="0" smtClean="0"/>
              <a:t>)</a:t>
            </a:r>
            <a:r>
              <a:rPr lang="ja-JP" altLang="en-US" sz="2800" dirty="0" smtClean="0"/>
              <a:t>の値が大きい</a:t>
            </a:r>
            <a:endParaRPr kumimoji="1" lang="ja-JP" altLang="en-US" sz="2800" dirty="0">
              <a:solidFill>
                <a:schemeClr val="bg1"/>
              </a:solidFill>
            </a:endParaRPr>
          </a:p>
        </p:txBody>
      </p:sp>
      <p:sp>
        <p:nvSpPr>
          <p:cNvPr id="16" name="正方形/長方形 15"/>
          <p:cNvSpPr/>
          <p:nvPr/>
        </p:nvSpPr>
        <p:spPr>
          <a:xfrm>
            <a:off x="251520" y="776492"/>
            <a:ext cx="1440160" cy="49226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rPr>
              <a:t>乱流顕熱</a:t>
            </a:r>
            <a:endParaRPr kumimoji="1" lang="en-US" altLang="ja-JP" dirty="0" smtClean="0">
              <a:solidFill>
                <a:schemeClr val="bg1"/>
              </a:solidFill>
            </a:endParaRPr>
          </a:p>
          <a:p>
            <a:pPr algn="ctr"/>
            <a:r>
              <a:rPr kumimoji="1" lang="ja-JP" altLang="en-US" dirty="0" smtClean="0">
                <a:solidFill>
                  <a:schemeClr val="bg1"/>
                </a:solidFill>
              </a:rPr>
              <a:t>フラックス</a:t>
            </a:r>
            <a:endParaRPr kumimoji="1" lang="ja-JP" altLang="en-US" dirty="0">
              <a:solidFill>
                <a:schemeClr val="bg1"/>
              </a:solidFill>
            </a:endParaRPr>
          </a:p>
        </p:txBody>
      </p:sp>
      <p:sp>
        <p:nvSpPr>
          <p:cNvPr id="17" name="正方形/長方形 16"/>
          <p:cNvSpPr/>
          <p:nvPr/>
        </p:nvSpPr>
        <p:spPr>
          <a:xfrm>
            <a:off x="4788024" y="764704"/>
            <a:ext cx="1440160" cy="49226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rPr>
              <a:t>乱流潜熱</a:t>
            </a:r>
            <a:endParaRPr kumimoji="1" lang="en-US" altLang="ja-JP" dirty="0" smtClean="0">
              <a:solidFill>
                <a:schemeClr val="bg1"/>
              </a:solidFill>
            </a:endParaRPr>
          </a:p>
          <a:p>
            <a:pPr algn="ctr"/>
            <a:r>
              <a:rPr kumimoji="1" lang="ja-JP" altLang="en-US" dirty="0" smtClean="0">
                <a:solidFill>
                  <a:schemeClr val="bg1"/>
                </a:solidFill>
              </a:rPr>
              <a:t>フラックス</a:t>
            </a:r>
            <a:endParaRPr kumimoji="1" lang="ja-JP" altLang="en-US" dirty="0">
              <a:solidFill>
                <a:schemeClr val="bg1"/>
              </a:solidFill>
            </a:endParaRPr>
          </a:p>
        </p:txBody>
      </p:sp>
      <p:sp>
        <p:nvSpPr>
          <p:cNvPr id="19" name="角丸四角形 18"/>
          <p:cNvSpPr/>
          <p:nvPr/>
        </p:nvSpPr>
        <p:spPr>
          <a:xfrm>
            <a:off x="632335" y="4264380"/>
            <a:ext cx="678530" cy="288032"/>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4</a:t>
            </a:r>
            <a:r>
              <a:rPr kumimoji="1" lang="ja-JP" altLang="en-US" sz="2000" dirty="0" smtClean="0"/>
              <a:t>月</a:t>
            </a:r>
            <a:endParaRPr kumimoji="1" lang="ja-JP" altLang="en-US" sz="2000" dirty="0"/>
          </a:p>
        </p:txBody>
      </p:sp>
      <p:sp>
        <p:nvSpPr>
          <p:cNvPr id="20" name="角丸四角形 19"/>
          <p:cNvSpPr/>
          <p:nvPr/>
        </p:nvSpPr>
        <p:spPr>
          <a:xfrm>
            <a:off x="1475656" y="4264380"/>
            <a:ext cx="678530"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5</a:t>
            </a:r>
            <a:r>
              <a:rPr kumimoji="1" lang="ja-JP" altLang="en-US" sz="2000" dirty="0" smtClean="0"/>
              <a:t>月</a:t>
            </a:r>
            <a:endParaRPr kumimoji="1" lang="ja-JP" altLang="en-US" sz="2000" dirty="0"/>
          </a:p>
        </p:txBody>
      </p:sp>
      <p:sp>
        <p:nvSpPr>
          <p:cNvPr id="21" name="角丸四角形 20"/>
          <p:cNvSpPr/>
          <p:nvPr/>
        </p:nvSpPr>
        <p:spPr>
          <a:xfrm>
            <a:off x="2339752" y="4264380"/>
            <a:ext cx="678530" cy="2834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6</a:t>
            </a:r>
            <a:r>
              <a:rPr kumimoji="1" lang="ja-JP" altLang="en-US" sz="2000" dirty="0" smtClean="0"/>
              <a:t>月</a:t>
            </a:r>
            <a:endParaRPr kumimoji="1" lang="ja-JP" altLang="en-US" sz="2000" dirty="0"/>
          </a:p>
        </p:txBody>
      </p:sp>
      <p:sp>
        <p:nvSpPr>
          <p:cNvPr id="22" name="角丸四角形 21"/>
          <p:cNvSpPr/>
          <p:nvPr/>
        </p:nvSpPr>
        <p:spPr>
          <a:xfrm>
            <a:off x="3203848" y="4264380"/>
            <a:ext cx="792088" cy="279896"/>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11</a:t>
            </a:r>
            <a:r>
              <a:rPr kumimoji="1" lang="ja-JP" altLang="en-US" sz="2000" dirty="0" smtClean="0"/>
              <a:t>月</a:t>
            </a:r>
            <a:endParaRPr kumimoji="1" lang="ja-JP" altLang="en-US" sz="2000" dirty="0"/>
          </a:p>
        </p:txBody>
      </p:sp>
      <p:sp>
        <p:nvSpPr>
          <p:cNvPr id="23" name="角丸四角形 22"/>
          <p:cNvSpPr/>
          <p:nvPr/>
        </p:nvSpPr>
        <p:spPr>
          <a:xfrm>
            <a:off x="4175956" y="4256244"/>
            <a:ext cx="792088"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12</a:t>
            </a:r>
            <a:r>
              <a:rPr kumimoji="1" lang="ja-JP" altLang="en-US" sz="2000" dirty="0" smtClean="0"/>
              <a:t>月</a:t>
            </a:r>
            <a:endParaRPr kumimoji="1" lang="ja-JP" altLang="en-US" sz="2000" dirty="0"/>
          </a:p>
        </p:txBody>
      </p:sp>
      <p:sp>
        <p:nvSpPr>
          <p:cNvPr id="24" name="角丸四角形 23"/>
          <p:cNvSpPr/>
          <p:nvPr/>
        </p:nvSpPr>
        <p:spPr>
          <a:xfrm>
            <a:off x="1115617" y="5807696"/>
            <a:ext cx="6912767" cy="429616"/>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冬に</a:t>
            </a:r>
            <a:r>
              <a:rPr lang="en-US" altLang="ja-JP" sz="2800" dirty="0" smtClean="0"/>
              <a:t>(</a:t>
            </a:r>
            <a:r>
              <a:rPr lang="ja-JP" altLang="en-US" sz="2800" dirty="0"/>
              <a:t>渦相関法</a:t>
            </a:r>
            <a:r>
              <a:rPr lang="en-US" altLang="ja-JP" sz="2800" dirty="0"/>
              <a:t> </a:t>
            </a:r>
            <a:r>
              <a:rPr lang="ja-JP" altLang="en-US" sz="2800" dirty="0"/>
              <a:t>－ バルク法</a:t>
            </a:r>
            <a:r>
              <a:rPr lang="en-US" altLang="ja-JP" sz="2800" dirty="0" smtClean="0"/>
              <a:t>)</a:t>
            </a:r>
            <a:r>
              <a:rPr lang="ja-JP" altLang="en-US" sz="2800" dirty="0" smtClean="0"/>
              <a:t>の値が大きい</a:t>
            </a:r>
            <a:endParaRPr kumimoji="1" lang="ja-JP" altLang="en-US" sz="2800" dirty="0">
              <a:solidFill>
                <a:schemeClr val="bg1"/>
              </a:solidFill>
            </a:endParaRPr>
          </a:p>
        </p:txBody>
      </p:sp>
    </p:spTree>
    <p:extLst>
      <p:ext uri="{BB962C8B-B14F-4D97-AF65-F5344CB8AC3E}">
        <p14:creationId xmlns:p14="http://schemas.microsoft.com/office/powerpoint/2010/main" val="91985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角丸四角形 66"/>
          <p:cNvSpPr/>
          <p:nvPr/>
        </p:nvSpPr>
        <p:spPr>
          <a:xfrm>
            <a:off x="35496" y="3356992"/>
            <a:ext cx="2160658" cy="619304"/>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76489" y="6372036"/>
            <a:ext cx="6880737" cy="369332"/>
          </a:xfrm>
          <a:prstGeom prst="rect">
            <a:avLst/>
          </a:prstGeom>
          <a:noFill/>
        </p:spPr>
        <p:txBody>
          <a:bodyPr wrap="square" rtlCol="0">
            <a:spAutoFit/>
          </a:bodyPr>
          <a:lstStyle/>
          <a:p>
            <a:r>
              <a:rPr kumimoji="1" lang="ja-JP" altLang="en-US" dirty="0" smtClean="0"/>
              <a:t>超音波風速計・加速度計の軸 </a:t>
            </a:r>
            <a:r>
              <a:rPr kumimoji="1" lang="en-US" altLang="ja-JP" dirty="0" smtClean="0"/>
              <a:t>(</a:t>
            </a:r>
            <a:r>
              <a:rPr kumimoji="1" lang="ja-JP" altLang="en-US" dirty="0" smtClean="0"/>
              <a:t>作図協力：</a:t>
            </a:r>
            <a:r>
              <a:rPr kumimoji="1" lang="en-US" altLang="ja-JP" dirty="0" smtClean="0"/>
              <a:t>(</a:t>
            </a:r>
            <a:r>
              <a:rPr kumimoji="1" lang="ja-JP" altLang="en-US" dirty="0" smtClean="0"/>
              <a:t>株</a:t>
            </a:r>
            <a:r>
              <a:rPr kumimoji="1" lang="en-US" altLang="ja-JP" dirty="0" smtClean="0"/>
              <a:t>)</a:t>
            </a:r>
            <a:r>
              <a:rPr kumimoji="1" lang="ja-JP" altLang="en-US" dirty="0" smtClean="0"/>
              <a:t>ソニック 伊藤芳樹 氏</a:t>
            </a:r>
            <a:r>
              <a:rPr kumimoji="1" lang="en-US" altLang="ja-JP" dirty="0" smtClean="0"/>
              <a:t>)</a:t>
            </a:r>
            <a:endParaRPr kumimoji="1" lang="ja-JP" altLang="en-US" dirty="0"/>
          </a:p>
        </p:txBody>
      </p:sp>
      <p:sp>
        <p:nvSpPr>
          <p:cNvPr id="2" name="タイトル 1"/>
          <p:cNvSpPr>
            <a:spLocks noGrp="1"/>
          </p:cNvSpPr>
          <p:nvPr>
            <p:ph type="title"/>
          </p:nvPr>
        </p:nvSpPr>
        <p:spPr/>
        <p:txBody>
          <a:bodyPr/>
          <a:lstStyle/>
          <a:p>
            <a:r>
              <a:rPr kumimoji="1" lang="ja-JP" altLang="en-US" dirty="0" smtClean="0"/>
              <a:t>研究方法</a:t>
            </a:r>
            <a:r>
              <a:rPr kumimoji="1" lang="en-US" altLang="ja-JP" dirty="0" smtClean="0"/>
              <a:t/>
            </a:r>
            <a:br>
              <a:rPr kumimoji="1" lang="en-US" altLang="ja-JP" dirty="0" smtClean="0"/>
            </a:br>
            <a:r>
              <a:rPr lang="ja-JP" altLang="en-US" dirty="0" smtClean="0"/>
              <a:t>－船の揺れ，鉛直風の周期 </a:t>
            </a:r>
            <a:r>
              <a:rPr lang="en-US" altLang="ja-JP" dirty="0" smtClean="0"/>
              <a:t>(</a:t>
            </a:r>
            <a:r>
              <a:rPr lang="ja-JP" altLang="en-US" dirty="0" smtClean="0"/>
              <a:t>約</a:t>
            </a:r>
            <a:r>
              <a:rPr lang="en-US" altLang="ja-JP" dirty="0" smtClean="0"/>
              <a:t>3</a:t>
            </a:r>
            <a:r>
              <a:rPr lang="ja-JP" altLang="en-US" dirty="0" smtClean="0"/>
              <a:t>分間</a:t>
            </a:r>
            <a:r>
              <a:rPr lang="en-US" altLang="ja-JP" dirty="0" smtClean="0"/>
              <a:t>)</a:t>
            </a:r>
            <a:endParaRPr kumimoji="1" lang="ja-JP" altLang="en-US" dirty="0"/>
          </a:p>
        </p:txBody>
      </p:sp>
      <p:sp>
        <p:nvSpPr>
          <p:cNvPr id="5" name="スライド番号プレースホルダー 4"/>
          <p:cNvSpPr>
            <a:spLocks noGrp="1"/>
          </p:cNvSpPr>
          <p:nvPr>
            <p:ph type="sldNum" sz="quarter" idx="12"/>
          </p:nvPr>
        </p:nvSpPr>
        <p:spPr>
          <a:xfrm>
            <a:off x="6826250" y="6525344"/>
            <a:ext cx="2133600" cy="196850"/>
          </a:xfrm>
        </p:spPr>
        <p:txBody>
          <a:bodyPr/>
          <a:lstStyle/>
          <a:p>
            <a:fld id="{904EC81E-F551-4C22-978F-1A03AA19CF67}" type="slidenum">
              <a:rPr lang="en-US" altLang="ja-JP" smtClean="0"/>
              <a:pPr/>
              <a:t>16</a:t>
            </a:fld>
            <a:endParaRPr lang="en-US" altLang="ja-JP"/>
          </a:p>
        </p:txBody>
      </p:sp>
      <p:cxnSp>
        <p:nvCxnSpPr>
          <p:cNvPr id="6" name="直線矢印コネクタ 5"/>
          <p:cNvCxnSpPr/>
          <p:nvPr/>
        </p:nvCxnSpPr>
        <p:spPr>
          <a:xfrm flipV="1">
            <a:off x="4572000" y="3284984"/>
            <a:ext cx="2160240"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4572000" y="4005064"/>
            <a:ext cx="2160240"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4572000" y="4005064"/>
            <a:ext cx="0" cy="21602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flipV="1">
            <a:off x="4557196" y="1841620"/>
            <a:ext cx="14804" cy="216344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2396956" y="4008268"/>
            <a:ext cx="2175044" cy="71687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2411760" y="3281780"/>
            <a:ext cx="2160240" cy="72328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p:cNvSpPr txBox="1"/>
              <p:nvPr/>
            </p:nvSpPr>
            <p:spPr>
              <a:xfrm>
                <a:off x="2115782" y="3059668"/>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2115782" y="3059668"/>
                <a:ext cx="367986" cy="369332"/>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6660232" y="4581128"/>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6660232" y="4581128"/>
                <a:ext cx="367986" cy="369332"/>
              </a:xfrm>
              <a:prstGeom prst="rect">
                <a:avLst/>
              </a:prstGeom>
              <a:blipFill rotWithShape="1">
                <a:blip r:embed="rId3"/>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434273" y="6084004"/>
                <a:ext cx="353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𝑧</m:t>
                      </m:r>
                    </m:oMath>
                  </m:oMathPara>
                </a14:m>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434273" y="6084004"/>
                <a:ext cx="353751"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6660232" y="30689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6660232" y="3068960"/>
                <a:ext cx="367986"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2115782" y="4581128"/>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115782" y="4581128"/>
                <a:ext cx="367986" cy="369332"/>
              </a:xfrm>
              <a:prstGeom prst="rect">
                <a:avLst/>
              </a:prstGeom>
              <a:blipFill rotWithShape="1">
                <a:blip r:embed="rId6"/>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4434273" y="1547500"/>
                <a:ext cx="353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𝑧</m:t>
                      </m:r>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434273" y="1547500"/>
                <a:ext cx="353751" cy="369332"/>
              </a:xfrm>
              <a:prstGeom prst="rect">
                <a:avLst/>
              </a:prstGeom>
              <a:blipFill rotWithShape="1">
                <a:blip r:embed="rId7"/>
                <a:stretch>
                  <a:fillRect/>
                </a:stretch>
              </a:blipFill>
            </p:spPr>
            <p:txBody>
              <a:bodyPr/>
              <a:lstStyle/>
              <a:p>
                <a:r>
                  <a:rPr lang="ja-JP" altLang="en-US">
                    <a:noFill/>
                  </a:rPr>
                  <a:t> </a:t>
                </a:r>
              </a:p>
            </p:txBody>
          </p:sp>
        </mc:Fallback>
      </mc:AlternateContent>
      <p:cxnSp>
        <p:nvCxnSpPr>
          <p:cNvPr id="18" name="直線矢印コネクタ 17"/>
          <p:cNvCxnSpPr/>
          <p:nvPr/>
        </p:nvCxnSpPr>
        <p:spPr>
          <a:xfrm>
            <a:off x="7635815" y="6309320"/>
            <a:ext cx="75260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7635814" y="6021288"/>
            <a:ext cx="752607"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528060" y="6165304"/>
            <a:ext cx="1232082" cy="369332"/>
          </a:xfrm>
          <a:prstGeom prst="rect">
            <a:avLst/>
          </a:prstGeom>
          <a:noFill/>
        </p:spPr>
        <p:txBody>
          <a:bodyPr wrap="square" rtlCol="0">
            <a:spAutoFit/>
          </a:bodyPr>
          <a:lstStyle/>
          <a:p>
            <a:r>
              <a:rPr lang="ja-JP" altLang="en-US" dirty="0"/>
              <a:t>加速度計</a:t>
            </a:r>
            <a:endParaRPr kumimoji="1" lang="ja-JP" altLang="en-US" dirty="0"/>
          </a:p>
        </p:txBody>
      </p:sp>
      <p:sp>
        <p:nvSpPr>
          <p:cNvPr id="21" name="テキスト ボックス 20"/>
          <p:cNvSpPr txBox="1"/>
          <p:nvPr/>
        </p:nvSpPr>
        <p:spPr>
          <a:xfrm>
            <a:off x="6546874" y="5867980"/>
            <a:ext cx="925821" cy="369332"/>
          </a:xfrm>
          <a:prstGeom prst="rect">
            <a:avLst/>
          </a:prstGeom>
          <a:noFill/>
        </p:spPr>
        <p:txBody>
          <a:bodyPr wrap="square" rtlCol="0">
            <a:spAutoFit/>
          </a:bodyPr>
          <a:lstStyle/>
          <a:p>
            <a:r>
              <a:rPr lang="ja-JP" altLang="en-US" dirty="0" smtClean="0"/>
              <a:t>風速計</a:t>
            </a:r>
            <a:endParaRPr kumimoji="1" lang="ja-JP" altLang="en-US" dirty="0"/>
          </a:p>
        </p:txBody>
      </p:sp>
      <p:sp>
        <p:nvSpPr>
          <p:cNvPr id="22" name="正方形/長方形 21"/>
          <p:cNvSpPr/>
          <p:nvPr/>
        </p:nvSpPr>
        <p:spPr>
          <a:xfrm>
            <a:off x="6528060" y="5805264"/>
            <a:ext cx="2004380" cy="79208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環状矢印 22"/>
          <p:cNvSpPr/>
          <p:nvPr/>
        </p:nvSpPr>
        <p:spPr>
          <a:xfrm rot="4144125">
            <a:off x="5731435" y="3143341"/>
            <a:ext cx="738371" cy="761688"/>
          </a:xfrm>
          <a:prstGeom prst="circularArrow">
            <a:avLst>
              <a:gd name="adj1" fmla="val 12500"/>
              <a:gd name="adj2" fmla="val 1142319"/>
              <a:gd name="adj3" fmla="val 20457681"/>
              <a:gd name="adj4" fmla="val 10800000"/>
              <a:gd name="adj5" fmla="val 170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環状矢印 23"/>
          <p:cNvSpPr/>
          <p:nvPr/>
        </p:nvSpPr>
        <p:spPr>
          <a:xfrm rot="6511529" flipV="1">
            <a:off x="6028660" y="4233280"/>
            <a:ext cx="738371" cy="761688"/>
          </a:xfrm>
          <a:prstGeom prst="circularArrow">
            <a:avLst>
              <a:gd name="adj1" fmla="val 12500"/>
              <a:gd name="adj2" fmla="val 1142319"/>
              <a:gd name="adj3" fmla="val 20457681"/>
              <a:gd name="adj4" fmla="val 10800000"/>
              <a:gd name="adj5" fmla="val 1691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環状矢印 24"/>
          <p:cNvSpPr/>
          <p:nvPr/>
        </p:nvSpPr>
        <p:spPr>
          <a:xfrm rot="10800000">
            <a:off x="4211961" y="5141565"/>
            <a:ext cx="738371" cy="761688"/>
          </a:xfrm>
          <a:prstGeom prst="circularArrow">
            <a:avLst>
              <a:gd name="adj1" fmla="val 12500"/>
              <a:gd name="adj2" fmla="val 1142319"/>
              <a:gd name="adj3" fmla="val 20457681"/>
              <a:gd name="adj4" fmla="val 10800000"/>
              <a:gd name="adj5" fmla="val 170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mc:AlternateContent xmlns:mc="http://schemas.openxmlformats.org/markup-compatibility/2006" xmlns:a14="http://schemas.microsoft.com/office/drawing/2010/main">
        <mc:Choice Requires="a14">
          <p:sp>
            <p:nvSpPr>
              <p:cNvPr id="26" name="角丸四角形 25"/>
              <p:cNvSpPr/>
              <p:nvPr/>
            </p:nvSpPr>
            <p:spPr>
              <a:xfrm>
                <a:off x="6496029" y="3529434"/>
                <a:ext cx="1316331" cy="56997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角加速度</a:t>
                </a:r>
                <a14:m>
                  <m:oMath xmlns:m="http://schemas.openxmlformats.org/officeDocument/2006/math">
                    <m:r>
                      <a:rPr lang="en-US" altLang="ja-JP" b="0" i="1" smtClean="0">
                        <a:latin typeface="Cambria Math"/>
                      </a:rPr>
                      <m:t>𝑋</m:t>
                    </m:r>
                  </m:oMath>
                </a14:m>
                <a:endParaRPr lang="en-US" altLang="ja-JP" dirty="0" smtClean="0"/>
              </a:p>
              <a:p>
                <a:r>
                  <a:rPr lang="en-US" altLang="ja-JP" dirty="0" smtClean="0"/>
                  <a:t>(</a:t>
                </a:r>
                <a:r>
                  <a:rPr lang="ja-JP" altLang="en-US" dirty="0"/>
                  <a:t>ロール角</a:t>
                </a:r>
                <a:r>
                  <a:rPr lang="en-US" altLang="ja-JP" dirty="0"/>
                  <a:t>)</a:t>
                </a:r>
                <a:endParaRPr lang="ja-JP" altLang="en-US" dirty="0"/>
              </a:p>
            </p:txBody>
          </p:sp>
        </mc:Choice>
        <mc:Fallback xmlns="">
          <p:sp>
            <p:nvSpPr>
              <p:cNvPr id="26" name="角丸四角形 25"/>
              <p:cNvSpPr>
                <a:spLocks noRot="1" noChangeAspect="1" noMove="1" noResize="1" noEditPoints="1" noAdjustHandles="1" noChangeArrowheads="1" noChangeShapeType="1" noTextEdit="1"/>
              </p:cNvSpPr>
              <p:nvPr/>
            </p:nvSpPr>
            <p:spPr>
              <a:xfrm>
                <a:off x="6496029" y="3529434"/>
                <a:ext cx="1316331" cy="569976"/>
              </a:xfrm>
              <a:prstGeom prst="roundRect">
                <a:avLst/>
              </a:prstGeom>
              <a:blipFill rotWithShape="1">
                <a:blip r:embed="rId8"/>
                <a:stretch>
                  <a:fillRect l="-1852" t="-13978" b="-24731"/>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角丸四角形 26"/>
              <p:cNvSpPr/>
              <p:nvPr/>
            </p:nvSpPr>
            <p:spPr>
              <a:xfrm>
                <a:off x="6188207" y="4947256"/>
                <a:ext cx="1319857" cy="56997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角加速度</a:t>
                </a:r>
                <a14:m>
                  <m:oMath xmlns:m="http://schemas.openxmlformats.org/officeDocument/2006/math">
                    <m:r>
                      <a:rPr lang="en-US" altLang="ja-JP" b="0" i="1" smtClean="0">
                        <a:latin typeface="Cambria Math"/>
                      </a:rPr>
                      <m:t>𝑌</m:t>
                    </m:r>
                  </m:oMath>
                </a14:m>
                <a:endParaRPr lang="en-US" altLang="ja-JP" dirty="0" smtClean="0"/>
              </a:p>
              <a:p>
                <a:r>
                  <a:rPr lang="en-US" altLang="ja-JP" dirty="0" smtClean="0"/>
                  <a:t>(</a:t>
                </a:r>
                <a:r>
                  <a:rPr lang="ja-JP" altLang="en-US" dirty="0" smtClean="0"/>
                  <a:t>ピッチ角</a:t>
                </a:r>
                <a:r>
                  <a:rPr lang="en-US" altLang="ja-JP" dirty="0"/>
                  <a:t>)</a:t>
                </a:r>
                <a:endParaRPr lang="ja-JP" altLang="en-US" dirty="0"/>
              </a:p>
            </p:txBody>
          </p:sp>
        </mc:Choice>
        <mc:Fallback xmlns="">
          <p:sp>
            <p:nvSpPr>
              <p:cNvPr id="27" name="角丸四角形 26"/>
              <p:cNvSpPr>
                <a:spLocks noRot="1" noChangeAspect="1" noMove="1" noResize="1" noEditPoints="1" noAdjustHandles="1" noChangeArrowheads="1" noChangeShapeType="1" noTextEdit="1"/>
              </p:cNvSpPr>
              <p:nvPr/>
            </p:nvSpPr>
            <p:spPr>
              <a:xfrm>
                <a:off x="6188207" y="4947256"/>
                <a:ext cx="1319857" cy="569976"/>
              </a:xfrm>
              <a:prstGeom prst="roundRect">
                <a:avLst/>
              </a:prstGeom>
              <a:blipFill rotWithShape="1">
                <a:blip r:embed="rId9"/>
                <a:stretch>
                  <a:fillRect l="-1843" t="-13978" b="-24731"/>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角丸四角形 27"/>
              <p:cNvSpPr/>
              <p:nvPr/>
            </p:nvSpPr>
            <p:spPr>
              <a:xfrm>
                <a:off x="2883785" y="5736300"/>
                <a:ext cx="1328175" cy="56997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角加速度</a:t>
                </a:r>
                <a14:m>
                  <m:oMath xmlns:m="http://schemas.openxmlformats.org/officeDocument/2006/math">
                    <m:r>
                      <a:rPr lang="en-US" altLang="ja-JP" b="0" i="1" smtClean="0">
                        <a:latin typeface="Cambria Math"/>
                      </a:rPr>
                      <m:t>𝑍</m:t>
                    </m:r>
                  </m:oMath>
                </a14:m>
                <a:endParaRPr lang="en-US" altLang="ja-JP" dirty="0" smtClean="0"/>
              </a:p>
              <a:p>
                <a:r>
                  <a:rPr lang="en-US" altLang="ja-JP" dirty="0" smtClean="0"/>
                  <a:t>(</a:t>
                </a:r>
                <a:r>
                  <a:rPr lang="ja-JP" altLang="en-US" dirty="0" smtClean="0"/>
                  <a:t>ヨー角</a:t>
                </a:r>
                <a:r>
                  <a:rPr lang="en-US" altLang="ja-JP" dirty="0"/>
                  <a:t>)</a:t>
                </a:r>
                <a:endParaRPr lang="ja-JP" altLang="en-US" dirty="0"/>
              </a:p>
            </p:txBody>
          </p:sp>
        </mc:Choice>
        <mc:Fallback xmlns="">
          <p:sp>
            <p:nvSpPr>
              <p:cNvPr id="28" name="角丸四角形 27"/>
              <p:cNvSpPr>
                <a:spLocks noRot="1" noChangeAspect="1" noMove="1" noResize="1" noEditPoints="1" noAdjustHandles="1" noChangeArrowheads="1" noChangeShapeType="1" noTextEdit="1"/>
              </p:cNvSpPr>
              <p:nvPr/>
            </p:nvSpPr>
            <p:spPr>
              <a:xfrm>
                <a:off x="2883785" y="5736300"/>
                <a:ext cx="1328175" cy="569976"/>
              </a:xfrm>
              <a:prstGeom prst="roundRect">
                <a:avLst/>
              </a:prstGeom>
              <a:blipFill rotWithShape="1">
                <a:blip r:embed="rId10"/>
                <a:stretch>
                  <a:fillRect l="-1835" t="-13978" b="-24731"/>
                </a:stretch>
              </a:blipFill>
              <a:ln>
                <a:noFill/>
              </a:ln>
            </p:spPr>
            <p:txBody>
              <a:bodyPr/>
              <a:lstStyle/>
              <a:p>
                <a:r>
                  <a:rPr lang="ja-JP" altLang="en-US">
                    <a:noFill/>
                  </a:rPr>
                  <a:t> </a:t>
                </a:r>
              </a:p>
            </p:txBody>
          </p:sp>
        </mc:Fallback>
      </mc:AlternateContent>
      <p:sp>
        <p:nvSpPr>
          <p:cNvPr id="29" name="下矢印 28"/>
          <p:cNvSpPr/>
          <p:nvPr/>
        </p:nvSpPr>
        <p:spPr>
          <a:xfrm>
            <a:off x="4283968" y="4791064"/>
            <a:ext cx="222313" cy="510144"/>
          </a:xfrm>
          <a:prstGeom prst="downArrow">
            <a:avLst>
              <a:gd name="adj1" fmla="val 50000"/>
              <a:gd name="adj2" fmla="val 5399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0" name="角丸四角形 29"/>
              <p:cNvSpPr/>
              <p:nvPr/>
            </p:nvSpPr>
            <p:spPr>
              <a:xfrm>
                <a:off x="3138770" y="4858302"/>
                <a:ext cx="1073190" cy="3756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加速度</a:t>
                </a:r>
                <a14:m>
                  <m:oMath xmlns:m="http://schemas.openxmlformats.org/officeDocument/2006/math">
                    <m:r>
                      <a:rPr lang="en-US" altLang="ja-JP" b="0" i="1" smtClean="0">
                        <a:solidFill>
                          <a:schemeClr val="tx1"/>
                        </a:solidFill>
                        <a:latin typeface="Cambria Math"/>
                      </a:rPr>
                      <m:t>𝑍</m:t>
                    </m:r>
                  </m:oMath>
                </a14:m>
                <a:endParaRPr lang="en-US" altLang="ja-JP" dirty="0" smtClean="0">
                  <a:solidFill>
                    <a:schemeClr val="tx1"/>
                  </a:solidFill>
                </a:endParaRPr>
              </a:p>
            </p:txBody>
          </p:sp>
        </mc:Choice>
        <mc:Fallback xmlns="">
          <p:sp>
            <p:nvSpPr>
              <p:cNvPr id="30" name="角丸四角形 29"/>
              <p:cNvSpPr>
                <a:spLocks noRot="1" noChangeAspect="1" noMove="1" noResize="1" noEditPoints="1" noAdjustHandles="1" noChangeArrowheads="1" noChangeShapeType="1" noTextEdit="1"/>
              </p:cNvSpPr>
              <p:nvPr/>
            </p:nvSpPr>
            <p:spPr>
              <a:xfrm>
                <a:off x="3138770" y="4858302"/>
                <a:ext cx="1073190" cy="375668"/>
              </a:xfrm>
              <a:prstGeom prst="roundRect">
                <a:avLst/>
              </a:prstGeom>
              <a:blipFill rotWithShape="1">
                <a:blip r:embed="rId11"/>
                <a:stretch>
                  <a:fillRect l="-3409" t="-9677" b="-20968"/>
                </a:stretch>
              </a:blipFill>
              <a:ln>
                <a:noFill/>
              </a:ln>
            </p:spPr>
            <p:txBody>
              <a:bodyPr/>
              <a:lstStyle/>
              <a:p>
                <a:r>
                  <a:rPr lang="ja-JP" altLang="en-US">
                    <a:noFill/>
                  </a:rPr>
                  <a:t> </a:t>
                </a:r>
              </a:p>
            </p:txBody>
          </p:sp>
        </mc:Fallback>
      </mc:AlternateContent>
      <p:sp>
        <p:nvSpPr>
          <p:cNvPr id="31" name="下矢印 30"/>
          <p:cNvSpPr/>
          <p:nvPr/>
        </p:nvSpPr>
        <p:spPr>
          <a:xfrm rot="17360653">
            <a:off x="5386408" y="4208692"/>
            <a:ext cx="222313" cy="510144"/>
          </a:xfrm>
          <a:prstGeom prst="downArrow">
            <a:avLst>
              <a:gd name="adj1" fmla="val 50000"/>
              <a:gd name="adj2" fmla="val 5399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2" name="角丸四角形 31"/>
              <p:cNvSpPr/>
              <p:nvPr/>
            </p:nvSpPr>
            <p:spPr>
              <a:xfrm>
                <a:off x="4885333" y="4653136"/>
                <a:ext cx="1126827" cy="3455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加速度</a:t>
                </a:r>
                <a14:m>
                  <m:oMath xmlns:m="http://schemas.openxmlformats.org/officeDocument/2006/math">
                    <m:r>
                      <a:rPr lang="en-US" altLang="ja-JP" b="0" i="1" smtClean="0">
                        <a:solidFill>
                          <a:schemeClr val="tx1"/>
                        </a:solidFill>
                        <a:latin typeface="Cambria Math"/>
                      </a:rPr>
                      <m:t>𝑌</m:t>
                    </m:r>
                  </m:oMath>
                </a14:m>
                <a:endParaRPr lang="en-US" altLang="ja-JP" dirty="0" smtClean="0">
                  <a:solidFill>
                    <a:schemeClr val="tx1"/>
                  </a:solidFill>
                </a:endParaRPr>
              </a:p>
            </p:txBody>
          </p:sp>
        </mc:Choice>
        <mc:Fallback xmlns="">
          <p:sp>
            <p:nvSpPr>
              <p:cNvPr id="32" name="角丸四角形 31"/>
              <p:cNvSpPr>
                <a:spLocks noRot="1" noChangeAspect="1" noMove="1" noResize="1" noEditPoints="1" noAdjustHandles="1" noChangeArrowheads="1" noChangeShapeType="1" noTextEdit="1"/>
              </p:cNvSpPr>
              <p:nvPr/>
            </p:nvSpPr>
            <p:spPr>
              <a:xfrm>
                <a:off x="4885333" y="4653136"/>
                <a:ext cx="1126827" cy="345568"/>
              </a:xfrm>
              <a:prstGeom prst="roundRect">
                <a:avLst/>
              </a:prstGeom>
              <a:blipFill rotWithShape="1">
                <a:blip r:embed="rId12"/>
                <a:stretch>
                  <a:fillRect l="-2703" t="-14035" b="-28070"/>
                </a:stretch>
              </a:blipFill>
              <a:ln>
                <a:noFill/>
              </a:ln>
            </p:spPr>
            <p:txBody>
              <a:bodyPr/>
              <a:lstStyle/>
              <a:p>
                <a:r>
                  <a:rPr lang="ja-JP" altLang="en-US">
                    <a:noFill/>
                  </a:rPr>
                  <a:t> </a:t>
                </a:r>
              </a:p>
            </p:txBody>
          </p:sp>
        </mc:Fallback>
      </mc:AlternateContent>
      <p:sp>
        <p:nvSpPr>
          <p:cNvPr id="33" name="下矢印 32"/>
          <p:cNvSpPr/>
          <p:nvPr/>
        </p:nvSpPr>
        <p:spPr>
          <a:xfrm rot="15030426">
            <a:off x="5458468" y="3272059"/>
            <a:ext cx="222313" cy="510144"/>
          </a:xfrm>
          <a:prstGeom prst="downArrow">
            <a:avLst>
              <a:gd name="adj1" fmla="val 50000"/>
              <a:gd name="adj2" fmla="val 5399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4" name="角丸四角形 33"/>
              <p:cNvSpPr/>
              <p:nvPr/>
            </p:nvSpPr>
            <p:spPr>
              <a:xfrm>
                <a:off x="4772227" y="2989933"/>
                <a:ext cx="1074942" cy="3455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加速度</a:t>
                </a:r>
                <a14:m>
                  <m:oMath xmlns:m="http://schemas.openxmlformats.org/officeDocument/2006/math">
                    <m:r>
                      <a:rPr lang="en-US" altLang="ja-JP" b="0" i="1" smtClean="0">
                        <a:solidFill>
                          <a:schemeClr val="tx1"/>
                        </a:solidFill>
                        <a:latin typeface="Cambria Math"/>
                      </a:rPr>
                      <m:t>𝑋</m:t>
                    </m:r>
                  </m:oMath>
                </a14:m>
                <a:endParaRPr lang="en-US" altLang="ja-JP" dirty="0" smtClean="0">
                  <a:solidFill>
                    <a:schemeClr val="tx1"/>
                  </a:solidFill>
                </a:endParaRPr>
              </a:p>
            </p:txBody>
          </p:sp>
        </mc:Choice>
        <mc:Fallback xmlns="">
          <p:sp>
            <p:nvSpPr>
              <p:cNvPr id="34" name="角丸四角形 33"/>
              <p:cNvSpPr>
                <a:spLocks noRot="1" noChangeAspect="1" noMove="1" noResize="1" noEditPoints="1" noAdjustHandles="1" noChangeArrowheads="1" noChangeShapeType="1" noTextEdit="1"/>
              </p:cNvSpPr>
              <p:nvPr/>
            </p:nvSpPr>
            <p:spPr>
              <a:xfrm>
                <a:off x="4772227" y="2989933"/>
                <a:ext cx="1074942" cy="345568"/>
              </a:xfrm>
              <a:prstGeom prst="roundRect">
                <a:avLst/>
              </a:prstGeom>
              <a:blipFill rotWithShape="1">
                <a:blip r:embed="rId13"/>
                <a:stretch>
                  <a:fillRect l="-3409" t="-14035" b="-28070"/>
                </a:stretch>
              </a:blipFill>
              <a:ln>
                <a:noFill/>
              </a:ln>
            </p:spPr>
            <p:txBody>
              <a:bodyPr/>
              <a:lstStyle/>
              <a:p>
                <a:r>
                  <a:rPr lang="ja-JP" altLang="en-US">
                    <a:noFill/>
                  </a:rPr>
                  <a:t> </a:t>
                </a:r>
              </a:p>
            </p:txBody>
          </p:sp>
        </mc:Fallback>
      </mc:AlternateContent>
      <p:sp>
        <p:nvSpPr>
          <p:cNvPr id="35" name="下矢印 34"/>
          <p:cNvSpPr/>
          <p:nvPr/>
        </p:nvSpPr>
        <p:spPr>
          <a:xfrm rot="10800000">
            <a:off x="4628529" y="2132856"/>
            <a:ext cx="222313" cy="510144"/>
          </a:xfrm>
          <a:prstGeom prst="downArrow">
            <a:avLst>
              <a:gd name="adj1" fmla="val 50000"/>
              <a:gd name="adj2" fmla="val 539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下矢印 35"/>
          <p:cNvSpPr/>
          <p:nvPr/>
        </p:nvSpPr>
        <p:spPr>
          <a:xfrm rot="6548634">
            <a:off x="3103304" y="3129285"/>
            <a:ext cx="222313" cy="510144"/>
          </a:xfrm>
          <a:prstGeom prst="downArrow">
            <a:avLst>
              <a:gd name="adj1" fmla="val 50000"/>
              <a:gd name="adj2" fmla="val 539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下矢印 36"/>
          <p:cNvSpPr/>
          <p:nvPr/>
        </p:nvSpPr>
        <p:spPr>
          <a:xfrm rot="4325382">
            <a:off x="2959812" y="4078220"/>
            <a:ext cx="222313" cy="510144"/>
          </a:xfrm>
          <a:prstGeom prst="downArrow">
            <a:avLst>
              <a:gd name="adj1" fmla="val 50000"/>
              <a:gd name="adj2" fmla="val 539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8" name="角丸四角形 37"/>
              <p:cNvSpPr/>
              <p:nvPr/>
            </p:nvSpPr>
            <p:spPr>
              <a:xfrm>
                <a:off x="2403813" y="3803512"/>
                <a:ext cx="872043" cy="3455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bg1"/>
                    </a:solidFill>
                  </a:rPr>
                  <a:t>風速</a:t>
                </a:r>
                <a14:m>
                  <m:oMath xmlns:m="http://schemas.openxmlformats.org/officeDocument/2006/math">
                    <m:r>
                      <a:rPr lang="en-US" altLang="ja-JP" b="0" i="1" smtClean="0">
                        <a:solidFill>
                          <a:schemeClr val="bg1"/>
                        </a:solidFill>
                        <a:latin typeface="Cambria Math"/>
                      </a:rPr>
                      <m:t>𝑌</m:t>
                    </m:r>
                  </m:oMath>
                </a14:m>
                <a:endParaRPr lang="en-US" altLang="ja-JP" dirty="0" smtClean="0">
                  <a:solidFill>
                    <a:schemeClr val="bg1"/>
                  </a:solidFill>
                </a:endParaRPr>
              </a:p>
            </p:txBody>
          </p:sp>
        </mc:Choice>
        <mc:Fallback xmlns="">
          <p:sp>
            <p:nvSpPr>
              <p:cNvPr id="38" name="角丸四角形 37"/>
              <p:cNvSpPr>
                <a:spLocks noRot="1" noChangeAspect="1" noMove="1" noResize="1" noEditPoints="1" noAdjustHandles="1" noChangeArrowheads="1" noChangeShapeType="1" noTextEdit="1"/>
              </p:cNvSpPr>
              <p:nvPr/>
            </p:nvSpPr>
            <p:spPr>
              <a:xfrm>
                <a:off x="2403813" y="3803512"/>
                <a:ext cx="872043" cy="345568"/>
              </a:xfrm>
              <a:prstGeom prst="roundRect">
                <a:avLst/>
              </a:prstGeom>
              <a:blipFill rotWithShape="1">
                <a:blip r:embed="rId14"/>
                <a:stretch>
                  <a:fillRect l="-3497" t="-15789" b="-26316"/>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角丸四角形 38"/>
              <p:cNvSpPr/>
              <p:nvPr/>
            </p:nvSpPr>
            <p:spPr>
              <a:xfrm>
                <a:off x="3012417" y="2852936"/>
                <a:ext cx="839503" cy="3455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bg1"/>
                    </a:solidFill>
                  </a:rPr>
                  <a:t>風速</a:t>
                </a:r>
                <a14:m>
                  <m:oMath xmlns:m="http://schemas.openxmlformats.org/officeDocument/2006/math">
                    <m:r>
                      <a:rPr lang="en-US" altLang="ja-JP" b="0" i="1" smtClean="0">
                        <a:solidFill>
                          <a:schemeClr val="bg1"/>
                        </a:solidFill>
                        <a:latin typeface="Cambria Math"/>
                      </a:rPr>
                      <m:t>𝑋</m:t>
                    </m:r>
                  </m:oMath>
                </a14:m>
                <a:endParaRPr lang="en-US" altLang="ja-JP" dirty="0" smtClean="0">
                  <a:solidFill>
                    <a:schemeClr val="bg1"/>
                  </a:solidFill>
                </a:endParaRPr>
              </a:p>
            </p:txBody>
          </p:sp>
        </mc:Choice>
        <mc:Fallback xmlns="">
          <p:sp>
            <p:nvSpPr>
              <p:cNvPr id="39" name="角丸四角形 38"/>
              <p:cNvSpPr>
                <a:spLocks noRot="1" noChangeAspect="1" noMove="1" noResize="1" noEditPoints="1" noAdjustHandles="1" noChangeArrowheads="1" noChangeShapeType="1" noTextEdit="1"/>
              </p:cNvSpPr>
              <p:nvPr/>
            </p:nvSpPr>
            <p:spPr>
              <a:xfrm>
                <a:off x="3012417" y="2852936"/>
                <a:ext cx="839503" cy="345568"/>
              </a:xfrm>
              <a:prstGeom prst="roundRect">
                <a:avLst/>
              </a:prstGeom>
              <a:blipFill rotWithShape="1">
                <a:blip r:embed="rId15"/>
                <a:stretch>
                  <a:fillRect l="-4348" t="-15789" b="-26316"/>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角丸四角形 39"/>
              <p:cNvSpPr/>
              <p:nvPr/>
            </p:nvSpPr>
            <p:spPr>
              <a:xfrm>
                <a:off x="4924093" y="2219336"/>
                <a:ext cx="1736139" cy="3455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bg1"/>
                    </a:solidFill>
                  </a:rPr>
                  <a:t>風速</a:t>
                </a:r>
                <a14:m>
                  <m:oMath xmlns:m="http://schemas.openxmlformats.org/officeDocument/2006/math">
                    <m:r>
                      <a:rPr lang="en-US" altLang="ja-JP" b="0" i="1" smtClean="0">
                        <a:solidFill>
                          <a:schemeClr val="bg1"/>
                        </a:solidFill>
                        <a:latin typeface="Cambria Math"/>
                      </a:rPr>
                      <m:t>𝑍</m:t>
                    </m:r>
                  </m:oMath>
                </a14:m>
                <a:r>
                  <a:rPr lang="en-US" altLang="ja-JP" dirty="0" smtClean="0">
                    <a:solidFill>
                      <a:schemeClr val="bg1"/>
                    </a:solidFill>
                  </a:rPr>
                  <a:t> (</a:t>
                </a:r>
                <a:r>
                  <a:rPr lang="ja-JP" altLang="en-US" dirty="0" smtClean="0">
                    <a:solidFill>
                      <a:schemeClr val="bg1"/>
                    </a:solidFill>
                  </a:rPr>
                  <a:t>鉛直風</a:t>
                </a:r>
                <a:r>
                  <a:rPr lang="en-US" altLang="ja-JP" dirty="0" smtClean="0">
                    <a:solidFill>
                      <a:schemeClr val="bg1"/>
                    </a:solidFill>
                  </a:rPr>
                  <a:t>)</a:t>
                </a:r>
              </a:p>
            </p:txBody>
          </p:sp>
        </mc:Choice>
        <mc:Fallback xmlns="">
          <p:sp>
            <p:nvSpPr>
              <p:cNvPr id="40" name="角丸四角形 39"/>
              <p:cNvSpPr>
                <a:spLocks noRot="1" noChangeAspect="1" noMove="1" noResize="1" noEditPoints="1" noAdjustHandles="1" noChangeArrowheads="1" noChangeShapeType="1" noTextEdit="1"/>
              </p:cNvSpPr>
              <p:nvPr/>
            </p:nvSpPr>
            <p:spPr>
              <a:xfrm>
                <a:off x="4924093" y="2219336"/>
                <a:ext cx="1736139" cy="345568"/>
              </a:xfrm>
              <a:prstGeom prst="roundRect">
                <a:avLst/>
              </a:prstGeom>
              <a:blipFill rotWithShape="1">
                <a:blip r:embed="rId16"/>
                <a:stretch>
                  <a:fillRect l="-2105" t="-15789" r="-1404" b="-31579"/>
                </a:stretch>
              </a:blipFill>
              <a:ln>
                <a:noFill/>
              </a:ln>
            </p:spPr>
            <p:txBody>
              <a:bodyPr/>
              <a:lstStyle/>
              <a:p>
                <a:r>
                  <a:rPr lang="ja-JP" altLang="en-US">
                    <a:noFill/>
                  </a:rPr>
                  <a:t> </a:t>
                </a:r>
              </a:p>
            </p:txBody>
          </p:sp>
        </mc:Fallback>
      </mc:AlternateContent>
      <p:sp>
        <p:nvSpPr>
          <p:cNvPr id="41" name="正方形/長方形 40"/>
          <p:cNvSpPr/>
          <p:nvPr/>
        </p:nvSpPr>
        <p:spPr>
          <a:xfrm>
            <a:off x="6636629" y="2680153"/>
            <a:ext cx="1207872" cy="34556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船首方向</a:t>
            </a:r>
            <a:endParaRPr kumimoji="1" lang="ja-JP" altLang="en-US" dirty="0">
              <a:solidFill>
                <a:schemeClr val="tx1"/>
              </a:solidFill>
            </a:endParaRPr>
          </a:p>
        </p:txBody>
      </p:sp>
      <p:sp>
        <p:nvSpPr>
          <p:cNvPr id="42" name="角丸四角形吹き出し 41"/>
          <p:cNvSpPr/>
          <p:nvPr/>
        </p:nvSpPr>
        <p:spPr>
          <a:xfrm>
            <a:off x="7240566" y="3140968"/>
            <a:ext cx="890784" cy="295051"/>
          </a:xfrm>
          <a:prstGeom prst="wedgeRoundRectCallout">
            <a:avLst>
              <a:gd name="adj1" fmla="val -35836"/>
              <a:gd name="adj2" fmla="val 82907"/>
              <a:gd name="adj3" fmla="val 16667"/>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t>7.15</a:t>
            </a:r>
            <a:r>
              <a:rPr kumimoji="1" lang="ja-JP" altLang="en-US" dirty="0" smtClean="0"/>
              <a:t>秒</a:t>
            </a:r>
            <a:endParaRPr kumimoji="1" lang="ja-JP" altLang="en-US" dirty="0"/>
          </a:p>
        </p:txBody>
      </p:sp>
      <p:sp>
        <p:nvSpPr>
          <p:cNvPr id="43" name="角丸四角形吹き出し 42"/>
          <p:cNvSpPr/>
          <p:nvPr/>
        </p:nvSpPr>
        <p:spPr>
          <a:xfrm>
            <a:off x="6989877" y="4574109"/>
            <a:ext cx="896625" cy="295051"/>
          </a:xfrm>
          <a:prstGeom prst="wedgeRoundRectCallout">
            <a:avLst>
              <a:gd name="adj1" fmla="val -39822"/>
              <a:gd name="adj2" fmla="val 95180"/>
              <a:gd name="adj3" fmla="val 16667"/>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dirty="0" smtClean="0"/>
              <a:t>5.27</a:t>
            </a:r>
            <a:r>
              <a:rPr kumimoji="1" lang="ja-JP" altLang="en-US" dirty="0" smtClean="0"/>
              <a:t>秒</a:t>
            </a:r>
            <a:endParaRPr kumimoji="1" lang="ja-JP" altLang="en-US" dirty="0"/>
          </a:p>
        </p:txBody>
      </p:sp>
      <p:sp>
        <p:nvSpPr>
          <p:cNvPr id="44" name="角丸四角形吹き出し 43"/>
          <p:cNvSpPr/>
          <p:nvPr/>
        </p:nvSpPr>
        <p:spPr>
          <a:xfrm>
            <a:off x="5292079" y="2629893"/>
            <a:ext cx="896127" cy="295051"/>
          </a:xfrm>
          <a:prstGeom prst="wedgeRoundRectCallout">
            <a:avLst>
              <a:gd name="adj1" fmla="val -37516"/>
              <a:gd name="adj2" fmla="val 95180"/>
              <a:gd name="adj3" fmla="val 16667"/>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dirty="0" smtClean="0"/>
              <a:t>4.55</a:t>
            </a:r>
            <a:r>
              <a:rPr kumimoji="1" lang="ja-JP" altLang="en-US" dirty="0" smtClean="0"/>
              <a:t>秒</a:t>
            </a:r>
            <a:endParaRPr kumimoji="1" lang="ja-JP" altLang="en-US" dirty="0"/>
          </a:p>
        </p:txBody>
      </p:sp>
      <p:sp>
        <p:nvSpPr>
          <p:cNvPr id="45" name="角丸四角形吹き出し 44"/>
          <p:cNvSpPr/>
          <p:nvPr/>
        </p:nvSpPr>
        <p:spPr>
          <a:xfrm>
            <a:off x="4788025" y="5085184"/>
            <a:ext cx="968134" cy="295051"/>
          </a:xfrm>
          <a:prstGeom prst="wedgeRoundRectCallout">
            <a:avLst>
              <a:gd name="adj1" fmla="val -12627"/>
              <a:gd name="adj2" fmla="val -108291"/>
              <a:gd name="adj3" fmla="val 16667"/>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dirty="0" smtClean="0"/>
              <a:t>6.85</a:t>
            </a:r>
            <a:r>
              <a:rPr kumimoji="1" lang="ja-JP" altLang="en-US" dirty="0" smtClean="0"/>
              <a:t>秒</a:t>
            </a:r>
            <a:endParaRPr kumimoji="1" lang="ja-JP" altLang="en-US" dirty="0"/>
          </a:p>
        </p:txBody>
      </p:sp>
      <p:sp>
        <p:nvSpPr>
          <p:cNvPr id="46" name="角丸四角形吹き出し 45"/>
          <p:cNvSpPr/>
          <p:nvPr/>
        </p:nvSpPr>
        <p:spPr>
          <a:xfrm>
            <a:off x="3347865" y="4437112"/>
            <a:ext cx="936103" cy="295051"/>
          </a:xfrm>
          <a:prstGeom prst="wedgeRoundRectCallout">
            <a:avLst>
              <a:gd name="adj1" fmla="val -35414"/>
              <a:gd name="adj2" fmla="val 104385"/>
              <a:gd name="adj3" fmla="val 16667"/>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dirty="0" smtClean="0"/>
              <a:t>3.98</a:t>
            </a:r>
            <a:r>
              <a:rPr kumimoji="1" lang="ja-JP" altLang="en-US" dirty="0" smtClean="0"/>
              <a:t>秒</a:t>
            </a:r>
            <a:endParaRPr kumimoji="1" lang="ja-JP" altLang="en-US" dirty="0"/>
          </a:p>
        </p:txBody>
      </p:sp>
      <p:pic>
        <p:nvPicPr>
          <p:cNvPr id="47" name="図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504" y="863618"/>
            <a:ext cx="1292239" cy="1467647"/>
          </a:xfrm>
          <a:prstGeom prst="rect">
            <a:avLst/>
          </a:prstGeom>
        </p:spPr>
      </p:pic>
      <p:sp>
        <p:nvSpPr>
          <p:cNvPr id="3" name="円/楕円 2"/>
          <p:cNvSpPr/>
          <p:nvPr/>
        </p:nvSpPr>
        <p:spPr>
          <a:xfrm>
            <a:off x="683568" y="1541111"/>
            <a:ext cx="201962" cy="168989"/>
          </a:xfrm>
          <a:prstGeom prst="ellipse">
            <a:avLst/>
          </a:prstGeom>
          <a:solidFill>
            <a:srgbClr val="292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45684" y="848827"/>
            <a:ext cx="1290177" cy="1467647"/>
          </a:xfrm>
          <a:prstGeom prst="rect">
            <a:avLst/>
          </a:prstGeom>
        </p:spPr>
      </p:pic>
      <p:sp>
        <p:nvSpPr>
          <p:cNvPr id="4" name="右矢印 3"/>
          <p:cNvSpPr/>
          <p:nvPr/>
        </p:nvSpPr>
        <p:spPr>
          <a:xfrm rot="1380765">
            <a:off x="2909975" y="505097"/>
            <a:ext cx="1640723" cy="1916527"/>
          </a:xfrm>
          <a:prstGeom prst="rightArrow">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rot="13954210">
            <a:off x="3250520" y="1501184"/>
            <a:ext cx="576064" cy="348332"/>
          </a:xfrm>
          <a:prstGeom prst="rightArrow">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右矢印 49"/>
          <p:cNvSpPr/>
          <p:nvPr/>
        </p:nvSpPr>
        <p:spPr>
          <a:xfrm rot="20789237">
            <a:off x="3452470" y="1043224"/>
            <a:ext cx="576064" cy="347259"/>
          </a:xfrm>
          <a:prstGeom prst="rightArrow">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987824" y="827420"/>
            <a:ext cx="713150" cy="369332"/>
          </a:xfrm>
          <a:prstGeom prst="rect">
            <a:avLst/>
          </a:prstGeom>
          <a:noFill/>
        </p:spPr>
        <p:txBody>
          <a:bodyPr wrap="square" rtlCol="0">
            <a:spAutoFit/>
          </a:bodyPr>
          <a:lstStyle/>
          <a:p>
            <a:r>
              <a:rPr kumimoji="1" lang="ja-JP" altLang="en-US" dirty="0" smtClean="0"/>
              <a:t>黒潮</a:t>
            </a:r>
            <a:endParaRPr kumimoji="1" lang="ja-JP" altLang="en-US" dirty="0"/>
          </a:p>
        </p:txBody>
      </p:sp>
      <p:sp>
        <p:nvSpPr>
          <p:cNvPr id="52" name="円/楕円 51"/>
          <p:cNvSpPr/>
          <p:nvPr/>
        </p:nvSpPr>
        <p:spPr>
          <a:xfrm>
            <a:off x="2299775" y="2063520"/>
            <a:ext cx="252026" cy="21335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a:stCxn id="52" idx="0"/>
          </p:cNvCxnSpPr>
          <p:nvPr/>
        </p:nvCxnSpPr>
        <p:spPr>
          <a:xfrm flipV="1">
            <a:off x="2425788" y="806328"/>
            <a:ext cx="712982" cy="12571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2483768" y="2063520"/>
            <a:ext cx="996584" cy="1685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6" name="1 つの角を丸めた四角形 65"/>
          <p:cNvSpPr/>
          <p:nvPr/>
        </p:nvSpPr>
        <p:spPr>
          <a:xfrm>
            <a:off x="75983" y="2373681"/>
            <a:ext cx="2839833" cy="767287"/>
          </a:xfrm>
          <a:prstGeom prst="snip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3</a:t>
            </a:r>
            <a:r>
              <a:rPr lang="ja-JP" altLang="en-US" sz="2400" dirty="0" smtClean="0"/>
              <a:t>ヶ所の揺れ周期はほぼ同じ</a:t>
            </a:r>
            <a:endParaRPr kumimoji="1" lang="ja-JP" altLang="en-US" sz="2400" dirty="0"/>
          </a:p>
        </p:txBody>
      </p:sp>
      <p:sp>
        <p:nvSpPr>
          <p:cNvPr id="73" name="1 つの角を丸めた四角形 72"/>
          <p:cNvSpPr/>
          <p:nvPr/>
        </p:nvSpPr>
        <p:spPr>
          <a:xfrm>
            <a:off x="139060" y="4095486"/>
            <a:ext cx="1763688" cy="716876"/>
          </a:xfrm>
          <a:prstGeom prst="snip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船の揺れ</a:t>
            </a:r>
            <a:endParaRPr kumimoji="1" lang="en-US" altLang="ja-JP" sz="2400" dirty="0" smtClean="0"/>
          </a:p>
          <a:p>
            <a:pPr algn="ctr"/>
            <a:r>
              <a:rPr kumimoji="1" lang="en-US" altLang="ja-JP" sz="2400" dirty="0" smtClean="0"/>
              <a:t>4</a:t>
            </a:r>
            <a:r>
              <a:rPr kumimoji="1" lang="ja-JP" altLang="en-US" sz="2400" dirty="0" smtClean="0"/>
              <a:t>～</a:t>
            </a:r>
            <a:r>
              <a:rPr kumimoji="1" lang="en-US" altLang="ja-JP" sz="2400" dirty="0" smtClean="0"/>
              <a:t>7</a:t>
            </a:r>
            <a:r>
              <a:rPr kumimoji="1" lang="ja-JP" altLang="en-US" sz="2400" dirty="0" smtClean="0"/>
              <a:t>秒</a:t>
            </a:r>
            <a:endParaRPr kumimoji="1" lang="ja-JP" altLang="en-US" sz="2400" dirty="0"/>
          </a:p>
        </p:txBody>
      </p:sp>
      <p:sp>
        <p:nvSpPr>
          <p:cNvPr id="74" name="1 つの角を丸めた四角形 73"/>
          <p:cNvSpPr/>
          <p:nvPr/>
        </p:nvSpPr>
        <p:spPr>
          <a:xfrm>
            <a:off x="139060" y="4980217"/>
            <a:ext cx="1763688" cy="705660"/>
          </a:xfrm>
          <a:prstGeom prst="snip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鉛直風</a:t>
            </a:r>
            <a:endParaRPr kumimoji="1" lang="en-US" altLang="ja-JP" sz="2400" dirty="0" smtClean="0"/>
          </a:p>
          <a:p>
            <a:pPr algn="ctr"/>
            <a:r>
              <a:rPr kumimoji="1" lang="en-US" altLang="ja-JP" sz="2400" dirty="0" smtClean="0"/>
              <a:t>4</a:t>
            </a:r>
            <a:r>
              <a:rPr kumimoji="1" lang="ja-JP" altLang="en-US" sz="2400" dirty="0" smtClean="0"/>
              <a:t>～</a:t>
            </a:r>
            <a:r>
              <a:rPr kumimoji="1" lang="en-US" altLang="ja-JP" sz="2400" dirty="0" smtClean="0"/>
              <a:t>6</a:t>
            </a:r>
            <a:r>
              <a:rPr kumimoji="1" lang="ja-JP" altLang="en-US" sz="2400" dirty="0" smtClean="0"/>
              <a:t>秒</a:t>
            </a:r>
            <a:endParaRPr kumimoji="1" lang="ja-JP" altLang="en-US" sz="2400" dirty="0"/>
          </a:p>
        </p:txBody>
      </p:sp>
      <p:sp>
        <p:nvSpPr>
          <p:cNvPr id="76" name="角丸四角形吹き出し 75"/>
          <p:cNvSpPr/>
          <p:nvPr/>
        </p:nvSpPr>
        <p:spPr>
          <a:xfrm>
            <a:off x="4932040" y="1675350"/>
            <a:ext cx="1019923" cy="385499"/>
          </a:xfrm>
          <a:prstGeom prst="wedgeRoundRectCallout">
            <a:avLst>
              <a:gd name="adj1" fmla="val -39619"/>
              <a:gd name="adj2" fmla="val 113591"/>
              <a:gd name="adj3" fmla="val 16667"/>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sz="2400" dirty="0" smtClean="0"/>
              <a:t>4.4</a:t>
            </a:r>
            <a:r>
              <a:rPr kumimoji="1" lang="ja-JP" altLang="en-US" sz="2400" dirty="0" smtClean="0"/>
              <a:t>秒</a:t>
            </a:r>
            <a:endParaRPr kumimoji="1" lang="ja-JP" altLang="en-US" sz="2400" dirty="0"/>
          </a:p>
        </p:txBody>
      </p:sp>
      <p:pic>
        <p:nvPicPr>
          <p:cNvPr id="81" name="図 8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85796" y="10164"/>
            <a:ext cx="3049709" cy="2160032"/>
          </a:xfrm>
          <a:prstGeom prst="rect">
            <a:avLst/>
          </a:prstGeom>
        </p:spPr>
      </p:pic>
      <p:sp>
        <p:nvSpPr>
          <p:cNvPr id="63" name="角丸四角形吹き出し 62"/>
          <p:cNvSpPr/>
          <p:nvPr/>
        </p:nvSpPr>
        <p:spPr>
          <a:xfrm>
            <a:off x="2987824" y="5294189"/>
            <a:ext cx="968134" cy="295051"/>
          </a:xfrm>
          <a:prstGeom prst="wedgeRoundRectCallout">
            <a:avLst>
              <a:gd name="adj1" fmla="val -12627"/>
              <a:gd name="adj2" fmla="val -108291"/>
              <a:gd name="adj3" fmla="val 16667"/>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dirty="0" smtClean="0"/>
              <a:t>7.88</a:t>
            </a:r>
            <a:r>
              <a:rPr kumimoji="1" lang="ja-JP" altLang="en-US" dirty="0" smtClean="0"/>
              <a:t>秒</a:t>
            </a:r>
            <a:endParaRPr kumimoji="1" lang="ja-JP" altLang="en-US" dirty="0"/>
          </a:p>
        </p:txBody>
      </p:sp>
      <p:sp>
        <p:nvSpPr>
          <p:cNvPr id="64" name="角丸四角形 63"/>
          <p:cNvSpPr/>
          <p:nvPr/>
        </p:nvSpPr>
        <p:spPr>
          <a:xfrm>
            <a:off x="107504" y="3212976"/>
            <a:ext cx="1450512" cy="36041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渦相関法</a:t>
            </a:r>
            <a:endParaRPr kumimoji="1" lang="ja-JP" altLang="en-US" sz="2400" dirty="0">
              <a:solidFill>
                <a:schemeClr val="bg1"/>
              </a:solidFill>
            </a:endParaRPr>
          </a:p>
        </p:txBody>
      </p:sp>
      <mc:AlternateContent xmlns:mc="http://schemas.openxmlformats.org/markup-compatibility/2006" xmlns:a14="http://schemas.microsoft.com/office/drawing/2010/main">
        <mc:Choice Requires="a14">
          <p:sp>
            <p:nvSpPr>
              <p:cNvPr id="65" name="正方形/長方形 64"/>
              <p:cNvSpPr/>
              <p:nvPr/>
            </p:nvSpPr>
            <p:spPr>
              <a:xfrm>
                <a:off x="-36512" y="3461646"/>
                <a:ext cx="2183034" cy="5434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a:rPr>
                          </m:ctrlPr>
                        </m:sSubPr>
                        <m:e>
                          <m:r>
                            <a:rPr lang="en-US" altLang="ja-JP" sz="2400" i="1">
                              <a:latin typeface="Cambria Math"/>
                            </a:rPr>
                            <m:t>𝑄</m:t>
                          </m:r>
                        </m:e>
                        <m:sub>
                          <m:r>
                            <a:rPr lang="en-US" altLang="ja-JP" sz="2400" i="1">
                              <a:latin typeface="Cambria Math"/>
                            </a:rPr>
                            <m:t>𝐻</m:t>
                          </m:r>
                        </m:sub>
                      </m:sSub>
                      <m:r>
                        <a:rPr lang="en-US" altLang="ja-JP" sz="2400" i="1">
                          <a:latin typeface="Cambria Math"/>
                        </a:rPr>
                        <m:t>=</m:t>
                      </m:r>
                      <m:sSub>
                        <m:sSubPr>
                          <m:ctrlPr>
                            <a:rPr lang="en-US" altLang="ja-JP" sz="2400" i="1">
                              <a:latin typeface="Cambria Math"/>
                            </a:rPr>
                          </m:ctrlPr>
                        </m:sSubPr>
                        <m:e>
                          <m:r>
                            <a:rPr lang="ja-JP" altLang="en-US" sz="2400" i="1">
                              <a:latin typeface="Cambria Math"/>
                            </a:rPr>
                            <m:t>𝜌</m:t>
                          </m:r>
                          <m:r>
                            <a:rPr lang="en-US" altLang="ja-JP" sz="2400" i="1">
                              <a:latin typeface="Cambria Math"/>
                            </a:rPr>
                            <m:t>𝐶</m:t>
                          </m:r>
                        </m:e>
                        <m:sub>
                          <m:r>
                            <a:rPr lang="en-US" altLang="ja-JP" sz="2400" i="1">
                              <a:latin typeface="Cambria Math"/>
                            </a:rPr>
                            <m:t>𝑝</m:t>
                          </m:r>
                        </m:sub>
                      </m:sSub>
                      <m:bar>
                        <m:barPr>
                          <m:pos m:val="top"/>
                          <m:ctrlPr>
                            <a:rPr lang="en-US" altLang="ja-JP" sz="2400" i="1">
                              <a:latin typeface="Cambria Math"/>
                            </a:rPr>
                          </m:ctrlPr>
                        </m:barPr>
                        <m:e>
                          <m:sSup>
                            <m:sSupPr>
                              <m:ctrlPr>
                                <a:rPr lang="en-US" altLang="ja-JP" sz="2400" i="1">
                                  <a:latin typeface="Cambria Math"/>
                                </a:rPr>
                              </m:ctrlPr>
                            </m:sSupPr>
                            <m:e>
                              <m:r>
                                <a:rPr lang="en-US" altLang="ja-JP" sz="2400" i="1">
                                  <a:latin typeface="Cambria Math"/>
                                </a:rPr>
                                <m:t>𝑤</m:t>
                              </m:r>
                            </m:e>
                            <m:sup>
                              <m:r>
                                <a:rPr lang="en-US" altLang="ja-JP" sz="2400" i="1">
                                  <a:latin typeface="Cambria Math"/>
                                </a:rPr>
                                <m:t>′</m:t>
                              </m:r>
                            </m:sup>
                          </m:sSup>
                          <m:sSup>
                            <m:sSupPr>
                              <m:ctrlPr>
                                <a:rPr lang="en-US" altLang="ja-JP" sz="2400" i="1">
                                  <a:latin typeface="Cambria Math"/>
                                </a:rPr>
                              </m:ctrlPr>
                            </m:sSupPr>
                            <m:e>
                              <m:r>
                                <a:rPr lang="en-US" altLang="ja-JP" sz="2400" i="1">
                                  <a:latin typeface="Cambria Math"/>
                                </a:rPr>
                                <m:t>𝑇</m:t>
                              </m:r>
                            </m:e>
                            <m:sup>
                              <m:r>
                                <a:rPr lang="en-US" altLang="ja-JP" sz="2400" i="1">
                                  <a:latin typeface="Cambria Math"/>
                                </a:rPr>
                                <m:t>′</m:t>
                              </m:r>
                            </m:sup>
                          </m:sSup>
                        </m:e>
                      </m:bar>
                    </m:oMath>
                  </m:oMathPara>
                </a14:m>
                <a:endParaRPr lang="ja-JP" altLang="en-US" sz="2400" dirty="0"/>
              </a:p>
            </p:txBody>
          </p:sp>
        </mc:Choice>
        <mc:Fallback xmlns="">
          <p:sp>
            <p:nvSpPr>
              <p:cNvPr id="65" name="正方形/長方形 64"/>
              <p:cNvSpPr>
                <a:spLocks noRot="1" noChangeAspect="1" noMove="1" noResize="1" noEditPoints="1" noAdjustHandles="1" noChangeArrowheads="1" noChangeShapeType="1" noTextEdit="1"/>
              </p:cNvSpPr>
              <p:nvPr/>
            </p:nvSpPr>
            <p:spPr>
              <a:xfrm>
                <a:off x="-36512" y="3461646"/>
                <a:ext cx="2183034" cy="543418"/>
              </a:xfrm>
              <a:prstGeom prst="rect">
                <a:avLst/>
              </a:prstGeom>
              <a:blipFill rotWithShape="1">
                <a:blip r:embed="rId2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6060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fade">
                                      <p:cBhvr>
                                        <p:cTn id="56" dur="5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wipe(down)">
                                      <p:cBhvr>
                                        <p:cTn id="61" dur="500"/>
                                        <p:tgtEl>
                                          <p:spTgt spid="76"/>
                                        </p:tgtEl>
                                      </p:cBhvr>
                                    </p:animEffect>
                                  </p:childTnLst>
                                </p:cTn>
                              </p:par>
                              <p:par>
                                <p:cTn id="62" presetID="10" presetClass="entr" presetSubtype="0" fill="hold"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 grpId="0" animBg="1"/>
      <p:bldP spid="49" grpId="0" animBg="1"/>
      <p:bldP spid="50" grpId="0" animBg="1"/>
      <p:bldP spid="51" grpId="0"/>
      <p:bldP spid="52" grpId="0" animBg="1"/>
      <p:bldP spid="66" grpId="0" animBg="1"/>
      <p:bldP spid="73" grpId="0" animBg="1"/>
      <p:bldP spid="74" grpId="0" animBg="1"/>
      <p:bldP spid="76" grpId="0" animBg="1"/>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渦相関法とバルク法</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07504" y="908720"/>
                <a:ext cx="8928992" cy="5949280"/>
              </a:xfrm>
            </p:spPr>
            <p:txBody>
              <a:bodyPr>
                <a:normAutofit fontScale="85000" lnSpcReduction="10000"/>
              </a:bodyPr>
              <a:lstStyle/>
              <a:p>
                <a:r>
                  <a:rPr lang="ja-JP" altLang="en-US" dirty="0"/>
                  <a:t>渦相関法</a:t>
                </a:r>
                <a:endParaRPr lang="en-US" altLang="ja-JP" dirty="0"/>
              </a:p>
              <a:p>
                <a:pPr lvl="1"/>
                <a:r>
                  <a:rPr lang="ja-JP" altLang="en-US" dirty="0"/>
                  <a:t>運動量　</a:t>
                </a:r>
                <a14:m>
                  <m:oMath xmlns:m="http://schemas.openxmlformats.org/officeDocument/2006/math">
                    <m:r>
                      <a:rPr lang="ja-JP" altLang="en-US" i="1">
                        <a:latin typeface="Cambria Math"/>
                      </a:rPr>
                      <m:t>𝜏</m:t>
                    </m:r>
                    <m:r>
                      <a:rPr lang="en-US" altLang="ja-JP" i="1">
                        <a:latin typeface="Cambria Math"/>
                      </a:rPr>
                      <m:t>=−</m:t>
                    </m:r>
                    <m:r>
                      <a:rPr lang="ja-JP" altLang="en-US" i="1">
                        <a:latin typeface="Cambria Math"/>
                      </a:rPr>
                      <m:t>𝜌</m:t>
                    </m:r>
                    <m:bar>
                      <m:barPr>
                        <m:pos m:val="top"/>
                        <m:ctrlPr>
                          <a:rPr lang="en-US" altLang="ja-JP" i="1">
                            <a:latin typeface="Cambria Math"/>
                          </a:rPr>
                        </m:ctrlPr>
                      </m:barPr>
                      <m:e>
                        <m:sSup>
                          <m:sSupPr>
                            <m:ctrlPr>
                              <a:rPr lang="en-US" altLang="ja-JP" i="1">
                                <a:latin typeface="Cambria Math"/>
                              </a:rPr>
                            </m:ctrlPr>
                          </m:sSupPr>
                          <m:e>
                            <m:r>
                              <a:rPr lang="en-US" altLang="ja-JP" i="1">
                                <a:latin typeface="Cambria Math"/>
                              </a:rPr>
                              <m:t>𝑤</m:t>
                            </m:r>
                          </m:e>
                          <m:sup>
                            <m:r>
                              <a:rPr lang="en-US" altLang="ja-JP" i="1">
                                <a:latin typeface="Cambria Math"/>
                              </a:rPr>
                              <m:t>′</m:t>
                            </m:r>
                          </m:sup>
                        </m:sSup>
                        <m:sSup>
                          <m:sSupPr>
                            <m:ctrlPr>
                              <a:rPr lang="en-US" altLang="ja-JP" i="1">
                                <a:latin typeface="Cambria Math"/>
                              </a:rPr>
                            </m:ctrlPr>
                          </m:sSupPr>
                          <m:e>
                            <m:r>
                              <a:rPr lang="en-US" altLang="ja-JP" i="1">
                                <a:latin typeface="Cambria Math"/>
                              </a:rPr>
                              <m:t>𝑢</m:t>
                            </m:r>
                          </m:e>
                          <m:sup>
                            <m:r>
                              <a:rPr lang="en-US" altLang="ja-JP" i="1">
                                <a:latin typeface="Cambria Math"/>
                              </a:rPr>
                              <m:t>′</m:t>
                            </m:r>
                          </m:sup>
                        </m:sSup>
                      </m:e>
                    </m:bar>
                  </m:oMath>
                </a14:m>
                <a:endParaRPr lang="en-US" altLang="ja-JP" dirty="0"/>
              </a:p>
              <a:p>
                <a:pPr lvl="1"/>
                <a:r>
                  <a:rPr lang="ja-JP" altLang="en-US" dirty="0"/>
                  <a:t>顕熱　</a:t>
                </a:r>
                <a14:m>
                  <m:oMath xmlns:m="http://schemas.openxmlformats.org/officeDocument/2006/math">
                    <m:sSub>
                      <m:sSubPr>
                        <m:ctrlPr>
                          <a:rPr lang="en-US" altLang="ja-JP" i="1">
                            <a:latin typeface="Cambria Math"/>
                          </a:rPr>
                        </m:ctrlPr>
                      </m:sSubPr>
                      <m:e>
                        <m:r>
                          <a:rPr lang="en-US" altLang="ja-JP" i="1">
                            <a:latin typeface="Cambria Math"/>
                          </a:rPr>
                          <m:t>𝑄</m:t>
                        </m:r>
                      </m:e>
                      <m:sub>
                        <m:r>
                          <a:rPr lang="en-US" altLang="ja-JP" i="1">
                            <a:latin typeface="Cambria Math"/>
                          </a:rPr>
                          <m:t>𝐻</m:t>
                        </m:r>
                      </m:sub>
                    </m:sSub>
                    <m:r>
                      <a:rPr lang="en-US" altLang="ja-JP" i="1">
                        <a:latin typeface="Cambria Math"/>
                      </a:rPr>
                      <m:t>=</m:t>
                    </m:r>
                    <m:sSub>
                      <m:sSubPr>
                        <m:ctrlPr>
                          <a:rPr lang="en-US" altLang="ja-JP" i="1">
                            <a:latin typeface="Cambria Math"/>
                          </a:rPr>
                        </m:ctrlPr>
                      </m:sSubPr>
                      <m:e>
                        <m:r>
                          <a:rPr lang="en-US" altLang="ja-JP" i="1">
                            <a:latin typeface="Cambria Math"/>
                          </a:rPr>
                          <m:t>𝐶</m:t>
                        </m:r>
                      </m:e>
                      <m:sub>
                        <m:r>
                          <a:rPr lang="en-US" altLang="ja-JP" i="1">
                            <a:latin typeface="Cambria Math"/>
                          </a:rPr>
                          <m:t>𝑝</m:t>
                        </m:r>
                      </m:sub>
                    </m:sSub>
                    <m:r>
                      <a:rPr lang="ja-JP" altLang="en-US" i="1">
                        <a:latin typeface="Cambria Math"/>
                      </a:rPr>
                      <m:t>𝜌</m:t>
                    </m:r>
                    <m:bar>
                      <m:barPr>
                        <m:pos m:val="top"/>
                        <m:ctrlPr>
                          <a:rPr lang="en-US" altLang="ja-JP" i="1">
                            <a:latin typeface="Cambria Math"/>
                          </a:rPr>
                        </m:ctrlPr>
                      </m:barPr>
                      <m:e>
                        <m:sSup>
                          <m:sSupPr>
                            <m:ctrlPr>
                              <a:rPr lang="en-US" altLang="ja-JP" i="1">
                                <a:latin typeface="Cambria Math"/>
                              </a:rPr>
                            </m:ctrlPr>
                          </m:sSupPr>
                          <m:e>
                            <m:r>
                              <a:rPr lang="en-US" altLang="ja-JP" i="1">
                                <a:latin typeface="Cambria Math"/>
                              </a:rPr>
                              <m:t>𝑤</m:t>
                            </m:r>
                          </m:e>
                          <m:sup>
                            <m:r>
                              <a:rPr lang="en-US" altLang="ja-JP" i="1">
                                <a:latin typeface="Cambria Math"/>
                              </a:rPr>
                              <m:t>′</m:t>
                            </m:r>
                          </m:sup>
                        </m:sSup>
                        <m:sSup>
                          <m:sSupPr>
                            <m:ctrlPr>
                              <a:rPr lang="en-US" altLang="ja-JP" i="1">
                                <a:latin typeface="Cambria Math"/>
                              </a:rPr>
                            </m:ctrlPr>
                          </m:sSupPr>
                          <m:e>
                            <m:r>
                              <a:rPr lang="en-US" altLang="ja-JP" i="1">
                                <a:latin typeface="Cambria Math"/>
                              </a:rPr>
                              <m:t>𝑇</m:t>
                            </m:r>
                          </m:e>
                          <m:sup>
                            <m:r>
                              <a:rPr lang="en-US" altLang="ja-JP" i="1">
                                <a:latin typeface="Cambria Math"/>
                              </a:rPr>
                              <m:t>′</m:t>
                            </m:r>
                          </m:sup>
                        </m:sSup>
                      </m:e>
                    </m:bar>
                  </m:oMath>
                </a14:m>
                <a:endParaRPr lang="en-US" altLang="ja-JP" dirty="0"/>
              </a:p>
              <a:p>
                <a:pPr lvl="1"/>
                <a:r>
                  <a:rPr lang="ja-JP" altLang="en-US" dirty="0"/>
                  <a:t>潜熱　</a:t>
                </a:r>
                <a:r>
                  <a:rPr lang="en-US" altLang="ja-JP" dirty="0"/>
                  <a:t> </a:t>
                </a:r>
                <a14:m>
                  <m:oMath xmlns:m="http://schemas.openxmlformats.org/officeDocument/2006/math">
                    <m:sSub>
                      <m:sSubPr>
                        <m:ctrlPr>
                          <a:rPr lang="en-US" altLang="ja-JP" i="1">
                            <a:latin typeface="Cambria Math"/>
                          </a:rPr>
                        </m:ctrlPr>
                      </m:sSubPr>
                      <m:e>
                        <m:r>
                          <a:rPr lang="en-US" altLang="ja-JP" i="1">
                            <a:latin typeface="Cambria Math"/>
                          </a:rPr>
                          <m:t>𝑄</m:t>
                        </m:r>
                      </m:e>
                      <m:sub>
                        <m:r>
                          <a:rPr lang="en-US" altLang="ja-JP" i="1">
                            <a:latin typeface="Cambria Math"/>
                          </a:rPr>
                          <m:t>𝐸</m:t>
                        </m:r>
                      </m:sub>
                    </m:sSub>
                    <m:r>
                      <a:rPr lang="en-US" altLang="ja-JP" i="1">
                        <a:latin typeface="Cambria Math"/>
                      </a:rPr>
                      <m:t>=</m:t>
                    </m:r>
                    <m:sSub>
                      <m:sSubPr>
                        <m:ctrlPr>
                          <a:rPr lang="en-US" altLang="ja-JP" i="1">
                            <a:latin typeface="Cambria Math"/>
                          </a:rPr>
                        </m:ctrlPr>
                      </m:sSubPr>
                      <m:e>
                        <m:r>
                          <a:rPr lang="en-US" altLang="ja-JP" i="1">
                            <a:latin typeface="Cambria Math"/>
                          </a:rPr>
                          <m:t>𝐿</m:t>
                        </m:r>
                      </m:e>
                      <m:sub>
                        <m:r>
                          <a:rPr lang="en-US" altLang="ja-JP" i="1">
                            <a:latin typeface="Cambria Math"/>
                          </a:rPr>
                          <m:t>𝐸</m:t>
                        </m:r>
                      </m:sub>
                    </m:sSub>
                    <m:r>
                      <a:rPr lang="ja-JP" altLang="en-US" i="1">
                        <a:latin typeface="Cambria Math"/>
                      </a:rPr>
                      <m:t>𝜌</m:t>
                    </m:r>
                    <m:bar>
                      <m:barPr>
                        <m:pos m:val="top"/>
                        <m:ctrlPr>
                          <a:rPr lang="en-US" altLang="ja-JP" i="1">
                            <a:latin typeface="Cambria Math"/>
                          </a:rPr>
                        </m:ctrlPr>
                      </m:barPr>
                      <m:e>
                        <m:sSup>
                          <m:sSupPr>
                            <m:ctrlPr>
                              <a:rPr lang="en-US" altLang="ja-JP" i="1">
                                <a:latin typeface="Cambria Math"/>
                              </a:rPr>
                            </m:ctrlPr>
                          </m:sSupPr>
                          <m:e>
                            <m:r>
                              <a:rPr lang="en-US" altLang="ja-JP" i="1">
                                <a:latin typeface="Cambria Math"/>
                              </a:rPr>
                              <m:t>𝑤</m:t>
                            </m:r>
                          </m:e>
                          <m:sup>
                            <m:r>
                              <a:rPr lang="en-US" altLang="ja-JP" i="1">
                                <a:latin typeface="Cambria Math"/>
                              </a:rPr>
                              <m:t>′</m:t>
                            </m:r>
                          </m:sup>
                        </m:sSup>
                        <m:sSup>
                          <m:sSupPr>
                            <m:ctrlPr>
                              <a:rPr lang="en-US" altLang="ja-JP" i="1">
                                <a:latin typeface="Cambria Math"/>
                              </a:rPr>
                            </m:ctrlPr>
                          </m:sSupPr>
                          <m:e>
                            <m:r>
                              <a:rPr lang="en-US" altLang="ja-JP" i="1">
                                <a:latin typeface="Cambria Math"/>
                              </a:rPr>
                              <m:t>𝑞</m:t>
                            </m:r>
                          </m:e>
                          <m:sup>
                            <m:r>
                              <a:rPr lang="en-US" altLang="ja-JP" i="1">
                                <a:latin typeface="Cambria Math"/>
                              </a:rPr>
                              <m:t>′</m:t>
                            </m:r>
                          </m:sup>
                        </m:sSup>
                      </m:e>
                    </m:bar>
                  </m:oMath>
                </a14:m>
                <a:endParaRPr lang="en-US" altLang="ja-JP" dirty="0"/>
              </a:p>
              <a:p>
                <a:endParaRPr lang="en-US" altLang="ja-JP" dirty="0"/>
              </a:p>
              <a:p>
                <a:r>
                  <a:rPr lang="ja-JP" altLang="en-US" dirty="0"/>
                  <a:t>バルク法</a:t>
                </a:r>
                <a:endParaRPr lang="en-US" altLang="ja-JP" dirty="0"/>
              </a:p>
              <a:p>
                <a:pPr lvl="1"/>
                <a:r>
                  <a:rPr lang="ja-JP" altLang="en-US" dirty="0"/>
                  <a:t>運動量　</a:t>
                </a:r>
                <a14:m>
                  <m:oMath xmlns:m="http://schemas.openxmlformats.org/officeDocument/2006/math">
                    <m:r>
                      <a:rPr lang="ja-JP" altLang="en-US" i="1">
                        <a:latin typeface="Cambria Math"/>
                      </a:rPr>
                      <m:t>𝜏</m:t>
                    </m:r>
                    <m:r>
                      <a:rPr lang="en-US" altLang="ja-JP" i="1">
                        <a:latin typeface="Cambria Math"/>
                      </a:rPr>
                      <m:t>=</m:t>
                    </m:r>
                    <m:r>
                      <a:rPr lang="ja-JP" altLang="en-US" i="1">
                        <a:latin typeface="Cambria Math"/>
                      </a:rPr>
                      <m:t>𝜌</m:t>
                    </m:r>
                    <m:sSub>
                      <m:sSubPr>
                        <m:ctrlPr>
                          <a:rPr lang="en-US" altLang="ja-JP" i="1">
                            <a:latin typeface="Cambria Math"/>
                          </a:rPr>
                        </m:ctrlPr>
                      </m:sSubPr>
                      <m:e>
                        <m:r>
                          <a:rPr lang="en-US" altLang="ja-JP" i="1">
                            <a:latin typeface="Cambria Math"/>
                          </a:rPr>
                          <m:t>𝐶</m:t>
                        </m:r>
                      </m:e>
                      <m:sub>
                        <m:r>
                          <a:rPr lang="en-US" altLang="ja-JP" i="1">
                            <a:latin typeface="Cambria Math"/>
                          </a:rPr>
                          <m:t>𝐷</m:t>
                        </m:r>
                      </m:sub>
                    </m:sSub>
                    <m:sSup>
                      <m:sSupPr>
                        <m:ctrlPr>
                          <a:rPr lang="en-US" altLang="ja-JP" i="1">
                            <a:latin typeface="Cambria Math"/>
                          </a:rPr>
                        </m:ctrlPr>
                      </m:sSupPr>
                      <m:e>
                        <m:r>
                          <a:rPr lang="en-US" altLang="ja-JP" i="1">
                            <a:latin typeface="Cambria Math"/>
                          </a:rPr>
                          <m:t>𝑈</m:t>
                        </m:r>
                      </m:e>
                      <m:sup>
                        <m:r>
                          <a:rPr lang="en-US" altLang="ja-JP" i="1">
                            <a:latin typeface="Cambria Math"/>
                          </a:rPr>
                          <m:t>2</m:t>
                        </m:r>
                      </m:sup>
                    </m:sSup>
                  </m:oMath>
                </a14:m>
                <a:endParaRPr lang="en-US" altLang="ja-JP" dirty="0"/>
              </a:p>
              <a:p>
                <a:pPr lvl="1"/>
                <a:r>
                  <a:rPr lang="ja-JP" altLang="en-US" dirty="0"/>
                  <a:t>顕熱　</a:t>
                </a:r>
                <a14:m>
                  <m:oMath xmlns:m="http://schemas.openxmlformats.org/officeDocument/2006/math">
                    <m:sSub>
                      <m:sSubPr>
                        <m:ctrlPr>
                          <a:rPr lang="en-US" altLang="ja-JP" i="1">
                            <a:latin typeface="Cambria Math"/>
                          </a:rPr>
                        </m:ctrlPr>
                      </m:sSubPr>
                      <m:e>
                        <m:r>
                          <a:rPr lang="en-US" altLang="ja-JP" i="1">
                            <a:latin typeface="Cambria Math"/>
                          </a:rPr>
                          <m:t>𝑄</m:t>
                        </m:r>
                      </m:e>
                      <m:sub>
                        <m:r>
                          <a:rPr lang="en-US" altLang="ja-JP" i="1">
                            <a:latin typeface="Cambria Math"/>
                          </a:rPr>
                          <m:t>𝐻</m:t>
                        </m:r>
                      </m:sub>
                    </m:sSub>
                    <m:r>
                      <a:rPr lang="en-US" altLang="ja-JP" i="1">
                        <a:latin typeface="Cambria Math"/>
                      </a:rPr>
                      <m:t>=</m:t>
                    </m:r>
                    <m:sSub>
                      <m:sSubPr>
                        <m:ctrlPr>
                          <a:rPr lang="en-US" altLang="ja-JP" i="1">
                            <a:latin typeface="Cambria Math"/>
                          </a:rPr>
                        </m:ctrlPr>
                      </m:sSubPr>
                      <m:e>
                        <m:r>
                          <a:rPr lang="ja-JP" altLang="en-US" i="1">
                            <a:latin typeface="Cambria Math"/>
                          </a:rPr>
                          <m:t>𝜌</m:t>
                        </m:r>
                        <m:r>
                          <a:rPr lang="en-US" altLang="ja-JP" i="1">
                            <a:latin typeface="Cambria Math"/>
                          </a:rPr>
                          <m:t>𝐶</m:t>
                        </m:r>
                      </m:e>
                      <m:sub>
                        <m:r>
                          <a:rPr lang="en-US" altLang="ja-JP" i="1">
                            <a:latin typeface="Cambria Math"/>
                          </a:rPr>
                          <m:t>𝑝</m:t>
                        </m:r>
                      </m:sub>
                    </m:sSub>
                    <m:sSub>
                      <m:sSubPr>
                        <m:ctrlPr>
                          <a:rPr lang="en-US" altLang="ja-JP" i="1">
                            <a:latin typeface="Cambria Math"/>
                          </a:rPr>
                        </m:ctrlPr>
                      </m:sSubPr>
                      <m:e>
                        <m:r>
                          <a:rPr lang="en-US" altLang="ja-JP" i="1">
                            <a:latin typeface="Cambria Math"/>
                          </a:rPr>
                          <m:t>𝐶</m:t>
                        </m:r>
                      </m:e>
                      <m:sub>
                        <m:r>
                          <a:rPr lang="en-US" altLang="ja-JP" i="1">
                            <a:latin typeface="Cambria Math"/>
                          </a:rPr>
                          <m:t>𝐻</m:t>
                        </m:r>
                      </m:sub>
                    </m:sSub>
                    <m:r>
                      <a:rPr lang="en-US" altLang="ja-JP" i="1">
                        <a:latin typeface="Cambria Math"/>
                      </a:rPr>
                      <m:t>𝑈</m:t>
                    </m:r>
                    <m:r>
                      <a:rPr lang="en-US" altLang="ja-JP" i="1">
                        <a:latin typeface="Cambria Math"/>
                      </a:rPr>
                      <m:t>(</m:t>
                    </m:r>
                    <m:sSub>
                      <m:sSubPr>
                        <m:ctrlPr>
                          <a:rPr lang="en-US" altLang="ja-JP" i="1">
                            <a:latin typeface="Cambria Math"/>
                          </a:rPr>
                        </m:ctrlPr>
                      </m:sSubPr>
                      <m:e>
                        <m:r>
                          <a:rPr lang="en-US" altLang="ja-JP" i="1">
                            <a:latin typeface="Cambria Math"/>
                          </a:rPr>
                          <m:t>𝑇</m:t>
                        </m:r>
                      </m:e>
                      <m:sub>
                        <m:r>
                          <a:rPr lang="en-US" altLang="ja-JP" i="1">
                            <a:latin typeface="Cambria Math"/>
                          </a:rPr>
                          <m:t>0</m:t>
                        </m:r>
                      </m:sub>
                    </m:sSub>
                    <m:r>
                      <a:rPr lang="en-US" altLang="ja-JP" i="1">
                        <a:latin typeface="Cambria Math"/>
                      </a:rPr>
                      <m:t>−</m:t>
                    </m:r>
                    <m:r>
                      <a:rPr lang="en-US" altLang="ja-JP" i="1">
                        <a:latin typeface="Cambria Math"/>
                      </a:rPr>
                      <m:t>𝑇</m:t>
                    </m:r>
                    <m:r>
                      <a:rPr lang="en-US" altLang="ja-JP" i="1">
                        <a:latin typeface="Cambria Math"/>
                      </a:rPr>
                      <m:t>)</m:t>
                    </m:r>
                  </m:oMath>
                </a14:m>
                <a:endParaRPr lang="en-US" altLang="ja-JP" dirty="0"/>
              </a:p>
              <a:p>
                <a:pPr lvl="1"/>
                <a:r>
                  <a:rPr lang="ja-JP" altLang="en-US" dirty="0"/>
                  <a:t>潜熱　</a:t>
                </a:r>
                <a:r>
                  <a:rPr lang="en-US" altLang="ja-JP" dirty="0"/>
                  <a:t> </a:t>
                </a:r>
                <a14:m>
                  <m:oMath xmlns:m="http://schemas.openxmlformats.org/officeDocument/2006/math">
                    <m:sSub>
                      <m:sSubPr>
                        <m:ctrlPr>
                          <a:rPr lang="en-US" altLang="ja-JP" i="1">
                            <a:latin typeface="Cambria Math"/>
                          </a:rPr>
                        </m:ctrlPr>
                      </m:sSubPr>
                      <m:e>
                        <m:r>
                          <a:rPr lang="en-US" altLang="ja-JP" i="1">
                            <a:latin typeface="Cambria Math"/>
                          </a:rPr>
                          <m:t>𝑄</m:t>
                        </m:r>
                      </m:e>
                      <m:sub>
                        <m:r>
                          <a:rPr lang="en-US" altLang="ja-JP" i="1">
                            <a:latin typeface="Cambria Math"/>
                          </a:rPr>
                          <m:t>𝐸</m:t>
                        </m:r>
                      </m:sub>
                    </m:sSub>
                    <m:r>
                      <a:rPr lang="en-US" altLang="ja-JP" i="1">
                        <a:latin typeface="Cambria Math"/>
                      </a:rPr>
                      <m:t>=</m:t>
                    </m:r>
                    <m:sSub>
                      <m:sSubPr>
                        <m:ctrlPr>
                          <a:rPr lang="en-US" altLang="ja-JP" i="1">
                            <a:latin typeface="Cambria Math"/>
                          </a:rPr>
                        </m:ctrlPr>
                      </m:sSubPr>
                      <m:e>
                        <m:r>
                          <a:rPr lang="ja-JP" altLang="en-US" i="1">
                            <a:latin typeface="Cambria Math"/>
                          </a:rPr>
                          <m:t>𝜌</m:t>
                        </m:r>
                        <m:r>
                          <a:rPr lang="en-US" altLang="ja-JP" i="1">
                            <a:latin typeface="Cambria Math"/>
                          </a:rPr>
                          <m:t>𝐿</m:t>
                        </m:r>
                      </m:e>
                      <m:sub>
                        <m:r>
                          <a:rPr lang="en-US" altLang="ja-JP" i="1">
                            <a:latin typeface="Cambria Math"/>
                          </a:rPr>
                          <m:t>𝐸</m:t>
                        </m:r>
                      </m:sub>
                    </m:sSub>
                    <m:sSub>
                      <m:sSubPr>
                        <m:ctrlPr>
                          <a:rPr lang="en-US" altLang="ja-JP" i="1">
                            <a:latin typeface="Cambria Math"/>
                          </a:rPr>
                        </m:ctrlPr>
                      </m:sSubPr>
                      <m:e>
                        <m:r>
                          <a:rPr lang="en-US" altLang="ja-JP" i="1">
                            <a:latin typeface="Cambria Math"/>
                          </a:rPr>
                          <m:t>𝐶</m:t>
                        </m:r>
                      </m:e>
                      <m:sub>
                        <m:r>
                          <a:rPr lang="en-US" altLang="ja-JP" i="1">
                            <a:latin typeface="Cambria Math"/>
                          </a:rPr>
                          <m:t>𝐸</m:t>
                        </m:r>
                      </m:sub>
                    </m:sSub>
                    <m:r>
                      <a:rPr lang="en-US" altLang="ja-JP" i="1">
                        <a:latin typeface="Cambria Math"/>
                      </a:rPr>
                      <m:t>𝑈</m:t>
                    </m:r>
                    <m:r>
                      <a:rPr lang="en-US" altLang="ja-JP" i="1">
                        <a:latin typeface="Cambria Math"/>
                      </a:rPr>
                      <m:t>(</m:t>
                    </m:r>
                    <m:sSub>
                      <m:sSubPr>
                        <m:ctrlPr>
                          <a:rPr lang="en-US" altLang="ja-JP" i="1">
                            <a:latin typeface="Cambria Math"/>
                          </a:rPr>
                        </m:ctrlPr>
                      </m:sSubPr>
                      <m:e>
                        <m:r>
                          <a:rPr lang="en-US" altLang="ja-JP" i="1">
                            <a:latin typeface="Cambria Math"/>
                          </a:rPr>
                          <m:t>𝑞</m:t>
                        </m:r>
                      </m:e>
                      <m:sub>
                        <m:r>
                          <a:rPr lang="en-US" altLang="ja-JP" i="1">
                            <a:latin typeface="Cambria Math"/>
                          </a:rPr>
                          <m:t>0</m:t>
                        </m:r>
                      </m:sub>
                    </m:sSub>
                    <m:r>
                      <a:rPr lang="en-US" altLang="ja-JP" i="1">
                        <a:latin typeface="Cambria Math"/>
                      </a:rPr>
                      <m:t>−</m:t>
                    </m:r>
                    <m:r>
                      <a:rPr lang="en-US" altLang="ja-JP" i="1">
                        <a:latin typeface="Cambria Math"/>
                      </a:rPr>
                      <m:t>𝑞</m:t>
                    </m:r>
                    <m:r>
                      <a:rPr lang="en-US" altLang="ja-JP" i="1">
                        <a:latin typeface="Cambria Math"/>
                      </a:rPr>
                      <m:t>)</m:t>
                    </m:r>
                  </m:oMath>
                </a14:m>
                <a:endParaRPr lang="en-US" altLang="ja-JP" dirty="0"/>
              </a:p>
              <a:p>
                <a:endParaRPr lang="en-US" altLang="ja-JP" i="1" dirty="0">
                  <a:latin typeface="Cambria Math"/>
                </a:endParaRPr>
              </a:p>
              <a:p>
                <a14:m>
                  <m:oMath xmlns:m="http://schemas.openxmlformats.org/officeDocument/2006/math">
                    <m:r>
                      <a:rPr lang="ja-JP" altLang="en-US" i="1">
                        <a:latin typeface="Cambria Math"/>
                      </a:rPr>
                      <m:t>𝜌</m:t>
                    </m:r>
                  </m:oMath>
                </a14:m>
                <a:r>
                  <a:rPr lang="ja-JP" altLang="en-US" dirty="0"/>
                  <a:t>：空気密度，</a:t>
                </a:r>
                <a14:m>
                  <m:oMath xmlns:m="http://schemas.openxmlformats.org/officeDocument/2006/math">
                    <m:sSub>
                      <m:sSubPr>
                        <m:ctrlPr>
                          <a:rPr lang="en-US" altLang="ja-JP" i="1">
                            <a:latin typeface="Cambria Math"/>
                          </a:rPr>
                        </m:ctrlPr>
                      </m:sSubPr>
                      <m:e>
                        <m:r>
                          <a:rPr lang="en-US" altLang="ja-JP" i="1">
                            <a:latin typeface="Cambria Math"/>
                          </a:rPr>
                          <m:t>𝐶</m:t>
                        </m:r>
                      </m:e>
                      <m:sub>
                        <m:r>
                          <a:rPr lang="en-US" altLang="ja-JP" i="1">
                            <a:latin typeface="Cambria Math"/>
                          </a:rPr>
                          <m:t>𝑝</m:t>
                        </m:r>
                      </m:sub>
                    </m:sSub>
                  </m:oMath>
                </a14:m>
                <a:r>
                  <a:rPr lang="ja-JP" altLang="en-US" dirty="0"/>
                  <a:t>：定圧比熱，</a:t>
                </a:r>
                <a14:m>
                  <m:oMath xmlns:m="http://schemas.openxmlformats.org/officeDocument/2006/math">
                    <m:sSub>
                      <m:sSubPr>
                        <m:ctrlPr>
                          <a:rPr lang="en-US" altLang="ja-JP" i="1">
                            <a:latin typeface="Cambria Math"/>
                          </a:rPr>
                        </m:ctrlPr>
                      </m:sSubPr>
                      <m:e>
                        <m:r>
                          <a:rPr lang="en-US" altLang="ja-JP" i="1">
                            <a:latin typeface="Cambria Math"/>
                          </a:rPr>
                          <m:t>𝐿</m:t>
                        </m:r>
                      </m:e>
                      <m:sub>
                        <m:r>
                          <a:rPr lang="en-US" altLang="ja-JP" i="1">
                            <a:latin typeface="Cambria Math"/>
                          </a:rPr>
                          <m:t>𝐸</m:t>
                        </m:r>
                      </m:sub>
                    </m:sSub>
                  </m:oMath>
                </a14:m>
                <a:r>
                  <a:rPr lang="ja-JP" altLang="en-US" dirty="0"/>
                  <a:t>：蒸発の潜熱，</a:t>
                </a:r>
                <a:r>
                  <a:rPr lang="en-US" altLang="ja-JP" dirty="0"/>
                  <a:t> </a:t>
                </a:r>
                <a14:m>
                  <m:oMath xmlns:m="http://schemas.openxmlformats.org/officeDocument/2006/math">
                    <m:r>
                      <a:rPr lang="en-US" altLang="ja-JP" i="1">
                        <a:latin typeface="Cambria Math"/>
                      </a:rPr>
                      <m:t>𝑞</m:t>
                    </m:r>
                  </m:oMath>
                </a14:m>
                <a:r>
                  <a:rPr lang="ja-JP" altLang="en-US" dirty="0"/>
                  <a:t>：比湿，</a:t>
                </a:r>
                <a:r>
                  <a:rPr lang="en-US" altLang="ja-JP" dirty="0"/>
                  <a:t> </a:t>
                </a:r>
                <a14:m>
                  <m:oMath xmlns:m="http://schemas.openxmlformats.org/officeDocument/2006/math">
                    <m:sSub>
                      <m:sSubPr>
                        <m:ctrlPr>
                          <a:rPr lang="en-US" altLang="ja-JP" i="1">
                            <a:latin typeface="Cambria Math"/>
                          </a:rPr>
                        </m:ctrlPr>
                      </m:sSubPr>
                      <m:e>
                        <m:r>
                          <a:rPr lang="en-US" altLang="ja-JP" i="1">
                            <a:latin typeface="Cambria Math"/>
                          </a:rPr>
                          <m:t>𝐶</m:t>
                        </m:r>
                      </m:e>
                      <m:sub>
                        <m:r>
                          <a:rPr lang="en-US" altLang="ja-JP" i="1">
                            <a:latin typeface="Cambria Math"/>
                          </a:rPr>
                          <m:t>𝐷</m:t>
                        </m:r>
                      </m:sub>
                    </m:sSub>
                  </m:oMath>
                </a14:m>
                <a:r>
                  <a:rPr lang="ja-JP" altLang="en-US" dirty="0"/>
                  <a:t>：バルク輸送</a:t>
                </a:r>
                <a:r>
                  <a:rPr lang="ja-JP" altLang="en-US" dirty="0" smtClean="0"/>
                  <a:t>係数 </a:t>
                </a:r>
                <a:r>
                  <a:rPr lang="en-US" altLang="ja-JP" dirty="0" smtClean="0"/>
                  <a:t>(</a:t>
                </a:r>
                <a:r>
                  <a:rPr lang="ja-JP" altLang="en-US" dirty="0"/>
                  <a:t>風応力</a:t>
                </a:r>
                <a:r>
                  <a:rPr lang="en-US" altLang="ja-JP" dirty="0" smtClean="0"/>
                  <a:t>)</a:t>
                </a:r>
                <a:r>
                  <a:rPr lang="ja-JP" altLang="en-US" dirty="0" err="1" smtClean="0"/>
                  <a:t>，</a:t>
                </a:r>
                <a:endParaRPr lang="en-US" altLang="ja-JP" i="1" dirty="0">
                  <a:latin typeface="Cambria Math"/>
                </a:endParaRPr>
              </a:p>
              <a:p>
                <a:pPr marL="0" indent="0">
                  <a:buNone/>
                </a:pPr>
                <a:r>
                  <a:rPr lang="ja-JP" altLang="en-US" i="1" dirty="0" smtClean="0">
                    <a:latin typeface="Cambria Math"/>
                  </a:rPr>
                  <a:t>　　</a:t>
                </a:r>
                <a14:m>
                  <m:oMath xmlns:m="http://schemas.openxmlformats.org/officeDocument/2006/math">
                    <m:sSub>
                      <m:sSubPr>
                        <m:ctrlPr>
                          <a:rPr lang="en-US" altLang="ja-JP" i="1">
                            <a:latin typeface="Cambria Math"/>
                          </a:rPr>
                        </m:ctrlPr>
                      </m:sSubPr>
                      <m:e>
                        <m:r>
                          <a:rPr lang="en-US" altLang="ja-JP" i="1">
                            <a:latin typeface="Cambria Math"/>
                          </a:rPr>
                          <m:t>𝐶</m:t>
                        </m:r>
                      </m:e>
                      <m:sub>
                        <m:r>
                          <a:rPr lang="en-US" altLang="ja-JP" i="1">
                            <a:latin typeface="Cambria Math"/>
                          </a:rPr>
                          <m:t>𝐻</m:t>
                        </m:r>
                      </m:sub>
                    </m:sSub>
                  </m:oMath>
                </a14:m>
                <a:r>
                  <a:rPr lang="ja-JP" altLang="en-US" dirty="0" smtClean="0"/>
                  <a:t>：バルク輸送係数 </a:t>
                </a:r>
                <a:r>
                  <a:rPr lang="en-US" altLang="ja-JP" dirty="0" smtClean="0"/>
                  <a:t>(</a:t>
                </a:r>
                <a:r>
                  <a:rPr lang="ja-JP" altLang="en-US" dirty="0" smtClean="0"/>
                  <a:t>顕熱</a:t>
                </a:r>
                <a:r>
                  <a:rPr lang="en-US" altLang="ja-JP" dirty="0" smtClean="0"/>
                  <a:t>)</a:t>
                </a:r>
                <a:r>
                  <a:rPr lang="ja-JP" altLang="en-US" dirty="0" err="1" smtClean="0"/>
                  <a:t>，</a:t>
                </a:r>
                <a14:m>
                  <m:oMath xmlns:m="http://schemas.openxmlformats.org/officeDocument/2006/math">
                    <m:sSub>
                      <m:sSubPr>
                        <m:ctrlPr>
                          <a:rPr lang="en-US" altLang="ja-JP" i="1">
                            <a:latin typeface="Cambria Math"/>
                          </a:rPr>
                        </m:ctrlPr>
                      </m:sSubPr>
                      <m:e>
                        <m:r>
                          <a:rPr lang="en-US" altLang="ja-JP" i="1">
                            <a:latin typeface="Cambria Math"/>
                          </a:rPr>
                          <m:t>𝐶</m:t>
                        </m:r>
                      </m:e>
                      <m:sub>
                        <m:r>
                          <a:rPr lang="en-US" altLang="ja-JP" i="1">
                            <a:latin typeface="Cambria Math"/>
                          </a:rPr>
                          <m:t>𝐸</m:t>
                        </m:r>
                      </m:sub>
                    </m:sSub>
                  </m:oMath>
                </a14:m>
                <a:r>
                  <a:rPr lang="ja-JP" altLang="en-US" dirty="0" smtClean="0"/>
                  <a:t>：</a:t>
                </a:r>
                <a:r>
                  <a:rPr lang="ja-JP" altLang="en-US" dirty="0"/>
                  <a:t>バルク輸送</a:t>
                </a:r>
                <a:r>
                  <a:rPr lang="ja-JP" altLang="en-US" dirty="0" smtClean="0"/>
                  <a:t>係数 </a:t>
                </a:r>
                <a:r>
                  <a:rPr lang="en-US" altLang="ja-JP" dirty="0" smtClean="0"/>
                  <a:t>(</a:t>
                </a:r>
                <a:r>
                  <a:rPr lang="ja-JP" altLang="en-US" dirty="0"/>
                  <a:t>潜熱</a:t>
                </a:r>
                <a:r>
                  <a:rPr lang="en-US" altLang="ja-JP" dirty="0" smtClean="0"/>
                  <a:t>)</a:t>
                </a: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07504" y="908720"/>
                <a:ext cx="8928992" cy="5949280"/>
              </a:xfrm>
              <a:blipFill rotWithShape="1">
                <a:blip r:embed="rId2"/>
                <a:stretch>
                  <a:fillRect l="-1161" t="-1742"/>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17</a:t>
            </a:fld>
            <a:endParaRPr lang="en-US" altLang="ja-JP"/>
          </a:p>
        </p:txBody>
      </p:sp>
    </p:spTree>
    <p:extLst>
      <p:ext uri="{BB962C8B-B14F-4D97-AF65-F5344CB8AC3E}">
        <p14:creationId xmlns:p14="http://schemas.microsoft.com/office/powerpoint/2010/main" val="266109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比湿</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07504" y="908720"/>
                <a:ext cx="8928992" cy="5616624"/>
              </a:xfrm>
            </p:spPr>
            <p:txBody>
              <a:bodyPr>
                <a:normAutofit fontScale="85000" lnSpcReduction="20000"/>
              </a:bodyPr>
              <a:lstStyle/>
              <a:p>
                <a:r>
                  <a:rPr lang="ja-JP" altLang="en-US" dirty="0" smtClean="0"/>
                  <a:t>大気の比湿</a:t>
                </a:r>
                <a:endParaRPr lang="en-US" altLang="ja-JP" dirty="0" smtClean="0"/>
              </a:p>
              <a:p>
                <a:pPr lvl="1"/>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𝑞</m:t>
                        </m:r>
                      </m:e>
                      <m:sub>
                        <m:r>
                          <a:rPr kumimoji="1" lang="en-US" altLang="ja-JP" b="0" i="1" smtClean="0">
                            <a:latin typeface="Cambria Math"/>
                          </a:rPr>
                          <m:t>𝑎</m:t>
                        </m:r>
                      </m:sub>
                    </m:sSub>
                    <m:r>
                      <a:rPr kumimoji="1" lang="en-US" altLang="ja-JP" b="0" i="1" smtClean="0">
                        <a:latin typeface="Cambria Math"/>
                      </a:rPr>
                      <m:t>=</m:t>
                    </m:r>
                    <m:f>
                      <m:fPr>
                        <m:ctrlPr>
                          <a:rPr kumimoji="1" lang="en-US" altLang="ja-JP" b="0" i="1" smtClean="0">
                            <a:latin typeface="Cambria Math"/>
                          </a:rPr>
                        </m:ctrlPr>
                      </m:fPr>
                      <m:num>
                        <m:r>
                          <a:rPr kumimoji="1" lang="en-US" altLang="ja-JP" b="0" i="1" smtClean="0">
                            <a:latin typeface="Cambria Math"/>
                          </a:rPr>
                          <m:t>0.622</m:t>
                        </m:r>
                        <m:r>
                          <a:rPr kumimoji="1" lang="en-US" altLang="ja-JP" b="0" i="1" smtClean="0">
                            <a:latin typeface="Cambria Math"/>
                            <a:ea typeface="Cambria Math"/>
                          </a:rPr>
                          <m:t>×</m:t>
                        </m:r>
                        <m:r>
                          <a:rPr kumimoji="1" lang="en-US" altLang="ja-JP" b="0" i="1" smtClean="0">
                            <a:latin typeface="Cambria Math"/>
                            <a:ea typeface="Cambria Math"/>
                          </a:rPr>
                          <m:t>𝐸</m:t>
                        </m:r>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𝑇</m:t>
                            </m:r>
                          </m:e>
                          <m:sub>
                            <m:r>
                              <a:rPr kumimoji="1" lang="en-US" altLang="ja-JP" b="0" i="1" smtClean="0">
                                <a:latin typeface="Cambria Math"/>
                                <a:ea typeface="Cambria Math"/>
                              </a:rPr>
                              <m:t>𝑎</m:t>
                            </m:r>
                          </m:sub>
                        </m:sSub>
                        <m:r>
                          <a:rPr kumimoji="1" lang="en-US" altLang="ja-JP" b="0" i="1" smtClean="0">
                            <a:latin typeface="Cambria Math"/>
                            <a:ea typeface="Cambria Math"/>
                          </a:rPr>
                          <m:t>)×</m:t>
                        </m:r>
                        <m:f>
                          <m:fPr>
                            <m:ctrlPr>
                              <a:rPr kumimoji="1" lang="en-US" altLang="ja-JP" b="0" i="1" smtClean="0">
                                <a:latin typeface="Cambria Math"/>
                                <a:ea typeface="Cambria Math"/>
                              </a:rPr>
                            </m:ctrlPr>
                          </m:fPr>
                          <m:num>
                            <m:sSub>
                              <m:sSubPr>
                                <m:ctrlPr>
                                  <a:rPr kumimoji="1" lang="en-US" altLang="ja-JP" b="0" i="1" smtClean="0">
                                    <a:latin typeface="Cambria Math"/>
                                    <a:ea typeface="Cambria Math"/>
                                  </a:rPr>
                                </m:ctrlPr>
                              </m:sSubPr>
                              <m:e>
                                <m:r>
                                  <a:rPr kumimoji="1" lang="en-US" altLang="ja-JP" b="0" i="1" smtClean="0">
                                    <a:latin typeface="Cambria Math"/>
                                    <a:ea typeface="Cambria Math"/>
                                  </a:rPr>
                                  <m:t>𝐻</m:t>
                                </m:r>
                              </m:e>
                              <m:sub>
                                <m:r>
                                  <a:rPr kumimoji="1" lang="en-US" altLang="ja-JP" b="0" i="1" smtClean="0">
                                    <a:latin typeface="Cambria Math"/>
                                    <a:ea typeface="Cambria Math"/>
                                  </a:rPr>
                                  <m:t>𝑢</m:t>
                                </m:r>
                              </m:sub>
                            </m:sSub>
                          </m:num>
                          <m:den>
                            <m:r>
                              <a:rPr kumimoji="1" lang="en-US" altLang="ja-JP" b="0" i="1" smtClean="0">
                                <a:latin typeface="Cambria Math"/>
                                <a:ea typeface="Cambria Math"/>
                              </a:rPr>
                              <m:t>100</m:t>
                            </m:r>
                          </m:den>
                        </m:f>
                      </m:num>
                      <m:den>
                        <m:r>
                          <a:rPr kumimoji="1" lang="en-US" altLang="ja-JP" b="0" i="1" smtClean="0">
                            <a:latin typeface="Cambria Math"/>
                          </a:rPr>
                          <m:t>𝑃</m:t>
                        </m:r>
                      </m:den>
                    </m:f>
                  </m:oMath>
                </a14:m>
                <a:endParaRPr kumimoji="1" lang="en-US" altLang="ja-JP" dirty="0" smtClean="0"/>
              </a:p>
              <a:p>
                <a:pPr lvl="1"/>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𝐻</m:t>
                        </m:r>
                      </m:e>
                      <m:sub>
                        <m:r>
                          <a:rPr kumimoji="1" lang="en-US" altLang="ja-JP" b="0" i="1" smtClean="0">
                            <a:latin typeface="Cambria Math"/>
                          </a:rPr>
                          <m:t>𝑢</m:t>
                        </m:r>
                      </m:sub>
                    </m:sSub>
                  </m:oMath>
                </a14:m>
                <a:r>
                  <a:rPr kumimoji="1" lang="ja-JP" altLang="en-US" dirty="0" smtClean="0"/>
                  <a:t>：相対湿度，</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𝑇</m:t>
                        </m:r>
                      </m:e>
                      <m:sub>
                        <m:r>
                          <a:rPr lang="en-US" altLang="ja-JP" i="1">
                            <a:latin typeface="Cambria Math"/>
                            <a:ea typeface="Cambria Math"/>
                          </a:rPr>
                          <m:t>𝑎</m:t>
                        </m:r>
                      </m:sub>
                    </m:sSub>
                  </m:oMath>
                </a14:m>
                <a:r>
                  <a:rPr kumimoji="1" lang="ja-JP" altLang="en-US" dirty="0" smtClean="0"/>
                  <a:t>：気温</a:t>
                </a:r>
                <a:endParaRPr kumimoji="1" lang="en-US" altLang="ja-JP" dirty="0" smtClean="0"/>
              </a:p>
              <a:p>
                <a:pPr lvl="1"/>
                <a:endParaRPr kumimoji="1" lang="en-US" altLang="ja-JP" dirty="0" smtClean="0"/>
              </a:p>
              <a:p>
                <a:r>
                  <a:rPr lang="ja-JP" altLang="en-US" dirty="0"/>
                  <a:t>海面</a:t>
                </a:r>
                <a:r>
                  <a:rPr lang="ja-JP" altLang="en-US" dirty="0" smtClean="0"/>
                  <a:t>の飽和比湿</a:t>
                </a:r>
                <a:endParaRPr kumimoji="1" lang="en-US" altLang="ja-JP" dirty="0" smtClean="0"/>
              </a:p>
              <a:p>
                <a:pPr lvl="1"/>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𝑞</m:t>
                        </m:r>
                      </m:e>
                      <m:sub>
                        <m:r>
                          <a:rPr kumimoji="1" lang="en-US" altLang="ja-JP" b="0" i="1" smtClean="0">
                            <a:latin typeface="Cambria Math"/>
                          </a:rPr>
                          <m:t>𝑠</m:t>
                        </m:r>
                      </m:sub>
                    </m:sSub>
                    <m:r>
                      <a:rPr kumimoji="1" lang="en-US" altLang="ja-JP" b="0" i="1" smtClean="0">
                        <a:latin typeface="Cambria Math"/>
                      </a:rPr>
                      <m:t>=</m:t>
                    </m:r>
                    <m:f>
                      <m:fPr>
                        <m:ctrlPr>
                          <a:rPr kumimoji="1" lang="en-US" altLang="ja-JP" b="0" i="1" smtClean="0">
                            <a:latin typeface="Cambria Math"/>
                          </a:rPr>
                        </m:ctrlPr>
                      </m:fPr>
                      <m:num>
                        <m:r>
                          <a:rPr kumimoji="1" lang="en-US" altLang="ja-JP" b="0" i="1" smtClean="0">
                            <a:latin typeface="Cambria Math"/>
                          </a:rPr>
                          <m:t>0.622</m:t>
                        </m:r>
                        <m:r>
                          <a:rPr kumimoji="1" lang="en-US" altLang="ja-JP" b="0" i="1" smtClean="0">
                            <a:latin typeface="Cambria Math"/>
                            <a:ea typeface="Cambria Math"/>
                          </a:rPr>
                          <m:t>×</m:t>
                        </m:r>
                        <m:r>
                          <a:rPr kumimoji="1" lang="en-US" altLang="ja-JP" b="0" i="1" smtClean="0">
                            <a:latin typeface="Cambria Math"/>
                            <a:ea typeface="Cambria Math"/>
                          </a:rPr>
                          <m:t>𝐸</m:t>
                        </m:r>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𝑇</m:t>
                            </m:r>
                          </m:e>
                          <m:sub>
                            <m:r>
                              <a:rPr kumimoji="1" lang="en-US" altLang="ja-JP" b="0" i="1" smtClean="0">
                                <a:latin typeface="Cambria Math"/>
                                <a:ea typeface="Cambria Math"/>
                              </a:rPr>
                              <m:t>𝑠</m:t>
                            </m:r>
                          </m:sub>
                        </m:sSub>
                        <m:r>
                          <a:rPr kumimoji="1" lang="en-US" altLang="ja-JP" b="0" i="1" smtClean="0">
                            <a:latin typeface="Cambria Math"/>
                            <a:ea typeface="Cambria Math"/>
                          </a:rPr>
                          <m:t>)</m:t>
                        </m:r>
                      </m:num>
                      <m:den>
                        <m:r>
                          <a:rPr kumimoji="1" lang="en-US" altLang="ja-JP" b="0" i="1" smtClean="0">
                            <a:latin typeface="Cambria Math"/>
                          </a:rPr>
                          <m:t>𝑃</m:t>
                        </m:r>
                      </m:den>
                    </m:f>
                    <m:r>
                      <a:rPr kumimoji="1" lang="en-US" altLang="ja-JP" b="0" i="1" smtClean="0">
                        <a:latin typeface="Cambria Math"/>
                        <a:ea typeface="Cambria Math"/>
                      </a:rPr>
                      <m:t>×0.98</m:t>
                    </m:r>
                  </m:oMath>
                </a14:m>
                <a:endParaRPr kumimoji="1" lang="en-US" altLang="ja-JP" dirty="0" smtClean="0"/>
              </a:p>
              <a:p>
                <a:pPr lvl="1"/>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𝑇</m:t>
                        </m:r>
                      </m:e>
                      <m:sub>
                        <m:r>
                          <a:rPr lang="en-US" altLang="ja-JP" i="1">
                            <a:latin typeface="Cambria Math"/>
                            <a:ea typeface="Cambria Math"/>
                          </a:rPr>
                          <m:t>𝑠</m:t>
                        </m:r>
                      </m:sub>
                    </m:sSub>
                  </m:oMath>
                </a14:m>
                <a:r>
                  <a:rPr kumimoji="1" lang="ja-JP" altLang="en-US" dirty="0" smtClean="0"/>
                  <a:t>：海水温</a:t>
                </a:r>
                <a:endParaRPr kumimoji="1" lang="en-US" altLang="ja-JP" dirty="0" smtClean="0"/>
              </a:p>
              <a:p>
                <a:pPr lvl="1"/>
                <a:endParaRPr kumimoji="1" lang="en-US" altLang="ja-JP" dirty="0" smtClean="0"/>
              </a:p>
              <a:p>
                <a:r>
                  <a:rPr lang="ja-JP" altLang="en-US" dirty="0" smtClean="0"/>
                  <a:t>飽和水蒸気量</a:t>
                </a:r>
                <a:endParaRPr lang="en-US" altLang="ja-JP" dirty="0" smtClean="0"/>
              </a:p>
              <a:p>
                <a:pPr lvl="1"/>
                <a14:m>
                  <m:oMath xmlns:m="http://schemas.openxmlformats.org/officeDocument/2006/math">
                    <m:r>
                      <a:rPr lang="en-US" altLang="ja-JP" b="0" i="1" smtClean="0">
                        <a:latin typeface="Cambria Math"/>
                      </a:rPr>
                      <m:t>𝐸</m:t>
                    </m:r>
                    <m:d>
                      <m:dPr>
                        <m:ctrlPr>
                          <a:rPr lang="en-US" altLang="ja-JP" b="0" i="1" smtClean="0">
                            <a:latin typeface="Cambria Math"/>
                          </a:rPr>
                        </m:ctrlPr>
                      </m:dPr>
                      <m:e>
                        <m:r>
                          <a:rPr lang="en-US" altLang="ja-JP" b="0" i="1" smtClean="0">
                            <a:latin typeface="Cambria Math"/>
                          </a:rPr>
                          <m:t>𝑇</m:t>
                        </m:r>
                      </m:e>
                    </m:d>
                    <m:r>
                      <a:rPr lang="en-US" altLang="ja-JP" b="0" i="1" smtClean="0">
                        <a:latin typeface="Cambria Math"/>
                      </a:rPr>
                      <m:t>=</m:t>
                    </m:r>
                    <m:f>
                      <m:fPr>
                        <m:ctrlPr>
                          <a:rPr lang="en-US" altLang="ja-JP" b="0" i="1" smtClean="0">
                            <a:latin typeface="Cambria Math"/>
                          </a:rPr>
                        </m:ctrlPr>
                      </m:fPr>
                      <m:num>
                        <m:r>
                          <a:rPr lang="en-US" altLang="ja-JP" b="0" i="1" smtClean="0">
                            <a:latin typeface="Cambria Math"/>
                          </a:rPr>
                          <m:t>0.622</m:t>
                        </m:r>
                        <m:r>
                          <a:rPr lang="en-US" altLang="ja-JP" b="0" i="1" smtClean="0">
                            <a:latin typeface="Cambria Math"/>
                            <a:ea typeface="Cambria Math"/>
                          </a:rPr>
                          <m:t>×6.11</m:t>
                        </m:r>
                        <m:r>
                          <m:rPr>
                            <m:sty m:val="p"/>
                          </m:rPr>
                          <a:rPr lang="en-US" altLang="ja-JP" b="0" i="0" smtClean="0">
                            <a:latin typeface="Cambria Math"/>
                            <a:ea typeface="Cambria Math"/>
                          </a:rPr>
                          <m:t>exp</m:t>
                        </m:r>
                        <m:r>
                          <a:rPr lang="en-US" altLang="ja-JP" b="0" i="1" smtClean="0">
                            <a:latin typeface="Cambria Math"/>
                            <a:ea typeface="Cambria Math"/>
                          </a:rPr>
                          <m:t>⁡(19.836−</m:t>
                        </m:r>
                        <m:f>
                          <m:fPr>
                            <m:ctrlPr>
                              <a:rPr lang="en-US" altLang="ja-JP" b="0" i="1" smtClean="0">
                                <a:latin typeface="Cambria Math"/>
                                <a:ea typeface="Cambria Math"/>
                              </a:rPr>
                            </m:ctrlPr>
                          </m:fPr>
                          <m:num>
                            <m:r>
                              <a:rPr lang="en-US" altLang="ja-JP" b="0" i="1" smtClean="0">
                                <a:latin typeface="Cambria Math"/>
                                <a:ea typeface="Cambria Math"/>
                              </a:rPr>
                              <m:t>5419.285</m:t>
                            </m:r>
                          </m:num>
                          <m:den>
                            <m:r>
                              <a:rPr lang="en-US" altLang="ja-JP" b="0" i="1" smtClean="0">
                                <a:latin typeface="Cambria Math"/>
                                <a:ea typeface="Cambria Math"/>
                              </a:rPr>
                              <m:t>𝑇</m:t>
                            </m:r>
                            <m:r>
                              <a:rPr lang="en-US" altLang="ja-JP" b="0" i="1" smtClean="0">
                                <a:latin typeface="Cambria Math"/>
                                <a:ea typeface="Cambria Math"/>
                              </a:rPr>
                              <m:t>+273.16</m:t>
                            </m:r>
                          </m:den>
                        </m:f>
                        <m:r>
                          <a:rPr lang="en-US" altLang="ja-JP" b="0" i="1" smtClean="0">
                            <a:latin typeface="Cambria Math"/>
                            <a:ea typeface="Cambria Math"/>
                          </a:rPr>
                          <m:t>)</m:t>
                        </m:r>
                      </m:num>
                      <m:den>
                        <m:r>
                          <a:rPr lang="en-US" altLang="ja-JP" b="0" i="1" smtClean="0">
                            <a:latin typeface="Cambria Math"/>
                          </a:rPr>
                          <m:t>𝑃</m:t>
                        </m:r>
                      </m:den>
                    </m:f>
                  </m:oMath>
                </a14:m>
                <a:endParaRPr lang="en-US" altLang="ja-JP" dirty="0" smtClean="0"/>
              </a:p>
              <a:p>
                <a:pPr lvl="1"/>
                <a14:m>
                  <m:oMath xmlns:m="http://schemas.openxmlformats.org/officeDocument/2006/math">
                    <m:r>
                      <a:rPr lang="en-US" altLang="ja-JP" b="0" i="1" smtClean="0">
                        <a:latin typeface="Cambria Math"/>
                      </a:rPr>
                      <m:t>𝑇</m:t>
                    </m:r>
                  </m:oMath>
                </a14:m>
                <a:r>
                  <a:rPr lang="ja-JP" altLang="en-US" dirty="0" smtClean="0"/>
                  <a:t>：温度，</a:t>
                </a:r>
                <a14:m>
                  <m:oMath xmlns:m="http://schemas.openxmlformats.org/officeDocument/2006/math">
                    <m:r>
                      <a:rPr lang="en-US" altLang="ja-JP" b="0" i="1" smtClean="0">
                        <a:latin typeface="Cambria Math"/>
                      </a:rPr>
                      <m:t>𝑃</m:t>
                    </m:r>
                  </m:oMath>
                </a14:m>
                <a:r>
                  <a:rPr lang="ja-JP" altLang="en-US" dirty="0" smtClean="0"/>
                  <a:t>：気圧</a:t>
                </a: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07504" y="908720"/>
                <a:ext cx="8928992" cy="5616624"/>
              </a:xfrm>
              <a:blipFill rotWithShape="1">
                <a:blip r:embed="rId2"/>
                <a:stretch>
                  <a:fillRect l="-1161" t="-2606"/>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18</a:t>
            </a:fld>
            <a:endParaRPr lang="en-US" altLang="ja-JP"/>
          </a:p>
        </p:txBody>
      </p:sp>
    </p:spTree>
    <p:extLst>
      <p:ext uri="{BB962C8B-B14F-4D97-AF65-F5344CB8AC3E}">
        <p14:creationId xmlns:p14="http://schemas.microsoft.com/office/powerpoint/2010/main" val="2018197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3291733"/>
            <a:ext cx="1514113"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p:cNvSpPr>
            <a:spLocks noGrp="1"/>
          </p:cNvSpPr>
          <p:nvPr>
            <p:ph idx="1"/>
          </p:nvPr>
        </p:nvSpPr>
        <p:spPr>
          <a:xfrm>
            <a:off x="35496" y="836712"/>
            <a:ext cx="9001000" cy="5256584"/>
          </a:xfrm>
          <a:ln>
            <a:noFill/>
          </a:ln>
        </p:spPr>
        <p:txBody>
          <a:bodyPr>
            <a:normAutofit/>
          </a:bodyPr>
          <a:lstStyle/>
          <a:p>
            <a:r>
              <a:rPr lang="ja-JP" altLang="en-US" sz="2400" dirty="0"/>
              <a:t>中緯度域の海洋→大気への</a:t>
            </a:r>
            <a:r>
              <a:rPr lang="ja-JP" altLang="en-US" sz="2400" dirty="0" smtClean="0"/>
              <a:t>影響 </a:t>
            </a:r>
            <a:r>
              <a:rPr lang="en-US" altLang="ja-JP" sz="2400" dirty="0" smtClean="0"/>
              <a:t>(</a:t>
            </a:r>
            <a:r>
              <a:rPr lang="ja-JP" altLang="en-US" sz="2400" b="1" dirty="0"/>
              <a:t>大気海洋相互作用</a:t>
            </a:r>
            <a:r>
              <a:rPr lang="en-US" altLang="ja-JP" sz="2400" dirty="0"/>
              <a:t>)</a:t>
            </a:r>
          </a:p>
          <a:p>
            <a:pPr lvl="1"/>
            <a:r>
              <a:rPr lang="en-US" altLang="ja-JP" sz="2000" dirty="0" err="1"/>
              <a:t>Tanimoto</a:t>
            </a:r>
            <a:r>
              <a:rPr lang="en-US" altLang="ja-JP" sz="2000" dirty="0"/>
              <a:t> </a:t>
            </a:r>
            <a:r>
              <a:rPr lang="en-US" altLang="ja-JP" sz="2000" i="1" dirty="0"/>
              <a:t>et al. </a:t>
            </a:r>
            <a:r>
              <a:rPr lang="en-US" altLang="ja-JP" sz="2000" dirty="0"/>
              <a:t>(2003)</a:t>
            </a:r>
            <a:r>
              <a:rPr lang="ja-JP" altLang="en-US" sz="2000" dirty="0"/>
              <a:t>など多くの</a:t>
            </a:r>
            <a:r>
              <a:rPr lang="ja-JP" altLang="en-US" sz="2000" dirty="0" smtClean="0"/>
              <a:t>研究</a:t>
            </a:r>
            <a:endParaRPr lang="en-US" altLang="ja-JP" sz="2000" dirty="0" smtClean="0"/>
          </a:p>
          <a:p>
            <a:endParaRPr lang="en-US" altLang="ja-JP" sz="800" dirty="0"/>
          </a:p>
          <a:p>
            <a:r>
              <a:rPr lang="ja-JP" altLang="en-US" sz="2800" dirty="0" smtClean="0"/>
              <a:t>乱流</a:t>
            </a:r>
            <a:r>
              <a:rPr lang="ja-JP" altLang="en-US" sz="2800" dirty="0"/>
              <a:t>フラックス</a:t>
            </a:r>
            <a:endParaRPr lang="en-US" altLang="ja-JP" sz="2800" dirty="0"/>
          </a:p>
          <a:p>
            <a:pPr lvl="1"/>
            <a:r>
              <a:rPr lang="ja-JP" altLang="en-US" sz="2400" dirty="0" smtClean="0"/>
              <a:t>大気海洋相互作用の素過程</a:t>
            </a:r>
            <a:endParaRPr lang="en-US" altLang="ja-JP" sz="2400" dirty="0" smtClean="0"/>
          </a:p>
          <a:p>
            <a:pPr lvl="1"/>
            <a:endParaRPr lang="en-US" altLang="ja-JP" sz="2400" dirty="0"/>
          </a:p>
          <a:p>
            <a:pPr lvl="1"/>
            <a:r>
              <a:rPr lang="ja-JP" altLang="en-US" b="1" dirty="0" smtClean="0"/>
              <a:t>直接観測</a:t>
            </a:r>
            <a:r>
              <a:rPr lang="ja-JP" altLang="en-US" sz="2400" dirty="0" smtClean="0"/>
              <a:t>による研究は　　　　　　　　　　　　　　　　　　　　　　　非常に少ない</a:t>
            </a:r>
            <a:endParaRPr lang="en-US" altLang="ja-JP" sz="2400" dirty="0" smtClean="0"/>
          </a:p>
          <a:p>
            <a:endParaRPr lang="en-US" altLang="ja-JP" sz="700" dirty="0" smtClean="0"/>
          </a:p>
          <a:p>
            <a:r>
              <a:rPr lang="ja-JP" altLang="en-US" sz="2800" dirty="0" smtClean="0"/>
              <a:t>超音波風速計</a:t>
            </a:r>
            <a:endParaRPr lang="en-US" altLang="ja-JP" sz="2800" dirty="0"/>
          </a:p>
          <a:p>
            <a:pPr lvl="1"/>
            <a:r>
              <a:rPr lang="ja-JP" altLang="en-US" sz="2400" dirty="0" smtClean="0"/>
              <a:t>常設されている船は，国内に</a:t>
            </a:r>
            <a:r>
              <a:rPr lang="en-US" altLang="ja-JP" sz="2400" dirty="0" smtClean="0"/>
              <a:t>2</a:t>
            </a:r>
            <a:r>
              <a:rPr lang="ja-JP" altLang="en-US" sz="2400" dirty="0" smtClean="0"/>
              <a:t>隻のみ</a:t>
            </a:r>
            <a:endParaRPr lang="en-US" altLang="ja-JP" sz="2400" dirty="0" smtClean="0"/>
          </a:p>
          <a:p>
            <a:pPr lvl="1"/>
            <a:endParaRPr lang="en-US" altLang="ja-JP" dirty="0"/>
          </a:p>
          <a:p>
            <a:endParaRPr lang="en-US" altLang="ja-JP" dirty="0" smtClean="0"/>
          </a:p>
          <a:p>
            <a:endParaRPr kumimoji="1" lang="en-US" altLang="ja-JP" dirty="0" smtClean="0"/>
          </a:p>
          <a:p>
            <a:pPr lvl="1"/>
            <a:endParaRPr lang="en-US" altLang="ja-JP" dirty="0"/>
          </a:p>
          <a:p>
            <a:pPr marL="457200" lvl="1" indent="0">
              <a:buNone/>
            </a:pPr>
            <a:endParaRPr lang="en-US" altLang="ja-JP" dirty="0"/>
          </a:p>
          <a:p>
            <a:endParaRPr kumimoji="1" lang="en-US" altLang="ja-JP" dirty="0" smtClean="0"/>
          </a:p>
        </p:txBody>
      </p:sp>
      <p:sp>
        <p:nvSpPr>
          <p:cNvPr id="2" name="タイトル 1"/>
          <p:cNvSpPr>
            <a:spLocks noGrp="1"/>
          </p:cNvSpPr>
          <p:nvPr>
            <p:ph type="title"/>
          </p:nvPr>
        </p:nvSpPr>
        <p:spPr/>
        <p:txBody>
          <a:bodyPr>
            <a:normAutofit fontScale="90000"/>
          </a:bodyPr>
          <a:lstStyle/>
          <a:p>
            <a:r>
              <a:rPr kumimoji="1" lang="ja-JP" altLang="en-US" dirty="0" smtClean="0"/>
              <a:t>研究背景</a:t>
            </a:r>
            <a:r>
              <a:rPr kumimoji="1" lang="en-US" altLang="ja-JP" dirty="0" smtClean="0"/>
              <a:t/>
            </a:r>
            <a:br>
              <a:rPr kumimoji="1" lang="en-US" altLang="ja-JP" dirty="0" smtClean="0"/>
            </a:br>
            <a:r>
              <a:rPr lang="ja-JP" altLang="en-US" dirty="0" smtClean="0"/>
              <a:t>－大気海洋相互作用</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1</a:t>
            </a:fld>
            <a:endParaRPr lang="en-US" altLang="ja-JP"/>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5109758"/>
            <a:ext cx="1336992" cy="1658897"/>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615" y="5322585"/>
            <a:ext cx="2072609" cy="1516928"/>
          </a:xfrm>
          <a:prstGeom prst="rect">
            <a:avLst/>
          </a:prstGeom>
        </p:spPr>
      </p:pic>
      <p:sp>
        <p:nvSpPr>
          <p:cNvPr id="7" name="角丸四角形 6"/>
          <p:cNvSpPr/>
          <p:nvPr/>
        </p:nvSpPr>
        <p:spPr>
          <a:xfrm>
            <a:off x="3463687" y="5121188"/>
            <a:ext cx="4176463" cy="39604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三重大学練習船「勢水丸」</a:t>
            </a:r>
            <a:endParaRPr kumimoji="1" lang="ja-JP" altLang="en-US" sz="2800" dirty="0">
              <a:solidFill>
                <a:schemeClr val="bg1"/>
              </a:solidFill>
            </a:endParaRPr>
          </a:p>
        </p:txBody>
      </p:sp>
      <p:pic>
        <p:nvPicPr>
          <p:cNvPr id="10" name="図 9"/>
          <p:cNvPicPr>
            <a:picLocks noChangeAspect="1"/>
          </p:cNvPicPr>
          <p:nvPr/>
        </p:nvPicPr>
        <p:blipFill>
          <a:blip r:embed="rId5">
            <a:extLst>
              <a:ext uri="{BEBA8EAE-BF5A-486C-A8C5-ECC9F3942E4B}">
                <a14:imgProps xmlns:a14="http://schemas.microsoft.com/office/drawing/2010/main">
                  <a14:imgLayer r:embed="rId6">
                    <a14:imgEffect>
                      <a14:sharpenSoften amount="68000"/>
                    </a14:imgEffect>
                  </a14:imgLayer>
                </a14:imgProps>
              </a:ext>
              <a:ext uri="{28A0092B-C50C-407E-A947-70E740481C1C}">
                <a14:useLocalDpi xmlns:a14="http://schemas.microsoft.com/office/drawing/2010/main" val="0"/>
              </a:ext>
            </a:extLst>
          </a:blip>
          <a:stretch>
            <a:fillRect/>
          </a:stretch>
        </p:blipFill>
        <p:spPr>
          <a:xfrm>
            <a:off x="5292080" y="1338446"/>
            <a:ext cx="3744416" cy="2234570"/>
          </a:xfrm>
          <a:prstGeom prst="rect">
            <a:avLst/>
          </a:prstGeom>
          <a:ln>
            <a:noFill/>
          </a:ln>
          <a:effectLst>
            <a:outerShdw blurRad="190500" algn="tl" rotWithShape="0">
              <a:srgbClr val="000000">
                <a:alpha val="70000"/>
              </a:srgbClr>
            </a:outerShdw>
          </a:effectLst>
        </p:spPr>
      </p:pic>
      <p:sp>
        <p:nvSpPr>
          <p:cNvPr id="11" name="角丸四角形 10"/>
          <p:cNvSpPr/>
          <p:nvPr/>
        </p:nvSpPr>
        <p:spPr>
          <a:xfrm>
            <a:off x="852752" y="2708920"/>
            <a:ext cx="2808312" cy="477923"/>
          </a:xfrm>
          <a:prstGeom prst="round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lvl="1"/>
            <a:r>
              <a:rPr lang="ja-JP" altLang="en-US" sz="2800" dirty="0" smtClean="0">
                <a:solidFill>
                  <a:schemeClr val="bg1"/>
                </a:solidFill>
              </a:rPr>
              <a:t>重要</a:t>
            </a:r>
            <a:r>
              <a:rPr lang="ja-JP" altLang="en-US" sz="2800" dirty="0">
                <a:solidFill>
                  <a:schemeClr val="bg1"/>
                </a:solidFill>
              </a:rPr>
              <a:t>な要素</a:t>
            </a:r>
            <a:endParaRPr lang="en-US" altLang="ja-JP" sz="2800" dirty="0">
              <a:solidFill>
                <a:schemeClr val="bg1"/>
              </a:solidFill>
            </a:endParaRPr>
          </a:p>
        </p:txBody>
      </p:sp>
      <p:sp>
        <p:nvSpPr>
          <p:cNvPr id="12" name="正方形/長方形 11"/>
          <p:cNvSpPr/>
          <p:nvPr/>
        </p:nvSpPr>
        <p:spPr>
          <a:xfrm>
            <a:off x="5292080" y="3512041"/>
            <a:ext cx="3805167" cy="276999"/>
          </a:xfrm>
          <a:prstGeom prst="rect">
            <a:avLst/>
          </a:prstGeom>
        </p:spPr>
        <p:txBody>
          <a:bodyPr wrap="square">
            <a:spAutoFit/>
          </a:bodyPr>
          <a:lstStyle/>
          <a:p>
            <a:r>
              <a:rPr lang="en-US" altLang="ja-JP" sz="1200" dirty="0"/>
              <a:t>http://mercury.oi.u-tokai.ac.jp/kubotalab/about-jt.html</a:t>
            </a:r>
            <a:endParaRPr lang="ja-JP" altLang="en-US" sz="1200" dirty="0"/>
          </a:p>
        </p:txBody>
      </p:sp>
      <p:sp>
        <p:nvSpPr>
          <p:cNvPr id="13" name="正方形/長方形 12"/>
          <p:cNvSpPr/>
          <p:nvPr/>
        </p:nvSpPr>
        <p:spPr>
          <a:xfrm>
            <a:off x="6588224" y="6562514"/>
            <a:ext cx="1321399" cy="276999"/>
          </a:xfrm>
          <a:prstGeom prst="rect">
            <a:avLst/>
          </a:prstGeom>
        </p:spPr>
        <p:txBody>
          <a:bodyPr wrap="square">
            <a:spAutoFit/>
          </a:bodyPr>
          <a:lstStyle/>
          <a:p>
            <a:r>
              <a:rPr lang="zh-TW" altLang="en-US" sz="1200" dirty="0"/>
              <a:t>練習船勢水丸</a:t>
            </a:r>
            <a:r>
              <a:rPr lang="en-US" altLang="zh-TW" sz="1200" dirty="0"/>
              <a:t>HP</a:t>
            </a:r>
            <a:endParaRPr lang="ja-JP" altLang="en-US" sz="1200" dirty="0"/>
          </a:p>
        </p:txBody>
      </p:sp>
      <p:pic>
        <p:nvPicPr>
          <p:cNvPr id="3" name="図 2"/>
          <p:cNvPicPr>
            <a:picLocks noChangeAspect="1"/>
          </p:cNvPicPr>
          <p:nvPr/>
        </p:nvPicPr>
        <p:blipFill rotWithShape="1">
          <a:blip r:embed="rId7">
            <a:extLst>
              <a:ext uri="{28A0092B-C50C-407E-A947-70E740481C1C}">
                <a14:useLocalDpi xmlns:a14="http://schemas.microsoft.com/office/drawing/2010/main" val="0"/>
              </a:ext>
            </a:extLst>
          </a:blip>
          <a:srcRect l="19196"/>
          <a:stretch/>
        </p:blipFill>
        <p:spPr>
          <a:xfrm>
            <a:off x="8487229" y="6248400"/>
            <a:ext cx="656771" cy="609600"/>
          </a:xfrm>
          <a:prstGeom prst="rect">
            <a:avLst/>
          </a:prstGeom>
        </p:spPr>
      </p:pic>
      <p:sp>
        <p:nvSpPr>
          <p:cNvPr id="9" name="テキスト ボックス 8"/>
          <p:cNvSpPr txBox="1"/>
          <p:nvPr/>
        </p:nvSpPr>
        <p:spPr>
          <a:xfrm>
            <a:off x="8748464" y="6248400"/>
            <a:ext cx="288032" cy="369332"/>
          </a:xfrm>
          <a:prstGeom prst="rect">
            <a:avLst/>
          </a:prstGeom>
          <a:noFill/>
        </p:spPr>
        <p:txBody>
          <a:bodyPr wrap="square" rtlCol="0">
            <a:spAutoFit/>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648761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Effect transition="in" filter="fade">
                                      <p:cBhvr>
                                        <p:cTn id="20" dur="500"/>
                                        <p:tgtEl>
                                          <p:spTgt spid="6">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fade">
                                      <p:cBhvr>
                                        <p:cTn id="28" dur="500"/>
                                        <p:tgtEl>
                                          <p:spTgt spid="6">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836712"/>
            <a:ext cx="4590835" cy="6021288"/>
          </a:xfrm>
          <a:prstGeom prst="rect">
            <a:avLst/>
          </a:prstGeom>
        </p:spPr>
      </p:pic>
      <p:sp>
        <p:nvSpPr>
          <p:cNvPr id="2" name="タイトル 1"/>
          <p:cNvSpPr>
            <a:spLocks noGrp="1"/>
          </p:cNvSpPr>
          <p:nvPr>
            <p:ph type="title"/>
          </p:nvPr>
        </p:nvSpPr>
        <p:spPr/>
        <p:txBody>
          <a:bodyPr/>
          <a:lstStyle/>
          <a:p>
            <a:r>
              <a:rPr kumimoji="1" lang="ja-JP" altLang="en-US" dirty="0" smtClean="0"/>
              <a:t>研究背景</a:t>
            </a:r>
            <a:r>
              <a:rPr kumimoji="1" lang="en-US" altLang="ja-JP" dirty="0" smtClean="0"/>
              <a:t/>
            </a:r>
            <a:br>
              <a:rPr kumimoji="1" lang="en-US" altLang="ja-JP" dirty="0" smtClean="0"/>
            </a:br>
            <a:r>
              <a:rPr lang="ja-JP" altLang="en-US" dirty="0" smtClean="0"/>
              <a:t>－超音波風速計が常備された船</a:t>
            </a:r>
            <a:endParaRPr kumimoji="1" lang="ja-JP" altLang="en-US" dirty="0"/>
          </a:p>
        </p:txBody>
      </p:sp>
      <p:sp>
        <p:nvSpPr>
          <p:cNvPr id="4" name="日付プレースホルダー 3"/>
          <p:cNvSpPr>
            <a:spLocks noGrp="1"/>
          </p:cNvSpPr>
          <p:nvPr>
            <p:ph type="dt" sz="half" idx="10"/>
          </p:nvPr>
        </p:nvSpPr>
        <p:spPr/>
        <p:txBody>
          <a:bodyPr/>
          <a:lstStyle/>
          <a:p>
            <a:fld id="{E64300D7-E5DA-41C5-A995-BC4CA385E7DA}" type="datetime1">
              <a:rPr lang="ja-JP" altLang="en-US" smtClean="0"/>
              <a:pPr/>
              <a:t>2012/3/1</a:t>
            </a:fld>
            <a:endParaRPr lang="en-US" altLang="ja-JP"/>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19</a:t>
            </a:fld>
            <a:endParaRPr lang="en-US" altLang="ja-JP"/>
          </a:p>
        </p:txBody>
      </p:sp>
      <p:sp>
        <p:nvSpPr>
          <p:cNvPr id="6" name="スライド番号プレースホルダー 3"/>
          <p:cNvSpPr txBox="1">
            <a:spLocks/>
          </p:cNvSpPr>
          <p:nvPr/>
        </p:nvSpPr>
        <p:spPr bwMode="gray">
          <a:xfrm>
            <a:off x="6759575" y="6524625"/>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04" y="836712"/>
            <a:ext cx="4593704" cy="6021288"/>
          </a:xfrm>
        </p:spPr>
      </p:pic>
      <p:sp>
        <p:nvSpPr>
          <p:cNvPr id="9" name="角丸四角形 8"/>
          <p:cNvSpPr/>
          <p:nvPr/>
        </p:nvSpPr>
        <p:spPr>
          <a:xfrm>
            <a:off x="4012324" y="1628800"/>
            <a:ext cx="1063732" cy="504056"/>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全長</a:t>
            </a:r>
            <a:endParaRPr kumimoji="1" lang="ja-JP" altLang="en-US" sz="3200" dirty="0"/>
          </a:p>
        </p:txBody>
      </p:sp>
      <p:sp>
        <p:nvSpPr>
          <p:cNvPr id="10" name="角丸四角形 9"/>
          <p:cNvSpPr/>
          <p:nvPr/>
        </p:nvSpPr>
        <p:spPr>
          <a:xfrm>
            <a:off x="2627784" y="2132856"/>
            <a:ext cx="1512168" cy="504056"/>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t>130m</a:t>
            </a:r>
            <a:endParaRPr kumimoji="1" lang="ja-JP" altLang="en-US" sz="4000" dirty="0"/>
          </a:p>
        </p:txBody>
      </p:sp>
      <p:sp>
        <p:nvSpPr>
          <p:cNvPr id="11" name="角丸四角形 10"/>
          <p:cNvSpPr/>
          <p:nvPr/>
        </p:nvSpPr>
        <p:spPr>
          <a:xfrm>
            <a:off x="4932040" y="2132856"/>
            <a:ext cx="1458162" cy="504056"/>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t>50m</a:t>
            </a:r>
            <a:endParaRPr kumimoji="1" lang="ja-JP" altLang="en-US" sz="4000" dirty="0"/>
          </a:p>
        </p:txBody>
      </p:sp>
      <p:sp>
        <p:nvSpPr>
          <p:cNvPr id="12" name="角丸四角形 11"/>
          <p:cNvSpPr/>
          <p:nvPr/>
        </p:nvSpPr>
        <p:spPr>
          <a:xfrm>
            <a:off x="3707904" y="2780928"/>
            <a:ext cx="1728192" cy="488437"/>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総トン数</a:t>
            </a:r>
            <a:endParaRPr kumimoji="1" lang="ja-JP" altLang="en-US" sz="3200" dirty="0"/>
          </a:p>
        </p:txBody>
      </p:sp>
      <p:sp>
        <p:nvSpPr>
          <p:cNvPr id="13" name="角丸四角形 12"/>
          <p:cNvSpPr/>
          <p:nvPr/>
        </p:nvSpPr>
        <p:spPr>
          <a:xfrm>
            <a:off x="2627784" y="3226668"/>
            <a:ext cx="1512168" cy="490364"/>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t>8700t</a:t>
            </a:r>
            <a:endParaRPr kumimoji="1" lang="ja-JP" altLang="en-US" sz="4000" dirty="0"/>
          </a:p>
        </p:txBody>
      </p:sp>
      <p:sp>
        <p:nvSpPr>
          <p:cNvPr id="14" name="角丸四角形 13"/>
          <p:cNvSpPr/>
          <p:nvPr/>
        </p:nvSpPr>
        <p:spPr>
          <a:xfrm>
            <a:off x="4932040" y="3226668"/>
            <a:ext cx="1458162" cy="490364"/>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t>320t</a:t>
            </a:r>
            <a:endParaRPr kumimoji="1" lang="ja-JP" altLang="en-US" sz="4000" dirty="0"/>
          </a:p>
        </p:txBody>
      </p:sp>
      <p:sp>
        <p:nvSpPr>
          <p:cNvPr id="15" name="対角する 2 つの角を切り取った四角形 14"/>
          <p:cNvSpPr/>
          <p:nvPr/>
        </p:nvSpPr>
        <p:spPr>
          <a:xfrm>
            <a:off x="0" y="886508"/>
            <a:ext cx="2267744" cy="886307"/>
          </a:xfrm>
          <a:prstGeom prst="snip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みらい</a:t>
            </a:r>
            <a:r>
              <a:rPr lang="en-US" altLang="ja-JP" sz="2800" dirty="0" smtClean="0"/>
              <a:t>(JAMSTEC)</a:t>
            </a:r>
            <a:endParaRPr kumimoji="1" lang="ja-JP" altLang="en-US" sz="2800" dirty="0"/>
          </a:p>
        </p:txBody>
      </p:sp>
      <p:sp>
        <p:nvSpPr>
          <p:cNvPr id="16" name="対角する 2 つの角を切り取った四角形 15"/>
          <p:cNvSpPr/>
          <p:nvPr/>
        </p:nvSpPr>
        <p:spPr>
          <a:xfrm>
            <a:off x="7020271" y="864059"/>
            <a:ext cx="2114889" cy="886307"/>
          </a:xfrm>
          <a:prstGeom prst="snip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勢水丸</a:t>
            </a:r>
            <a:endParaRPr lang="en-US" altLang="ja-JP" sz="2800" dirty="0" smtClean="0"/>
          </a:p>
          <a:p>
            <a:pPr algn="ctr"/>
            <a:r>
              <a:rPr lang="en-US" altLang="ja-JP" sz="2800" dirty="0" smtClean="0"/>
              <a:t>(</a:t>
            </a:r>
            <a:r>
              <a:rPr lang="ja-JP" altLang="en-US" sz="2800" dirty="0" smtClean="0"/>
              <a:t>三重大</a:t>
            </a:r>
            <a:r>
              <a:rPr lang="en-US" altLang="ja-JP" sz="2800" dirty="0" smtClean="0"/>
              <a:t>)</a:t>
            </a:r>
            <a:endParaRPr kumimoji="1" lang="ja-JP" altLang="en-US" sz="2800" dirty="0"/>
          </a:p>
        </p:txBody>
      </p:sp>
      <p:sp>
        <p:nvSpPr>
          <p:cNvPr id="17" name="角丸四角形 16"/>
          <p:cNvSpPr/>
          <p:nvPr/>
        </p:nvSpPr>
        <p:spPr>
          <a:xfrm>
            <a:off x="4680012" y="5085185"/>
            <a:ext cx="4356484" cy="1660276"/>
          </a:xfrm>
          <a:prstGeom prst="roundRect">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3600" dirty="0" smtClean="0">
                <a:solidFill>
                  <a:schemeClr val="tx1"/>
                </a:solidFill>
              </a:rPr>
              <a:t>乱流フラックスを</a:t>
            </a:r>
            <a:endParaRPr kumimoji="1" lang="en-US" altLang="ja-JP" sz="3600" dirty="0" smtClean="0">
              <a:solidFill>
                <a:schemeClr val="tx1"/>
              </a:solidFill>
            </a:endParaRPr>
          </a:p>
          <a:p>
            <a:pPr algn="ctr"/>
            <a:r>
              <a:rPr kumimoji="1" lang="ja-JP" altLang="en-US" sz="3600" dirty="0" smtClean="0">
                <a:solidFill>
                  <a:schemeClr val="tx1"/>
                </a:solidFill>
              </a:rPr>
              <a:t>正確に測定できる</a:t>
            </a:r>
            <a:endParaRPr kumimoji="1" lang="en-US" altLang="ja-JP" sz="3600" dirty="0" smtClean="0">
              <a:solidFill>
                <a:schemeClr val="tx1"/>
              </a:solidFill>
            </a:endParaRPr>
          </a:p>
          <a:p>
            <a:pPr algn="ctr"/>
            <a:r>
              <a:rPr kumimoji="1" lang="ja-JP" altLang="en-US" sz="3600" dirty="0" smtClean="0">
                <a:solidFill>
                  <a:schemeClr val="tx1"/>
                </a:solidFill>
              </a:rPr>
              <a:t>国内唯一の船</a:t>
            </a:r>
            <a:endParaRPr kumimoji="1" lang="ja-JP" altLang="en-US" sz="3600" dirty="0">
              <a:solidFill>
                <a:schemeClr val="tx1"/>
              </a:solidFill>
            </a:endParaRPr>
          </a:p>
        </p:txBody>
      </p:sp>
      <p:sp>
        <p:nvSpPr>
          <p:cNvPr id="18" name="角丸四角形 17"/>
          <p:cNvSpPr/>
          <p:nvPr/>
        </p:nvSpPr>
        <p:spPr>
          <a:xfrm>
            <a:off x="3491880" y="3861048"/>
            <a:ext cx="2160241" cy="54006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1"/>
                </a:solidFill>
              </a:rPr>
              <a:t>設置高度</a:t>
            </a:r>
            <a:endParaRPr kumimoji="1" lang="ja-JP" altLang="en-US" sz="3600" dirty="0">
              <a:solidFill>
                <a:schemeClr val="bg1"/>
              </a:solidFill>
            </a:endParaRPr>
          </a:p>
        </p:txBody>
      </p:sp>
      <p:sp>
        <p:nvSpPr>
          <p:cNvPr id="19" name="角丸四角形 18"/>
          <p:cNvSpPr/>
          <p:nvPr/>
        </p:nvSpPr>
        <p:spPr>
          <a:xfrm>
            <a:off x="2699791" y="4365104"/>
            <a:ext cx="1458213" cy="576065"/>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t>24m</a:t>
            </a:r>
            <a:endParaRPr kumimoji="1" lang="ja-JP" altLang="en-US" sz="4000" dirty="0"/>
          </a:p>
        </p:txBody>
      </p:sp>
      <p:sp>
        <p:nvSpPr>
          <p:cNvPr id="20" name="角丸四角形 19"/>
          <p:cNvSpPr/>
          <p:nvPr/>
        </p:nvSpPr>
        <p:spPr>
          <a:xfrm>
            <a:off x="4932040" y="4365104"/>
            <a:ext cx="1458162" cy="576065"/>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t>9m</a:t>
            </a:r>
            <a:endParaRPr kumimoji="1" lang="ja-JP" altLang="en-US" sz="4000" dirty="0"/>
          </a:p>
        </p:txBody>
      </p:sp>
      <p:sp>
        <p:nvSpPr>
          <p:cNvPr id="21" name="円/楕円 20"/>
          <p:cNvSpPr/>
          <p:nvPr/>
        </p:nvSpPr>
        <p:spPr>
          <a:xfrm>
            <a:off x="2411760" y="980728"/>
            <a:ext cx="936104" cy="76963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204248" y="1389508"/>
            <a:ext cx="864096" cy="7217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対角する 2 つの角を切り取った四角形 22"/>
          <p:cNvSpPr/>
          <p:nvPr/>
        </p:nvSpPr>
        <p:spPr>
          <a:xfrm>
            <a:off x="3347864" y="260648"/>
            <a:ext cx="3423609" cy="1044116"/>
          </a:xfrm>
          <a:prstGeom prst="snip2DiagRect">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3200" dirty="0" smtClean="0">
                <a:solidFill>
                  <a:schemeClr val="tx1"/>
                </a:solidFill>
              </a:rPr>
              <a:t>常備しているのは</a:t>
            </a:r>
            <a:endParaRPr kumimoji="1" lang="en-US" altLang="ja-JP" sz="3200" dirty="0" smtClean="0">
              <a:solidFill>
                <a:schemeClr val="tx1"/>
              </a:solidFill>
            </a:endParaRPr>
          </a:p>
          <a:p>
            <a:pPr algn="ctr"/>
            <a:r>
              <a:rPr kumimoji="1" lang="ja-JP" altLang="en-US" sz="3200" dirty="0" smtClean="0">
                <a:solidFill>
                  <a:schemeClr val="tx1"/>
                </a:solidFill>
              </a:rPr>
              <a:t>この</a:t>
            </a:r>
            <a:r>
              <a:rPr kumimoji="1" lang="en-US" altLang="ja-JP" sz="3200" dirty="0" smtClean="0">
                <a:solidFill>
                  <a:schemeClr val="tx1"/>
                </a:solidFill>
              </a:rPr>
              <a:t>2</a:t>
            </a:r>
            <a:r>
              <a:rPr kumimoji="1" lang="ja-JP" altLang="en-US" sz="3200" dirty="0" smtClean="0">
                <a:solidFill>
                  <a:schemeClr val="tx1"/>
                </a:solidFill>
              </a:rPr>
              <a:t>隻だけ</a:t>
            </a:r>
            <a:endParaRPr kumimoji="1" lang="ja-JP" altLang="en-US" sz="3200" dirty="0">
              <a:solidFill>
                <a:schemeClr val="tx1"/>
              </a:solidFill>
            </a:endParaRPr>
          </a:p>
        </p:txBody>
      </p:sp>
    </p:spTree>
    <p:extLst>
      <p:ext uri="{BB962C8B-B14F-4D97-AF65-F5344CB8AC3E}">
        <p14:creationId xmlns:p14="http://schemas.microsoft.com/office/powerpoint/2010/main" val="19735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strVal val="#ppt_x"/>
                                          </p:val>
                                        </p:tav>
                                        <p:tav tm="100000">
                                          <p:val>
                                            <p:strVal val="#ppt_x"/>
                                          </p:val>
                                        </p:tav>
                                      </p:tavLst>
                                    </p:anim>
                                    <p:anim calcmode="lin" valueType="num">
                                      <p:cBhvr>
                                        <p:cTn id="42" dur="500" fill="hold"/>
                                        <p:tgtEl>
                                          <p:spTgt spid="1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anim calcmode="lin" valueType="num">
                                      <p:cBhvr>
                                        <p:cTn id="53" dur="500" fill="hold"/>
                                        <p:tgtEl>
                                          <p:spTgt spid="18"/>
                                        </p:tgtEl>
                                        <p:attrNameLst>
                                          <p:attrName>ppt_x</p:attrName>
                                        </p:attrNameLst>
                                      </p:cBhvr>
                                      <p:tavLst>
                                        <p:tav tm="0">
                                          <p:val>
                                            <p:strVal val="#ppt_x"/>
                                          </p:val>
                                        </p:tav>
                                        <p:tav tm="100000">
                                          <p:val>
                                            <p:strVal val="#ppt_x"/>
                                          </p:val>
                                        </p:tav>
                                      </p:tavLst>
                                    </p:anim>
                                    <p:anim calcmode="lin" valueType="num">
                                      <p:cBhvr>
                                        <p:cTn id="54" dur="500" fill="hold"/>
                                        <p:tgtEl>
                                          <p:spTgt spid="1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anim calcmode="lin" valueType="num">
                                      <p:cBhvr>
                                        <p:cTn id="63" dur="500" fill="hold"/>
                                        <p:tgtEl>
                                          <p:spTgt spid="20"/>
                                        </p:tgtEl>
                                        <p:attrNameLst>
                                          <p:attrName>ppt_x</p:attrName>
                                        </p:attrNameLst>
                                      </p:cBhvr>
                                      <p:tavLst>
                                        <p:tav tm="0">
                                          <p:val>
                                            <p:strVal val="#ppt_x"/>
                                          </p:val>
                                        </p:tav>
                                        <p:tav tm="100000">
                                          <p:val>
                                            <p:strVal val="#ppt_x"/>
                                          </p:val>
                                        </p:tav>
                                      </p:tavLst>
                                    </p:anim>
                                    <p:anim calcmode="lin" valueType="num">
                                      <p:cBhvr>
                                        <p:cTn id="6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SST</a:t>
            </a:r>
            <a:r>
              <a:rPr lang="ja-JP" altLang="en-US" dirty="0"/>
              <a:t>フロント上での乱流</a:t>
            </a:r>
            <a:r>
              <a:rPr lang="ja-JP" altLang="en-US" dirty="0" smtClean="0"/>
              <a:t>フラックス変動③</a:t>
            </a:r>
            <a:r>
              <a:rPr lang="en-US" altLang="ja-JP" dirty="0" smtClean="0"/>
              <a:t/>
            </a:r>
            <a:br>
              <a:rPr lang="en-US" altLang="ja-JP" dirty="0" smtClean="0"/>
            </a:br>
            <a:r>
              <a:rPr lang="ja-JP" altLang="en-US" dirty="0" smtClean="0"/>
              <a:t>－乱流運動量フラックス</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20</a:t>
            </a:fld>
            <a:endParaRPr lang="en-US" altLang="ja-JP"/>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4574" t="56310" r="4024" b="1359"/>
          <a:stretch/>
        </p:blipFill>
        <p:spPr>
          <a:xfrm>
            <a:off x="-1" y="836712"/>
            <a:ext cx="4572001" cy="2996080"/>
          </a:xfrm>
          <a:prstGeom prst="rect">
            <a:avLst/>
          </a:prstGeom>
        </p:spPr>
      </p:pic>
      <p:sp>
        <p:nvSpPr>
          <p:cNvPr id="31" name="角丸四角形 30"/>
          <p:cNvSpPr/>
          <p:nvPr/>
        </p:nvSpPr>
        <p:spPr>
          <a:xfrm>
            <a:off x="246344" y="4148709"/>
            <a:ext cx="1450512" cy="36041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渦相関法</a:t>
            </a:r>
            <a:endParaRPr kumimoji="1" lang="ja-JP" altLang="en-US" sz="2400" dirty="0">
              <a:solidFill>
                <a:schemeClr val="bg1"/>
              </a:solidFill>
            </a:endParaRPr>
          </a:p>
        </p:txBody>
      </p:sp>
      <p:sp>
        <p:nvSpPr>
          <p:cNvPr id="32" name="角丸四角形 31"/>
          <p:cNvSpPr/>
          <p:nvPr/>
        </p:nvSpPr>
        <p:spPr>
          <a:xfrm>
            <a:off x="4572001" y="4149080"/>
            <a:ext cx="1392324" cy="360040"/>
          </a:xfrm>
          <a:prstGeom prst="round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バルク</a:t>
            </a:r>
            <a:r>
              <a:rPr kumimoji="1" lang="ja-JP" altLang="en-US" sz="2400" dirty="0" smtClean="0">
                <a:solidFill>
                  <a:schemeClr val="bg1"/>
                </a:solidFill>
              </a:rPr>
              <a:t>法</a:t>
            </a:r>
            <a:endParaRPr kumimoji="1" lang="ja-JP" altLang="en-US" sz="2400" dirty="0">
              <a:solidFill>
                <a:schemeClr val="bg1"/>
              </a:solidFill>
            </a:endParaRPr>
          </a:p>
        </p:txBody>
      </p:sp>
      <p:cxnSp>
        <p:nvCxnSpPr>
          <p:cNvPr id="33" name="直線矢印コネクタ 32"/>
          <p:cNvCxnSpPr/>
          <p:nvPr/>
        </p:nvCxnSpPr>
        <p:spPr>
          <a:xfrm flipH="1" flipV="1">
            <a:off x="6760348" y="4226729"/>
            <a:ext cx="1" cy="25340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16200000" flipH="1">
            <a:off x="6716447" y="4321642"/>
            <a:ext cx="2" cy="24391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16200000" flipV="1">
            <a:off x="6661896" y="4485615"/>
            <a:ext cx="190854" cy="211007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16200000" flipV="1">
            <a:off x="5829404" y="5089840"/>
            <a:ext cx="1914339" cy="1043460"/>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16200000" flipH="1" flipV="1">
            <a:off x="6101484" y="4732002"/>
            <a:ext cx="1343978" cy="15226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16200000" flipH="1">
            <a:off x="6372199" y="4509122"/>
            <a:ext cx="720080" cy="201622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16200000" flipH="1">
            <a:off x="6037951" y="4816887"/>
            <a:ext cx="1549404" cy="156736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endCxn id="52" idx="1"/>
          </p:cNvCxnSpPr>
          <p:nvPr/>
        </p:nvCxnSpPr>
        <p:spPr>
          <a:xfrm flipV="1">
            <a:off x="2455660" y="4226730"/>
            <a:ext cx="4485" cy="25340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rot="16200000" flipH="1">
            <a:off x="2411758" y="4349842"/>
            <a:ext cx="2" cy="24391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16200000" flipV="1">
            <a:off x="2066192" y="4582789"/>
            <a:ext cx="797517" cy="1978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16200000" flipV="1">
            <a:off x="1347538" y="5393257"/>
            <a:ext cx="2136822" cy="403342"/>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16200000" flipH="1" flipV="1">
            <a:off x="1359113" y="5472082"/>
            <a:ext cx="2159010" cy="23431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16200000" flipH="1">
            <a:off x="1380842" y="5348087"/>
            <a:ext cx="2144218" cy="493681"/>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16200000" flipH="1">
            <a:off x="1378726" y="5490219"/>
            <a:ext cx="2156058" cy="198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4253510" y="4745185"/>
            <a:ext cx="678530" cy="288032"/>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4</a:t>
            </a:r>
            <a:r>
              <a:rPr kumimoji="1" lang="ja-JP" altLang="en-US" sz="2000" dirty="0" smtClean="0"/>
              <a:t>月</a:t>
            </a:r>
            <a:endParaRPr kumimoji="1" lang="ja-JP" altLang="en-US" sz="2000" dirty="0"/>
          </a:p>
        </p:txBody>
      </p:sp>
      <p:sp>
        <p:nvSpPr>
          <p:cNvPr id="48" name="角丸四角形 47"/>
          <p:cNvSpPr/>
          <p:nvPr/>
        </p:nvSpPr>
        <p:spPr>
          <a:xfrm>
            <a:off x="4253510" y="5105225"/>
            <a:ext cx="678530"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5</a:t>
            </a:r>
            <a:r>
              <a:rPr kumimoji="1" lang="ja-JP" altLang="en-US" sz="2000" dirty="0" smtClean="0"/>
              <a:t>月</a:t>
            </a:r>
            <a:endParaRPr kumimoji="1" lang="ja-JP" altLang="en-US" sz="2000" dirty="0"/>
          </a:p>
        </p:txBody>
      </p:sp>
      <p:sp>
        <p:nvSpPr>
          <p:cNvPr id="49" name="角丸四角形 48"/>
          <p:cNvSpPr/>
          <p:nvPr/>
        </p:nvSpPr>
        <p:spPr>
          <a:xfrm>
            <a:off x="4253510" y="5469843"/>
            <a:ext cx="678530" cy="2834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6</a:t>
            </a:r>
            <a:r>
              <a:rPr kumimoji="1" lang="ja-JP" altLang="en-US" sz="2000" dirty="0" smtClean="0"/>
              <a:t>月</a:t>
            </a:r>
            <a:endParaRPr kumimoji="1" lang="ja-JP" altLang="en-US" sz="2000" dirty="0"/>
          </a:p>
        </p:txBody>
      </p:sp>
      <p:sp>
        <p:nvSpPr>
          <p:cNvPr id="50" name="角丸四角形 49"/>
          <p:cNvSpPr/>
          <p:nvPr/>
        </p:nvSpPr>
        <p:spPr>
          <a:xfrm>
            <a:off x="4253510" y="5854251"/>
            <a:ext cx="792088" cy="279896"/>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11</a:t>
            </a:r>
            <a:r>
              <a:rPr kumimoji="1" lang="ja-JP" altLang="en-US" sz="2000" dirty="0" smtClean="0"/>
              <a:t>月</a:t>
            </a:r>
            <a:endParaRPr kumimoji="1" lang="ja-JP" altLang="en-US" sz="2000" dirty="0"/>
          </a:p>
        </p:txBody>
      </p:sp>
      <p:sp>
        <p:nvSpPr>
          <p:cNvPr id="51" name="角丸四角形 50"/>
          <p:cNvSpPr/>
          <p:nvPr/>
        </p:nvSpPr>
        <p:spPr>
          <a:xfrm>
            <a:off x="4253510" y="6237312"/>
            <a:ext cx="792088"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12</a:t>
            </a:r>
            <a:r>
              <a:rPr kumimoji="1" lang="ja-JP" altLang="en-US" sz="2000" dirty="0" smtClean="0"/>
              <a:t>月</a:t>
            </a:r>
            <a:endParaRPr kumimoji="1" lang="ja-JP" altLang="en-US" sz="2000" dirty="0"/>
          </a:p>
        </p:txBody>
      </p:sp>
      <p:sp>
        <p:nvSpPr>
          <p:cNvPr id="52" name="テキスト ボックス 51"/>
          <p:cNvSpPr txBox="1"/>
          <p:nvPr/>
        </p:nvSpPr>
        <p:spPr>
          <a:xfrm>
            <a:off x="2460145" y="3934342"/>
            <a:ext cx="1238055" cy="584775"/>
          </a:xfrm>
          <a:prstGeom prst="rect">
            <a:avLst/>
          </a:prstGeom>
          <a:noFill/>
        </p:spPr>
        <p:txBody>
          <a:bodyPr wrap="square" rtlCol="0">
            <a:spAutoFit/>
          </a:bodyPr>
          <a:lstStyle/>
          <a:p>
            <a:r>
              <a:rPr kumimoji="1" lang="ja-JP" altLang="en-US" sz="1600" dirty="0" smtClean="0"/>
              <a:t>乱流運動量フラックス</a:t>
            </a:r>
            <a:endParaRPr kumimoji="1" lang="ja-JP" altLang="en-US" sz="1600" dirty="0"/>
          </a:p>
        </p:txBody>
      </p:sp>
      <p:sp>
        <p:nvSpPr>
          <p:cNvPr id="53" name="テキスト ボックス 52"/>
          <p:cNvSpPr txBox="1"/>
          <p:nvPr/>
        </p:nvSpPr>
        <p:spPr>
          <a:xfrm>
            <a:off x="545665" y="5589239"/>
            <a:ext cx="1293072" cy="584775"/>
          </a:xfrm>
          <a:prstGeom prst="rect">
            <a:avLst/>
          </a:prstGeom>
          <a:noFill/>
        </p:spPr>
        <p:txBody>
          <a:bodyPr wrap="square" rtlCol="0">
            <a:spAutoFit/>
          </a:bodyPr>
          <a:lstStyle/>
          <a:p>
            <a:r>
              <a:rPr kumimoji="1" lang="en-US" altLang="ja-JP" sz="1600" dirty="0" smtClean="0"/>
              <a:t>SST</a:t>
            </a:r>
            <a:r>
              <a:rPr kumimoji="1" lang="ja-JP" altLang="en-US" sz="1600" dirty="0" smtClean="0"/>
              <a:t>フロントからの距離</a:t>
            </a:r>
            <a:endParaRPr kumimoji="1" lang="ja-JP" altLang="en-US" sz="1600" dirty="0"/>
          </a:p>
        </p:txBody>
      </p:sp>
      <p:sp>
        <p:nvSpPr>
          <p:cNvPr id="54" name="テキスト ボックス 53"/>
          <p:cNvSpPr txBox="1"/>
          <p:nvPr/>
        </p:nvSpPr>
        <p:spPr>
          <a:xfrm>
            <a:off x="5012835" y="5541201"/>
            <a:ext cx="1293072" cy="584775"/>
          </a:xfrm>
          <a:prstGeom prst="rect">
            <a:avLst/>
          </a:prstGeom>
          <a:noFill/>
        </p:spPr>
        <p:txBody>
          <a:bodyPr wrap="square" rtlCol="0">
            <a:spAutoFit/>
          </a:bodyPr>
          <a:lstStyle/>
          <a:p>
            <a:r>
              <a:rPr kumimoji="1" lang="en-US" altLang="ja-JP" sz="1600" dirty="0" smtClean="0"/>
              <a:t>SST</a:t>
            </a:r>
            <a:r>
              <a:rPr kumimoji="1" lang="ja-JP" altLang="en-US" sz="1600" dirty="0" smtClean="0"/>
              <a:t>フロントからの距離</a:t>
            </a:r>
            <a:endParaRPr kumimoji="1" lang="ja-JP" altLang="en-US" sz="1600" dirty="0"/>
          </a:p>
        </p:txBody>
      </p:sp>
      <p:sp>
        <p:nvSpPr>
          <p:cNvPr id="55" name="テキスト ボックス 54"/>
          <p:cNvSpPr txBox="1"/>
          <p:nvPr/>
        </p:nvSpPr>
        <p:spPr>
          <a:xfrm>
            <a:off x="6816671" y="3971855"/>
            <a:ext cx="1355729" cy="584775"/>
          </a:xfrm>
          <a:prstGeom prst="rect">
            <a:avLst/>
          </a:prstGeom>
          <a:noFill/>
        </p:spPr>
        <p:txBody>
          <a:bodyPr wrap="square" rtlCol="0">
            <a:spAutoFit/>
          </a:bodyPr>
          <a:lstStyle/>
          <a:p>
            <a:r>
              <a:rPr kumimoji="1" lang="ja-JP" altLang="en-US" sz="1600" dirty="0" smtClean="0"/>
              <a:t>乱流運動量フラックス</a:t>
            </a:r>
            <a:endParaRPr kumimoji="1" lang="ja-JP" altLang="en-US" sz="1600" dirty="0"/>
          </a:p>
        </p:txBody>
      </p:sp>
      <p:sp>
        <p:nvSpPr>
          <p:cNvPr id="77" name="左矢印吹き出し 76"/>
          <p:cNvSpPr/>
          <p:nvPr/>
        </p:nvSpPr>
        <p:spPr>
          <a:xfrm>
            <a:off x="4427984" y="2622132"/>
            <a:ext cx="1831028" cy="432048"/>
          </a:xfrm>
          <a:prstGeom prst="leftArrowCallout">
            <a:avLst>
              <a:gd name="adj1" fmla="val 25000"/>
              <a:gd name="adj2" fmla="val 25000"/>
              <a:gd name="adj3" fmla="val 35274"/>
              <a:gd name="adj4" fmla="val 837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SST</a:t>
            </a:r>
            <a:r>
              <a:rPr kumimoji="1" lang="ja-JP" altLang="en-US" sz="2000" dirty="0" smtClean="0"/>
              <a:t>フロント</a:t>
            </a:r>
            <a:endParaRPr kumimoji="1" lang="ja-JP" altLang="en-US" sz="2000" dirty="0"/>
          </a:p>
        </p:txBody>
      </p:sp>
      <p:sp>
        <p:nvSpPr>
          <p:cNvPr id="78" name="対角する 2 つの角を切り取った四角形 77"/>
          <p:cNvSpPr/>
          <p:nvPr/>
        </p:nvSpPr>
        <p:spPr>
          <a:xfrm>
            <a:off x="4818482" y="2104604"/>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79" name="対角する 2 つの角を切り取った四角形 78"/>
          <p:cNvSpPr/>
          <p:nvPr/>
        </p:nvSpPr>
        <p:spPr>
          <a:xfrm>
            <a:off x="4833280" y="3180314"/>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cxnSp>
        <p:nvCxnSpPr>
          <p:cNvPr id="80" name="直線コネクタ 79"/>
          <p:cNvCxnSpPr/>
          <p:nvPr/>
        </p:nvCxnSpPr>
        <p:spPr>
          <a:xfrm flipV="1">
            <a:off x="602804" y="2838154"/>
            <a:ext cx="3816424" cy="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0" name="角丸四角形 99"/>
          <p:cNvSpPr/>
          <p:nvPr/>
        </p:nvSpPr>
        <p:spPr>
          <a:xfrm>
            <a:off x="5676028" y="908720"/>
            <a:ext cx="3024336" cy="1638181"/>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渦相関法では</a:t>
            </a:r>
            <a:endParaRPr kumimoji="1" lang="en-US" altLang="ja-JP" sz="2800" dirty="0" smtClean="0">
              <a:solidFill>
                <a:schemeClr val="bg1"/>
              </a:solidFill>
            </a:endParaRPr>
          </a:p>
          <a:p>
            <a:pPr algn="ctr"/>
            <a:r>
              <a:rPr kumimoji="1" lang="ja-JP" altLang="en-US" sz="2800" dirty="0" smtClean="0">
                <a:solidFill>
                  <a:schemeClr val="bg1"/>
                </a:solidFill>
              </a:rPr>
              <a:t>海→大気への</a:t>
            </a:r>
            <a:endParaRPr kumimoji="1" lang="en-US" altLang="ja-JP" sz="2800" dirty="0" smtClean="0">
              <a:solidFill>
                <a:schemeClr val="bg1"/>
              </a:solidFill>
            </a:endParaRPr>
          </a:p>
          <a:p>
            <a:pPr algn="ctr"/>
            <a:r>
              <a:rPr kumimoji="1" lang="ja-JP" altLang="en-US" sz="2800" dirty="0" smtClean="0">
                <a:solidFill>
                  <a:schemeClr val="bg1"/>
                </a:solidFill>
              </a:rPr>
              <a:t>運動量輸送を</a:t>
            </a:r>
            <a:endParaRPr kumimoji="1" lang="en-US" altLang="ja-JP" sz="2800" dirty="0" smtClean="0">
              <a:solidFill>
                <a:schemeClr val="bg1"/>
              </a:solidFill>
            </a:endParaRPr>
          </a:p>
          <a:p>
            <a:pPr algn="ctr"/>
            <a:r>
              <a:rPr kumimoji="1" lang="ja-JP" altLang="en-US" sz="2800" dirty="0" smtClean="0">
                <a:solidFill>
                  <a:schemeClr val="bg1"/>
                </a:solidFill>
              </a:rPr>
              <a:t>とらえている</a:t>
            </a:r>
            <a:endParaRPr kumimoji="1" lang="ja-JP" altLang="en-US" sz="2800" dirty="0">
              <a:solidFill>
                <a:schemeClr val="bg1"/>
              </a:solidFill>
            </a:endParaRPr>
          </a:p>
        </p:txBody>
      </p:sp>
      <p:sp>
        <p:nvSpPr>
          <p:cNvPr id="56" name="正方形/長方形 55"/>
          <p:cNvSpPr/>
          <p:nvPr/>
        </p:nvSpPr>
        <p:spPr>
          <a:xfrm>
            <a:off x="-8550" y="3540354"/>
            <a:ext cx="1313180" cy="338554"/>
          </a:xfrm>
          <a:prstGeom prst="rect">
            <a:avLst/>
          </a:prstGeom>
        </p:spPr>
        <p:txBody>
          <a:bodyPr wrap="none">
            <a:spAutoFit/>
          </a:bodyPr>
          <a:lstStyle/>
          <a:p>
            <a:r>
              <a:rPr lang="ja-JP" altLang="en-US" sz="1600" dirty="0"/>
              <a:t>正</a:t>
            </a:r>
            <a:r>
              <a:rPr lang="ja-JP" altLang="en-US" sz="1600" dirty="0" smtClean="0"/>
              <a:t>：大気→海</a:t>
            </a:r>
            <a:endParaRPr lang="ja-JP" altLang="en-US" sz="1600" dirty="0"/>
          </a:p>
        </p:txBody>
      </p:sp>
      <p:sp>
        <p:nvSpPr>
          <p:cNvPr id="57" name="テキスト ボックス 56"/>
          <p:cNvSpPr txBox="1"/>
          <p:nvPr/>
        </p:nvSpPr>
        <p:spPr>
          <a:xfrm>
            <a:off x="371121" y="4526760"/>
            <a:ext cx="1224136" cy="369332"/>
          </a:xfrm>
          <a:prstGeom prst="rect">
            <a:avLst/>
          </a:prstGeom>
          <a:noFill/>
        </p:spPr>
        <p:txBody>
          <a:bodyPr wrap="square" rtlCol="0">
            <a:spAutoFit/>
          </a:bodyPr>
          <a:lstStyle/>
          <a:p>
            <a:r>
              <a:rPr lang="ja-JP" altLang="en-US" dirty="0"/>
              <a:t>回帰</a:t>
            </a:r>
            <a:r>
              <a:rPr kumimoji="1" lang="ja-JP" altLang="en-US" dirty="0" smtClean="0"/>
              <a:t>直線</a:t>
            </a:r>
            <a:endParaRPr kumimoji="1" lang="ja-JP" altLang="en-US" dirty="0"/>
          </a:p>
        </p:txBody>
      </p:sp>
      <p:sp>
        <p:nvSpPr>
          <p:cNvPr id="58" name="テキスト ボックス 57"/>
          <p:cNvSpPr txBox="1"/>
          <p:nvPr/>
        </p:nvSpPr>
        <p:spPr>
          <a:xfrm>
            <a:off x="4716016" y="4516528"/>
            <a:ext cx="1224136" cy="369332"/>
          </a:xfrm>
          <a:prstGeom prst="rect">
            <a:avLst/>
          </a:prstGeom>
          <a:noFill/>
        </p:spPr>
        <p:txBody>
          <a:bodyPr wrap="square" rtlCol="0">
            <a:spAutoFit/>
          </a:bodyPr>
          <a:lstStyle/>
          <a:p>
            <a:r>
              <a:rPr lang="ja-JP" altLang="en-US" dirty="0"/>
              <a:t>回帰</a:t>
            </a:r>
            <a:r>
              <a:rPr kumimoji="1" lang="ja-JP" altLang="en-US" dirty="0" smtClean="0"/>
              <a:t>直線</a:t>
            </a:r>
            <a:endParaRPr kumimoji="1" lang="ja-JP" altLang="en-US" dirty="0"/>
          </a:p>
        </p:txBody>
      </p:sp>
      <p:sp>
        <p:nvSpPr>
          <p:cNvPr id="59" name="対角する 2 つの角を切り取った四角形 58"/>
          <p:cNvSpPr/>
          <p:nvPr/>
        </p:nvSpPr>
        <p:spPr>
          <a:xfrm>
            <a:off x="3384835" y="5156137"/>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60" name="対角する 2 つの角を切り取った四角形 59"/>
          <p:cNvSpPr/>
          <p:nvPr/>
        </p:nvSpPr>
        <p:spPr>
          <a:xfrm>
            <a:off x="688744" y="5156137"/>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sp>
        <p:nvSpPr>
          <p:cNvPr id="61" name="対角する 2 つの角を切り取った四角形 60"/>
          <p:cNvSpPr/>
          <p:nvPr/>
        </p:nvSpPr>
        <p:spPr>
          <a:xfrm>
            <a:off x="7751444" y="5157192"/>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62" name="対角する 2 つの角を切り取った四角形 61"/>
          <p:cNvSpPr/>
          <p:nvPr/>
        </p:nvSpPr>
        <p:spPr>
          <a:xfrm>
            <a:off x="5055353" y="5157192"/>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cxnSp>
        <p:nvCxnSpPr>
          <p:cNvPr id="63" name="直線コネクタ 62"/>
          <p:cNvCxnSpPr/>
          <p:nvPr/>
        </p:nvCxnSpPr>
        <p:spPr>
          <a:xfrm flipV="1">
            <a:off x="1897831" y="950721"/>
            <a:ext cx="0" cy="244227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611560" y="2852813"/>
            <a:ext cx="3816424" cy="532534"/>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Tree>
    <p:extLst>
      <p:ext uri="{BB962C8B-B14F-4D97-AF65-F5344CB8AC3E}">
        <p14:creationId xmlns:p14="http://schemas.microsoft.com/office/powerpoint/2010/main" val="67963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500"/>
                                        <p:tgtEl>
                                          <p:spTgt spid="5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500"/>
                                        <p:tgtEl>
                                          <p:spTgt spid="5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500"/>
                                        <p:tgtEl>
                                          <p:spTgt spid="61"/>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00"/>
                                        </p:tgtEl>
                                        <p:attrNameLst>
                                          <p:attrName>style.visibility</p:attrName>
                                        </p:attrNameLst>
                                      </p:cBhvr>
                                      <p:to>
                                        <p:strVal val="visible"/>
                                      </p:to>
                                    </p:set>
                                    <p:animEffect transition="in" filter="barn(inVertical)">
                                      <p:cBhvr>
                                        <p:cTn id="9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p:bldP spid="53" grpId="0"/>
      <p:bldP spid="54" grpId="0"/>
      <p:bldP spid="55" grpId="0"/>
      <p:bldP spid="100" grpId="0" animBg="1"/>
      <p:bldP spid="57" grpId="0"/>
      <p:bldP spid="58" grpId="0"/>
      <p:bldP spid="59" grpId="0" animBg="1"/>
      <p:bldP spid="60" grpId="0" animBg="1"/>
      <p:bldP spid="61"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SST</a:t>
            </a:r>
            <a:r>
              <a:rPr lang="ja-JP" altLang="en-US" dirty="0"/>
              <a:t>フロント上での乱流フラックス</a:t>
            </a:r>
            <a:r>
              <a:rPr lang="ja-JP" altLang="en-US" dirty="0" smtClean="0"/>
              <a:t>変動④</a:t>
            </a:r>
            <a:r>
              <a:rPr lang="en-US" altLang="ja-JP" dirty="0" smtClean="0"/>
              <a:t/>
            </a:r>
            <a:br>
              <a:rPr lang="en-US" altLang="ja-JP" dirty="0" smtClean="0"/>
            </a:br>
            <a:r>
              <a:rPr lang="ja-JP" altLang="en-US" dirty="0" smtClean="0"/>
              <a:t>－乱流</a:t>
            </a:r>
            <a:r>
              <a:rPr lang="en-US" altLang="ja-JP" dirty="0" smtClean="0"/>
              <a:t>CO</a:t>
            </a:r>
            <a:r>
              <a:rPr lang="en-US" altLang="ja-JP" baseline="-25000" dirty="0" smtClean="0"/>
              <a:t>2</a:t>
            </a:r>
            <a:r>
              <a:rPr lang="ja-JP" altLang="en-US" dirty="0" smtClean="0"/>
              <a:t>フラックス</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21</a:t>
            </a:fld>
            <a:endParaRPr lang="en-US" altLang="ja-JP"/>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4573" t="56181" r="4573" b="1230"/>
          <a:stretch/>
        </p:blipFill>
        <p:spPr>
          <a:xfrm>
            <a:off x="1" y="836712"/>
            <a:ext cx="4572000" cy="3032638"/>
          </a:xfrm>
          <a:prstGeom prst="rect">
            <a:avLst/>
          </a:prstGeom>
        </p:spPr>
      </p:pic>
      <p:sp>
        <p:nvSpPr>
          <p:cNvPr id="8" name="角丸四角形 7"/>
          <p:cNvSpPr/>
          <p:nvPr/>
        </p:nvSpPr>
        <p:spPr>
          <a:xfrm>
            <a:off x="246344" y="4148709"/>
            <a:ext cx="1450512" cy="36041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渦相関法</a:t>
            </a:r>
            <a:endParaRPr kumimoji="1" lang="ja-JP" altLang="en-US" sz="2400" dirty="0">
              <a:solidFill>
                <a:schemeClr val="bg1"/>
              </a:solidFill>
            </a:endParaRPr>
          </a:p>
        </p:txBody>
      </p:sp>
      <p:cxnSp>
        <p:nvCxnSpPr>
          <p:cNvPr id="17" name="直線矢印コネクタ 16"/>
          <p:cNvCxnSpPr/>
          <p:nvPr/>
        </p:nvCxnSpPr>
        <p:spPr>
          <a:xfrm flipV="1">
            <a:off x="2455660" y="4119319"/>
            <a:ext cx="0" cy="27386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6200000" flipH="1">
            <a:off x="2411758" y="4349842"/>
            <a:ext cx="2" cy="24391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6200000" flipH="1" flipV="1">
            <a:off x="1671186" y="4784671"/>
            <a:ext cx="1440160" cy="160583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6200000" flipV="1">
            <a:off x="1332254" y="5541200"/>
            <a:ext cx="2185765" cy="70370"/>
          </a:xfrm>
          <a:prstGeom prst="line">
            <a:avLst/>
          </a:prstGeom>
          <a:ln w="3810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16200000" flipH="1">
            <a:off x="1397100" y="5413735"/>
            <a:ext cx="2085278" cy="36004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16200000" flipH="1">
            <a:off x="1403301" y="5432312"/>
            <a:ext cx="2134364" cy="31460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16200000" flipH="1" flipV="1">
            <a:off x="1369167" y="5559118"/>
            <a:ext cx="2201435" cy="27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4253510" y="4745185"/>
            <a:ext cx="678530" cy="288032"/>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4</a:t>
            </a:r>
            <a:r>
              <a:rPr kumimoji="1" lang="ja-JP" altLang="en-US" sz="2000" dirty="0" smtClean="0"/>
              <a:t>月</a:t>
            </a:r>
            <a:endParaRPr kumimoji="1" lang="ja-JP" altLang="en-US" sz="2000" dirty="0"/>
          </a:p>
        </p:txBody>
      </p:sp>
      <p:sp>
        <p:nvSpPr>
          <p:cNvPr id="25" name="角丸四角形 24"/>
          <p:cNvSpPr/>
          <p:nvPr/>
        </p:nvSpPr>
        <p:spPr>
          <a:xfrm>
            <a:off x="4253510" y="5105225"/>
            <a:ext cx="678530"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5</a:t>
            </a:r>
            <a:r>
              <a:rPr kumimoji="1" lang="ja-JP" altLang="en-US" sz="2000" dirty="0" smtClean="0"/>
              <a:t>月</a:t>
            </a:r>
            <a:endParaRPr kumimoji="1" lang="ja-JP" altLang="en-US" sz="2000" dirty="0"/>
          </a:p>
        </p:txBody>
      </p:sp>
      <p:sp>
        <p:nvSpPr>
          <p:cNvPr id="26" name="角丸四角形 25"/>
          <p:cNvSpPr/>
          <p:nvPr/>
        </p:nvSpPr>
        <p:spPr>
          <a:xfrm>
            <a:off x="4253510" y="5469843"/>
            <a:ext cx="678530" cy="2834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6</a:t>
            </a:r>
            <a:r>
              <a:rPr kumimoji="1" lang="ja-JP" altLang="en-US" sz="2000" dirty="0" smtClean="0"/>
              <a:t>月</a:t>
            </a:r>
            <a:endParaRPr kumimoji="1" lang="ja-JP" altLang="en-US" sz="2000" dirty="0"/>
          </a:p>
        </p:txBody>
      </p:sp>
      <p:sp>
        <p:nvSpPr>
          <p:cNvPr id="27" name="角丸四角形 26"/>
          <p:cNvSpPr/>
          <p:nvPr/>
        </p:nvSpPr>
        <p:spPr>
          <a:xfrm>
            <a:off x="4253510" y="5854251"/>
            <a:ext cx="792088" cy="279896"/>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11</a:t>
            </a:r>
            <a:r>
              <a:rPr kumimoji="1" lang="ja-JP" altLang="en-US" sz="2000" dirty="0" smtClean="0"/>
              <a:t>月</a:t>
            </a:r>
            <a:endParaRPr kumimoji="1" lang="ja-JP" altLang="en-US" sz="2000" dirty="0"/>
          </a:p>
        </p:txBody>
      </p:sp>
      <p:sp>
        <p:nvSpPr>
          <p:cNvPr id="28" name="角丸四角形 27"/>
          <p:cNvSpPr/>
          <p:nvPr/>
        </p:nvSpPr>
        <p:spPr>
          <a:xfrm>
            <a:off x="4253510" y="6237312"/>
            <a:ext cx="792088"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12</a:t>
            </a:r>
            <a:r>
              <a:rPr kumimoji="1" lang="ja-JP" altLang="en-US" sz="2000" dirty="0" smtClean="0"/>
              <a:t>月</a:t>
            </a:r>
            <a:endParaRPr kumimoji="1" lang="ja-JP" altLang="en-US" sz="2000" dirty="0"/>
          </a:p>
        </p:txBody>
      </p:sp>
      <p:sp>
        <p:nvSpPr>
          <p:cNvPr id="29" name="テキスト ボックス 28"/>
          <p:cNvSpPr txBox="1"/>
          <p:nvPr/>
        </p:nvSpPr>
        <p:spPr>
          <a:xfrm>
            <a:off x="2563257" y="4036526"/>
            <a:ext cx="1063469" cy="584775"/>
          </a:xfrm>
          <a:prstGeom prst="rect">
            <a:avLst/>
          </a:prstGeom>
          <a:noFill/>
        </p:spPr>
        <p:txBody>
          <a:bodyPr wrap="square" rtlCol="0">
            <a:spAutoFit/>
          </a:bodyPr>
          <a:lstStyle/>
          <a:p>
            <a:r>
              <a:rPr kumimoji="1" lang="ja-JP" altLang="en-US" sz="1600" dirty="0" smtClean="0"/>
              <a:t>乱流</a:t>
            </a:r>
            <a:r>
              <a:rPr kumimoji="1" lang="en-US" altLang="ja-JP" sz="1600" dirty="0" smtClean="0"/>
              <a:t>CO</a:t>
            </a:r>
            <a:r>
              <a:rPr kumimoji="1" lang="en-US" altLang="ja-JP" sz="1600" baseline="-25000" dirty="0" smtClean="0"/>
              <a:t>2</a:t>
            </a:r>
          </a:p>
          <a:p>
            <a:r>
              <a:rPr kumimoji="1" lang="ja-JP" altLang="en-US" sz="1600" dirty="0" smtClean="0"/>
              <a:t>フラックス</a:t>
            </a:r>
            <a:endParaRPr kumimoji="1" lang="ja-JP" altLang="en-US" sz="1600" dirty="0"/>
          </a:p>
        </p:txBody>
      </p:sp>
      <p:sp>
        <p:nvSpPr>
          <p:cNvPr id="30" name="テキスト ボックス 29"/>
          <p:cNvSpPr txBox="1"/>
          <p:nvPr/>
        </p:nvSpPr>
        <p:spPr>
          <a:xfrm>
            <a:off x="421594" y="5611570"/>
            <a:ext cx="1293072" cy="584775"/>
          </a:xfrm>
          <a:prstGeom prst="rect">
            <a:avLst/>
          </a:prstGeom>
          <a:noFill/>
        </p:spPr>
        <p:txBody>
          <a:bodyPr wrap="square" rtlCol="0">
            <a:spAutoFit/>
          </a:bodyPr>
          <a:lstStyle/>
          <a:p>
            <a:r>
              <a:rPr kumimoji="1" lang="en-US" altLang="ja-JP" sz="1600" dirty="0" smtClean="0"/>
              <a:t>SST</a:t>
            </a:r>
            <a:r>
              <a:rPr kumimoji="1" lang="ja-JP" altLang="en-US" sz="1600" dirty="0" smtClean="0"/>
              <a:t>フロントからの距離</a:t>
            </a:r>
            <a:endParaRPr kumimoji="1" lang="ja-JP" altLang="en-US" sz="1600" dirty="0"/>
          </a:p>
        </p:txBody>
      </p:sp>
      <p:sp>
        <p:nvSpPr>
          <p:cNvPr id="40" name="左矢印吹き出し 39"/>
          <p:cNvSpPr/>
          <p:nvPr/>
        </p:nvSpPr>
        <p:spPr>
          <a:xfrm>
            <a:off x="4427984" y="2654794"/>
            <a:ext cx="1831028" cy="432048"/>
          </a:xfrm>
          <a:prstGeom prst="leftArrowCallout">
            <a:avLst>
              <a:gd name="adj1" fmla="val 25000"/>
              <a:gd name="adj2" fmla="val 25000"/>
              <a:gd name="adj3" fmla="val 35274"/>
              <a:gd name="adj4" fmla="val 837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SST</a:t>
            </a:r>
            <a:r>
              <a:rPr kumimoji="1" lang="ja-JP" altLang="en-US" sz="2000" dirty="0" smtClean="0"/>
              <a:t>フロント</a:t>
            </a:r>
            <a:endParaRPr kumimoji="1" lang="ja-JP" altLang="en-US" sz="2000" dirty="0"/>
          </a:p>
        </p:txBody>
      </p:sp>
      <p:sp>
        <p:nvSpPr>
          <p:cNvPr id="41" name="対角する 2 つの角を切り取った四角形 40"/>
          <p:cNvSpPr/>
          <p:nvPr/>
        </p:nvSpPr>
        <p:spPr>
          <a:xfrm>
            <a:off x="4818482" y="2137266"/>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42" name="対角する 2 つの角を切り取った四角形 41"/>
          <p:cNvSpPr/>
          <p:nvPr/>
        </p:nvSpPr>
        <p:spPr>
          <a:xfrm>
            <a:off x="4833280" y="3212976"/>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cxnSp>
        <p:nvCxnSpPr>
          <p:cNvPr id="43" name="直線コネクタ 42"/>
          <p:cNvCxnSpPr/>
          <p:nvPr/>
        </p:nvCxnSpPr>
        <p:spPr>
          <a:xfrm flipV="1">
            <a:off x="602804" y="2870816"/>
            <a:ext cx="3816424" cy="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5606758" y="904799"/>
            <a:ext cx="3024336" cy="80615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bg1"/>
                </a:solidFill>
              </a:rPr>
              <a:t>SST</a:t>
            </a:r>
            <a:r>
              <a:rPr kumimoji="1" lang="ja-JP" altLang="en-US" sz="2800" dirty="0" smtClean="0">
                <a:solidFill>
                  <a:schemeClr val="bg1"/>
                </a:solidFill>
              </a:rPr>
              <a:t>フロント前後で変化なし</a:t>
            </a:r>
            <a:endParaRPr kumimoji="1" lang="ja-JP" altLang="en-US" sz="2800" dirty="0">
              <a:solidFill>
                <a:schemeClr val="bg1"/>
              </a:solidFill>
            </a:endParaRPr>
          </a:p>
        </p:txBody>
      </p:sp>
      <p:sp>
        <p:nvSpPr>
          <p:cNvPr id="51" name="角丸四角形 50"/>
          <p:cNvSpPr/>
          <p:nvPr/>
        </p:nvSpPr>
        <p:spPr>
          <a:xfrm>
            <a:off x="5606758" y="1849234"/>
            <a:ext cx="3024336" cy="576064"/>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bg1"/>
                </a:solidFill>
              </a:rPr>
              <a:t>CO</a:t>
            </a:r>
            <a:r>
              <a:rPr lang="en-US" altLang="ja-JP" sz="2800" baseline="-25000" dirty="0"/>
              <a:t>2</a:t>
            </a:r>
            <a:r>
              <a:rPr lang="ja-JP" altLang="en-US" sz="2800" dirty="0" smtClean="0">
                <a:solidFill>
                  <a:schemeClr val="bg1"/>
                </a:solidFill>
              </a:rPr>
              <a:t>を放出</a:t>
            </a:r>
            <a:endParaRPr kumimoji="1" lang="ja-JP" altLang="en-US" sz="2800" dirty="0">
              <a:solidFill>
                <a:schemeClr val="bg1"/>
              </a:solidFill>
            </a:endParaRPr>
          </a:p>
        </p:txBody>
      </p:sp>
      <p:cxnSp>
        <p:nvCxnSpPr>
          <p:cNvPr id="31" name="直線コネクタ 30"/>
          <p:cNvCxnSpPr/>
          <p:nvPr/>
        </p:nvCxnSpPr>
        <p:spPr>
          <a:xfrm flipV="1">
            <a:off x="2791522" y="950721"/>
            <a:ext cx="0" cy="244227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8550" y="3540354"/>
            <a:ext cx="1313180" cy="338554"/>
          </a:xfrm>
          <a:prstGeom prst="rect">
            <a:avLst/>
          </a:prstGeom>
        </p:spPr>
        <p:txBody>
          <a:bodyPr wrap="none">
            <a:spAutoFit/>
          </a:bodyPr>
          <a:lstStyle/>
          <a:p>
            <a:r>
              <a:rPr lang="ja-JP" altLang="en-US" sz="1600" dirty="0"/>
              <a:t>正：海→大気</a:t>
            </a:r>
          </a:p>
        </p:txBody>
      </p:sp>
      <p:sp>
        <p:nvSpPr>
          <p:cNvPr id="33" name="テキスト ボックス 32"/>
          <p:cNvSpPr txBox="1"/>
          <p:nvPr/>
        </p:nvSpPr>
        <p:spPr>
          <a:xfrm>
            <a:off x="371121" y="4526760"/>
            <a:ext cx="1224136" cy="369332"/>
          </a:xfrm>
          <a:prstGeom prst="rect">
            <a:avLst/>
          </a:prstGeom>
          <a:noFill/>
        </p:spPr>
        <p:txBody>
          <a:bodyPr wrap="square" rtlCol="0">
            <a:spAutoFit/>
          </a:bodyPr>
          <a:lstStyle/>
          <a:p>
            <a:r>
              <a:rPr lang="ja-JP" altLang="en-US" dirty="0"/>
              <a:t>回帰</a:t>
            </a:r>
            <a:r>
              <a:rPr kumimoji="1" lang="ja-JP" altLang="en-US" dirty="0" smtClean="0"/>
              <a:t>直線</a:t>
            </a:r>
            <a:endParaRPr kumimoji="1" lang="ja-JP" altLang="en-US" dirty="0"/>
          </a:p>
        </p:txBody>
      </p:sp>
      <p:sp>
        <p:nvSpPr>
          <p:cNvPr id="35" name="対角する 2 つの角を切り取った四角形 34"/>
          <p:cNvSpPr/>
          <p:nvPr/>
        </p:nvSpPr>
        <p:spPr>
          <a:xfrm>
            <a:off x="3384835" y="5156137"/>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36" name="対角する 2 つの角を切り取った四角形 35"/>
          <p:cNvSpPr/>
          <p:nvPr/>
        </p:nvSpPr>
        <p:spPr>
          <a:xfrm>
            <a:off x="688744" y="5156137"/>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sp>
        <p:nvSpPr>
          <p:cNvPr id="34" name="正方形/長方形 33"/>
          <p:cNvSpPr/>
          <p:nvPr/>
        </p:nvSpPr>
        <p:spPr>
          <a:xfrm>
            <a:off x="611560" y="2852813"/>
            <a:ext cx="3816424" cy="532534"/>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Tree>
    <p:extLst>
      <p:ext uri="{BB962C8B-B14F-4D97-AF65-F5344CB8AC3E}">
        <p14:creationId xmlns:p14="http://schemas.microsoft.com/office/powerpoint/2010/main" val="21154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barn(inVertical)">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barn(inVertical)">
                                      <p:cBhvr>
                                        <p:cTn id="6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p:bldP spid="30" grpId="0"/>
      <p:bldP spid="50" grpId="0" animBg="1"/>
      <p:bldP spid="51" grpId="0" animBg="1"/>
      <p:bldP spid="33" grpId="0"/>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品質管理の基準</a:t>
            </a:r>
            <a:endParaRPr kumimoji="1" lang="ja-JP" altLang="en-US" dirty="0"/>
          </a:p>
        </p:txBody>
      </p:sp>
      <p:sp>
        <p:nvSpPr>
          <p:cNvPr id="3" name="コンテンツ プレースホルダ 2"/>
          <p:cNvSpPr>
            <a:spLocks noGrp="1"/>
          </p:cNvSpPr>
          <p:nvPr>
            <p:ph idx="1"/>
          </p:nvPr>
        </p:nvSpPr>
        <p:spPr>
          <a:xfrm>
            <a:off x="251520" y="1600200"/>
            <a:ext cx="8640960" cy="5069160"/>
          </a:xfrm>
          <a:ln w="76200">
            <a:solidFill>
              <a:srgbClr val="FFC000"/>
            </a:solidFill>
          </a:ln>
        </p:spPr>
        <p:txBody>
          <a:bodyPr>
            <a:noAutofit/>
          </a:bodyPr>
          <a:lstStyle/>
          <a:p>
            <a:pPr>
              <a:buNone/>
            </a:pPr>
            <a:r>
              <a:rPr lang="ja-JP" altLang="en-US" sz="2200" dirty="0" smtClean="0"/>
              <a:t>①</a:t>
            </a:r>
            <a:r>
              <a:rPr lang="ja-JP" altLang="ja-JP" sz="2200" dirty="0" smtClean="0"/>
              <a:t>鉛直風速、気温、水蒸気密度の</a:t>
            </a:r>
            <a:r>
              <a:rPr lang="en-US" altLang="ja-JP" sz="2200" dirty="0" smtClean="0"/>
              <a:t>10</a:t>
            </a:r>
            <a:r>
              <a:rPr lang="ja-JP" altLang="ja-JP" sz="2200" dirty="0" smtClean="0"/>
              <a:t>分標準偏差の</a:t>
            </a:r>
            <a:r>
              <a:rPr lang="en-US" altLang="ja-JP" sz="2200" dirty="0" smtClean="0"/>
              <a:t>90</a:t>
            </a:r>
            <a:r>
              <a:rPr lang="ja-JP" altLang="ja-JP" sz="2200" dirty="0" smtClean="0"/>
              <a:t>分間の最小値の</a:t>
            </a:r>
            <a:r>
              <a:rPr lang="en-US" altLang="ja-JP" sz="2200" dirty="0" smtClean="0"/>
              <a:t>1.5</a:t>
            </a:r>
            <a:r>
              <a:rPr lang="ja-JP" altLang="ja-JP" sz="2200" dirty="0" smtClean="0"/>
              <a:t>倍を基準値とし、それ以上を削除</a:t>
            </a:r>
            <a:r>
              <a:rPr lang="ja-JP" altLang="en-US" sz="2200" dirty="0" smtClean="0"/>
              <a:t>　</a:t>
            </a:r>
            <a:r>
              <a:rPr lang="ja-JP" altLang="en-US" sz="2200" b="1" u="sng" dirty="0" smtClean="0">
                <a:solidFill>
                  <a:srgbClr val="FF0000"/>
                </a:solidFill>
              </a:rPr>
              <a:t>大部分のノイズを削除できる</a:t>
            </a:r>
            <a:endParaRPr lang="ja-JP" altLang="ja-JP" sz="2200" b="1" u="sng" dirty="0" smtClean="0">
              <a:solidFill>
                <a:srgbClr val="FF0000"/>
              </a:solidFill>
            </a:endParaRPr>
          </a:p>
          <a:p>
            <a:pPr>
              <a:buNone/>
            </a:pPr>
            <a:endParaRPr lang="en-US" altLang="ja-JP" sz="1400" dirty="0" smtClean="0"/>
          </a:p>
          <a:p>
            <a:pPr>
              <a:buNone/>
            </a:pPr>
            <a:r>
              <a:rPr lang="ja-JP" altLang="en-US" sz="2200" dirty="0" smtClean="0"/>
              <a:t>②</a:t>
            </a:r>
            <a:r>
              <a:rPr lang="ja-JP" altLang="ja-JP" sz="2200" dirty="0" smtClean="0"/>
              <a:t>船首より±</a:t>
            </a:r>
            <a:r>
              <a:rPr lang="en-US" altLang="ja-JP" sz="2200" dirty="0" smtClean="0"/>
              <a:t>60</a:t>
            </a:r>
            <a:r>
              <a:rPr lang="ja-JP" altLang="ja-JP" sz="2200" dirty="0" smtClean="0"/>
              <a:t>°の相対風向に限定</a:t>
            </a:r>
          </a:p>
          <a:p>
            <a:pPr>
              <a:buNone/>
            </a:pPr>
            <a:r>
              <a:rPr lang="ja-JP" altLang="en-US" sz="2200" dirty="0" smtClean="0"/>
              <a:t>③</a:t>
            </a:r>
            <a:r>
              <a:rPr lang="ja-JP" altLang="ja-JP" sz="2200" dirty="0" smtClean="0"/>
              <a:t>相対風速</a:t>
            </a:r>
            <a:r>
              <a:rPr lang="en-US" altLang="ja-JP" sz="2200" dirty="0" smtClean="0"/>
              <a:t>3m/s</a:t>
            </a:r>
            <a:r>
              <a:rPr lang="ja-JP" altLang="ja-JP" sz="2200" dirty="0" smtClean="0"/>
              <a:t>以</a:t>
            </a:r>
            <a:r>
              <a:rPr lang="ja-JP" altLang="en-US" sz="2200" dirty="0" smtClean="0"/>
              <a:t>下</a:t>
            </a:r>
            <a:r>
              <a:rPr lang="ja-JP" altLang="ja-JP" sz="2200" dirty="0" smtClean="0"/>
              <a:t>を削除</a:t>
            </a:r>
            <a:endParaRPr lang="en-US" altLang="ja-JP" sz="2200" b="1" dirty="0" smtClean="0">
              <a:solidFill>
                <a:srgbClr val="FF0000"/>
              </a:solidFill>
            </a:endParaRPr>
          </a:p>
          <a:p>
            <a:pPr>
              <a:buNone/>
            </a:pPr>
            <a:endParaRPr lang="ja-JP" altLang="ja-JP" sz="1400" b="1" dirty="0" smtClean="0">
              <a:solidFill>
                <a:srgbClr val="FF0000"/>
              </a:solidFill>
            </a:endParaRPr>
          </a:p>
          <a:p>
            <a:pPr>
              <a:buNone/>
            </a:pPr>
            <a:r>
              <a:rPr lang="ja-JP" altLang="en-US" sz="2200" dirty="0" smtClean="0"/>
              <a:t>④</a:t>
            </a:r>
            <a:r>
              <a:rPr lang="ja-JP" altLang="ja-JP" sz="2200" dirty="0" smtClean="0"/>
              <a:t>船首方位・船速の</a:t>
            </a:r>
            <a:r>
              <a:rPr lang="en-US" altLang="ja-JP" sz="2200" dirty="0" smtClean="0"/>
              <a:t>10</a:t>
            </a:r>
            <a:r>
              <a:rPr lang="ja-JP" altLang="ja-JP" sz="2200" dirty="0" smtClean="0"/>
              <a:t>分標準偏差がそれぞれ</a:t>
            </a:r>
            <a:r>
              <a:rPr lang="en-US" altLang="ja-JP" sz="2200" dirty="0" smtClean="0"/>
              <a:t>5</a:t>
            </a:r>
            <a:r>
              <a:rPr lang="ja-JP" altLang="ja-JP" sz="2200" dirty="0" smtClean="0"/>
              <a:t>°、</a:t>
            </a:r>
            <a:r>
              <a:rPr lang="en-US" altLang="ja-JP" sz="2200" dirty="0" smtClean="0"/>
              <a:t>1.5knot</a:t>
            </a:r>
            <a:r>
              <a:rPr lang="ja-JP" altLang="ja-JP" sz="2200" dirty="0" smtClean="0"/>
              <a:t>以上を削除</a:t>
            </a:r>
            <a:endParaRPr lang="en-US" altLang="ja-JP" sz="2200" dirty="0" smtClean="0"/>
          </a:p>
          <a:p>
            <a:pPr>
              <a:buNone/>
            </a:pPr>
            <a:r>
              <a:rPr lang="ja-JP" altLang="en-US" sz="2200" dirty="0" smtClean="0"/>
              <a:t>　　　　　　</a:t>
            </a:r>
            <a:r>
              <a:rPr lang="ja-JP" altLang="en-US" sz="2200" b="1" u="sng" dirty="0" smtClean="0">
                <a:solidFill>
                  <a:srgbClr val="FF0000"/>
                </a:solidFill>
              </a:rPr>
              <a:t>現在の船体動揺補正では操船状態は一定であることが条件</a:t>
            </a:r>
            <a:endParaRPr lang="en-US" altLang="ja-JP" sz="2200" b="1" u="sng" dirty="0" smtClean="0">
              <a:solidFill>
                <a:srgbClr val="FF0000"/>
              </a:solidFill>
            </a:endParaRPr>
          </a:p>
          <a:p>
            <a:pPr>
              <a:buNone/>
            </a:pPr>
            <a:endParaRPr lang="en-US" altLang="ja-JP" sz="1400" b="1" dirty="0" smtClean="0">
              <a:solidFill>
                <a:srgbClr val="FF0000"/>
              </a:solidFill>
            </a:endParaRPr>
          </a:p>
          <a:p>
            <a:pPr>
              <a:buNone/>
            </a:pPr>
            <a:r>
              <a:rPr lang="ja-JP" altLang="ja-JP" sz="2200" dirty="0" smtClean="0"/>
              <a:t>⑤水蒸気密度について、</a:t>
            </a:r>
            <a:r>
              <a:rPr lang="en-US" altLang="ja-JP" sz="2200" dirty="0" smtClean="0"/>
              <a:t>LI-7500(</a:t>
            </a:r>
            <a:r>
              <a:rPr lang="en-US" altLang="ja-JP" sz="2200" dirty="0" err="1" smtClean="0"/>
              <a:t>Licor</a:t>
            </a:r>
            <a:r>
              <a:rPr lang="ja-JP" altLang="ja-JP" sz="2200" dirty="0" smtClean="0"/>
              <a:t>社</a:t>
            </a:r>
            <a:r>
              <a:rPr lang="en-US" altLang="ja-JP" sz="2200" dirty="0" smtClean="0"/>
              <a:t>)</a:t>
            </a:r>
            <a:r>
              <a:rPr lang="ja-JP" altLang="ja-JP" sz="2200" dirty="0" smtClean="0"/>
              <a:t>と</a:t>
            </a:r>
            <a:r>
              <a:rPr lang="ja-JP" altLang="en-US" sz="2200" dirty="0" smtClean="0"/>
              <a:t>標準</a:t>
            </a:r>
            <a:r>
              <a:rPr lang="ja-JP" altLang="ja-JP" sz="2200" dirty="0" smtClean="0"/>
              <a:t>温湿度計</a:t>
            </a:r>
            <a:r>
              <a:rPr lang="en-US" altLang="ja-JP" sz="2200" dirty="0" smtClean="0"/>
              <a:t>(</a:t>
            </a:r>
            <a:r>
              <a:rPr lang="en-US" altLang="ja-JP" sz="2200" dirty="0" err="1" smtClean="0"/>
              <a:t>Vaisala</a:t>
            </a:r>
            <a:r>
              <a:rPr lang="ja-JP" altLang="en-US" sz="2200" dirty="0" smtClean="0"/>
              <a:t>社</a:t>
            </a:r>
            <a:r>
              <a:rPr lang="en-US" altLang="ja-JP" sz="2200" dirty="0" smtClean="0"/>
              <a:t>)</a:t>
            </a:r>
            <a:r>
              <a:rPr lang="ja-JP" altLang="ja-JP" sz="2200" dirty="0" smtClean="0"/>
              <a:t>の</a:t>
            </a:r>
            <a:endParaRPr lang="en-US" altLang="ja-JP" sz="2200" dirty="0" smtClean="0"/>
          </a:p>
          <a:p>
            <a:pPr>
              <a:buNone/>
            </a:pPr>
            <a:r>
              <a:rPr lang="ja-JP" altLang="en-US" sz="2200" dirty="0" smtClean="0"/>
              <a:t>　  </a:t>
            </a:r>
            <a:r>
              <a:rPr lang="ja-JP" altLang="ja-JP" sz="2200" dirty="0" smtClean="0"/>
              <a:t>周波数別相関係数を利用</a:t>
            </a:r>
            <a:endParaRPr lang="en-US" altLang="ja-JP" sz="2200" dirty="0" smtClean="0"/>
          </a:p>
          <a:p>
            <a:pPr>
              <a:buNone/>
            </a:pPr>
            <a:r>
              <a:rPr lang="ja-JP" altLang="en-US" sz="2200" dirty="0" smtClean="0"/>
              <a:t>　　　　　　</a:t>
            </a:r>
            <a:r>
              <a:rPr lang="ja-JP" altLang="en-US" sz="2200" b="1" u="sng" dirty="0" smtClean="0">
                <a:solidFill>
                  <a:srgbClr val="FF0000"/>
                </a:solidFill>
              </a:rPr>
              <a:t>赤外線センサーは光学窓へ海塩粒子などが付着すると</a:t>
            </a:r>
            <a:endParaRPr lang="en-US" altLang="ja-JP" sz="2200" b="1" u="sng" dirty="0" smtClean="0">
              <a:solidFill>
                <a:srgbClr val="FF0000"/>
              </a:solidFill>
            </a:endParaRPr>
          </a:p>
          <a:p>
            <a:pPr>
              <a:buNone/>
            </a:pPr>
            <a:r>
              <a:rPr lang="ja-JP" altLang="en-US" sz="2200" b="1" dirty="0" smtClean="0">
                <a:solidFill>
                  <a:srgbClr val="FF0000"/>
                </a:solidFill>
              </a:rPr>
              <a:t>　　　　　　</a:t>
            </a:r>
            <a:r>
              <a:rPr lang="ja-JP" altLang="en-US" sz="2200" b="1" u="sng" dirty="0" smtClean="0">
                <a:solidFill>
                  <a:srgbClr val="FF0000"/>
                </a:solidFill>
              </a:rPr>
              <a:t>正しい変動測定ができない</a:t>
            </a:r>
            <a:endParaRPr lang="en-US" altLang="ja-JP" sz="2200" b="1" u="sng" dirty="0" smtClean="0">
              <a:solidFill>
                <a:srgbClr val="FF0000"/>
              </a:solidFill>
            </a:endParaRPr>
          </a:p>
          <a:p>
            <a:pPr>
              <a:buNone/>
            </a:pPr>
            <a:endParaRPr lang="ja-JP" altLang="ja-JP" sz="2200" b="1" dirty="0" smtClean="0">
              <a:solidFill>
                <a:srgbClr val="FF0000"/>
              </a:solidFill>
            </a:endParaRPr>
          </a:p>
          <a:p>
            <a:pPr>
              <a:buNone/>
            </a:pPr>
            <a:endParaRPr kumimoji="1" lang="ja-JP" altLang="en-US" sz="2200" dirty="0"/>
          </a:p>
        </p:txBody>
      </p:sp>
      <p:sp>
        <p:nvSpPr>
          <p:cNvPr id="5" name="テキスト ボックス 4"/>
          <p:cNvSpPr txBox="1"/>
          <p:nvPr/>
        </p:nvSpPr>
        <p:spPr>
          <a:xfrm>
            <a:off x="3707904" y="2996952"/>
            <a:ext cx="5184576" cy="430887"/>
          </a:xfrm>
          <a:prstGeom prst="rect">
            <a:avLst/>
          </a:prstGeom>
          <a:noFill/>
        </p:spPr>
        <p:txBody>
          <a:bodyPr wrap="square" rtlCol="0">
            <a:spAutoFit/>
          </a:bodyPr>
          <a:lstStyle/>
          <a:p>
            <a:pPr fontAlgn="auto">
              <a:spcBef>
                <a:spcPts val="0"/>
              </a:spcBef>
              <a:spcAft>
                <a:spcPts val="0"/>
              </a:spcAft>
            </a:pPr>
            <a:r>
              <a:rPr lang="ja-JP" altLang="en-US" sz="2200" b="1" u="sng" dirty="0" smtClean="0">
                <a:solidFill>
                  <a:srgbClr val="FF0000"/>
                </a:solidFill>
                <a:latin typeface="Calibri"/>
                <a:ea typeface="ＭＳ Ｐゴシック"/>
              </a:rPr>
              <a:t>海上（内部境界層外）のデータを取得する</a:t>
            </a:r>
            <a:endParaRPr lang="ja-JP" altLang="en-US" sz="2200" b="1" u="sng" dirty="0">
              <a:solidFill>
                <a:srgbClr val="FF0000"/>
              </a:solidFill>
              <a:latin typeface="Calibri"/>
              <a:ea typeface="ＭＳ Ｐゴシック"/>
            </a:endParaRPr>
          </a:p>
        </p:txBody>
      </p:sp>
      <p:sp>
        <p:nvSpPr>
          <p:cNvPr id="6" name="テキスト ボックス 5"/>
          <p:cNvSpPr txBox="1"/>
          <p:nvPr/>
        </p:nvSpPr>
        <p:spPr>
          <a:xfrm>
            <a:off x="4932040" y="2564904"/>
            <a:ext cx="3744416" cy="430887"/>
          </a:xfrm>
          <a:prstGeom prst="rect">
            <a:avLst/>
          </a:prstGeom>
          <a:noFill/>
        </p:spPr>
        <p:txBody>
          <a:bodyPr wrap="square" rtlCol="0">
            <a:spAutoFit/>
          </a:bodyPr>
          <a:lstStyle/>
          <a:p>
            <a:pPr fontAlgn="auto">
              <a:spcBef>
                <a:spcPts val="0"/>
              </a:spcBef>
              <a:spcAft>
                <a:spcPts val="0"/>
              </a:spcAft>
            </a:pPr>
            <a:r>
              <a:rPr lang="ja-JP" altLang="en-US" sz="2200" b="1" u="sng" dirty="0" smtClean="0">
                <a:solidFill>
                  <a:srgbClr val="FF0000"/>
                </a:solidFill>
                <a:latin typeface="Calibri"/>
                <a:ea typeface="ＭＳ Ｐゴシック"/>
              </a:rPr>
              <a:t>船体の影響を受けない</a:t>
            </a:r>
            <a:endParaRPr lang="ja-JP" altLang="en-US" sz="2200" b="1" u="sng" dirty="0">
              <a:solidFill>
                <a:srgbClr val="FF0000"/>
              </a:solidFill>
              <a:latin typeface="Calibri"/>
              <a:ea typeface="ＭＳ Ｐゴシック"/>
            </a:endParaRPr>
          </a:p>
        </p:txBody>
      </p:sp>
      <p:sp>
        <p:nvSpPr>
          <p:cNvPr id="4" name="正方形/長方形 3"/>
          <p:cNvSpPr/>
          <p:nvPr/>
        </p:nvSpPr>
        <p:spPr>
          <a:xfrm>
            <a:off x="21710" y="7040"/>
            <a:ext cx="6236003" cy="369332"/>
          </a:xfrm>
          <a:prstGeom prst="rect">
            <a:avLst/>
          </a:prstGeom>
        </p:spPr>
        <p:txBody>
          <a:bodyPr wrap="none">
            <a:spAutoFit/>
          </a:bodyPr>
          <a:lstStyle/>
          <a:p>
            <a:r>
              <a:rPr lang="ja-JP" altLang="en-US" dirty="0"/>
              <a:t>岡山大学</a:t>
            </a:r>
            <a:r>
              <a:rPr lang="ja-JP" altLang="en-US" dirty="0" smtClean="0"/>
              <a:t>大学院 自然</a:t>
            </a:r>
            <a:r>
              <a:rPr lang="ja-JP" altLang="en-US" dirty="0"/>
              <a:t>科学</a:t>
            </a:r>
            <a:r>
              <a:rPr lang="ja-JP" altLang="en-US" dirty="0" smtClean="0"/>
              <a:t>研究科　吉岡優里氏　発表資料より</a:t>
            </a:r>
            <a:endParaRPr lang="ja-JP" altLang="en-US" dirty="0"/>
          </a:p>
        </p:txBody>
      </p:sp>
    </p:spTree>
    <p:extLst>
      <p:ext uri="{BB962C8B-B14F-4D97-AF65-F5344CB8AC3E}">
        <p14:creationId xmlns:p14="http://schemas.microsoft.com/office/powerpoint/2010/main" val="30190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0" y="1139735"/>
            <a:ext cx="9144000" cy="5529625"/>
          </a:xfrm>
          <a:prstGeom prst="rect">
            <a:avLst/>
          </a:prstGeom>
          <a:noFill/>
          <a:ln w="9525">
            <a:noFill/>
            <a:miter lim="800000"/>
            <a:headEnd/>
            <a:tailEnd/>
          </a:ln>
          <a:effectLst/>
        </p:spPr>
      </p:pic>
      <p:sp>
        <p:nvSpPr>
          <p:cNvPr id="10" name="テキスト ボックス 9"/>
          <p:cNvSpPr txBox="1"/>
          <p:nvPr/>
        </p:nvSpPr>
        <p:spPr>
          <a:xfrm>
            <a:off x="1187624" y="385500"/>
            <a:ext cx="2448272" cy="523220"/>
          </a:xfrm>
          <a:prstGeom prst="rect">
            <a:avLst/>
          </a:prstGeom>
          <a:solidFill>
            <a:srgbClr val="FF5050"/>
          </a:solidFill>
        </p:spPr>
        <p:txBody>
          <a:bodyPr wrap="square" rtlCol="0">
            <a:spAutoFit/>
          </a:bodyPr>
          <a:lstStyle/>
          <a:p>
            <a:pPr fontAlgn="auto">
              <a:spcBef>
                <a:spcPts val="0"/>
              </a:spcBef>
              <a:spcAft>
                <a:spcPts val="0"/>
              </a:spcAft>
            </a:pPr>
            <a:r>
              <a:rPr lang="ja-JP" altLang="en-US" sz="2800" dirty="0" smtClean="0">
                <a:solidFill>
                  <a:prstClr val="black"/>
                </a:solidFill>
                <a:latin typeface="Calibri"/>
                <a:ea typeface="ＭＳ Ｐゴシック"/>
              </a:rPr>
              <a:t>顕熱フラックス</a:t>
            </a:r>
            <a:endParaRPr lang="ja-JP" altLang="en-US" sz="2800" dirty="0">
              <a:solidFill>
                <a:prstClr val="black"/>
              </a:solidFill>
              <a:latin typeface="Calibri"/>
              <a:ea typeface="ＭＳ Ｐゴシック"/>
            </a:endParaRPr>
          </a:p>
        </p:txBody>
      </p:sp>
      <p:sp>
        <p:nvSpPr>
          <p:cNvPr id="12" name="テキスト ボックス 11"/>
          <p:cNvSpPr txBox="1"/>
          <p:nvPr/>
        </p:nvSpPr>
        <p:spPr>
          <a:xfrm>
            <a:off x="5724128" y="385500"/>
            <a:ext cx="2376264" cy="523220"/>
          </a:xfrm>
          <a:prstGeom prst="rect">
            <a:avLst/>
          </a:prstGeom>
          <a:solidFill>
            <a:srgbClr val="33CAFF"/>
          </a:solidFill>
        </p:spPr>
        <p:txBody>
          <a:bodyPr wrap="square" rtlCol="0">
            <a:spAutoFit/>
          </a:bodyPr>
          <a:lstStyle/>
          <a:p>
            <a:pPr fontAlgn="auto">
              <a:spcBef>
                <a:spcPts val="0"/>
              </a:spcBef>
              <a:spcAft>
                <a:spcPts val="0"/>
              </a:spcAft>
            </a:pPr>
            <a:r>
              <a:rPr lang="ja-JP" altLang="en-US" sz="2800" dirty="0" smtClean="0">
                <a:solidFill>
                  <a:prstClr val="black"/>
                </a:solidFill>
                <a:latin typeface="Calibri"/>
                <a:ea typeface="ＭＳ Ｐゴシック"/>
              </a:rPr>
              <a:t>潜熱フラックス</a:t>
            </a:r>
          </a:p>
        </p:txBody>
      </p:sp>
      <p:sp>
        <p:nvSpPr>
          <p:cNvPr id="5" name="テキスト ボックス 4"/>
          <p:cNvSpPr txBox="1"/>
          <p:nvPr/>
        </p:nvSpPr>
        <p:spPr>
          <a:xfrm>
            <a:off x="251520" y="857977"/>
            <a:ext cx="2592288" cy="410783"/>
          </a:xfrm>
          <a:prstGeom prst="rect">
            <a:avLst/>
          </a:prstGeom>
          <a:solidFill>
            <a:srgbClr val="92D050"/>
          </a:solidFill>
        </p:spPr>
        <p:txBody>
          <a:bodyPr wrap="square" rtlCol="0">
            <a:spAutoFit/>
          </a:bodyPr>
          <a:lstStyle/>
          <a:p>
            <a:pPr fontAlgn="auto">
              <a:spcBef>
                <a:spcPts val="0"/>
              </a:spcBef>
              <a:spcAft>
                <a:spcPts val="0"/>
              </a:spcAft>
            </a:pPr>
            <a:r>
              <a:rPr lang="ja-JP" altLang="en-US" sz="2000" dirty="0" smtClean="0">
                <a:solidFill>
                  <a:prstClr val="black"/>
                </a:solidFill>
                <a:latin typeface="Calibri"/>
                <a:ea typeface="ＭＳ Ｐゴシック"/>
              </a:rPr>
              <a:t>①～⑤の品質管理後</a:t>
            </a:r>
            <a:endParaRPr lang="ja-JP" altLang="en-US" sz="2000" dirty="0">
              <a:solidFill>
                <a:prstClr val="black"/>
              </a:solidFill>
              <a:latin typeface="Calibri"/>
              <a:ea typeface="ＭＳ Ｐゴシック"/>
            </a:endParaRPr>
          </a:p>
        </p:txBody>
      </p:sp>
      <p:sp>
        <p:nvSpPr>
          <p:cNvPr id="6" name="テキスト ボックス 5"/>
          <p:cNvSpPr txBox="1"/>
          <p:nvPr/>
        </p:nvSpPr>
        <p:spPr>
          <a:xfrm>
            <a:off x="251520" y="3604954"/>
            <a:ext cx="6029908" cy="400110"/>
          </a:xfrm>
          <a:prstGeom prst="rect">
            <a:avLst/>
          </a:prstGeom>
          <a:solidFill>
            <a:srgbClr val="FFFF66"/>
          </a:solidFill>
        </p:spPr>
        <p:txBody>
          <a:bodyPr wrap="square" rtlCol="0">
            <a:spAutoFit/>
          </a:bodyPr>
          <a:lstStyle/>
          <a:p>
            <a:pPr fontAlgn="auto">
              <a:spcBef>
                <a:spcPts val="0"/>
              </a:spcBef>
              <a:spcAft>
                <a:spcPts val="0"/>
              </a:spcAft>
            </a:pPr>
            <a:r>
              <a:rPr lang="en-US" altLang="ja-JP" sz="2000" dirty="0" smtClean="0"/>
              <a:t>10</a:t>
            </a:r>
            <a:r>
              <a:rPr lang="ja-JP" altLang="ja-JP" sz="2000" dirty="0"/>
              <a:t>分毎の</a:t>
            </a:r>
            <a:r>
              <a:rPr lang="en-US" altLang="ja-JP" sz="2000" dirty="0"/>
              <a:t>210</a:t>
            </a:r>
            <a:r>
              <a:rPr lang="ja-JP" altLang="ja-JP" sz="2000" dirty="0"/>
              <a:t>分間の中央値の±</a:t>
            </a:r>
            <a:r>
              <a:rPr lang="en-US" altLang="ja-JP" sz="2000" dirty="0"/>
              <a:t>40</a:t>
            </a:r>
            <a:r>
              <a:rPr lang="ja-JP" altLang="ja-JP" sz="2000" dirty="0"/>
              <a:t>％の範囲内に限定</a:t>
            </a:r>
            <a:endParaRPr lang="ja-JP" altLang="en-US" sz="2000" dirty="0">
              <a:solidFill>
                <a:prstClr val="black"/>
              </a:solidFill>
              <a:latin typeface="Calibri"/>
              <a:ea typeface="ＭＳ Ｐゴシック"/>
            </a:endParaRPr>
          </a:p>
        </p:txBody>
      </p:sp>
      <p:sp>
        <p:nvSpPr>
          <p:cNvPr id="8" name="テキスト ボックス 7"/>
          <p:cNvSpPr txBox="1"/>
          <p:nvPr/>
        </p:nvSpPr>
        <p:spPr>
          <a:xfrm>
            <a:off x="2339752" y="2852936"/>
            <a:ext cx="1944216"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データ残存率</a:t>
            </a:r>
            <a:r>
              <a:rPr lang="en-US" altLang="ja-JP" dirty="0" smtClean="0">
                <a:solidFill>
                  <a:prstClr val="black"/>
                </a:solidFill>
                <a:latin typeface="Calibri"/>
                <a:ea typeface="ＭＳ Ｐゴシック"/>
              </a:rPr>
              <a:t>48</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9" name="テキスト ボックス 8"/>
          <p:cNvSpPr txBox="1"/>
          <p:nvPr/>
        </p:nvSpPr>
        <p:spPr>
          <a:xfrm>
            <a:off x="7020272" y="5589240"/>
            <a:ext cx="1944216"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データ残存率</a:t>
            </a:r>
            <a:r>
              <a:rPr lang="en-US" altLang="ja-JP" dirty="0" smtClean="0">
                <a:solidFill>
                  <a:prstClr val="black"/>
                </a:solidFill>
                <a:latin typeface="Calibri"/>
                <a:ea typeface="ＭＳ Ｐゴシック"/>
              </a:rPr>
              <a:t>19</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11" name="テキスト ボックス 10"/>
          <p:cNvSpPr txBox="1"/>
          <p:nvPr/>
        </p:nvSpPr>
        <p:spPr>
          <a:xfrm>
            <a:off x="2411760" y="5589240"/>
            <a:ext cx="2016224"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データ残存率</a:t>
            </a:r>
            <a:r>
              <a:rPr lang="en-US" altLang="ja-JP" dirty="0" smtClean="0">
                <a:solidFill>
                  <a:prstClr val="black"/>
                </a:solidFill>
                <a:latin typeface="Calibri"/>
                <a:ea typeface="ＭＳ Ｐゴシック"/>
              </a:rPr>
              <a:t>35</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13" name="テキスト ボックス 12"/>
          <p:cNvSpPr txBox="1"/>
          <p:nvPr/>
        </p:nvSpPr>
        <p:spPr>
          <a:xfrm>
            <a:off x="6948264" y="2924944"/>
            <a:ext cx="1944216"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データ残存率</a:t>
            </a:r>
            <a:r>
              <a:rPr lang="en-US" altLang="ja-JP" dirty="0" smtClean="0">
                <a:solidFill>
                  <a:prstClr val="black"/>
                </a:solidFill>
                <a:latin typeface="Calibri"/>
                <a:ea typeface="ＭＳ Ｐゴシック"/>
              </a:rPr>
              <a:t>24</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14" name="テキスト ボックス 13"/>
          <p:cNvSpPr txBox="1"/>
          <p:nvPr/>
        </p:nvSpPr>
        <p:spPr>
          <a:xfrm>
            <a:off x="3311860" y="6550223"/>
            <a:ext cx="5832140" cy="307777"/>
          </a:xfrm>
          <a:prstGeom prst="rect">
            <a:avLst/>
          </a:prstGeom>
          <a:noFill/>
        </p:spPr>
        <p:txBody>
          <a:bodyPr wrap="square" rtlCol="0">
            <a:spAutoFit/>
          </a:bodyPr>
          <a:lstStyle/>
          <a:p>
            <a:pPr fontAlgn="auto">
              <a:spcBef>
                <a:spcPts val="0"/>
              </a:spcBef>
              <a:spcAft>
                <a:spcPts val="0"/>
              </a:spcAft>
            </a:pPr>
            <a:r>
              <a:rPr lang="en-US" altLang="ja-JP" sz="1400" dirty="0" smtClean="0">
                <a:solidFill>
                  <a:prstClr val="black"/>
                </a:solidFill>
                <a:latin typeface="Calibri"/>
                <a:ea typeface="ＭＳ Ｐゴシック"/>
              </a:rPr>
              <a:t>2010</a:t>
            </a:r>
            <a:r>
              <a:rPr lang="ja-JP" altLang="en-US" sz="1400" dirty="0" smtClean="0">
                <a:solidFill>
                  <a:prstClr val="black"/>
                </a:solidFill>
                <a:latin typeface="Calibri"/>
                <a:ea typeface="ＭＳ Ｐゴシック"/>
              </a:rPr>
              <a:t>年</a:t>
            </a:r>
            <a:r>
              <a:rPr lang="en-US" altLang="ja-JP" sz="1400" dirty="0" smtClean="0">
                <a:solidFill>
                  <a:prstClr val="black"/>
                </a:solidFill>
                <a:latin typeface="Calibri"/>
                <a:ea typeface="ＭＳ Ｐゴシック"/>
              </a:rPr>
              <a:t>2</a:t>
            </a:r>
            <a:r>
              <a:rPr lang="ja-JP" altLang="en-US" sz="1400" dirty="0" smtClean="0">
                <a:solidFill>
                  <a:prstClr val="black"/>
                </a:solidFill>
                <a:latin typeface="Calibri"/>
                <a:ea typeface="ＭＳ Ｐゴシック"/>
              </a:rPr>
              <a:t>月</a:t>
            </a:r>
            <a:r>
              <a:rPr lang="en-US" altLang="ja-JP" sz="1400" dirty="0" smtClean="0">
                <a:solidFill>
                  <a:prstClr val="black"/>
                </a:solidFill>
                <a:latin typeface="Calibri"/>
                <a:ea typeface="ＭＳ Ｐゴシック"/>
              </a:rPr>
              <a:t>1</a:t>
            </a:r>
            <a:r>
              <a:rPr lang="ja-JP" altLang="en-US" sz="1400" dirty="0" smtClean="0">
                <a:solidFill>
                  <a:prstClr val="black"/>
                </a:solidFill>
                <a:latin typeface="Calibri"/>
                <a:ea typeface="ＭＳ Ｐゴシック"/>
              </a:rPr>
              <a:t>日～</a:t>
            </a:r>
            <a:r>
              <a:rPr lang="en-US" altLang="ja-JP" sz="1400" dirty="0" smtClean="0">
                <a:solidFill>
                  <a:prstClr val="black"/>
                </a:solidFill>
                <a:latin typeface="Calibri"/>
                <a:ea typeface="ＭＳ Ｐゴシック"/>
              </a:rPr>
              <a:t>2</a:t>
            </a:r>
            <a:r>
              <a:rPr lang="ja-JP" altLang="en-US" sz="1400" dirty="0" smtClean="0">
                <a:solidFill>
                  <a:prstClr val="black"/>
                </a:solidFill>
                <a:latin typeface="Calibri"/>
                <a:ea typeface="ＭＳ Ｐゴシック"/>
              </a:rPr>
              <a:t>月</a:t>
            </a:r>
            <a:r>
              <a:rPr lang="en-US" altLang="ja-JP" sz="1400" dirty="0" smtClean="0">
                <a:solidFill>
                  <a:prstClr val="black"/>
                </a:solidFill>
                <a:latin typeface="Calibri"/>
                <a:ea typeface="ＭＳ Ｐゴシック"/>
              </a:rPr>
              <a:t>4</a:t>
            </a:r>
            <a:r>
              <a:rPr lang="ja-JP" altLang="en-US" sz="1400" dirty="0" smtClean="0">
                <a:solidFill>
                  <a:prstClr val="black"/>
                </a:solidFill>
                <a:latin typeface="Calibri"/>
                <a:ea typeface="ＭＳ Ｐゴシック"/>
              </a:rPr>
              <a:t>日　</a:t>
            </a:r>
            <a:r>
              <a:rPr lang="en-US" altLang="ja-JP" sz="1400" dirty="0" smtClean="0">
                <a:solidFill>
                  <a:prstClr val="black"/>
                </a:solidFill>
                <a:latin typeface="Calibri"/>
                <a:ea typeface="ＭＳ Ｐゴシック"/>
              </a:rPr>
              <a:t>10</a:t>
            </a:r>
            <a:r>
              <a:rPr lang="ja-JP" altLang="en-US" sz="1400" dirty="0" smtClean="0">
                <a:solidFill>
                  <a:prstClr val="black"/>
                </a:solidFill>
                <a:latin typeface="Calibri"/>
                <a:ea typeface="ＭＳ Ｐゴシック"/>
              </a:rPr>
              <a:t>分顕熱フラックス </a:t>
            </a: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左</a:t>
            </a:r>
            <a:r>
              <a:rPr lang="en-US" altLang="ja-JP" sz="1400" dirty="0" smtClean="0">
                <a:solidFill>
                  <a:prstClr val="black"/>
                </a:solidFill>
                <a:latin typeface="Calibri"/>
                <a:ea typeface="ＭＳ Ｐゴシック"/>
              </a:rPr>
              <a:t>)</a:t>
            </a:r>
            <a:r>
              <a:rPr lang="ja-JP" altLang="en-US" sz="1400" dirty="0" err="1">
                <a:solidFill>
                  <a:prstClr val="black"/>
                </a:solidFill>
                <a:latin typeface="Calibri"/>
                <a:ea typeface="ＭＳ Ｐゴシック"/>
              </a:rPr>
              <a:t>，</a:t>
            </a:r>
            <a:r>
              <a:rPr lang="en-US" altLang="ja-JP" sz="1400" dirty="0" smtClean="0">
                <a:solidFill>
                  <a:prstClr val="black"/>
                </a:solidFill>
                <a:latin typeface="Calibri"/>
                <a:ea typeface="ＭＳ Ｐゴシック"/>
              </a:rPr>
              <a:t>10</a:t>
            </a:r>
            <a:r>
              <a:rPr lang="ja-JP" altLang="en-US" sz="1400" dirty="0" smtClean="0">
                <a:solidFill>
                  <a:prstClr val="black"/>
                </a:solidFill>
                <a:latin typeface="Calibri"/>
                <a:ea typeface="ＭＳ Ｐゴシック"/>
              </a:rPr>
              <a:t>分潜熱フラックス </a:t>
            </a: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右</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sp>
        <p:nvSpPr>
          <p:cNvPr id="16" name="正方形/長方形 15"/>
          <p:cNvSpPr/>
          <p:nvPr/>
        </p:nvSpPr>
        <p:spPr>
          <a:xfrm>
            <a:off x="21710" y="7040"/>
            <a:ext cx="6236003" cy="369332"/>
          </a:xfrm>
          <a:prstGeom prst="rect">
            <a:avLst/>
          </a:prstGeom>
        </p:spPr>
        <p:txBody>
          <a:bodyPr wrap="none">
            <a:spAutoFit/>
          </a:bodyPr>
          <a:lstStyle/>
          <a:p>
            <a:r>
              <a:rPr lang="ja-JP" altLang="en-US" dirty="0"/>
              <a:t>岡山大学</a:t>
            </a:r>
            <a:r>
              <a:rPr lang="ja-JP" altLang="en-US" dirty="0" smtClean="0"/>
              <a:t>大学院 自然</a:t>
            </a:r>
            <a:r>
              <a:rPr lang="ja-JP" altLang="en-US" dirty="0"/>
              <a:t>科学</a:t>
            </a:r>
            <a:r>
              <a:rPr lang="ja-JP" altLang="en-US" dirty="0" smtClean="0"/>
              <a:t>研究科　吉岡優里氏　発表資料より</a:t>
            </a:r>
            <a:endParaRPr lang="ja-JP" altLang="en-US" dirty="0"/>
          </a:p>
        </p:txBody>
      </p:sp>
    </p:spTree>
    <p:extLst>
      <p:ext uri="{BB962C8B-B14F-4D97-AF65-F5344CB8AC3E}">
        <p14:creationId xmlns:p14="http://schemas.microsoft.com/office/powerpoint/2010/main" val="2094722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今後の予定</a:t>
            </a:r>
            <a:endParaRPr kumimoji="1" lang="ja-JP" altLang="en-US" dirty="0"/>
          </a:p>
        </p:txBody>
      </p:sp>
      <p:sp>
        <p:nvSpPr>
          <p:cNvPr id="3" name="コンテンツ プレースホルダー 2"/>
          <p:cNvSpPr>
            <a:spLocks noGrp="1"/>
          </p:cNvSpPr>
          <p:nvPr>
            <p:ph idx="1"/>
          </p:nvPr>
        </p:nvSpPr>
        <p:spPr>
          <a:xfrm>
            <a:off x="107504" y="908720"/>
            <a:ext cx="8928992" cy="5832648"/>
          </a:xfrm>
        </p:spPr>
        <p:txBody>
          <a:bodyPr>
            <a:normAutofit fontScale="70000" lnSpcReduction="20000"/>
          </a:bodyPr>
          <a:lstStyle/>
          <a:p>
            <a:r>
              <a:rPr kumimoji="1" lang="ja-JP" altLang="en-US" dirty="0" smtClean="0"/>
              <a:t>同じ場所の乱流フラックスデータを集める</a:t>
            </a:r>
            <a:endParaRPr kumimoji="1" lang="en-US" altLang="ja-JP" dirty="0" smtClean="0"/>
          </a:p>
          <a:p>
            <a:pPr lvl="1"/>
            <a:r>
              <a:rPr kumimoji="1" lang="ja-JP" altLang="en-US" dirty="0" smtClean="0"/>
              <a:t>勢水丸は</a:t>
            </a:r>
            <a:r>
              <a:rPr kumimoji="1" lang="en-US" altLang="ja-JP" dirty="0" smtClean="0"/>
              <a:t>2012</a:t>
            </a:r>
            <a:r>
              <a:rPr kumimoji="1" lang="ja-JP" altLang="en-US" dirty="0" smtClean="0"/>
              <a:t>年度も黒潮上を航行予定</a:t>
            </a:r>
            <a:endParaRPr kumimoji="1" lang="en-US" altLang="ja-JP" dirty="0" smtClean="0"/>
          </a:p>
          <a:p>
            <a:pPr lvl="1"/>
            <a:r>
              <a:rPr kumimoji="1" lang="ja-JP" altLang="en-US" dirty="0" smtClean="0"/>
              <a:t>乱流フラックス分布図の作成　　　　　　　　　　　　　　　　　　　　　　　　　　　　→大スケールの大気場への影響を見る</a:t>
            </a:r>
            <a:endParaRPr kumimoji="1" lang="en-US" altLang="ja-JP" dirty="0" smtClean="0"/>
          </a:p>
          <a:p>
            <a:pPr lvl="1"/>
            <a:endParaRPr lang="en-US" altLang="ja-JP" dirty="0"/>
          </a:p>
          <a:p>
            <a:r>
              <a:rPr kumimoji="1" lang="ja-JP" altLang="en-US" dirty="0" smtClean="0"/>
              <a:t>渦相関法の方がバルク法より大きな値を示す原因を探る</a:t>
            </a:r>
            <a:endParaRPr kumimoji="1" lang="en-US" altLang="ja-JP" dirty="0" smtClean="0"/>
          </a:p>
          <a:p>
            <a:endParaRPr lang="en-US" altLang="ja-JP" dirty="0"/>
          </a:p>
          <a:p>
            <a:r>
              <a:rPr kumimoji="1" lang="ja-JP" altLang="en-US" dirty="0" smtClean="0"/>
              <a:t>熱収支計算</a:t>
            </a:r>
            <a:endParaRPr kumimoji="1" lang="en-US" altLang="ja-JP" dirty="0" smtClean="0"/>
          </a:p>
          <a:p>
            <a:pPr lvl="1"/>
            <a:r>
              <a:rPr lang="ja-JP" altLang="en-US" dirty="0"/>
              <a:t>渦</a:t>
            </a:r>
            <a:r>
              <a:rPr lang="ja-JP" altLang="en-US" dirty="0" smtClean="0"/>
              <a:t>相関法，バルク法でどれだけ収支計算が合うか</a:t>
            </a:r>
            <a:endParaRPr kumimoji="1" lang="en-US" altLang="ja-JP" dirty="0" smtClean="0"/>
          </a:p>
          <a:p>
            <a:pPr lvl="1"/>
            <a:endParaRPr lang="en-US" altLang="ja-JP" dirty="0"/>
          </a:p>
          <a:p>
            <a:r>
              <a:rPr kumimoji="1" lang="ja-JP" altLang="en-US" dirty="0" smtClean="0"/>
              <a:t>モデルへの応用</a:t>
            </a:r>
            <a:endParaRPr kumimoji="1" lang="en-US" altLang="ja-JP" dirty="0" smtClean="0"/>
          </a:p>
          <a:p>
            <a:pPr lvl="1"/>
            <a:r>
              <a:rPr kumimoji="1" lang="ja-JP" altLang="en-US" dirty="0" smtClean="0"/>
              <a:t>改良バルク係数の作成</a:t>
            </a:r>
            <a:endParaRPr kumimoji="1" lang="en-US" altLang="ja-JP" dirty="0" smtClean="0"/>
          </a:p>
          <a:p>
            <a:pPr lvl="1"/>
            <a:r>
              <a:rPr lang="ja-JP" altLang="en-US" dirty="0"/>
              <a:t>バルク係数</a:t>
            </a:r>
            <a:r>
              <a:rPr lang="ja-JP" altLang="en-US" dirty="0" smtClean="0"/>
              <a:t>を操作してモデル実験</a:t>
            </a:r>
            <a:endParaRPr lang="en-US" altLang="ja-JP" dirty="0" smtClean="0"/>
          </a:p>
          <a:p>
            <a:pPr lvl="1"/>
            <a:r>
              <a:rPr lang="ja-JP" altLang="en-US" dirty="0" smtClean="0"/>
              <a:t>大気→海洋，海洋→大気の影響</a:t>
            </a:r>
            <a:endParaRPr lang="en-US" altLang="ja-JP" dirty="0" smtClean="0"/>
          </a:p>
          <a:p>
            <a:pPr lvl="1"/>
            <a:endParaRPr kumimoji="1" lang="en-US" altLang="ja-JP" dirty="0"/>
          </a:p>
          <a:p>
            <a:r>
              <a:rPr lang="en-US" altLang="ja-JP" dirty="0" smtClean="0"/>
              <a:t>JAMSTEC</a:t>
            </a:r>
            <a:r>
              <a:rPr lang="ja-JP" altLang="en-US" dirty="0" smtClean="0"/>
              <a:t>「みらい」の超音波風速計</a:t>
            </a:r>
            <a:endParaRPr lang="en-US" altLang="ja-JP" dirty="0" smtClean="0"/>
          </a:p>
          <a:p>
            <a:pPr lvl="1"/>
            <a:r>
              <a:rPr kumimoji="1" lang="ja-JP" altLang="en-US" dirty="0" smtClean="0"/>
              <a:t>北極海の薄氷域</a:t>
            </a:r>
            <a:r>
              <a:rPr lang="ja-JP" altLang="en-US" dirty="0" smtClean="0"/>
              <a:t>と開水</a:t>
            </a:r>
            <a:r>
              <a:rPr kumimoji="1" lang="ja-JP" altLang="en-US" dirty="0" smtClean="0"/>
              <a:t>域での違い　　　　　　　　　　　　　　　　　　　　　　　</a:t>
            </a:r>
            <a:endParaRPr kumimoji="1" lang="en-US" altLang="ja-JP"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24</a:t>
            </a:fld>
            <a:endParaRPr lang="en-US" altLang="ja-JP"/>
          </a:p>
        </p:txBody>
      </p:sp>
    </p:spTree>
    <p:extLst>
      <p:ext uri="{BB962C8B-B14F-4D97-AF65-F5344CB8AC3E}">
        <p14:creationId xmlns:p14="http://schemas.microsoft.com/office/powerpoint/2010/main" val="226649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研究背景</a:t>
            </a:r>
            <a:r>
              <a:rPr kumimoji="1" lang="en-US" altLang="ja-JP" dirty="0" smtClean="0"/>
              <a:t/>
            </a:r>
            <a:br>
              <a:rPr kumimoji="1" lang="en-US" altLang="ja-JP" dirty="0" smtClean="0"/>
            </a:br>
            <a:r>
              <a:rPr lang="ja-JP" altLang="en-US" dirty="0"/>
              <a:t>－</a:t>
            </a:r>
            <a:r>
              <a:rPr kumimoji="1" lang="ja-JP" altLang="en-US" dirty="0" smtClean="0"/>
              <a:t>黒潮に着目</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2</a:t>
            </a:fld>
            <a:endParaRPr lang="en-US" altLang="ja-JP"/>
          </a:p>
        </p:txBody>
      </p:sp>
      <p:sp>
        <p:nvSpPr>
          <p:cNvPr id="3" name="コンテンツ プレースホルダー 2"/>
          <p:cNvSpPr>
            <a:spLocks noGrp="1"/>
          </p:cNvSpPr>
          <p:nvPr>
            <p:ph idx="1"/>
          </p:nvPr>
        </p:nvSpPr>
        <p:spPr>
          <a:xfrm>
            <a:off x="323528" y="908720"/>
            <a:ext cx="8712968" cy="5832648"/>
          </a:xfrm>
        </p:spPr>
        <p:txBody>
          <a:bodyPr>
            <a:normAutofit/>
          </a:bodyPr>
          <a:lstStyle/>
          <a:p>
            <a:pPr marL="0" indent="0">
              <a:buNone/>
            </a:pPr>
            <a:endParaRPr lang="en-US" altLang="ja-JP" dirty="0" smtClean="0"/>
          </a:p>
          <a:p>
            <a:pPr marL="285750" indent="-285750">
              <a:buFont typeface="Arial" pitchFamily="34" charset="0"/>
              <a:buChar char="•"/>
            </a:pPr>
            <a:r>
              <a:rPr lang="ja-JP" altLang="en-US" dirty="0" smtClean="0"/>
              <a:t>大量</a:t>
            </a:r>
            <a:r>
              <a:rPr lang="ja-JP" altLang="en-US" dirty="0"/>
              <a:t>の熱を大気に</a:t>
            </a:r>
            <a:r>
              <a:rPr lang="ja-JP" altLang="en-US" dirty="0" smtClean="0"/>
              <a:t>供給 </a:t>
            </a:r>
            <a:endParaRPr lang="en-US" altLang="ja-JP" dirty="0"/>
          </a:p>
          <a:p>
            <a:pPr marL="285750" indent="-285750">
              <a:buFont typeface="Arial" pitchFamily="34" charset="0"/>
              <a:buChar char="•"/>
            </a:pPr>
            <a:endParaRPr lang="en-US" altLang="ja-JP" dirty="0" smtClean="0"/>
          </a:p>
          <a:p>
            <a:pPr marL="285750" indent="-285750">
              <a:buFont typeface="Arial" pitchFamily="34" charset="0"/>
              <a:buChar char="•"/>
            </a:pPr>
            <a:r>
              <a:rPr lang="ja-JP" altLang="en-US" dirty="0"/>
              <a:t>中緯度域の海洋から大気への</a:t>
            </a:r>
            <a:r>
              <a:rPr lang="ja-JP" altLang="en-US" dirty="0" smtClean="0"/>
              <a:t>影響のカギ</a:t>
            </a:r>
            <a:endParaRPr lang="en-US" altLang="ja-JP" dirty="0"/>
          </a:p>
          <a:p>
            <a:pPr marL="285750" indent="-285750">
              <a:buFont typeface="Arial" pitchFamily="34" charset="0"/>
              <a:buChar char="•"/>
            </a:pPr>
            <a:endParaRPr lang="en-US" altLang="ja-JP" dirty="0"/>
          </a:p>
          <a:p>
            <a:pPr marL="285750" indent="-285750">
              <a:buFont typeface="Arial" pitchFamily="34" charset="0"/>
              <a:buChar char="•"/>
            </a:pPr>
            <a:r>
              <a:rPr lang="ja-JP" altLang="en-US" dirty="0" smtClean="0"/>
              <a:t>間接</a:t>
            </a:r>
            <a:r>
              <a:rPr lang="ja-JP" altLang="en-US" dirty="0"/>
              <a:t>推定 </a:t>
            </a:r>
            <a:r>
              <a:rPr lang="en-US" altLang="ja-JP" dirty="0"/>
              <a:t>or 1</a:t>
            </a:r>
            <a:r>
              <a:rPr lang="ja-JP" altLang="en-US" dirty="0" smtClean="0"/>
              <a:t>事例</a:t>
            </a:r>
            <a:endParaRPr lang="en-US" altLang="ja-JP" dirty="0"/>
          </a:p>
          <a:p>
            <a:pPr marL="285750" indent="-285750">
              <a:buFont typeface="Arial" pitchFamily="34" charset="0"/>
              <a:buChar char="•"/>
            </a:pPr>
            <a:r>
              <a:rPr lang="ja-JP" altLang="en-US" dirty="0"/>
              <a:t>複数事例の</a:t>
            </a:r>
            <a:r>
              <a:rPr lang="ja-JP" altLang="en-US" dirty="0" smtClean="0"/>
              <a:t>統計的研究は存在</a:t>
            </a:r>
            <a:r>
              <a:rPr lang="ja-JP" altLang="en-US" dirty="0"/>
              <a:t>しない</a:t>
            </a:r>
            <a:endParaRPr kumimoji="1" lang="ja-JP" altLang="en-US" dirty="0"/>
          </a:p>
        </p:txBody>
      </p:sp>
      <p:sp>
        <p:nvSpPr>
          <p:cNvPr id="4" name="角丸四角形 3"/>
          <p:cNvSpPr/>
          <p:nvPr/>
        </p:nvSpPr>
        <p:spPr>
          <a:xfrm>
            <a:off x="107504" y="1175302"/>
            <a:ext cx="7920880" cy="2037674"/>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23528" y="879612"/>
            <a:ext cx="4608512" cy="533164"/>
          </a:xfrm>
          <a:prstGeom prst="roundRect">
            <a:avLst/>
          </a:prstGeom>
          <a:solidFill>
            <a:srgbClr val="FF9933"/>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3600" dirty="0" smtClean="0"/>
              <a:t>黒潮</a:t>
            </a:r>
            <a:r>
              <a:rPr lang="ja-JP" altLang="en-US" sz="3600" dirty="0" smtClean="0"/>
              <a:t>の大気への影響</a:t>
            </a:r>
            <a:endParaRPr kumimoji="1" lang="ja-JP" altLang="en-US" sz="3600" dirty="0"/>
          </a:p>
        </p:txBody>
      </p:sp>
      <p:sp>
        <p:nvSpPr>
          <p:cNvPr id="11" name="角丸四角形 10"/>
          <p:cNvSpPr/>
          <p:nvPr/>
        </p:nvSpPr>
        <p:spPr>
          <a:xfrm>
            <a:off x="35496" y="2636912"/>
            <a:ext cx="9000492" cy="1656184"/>
          </a:xfrm>
          <a:prstGeom prst="roundRect">
            <a:avLst/>
          </a:prstGeom>
          <a:solidFill>
            <a:srgbClr val="92D050"/>
          </a:solidFill>
          <a:ln>
            <a:no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3200" dirty="0" smtClean="0">
                <a:solidFill>
                  <a:schemeClr val="tx1"/>
                </a:solidFill>
              </a:rPr>
              <a:t>直接観測による複数事例の乱流フラックスを</a:t>
            </a:r>
            <a:endParaRPr lang="en-US" altLang="ja-JP" sz="3200" dirty="0" smtClean="0">
              <a:solidFill>
                <a:schemeClr val="tx1"/>
              </a:solidFill>
            </a:endParaRPr>
          </a:p>
          <a:p>
            <a:pPr algn="ctr"/>
            <a:r>
              <a:rPr lang="ja-JP" altLang="en-US" sz="3200" dirty="0" smtClean="0">
                <a:solidFill>
                  <a:schemeClr val="tx1"/>
                </a:solidFill>
              </a:rPr>
              <a:t>統計的に評価し，黒潮が大気に与える</a:t>
            </a:r>
            <a:endParaRPr lang="en-US" altLang="ja-JP" sz="3200" dirty="0" smtClean="0">
              <a:solidFill>
                <a:schemeClr val="tx1"/>
              </a:solidFill>
            </a:endParaRPr>
          </a:p>
          <a:p>
            <a:pPr algn="ctr"/>
            <a:r>
              <a:rPr lang="ja-JP" altLang="en-US" sz="4000" dirty="0" smtClean="0">
                <a:solidFill>
                  <a:schemeClr val="tx1"/>
                </a:solidFill>
              </a:rPr>
              <a:t>共通的な影響</a:t>
            </a:r>
            <a:r>
              <a:rPr lang="ja-JP" altLang="en-US" sz="3200" dirty="0" smtClean="0">
                <a:solidFill>
                  <a:schemeClr val="tx1"/>
                </a:solidFill>
              </a:rPr>
              <a:t>を明らかにする</a:t>
            </a:r>
            <a:endParaRPr kumimoji="1" lang="ja-JP" altLang="en-US" sz="3200" dirty="0">
              <a:solidFill>
                <a:schemeClr val="tx1"/>
              </a:solidFill>
            </a:endParaRPr>
          </a:p>
        </p:txBody>
      </p:sp>
      <p:sp>
        <p:nvSpPr>
          <p:cNvPr id="12" name="角丸四角形 11"/>
          <p:cNvSpPr/>
          <p:nvPr/>
        </p:nvSpPr>
        <p:spPr>
          <a:xfrm>
            <a:off x="-8558681" y="3212976"/>
            <a:ext cx="2191643" cy="533164"/>
          </a:xfrm>
          <a:prstGeom prst="roundRect">
            <a:avLst/>
          </a:prstGeom>
          <a:solidFill>
            <a:srgbClr val="FF9933"/>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3600" dirty="0" smtClean="0"/>
              <a:t>研究目的</a:t>
            </a:r>
            <a:endParaRPr kumimoji="1" lang="ja-JP" altLang="en-US" sz="3600" dirty="0"/>
          </a:p>
        </p:txBody>
      </p:sp>
      <p:sp>
        <p:nvSpPr>
          <p:cNvPr id="13" name="角丸四角形 12"/>
          <p:cNvSpPr/>
          <p:nvPr/>
        </p:nvSpPr>
        <p:spPr>
          <a:xfrm>
            <a:off x="108012" y="5014210"/>
            <a:ext cx="9000492" cy="1080120"/>
          </a:xfrm>
          <a:prstGeom prst="roundRect">
            <a:avLst/>
          </a:prstGeom>
          <a:solidFill>
            <a:srgbClr val="FFC000"/>
          </a:solidFill>
          <a:ln>
            <a:no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3600" dirty="0" smtClean="0">
                <a:solidFill>
                  <a:schemeClr val="tx1"/>
                </a:solidFill>
              </a:rPr>
              <a:t>複数事例での直接観測と間接推定で求めた黒潮上の乱流フラックスの違いを考察</a:t>
            </a:r>
            <a:endParaRPr kumimoji="1" lang="ja-JP" altLang="en-US" sz="3600" dirty="0">
              <a:solidFill>
                <a:schemeClr val="tx1"/>
              </a:solidFill>
            </a:endParaRPr>
          </a:p>
        </p:txBody>
      </p:sp>
      <p:sp>
        <p:nvSpPr>
          <p:cNvPr id="14" name="角丸四角形 13"/>
          <p:cNvSpPr/>
          <p:nvPr/>
        </p:nvSpPr>
        <p:spPr>
          <a:xfrm>
            <a:off x="148725" y="4509120"/>
            <a:ext cx="2191643" cy="533164"/>
          </a:xfrm>
          <a:prstGeom prst="roundRect">
            <a:avLst/>
          </a:prstGeom>
          <a:solidFill>
            <a:srgbClr val="FF9933"/>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3600" dirty="0" smtClean="0"/>
              <a:t>研究目的</a:t>
            </a:r>
            <a:endParaRPr kumimoji="1" lang="ja-JP" altLang="en-US" sz="3600" dirty="0"/>
          </a:p>
        </p:txBody>
      </p:sp>
      <p:sp>
        <p:nvSpPr>
          <p:cNvPr id="15" name="角丸四角形 14"/>
          <p:cNvSpPr/>
          <p:nvPr/>
        </p:nvSpPr>
        <p:spPr>
          <a:xfrm>
            <a:off x="683568" y="2060848"/>
            <a:ext cx="3096343" cy="429616"/>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乱流顕熱フラックス</a:t>
            </a:r>
            <a:endParaRPr kumimoji="1" lang="ja-JP" altLang="en-US" sz="2800" dirty="0">
              <a:solidFill>
                <a:schemeClr val="bg1"/>
              </a:solidFill>
            </a:endParaRPr>
          </a:p>
        </p:txBody>
      </p:sp>
      <p:sp>
        <p:nvSpPr>
          <p:cNvPr id="16" name="角丸四角形 15"/>
          <p:cNvSpPr/>
          <p:nvPr/>
        </p:nvSpPr>
        <p:spPr>
          <a:xfrm>
            <a:off x="4125702" y="2060848"/>
            <a:ext cx="3096343" cy="429616"/>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乱流潜熱フラックス</a:t>
            </a:r>
            <a:endParaRPr kumimoji="1" lang="ja-JP" altLang="en-US" sz="2800" dirty="0">
              <a:solidFill>
                <a:schemeClr val="bg1"/>
              </a:solidFill>
            </a:endParaRPr>
          </a:p>
        </p:txBody>
      </p:sp>
      <p:pic>
        <p:nvPicPr>
          <p:cNvPr id="17" name="図 16"/>
          <p:cNvPicPr>
            <a:picLocks noChangeAspect="1"/>
          </p:cNvPicPr>
          <p:nvPr/>
        </p:nvPicPr>
        <p:blipFill rotWithShape="1">
          <a:blip r:embed="rId2">
            <a:extLst>
              <a:ext uri="{28A0092B-C50C-407E-A947-70E740481C1C}">
                <a14:useLocalDpi xmlns:a14="http://schemas.microsoft.com/office/drawing/2010/main" val="0"/>
              </a:ext>
            </a:extLst>
          </a:blip>
          <a:srcRect l="19196"/>
          <a:stretch/>
        </p:blipFill>
        <p:spPr>
          <a:xfrm>
            <a:off x="8487229" y="6248400"/>
            <a:ext cx="656771" cy="609600"/>
          </a:xfrm>
          <a:prstGeom prst="rect">
            <a:avLst/>
          </a:prstGeom>
        </p:spPr>
      </p:pic>
      <p:sp>
        <p:nvSpPr>
          <p:cNvPr id="18" name="テキスト ボックス 17"/>
          <p:cNvSpPr txBox="1"/>
          <p:nvPr/>
        </p:nvSpPr>
        <p:spPr>
          <a:xfrm>
            <a:off x="8748464" y="6248400"/>
            <a:ext cx="288032" cy="369332"/>
          </a:xfrm>
          <a:prstGeom prst="rect">
            <a:avLst/>
          </a:prstGeom>
          <a:noFill/>
        </p:spPr>
        <p:txBody>
          <a:bodyPr wrap="square" rtlCol="0">
            <a:spAutoFit/>
          </a:bodyPr>
          <a:lstStyle/>
          <a:p>
            <a:r>
              <a:rPr kumimoji="1" lang="en-US" altLang="ja-JP" dirty="0" smtClean="0"/>
              <a:t>2</a:t>
            </a:r>
            <a:endParaRPr kumimoji="1" lang="ja-JP" altLang="en-US" dirty="0"/>
          </a:p>
        </p:txBody>
      </p:sp>
    </p:spTree>
    <p:extLst>
      <p:ext uri="{BB962C8B-B14F-4D97-AF65-F5344CB8AC3E}">
        <p14:creationId xmlns:p14="http://schemas.microsoft.com/office/powerpoint/2010/main" val="56623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496" y="908720"/>
            <a:ext cx="9073008" cy="5832648"/>
          </a:xfrm>
        </p:spPr>
        <p:txBody>
          <a:bodyPr>
            <a:normAutofit fontScale="92500" lnSpcReduction="10000"/>
          </a:bodyPr>
          <a:lstStyle/>
          <a:p>
            <a:r>
              <a:rPr lang="ja-JP" altLang="en-US" dirty="0" smtClean="0"/>
              <a:t>「</a:t>
            </a:r>
            <a:r>
              <a:rPr lang="en-US" altLang="ja-JP" dirty="0" smtClean="0"/>
              <a:t>SST</a:t>
            </a:r>
            <a:r>
              <a:rPr lang="ja-JP" altLang="en-US" dirty="0" smtClean="0"/>
              <a:t>フロント </a:t>
            </a:r>
            <a:r>
              <a:rPr lang="en-US" altLang="ja-JP" dirty="0" smtClean="0"/>
              <a:t>(</a:t>
            </a:r>
            <a:r>
              <a:rPr lang="ja-JP" altLang="en-US" dirty="0" smtClean="0"/>
              <a:t>黒潮上</a:t>
            </a:r>
            <a:r>
              <a:rPr lang="en-US" altLang="ja-JP" dirty="0" smtClean="0"/>
              <a:t>)</a:t>
            </a:r>
            <a:r>
              <a:rPr lang="ja-JP" altLang="en-US" dirty="0" smtClean="0"/>
              <a:t>」を通過 </a:t>
            </a:r>
            <a:r>
              <a:rPr lang="en-US" altLang="ja-JP" dirty="0" smtClean="0"/>
              <a:t>(2010</a:t>
            </a:r>
            <a:r>
              <a:rPr lang="ja-JP" altLang="en-US" dirty="0" smtClean="0"/>
              <a:t>～</a:t>
            </a:r>
            <a:r>
              <a:rPr lang="en-US" altLang="ja-JP" dirty="0" smtClean="0"/>
              <a:t>2011</a:t>
            </a:r>
            <a:r>
              <a:rPr lang="ja-JP" altLang="en-US" dirty="0" smtClean="0"/>
              <a:t>年</a:t>
            </a:r>
            <a:r>
              <a:rPr lang="en-US" altLang="ja-JP" dirty="0" smtClean="0"/>
              <a:t>)</a:t>
            </a:r>
          </a:p>
          <a:p>
            <a:pPr marL="457200" lvl="1" indent="0">
              <a:buNone/>
            </a:pPr>
            <a:endParaRPr lang="en-US" altLang="ja-JP" dirty="0"/>
          </a:p>
          <a:p>
            <a:pPr marL="457200" lvl="1" indent="0">
              <a:buNone/>
            </a:pPr>
            <a:endParaRPr lang="en-US" altLang="ja-JP" dirty="0" smtClean="0"/>
          </a:p>
          <a:p>
            <a:pPr marL="457200" lvl="1" indent="0">
              <a:buNone/>
            </a:pPr>
            <a:endParaRPr lang="en-US" altLang="ja-JP" dirty="0" smtClean="0"/>
          </a:p>
          <a:p>
            <a:pPr marL="457200" lvl="1" indent="0">
              <a:buNone/>
            </a:pPr>
            <a:endParaRPr lang="en-US" altLang="ja-JP" dirty="0"/>
          </a:p>
          <a:p>
            <a:endParaRPr kumimoji="1" lang="en-US" altLang="ja-JP" dirty="0" smtClean="0"/>
          </a:p>
          <a:p>
            <a:endParaRPr lang="en-US" altLang="ja-JP" dirty="0"/>
          </a:p>
          <a:p>
            <a:endParaRPr kumimoji="1" lang="en-US" altLang="ja-JP" dirty="0" smtClean="0"/>
          </a:p>
          <a:p>
            <a:endParaRPr kumimoji="1" lang="en-US" altLang="ja-JP" dirty="0" smtClean="0"/>
          </a:p>
          <a:p>
            <a:r>
              <a:rPr kumimoji="1" lang="ja-JP" altLang="en-US" dirty="0" smtClean="0"/>
              <a:t>「</a:t>
            </a:r>
            <a:r>
              <a:rPr kumimoji="1" lang="en-US" altLang="ja-JP" dirty="0" smtClean="0"/>
              <a:t>SST</a:t>
            </a:r>
            <a:r>
              <a:rPr kumimoji="1" lang="ja-JP" altLang="en-US" dirty="0" smtClean="0"/>
              <a:t>フロント」とは？</a:t>
            </a:r>
            <a:endParaRPr kumimoji="1" lang="en-US" altLang="ja-JP" dirty="0" smtClean="0"/>
          </a:p>
          <a:p>
            <a:pPr lvl="1"/>
            <a:r>
              <a:rPr lang="ja-JP" altLang="en-US" dirty="0" smtClean="0"/>
              <a:t>黒潮北側の境界線</a:t>
            </a:r>
            <a:endParaRPr lang="en-US" altLang="ja-JP" dirty="0" smtClean="0"/>
          </a:p>
          <a:p>
            <a:pPr lvl="1"/>
            <a:r>
              <a:rPr kumimoji="1" lang="ja-JP" altLang="en-US" dirty="0"/>
              <a:t>事例ごと</a:t>
            </a:r>
            <a:r>
              <a:rPr kumimoji="1" lang="ja-JP" altLang="en-US" dirty="0" smtClean="0"/>
              <a:t>に設定</a:t>
            </a:r>
            <a:endParaRPr kumimoji="1" lang="en-US" altLang="ja-JP" dirty="0" smtClean="0"/>
          </a:p>
        </p:txBody>
      </p:sp>
      <p:sp>
        <p:nvSpPr>
          <p:cNvPr id="2" name="タイトル 1"/>
          <p:cNvSpPr>
            <a:spLocks noGrp="1"/>
          </p:cNvSpPr>
          <p:nvPr>
            <p:ph type="title"/>
          </p:nvPr>
        </p:nvSpPr>
        <p:spPr/>
        <p:txBody>
          <a:bodyPr/>
          <a:lstStyle/>
          <a:p>
            <a:r>
              <a:rPr lang="ja-JP" altLang="en-US" dirty="0" smtClean="0"/>
              <a:t>対象期間</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3</a:t>
            </a:fld>
            <a:endParaRPr lang="en-US" altLang="ja-JP"/>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4466" t="9988" r="5923" b="7997"/>
          <a:stretch/>
        </p:blipFill>
        <p:spPr>
          <a:xfrm>
            <a:off x="5095957" y="1628800"/>
            <a:ext cx="4007842" cy="2592288"/>
          </a:xfrm>
          <a:prstGeom prst="rect">
            <a:avLst/>
          </a:prstGeom>
        </p:spPr>
      </p:pic>
      <p:sp>
        <p:nvSpPr>
          <p:cNvPr id="8" name="角丸四角形 7"/>
          <p:cNvSpPr/>
          <p:nvPr/>
        </p:nvSpPr>
        <p:spPr>
          <a:xfrm>
            <a:off x="539552" y="1556792"/>
            <a:ext cx="826616" cy="432048"/>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4</a:t>
            </a:r>
            <a:r>
              <a:rPr kumimoji="1" lang="ja-JP" altLang="en-US" sz="2800" dirty="0" smtClean="0"/>
              <a:t>月</a:t>
            </a:r>
            <a:endParaRPr kumimoji="1" lang="ja-JP" altLang="en-US" sz="2800" dirty="0"/>
          </a:p>
        </p:txBody>
      </p:sp>
      <p:sp>
        <p:nvSpPr>
          <p:cNvPr id="14" name="角丸四角形 13"/>
          <p:cNvSpPr/>
          <p:nvPr/>
        </p:nvSpPr>
        <p:spPr>
          <a:xfrm>
            <a:off x="539552" y="2132856"/>
            <a:ext cx="826616" cy="43204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t>5</a:t>
            </a:r>
            <a:r>
              <a:rPr kumimoji="1" lang="ja-JP" altLang="en-US" sz="2800" dirty="0" smtClean="0"/>
              <a:t>月</a:t>
            </a:r>
            <a:endParaRPr kumimoji="1" lang="ja-JP" altLang="en-US" sz="2800" dirty="0"/>
          </a:p>
        </p:txBody>
      </p:sp>
      <p:sp>
        <p:nvSpPr>
          <p:cNvPr id="15" name="角丸四角形 14"/>
          <p:cNvSpPr/>
          <p:nvPr/>
        </p:nvSpPr>
        <p:spPr>
          <a:xfrm>
            <a:off x="539552" y="2708920"/>
            <a:ext cx="826616" cy="43204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6</a:t>
            </a:r>
            <a:r>
              <a:rPr kumimoji="1" lang="ja-JP" altLang="en-US" sz="2800" dirty="0" smtClean="0"/>
              <a:t>月</a:t>
            </a:r>
            <a:endParaRPr kumimoji="1" lang="ja-JP" altLang="en-US" sz="2800" dirty="0"/>
          </a:p>
        </p:txBody>
      </p:sp>
      <p:sp>
        <p:nvSpPr>
          <p:cNvPr id="21" name="角丸四角形 20"/>
          <p:cNvSpPr/>
          <p:nvPr/>
        </p:nvSpPr>
        <p:spPr>
          <a:xfrm>
            <a:off x="539552" y="3284984"/>
            <a:ext cx="1080120" cy="432048"/>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11</a:t>
            </a:r>
            <a:r>
              <a:rPr kumimoji="1" lang="ja-JP" altLang="en-US" sz="2800" dirty="0" smtClean="0"/>
              <a:t>月</a:t>
            </a:r>
            <a:endParaRPr kumimoji="1" lang="ja-JP" altLang="en-US" sz="2800" dirty="0"/>
          </a:p>
        </p:txBody>
      </p:sp>
      <p:sp>
        <p:nvSpPr>
          <p:cNvPr id="22" name="角丸四角形 21"/>
          <p:cNvSpPr/>
          <p:nvPr/>
        </p:nvSpPr>
        <p:spPr>
          <a:xfrm>
            <a:off x="539552" y="3861048"/>
            <a:ext cx="1080120" cy="43204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12</a:t>
            </a:r>
            <a:r>
              <a:rPr kumimoji="1" lang="ja-JP" altLang="en-US" sz="2800" dirty="0" smtClean="0"/>
              <a:t>月</a:t>
            </a:r>
            <a:endParaRPr kumimoji="1" lang="ja-JP" altLang="en-US" sz="2800" dirty="0"/>
          </a:p>
        </p:txBody>
      </p:sp>
      <p:sp>
        <p:nvSpPr>
          <p:cNvPr id="11" name="右矢印 10"/>
          <p:cNvSpPr/>
          <p:nvPr/>
        </p:nvSpPr>
        <p:spPr>
          <a:xfrm>
            <a:off x="5076056" y="5085184"/>
            <a:ext cx="3168352" cy="1584176"/>
          </a:xfrm>
          <a:prstGeom prst="rightArrow">
            <a:avLst>
              <a:gd name="adj1" fmla="val 50000"/>
              <a:gd name="adj2" fmla="val 287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黒潮</a:t>
            </a:r>
            <a:endParaRPr kumimoji="1" lang="ja-JP" altLang="en-US" sz="2800" dirty="0">
              <a:solidFill>
                <a:schemeClr val="tx1"/>
              </a:solidFill>
            </a:endParaRPr>
          </a:p>
        </p:txBody>
      </p:sp>
      <p:cxnSp>
        <p:nvCxnSpPr>
          <p:cNvPr id="13" name="直線コネクタ 12"/>
          <p:cNvCxnSpPr/>
          <p:nvPr/>
        </p:nvCxnSpPr>
        <p:spPr>
          <a:xfrm>
            <a:off x="5563841" y="5445224"/>
            <a:ext cx="116839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下矢印吹き出し 25"/>
          <p:cNvSpPr/>
          <p:nvPr/>
        </p:nvSpPr>
        <p:spPr>
          <a:xfrm>
            <a:off x="5292080" y="4725144"/>
            <a:ext cx="1672456" cy="720080"/>
          </a:xfrm>
          <a:prstGeom prst="downArrow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SST</a:t>
            </a:r>
            <a:r>
              <a:rPr kumimoji="1" lang="ja-JP" altLang="en-US" sz="2000" dirty="0" smtClean="0"/>
              <a:t>フロント</a:t>
            </a:r>
            <a:endParaRPr kumimoji="1" lang="ja-JP" altLang="en-US" sz="2000" dirty="0"/>
          </a:p>
        </p:txBody>
      </p:sp>
      <p:cxnSp>
        <p:nvCxnSpPr>
          <p:cNvPr id="27" name="直線コネクタ 26"/>
          <p:cNvCxnSpPr/>
          <p:nvPr/>
        </p:nvCxnSpPr>
        <p:spPr>
          <a:xfrm>
            <a:off x="5760133" y="3717032"/>
            <a:ext cx="368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7740352" y="2400417"/>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8676456" y="1988840"/>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884368" y="2276872"/>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835696" y="1557007"/>
            <a:ext cx="4004581" cy="461665"/>
          </a:xfrm>
          <a:prstGeom prst="rect">
            <a:avLst/>
          </a:prstGeom>
          <a:noFill/>
        </p:spPr>
        <p:txBody>
          <a:bodyPr wrap="square" rtlCol="0">
            <a:spAutoFit/>
          </a:bodyPr>
          <a:lstStyle/>
          <a:p>
            <a:r>
              <a:rPr kumimoji="1" lang="en-US" altLang="ja-JP" sz="2400" dirty="0" smtClean="0"/>
              <a:t>33</a:t>
            </a:r>
            <a:r>
              <a:rPr lang="en-US" altLang="ja-JP" sz="2400" dirty="0" smtClean="0"/>
              <a:t>˚ </a:t>
            </a:r>
            <a:r>
              <a:rPr kumimoji="1" lang="en-US" altLang="ja-JP" sz="2400" dirty="0" smtClean="0"/>
              <a:t>20′</a:t>
            </a:r>
            <a:r>
              <a:rPr lang="ja-JP" altLang="en-US" sz="2400" dirty="0"/>
              <a:t> </a:t>
            </a:r>
            <a:r>
              <a:rPr kumimoji="1" lang="en-US" altLang="ja-JP" sz="2400" dirty="0" smtClean="0"/>
              <a:t>N</a:t>
            </a:r>
            <a:r>
              <a:rPr kumimoji="1" lang="ja-JP" altLang="en-US" sz="2400" dirty="0" smtClean="0"/>
              <a:t>　</a:t>
            </a:r>
            <a:r>
              <a:rPr kumimoji="1" lang="en-US" altLang="ja-JP" sz="2400" dirty="0" smtClean="0"/>
              <a:t>06:00</a:t>
            </a:r>
            <a:r>
              <a:rPr kumimoji="1" lang="ja-JP" altLang="en-US" sz="2400" dirty="0" err="1" smtClean="0"/>
              <a:t>，</a:t>
            </a:r>
            <a:r>
              <a:rPr kumimoji="1" lang="en-US" altLang="ja-JP" sz="2400" dirty="0" smtClean="0"/>
              <a:t>13:00</a:t>
            </a:r>
            <a:endParaRPr kumimoji="1" lang="ja-JP" altLang="en-US" sz="2400" dirty="0"/>
          </a:p>
        </p:txBody>
      </p:sp>
      <p:sp>
        <p:nvSpPr>
          <p:cNvPr id="35" name="テキスト ボックス 34"/>
          <p:cNvSpPr txBox="1"/>
          <p:nvPr/>
        </p:nvSpPr>
        <p:spPr>
          <a:xfrm>
            <a:off x="1835696" y="2118047"/>
            <a:ext cx="3464519" cy="461665"/>
          </a:xfrm>
          <a:prstGeom prst="rect">
            <a:avLst/>
          </a:prstGeom>
          <a:noFill/>
        </p:spPr>
        <p:txBody>
          <a:bodyPr wrap="square" rtlCol="0">
            <a:spAutoFit/>
          </a:bodyPr>
          <a:lstStyle/>
          <a:p>
            <a:r>
              <a:rPr kumimoji="1" lang="en-US" altLang="ja-JP" sz="2400" dirty="0" smtClean="0"/>
              <a:t>34</a:t>
            </a:r>
            <a:r>
              <a:rPr lang="en-US" altLang="ja-JP" sz="2400" dirty="0" smtClean="0"/>
              <a:t>˚ </a:t>
            </a:r>
            <a:r>
              <a:rPr lang="en-US" altLang="ja-JP" sz="2400" dirty="0"/>
              <a:t>1</a:t>
            </a:r>
            <a:r>
              <a:rPr kumimoji="1" lang="en-US" altLang="ja-JP" sz="2400" dirty="0" smtClean="0"/>
              <a:t>0′</a:t>
            </a:r>
            <a:r>
              <a:rPr lang="ja-JP" altLang="en-US" sz="2400" dirty="0"/>
              <a:t> </a:t>
            </a:r>
            <a:r>
              <a:rPr kumimoji="1" lang="en-US" altLang="ja-JP" sz="2400" dirty="0" smtClean="0"/>
              <a:t>N</a:t>
            </a:r>
            <a:r>
              <a:rPr kumimoji="1" lang="ja-JP" altLang="en-US" sz="2400" dirty="0" smtClean="0"/>
              <a:t>　</a:t>
            </a:r>
            <a:r>
              <a:rPr kumimoji="1" lang="en-US" altLang="ja-JP" sz="2400" dirty="0" smtClean="0"/>
              <a:t>13:00</a:t>
            </a:r>
            <a:r>
              <a:rPr kumimoji="1" lang="ja-JP" altLang="en-US" sz="2400" dirty="0" err="1" smtClean="0"/>
              <a:t>，</a:t>
            </a:r>
            <a:r>
              <a:rPr kumimoji="1" lang="en-US" altLang="ja-JP" sz="2400" dirty="0" smtClean="0"/>
              <a:t>00:00</a:t>
            </a:r>
            <a:endParaRPr kumimoji="1" lang="ja-JP" altLang="en-US" sz="2400" dirty="0"/>
          </a:p>
        </p:txBody>
      </p:sp>
      <p:sp>
        <p:nvSpPr>
          <p:cNvPr id="36" name="テキスト ボックス 35"/>
          <p:cNvSpPr txBox="1"/>
          <p:nvPr/>
        </p:nvSpPr>
        <p:spPr>
          <a:xfrm>
            <a:off x="1835696" y="2694111"/>
            <a:ext cx="2448272" cy="461665"/>
          </a:xfrm>
          <a:prstGeom prst="rect">
            <a:avLst/>
          </a:prstGeom>
          <a:noFill/>
        </p:spPr>
        <p:txBody>
          <a:bodyPr wrap="square" rtlCol="0">
            <a:spAutoFit/>
          </a:bodyPr>
          <a:lstStyle/>
          <a:p>
            <a:r>
              <a:rPr kumimoji="1" lang="en-US" altLang="ja-JP" sz="2400" dirty="0" smtClean="0"/>
              <a:t>30</a:t>
            </a:r>
            <a:r>
              <a:rPr lang="en-US" altLang="ja-JP" sz="2400" dirty="0" smtClean="0"/>
              <a:t>˚ 0</a:t>
            </a:r>
            <a:r>
              <a:rPr kumimoji="1" lang="en-US" altLang="ja-JP" sz="2400" dirty="0" smtClean="0"/>
              <a:t>0′</a:t>
            </a:r>
            <a:r>
              <a:rPr lang="ja-JP" altLang="en-US" sz="2400" dirty="0"/>
              <a:t> </a:t>
            </a:r>
            <a:r>
              <a:rPr kumimoji="1" lang="en-US" altLang="ja-JP" sz="2400" dirty="0" smtClean="0"/>
              <a:t>N</a:t>
            </a:r>
            <a:r>
              <a:rPr kumimoji="1" lang="ja-JP" altLang="en-US" sz="2400" dirty="0" smtClean="0"/>
              <a:t>　</a:t>
            </a:r>
            <a:r>
              <a:rPr kumimoji="1" lang="en-US" altLang="ja-JP" sz="2400" dirty="0" smtClean="0"/>
              <a:t>21:00</a:t>
            </a:r>
            <a:endParaRPr kumimoji="1" lang="ja-JP" altLang="en-US" sz="2400" dirty="0"/>
          </a:p>
        </p:txBody>
      </p:sp>
      <p:sp>
        <p:nvSpPr>
          <p:cNvPr id="37" name="テキスト ボックス 36"/>
          <p:cNvSpPr txBox="1"/>
          <p:nvPr/>
        </p:nvSpPr>
        <p:spPr>
          <a:xfrm>
            <a:off x="1835696" y="3270175"/>
            <a:ext cx="3384376" cy="461665"/>
          </a:xfrm>
          <a:prstGeom prst="rect">
            <a:avLst/>
          </a:prstGeom>
          <a:noFill/>
        </p:spPr>
        <p:txBody>
          <a:bodyPr wrap="square" rtlCol="0">
            <a:spAutoFit/>
          </a:bodyPr>
          <a:lstStyle/>
          <a:p>
            <a:r>
              <a:rPr kumimoji="1" lang="en-US" altLang="ja-JP" sz="2400" dirty="0" smtClean="0"/>
              <a:t>33</a:t>
            </a:r>
            <a:r>
              <a:rPr lang="en-US" altLang="ja-JP" sz="2400" dirty="0" smtClean="0"/>
              <a:t>˚ </a:t>
            </a:r>
            <a:r>
              <a:rPr lang="en-US" altLang="ja-JP" sz="2400" dirty="0"/>
              <a:t>2</a:t>
            </a:r>
            <a:r>
              <a:rPr kumimoji="1" lang="en-US" altLang="ja-JP" sz="2400" dirty="0" smtClean="0"/>
              <a:t>0′</a:t>
            </a:r>
            <a:r>
              <a:rPr lang="ja-JP" altLang="en-US" sz="2400" dirty="0"/>
              <a:t> </a:t>
            </a:r>
            <a:r>
              <a:rPr kumimoji="1" lang="en-US" altLang="ja-JP" sz="2400" dirty="0" smtClean="0"/>
              <a:t>N</a:t>
            </a:r>
            <a:r>
              <a:rPr kumimoji="1" lang="ja-JP" altLang="en-US" sz="2400" dirty="0" smtClean="0"/>
              <a:t>　</a:t>
            </a:r>
            <a:r>
              <a:rPr lang="en-US" altLang="ja-JP" sz="2400" dirty="0" smtClean="0"/>
              <a:t>05:30</a:t>
            </a:r>
            <a:r>
              <a:rPr lang="ja-JP" altLang="en-US" sz="2400" dirty="0" err="1" smtClean="0"/>
              <a:t>，</a:t>
            </a:r>
            <a:r>
              <a:rPr lang="en-US" altLang="ja-JP" sz="2400" dirty="0" smtClean="0"/>
              <a:t>08:30</a:t>
            </a:r>
            <a:endParaRPr kumimoji="1" lang="ja-JP" altLang="en-US" sz="2400" dirty="0"/>
          </a:p>
        </p:txBody>
      </p:sp>
      <p:sp>
        <p:nvSpPr>
          <p:cNvPr id="38" name="テキスト ボックス 37"/>
          <p:cNvSpPr txBox="1"/>
          <p:nvPr/>
        </p:nvSpPr>
        <p:spPr>
          <a:xfrm>
            <a:off x="1835696" y="3846239"/>
            <a:ext cx="3528392" cy="461665"/>
          </a:xfrm>
          <a:prstGeom prst="rect">
            <a:avLst/>
          </a:prstGeom>
          <a:noFill/>
        </p:spPr>
        <p:txBody>
          <a:bodyPr wrap="square" rtlCol="0">
            <a:spAutoFit/>
          </a:bodyPr>
          <a:lstStyle/>
          <a:p>
            <a:r>
              <a:rPr kumimoji="1" lang="en-US" altLang="ja-JP" sz="2400" dirty="0" smtClean="0"/>
              <a:t>33</a:t>
            </a:r>
            <a:r>
              <a:rPr lang="en-US" altLang="ja-JP" sz="2400" dirty="0" smtClean="0"/>
              <a:t>˚ 4</a:t>
            </a:r>
            <a:r>
              <a:rPr kumimoji="1" lang="en-US" altLang="ja-JP" sz="2400" dirty="0" smtClean="0"/>
              <a:t>0′</a:t>
            </a:r>
            <a:r>
              <a:rPr lang="ja-JP" altLang="en-US" sz="2400" dirty="0"/>
              <a:t> </a:t>
            </a:r>
            <a:r>
              <a:rPr kumimoji="1" lang="en-US" altLang="ja-JP" sz="2400" dirty="0" smtClean="0"/>
              <a:t>N</a:t>
            </a:r>
            <a:r>
              <a:rPr kumimoji="1" lang="ja-JP" altLang="en-US" sz="2400" dirty="0" smtClean="0"/>
              <a:t>　</a:t>
            </a:r>
            <a:r>
              <a:rPr kumimoji="1" lang="en-US" altLang="ja-JP" sz="2400" dirty="0" smtClean="0"/>
              <a:t>00:00</a:t>
            </a:r>
            <a:r>
              <a:rPr kumimoji="1" lang="ja-JP" altLang="en-US" sz="2400" dirty="0" err="1" smtClean="0"/>
              <a:t>，</a:t>
            </a:r>
            <a:r>
              <a:rPr kumimoji="1" lang="en-US" altLang="ja-JP" sz="2400" dirty="0" smtClean="0"/>
              <a:t>12:00</a:t>
            </a:r>
            <a:endParaRPr kumimoji="1" lang="ja-JP" altLang="en-US" sz="2400" dirty="0"/>
          </a:p>
        </p:txBody>
      </p:sp>
      <p:sp>
        <p:nvSpPr>
          <p:cNvPr id="39" name="対角する 2 つの角を切り取った四角形 38"/>
          <p:cNvSpPr/>
          <p:nvPr/>
        </p:nvSpPr>
        <p:spPr>
          <a:xfrm>
            <a:off x="7186480" y="4905164"/>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40" name="対角する 2 つの角を切り取った四角形 39"/>
          <p:cNvSpPr/>
          <p:nvPr/>
        </p:nvSpPr>
        <p:spPr>
          <a:xfrm>
            <a:off x="7186480" y="6417332"/>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sp>
        <p:nvSpPr>
          <p:cNvPr id="6" name="テキスト ボックス 5"/>
          <p:cNvSpPr txBox="1"/>
          <p:nvPr/>
        </p:nvSpPr>
        <p:spPr>
          <a:xfrm>
            <a:off x="467544" y="4325034"/>
            <a:ext cx="2502402" cy="400110"/>
          </a:xfrm>
          <a:prstGeom prst="rect">
            <a:avLst/>
          </a:prstGeom>
          <a:noFill/>
        </p:spPr>
        <p:txBody>
          <a:bodyPr wrap="square" rtlCol="0">
            <a:spAutoFit/>
          </a:bodyPr>
          <a:lstStyle/>
          <a:p>
            <a:r>
              <a:rPr kumimoji="1" lang="ja-JP" altLang="en-US" sz="2000" dirty="0" smtClean="0"/>
              <a:t>どの事例も高気圧下</a:t>
            </a:r>
            <a:endParaRPr kumimoji="1" lang="ja-JP" altLang="en-US" sz="2000" dirty="0"/>
          </a:p>
        </p:txBody>
      </p:sp>
      <p:pic>
        <p:nvPicPr>
          <p:cNvPr id="28" name="図 27"/>
          <p:cNvPicPr>
            <a:picLocks noChangeAspect="1"/>
          </p:cNvPicPr>
          <p:nvPr/>
        </p:nvPicPr>
        <p:blipFill rotWithShape="1">
          <a:blip r:embed="rId3">
            <a:extLst>
              <a:ext uri="{28A0092B-C50C-407E-A947-70E740481C1C}">
                <a14:useLocalDpi xmlns:a14="http://schemas.microsoft.com/office/drawing/2010/main" val="0"/>
              </a:ext>
            </a:extLst>
          </a:blip>
          <a:srcRect l="19196"/>
          <a:stretch/>
        </p:blipFill>
        <p:spPr>
          <a:xfrm>
            <a:off x="8487229" y="6248400"/>
            <a:ext cx="656771" cy="609600"/>
          </a:xfrm>
          <a:prstGeom prst="rect">
            <a:avLst/>
          </a:prstGeom>
        </p:spPr>
      </p:pic>
      <p:sp>
        <p:nvSpPr>
          <p:cNvPr id="29" name="テキスト ボックス 28"/>
          <p:cNvSpPr txBox="1"/>
          <p:nvPr/>
        </p:nvSpPr>
        <p:spPr>
          <a:xfrm>
            <a:off x="8748464" y="6248400"/>
            <a:ext cx="288032" cy="369332"/>
          </a:xfrm>
          <a:prstGeom prst="rect">
            <a:avLst/>
          </a:prstGeom>
          <a:noFill/>
        </p:spPr>
        <p:txBody>
          <a:bodyPr wrap="square" rtlCol="0">
            <a:spAutoFit/>
          </a:bodyPr>
          <a:lstStyle/>
          <a:p>
            <a:r>
              <a:rPr kumimoji="1" lang="en-US" altLang="ja-JP" dirty="0" smtClean="0"/>
              <a:t>3</a:t>
            </a:r>
            <a:endParaRPr kumimoji="1" lang="ja-JP" altLang="en-US" dirty="0"/>
          </a:p>
        </p:txBody>
      </p:sp>
    </p:spTree>
    <p:extLst>
      <p:ext uri="{BB962C8B-B14F-4D97-AF65-F5344CB8AC3E}">
        <p14:creationId xmlns:p14="http://schemas.microsoft.com/office/powerpoint/2010/main" val="3852628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495" y="980728"/>
            <a:ext cx="9001001" cy="5877272"/>
          </a:xfrm>
        </p:spPr>
        <p:txBody>
          <a:bodyPr>
            <a:normAutofit/>
          </a:bodyPr>
          <a:lstStyle/>
          <a:p>
            <a:r>
              <a:rPr kumimoji="1" lang="ja-JP" altLang="en-US" dirty="0" smtClean="0"/>
              <a:t>超音波風速計 </a:t>
            </a:r>
            <a:r>
              <a:rPr kumimoji="1" lang="en-US" altLang="ja-JP" dirty="0" smtClean="0"/>
              <a:t>(0.05</a:t>
            </a:r>
            <a:r>
              <a:rPr kumimoji="1" lang="ja-JP" altLang="en-US" dirty="0" smtClean="0"/>
              <a:t>秒毎</a:t>
            </a:r>
            <a:r>
              <a:rPr kumimoji="1" lang="en-US" altLang="ja-JP" dirty="0" smtClean="0"/>
              <a:t>)</a:t>
            </a:r>
          </a:p>
          <a:p>
            <a:pPr lvl="1"/>
            <a:r>
              <a:rPr kumimoji="1" lang="ja-JP" altLang="en-US" sz="2400" dirty="0" smtClean="0"/>
              <a:t>風速 </a:t>
            </a:r>
            <a:r>
              <a:rPr kumimoji="1" lang="en-US" altLang="ja-JP" sz="2400" dirty="0" smtClean="0"/>
              <a:t>(3</a:t>
            </a:r>
            <a:r>
              <a:rPr kumimoji="1" lang="ja-JP" altLang="en-US" sz="2400" dirty="0" smtClean="0"/>
              <a:t>成分</a:t>
            </a:r>
            <a:r>
              <a:rPr kumimoji="1" lang="en-US" altLang="ja-JP" sz="2400" dirty="0" smtClean="0"/>
              <a:t>)</a:t>
            </a:r>
            <a:r>
              <a:rPr kumimoji="1" lang="ja-JP" altLang="en-US" sz="2400" dirty="0" err="1" smtClean="0"/>
              <a:t>，</a:t>
            </a:r>
            <a:r>
              <a:rPr kumimoji="1" lang="ja-JP" altLang="en-US" sz="2400" dirty="0" smtClean="0"/>
              <a:t>気温</a:t>
            </a:r>
            <a:endParaRPr kumimoji="1" lang="en-US" altLang="ja-JP" sz="2400" dirty="0" smtClean="0"/>
          </a:p>
          <a:p>
            <a:r>
              <a:rPr lang="ja-JP" altLang="en-US" dirty="0" smtClean="0"/>
              <a:t>赤外線ガス分析計 </a:t>
            </a:r>
            <a:r>
              <a:rPr lang="en-US" altLang="ja-JP" dirty="0" smtClean="0"/>
              <a:t>(</a:t>
            </a:r>
            <a:r>
              <a:rPr lang="en-US" altLang="ja-JP" dirty="0"/>
              <a:t>0.05</a:t>
            </a:r>
            <a:r>
              <a:rPr lang="ja-JP" altLang="en-US" dirty="0"/>
              <a:t>秒毎</a:t>
            </a:r>
            <a:r>
              <a:rPr lang="en-US" altLang="ja-JP" dirty="0" smtClean="0"/>
              <a:t>)</a:t>
            </a:r>
          </a:p>
          <a:p>
            <a:pPr lvl="1"/>
            <a:r>
              <a:rPr kumimoji="1" lang="ja-JP" altLang="en-US" sz="2400" dirty="0" smtClean="0"/>
              <a:t>水蒸気濃度</a:t>
            </a:r>
            <a:endParaRPr kumimoji="1" lang="en-US" altLang="ja-JP" sz="2400" dirty="0" smtClean="0"/>
          </a:p>
          <a:p>
            <a:r>
              <a:rPr lang="ja-JP" altLang="en-US" dirty="0" smtClean="0"/>
              <a:t>加速度・角速度計 </a:t>
            </a:r>
            <a:r>
              <a:rPr lang="en-US" altLang="ja-JP" dirty="0" smtClean="0"/>
              <a:t>(</a:t>
            </a:r>
            <a:r>
              <a:rPr lang="en-US" altLang="ja-JP" dirty="0"/>
              <a:t>0.05</a:t>
            </a:r>
            <a:r>
              <a:rPr lang="ja-JP" altLang="en-US" dirty="0"/>
              <a:t>秒毎</a:t>
            </a:r>
            <a:r>
              <a:rPr lang="en-US" altLang="ja-JP" dirty="0" smtClean="0"/>
              <a:t>)</a:t>
            </a:r>
            <a:endParaRPr kumimoji="1" lang="en-US" altLang="ja-JP" dirty="0" smtClean="0"/>
          </a:p>
          <a:p>
            <a:pPr lvl="1"/>
            <a:r>
              <a:rPr lang="ja-JP" altLang="en-US" sz="2400" dirty="0" smtClean="0"/>
              <a:t>加速度，</a:t>
            </a:r>
            <a:r>
              <a:rPr lang="ja-JP" altLang="en-US" sz="2400" dirty="0"/>
              <a:t>角</a:t>
            </a:r>
            <a:r>
              <a:rPr lang="ja-JP" altLang="en-US" sz="2400" dirty="0" smtClean="0"/>
              <a:t>速度 </a:t>
            </a:r>
            <a:r>
              <a:rPr lang="en-US" altLang="ja-JP" sz="2400" dirty="0" smtClean="0"/>
              <a:t>(</a:t>
            </a:r>
            <a:r>
              <a:rPr lang="ja-JP" altLang="en-US" sz="2400" dirty="0" smtClean="0"/>
              <a:t>各</a:t>
            </a:r>
            <a:r>
              <a:rPr lang="en-US" altLang="ja-JP" sz="2400" dirty="0" smtClean="0"/>
              <a:t>3</a:t>
            </a:r>
            <a:r>
              <a:rPr lang="ja-JP" altLang="en-US" sz="2400" dirty="0" smtClean="0"/>
              <a:t>成分</a:t>
            </a:r>
            <a:r>
              <a:rPr lang="en-US" altLang="ja-JP" sz="2400" dirty="0" smtClean="0"/>
              <a:t>)</a:t>
            </a:r>
            <a:endParaRPr lang="en-US" altLang="ja-JP" sz="2400" dirty="0"/>
          </a:p>
          <a:p>
            <a:endParaRPr kumimoji="1" lang="en-US" altLang="ja-JP" dirty="0" smtClean="0"/>
          </a:p>
          <a:p>
            <a:pPr marL="0" indent="0">
              <a:buNone/>
            </a:pPr>
            <a:endParaRPr lang="en-US" altLang="ja-JP" dirty="0" smtClean="0"/>
          </a:p>
          <a:p>
            <a:r>
              <a:rPr lang="ja-JP" altLang="en-US" dirty="0" smtClean="0"/>
              <a:t>船舶気象データ </a:t>
            </a:r>
            <a:r>
              <a:rPr lang="en-US" altLang="ja-JP" dirty="0" smtClean="0"/>
              <a:t>(2</a:t>
            </a:r>
            <a:r>
              <a:rPr lang="ja-JP" altLang="en-US" dirty="0" smtClean="0"/>
              <a:t>分毎</a:t>
            </a:r>
            <a:r>
              <a:rPr lang="en-US" altLang="ja-JP" dirty="0" smtClean="0"/>
              <a:t>)</a:t>
            </a:r>
          </a:p>
          <a:p>
            <a:pPr lvl="1"/>
            <a:r>
              <a:rPr kumimoji="1" lang="ja-JP" altLang="en-US" sz="2400" dirty="0" smtClean="0"/>
              <a:t>風速，気温，海面水温，相対湿度</a:t>
            </a:r>
            <a:endParaRPr kumimoji="1" lang="en-US" altLang="ja-JP" sz="2400" dirty="0" smtClean="0"/>
          </a:p>
          <a:p>
            <a:pPr marL="0" indent="0">
              <a:buNone/>
            </a:pPr>
            <a:endParaRPr kumimoji="1" lang="en-US" altLang="ja-JP" dirty="0" smtClean="0"/>
          </a:p>
          <a:p>
            <a:endParaRPr lang="en-US" altLang="ja-JP" dirty="0"/>
          </a:p>
          <a:p>
            <a:pPr marL="457200" lvl="1" indent="0">
              <a:buNone/>
            </a:pPr>
            <a:endParaRPr kumimoji="1" lang="ja-JP" altLang="en-US" u="heavy" dirty="0">
              <a:uFill>
                <a:solidFill>
                  <a:srgbClr val="5149EB"/>
                </a:solidFill>
              </a:uFill>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903298"/>
            <a:ext cx="3312367" cy="4109878"/>
          </a:xfrm>
          <a:prstGeom prst="rect">
            <a:avLst/>
          </a:prstGeom>
          <a:ln>
            <a:noFill/>
          </a:ln>
          <a:effectLst>
            <a:softEdge rad="112500"/>
          </a:effectLst>
        </p:spPr>
      </p:pic>
      <p:sp>
        <p:nvSpPr>
          <p:cNvPr id="2" name="タイトル 1"/>
          <p:cNvSpPr>
            <a:spLocks noGrp="1"/>
          </p:cNvSpPr>
          <p:nvPr>
            <p:ph type="title"/>
          </p:nvPr>
        </p:nvSpPr>
        <p:spPr/>
        <p:txBody>
          <a:bodyPr/>
          <a:lstStyle/>
          <a:p>
            <a:r>
              <a:rPr kumimoji="1" lang="ja-JP" altLang="en-US" dirty="0" smtClean="0"/>
              <a:t>使用データ</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4</a:t>
            </a:fld>
            <a:endParaRPr lang="en-US" altLang="ja-JP"/>
          </a:p>
        </p:txBody>
      </p:sp>
      <p:sp>
        <p:nvSpPr>
          <p:cNvPr id="4" name="テキスト ボックス 3"/>
          <p:cNvSpPr txBox="1"/>
          <p:nvPr/>
        </p:nvSpPr>
        <p:spPr>
          <a:xfrm>
            <a:off x="5868144" y="4861150"/>
            <a:ext cx="2592288" cy="923330"/>
          </a:xfrm>
          <a:prstGeom prst="rect">
            <a:avLst/>
          </a:prstGeom>
          <a:noFill/>
        </p:spPr>
        <p:txBody>
          <a:bodyPr wrap="square" rtlCol="0">
            <a:spAutoFit/>
          </a:bodyPr>
          <a:lstStyle/>
          <a:p>
            <a:r>
              <a:rPr kumimoji="1" lang="ja-JP" altLang="en-US" dirty="0" smtClean="0"/>
              <a:t>勢水丸の超音波風速計</a:t>
            </a:r>
            <a:r>
              <a:rPr lang="ja-JP" altLang="en-US" dirty="0" smtClean="0"/>
              <a:t>・赤外線ガス分析計・</a:t>
            </a:r>
            <a:endParaRPr lang="en-US" altLang="ja-JP" dirty="0" smtClean="0"/>
          </a:p>
          <a:p>
            <a:r>
              <a:rPr kumimoji="1" lang="ja-JP" altLang="en-US" dirty="0" smtClean="0"/>
              <a:t>加速度・角速度計</a:t>
            </a:r>
            <a:endParaRPr kumimoji="1" lang="ja-JP" altLang="en-US" dirty="0"/>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9196"/>
          <a:stretch/>
        </p:blipFill>
        <p:spPr>
          <a:xfrm>
            <a:off x="8487229" y="6248400"/>
            <a:ext cx="656771" cy="609600"/>
          </a:xfrm>
          <a:prstGeom prst="rect">
            <a:avLst/>
          </a:prstGeom>
        </p:spPr>
      </p:pic>
      <p:sp>
        <p:nvSpPr>
          <p:cNvPr id="8" name="テキスト ボックス 7"/>
          <p:cNvSpPr txBox="1"/>
          <p:nvPr/>
        </p:nvSpPr>
        <p:spPr>
          <a:xfrm>
            <a:off x="8748464" y="6248400"/>
            <a:ext cx="288032" cy="369332"/>
          </a:xfrm>
          <a:prstGeom prst="rect">
            <a:avLst/>
          </a:prstGeom>
          <a:noFill/>
        </p:spPr>
        <p:txBody>
          <a:bodyPr wrap="square" rtlCol="0">
            <a:spAutoFit/>
          </a:bodyPr>
          <a:lstStyle/>
          <a:p>
            <a:r>
              <a:rPr kumimoji="1" lang="en-US" altLang="ja-JP" dirty="0" smtClean="0"/>
              <a:t>4</a:t>
            </a:r>
            <a:endParaRPr kumimoji="1" lang="ja-JP" altLang="en-US" dirty="0"/>
          </a:p>
        </p:txBody>
      </p:sp>
    </p:spTree>
    <p:extLst>
      <p:ext uri="{BB962C8B-B14F-4D97-AF65-F5344CB8AC3E}">
        <p14:creationId xmlns:p14="http://schemas.microsoft.com/office/powerpoint/2010/main" val="3183715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563888" y="1844824"/>
            <a:ext cx="1512168"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0" y="908720"/>
                <a:ext cx="9144000" cy="4752528"/>
              </a:xfrm>
            </p:spPr>
            <p:txBody>
              <a:bodyPr>
                <a:normAutofit fontScale="62500" lnSpcReduction="20000"/>
              </a:bodyPr>
              <a:lstStyle/>
              <a:p>
                <a:pPr marL="0" indent="0">
                  <a:buNone/>
                </a:pPr>
                <a:r>
                  <a:rPr lang="ja-JP" altLang="en-US" sz="3800" dirty="0" smtClean="0"/>
                  <a:t>　　　　　　 　　</a:t>
                </a:r>
                <a:r>
                  <a:rPr lang="en-US" altLang="ja-JP" sz="3800" dirty="0" smtClean="0"/>
                  <a:t>(</a:t>
                </a:r>
                <a:r>
                  <a:rPr lang="ja-JP" altLang="en-US" sz="3800" dirty="0" smtClean="0"/>
                  <a:t>間接推定</a:t>
                </a:r>
                <a:r>
                  <a:rPr lang="en-US" altLang="ja-JP" sz="3800" dirty="0" smtClean="0"/>
                  <a:t>)</a:t>
                </a:r>
                <a:r>
                  <a:rPr lang="ja-JP" altLang="en-US" sz="3800" dirty="0" smtClean="0"/>
                  <a:t>　</a:t>
                </a:r>
                <a:r>
                  <a:rPr lang="en-US" altLang="ja-JP" sz="2900" dirty="0" smtClean="0"/>
                  <a:t>COARE3.0 (</a:t>
                </a:r>
                <a:r>
                  <a:rPr lang="en-US" altLang="ja-JP" sz="2900" dirty="0" err="1"/>
                  <a:t>Fairall</a:t>
                </a:r>
                <a:r>
                  <a:rPr lang="en-US" altLang="ja-JP" sz="2900" dirty="0"/>
                  <a:t> </a:t>
                </a:r>
                <a:r>
                  <a:rPr lang="en-US" altLang="ja-JP" sz="2900" i="1" dirty="0"/>
                  <a:t>et</a:t>
                </a:r>
                <a:r>
                  <a:rPr lang="en-US" altLang="ja-JP" sz="2900" dirty="0"/>
                  <a:t> </a:t>
                </a:r>
                <a:r>
                  <a:rPr lang="en-US" altLang="ja-JP" sz="2900" i="1" dirty="0"/>
                  <a:t>al</a:t>
                </a:r>
                <a:r>
                  <a:rPr lang="en-US" altLang="ja-JP" sz="2900" dirty="0"/>
                  <a:t>. 2003) </a:t>
                </a:r>
                <a:endParaRPr lang="en-US" altLang="ja-JP" sz="2900" dirty="0" smtClean="0"/>
              </a:p>
              <a:p>
                <a:pPr lvl="1"/>
                <a:endParaRPr lang="en-US" altLang="ja-JP" sz="2900" i="1" dirty="0" smtClean="0">
                  <a:latin typeface="Cambria Math"/>
                </a:endParaRPr>
              </a:p>
              <a:p>
                <a:pPr lvl="1"/>
                <a:endParaRPr lang="en-US" altLang="ja-JP" sz="2900" i="1" dirty="0" smtClean="0">
                  <a:latin typeface="Cambria Math"/>
                </a:endParaRPr>
              </a:p>
              <a:p>
                <a:pPr lvl="1"/>
                <a14:m>
                  <m:oMath xmlns:m="http://schemas.openxmlformats.org/officeDocument/2006/math">
                    <m:r>
                      <a:rPr lang="ja-JP" altLang="en-US" sz="2900" i="1">
                        <a:latin typeface="Cambria Math"/>
                      </a:rPr>
                      <m:t>𝜌</m:t>
                    </m:r>
                  </m:oMath>
                </a14:m>
                <a:r>
                  <a:rPr lang="ja-JP" altLang="en-US" sz="2900" dirty="0" smtClean="0"/>
                  <a:t>：空気密度，</a:t>
                </a:r>
                <a14:m>
                  <m:oMath xmlns:m="http://schemas.openxmlformats.org/officeDocument/2006/math">
                    <m:sSub>
                      <m:sSubPr>
                        <m:ctrlPr>
                          <a:rPr lang="en-US" altLang="ja-JP" sz="2900" i="1">
                            <a:latin typeface="Cambria Math"/>
                          </a:rPr>
                        </m:ctrlPr>
                      </m:sSubPr>
                      <m:e>
                        <m:r>
                          <a:rPr lang="en-US" altLang="ja-JP" sz="2900" i="1">
                            <a:latin typeface="Cambria Math"/>
                          </a:rPr>
                          <m:t>𝐶</m:t>
                        </m:r>
                      </m:e>
                      <m:sub>
                        <m:r>
                          <a:rPr lang="en-US" altLang="ja-JP" sz="2900" i="1">
                            <a:latin typeface="Cambria Math"/>
                          </a:rPr>
                          <m:t>𝑝</m:t>
                        </m:r>
                      </m:sub>
                    </m:sSub>
                  </m:oMath>
                </a14:m>
                <a:r>
                  <a:rPr lang="ja-JP" altLang="en-US" sz="2900" dirty="0" smtClean="0"/>
                  <a:t>：定圧比熱，</a:t>
                </a:r>
                <a14:m>
                  <m:oMath xmlns:m="http://schemas.openxmlformats.org/officeDocument/2006/math">
                    <m:sSub>
                      <m:sSubPr>
                        <m:ctrlPr>
                          <a:rPr lang="en-US" altLang="ja-JP" sz="2900" i="1">
                            <a:latin typeface="Cambria Math"/>
                          </a:rPr>
                        </m:ctrlPr>
                      </m:sSubPr>
                      <m:e>
                        <m:r>
                          <a:rPr lang="en-US" altLang="ja-JP" sz="2900" i="1">
                            <a:latin typeface="Cambria Math"/>
                          </a:rPr>
                          <m:t>𝐶</m:t>
                        </m:r>
                      </m:e>
                      <m:sub>
                        <m:r>
                          <a:rPr lang="en-US" altLang="ja-JP" sz="2900" i="1">
                            <a:latin typeface="Cambria Math"/>
                          </a:rPr>
                          <m:t>𝐻</m:t>
                        </m:r>
                      </m:sub>
                    </m:sSub>
                  </m:oMath>
                </a14:m>
                <a:r>
                  <a:rPr lang="ja-JP" altLang="en-US" sz="2900" dirty="0" smtClean="0"/>
                  <a:t>：バルク係数，</a:t>
                </a:r>
                <a:r>
                  <a:rPr lang="en-US" altLang="ja-JP" sz="2900" dirty="0"/>
                  <a:t> </a:t>
                </a:r>
                <a14:m>
                  <m:oMath xmlns:m="http://schemas.openxmlformats.org/officeDocument/2006/math">
                    <m:r>
                      <a:rPr lang="en-US" altLang="ja-JP" sz="2900" i="1">
                        <a:latin typeface="Cambria Math"/>
                      </a:rPr>
                      <m:t>𝑈</m:t>
                    </m:r>
                  </m:oMath>
                </a14:m>
                <a:r>
                  <a:rPr lang="ja-JP" altLang="en-US" sz="2900" dirty="0" smtClean="0"/>
                  <a:t>：風速，</a:t>
                </a:r>
                <a14:m>
                  <m:oMath xmlns:m="http://schemas.openxmlformats.org/officeDocument/2006/math">
                    <m:sSub>
                      <m:sSubPr>
                        <m:ctrlPr>
                          <a:rPr lang="en-US" altLang="ja-JP" sz="2900" i="1">
                            <a:latin typeface="Cambria Math"/>
                          </a:rPr>
                        </m:ctrlPr>
                      </m:sSubPr>
                      <m:e>
                        <m:r>
                          <a:rPr lang="en-US" altLang="ja-JP" sz="2900" i="1">
                            <a:latin typeface="Cambria Math"/>
                          </a:rPr>
                          <m:t>𝑇</m:t>
                        </m:r>
                      </m:e>
                      <m:sub>
                        <m:r>
                          <a:rPr lang="en-US" altLang="ja-JP" sz="2900" i="1">
                            <a:latin typeface="Cambria Math"/>
                          </a:rPr>
                          <m:t>0</m:t>
                        </m:r>
                      </m:sub>
                    </m:sSub>
                  </m:oMath>
                </a14:m>
                <a:r>
                  <a:rPr lang="ja-JP" altLang="en-US" sz="2900" dirty="0" smtClean="0"/>
                  <a:t>：海面水温，</a:t>
                </a:r>
                <a:r>
                  <a:rPr lang="en-US" altLang="ja-JP" sz="2900" dirty="0"/>
                  <a:t> </a:t>
                </a:r>
                <a14:m>
                  <m:oMath xmlns:m="http://schemas.openxmlformats.org/officeDocument/2006/math">
                    <m:r>
                      <a:rPr lang="en-US" altLang="ja-JP" sz="2900" i="1">
                        <a:latin typeface="Cambria Math"/>
                      </a:rPr>
                      <m:t>𝑇</m:t>
                    </m:r>
                  </m:oMath>
                </a14:m>
                <a:r>
                  <a:rPr lang="ja-JP" altLang="en-US" sz="2900" dirty="0" smtClean="0"/>
                  <a:t>：気温</a:t>
                </a:r>
                <a:endParaRPr lang="en-US" altLang="ja-JP" sz="2900" dirty="0"/>
              </a:p>
              <a:p>
                <a:pPr lvl="1"/>
                <a:r>
                  <a:rPr lang="ja-JP" altLang="en-US" sz="3800" dirty="0" smtClean="0"/>
                  <a:t>利点：容易に</a:t>
                </a:r>
                <a:r>
                  <a:rPr lang="ja-JP" altLang="en-US" sz="3800" dirty="0"/>
                  <a:t>観測</a:t>
                </a:r>
                <a:r>
                  <a:rPr lang="ja-JP" altLang="en-US" sz="3800" dirty="0" smtClean="0"/>
                  <a:t>できる値から</a:t>
                </a:r>
                <a:r>
                  <a:rPr lang="ja-JP" altLang="en-US" sz="3800" dirty="0"/>
                  <a:t>推定</a:t>
                </a:r>
                <a:endParaRPr lang="en-US" altLang="ja-JP" sz="3800" dirty="0" smtClean="0"/>
              </a:p>
              <a:p>
                <a:pPr lvl="1"/>
                <a:r>
                  <a:rPr lang="ja-JP" altLang="en-US" sz="3800" dirty="0" smtClean="0"/>
                  <a:t>欠点：バルク係数の精度に疑問 </a:t>
                </a:r>
                <a:endParaRPr lang="en-US" altLang="ja-JP" sz="3800" dirty="0"/>
              </a:p>
              <a:p>
                <a:pPr lvl="1"/>
                <a:endParaRPr lang="en-US" altLang="ja-JP" dirty="0" smtClean="0"/>
              </a:p>
              <a:p>
                <a:pPr lvl="1"/>
                <a:endParaRPr lang="en-US" altLang="ja-JP" dirty="0" smtClean="0"/>
              </a:p>
              <a:p>
                <a:pPr lvl="1"/>
                <a:endParaRPr lang="en-US" altLang="ja-JP" dirty="0"/>
              </a:p>
              <a:p>
                <a:pPr marL="0" indent="0">
                  <a:buNone/>
                </a:pPr>
                <a:r>
                  <a:rPr lang="ja-JP" altLang="en-US" sz="3800" dirty="0" smtClean="0"/>
                  <a:t>　　　　　　　　 </a:t>
                </a:r>
                <a:r>
                  <a:rPr lang="en-US" altLang="ja-JP" sz="3800" dirty="0" smtClean="0"/>
                  <a:t>(</a:t>
                </a:r>
                <a:r>
                  <a:rPr lang="ja-JP" altLang="en-US" sz="3800" dirty="0" smtClean="0"/>
                  <a:t>直接観測</a:t>
                </a:r>
                <a:r>
                  <a:rPr lang="en-US" altLang="ja-JP" sz="3800" dirty="0" smtClean="0"/>
                  <a:t>)</a:t>
                </a:r>
              </a:p>
              <a:p>
                <a:pPr lvl="1"/>
                <a:endParaRPr lang="en-US" altLang="ja-JP" sz="2900" i="1" dirty="0" smtClean="0">
                  <a:latin typeface="Cambria Math"/>
                </a:endParaRPr>
              </a:p>
              <a:p>
                <a:pPr lvl="1"/>
                <a:endParaRPr lang="en-US" altLang="ja-JP" sz="2900" i="1" dirty="0" smtClean="0">
                  <a:latin typeface="Cambria Math"/>
                </a:endParaRPr>
              </a:p>
              <a:p>
                <a:pPr lvl="1"/>
                <a14:m>
                  <m:oMath xmlns:m="http://schemas.openxmlformats.org/officeDocument/2006/math">
                    <m:r>
                      <a:rPr lang="ja-JP" altLang="en-US" sz="2900" i="1">
                        <a:latin typeface="Cambria Math"/>
                      </a:rPr>
                      <m:t>𝜌</m:t>
                    </m:r>
                  </m:oMath>
                </a14:m>
                <a:r>
                  <a:rPr lang="ja-JP" altLang="en-US" sz="2900" dirty="0"/>
                  <a:t>：</a:t>
                </a:r>
                <a:r>
                  <a:rPr lang="ja-JP" altLang="en-US" sz="2900" dirty="0" smtClean="0"/>
                  <a:t>空気密度</a:t>
                </a:r>
                <a:r>
                  <a:rPr lang="ja-JP" altLang="en-US" sz="2900" dirty="0"/>
                  <a:t>，</a:t>
                </a:r>
                <a14:m>
                  <m:oMath xmlns:m="http://schemas.openxmlformats.org/officeDocument/2006/math">
                    <m:sSub>
                      <m:sSubPr>
                        <m:ctrlPr>
                          <a:rPr lang="en-US" altLang="ja-JP" sz="2900" i="1">
                            <a:latin typeface="Cambria Math"/>
                          </a:rPr>
                        </m:ctrlPr>
                      </m:sSubPr>
                      <m:e>
                        <m:r>
                          <a:rPr lang="en-US" altLang="ja-JP" sz="2900" i="1">
                            <a:latin typeface="Cambria Math"/>
                          </a:rPr>
                          <m:t>𝐶</m:t>
                        </m:r>
                      </m:e>
                      <m:sub>
                        <m:r>
                          <a:rPr lang="en-US" altLang="ja-JP" sz="2900" i="1">
                            <a:latin typeface="Cambria Math"/>
                          </a:rPr>
                          <m:t>𝑝</m:t>
                        </m:r>
                      </m:sub>
                    </m:sSub>
                  </m:oMath>
                </a14:m>
                <a:r>
                  <a:rPr lang="ja-JP" altLang="en-US" sz="2900" dirty="0"/>
                  <a:t>：定圧比熱，</a:t>
                </a:r>
                <a14:m>
                  <m:oMath xmlns:m="http://schemas.openxmlformats.org/officeDocument/2006/math">
                    <m:sSup>
                      <m:sSupPr>
                        <m:ctrlPr>
                          <a:rPr lang="en-US" altLang="ja-JP" sz="2900" i="1">
                            <a:latin typeface="Cambria Math"/>
                          </a:rPr>
                        </m:ctrlPr>
                      </m:sSupPr>
                      <m:e>
                        <m:r>
                          <a:rPr lang="en-US" altLang="ja-JP" sz="2900" i="1">
                            <a:latin typeface="Cambria Math"/>
                          </a:rPr>
                          <m:t>𝑤</m:t>
                        </m:r>
                      </m:e>
                      <m:sup>
                        <m:r>
                          <a:rPr lang="en-US" altLang="ja-JP" sz="2900" i="1">
                            <a:latin typeface="Cambria Math"/>
                          </a:rPr>
                          <m:t>′</m:t>
                        </m:r>
                      </m:sup>
                    </m:sSup>
                  </m:oMath>
                </a14:m>
                <a:r>
                  <a:rPr lang="ja-JP" altLang="en-US" sz="2900" dirty="0" smtClean="0"/>
                  <a:t>：鉛直風の変動成分，</a:t>
                </a:r>
                <a14:m>
                  <m:oMath xmlns:m="http://schemas.openxmlformats.org/officeDocument/2006/math">
                    <m:sSup>
                      <m:sSupPr>
                        <m:ctrlPr>
                          <a:rPr lang="en-US" altLang="ja-JP" sz="2900" i="1">
                            <a:latin typeface="Cambria Math"/>
                          </a:rPr>
                        </m:ctrlPr>
                      </m:sSupPr>
                      <m:e>
                        <m:r>
                          <a:rPr lang="en-US" altLang="ja-JP" sz="2900" b="0" i="1" smtClean="0">
                            <a:latin typeface="Cambria Math"/>
                          </a:rPr>
                          <m:t> </m:t>
                        </m:r>
                        <m:r>
                          <a:rPr lang="en-US" altLang="ja-JP" sz="2900" i="1">
                            <a:latin typeface="Cambria Math"/>
                          </a:rPr>
                          <m:t>𝑇</m:t>
                        </m:r>
                      </m:e>
                      <m:sup>
                        <m:r>
                          <a:rPr lang="en-US" altLang="ja-JP" sz="2900" i="1">
                            <a:latin typeface="Cambria Math"/>
                          </a:rPr>
                          <m:t>′</m:t>
                        </m:r>
                      </m:sup>
                    </m:sSup>
                  </m:oMath>
                </a14:m>
                <a:r>
                  <a:rPr lang="ja-JP" altLang="en-US" sz="2900" dirty="0" smtClean="0"/>
                  <a:t>：気温の変動成分</a:t>
                </a:r>
                <a:endParaRPr lang="en-US" altLang="ja-JP" sz="2900" dirty="0" smtClean="0"/>
              </a:p>
              <a:p>
                <a:pPr lvl="1"/>
                <a:r>
                  <a:rPr lang="ja-JP" altLang="en-US" sz="3800" dirty="0" smtClean="0"/>
                  <a:t>利点：直接乱流フラックスを計算</a:t>
                </a:r>
                <a:endParaRPr lang="en-US" altLang="ja-JP" sz="3800" dirty="0" smtClean="0"/>
              </a:p>
              <a:p>
                <a:pPr lvl="1"/>
                <a:r>
                  <a:rPr lang="ja-JP" altLang="en-US" sz="3800" dirty="0" smtClean="0"/>
                  <a:t>欠点：変動成分の観測が難しい</a:t>
                </a:r>
                <a:endParaRPr lang="ja-JP" altLang="ja-JP" sz="3800" dirty="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0" y="908720"/>
                <a:ext cx="9144000" cy="4752528"/>
              </a:xfrm>
              <a:blipFill rotWithShape="1">
                <a:blip r:embed="rId2"/>
                <a:stretch>
                  <a:fillRect t="-2949" b="-2051"/>
                </a:stretch>
              </a:blipFill>
            </p:spPr>
            <p:txBody>
              <a:bodyPr/>
              <a:lstStyle/>
              <a:p>
                <a:r>
                  <a:rPr lang="ja-JP" altLang="en-US">
                    <a:noFill/>
                  </a:rPr>
                  <a:t> </a:t>
                </a:r>
              </a:p>
            </p:txBody>
          </p:sp>
        </mc:Fallback>
      </mc:AlternateContent>
      <p:sp>
        <p:nvSpPr>
          <p:cNvPr id="4" name="正方形/長方形 3"/>
          <p:cNvSpPr/>
          <p:nvPr/>
        </p:nvSpPr>
        <p:spPr>
          <a:xfrm>
            <a:off x="1944183" y="1330953"/>
            <a:ext cx="395570" cy="5138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9FF57FAA-360C-4A83-BEE7-CA311C971973}" type="slidenum">
              <a:rPr lang="en-US" altLang="ja-JP"/>
              <a:pPr/>
              <a:t>5</a:t>
            </a:fld>
            <a:endParaRPr lang="en-US" altLang="ja-JP"/>
          </a:p>
        </p:txBody>
      </p:sp>
      <p:sp>
        <p:nvSpPr>
          <p:cNvPr id="4098" name="Rectangle 2"/>
          <p:cNvSpPr>
            <a:spLocks noGrp="1" noChangeArrowheads="1"/>
          </p:cNvSpPr>
          <p:nvPr>
            <p:ph type="title"/>
          </p:nvPr>
        </p:nvSpPr>
        <p:spPr/>
        <p:txBody>
          <a:bodyPr/>
          <a:lstStyle/>
          <a:p>
            <a:r>
              <a:rPr lang="ja-JP" altLang="en-US" dirty="0" smtClean="0"/>
              <a:t>乱流顕熱フラックスの計算法</a:t>
            </a:r>
            <a:endParaRPr lang="ja-JP" altLang="ja-JP" dirty="0"/>
          </a:p>
        </p:txBody>
      </p:sp>
      <p:sp>
        <p:nvSpPr>
          <p:cNvPr id="2" name="角丸四角形 1"/>
          <p:cNvSpPr/>
          <p:nvPr/>
        </p:nvSpPr>
        <p:spPr>
          <a:xfrm>
            <a:off x="395536" y="5661248"/>
            <a:ext cx="5809482" cy="648072"/>
          </a:xfrm>
          <a:prstGeom prst="roundRect">
            <a:avLst/>
          </a:prstGeom>
          <a:solidFill>
            <a:srgbClr val="99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超音波風速計データで計算可能</a:t>
            </a:r>
            <a:endParaRPr kumimoji="1" lang="en-US" altLang="ja-JP" sz="3200" dirty="0" smtClean="0">
              <a:solidFill>
                <a:schemeClr val="bg1"/>
              </a:solidFill>
            </a:endParaRPr>
          </a:p>
        </p:txBody>
      </p:sp>
      <p:sp>
        <p:nvSpPr>
          <p:cNvPr id="15" name="角丸四角形 14"/>
          <p:cNvSpPr/>
          <p:nvPr/>
        </p:nvSpPr>
        <p:spPr>
          <a:xfrm>
            <a:off x="395536" y="2852936"/>
            <a:ext cx="5305427" cy="619837"/>
          </a:xfrm>
          <a:prstGeom prst="roundRect">
            <a:avLst/>
          </a:prstGeom>
          <a:solidFill>
            <a:srgbClr val="99CC00"/>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solidFill>
                  <a:schemeClr val="bg1"/>
                </a:solidFill>
              </a:rPr>
              <a:t>船舶気象データで計算可能</a:t>
            </a:r>
            <a:endParaRPr kumimoji="1" lang="en-US" altLang="ja-JP" sz="3200" dirty="0" smtClean="0">
              <a:solidFill>
                <a:schemeClr val="bg1"/>
              </a:solidFill>
            </a:endParaRPr>
          </a:p>
        </p:txBody>
      </p:sp>
      <p:sp>
        <p:nvSpPr>
          <p:cNvPr id="14" name="角丸四角形 13"/>
          <p:cNvSpPr/>
          <p:nvPr/>
        </p:nvSpPr>
        <p:spPr>
          <a:xfrm>
            <a:off x="237909" y="908720"/>
            <a:ext cx="1392324" cy="360040"/>
          </a:xfrm>
          <a:prstGeom prst="round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rPr>
              <a:t>バルク</a:t>
            </a:r>
            <a:r>
              <a:rPr kumimoji="1" lang="ja-JP" altLang="en-US" sz="2400" dirty="0" smtClean="0">
                <a:solidFill>
                  <a:schemeClr val="bg1"/>
                </a:solidFill>
              </a:rPr>
              <a:t>法</a:t>
            </a:r>
            <a:endParaRPr kumimoji="1" lang="ja-JP" altLang="en-US" sz="2400" dirty="0">
              <a:solidFill>
                <a:schemeClr val="bg1"/>
              </a:solidFill>
            </a:endParaRPr>
          </a:p>
        </p:txBody>
      </p:sp>
      <p:sp>
        <p:nvSpPr>
          <p:cNvPr id="17" name="角丸四角形 16"/>
          <p:cNvSpPr/>
          <p:nvPr/>
        </p:nvSpPr>
        <p:spPr>
          <a:xfrm>
            <a:off x="237909" y="3644653"/>
            <a:ext cx="1450512" cy="36041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渦相関法</a:t>
            </a:r>
            <a:endParaRPr kumimoji="1" lang="ja-JP" altLang="en-US" sz="2400" dirty="0">
              <a:solidFill>
                <a:schemeClr val="bg1"/>
              </a:solidFill>
            </a:endParaRPr>
          </a:p>
        </p:txBody>
      </p:sp>
      <mc:AlternateContent xmlns:mc="http://schemas.openxmlformats.org/markup-compatibility/2006" xmlns:a14="http://schemas.microsoft.com/office/drawing/2010/main">
        <mc:Choice Requires="a14">
          <p:sp>
            <p:nvSpPr>
              <p:cNvPr id="18" name="正方形/長方形 17"/>
              <p:cNvSpPr/>
              <p:nvPr/>
            </p:nvSpPr>
            <p:spPr>
              <a:xfrm>
                <a:off x="395536" y="3962625"/>
                <a:ext cx="2514599" cy="6185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latin typeface="Cambria Math"/>
                            </a:rPr>
                          </m:ctrlPr>
                        </m:sSubPr>
                        <m:e>
                          <m:r>
                            <a:rPr lang="en-US" altLang="ja-JP" sz="2800" i="1">
                              <a:latin typeface="Cambria Math"/>
                            </a:rPr>
                            <m:t>𝑄</m:t>
                          </m:r>
                        </m:e>
                        <m:sub>
                          <m:r>
                            <a:rPr lang="en-US" altLang="ja-JP" sz="2800" i="1">
                              <a:latin typeface="Cambria Math"/>
                            </a:rPr>
                            <m:t>𝐻</m:t>
                          </m:r>
                        </m:sub>
                      </m:sSub>
                      <m:r>
                        <a:rPr lang="en-US" altLang="ja-JP" sz="2800" i="1">
                          <a:latin typeface="Cambria Math"/>
                        </a:rPr>
                        <m:t>=</m:t>
                      </m:r>
                      <m:sSub>
                        <m:sSubPr>
                          <m:ctrlPr>
                            <a:rPr lang="en-US" altLang="ja-JP" sz="2800" i="1">
                              <a:latin typeface="Cambria Math"/>
                            </a:rPr>
                          </m:ctrlPr>
                        </m:sSubPr>
                        <m:e>
                          <m:r>
                            <a:rPr lang="ja-JP" altLang="en-US" sz="2800" i="1">
                              <a:latin typeface="Cambria Math"/>
                            </a:rPr>
                            <m:t>𝜌</m:t>
                          </m:r>
                          <m:r>
                            <a:rPr lang="en-US" altLang="ja-JP" sz="2800" i="1">
                              <a:latin typeface="Cambria Math"/>
                            </a:rPr>
                            <m:t>𝐶</m:t>
                          </m:r>
                        </m:e>
                        <m:sub>
                          <m:r>
                            <a:rPr lang="en-US" altLang="ja-JP" sz="2800" i="1">
                              <a:latin typeface="Cambria Math"/>
                            </a:rPr>
                            <m:t>𝑝</m:t>
                          </m:r>
                        </m:sub>
                      </m:sSub>
                      <m:bar>
                        <m:barPr>
                          <m:pos m:val="top"/>
                          <m:ctrlPr>
                            <a:rPr lang="en-US" altLang="ja-JP" sz="2800" i="1">
                              <a:latin typeface="Cambria Math"/>
                            </a:rPr>
                          </m:ctrlPr>
                        </m:barPr>
                        <m:e>
                          <m:sSup>
                            <m:sSupPr>
                              <m:ctrlPr>
                                <a:rPr lang="en-US" altLang="ja-JP" sz="2800" i="1">
                                  <a:latin typeface="Cambria Math"/>
                                </a:rPr>
                              </m:ctrlPr>
                            </m:sSupPr>
                            <m:e>
                              <m:r>
                                <a:rPr lang="en-US" altLang="ja-JP" sz="2800" i="1">
                                  <a:latin typeface="Cambria Math"/>
                                </a:rPr>
                                <m:t>𝑤</m:t>
                              </m:r>
                            </m:e>
                            <m:sup>
                              <m:r>
                                <a:rPr lang="en-US" altLang="ja-JP" sz="2800" i="1">
                                  <a:latin typeface="Cambria Math"/>
                                </a:rPr>
                                <m:t>′</m:t>
                              </m:r>
                            </m:sup>
                          </m:sSup>
                          <m:sSup>
                            <m:sSupPr>
                              <m:ctrlPr>
                                <a:rPr lang="en-US" altLang="ja-JP" sz="2800" i="1">
                                  <a:latin typeface="Cambria Math"/>
                                </a:rPr>
                              </m:ctrlPr>
                            </m:sSupPr>
                            <m:e>
                              <m:r>
                                <a:rPr lang="en-US" altLang="ja-JP" sz="2800" i="1">
                                  <a:latin typeface="Cambria Math"/>
                                </a:rPr>
                                <m:t>𝑇</m:t>
                              </m:r>
                            </m:e>
                            <m:sup>
                              <m:r>
                                <a:rPr lang="en-US" altLang="ja-JP" sz="2800" i="1">
                                  <a:latin typeface="Cambria Math"/>
                                </a:rPr>
                                <m:t>′</m:t>
                              </m:r>
                            </m:sup>
                          </m:sSup>
                        </m:e>
                      </m:ba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395536" y="3962625"/>
                <a:ext cx="2514599" cy="618503"/>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323528" y="1288390"/>
                <a:ext cx="3734805" cy="556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latin typeface="Cambria Math"/>
                            </a:rPr>
                          </m:ctrlPr>
                        </m:sSubPr>
                        <m:e>
                          <m:r>
                            <a:rPr lang="en-US" altLang="ja-JP" sz="2800" i="1">
                              <a:latin typeface="Cambria Math"/>
                            </a:rPr>
                            <m:t>𝑄</m:t>
                          </m:r>
                        </m:e>
                        <m:sub>
                          <m:r>
                            <a:rPr lang="en-US" altLang="ja-JP" sz="2800" i="1">
                              <a:latin typeface="Cambria Math"/>
                            </a:rPr>
                            <m:t>𝐻</m:t>
                          </m:r>
                        </m:sub>
                      </m:sSub>
                      <m:r>
                        <a:rPr lang="en-US" altLang="ja-JP" sz="2800" i="1">
                          <a:latin typeface="Cambria Math"/>
                        </a:rPr>
                        <m:t>=</m:t>
                      </m:r>
                      <m:sSub>
                        <m:sSubPr>
                          <m:ctrlPr>
                            <a:rPr lang="en-US" altLang="ja-JP" sz="2800" i="1">
                              <a:latin typeface="Cambria Math"/>
                            </a:rPr>
                          </m:ctrlPr>
                        </m:sSubPr>
                        <m:e>
                          <m:r>
                            <a:rPr lang="ja-JP" altLang="en-US" sz="2800" i="1">
                              <a:latin typeface="Cambria Math"/>
                            </a:rPr>
                            <m:t>𝜌</m:t>
                          </m:r>
                          <m:r>
                            <a:rPr lang="en-US" altLang="ja-JP" sz="2800" i="1">
                              <a:latin typeface="Cambria Math"/>
                            </a:rPr>
                            <m:t>𝐶</m:t>
                          </m:r>
                        </m:e>
                        <m:sub>
                          <m:r>
                            <a:rPr lang="en-US" altLang="ja-JP" sz="2800" i="1">
                              <a:latin typeface="Cambria Math"/>
                            </a:rPr>
                            <m:t>𝑝</m:t>
                          </m:r>
                        </m:sub>
                      </m:sSub>
                      <m:sSub>
                        <m:sSubPr>
                          <m:ctrlPr>
                            <a:rPr lang="en-US" altLang="ja-JP" sz="2800" i="1">
                              <a:latin typeface="Cambria Math"/>
                            </a:rPr>
                          </m:ctrlPr>
                        </m:sSubPr>
                        <m:e>
                          <m:r>
                            <a:rPr lang="en-US" altLang="ja-JP" sz="2800" i="1">
                              <a:latin typeface="Cambria Math"/>
                            </a:rPr>
                            <m:t>𝐶</m:t>
                          </m:r>
                        </m:e>
                        <m:sub>
                          <m:r>
                            <a:rPr lang="en-US" altLang="ja-JP" sz="2800" i="1">
                              <a:latin typeface="Cambria Math"/>
                            </a:rPr>
                            <m:t>𝐻</m:t>
                          </m:r>
                        </m:sub>
                      </m:sSub>
                      <m:r>
                        <a:rPr lang="en-US" altLang="ja-JP" sz="2800" i="1">
                          <a:latin typeface="Cambria Math"/>
                        </a:rPr>
                        <m:t>𝑈</m:t>
                      </m:r>
                      <m:d>
                        <m:dPr>
                          <m:ctrlPr>
                            <a:rPr lang="en-US" altLang="ja-JP" sz="2800" i="1">
                              <a:latin typeface="Cambria Math"/>
                            </a:rPr>
                          </m:ctrlPr>
                        </m:dPr>
                        <m:e>
                          <m:sSub>
                            <m:sSubPr>
                              <m:ctrlPr>
                                <a:rPr lang="en-US" altLang="ja-JP" sz="2800" i="1">
                                  <a:latin typeface="Cambria Math"/>
                                </a:rPr>
                              </m:ctrlPr>
                            </m:sSubPr>
                            <m:e>
                              <m:r>
                                <a:rPr lang="en-US" altLang="ja-JP" sz="2800" i="1">
                                  <a:latin typeface="Cambria Math"/>
                                </a:rPr>
                                <m:t>𝑇</m:t>
                              </m:r>
                            </m:e>
                            <m:sub>
                              <m:r>
                                <a:rPr lang="en-US" altLang="ja-JP" sz="2800" i="1">
                                  <a:latin typeface="Cambria Math"/>
                                </a:rPr>
                                <m:t>0</m:t>
                              </m:r>
                            </m:sub>
                          </m:sSub>
                          <m:r>
                            <a:rPr lang="en-US" altLang="ja-JP" sz="2800" i="1">
                              <a:latin typeface="Cambria Math"/>
                            </a:rPr>
                            <m:t>−</m:t>
                          </m:r>
                          <m:r>
                            <a:rPr lang="en-US" altLang="ja-JP" sz="2800" i="1">
                              <a:latin typeface="Cambria Math"/>
                            </a:rPr>
                            <m:t>𝑇</m:t>
                          </m:r>
                        </m:e>
                      </m:d>
                    </m:oMath>
                  </m:oMathPara>
                </a14:m>
                <a:endParaRPr lang="ja-JP" altLang="en-US" sz="28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323528" y="1288390"/>
                <a:ext cx="3734805" cy="556434"/>
              </a:xfrm>
              <a:prstGeom prst="rect">
                <a:avLst/>
              </a:prstGeom>
              <a:blipFill rotWithShape="1">
                <a:blip r:embed="rId4"/>
                <a:stretch>
                  <a:fillRect/>
                </a:stretch>
              </a:blipFill>
            </p:spPr>
            <p:txBody>
              <a:bodyPr/>
              <a:lstStyle/>
              <a:p>
                <a:r>
                  <a:rPr lang="ja-JP" altLang="en-US">
                    <a:noFill/>
                  </a:rPr>
                  <a:t> </a:t>
                </a:r>
              </a:p>
            </p:txBody>
          </p:sp>
        </mc:Fallback>
      </mc:AlternateContent>
      <p:sp>
        <p:nvSpPr>
          <p:cNvPr id="16" name="角丸四角形 15"/>
          <p:cNvSpPr/>
          <p:nvPr/>
        </p:nvSpPr>
        <p:spPr>
          <a:xfrm>
            <a:off x="395535" y="1268760"/>
            <a:ext cx="3662798" cy="545948"/>
          </a:xfrm>
          <a:prstGeom prst="roundRect">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95535" y="4005064"/>
            <a:ext cx="2652713" cy="545948"/>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rotWithShape="1">
          <a:blip r:embed="rId5">
            <a:extLst>
              <a:ext uri="{28A0092B-C50C-407E-A947-70E740481C1C}">
                <a14:useLocalDpi xmlns:a14="http://schemas.microsoft.com/office/drawing/2010/main" val="0"/>
              </a:ext>
            </a:extLst>
          </a:blip>
          <a:srcRect l="19196"/>
          <a:stretch/>
        </p:blipFill>
        <p:spPr>
          <a:xfrm>
            <a:off x="8487229" y="6248400"/>
            <a:ext cx="656771" cy="609600"/>
          </a:xfrm>
          <a:prstGeom prst="rect">
            <a:avLst/>
          </a:prstGeom>
        </p:spPr>
      </p:pic>
      <p:sp>
        <p:nvSpPr>
          <p:cNvPr id="22" name="テキスト ボックス 21"/>
          <p:cNvSpPr txBox="1"/>
          <p:nvPr/>
        </p:nvSpPr>
        <p:spPr>
          <a:xfrm>
            <a:off x="8748464" y="6248400"/>
            <a:ext cx="288032" cy="369332"/>
          </a:xfrm>
          <a:prstGeom prst="rect">
            <a:avLst/>
          </a:prstGeom>
          <a:noFill/>
        </p:spPr>
        <p:txBody>
          <a:bodyPr wrap="square" rtlCol="0">
            <a:spAutoFit/>
          </a:bodyPr>
          <a:lstStyle/>
          <a:p>
            <a:r>
              <a:rPr kumimoji="1" lang="en-US" altLang="ja-JP" dirty="0" smtClean="0"/>
              <a:t>5</a:t>
            </a:r>
            <a:endParaRPr kumimoji="1" lang="ja-JP" altLang="en-US" dirty="0"/>
          </a:p>
        </p:txBody>
      </p:sp>
    </p:spTree>
    <p:extLst>
      <p:ext uri="{BB962C8B-B14F-4D97-AF65-F5344CB8AC3E}">
        <p14:creationId xmlns:p14="http://schemas.microsoft.com/office/powerpoint/2010/main" val="149599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3581" t="55922" r="9702" b="1230"/>
          <a:stretch/>
        </p:blipFill>
        <p:spPr>
          <a:xfrm>
            <a:off x="4553984" y="2636912"/>
            <a:ext cx="4522722" cy="3162154"/>
          </a:xfrm>
          <a:prstGeom prst="rect">
            <a:avLst/>
          </a:prstGeom>
        </p:spPr>
      </p:pic>
      <p:sp>
        <p:nvSpPr>
          <p:cNvPr id="3" name="コンテンツ プレースホルダー 2"/>
          <p:cNvSpPr>
            <a:spLocks noGrp="1"/>
          </p:cNvSpPr>
          <p:nvPr>
            <p:ph idx="1"/>
          </p:nvPr>
        </p:nvSpPr>
        <p:spPr>
          <a:xfrm>
            <a:off x="35496" y="908720"/>
            <a:ext cx="9073008" cy="5832648"/>
          </a:xfrm>
        </p:spPr>
        <p:txBody>
          <a:bodyPr>
            <a:normAutofit/>
          </a:bodyPr>
          <a:lstStyle/>
          <a:p>
            <a:r>
              <a:rPr kumimoji="1" lang="ja-JP" altLang="en-US" dirty="0" smtClean="0"/>
              <a:t>船が動く　　　見かけの風速</a:t>
            </a:r>
            <a:endParaRPr kumimoji="1" lang="en-US" altLang="ja-JP" dirty="0" smtClean="0"/>
          </a:p>
          <a:p>
            <a:r>
              <a:rPr lang="ja-JP" altLang="en-US" dirty="0"/>
              <a:t>船</a:t>
            </a:r>
            <a:r>
              <a:rPr lang="ja-JP" altLang="en-US" dirty="0" smtClean="0"/>
              <a:t>が傾く　　　水平成分の入った鉛直風</a:t>
            </a:r>
            <a:endParaRPr lang="en-US" altLang="ja-JP" dirty="0" smtClean="0"/>
          </a:p>
          <a:p>
            <a:endParaRPr kumimoji="1" lang="en-US" altLang="ja-JP" dirty="0"/>
          </a:p>
        </p:txBody>
      </p:sp>
      <p:sp>
        <p:nvSpPr>
          <p:cNvPr id="2" name="タイトル 1"/>
          <p:cNvSpPr>
            <a:spLocks noGrp="1"/>
          </p:cNvSpPr>
          <p:nvPr>
            <p:ph type="title"/>
          </p:nvPr>
        </p:nvSpPr>
        <p:spPr/>
        <p:txBody>
          <a:bodyPr/>
          <a:lstStyle/>
          <a:p>
            <a:r>
              <a:rPr lang="ja-JP" altLang="en-US" dirty="0" smtClean="0"/>
              <a:t>ノイズ除去①</a:t>
            </a:r>
            <a:r>
              <a:rPr kumimoji="1" lang="en-US" altLang="ja-JP" dirty="0" smtClean="0"/>
              <a:t/>
            </a:r>
            <a:br>
              <a:rPr kumimoji="1" lang="en-US" altLang="ja-JP" dirty="0" smtClean="0"/>
            </a:br>
            <a:r>
              <a:rPr kumimoji="1" lang="ja-JP" altLang="en-US" dirty="0" smtClean="0"/>
              <a:t>－船体動揺補正 </a:t>
            </a:r>
            <a:r>
              <a:rPr kumimoji="1" lang="en-US" altLang="ja-JP" dirty="0" smtClean="0"/>
              <a:t>(</a:t>
            </a:r>
            <a:r>
              <a:rPr kumimoji="1" lang="ja-JP" altLang="en-US" dirty="0" smtClean="0"/>
              <a:t>塚本ら </a:t>
            </a:r>
            <a:r>
              <a:rPr kumimoji="1" lang="en-US" altLang="ja-JP" dirty="0" smtClean="0"/>
              <a:t>2001)</a:t>
            </a:r>
            <a:endParaRPr kumimoji="1" lang="ja-JP" altLang="en-US" dirty="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6</a:t>
            </a:fld>
            <a:endParaRPr lang="en-US" altLang="ja-JP"/>
          </a:p>
        </p:txBody>
      </p:sp>
      <p:sp>
        <p:nvSpPr>
          <p:cNvPr id="6" name="右矢印 5"/>
          <p:cNvSpPr/>
          <p:nvPr/>
        </p:nvSpPr>
        <p:spPr>
          <a:xfrm>
            <a:off x="2016688" y="980728"/>
            <a:ext cx="611096" cy="360040"/>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2016689" y="1556792"/>
            <a:ext cx="611095" cy="360040"/>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5436096" y="4976723"/>
            <a:ext cx="324036"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436096" y="4681420"/>
            <a:ext cx="324036" cy="0"/>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727927" y="4496754"/>
            <a:ext cx="936104" cy="369332"/>
          </a:xfrm>
          <a:prstGeom prst="rect">
            <a:avLst/>
          </a:prstGeom>
          <a:noFill/>
        </p:spPr>
        <p:txBody>
          <a:bodyPr wrap="square" rtlCol="0">
            <a:spAutoFit/>
          </a:bodyPr>
          <a:lstStyle/>
          <a:p>
            <a:r>
              <a:rPr kumimoji="1" lang="ja-JP" altLang="en-US" dirty="0" smtClean="0"/>
              <a:t>補正前</a:t>
            </a:r>
            <a:endParaRPr kumimoji="1" lang="ja-JP" altLang="en-US" dirty="0"/>
          </a:p>
        </p:txBody>
      </p:sp>
      <p:sp>
        <p:nvSpPr>
          <p:cNvPr id="19" name="テキスト ボックス 18"/>
          <p:cNvSpPr txBox="1"/>
          <p:nvPr/>
        </p:nvSpPr>
        <p:spPr>
          <a:xfrm>
            <a:off x="5746336" y="4787860"/>
            <a:ext cx="936104" cy="369332"/>
          </a:xfrm>
          <a:prstGeom prst="rect">
            <a:avLst/>
          </a:prstGeom>
          <a:noFill/>
        </p:spPr>
        <p:txBody>
          <a:bodyPr wrap="square" rtlCol="0">
            <a:spAutoFit/>
          </a:bodyPr>
          <a:lstStyle/>
          <a:p>
            <a:r>
              <a:rPr kumimoji="1" lang="ja-JP" altLang="en-US" dirty="0" smtClean="0"/>
              <a:t>補正後</a:t>
            </a:r>
            <a:endParaRPr kumimoji="1" lang="ja-JP" altLang="en-US" dirty="0"/>
          </a:p>
        </p:txBody>
      </p:sp>
      <p:sp>
        <p:nvSpPr>
          <p:cNvPr id="20" name="正方形/長方形 19"/>
          <p:cNvSpPr/>
          <p:nvPr/>
        </p:nvSpPr>
        <p:spPr>
          <a:xfrm>
            <a:off x="5724128" y="2564904"/>
            <a:ext cx="2808312" cy="35145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rPr>
              <a:t>鉛直風のパワースペクトル</a:t>
            </a:r>
            <a:endParaRPr kumimoji="1" lang="ja-JP" altLang="en-US" dirty="0">
              <a:solidFill>
                <a:schemeClr val="bg1"/>
              </a:solidFill>
            </a:endParaRPr>
          </a:p>
        </p:txBody>
      </p:sp>
      <p:sp>
        <p:nvSpPr>
          <p:cNvPr id="18" name="角丸四角形 17"/>
          <p:cNvSpPr/>
          <p:nvPr/>
        </p:nvSpPr>
        <p:spPr>
          <a:xfrm>
            <a:off x="251521" y="2348880"/>
            <a:ext cx="1728191" cy="72008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観測された風速データ </a:t>
            </a:r>
            <a:endParaRPr kumimoji="1" lang="ja-JP" altLang="en-US" sz="2400" dirty="0">
              <a:solidFill>
                <a:schemeClr val="bg1"/>
              </a:solidFill>
            </a:endParaRPr>
          </a:p>
        </p:txBody>
      </p:sp>
      <p:sp>
        <p:nvSpPr>
          <p:cNvPr id="22" name="角丸四角形 21"/>
          <p:cNvSpPr/>
          <p:nvPr/>
        </p:nvSpPr>
        <p:spPr>
          <a:xfrm>
            <a:off x="683568" y="3585030"/>
            <a:ext cx="2960222" cy="348026"/>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bg1"/>
                </a:solidFill>
              </a:rPr>
              <a:t>角速度</a:t>
            </a:r>
            <a:r>
              <a:rPr kumimoji="1" lang="ja-JP" altLang="en-US" sz="2000" dirty="0" smtClean="0">
                <a:solidFill>
                  <a:schemeClr val="bg1"/>
                </a:solidFill>
              </a:rPr>
              <a:t>データ</a:t>
            </a:r>
            <a:endParaRPr kumimoji="1" lang="ja-JP" altLang="en-US" sz="2000" dirty="0">
              <a:solidFill>
                <a:schemeClr val="bg1"/>
              </a:solidFill>
            </a:endParaRPr>
          </a:p>
        </p:txBody>
      </p:sp>
      <p:sp>
        <p:nvSpPr>
          <p:cNvPr id="23" name="角丸四角形 22"/>
          <p:cNvSpPr/>
          <p:nvPr/>
        </p:nvSpPr>
        <p:spPr>
          <a:xfrm>
            <a:off x="494903" y="4496754"/>
            <a:ext cx="1260640" cy="35145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bg1"/>
                </a:solidFill>
              </a:rPr>
              <a:t>傾斜補正</a:t>
            </a:r>
            <a:endParaRPr kumimoji="1" lang="ja-JP" altLang="en-US" sz="2000" dirty="0">
              <a:solidFill>
                <a:schemeClr val="bg1"/>
              </a:solidFill>
            </a:endParaRPr>
          </a:p>
        </p:txBody>
      </p:sp>
      <p:sp>
        <p:nvSpPr>
          <p:cNvPr id="24" name="角丸四角形 23"/>
          <p:cNvSpPr/>
          <p:nvPr/>
        </p:nvSpPr>
        <p:spPr>
          <a:xfrm>
            <a:off x="2267744" y="2348880"/>
            <a:ext cx="1800200" cy="71342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bg1"/>
                </a:solidFill>
              </a:rPr>
              <a:t>観測された</a:t>
            </a:r>
            <a:endParaRPr kumimoji="1" lang="en-US" altLang="ja-JP" sz="2000" dirty="0" smtClean="0">
              <a:solidFill>
                <a:schemeClr val="bg1"/>
              </a:solidFill>
            </a:endParaRPr>
          </a:p>
          <a:p>
            <a:pPr algn="ctr"/>
            <a:r>
              <a:rPr kumimoji="1" lang="ja-JP" altLang="en-US" sz="2000" dirty="0" smtClean="0">
                <a:solidFill>
                  <a:schemeClr val="bg1"/>
                </a:solidFill>
              </a:rPr>
              <a:t>加速度データ</a:t>
            </a:r>
            <a:endParaRPr kumimoji="1" lang="ja-JP" altLang="en-US" sz="2000" dirty="0">
              <a:solidFill>
                <a:schemeClr val="bg1"/>
              </a:solidFill>
            </a:endParaRPr>
          </a:p>
        </p:txBody>
      </p:sp>
      <p:sp>
        <p:nvSpPr>
          <p:cNvPr id="25" name="角丸四角形 24"/>
          <p:cNvSpPr/>
          <p:nvPr/>
        </p:nvSpPr>
        <p:spPr>
          <a:xfrm>
            <a:off x="2537522" y="4505694"/>
            <a:ext cx="1260640" cy="35145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bg1"/>
                </a:solidFill>
              </a:rPr>
              <a:t>傾斜補正</a:t>
            </a:r>
            <a:endParaRPr kumimoji="1" lang="ja-JP" altLang="en-US" sz="2000" dirty="0">
              <a:solidFill>
                <a:schemeClr val="bg1"/>
              </a:solidFill>
            </a:endParaRPr>
          </a:p>
        </p:txBody>
      </p:sp>
      <p:sp>
        <p:nvSpPr>
          <p:cNvPr id="26" name="角丸四角形 25"/>
          <p:cNvSpPr/>
          <p:nvPr/>
        </p:nvSpPr>
        <p:spPr>
          <a:xfrm>
            <a:off x="517581" y="5271889"/>
            <a:ext cx="1260640" cy="35145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bg1"/>
                </a:solidFill>
              </a:rPr>
              <a:t>動揺補正</a:t>
            </a:r>
            <a:endParaRPr kumimoji="1" lang="ja-JP" altLang="en-US" sz="2000" dirty="0">
              <a:solidFill>
                <a:schemeClr val="bg1"/>
              </a:solidFill>
            </a:endParaRPr>
          </a:p>
        </p:txBody>
      </p:sp>
      <p:sp>
        <p:nvSpPr>
          <p:cNvPr id="27" name="角丸四角形 26"/>
          <p:cNvSpPr/>
          <p:nvPr/>
        </p:nvSpPr>
        <p:spPr>
          <a:xfrm>
            <a:off x="251520" y="6093296"/>
            <a:ext cx="2529431" cy="576064"/>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真の風速データ</a:t>
            </a:r>
            <a:endParaRPr kumimoji="1" lang="ja-JP" altLang="en-US" sz="2400" dirty="0">
              <a:solidFill>
                <a:schemeClr val="bg1"/>
              </a:solidFill>
            </a:endParaRPr>
          </a:p>
        </p:txBody>
      </p:sp>
      <p:sp>
        <p:nvSpPr>
          <p:cNvPr id="28" name="右矢印 27"/>
          <p:cNvSpPr/>
          <p:nvPr/>
        </p:nvSpPr>
        <p:spPr>
          <a:xfrm rot="5400000">
            <a:off x="929589" y="3134961"/>
            <a:ext cx="372054" cy="360040"/>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5400000">
            <a:off x="2982628" y="3135773"/>
            <a:ext cx="370431" cy="360040"/>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rot="5400000">
            <a:off x="897074" y="4037971"/>
            <a:ext cx="437083" cy="360040"/>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5400000">
            <a:off x="2949301" y="4034273"/>
            <a:ext cx="437083" cy="360040"/>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曲折矢印 7"/>
          <p:cNvSpPr/>
          <p:nvPr/>
        </p:nvSpPr>
        <p:spPr>
          <a:xfrm rot="10800000">
            <a:off x="1835696" y="4972524"/>
            <a:ext cx="1428568" cy="650815"/>
          </a:xfrm>
          <a:prstGeom prst="bentArrow">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右矢印 31"/>
          <p:cNvSpPr/>
          <p:nvPr/>
        </p:nvSpPr>
        <p:spPr>
          <a:xfrm rot="5400000">
            <a:off x="970062" y="4903626"/>
            <a:ext cx="291107" cy="360040"/>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rot="5400000">
            <a:off x="942686" y="5654437"/>
            <a:ext cx="365074" cy="360040"/>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552232" y="2916355"/>
            <a:ext cx="260128" cy="231284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p:cNvPicPr>
            <a:picLocks noChangeAspect="1"/>
          </p:cNvPicPr>
          <p:nvPr/>
        </p:nvPicPr>
        <p:blipFill rotWithShape="1">
          <a:blip r:embed="rId3">
            <a:extLst>
              <a:ext uri="{28A0092B-C50C-407E-A947-70E740481C1C}">
                <a14:useLocalDpi xmlns:a14="http://schemas.microsoft.com/office/drawing/2010/main" val="0"/>
              </a:ext>
            </a:extLst>
          </a:blip>
          <a:srcRect l="19196"/>
          <a:stretch/>
        </p:blipFill>
        <p:spPr>
          <a:xfrm>
            <a:off x="8487229" y="6248400"/>
            <a:ext cx="656771" cy="609600"/>
          </a:xfrm>
          <a:prstGeom prst="rect">
            <a:avLst/>
          </a:prstGeom>
        </p:spPr>
      </p:pic>
      <p:sp>
        <p:nvSpPr>
          <p:cNvPr id="35" name="テキスト ボックス 34"/>
          <p:cNvSpPr txBox="1"/>
          <p:nvPr/>
        </p:nvSpPr>
        <p:spPr>
          <a:xfrm>
            <a:off x="8748464" y="6248400"/>
            <a:ext cx="288032" cy="369332"/>
          </a:xfrm>
          <a:prstGeom prst="rect">
            <a:avLst/>
          </a:prstGeom>
          <a:noFill/>
        </p:spPr>
        <p:txBody>
          <a:bodyPr wrap="square" rtlCol="0">
            <a:spAutoFit/>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2030217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1520" y="4708301"/>
            <a:ext cx="8892480" cy="1384995"/>
          </a:xfrm>
          <a:prstGeom prst="rect">
            <a:avLst/>
          </a:prstGeom>
          <a:noFill/>
        </p:spPr>
        <p:txBody>
          <a:bodyPr wrap="square" rtlCol="0">
            <a:spAutoFit/>
          </a:bodyPr>
          <a:lstStyle/>
          <a:p>
            <a:r>
              <a:rPr kumimoji="1" lang="ja-JP" altLang="en-US" sz="2800" dirty="0" smtClean="0"/>
              <a:t>さらに，</a:t>
            </a:r>
            <a:endParaRPr kumimoji="1" lang="en-US" altLang="ja-JP" sz="2800" dirty="0" smtClean="0"/>
          </a:p>
          <a:p>
            <a:r>
              <a:rPr kumimoji="1" lang="ja-JP" altLang="en-US" sz="2800" dirty="0" smtClean="0"/>
              <a:t>・</a:t>
            </a:r>
            <a:r>
              <a:rPr kumimoji="1" lang="en-US" altLang="ja-JP" sz="2800" dirty="0" smtClean="0"/>
              <a:t>30</a:t>
            </a:r>
            <a:r>
              <a:rPr kumimoji="1" lang="ja-JP" altLang="en-US" sz="2800" dirty="0" smtClean="0"/>
              <a:t>分以上停泊データを除去 </a:t>
            </a:r>
            <a:r>
              <a:rPr kumimoji="1" lang="en-US" altLang="ja-JP" sz="2800" dirty="0" smtClean="0"/>
              <a:t>(</a:t>
            </a:r>
            <a:r>
              <a:rPr kumimoji="1" lang="ja-JP" altLang="en-US" sz="2800" dirty="0" smtClean="0"/>
              <a:t>データ品質向上のため</a:t>
            </a:r>
            <a:r>
              <a:rPr kumimoji="1" lang="en-US" altLang="ja-JP" sz="2800" dirty="0" smtClean="0"/>
              <a:t>)</a:t>
            </a:r>
          </a:p>
          <a:p>
            <a:r>
              <a:rPr lang="ja-JP" altLang="en-US" sz="2800" dirty="0" smtClean="0"/>
              <a:t>・異常値，はずれ値を除去</a:t>
            </a:r>
            <a:endParaRPr kumimoji="1" lang="ja-JP" altLang="en-US" sz="2800" dirty="0"/>
          </a:p>
        </p:txBody>
      </p:sp>
      <p:sp>
        <p:nvSpPr>
          <p:cNvPr id="21" name="正方形/長方形 20"/>
          <p:cNvSpPr/>
          <p:nvPr/>
        </p:nvSpPr>
        <p:spPr>
          <a:xfrm>
            <a:off x="3203848" y="1858752"/>
            <a:ext cx="648072" cy="46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ノイズ除去②</a:t>
            </a:r>
            <a:r>
              <a:rPr kumimoji="1" lang="en-US" altLang="ja-JP" dirty="0" smtClean="0"/>
              <a:t/>
            </a:r>
            <a:br>
              <a:rPr kumimoji="1" lang="en-US" altLang="ja-JP" dirty="0" smtClean="0"/>
            </a:br>
            <a:r>
              <a:rPr lang="ja-JP" altLang="en-US" dirty="0"/>
              <a:t>－</a:t>
            </a:r>
            <a:r>
              <a:rPr kumimoji="1" lang="ja-JP" altLang="en-US" dirty="0" smtClean="0"/>
              <a:t>吹き上げ角補正 </a:t>
            </a:r>
            <a:r>
              <a:rPr kumimoji="1" lang="en-US" altLang="ja-JP" dirty="0" smtClean="0"/>
              <a:t>(</a:t>
            </a:r>
            <a:r>
              <a:rPr lang="ja-JP" altLang="en-US" dirty="0"/>
              <a:t>塚本ら </a:t>
            </a:r>
            <a:r>
              <a:rPr lang="en-US" altLang="ja-JP" dirty="0"/>
              <a:t>2001)</a:t>
            </a:r>
            <a:endParaRPr kumimoji="1" lang="ja-JP" altLang="en-US" dirty="0"/>
          </a:p>
        </p:txBody>
      </p:sp>
      <p:sp>
        <p:nvSpPr>
          <p:cNvPr id="3" name="コンテンツ プレースホルダー 2"/>
          <p:cNvSpPr>
            <a:spLocks noGrp="1"/>
          </p:cNvSpPr>
          <p:nvPr>
            <p:ph idx="1"/>
          </p:nvPr>
        </p:nvSpPr>
        <p:spPr>
          <a:xfrm>
            <a:off x="107504" y="908720"/>
            <a:ext cx="8892110" cy="5832648"/>
          </a:xfrm>
        </p:spPr>
        <p:txBody>
          <a:bodyPr/>
          <a:lstStyle/>
          <a:p>
            <a:r>
              <a:rPr kumimoji="1" lang="ja-JP" altLang="en-US" dirty="0" smtClean="0"/>
              <a:t>船体の影響によって，境界層が屈折</a:t>
            </a:r>
            <a:endParaRPr kumimoji="1" lang="en-US" altLang="ja-JP" dirty="0" smtClean="0"/>
          </a:p>
        </p:txBody>
      </p:sp>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7</a:t>
            </a:fld>
            <a:endParaRPr lang="en-US" altLang="ja-JP"/>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23925" t="21408" r="24461" b="59596"/>
          <a:stretch/>
        </p:blipFill>
        <p:spPr>
          <a:xfrm>
            <a:off x="3412873" y="1932886"/>
            <a:ext cx="5731127" cy="2983021"/>
          </a:xfrm>
          <a:prstGeom prst="rect">
            <a:avLst/>
          </a:prstGeom>
        </p:spPr>
      </p:pic>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3108" t="56735" r="9886" b="1015"/>
          <a:stretch/>
        </p:blipFill>
        <p:spPr>
          <a:xfrm>
            <a:off x="18738" y="1744472"/>
            <a:ext cx="3761174" cy="2584391"/>
          </a:xfrm>
          <a:prstGeom prst="rect">
            <a:avLst/>
          </a:prstGeom>
        </p:spPr>
      </p:pic>
      <mc:AlternateContent xmlns:mc="http://schemas.openxmlformats.org/markup-compatibility/2006" xmlns:a14="http://schemas.microsoft.com/office/drawing/2010/main">
        <mc:Choice Requires="a14">
          <p:sp>
            <p:nvSpPr>
              <p:cNvPr id="7" name="テキスト ボックス 6"/>
              <p:cNvSpPr txBox="1"/>
              <p:nvPr/>
            </p:nvSpPr>
            <p:spPr>
              <a:xfrm>
                <a:off x="4032408" y="1858752"/>
                <a:ext cx="2483808" cy="922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kumimoji="1" lang="el-GR" altLang="ja-JP" sz="2400" i="1" smtClean="0">
                          <a:latin typeface="Cambria Math"/>
                          <a:ea typeface="Cambria Math"/>
                        </a:rPr>
                        <m:t>Φ</m:t>
                      </m:r>
                      <m:r>
                        <a:rPr kumimoji="1" lang="el-GR" altLang="ja-JP" sz="2400" i="1" smtClean="0">
                          <a:latin typeface="Cambria Math"/>
                          <a:ea typeface="Cambria Math"/>
                        </a:rPr>
                        <m:t>=</m:t>
                      </m:r>
                      <m:func>
                        <m:funcPr>
                          <m:ctrlPr>
                            <a:rPr kumimoji="1" lang="en-US" altLang="ja-JP" sz="2400" i="1" smtClean="0">
                              <a:latin typeface="Cambria Math"/>
                              <a:ea typeface="Cambria Math"/>
                            </a:rPr>
                          </m:ctrlPr>
                        </m:funcPr>
                        <m:fName>
                          <m:sSup>
                            <m:sSupPr>
                              <m:ctrlPr>
                                <a:rPr kumimoji="1" lang="en-US" altLang="ja-JP" sz="2400" i="1" smtClean="0">
                                  <a:latin typeface="Cambria Math"/>
                                  <a:ea typeface="Cambria Math"/>
                                </a:rPr>
                              </m:ctrlPr>
                            </m:sSupPr>
                            <m:e>
                              <m:r>
                                <m:rPr>
                                  <m:sty m:val="p"/>
                                </m:rPr>
                                <a:rPr kumimoji="1" lang="en-US" altLang="ja-JP" sz="2400" i="0" smtClean="0">
                                  <a:latin typeface="Cambria Math"/>
                                  <a:ea typeface="Cambria Math"/>
                                </a:rPr>
                                <m:t>tan</m:t>
                              </m:r>
                            </m:e>
                            <m:sup>
                              <m:r>
                                <a:rPr kumimoji="1" lang="en-US" altLang="ja-JP" sz="2400" i="1" smtClean="0">
                                  <a:latin typeface="Cambria Math"/>
                                  <a:ea typeface="Cambria Math"/>
                                </a:rPr>
                                <m:t>−1</m:t>
                              </m:r>
                            </m:sup>
                          </m:sSup>
                        </m:fName>
                        <m:e>
                          <m:d>
                            <m:dPr>
                              <m:ctrlPr>
                                <a:rPr kumimoji="1" lang="en-US" altLang="ja-JP" sz="2400" i="1" smtClean="0">
                                  <a:latin typeface="Cambria Math"/>
                                  <a:ea typeface="Cambria Math"/>
                                </a:rPr>
                              </m:ctrlPr>
                            </m:dPr>
                            <m:e>
                              <m:f>
                                <m:fPr>
                                  <m:ctrlPr>
                                    <a:rPr kumimoji="1" lang="en-US" altLang="ja-JP" sz="2400" i="1" smtClean="0">
                                      <a:latin typeface="Cambria Math"/>
                                      <a:ea typeface="Cambria Math"/>
                                    </a:rPr>
                                  </m:ctrlPr>
                                </m:fPr>
                                <m:num>
                                  <m:r>
                                    <a:rPr kumimoji="1" lang="en-US" altLang="ja-JP" sz="2400" b="0" i="1" smtClean="0">
                                      <a:latin typeface="Cambria Math"/>
                                      <a:ea typeface="Cambria Math"/>
                                    </a:rPr>
                                    <m:t>𝑊h</m:t>
                                  </m:r>
                                </m:num>
                                <m:den>
                                  <m:r>
                                    <a:rPr kumimoji="1" lang="en-US" altLang="ja-JP" sz="2400" b="0" i="1" smtClean="0">
                                      <a:latin typeface="Cambria Math"/>
                                      <a:ea typeface="Cambria Math"/>
                                    </a:rPr>
                                    <m:t>𝑈h</m:t>
                                  </m:r>
                                </m:den>
                              </m:f>
                            </m:e>
                          </m:d>
                        </m:e>
                      </m:func>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032408" y="1858752"/>
                <a:ext cx="2483808" cy="922176"/>
              </a:xfrm>
              <a:prstGeom prst="rect">
                <a:avLst/>
              </a:prstGeom>
              <a:blipFill rotWithShape="1">
                <a:blip r:embed="rId4"/>
                <a:stretch>
                  <a:fillRect/>
                </a:stretch>
              </a:blipFill>
            </p:spPr>
            <p:txBody>
              <a:bodyPr/>
              <a:lstStyle/>
              <a:p>
                <a:r>
                  <a:rPr lang="ja-JP" altLang="en-US">
                    <a:noFill/>
                  </a:rPr>
                  <a:t> </a:t>
                </a:r>
              </a:p>
            </p:txBody>
          </p:sp>
        </mc:Fallback>
      </mc:AlternateContent>
      <p:sp>
        <p:nvSpPr>
          <p:cNvPr id="11" name="角丸四角形 10"/>
          <p:cNvSpPr/>
          <p:nvPr/>
        </p:nvSpPr>
        <p:spPr>
          <a:xfrm>
            <a:off x="949392" y="5517232"/>
            <a:ext cx="7223008" cy="825360"/>
          </a:xfrm>
          <a:prstGeom prst="round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bg1"/>
                </a:solidFill>
              </a:rPr>
              <a:t>ある程度ノイズを取り除くことができた</a:t>
            </a:r>
            <a:endParaRPr lang="ja-JP" altLang="en-US" sz="3200" dirty="0">
              <a:solidFill>
                <a:schemeClr val="bg1"/>
              </a:solidFill>
            </a:endParaRPr>
          </a:p>
        </p:txBody>
      </p:sp>
      <p:sp>
        <p:nvSpPr>
          <p:cNvPr id="9" name="正方形/長方形 8"/>
          <p:cNvSpPr/>
          <p:nvPr/>
        </p:nvSpPr>
        <p:spPr>
          <a:xfrm>
            <a:off x="6516216" y="1858752"/>
            <a:ext cx="720080" cy="46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923928" y="1886196"/>
            <a:ext cx="2628758" cy="8947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995936" y="1628800"/>
            <a:ext cx="1691720" cy="3600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吹き上げ角</a:t>
            </a:r>
            <a:endParaRPr kumimoji="1" lang="ja-JP" altLang="en-US" sz="2400" dirty="0">
              <a:solidFill>
                <a:schemeClr val="bg1"/>
              </a:solidFill>
            </a:endParaRPr>
          </a:p>
        </p:txBody>
      </p:sp>
      <p:sp>
        <p:nvSpPr>
          <p:cNvPr id="16" name="テキスト ボックス 15"/>
          <p:cNvSpPr txBox="1"/>
          <p:nvPr/>
        </p:nvSpPr>
        <p:spPr>
          <a:xfrm>
            <a:off x="7380312" y="4890646"/>
            <a:ext cx="1584176" cy="338554"/>
          </a:xfrm>
          <a:prstGeom prst="rect">
            <a:avLst/>
          </a:prstGeom>
          <a:noFill/>
        </p:spPr>
        <p:txBody>
          <a:bodyPr wrap="square" rtlCol="0">
            <a:spAutoFit/>
          </a:bodyPr>
          <a:lstStyle/>
          <a:p>
            <a:r>
              <a:rPr kumimoji="1" lang="ja-JP" altLang="en-US" sz="1600" dirty="0" smtClean="0"/>
              <a:t>小野 </a:t>
            </a:r>
            <a:r>
              <a:rPr kumimoji="1" lang="en-US" altLang="ja-JP" sz="1600" dirty="0" smtClean="0"/>
              <a:t>(2011)</a:t>
            </a:r>
            <a:r>
              <a:rPr kumimoji="1" lang="ja-JP" altLang="en-US" sz="1600" dirty="0" smtClean="0"/>
              <a:t>より</a:t>
            </a:r>
            <a:endParaRPr kumimoji="1" lang="ja-JP" altLang="en-US" sz="1600" dirty="0"/>
          </a:p>
        </p:txBody>
      </p:sp>
      <p:cxnSp>
        <p:nvCxnSpPr>
          <p:cNvPr id="17" name="直線コネクタ 16"/>
          <p:cNvCxnSpPr/>
          <p:nvPr/>
        </p:nvCxnSpPr>
        <p:spPr>
          <a:xfrm>
            <a:off x="805376" y="3608571"/>
            <a:ext cx="324036"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05376" y="3313268"/>
            <a:ext cx="324036" cy="0"/>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115616" y="3419708"/>
            <a:ext cx="936104" cy="369332"/>
          </a:xfrm>
          <a:prstGeom prst="rect">
            <a:avLst/>
          </a:prstGeom>
          <a:noFill/>
        </p:spPr>
        <p:txBody>
          <a:bodyPr wrap="square" rtlCol="0">
            <a:spAutoFit/>
          </a:bodyPr>
          <a:lstStyle/>
          <a:p>
            <a:r>
              <a:rPr kumimoji="1" lang="ja-JP" altLang="en-US" dirty="0" smtClean="0"/>
              <a:t>補正後</a:t>
            </a:r>
            <a:endParaRPr kumimoji="1" lang="ja-JP" altLang="en-US" dirty="0"/>
          </a:p>
        </p:txBody>
      </p:sp>
      <p:sp>
        <p:nvSpPr>
          <p:cNvPr id="10" name="正方形/長方形 9"/>
          <p:cNvSpPr/>
          <p:nvPr/>
        </p:nvSpPr>
        <p:spPr>
          <a:xfrm>
            <a:off x="755576" y="1637389"/>
            <a:ext cx="2808312" cy="35145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rPr>
              <a:t>鉛直風のパワースペクトル</a:t>
            </a:r>
            <a:endParaRPr kumimoji="1" lang="ja-JP" altLang="en-US" dirty="0">
              <a:solidFill>
                <a:schemeClr val="bg1"/>
              </a:solidFill>
            </a:endParaRPr>
          </a:p>
        </p:txBody>
      </p:sp>
      <p:sp>
        <p:nvSpPr>
          <p:cNvPr id="19" name="テキスト ボックス 18"/>
          <p:cNvSpPr txBox="1"/>
          <p:nvPr/>
        </p:nvSpPr>
        <p:spPr>
          <a:xfrm>
            <a:off x="1097207" y="3128602"/>
            <a:ext cx="936104" cy="369332"/>
          </a:xfrm>
          <a:prstGeom prst="rect">
            <a:avLst/>
          </a:prstGeom>
          <a:noFill/>
        </p:spPr>
        <p:txBody>
          <a:bodyPr wrap="square" rtlCol="0">
            <a:spAutoFit/>
          </a:bodyPr>
          <a:lstStyle/>
          <a:p>
            <a:r>
              <a:rPr kumimoji="1" lang="ja-JP" altLang="en-US" dirty="0" smtClean="0"/>
              <a:t>補正前</a:t>
            </a:r>
            <a:endParaRPr kumimoji="1" lang="ja-JP" altLang="en-US" dirty="0"/>
          </a:p>
        </p:txBody>
      </p:sp>
      <p:sp>
        <p:nvSpPr>
          <p:cNvPr id="4" name="正方形/長方形 3"/>
          <p:cNvSpPr/>
          <p:nvPr/>
        </p:nvSpPr>
        <p:spPr>
          <a:xfrm>
            <a:off x="4572000" y="3717032"/>
            <a:ext cx="666307" cy="34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805238" y="2001206"/>
            <a:ext cx="333154" cy="34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476170" y="4311294"/>
            <a:ext cx="1671894" cy="604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483768" y="2001206"/>
            <a:ext cx="260128" cy="188966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rotWithShape="1">
          <a:blip r:embed="rId5">
            <a:extLst>
              <a:ext uri="{28A0092B-C50C-407E-A947-70E740481C1C}">
                <a14:useLocalDpi xmlns:a14="http://schemas.microsoft.com/office/drawing/2010/main" val="0"/>
              </a:ext>
            </a:extLst>
          </a:blip>
          <a:srcRect l="19196"/>
          <a:stretch/>
        </p:blipFill>
        <p:spPr>
          <a:xfrm>
            <a:off x="8487229" y="6248400"/>
            <a:ext cx="656771" cy="609600"/>
          </a:xfrm>
          <a:prstGeom prst="rect">
            <a:avLst/>
          </a:prstGeom>
        </p:spPr>
      </p:pic>
      <p:sp>
        <p:nvSpPr>
          <p:cNvPr id="26" name="テキスト ボックス 25"/>
          <p:cNvSpPr txBox="1"/>
          <p:nvPr/>
        </p:nvSpPr>
        <p:spPr>
          <a:xfrm>
            <a:off x="8748464" y="6248400"/>
            <a:ext cx="288032" cy="369332"/>
          </a:xfrm>
          <a:prstGeom prst="rect">
            <a:avLst/>
          </a:prstGeom>
          <a:noFill/>
        </p:spPr>
        <p:txBody>
          <a:bodyPr wrap="square" rtlCol="0">
            <a:spAutoFit/>
          </a:bodyPr>
          <a:lstStyle/>
          <a:p>
            <a:r>
              <a:rPr kumimoji="1" lang="en-US" altLang="ja-JP" dirty="0" smtClean="0"/>
              <a:t>7</a:t>
            </a:r>
            <a:endParaRPr kumimoji="1" lang="ja-JP" altLang="en-US" dirty="0"/>
          </a:p>
        </p:txBody>
      </p:sp>
    </p:spTree>
    <p:extLst>
      <p:ext uri="{BB962C8B-B14F-4D97-AF65-F5344CB8AC3E}">
        <p14:creationId xmlns:p14="http://schemas.microsoft.com/office/powerpoint/2010/main" val="122627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4EC81E-F551-4C22-978F-1A03AA19CF67}" type="slidenum">
              <a:rPr lang="en-US" altLang="ja-JP" smtClean="0"/>
              <a:pPr/>
              <a:t>8</a:t>
            </a:fld>
            <a:endParaRPr lang="en-US" altLang="ja-JP" dirty="0"/>
          </a:p>
        </p:txBody>
      </p:sp>
      <p:pic>
        <p:nvPicPr>
          <p:cNvPr id="35" name="図 34"/>
          <p:cNvPicPr>
            <a:picLocks noChangeAspect="1"/>
          </p:cNvPicPr>
          <p:nvPr/>
        </p:nvPicPr>
        <p:blipFill rotWithShape="1">
          <a:blip r:embed="rId2">
            <a:extLst>
              <a:ext uri="{28A0092B-C50C-407E-A947-70E740481C1C}">
                <a14:useLocalDpi xmlns:a14="http://schemas.microsoft.com/office/drawing/2010/main" val="0"/>
              </a:ext>
            </a:extLst>
          </a:blip>
          <a:srcRect l="19196"/>
          <a:stretch/>
        </p:blipFill>
        <p:spPr>
          <a:xfrm>
            <a:off x="8487229" y="6248400"/>
            <a:ext cx="656771" cy="6096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905" y="122139"/>
            <a:ext cx="2000249"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l="15197" t="52816" r="48400" b="6950"/>
          <a:stretch/>
        </p:blipFill>
        <p:spPr>
          <a:xfrm rot="16200000" flipH="1">
            <a:off x="5587860" y="3532100"/>
            <a:ext cx="2581318" cy="4036973"/>
          </a:xfrm>
          <a:prstGeom prst="rect">
            <a:avLst/>
          </a:prstGeom>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l="15014" t="4271" r="48400" b="56117"/>
          <a:stretch/>
        </p:blipFill>
        <p:spPr>
          <a:xfrm rot="16200000" flipH="1">
            <a:off x="794167" y="3573262"/>
            <a:ext cx="2581322" cy="3954646"/>
          </a:xfrm>
          <a:prstGeom prst="rect">
            <a:avLst/>
          </a:prstGeom>
        </p:spPr>
      </p:pic>
      <p:pic>
        <p:nvPicPr>
          <p:cNvPr id="8" name="図 7"/>
          <p:cNvPicPr>
            <a:picLocks noChangeAspect="1"/>
          </p:cNvPicPr>
          <p:nvPr/>
        </p:nvPicPr>
        <p:blipFill rotWithShape="1">
          <a:blip r:embed="rId6" cstate="print">
            <a:extLst>
              <a:ext uri="{28A0092B-C50C-407E-A947-70E740481C1C}">
                <a14:useLocalDpi xmlns:a14="http://schemas.microsoft.com/office/drawing/2010/main" val="0"/>
              </a:ext>
            </a:extLst>
          </a:blip>
          <a:srcRect l="5123" t="55754" r="4390" b="1747"/>
          <a:stretch/>
        </p:blipFill>
        <p:spPr>
          <a:xfrm>
            <a:off x="0" y="836712"/>
            <a:ext cx="4572000" cy="3038420"/>
          </a:xfrm>
          <a:prstGeom prst="rect">
            <a:avLst/>
          </a:prstGeom>
        </p:spPr>
      </p:pic>
      <p:sp>
        <p:nvSpPr>
          <p:cNvPr id="2" name="タイトル 1"/>
          <p:cNvSpPr>
            <a:spLocks noGrp="1"/>
          </p:cNvSpPr>
          <p:nvPr>
            <p:ph type="title"/>
          </p:nvPr>
        </p:nvSpPr>
        <p:spPr/>
        <p:txBody>
          <a:bodyPr/>
          <a:lstStyle/>
          <a:p>
            <a:r>
              <a:rPr lang="en-US" altLang="ja-JP" dirty="0" smtClean="0"/>
              <a:t>SST</a:t>
            </a:r>
            <a:r>
              <a:rPr lang="ja-JP" altLang="en-US" dirty="0" smtClean="0"/>
              <a:t>フロント上での乱流フラックス変動</a:t>
            </a:r>
            <a:r>
              <a:rPr lang="en-US" altLang="ja-JP" dirty="0" smtClean="0"/>
              <a:t/>
            </a:r>
            <a:br>
              <a:rPr lang="en-US" altLang="ja-JP" dirty="0" smtClean="0"/>
            </a:br>
            <a:r>
              <a:rPr lang="ja-JP" altLang="en-US" dirty="0" smtClean="0"/>
              <a:t>－乱流顕熱フラックス </a:t>
            </a:r>
            <a:r>
              <a:rPr lang="en-US" altLang="ja-JP" dirty="0" smtClean="0"/>
              <a:t>(10</a:t>
            </a:r>
            <a:r>
              <a:rPr lang="ja-JP" altLang="en-US" dirty="0" smtClean="0"/>
              <a:t>分平均</a:t>
            </a:r>
            <a:r>
              <a:rPr lang="en-US" altLang="ja-JP" dirty="0" smtClean="0"/>
              <a:t>)</a:t>
            </a:r>
            <a:endParaRPr kumimoji="1" lang="ja-JP" altLang="en-US" dirty="0"/>
          </a:p>
        </p:txBody>
      </p:sp>
      <p:cxnSp>
        <p:nvCxnSpPr>
          <p:cNvPr id="9" name="直線コネクタ 8"/>
          <p:cNvCxnSpPr/>
          <p:nvPr/>
        </p:nvCxnSpPr>
        <p:spPr>
          <a:xfrm>
            <a:off x="1547664" y="974889"/>
            <a:ext cx="0" cy="245411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左矢印吹き出し 20"/>
          <p:cNvSpPr/>
          <p:nvPr/>
        </p:nvSpPr>
        <p:spPr>
          <a:xfrm>
            <a:off x="1557327" y="859169"/>
            <a:ext cx="1831028" cy="432048"/>
          </a:xfrm>
          <a:prstGeom prst="leftArrowCallout">
            <a:avLst>
              <a:gd name="adj1" fmla="val 25000"/>
              <a:gd name="adj2" fmla="val 25000"/>
              <a:gd name="adj3" fmla="val 35274"/>
              <a:gd name="adj4" fmla="val 837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SST</a:t>
            </a:r>
            <a:r>
              <a:rPr kumimoji="1" lang="ja-JP" altLang="en-US" sz="2000" dirty="0" smtClean="0"/>
              <a:t>フロント</a:t>
            </a:r>
            <a:endParaRPr kumimoji="1" lang="ja-JP" altLang="en-US" sz="2000" dirty="0"/>
          </a:p>
        </p:txBody>
      </p:sp>
      <p:sp>
        <p:nvSpPr>
          <p:cNvPr id="22" name="対角する 2 つの角を切り取った四角形 21"/>
          <p:cNvSpPr/>
          <p:nvPr/>
        </p:nvSpPr>
        <p:spPr>
          <a:xfrm>
            <a:off x="2774078" y="3356992"/>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23" name="対角する 2 つの角を切り取った四角形 22"/>
          <p:cNvSpPr/>
          <p:nvPr/>
        </p:nvSpPr>
        <p:spPr>
          <a:xfrm>
            <a:off x="807848" y="3356992"/>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sp>
        <p:nvSpPr>
          <p:cNvPr id="33" name="角丸四角形 32"/>
          <p:cNvSpPr/>
          <p:nvPr/>
        </p:nvSpPr>
        <p:spPr>
          <a:xfrm>
            <a:off x="107504" y="4148709"/>
            <a:ext cx="1450512" cy="36041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渦相関法</a:t>
            </a:r>
            <a:endParaRPr kumimoji="1" lang="ja-JP" altLang="en-US" sz="2400" dirty="0">
              <a:solidFill>
                <a:schemeClr val="bg1"/>
              </a:solidFill>
            </a:endParaRPr>
          </a:p>
        </p:txBody>
      </p:sp>
      <p:sp>
        <p:nvSpPr>
          <p:cNvPr id="34" name="角丸四角形 33"/>
          <p:cNvSpPr/>
          <p:nvPr/>
        </p:nvSpPr>
        <p:spPr>
          <a:xfrm>
            <a:off x="4572001" y="4149080"/>
            <a:ext cx="1392324" cy="360040"/>
          </a:xfrm>
          <a:prstGeom prst="round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バルク</a:t>
            </a:r>
            <a:r>
              <a:rPr kumimoji="1" lang="ja-JP" altLang="en-US" sz="2400" dirty="0" smtClean="0">
                <a:solidFill>
                  <a:schemeClr val="bg1"/>
                </a:solidFill>
              </a:rPr>
              <a:t>法</a:t>
            </a:r>
            <a:endParaRPr kumimoji="1" lang="ja-JP" altLang="en-US" sz="2400" dirty="0">
              <a:solidFill>
                <a:schemeClr val="bg1"/>
              </a:solidFill>
            </a:endParaRPr>
          </a:p>
        </p:txBody>
      </p:sp>
      <p:sp>
        <p:nvSpPr>
          <p:cNvPr id="49" name="角丸四角形 48"/>
          <p:cNvSpPr/>
          <p:nvPr/>
        </p:nvSpPr>
        <p:spPr>
          <a:xfrm>
            <a:off x="4067944" y="4745185"/>
            <a:ext cx="678530" cy="288032"/>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4</a:t>
            </a:r>
            <a:r>
              <a:rPr kumimoji="1" lang="ja-JP" altLang="en-US" sz="2000" dirty="0" smtClean="0"/>
              <a:t>月</a:t>
            </a:r>
            <a:endParaRPr kumimoji="1" lang="ja-JP" altLang="en-US" sz="2000" dirty="0"/>
          </a:p>
        </p:txBody>
      </p:sp>
      <p:sp>
        <p:nvSpPr>
          <p:cNvPr id="50" name="角丸四角形 49"/>
          <p:cNvSpPr/>
          <p:nvPr/>
        </p:nvSpPr>
        <p:spPr>
          <a:xfrm>
            <a:off x="4067944" y="5105225"/>
            <a:ext cx="678530"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5</a:t>
            </a:r>
            <a:r>
              <a:rPr kumimoji="1" lang="ja-JP" altLang="en-US" sz="2000" dirty="0" smtClean="0"/>
              <a:t>月</a:t>
            </a:r>
            <a:endParaRPr kumimoji="1" lang="ja-JP" altLang="en-US" sz="2000" dirty="0"/>
          </a:p>
        </p:txBody>
      </p:sp>
      <p:sp>
        <p:nvSpPr>
          <p:cNvPr id="51" name="角丸四角形 50"/>
          <p:cNvSpPr/>
          <p:nvPr/>
        </p:nvSpPr>
        <p:spPr>
          <a:xfrm>
            <a:off x="4067944" y="5469843"/>
            <a:ext cx="678530" cy="2834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6</a:t>
            </a:r>
            <a:r>
              <a:rPr kumimoji="1" lang="ja-JP" altLang="en-US" sz="2000" dirty="0" smtClean="0"/>
              <a:t>月</a:t>
            </a:r>
            <a:endParaRPr kumimoji="1" lang="ja-JP" altLang="en-US" sz="2000" dirty="0"/>
          </a:p>
        </p:txBody>
      </p:sp>
      <p:sp>
        <p:nvSpPr>
          <p:cNvPr id="52" name="角丸四角形 51"/>
          <p:cNvSpPr/>
          <p:nvPr/>
        </p:nvSpPr>
        <p:spPr>
          <a:xfrm>
            <a:off x="4067944" y="5854251"/>
            <a:ext cx="792088" cy="279896"/>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11</a:t>
            </a:r>
            <a:r>
              <a:rPr kumimoji="1" lang="ja-JP" altLang="en-US" sz="2000" dirty="0" smtClean="0"/>
              <a:t>月</a:t>
            </a:r>
            <a:endParaRPr kumimoji="1" lang="ja-JP" altLang="en-US" sz="2000" dirty="0"/>
          </a:p>
        </p:txBody>
      </p:sp>
      <p:sp>
        <p:nvSpPr>
          <p:cNvPr id="53" name="角丸四角形 52"/>
          <p:cNvSpPr/>
          <p:nvPr/>
        </p:nvSpPr>
        <p:spPr>
          <a:xfrm>
            <a:off x="4067944" y="6237312"/>
            <a:ext cx="792088"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t>12</a:t>
            </a:r>
            <a:r>
              <a:rPr kumimoji="1" lang="ja-JP" altLang="en-US" sz="2000" dirty="0" smtClean="0"/>
              <a:t>月</a:t>
            </a:r>
            <a:endParaRPr kumimoji="1" lang="ja-JP" altLang="en-US" sz="2000" dirty="0"/>
          </a:p>
        </p:txBody>
      </p:sp>
      <p:sp>
        <p:nvSpPr>
          <p:cNvPr id="54" name="テキスト ボックス 53"/>
          <p:cNvSpPr txBox="1"/>
          <p:nvPr/>
        </p:nvSpPr>
        <p:spPr>
          <a:xfrm>
            <a:off x="179512" y="6433066"/>
            <a:ext cx="1373117" cy="338554"/>
          </a:xfrm>
          <a:prstGeom prst="rect">
            <a:avLst/>
          </a:prstGeom>
          <a:noFill/>
        </p:spPr>
        <p:txBody>
          <a:bodyPr wrap="square" rtlCol="0">
            <a:spAutoFit/>
          </a:bodyPr>
          <a:lstStyle/>
          <a:p>
            <a:r>
              <a:rPr kumimoji="1" lang="ja-JP" altLang="en-US" sz="1600" dirty="0" smtClean="0"/>
              <a:t>相関係数 </a:t>
            </a:r>
            <a:r>
              <a:rPr kumimoji="1" lang="en-US" altLang="ja-JP" sz="1600" dirty="0" smtClean="0"/>
              <a:t>0.1</a:t>
            </a:r>
            <a:endParaRPr kumimoji="1" lang="ja-JP" altLang="en-US" sz="1600" dirty="0"/>
          </a:p>
        </p:txBody>
      </p:sp>
      <p:sp>
        <p:nvSpPr>
          <p:cNvPr id="55" name="テキスト ボックス 54"/>
          <p:cNvSpPr txBox="1"/>
          <p:nvPr/>
        </p:nvSpPr>
        <p:spPr>
          <a:xfrm>
            <a:off x="186224" y="5575410"/>
            <a:ext cx="1293072" cy="584775"/>
          </a:xfrm>
          <a:prstGeom prst="rect">
            <a:avLst/>
          </a:prstGeom>
          <a:noFill/>
        </p:spPr>
        <p:txBody>
          <a:bodyPr wrap="square" rtlCol="0">
            <a:spAutoFit/>
          </a:bodyPr>
          <a:lstStyle/>
          <a:p>
            <a:r>
              <a:rPr kumimoji="1" lang="en-US" altLang="ja-JP" sz="1600" dirty="0" smtClean="0"/>
              <a:t>SST</a:t>
            </a:r>
            <a:r>
              <a:rPr kumimoji="1" lang="ja-JP" altLang="en-US" sz="1600" dirty="0" smtClean="0"/>
              <a:t>フロントからの距離</a:t>
            </a:r>
            <a:endParaRPr kumimoji="1" lang="ja-JP" altLang="en-US" sz="1600" dirty="0"/>
          </a:p>
        </p:txBody>
      </p:sp>
      <p:sp>
        <p:nvSpPr>
          <p:cNvPr id="56" name="テキスト ボックス 55"/>
          <p:cNvSpPr txBox="1"/>
          <p:nvPr/>
        </p:nvSpPr>
        <p:spPr>
          <a:xfrm>
            <a:off x="5007120" y="5550586"/>
            <a:ext cx="1293072" cy="584775"/>
          </a:xfrm>
          <a:prstGeom prst="rect">
            <a:avLst/>
          </a:prstGeom>
          <a:noFill/>
        </p:spPr>
        <p:txBody>
          <a:bodyPr wrap="square" rtlCol="0">
            <a:spAutoFit/>
          </a:bodyPr>
          <a:lstStyle/>
          <a:p>
            <a:r>
              <a:rPr kumimoji="1" lang="en-US" altLang="ja-JP" sz="1600" dirty="0" smtClean="0"/>
              <a:t>SST</a:t>
            </a:r>
            <a:r>
              <a:rPr kumimoji="1" lang="ja-JP" altLang="en-US" sz="1600" dirty="0" smtClean="0"/>
              <a:t>フロントからの距離</a:t>
            </a:r>
            <a:endParaRPr kumimoji="1" lang="ja-JP" altLang="en-US" sz="1600" dirty="0"/>
          </a:p>
        </p:txBody>
      </p:sp>
      <p:sp>
        <p:nvSpPr>
          <p:cNvPr id="57" name="テキスト ボックス 56"/>
          <p:cNvSpPr txBox="1"/>
          <p:nvPr/>
        </p:nvSpPr>
        <p:spPr>
          <a:xfrm>
            <a:off x="6863173" y="4426243"/>
            <a:ext cx="1063469" cy="584775"/>
          </a:xfrm>
          <a:prstGeom prst="rect">
            <a:avLst/>
          </a:prstGeom>
          <a:noFill/>
        </p:spPr>
        <p:txBody>
          <a:bodyPr wrap="square" rtlCol="0">
            <a:spAutoFit/>
          </a:bodyPr>
          <a:lstStyle/>
          <a:p>
            <a:r>
              <a:rPr kumimoji="1" lang="ja-JP" altLang="en-US" sz="1600" dirty="0" smtClean="0"/>
              <a:t>乱流</a:t>
            </a:r>
            <a:r>
              <a:rPr lang="ja-JP" altLang="en-US" sz="1600" dirty="0"/>
              <a:t>顕熱</a:t>
            </a:r>
            <a:endParaRPr kumimoji="1" lang="en-US" altLang="ja-JP" sz="1600" dirty="0" smtClean="0"/>
          </a:p>
          <a:p>
            <a:r>
              <a:rPr kumimoji="1" lang="ja-JP" altLang="en-US" sz="1600" dirty="0" smtClean="0"/>
              <a:t>フラックス</a:t>
            </a:r>
            <a:endParaRPr kumimoji="1" lang="ja-JP" altLang="en-US" sz="1600" dirty="0"/>
          </a:p>
        </p:txBody>
      </p:sp>
      <p:sp>
        <p:nvSpPr>
          <p:cNvPr id="81" name="角丸四角形 80"/>
          <p:cNvSpPr/>
          <p:nvPr/>
        </p:nvSpPr>
        <p:spPr>
          <a:xfrm>
            <a:off x="4932040" y="1100543"/>
            <a:ext cx="3964966" cy="1392353"/>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冬に黒潮上と黒潮北側での熱輸送の</a:t>
            </a:r>
            <a:endParaRPr kumimoji="1" lang="en-US" altLang="ja-JP" sz="2800" dirty="0" smtClean="0">
              <a:solidFill>
                <a:schemeClr val="bg1"/>
              </a:solidFill>
            </a:endParaRPr>
          </a:p>
          <a:p>
            <a:pPr algn="ctr"/>
            <a:r>
              <a:rPr kumimoji="1" lang="ja-JP" altLang="en-US" sz="2800" dirty="0" smtClean="0">
                <a:solidFill>
                  <a:schemeClr val="bg1"/>
                </a:solidFill>
              </a:rPr>
              <a:t>コントラストが大きい</a:t>
            </a:r>
            <a:endParaRPr kumimoji="1" lang="ja-JP" altLang="en-US" sz="2800" dirty="0">
              <a:solidFill>
                <a:schemeClr val="bg1"/>
              </a:solidFill>
            </a:endParaRPr>
          </a:p>
        </p:txBody>
      </p:sp>
      <p:sp>
        <p:nvSpPr>
          <p:cNvPr id="82" name="角丸四角形 81"/>
          <p:cNvSpPr/>
          <p:nvPr/>
        </p:nvSpPr>
        <p:spPr>
          <a:xfrm>
            <a:off x="4932040" y="2636912"/>
            <a:ext cx="4032448" cy="144016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渦相関法の方が</a:t>
            </a:r>
            <a:endParaRPr kumimoji="1" lang="en-US" altLang="ja-JP" sz="2800" dirty="0" smtClean="0">
              <a:solidFill>
                <a:schemeClr val="bg1"/>
              </a:solidFill>
            </a:endParaRPr>
          </a:p>
          <a:p>
            <a:pPr algn="ctr"/>
            <a:r>
              <a:rPr kumimoji="1" lang="ja-JP" altLang="en-US" sz="2800" dirty="0" smtClean="0">
                <a:solidFill>
                  <a:schemeClr val="bg1"/>
                </a:solidFill>
              </a:rPr>
              <a:t>変動の大きな乱流顕熱フラックスをとらえている</a:t>
            </a:r>
            <a:endParaRPr kumimoji="1" lang="ja-JP" altLang="en-US" sz="2800" dirty="0">
              <a:solidFill>
                <a:schemeClr val="bg1"/>
              </a:solidFill>
            </a:endParaRPr>
          </a:p>
        </p:txBody>
      </p:sp>
      <p:sp>
        <p:nvSpPr>
          <p:cNvPr id="3" name="テキスト ボックス 2"/>
          <p:cNvSpPr txBox="1"/>
          <p:nvPr/>
        </p:nvSpPr>
        <p:spPr>
          <a:xfrm>
            <a:off x="3550251" y="1003552"/>
            <a:ext cx="1450512" cy="338554"/>
          </a:xfrm>
          <a:prstGeom prst="rect">
            <a:avLst/>
          </a:prstGeom>
          <a:noFill/>
        </p:spPr>
        <p:txBody>
          <a:bodyPr wrap="square" rtlCol="0">
            <a:spAutoFit/>
          </a:bodyPr>
          <a:lstStyle/>
          <a:p>
            <a:r>
              <a:rPr kumimoji="1" lang="ja-JP" altLang="en-US" sz="1600" dirty="0" smtClean="0"/>
              <a:t>正：海→大気</a:t>
            </a:r>
            <a:endParaRPr kumimoji="1" lang="ja-JP" altLang="en-US" sz="1600" dirty="0"/>
          </a:p>
        </p:txBody>
      </p:sp>
      <p:sp>
        <p:nvSpPr>
          <p:cNvPr id="58" name="対角する 2 つの角を切り取った四角形 57"/>
          <p:cNvSpPr/>
          <p:nvPr/>
        </p:nvSpPr>
        <p:spPr>
          <a:xfrm>
            <a:off x="3388355" y="5156137"/>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59" name="対角する 2 つの角を切り取った四角形 58"/>
          <p:cNvSpPr/>
          <p:nvPr/>
        </p:nvSpPr>
        <p:spPr>
          <a:xfrm>
            <a:off x="244724" y="5156137"/>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sp>
        <p:nvSpPr>
          <p:cNvPr id="60" name="対角する 2 つの角を切り取った四角形 59"/>
          <p:cNvSpPr/>
          <p:nvPr/>
        </p:nvSpPr>
        <p:spPr>
          <a:xfrm>
            <a:off x="8174469" y="5159730"/>
            <a:ext cx="492964" cy="360040"/>
          </a:xfrm>
          <a:prstGeom prst="snip2Diag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北</a:t>
            </a:r>
            <a:endParaRPr kumimoji="1" lang="en-US" altLang="ja-JP" sz="2400" dirty="0" smtClean="0"/>
          </a:p>
        </p:txBody>
      </p:sp>
      <p:sp>
        <p:nvSpPr>
          <p:cNvPr id="61" name="対角する 2 つの角を切り取った四角形 60"/>
          <p:cNvSpPr/>
          <p:nvPr/>
        </p:nvSpPr>
        <p:spPr>
          <a:xfrm>
            <a:off x="5055353" y="5157192"/>
            <a:ext cx="492964" cy="360040"/>
          </a:xfrm>
          <a:prstGeom prst="snip2Diag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南</a:t>
            </a:r>
            <a:endParaRPr kumimoji="1" lang="en-US" altLang="ja-JP" sz="2400" dirty="0" smtClean="0"/>
          </a:p>
        </p:txBody>
      </p:sp>
      <p:sp>
        <p:nvSpPr>
          <p:cNvPr id="12" name="テキスト ボックス 11"/>
          <p:cNvSpPr txBox="1"/>
          <p:nvPr/>
        </p:nvSpPr>
        <p:spPr>
          <a:xfrm>
            <a:off x="76676" y="3823629"/>
            <a:ext cx="1224136" cy="369332"/>
          </a:xfrm>
          <a:prstGeom prst="rect">
            <a:avLst/>
          </a:prstGeom>
          <a:noFill/>
        </p:spPr>
        <p:txBody>
          <a:bodyPr wrap="square" rtlCol="0">
            <a:spAutoFit/>
          </a:bodyPr>
          <a:lstStyle/>
          <a:p>
            <a:r>
              <a:rPr lang="ja-JP" altLang="en-US" dirty="0"/>
              <a:t>回帰</a:t>
            </a:r>
            <a:r>
              <a:rPr kumimoji="1" lang="ja-JP" altLang="en-US" dirty="0" smtClean="0"/>
              <a:t>直線</a:t>
            </a:r>
            <a:endParaRPr kumimoji="1" lang="ja-JP" altLang="en-US" dirty="0"/>
          </a:p>
        </p:txBody>
      </p:sp>
      <p:cxnSp>
        <p:nvCxnSpPr>
          <p:cNvPr id="63" name="直線コネクタ 62"/>
          <p:cNvCxnSpPr/>
          <p:nvPr/>
        </p:nvCxnSpPr>
        <p:spPr>
          <a:xfrm flipV="1">
            <a:off x="539552" y="2924944"/>
            <a:ext cx="3888432" cy="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575556" y="1003552"/>
            <a:ext cx="972108" cy="2425447"/>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65" name="テキスト ボックス 64"/>
          <p:cNvSpPr txBox="1"/>
          <p:nvPr/>
        </p:nvSpPr>
        <p:spPr>
          <a:xfrm>
            <a:off x="1239043" y="3823629"/>
            <a:ext cx="1781517" cy="369332"/>
          </a:xfrm>
          <a:prstGeom prst="rect">
            <a:avLst/>
          </a:prstGeom>
          <a:noFill/>
        </p:spPr>
        <p:txBody>
          <a:bodyPr wrap="square" rtlCol="0">
            <a:spAutoFit/>
          </a:bodyPr>
          <a:lstStyle/>
          <a:p>
            <a:r>
              <a:rPr kumimoji="1" lang="ja-JP" altLang="en-US" dirty="0" smtClean="0"/>
              <a:t>長さは相関係数</a:t>
            </a:r>
            <a:endParaRPr kumimoji="1" lang="ja-JP" altLang="en-US" dirty="0"/>
          </a:p>
        </p:txBody>
      </p:sp>
      <p:sp>
        <p:nvSpPr>
          <p:cNvPr id="36" name="テキスト ボックス 35"/>
          <p:cNvSpPr txBox="1"/>
          <p:nvPr/>
        </p:nvSpPr>
        <p:spPr>
          <a:xfrm>
            <a:off x="8748464" y="6248400"/>
            <a:ext cx="288032" cy="369332"/>
          </a:xfrm>
          <a:prstGeom prst="rect">
            <a:avLst/>
          </a:prstGeom>
          <a:noFill/>
        </p:spPr>
        <p:txBody>
          <a:bodyPr wrap="square" rtlCol="0">
            <a:spAutoFit/>
          </a:bodyPr>
          <a:lstStyle/>
          <a:p>
            <a:r>
              <a:rPr kumimoji="1" lang="en-US" altLang="ja-JP" dirty="0" smtClean="0"/>
              <a:t>8</a:t>
            </a:r>
            <a:endParaRPr kumimoji="1" lang="ja-JP" altLang="en-US" dirty="0"/>
          </a:p>
        </p:txBody>
      </p:sp>
      <p:cxnSp>
        <p:nvCxnSpPr>
          <p:cNvPr id="6" name="直線コネクタ 5"/>
          <p:cNvCxnSpPr/>
          <p:nvPr/>
        </p:nvCxnSpPr>
        <p:spPr>
          <a:xfrm>
            <a:off x="332342" y="6484494"/>
            <a:ext cx="7832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332342" y="6381329"/>
            <a:ext cx="0" cy="10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1108040" y="6381328"/>
            <a:ext cx="0" cy="10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2237226" y="4578644"/>
            <a:ext cx="1063469" cy="584775"/>
          </a:xfrm>
          <a:prstGeom prst="rect">
            <a:avLst/>
          </a:prstGeom>
          <a:noFill/>
        </p:spPr>
        <p:txBody>
          <a:bodyPr wrap="square" rtlCol="0">
            <a:spAutoFit/>
          </a:bodyPr>
          <a:lstStyle/>
          <a:p>
            <a:r>
              <a:rPr kumimoji="1" lang="ja-JP" altLang="en-US" sz="1600" dirty="0" smtClean="0"/>
              <a:t>乱流</a:t>
            </a:r>
            <a:r>
              <a:rPr lang="ja-JP" altLang="en-US" sz="1600" dirty="0"/>
              <a:t>顕熱</a:t>
            </a:r>
            <a:endParaRPr kumimoji="1" lang="en-US" altLang="ja-JP" sz="1600" dirty="0" smtClean="0"/>
          </a:p>
          <a:p>
            <a:r>
              <a:rPr kumimoji="1" lang="ja-JP" altLang="en-US" sz="1600" dirty="0" smtClean="0"/>
              <a:t>フラックス</a:t>
            </a:r>
            <a:endParaRPr kumimoji="1" lang="ja-JP" altLang="en-US" sz="1600" dirty="0"/>
          </a:p>
        </p:txBody>
      </p:sp>
      <p:sp>
        <p:nvSpPr>
          <p:cNvPr id="44" name="テキスト ボックス 43"/>
          <p:cNvSpPr txBox="1"/>
          <p:nvPr/>
        </p:nvSpPr>
        <p:spPr>
          <a:xfrm>
            <a:off x="4932040" y="6433066"/>
            <a:ext cx="1373117" cy="338554"/>
          </a:xfrm>
          <a:prstGeom prst="rect">
            <a:avLst/>
          </a:prstGeom>
          <a:noFill/>
        </p:spPr>
        <p:txBody>
          <a:bodyPr wrap="square" rtlCol="0">
            <a:spAutoFit/>
          </a:bodyPr>
          <a:lstStyle/>
          <a:p>
            <a:r>
              <a:rPr kumimoji="1" lang="ja-JP" altLang="en-US" sz="1600" dirty="0" smtClean="0"/>
              <a:t>相関係数 </a:t>
            </a:r>
            <a:r>
              <a:rPr kumimoji="1" lang="en-US" altLang="ja-JP" sz="1600" dirty="0" smtClean="0"/>
              <a:t>0.1</a:t>
            </a:r>
            <a:endParaRPr kumimoji="1" lang="ja-JP" altLang="en-US" sz="1600" dirty="0"/>
          </a:p>
        </p:txBody>
      </p:sp>
      <p:cxnSp>
        <p:nvCxnSpPr>
          <p:cNvPr id="45" name="直線コネクタ 44"/>
          <p:cNvCxnSpPr/>
          <p:nvPr/>
        </p:nvCxnSpPr>
        <p:spPr>
          <a:xfrm>
            <a:off x="5084870" y="6484494"/>
            <a:ext cx="7832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084870" y="6381329"/>
            <a:ext cx="0" cy="10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860568" y="6381328"/>
            <a:ext cx="0" cy="10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4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barn(inVertical)">
                                      <p:cBhvr>
                                        <p:cTn id="60" dur="500"/>
                                        <p:tgtEl>
                                          <p:spTgt spid="8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barn(inVertical)">
                                      <p:cBhvr>
                                        <p:cTn id="65" dur="500"/>
                                        <p:tgtEl>
                                          <p:spTgt spid="8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p:bldP spid="55" grpId="0"/>
      <p:bldP spid="56" grpId="0"/>
      <p:bldP spid="57" grpId="0"/>
      <p:bldP spid="81" grpId="0" animBg="1"/>
      <p:bldP spid="82" grpId="0" animBg="1"/>
      <p:bldP spid="58" grpId="0" animBg="1"/>
      <p:bldP spid="59" grpId="0" animBg="1"/>
      <p:bldP spid="60" grpId="0" animBg="1"/>
      <p:bldP spid="61" grpId="0" animBg="1"/>
      <p:bldP spid="12" grpId="0"/>
      <p:bldP spid="65" grpId="0"/>
      <p:bldP spid="43" grpId="0"/>
      <p:bldP spid="44" grpId="0"/>
    </p:bldLst>
  </p:timing>
</p:sld>
</file>

<file path=ppt/theme/theme1.xml><?xml version="1.0" encoding="utf-8"?>
<a:theme xmlns:a="http://schemas.openxmlformats.org/drawingml/2006/main" name="natural4-s-2">
  <a:themeElements>
    <a:clrScheme name="s-natural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natural8">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natural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atural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atural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atural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atural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atural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atural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atural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atural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atural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atural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atural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natural4-s-2</Template>
  <TotalTime>12570</TotalTime>
  <Words>1892</Words>
  <Application>Microsoft Office PowerPoint</Application>
  <PresentationFormat>画面に合わせる (4:3)</PresentationFormat>
  <Paragraphs>489</Paragraphs>
  <Slides>25</Slides>
  <Notes>5</Notes>
  <HiddenSlides>0</HiddenSlides>
  <MMClips>0</MMClips>
  <ScaleCrop>false</ScaleCrop>
  <HeadingPairs>
    <vt:vector size="4" baseType="variant">
      <vt:variant>
        <vt:lpstr>テーマ</vt:lpstr>
      </vt:variant>
      <vt:variant>
        <vt:i4>3</vt:i4>
      </vt:variant>
      <vt:variant>
        <vt:lpstr>スライド タイトル</vt:lpstr>
      </vt:variant>
      <vt:variant>
        <vt:i4>25</vt:i4>
      </vt:variant>
    </vt:vector>
  </HeadingPairs>
  <TitlesOfParts>
    <vt:vector size="28" baseType="lpstr">
      <vt:lpstr>natural4-s-2</vt:lpstr>
      <vt:lpstr>Office テーマ</vt:lpstr>
      <vt:lpstr>1_Office テーマ</vt:lpstr>
      <vt:lpstr>超音波風速計が とらえた乱流フラックス 　～勢水丸での 　　黒潮横断観測～ Turbulent flux measured by Ultrasonic anemometer －Observation of traversing Kuroshio with SEISUI MARU－</vt:lpstr>
      <vt:lpstr>研究背景 －大気海洋相互作用</vt:lpstr>
      <vt:lpstr>研究背景 －黒潮に着目</vt:lpstr>
      <vt:lpstr>対象期間</vt:lpstr>
      <vt:lpstr>使用データ</vt:lpstr>
      <vt:lpstr>乱流顕熱フラックスの計算法</vt:lpstr>
      <vt:lpstr>ノイズ除去① －船体動揺補正 (塚本ら 2001)</vt:lpstr>
      <vt:lpstr>ノイズ除去② －吹き上げ角補正 (塚本ら 2001)</vt:lpstr>
      <vt:lpstr>SSTフロント上での乱流フラックス変動 －乱流顕熱フラックス (10分平均)</vt:lpstr>
      <vt:lpstr>(渦相関法 － バルク法)と 黒潮からの距離の関係</vt:lpstr>
      <vt:lpstr>考察 －SSTフロント付近での乱流フラックス変動</vt:lpstr>
      <vt:lpstr>まとめ</vt:lpstr>
      <vt:lpstr>PowerPoint プレゼンテーション</vt:lpstr>
      <vt:lpstr>参考文献</vt:lpstr>
      <vt:lpstr>SSTフロント上での乱流フラックス変動② －乱流潜熱フラックス (10分平均)</vt:lpstr>
      <vt:lpstr>(渦相関法 － バルク法)と 黒潮からの距離の関係</vt:lpstr>
      <vt:lpstr>研究方法 －船の揺れ，鉛直風の周期 (約3分間)</vt:lpstr>
      <vt:lpstr>渦相関法とバルク法</vt:lpstr>
      <vt:lpstr>比湿</vt:lpstr>
      <vt:lpstr>研究背景 －超音波風速計が常備された船</vt:lpstr>
      <vt:lpstr>SSTフロント上での乱流フラックス変動③ －乱流運動量フラックス</vt:lpstr>
      <vt:lpstr>SSTフロント上での乱流フラックス変動④ －乱流CO2フラックス</vt:lpstr>
      <vt:lpstr>品質管理の基準</vt:lpstr>
      <vt:lpstr>PowerPoint プレゼンテーション</vt:lpstr>
      <vt:lpstr>今後の予定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Yuta Ando</dc:creator>
  <cp:lastModifiedBy>Yuta Ando</cp:lastModifiedBy>
  <cp:revision>675</cp:revision>
  <cp:lastPrinted>2012-02-08T08:15:02Z</cp:lastPrinted>
  <dcterms:created xsi:type="dcterms:W3CDTF">2011-09-11T05:14:08Z</dcterms:created>
  <dcterms:modified xsi:type="dcterms:W3CDTF">2012-03-01T03:46:02Z</dcterms:modified>
</cp:coreProperties>
</file>